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93" r:id="rId2"/>
    <p:sldId id="895" r:id="rId3"/>
    <p:sldId id="894" r:id="rId4"/>
    <p:sldId id="896" r:id="rId5"/>
    <p:sldId id="892" r:id="rId6"/>
    <p:sldId id="888" r:id="rId7"/>
    <p:sldId id="889" r:id="rId8"/>
    <p:sldId id="885" r:id="rId9"/>
    <p:sldId id="886" r:id="rId10"/>
    <p:sldId id="887" r:id="rId11"/>
    <p:sldId id="873" r:id="rId12"/>
    <p:sldId id="874" r:id="rId13"/>
    <p:sldId id="890" r:id="rId14"/>
    <p:sldId id="863" r:id="rId15"/>
    <p:sldId id="871" r:id="rId16"/>
    <p:sldId id="872" r:id="rId17"/>
    <p:sldId id="856" r:id="rId18"/>
    <p:sldId id="8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6" autoAdjust="0"/>
    <p:restoredTop sz="94867" autoAdjust="0"/>
  </p:normalViewPr>
  <p:slideViewPr>
    <p:cSldViewPr>
      <p:cViewPr>
        <p:scale>
          <a:sx n="90" d="100"/>
          <a:sy n="90" d="100"/>
        </p:scale>
        <p:origin x="-159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this MATLAB statement set x equal to?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5 by 2 by 10 array on random integers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5 by 2 array of random integers in [1, 10]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008000"/>
                </a:solidFill>
                <a:cs typeface="Courier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cs typeface="Courier"/>
              </a:rPr>
              <a:t>2 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by </a:t>
            </a:r>
            <a:r>
              <a:rPr lang="en-US" b="1" dirty="0" smtClean="0">
                <a:solidFill>
                  <a:srgbClr val="008000"/>
                </a:solidFill>
                <a:cs typeface="Courier"/>
              </a:rPr>
              <a:t>10 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array of random integers in [1, </a:t>
            </a:r>
            <a:r>
              <a:rPr lang="en-US" b="1" dirty="0" smtClean="0">
                <a:solidFill>
                  <a:srgbClr val="008000"/>
                </a:solidFill>
                <a:cs typeface="Courier"/>
              </a:rPr>
              <a:t>5]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random integer from 5 to 10 in steps of 2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369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randi</a:t>
            </a:r>
            <a:r>
              <a:rPr lang="en-US" sz="2400" dirty="0" smtClean="0">
                <a:latin typeface="Courier"/>
                <a:cs typeface="Courier"/>
              </a:rPr>
              <a:t>(5, 2, 10)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666" y="5164666"/>
            <a:ext cx="41486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49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Method of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multiply A</a:t>
            </a:r>
            <a:r>
              <a:rPr lang="en-US" baseline="30000" dirty="0" smtClean="0"/>
              <a:t>-1</a:t>
            </a:r>
            <a:r>
              <a:rPr lang="en-US" dirty="0" smtClean="0"/>
              <a:t> by the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05716"/>
              </p:ext>
            </p:extLst>
          </p:nvPr>
        </p:nvGraphicFramePr>
        <p:xfrm>
          <a:off x="2971800" y="2286000"/>
          <a:ext cx="266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3" imgW="533400" imgH="190500" progId="Equation.3">
                  <p:embed/>
                </p:oleObj>
              </mc:Choice>
              <mc:Fallback>
                <p:oleObj name="Equation" r:id="rId3" imgW="533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286000"/>
                        <a:ext cx="2667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98600"/>
              </p:ext>
            </p:extLst>
          </p:nvPr>
        </p:nvGraphicFramePr>
        <p:xfrm>
          <a:off x="1549400" y="3733800"/>
          <a:ext cx="546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5" imgW="1092200" imgH="228600" progId="Equation.3">
                  <p:embed/>
                </p:oleObj>
              </mc:Choice>
              <mc:Fallback>
                <p:oleObj name="Equation" r:id="rId5" imgW="109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3733800"/>
                        <a:ext cx="5461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38677"/>
              </p:ext>
            </p:extLst>
          </p:nvPr>
        </p:nvGraphicFramePr>
        <p:xfrm>
          <a:off x="2692400" y="5334000"/>
          <a:ext cx="3175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7" imgW="635000" imgH="228600" progId="Equation.3">
                  <p:embed/>
                </p:oleObj>
              </mc:Choice>
              <mc:Fallback>
                <p:oleObj name="Equation" r:id="rId7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2400" y="5334000"/>
                        <a:ext cx="3175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283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Sometimes we run into situations like these, and Python halts with an exception error.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76578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0</a:t>
            </a:r>
          </a:p>
          <a:p>
            <a:r>
              <a:rPr lang="en-US" sz="2400" dirty="0" smtClean="0">
                <a:latin typeface="Courier"/>
                <a:cs typeface="Courier"/>
              </a:rPr>
              <a:t>y = 5 /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8978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z = 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'Enter a number: '</a:t>
            </a:r>
            <a:r>
              <a:rPr lang="en-US" sz="2400" dirty="0" smtClean="0">
                <a:latin typeface="Courier"/>
                <a:cs typeface="Courier"/>
              </a:rPr>
              <a:t>))   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'two'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43278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file =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non_existent_file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'r'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68" y="3485444"/>
            <a:ext cx="332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ZeroDivisionError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67" y="4628444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ValueError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5771444"/>
            <a:ext cx="332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FileNotFoundError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3115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– Except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6600"/>
                </a:solidFill>
              </a:rPr>
              <a:t>try</a:t>
            </a:r>
            <a:r>
              <a:rPr lang="en-US" dirty="0" smtClean="0"/>
              <a:t> before attempting something that might cause an error.</a:t>
            </a:r>
          </a:p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6600"/>
                </a:solidFill>
              </a:rPr>
              <a:t>except</a:t>
            </a:r>
            <a:r>
              <a:rPr lang="en-US" dirty="0" smtClean="0"/>
              <a:t> next, to catch the error if it occurs.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10000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try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&lt;python statement&gt;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&lt;python statement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6600"/>
                </a:solidFill>
              </a:rPr>
              <a:t>except &lt;error type&gt;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&lt;python statement&gt;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&lt;python statement&gt;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505200"/>
            <a:ext cx="11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clause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6311" y="4476044"/>
            <a:ext cx="159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clause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3505200"/>
            <a:ext cx="1041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suite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029200"/>
            <a:ext cx="144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suite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22222" y="3753556"/>
            <a:ext cx="2116668" cy="310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76800" y="4724400"/>
            <a:ext cx="1295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77556" y="3750733"/>
            <a:ext cx="1634068" cy="835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274733" y="5263444"/>
            <a:ext cx="1682045" cy="843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getted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milk .out off the </a:t>
            </a:r>
            <a:r>
              <a:rPr lang="en-US" dirty="0" err="1" smtClean="0"/>
              <a:t>fRidge</a:t>
            </a:r>
            <a:r>
              <a:rPr lang="en-US" dirty="0" smtClean="0"/>
              <a:t> and putted them into :</a:t>
            </a:r>
            <a:r>
              <a:rPr lang="en-US" dirty="0" err="1" smtClean="0"/>
              <a:t>mE</a:t>
            </a:r>
            <a:r>
              <a:rPr lang="en-US" dirty="0" smtClean="0"/>
              <a:t> coffee</a:t>
            </a:r>
          </a:p>
          <a:p>
            <a:r>
              <a:rPr lang="en-US" dirty="0" smtClean="0"/>
              <a:t>Children make nutritious snacks.</a:t>
            </a:r>
          </a:p>
          <a:p>
            <a:r>
              <a:rPr lang="en-US" dirty="0" smtClean="0"/>
              <a:t>The English history teacher graded the test.</a:t>
            </a:r>
          </a:p>
          <a:p>
            <a:r>
              <a:rPr lang="en-US" dirty="0" smtClean="0"/>
              <a:t>Colorless green ideas sleep furiously.</a:t>
            </a:r>
          </a:p>
          <a:p>
            <a:r>
              <a:rPr lang="en-US" dirty="0" smtClean="0"/>
              <a:t>Jane, where Joan had had had had, had had had; had had was correct.</a:t>
            </a:r>
          </a:p>
          <a:p>
            <a:r>
              <a:rPr lang="en-US" dirty="0" smtClean="0"/>
              <a:t>Buffalo buffalo, Buffalo buffalo buffalo, buffalo Buffalo buffalo.</a:t>
            </a:r>
          </a:p>
        </p:txBody>
      </p:sp>
    </p:spTree>
    <p:extLst>
      <p:ext uri="{BB962C8B-B14F-4D97-AF65-F5344CB8AC3E}">
        <p14:creationId xmlns:p14="http://schemas.microsoft.com/office/powerpoint/2010/main" val="3879571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Monday, May 23, 2016</a:t>
            </a:r>
          </a:p>
          <a:p>
            <a:pPr lvl="1"/>
            <a:r>
              <a:rPr lang="en-US" dirty="0" smtClean="0"/>
              <a:t>Gore Hall, rm. 104</a:t>
            </a:r>
          </a:p>
          <a:p>
            <a:pPr lvl="1"/>
            <a:r>
              <a:rPr lang="en-US" dirty="0" smtClean="0"/>
              <a:t>8:00 am to 10:00 am</a:t>
            </a:r>
          </a:p>
          <a:p>
            <a:r>
              <a:rPr lang="en-US" dirty="0" smtClean="0"/>
              <a:t>You will be allowed the page of Python-MATLAB translations, and one side of an 8.5” x 11” page of notes. (Turn this in with exam.)</a:t>
            </a:r>
          </a:p>
        </p:txBody>
      </p:sp>
    </p:spTree>
    <p:extLst>
      <p:ext uri="{BB962C8B-B14F-4D97-AF65-F5344CB8AC3E}">
        <p14:creationId xmlns:p14="http://schemas.microsoft.com/office/powerpoint/2010/main" val="298912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exam is very similar to the midterm in structure.</a:t>
            </a:r>
          </a:p>
          <a:p>
            <a:r>
              <a:rPr lang="en-US" dirty="0"/>
              <a:t>Some questions ask you what a piece of code does, </a:t>
            </a:r>
            <a:r>
              <a:rPr lang="en-US" dirty="0" smtClean="0"/>
              <a:t>or ask </a:t>
            </a:r>
            <a:r>
              <a:rPr lang="en-US" dirty="0"/>
              <a:t>you to write </a:t>
            </a:r>
            <a:r>
              <a:rPr lang="en-US" dirty="0" smtClean="0"/>
              <a:t>a few lines of code. Harder questions ask you to write more code.</a:t>
            </a:r>
            <a:endParaRPr lang="en-US" dirty="0"/>
          </a:p>
          <a:p>
            <a:r>
              <a:rPr lang="en-US" dirty="0" smtClean="0"/>
              <a:t>Roughly 25% is on MATLAB.</a:t>
            </a:r>
            <a:endParaRPr lang="en-US" dirty="0"/>
          </a:p>
          <a:p>
            <a:r>
              <a:rPr lang="en-US" dirty="0" smtClean="0"/>
              <a:t>There are some sample final exam questions on Sakai in the Resources folder, as well as some additional study worksheets.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8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your final exam score is more than 10 points above your midterm score, I will shift the weighting of the two exams more heavily in favor of the final exam.</a:t>
            </a:r>
          </a:p>
          <a:p>
            <a:pPr lvl="1"/>
            <a:r>
              <a:rPr lang="en-US" dirty="0" smtClean="0"/>
              <a:t>Current weighting is:</a:t>
            </a:r>
          </a:p>
          <a:p>
            <a:pPr lvl="2"/>
            <a:r>
              <a:rPr lang="en-US" dirty="0" smtClean="0"/>
              <a:t>20% - midterm</a:t>
            </a:r>
          </a:p>
          <a:p>
            <a:pPr lvl="2"/>
            <a:r>
              <a:rPr lang="en-US" dirty="0" smtClean="0"/>
              <a:t>25% - final exam</a:t>
            </a:r>
          </a:p>
          <a:p>
            <a:pPr lvl="1"/>
            <a:r>
              <a:rPr lang="en-US" dirty="0" smtClean="0"/>
              <a:t>If you score 20 points higher or more:</a:t>
            </a:r>
          </a:p>
          <a:p>
            <a:pPr lvl="2"/>
            <a:r>
              <a:rPr lang="en-US" dirty="0" smtClean="0"/>
              <a:t>15% - midterm</a:t>
            </a:r>
            <a:endParaRPr lang="en-US" dirty="0"/>
          </a:p>
          <a:p>
            <a:pPr lvl="2"/>
            <a:r>
              <a:rPr lang="en-US" dirty="0" smtClean="0"/>
              <a:t>30% - final exam</a:t>
            </a:r>
          </a:p>
        </p:txBody>
      </p:sp>
    </p:spTree>
    <p:extLst>
      <p:ext uri="{BB962C8B-B14F-4D97-AF65-F5344CB8AC3E}">
        <p14:creationId xmlns:p14="http://schemas.microsoft.com/office/powerpoint/2010/main" val="448416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44"/>
            <a:ext cx="8229600" cy="792162"/>
          </a:xfrm>
        </p:spPr>
        <p:txBody>
          <a:bodyPr/>
          <a:lstStyle/>
          <a:p>
            <a:r>
              <a:rPr lang="en-US" dirty="0" smtClean="0"/>
              <a:t>Final Exam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 statements, if with list and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expressions including 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for loops with strings, lists, range, files</a:t>
            </a:r>
          </a:p>
          <a:p>
            <a:pPr lvl="1"/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converting between for and while loops</a:t>
            </a:r>
          </a:p>
          <a:p>
            <a:pPr lvl="1"/>
            <a:r>
              <a:rPr lang="en-US" dirty="0" smtClean="0"/>
              <a:t>operator precedence and associativity</a:t>
            </a:r>
          </a:p>
          <a:p>
            <a:pPr lvl="1"/>
            <a:r>
              <a:rPr lang="en-US" dirty="0" smtClean="0"/>
              <a:t>functions, return multiple values, passing arguments by position and by keyword</a:t>
            </a:r>
          </a:p>
          <a:p>
            <a:pPr lvl="1"/>
            <a:r>
              <a:rPr lang="en-US" dirty="0" smtClean="0"/>
              <a:t>lists, lists of lists (2D lists) as databases (build a database from a file and manipulate it)</a:t>
            </a:r>
          </a:p>
          <a:p>
            <a:pPr lvl="1"/>
            <a:r>
              <a:rPr lang="en-US" dirty="0" smtClean="0"/>
              <a:t>string and </a:t>
            </a:r>
            <a:r>
              <a:rPr lang="en-US" dirty="0"/>
              <a:t>list </a:t>
            </a:r>
            <a:r>
              <a:rPr lang="en-US" dirty="0" smtClean="0"/>
              <a:t>methods, indexing and slicing of strings and lists</a:t>
            </a:r>
          </a:p>
          <a:p>
            <a:pPr lvl="1"/>
            <a:r>
              <a:rPr lang="en-US" dirty="0" smtClean="0"/>
              <a:t>File IO – opening, closing, reading and writing files</a:t>
            </a:r>
          </a:p>
          <a:p>
            <a:pPr lvl="1"/>
            <a:r>
              <a:rPr lang="en-US" dirty="0" smtClean="0"/>
              <a:t>Recursive functions – base case and recursive case, direct and indirect</a:t>
            </a:r>
          </a:p>
          <a:p>
            <a:pPr lvl="1"/>
            <a:r>
              <a:rPr lang="en-US" dirty="0" smtClean="0"/>
              <a:t>linear and binary searching</a:t>
            </a:r>
          </a:p>
          <a:p>
            <a:pPr lvl="1"/>
            <a:r>
              <a:rPr lang="en-US" dirty="0" smtClean="0"/>
              <a:t>timing code</a:t>
            </a:r>
          </a:p>
          <a:p>
            <a:pPr lvl="1"/>
            <a:r>
              <a:rPr lang="en-US" dirty="0" smtClean="0"/>
              <a:t>try-except statements</a:t>
            </a:r>
          </a:p>
          <a:p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how to use the command window, control its behavior, format long/short</a:t>
            </a:r>
          </a:p>
          <a:p>
            <a:pPr lvl="1"/>
            <a:r>
              <a:rPr lang="en-US" dirty="0" smtClean="0"/>
              <a:t>how to create and manipulate arrays (1D and 2D), vector and element-wise operations</a:t>
            </a:r>
          </a:p>
          <a:p>
            <a:pPr lvl="1"/>
            <a:r>
              <a:rPr lang="en-US" dirty="0" smtClean="0"/>
              <a:t>plotting data, and adding plots to existing figures</a:t>
            </a:r>
          </a:p>
          <a:p>
            <a:pPr lvl="1"/>
            <a:r>
              <a:rPr lang="en-US" dirty="0" smtClean="0"/>
              <a:t>recording command window history</a:t>
            </a:r>
          </a:p>
          <a:p>
            <a:pPr lvl="1"/>
            <a:r>
              <a:rPr lang="en-US" dirty="0" smtClean="0"/>
              <a:t>how to create functions and scripts</a:t>
            </a:r>
          </a:p>
          <a:p>
            <a:pPr lvl="1"/>
            <a:r>
              <a:rPr lang="en-US" dirty="0" smtClean="0"/>
              <a:t>how to get user input, write message to command window</a:t>
            </a:r>
          </a:p>
          <a:p>
            <a:pPr lvl="1"/>
            <a:r>
              <a:rPr lang="en-US" dirty="0" smtClean="0"/>
              <a:t>Monte Carlo Simulation</a:t>
            </a:r>
          </a:p>
          <a:p>
            <a:pPr lvl="1"/>
            <a:r>
              <a:rPr lang="en-US" dirty="0" smtClean="0"/>
              <a:t>Gauss-Jordan elimination</a:t>
            </a:r>
          </a:p>
          <a:p>
            <a:r>
              <a:rPr lang="en-US" dirty="0" smtClean="0"/>
              <a:t>Be familiar with the assignments, especially Labs 4 and 5 and Program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49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– MATLAB Translation 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8973"/>
              </p:ext>
            </p:extLst>
          </p:nvPr>
        </p:nvGraphicFramePr>
        <p:xfrm>
          <a:off x="1371600" y="685800"/>
          <a:ext cx="6934200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Document" r:id="rId4" imgW="6934200" imgH="6045200" progId="Word.Document.12">
                  <p:embed/>
                </p:oleObj>
              </mc:Choice>
              <mc:Fallback>
                <p:oleObj name="Document" r:id="rId4" imgW="6934200" imgH="604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6934200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513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the following MATLAB command do?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set the axis label font size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set the title font size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set the legend font size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set the coordinate axes font size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set the command window font size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0"/>
            <a:ext cx="4617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set(</a:t>
            </a:r>
            <a:r>
              <a:rPr lang="en-US" sz="2400" dirty="0" err="1" smtClean="0">
                <a:latin typeface="Courier"/>
                <a:cs typeface="Courier"/>
              </a:rPr>
              <a:t>gca</a:t>
            </a:r>
            <a:r>
              <a:rPr lang="en-US" sz="2400" dirty="0" smtClean="0">
                <a:latin typeface="Courier"/>
                <a:cs typeface="Courier"/>
              </a:rPr>
              <a:t>, ‘</a:t>
            </a:r>
            <a:r>
              <a:rPr lang="en-US" sz="2400" dirty="0" err="1" smtClean="0">
                <a:latin typeface="Courier"/>
                <a:cs typeface="Courier"/>
              </a:rPr>
              <a:t>Fontsize</a:t>
            </a:r>
            <a:r>
              <a:rPr lang="en-US" sz="2400" dirty="0" smtClean="0">
                <a:latin typeface="Courier"/>
                <a:cs typeface="Courier"/>
              </a:rPr>
              <a:t>’, 14)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666" y="5305778"/>
            <a:ext cx="41486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1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MATLAB, which of the following functions is used to get input from a user?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get()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input()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query()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read(</a:t>
            </a:r>
            <a:r>
              <a:rPr lang="en-US" dirty="0">
                <a:latin typeface="Courier"/>
                <a:cs typeface="Courier"/>
              </a:rPr>
              <a:t>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user(</a:t>
            </a:r>
            <a:r>
              <a:rPr lang="en-US" dirty="0">
                <a:latin typeface="Courier"/>
                <a:cs typeface="Courier"/>
              </a:rPr>
              <a:t>)</a:t>
            </a:r>
            <a:endParaRPr lang="en-US" dirty="0">
              <a:cs typeface="Courier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4666" y="4433711"/>
            <a:ext cx="41486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17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MATLAB, you can time code with which of the following commands?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start(), stop()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time(), clock()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tick, tock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tic, </a:t>
            </a:r>
            <a:r>
              <a:rPr lang="en-US" dirty="0" err="1" smtClean="0">
                <a:latin typeface="Courier"/>
                <a:cs typeface="Courier"/>
              </a:rPr>
              <a:t>tac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tic,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toc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4666" y="5929489"/>
            <a:ext cx="41486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44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completed Lab 6, or I’m planning to complete it, or at least I understand that my instructor wants me to complete it.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False</a:t>
            </a:r>
            <a:endParaRPr lang="en-US" dirty="0">
              <a:cs typeface="Courier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4666" y="4495800"/>
            <a:ext cx="41486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34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matrix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 the augmented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13583"/>
              </p:ext>
            </p:extLst>
          </p:nvPr>
        </p:nvGraphicFramePr>
        <p:xfrm>
          <a:off x="2286000" y="2239962"/>
          <a:ext cx="43719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3" imgW="1955800" imgH="736600" progId="Equation.3">
                  <p:embed/>
                </p:oleObj>
              </mc:Choice>
              <mc:Fallback>
                <p:oleObj name="Equation" r:id="rId3" imgW="195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239962"/>
                        <a:ext cx="4371975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05855"/>
              </p:ext>
            </p:extLst>
          </p:nvPr>
        </p:nvGraphicFramePr>
        <p:xfrm>
          <a:off x="2895600" y="4615873"/>
          <a:ext cx="2819400" cy="170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5" imgW="1257300" imgH="762000" progId="Equation.3">
                  <p:embed/>
                </p:oleObj>
              </mc:Choice>
              <mc:Fallback>
                <p:oleObj name="Equation" r:id="rId5" imgW="12573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615873"/>
                        <a:ext cx="2819400" cy="170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774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find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5631"/>
              </p:ext>
            </p:extLst>
          </p:nvPr>
        </p:nvGraphicFramePr>
        <p:xfrm>
          <a:off x="2322513" y="2239963"/>
          <a:ext cx="420052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3" imgW="1879600" imgH="736600" progId="Equation.3">
                  <p:embed/>
                </p:oleObj>
              </mc:Choice>
              <mc:Fallback>
                <p:oleObj name="Equation" r:id="rId3" imgW="1879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513" y="2239963"/>
                        <a:ext cx="4200525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59323"/>
              </p:ext>
            </p:extLst>
          </p:nvPr>
        </p:nvGraphicFramePr>
        <p:xfrm>
          <a:off x="3311525" y="4419600"/>
          <a:ext cx="2214563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5" imgW="990600" imgH="736600" progId="Equation.3">
                  <p:embed/>
                </p:oleObj>
              </mc:Choice>
              <mc:Fallback>
                <p:oleObj name="Equation" r:id="rId5" imgW="990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1525" y="4419600"/>
                        <a:ext cx="2214563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596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Method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matrix equation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written as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67768"/>
              </p:ext>
            </p:extLst>
          </p:nvPr>
        </p:nvGraphicFramePr>
        <p:xfrm>
          <a:off x="1946275" y="2286000"/>
          <a:ext cx="54625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3" imgW="1955800" imgH="736600" progId="Equation.3">
                  <p:embed/>
                </p:oleObj>
              </mc:Choice>
              <mc:Fallback>
                <p:oleObj name="Equation" r:id="rId3" imgW="195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6275" y="2286000"/>
                        <a:ext cx="546258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728101"/>
              </p:ext>
            </p:extLst>
          </p:nvPr>
        </p:nvGraphicFramePr>
        <p:xfrm>
          <a:off x="3124200" y="5219700"/>
          <a:ext cx="266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5" imgW="533400" imgH="190500" progId="Equation.3">
                  <p:embed/>
                </p:oleObj>
              </mc:Choice>
              <mc:Fallback>
                <p:oleObj name="Equation" r:id="rId5" imgW="533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219700"/>
                        <a:ext cx="2667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603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the inverse of A is the unique matrix A</a:t>
            </a:r>
            <a:r>
              <a:rPr lang="en-US" baseline="30000" dirty="0" smtClean="0"/>
              <a:t>-1</a:t>
            </a:r>
            <a:r>
              <a:rPr lang="en-US" dirty="0" smtClean="0"/>
              <a:t>, which satisfies the following relationship: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5749"/>
              </p:ext>
            </p:extLst>
          </p:nvPr>
        </p:nvGraphicFramePr>
        <p:xfrm>
          <a:off x="1752600" y="3505200"/>
          <a:ext cx="5166491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" imgW="2095500" imgH="736600" progId="Equation.3">
                  <p:embed/>
                </p:oleObj>
              </mc:Choice>
              <mc:Fallback>
                <p:oleObj name="Equation" r:id="rId3" imgW="2095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5166491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146830</TotalTime>
  <Words>936</Words>
  <Application>Microsoft Macintosh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Document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Systems of Equations</vt:lpstr>
      <vt:lpstr>Solution</vt:lpstr>
      <vt:lpstr>Alternate Method of Solution</vt:lpstr>
      <vt:lpstr>The Inverse of a Matrix</vt:lpstr>
      <vt:lpstr>Alternate Method of Solution</vt:lpstr>
      <vt:lpstr>Python Exception Handling</vt:lpstr>
      <vt:lpstr>Try – Except Statement</vt:lpstr>
      <vt:lpstr>Syntax and Semantics</vt:lpstr>
      <vt:lpstr>Final Exam</vt:lpstr>
      <vt:lpstr>Final Exam (cont.)</vt:lpstr>
      <vt:lpstr>Final Exam (cont.)</vt:lpstr>
      <vt:lpstr>Final Exam Review Topics</vt:lpstr>
      <vt:lpstr>Python – MATLAB Translation Table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767</cp:revision>
  <dcterms:created xsi:type="dcterms:W3CDTF">2012-09-10T20:12:08Z</dcterms:created>
  <dcterms:modified xsi:type="dcterms:W3CDTF">2016-05-16T14:08:26Z</dcterms:modified>
</cp:coreProperties>
</file>