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Calibri" panose="020F0502020204030204" pitchFamily="34" charset="0"/>
      <p:regular r:id="rId14"/>
      <p:bold r:id="rId15"/>
      <p:italic r:id="rId16"/>
      <p:boldItalic r:id="rId17"/>
    </p:embeddedFont>
    <p:embeddedFont>
      <p:font typeface="Tajawal" pitchFamily="2" charset="-78"/>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9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50C171-41C3-49EC-9780-594BD4DAD25E}">
  <a:tblStyle styleId="{1550C171-41C3-49EC-9780-594BD4DAD25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862"/>
  </p:normalViewPr>
  <p:slideViewPr>
    <p:cSldViewPr snapToGrid="0">
      <p:cViewPr>
        <p:scale>
          <a:sx n="33" d="100"/>
          <a:sy n="33" d="100"/>
        </p:scale>
        <p:origin x="2280" y="144"/>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50663" y="7647467"/>
            <a:ext cx="9585600" cy="2993100"/>
          </a:xfrm>
          <a:prstGeom prst="rect">
            <a:avLst/>
          </a:prstGeom>
          <a:noFill/>
          <a:ln>
            <a:noFill/>
          </a:ln>
        </p:spPr>
        <p:txBody>
          <a:bodyPr spcFirstLastPara="1" wrap="square" lIns="176925" tIns="176925" rIns="176925" bIns="176925" anchor="ctr" anchorCtr="0">
            <a:norm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1" name="Google Shape;11;p2"/>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a:noFill/>
          <a:ln>
            <a:noFill/>
          </a:ln>
        </p:spPr>
        <p:txBody>
          <a:bodyPr spcFirstLastPara="1" wrap="square" lIns="176925" tIns="176925" rIns="176925" bIns="176925" anchor="b" anchorCtr="0">
            <a:normAutofit/>
          </a:bodyPr>
          <a:lstStyle>
            <a:lvl1pPr lvl="0" algn="ctr">
              <a:lnSpc>
                <a:spcPct val="100000"/>
              </a:lnSpc>
              <a:spcBef>
                <a:spcPts val="0"/>
              </a:spcBef>
              <a:spcAft>
                <a:spcPts val="0"/>
              </a:spcAft>
              <a:buSzPts val="23200"/>
              <a:buNone/>
              <a:defRPr sz="23200"/>
            </a:lvl1pPr>
            <a:lvl2pPr lvl="1" algn="ctr">
              <a:lnSpc>
                <a:spcPct val="100000"/>
              </a:lnSpc>
              <a:spcBef>
                <a:spcPts val="0"/>
              </a:spcBef>
              <a:spcAft>
                <a:spcPts val="0"/>
              </a:spcAft>
              <a:buSzPts val="23200"/>
              <a:buNone/>
              <a:defRPr sz="23200"/>
            </a:lvl2pPr>
            <a:lvl3pPr lvl="2" algn="ctr">
              <a:lnSpc>
                <a:spcPct val="100000"/>
              </a:lnSpc>
              <a:spcBef>
                <a:spcPts val="0"/>
              </a:spcBef>
              <a:spcAft>
                <a:spcPts val="0"/>
              </a:spcAft>
              <a:buSzPts val="23200"/>
              <a:buNone/>
              <a:defRPr sz="23200"/>
            </a:lvl3pPr>
            <a:lvl4pPr lvl="3" algn="ctr">
              <a:lnSpc>
                <a:spcPct val="100000"/>
              </a:lnSpc>
              <a:spcBef>
                <a:spcPts val="0"/>
              </a:spcBef>
              <a:spcAft>
                <a:spcPts val="0"/>
              </a:spcAft>
              <a:buSzPts val="23200"/>
              <a:buNone/>
              <a:defRPr sz="23200"/>
            </a:lvl4pPr>
            <a:lvl5pPr lvl="4" algn="ctr">
              <a:lnSpc>
                <a:spcPct val="100000"/>
              </a:lnSpc>
              <a:spcBef>
                <a:spcPts val="0"/>
              </a:spcBef>
              <a:spcAft>
                <a:spcPts val="0"/>
              </a:spcAft>
              <a:buSzPts val="23200"/>
              <a:buNone/>
              <a:defRPr sz="23200"/>
            </a:lvl5pPr>
            <a:lvl6pPr lvl="5" algn="ctr">
              <a:lnSpc>
                <a:spcPct val="100000"/>
              </a:lnSpc>
              <a:spcBef>
                <a:spcPts val="0"/>
              </a:spcBef>
              <a:spcAft>
                <a:spcPts val="0"/>
              </a:spcAft>
              <a:buSzPts val="23200"/>
              <a:buNone/>
              <a:defRPr sz="23200"/>
            </a:lvl6pPr>
            <a:lvl7pPr lvl="6" algn="ctr">
              <a:lnSpc>
                <a:spcPct val="100000"/>
              </a:lnSpc>
              <a:spcBef>
                <a:spcPts val="0"/>
              </a:spcBef>
              <a:spcAft>
                <a:spcPts val="0"/>
              </a:spcAft>
              <a:buSzPts val="23200"/>
              <a:buNone/>
              <a:defRPr sz="23200"/>
            </a:lvl7pPr>
            <a:lvl8pPr lvl="7" algn="ctr">
              <a:lnSpc>
                <a:spcPct val="100000"/>
              </a:lnSpc>
              <a:spcBef>
                <a:spcPts val="0"/>
              </a:spcBef>
              <a:spcAft>
                <a:spcPts val="0"/>
              </a:spcAft>
              <a:buSzPts val="23200"/>
              <a:buNone/>
              <a:defRPr sz="23200"/>
            </a:lvl8pPr>
            <a:lvl9pPr lvl="8" algn="ctr">
              <a:lnSpc>
                <a:spcPct val="100000"/>
              </a:lnSpc>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a:noFill/>
          <a:ln>
            <a:noFill/>
          </a:ln>
        </p:spPr>
        <p:txBody>
          <a:bodyPr spcFirstLastPara="1" wrap="square" lIns="176925" tIns="176925" rIns="176925" bIns="176925" anchor="t" anchorCtr="0">
            <a:normAutofit/>
          </a:bodyPr>
          <a:lstStyle>
            <a:lvl1pPr marL="457200" lvl="0" indent="-450850" algn="ctr">
              <a:lnSpc>
                <a:spcPct val="115000"/>
              </a:lnSpc>
              <a:spcBef>
                <a:spcPts val="0"/>
              </a:spcBef>
              <a:spcAft>
                <a:spcPts val="0"/>
              </a:spcAft>
              <a:buSzPts val="3500"/>
              <a:buChar char="●"/>
              <a:defRPr/>
            </a:lvl1pPr>
            <a:lvl2pPr marL="914400" lvl="1" indent="-400050" algn="ctr">
              <a:lnSpc>
                <a:spcPct val="115000"/>
              </a:lnSpc>
              <a:spcBef>
                <a:spcPts val="0"/>
              </a:spcBef>
              <a:spcAft>
                <a:spcPts val="0"/>
              </a:spcAft>
              <a:buSzPts val="2700"/>
              <a:buChar char="○"/>
              <a:defRPr/>
            </a:lvl2pPr>
            <a:lvl3pPr marL="1371600" lvl="2" indent="-400050" algn="ctr">
              <a:lnSpc>
                <a:spcPct val="115000"/>
              </a:lnSpc>
              <a:spcBef>
                <a:spcPts val="0"/>
              </a:spcBef>
              <a:spcAft>
                <a:spcPts val="0"/>
              </a:spcAft>
              <a:buSzPts val="2700"/>
              <a:buChar char="■"/>
              <a:defRPr/>
            </a:lvl3pPr>
            <a:lvl4pPr marL="1828800" lvl="3" indent="-400050" algn="ctr">
              <a:lnSpc>
                <a:spcPct val="115000"/>
              </a:lnSpc>
              <a:spcBef>
                <a:spcPts val="0"/>
              </a:spcBef>
              <a:spcAft>
                <a:spcPts val="0"/>
              </a:spcAft>
              <a:buSzPts val="2700"/>
              <a:buChar char="●"/>
              <a:defRPr/>
            </a:lvl4pPr>
            <a:lvl5pPr marL="2286000" lvl="4" indent="-400050" algn="ctr">
              <a:lnSpc>
                <a:spcPct val="115000"/>
              </a:lnSpc>
              <a:spcBef>
                <a:spcPts val="0"/>
              </a:spcBef>
              <a:spcAft>
                <a:spcPts val="0"/>
              </a:spcAft>
              <a:buSzPts val="2700"/>
              <a:buChar char="○"/>
              <a:defRPr/>
            </a:lvl5pPr>
            <a:lvl6pPr marL="2743200" lvl="5" indent="-400050" algn="ctr">
              <a:lnSpc>
                <a:spcPct val="115000"/>
              </a:lnSpc>
              <a:spcBef>
                <a:spcPts val="0"/>
              </a:spcBef>
              <a:spcAft>
                <a:spcPts val="0"/>
              </a:spcAft>
              <a:buSzPts val="2700"/>
              <a:buChar char="■"/>
              <a:defRPr/>
            </a:lvl6pPr>
            <a:lvl7pPr marL="3200400" lvl="6" indent="-400050" algn="ctr">
              <a:lnSpc>
                <a:spcPct val="115000"/>
              </a:lnSpc>
              <a:spcBef>
                <a:spcPts val="0"/>
              </a:spcBef>
              <a:spcAft>
                <a:spcPts val="0"/>
              </a:spcAft>
              <a:buSzPts val="2700"/>
              <a:buChar char="●"/>
              <a:defRPr/>
            </a:lvl7pPr>
            <a:lvl8pPr marL="3657600" lvl="7" indent="-400050" algn="ctr">
              <a:lnSpc>
                <a:spcPct val="115000"/>
              </a:lnSpc>
              <a:spcBef>
                <a:spcPts val="0"/>
              </a:spcBef>
              <a:spcAft>
                <a:spcPts val="0"/>
              </a:spcAft>
              <a:buSzPts val="2700"/>
              <a:buChar char="○"/>
              <a:defRPr/>
            </a:lvl8pPr>
            <a:lvl9pPr marL="4114800" lvl="8" indent="-400050" algn="ctr">
              <a:lnSpc>
                <a:spcPct val="115000"/>
              </a:lnSpc>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0572725"/>
            <a:ext cx="10287002" cy="7715274"/>
          </a:xfrm>
          <a:prstGeom prst="rect">
            <a:avLst/>
          </a:prstGeom>
          <a:noFill/>
          <a:ln>
            <a:noFill/>
          </a:ln>
        </p:spPr>
      </p:pic>
      <p:sp>
        <p:nvSpPr>
          <p:cNvPr id="14" name="Google Shape;14;p3"/>
          <p:cNvSpPr txBox="1">
            <a:spLocks noGrp="1"/>
          </p:cNvSpPr>
          <p:nvPr>
            <p:ph type="ctrTitle"/>
          </p:nvPr>
        </p:nvSpPr>
        <p:spPr>
          <a:xfrm>
            <a:off x="350672" y="2647378"/>
            <a:ext cx="9585600" cy="7298100"/>
          </a:xfrm>
          <a:prstGeom prst="rect">
            <a:avLst/>
          </a:prstGeom>
          <a:noFill/>
          <a:ln>
            <a:noFill/>
          </a:ln>
        </p:spPr>
        <p:txBody>
          <a:bodyPr spcFirstLastPara="1" wrap="square" lIns="176925" tIns="176925" rIns="176925" bIns="176925" anchor="b" anchorCtr="0">
            <a:normAutofit/>
          </a:bodyPr>
          <a:lstStyle>
            <a:lvl1pPr lvl="0" algn="ctr">
              <a:lnSpc>
                <a:spcPct val="100000"/>
              </a:lnSpc>
              <a:spcBef>
                <a:spcPts val="0"/>
              </a:spcBef>
              <a:spcAft>
                <a:spcPts val="0"/>
              </a:spcAft>
              <a:buSzPts val="10100"/>
              <a:buNone/>
              <a:defRPr sz="10100"/>
            </a:lvl1pPr>
            <a:lvl2pPr lvl="1" algn="ctr">
              <a:lnSpc>
                <a:spcPct val="100000"/>
              </a:lnSpc>
              <a:spcBef>
                <a:spcPts val="0"/>
              </a:spcBef>
              <a:spcAft>
                <a:spcPts val="0"/>
              </a:spcAft>
              <a:buSzPts val="10100"/>
              <a:buNone/>
              <a:defRPr sz="10100"/>
            </a:lvl2pPr>
            <a:lvl3pPr lvl="2" algn="ctr">
              <a:lnSpc>
                <a:spcPct val="100000"/>
              </a:lnSpc>
              <a:spcBef>
                <a:spcPts val="0"/>
              </a:spcBef>
              <a:spcAft>
                <a:spcPts val="0"/>
              </a:spcAft>
              <a:buSzPts val="10100"/>
              <a:buNone/>
              <a:defRPr sz="10100"/>
            </a:lvl3pPr>
            <a:lvl4pPr lvl="3" algn="ctr">
              <a:lnSpc>
                <a:spcPct val="100000"/>
              </a:lnSpc>
              <a:spcBef>
                <a:spcPts val="0"/>
              </a:spcBef>
              <a:spcAft>
                <a:spcPts val="0"/>
              </a:spcAft>
              <a:buSzPts val="10100"/>
              <a:buNone/>
              <a:defRPr sz="10100"/>
            </a:lvl4pPr>
            <a:lvl5pPr lvl="4" algn="ctr">
              <a:lnSpc>
                <a:spcPct val="100000"/>
              </a:lnSpc>
              <a:spcBef>
                <a:spcPts val="0"/>
              </a:spcBef>
              <a:spcAft>
                <a:spcPts val="0"/>
              </a:spcAft>
              <a:buSzPts val="10100"/>
              <a:buNone/>
              <a:defRPr sz="10100"/>
            </a:lvl5pPr>
            <a:lvl6pPr lvl="5" algn="ctr">
              <a:lnSpc>
                <a:spcPct val="100000"/>
              </a:lnSpc>
              <a:spcBef>
                <a:spcPts val="0"/>
              </a:spcBef>
              <a:spcAft>
                <a:spcPts val="0"/>
              </a:spcAft>
              <a:buSzPts val="10100"/>
              <a:buNone/>
              <a:defRPr sz="10100"/>
            </a:lvl6pPr>
            <a:lvl7pPr lvl="6" algn="ctr">
              <a:lnSpc>
                <a:spcPct val="100000"/>
              </a:lnSpc>
              <a:spcBef>
                <a:spcPts val="0"/>
              </a:spcBef>
              <a:spcAft>
                <a:spcPts val="0"/>
              </a:spcAft>
              <a:buSzPts val="10100"/>
              <a:buNone/>
              <a:defRPr sz="10100"/>
            </a:lvl7pPr>
            <a:lvl8pPr lvl="7" algn="ctr">
              <a:lnSpc>
                <a:spcPct val="100000"/>
              </a:lnSpc>
              <a:spcBef>
                <a:spcPts val="0"/>
              </a:spcBef>
              <a:spcAft>
                <a:spcPts val="0"/>
              </a:spcAft>
              <a:buSzPts val="10100"/>
              <a:buNone/>
              <a:defRPr sz="10100"/>
            </a:lvl8pPr>
            <a:lvl9pPr lvl="8" algn="ctr">
              <a:lnSpc>
                <a:spcPct val="100000"/>
              </a:lnSpc>
              <a:spcBef>
                <a:spcPts val="0"/>
              </a:spcBef>
              <a:spcAft>
                <a:spcPts val="0"/>
              </a:spcAft>
              <a:buSzPts val="10100"/>
              <a:buNone/>
              <a:defRPr sz="10100"/>
            </a:lvl9pPr>
          </a:lstStyle>
          <a:p>
            <a:endParaRPr/>
          </a:p>
        </p:txBody>
      </p:sp>
      <p:sp>
        <p:nvSpPr>
          <p:cNvPr id="15" name="Google Shape;15;p3"/>
          <p:cNvSpPr txBox="1">
            <a:spLocks noGrp="1"/>
          </p:cNvSpPr>
          <p:nvPr>
            <p:ph type="subTitle" idx="1"/>
          </p:nvPr>
        </p:nvSpPr>
        <p:spPr>
          <a:xfrm>
            <a:off x="350663" y="10076889"/>
            <a:ext cx="9585600" cy="2818200"/>
          </a:xfrm>
          <a:prstGeom prst="rect">
            <a:avLst/>
          </a:prstGeom>
          <a:noFill/>
          <a:ln>
            <a:noFill/>
          </a:ln>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gn="l">
              <a:lnSpc>
                <a:spcPct val="115000"/>
              </a:lnSpc>
              <a:spcBef>
                <a:spcPts val="0"/>
              </a:spcBef>
              <a:spcAft>
                <a:spcPts val="0"/>
              </a:spcAft>
              <a:buSzPts val="3500"/>
              <a:buChar char="●"/>
              <a:defRPr/>
            </a:lvl1pPr>
            <a:lvl2pPr marL="914400" lvl="1" indent="-400050" algn="l">
              <a:lnSpc>
                <a:spcPct val="115000"/>
              </a:lnSpc>
              <a:spcBef>
                <a:spcPts val="0"/>
              </a:spcBef>
              <a:spcAft>
                <a:spcPts val="0"/>
              </a:spcAft>
              <a:buSzPts val="2700"/>
              <a:buChar char="○"/>
              <a:defRPr/>
            </a:lvl2pPr>
            <a:lvl3pPr marL="1371600" lvl="2" indent="-400050" algn="l">
              <a:lnSpc>
                <a:spcPct val="115000"/>
              </a:lnSpc>
              <a:spcBef>
                <a:spcPts val="0"/>
              </a:spcBef>
              <a:spcAft>
                <a:spcPts val="0"/>
              </a:spcAft>
              <a:buSzPts val="2700"/>
              <a:buChar char="■"/>
              <a:defRPr/>
            </a:lvl3pPr>
            <a:lvl4pPr marL="1828800" lvl="3" indent="-400050" algn="l">
              <a:lnSpc>
                <a:spcPct val="115000"/>
              </a:lnSpc>
              <a:spcBef>
                <a:spcPts val="0"/>
              </a:spcBef>
              <a:spcAft>
                <a:spcPts val="0"/>
              </a:spcAft>
              <a:buSzPts val="2700"/>
              <a:buChar char="●"/>
              <a:defRPr/>
            </a:lvl4pPr>
            <a:lvl5pPr marL="2286000" lvl="4" indent="-400050" algn="l">
              <a:lnSpc>
                <a:spcPct val="115000"/>
              </a:lnSpc>
              <a:spcBef>
                <a:spcPts val="0"/>
              </a:spcBef>
              <a:spcAft>
                <a:spcPts val="0"/>
              </a:spcAft>
              <a:buSzPts val="2700"/>
              <a:buChar char="○"/>
              <a:defRPr/>
            </a:lvl5pPr>
            <a:lvl6pPr marL="2743200" lvl="5" indent="-400050" algn="l">
              <a:lnSpc>
                <a:spcPct val="115000"/>
              </a:lnSpc>
              <a:spcBef>
                <a:spcPts val="0"/>
              </a:spcBef>
              <a:spcAft>
                <a:spcPts val="0"/>
              </a:spcAft>
              <a:buSzPts val="2700"/>
              <a:buChar char="■"/>
              <a:defRPr/>
            </a:lvl6pPr>
            <a:lvl7pPr marL="3200400" lvl="6" indent="-400050" algn="l">
              <a:lnSpc>
                <a:spcPct val="115000"/>
              </a:lnSpc>
              <a:spcBef>
                <a:spcPts val="0"/>
              </a:spcBef>
              <a:spcAft>
                <a:spcPts val="0"/>
              </a:spcAft>
              <a:buSzPts val="2700"/>
              <a:buChar char="●"/>
              <a:defRPr/>
            </a:lvl7pPr>
            <a:lvl8pPr marL="3657600" lvl="7" indent="-400050" algn="l">
              <a:lnSpc>
                <a:spcPct val="115000"/>
              </a:lnSpc>
              <a:spcBef>
                <a:spcPts val="0"/>
              </a:spcBef>
              <a:spcAft>
                <a:spcPts val="0"/>
              </a:spcAft>
              <a:buSzPts val="2700"/>
              <a:buChar char="○"/>
              <a:defRPr/>
            </a:lvl8pPr>
            <a:lvl9pPr marL="4114800" lvl="8" indent="-400050" algn="l">
              <a:lnSpc>
                <a:spcPct val="115000"/>
              </a:lnSpc>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a:noFill/>
          <a:ln>
            <a:noFill/>
          </a:ln>
        </p:spPr>
        <p:txBody>
          <a:bodyPr spcFirstLastPara="1" wrap="square" lIns="176925" tIns="176925" rIns="176925" bIns="176925" anchor="t" anchorCtr="0">
            <a:normAutofit/>
          </a:bodyPr>
          <a:lstStyle>
            <a:lvl1pPr marL="457200" lvl="0" indent="-400050" algn="l">
              <a:lnSpc>
                <a:spcPct val="115000"/>
              </a:lnSpc>
              <a:spcBef>
                <a:spcPts val="0"/>
              </a:spcBef>
              <a:spcAft>
                <a:spcPts val="0"/>
              </a:spcAft>
              <a:buSzPts val="2700"/>
              <a:buChar char="●"/>
              <a:defRPr sz="2700"/>
            </a:lvl1pPr>
            <a:lvl2pPr marL="914400" lvl="1" indent="-374650" algn="l">
              <a:lnSpc>
                <a:spcPct val="115000"/>
              </a:lnSpc>
              <a:spcBef>
                <a:spcPts val="0"/>
              </a:spcBef>
              <a:spcAft>
                <a:spcPts val="0"/>
              </a:spcAft>
              <a:buSzPts val="2300"/>
              <a:buChar char="○"/>
              <a:defRPr sz="2300"/>
            </a:lvl2pPr>
            <a:lvl3pPr marL="1371600" lvl="2" indent="-374650" algn="l">
              <a:lnSpc>
                <a:spcPct val="115000"/>
              </a:lnSpc>
              <a:spcBef>
                <a:spcPts val="0"/>
              </a:spcBef>
              <a:spcAft>
                <a:spcPts val="0"/>
              </a:spcAft>
              <a:buSzPts val="2300"/>
              <a:buChar char="■"/>
              <a:defRPr sz="2300"/>
            </a:lvl3pPr>
            <a:lvl4pPr marL="1828800" lvl="3" indent="-374650" algn="l">
              <a:lnSpc>
                <a:spcPct val="115000"/>
              </a:lnSpc>
              <a:spcBef>
                <a:spcPts val="0"/>
              </a:spcBef>
              <a:spcAft>
                <a:spcPts val="0"/>
              </a:spcAft>
              <a:buSzPts val="2300"/>
              <a:buChar char="●"/>
              <a:defRPr sz="2300"/>
            </a:lvl4pPr>
            <a:lvl5pPr marL="2286000" lvl="4" indent="-374650" algn="l">
              <a:lnSpc>
                <a:spcPct val="115000"/>
              </a:lnSpc>
              <a:spcBef>
                <a:spcPts val="0"/>
              </a:spcBef>
              <a:spcAft>
                <a:spcPts val="0"/>
              </a:spcAft>
              <a:buSzPts val="2300"/>
              <a:buChar char="○"/>
              <a:defRPr sz="2300"/>
            </a:lvl5pPr>
            <a:lvl6pPr marL="2743200" lvl="5" indent="-374650" algn="l">
              <a:lnSpc>
                <a:spcPct val="115000"/>
              </a:lnSpc>
              <a:spcBef>
                <a:spcPts val="0"/>
              </a:spcBef>
              <a:spcAft>
                <a:spcPts val="0"/>
              </a:spcAft>
              <a:buSzPts val="2300"/>
              <a:buChar char="■"/>
              <a:defRPr sz="2300"/>
            </a:lvl6pPr>
            <a:lvl7pPr marL="3200400" lvl="6" indent="-374650" algn="l">
              <a:lnSpc>
                <a:spcPct val="115000"/>
              </a:lnSpc>
              <a:spcBef>
                <a:spcPts val="0"/>
              </a:spcBef>
              <a:spcAft>
                <a:spcPts val="0"/>
              </a:spcAft>
              <a:buSzPts val="2300"/>
              <a:buChar char="●"/>
              <a:defRPr sz="2300"/>
            </a:lvl7pPr>
            <a:lvl8pPr marL="3657600" lvl="7" indent="-374650" algn="l">
              <a:lnSpc>
                <a:spcPct val="115000"/>
              </a:lnSpc>
              <a:spcBef>
                <a:spcPts val="0"/>
              </a:spcBef>
              <a:spcAft>
                <a:spcPts val="0"/>
              </a:spcAft>
              <a:buSzPts val="2300"/>
              <a:buChar char="○"/>
              <a:defRPr sz="2300"/>
            </a:lvl8pPr>
            <a:lvl9pPr marL="4114800" lvl="8" indent="-374650" algn="l">
              <a:lnSpc>
                <a:spcPct val="115000"/>
              </a:lnSpc>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a:noFill/>
          <a:ln>
            <a:noFill/>
          </a:ln>
        </p:spPr>
        <p:txBody>
          <a:bodyPr spcFirstLastPara="1" wrap="square" lIns="176925" tIns="176925" rIns="176925" bIns="176925" anchor="t" anchorCtr="0">
            <a:normAutofit/>
          </a:bodyPr>
          <a:lstStyle>
            <a:lvl1pPr marL="457200" lvl="0" indent="-400050" algn="l">
              <a:lnSpc>
                <a:spcPct val="115000"/>
              </a:lnSpc>
              <a:spcBef>
                <a:spcPts val="0"/>
              </a:spcBef>
              <a:spcAft>
                <a:spcPts val="0"/>
              </a:spcAft>
              <a:buSzPts val="2700"/>
              <a:buChar char="●"/>
              <a:defRPr sz="2700"/>
            </a:lvl1pPr>
            <a:lvl2pPr marL="914400" lvl="1" indent="-374650" algn="l">
              <a:lnSpc>
                <a:spcPct val="115000"/>
              </a:lnSpc>
              <a:spcBef>
                <a:spcPts val="0"/>
              </a:spcBef>
              <a:spcAft>
                <a:spcPts val="0"/>
              </a:spcAft>
              <a:buSzPts val="2300"/>
              <a:buChar char="○"/>
              <a:defRPr sz="2300"/>
            </a:lvl2pPr>
            <a:lvl3pPr marL="1371600" lvl="2" indent="-374650" algn="l">
              <a:lnSpc>
                <a:spcPct val="115000"/>
              </a:lnSpc>
              <a:spcBef>
                <a:spcPts val="0"/>
              </a:spcBef>
              <a:spcAft>
                <a:spcPts val="0"/>
              </a:spcAft>
              <a:buSzPts val="2300"/>
              <a:buChar char="■"/>
              <a:defRPr sz="2300"/>
            </a:lvl3pPr>
            <a:lvl4pPr marL="1828800" lvl="3" indent="-374650" algn="l">
              <a:lnSpc>
                <a:spcPct val="115000"/>
              </a:lnSpc>
              <a:spcBef>
                <a:spcPts val="0"/>
              </a:spcBef>
              <a:spcAft>
                <a:spcPts val="0"/>
              </a:spcAft>
              <a:buSzPts val="2300"/>
              <a:buChar char="●"/>
              <a:defRPr sz="2300"/>
            </a:lvl4pPr>
            <a:lvl5pPr marL="2286000" lvl="4" indent="-374650" algn="l">
              <a:lnSpc>
                <a:spcPct val="115000"/>
              </a:lnSpc>
              <a:spcBef>
                <a:spcPts val="0"/>
              </a:spcBef>
              <a:spcAft>
                <a:spcPts val="0"/>
              </a:spcAft>
              <a:buSzPts val="2300"/>
              <a:buChar char="○"/>
              <a:defRPr sz="2300"/>
            </a:lvl5pPr>
            <a:lvl6pPr marL="2743200" lvl="5" indent="-374650" algn="l">
              <a:lnSpc>
                <a:spcPct val="115000"/>
              </a:lnSpc>
              <a:spcBef>
                <a:spcPts val="0"/>
              </a:spcBef>
              <a:spcAft>
                <a:spcPts val="0"/>
              </a:spcAft>
              <a:buSzPts val="2300"/>
              <a:buChar char="■"/>
              <a:defRPr sz="2300"/>
            </a:lvl6pPr>
            <a:lvl7pPr marL="3200400" lvl="6" indent="-374650" algn="l">
              <a:lnSpc>
                <a:spcPct val="115000"/>
              </a:lnSpc>
              <a:spcBef>
                <a:spcPts val="0"/>
              </a:spcBef>
              <a:spcAft>
                <a:spcPts val="0"/>
              </a:spcAft>
              <a:buSzPts val="2300"/>
              <a:buChar char="●"/>
              <a:defRPr sz="2300"/>
            </a:lvl7pPr>
            <a:lvl8pPr marL="3657600" lvl="7" indent="-374650" algn="l">
              <a:lnSpc>
                <a:spcPct val="115000"/>
              </a:lnSpc>
              <a:spcBef>
                <a:spcPts val="0"/>
              </a:spcBef>
              <a:spcAft>
                <a:spcPts val="0"/>
              </a:spcAft>
              <a:buSzPts val="2300"/>
              <a:buChar char="○"/>
              <a:defRPr sz="2300"/>
            </a:lvl8pPr>
            <a:lvl9pPr marL="4114800" lvl="8" indent="-374650" algn="l">
              <a:lnSpc>
                <a:spcPct val="115000"/>
              </a:lnSpc>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a:noFill/>
          <a:ln>
            <a:noFill/>
          </a:ln>
        </p:spPr>
        <p:txBody>
          <a:bodyPr spcFirstLastPara="1" wrap="square" lIns="176925" tIns="176925" rIns="176925" bIns="176925" anchor="b" anchorCtr="0">
            <a:normAutofit/>
          </a:bodyPr>
          <a:lstStyle>
            <a:lvl1pPr lvl="0" algn="l">
              <a:lnSpc>
                <a:spcPct val="100000"/>
              </a:lnSpc>
              <a:spcBef>
                <a:spcPts val="0"/>
              </a:spcBef>
              <a:spcAft>
                <a:spcPts val="0"/>
              </a:spcAft>
              <a:buSzPts val="4600"/>
              <a:buNone/>
              <a:defRPr sz="46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a:noFill/>
          <a:ln>
            <a:noFill/>
          </a:ln>
        </p:spPr>
        <p:txBody>
          <a:bodyPr spcFirstLastPara="1" wrap="square" lIns="176925" tIns="176925" rIns="176925" bIns="176925" anchor="t" anchorCtr="0">
            <a:normAutofit/>
          </a:bodyPr>
          <a:lstStyle>
            <a:lvl1pPr marL="457200" lvl="0" indent="-374650" algn="l">
              <a:lnSpc>
                <a:spcPct val="115000"/>
              </a:lnSpc>
              <a:spcBef>
                <a:spcPts val="0"/>
              </a:spcBef>
              <a:spcAft>
                <a:spcPts val="0"/>
              </a:spcAft>
              <a:buSzPts val="2300"/>
              <a:buChar char="●"/>
              <a:defRPr sz="2300"/>
            </a:lvl1pPr>
            <a:lvl2pPr marL="914400" lvl="1" indent="-374650" algn="l">
              <a:lnSpc>
                <a:spcPct val="115000"/>
              </a:lnSpc>
              <a:spcBef>
                <a:spcPts val="0"/>
              </a:spcBef>
              <a:spcAft>
                <a:spcPts val="0"/>
              </a:spcAft>
              <a:buSzPts val="2300"/>
              <a:buChar char="○"/>
              <a:defRPr sz="2300"/>
            </a:lvl2pPr>
            <a:lvl3pPr marL="1371600" lvl="2" indent="-374650" algn="l">
              <a:lnSpc>
                <a:spcPct val="115000"/>
              </a:lnSpc>
              <a:spcBef>
                <a:spcPts val="0"/>
              </a:spcBef>
              <a:spcAft>
                <a:spcPts val="0"/>
              </a:spcAft>
              <a:buSzPts val="2300"/>
              <a:buChar char="■"/>
              <a:defRPr sz="2300"/>
            </a:lvl3pPr>
            <a:lvl4pPr marL="1828800" lvl="3" indent="-374650" algn="l">
              <a:lnSpc>
                <a:spcPct val="115000"/>
              </a:lnSpc>
              <a:spcBef>
                <a:spcPts val="0"/>
              </a:spcBef>
              <a:spcAft>
                <a:spcPts val="0"/>
              </a:spcAft>
              <a:buSzPts val="2300"/>
              <a:buChar char="●"/>
              <a:defRPr sz="2300"/>
            </a:lvl4pPr>
            <a:lvl5pPr marL="2286000" lvl="4" indent="-374650" algn="l">
              <a:lnSpc>
                <a:spcPct val="115000"/>
              </a:lnSpc>
              <a:spcBef>
                <a:spcPts val="0"/>
              </a:spcBef>
              <a:spcAft>
                <a:spcPts val="0"/>
              </a:spcAft>
              <a:buSzPts val="2300"/>
              <a:buChar char="○"/>
              <a:defRPr sz="2300"/>
            </a:lvl5pPr>
            <a:lvl6pPr marL="2743200" lvl="5" indent="-374650" algn="l">
              <a:lnSpc>
                <a:spcPct val="115000"/>
              </a:lnSpc>
              <a:spcBef>
                <a:spcPts val="0"/>
              </a:spcBef>
              <a:spcAft>
                <a:spcPts val="0"/>
              </a:spcAft>
              <a:buSzPts val="2300"/>
              <a:buChar char="■"/>
              <a:defRPr sz="2300"/>
            </a:lvl6pPr>
            <a:lvl7pPr marL="3200400" lvl="6" indent="-374650" algn="l">
              <a:lnSpc>
                <a:spcPct val="115000"/>
              </a:lnSpc>
              <a:spcBef>
                <a:spcPts val="0"/>
              </a:spcBef>
              <a:spcAft>
                <a:spcPts val="0"/>
              </a:spcAft>
              <a:buSzPts val="2300"/>
              <a:buChar char="●"/>
              <a:defRPr sz="2300"/>
            </a:lvl7pPr>
            <a:lvl8pPr marL="3657600" lvl="7" indent="-374650" algn="l">
              <a:lnSpc>
                <a:spcPct val="115000"/>
              </a:lnSpc>
              <a:spcBef>
                <a:spcPts val="0"/>
              </a:spcBef>
              <a:spcAft>
                <a:spcPts val="0"/>
              </a:spcAft>
              <a:buSzPts val="2300"/>
              <a:buChar char="○"/>
              <a:defRPr sz="2300"/>
            </a:lvl8pPr>
            <a:lvl9pPr marL="4114800" lvl="8" indent="-374650" algn="l">
              <a:lnSpc>
                <a:spcPct val="115000"/>
              </a:lnSpc>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a:noFill/>
          <a:ln>
            <a:noFill/>
          </a:ln>
        </p:spPr>
        <p:txBody>
          <a:bodyPr spcFirstLastPara="1" wrap="square" lIns="176925" tIns="176925" rIns="176925" bIns="176925" anchor="ctr" anchorCtr="0">
            <a:normAutofit/>
          </a:bodyPr>
          <a:lstStyle>
            <a:lvl1pPr lvl="0" algn="l">
              <a:lnSpc>
                <a:spcPct val="100000"/>
              </a:lnSpc>
              <a:spcBef>
                <a:spcPts val="0"/>
              </a:spcBef>
              <a:spcAft>
                <a:spcPts val="0"/>
              </a:spcAft>
              <a:buSzPts val="9300"/>
              <a:buNone/>
              <a:defRPr sz="9300"/>
            </a:lvl1pPr>
            <a:lvl2pPr lvl="1" algn="l">
              <a:lnSpc>
                <a:spcPct val="100000"/>
              </a:lnSpc>
              <a:spcBef>
                <a:spcPts val="0"/>
              </a:spcBef>
              <a:spcAft>
                <a:spcPts val="0"/>
              </a:spcAft>
              <a:buSzPts val="9300"/>
              <a:buNone/>
              <a:defRPr sz="9300"/>
            </a:lvl2pPr>
            <a:lvl3pPr lvl="2" algn="l">
              <a:lnSpc>
                <a:spcPct val="100000"/>
              </a:lnSpc>
              <a:spcBef>
                <a:spcPts val="0"/>
              </a:spcBef>
              <a:spcAft>
                <a:spcPts val="0"/>
              </a:spcAft>
              <a:buSzPts val="9300"/>
              <a:buNone/>
              <a:defRPr sz="9300"/>
            </a:lvl3pPr>
            <a:lvl4pPr lvl="3" algn="l">
              <a:lnSpc>
                <a:spcPct val="100000"/>
              </a:lnSpc>
              <a:spcBef>
                <a:spcPts val="0"/>
              </a:spcBef>
              <a:spcAft>
                <a:spcPts val="0"/>
              </a:spcAft>
              <a:buSzPts val="9300"/>
              <a:buNone/>
              <a:defRPr sz="9300"/>
            </a:lvl4pPr>
            <a:lvl5pPr lvl="4" algn="l">
              <a:lnSpc>
                <a:spcPct val="100000"/>
              </a:lnSpc>
              <a:spcBef>
                <a:spcPts val="0"/>
              </a:spcBef>
              <a:spcAft>
                <a:spcPts val="0"/>
              </a:spcAft>
              <a:buSzPts val="9300"/>
              <a:buNone/>
              <a:defRPr sz="9300"/>
            </a:lvl5pPr>
            <a:lvl6pPr lvl="5" algn="l">
              <a:lnSpc>
                <a:spcPct val="100000"/>
              </a:lnSpc>
              <a:spcBef>
                <a:spcPts val="0"/>
              </a:spcBef>
              <a:spcAft>
                <a:spcPts val="0"/>
              </a:spcAft>
              <a:buSzPts val="9300"/>
              <a:buNone/>
              <a:defRPr sz="9300"/>
            </a:lvl6pPr>
            <a:lvl7pPr lvl="6" algn="l">
              <a:lnSpc>
                <a:spcPct val="100000"/>
              </a:lnSpc>
              <a:spcBef>
                <a:spcPts val="0"/>
              </a:spcBef>
              <a:spcAft>
                <a:spcPts val="0"/>
              </a:spcAft>
              <a:buSzPts val="9300"/>
              <a:buNone/>
              <a:defRPr sz="9300"/>
            </a:lvl7pPr>
            <a:lvl8pPr lvl="7" algn="l">
              <a:lnSpc>
                <a:spcPct val="100000"/>
              </a:lnSpc>
              <a:spcBef>
                <a:spcPts val="0"/>
              </a:spcBef>
              <a:spcAft>
                <a:spcPts val="0"/>
              </a:spcAft>
              <a:buSzPts val="9300"/>
              <a:buNone/>
              <a:defRPr sz="9300"/>
            </a:lvl8pPr>
            <a:lvl9pPr lvl="8" algn="l">
              <a:lnSpc>
                <a:spcPct val="100000"/>
              </a:lnSpc>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98688" y="4384622"/>
            <a:ext cx="4550700" cy="5270400"/>
          </a:xfrm>
          <a:prstGeom prst="rect">
            <a:avLst/>
          </a:prstGeom>
          <a:noFill/>
          <a:ln>
            <a:noFill/>
          </a:ln>
        </p:spPr>
        <p:txBody>
          <a:bodyPr spcFirstLastPara="1" wrap="square" lIns="176925" tIns="176925" rIns="176925" bIns="176925" anchor="b" anchorCtr="0">
            <a:normAutofit/>
          </a:bodyPr>
          <a:lstStyle>
            <a:lvl1pPr lvl="0" algn="ctr">
              <a:lnSpc>
                <a:spcPct val="100000"/>
              </a:lnSpc>
              <a:spcBef>
                <a:spcPts val="0"/>
              </a:spcBef>
              <a:spcAft>
                <a:spcPts val="0"/>
              </a:spcAft>
              <a:buSzPts val="8100"/>
              <a:buNone/>
              <a:defRPr sz="8100"/>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a:noFill/>
          <a:ln>
            <a:noFill/>
          </a:ln>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a:noFill/>
          <a:ln>
            <a:noFill/>
          </a:ln>
        </p:spPr>
        <p:txBody>
          <a:bodyPr spcFirstLastPara="1" wrap="square" lIns="176925" tIns="176925" rIns="176925" bIns="176925" anchor="ctr" anchorCtr="0">
            <a:normAutofit/>
          </a:bodyPr>
          <a:lstStyle>
            <a:lvl1pPr marL="457200" lvl="0" indent="-450850" algn="l">
              <a:lnSpc>
                <a:spcPct val="115000"/>
              </a:lnSpc>
              <a:spcBef>
                <a:spcPts val="0"/>
              </a:spcBef>
              <a:spcAft>
                <a:spcPts val="0"/>
              </a:spcAft>
              <a:buSzPts val="3500"/>
              <a:buChar char="●"/>
              <a:defRPr/>
            </a:lvl1pPr>
            <a:lvl2pPr marL="914400" lvl="1" indent="-400050" algn="l">
              <a:lnSpc>
                <a:spcPct val="115000"/>
              </a:lnSpc>
              <a:spcBef>
                <a:spcPts val="0"/>
              </a:spcBef>
              <a:spcAft>
                <a:spcPts val="0"/>
              </a:spcAft>
              <a:buSzPts val="2700"/>
              <a:buChar char="○"/>
              <a:defRPr/>
            </a:lvl2pPr>
            <a:lvl3pPr marL="1371600" lvl="2" indent="-400050" algn="l">
              <a:lnSpc>
                <a:spcPct val="115000"/>
              </a:lnSpc>
              <a:spcBef>
                <a:spcPts val="0"/>
              </a:spcBef>
              <a:spcAft>
                <a:spcPts val="0"/>
              </a:spcAft>
              <a:buSzPts val="2700"/>
              <a:buChar char="■"/>
              <a:defRPr/>
            </a:lvl3pPr>
            <a:lvl4pPr marL="1828800" lvl="3" indent="-400050" algn="l">
              <a:lnSpc>
                <a:spcPct val="115000"/>
              </a:lnSpc>
              <a:spcBef>
                <a:spcPts val="0"/>
              </a:spcBef>
              <a:spcAft>
                <a:spcPts val="0"/>
              </a:spcAft>
              <a:buSzPts val="2700"/>
              <a:buChar char="●"/>
              <a:defRPr/>
            </a:lvl4pPr>
            <a:lvl5pPr marL="2286000" lvl="4" indent="-400050" algn="l">
              <a:lnSpc>
                <a:spcPct val="115000"/>
              </a:lnSpc>
              <a:spcBef>
                <a:spcPts val="0"/>
              </a:spcBef>
              <a:spcAft>
                <a:spcPts val="0"/>
              </a:spcAft>
              <a:buSzPts val="2700"/>
              <a:buChar char="○"/>
              <a:defRPr/>
            </a:lvl5pPr>
            <a:lvl6pPr marL="2743200" lvl="5" indent="-400050" algn="l">
              <a:lnSpc>
                <a:spcPct val="115000"/>
              </a:lnSpc>
              <a:spcBef>
                <a:spcPts val="0"/>
              </a:spcBef>
              <a:spcAft>
                <a:spcPts val="0"/>
              </a:spcAft>
              <a:buSzPts val="2700"/>
              <a:buChar char="■"/>
              <a:defRPr/>
            </a:lvl6pPr>
            <a:lvl7pPr marL="3200400" lvl="6" indent="-400050" algn="l">
              <a:lnSpc>
                <a:spcPct val="115000"/>
              </a:lnSpc>
              <a:spcBef>
                <a:spcPts val="0"/>
              </a:spcBef>
              <a:spcAft>
                <a:spcPts val="0"/>
              </a:spcAft>
              <a:buSzPts val="2700"/>
              <a:buChar char="●"/>
              <a:defRPr/>
            </a:lvl7pPr>
            <a:lvl8pPr marL="3657600" lvl="7" indent="-400050" algn="l">
              <a:lnSpc>
                <a:spcPct val="115000"/>
              </a:lnSpc>
              <a:spcBef>
                <a:spcPts val="0"/>
              </a:spcBef>
              <a:spcAft>
                <a:spcPts val="0"/>
              </a:spcAft>
              <a:buSzPts val="2700"/>
              <a:buChar char="○"/>
              <a:defRPr/>
            </a:lvl8pPr>
            <a:lvl9pPr marL="4114800" lvl="8" indent="-400050" algn="l">
              <a:lnSpc>
                <a:spcPct val="115000"/>
              </a:lnSpc>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a:noFill/>
          <a:ln>
            <a:noFill/>
          </a:ln>
        </p:spPr>
        <p:txBody>
          <a:bodyPr spcFirstLastPara="1" wrap="square" lIns="176925" tIns="176925" rIns="176925" bIns="176925" anchor="ctr" anchorCtr="0">
            <a:normAutofit/>
          </a:bodyPr>
          <a:lstStyle>
            <a:lvl1pPr marL="457200" lvl="0" indent="-228600" algn="l">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marR="0" lvl="0"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marR="0" lvl="0" indent="-450850" algn="l" rtl="0">
              <a:lnSpc>
                <a:spcPct val="115000"/>
              </a:lnSpc>
              <a:spcBef>
                <a:spcPts val="0"/>
              </a:spcBef>
              <a:spcAft>
                <a:spcPts val="0"/>
              </a:spcAft>
              <a:buClr>
                <a:schemeClr val="dk2"/>
              </a:buClr>
              <a:buSzPts val="3500"/>
              <a:buFont typeface="Arial"/>
              <a:buChar char="●"/>
              <a:defRPr sz="3500" b="0" i="0" u="none" strike="noStrike" cap="none">
                <a:solidFill>
                  <a:schemeClr val="dk2"/>
                </a:solidFill>
                <a:latin typeface="Arial"/>
                <a:ea typeface="Arial"/>
                <a:cs typeface="Arial"/>
                <a:sym typeface="Arial"/>
              </a:defRPr>
            </a:lvl1pPr>
            <a:lvl2pPr marL="914400" marR="0" lvl="1"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2pPr>
            <a:lvl3pPr marL="1371600" marR="0" lvl="2"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3pPr>
            <a:lvl4pPr marL="1828800" marR="0" lvl="3"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4pPr>
            <a:lvl5pPr marL="2286000" marR="0" lvl="4"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5pPr>
            <a:lvl6pPr marL="2743200" marR="0" lvl="5"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6pPr>
            <a:lvl7pPr marL="3200400" marR="0" lvl="6"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7pPr>
            <a:lvl8pPr marL="3657600" marR="0" lvl="7"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8pPr>
            <a:lvl9pPr marL="4114800" marR="0" lvl="8" indent="-400050" algn="l" rtl="0">
              <a:lnSpc>
                <a:spcPct val="115000"/>
              </a:lnSpc>
              <a:spcBef>
                <a:spcPts val="0"/>
              </a:spcBef>
              <a:spcAft>
                <a:spcPts val="0"/>
              </a:spcAft>
              <a:buClr>
                <a:schemeClr val="dk2"/>
              </a:buClr>
              <a:buSzPts val="2700"/>
              <a:buFont typeface="Arial"/>
              <a:buChar char="■"/>
              <a:defRPr sz="27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marL="0" marR="0" lvl="0"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1576500" y="8328407"/>
            <a:ext cx="7134000" cy="163118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700"/>
              <a:buFont typeface="Arial"/>
              <a:buNone/>
            </a:pPr>
            <a:r>
              <a:rPr lang="ar-SA" sz="4700" b="1" i="0" u="none" strike="noStrike" cap="none" dirty="0">
                <a:solidFill>
                  <a:srgbClr val="FFFFFF"/>
                </a:solidFill>
                <a:latin typeface="Calibri" panose="020F0502020204030204" pitchFamily="34" charset="0"/>
                <a:ea typeface="Tajawal"/>
                <a:cs typeface="Calibri" panose="020F0502020204030204" pitchFamily="34" charset="0"/>
                <a:sym typeface="Tajawal"/>
              </a:rPr>
              <a:t>التقرير النهائي </a:t>
            </a:r>
          </a:p>
          <a:p>
            <a:pPr marL="0" marR="0" lvl="0" indent="0" algn="ctr" rtl="0">
              <a:lnSpc>
                <a:spcPct val="100000"/>
              </a:lnSpc>
              <a:spcBef>
                <a:spcPts val="0"/>
              </a:spcBef>
              <a:spcAft>
                <a:spcPts val="0"/>
              </a:spcAft>
              <a:buClr>
                <a:srgbClr val="000000"/>
              </a:buClr>
              <a:buSzPts val="4700"/>
              <a:buFont typeface="Arial"/>
              <a:buNone/>
            </a:pPr>
            <a:r>
              <a:rPr lang="en-US" sz="4700" b="1" dirty="0" err="1">
                <a:solidFill>
                  <a:srgbClr val="FFFFFF"/>
                </a:solidFill>
                <a:latin typeface="Calibri" panose="020F0502020204030204" pitchFamily="34" charset="0"/>
                <a:ea typeface="Tajawal"/>
                <a:cs typeface="Calibri" panose="020F0502020204030204" pitchFamily="34" charset="0"/>
                <a:sym typeface="Tajawal"/>
              </a:rPr>
              <a:t>ParkGuard</a:t>
            </a:r>
            <a:endParaRPr sz="4700" b="1" i="0" u="none" strike="noStrike" cap="none" dirty="0">
              <a:solidFill>
                <a:srgbClr val="FFFFFF"/>
              </a:solidFill>
              <a:latin typeface="Calibri" panose="020F0502020204030204" pitchFamily="34" charset="0"/>
              <a:ea typeface="Tajawal"/>
              <a:cs typeface="Calibri" panose="020F0502020204030204" pitchFamily="34" charset="0"/>
              <a:sym typeface="Tajawal"/>
            </a:endParaRPr>
          </a:p>
        </p:txBody>
      </p:sp>
      <p:sp>
        <p:nvSpPr>
          <p:cNvPr id="56" name="Google Shape;56;p13"/>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rotWithShape="1">
          <a:blip r:embed="rId5">
            <a:alphaModFix/>
          </a:blip>
          <a:srcRect/>
          <a:stretch/>
        </p:blipFill>
        <p:spPr>
          <a:xfrm>
            <a:off x="945285" y="768098"/>
            <a:ext cx="1836180" cy="635775"/>
          </a:xfrm>
          <a:prstGeom prst="rect">
            <a:avLst/>
          </a:prstGeom>
          <a:noFill/>
          <a:ln>
            <a:noFill/>
          </a:ln>
        </p:spPr>
      </p:pic>
      <p:pic>
        <p:nvPicPr>
          <p:cNvPr id="2" name="Picture 1">
            <a:extLst>
              <a:ext uri="{FF2B5EF4-FFF2-40B4-BE49-F238E27FC236}">
                <a16:creationId xmlns:a16="http://schemas.microsoft.com/office/drawing/2014/main" id="{E0B9B7AC-4DAA-07CB-55AE-376A15DEAA3F}"/>
              </a:ext>
            </a:extLst>
          </p:cNvPr>
          <p:cNvPicPr>
            <a:picLocks noChangeAspect="1"/>
          </p:cNvPicPr>
          <p:nvPr/>
        </p:nvPicPr>
        <p:blipFill>
          <a:blip r:embed="rId6"/>
          <a:stretch>
            <a:fillRect/>
          </a:stretch>
        </p:blipFill>
        <p:spPr>
          <a:xfrm>
            <a:off x="3379212" y="4311139"/>
            <a:ext cx="3528575" cy="3486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10</a:t>
            </a:fld>
            <a:endParaRPr/>
          </a:p>
        </p:txBody>
      </p:sp>
      <p:sp>
        <p:nvSpPr>
          <p:cNvPr id="145" name="Google Shape;145;p22"/>
          <p:cNvSpPr txBox="1"/>
          <p:nvPr/>
        </p:nvSpPr>
        <p:spPr>
          <a:xfrm>
            <a:off x="577400" y="1536001"/>
            <a:ext cx="6409200" cy="213747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SA" sz="5300" b="1" dirty="0">
                <a:solidFill>
                  <a:srgbClr val="463185"/>
                </a:solidFill>
                <a:latin typeface="Calibri" panose="020F0502020204030204" pitchFamily="34" charset="0"/>
                <a:ea typeface="Tajawal"/>
                <a:cs typeface="Calibri" panose="020F0502020204030204" pitchFamily="34" charset="0"/>
                <a:sym typeface="Tajawal"/>
              </a:rPr>
              <a:t>الخاتمة والعمل في المستقبل</a:t>
            </a:r>
          </a:p>
        </p:txBody>
      </p:sp>
      <p:sp>
        <p:nvSpPr>
          <p:cNvPr id="146" name="Google Shape;146;p22"/>
          <p:cNvSpPr txBox="1"/>
          <p:nvPr/>
        </p:nvSpPr>
        <p:spPr>
          <a:xfrm>
            <a:off x="1066475" y="3624907"/>
            <a:ext cx="8601000" cy="9192486"/>
          </a:xfrm>
          <a:prstGeom prst="rect">
            <a:avLst/>
          </a:prstGeom>
          <a:noFill/>
          <a:ln>
            <a:noFill/>
          </a:ln>
        </p:spPr>
        <p:txBody>
          <a:bodyPr spcFirstLastPara="1" wrap="square" lIns="91425" tIns="91425" rIns="91425" bIns="91425" anchor="t" anchorCtr="0">
            <a:spAutoFit/>
          </a:bodyPr>
          <a:lstStyle/>
          <a:p>
            <a:pPr algn="r">
              <a:lnSpc>
                <a:spcPct val="150000"/>
              </a:lnSpc>
            </a:pPr>
            <a:br>
              <a:rPr lang="ar-SA" sz="2800" b="0" i="0" u="none" strike="noStrike" dirty="0">
                <a:solidFill>
                  <a:schemeClr val="bg2"/>
                </a:solidFill>
                <a:effectLst/>
                <a:latin typeface="Calibri" panose="020F0502020204030204" pitchFamily="34" charset="0"/>
                <a:cs typeface="Calibri" panose="020F0502020204030204" pitchFamily="34" charset="0"/>
              </a:rPr>
            </a:br>
            <a:r>
              <a:rPr lang="ar-SA" sz="2800" b="0" i="0" u="none" strike="noStrike" dirty="0">
                <a:solidFill>
                  <a:schemeClr val="bg2"/>
                </a:solidFill>
                <a:effectLst/>
                <a:latin typeface="Calibri" panose="020F0502020204030204" pitchFamily="34" charset="0"/>
                <a:cs typeface="Calibri" panose="020F0502020204030204" pitchFamily="34" charset="0"/>
              </a:rPr>
              <a:t>تم تطوير </a:t>
            </a:r>
            <a:r>
              <a:rPr lang="ar-SA" sz="2400" b="0" i="0" u="none" strike="noStrike" dirty="0">
                <a:solidFill>
                  <a:schemeClr val="bg2"/>
                </a:solidFill>
                <a:effectLst/>
                <a:latin typeface="Calibri" panose="020F0502020204030204" pitchFamily="34" charset="0"/>
                <a:cs typeface="Calibri" panose="020F0502020204030204" pitchFamily="34" charset="0"/>
              </a:rPr>
              <a:t>نظام آلي لتحديد المواقف والسيارات والتعرف على لوحات السيارات وقد حقق نتائج متميزة من خلال التجارب والتحسينات المختلفة. </a:t>
            </a: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تمكن النظام من الوصول إلى نسب دقة عالية تصل إلى 92% في تحديد السيارات و88% في التعرف على لوحات السيارات.</a:t>
            </a:r>
            <a:r>
              <a:rPr lang="en-US" sz="2400" dirty="0">
                <a:solidFill>
                  <a:schemeClr val="bg2"/>
                </a:solidFill>
                <a:latin typeface="Calibri" panose="020F0502020204030204" pitchFamily="34" charset="0"/>
                <a:cs typeface="Calibri" panose="020F0502020204030204" pitchFamily="34" charset="0"/>
              </a:rPr>
              <a:t>  </a:t>
            </a:r>
            <a:r>
              <a:rPr lang="ar-SA" sz="2400" dirty="0">
                <a:solidFill>
                  <a:schemeClr val="bg2"/>
                </a:solidFill>
                <a:latin typeface="Calibri" panose="020F0502020204030204" pitchFamily="34" charset="0"/>
                <a:cs typeface="Calibri" panose="020F0502020204030204" pitchFamily="34" charset="0"/>
              </a:rPr>
              <a:t> في تحديد المواقف</a:t>
            </a:r>
            <a:r>
              <a:rPr lang="en-US" sz="2400" dirty="0">
                <a:solidFill>
                  <a:schemeClr val="bg2"/>
                </a:solidFill>
                <a:latin typeface="Calibri" panose="020F0502020204030204" pitchFamily="34" charset="0"/>
                <a:cs typeface="Calibri" panose="020F0502020204030204" pitchFamily="34" charset="0"/>
              </a:rPr>
              <a:t>84%</a:t>
            </a:r>
          </a:p>
          <a:p>
            <a:pPr algn="r">
              <a:lnSpc>
                <a:spcPct val="150000"/>
              </a:lnSpc>
            </a:pPr>
            <a:endParaRPr lang="ar-SA" sz="2400" b="0" i="0" u="none" strike="noStrike" dirty="0">
              <a:solidFill>
                <a:schemeClr val="bg2"/>
              </a:solidFill>
              <a:effectLst/>
              <a:latin typeface="Calibri" panose="020F0502020204030204" pitchFamily="34" charset="0"/>
              <a:cs typeface="Calibri" panose="020F0502020204030204" pitchFamily="34" charset="0"/>
            </a:endParaRP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هذه النتائج تؤكد قدرة النظام على العمل بكفاءة عالية في مجال إدارة المواقف والسيارات ولوح السيارات. يمكن الاعتماد عليه في تطبيقات مختلفة كالمواقف الذكية والمراقبة المرورية والأمنية. كما يمكن ربطه ببيانات إضافية عن السيارات والمالكين لتوفير معلومات مفيدة للجهات المعنية.</a:t>
            </a: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في المستقبل، سيتم العمل على مواصلة تطوير هذا النظام واستكشاف إمكانيات جديدة. قد يشمل ذلك دمج تقنيات متقدمة كالذكاء الاصطناعي وتعلم الآلة لتحسين الدقة والسرعة في الاكتشاف والتتبع، كما يمكن توسيع نطاق التطبيقات ليشمل مجالات أخرى كإدارة الأساطيل والنقل الذكي. بهذا، سيسهم النظام في تعزيز كفاءة إدارة المركبات والمواقف وتحقيق أهداف الذكاء المجتمعي.</a:t>
            </a:r>
          </a:p>
          <a:p>
            <a:pPr marL="0" marR="0" lvl="0" indent="0" algn="l" rtl="0">
              <a:lnSpc>
                <a:spcPct val="115000"/>
              </a:lnSpc>
              <a:spcBef>
                <a:spcPts val="0"/>
              </a:spcBef>
              <a:spcAft>
                <a:spcPts val="0"/>
              </a:spcAft>
              <a:buClr>
                <a:srgbClr val="000000"/>
              </a:buClr>
              <a:buSzPts val="2900"/>
              <a:buFont typeface="Arial"/>
              <a:buNone/>
            </a:pPr>
            <a:endParaRPr sz="2900" b="1" i="0" u="none" strike="noStrike" cap="none" dirty="0">
              <a:solidFill>
                <a:srgbClr val="463185"/>
              </a:solidFill>
              <a:latin typeface="Tajawal"/>
              <a:ea typeface="Tajawal"/>
              <a:cs typeface="Tajawal"/>
              <a:sym typeface="Tajawal"/>
            </a:endParaRPr>
          </a:p>
        </p:txBody>
      </p:sp>
      <p:pic>
        <p:nvPicPr>
          <p:cNvPr id="147" name="Google Shape;147;p22"/>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48" name="Google Shape;148;p22"/>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11</a:t>
            </a:fld>
            <a:endParaRPr/>
          </a:p>
        </p:txBody>
      </p:sp>
      <p:sp>
        <p:nvSpPr>
          <p:cNvPr id="155" name="Google Shape;155;p23"/>
          <p:cNvSpPr txBox="1"/>
          <p:nvPr/>
        </p:nvSpPr>
        <p:spPr>
          <a:xfrm>
            <a:off x="577400" y="1446014"/>
            <a:ext cx="30000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SA" sz="5300" b="1" i="0" u="none" strike="noStrike" cap="none" dirty="0">
                <a:solidFill>
                  <a:srgbClr val="463185"/>
                </a:solidFill>
                <a:latin typeface="Calibri" panose="020F0502020204030204" pitchFamily="34" charset="0"/>
                <a:cs typeface="Calibri" panose="020F0502020204030204" pitchFamily="34" charset="0"/>
                <a:sym typeface="Tajawal"/>
              </a:rPr>
              <a:t>الفريق</a:t>
            </a:r>
            <a:endParaRPr sz="53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57" name="Google Shape;157;p23"/>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58" name="Google Shape;158;p23"/>
          <p:cNvPicPr preferRelativeResize="0"/>
          <p:nvPr/>
        </p:nvPicPr>
        <p:blipFill rotWithShape="1">
          <a:blip r:embed="rId5">
            <a:alphaModFix/>
          </a:blip>
          <a:srcRect/>
          <a:stretch/>
        </p:blipFill>
        <p:spPr>
          <a:xfrm>
            <a:off x="577400" y="690014"/>
            <a:ext cx="1470325" cy="508025"/>
          </a:xfrm>
          <a:prstGeom prst="rect">
            <a:avLst/>
          </a:prstGeom>
          <a:noFill/>
          <a:ln>
            <a:noFill/>
          </a:ln>
        </p:spPr>
      </p:pic>
      <p:sp>
        <p:nvSpPr>
          <p:cNvPr id="3" name="TextBox 2">
            <a:extLst>
              <a:ext uri="{FF2B5EF4-FFF2-40B4-BE49-F238E27FC236}">
                <a16:creationId xmlns:a16="http://schemas.microsoft.com/office/drawing/2014/main" id="{3A2E82C0-BA82-652A-2EB4-7A7F93B2F652}"/>
              </a:ext>
            </a:extLst>
          </p:cNvPr>
          <p:cNvSpPr txBox="1"/>
          <p:nvPr/>
        </p:nvSpPr>
        <p:spPr>
          <a:xfrm>
            <a:off x="6939782" y="6991597"/>
            <a:ext cx="1795684" cy="523220"/>
          </a:xfrm>
          <a:prstGeom prst="rect">
            <a:avLst/>
          </a:prstGeom>
          <a:noFill/>
        </p:spPr>
        <p:txBody>
          <a:bodyPr wrap="none" rtlCol="0">
            <a:spAutoFit/>
          </a:bodyPr>
          <a:lstStyle/>
          <a:p>
            <a:pPr marR="0" algn="r" rtl="1">
              <a:lnSpc>
                <a:spcPct val="100000"/>
              </a:lnSpc>
              <a:spcBef>
                <a:spcPts val="0"/>
              </a:spcBef>
              <a:spcAft>
                <a:spcPts val="0"/>
              </a:spcAft>
              <a:buClr>
                <a:srgbClr val="000000"/>
              </a:buClr>
              <a:buFont typeface="Arial"/>
            </a:pPr>
            <a:r>
              <a:rPr lang="ar-SA" sz="2800" dirty="0">
                <a:solidFill>
                  <a:schemeClr val="bg2"/>
                </a:solidFill>
                <a:latin typeface="Calibri" panose="020F0502020204030204" pitchFamily="34" charset="0"/>
                <a:cs typeface="Calibri" panose="020F0502020204030204" pitchFamily="34" charset="0"/>
              </a:rPr>
              <a:t>غادة الشويعر </a:t>
            </a:r>
            <a:endParaRPr lang="en-US" sz="2800" dirty="0">
              <a:solidFill>
                <a:schemeClr val="bg2"/>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5205BB8-5EF1-7246-79BC-E790923383E8}"/>
              </a:ext>
            </a:extLst>
          </p:cNvPr>
          <p:cNvSpPr txBox="1"/>
          <p:nvPr/>
        </p:nvSpPr>
        <p:spPr>
          <a:xfrm>
            <a:off x="1813482" y="6991597"/>
            <a:ext cx="1580882" cy="523220"/>
          </a:xfrm>
          <a:prstGeom prst="rect">
            <a:avLst/>
          </a:prstGeom>
          <a:noFill/>
        </p:spPr>
        <p:txBody>
          <a:bodyPr wrap="none" rtlCol="0">
            <a:spAutoFit/>
          </a:bodyPr>
          <a:lstStyle/>
          <a:p>
            <a:pPr marR="0" algn="r" rtl="1">
              <a:lnSpc>
                <a:spcPct val="100000"/>
              </a:lnSpc>
              <a:spcBef>
                <a:spcPts val="0"/>
              </a:spcBef>
              <a:spcAft>
                <a:spcPts val="0"/>
              </a:spcAft>
              <a:buClr>
                <a:srgbClr val="000000"/>
              </a:buClr>
              <a:buFont typeface="Arial"/>
            </a:pPr>
            <a:r>
              <a:rPr lang="ar-SA" sz="2800" dirty="0">
                <a:solidFill>
                  <a:schemeClr val="bg2"/>
                </a:solidFill>
                <a:latin typeface="Calibri" panose="020F0502020204030204" pitchFamily="34" charset="0"/>
                <a:cs typeface="Calibri" panose="020F0502020204030204" pitchFamily="34" charset="0"/>
              </a:rPr>
              <a:t>أروى مقبول</a:t>
            </a:r>
            <a:endParaRPr lang="en-US" sz="2800" dirty="0">
              <a:solidFill>
                <a:schemeClr val="bg2"/>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A7BC6FE-E589-7C81-4CF6-912929193B27}"/>
              </a:ext>
            </a:extLst>
          </p:cNvPr>
          <p:cNvSpPr txBox="1"/>
          <p:nvPr/>
        </p:nvSpPr>
        <p:spPr>
          <a:xfrm>
            <a:off x="6753912" y="11793223"/>
            <a:ext cx="2116285" cy="523220"/>
          </a:xfrm>
          <a:prstGeom prst="rect">
            <a:avLst/>
          </a:prstGeom>
          <a:noFill/>
        </p:spPr>
        <p:txBody>
          <a:bodyPr wrap="none" rtlCol="0">
            <a:spAutoFit/>
          </a:bodyPr>
          <a:lstStyle/>
          <a:p>
            <a:pPr marR="0" algn="r" rtl="1">
              <a:lnSpc>
                <a:spcPct val="100000"/>
              </a:lnSpc>
              <a:spcBef>
                <a:spcPts val="0"/>
              </a:spcBef>
              <a:spcAft>
                <a:spcPts val="0"/>
              </a:spcAft>
              <a:buClr>
                <a:srgbClr val="000000"/>
              </a:buClr>
              <a:buFont typeface="Arial"/>
            </a:pPr>
            <a:r>
              <a:rPr lang="ar-SA" sz="2800" dirty="0">
                <a:solidFill>
                  <a:schemeClr val="bg2"/>
                </a:solidFill>
                <a:latin typeface="Calibri" panose="020F0502020204030204" pitchFamily="34" charset="0"/>
                <a:cs typeface="Calibri" panose="020F0502020204030204" pitchFamily="34" charset="0"/>
              </a:rPr>
              <a:t>عبدالله الدوسري</a:t>
            </a:r>
            <a:endParaRPr lang="en-US" sz="2800" dirty="0">
              <a:solidFill>
                <a:schemeClr val="bg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1746DC9-5E93-8C6D-C287-737C68F29CE1}"/>
              </a:ext>
            </a:extLst>
          </p:cNvPr>
          <p:cNvSpPr txBox="1"/>
          <p:nvPr/>
        </p:nvSpPr>
        <p:spPr>
          <a:xfrm>
            <a:off x="1813482" y="11867389"/>
            <a:ext cx="1402949" cy="523220"/>
          </a:xfrm>
          <a:prstGeom prst="rect">
            <a:avLst/>
          </a:prstGeom>
          <a:noFill/>
        </p:spPr>
        <p:txBody>
          <a:bodyPr wrap="none" rtlCol="0">
            <a:spAutoFit/>
          </a:bodyPr>
          <a:lstStyle/>
          <a:p>
            <a:pPr marR="0" algn="r" rtl="1">
              <a:lnSpc>
                <a:spcPct val="100000"/>
              </a:lnSpc>
              <a:spcBef>
                <a:spcPts val="0"/>
              </a:spcBef>
              <a:spcAft>
                <a:spcPts val="0"/>
              </a:spcAft>
              <a:buClr>
                <a:srgbClr val="000000"/>
              </a:buClr>
              <a:buFont typeface="Arial"/>
            </a:pPr>
            <a:r>
              <a:rPr lang="ar-SA" sz="2800" dirty="0">
                <a:solidFill>
                  <a:schemeClr val="bg2"/>
                </a:solidFill>
                <a:latin typeface="Calibri" panose="020F0502020204030204" pitchFamily="34" charset="0"/>
                <a:cs typeface="Calibri" panose="020F0502020204030204" pitchFamily="34" charset="0"/>
              </a:rPr>
              <a:t>دلع صالح </a:t>
            </a:r>
            <a:endParaRPr lang="en-US" sz="2800" dirty="0">
              <a:solidFill>
                <a:schemeClr val="bg2"/>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1E26A31-A7F3-23FD-7A1F-C4C859A27AF9}"/>
              </a:ext>
            </a:extLst>
          </p:cNvPr>
          <p:cNvPicPr>
            <a:picLocks noChangeAspect="1"/>
          </p:cNvPicPr>
          <p:nvPr/>
        </p:nvPicPr>
        <p:blipFill>
          <a:blip r:embed="rId6"/>
          <a:stretch>
            <a:fillRect/>
          </a:stretch>
        </p:blipFill>
        <p:spPr>
          <a:xfrm>
            <a:off x="6480314" y="4248200"/>
            <a:ext cx="2663482" cy="2638440"/>
          </a:xfrm>
          <a:prstGeom prst="rect">
            <a:avLst/>
          </a:prstGeom>
        </p:spPr>
      </p:pic>
      <p:pic>
        <p:nvPicPr>
          <p:cNvPr id="10" name="Picture 9">
            <a:extLst>
              <a:ext uri="{FF2B5EF4-FFF2-40B4-BE49-F238E27FC236}">
                <a16:creationId xmlns:a16="http://schemas.microsoft.com/office/drawing/2014/main" id="{EE05F6BA-F3C6-747C-E3C3-5A1CC5B69EF3}"/>
              </a:ext>
            </a:extLst>
          </p:cNvPr>
          <p:cNvPicPr>
            <a:picLocks noChangeAspect="1"/>
          </p:cNvPicPr>
          <p:nvPr/>
        </p:nvPicPr>
        <p:blipFill>
          <a:blip r:embed="rId7"/>
          <a:stretch>
            <a:fillRect/>
          </a:stretch>
        </p:blipFill>
        <p:spPr>
          <a:xfrm>
            <a:off x="6480314" y="9063654"/>
            <a:ext cx="2663482" cy="2663482"/>
          </a:xfrm>
          <a:prstGeom prst="rect">
            <a:avLst/>
          </a:prstGeom>
        </p:spPr>
      </p:pic>
      <p:pic>
        <p:nvPicPr>
          <p:cNvPr id="12" name="Picture 11">
            <a:extLst>
              <a:ext uri="{FF2B5EF4-FFF2-40B4-BE49-F238E27FC236}">
                <a16:creationId xmlns:a16="http://schemas.microsoft.com/office/drawing/2014/main" id="{4F5BA369-A9FA-BA4D-EC9C-A338BB024AE6}"/>
              </a:ext>
            </a:extLst>
          </p:cNvPr>
          <p:cNvPicPr>
            <a:picLocks noChangeAspect="1"/>
          </p:cNvPicPr>
          <p:nvPr/>
        </p:nvPicPr>
        <p:blipFill>
          <a:blip r:embed="rId8"/>
          <a:stretch>
            <a:fillRect/>
          </a:stretch>
        </p:blipFill>
        <p:spPr>
          <a:xfrm>
            <a:off x="1312562" y="4248200"/>
            <a:ext cx="2663482" cy="2663482"/>
          </a:xfrm>
          <a:prstGeom prst="rect">
            <a:avLst/>
          </a:prstGeom>
        </p:spPr>
      </p:pic>
      <p:pic>
        <p:nvPicPr>
          <p:cNvPr id="14" name="Picture 13">
            <a:extLst>
              <a:ext uri="{FF2B5EF4-FFF2-40B4-BE49-F238E27FC236}">
                <a16:creationId xmlns:a16="http://schemas.microsoft.com/office/drawing/2014/main" id="{55F4F2C5-A927-CDA0-49D5-CB7A26EA0561}"/>
              </a:ext>
            </a:extLst>
          </p:cNvPr>
          <p:cNvPicPr>
            <a:picLocks noChangeAspect="1"/>
          </p:cNvPicPr>
          <p:nvPr/>
        </p:nvPicPr>
        <p:blipFill>
          <a:blip r:embed="rId9"/>
          <a:stretch>
            <a:fillRect/>
          </a:stretch>
        </p:blipFill>
        <p:spPr>
          <a:xfrm>
            <a:off x="1312562" y="9144000"/>
            <a:ext cx="2663482" cy="26634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1235474009"/>
              </p:ext>
            </p:extLst>
          </p:nvPr>
        </p:nvGraphicFramePr>
        <p:xfrm>
          <a:off x="368538" y="2129625"/>
          <a:ext cx="9549925" cy="14496448"/>
        </p:xfrm>
        <a:graphic>
          <a:graphicData uri="http://schemas.openxmlformats.org/drawingml/2006/table">
            <a:tbl>
              <a:tblPr>
                <a:noFill/>
                <a:tableStyleId>{1550C171-41C3-49EC-9780-594BD4DAD25E}</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marR="0" lvl="0" indent="0" algn="ctr" rtl="0">
                        <a:lnSpc>
                          <a:spcPct val="100000"/>
                        </a:lnSpc>
                        <a:spcBef>
                          <a:spcPts val="0"/>
                        </a:spcBef>
                        <a:spcAft>
                          <a:spcPts val="0"/>
                        </a:spcAft>
                        <a:buClr>
                          <a:srgbClr val="000000"/>
                        </a:buClr>
                        <a:buSzPts val="1800"/>
                        <a:buFont typeface="Arial"/>
                        <a:buNone/>
                      </a:pPr>
                      <a:r>
                        <a:rPr lang="ar" sz="1800" b="1" u="none" strike="noStrike" cap="none">
                          <a:solidFill>
                            <a:schemeClr val="lt1"/>
                          </a:solidFill>
                          <a:latin typeface="Tajawal"/>
                          <a:ea typeface="Tajawal"/>
                          <a:cs typeface="Tajawal"/>
                          <a:sym typeface="Tajawal"/>
                        </a:rPr>
                        <a:t>Field </a:t>
                      </a:r>
                      <a:endParaRPr sz="1800" b="1" u="none" strike="noStrike" cap="none">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ar" sz="1800" b="1" u="none" strike="noStrike" cap="none">
                          <a:solidFill>
                            <a:schemeClr val="lt1"/>
                          </a:solidFill>
                          <a:latin typeface="Tajawal"/>
                          <a:ea typeface="Tajawal"/>
                          <a:cs typeface="Tajawal"/>
                          <a:sym typeface="Tajawal"/>
                        </a:rPr>
                        <a:t>Description </a:t>
                      </a:r>
                      <a:endParaRPr sz="1800" b="1" u="none" strike="noStrike" cap="none">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العنوان</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100"/>
                        <a:buFont typeface="Arial"/>
                        <a:buNone/>
                      </a:pP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 </a:t>
                      </a:r>
                      <a:r>
                        <a:rPr lang="en-US" sz="1800" b="1" u="none" strike="noStrike" cap="none" dirty="0" err="1">
                          <a:solidFill>
                            <a:schemeClr val="bg2"/>
                          </a:solidFill>
                          <a:latin typeface="Calibri" panose="020F0502020204030204" pitchFamily="34" charset="0"/>
                          <a:ea typeface="Tajawal"/>
                          <a:cs typeface="Calibri" panose="020F0502020204030204" pitchFamily="34" charset="0"/>
                          <a:sym typeface="Tajawal"/>
                        </a:rPr>
                        <a:t>ParkGuard</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الخلاصة</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r" rtl="1">
                        <a:lnSpc>
                          <a:spcPct val="115000"/>
                        </a:lnSpc>
                        <a:spcBef>
                          <a:spcPts val="0"/>
                        </a:spcBef>
                        <a:spcAft>
                          <a:spcPts val="0"/>
                        </a:spcAft>
                        <a:buClr>
                          <a:schemeClr val="dk1"/>
                        </a:buClr>
                        <a:buSzPts val="1100"/>
                        <a:buFont typeface="Arial"/>
                        <a:buNone/>
                      </a:pP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يهدف المشروع الى تحسين إدارة مواقف السيارات باستخدام تقنيات ذكية. الأهداف الرئيسية هي زيادة الاستخدام الفعال للمساحات المتاحة وضمان ألتزام العملاء بقواعد الانتظار، مما يتماشى مع رؤية المملكة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2030</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 للاستفادة من التكنولوجيا لتحسين الخدمات العامة.</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المقدمة</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r" rtl="1">
                        <a:lnSpc>
                          <a:spcPct val="115000"/>
                        </a:lnSpc>
                        <a:spcBef>
                          <a:spcPts val="0"/>
                        </a:spcBef>
                        <a:spcAft>
                          <a:spcPts val="0"/>
                        </a:spcAft>
                        <a:buClr>
                          <a:schemeClr val="dk1"/>
                        </a:buClr>
                        <a:buSzPts val="1100"/>
                        <a:buFont typeface="Arial"/>
                        <a:buNone/>
                      </a:pP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تُعد نظم المواقف الآلية ذات اأهمية كبيرة في عصرنا الحالي، حيث توفر معلومات حقيقية عن توافر المواقف وتحسن من عمليات الدخول والخروج. هذه التقنيات الذكية تساعد على الاستخدام الأمثل للمساحات المتاحة وتحسين تجربة العملاء، كما توفر بيانات تحليلية قيّمة لدعم عمليات اتخاذ القرارات المستنيرة بشأن إدارة مواقف السيارات.</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عرض الأدب</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r" rtl="1">
                        <a:lnSpc>
                          <a:spcPct val="115000"/>
                        </a:lnSpc>
                        <a:spcBef>
                          <a:spcPts val="0"/>
                        </a:spcBef>
                        <a:spcAft>
                          <a:spcPts val="0"/>
                        </a:spcAft>
                        <a:buClr>
                          <a:schemeClr val="dk1"/>
                        </a:buClr>
                        <a:buSzPts val="1100"/>
                        <a:buFont typeface="Arial"/>
                        <a:buNone/>
                      </a:pPr>
                      <a:r>
                        <a:rPr lang="ar-SA" sz="1800" b="1" u="none" strike="noStrike" cap="none" dirty="0" err="1">
                          <a:solidFill>
                            <a:schemeClr val="bg2"/>
                          </a:solidFill>
                          <a:latin typeface="Calibri" panose="020F0502020204030204" pitchFamily="34" charset="0"/>
                          <a:ea typeface="Tajawal"/>
                          <a:cs typeface="Calibri" panose="020F0502020204030204" pitchFamily="34" charset="0"/>
                          <a:sym typeface="Tajawal"/>
                        </a:rPr>
                        <a:t>ا</a:t>
                      </a: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جرينا دراسات لتقنيات التتبع ولتحديد موقف السيارة، مع بعض التحديات في الإضاءة والزوايا.كما تم اقتراح تقنية لقراءة لوحات السيارات وتخزين بياناتها، مع وجود فرص لمزيد من التحسينات في دقة التعرف على اللوحات وتعزيز الأمن ،الخصوصية، بالإضافة إلى الحاجة لدراسات أكثر حول تكامل نظم المواقف الآلية مع البنية التحتية الذكية. </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وصف البيانات وبنيتها</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r" rtl="1">
                        <a:lnSpc>
                          <a:spcPct val="115000"/>
                        </a:lnSpc>
                        <a:spcBef>
                          <a:spcPts val="0"/>
                        </a:spcBef>
                        <a:spcAft>
                          <a:spcPts val="0"/>
                        </a:spcAft>
                        <a:buClr>
                          <a:schemeClr val="dk1"/>
                        </a:buClr>
                        <a:buSzPts val="1100"/>
                        <a:buFont typeface="Arial"/>
                        <a:buNone/>
                      </a:pP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جمع البيا</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نات</a:t>
                      </a: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 يدويا والاستعانة بمصادر شهيرة مثل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Kaggle </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و</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 Hugging Face </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 ثم التحقق من جودة البيانات وتنظيفها، مما سيضمن موثوقية البيانات المستخدمة في تطوير نظام المواقف الآلية.</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منهجية العمل</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r" rtl="1">
                        <a:lnSpc>
                          <a:spcPct val="115000"/>
                        </a:lnSpc>
                        <a:spcBef>
                          <a:spcPts val="0"/>
                        </a:spcBef>
                        <a:spcAft>
                          <a:spcPts val="0"/>
                        </a:spcAft>
                        <a:buClr>
                          <a:schemeClr val="dk1"/>
                        </a:buClr>
                        <a:buSzPts val="1100"/>
                        <a:buFont typeface="Arial"/>
                        <a:buNone/>
                      </a:pP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تدريب نموذج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YOLO8x </a:t>
                      </a: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على بيانات سيارات واختباره على صور سيارات لم يرها مسبقًا، </a:t>
                      </a:r>
                      <a:r>
                        <a:rPr lang="ar-SA" sz="1800" b="1" u="none" strike="noStrike" cap="none" dirty="0" err="1">
                          <a:solidFill>
                            <a:schemeClr val="bg2"/>
                          </a:solidFill>
                          <a:latin typeface="Calibri" panose="020F0502020204030204" pitchFamily="34" charset="0"/>
                          <a:ea typeface="Tajawal"/>
                          <a:cs typeface="Calibri" panose="020F0502020204030204" pitchFamily="34" charset="0"/>
                          <a:sym typeface="Tajawal"/>
                        </a:rPr>
                        <a:t>أ</a:t>
                      </a:r>
                      <a:r>
                        <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rPr>
                        <a:t>يضا تم تدريب نموذج اخر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 YOLO-NAS</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على بيانات مواقف السيارات، رسم صناديق الحدود لها وحساب التداخل بينها. كما تم استخدام دوال للتعرف على لوحات السيارات وعرض بياناتها وتخزينها.</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النتائج والتحليل</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r" rtl="1">
                        <a:lnSpc>
                          <a:spcPct val="115000"/>
                        </a:lnSpc>
                        <a:spcBef>
                          <a:spcPts val="0"/>
                        </a:spcBef>
                        <a:spcAft>
                          <a:spcPts val="0"/>
                        </a:spcAft>
                        <a:buClr>
                          <a:schemeClr val="dk1"/>
                        </a:buClr>
                        <a:buSzPts val="1100"/>
                        <a:buFont typeface="Arial"/>
                        <a:buNone/>
                      </a:pPr>
                      <a:endParaRPr lang="a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p>
                      <a:pPr marL="0" marR="0" lvl="0" indent="0" algn="r" rtl="1">
                        <a:lnSpc>
                          <a:spcPct val="115000"/>
                        </a:lnSpc>
                        <a:spcBef>
                          <a:spcPts val="0"/>
                        </a:spcBef>
                        <a:spcAft>
                          <a:spcPts val="0"/>
                        </a:spcAft>
                        <a:buClr>
                          <a:schemeClr val="dk1"/>
                        </a:buClr>
                        <a:buSzPts val="1100"/>
                        <a:buFont typeface="Arial"/>
                        <a:buNone/>
                      </a:pP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تم تجربة عدة نماذج </a:t>
                      </a:r>
                      <a:r>
                        <a:rPr lang="en-US"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YOLO8x – YOLO-NAS)</a:t>
                      </a: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 </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لتحسين أداء نظام اكتشاف المواقف بشكل آلي وكانت أفضل نتيجة باستخدام </a:t>
                      </a:r>
                      <a:r>
                        <a:rPr lang="en-US"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YOLO-NAS</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 أيضا تم استخدام نموذج </a:t>
                      </a:r>
                      <a:r>
                        <a:rPr lang="en-GB"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YOLO8x </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على بيانات السيارات و كانت نسبة أداء النموذج  92% مقياس </a:t>
                      </a:r>
                      <a:r>
                        <a:rPr lang="en-GB"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MAP50</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كما تم إعادة تدريب نموذج </a:t>
                      </a:r>
                      <a:r>
                        <a:rPr lang="en-US" sz="1800" b="1" u="none" strike="noStrike" cap="none" dirty="0">
                          <a:solidFill>
                            <a:schemeClr val="bg2"/>
                          </a:solidFill>
                          <a:latin typeface="Calibri" panose="020F0502020204030204" pitchFamily="34" charset="0"/>
                          <a:ea typeface="Tajawal"/>
                          <a:cs typeface="Calibri" panose="020F0502020204030204" pitchFamily="34" charset="0"/>
                          <a:sym typeface="Tajawal"/>
                        </a:rPr>
                        <a:t>YOLO8x</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 على لوحات السيارات والحصول على نتيجة 88% مقياس </a:t>
                      </a:r>
                      <a:r>
                        <a:rPr lang="en-GB"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MAP50 </a:t>
                      </a: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 مما يظهر إمكانية هذه التقنيات في دعم التحول الرقمي والاستدامة البيئية.</a:t>
                      </a:r>
                      <a:endParaRPr lang="en-US"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الخاتمة والعمل في المستقبل</a:t>
                      </a:r>
                      <a:endParaRPr sz="1800" b="1"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r" rtl="1">
                        <a:lnSpc>
                          <a:spcPct val="115000"/>
                        </a:lnSpc>
                        <a:spcBef>
                          <a:spcPts val="0"/>
                        </a:spcBef>
                        <a:spcAft>
                          <a:spcPts val="0"/>
                        </a:spcAft>
                        <a:buClr>
                          <a:schemeClr val="dk1"/>
                        </a:buClr>
                        <a:buSzPts val="1100"/>
                        <a:buFont typeface="Arial"/>
                        <a:buNone/>
                      </a:pPr>
                      <a:r>
                        <a:rPr lang="ar-SA" sz="1800" b="1" i="0" u="none" strike="noStrike" cap="none" dirty="0">
                          <a:solidFill>
                            <a:schemeClr val="bg2"/>
                          </a:solidFill>
                          <a:effectLst/>
                          <a:latin typeface="Calibri" panose="020F0502020204030204" pitchFamily="34" charset="0"/>
                          <a:ea typeface="Arial"/>
                          <a:cs typeface="Calibri" panose="020F0502020204030204" pitchFamily="34" charset="0"/>
                          <a:sym typeface="Arial"/>
                        </a:rPr>
                        <a:t>هذا النظام الآلي تمكن من تحقيق دقة عالية في اكتشاف المواقف والتعرف على السيارات ولوحات السيارات، وبإمكانه المساهمة في تطبيقات متعددة كالمواقف الذكية والمراقبة المرورية والأمنية. وسيستمر تطوير هذا النظام في المستقبل من خلال دمج تقنيات متقدمة كالذكاء الاصطناعي وتعلم الآلة لتحسين الأداء والتوسع في التطبيقات.</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0"/>
                        </a:spcAft>
                        <a:buClr>
                          <a:schemeClr val="dk1"/>
                        </a:buClr>
                        <a:buSzPts val="1100"/>
                        <a:buFont typeface="Arial"/>
                        <a:buNone/>
                      </a:pPr>
                      <a:r>
                        <a:rPr lang="ar" sz="1800" b="1" u="none" strike="noStrike" cap="none" dirty="0">
                          <a:solidFill>
                            <a:srgbClr val="463185"/>
                          </a:solidFill>
                          <a:latin typeface="Calibri" panose="020F0502020204030204" pitchFamily="34" charset="0"/>
                          <a:ea typeface="Tajawal"/>
                          <a:cs typeface="Calibri" panose="020F0502020204030204" pitchFamily="34" charset="0"/>
                          <a:sym typeface="Tajawal"/>
                        </a:rPr>
                        <a:t>الفريق</a:t>
                      </a:r>
                      <a:endParaRPr sz="1800" u="none" strike="noStrike" cap="none" dirty="0">
                        <a:solidFill>
                          <a:srgbClr val="463185"/>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marR="0" lvl="0" indent="0" algn="r" rtl="1">
                        <a:lnSpc>
                          <a:spcPct val="115000"/>
                        </a:lnSpc>
                        <a:spcBef>
                          <a:spcPts val="0"/>
                        </a:spcBef>
                        <a:spcAft>
                          <a:spcPts val="0"/>
                        </a:spcAft>
                        <a:buClr>
                          <a:srgbClr val="000000"/>
                        </a:buClr>
                        <a:buSzPts val="1800"/>
                        <a:buFont typeface="Arial"/>
                        <a:buNone/>
                      </a:pPr>
                      <a:r>
                        <a:rPr lang="ar-SA" sz="1800" b="1" u="none" strike="noStrike" cap="none" dirty="0">
                          <a:solidFill>
                            <a:schemeClr val="bg2"/>
                          </a:solidFill>
                          <a:latin typeface="Calibri" panose="020F0502020204030204" pitchFamily="34" charset="0"/>
                          <a:ea typeface="Tajawal"/>
                          <a:cs typeface="Calibri" panose="020F0502020204030204" pitchFamily="34" charset="0"/>
                          <a:sym typeface="Tajawal"/>
                        </a:rPr>
                        <a:t>غادة الشويعر – أروى مقبول – عبدالله الدوسري – دلع صالح</a:t>
                      </a:r>
                      <a:endParaRPr sz="1800" b="1" u="none" strike="noStrike" cap="none" dirty="0">
                        <a:solidFill>
                          <a:schemeClr val="bg2"/>
                        </a:solidFill>
                        <a:latin typeface="Calibri" panose="020F0502020204030204" pitchFamily="34" charset="0"/>
                        <a:ea typeface="Tajawal"/>
                        <a:cs typeface="Calibri" panose="020F0502020204030204" pitchFamily="34" charset="0"/>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67" name="Google Shape;67;p14"/>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3</a:t>
            </a:fld>
            <a:endParaRPr/>
          </a:p>
        </p:txBody>
      </p:sp>
      <p:sp>
        <p:nvSpPr>
          <p:cNvPr id="74" name="Google Shape;74;p15"/>
          <p:cNvSpPr txBox="1"/>
          <p:nvPr/>
        </p:nvSpPr>
        <p:spPr>
          <a:xfrm>
            <a:off x="1066475" y="8385823"/>
            <a:ext cx="366689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en-US" sz="5300" b="1" dirty="0" err="1">
                <a:solidFill>
                  <a:srgbClr val="463185"/>
                </a:solidFill>
                <a:latin typeface="Calibri" panose="020F0502020204030204" pitchFamily="34" charset="0"/>
                <a:cs typeface="Calibri" panose="020F0502020204030204" pitchFamily="34" charset="0"/>
                <a:sym typeface="Tajawal"/>
              </a:rPr>
              <a:t>ParkGuard</a:t>
            </a:r>
            <a:endParaRPr sz="53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75" name="Google Shape;75;p15"/>
          <p:cNvSpPr txBox="1"/>
          <p:nvPr/>
        </p:nvSpPr>
        <p:spPr>
          <a:xfrm>
            <a:off x="1066475" y="10238425"/>
            <a:ext cx="7236300" cy="77479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2900"/>
              <a:buFont typeface="Arial"/>
              <a:buNone/>
            </a:pPr>
            <a:r>
              <a:rPr lang="ar" sz="2900" b="0" i="0" u="none" strike="noStrike" cap="none" dirty="0">
                <a:solidFill>
                  <a:srgbClr val="666666"/>
                </a:solidFill>
                <a:latin typeface="Tajawal"/>
                <a:ea typeface="Tajawal"/>
                <a:cs typeface="Tajawal"/>
                <a:sym typeface="Tajawal"/>
              </a:rPr>
              <a:t> </a:t>
            </a:r>
            <a:endParaRPr sz="2900" b="1" i="0" u="none" strike="noStrike" cap="none" dirty="0">
              <a:solidFill>
                <a:srgbClr val="666666"/>
              </a:solidFill>
              <a:latin typeface="Tajawal"/>
              <a:ea typeface="Tajawal"/>
              <a:cs typeface="Tajawal"/>
              <a:sym typeface="Tajawal"/>
            </a:endParaRPr>
          </a:p>
        </p:txBody>
      </p:sp>
      <p:pic>
        <p:nvPicPr>
          <p:cNvPr id="76" name="Google Shape;76;p15"/>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77" name="Google Shape;77;p15"/>
          <p:cNvPicPr preferRelativeResize="0"/>
          <p:nvPr/>
        </p:nvPicPr>
        <p:blipFill rotWithShape="1">
          <a:blip r:embed="rId5">
            <a:alphaModFix/>
          </a:blip>
          <a:srcRect/>
          <a:stretch/>
        </p:blipFill>
        <p:spPr>
          <a:xfrm>
            <a:off x="577400" y="690014"/>
            <a:ext cx="1470325" cy="508025"/>
          </a:xfrm>
          <a:prstGeom prst="rect">
            <a:avLst/>
          </a:prstGeom>
          <a:noFill/>
          <a:ln>
            <a:noFill/>
          </a:ln>
        </p:spPr>
      </p:pic>
      <p:pic>
        <p:nvPicPr>
          <p:cNvPr id="5" name="Picture 4">
            <a:extLst>
              <a:ext uri="{FF2B5EF4-FFF2-40B4-BE49-F238E27FC236}">
                <a16:creationId xmlns:a16="http://schemas.microsoft.com/office/drawing/2014/main" id="{3C298383-E2D8-3943-E984-4ACFE19C2AD1}"/>
              </a:ext>
            </a:extLst>
          </p:cNvPr>
          <p:cNvPicPr>
            <a:picLocks noChangeAspect="1"/>
          </p:cNvPicPr>
          <p:nvPr/>
        </p:nvPicPr>
        <p:blipFill>
          <a:blip r:embed="rId6"/>
          <a:stretch>
            <a:fillRect/>
          </a:stretch>
        </p:blipFill>
        <p:spPr>
          <a:xfrm>
            <a:off x="3549649" y="4246349"/>
            <a:ext cx="3528575" cy="34864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4</a:t>
            </a:fld>
            <a:endParaRPr/>
          </a:p>
        </p:txBody>
      </p:sp>
      <p:sp>
        <p:nvSpPr>
          <p:cNvPr id="85" name="Google Shape;85;p16"/>
          <p:cNvSpPr txBox="1"/>
          <p:nvPr/>
        </p:nvSpPr>
        <p:spPr>
          <a:xfrm>
            <a:off x="577400" y="1482763"/>
            <a:ext cx="30000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chemeClr val="dk1"/>
              </a:buClr>
              <a:buSzPts val="1100"/>
              <a:buFont typeface="Arial"/>
              <a:buNone/>
            </a:pPr>
            <a:r>
              <a:rPr lang="ar" sz="5300" b="1" dirty="0">
                <a:solidFill>
                  <a:srgbClr val="463185"/>
                </a:solidFill>
                <a:latin typeface="Calibri" panose="020F0502020204030204" pitchFamily="34" charset="0"/>
                <a:cs typeface="Calibri" panose="020F0502020204030204" pitchFamily="34" charset="0"/>
                <a:sym typeface="Tajawal"/>
              </a:rPr>
              <a:t>الخلاصة</a:t>
            </a:r>
            <a:endParaRPr sz="53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6" name="Google Shape;86;p16"/>
          <p:cNvSpPr txBox="1"/>
          <p:nvPr/>
        </p:nvSpPr>
        <p:spPr>
          <a:xfrm>
            <a:off x="778502" y="2767987"/>
            <a:ext cx="9097413" cy="10602872"/>
          </a:xfrm>
          <a:prstGeom prst="rect">
            <a:avLst/>
          </a:prstGeom>
          <a:noFill/>
          <a:ln>
            <a:noFill/>
          </a:ln>
        </p:spPr>
        <p:txBody>
          <a:bodyPr spcFirstLastPara="1" wrap="square" lIns="91425" tIns="91425" rIns="91425" bIns="91425" anchor="t" anchorCtr="0">
            <a:spAutoFit/>
          </a:bodyPr>
          <a:lstStyle/>
          <a:p>
            <a:pPr algn="r" rtl="1"/>
            <a:r>
              <a:rPr lang="ar-SA" sz="2400" dirty="0">
                <a:solidFill>
                  <a:schemeClr val="bg2"/>
                </a:solidFill>
                <a:effectLst/>
                <a:latin typeface="Calibri" panose="020F0502020204030204" pitchFamily="34" charset="0"/>
                <a:cs typeface="Calibri" panose="020F0502020204030204" pitchFamily="34" charset="0"/>
              </a:rPr>
              <a:t>هناك عدة نقاط رئيسية في هذا المشروع:</a:t>
            </a: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تحديد عدد المواقف المتاحة واماكنها: هذه المعلومات ستكون مفيدة للعملاء لمعرفة توفر المواقف المتاحة.</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ضبط العملاء على الوقوف بشكل صحيح والالتزام بحدود كل موقف: الهدف الرئيسي هو ضمان استخدام المساحات بشكل فعال وتجنب أي انتهاكات أو مشاكل متعلقة بالانتظار.</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أتمتة نظام المواقف بالكامل باستخدام الذكاء الاصطناعي: </a:t>
            </a:r>
            <a:r>
              <a:rPr lang="ar-SA" sz="2400" dirty="0">
                <a:solidFill>
                  <a:schemeClr val="bg2"/>
                </a:solidFill>
                <a:latin typeface="Calibri" panose="020F0502020204030204" pitchFamily="34" charset="0"/>
                <a:cs typeface="Calibri" panose="020F0502020204030204" pitchFamily="34" charset="0"/>
              </a:rPr>
              <a:t>مما </a:t>
            </a:r>
            <a:r>
              <a:rPr lang="ar-SA" sz="2400" dirty="0">
                <a:solidFill>
                  <a:schemeClr val="bg2"/>
                </a:solidFill>
                <a:effectLst/>
                <a:latin typeface="Calibri" panose="020F0502020204030204" pitchFamily="34" charset="0"/>
                <a:cs typeface="Calibri" panose="020F0502020204030204" pitchFamily="34" charset="0"/>
              </a:rPr>
              <a:t>يساعد على إدارة المواقف بكفاءة عالية وتوفير معلومات حقيقية في الوقت الفعلي عن توفر المواقف.</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تطبيق النظام على المؤسسات والمرافق العامة المرتبطة ببلديات المناطق: هذا يشمل مواقف مثل تلك الموجودة في شركة مواقف بجدة.</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بشكل عام، هذا المشروع يهدف إلى تحسين إدارة مواقف السيارات باستخدام تقنيات ذكية، مما يساعد على زيادة الاستخدام الفعال للمساحات المتاحة والامتثال للقواعد من قبل العملاء. وهذا يتماشى مع رؤية المملكة 2030 للاستفادة من التكنولوجيا الحديثة في تحسين الخدمات العامة.</a:t>
            </a:r>
          </a:p>
          <a:p>
            <a:pPr lvl="2"/>
            <a:endParaRPr sz="2900" b="0" i="0" u="none" strike="noStrike" cap="none" dirty="0">
              <a:solidFill>
                <a:srgbClr val="463185"/>
              </a:solidFill>
              <a:latin typeface="Tajawal"/>
              <a:ea typeface="Tajawal"/>
              <a:cs typeface="Tajawal"/>
              <a:sym typeface="Tajawal"/>
            </a:endParaRPr>
          </a:p>
        </p:txBody>
      </p:sp>
      <p:pic>
        <p:nvPicPr>
          <p:cNvPr id="87" name="Google Shape;87;p16"/>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88" name="Google Shape;88;p16"/>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5</a:t>
            </a:fld>
            <a:endParaRPr/>
          </a:p>
        </p:txBody>
      </p:sp>
      <p:sp>
        <p:nvSpPr>
          <p:cNvPr id="95" name="Google Shape;95;p17"/>
          <p:cNvSpPr txBox="1"/>
          <p:nvPr/>
        </p:nvSpPr>
        <p:spPr>
          <a:xfrm>
            <a:off x="577400" y="1455096"/>
            <a:ext cx="39153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 sz="5300" b="1" dirty="0">
                <a:solidFill>
                  <a:srgbClr val="463185"/>
                </a:solidFill>
                <a:latin typeface="Calibri" panose="020F0502020204030204" pitchFamily="34" charset="0"/>
                <a:ea typeface="Tajawal"/>
                <a:cs typeface="Calibri" panose="020F0502020204030204" pitchFamily="34" charset="0"/>
                <a:sym typeface="Tajawal"/>
              </a:rPr>
              <a:t>المقدمة</a:t>
            </a:r>
            <a:endParaRPr sz="5300" b="0" i="0" u="none" strike="noStrike" cap="none" dirty="0">
              <a:solidFill>
                <a:srgbClr val="000000"/>
              </a:solidFill>
              <a:latin typeface="Calibri" panose="020F0502020204030204" pitchFamily="34" charset="0"/>
              <a:ea typeface="Tajawal"/>
              <a:cs typeface="Calibri" panose="020F0502020204030204" pitchFamily="34" charset="0"/>
              <a:sym typeface="Tajawal"/>
            </a:endParaRPr>
          </a:p>
        </p:txBody>
      </p:sp>
      <p:sp>
        <p:nvSpPr>
          <p:cNvPr id="96" name="Google Shape;96;p17"/>
          <p:cNvSpPr txBox="1"/>
          <p:nvPr/>
        </p:nvSpPr>
        <p:spPr>
          <a:xfrm>
            <a:off x="379009" y="3048785"/>
            <a:ext cx="9565090" cy="10115816"/>
          </a:xfrm>
          <a:prstGeom prst="rect">
            <a:avLst/>
          </a:prstGeom>
          <a:noFill/>
          <a:ln>
            <a:noFill/>
          </a:ln>
        </p:spPr>
        <p:txBody>
          <a:bodyPr spcFirstLastPara="1" wrap="square" lIns="91425" tIns="91425" rIns="91425" bIns="91425" anchor="t" anchorCtr="0">
            <a:spAutoFit/>
          </a:bodyPr>
          <a:lstStyle/>
          <a:p>
            <a:pPr algn="r">
              <a:lnSpc>
                <a:spcPct val="150000"/>
              </a:lnSpc>
            </a:pPr>
            <a:endParaRPr lang="en-US" sz="2400" b="0" i="0" u="none" strike="noStrike" dirty="0">
              <a:solidFill>
                <a:schemeClr val="bg2"/>
              </a:solidFill>
              <a:effectLst/>
              <a:latin typeface="Calibri" panose="020F0502020204030204" pitchFamily="34" charset="0"/>
              <a:cs typeface="Calibri" panose="020F0502020204030204" pitchFamily="34" charset="0"/>
            </a:endParaRP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إدارة مواقف السيارات بكفاءة أمر بالغ الأهمية في عصرنا الحالي، حيث شهدت المدن والمرافق العامة زيادة مطردة في أعداد السيارات. هذا الارتفاع الكبير في الطلب على المواقف يطرح تحديات كبيرة على النظم التقليدية لإدارة المواقف، والتي تعتمد بشكل كبير على الموظفين البشريين وتفتقر إلى المعلومات الحقيقية عن توافر المواقف.</a:t>
            </a: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ولمواجهة هذه التحديات، ظهرت أهمية نظام المواقف الآلية التي تستخدم تقنيات التتبع الذكية لمراقبة المواقف بشكل فعال. هذه التقنيات تمكن من توفير معلومات حقيقية للعملاء عن توافر المواقف وتحسين عمليات الدخول والخروج والدفع. بالإضافة إلى ذلك، فإن هذه النظم الذكية تساعد على الاستخدام الأمثل للمساحات المتاحة وتحسين تجربة العملاء بشكل كبير.</a:t>
            </a: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أهمية نظام المواقف الآلية لا تقتصر على الكفاءة التشغيلية فحسب، بل تتعدى ذلك إلى توفير بيانات تحليلية قيّمة لتحسين إدارة المواقف بشكل مستمر. هذه البيانات تمكّن المسؤولين من اتخاذ قرارات مستنيرة بشأن تخطيط المواقف وتخصيصها بما يتناسب مع احتياجات المستخدمين.</a:t>
            </a:r>
          </a:p>
          <a:p>
            <a:pPr algn="r">
              <a:lnSpc>
                <a:spcPct val="150000"/>
              </a:lnSpc>
            </a:pPr>
            <a:r>
              <a:rPr lang="ar-SA" sz="2400" b="0" i="0" u="none" strike="noStrike" dirty="0">
                <a:solidFill>
                  <a:schemeClr val="bg2"/>
                </a:solidFill>
                <a:effectLst/>
                <a:latin typeface="Calibri" panose="020F0502020204030204" pitchFamily="34" charset="0"/>
                <a:cs typeface="Calibri" panose="020F0502020204030204" pitchFamily="34" charset="0"/>
              </a:rPr>
              <a:t>بالنظر إلى هذه الفوائد والمزايا، يتضح أن نظم المواقف الآلية تلعب دورًا حيويًا في تحسين إدارة مواقف السيارات وتعزيز تجربة العملاء في المدن والمرافق العامة المختلفة. وهذا يتماشى بشكل كبير مع رؤية المملكة 2030 للتحول الرقمي وتحقيق الكفاءة والاستدامة في البنية التحتية الحضرية.</a:t>
            </a:r>
          </a:p>
          <a:p>
            <a:pPr marL="0" marR="0" lvl="0" indent="0" algn="l" rtl="0">
              <a:lnSpc>
                <a:spcPct val="115000"/>
              </a:lnSpc>
              <a:spcBef>
                <a:spcPts val="0"/>
              </a:spcBef>
              <a:spcAft>
                <a:spcPts val="0"/>
              </a:spcAft>
              <a:buClr>
                <a:srgbClr val="000000"/>
              </a:buClr>
              <a:buSzPts val="2900"/>
              <a:buFont typeface="Arial"/>
              <a:buNone/>
            </a:pPr>
            <a:endParaRPr sz="2900" b="0" i="0" u="none" strike="noStrike" cap="none" dirty="0">
              <a:solidFill>
                <a:srgbClr val="463185"/>
              </a:solidFill>
              <a:latin typeface="Tajawal"/>
              <a:ea typeface="Tajawal"/>
              <a:cs typeface="Tajawal"/>
              <a:sym typeface="Tajawal"/>
            </a:endParaRPr>
          </a:p>
        </p:txBody>
      </p:sp>
      <p:pic>
        <p:nvPicPr>
          <p:cNvPr id="97" name="Google Shape;97;p17"/>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98" name="Google Shape;98;p17"/>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a:stretch/>
        </p:blipFill>
        <p:spPr>
          <a:xfrm>
            <a:off x="719763" y="1488152"/>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6</a:t>
            </a:fld>
            <a:endParaRPr/>
          </a:p>
        </p:txBody>
      </p:sp>
      <p:sp>
        <p:nvSpPr>
          <p:cNvPr id="105" name="Google Shape;105;p18"/>
          <p:cNvSpPr txBox="1"/>
          <p:nvPr/>
        </p:nvSpPr>
        <p:spPr>
          <a:xfrm>
            <a:off x="577400" y="1446014"/>
            <a:ext cx="64389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 sz="5300" b="1" dirty="0">
                <a:solidFill>
                  <a:srgbClr val="463185"/>
                </a:solidFill>
                <a:latin typeface="Calibri" panose="020F0502020204030204" pitchFamily="34" charset="0"/>
                <a:ea typeface="Tajawal"/>
                <a:cs typeface="Calibri" panose="020F0502020204030204" pitchFamily="34" charset="0"/>
                <a:sym typeface="Tajawal"/>
              </a:rPr>
              <a:t>عرض الأدب</a:t>
            </a:r>
            <a:endParaRPr sz="5300" b="0" i="0" u="none" strike="noStrike" cap="none" dirty="0">
              <a:solidFill>
                <a:srgbClr val="000000"/>
              </a:solidFill>
              <a:latin typeface="Calibri" panose="020F0502020204030204" pitchFamily="34" charset="0"/>
              <a:ea typeface="Tajawal"/>
              <a:cs typeface="Calibri" panose="020F0502020204030204" pitchFamily="34" charset="0"/>
              <a:sym typeface="Tajawal"/>
            </a:endParaRPr>
          </a:p>
        </p:txBody>
      </p:sp>
      <p:sp>
        <p:nvSpPr>
          <p:cNvPr id="106" name="Google Shape;106;p18"/>
          <p:cNvSpPr txBox="1"/>
          <p:nvPr/>
        </p:nvSpPr>
        <p:spPr>
          <a:xfrm>
            <a:off x="577400" y="2446514"/>
            <a:ext cx="9444000" cy="8453822"/>
          </a:xfrm>
          <a:prstGeom prst="rect">
            <a:avLst/>
          </a:prstGeom>
          <a:noFill/>
          <a:ln>
            <a:noFill/>
          </a:ln>
        </p:spPr>
        <p:txBody>
          <a:bodyPr spcFirstLastPara="1" wrap="square" lIns="91425" tIns="91425" rIns="91425" bIns="91425" anchor="t" anchorCtr="0">
            <a:spAutoFit/>
          </a:bodyPr>
          <a:lstStyle/>
          <a:p>
            <a:pPr algn="r" rtl="1">
              <a:lnSpc>
                <a:spcPct val="150000"/>
              </a:lnSpc>
            </a:pPr>
            <a:br>
              <a:rPr lang="ar-SA" sz="2400" dirty="0">
                <a:solidFill>
                  <a:schemeClr val="bg2"/>
                </a:solidFill>
                <a:effectLst/>
                <a:latin typeface="Calibri" panose="020F0502020204030204" pitchFamily="34" charset="0"/>
                <a:cs typeface="Calibri" panose="020F0502020204030204" pitchFamily="34" charset="0"/>
              </a:rPr>
            </a:br>
            <a:r>
              <a:rPr lang="ar-SA" sz="2400" dirty="0">
                <a:solidFill>
                  <a:schemeClr val="bg2"/>
                </a:solidFill>
                <a:effectLst/>
                <a:latin typeface="Calibri" panose="020F0502020204030204" pitchFamily="34" charset="0"/>
                <a:cs typeface="Calibri" panose="020F0502020204030204" pitchFamily="34" charset="0"/>
              </a:rPr>
              <a:t>خلال رحلة العمل على مشروعنا قمنا بالبحث بأنظمة المواقف الحالية وتبين انها تعتمد على حساسات لا تعمل بشكل جيد كما انها تتطلب موظفين يعملون على بوابة الدخول على مدار ٢٤ ساعة وأيضا من المشاكل التي كانت موجودة بالنظام السابق انه لا يوجد ردة فعل على العملاء الذين يقفون بشكل خاطئ بالمواقف.</a:t>
            </a: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لذلك قمنا بمجموعة من التجارب لإيجاد حلول تلقائية لحل المشاكل بالنظام القديم، و التي تركز على تقنيات التتبع المستخدمة لتحديد ما إذا كانت السيارة متواجدة في الموقف الصحيح. ومع ذلك كان هناك بعض التحديات المتعلقة بالإضاءة والزوايا.</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من ناحية أخرى، خلال رحلة العمل بالمشروع تم التركيز على تحسين وضع الصناديق وتحديدها بالمكان حفظ بيانات لوحات السيارات. إحدى هذه الدراسات اقترحنا استخدام تقنية </a:t>
            </a:r>
            <a:r>
              <a:rPr lang="ar-SA" sz="2400" dirty="0">
                <a:solidFill>
                  <a:schemeClr val="bg2"/>
                </a:solidFill>
                <a:latin typeface="Calibri" panose="020F0502020204030204" pitchFamily="34" charset="0"/>
                <a:cs typeface="Calibri" panose="020F0502020204030204" pitchFamily="34" charset="0"/>
              </a:rPr>
              <a:t>للتعرف</a:t>
            </a:r>
            <a:r>
              <a:rPr lang="ar-SA" sz="2400" dirty="0">
                <a:solidFill>
                  <a:schemeClr val="bg2"/>
                </a:solidFill>
                <a:effectLst/>
                <a:latin typeface="Calibri" panose="020F0502020204030204" pitchFamily="34" charset="0"/>
                <a:cs typeface="Calibri" panose="020F0502020204030204" pitchFamily="34" charset="0"/>
              </a:rPr>
              <a:t> على الحروف والأرقام لقراءة لوحات السيارات وتخزين البيانات بشكل آمن، هذه الدراسة أثبتت فعالية هذه التقنية مع معدل دقة عالية.</a:t>
            </a:r>
          </a:p>
          <a:p>
            <a:pPr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marL="0" marR="0" lvl="0" indent="0" algn="r" rtl="1">
              <a:lnSpc>
                <a:spcPct val="115000"/>
              </a:lnSpc>
              <a:spcBef>
                <a:spcPts val="0"/>
              </a:spcBef>
              <a:spcAft>
                <a:spcPts val="0"/>
              </a:spcAft>
              <a:buClr>
                <a:srgbClr val="000000"/>
              </a:buClr>
              <a:buSzPts val="2900"/>
              <a:buFont typeface="Arial"/>
              <a:buNone/>
            </a:pPr>
            <a:endParaRPr sz="2900" b="0" i="0" u="none" strike="noStrike" cap="none" dirty="0">
              <a:solidFill>
                <a:srgbClr val="463185"/>
              </a:solidFill>
              <a:latin typeface="Tajawal"/>
              <a:ea typeface="Tajawal"/>
              <a:cs typeface="Tajawal"/>
              <a:sym typeface="Tajawal"/>
            </a:endParaRPr>
          </a:p>
        </p:txBody>
      </p:sp>
      <p:pic>
        <p:nvPicPr>
          <p:cNvPr id="107" name="Google Shape;107;p18"/>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08" name="Google Shape;108;p18"/>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7</a:t>
            </a:fld>
            <a:endParaRPr/>
          </a:p>
        </p:txBody>
      </p:sp>
      <p:sp>
        <p:nvSpPr>
          <p:cNvPr id="115" name="Google Shape;115;p19"/>
          <p:cNvSpPr txBox="1"/>
          <p:nvPr/>
        </p:nvSpPr>
        <p:spPr>
          <a:xfrm>
            <a:off x="577400" y="1356637"/>
            <a:ext cx="51933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 sz="5300" b="1" dirty="0">
                <a:solidFill>
                  <a:srgbClr val="463185"/>
                </a:solidFill>
                <a:latin typeface="Calibri" panose="020F0502020204030204" pitchFamily="34" charset="0"/>
                <a:ea typeface="Tajawal"/>
                <a:cs typeface="Calibri" panose="020F0502020204030204" pitchFamily="34" charset="0"/>
                <a:sym typeface="Tajawal"/>
              </a:rPr>
              <a:t>وصف البيانات وبنيتها</a:t>
            </a:r>
            <a:endParaRPr sz="5300" b="0" i="0" u="none" strike="noStrike" cap="none" dirty="0">
              <a:solidFill>
                <a:srgbClr val="000000"/>
              </a:solidFill>
              <a:latin typeface="Calibri" panose="020F0502020204030204" pitchFamily="34" charset="0"/>
              <a:ea typeface="Tajawal"/>
              <a:cs typeface="Calibri" panose="020F0502020204030204" pitchFamily="34" charset="0"/>
              <a:sym typeface="Tajawal"/>
            </a:endParaRPr>
          </a:p>
        </p:txBody>
      </p:sp>
      <p:sp>
        <p:nvSpPr>
          <p:cNvPr id="116" name="Google Shape;116;p19"/>
          <p:cNvSpPr txBox="1"/>
          <p:nvPr/>
        </p:nvSpPr>
        <p:spPr>
          <a:xfrm>
            <a:off x="1108600" y="3295237"/>
            <a:ext cx="8601000" cy="10710594"/>
          </a:xfrm>
          <a:prstGeom prst="rect">
            <a:avLst/>
          </a:prstGeom>
          <a:noFill/>
          <a:ln>
            <a:noFill/>
          </a:ln>
        </p:spPr>
        <p:txBody>
          <a:bodyPr spcFirstLastPara="1" wrap="square" lIns="91425" tIns="91425" rIns="91425" bIns="91425" anchor="t" anchorCtr="0">
            <a:spAutoFit/>
          </a:bodyPr>
          <a:lstStyle/>
          <a:p>
            <a:pPr algn="r">
              <a:lnSpc>
                <a:spcPct val="150000"/>
              </a:lnSpc>
            </a:pPr>
            <a:br>
              <a:rPr lang="ar-SA" sz="2400" dirty="0">
                <a:effectLst/>
                <a:latin typeface="Helvetica Neue" panose="02000503000000020004" pitchFamily="2" charset="0"/>
              </a:rPr>
            </a:b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تم جمع بيانات المواقف يدويًا وأيضا قمنا بتجميع المتبقي من البيانات المستخدمة في هذا المشروع من مصادر متعددة، مثل</a:t>
            </a:r>
            <a:r>
              <a:rPr lang="en-GB" sz="2400" dirty="0">
                <a:solidFill>
                  <a:schemeClr val="bg2"/>
                </a:solidFill>
                <a:effectLst/>
                <a:latin typeface="Calibri" panose="020F0502020204030204" pitchFamily="34" charset="0"/>
                <a:cs typeface="Calibri" panose="020F0502020204030204" pitchFamily="34" charset="0"/>
              </a:rPr>
              <a:t>Kaggle </a:t>
            </a:r>
            <a:r>
              <a:rPr lang="ar-SA" sz="2400" dirty="0">
                <a:solidFill>
                  <a:schemeClr val="bg2"/>
                </a:solidFill>
                <a:effectLst/>
                <a:latin typeface="Calibri" panose="020F0502020204030204" pitchFamily="34" charset="0"/>
                <a:cs typeface="Calibri" panose="020F0502020204030204" pitchFamily="34" charset="0"/>
              </a:rPr>
              <a:t> و </a:t>
            </a:r>
            <a:r>
              <a:rPr lang="en-GB" sz="2400" dirty="0">
                <a:solidFill>
                  <a:schemeClr val="bg2"/>
                </a:solidFill>
                <a:effectLst/>
                <a:latin typeface="Calibri" panose="020F0502020204030204" pitchFamily="34" charset="0"/>
                <a:cs typeface="Calibri" panose="020F0502020204030204" pitchFamily="34" charset="0"/>
              </a:rPr>
              <a:t>Hugging Face</a:t>
            </a:r>
            <a:r>
              <a:rPr lang="ar-SA" sz="2400" dirty="0">
                <a:solidFill>
                  <a:schemeClr val="bg2"/>
                </a:solidFill>
                <a:effectLst/>
                <a:latin typeface="Calibri" panose="020F0502020204030204" pitchFamily="34" charset="0"/>
                <a:cs typeface="Calibri" panose="020F0502020204030204" pitchFamily="34" charset="0"/>
              </a:rPr>
              <a:t>.</a:t>
            </a: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يمكن تلخيص نقاط رئيسية حول هذا الجانب كما يلي:</a:t>
            </a: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تنوع البيانات المجمعة:</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تغطي البيانات المجمعة مجموعة متنوعة من السيناريوهات والسياقات المتعلقة بأنظمة المواقف الآلية، بما في ذلك بيانات عن مواقف في المدن الكبرى والمناطق الحضرية والريفية.</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تشمل البيانات معلومات مثل موقع المواقف، وبيانات اللوحات، وسيارات المستخدمين، وغيرها من العوامل ذات الصلة.</a:t>
            </a: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اعتبارات الجودة والتنظيف:</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التحقق من جودة البيانات المجمعة وتنظيفها للتعامل مع أي بيانات ناقصة أو غير صحيحة.</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استخدام تقنيات مختلفة للتحقق من دقة البيانات وتوحيد التنسيقات والمعايير عبر المصادر المختلفة.</a:t>
            </a:r>
          </a:p>
          <a:p>
            <a:pPr marL="457200" lvl="1" algn="r" rtl="1">
              <a:lnSpc>
                <a:spcPct val="150000"/>
              </a:lnSpc>
            </a:pPr>
            <a:endParaRPr lang="ar-SA" sz="2400"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هذا التنوع في مصادر البيانات وجهود التنظيف والتحقق منها سيساعد في ضمان جودة وموثوقية البيانات المستخدمة في هذا المشروع لتطوير نظام المواقف الآلية.</a:t>
            </a:r>
          </a:p>
        </p:txBody>
      </p:sp>
      <p:pic>
        <p:nvPicPr>
          <p:cNvPr id="117" name="Google Shape;117;p19"/>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18" name="Google Shape;118;p19"/>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8</a:t>
            </a:fld>
            <a:endParaRPr/>
          </a:p>
        </p:txBody>
      </p:sp>
      <p:sp>
        <p:nvSpPr>
          <p:cNvPr id="125" name="Google Shape;125;p20"/>
          <p:cNvSpPr txBox="1"/>
          <p:nvPr/>
        </p:nvSpPr>
        <p:spPr>
          <a:xfrm>
            <a:off x="577400" y="1446014"/>
            <a:ext cx="64389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 sz="5300" b="1" dirty="0">
                <a:solidFill>
                  <a:srgbClr val="463185"/>
                </a:solidFill>
                <a:latin typeface="Calibri" panose="020F0502020204030204" pitchFamily="34" charset="0"/>
                <a:ea typeface="Tajawal"/>
                <a:cs typeface="Calibri" panose="020F0502020204030204" pitchFamily="34" charset="0"/>
                <a:sym typeface="Tajawal"/>
              </a:rPr>
              <a:t>منهجية العمل</a:t>
            </a:r>
            <a:endParaRPr sz="5300" b="0" i="0" u="none" strike="noStrike" cap="none" dirty="0">
              <a:solidFill>
                <a:srgbClr val="000000"/>
              </a:solidFill>
              <a:latin typeface="Calibri" panose="020F0502020204030204" pitchFamily="34" charset="0"/>
              <a:ea typeface="Tajawal"/>
              <a:cs typeface="Calibri" panose="020F0502020204030204" pitchFamily="34" charset="0"/>
              <a:sym typeface="Tajawal"/>
            </a:endParaRPr>
          </a:p>
        </p:txBody>
      </p:sp>
      <p:sp>
        <p:nvSpPr>
          <p:cNvPr id="126" name="Google Shape;126;p20"/>
          <p:cNvSpPr txBox="1"/>
          <p:nvPr/>
        </p:nvSpPr>
        <p:spPr>
          <a:xfrm>
            <a:off x="268701" y="3019045"/>
            <a:ext cx="9607214" cy="15563461"/>
          </a:xfrm>
          <a:prstGeom prst="rect">
            <a:avLst/>
          </a:prstGeom>
          <a:noFill/>
          <a:ln>
            <a:noFill/>
          </a:ln>
        </p:spPr>
        <p:txBody>
          <a:bodyPr spcFirstLastPara="1" wrap="square" lIns="91425" tIns="91425" rIns="91425" bIns="91425" anchor="t" anchorCtr="0">
            <a:spAutoFit/>
          </a:bodyPr>
          <a:lstStyle/>
          <a:p>
            <a:pPr algn="r" rtl="1"/>
            <a:r>
              <a:rPr lang="ar-SA" sz="2400" dirty="0">
                <a:solidFill>
                  <a:schemeClr val="bg2"/>
                </a:solidFill>
                <a:effectLst/>
                <a:latin typeface="Calibri" panose="020F0502020204030204" pitchFamily="34" charset="0"/>
                <a:cs typeface="Calibri" panose="020F0502020204030204" pitchFamily="34" charset="0"/>
              </a:rPr>
              <a:t>تدريب </a:t>
            </a:r>
            <a:r>
              <a:rPr lang="en-GB" sz="2400" dirty="0">
                <a:solidFill>
                  <a:schemeClr val="bg2"/>
                </a:solidFill>
                <a:effectLst/>
                <a:latin typeface="Calibri" panose="020F0502020204030204" pitchFamily="34" charset="0"/>
                <a:cs typeface="Calibri" panose="020F0502020204030204" pitchFamily="34" charset="0"/>
              </a:rPr>
              <a:t>YOLO8x </a:t>
            </a:r>
            <a:r>
              <a:rPr lang="ar-SA" sz="2400" dirty="0">
                <a:solidFill>
                  <a:schemeClr val="bg2"/>
                </a:solidFill>
                <a:effectLst/>
                <a:latin typeface="Calibri" panose="020F0502020204030204" pitchFamily="34" charset="0"/>
                <a:cs typeface="Calibri" panose="020F0502020204030204" pitchFamily="34" charset="0"/>
              </a:rPr>
              <a:t>على بيانات سيارات ومن ثم اختبار </a:t>
            </a:r>
            <a:r>
              <a:rPr lang="ar-SA" sz="2400" dirty="0" err="1">
                <a:solidFill>
                  <a:schemeClr val="bg2"/>
                </a:solidFill>
                <a:effectLst/>
                <a:latin typeface="Calibri" panose="020F0502020204030204" pitchFamily="34" charset="0"/>
                <a:cs typeface="Calibri" panose="020F0502020204030204" pitchFamily="34" charset="0"/>
              </a:rPr>
              <a:t>المودل</a:t>
            </a:r>
            <a:r>
              <a:rPr lang="ar-SA" sz="2400" dirty="0">
                <a:solidFill>
                  <a:schemeClr val="bg2"/>
                </a:solidFill>
                <a:effectLst/>
                <a:latin typeface="Calibri" panose="020F0502020204030204" pitchFamily="34" charset="0"/>
                <a:cs typeface="Calibri" panose="020F0502020204030204" pitchFamily="34" charset="0"/>
              </a:rPr>
              <a:t> على صور سيارات لم يراها </a:t>
            </a:r>
            <a:r>
              <a:rPr lang="ar-SA" sz="2400" dirty="0" err="1">
                <a:solidFill>
                  <a:schemeClr val="bg2"/>
                </a:solidFill>
                <a:latin typeface="Calibri" panose="020F0502020204030204" pitchFamily="34" charset="0"/>
                <a:cs typeface="Calibri" panose="020F0502020204030204" pitchFamily="34" charset="0"/>
              </a:rPr>
              <a:t>المودل</a:t>
            </a:r>
            <a:r>
              <a:rPr lang="ar-SA" sz="2400" dirty="0">
                <a:solidFill>
                  <a:schemeClr val="bg2"/>
                </a:solidFill>
                <a:effectLst/>
                <a:latin typeface="Calibri" panose="020F0502020204030204" pitchFamily="34" charset="0"/>
                <a:cs typeface="Calibri" panose="020F0502020204030204" pitchFamily="34" charset="0"/>
              </a:rPr>
              <a:t> مسبقاً </a:t>
            </a:r>
          </a:p>
          <a:p>
            <a:pPr algn="r" rtl="1"/>
            <a:r>
              <a:rPr lang="ar-SA" sz="2400" dirty="0">
                <a:solidFill>
                  <a:schemeClr val="bg2"/>
                </a:solidFill>
                <a:effectLst/>
                <a:latin typeface="Calibri" panose="020F0502020204030204" pitchFamily="34" charset="0"/>
                <a:cs typeface="Calibri" panose="020F0502020204030204" pitchFamily="34" charset="0"/>
              </a:rPr>
              <a:t>وتم استخدام دالة تقوم بتنبؤ المواقف في الصورة باستخدام نموذج مُدرَّب سابقًا للكشف عن المواقف. </a:t>
            </a:r>
          </a:p>
          <a:p>
            <a:pPr algn="r" rtl="1"/>
            <a:r>
              <a:rPr lang="ar-SA" sz="2400" dirty="0">
                <a:solidFill>
                  <a:schemeClr val="bg2"/>
                </a:solidFill>
                <a:effectLst/>
                <a:latin typeface="Calibri" panose="020F0502020204030204" pitchFamily="34" charset="0"/>
                <a:cs typeface="Calibri" panose="020F0502020204030204" pitchFamily="34" charset="0"/>
              </a:rPr>
              <a:t>ها هي الخطوات التي تتبعها الدالة:</a:t>
            </a:r>
          </a:p>
          <a:p>
            <a:pPr algn="r" rtl="1"/>
            <a:r>
              <a:rPr lang="ar-SA" sz="2400" dirty="0">
                <a:solidFill>
                  <a:schemeClr val="bg2"/>
                </a:solidFill>
                <a:effectLst/>
                <a:latin typeface="Calibri" panose="020F0502020204030204" pitchFamily="34" charset="0"/>
                <a:cs typeface="Calibri" panose="020F0502020204030204" pitchFamily="34" charset="0"/>
              </a:rPr>
              <a:t>استخدام نموذج "</a:t>
            </a:r>
            <a:r>
              <a:rPr lang="en-GB" sz="2400" dirty="0" err="1">
                <a:solidFill>
                  <a:schemeClr val="bg2"/>
                </a:solidFill>
                <a:effectLst/>
                <a:latin typeface="Calibri" panose="020F0502020204030204" pitchFamily="34" charset="0"/>
                <a:cs typeface="Calibri" panose="020F0502020204030204" pitchFamily="34" charset="0"/>
              </a:rPr>
              <a:t>parking_spot_detection_model</a:t>
            </a:r>
            <a:r>
              <a:rPr lang="en-GB" sz="2400" dirty="0">
                <a:solidFill>
                  <a:schemeClr val="bg2"/>
                </a:solidFill>
                <a:effectLst/>
                <a:latin typeface="Calibri" panose="020F0502020204030204" pitchFamily="34" charset="0"/>
                <a:cs typeface="Calibri" panose="020F0502020204030204" pitchFamily="34" charset="0"/>
              </a:rPr>
              <a:t> </a:t>
            </a:r>
            <a:r>
              <a:rPr lang="ar-SA" sz="2400" dirty="0">
                <a:solidFill>
                  <a:schemeClr val="bg2"/>
                </a:solidFill>
                <a:effectLst/>
                <a:latin typeface="Calibri" panose="020F0502020204030204" pitchFamily="34" charset="0"/>
                <a:cs typeface="Calibri" panose="020F0502020204030204" pitchFamily="34" charset="0"/>
              </a:rPr>
              <a:t> " لتوقع المواقف في الصورة.</a:t>
            </a:r>
          </a:p>
          <a:p>
            <a:pPr algn="r" rtl="1"/>
            <a:r>
              <a:rPr lang="ar-SA" sz="2400" dirty="0">
                <a:solidFill>
                  <a:schemeClr val="bg2"/>
                </a:solidFill>
                <a:effectLst/>
                <a:latin typeface="Calibri" panose="020F0502020204030204" pitchFamily="34" charset="0"/>
                <a:cs typeface="Calibri" panose="020F0502020204030204" pitchFamily="34" charset="0"/>
              </a:rPr>
              <a:t> استخراج إطارات الحدود للمواقف المتوقعة من الناتج.</a:t>
            </a:r>
          </a:p>
          <a:p>
            <a:pPr algn="r" rtl="1"/>
            <a:r>
              <a:rPr lang="ar-SA" sz="2400" dirty="0">
                <a:solidFill>
                  <a:schemeClr val="bg2"/>
                </a:solidFill>
                <a:effectLst/>
                <a:latin typeface="Calibri" panose="020F0502020204030204" pitchFamily="34" charset="0"/>
                <a:cs typeface="Calibri" panose="020F0502020204030204" pitchFamily="34" charset="0"/>
              </a:rPr>
              <a:t> وإرجاع إطارات الحدود المحدثة وعددها</a:t>
            </a: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r>
              <a:rPr lang="ar-SA" sz="2400" dirty="0">
                <a:solidFill>
                  <a:schemeClr val="bg2"/>
                </a:solidFill>
                <a:effectLst/>
                <a:latin typeface="Calibri" panose="020F0502020204030204" pitchFamily="34" charset="0"/>
                <a:cs typeface="Calibri" panose="020F0502020204030204" pitchFamily="34" charset="0"/>
              </a:rPr>
              <a:t>حساب عدد المواقف المكتشفة</a:t>
            </a:r>
          </a:p>
          <a:p>
            <a:pPr algn="r" rtl="1"/>
            <a:r>
              <a:rPr lang="ar-SA" sz="2400" dirty="0">
                <a:solidFill>
                  <a:schemeClr val="bg2"/>
                </a:solidFill>
                <a:effectLst/>
                <a:latin typeface="Calibri" panose="020F0502020204030204" pitchFamily="34" charset="0"/>
                <a:cs typeface="Calibri" panose="020F0502020204030204" pitchFamily="34" charset="0"/>
              </a:rPr>
              <a:t>تُرجع الدالة قائمة من إطارات الحدود المحدثة للمواقف مع عددها</a:t>
            </a: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r>
              <a:rPr lang="ar-SA" sz="2400" dirty="0">
                <a:solidFill>
                  <a:schemeClr val="bg2"/>
                </a:solidFill>
                <a:effectLst/>
                <a:latin typeface="Calibri" panose="020F0502020204030204" pitchFamily="34" charset="0"/>
                <a:cs typeface="Calibri" panose="020F0502020204030204" pitchFamily="34" charset="0"/>
              </a:rPr>
              <a:t>وايضا تم وضع دالة تقوم بتحويل احداثيات </a:t>
            </a:r>
            <a:r>
              <a:rPr lang="ar-SA" sz="2400" dirty="0" err="1">
                <a:solidFill>
                  <a:schemeClr val="bg2"/>
                </a:solidFill>
                <a:effectLst/>
                <a:latin typeface="Calibri" panose="020F0502020204030204" pitchFamily="34" charset="0"/>
                <a:cs typeface="Calibri" panose="020F0502020204030204" pitchFamily="34" charset="0"/>
              </a:rPr>
              <a:t>السياره</a:t>
            </a:r>
            <a:r>
              <a:rPr lang="ar-SA" sz="2400" dirty="0">
                <a:solidFill>
                  <a:schemeClr val="bg2"/>
                </a:solidFill>
                <a:effectLst/>
                <a:latin typeface="Calibri" panose="020F0502020204030204" pitchFamily="34" charset="0"/>
                <a:cs typeface="Calibri" panose="020F0502020204030204" pitchFamily="34" charset="0"/>
              </a:rPr>
              <a:t> الى بيكسل بالنسبة لحجم الصورة (نسبية) لتصبح الاحداثيات موحده</a:t>
            </a:r>
          </a:p>
          <a:p>
            <a:endParaRPr lang="ar-SA" sz="2400" dirty="0">
              <a:solidFill>
                <a:schemeClr val="bg2"/>
              </a:solidFill>
              <a:effectLst/>
              <a:latin typeface="Calibri" panose="020F0502020204030204" pitchFamily="34" charset="0"/>
              <a:cs typeface="Calibri" panose="020F0502020204030204" pitchFamily="34" charset="0"/>
            </a:endParaRPr>
          </a:p>
          <a:p>
            <a:pPr algn="r" rtl="1"/>
            <a:r>
              <a:rPr lang="ar-SA" sz="2400" dirty="0">
                <a:solidFill>
                  <a:schemeClr val="bg2"/>
                </a:solidFill>
                <a:latin typeface="Calibri" panose="020F0502020204030204" pitchFamily="34" charset="0"/>
                <a:cs typeface="Calibri" panose="020F0502020204030204" pitchFamily="34" charset="0"/>
              </a:rPr>
              <a:t>أيضا تم استخدام </a:t>
            </a:r>
            <a:r>
              <a:rPr lang="ar-SA" sz="2400" dirty="0">
                <a:solidFill>
                  <a:schemeClr val="bg2"/>
                </a:solidFill>
                <a:effectLst/>
                <a:latin typeface="Calibri" panose="020F0502020204030204" pitchFamily="34" charset="0"/>
                <a:cs typeface="Calibri" panose="020F0502020204030204" pitchFamily="34" charset="0"/>
              </a:rPr>
              <a:t>دالة تقوم بالتنبؤ بالسيارات في الصور باستخدام نموذج مُدرّب سابقًا للكشف عن المواقف.</a:t>
            </a:r>
          </a:p>
          <a:p>
            <a:pPr algn="r" rtl="1"/>
            <a:r>
              <a:rPr lang="ar-SA" sz="2400" dirty="0">
                <a:solidFill>
                  <a:schemeClr val="bg2"/>
                </a:solidFill>
                <a:effectLst/>
                <a:latin typeface="Calibri" panose="020F0502020204030204" pitchFamily="34" charset="0"/>
                <a:cs typeface="Calibri" panose="020F0502020204030204" pitchFamily="34" charset="0"/>
              </a:rPr>
              <a:t>ها هي الخطوات التي تتبعها الدالة :</a:t>
            </a:r>
          </a:p>
          <a:p>
            <a:pPr algn="r" rtl="1"/>
            <a:r>
              <a:rPr lang="ar-SA" sz="2400" dirty="0">
                <a:solidFill>
                  <a:schemeClr val="bg2"/>
                </a:solidFill>
                <a:effectLst/>
                <a:latin typeface="Calibri" panose="020F0502020204030204" pitchFamily="34" charset="0"/>
                <a:cs typeface="Calibri" panose="020F0502020204030204" pitchFamily="34" charset="0"/>
              </a:rPr>
              <a:t>استخدام نموذج "</a:t>
            </a:r>
            <a:r>
              <a:rPr lang="en-GB" sz="2400" dirty="0" err="1">
                <a:solidFill>
                  <a:schemeClr val="bg2"/>
                </a:solidFill>
                <a:effectLst/>
                <a:latin typeface="Calibri" panose="020F0502020204030204" pitchFamily="34" charset="0"/>
                <a:cs typeface="Calibri" panose="020F0502020204030204" pitchFamily="34" charset="0"/>
              </a:rPr>
              <a:t>car_detection_model</a:t>
            </a:r>
            <a:r>
              <a:rPr lang="en-GB" sz="2400" dirty="0">
                <a:solidFill>
                  <a:schemeClr val="bg2"/>
                </a:solidFill>
                <a:effectLst/>
                <a:latin typeface="Calibri" panose="020F0502020204030204" pitchFamily="34" charset="0"/>
                <a:cs typeface="Calibri" panose="020F0502020204030204" pitchFamily="34" charset="0"/>
              </a:rPr>
              <a:t> </a:t>
            </a:r>
            <a:r>
              <a:rPr lang="ar-SA" sz="2400" dirty="0">
                <a:solidFill>
                  <a:schemeClr val="bg2"/>
                </a:solidFill>
                <a:effectLst/>
                <a:latin typeface="Calibri" panose="020F0502020204030204" pitchFamily="34" charset="0"/>
                <a:cs typeface="Calibri" panose="020F0502020204030204" pitchFamily="34" charset="0"/>
              </a:rPr>
              <a:t> " لتوقع المواقف في الصورة.</a:t>
            </a:r>
          </a:p>
          <a:p>
            <a:pPr algn="r" rtl="1"/>
            <a:r>
              <a:rPr lang="ar-SA" sz="2400" dirty="0">
                <a:solidFill>
                  <a:schemeClr val="bg2"/>
                </a:solidFill>
                <a:effectLst/>
                <a:latin typeface="Calibri" panose="020F0502020204030204" pitchFamily="34" charset="0"/>
                <a:cs typeface="Calibri" panose="020F0502020204030204" pitchFamily="34" charset="0"/>
              </a:rPr>
              <a:t>استخراج إطارات حدود السيارة المتوقعة من الناتج. </a:t>
            </a:r>
          </a:p>
          <a:p>
            <a:pPr algn="r" rtl="1"/>
            <a:r>
              <a:rPr lang="ar-SA" sz="2400" dirty="0">
                <a:solidFill>
                  <a:schemeClr val="bg2"/>
                </a:solidFill>
                <a:effectLst/>
                <a:latin typeface="Calibri" panose="020F0502020204030204" pitchFamily="34" charset="0"/>
                <a:cs typeface="Calibri" panose="020F0502020204030204" pitchFamily="34" charset="0"/>
              </a:rPr>
              <a:t>حساب عدد المواقف المكتشفة. </a:t>
            </a:r>
          </a:p>
          <a:p>
            <a:pPr algn="r" rtl="1"/>
            <a:r>
              <a:rPr lang="ar-SA" sz="2400" dirty="0">
                <a:solidFill>
                  <a:schemeClr val="bg2"/>
                </a:solidFill>
                <a:effectLst/>
                <a:latin typeface="Calibri" panose="020F0502020204030204" pitchFamily="34" charset="0"/>
                <a:cs typeface="Calibri" panose="020F0502020204030204" pitchFamily="34" charset="0"/>
              </a:rPr>
              <a:t>حساب عدد المواقف المكتشفة.</a:t>
            </a:r>
          </a:p>
          <a:p>
            <a:pPr algn="r" rtl="1"/>
            <a:r>
              <a:rPr lang="ar-SA" sz="2400" dirty="0">
                <a:solidFill>
                  <a:schemeClr val="bg2"/>
                </a:solidFill>
                <a:effectLst/>
                <a:latin typeface="Calibri" panose="020F0502020204030204" pitchFamily="34" charset="0"/>
                <a:cs typeface="Calibri" panose="020F0502020204030204" pitchFamily="34" charset="0"/>
              </a:rPr>
              <a:t>تُرجع الدالة قائمة من إطارات الحدود المحدثة للمواقف مع عددها.</a:t>
            </a: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r>
              <a:rPr lang="ar-SA" sz="2400" dirty="0">
                <a:solidFill>
                  <a:schemeClr val="bg2"/>
                </a:solidFill>
                <a:effectLst/>
                <a:latin typeface="Calibri" panose="020F0502020204030204" pitchFamily="34" charset="0"/>
                <a:cs typeface="Calibri" panose="020F0502020204030204" pitchFamily="34" charset="0"/>
              </a:rPr>
              <a:t>وايضا تم استخدام دالة لرسم حدود السيارات و المواقف في الصورة المدخلة و توضيح المواقف المتاحة باللون الاخضر و المشغولة باللون البرتقالي و المواقف التي يقف بها سيارة بشكل </a:t>
            </a:r>
            <a:r>
              <a:rPr lang="ar-SA" sz="2400" dirty="0" err="1">
                <a:solidFill>
                  <a:schemeClr val="bg2"/>
                </a:solidFill>
                <a:effectLst/>
                <a:latin typeface="Calibri" panose="020F0502020204030204" pitchFamily="34" charset="0"/>
                <a:cs typeface="Calibri" panose="020F0502020204030204" pitchFamily="34" charset="0"/>
              </a:rPr>
              <a:t>خاطيء</a:t>
            </a:r>
            <a:r>
              <a:rPr lang="ar-SA" sz="2400" dirty="0">
                <a:solidFill>
                  <a:schemeClr val="bg2"/>
                </a:solidFill>
                <a:effectLst/>
                <a:latin typeface="Calibri" panose="020F0502020204030204" pitchFamily="34" charset="0"/>
                <a:cs typeface="Calibri" panose="020F0502020204030204" pitchFamily="34" charset="0"/>
              </a:rPr>
              <a:t> باللون الاحمر.</a:t>
            </a:r>
          </a:p>
          <a:p>
            <a:pPr algn="r" rtl="1"/>
            <a:endParaRPr lang="ar-SA" sz="2400" dirty="0">
              <a:solidFill>
                <a:schemeClr val="bg2"/>
              </a:solidFill>
              <a:effectLst/>
              <a:latin typeface="Calibri" panose="020F0502020204030204" pitchFamily="34" charset="0"/>
              <a:cs typeface="Calibri" panose="020F0502020204030204" pitchFamily="34" charset="0"/>
            </a:endParaRPr>
          </a:p>
          <a:p>
            <a:pPr algn="r" rtl="1"/>
            <a:r>
              <a:rPr lang="ar-SA" sz="2400" dirty="0">
                <a:solidFill>
                  <a:schemeClr val="bg2"/>
                </a:solidFill>
                <a:effectLst/>
                <a:latin typeface="Calibri" panose="020F0502020204030204" pitchFamily="34" charset="0"/>
                <a:cs typeface="Calibri" panose="020F0502020204030204" pitchFamily="34" charset="0"/>
              </a:rPr>
              <a:t>وايضا تم استخدام دالة لحساب التداخل بين حدود </a:t>
            </a:r>
            <a:r>
              <a:rPr lang="ar-SA" sz="2400" dirty="0" err="1">
                <a:solidFill>
                  <a:schemeClr val="bg2"/>
                </a:solidFill>
                <a:effectLst/>
                <a:latin typeface="Calibri" panose="020F0502020204030204" pitchFamily="34" charset="0"/>
                <a:cs typeface="Calibri" panose="020F0502020204030204" pitchFamily="34" charset="0"/>
              </a:rPr>
              <a:t>ايطار</a:t>
            </a:r>
            <a:r>
              <a:rPr lang="ar-SA" sz="2400" dirty="0">
                <a:solidFill>
                  <a:schemeClr val="bg2"/>
                </a:solidFill>
                <a:effectLst/>
                <a:latin typeface="Calibri" panose="020F0502020204030204" pitchFamily="34" charset="0"/>
                <a:cs typeface="Calibri" panose="020F0502020204030204" pitchFamily="34" charset="0"/>
              </a:rPr>
              <a:t> الموقف مع حدود </a:t>
            </a:r>
            <a:r>
              <a:rPr lang="ar-SA" sz="2400" dirty="0" err="1">
                <a:solidFill>
                  <a:schemeClr val="bg2"/>
                </a:solidFill>
                <a:effectLst/>
                <a:latin typeface="Calibri" panose="020F0502020204030204" pitchFamily="34" charset="0"/>
                <a:cs typeface="Calibri" panose="020F0502020204030204" pitchFamily="34" charset="0"/>
              </a:rPr>
              <a:t>ايطار</a:t>
            </a:r>
            <a:r>
              <a:rPr lang="ar-SA" sz="2400" dirty="0">
                <a:solidFill>
                  <a:schemeClr val="bg2"/>
                </a:solidFill>
                <a:effectLst/>
                <a:latin typeface="Calibri" panose="020F0502020204030204" pitchFamily="34" charset="0"/>
                <a:cs typeface="Calibri" panose="020F0502020204030204" pitchFamily="34" charset="0"/>
              </a:rPr>
              <a:t> السيارة.</a:t>
            </a:r>
          </a:p>
          <a:p>
            <a:pPr algn="r" rtl="1"/>
            <a:endParaRPr lang="ar-SA" sz="2400" dirty="0">
              <a:solidFill>
                <a:schemeClr val="bg2"/>
              </a:solidFill>
              <a:latin typeface="Calibri" panose="020F0502020204030204" pitchFamily="34" charset="0"/>
              <a:cs typeface="Calibri" panose="020F0502020204030204" pitchFamily="34" charset="0"/>
            </a:endParaRPr>
          </a:p>
          <a:p>
            <a:pPr algn="r" rtl="1"/>
            <a:r>
              <a:rPr lang="ar-SA" sz="2400" dirty="0">
                <a:solidFill>
                  <a:schemeClr val="bg2"/>
                </a:solidFill>
                <a:effectLst/>
                <a:latin typeface="Calibri" panose="020F0502020204030204" pitchFamily="34" charset="0"/>
                <a:cs typeface="Calibri" panose="020F0502020204030204" pitchFamily="34" charset="0"/>
              </a:rPr>
              <a:t>ايضا هنا تم استخدام دالة  لديها أيضًا القدرة على عرض الصورة مع صناديق الحدود </a:t>
            </a:r>
          </a:p>
          <a:p>
            <a:pPr algn="r" rtl="1"/>
            <a:r>
              <a:rPr lang="ar-SA" sz="2400" dirty="0">
                <a:solidFill>
                  <a:schemeClr val="bg2"/>
                </a:solidFill>
                <a:effectLst/>
                <a:latin typeface="Calibri" panose="020F0502020204030204" pitchFamily="34" charset="0"/>
                <a:cs typeface="Calibri" panose="020F0502020204030204" pitchFamily="34" charset="0"/>
              </a:rPr>
              <a:t>ورسم صندوق الحدود على الصورة باستخدام دالة </a:t>
            </a:r>
          </a:p>
          <a:p>
            <a:pPr algn="r" rtl="1"/>
            <a:r>
              <a:rPr lang="ar-SA" sz="2400" dirty="0">
                <a:solidFill>
                  <a:schemeClr val="bg2"/>
                </a:solidFill>
                <a:effectLst/>
                <a:latin typeface="Calibri" panose="020F0502020204030204" pitchFamily="34" charset="0"/>
                <a:cs typeface="Calibri" panose="020F0502020204030204" pitchFamily="34" charset="0"/>
              </a:rPr>
              <a:t>هناك نوعان من الصور صور للوحات السيارة و صور تكون مدموجة سيارة مع لوحة </a:t>
            </a:r>
          </a:p>
          <a:p>
            <a:pPr algn="r" rtl="1"/>
            <a:r>
              <a:rPr lang="ar-SA" sz="2400" dirty="0">
                <a:solidFill>
                  <a:schemeClr val="bg2"/>
                </a:solidFill>
                <a:effectLst/>
                <a:latin typeface="Calibri" panose="020F0502020204030204" pitchFamily="34" charset="0"/>
                <a:cs typeface="Calibri" panose="020F0502020204030204" pitchFamily="34" charset="0"/>
              </a:rPr>
              <a:t>تم ايضا استخدام دالة لتحديد لوحة السيارة وتحديد ان الكائن الذي امها سيارة مع تحديد حدود اللوحة وعرض بيانات اللوحة وارقامها </a:t>
            </a:r>
          </a:p>
          <a:p>
            <a:pPr algn="r" rtl="1"/>
            <a:br>
              <a:rPr lang="ar-SA" sz="2800" dirty="0">
                <a:effectLst/>
                <a:latin typeface="Helvetica Neue" panose="02000503000000020004" pitchFamily="2" charset="0"/>
              </a:rPr>
            </a:br>
            <a:endParaRPr lang="ar-SA" sz="2800" dirty="0">
              <a:effectLst/>
              <a:latin typeface="Helvetica Neue" panose="02000503000000020004" pitchFamily="2" charset="0"/>
            </a:endParaRPr>
          </a:p>
          <a:p>
            <a:pPr algn="r" rtl="1">
              <a:lnSpc>
                <a:spcPct val="150000"/>
              </a:lnSpc>
            </a:pPr>
            <a:endParaRPr lang="ar-SA" sz="2000" dirty="0">
              <a:effectLst/>
              <a:latin typeface="Helvetica Neue" panose="02000503000000020004" pitchFamily="2" charset="0"/>
              <a:cs typeface="+mj-cs"/>
            </a:endParaRPr>
          </a:p>
          <a:p>
            <a:br>
              <a:rPr lang="ar-SA" sz="2000" dirty="0">
                <a:effectLst/>
                <a:latin typeface="Helvetica Neue" panose="02000503000000020004" pitchFamily="2" charset="0"/>
              </a:rPr>
            </a:br>
            <a:endParaRPr lang="ar-SA" sz="2000" dirty="0">
              <a:effectLst/>
              <a:latin typeface="Helvetica Neue" panose="02000503000000020004" pitchFamily="2" charset="0"/>
            </a:endParaRPr>
          </a:p>
          <a:p>
            <a:pPr marL="0" marR="0" lvl="0" indent="0" algn="l" rtl="0">
              <a:lnSpc>
                <a:spcPct val="115000"/>
              </a:lnSpc>
              <a:spcBef>
                <a:spcPts val="0"/>
              </a:spcBef>
              <a:spcAft>
                <a:spcPts val="0"/>
              </a:spcAft>
              <a:buClr>
                <a:srgbClr val="000000"/>
              </a:buClr>
              <a:buSzPts val="2900"/>
              <a:buFont typeface="Arial"/>
              <a:buNone/>
            </a:pPr>
            <a:endParaRPr sz="2900" b="0" i="0" u="none" strike="noStrike" cap="none" dirty="0">
              <a:solidFill>
                <a:srgbClr val="463185"/>
              </a:solidFill>
              <a:latin typeface="Tajawal"/>
              <a:ea typeface="Tajawal"/>
              <a:cs typeface="Tajawal"/>
              <a:sym typeface="Tajawal"/>
            </a:endParaRPr>
          </a:p>
        </p:txBody>
      </p:sp>
      <p:pic>
        <p:nvPicPr>
          <p:cNvPr id="127" name="Google Shape;127;p20"/>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28" name="Google Shape;128;p20"/>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a:stretch/>
        </p:blipFill>
        <p:spPr>
          <a:xfrm>
            <a:off x="348815" y="690014"/>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a:noFill/>
          <a:ln>
            <a:noFill/>
          </a:ln>
        </p:spPr>
        <p:txBody>
          <a:bodyPr spcFirstLastPara="1" wrap="square" lIns="176925" tIns="176925" rIns="176925" bIns="176925" anchor="ctr" anchorCtr="0">
            <a:normAutofit/>
          </a:bodyPr>
          <a:lstStyle/>
          <a:p>
            <a:pPr marL="0" lvl="0" indent="0" algn="r" rtl="0">
              <a:lnSpc>
                <a:spcPct val="100000"/>
              </a:lnSpc>
              <a:spcBef>
                <a:spcPts val="0"/>
              </a:spcBef>
              <a:spcAft>
                <a:spcPts val="0"/>
              </a:spcAft>
              <a:buSzPts val="1900"/>
              <a:buNone/>
            </a:pPr>
            <a:fld id="{00000000-1234-1234-1234-123412341234}" type="slidenum">
              <a:rPr lang="ar"/>
              <a:t>9</a:t>
            </a:fld>
            <a:endParaRPr/>
          </a:p>
        </p:txBody>
      </p:sp>
      <p:sp>
        <p:nvSpPr>
          <p:cNvPr id="135" name="Google Shape;135;p21"/>
          <p:cNvSpPr txBox="1"/>
          <p:nvPr/>
        </p:nvSpPr>
        <p:spPr>
          <a:xfrm>
            <a:off x="577400" y="1198039"/>
            <a:ext cx="7651500" cy="119952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600"/>
              </a:spcAft>
              <a:buClr>
                <a:srgbClr val="000000"/>
              </a:buClr>
              <a:buSzPts val="5300"/>
              <a:buFont typeface="Arial"/>
              <a:buNone/>
            </a:pPr>
            <a:r>
              <a:rPr lang="ar" sz="5300" b="1" dirty="0">
                <a:solidFill>
                  <a:srgbClr val="463185"/>
                </a:solidFill>
                <a:latin typeface="Calibri" panose="020F0502020204030204" pitchFamily="34" charset="0"/>
                <a:ea typeface="Tajawal"/>
                <a:cs typeface="Calibri" panose="020F0502020204030204" pitchFamily="34" charset="0"/>
                <a:sym typeface="Tajawal"/>
              </a:rPr>
              <a:t>النتائج والتحاليل</a:t>
            </a:r>
            <a:endParaRPr sz="5300" b="1" i="0" u="none" strike="noStrike" cap="none" dirty="0">
              <a:solidFill>
                <a:srgbClr val="000000"/>
              </a:solidFill>
              <a:latin typeface="Calibri" panose="020F0502020204030204" pitchFamily="34" charset="0"/>
              <a:ea typeface="Tajawal"/>
              <a:cs typeface="Calibri" panose="020F0502020204030204" pitchFamily="34" charset="0"/>
              <a:sym typeface="Tajawal"/>
            </a:endParaRPr>
          </a:p>
        </p:txBody>
      </p:sp>
      <p:sp>
        <p:nvSpPr>
          <p:cNvPr id="136" name="Google Shape;136;p21"/>
          <p:cNvSpPr txBox="1"/>
          <p:nvPr/>
        </p:nvSpPr>
        <p:spPr>
          <a:xfrm>
            <a:off x="1312562" y="2100933"/>
            <a:ext cx="8601000" cy="15655794"/>
          </a:xfrm>
          <a:prstGeom prst="rect">
            <a:avLst/>
          </a:prstGeom>
          <a:noFill/>
          <a:ln>
            <a:noFill/>
          </a:ln>
        </p:spPr>
        <p:txBody>
          <a:bodyPr spcFirstLastPara="1" wrap="square" lIns="91425" tIns="91425" rIns="91425" bIns="91425" anchor="t" anchorCtr="0">
            <a:spAutoFit/>
          </a:bodyPr>
          <a:lstStyle/>
          <a:p>
            <a:pPr algn="r">
              <a:lnSpc>
                <a:spcPct val="150000"/>
              </a:lnSpc>
            </a:pPr>
            <a:r>
              <a:rPr lang="ar-SA" sz="2400" b="1" dirty="0">
                <a:solidFill>
                  <a:schemeClr val="bg2"/>
                </a:solidFill>
                <a:effectLst/>
                <a:latin typeface="Calibri" panose="020F0502020204030204" pitchFamily="34" charset="0"/>
                <a:cs typeface="Calibri" panose="020F0502020204030204" pitchFamily="34" charset="0"/>
              </a:rPr>
              <a:t>السيارات:</a:t>
            </a: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التدريب على </a:t>
            </a:r>
            <a:r>
              <a:rPr lang="en-GB" sz="2400" dirty="0" err="1">
                <a:solidFill>
                  <a:schemeClr val="bg2"/>
                </a:solidFill>
                <a:effectLst/>
                <a:latin typeface="Calibri" panose="020F0502020204030204" pitchFamily="34" charset="0"/>
                <a:cs typeface="Calibri" panose="020F0502020204030204" pitchFamily="34" charset="0"/>
              </a:rPr>
              <a:t>YOLONano</a:t>
            </a:r>
            <a:r>
              <a:rPr lang="ar-SA" sz="2400" dirty="0">
                <a:solidFill>
                  <a:schemeClr val="bg2"/>
                </a:solidFill>
                <a:effectLst/>
                <a:latin typeface="Calibri" panose="020F0502020204030204" pitchFamily="34" charset="0"/>
                <a:cs typeface="Calibri" panose="020F0502020204030204" pitchFamily="34" charset="0"/>
              </a:rPr>
              <a:t> :</a:t>
            </a:r>
            <a:endParaRPr lang="en-GB" sz="2400" dirty="0">
              <a:solidFill>
                <a:schemeClr val="bg2"/>
              </a:solidFill>
              <a:effectLst/>
              <a:latin typeface="Calibri" panose="020F0502020204030204" pitchFamily="34" charset="0"/>
              <a:cs typeface="Calibri" panose="020F0502020204030204" pitchFamily="34" charset="0"/>
            </a:endParaRP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النتائج لم تتجاوز 60%.</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إعادة التدريب على نموذج </a:t>
            </a:r>
            <a:r>
              <a:rPr lang="en-GB" sz="2400" dirty="0">
                <a:solidFill>
                  <a:schemeClr val="bg2"/>
                </a:solidFill>
                <a:effectLst/>
                <a:latin typeface="Calibri" panose="020F0502020204030204" pitchFamily="34" charset="0"/>
                <a:cs typeface="Calibri" panose="020F0502020204030204" pitchFamily="34" charset="0"/>
              </a:rPr>
              <a:t>YOLO8x </a:t>
            </a:r>
            <a:r>
              <a:rPr lang="ar-SA" sz="2400" dirty="0">
                <a:solidFill>
                  <a:schemeClr val="bg2"/>
                </a:solidFill>
                <a:effectLst/>
                <a:latin typeface="Calibri" panose="020F0502020204030204" pitchFamily="34" charset="0"/>
                <a:cs typeface="Calibri" panose="020F0502020204030204" pitchFamily="34" charset="0"/>
              </a:rPr>
              <a:t>على بيانات السيارات.</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الحصول على نتيجة 92% مقياس </a:t>
            </a:r>
            <a:r>
              <a:rPr lang="en-GB" sz="2400" dirty="0">
                <a:solidFill>
                  <a:schemeClr val="bg2"/>
                </a:solidFill>
                <a:effectLst/>
                <a:latin typeface="Calibri" panose="020F0502020204030204" pitchFamily="34" charset="0"/>
                <a:cs typeface="Calibri" panose="020F0502020204030204" pitchFamily="34" charset="0"/>
              </a:rPr>
              <a:t>MAP50</a:t>
            </a:r>
            <a:r>
              <a:rPr lang="ar-SA" sz="2400" dirty="0">
                <a:solidFill>
                  <a:schemeClr val="bg2"/>
                </a:solidFill>
                <a:effectLst/>
                <a:latin typeface="Calibri" panose="020F0502020204030204" pitchFamily="34" charset="0"/>
                <a:cs typeface="Calibri" panose="020F0502020204030204" pitchFamily="34" charset="0"/>
              </a:rPr>
              <a:t>.</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التدريب على </a:t>
            </a:r>
            <a:r>
              <a:rPr lang="en-GB" sz="2400" dirty="0">
                <a:solidFill>
                  <a:schemeClr val="bg2"/>
                </a:solidFill>
                <a:effectLst/>
                <a:latin typeface="Calibri" panose="020F0502020204030204" pitchFamily="34" charset="0"/>
                <a:cs typeface="Calibri" panose="020F0502020204030204" pitchFamily="34" charset="0"/>
              </a:rPr>
              <a:t>YOLO8</a:t>
            </a:r>
            <a:r>
              <a:rPr lang="ar-SA" sz="2400" dirty="0">
                <a:solidFill>
                  <a:schemeClr val="bg2"/>
                </a:solidFill>
                <a:effectLst/>
                <a:latin typeface="Calibri" panose="020F0502020204030204" pitchFamily="34" charset="0"/>
                <a:cs typeface="Calibri" panose="020F0502020204030204" pitchFamily="34" charset="0"/>
              </a:rPr>
              <a:t> :</a:t>
            </a:r>
            <a:endParaRPr lang="en-GB" sz="2400" dirty="0">
              <a:solidFill>
                <a:schemeClr val="bg2"/>
              </a:solidFill>
              <a:effectLst/>
              <a:latin typeface="Calibri" panose="020F0502020204030204" pitchFamily="34" charset="0"/>
              <a:cs typeface="Calibri" panose="020F0502020204030204" pitchFamily="34" charset="0"/>
            </a:endParaRP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النتائج لم تتجاوز 30% مقياس </a:t>
            </a:r>
            <a:r>
              <a:rPr lang="en-GB" sz="2400" dirty="0">
                <a:solidFill>
                  <a:schemeClr val="bg2"/>
                </a:solidFill>
                <a:effectLst/>
                <a:latin typeface="Calibri" panose="020F0502020204030204" pitchFamily="34" charset="0"/>
                <a:cs typeface="Calibri" panose="020F0502020204030204" pitchFamily="34" charset="0"/>
              </a:rPr>
              <a:t>MAP50</a:t>
            </a:r>
            <a:endParaRPr lang="ar-SA" sz="2400" dirty="0">
              <a:solidFill>
                <a:schemeClr val="bg2"/>
              </a:solidFill>
              <a:effectLst/>
              <a:latin typeface="Calibri" panose="020F0502020204030204" pitchFamily="34" charset="0"/>
              <a:cs typeface="Calibri" panose="020F0502020204030204" pitchFamily="34" charset="0"/>
            </a:endParaRPr>
          </a:p>
          <a:p>
            <a:pPr marL="457200" lvl="1" algn="r" rtl="1">
              <a:lnSpc>
                <a:spcPct val="150000"/>
              </a:lnSpc>
            </a:pPr>
            <a:r>
              <a:rPr lang="ar-SA" sz="2400" b="1" dirty="0">
                <a:solidFill>
                  <a:schemeClr val="bg2"/>
                </a:solidFill>
                <a:latin typeface="Calibri" panose="020F0502020204030204" pitchFamily="34" charset="0"/>
                <a:cs typeface="Calibri" panose="020F0502020204030204" pitchFamily="34" charset="0"/>
              </a:rPr>
              <a:t>المواقف:</a:t>
            </a:r>
            <a:endParaRPr lang="en-GB" sz="2400" b="1"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التدريب على </a:t>
            </a:r>
            <a:r>
              <a:rPr lang="en-GB" sz="2400" dirty="0">
                <a:solidFill>
                  <a:schemeClr val="bg2"/>
                </a:solidFill>
                <a:effectLst/>
                <a:latin typeface="Calibri" panose="020F0502020204030204" pitchFamily="34" charset="0"/>
                <a:cs typeface="Calibri" panose="020F0502020204030204" pitchFamily="34" charset="0"/>
              </a:rPr>
              <a:t>YOLO-NAS</a:t>
            </a:r>
            <a:r>
              <a:rPr lang="ar-SA" sz="2400" dirty="0">
                <a:solidFill>
                  <a:schemeClr val="bg2"/>
                </a:solidFill>
                <a:effectLst/>
                <a:latin typeface="Calibri" panose="020F0502020204030204" pitchFamily="34" charset="0"/>
                <a:cs typeface="Calibri" panose="020F0502020204030204" pitchFamily="34" charset="0"/>
              </a:rPr>
              <a:t> :</a:t>
            </a:r>
            <a:endParaRPr lang="en-GB" sz="2400" dirty="0">
              <a:solidFill>
                <a:schemeClr val="bg2"/>
              </a:solidFill>
              <a:effectLst/>
              <a:latin typeface="Calibri" panose="020F0502020204030204" pitchFamily="34" charset="0"/>
              <a:cs typeface="Calibri" panose="020F0502020204030204" pitchFamily="34" charset="0"/>
            </a:endParaRP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تدريب </a:t>
            </a:r>
            <a:r>
              <a:rPr lang="en-GB" sz="2400" dirty="0">
                <a:solidFill>
                  <a:schemeClr val="bg2"/>
                </a:solidFill>
                <a:effectLst/>
                <a:latin typeface="Calibri" panose="020F0502020204030204" pitchFamily="34" charset="0"/>
                <a:cs typeface="Calibri" panose="020F0502020204030204" pitchFamily="34" charset="0"/>
              </a:rPr>
              <a:t>YOLO-NAS </a:t>
            </a:r>
            <a:r>
              <a:rPr lang="ar-SA" sz="2400" dirty="0">
                <a:solidFill>
                  <a:schemeClr val="bg2"/>
                </a:solidFill>
                <a:effectLst/>
                <a:latin typeface="Calibri" panose="020F0502020204030204" pitchFamily="34" charset="0"/>
                <a:cs typeface="Calibri" panose="020F0502020204030204" pitchFamily="34" charset="0"/>
              </a:rPr>
              <a:t>على بيانات المواقف.</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الحصول على نتيجة 84% مقياس</a:t>
            </a:r>
            <a:r>
              <a:rPr lang="en-US" sz="2400" dirty="0">
                <a:solidFill>
                  <a:schemeClr val="bg2"/>
                </a:solidFill>
                <a:effectLst/>
                <a:latin typeface="Calibri" panose="020F0502020204030204" pitchFamily="34" charset="0"/>
                <a:cs typeface="Calibri" panose="020F0502020204030204" pitchFamily="34" charset="0"/>
              </a:rPr>
              <a:t> </a:t>
            </a:r>
            <a:r>
              <a:rPr lang="en-GB" sz="2400" dirty="0">
                <a:solidFill>
                  <a:schemeClr val="bg2"/>
                </a:solidFill>
                <a:effectLst/>
                <a:latin typeface="Calibri" panose="020F0502020204030204" pitchFamily="34" charset="0"/>
                <a:cs typeface="Calibri" panose="020F0502020204030204" pitchFamily="34" charset="0"/>
              </a:rPr>
              <a:t>MAP50</a:t>
            </a:r>
            <a:r>
              <a:rPr lang="ar-SA" sz="2400" dirty="0">
                <a:solidFill>
                  <a:schemeClr val="bg2"/>
                </a:solidFill>
                <a:latin typeface="Calibri" panose="020F0502020204030204" pitchFamily="34" charset="0"/>
                <a:cs typeface="Calibri" panose="020F0502020204030204" pitchFamily="34" charset="0"/>
              </a:rPr>
              <a:t>.</a:t>
            </a:r>
            <a:endParaRPr lang="en-US" sz="2400" dirty="0">
              <a:solidFill>
                <a:schemeClr val="bg2"/>
              </a:solidFill>
              <a:effectLst/>
              <a:latin typeface="Calibri" panose="020F0502020204030204" pitchFamily="34" charset="0"/>
              <a:cs typeface="Calibri" panose="020F0502020204030204" pitchFamily="34" charset="0"/>
            </a:endParaRP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استخدام المحسن </a:t>
            </a:r>
            <a:r>
              <a:rPr lang="en-GB" sz="2400" dirty="0">
                <a:solidFill>
                  <a:schemeClr val="bg2"/>
                </a:solidFill>
                <a:effectLst/>
                <a:latin typeface="Calibri" panose="020F0502020204030204" pitchFamily="34" charset="0"/>
                <a:cs typeface="Calibri" panose="020F0502020204030204" pitchFamily="34" charset="0"/>
              </a:rPr>
              <a:t>(Optimizer) Adam</a:t>
            </a:r>
            <a:r>
              <a:rPr lang="ar-SA" sz="2400" dirty="0">
                <a:solidFill>
                  <a:schemeClr val="bg2"/>
                </a:solidFill>
                <a:latin typeface="Calibri" panose="020F0502020204030204" pitchFamily="34" charset="0"/>
                <a:cs typeface="Calibri" panose="020F0502020204030204" pitchFamily="34" charset="0"/>
              </a:rPr>
              <a:t>.</a:t>
            </a:r>
            <a:endParaRPr lang="ar-SA" sz="2400" dirty="0">
              <a:solidFill>
                <a:schemeClr val="bg2"/>
              </a:solidFill>
              <a:effectLst/>
              <a:latin typeface="Calibri" panose="020F0502020204030204" pitchFamily="34" charset="0"/>
              <a:cs typeface="Calibri" panose="020F0502020204030204" pitchFamily="34" charset="0"/>
            </a:endParaRP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النتائج كانت غير مرضية.</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استبدال المحسن </a:t>
            </a:r>
            <a:r>
              <a:rPr lang="en-GB" sz="2400" dirty="0">
                <a:solidFill>
                  <a:schemeClr val="bg2"/>
                </a:solidFill>
                <a:effectLst/>
                <a:latin typeface="Calibri" panose="020F0502020204030204" pitchFamily="34" charset="0"/>
                <a:cs typeface="Calibri" panose="020F0502020204030204" pitchFamily="34" charset="0"/>
              </a:rPr>
              <a:t>Adam </a:t>
            </a:r>
            <a:r>
              <a:rPr lang="ar-SA" sz="2400" dirty="0">
                <a:solidFill>
                  <a:schemeClr val="bg2"/>
                </a:solidFill>
                <a:effectLst/>
                <a:latin typeface="Calibri" panose="020F0502020204030204" pitchFamily="34" charset="0"/>
                <a:cs typeface="Calibri" panose="020F0502020204030204" pitchFamily="34" charset="0"/>
              </a:rPr>
              <a:t>باختيار تلقائي</a:t>
            </a:r>
            <a:r>
              <a:rPr lang="en-GB" sz="2400" dirty="0">
                <a:solidFill>
                  <a:schemeClr val="bg2"/>
                </a:solidFill>
                <a:effectLst/>
                <a:latin typeface="Calibri" panose="020F0502020204030204" pitchFamily="34" charset="0"/>
                <a:cs typeface="Calibri" panose="020F0502020204030204" pitchFamily="34" charset="0"/>
              </a:rPr>
              <a:t>Auto </a:t>
            </a:r>
            <a:r>
              <a:rPr lang="ar-SA" sz="2400" dirty="0">
                <a:solidFill>
                  <a:schemeClr val="bg2"/>
                </a:solidFill>
                <a:effectLst/>
                <a:latin typeface="Calibri" panose="020F0502020204030204" pitchFamily="34" charset="0"/>
                <a:cs typeface="Calibri" panose="020F0502020204030204" pitchFamily="34" charset="0"/>
              </a:rPr>
              <a:t>.</a:t>
            </a:r>
          </a:p>
          <a:p>
            <a:pPr marL="457200" lvl="1" algn="r" rtl="1">
              <a:lnSpc>
                <a:spcPct val="150000"/>
              </a:lnSpc>
            </a:pPr>
            <a:r>
              <a:rPr lang="ar-SA" sz="2400" b="1" dirty="0">
                <a:solidFill>
                  <a:schemeClr val="bg2"/>
                </a:solidFill>
                <a:latin typeface="Calibri" panose="020F0502020204030204" pitchFamily="34" charset="0"/>
                <a:cs typeface="Calibri" panose="020F0502020204030204" pitchFamily="34" charset="0"/>
              </a:rPr>
              <a:t>لوحات السيارات :</a:t>
            </a:r>
            <a:endParaRPr lang="en-GB" sz="2400" b="1" dirty="0">
              <a:solidFill>
                <a:schemeClr val="bg2"/>
              </a:solidFill>
              <a:effectLst/>
              <a:latin typeface="Calibri" panose="020F0502020204030204" pitchFamily="34" charset="0"/>
              <a:cs typeface="Calibri" panose="020F0502020204030204" pitchFamily="34" charset="0"/>
            </a:endParaRPr>
          </a:p>
          <a:p>
            <a:pPr algn="r" rtl="1">
              <a:lnSpc>
                <a:spcPct val="150000"/>
              </a:lnSpc>
            </a:pPr>
            <a:r>
              <a:rPr lang="ar-SA" sz="2400" dirty="0">
                <a:solidFill>
                  <a:schemeClr val="bg2"/>
                </a:solidFill>
                <a:effectLst/>
                <a:latin typeface="Calibri" panose="020F0502020204030204" pitchFamily="34" charset="0"/>
                <a:cs typeface="Calibri" panose="020F0502020204030204" pitchFamily="34" charset="0"/>
              </a:rPr>
              <a:t>التدريب على</a:t>
            </a:r>
            <a:r>
              <a:rPr lang="en-GB" sz="2400" dirty="0">
                <a:solidFill>
                  <a:schemeClr val="bg2"/>
                </a:solidFill>
                <a:effectLst/>
                <a:latin typeface="Calibri" panose="020F0502020204030204" pitchFamily="34" charset="0"/>
                <a:cs typeface="Calibri" panose="020F0502020204030204" pitchFamily="34" charset="0"/>
              </a:rPr>
              <a:t>YOLO8x </a:t>
            </a:r>
            <a:r>
              <a:rPr lang="ar-SA" sz="2400" dirty="0">
                <a:solidFill>
                  <a:schemeClr val="bg2"/>
                </a:solidFill>
                <a:effectLst/>
                <a:latin typeface="Calibri" panose="020F0502020204030204" pitchFamily="34" charset="0"/>
                <a:cs typeface="Calibri" panose="020F0502020204030204" pitchFamily="34" charset="0"/>
              </a:rPr>
              <a:t>:</a:t>
            </a:r>
          </a:p>
          <a:p>
            <a:pPr marL="742950" lvl="1" indent="-285750" algn="r" rtl="1">
              <a:lnSpc>
                <a:spcPct val="150000"/>
              </a:lnSpc>
              <a:buFont typeface="Arial" panose="020B0604020202020204" pitchFamily="34" charset="0"/>
              <a:buChar char="•"/>
            </a:pPr>
            <a:r>
              <a:rPr lang="ar-SA" sz="2400" dirty="0">
                <a:solidFill>
                  <a:schemeClr val="bg2"/>
                </a:solidFill>
                <a:effectLst/>
                <a:latin typeface="Calibri" panose="020F0502020204030204" pitchFamily="34" charset="0"/>
                <a:cs typeface="Calibri" panose="020F0502020204030204" pitchFamily="34" charset="0"/>
              </a:rPr>
              <a:t>تم الحصول على نتيجة 88% مقياس </a:t>
            </a:r>
            <a:r>
              <a:rPr lang="en-GB" sz="2400" dirty="0">
                <a:solidFill>
                  <a:schemeClr val="bg2"/>
                </a:solidFill>
                <a:effectLst/>
                <a:latin typeface="Calibri" panose="020F0502020204030204" pitchFamily="34" charset="0"/>
                <a:cs typeface="Calibri" panose="020F0502020204030204" pitchFamily="34" charset="0"/>
              </a:rPr>
              <a:t>MAP50</a:t>
            </a:r>
            <a:r>
              <a:rPr lang="ar-SA" sz="2400" dirty="0">
                <a:solidFill>
                  <a:schemeClr val="bg2"/>
                </a:solidFill>
                <a:latin typeface="Calibri" panose="020F0502020204030204" pitchFamily="34" charset="0"/>
                <a:cs typeface="Calibri" panose="020F0502020204030204" pitchFamily="34" charset="0"/>
              </a:rPr>
              <a:t>.</a:t>
            </a:r>
          </a:p>
          <a:p>
            <a:pPr marL="742950" lvl="1" indent="-285750" algn="r" rtl="1">
              <a:lnSpc>
                <a:spcPct val="150000"/>
              </a:lnSpc>
              <a:buFont typeface="Arial" panose="020B0604020202020204" pitchFamily="34" charset="0"/>
              <a:buChar char="•"/>
            </a:pPr>
            <a:endParaRPr lang="ar-SA" sz="2400" dirty="0">
              <a:solidFill>
                <a:schemeClr val="bg2"/>
              </a:solidFill>
              <a:effectLst/>
              <a:latin typeface="Calibri" panose="020F0502020204030204" pitchFamily="34" charset="0"/>
              <a:cs typeface="Calibri" panose="020F0502020204030204" pitchFamily="34" charset="0"/>
            </a:endParaRPr>
          </a:p>
          <a:p>
            <a:pPr marL="457200" lvl="1" algn="r" rtl="1">
              <a:lnSpc>
                <a:spcPct val="150000"/>
              </a:lnSpc>
            </a:pPr>
            <a:br>
              <a:rPr lang="en-GB" sz="2400" dirty="0">
                <a:solidFill>
                  <a:schemeClr val="bg2"/>
                </a:solidFill>
                <a:effectLst/>
                <a:latin typeface="Calibri" panose="020F0502020204030204" pitchFamily="34" charset="0"/>
                <a:cs typeface="Calibri" panose="020F0502020204030204" pitchFamily="34" charset="0"/>
              </a:rPr>
            </a:br>
            <a:r>
              <a:rPr lang="ar-SA" sz="2400" dirty="0">
                <a:solidFill>
                  <a:schemeClr val="bg2"/>
                </a:solidFill>
                <a:effectLst/>
                <a:latin typeface="Calibri" panose="020F0502020204030204" pitchFamily="34" charset="0"/>
                <a:cs typeface="Calibri" panose="020F0502020204030204" pitchFamily="34" charset="0"/>
              </a:rPr>
              <a:t>ان هذا</a:t>
            </a:r>
            <a:r>
              <a:rPr lang="ar-SA" sz="2400" dirty="0">
                <a:solidFill>
                  <a:schemeClr val="bg2"/>
                </a:solidFill>
                <a:latin typeface="Calibri" panose="020F0502020204030204" pitchFamily="34" charset="0"/>
                <a:cs typeface="Calibri" panose="020F0502020204030204" pitchFamily="34" charset="0"/>
              </a:rPr>
              <a:t> العمل </a:t>
            </a:r>
            <a:r>
              <a:rPr lang="ar-SA" sz="2400" b="0" i="0" u="none" strike="noStrike" dirty="0">
                <a:solidFill>
                  <a:schemeClr val="bg2"/>
                </a:solidFill>
                <a:effectLst/>
                <a:latin typeface="Calibri" panose="020F0502020204030204" pitchFamily="34" charset="0"/>
                <a:cs typeface="Calibri" panose="020F0502020204030204" pitchFamily="34" charset="0"/>
              </a:rPr>
              <a:t>المتميز في مجال اكتشاف المواقف الآلية له إمكانات كبيرة لدعم التحول الرقمي والاستدامة البيئية في المملكة، </a:t>
            </a:r>
            <a:r>
              <a:rPr lang="ar-SA" sz="2400" b="0" i="0" u="none" strike="noStrike" dirty="0">
                <a:solidFill>
                  <a:schemeClr val="bg2"/>
                </a:solidFill>
                <a:latin typeface="Calibri" panose="020F0502020204030204" pitchFamily="34" charset="0"/>
                <a:cs typeface="Calibri" panose="020F0502020204030204" pitchFamily="34" charset="0"/>
              </a:rPr>
              <a:t>وايضا ه</a:t>
            </a:r>
            <a:r>
              <a:rPr lang="ar-SA" sz="2400" dirty="0">
                <a:solidFill>
                  <a:schemeClr val="bg2"/>
                </a:solidFill>
                <a:effectLst/>
                <a:latin typeface="Calibri" panose="020F0502020204030204" pitchFamily="34" charset="0"/>
                <a:cs typeface="Calibri" panose="020F0502020204030204" pitchFamily="34" charset="0"/>
              </a:rPr>
              <a:t>ذه التجارب والنتائج توضح عملية التطوير والتحسين التي تمت على النماذج المختلفة لتحسين أداء نظام اكتشاف المواقف الآلية</a:t>
            </a:r>
          </a:p>
          <a:p>
            <a:pPr algn="r">
              <a:lnSpc>
                <a:spcPct val="150000"/>
              </a:lnSpc>
            </a:pPr>
            <a:br>
              <a:rPr lang="ar-SA" sz="2400" dirty="0">
                <a:effectLst/>
                <a:latin typeface="Calibri" panose="020F0502020204030204" pitchFamily="34" charset="0"/>
                <a:cs typeface="Calibri" panose="020F0502020204030204" pitchFamily="34" charset="0"/>
              </a:rPr>
            </a:br>
            <a:endParaRPr lang="ar-SA" sz="2400" dirty="0">
              <a:effectLst/>
              <a:latin typeface="Calibri" panose="020F0502020204030204" pitchFamily="34" charset="0"/>
              <a:cs typeface="Calibri" panose="020F0502020204030204" pitchFamily="34" charset="0"/>
            </a:endParaRPr>
          </a:p>
          <a:p>
            <a:pPr algn="r">
              <a:lnSpc>
                <a:spcPct val="150000"/>
              </a:lnSpc>
            </a:pPr>
            <a:br>
              <a:rPr lang="ar-SA" sz="2400" dirty="0">
                <a:effectLst/>
                <a:latin typeface="Calibri" panose="020F0502020204030204" pitchFamily="34" charset="0"/>
                <a:cs typeface="Calibri" panose="020F0502020204030204" pitchFamily="34" charset="0"/>
              </a:rPr>
            </a:br>
            <a:endParaRPr lang="ar-SA" sz="2400" dirty="0">
              <a:effectLst/>
              <a:latin typeface="Calibri" panose="020F0502020204030204" pitchFamily="34" charset="0"/>
              <a:cs typeface="Calibri" panose="020F0502020204030204" pitchFamily="34" charset="0"/>
            </a:endParaRPr>
          </a:p>
          <a:p>
            <a:pPr marL="0" marR="0" lvl="0" indent="0" algn="r" rtl="1">
              <a:lnSpc>
                <a:spcPct val="115000"/>
              </a:lnSpc>
              <a:spcBef>
                <a:spcPts val="0"/>
              </a:spcBef>
              <a:spcAft>
                <a:spcPts val="0"/>
              </a:spcAft>
              <a:buClr>
                <a:srgbClr val="000000"/>
              </a:buClr>
              <a:buSzPts val="2900"/>
              <a:buFont typeface="Arial"/>
              <a:buNone/>
            </a:pPr>
            <a:endParaRPr lang="en-GB" sz="2900" b="0" i="0" u="none" strike="noStrike" cap="none" dirty="0">
              <a:solidFill>
                <a:srgbClr val="463185"/>
              </a:solidFill>
              <a:latin typeface="Tajawal"/>
              <a:ea typeface="Tajawal"/>
              <a:cs typeface="Tajawal"/>
              <a:sym typeface="Tajawal"/>
            </a:endParaRPr>
          </a:p>
        </p:txBody>
      </p:sp>
      <p:pic>
        <p:nvPicPr>
          <p:cNvPr id="137" name="Google Shape;137;p21"/>
          <p:cNvPicPr preferRelativeResize="0"/>
          <p:nvPr/>
        </p:nvPicPr>
        <p:blipFill rotWithShape="1">
          <a:blip r:embed="rId4">
            <a:alphaModFix/>
          </a:blip>
          <a:srcRect/>
          <a:stretch/>
        </p:blipFill>
        <p:spPr>
          <a:xfrm>
            <a:off x="7078225" y="647877"/>
            <a:ext cx="2589250" cy="592300"/>
          </a:xfrm>
          <a:prstGeom prst="rect">
            <a:avLst/>
          </a:prstGeom>
          <a:noFill/>
          <a:ln>
            <a:noFill/>
          </a:ln>
        </p:spPr>
      </p:pic>
      <p:pic>
        <p:nvPicPr>
          <p:cNvPr id="138" name="Google Shape;138;p21"/>
          <p:cNvPicPr preferRelativeResize="0"/>
          <p:nvPr/>
        </p:nvPicPr>
        <p:blipFill rotWithShape="1">
          <a:blip r:embed="rId5">
            <a:alphaModFix/>
          </a:blip>
          <a:src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1606</Words>
  <Application>Microsoft Macintosh PowerPoint</Application>
  <PresentationFormat>Custom</PresentationFormat>
  <Paragraphs>137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Tajawal</vt:lpstr>
      <vt:lpstr>Calibri</vt:lpstr>
      <vt:lpstr>Helvetica Neue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غادة الشويعر</cp:lastModifiedBy>
  <cp:revision>5</cp:revision>
  <dcterms:modified xsi:type="dcterms:W3CDTF">2024-06-01T15:04:20Z</dcterms:modified>
</cp:coreProperties>
</file>