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65" r:id="rId5"/>
    <p:sldId id="260" r:id="rId6"/>
    <p:sldId id="261" r:id="rId7"/>
    <p:sldId id="262" r:id="rId8"/>
    <p:sldId id="263"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40"/>
  </p:normalViewPr>
  <p:slideViewPr>
    <p:cSldViewPr snapToGrid="0" snapToObjects="1">
      <p:cViewPr varScale="1">
        <p:scale>
          <a:sx n="89" d="100"/>
          <a:sy n="89" d="100"/>
        </p:scale>
        <p:origin x="43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10/10/2022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10/10/2022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10/10/2022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ourworldindata.org/monkeypox"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imf.org/en/Topics/imf-and-covid19/Policy-Responses-to-COVID-19#T"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4D13A3A-19D6-E1B6-EF00-53324177C1AA}"/>
              </a:ext>
            </a:extLst>
          </p:cNvPr>
          <p:cNvSpPr>
            <a:spLocks noGrp="1"/>
          </p:cNvSpPr>
          <p:nvPr>
            <p:ph type="ctrTitle"/>
          </p:nvPr>
        </p:nvSpPr>
        <p:spPr>
          <a:xfrm>
            <a:off x="708660" y="537210"/>
            <a:ext cx="10346192" cy="1366339"/>
          </a:xfrm>
        </p:spPr>
        <p:txBody>
          <a:bodyPr/>
          <a:lstStyle/>
          <a:p>
            <a:pPr algn="ctr"/>
            <a:r>
              <a:rPr kumimoji="1" lang="en-US" altLang="zh-CN" dirty="0"/>
              <a:t>Report of research</a:t>
            </a:r>
            <a:endParaRPr kumimoji="1" lang="zh-CN" altLang="en-US" dirty="0"/>
          </a:p>
        </p:txBody>
      </p:sp>
      <p:sp>
        <p:nvSpPr>
          <p:cNvPr id="3" name="副标题 2">
            <a:extLst>
              <a:ext uri="{FF2B5EF4-FFF2-40B4-BE49-F238E27FC236}">
                <a16:creationId xmlns:a16="http://schemas.microsoft.com/office/drawing/2014/main" xmlns="" id="{EA375DAB-12E8-0EF4-608F-2ED4B9819FEA}"/>
              </a:ext>
            </a:extLst>
          </p:cNvPr>
          <p:cNvSpPr>
            <a:spLocks noGrp="1"/>
          </p:cNvSpPr>
          <p:nvPr>
            <p:ph type="subTitle" idx="1"/>
          </p:nvPr>
        </p:nvSpPr>
        <p:spPr>
          <a:xfrm>
            <a:off x="1686260" y="2765394"/>
            <a:ext cx="8637072" cy="977621"/>
          </a:xfrm>
        </p:spPr>
        <p:txBody>
          <a:bodyPr/>
          <a:lstStyle/>
          <a:p>
            <a:r>
              <a:rPr kumimoji="1" lang="en-US" altLang="zh-CN" dirty="0"/>
              <a:t>Based on the research on COVID-19 pandemic</a:t>
            </a:r>
            <a:endParaRPr kumimoji="1" lang="zh-CN" altLang="en-US" dirty="0"/>
          </a:p>
        </p:txBody>
      </p:sp>
    </p:spTree>
    <p:extLst>
      <p:ext uri="{BB962C8B-B14F-4D97-AF65-F5344CB8AC3E}">
        <p14:creationId xmlns:p14="http://schemas.microsoft.com/office/powerpoint/2010/main" val="2054457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D757B23D-78B9-AC28-4F0F-D82A1980E744}"/>
              </a:ext>
            </a:extLst>
          </p:cNvPr>
          <p:cNvSpPr/>
          <p:nvPr/>
        </p:nvSpPr>
        <p:spPr>
          <a:xfrm>
            <a:off x="1417320" y="693478"/>
            <a:ext cx="9121140" cy="51305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kumimoji="1" lang="en-US" altLang="zh-CN" sz="2000" dirty="0" smtClean="0">
                <a:ln w="0"/>
                <a:solidFill>
                  <a:schemeClr val="tx1"/>
                </a:solidFill>
                <a:effectLst>
                  <a:outerShdw blurRad="38100" dist="19050" dir="2700000" algn="tl" rotWithShape="0">
                    <a:schemeClr val="dk1">
                      <a:alpha val="40000"/>
                    </a:schemeClr>
                  </a:outerShdw>
                </a:effectLst>
              </a:rPr>
              <a:t>To simulate the </a:t>
            </a:r>
            <a:r>
              <a:rPr kumimoji="1" lang="en-US" altLang="zh-CN" sz="2000" dirty="0" err="1" smtClean="0">
                <a:ln w="0"/>
                <a:solidFill>
                  <a:schemeClr val="tx1"/>
                </a:solidFill>
                <a:effectLst>
                  <a:outerShdw blurRad="38100" dist="19050" dir="2700000" algn="tl" rotWithShape="0">
                    <a:schemeClr val="dk1">
                      <a:alpha val="40000"/>
                    </a:schemeClr>
                  </a:outerShdw>
                </a:effectLst>
              </a:rPr>
              <a:t>monkeypox</a:t>
            </a:r>
            <a:r>
              <a:rPr kumimoji="1" lang="en-US" altLang="zh-CN" sz="2000" dirty="0" smtClean="0">
                <a:ln w="0"/>
                <a:solidFill>
                  <a:schemeClr val="tx1"/>
                </a:solidFill>
                <a:effectLst>
                  <a:outerShdw blurRad="38100" dist="19050" dir="2700000" algn="tl" rotWithShape="0">
                    <a:schemeClr val="dk1">
                      <a:alpha val="40000"/>
                    </a:schemeClr>
                  </a:outerShdw>
                </a:effectLst>
              </a:rPr>
              <a:t>. The research object is cases in New York city.</a:t>
            </a:r>
          </a:p>
          <a:p>
            <a:r>
              <a:rPr kumimoji="1" lang="en-US" altLang="zh-CN" sz="2000" dirty="0">
                <a:ln w="0"/>
                <a:solidFill>
                  <a:schemeClr val="tx1"/>
                </a:solidFill>
                <a:effectLst>
                  <a:outerShdw blurRad="38100" dist="19050" dir="2700000" algn="tl" rotWithShape="0">
                    <a:schemeClr val="dk1">
                      <a:alpha val="40000"/>
                    </a:schemeClr>
                  </a:outerShdw>
                </a:effectLst>
                <a:hlinkClick r:id="rId2"/>
              </a:rPr>
              <a:t>https://</a:t>
            </a:r>
            <a:r>
              <a:rPr kumimoji="1" lang="en-US" altLang="zh-CN" sz="2000" dirty="0" smtClean="0">
                <a:ln w="0"/>
                <a:solidFill>
                  <a:schemeClr val="tx1"/>
                </a:solidFill>
                <a:effectLst>
                  <a:outerShdw blurRad="38100" dist="19050" dir="2700000" algn="tl" rotWithShape="0">
                    <a:schemeClr val="dk1">
                      <a:alpha val="40000"/>
                    </a:schemeClr>
                  </a:outerShdw>
                </a:effectLst>
                <a:hlinkClick r:id="rId2"/>
              </a:rPr>
              <a:t>ourworldindata.org/monkeypox</a:t>
            </a:r>
            <a:endParaRPr kumimoji="1" lang="en-US" altLang="zh-CN" sz="2000" dirty="0" smtClean="0">
              <a:ln w="0"/>
              <a:solidFill>
                <a:schemeClr val="tx1"/>
              </a:solidFill>
              <a:effectLst>
                <a:outerShdw blurRad="38100" dist="19050" dir="2700000" algn="tl" rotWithShape="0">
                  <a:schemeClr val="dk1">
                    <a:alpha val="40000"/>
                  </a:schemeClr>
                </a:outerShdw>
              </a:effectLst>
            </a:endParaRPr>
          </a:p>
          <a:p>
            <a:endParaRPr kumimoji="1" lang="en-US" altLang="zh-CN" sz="2000" dirty="0">
              <a:ln w="0"/>
              <a:solidFill>
                <a:schemeClr val="tx1"/>
              </a:solidFill>
              <a:effectLst>
                <a:outerShdw blurRad="38100" dist="19050" dir="2700000" algn="tl" rotWithShape="0">
                  <a:schemeClr val="dk1">
                    <a:alpha val="40000"/>
                  </a:schemeClr>
                </a:outerShdw>
              </a:effectLst>
            </a:endParaRPr>
          </a:p>
          <a:p>
            <a:endParaRPr kumimoji="1" lang="en-US" altLang="zh-CN" sz="2000" dirty="0" smtClean="0">
              <a:ln w="0"/>
              <a:solidFill>
                <a:schemeClr val="tx1"/>
              </a:solidFill>
              <a:effectLst>
                <a:outerShdw blurRad="38100" dist="19050" dir="2700000" algn="tl" rotWithShape="0">
                  <a:schemeClr val="dk1">
                    <a:alpha val="40000"/>
                  </a:schemeClr>
                </a:outerShdw>
              </a:effectLst>
            </a:endParaRPr>
          </a:p>
          <a:p>
            <a:endParaRPr kumimoji="1" lang="en-US" altLang="zh-CN" sz="2000" dirty="0">
              <a:ln w="0"/>
              <a:solidFill>
                <a:schemeClr val="tx1"/>
              </a:solidFill>
              <a:effectLst>
                <a:outerShdw blurRad="38100" dist="19050" dir="2700000" algn="tl" rotWithShape="0">
                  <a:schemeClr val="dk1">
                    <a:alpha val="40000"/>
                  </a:schemeClr>
                </a:outerShdw>
              </a:effectLst>
            </a:endParaRPr>
          </a:p>
          <a:p>
            <a:endParaRPr kumimoji="1" lang="en-US" altLang="zh-CN" sz="2000" dirty="0" smtClean="0">
              <a:ln w="0"/>
              <a:solidFill>
                <a:schemeClr val="tx1"/>
              </a:solidFill>
              <a:effectLst>
                <a:outerShdw blurRad="38100" dist="19050" dir="2700000" algn="tl" rotWithShape="0">
                  <a:schemeClr val="dk1">
                    <a:alpha val="40000"/>
                  </a:schemeClr>
                </a:outerShdw>
              </a:effectLst>
            </a:endParaRPr>
          </a:p>
          <a:p>
            <a:endParaRPr kumimoji="1" lang="en-US" altLang="zh-CN" sz="2000" dirty="0">
              <a:ln w="0"/>
              <a:solidFill>
                <a:schemeClr val="tx1"/>
              </a:solidFill>
              <a:effectLst>
                <a:outerShdw blurRad="38100" dist="19050" dir="2700000" algn="tl" rotWithShape="0">
                  <a:schemeClr val="dk1">
                    <a:alpha val="40000"/>
                  </a:schemeClr>
                </a:outerShdw>
              </a:effectLst>
            </a:endParaRPr>
          </a:p>
          <a:p>
            <a:endParaRPr kumimoji="1" lang="en-US" altLang="zh-CN" sz="2000" dirty="0" smtClean="0">
              <a:ln w="0"/>
              <a:solidFill>
                <a:schemeClr val="tx1"/>
              </a:solidFill>
              <a:effectLst>
                <a:outerShdw blurRad="38100" dist="19050" dir="2700000" algn="tl" rotWithShape="0">
                  <a:schemeClr val="dk1">
                    <a:alpha val="40000"/>
                  </a:schemeClr>
                </a:outerShdw>
              </a:effectLst>
            </a:endParaRPr>
          </a:p>
          <a:p>
            <a:endParaRPr kumimoji="1" lang="en-US" altLang="zh-CN" sz="2000" dirty="0">
              <a:ln w="0"/>
              <a:solidFill>
                <a:schemeClr val="tx1"/>
              </a:solidFill>
              <a:effectLst>
                <a:outerShdw blurRad="38100" dist="19050" dir="2700000" algn="tl" rotWithShape="0">
                  <a:schemeClr val="dk1">
                    <a:alpha val="40000"/>
                  </a:schemeClr>
                </a:outerShdw>
              </a:effectLst>
            </a:endParaRPr>
          </a:p>
          <a:p>
            <a:endParaRPr kumimoji="1" lang="en-US" altLang="zh-CN" sz="2000" dirty="0" smtClean="0">
              <a:ln w="0"/>
              <a:solidFill>
                <a:schemeClr val="tx1"/>
              </a:solidFill>
              <a:effectLst>
                <a:outerShdw blurRad="38100" dist="19050" dir="2700000" algn="tl" rotWithShape="0">
                  <a:schemeClr val="dk1">
                    <a:alpha val="40000"/>
                  </a:schemeClr>
                </a:outerShdw>
              </a:effectLst>
            </a:endParaRPr>
          </a:p>
          <a:p>
            <a:endParaRPr kumimoji="1" lang="en-US" altLang="zh-CN" sz="2000" dirty="0">
              <a:ln w="0"/>
              <a:solidFill>
                <a:schemeClr val="tx1"/>
              </a:solidFill>
              <a:effectLst>
                <a:outerShdw blurRad="38100" dist="19050" dir="2700000" algn="tl" rotWithShape="0">
                  <a:schemeClr val="dk1">
                    <a:alpha val="40000"/>
                  </a:schemeClr>
                </a:outerShdw>
              </a:effectLst>
            </a:endParaRPr>
          </a:p>
          <a:p>
            <a:endParaRPr kumimoji="1" lang="en-US" altLang="zh-CN" sz="2000" dirty="0">
              <a:ln w="0"/>
              <a:solidFill>
                <a:schemeClr val="tx1"/>
              </a:solidFill>
              <a:effectLst>
                <a:outerShdw blurRad="38100" dist="19050" dir="2700000" algn="tl" rotWithShape="0">
                  <a:schemeClr val="dk1">
                    <a:alpha val="40000"/>
                  </a:schemeClr>
                </a:outerShdw>
              </a:effectLst>
            </a:endParaRPr>
          </a:p>
          <a:p>
            <a:pPr marL="342900" indent="-342900">
              <a:buAutoNum type="arabicPeriod"/>
            </a:pPr>
            <a:endParaRPr kumimoji="1" lang="en-US" altLang="zh-CN" sz="2000" dirty="0">
              <a:ln w="0"/>
              <a:solidFill>
                <a:schemeClr val="tx1"/>
              </a:solidFill>
              <a:effectLst>
                <a:outerShdw blurRad="38100" dist="19050" dir="2700000" algn="tl" rotWithShape="0">
                  <a:schemeClr val="dk1">
                    <a:alpha val="40000"/>
                  </a:schemeClr>
                </a:outerShdw>
              </a:effectLst>
            </a:endParaRPr>
          </a:p>
        </p:txBody>
      </p:sp>
      <p:sp>
        <p:nvSpPr>
          <p:cNvPr id="2" name="标题 1">
            <a:extLst>
              <a:ext uri="{FF2B5EF4-FFF2-40B4-BE49-F238E27FC236}">
                <a16:creationId xmlns:a16="http://schemas.microsoft.com/office/drawing/2014/main" xmlns="" id="{91CEB60D-9EC5-0431-22B0-BD8B0C28E9D6}"/>
              </a:ext>
            </a:extLst>
          </p:cNvPr>
          <p:cNvSpPr>
            <a:spLocks noGrp="1"/>
          </p:cNvSpPr>
          <p:nvPr>
            <p:ph type="ctrTitle"/>
          </p:nvPr>
        </p:nvSpPr>
        <p:spPr>
          <a:xfrm>
            <a:off x="922904" y="112143"/>
            <a:ext cx="10346192" cy="581335"/>
          </a:xfrm>
        </p:spPr>
        <p:txBody>
          <a:bodyPr>
            <a:normAutofit/>
          </a:bodyPr>
          <a:lstStyle/>
          <a:p>
            <a:pPr algn="ctr"/>
            <a:r>
              <a:rPr kumimoji="1" lang="en-US" altLang="zh-CN" sz="3600" dirty="0" smtClean="0"/>
              <a:t>Next Tasks</a:t>
            </a:r>
            <a:endParaRPr kumimoji="1" lang="zh-CN" altLang="en-US" sz="3600" dirty="0"/>
          </a:p>
        </p:txBody>
      </p:sp>
      <p:pic>
        <p:nvPicPr>
          <p:cNvPr id="3" name="图片 2"/>
          <p:cNvPicPr>
            <a:picLocks noChangeAspect="1"/>
          </p:cNvPicPr>
          <p:nvPr/>
        </p:nvPicPr>
        <p:blipFill>
          <a:blip r:embed="rId3"/>
          <a:stretch>
            <a:fillRect/>
          </a:stretch>
        </p:blipFill>
        <p:spPr>
          <a:xfrm>
            <a:off x="3644385" y="2001931"/>
            <a:ext cx="6275992" cy="3822108"/>
          </a:xfrm>
          <a:prstGeom prst="rect">
            <a:avLst/>
          </a:prstGeom>
        </p:spPr>
      </p:pic>
    </p:spTree>
    <p:extLst>
      <p:ext uri="{BB962C8B-B14F-4D97-AF65-F5344CB8AC3E}">
        <p14:creationId xmlns:p14="http://schemas.microsoft.com/office/powerpoint/2010/main" val="3368089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D757B23D-78B9-AC28-4F0F-D82A1980E744}"/>
              </a:ext>
            </a:extLst>
          </p:cNvPr>
          <p:cNvSpPr/>
          <p:nvPr/>
        </p:nvSpPr>
        <p:spPr>
          <a:xfrm>
            <a:off x="1417320" y="854015"/>
            <a:ext cx="9121140" cy="34850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kumimoji="1" lang="en-US" altLang="zh-CN" sz="2400" dirty="0" smtClean="0">
              <a:ln w="0"/>
              <a:solidFill>
                <a:schemeClr val="tx1"/>
              </a:solidFill>
              <a:effectLst>
                <a:outerShdw blurRad="38100" dist="19050" dir="2700000" algn="tl" rotWithShape="0">
                  <a:schemeClr val="dk1">
                    <a:alpha val="40000"/>
                  </a:schemeClr>
                </a:outerShdw>
              </a:effectLst>
            </a:endParaRPr>
          </a:p>
          <a:p>
            <a:endParaRPr kumimoji="1" lang="en-US" altLang="zh-CN" sz="2400" dirty="0">
              <a:ln w="0"/>
              <a:solidFill>
                <a:schemeClr val="tx1"/>
              </a:solidFill>
              <a:effectLst>
                <a:outerShdw blurRad="38100" dist="19050" dir="2700000" algn="tl" rotWithShape="0">
                  <a:schemeClr val="dk1">
                    <a:alpha val="40000"/>
                  </a:schemeClr>
                </a:outerShdw>
              </a:effectLst>
            </a:endParaRPr>
          </a:p>
          <a:p>
            <a:endParaRPr kumimoji="1" lang="en-US" altLang="zh-CN" sz="2400" dirty="0" smtClean="0">
              <a:ln w="0"/>
              <a:solidFill>
                <a:schemeClr val="tx1"/>
              </a:solidFill>
              <a:effectLst>
                <a:outerShdw blurRad="38100" dist="19050" dir="2700000" algn="tl" rotWithShape="0">
                  <a:schemeClr val="dk1">
                    <a:alpha val="40000"/>
                  </a:schemeClr>
                </a:outerShdw>
              </a:effectLst>
            </a:endParaRPr>
          </a:p>
          <a:p>
            <a:endParaRPr kumimoji="1" lang="en-US" altLang="zh-CN" sz="2400" dirty="0">
              <a:ln w="0"/>
              <a:solidFill>
                <a:schemeClr val="tx1"/>
              </a:solidFill>
              <a:effectLst>
                <a:outerShdw blurRad="38100" dist="19050" dir="2700000" algn="tl" rotWithShape="0">
                  <a:schemeClr val="dk1">
                    <a:alpha val="40000"/>
                  </a:schemeClr>
                </a:outerShdw>
              </a:effectLst>
            </a:endParaRPr>
          </a:p>
          <a:p>
            <a:endParaRPr kumimoji="1" lang="en-US" altLang="zh-CN" sz="2400" dirty="0" smtClean="0">
              <a:ln w="0"/>
              <a:solidFill>
                <a:schemeClr val="tx1"/>
              </a:solidFill>
              <a:effectLst>
                <a:outerShdw blurRad="38100" dist="19050" dir="2700000" algn="tl" rotWithShape="0">
                  <a:schemeClr val="dk1">
                    <a:alpha val="40000"/>
                  </a:schemeClr>
                </a:outerShdw>
              </a:effectLst>
            </a:endParaRPr>
          </a:p>
          <a:p>
            <a:endParaRPr kumimoji="1" lang="en-US" altLang="zh-CN" sz="2400" dirty="0">
              <a:ln w="0"/>
              <a:solidFill>
                <a:schemeClr val="tx1"/>
              </a:solidFill>
              <a:effectLst>
                <a:outerShdw blurRad="38100" dist="19050" dir="2700000" algn="tl" rotWithShape="0">
                  <a:schemeClr val="dk1">
                    <a:alpha val="40000"/>
                  </a:schemeClr>
                </a:outerShdw>
              </a:effectLst>
            </a:endParaRPr>
          </a:p>
          <a:p>
            <a:endParaRPr kumimoji="1" lang="en-US" altLang="zh-CN" sz="2400" dirty="0" smtClean="0">
              <a:ln w="0"/>
              <a:solidFill>
                <a:schemeClr val="tx1"/>
              </a:solidFill>
              <a:effectLst>
                <a:outerShdw blurRad="38100" dist="19050" dir="2700000" algn="tl" rotWithShape="0">
                  <a:schemeClr val="dk1">
                    <a:alpha val="40000"/>
                  </a:schemeClr>
                </a:outerShdw>
              </a:effectLst>
            </a:endParaRPr>
          </a:p>
          <a:p>
            <a:endParaRPr kumimoji="1" lang="en-US" altLang="zh-CN" sz="2400" dirty="0">
              <a:ln w="0"/>
              <a:solidFill>
                <a:schemeClr val="tx1"/>
              </a:solidFill>
              <a:effectLst>
                <a:outerShdw blurRad="38100" dist="19050" dir="2700000" algn="tl" rotWithShape="0">
                  <a:schemeClr val="dk1">
                    <a:alpha val="40000"/>
                  </a:schemeClr>
                </a:outerShdw>
              </a:effectLst>
            </a:endParaRPr>
          </a:p>
          <a:p>
            <a:endParaRPr kumimoji="1" lang="en-US" altLang="zh-CN" sz="2400" dirty="0" smtClean="0">
              <a:ln w="0"/>
              <a:solidFill>
                <a:schemeClr val="tx1"/>
              </a:solidFill>
              <a:effectLst>
                <a:outerShdw blurRad="38100" dist="19050" dir="2700000" algn="tl" rotWithShape="0">
                  <a:schemeClr val="dk1">
                    <a:alpha val="40000"/>
                  </a:schemeClr>
                </a:outerShdw>
              </a:effectLst>
            </a:endParaRPr>
          </a:p>
          <a:p>
            <a:endParaRPr kumimoji="1" lang="en-US" altLang="zh-CN" sz="2400" dirty="0">
              <a:ln w="0"/>
              <a:solidFill>
                <a:schemeClr val="tx1"/>
              </a:solidFill>
              <a:effectLst>
                <a:outerShdw blurRad="38100" dist="19050" dir="2700000" algn="tl" rotWithShape="0">
                  <a:schemeClr val="dk1">
                    <a:alpha val="40000"/>
                  </a:schemeClr>
                </a:outerShdw>
              </a:effectLst>
            </a:endParaRPr>
          </a:p>
          <a:p>
            <a:r>
              <a:rPr kumimoji="1" lang="en-US" altLang="zh-CN" sz="2400" dirty="0" smtClean="0">
                <a:ln w="0"/>
                <a:solidFill>
                  <a:schemeClr val="tx1"/>
                </a:solidFill>
                <a:effectLst>
                  <a:outerShdw blurRad="38100" dist="19050" dir="2700000" algn="tl" rotWithShape="0">
                    <a:schemeClr val="dk1">
                      <a:alpha val="40000"/>
                    </a:schemeClr>
                  </a:outerShdw>
                </a:effectLst>
              </a:rPr>
              <a:t>1</a:t>
            </a:r>
            <a:r>
              <a:rPr kumimoji="1" lang="en-US" altLang="zh-CN" sz="2400" dirty="0">
                <a:ln w="0"/>
                <a:solidFill>
                  <a:schemeClr val="tx1"/>
                </a:solidFill>
                <a:effectLst>
                  <a:outerShdw blurRad="38100" dist="19050" dir="2700000" algn="tl" rotWithShape="0">
                    <a:schemeClr val="dk1">
                      <a:alpha val="40000"/>
                    </a:schemeClr>
                  </a:outerShdw>
                </a:effectLst>
              </a:rPr>
              <a:t>.  Another task is using other techniques (algorithms) to validate the simulation program. For example, the predicting AI algorithm like Decision Tree.</a:t>
            </a:r>
          </a:p>
          <a:p>
            <a:r>
              <a:rPr kumimoji="1" lang="en-US" altLang="zh-CN" sz="2400" dirty="0">
                <a:ln w="0"/>
                <a:solidFill>
                  <a:schemeClr val="tx1"/>
                </a:solidFill>
                <a:effectLst>
                  <a:outerShdw blurRad="38100" dist="19050" dir="2700000" algn="tl" rotWithShape="0">
                    <a:schemeClr val="dk1">
                      <a:alpha val="40000"/>
                    </a:schemeClr>
                  </a:outerShdw>
                </a:effectLst>
              </a:rPr>
              <a:t>2.  However, the input cannot be easily determined. The new cases infected each day is one of the input but the economic costs data cannot be easily got as well as the policy changing.</a:t>
            </a:r>
          </a:p>
          <a:p>
            <a:endParaRPr kumimoji="1" lang="en-US" altLang="zh-CN" sz="2400" dirty="0">
              <a:ln w="0"/>
              <a:solidFill>
                <a:schemeClr val="tx1"/>
              </a:solidFill>
              <a:effectLst>
                <a:outerShdw blurRad="38100" dist="19050" dir="2700000" algn="tl" rotWithShape="0">
                  <a:schemeClr val="dk1">
                    <a:alpha val="40000"/>
                  </a:schemeClr>
                </a:outerShdw>
              </a:effectLst>
            </a:endParaRPr>
          </a:p>
          <a:p>
            <a:endParaRPr kumimoji="1" lang="en-US" altLang="zh-CN" sz="2400" dirty="0">
              <a:ln w="0"/>
              <a:solidFill>
                <a:schemeClr val="tx1"/>
              </a:solidFill>
              <a:effectLst>
                <a:outerShdw blurRad="38100" dist="19050" dir="2700000" algn="tl" rotWithShape="0">
                  <a:schemeClr val="dk1">
                    <a:alpha val="40000"/>
                  </a:schemeClr>
                </a:outerShdw>
              </a:effectLst>
            </a:endParaRPr>
          </a:p>
          <a:p>
            <a:endParaRPr kumimoji="1" lang="en-US" altLang="zh-CN" sz="2400" dirty="0">
              <a:ln w="0"/>
              <a:solidFill>
                <a:schemeClr val="tx1"/>
              </a:solidFill>
              <a:effectLst>
                <a:outerShdw blurRad="38100" dist="19050" dir="2700000" algn="tl" rotWithShape="0">
                  <a:schemeClr val="dk1">
                    <a:alpha val="40000"/>
                  </a:schemeClr>
                </a:outerShdw>
              </a:effectLst>
            </a:endParaRPr>
          </a:p>
          <a:p>
            <a:endParaRPr kumimoji="1" lang="en-US" altLang="zh-CN" sz="2400" dirty="0">
              <a:ln w="0"/>
              <a:solidFill>
                <a:schemeClr val="tx1"/>
              </a:solidFill>
              <a:effectLst>
                <a:outerShdw blurRad="38100" dist="19050" dir="2700000" algn="tl" rotWithShape="0">
                  <a:schemeClr val="dk1">
                    <a:alpha val="40000"/>
                  </a:schemeClr>
                </a:outerShdw>
              </a:effectLst>
            </a:endParaRPr>
          </a:p>
          <a:p>
            <a:endParaRPr kumimoji="1" lang="en-US" altLang="zh-CN" sz="2400" dirty="0">
              <a:ln w="0"/>
              <a:solidFill>
                <a:schemeClr val="tx1"/>
              </a:solidFill>
              <a:effectLst>
                <a:outerShdw blurRad="38100" dist="19050" dir="2700000" algn="tl" rotWithShape="0">
                  <a:schemeClr val="dk1">
                    <a:alpha val="40000"/>
                  </a:schemeClr>
                </a:outerShdw>
              </a:effectLst>
            </a:endParaRPr>
          </a:p>
          <a:p>
            <a:endParaRPr kumimoji="1" lang="en-US" altLang="zh-CN" sz="2400" dirty="0">
              <a:ln w="0"/>
              <a:solidFill>
                <a:schemeClr val="tx1"/>
              </a:solidFill>
              <a:effectLst>
                <a:outerShdw blurRad="38100" dist="19050" dir="2700000" algn="tl" rotWithShape="0">
                  <a:schemeClr val="dk1">
                    <a:alpha val="40000"/>
                  </a:schemeClr>
                </a:outerShdw>
              </a:effectLst>
            </a:endParaRPr>
          </a:p>
          <a:p>
            <a:endParaRPr kumimoji="1" lang="en-US" altLang="zh-CN" sz="2400" dirty="0">
              <a:ln w="0"/>
              <a:solidFill>
                <a:schemeClr val="tx1"/>
              </a:solidFill>
              <a:effectLst>
                <a:outerShdw blurRad="38100" dist="19050" dir="2700000" algn="tl" rotWithShape="0">
                  <a:schemeClr val="dk1">
                    <a:alpha val="40000"/>
                  </a:schemeClr>
                </a:outerShdw>
              </a:effectLst>
            </a:endParaRPr>
          </a:p>
          <a:p>
            <a:endParaRPr kumimoji="1" lang="en-US" altLang="zh-CN" sz="2400" dirty="0">
              <a:ln w="0"/>
              <a:solidFill>
                <a:schemeClr val="tx1"/>
              </a:solidFill>
              <a:effectLst>
                <a:outerShdw blurRad="38100" dist="19050" dir="2700000" algn="tl" rotWithShape="0">
                  <a:schemeClr val="dk1">
                    <a:alpha val="40000"/>
                  </a:schemeClr>
                </a:outerShdw>
              </a:effectLst>
            </a:endParaRPr>
          </a:p>
          <a:p>
            <a:endParaRPr kumimoji="1" lang="en-US" altLang="zh-CN" sz="2400" dirty="0">
              <a:ln w="0"/>
              <a:solidFill>
                <a:schemeClr val="tx1"/>
              </a:solidFill>
              <a:effectLst>
                <a:outerShdw blurRad="38100" dist="19050" dir="2700000" algn="tl" rotWithShape="0">
                  <a:schemeClr val="dk1">
                    <a:alpha val="40000"/>
                  </a:schemeClr>
                </a:outerShdw>
              </a:effectLst>
            </a:endParaRPr>
          </a:p>
          <a:p>
            <a:endParaRPr kumimoji="1" lang="en-US" altLang="zh-CN" sz="2400" dirty="0">
              <a:ln w="0"/>
              <a:solidFill>
                <a:schemeClr val="tx1"/>
              </a:solidFill>
              <a:effectLst>
                <a:outerShdw blurRad="38100" dist="19050" dir="2700000" algn="tl" rotWithShape="0">
                  <a:schemeClr val="dk1">
                    <a:alpha val="40000"/>
                  </a:schemeClr>
                </a:outerShdw>
              </a:effectLst>
            </a:endParaRPr>
          </a:p>
          <a:p>
            <a:pPr marL="342900" indent="-342900">
              <a:buAutoNum type="arabicPeriod"/>
            </a:pPr>
            <a:endParaRPr kumimoji="1" lang="en-US" altLang="zh-CN" sz="2400" dirty="0">
              <a:ln w="0"/>
              <a:solidFill>
                <a:schemeClr val="tx1"/>
              </a:solidFill>
              <a:effectLst>
                <a:outerShdw blurRad="38100" dist="19050" dir="2700000" algn="tl" rotWithShape="0">
                  <a:schemeClr val="dk1">
                    <a:alpha val="40000"/>
                  </a:schemeClr>
                </a:outerShdw>
              </a:effectLst>
            </a:endParaRPr>
          </a:p>
          <a:p>
            <a:pPr marL="342900" indent="-342900">
              <a:buAutoNum type="arabicPeriod"/>
            </a:pPr>
            <a:endParaRPr kumimoji="1" lang="en-US" altLang="zh-CN" sz="2400" dirty="0">
              <a:ln w="0"/>
              <a:solidFill>
                <a:schemeClr val="tx1"/>
              </a:solidFill>
              <a:effectLst>
                <a:outerShdw blurRad="38100" dist="19050" dir="2700000" algn="tl" rotWithShape="0">
                  <a:schemeClr val="dk1">
                    <a:alpha val="40000"/>
                  </a:schemeClr>
                </a:outerShdw>
              </a:effectLst>
            </a:endParaRPr>
          </a:p>
        </p:txBody>
      </p:sp>
      <p:sp>
        <p:nvSpPr>
          <p:cNvPr id="2" name="标题 1">
            <a:extLst>
              <a:ext uri="{FF2B5EF4-FFF2-40B4-BE49-F238E27FC236}">
                <a16:creationId xmlns:a16="http://schemas.microsoft.com/office/drawing/2014/main" xmlns="" id="{91CEB60D-9EC5-0431-22B0-BD8B0C28E9D6}"/>
              </a:ext>
            </a:extLst>
          </p:cNvPr>
          <p:cNvSpPr>
            <a:spLocks noGrp="1"/>
          </p:cNvSpPr>
          <p:nvPr>
            <p:ph type="ctrTitle"/>
          </p:nvPr>
        </p:nvSpPr>
        <p:spPr>
          <a:xfrm>
            <a:off x="922904" y="112143"/>
            <a:ext cx="10346192" cy="581335"/>
          </a:xfrm>
        </p:spPr>
        <p:txBody>
          <a:bodyPr>
            <a:normAutofit/>
          </a:bodyPr>
          <a:lstStyle/>
          <a:p>
            <a:pPr algn="ctr"/>
            <a:r>
              <a:rPr kumimoji="1" lang="en-US" altLang="zh-CN" sz="3600" dirty="0" smtClean="0"/>
              <a:t>Validation</a:t>
            </a:r>
            <a:endParaRPr kumimoji="1" lang="zh-CN" altLang="en-US" sz="3600" dirty="0"/>
          </a:p>
        </p:txBody>
      </p:sp>
    </p:spTree>
    <p:extLst>
      <p:ext uri="{BB962C8B-B14F-4D97-AF65-F5344CB8AC3E}">
        <p14:creationId xmlns:p14="http://schemas.microsoft.com/office/powerpoint/2010/main" val="704883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D757B23D-78B9-AC28-4F0F-D82A1980E744}"/>
              </a:ext>
            </a:extLst>
          </p:cNvPr>
          <p:cNvSpPr/>
          <p:nvPr/>
        </p:nvSpPr>
        <p:spPr>
          <a:xfrm>
            <a:off x="1223010" y="1130060"/>
            <a:ext cx="9121140" cy="44577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AutoNum type="arabicPeriod"/>
            </a:pPr>
            <a:r>
              <a:rPr kumimoji="1" lang="en-US" altLang="zh-CN" sz="2800" dirty="0">
                <a:ln w="0"/>
                <a:solidFill>
                  <a:schemeClr val="tx1"/>
                </a:solidFill>
                <a:effectLst>
                  <a:outerShdw blurRad="38100" dist="19050" dir="2700000" algn="tl" rotWithShape="0">
                    <a:schemeClr val="dk1">
                      <a:alpha val="40000"/>
                    </a:schemeClr>
                  </a:outerShdw>
                </a:effectLst>
              </a:rPr>
              <a:t>T</a:t>
            </a:r>
            <a:r>
              <a:rPr kumimoji="1" lang="en-US" altLang="zh-CN" sz="2800" dirty="0" smtClean="0">
                <a:ln w="0"/>
                <a:solidFill>
                  <a:schemeClr val="tx1"/>
                </a:solidFill>
                <a:effectLst>
                  <a:outerShdw blurRad="38100" dist="19050" dir="2700000" algn="tl" rotWithShape="0">
                    <a:schemeClr val="dk1">
                      <a:alpha val="40000"/>
                    </a:schemeClr>
                  </a:outerShdw>
                </a:effectLst>
              </a:rPr>
              <a:t>o </a:t>
            </a:r>
            <a:r>
              <a:rPr kumimoji="1" lang="en-US" altLang="zh-CN" sz="2800" dirty="0">
                <a:ln w="0"/>
                <a:solidFill>
                  <a:schemeClr val="tx1"/>
                </a:solidFill>
                <a:effectLst>
                  <a:outerShdw blurRad="38100" dist="19050" dir="2700000" algn="tl" rotWithShape="0">
                    <a:schemeClr val="dk1">
                      <a:alpha val="40000"/>
                    </a:schemeClr>
                  </a:outerShdw>
                </a:effectLst>
              </a:rPr>
              <a:t>simulate </a:t>
            </a:r>
            <a:r>
              <a:rPr kumimoji="1" lang="en-US" altLang="zh-CN" sz="2800" dirty="0" smtClean="0">
                <a:ln w="0"/>
                <a:solidFill>
                  <a:schemeClr val="tx1"/>
                </a:solidFill>
                <a:effectLst>
                  <a:outerShdw blurRad="38100" dist="19050" dir="2700000" algn="tl" rotWithShape="0">
                    <a:schemeClr val="dk1">
                      <a:alpha val="40000"/>
                    </a:schemeClr>
                  </a:outerShdw>
                </a:effectLst>
              </a:rPr>
              <a:t>the government policy transformation to the </a:t>
            </a:r>
            <a:r>
              <a:rPr kumimoji="1" lang="en-US" altLang="zh-CN" sz="2800" dirty="0" err="1">
                <a:ln w="0"/>
                <a:solidFill>
                  <a:schemeClr val="tx1"/>
                </a:solidFill>
                <a:effectLst>
                  <a:outerShdw blurRad="38100" dist="19050" dir="2700000" algn="tl" rotWithShape="0">
                    <a:schemeClr val="dk1">
                      <a:alpha val="40000"/>
                    </a:schemeClr>
                  </a:outerShdw>
                </a:effectLst>
              </a:rPr>
              <a:t>COVID</a:t>
            </a:r>
            <a:r>
              <a:rPr kumimoji="1" lang="en-US" altLang="zh-CN" sz="2800" dirty="0">
                <a:ln w="0"/>
                <a:solidFill>
                  <a:schemeClr val="tx1"/>
                </a:solidFill>
                <a:effectLst>
                  <a:outerShdw blurRad="38100" dist="19050" dir="2700000" algn="tl" rotWithShape="0">
                    <a:schemeClr val="dk1">
                      <a:alpha val="40000"/>
                    </a:schemeClr>
                  </a:outerShdw>
                </a:effectLst>
              </a:rPr>
              <a:t>-19 </a:t>
            </a:r>
            <a:r>
              <a:rPr kumimoji="1" lang="en-US" altLang="zh-CN" sz="2800" dirty="0" smtClean="0">
                <a:ln w="0"/>
                <a:solidFill>
                  <a:schemeClr val="tx1"/>
                </a:solidFill>
                <a:effectLst>
                  <a:outerShdw blurRad="38100" dist="19050" dir="2700000" algn="tl" rotWithShape="0">
                    <a:schemeClr val="dk1">
                      <a:alpha val="40000"/>
                    </a:schemeClr>
                  </a:outerShdw>
                </a:effectLst>
              </a:rPr>
              <a:t>pandemic</a:t>
            </a:r>
            <a:r>
              <a:rPr kumimoji="1" lang="en-US" altLang="zh-CN" sz="2800" dirty="0">
                <a:ln w="0"/>
                <a:solidFill>
                  <a:schemeClr val="tx1"/>
                </a:solidFill>
                <a:effectLst>
                  <a:outerShdw blurRad="38100" dist="19050" dir="2700000" algn="tl" rotWithShape="0">
                    <a:schemeClr val="dk1">
                      <a:alpha val="40000"/>
                    </a:schemeClr>
                  </a:outerShdw>
                </a:effectLst>
              </a:rPr>
              <a:t> </a:t>
            </a:r>
            <a:r>
              <a:rPr kumimoji="1" lang="en-US" altLang="zh-CN" sz="2800" dirty="0" smtClean="0">
                <a:ln w="0"/>
                <a:solidFill>
                  <a:schemeClr val="tx1"/>
                </a:solidFill>
                <a:effectLst>
                  <a:outerShdw blurRad="38100" dist="19050" dir="2700000" algn="tl" rotWithShape="0">
                    <a:schemeClr val="dk1">
                      <a:alpha val="40000"/>
                    </a:schemeClr>
                  </a:outerShdw>
                </a:effectLst>
              </a:rPr>
              <a:t>by python program</a:t>
            </a:r>
            <a:endParaRPr kumimoji="1" lang="en-US" altLang="zh-CN" sz="2800" dirty="0" smtClean="0">
              <a:ln w="0"/>
              <a:solidFill>
                <a:schemeClr val="tx1"/>
              </a:solidFill>
              <a:effectLst>
                <a:outerShdw blurRad="38100" dist="19050" dir="2700000" algn="tl" rotWithShape="0">
                  <a:schemeClr val="dk1">
                    <a:alpha val="40000"/>
                  </a:schemeClr>
                </a:outerShdw>
              </a:effectLst>
            </a:endParaRPr>
          </a:p>
          <a:p>
            <a:pPr marL="342900" indent="-342900">
              <a:buAutoNum type="arabicPeriod"/>
            </a:pPr>
            <a:r>
              <a:rPr kumimoji="1" lang="en-US" altLang="zh-CN" sz="2800" dirty="0" smtClean="0">
                <a:ln w="0"/>
                <a:solidFill>
                  <a:schemeClr val="tx1"/>
                </a:solidFill>
                <a:effectLst>
                  <a:outerShdw blurRad="38100" dist="19050" dir="2700000" algn="tl" rotWithShape="0">
                    <a:schemeClr val="dk1">
                      <a:alpha val="40000"/>
                    </a:schemeClr>
                  </a:outerShdw>
                </a:effectLst>
              </a:rPr>
              <a:t>Using the program built from the simulation to predict new pandemic like </a:t>
            </a:r>
            <a:r>
              <a:rPr kumimoji="1" lang="en-US" altLang="zh-CN" sz="2800" dirty="0" err="1" smtClean="0">
                <a:ln w="0"/>
                <a:solidFill>
                  <a:schemeClr val="tx1"/>
                </a:solidFill>
                <a:effectLst>
                  <a:outerShdw blurRad="38100" dist="19050" dir="2700000" algn="tl" rotWithShape="0">
                    <a:schemeClr val="dk1">
                      <a:alpha val="40000"/>
                    </a:schemeClr>
                  </a:outerShdw>
                </a:effectLst>
              </a:rPr>
              <a:t>MonkeyPox</a:t>
            </a:r>
            <a:r>
              <a:rPr kumimoji="1" lang="en-US" altLang="zh-CN" sz="2800" dirty="0">
                <a:ln w="0"/>
                <a:solidFill>
                  <a:schemeClr val="tx1"/>
                </a:solidFill>
                <a:effectLst>
                  <a:outerShdw blurRad="38100" dist="19050" dir="2700000" algn="tl" rotWithShape="0">
                    <a:schemeClr val="dk1">
                      <a:alpha val="40000"/>
                    </a:schemeClr>
                  </a:outerShdw>
                </a:effectLst>
              </a:rPr>
              <a:t> </a:t>
            </a:r>
            <a:r>
              <a:rPr kumimoji="1" lang="en-US" altLang="zh-CN" sz="2800" dirty="0" smtClean="0">
                <a:ln w="0"/>
                <a:solidFill>
                  <a:schemeClr val="tx1"/>
                </a:solidFill>
                <a:effectLst>
                  <a:outerShdw blurRad="38100" dist="19050" dir="2700000" algn="tl" rotWithShape="0">
                    <a:schemeClr val="dk1">
                      <a:alpha val="40000"/>
                    </a:schemeClr>
                  </a:outerShdw>
                </a:effectLst>
              </a:rPr>
              <a:t>which can be referenced by scholar and government</a:t>
            </a:r>
          </a:p>
        </p:txBody>
      </p:sp>
      <p:sp>
        <p:nvSpPr>
          <p:cNvPr id="3" name="标题 1">
            <a:extLst>
              <a:ext uri="{FF2B5EF4-FFF2-40B4-BE49-F238E27FC236}">
                <a16:creationId xmlns:a16="http://schemas.microsoft.com/office/drawing/2014/main" xmlns="" id="{14D13A3A-19D6-E1B6-EF00-53324177C1AA}"/>
              </a:ext>
            </a:extLst>
          </p:cNvPr>
          <p:cNvSpPr>
            <a:spLocks noGrp="1"/>
          </p:cNvSpPr>
          <p:nvPr>
            <p:ph type="ctrTitle"/>
          </p:nvPr>
        </p:nvSpPr>
        <p:spPr>
          <a:xfrm>
            <a:off x="1328468" y="114517"/>
            <a:ext cx="8781690" cy="1015544"/>
          </a:xfrm>
        </p:spPr>
        <p:txBody>
          <a:bodyPr/>
          <a:lstStyle/>
          <a:p>
            <a:pPr algn="ctr"/>
            <a:r>
              <a:rPr kumimoji="1" lang="en-US" altLang="zh-CN" dirty="0" smtClean="0"/>
              <a:t>Research aims</a:t>
            </a:r>
            <a:endParaRPr kumimoji="1" lang="zh-CN" altLang="en-US" dirty="0"/>
          </a:p>
        </p:txBody>
      </p:sp>
    </p:spTree>
    <p:extLst>
      <p:ext uri="{BB962C8B-B14F-4D97-AF65-F5344CB8AC3E}">
        <p14:creationId xmlns:p14="http://schemas.microsoft.com/office/powerpoint/2010/main" val="3249419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D757B23D-78B9-AC28-4F0F-D82A1980E744}"/>
              </a:ext>
            </a:extLst>
          </p:cNvPr>
          <p:cNvSpPr/>
          <p:nvPr/>
        </p:nvSpPr>
        <p:spPr>
          <a:xfrm>
            <a:off x="1223010" y="1130060"/>
            <a:ext cx="9121140" cy="44577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AutoNum type="arabicPeriod"/>
            </a:pPr>
            <a:r>
              <a:rPr kumimoji="1" lang="en-US" altLang="zh-CN" sz="2800" dirty="0">
                <a:ln w="0"/>
                <a:solidFill>
                  <a:schemeClr val="tx1"/>
                </a:solidFill>
                <a:effectLst>
                  <a:outerShdw blurRad="38100" dist="19050" dir="2700000" algn="tl" rotWithShape="0">
                    <a:schemeClr val="dk1">
                      <a:alpha val="40000"/>
                    </a:schemeClr>
                  </a:outerShdw>
                </a:effectLst>
              </a:rPr>
              <a:t>G</a:t>
            </a:r>
            <a:r>
              <a:rPr kumimoji="1" lang="en-US" altLang="zh-CN" sz="2800" dirty="0" smtClean="0">
                <a:ln w="0"/>
                <a:solidFill>
                  <a:schemeClr val="tx1"/>
                </a:solidFill>
                <a:effectLst>
                  <a:outerShdw blurRad="38100" dist="19050" dir="2700000" algn="tl" rotWithShape="0">
                    <a:schemeClr val="dk1">
                      <a:alpha val="40000"/>
                    </a:schemeClr>
                  </a:outerShdw>
                </a:effectLst>
              </a:rPr>
              <a:t>overnment </a:t>
            </a:r>
            <a:r>
              <a:rPr kumimoji="1" lang="en-US" altLang="zh-CN" sz="2800" dirty="0">
                <a:ln w="0"/>
                <a:solidFill>
                  <a:schemeClr val="tx1"/>
                </a:solidFill>
                <a:effectLst>
                  <a:outerShdw blurRad="38100" dist="19050" dir="2700000" algn="tl" rotWithShape="0">
                    <a:schemeClr val="dk1">
                      <a:alpha val="40000"/>
                    </a:schemeClr>
                  </a:outerShdw>
                </a:effectLst>
              </a:rPr>
              <a:t>policies: there are </a:t>
            </a:r>
            <a:r>
              <a:rPr kumimoji="1" lang="en-US" altLang="zh-CN" sz="2800" dirty="0" smtClean="0">
                <a:ln w="0"/>
                <a:solidFill>
                  <a:schemeClr val="tx1"/>
                </a:solidFill>
                <a:effectLst>
                  <a:outerShdw blurRad="38100" dist="19050" dir="2700000" algn="tl" rotWithShape="0">
                    <a:schemeClr val="dk1">
                      <a:alpha val="40000"/>
                    </a:schemeClr>
                  </a:outerShdw>
                </a:effectLst>
              </a:rPr>
              <a:t>2 </a:t>
            </a:r>
            <a:r>
              <a:rPr kumimoji="1" lang="en-US" altLang="zh-CN" sz="2800" dirty="0">
                <a:ln w="0"/>
                <a:solidFill>
                  <a:schemeClr val="tx1"/>
                </a:solidFill>
                <a:effectLst>
                  <a:outerShdw blurRad="38100" dist="19050" dir="2700000" algn="tl" rotWithShape="0">
                    <a:schemeClr val="dk1">
                      <a:alpha val="40000"/>
                    </a:schemeClr>
                  </a:outerShdw>
                </a:effectLst>
              </a:rPr>
              <a:t>main </a:t>
            </a:r>
            <a:r>
              <a:rPr kumimoji="1" lang="en-US" altLang="zh-CN" sz="2800" dirty="0" smtClean="0">
                <a:ln w="0"/>
                <a:solidFill>
                  <a:schemeClr val="tx1"/>
                </a:solidFill>
                <a:effectLst>
                  <a:outerShdw blurRad="38100" dist="19050" dir="2700000" algn="tl" rotWithShape="0">
                    <a:schemeClr val="dk1">
                      <a:alpha val="40000"/>
                    </a:schemeClr>
                  </a:outerShdw>
                </a:effectLst>
              </a:rPr>
              <a:t>policy combinations </a:t>
            </a:r>
            <a:r>
              <a:rPr kumimoji="1" lang="en-US" altLang="zh-CN" sz="2800" dirty="0">
                <a:ln w="0"/>
                <a:solidFill>
                  <a:schemeClr val="tx1"/>
                </a:solidFill>
                <a:effectLst>
                  <a:outerShdw blurRad="38100" dist="19050" dir="2700000" algn="tl" rotWithShape="0">
                    <a:schemeClr val="dk1">
                      <a:alpha val="40000"/>
                    </a:schemeClr>
                  </a:outerShdw>
                </a:effectLst>
              </a:rPr>
              <a:t>of a government to take (</a:t>
            </a:r>
            <a:r>
              <a:rPr kumimoji="1" lang="en-US" altLang="zh-CN" sz="2800" dirty="0" err="1">
                <a:ln w="0"/>
                <a:solidFill>
                  <a:schemeClr val="tx1"/>
                </a:solidFill>
                <a:effectLst>
                  <a:outerShdw blurRad="38100" dist="19050" dir="2700000" algn="tl" rotWithShape="0">
                    <a:schemeClr val="dk1">
                      <a:alpha val="40000"/>
                    </a:schemeClr>
                  </a:outerShdw>
                </a:effectLst>
              </a:rPr>
              <a:t>NPI</a:t>
            </a:r>
            <a:r>
              <a:rPr kumimoji="1" lang="en-US" altLang="zh-CN" sz="2800" dirty="0">
                <a:ln w="0"/>
                <a:solidFill>
                  <a:schemeClr val="tx1"/>
                </a:solidFill>
                <a:effectLst>
                  <a:outerShdw blurRad="38100" dist="19050" dir="2700000" algn="tl" rotWithShape="0">
                    <a:schemeClr val="dk1">
                      <a:alpha val="40000"/>
                    </a:schemeClr>
                  </a:outerShdw>
                </a:effectLst>
              </a:rPr>
              <a:t>): the aggressive policy (dynamic zero in </a:t>
            </a:r>
            <a:r>
              <a:rPr kumimoji="1" lang="en-US" altLang="zh-CN" sz="2800" dirty="0" smtClean="0">
                <a:ln w="0"/>
                <a:solidFill>
                  <a:schemeClr val="tx1"/>
                </a:solidFill>
                <a:effectLst>
                  <a:outerShdw blurRad="38100" dist="19050" dir="2700000" algn="tl" rotWithShape="0">
                    <a:schemeClr val="dk1">
                      <a:alpha val="40000"/>
                    </a:schemeClr>
                  </a:outerShdw>
                </a:effectLst>
              </a:rPr>
              <a:t>China) and </a:t>
            </a:r>
            <a:r>
              <a:rPr kumimoji="1" lang="en-US" altLang="zh-CN" sz="2800" dirty="0">
                <a:ln w="0"/>
                <a:solidFill>
                  <a:schemeClr val="tx1"/>
                </a:solidFill>
                <a:effectLst>
                  <a:outerShdw blurRad="38100" dist="19050" dir="2700000" algn="tl" rotWithShape="0">
                    <a:schemeClr val="dk1">
                      <a:alpha val="40000"/>
                    </a:schemeClr>
                  </a:outerShdw>
                </a:effectLst>
              </a:rPr>
              <a:t>herd immunity. </a:t>
            </a:r>
            <a:endParaRPr kumimoji="1" lang="en-US" altLang="zh-CN" sz="2800" dirty="0" smtClean="0">
              <a:ln w="0"/>
              <a:solidFill>
                <a:schemeClr val="tx1"/>
              </a:solidFill>
              <a:effectLst>
                <a:outerShdw blurRad="38100" dist="19050" dir="2700000" algn="tl" rotWithShape="0">
                  <a:schemeClr val="dk1">
                    <a:alpha val="40000"/>
                  </a:schemeClr>
                </a:outerShdw>
              </a:effectLst>
            </a:endParaRPr>
          </a:p>
          <a:p>
            <a:pPr marL="342900" indent="-342900">
              <a:buAutoNum type="arabicPeriod"/>
            </a:pPr>
            <a:r>
              <a:rPr kumimoji="1" lang="en-US" altLang="zh-CN" sz="2800" dirty="0">
                <a:ln w="0"/>
                <a:solidFill>
                  <a:schemeClr val="tx1"/>
                </a:solidFill>
                <a:effectLst>
                  <a:outerShdw blurRad="38100" dist="19050" dir="2700000" algn="tl" rotWithShape="0">
                    <a:schemeClr val="dk1">
                      <a:alpha val="40000"/>
                    </a:schemeClr>
                  </a:outerShdw>
                </a:effectLst>
              </a:rPr>
              <a:t>V</a:t>
            </a:r>
            <a:r>
              <a:rPr kumimoji="1" lang="en-US" altLang="zh-CN" sz="2800" dirty="0" smtClean="0">
                <a:ln w="0"/>
                <a:solidFill>
                  <a:schemeClr val="tx1"/>
                </a:solidFill>
                <a:effectLst>
                  <a:outerShdw blurRad="38100" dist="19050" dir="2700000" algn="tl" rotWithShape="0">
                    <a:schemeClr val="dk1">
                      <a:alpha val="40000"/>
                    </a:schemeClr>
                  </a:outerShdw>
                </a:effectLst>
              </a:rPr>
              <a:t>irus, its influence can be represented as infected population.</a:t>
            </a:r>
            <a:endParaRPr kumimoji="1" lang="en-US" altLang="zh-CN" sz="2800" dirty="0">
              <a:ln w="0"/>
              <a:solidFill>
                <a:schemeClr val="tx1"/>
              </a:solidFill>
              <a:effectLst>
                <a:outerShdw blurRad="38100" dist="19050" dir="2700000" algn="tl" rotWithShape="0">
                  <a:schemeClr val="dk1">
                    <a:alpha val="40000"/>
                  </a:schemeClr>
                </a:outerShdw>
              </a:effectLst>
            </a:endParaRPr>
          </a:p>
          <a:p>
            <a:pPr marL="342900" indent="-342900">
              <a:buAutoNum type="arabicPeriod"/>
            </a:pPr>
            <a:endParaRPr kumimoji="1" lang="en-US" altLang="zh-CN" sz="2800" dirty="0" smtClean="0">
              <a:ln w="0"/>
              <a:solidFill>
                <a:schemeClr val="tx1"/>
              </a:solidFill>
              <a:effectLst>
                <a:outerShdw blurRad="38100" dist="19050" dir="2700000" algn="tl" rotWithShape="0">
                  <a:schemeClr val="dk1">
                    <a:alpha val="40000"/>
                  </a:schemeClr>
                </a:outerShdw>
              </a:effectLst>
            </a:endParaRPr>
          </a:p>
        </p:txBody>
      </p:sp>
      <p:sp>
        <p:nvSpPr>
          <p:cNvPr id="3" name="标题 1">
            <a:extLst>
              <a:ext uri="{FF2B5EF4-FFF2-40B4-BE49-F238E27FC236}">
                <a16:creationId xmlns:a16="http://schemas.microsoft.com/office/drawing/2014/main" xmlns="" id="{14D13A3A-19D6-E1B6-EF00-53324177C1AA}"/>
              </a:ext>
            </a:extLst>
          </p:cNvPr>
          <p:cNvSpPr>
            <a:spLocks noGrp="1"/>
          </p:cNvSpPr>
          <p:nvPr>
            <p:ph type="ctrTitle"/>
          </p:nvPr>
        </p:nvSpPr>
        <p:spPr>
          <a:xfrm>
            <a:off x="1328468" y="114517"/>
            <a:ext cx="8781690" cy="1015544"/>
          </a:xfrm>
        </p:spPr>
        <p:txBody>
          <a:bodyPr/>
          <a:lstStyle/>
          <a:p>
            <a:pPr algn="ctr"/>
            <a:r>
              <a:rPr kumimoji="1" lang="en-US" altLang="zh-CN" dirty="0" smtClean="0"/>
              <a:t>Research objects</a:t>
            </a:r>
            <a:endParaRPr kumimoji="1" lang="zh-CN" altLang="en-US" dirty="0"/>
          </a:p>
        </p:txBody>
      </p:sp>
    </p:spTree>
    <p:extLst>
      <p:ext uri="{BB962C8B-B14F-4D97-AF65-F5344CB8AC3E}">
        <p14:creationId xmlns:p14="http://schemas.microsoft.com/office/powerpoint/2010/main" val="1679531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D757B23D-78B9-AC28-4F0F-D82A1980E744}"/>
              </a:ext>
            </a:extLst>
          </p:cNvPr>
          <p:cNvSpPr/>
          <p:nvPr/>
        </p:nvSpPr>
        <p:spPr>
          <a:xfrm>
            <a:off x="1223010" y="1130060"/>
            <a:ext cx="9121140" cy="44577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Tx/>
              <a:buAutoNum type="arabicPeriod"/>
            </a:pPr>
            <a:r>
              <a:rPr kumimoji="1" lang="en-US" altLang="zh-CN" sz="2000" dirty="0" smtClean="0">
                <a:ln w="0"/>
                <a:solidFill>
                  <a:schemeClr val="tx1"/>
                </a:solidFill>
                <a:effectLst>
                  <a:outerShdw blurRad="38100" dist="19050" dir="2700000" algn="tl" rotWithShape="0">
                    <a:schemeClr val="dk1">
                      <a:alpha val="40000"/>
                    </a:schemeClr>
                  </a:outerShdw>
                </a:effectLst>
              </a:rPr>
              <a:t>Different policies </a:t>
            </a:r>
            <a:r>
              <a:rPr kumimoji="1" lang="en-US" altLang="zh-CN" sz="2000" dirty="0">
                <a:ln w="0"/>
                <a:solidFill>
                  <a:schemeClr val="tx1"/>
                </a:solidFill>
                <a:effectLst>
                  <a:outerShdw blurRad="38100" dist="19050" dir="2700000" algn="tl" rotWithShape="0">
                    <a:schemeClr val="dk1">
                      <a:alpha val="40000"/>
                    </a:schemeClr>
                  </a:outerShdw>
                </a:effectLst>
              </a:rPr>
              <a:t>will cause </a:t>
            </a:r>
            <a:r>
              <a:rPr kumimoji="1" lang="en-US" altLang="zh-CN" sz="2000" dirty="0" smtClean="0">
                <a:ln w="0"/>
                <a:solidFill>
                  <a:schemeClr val="tx1"/>
                </a:solidFill>
                <a:effectLst>
                  <a:outerShdw blurRad="38100" dist="19050" dir="2700000" algn="tl" rotWithShape="0">
                    <a:schemeClr val="dk1">
                      <a:alpha val="40000"/>
                    </a:schemeClr>
                  </a:outerShdw>
                </a:effectLst>
              </a:rPr>
              <a:t>decreasing </a:t>
            </a:r>
            <a:r>
              <a:rPr kumimoji="1" lang="en-US" altLang="zh-CN" sz="2000" dirty="0">
                <a:ln w="0"/>
                <a:solidFill>
                  <a:schemeClr val="tx1"/>
                </a:solidFill>
                <a:effectLst>
                  <a:outerShdw blurRad="38100" dist="19050" dir="2700000" algn="tl" rotWithShape="0">
                    <a:schemeClr val="dk1">
                      <a:alpha val="40000"/>
                    </a:schemeClr>
                  </a:outerShdw>
                </a:effectLst>
              </a:rPr>
              <a:t>or </a:t>
            </a:r>
            <a:r>
              <a:rPr kumimoji="1" lang="en-US" altLang="zh-CN" sz="2000" dirty="0" smtClean="0">
                <a:ln w="0"/>
                <a:solidFill>
                  <a:schemeClr val="tx1"/>
                </a:solidFill>
                <a:effectLst>
                  <a:outerShdw blurRad="38100" dist="19050" dir="2700000" algn="tl" rotWithShape="0">
                    <a:schemeClr val="dk1">
                      <a:alpha val="40000"/>
                    </a:schemeClr>
                  </a:outerShdw>
                </a:effectLst>
              </a:rPr>
              <a:t>increasing </a:t>
            </a:r>
            <a:r>
              <a:rPr kumimoji="1" lang="en-US" altLang="zh-CN" sz="2000" dirty="0">
                <a:ln w="0"/>
                <a:solidFill>
                  <a:schemeClr val="tx1"/>
                </a:solidFill>
                <a:effectLst>
                  <a:outerShdw blurRad="38100" dist="19050" dir="2700000" algn="tl" rotWithShape="0">
                    <a:schemeClr val="dk1">
                      <a:alpha val="40000"/>
                    </a:schemeClr>
                  </a:outerShdw>
                </a:effectLst>
              </a:rPr>
              <a:t>on the number of infected population </a:t>
            </a:r>
            <a:r>
              <a:rPr kumimoji="1" lang="en-US" altLang="zh-CN" sz="2000" dirty="0" smtClean="0">
                <a:ln w="0"/>
                <a:solidFill>
                  <a:schemeClr val="tx1"/>
                </a:solidFill>
                <a:effectLst>
                  <a:outerShdw blurRad="38100" dist="19050" dir="2700000" algn="tl" rotWithShape="0">
                    <a:schemeClr val="dk1">
                      <a:alpha val="40000"/>
                    </a:schemeClr>
                  </a:outerShdw>
                </a:effectLst>
              </a:rPr>
              <a:t>and also </a:t>
            </a:r>
            <a:r>
              <a:rPr kumimoji="1" lang="en-US" altLang="zh-CN" sz="2000" dirty="0">
                <a:ln w="0"/>
                <a:solidFill>
                  <a:schemeClr val="tx1"/>
                </a:solidFill>
                <a:effectLst>
                  <a:outerShdw blurRad="38100" dist="19050" dir="2700000" algn="tl" rotWithShape="0">
                    <a:schemeClr val="dk1">
                      <a:alpha val="40000"/>
                    </a:schemeClr>
                  </a:outerShdw>
                </a:effectLst>
              </a:rPr>
              <a:t>bring different economic costs</a:t>
            </a:r>
            <a:r>
              <a:rPr kumimoji="1" lang="en-US" altLang="zh-CN" sz="2000" dirty="0" smtClean="0">
                <a:ln w="0"/>
                <a:solidFill>
                  <a:schemeClr val="tx1"/>
                </a:solidFill>
                <a:effectLst>
                  <a:outerShdw blurRad="38100" dist="19050" dir="2700000" algn="tl" rotWithShape="0">
                    <a:schemeClr val="dk1">
                      <a:alpha val="40000"/>
                    </a:schemeClr>
                  </a:outerShdw>
                </a:effectLst>
              </a:rPr>
              <a:t>.</a:t>
            </a:r>
          </a:p>
          <a:p>
            <a:pPr marL="342900" indent="-342900">
              <a:buFontTx/>
              <a:buAutoNum type="arabicPeriod"/>
            </a:pPr>
            <a:r>
              <a:rPr kumimoji="1" lang="en-US" altLang="zh-CN" sz="2000" dirty="0" smtClean="0">
                <a:ln w="0"/>
                <a:solidFill>
                  <a:schemeClr val="tx1"/>
                </a:solidFill>
                <a:effectLst>
                  <a:outerShdw blurRad="38100" dist="19050" dir="2700000" algn="tl" rotWithShape="0">
                    <a:schemeClr val="dk1">
                      <a:alpha val="40000"/>
                    </a:schemeClr>
                  </a:outerShdw>
                </a:effectLst>
              </a:rPr>
              <a:t>The fitness function is the core feature of different policy combinations. For example,  if the policy taken now in the Chinese style is dynamic zero and the economic costs is really high then the next policy will still be dynamic zero. However, if the policy taken now in the Western style is dynamic zero and the economic costs is also high then the government will choose herd immunity.</a:t>
            </a:r>
            <a:endParaRPr kumimoji="1" lang="en-US" altLang="zh-CN" sz="2000" dirty="0">
              <a:ln w="0"/>
              <a:solidFill>
                <a:schemeClr val="tx1"/>
              </a:solidFill>
              <a:effectLst>
                <a:outerShdw blurRad="38100" dist="19050" dir="2700000" algn="tl" rotWithShape="0">
                  <a:schemeClr val="dk1">
                    <a:alpha val="40000"/>
                  </a:schemeClr>
                </a:outerShdw>
              </a:effectLst>
            </a:endParaRPr>
          </a:p>
        </p:txBody>
      </p:sp>
      <p:sp>
        <p:nvSpPr>
          <p:cNvPr id="3" name="标题 1">
            <a:extLst>
              <a:ext uri="{FF2B5EF4-FFF2-40B4-BE49-F238E27FC236}">
                <a16:creationId xmlns:a16="http://schemas.microsoft.com/office/drawing/2014/main" xmlns="" id="{14D13A3A-19D6-E1B6-EF00-53324177C1AA}"/>
              </a:ext>
            </a:extLst>
          </p:cNvPr>
          <p:cNvSpPr>
            <a:spLocks noGrp="1"/>
          </p:cNvSpPr>
          <p:nvPr>
            <p:ph type="ctrTitle"/>
          </p:nvPr>
        </p:nvSpPr>
        <p:spPr>
          <a:xfrm>
            <a:off x="1328468" y="114517"/>
            <a:ext cx="8781690" cy="1015544"/>
          </a:xfrm>
        </p:spPr>
        <p:txBody>
          <a:bodyPr/>
          <a:lstStyle/>
          <a:p>
            <a:pPr algn="ctr"/>
            <a:r>
              <a:rPr kumimoji="1" lang="en-US" altLang="zh-CN" dirty="0" smtClean="0"/>
              <a:t>Policies</a:t>
            </a:r>
            <a:endParaRPr kumimoji="1" lang="zh-CN" altLang="en-US" dirty="0"/>
          </a:p>
        </p:txBody>
      </p:sp>
    </p:spTree>
    <p:extLst>
      <p:ext uri="{BB962C8B-B14F-4D97-AF65-F5344CB8AC3E}">
        <p14:creationId xmlns:p14="http://schemas.microsoft.com/office/powerpoint/2010/main" val="2544633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D757B23D-78B9-AC28-4F0F-D82A1980E744}"/>
              </a:ext>
            </a:extLst>
          </p:cNvPr>
          <p:cNvSpPr/>
          <p:nvPr/>
        </p:nvSpPr>
        <p:spPr>
          <a:xfrm>
            <a:off x="1428750" y="1366339"/>
            <a:ext cx="9121140" cy="44577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AutoNum type="arabicPeriod"/>
            </a:pPr>
            <a:endParaRPr kumimoji="1" lang="en-US" altLang="zh-CN" sz="2200" dirty="0">
              <a:ln w="0"/>
              <a:solidFill>
                <a:schemeClr val="tx1"/>
              </a:solidFill>
              <a:effectLst>
                <a:outerShdw blurRad="38100" dist="19050" dir="2700000" algn="tl" rotWithShape="0">
                  <a:schemeClr val="dk1">
                    <a:alpha val="40000"/>
                  </a:schemeClr>
                </a:outerShdw>
              </a:effectLst>
            </a:endParaRPr>
          </a:p>
          <a:p>
            <a:pPr marL="342900" indent="-342900">
              <a:buAutoNum type="arabicPeriod"/>
            </a:pPr>
            <a:r>
              <a:rPr kumimoji="1" lang="en-US" altLang="zh-CN" sz="2200" dirty="0">
                <a:ln w="0"/>
                <a:solidFill>
                  <a:schemeClr val="tx1"/>
                </a:solidFill>
                <a:effectLst>
                  <a:outerShdw blurRad="38100" dist="19050" dir="2700000" algn="tl" rotWithShape="0">
                    <a:schemeClr val="dk1">
                      <a:alpha val="40000"/>
                    </a:schemeClr>
                  </a:outerShdw>
                </a:effectLst>
              </a:rPr>
              <a:t>Tracker of the policy change</a:t>
            </a:r>
          </a:p>
          <a:p>
            <a:pPr marL="342900" indent="-342900">
              <a:buAutoNum type="arabicPeriod"/>
            </a:pPr>
            <a:r>
              <a:rPr kumimoji="1" lang="en-US" altLang="zh-CN" sz="2200" dirty="0">
                <a:ln w="0"/>
                <a:solidFill>
                  <a:schemeClr val="tx1"/>
                </a:solidFill>
                <a:effectLst>
                  <a:outerShdw blurRad="38100" dist="19050" dir="2700000" algn="tl" rotWithShape="0">
                    <a:schemeClr val="dk1">
                      <a:alpha val="40000"/>
                    </a:schemeClr>
                  </a:outerShdw>
                </a:effectLst>
                <a:hlinkClick r:id="rId2"/>
              </a:rPr>
              <a:t>https://www.imf.org/en/Topics/imf-and-covid19/Policy-Responses-to-COVID-19#T</a:t>
            </a:r>
            <a:endParaRPr kumimoji="1" lang="en-US" altLang="zh-CN" sz="2200" dirty="0">
              <a:ln w="0"/>
              <a:solidFill>
                <a:schemeClr val="tx1"/>
              </a:solidFill>
              <a:effectLst>
                <a:outerShdw blurRad="38100" dist="19050" dir="2700000" algn="tl" rotWithShape="0">
                  <a:schemeClr val="dk1">
                    <a:alpha val="40000"/>
                  </a:schemeClr>
                </a:outerShdw>
              </a:effectLst>
            </a:endParaRPr>
          </a:p>
          <a:p>
            <a:pPr marL="342900" indent="-342900">
              <a:buAutoNum type="arabicPeriod"/>
            </a:pPr>
            <a:r>
              <a:rPr kumimoji="1" lang="en-US" altLang="zh-CN" sz="2200" dirty="0">
                <a:ln w="0"/>
                <a:solidFill>
                  <a:schemeClr val="tx1"/>
                </a:solidFill>
                <a:effectLst>
                  <a:outerShdw blurRad="38100" dist="19050" dir="2700000" algn="tl" rotWithShape="0">
                    <a:schemeClr val="dk1">
                      <a:alpha val="40000"/>
                    </a:schemeClr>
                  </a:outerShdw>
                </a:effectLst>
              </a:rPr>
              <a:t>The UK policy changes from Laissez-faire at the beginning of the COVID-19, to the herd immunity in response to the initial outbreak, and then turn into the Laissez-faire policy again in order to reopen the economy.</a:t>
            </a:r>
          </a:p>
          <a:p>
            <a:pPr marL="342900" indent="-342900">
              <a:buAutoNum type="arabicPeriod"/>
            </a:pPr>
            <a:r>
              <a:rPr kumimoji="1" lang="en-US" altLang="zh-CN" sz="2200" dirty="0">
                <a:ln w="0"/>
                <a:solidFill>
                  <a:schemeClr val="tx1"/>
                </a:solidFill>
                <a:effectLst>
                  <a:outerShdw blurRad="38100" dist="19050" dir="2700000" algn="tl" rotWithShape="0">
                    <a:schemeClr val="dk1">
                      <a:alpha val="40000"/>
                    </a:schemeClr>
                  </a:outerShdw>
                </a:effectLst>
              </a:rPr>
              <a:t>Chinese policies is simple, before noticing the spreading of the COVID-19, the policy is Laissez-faire. However, after noticing the rapid spreading of the COVID-19, the policy changed to aggressive policy immediately and have not changed until now.</a:t>
            </a:r>
          </a:p>
        </p:txBody>
      </p:sp>
      <p:sp>
        <p:nvSpPr>
          <p:cNvPr id="2" name="标题 1">
            <a:extLst>
              <a:ext uri="{FF2B5EF4-FFF2-40B4-BE49-F238E27FC236}">
                <a16:creationId xmlns:a16="http://schemas.microsoft.com/office/drawing/2014/main" xmlns="" id="{91CEB60D-9EC5-0431-22B0-BD8B0C28E9D6}"/>
              </a:ext>
            </a:extLst>
          </p:cNvPr>
          <p:cNvSpPr>
            <a:spLocks noGrp="1"/>
          </p:cNvSpPr>
          <p:nvPr>
            <p:ph type="ctrTitle"/>
          </p:nvPr>
        </p:nvSpPr>
        <p:spPr>
          <a:xfrm>
            <a:off x="922904" y="0"/>
            <a:ext cx="10346192" cy="1366339"/>
          </a:xfrm>
        </p:spPr>
        <p:txBody>
          <a:bodyPr>
            <a:normAutofit/>
          </a:bodyPr>
          <a:lstStyle/>
          <a:p>
            <a:pPr algn="ctr"/>
            <a:r>
              <a:rPr kumimoji="1" lang="en-US" altLang="zh-CN" sz="3600" dirty="0"/>
              <a:t>Chinese Mode and </a:t>
            </a:r>
            <a:r>
              <a:rPr kumimoji="1" lang="en-US" altLang="zh-CN" sz="3600" dirty="0" smtClean="0"/>
              <a:t>“Western” </a:t>
            </a:r>
            <a:r>
              <a:rPr kumimoji="1" lang="en-US" altLang="zh-CN" sz="3600" dirty="0"/>
              <a:t>MODE</a:t>
            </a:r>
            <a:endParaRPr kumimoji="1" lang="zh-CN" altLang="en-US" sz="3600" dirty="0"/>
          </a:p>
        </p:txBody>
      </p:sp>
    </p:spTree>
    <p:extLst>
      <p:ext uri="{BB962C8B-B14F-4D97-AF65-F5344CB8AC3E}">
        <p14:creationId xmlns:p14="http://schemas.microsoft.com/office/powerpoint/2010/main" val="1070340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D757B23D-78B9-AC28-4F0F-D82A1980E744}"/>
              </a:ext>
            </a:extLst>
          </p:cNvPr>
          <p:cNvSpPr/>
          <p:nvPr/>
        </p:nvSpPr>
        <p:spPr>
          <a:xfrm>
            <a:off x="1417320" y="1366339"/>
            <a:ext cx="9121140" cy="44577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AutoNum type="arabicPeriod"/>
            </a:pPr>
            <a:r>
              <a:rPr kumimoji="1" lang="en-US" altLang="zh-CN" sz="2200" dirty="0">
                <a:ln w="0"/>
                <a:solidFill>
                  <a:schemeClr val="tx1"/>
                </a:solidFill>
                <a:effectLst>
                  <a:outerShdw blurRad="38100" dist="19050" dir="2700000" algn="tl" rotWithShape="0">
                    <a:schemeClr val="dk1">
                      <a:alpha val="40000"/>
                    </a:schemeClr>
                  </a:outerShdw>
                </a:effectLst>
              </a:rPr>
              <a:t>Actually, the simulation of my project is not so close to the typical GA. The typical GA will generate many (200 or more) population of the dataset to indicate the initial genes, actually, in the research of Oxford student gives a GA which will generate so many different combinations of policies as the basic genes for evolution.</a:t>
            </a:r>
          </a:p>
          <a:p>
            <a:pPr marL="342900" indent="-342900">
              <a:buAutoNum type="arabicPeriod"/>
            </a:pPr>
            <a:r>
              <a:rPr kumimoji="1" lang="en-US" altLang="zh-CN" sz="2200" dirty="0">
                <a:ln w="0"/>
                <a:solidFill>
                  <a:schemeClr val="tx1"/>
                </a:solidFill>
                <a:effectLst>
                  <a:outerShdw blurRad="38100" dist="19050" dir="2700000" algn="tl" rotWithShape="0">
                    <a:schemeClr val="dk1">
                      <a:alpha val="40000"/>
                    </a:schemeClr>
                  </a:outerShdw>
                </a:effectLst>
              </a:rPr>
              <a:t>However, in my simulation, the policies are simple which are just the </a:t>
            </a:r>
            <a:r>
              <a:rPr kumimoji="1" lang="en-US" altLang="zh-CN" sz="2200" dirty="0" smtClean="0">
                <a:ln w="0"/>
                <a:solidFill>
                  <a:schemeClr val="tx1"/>
                </a:solidFill>
                <a:effectLst>
                  <a:outerShdw blurRad="38100" dist="19050" dir="2700000" algn="tl" rotWithShape="0">
                    <a:schemeClr val="dk1">
                      <a:alpha val="40000"/>
                    </a:schemeClr>
                  </a:outerShdw>
                </a:effectLst>
              </a:rPr>
              <a:t>2 </a:t>
            </a:r>
            <a:r>
              <a:rPr kumimoji="1" lang="en-US" altLang="zh-CN" sz="2200" dirty="0">
                <a:ln w="0"/>
                <a:solidFill>
                  <a:schemeClr val="tx1"/>
                </a:solidFill>
                <a:effectLst>
                  <a:outerShdw blurRad="38100" dist="19050" dir="2700000" algn="tl" rotWithShape="0">
                    <a:schemeClr val="dk1">
                      <a:alpha val="40000"/>
                    </a:schemeClr>
                  </a:outerShdw>
                </a:effectLst>
              </a:rPr>
              <a:t>main policies described before.</a:t>
            </a:r>
          </a:p>
          <a:p>
            <a:endParaRPr kumimoji="1" lang="en-US" altLang="zh-CN" sz="2200" dirty="0">
              <a:ln w="0"/>
              <a:solidFill>
                <a:schemeClr val="tx1"/>
              </a:solidFill>
              <a:effectLst>
                <a:outerShdw blurRad="38100" dist="19050" dir="2700000" algn="tl" rotWithShape="0">
                  <a:schemeClr val="dk1">
                    <a:alpha val="40000"/>
                  </a:schemeClr>
                </a:outerShdw>
              </a:effectLst>
            </a:endParaRPr>
          </a:p>
        </p:txBody>
      </p:sp>
      <p:sp>
        <p:nvSpPr>
          <p:cNvPr id="2" name="标题 1">
            <a:extLst>
              <a:ext uri="{FF2B5EF4-FFF2-40B4-BE49-F238E27FC236}">
                <a16:creationId xmlns:a16="http://schemas.microsoft.com/office/drawing/2014/main" xmlns="" id="{91CEB60D-9EC5-0431-22B0-BD8B0C28E9D6}"/>
              </a:ext>
            </a:extLst>
          </p:cNvPr>
          <p:cNvSpPr>
            <a:spLocks noGrp="1"/>
          </p:cNvSpPr>
          <p:nvPr>
            <p:ph type="ctrTitle"/>
          </p:nvPr>
        </p:nvSpPr>
        <p:spPr>
          <a:xfrm>
            <a:off x="922904" y="0"/>
            <a:ext cx="10346192" cy="1366339"/>
          </a:xfrm>
        </p:spPr>
        <p:txBody>
          <a:bodyPr>
            <a:normAutofit/>
          </a:bodyPr>
          <a:lstStyle/>
          <a:p>
            <a:pPr algn="ctr"/>
            <a:r>
              <a:rPr kumimoji="1" lang="en-US" altLang="zh-CN" sz="3600" dirty="0"/>
              <a:t>The SIMULATION process-1</a:t>
            </a:r>
            <a:endParaRPr kumimoji="1" lang="zh-CN" altLang="en-US" sz="3600" dirty="0"/>
          </a:p>
        </p:txBody>
      </p:sp>
    </p:spTree>
    <p:extLst>
      <p:ext uri="{BB962C8B-B14F-4D97-AF65-F5344CB8AC3E}">
        <p14:creationId xmlns:p14="http://schemas.microsoft.com/office/powerpoint/2010/main" val="2938244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D757B23D-78B9-AC28-4F0F-D82A1980E744}"/>
              </a:ext>
            </a:extLst>
          </p:cNvPr>
          <p:cNvSpPr/>
          <p:nvPr/>
        </p:nvSpPr>
        <p:spPr>
          <a:xfrm>
            <a:off x="1417320" y="1366339"/>
            <a:ext cx="9121140" cy="44577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AutoNum type="arabicPeriod"/>
            </a:pPr>
            <a:r>
              <a:rPr kumimoji="1" lang="en-US" altLang="zh-CN" sz="2000" dirty="0">
                <a:ln w="0"/>
                <a:solidFill>
                  <a:schemeClr val="tx1"/>
                </a:solidFill>
                <a:effectLst>
                  <a:outerShdw blurRad="38100" dist="19050" dir="2700000" algn="tl" rotWithShape="0">
                    <a:schemeClr val="dk1">
                      <a:alpha val="40000"/>
                    </a:schemeClr>
                  </a:outerShdw>
                </a:effectLst>
              </a:rPr>
              <a:t>Initialization. Before actually doing the simulation, many parameters has to be initialized: the initial infected population = 1; the initial policy available = laissez-faire, herd immunity and aggressive; the fitness function of both Chinese mode and UK mode is set; the R0 value of COVID-19 is set, etc.</a:t>
            </a:r>
          </a:p>
          <a:p>
            <a:pPr marL="342900" indent="-342900">
              <a:buAutoNum type="arabicPeriod"/>
            </a:pPr>
            <a:r>
              <a:rPr kumimoji="1" lang="en-US" altLang="zh-CN" sz="2000" dirty="0">
                <a:ln w="0"/>
                <a:solidFill>
                  <a:schemeClr val="tx1"/>
                </a:solidFill>
                <a:effectLst>
                  <a:outerShdw blurRad="38100" dist="19050" dir="2700000" algn="tl" rotWithShape="0">
                    <a:schemeClr val="dk1">
                      <a:alpha val="40000"/>
                    </a:schemeClr>
                  </a:outerShdw>
                </a:effectLst>
              </a:rPr>
              <a:t>After setting these parameters, the simulation will be running. The infected people will spread his/her virus to others based on the R0 value. Based on the current infected population, the government will choose different policies based on the fitness function. If it is herd immunity or aggressive, then those infected people will be isolated and the policy will cost money based on the infection rate.</a:t>
            </a:r>
          </a:p>
          <a:p>
            <a:pPr marL="342900" indent="-342900">
              <a:buAutoNum type="arabicPeriod"/>
            </a:pPr>
            <a:endParaRPr kumimoji="1" lang="en-US" altLang="zh-CN" sz="2000" dirty="0">
              <a:ln w="0"/>
              <a:solidFill>
                <a:schemeClr val="tx1"/>
              </a:solidFill>
              <a:effectLst>
                <a:outerShdw blurRad="38100" dist="19050" dir="2700000" algn="tl" rotWithShape="0">
                  <a:schemeClr val="dk1">
                    <a:alpha val="40000"/>
                  </a:schemeClr>
                </a:outerShdw>
              </a:effectLst>
            </a:endParaRPr>
          </a:p>
        </p:txBody>
      </p:sp>
      <p:sp>
        <p:nvSpPr>
          <p:cNvPr id="2" name="标题 1">
            <a:extLst>
              <a:ext uri="{FF2B5EF4-FFF2-40B4-BE49-F238E27FC236}">
                <a16:creationId xmlns:a16="http://schemas.microsoft.com/office/drawing/2014/main" xmlns="" id="{91CEB60D-9EC5-0431-22B0-BD8B0C28E9D6}"/>
              </a:ext>
            </a:extLst>
          </p:cNvPr>
          <p:cNvSpPr>
            <a:spLocks noGrp="1"/>
          </p:cNvSpPr>
          <p:nvPr>
            <p:ph type="ctrTitle"/>
          </p:nvPr>
        </p:nvSpPr>
        <p:spPr>
          <a:xfrm>
            <a:off x="922904" y="0"/>
            <a:ext cx="10346192" cy="1366339"/>
          </a:xfrm>
        </p:spPr>
        <p:txBody>
          <a:bodyPr>
            <a:normAutofit/>
          </a:bodyPr>
          <a:lstStyle/>
          <a:p>
            <a:pPr algn="ctr"/>
            <a:r>
              <a:rPr kumimoji="1" lang="en-US" altLang="zh-CN" sz="3600" dirty="0"/>
              <a:t>The SIMULATION process-2</a:t>
            </a:r>
            <a:br>
              <a:rPr kumimoji="1" lang="en-US" altLang="zh-CN" sz="3600" dirty="0"/>
            </a:br>
            <a:r>
              <a:rPr kumimoji="1" lang="en-US" altLang="zh-CN" sz="3600" dirty="0"/>
              <a:t>Basic Concepts and IDEA</a:t>
            </a:r>
            <a:endParaRPr kumimoji="1" lang="zh-CN" altLang="en-US" sz="3600" dirty="0"/>
          </a:p>
        </p:txBody>
      </p:sp>
    </p:spTree>
    <p:extLst>
      <p:ext uri="{BB962C8B-B14F-4D97-AF65-F5344CB8AC3E}">
        <p14:creationId xmlns:p14="http://schemas.microsoft.com/office/powerpoint/2010/main" val="4219004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D757B23D-78B9-AC28-4F0F-D82A1980E744}"/>
              </a:ext>
            </a:extLst>
          </p:cNvPr>
          <p:cNvSpPr/>
          <p:nvPr/>
        </p:nvSpPr>
        <p:spPr>
          <a:xfrm>
            <a:off x="720303" y="900513"/>
            <a:ext cx="10041149" cy="6004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kumimoji="1" lang="en-US" altLang="zh-CN" sz="2400" dirty="0" smtClean="0">
                <a:ln w="0"/>
                <a:solidFill>
                  <a:schemeClr val="tx1"/>
                </a:solidFill>
                <a:effectLst>
                  <a:outerShdw blurRad="38100" dist="19050" dir="2700000" algn="tl" rotWithShape="0">
                    <a:schemeClr val="dk1">
                      <a:alpha val="40000"/>
                    </a:schemeClr>
                  </a:outerShdw>
                </a:effectLst>
              </a:rPr>
              <a:t>Based on the aims of research, the simulation and the real data is shown below</a:t>
            </a:r>
            <a:endParaRPr kumimoji="1" lang="en-US" altLang="zh-CN" sz="2400" dirty="0">
              <a:ln w="0"/>
              <a:solidFill>
                <a:schemeClr val="tx1"/>
              </a:solidFill>
              <a:effectLst>
                <a:outerShdw blurRad="38100" dist="19050" dir="2700000" algn="tl" rotWithShape="0">
                  <a:schemeClr val="dk1">
                    <a:alpha val="40000"/>
                  </a:schemeClr>
                </a:outerShdw>
              </a:effectLst>
            </a:endParaRPr>
          </a:p>
        </p:txBody>
      </p:sp>
      <p:sp>
        <p:nvSpPr>
          <p:cNvPr id="2" name="标题 1">
            <a:extLst>
              <a:ext uri="{FF2B5EF4-FFF2-40B4-BE49-F238E27FC236}">
                <a16:creationId xmlns:a16="http://schemas.microsoft.com/office/drawing/2014/main" xmlns="" id="{91CEB60D-9EC5-0431-22B0-BD8B0C28E9D6}"/>
              </a:ext>
            </a:extLst>
          </p:cNvPr>
          <p:cNvSpPr>
            <a:spLocks noGrp="1"/>
          </p:cNvSpPr>
          <p:nvPr>
            <p:ph type="ctrTitle"/>
          </p:nvPr>
        </p:nvSpPr>
        <p:spPr>
          <a:xfrm>
            <a:off x="567782" y="189782"/>
            <a:ext cx="10346192" cy="710731"/>
          </a:xfrm>
        </p:spPr>
        <p:txBody>
          <a:bodyPr>
            <a:normAutofit/>
          </a:bodyPr>
          <a:lstStyle/>
          <a:p>
            <a:pPr algn="ctr"/>
            <a:r>
              <a:rPr kumimoji="1" lang="en-US" altLang="zh-CN" sz="3600" dirty="0" smtClean="0"/>
              <a:t>Results-CHINA</a:t>
            </a:r>
            <a:endParaRPr kumimoji="1" lang="zh-CN" altLang="en-US" sz="36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782" y="1611244"/>
            <a:ext cx="3610442" cy="2707832"/>
          </a:xfrm>
          <a:prstGeom prst="rect">
            <a:avLst/>
          </a:prstGeom>
        </p:spPr>
      </p:pic>
      <p:sp>
        <p:nvSpPr>
          <p:cNvPr id="5" name="矩形 4"/>
          <p:cNvSpPr/>
          <p:nvPr/>
        </p:nvSpPr>
        <p:spPr>
          <a:xfrm>
            <a:off x="4782710" y="1612046"/>
            <a:ext cx="5669629" cy="369332"/>
          </a:xfrm>
          <a:prstGeom prst="rect">
            <a:avLst/>
          </a:prstGeom>
        </p:spPr>
        <p:txBody>
          <a:bodyPr wrap="none">
            <a:spAutoFit/>
          </a:bodyPr>
          <a:lstStyle/>
          <a:p>
            <a:r>
              <a:rPr lang="zh-CN" altLang="en-US" dirty="0"/>
              <a:t>https://www.worldometers.info/coronavirus/country/china/</a:t>
            </a:r>
          </a:p>
        </p:txBody>
      </p:sp>
      <p:pic>
        <p:nvPicPr>
          <p:cNvPr id="7" name="图片 6"/>
          <p:cNvPicPr>
            <a:picLocks noChangeAspect="1"/>
          </p:cNvPicPr>
          <p:nvPr/>
        </p:nvPicPr>
        <p:blipFill>
          <a:blip r:embed="rId3"/>
          <a:stretch>
            <a:fillRect/>
          </a:stretch>
        </p:blipFill>
        <p:spPr>
          <a:xfrm>
            <a:off x="4207644" y="1981378"/>
            <a:ext cx="3198088" cy="2794234"/>
          </a:xfrm>
          <a:prstGeom prst="rect">
            <a:avLst/>
          </a:prstGeom>
        </p:spPr>
      </p:pic>
      <p:pic>
        <p:nvPicPr>
          <p:cNvPr id="8" name="图片 7"/>
          <p:cNvPicPr>
            <a:picLocks noChangeAspect="1"/>
          </p:cNvPicPr>
          <p:nvPr/>
        </p:nvPicPr>
        <p:blipFill>
          <a:blip r:embed="rId4"/>
          <a:stretch>
            <a:fillRect/>
          </a:stretch>
        </p:blipFill>
        <p:spPr>
          <a:xfrm>
            <a:off x="7845679" y="1981378"/>
            <a:ext cx="3423774" cy="2895272"/>
          </a:xfrm>
          <a:prstGeom prst="rect">
            <a:avLst/>
          </a:prstGeom>
        </p:spPr>
      </p:pic>
    </p:spTree>
    <p:extLst>
      <p:ext uri="{BB962C8B-B14F-4D97-AF65-F5344CB8AC3E}">
        <p14:creationId xmlns:p14="http://schemas.microsoft.com/office/powerpoint/2010/main" val="3867310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D757B23D-78B9-AC28-4F0F-D82A1980E744}"/>
              </a:ext>
            </a:extLst>
          </p:cNvPr>
          <p:cNvSpPr/>
          <p:nvPr/>
        </p:nvSpPr>
        <p:spPr>
          <a:xfrm>
            <a:off x="720303" y="900513"/>
            <a:ext cx="10041149" cy="6004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kumimoji="1" lang="en-US" altLang="zh-CN" sz="2400" dirty="0" smtClean="0">
                <a:ln w="0"/>
                <a:solidFill>
                  <a:schemeClr val="tx1"/>
                </a:solidFill>
                <a:effectLst>
                  <a:outerShdw blurRad="38100" dist="19050" dir="2700000" algn="tl" rotWithShape="0">
                    <a:schemeClr val="dk1">
                      <a:alpha val="40000"/>
                    </a:schemeClr>
                  </a:outerShdw>
                </a:effectLst>
              </a:rPr>
              <a:t>Based on the aims of research, the simulation and the real data is shown below</a:t>
            </a:r>
            <a:endParaRPr kumimoji="1" lang="en-US" altLang="zh-CN" sz="2400" dirty="0">
              <a:ln w="0"/>
              <a:solidFill>
                <a:schemeClr val="tx1"/>
              </a:solidFill>
              <a:effectLst>
                <a:outerShdw blurRad="38100" dist="19050" dir="2700000" algn="tl" rotWithShape="0">
                  <a:schemeClr val="dk1">
                    <a:alpha val="40000"/>
                  </a:schemeClr>
                </a:outerShdw>
              </a:effectLst>
            </a:endParaRPr>
          </a:p>
        </p:txBody>
      </p:sp>
      <p:sp>
        <p:nvSpPr>
          <p:cNvPr id="2" name="标题 1">
            <a:extLst>
              <a:ext uri="{FF2B5EF4-FFF2-40B4-BE49-F238E27FC236}">
                <a16:creationId xmlns:a16="http://schemas.microsoft.com/office/drawing/2014/main" xmlns="" id="{91CEB60D-9EC5-0431-22B0-BD8B0C28E9D6}"/>
              </a:ext>
            </a:extLst>
          </p:cNvPr>
          <p:cNvSpPr>
            <a:spLocks noGrp="1"/>
          </p:cNvSpPr>
          <p:nvPr>
            <p:ph type="ctrTitle"/>
          </p:nvPr>
        </p:nvSpPr>
        <p:spPr>
          <a:xfrm>
            <a:off x="567782" y="189782"/>
            <a:ext cx="10346192" cy="710731"/>
          </a:xfrm>
        </p:spPr>
        <p:txBody>
          <a:bodyPr>
            <a:normAutofit/>
          </a:bodyPr>
          <a:lstStyle/>
          <a:p>
            <a:pPr algn="ctr"/>
            <a:r>
              <a:rPr kumimoji="1" lang="en-US" altLang="zh-CN" sz="3600" dirty="0" smtClean="0"/>
              <a:t>Results-UK</a:t>
            </a:r>
            <a:endParaRPr kumimoji="1" lang="zh-CN" altLang="en-US" sz="3600" dirty="0"/>
          </a:p>
        </p:txBody>
      </p:sp>
      <p:sp>
        <p:nvSpPr>
          <p:cNvPr id="5" name="矩形 4"/>
          <p:cNvSpPr/>
          <p:nvPr/>
        </p:nvSpPr>
        <p:spPr>
          <a:xfrm>
            <a:off x="4782710" y="1612046"/>
            <a:ext cx="5669629" cy="369332"/>
          </a:xfrm>
          <a:prstGeom prst="rect">
            <a:avLst/>
          </a:prstGeom>
        </p:spPr>
        <p:txBody>
          <a:bodyPr wrap="none">
            <a:spAutoFit/>
          </a:bodyPr>
          <a:lstStyle/>
          <a:p>
            <a:r>
              <a:rPr lang="zh-CN" altLang="en-US"/>
              <a:t>https://www.worldometers.info/coronavirus/country/china/</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635" y="1915065"/>
            <a:ext cx="3691304" cy="2768478"/>
          </a:xfrm>
          <a:prstGeom prst="rect">
            <a:avLst/>
          </a:prstGeom>
        </p:spPr>
      </p:pic>
      <p:pic>
        <p:nvPicPr>
          <p:cNvPr id="10" name="图片 9"/>
          <p:cNvPicPr>
            <a:picLocks noChangeAspect="1"/>
          </p:cNvPicPr>
          <p:nvPr/>
        </p:nvPicPr>
        <p:blipFill>
          <a:blip r:embed="rId3"/>
          <a:stretch>
            <a:fillRect/>
          </a:stretch>
        </p:blipFill>
        <p:spPr>
          <a:xfrm>
            <a:off x="5400483" y="2211727"/>
            <a:ext cx="4226596" cy="2544346"/>
          </a:xfrm>
          <a:prstGeom prst="rect">
            <a:avLst/>
          </a:prstGeom>
        </p:spPr>
      </p:pic>
    </p:spTree>
    <p:extLst>
      <p:ext uri="{BB962C8B-B14F-4D97-AF65-F5344CB8AC3E}">
        <p14:creationId xmlns:p14="http://schemas.microsoft.com/office/powerpoint/2010/main" val="4291720683"/>
      </p:ext>
    </p:extLst>
  </p:cSld>
  <p:clrMapOvr>
    <a:masterClrMapping/>
  </p:clrMapOvr>
</p:sld>
</file>

<file path=ppt/theme/theme1.xml><?xml version="1.0" encoding="utf-8"?>
<a:theme xmlns:a="http://schemas.openxmlformats.org/drawingml/2006/main" name="画廊">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画廊</Template>
  <TotalTime>165</TotalTime>
  <Words>650</Words>
  <Application>Microsoft Office PowerPoint</Application>
  <PresentationFormat>宽屏</PresentationFormat>
  <Paragraphs>64</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等线</vt:lpstr>
      <vt:lpstr>等线 Light</vt:lpstr>
      <vt:lpstr>Arial</vt:lpstr>
      <vt:lpstr>Gill Sans MT</vt:lpstr>
      <vt:lpstr>画廊</vt:lpstr>
      <vt:lpstr>Report of research</vt:lpstr>
      <vt:lpstr>Research aims</vt:lpstr>
      <vt:lpstr>Research objects</vt:lpstr>
      <vt:lpstr>Policies</vt:lpstr>
      <vt:lpstr>Chinese Mode and “Western” MODE</vt:lpstr>
      <vt:lpstr>The SIMULATION process-1</vt:lpstr>
      <vt:lpstr>The SIMULATION process-2 Basic Concepts and IDEA</vt:lpstr>
      <vt:lpstr>Results-CHINA</vt:lpstr>
      <vt:lpstr>Results-UK</vt:lpstr>
      <vt:lpstr>Next Tasks</vt:lpstr>
      <vt:lpstr>Validation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of research</dc:title>
  <dc:creator>160</dc:creator>
  <cp:lastModifiedBy>孙 世杰</cp:lastModifiedBy>
  <cp:revision>5</cp:revision>
  <dcterms:created xsi:type="dcterms:W3CDTF">2022-09-24T02:04:30Z</dcterms:created>
  <dcterms:modified xsi:type="dcterms:W3CDTF">2022-10-10T09:44:58Z</dcterms:modified>
</cp:coreProperties>
</file>