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2" r:id="rId7"/>
    <p:sldId id="263" r:id="rId8"/>
    <p:sldId id="265" r:id="rId9"/>
    <p:sldId id="264"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BBB4E-D92C-654E-B89A-149D78927C15}" type="datetimeFigureOut">
              <a:rPr lang="en-US" smtClean="0"/>
              <a:t>11/28/21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C42A03-2882-474D-A821-9A783441E8D0}" type="slidenum">
              <a:rPr lang="en-US" smtClean="0"/>
              <a:t>‹#›</a:t>
            </a:fld>
            <a:endParaRPr lang="en-US"/>
          </a:p>
        </p:txBody>
      </p:sp>
    </p:spTree>
    <p:extLst>
      <p:ext uri="{BB962C8B-B14F-4D97-AF65-F5344CB8AC3E}">
        <p14:creationId xmlns:p14="http://schemas.microsoft.com/office/powerpoint/2010/main" val="4179897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C42A03-2882-474D-A821-9A783441E8D0}" type="slidenum">
              <a:rPr lang="en-US" smtClean="0"/>
              <a:t>10</a:t>
            </a:fld>
            <a:endParaRPr lang="en-US"/>
          </a:p>
        </p:txBody>
      </p:sp>
    </p:spTree>
    <p:extLst>
      <p:ext uri="{BB962C8B-B14F-4D97-AF65-F5344CB8AC3E}">
        <p14:creationId xmlns:p14="http://schemas.microsoft.com/office/powerpoint/2010/main" val="37080346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11/27/21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11/27/21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11/27/21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11/27/21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11/27/21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11/27/21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11/27/21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D333-FC10-8142-99D2-1845BC8576BB}"/>
              </a:ext>
            </a:extLst>
          </p:cNvPr>
          <p:cNvSpPr>
            <a:spLocks noGrp="1"/>
          </p:cNvSpPr>
          <p:nvPr>
            <p:ph type="ctrTitle"/>
          </p:nvPr>
        </p:nvSpPr>
        <p:spPr/>
        <p:txBody>
          <a:bodyPr>
            <a:normAutofit fontScale="90000"/>
          </a:bodyPr>
          <a:lstStyle/>
          <a:p>
            <a:r>
              <a:rPr lang="en-US" dirty="0"/>
              <a:t>SPECIALIZED ASSET MANAGEMENT (S.A.M.) LEAD-GENERATING BOT</a:t>
            </a:r>
          </a:p>
        </p:txBody>
      </p:sp>
      <p:sp>
        <p:nvSpPr>
          <p:cNvPr id="3" name="Subtitle 2">
            <a:extLst>
              <a:ext uri="{FF2B5EF4-FFF2-40B4-BE49-F238E27FC236}">
                <a16:creationId xmlns:a16="http://schemas.microsoft.com/office/drawing/2014/main" id="{F276D0F7-BF76-D741-80DF-CB30CBDE0D63}"/>
              </a:ext>
            </a:extLst>
          </p:cNvPr>
          <p:cNvSpPr>
            <a:spLocks noGrp="1"/>
          </p:cNvSpPr>
          <p:nvPr>
            <p:ph type="subTitle" idx="1"/>
          </p:nvPr>
        </p:nvSpPr>
        <p:spPr/>
        <p:txBody>
          <a:bodyPr/>
          <a:lstStyle/>
          <a:p>
            <a:r>
              <a:rPr lang="en-US" dirty="0"/>
              <a:t>By Miguel Correa, Richard </a:t>
            </a:r>
            <a:r>
              <a:rPr lang="en-US" dirty="0" err="1"/>
              <a:t>Altema</a:t>
            </a:r>
            <a:r>
              <a:rPr lang="en-US" dirty="0"/>
              <a:t>, and Jesus Saenz</a:t>
            </a:r>
          </a:p>
        </p:txBody>
      </p:sp>
    </p:spTree>
    <p:extLst>
      <p:ext uri="{BB962C8B-B14F-4D97-AF65-F5344CB8AC3E}">
        <p14:creationId xmlns:p14="http://schemas.microsoft.com/office/powerpoint/2010/main" val="3716199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Graphical user interface, text, application, chat or text message&#10;&#10;Description automatically generated">
            <a:extLst>
              <a:ext uri="{FF2B5EF4-FFF2-40B4-BE49-F238E27FC236}">
                <a16:creationId xmlns:a16="http://schemas.microsoft.com/office/drawing/2014/main" id="{4AB12357-347B-2043-87D5-C238A810EA4D}"/>
              </a:ext>
            </a:extLst>
          </p:cNvPr>
          <p:cNvPicPr>
            <a:picLocks noChangeAspect="1"/>
          </p:cNvPicPr>
          <p:nvPr/>
        </p:nvPicPr>
        <p:blipFill>
          <a:blip r:embed="rId3"/>
          <a:stretch>
            <a:fillRect/>
          </a:stretch>
        </p:blipFill>
        <p:spPr>
          <a:xfrm>
            <a:off x="2806959" y="0"/>
            <a:ext cx="6578082" cy="6858000"/>
          </a:xfrm>
          <a:prstGeom prst="rect">
            <a:avLst/>
          </a:prstGeom>
        </p:spPr>
      </p:pic>
    </p:spTree>
    <p:extLst>
      <p:ext uri="{BB962C8B-B14F-4D97-AF65-F5344CB8AC3E}">
        <p14:creationId xmlns:p14="http://schemas.microsoft.com/office/powerpoint/2010/main" val="320894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ADA74D-8F07-DC46-98AF-5F9AF1D5A355}"/>
              </a:ext>
            </a:extLst>
          </p:cNvPr>
          <p:cNvSpPr>
            <a:spLocks noGrp="1"/>
          </p:cNvSpPr>
          <p:nvPr>
            <p:ph idx="1"/>
          </p:nvPr>
        </p:nvSpPr>
        <p:spPr/>
        <p:txBody>
          <a:bodyPr/>
          <a:lstStyle/>
          <a:p>
            <a:r>
              <a:rPr lang="en-US" dirty="0"/>
              <a:t>Designed to give crypto experts, insurance brokers, real estate agents, and financial planners a source of “ready-now” clients searching for services in their specific area of expertise.</a:t>
            </a:r>
          </a:p>
          <a:p>
            <a:pPr marL="0" indent="0">
              <a:buNone/>
            </a:pPr>
            <a:r>
              <a:rPr lang="en-US" dirty="0"/>
              <a:t> </a:t>
            </a:r>
          </a:p>
          <a:p>
            <a:r>
              <a:rPr lang="en-US" dirty="0"/>
              <a:t>The Specialized Asset Management (S.A.M.) Bot can be deployed using marketing campaigns on YouTube, Facebook, Instagram, Tik Tok, and other online and social media platforms.</a:t>
            </a:r>
          </a:p>
          <a:p>
            <a:pPr marL="0" indent="0">
              <a:buNone/>
            </a:pPr>
            <a:endParaRPr lang="en-US" dirty="0"/>
          </a:p>
          <a:p>
            <a:r>
              <a:rPr lang="en-US" dirty="0"/>
              <a:t>S.A.M. Bot can also be integrated into the financial professional's website.</a:t>
            </a:r>
          </a:p>
          <a:p>
            <a:endParaRPr lang="en-US" dirty="0"/>
          </a:p>
        </p:txBody>
      </p:sp>
      <p:sp>
        <p:nvSpPr>
          <p:cNvPr id="4" name="Title 1">
            <a:extLst>
              <a:ext uri="{FF2B5EF4-FFF2-40B4-BE49-F238E27FC236}">
                <a16:creationId xmlns:a16="http://schemas.microsoft.com/office/drawing/2014/main" id="{3BC417B6-63DC-6741-A1B6-9DAB3604B47F}"/>
              </a:ext>
            </a:extLst>
          </p:cNvPr>
          <p:cNvSpPr>
            <a:spLocks noGrp="1"/>
          </p:cNvSpPr>
          <p:nvPr>
            <p:ph type="title"/>
          </p:nvPr>
        </p:nvSpPr>
        <p:spPr>
          <a:xfrm>
            <a:off x="2895600" y="764373"/>
            <a:ext cx="8610600" cy="517889"/>
          </a:xfrm>
        </p:spPr>
        <p:txBody>
          <a:bodyPr>
            <a:normAutofit fontScale="90000"/>
          </a:bodyPr>
          <a:lstStyle/>
          <a:p>
            <a:r>
              <a:rPr lang="en-US" dirty="0"/>
              <a:t>Motivation &amp; summary</a:t>
            </a:r>
          </a:p>
        </p:txBody>
      </p:sp>
    </p:spTree>
    <p:extLst>
      <p:ext uri="{BB962C8B-B14F-4D97-AF65-F5344CB8AC3E}">
        <p14:creationId xmlns:p14="http://schemas.microsoft.com/office/powerpoint/2010/main" val="3541380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6845-BB52-A247-B756-7E36C2713D81}"/>
              </a:ext>
            </a:extLst>
          </p:cNvPr>
          <p:cNvSpPr>
            <a:spLocks noGrp="1"/>
          </p:cNvSpPr>
          <p:nvPr>
            <p:ph type="title"/>
          </p:nvPr>
        </p:nvSpPr>
        <p:spPr/>
        <p:txBody>
          <a:bodyPr/>
          <a:lstStyle/>
          <a:p>
            <a:r>
              <a:rPr lang="en-US" dirty="0"/>
              <a:t>Model Summary</a:t>
            </a:r>
            <a:br>
              <a:rPr lang="en-US" dirty="0"/>
            </a:br>
            <a:endParaRPr lang="en-US" dirty="0"/>
          </a:p>
        </p:txBody>
      </p:sp>
      <p:sp>
        <p:nvSpPr>
          <p:cNvPr id="3" name="Content Placeholder 2">
            <a:extLst>
              <a:ext uri="{FF2B5EF4-FFF2-40B4-BE49-F238E27FC236}">
                <a16:creationId xmlns:a16="http://schemas.microsoft.com/office/drawing/2014/main" id="{91F7563D-4FC2-D74A-A7CB-B42234CB9B2A}"/>
              </a:ext>
            </a:extLst>
          </p:cNvPr>
          <p:cNvSpPr>
            <a:spLocks noGrp="1"/>
          </p:cNvSpPr>
          <p:nvPr>
            <p:ph idx="1"/>
          </p:nvPr>
        </p:nvSpPr>
        <p:spPr/>
        <p:txBody>
          <a:bodyPr/>
          <a:lstStyle/>
          <a:p>
            <a:r>
              <a:rPr lang="en-US" dirty="0"/>
              <a:t>We created a bot on Amazon Lex using Python language and AWS </a:t>
            </a:r>
            <a:r>
              <a:rPr lang="en-US" dirty="0" err="1"/>
              <a:t>Landa</a:t>
            </a:r>
            <a:r>
              <a:rPr lang="en-US" dirty="0"/>
              <a:t>. Natural language processing (NLP) was used to build a machine that understands and responds to text. </a:t>
            </a:r>
          </a:p>
          <a:p>
            <a:pPr marL="0" indent="0">
              <a:buNone/>
            </a:pPr>
            <a:endParaRPr lang="en-US" dirty="0"/>
          </a:p>
          <a:p>
            <a:r>
              <a:rPr lang="en-US" dirty="0"/>
              <a:t>S.A.M. Bot is interactive, intuitive and user-friendly for consumers. </a:t>
            </a:r>
          </a:p>
          <a:p>
            <a:pPr marL="0" indent="0">
              <a:buNone/>
            </a:pPr>
            <a:endParaRPr lang="en-US" dirty="0"/>
          </a:p>
          <a:p>
            <a:r>
              <a:rPr lang="en-US" dirty="0"/>
              <a:t>The interface collects data points such as clients name, phone number, email, and the financial service being inquired about. Also allows the consumer to select appointment date and time for consultation in their chosen financial specialty.</a:t>
            </a:r>
          </a:p>
          <a:p>
            <a:endParaRPr lang="en-US" dirty="0"/>
          </a:p>
        </p:txBody>
      </p:sp>
    </p:spTree>
    <p:extLst>
      <p:ext uri="{BB962C8B-B14F-4D97-AF65-F5344CB8AC3E}">
        <p14:creationId xmlns:p14="http://schemas.microsoft.com/office/powerpoint/2010/main" val="2933471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7C0E3-1F0D-DE42-8D71-683863740BB8}"/>
              </a:ext>
            </a:extLst>
          </p:cNvPr>
          <p:cNvSpPr>
            <a:spLocks noGrp="1"/>
          </p:cNvSpPr>
          <p:nvPr>
            <p:ph type="title"/>
          </p:nvPr>
        </p:nvSpPr>
        <p:spPr/>
        <p:txBody>
          <a:bodyPr>
            <a:normAutofit fontScale="90000"/>
          </a:bodyPr>
          <a:lstStyle/>
          <a:p>
            <a:r>
              <a:rPr lang="en-US" dirty="0"/>
              <a:t>Data Cleanup, Model Training, and Model Evaluation</a:t>
            </a:r>
            <a:br>
              <a:rPr lang="en-US" dirty="0"/>
            </a:br>
            <a:br>
              <a:rPr lang="en-US" dirty="0"/>
            </a:br>
            <a:endParaRPr lang="en-US" dirty="0"/>
          </a:p>
        </p:txBody>
      </p:sp>
      <p:sp>
        <p:nvSpPr>
          <p:cNvPr id="3" name="Content Placeholder 2">
            <a:extLst>
              <a:ext uri="{FF2B5EF4-FFF2-40B4-BE49-F238E27FC236}">
                <a16:creationId xmlns:a16="http://schemas.microsoft.com/office/drawing/2014/main" id="{E3AAFAF0-2F19-0643-8B19-C9D05F279204}"/>
              </a:ext>
            </a:extLst>
          </p:cNvPr>
          <p:cNvSpPr>
            <a:spLocks noGrp="1"/>
          </p:cNvSpPr>
          <p:nvPr>
            <p:ph idx="1"/>
          </p:nvPr>
        </p:nvSpPr>
        <p:spPr/>
        <p:txBody>
          <a:bodyPr/>
          <a:lstStyle/>
          <a:p>
            <a:endParaRPr lang="en-US" dirty="0"/>
          </a:p>
          <a:p>
            <a:pPr lvl="1"/>
            <a:r>
              <a:rPr lang="en-US" dirty="0"/>
              <a:t>The exploration and cleanup process was primarily trial and error when entering utterances, responses, and deciphering the different options Amazon uses for their slots and lambda integration with the scheduler.</a:t>
            </a:r>
          </a:p>
          <a:p>
            <a:endParaRPr lang="en-US" dirty="0"/>
          </a:p>
          <a:p>
            <a:pPr lvl="1"/>
            <a:r>
              <a:rPr lang="en-US" dirty="0"/>
              <a:t>To ensure the bot is running as desired, you can build and test directly on the AWS website as you are designing the bot. It is important to test the bot responses in order to simulate a free-flowing dialogue between the end-user and S.A.M. Bot.</a:t>
            </a:r>
          </a:p>
          <a:p>
            <a:endParaRPr lang="en-US" dirty="0"/>
          </a:p>
        </p:txBody>
      </p:sp>
    </p:spTree>
    <p:extLst>
      <p:ext uri="{BB962C8B-B14F-4D97-AF65-F5344CB8AC3E}">
        <p14:creationId xmlns:p14="http://schemas.microsoft.com/office/powerpoint/2010/main" val="161059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B38C0-70CD-D04F-ADB8-16CE6F3322F0}"/>
              </a:ext>
            </a:extLst>
          </p:cNvPr>
          <p:cNvSpPr>
            <a:spLocks noGrp="1"/>
          </p:cNvSpPr>
          <p:nvPr>
            <p:ph type="title"/>
          </p:nvPr>
        </p:nvSpPr>
        <p:spPr/>
        <p:txBody>
          <a:bodyPr/>
          <a:lstStyle/>
          <a:p>
            <a:r>
              <a:rPr lang="en-US" dirty="0"/>
              <a:t>Discussion &amp; postmortem</a:t>
            </a:r>
          </a:p>
        </p:txBody>
      </p:sp>
      <p:sp>
        <p:nvSpPr>
          <p:cNvPr id="3" name="Content Placeholder 2">
            <a:extLst>
              <a:ext uri="{FF2B5EF4-FFF2-40B4-BE49-F238E27FC236}">
                <a16:creationId xmlns:a16="http://schemas.microsoft.com/office/drawing/2014/main" id="{B13175B8-5ECE-F040-A71C-171405E7B667}"/>
              </a:ext>
            </a:extLst>
          </p:cNvPr>
          <p:cNvSpPr>
            <a:spLocks noGrp="1"/>
          </p:cNvSpPr>
          <p:nvPr>
            <p:ph idx="1"/>
          </p:nvPr>
        </p:nvSpPr>
        <p:spPr/>
        <p:txBody>
          <a:bodyPr>
            <a:normAutofit lnSpcReduction="10000"/>
          </a:bodyPr>
          <a:lstStyle/>
          <a:p>
            <a:endParaRPr lang="en-US" dirty="0"/>
          </a:p>
          <a:p>
            <a:pPr lvl="1"/>
            <a:r>
              <a:rPr lang="en-US" dirty="0"/>
              <a:t>If we had additional time, we would be able to add voice recognition, design a mobile app, create a website for the bot, add additional financial services, use </a:t>
            </a:r>
            <a:r>
              <a:rPr lang="en-US" dirty="0" err="1"/>
              <a:t>Sequal</a:t>
            </a:r>
            <a:r>
              <a:rPr lang="en-US" dirty="0"/>
              <a:t> combined with S.A.M. BOT to allow us to gather data and provide additional use cases for the financial professionals using our services. </a:t>
            </a:r>
          </a:p>
          <a:p>
            <a:endParaRPr lang="en-US" dirty="0"/>
          </a:p>
          <a:p>
            <a:pPr lvl="1"/>
            <a:r>
              <a:rPr lang="en-US" dirty="0"/>
              <a:t>Training a bot is time-consuming. There are certain types of dialogue that you cannot anticipate until it is entered by the end-user. So, to say you have “every possible entry” covered is an impossibility. </a:t>
            </a:r>
          </a:p>
          <a:p>
            <a:pPr marL="457200" lvl="1" indent="0">
              <a:buNone/>
            </a:pPr>
            <a:endParaRPr lang="en-US" dirty="0"/>
          </a:p>
          <a:p>
            <a:pPr lvl="1"/>
            <a:r>
              <a:rPr lang="en-US" dirty="0"/>
              <a:t>To help us reach our desired goal of generating leads for our clients while still providing a smooth dialogue for the consumer, we chose to give the option to speak with a professional once certain basic data is provided. </a:t>
            </a:r>
          </a:p>
          <a:p>
            <a:pPr lvl="1"/>
            <a:endParaRPr lang="en-US" dirty="0"/>
          </a:p>
          <a:p>
            <a:endParaRPr lang="en-US" dirty="0"/>
          </a:p>
        </p:txBody>
      </p:sp>
    </p:spTree>
    <p:extLst>
      <p:ext uri="{BB962C8B-B14F-4D97-AF65-F5344CB8AC3E}">
        <p14:creationId xmlns:p14="http://schemas.microsoft.com/office/powerpoint/2010/main" val="3016799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0DB6DE6A-9F47-9341-9F3A-F8D082F36438}"/>
              </a:ext>
            </a:extLst>
          </p:cNvPr>
          <p:cNvPicPr>
            <a:picLocks noChangeAspect="1"/>
          </p:cNvPicPr>
          <p:nvPr/>
        </p:nvPicPr>
        <p:blipFill>
          <a:blip r:embed="rId2"/>
          <a:stretch>
            <a:fillRect/>
          </a:stretch>
        </p:blipFill>
        <p:spPr>
          <a:xfrm>
            <a:off x="1171646" y="0"/>
            <a:ext cx="9848707" cy="6858000"/>
          </a:xfrm>
          <a:prstGeom prst="rect">
            <a:avLst/>
          </a:prstGeom>
        </p:spPr>
      </p:pic>
    </p:spTree>
    <p:extLst>
      <p:ext uri="{BB962C8B-B14F-4D97-AF65-F5344CB8AC3E}">
        <p14:creationId xmlns:p14="http://schemas.microsoft.com/office/powerpoint/2010/main" val="660603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77BED383-F445-4549-B311-CC0E44D0CA73}"/>
              </a:ext>
            </a:extLst>
          </p:cNvPr>
          <p:cNvPicPr>
            <a:picLocks noChangeAspect="1"/>
          </p:cNvPicPr>
          <p:nvPr/>
        </p:nvPicPr>
        <p:blipFill>
          <a:blip r:embed="rId2"/>
          <a:stretch>
            <a:fillRect/>
          </a:stretch>
        </p:blipFill>
        <p:spPr>
          <a:xfrm>
            <a:off x="2367742" y="6178"/>
            <a:ext cx="7456516" cy="6858000"/>
          </a:xfrm>
          <a:prstGeom prst="rect">
            <a:avLst/>
          </a:prstGeom>
        </p:spPr>
      </p:pic>
    </p:spTree>
    <p:extLst>
      <p:ext uri="{BB962C8B-B14F-4D97-AF65-F5344CB8AC3E}">
        <p14:creationId xmlns:p14="http://schemas.microsoft.com/office/powerpoint/2010/main" val="402706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421F2B51-9F5E-8A48-B85B-3234C38B2737}"/>
              </a:ext>
            </a:extLst>
          </p:cNvPr>
          <p:cNvPicPr>
            <a:picLocks noGrp="1" noChangeAspect="1"/>
          </p:cNvPicPr>
          <p:nvPr>
            <p:ph idx="1"/>
          </p:nvPr>
        </p:nvPicPr>
        <p:blipFill>
          <a:blip r:embed="rId2"/>
          <a:stretch>
            <a:fillRect/>
          </a:stretch>
        </p:blipFill>
        <p:spPr>
          <a:xfrm>
            <a:off x="2669059" y="0"/>
            <a:ext cx="6820929" cy="6857999"/>
          </a:xfrm>
        </p:spPr>
      </p:pic>
    </p:spTree>
    <p:extLst>
      <p:ext uri="{BB962C8B-B14F-4D97-AF65-F5344CB8AC3E}">
        <p14:creationId xmlns:p14="http://schemas.microsoft.com/office/powerpoint/2010/main" val="3537393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Graphical user interface, text, application&#10;&#10;Description automatically generated">
            <a:extLst>
              <a:ext uri="{FF2B5EF4-FFF2-40B4-BE49-F238E27FC236}">
                <a16:creationId xmlns:a16="http://schemas.microsoft.com/office/drawing/2014/main" id="{36922F92-E8AF-CD44-9913-D3A437C54347}"/>
              </a:ext>
            </a:extLst>
          </p:cNvPr>
          <p:cNvPicPr>
            <a:picLocks noChangeAspect="1"/>
          </p:cNvPicPr>
          <p:nvPr/>
        </p:nvPicPr>
        <p:blipFill>
          <a:blip r:embed="rId2"/>
          <a:stretch>
            <a:fillRect/>
          </a:stretch>
        </p:blipFill>
        <p:spPr>
          <a:xfrm>
            <a:off x="2494091" y="107950"/>
            <a:ext cx="7203817" cy="6642100"/>
          </a:xfrm>
          <a:prstGeom prst="rect">
            <a:avLst/>
          </a:prstGeom>
        </p:spPr>
      </p:pic>
    </p:spTree>
    <p:extLst>
      <p:ext uri="{BB962C8B-B14F-4D97-AF65-F5344CB8AC3E}">
        <p14:creationId xmlns:p14="http://schemas.microsoft.com/office/powerpoint/2010/main" val="203602544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1851</TotalTime>
  <Words>449</Words>
  <Application>Microsoft Macintosh PowerPoint</Application>
  <PresentationFormat>Widescreen</PresentationFormat>
  <Paragraphs>27</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Century Gothic</vt:lpstr>
      <vt:lpstr>Vapor Trail</vt:lpstr>
      <vt:lpstr>SPECIALIZED ASSET MANAGEMENT (S.A.M.) LEAD-GENERATING BOT</vt:lpstr>
      <vt:lpstr>Motivation &amp; summary</vt:lpstr>
      <vt:lpstr>Model Summary </vt:lpstr>
      <vt:lpstr>Data Cleanup, Model Training, and Model Evaluation  </vt:lpstr>
      <vt:lpstr>Discussion &amp; postmortem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SAM-BOT</dc:title>
  <dc:creator>Miguel Correa</dc:creator>
  <cp:lastModifiedBy>Miguel Correa</cp:lastModifiedBy>
  <cp:revision>4</cp:revision>
  <dcterms:created xsi:type="dcterms:W3CDTF">2021-11-24T04:29:25Z</dcterms:created>
  <dcterms:modified xsi:type="dcterms:W3CDTF">2021-11-29T04:22:15Z</dcterms:modified>
</cp:coreProperties>
</file>