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457" r:id="rId3"/>
    <p:sldId id="458" r:id="rId4"/>
    <p:sldId id="321" r:id="rId5"/>
    <p:sldId id="322" r:id="rId6"/>
    <p:sldId id="361" r:id="rId7"/>
    <p:sldId id="302" r:id="rId8"/>
    <p:sldId id="370" r:id="rId9"/>
    <p:sldId id="328" r:id="rId10"/>
    <p:sldId id="303" r:id="rId11"/>
    <p:sldId id="376" r:id="rId12"/>
    <p:sldId id="336" r:id="rId13"/>
    <p:sldId id="323" r:id="rId14"/>
    <p:sldId id="305" r:id="rId15"/>
    <p:sldId id="377" r:id="rId16"/>
    <p:sldId id="306" r:id="rId17"/>
    <p:sldId id="378" r:id="rId18"/>
    <p:sldId id="325" r:id="rId19"/>
    <p:sldId id="371" r:id="rId20"/>
    <p:sldId id="327" r:id="rId21"/>
    <p:sldId id="308" r:id="rId22"/>
    <p:sldId id="338" r:id="rId23"/>
    <p:sldId id="340" r:id="rId24"/>
    <p:sldId id="341" r:id="rId25"/>
    <p:sldId id="343" r:id="rId26"/>
    <p:sldId id="345" r:id="rId27"/>
    <p:sldId id="346" r:id="rId28"/>
    <p:sldId id="349" r:id="rId29"/>
    <p:sldId id="350" r:id="rId30"/>
    <p:sldId id="351" r:id="rId31"/>
    <p:sldId id="347" r:id="rId32"/>
    <p:sldId id="348" r:id="rId33"/>
    <p:sldId id="362" r:id="rId34"/>
    <p:sldId id="352" r:id="rId35"/>
    <p:sldId id="317" r:id="rId36"/>
    <p:sldId id="363" r:id="rId37"/>
    <p:sldId id="366" r:id="rId38"/>
    <p:sldId id="364" r:id="rId39"/>
    <p:sldId id="365" r:id="rId40"/>
    <p:sldId id="367" r:id="rId41"/>
    <p:sldId id="423" r:id="rId42"/>
    <p:sldId id="424" r:id="rId43"/>
    <p:sldId id="425" r:id="rId44"/>
    <p:sldId id="426" r:id="rId45"/>
  </p:sldIdLst>
  <p:sldSz cx="9144000" cy="6858000" type="screen4x3"/>
  <p:notesSz cx="6858000" cy="9144000"/>
  <p:custDataLst>
    <p:tags r:id="rId50"/>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1"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72" y="-86"/>
      </p:cViewPr>
      <p:guideLst>
        <p:guide orient="horz" pos="2124"/>
        <p:guide pos="2913"/>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gs" Target="tags/tag1.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8"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zh-CN" altLang="en-US" sz="1200" b="0">
                <a:ea typeface="宋体" panose="02010600030101010101" pitchFamily="2" charset="-122"/>
              </a:rPr>
            </a:fld>
            <a:endParaRPr lang="zh-CN" altLang="en-US" sz="1200" b="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1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1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7" name="Rectangle 4"/>
          <p:cNvSpPr>
            <a:spLocks noGrp="1" noChangeArrowheads="1"/>
          </p:cNvSpPr>
          <p:nvPr>
            <p:ph type="dt" sz="half" idx="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Rectangle 4"/>
          <p:cNvSpPr>
            <a:spLocks noGrp="1" noChangeArrowheads="1"/>
          </p:cNvSpPr>
          <p:nvPr>
            <p:ph type="dt" sz="half" idx="12"/>
          </p:nvPr>
        </p:nvSpPr>
        <p:spPr bwMode="auto">
          <a:xfrm>
            <a:off x="457200" y="6245225"/>
            <a:ext cx="2133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1.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2">
            <a:lum/>
          </a:blip>
          <a:stretch>
            <a:fillRect t="-2000" b="-2000"/>
          </a:stretch>
        </a:blip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8195"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hyperlink" Target="&#23454;&#39564;&#35270;&#39057;/&#28340;&#33519;&#30340;&#21046;&#21462;&#65288;&#27969;&#30021;&#65289;.f4v" TargetMode="External"/><Relationship Id="rId2" Type="http://schemas.openxmlformats.org/officeDocument/2006/relationships/image" Target="../media/image8.png"/><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23454;&#39564;&#35270;&#39057;/&#33519;&#30340;&#30813;&#21270;&#21453;&#24212;.f4v" TargetMode="Externa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wmf"/><Relationship Id="rId7" Type="http://schemas.openxmlformats.org/officeDocument/2006/relationships/oleObject" Target="../embeddings/oleObject7.bin"/><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 Id="rId3" Type="http://schemas.openxmlformats.org/officeDocument/2006/relationships/oleObject" Target="../embeddings/oleObject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image" Target="../media/image5.png"/><Relationship Id="rId6" Type="http://schemas.microsoft.com/office/2007/relationships/media" Target="file:///D:\&#35874;&#24800;&#25196;CAI&#35838;&#20214;\&#33519;&#30340;&#32467;&#26500;003787&#21016;&#32988;&#24378;.avi" TargetMode="External"/><Relationship Id="rId5" Type="http://schemas.openxmlformats.org/officeDocument/2006/relationships/video" Target="file:///D:\&#35874;&#24800;&#25196;CAI&#35838;&#20214;\&#33519;&#30340;&#32467;&#26500;003787&#21016;&#32988;&#24378;.avi" TargetMode="Externa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media" Target="file:///D:\&#31077;&#38055;\&#35838;&#20214;2\&#33519;&#963;&#960;.avi" TargetMode="External"/><Relationship Id="rId1" Type="http://schemas.openxmlformats.org/officeDocument/2006/relationships/video" Target="file:///D:\&#31077;&#38055;\&#35838;&#20214;2\&#33519;&#963;&#960;.avi"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23.wmf"/><Relationship Id="rId1"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13.bin"/><Relationship Id="rId4" Type="http://schemas.openxmlformats.org/officeDocument/2006/relationships/image" Target="../media/image26.wmf"/><Relationship Id="rId3" Type="http://schemas.openxmlformats.org/officeDocument/2006/relationships/oleObject" Target="../embeddings/oleObject12.bin"/><Relationship Id="rId2" Type="http://schemas.openxmlformats.org/officeDocument/2006/relationships/image" Target="../media/image25.wmf"/><Relationship Id="rId1"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36873;&#20462;5/&#36164;&#26009;/&#39640;&#20108;&#35838;&#20214;%20-%20&#27704;&#24247;&#21270;&#23398;&#25945;&#32946;&#32593;.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B2篇章_2"/>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p:nvPr/>
        </p:nvSpPr>
        <p:spPr>
          <a:xfrm>
            <a:off x="611188" y="692150"/>
            <a:ext cx="7632700" cy="4608513"/>
          </a:xfrm>
          <a:prstGeom prst="rect">
            <a:avLst/>
          </a:prstGeom>
          <a:noFill/>
          <a:ln w="9525">
            <a:noFill/>
          </a:ln>
        </p:spPr>
        <p:txBody>
          <a:bodyPr anchor="ctr"/>
          <a:lstStyle/>
          <a:p>
            <a:pPr>
              <a:lnSpc>
                <a:spcPct val="125000"/>
              </a:lnSpc>
              <a:buFontTx/>
            </a:pPr>
            <a:r>
              <a:rPr lang="en-US" altLang="zh-CN" sz="3600">
                <a:solidFill>
                  <a:srgbClr val="000000"/>
                </a:solidFill>
                <a:latin typeface="黑体" panose="02010609060101010101" pitchFamily="49" charset="-122"/>
                <a:ea typeface="黑体" panose="02010609060101010101" pitchFamily="49" charset="-122"/>
              </a:rPr>
              <a:t>【</a:t>
            </a:r>
            <a:r>
              <a:rPr lang="zh-CN" altLang="en-US" sz="3600">
                <a:solidFill>
                  <a:srgbClr val="000000"/>
                </a:solidFill>
                <a:latin typeface="黑体" panose="02010609060101010101" pitchFamily="49" charset="-122"/>
                <a:ea typeface="黑体" panose="02010609060101010101" pitchFamily="49" charset="-122"/>
              </a:rPr>
              <a:t>总结</a:t>
            </a:r>
            <a:r>
              <a:rPr lang="en-US" altLang="zh-CN" sz="3600">
                <a:solidFill>
                  <a:srgbClr val="000000"/>
                </a:solidFill>
                <a:latin typeface="黑体" panose="02010609060101010101" pitchFamily="49" charset="-122"/>
                <a:ea typeface="黑体" panose="02010609060101010101" pitchFamily="49" charset="-122"/>
              </a:rPr>
              <a:t>】</a:t>
            </a:r>
            <a:br>
              <a:rPr lang="en-US" altLang="zh-CN" sz="3600">
                <a:solidFill>
                  <a:srgbClr val="000000"/>
                </a:solidFill>
                <a:latin typeface="黑体" panose="02010609060101010101" pitchFamily="49" charset="-122"/>
                <a:ea typeface="黑体" panose="02010609060101010101" pitchFamily="49" charset="-122"/>
              </a:rPr>
            </a:br>
            <a:r>
              <a:rPr lang="zh-CN" altLang="en-US" sz="3600">
                <a:solidFill>
                  <a:srgbClr val="000000"/>
                </a:solidFill>
                <a:latin typeface="黑体" panose="02010609060101010101" pitchFamily="49" charset="-122"/>
                <a:ea typeface="黑体" panose="02010609060101010101" pitchFamily="49" charset="-122"/>
              </a:rPr>
              <a:t> </a:t>
            </a:r>
            <a:r>
              <a:rPr lang="zh-CN" altLang="en-US" sz="3600">
                <a:latin typeface="黑体" panose="02010609060101010101" pitchFamily="49" charset="-122"/>
                <a:ea typeface="黑体" panose="02010609060101010101" pitchFamily="49" charset="-122"/>
              </a:rPr>
              <a:t>能燃烧 易取代 难加成 难氧化</a:t>
            </a:r>
            <a:r>
              <a:rPr lang="zh-CN" altLang="en-US" sz="3600">
                <a:solidFill>
                  <a:srgbClr val="000000"/>
                </a:solidFill>
                <a:latin typeface="黑体" panose="02010609060101010101" pitchFamily="49" charset="-122"/>
                <a:ea typeface="黑体" panose="02010609060101010101" pitchFamily="49" charset="-122"/>
              </a:rPr>
              <a:t>     </a:t>
            </a:r>
            <a:br>
              <a:rPr lang="zh-CN" altLang="en-US" sz="3600">
                <a:solidFill>
                  <a:srgbClr val="000000"/>
                </a:solidFill>
                <a:latin typeface="黑体" panose="02010609060101010101" pitchFamily="49" charset="-122"/>
                <a:ea typeface="黑体" panose="02010609060101010101" pitchFamily="49" charset="-122"/>
              </a:rPr>
            </a:br>
            <a:endParaRPr lang="zh-CN" altLang="en-US" sz="36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5292725" y="765175"/>
          <a:ext cx="3814763" cy="3421063"/>
        </p:xfrm>
        <a:graphic>
          <a:graphicData uri="http://schemas.openxmlformats.org/presentationml/2006/ole">
            <mc:AlternateContent xmlns:mc="http://schemas.openxmlformats.org/markup-compatibility/2006">
              <mc:Choice xmlns:v="urn:schemas-microsoft-com:vml" Requires="v">
                <p:oleObj spid="_x0000_s1038" name="" r:id="rId1" imgW="3895725" imgH="3257550" progId="Paint.Picture">
                  <p:embed/>
                </p:oleObj>
              </mc:Choice>
              <mc:Fallback>
                <p:oleObj name="" r:id="rId1" imgW="3895725" imgH="3257550" progId="Paint.Picture">
                  <p:embed/>
                  <p:pic>
                    <p:nvPicPr>
                      <p:cNvPr id="0" name="OLE substitute image"/>
                      <p:cNvPicPr/>
                      <p:nvPr/>
                    </p:nvPicPr>
                    <p:blipFill>
                      <a:blip r:embed="rId2"/>
                      <a:stretch>
                        <a:fillRect/>
                      </a:stretch>
                    </p:blipFill>
                    <p:spPr>
                      <a:xfrm>
                        <a:off x="5292725" y="765175"/>
                        <a:ext cx="3814763" cy="3421063"/>
                      </a:xfrm>
                      <a:prstGeom prst="rect">
                        <a:avLst/>
                      </a:prstGeom>
                      <a:noFill/>
                      <a:ln w="38100">
                        <a:noFill/>
                        <a:miter/>
                      </a:ln>
                    </p:spPr>
                  </p:pic>
                </p:oleObj>
              </mc:Fallback>
            </mc:AlternateContent>
          </a:graphicData>
        </a:graphic>
      </p:graphicFrame>
      <p:sp>
        <p:nvSpPr>
          <p:cNvPr id="13315" name="Text Box 3"/>
          <p:cNvSpPr txBox="1"/>
          <p:nvPr/>
        </p:nvSpPr>
        <p:spPr>
          <a:xfrm>
            <a:off x="250825" y="4149725"/>
            <a:ext cx="4968875" cy="641350"/>
          </a:xfrm>
          <a:prstGeom prst="rect">
            <a:avLst/>
          </a:prstGeom>
          <a:noFill/>
          <a:ln w="9525">
            <a:noFill/>
          </a:ln>
        </p:spPr>
        <p:txBody>
          <a:bodyPr>
            <a:spAutoFit/>
          </a:bodyPr>
          <a:lstStyle/>
          <a:p>
            <a:pPr>
              <a:spcBef>
                <a:spcPct val="50000"/>
              </a:spcBef>
            </a:pPr>
            <a:r>
              <a:rPr lang="en-US" altLang="zh-CN" sz="3600">
                <a:solidFill>
                  <a:srgbClr val="000000"/>
                </a:solidFill>
                <a:latin typeface="Times New Roman" panose="02020603050405020304" pitchFamily="18" charset="0"/>
                <a:ea typeface="宋体" panose="02010600030101010101" pitchFamily="2" charset="-122"/>
              </a:rPr>
              <a:t>2Fe + 3Br</a:t>
            </a:r>
            <a:r>
              <a:rPr lang="en-US" altLang="zh-CN" sz="3600" baseline="-25000">
                <a:solidFill>
                  <a:srgbClr val="000000"/>
                </a:solidFill>
                <a:latin typeface="Times New Roman" panose="02020603050405020304" pitchFamily="18" charset="0"/>
                <a:ea typeface="宋体" panose="02010600030101010101" pitchFamily="2" charset="-122"/>
              </a:rPr>
              <a:t>2  </a:t>
            </a:r>
            <a:r>
              <a:rPr lang="en-US" altLang="zh-CN" sz="3600">
                <a:solidFill>
                  <a:srgbClr val="000000"/>
                </a:solidFill>
                <a:latin typeface="Times New Roman" panose="02020603050405020304" pitchFamily="18" charset="0"/>
                <a:ea typeface="宋体" panose="02010600030101010101" pitchFamily="2" charset="-122"/>
              </a:rPr>
              <a:t>=  2FeBr</a:t>
            </a:r>
            <a:r>
              <a:rPr lang="en-US" altLang="zh-CN" sz="3600" baseline="-25000">
                <a:solidFill>
                  <a:srgbClr val="000000"/>
                </a:solidFill>
                <a:latin typeface="Times New Roman" panose="02020603050405020304" pitchFamily="18" charset="0"/>
                <a:ea typeface="宋体" panose="02010600030101010101" pitchFamily="2" charset="-122"/>
              </a:rPr>
              <a:t>3</a:t>
            </a:r>
            <a:endParaRPr lang="en-US" altLang="zh-CN" sz="3600" baseline="-25000">
              <a:solidFill>
                <a:srgbClr val="000000"/>
              </a:solidFill>
              <a:latin typeface="Times New Roman" panose="02020603050405020304" pitchFamily="18" charset="0"/>
              <a:ea typeface="宋体" panose="02010600030101010101" pitchFamily="2" charset="-122"/>
            </a:endParaRPr>
          </a:p>
        </p:txBody>
      </p:sp>
      <p:grpSp>
        <p:nvGrpSpPr>
          <p:cNvPr id="2" name="Group 4"/>
          <p:cNvGrpSpPr/>
          <p:nvPr/>
        </p:nvGrpSpPr>
        <p:grpSpPr>
          <a:xfrm>
            <a:off x="179388" y="4941888"/>
            <a:ext cx="7416800" cy="971550"/>
            <a:chOff x="0" y="0"/>
            <a:chExt cx="4672" cy="612"/>
          </a:xfrm>
        </p:grpSpPr>
        <p:grpSp>
          <p:nvGrpSpPr>
            <p:cNvPr id="2060" name="Group 5"/>
            <p:cNvGrpSpPr/>
            <p:nvPr/>
          </p:nvGrpSpPr>
          <p:grpSpPr>
            <a:xfrm>
              <a:off x="0" y="28"/>
              <a:ext cx="635" cy="545"/>
              <a:chOff x="0" y="0"/>
              <a:chExt cx="997" cy="862"/>
            </a:xfrm>
          </p:grpSpPr>
          <p:sp>
            <p:nvSpPr>
              <p:cNvPr id="2070" name="AutoShape 6"/>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2071" name="Oval 7"/>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2061" name="Rectangle 8"/>
            <p:cNvSpPr/>
            <p:nvPr/>
          </p:nvSpPr>
          <p:spPr>
            <a:xfrm>
              <a:off x="545" y="28"/>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Br</a:t>
              </a:r>
              <a:r>
                <a:rPr lang="en-US" altLang="zh-CN" sz="3600" baseline="-25000">
                  <a:latin typeface="Times New Roman" panose="02020603050405020304" pitchFamily="18" charset="0"/>
                  <a:ea typeface="宋体" panose="02010600030101010101" pitchFamily="2" charset="-122"/>
                </a:rPr>
                <a:t>2</a:t>
              </a:r>
              <a:endParaRPr lang="zh-CN" altLang="en-US" sz="3600" baseline="-25000">
                <a:latin typeface="Times New Roman" panose="02020603050405020304" pitchFamily="18" charset="0"/>
                <a:ea typeface="宋体" panose="02010600030101010101" pitchFamily="2" charset="-122"/>
              </a:endParaRPr>
            </a:p>
          </p:txBody>
        </p:sp>
        <p:grpSp>
          <p:nvGrpSpPr>
            <p:cNvPr id="2062" name="Group 9"/>
            <p:cNvGrpSpPr/>
            <p:nvPr/>
          </p:nvGrpSpPr>
          <p:grpSpPr>
            <a:xfrm>
              <a:off x="2571" y="55"/>
              <a:ext cx="635" cy="545"/>
              <a:chOff x="0" y="0"/>
              <a:chExt cx="997" cy="862"/>
            </a:xfrm>
          </p:grpSpPr>
          <p:sp>
            <p:nvSpPr>
              <p:cNvPr id="2068" name="AutoShape 10"/>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2069" name="Oval 11"/>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2063" name="Line 12"/>
            <p:cNvSpPr/>
            <p:nvPr/>
          </p:nvSpPr>
          <p:spPr>
            <a:xfrm flipV="1">
              <a:off x="1507" y="347"/>
              <a:ext cx="998" cy="1"/>
            </a:xfrm>
            <a:prstGeom prst="line">
              <a:avLst/>
            </a:prstGeom>
            <a:ln w="57150" cap="sq" cmpd="sng">
              <a:solidFill>
                <a:schemeClr val="tx1"/>
              </a:solidFill>
              <a:prstDash val="solid"/>
              <a:headEnd type="none" w="med" len="med"/>
              <a:tailEnd type="arrow" w="med" len="med"/>
            </a:ln>
          </p:spPr>
          <p:txBody>
            <a:bodyPr/>
            <a:lstStyle/>
            <a:p/>
          </p:txBody>
        </p:sp>
        <p:sp>
          <p:nvSpPr>
            <p:cNvPr id="2064" name="Line 13"/>
            <p:cNvSpPr/>
            <p:nvPr/>
          </p:nvSpPr>
          <p:spPr>
            <a:xfrm>
              <a:off x="3231" y="322"/>
              <a:ext cx="136" cy="0"/>
            </a:xfrm>
            <a:prstGeom prst="line">
              <a:avLst/>
            </a:prstGeom>
            <a:ln w="57150" cap="sq" cmpd="sng">
              <a:solidFill>
                <a:schemeClr val="tx1"/>
              </a:solidFill>
              <a:prstDash val="solid"/>
              <a:headEnd type="none" w="med" len="med"/>
              <a:tailEnd type="none" w="med" len="med"/>
            </a:ln>
          </p:spPr>
          <p:txBody>
            <a:bodyPr/>
            <a:lstStyle/>
            <a:p/>
          </p:txBody>
        </p:sp>
        <p:sp>
          <p:nvSpPr>
            <p:cNvPr id="2065" name="Rectangle 14"/>
            <p:cNvSpPr/>
            <p:nvPr/>
          </p:nvSpPr>
          <p:spPr>
            <a:xfrm>
              <a:off x="3221" y="46"/>
              <a:ext cx="589"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Br</a:t>
              </a:r>
              <a:endParaRPr lang="zh-CN" altLang="en-US" sz="3600" baseline="-25000">
                <a:latin typeface="Times New Roman" panose="02020603050405020304" pitchFamily="18" charset="0"/>
                <a:ea typeface="宋体" panose="02010600030101010101" pitchFamily="2" charset="-122"/>
              </a:endParaRPr>
            </a:p>
          </p:txBody>
        </p:sp>
        <p:sp>
          <p:nvSpPr>
            <p:cNvPr id="2066" name="Rectangle 15"/>
            <p:cNvSpPr/>
            <p:nvPr/>
          </p:nvSpPr>
          <p:spPr>
            <a:xfrm>
              <a:off x="3765" y="50"/>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HBr</a:t>
              </a:r>
              <a:endParaRPr lang="zh-CN" altLang="en-US" sz="3600" baseline="-25000">
                <a:latin typeface="Times New Roman" panose="02020603050405020304" pitchFamily="18" charset="0"/>
                <a:ea typeface="宋体" panose="02010600030101010101" pitchFamily="2" charset="-122"/>
              </a:endParaRPr>
            </a:p>
          </p:txBody>
        </p:sp>
        <p:sp>
          <p:nvSpPr>
            <p:cNvPr id="2067" name="Rectangle 16"/>
            <p:cNvSpPr/>
            <p:nvPr/>
          </p:nvSpPr>
          <p:spPr>
            <a:xfrm>
              <a:off x="1452" y="0"/>
              <a:ext cx="952" cy="318"/>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FeBr</a:t>
              </a:r>
              <a:r>
                <a:rPr lang="en-US" altLang="zh-CN" sz="3600" baseline="-25000">
                  <a:latin typeface="Times New Roman" panose="02020603050405020304" pitchFamily="18" charset="0"/>
                  <a:ea typeface="宋体" panose="02010600030101010101" pitchFamily="2" charset="-122"/>
                </a:rPr>
                <a:t>3</a:t>
              </a:r>
              <a:endParaRPr lang="zh-CN" altLang="en-US" sz="3600" baseline="-25000">
                <a:latin typeface="Times New Roman" panose="02020603050405020304" pitchFamily="18" charset="0"/>
                <a:ea typeface="宋体" panose="02010600030101010101" pitchFamily="2" charset="-122"/>
              </a:endParaRPr>
            </a:p>
          </p:txBody>
        </p:sp>
      </p:grpSp>
      <p:sp>
        <p:nvSpPr>
          <p:cNvPr id="13329" name="Text Box 17"/>
          <p:cNvSpPr txBox="1"/>
          <p:nvPr/>
        </p:nvSpPr>
        <p:spPr>
          <a:xfrm>
            <a:off x="252413" y="6018213"/>
            <a:ext cx="5688012" cy="579437"/>
          </a:xfrm>
          <a:prstGeom prst="rect">
            <a:avLst/>
          </a:prstGeom>
          <a:noFill/>
          <a:ln w="9525">
            <a:noFill/>
          </a:ln>
        </p:spPr>
        <p:txBody>
          <a:bodyPr>
            <a:spAutoFit/>
          </a:bodyPr>
          <a:lstStyle/>
          <a:p>
            <a:pPr>
              <a:spcBef>
                <a:spcPct val="50000"/>
              </a:spcBef>
            </a:pPr>
            <a:r>
              <a:rPr lang="en-US" altLang="zh-CN" sz="3200">
                <a:solidFill>
                  <a:srgbClr val="000000"/>
                </a:solidFill>
                <a:latin typeface="Arial" panose="020B0604020202020204" pitchFamily="34" charset="0"/>
                <a:ea typeface="宋体" panose="02010600030101010101" pitchFamily="2" charset="-122"/>
              </a:rPr>
              <a:t>AgNO</a:t>
            </a:r>
            <a:r>
              <a:rPr lang="en-US" altLang="zh-CN" sz="3200" baseline="-25000">
                <a:solidFill>
                  <a:srgbClr val="000000"/>
                </a:solidFill>
                <a:latin typeface="Arial" panose="020B0604020202020204" pitchFamily="34" charset="0"/>
                <a:ea typeface="宋体" panose="02010600030101010101" pitchFamily="2" charset="-122"/>
              </a:rPr>
              <a:t>3 </a:t>
            </a:r>
            <a:r>
              <a:rPr lang="en-US" altLang="zh-CN" sz="3200">
                <a:solidFill>
                  <a:srgbClr val="000000"/>
                </a:solidFill>
                <a:latin typeface="Arial" panose="020B0604020202020204" pitchFamily="34" charset="0"/>
                <a:ea typeface="宋体" panose="02010600030101010101" pitchFamily="2" charset="-122"/>
              </a:rPr>
              <a:t>+HBr = AgBr</a:t>
            </a:r>
            <a:r>
              <a:rPr lang="en-US" altLang="zh-CN">
                <a:solidFill>
                  <a:srgbClr val="000000"/>
                </a:solidFill>
                <a:latin typeface="Arial" panose="020B0604020202020204" pitchFamily="34" charset="0"/>
                <a:ea typeface="宋体" panose="02010600030101010101" pitchFamily="2" charset="-122"/>
              </a:rPr>
              <a:t>↓</a:t>
            </a:r>
            <a:r>
              <a:rPr lang="en-US" altLang="zh-CN" sz="3200">
                <a:solidFill>
                  <a:srgbClr val="000000"/>
                </a:solidFill>
                <a:latin typeface="Arial" panose="020B0604020202020204" pitchFamily="34" charset="0"/>
                <a:ea typeface="宋体" panose="02010600030101010101" pitchFamily="2" charset="-122"/>
              </a:rPr>
              <a:t> +HNO</a:t>
            </a:r>
            <a:r>
              <a:rPr lang="en-US" altLang="zh-CN" sz="3200" baseline="-25000">
                <a:solidFill>
                  <a:srgbClr val="000000"/>
                </a:solidFill>
                <a:latin typeface="Arial" panose="020B0604020202020204" pitchFamily="34" charset="0"/>
                <a:ea typeface="宋体" panose="02010600030101010101" pitchFamily="2" charset="-122"/>
              </a:rPr>
              <a:t>3</a:t>
            </a:r>
            <a:endParaRPr lang="en-US" altLang="zh-CN" sz="3200" baseline="-25000">
              <a:solidFill>
                <a:srgbClr val="000000"/>
              </a:solidFill>
              <a:latin typeface="Arial" panose="020B0604020202020204" pitchFamily="34" charset="0"/>
              <a:ea typeface="宋体" panose="02010600030101010101" pitchFamily="2" charset="-122"/>
            </a:endParaRPr>
          </a:p>
        </p:txBody>
      </p:sp>
      <p:sp>
        <p:nvSpPr>
          <p:cNvPr id="2054" name="Text Box 18"/>
          <p:cNvSpPr txBox="1"/>
          <p:nvPr/>
        </p:nvSpPr>
        <p:spPr>
          <a:xfrm>
            <a:off x="4859338" y="1274763"/>
            <a:ext cx="4067175" cy="641350"/>
          </a:xfrm>
          <a:prstGeom prst="rect">
            <a:avLst/>
          </a:prstGeom>
          <a:noFill/>
          <a:ln w="9525">
            <a:noFill/>
          </a:ln>
        </p:spPr>
        <p:txBody>
          <a:bodyPr>
            <a:spAutoFit/>
          </a:bodyPr>
          <a:lstStyle/>
          <a:p>
            <a:pPr>
              <a:spcBef>
                <a:spcPct val="50000"/>
              </a:spcBef>
            </a:pPr>
            <a:r>
              <a:rPr lang="zh-CN" altLang="en-US" sz="3600">
                <a:latin typeface="Arial" panose="020B0604020202020204" pitchFamily="34" charset="0"/>
                <a:ea typeface="宋体" panose="02010600030101010101" pitchFamily="2" charset="-122"/>
              </a:rPr>
              <a:t> </a:t>
            </a:r>
            <a:endParaRPr lang="en-US" altLang="zh-CN" sz="3600">
              <a:latin typeface="Arial" panose="020B0604020202020204" pitchFamily="34" charset="0"/>
              <a:ea typeface="宋体" panose="02010600030101010101" pitchFamily="2" charset="-122"/>
            </a:endParaRPr>
          </a:p>
        </p:txBody>
      </p:sp>
      <p:sp>
        <p:nvSpPr>
          <p:cNvPr id="2055" name="Text Box 19"/>
          <p:cNvSpPr txBox="1"/>
          <p:nvPr/>
        </p:nvSpPr>
        <p:spPr>
          <a:xfrm>
            <a:off x="179388" y="188913"/>
            <a:ext cx="5400675" cy="641350"/>
          </a:xfrm>
          <a:prstGeom prst="rect">
            <a:avLst/>
          </a:prstGeom>
          <a:solidFill>
            <a:srgbClr val="FFFF00"/>
          </a:solidFill>
          <a:ln w="9525">
            <a:noFill/>
          </a:ln>
        </p:spPr>
        <p:txBody>
          <a:bodyPr>
            <a:spAutoFit/>
          </a:bodyPr>
          <a:lstStyle/>
          <a:p>
            <a:pPr>
              <a:spcBef>
                <a:spcPct val="50000"/>
              </a:spcBef>
            </a:pPr>
            <a:r>
              <a:rPr lang="zh-CN" altLang="en-US" sz="3600">
                <a:solidFill>
                  <a:srgbClr val="000000"/>
                </a:solidFill>
                <a:latin typeface="Times New Roman" panose="02020603050405020304" pitchFamily="18" charset="0"/>
                <a:ea typeface="黑体" panose="02010609060101010101" pitchFamily="49" charset="-122"/>
              </a:rPr>
              <a:t>设计制备溴苯实验方案</a:t>
            </a:r>
            <a:endParaRPr lang="zh-CN" altLang="en-US" sz="3600">
              <a:solidFill>
                <a:srgbClr val="000000"/>
              </a:solidFill>
              <a:latin typeface="Times New Roman" panose="02020603050405020304" pitchFamily="18" charset="0"/>
              <a:ea typeface="黑体" panose="02010609060101010101" pitchFamily="49" charset="-122"/>
            </a:endParaRPr>
          </a:p>
        </p:txBody>
      </p:sp>
      <p:sp>
        <p:nvSpPr>
          <p:cNvPr id="2056" name="Text Box 20"/>
          <p:cNvSpPr txBox="1"/>
          <p:nvPr/>
        </p:nvSpPr>
        <p:spPr>
          <a:xfrm>
            <a:off x="323850" y="1125538"/>
            <a:ext cx="4608513" cy="946150"/>
          </a:xfrm>
          <a:prstGeom prst="rect">
            <a:avLst/>
          </a:prstGeom>
          <a:noFill/>
          <a:ln w="9525">
            <a:noFill/>
          </a:ln>
        </p:spPr>
        <p:txBody>
          <a:bodyPr>
            <a:spAutoFit/>
          </a:bodyPr>
          <a:lstStyle/>
          <a:p>
            <a:pPr>
              <a:spcBef>
                <a:spcPct val="50000"/>
              </a:spcBef>
            </a:pP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主要仪器</a:t>
            </a: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圆底烧瓶、长导管、锥形瓶、铁架台等</a:t>
            </a:r>
            <a:endParaRPr lang="zh-CN" altLang="en-US" sz="2800">
              <a:solidFill>
                <a:srgbClr val="000000"/>
              </a:solidFill>
              <a:latin typeface="Arial" panose="020B0604020202020204" pitchFamily="34" charset="0"/>
              <a:ea typeface="宋体" panose="02010600030101010101" pitchFamily="2" charset="-122"/>
            </a:endParaRPr>
          </a:p>
        </p:txBody>
      </p:sp>
      <p:sp>
        <p:nvSpPr>
          <p:cNvPr id="2057" name="Text Box 21"/>
          <p:cNvSpPr txBox="1"/>
          <p:nvPr/>
        </p:nvSpPr>
        <p:spPr>
          <a:xfrm>
            <a:off x="250825" y="2122488"/>
            <a:ext cx="4681538" cy="946150"/>
          </a:xfrm>
          <a:prstGeom prst="rect">
            <a:avLst/>
          </a:prstGeom>
          <a:noFill/>
          <a:ln w="9525">
            <a:noFill/>
          </a:ln>
        </p:spPr>
        <p:txBody>
          <a:bodyPr>
            <a:spAutoFit/>
          </a:bodyPr>
          <a:lstStyle/>
          <a:p>
            <a:pPr>
              <a:spcBef>
                <a:spcPct val="50000"/>
              </a:spcBef>
            </a:pP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药品</a:t>
            </a: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苯、液溴、铁粉、硝酸银溶液</a:t>
            </a:r>
            <a:endParaRPr lang="zh-CN" altLang="en-US" sz="2800">
              <a:solidFill>
                <a:srgbClr val="000000"/>
              </a:solidFill>
              <a:latin typeface="Arial" panose="020B0604020202020204" pitchFamily="34" charset="0"/>
              <a:ea typeface="宋体" panose="02010600030101010101" pitchFamily="2" charset="-122"/>
            </a:endParaRPr>
          </a:p>
        </p:txBody>
      </p:sp>
      <p:sp>
        <p:nvSpPr>
          <p:cNvPr id="2058" name="Text Box 22"/>
          <p:cNvSpPr txBox="1"/>
          <p:nvPr/>
        </p:nvSpPr>
        <p:spPr>
          <a:xfrm>
            <a:off x="179388" y="3130550"/>
            <a:ext cx="5257800" cy="946150"/>
          </a:xfrm>
          <a:prstGeom prst="rect">
            <a:avLst/>
          </a:prstGeom>
          <a:noFill/>
          <a:ln w="9525">
            <a:noFill/>
          </a:ln>
        </p:spPr>
        <p:txBody>
          <a:bodyPr>
            <a:spAutoFit/>
          </a:bodyPr>
          <a:lstStyle/>
          <a:p>
            <a:pPr>
              <a:spcBef>
                <a:spcPct val="50000"/>
              </a:spcBef>
            </a:pP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反应原理</a:t>
            </a:r>
            <a:r>
              <a:rPr lang="en-US" altLang="zh-CN" sz="2800">
                <a:solidFill>
                  <a:srgbClr val="000000"/>
                </a:solidFill>
                <a:latin typeface="Arial" panose="020B0604020202020204" pitchFamily="34" charset="0"/>
                <a:ea typeface="宋体" panose="02010600030101010101" pitchFamily="2" charset="-122"/>
              </a:rPr>
              <a:t>】</a:t>
            </a:r>
            <a:r>
              <a:rPr lang="zh-CN" altLang="en-US" sz="2800">
                <a:solidFill>
                  <a:srgbClr val="000000"/>
                </a:solidFill>
                <a:latin typeface="Arial" panose="020B0604020202020204" pitchFamily="34" charset="0"/>
                <a:ea typeface="宋体" panose="02010600030101010101" pitchFamily="2" charset="-122"/>
              </a:rPr>
              <a:t>取代反应。实际起催化作用的是</a:t>
            </a:r>
            <a:r>
              <a:rPr lang="en-US" altLang="zh-CN" sz="2800">
                <a:solidFill>
                  <a:srgbClr val="000000"/>
                </a:solidFill>
                <a:latin typeface="Arial" panose="020B0604020202020204" pitchFamily="34" charset="0"/>
                <a:ea typeface="宋体" panose="02010600030101010101" pitchFamily="2" charset="-122"/>
              </a:rPr>
              <a:t>FeBr</a:t>
            </a:r>
            <a:r>
              <a:rPr lang="en-US" altLang="zh-CN" sz="2800" baseline="-25000">
                <a:solidFill>
                  <a:srgbClr val="000000"/>
                </a:solidFill>
                <a:latin typeface="Arial" panose="020B0604020202020204" pitchFamily="34" charset="0"/>
                <a:ea typeface="宋体" panose="02010600030101010101" pitchFamily="2" charset="-122"/>
              </a:rPr>
              <a:t>3</a:t>
            </a:r>
            <a:r>
              <a:rPr lang="en-US" altLang="zh-CN" sz="2800">
                <a:solidFill>
                  <a:srgbClr val="000000"/>
                </a:solidFill>
                <a:latin typeface="Arial" panose="020B0604020202020204" pitchFamily="34" charset="0"/>
                <a:ea typeface="宋体" panose="02010600030101010101" pitchFamily="2" charset="-122"/>
              </a:rPr>
              <a:t>.</a:t>
            </a:r>
            <a:endParaRPr lang="en-US" altLang="zh-CN" sz="2800">
              <a:solidFill>
                <a:srgbClr val="000000"/>
              </a:solidFill>
              <a:latin typeface="Arial" panose="020B0604020202020204" pitchFamily="34" charset="0"/>
              <a:ea typeface="宋体" panose="02010600030101010101" pitchFamily="2" charset="-122"/>
            </a:endParaRPr>
          </a:p>
        </p:txBody>
      </p:sp>
      <p:sp>
        <p:nvSpPr>
          <p:cNvPr id="2059" name="Oval 23">
            <a:hlinkClick r:id="rId3"/>
          </p:cNvPr>
          <p:cNvSpPr/>
          <p:nvPr/>
        </p:nvSpPr>
        <p:spPr>
          <a:xfrm>
            <a:off x="8101013" y="4437063"/>
            <a:ext cx="900112" cy="7921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2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 Box 2"/>
          <p:cNvSpPr txBox="1"/>
          <p:nvPr/>
        </p:nvSpPr>
        <p:spPr>
          <a:xfrm>
            <a:off x="323850" y="260350"/>
            <a:ext cx="8496300" cy="1066800"/>
          </a:xfrm>
          <a:prstGeom prst="rect">
            <a:avLst/>
          </a:prstGeom>
          <a:no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1</a:t>
            </a:r>
            <a:r>
              <a:rPr lang="zh-CN" altLang="en-US" sz="3200">
                <a:solidFill>
                  <a:srgbClr val="000000"/>
                </a:solidFill>
                <a:latin typeface="黑体" panose="02010609060101010101" pitchFamily="49" charset="-122"/>
                <a:ea typeface="黑体" panose="02010609060101010101" pitchFamily="49" charset="-122"/>
              </a:rPr>
              <a:t>、试剂的加入顺序怎样？各试剂在反应中所起到的作用？</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14339" name="Text Box 3"/>
          <p:cNvSpPr txBox="1"/>
          <p:nvPr/>
        </p:nvSpPr>
        <p:spPr>
          <a:xfrm>
            <a:off x="323850" y="1412875"/>
            <a:ext cx="8534400" cy="1066800"/>
          </a:xfrm>
          <a:prstGeom prst="rect">
            <a:avLst/>
          </a:prstGeom>
          <a:noFill/>
          <a:ln w="9525">
            <a:noFill/>
          </a:ln>
        </p:spPr>
        <p:txBody>
          <a:bodyPr>
            <a:spAutoFit/>
          </a:bodyPr>
          <a:lstStyle/>
          <a:p>
            <a:pPr algn="just">
              <a:spcBef>
                <a:spcPct val="50000"/>
              </a:spcBef>
            </a:pPr>
            <a:r>
              <a:rPr lang="zh-CN" altLang="en-US" sz="3200">
                <a:solidFill>
                  <a:srgbClr val="0000FF"/>
                </a:solidFill>
                <a:latin typeface="黑体" panose="02010609060101010101" pitchFamily="49" charset="-122"/>
                <a:ea typeface="黑体" panose="02010609060101010101" pitchFamily="49" charset="-122"/>
              </a:rPr>
              <a:t>为防止溴的挥发，先加入苯后加入溴，然后加入铁粉。</a:t>
            </a:r>
            <a:endParaRPr lang="zh-CN" altLang="en-US" sz="3200">
              <a:solidFill>
                <a:srgbClr val="0000FF"/>
              </a:solidFill>
              <a:latin typeface="黑体" panose="02010609060101010101" pitchFamily="49" charset="-122"/>
              <a:ea typeface="黑体" panose="02010609060101010101" pitchFamily="49" charset="-122"/>
            </a:endParaRPr>
          </a:p>
        </p:txBody>
      </p:sp>
      <p:sp>
        <p:nvSpPr>
          <p:cNvPr id="14340" name="Text Box 4"/>
          <p:cNvSpPr txBox="1"/>
          <p:nvPr/>
        </p:nvSpPr>
        <p:spPr>
          <a:xfrm>
            <a:off x="323850" y="2349500"/>
            <a:ext cx="8610600" cy="1066800"/>
          </a:xfrm>
          <a:prstGeom prst="rect">
            <a:avLst/>
          </a:prstGeom>
          <a:noFill/>
          <a:ln w="9525">
            <a:noFill/>
          </a:ln>
        </p:spPr>
        <p:txBody>
          <a:bodyPr>
            <a:spAutoFit/>
          </a:bodyPr>
          <a:lstStyle/>
          <a:p>
            <a:pPr algn="just">
              <a:spcBef>
                <a:spcPct val="50000"/>
              </a:spcBef>
            </a:pPr>
            <a:r>
              <a:rPr lang="zh-CN" altLang="en-US" sz="3200">
                <a:solidFill>
                  <a:srgbClr val="0000FF"/>
                </a:solidFill>
                <a:latin typeface="黑体" panose="02010609060101010101" pitchFamily="49" charset="-122"/>
                <a:ea typeface="黑体" panose="02010609060101010101" pitchFamily="49" charset="-122"/>
              </a:rPr>
              <a:t>溴应是纯溴，而不是溴水。加入铁粉起催化作用，实际上起催化作用的是</a:t>
            </a:r>
            <a:r>
              <a:rPr lang="en-US" altLang="zh-CN" sz="3200">
                <a:solidFill>
                  <a:srgbClr val="0000FF"/>
                </a:solidFill>
                <a:latin typeface="黑体" panose="02010609060101010101" pitchFamily="49" charset="-122"/>
                <a:ea typeface="黑体" panose="02010609060101010101" pitchFamily="49" charset="-122"/>
              </a:rPr>
              <a:t>FeBr</a:t>
            </a:r>
            <a:r>
              <a:rPr lang="en-US" altLang="zh-CN" sz="3200" baseline="-30000">
                <a:solidFill>
                  <a:srgbClr val="0000FF"/>
                </a:solidFill>
                <a:latin typeface="黑体" panose="02010609060101010101" pitchFamily="49" charset="-122"/>
                <a:ea typeface="黑体" panose="02010609060101010101" pitchFamily="49" charset="-122"/>
              </a:rPr>
              <a:t>3</a:t>
            </a:r>
            <a:r>
              <a:rPr lang="zh-CN" altLang="en-US" sz="3200">
                <a:solidFill>
                  <a:srgbClr val="0000FF"/>
                </a:solidFill>
                <a:latin typeface="黑体" panose="02010609060101010101" pitchFamily="49" charset="-122"/>
                <a:ea typeface="黑体" panose="02010609060101010101" pitchFamily="49" charset="-122"/>
              </a:rPr>
              <a:t>。</a:t>
            </a:r>
            <a:endParaRPr lang="zh-CN" altLang="en-US" sz="3200" b="0">
              <a:solidFill>
                <a:srgbClr val="0000FF"/>
              </a:solidFill>
              <a:latin typeface="黑体" panose="02010609060101010101" pitchFamily="49" charset="-122"/>
              <a:ea typeface="黑体" panose="02010609060101010101" pitchFamily="49" charset="-122"/>
            </a:endParaRPr>
          </a:p>
        </p:txBody>
      </p:sp>
      <p:sp>
        <p:nvSpPr>
          <p:cNvPr id="20485" name="Text Box 5"/>
          <p:cNvSpPr txBox="1"/>
          <p:nvPr/>
        </p:nvSpPr>
        <p:spPr>
          <a:xfrm>
            <a:off x="239713" y="3429000"/>
            <a:ext cx="8435975" cy="1066800"/>
          </a:xfrm>
          <a:prstGeom prst="rect">
            <a:avLst/>
          </a:prstGeom>
          <a:no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2</a:t>
            </a:r>
            <a:r>
              <a:rPr lang="zh-CN" altLang="en-US" sz="3200">
                <a:solidFill>
                  <a:srgbClr val="000000"/>
                </a:solidFill>
                <a:latin typeface="黑体" panose="02010609060101010101" pitchFamily="49" charset="-122"/>
                <a:ea typeface="黑体" panose="02010609060101010101" pitchFamily="49" charset="-122"/>
              </a:rPr>
              <a:t>、导管为什么要这么长？其末端为何不插入液面？</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14342" name="Text Box 6"/>
          <p:cNvSpPr txBox="1"/>
          <p:nvPr/>
        </p:nvSpPr>
        <p:spPr>
          <a:xfrm>
            <a:off x="250825" y="4484688"/>
            <a:ext cx="8534400" cy="1066800"/>
          </a:xfrm>
          <a:prstGeom prst="rect">
            <a:avLst/>
          </a:prstGeom>
          <a:noFill/>
          <a:ln w="9525">
            <a:noFill/>
          </a:ln>
        </p:spPr>
        <p:txBody>
          <a:bodyPr>
            <a:spAutoFit/>
          </a:bodyPr>
          <a:lstStyle/>
          <a:p>
            <a:pPr algn="just">
              <a:spcBef>
                <a:spcPct val="50000"/>
              </a:spcBef>
            </a:pPr>
            <a:r>
              <a:rPr lang="zh-CN" altLang="en-US" sz="3200">
                <a:solidFill>
                  <a:srgbClr val="0033CC"/>
                </a:solidFill>
                <a:latin typeface="黑体" panose="02010609060101010101" pitchFamily="49" charset="-122"/>
                <a:ea typeface="黑体" panose="02010609060101010101" pitchFamily="49" charset="-122"/>
              </a:rPr>
              <a:t>伸出烧瓶外的导管要有足够长度，其作用是导气、冷凝。</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14343" name="Text Box 7"/>
          <p:cNvSpPr txBox="1"/>
          <p:nvPr/>
        </p:nvSpPr>
        <p:spPr>
          <a:xfrm>
            <a:off x="250825" y="5530850"/>
            <a:ext cx="8550275" cy="1066800"/>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导管未端不可插入锥形瓶内水面以下，因为</a:t>
            </a:r>
            <a:r>
              <a:rPr lang="en-US" altLang="zh-CN" sz="3200">
                <a:solidFill>
                  <a:srgbClr val="0033CC"/>
                </a:solidFill>
                <a:latin typeface="黑体" panose="02010609060101010101" pitchFamily="49" charset="-122"/>
                <a:ea typeface="黑体" panose="02010609060101010101" pitchFamily="49" charset="-122"/>
              </a:rPr>
              <a:t>HBr</a:t>
            </a:r>
            <a:r>
              <a:rPr lang="zh-CN" altLang="en-US" sz="3200">
                <a:solidFill>
                  <a:srgbClr val="0033CC"/>
                </a:solidFill>
                <a:latin typeface="黑体" panose="02010609060101010101" pitchFamily="49" charset="-122"/>
                <a:ea typeface="黑体" panose="02010609060101010101" pitchFamily="49" charset="-122"/>
              </a:rPr>
              <a:t>气体易溶于水，以免倒吸。</a:t>
            </a:r>
            <a:endParaRPr lang="zh-CN" altLang="en-US" sz="32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0" grpId="0"/>
      <p:bldP spid="14342" grpId="0"/>
      <p:bldP spid="1434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2"/>
          <p:cNvSpPr txBox="1"/>
          <p:nvPr/>
        </p:nvSpPr>
        <p:spPr>
          <a:xfrm>
            <a:off x="395288" y="620713"/>
            <a:ext cx="7620000" cy="579437"/>
          </a:xfrm>
          <a:prstGeom prst="rect">
            <a:avLst/>
          </a:prstGeom>
          <a:solidFill>
            <a:schemeClr val="bg1"/>
          </a:solid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3</a:t>
            </a:r>
            <a:r>
              <a:rPr lang="zh-CN" altLang="en-US" sz="3200">
                <a:solidFill>
                  <a:srgbClr val="000000"/>
                </a:solidFill>
                <a:latin typeface="黑体" panose="02010609060101010101" pitchFamily="49" charset="-122"/>
                <a:ea typeface="黑体" panose="02010609060101010101" pitchFamily="49" charset="-122"/>
              </a:rPr>
              <a:t>、反应后的产物是什么？如何分离？</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15363" name="Text Box 3"/>
          <p:cNvSpPr txBox="1"/>
          <p:nvPr/>
        </p:nvSpPr>
        <p:spPr>
          <a:xfrm>
            <a:off x="539750" y="1773238"/>
            <a:ext cx="8461375" cy="2528887"/>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纯净的溴苯是无色的液体，而烧瓶中液体倒入盛有水的烧杯中，烧杯底部是油状的褐色液体，这是因为溴苯溶有溴的缘故。除去溴苯中的溴可加入</a:t>
            </a:r>
            <a:r>
              <a:rPr lang="en-US" altLang="zh-CN" sz="3200">
                <a:solidFill>
                  <a:srgbClr val="0033CC"/>
                </a:solidFill>
                <a:latin typeface="黑体" panose="02010609060101010101" pitchFamily="49" charset="-122"/>
                <a:ea typeface="黑体" panose="02010609060101010101" pitchFamily="49" charset="-122"/>
              </a:rPr>
              <a:t>NaOH</a:t>
            </a:r>
            <a:r>
              <a:rPr lang="zh-CN" altLang="en-US" sz="3200">
                <a:solidFill>
                  <a:srgbClr val="0033CC"/>
                </a:solidFill>
                <a:latin typeface="黑体" panose="02010609060101010101" pitchFamily="49" charset="-122"/>
                <a:ea typeface="黑体" panose="02010609060101010101" pitchFamily="49" charset="-122"/>
              </a:rPr>
              <a:t>溶液，振荡，再用分液漏斗分离。</a:t>
            </a:r>
            <a:endParaRPr lang="zh-CN" altLang="en-US" sz="3200" b="0">
              <a:solidFill>
                <a:srgbClr val="0033CC"/>
              </a:solidFill>
              <a:latin typeface="黑体" panose="02010609060101010101" pitchFamily="49" charset="-122"/>
              <a:ea typeface="黑体" panose="02010609060101010101" pitchFamily="49" charset="-122"/>
            </a:endParaRPr>
          </a:p>
        </p:txBody>
      </p:sp>
      <p:grpSp>
        <p:nvGrpSpPr>
          <p:cNvPr id="2" name="Group 4"/>
          <p:cNvGrpSpPr/>
          <p:nvPr/>
        </p:nvGrpSpPr>
        <p:grpSpPr>
          <a:xfrm>
            <a:off x="896938" y="4799013"/>
            <a:ext cx="7416800" cy="971550"/>
            <a:chOff x="0" y="0"/>
            <a:chExt cx="4672" cy="612"/>
          </a:xfrm>
        </p:grpSpPr>
        <p:grpSp>
          <p:nvGrpSpPr>
            <p:cNvPr id="21509" name="Group 5"/>
            <p:cNvGrpSpPr/>
            <p:nvPr/>
          </p:nvGrpSpPr>
          <p:grpSpPr>
            <a:xfrm>
              <a:off x="0" y="28"/>
              <a:ext cx="635" cy="545"/>
              <a:chOff x="0" y="0"/>
              <a:chExt cx="997" cy="862"/>
            </a:xfrm>
          </p:grpSpPr>
          <p:sp>
            <p:nvSpPr>
              <p:cNvPr id="21519" name="AutoShape 6"/>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21520" name="Oval 7"/>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21510" name="Rectangle 8"/>
            <p:cNvSpPr/>
            <p:nvPr/>
          </p:nvSpPr>
          <p:spPr>
            <a:xfrm>
              <a:off x="545" y="28"/>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Br</a:t>
              </a:r>
              <a:r>
                <a:rPr lang="en-US" altLang="zh-CN" sz="3600" baseline="-25000">
                  <a:latin typeface="Times New Roman" panose="02020603050405020304" pitchFamily="18" charset="0"/>
                  <a:ea typeface="宋体" panose="02010600030101010101" pitchFamily="2" charset="-122"/>
                </a:rPr>
                <a:t>2</a:t>
              </a:r>
              <a:endParaRPr lang="zh-CN" altLang="en-US" sz="3600" baseline="-25000">
                <a:latin typeface="Times New Roman" panose="02020603050405020304" pitchFamily="18" charset="0"/>
                <a:ea typeface="宋体" panose="02010600030101010101" pitchFamily="2" charset="-122"/>
              </a:endParaRPr>
            </a:p>
          </p:txBody>
        </p:sp>
        <p:grpSp>
          <p:nvGrpSpPr>
            <p:cNvPr id="21511" name="Group 9"/>
            <p:cNvGrpSpPr/>
            <p:nvPr/>
          </p:nvGrpSpPr>
          <p:grpSpPr>
            <a:xfrm>
              <a:off x="2571" y="55"/>
              <a:ext cx="635" cy="545"/>
              <a:chOff x="0" y="0"/>
              <a:chExt cx="997" cy="862"/>
            </a:xfrm>
          </p:grpSpPr>
          <p:sp>
            <p:nvSpPr>
              <p:cNvPr id="21517" name="AutoShape 10"/>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21518" name="Oval 11"/>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21512" name="Line 12"/>
            <p:cNvSpPr/>
            <p:nvPr/>
          </p:nvSpPr>
          <p:spPr>
            <a:xfrm flipV="1">
              <a:off x="1507" y="347"/>
              <a:ext cx="998" cy="1"/>
            </a:xfrm>
            <a:prstGeom prst="line">
              <a:avLst/>
            </a:prstGeom>
            <a:ln w="57150" cap="sq" cmpd="sng">
              <a:solidFill>
                <a:schemeClr val="tx1"/>
              </a:solidFill>
              <a:prstDash val="solid"/>
              <a:headEnd type="none" w="med" len="med"/>
              <a:tailEnd type="arrow" w="med" len="med"/>
            </a:ln>
          </p:spPr>
          <p:txBody>
            <a:bodyPr/>
            <a:lstStyle/>
            <a:p/>
          </p:txBody>
        </p:sp>
        <p:sp>
          <p:nvSpPr>
            <p:cNvPr id="21513" name="Line 13"/>
            <p:cNvSpPr/>
            <p:nvPr/>
          </p:nvSpPr>
          <p:spPr>
            <a:xfrm>
              <a:off x="3231" y="322"/>
              <a:ext cx="136" cy="0"/>
            </a:xfrm>
            <a:prstGeom prst="line">
              <a:avLst/>
            </a:prstGeom>
            <a:ln w="57150" cap="sq" cmpd="sng">
              <a:solidFill>
                <a:schemeClr val="tx1"/>
              </a:solidFill>
              <a:prstDash val="solid"/>
              <a:headEnd type="none" w="med" len="med"/>
              <a:tailEnd type="none" w="med" len="med"/>
            </a:ln>
          </p:spPr>
          <p:txBody>
            <a:bodyPr/>
            <a:lstStyle/>
            <a:p/>
          </p:txBody>
        </p:sp>
        <p:sp>
          <p:nvSpPr>
            <p:cNvPr id="21514" name="Rectangle 14"/>
            <p:cNvSpPr/>
            <p:nvPr/>
          </p:nvSpPr>
          <p:spPr>
            <a:xfrm>
              <a:off x="3221" y="46"/>
              <a:ext cx="589"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Br</a:t>
              </a:r>
              <a:endParaRPr lang="zh-CN" altLang="en-US" sz="3600" baseline="-25000">
                <a:latin typeface="Times New Roman" panose="02020603050405020304" pitchFamily="18" charset="0"/>
                <a:ea typeface="宋体" panose="02010600030101010101" pitchFamily="2" charset="-122"/>
              </a:endParaRPr>
            </a:p>
          </p:txBody>
        </p:sp>
        <p:sp>
          <p:nvSpPr>
            <p:cNvPr id="21515" name="Rectangle 15"/>
            <p:cNvSpPr/>
            <p:nvPr/>
          </p:nvSpPr>
          <p:spPr>
            <a:xfrm>
              <a:off x="3765" y="50"/>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HBr</a:t>
              </a:r>
              <a:endParaRPr lang="zh-CN" altLang="en-US" sz="3600" baseline="-25000">
                <a:latin typeface="Times New Roman" panose="02020603050405020304" pitchFamily="18" charset="0"/>
                <a:ea typeface="宋体" panose="02010600030101010101" pitchFamily="2" charset="-122"/>
              </a:endParaRPr>
            </a:p>
          </p:txBody>
        </p:sp>
        <p:sp>
          <p:nvSpPr>
            <p:cNvPr id="21516" name="Rectangle 16"/>
            <p:cNvSpPr/>
            <p:nvPr/>
          </p:nvSpPr>
          <p:spPr>
            <a:xfrm>
              <a:off x="1452" y="0"/>
              <a:ext cx="952" cy="318"/>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FeBr</a:t>
              </a:r>
              <a:r>
                <a:rPr lang="en-US" altLang="zh-CN" sz="3600" baseline="-25000">
                  <a:latin typeface="Times New Roman" panose="02020603050405020304" pitchFamily="18" charset="0"/>
                  <a:ea typeface="宋体" panose="02010600030101010101" pitchFamily="2" charset="-122"/>
                </a:rPr>
                <a:t>3</a:t>
              </a:r>
              <a:endParaRPr lang="zh-CN" altLang="en-US" sz="3600" baseline="-2500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2"/>
          <p:cNvSpPr/>
          <p:nvPr/>
        </p:nvSpPr>
        <p:spPr>
          <a:xfrm>
            <a:off x="250825" y="333375"/>
            <a:ext cx="2836863" cy="579438"/>
          </a:xfrm>
          <a:prstGeom prst="rect">
            <a:avLst/>
          </a:prstGeom>
          <a:noFill/>
          <a:ln w="9525">
            <a:noFill/>
          </a:ln>
        </p:spPr>
        <p:txBody>
          <a:bodyPr wrap="none">
            <a:spAutoFit/>
          </a:bodyPr>
          <a:lstStyle/>
          <a:p>
            <a:r>
              <a:rPr lang="en-US" altLang="zh-CN" sz="3200">
                <a:solidFill>
                  <a:srgbClr val="000000"/>
                </a:solidFill>
                <a:latin typeface="黑体" panose="02010609060101010101" pitchFamily="49" charset="-122"/>
                <a:ea typeface="黑体" panose="02010609060101010101" pitchFamily="49" charset="-122"/>
              </a:rPr>
              <a:t>4</a:t>
            </a:r>
            <a:r>
              <a:rPr lang="zh-CN" altLang="en-US" sz="3200">
                <a:solidFill>
                  <a:srgbClr val="000000"/>
                </a:solidFill>
                <a:latin typeface="黑体" panose="02010609060101010101" pitchFamily="49" charset="-122"/>
                <a:ea typeface="黑体" panose="02010609060101010101" pitchFamily="49" charset="-122"/>
              </a:rPr>
              <a:t>、实验现象：</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16387" name="Text Box 3"/>
          <p:cNvSpPr txBox="1"/>
          <p:nvPr/>
        </p:nvSpPr>
        <p:spPr>
          <a:xfrm>
            <a:off x="323850" y="1125538"/>
            <a:ext cx="4681538" cy="2528887"/>
          </a:xfrm>
          <a:prstGeom prst="rect">
            <a:avLst/>
          </a:prstGeom>
          <a:noFill/>
          <a:ln w="9525">
            <a:noFill/>
          </a:ln>
        </p:spPr>
        <p:txBody>
          <a:bodyPr anchor="ct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液体轻微翻腾，有气体逸出</a:t>
            </a:r>
            <a:r>
              <a:rPr lang="en-US" altLang="zh-CN" sz="3200">
                <a:solidFill>
                  <a:srgbClr val="0033CC"/>
                </a:solidFill>
                <a:latin typeface="黑体" panose="02010609060101010101" pitchFamily="49" charset="-122"/>
                <a:ea typeface="黑体" panose="02010609060101010101" pitchFamily="49" charset="-122"/>
              </a:rPr>
              <a:t>.</a:t>
            </a:r>
            <a:r>
              <a:rPr lang="zh-CN" altLang="en-US" sz="3200">
                <a:solidFill>
                  <a:srgbClr val="0033CC"/>
                </a:solidFill>
                <a:latin typeface="黑体" panose="02010609060101010101" pitchFamily="49" charset="-122"/>
                <a:ea typeface="黑体" panose="02010609060101010101" pitchFamily="49" charset="-122"/>
              </a:rPr>
              <a:t>导管口有白雾，溶液中生成浅黄色沉淀。烧瓶底部有褐色不溶于水的液体</a:t>
            </a:r>
            <a:endParaRPr lang="zh-CN" altLang="en-US" sz="3200">
              <a:solidFill>
                <a:srgbClr val="0033CC"/>
              </a:solidFill>
              <a:latin typeface="黑体" panose="02010609060101010101" pitchFamily="49" charset="-122"/>
              <a:ea typeface="黑体" panose="02010609060101010101" pitchFamily="49" charset="-122"/>
            </a:endParaRPr>
          </a:p>
        </p:txBody>
      </p:sp>
      <p:graphicFrame>
        <p:nvGraphicFramePr>
          <p:cNvPr id="3074" name="Object 4"/>
          <p:cNvGraphicFramePr>
            <a:graphicFrameLocks noChangeAspect="1"/>
          </p:cNvGraphicFramePr>
          <p:nvPr/>
        </p:nvGraphicFramePr>
        <p:xfrm>
          <a:off x="5013325" y="117475"/>
          <a:ext cx="4094163" cy="4321175"/>
        </p:xfrm>
        <a:graphic>
          <a:graphicData uri="http://schemas.openxmlformats.org/presentationml/2006/ole">
            <mc:AlternateContent xmlns:mc="http://schemas.openxmlformats.org/markup-compatibility/2006">
              <mc:Choice xmlns:v="urn:schemas-microsoft-com:vml" Requires="v">
                <p:oleObj spid="_x0000_s1039" name="" r:id="rId1" imgW="3895725" imgH="3257550" progId="Paint.Picture">
                  <p:embed/>
                </p:oleObj>
              </mc:Choice>
              <mc:Fallback>
                <p:oleObj name="" r:id="rId1" imgW="3895725" imgH="3257550" progId="Paint.Picture">
                  <p:embed/>
                  <p:pic>
                    <p:nvPicPr>
                      <p:cNvPr id="0" name="OLE substitute image"/>
                      <p:cNvPicPr/>
                      <p:nvPr/>
                    </p:nvPicPr>
                    <p:blipFill>
                      <a:blip r:embed="rId2"/>
                      <a:stretch>
                        <a:fillRect/>
                      </a:stretch>
                    </p:blipFill>
                    <p:spPr>
                      <a:xfrm>
                        <a:off x="5013325" y="117475"/>
                        <a:ext cx="4094163" cy="4321175"/>
                      </a:xfrm>
                      <a:prstGeom prst="rect">
                        <a:avLst/>
                      </a:prstGeom>
                      <a:noFill/>
                      <a:ln w="38100">
                        <a:noFill/>
                        <a:miter/>
                      </a:ln>
                    </p:spPr>
                  </p:pic>
                </p:oleObj>
              </mc:Fallback>
            </mc:AlternateContent>
          </a:graphicData>
        </a:graphic>
      </p:graphicFrame>
      <p:grpSp>
        <p:nvGrpSpPr>
          <p:cNvPr id="2" name="Group 5"/>
          <p:cNvGrpSpPr/>
          <p:nvPr/>
        </p:nvGrpSpPr>
        <p:grpSpPr>
          <a:xfrm>
            <a:off x="754063" y="5013325"/>
            <a:ext cx="7416800" cy="971550"/>
            <a:chOff x="0" y="0"/>
            <a:chExt cx="4672" cy="612"/>
          </a:xfrm>
        </p:grpSpPr>
        <p:grpSp>
          <p:nvGrpSpPr>
            <p:cNvPr id="3078" name="Group 6"/>
            <p:cNvGrpSpPr/>
            <p:nvPr/>
          </p:nvGrpSpPr>
          <p:grpSpPr>
            <a:xfrm>
              <a:off x="0" y="28"/>
              <a:ext cx="635" cy="545"/>
              <a:chOff x="0" y="0"/>
              <a:chExt cx="997" cy="862"/>
            </a:xfrm>
          </p:grpSpPr>
          <p:sp>
            <p:nvSpPr>
              <p:cNvPr id="3088" name="AutoShape 7"/>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089" name="Oval 8"/>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3079" name="Rectangle 9"/>
            <p:cNvSpPr/>
            <p:nvPr/>
          </p:nvSpPr>
          <p:spPr>
            <a:xfrm>
              <a:off x="545" y="28"/>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Br</a:t>
              </a:r>
              <a:r>
                <a:rPr lang="en-US" altLang="zh-CN" sz="3600" baseline="-25000">
                  <a:latin typeface="Times New Roman" panose="02020603050405020304" pitchFamily="18" charset="0"/>
                  <a:ea typeface="宋体" panose="02010600030101010101" pitchFamily="2" charset="-122"/>
                </a:rPr>
                <a:t>2</a:t>
              </a:r>
              <a:endParaRPr lang="zh-CN" altLang="en-US" sz="3600" baseline="-25000">
                <a:latin typeface="Times New Roman" panose="02020603050405020304" pitchFamily="18" charset="0"/>
                <a:ea typeface="宋体" panose="02010600030101010101" pitchFamily="2" charset="-122"/>
              </a:endParaRPr>
            </a:p>
          </p:txBody>
        </p:sp>
        <p:grpSp>
          <p:nvGrpSpPr>
            <p:cNvPr id="3080" name="Group 10"/>
            <p:cNvGrpSpPr/>
            <p:nvPr/>
          </p:nvGrpSpPr>
          <p:grpSpPr>
            <a:xfrm>
              <a:off x="2571" y="55"/>
              <a:ext cx="635" cy="545"/>
              <a:chOff x="0" y="0"/>
              <a:chExt cx="997" cy="862"/>
            </a:xfrm>
          </p:grpSpPr>
          <p:sp>
            <p:nvSpPr>
              <p:cNvPr id="3086" name="AutoShape 11"/>
              <p:cNvSpPr/>
              <p:nvPr/>
            </p:nvSpPr>
            <p:spPr>
              <a:xfrm>
                <a:off x="0" y="0"/>
                <a:ext cx="997" cy="862"/>
              </a:xfrm>
              <a:prstGeom prst="hexagon">
                <a:avLst>
                  <a:gd name="adj" fmla="val 28915"/>
                  <a:gd name="vf" fmla="val 115470"/>
                </a:avLst>
              </a:prstGeom>
              <a:noFill/>
              <a:ln w="508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087" name="Oval 12"/>
              <p:cNvSpPr/>
              <p:nvPr/>
            </p:nvSpPr>
            <p:spPr>
              <a:xfrm>
                <a:off x="316" y="227"/>
                <a:ext cx="363" cy="363"/>
              </a:xfrm>
              <a:prstGeom prst="ellipse">
                <a:avLst/>
              </a:prstGeom>
              <a:noFill/>
              <a:ln w="57150" cap="sq"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3081" name="Line 13"/>
            <p:cNvSpPr/>
            <p:nvPr/>
          </p:nvSpPr>
          <p:spPr>
            <a:xfrm flipV="1">
              <a:off x="1507" y="347"/>
              <a:ext cx="998" cy="1"/>
            </a:xfrm>
            <a:prstGeom prst="line">
              <a:avLst/>
            </a:prstGeom>
            <a:ln w="57150" cap="sq" cmpd="sng">
              <a:solidFill>
                <a:schemeClr val="tx1"/>
              </a:solidFill>
              <a:prstDash val="solid"/>
              <a:headEnd type="none" w="med" len="med"/>
              <a:tailEnd type="arrow" w="med" len="med"/>
            </a:ln>
          </p:spPr>
          <p:txBody>
            <a:bodyPr/>
            <a:lstStyle/>
            <a:p/>
          </p:txBody>
        </p:sp>
        <p:sp>
          <p:nvSpPr>
            <p:cNvPr id="3082" name="Line 14"/>
            <p:cNvSpPr/>
            <p:nvPr/>
          </p:nvSpPr>
          <p:spPr>
            <a:xfrm>
              <a:off x="3231" y="322"/>
              <a:ext cx="136" cy="0"/>
            </a:xfrm>
            <a:prstGeom prst="line">
              <a:avLst/>
            </a:prstGeom>
            <a:ln w="57150" cap="sq" cmpd="sng">
              <a:solidFill>
                <a:schemeClr val="tx1"/>
              </a:solidFill>
              <a:prstDash val="solid"/>
              <a:headEnd type="none" w="med" len="med"/>
              <a:tailEnd type="none" w="med" len="med"/>
            </a:ln>
          </p:spPr>
          <p:txBody>
            <a:bodyPr/>
            <a:lstStyle/>
            <a:p/>
          </p:txBody>
        </p:sp>
        <p:sp>
          <p:nvSpPr>
            <p:cNvPr id="3083" name="Rectangle 15"/>
            <p:cNvSpPr/>
            <p:nvPr/>
          </p:nvSpPr>
          <p:spPr>
            <a:xfrm>
              <a:off x="3221" y="46"/>
              <a:ext cx="589"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Br</a:t>
              </a:r>
              <a:endParaRPr lang="zh-CN" altLang="en-US" sz="3600" baseline="-25000">
                <a:latin typeface="Times New Roman" panose="02020603050405020304" pitchFamily="18" charset="0"/>
                <a:ea typeface="宋体" panose="02010600030101010101" pitchFamily="2" charset="-122"/>
              </a:endParaRPr>
            </a:p>
          </p:txBody>
        </p:sp>
        <p:sp>
          <p:nvSpPr>
            <p:cNvPr id="3084" name="Rectangle 16"/>
            <p:cNvSpPr/>
            <p:nvPr/>
          </p:nvSpPr>
          <p:spPr>
            <a:xfrm>
              <a:off x="3765" y="50"/>
              <a:ext cx="907" cy="562"/>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 HBr</a:t>
              </a:r>
              <a:endParaRPr lang="zh-CN" altLang="en-US" sz="3600" baseline="-25000">
                <a:latin typeface="Times New Roman" panose="02020603050405020304" pitchFamily="18" charset="0"/>
                <a:ea typeface="宋体" panose="02010600030101010101" pitchFamily="2" charset="-122"/>
              </a:endParaRPr>
            </a:p>
          </p:txBody>
        </p:sp>
        <p:sp>
          <p:nvSpPr>
            <p:cNvPr id="3085" name="Rectangle 17"/>
            <p:cNvSpPr/>
            <p:nvPr/>
          </p:nvSpPr>
          <p:spPr>
            <a:xfrm>
              <a:off x="1452" y="0"/>
              <a:ext cx="952" cy="318"/>
            </a:xfrm>
            <a:prstGeom prst="rect">
              <a:avLst/>
            </a:prstGeom>
            <a:noFill/>
            <a:ln w="9525">
              <a:noFill/>
            </a:ln>
          </p:spPr>
          <p:txBody>
            <a:bodyPr anchor="ctr"/>
            <a:lstStyle/>
            <a:p>
              <a:pPr algn="r">
                <a:buFontTx/>
              </a:pPr>
              <a:r>
                <a:rPr lang="en-US" altLang="zh-CN" sz="3600">
                  <a:latin typeface="Times New Roman" panose="02020603050405020304" pitchFamily="18" charset="0"/>
                  <a:ea typeface="宋体" panose="02010600030101010101" pitchFamily="2" charset="-122"/>
                </a:rPr>
                <a:t>FeBr</a:t>
              </a:r>
              <a:r>
                <a:rPr lang="en-US" altLang="zh-CN" sz="3600" baseline="-25000">
                  <a:latin typeface="Times New Roman" panose="02020603050405020304" pitchFamily="18" charset="0"/>
                  <a:ea typeface="宋体" panose="02010600030101010101" pitchFamily="2" charset="-122"/>
                </a:rPr>
                <a:t>3</a:t>
              </a:r>
              <a:endParaRPr lang="zh-CN" altLang="en-US" sz="3600" baseline="-2500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p:nvPr/>
        </p:nvSpPr>
        <p:spPr>
          <a:xfrm>
            <a:off x="180975" y="2638425"/>
            <a:ext cx="8785225" cy="1592263"/>
          </a:xfrm>
          <a:prstGeom prst="rect">
            <a:avLst/>
          </a:prstGeom>
          <a:noFill/>
          <a:ln w="38100" cap="flat" cmpd="sng">
            <a:solidFill>
              <a:srgbClr val="FF3300"/>
            </a:solidFill>
            <a:prstDash val="solid"/>
            <a:miter/>
            <a:headEnd type="none" w="med" len="med"/>
            <a:tailEnd type="none" w="med" len="med"/>
          </a:ln>
        </p:spPr>
        <p:txBody>
          <a:bodyPr>
            <a:spAutoFit/>
          </a:bodyPr>
          <a:lstStyle/>
          <a:p>
            <a:r>
              <a:rPr lang="zh-CN" altLang="en-US" sz="3200">
                <a:solidFill>
                  <a:srgbClr val="0000FF"/>
                </a:solidFill>
                <a:latin typeface="黑体" panose="02010609060101010101" pitchFamily="49" charset="-122"/>
                <a:ea typeface="黑体" panose="02010609060101010101" pitchFamily="49" charset="-122"/>
              </a:rPr>
              <a:t>6</a:t>
            </a:r>
            <a:r>
              <a:rPr lang="en-US" altLang="zh-CN" sz="3200">
                <a:solidFill>
                  <a:srgbClr val="0000FF"/>
                </a:solidFill>
                <a:latin typeface="黑体" panose="02010609060101010101" pitchFamily="49" charset="-122"/>
                <a:ea typeface="黑体" panose="02010609060101010101" pitchFamily="49" charset="-122"/>
              </a:rPr>
              <a:t>. </a:t>
            </a:r>
            <a:r>
              <a:rPr lang="zh-CN" altLang="en-US" sz="3200">
                <a:solidFill>
                  <a:srgbClr val="0000FF"/>
                </a:solidFill>
                <a:latin typeface="黑体" panose="02010609060101010101" pitchFamily="49" charset="-122"/>
                <a:ea typeface="黑体" panose="02010609060101010101" pitchFamily="49" charset="-122"/>
              </a:rPr>
              <a:t>生成的</a:t>
            </a:r>
            <a:r>
              <a:rPr lang="en-US" altLang="zh-CN" sz="3200">
                <a:solidFill>
                  <a:srgbClr val="0000FF"/>
                </a:solidFill>
                <a:latin typeface="黑体" panose="02010609060101010101" pitchFamily="49" charset="-122"/>
                <a:ea typeface="黑体" panose="02010609060101010101" pitchFamily="49" charset="-122"/>
              </a:rPr>
              <a:t>HBr</a:t>
            </a:r>
            <a:r>
              <a:rPr lang="zh-CN" altLang="en-US" sz="3200">
                <a:solidFill>
                  <a:srgbClr val="0000FF"/>
                </a:solidFill>
                <a:latin typeface="黑体" panose="02010609060101010101" pitchFamily="49" charset="-122"/>
                <a:ea typeface="黑体" panose="02010609060101010101" pitchFamily="49" charset="-122"/>
              </a:rPr>
              <a:t>中常混有溴蒸气，此时用</a:t>
            </a:r>
            <a:r>
              <a:rPr lang="en-US" altLang="zh-CN" sz="3200">
                <a:solidFill>
                  <a:srgbClr val="0000FF"/>
                </a:solidFill>
                <a:latin typeface="黑体" panose="02010609060101010101" pitchFamily="49" charset="-122"/>
                <a:ea typeface="黑体" panose="02010609060101010101" pitchFamily="49" charset="-122"/>
              </a:rPr>
              <a:t>AgNO</a:t>
            </a:r>
            <a:r>
              <a:rPr lang="en-US" altLang="zh-CN" sz="3200" baseline="-25000">
                <a:solidFill>
                  <a:srgbClr val="0000FF"/>
                </a:solidFill>
                <a:latin typeface="黑体" panose="02010609060101010101" pitchFamily="49" charset="-122"/>
                <a:ea typeface="黑体" panose="02010609060101010101" pitchFamily="49" charset="-122"/>
              </a:rPr>
              <a:t>3</a:t>
            </a:r>
            <a:r>
              <a:rPr lang="zh-CN" altLang="en-US" sz="3200">
                <a:solidFill>
                  <a:srgbClr val="0000FF"/>
                </a:solidFill>
                <a:latin typeface="黑体" panose="02010609060101010101" pitchFamily="49" charset="-122"/>
                <a:ea typeface="黑体" panose="02010609060101010101" pitchFamily="49" charset="-122"/>
              </a:rPr>
              <a:t>溶液对</a:t>
            </a:r>
            <a:r>
              <a:rPr lang="en-US" altLang="zh-CN" sz="3200">
                <a:solidFill>
                  <a:srgbClr val="0000FF"/>
                </a:solidFill>
                <a:latin typeface="黑体" panose="02010609060101010101" pitchFamily="49" charset="-122"/>
                <a:ea typeface="黑体" panose="02010609060101010101" pitchFamily="49" charset="-122"/>
              </a:rPr>
              <a:t>HBr</a:t>
            </a:r>
            <a:r>
              <a:rPr lang="zh-CN" altLang="en-US" sz="3200">
                <a:solidFill>
                  <a:srgbClr val="0000FF"/>
                </a:solidFill>
                <a:latin typeface="黑体" panose="02010609060101010101" pitchFamily="49" charset="-122"/>
                <a:ea typeface="黑体" panose="02010609060101010101" pitchFamily="49" charset="-122"/>
              </a:rPr>
              <a:t>的检验结果是否可靠？为什么？如何除去混在</a:t>
            </a:r>
            <a:r>
              <a:rPr lang="en-US" altLang="zh-CN" sz="3200">
                <a:solidFill>
                  <a:srgbClr val="0000FF"/>
                </a:solidFill>
                <a:latin typeface="黑体" panose="02010609060101010101" pitchFamily="49" charset="-122"/>
                <a:ea typeface="黑体" panose="02010609060101010101" pitchFamily="49" charset="-122"/>
              </a:rPr>
              <a:t>HBr</a:t>
            </a:r>
            <a:r>
              <a:rPr lang="zh-CN" altLang="en-US" sz="3200">
                <a:solidFill>
                  <a:srgbClr val="0000FF"/>
                </a:solidFill>
                <a:latin typeface="黑体" panose="02010609060101010101" pitchFamily="49" charset="-122"/>
                <a:ea typeface="黑体" panose="02010609060101010101" pitchFamily="49" charset="-122"/>
              </a:rPr>
              <a:t>中的溴蒸气？</a:t>
            </a:r>
            <a:endParaRPr lang="zh-CN" altLang="en-US" sz="3200">
              <a:solidFill>
                <a:srgbClr val="0000FF"/>
              </a:solidFill>
              <a:latin typeface="黑体" panose="02010609060101010101" pitchFamily="49" charset="-122"/>
              <a:ea typeface="黑体" panose="02010609060101010101" pitchFamily="49" charset="-122"/>
            </a:endParaRPr>
          </a:p>
        </p:txBody>
      </p:sp>
      <p:sp>
        <p:nvSpPr>
          <p:cNvPr id="17411" name="Text Box 3"/>
          <p:cNvSpPr txBox="1"/>
          <p:nvPr/>
        </p:nvSpPr>
        <p:spPr>
          <a:xfrm>
            <a:off x="180975" y="838200"/>
            <a:ext cx="9288463" cy="577850"/>
          </a:xfrm>
          <a:prstGeom prst="rect">
            <a:avLst/>
          </a:prstGeom>
          <a:noFill/>
          <a:ln w="9525">
            <a:noFill/>
          </a:ln>
        </p:spPr>
        <p:txBody>
          <a:bodyPr anchor="ct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5.</a:t>
            </a:r>
            <a:r>
              <a:rPr lang="zh-CN" altLang="en-US" sz="3200">
                <a:solidFill>
                  <a:srgbClr val="000000"/>
                </a:solidFill>
                <a:latin typeface="黑体" panose="02010609060101010101" pitchFamily="49" charset="-122"/>
                <a:ea typeface="黑体" panose="02010609060101010101" pitchFamily="49" charset="-122"/>
              </a:rPr>
              <a:t>如何证明发生了取代反应而不是加成反应？</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17412" name="Text Box 4"/>
          <p:cNvSpPr txBox="1"/>
          <p:nvPr/>
        </p:nvSpPr>
        <p:spPr>
          <a:xfrm>
            <a:off x="881063" y="1682750"/>
            <a:ext cx="5416550" cy="579438"/>
          </a:xfrm>
          <a:prstGeom prst="rect">
            <a:avLst/>
          </a:prstGeom>
          <a:noFill/>
          <a:ln w="9525">
            <a:noFill/>
          </a:ln>
        </p:spPr>
        <p:txBody>
          <a:bodyPr anchor="ctr">
            <a:spAutoFit/>
          </a:bodyPr>
          <a:lstStyle/>
          <a:p>
            <a:pPr>
              <a:spcBef>
                <a:spcPct val="50000"/>
              </a:spcBef>
            </a:pPr>
            <a:r>
              <a:rPr lang="zh-CN" altLang="en-US" sz="3200">
                <a:solidFill>
                  <a:srgbClr val="FF0000"/>
                </a:solidFill>
                <a:latin typeface="黑体" panose="02010609060101010101" pitchFamily="49" charset="-122"/>
                <a:ea typeface="黑体" panose="02010609060101010101" pitchFamily="49" charset="-122"/>
              </a:rPr>
              <a:t>证明产物有HBr</a:t>
            </a:r>
            <a:endParaRPr lang="zh-CN" altLang="en-US" sz="320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 calcmode="lin" valueType="num">
                                      <p:cBhvr additive="base">
                                        <p:cTn id="7" dur="500" fill="hold"/>
                                        <p:tgtEl>
                                          <p:spTgt spid="17411"/>
                                        </p:tgtEl>
                                        <p:attrNameLst>
                                          <p:attrName>ppt_x</p:attrName>
                                        </p:attrNameLst>
                                      </p:cBhvr>
                                      <p:tavLst>
                                        <p:tav tm="0">
                                          <p:val>
                                            <p:strVal val="#ppt_x"/>
                                          </p:val>
                                        </p:tav>
                                        <p:tav tm="100000">
                                          <p:val>
                                            <p:strVal val="#ppt_x"/>
                                          </p:val>
                                        </p:tav>
                                      </p:tavLst>
                                    </p:anim>
                                    <p:anim calcmode="lin" valueType="num">
                                      <p:cBhvr additive="base">
                                        <p:cTn id="8" dur="500" fill="hold"/>
                                        <p:tgtEl>
                                          <p:spTgt spid="174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0"/>
                                        </p:tgtEl>
                                        <p:attrNameLst>
                                          <p:attrName>style.visibility</p:attrName>
                                        </p:attrNameLst>
                                      </p:cBhvr>
                                      <p:to>
                                        <p:strVal val="visible"/>
                                      </p:to>
                                    </p:set>
                                    <p:anim calcmode="lin" valueType="num">
                                      <p:cBhvr additive="base">
                                        <p:cTn id="19" dur="500" fill="hold"/>
                                        <p:tgtEl>
                                          <p:spTgt spid="17410"/>
                                        </p:tgtEl>
                                        <p:attrNameLst>
                                          <p:attrName>ppt_x</p:attrName>
                                        </p:attrNameLst>
                                      </p:cBhvr>
                                      <p:tavLst>
                                        <p:tav tm="0">
                                          <p:val>
                                            <p:strVal val="#ppt_x"/>
                                          </p:val>
                                        </p:tav>
                                        <p:tav tm="100000">
                                          <p:val>
                                            <p:strVal val="#ppt_x"/>
                                          </p:val>
                                        </p:tav>
                                      </p:tavLst>
                                    </p:anim>
                                    <p:anim calcmode="lin" valueType="num">
                                      <p:cBhvr additive="base">
                                        <p:cTn id="20"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p:nvPr/>
        </p:nvSpPr>
        <p:spPr>
          <a:xfrm>
            <a:off x="4362450" y="2814638"/>
            <a:ext cx="215900" cy="244475"/>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79" name="Rectangle 3"/>
          <p:cNvSpPr/>
          <p:nvPr/>
        </p:nvSpPr>
        <p:spPr>
          <a:xfrm>
            <a:off x="4362450" y="3783013"/>
            <a:ext cx="254000" cy="260350"/>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r>
              <a:rPr lang="zh-CN" altLang="en-US" sz="1100" b="0">
                <a:latin typeface="Arial" panose="020B0604020202020204" pitchFamily="34"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0" name="Rectangle 4"/>
          <p:cNvSpPr/>
          <p:nvPr/>
        </p:nvSpPr>
        <p:spPr>
          <a:xfrm>
            <a:off x="0" y="2903538"/>
            <a:ext cx="9144000" cy="0"/>
          </a:xfrm>
          <a:prstGeom prst="rect">
            <a:avLst/>
          </a:prstGeom>
          <a:noFill/>
          <a:ln w="9525">
            <a:noFill/>
          </a:ln>
        </p:spPr>
        <p:txBody>
          <a:bodyPr wrap="none" anchor="ctr">
            <a:spAutoFit/>
          </a:bodyPr>
          <a:lstStyle/>
          <a:p>
            <a:endParaRPr lang="zh-CN" altLang="en-US">
              <a:latin typeface="Arial" panose="020B0604020202020204" pitchFamily="34" charset="0"/>
            </a:endParaRPr>
          </a:p>
        </p:txBody>
      </p:sp>
      <p:sp>
        <p:nvSpPr>
          <p:cNvPr id="24581" name="Rectangle 5"/>
          <p:cNvSpPr/>
          <p:nvPr/>
        </p:nvSpPr>
        <p:spPr>
          <a:xfrm>
            <a:off x="0" y="3694113"/>
            <a:ext cx="254000" cy="260350"/>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r>
              <a:rPr lang="zh-CN" altLang="en-US" sz="1100" b="0">
                <a:latin typeface="Arial" panose="020B0604020202020204" pitchFamily="34"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2" name="Rectangle 6"/>
          <p:cNvSpPr/>
          <p:nvPr/>
        </p:nvSpPr>
        <p:spPr>
          <a:xfrm>
            <a:off x="0" y="2944813"/>
            <a:ext cx="9144000" cy="0"/>
          </a:xfrm>
          <a:prstGeom prst="rect">
            <a:avLst/>
          </a:prstGeom>
          <a:noFill/>
          <a:ln w="9525">
            <a:noFill/>
          </a:ln>
        </p:spPr>
        <p:txBody>
          <a:bodyPr wrap="none" anchor="ctr">
            <a:spAutoFit/>
          </a:bodyPr>
          <a:lstStyle/>
          <a:p>
            <a:endParaRPr lang="zh-CN" altLang="en-US">
              <a:latin typeface="Arial" panose="020B0604020202020204" pitchFamily="34" charset="0"/>
            </a:endParaRPr>
          </a:p>
        </p:txBody>
      </p:sp>
      <p:sp>
        <p:nvSpPr>
          <p:cNvPr id="24583" name="Rectangle 7"/>
          <p:cNvSpPr/>
          <p:nvPr/>
        </p:nvSpPr>
        <p:spPr>
          <a:xfrm>
            <a:off x="0" y="3668713"/>
            <a:ext cx="247650" cy="244475"/>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4" name="Rectangle 8"/>
          <p:cNvSpPr/>
          <p:nvPr/>
        </p:nvSpPr>
        <p:spPr>
          <a:xfrm>
            <a:off x="4445000" y="2757488"/>
            <a:ext cx="247650" cy="244475"/>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5" name="Rectangle 9"/>
          <p:cNvSpPr/>
          <p:nvPr/>
        </p:nvSpPr>
        <p:spPr>
          <a:xfrm>
            <a:off x="4445000" y="3840163"/>
            <a:ext cx="254000" cy="260350"/>
          </a:xfrm>
          <a:prstGeom prst="rect">
            <a:avLst/>
          </a:prstGeom>
          <a:noFill/>
          <a:ln w="9525">
            <a:noFill/>
          </a:ln>
        </p:spPr>
        <p:txBody>
          <a:bodyPr wrap="none" anchor="ctr">
            <a:spAutoFit/>
          </a:bodyPr>
          <a:lstStyle/>
          <a:p>
            <a:r>
              <a:rPr lang="zh-CN" altLang="en-US" sz="1000" b="0">
                <a:latin typeface="Times New Roman" panose="02020603050405020304" pitchFamily="18" charset="0"/>
                <a:ea typeface="宋体" panose="02010600030101010101" pitchFamily="2" charset="-122"/>
              </a:rPr>
              <a:t> </a:t>
            </a:r>
            <a:r>
              <a:rPr lang="zh-CN" altLang="en-US" sz="1100" b="0">
                <a:latin typeface="Arial" panose="020B0604020202020204" pitchFamily="34"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6" name="Rectangle 10"/>
          <p:cNvSpPr/>
          <p:nvPr/>
        </p:nvSpPr>
        <p:spPr>
          <a:xfrm>
            <a:off x="0" y="1700213"/>
            <a:ext cx="9144000" cy="0"/>
          </a:xfrm>
          <a:prstGeom prst="rect">
            <a:avLst/>
          </a:prstGeom>
          <a:noFill/>
          <a:ln w="9525">
            <a:noFill/>
          </a:ln>
        </p:spPr>
        <p:txBody>
          <a:bodyPr wrap="none" anchor="ctr">
            <a:spAutoFit/>
          </a:bodyPr>
          <a:lstStyle/>
          <a:p>
            <a:endParaRPr lang="zh-CN" altLang="en-US">
              <a:latin typeface="Arial" panose="020B0604020202020204" pitchFamily="34" charset="0"/>
            </a:endParaRPr>
          </a:p>
        </p:txBody>
      </p:sp>
      <p:sp>
        <p:nvSpPr>
          <p:cNvPr id="24587" name="Rectangle 11"/>
          <p:cNvSpPr/>
          <p:nvPr/>
        </p:nvSpPr>
        <p:spPr>
          <a:xfrm>
            <a:off x="0" y="3211513"/>
            <a:ext cx="231775" cy="320675"/>
          </a:xfrm>
          <a:prstGeom prst="rect">
            <a:avLst/>
          </a:prstGeom>
          <a:noFill/>
          <a:ln w="9525">
            <a:noFill/>
          </a:ln>
        </p:spPr>
        <p:txBody>
          <a:bodyPr wrap="none" anchor="ctr">
            <a:spAutoFit/>
          </a:bodyPr>
          <a:lstStyle/>
          <a:p>
            <a:r>
              <a:rPr lang="zh-CN" altLang="en-US" sz="1500" b="0">
                <a:latin typeface="Times New Roman" panose="02020603050405020304" pitchFamily="18" charset="0"/>
                <a:ea typeface="宋体" panose="02010600030101010101" pitchFamily="2" charset="-122"/>
              </a:rPr>
              <a:t> </a:t>
            </a:r>
            <a:endParaRPr lang="zh-CN" altLang="en-US" sz="2400" b="0">
              <a:latin typeface="Times New Roman" panose="02020603050405020304" pitchFamily="18" charset="0"/>
              <a:ea typeface="宋体" panose="02010600030101010101" pitchFamily="2" charset="-122"/>
            </a:endParaRPr>
          </a:p>
        </p:txBody>
      </p:sp>
      <p:sp>
        <p:nvSpPr>
          <p:cNvPr id="24588" name="Rectangle 12"/>
          <p:cNvSpPr/>
          <p:nvPr/>
        </p:nvSpPr>
        <p:spPr>
          <a:xfrm>
            <a:off x="250825" y="187325"/>
            <a:ext cx="8640763" cy="1009650"/>
          </a:xfrm>
          <a:prstGeom prst="rect">
            <a:avLst/>
          </a:prstGeom>
          <a:solidFill>
            <a:schemeClr val="bg1"/>
          </a:solidFill>
          <a:ln w="9525">
            <a:noFill/>
          </a:ln>
        </p:spPr>
        <p:txBody>
          <a:bodyPr anchor="ctr"/>
          <a:lstStyle/>
          <a:p>
            <a:pPr>
              <a:buFontTx/>
            </a:pPr>
            <a:r>
              <a:rPr lang="zh-CN" altLang="en-US" sz="3600">
                <a:latin typeface="黑体" panose="02010609060101010101" pitchFamily="49" charset="-122"/>
                <a:ea typeface="黑体" panose="02010609060101010101" pitchFamily="49" charset="-122"/>
              </a:rPr>
              <a:t>有几个同学设计如下的实验装置用来检验</a:t>
            </a:r>
            <a:r>
              <a:rPr lang="en-US" altLang="zh-CN" sz="3600">
                <a:latin typeface="黑体" panose="02010609060101010101" pitchFamily="49" charset="-122"/>
                <a:ea typeface="黑体" panose="02010609060101010101" pitchFamily="49" charset="-122"/>
              </a:rPr>
              <a:t>HBr</a:t>
            </a:r>
            <a:r>
              <a:rPr lang="zh-CN" altLang="en-US" sz="3600">
                <a:latin typeface="黑体" panose="02010609060101010101" pitchFamily="49" charset="-122"/>
                <a:ea typeface="黑体" panose="02010609060101010101" pitchFamily="49" charset="-122"/>
              </a:rPr>
              <a:t>气体，我们来看看哪个最合理？</a:t>
            </a:r>
            <a:endParaRPr lang="zh-CN" altLang="en-US" sz="3600">
              <a:latin typeface="黑体" panose="02010609060101010101" pitchFamily="49" charset="-122"/>
              <a:ea typeface="黑体" panose="02010609060101010101" pitchFamily="49" charset="-122"/>
            </a:endParaRPr>
          </a:p>
        </p:txBody>
      </p:sp>
      <p:pic>
        <p:nvPicPr>
          <p:cNvPr id="24589" name="Picture 13"/>
          <p:cNvPicPr>
            <a:picLocks noChangeAspect="1"/>
          </p:cNvPicPr>
          <p:nvPr/>
        </p:nvPicPr>
        <p:blipFill>
          <a:blip r:embed="rId1">
            <a:clrChange>
              <a:clrFrom>
                <a:srgbClr val="FFFFFF"/>
              </a:clrFrom>
              <a:clrTo>
                <a:srgbClr val="FFFFFF">
                  <a:alpha val="0"/>
                </a:srgbClr>
              </a:clrTo>
            </a:clrChange>
          </a:blip>
          <a:stretch>
            <a:fillRect/>
          </a:stretch>
        </p:blipFill>
        <p:spPr>
          <a:xfrm>
            <a:off x="900113" y="1341438"/>
            <a:ext cx="6916737" cy="5326062"/>
          </a:xfrm>
          <a:prstGeom prst="rect">
            <a:avLst/>
          </a:prstGeom>
          <a:noFill/>
          <a:ln w="9525">
            <a:noFill/>
          </a:ln>
        </p:spPr>
      </p:pic>
      <p:grpSp>
        <p:nvGrpSpPr>
          <p:cNvPr id="24590" name="Group 14"/>
          <p:cNvGrpSpPr/>
          <p:nvPr/>
        </p:nvGrpSpPr>
        <p:grpSpPr>
          <a:xfrm>
            <a:off x="5437188" y="5418138"/>
            <a:ext cx="936625" cy="366712"/>
            <a:chOff x="0" y="0"/>
            <a:chExt cx="590" cy="231"/>
          </a:xfrm>
        </p:grpSpPr>
        <p:sp>
          <p:nvSpPr>
            <p:cNvPr id="24591" name="AutoShape 15"/>
            <p:cNvSpPr/>
            <p:nvPr/>
          </p:nvSpPr>
          <p:spPr>
            <a:xfrm>
              <a:off x="363" y="0"/>
              <a:ext cx="227" cy="181"/>
            </a:xfrm>
            <a:prstGeom prst="rightArrow">
              <a:avLst>
                <a:gd name="adj1" fmla="val 50000"/>
                <a:gd name="adj2" fmla="val 31353"/>
              </a:avLst>
            </a:prstGeom>
            <a:solidFill>
              <a:schemeClr val="accent1"/>
            </a:solidFill>
            <a:ln w="12700" cap="sq"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24592" name="Text Box 16"/>
            <p:cNvSpPr txBox="1"/>
            <p:nvPr/>
          </p:nvSpPr>
          <p:spPr>
            <a:xfrm>
              <a:off x="0" y="0"/>
              <a:ext cx="499" cy="231"/>
            </a:xfrm>
            <a:prstGeom prst="rect">
              <a:avLst/>
            </a:prstGeom>
            <a:noFill/>
            <a:ln w="9525">
              <a:noFill/>
            </a:ln>
          </p:spPr>
          <p:txBody>
            <a:bodyPr>
              <a:spAutoFit/>
            </a:bodyPr>
            <a:lstStyle/>
            <a:p>
              <a:pPr>
                <a:spcBef>
                  <a:spcPct val="50000"/>
                </a:spcBef>
              </a:pPr>
              <a:r>
                <a:rPr lang="en-US" altLang="zh-CN">
                  <a:solidFill>
                    <a:srgbClr val="FF0000"/>
                  </a:solidFill>
                  <a:latin typeface="Arial" panose="020B0604020202020204" pitchFamily="34" charset="0"/>
                  <a:ea typeface="宋体" panose="02010600030101010101" pitchFamily="2" charset="-122"/>
                </a:rPr>
                <a:t>CCl</a:t>
              </a:r>
              <a:r>
                <a:rPr lang="en-US" altLang="zh-CN" baseline="-25000">
                  <a:solidFill>
                    <a:srgbClr val="FF0000"/>
                  </a:solidFill>
                  <a:latin typeface="Arial" panose="020B0604020202020204" pitchFamily="34" charset="0"/>
                  <a:ea typeface="宋体" panose="02010600030101010101" pitchFamily="2" charset="-122"/>
                </a:rPr>
                <a:t>4</a:t>
              </a:r>
              <a:endParaRPr lang="en-US" altLang="zh-CN" baseline="-25000">
                <a:solidFill>
                  <a:srgbClr val="FF0000"/>
                </a:solidFill>
                <a:latin typeface="Arial" panose="020B0604020202020204" pitchFamily="34" charset="0"/>
                <a:ea typeface="宋体" panose="02010600030101010101" pitchFamily="2" charset="-122"/>
              </a:endParaRPr>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p:cNvSpPr>
          <p:nvPr>
            <p:ph idx="1"/>
          </p:nvPr>
        </p:nvSpPr>
        <p:spPr>
          <a:xfrm>
            <a:off x="250825" y="2567305"/>
            <a:ext cx="8425180" cy="1573530"/>
          </a:xfrm>
          <a:ln w="57150">
            <a:solidFill>
              <a:srgbClr val="0033CC">
                <a:alpha val="100000"/>
              </a:srgbClr>
            </a:solidFill>
            <a:miter/>
          </a:ln>
        </p:spPr>
        <p:txBody>
          <a:bodyPr vert="horz" wrap="square" lIns="91440" tIns="45720" rIns="91440" bIns="45720" anchor="t"/>
          <a:lstStyle/>
          <a:p>
            <a:pPr eaLnBrk="1" hangingPunct="1"/>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资料</a:t>
            </a:r>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硝基苯，无色，油状液体，苦杏仁味，有毒，密度大于水，难溶于水，易溶于有机溶剂。</a:t>
            </a:r>
            <a:r>
              <a:rPr lang="zh-CN" altLang="en-US" b="1">
                <a:solidFill>
                  <a:srgbClr val="990033"/>
                </a:solidFill>
                <a:ea typeface="黑体" panose="02010609060101010101" pitchFamily="49" charset="-122"/>
              </a:rPr>
              <a:t>硝基苯蒸气有毒性。</a:t>
            </a:r>
            <a:endParaRPr lang="zh-CN" altLang="en-US" b="1">
              <a:solidFill>
                <a:srgbClr val="990033"/>
              </a:solidFill>
              <a:ea typeface="黑体" panose="02010609060101010101" pitchFamily="49" charset="-122"/>
            </a:endParaRPr>
          </a:p>
        </p:txBody>
      </p:sp>
      <p:sp>
        <p:nvSpPr>
          <p:cNvPr id="25603" name="Rectangle 3"/>
          <p:cNvSpPr>
            <a:spLocks noRot="1"/>
          </p:cNvSpPr>
          <p:nvPr/>
        </p:nvSpPr>
        <p:spPr>
          <a:xfrm>
            <a:off x="323850" y="115888"/>
            <a:ext cx="7172325" cy="647700"/>
          </a:xfrm>
          <a:prstGeom prst="rect">
            <a:avLst/>
          </a:prstGeom>
          <a:solidFill>
            <a:srgbClr val="FFFF00"/>
          </a:solidFill>
          <a:ln w="9525">
            <a:noFill/>
          </a:ln>
        </p:spPr>
        <p:txBody>
          <a:bodyPr/>
          <a:lstStyle/>
          <a:p>
            <a:pPr marL="342900" indent="-342900">
              <a:spcBef>
                <a:spcPct val="20000"/>
              </a:spcBef>
              <a:buClr>
                <a:schemeClr val="hlink"/>
              </a:buClr>
              <a:buFont typeface="Wingdings" panose="05000000000000000000" pitchFamily="2" charset="2"/>
            </a:pPr>
            <a:r>
              <a:rPr lang="zh-CN" altLang="en-US" sz="4000">
                <a:solidFill>
                  <a:srgbClr val="000000"/>
                </a:solidFill>
                <a:latin typeface="Verdana" panose="020B0604030504040204" pitchFamily="34" charset="0"/>
                <a:ea typeface="黑体" panose="02010609060101010101" pitchFamily="49" charset="-122"/>
              </a:rPr>
              <a:t>设计苯的硝化反应实验方案</a:t>
            </a:r>
            <a:endParaRPr lang="zh-CN" altLang="en-US" sz="4000">
              <a:solidFill>
                <a:srgbClr val="000000"/>
              </a:solidFill>
              <a:latin typeface="Verdana" panose="020B0604030504040204" pitchFamily="34" charset="0"/>
              <a:ea typeface="黑体" panose="02010609060101010101" pitchFamily="49" charset="-122"/>
            </a:endParaRPr>
          </a:p>
        </p:txBody>
      </p:sp>
      <p:pic>
        <p:nvPicPr>
          <p:cNvPr id="25604" name="Picture 4"/>
          <p:cNvPicPr>
            <a:picLocks noChangeAspect="1"/>
          </p:cNvPicPr>
          <p:nvPr/>
        </p:nvPicPr>
        <p:blipFill>
          <a:blip r:embed="rId1"/>
          <a:srcRect t="60109" b="16698"/>
          <a:stretch>
            <a:fillRect/>
          </a:stretch>
        </p:blipFill>
        <p:spPr>
          <a:xfrm>
            <a:off x="0" y="836613"/>
            <a:ext cx="9324975" cy="1573212"/>
          </a:xfrm>
          <a:prstGeom prst="rect">
            <a:avLst/>
          </a:prstGeom>
          <a:noFill/>
          <a:ln w="9525">
            <a:noFill/>
          </a:ln>
        </p:spPr>
      </p:pic>
      <p:sp>
        <p:nvSpPr>
          <p:cNvPr id="25605" name="Rectangle 5"/>
          <p:cNvSpPr/>
          <p:nvPr/>
        </p:nvSpPr>
        <p:spPr>
          <a:xfrm>
            <a:off x="252413" y="4221163"/>
            <a:ext cx="8856662" cy="2376487"/>
          </a:xfrm>
          <a:prstGeom prst="rect">
            <a:avLst/>
          </a:prstGeom>
          <a:noFill/>
          <a:ln w="57150" cap="sq" cmpd="sng">
            <a:solidFill>
              <a:srgbClr val="FF3300"/>
            </a:solidFill>
            <a:prstDash val="solid"/>
            <a:miter/>
            <a:headEnd type="none" w="med" len="med"/>
            <a:tailEnd type="none" w="med" len="med"/>
          </a:ln>
        </p:spPr>
        <p:txBody>
          <a:bodyPr anchor="ctr"/>
          <a:lstStyle/>
          <a:p>
            <a:pPr>
              <a:buFontTx/>
            </a:pPr>
            <a:r>
              <a:rPr lang="zh-CN" altLang="en-US" sz="2800" b="0">
                <a:solidFill>
                  <a:srgbClr val="000000"/>
                </a:solidFill>
                <a:latin typeface="Verdana" panose="020B0604030504040204" pitchFamily="34" charset="0"/>
                <a:ea typeface="宋体" panose="02010600030101010101" pitchFamily="2" charset="-122"/>
              </a:rPr>
              <a:t> </a:t>
            </a:r>
            <a:br>
              <a:rPr lang="zh-CN" altLang="en-US" sz="2800" b="0">
                <a:solidFill>
                  <a:srgbClr val="000000"/>
                </a:solidFill>
                <a:latin typeface="Verdana" panose="020B0604030504040204" pitchFamily="34" charset="0"/>
                <a:ea typeface="宋体" panose="02010600030101010101" pitchFamily="2" charset="-122"/>
              </a:rPr>
            </a:br>
            <a:r>
              <a:rPr lang="zh-CN" altLang="en-US" sz="2800" b="0">
                <a:solidFill>
                  <a:srgbClr val="000000"/>
                </a:solidFill>
                <a:latin typeface="Verdana" panose="020B0604030504040204" pitchFamily="34" charset="0"/>
                <a:ea typeface="宋体" panose="02010600030101010101" pitchFamily="2" charset="-122"/>
              </a:rPr>
              <a:t>   </a:t>
            </a:r>
            <a:r>
              <a:rPr lang="en-US" altLang="zh-CN" sz="2800">
                <a:solidFill>
                  <a:srgbClr val="000000"/>
                </a:solidFill>
                <a:latin typeface="黑体" panose="02010609060101010101" pitchFamily="49" charset="-122"/>
                <a:ea typeface="黑体" panose="02010609060101010101" pitchFamily="49" charset="-122"/>
              </a:rPr>
              <a:t>1.</a:t>
            </a:r>
            <a:r>
              <a:rPr lang="zh-CN" altLang="en-US" sz="2800">
                <a:solidFill>
                  <a:srgbClr val="000000"/>
                </a:solidFill>
                <a:latin typeface="黑体" panose="02010609060101010101" pitchFamily="49" charset="-122"/>
                <a:ea typeface="黑体" panose="02010609060101010101" pitchFamily="49" charset="-122"/>
              </a:rPr>
              <a:t>苯与硝酸的反应在</a:t>
            </a:r>
            <a:r>
              <a:rPr lang="en-US" altLang="zh-CN" sz="2800">
                <a:solidFill>
                  <a:srgbClr val="000000"/>
                </a:solidFill>
                <a:latin typeface="黑体" panose="02010609060101010101" pitchFamily="49" charset="-122"/>
                <a:ea typeface="黑体" panose="02010609060101010101" pitchFamily="49" charset="-122"/>
              </a:rPr>
              <a:t>50℃ --60℃ </a:t>
            </a:r>
            <a:r>
              <a:rPr lang="zh-CN" altLang="en-US" sz="2800">
                <a:solidFill>
                  <a:srgbClr val="000000"/>
                </a:solidFill>
                <a:latin typeface="黑体" panose="02010609060101010101" pitchFamily="49" charset="-122"/>
                <a:ea typeface="黑体" panose="02010609060101010101" pitchFamily="49" charset="-122"/>
              </a:rPr>
              <a:t>时产物是硝基苯，温度过高会有副产物。   </a:t>
            </a:r>
            <a:br>
              <a:rPr lang="zh-CN" altLang="en-US" sz="2800">
                <a:solidFill>
                  <a:srgbClr val="000000"/>
                </a:solidFill>
                <a:latin typeface="黑体" panose="02010609060101010101" pitchFamily="49" charset="-122"/>
                <a:ea typeface="黑体" panose="02010609060101010101" pitchFamily="49" charset="-122"/>
              </a:rPr>
            </a:br>
            <a:r>
              <a:rPr lang="zh-CN" altLang="en-US" sz="2800">
                <a:solidFill>
                  <a:srgbClr val="000000"/>
                </a:solidFill>
                <a:latin typeface="黑体" panose="02010609060101010101" pitchFamily="49" charset="-122"/>
                <a:ea typeface="黑体" panose="02010609060101010101" pitchFamily="49" charset="-122"/>
              </a:rPr>
              <a:t>   </a:t>
            </a:r>
            <a:r>
              <a:rPr lang="en-US" altLang="zh-CN" sz="2800">
                <a:solidFill>
                  <a:srgbClr val="000000"/>
                </a:solidFill>
                <a:latin typeface="黑体" panose="02010609060101010101" pitchFamily="49" charset="-122"/>
                <a:ea typeface="黑体" panose="02010609060101010101" pitchFamily="49" charset="-122"/>
              </a:rPr>
              <a:t>2. </a:t>
            </a:r>
            <a:r>
              <a:rPr lang="zh-CN" altLang="en-US" sz="2800">
                <a:solidFill>
                  <a:srgbClr val="000000"/>
                </a:solidFill>
                <a:latin typeface="黑体" panose="02010609060101010101" pitchFamily="49" charset="-122"/>
                <a:ea typeface="黑体" panose="02010609060101010101" pitchFamily="49" charset="-122"/>
              </a:rPr>
              <a:t>硫酸是该反应的催化剂，和硝酸混合时剧烈放热。</a:t>
            </a:r>
            <a:br>
              <a:rPr lang="zh-CN" altLang="en-US" sz="2800">
                <a:solidFill>
                  <a:srgbClr val="000000"/>
                </a:solidFill>
                <a:latin typeface="黑体" panose="02010609060101010101" pitchFamily="49" charset="-122"/>
                <a:ea typeface="黑体" panose="02010609060101010101" pitchFamily="49" charset="-122"/>
              </a:rPr>
            </a:br>
            <a:r>
              <a:rPr lang="zh-CN" altLang="en-US" sz="2800">
                <a:solidFill>
                  <a:srgbClr val="000000"/>
                </a:solidFill>
                <a:latin typeface="黑体" panose="02010609060101010101" pitchFamily="49" charset="-122"/>
                <a:ea typeface="黑体" panose="02010609060101010101" pitchFamily="49" charset="-122"/>
              </a:rPr>
              <a:t>   </a:t>
            </a:r>
            <a:r>
              <a:rPr lang="en-US" altLang="zh-CN" sz="2800">
                <a:solidFill>
                  <a:srgbClr val="000000"/>
                </a:solidFill>
                <a:latin typeface="黑体" panose="02010609060101010101" pitchFamily="49" charset="-122"/>
                <a:ea typeface="黑体" panose="02010609060101010101" pitchFamily="49" charset="-122"/>
              </a:rPr>
              <a:t>3.</a:t>
            </a:r>
            <a:r>
              <a:rPr lang="zh-CN" altLang="en-US" sz="2800">
                <a:solidFill>
                  <a:srgbClr val="000000"/>
                </a:solidFill>
                <a:latin typeface="黑体" panose="02010609060101010101" pitchFamily="49" charset="-122"/>
                <a:ea typeface="黑体" panose="02010609060101010101" pitchFamily="49" charset="-122"/>
              </a:rPr>
              <a:t>反应过程中硝酸会部分分解。</a:t>
            </a:r>
            <a:br>
              <a:rPr lang="zh-CN" altLang="en-US" sz="2800">
                <a:solidFill>
                  <a:srgbClr val="000000"/>
                </a:solidFill>
                <a:latin typeface="黑体" panose="02010609060101010101" pitchFamily="49" charset="-122"/>
                <a:ea typeface="黑体" panose="02010609060101010101" pitchFamily="49" charset="-122"/>
              </a:rPr>
            </a:br>
            <a:r>
              <a:rPr lang="zh-CN" altLang="en-US" sz="2800">
                <a:solidFill>
                  <a:srgbClr val="000000"/>
                </a:solidFill>
                <a:latin typeface="黑体" panose="02010609060101010101" pitchFamily="49" charset="-122"/>
                <a:ea typeface="黑体" panose="02010609060101010101" pitchFamily="49" charset="-122"/>
              </a:rPr>
              <a:t>   </a:t>
            </a:r>
            <a:r>
              <a:rPr lang="en-US" altLang="zh-CN" sz="2800">
                <a:solidFill>
                  <a:srgbClr val="000000"/>
                </a:solidFill>
                <a:latin typeface="黑体" panose="02010609060101010101" pitchFamily="49" charset="-122"/>
                <a:ea typeface="黑体" panose="02010609060101010101" pitchFamily="49" charset="-122"/>
              </a:rPr>
              <a:t>4 .</a:t>
            </a:r>
            <a:r>
              <a:rPr lang="zh-CN" altLang="en-US" sz="2800">
                <a:solidFill>
                  <a:srgbClr val="000000"/>
                </a:solidFill>
                <a:latin typeface="黑体" panose="02010609060101010101" pitchFamily="49" charset="-122"/>
                <a:ea typeface="黑体" panose="02010609060101010101" pitchFamily="49" charset="-122"/>
              </a:rPr>
              <a:t>苯和硝酸都易挥发。</a:t>
            </a:r>
            <a:br>
              <a:rPr lang="zh-CN" altLang="en-US" sz="2800">
                <a:solidFill>
                  <a:srgbClr val="000000"/>
                </a:solidFill>
                <a:latin typeface="黑体" panose="02010609060101010101" pitchFamily="49" charset="-122"/>
                <a:ea typeface="黑体" panose="02010609060101010101" pitchFamily="49" charset="-122"/>
              </a:rPr>
            </a:br>
            <a:endParaRPr lang="zh-CN" altLang="en-US" sz="28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2"/>
          <p:cNvPicPr>
            <a:picLocks noChangeAspect="1"/>
          </p:cNvPicPr>
          <p:nvPr/>
        </p:nvPicPr>
        <p:blipFill>
          <a:blip r:embed="rId1"/>
          <a:stretch>
            <a:fillRect/>
          </a:stretch>
        </p:blipFill>
        <p:spPr>
          <a:xfrm>
            <a:off x="4645025" y="46038"/>
            <a:ext cx="4537075" cy="6624637"/>
          </a:xfrm>
          <a:prstGeom prst="rect">
            <a:avLst/>
          </a:prstGeom>
          <a:noFill/>
          <a:ln w="9525">
            <a:noFill/>
          </a:ln>
        </p:spPr>
      </p:pic>
      <p:sp>
        <p:nvSpPr>
          <p:cNvPr id="20483" name="Text Box 3"/>
          <p:cNvSpPr txBox="1"/>
          <p:nvPr/>
        </p:nvSpPr>
        <p:spPr>
          <a:xfrm>
            <a:off x="250825" y="117475"/>
            <a:ext cx="4105275" cy="2041525"/>
          </a:xfrm>
          <a:prstGeom prst="rect">
            <a:avLst/>
          </a:prstGeom>
          <a:noFill/>
          <a:ln w="9525">
            <a:noFill/>
          </a:ln>
        </p:spPr>
        <p:txBody>
          <a:bodyPr>
            <a:spAutoFit/>
          </a:bodyPr>
          <a:lstStyle/>
          <a:p>
            <a:pPr>
              <a:spcBef>
                <a:spcPct val="50000"/>
              </a:spcBef>
            </a:pPr>
            <a:r>
              <a:rPr lang="zh-CN" altLang="en-US" sz="3200">
                <a:solidFill>
                  <a:srgbClr val="FF3300"/>
                </a:solidFill>
                <a:latin typeface="黑体" panose="02010609060101010101" pitchFamily="49" charset="-122"/>
                <a:ea typeface="黑体" panose="02010609060101010101" pitchFamily="49" charset="-122"/>
              </a:rPr>
              <a:t>观察到烧杯中有黄色油状物质生成。用蒸馏水和氢氧化钠溶液洗涤，得纯硝基苯。</a:t>
            </a:r>
            <a:endParaRPr lang="zh-CN" altLang="en-US" sz="3200">
              <a:solidFill>
                <a:srgbClr val="FF3300"/>
              </a:solidFill>
              <a:latin typeface="黑体" panose="02010609060101010101" pitchFamily="49" charset="-122"/>
              <a:ea typeface="黑体" panose="02010609060101010101" pitchFamily="49" charset="-122"/>
            </a:endParaRPr>
          </a:p>
        </p:txBody>
      </p:sp>
      <p:sp>
        <p:nvSpPr>
          <p:cNvPr id="26628" name="Oval 4">
            <a:hlinkClick r:id="rId2" action="ppaction://hlinkfile"/>
          </p:cNvPr>
          <p:cNvSpPr/>
          <p:nvPr/>
        </p:nvSpPr>
        <p:spPr>
          <a:xfrm>
            <a:off x="7235825" y="692150"/>
            <a:ext cx="1584325" cy="649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26629" name="Text Box 5"/>
          <p:cNvSpPr txBox="1"/>
          <p:nvPr/>
        </p:nvSpPr>
        <p:spPr>
          <a:xfrm>
            <a:off x="252413" y="2133600"/>
            <a:ext cx="3598862" cy="1066800"/>
          </a:xfrm>
          <a:prstGeom prst="rect">
            <a:avLst/>
          </a:prstGeom>
          <a:no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1</a:t>
            </a:r>
            <a:r>
              <a:rPr lang="zh-CN" altLang="en-US" sz="3200">
                <a:solidFill>
                  <a:srgbClr val="000000"/>
                </a:solidFill>
                <a:latin typeface="黑体" panose="02010609060101010101" pitchFamily="49" charset="-122"/>
                <a:ea typeface="黑体" panose="02010609060101010101" pitchFamily="49" charset="-122"/>
              </a:rPr>
              <a:t>、如何混合硫酸和硝酸的混合液？</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20486" name="Text Box 6"/>
          <p:cNvSpPr txBox="1"/>
          <p:nvPr/>
        </p:nvSpPr>
        <p:spPr>
          <a:xfrm>
            <a:off x="252413" y="3141663"/>
            <a:ext cx="4751387" cy="3290887"/>
          </a:xfrm>
          <a:prstGeom prst="rect">
            <a:avLst/>
          </a:prstGeom>
          <a:noFill/>
          <a:ln w="9525">
            <a:noFill/>
          </a:ln>
        </p:spPr>
        <p:txBody>
          <a:bodyPr>
            <a:spAutoFit/>
          </a:bodyPr>
          <a:lstStyle/>
          <a:p>
            <a:pPr algn="just">
              <a:spcBef>
                <a:spcPct val="50000"/>
              </a:spcBef>
            </a:pPr>
            <a:r>
              <a:rPr lang="zh-CN" altLang="en-US" sz="2800">
                <a:solidFill>
                  <a:srgbClr val="0033CC"/>
                </a:solidFill>
                <a:latin typeface="黑体" panose="02010609060101010101" pitchFamily="49" charset="-122"/>
                <a:ea typeface="黑体" panose="02010609060101010101" pitchFamily="49" charset="-122"/>
              </a:rPr>
              <a:t>先将浓硝酸注入大试管中，再慢慢注入浓硫酸，并及时摇匀和冷却。</a:t>
            </a:r>
            <a:endParaRPr lang="zh-CN" altLang="en-US" sz="2800">
              <a:solidFill>
                <a:srgbClr val="0033CC"/>
              </a:solidFill>
              <a:latin typeface="黑体" panose="02010609060101010101" pitchFamily="49" charset="-122"/>
              <a:ea typeface="黑体" panose="02010609060101010101" pitchFamily="49" charset="-122"/>
            </a:endParaRPr>
          </a:p>
          <a:p>
            <a:pPr algn="just">
              <a:spcBef>
                <a:spcPct val="50000"/>
              </a:spcBef>
            </a:pPr>
            <a:r>
              <a:rPr lang="zh-CN" altLang="en-US" sz="2800">
                <a:solidFill>
                  <a:srgbClr val="0033CC"/>
                </a:solidFill>
                <a:latin typeface="黑体" panose="02010609060101010101" pitchFamily="49" charset="-122"/>
                <a:ea typeface="黑体" panose="02010609060101010101" pitchFamily="49" charset="-122"/>
              </a:rPr>
              <a:t>向冷却到</a:t>
            </a:r>
            <a:r>
              <a:rPr lang="en-US" altLang="zh-CN" sz="2800">
                <a:solidFill>
                  <a:srgbClr val="0033CC"/>
                </a:solidFill>
                <a:latin typeface="黑体" panose="02010609060101010101" pitchFamily="49" charset="-122"/>
                <a:ea typeface="黑体" panose="02010609060101010101" pitchFamily="49" charset="-122"/>
                <a:sym typeface="Wingdings" panose="05000000000000000000" pitchFamily="2" charset="2"/>
              </a:rPr>
              <a:t>50-60</a:t>
            </a:r>
            <a:r>
              <a:rPr lang="zh-CN" altLang="en-US" sz="2800">
                <a:solidFill>
                  <a:srgbClr val="0033CC"/>
                </a:solidFill>
                <a:latin typeface="黑体" panose="02010609060101010101" pitchFamily="49" charset="-122"/>
                <a:ea typeface="黑体" panose="02010609060101010101" pitchFamily="49" charset="-122"/>
                <a:sym typeface="Wingdings" panose="05000000000000000000" pitchFamily="2" charset="2"/>
              </a:rPr>
              <a:t>℃</a:t>
            </a:r>
            <a:r>
              <a:rPr lang="zh-CN" altLang="en-US" sz="2800">
                <a:solidFill>
                  <a:srgbClr val="0033CC"/>
                </a:solidFill>
                <a:latin typeface="黑体" panose="02010609060101010101" pitchFamily="49" charset="-122"/>
                <a:ea typeface="黑体" panose="02010609060101010101" pitchFamily="49" charset="-122"/>
              </a:rPr>
              <a:t>后的混酸中逐滴加入苯，充分振荡，混和均匀。切不可将浓硝酸注入浓硫酸中，以免发生事故。</a:t>
            </a:r>
            <a:endParaRPr lang="zh-CN" altLang="en-US" sz="28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p:nvPr/>
        </p:nvSpPr>
        <p:spPr>
          <a:xfrm>
            <a:off x="179388" y="115888"/>
            <a:ext cx="7129462" cy="641350"/>
          </a:xfrm>
          <a:prstGeom prst="rect">
            <a:avLst/>
          </a:prstGeom>
          <a:solidFill>
            <a:srgbClr val="FFFF00"/>
          </a:solidFill>
          <a:ln w="9525">
            <a:noFill/>
          </a:ln>
        </p:spPr>
        <p:txBody>
          <a:bodyPr>
            <a:spAutoFit/>
          </a:bodyPr>
          <a:lstStyle/>
          <a:p>
            <a:pPr algn="just">
              <a:spcBef>
                <a:spcPct val="50000"/>
              </a:spcBef>
            </a:pPr>
            <a:r>
              <a:rPr lang="en-US" altLang="zh-CN" sz="3600">
                <a:solidFill>
                  <a:srgbClr val="000000"/>
                </a:solidFill>
                <a:latin typeface="Times New Roman" panose="02020603050405020304" pitchFamily="18" charset="0"/>
                <a:ea typeface="黑体" panose="02010609060101010101" pitchFamily="49" charset="-122"/>
              </a:rPr>
              <a:t>【</a:t>
            </a:r>
            <a:r>
              <a:rPr lang="zh-CN" altLang="en-US" sz="3600">
                <a:solidFill>
                  <a:srgbClr val="000000"/>
                </a:solidFill>
                <a:latin typeface="Times New Roman" panose="02020603050405020304" pitchFamily="18" charset="0"/>
                <a:ea typeface="黑体" panose="02010609060101010101" pitchFamily="49" charset="-122"/>
              </a:rPr>
              <a:t>苯的硝化反应</a:t>
            </a:r>
            <a:r>
              <a:rPr lang="en-US" altLang="zh-CN" sz="3600">
                <a:solidFill>
                  <a:srgbClr val="000000"/>
                </a:solidFill>
                <a:latin typeface="黑体" panose="02010609060101010101" pitchFamily="49" charset="-122"/>
                <a:ea typeface="黑体" panose="02010609060101010101" pitchFamily="49" charset="-122"/>
              </a:rPr>
              <a:t>——</a:t>
            </a:r>
            <a:r>
              <a:rPr lang="zh-CN" altLang="en-US" sz="3600">
                <a:solidFill>
                  <a:srgbClr val="000000"/>
                </a:solidFill>
                <a:latin typeface="Times New Roman" panose="02020603050405020304" pitchFamily="18" charset="0"/>
                <a:ea typeface="黑体" panose="02010609060101010101" pitchFamily="49" charset="-122"/>
              </a:rPr>
              <a:t>实验思考</a:t>
            </a:r>
            <a:r>
              <a:rPr lang="en-US" altLang="zh-CN" sz="3600">
                <a:solidFill>
                  <a:srgbClr val="000000"/>
                </a:solidFill>
                <a:latin typeface="Times New Roman" panose="02020603050405020304" pitchFamily="18" charset="0"/>
                <a:ea typeface="黑体" panose="02010609060101010101" pitchFamily="49" charset="-122"/>
              </a:rPr>
              <a:t>】</a:t>
            </a:r>
            <a:endParaRPr lang="zh-CN" altLang="en-US" sz="3600">
              <a:solidFill>
                <a:srgbClr val="000000"/>
              </a:solidFill>
              <a:latin typeface="Times New Roman" panose="02020603050405020304" pitchFamily="18" charset="0"/>
              <a:ea typeface="黑体" panose="02010609060101010101" pitchFamily="49" charset="-122"/>
            </a:endParaRPr>
          </a:p>
        </p:txBody>
      </p:sp>
      <p:sp>
        <p:nvSpPr>
          <p:cNvPr id="27651" name="Text Box 3"/>
          <p:cNvSpPr txBox="1"/>
          <p:nvPr/>
        </p:nvSpPr>
        <p:spPr>
          <a:xfrm>
            <a:off x="252413" y="1701800"/>
            <a:ext cx="8820150" cy="577850"/>
          </a:xfrm>
          <a:prstGeom prst="rect">
            <a:avLst/>
          </a:prstGeom>
          <a:noFill/>
          <a:ln w="9525">
            <a:noFill/>
          </a:ln>
        </p:spPr>
        <p:txBody>
          <a:bodyPr>
            <a:spAutoFit/>
          </a:bodyPr>
          <a:lstStyle/>
          <a:p>
            <a:pPr>
              <a:spcBef>
                <a:spcPct val="50000"/>
              </a:spcBef>
            </a:pPr>
            <a:r>
              <a:rPr lang="en-US" altLang="zh-CN" sz="3200">
                <a:solidFill>
                  <a:srgbClr val="000000"/>
                </a:solidFill>
                <a:latin typeface="Times New Roman" panose="02020603050405020304" pitchFamily="18" charset="0"/>
                <a:ea typeface="宋体" panose="02010600030101010101" pitchFamily="2" charset="-122"/>
              </a:rPr>
              <a:t>2</a:t>
            </a:r>
            <a:r>
              <a:rPr lang="zh-CN" altLang="en-US" sz="3200">
                <a:solidFill>
                  <a:srgbClr val="000000"/>
                </a:solidFill>
                <a:latin typeface="Times New Roman" panose="02020603050405020304" pitchFamily="18" charset="0"/>
                <a:ea typeface="宋体" panose="02010600030101010101" pitchFamily="2" charset="-122"/>
              </a:rPr>
              <a:t>、为何要水浴加热，并将温度控制在</a:t>
            </a:r>
            <a:r>
              <a:rPr lang="en-US" altLang="zh-CN" sz="3200">
                <a:solidFill>
                  <a:srgbClr val="000000"/>
                </a:solidFill>
                <a:latin typeface="Times New Roman" panose="02020603050405020304" pitchFamily="18" charset="0"/>
                <a:ea typeface="宋体" panose="02010600030101010101" pitchFamily="2" charset="-122"/>
              </a:rPr>
              <a:t>60℃</a:t>
            </a:r>
            <a:r>
              <a:rPr lang="zh-CN" altLang="en-US" sz="3200">
                <a:solidFill>
                  <a:srgbClr val="000000"/>
                </a:solidFill>
                <a:latin typeface="Times New Roman" panose="02020603050405020304" pitchFamily="18" charset="0"/>
                <a:ea typeface="宋体" panose="02010600030101010101" pitchFamily="2" charset="-122"/>
              </a:rPr>
              <a:t>？</a:t>
            </a:r>
            <a:endParaRPr lang="zh-CN" altLang="en-US" sz="3200">
              <a:solidFill>
                <a:srgbClr val="000000"/>
              </a:solidFill>
              <a:latin typeface="Times New Roman" panose="02020603050405020304" pitchFamily="18" charset="0"/>
              <a:ea typeface="宋体" panose="02010600030101010101" pitchFamily="2" charset="-122"/>
            </a:endParaRPr>
          </a:p>
        </p:txBody>
      </p:sp>
      <p:sp>
        <p:nvSpPr>
          <p:cNvPr id="21508" name="Text Box 4"/>
          <p:cNvSpPr txBox="1"/>
          <p:nvPr/>
        </p:nvSpPr>
        <p:spPr>
          <a:xfrm>
            <a:off x="468313" y="2925763"/>
            <a:ext cx="8110537" cy="1554162"/>
          </a:xfrm>
          <a:prstGeom prst="rect">
            <a:avLst/>
          </a:prstGeom>
          <a:noFill/>
          <a:ln w="9525">
            <a:noFill/>
          </a:ln>
        </p:spPr>
        <p:txBody>
          <a:bodyPr>
            <a:spAutoFit/>
          </a:bodyPr>
          <a:lstStyle/>
          <a:p>
            <a:pPr algn="just">
              <a:spcBef>
                <a:spcPct val="50000"/>
              </a:spcBef>
            </a:pPr>
            <a:r>
              <a:rPr lang="zh-CN" altLang="en-US" sz="3200">
                <a:solidFill>
                  <a:srgbClr val="0033CC"/>
                </a:solidFill>
                <a:latin typeface="黑体" panose="02010609060101010101" pitchFamily="49" charset="-122"/>
                <a:ea typeface="黑体" panose="02010609060101010101" pitchFamily="49" charset="-122"/>
              </a:rPr>
              <a:t>水浴的温度一定要控制在</a:t>
            </a:r>
            <a:r>
              <a:rPr lang="en-US" altLang="zh-CN" sz="3200">
                <a:solidFill>
                  <a:srgbClr val="0033CC"/>
                </a:solidFill>
                <a:latin typeface="黑体" panose="02010609060101010101" pitchFamily="49" charset="-122"/>
                <a:ea typeface="黑体" panose="02010609060101010101" pitchFamily="49" charset="-122"/>
              </a:rPr>
              <a:t>60℃</a:t>
            </a:r>
            <a:r>
              <a:rPr lang="zh-CN" altLang="en-US" sz="3200">
                <a:solidFill>
                  <a:srgbClr val="0033CC"/>
                </a:solidFill>
                <a:latin typeface="黑体" panose="02010609060101010101" pitchFamily="49" charset="-122"/>
                <a:ea typeface="黑体" panose="02010609060101010101" pitchFamily="49" charset="-122"/>
              </a:rPr>
              <a:t>以下，温度过高，苯易挥发，且硝酸也会分解，同时苯和浓硫酸反应生成苯磺酸等副反应。</a:t>
            </a:r>
            <a:endParaRPr lang="zh-CN" altLang="en-US" sz="32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p:nvPr/>
        </p:nvSpPr>
        <p:spPr>
          <a:xfrm>
            <a:off x="1981200" y="3109913"/>
            <a:ext cx="6096000" cy="768350"/>
          </a:xfrm>
          <a:prstGeom prst="rect">
            <a:avLst/>
          </a:prstGeom>
          <a:noFill/>
          <a:ln w="9525">
            <a:noFill/>
          </a:ln>
        </p:spPr>
        <p:txBody>
          <a:bodyPr>
            <a:spAutoFit/>
          </a:bodyPr>
          <a:lstStyle/>
          <a:p>
            <a:pPr>
              <a:spcBef>
                <a:spcPct val="50000"/>
              </a:spcBef>
            </a:pPr>
            <a:r>
              <a:rPr lang="zh-CN" altLang="en-US" sz="4400" b="1">
                <a:solidFill>
                  <a:srgbClr val="FFFFFF"/>
                </a:solidFill>
                <a:latin typeface="华文新魏" panose="02010800040101010101" pitchFamily="2" charset="-122"/>
                <a:ea typeface="华文新魏" panose="02010800040101010101" pitchFamily="2" charset="-122"/>
              </a:rPr>
              <a:t>第二章  分子结构与性质</a:t>
            </a:r>
            <a:endParaRPr lang="zh-CN" altLang="en-US" sz="4400" b="1">
              <a:solidFill>
                <a:srgbClr val="FFFFFF"/>
              </a:solidFill>
              <a:latin typeface="华文新魏" panose="02010800040101010101" pitchFamily="2" charset="-122"/>
              <a:ea typeface="华文新魏" panose="02010800040101010101" pitchFamily="2" charset="-122"/>
            </a:endParaRPr>
          </a:p>
        </p:txBody>
      </p:sp>
      <p:sp>
        <p:nvSpPr>
          <p:cNvPr id="22531" name="Text Box 3"/>
          <p:cNvSpPr txBox="1"/>
          <p:nvPr/>
        </p:nvSpPr>
        <p:spPr>
          <a:xfrm>
            <a:off x="751205" y="3388995"/>
            <a:ext cx="6629400" cy="1660525"/>
          </a:xfrm>
          <a:prstGeom prst="rect">
            <a:avLst/>
          </a:prstGeom>
          <a:noFill/>
          <a:ln w="9525">
            <a:noFill/>
          </a:ln>
        </p:spPr>
        <p:txBody>
          <a:bodyPr wrap="square">
            <a:spAutoFit/>
          </a:bodyPr>
          <a:lstStyle/>
          <a:p>
            <a:pPr algn="ctr">
              <a:spcBef>
                <a:spcPct val="50000"/>
              </a:spcBef>
            </a:pPr>
            <a:r>
              <a:rPr lang="zh-CN" altLang="en-US" sz="3600" b="1">
                <a:solidFill>
                  <a:srgbClr val="CC3300"/>
                </a:solidFill>
                <a:latin typeface="Arial" panose="020B0604020202020204" pitchFamily="34" charset="0"/>
              </a:rPr>
              <a:t>第二节  芳香烃</a:t>
            </a:r>
            <a:endParaRPr lang="zh-CN" altLang="en-US" sz="3600" b="1">
              <a:solidFill>
                <a:srgbClr val="CC3300"/>
              </a:solidFill>
              <a:latin typeface="Arial" panose="020B0604020202020204" pitchFamily="34" charset="0"/>
            </a:endParaRPr>
          </a:p>
          <a:p>
            <a:pPr algn="ctr">
              <a:spcBef>
                <a:spcPct val="50000"/>
              </a:spcBef>
            </a:pPr>
            <a:endParaRPr lang="en-US" altLang="zh-CN" sz="4400" b="1">
              <a:latin typeface="华文行楷" panose="02010800040101010101" pitchFamily="2" charset="-122"/>
              <a:ea typeface="华文行楷" panose="02010800040101010101" pitchFamily="2" charset="-122"/>
            </a:endParaRPr>
          </a:p>
        </p:txBody>
      </p:sp>
      <p:sp>
        <p:nvSpPr>
          <p:cNvPr id="22532" name="Rectangle 4"/>
          <p:cNvSpPr/>
          <p:nvPr/>
        </p:nvSpPr>
        <p:spPr>
          <a:xfrm>
            <a:off x="0" y="533400"/>
            <a:ext cx="6011863" cy="645160"/>
          </a:xfrm>
          <a:prstGeom prst="rect">
            <a:avLst/>
          </a:prstGeom>
          <a:gradFill rotWithShape="1">
            <a:gsLst>
              <a:gs pos="0">
                <a:srgbClr val="FF9999"/>
              </a:gs>
              <a:gs pos="100000">
                <a:srgbClr val="764747"/>
              </a:gs>
            </a:gsLst>
            <a:lin ang="5400000" scaled="1"/>
          </a:gradFill>
          <a:ln w="9525">
            <a:noFill/>
          </a:ln>
        </p:spPr>
        <p:txBody>
          <a:bodyPr>
            <a:spAutoFit/>
          </a:bodyPr>
          <a:lstStyle/>
          <a:p>
            <a:r>
              <a:rPr lang="zh-CN" altLang="en-US" sz="3600" b="1">
                <a:solidFill>
                  <a:schemeClr val="accent2"/>
                </a:solidFill>
                <a:latin typeface="Arial" panose="020B0604020202020204" pitchFamily="34" charset="0"/>
              </a:rPr>
              <a:t>新课标人教版高中化学选修</a:t>
            </a:r>
            <a:r>
              <a:rPr lang="en-US" altLang="zh-CN" sz="3600" b="1">
                <a:solidFill>
                  <a:schemeClr val="accent2"/>
                </a:solidFill>
                <a:latin typeface="Arial" panose="020B0604020202020204" pitchFamily="34" charset="0"/>
              </a:rPr>
              <a:t>5</a:t>
            </a:r>
            <a:endParaRPr lang="en-US" altLang="zh-CN" sz="3600" b="1">
              <a:solidFill>
                <a:schemeClr val="accent2"/>
              </a:solidFill>
              <a:latin typeface="Arial" panose="020B0604020202020204" pitchFamily="34" charset="0"/>
            </a:endParaRPr>
          </a:p>
        </p:txBody>
      </p:sp>
      <p:sp>
        <p:nvSpPr>
          <p:cNvPr id="22533" name="Rectangle 5"/>
          <p:cNvSpPr/>
          <p:nvPr/>
        </p:nvSpPr>
        <p:spPr>
          <a:xfrm>
            <a:off x="1018223" y="2206625"/>
            <a:ext cx="7488237" cy="829945"/>
          </a:xfrm>
          <a:prstGeom prst="rect">
            <a:avLst/>
          </a:prstGeom>
          <a:noFill/>
          <a:ln w="9525">
            <a:noFill/>
          </a:ln>
        </p:spPr>
        <p:txBody>
          <a:bodyPr>
            <a:spAutoFit/>
          </a:bodyPr>
          <a:lstStyle/>
          <a:p>
            <a:r>
              <a:rPr lang="zh-CN" altLang="en-US" sz="4800" b="1">
                <a:solidFill>
                  <a:srgbClr val="FF0000"/>
                </a:solidFill>
                <a:latin typeface="Arial" panose="020B0604020202020204" pitchFamily="34" charset="0"/>
              </a:rPr>
              <a:t>第二章  烃和卤代烃</a:t>
            </a:r>
            <a:endParaRPr lang="zh-CN" altLang="en-US" sz="4800" b="1">
              <a:solidFill>
                <a:srgbClr val="FF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2"/>
          <p:cNvSpPr txBox="1"/>
          <p:nvPr/>
        </p:nvSpPr>
        <p:spPr>
          <a:xfrm>
            <a:off x="107950" y="692150"/>
            <a:ext cx="8534400" cy="579438"/>
          </a:xfrm>
          <a:prstGeom prst="rect">
            <a:avLst/>
          </a:prstGeom>
          <a:noFill/>
          <a:ln w="9525">
            <a:noFill/>
          </a:ln>
        </p:spPr>
        <p:txBody>
          <a:bodyPr>
            <a:spAutoFit/>
          </a:bodyPr>
          <a:lstStyle/>
          <a:p>
            <a:pPr algn="just">
              <a:spcBef>
                <a:spcPct val="50000"/>
              </a:spcBef>
            </a:pPr>
            <a:r>
              <a:rPr lang="zh-CN" altLang="en-US" sz="3200">
                <a:solidFill>
                  <a:srgbClr val="0033CC"/>
                </a:solidFill>
                <a:latin typeface="黑体" panose="02010609060101010101" pitchFamily="49" charset="-122"/>
                <a:ea typeface="黑体" panose="02010609060101010101" pitchFamily="49" charset="-122"/>
              </a:rPr>
              <a:t>浓硫酸的作用：催化剂和吸水剂。 </a:t>
            </a:r>
            <a:endParaRPr lang="zh-CN" altLang="en-US" sz="3200" b="0">
              <a:solidFill>
                <a:srgbClr val="0033CC"/>
              </a:solidFill>
              <a:latin typeface="黑体" panose="02010609060101010101" pitchFamily="49" charset="-122"/>
              <a:ea typeface="黑体" panose="02010609060101010101" pitchFamily="49" charset="-122"/>
            </a:endParaRPr>
          </a:p>
        </p:txBody>
      </p:sp>
      <p:sp>
        <p:nvSpPr>
          <p:cNvPr id="22531" name="Text Box 3"/>
          <p:cNvSpPr txBox="1"/>
          <p:nvPr/>
        </p:nvSpPr>
        <p:spPr>
          <a:xfrm>
            <a:off x="107950" y="1844675"/>
            <a:ext cx="8458200" cy="1066800"/>
          </a:xfrm>
          <a:prstGeom prst="rect">
            <a:avLst/>
          </a:prstGeom>
          <a:noFill/>
          <a:ln w="9525">
            <a:noFill/>
          </a:ln>
        </p:spPr>
        <p:txBody>
          <a:bodyPr>
            <a:spAutoFit/>
          </a:bodyPr>
          <a:lstStyle/>
          <a:p>
            <a:pPr algn="just">
              <a:spcBef>
                <a:spcPct val="50000"/>
              </a:spcBef>
            </a:pPr>
            <a:r>
              <a:rPr lang="zh-CN" altLang="en-US" sz="3200">
                <a:solidFill>
                  <a:srgbClr val="0033CC"/>
                </a:solidFill>
                <a:latin typeface="Times New Roman" panose="02020603050405020304" pitchFamily="18" charset="0"/>
                <a:ea typeface="黑体" panose="02010609060101010101" pitchFamily="49" charset="-122"/>
              </a:rPr>
              <a:t>反应装置中的温度计，应插入水浴液面以下，以测量水浴温度。</a:t>
            </a:r>
            <a:endParaRPr lang="zh-CN" altLang="en-US" sz="3200">
              <a:solidFill>
                <a:srgbClr val="0033CC"/>
              </a:solidFill>
              <a:latin typeface="Times New Roman" panose="02020603050405020304" pitchFamily="18" charset="0"/>
              <a:ea typeface="黑体" panose="02010609060101010101" pitchFamily="49" charset="-122"/>
            </a:endParaRPr>
          </a:p>
        </p:txBody>
      </p:sp>
      <p:sp>
        <p:nvSpPr>
          <p:cNvPr id="22532" name="Text Box 4"/>
          <p:cNvSpPr txBox="1"/>
          <p:nvPr/>
        </p:nvSpPr>
        <p:spPr>
          <a:xfrm>
            <a:off x="179388" y="3573463"/>
            <a:ext cx="8534400" cy="3044190"/>
          </a:xfrm>
          <a:prstGeom prst="rect">
            <a:avLst/>
          </a:prstGeom>
          <a:noFill/>
          <a:ln w="9525">
            <a:noFill/>
          </a:ln>
        </p:spPr>
        <p:txBody>
          <a:bodyPr>
            <a:spAutoFit/>
          </a:bodyPr>
          <a:lstStyle/>
          <a:p>
            <a:pPr algn="just">
              <a:lnSpc>
                <a:spcPct val="120000"/>
              </a:lnSpc>
              <a:spcBef>
                <a:spcPct val="50000"/>
              </a:spcBef>
            </a:pPr>
            <a:r>
              <a:rPr lang="zh-CN" altLang="en-US" sz="3200">
                <a:solidFill>
                  <a:srgbClr val="0033CC"/>
                </a:solidFill>
                <a:latin typeface="黑体" panose="02010609060101010101" pitchFamily="49" charset="-122"/>
                <a:ea typeface="黑体" panose="02010609060101010101" pitchFamily="49" charset="-122"/>
              </a:rPr>
              <a:t>把反应的混合物倒入一个盛水的烧杯里，烧杯底部聚集淡黄色的油状液体，这是因为在硝基苯中溶有</a:t>
            </a:r>
            <a:r>
              <a:rPr lang="en-US" altLang="zh-CN" sz="3200">
                <a:solidFill>
                  <a:srgbClr val="0033CC"/>
                </a:solidFill>
                <a:latin typeface="黑体" panose="02010609060101010101" pitchFamily="49" charset="-122"/>
                <a:ea typeface="黑体" panose="02010609060101010101" pitchFamily="49" charset="-122"/>
              </a:rPr>
              <a:t>HNO</a:t>
            </a:r>
            <a:r>
              <a:rPr lang="en-US" altLang="zh-CN" sz="3200" baseline="-30000">
                <a:solidFill>
                  <a:srgbClr val="0033CC"/>
                </a:solidFill>
                <a:latin typeface="黑体" panose="02010609060101010101" pitchFamily="49" charset="-122"/>
                <a:ea typeface="黑体" panose="02010609060101010101" pitchFamily="49" charset="-122"/>
              </a:rPr>
              <a:t>3</a:t>
            </a:r>
            <a:r>
              <a:rPr lang="zh-CN" altLang="en-US" sz="3200">
                <a:solidFill>
                  <a:srgbClr val="0033CC"/>
                </a:solidFill>
                <a:latin typeface="黑体" panose="02010609060101010101" pitchFamily="49" charset="-122"/>
                <a:ea typeface="黑体" panose="02010609060101010101" pitchFamily="49" charset="-122"/>
              </a:rPr>
              <a:t>分解产生的</a:t>
            </a:r>
            <a:r>
              <a:rPr lang="en-US" altLang="zh-CN" sz="3200">
                <a:solidFill>
                  <a:srgbClr val="0033CC"/>
                </a:solidFill>
                <a:latin typeface="黑体" panose="02010609060101010101" pitchFamily="49" charset="-122"/>
                <a:ea typeface="黑体" panose="02010609060101010101" pitchFamily="49" charset="-122"/>
              </a:rPr>
              <a:t>NO</a:t>
            </a:r>
            <a:r>
              <a:rPr lang="en-US" altLang="zh-CN" sz="3200" baseline="-30000">
                <a:solidFill>
                  <a:srgbClr val="0033CC"/>
                </a:solidFill>
                <a:latin typeface="黑体" panose="02010609060101010101" pitchFamily="49" charset="-122"/>
                <a:ea typeface="黑体" panose="02010609060101010101" pitchFamily="49" charset="-122"/>
              </a:rPr>
              <a:t>2</a:t>
            </a:r>
            <a:r>
              <a:rPr lang="zh-CN" altLang="en-US" sz="3200">
                <a:solidFill>
                  <a:srgbClr val="0033CC"/>
                </a:solidFill>
                <a:latin typeface="黑体" panose="02010609060101010101" pitchFamily="49" charset="-122"/>
                <a:ea typeface="黑体" panose="02010609060101010101" pitchFamily="49" charset="-122"/>
              </a:rPr>
              <a:t>的缘故。除去杂质提纯硝基苯，可将粗产品依次用蒸馏水和</a:t>
            </a:r>
            <a:r>
              <a:rPr lang="en-US" altLang="zh-CN" sz="3200">
                <a:solidFill>
                  <a:srgbClr val="0033CC"/>
                </a:solidFill>
                <a:latin typeface="黑体" panose="02010609060101010101" pitchFamily="49" charset="-122"/>
                <a:ea typeface="黑体" panose="02010609060101010101" pitchFamily="49" charset="-122"/>
              </a:rPr>
              <a:t>NaOH</a:t>
            </a:r>
            <a:r>
              <a:rPr lang="zh-CN" altLang="en-US" sz="3200">
                <a:solidFill>
                  <a:srgbClr val="0033CC"/>
                </a:solidFill>
                <a:latin typeface="黑体" panose="02010609060101010101" pitchFamily="49" charset="-122"/>
                <a:ea typeface="黑体" panose="02010609060101010101" pitchFamily="49" charset="-122"/>
              </a:rPr>
              <a:t>溶液洗涤再水洗，加无水氯化钙，蒸馏。</a:t>
            </a:r>
            <a:endParaRPr lang="zh-CN" altLang="en-US" sz="3200" b="0">
              <a:solidFill>
                <a:srgbClr val="0033CC"/>
              </a:solidFill>
              <a:latin typeface="黑体" panose="02010609060101010101" pitchFamily="49" charset="-122"/>
              <a:ea typeface="黑体" panose="02010609060101010101" pitchFamily="49" charset="-122"/>
            </a:endParaRPr>
          </a:p>
        </p:txBody>
      </p:sp>
      <p:sp>
        <p:nvSpPr>
          <p:cNvPr id="28677" name="Text Box 5"/>
          <p:cNvSpPr txBox="1"/>
          <p:nvPr/>
        </p:nvSpPr>
        <p:spPr>
          <a:xfrm>
            <a:off x="179388" y="115888"/>
            <a:ext cx="6629400" cy="641350"/>
          </a:xfrm>
          <a:prstGeom prst="rect">
            <a:avLst/>
          </a:prstGeom>
          <a:noFill/>
          <a:ln w="9525">
            <a:noFill/>
          </a:ln>
        </p:spPr>
        <p:txBody>
          <a:bodyPr>
            <a:spAutoFit/>
          </a:bodyPr>
          <a:lstStyle/>
          <a:p>
            <a:pPr>
              <a:spcBef>
                <a:spcPct val="50000"/>
              </a:spcBef>
            </a:pPr>
            <a:r>
              <a:rPr lang="en-US" altLang="zh-CN" sz="3600">
                <a:solidFill>
                  <a:srgbClr val="000000"/>
                </a:solidFill>
                <a:latin typeface="Times New Roman" panose="02020603050405020304" pitchFamily="18" charset="0"/>
                <a:ea typeface="宋体" panose="02010600030101010101" pitchFamily="2" charset="-122"/>
              </a:rPr>
              <a:t>3</a:t>
            </a:r>
            <a:r>
              <a:rPr lang="zh-CN" altLang="en-US" sz="3600">
                <a:solidFill>
                  <a:srgbClr val="000000"/>
                </a:solidFill>
                <a:latin typeface="Times New Roman" panose="02020603050405020304" pitchFamily="18" charset="0"/>
                <a:ea typeface="宋体" panose="02010600030101010101" pitchFamily="2" charset="-122"/>
              </a:rPr>
              <a:t>、浓硫酸的作用？</a:t>
            </a:r>
            <a:endParaRPr lang="zh-CN" altLang="en-US" sz="3600">
              <a:solidFill>
                <a:srgbClr val="000000"/>
              </a:solidFill>
              <a:latin typeface="Times New Roman" panose="02020603050405020304" pitchFamily="18" charset="0"/>
              <a:ea typeface="宋体" panose="02010600030101010101" pitchFamily="2" charset="-122"/>
            </a:endParaRPr>
          </a:p>
        </p:txBody>
      </p:sp>
      <p:sp>
        <p:nvSpPr>
          <p:cNvPr id="28678" name="Text Box 6"/>
          <p:cNvSpPr txBox="1"/>
          <p:nvPr/>
        </p:nvSpPr>
        <p:spPr>
          <a:xfrm>
            <a:off x="179388" y="1268413"/>
            <a:ext cx="7162800" cy="579437"/>
          </a:xfrm>
          <a:prstGeom prst="rect">
            <a:avLst/>
          </a:prstGeom>
          <a:no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4</a:t>
            </a:r>
            <a:r>
              <a:rPr lang="zh-CN" altLang="en-US" sz="3200">
                <a:solidFill>
                  <a:srgbClr val="000000"/>
                </a:solidFill>
                <a:latin typeface="黑体" panose="02010609060101010101" pitchFamily="49" charset="-122"/>
                <a:ea typeface="黑体" panose="02010609060101010101" pitchFamily="49" charset="-122"/>
              </a:rPr>
              <a:t>、温度计的位置？</a:t>
            </a:r>
            <a:endParaRPr lang="zh-CN" altLang="en-US" sz="3200">
              <a:solidFill>
                <a:srgbClr val="000000"/>
              </a:solidFill>
              <a:latin typeface="黑体" panose="02010609060101010101" pitchFamily="49" charset="-122"/>
              <a:ea typeface="黑体" panose="02010609060101010101" pitchFamily="49" charset="-122"/>
            </a:endParaRPr>
          </a:p>
        </p:txBody>
      </p:sp>
      <p:sp>
        <p:nvSpPr>
          <p:cNvPr id="28679" name="Text Box 7"/>
          <p:cNvSpPr txBox="1"/>
          <p:nvPr/>
        </p:nvSpPr>
        <p:spPr>
          <a:xfrm>
            <a:off x="179388" y="2924175"/>
            <a:ext cx="6553200" cy="579438"/>
          </a:xfrm>
          <a:prstGeom prst="rect">
            <a:avLst/>
          </a:prstGeom>
          <a:noFill/>
          <a:ln w="9525">
            <a:noFill/>
          </a:ln>
        </p:spPr>
        <p:txBody>
          <a:bodyPr>
            <a:spAutoFit/>
          </a:bodyPr>
          <a:lstStyle/>
          <a:p>
            <a:pPr>
              <a:spcBef>
                <a:spcPct val="50000"/>
              </a:spcBef>
            </a:pPr>
            <a:r>
              <a:rPr lang="en-US" altLang="zh-CN" sz="3200">
                <a:solidFill>
                  <a:srgbClr val="000000"/>
                </a:solidFill>
                <a:latin typeface="黑体" panose="02010609060101010101" pitchFamily="49" charset="-122"/>
                <a:ea typeface="黑体" panose="02010609060101010101" pitchFamily="49" charset="-122"/>
              </a:rPr>
              <a:t>5</a:t>
            </a:r>
            <a:r>
              <a:rPr lang="zh-CN" altLang="en-US" sz="3200">
                <a:solidFill>
                  <a:srgbClr val="000000"/>
                </a:solidFill>
                <a:latin typeface="黑体" panose="02010609060101010101" pitchFamily="49" charset="-122"/>
                <a:ea typeface="黑体" panose="02010609060101010101" pitchFamily="49" charset="-122"/>
              </a:rPr>
              <a:t>、如何得到纯净的硝基苯？</a:t>
            </a:r>
            <a:endParaRPr lang="zh-CN" altLang="en-US" sz="32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p:nvPr/>
        </p:nvSpPr>
        <p:spPr>
          <a:xfrm>
            <a:off x="144463" y="93663"/>
            <a:ext cx="5003800" cy="701675"/>
          </a:xfrm>
          <a:prstGeom prst="rect">
            <a:avLst/>
          </a:prstGeom>
          <a:solidFill>
            <a:srgbClr val="FFFF00"/>
          </a:solidFill>
          <a:ln w="9525">
            <a:noFill/>
          </a:ln>
        </p:spPr>
        <p:txBody>
          <a:bodyPr anchor="ctr">
            <a:spAutoFit/>
          </a:bodyPr>
          <a:lstStyle/>
          <a:p>
            <a:r>
              <a:rPr lang="zh-CN" altLang="en-US" sz="4000">
                <a:solidFill>
                  <a:srgbClr val="000000"/>
                </a:solidFill>
                <a:latin typeface="黑体" panose="02010609060101010101" pitchFamily="49" charset="-122"/>
                <a:ea typeface="黑体" panose="02010609060101010101" pitchFamily="49" charset="-122"/>
              </a:rPr>
              <a:t>二、苯的同系物</a:t>
            </a:r>
            <a:endParaRPr lang="zh-CN" altLang="en-US" sz="4000">
              <a:solidFill>
                <a:srgbClr val="000000"/>
              </a:solidFill>
              <a:latin typeface="黑体" panose="02010609060101010101" pitchFamily="49" charset="-122"/>
              <a:ea typeface="黑体" panose="02010609060101010101" pitchFamily="49" charset="-122"/>
            </a:endParaRPr>
          </a:p>
        </p:txBody>
      </p:sp>
      <p:sp>
        <p:nvSpPr>
          <p:cNvPr id="23555" name="Rectangle 3"/>
          <p:cNvSpPr/>
          <p:nvPr/>
        </p:nvSpPr>
        <p:spPr>
          <a:xfrm>
            <a:off x="206375" y="1052513"/>
            <a:ext cx="8686800" cy="2368550"/>
          </a:xfrm>
          <a:prstGeom prst="rect">
            <a:avLst/>
          </a:prstGeom>
          <a:noFill/>
          <a:ln w="9525">
            <a:noFill/>
          </a:ln>
        </p:spPr>
        <p:txBody>
          <a:bodyPr/>
          <a:lstStyle/>
          <a:p>
            <a:pPr marL="342900" indent="-342900">
              <a:spcBef>
                <a:spcPct val="20000"/>
              </a:spcBef>
              <a:buClr>
                <a:schemeClr val="hlink"/>
              </a:buClr>
              <a:buFont typeface="Wingdings" panose="05000000000000000000" pitchFamily="2" charset="2"/>
              <a:buChar char="v"/>
            </a:pPr>
            <a:r>
              <a:rPr lang="en-US" altLang="zh-CN" sz="3200">
                <a:solidFill>
                  <a:srgbClr val="FF3300"/>
                </a:solidFill>
                <a:latin typeface="黑体" panose="02010609060101010101" pitchFamily="49" charset="-122"/>
                <a:ea typeface="黑体" panose="02010609060101010101" pitchFamily="49" charset="-122"/>
              </a:rPr>
              <a:t>1</a:t>
            </a:r>
            <a:r>
              <a:rPr lang="zh-CN" altLang="en-US" sz="3200">
                <a:solidFill>
                  <a:srgbClr val="FF3300"/>
                </a:solidFill>
                <a:latin typeface="黑体" panose="02010609060101010101" pitchFamily="49" charset="-122"/>
                <a:ea typeface="黑体" panose="02010609060101010101" pitchFamily="49" charset="-122"/>
              </a:rPr>
              <a:t>、苯的同系物：</a:t>
            </a:r>
            <a:endParaRPr lang="zh-CN" altLang="en-US" sz="3200">
              <a:solidFill>
                <a:srgbClr val="FF3300"/>
              </a:solidFill>
              <a:latin typeface="黑体" panose="02010609060101010101" pitchFamily="49" charset="-122"/>
              <a:ea typeface="黑体" panose="02010609060101010101" pitchFamily="49" charset="-122"/>
            </a:endParaRPr>
          </a:p>
          <a:p>
            <a:pPr marL="342900" indent="-342900">
              <a:spcBef>
                <a:spcPct val="20000"/>
              </a:spcBef>
              <a:buClr>
                <a:schemeClr val="hlink"/>
              </a:buClr>
              <a:buFont typeface="Wingdings" panose="05000000000000000000" pitchFamily="2" charset="2"/>
              <a:buChar char="v"/>
            </a:pPr>
            <a:r>
              <a:rPr lang="zh-CN" altLang="en-US" sz="3200">
                <a:solidFill>
                  <a:srgbClr val="000000"/>
                </a:solidFill>
                <a:latin typeface="Verdana" panose="020B0604030504040204" pitchFamily="34" charset="0"/>
                <a:ea typeface="宋体" panose="02010600030101010101" pitchFamily="2" charset="-122"/>
              </a:rPr>
              <a:t>具有苯环（</a:t>
            </a:r>
            <a:r>
              <a:rPr lang="en-US" altLang="zh-CN" sz="3200">
                <a:solidFill>
                  <a:srgbClr val="000000"/>
                </a:solidFill>
                <a:latin typeface="Verdana" panose="020B0604030504040204" pitchFamily="34" charset="0"/>
                <a:ea typeface="宋体" panose="02010600030101010101" pitchFamily="2" charset="-122"/>
              </a:rPr>
              <a:t>1</a:t>
            </a:r>
            <a:r>
              <a:rPr lang="zh-CN" altLang="en-US" sz="3200">
                <a:solidFill>
                  <a:srgbClr val="000000"/>
                </a:solidFill>
                <a:latin typeface="Verdana" panose="020B0604030504040204" pitchFamily="34" charset="0"/>
                <a:ea typeface="宋体" panose="02010600030101010101" pitchFamily="2" charset="-122"/>
              </a:rPr>
              <a:t>个）结构，且在分子组成上相差一个或若干个</a:t>
            </a:r>
            <a:r>
              <a:rPr lang="en-US" altLang="zh-CN" sz="3200">
                <a:solidFill>
                  <a:srgbClr val="000000"/>
                </a:solidFill>
                <a:latin typeface="Verdana" panose="020B0604030504040204" pitchFamily="34" charset="0"/>
                <a:ea typeface="宋体" panose="02010600030101010101" pitchFamily="2" charset="-122"/>
              </a:rPr>
              <a:t>CH</a:t>
            </a:r>
            <a:r>
              <a:rPr lang="en-US" altLang="zh-CN" sz="3200" baseline="-25000">
                <a:solidFill>
                  <a:srgbClr val="000000"/>
                </a:solidFill>
                <a:latin typeface="Verdana" panose="020B0604030504040204" pitchFamily="34" charset="0"/>
                <a:ea typeface="宋体" panose="02010600030101010101" pitchFamily="2" charset="-122"/>
              </a:rPr>
              <a:t>2</a:t>
            </a:r>
            <a:r>
              <a:rPr lang="zh-CN" altLang="en-US" sz="3200">
                <a:solidFill>
                  <a:srgbClr val="000000"/>
                </a:solidFill>
                <a:latin typeface="Verdana" panose="020B0604030504040204" pitchFamily="34" charset="0"/>
                <a:ea typeface="宋体" panose="02010600030101010101" pitchFamily="2" charset="-122"/>
              </a:rPr>
              <a:t>原子团的有机物。</a:t>
            </a:r>
            <a:endParaRPr lang="zh-CN" altLang="en-US" sz="3200">
              <a:solidFill>
                <a:srgbClr val="000000"/>
              </a:solidFill>
              <a:latin typeface="Verdana" panose="020B0604030504040204" pitchFamily="34" charset="0"/>
              <a:ea typeface="宋体" panose="02010600030101010101" pitchFamily="2" charset="-122"/>
            </a:endParaRPr>
          </a:p>
          <a:p>
            <a:pPr marL="342900" indent="-342900">
              <a:spcBef>
                <a:spcPct val="20000"/>
              </a:spcBef>
              <a:buClr>
                <a:schemeClr val="hlink"/>
              </a:buClr>
              <a:buFont typeface="Wingdings" panose="05000000000000000000" pitchFamily="2" charset="2"/>
              <a:buChar char="v"/>
            </a:pPr>
            <a:r>
              <a:rPr lang="zh-CN" altLang="en-US" sz="3200">
                <a:solidFill>
                  <a:srgbClr val="000000"/>
                </a:solidFill>
                <a:latin typeface="Verdana" panose="020B0604030504040204" pitchFamily="34" charset="0"/>
                <a:ea typeface="宋体" panose="02010600030101010101" pitchFamily="2" charset="-122"/>
              </a:rPr>
              <a:t>通式：</a:t>
            </a:r>
            <a:r>
              <a:rPr lang="en-US" altLang="zh-CN" sz="3200">
                <a:solidFill>
                  <a:srgbClr val="000000"/>
                </a:solidFill>
                <a:latin typeface="Verdana" panose="020B0604030504040204" pitchFamily="34" charset="0"/>
                <a:ea typeface="宋体" panose="02010600030101010101" pitchFamily="2" charset="-122"/>
              </a:rPr>
              <a:t>C</a:t>
            </a:r>
            <a:r>
              <a:rPr lang="en-US" altLang="zh-CN" sz="3200" baseline="-25000">
                <a:solidFill>
                  <a:srgbClr val="000000"/>
                </a:solidFill>
                <a:latin typeface="Verdana" panose="020B0604030504040204" pitchFamily="34" charset="0"/>
                <a:ea typeface="宋体" panose="02010600030101010101" pitchFamily="2" charset="-122"/>
              </a:rPr>
              <a:t>n</a:t>
            </a:r>
            <a:r>
              <a:rPr lang="en-US" altLang="zh-CN" sz="3200">
                <a:solidFill>
                  <a:srgbClr val="000000"/>
                </a:solidFill>
                <a:latin typeface="Verdana" panose="020B0604030504040204" pitchFamily="34" charset="0"/>
                <a:ea typeface="宋体" panose="02010600030101010101" pitchFamily="2" charset="-122"/>
              </a:rPr>
              <a:t>H</a:t>
            </a:r>
            <a:r>
              <a:rPr lang="en-US" altLang="zh-CN" sz="3200" baseline="-25000">
                <a:solidFill>
                  <a:srgbClr val="000000"/>
                </a:solidFill>
                <a:latin typeface="Verdana" panose="020B0604030504040204" pitchFamily="34" charset="0"/>
                <a:ea typeface="宋体" panose="02010600030101010101" pitchFamily="2" charset="-122"/>
              </a:rPr>
              <a:t>2n-6</a:t>
            </a:r>
            <a:r>
              <a:rPr lang="en-US" altLang="zh-CN" sz="3200">
                <a:solidFill>
                  <a:srgbClr val="000000"/>
                </a:solidFill>
                <a:latin typeface="Verdana" panose="020B0604030504040204" pitchFamily="34" charset="0"/>
                <a:ea typeface="宋体" panose="02010600030101010101" pitchFamily="2" charset="-122"/>
              </a:rPr>
              <a:t>(n≥6)</a:t>
            </a:r>
            <a:endParaRPr lang="zh-CN" altLang="en-US" sz="3200">
              <a:solidFill>
                <a:srgbClr val="000000"/>
              </a:solidFill>
              <a:latin typeface="Verdana" panose="020B0604030504040204" pitchFamily="34" charset="0"/>
              <a:ea typeface="宋体" panose="02010600030101010101" pitchFamily="2" charset="-122"/>
            </a:endParaRPr>
          </a:p>
        </p:txBody>
      </p:sp>
      <p:grpSp>
        <p:nvGrpSpPr>
          <p:cNvPr id="2" name="Group 4"/>
          <p:cNvGrpSpPr/>
          <p:nvPr/>
        </p:nvGrpSpPr>
        <p:grpSpPr>
          <a:xfrm>
            <a:off x="1116013" y="3573463"/>
            <a:ext cx="1857375" cy="647700"/>
            <a:chOff x="0" y="0"/>
            <a:chExt cx="1364" cy="635"/>
          </a:xfrm>
        </p:grpSpPr>
        <p:grpSp>
          <p:nvGrpSpPr>
            <p:cNvPr id="29710" name="Group 5"/>
            <p:cNvGrpSpPr/>
            <p:nvPr/>
          </p:nvGrpSpPr>
          <p:grpSpPr>
            <a:xfrm>
              <a:off x="0" y="0"/>
              <a:ext cx="544" cy="635"/>
              <a:chOff x="0" y="0"/>
              <a:chExt cx="360" cy="312"/>
            </a:xfrm>
          </p:grpSpPr>
          <p:sp>
            <p:nvSpPr>
              <p:cNvPr id="29713" name="AutoShape 6"/>
              <p:cNvSpPr/>
              <p:nvPr/>
            </p:nvSpPr>
            <p:spPr>
              <a:xfrm>
                <a:off x="0" y="0"/>
                <a:ext cx="360" cy="312"/>
              </a:xfrm>
              <a:prstGeom prst="hexagon">
                <a:avLst>
                  <a:gd name="adj" fmla="val 28846"/>
                  <a:gd name="vf" fmla="val 115470"/>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latin typeface="Arial" panose="020B0604020202020204" pitchFamily="34" charset="0"/>
                </a:endParaRPr>
              </a:p>
            </p:txBody>
          </p:sp>
          <p:sp>
            <p:nvSpPr>
              <p:cNvPr id="29714" name="Oval 7"/>
              <p:cNvSpPr/>
              <p:nvPr/>
            </p:nvSpPr>
            <p:spPr>
              <a:xfrm>
                <a:off x="90" y="81"/>
                <a:ext cx="180" cy="156"/>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a:latin typeface="Arial" panose="020B0604020202020204" pitchFamily="34" charset="0"/>
                </a:endParaRPr>
              </a:p>
            </p:txBody>
          </p:sp>
        </p:grpSp>
        <p:sp>
          <p:nvSpPr>
            <p:cNvPr id="29711" name="Rectangle 8"/>
            <p:cNvSpPr/>
            <p:nvPr/>
          </p:nvSpPr>
          <p:spPr>
            <a:xfrm>
              <a:off x="678" y="36"/>
              <a:ext cx="686" cy="568"/>
            </a:xfrm>
            <a:prstGeom prst="rect">
              <a:avLst/>
            </a:prstGeom>
            <a:noFill/>
            <a:ln w="9525">
              <a:noFill/>
            </a:ln>
          </p:spPr>
          <p:txBody>
            <a:bodyPr wrap="none" anchor="ctr">
              <a:spAutoFit/>
            </a:bodyPr>
            <a:lstStyle/>
            <a:p>
              <a:r>
                <a:rPr lang="en-US" altLang="zh-CN" sz="3200">
                  <a:solidFill>
                    <a:srgbClr val="FF0000"/>
                  </a:solidFill>
                  <a:latin typeface="宋体" panose="02010600030101010101" pitchFamily="2" charset="-122"/>
                  <a:ea typeface="宋体" panose="02010600030101010101" pitchFamily="2" charset="-122"/>
                </a:rPr>
                <a:t>CH</a:t>
              </a:r>
              <a:r>
                <a:rPr lang="en-US" altLang="zh-CN" sz="3200" baseline="-25000">
                  <a:solidFill>
                    <a:srgbClr val="FF0000"/>
                  </a:solidFill>
                  <a:latin typeface="宋体" panose="02010600030101010101" pitchFamily="2" charset="-122"/>
                  <a:ea typeface="宋体" panose="02010600030101010101" pitchFamily="2" charset="-122"/>
                </a:rPr>
                <a:t>3</a:t>
              </a:r>
              <a:r>
                <a:rPr lang="en-US" altLang="zh-CN" sz="3200">
                  <a:solidFill>
                    <a:srgbClr val="FF0000"/>
                  </a:solidFill>
                  <a:latin typeface="宋体" panose="02010600030101010101" pitchFamily="2" charset="-122"/>
                  <a:ea typeface="宋体" panose="02010600030101010101" pitchFamily="2" charset="-122"/>
                </a:rPr>
                <a:t> </a:t>
              </a:r>
              <a:endParaRPr lang="en-US" altLang="zh-CN" sz="3200">
                <a:solidFill>
                  <a:srgbClr val="FF0000"/>
                </a:solidFill>
                <a:latin typeface="宋体" panose="02010600030101010101" pitchFamily="2" charset="-122"/>
                <a:ea typeface="宋体" panose="02010600030101010101" pitchFamily="2" charset="-122"/>
              </a:endParaRPr>
            </a:p>
          </p:txBody>
        </p:sp>
        <p:sp>
          <p:nvSpPr>
            <p:cNvPr id="29712" name="Line 9"/>
            <p:cNvSpPr/>
            <p:nvPr/>
          </p:nvSpPr>
          <p:spPr>
            <a:xfrm>
              <a:off x="544" y="317"/>
              <a:ext cx="227" cy="0"/>
            </a:xfrm>
            <a:prstGeom prst="line">
              <a:avLst/>
            </a:prstGeom>
            <a:ln w="9525" cap="flat" cmpd="sng">
              <a:solidFill>
                <a:schemeClr val="tx1"/>
              </a:solidFill>
              <a:prstDash val="solid"/>
              <a:headEnd type="none" w="med" len="med"/>
              <a:tailEnd type="none" w="med" len="med"/>
            </a:ln>
          </p:spPr>
          <p:txBody>
            <a:bodyPr/>
            <a:lstStyle/>
            <a:p/>
          </p:txBody>
        </p:sp>
      </p:grpSp>
      <p:grpSp>
        <p:nvGrpSpPr>
          <p:cNvPr id="4" name="Group 10"/>
          <p:cNvGrpSpPr/>
          <p:nvPr/>
        </p:nvGrpSpPr>
        <p:grpSpPr>
          <a:xfrm>
            <a:off x="5148263" y="3573463"/>
            <a:ext cx="2520950" cy="647700"/>
            <a:chOff x="0" y="0"/>
            <a:chExt cx="1974" cy="635"/>
          </a:xfrm>
        </p:grpSpPr>
        <p:grpSp>
          <p:nvGrpSpPr>
            <p:cNvPr id="29705" name="Group 11"/>
            <p:cNvGrpSpPr/>
            <p:nvPr/>
          </p:nvGrpSpPr>
          <p:grpSpPr>
            <a:xfrm>
              <a:off x="0" y="0"/>
              <a:ext cx="544" cy="635"/>
              <a:chOff x="0" y="0"/>
              <a:chExt cx="360" cy="312"/>
            </a:xfrm>
          </p:grpSpPr>
          <p:sp>
            <p:nvSpPr>
              <p:cNvPr id="29708" name="AutoShape 12"/>
              <p:cNvSpPr/>
              <p:nvPr/>
            </p:nvSpPr>
            <p:spPr>
              <a:xfrm>
                <a:off x="0" y="0"/>
                <a:ext cx="360" cy="312"/>
              </a:xfrm>
              <a:prstGeom prst="hexagon">
                <a:avLst>
                  <a:gd name="adj" fmla="val 28846"/>
                  <a:gd name="vf" fmla="val 115470"/>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latin typeface="Arial" panose="020B0604020202020204" pitchFamily="34" charset="0"/>
                </a:endParaRPr>
              </a:p>
            </p:txBody>
          </p:sp>
          <p:sp>
            <p:nvSpPr>
              <p:cNvPr id="29709" name="Oval 13"/>
              <p:cNvSpPr/>
              <p:nvPr/>
            </p:nvSpPr>
            <p:spPr>
              <a:xfrm>
                <a:off x="90" y="81"/>
                <a:ext cx="180" cy="156"/>
              </a:xfrm>
              <a:prstGeom prst="ellipse">
                <a:avLst/>
              </a:prstGeom>
              <a:solidFill>
                <a:srgbClr val="FFFFFF"/>
              </a:solidFill>
              <a:ln w="9525" cap="flat" cmpd="sng">
                <a:solidFill>
                  <a:srgbClr val="000000"/>
                </a:solidFill>
                <a:prstDash val="solid"/>
                <a:headEnd type="none" w="med" len="med"/>
                <a:tailEnd type="none" w="med" len="med"/>
              </a:ln>
            </p:spPr>
            <p:txBody>
              <a:bodyPr/>
              <a:lstStyle/>
              <a:p>
                <a:endParaRPr lang="zh-CN" altLang="en-US">
                  <a:latin typeface="Arial" panose="020B0604020202020204" pitchFamily="34" charset="0"/>
                </a:endParaRPr>
              </a:p>
            </p:txBody>
          </p:sp>
        </p:grpSp>
        <p:sp>
          <p:nvSpPr>
            <p:cNvPr id="29706" name="Rectangle 14"/>
            <p:cNvSpPr/>
            <p:nvPr/>
          </p:nvSpPr>
          <p:spPr>
            <a:xfrm>
              <a:off x="817" y="36"/>
              <a:ext cx="1157" cy="568"/>
            </a:xfrm>
            <a:prstGeom prst="rect">
              <a:avLst/>
            </a:prstGeom>
            <a:noFill/>
            <a:ln w="9525">
              <a:noFill/>
            </a:ln>
          </p:spPr>
          <p:txBody>
            <a:bodyPr wrap="none" anchor="ctr">
              <a:spAutoFit/>
            </a:bodyPr>
            <a:lstStyle/>
            <a:p>
              <a:r>
                <a:rPr lang="en-US" altLang="zh-CN" sz="3200">
                  <a:solidFill>
                    <a:srgbClr val="FF0000"/>
                  </a:solidFill>
                  <a:latin typeface="宋体" panose="02010600030101010101" pitchFamily="2" charset="-122"/>
                  <a:ea typeface="宋体" panose="02010600030101010101" pitchFamily="2" charset="-122"/>
                </a:rPr>
                <a:t>CH</a:t>
              </a:r>
              <a:r>
                <a:rPr lang="en-US" altLang="zh-CN" sz="3200" baseline="-25000">
                  <a:solidFill>
                    <a:srgbClr val="FF0000"/>
                  </a:solidFill>
                  <a:latin typeface="宋体" panose="02010600030101010101" pitchFamily="2" charset="-122"/>
                  <a:ea typeface="宋体" panose="02010600030101010101" pitchFamily="2" charset="-122"/>
                </a:rPr>
                <a:t>2</a:t>
              </a:r>
              <a:r>
                <a:rPr lang="en-US" altLang="zh-CN" sz="3200">
                  <a:solidFill>
                    <a:srgbClr val="FF0000"/>
                  </a:solidFill>
                  <a:latin typeface="宋体" panose="02010600030101010101" pitchFamily="2" charset="-122"/>
                  <a:ea typeface="宋体" panose="02010600030101010101" pitchFamily="2" charset="-122"/>
                </a:rPr>
                <a:t>CH</a:t>
              </a:r>
              <a:r>
                <a:rPr lang="en-US" altLang="zh-CN" sz="3200" baseline="-25000">
                  <a:solidFill>
                    <a:srgbClr val="FF0000"/>
                  </a:solidFill>
                  <a:latin typeface="宋体" panose="02010600030101010101" pitchFamily="2" charset="-122"/>
                  <a:ea typeface="宋体" panose="02010600030101010101" pitchFamily="2" charset="-122"/>
                </a:rPr>
                <a:t>3</a:t>
              </a:r>
              <a:r>
                <a:rPr lang="en-US" altLang="zh-CN" sz="3200">
                  <a:solidFill>
                    <a:srgbClr val="FF0000"/>
                  </a:solidFill>
                  <a:latin typeface="宋体" panose="02010600030101010101" pitchFamily="2" charset="-122"/>
                  <a:ea typeface="宋体" panose="02010600030101010101" pitchFamily="2" charset="-122"/>
                </a:rPr>
                <a:t> </a:t>
              </a:r>
              <a:endParaRPr lang="en-US" altLang="zh-CN" sz="3200">
                <a:solidFill>
                  <a:srgbClr val="FF0000"/>
                </a:solidFill>
                <a:latin typeface="宋体" panose="02010600030101010101" pitchFamily="2" charset="-122"/>
                <a:ea typeface="宋体" panose="02010600030101010101" pitchFamily="2" charset="-122"/>
              </a:endParaRPr>
            </a:p>
          </p:txBody>
        </p:sp>
        <p:sp>
          <p:nvSpPr>
            <p:cNvPr id="29707" name="Line 15"/>
            <p:cNvSpPr/>
            <p:nvPr/>
          </p:nvSpPr>
          <p:spPr>
            <a:xfrm>
              <a:off x="545" y="317"/>
              <a:ext cx="317" cy="0"/>
            </a:xfrm>
            <a:prstGeom prst="line">
              <a:avLst/>
            </a:prstGeom>
            <a:ln w="9525" cap="flat" cmpd="sng">
              <a:solidFill>
                <a:schemeClr val="tx1"/>
              </a:solidFill>
              <a:prstDash val="solid"/>
              <a:headEnd type="none" w="med" len="med"/>
              <a:tailEnd type="none" w="med" len="med"/>
            </a:ln>
          </p:spPr>
          <p:txBody>
            <a:bodyPr/>
            <a:lstStyle/>
            <a:p/>
          </p:txBody>
        </p:sp>
      </p:grpSp>
      <p:sp>
        <p:nvSpPr>
          <p:cNvPr id="23568" name="Rectangle 16"/>
          <p:cNvSpPr/>
          <p:nvPr/>
        </p:nvSpPr>
        <p:spPr>
          <a:xfrm>
            <a:off x="1116013" y="4381500"/>
            <a:ext cx="1077912" cy="519113"/>
          </a:xfrm>
          <a:prstGeom prst="rect">
            <a:avLst/>
          </a:prstGeom>
          <a:noFill/>
          <a:ln w="9525">
            <a:noFill/>
          </a:ln>
        </p:spPr>
        <p:txBody>
          <a:bodyPr wrap="none" anchor="ctr">
            <a:spAutoFit/>
          </a:bodyPr>
          <a:lstStyle/>
          <a:p>
            <a:r>
              <a:rPr lang="zh-CN" altLang="en-US" sz="2800">
                <a:solidFill>
                  <a:schemeClr val="tx2"/>
                </a:solidFill>
                <a:latin typeface="黑体" panose="02010609060101010101" pitchFamily="49" charset="-122"/>
                <a:ea typeface="黑体" panose="02010609060101010101" pitchFamily="49" charset="-122"/>
              </a:rPr>
              <a:t>甲苯 </a:t>
            </a:r>
            <a:endParaRPr lang="zh-CN" altLang="en-US" sz="2800">
              <a:solidFill>
                <a:schemeClr val="tx2"/>
              </a:solidFill>
              <a:latin typeface="黑体" panose="02010609060101010101" pitchFamily="49" charset="-122"/>
              <a:ea typeface="黑体" panose="02010609060101010101" pitchFamily="49" charset="-122"/>
            </a:endParaRPr>
          </a:p>
        </p:txBody>
      </p:sp>
      <p:sp>
        <p:nvSpPr>
          <p:cNvPr id="23569" name="Rectangle 17"/>
          <p:cNvSpPr/>
          <p:nvPr/>
        </p:nvSpPr>
        <p:spPr>
          <a:xfrm>
            <a:off x="5580063" y="4381500"/>
            <a:ext cx="1077912" cy="519113"/>
          </a:xfrm>
          <a:prstGeom prst="rect">
            <a:avLst/>
          </a:prstGeom>
          <a:noFill/>
          <a:ln w="9525">
            <a:noFill/>
          </a:ln>
        </p:spPr>
        <p:txBody>
          <a:bodyPr wrap="none" anchor="ctr">
            <a:spAutoFit/>
          </a:bodyPr>
          <a:lstStyle/>
          <a:p>
            <a:r>
              <a:rPr lang="zh-CN" altLang="en-US" sz="2800">
                <a:solidFill>
                  <a:schemeClr val="tx2"/>
                </a:solidFill>
                <a:latin typeface="黑体" panose="02010609060101010101" pitchFamily="49" charset="-122"/>
                <a:ea typeface="黑体" panose="02010609060101010101" pitchFamily="49" charset="-122"/>
              </a:rPr>
              <a:t>乙苯 </a:t>
            </a:r>
            <a:endParaRPr lang="zh-CN" altLang="en-US" sz="2800">
              <a:solidFill>
                <a:schemeClr val="tx2"/>
              </a:solidFill>
              <a:latin typeface="黑体" panose="02010609060101010101" pitchFamily="49" charset="-122"/>
              <a:ea typeface="黑体" panose="02010609060101010101" pitchFamily="49" charset="-122"/>
            </a:endParaRPr>
          </a:p>
        </p:txBody>
      </p:sp>
      <p:sp>
        <p:nvSpPr>
          <p:cNvPr id="23570" name="Rectangle 18"/>
          <p:cNvSpPr/>
          <p:nvPr/>
        </p:nvSpPr>
        <p:spPr>
          <a:xfrm>
            <a:off x="611188" y="5081588"/>
            <a:ext cx="6804025" cy="579437"/>
          </a:xfrm>
          <a:prstGeom prst="rect">
            <a:avLst/>
          </a:prstGeom>
          <a:noFill/>
          <a:ln w="9525">
            <a:noFill/>
          </a:ln>
        </p:spPr>
        <p:txBody>
          <a:bodyPr>
            <a:spAutoFit/>
          </a:bodyPr>
          <a:lstStyle/>
          <a:p>
            <a:r>
              <a:rPr lang="zh-CN" altLang="en-US" sz="3200">
                <a:solidFill>
                  <a:srgbClr val="000000"/>
                </a:solidFill>
                <a:latin typeface="Arial" panose="020B0604020202020204" pitchFamily="34" charset="0"/>
                <a:ea typeface="黑体" panose="02010609060101010101" pitchFamily="49" charset="-122"/>
              </a:rPr>
              <a:t>苯环上的氢原子被烷基取代的产物。</a:t>
            </a:r>
            <a:endParaRPr lang="zh-CN" altLang="en-US" sz="3200">
              <a:solidFill>
                <a:srgbClr val="000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p:bldP spid="23568" grpId="0"/>
      <p:bldP spid="23569" grpId="0"/>
      <p:bldP spid="2357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3924300" y="1196975"/>
          <a:ext cx="1222375" cy="1954213"/>
        </p:xfrm>
        <a:graphic>
          <a:graphicData uri="http://schemas.openxmlformats.org/presentationml/2006/ole">
            <mc:AlternateContent xmlns:mc="http://schemas.openxmlformats.org/markup-compatibility/2006">
              <mc:Choice xmlns:v="urn:schemas-microsoft-com:vml" Requires="v">
                <p:oleObj spid="_x0000_s1040" name="" r:id="rId1" imgW="746760" imgH="1191895" progId="ACD.ChemSketch.20">
                  <p:embed/>
                </p:oleObj>
              </mc:Choice>
              <mc:Fallback>
                <p:oleObj name="" r:id="rId1" imgW="746760" imgH="1191895" progId="ACD.ChemSketch.20">
                  <p:embed/>
                  <p:pic>
                    <p:nvPicPr>
                      <p:cNvPr id="0" name="OLE substitute image"/>
                      <p:cNvPicPr/>
                      <p:nvPr/>
                    </p:nvPicPr>
                    <p:blipFill>
                      <a:blip r:embed="rId2"/>
                      <a:stretch>
                        <a:fillRect/>
                      </a:stretch>
                    </p:blipFill>
                    <p:spPr>
                      <a:xfrm>
                        <a:off x="3924300" y="1196975"/>
                        <a:ext cx="1222375" cy="1954213"/>
                      </a:xfrm>
                      <a:prstGeom prst="rect">
                        <a:avLst/>
                      </a:prstGeom>
                      <a:noFill/>
                      <a:ln w="38100">
                        <a:noFill/>
                        <a:miter/>
                      </a:ln>
                    </p:spPr>
                  </p:pic>
                </p:oleObj>
              </mc:Fallback>
            </mc:AlternateContent>
          </a:graphicData>
        </a:graphic>
      </p:graphicFrame>
      <p:sp>
        <p:nvSpPr>
          <p:cNvPr id="4099" name="Rectangle 3"/>
          <p:cNvSpPr/>
          <p:nvPr/>
        </p:nvSpPr>
        <p:spPr>
          <a:xfrm>
            <a:off x="1403350" y="3425825"/>
            <a:ext cx="6303963" cy="579438"/>
          </a:xfrm>
          <a:prstGeom prst="rect">
            <a:avLst/>
          </a:prstGeom>
          <a:noFill/>
          <a:ln w="9525">
            <a:noFill/>
          </a:ln>
        </p:spPr>
        <p:txBody>
          <a:bodyPr wrap="none" anchor="ctr">
            <a:spAutoFit/>
          </a:bodyPr>
          <a:lstStyle/>
          <a:p>
            <a:r>
              <a:rPr lang="zh-CN" altLang="en-US" sz="3200">
                <a:solidFill>
                  <a:srgbClr val="000000"/>
                </a:solidFill>
                <a:latin typeface="Arial" panose="020B0604020202020204" pitchFamily="34" charset="0"/>
                <a:ea typeface="黑体" panose="02010609060101010101" pitchFamily="49" charset="-122"/>
              </a:rPr>
              <a:t>苯的同系物不溶于水，并比水轻。</a:t>
            </a:r>
            <a:endParaRPr lang="zh-CN" altLang="en-US" sz="3200">
              <a:solidFill>
                <a:srgbClr val="000000"/>
              </a:solidFill>
              <a:latin typeface="Arial" panose="020B0604020202020204" pitchFamily="34" charset="0"/>
              <a:ea typeface="黑体" panose="02010609060101010101" pitchFamily="49" charset="-122"/>
            </a:endParaRPr>
          </a:p>
        </p:txBody>
      </p:sp>
      <p:sp>
        <p:nvSpPr>
          <p:cNvPr id="4100" name="Rectangle 4"/>
          <p:cNvSpPr/>
          <p:nvPr/>
        </p:nvSpPr>
        <p:spPr>
          <a:xfrm>
            <a:off x="468313" y="4510088"/>
            <a:ext cx="8343900" cy="579437"/>
          </a:xfrm>
          <a:prstGeom prst="rect">
            <a:avLst/>
          </a:prstGeom>
          <a:noFill/>
          <a:ln w="9525">
            <a:noFill/>
          </a:ln>
        </p:spPr>
        <p:txBody>
          <a:bodyPr wrap="none" anchor="ctr">
            <a:spAutoFit/>
          </a:bodyPr>
          <a:lstStyle/>
          <a:p>
            <a:r>
              <a:rPr lang="zh-CN" altLang="en-US" sz="3200">
                <a:solidFill>
                  <a:srgbClr val="000000"/>
                </a:solidFill>
                <a:latin typeface="Arial" panose="020B0604020202020204" pitchFamily="34" charset="0"/>
                <a:ea typeface="黑体" panose="02010609060101010101" pitchFamily="49" charset="-122"/>
              </a:rPr>
              <a:t>同苯一样，不能使溴水褪色，但能发生萃取。</a:t>
            </a:r>
            <a:endParaRPr lang="zh-CN" altLang="en-US" sz="3200">
              <a:solidFill>
                <a:srgbClr val="000000"/>
              </a:solidFill>
              <a:latin typeface="Arial" panose="020B0604020202020204" pitchFamily="34" charset="0"/>
              <a:ea typeface="黑体" panose="02010609060101010101" pitchFamily="49" charset="-122"/>
            </a:endParaRPr>
          </a:p>
        </p:txBody>
      </p:sp>
      <p:sp>
        <p:nvSpPr>
          <p:cNvPr id="4101" name="Text Box 5"/>
          <p:cNvSpPr txBox="1"/>
          <p:nvPr/>
        </p:nvSpPr>
        <p:spPr>
          <a:xfrm>
            <a:off x="84138" y="188913"/>
            <a:ext cx="6503987" cy="701675"/>
          </a:xfrm>
          <a:prstGeom prst="rect">
            <a:avLst/>
          </a:prstGeom>
          <a:solidFill>
            <a:srgbClr val="FFFF00"/>
          </a:solidFill>
          <a:ln w="9525">
            <a:noFill/>
          </a:ln>
        </p:spPr>
        <p:txBody>
          <a:bodyPr>
            <a:spAutoFit/>
          </a:bodyPr>
          <a:lstStyle/>
          <a:p>
            <a:r>
              <a:rPr lang="en-US" altLang="zh-CN" sz="4000">
                <a:solidFill>
                  <a:srgbClr val="000000"/>
                </a:solidFill>
                <a:latin typeface="Arial" panose="020B0604020202020204" pitchFamily="34" charset="0"/>
                <a:ea typeface="宋体" panose="02010600030101010101" pitchFamily="2" charset="-122"/>
              </a:rPr>
              <a:t>2</a:t>
            </a:r>
            <a:r>
              <a:rPr lang="zh-CN" altLang="en-US" sz="4000">
                <a:solidFill>
                  <a:srgbClr val="000000"/>
                </a:solidFill>
                <a:latin typeface="Arial" panose="020B0604020202020204" pitchFamily="34" charset="0"/>
                <a:ea typeface="宋体" panose="02010600030101010101" pitchFamily="2" charset="-122"/>
              </a:rPr>
              <a:t>、苯的同系物的物理性质</a:t>
            </a:r>
            <a:endParaRPr lang="zh-CN" altLang="en-US" sz="4000">
              <a:solidFill>
                <a:srgbClr val="00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p:cNvSpPr txBox="1"/>
          <p:nvPr/>
        </p:nvSpPr>
        <p:spPr>
          <a:xfrm>
            <a:off x="468313" y="1196975"/>
            <a:ext cx="4751387" cy="762000"/>
          </a:xfrm>
          <a:prstGeom prst="rect">
            <a:avLst/>
          </a:prstGeom>
          <a:solidFill>
            <a:srgbClr val="00FF00"/>
          </a:solidFill>
          <a:ln w="9525">
            <a:noFill/>
          </a:ln>
        </p:spPr>
        <p:txBody>
          <a:bodyPr>
            <a:spAutoFit/>
          </a:bodyPr>
          <a:lstStyle/>
          <a:p>
            <a:pPr>
              <a:spcBef>
                <a:spcPct val="50000"/>
              </a:spcBef>
            </a:pPr>
            <a:r>
              <a:rPr lang="zh-CN" altLang="en-US" sz="4400">
                <a:solidFill>
                  <a:srgbClr val="000000"/>
                </a:solidFill>
                <a:latin typeface="Times New Roman" panose="02020603050405020304" pitchFamily="18" charset="0"/>
                <a:ea typeface="黑体" panose="02010609060101010101" pitchFamily="49" charset="-122"/>
              </a:rPr>
              <a:t>（一）氧化反应</a:t>
            </a:r>
            <a:endParaRPr lang="zh-CN" altLang="en-US" sz="4400">
              <a:solidFill>
                <a:srgbClr val="000000"/>
              </a:solidFill>
              <a:latin typeface="Times New Roman" panose="02020603050405020304" pitchFamily="18" charset="0"/>
              <a:ea typeface="黑体" panose="02010609060101010101" pitchFamily="49" charset="-122"/>
            </a:endParaRPr>
          </a:p>
        </p:txBody>
      </p:sp>
      <p:sp>
        <p:nvSpPr>
          <p:cNvPr id="25603" name="Text Box 3"/>
          <p:cNvSpPr txBox="1"/>
          <p:nvPr/>
        </p:nvSpPr>
        <p:spPr>
          <a:xfrm>
            <a:off x="539750" y="2112963"/>
            <a:ext cx="3429000" cy="641350"/>
          </a:xfrm>
          <a:prstGeom prst="rect">
            <a:avLst/>
          </a:prstGeom>
          <a:noFill/>
          <a:ln w="9525">
            <a:noFill/>
          </a:ln>
        </p:spPr>
        <p:txBody>
          <a:bodyPr>
            <a:spAutoFit/>
          </a:bodyPr>
          <a:lstStyle/>
          <a:p>
            <a:pPr>
              <a:spcBef>
                <a:spcPct val="50000"/>
              </a:spcBef>
            </a:pPr>
            <a:r>
              <a:rPr lang="zh-CN" altLang="en-US" sz="3600">
                <a:solidFill>
                  <a:srgbClr val="000066"/>
                </a:solidFill>
                <a:latin typeface="Times New Roman" panose="02020603050405020304" pitchFamily="18" charset="0"/>
                <a:ea typeface="黑体" panose="02010609060101010101" pitchFamily="49" charset="-122"/>
              </a:rPr>
              <a:t>⑴可燃性</a:t>
            </a:r>
            <a:endParaRPr lang="zh-CN" altLang="en-US" sz="3600">
              <a:solidFill>
                <a:srgbClr val="000066"/>
              </a:solidFill>
              <a:latin typeface="Times New Roman" panose="02020603050405020304" pitchFamily="18" charset="0"/>
              <a:ea typeface="黑体" panose="02010609060101010101" pitchFamily="49" charset="-122"/>
            </a:endParaRPr>
          </a:p>
        </p:txBody>
      </p:sp>
      <p:sp>
        <p:nvSpPr>
          <p:cNvPr id="25604" name="Text Box 4"/>
          <p:cNvSpPr txBox="1"/>
          <p:nvPr/>
        </p:nvSpPr>
        <p:spPr>
          <a:xfrm>
            <a:off x="539750" y="2976563"/>
            <a:ext cx="6408738" cy="641350"/>
          </a:xfrm>
          <a:prstGeom prst="rect">
            <a:avLst/>
          </a:prstGeom>
          <a:noFill/>
          <a:ln w="9525">
            <a:noFill/>
          </a:ln>
        </p:spPr>
        <p:txBody>
          <a:bodyPr>
            <a:spAutoFit/>
          </a:bodyPr>
          <a:lstStyle/>
          <a:p>
            <a:pPr>
              <a:spcBef>
                <a:spcPct val="50000"/>
              </a:spcBef>
            </a:pPr>
            <a:r>
              <a:rPr lang="zh-CN" altLang="en-US" sz="3600">
                <a:solidFill>
                  <a:srgbClr val="000066"/>
                </a:solidFill>
                <a:latin typeface="Times New Roman" panose="02020603050405020304" pitchFamily="18" charset="0"/>
                <a:ea typeface="黑体" panose="02010609060101010101" pitchFamily="49" charset="-122"/>
              </a:rPr>
              <a:t>⑵可使酸性高锰酸钾溶液褪色</a:t>
            </a:r>
            <a:endParaRPr lang="zh-CN" altLang="en-US" sz="3600">
              <a:solidFill>
                <a:srgbClr val="000066"/>
              </a:solidFill>
              <a:latin typeface="Times New Roman" panose="02020603050405020304" pitchFamily="18" charset="0"/>
              <a:ea typeface="黑体" panose="02010609060101010101" pitchFamily="49" charset="-122"/>
            </a:endParaRPr>
          </a:p>
        </p:txBody>
      </p:sp>
      <p:sp>
        <p:nvSpPr>
          <p:cNvPr id="30725" name="Text Box 5"/>
          <p:cNvSpPr txBox="1"/>
          <p:nvPr/>
        </p:nvSpPr>
        <p:spPr>
          <a:xfrm>
            <a:off x="84138" y="188913"/>
            <a:ext cx="6503987" cy="701675"/>
          </a:xfrm>
          <a:prstGeom prst="rect">
            <a:avLst/>
          </a:prstGeom>
          <a:solidFill>
            <a:srgbClr val="FFFF00"/>
          </a:solidFill>
          <a:ln w="9525">
            <a:noFill/>
          </a:ln>
        </p:spPr>
        <p:txBody>
          <a:bodyPr>
            <a:spAutoFit/>
          </a:bodyPr>
          <a:lstStyle/>
          <a:p>
            <a:r>
              <a:rPr lang="en-US" altLang="zh-CN" sz="4000">
                <a:solidFill>
                  <a:srgbClr val="000000"/>
                </a:solidFill>
                <a:latin typeface="Arial" panose="020B0604020202020204" pitchFamily="34" charset="0"/>
                <a:ea typeface="宋体" panose="02010600030101010101" pitchFamily="2" charset="-122"/>
              </a:rPr>
              <a:t>3</a:t>
            </a:r>
            <a:r>
              <a:rPr lang="zh-CN" altLang="en-US" sz="4000">
                <a:solidFill>
                  <a:srgbClr val="000000"/>
                </a:solidFill>
                <a:latin typeface="Arial" panose="020B0604020202020204" pitchFamily="34" charset="0"/>
                <a:ea typeface="宋体" panose="02010600030101010101" pitchFamily="2" charset="-122"/>
              </a:rPr>
              <a:t>、苯的同系物的化学性质</a:t>
            </a:r>
            <a:endParaRPr lang="zh-CN" altLang="en-US" sz="4000">
              <a:solidFill>
                <a:srgbClr val="000000"/>
              </a:solidFill>
              <a:latin typeface="Arial" panose="020B0604020202020204" pitchFamily="34" charset="0"/>
              <a:ea typeface="宋体" panose="02010600030101010101" pitchFamily="2" charset="-122"/>
            </a:endParaRPr>
          </a:p>
        </p:txBody>
      </p:sp>
      <p:pic>
        <p:nvPicPr>
          <p:cNvPr id="25606" name="Picture 6" descr="question"/>
          <p:cNvPicPr>
            <a:picLocks noChangeAspect="1"/>
          </p:cNvPicPr>
          <p:nvPr/>
        </p:nvPicPr>
        <p:blipFill>
          <a:blip r:embed="rId1"/>
          <a:stretch>
            <a:fillRect/>
          </a:stretch>
        </p:blipFill>
        <p:spPr>
          <a:xfrm>
            <a:off x="6732588" y="2400300"/>
            <a:ext cx="990600" cy="1676400"/>
          </a:xfrm>
          <a:prstGeom prst="rect">
            <a:avLst/>
          </a:prstGeom>
          <a:noFill/>
          <a:ln w="9525">
            <a:noFill/>
          </a:ln>
        </p:spPr>
      </p:pic>
      <p:grpSp>
        <p:nvGrpSpPr>
          <p:cNvPr id="2" name="Group 7"/>
          <p:cNvGrpSpPr/>
          <p:nvPr/>
        </p:nvGrpSpPr>
        <p:grpSpPr>
          <a:xfrm>
            <a:off x="2771775" y="4313238"/>
            <a:ext cx="2384425" cy="558800"/>
            <a:chOff x="0" y="0"/>
            <a:chExt cx="1502" cy="352"/>
          </a:xfrm>
        </p:grpSpPr>
        <p:sp>
          <p:nvSpPr>
            <p:cNvPr id="30734" name="Line 8"/>
            <p:cNvSpPr/>
            <p:nvPr/>
          </p:nvSpPr>
          <p:spPr>
            <a:xfrm>
              <a:off x="240" y="352"/>
              <a:ext cx="960" cy="0"/>
            </a:xfrm>
            <a:prstGeom prst="line">
              <a:avLst/>
            </a:prstGeom>
            <a:ln w="38100" cap="flat" cmpd="sng">
              <a:solidFill>
                <a:schemeClr val="tx1"/>
              </a:solidFill>
              <a:prstDash val="solid"/>
              <a:headEnd type="none" w="med" len="med"/>
              <a:tailEnd type="triangle" w="med" len="med"/>
            </a:ln>
          </p:spPr>
          <p:txBody>
            <a:bodyPr/>
            <a:lstStyle/>
            <a:p/>
          </p:txBody>
        </p:sp>
        <p:sp>
          <p:nvSpPr>
            <p:cNvPr id="30735" name="Text Box 9"/>
            <p:cNvSpPr txBox="1"/>
            <p:nvPr/>
          </p:nvSpPr>
          <p:spPr>
            <a:xfrm>
              <a:off x="0" y="0"/>
              <a:ext cx="1502" cy="288"/>
            </a:xfrm>
            <a:prstGeom prst="rect">
              <a:avLst/>
            </a:prstGeom>
            <a:noFill/>
            <a:ln w="9525">
              <a:noFill/>
            </a:ln>
          </p:spPr>
          <p:txBody>
            <a:bodyPr wrap="none">
              <a:spAutoFit/>
            </a:bodyPr>
            <a:lstStyle/>
            <a:p>
              <a:pPr eaLnBrk="0" hangingPunct="0">
                <a:spcBef>
                  <a:spcPct val="50000"/>
                </a:spcBef>
              </a:pPr>
              <a:r>
                <a:rPr lang="en-US" altLang="zh-CN" sz="2400">
                  <a:solidFill>
                    <a:srgbClr val="FF0000"/>
                  </a:solidFill>
                  <a:latin typeface="Times New Roman" panose="02020603050405020304" pitchFamily="18" charset="0"/>
                  <a:ea typeface="宋体" panose="02010600030101010101" pitchFamily="2" charset="-122"/>
                </a:rPr>
                <a:t>KMnO</a:t>
              </a:r>
              <a:r>
                <a:rPr lang="en-US" altLang="zh-CN" sz="2400" baseline="-25000">
                  <a:solidFill>
                    <a:srgbClr val="FF0000"/>
                  </a:solidFill>
                  <a:latin typeface="Times New Roman" panose="02020603050405020304" pitchFamily="18" charset="0"/>
                  <a:ea typeface="宋体" panose="02010600030101010101" pitchFamily="2" charset="-122"/>
                </a:rPr>
                <a:t>4</a:t>
              </a:r>
              <a:r>
                <a:rPr lang="en-US" altLang="zh-CN" sz="2400">
                  <a:solidFill>
                    <a:srgbClr val="FF0000"/>
                  </a:solidFill>
                  <a:latin typeface="Times New Roman" panose="02020603050405020304" pitchFamily="18" charset="0"/>
                  <a:ea typeface="宋体" panose="02010600030101010101" pitchFamily="2" charset="-122"/>
                </a:rPr>
                <a:t>(H</a:t>
              </a:r>
              <a:r>
                <a:rPr lang="en-US" altLang="zh-CN" sz="2400" baseline="30000">
                  <a:solidFill>
                    <a:srgbClr val="FF0000"/>
                  </a:solidFill>
                  <a:latin typeface="Times New Roman" panose="02020603050405020304" pitchFamily="18" charset="0"/>
                  <a:ea typeface="宋体" panose="02010600030101010101" pitchFamily="2" charset="-122"/>
                </a:rPr>
                <a:t>+</a:t>
              </a:r>
              <a:r>
                <a:rPr lang="en-US" altLang="zh-CN" sz="2400">
                  <a:solidFill>
                    <a:srgbClr val="FF0000"/>
                  </a:solidFill>
                  <a:latin typeface="Times New Roman" panose="02020603050405020304" pitchFamily="18" charset="0"/>
                  <a:ea typeface="宋体" panose="02010600030101010101" pitchFamily="2" charset="-122"/>
                </a:rPr>
                <a:t>)</a:t>
              </a:r>
              <a:r>
                <a:rPr lang="zh-CN" altLang="en-US" sz="2400">
                  <a:solidFill>
                    <a:srgbClr val="FF0000"/>
                  </a:solidFill>
                  <a:latin typeface="Times New Roman" panose="02020603050405020304" pitchFamily="18" charset="0"/>
                  <a:ea typeface="宋体" panose="02010600030101010101" pitchFamily="2" charset="-122"/>
                </a:rPr>
                <a:t>溶液</a:t>
              </a:r>
              <a:endParaRPr lang="zh-CN" altLang="en-US" sz="2400">
                <a:solidFill>
                  <a:srgbClr val="FF0000"/>
                </a:solidFill>
                <a:latin typeface="Times New Roman" panose="02020603050405020304" pitchFamily="18" charset="0"/>
                <a:ea typeface="宋体" panose="02010600030101010101" pitchFamily="2" charset="-122"/>
              </a:endParaRPr>
            </a:p>
          </p:txBody>
        </p:sp>
      </p:grpSp>
      <p:grpSp>
        <p:nvGrpSpPr>
          <p:cNvPr id="3" name="Group 10"/>
          <p:cNvGrpSpPr/>
          <p:nvPr/>
        </p:nvGrpSpPr>
        <p:grpSpPr>
          <a:xfrm>
            <a:off x="755650" y="4168775"/>
            <a:ext cx="1511300" cy="865188"/>
            <a:chOff x="0" y="0"/>
            <a:chExt cx="1518" cy="747"/>
          </a:xfrm>
        </p:grpSpPr>
        <p:pic>
          <p:nvPicPr>
            <p:cNvPr id="30732" name="Picture 11"/>
            <p:cNvPicPr>
              <a:picLocks noChangeAspect="1"/>
            </p:cNvPicPr>
            <p:nvPr/>
          </p:nvPicPr>
          <p:blipFill>
            <a:blip r:embed="rId2"/>
            <a:stretch>
              <a:fillRect/>
            </a:stretch>
          </p:blipFill>
          <p:spPr>
            <a:xfrm>
              <a:off x="0" y="0"/>
              <a:ext cx="939" cy="747"/>
            </a:xfrm>
            <a:prstGeom prst="rect">
              <a:avLst/>
            </a:prstGeom>
            <a:noFill/>
            <a:ln w="9525">
              <a:noFill/>
            </a:ln>
          </p:spPr>
        </p:pic>
        <p:sp>
          <p:nvSpPr>
            <p:cNvPr id="30733" name="Text Box 12"/>
            <p:cNvSpPr txBox="1"/>
            <p:nvPr/>
          </p:nvSpPr>
          <p:spPr>
            <a:xfrm>
              <a:off x="895" y="143"/>
              <a:ext cx="623" cy="553"/>
            </a:xfrm>
            <a:prstGeom prst="rect">
              <a:avLst/>
            </a:prstGeom>
            <a:noFill/>
            <a:ln w="9525">
              <a:noFill/>
            </a:ln>
          </p:spPr>
          <p:txBody>
            <a:bodyPr>
              <a:spAutoFit/>
            </a:bodyPr>
            <a:lstStyle/>
            <a:p>
              <a:pPr eaLnBrk="0" hangingPunct="0">
                <a:spcBef>
                  <a:spcPct val="50000"/>
                </a:spcBef>
              </a:pPr>
              <a:r>
                <a:rPr lang="en-US" altLang="zh-CN" sz="3600">
                  <a:latin typeface="Times New Roman" panose="02020603050405020304" pitchFamily="18" charset="0"/>
                  <a:ea typeface="宋体" panose="02010600030101010101" pitchFamily="2" charset="-122"/>
                </a:rPr>
                <a:t>-</a:t>
              </a:r>
              <a:r>
                <a:rPr lang="en-US" altLang="zh-CN" sz="2800">
                  <a:latin typeface="Times New Roman" panose="02020603050405020304" pitchFamily="18" charset="0"/>
                  <a:ea typeface="宋体" panose="02010600030101010101" pitchFamily="2" charset="-122"/>
                </a:rPr>
                <a:t>R</a:t>
              </a:r>
              <a:endParaRPr lang="en-US" altLang="zh-CN" sz="2800">
                <a:latin typeface="Times New Roman" panose="02020603050405020304" pitchFamily="18" charset="0"/>
                <a:ea typeface="宋体" panose="02010600030101010101" pitchFamily="2" charset="-122"/>
              </a:endParaRPr>
            </a:p>
          </p:txBody>
        </p:sp>
      </p:grpSp>
      <p:grpSp>
        <p:nvGrpSpPr>
          <p:cNvPr id="4" name="Group 13"/>
          <p:cNvGrpSpPr/>
          <p:nvPr/>
        </p:nvGrpSpPr>
        <p:grpSpPr>
          <a:xfrm>
            <a:off x="5508625" y="4313238"/>
            <a:ext cx="2447925" cy="915987"/>
            <a:chOff x="0" y="0"/>
            <a:chExt cx="2256" cy="747"/>
          </a:xfrm>
        </p:grpSpPr>
        <p:pic>
          <p:nvPicPr>
            <p:cNvPr id="30730" name="Picture 14"/>
            <p:cNvPicPr>
              <a:picLocks noChangeAspect="1"/>
            </p:cNvPicPr>
            <p:nvPr/>
          </p:nvPicPr>
          <p:blipFill>
            <a:blip r:embed="rId2"/>
            <a:stretch>
              <a:fillRect/>
            </a:stretch>
          </p:blipFill>
          <p:spPr>
            <a:xfrm>
              <a:off x="0" y="0"/>
              <a:ext cx="939" cy="747"/>
            </a:xfrm>
            <a:prstGeom prst="rect">
              <a:avLst/>
            </a:prstGeom>
            <a:noFill/>
            <a:ln w="9525">
              <a:noFill/>
            </a:ln>
          </p:spPr>
        </p:pic>
        <p:sp>
          <p:nvSpPr>
            <p:cNvPr id="30731" name="Text Box 15"/>
            <p:cNvSpPr txBox="1"/>
            <p:nvPr/>
          </p:nvSpPr>
          <p:spPr>
            <a:xfrm>
              <a:off x="865" y="141"/>
              <a:ext cx="1391" cy="373"/>
            </a:xfrm>
            <a:prstGeom prst="rect">
              <a:avLst/>
            </a:prstGeom>
            <a:noFill/>
            <a:ln w="9525">
              <a:noFill/>
            </a:ln>
          </p:spPr>
          <p:txBody>
            <a:bodyPr>
              <a:spAutoFit/>
            </a:bodyPr>
            <a:lstStyle/>
            <a:p>
              <a:pPr eaLnBrk="0" hangingPunct="0">
                <a:spcBef>
                  <a:spcPct val="50000"/>
                </a:spcBef>
              </a:pPr>
              <a:r>
                <a:rPr lang="en-US" altLang="zh-CN" sz="2400" b="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rPr>
                <a:t>COOH</a:t>
              </a:r>
              <a:endParaRPr lang="en-US" altLang="zh-CN" sz="240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56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nvGraphicFramePr>
        <p:xfrm>
          <a:off x="228600" y="908050"/>
          <a:ext cx="8447088" cy="4176713"/>
        </p:xfrm>
        <a:graphic>
          <a:graphicData uri="http://schemas.openxmlformats.org/drawingml/2006/table">
            <a:tbl>
              <a:tblPr/>
              <a:tblGrid>
                <a:gridCol w="2268538"/>
                <a:gridCol w="2736850"/>
                <a:gridCol w="3441700"/>
              </a:tblGrid>
              <a:tr h="1171575">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1" i="0" u="none" strike="noStrike" cap="none" normalizeH="0" baseline="0" smtClean="0">
                        <a:ln>
                          <a:noFill/>
                        </a:ln>
                        <a:solidFill>
                          <a:srgbClr val="0033CC"/>
                        </a:solidFill>
                        <a:effectLst/>
                        <a:latin typeface="黑体" panose="02010609060101010101" pitchFamily="49" charset="-122"/>
                        <a:ea typeface="黑体" panose="02010609060101010101" pitchFamily="49" charset="-122"/>
                      </a:endParaRPr>
                    </a:p>
                  </a:txBody>
                  <a:tcPr vert="horz"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32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现象</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32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结论</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3363">
                <a:tc>
                  <a:txBody>
                    <a:bodyPr wrap="squar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苯</a:t>
                      </a:r>
                      <a:r>
                        <a:rPr kumimoji="0" 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酸性</a:t>
                      </a:r>
                      <a:endPar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高锰酸钾</a:t>
                      </a:r>
                      <a:endPar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vert="horz"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400" b="1" i="0" u="none" strike="noStrike" cap="none" normalizeH="0" baseline="0" smtClean="0">
                        <a:ln>
                          <a:noFill/>
                        </a:ln>
                        <a:solidFill>
                          <a:srgbClr val="0033CC"/>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3200" b="1" i="0" u="none" strike="noStrike" cap="none" normalizeH="0" baseline="0" smtClean="0">
                        <a:ln>
                          <a:noFill/>
                        </a:ln>
                        <a:solidFill>
                          <a:srgbClr val="0033CC"/>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1775">
                <a:tc>
                  <a:txBody>
                    <a:bodyPr wrap="squar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甲苯</a:t>
                      </a:r>
                      <a:r>
                        <a:rPr kumimoji="0" 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a:t>
                      </a: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酸性</a:t>
                      </a:r>
                      <a:endPar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p>
                      <a:pPr marL="0" marR="0" lvl="0" indent="0" algn="ctr"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rPr>
                        <a:t>高锰酸钾</a:t>
                      </a:r>
                      <a:endParaRPr kumimoji="0" lang="zh-CN" altLang="en-US" sz="28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endParaRPr>
                    </a:p>
                  </a:txBody>
                  <a:tcPr vert="horz"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400" b="1" i="0" u="none" strike="noStrike" cap="none" normalizeH="0" baseline="0" smtClean="0">
                        <a:ln>
                          <a:noFill/>
                        </a:ln>
                        <a:solidFill>
                          <a:srgbClr val="0033CC"/>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pPr>
                      <a:endParaRPr kumimoji="0" lang="zh-CN" altLang="zh-CN" sz="4000" b="1" i="0" u="none" strike="noStrike" cap="none" normalizeH="0" baseline="0" smtClean="0">
                        <a:ln>
                          <a:noFill/>
                        </a:ln>
                        <a:solidFill>
                          <a:srgbClr val="0033CC"/>
                        </a:solidFill>
                        <a:effectLst/>
                        <a:latin typeface="黑体" panose="02010609060101010101" pitchFamily="49" charset="-122"/>
                        <a:ea typeface="黑体" panose="02010609060101010101" pitchFamily="49" charset="-122"/>
                      </a:endParaRPr>
                    </a:p>
                  </a:txBody>
                  <a:tcPr vert="horz"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1764" name="Text Box 20"/>
          <p:cNvSpPr txBox="1"/>
          <p:nvPr/>
        </p:nvSpPr>
        <p:spPr>
          <a:xfrm>
            <a:off x="323850" y="115888"/>
            <a:ext cx="7272338" cy="641350"/>
          </a:xfrm>
          <a:prstGeom prst="rect">
            <a:avLst/>
          </a:prstGeom>
          <a:solidFill>
            <a:srgbClr val="FFFF00"/>
          </a:solidFill>
          <a:ln w="9525">
            <a:noFill/>
          </a:ln>
        </p:spPr>
        <p:txBody>
          <a:bodyPr>
            <a:spAutoFit/>
          </a:bodyPr>
          <a:lstStyle/>
          <a:p>
            <a:r>
              <a:rPr lang="zh-CN" altLang="en-US" sz="3600">
                <a:solidFill>
                  <a:srgbClr val="000000"/>
                </a:solidFill>
                <a:latin typeface="Arial" panose="020B0604020202020204" pitchFamily="34" charset="0"/>
                <a:ea typeface="黑体" panose="02010609060101010101" pitchFamily="49" charset="-122"/>
              </a:rPr>
              <a:t>你观察到了什么现象？完成下表。</a:t>
            </a:r>
            <a:endParaRPr lang="zh-CN" altLang="en-US" sz="3600">
              <a:solidFill>
                <a:srgbClr val="000000"/>
              </a:solidFill>
              <a:latin typeface="Arial" panose="020B0604020202020204" pitchFamily="34" charset="0"/>
              <a:ea typeface="黑体" panose="02010609060101010101" pitchFamily="49" charset="-122"/>
            </a:endParaRPr>
          </a:p>
        </p:txBody>
      </p:sp>
      <p:sp>
        <p:nvSpPr>
          <p:cNvPr id="31765" name="Text Box 21"/>
          <p:cNvSpPr txBox="1"/>
          <p:nvPr/>
        </p:nvSpPr>
        <p:spPr>
          <a:xfrm>
            <a:off x="2667000" y="4019550"/>
            <a:ext cx="2057400" cy="519113"/>
          </a:xfrm>
          <a:prstGeom prst="rect">
            <a:avLst/>
          </a:prstGeom>
          <a:noFill/>
          <a:ln w="9525">
            <a:noFill/>
          </a:ln>
        </p:spPr>
        <p:txBody>
          <a:bodyPr>
            <a:spAutoFit/>
          </a:bodyPr>
          <a:lstStyle/>
          <a:p>
            <a:pPr>
              <a:spcBef>
                <a:spcPct val="50000"/>
              </a:spcBef>
            </a:pPr>
            <a:endParaRPr lang="zh-CN" altLang="en-US" sz="2800" b="0">
              <a:solidFill>
                <a:srgbClr val="0033CC"/>
              </a:solidFill>
              <a:latin typeface="Arial" panose="020B0604020202020204" pitchFamily="34" charset="0"/>
              <a:ea typeface="宋体" panose="02010600030101010101" pitchFamily="2" charset="-122"/>
            </a:endParaRPr>
          </a:p>
        </p:txBody>
      </p:sp>
      <p:sp>
        <p:nvSpPr>
          <p:cNvPr id="26646" name="Text Box 22"/>
          <p:cNvSpPr txBox="1"/>
          <p:nvPr/>
        </p:nvSpPr>
        <p:spPr>
          <a:xfrm>
            <a:off x="2552700" y="3849688"/>
            <a:ext cx="2667000" cy="946150"/>
          </a:xfrm>
          <a:prstGeom prst="rect">
            <a:avLst/>
          </a:prstGeom>
          <a:noFill/>
          <a:ln w="9525">
            <a:noFill/>
          </a:ln>
        </p:spPr>
        <p:txBody>
          <a:bodyPr>
            <a:spAutoFit/>
          </a:bodyPr>
          <a:lstStyle/>
          <a:p>
            <a:pPr>
              <a:spcBef>
                <a:spcPct val="50000"/>
              </a:spcBef>
            </a:pPr>
            <a:r>
              <a:rPr lang="zh-CN" altLang="en-US" sz="2800">
                <a:solidFill>
                  <a:srgbClr val="0033CC"/>
                </a:solidFill>
                <a:latin typeface="Arial" panose="020B0604020202020204" pitchFamily="34" charset="0"/>
                <a:ea typeface="黑体" panose="02010609060101010101" pitchFamily="49" charset="-122"/>
              </a:rPr>
              <a:t>酸性高锰酸钾溶液褪色</a:t>
            </a:r>
            <a:endParaRPr lang="zh-CN" altLang="en-US" sz="2800">
              <a:solidFill>
                <a:srgbClr val="0033CC"/>
              </a:solidFill>
              <a:latin typeface="Arial" panose="020B0604020202020204" pitchFamily="34" charset="0"/>
              <a:ea typeface="黑体" panose="02010609060101010101" pitchFamily="49" charset="-122"/>
            </a:endParaRPr>
          </a:p>
        </p:txBody>
      </p:sp>
      <p:sp>
        <p:nvSpPr>
          <p:cNvPr id="26647" name="Text Box 23"/>
          <p:cNvSpPr txBox="1"/>
          <p:nvPr/>
        </p:nvSpPr>
        <p:spPr>
          <a:xfrm>
            <a:off x="2555875" y="2409825"/>
            <a:ext cx="2592388" cy="946150"/>
          </a:xfrm>
          <a:prstGeom prst="rect">
            <a:avLst/>
          </a:prstGeom>
          <a:noFill/>
          <a:ln w="9525">
            <a:noFill/>
          </a:ln>
        </p:spPr>
        <p:txBody>
          <a:bodyPr>
            <a:spAutoFit/>
          </a:bodyPr>
          <a:lstStyle/>
          <a:p>
            <a:r>
              <a:rPr lang="zh-CN" altLang="en-US" sz="2800">
                <a:solidFill>
                  <a:srgbClr val="0033CC"/>
                </a:solidFill>
                <a:latin typeface="Arial" panose="020B0604020202020204" pitchFamily="34" charset="0"/>
                <a:ea typeface="黑体" panose="02010609060101010101" pitchFamily="49" charset="-122"/>
              </a:rPr>
              <a:t>酸性高锰酸钾</a:t>
            </a:r>
            <a:endParaRPr lang="zh-CN" altLang="en-US" sz="2800">
              <a:solidFill>
                <a:srgbClr val="0033CC"/>
              </a:solidFill>
              <a:latin typeface="Arial" panose="020B0604020202020204" pitchFamily="34" charset="0"/>
              <a:ea typeface="黑体" panose="02010609060101010101" pitchFamily="49" charset="-122"/>
            </a:endParaRPr>
          </a:p>
          <a:p>
            <a:r>
              <a:rPr lang="zh-CN" altLang="en-US" sz="2800">
                <a:solidFill>
                  <a:srgbClr val="0033CC"/>
                </a:solidFill>
                <a:latin typeface="Arial" panose="020B0604020202020204" pitchFamily="34" charset="0"/>
                <a:ea typeface="黑体" panose="02010609060101010101" pitchFamily="49" charset="-122"/>
              </a:rPr>
              <a:t>溶液不褪色</a:t>
            </a:r>
            <a:endParaRPr lang="zh-CN" altLang="en-US" sz="2800">
              <a:solidFill>
                <a:srgbClr val="0033CC"/>
              </a:solidFill>
              <a:latin typeface="Arial" panose="020B0604020202020204" pitchFamily="34" charset="0"/>
              <a:ea typeface="黑体" panose="02010609060101010101" pitchFamily="49" charset="-122"/>
            </a:endParaRPr>
          </a:p>
        </p:txBody>
      </p:sp>
      <p:sp>
        <p:nvSpPr>
          <p:cNvPr id="26648" name="Text Box 24"/>
          <p:cNvSpPr txBox="1"/>
          <p:nvPr/>
        </p:nvSpPr>
        <p:spPr>
          <a:xfrm>
            <a:off x="5364163" y="2409825"/>
            <a:ext cx="3200400" cy="946150"/>
          </a:xfrm>
          <a:prstGeom prst="rect">
            <a:avLst/>
          </a:prstGeom>
          <a:noFill/>
          <a:ln w="9525">
            <a:noFill/>
          </a:ln>
        </p:spPr>
        <p:txBody>
          <a:bodyPr>
            <a:spAutoFit/>
          </a:bodyPr>
          <a:lstStyle/>
          <a:p>
            <a:pPr>
              <a:spcBef>
                <a:spcPct val="20000"/>
              </a:spcBef>
            </a:pPr>
            <a:r>
              <a:rPr lang="zh-CN" altLang="en-US" sz="2800">
                <a:solidFill>
                  <a:srgbClr val="FF3300"/>
                </a:solidFill>
                <a:latin typeface="Arial" panose="020B0604020202020204" pitchFamily="34" charset="0"/>
                <a:ea typeface="黑体" panose="02010609060101010101" pitchFamily="49" charset="-122"/>
              </a:rPr>
              <a:t>苯不能被酸性高锰酸钾氧化</a:t>
            </a:r>
            <a:endParaRPr lang="zh-CN" altLang="en-US" sz="2800">
              <a:solidFill>
                <a:srgbClr val="FF3300"/>
              </a:solidFill>
              <a:latin typeface="Arial" panose="020B0604020202020204" pitchFamily="34" charset="0"/>
              <a:ea typeface="黑体" panose="02010609060101010101" pitchFamily="49" charset="-122"/>
            </a:endParaRPr>
          </a:p>
        </p:txBody>
      </p:sp>
      <p:sp>
        <p:nvSpPr>
          <p:cNvPr id="26649" name="Text Box 25"/>
          <p:cNvSpPr txBox="1"/>
          <p:nvPr/>
        </p:nvSpPr>
        <p:spPr>
          <a:xfrm>
            <a:off x="5364163" y="3849688"/>
            <a:ext cx="3200400" cy="946150"/>
          </a:xfrm>
          <a:prstGeom prst="rect">
            <a:avLst/>
          </a:prstGeom>
          <a:noFill/>
          <a:ln w="9525">
            <a:noFill/>
          </a:ln>
        </p:spPr>
        <p:txBody>
          <a:bodyPr>
            <a:spAutoFit/>
          </a:bodyPr>
          <a:lstStyle/>
          <a:p>
            <a:pPr>
              <a:spcBef>
                <a:spcPct val="20000"/>
              </a:spcBef>
            </a:pPr>
            <a:r>
              <a:rPr lang="zh-CN" altLang="en-US" sz="2800">
                <a:solidFill>
                  <a:srgbClr val="FF3300"/>
                </a:solidFill>
                <a:latin typeface="Arial" panose="020B0604020202020204" pitchFamily="34" charset="0"/>
                <a:ea typeface="黑体" panose="02010609060101010101" pitchFamily="49" charset="-122"/>
              </a:rPr>
              <a:t>甲苯能被酸性高锰酸钾氧化</a:t>
            </a:r>
            <a:endParaRPr lang="zh-CN" altLang="en-US" sz="2800">
              <a:solidFill>
                <a:srgbClr val="FF3300"/>
              </a:solidFill>
              <a:latin typeface="Arial" panose="020B0604020202020204" pitchFamily="34" charset="0"/>
              <a:ea typeface="黑体" panose="02010609060101010101" pitchFamily="49" charset="-122"/>
            </a:endParaRPr>
          </a:p>
        </p:txBody>
      </p:sp>
      <p:grpSp>
        <p:nvGrpSpPr>
          <p:cNvPr id="2" name="Group 26"/>
          <p:cNvGrpSpPr/>
          <p:nvPr/>
        </p:nvGrpSpPr>
        <p:grpSpPr>
          <a:xfrm>
            <a:off x="250825" y="5308600"/>
            <a:ext cx="8569325" cy="1289050"/>
            <a:chOff x="0" y="0"/>
            <a:chExt cx="5398" cy="812"/>
          </a:xfrm>
        </p:grpSpPr>
        <p:sp>
          <p:nvSpPr>
            <p:cNvPr id="31771" name="Text Box 27"/>
            <p:cNvSpPr txBox="1"/>
            <p:nvPr/>
          </p:nvSpPr>
          <p:spPr>
            <a:xfrm>
              <a:off x="0" y="0"/>
              <a:ext cx="3538" cy="404"/>
            </a:xfrm>
            <a:prstGeom prst="rect">
              <a:avLst/>
            </a:prstGeom>
            <a:noFill/>
            <a:ln w="9525">
              <a:noFill/>
            </a:ln>
          </p:spPr>
          <p:txBody>
            <a:bodyPr>
              <a:spAutoFit/>
            </a:bodyPr>
            <a:lstStyle/>
            <a:p>
              <a:pPr eaLnBrk="0" hangingPunct="0">
                <a:spcBef>
                  <a:spcPct val="50000"/>
                </a:spcBef>
              </a:pPr>
              <a:r>
                <a:rPr lang="zh-CN" altLang="en-US" sz="3600">
                  <a:solidFill>
                    <a:srgbClr val="000000"/>
                  </a:solidFill>
                  <a:latin typeface="Times New Roman" panose="02020603050405020304" pitchFamily="18" charset="0"/>
                  <a:ea typeface="宋体" panose="02010600030101010101" pitchFamily="2" charset="-122"/>
                </a:rPr>
                <a:t>苯的同系物的特性</a:t>
              </a:r>
              <a:r>
                <a:rPr lang="en-US" altLang="zh-CN" sz="3600">
                  <a:solidFill>
                    <a:srgbClr val="000000"/>
                  </a:solidFill>
                  <a:latin typeface="Times New Roman" panose="02020603050405020304" pitchFamily="18" charset="0"/>
                  <a:ea typeface="宋体" panose="02010600030101010101" pitchFamily="2" charset="-122"/>
                </a:rPr>
                <a:t>——</a:t>
              </a:r>
              <a:endParaRPr lang="en-US" altLang="zh-CN" sz="3600">
                <a:solidFill>
                  <a:srgbClr val="000000"/>
                </a:solidFill>
                <a:latin typeface="Times New Roman" panose="02020603050405020304" pitchFamily="18" charset="0"/>
                <a:ea typeface="宋体" panose="02010600030101010101" pitchFamily="2" charset="-122"/>
              </a:endParaRPr>
            </a:p>
          </p:txBody>
        </p:sp>
        <p:sp>
          <p:nvSpPr>
            <p:cNvPr id="31772" name="Text Box 28"/>
            <p:cNvSpPr txBox="1"/>
            <p:nvPr/>
          </p:nvSpPr>
          <p:spPr>
            <a:xfrm>
              <a:off x="2177" y="447"/>
              <a:ext cx="3221" cy="365"/>
            </a:xfrm>
            <a:prstGeom prst="rect">
              <a:avLst/>
            </a:prstGeom>
            <a:noFill/>
            <a:ln w="9525">
              <a:noFill/>
            </a:ln>
          </p:spPr>
          <p:txBody>
            <a:bodyPr>
              <a:spAutoFit/>
            </a:bodyPr>
            <a:lstStyle/>
            <a:p>
              <a:pPr eaLnBrk="0" hangingPunct="0">
                <a:spcBef>
                  <a:spcPct val="50000"/>
                </a:spcBef>
              </a:pPr>
              <a:r>
                <a:rPr lang="zh-CN" altLang="en-US" sz="3200">
                  <a:solidFill>
                    <a:srgbClr val="FF0000"/>
                  </a:solidFill>
                  <a:latin typeface="Times New Roman" panose="02020603050405020304" pitchFamily="18" charset="0"/>
                  <a:ea typeface="宋体" panose="02010600030101010101" pitchFamily="2" charset="-122"/>
                </a:rPr>
                <a:t>可使</a:t>
              </a:r>
              <a:r>
                <a:rPr lang="en-US" altLang="zh-CN" sz="3200">
                  <a:solidFill>
                    <a:srgbClr val="FF0000"/>
                  </a:solidFill>
                  <a:latin typeface="Times New Roman" panose="02020603050405020304" pitchFamily="18" charset="0"/>
                  <a:ea typeface="宋体" panose="02010600030101010101" pitchFamily="2" charset="-122"/>
                </a:rPr>
                <a:t>KMnO</a:t>
              </a:r>
              <a:r>
                <a:rPr lang="en-US" altLang="zh-CN" sz="3200" baseline="-25000">
                  <a:solidFill>
                    <a:srgbClr val="FF0000"/>
                  </a:solidFill>
                  <a:latin typeface="Times New Roman" panose="02020603050405020304" pitchFamily="18" charset="0"/>
                  <a:ea typeface="宋体" panose="02010600030101010101" pitchFamily="2" charset="-122"/>
                </a:rPr>
                <a:t>4</a:t>
              </a:r>
              <a:r>
                <a:rPr lang="en-US" altLang="zh-CN" sz="3200">
                  <a:solidFill>
                    <a:srgbClr val="FF0000"/>
                  </a:solidFill>
                  <a:latin typeface="Times New Roman" panose="02020603050405020304" pitchFamily="18" charset="0"/>
                  <a:ea typeface="宋体" panose="02010600030101010101" pitchFamily="2" charset="-122"/>
                </a:rPr>
                <a:t>(H</a:t>
              </a:r>
              <a:r>
                <a:rPr lang="en-US" altLang="zh-CN" sz="3200" baseline="30000">
                  <a:solidFill>
                    <a:srgbClr val="FF0000"/>
                  </a:solidFill>
                  <a:latin typeface="Times New Roman" panose="02020603050405020304" pitchFamily="18" charset="0"/>
                  <a:ea typeface="宋体" panose="02010600030101010101" pitchFamily="2" charset="-122"/>
                </a:rPr>
                <a:t>+</a:t>
              </a:r>
              <a:r>
                <a:rPr lang="en-US" altLang="zh-CN" sz="3200">
                  <a:solidFill>
                    <a:srgbClr val="FF0000"/>
                  </a:solidFill>
                  <a:latin typeface="Times New Roman" panose="02020603050405020304" pitchFamily="18" charset="0"/>
                  <a:ea typeface="宋体" panose="02010600030101010101" pitchFamily="2" charset="-122"/>
                </a:rPr>
                <a:t>)</a:t>
              </a:r>
              <a:r>
                <a:rPr lang="zh-CN" altLang="en-US" sz="3200">
                  <a:solidFill>
                    <a:srgbClr val="FF0000"/>
                  </a:solidFill>
                  <a:latin typeface="Times New Roman" panose="02020603050405020304" pitchFamily="18" charset="0"/>
                  <a:ea typeface="宋体" panose="02010600030101010101" pitchFamily="2" charset="-122"/>
                </a:rPr>
                <a:t>溶液褪色</a:t>
              </a:r>
              <a:endParaRPr lang="zh-CN" altLang="en-US" sz="3200">
                <a:solidFill>
                  <a:srgbClr val="FF0000"/>
                </a:solidFill>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6" grpId="0"/>
      <p:bldP spid="26647" grpId="0"/>
      <p:bldP spid="26648" grpId="0"/>
      <p:bldP spid="26649" grpId="0"/>
    </p:bldLst>
  </p:timing>
</p:sld>
</file>

<file path=ppt/slides/slide25.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a:xfrm>
          <a:off x="0" y="0"/>
          <a:ext cx="0" cy="0"/>
          <a:chOff x="0" y="0"/>
          <a:chExt cx="0" cy="0"/>
        </a:xfrm>
      </p:grpSpPr>
      <p:sp>
        <p:nvSpPr>
          <p:cNvPr id="27650" name="Text Box 2"/>
          <p:cNvSpPr txBox="1"/>
          <p:nvPr/>
        </p:nvSpPr>
        <p:spPr>
          <a:xfrm>
            <a:off x="258763" y="836613"/>
            <a:ext cx="733425" cy="2722562"/>
          </a:xfrm>
          <a:prstGeom prst="rect">
            <a:avLst/>
          </a:prstGeom>
          <a:solidFill>
            <a:srgbClr val="00FF00"/>
          </a:solidFill>
          <a:ln w="9525">
            <a:noFill/>
          </a:ln>
        </p:spPr>
        <p:txBody>
          <a:bodyPr vert="eaVert">
            <a:spAutoFit/>
          </a:bodyPr>
          <a:lstStyle/>
          <a:p>
            <a:pPr>
              <a:spcBef>
                <a:spcPct val="50000"/>
              </a:spcBef>
            </a:pPr>
            <a:r>
              <a:rPr lang="zh-CN" altLang="en-US" sz="3600">
                <a:solidFill>
                  <a:srgbClr val="000000"/>
                </a:solidFill>
                <a:latin typeface="Arial" panose="020B0604020202020204" pitchFamily="34" charset="0"/>
                <a:ea typeface="黑体" panose="02010609060101010101" pitchFamily="49" charset="-122"/>
              </a:rPr>
              <a:t>事实上还有：</a:t>
            </a:r>
            <a:endParaRPr lang="zh-CN" altLang="en-US" sz="3600">
              <a:solidFill>
                <a:srgbClr val="000000"/>
              </a:solidFill>
              <a:latin typeface="Arial" panose="020B0604020202020204" pitchFamily="34" charset="0"/>
              <a:ea typeface="黑体" panose="02010609060101010101" pitchFamily="49" charset="-122"/>
            </a:endParaRPr>
          </a:p>
        </p:txBody>
      </p:sp>
      <p:grpSp>
        <p:nvGrpSpPr>
          <p:cNvPr id="2" name="Group 3"/>
          <p:cNvGrpSpPr/>
          <p:nvPr/>
        </p:nvGrpSpPr>
        <p:grpSpPr>
          <a:xfrm>
            <a:off x="1519238" y="620713"/>
            <a:ext cx="7091362" cy="1579562"/>
            <a:chOff x="0" y="0"/>
            <a:chExt cx="4467" cy="995"/>
          </a:xfrm>
        </p:grpSpPr>
        <p:graphicFrame>
          <p:nvGraphicFramePr>
            <p:cNvPr id="5124" name="Object 4"/>
            <p:cNvGraphicFramePr>
              <a:graphicFrameLocks noChangeAspect="1"/>
            </p:cNvGraphicFramePr>
            <p:nvPr/>
          </p:nvGraphicFramePr>
          <p:xfrm>
            <a:off x="0" y="0"/>
            <a:ext cx="1112" cy="819"/>
          </p:xfrm>
          <a:graphic>
            <a:graphicData uri="http://schemas.openxmlformats.org/presentationml/2006/ole">
              <mc:AlternateContent xmlns:mc="http://schemas.openxmlformats.org/markup-compatibility/2006">
                <mc:Choice xmlns:v="urn:schemas-microsoft-com:vml" Requires="v">
                  <p:oleObj spid="_x0000_s1041" name="" r:id="rId1" imgW="981075" imgH="952500" progId="ChemWindow.Document">
                    <p:embed/>
                  </p:oleObj>
                </mc:Choice>
                <mc:Fallback>
                  <p:oleObj name="" r:id="rId1" imgW="981075" imgH="952500" progId="ChemWindow.Document">
                    <p:embed/>
                    <p:pic>
                      <p:nvPicPr>
                        <p:cNvPr id="0" name="OLE substitute image"/>
                        <p:cNvPicPr/>
                        <p:nvPr/>
                      </p:nvPicPr>
                      <p:blipFill>
                        <a:blip r:embed="rId2"/>
                        <a:stretch>
                          <a:fillRect/>
                        </a:stretch>
                      </p:blipFill>
                      <p:spPr>
                        <a:xfrm>
                          <a:off x="0" y="0"/>
                          <a:ext cx="1112" cy="819"/>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graphicFrame>
          <p:nvGraphicFramePr>
            <p:cNvPr id="5125" name="Object 5"/>
            <p:cNvGraphicFramePr>
              <a:graphicFrameLocks noChangeAspect="1"/>
            </p:cNvGraphicFramePr>
            <p:nvPr/>
          </p:nvGraphicFramePr>
          <p:xfrm>
            <a:off x="1264" y="53"/>
            <a:ext cx="1571" cy="763"/>
          </p:xfrm>
          <a:graphic>
            <a:graphicData uri="http://schemas.openxmlformats.org/presentationml/2006/ole">
              <mc:AlternateContent xmlns:mc="http://schemas.openxmlformats.org/markup-compatibility/2006">
                <mc:Choice xmlns:v="urn:schemas-microsoft-com:vml" Requires="v">
                  <p:oleObj spid="_x0000_s1042" name="" r:id="rId3" imgW="1552575" imgH="638175" progId="ChemWindow.Document">
                    <p:embed/>
                  </p:oleObj>
                </mc:Choice>
                <mc:Fallback>
                  <p:oleObj name="" r:id="rId3" imgW="1552575" imgH="638175" progId="ChemWindow.Document">
                    <p:embed/>
                    <p:pic>
                      <p:nvPicPr>
                        <p:cNvPr id="0" name="OLE substitute image"/>
                        <p:cNvPicPr/>
                        <p:nvPr/>
                      </p:nvPicPr>
                      <p:blipFill>
                        <a:blip r:embed="rId4"/>
                        <a:stretch>
                          <a:fillRect/>
                        </a:stretch>
                      </p:blipFill>
                      <p:spPr>
                        <a:xfrm>
                          <a:off x="1264" y="53"/>
                          <a:ext cx="1571" cy="763"/>
                        </a:xfrm>
                        <a:prstGeom prst="rect">
                          <a:avLst/>
                        </a:prstGeom>
                        <a:solidFill>
                          <a:schemeClr val="bg1"/>
                        </a:solidFill>
                        <a:ln w="9525" cap="flat" cmpd="sng">
                          <a:solidFill>
                            <a:srgbClr val="FF00FF"/>
                          </a:solidFill>
                          <a:prstDash val="solid"/>
                          <a:miter/>
                          <a:headEnd type="none" w="med" len="med"/>
                          <a:tailEnd type="none" w="med" len="med"/>
                        </a:ln>
                      </p:spPr>
                    </p:pic>
                  </p:oleObj>
                </mc:Fallback>
              </mc:AlternateContent>
            </a:graphicData>
          </a:graphic>
        </p:graphicFrame>
        <p:sp>
          <p:nvSpPr>
            <p:cNvPr id="5131" name="Text Box 6"/>
            <p:cNvSpPr txBox="1"/>
            <p:nvPr/>
          </p:nvSpPr>
          <p:spPr>
            <a:xfrm>
              <a:off x="2979" y="124"/>
              <a:ext cx="1488" cy="871"/>
            </a:xfrm>
            <a:prstGeom prst="rect">
              <a:avLst/>
            </a:prstGeom>
            <a:solidFill>
              <a:schemeClr val="bg1"/>
            </a:solidFill>
            <a:ln w="9525" cap="flat" cmpd="sng">
              <a:solidFill>
                <a:srgbClr val="FF00FF"/>
              </a:solidFill>
              <a:prstDash val="solid"/>
              <a:miter/>
              <a:headEnd type="none" w="med" len="med"/>
              <a:tailEnd type="none" w="med" len="med"/>
            </a:ln>
          </p:spPr>
          <p:txBody>
            <a:bodyPr>
              <a:spAutoFit/>
            </a:bodyPr>
            <a:lstStyle/>
            <a:p>
              <a:pPr>
                <a:spcBef>
                  <a:spcPct val="50000"/>
                </a:spcBef>
              </a:pPr>
              <a:r>
                <a:rPr lang="zh-CN" altLang="en-US" sz="2800">
                  <a:latin typeface="Arial" panose="020B0604020202020204" pitchFamily="34" charset="0"/>
                  <a:ea typeface="宋体" panose="02010600030101010101" pitchFamily="2" charset="-122"/>
                </a:rPr>
                <a:t>等</a:t>
              </a:r>
              <a:r>
                <a:rPr lang="zh-CN" altLang="en-US" sz="2800">
                  <a:solidFill>
                    <a:srgbClr val="FF0000"/>
                  </a:solidFill>
                  <a:latin typeface="Arial" panose="020B0604020202020204" pitchFamily="34" charset="0"/>
                  <a:ea typeface="宋体" panose="02010600030101010101" pitchFamily="2" charset="-122"/>
                </a:rPr>
                <a:t>能</a:t>
              </a:r>
              <a:r>
                <a:rPr lang="zh-CN" altLang="en-US" sz="2800">
                  <a:latin typeface="Arial" panose="020B0604020202020204" pitchFamily="34" charset="0"/>
                  <a:ea typeface="宋体" panose="02010600030101010101" pitchFamily="2" charset="-122"/>
                </a:rPr>
                <a:t>使</a:t>
              </a:r>
              <a:r>
                <a:rPr lang="zh-CN" altLang="en-US" sz="2800">
                  <a:solidFill>
                    <a:srgbClr val="000099"/>
                  </a:solidFill>
                  <a:latin typeface="Arial" panose="020B0604020202020204" pitchFamily="34" charset="0"/>
                  <a:ea typeface="宋体" panose="02010600030101010101" pitchFamily="2" charset="-122"/>
                </a:rPr>
                <a:t>酸性高锰酸钾溶液褪色</a:t>
              </a:r>
              <a:endParaRPr lang="zh-CN" altLang="en-US" sz="2800">
                <a:solidFill>
                  <a:srgbClr val="000099"/>
                </a:solidFill>
                <a:latin typeface="Arial" panose="020B0604020202020204" pitchFamily="34" charset="0"/>
                <a:ea typeface="宋体" panose="02010600030101010101" pitchFamily="2" charset="-122"/>
              </a:endParaRPr>
            </a:p>
          </p:txBody>
        </p:sp>
      </p:grpSp>
      <p:sp>
        <p:nvSpPr>
          <p:cNvPr id="27655" name="Text Box 7"/>
          <p:cNvSpPr txBox="1"/>
          <p:nvPr/>
        </p:nvSpPr>
        <p:spPr>
          <a:xfrm>
            <a:off x="658813" y="5092700"/>
            <a:ext cx="8305800" cy="641350"/>
          </a:xfrm>
          <a:prstGeom prst="rect">
            <a:avLst/>
          </a:prstGeom>
          <a:solidFill>
            <a:schemeClr val="bg1"/>
          </a:solidFill>
          <a:ln w="9525">
            <a:noFill/>
          </a:ln>
        </p:spPr>
        <p:txBody>
          <a:bodyPr>
            <a:spAutoFit/>
          </a:bodyPr>
          <a:lstStyle/>
          <a:p>
            <a:pPr>
              <a:spcBef>
                <a:spcPct val="50000"/>
              </a:spcBef>
            </a:pPr>
            <a:r>
              <a:rPr lang="zh-CN" altLang="en-US" sz="3600">
                <a:solidFill>
                  <a:srgbClr val="000000"/>
                </a:solidFill>
                <a:latin typeface="Arial" panose="020B0604020202020204" pitchFamily="34" charset="0"/>
                <a:ea typeface="宋体" panose="02010600030101010101" pitchFamily="2" charset="-122"/>
              </a:rPr>
              <a:t>综上所述：你又能找到什么规律？</a:t>
            </a:r>
            <a:endParaRPr lang="zh-CN" altLang="en-US" sz="3600">
              <a:solidFill>
                <a:srgbClr val="000000"/>
              </a:solidFill>
              <a:latin typeface="Arial" panose="020B0604020202020204" pitchFamily="34" charset="0"/>
              <a:ea typeface="宋体" panose="02010600030101010101" pitchFamily="2" charset="-122"/>
            </a:endParaRPr>
          </a:p>
        </p:txBody>
      </p:sp>
      <p:grpSp>
        <p:nvGrpSpPr>
          <p:cNvPr id="3" name="Group 8"/>
          <p:cNvGrpSpPr/>
          <p:nvPr/>
        </p:nvGrpSpPr>
        <p:grpSpPr>
          <a:xfrm>
            <a:off x="1566863" y="2295525"/>
            <a:ext cx="7348537" cy="1997075"/>
            <a:chOff x="0" y="0"/>
            <a:chExt cx="4629" cy="1032"/>
          </a:xfrm>
        </p:grpSpPr>
        <p:graphicFrame>
          <p:nvGraphicFramePr>
            <p:cNvPr id="5122" name="Object 9"/>
            <p:cNvGraphicFramePr>
              <a:graphicFrameLocks noChangeAspect="1"/>
            </p:cNvGraphicFramePr>
            <p:nvPr/>
          </p:nvGraphicFramePr>
          <p:xfrm>
            <a:off x="1365" y="72"/>
            <a:ext cx="1536" cy="879"/>
          </p:xfrm>
          <a:graphic>
            <a:graphicData uri="http://schemas.openxmlformats.org/presentationml/2006/ole">
              <mc:AlternateContent xmlns:mc="http://schemas.openxmlformats.org/markup-compatibility/2006">
                <mc:Choice xmlns:v="urn:schemas-microsoft-com:vml" Requires="v">
                  <p:oleObj spid="_x0000_s1043" name="" r:id="rId5" imgW="1123950" imgH="1219200" progId="ChemWindow.Document">
                    <p:embed/>
                  </p:oleObj>
                </mc:Choice>
                <mc:Fallback>
                  <p:oleObj name="" r:id="rId5" imgW="1123950" imgH="1219200" progId="ChemWindow.Document">
                    <p:embed/>
                    <p:pic>
                      <p:nvPicPr>
                        <p:cNvPr id="0" name="OLE substitute image"/>
                        <p:cNvPicPr/>
                        <p:nvPr/>
                      </p:nvPicPr>
                      <p:blipFill>
                        <a:blip r:embed="rId6"/>
                        <a:stretch>
                          <a:fillRect/>
                        </a:stretch>
                      </p:blipFill>
                      <p:spPr>
                        <a:xfrm>
                          <a:off x="1365" y="72"/>
                          <a:ext cx="1536" cy="879"/>
                        </a:xfrm>
                        <a:prstGeom prst="rect">
                          <a:avLst/>
                        </a:prstGeom>
                        <a:solidFill>
                          <a:schemeClr val="bg1"/>
                        </a:solidFill>
                        <a:ln w="9525" cap="flat" cmpd="sng">
                          <a:solidFill>
                            <a:srgbClr val="0000FF"/>
                          </a:solidFill>
                          <a:prstDash val="solid"/>
                          <a:miter/>
                          <a:headEnd type="none" w="med" len="med"/>
                          <a:tailEnd type="none" w="med" len="med"/>
                        </a:ln>
                      </p:spPr>
                    </p:pic>
                  </p:oleObj>
                </mc:Fallback>
              </mc:AlternateContent>
            </a:graphicData>
          </a:graphic>
        </p:graphicFrame>
        <p:sp>
          <p:nvSpPr>
            <p:cNvPr id="5130" name="Text Box 10"/>
            <p:cNvSpPr txBox="1"/>
            <p:nvPr/>
          </p:nvSpPr>
          <p:spPr>
            <a:xfrm>
              <a:off x="2853" y="231"/>
              <a:ext cx="1776" cy="602"/>
            </a:xfrm>
            <a:prstGeom prst="rect">
              <a:avLst/>
            </a:prstGeom>
            <a:solidFill>
              <a:schemeClr val="bg1"/>
            </a:solidFill>
            <a:ln w="9525" cap="flat" cmpd="sng">
              <a:solidFill>
                <a:srgbClr val="0000FF"/>
              </a:solidFill>
              <a:prstDash val="solid"/>
              <a:miter/>
              <a:headEnd type="none" w="med" len="med"/>
              <a:tailEnd type="none" w="med" len="med"/>
            </a:ln>
          </p:spPr>
          <p:txBody>
            <a:bodyPr>
              <a:spAutoFit/>
            </a:bodyPr>
            <a:lstStyle/>
            <a:p>
              <a:pPr>
                <a:spcBef>
                  <a:spcPct val="50000"/>
                </a:spcBef>
              </a:pPr>
              <a:r>
                <a:rPr lang="zh-CN" altLang="en-US" sz="2800">
                  <a:latin typeface="Arial" panose="020B0604020202020204" pitchFamily="34" charset="0"/>
                  <a:ea typeface="宋体" panose="02010600030101010101" pitchFamily="2" charset="-122"/>
                </a:rPr>
                <a:t>等</a:t>
              </a:r>
              <a:r>
                <a:rPr lang="zh-CN" altLang="en-US" sz="2800">
                  <a:solidFill>
                    <a:srgbClr val="FF0000"/>
                  </a:solidFill>
                  <a:latin typeface="Arial" panose="020B0604020202020204" pitchFamily="34" charset="0"/>
                  <a:ea typeface="宋体" panose="02010600030101010101" pitchFamily="2" charset="-122"/>
                </a:rPr>
                <a:t>不能</a:t>
              </a:r>
              <a:r>
                <a:rPr lang="zh-CN" altLang="en-US" sz="2800">
                  <a:latin typeface="Arial" panose="020B0604020202020204" pitchFamily="34" charset="0"/>
                  <a:ea typeface="宋体" panose="02010600030101010101" pitchFamily="2" charset="-122"/>
                </a:rPr>
                <a:t>使</a:t>
              </a:r>
              <a:r>
                <a:rPr lang="zh-CN" altLang="en-US" sz="2800">
                  <a:solidFill>
                    <a:srgbClr val="000099"/>
                  </a:solidFill>
                  <a:latin typeface="Arial" panose="020B0604020202020204" pitchFamily="34" charset="0"/>
                  <a:ea typeface="宋体" panose="02010600030101010101" pitchFamily="2" charset="-122"/>
                </a:rPr>
                <a:t>酸性高锰酸钾溶液褪色</a:t>
              </a:r>
              <a:endParaRPr lang="zh-CN" altLang="en-US" sz="2800">
                <a:solidFill>
                  <a:srgbClr val="000099"/>
                </a:solidFill>
                <a:latin typeface="Arial" panose="020B0604020202020204" pitchFamily="34" charset="0"/>
                <a:ea typeface="宋体" panose="02010600030101010101" pitchFamily="2" charset="-122"/>
              </a:endParaRPr>
            </a:p>
          </p:txBody>
        </p:sp>
        <p:graphicFrame>
          <p:nvGraphicFramePr>
            <p:cNvPr id="5123" name="Object 11"/>
            <p:cNvGraphicFramePr>
              <a:graphicFrameLocks noChangeAspect="1"/>
            </p:cNvGraphicFramePr>
            <p:nvPr/>
          </p:nvGraphicFramePr>
          <p:xfrm>
            <a:off x="0" y="0"/>
            <a:ext cx="885" cy="1032"/>
          </p:xfrm>
          <a:graphic>
            <a:graphicData uri="http://schemas.openxmlformats.org/presentationml/2006/ole">
              <mc:AlternateContent xmlns:mc="http://schemas.openxmlformats.org/markup-compatibility/2006">
                <mc:Choice xmlns:v="urn:schemas-microsoft-com:vml" Requires="v">
                  <p:oleObj spid="_x0000_s1044" name="" r:id="rId7" imgW="838200" imgH="1181100" progId="ChemWindow.Document">
                    <p:embed/>
                  </p:oleObj>
                </mc:Choice>
                <mc:Fallback>
                  <p:oleObj name="" r:id="rId7" imgW="838200" imgH="1181100" progId="ChemWindow.Document">
                    <p:embed/>
                    <p:pic>
                      <p:nvPicPr>
                        <p:cNvPr id="0" name="OLE substitute image"/>
                        <p:cNvPicPr/>
                        <p:nvPr/>
                      </p:nvPicPr>
                      <p:blipFill>
                        <a:blip r:embed="rId8"/>
                        <a:stretch>
                          <a:fillRect/>
                        </a:stretch>
                      </p:blipFill>
                      <p:spPr>
                        <a:xfrm>
                          <a:off x="0" y="0"/>
                          <a:ext cx="885" cy="1032"/>
                        </a:xfrm>
                        <a:prstGeom prst="rect">
                          <a:avLst/>
                        </a:prstGeom>
                        <a:solidFill>
                          <a:schemeClr val="bg1"/>
                        </a:solidFill>
                        <a:ln w="9525" cap="flat" cmpd="sng">
                          <a:solidFill>
                            <a:srgbClr val="0000FF"/>
                          </a:solidFill>
                          <a:prstDash val="solid"/>
                          <a:miter/>
                          <a:headEnd type="none" w="med" len="med"/>
                          <a:tailEnd type="none" w="med" len="med"/>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5" grpId="0"/>
    </p:bldLst>
  </p:timing>
</p:sld>
</file>

<file path=ppt/slides/slide26.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a:xfrm>
          <a:off x="0" y="0"/>
          <a:ext cx="0" cy="0"/>
          <a:chOff x="0" y="0"/>
          <a:chExt cx="0" cy="0"/>
        </a:xfrm>
      </p:grpSpPr>
      <p:sp>
        <p:nvSpPr>
          <p:cNvPr id="32770" name="Rectangle 2"/>
          <p:cNvSpPr/>
          <p:nvPr/>
        </p:nvSpPr>
        <p:spPr>
          <a:xfrm>
            <a:off x="107950" y="1052513"/>
            <a:ext cx="9217025" cy="579437"/>
          </a:xfrm>
          <a:prstGeom prst="rect">
            <a:avLst/>
          </a:prstGeom>
          <a:noFill/>
          <a:ln w="9525">
            <a:noFill/>
          </a:ln>
        </p:spPr>
        <p:txBody>
          <a:bodyPr>
            <a:spAutoFit/>
          </a:bodyPr>
          <a:lstStyle/>
          <a:p>
            <a:r>
              <a:rPr lang="zh-CN" altLang="en-US" sz="3200">
                <a:solidFill>
                  <a:srgbClr val="000000"/>
                </a:solidFill>
                <a:latin typeface="Arial" panose="020B0604020202020204" pitchFamily="34" charset="0"/>
                <a:ea typeface="宋体" panose="02010600030101010101" pitchFamily="2" charset="-122"/>
              </a:rPr>
              <a:t>与酸性高锰酸钾的反应（使高锰酸钾溶液褪色）</a:t>
            </a:r>
            <a:endParaRPr lang="zh-CN" altLang="en-US" sz="3200">
              <a:solidFill>
                <a:srgbClr val="000000"/>
              </a:solidFill>
              <a:latin typeface="Arial" panose="020B0604020202020204" pitchFamily="34" charset="0"/>
              <a:ea typeface="宋体" panose="02010600030101010101" pitchFamily="2" charset="-122"/>
            </a:endParaRPr>
          </a:p>
        </p:txBody>
      </p:sp>
      <p:sp>
        <p:nvSpPr>
          <p:cNvPr id="28675" name="Text Box 3"/>
          <p:cNvSpPr txBox="1"/>
          <p:nvPr/>
        </p:nvSpPr>
        <p:spPr>
          <a:xfrm>
            <a:off x="611188" y="2565400"/>
            <a:ext cx="1970087" cy="519113"/>
          </a:xfrm>
          <a:prstGeom prst="rect">
            <a:avLst/>
          </a:prstGeom>
          <a:noFill/>
          <a:ln w="9525">
            <a:noFill/>
          </a:ln>
        </p:spPr>
        <p:txBody>
          <a:bodyPr wrap="none">
            <a:spAutoFit/>
          </a:bodyPr>
          <a:lstStyle/>
          <a:p>
            <a:r>
              <a:rPr lang="zh-CN" altLang="en-US" sz="2800">
                <a:latin typeface="Arial" panose="020B0604020202020204" pitchFamily="34" charset="0"/>
                <a:ea typeface="楷体_GB2312" pitchFamily="1" charset="-122"/>
              </a:rPr>
              <a:t>反应机理：</a:t>
            </a:r>
            <a:endParaRPr lang="zh-CN" altLang="en-US" sz="2800">
              <a:latin typeface="Arial" panose="020B0604020202020204" pitchFamily="34" charset="0"/>
              <a:ea typeface="楷体_GB2312" pitchFamily="1" charset="-122"/>
            </a:endParaRPr>
          </a:p>
        </p:txBody>
      </p:sp>
      <p:grpSp>
        <p:nvGrpSpPr>
          <p:cNvPr id="2" name="Group 4"/>
          <p:cNvGrpSpPr/>
          <p:nvPr/>
        </p:nvGrpSpPr>
        <p:grpSpPr>
          <a:xfrm>
            <a:off x="2736850" y="1917700"/>
            <a:ext cx="5187950" cy="2120900"/>
            <a:chOff x="0" y="0"/>
            <a:chExt cx="3268" cy="1336"/>
          </a:xfrm>
        </p:grpSpPr>
        <p:grpSp>
          <p:nvGrpSpPr>
            <p:cNvPr id="32792" name="Group 5"/>
            <p:cNvGrpSpPr/>
            <p:nvPr/>
          </p:nvGrpSpPr>
          <p:grpSpPr>
            <a:xfrm>
              <a:off x="0" y="157"/>
              <a:ext cx="864" cy="1090"/>
              <a:chOff x="0" y="0"/>
              <a:chExt cx="864" cy="1090"/>
            </a:xfrm>
          </p:grpSpPr>
          <p:grpSp>
            <p:nvGrpSpPr>
              <p:cNvPr id="32800" name="Group 6"/>
              <p:cNvGrpSpPr/>
              <p:nvPr/>
            </p:nvGrpSpPr>
            <p:grpSpPr>
              <a:xfrm rot="5400000">
                <a:off x="52" y="606"/>
                <a:ext cx="499" cy="454"/>
                <a:chOff x="0" y="0"/>
                <a:chExt cx="1043" cy="953"/>
              </a:xfrm>
            </p:grpSpPr>
            <p:sp>
              <p:nvSpPr>
                <p:cNvPr id="32802" name="AutoShape 7"/>
                <p:cNvSpPr/>
                <p:nvPr/>
              </p:nvSpPr>
              <p:spPr>
                <a:xfrm>
                  <a:off x="0" y="0"/>
                  <a:ext cx="1043" cy="953"/>
                </a:xfrm>
                <a:prstGeom prst="hexagon">
                  <a:avLst>
                    <a:gd name="adj" fmla="val 27360"/>
                    <a:gd name="vf" fmla="val 115470"/>
                  </a:avLst>
                </a:prstGeom>
                <a:noFill/>
                <a:ln w="2857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2803" name="Oval 8"/>
                <p:cNvSpPr/>
                <p:nvPr/>
              </p:nvSpPr>
              <p:spPr>
                <a:xfrm>
                  <a:off x="317" y="278"/>
                  <a:ext cx="409" cy="409"/>
                </a:xfrm>
                <a:prstGeom prst="ellipse">
                  <a:avLst/>
                </a:prstGeom>
                <a:noFill/>
                <a:ln w="2857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32801" name="Text Box 9"/>
              <p:cNvSpPr txBox="1"/>
              <p:nvPr/>
            </p:nvSpPr>
            <p:spPr>
              <a:xfrm>
                <a:off x="0" y="0"/>
                <a:ext cx="864" cy="610"/>
              </a:xfrm>
              <a:prstGeom prst="rect">
                <a:avLst/>
              </a:prstGeom>
              <a:noFill/>
              <a:ln w="9525">
                <a:noFill/>
              </a:ln>
            </p:spPr>
            <p:txBody>
              <a:bodyPr>
                <a:spAutoFit/>
              </a:bodyPr>
              <a:lstStyle/>
              <a:p>
                <a:pPr>
                  <a:lnSpc>
                    <a:spcPct val="80000"/>
                  </a:lnSpc>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—C—H</a:t>
                </a:r>
                <a:endParaRPr lang="en-US" altLang="zh-CN" sz="2400" baseline="-250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grpSp>
        <p:grpSp>
          <p:nvGrpSpPr>
            <p:cNvPr id="32793" name="Group 10"/>
            <p:cNvGrpSpPr/>
            <p:nvPr/>
          </p:nvGrpSpPr>
          <p:grpSpPr>
            <a:xfrm>
              <a:off x="2234" y="0"/>
              <a:ext cx="1034" cy="1336"/>
              <a:chOff x="0" y="0"/>
              <a:chExt cx="1034" cy="1336"/>
            </a:xfrm>
          </p:grpSpPr>
          <p:grpSp>
            <p:nvGrpSpPr>
              <p:cNvPr id="32796" name="Group 11"/>
              <p:cNvGrpSpPr/>
              <p:nvPr/>
            </p:nvGrpSpPr>
            <p:grpSpPr>
              <a:xfrm rot="5400000">
                <a:off x="53" y="852"/>
                <a:ext cx="499" cy="454"/>
                <a:chOff x="0" y="0"/>
                <a:chExt cx="1043" cy="953"/>
              </a:xfrm>
            </p:grpSpPr>
            <p:sp>
              <p:nvSpPr>
                <p:cNvPr id="32798" name="AutoShape 12"/>
                <p:cNvSpPr/>
                <p:nvPr/>
              </p:nvSpPr>
              <p:spPr>
                <a:xfrm>
                  <a:off x="0" y="0"/>
                  <a:ext cx="1043" cy="953"/>
                </a:xfrm>
                <a:prstGeom prst="hexagon">
                  <a:avLst>
                    <a:gd name="adj" fmla="val 27360"/>
                    <a:gd name="vf" fmla="val 115470"/>
                  </a:avLst>
                </a:prstGeom>
                <a:noFill/>
                <a:ln w="2857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2799" name="Oval 13"/>
                <p:cNvSpPr/>
                <p:nvPr/>
              </p:nvSpPr>
              <p:spPr>
                <a:xfrm>
                  <a:off x="317" y="278"/>
                  <a:ext cx="409" cy="409"/>
                </a:xfrm>
                <a:prstGeom prst="ellipse">
                  <a:avLst/>
                </a:prstGeom>
                <a:noFill/>
                <a:ln w="2857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32797" name="Text Box 14"/>
              <p:cNvSpPr txBox="1"/>
              <p:nvPr/>
            </p:nvSpPr>
            <p:spPr>
              <a:xfrm>
                <a:off x="0" y="0"/>
                <a:ext cx="1034" cy="875"/>
              </a:xfrm>
              <a:prstGeom prst="rect">
                <a:avLst/>
              </a:prstGeom>
              <a:noFill/>
              <a:ln w="9525">
                <a:noFill/>
              </a:ln>
            </p:spPr>
            <p:txBody>
              <a:bodyPr>
                <a:spAutoFit/>
              </a:bodyPr>
              <a:lstStyle/>
              <a:p>
                <a:pPr>
                  <a:lnSpc>
                    <a:spcPct val="85000"/>
                  </a:lnSpc>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O</a:t>
                </a:r>
                <a:endParaRPr lang="en-US" altLang="zh-CN" sz="2400">
                  <a:latin typeface="Arial" panose="020B0604020202020204" pitchFamily="34" charset="0"/>
                  <a:ea typeface="宋体" panose="02010600030101010101" pitchFamily="2" charset="-122"/>
                </a:endParaRPr>
              </a:p>
              <a:p>
                <a:pPr>
                  <a:lnSpc>
                    <a:spcPct val="9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nSpc>
                    <a:spcPct val="90000"/>
                  </a:lnSpc>
                </a:pPr>
                <a:r>
                  <a:rPr lang="en-US" altLang="zh-CN" sz="2400">
                    <a:latin typeface="Arial" panose="020B0604020202020204" pitchFamily="34" charset="0"/>
                    <a:ea typeface="宋体" panose="02010600030101010101" pitchFamily="2" charset="-122"/>
                  </a:rPr>
                  <a:t>   C—OH</a:t>
                </a:r>
                <a:endParaRPr lang="en-US" altLang="zh-CN" sz="2400" baseline="-25000">
                  <a:latin typeface="Arial" panose="020B0604020202020204" pitchFamily="34" charset="0"/>
                  <a:ea typeface="宋体" panose="02010600030101010101" pitchFamily="2" charset="-122"/>
                </a:endParaRPr>
              </a:p>
              <a:p>
                <a:pPr>
                  <a:lnSpc>
                    <a:spcPct val="9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p:txBody>
          </p:sp>
        </p:grpSp>
        <p:sp>
          <p:nvSpPr>
            <p:cNvPr id="32794" name="Line 15"/>
            <p:cNvSpPr/>
            <p:nvPr/>
          </p:nvSpPr>
          <p:spPr>
            <a:xfrm flipV="1">
              <a:off x="637" y="1064"/>
              <a:ext cx="1588" cy="16"/>
            </a:xfrm>
            <a:prstGeom prst="line">
              <a:avLst/>
            </a:prstGeom>
            <a:ln w="25400" cap="flat" cmpd="sng">
              <a:solidFill>
                <a:schemeClr val="tx1"/>
              </a:solidFill>
              <a:prstDash val="solid"/>
              <a:headEnd type="none" w="med" len="med"/>
              <a:tailEnd type="triangle" w="lg" len="med"/>
            </a:ln>
          </p:spPr>
          <p:txBody>
            <a:bodyPr/>
            <a:lstStyle/>
            <a:p/>
          </p:txBody>
        </p:sp>
        <p:sp>
          <p:nvSpPr>
            <p:cNvPr id="32795" name="Rectangle 16"/>
            <p:cNvSpPr/>
            <p:nvPr/>
          </p:nvSpPr>
          <p:spPr>
            <a:xfrm>
              <a:off x="682" y="792"/>
              <a:ext cx="1497" cy="250"/>
            </a:xfrm>
            <a:prstGeom prst="rect">
              <a:avLst/>
            </a:prstGeom>
            <a:noFill/>
            <a:ln w="9525">
              <a:noFill/>
            </a:ln>
          </p:spPr>
          <p:txBody>
            <a:bodyPr>
              <a:spAutoFit/>
            </a:bodyPr>
            <a:lstStyle/>
            <a:p>
              <a:pPr algn="ctr"/>
              <a:r>
                <a:rPr lang="zh-CN" altLang="en-US" sz="2000">
                  <a:latin typeface="Arial" panose="020B0604020202020204" pitchFamily="34" charset="0"/>
                  <a:ea typeface="楷体_GB2312" pitchFamily="1" charset="-122"/>
                </a:rPr>
                <a:t>酸性高锰酸钾溶液</a:t>
              </a:r>
              <a:endParaRPr lang="zh-CN" altLang="en-US" sz="2000">
                <a:latin typeface="Arial" panose="020B0604020202020204" pitchFamily="34" charset="0"/>
                <a:ea typeface="楷体_GB2312" pitchFamily="1" charset="-122"/>
              </a:endParaRPr>
            </a:p>
          </p:txBody>
        </p:sp>
      </p:grpSp>
      <p:sp>
        <p:nvSpPr>
          <p:cNvPr id="28689" name="Text Box 17"/>
          <p:cNvSpPr txBox="1"/>
          <p:nvPr/>
        </p:nvSpPr>
        <p:spPr>
          <a:xfrm>
            <a:off x="609600" y="4495800"/>
            <a:ext cx="5699125" cy="457200"/>
          </a:xfrm>
          <a:prstGeom prst="rect">
            <a:avLst/>
          </a:prstGeom>
          <a:noFill/>
          <a:ln w="9525">
            <a:noFill/>
          </a:ln>
        </p:spPr>
        <p:txBody>
          <a:bodyPr wrap="none">
            <a:spAutoFit/>
          </a:bodyPr>
          <a:lstStyle/>
          <a:p>
            <a:r>
              <a:rPr lang="zh-CN" altLang="en-US" sz="2400">
                <a:latin typeface="Arial" panose="020B0604020202020204" pitchFamily="34" charset="0"/>
                <a:ea typeface="楷体_GB2312" pitchFamily="1" charset="-122"/>
              </a:rPr>
              <a:t>烷基上与苯环直接相连的碳直接连氢原子</a:t>
            </a:r>
            <a:endParaRPr lang="zh-CN" altLang="en-US" sz="2400">
              <a:latin typeface="Arial" panose="020B0604020202020204" pitchFamily="34" charset="0"/>
              <a:ea typeface="楷体_GB2312" pitchFamily="1" charset="-122"/>
            </a:endParaRPr>
          </a:p>
        </p:txBody>
      </p:sp>
      <p:grpSp>
        <p:nvGrpSpPr>
          <p:cNvPr id="7" name="Group 18"/>
          <p:cNvGrpSpPr/>
          <p:nvPr/>
        </p:nvGrpSpPr>
        <p:grpSpPr>
          <a:xfrm>
            <a:off x="457200" y="5076825"/>
            <a:ext cx="1944688" cy="1552575"/>
            <a:chOff x="0" y="0"/>
            <a:chExt cx="1225" cy="978"/>
          </a:xfrm>
        </p:grpSpPr>
        <p:sp>
          <p:nvSpPr>
            <p:cNvPr id="32788" name="Text Box 19"/>
            <p:cNvSpPr txBox="1"/>
            <p:nvPr/>
          </p:nvSpPr>
          <p:spPr>
            <a:xfrm>
              <a:off x="432" y="0"/>
              <a:ext cx="793" cy="978"/>
            </a:xfrm>
            <a:prstGeom prst="rect">
              <a:avLst/>
            </a:prstGeom>
            <a:noFill/>
            <a:ln w="9525">
              <a:noFill/>
            </a:ln>
          </p:spPr>
          <p:txBody>
            <a:bodyPr>
              <a:spAutoFit/>
            </a:bodyPr>
            <a:lstStyle/>
            <a:p>
              <a:pPr>
                <a:lnSpc>
                  <a:spcPct val="80000"/>
                </a:lnSpc>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H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—C—H</a:t>
              </a:r>
              <a:endParaRPr lang="en-US" altLang="zh-CN" sz="2400" baseline="-250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H</a:t>
              </a:r>
              <a:endParaRPr lang="en-US" altLang="zh-CN" sz="2400">
                <a:latin typeface="Arial" panose="020B0604020202020204" pitchFamily="34" charset="0"/>
                <a:ea typeface="宋体" panose="02010600030101010101" pitchFamily="2" charset="-122"/>
              </a:endParaRPr>
            </a:p>
          </p:txBody>
        </p:sp>
        <p:grpSp>
          <p:nvGrpSpPr>
            <p:cNvPr id="32789" name="Group 20"/>
            <p:cNvGrpSpPr/>
            <p:nvPr/>
          </p:nvGrpSpPr>
          <p:grpSpPr>
            <a:xfrm rot="6991349">
              <a:off x="-22" y="280"/>
              <a:ext cx="499" cy="454"/>
              <a:chOff x="0" y="0"/>
              <a:chExt cx="1043" cy="953"/>
            </a:xfrm>
          </p:grpSpPr>
          <p:sp>
            <p:nvSpPr>
              <p:cNvPr id="32790" name="AutoShape 21"/>
              <p:cNvSpPr/>
              <p:nvPr/>
            </p:nvSpPr>
            <p:spPr>
              <a:xfrm>
                <a:off x="0" y="0"/>
                <a:ext cx="1043" cy="953"/>
              </a:xfrm>
              <a:prstGeom prst="hexagon">
                <a:avLst>
                  <a:gd name="adj" fmla="val 27360"/>
                  <a:gd name="vf" fmla="val 115470"/>
                </a:avLst>
              </a:prstGeom>
              <a:noFill/>
              <a:ln w="2857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2791" name="Oval 22"/>
              <p:cNvSpPr/>
              <p:nvPr/>
            </p:nvSpPr>
            <p:spPr>
              <a:xfrm>
                <a:off x="317" y="278"/>
                <a:ext cx="409" cy="409"/>
              </a:xfrm>
              <a:prstGeom prst="ellipse">
                <a:avLst/>
              </a:prstGeom>
              <a:noFill/>
              <a:ln w="2857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grpSp>
        <p:nvGrpSpPr>
          <p:cNvPr id="9" name="Group 23"/>
          <p:cNvGrpSpPr/>
          <p:nvPr/>
        </p:nvGrpSpPr>
        <p:grpSpPr>
          <a:xfrm>
            <a:off x="2971800" y="5076825"/>
            <a:ext cx="2232025" cy="1552575"/>
            <a:chOff x="0" y="0"/>
            <a:chExt cx="1406" cy="978"/>
          </a:xfrm>
        </p:grpSpPr>
        <p:grpSp>
          <p:nvGrpSpPr>
            <p:cNvPr id="32784" name="Group 24"/>
            <p:cNvGrpSpPr/>
            <p:nvPr/>
          </p:nvGrpSpPr>
          <p:grpSpPr>
            <a:xfrm rot="6991349">
              <a:off x="-22" y="275"/>
              <a:ext cx="499" cy="454"/>
              <a:chOff x="0" y="0"/>
              <a:chExt cx="1043" cy="953"/>
            </a:xfrm>
          </p:grpSpPr>
          <p:sp>
            <p:nvSpPr>
              <p:cNvPr id="32786" name="AutoShape 25"/>
              <p:cNvSpPr/>
              <p:nvPr/>
            </p:nvSpPr>
            <p:spPr>
              <a:xfrm>
                <a:off x="0" y="0"/>
                <a:ext cx="1043" cy="953"/>
              </a:xfrm>
              <a:prstGeom prst="hexagon">
                <a:avLst>
                  <a:gd name="adj" fmla="val 27360"/>
                  <a:gd name="vf" fmla="val 115470"/>
                </a:avLst>
              </a:prstGeom>
              <a:noFill/>
              <a:ln w="2857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2787" name="Oval 26"/>
              <p:cNvSpPr/>
              <p:nvPr/>
            </p:nvSpPr>
            <p:spPr>
              <a:xfrm>
                <a:off x="317" y="278"/>
                <a:ext cx="409" cy="409"/>
              </a:xfrm>
              <a:prstGeom prst="ellipse">
                <a:avLst/>
              </a:prstGeom>
              <a:noFill/>
              <a:ln w="2857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32785" name="Text Box 27"/>
            <p:cNvSpPr txBox="1"/>
            <p:nvPr/>
          </p:nvSpPr>
          <p:spPr>
            <a:xfrm>
              <a:off x="425" y="0"/>
              <a:ext cx="981" cy="978"/>
            </a:xfrm>
            <a:prstGeom prst="rect">
              <a:avLst/>
            </a:prstGeom>
            <a:noFill/>
            <a:ln w="9525">
              <a:noFill/>
            </a:ln>
          </p:spPr>
          <p:txBody>
            <a:bodyPr>
              <a:spAutoFit/>
            </a:bodyPr>
            <a:lstStyle/>
            <a:p>
              <a:pPr>
                <a:lnSpc>
                  <a:spcPct val="80000"/>
                </a:lnSpc>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H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—C—C—</a:t>
              </a:r>
              <a:endParaRPr lang="en-US" altLang="zh-CN" sz="2400" baseline="-250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H</a:t>
              </a:r>
              <a:endParaRPr lang="en-US" altLang="zh-CN" sz="2400">
                <a:latin typeface="Arial" panose="020B0604020202020204" pitchFamily="34" charset="0"/>
                <a:ea typeface="宋体" panose="02010600030101010101" pitchFamily="2" charset="-122"/>
              </a:endParaRPr>
            </a:p>
          </p:txBody>
        </p:sp>
      </p:grpSp>
      <p:grpSp>
        <p:nvGrpSpPr>
          <p:cNvPr id="11" name="Group 28"/>
          <p:cNvGrpSpPr/>
          <p:nvPr/>
        </p:nvGrpSpPr>
        <p:grpSpPr>
          <a:xfrm>
            <a:off x="5943600" y="4924425"/>
            <a:ext cx="1944688" cy="1552575"/>
            <a:chOff x="0" y="0"/>
            <a:chExt cx="1225" cy="978"/>
          </a:xfrm>
        </p:grpSpPr>
        <p:sp>
          <p:nvSpPr>
            <p:cNvPr id="32780" name="Text Box 29"/>
            <p:cNvSpPr txBox="1"/>
            <p:nvPr/>
          </p:nvSpPr>
          <p:spPr>
            <a:xfrm>
              <a:off x="432" y="0"/>
              <a:ext cx="793" cy="978"/>
            </a:xfrm>
            <a:prstGeom prst="rect">
              <a:avLst/>
            </a:prstGeom>
            <a:noFill/>
            <a:ln w="9525">
              <a:noFill/>
            </a:ln>
          </p:spPr>
          <p:txBody>
            <a:bodyPr>
              <a:spAutoFit/>
            </a:bodyPr>
            <a:lstStyle/>
            <a:p>
              <a:pPr>
                <a:lnSpc>
                  <a:spcPct val="80000"/>
                </a:lnSpc>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C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—C—C</a:t>
              </a:r>
              <a:endParaRPr lang="en-US" altLang="zh-CN" sz="2400" baseline="-250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a:t>
              </a:r>
              <a:endParaRPr lang="en-US" altLang="zh-CN" sz="2400">
                <a:latin typeface="Arial" panose="020B0604020202020204" pitchFamily="34" charset="0"/>
                <a:ea typeface="宋体" panose="02010600030101010101" pitchFamily="2" charset="-122"/>
              </a:endParaRPr>
            </a:p>
            <a:p>
              <a:pPr>
                <a:lnSpc>
                  <a:spcPct val="80000"/>
                </a:lnSpc>
              </a:pPr>
              <a:r>
                <a:rPr lang="en-US" altLang="zh-CN" sz="2400">
                  <a:latin typeface="Arial" panose="020B0604020202020204" pitchFamily="34" charset="0"/>
                  <a:ea typeface="宋体" panose="02010600030101010101" pitchFamily="2" charset="-122"/>
                </a:rPr>
                <a:t>   C</a:t>
              </a:r>
              <a:endParaRPr lang="en-US" altLang="zh-CN" sz="2400">
                <a:latin typeface="Arial" panose="020B0604020202020204" pitchFamily="34" charset="0"/>
                <a:ea typeface="宋体" panose="02010600030101010101" pitchFamily="2" charset="-122"/>
              </a:endParaRPr>
            </a:p>
          </p:txBody>
        </p:sp>
        <p:grpSp>
          <p:nvGrpSpPr>
            <p:cNvPr id="32781" name="Group 30"/>
            <p:cNvGrpSpPr/>
            <p:nvPr/>
          </p:nvGrpSpPr>
          <p:grpSpPr>
            <a:xfrm rot="6991349">
              <a:off x="-22" y="280"/>
              <a:ext cx="499" cy="454"/>
              <a:chOff x="0" y="0"/>
              <a:chExt cx="1043" cy="953"/>
            </a:xfrm>
          </p:grpSpPr>
          <p:sp>
            <p:nvSpPr>
              <p:cNvPr id="32782" name="AutoShape 31"/>
              <p:cNvSpPr/>
              <p:nvPr/>
            </p:nvSpPr>
            <p:spPr>
              <a:xfrm>
                <a:off x="0" y="0"/>
                <a:ext cx="1043" cy="953"/>
              </a:xfrm>
              <a:prstGeom prst="hexagon">
                <a:avLst>
                  <a:gd name="adj" fmla="val 27360"/>
                  <a:gd name="vf" fmla="val 115470"/>
                </a:avLst>
              </a:prstGeom>
              <a:noFill/>
              <a:ln w="2857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2783" name="Oval 32"/>
              <p:cNvSpPr/>
              <p:nvPr/>
            </p:nvSpPr>
            <p:spPr>
              <a:xfrm>
                <a:off x="317" y="278"/>
                <a:ext cx="409" cy="409"/>
              </a:xfrm>
              <a:prstGeom prst="ellipse">
                <a:avLst/>
              </a:prstGeom>
              <a:noFill/>
              <a:ln w="2857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sp>
        <p:nvSpPr>
          <p:cNvPr id="28705" name="Rectangle 33"/>
          <p:cNvSpPr/>
          <p:nvPr/>
        </p:nvSpPr>
        <p:spPr>
          <a:xfrm>
            <a:off x="5410200" y="4900613"/>
            <a:ext cx="144463" cy="1728787"/>
          </a:xfrm>
          <a:prstGeom prst="rect">
            <a:avLst/>
          </a:prstGeom>
          <a:noFill/>
          <a:ln w="25400" cap="flat" cmpd="sng">
            <a:solidFill>
              <a:schemeClr val="tx1"/>
            </a:solidFill>
            <a:prstDash val="dash"/>
            <a:miter/>
            <a:headEnd type="none" w="med" len="med"/>
            <a:tailEnd type="none" w="med" len="med"/>
          </a:ln>
        </p:spPr>
        <p:txBody>
          <a:bodyPr wrap="none" anchor="ctr"/>
          <a:lstStyle/>
          <a:p>
            <a:endParaRPr lang="zh-CN" altLang="en-US">
              <a:latin typeface="Arial" panose="020B0604020202020204" pitchFamily="34" charset="0"/>
            </a:endParaRPr>
          </a:p>
        </p:txBody>
      </p:sp>
      <p:sp>
        <p:nvSpPr>
          <p:cNvPr id="28706" name="Rectangle 34"/>
          <p:cNvSpPr/>
          <p:nvPr/>
        </p:nvSpPr>
        <p:spPr>
          <a:xfrm>
            <a:off x="7162800" y="5364163"/>
            <a:ext cx="1052513" cy="1189037"/>
          </a:xfrm>
          <a:prstGeom prst="rect">
            <a:avLst/>
          </a:prstGeom>
          <a:noFill/>
          <a:ln w="9525">
            <a:noFill/>
          </a:ln>
        </p:spPr>
        <p:txBody>
          <a:bodyPr>
            <a:spAutoFit/>
          </a:bodyPr>
          <a:lstStyle/>
          <a:p>
            <a:r>
              <a:rPr lang="en-US" altLang="zh-CN" sz="7200">
                <a:solidFill>
                  <a:srgbClr val="FF0066"/>
                </a:solidFill>
                <a:latin typeface="Arial" panose="020B0604020202020204" pitchFamily="34" charset="0"/>
                <a:ea typeface="宋体" panose="02010600030101010101" pitchFamily="2" charset="-122"/>
              </a:rPr>
              <a:t>×</a:t>
            </a:r>
            <a:endParaRPr lang="en-US" altLang="zh-CN" sz="7200">
              <a:solidFill>
                <a:srgbClr val="FF0066"/>
              </a:solidFill>
              <a:latin typeface="Arial" panose="020B0604020202020204" pitchFamily="34" charset="0"/>
              <a:ea typeface="宋体" panose="02010600030101010101" pitchFamily="2" charset="-122"/>
            </a:endParaRPr>
          </a:p>
        </p:txBody>
      </p:sp>
      <p:sp>
        <p:nvSpPr>
          <p:cNvPr id="28707" name="Rectangle 35"/>
          <p:cNvSpPr/>
          <p:nvPr/>
        </p:nvSpPr>
        <p:spPr>
          <a:xfrm>
            <a:off x="250825" y="141288"/>
            <a:ext cx="7042150" cy="641350"/>
          </a:xfrm>
          <a:prstGeom prst="rect">
            <a:avLst/>
          </a:prstGeom>
          <a:solidFill>
            <a:srgbClr val="FFFF00"/>
          </a:solidFill>
          <a:ln w="9525">
            <a:noFill/>
          </a:ln>
        </p:spPr>
        <p:txBody>
          <a:bodyPr wrap="none">
            <a:spAutoFit/>
          </a:bodyPr>
          <a:lstStyle/>
          <a:p>
            <a:r>
              <a:rPr lang="zh-CN" altLang="en-US" sz="3600">
                <a:solidFill>
                  <a:srgbClr val="FF3300"/>
                </a:solidFill>
                <a:latin typeface="Times New Roman" panose="02020603050405020304" pitchFamily="18" charset="0"/>
                <a:ea typeface="华文新魏" panose="02010800040101010101" pitchFamily="2" charset="-122"/>
              </a:rPr>
              <a:t>（可鉴别苯和甲苯等苯的同系物）</a:t>
            </a:r>
            <a:endParaRPr lang="zh-CN" altLang="en-US" sz="3600">
              <a:solidFill>
                <a:srgbClr val="FF3300"/>
              </a:solidFill>
              <a:latin typeface="Times New Roman" panose="02020603050405020304" pitchFamily="18"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7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7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89" grpId="0"/>
      <p:bldP spid="28705" grpId="0"/>
      <p:bldP spid="28706" grpId="0"/>
      <p:bldP spid="2870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p:nvPr/>
        </p:nvSpPr>
        <p:spPr>
          <a:xfrm>
            <a:off x="228600" y="152400"/>
            <a:ext cx="3622675" cy="701675"/>
          </a:xfrm>
          <a:prstGeom prst="rect">
            <a:avLst/>
          </a:prstGeom>
          <a:solidFill>
            <a:srgbClr val="00FF00"/>
          </a:solidFill>
          <a:ln w="9525">
            <a:noFill/>
          </a:ln>
        </p:spPr>
        <p:txBody>
          <a:bodyPr>
            <a:spAutoFit/>
          </a:bodyPr>
          <a:lstStyle/>
          <a:p>
            <a:r>
              <a:rPr lang="zh-CN" altLang="en-US" sz="4000">
                <a:solidFill>
                  <a:srgbClr val="000000"/>
                </a:solidFill>
                <a:latin typeface="黑体" panose="02010609060101010101" pitchFamily="49" charset="-122"/>
                <a:ea typeface="黑体" panose="02010609060101010101" pitchFamily="49" charset="-122"/>
              </a:rPr>
              <a:t>㈡ 取代反应</a:t>
            </a:r>
            <a:endParaRPr lang="zh-CN" altLang="en-US" sz="4000">
              <a:solidFill>
                <a:srgbClr val="000000"/>
              </a:solidFill>
              <a:latin typeface="黑体" panose="02010609060101010101" pitchFamily="49" charset="-122"/>
              <a:ea typeface="黑体" panose="02010609060101010101" pitchFamily="49" charset="-122"/>
            </a:endParaRPr>
          </a:p>
        </p:txBody>
      </p:sp>
      <p:sp>
        <p:nvSpPr>
          <p:cNvPr id="29699" name="Text Box 3"/>
          <p:cNvSpPr txBox="1"/>
          <p:nvPr/>
        </p:nvSpPr>
        <p:spPr>
          <a:xfrm>
            <a:off x="468313" y="1052513"/>
            <a:ext cx="5545137" cy="579437"/>
          </a:xfrm>
          <a:prstGeom prst="rect">
            <a:avLst/>
          </a:prstGeom>
          <a:noFill/>
          <a:ln w="9525">
            <a:noFill/>
          </a:ln>
        </p:spPr>
        <p:txBody>
          <a:bodyPr>
            <a:spAutoFit/>
          </a:bodyPr>
          <a:lstStyle/>
          <a:p>
            <a:r>
              <a:rPr lang="en-US" altLang="zh-CN" sz="3200">
                <a:solidFill>
                  <a:srgbClr val="000000"/>
                </a:solidFill>
                <a:latin typeface="黑体" panose="02010609060101010101" pitchFamily="49" charset="-122"/>
                <a:ea typeface="黑体" panose="02010609060101010101" pitchFamily="49" charset="-122"/>
              </a:rPr>
              <a:t>1. </a:t>
            </a:r>
            <a:r>
              <a:rPr lang="zh-CN" altLang="en-US" sz="3200">
                <a:solidFill>
                  <a:srgbClr val="000000"/>
                </a:solidFill>
                <a:latin typeface="黑体" panose="02010609060101010101" pitchFamily="49" charset="-122"/>
                <a:ea typeface="黑体" panose="02010609060101010101" pitchFamily="49" charset="-122"/>
              </a:rPr>
              <a:t>苯的同系物的硝化反应</a:t>
            </a:r>
            <a:endParaRPr lang="zh-CN" altLang="en-US" sz="3200">
              <a:solidFill>
                <a:srgbClr val="000000"/>
              </a:solidFill>
              <a:latin typeface="黑体" panose="02010609060101010101" pitchFamily="49" charset="-122"/>
              <a:ea typeface="黑体" panose="02010609060101010101" pitchFamily="49" charset="-122"/>
            </a:endParaRPr>
          </a:p>
        </p:txBody>
      </p:sp>
      <p:pic>
        <p:nvPicPr>
          <p:cNvPr id="29700" name="Picture 4" descr="TNT"/>
          <p:cNvPicPr>
            <a:picLocks noChangeAspect="1"/>
          </p:cNvPicPr>
          <p:nvPr/>
        </p:nvPicPr>
        <p:blipFill>
          <a:blip r:embed="rId1"/>
          <a:stretch>
            <a:fillRect/>
          </a:stretch>
        </p:blipFill>
        <p:spPr>
          <a:xfrm>
            <a:off x="107950" y="4538663"/>
            <a:ext cx="3671888" cy="2162175"/>
          </a:xfrm>
          <a:prstGeom prst="rect">
            <a:avLst/>
          </a:prstGeom>
          <a:noFill/>
          <a:ln w="9525">
            <a:noFill/>
          </a:ln>
        </p:spPr>
      </p:pic>
      <p:sp>
        <p:nvSpPr>
          <p:cNvPr id="29701" name="Text Box 5"/>
          <p:cNvSpPr txBox="1"/>
          <p:nvPr/>
        </p:nvSpPr>
        <p:spPr>
          <a:xfrm>
            <a:off x="3995738" y="4868863"/>
            <a:ext cx="4932362" cy="1838325"/>
          </a:xfrm>
          <a:prstGeom prst="rect">
            <a:avLst/>
          </a:prstGeom>
          <a:noFill/>
          <a:ln w="38100" cap="flat" cmpd="sng">
            <a:solidFill>
              <a:srgbClr val="0033CC"/>
            </a:solidFill>
            <a:prstDash val="sysDot"/>
            <a:miter/>
            <a:headEnd type="none" w="med" len="med"/>
            <a:tailEnd type="none" w="med" len="med"/>
          </a:ln>
        </p:spPr>
        <p:txBody>
          <a:bodyPr>
            <a:spAutoFit/>
          </a:bodyPr>
          <a:lstStyle/>
          <a:p>
            <a:pPr>
              <a:spcBef>
                <a:spcPct val="50000"/>
              </a:spcBef>
            </a:pPr>
            <a:r>
              <a:rPr lang="zh-CN" altLang="en-US" sz="2800">
                <a:solidFill>
                  <a:srgbClr val="000000"/>
                </a:solidFill>
                <a:latin typeface="Arial" panose="020B0604020202020204" pitchFamily="34" charset="0"/>
                <a:ea typeface="黑体" panose="02010609060101010101" pitchFamily="49" charset="-122"/>
              </a:rPr>
              <a:t>一种淡黄色的晶体，不溶于水。不稳定，易爆炸。它是一种烈性炸药，广泛用于国防、开矿、筑路、兴修水利等。</a:t>
            </a:r>
            <a:endParaRPr lang="zh-CN" altLang="en-US" sz="2800">
              <a:solidFill>
                <a:srgbClr val="000000"/>
              </a:solidFill>
              <a:latin typeface="Arial" panose="020B0604020202020204" pitchFamily="34" charset="0"/>
              <a:ea typeface="黑体" panose="02010609060101010101" pitchFamily="49" charset="-122"/>
            </a:endParaRPr>
          </a:p>
        </p:txBody>
      </p:sp>
      <p:sp>
        <p:nvSpPr>
          <p:cNvPr id="29702" name="Text Box 6"/>
          <p:cNvSpPr txBox="1"/>
          <p:nvPr/>
        </p:nvSpPr>
        <p:spPr>
          <a:xfrm>
            <a:off x="5580063" y="476250"/>
            <a:ext cx="3311525" cy="1006475"/>
          </a:xfrm>
          <a:prstGeom prst="rect">
            <a:avLst/>
          </a:prstGeom>
          <a:noFill/>
          <a:ln w="9525">
            <a:noFill/>
          </a:ln>
        </p:spPr>
        <p:txBody>
          <a:bodyPr>
            <a:spAutoFit/>
          </a:bodyPr>
          <a:lstStyle/>
          <a:p>
            <a:pPr algn="ctr">
              <a:spcBef>
                <a:spcPct val="50000"/>
              </a:spcBef>
            </a:pPr>
            <a:r>
              <a:rPr lang="en-US" altLang="zh-CN" sz="2400">
                <a:solidFill>
                  <a:srgbClr val="FF0000"/>
                </a:solidFill>
                <a:latin typeface="黑体" panose="02010609060101010101" pitchFamily="49" charset="-122"/>
                <a:ea typeface="黑体" panose="02010609060101010101" pitchFamily="49" charset="-122"/>
              </a:rPr>
              <a:t>2,4,6-</a:t>
            </a:r>
            <a:r>
              <a:rPr lang="zh-CN" altLang="en-US" sz="2400">
                <a:solidFill>
                  <a:srgbClr val="FF0000"/>
                </a:solidFill>
                <a:latin typeface="黑体" panose="02010609060101010101" pitchFamily="49" charset="-122"/>
                <a:ea typeface="黑体" panose="02010609060101010101" pitchFamily="49" charset="-122"/>
              </a:rPr>
              <a:t>三硝基甲苯</a:t>
            </a:r>
            <a:endParaRPr lang="zh-CN" altLang="en-US" sz="2400">
              <a:solidFill>
                <a:srgbClr val="FF0000"/>
              </a:solidFill>
              <a:latin typeface="黑体" panose="02010609060101010101" pitchFamily="49" charset="-122"/>
              <a:ea typeface="黑体" panose="02010609060101010101" pitchFamily="49" charset="-122"/>
            </a:endParaRPr>
          </a:p>
          <a:p>
            <a:pPr algn="ctr">
              <a:spcBef>
                <a:spcPct val="50000"/>
              </a:spcBef>
            </a:pPr>
            <a:r>
              <a:rPr lang="zh-CN" altLang="en-US" sz="2400">
                <a:solidFill>
                  <a:srgbClr val="FF0000"/>
                </a:solidFill>
                <a:latin typeface="黑体" panose="02010609060101010101" pitchFamily="49" charset="-122"/>
                <a:ea typeface="黑体" panose="02010609060101010101" pitchFamily="49" charset="-122"/>
              </a:rPr>
              <a:t>（三硝基甲苯）</a:t>
            </a:r>
            <a:endParaRPr lang="zh-CN" altLang="en-US" sz="2400">
              <a:solidFill>
                <a:srgbClr val="FF0000"/>
              </a:solidFill>
              <a:latin typeface="黑体" panose="02010609060101010101" pitchFamily="49" charset="-122"/>
              <a:ea typeface="黑体" panose="02010609060101010101" pitchFamily="49" charset="-122"/>
            </a:endParaRPr>
          </a:p>
        </p:txBody>
      </p:sp>
      <p:grpSp>
        <p:nvGrpSpPr>
          <p:cNvPr id="2" name="Group 7"/>
          <p:cNvGrpSpPr/>
          <p:nvPr/>
        </p:nvGrpSpPr>
        <p:grpSpPr>
          <a:xfrm>
            <a:off x="144463" y="1638300"/>
            <a:ext cx="9396412" cy="3014663"/>
            <a:chOff x="0" y="0"/>
            <a:chExt cx="5829" cy="1899"/>
          </a:xfrm>
        </p:grpSpPr>
        <p:grpSp>
          <p:nvGrpSpPr>
            <p:cNvPr id="33801" name="Group 8"/>
            <p:cNvGrpSpPr/>
            <p:nvPr/>
          </p:nvGrpSpPr>
          <p:grpSpPr>
            <a:xfrm>
              <a:off x="0" y="0"/>
              <a:ext cx="819" cy="1454"/>
              <a:chOff x="0" y="0"/>
              <a:chExt cx="819" cy="1454"/>
            </a:xfrm>
          </p:grpSpPr>
          <p:sp>
            <p:nvSpPr>
              <p:cNvPr id="33814" name="Line 9"/>
              <p:cNvSpPr/>
              <p:nvPr/>
            </p:nvSpPr>
            <p:spPr>
              <a:xfrm flipH="1">
                <a:off x="380" y="274"/>
                <a:ext cx="0" cy="235"/>
              </a:xfrm>
              <a:prstGeom prst="line">
                <a:avLst/>
              </a:prstGeom>
              <a:ln w="38100" cap="flat" cmpd="sng">
                <a:solidFill>
                  <a:schemeClr val="tx1"/>
                </a:solidFill>
                <a:prstDash val="solid"/>
                <a:headEnd type="none" w="med" len="med"/>
                <a:tailEnd type="none" w="med" len="med"/>
              </a:ln>
            </p:spPr>
            <p:txBody>
              <a:bodyPr/>
              <a:lstStyle/>
              <a:p/>
            </p:txBody>
          </p:sp>
          <p:pic>
            <p:nvPicPr>
              <p:cNvPr id="33815" name="Picture 10"/>
              <p:cNvPicPr>
                <a:picLocks noChangeAspect="1"/>
              </p:cNvPicPr>
              <p:nvPr/>
            </p:nvPicPr>
            <p:blipFill>
              <a:blip r:embed="rId2"/>
              <a:stretch>
                <a:fillRect/>
              </a:stretch>
            </p:blipFill>
            <p:spPr>
              <a:xfrm>
                <a:off x="0" y="456"/>
                <a:ext cx="728" cy="998"/>
              </a:xfrm>
              <a:prstGeom prst="rect">
                <a:avLst/>
              </a:prstGeom>
              <a:noFill/>
              <a:ln w="9525">
                <a:noFill/>
              </a:ln>
            </p:spPr>
          </p:pic>
          <p:sp>
            <p:nvSpPr>
              <p:cNvPr id="33816" name="Rectangle 11"/>
              <p:cNvSpPr/>
              <p:nvPr/>
            </p:nvSpPr>
            <p:spPr>
              <a:xfrm>
                <a:off x="244" y="0"/>
                <a:ext cx="575" cy="365"/>
              </a:xfrm>
              <a:prstGeom prst="rect">
                <a:avLst/>
              </a:prstGeom>
              <a:noFill/>
              <a:ln w="9525">
                <a:noFill/>
              </a:ln>
            </p:spPr>
            <p:txBody>
              <a:bodyPr wrap="none">
                <a:spAutoFit/>
              </a:bodyPr>
              <a:lstStyle/>
              <a:p>
                <a:pPr eaLnBrk="0" hangingPunct="0">
                  <a:spcBef>
                    <a:spcPct val="50000"/>
                  </a:spcBef>
                </a:pPr>
                <a:r>
                  <a:rPr lang="en-US" altLang="zh-CN" sz="3200">
                    <a:latin typeface="Times New Roman" panose="02020603050405020304" pitchFamily="18" charset="0"/>
                    <a:ea typeface="宋体" panose="02010600030101010101" pitchFamily="2" charset="-122"/>
                  </a:rPr>
                  <a:t>CH</a:t>
                </a:r>
                <a:r>
                  <a:rPr lang="en-US" altLang="zh-CN" sz="3200" baseline="-25000">
                    <a:latin typeface="Times New Roman" panose="02020603050405020304" pitchFamily="18" charset="0"/>
                    <a:ea typeface="宋体" panose="02010600030101010101" pitchFamily="2" charset="-122"/>
                  </a:rPr>
                  <a:t>3</a:t>
                </a:r>
                <a:endParaRPr lang="en-US" altLang="zh-CN" sz="3200" baseline="-25000">
                  <a:latin typeface="Times New Roman" panose="02020603050405020304" pitchFamily="18" charset="0"/>
                  <a:ea typeface="宋体" panose="02010600030101010101" pitchFamily="2" charset="-122"/>
                </a:endParaRPr>
              </a:p>
            </p:txBody>
          </p:sp>
        </p:grpSp>
        <p:grpSp>
          <p:nvGrpSpPr>
            <p:cNvPr id="33802" name="Group 12"/>
            <p:cNvGrpSpPr/>
            <p:nvPr/>
          </p:nvGrpSpPr>
          <p:grpSpPr>
            <a:xfrm>
              <a:off x="3878" y="46"/>
              <a:ext cx="1951" cy="1853"/>
              <a:chOff x="0" y="0"/>
              <a:chExt cx="2016" cy="1853"/>
            </a:xfrm>
          </p:grpSpPr>
          <p:grpSp>
            <p:nvGrpSpPr>
              <p:cNvPr id="33806" name="Group 13"/>
              <p:cNvGrpSpPr/>
              <p:nvPr/>
            </p:nvGrpSpPr>
            <p:grpSpPr>
              <a:xfrm>
                <a:off x="0" y="0"/>
                <a:ext cx="2016" cy="1853"/>
                <a:chOff x="0" y="0"/>
                <a:chExt cx="2016" cy="1853"/>
              </a:xfrm>
            </p:grpSpPr>
            <p:pic>
              <p:nvPicPr>
                <p:cNvPr id="33809" name="Picture 14"/>
                <p:cNvPicPr>
                  <a:picLocks noChangeAspect="1"/>
                </p:cNvPicPr>
                <p:nvPr/>
              </p:nvPicPr>
              <p:blipFill>
                <a:blip r:embed="rId2"/>
                <a:stretch>
                  <a:fillRect/>
                </a:stretch>
              </p:blipFill>
              <p:spPr>
                <a:xfrm>
                  <a:off x="528" y="509"/>
                  <a:ext cx="665" cy="912"/>
                </a:xfrm>
                <a:prstGeom prst="rect">
                  <a:avLst/>
                </a:prstGeom>
                <a:noFill/>
                <a:ln w="9525">
                  <a:noFill/>
                </a:ln>
              </p:spPr>
            </p:pic>
            <p:sp>
              <p:nvSpPr>
                <p:cNvPr id="33810" name="Text Box 15"/>
                <p:cNvSpPr txBox="1"/>
                <p:nvPr/>
              </p:nvSpPr>
              <p:spPr>
                <a:xfrm>
                  <a:off x="721" y="0"/>
                  <a:ext cx="672" cy="365"/>
                </a:xfrm>
                <a:prstGeom prst="rect">
                  <a:avLst/>
                </a:prstGeom>
                <a:noFill/>
                <a:ln w="9525">
                  <a:noFill/>
                </a:ln>
              </p:spPr>
              <p:txBody>
                <a:bodyPr>
                  <a:spAutoFit/>
                </a:bodyPr>
                <a:lstStyle/>
                <a:p>
                  <a:pPr eaLnBrk="0" hangingPunct="0">
                    <a:spcBef>
                      <a:spcPct val="50000"/>
                    </a:spcBef>
                  </a:pPr>
                  <a:r>
                    <a:rPr lang="en-US" altLang="zh-CN" sz="3200">
                      <a:latin typeface="Times New Roman" panose="02020603050405020304" pitchFamily="18" charset="0"/>
                      <a:ea typeface="宋体" panose="02010600030101010101" pitchFamily="2" charset="-122"/>
                    </a:rPr>
                    <a:t>CH</a:t>
                  </a:r>
                  <a:r>
                    <a:rPr lang="en-US" altLang="zh-CN" sz="3200" baseline="-25000">
                      <a:latin typeface="Times New Roman" panose="02020603050405020304" pitchFamily="18" charset="0"/>
                      <a:ea typeface="宋体" panose="02010600030101010101" pitchFamily="2" charset="-122"/>
                    </a:rPr>
                    <a:t>3</a:t>
                  </a:r>
                  <a:endParaRPr lang="en-US" altLang="zh-CN" sz="3200" baseline="-25000">
                    <a:latin typeface="Times New Roman" panose="02020603050405020304" pitchFamily="18" charset="0"/>
                    <a:ea typeface="宋体" panose="02010600030101010101" pitchFamily="2" charset="-122"/>
                  </a:endParaRPr>
                </a:p>
              </p:txBody>
            </p:sp>
            <p:sp>
              <p:nvSpPr>
                <p:cNvPr id="33811" name="Text Box 16"/>
                <p:cNvSpPr txBox="1"/>
                <p:nvPr/>
              </p:nvSpPr>
              <p:spPr>
                <a:xfrm>
                  <a:off x="721" y="1488"/>
                  <a:ext cx="672" cy="365"/>
                </a:xfrm>
                <a:prstGeom prst="rect">
                  <a:avLst/>
                </a:prstGeom>
                <a:noFill/>
                <a:ln w="9525">
                  <a:noFill/>
                </a:ln>
              </p:spPr>
              <p:txBody>
                <a:bodyPr>
                  <a:spAutoFit/>
                </a:bodyPr>
                <a:lstStyle/>
                <a:p>
                  <a:pPr eaLnBrk="0" hangingPunct="0">
                    <a:spcBef>
                      <a:spcPct val="50000"/>
                    </a:spcBef>
                  </a:pPr>
                  <a:r>
                    <a:rPr lang="en-US" altLang="zh-CN" sz="3200">
                      <a:latin typeface="Times New Roman" panose="02020603050405020304" pitchFamily="18" charset="0"/>
                      <a:ea typeface="宋体" panose="02010600030101010101" pitchFamily="2" charset="-122"/>
                    </a:rPr>
                    <a:t>NO</a:t>
                  </a:r>
                  <a:r>
                    <a:rPr lang="en-US" altLang="zh-CN" sz="3200" baseline="-25000">
                      <a:latin typeface="Times New Roman" panose="02020603050405020304" pitchFamily="18" charset="0"/>
                      <a:ea typeface="宋体" panose="02010600030101010101" pitchFamily="2" charset="-122"/>
                    </a:rPr>
                    <a:t>2</a:t>
                  </a:r>
                  <a:endParaRPr lang="en-US" altLang="zh-CN" sz="3200">
                    <a:latin typeface="Times New Roman" panose="02020603050405020304" pitchFamily="18" charset="0"/>
                    <a:ea typeface="宋体" panose="02010600030101010101" pitchFamily="2" charset="-122"/>
                  </a:endParaRPr>
                </a:p>
              </p:txBody>
            </p:sp>
            <p:sp>
              <p:nvSpPr>
                <p:cNvPr id="33812" name="Text Box 17"/>
                <p:cNvSpPr txBox="1"/>
                <p:nvPr/>
              </p:nvSpPr>
              <p:spPr>
                <a:xfrm>
                  <a:off x="1104" y="509"/>
                  <a:ext cx="912" cy="365"/>
                </a:xfrm>
                <a:prstGeom prst="rect">
                  <a:avLst/>
                </a:prstGeom>
                <a:noFill/>
                <a:ln w="9525">
                  <a:noFill/>
                </a:ln>
              </p:spPr>
              <p:txBody>
                <a:bodyPr>
                  <a:spAutoFit/>
                </a:bodyPr>
                <a:lstStyle/>
                <a:p>
                  <a:pPr eaLnBrk="0" hangingPunct="0">
                    <a:spcBef>
                      <a:spcPct val="50000"/>
                    </a:spcBef>
                  </a:pPr>
                  <a:r>
                    <a:rPr lang="en-US" altLang="zh-CN" sz="3200">
                      <a:latin typeface="Times New Roman" panose="02020603050405020304" pitchFamily="18" charset="0"/>
                      <a:ea typeface="宋体" panose="02010600030101010101" pitchFamily="2" charset="-122"/>
                    </a:rPr>
                    <a:t>-NO</a:t>
                  </a:r>
                  <a:r>
                    <a:rPr lang="en-US" altLang="zh-CN" sz="3200" baseline="-25000">
                      <a:latin typeface="Times New Roman" panose="02020603050405020304" pitchFamily="18" charset="0"/>
                      <a:ea typeface="宋体" panose="02010600030101010101" pitchFamily="2" charset="-122"/>
                    </a:rPr>
                    <a:t>2</a:t>
                  </a:r>
                  <a:endParaRPr lang="en-US" altLang="zh-CN" sz="3200" baseline="-25000">
                    <a:latin typeface="Times New Roman" panose="02020603050405020304" pitchFamily="18" charset="0"/>
                    <a:ea typeface="宋体" panose="02010600030101010101" pitchFamily="2" charset="-122"/>
                  </a:endParaRPr>
                </a:p>
              </p:txBody>
            </p:sp>
            <p:sp>
              <p:nvSpPr>
                <p:cNvPr id="33813" name="Text Box 18"/>
                <p:cNvSpPr txBox="1"/>
                <p:nvPr/>
              </p:nvSpPr>
              <p:spPr>
                <a:xfrm>
                  <a:off x="0" y="509"/>
                  <a:ext cx="768" cy="365"/>
                </a:xfrm>
                <a:prstGeom prst="rect">
                  <a:avLst/>
                </a:prstGeom>
                <a:noFill/>
                <a:ln w="9525">
                  <a:noFill/>
                </a:ln>
              </p:spPr>
              <p:txBody>
                <a:bodyPr>
                  <a:spAutoFit/>
                </a:bodyPr>
                <a:lstStyle/>
                <a:p>
                  <a:pPr eaLnBrk="0" hangingPunct="0">
                    <a:spcBef>
                      <a:spcPct val="50000"/>
                    </a:spcBef>
                  </a:pPr>
                  <a:r>
                    <a:rPr lang="en-US" altLang="zh-CN" sz="3200">
                      <a:latin typeface="Times New Roman" panose="02020603050405020304" pitchFamily="18" charset="0"/>
                      <a:ea typeface="宋体" panose="02010600030101010101" pitchFamily="2" charset="-122"/>
                    </a:rPr>
                    <a:t>O</a:t>
                  </a:r>
                  <a:r>
                    <a:rPr lang="en-US" altLang="zh-CN" sz="3200" baseline="-25000">
                      <a:latin typeface="Times New Roman" panose="02020603050405020304" pitchFamily="18" charset="0"/>
                      <a:ea typeface="宋体" panose="02010600030101010101" pitchFamily="2" charset="-122"/>
                    </a:rPr>
                    <a:t>2</a:t>
                  </a:r>
                  <a:r>
                    <a:rPr lang="en-US" altLang="zh-CN" sz="3200">
                      <a:latin typeface="Times New Roman" panose="02020603050405020304" pitchFamily="18" charset="0"/>
                      <a:ea typeface="宋体" panose="02010600030101010101" pitchFamily="2" charset="-122"/>
                    </a:rPr>
                    <a:t>N-</a:t>
                  </a:r>
                  <a:endParaRPr lang="en-US" altLang="zh-CN" sz="3200">
                    <a:latin typeface="Times New Roman" panose="02020603050405020304" pitchFamily="18" charset="0"/>
                    <a:ea typeface="宋体" panose="02010600030101010101" pitchFamily="2" charset="-122"/>
                  </a:endParaRPr>
                </a:p>
              </p:txBody>
            </p:sp>
          </p:grpSp>
          <p:sp>
            <p:nvSpPr>
              <p:cNvPr id="33807" name="Line 19"/>
              <p:cNvSpPr/>
              <p:nvPr/>
            </p:nvSpPr>
            <p:spPr>
              <a:xfrm flipH="1">
                <a:off x="816" y="1421"/>
                <a:ext cx="0" cy="144"/>
              </a:xfrm>
              <a:prstGeom prst="line">
                <a:avLst/>
              </a:prstGeom>
              <a:ln w="38100" cap="flat" cmpd="sng">
                <a:solidFill>
                  <a:schemeClr val="tx1"/>
                </a:solidFill>
                <a:prstDash val="solid"/>
                <a:headEnd type="none" w="med" len="med"/>
                <a:tailEnd type="none" w="med" len="med"/>
              </a:ln>
            </p:spPr>
            <p:txBody>
              <a:bodyPr/>
              <a:lstStyle/>
              <a:p/>
            </p:txBody>
          </p:sp>
          <p:sp>
            <p:nvSpPr>
              <p:cNvPr id="33808" name="Line 20"/>
              <p:cNvSpPr/>
              <p:nvPr/>
            </p:nvSpPr>
            <p:spPr>
              <a:xfrm flipH="1">
                <a:off x="852" y="317"/>
                <a:ext cx="0" cy="144"/>
              </a:xfrm>
              <a:prstGeom prst="line">
                <a:avLst/>
              </a:prstGeom>
              <a:ln w="38100" cap="flat" cmpd="sng">
                <a:solidFill>
                  <a:schemeClr val="tx1"/>
                </a:solidFill>
                <a:prstDash val="solid"/>
                <a:headEnd type="none" w="med" len="med"/>
                <a:tailEnd type="none" w="med" len="med"/>
              </a:ln>
            </p:spPr>
            <p:txBody>
              <a:bodyPr/>
              <a:lstStyle/>
              <a:p/>
            </p:txBody>
          </p:sp>
        </p:grpSp>
        <p:sp>
          <p:nvSpPr>
            <p:cNvPr id="33803" name="Text Box 21"/>
            <p:cNvSpPr txBox="1"/>
            <p:nvPr/>
          </p:nvSpPr>
          <p:spPr>
            <a:xfrm>
              <a:off x="748" y="772"/>
              <a:ext cx="3538" cy="442"/>
            </a:xfrm>
            <a:prstGeom prst="rect">
              <a:avLst/>
            </a:prstGeom>
            <a:noFill/>
            <a:ln w="9525">
              <a:noFill/>
            </a:ln>
          </p:spPr>
          <p:txBody>
            <a:bodyPr>
              <a:spAutoFit/>
            </a:bodyPr>
            <a:lstStyle/>
            <a:p>
              <a:pPr eaLnBrk="0" hangingPunct="0">
                <a:spcBef>
                  <a:spcPct val="50000"/>
                </a:spcBef>
              </a:pPr>
              <a:r>
                <a:rPr lang="en-US" altLang="zh-CN" sz="3600">
                  <a:latin typeface="Times New Roman" panose="02020603050405020304" pitchFamily="18" charset="0"/>
                  <a:ea typeface="宋体" panose="02010600030101010101" pitchFamily="2" charset="-122"/>
                </a:rPr>
                <a:t>+3HO-NO</a:t>
              </a:r>
              <a:r>
                <a:rPr lang="en-US" altLang="zh-CN" sz="3600" baseline="-25000">
                  <a:latin typeface="Times New Roman" panose="02020603050405020304" pitchFamily="18" charset="0"/>
                  <a:ea typeface="宋体" panose="02010600030101010101" pitchFamily="2" charset="-122"/>
                </a:rPr>
                <a:t>2  </a:t>
              </a:r>
              <a:r>
                <a:rPr lang="en-US" altLang="zh-CN" sz="4000">
                  <a:latin typeface="Times New Roman" panose="02020603050405020304" pitchFamily="18" charset="0"/>
                  <a:ea typeface="宋体" panose="02010600030101010101" pitchFamily="2" charset="-122"/>
                </a:rPr>
                <a:t>      </a:t>
              </a:r>
              <a:r>
                <a:rPr lang="en-US" altLang="zh-CN" sz="3600">
                  <a:latin typeface="Times New Roman" panose="02020603050405020304" pitchFamily="18" charset="0"/>
                  <a:ea typeface="宋体" panose="02010600030101010101" pitchFamily="2" charset="-122"/>
                </a:rPr>
                <a:t>    3H</a:t>
              </a:r>
              <a:r>
                <a:rPr lang="en-US" altLang="zh-CN" sz="3600" baseline="-25000">
                  <a:latin typeface="Times New Roman" panose="02020603050405020304" pitchFamily="18" charset="0"/>
                  <a:ea typeface="宋体" panose="02010600030101010101" pitchFamily="2" charset="-122"/>
                </a:rPr>
                <a:t>2</a:t>
              </a:r>
              <a:r>
                <a:rPr lang="en-US" altLang="zh-CN" sz="3600">
                  <a:latin typeface="Times New Roman" panose="02020603050405020304" pitchFamily="18" charset="0"/>
                  <a:ea typeface="宋体" panose="02010600030101010101" pitchFamily="2" charset="-122"/>
                </a:rPr>
                <a:t>O +</a:t>
              </a:r>
              <a:endParaRPr lang="en-US" altLang="zh-CN" sz="3600">
                <a:latin typeface="Times New Roman" panose="02020603050405020304" pitchFamily="18" charset="0"/>
                <a:ea typeface="宋体" panose="02010600030101010101" pitchFamily="2" charset="-122"/>
              </a:endParaRPr>
            </a:p>
          </p:txBody>
        </p:sp>
        <p:sp>
          <p:nvSpPr>
            <p:cNvPr id="33804" name="Text Box 22"/>
            <p:cNvSpPr txBox="1"/>
            <p:nvPr/>
          </p:nvSpPr>
          <p:spPr>
            <a:xfrm>
              <a:off x="2154" y="681"/>
              <a:ext cx="912" cy="288"/>
            </a:xfrm>
            <a:prstGeom prst="rect">
              <a:avLst/>
            </a:prstGeom>
            <a:noFill/>
            <a:ln w="9525">
              <a:noFill/>
            </a:ln>
          </p:spPr>
          <p:txBody>
            <a:bodyPr>
              <a:spAutoFit/>
            </a:bodyPr>
            <a:lstStyle/>
            <a:p>
              <a:pPr eaLnBrk="0" hangingPunct="0">
                <a:spcBef>
                  <a:spcPct val="50000"/>
                </a:spcBef>
              </a:pPr>
              <a:r>
                <a:rPr lang="zh-CN" altLang="en-US" sz="2400">
                  <a:solidFill>
                    <a:srgbClr val="FF0000"/>
                  </a:solidFill>
                  <a:latin typeface="Times New Roman" panose="02020603050405020304" pitchFamily="18" charset="0"/>
                  <a:ea typeface="宋体" panose="02010600030101010101" pitchFamily="2" charset="-122"/>
                </a:rPr>
                <a:t>浓</a:t>
              </a:r>
              <a:r>
                <a:rPr lang="en-US" altLang="zh-CN" sz="2400">
                  <a:solidFill>
                    <a:srgbClr val="FF0000"/>
                  </a:solidFill>
                  <a:latin typeface="Times New Roman" panose="02020603050405020304" pitchFamily="18" charset="0"/>
                  <a:ea typeface="宋体" panose="02010600030101010101" pitchFamily="2" charset="-122"/>
                </a:rPr>
                <a:t>H</a:t>
              </a:r>
              <a:r>
                <a:rPr lang="en-US" altLang="zh-CN" sz="2400" baseline="-25000">
                  <a:solidFill>
                    <a:srgbClr val="FF0000"/>
                  </a:solidFill>
                  <a:latin typeface="Times New Roman" panose="02020603050405020304" pitchFamily="18" charset="0"/>
                  <a:ea typeface="宋体" panose="02010600030101010101" pitchFamily="2" charset="-122"/>
                </a:rPr>
                <a:t>2</a:t>
              </a:r>
              <a:r>
                <a:rPr lang="en-US" altLang="zh-CN" sz="2400">
                  <a:solidFill>
                    <a:srgbClr val="FF0000"/>
                  </a:solidFill>
                  <a:latin typeface="Times New Roman" panose="02020603050405020304" pitchFamily="18" charset="0"/>
                  <a:ea typeface="宋体" panose="02010600030101010101" pitchFamily="2" charset="-122"/>
                </a:rPr>
                <a:t>SO</a:t>
              </a:r>
              <a:r>
                <a:rPr lang="en-US" altLang="zh-CN" sz="2400" baseline="-25000">
                  <a:solidFill>
                    <a:srgbClr val="FF0000"/>
                  </a:solidFill>
                  <a:latin typeface="Times New Roman" panose="02020603050405020304" pitchFamily="18" charset="0"/>
                  <a:ea typeface="宋体" panose="02010600030101010101" pitchFamily="2" charset="-122"/>
                </a:rPr>
                <a:t>4</a:t>
              </a:r>
              <a:endParaRPr lang="en-US" altLang="zh-CN" sz="2400">
                <a:solidFill>
                  <a:srgbClr val="FF0000"/>
                </a:solidFill>
                <a:latin typeface="Times New Roman" panose="02020603050405020304" pitchFamily="18" charset="0"/>
                <a:ea typeface="宋体" panose="02010600030101010101" pitchFamily="2" charset="-122"/>
              </a:endParaRPr>
            </a:p>
          </p:txBody>
        </p:sp>
        <p:sp>
          <p:nvSpPr>
            <p:cNvPr id="33805" name="Line 23"/>
            <p:cNvSpPr/>
            <p:nvPr/>
          </p:nvSpPr>
          <p:spPr>
            <a:xfrm>
              <a:off x="2154" y="998"/>
              <a:ext cx="908" cy="0"/>
            </a:xfrm>
            <a:prstGeom prst="line">
              <a:avLst/>
            </a:prstGeom>
            <a:ln w="38100" cap="flat" cmpd="sng">
              <a:solidFill>
                <a:srgbClr val="9900CC"/>
              </a:solidFill>
              <a:prstDash val="solid"/>
              <a:headEnd type="none" w="med" len="med"/>
              <a:tailEnd type="triangle" w="med" len="med"/>
            </a:ln>
          </p:spPr>
          <p:txBody>
            <a:bodyPr/>
            <a:lstStyle/>
            <a:p/>
          </p:txBody>
        </p:sp>
      </p:grpSp>
      <p:sp>
        <p:nvSpPr>
          <p:cNvPr id="29720" name="Text Box 24"/>
          <p:cNvSpPr txBox="1"/>
          <p:nvPr/>
        </p:nvSpPr>
        <p:spPr>
          <a:xfrm>
            <a:off x="3635375" y="3357563"/>
            <a:ext cx="1512888" cy="396875"/>
          </a:xfrm>
          <a:prstGeom prst="rect">
            <a:avLst/>
          </a:prstGeom>
          <a:noFill/>
          <a:ln w="9525">
            <a:noFill/>
          </a:ln>
        </p:spPr>
        <p:txBody>
          <a:bodyPr>
            <a:spAutoFit/>
          </a:bodyPr>
          <a:lstStyle/>
          <a:p>
            <a:pPr>
              <a:spcBef>
                <a:spcPct val="50000"/>
              </a:spcBef>
            </a:pPr>
            <a:r>
              <a:rPr lang="en-US" altLang="zh-CN" sz="2000">
                <a:solidFill>
                  <a:srgbClr val="000000"/>
                </a:solidFill>
                <a:latin typeface="Arial" panose="020B0604020202020204" pitchFamily="34" charset="0"/>
                <a:ea typeface="宋体" panose="02010600030101010101" pitchFamily="2" charset="-122"/>
              </a:rPr>
              <a:t>30</a:t>
            </a:r>
            <a:r>
              <a:rPr lang="en-US" altLang="zh-CN" sz="2000">
                <a:solidFill>
                  <a:srgbClr val="000000"/>
                </a:solidFill>
                <a:latin typeface="楷体_GB2312" pitchFamily="1" charset="-122"/>
                <a:ea typeface="楷体_GB2312" pitchFamily="1" charset="-122"/>
              </a:rPr>
              <a:t>℃</a:t>
            </a:r>
            <a:r>
              <a:rPr lang="en-US" altLang="zh-CN" sz="2000">
                <a:solidFill>
                  <a:srgbClr val="000000"/>
                </a:solidFill>
                <a:latin typeface="Arial" panose="020B0604020202020204" pitchFamily="34" charset="0"/>
                <a:ea typeface="宋体" panose="02010600030101010101" pitchFamily="2" charset="-122"/>
              </a:rPr>
              <a:t>-40 ℃</a:t>
            </a:r>
            <a:endParaRPr lang="en-US" altLang="zh-CN" sz="2000">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7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1" grpId="0"/>
      <p:bldP spid="29702" grpId="0"/>
      <p:bldP spid="2972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2" descr="爆炸"/>
          <p:cNvPicPr>
            <a:picLocks noChangeAspect="1"/>
          </p:cNvPicPr>
          <p:nvPr/>
        </p:nvPicPr>
        <p:blipFill>
          <a:blip r:embed="rId1"/>
          <a:stretch>
            <a:fillRect/>
          </a:stretch>
        </p:blipFill>
        <p:spPr>
          <a:xfrm>
            <a:off x="2411413" y="333375"/>
            <a:ext cx="3967162" cy="5300663"/>
          </a:xfrm>
          <a:prstGeom prst="rect">
            <a:avLst/>
          </a:prstGeom>
          <a:noFill/>
          <a:ln w="9525">
            <a:noFill/>
          </a:ln>
        </p:spPr>
      </p:pic>
      <p:sp>
        <p:nvSpPr>
          <p:cNvPr id="34819" name="Text Box 3"/>
          <p:cNvSpPr txBox="1"/>
          <p:nvPr/>
        </p:nvSpPr>
        <p:spPr>
          <a:xfrm>
            <a:off x="6934200" y="685800"/>
            <a:ext cx="1169988" cy="5578475"/>
          </a:xfrm>
          <a:prstGeom prst="rect">
            <a:avLst/>
          </a:prstGeom>
          <a:noFill/>
          <a:ln w="9525">
            <a:noFill/>
          </a:ln>
        </p:spPr>
        <p:txBody>
          <a:bodyPr wrap="none">
            <a:spAutoFit/>
          </a:bodyPr>
          <a:lstStyle/>
          <a:p>
            <a:r>
              <a:rPr lang="en-US" altLang="zh-CN" sz="4000">
                <a:solidFill>
                  <a:srgbClr val="000000"/>
                </a:solidFill>
                <a:latin typeface="Arial" panose="020B0604020202020204" pitchFamily="34" charset="0"/>
                <a:ea typeface="宋体" panose="02010600030101010101" pitchFamily="2" charset="-122"/>
              </a:rPr>
              <a:t>TNT</a:t>
            </a:r>
            <a:endParaRPr lang="en-US" altLang="zh-CN" sz="4000">
              <a:solidFill>
                <a:srgbClr val="000000"/>
              </a:solidFill>
              <a:latin typeface="Arial" panose="020B0604020202020204" pitchFamily="34" charset="0"/>
              <a:ea typeface="宋体" panose="02010600030101010101" pitchFamily="2" charset="-122"/>
            </a:endParaRPr>
          </a:p>
          <a:p>
            <a:r>
              <a:rPr lang="en-US" altLang="zh-CN" sz="4000">
                <a:solidFill>
                  <a:srgbClr val="000000"/>
                </a:solidFill>
                <a:latin typeface="Arial" panose="020B0604020202020204" pitchFamily="34" charset="0"/>
                <a:ea typeface="宋体" panose="02010600030101010101" pitchFamily="2" charset="-122"/>
              </a:rPr>
              <a:t>  </a:t>
            </a:r>
            <a:r>
              <a:rPr lang="zh-CN" altLang="en-US" sz="4000">
                <a:solidFill>
                  <a:srgbClr val="000000"/>
                </a:solidFill>
                <a:latin typeface="Arial" panose="020B0604020202020204" pitchFamily="34" charset="0"/>
                <a:ea typeface="宋体" panose="02010600030101010101" pitchFamily="2" charset="-122"/>
              </a:rPr>
              <a:t>炸</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药</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爆</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炸</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时</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的</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场</a:t>
            </a:r>
            <a:endParaRPr lang="zh-CN" altLang="en-US" sz="4000">
              <a:solidFill>
                <a:srgbClr val="000000"/>
              </a:solidFill>
              <a:latin typeface="Arial" panose="020B0604020202020204" pitchFamily="34" charset="0"/>
              <a:ea typeface="宋体" panose="02010600030101010101" pitchFamily="2" charset="-122"/>
            </a:endParaRPr>
          </a:p>
          <a:p>
            <a:r>
              <a:rPr lang="zh-CN" altLang="en-US" sz="4000">
                <a:solidFill>
                  <a:srgbClr val="000000"/>
                </a:solidFill>
                <a:latin typeface="Arial" panose="020B0604020202020204" pitchFamily="34" charset="0"/>
                <a:ea typeface="宋体" panose="02010600030101010101" pitchFamily="2" charset="-122"/>
              </a:rPr>
              <a:t>  景</a:t>
            </a:r>
            <a:endParaRPr lang="zh-CN" altLang="en-US" sz="4000">
              <a:solidFill>
                <a:srgbClr val="00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2"/>
          <p:cNvSpPr/>
          <p:nvPr/>
        </p:nvSpPr>
        <p:spPr>
          <a:xfrm>
            <a:off x="250825" y="134938"/>
            <a:ext cx="6481763" cy="701675"/>
          </a:xfrm>
          <a:prstGeom prst="rect">
            <a:avLst/>
          </a:prstGeom>
          <a:solidFill>
            <a:schemeClr val="bg1"/>
          </a:solidFill>
          <a:ln w="9525">
            <a:noFill/>
          </a:ln>
        </p:spPr>
        <p:txBody>
          <a:bodyPr>
            <a:spAutoFit/>
          </a:bodyPr>
          <a:lstStyle/>
          <a:p>
            <a:r>
              <a:rPr lang="en-US" altLang="zh-CN" sz="4000">
                <a:solidFill>
                  <a:srgbClr val="000000"/>
                </a:solidFill>
                <a:latin typeface="黑体" panose="02010609060101010101" pitchFamily="49" charset="-122"/>
                <a:ea typeface="黑体" panose="02010609060101010101" pitchFamily="49" charset="-122"/>
              </a:rPr>
              <a:t>2. </a:t>
            </a:r>
            <a:r>
              <a:rPr lang="zh-CN" altLang="en-US" sz="4000">
                <a:solidFill>
                  <a:srgbClr val="000000"/>
                </a:solidFill>
                <a:latin typeface="黑体" panose="02010609060101010101" pitchFamily="49" charset="-122"/>
                <a:ea typeface="黑体" panose="02010609060101010101" pitchFamily="49" charset="-122"/>
              </a:rPr>
              <a:t>苯的同系物的卤代反应 </a:t>
            </a:r>
            <a:endParaRPr lang="zh-CN" altLang="en-US" sz="4000">
              <a:solidFill>
                <a:srgbClr val="000000"/>
              </a:solidFill>
              <a:latin typeface="黑体" panose="02010609060101010101" pitchFamily="49" charset="-122"/>
              <a:ea typeface="黑体" panose="02010609060101010101" pitchFamily="49" charset="-122"/>
            </a:endParaRPr>
          </a:p>
        </p:txBody>
      </p:sp>
      <p:grpSp>
        <p:nvGrpSpPr>
          <p:cNvPr id="2" name="Group 3"/>
          <p:cNvGrpSpPr/>
          <p:nvPr/>
        </p:nvGrpSpPr>
        <p:grpSpPr>
          <a:xfrm>
            <a:off x="-1970087" y="2060575"/>
            <a:ext cx="9709150" cy="2232025"/>
            <a:chOff x="0" y="0"/>
            <a:chExt cx="3450" cy="870"/>
          </a:xfrm>
        </p:grpSpPr>
        <p:sp>
          <p:nvSpPr>
            <p:cNvPr id="6152" name="Text Box 4"/>
            <p:cNvSpPr txBox="1"/>
            <p:nvPr/>
          </p:nvSpPr>
          <p:spPr>
            <a:xfrm>
              <a:off x="0" y="0"/>
              <a:ext cx="960" cy="202"/>
            </a:xfrm>
            <a:prstGeom prst="rect">
              <a:avLst/>
            </a:prstGeom>
            <a:solidFill>
              <a:srgbClr val="FFFFFF"/>
            </a:solidFill>
            <a:ln w="9525">
              <a:noFill/>
            </a:ln>
          </p:spPr>
          <p:txBody>
            <a:bodyPr>
              <a:spAutoFit/>
            </a:bodyPr>
            <a:lstStyle/>
            <a:p>
              <a:pPr>
                <a:spcBef>
                  <a:spcPct val="50000"/>
                </a:spcBef>
              </a:pPr>
              <a:endParaRPr lang="zh-CN" altLang="en-US" sz="2800">
                <a:latin typeface="Arial" panose="020B0604020202020204" pitchFamily="34" charset="0"/>
                <a:ea typeface="宋体" panose="02010600030101010101" pitchFamily="2" charset="-122"/>
              </a:endParaRPr>
            </a:p>
          </p:txBody>
        </p:sp>
        <p:graphicFrame>
          <p:nvGraphicFramePr>
            <p:cNvPr id="6146" name="Object 5"/>
            <p:cNvGraphicFramePr>
              <a:graphicFrameLocks noChangeAspect="1"/>
            </p:cNvGraphicFramePr>
            <p:nvPr/>
          </p:nvGraphicFramePr>
          <p:xfrm>
            <a:off x="1056" y="0"/>
            <a:ext cx="2394" cy="870"/>
          </p:xfrm>
          <a:graphic>
            <a:graphicData uri="http://schemas.openxmlformats.org/presentationml/2006/ole">
              <mc:AlternateContent xmlns:mc="http://schemas.openxmlformats.org/markup-compatibility/2006">
                <mc:Choice xmlns:v="urn:schemas-microsoft-com:vml" Requires="v">
                  <p:oleObj spid="_x0000_s1045" name="" r:id="rId1" imgW="3800475" imgH="1381125" progId="ChemWindow.Document">
                    <p:embed/>
                  </p:oleObj>
                </mc:Choice>
                <mc:Fallback>
                  <p:oleObj name="" r:id="rId1" imgW="3800475" imgH="1381125" progId="ChemWindow.Document">
                    <p:embed/>
                    <p:pic>
                      <p:nvPicPr>
                        <p:cNvPr id="0" name="OLE substitute image"/>
                        <p:cNvPicPr/>
                        <p:nvPr/>
                      </p:nvPicPr>
                      <p:blipFill>
                        <a:blip r:embed="rId2"/>
                        <a:stretch>
                          <a:fillRect/>
                        </a:stretch>
                      </p:blipFill>
                      <p:spPr>
                        <a:xfrm>
                          <a:off x="1056" y="0"/>
                          <a:ext cx="2394" cy="870"/>
                        </a:xfrm>
                        <a:prstGeom prst="rect">
                          <a:avLst/>
                        </a:prstGeom>
                        <a:solidFill>
                          <a:srgbClr val="FFFFFF"/>
                        </a:solidFill>
                        <a:ln w="38100">
                          <a:noFill/>
                          <a:miter/>
                        </a:ln>
                      </p:spPr>
                    </p:pic>
                  </p:oleObj>
                </mc:Fallback>
              </mc:AlternateContent>
            </a:graphicData>
          </a:graphic>
        </p:graphicFrame>
      </p:grpSp>
      <p:sp>
        <p:nvSpPr>
          <p:cNvPr id="31750" name="Text Box 6"/>
          <p:cNvSpPr txBox="1"/>
          <p:nvPr/>
        </p:nvSpPr>
        <p:spPr>
          <a:xfrm>
            <a:off x="468313" y="5873750"/>
            <a:ext cx="8458200" cy="579438"/>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条件一和条件二分别指的是什么条件？</a:t>
            </a:r>
            <a:endParaRPr lang="zh-CN" altLang="en-US" sz="3200">
              <a:solidFill>
                <a:srgbClr val="000000"/>
              </a:solidFill>
              <a:latin typeface="Arial" panose="020B0604020202020204" pitchFamily="34" charset="0"/>
              <a:ea typeface="黑体" panose="02010609060101010101" pitchFamily="49" charset="-122"/>
            </a:endParaRPr>
          </a:p>
        </p:txBody>
      </p:sp>
      <p:sp>
        <p:nvSpPr>
          <p:cNvPr id="31751" name="AutoShape 7"/>
          <p:cNvSpPr/>
          <p:nvPr/>
        </p:nvSpPr>
        <p:spPr>
          <a:xfrm>
            <a:off x="4572000" y="1196975"/>
            <a:ext cx="2736850" cy="719138"/>
          </a:xfrm>
          <a:prstGeom prst="wedgeRoundRectCallout">
            <a:avLst>
              <a:gd name="adj1" fmla="val -43736"/>
              <a:gd name="adj2" fmla="val 80023"/>
              <a:gd name="adj3" fmla="val 16667"/>
            </a:avLst>
          </a:prstGeom>
          <a:solidFill>
            <a:srgbClr val="FF3300"/>
          </a:solidFill>
          <a:ln w="9525" cap="flat" cmpd="sng">
            <a:solidFill>
              <a:schemeClr val="tx1"/>
            </a:solidFill>
            <a:prstDash val="solid"/>
            <a:miter/>
            <a:headEnd type="none" w="med" len="med"/>
            <a:tailEnd type="none" w="med" len="med"/>
          </a:ln>
        </p:spPr>
        <p:txBody>
          <a:bodyPr/>
          <a:lstStyle/>
          <a:p>
            <a:pPr algn="ctr"/>
            <a:r>
              <a:rPr lang="zh-CN" altLang="en-US" sz="4000">
                <a:solidFill>
                  <a:schemeClr val="tx2"/>
                </a:solidFill>
                <a:latin typeface="黑体" panose="02010609060101010101" pitchFamily="49" charset="-122"/>
                <a:ea typeface="黑体" panose="02010609060101010101" pitchFamily="49" charset="-122"/>
              </a:rPr>
              <a:t>光照</a:t>
            </a:r>
            <a:endParaRPr lang="zh-CN" altLang="en-US" sz="4000">
              <a:solidFill>
                <a:schemeClr val="tx2"/>
              </a:solidFill>
              <a:latin typeface="黑体" panose="02010609060101010101" pitchFamily="49" charset="-122"/>
              <a:ea typeface="黑体" panose="02010609060101010101" pitchFamily="49" charset="-122"/>
            </a:endParaRPr>
          </a:p>
        </p:txBody>
      </p:sp>
      <p:sp>
        <p:nvSpPr>
          <p:cNvPr id="31752" name="AutoShape 8"/>
          <p:cNvSpPr/>
          <p:nvPr/>
        </p:nvSpPr>
        <p:spPr>
          <a:xfrm>
            <a:off x="1692275" y="4292600"/>
            <a:ext cx="2303463" cy="720725"/>
          </a:xfrm>
          <a:prstGeom prst="wedgeRoundRectCallout">
            <a:avLst>
              <a:gd name="adj1" fmla="val 62542"/>
              <a:gd name="adj2" fmla="val -150880"/>
              <a:gd name="adj3" fmla="val 16667"/>
            </a:avLst>
          </a:prstGeom>
          <a:solidFill>
            <a:srgbClr val="FF3300"/>
          </a:solidFill>
          <a:ln w="9525" cap="flat" cmpd="sng">
            <a:solidFill>
              <a:schemeClr val="tx1"/>
            </a:solidFill>
            <a:prstDash val="solid"/>
            <a:miter/>
            <a:headEnd type="none" w="med" len="med"/>
            <a:tailEnd type="none" w="med" len="med"/>
          </a:ln>
        </p:spPr>
        <p:txBody>
          <a:bodyPr/>
          <a:lstStyle/>
          <a:p>
            <a:pPr algn="ctr"/>
            <a:r>
              <a:rPr lang="en-US" altLang="zh-CN" sz="4000">
                <a:solidFill>
                  <a:schemeClr val="tx2"/>
                </a:solidFill>
                <a:latin typeface="Times New Roman" panose="02020603050405020304" pitchFamily="18" charset="0"/>
                <a:ea typeface="宋体" panose="02010600030101010101" pitchFamily="2" charset="-122"/>
              </a:rPr>
              <a:t>FeCl</a:t>
            </a:r>
            <a:r>
              <a:rPr lang="en-US" altLang="zh-CN" sz="4000" baseline="-25000">
                <a:solidFill>
                  <a:schemeClr val="tx2"/>
                </a:solidFill>
                <a:latin typeface="Times New Roman" panose="02020603050405020304" pitchFamily="18" charset="0"/>
                <a:ea typeface="宋体" panose="02010600030101010101" pitchFamily="2" charset="-122"/>
              </a:rPr>
              <a:t>3</a:t>
            </a:r>
            <a:endParaRPr lang="en-US" altLang="zh-CN" sz="4000" baseline="-2500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250825" y="201613"/>
            <a:ext cx="8229600" cy="563562"/>
          </a:xfrm>
          <a:solidFill>
            <a:srgbClr val="FFFF00">
              <a:alpha val="100000"/>
            </a:srgbClr>
          </a:solidFill>
        </p:spPr>
        <p:txBody>
          <a:bodyPr vert="horz" wrap="square" lIns="91440" tIns="45720" rIns="91440" bIns="45720" anchor="ctr"/>
          <a:lstStyle/>
          <a:p>
            <a:pPr algn="l" eaLnBrk="1" hangingPunct="1"/>
            <a:r>
              <a:rPr lang="zh-CN" altLang="en-US" sz="3600" b="1">
                <a:solidFill>
                  <a:srgbClr val="000000"/>
                </a:solidFill>
                <a:latin typeface="黑体" panose="02010609060101010101" pitchFamily="49" charset="-122"/>
                <a:ea typeface="黑体" panose="02010609060101010101" pitchFamily="49" charset="-122"/>
              </a:rPr>
              <a:t>一、苯</a:t>
            </a:r>
            <a:r>
              <a:rPr lang="en-US" altLang="zh-CN" sz="3600" b="1">
                <a:solidFill>
                  <a:srgbClr val="000000"/>
                </a:solidFill>
                <a:latin typeface="黑体" panose="02010609060101010101" pitchFamily="49" charset="-122"/>
                <a:ea typeface="黑体" panose="02010609060101010101" pitchFamily="49" charset="-122"/>
              </a:rPr>
              <a:t>(benzene)</a:t>
            </a:r>
            <a:r>
              <a:rPr lang="zh-CN" altLang="en-US" sz="3600" b="1">
                <a:solidFill>
                  <a:srgbClr val="000000"/>
                </a:solidFill>
                <a:latin typeface="黑体" panose="02010609060101010101" pitchFamily="49" charset="-122"/>
                <a:ea typeface="黑体" panose="02010609060101010101" pitchFamily="49" charset="-122"/>
              </a:rPr>
              <a:t>的结构与化学性质</a:t>
            </a:r>
            <a:endParaRPr lang="zh-CN" altLang="en-US" sz="3600" b="1">
              <a:solidFill>
                <a:srgbClr val="000000"/>
              </a:solidFill>
              <a:latin typeface="黑体" panose="02010609060101010101" pitchFamily="49" charset="-122"/>
              <a:ea typeface="黑体" panose="02010609060101010101" pitchFamily="49" charset="-122"/>
            </a:endParaRPr>
          </a:p>
        </p:txBody>
      </p:sp>
      <p:sp>
        <p:nvSpPr>
          <p:cNvPr id="12291" name="Rectangle 3"/>
          <p:cNvSpPr>
            <a:spLocks noGrp="1"/>
          </p:cNvSpPr>
          <p:nvPr>
            <p:ph type="body" sz="half" idx="1"/>
          </p:nvPr>
        </p:nvSpPr>
        <p:spPr>
          <a:xfrm>
            <a:off x="179388" y="1052513"/>
            <a:ext cx="5040312" cy="5248275"/>
          </a:xfrm>
        </p:spPr>
        <p:txBody>
          <a:bodyPr vert="horz" wrap="square" lIns="91440" tIns="45720" rIns="91440" bIns="45720" anchor="t"/>
          <a:lstStyle/>
          <a:p>
            <a:pPr eaLnBrk="1" hangingPunct="1">
              <a:buClr>
                <a:schemeClr val="hlink"/>
              </a:buClr>
              <a:buSzTx/>
              <a:buFont typeface="Wingdings" panose="05000000000000000000" pitchFamily="2" charset="2"/>
            </a:pPr>
            <a:r>
              <a:rPr lang="en-US" altLang="zh-CN" sz="3600" b="1">
                <a:solidFill>
                  <a:srgbClr val="FF3300"/>
                </a:solidFill>
                <a:latin typeface="黑体" panose="02010609060101010101" pitchFamily="49" charset="-122"/>
                <a:ea typeface="黑体" panose="02010609060101010101" pitchFamily="49" charset="-122"/>
              </a:rPr>
              <a:t>1</a:t>
            </a:r>
            <a:r>
              <a:rPr lang="zh-CN" altLang="en-US" sz="3600" b="1">
                <a:solidFill>
                  <a:srgbClr val="FF3300"/>
                </a:solidFill>
                <a:latin typeface="黑体" panose="02010609060101010101" pitchFamily="49" charset="-122"/>
                <a:ea typeface="黑体" panose="02010609060101010101" pitchFamily="49" charset="-122"/>
              </a:rPr>
              <a:t>、苯的结构</a:t>
            </a:r>
            <a:r>
              <a:rPr lang="zh-CN" altLang="en-US" b="1">
                <a:solidFill>
                  <a:srgbClr val="000000"/>
                </a:solidFill>
                <a:ea typeface="宋体" panose="02010600030101010101" pitchFamily="2" charset="-122"/>
              </a:rPr>
              <a:t> </a:t>
            </a:r>
            <a:endParaRPr lang="zh-CN" altLang="en-US" b="1">
              <a:solidFill>
                <a:srgbClr val="000000"/>
              </a:solidFill>
              <a:ea typeface="宋体" panose="02010600030101010101" pitchFamily="2" charset="-122"/>
            </a:endParaRPr>
          </a:p>
        </p:txBody>
      </p:sp>
      <p:pic>
        <p:nvPicPr>
          <p:cNvPr id="5124" name="苯σπ.avi">
            <a:hlinkClick r:id="" action="ppaction://media"/>
          </p:cNvPr>
          <p:cNvPicPr>
            <a:picLocks noGrp="1" noRot="1" noChangeAspect="1"/>
          </p:cNvPicPr>
          <p:nvPr>
            <p:ph sz="quarter" idx="2"/>
            <a:videoFile r:link="rId1"/>
            <p:extLst>
              <p:ext uri="{DAA4B4D4-6D71-4841-9C94-3DE7FCFB9230}">
                <p14:media xmlns:p14="http://schemas.microsoft.com/office/powerpoint/2010/main" r:link="rId2"/>
              </p:ext>
            </p:extLst>
          </p:nvPr>
        </p:nvPicPr>
        <p:blipFill>
          <a:blip r:embed="rId3">
            <a:lum bright="6000"/>
          </a:blip>
          <a:stretch>
            <a:fillRect/>
          </a:stretch>
        </p:blipFill>
        <p:spPr>
          <a:xfrm>
            <a:off x="6011863" y="836613"/>
            <a:ext cx="2879725" cy="2376487"/>
          </a:xfrm>
          <a:prstGeom prst="rect">
            <a:avLst/>
          </a:prstGeom>
        </p:spPr>
      </p:pic>
      <p:pic>
        <p:nvPicPr>
          <p:cNvPr id="12293" name="Picture 5" descr="0086001001100264"/>
          <p:cNvPicPr>
            <a:picLocks noChangeAspect="1"/>
          </p:cNvPicPr>
          <p:nvPr/>
        </p:nvPicPr>
        <p:blipFill>
          <a:blip r:embed="rId4"/>
          <a:stretch>
            <a:fillRect/>
          </a:stretch>
        </p:blipFill>
        <p:spPr>
          <a:xfrm>
            <a:off x="684213" y="2133600"/>
            <a:ext cx="2447925" cy="2665413"/>
          </a:xfrm>
          <a:prstGeom prst="rect">
            <a:avLst/>
          </a:prstGeom>
          <a:noFill/>
          <a:ln w="9525">
            <a:noFill/>
          </a:ln>
        </p:spPr>
      </p:pic>
      <p:pic>
        <p:nvPicPr>
          <p:cNvPr id="5126" name="苯的结构003787刘胜强.avi">
            <a:hlinkClick r:id="" action="ppaction://media"/>
          </p:cNvPr>
          <p:cNvPicPr>
            <a:picLocks noGrp="1" noRot="1" noChangeAspect="1"/>
          </p:cNvPicPr>
          <p:nvPr>
            <p:ph sz="quarter" idx="3"/>
            <a:videoFile r:link="rId5"/>
            <p:extLst>
              <p:ext uri="{DAA4B4D4-6D71-4841-9C94-3DE7FCFB9230}">
                <p14:media xmlns:p14="http://schemas.microsoft.com/office/powerpoint/2010/main" r:link="rId6"/>
              </p:ext>
            </p:extLst>
          </p:nvPr>
        </p:nvPicPr>
        <p:blipFill>
          <a:blip r:embed="rId7">
            <a:lum bright="12000"/>
          </a:blip>
          <a:srcRect l="13995" t="4410" r="19725" b="4803"/>
          <a:stretch>
            <a:fillRect/>
          </a:stretch>
        </p:blipFill>
        <p:spPr>
          <a:xfrm>
            <a:off x="3419475" y="3573463"/>
            <a:ext cx="2520950" cy="2519362"/>
          </a:xfrm>
          <a:prstGeom prst="rect">
            <a:avLst/>
          </a:prstGeom>
          <a:solidFill>
            <a:srgbClr val="333399">
              <a:alpha val="100000"/>
            </a:srgbClr>
          </a:solidFill>
        </p:spPr>
      </p:pic>
      <p:sp>
        <p:nvSpPr>
          <p:cNvPr id="12295" name="Text Box 7"/>
          <p:cNvSpPr txBox="1"/>
          <p:nvPr/>
        </p:nvSpPr>
        <p:spPr>
          <a:xfrm>
            <a:off x="468313" y="4933950"/>
            <a:ext cx="3095625" cy="519113"/>
          </a:xfrm>
          <a:prstGeom prst="rect">
            <a:avLst/>
          </a:prstGeom>
          <a:noFill/>
          <a:ln w="9525">
            <a:noFill/>
          </a:ln>
        </p:spPr>
        <p:txBody>
          <a:bodyPr>
            <a:spAutoFit/>
          </a:bodyPr>
          <a:lstStyle/>
          <a:p>
            <a:pPr>
              <a:spcBef>
                <a:spcPct val="50000"/>
              </a:spcBef>
            </a:pPr>
            <a:r>
              <a:rPr lang="zh-CN" altLang="en-US" sz="2800">
                <a:solidFill>
                  <a:srgbClr val="000000"/>
                </a:solidFill>
                <a:latin typeface="Arial" panose="020B0604020202020204" pitchFamily="34" charset="0"/>
                <a:ea typeface="黑体" panose="02010609060101010101" pitchFamily="49" charset="-122"/>
              </a:rPr>
              <a:t>苯分子比例模型</a:t>
            </a:r>
            <a:endParaRPr lang="zh-CN" altLang="en-US" sz="2800">
              <a:solidFill>
                <a:srgbClr val="000000"/>
              </a:solidFill>
              <a:latin typeface="Arial" panose="020B0604020202020204" pitchFamily="34" charset="0"/>
              <a:ea typeface="黑体" panose="02010609060101010101" pitchFamily="49" charset="-122"/>
            </a:endParaRPr>
          </a:p>
        </p:txBody>
      </p:sp>
      <p:sp>
        <p:nvSpPr>
          <p:cNvPr id="12296" name="Text Box 8"/>
          <p:cNvSpPr txBox="1"/>
          <p:nvPr/>
        </p:nvSpPr>
        <p:spPr>
          <a:xfrm>
            <a:off x="5940425" y="3349625"/>
            <a:ext cx="3240088" cy="457200"/>
          </a:xfrm>
          <a:prstGeom prst="rect">
            <a:avLst/>
          </a:prstGeom>
          <a:noFill/>
          <a:ln w="9525">
            <a:noFill/>
          </a:ln>
        </p:spPr>
        <p:txBody>
          <a:bodyPr>
            <a:spAutoFit/>
          </a:bodyPr>
          <a:lstStyle/>
          <a:p>
            <a:pPr>
              <a:spcBef>
                <a:spcPct val="50000"/>
              </a:spcBef>
            </a:pPr>
            <a:r>
              <a:rPr lang="zh-CN" altLang="en-US" sz="2400">
                <a:solidFill>
                  <a:srgbClr val="000000"/>
                </a:solidFill>
                <a:latin typeface="Arial" panose="020B0604020202020204" pitchFamily="34" charset="0"/>
                <a:ea typeface="宋体" panose="02010600030101010101" pitchFamily="2" charset="-122"/>
              </a:rPr>
              <a:t>苯分子的大 </a:t>
            </a:r>
            <a:r>
              <a:rPr lang="el-GR" altLang="en-US" sz="2400">
                <a:solidFill>
                  <a:srgbClr val="000000"/>
                </a:solidFill>
                <a:latin typeface="Arial" panose="020B0604020202020204" pitchFamily="34" charset="0"/>
                <a:cs typeface="Arial" panose="020B0604020202020204" pitchFamily="34" charset="0"/>
              </a:rPr>
              <a:t>π</a:t>
            </a:r>
            <a:r>
              <a:rPr lang="en-US" altLang="zh-CN" sz="2400">
                <a:solidFill>
                  <a:srgbClr val="000000"/>
                </a:solidFill>
                <a:latin typeface="Arial" panose="020B0604020202020204" pitchFamily="34" charset="0"/>
                <a:ea typeface="宋体" panose="02010600030101010101" pitchFamily="2" charset="-122"/>
              </a:rPr>
              <a:t> </a:t>
            </a:r>
            <a:r>
              <a:rPr lang="zh-CN" altLang="en-US" sz="2400">
                <a:solidFill>
                  <a:srgbClr val="000000"/>
                </a:solidFill>
                <a:latin typeface="Arial" panose="020B0604020202020204" pitchFamily="34" charset="0"/>
                <a:ea typeface="宋体" panose="02010600030101010101" pitchFamily="2" charset="-122"/>
              </a:rPr>
              <a:t>键模型</a:t>
            </a:r>
            <a:endParaRPr lang="zh-CN" altLang="en-US" sz="2400">
              <a:solidFill>
                <a:srgbClr val="000000"/>
              </a:solidFill>
              <a:latin typeface="Arial" panose="020B0604020202020204" pitchFamily="34" charset="0"/>
              <a:ea typeface="宋体" panose="02010600030101010101" pitchFamily="2" charset="-122"/>
            </a:endParaRPr>
          </a:p>
        </p:txBody>
      </p:sp>
      <p:sp>
        <p:nvSpPr>
          <p:cNvPr id="12297" name="Text Box 9"/>
          <p:cNvSpPr txBox="1"/>
          <p:nvPr/>
        </p:nvSpPr>
        <p:spPr>
          <a:xfrm>
            <a:off x="3059113" y="6237288"/>
            <a:ext cx="3960812" cy="519112"/>
          </a:xfrm>
          <a:prstGeom prst="rect">
            <a:avLst/>
          </a:prstGeom>
          <a:noFill/>
          <a:ln w="9525">
            <a:noFill/>
          </a:ln>
        </p:spPr>
        <p:txBody>
          <a:bodyPr>
            <a:spAutoFit/>
          </a:bodyPr>
          <a:lstStyle/>
          <a:p>
            <a:pPr>
              <a:spcBef>
                <a:spcPct val="50000"/>
              </a:spcBef>
            </a:pPr>
            <a:r>
              <a:rPr lang="zh-CN" altLang="en-US" sz="2800">
                <a:solidFill>
                  <a:srgbClr val="000000"/>
                </a:solidFill>
                <a:latin typeface="黑体" panose="02010609060101010101" pitchFamily="49" charset="-122"/>
                <a:ea typeface="黑体" panose="02010609060101010101" pitchFamily="49" charset="-122"/>
              </a:rPr>
              <a:t>苯分子中的 </a:t>
            </a:r>
            <a:r>
              <a:rPr lang="el-GR" altLang="en-US" sz="2800">
                <a:solidFill>
                  <a:srgbClr val="000000"/>
                </a:solidFill>
                <a:latin typeface="黑体" panose="02010609060101010101" pitchFamily="49" charset="-122"/>
                <a:ea typeface="黑体" panose="02010609060101010101" pitchFamily="49" charset="-122"/>
              </a:rPr>
              <a:t>σ</a:t>
            </a:r>
            <a:r>
              <a:rPr lang="zh-CN" altLang="en-US" sz="2800">
                <a:solidFill>
                  <a:srgbClr val="000000"/>
                </a:solidFill>
                <a:latin typeface="黑体" panose="02010609060101010101" pitchFamily="49" charset="-122"/>
                <a:ea typeface="黑体" panose="02010609060101010101" pitchFamily="49" charset="-122"/>
              </a:rPr>
              <a:t>键模型</a:t>
            </a:r>
            <a:endParaRPr lang="zh-CN" altLang="en-US" sz="28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2"/>
          <p:cNvSpPr txBox="1"/>
          <p:nvPr/>
        </p:nvSpPr>
        <p:spPr>
          <a:xfrm>
            <a:off x="228600" y="908050"/>
            <a:ext cx="8610600" cy="1554163"/>
          </a:xfrm>
          <a:prstGeom prst="rect">
            <a:avLst/>
          </a:prstGeom>
          <a:solidFill>
            <a:schemeClr val="bg1"/>
          </a:solidFill>
          <a:ln w="9525">
            <a:noFill/>
          </a:ln>
        </p:spPr>
        <p:txBody>
          <a:bodyPr>
            <a:spAutoFit/>
          </a:bodyPr>
          <a:lstStyle/>
          <a:p>
            <a:pPr>
              <a:spcBef>
                <a:spcPct val="50000"/>
              </a:spcBef>
            </a:pPr>
            <a:r>
              <a:rPr lang="zh-CN" altLang="en-US" sz="3200">
                <a:solidFill>
                  <a:srgbClr val="000000"/>
                </a:solidFill>
                <a:latin typeface="黑体" panose="02010609060101010101" pitchFamily="49" charset="-122"/>
                <a:ea typeface="黑体" panose="02010609060101010101" pitchFamily="49" charset="-122"/>
              </a:rPr>
              <a:t>从上组反应中我们看到甲基受苯环影响使得甲基易被氧化；那么苯环的化学性质有没有受到甲基的影响呢？</a:t>
            </a:r>
            <a:endParaRPr lang="zh-CN" altLang="en-US" sz="3200">
              <a:solidFill>
                <a:srgbClr val="000000"/>
              </a:solidFill>
              <a:latin typeface="黑体" panose="02010609060101010101" pitchFamily="49" charset="-122"/>
              <a:ea typeface="黑体" panose="02010609060101010101" pitchFamily="49" charset="-122"/>
            </a:endParaRPr>
          </a:p>
        </p:txBody>
      </p:sp>
      <p:graphicFrame>
        <p:nvGraphicFramePr>
          <p:cNvPr id="32771" name="Group 3"/>
          <p:cNvGraphicFramePr>
            <a:graphicFrameLocks noGrp="1"/>
          </p:cNvGraphicFramePr>
          <p:nvPr/>
        </p:nvGraphicFramePr>
        <p:xfrm>
          <a:off x="179388" y="3719513"/>
          <a:ext cx="8353425" cy="2805113"/>
        </p:xfrm>
        <a:graphic>
          <a:graphicData uri="http://schemas.openxmlformats.org/drawingml/2006/table">
            <a:tbl>
              <a:tblPr/>
              <a:tblGrid>
                <a:gridCol w="1728787"/>
                <a:gridCol w="2376488"/>
                <a:gridCol w="4248150"/>
              </a:tblGrid>
              <a:tr h="912813">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400" b="0"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rPr>
                        <a:t>温度</a:t>
                      </a:r>
                      <a:endPar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rPr>
                        <a:t>生成物</a:t>
                      </a:r>
                      <a:endPar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rPr>
                        <a:t>苯</a:t>
                      </a:r>
                      <a:endPar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36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rPr>
                        <a:t>甲苯</a:t>
                      </a:r>
                      <a:endParaRPr kumimoji="0" lang="zh-CN" altLang="en-US" sz="3600" b="1" i="0" u="none" strike="noStrike" cap="none" normalizeH="0" baseline="0" smtClean="0">
                        <a:ln>
                          <a:noFill/>
                        </a:ln>
                        <a:solidFill>
                          <a:srgbClr val="000000"/>
                        </a:solidFill>
                        <a:effectLst/>
                        <a:latin typeface="Verdana" panose="020B0604030504040204" pitchFamily="34" charset="0"/>
                        <a:ea typeface="黑体" panose="02010609060101010101" pitchFamily="49" charset="-122"/>
                      </a:endParaRPr>
                    </a:p>
                  </a:txBody>
                  <a:tcPr vert="horz"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vert="horz"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89" name="Rectangle 21"/>
          <p:cNvSpPr/>
          <p:nvPr/>
        </p:nvSpPr>
        <p:spPr>
          <a:xfrm>
            <a:off x="2051050" y="4876800"/>
            <a:ext cx="1974850" cy="519113"/>
          </a:xfrm>
          <a:prstGeom prst="rect">
            <a:avLst/>
          </a:prstGeom>
          <a:noFill/>
          <a:ln w="9525">
            <a:noFill/>
          </a:ln>
        </p:spPr>
        <p:txBody>
          <a:bodyPr wrap="none">
            <a:spAutoFit/>
          </a:bodyPr>
          <a:lstStyle/>
          <a:p>
            <a:r>
              <a:rPr lang="en-US" altLang="zh-CN" sz="2800">
                <a:latin typeface="黑体" panose="02010609060101010101" pitchFamily="49" charset="-122"/>
                <a:ea typeface="黑体" panose="02010609060101010101" pitchFamily="49" charset="-122"/>
              </a:rPr>
              <a:t>50℃- 60℃</a:t>
            </a:r>
            <a:endParaRPr lang="zh-CN" altLang="en-US" sz="2800">
              <a:latin typeface="黑体" panose="02010609060101010101" pitchFamily="49" charset="-122"/>
              <a:ea typeface="黑体" panose="02010609060101010101" pitchFamily="49" charset="-122"/>
            </a:endParaRPr>
          </a:p>
        </p:txBody>
      </p:sp>
      <p:sp>
        <p:nvSpPr>
          <p:cNvPr id="32790" name="Rectangle 22"/>
          <p:cNvSpPr/>
          <p:nvPr/>
        </p:nvSpPr>
        <p:spPr>
          <a:xfrm>
            <a:off x="2555875" y="5734050"/>
            <a:ext cx="1001713" cy="579438"/>
          </a:xfrm>
          <a:prstGeom prst="rect">
            <a:avLst/>
          </a:prstGeom>
          <a:noFill/>
          <a:ln w="9525">
            <a:noFill/>
          </a:ln>
        </p:spPr>
        <p:txBody>
          <a:bodyPr wrap="none">
            <a:spAutoFit/>
          </a:bodyPr>
          <a:lstStyle/>
          <a:p>
            <a:r>
              <a:rPr lang="en-US" altLang="zh-CN" sz="3200">
                <a:solidFill>
                  <a:schemeClr val="tx2"/>
                </a:solidFill>
                <a:latin typeface="黑体" panose="02010609060101010101" pitchFamily="49" charset="-122"/>
                <a:ea typeface="黑体" panose="02010609060101010101" pitchFamily="49" charset="-122"/>
              </a:rPr>
              <a:t>30℃</a:t>
            </a:r>
            <a:endParaRPr lang="zh-CN" altLang="en-US" sz="3200">
              <a:solidFill>
                <a:schemeClr val="tx2"/>
              </a:solidFill>
              <a:latin typeface="黑体" panose="02010609060101010101" pitchFamily="49" charset="-122"/>
              <a:ea typeface="黑体" panose="02010609060101010101" pitchFamily="49" charset="-122"/>
            </a:endParaRPr>
          </a:p>
        </p:txBody>
      </p:sp>
      <p:sp>
        <p:nvSpPr>
          <p:cNvPr id="32791" name="Rectangle 23"/>
          <p:cNvSpPr/>
          <p:nvPr/>
        </p:nvSpPr>
        <p:spPr>
          <a:xfrm>
            <a:off x="5364163" y="4797425"/>
            <a:ext cx="1712912" cy="701675"/>
          </a:xfrm>
          <a:prstGeom prst="rect">
            <a:avLst/>
          </a:prstGeom>
          <a:noFill/>
          <a:ln w="9525">
            <a:noFill/>
          </a:ln>
        </p:spPr>
        <p:txBody>
          <a:bodyPr wrap="none">
            <a:spAutoFit/>
          </a:bodyPr>
          <a:lstStyle/>
          <a:p>
            <a:r>
              <a:rPr lang="zh-CN" altLang="en-US" sz="4000">
                <a:latin typeface="Arial" panose="020B0604020202020204" pitchFamily="34" charset="0"/>
                <a:ea typeface="黑体" panose="02010609060101010101" pitchFamily="49" charset="-122"/>
              </a:rPr>
              <a:t>硝基苯</a:t>
            </a:r>
            <a:endParaRPr lang="zh-CN" altLang="en-US" sz="4000">
              <a:latin typeface="Arial" panose="020B0604020202020204" pitchFamily="34" charset="0"/>
              <a:ea typeface="黑体" panose="02010609060101010101" pitchFamily="49" charset="-122"/>
            </a:endParaRPr>
          </a:p>
        </p:txBody>
      </p:sp>
      <p:sp>
        <p:nvSpPr>
          <p:cNvPr id="32792" name="Rectangle 24"/>
          <p:cNvSpPr/>
          <p:nvPr/>
        </p:nvSpPr>
        <p:spPr>
          <a:xfrm>
            <a:off x="4427538" y="5734050"/>
            <a:ext cx="4032250" cy="641350"/>
          </a:xfrm>
          <a:prstGeom prst="rect">
            <a:avLst/>
          </a:prstGeom>
          <a:noFill/>
          <a:ln w="9525">
            <a:noFill/>
          </a:ln>
        </p:spPr>
        <p:txBody>
          <a:bodyPr>
            <a:spAutoFit/>
          </a:bodyPr>
          <a:lstStyle/>
          <a:p>
            <a:r>
              <a:rPr lang="zh-CN" altLang="en-US" sz="3600">
                <a:solidFill>
                  <a:schemeClr val="tx2"/>
                </a:solidFill>
                <a:latin typeface="Arial" panose="020B0604020202020204" pitchFamily="34" charset="0"/>
                <a:ea typeface="黑体" panose="02010609060101010101" pitchFamily="49" charset="-122"/>
              </a:rPr>
              <a:t>邻、对位硝基甲苯</a:t>
            </a:r>
            <a:endParaRPr lang="zh-CN" altLang="en-US" sz="3600">
              <a:solidFill>
                <a:schemeClr val="tx2"/>
              </a:solidFill>
              <a:latin typeface="Arial" panose="020B0604020202020204" pitchFamily="34" charset="0"/>
              <a:ea typeface="黑体" panose="02010609060101010101" pitchFamily="49" charset="-122"/>
            </a:endParaRPr>
          </a:p>
        </p:txBody>
      </p:sp>
      <p:sp>
        <p:nvSpPr>
          <p:cNvPr id="32793" name="Text Box 25"/>
          <p:cNvSpPr txBox="1"/>
          <p:nvPr/>
        </p:nvSpPr>
        <p:spPr>
          <a:xfrm>
            <a:off x="1116013" y="2492375"/>
            <a:ext cx="6623050" cy="636588"/>
          </a:xfrm>
          <a:prstGeom prst="rect">
            <a:avLst/>
          </a:prstGeom>
          <a:solidFill>
            <a:srgbClr val="FFFF00"/>
          </a:solidFill>
          <a:ln w="57150" cap="sq" cmpd="sng">
            <a:solidFill>
              <a:srgbClr val="0000FF"/>
            </a:solidFill>
            <a:prstDash val="solid"/>
            <a:miter/>
            <a:headEnd type="none" w="med" len="med"/>
            <a:tailEnd type="none" w="med" len="med"/>
          </a:ln>
        </p:spPr>
        <p:txBody>
          <a:bodyPr>
            <a:spAutoFit/>
          </a:bodyPr>
          <a:lstStyle/>
          <a:p>
            <a:pPr>
              <a:spcBef>
                <a:spcPct val="50000"/>
              </a:spcBef>
            </a:pPr>
            <a:r>
              <a:rPr lang="zh-CN" altLang="en-US" sz="3200">
                <a:solidFill>
                  <a:schemeClr val="tx2"/>
                </a:solidFill>
                <a:latin typeface="Arial" panose="020B0604020202020204" pitchFamily="34" charset="0"/>
                <a:ea typeface="黑体" panose="02010609060101010101" pitchFamily="49" charset="-122"/>
              </a:rPr>
              <a:t>甲苯的硝化反应比苯更容易进行</a:t>
            </a:r>
            <a:endParaRPr lang="en-US" altLang="zh-CN" sz="3200">
              <a:solidFill>
                <a:schemeClr val="tx2"/>
              </a:solidFill>
              <a:latin typeface="Arial" panose="020B0604020202020204" pitchFamily="34" charset="0"/>
              <a:ea typeface="黑体" panose="02010609060101010101" pitchFamily="49" charset="-122"/>
            </a:endParaRPr>
          </a:p>
        </p:txBody>
      </p:sp>
      <p:sp>
        <p:nvSpPr>
          <p:cNvPr id="32794" name="Rectangle 26"/>
          <p:cNvSpPr/>
          <p:nvPr/>
        </p:nvSpPr>
        <p:spPr>
          <a:xfrm>
            <a:off x="2124075" y="188913"/>
            <a:ext cx="6769100" cy="636587"/>
          </a:xfrm>
          <a:prstGeom prst="rect">
            <a:avLst/>
          </a:prstGeom>
          <a:noFill/>
          <a:ln w="57150" cap="flat" cmpd="sng">
            <a:solidFill>
              <a:srgbClr val="000000"/>
            </a:solidFill>
            <a:prstDash val="solid"/>
            <a:miter/>
            <a:headEnd type="none" w="med" len="med"/>
            <a:tailEnd type="none" w="med" len="med"/>
          </a:ln>
        </p:spPr>
        <p:txBody>
          <a:bodyPr wrap="none" anchor="ctr">
            <a:spAutoFit/>
          </a:bodyPr>
          <a:lstStyle/>
          <a:p>
            <a:r>
              <a:rPr lang="zh-CN" altLang="en-US" sz="3200">
                <a:solidFill>
                  <a:srgbClr val="0033CC"/>
                </a:solidFill>
                <a:latin typeface="Arial" panose="020B0604020202020204" pitchFamily="34" charset="0"/>
                <a:ea typeface="黑体" panose="02010609060101010101" pitchFamily="49" charset="-122"/>
              </a:rPr>
              <a:t>苯的同系物的苯环易发生取代反应。</a:t>
            </a:r>
            <a:endParaRPr lang="zh-CN" altLang="en-US" sz="3200">
              <a:solidFill>
                <a:srgbClr val="0033CC"/>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9" grpId="0"/>
      <p:bldP spid="32790" grpId="0"/>
      <p:bldP spid="32791" grpId="0"/>
      <p:bldP spid="32792" grpId="0"/>
      <p:bldP spid="32793" grpId="0"/>
      <p:bldP spid="3279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txBox="1"/>
          <p:nvPr/>
        </p:nvSpPr>
        <p:spPr>
          <a:xfrm>
            <a:off x="1187450" y="1989138"/>
            <a:ext cx="6256338" cy="1797050"/>
          </a:xfrm>
          <a:prstGeom prst="rect">
            <a:avLst/>
          </a:prstGeom>
          <a:noFill/>
          <a:ln w="57150" cap="flat" cmpd="sng">
            <a:solidFill>
              <a:srgbClr val="000000"/>
            </a:solidFill>
            <a:prstDash val="solid"/>
            <a:miter/>
            <a:headEnd type="none" w="med" len="med"/>
            <a:tailEnd type="none" w="med" len="med"/>
          </a:ln>
        </p:spPr>
        <p:txBody>
          <a:bodyPr>
            <a:spAutoFit/>
          </a:bodyPr>
          <a:lstStyle/>
          <a:p>
            <a:pPr algn="ctr"/>
            <a:r>
              <a:rPr lang="zh-CN" altLang="en-US" sz="3600">
                <a:solidFill>
                  <a:srgbClr val="0033CC"/>
                </a:solidFill>
                <a:latin typeface="Arial" panose="020B0604020202020204" pitchFamily="34" charset="0"/>
                <a:ea typeface="黑体" panose="02010609060101010101" pitchFamily="49" charset="-122"/>
              </a:rPr>
              <a:t>侧链和苯环相互影响：</a:t>
            </a:r>
            <a:endParaRPr lang="zh-CN" altLang="en-US" sz="3600">
              <a:solidFill>
                <a:srgbClr val="0033CC"/>
              </a:solidFill>
              <a:latin typeface="Arial" panose="020B0604020202020204" pitchFamily="34" charset="0"/>
              <a:ea typeface="黑体" panose="02010609060101010101" pitchFamily="49" charset="-122"/>
            </a:endParaRPr>
          </a:p>
          <a:p>
            <a:pPr algn="ctr"/>
            <a:r>
              <a:rPr lang="zh-CN" altLang="en-US" sz="3600">
                <a:solidFill>
                  <a:srgbClr val="0033CC"/>
                </a:solidFill>
                <a:latin typeface="Arial" panose="020B0604020202020204" pitchFamily="34" charset="0"/>
                <a:ea typeface="黑体" panose="02010609060101010101" pitchFamily="49" charset="-122"/>
              </a:rPr>
              <a:t>侧链受苯环影响易被氧化；</a:t>
            </a:r>
            <a:endParaRPr lang="zh-CN" altLang="en-US" sz="3600">
              <a:solidFill>
                <a:srgbClr val="0033CC"/>
              </a:solidFill>
              <a:latin typeface="Arial" panose="020B0604020202020204" pitchFamily="34" charset="0"/>
              <a:ea typeface="黑体" panose="02010609060101010101" pitchFamily="49" charset="-122"/>
            </a:endParaRPr>
          </a:p>
          <a:p>
            <a:pPr algn="ctr"/>
            <a:r>
              <a:rPr lang="zh-CN" altLang="en-US" sz="3600">
                <a:solidFill>
                  <a:srgbClr val="0033CC"/>
                </a:solidFill>
                <a:latin typeface="Arial" panose="020B0604020202020204" pitchFamily="34" charset="0"/>
                <a:ea typeface="黑体" panose="02010609060101010101" pitchFamily="49" charset="-122"/>
              </a:rPr>
              <a:t>苯环受侧链影响易被取代。</a:t>
            </a:r>
            <a:endParaRPr lang="zh-CN" altLang="en-US" sz="3600">
              <a:solidFill>
                <a:srgbClr val="0033CC"/>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p:nvPr/>
        </p:nvSpPr>
        <p:spPr>
          <a:xfrm>
            <a:off x="395288" y="339725"/>
            <a:ext cx="5137150" cy="641350"/>
          </a:xfrm>
          <a:prstGeom prst="rect">
            <a:avLst/>
          </a:prstGeom>
          <a:noFill/>
          <a:ln w="9525">
            <a:noFill/>
          </a:ln>
        </p:spPr>
        <p:txBody>
          <a:bodyPr>
            <a:spAutoFit/>
          </a:bodyPr>
          <a:lstStyle/>
          <a:p>
            <a:r>
              <a:rPr lang="zh-CN" altLang="en-US" sz="3600">
                <a:solidFill>
                  <a:srgbClr val="000000"/>
                </a:solidFill>
                <a:latin typeface="黑体" panose="02010609060101010101" pitchFamily="49" charset="-122"/>
                <a:ea typeface="黑体" panose="02010609060101010101" pitchFamily="49" charset="-122"/>
              </a:rPr>
              <a:t>㈢ 苯的同系物加成反应 </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34819" name="Text Box 3"/>
          <p:cNvSpPr txBox="1"/>
          <p:nvPr/>
        </p:nvSpPr>
        <p:spPr>
          <a:xfrm>
            <a:off x="533400" y="1268413"/>
            <a:ext cx="8142288" cy="641350"/>
          </a:xfrm>
          <a:prstGeom prst="rect">
            <a:avLst/>
          </a:prstGeom>
          <a:noFill/>
          <a:ln w="9525">
            <a:noFill/>
          </a:ln>
        </p:spPr>
        <p:txBody>
          <a:bodyPr>
            <a:spAutoFit/>
          </a:bodyPr>
          <a:lstStyle/>
          <a:p>
            <a:r>
              <a:rPr lang="zh-CN" altLang="en-US" sz="3600">
                <a:solidFill>
                  <a:srgbClr val="0033CC"/>
                </a:solidFill>
                <a:latin typeface="Arial" panose="020B0604020202020204" pitchFamily="34" charset="0"/>
                <a:ea typeface="黑体" panose="02010609060101010101" pitchFamily="49" charset="-122"/>
              </a:rPr>
              <a:t>苯的同系物也和氢气可以发生加成反应</a:t>
            </a:r>
            <a:endParaRPr lang="zh-CN" altLang="en-US" sz="3600">
              <a:solidFill>
                <a:srgbClr val="0033CC"/>
              </a:solidFill>
              <a:latin typeface="Arial" panose="020B0604020202020204" pitchFamily="34" charset="0"/>
              <a:ea typeface="黑体" panose="02010609060101010101" pitchFamily="49" charset="-122"/>
            </a:endParaRPr>
          </a:p>
        </p:txBody>
      </p:sp>
      <p:sp>
        <p:nvSpPr>
          <p:cNvPr id="34820" name="Text Box 4"/>
          <p:cNvSpPr txBox="1"/>
          <p:nvPr/>
        </p:nvSpPr>
        <p:spPr>
          <a:xfrm>
            <a:off x="611188" y="2562225"/>
            <a:ext cx="7543800" cy="579438"/>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请写出甲苯与氢气加成的化学方程式：</a:t>
            </a:r>
            <a:endParaRPr lang="zh-CN" altLang="en-US" sz="3200">
              <a:solidFill>
                <a:srgbClr val="000000"/>
              </a:solidFill>
              <a:latin typeface="Arial" panose="020B0604020202020204" pitchFamily="34" charset="0"/>
              <a:ea typeface="黑体" panose="02010609060101010101" pitchFamily="49" charset="-122"/>
            </a:endParaRPr>
          </a:p>
        </p:txBody>
      </p:sp>
      <p:graphicFrame>
        <p:nvGraphicFramePr>
          <p:cNvPr id="34821" name="Object 5"/>
          <p:cNvGraphicFramePr>
            <a:graphicFrameLocks noChangeAspect="1"/>
          </p:cNvGraphicFramePr>
          <p:nvPr/>
        </p:nvGraphicFramePr>
        <p:xfrm>
          <a:off x="69850" y="3895725"/>
          <a:ext cx="9074150" cy="1404938"/>
        </p:xfrm>
        <a:graphic>
          <a:graphicData uri="http://schemas.openxmlformats.org/presentationml/2006/ole">
            <mc:AlternateContent xmlns:mc="http://schemas.openxmlformats.org/markup-compatibility/2006">
              <mc:Choice xmlns:v="urn:schemas-microsoft-com:vml" Requires="v">
                <p:oleObj spid="_x0000_s1046" name="" r:id="rId1" imgW="3752850" imgH="581025" progId="ChemWindow.Document">
                  <p:embed/>
                </p:oleObj>
              </mc:Choice>
              <mc:Fallback>
                <p:oleObj name="" r:id="rId1" imgW="3752850" imgH="581025" progId="ChemWindow.Document">
                  <p:embed/>
                  <p:pic>
                    <p:nvPicPr>
                      <p:cNvPr id="0" name="OLE substitute image"/>
                      <p:cNvPicPr/>
                      <p:nvPr/>
                    </p:nvPicPr>
                    <p:blipFill>
                      <a:blip r:embed="rId2"/>
                      <a:stretch>
                        <a:fillRect/>
                      </a:stretch>
                    </p:blipFill>
                    <p:spPr>
                      <a:xfrm>
                        <a:off x="69850" y="3895725"/>
                        <a:ext cx="9074150" cy="14049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3482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p:nvPr/>
        </p:nvSpPr>
        <p:spPr>
          <a:xfrm>
            <a:off x="323850" y="1339850"/>
            <a:ext cx="2520950" cy="720725"/>
          </a:xfrm>
          <a:prstGeom prst="rect">
            <a:avLst/>
          </a:prstGeom>
          <a:solidFill>
            <a:schemeClr val="bg1"/>
          </a:solidFill>
          <a:ln w="9525">
            <a:noFill/>
          </a:ln>
        </p:spPr>
        <p:txBody>
          <a:bodyPr anchor="ctr"/>
          <a:lstStyle/>
          <a:p>
            <a:pPr>
              <a:buFontTx/>
            </a:pPr>
            <a:r>
              <a:rPr lang="en-US" altLang="zh-CN" sz="3600">
                <a:solidFill>
                  <a:srgbClr val="000000"/>
                </a:solidFill>
                <a:latin typeface="黑体" panose="02010609060101010101" pitchFamily="49" charset="-122"/>
                <a:ea typeface="黑体" panose="02010609060101010101" pitchFamily="49" charset="-122"/>
              </a:rPr>
              <a:t>1</a:t>
            </a:r>
            <a:r>
              <a:rPr lang="zh-CN" altLang="en-US" sz="3600">
                <a:solidFill>
                  <a:srgbClr val="000000"/>
                </a:solidFill>
                <a:latin typeface="黑体" panose="02010609060101010101" pitchFamily="49" charset="-122"/>
                <a:ea typeface="黑体" panose="02010609060101010101" pitchFamily="49" charset="-122"/>
              </a:rPr>
              <a:t>、来源：</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37891" name="Rectangle 3"/>
          <p:cNvSpPr/>
          <p:nvPr/>
        </p:nvSpPr>
        <p:spPr>
          <a:xfrm>
            <a:off x="179388" y="258763"/>
            <a:ext cx="6985000" cy="649287"/>
          </a:xfrm>
          <a:prstGeom prst="rect">
            <a:avLst/>
          </a:prstGeom>
          <a:noFill/>
          <a:ln w="9525">
            <a:noFill/>
          </a:ln>
        </p:spPr>
        <p:txBody>
          <a:bodyPr anchor="ctr"/>
          <a:lstStyle/>
          <a:p>
            <a:pPr>
              <a:buFontTx/>
            </a:pPr>
            <a:r>
              <a:rPr lang="zh-CN" altLang="en-US" sz="3600">
                <a:solidFill>
                  <a:srgbClr val="000000"/>
                </a:solidFill>
                <a:latin typeface="黑体" panose="02010609060101010101" pitchFamily="49" charset="-122"/>
                <a:ea typeface="黑体" panose="02010609060101010101" pitchFamily="49" charset="-122"/>
              </a:rPr>
              <a:t>三、芳香烃的来源及其应用</a:t>
            </a:r>
            <a:endParaRPr lang="en-US" altLang="zh-CN" sz="3600">
              <a:solidFill>
                <a:srgbClr val="000000"/>
              </a:solidFill>
              <a:latin typeface="黑体" panose="02010609060101010101" pitchFamily="49" charset="-122"/>
              <a:ea typeface="黑体" panose="02010609060101010101" pitchFamily="49" charset="-122"/>
            </a:endParaRPr>
          </a:p>
        </p:txBody>
      </p:sp>
      <p:sp>
        <p:nvSpPr>
          <p:cNvPr id="35844" name="Rectangle 4"/>
          <p:cNvSpPr/>
          <p:nvPr/>
        </p:nvSpPr>
        <p:spPr>
          <a:xfrm>
            <a:off x="-534987" y="2206625"/>
            <a:ext cx="5824537" cy="1800225"/>
          </a:xfrm>
          <a:prstGeom prst="rect">
            <a:avLst/>
          </a:prstGeom>
          <a:noFill/>
          <a:ln w="9525">
            <a:noFill/>
          </a:ln>
        </p:spPr>
        <p:txBody>
          <a:bodyPr anchor="ctr"/>
          <a:lstStyle/>
          <a:p>
            <a:pPr>
              <a:lnSpc>
                <a:spcPct val="140000"/>
              </a:lnSpc>
              <a:buFontTx/>
            </a:pPr>
            <a:r>
              <a:rPr lang="en-US" altLang="zh-CN" sz="3600">
                <a:solidFill>
                  <a:srgbClr val="000000"/>
                </a:solidFill>
                <a:latin typeface="黑体" panose="02010609060101010101" pitchFamily="49" charset="-122"/>
                <a:ea typeface="黑体" panose="02010609060101010101" pitchFamily="49" charset="-122"/>
              </a:rPr>
              <a:t>    </a:t>
            </a:r>
            <a:r>
              <a:rPr lang="en-US" altLang="zh-CN" sz="3200">
                <a:solidFill>
                  <a:srgbClr val="000000"/>
                </a:solidFill>
                <a:latin typeface="黑体" panose="02010609060101010101" pitchFamily="49" charset="-122"/>
                <a:ea typeface="黑体" panose="02010609060101010101" pitchFamily="49" charset="-122"/>
              </a:rPr>
              <a:t>a</a:t>
            </a:r>
            <a:r>
              <a:rPr lang="zh-CN" altLang="en-US" sz="3200">
                <a:solidFill>
                  <a:srgbClr val="000000"/>
                </a:solidFill>
                <a:latin typeface="黑体" panose="02010609060101010101" pitchFamily="49" charset="-122"/>
                <a:ea typeface="黑体" panose="02010609060101010101" pitchFamily="49" charset="-122"/>
              </a:rPr>
              <a:t>、煤的干馏</a:t>
            </a:r>
            <a:br>
              <a:rPr lang="zh-CN" altLang="en-US" sz="3200">
                <a:solidFill>
                  <a:srgbClr val="000000"/>
                </a:solidFill>
                <a:latin typeface="黑体" panose="02010609060101010101" pitchFamily="49" charset="-122"/>
                <a:ea typeface="黑体" panose="02010609060101010101" pitchFamily="49" charset="-122"/>
              </a:rPr>
            </a:br>
            <a:r>
              <a:rPr lang="en-US" altLang="zh-CN" sz="3200">
                <a:solidFill>
                  <a:srgbClr val="000000"/>
                </a:solidFill>
                <a:latin typeface="黑体" panose="02010609060101010101" pitchFamily="49" charset="-122"/>
                <a:ea typeface="黑体" panose="02010609060101010101" pitchFamily="49" charset="-122"/>
              </a:rPr>
              <a:t>    b</a:t>
            </a:r>
            <a:r>
              <a:rPr lang="zh-CN" altLang="en-US" sz="3200">
                <a:solidFill>
                  <a:srgbClr val="000000"/>
                </a:solidFill>
                <a:latin typeface="黑体" panose="02010609060101010101" pitchFamily="49" charset="-122"/>
                <a:ea typeface="黑体" panose="02010609060101010101" pitchFamily="49" charset="-122"/>
              </a:rPr>
              <a:t>、石油常压分馏</a:t>
            </a:r>
            <a:br>
              <a:rPr lang="zh-CN" altLang="en-US" sz="3600">
                <a:solidFill>
                  <a:srgbClr val="000000"/>
                </a:solidFill>
                <a:latin typeface="黑体" panose="02010609060101010101" pitchFamily="49" charset="-122"/>
                <a:ea typeface="黑体" panose="02010609060101010101" pitchFamily="49" charset="-122"/>
              </a:rPr>
            </a:br>
            <a:r>
              <a:rPr lang="zh-CN" altLang="en-US" sz="3600">
                <a:solidFill>
                  <a:srgbClr val="000000"/>
                </a:solidFill>
                <a:latin typeface="黑体" panose="02010609060101010101" pitchFamily="49" charset="-122"/>
                <a:ea typeface="黑体" panose="02010609060101010101" pitchFamily="49" charset="-122"/>
              </a:rPr>
              <a:t>     </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35845" name="Text Box 5"/>
          <p:cNvSpPr txBox="1"/>
          <p:nvPr/>
        </p:nvSpPr>
        <p:spPr>
          <a:xfrm>
            <a:off x="34925" y="5662613"/>
            <a:ext cx="9359900" cy="641350"/>
          </a:xfrm>
          <a:prstGeom prst="rect">
            <a:avLst/>
          </a:prstGeom>
          <a:noFill/>
          <a:ln w="9525">
            <a:noFill/>
          </a:ln>
        </p:spPr>
        <p:txBody>
          <a:bodyPr wrap="none">
            <a:spAutoFit/>
          </a:bodyPr>
          <a:lstStyle/>
          <a:p>
            <a:r>
              <a:rPr lang="zh-CN" altLang="en-US" sz="3600">
                <a:solidFill>
                  <a:srgbClr val="0033CC"/>
                </a:solidFill>
                <a:latin typeface="Arial" panose="020B0604020202020204" pitchFamily="34" charset="0"/>
                <a:ea typeface="黑体" panose="02010609060101010101" pitchFamily="49" charset="-122"/>
              </a:rPr>
              <a:t>应用：简单的芳香烃是基本的有机化工原料。</a:t>
            </a:r>
            <a:endParaRPr lang="zh-CN" altLang="en-US" sz="3600">
              <a:solidFill>
                <a:srgbClr val="0033CC"/>
              </a:solidFill>
              <a:latin typeface="Arial" panose="020B0604020202020204" pitchFamily="34" charset="0"/>
              <a:ea typeface="黑体" panose="02010609060101010101" pitchFamily="49" charset="-122"/>
            </a:endParaRPr>
          </a:p>
        </p:txBody>
      </p:sp>
      <p:sp>
        <p:nvSpPr>
          <p:cNvPr id="35846" name="Text Box 6"/>
          <p:cNvSpPr txBox="1"/>
          <p:nvPr/>
        </p:nvSpPr>
        <p:spPr>
          <a:xfrm>
            <a:off x="3925888" y="2205038"/>
            <a:ext cx="1255712" cy="1798637"/>
          </a:xfrm>
          <a:prstGeom prst="rect">
            <a:avLst/>
          </a:prstGeom>
          <a:noFill/>
          <a:ln w="9525">
            <a:noFill/>
          </a:ln>
        </p:spPr>
        <p:txBody>
          <a:bodyPr>
            <a:spAutoFit/>
          </a:bodyPr>
          <a:lstStyle/>
          <a:p>
            <a:r>
              <a:rPr lang="zh-CN" altLang="en-US" sz="2800">
                <a:solidFill>
                  <a:srgbClr val="000000"/>
                </a:solidFill>
                <a:latin typeface="Arial" panose="020B0604020202020204" pitchFamily="34" charset="0"/>
                <a:ea typeface="宋体" panose="02010600030101010101" pitchFamily="2" charset="-122"/>
              </a:rPr>
              <a:t>汽油</a:t>
            </a:r>
            <a:endParaRPr lang="zh-CN" altLang="en-US" sz="2800">
              <a:solidFill>
                <a:srgbClr val="000000"/>
              </a:solidFill>
              <a:latin typeface="Arial" panose="020B0604020202020204" pitchFamily="34" charset="0"/>
              <a:ea typeface="宋体" panose="02010600030101010101" pitchFamily="2" charset="-122"/>
            </a:endParaRPr>
          </a:p>
          <a:p>
            <a:r>
              <a:rPr lang="zh-CN" altLang="en-US" sz="2800">
                <a:solidFill>
                  <a:srgbClr val="000000"/>
                </a:solidFill>
                <a:latin typeface="Arial" panose="020B0604020202020204" pitchFamily="34" charset="0"/>
                <a:ea typeface="宋体" panose="02010600030101010101" pitchFamily="2" charset="-122"/>
              </a:rPr>
              <a:t>煤油</a:t>
            </a:r>
            <a:endParaRPr lang="zh-CN" altLang="en-US" sz="2800">
              <a:solidFill>
                <a:srgbClr val="000000"/>
              </a:solidFill>
              <a:latin typeface="Arial" panose="020B0604020202020204" pitchFamily="34" charset="0"/>
              <a:ea typeface="宋体" panose="02010600030101010101" pitchFamily="2" charset="-122"/>
            </a:endParaRPr>
          </a:p>
          <a:p>
            <a:r>
              <a:rPr lang="zh-CN" altLang="en-US" sz="2800">
                <a:solidFill>
                  <a:srgbClr val="000000"/>
                </a:solidFill>
                <a:latin typeface="Arial" panose="020B0604020202020204" pitchFamily="34" charset="0"/>
                <a:ea typeface="宋体" panose="02010600030101010101" pitchFamily="2" charset="-122"/>
              </a:rPr>
              <a:t>柴油</a:t>
            </a:r>
            <a:endParaRPr lang="zh-CN" altLang="en-US" sz="2800">
              <a:solidFill>
                <a:srgbClr val="000000"/>
              </a:solidFill>
              <a:latin typeface="Arial" panose="020B0604020202020204" pitchFamily="34" charset="0"/>
              <a:ea typeface="宋体" panose="02010600030101010101" pitchFamily="2" charset="-122"/>
            </a:endParaRPr>
          </a:p>
          <a:p>
            <a:r>
              <a:rPr lang="zh-CN" altLang="en-US" sz="2800">
                <a:solidFill>
                  <a:srgbClr val="FF0000"/>
                </a:solidFill>
                <a:latin typeface="Arial" panose="020B0604020202020204" pitchFamily="34" charset="0"/>
                <a:ea typeface="宋体" panose="02010600030101010101" pitchFamily="2" charset="-122"/>
              </a:rPr>
              <a:t>重油</a:t>
            </a:r>
            <a:endParaRPr lang="zh-CN" altLang="en-US" sz="2800">
              <a:solidFill>
                <a:srgbClr val="FF0000"/>
              </a:solidFill>
              <a:latin typeface="Arial" panose="020B0604020202020204" pitchFamily="34" charset="0"/>
              <a:ea typeface="宋体" panose="02010600030101010101" pitchFamily="2" charset="-122"/>
            </a:endParaRPr>
          </a:p>
        </p:txBody>
      </p:sp>
      <p:sp>
        <p:nvSpPr>
          <p:cNvPr id="35847" name="Text Box 7"/>
          <p:cNvSpPr txBox="1"/>
          <p:nvPr/>
        </p:nvSpPr>
        <p:spPr>
          <a:xfrm>
            <a:off x="2843213" y="2492375"/>
            <a:ext cx="1574800" cy="1311275"/>
          </a:xfrm>
          <a:prstGeom prst="rect">
            <a:avLst/>
          </a:prstGeom>
          <a:noFill/>
          <a:ln w="9525">
            <a:noFill/>
          </a:ln>
        </p:spPr>
        <p:txBody>
          <a:bodyPr>
            <a:spAutoFit/>
          </a:bodyPr>
          <a:lstStyle/>
          <a:p>
            <a:r>
              <a:rPr lang="zh-CN" altLang="en-US" sz="8000">
                <a:latin typeface="Arial" panose="020B0604020202020204" pitchFamily="34" charset="0"/>
                <a:ea typeface="宋体" panose="02010600030101010101" pitchFamily="2" charset="-122"/>
              </a:rPr>
              <a:t>｛</a:t>
            </a:r>
            <a:endParaRPr lang="zh-CN" altLang="en-US" sz="8000">
              <a:latin typeface="Arial" panose="020B0604020202020204" pitchFamily="34" charset="0"/>
              <a:ea typeface="宋体" panose="02010600030101010101" pitchFamily="2" charset="-122"/>
            </a:endParaRPr>
          </a:p>
        </p:txBody>
      </p:sp>
      <p:sp>
        <p:nvSpPr>
          <p:cNvPr id="35848" name="Text Box 8"/>
          <p:cNvSpPr txBox="1"/>
          <p:nvPr/>
        </p:nvSpPr>
        <p:spPr>
          <a:xfrm>
            <a:off x="4122738" y="3048000"/>
            <a:ext cx="1573212" cy="1311275"/>
          </a:xfrm>
          <a:prstGeom prst="rect">
            <a:avLst/>
          </a:prstGeom>
          <a:noFill/>
          <a:ln w="9525">
            <a:noFill/>
          </a:ln>
        </p:spPr>
        <p:txBody>
          <a:bodyPr>
            <a:spAutoFit/>
          </a:bodyPr>
          <a:lstStyle/>
          <a:p>
            <a:r>
              <a:rPr lang="zh-CN" altLang="en-US" sz="8000">
                <a:solidFill>
                  <a:srgbClr val="FF0000"/>
                </a:solidFill>
                <a:latin typeface="Arial" panose="020B0604020202020204" pitchFamily="34" charset="0"/>
                <a:ea typeface="宋体" panose="02010600030101010101" pitchFamily="2" charset="-122"/>
              </a:rPr>
              <a:t>｛</a:t>
            </a:r>
            <a:endParaRPr lang="zh-CN" altLang="en-US" sz="8000">
              <a:solidFill>
                <a:srgbClr val="FF0000"/>
              </a:solidFill>
              <a:latin typeface="Arial" panose="020B0604020202020204" pitchFamily="34" charset="0"/>
              <a:ea typeface="宋体" panose="02010600030101010101" pitchFamily="2" charset="-122"/>
            </a:endParaRPr>
          </a:p>
        </p:txBody>
      </p:sp>
      <p:sp>
        <p:nvSpPr>
          <p:cNvPr id="35849" name="Text Box 9"/>
          <p:cNvSpPr txBox="1"/>
          <p:nvPr/>
        </p:nvSpPr>
        <p:spPr>
          <a:xfrm>
            <a:off x="5078413" y="2997200"/>
            <a:ext cx="2613025" cy="519113"/>
          </a:xfrm>
          <a:prstGeom prst="rect">
            <a:avLst/>
          </a:prstGeom>
          <a:noFill/>
          <a:ln w="9525">
            <a:noFill/>
          </a:ln>
        </p:spPr>
        <p:txBody>
          <a:bodyPr>
            <a:spAutoFit/>
          </a:bodyPr>
          <a:lstStyle/>
          <a:p>
            <a:r>
              <a:rPr lang="zh-CN" altLang="en-US" sz="2800">
                <a:solidFill>
                  <a:srgbClr val="000000"/>
                </a:solidFill>
                <a:latin typeface="Arial" panose="020B0604020202020204" pitchFamily="34" charset="0"/>
                <a:ea typeface="宋体" panose="02010600030101010101" pitchFamily="2" charset="-122"/>
              </a:rPr>
              <a:t>减压分馏：</a:t>
            </a:r>
            <a:endParaRPr lang="zh-CN" altLang="en-US" b="0">
              <a:latin typeface="Arial" panose="020B0604020202020204" pitchFamily="34" charset="0"/>
              <a:ea typeface="宋体" panose="02010600030101010101" pitchFamily="2" charset="-122"/>
            </a:endParaRPr>
          </a:p>
        </p:txBody>
      </p:sp>
      <p:sp>
        <p:nvSpPr>
          <p:cNvPr id="35850" name="Text Box 10"/>
          <p:cNvSpPr txBox="1"/>
          <p:nvPr/>
        </p:nvSpPr>
        <p:spPr>
          <a:xfrm>
            <a:off x="5080000" y="3789363"/>
            <a:ext cx="2613025" cy="519112"/>
          </a:xfrm>
          <a:prstGeom prst="rect">
            <a:avLst/>
          </a:prstGeom>
          <a:noFill/>
          <a:ln w="9525">
            <a:noFill/>
          </a:ln>
        </p:spPr>
        <p:txBody>
          <a:bodyPr>
            <a:spAutoFit/>
          </a:bodyPr>
          <a:lstStyle/>
          <a:p>
            <a:r>
              <a:rPr lang="zh-CN" altLang="en-US" sz="2800">
                <a:solidFill>
                  <a:srgbClr val="000000"/>
                </a:solidFill>
                <a:latin typeface="Arial" panose="020B0604020202020204" pitchFamily="34" charset="0"/>
                <a:ea typeface="宋体" panose="02010600030101010101" pitchFamily="2" charset="-122"/>
              </a:rPr>
              <a:t>裂化</a:t>
            </a:r>
            <a:endParaRPr lang="zh-CN" altLang="en-US" sz="2800">
              <a:solidFill>
                <a:srgbClr val="000000"/>
              </a:solidFill>
              <a:latin typeface="Arial" panose="020B0604020202020204" pitchFamily="34" charset="0"/>
              <a:ea typeface="宋体" panose="02010600030101010101" pitchFamily="2" charset="-122"/>
            </a:endParaRPr>
          </a:p>
        </p:txBody>
      </p:sp>
      <p:sp>
        <p:nvSpPr>
          <p:cNvPr id="35851" name="Text Box 11"/>
          <p:cNvSpPr txBox="1"/>
          <p:nvPr/>
        </p:nvSpPr>
        <p:spPr>
          <a:xfrm>
            <a:off x="5872163" y="3789363"/>
            <a:ext cx="2228850" cy="517525"/>
          </a:xfrm>
          <a:prstGeom prst="rect">
            <a:avLst/>
          </a:prstGeom>
          <a:noFill/>
          <a:ln w="9525">
            <a:noFill/>
          </a:ln>
        </p:spPr>
        <p:txBody>
          <a:bodyPr>
            <a:spAutoFit/>
          </a:bodyPr>
          <a:lstStyle/>
          <a:p>
            <a:r>
              <a:rPr lang="zh-CN" altLang="en-US" sz="2800">
                <a:solidFill>
                  <a:srgbClr val="0000FF"/>
                </a:solidFill>
                <a:latin typeface="Arial" panose="020B0604020202020204" pitchFamily="34" charset="0"/>
                <a:ea typeface="宋体" panose="02010600030101010101" pitchFamily="2" charset="-122"/>
              </a:rPr>
              <a:t>轻质油</a:t>
            </a:r>
            <a:r>
              <a:rPr lang="zh-CN" altLang="en-US" sz="2400" b="0">
                <a:solidFill>
                  <a:srgbClr val="FF0000"/>
                </a:solidFill>
                <a:latin typeface="Arial" panose="020B0604020202020204" pitchFamily="34" charset="0"/>
                <a:ea typeface="宋体" panose="02010600030101010101" pitchFamily="2" charset="-122"/>
                <a:sym typeface="Arial" panose="020B0604020202020204" pitchFamily="34" charset="0"/>
              </a:rPr>
              <a:t>→</a:t>
            </a:r>
            <a:endParaRPr lang="zh-CN" altLang="en-US" sz="2400" b="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
        <p:nvSpPr>
          <p:cNvPr id="35852" name="Text Box 12"/>
          <p:cNvSpPr txBox="1"/>
          <p:nvPr/>
        </p:nvSpPr>
        <p:spPr>
          <a:xfrm>
            <a:off x="6640513" y="2981325"/>
            <a:ext cx="2613025" cy="517525"/>
          </a:xfrm>
          <a:prstGeom prst="rect">
            <a:avLst/>
          </a:prstGeom>
          <a:noFill/>
          <a:ln w="9525">
            <a:noFill/>
          </a:ln>
        </p:spPr>
        <p:txBody>
          <a:bodyPr>
            <a:spAutoFit/>
          </a:bodyPr>
          <a:lstStyle/>
          <a:p>
            <a:r>
              <a:rPr lang="zh-CN" altLang="en-US" sz="2800">
                <a:solidFill>
                  <a:srgbClr val="0000FF"/>
                </a:solidFill>
                <a:latin typeface="Arial" panose="020B0604020202020204" pitchFamily="34" charset="0"/>
                <a:ea typeface="宋体" panose="02010600030101010101" pitchFamily="2" charset="-122"/>
              </a:rPr>
              <a:t>石蜡、沥青等</a:t>
            </a:r>
            <a:endParaRPr lang="zh-CN" altLang="en-US" b="0">
              <a:solidFill>
                <a:srgbClr val="0000FF"/>
              </a:solidFill>
              <a:latin typeface="Arial" panose="020B0604020202020204" pitchFamily="34" charset="0"/>
              <a:ea typeface="宋体" panose="02010600030101010101" pitchFamily="2" charset="-122"/>
            </a:endParaRPr>
          </a:p>
        </p:txBody>
      </p:sp>
      <p:sp>
        <p:nvSpPr>
          <p:cNvPr id="35853" name="Text Box 13"/>
          <p:cNvSpPr txBox="1"/>
          <p:nvPr/>
        </p:nvSpPr>
        <p:spPr>
          <a:xfrm>
            <a:off x="7237413" y="3789363"/>
            <a:ext cx="1727200" cy="944562"/>
          </a:xfrm>
          <a:prstGeom prst="rect">
            <a:avLst/>
          </a:prstGeom>
          <a:noFill/>
          <a:ln w="9525">
            <a:noFill/>
          </a:ln>
        </p:spPr>
        <p:txBody>
          <a:bodyPr>
            <a:spAutoFit/>
          </a:bodyPr>
          <a:lstStyle/>
          <a:p>
            <a:r>
              <a:rPr lang="zh-CN" altLang="en-US" sz="2800">
                <a:solidFill>
                  <a:srgbClr val="0000FF"/>
                </a:solidFill>
                <a:latin typeface="Arial" panose="020B0604020202020204" pitchFamily="34" charset="0"/>
                <a:ea typeface="宋体" panose="02010600030101010101" pitchFamily="2" charset="-122"/>
              </a:rPr>
              <a:t>裂解得乙烯等烯烃</a:t>
            </a:r>
            <a:endParaRPr lang="zh-CN" altLang="en-US" b="0">
              <a:solidFill>
                <a:srgbClr val="0000FF"/>
              </a:solidFill>
              <a:latin typeface="Arial" panose="020B0604020202020204" pitchFamily="34" charset="0"/>
              <a:ea typeface="宋体" panose="02010600030101010101" pitchFamily="2" charset="-122"/>
            </a:endParaRPr>
          </a:p>
        </p:txBody>
      </p:sp>
      <p:sp>
        <p:nvSpPr>
          <p:cNvPr id="35854" name="Text Box 14"/>
          <p:cNvSpPr txBox="1"/>
          <p:nvPr/>
        </p:nvSpPr>
        <p:spPr>
          <a:xfrm>
            <a:off x="468313" y="4508500"/>
            <a:ext cx="6335712" cy="1006475"/>
          </a:xfrm>
          <a:prstGeom prst="rect">
            <a:avLst/>
          </a:prstGeom>
          <a:noFill/>
          <a:ln w="9525">
            <a:noFill/>
          </a:ln>
        </p:spPr>
        <p:txBody>
          <a:bodyPr>
            <a:spAutoFit/>
          </a:bodyPr>
          <a:lstStyle/>
          <a:p>
            <a:r>
              <a:rPr lang="zh-CN" altLang="en-US" sz="2800">
                <a:solidFill>
                  <a:srgbClr val="0000FF"/>
                </a:solidFill>
                <a:latin typeface="Arial" panose="020B0604020202020204" pitchFamily="34" charset="0"/>
                <a:ea typeface="宋体" panose="02010600030101010101" pitchFamily="2" charset="-122"/>
              </a:rPr>
              <a:t>乙烯等烯烃</a:t>
            </a:r>
            <a:r>
              <a:rPr lang="zh-CN" altLang="en-US" sz="6000">
                <a:solidFill>
                  <a:srgbClr val="0000FF"/>
                </a:solidFill>
                <a:latin typeface="Arial" panose="020B0604020202020204" pitchFamily="34" charset="0"/>
                <a:ea typeface="宋体" panose="02010600030101010101" pitchFamily="2" charset="-122"/>
                <a:sym typeface="Arial" panose="020B0604020202020204" pitchFamily="34" charset="0"/>
              </a:rPr>
              <a:t>→</a:t>
            </a:r>
            <a:r>
              <a:rPr lang="zh-CN" altLang="en-US" sz="3200">
                <a:solidFill>
                  <a:srgbClr val="FF0000"/>
                </a:solidFill>
                <a:latin typeface="Arial" panose="020B0604020202020204" pitchFamily="34" charset="0"/>
                <a:ea typeface="宋体" panose="02010600030101010101" pitchFamily="2" charset="-122"/>
                <a:sym typeface="Arial" panose="020B0604020202020204" pitchFamily="34" charset="0"/>
              </a:rPr>
              <a:t>催化重整得芳香烃</a:t>
            </a:r>
            <a:endParaRPr lang="zh-CN" altLang="en-US" sz="3200">
              <a:solidFill>
                <a:srgbClr val="FF0000"/>
              </a:solidFill>
              <a:latin typeface="Arial" panose="020B0604020202020204" pitchFamily="34" charset="0"/>
              <a:ea typeface="宋体" panose="0201060003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847"/>
                                        </p:tgtEl>
                                        <p:attrNameLst>
                                          <p:attrName>style.visibility</p:attrName>
                                        </p:attrNameLst>
                                      </p:cBhvr>
                                      <p:to>
                                        <p:strVal val="visible"/>
                                      </p:to>
                                    </p:set>
                                    <p:anim calcmode="lin" valueType="num">
                                      <p:cBhvr additive="base">
                                        <p:cTn id="11" dur="500" fill="hold"/>
                                        <p:tgtEl>
                                          <p:spTgt spid="35847"/>
                                        </p:tgtEl>
                                        <p:attrNameLst>
                                          <p:attrName>ppt_x</p:attrName>
                                        </p:attrNameLst>
                                      </p:cBhvr>
                                      <p:tavLst>
                                        <p:tav tm="0">
                                          <p:val>
                                            <p:strVal val="#ppt_x"/>
                                          </p:val>
                                        </p:tav>
                                        <p:tav tm="100000">
                                          <p:val>
                                            <p:strVal val="#ppt_x"/>
                                          </p:val>
                                        </p:tav>
                                      </p:tavLst>
                                    </p:anim>
                                    <p:anim calcmode="lin" valueType="num">
                                      <p:cBhvr additive="base">
                                        <p:cTn id="12"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846"/>
                                        </p:tgtEl>
                                        <p:attrNameLst>
                                          <p:attrName>style.visibility</p:attrName>
                                        </p:attrNameLst>
                                      </p:cBhvr>
                                      <p:to>
                                        <p:strVal val="visible"/>
                                      </p:to>
                                    </p:set>
                                    <p:anim calcmode="lin" valueType="num">
                                      <p:cBhvr additive="base">
                                        <p:cTn id="17" dur="500" fill="hold"/>
                                        <p:tgtEl>
                                          <p:spTgt spid="35846"/>
                                        </p:tgtEl>
                                        <p:attrNameLst>
                                          <p:attrName>ppt_x</p:attrName>
                                        </p:attrNameLst>
                                      </p:cBhvr>
                                      <p:tavLst>
                                        <p:tav tm="0">
                                          <p:val>
                                            <p:strVal val="#ppt_x"/>
                                          </p:val>
                                        </p:tav>
                                        <p:tav tm="100000">
                                          <p:val>
                                            <p:strVal val="#ppt_x"/>
                                          </p:val>
                                        </p:tav>
                                      </p:tavLst>
                                    </p:anim>
                                    <p:anim calcmode="lin" valueType="num">
                                      <p:cBhvr additive="base">
                                        <p:cTn id="18" dur="500" fill="hold"/>
                                        <p:tgtEl>
                                          <p:spTgt spid="3584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848"/>
                                        </p:tgtEl>
                                        <p:attrNameLst>
                                          <p:attrName>style.visibility</p:attrName>
                                        </p:attrNameLst>
                                      </p:cBhvr>
                                      <p:to>
                                        <p:strVal val="visible"/>
                                      </p:to>
                                    </p:set>
                                    <p:anim calcmode="lin" valueType="num">
                                      <p:cBhvr additive="base">
                                        <p:cTn id="23" dur="500" fill="hold"/>
                                        <p:tgtEl>
                                          <p:spTgt spid="35848"/>
                                        </p:tgtEl>
                                        <p:attrNameLst>
                                          <p:attrName>ppt_x</p:attrName>
                                        </p:attrNameLst>
                                      </p:cBhvr>
                                      <p:tavLst>
                                        <p:tav tm="0">
                                          <p:val>
                                            <p:strVal val="#ppt_x"/>
                                          </p:val>
                                        </p:tav>
                                        <p:tav tm="100000">
                                          <p:val>
                                            <p:strVal val="#ppt_x"/>
                                          </p:val>
                                        </p:tav>
                                      </p:tavLst>
                                    </p:anim>
                                    <p:anim calcmode="lin" valueType="num">
                                      <p:cBhvr additive="base">
                                        <p:cTn id="24" dur="500" fill="hold"/>
                                        <p:tgtEl>
                                          <p:spTgt spid="3584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849"/>
                                        </p:tgtEl>
                                        <p:attrNameLst>
                                          <p:attrName>style.visibility</p:attrName>
                                        </p:attrNameLst>
                                      </p:cBhvr>
                                      <p:to>
                                        <p:strVal val="visible"/>
                                      </p:to>
                                    </p:set>
                                    <p:anim calcmode="lin" valueType="num">
                                      <p:cBhvr additive="base">
                                        <p:cTn id="29" dur="500" fill="hold"/>
                                        <p:tgtEl>
                                          <p:spTgt spid="35849"/>
                                        </p:tgtEl>
                                        <p:attrNameLst>
                                          <p:attrName>ppt_x</p:attrName>
                                        </p:attrNameLst>
                                      </p:cBhvr>
                                      <p:tavLst>
                                        <p:tav tm="0">
                                          <p:val>
                                            <p:strVal val="#ppt_x"/>
                                          </p:val>
                                        </p:tav>
                                        <p:tav tm="100000">
                                          <p:val>
                                            <p:strVal val="#ppt_x"/>
                                          </p:val>
                                        </p:tav>
                                      </p:tavLst>
                                    </p:anim>
                                    <p:anim calcmode="lin" valueType="num">
                                      <p:cBhvr additive="base">
                                        <p:cTn id="30" dur="500" fill="hold"/>
                                        <p:tgtEl>
                                          <p:spTgt spid="3584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852"/>
                                        </p:tgtEl>
                                        <p:attrNameLst>
                                          <p:attrName>style.visibility</p:attrName>
                                        </p:attrNameLst>
                                      </p:cBhvr>
                                      <p:to>
                                        <p:strVal val="visible"/>
                                      </p:to>
                                    </p:set>
                                    <p:anim calcmode="lin" valueType="num">
                                      <p:cBhvr additive="base">
                                        <p:cTn id="35" dur="500" fill="hold"/>
                                        <p:tgtEl>
                                          <p:spTgt spid="35852"/>
                                        </p:tgtEl>
                                        <p:attrNameLst>
                                          <p:attrName>ppt_x</p:attrName>
                                        </p:attrNameLst>
                                      </p:cBhvr>
                                      <p:tavLst>
                                        <p:tav tm="0">
                                          <p:val>
                                            <p:strVal val="#ppt_x"/>
                                          </p:val>
                                        </p:tav>
                                        <p:tav tm="100000">
                                          <p:val>
                                            <p:strVal val="#ppt_x"/>
                                          </p:val>
                                        </p:tav>
                                      </p:tavLst>
                                    </p:anim>
                                    <p:anim calcmode="lin" valueType="num">
                                      <p:cBhvr additive="base">
                                        <p:cTn id="36" dur="500" fill="hold"/>
                                        <p:tgtEl>
                                          <p:spTgt spid="358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50"/>
                                        </p:tgtEl>
                                        <p:attrNameLst>
                                          <p:attrName>style.visibility</p:attrName>
                                        </p:attrNameLst>
                                      </p:cBhvr>
                                      <p:to>
                                        <p:strVal val="visible"/>
                                      </p:to>
                                    </p:set>
                                    <p:anim calcmode="lin" valueType="num">
                                      <p:cBhvr additive="base">
                                        <p:cTn id="41" dur="500" fill="hold"/>
                                        <p:tgtEl>
                                          <p:spTgt spid="35850"/>
                                        </p:tgtEl>
                                        <p:attrNameLst>
                                          <p:attrName>ppt_x</p:attrName>
                                        </p:attrNameLst>
                                      </p:cBhvr>
                                      <p:tavLst>
                                        <p:tav tm="0">
                                          <p:val>
                                            <p:strVal val="#ppt_x"/>
                                          </p:val>
                                        </p:tav>
                                        <p:tav tm="100000">
                                          <p:val>
                                            <p:strVal val="#ppt_x"/>
                                          </p:val>
                                        </p:tav>
                                      </p:tavLst>
                                    </p:anim>
                                    <p:anim calcmode="lin" valueType="num">
                                      <p:cBhvr additive="base">
                                        <p:cTn id="42" dur="500" fill="hold"/>
                                        <p:tgtEl>
                                          <p:spTgt spid="3585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851"/>
                                        </p:tgtEl>
                                        <p:attrNameLst>
                                          <p:attrName>style.visibility</p:attrName>
                                        </p:attrNameLst>
                                      </p:cBhvr>
                                      <p:to>
                                        <p:strVal val="visible"/>
                                      </p:to>
                                    </p:set>
                                    <p:anim calcmode="lin" valueType="num">
                                      <p:cBhvr additive="base">
                                        <p:cTn id="47" dur="500" fill="hold"/>
                                        <p:tgtEl>
                                          <p:spTgt spid="35851"/>
                                        </p:tgtEl>
                                        <p:attrNameLst>
                                          <p:attrName>ppt_x</p:attrName>
                                        </p:attrNameLst>
                                      </p:cBhvr>
                                      <p:tavLst>
                                        <p:tav tm="0">
                                          <p:val>
                                            <p:strVal val="#ppt_x"/>
                                          </p:val>
                                        </p:tav>
                                        <p:tav tm="100000">
                                          <p:val>
                                            <p:strVal val="#ppt_x"/>
                                          </p:val>
                                        </p:tav>
                                      </p:tavLst>
                                    </p:anim>
                                    <p:anim calcmode="lin" valueType="num">
                                      <p:cBhvr additive="base">
                                        <p:cTn id="48" dur="500" fill="hold"/>
                                        <p:tgtEl>
                                          <p:spTgt spid="3585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853"/>
                                        </p:tgtEl>
                                        <p:attrNameLst>
                                          <p:attrName>style.visibility</p:attrName>
                                        </p:attrNameLst>
                                      </p:cBhvr>
                                      <p:to>
                                        <p:strVal val="visible"/>
                                      </p:to>
                                    </p:set>
                                    <p:anim calcmode="lin" valueType="num">
                                      <p:cBhvr additive="base">
                                        <p:cTn id="53" dur="500" fill="hold"/>
                                        <p:tgtEl>
                                          <p:spTgt spid="35853"/>
                                        </p:tgtEl>
                                        <p:attrNameLst>
                                          <p:attrName>ppt_x</p:attrName>
                                        </p:attrNameLst>
                                      </p:cBhvr>
                                      <p:tavLst>
                                        <p:tav tm="0">
                                          <p:val>
                                            <p:strVal val="#ppt_x"/>
                                          </p:val>
                                        </p:tav>
                                        <p:tav tm="100000">
                                          <p:val>
                                            <p:strVal val="#ppt_x"/>
                                          </p:val>
                                        </p:tav>
                                      </p:tavLst>
                                    </p:anim>
                                    <p:anim calcmode="lin" valueType="num">
                                      <p:cBhvr additive="base">
                                        <p:cTn id="54" dur="500" fill="hold"/>
                                        <p:tgtEl>
                                          <p:spTgt spid="3585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5854"/>
                                        </p:tgtEl>
                                        <p:attrNameLst>
                                          <p:attrName>style.visibility</p:attrName>
                                        </p:attrNameLst>
                                      </p:cBhvr>
                                      <p:to>
                                        <p:strVal val="visible"/>
                                      </p:to>
                                    </p:set>
                                    <p:anim calcmode="lin" valueType="num">
                                      <p:cBhvr additive="base">
                                        <p:cTn id="59" dur="500" fill="hold"/>
                                        <p:tgtEl>
                                          <p:spTgt spid="35854"/>
                                        </p:tgtEl>
                                        <p:attrNameLst>
                                          <p:attrName>ppt_x</p:attrName>
                                        </p:attrNameLst>
                                      </p:cBhvr>
                                      <p:tavLst>
                                        <p:tav tm="0">
                                          <p:val>
                                            <p:strVal val="#ppt_x"/>
                                          </p:val>
                                        </p:tav>
                                        <p:tav tm="100000">
                                          <p:val>
                                            <p:strVal val="#ppt_x"/>
                                          </p:val>
                                        </p:tav>
                                      </p:tavLst>
                                    </p:anim>
                                    <p:anim calcmode="lin" valueType="num">
                                      <p:cBhvr additive="base">
                                        <p:cTn id="60" dur="500" fill="hold"/>
                                        <p:tgtEl>
                                          <p:spTgt spid="3585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5" grpId="0"/>
      <p:bldP spid="35846" grpId="0"/>
      <p:bldP spid="35847" grpId="0"/>
      <p:bldP spid="35848" grpId="0"/>
      <p:bldP spid="35849" grpId="0"/>
      <p:bldP spid="35850" grpId="0"/>
      <p:bldP spid="35851" grpId="0"/>
      <p:bldP spid="35852" grpId="0"/>
      <p:bldP spid="35853" grpId="0"/>
      <p:bldP spid="35854"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250825" y="44450"/>
            <a:ext cx="5229225" cy="792163"/>
          </a:xfrm>
        </p:spPr>
        <p:txBody>
          <a:bodyPr vert="horz" wrap="square" lIns="91440" tIns="45720" rIns="91440" bIns="45720" anchor="ctr"/>
          <a:lstStyle/>
          <a:p>
            <a:pPr algn="l" eaLnBrk="1" hangingPunct="1"/>
            <a:r>
              <a:rPr lang="en-US" altLang="zh-CN" sz="4000" b="1">
                <a:solidFill>
                  <a:srgbClr val="000000"/>
                </a:solidFill>
                <a:latin typeface="黑体" panose="02010609060101010101" pitchFamily="49" charset="-122"/>
                <a:ea typeface="黑体" panose="02010609060101010101" pitchFamily="49" charset="-122"/>
              </a:rPr>
              <a:t>2</a:t>
            </a:r>
            <a:r>
              <a:rPr lang="zh-CN" altLang="en-US" sz="4000" b="1">
                <a:solidFill>
                  <a:srgbClr val="000000"/>
                </a:solidFill>
                <a:latin typeface="黑体" panose="02010609060101010101" pitchFamily="49" charset="-122"/>
                <a:ea typeface="黑体" panose="02010609060101010101" pitchFamily="49" charset="-122"/>
              </a:rPr>
              <a:t>、稠环芳香烃</a:t>
            </a:r>
            <a:endParaRPr lang="zh-CN" altLang="en-US" sz="4000" b="1">
              <a:solidFill>
                <a:srgbClr val="000000"/>
              </a:solidFill>
              <a:latin typeface="黑体" panose="02010609060101010101" pitchFamily="49" charset="-122"/>
              <a:ea typeface="黑体" panose="02010609060101010101" pitchFamily="49" charset="-122"/>
            </a:endParaRPr>
          </a:p>
        </p:txBody>
      </p:sp>
      <p:grpSp>
        <p:nvGrpSpPr>
          <p:cNvPr id="2" name="Group 3"/>
          <p:cNvGrpSpPr/>
          <p:nvPr/>
        </p:nvGrpSpPr>
        <p:grpSpPr>
          <a:xfrm>
            <a:off x="1331913" y="5157788"/>
            <a:ext cx="2593975" cy="1223962"/>
            <a:chOff x="0" y="0"/>
            <a:chExt cx="2087" cy="977"/>
          </a:xfrm>
        </p:grpSpPr>
        <p:sp>
          <p:nvSpPr>
            <p:cNvPr id="38947" name="AutoShape 4"/>
            <p:cNvSpPr/>
            <p:nvPr/>
          </p:nvSpPr>
          <p:spPr>
            <a:xfrm rot="-1781115">
              <a:off x="97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48" name="Oval 5"/>
            <p:cNvSpPr/>
            <p:nvPr/>
          </p:nvSpPr>
          <p:spPr>
            <a:xfrm rot="-1838738">
              <a:off x="1346"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8949" name="AutoShape 6"/>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50" name="Oval 7"/>
            <p:cNvSpPr/>
            <p:nvPr/>
          </p:nvSpPr>
          <p:spPr>
            <a:xfrm rot="-1838738">
              <a:off x="368"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3" name="Group 8"/>
          <p:cNvGrpSpPr/>
          <p:nvPr/>
        </p:nvGrpSpPr>
        <p:grpSpPr>
          <a:xfrm>
            <a:off x="5292725" y="5076825"/>
            <a:ext cx="3600450" cy="1231900"/>
            <a:chOff x="0" y="0"/>
            <a:chExt cx="3009" cy="1002"/>
          </a:xfrm>
        </p:grpSpPr>
        <p:sp>
          <p:nvSpPr>
            <p:cNvPr id="38941" name="AutoShape 9"/>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42" name="Oval 10"/>
            <p:cNvSpPr/>
            <p:nvPr/>
          </p:nvSpPr>
          <p:spPr>
            <a:xfrm rot="-1838738">
              <a:off x="368"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8943" name="AutoShape 11"/>
            <p:cNvSpPr/>
            <p:nvPr/>
          </p:nvSpPr>
          <p:spPr>
            <a:xfrm rot="-1781115">
              <a:off x="94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44" name="Oval 12"/>
            <p:cNvSpPr/>
            <p:nvPr/>
          </p:nvSpPr>
          <p:spPr>
            <a:xfrm rot="-1838738">
              <a:off x="1316"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8945" name="AutoShape 13"/>
            <p:cNvSpPr/>
            <p:nvPr/>
          </p:nvSpPr>
          <p:spPr>
            <a:xfrm rot="-1781115">
              <a:off x="1900" y="25"/>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46" name="Oval 14"/>
            <p:cNvSpPr/>
            <p:nvPr/>
          </p:nvSpPr>
          <p:spPr>
            <a:xfrm rot="-1838738">
              <a:off x="2268" y="310"/>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4" name="Group 15"/>
          <p:cNvGrpSpPr/>
          <p:nvPr/>
        </p:nvGrpSpPr>
        <p:grpSpPr>
          <a:xfrm>
            <a:off x="1331913" y="3284538"/>
            <a:ext cx="2592387" cy="1190625"/>
            <a:chOff x="0" y="0"/>
            <a:chExt cx="2087" cy="977"/>
          </a:xfrm>
        </p:grpSpPr>
        <p:sp>
          <p:nvSpPr>
            <p:cNvPr id="38934" name="AutoShape 16"/>
            <p:cNvSpPr/>
            <p:nvPr/>
          </p:nvSpPr>
          <p:spPr>
            <a:xfrm rot="-1781115">
              <a:off x="97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35" name="AutoShape 17"/>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36" name="Line 18"/>
            <p:cNvSpPr/>
            <p:nvPr/>
          </p:nvSpPr>
          <p:spPr>
            <a:xfrm flipV="1">
              <a:off x="136" y="0"/>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7" name="Line 19"/>
            <p:cNvSpPr/>
            <p:nvPr/>
          </p:nvSpPr>
          <p:spPr>
            <a:xfrm flipV="1">
              <a:off x="1497" y="681"/>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8" name="Line 20"/>
            <p:cNvSpPr/>
            <p:nvPr/>
          </p:nvSpPr>
          <p:spPr>
            <a:xfrm>
              <a:off x="136" y="681"/>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9" name="Line 21"/>
            <p:cNvSpPr/>
            <p:nvPr/>
          </p:nvSpPr>
          <p:spPr>
            <a:xfrm>
              <a:off x="1497" y="0"/>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40" name="Line 22"/>
            <p:cNvSpPr/>
            <p:nvPr/>
          </p:nvSpPr>
          <p:spPr>
            <a:xfrm flipH="1">
              <a:off x="953" y="227"/>
              <a:ext cx="0" cy="499"/>
            </a:xfrm>
            <a:prstGeom prst="line">
              <a:avLst/>
            </a:prstGeom>
            <a:ln w="57150" cap="sq" cmpd="sng">
              <a:solidFill>
                <a:srgbClr val="0033CC"/>
              </a:solidFill>
              <a:prstDash val="solid"/>
              <a:headEnd type="none" w="med" len="med"/>
              <a:tailEnd type="none" w="med" len="med"/>
            </a:ln>
          </p:spPr>
          <p:txBody>
            <a:bodyPr/>
            <a:lstStyle/>
            <a:p/>
          </p:txBody>
        </p:sp>
      </p:grpSp>
      <p:grpSp>
        <p:nvGrpSpPr>
          <p:cNvPr id="5" name="Group 23"/>
          <p:cNvGrpSpPr/>
          <p:nvPr/>
        </p:nvGrpSpPr>
        <p:grpSpPr>
          <a:xfrm>
            <a:off x="5219700" y="3206750"/>
            <a:ext cx="3600450" cy="1158875"/>
            <a:chOff x="0" y="0"/>
            <a:chExt cx="3009" cy="1002"/>
          </a:xfrm>
        </p:grpSpPr>
        <p:sp>
          <p:nvSpPr>
            <p:cNvPr id="38924" name="AutoShape 24"/>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25" name="AutoShape 25"/>
            <p:cNvSpPr/>
            <p:nvPr/>
          </p:nvSpPr>
          <p:spPr>
            <a:xfrm rot="-1781115">
              <a:off x="94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26" name="AutoShape 26"/>
            <p:cNvSpPr/>
            <p:nvPr/>
          </p:nvSpPr>
          <p:spPr>
            <a:xfrm rot="-1781115">
              <a:off x="1900" y="25"/>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8927" name="Line 27"/>
            <p:cNvSpPr/>
            <p:nvPr/>
          </p:nvSpPr>
          <p:spPr>
            <a:xfrm flipV="1">
              <a:off x="136" y="0"/>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28" name="Line 28"/>
            <p:cNvSpPr/>
            <p:nvPr/>
          </p:nvSpPr>
          <p:spPr>
            <a:xfrm flipV="1">
              <a:off x="1451" y="726"/>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29" name="Line 29"/>
            <p:cNvSpPr/>
            <p:nvPr/>
          </p:nvSpPr>
          <p:spPr>
            <a:xfrm flipV="1">
              <a:off x="2449" y="771"/>
              <a:ext cx="408" cy="227"/>
            </a:xfrm>
            <a:prstGeom prst="line">
              <a:avLst/>
            </a:prstGeom>
            <a:ln w="57150" cap="sq" cmpd="sng">
              <a:solidFill>
                <a:srgbClr val="0033CC"/>
              </a:solidFill>
              <a:prstDash val="solid"/>
              <a:headEnd type="none" w="med" len="med"/>
              <a:tailEnd type="none" w="med" len="med"/>
            </a:ln>
          </p:spPr>
          <p:txBody>
            <a:bodyPr/>
            <a:lstStyle/>
            <a:p/>
          </p:txBody>
        </p:sp>
        <p:sp>
          <p:nvSpPr>
            <p:cNvPr id="38930" name="Line 30"/>
            <p:cNvSpPr/>
            <p:nvPr/>
          </p:nvSpPr>
          <p:spPr>
            <a:xfrm>
              <a:off x="136" y="681"/>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1" name="Line 31"/>
            <p:cNvSpPr/>
            <p:nvPr/>
          </p:nvSpPr>
          <p:spPr>
            <a:xfrm>
              <a:off x="1451" y="0"/>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2" name="Line 32"/>
            <p:cNvSpPr/>
            <p:nvPr/>
          </p:nvSpPr>
          <p:spPr>
            <a:xfrm>
              <a:off x="2404" y="0"/>
              <a:ext cx="454" cy="272"/>
            </a:xfrm>
            <a:prstGeom prst="line">
              <a:avLst/>
            </a:prstGeom>
            <a:ln w="57150" cap="sq" cmpd="sng">
              <a:solidFill>
                <a:srgbClr val="0033CC"/>
              </a:solidFill>
              <a:prstDash val="solid"/>
              <a:headEnd type="none" w="med" len="med"/>
              <a:tailEnd type="none" w="med" len="med"/>
            </a:ln>
          </p:spPr>
          <p:txBody>
            <a:bodyPr/>
            <a:lstStyle/>
            <a:p/>
          </p:txBody>
        </p:sp>
        <p:sp>
          <p:nvSpPr>
            <p:cNvPr id="38933" name="Line 33"/>
            <p:cNvSpPr/>
            <p:nvPr/>
          </p:nvSpPr>
          <p:spPr>
            <a:xfrm flipH="1">
              <a:off x="952" y="227"/>
              <a:ext cx="0" cy="499"/>
            </a:xfrm>
            <a:prstGeom prst="line">
              <a:avLst/>
            </a:prstGeom>
            <a:ln w="57150" cap="sq" cmpd="sng">
              <a:solidFill>
                <a:srgbClr val="0033CC"/>
              </a:solidFill>
              <a:prstDash val="solid"/>
              <a:headEnd type="none" w="med" len="med"/>
              <a:tailEnd type="none" w="med" len="med"/>
            </a:ln>
          </p:spPr>
          <p:txBody>
            <a:bodyPr/>
            <a:lstStyle/>
            <a:p/>
          </p:txBody>
        </p:sp>
      </p:grpSp>
      <p:sp>
        <p:nvSpPr>
          <p:cNvPr id="36898" name="Rectangle 34"/>
          <p:cNvSpPr/>
          <p:nvPr/>
        </p:nvSpPr>
        <p:spPr>
          <a:xfrm>
            <a:off x="179388" y="4076700"/>
            <a:ext cx="1225550" cy="1368425"/>
          </a:xfrm>
          <a:prstGeom prst="rect">
            <a:avLst/>
          </a:prstGeom>
          <a:noFill/>
          <a:ln w="9525">
            <a:noFill/>
          </a:ln>
        </p:spPr>
        <p:txBody>
          <a:bodyPr anchor="ctr"/>
          <a:lstStyle/>
          <a:p>
            <a:pPr algn="r">
              <a:buFontTx/>
            </a:pPr>
            <a:r>
              <a:rPr lang="zh-CN" altLang="en-US" sz="3600">
                <a:solidFill>
                  <a:srgbClr val="000000"/>
                </a:solidFill>
                <a:latin typeface="Verdana" panose="020B0604030504040204" pitchFamily="34" charset="0"/>
                <a:ea typeface="黑体" panose="02010609060101010101" pitchFamily="49" charset="-122"/>
              </a:rPr>
              <a:t>萘</a:t>
            </a:r>
            <a:endParaRPr lang="zh-CN" altLang="en-US" sz="3600">
              <a:solidFill>
                <a:srgbClr val="000000"/>
              </a:solidFill>
              <a:latin typeface="Verdana" panose="020B0604030504040204" pitchFamily="34" charset="0"/>
              <a:ea typeface="黑体" panose="02010609060101010101" pitchFamily="49" charset="-122"/>
            </a:endParaRPr>
          </a:p>
        </p:txBody>
      </p:sp>
      <p:sp>
        <p:nvSpPr>
          <p:cNvPr id="36899" name="Rectangle 35"/>
          <p:cNvSpPr/>
          <p:nvPr/>
        </p:nvSpPr>
        <p:spPr>
          <a:xfrm>
            <a:off x="4284663" y="4005263"/>
            <a:ext cx="1225550" cy="1368425"/>
          </a:xfrm>
          <a:prstGeom prst="rect">
            <a:avLst/>
          </a:prstGeom>
          <a:noFill/>
          <a:ln w="9525">
            <a:noFill/>
          </a:ln>
        </p:spPr>
        <p:txBody>
          <a:bodyPr anchor="ctr"/>
          <a:lstStyle/>
          <a:p>
            <a:pPr algn="r">
              <a:buFontTx/>
            </a:pPr>
            <a:r>
              <a:rPr lang="zh-CN" altLang="en-US" sz="3600">
                <a:solidFill>
                  <a:srgbClr val="000000"/>
                </a:solidFill>
                <a:latin typeface="Verdana" panose="020B0604030504040204" pitchFamily="34" charset="0"/>
                <a:ea typeface="黑体" panose="02010609060101010101" pitchFamily="49" charset="-122"/>
              </a:rPr>
              <a:t>蒽</a:t>
            </a:r>
            <a:endParaRPr lang="zh-CN" altLang="en-US" sz="3600">
              <a:solidFill>
                <a:srgbClr val="000000"/>
              </a:solidFill>
              <a:latin typeface="Verdana" panose="020B0604030504040204" pitchFamily="34" charset="0"/>
              <a:ea typeface="黑体" panose="02010609060101010101" pitchFamily="49" charset="-122"/>
            </a:endParaRPr>
          </a:p>
        </p:txBody>
      </p:sp>
      <p:sp>
        <p:nvSpPr>
          <p:cNvPr id="36900" name="Text Box 36"/>
          <p:cNvSpPr txBox="1"/>
          <p:nvPr/>
        </p:nvSpPr>
        <p:spPr>
          <a:xfrm>
            <a:off x="1943100" y="4437063"/>
            <a:ext cx="1692275" cy="641350"/>
          </a:xfrm>
          <a:prstGeom prst="rect">
            <a:avLst/>
          </a:prstGeom>
          <a:noFill/>
          <a:ln w="9525">
            <a:noFill/>
          </a:ln>
        </p:spPr>
        <p:txBody>
          <a:bodyPr>
            <a:spAutoFit/>
          </a:bodyPr>
          <a:lstStyle/>
          <a:p>
            <a:pPr>
              <a:spcBef>
                <a:spcPct val="50000"/>
              </a:spcBef>
            </a:pPr>
            <a:r>
              <a:rPr lang="en-US" altLang="zh-CN" sz="3600">
                <a:solidFill>
                  <a:srgbClr val="FF3300"/>
                </a:solidFill>
                <a:latin typeface="Times New Roman" panose="02020603050405020304" pitchFamily="18" charset="0"/>
                <a:ea typeface="黑体" panose="02010609060101010101" pitchFamily="49" charset="-122"/>
              </a:rPr>
              <a:t>C</a:t>
            </a:r>
            <a:r>
              <a:rPr lang="en-US" altLang="zh-CN" sz="3600" baseline="-25000">
                <a:solidFill>
                  <a:srgbClr val="FF3300"/>
                </a:solidFill>
                <a:latin typeface="Times New Roman" panose="02020603050405020304" pitchFamily="18" charset="0"/>
                <a:ea typeface="黑体" panose="02010609060101010101" pitchFamily="49" charset="-122"/>
              </a:rPr>
              <a:t>10</a:t>
            </a:r>
            <a:r>
              <a:rPr lang="en-US" altLang="zh-CN" sz="3600">
                <a:solidFill>
                  <a:srgbClr val="FF3300"/>
                </a:solidFill>
                <a:latin typeface="Times New Roman" panose="02020603050405020304" pitchFamily="18" charset="0"/>
                <a:ea typeface="黑体" panose="02010609060101010101" pitchFamily="49" charset="-122"/>
              </a:rPr>
              <a:t>H</a:t>
            </a:r>
            <a:r>
              <a:rPr lang="en-US" altLang="zh-CN" sz="3600" baseline="-25000">
                <a:solidFill>
                  <a:srgbClr val="FF3300"/>
                </a:solidFill>
                <a:latin typeface="Times New Roman" panose="02020603050405020304" pitchFamily="18" charset="0"/>
                <a:ea typeface="黑体" panose="02010609060101010101" pitchFamily="49" charset="-122"/>
              </a:rPr>
              <a:t>8</a:t>
            </a:r>
            <a:endParaRPr lang="en-US" altLang="zh-CN" sz="3600" baseline="-25000">
              <a:solidFill>
                <a:srgbClr val="FF3300"/>
              </a:solidFill>
              <a:latin typeface="Times New Roman" panose="02020603050405020304" pitchFamily="18" charset="0"/>
              <a:ea typeface="黑体" panose="02010609060101010101" pitchFamily="49" charset="-122"/>
            </a:endParaRPr>
          </a:p>
        </p:txBody>
      </p:sp>
      <p:sp>
        <p:nvSpPr>
          <p:cNvPr id="36901" name="Text Box 37"/>
          <p:cNvSpPr txBox="1"/>
          <p:nvPr/>
        </p:nvSpPr>
        <p:spPr>
          <a:xfrm>
            <a:off x="6300788" y="4292600"/>
            <a:ext cx="1692275" cy="641350"/>
          </a:xfrm>
          <a:prstGeom prst="rect">
            <a:avLst/>
          </a:prstGeom>
          <a:noFill/>
          <a:ln w="9525">
            <a:noFill/>
          </a:ln>
        </p:spPr>
        <p:txBody>
          <a:bodyPr>
            <a:spAutoFit/>
          </a:bodyPr>
          <a:lstStyle/>
          <a:p>
            <a:pPr>
              <a:spcBef>
                <a:spcPct val="50000"/>
              </a:spcBef>
            </a:pPr>
            <a:r>
              <a:rPr lang="en-US" altLang="zh-CN" sz="3600">
                <a:solidFill>
                  <a:srgbClr val="FF3300"/>
                </a:solidFill>
                <a:latin typeface="Times New Roman" panose="02020603050405020304" pitchFamily="18" charset="0"/>
                <a:ea typeface="宋体" panose="02010600030101010101" pitchFamily="2" charset="-122"/>
              </a:rPr>
              <a:t>C</a:t>
            </a:r>
            <a:r>
              <a:rPr lang="en-US" altLang="zh-CN" sz="3600" baseline="-25000">
                <a:solidFill>
                  <a:srgbClr val="FF3300"/>
                </a:solidFill>
                <a:latin typeface="Times New Roman" panose="02020603050405020304" pitchFamily="18" charset="0"/>
                <a:ea typeface="宋体" panose="02010600030101010101" pitchFamily="2" charset="-122"/>
              </a:rPr>
              <a:t>14</a:t>
            </a:r>
            <a:r>
              <a:rPr lang="en-US" altLang="zh-CN" sz="3600">
                <a:solidFill>
                  <a:srgbClr val="FF3300"/>
                </a:solidFill>
                <a:latin typeface="Times New Roman" panose="02020603050405020304" pitchFamily="18" charset="0"/>
                <a:ea typeface="宋体" panose="02010600030101010101" pitchFamily="2" charset="-122"/>
              </a:rPr>
              <a:t>H</a:t>
            </a:r>
            <a:r>
              <a:rPr lang="en-US" altLang="zh-CN" sz="3600" baseline="-25000">
                <a:solidFill>
                  <a:srgbClr val="FF3300"/>
                </a:solidFill>
                <a:latin typeface="Times New Roman" panose="02020603050405020304" pitchFamily="18" charset="0"/>
                <a:ea typeface="宋体" panose="02010600030101010101" pitchFamily="2" charset="-122"/>
              </a:rPr>
              <a:t>10</a:t>
            </a:r>
            <a:endParaRPr lang="en-US" altLang="zh-CN" sz="3600" baseline="-25000">
              <a:solidFill>
                <a:srgbClr val="FF3300"/>
              </a:solidFill>
              <a:latin typeface="Times New Roman" panose="02020603050405020304" pitchFamily="18" charset="0"/>
              <a:ea typeface="宋体" panose="02010600030101010101" pitchFamily="2" charset="-122"/>
            </a:endParaRPr>
          </a:p>
        </p:txBody>
      </p:sp>
      <p:sp>
        <p:nvSpPr>
          <p:cNvPr id="38923" name="Text Box 38"/>
          <p:cNvSpPr txBox="1"/>
          <p:nvPr/>
        </p:nvSpPr>
        <p:spPr>
          <a:xfrm>
            <a:off x="395288" y="908050"/>
            <a:ext cx="8569325" cy="1797050"/>
          </a:xfrm>
          <a:prstGeom prst="rect">
            <a:avLst/>
          </a:prstGeom>
          <a:noFill/>
          <a:ln w="57150" cap="flat" cmpd="sng">
            <a:solidFill>
              <a:srgbClr val="000000"/>
            </a:solidFill>
            <a:prstDash val="solid"/>
            <a:miter/>
            <a:headEnd type="none" w="med" len="med"/>
            <a:tailEnd type="none" w="med" len="med"/>
          </a:ln>
        </p:spPr>
        <p:txBody>
          <a:bodyPr>
            <a:spAutoFit/>
          </a:bodyPr>
          <a:lstStyle/>
          <a:p>
            <a:pPr>
              <a:spcBef>
                <a:spcPct val="50000"/>
              </a:spcBef>
            </a:pPr>
            <a:r>
              <a:rPr lang="zh-CN" altLang="en-US" sz="3600">
                <a:solidFill>
                  <a:srgbClr val="0033CC"/>
                </a:solidFill>
                <a:latin typeface="黑体" panose="02010609060101010101" pitchFamily="49" charset="-122"/>
                <a:ea typeface="黑体" panose="02010609060101010101" pitchFamily="49" charset="-122"/>
              </a:rPr>
              <a:t>由两个或两个以上的苯环共用相邻的</a:t>
            </a:r>
            <a:r>
              <a:rPr lang="en-US" altLang="zh-CN" sz="3600">
                <a:solidFill>
                  <a:srgbClr val="0033CC"/>
                </a:solidFill>
                <a:latin typeface="黑体" panose="02010609060101010101" pitchFamily="49" charset="-122"/>
                <a:ea typeface="黑体" panose="02010609060101010101" pitchFamily="49" charset="-122"/>
              </a:rPr>
              <a:t>2</a:t>
            </a:r>
            <a:r>
              <a:rPr lang="zh-CN" altLang="en-US" sz="3600">
                <a:solidFill>
                  <a:srgbClr val="0033CC"/>
                </a:solidFill>
                <a:latin typeface="黑体" panose="02010609060101010101" pitchFamily="49" charset="-122"/>
                <a:ea typeface="黑体" panose="02010609060101010101" pitchFamily="49" charset="-122"/>
              </a:rPr>
              <a:t>个碳原子而成的一类芳香烃，称为稠环芳香烃。</a:t>
            </a:r>
            <a:endParaRPr lang="zh-CN" altLang="en-US" sz="36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9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8" grpId="0"/>
      <p:bldP spid="36899" grpId="0"/>
      <p:bldP spid="36900" grpId="0"/>
      <p:bldP spid="3690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p:cNvSpPr>
          <p:nvPr>
            <p:ph idx="1"/>
          </p:nvPr>
        </p:nvSpPr>
        <p:spPr>
          <a:xfrm>
            <a:off x="107950" y="404813"/>
            <a:ext cx="8856663" cy="3792537"/>
          </a:xfrm>
        </p:spPr>
        <p:txBody>
          <a:bodyPr vert="horz" wrap="square" lIns="91440" tIns="45720" rIns="91440" bIns="45720" anchor="t"/>
          <a:lstStyle/>
          <a:p>
            <a:pPr eaLnBrk="1" hangingPunct="1"/>
            <a:r>
              <a:rPr lang="zh-CN" altLang="en-US" sz="3600" b="1">
                <a:solidFill>
                  <a:srgbClr val="000000"/>
                </a:solidFill>
                <a:latin typeface="黑体" panose="02010609060101010101" pitchFamily="49" charset="-122"/>
                <a:ea typeface="黑体" panose="02010609060101010101" pitchFamily="49" charset="-122"/>
              </a:rPr>
              <a:t>萘是无色片状晶体，具有特殊的气味，易升华，曾经用来防蛀、驱虫，但因它有一定的毒性，现已禁止使用。萘是一种主要的化工原料。</a:t>
            </a:r>
            <a:endParaRPr lang="zh-CN" altLang="en-US" sz="3600" b="1">
              <a:solidFill>
                <a:srgbClr val="000000"/>
              </a:solidFill>
              <a:latin typeface="黑体" panose="02010609060101010101" pitchFamily="49" charset="-122"/>
              <a:ea typeface="黑体" panose="02010609060101010101" pitchFamily="49" charset="-122"/>
            </a:endParaRPr>
          </a:p>
          <a:p>
            <a:pPr eaLnBrk="1" hangingPunct="1"/>
            <a:r>
              <a:rPr lang="zh-CN" altLang="en-US" sz="3600" b="1">
                <a:solidFill>
                  <a:srgbClr val="000000"/>
                </a:solidFill>
                <a:latin typeface="黑体" panose="02010609060101010101" pitchFamily="49" charset="-122"/>
                <a:ea typeface="黑体" panose="02010609060101010101" pitchFamily="49" charset="-122"/>
              </a:rPr>
              <a:t>蒽也是一种无色的晶体，易升华，是生产染料的主要原料。</a:t>
            </a:r>
            <a:endParaRPr lang="zh-CN" altLang="en-US" sz="3600" b="1">
              <a:solidFill>
                <a:srgbClr val="000000"/>
              </a:solidFill>
              <a:latin typeface="黑体" panose="02010609060101010101" pitchFamily="49" charset="-122"/>
              <a:ea typeface="黑体" panose="02010609060101010101" pitchFamily="49" charset="-122"/>
            </a:endParaRPr>
          </a:p>
        </p:txBody>
      </p:sp>
      <p:grpSp>
        <p:nvGrpSpPr>
          <p:cNvPr id="39939" name="Group 3"/>
          <p:cNvGrpSpPr/>
          <p:nvPr/>
        </p:nvGrpSpPr>
        <p:grpSpPr>
          <a:xfrm>
            <a:off x="827088" y="4291013"/>
            <a:ext cx="2249487" cy="1801812"/>
            <a:chOff x="0" y="0"/>
            <a:chExt cx="1417" cy="1135"/>
          </a:xfrm>
        </p:grpSpPr>
        <p:grpSp>
          <p:nvGrpSpPr>
            <p:cNvPr id="39955" name="Group 4"/>
            <p:cNvGrpSpPr/>
            <p:nvPr/>
          </p:nvGrpSpPr>
          <p:grpSpPr>
            <a:xfrm>
              <a:off x="136" y="227"/>
              <a:ext cx="1281" cy="908"/>
              <a:chOff x="0" y="0"/>
              <a:chExt cx="1281" cy="908"/>
            </a:xfrm>
          </p:grpSpPr>
          <p:sp>
            <p:nvSpPr>
              <p:cNvPr id="39957" name="AutoShape 5"/>
              <p:cNvSpPr/>
              <p:nvPr/>
            </p:nvSpPr>
            <p:spPr>
              <a:xfrm rot="-1781115">
                <a:off x="489" y="409"/>
                <a:ext cx="555" cy="499"/>
              </a:xfrm>
              <a:prstGeom prst="hexagon">
                <a:avLst>
                  <a:gd name="adj" fmla="val 27805"/>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58" name="AutoShape 6"/>
              <p:cNvSpPr/>
              <p:nvPr/>
            </p:nvSpPr>
            <p:spPr>
              <a:xfrm rot="-1781115">
                <a:off x="0" y="409"/>
                <a:ext cx="555" cy="499"/>
              </a:xfrm>
              <a:prstGeom prst="hexagon">
                <a:avLst>
                  <a:gd name="adj" fmla="val 27805"/>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59" name="Line 7"/>
              <p:cNvSpPr/>
              <p:nvPr/>
            </p:nvSpPr>
            <p:spPr>
              <a:xfrm flipV="1">
                <a:off x="68" y="409"/>
                <a:ext cx="227" cy="139"/>
              </a:xfrm>
              <a:prstGeom prst="line">
                <a:avLst/>
              </a:prstGeom>
              <a:ln w="57150" cap="sq" cmpd="sng">
                <a:solidFill>
                  <a:srgbClr val="0033CC"/>
                </a:solidFill>
                <a:prstDash val="solid"/>
                <a:headEnd type="none" w="med" len="med"/>
                <a:tailEnd type="none" w="med" len="med"/>
              </a:ln>
            </p:spPr>
            <p:txBody>
              <a:bodyPr/>
              <a:lstStyle/>
              <a:p/>
            </p:txBody>
          </p:sp>
          <p:sp>
            <p:nvSpPr>
              <p:cNvPr id="39960" name="Line 8"/>
              <p:cNvSpPr/>
              <p:nvPr/>
            </p:nvSpPr>
            <p:spPr>
              <a:xfrm flipV="1">
                <a:off x="749" y="757"/>
                <a:ext cx="227" cy="139"/>
              </a:xfrm>
              <a:prstGeom prst="line">
                <a:avLst/>
              </a:prstGeom>
              <a:ln w="57150" cap="sq" cmpd="sng">
                <a:solidFill>
                  <a:srgbClr val="0033CC"/>
                </a:solidFill>
                <a:prstDash val="solid"/>
                <a:headEnd type="none" w="med" len="med"/>
                <a:tailEnd type="none" w="med" len="med"/>
              </a:ln>
            </p:spPr>
            <p:txBody>
              <a:bodyPr/>
              <a:lstStyle/>
              <a:p/>
            </p:txBody>
          </p:sp>
          <p:sp>
            <p:nvSpPr>
              <p:cNvPr id="39961" name="Line 9"/>
              <p:cNvSpPr/>
              <p:nvPr/>
            </p:nvSpPr>
            <p:spPr>
              <a:xfrm>
                <a:off x="68" y="757"/>
                <a:ext cx="227" cy="139"/>
              </a:xfrm>
              <a:prstGeom prst="line">
                <a:avLst/>
              </a:prstGeom>
              <a:ln w="57150" cap="sq" cmpd="sng">
                <a:solidFill>
                  <a:srgbClr val="0033CC"/>
                </a:solidFill>
                <a:prstDash val="solid"/>
                <a:headEnd type="none" w="med" len="med"/>
                <a:tailEnd type="none" w="med" len="med"/>
              </a:ln>
            </p:spPr>
            <p:txBody>
              <a:bodyPr/>
              <a:lstStyle/>
              <a:p/>
            </p:txBody>
          </p:sp>
          <p:sp>
            <p:nvSpPr>
              <p:cNvPr id="39962" name="Line 10"/>
              <p:cNvSpPr/>
              <p:nvPr/>
            </p:nvSpPr>
            <p:spPr>
              <a:xfrm flipH="1">
                <a:off x="477" y="525"/>
                <a:ext cx="0" cy="255"/>
              </a:xfrm>
              <a:prstGeom prst="line">
                <a:avLst/>
              </a:prstGeom>
              <a:ln w="57150" cap="sq" cmpd="sng">
                <a:solidFill>
                  <a:srgbClr val="0033CC"/>
                </a:solidFill>
                <a:prstDash val="solid"/>
                <a:headEnd type="none" w="med" len="med"/>
                <a:tailEnd type="none" w="med" len="med"/>
              </a:ln>
            </p:spPr>
            <p:txBody>
              <a:bodyPr/>
              <a:lstStyle/>
              <a:p/>
            </p:txBody>
          </p:sp>
          <p:sp>
            <p:nvSpPr>
              <p:cNvPr id="39963" name="AutoShape 11"/>
              <p:cNvSpPr/>
              <p:nvPr/>
            </p:nvSpPr>
            <p:spPr>
              <a:xfrm rot="-1781115">
                <a:off x="726" y="0"/>
                <a:ext cx="555" cy="499"/>
              </a:xfrm>
              <a:prstGeom prst="hexagon">
                <a:avLst>
                  <a:gd name="adj" fmla="val 27805"/>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64" name="Line 12"/>
              <p:cNvSpPr/>
              <p:nvPr/>
            </p:nvSpPr>
            <p:spPr>
              <a:xfrm flipV="1">
                <a:off x="794" y="0"/>
                <a:ext cx="227" cy="139"/>
              </a:xfrm>
              <a:prstGeom prst="line">
                <a:avLst/>
              </a:prstGeom>
              <a:ln w="57150" cap="sq" cmpd="sng">
                <a:solidFill>
                  <a:srgbClr val="0033CC"/>
                </a:solidFill>
                <a:prstDash val="solid"/>
                <a:headEnd type="none" w="med" len="med"/>
                <a:tailEnd type="none" w="med" len="med"/>
              </a:ln>
            </p:spPr>
            <p:txBody>
              <a:bodyPr/>
              <a:lstStyle/>
              <a:p/>
            </p:txBody>
          </p:sp>
          <p:sp>
            <p:nvSpPr>
              <p:cNvPr id="39965" name="Line 13"/>
              <p:cNvSpPr/>
              <p:nvPr/>
            </p:nvSpPr>
            <p:spPr>
              <a:xfrm>
                <a:off x="726" y="451"/>
                <a:ext cx="227" cy="139"/>
              </a:xfrm>
              <a:prstGeom prst="line">
                <a:avLst/>
              </a:prstGeom>
              <a:ln w="57150" cap="sq" cmpd="sng">
                <a:solidFill>
                  <a:srgbClr val="0033CC"/>
                </a:solidFill>
                <a:prstDash val="solid"/>
                <a:headEnd type="none" w="med" len="med"/>
                <a:tailEnd type="none" w="med" len="med"/>
              </a:ln>
            </p:spPr>
            <p:txBody>
              <a:bodyPr/>
              <a:lstStyle/>
              <a:p/>
            </p:txBody>
          </p:sp>
          <p:sp>
            <p:nvSpPr>
              <p:cNvPr id="39966" name="Line 14"/>
              <p:cNvSpPr/>
              <p:nvPr/>
            </p:nvSpPr>
            <p:spPr>
              <a:xfrm flipH="1">
                <a:off x="1203" y="116"/>
                <a:ext cx="0" cy="255"/>
              </a:xfrm>
              <a:prstGeom prst="line">
                <a:avLst/>
              </a:prstGeom>
              <a:ln w="57150" cap="sq" cmpd="sng">
                <a:solidFill>
                  <a:srgbClr val="0033CC"/>
                </a:solidFill>
                <a:prstDash val="solid"/>
                <a:headEnd type="none" w="med" len="med"/>
                <a:tailEnd type="none" w="med" len="med"/>
              </a:ln>
            </p:spPr>
            <p:txBody>
              <a:bodyPr/>
              <a:lstStyle/>
              <a:p/>
            </p:txBody>
          </p:sp>
        </p:grpSp>
        <p:sp>
          <p:nvSpPr>
            <p:cNvPr id="39956" name="Rectangle 15"/>
            <p:cNvSpPr/>
            <p:nvPr/>
          </p:nvSpPr>
          <p:spPr>
            <a:xfrm>
              <a:off x="0" y="0"/>
              <a:ext cx="772" cy="862"/>
            </a:xfrm>
            <a:prstGeom prst="rect">
              <a:avLst/>
            </a:prstGeom>
            <a:noFill/>
            <a:ln w="9525">
              <a:noFill/>
            </a:ln>
          </p:spPr>
          <p:txBody>
            <a:bodyPr anchor="ctr"/>
            <a:lstStyle/>
            <a:p>
              <a:pPr algn="r">
                <a:buFontTx/>
              </a:pPr>
              <a:r>
                <a:rPr lang="zh-CN" altLang="en-US" sz="3600">
                  <a:solidFill>
                    <a:srgbClr val="FF3300"/>
                  </a:solidFill>
                  <a:latin typeface="Verdana" panose="020B0604030504040204" pitchFamily="34" charset="0"/>
                  <a:ea typeface="隶书" panose="02010509060101010101" pitchFamily="49" charset="-122"/>
                </a:rPr>
                <a:t>菲</a:t>
              </a:r>
              <a:endParaRPr lang="zh-CN" altLang="en-US" sz="3600">
                <a:solidFill>
                  <a:srgbClr val="FF3300"/>
                </a:solidFill>
                <a:latin typeface="Verdana" panose="020B0604030504040204" pitchFamily="34" charset="0"/>
                <a:ea typeface="隶书" panose="02010509060101010101" pitchFamily="49" charset="-122"/>
              </a:endParaRPr>
            </a:p>
          </p:txBody>
        </p:sp>
      </p:grpSp>
      <p:grpSp>
        <p:nvGrpSpPr>
          <p:cNvPr id="39940" name="Group 16"/>
          <p:cNvGrpSpPr/>
          <p:nvPr/>
        </p:nvGrpSpPr>
        <p:grpSpPr>
          <a:xfrm>
            <a:off x="4716463" y="4076700"/>
            <a:ext cx="3887787" cy="2239963"/>
            <a:chOff x="0" y="0"/>
            <a:chExt cx="2449" cy="1411"/>
          </a:xfrm>
        </p:grpSpPr>
        <p:grpSp>
          <p:nvGrpSpPr>
            <p:cNvPr id="39941" name="Group 17"/>
            <p:cNvGrpSpPr/>
            <p:nvPr/>
          </p:nvGrpSpPr>
          <p:grpSpPr>
            <a:xfrm>
              <a:off x="90" y="182"/>
              <a:ext cx="2359" cy="1229"/>
              <a:chOff x="0" y="0"/>
              <a:chExt cx="2359" cy="1229"/>
            </a:xfrm>
          </p:grpSpPr>
          <p:grpSp>
            <p:nvGrpSpPr>
              <p:cNvPr id="39943" name="Group 18"/>
              <p:cNvGrpSpPr/>
              <p:nvPr/>
            </p:nvGrpSpPr>
            <p:grpSpPr>
              <a:xfrm>
                <a:off x="992" y="0"/>
                <a:ext cx="1367" cy="651"/>
                <a:chOff x="0" y="0"/>
                <a:chExt cx="2087" cy="977"/>
              </a:xfrm>
            </p:grpSpPr>
            <p:sp>
              <p:nvSpPr>
                <p:cNvPr id="39951" name="AutoShape 19"/>
                <p:cNvSpPr/>
                <p:nvPr/>
              </p:nvSpPr>
              <p:spPr>
                <a:xfrm rot="-1781115">
                  <a:off x="97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52" name="Oval 20"/>
                <p:cNvSpPr/>
                <p:nvPr/>
              </p:nvSpPr>
              <p:spPr>
                <a:xfrm rot="-1838738">
                  <a:off x="1346"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9953" name="AutoShape 21"/>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54" name="Oval 22"/>
                <p:cNvSpPr/>
                <p:nvPr/>
              </p:nvSpPr>
              <p:spPr>
                <a:xfrm rot="-1838738">
                  <a:off x="368"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39944" name="Group 23"/>
              <p:cNvGrpSpPr/>
              <p:nvPr/>
            </p:nvGrpSpPr>
            <p:grpSpPr>
              <a:xfrm>
                <a:off x="0" y="527"/>
                <a:ext cx="2051" cy="702"/>
                <a:chOff x="0" y="0"/>
                <a:chExt cx="3009" cy="1002"/>
              </a:xfrm>
            </p:grpSpPr>
            <p:sp>
              <p:nvSpPr>
                <p:cNvPr id="39945" name="AutoShape 24"/>
                <p:cNvSpPr/>
                <p:nvPr/>
              </p:nvSpPr>
              <p:spPr>
                <a:xfrm rot="-1781115">
                  <a:off x="0"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46" name="Oval 25"/>
                <p:cNvSpPr/>
                <p:nvPr/>
              </p:nvSpPr>
              <p:spPr>
                <a:xfrm rot="-1838738">
                  <a:off x="368"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9947" name="AutoShape 26"/>
                <p:cNvSpPr/>
                <p:nvPr/>
              </p:nvSpPr>
              <p:spPr>
                <a:xfrm rot="-1781115">
                  <a:off x="948" y="0"/>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48" name="Oval 27"/>
                <p:cNvSpPr/>
                <p:nvPr/>
              </p:nvSpPr>
              <p:spPr>
                <a:xfrm rot="-1838738">
                  <a:off x="1316" y="285"/>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9949" name="AutoShape 28"/>
                <p:cNvSpPr/>
                <p:nvPr/>
              </p:nvSpPr>
              <p:spPr>
                <a:xfrm rot="-1781115">
                  <a:off x="1900" y="25"/>
                  <a:ext cx="1109" cy="977"/>
                </a:xfrm>
                <a:prstGeom prst="hexagon">
                  <a:avLst>
                    <a:gd name="adj" fmla="val 28377"/>
                    <a:gd name="vf" fmla="val 115470"/>
                  </a:avLst>
                </a:prstGeom>
                <a:noFill/>
                <a:ln w="57150" cap="sq" cmpd="sng">
                  <a:solidFill>
                    <a:srgbClr val="0033CC"/>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50" name="Oval 29"/>
                <p:cNvSpPr/>
                <p:nvPr/>
              </p:nvSpPr>
              <p:spPr>
                <a:xfrm rot="-1838738">
                  <a:off x="2268" y="310"/>
                  <a:ext cx="376" cy="401"/>
                </a:xfrm>
                <a:prstGeom prst="ellipse">
                  <a:avLst/>
                </a:prstGeom>
                <a:noFill/>
                <a:ln w="57150" cap="sq" cmpd="sng">
                  <a:solidFill>
                    <a:srgbClr val="0033CC"/>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sp>
          <p:nvSpPr>
            <p:cNvPr id="39942" name="Rectangle 30"/>
            <p:cNvSpPr/>
            <p:nvPr/>
          </p:nvSpPr>
          <p:spPr>
            <a:xfrm>
              <a:off x="0" y="0"/>
              <a:ext cx="1134" cy="862"/>
            </a:xfrm>
            <a:prstGeom prst="rect">
              <a:avLst/>
            </a:prstGeom>
            <a:noFill/>
            <a:ln w="9525">
              <a:noFill/>
            </a:ln>
          </p:spPr>
          <p:txBody>
            <a:bodyPr anchor="ctr"/>
            <a:lstStyle/>
            <a:p>
              <a:pPr algn="r">
                <a:buFontTx/>
              </a:pPr>
              <a:r>
                <a:rPr lang="zh-CN" altLang="en-US" sz="3600">
                  <a:solidFill>
                    <a:srgbClr val="FF3300"/>
                  </a:solidFill>
                  <a:latin typeface="Verdana" panose="020B0604030504040204" pitchFamily="34" charset="0"/>
                  <a:ea typeface="黑体" panose="02010609060101010101" pitchFamily="49" charset="-122"/>
                </a:rPr>
                <a:t>苯并芘</a:t>
              </a:r>
              <a:endParaRPr lang="zh-CN" altLang="en-US" sz="3600">
                <a:solidFill>
                  <a:srgbClr val="FF3300"/>
                </a:solidFill>
                <a:latin typeface="Verdana" panose="020B0604030504040204" pitchFamily="34" charset="0"/>
                <a:ea typeface="黑体" panose="02010609060101010101" pitchFamily="49" charset="-122"/>
              </a:endParaRPr>
            </a:p>
          </p:txBody>
        </p:sp>
      </p:gr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8914" name="Group 2"/>
          <p:cNvGraphicFramePr>
            <a:graphicFrameLocks noGrp="1"/>
          </p:cNvGraphicFramePr>
          <p:nvPr/>
        </p:nvGraphicFramePr>
        <p:xfrm>
          <a:off x="179388" y="188913"/>
          <a:ext cx="8964612" cy="6480177"/>
        </p:xfrm>
        <a:graphic>
          <a:graphicData uri="http://schemas.openxmlformats.org/drawingml/2006/table">
            <a:tbl>
              <a:tblPr/>
              <a:tblGrid>
                <a:gridCol w="1236662"/>
                <a:gridCol w="1776413"/>
                <a:gridCol w="1470025"/>
                <a:gridCol w="1492250"/>
                <a:gridCol w="1495425"/>
                <a:gridCol w="1493837"/>
              </a:tblGrid>
              <a:tr h="719138">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烷</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烯</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苯</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719138">
                <a:tc rowSpan="3">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与</a:t>
                      </a:r>
                      <a:r>
                        <a:rPr kumimoji="0" 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Br</a:t>
                      </a:r>
                      <a:r>
                        <a:rPr kumimoji="0" lang="en-US" sz="2800" b="1" i="0" u="none" strike="noStrike" cap="none" normalizeH="0" baseline="-25000" smtClean="0">
                          <a:ln>
                            <a:noFill/>
                          </a:ln>
                          <a:solidFill>
                            <a:schemeClr val="tx2"/>
                          </a:solidFill>
                          <a:effectLst/>
                          <a:latin typeface="黑体" panose="02010609060101010101" pitchFamily="49" charset="-122"/>
                          <a:ea typeface="黑体" panose="02010609060101010101" pitchFamily="49" charset="-122"/>
                        </a:rPr>
                        <a:t>2</a:t>
                      </a: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作用</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Br</a:t>
                      </a:r>
                      <a:r>
                        <a:rPr kumimoji="0" lang="en-US" sz="2800" b="1" i="0" u="none" strike="noStrike" cap="none" normalizeH="0" baseline="-25000" smtClean="0">
                          <a:ln>
                            <a:noFill/>
                          </a:ln>
                          <a:solidFill>
                            <a:schemeClr val="tx2"/>
                          </a:solidFill>
                          <a:effectLst/>
                          <a:latin typeface="黑体" panose="02010609060101010101" pitchFamily="49" charset="-122"/>
                          <a:ea typeface="黑体" panose="02010609060101010101" pitchFamily="49" charset="-122"/>
                        </a:rPr>
                        <a:t>2</a:t>
                      </a: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试剂</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550">
                <a:tc vMerge="1">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反应条件</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vMerge="1">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反应类型</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row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与</a:t>
                      </a:r>
                      <a:r>
                        <a:rPr kumimoji="0" lang="en-US" sz="2000" b="0" i="0" u="none" strike="noStrike" cap="none" normalizeH="0" baseline="0" smtClean="0">
                          <a:ln>
                            <a:noFill/>
                          </a:ln>
                          <a:solidFill>
                            <a:schemeClr val="tx2"/>
                          </a:solidFill>
                          <a:effectLst/>
                          <a:latin typeface="Times New Roman" panose="02020603050405020304" pitchFamily="18" charset="0"/>
                          <a:ea typeface="黑体" panose="02010609060101010101" pitchFamily="49" charset="-122"/>
                        </a:rPr>
                        <a:t>KMnO</a:t>
                      </a:r>
                      <a:r>
                        <a:rPr kumimoji="0" lang="en-US" sz="2000" b="0" i="0" u="none" strike="noStrike" cap="none" normalizeH="0" baseline="-25000" smtClean="0">
                          <a:ln>
                            <a:noFill/>
                          </a:ln>
                          <a:solidFill>
                            <a:schemeClr val="tx2"/>
                          </a:solidFill>
                          <a:effectLst/>
                          <a:latin typeface="Times New Roman" panose="02020603050405020304" pitchFamily="18" charset="0"/>
                          <a:ea typeface="黑体" panose="02010609060101010101" pitchFamily="49" charset="-122"/>
                        </a:rPr>
                        <a:t>4</a:t>
                      </a: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作用</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1219200">
                <a:tc vMerge="1">
                  <a:tcPr/>
                </a:tc>
                <a:tc vMerge="1">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719138">
                <a:tc row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点燃</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现象</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719138">
                <a:tc vMerge="1">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rPr>
                        <a:t>结论</a:t>
                      </a:r>
                      <a:endParaRPr kumimoji="0" lang="zh-CN" altLang="en-US" sz="2800" b="1"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wrap="square"/>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2800" b="0" i="0" u="none" strike="noStrike" cap="none" normalizeH="0" baseline="0" smtClean="0">
                        <a:ln>
                          <a:noFill/>
                        </a:ln>
                        <a:solidFill>
                          <a:schemeClr val="tx2"/>
                        </a:solidFill>
                        <a:effectLst/>
                        <a:latin typeface="黑体" panose="02010609060101010101" pitchFamily="49" charset="-122"/>
                        <a:ea typeface="黑体" panose="02010609060101010101" pitchFamily="49" charset="-122"/>
                      </a:endParaRPr>
                    </a:p>
                  </a:txBody>
                  <a:tcPr marL="90000" marR="90000" marT="46800" marB="46800" vert="horz"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r>
            </a:tbl>
          </a:graphicData>
        </a:graphic>
      </p:graphicFrame>
      <p:sp>
        <p:nvSpPr>
          <p:cNvPr id="38968" name="Text Box 56"/>
          <p:cNvSpPr txBox="1"/>
          <p:nvPr/>
        </p:nvSpPr>
        <p:spPr>
          <a:xfrm>
            <a:off x="3348038" y="981075"/>
            <a:ext cx="1079500" cy="579438"/>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纯溴</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69" name="Text Box 57"/>
          <p:cNvSpPr txBox="1"/>
          <p:nvPr/>
        </p:nvSpPr>
        <p:spPr>
          <a:xfrm>
            <a:off x="4787900" y="981075"/>
            <a:ext cx="1079500" cy="579438"/>
          </a:xfrm>
          <a:prstGeom prst="rect">
            <a:avLst/>
          </a:prstGeom>
          <a:noFill/>
          <a:ln w="9525">
            <a:noFill/>
          </a:ln>
        </p:spPr>
        <p:txBody>
          <a:bodyPr>
            <a:spAutoFit/>
          </a:bodyPr>
          <a:lstStyle/>
          <a:p>
            <a:pPr>
              <a:spcBef>
                <a:spcPct val="50000"/>
              </a:spcBef>
            </a:pPr>
            <a:r>
              <a:rPr lang="zh-CN" altLang="en-US" sz="3200">
                <a:solidFill>
                  <a:schemeClr val="tx2"/>
                </a:solidFill>
                <a:latin typeface="黑体" panose="02010609060101010101" pitchFamily="49" charset="-122"/>
                <a:ea typeface="黑体" panose="02010609060101010101" pitchFamily="49" charset="-122"/>
              </a:rPr>
              <a:t>溴水</a:t>
            </a:r>
            <a:endParaRPr lang="zh-CN" altLang="en-US" sz="3200">
              <a:solidFill>
                <a:schemeClr val="tx2"/>
              </a:solidFill>
              <a:latin typeface="黑体" panose="02010609060101010101" pitchFamily="49" charset="-122"/>
              <a:ea typeface="黑体" panose="02010609060101010101" pitchFamily="49" charset="-122"/>
            </a:endParaRPr>
          </a:p>
        </p:txBody>
      </p:sp>
      <p:sp>
        <p:nvSpPr>
          <p:cNvPr id="38970" name="Text Box 58"/>
          <p:cNvSpPr txBox="1"/>
          <p:nvPr/>
        </p:nvSpPr>
        <p:spPr>
          <a:xfrm>
            <a:off x="6300788" y="981075"/>
            <a:ext cx="1079500" cy="579438"/>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纯溴</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71" name="Text Box 59"/>
          <p:cNvSpPr txBox="1">
            <a:spLocks noChangeArrowheads="1"/>
          </p:cNvSpPr>
          <p:nvPr/>
        </p:nvSpPr>
        <p:spPr bwMode="auto">
          <a:xfrm>
            <a:off x="7885113" y="1052513"/>
            <a:ext cx="1079500" cy="579438"/>
          </a:xfrm>
          <a:prstGeom prst="rect">
            <a:avLst/>
          </a:prstGeom>
          <a:gradFill rotWithShape="1">
            <a:gsLst>
              <a:gs pos="0">
                <a:srgbClr val="0000CC"/>
              </a:gs>
              <a:gs pos="50000">
                <a:schemeClr val="bg1"/>
              </a:gs>
              <a:gs pos="100000">
                <a:srgbClr val="0000CC"/>
              </a:gs>
            </a:gsLst>
            <a:lin ang="18900000" scaled="1"/>
          </a:gradFill>
          <a:ln w="9525">
            <a:noFill/>
            <a:miter lim="800000"/>
          </a:ln>
          <a:effectLst/>
        </p:spPr>
        <p:txBody>
          <a:bodyPr>
            <a:spAutoFit/>
          </a:bodyPr>
          <a:lstStyle/>
          <a:p>
            <a:pPr marR="0" defTabSz="914400">
              <a:spcBef>
                <a:spcPct val="50000"/>
              </a:spcBef>
              <a:buClrTx/>
              <a:buSzTx/>
              <a:defRPr/>
            </a:pPr>
            <a:r>
              <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rPr>
              <a:t>溴水</a:t>
            </a:r>
            <a:endPar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endParaRPr>
          </a:p>
        </p:txBody>
      </p:sp>
      <p:sp>
        <p:nvSpPr>
          <p:cNvPr id="38972" name="Text Box 60"/>
          <p:cNvSpPr txBox="1"/>
          <p:nvPr/>
        </p:nvSpPr>
        <p:spPr>
          <a:xfrm>
            <a:off x="3348038" y="1700213"/>
            <a:ext cx="1079500" cy="579437"/>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光照</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73" name="Text Box 61"/>
          <p:cNvSpPr txBox="1"/>
          <p:nvPr/>
        </p:nvSpPr>
        <p:spPr>
          <a:xfrm>
            <a:off x="3348038" y="2492375"/>
            <a:ext cx="1079500" cy="579438"/>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取代</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74" name="Text Box 62"/>
          <p:cNvSpPr txBox="1"/>
          <p:nvPr/>
        </p:nvSpPr>
        <p:spPr>
          <a:xfrm>
            <a:off x="4787900" y="2492375"/>
            <a:ext cx="1079500" cy="579438"/>
          </a:xfrm>
          <a:prstGeom prst="rect">
            <a:avLst/>
          </a:prstGeom>
          <a:noFill/>
          <a:ln w="9525">
            <a:noFill/>
          </a:ln>
        </p:spPr>
        <p:txBody>
          <a:bodyPr>
            <a:spAutoFit/>
          </a:bodyPr>
          <a:lstStyle/>
          <a:p>
            <a:pPr>
              <a:spcBef>
                <a:spcPct val="50000"/>
              </a:spcBef>
            </a:pPr>
            <a:r>
              <a:rPr lang="zh-CN" altLang="en-US" sz="3200">
                <a:solidFill>
                  <a:schemeClr val="tx2"/>
                </a:solidFill>
                <a:latin typeface="黑体" panose="02010609060101010101" pitchFamily="49" charset="-122"/>
                <a:ea typeface="黑体" panose="02010609060101010101" pitchFamily="49" charset="-122"/>
              </a:rPr>
              <a:t>加成</a:t>
            </a:r>
            <a:endParaRPr lang="zh-CN" altLang="en-US" sz="3200">
              <a:solidFill>
                <a:schemeClr val="tx2"/>
              </a:solidFill>
              <a:latin typeface="黑体" panose="02010609060101010101" pitchFamily="49" charset="-122"/>
              <a:ea typeface="黑体" panose="02010609060101010101" pitchFamily="49" charset="-122"/>
            </a:endParaRPr>
          </a:p>
        </p:txBody>
      </p:sp>
      <p:sp>
        <p:nvSpPr>
          <p:cNvPr id="38975" name="Line 63"/>
          <p:cNvSpPr/>
          <p:nvPr/>
        </p:nvSpPr>
        <p:spPr>
          <a:xfrm>
            <a:off x="4716463" y="1700213"/>
            <a:ext cx="1368425" cy="576262"/>
          </a:xfrm>
          <a:prstGeom prst="line">
            <a:avLst/>
          </a:prstGeom>
          <a:ln w="38100" cap="flat" cmpd="sng">
            <a:solidFill>
              <a:srgbClr val="0000CC"/>
            </a:solidFill>
            <a:prstDash val="solid"/>
            <a:headEnd type="none" w="med" len="med"/>
            <a:tailEnd type="none" w="med" len="med"/>
          </a:ln>
        </p:spPr>
        <p:txBody>
          <a:bodyPr/>
          <a:lstStyle/>
          <a:p/>
        </p:txBody>
      </p:sp>
      <p:sp>
        <p:nvSpPr>
          <p:cNvPr id="38976" name="Text Box 64"/>
          <p:cNvSpPr txBox="1"/>
          <p:nvPr/>
        </p:nvSpPr>
        <p:spPr>
          <a:xfrm>
            <a:off x="6372225" y="1700213"/>
            <a:ext cx="1079500" cy="579437"/>
          </a:xfrm>
          <a:prstGeom prst="rect">
            <a:avLst/>
          </a:prstGeom>
          <a:noFill/>
          <a:ln w="9525">
            <a:noFill/>
          </a:ln>
        </p:spPr>
        <p:txBody>
          <a:bodyPr>
            <a:spAutoFit/>
          </a:bodyPr>
          <a:lstStyle/>
          <a:p>
            <a:pPr>
              <a:spcBef>
                <a:spcPct val="50000"/>
              </a:spcBef>
            </a:pPr>
            <a:r>
              <a:rPr lang="en-US" altLang="zh-CN" sz="3200">
                <a:solidFill>
                  <a:srgbClr val="0033CC"/>
                </a:solidFill>
                <a:latin typeface="黑体" panose="02010609060101010101" pitchFamily="49" charset="-122"/>
                <a:ea typeface="黑体" panose="02010609060101010101" pitchFamily="49" charset="-122"/>
              </a:rPr>
              <a:t>Fe</a:t>
            </a:r>
            <a:r>
              <a:rPr lang="zh-CN" altLang="en-US" sz="3200">
                <a:solidFill>
                  <a:srgbClr val="0033CC"/>
                </a:solidFill>
                <a:latin typeface="黑体" panose="02010609060101010101" pitchFamily="49" charset="-122"/>
                <a:ea typeface="黑体" panose="02010609060101010101" pitchFamily="49" charset="-122"/>
              </a:rPr>
              <a:t>粉</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77" name="Text Box 65"/>
          <p:cNvSpPr txBox="1"/>
          <p:nvPr/>
        </p:nvSpPr>
        <p:spPr>
          <a:xfrm>
            <a:off x="6372225" y="2492375"/>
            <a:ext cx="1079500" cy="579438"/>
          </a:xfrm>
          <a:prstGeom prst="rect">
            <a:avLst/>
          </a:prstGeom>
          <a:noFill/>
          <a:ln w="9525">
            <a:noFill/>
          </a:ln>
        </p:spPr>
        <p:txBody>
          <a:bodyPr>
            <a:spAutoFit/>
          </a:bodyPr>
          <a:lstStyle/>
          <a:p>
            <a:pPr>
              <a:spcBef>
                <a:spcPct val="50000"/>
              </a:spcBef>
            </a:pPr>
            <a:r>
              <a:rPr lang="zh-CN" altLang="en-US" sz="3200">
                <a:solidFill>
                  <a:srgbClr val="0033CC"/>
                </a:solidFill>
                <a:latin typeface="黑体" panose="02010609060101010101" pitchFamily="49" charset="-122"/>
                <a:ea typeface="黑体" panose="02010609060101010101" pitchFamily="49" charset="-122"/>
              </a:rPr>
              <a:t>取代</a:t>
            </a:r>
            <a:endParaRPr lang="zh-CN" altLang="en-US" sz="3200">
              <a:solidFill>
                <a:srgbClr val="0033CC"/>
              </a:solidFill>
              <a:latin typeface="黑体" panose="02010609060101010101" pitchFamily="49" charset="-122"/>
              <a:ea typeface="黑体" panose="02010609060101010101" pitchFamily="49" charset="-122"/>
            </a:endParaRPr>
          </a:p>
        </p:txBody>
      </p:sp>
      <p:sp>
        <p:nvSpPr>
          <p:cNvPr id="38978" name="Text Box 66"/>
          <p:cNvSpPr txBox="1">
            <a:spLocks noChangeArrowheads="1"/>
          </p:cNvSpPr>
          <p:nvPr/>
        </p:nvSpPr>
        <p:spPr bwMode="auto">
          <a:xfrm>
            <a:off x="7813675" y="1700213"/>
            <a:ext cx="1079500" cy="579438"/>
          </a:xfrm>
          <a:prstGeom prst="rect">
            <a:avLst/>
          </a:prstGeom>
          <a:gradFill rotWithShape="1">
            <a:gsLst>
              <a:gs pos="0">
                <a:srgbClr val="0000CC"/>
              </a:gs>
              <a:gs pos="50000">
                <a:schemeClr val="bg1"/>
              </a:gs>
              <a:gs pos="100000">
                <a:srgbClr val="0000CC"/>
              </a:gs>
            </a:gsLst>
            <a:lin ang="18900000" scaled="1"/>
          </a:gradFill>
          <a:ln w="9525">
            <a:noFill/>
            <a:miter lim="800000"/>
          </a:ln>
          <a:effectLst/>
        </p:spPr>
        <p:txBody>
          <a:bodyPr>
            <a:spAutoFit/>
          </a:bodyPr>
          <a:lstStyle/>
          <a:p>
            <a:pPr marR="0" defTabSz="914400">
              <a:spcBef>
                <a:spcPct val="50000"/>
              </a:spcBef>
              <a:buClrTx/>
              <a:buSzTx/>
              <a:defRPr/>
            </a:pPr>
            <a:r>
              <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rPr>
              <a:t>萃取</a:t>
            </a:r>
            <a:endPar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endParaRPr>
          </a:p>
        </p:txBody>
      </p:sp>
      <p:sp>
        <p:nvSpPr>
          <p:cNvPr id="38979" name="Text Box 67"/>
          <p:cNvSpPr txBox="1">
            <a:spLocks noChangeArrowheads="1"/>
          </p:cNvSpPr>
          <p:nvPr/>
        </p:nvSpPr>
        <p:spPr bwMode="auto">
          <a:xfrm>
            <a:off x="7596188" y="2565400"/>
            <a:ext cx="1512888" cy="579438"/>
          </a:xfrm>
          <a:prstGeom prst="rect">
            <a:avLst/>
          </a:prstGeom>
          <a:gradFill rotWithShape="1">
            <a:gsLst>
              <a:gs pos="0">
                <a:srgbClr val="0000CC"/>
              </a:gs>
              <a:gs pos="50000">
                <a:schemeClr val="bg1"/>
              </a:gs>
              <a:gs pos="100000">
                <a:srgbClr val="0000CC"/>
              </a:gs>
            </a:gsLst>
            <a:lin ang="18900000" scaled="1"/>
          </a:gradFill>
          <a:ln w="9525">
            <a:noFill/>
            <a:miter lim="800000"/>
          </a:ln>
          <a:effectLst/>
        </p:spPr>
        <p:txBody>
          <a:bodyPr>
            <a:spAutoFit/>
          </a:bodyPr>
          <a:lstStyle/>
          <a:p>
            <a:pPr marR="0" algn="ctr" defTabSz="914400">
              <a:spcBef>
                <a:spcPct val="50000"/>
              </a:spcBef>
              <a:buClrTx/>
              <a:buSzTx/>
              <a:defRPr/>
            </a:pPr>
            <a:r>
              <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rPr>
              <a:t>无反应</a:t>
            </a:r>
            <a:endParaRPr kumimoji="0" lang="zh-CN" altLang="en-US" sz="3200" kern="1200" cap="none" spc="0" normalizeH="0" baseline="0" noProof="0" smtClean="0">
              <a:solidFill>
                <a:srgbClr val="000000"/>
              </a:solidFill>
              <a:latin typeface="黑体" panose="02010609060101010101" pitchFamily="49" charset="-122"/>
              <a:ea typeface="黑体" panose="02010609060101010101" pitchFamily="49" charset="-122"/>
              <a:cs typeface="+mn-cs"/>
            </a:endParaRPr>
          </a:p>
        </p:txBody>
      </p:sp>
      <p:sp>
        <p:nvSpPr>
          <p:cNvPr id="41028" name="Line 68"/>
          <p:cNvSpPr/>
          <p:nvPr/>
        </p:nvSpPr>
        <p:spPr>
          <a:xfrm flipH="1">
            <a:off x="1476375" y="4005263"/>
            <a:ext cx="1655763" cy="0"/>
          </a:xfrm>
          <a:prstGeom prst="line">
            <a:avLst/>
          </a:prstGeom>
          <a:ln w="9525" cap="flat" cmpd="sng">
            <a:solidFill>
              <a:schemeClr val="tx1"/>
            </a:solidFill>
            <a:prstDash val="solid"/>
            <a:headEnd type="none" w="med" len="med"/>
            <a:tailEnd type="none" w="med" len="med"/>
          </a:ln>
        </p:spPr>
        <p:txBody>
          <a:bodyPr/>
          <a:lstStyle/>
          <a:p/>
        </p:txBody>
      </p:sp>
      <p:sp>
        <p:nvSpPr>
          <p:cNvPr id="41029" name="Text Box 69"/>
          <p:cNvSpPr txBox="1"/>
          <p:nvPr/>
        </p:nvSpPr>
        <p:spPr>
          <a:xfrm>
            <a:off x="1692275" y="3429000"/>
            <a:ext cx="1223963" cy="579438"/>
          </a:xfrm>
          <a:prstGeom prst="rect">
            <a:avLst/>
          </a:prstGeom>
          <a:noFill/>
          <a:ln w="9525">
            <a:noFill/>
          </a:ln>
        </p:spPr>
        <p:txBody>
          <a:bodyPr>
            <a:spAutoFit/>
          </a:bodyPr>
          <a:lstStyle/>
          <a:p>
            <a:pPr>
              <a:spcBef>
                <a:spcPct val="50000"/>
              </a:spcBef>
            </a:pPr>
            <a:r>
              <a:rPr lang="zh-CN" altLang="en-US" sz="3200" b="0">
                <a:solidFill>
                  <a:schemeClr val="tx2"/>
                </a:solidFill>
                <a:latin typeface="黑体" panose="02010609060101010101" pitchFamily="49" charset="-122"/>
                <a:ea typeface="黑体" panose="02010609060101010101" pitchFamily="49" charset="-122"/>
              </a:rPr>
              <a:t>现象</a:t>
            </a:r>
            <a:endParaRPr lang="zh-CN" altLang="en-US" sz="3200" b="0">
              <a:solidFill>
                <a:schemeClr val="tx2"/>
              </a:solidFill>
              <a:latin typeface="黑体" panose="02010609060101010101" pitchFamily="49" charset="-122"/>
              <a:ea typeface="黑体" panose="02010609060101010101" pitchFamily="49" charset="-122"/>
            </a:endParaRPr>
          </a:p>
        </p:txBody>
      </p:sp>
      <p:sp>
        <p:nvSpPr>
          <p:cNvPr id="41030" name="Text Box 70"/>
          <p:cNvSpPr txBox="1"/>
          <p:nvPr/>
        </p:nvSpPr>
        <p:spPr>
          <a:xfrm>
            <a:off x="1763713" y="4005263"/>
            <a:ext cx="720725" cy="1066800"/>
          </a:xfrm>
          <a:prstGeom prst="rect">
            <a:avLst/>
          </a:prstGeom>
          <a:noFill/>
          <a:ln w="9525">
            <a:noFill/>
          </a:ln>
        </p:spPr>
        <p:txBody>
          <a:bodyPr>
            <a:spAutoFit/>
          </a:bodyPr>
          <a:lstStyle/>
          <a:p>
            <a:pPr>
              <a:spcBef>
                <a:spcPct val="50000"/>
              </a:spcBef>
            </a:pPr>
            <a:r>
              <a:rPr lang="zh-CN" altLang="en-US" sz="3200" b="0">
                <a:solidFill>
                  <a:schemeClr val="tx2"/>
                </a:solidFill>
                <a:latin typeface="黑体" panose="02010609060101010101" pitchFamily="49" charset="-122"/>
                <a:ea typeface="黑体" panose="02010609060101010101" pitchFamily="49" charset="-122"/>
              </a:rPr>
              <a:t>结论</a:t>
            </a:r>
            <a:endParaRPr lang="zh-CN" altLang="en-US" sz="3200" b="0">
              <a:solidFill>
                <a:schemeClr val="tx2"/>
              </a:solidFill>
              <a:latin typeface="黑体" panose="02010609060101010101" pitchFamily="49" charset="-122"/>
              <a:ea typeface="黑体" panose="02010609060101010101" pitchFamily="49" charset="-122"/>
            </a:endParaRPr>
          </a:p>
        </p:txBody>
      </p:sp>
      <p:sp>
        <p:nvSpPr>
          <p:cNvPr id="38983" name="Text Box 71"/>
          <p:cNvSpPr txBox="1"/>
          <p:nvPr/>
        </p:nvSpPr>
        <p:spPr>
          <a:xfrm>
            <a:off x="3203575" y="3357563"/>
            <a:ext cx="1295400" cy="519112"/>
          </a:xfrm>
          <a:prstGeom prst="rect">
            <a:avLst/>
          </a:prstGeom>
          <a:noFill/>
          <a:ln w="9525">
            <a:noFill/>
          </a:ln>
        </p:spPr>
        <p:txBody>
          <a:bodyPr>
            <a:spAutoFit/>
          </a:bodyPr>
          <a:lstStyle/>
          <a:p>
            <a:pPr>
              <a:spcBef>
                <a:spcPct val="50000"/>
              </a:spcBef>
            </a:pPr>
            <a:r>
              <a:rPr lang="zh-CN" altLang="en-US" sz="2800">
                <a:solidFill>
                  <a:srgbClr val="0033CC"/>
                </a:solidFill>
                <a:latin typeface="黑体" panose="02010609060101010101" pitchFamily="49" charset="-122"/>
                <a:ea typeface="黑体" panose="02010609060101010101" pitchFamily="49" charset="-122"/>
              </a:rPr>
              <a:t>不褪色</a:t>
            </a:r>
            <a:endParaRPr lang="zh-CN" altLang="en-US" sz="2800">
              <a:solidFill>
                <a:srgbClr val="0033CC"/>
              </a:solidFill>
              <a:latin typeface="黑体" panose="02010609060101010101" pitchFamily="49" charset="-122"/>
              <a:ea typeface="黑体" panose="02010609060101010101" pitchFamily="49" charset="-122"/>
            </a:endParaRPr>
          </a:p>
        </p:txBody>
      </p:sp>
      <p:sp>
        <p:nvSpPr>
          <p:cNvPr id="38984" name="Text Box 72"/>
          <p:cNvSpPr txBox="1"/>
          <p:nvPr/>
        </p:nvSpPr>
        <p:spPr>
          <a:xfrm>
            <a:off x="4930775" y="3429000"/>
            <a:ext cx="936625" cy="519113"/>
          </a:xfrm>
          <a:prstGeom prst="rect">
            <a:avLst/>
          </a:prstGeom>
          <a:noFill/>
          <a:ln w="9525">
            <a:noFill/>
          </a:ln>
        </p:spPr>
        <p:txBody>
          <a:bodyPr>
            <a:spAutoFit/>
          </a:bodyPr>
          <a:lstStyle/>
          <a:p>
            <a:pPr>
              <a:spcBef>
                <a:spcPct val="50000"/>
              </a:spcBef>
            </a:pPr>
            <a:r>
              <a:rPr lang="zh-CN" altLang="en-US" sz="2800">
                <a:solidFill>
                  <a:schemeClr val="tx2"/>
                </a:solidFill>
                <a:latin typeface="黑体" panose="02010609060101010101" pitchFamily="49" charset="-122"/>
                <a:ea typeface="黑体" panose="02010609060101010101" pitchFamily="49" charset="-122"/>
              </a:rPr>
              <a:t>褪色</a:t>
            </a:r>
            <a:endParaRPr lang="zh-CN" altLang="en-US" sz="2800">
              <a:solidFill>
                <a:schemeClr val="tx2"/>
              </a:solidFill>
              <a:latin typeface="黑体" panose="02010609060101010101" pitchFamily="49" charset="-122"/>
              <a:ea typeface="黑体" panose="02010609060101010101" pitchFamily="49" charset="-122"/>
            </a:endParaRPr>
          </a:p>
        </p:txBody>
      </p:sp>
      <p:sp>
        <p:nvSpPr>
          <p:cNvPr id="38985" name="Text Box 73"/>
          <p:cNvSpPr txBox="1"/>
          <p:nvPr/>
        </p:nvSpPr>
        <p:spPr>
          <a:xfrm>
            <a:off x="6948488" y="3429000"/>
            <a:ext cx="1295400" cy="519113"/>
          </a:xfrm>
          <a:prstGeom prst="rect">
            <a:avLst/>
          </a:prstGeom>
          <a:noFill/>
          <a:ln w="9525">
            <a:noFill/>
          </a:ln>
        </p:spPr>
        <p:txBody>
          <a:bodyPr>
            <a:spAutoFit/>
          </a:bodyPr>
          <a:lstStyle/>
          <a:p>
            <a:pPr>
              <a:spcBef>
                <a:spcPct val="50000"/>
              </a:spcBef>
            </a:pPr>
            <a:r>
              <a:rPr lang="zh-CN" altLang="en-US" sz="2800">
                <a:solidFill>
                  <a:srgbClr val="0033CC"/>
                </a:solidFill>
                <a:latin typeface="黑体" panose="02010609060101010101" pitchFamily="49" charset="-122"/>
                <a:ea typeface="黑体" panose="02010609060101010101" pitchFamily="49" charset="-122"/>
              </a:rPr>
              <a:t>不褪色</a:t>
            </a:r>
            <a:endParaRPr lang="zh-CN" altLang="en-US" sz="2800">
              <a:solidFill>
                <a:srgbClr val="0033CC"/>
              </a:solidFill>
              <a:latin typeface="黑体" panose="02010609060101010101" pitchFamily="49" charset="-122"/>
              <a:ea typeface="黑体" panose="02010609060101010101" pitchFamily="49" charset="-122"/>
            </a:endParaRPr>
          </a:p>
        </p:txBody>
      </p:sp>
      <p:sp>
        <p:nvSpPr>
          <p:cNvPr id="38986" name="Text Box 74"/>
          <p:cNvSpPr txBox="1"/>
          <p:nvPr/>
        </p:nvSpPr>
        <p:spPr>
          <a:xfrm>
            <a:off x="3275013" y="4041775"/>
            <a:ext cx="1368425" cy="1187450"/>
          </a:xfrm>
          <a:prstGeom prst="rect">
            <a:avLst/>
          </a:prstGeom>
          <a:noFill/>
          <a:ln w="9525">
            <a:noFill/>
          </a:ln>
        </p:spPr>
        <p:txBody>
          <a:bodyPr>
            <a:spAutoFit/>
          </a:bodyPr>
          <a:lstStyle/>
          <a:p>
            <a:pPr>
              <a:spcBef>
                <a:spcPct val="50000"/>
              </a:spcBef>
            </a:pPr>
            <a:r>
              <a:rPr lang="zh-CN" altLang="en-US" sz="2400">
                <a:solidFill>
                  <a:srgbClr val="0033CC"/>
                </a:solidFill>
                <a:latin typeface="黑体" panose="02010609060101010101" pitchFamily="49" charset="-122"/>
                <a:ea typeface="黑体" panose="02010609060101010101" pitchFamily="49" charset="-122"/>
              </a:rPr>
              <a:t>不被</a:t>
            </a:r>
            <a:r>
              <a:rPr lang="en-US" altLang="zh-CN" sz="2400">
                <a:solidFill>
                  <a:srgbClr val="0033CC"/>
                </a:solidFill>
                <a:latin typeface="黑体" panose="02010609060101010101" pitchFamily="49" charset="-122"/>
                <a:ea typeface="黑体" panose="02010609060101010101" pitchFamily="49" charset="-122"/>
              </a:rPr>
              <a:t>KMnO</a:t>
            </a:r>
            <a:r>
              <a:rPr lang="en-US" altLang="zh-CN" sz="2400" baseline="-25000">
                <a:solidFill>
                  <a:srgbClr val="0033CC"/>
                </a:solidFill>
                <a:latin typeface="黑体" panose="02010609060101010101" pitchFamily="49" charset="-122"/>
                <a:ea typeface="黑体" panose="02010609060101010101" pitchFamily="49" charset="-122"/>
              </a:rPr>
              <a:t>4</a:t>
            </a:r>
            <a:r>
              <a:rPr lang="zh-CN" altLang="en-US" sz="2400">
                <a:solidFill>
                  <a:srgbClr val="0033CC"/>
                </a:solidFill>
                <a:latin typeface="黑体" panose="02010609060101010101" pitchFamily="49" charset="-122"/>
                <a:ea typeface="黑体" panose="02010609060101010101" pitchFamily="49" charset="-122"/>
              </a:rPr>
              <a:t>氧化</a:t>
            </a:r>
            <a:endParaRPr lang="zh-CN" altLang="en-US" sz="2400">
              <a:solidFill>
                <a:srgbClr val="0033CC"/>
              </a:solidFill>
              <a:latin typeface="黑体" panose="02010609060101010101" pitchFamily="49" charset="-122"/>
              <a:ea typeface="黑体" panose="02010609060101010101" pitchFamily="49" charset="-122"/>
            </a:endParaRPr>
          </a:p>
        </p:txBody>
      </p:sp>
      <p:sp>
        <p:nvSpPr>
          <p:cNvPr id="38987" name="Text Box 75"/>
          <p:cNvSpPr txBox="1"/>
          <p:nvPr/>
        </p:nvSpPr>
        <p:spPr>
          <a:xfrm>
            <a:off x="4714875" y="3970338"/>
            <a:ext cx="1441450" cy="1187450"/>
          </a:xfrm>
          <a:prstGeom prst="rect">
            <a:avLst/>
          </a:prstGeom>
          <a:noFill/>
          <a:ln w="9525">
            <a:noFill/>
          </a:ln>
        </p:spPr>
        <p:txBody>
          <a:bodyPr>
            <a:spAutoFit/>
          </a:bodyPr>
          <a:lstStyle/>
          <a:p>
            <a:pPr>
              <a:spcBef>
                <a:spcPct val="50000"/>
              </a:spcBef>
            </a:pPr>
            <a:r>
              <a:rPr lang="zh-CN" altLang="en-US" sz="2400">
                <a:solidFill>
                  <a:schemeClr val="tx2"/>
                </a:solidFill>
                <a:latin typeface="黑体" panose="02010609060101010101" pitchFamily="49" charset="-122"/>
                <a:ea typeface="黑体" panose="02010609060101010101" pitchFamily="49" charset="-122"/>
              </a:rPr>
              <a:t>易被</a:t>
            </a:r>
            <a:r>
              <a:rPr lang="en-US" altLang="zh-CN" sz="2400">
                <a:solidFill>
                  <a:schemeClr val="tx2"/>
                </a:solidFill>
                <a:latin typeface="黑体" panose="02010609060101010101" pitchFamily="49" charset="-122"/>
                <a:ea typeface="黑体" panose="02010609060101010101" pitchFamily="49" charset="-122"/>
              </a:rPr>
              <a:t>KMnO</a:t>
            </a:r>
            <a:r>
              <a:rPr lang="en-US" altLang="zh-CN" sz="2400" baseline="-25000">
                <a:solidFill>
                  <a:schemeClr val="tx2"/>
                </a:solidFill>
                <a:latin typeface="黑体" panose="02010609060101010101" pitchFamily="49" charset="-122"/>
                <a:ea typeface="黑体" panose="02010609060101010101" pitchFamily="49" charset="-122"/>
              </a:rPr>
              <a:t>4</a:t>
            </a:r>
            <a:r>
              <a:rPr lang="zh-CN" altLang="en-US" sz="2400">
                <a:solidFill>
                  <a:schemeClr val="tx2"/>
                </a:solidFill>
                <a:latin typeface="黑体" panose="02010609060101010101" pitchFamily="49" charset="-122"/>
                <a:ea typeface="黑体" panose="02010609060101010101" pitchFamily="49" charset="-122"/>
              </a:rPr>
              <a:t>氧化</a:t>
            </a:r>
            <a:endParaRPr lang="zh-CN" altLang="en-US" sz="2400">
              <a:solidFill>
                <a:schemeClr val="tx2"/>
              </a:solidFill>
              <a:latin typeface="黑体" panose="02010609060101010101" pitchFamily="49" charset="-122"/>
              <a:ea typeface="黑体" panose="02010609060101010101" pitchFamily="49" charset="-122"/>
            </a:endParaRPr>
          </a:p>
        </p:txBody>
      </p:sp>
      <p:sp>
        <p:nvSpPr>
          <p:cNvPr id="38988" name="Text Box 76"/>
          <p:cNvSpPr txBox="1"/>
          <p:nvPr/>
        </p:nvSpPr>
        <p:spPr>
          <a:xfrm>
            <a:off x="6661150" y="4138613"/>
            <a:ext cx="2303463" cy="946150"/>
          </a:xfrm>
          <a:prstGeom prst="rect">
            <a:avLst/>
          </a:prstGeom>
          <a:noFill/>
          <a:ln w="9525">
            <a:noFill/>
          </a:ln>
        </p:spPr>
        <p:txBody>
          <a:bodyPr>
            <a:spAutoFit/>
          </a:bodyPr>
          <a:lstStyle/>
          <a:p>
            <a:pPr>
              <a:spcBef>
                <a:spcPct val="50000"/>
              </a:spcBef>
            </a:pPr>
            <a:r>
              <a:rPr lang="zh-CN" altLang="en-US" sz="2800">
                <a:solidFill>
                  <a:srgbClr val="0033CC"/>
                </a:solidFill>
                <a:latin typeface="黑体" panose="02010609060101010101" pitchFamily="49" charset="-122"/>
                <a:ea typeface="黑体" panose="02010609060101010101" pitchFamily="49" charset="-122"/>
              </a:rPr>
              <a:t>苯环难被</a:t>
            </a:r>
            <a:r>
              <a:rPr lang="en-US" altLang="zh-CN" sz="2800">
                <a:solidFill>
                  <a:srgbClr val="0033CC"/>
                </a:solidFill>
                <a:latin typeface="黑体" panose="02010609060101010101" pitchFamily="49" charset="-122"/>
                <a:ea typeface="黑体" panose="02010609060101010101" pitchFamily="49" charset="-122"/>
              </a:rPr>
              <a:t>KMnO</a:t>
            </a:r>
            <a:r>
              <a:rPr lang="en-US" altLang="zh-CN" sz="2800" baseline="-25000">
                <a:solidFill>
                  <a:srgbClr val="0033CC"/>
                </a:solidFill>
                <a:latin typeface="黑体" panose="02010609060101010101" pitchFamily="49" charset="-122"/>
                <a:ea typeface="黑体" panose="02010609060101010101" pitchFamily="49" charset="-122"/>
              </a:rPr>
              <a:t>4</a:t>
            </a:r>
            <a:r>
              <a:rPr lang="zh-CN" altLang="en-US" sz="2800">
                <a:solidFill>
                  <a:srgbClr val="0033CC"/>
                </a:solidFill>
                <a:latin typeface="黑体" panose="02010609060101010101" pitchFamily="49" charset="-122"/>
                <a:ea typeface="黑体" panose="02010609060101010101" pitchFamily="49" charset="-122"/>
              </a:rPr>
              <a:t>氧化</a:t>
            </a:r>
            <a:endParaRPr lang="zh-CN" altLang="en-US" sz="2800">
              <a:solidFill>
                <a:srgbClr val="0033CC"/>
              </a:solidFill>
              <a:latin typeface="黑体" panose="02010609060101010101" pitchFamily="49" charset="-122"/>
              <a:ea typeface="黑体" panose="02010609060101010101" pitchFamily="49" charset="-122"/>
            </a:endParaRPr>
          </a:p>
        </p:txBody>
      </p:sp>
      <p:sp>
        <p:nvSpPr>
          <p:cNvPr id="38989" name="Text Box 77"/>
          <p:cNvSpPr txBox="1"/>
          <p:nvPr/>
        </p:nvSpPr>
        <p:spPr>
          <a:xfrm>
            <a:off x="3348038" y="5157788"/>
            <a:ext cx="1441450" cy="822325"/>
          </a:xfrm>
          <a:prstGeom prst="rect">
            <a:avLst/>
          </a:prstGeom>
          <a:noFill/>
          <a:ln w="9525">
            <a:noFill/>
          </a:ln>
        </p:spPr>
        <p:txBody>
          <a:bodyPr>
            <a:spAutoFit/>
          </a:bodyPr>
          <a:lstStyle/>
          <a:p>
            <a:pPr>
              <a:spcBef>
                <a:spcPct val="50000"/>
              </a:spcBef>
            </a:pPr>
            <a:r>
              <a:rPr lang="zh-CN" altLang="en-US" sz="2400">
                <a:solidFill>
                  <a:srgbClr val="0033CC"/>
                </a:solidFill>
                <a:latin typeface="黑体" panose="02010609060101010101" pitchFamily="49" charset="-122"/>
                <a:ea typeface="黑体" panose="02010609060101010101" pitchFamily="49" charset="-122"/>
              </a:rPr>
              <a:t>焰色浅，无烟</a:t>
            </a:r>
            <a:endParaRPr lang="zh-CN" altLang="en-US" sz="2400">
              <a:solidFill>
                <a:srgbClr val="0033CC"/>
              </a:solidFill>
              <a:latin typeface="黑体" panose="02010609060101010101" pitchFamily="49" charset="-122"/>
              <a:ea typeface="黑体" panose="02010609060101010101" pitchFamily="49" charset="-122"/>
            </a:endParaRPr>
          </a:p>
        </p:txBody>
      </p:sp>
      <p:sp>
        <p:nvSpPr>
          <p:cNvPr id="38990" name="Text Box 78"/>
          <p:cNvSpPr txBox="1"/>
          <p:nvPr/>
        </p:nvSpPr>
        <p:spPr>
          <a:xfrm>
            <a:off x="4786313" y="5199063"/>
            <a:ext cx="1441450" cy="822325"/>
          </a:xfrm>
          <a:prstGeom prst="rect">
            <a:avLst/>
          </a:prstGeom>
          <a:noFill/>
          <a:ln w="9525">
            <a:noFill/>
          </a:ln>
        </p:spPr>
        <p:txBody>
          <a:bodyPr>
            <a:spAutoFit/>
          </a:bodyPr>
          <a:lstStyle/>
          <a:p>
            <a:pPr>
              <a:spcBef>
                <a:spcPct val="50000"/>
              </a:spcBef>
            </a:pPr>
            <a:r>
              <a:rPr lang="zh-CN" altLang="en-US" sz="2400">
                <a:solidFill>
                  <a:schemeClr val="tx2"/>
                </a:solidFill>
                <a:latin typeface="黑体" panose="02010609060101010101" pitchFamily="49" charset="-122"/>
                <a:ea typeface="黑体" panose="02010609060101010101" pitchFamily="49" charset="-122"/>
              </a:rPr>
              <a:t>焰色亮，有烟</a:t>
            </a:r>
            <a:endParaRPr lang="zh-CN" altLang="en-US" sz="2400">
              <a:solidFill>
                <a:schemeClr val="tx2"/>
              </a:solidFill>
              <a:latin typeface="黑体" panose="02010609060101010101" pitchFamily="49" charset="-122"/>
              <a:ea typeface="黑体" panose="02010609060101010101" pitchFamily="49" charset="-122"/>
            </a:endParaRPr>
          </a:p>
        </p:txBody>
      </p:sp>
      <p:sp>
        <p:nvSpPr>
          <p:cNvPr id="38991" name="Text Box 79"/>
          <p:cNvSpPr txBox="1"/>
          <p:nvPr/>
        </p:nvSpPr>
        <p:spPr>
          <a:xfrm>
            <a:off x="6443663" y="5348288"/>
            <a:ext cx="2159000" cy="457200"/>
          </a:xfrm>
          <a:prstGeom prst="rect">
            <a:avLst/>
          </a:prstGeom>
          <a:noFill/>
          <a:ln w="9525">
            <a:noFill/>
          </a:ln>
        </p:spPr>
        <p:txBody>
          <a:bodyPr>
            <a:spAutoFit/>
          </a:bodyPr>
          <a:lstStyle/>
          <a:p>
            <a:pPr>
              <a:spcBef>
                <a:spcPct val="50000"/>
              </a:spcBef>
            </a:pPr>
            <a:r>
              <a:rPr lang="zh-CN" altLang="en-US" sz="2400">
                <a:solidFill>
                  <a:srgbClr val="0033CC"/>
                </a:solidFill>
                <a:latin typeface="黑体" panose="02010609060101010101" pitchFamily="49" charset="-122"/>
                <a:ea typeface="黑体" panose="02010609060101010101" pitchFamily="49" charset="-122"/>
              </a:rPr>
              <a:t>焰色亮，浓烟</a:t>
            </a:r>
            <a:endParaRPr lang="zh-CN" altLang="en-US" sz="2400">
              <a:solidFill>
                <a:srgbClr val="0033CC"/>
              </a:solidFill>
              <a:latin typeface="黑体" panose="02010609060101010101" pitchFamily="49" charset="-122"/>
              <a:ea typeface="黑体" panose="02010609060101010101" pitchFamily="49" charset="-122"/>
            </a:endParaRPr>
          </a:p>
        </p:txBody>
      </p:sp>
      <p:sp>
        <p:nvSpPr>
          <p:cNvPr id="38992" name="Text Box 80"/>
          <p:cNvSpPr txBox="1"/>
          <p:nvPr/>
        </p:nvSpPr>
        <p:spPr>
          <a:xfrm>
            <a:off x="3348038" y="6067425"/>
            <a:ext cx="1225550" cy="457200"/>
          </a:xfrm>
          <a:prstGeom prst="rect">
            <a:avLst/>
          </a:prstGeom>
          <a:noFill/>
          <a:ln w="9525">
            <a:noFill/>
          </a:ln>
        </p:spPr>
        <p:txBody>
          <a:bodyPr>
            <a:spAutoFit/>
          </a:bodyPr>
          <a:lstStyle/>
          <a:p>
            <a:pPr>
              <a:spcBef>
                <a:spcPct val="50000"/>
              </a:spcBef>
            </a:pPr>
            <a:r>
              <a:rPr lang="en-US" altLang="zh-CN" sz="2400">
                <a:solidFill>
                  <a:srgbClr val="0033CC"/>
                </a:solidFill>
                <a:latin typeface="黑体" panose="02010609060101010101" pitchFamily="49" charset="-122"/>
                <a:ea typeface="黑体" panose="02010609060101010101" pitchFamily="49" charset="-122"/>
              </a:rPr>
              <a:t>C%</a:t>
            </a:r>
            <a:r>
              <a:rPr lang="zh-CN" altLang="en-US" sz="2400">
                <a:solidFill>
                  <a:srgbClr val="0033CC"/>
                </a:solidFill>
                <a:latin typeface="黑体" panose="02010609060101010101" pitchFamily="49" charset="-122"/>
                <a:ea typeface="黑体" panose="02010609060101010101" pitchFamily="49" charset="-122"/>
              </a:rPr>
              <a:t>低</a:t>
            </a:r>
            <a:endParaRPr lang="zh-CN" altLang="en-US" sz="2400">
              <a:solidFill>
                <a:srgbClr val="0033CC"/>
              </a:solidFill>
              <a:latin typeface="黑体" panose="02010609060101010101" pitchFamily="49" charset="-122"/>
              <a:ea typeface="黑体" panose="02010609060101010101" pitchFamily="49" charset="-122"/>
            </a:endParaRPr>
          </a:p>
        </p:txBody>
      </p:sp>
      <p:sp>
        <p:nvSpPr>
          <p:cNvPr id="38993" name="Text Box 81"/>
          <p:cNvSpPr txBox="1"/>
          <p:nvPr/>
        </p:nvSpPr>
        <p:spPr>
          <a:xfrm>
            <a:off x="4859338" y="6067425"/>
            <a:ext cx="1368425" cy="457200"/>
          </a:xfrm>
          <a:prstGeom prst="rect">
            <a:avLst/>
          </a:prstGeom>
          <a:noFill/>
          <a:ln w="9525">
            <a:noFill/>
          </a:ln>
        </p:spPr>
        <p:txBody>
          <a:bodyPr>
            <a:spAutoFit/>
          </a:bodyPr>
          <a:lstStyle/>
          <a:p>
            <a:pPr>
              <a:spcBef>
                <a:spcPct val="50000"/>
              </a:spcBef>
            </a:pPr>
            <a:r>
              <a:rPr lang="en-US" altLang="zh-CN" sz="2400">
                <a:solidFill>
                  <a:schemeClr val="tx2"/>
                </a:solidFill>
                <a:latin typeface="黑体" panose="02010609060101010101" pitchFamily="49" charset="-122"/>
                <a:ea typeface="黑体" panose="02010609060101010101" pitchFamily="49" charset="-122"/>
              </a:rPr>
              <a:t>C%</a:t>
            </a:r>
            <a:r>
              <a:rPr lang="zh-CN" altLang="en-US" sz="2400">
                <a:solidFill>
                  <a:schemeClr val="tx2"/>
                </a:solidFill>
                <a:latin typeface="黑体" panose="02010609060101010101" pitchFamily="49" charset="-122"/>
                <a:ea typeface="黑体" panose="02010609060101010101" pitchFamily="49" charset="-122"/>
              </a:rPr>
              <a:t>较高</a:t>
            </a:r>
            <a:endParaRPr lang="zh-CN" altLang="en-US" sz="2400">
              <a:solidFill>
                <a:schemeClr val="tx2"/>
              </a:solidFill>
              <a:latin typeface="黑体" panose="02010609060101010101" pitchFamily="49" charset="-122"/>
              <a:ea typeface="黑体" panose="02010609060101010101" pitchFamily="49" charset="-122"/>
            </a:endParaRPr>
          </a:p>
        </p:txBody>
      </p:sp>
      <p:sp>
        <p:nvSpPr>
          <p:cNvPr id="38994" name="Text Box 82"/>
          <p:cNvSpPr txBox="1"/>
          <p:nvPr/>
        </p:nvSpPr>
        <p:spPr>
          <a:xfrm>
            <a:off x="6732588" y="6018213"/>
            <a:ext cx="1800225" cy="579437"/>
          </a:xfrm>
          <a:prstGeom prst="rect">
            <a:avLst/>
          </a:prstGeom>
          <a:noFill/>
          <a:ln w="9525">
            <a:noFill/>
          </a:ln>
        </p:spPr>
        <p:txBody>
          <a:bodyPr>
            <a:spAutoFit/>
          </a:bodyPr>
          <a:lstStyle/>
          <a:p>
            <a:pPr>
              <a:spcBef>
                <a:spcPct val="50000"/>
              </a:spcBef>
            </a:pPr>
            <a:r>
              <a:rPr lang="en-US" altLang="zh-CN" sz="3200">
                <a:solidFill>
                  <a:srgbClr val="0033CC"/>
                </a:solidFill>
                <a:latin typeface="黑体" panose="02010609060101010101" pitchFamily="49" charset="-122"/>
                <a:ea typeface="黑体" panose="02010609060101010101" pitchFamily="49" charset="-122"/>
              </a:rPr>
              <a:t>C%</a:t>
            </a:r>
            <a:r>
              <a:rPr lang="zh-CN" altLang="en-US" sz="3200">
                <a:solidFill>
                  <a:srgbClr val="0033CC"/>
                </a:solidFill>
                <a:latin typeface="黑体" panose="02010609060101010101" pitchFamily="49" charset="-122"/>
                <a:ea typeface="黑体" panose="02010609060101010101" pitchFamily="49" charset="-122"/>
              </a:rPr>
              <a:t>高</a:t>
            </a:r>
            <a:endParaRPr lang="zh-CN" altLang="en-US" sz="32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7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9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98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89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98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899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9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899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899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68" grpId="0"/>
      <p:bldP spid="38969" grpId="0"/>
      <p:bldP spid="38970" grpId="0"/>
      <p:bldP spid="38971" grpId="0"/>
      <p:bldP spid="38972" grpId="0"/>
      <p:bldP spid="38973" grpId="0"/>
      <p:bldP spid="38974" grpId="0"/>
      <p:bldP spid="38976" grpId="0"/>
      <p:bldP spid="38977" grpId="0"/>
      <p:bldP spid="38978" grpId="0"/>
      <p:bldP spid="38979" grpId="0"/>
      <p:bldP spid="38983" grpId="0"/>
      <p:bldP spid="38984" grpId="0"/>
      <p:bldP spid="38985" grpId="0"/>
      <p:bldP spid="38986" grpId="0"/>
      <p:bldP spid="38987" grpId="0"/>
      <p:bldP spid="38988" grpId="0"/>
      <p:bldP spid="38989" grpId="0"/>
      <p:bldP spid="38990" grpId="0"/>
      <p:bldP spid="38991" grpId="0"/>
      <p:bldP spid="38992" grpId="0"/>
      <p:bldP spid="38993" grpId="0"/>
      <p:bldP spid="3899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2"/>
          <p:cNvSpPr txBox="1"/>
          <p:nvPr/>
        </p:nvSpPr>
        <p:spPr>
          <a:xfrm>
            <a:off x="762000" y="1219200"/>
            <a:ext cx="8077200" cy="4238625"/>
          </a:xfrm>
          <a:prstGeom prst="rect">
            <a:avLst/>
          </a:prstGeom>
          <a:noFill/>
          <a:ln w="9525">
            <a:noFill/>
          </a:ln>
        </p:spPr>
        <p:txBody>
          <a:bodyPr>
            <a:spAutoFit/>
          </a:bodyPr>
          <a:lstStyle/>
          <a:p>
            <a:pPr algn="just">
              <a:spcBef>
                <a:spcPct val="50000"/>
              </a:spcBef>
            </a:pPr>
            <a:r>
              <a:rPr lang="zh-CN" altLang="en-US" sz="3200">
                <a:solidFill>
                  <a:srgbClr val="000000"/>
                </a:solidFill>
                <a:latin typeface="Times New Roman" panose="02020603050405020304" pitchFamily="18" charset="0"/>
                <a:ea typeface="宋体" panose="02010600030101010101" pitchFamily="2" charset="-122"/>
              </a:rPr>
              <a:t>已知分子式为</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12</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12</a:t>
            </a:r>
            <a:r>
              <a:rPr lang="zh-CN" altLang="en-US" sz="3200">
                <a:solidFill>
                  <a:srgbClr val="000000"/>
                </a:solidFill>
                <a:latin typeface="Times New Roman" panose="02020603050405020304" pitchFamily="18" charset="0"/>
                <a:ea typeface="宋体" panose="02010600030101010101" pitchFamily="2" charset="-122"/>
              </a:rPr>
              <a:t>的物质</a:t>
            </a:r>
            <a:r>
              <a:rPr lang="en-US" altLang="zh-CN" sz="3200">
                <a:solidFill>
                  <a:srgbClr val="000000"/>
                </a:solidFill>
                <a:latin typeface="Times New Roman" panose="02020603050405020304" pitchFamily="18" charset="0"/>
                <a:ea typeface="宋体" panose="02010600030101010101" pitchFamily="2" charset="-122"/>
              </a:rPr>
              <a:t>A</a:t>
            </a:r>
            <a:r>
              <a:rPr lang="zh-CN" altLang="en-US" sz="3200">
                <a:solidFill>
                  <a:srgbClr val="000000"/>
                </a:solidFill>
                <a:latin typeface="Times New Roman" panose="02020603050405020304" pitchFamily="18" charset="0"/>
                <a:ea typeface="宋体" panose="02010600030101010101" pitchFamily="2" charset="-122"/>
              </a:rPr>
              <a:t>结构简式为</a:t>
            </a: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50000"/>
              </a:spcBef>
            </a:pPr>
            <a:r>
              <a:rPr lang="zh-CN" altLang="en-US" sz="3200">
                <a:solidFill>
                  <a:srgbClr val="000000"/>
                </a:solidFill>
                <a:latin typeface="Times New Roman" panose="02020603050405020304" pitchFamily="18" charset="0"/>
                <a:ea typeface="宋体" panose="02010600030101010101" pitchFamily="2" charset="-122"/>
              </a:rPr>
              <a:t>   </a:t>
            </a: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50000"/>
              </a:spcBef>
            </a:pP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50000"/>
              </a:spcBef>
            </a:pP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50000"/>
              </a:spcBef>
            </a:pPr>
            <a:r>
              <a:rPr lang="zh-CN" altLang="en-US" sz="3200">
                <a:solidFill>
                  <a:srgbClr val="000000"/>
                </a:solidFill>
                <a:latin typeface="Times New Roman" panose="02020603050405020304" pitchFamily="18" charset="0"/>
                <a:ea typeface="宋体" panose="02010600030101010101" pitchFamily="2" charset="-122"/>
              </a:rPr>
              <a:t>则</a:t>
            </a:r>
            <a:r>
              <a:rPr lang="en-US" altLang="zh-CN" sz="3200">
                <a:solidFill>
                  <a:srgbClr val="000000"/>
                </a:solidFill>
                <a:latin typeface="Times New Roman" panose="02020603050405020304" pitchFamily="18" charset="0"/>
                <a:ea typeface="宋体" panose="02010600030101010101" pitchFamily="2" charset="-122"/>
              </a:rPr>
              <a:t>A</a:t>
            </a:r>
            <a:r>
              <a:rPr lang="zh-CN" altLang="en-US" sz="3200">
                <a:solidFill>
                  <a:srgbClr val="000000"/>
                </a:solidFill>
                <a:latin typeface="Times New Roman" panose="02020603050405020304" pitchFamily="18" charset="0"/>
                <a:ea typeface="宋体" panose="02010600030101010101" pitchFamily="2" charset="-122"/>
              </a:rPr>
              <a:t>环上的一溴代物有 </a:t>
            </a:r>
            <a:r>
              <a:rPr lang="en-US" altLang="zh-CN" sz="3200">
                <a:solidFill>
                  <a:srgbClr val="000000"/>
                </a:solidFill>
                <a:latin typeface="Times New Roman" panose="02020603050405020304" pitchFamily="18" charset="0"/>
                <a:ea typeface="宋体" panose="02010600030101010101" pitchFamily="2" charset="-122"/>
              </a:rPr>
              <a:t>(       )</a:t>
            </a:r>
            <a:endParaRPr lang="en-US" altLang="zh-CN" sz="3200">
              <a:solidFill>
                <a:srgbClr val="000000"/>
              </a:solidFill>
              <a:latin typeface="Times New Roman" panose="02020603050405020304" pitchFamily="18" charset="0"/>
              <a:ea typeface="宋体" panose="02010600030101010101" pitchFamily="2" charset="-122"/>
            </a:endParaRPr>
          </a:p>
          <a:p>
            <a:pPr algn="just">
              <a:spcBef>
                <a:spcPct val="50000"/>
              </a:spcBef>
            </a:pPr>
            <a:r>
              <a:rPr lang="en-US" altLang="zh-CN" sz="3200">
                <a:solidFill>
                  <a:srgbClr val="000000"/>
                </a:solidFill>
                <a:latin typeface="Times New Roman" panose="02020603050405020304" pitchFamily="18" charset="0"/>
                <a:ea typeface="宋体" panose="02010600030101010101" pitchFamily="2" charset="-122"/>
              </a:rPr>
              <a:t>   A</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2</a:t>
            </a:r>
            <a:r>
              <a:rPr lang="zh-CN" altLang="en-US" sz="3200">
                <a:solidFill>
                  <a:srgbClr val="000000"/>
                </a:solidFill>
                <a:latin typeface="Times New Roman" panose="02020603050405020304" pitchFamily="18" charset="0"/>
                <a:ea typeface="宋体" panose="02010600030101010101" pitchFamily="2" charset="-122"/>
              </a:rPr>
              <a:t>种    </a:t>
            </a:r>
            <a:r>
              <a:rPr lang="en-US" altLang="zh-CN" sz="3200">
                <a:solidFill>
                  <a:srgbClr val="000000"/>
                </a:solidFill>
                <a:latin typeface="Times New Roman" panose="02020603050405020304" pitchFamily="18" charset="0"/>
                <a:ea typeface="宋体" panose="02010600030101010101" pitchFamily="2" charset="-122"/>
              </a:rPr>
              <a:t>B</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3</a:t>
            </a:r>
            <a:r>
              <a:rPr lang="zh-CN" altLang="en-US" sz="3200">
                <a:solidFill>
                  <a:srgbClr val="000000"/>
                </a:solidFill>
                <a:latin typeface="Times New Roman" panose="02020603050405020304" pitchFamily="18" charset="0"/>
                <a:ea typeface="宋体" panose="02010600030101010101" pitchFamily="2" charset="-122"/>
              </a:rPr>
              <a:t>种      </a:t>
            </a:r>
            <a:r>
              <a:rPr lang="en-US" altLang="zh-CN" sz="3200">
                <a:solidFill>
                  <a:srgbClr val="000000"/>
                </a:solidFill>
                <a:latin typeface="Times New Roman" panose="02020603050405020304" pitchFamily="18" charset="0"/>
                <a:ea typeface="宋体" panose="02010600030101010101" pitchFamily="2" charset="-122"/>
              </a:rPr>
              <a:t>C</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4</a:t>
            </a:r>
            <a:r>
              <a:rPr lang="zh-CN" altLang="en-US" sz="3200">
                <a:solidFill>
                  <a:srgbClr val="000000"/>
                </a:solidFill>
                <a:latin typeface="Times New Roman" panose="02020603050405020304" pitchFamily="18" charset="0"/>
                <a:ea typeface="宋体" panose="02010600030101010101" pitchFamily="2" charset="-122"/>
              </a:rPr>
              <a:t>种      </a:t>
            </a:r>
            <a:r>
              <a:rPr lang="en-US" altLang="zh-CN" sz="3200">
                <a:solidFill>
                  <a:srgbClr val="000000"/>
                </a:solidFill>
                <a:latin typeface="Times New Roman" panose="02020603050405020304" pitchFamily="18" charset="0"/>
                <a:ea typeface="宋体" panose="02010600030101010101" pitchFamily="2" charset="-122"/>
              </a:rPr>
              <a:t>D</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6</a:t>
            </a:r>
            <a:r>
              <a:rPr lang="zh-CN" altLang="en-US" sz="3200">
                <a:solidFill>
                  <a:srgbClr val="000000"/>
                </a:solidFill>
                <a:latin typeface="Times New Roman" panose="02020603050405020304" pitchFamily="18" charset="0"/>
                <a:ea typeface="宋体" panose="02010600030101010101" pitchFamily="2" charset="-122"/>
              </a:rPr>
              <a:t>种</a:t>
            </a:r>
            <a:endParaRPr lang="zh-CN" altLang="en-US" sz="3200">
              <a:solidFill>
                <a:srgbClr val="000000"/>
              </a:solidFill>
              <a:latin typeface="Times New Roman" panose="02020603050405020304" pitchFamily="18" charset="0"/>
              <a:ea typeface="宋体" panose="02010600030101010101" pitchFamily="2" charset="-122"/>
            </a:endParaRPr>
          </a:p>
        </p:txBody>
      </p:sp>
      <p:graphicFrame>
        <p:nvGraphicFramePr>
          <p:cNvPr id="8194" name="Object 3"/>
          <p:cNvGraphicFramePr>
            <a:graphicFrameLocks noChangeAspect="1"/>
          </p:cNvGraphicFramePr>
          <p:nvPr/>
        </p:nvGraphicFramePr>
        <p:xfrm>
          <a:off x="3886200" y="2012950"/>
          <a:ext cx="1778000" cy="2133600"/>
        </p:xfrm>
        <a:graphic>
          <a:graphicData uri="http://schemas.openxmlformats.org/presentationml/2006/ole">
            <mc:AlternateContent xmlns:mc="http://schemas.openxmlformats.org/markup-compatibility/2006">
              <mc:Choice xmlns:v="urn:schemas-microsoft-com:vml" Requires="v">
                <p:oleObj spid="_x0000_s1047" name="" r:id="rId1" imgW="1188085" imgH="1430655" progId="ISISServer">
                  <p:embed/>
                </p:oleObj>
              </mc:Choice>
              <mc:Fallback>
                <p:oleObj name="" r:id="rId1" imgW="1188085" imgH="1430655" progId="ISISServer">
                  <p:embed/>
                  <p:pic>
                    <p:nvPicPr>
                      <p:cNvPr id="0" name="OLE substitute image"/>
                      <p:cNvPicPr/>
                      <p:nvPr/>
                    </p:nvPicPr>
                    <p:blipFill>
                      <a:blip r:embed="rId2"/>
                      <a:stretch>
                        <a:fillRect/>
                      </a:stretch>
                    </p:blipFill>
                    <p:spPr>
                      <a:xfrm>
                        <a:off x="3886200" y="2012950"/>
                        <a:ext cx="1778000" cy="2133600"/>
                      </a:xfrm>
                      <a:prstGeom prst="rect">
                        <a:avLst/>
                      </a:prstGeom>
                      <a:noFill/>
                      <a:ln w="38100">
                        <a:noFill/>
                        <a:miter/>
                      </a:ln>
                    </p:spPr>
                  </p:pic>
                </p:oleObj>
              </mc:Fallback>
            </mc:AlternateContent>
          </a:graphicData>
        </a:graphic>
      </p:graphicFrame>
      <p:sp>
        <p:nvSpPr>
          <p:cNvPr id="39940" name="Rectangle 4"/>
          <p:cNvSpPr/>
          <p:nvPr/>
        </p:nvSpPr>
        <p:spPr>
          <a:xfrm>
            <a:off x="5181600" y="4152900"/>
            <a:ext cx="455613" cy="579438"/>
          </a:xfrm>
          <a:prstGeom prst="rect">
            <a:avLst/>
          </a:prstGeom>
          <a:noFill/>
          <a:ln w="9525">
            <a:noFill/>
          </a:ln>
        </p:spPr>
        <p:txBody>
          <a:bodyPr wrap="none">
            <a:spAutoFit/>
          </a:bodyPr>
          <a:lstStyle/>
          <a:p>
            <a:r>
              <a:rPr lang="en-US" altLang="zh-CN" sz="3200">
                <a:solidFill>
                  <a:srgbClr val="FF0000"/>
                </a:solidFill>
                <a:latin typeface="Times New Roman" panose="02020603050405020304" pitchFamily="18" charset="0"/>
                <a:ea typeface="宋体" panose="02010600030101010101" pitchFamily="2" charset="-122"/>
              </a:rPr>
              <a:t>B</a:t>
            </a:r>
            <a:endParaRPr lang="en-US" altLang="zh-CN" sz="3200">
              <a:solidFill>
                <a:srgbClr val="FF0000"/>
              </a:solidFill>
              <a:latin typeface="Times New Roman" panose="02020603050405020304" pitchFamily="18" charset="0"/>
              <a:ea typeface="宋体" panose="02010600030101010101" pitchFamily="2" charset="-122"/>
            </a:endParaRPr>
          </a:p>
        </p:txBody>
      </p:sp>
      <p:sp>
        <p:nvSpPr>
          <p:cNvPr id="39941" name="Line 5"/>
          <p:cNvSpPr/>
          <p:nvPr/>
        </p:nvSpPr>
        <p:spPr>
          <a:xfrm>
            <a:off x="3635375" y="2636838"/>
            <a:ext cx="2305050" cy="720725"/>
          </a:xfrm>
          <a:prstGeom prst="line">
            <a:avLst/>
          </a:prstGeom>
          <a:ln w="34925" cap="flat" cmpd="sng">
            <a:solidFill>
              <a:schemeClr val="tx2"/>
            </a:solidFill>
            <a:prstDash val="solid"/>
            <a:headEnd type="none" w="med" len="med"/>
            <a:tailEnd type="none" w="med" len="med"/>
          </a:ln>
        </p:spPr>
        <p:txBody>
          <a:bodyPr/>
          <a:lstStyle/>
          <a:p/>
        </p:txBody>
      </p:sp>
      <p:sp>
        <p:nvSpPr>
          <p:cNvPr id="39942" name="Oval 6"/>
          <p:cNvSpPr/>
          <p:nvPr/>
        </p:nvSpPr>
        <p:spPr>
          <a:xfrm>
            <a:off x="4859338" y="2565400"/>
            <a:ext cx="288925" cy="14287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9943" name="Oval 7"/>
          <p:cNvSpPr/>
          <p:nvPr/>
        </p:nvSpPr>
        <p:spPr>
          <a:xfrm>
            <a:off x="4211638" y="3284538"/>
            <a:ext cx="288925" cy="14287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sp>
        <p:nvSpPr>
          <p:cNvPr id="39944" name="Rectangle 8"/>
          <p:cNvSpPr/>
          <p:nvPr/>
        </p:nvSpPr>
        <p:spPr>
          <a:xfrm>
            <a:off x="5219700" y="2636838"/>
            <a:ext cx="215900" cy="2159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45" name="Rectangle 9"/>
          <p:cNvSpPr/>
          <p:nvPr/>
        </p:nvSpPr>
        <p:spPr>
          <a:xfrm>
            <a:off x="3851275" y="3068638"/>
            <a:ext cx="215900" cy="215900"/>
          </a:xfrm>
          <a:prstGeom prst="rect">
            <a:avLst/>
          </a:prstGeom>
          <a:solidFill>
            <a:schemeClr val="tx2"/>
          </a:solidFill>
          <a:ln w="952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46" name="Rectangle 10"/>
          <p:cNvSpPr/>
          <p:nvPr/>
        </p:nvSpPr>
        <p:spPr>
          <a:xfrm>
            <a:off x="3851275" y="2708275"/>
            <a:ext cx="288925" cy="1444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39947" name="Rectangle 11"/>
          <p:cNvSpPr/>
          <p:nvPr/>
        </p:nvSpPr>
        <p:spPr>
          <a:xfrm>
            <a:off x="5076825" y="3068638"/>
            <a:ext cx="288925" cy="1444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2" grpId="0"/>
      <p:bldP spid="39943" grpId="0"/>
      <p:bldP spid="39944" grpId="0"/>
      <p:bldP spid="39945" grpId="0"/>
      <p:bldP spid="39946" grpId="0"/>
      <p:bldP spid="3994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2"/>
          <p:cNvSpPr txBox="1"/>
          <p:nvPr/>
        </p:nvSpPr>
        <p:spPr>
          <a:xfrm>
            <a:off x="250825" y="549275"/>
            <a:ext cx="8664575" cy="5211763"/>
          </a:xfrm>
          <a:prstGeom prst="rect">
            <a:avLst/>
          </a:prstGeom>
          <a:solidFill>
            <a:schemeClr val="bg1"/>
          </a:solidFill>
          <a:ln w="9525">
            <a:noFill/>
          </a:ln>
        </p:spPr>
        <p:txBody>
          <a:bodyPr>
            <a:spAutoFit/>
          </a:bodyPr>
          <a:lstStyle/>
          <a:p>
            <a:pPr algn="just">
              <a:spcBef>
                <a:spcPct val="25000"/>
              </a:spcBef>
            </a:pPr>
            <a:r>
              <a:rPr lang="zh-CN" altLang="en-US" sz="3200">
                <a:solidFill>
                  <a:srgbClr val="000000"/>
                </a:solidFill>
                <a:latin typeface="Times New Roman" panose="02020603050405020304" pitchFamily="18" charset="0"/>
                <a:ea typeface="宋体" panose="02010600030101010101" pitchFamily="2" charset="-122"/>
              </a:rPr>
              <a:t>直链烷烃的通式可用</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n</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2n+2</a:t>
            </a:r>
            <a:r>
              <a:rPr lang="zh-CN" altLang="en-US" sz="3200">
                <a:solidFill>
                  <a:srgbClr val="000000"/>
                </a:solidFill>
                <a:latin typeface="Times New Roman" panose="02020603050405020304" pitchFamily="18" charset="0"/>
                <a:ea typeface="宋体" panose="02010600030101010101" pitchFamily="2" charset="-122"/>
              </a:rPr>
              <a:t>表示，现有一系列芳香烃，按下列特点排列：</a:t>
            </a: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25000"/>
              </a:spcBef>
            </a:pPr>
            <a:r>
              <a:rPr lang="zh-CN" altLang="en-US" sz="3200">
                <a:solidFill>
                  <a:srgbClr val="000000"/>
                </a:solidFill>
                <a:latin typeface="Times New Roman" panose="02020603050405020304" pitchFamily="18" charset="0"/>
                <a:ea typeface="宋体" panose="02010600030101010101" pitchFamily="2" charset="-122"/>
              </a:rPr>
              <a:t>  </a:t>
            </a:r>
            <a:endParaRPr lang="zh-CN" altLang="en-US" sz="3200">
              <a:solidFill>
                <a:srgbClr val="000000"/>
              </a:solidFill>
              <a:latin typeface="Times New Roman" panose="02020603050405020304" pitchFamily="18" charset="0"/>
              <a:ea typeface="宋体" panose="02010600030101010101" pitchFamily="2" charset="-122"/>
            </a:endParaRPr>
          </a:p>
          <a:p>
            <a:pPr algn="just">
              <a:spcBef>
                <a:spcPct val="25000"/>
              </a:spcBef>
            </a:pPr>
            <a:r>
              <a:rPr lang="zh-CN" altLang="en-US" sz="3200">
                <a:solidFill>
                  <a:srgbClr val="000000"/>
                </a:solidFill>
                <a:latin typeface="Times New Roman" panose="02020603050405020304" pitchFamily="18" charset="0"/>
                <a:ea typeface="宋体" panose="02010600030101010101" pitchFamily="2" charset="-122"/>
              </a:rPr>
              <a:t>               ，                    ，                          ，</a:t>
            </a:r>
            <a:r>
              <a:rPr lang="en-US" altLang="zh-CN" sz="3200">
                <a:solidFill>
                  <a:srgbClr val="000000"/>
                </a:solidFill>
                <a:latin typeface="Times New Roman" panose="02020603050405020304" pitchFamily="18" charset="0"/>
                <a:ea typeface="宋体" panose="02010600030101010101" pitchFamily="2" charset="-122"/>
              </a:rPr>
              <a:t>……</a:t>
            </a:r>
            <a:endParaRPr lang="en-US" altLang="zh-CN" sz="3200">
              <a:solidFill>
                <a:srgbClr val="000000"/>
              </a:solidFill>
              <a:latin typeface="Times New Roman" panose="02020603050405020304" pitchFamily="18" charset="0"/>
              <a:ea typeface="宋体" panose="02010600030101010101" pitchFamily="2" charset="-122"/>
            </a:endParaRPr>
          </a:p>
          <a:p>
            <a:pPr algn="just">
              <a:spcBef>
                <a:spcPct val="25000"/>
              </a:spcBef>
            </a:pPr>
            <a:r>
              <a:rPr lang="en-US" altLang="zh-CN" sz="3200">
                <a:solidFill>
                  <a:srgbClr val="000000"/>
                </a:solidFill>
                <a:latin typeface="Times New Roman" panose="02020603050405020304" pitchFamily="18" charset="0"/>
                <a:ea typeface="宋体" panose="02010600030101010101" pitchFamily="2" charset="-122"/>
              </a:rPr>
              <a:t>                                             </a:t>
            </a:r>
            <a:endParaRPr lang="en-US" altLang="zh-CN" sz="3200">
              <a:solidFill>
                <a:srgbClr val="000000"/>
              </a:solidFill>
              <a:latin typeface="Times New Roman" panose="02020603050405020304" pitchFamily="18" charset="0"/>
              <a:ea typeface="宋体" panose="02010600030101010101" pitchFamily="2" charset="-122"/>
            </a:endParaRPr>
          </a:p>
          <a:p>
            <a:pPr algn="just">
              <a:spcBef>
                <a:spcPct val="25000"/>
              </a:spcBef>
            </a:pPr>
            <a:r>
              <a:rPr lang="zh-CN" altLang="en-US" sz="3200">
                <a:solidFill>
                  <a:srgbClr val="000000"/>
                </a:solidFill>
                <a:latin typeface="Times New Roman" panose="02020603050405020304" pitchFamily="18" charset="0"/>
                <a:ea typeface="宋体" panose="02010600030101010101" pitchFamily="2" charset="-122"/>
              </a:rPr>
              <a:t>若用通式表示这一系列化合物，其通式应为</a:t>
            </a:r>
            <a:r>
              <a:rPr lang="en-US" altLang="zh-CN" sz="3200">
                <a:solidFill>
                  <a:srgbClr val="000000"/>
                </a:solidFill>
                <a:latin typeface="Times New Roman" panose="02020603050405020304" pitchFamily="18" charset="0"/>
                <a:ea typeface="宋体" panose="02010600030101010101" pitchFamily="2" charset="-122"/>
              </a:rPr>
              <a:t>(        )</a:t>
            </a:r>
            <a:endParaRPr lang="en-US" altLang="zh-CN" sz="3200">
              <a:solidFill>
                <a:srgbClr val="000000"/>
              </a:solidFill>
              <a:latin typeface="Times New Roman" panose="02020603050405020304" pitchFamily="18" charset="0"/>
              <a:ea typeface="宋体" panose="02010600030101010101" pitchFamily="2" charset="-122"/>
            </a:endParaRPr>
          </a:p>
          <a:p>
            <a:pPr>
              <a:spcBef>
                <a:spcPct val="25000"/>
              </a:spcBef>
            </a:pPr>
            <a:r>
              <a:rPr lang="en-US" altLang="zh-CN" sz="3200">
                <a:solidFill>
                  <a:srgbClr val="000000"/>
                </a:solidFill>
                <a:latin typeface="Times New Roman" panose="02020603050405020304" pitchFamily="18" charset="0"/>
                <a:ea typeface="宋体" panose="02010600030101010101" pitchFamily="2" charset="-122"/>
              </a:rPr>
              <a:t>A</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n</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2n-6</a:t>
            </a:r>
            <a:r>
              <a:rPr lang="en-US" altLang="zh-CN" sz="3200">
                <a:solidFill>
                  <a:srgbClr val="000000"/>
                </a:solidFill>
                <a:latin typeface="Times New Roman" panose="02020603050405020304" pitchFamily="18" charset="0"/>
                <a:ea typeface="宋体" panose="02010600030101010101" pitchFamily="2" charset="-122"/>
              </a:rPr>
              <a:t>                    B</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6n+4</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2n+6  </a:t>
            </a:r>
            <a:endParaRPr lang="en-US" altLang="zh-CN" sz="3200" baseline="-30000">
              <a:solidFill>
                <a:srgbClr val="000000"/>
              </a:solidFill>
              <a:latin typeface="Times New Roman" panose="02020603050405020304" pitchFamily="18" charset="0"/>
              <a:ea typeface="宋体" panose="02010600030101010101" pitchFamily="2" charset="-122"/>
            </a:endParaRPr>
          </a:p>
          <a:p>
            <a:pPr>
              <a:spcBef>
                <a:spcPct val="25000"/>
              </a:spcBef>
            </a:pPr>
            <a:r>
              <a:rPr lang="en-US" altLang="zh-CN" sz="3200">
                <a:solidFill>
                  <a:srgbClr val="000000"/>
                </a:solidFill>
                <a:latin typeface="Times New Roman" panose="02020603050405020304" pitchFamily="18" charset="0"/>
                <a:ea typeface="宋体" panose="02010600030101010101" pitchFamily="2" charset="-122"/>
              </a:rPr>
              <a:t>C</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4n+6</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2n+6                     </a:t>
            </a:r>
            <a:r>
              <a:rPr lang="en-US" altLang="zh-CN" sz="3200">
                <a:solidFill>
                  <a:srgbClr val="000000"/>
                </a:solidFill>
                <a:latin typeface="Times New Roman" panose="02020603050405020304" pitchFamily="18" charset="0"/>
                <a:ea typeface="宋体" panose="02010600030101010101" pitchFamily="2" charset="-122"/>
              </a:rPr>
              <a:t> D</a:t>
            </a:r>
            <a:r>
              <a:rPr lang="zh-CN" altLang="en-US" sz="3200">
                <a:solidFill>
                  <a:srgbClr val="000000"/>
                </a:solidFill>
                <a:latin typeface="Times New Roman" panose="02020603050405020304" pitchFamily="18" charset="0"/>
                <a:ea typeface="宋体" panose="02010600030101010101" pitchFamily="2" charset="-122"/>
              </a:rPr>
              <a:t>、</a:t>
            </a:r>
            <a:r>
              <a:rPr lang="en-US" altLang="zh-CN" sz="3200">
                <a:solidFill>
                  <a:srgbClr val="000000"/>
                </a:solidFill>
                <a:latin typeface="Times New Roman" panose="02020603050405020304" pitchFamily="18" charset="0"/>
                <a:ea typeface="宋体" panose="02010600030101010101" pitchFamily="2" charset="-122"/>
              </a:rPr>
              <a:t>C</a:t>
            </a:r>
            <a:r>
              <a:rPr lang="en-US" altLang="zh-CN" sz="3200" baseline="-30000">
                <a:solidFill>
                  <a:srgbClr val="000000"/>
                </a:solidFill>
                <a:latin typeface="Times New Roman" panose="02020603050405020304" pitchFamily="18" charset="0"/>
                <a:ea typeface="宋体" panose="02010600030101010101" pitchFamily="2" charset="-122"/>
              </a:rPr>
              <a:t>2n+4</a:t>
            </a:r>
            <a:r>
              <a:rPr lang="en-US" altLang="zh-CN" sz="3200">
                <a:solidFill>
                  <a:srgbClr val="000000"/>
                </a:solidFill>
                <a:latin typeface="Times New Roman" panose="02020603050405020304" pitchFamily="18" charset="0"/>
                <a:ea typeface="宋体" panose="02010600030101010101" pitchFamily="2" charset="-122"/>
              </a:rPr>
              <a:t>H</a:t>
            </a:r>
            <a:r>
              <a:rPr lang="en-US" altLang="zh-CN" sz="3200" baseline="-30000">
                <a:solidFill>
                  <a:srgbClr val="000000"/>
                </a:solidFill>
                <a:latin typeface="Times New Roman" panose="02020603050405020304" pitchFamily="18" charset="0"/>
                <a:ea typeface="宋体" panose="02010600030101010101" pitchFamily="2" charset="-122"/>
              </a:rPr>
              <a:t>6n+6</a:t>
            </a:r>
            <a:r>
              <a:rPr lang="en-US" altLang="zh-CN" sz="3200">
                <a:solidFill>
                  <a:srgbClr val="000000"/>
                </a:solidFill>
                <a:latin typeface="Times New Roman" panose="02020603050405020304" pitchFamily="18" charset="0"/>
                <a:ea typeface="宋体" panose="02010600030101010101" pitchFamily="2" charset="-122"/>
              </a:rPr>
              <a:t> </a:t>
            </a:r>
            <a:endParaRPr lang="en-US" altLang="zh-CN" sz="3200">
              <a:solidFill>
                <a:srgbClr val="000000"/>
              </a:solidFill>
              <a:latin typeface="Times New Roman" panose="02020603050405020304" pitchFamily="18" charset="0"/>
              <a:ea typeface="宋体" panose="02010600030101010101" pitchFamily="2" charset="-122"/>
            </a:endParaRPr>
          </a:p>
        </p:txBody>
      </p:sp>
      <p:graphicFrame>
        <p:nvGraphicFramePr>
          <p:cNvPr id="9218" name="Object 3"/>
          <p:cNvGraphicFramePr>
            <a:graphicFrameLocks noChangeAspect="1"/>
          </p:cNvGraphicFramePr>
          <p:nvPr/>
        </p:nvGraphicFramePr>
        <p:xfrm>
          <a:off x="838200" y="1919288"/>
          <a:ext cx="1143000" cy="744537"/>
        </p:xfrm>
        <a:graphic>
          <a:graphicData uri="http://schemas.openxmlformats.org/presentationml/2006/ole">
            <mc:AlternateContent xmlns:mc="http://schemas.openxmlformats.org/markup-compatibility/2006">
              <mc:Choice xmlns:v="urn:schemas-microsoft-com:vml" Requires="v">
                <p:oleObj spid="_x0000_s1048" name="" r:id="rId1" imgW="1016000" imgH="650875" progId="ISISServer">
                  <p:embed/>
                </p:oleObj>
              </mc:Choice>
              <mc:Fallback>
                <p:oleObj name="" r:id="rId1" imgW="1016000" imgH="650875" progId="ISISServer">
                  <p:embed/>
                  <p:pic>
                    <p:nvPicPr>
                      <p:cNvPr id="0" name="OLE substitute image"/>
                      <p:cNvPicPr/>
                      <p:nvPr/>
                    </p:nvPicPr>
                    <p:blipFill>
                      <a:blip r:embed="rId2"/>
                      <a:stretch>
                        <a:fillRect/>
                      </a:stretch>
                    </p:blipFill>
                    <p:spPr>
                      <a:xfrm>
                        <a:off x="838200" y="1919288"/>
                        <a:ext cx="1143000" cy="744537"/>
                      </a:xfrm>
                      <a:prstGeom prst="rect">
                        <a:avLst/>
                      </a:prstGeom>
                      <a:noFill/>
                      <a:ln w="38100">
                        <a:noFill/>
                        <a:miter/>
                      </a:ln>
                    </p:spPr>
                  </p:pic>
                </p:oleObj>
              </mc:Fallback>
            </mc:AlternateContent>
          </a:graphicData>
        </a:graphic>
      </p:graphicFrame>
      <p:graphicFrame>
        <p:nvGraphicFramePr>
          <p:cNvPr id="9219" name="Object 4"/>
          <p:cNvGraphicFramePr>
            <a:graphicFrameLocks noChangeAspect="1"/>
          </p:cNvGraphicFramePr>
          <p:nvPr/>
        </p:nvGraphicFramePr>
        <p:xfrm>
          <a:off x="2609850" y="1628775"/>
          <a:ext cx="1428750" cy="1187450"/>
        </p:xfrm>
        <a:graphic>
          <a:graphicData uri="http://schemas.openxmlformats.org/presentationml/2006/ole">
            <mc:AlternateContent xmlns:mc="http://schemas.openxmlformats.org/markup-compatibility/2006">
              <mc:Choice xmlns:v="urn:schemas-microsoft-com:vml" Requires="v">
                <p:oleObj spid="_x0000_s1049" name="" r:id="rId3" imgW="1235075" imgH="1030605" progId="ISISServer">
                  <p:embed/>
                </p:oleObj>
              </mc:Choice>
              <mc:Fallback>
                <p:oleObj name="" r:id="rId3" imgW="1235075" imgH="1030605" progId="ISISServer">
                  <p:embed/>
                  <p:pic>
                    <p:nvPicPr>
                      <p:cNvPr id="0" name="OLE substitute image"/>
                      <p:cNvPicPr/>
                      <p:nvPr/>
                    </p:nvPicPr>
                    <p:blipFill>
                      <a:blip r:embed="rId4"/>
                      <a:stretch>
                        <a:fillRect/>
                      </a:stretch>
                    </p:blipFill>
                    <p:spPr>
                      <a:xfrm>
                        <a:off x="2609850" y="1628775"/>
                        <a:ext cx="1428750" cy="1187450"/>
                      </a:xfrm>
                      <a:prstGeom prst="rect">
                        <a:avLst/>
                      </a:prstGeom>
                      <a:noFill/>
                      <a:ln w="38100">
                        <a:noFill/>
                        <a:miter/>
                      </a:ln>
                    </p:spPr>
                  </p:pic>
                </p:oleObj>
              </mc:Fallback>
            </mc:AlternateContent>
          </a:graphicData>
        </a:graphic>
      </p:graphicFrame>
      <p:graphicFrame>
        <p:nvGraphicFramePr>
          <p:cNvPr id="9220" name="Object 5"/>
          <p:cNvGraphicFramePr>
            <a:graphicFrameLocks noChangeAspect="1"/>
          </p:cNvGraphicFramePr>
          <p:nvPr/>
        </p:nvGraphicFramePr>
        <p:xfrm>
          <a:off x="4787900" y="1647825"/>
          <a:ext cx="1981200" cy="1230313"/>
        </p:xfrm>
        <a:graphic>
          <a:graphicData uri="http://schemas.openxmlformats.org/presentationml/2006/ole">
            <mc:AlternateContent xmlns:mc="http://schemas.openxmlformats.org/markup-compatibility/2006">
              <mc:Choice xmlns:v="urn:schemas-microsoft-com:vml" Requires="v">
                <p:oleObj spid="_x0000_s1050" name="" r:id="rId5" imgW="1656080" imgH="1028700" progId="ISISServer">
                  <p:embed/>
                </p:oleObj>
              </mc:Choice>
              <mc:Fallback>
                <p:oleObj name="" r:id="rId5" imgW="1656080" imgH="1028700" progId="ISISServer">
                  <p:embed/>
                  <p:pic>
                    <p:nvPicPr>
                      <p:cNvPr id="0" name="OLE substitute image"/>
                      <p:cNvPicPr/>
                      <p:nvPr/>
                    </p:nvPicPr>
                    <p:blipFill>
                      <a:blip r:embed="rId6"/>
                      <a:stretch>
                        <a:fillRect/>
                      </a:stretch>
                    </p:blipFill>
                    <p:spPr>
                      <a:xfrm>
                        <a:off x="4787900" y="1647825"/>
                        <a:ext cx="1981200" cy="1230313"/>
                      </a:xfrm>
                      <a:prstGeom prst="rect">
                        <a:avLst/>
                      </a:prstGeom>
                      <a:noFill/>
                      <a:ln w="38100">
                        <a:noFill/>
                        <a:miter/>
                      </a:ln>
                    </p:spPr>
                  </p:pic>
                </p:oleObj>
              </mc:Fallback>
            </mc:AlternateContent>
          </a:graphicData>
        </a:graphic>
      </p:graphicFrame>
      <p:sp>
        <p:nvSpPr>
          <p:cNvPr id="40966" name="Rectangle 6"/>
          <p:cNvSpPr/>
          <p:nvPr/>
        </p:nvSpPr>
        <p:spPr>
          <a:xfrm>
            <a:off x="684213" y="4005263"/>
            <a:ext cx="455612" cy="579437"/>
          </a:xfrm>
          <a:prstGeom prst="rect">
            <a:avLst/>
          </a:prstGeom>
          <a:noFill/>
          <a:ln w="9525">
            <a:noFill/>
          </a:ln>
        </p:spPr>
        <p:txBody>
          <a:bodyPr wrap="none">
            <a:spAutoFit/>
          </a:bodyPr>
          <a:lstStyle/>
          <a:p>
            <a:r>
              <a:rPr lang="en-US" altLang="zh-CN" sz="3200">
                <a:solidFill>
                  <a:srgbClr val="FF0000"/>
                </a:solidFill>
                <a:latin typeface="Times New Roman" panose="02020603050405020304" pitchFamily="18" charset="0"/>
                <a:ea typeface="宋体" panose="02010600030101010101" pitchFamily="2" charset="-122"/>
              </a:rPr>
              <a:t>B</a:t>
            </a:r>
            <a:endParaRPr lang="en-US" altLang="zh-CN" sz="320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2"/>
          <p:cNvSpPr txBox="1"/>
          <p:nvPr/>
        </p:nvSpPr>
        <p:spPr>
          <a:xfrm>
            <a:off x="323850" y="981075"/>
            <a:ext cx="8135938" cy="4211638"/>
          </a:xfrm>
          <a:prstGeom prst="rect">
            <a:avLst/>
          </a:prstGeom>
          <a:solidFill>
            <a:schemeClr val="bg1"/>
          </a:solidFill>
          <a:ln w="9525">
            <a:noFill/>
          </a:ln>
        </p:spPr>
        <p:txBody>
          <a:bodyPr>
            <a:spAutoFit/>
          </a:bodyPr>
          <a:lstStyle/>
          <a:p>
            <a:pPr>
              <a:lnSpc>
                <a:spcPct val="150000"/>
              </a:lnSpc>
            </a:pPr>
            <a:r>
              <a:rPr lang="zh-CN" altLang="en-US" sz="3600">
                <a:solidFill>
                  <a:srgbClr val="000000"/>
                </a:solidFill>
                <a:latin typeface="Arial" panose="020B0604020202020204" pitchFamily="34" charset="0"/>
                <a:ea typeface="宋体" panose="02010600030101010101" pitchFamily="2" charset="-122"/>
              </a:rPr>
              <a:t>下列各组物质，可用分液漏斗分离的是</a:t>
            </a:r>
            <a:endParaRPr lang="zh-CN" altLang="en-US" sz="3600">
              <a:solidFill>
                <a:srgbClr val="000000"/>
              </a:solidFill>
              <a:latin typeface="Arial" panose="020B0604020202020204" pitchFamily="34" charset="0"/>
              <a:ea typeface="宋体" panose="02010600030101010101" pitchFamily="2" charset="-122"/>
            </a:endParaRPr>
          </a:p>
          <a:p>
            <a:pPr>
              <a:lnSpc>
                <a:spcPct val="150000"/>
              </a:lnSpc>
            </a:pPr>
            <a:r>
              <a:rPr lang="en-US" altLang="zh-CN" sz="3600">
                <a:solidFill>
                  <a:srgbClr val="000000"/>
                </a:solidFill>
                <a:latin typeface="Arial" panose="020B0604020202020204" pitchFamily="34" charset="0"/>
                <a:ea typeface="宋体" panose="02010600030101010101" pitchFamily="2" charset="-122"/>
              </a:rPr>
              <a:t>A</a:t>
            </a:r>
            <a:r>
              <a:rPr lang="zh-CN" altLang="en-US" sz="3600">
                <a:solidFill>
                  <a:srgbClr val="000000"/>
                </a:solidFill>
                <a:latin typeface="Arial" panose="020B0604020202020204" pitchFamily="34" charset="0"/>
                <a:ea typeface="宋体" panose="02010600030101010101" pitchFamily="2" charset="-122"/>
              </a:rPr>
              <a:t>、酒精               </a:t>
            </a:r>
            <a:endParaRPr lang="zh-CN" altLang="en-US" sz="3600">
              <a:solidFill>
                <a:srgbClr val="000000"/>
              </a:solidFill>
              <a:latin typeface="Arial" panose="020B0604020202020204" pitchFamily="34" charset="0"/>
              <a:ea typeface="宋体" panose="02010600030101010101" pitchFamily="2" charset="-122"/>
            </a:endParaRPr>
          </a:p>
          <a:p>
            <a:pPr>
              <a:lnSpc>
                <a:spcPct val="150000"/>
              </a:lnSpc>
            </a:pPr>
            <a:r>
              <a:rPr lang="en-US" altLang="zh-CN" sz="3600">
                <a:solidFill>
                  <a:srgbClr val="000000"/>
                </a:solidFill>
                <a:latin typeface="Arial" panose="020B0604020202020204" pitchFamily="34" charset="0"/>
                <a:ea typeface="宋体" panose="02010600030101010101" pitchFamily="2" charset="-122"/>
              </a:rPr>
              <a:t>B</a:t>
            </a:r>
            <a:r>
              <a:rPr lang="zh-CN" altLang="en-US" sz="3600">
                <a:solidFill>
                  <a:srgbClr val="000000"/>
                </a:solidFill>
                <a:latin typeface="Arial" panose="020B0604020202020204" pitchFamily="34" charset="0"/>
                <a:ea typeface="宋体" panose="02010600030101010101" pitchFamily="2" charset="-122"/>
              </a:rPr>
              <a:t>、溴水与水    </a:t>
            </a:r>
            <a:endParaRPr lang="zh-CN" altLang="en-US" sz="3600">
              <a:solidFill>
                <a:srgbClr val="000000"/>
              </a:solidFill>
              <a:latin typeface="Arial" panose="020B0604020202020204" pitchFamily="34" charset="0"/>
              <a:ea typeface="宋体" panose="02010600030101010101" pitchFamily="2" charset="-122"/>
            </a:endParaRPr>
          </a:p>
          <a:p>
            <a:pPr>
              <a:lnSpc>
                <a:spcPct val="150000"/>
              </a:lnSpc>
            </a:pPr>
            <a:r>
              <a:rPr lang="en-US" altLang="zh-CN" sz="3600">
                <a:solidFill>
                  <a:srgbClr val="000000"/>
                </a:solidFill>
                <a:latin typeface="Arial" panose="020B0604020202020204" pitchFamily="34" charset="0"/>
                <a:ea typeface="宋体" panose="02010600030101010101" pitchFamily="2" charset="-122"/>
              </a:rPr>
              <a:t>C</a:t>
            </a:r>
            <a:r>
              <a:rPr lang="zh-CN" altLang="en-US" sz="3600">
                <a:solidFill>
                  <a:srgbClr val="000000"/>
                </a:solidFill>
                <a:latin typeface="Arial" panose="020B0604020202020204" pitchFamily="34" charset="0"/>
                <a:ea typeface="宋体" panose="02010600030101010101" pitchFamily="2" charset="-122"/>
              </a:rPr>
              <a:t>、硝基苯与水     </a:t>
            </a:r>
            <a:endParaRPr lang="zh-CN" altLang="en-US" sz="3600">
              <a:solidFill>
                <a:srgbClr val="000000"/>
              </a:solidFill>
              <a:latin typeface="Arial" panose="020B0604020202020204" pitchFamily="34" charset="0"/>
              <a:ea typeface="宋体" panose="02010600030101010101" pitchFamily="2" charset="-122"/>
            </a:endParaRPr>
          </a:p>
          <a:p>
            <a:pPr>
              <a:lnSpc>
                <a:spcPct val="150000"/>
              </a:lnSpc>
            </a:pPr>
            <a:r>
              <a:rPr lang="en-US" altLang="zh-CN" sz="3600">
                <a:solidFill>
                  <a:srgbClr val="000000"/>
                </a:solidFill>
                <a:latin typeface="Arial" panose="020B0604020202020204" pitchFamily="34" charset="0"/>
                <a:ea typeface="宋体" panose="02010600030101010101" pitchFamily="2" charset="-122"/>
              </a:rPr>
              <a:t>D</a:t>
            </a:r>
            <a:r>
              <a:rPr lang="zh-CN" altLang="en-US" sz="3600">
                <a:solidFill>
                  <a:srgbClr val="000000"/>
                </a:solidFill>
                <a:latin typeface="Arial" panose="020B0604020202020204" pitchFamily="34" charset="0"/>
                <a:ea typeface="宋体" panose="02010600030101010101" pitchFamily="2" charset="-122"/>
              </a:rPr>
              <a:t>、苯与溴苯 </a:t>
            </a:r>
            <a:endParaRPr lang="zh-CN" altLang="en-US" sz="3600">
              <a:solidFill>
                <a:srgbClr val="000000"/>
              </a:solidFill>
              <a:latin typeface="Arial" panose="020B0604020202020204" pitchFamily="34" charset="0"/>
              <a:ea typeface="宋体" panose="02010600030101010101" pitchFamily="2" charset="-122"/>
            </a:endParaRPr>
          </a:p>
        </p:txBody>
      </p:sp>
      <p:sp>
        <p:nvSpPr>
          <p:cNvPr id="41987" name="Text Box 3"/>
          <p:cNvSpPr txBox="1"/>
          <p:nvPr/>
        </p:nvSpPr>
        <p:spPr>
          <a:xfrm>
            <a:off x="3779838" y="1844675"/>
            <a:ext cx="720725" cy="823913"/>
          </a:xfrm>
          <a:prstGeom prst="rect">
            <a:avLst/>
          </a:prstGeom>
          <a:noFill/>
          <a:ln w="9525">
            <a:noFill/>
          </a:ln>
        </p:spPr>
        <p:txBody>
          <a:bodyPr>
            <a:spAutoFit/>
          </a:bodyPr>
          <a:lstStyle/>
          <a:p>
            <a:pPr>
              <a:spcBef>
                <a:spcPct val="50000"/>
              </a:spcBef>
            </a:pPr>
            <a:r>
              <a:rPr lang="en-US" altLang="zh-CN" sz="4800">
                <a:solidFill>
                  <a:srgbClr val="FF3300"/>
                </a:solidFill>
                <a:latin typeface="Arial" panose="020B0604020202020204" pitchFamily="34" charset="0"/>
                <a:ea typeface="宋体" panose="02010600030101010101" pitchFamily="2" charset="-122"/>
              </a:rPr>
              <a:t>C</a:t>
            </a:r>
            <a:endParaRPr lang="en-US" altLang="zh-CN" sz="4800">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p:cNvSpPr>
          <p:nvPr>
            <p:ph idx="1"/>
          </p:nvPr>
        </p:nvSpPr>
        <p:spPr>
          <a:xfrm>
            <a:off x="0" y="260350"/>
            <a:ext cx="8929688" cy="5248275"/>
          </a:xfrm>
          <a:solidFill>
            <a:schemeClr val="bg1">
              <a:alpha val="100000"/>
            </a:schemeClr>
          </a:solidFill>
        </p:spPr>
        <p:txBody>
          <a:bodyPr vert="horz" wrap="square" lIns="91440" tIns="45720" rIns="91440" bIns="45720" anchor="t"/>
          <a:lstStyle/>
          <a:p>
            <a:pPr eaLnBrk="1" hangingPunct="1"/>
            <a:r>
              <a:rPr lang="en-US" altLang="zh-CN" sz="3600" b="1">
                <a:solidFill>
                  <a:srgbClr val="FF3300"/>
                </a:solidFill>
                <a:latin typeface="黑体" panose="02010609060101010101" pitchFamily="49" charset="-122"/>
                <a:ea typeface="黑体" panose="02010609060101010101" pitchFamily="49" charset="-122"/>
              </a:rPr>
              <a:t>【</a:t>
            </a:r>
            <a:r>
              <a:rPr lang="zh-CN" altLang="en-US" sz="3600" b="1">
                <a:solidFill>
                  <a:srgbClr val="FF3300"/>
                </a:solidFill>
                <a:latin typeface="黑体" panose="02010609060101010101" pitchFamily="49" charset="-122"/>
                <a:ea typeface="黑体" panose="02010609060101010101" pitchFamily="49" charset="-122"/>
              </a:rPr>
              <a:t>苯的分子结构</a:t>
            </a:r>
            <a:r>
              <a:rPr lang="en-US" altLang="zh-CN" sz="3600" b="1">
                <a:solidFill>
                  <a:srgbClr val="FF3300"/>
                </a:solidFill>
                <a:latin typeface="黑体" panose="02010609060101010101" pitchFamily="49" charset="-122"/>
                <a:ea typeface="黑体" panose="02010609060101010101" pitchFamily="49" charset="-122"/>
              </a:rPr>
              <a:t>】</a:t>
            </a:r>
            <a:endParaRPr lang="en-US" altLang="zh-CN" sz="3600" b="1">
              <a:solidFill>
                <a:srgbClr val="FF3300"/>
              </a:solidFill>
              <a:latin typeface="黑体" panose="02010609060101010101" pitchFamily="49" charset="-122"/>
              <a:ea typeface="黑体" panose="02010609060101010101" pitchFamily="49" charset="-122"/>
            </a:endParaRPr>
          </a:p>
          <a:p>
            <a:pPr eaLnBrk="1" hangingPunct="1"/>
            <a:r>
              <a:rPr lang="zh-CN" altLang="en-US" sz="3200" b="1">
                <a:solidFill>
                  <a:srgbClr val="000000"/>
                </a:solidFill>
                <a:latin typeface="黑体" panose="02010609060101010101" pitchFamily="49" charset="-122"/>
                <a:ea typeface="黑体" panose="02010609060101010101" pitchFamily="49" charset="-122"/>
              </a:rPr>
              <a:t>（</a:t>
            </a:r>
            <a:r>
              <a:rPr lang="en-US" altLang="zh-CN" sz="3200" b="1">
                <a:solidFill>
                  <a:srgbClr val="000000"/>
                </a:solidFill>
                <a:latin typeface="黑体" panose="02010609060101010101" pitchFamily="49" charset="-122"/>
                <a:ea typeface="黑体" panose="02010609060101010101" pitchFamily="49" charset="-122"/>
              </a:rPr>
              <a:t>1</a:t>
            </a:r>
            <a:r>
              <a:rPr lang="zh-CN" altLang="en-US" sz="3200" b="1">
                <a:solidFill>
                  <a:srgbClr val="000000"/>
                </a:solidFill>
                <a:latin typeface="黑体" panose="02010609060101010101" pitchFamily="49" charset="-122"/>
                <a:ea typeface="黑体" panose="02010609060101010101" pitchFamily="49" charset="-122"/>
              </a:rPr>
              <a:t>） 分子式：</a:t>
            </a:r>
            <a:r>
              <a:rPr lang="en-US" altLang="zh-CN" sz="3200" b="1">
                <a:solidFill>
                  <a:srgbClr val="000000"/>
                </a:solidFill>
                <a:latin typeface="黑体" panose="02010609060101010101" pitchFamily="49" charset="-122"/>
                <a:ea typeface="黑体" panose="02010609060101010101" pitchFamily="49" charset="-122"/>
              </a:rPr>
              <a:t>C</a:t>
            </a:r>
            <a:r>
              <a:rPr lang="en-US" altLang="zh-CN" sz="3200" b="1" baseline="-25000">
                <a:solidFill>
                  <a:srgbClr val="000000"/>
                </a:solidFill>
                <a:latin typeface="黑体" panose="02010609060101010101" pitchFamily="49" charset="-122"/>
                <a:ea typeface="黑体" panose="02010609060101010101" pitchFamily="49" charset="-122"/>
              </a:rPr>
              <a:t>6</a:t>
            </a:r>
            <a:r>
              <a:rPr lang="en-US" altLang="zh-CN" sz="3200" b="1">
                <a:solidFill>
                  <a:srgbClr val="000000"/>
                </a:solidFill>
                <a:latin typeface="黑体" panose="02010609060101010101" pitchFamily="49" charset="-122"/>
                <a:ea typeface="黑体" panose="02010609060101010101" pitchFamily="49" charset="-122"/>
              </a:rPr>
              <a:t>H</a:t>
            </a:r>
            <a:r>
              <a:rPr lang="en-US" altLang="zh-CN" sz="3200" b="1" baseline="-25000">
                <a:solidFill>
                  <a:srgbClr val="000000"/>
                </a:solidFill>
                <a:latin typeface="黑体" panose="02010609060101010101" pitchFamily="49" charset="-122"/>
                <a:ea typeface="黑体" panose="02010609060101010101" pitchFamily="49" charset="-122"/>
              </a:rPr>
              <a:t>6</a:t>
            </a:r>
            <a:r>
              <a:rPr lang="en-US" altLang="zh-CN" sz="3200" b="1">
                <a:solidFill>
                  <a:srgbClr val="000000"/>
                </a:solidFill>
                <a:latin typeface="黑体" panose="02010609060101010101" pitchFamily="49" charset="-122"/>
                <a:ea typeface="黑体" panose="02010609060101010101" pitchFamily="49" charset="-122"/>
              </a:rPr>
              <a:t>   </a:t>
            </a:r>
            <a:r>
              <a:rPr lang="zh-CN" altLang="en-US" sz="3200" b="1">
                <a:solidFill>
                  <a:srgbClr val="000000"/>
                </a:solidFill>
                <a:latin typeface="黑体" panose="02010609060101010101" pitchFamily="49" charset="-122"/>
                <a:ea typeface="黑体" panose="02010609060101010101" pitchFamily="49" charset="-122"/>
              </a:rPr>
              <a:t>最简式</a:t>
            </a:r>
            <a:r>
              <a:rPr lang="en-US" altLang="zh-CN" sz="3200" b="1">
                <a:solidFill>
                  <a:srgbClr val="000000"/>
                </a:solidFill>
                <a:latin typeface="黑体" panose="02010609060101010101" pitchFamily="49" charset="-122"/>
                <a:ea typeface="黑体" panose="02010609060101010101" pitchFamily="49" charset="-122"/>
              </a:rPr>
              <a:t>(</a:t>
            </a:r>
            <a:r>
              <a:rPr lang="zh-CN" altLang="en-US" sz="3200" b="1">
                <a:solidFill>
                  <a:srgbClr val="000000"/>
                </a:solidFill>
                <a:latin typeface="黑体" panose="02010609060101010101" pitchFamily="49" charset="-122"/>
                <a:ea typeface="黑体" panose="02010609060101010101" pitchFamily="49" charset="-122"/>
              </a:rPr>
              <a:t>实验式</a:t>
            </a:r>
            <a:r>
              <a:rPr lang="en-US" altLang="zh-CN" sz="3200" b="1">
                <a:solidFill>
                  <a:srgbClr val="000000"/>
                </a:solidFill>
                <a:latin typeface="黑体" panose="02010609060101010101" pitchFamily="49" charset="-122"/>
                <a:ea typeface="黑体" panose="02010609060101010101" pitchFamily="49" charset="-122"/>
              </a:rPr>
              <a:t>)</a:t>
            </a:r>
            <a:r>
              <a:rPr lang="zh-CN" altLang="en-US" sz="3200" b="1">
                <a:solidFill>
                  <a:srgbClr val="000000"/>
                </a:solidFill>
                <a:latin typeface="黑体" panose="02010609060101010101" pitchFamily="49" charset="-122"/>
                <a:ea typeface="黑体" panose="02010609060101010101" pitchFamily="49" charset="-122"/>
              </a:rPr>
              <a:t>：</a:t>
            </a:r>
            <a:r>
              <a:rPr lang="en-US" altLang="zh-CN" sz="3200" b="1">
                <a:solidFill>
                  <a:srgbClr val="000000"/>
                </a:solidFill>
                <a:latin typeface="黑体" panose="02010609060101010101" pitchFamily="49" charset="-122"/>
                <a:ea typeface="黑体" panose="02010609060101010101" pitchFamily="49" charset="-122"/>
              </a:rPr>
              <a:t>CH</a:t>
            </a:r>
            <a:endParaRPr lang="en-US" altLang="zh-CN" sz="3200" b="1">
              <a:solidFill>
                <a:srgbClr val="000000"/>
              </a:solidFill>
              <a:latin typeface="黑体" panose="02010609060101010101" pitchFamily="49" charset="-122"/>
              <a:ea typeface="黑体" panose="02010609060101010101" pitchFamily="49" charset="-122"/>
            </a:endParaRPr>
          </a:p>
          <a:p>
            <a:pPr eaLnBrk="1" hangingPunct="1"/>
            <a:r>
              <a:rPr lang="zh-CN" altLang="en-US" sz="3200" b="1">
                <a:solidFill>
                  <a:srgbClr val="0033CC"/>
                </a:solidFill>
                <a:latin typeface="黑体" panose="02010609060101010101" pitchFamily="49" charset="-122"/>
                <a:ea typeface="黑体" panose="02010609060101010101" pitchFamily="49" charset="-122"/>
              </a:rPr>
              <a:t>（</a:t>
            </a:r>
            <a:r>
              <a:rPr lang="en-US" altLang="zh-CN" sz="3200" b="1">
                <a:solidFill>
                  <a:srgbClr val="0033CC"/>
                </a:solidFill>
                <a:latin typeface="黑体" panose="02010609060101010101" pitchFamily="49" charset="-122"/>
                <a:ea typeface="黑体" panose="02010609060101010101" pitchFamily="49" charset="-122"/>
              </a:rPr>
              <a:t>2</a:t>
            </a:r>
            <a:r>
              <a:rPr lang="zh-CN" altLang="en-US" sz="3200" b="1">
                <a:solidFill>
                  <a:srgbClr val="0033CC"/>
                </a:solidFill>
                <a:latin typeface="黑体" panose="02010609060101010101" pitchFamily="49" charset="-122"/>
                <a:ea typeface="黑体" panose="02010609060101010101" pitchFamily="49" charset="-122"/>
              </a:rPr>
              <a:t>）苯分子为平面正六边形结构，键角为 </a:t>
            </a:r>
            <a:endParaRPr lang="zh-CN" altLang="en-US" sz="3200" b="1">
              <a:solidFill>
                <a:srgbClr val="0033CC"/>
              </a:solidFill>
              <a:latin typeface="黑体" panose="02010609060101010101" pitchFamily="49" charset="-122"/>
              <a:ea typeface="黑体" panose="02010609060101010101" pitchFamily="49" charset="-122"/>
            </a:endParaRPr>
          </a:p>
          <a:p>
            <a:pPr eaLnBrk="1" hangingPunct="1"/>
            <a:r>
              <a:rPr lang="zh-CN" altLang="en-US" sz="3200" b="1">
                <a:solidFill>
                  <a:srgbClr val="0033CC"/>
                </a:solidFill>
                <a:latin typeface="黑体" panose="02010609060101010101" pitchFamily="49" charset="-122"/>
                <a:ea typeface="黑体" panose="02010609060101010101" pitchFamily="49" charset="-122"/>
              </a:rPr>
              <a:t>     </a:t>
            </a:r>
            <a:r>
              <a:rPr lang="en-US" altLang="zh-CN" sz="3200" b="1">
                <a:solidFill>
                  <a:srgbClr val="0033CC"/>
                </a:solidFill>
                <a:latin typeface="黑体" panose="02010609060101010101" pitchFamily="49" charset="-122"/>
                <a:ea typeface="黑体" panose="02010609060101010101" pitchFamily="49" charset="-122"/>
              </a:rPr>
              <a:t>120°</a:t>
            </a:r>
            <a:r>
              <a:rPr lang="zh-CN" altLang="en-US" sz="3200" b="1">
                <a:solidFill>
                  <a:srgbClr val="0033CC"/>
                </a:solidFill>
                <a:latin typeface="黑体" panose="02010609060101010101" pitchFamily="49" charset="-122"/>
                <a:ea typeface="黑体" panose="02010609060101010101" pitchFamily="49" charset="-122"/>
              </a:rPr>
              <a:t>。苯为平面形分子。</a:t>
            </a:r>
            <a:endParaRPr lang="zh-CN" altLang="en-US" sz="3200" b="1">
              <a:solidFill>
                <a:srgbClr val="0033CC"/>
              </a:solidFill>
              <a:latin typeface="黑体" panose="02010609060101010101" pitchFamily="49" charset="-122"/>
              <a:ea typeface="黑体" panose="02010609060101010101" pitchFamily="49" charset="-122"/>
            </a:endParaRPr>
          </a:p>
          <a:p>
            <a:pPr eaLnBrk="1" hangingPunct="1"/>
            <a:r>
              <a:rPr lang="zh-CN" altLang="en-US" sz="3200" b="1">
                <a:solidFill>
                  <a:srgbClr val="000000"/>
                </a:solidFill>
                <a:latin typeface="黑体" panose="02010609060101010101" pitchFamily="49" charset="-122"/>
                <a:ea typeface="黑体" panose="02010609060101010101" pitchFamily="49" charset="-122"/>
              </a:rPr>
              <a:t>（</a:t>
            </a:r>
            <a:r>
              <a:rPr lang="en-US" altLang="zh-CN" sz="3200" b="1">
                <a:solidFill>
                  <a:srgbClr val="000000"/>
                </a:solidFill>
                <a:latin typeface="黑体" panose="02010609060101010101" pitchFamily="49" charset="-122"/>
                <a:ea typeface="黑体" panose="02010609060101010101" pitchFamily="49" charset="-122"/>
              </a:rPr>
              <a:t>3</a:t>
            </a:r>
            <a:r>
              <a:rPr lang="zh-CN" altLang="en-US" sz="3200" b="1">
                <a:solidFill>
                  <a:srgbClr val="000000"/>
                </a:solidFill>
                <a:latin typeface="黑体" panose="02010609060101010101" pitchFamily="49" charset="-122"/>
                <a:ea typeface="黑体" panose="02010609060101010101" pitchFamily="49" charset="-122"/>
              </a:rPr>
              <a:t>）苯分子中碳碳键键长完全相等，是介于碳</a:t>
            </a:r>
            <a:endParaRPr lang="zh-CN" altLang="en-US" sz="3200" b="1">
              <a:solidFill>
                <a:srgbClr val="000000"/>
              </a:solidFill>
              <a:latin typeface="黑体" panose="02010609060101010101" pitchFamily="49" charset="-122"/>
              <a:ea typeface="黑体" panose="02010609060101010101" pitchFamily="49" charset="-122"/>
            </a:endParaRPr>
          </a:p>
          <a:p>
            <a:pPr eaLnBrk="1" hangingPunct="1"/>
            <a:r>
              <a:rPr lang="zh-CN" altLang="en-US" sz="3200" b="1">
                <a:solidFill>
                  <a:srgbClr val="000000"/>
                </a:solidFill>
                <a:latin typeface="黑体" panose="02010609060101010101" pitchFamily="49" charset="-122"/>
                <a:ea typeface="黑体" panose="02010609060101010101" pitchFamily="49" charset="-122"/>
              </a:rPr>
              <a:t>     碳单键和碳碳双键之间的特殊的化学键。</a:t>
            </a:r>
            <a:endParaRPr lang="zh-CN" altLang="en-US" sz="3200" b="1">
              <a:solidFill>
                <a:srgbClr val="000000"/>
              </a:solidFill>
              <a:latin typeface="黑体" panose="02010609060101010101" pitchFamily="49" charset="-122"/>
              <a:ea typeface="黑体" panose="02010609060101010101" pitchFamily="49" charset="-122"/>
            </a:endParaRPr>
          </a:p>
          <a:p>
            <a:pPr eaLnBrk="1" hangingPunct="1"/>
            <a:r>
              <a:rPr lang="zh-CN" altLang="en-US" sz="3200" b="1">
                <a:solidFill>
                  <a:srgbClr val="0033CC"/>
                </a:solidFill>
                <a:latin typeface="黑体" panose="02010609060101010101" pitchFamily="49" charset="-122"/>
                <a:ea typeface="黑体" panose="02010609060101010101" pitchFamily="49" charset="-122"/>
              </a:rPr>
              <a:t>（</a:t>
            </a:r>
            <a:r>
              <a:rPr lang="en-US" altLang="zh-CN" sz="3200" b="1">
                <a:solidFill>
                  <a:srgbClr val="0033CC"/>
                </a:solidFill>
                <a:latin typeface="黑体" panose="02010609060101010101" pitchFamily="49" charset="-122"/>
                <a:ea typeface="黑体" panose="02010609060101010101" pitchFamily="49" charset="-122"/>
              </a:rPr>
              <a:t>4</a:t>
            </a:r>
            <a:r>
              <a:rPr lang="zh-CN" altLang="en-US" sz="3200" b="1">
                <a:solidFill>
                  <a:srgbClr val="0033CC"/>
                </a:solidFill>
                <a:latin typeface="黑体" panose="02010609060101010101" pitchFamily="49" charset="-122"/>
                <a:ea typeface="黑体" panose="02010609060101010101" pitchFamily="49" charset="-122"/>
              </a:rPr>
              <a:t>） 结构式</a:t>
            </a:r>
            <a:r>
              <a:rPr lang="zh-CN" altLang="en-US" sz="3200" b="1">
                <a:solidFill>
                  <a:srgbClr val="000000"/>
                </a:solidFill>
                <a:latin typeface="黑体" panose="02010609060101010101" pitchFamily="49" charset="-122"/>
                <a:ea typeface="黑体" panose="02010609060101010101" pitchFamily="49" charset="-122"/>
              </a:rPr>
              <a:t>        </a:t>
            </a:r>
            <a:endParaRPr lang="zh-CN" altLang="en-US" sz="3200" b="1">
              <a:solidFill>
                <a:srgbClr val="000000"/>
              </a:solidFill>
              <a:latin typeface="黑体" panose="02010609060101010101" pitchFamily="49" charset="-122"/>
              <a:ea typeface="黑体" panose="02010609060101010101" pitchFamily="49" charset="-122"/>
            </a:endParaRPr>
          </a:p>
          <a:p>
            <a:pPr eaLnBrk="1" hangingPunct="1"/>
            <a:r>
              <a:rPr lang="zh-CN" altLang="en-US" sz="3200" b="1">
                <a:solidFill>
                  <a:srgbClr val="000000"/>
                </a:solidFill>
                <a:latin typeface="黑体" panose="02010609060101010101" pitchFamily="49" charset="-122"/>
                <a:ea typeface="黑体" panose="02010609060101010101" pitchFamily="49" charset="-122"/>
              </a:rPr>
              <a:t>（</a:t>
            </a:r>
            <a:r>
              <a:rPr lang="en-US" altLang="zh-CN" sz="3200" b="1">
                <a:solidFill>
                  <a:srgbClr val="000000"/>
                </a:solidFill>
                <a:latin typeface="黑体" panose="02010609060101010101" pitchFamily="49" charset="-122"/>
                <a:ea typeface="黑体" panose="02010609060101010101" pitchFamily="49" charset="-122"/>
              </a:rPr>
              <a:t>5</a:t>
            </a:r>
            <a:r>
              <a:rPr lang="zh-CN" altLang="en-US" sz="3200" b="1">
                <a:solidFill>
                  <a:srgbClr val="000000"/>
                </a:solidFill>
                <a:latin typeface="黑体" panose="02010609060101010101" pitchFamily="49" charset="-122"/>
                <a:ea typeface="黑体" panose="02010609060101010101" pitchFamily="49" charset="-122"/>
              </a:rPr>
              <a:t>） 结构简式（凯库勒式）</a:t>
            </a:r>
            <a:endParaRPr lang="zh-CN" altLang="en-US" sz="3200" b="1">
              <a:solidFill>
                <a:srgbClr val="000000"/>
              </a:solidFill>
              <a:latin typeface="黑体" panose="02010609060101010101" pitchFamily="49" charset="-122"/>
              <a:ea typeface="黑体" panose="02010609060101010101" pitchFamily="49" charset="-122"/>
            </a:endParaRPr>
          </a:p>
        </p:txBody>
      </p:sp>
      <p:pic>
        <p:nvPicPr>
          <p:cNvPr id="6147" name="Picture 3"/>
          <p:cNvPicPr preferRelativeResize="0">
            <a:picLocks noChangeAspect="1"/>
          </p:cNvPicPr>
          <p:nvPr/>
        </p:nvPicPr>
        <p:blipFill>
          <a:blip r:embed="rId1"/>
          <a:srcRect l="3026" t="5038" r="5447" b="3488"/>
          <a:stretch>
            <a:fillRect/>
          </a:stretch>
        </p:blipFill>
        <p:spPr>
          <a:xfrm>
            <a:off x="6013450" y="4003675"/>
            <a:ext cx="2447925" cy="2160588"/>
          </a:xfrm>
          <a:prstGeom prst="rect">
            <a:avLst/>
          </a:prstGeom>
          <a:solidFill>
            <a:schemeClr val="bg1"/>
          </a:solidFill>
          <a:ln w="9525">
            <a:noFill/>
          </a:ln>
        </p:spPr>
      </p:pic>
      <p:grpSp>
        <p:nvGrpSpPr>
          <p:cNvPr id="2" name="Group 4"/>
          <p:cNvGrpSpPr/>
          <p:nvPr/>
        </p:nvGrpSpPr>
        <p:grpSpPr>
          <a:xfrm>
            <a:off x="896938" y="5086350"/>
            <a:ext cx="1582737" cy="1368425"/>
            <a:chOff x="0" y="0"/>
            <a:chExt cx="997" cy="862"/>
          </a:xfrm>
        </p:grpSpPr>
        <p:sp>
          <p:nvSpPr>
            <p:cNvPr id="13322" name="AutoShape 5"/>
            <p:cNvSpPr/>
            <p:nvPr/>
          </p:nvSpPr>
          <p:spPr>
            <a:xfrm>
              <a:off x="0" y="0"/>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3323" name="Oval 6"/>
            <p:cNvSpPr/>
            <p:nvPr/>
          </p:nvSpPr>
          <p:spPr>
            <a:xfrm>
              <a:off x="316" y="227"/>
              <a:ext cx="363" cy="363"/>
            </a:xfrm>
            <a:prstGeom prst="ellipse">
              <a:avLst/>
            </a:prstGeom>
            <a:noFill/>
            <a:ln w="57150" cap="sq" cmpd="sng">
              <a:solidFill>
                <a:srgbClr val="CC33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3" name="Group 7"/>
          <p:cNvGrpSpPr/>
          <p:nvPr/>
        </p:nvGrpSpPr>
        <p:grpSpPr>
          <a:xfrm>
            <a:off x="2913063" y="5013325"/>
            <a:ext cx="1368425" cy="1582738"/>
            <a:chOff x="0" y="0"/>
            <a:chExt cx="862" cy="997"/>
          </a:xfrm>
        </p:grpSpPr>
        <p:sp>
          <p:nvSpPr>
            <p:cNvPr id="13318" name="AutoShape 8"/>
            <p:cNvSpPr/>
            <p:nvPr/>
          </p:nvSpPr>
          <p:spPr>
            <a:xfrm rot="5400000">
              <a:off x="-67" y="67"/>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3319" name="Line 9"/>
            <p:cNvSpPr/>
            <p:nvPr/>
          </p:nvSpPr>
          <p:spPr>
            <a:xfrm flipV="1">
              <a:off x="91" y="90"/>
              <a:ext cx="317" cy="182"/>
            </a:xfrm>
            <a:prstGeom prst="line">
              <a:avLst/>
            </a:prstGeom>
            <a:ln w="57150" cap="sq" cmpd="sng">
              <a:solidFill>
                <a:srgbClr val="CC3300"/>
              </a:solidFill>
              <a:prstDash val="solid"/>
              <a:headEnd type="none" w="med" len="med"/>
              <a:tailEnd type="none" w="med" len="med"/>
            </a:ln>
          </p:spPr>
          <p:txBody>
            <a:bodyPr/>
            <a:lstStyle/>
            <a:p/>
          </p:txBody>
        </p:sp>
        <p:sp>
          <p:nvSpPr>
            <p:cNvPr id="13320" name="Line 10"/>
            <p:cNvSpPr/>
            <p:nvPr/>
          </p:nvSpPr>
          <p:spPr>
            <a:xfrm>
              <a:off x="90" y="727"/>
              <a:ext cx="318" cy="180"/>
            </a:xfrm>
            <a:prstGeom prst="line">
              <a:avLst/>
            </a:prstGeom>
            <a:ln w="57150" cap="sq" cmpd="sng">
              <a:solidFill>
                <a:srgbClr val="CC3300"/>
              </a:solidFill>
              <a:prstDash val="solid"/>
              <a:headEnd type="none" w="med" len="med"/>
              <a:tailEnd type="none" w="med" len="med"/>
            </a:ln>
          </p:spPr>
          <p:txBody>
            <a:bodyPr/>
            <a:lstStyle/>
            <a:p/>
          </p:txBody>
        </p:sp>
        <p:sp>
          <p:nvSpPr>
            <p:cNvPr id="13321" name="Line 11"/>
            <p:cNvSpPr/>
            <p:nvPr/>
          </p:nvSpPr>
          <p:spPr>
            <a:xfrm flipH="1" flipV="1">
              <a:off x="771" y="317"/>
              <a:ext cx="0" cy="363"/>
            </a:xfrm>
            <a:prstGeom prst="line">
              <a:avLst/>
            </a:prstGeom>
            <a:ln w="57150" cap="sq" cmpd="sng">
              <a:solidFill>
                <a:srgbClr val="CC3300"/>
              </a:solidFill>
              <a:prstDash val="solid"/>
              <a:headEnd type="none" w="med" len="med"/>
              <a:tailEnd type="none" w="med" len="med"/>
            </a:ln>
          </p:spPr>
          <p:txBody>
            <a:bodyPr/>
            <a:lstStyle/>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anim calcmode="lin" valueType="num">
                                      <p:cBhvr additive="base">
                                        <p:cTn id="7" dur="500" fill="hold"/>
                                        <p:tgtEl>
                                          <p:spTgt spid="61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6">
                                            <p:txEl>
                                              <p:pRg st="3" end="3"/>
                                            </p:txEl>
                                          </p:spTgt>
                                        </p:tgtEl>
                                        <p:attrNameLst>
                                          <p:attrName>style.visibility</p:attrName>
                                        </p:attrNameLst>
                                      </p:cBhvr>
                                      <p:to>
                                        <p:strVal val="visible"/>
                                      </p:to>
                                    </p:set>
                                    <p:anim calcmode="lin" valueType="num">
                                      <p:cBhvr additive="base">
                                        <p:cTn id="11" dur="500" fill="hold"/>
                                        <p:tgtEl>
                                          <p:spTgt spid="614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6">
                                            <p:txEl>
                                              <p:pRg st="4" end="4"/>
                                            </p:txEl>
                                          </p:spTgt>
                                        </p:tgtEl>
                                        <p:attrNameLst>
                                          <p:attrName>style.visibility</p:attrName>
                                        </p:attrNameLst>
                                      </p:cBhvr>
                                      <p:to>
                                        <p:strVal val="visible"/>
                                      </p:to>
                                    </p:set>
                                    <p:anim calcmode="lin" valueType="num">
                                      <p:cBhvr additive="base">
                                        <p:cTn id="17" dur="500" fill="hold"/>
                                        <p:tgtEl>
                                          <p:spTgt spid="614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6">
                                            <p:txEl>
                                              <p:pRg st="5" end="5"/>
                                            </p:txEl>
                                          </p:spTgt>
                                        </p:tgtEl>
                                        <p:attrNameLst>
                                          <p:attrName>style.visibility</p:attrName>
                                        </p:attrNameLst>
                                      </p:cBhvr>
                                      <p:to>
                                        <p:strVal val="visible"/>
                                      </p:to>
                                    </p:set>
                                    <p:anim calcmode="lin" valueType="num">
                                      <p:cBhvr additive="base">
                                        <p:cTn id="21" dur="500" fill="hold"/>
                                        <p:tgtEl>
                                          <p:spTgt spid="6146">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anim calcmode="lin" valueType="num">
                                      <p:cBhvr additive="base">
                                        <p:cTn id="27" dur="500" fill="hold"/>
                                        <p:tgtEl>
                                          <p:spTgt spid="614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147"/>
                                        </p:tgtEl>
                                        <p:attrNameLst>
                                          <p:attrName>style.visibility</p:attrName>
                                        </p:attrNameLst>
                                      </p:cBhvr>
                                      <p:to>
                                        <p:strVal val="visible"/>
                                      </p:to>
                                    </p:set>
                                    <p:anim calcmode="lin" valueType="num">
                                      <p:cBhvr additive="base">
                                        <p:cTn id="33" dur="500" fill="hold"/>
                                        <p:tgtEl>
                                          <p:spTgt spid="6147"/>
                                        </p:tgtEl>
                                        <p:attrNameLst>
                                          <p:attrName>ppt_x</p:attrName>
                                        </p:attrNameLst>
                                      </p:cBhvr>
                                      <p:tavLst>
                                        <p:tav tm="0">
                                          <p:val>
                                            <p:strVal val="#ppt_x"/>
                                          </p:val>
                                        </p:tav>
                                        <p:tav tm="100000">
                                          <p:val>
                                            <p:strVal val="#ppt_x"/>
                                          </p:val>
                                        </p:tav>
                                      </p:tavLst>
                                    </p:anim>
                                    <p:anim calcmode="lin" valueType="num">
                                      <p:cBhvr additive="base">
                                        <p:cTn id="34"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146">
                                            <p:txEl>
                                              <p:pRg st="7" end="7"/>
                                            </p:txEl>
                                          </p:spTgt>
                                        </p:tgtEl>
                                        <p:attrNameLst>
                                          <p:attrName>style.visibility</p:attrName>
                                        </p:attrNameLst>
                                      </p:cBhvr>
                                      <p:to>
                                        <p:strVal val="visible"/>
                                      </p:to>
                                    </p:set>
                                    <p:anim calcmode="lin" valueType="num">
                                      <p:cBhvr additive="base">
                                        <p:cTn id="39" dur="500" fill="hold"/>
                                        <p:tgtEl>
                                          <p:spTgt spid="614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ppt_x"/>
                                          </p:val>
                                        </p:tav>
                                        <p:tav tm="100000">
                                          <p:val>
                                            <p:strVal val="#ppt_x"/>
                                          </p:val>
                                        </p:tav>
                                      </p:tavLst>
                                    </p:anim>
                                    <p:anim calcmode="lin" valueType="num">
                                      <p:cBhvr additive="base">
                                        <p:cTn id="4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p:cNvSpPr>
          <p:nvPr>
            <p:ph idx="1"/>
          </p:nvPr>
        </p:nvSpPr>
        <p:spPr>
          <a:xfrm>
            <a:off x="250825" y="260350"/>
            <a:ext cx="8569325" cy="6337300"/>
          </a:xfrm>
          <a:solidFill>
            <a:schemeClr val="bg1">
              <a:alpha val="100000"/>
            </a:schemeClr>
          </a:solidFill>
        </p:spPr>
        <p:txBody>
          <a:bodyPr vert="horz" wrap="square" lIns="91440" tIns="45720" rIns="91440" bIns="45720" anchor="t"/>
          <a:lstStyle/>
          <a:p>
            <a:pPr eaLnBrk="1" hangingPunct="1">
              <a:buNone/>
            </a:pPr>
            <a:r>
              <a:rPr lang="zh-CN" altLang="en-US" b="1">
                <a:solidFill>
                  <a:srgbClr val="000000"/>
                </a:solidFill>
                <a:latin typeface="宋体" panose="02010600030101010101" pitchFamily="2" charset="-122"/>
                <a:ea typeface="宋体" panose="02010600030101010101" pitchFamily="2" charset="-122"/>
              </a:rPr>
              <a:t>问题</a:t>
            </a:r>
            <a:r>
              <a:rPr lang="en-US" altLang="zh-CN" b="1">
                <a:solidFill>
                  <a:srgbClr val="000000"/>
                </a:solidFill>
                <a:latin typeface="宋体" panose="02010600030101010101" pitchFamily="2" charset="-122"/>
                <a:ea typeface="宋体" panose="02010600030101010101" pitchFamily="2" charset="-122"/>
              </a:rPr>
              <a:t>: </a:t>
            </a:r>
            <a:r>
              <a:rPr lang="zh-CN" altLang="en-US" b="1">
                <a:solidFill>
                  <a:srgbClr val="000000"/>
                </a:solidFill>
                <a:latin typeface="宋体" panose="02010600030101010101" pitchFamily="2" charset="-122"/>
                <a:ea typeface="宋体" panose="02010600030101010101" pitchFamily="2" charset="-122"/>
              </a:rPr>
              <a:t>将下列物质分类</a:t>
            </a:r>
            <a:r>
              <a:rPr lang="en-US" altLang="zh-CN" b="1">
                <a:solidFill>
                  <a:srgbClr val="000000"/>
                </a:solidFill>
                <a:latin typeface="宋体" panose="02010600030101010101" pitchFamily="2" charset="-122"/>
                <a:ea typeface="宋体" panose="02010600030101010101" pitchFamily="2" charset="-122"/>
              </a:rPr>
              <a:t>,</a:t>
            </a:r>
            <a:r>
              <a:rPr lang="zh-CN" altLang="en-US" b="1">
                <a:solidFill>
                  <a:srgbClr val="000000"/>
                </a:solidFill>
                <a:latin typeface="宋体" panose="02010600030101010101" pitchFamily="2" charset="-122"/>
                <a:ea typeface="宋体" panose="02010600030101010101" pitchFamily="2" charset="-122"/>
              </a:rPr>
              <a:t>并说明分类标准</a:t>
            </a:r>
            <a:r>
              <a:rPr lang="en-US" altLang="zh-CN" b="1">
                <a:solidFill>
                  <a:srgbClr val="000000"/>
                </a:solidFill>
                <a:latin typeface="宋体" panose="02010600030101010101" pitchFamily="2" charset="-122"/>
                <a:ea typeface="宋体" panose="02010600030101010101" pitchFamily="2" charset="-122"/>
              </a:rPr>
              <a:t>? </a:t>
            </a:r>
            <a:r>
              <a:rPr lang="zh-CN" altLang="en-US" b="1">
                <a:solidFill>
                  <a:srgbClr val="000000"/>
                </a:solidFill>
                <a:latin typeface="宋体" panose="02010600030101010101" pitchFamily="2" charset="-122"/>
                <a:ea typeface="宋体" panose="02010600030101010101" pitchFamily="2" charset="-122"/>
              </a:rPr>
              <a:t>　　</a:t>
            </a:r>
            <a:endParaRPr lang="zh-CN" altLang="en-US" b="1">
              <a:solidFill>
                <a:srgbClr val="000000"/>
              </a:solidFill>
              <a:latin typeface="宋体" panose="02010600030101010101" pitchFamily="2" charset="-122"/>
              <a:ea typeface="宋体" panose="02010600030101010101" pitchFamily="2" charset="-122"/>
            </a:endParaRPr>
          </a:p>
        </p:txBody>
      </p:sp>
      <p:sp>
        <p:nvSpPr>
          <p:cNvPr id="43011" name="Text Box 3"/>
          <p:cNvSpPr txBox="1"/>
          <p:nvPr/>
        </p:nvSpPr>
        <p:spPr>
          <a:xfrm>
            <a:off x="755650" y="4005263"/>
            <a:ext cx="1295400" cy="579437"/>
          </a:xfrm>
          <a:prstGeom prst="rect">
            <a:avLst/>
          </a:prstGeom>
          <a:noFill/>
          <a:ln w="9525">
            <a:noFill/>
          </a:ln>
        </p:spPr>
        <p:txBody>
          <a:bodyPr>
            <a:spAutoFit/>
          </a:bodyPr>
          <a:lstStyle/>
          <a:p>
            <a:pPr>
              <a:spcBef>
                <a:spcPct val="50000"/>
              </a:spcBef>
            </a:pPr>
            <a:r>
              <a:rPr lang="zh-CN" altLang="en-US" sz="3200">
                <a:solidFill>
                  <a:srgbClr val="000000"/>
                </a:solidFill>
                <a:latin typeface="Verdana" panose="020B0604030504040204" pitchFamily="34" charset="0"/>
                <a:ea typeface="黑体" panose="02010609060101010101" pitchFamily="49" charset="-122"/>
              </a:rPr>
              <a:t>烷烃：</a:t>
            </a:r>
            <a:endParaRPr lang="zh-CN" altLang="en-US" sz="2800">
              <a:solidFill>
                <a:srgbClr val="000000"/>
              </a:solidFill>
              <a:latin typeface="Verdana" panose="020B0604030504040204" pitchFamily="34" charset="0"/>
              <a:ea typeface="黑体" panose="02010609060101010101" pitchFamily="49" charset="-122"/>
            </a:endParaRPr>
          </a:p>
        </p:txBody>
      </p:sp>
      <p:pic>
        <p:nvPicPr>
          <p:cNvPr id="43012" name="Picture 4"/>
          <p:cNvPicPr>
            <a:picLocks noChangeAspect="1"/>
          </p:cNvPicPr>
          <p:nvPr/>
        </p:nvPicPr>
        <p:blipFill>
          <a:blip r:embed="rId1"/>
          <a:stretch>
            <a:fillRect/>
          </a:stretch>
        </p:blipFill>
        <p:spPr>
          <a:xfrm>
            <a:off x="755650" y="981075"/>
            <a:ext cx="7581900" cy="2879725"/>
          </a:xfrm>
          <a:prstGeom prst="rect">
            <a:avLst/>
          </a:prstGeom>
          <a:solidFill>
            <a:srgbClr val="0000FF"/>
          </a:solidFill>
          <a:ln w="9525">
            <a:noFill/>
          </a:ln>
        </p:spPr>
      </p:pic>
      <p:sp>
        <p:nvSpPr>
          <p:cNvPr id="43013" name="Text Box 5"/>
          <p:cNvSpPr txBox="1"/>
          <p:nvPr/>
        </p:nvSpPr>
        <p:spPr>
          <a:xfrm>
            <a:off x="755650" y="4649788"/>
            <a:ext cx="2665413" cy="579437"/>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烯烃：</a:t>
            </a:r>
            <a:endParaRPr lang="zh-CN" altLang="en-US" sz="2800">
              <a:solidFill>
                <a:srgbClr val="000000"/>
              </a:solidFill>
              <a:latin typeface="Arial" panose="020B0604020202020204" pitchFamily="34" charset="0"/>
              <a:ea typeface="黑体" panose="02010609060101010101" pitchFamily="49" charset="-122"/>
            </a:endParaRPr>
          </a:p>
        </p:txBody>
      </p:sp>
      <p:sp>
        <p:nvSpPr>
          <p:cNvPr id="43014" name="Text Box 6"/>
          <p:cNvSpPr txBox="1"/>
          <p:nvPr/>
        </p:nvSpPr>
        <p:spPr>
          <a:xfrm>
            <a:off x="755650" y="5226050"/>
            <a:ext cx="2665413" cy="579438"/>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炔烃：</a:t>
            </a:r>
            <a:endParaRPr lang="zh-CN" altLang="en-US" sz="2800">
              <a:solidFill>
                <a:srgbClr val="000000"/>
              </a:solidFill>
              <a:latin typeface="Arial" panose="020B0604020202020204" pitchFamily="34" charset="0"/>
              <a:ea typeface="黑体" panose="02010609060101010101" pitchFamily="49" charset="-122"/>
            </a:endParaRPr>
          </a:p>
        </p:txBody>
      </p:sp>
      <p:sp>
        <p:nvSpPr>
          <p:cNvPr id="43015" name="Text Box 7"/>
          <p:cNvSpPr txBox="1"/>
          <p:nvPr/>
        </p:nvSpPr>
        <p:spPr>
          <a:xfrm>
            <a:off x="684213" y="5805488"/>
            <a:ext cx="3384550" cy="579437"/>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芳香烃：</a:t>
            </a:r>
            <a:endParaRPr lang="zh-CN" altLang="en-US" sz="2800">
              <a:solidFill>
                <a:srgbClr val="000000"/>
              </a:solidFill>
              <a:latin typeface="Arial" panose="020B0604020202020204" pitchFamily="34" charset="0"/>
              <a:ea typeface="黑体" panose="02010609060101010101" pitchFamily="49" charset="-122"/>
            </a:endParaRPr>
          </a:p>
        </p:txBody>
      </p:sp>
      <p:sp>
        <p:nvSpPr>
          <p:cNvPr id="43016" name="Text Box 8"/>
          <p:cNvSpPr txBox="1"/>
          <p:nvPr/>
        </p:nvSpPr>
        <p:spPr>
          <a:xfrm>
            <a:off x="1909763" y="4005263"/>
            <a:ext cx="1438275" cy="519112"/>
          </a:xfrm>
          <a:prstGeom prst="rect">
            <a:avLst/>
          </a:prstGeom>
          <a:noFill/>
          <a:ln w="9525">
            <a:noFill/>
          </a:ln>
        </p:spPr>
        <p:txBody>
          <a:bodyPr>
            <a:spAutoFit/>
          </a:bodyPr>
          <a:lstStyle/>
          <a:p>
            <a:pPr>
              <a:spcBef>
                <a:spcPct val="50000"/>
              </a:spcBef>
            </a:pPr>
            <a:r>
              <a:rPr lang="zh-CN" altLang="en-US" sz="2800">
                <a:solidFill>
                  <a:srgbClr val="0033CC"/>
                </a:solidFill>
                <a:latin typeface="Verdana" panose="020B0604030504040204" pitchFamily="34" charset="0"/>
                <a:ea typeface="黑体" panose="02010609060101010101" pitchFamily="49" charset="-122"/>
              </a:rPr>
              <a:t>①⑤</a:t>
            </a:r>
            <a:endParaRPr lang="zh-CN" altLang="en-US" sz="2800">
              <a:solidFill>
                <a:srgbClr val="0033CC"/>
              </a:solidFill>
              <a:latin typeface="Verdana" panose="020B0604030504040204" pitchFamily="34" charset="0"/>
              <a:ea typeface="黑体" panose="02010609060101010101" pitchFamily="49" charset="-122"/>
            </a:endParaRPr>
          </a:p>
        </p:txBody>
      </p:sp>
      <p:sp>
        <p:nvSpPr>
          <p:cNvPr id="43017" name="Text Box 9"/>
          <p:cNvSpPr txBox="1"/>
          <p:nvPr/>
        </p:nvSpPr>
        <p:spPr>
          <a:xfrm>
            <a:off x="1906588" y="4652963"/>
            <a:ext cx="2665412" cy="519112"/>
          </a:xfrm>
          <a:prstGeom prst="rect">
            <a:avLst/>
          </a:prstGeom>
          <a:noFill/>
          <a:ln w="9525">
            <a:noFill/>
          </a:ln>
        </p:spPr>
        <p:txBody>
          <a:bodyPr>
            <a:spAutoFit/>
          </a:bodyPr>
          <a:lstStyle/>
          <a:p>
            <a:pPr>
              <a:spcBef>
                <a:spcPct val="50000"/>
              </a:spcBef>
            </a:pPr>
            <a:r>
              <a:rPr lang="zh-CN" altLang="en-US" sz="2800">
                <a:solidFill>
                  <a:srgbClr val="0033CC"/>
                </a:solidFill>
                <a:latin typeface="Arial" panose="020B0604020202020204" pitchFamily="34" charset="0"/>
                <a:ea typeface="黑体" panose="02010609060101010101" pitchFamily="49" charset="-122"/>
              </a:rPr>
              <a:t>②⑥</a:t>
            </a:r>
            <a:endParaRPr lang="zh-CN" altLang="en-US" sz="2800">
              <a:solidFill>
                <a:srgbClr val="0033CC"/>
              </a:solidFill>
              <a:latin typeface="Arial" panose="020B0604020202020204" pitchFamily="34" charset="0"/>
              <a:ea typeface="黑体" panose="02010609060101010101" pitchFamily="49" charset="-122"/>
            </a:endParaRPr>
          </a:p>
        </p:txBody>
      </p:sp>
      <p:sp>
        <p:nvSpPr>
          <p:cNvPr id="43018" name="Text Box 10"/>
          <p:cNvSpPr txBox="1"/>
          <p:nvPr/>
        </p:nvSpPr>
        <p:spPr>
          <a:xfrm>
            <a:off x="1906588" y="5286375"/>
            <a:ext cx="2665412" cy="519113"/>
          </a:xfrm>
          <a:prstGeom prst="rect">
            <a:avLst/>
          </a:prstGeom>
          <a:noFill/>
          <a:ln w="9525">
            <a:noFill/>
          </a:ln>
        </p:spPr>
        <p:txBody>
          <a:bodyPr>
            <a:spAutoFit/>
          </a:bodyPr>
          <a:lstStyle/>
          <a:p>
            <a:pPr>
              <a:spcBef>
                <a:spcPct val="50000"/>
              </a:spcBef>
            </a:pPr>
            <a:r>
              <a:rPr lang="zh-CN" altLang="en-US" sz="2800">
                <a:solidFill>
                  <a:srgbClr val="0033CC"/>
                </a:solidFill>
                <a:latin typeface="Arial" panose="020B0604020202020204" pitchFamily="34" charset="0"/>
                <a:ea typeface="黑体" panose="02010609060101010101" pitchFamily="49" charset="-122"/>
              </a:rPr>
              <a:t>③⑦</a:t>
            </a:r>
            <a:endParaRPr lang="zh-CN" altLang="en-US" sz="2800">
              <a:solidFill>
                <a:srgbClr val="0033CC"/>
              </a:solidFill>
              <a:latin typeface="Arial" panose="020B0604020202020204" pitchFamily="34" charset="0"/>
              <a:ea typeface="黑体" panose="02010609060101010101" pitchFamily="49" charset="-122"/>
            </a:endParaRPr>
          </a:p>
        </p:txBody>
      </p:sp>
      <p:sp>
        <p:nvSpPr>
          <p:cNvPr id="43019" name="Text Box 11"/>
          <p:cNvSpPr txBox="1"/>
          <p:nvPr/>
        </p:nvSpPr>
        <p:spPr>
          <a:xfrm>
            <a:off x="2195513" y="5862638"/>
            <a:ext cx="3384550" cy="519112"/>
          </a:xfrm>
          <a:prstGeom prst="rect">
            <a:avLst/>
          </a:prstGeom>
          <a:noFill/>
          <a:ln w="9525">
            <a:noFill/>
          </a:ln>
        </p:spPr>
        <p:txBody>
          <a:bodyPr>
            <a:spAutoFit/>
          </a:bodyPr>
          <a:lstStyle/>
          <a:p>
            <a:pPr>
              <a:spcBef>
                <a:spcPct val="50000"/>
              </a:spcBef>
            </a:pPr>
            <a:r>
              <a:rPr lang="zh-CN" altLang="en-US" sz="2800">
                <a:solidFill>
                  <a:srgbClr val="0033CC"/>
                </a:solidFill>
                <a:latin typeface="Arial" panose="020B0604020202020204" pitchFamily="34" charset="0"/>
                <a:ea typeface="黑体" panose="02010609060101010101" pitchFamily="49" charset="-122"/>
              </a:rPr>
              <a:t>④⑧⑨⑩</a:t>
            </a:r>
            <a:endParaRPr lang="zh-CN" altLang="en-US" sz="2800">
              <a:solidFill>
                <a:srgbClr val="0033CC"/>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P spid="43017" grpId="0"/>
      <p:bldP spid="43018" grpId="0"/>
      <p:bldP spid="43019"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2"/>
          <p:cNvSpPr txBox="1"/>
          <p:nvPr/>
        </p:nvSpPr>
        <p:spPr>
          <a:xfrm>
            <a:off x="179388" y="476250"/>
            <a:ext cx="6156325" cy="1430338"/>
          </a:xfrm>
          <a:prstGeom prst="rect">
            <a:avLst/>
          </a:prstGeom>
          <a:noFill/>
          <a:ln w="57150" cap="flat" cmpd="sng">
            <a:solidFill>
              <a:srgbClr val="000099"/>
            </a:solidFill>
            <a:prstDash val="solid"/>
            <a:miter/>
            <a:headEnd type="none" w="med" len="med"/>
            <a:tailEnd type="none" w="med" len="med"/>
          </a:ln>
        </p:spPr>
        <p:txBody>
          <a:bodyPr>
            <a:spAutoFit/>
          </a:bodyPr>
          <a:lstStyle/>
          <a:p>
            <a:r>
              <a:rPr lang="zh-CN" altLang="en-US" sz="2800">
                <a:solidFill>
                  <a:srgbClr val="000000"/>
                </a:solidFill>
                <a:latin typeface="Arial" panose="020B0604020202020204" pitchFamily="34" charset="0"/>
                <a:ea typeface="宋体" panose="02010600030101010101" pitchFamily="2" charset="-122"/>
              </a:rPr>
              <a:t>十九世纪初，由于冶金工业的发展，需要大量焦碳，生产焦碳的主要方法是</a:t>
            </a:r>
            <a:r>
              <a:rPr lang="zh-CN" altLang="en-US" sz="2800">
                <a:solidFill>
                  <a:srgbClr val="0033CC"/>
                </a:solidFill>
                <a:latin typeface="Arial" panose="020B0604020202020204" pitchFamily="34" charset="0"/>
                <a:ea typeface="宋体" panose="02010600030101010101" pitchFamily="2" charset="-122"/>
              </a:rPr>
              <a:t>煤的干馏</a:t>
            </a:r>
            <a:r>
              <a:rPr lang="zh-CN" altLang="en-US" sz="2800">
                <a:solidFill>
                  <a:srgbClr val="000000"/>
                </a:solidFill>
                <a:latin typeface="Arial" panose="020B0604020202020204" pitchFamily="34" charset="0"/>
                <a:ea typeface="宋体" panose="02010600030101010101" pitchFamily="2" charset="-122"/>
              </a:rPr>
              <a:t>即对煤隔绝空气加强热。</a:t>
            </a:r>
            <a:endParaRPr lang="zh-CN" altLang="en-US" sz="2800">
              <a:solidFill>
                <a:srgbClr val="000000"/>
              </a:solidFill>
              <a:latin typeface="Arial" panose="020B0604020202020204" pitchFamily="34" charset="0"/>
              <a:ea typeface="宋体" panose="02010600030101010101" pitchFamily="2" charset="-122"/>
            </a:endParaRPr>
          </a:p>
        </p:txBody>
      </p:sp>
      <p:pic>
        <p:nvPicPr>
          <p:cNvPr id="44035" name="Picture 3" descr="煤焦油"/>
          <p:cNvPicPr>
            <a:picLocks noChangeAspect="1"/>
          </p:cNvPicPr>
          <p:nvPr/>
        </p:nvPicPr>
        <p:blipFill>
          <a:blip r:embed="rId1"/>
          <a:stretch>
            <a:fillRect/>
          </a:stretch>
        </p:blipFill>
        <p:spPr>
          <a:xfrm>
            <a:off x="6805613" y="188913"/>
            <a:ext cx="2338387" cy="3124200"/>
          </a:xfrm>
          <a:prstGeom prst="rect">
            <a:avLst/>
          </a:prstGeom>
          <a:noFill/>
          <a:ln w="9525">
            <a:noFill/>
          </a:ln>
        </p:spPr>
      </p:pic>
      <p:sp>
        <p:nvSpPr>
          <p:cNvPr id="44036" name="Text Box 4"/>
          <p:cNvSpPr txBox="1"/>
          <p:nvPr/>
        </p:nvSpPr>
        <p:spPr>
          <a:xfrm>
            <a:off x="179388" y="2276475"/>
            <a:ext cx="6121400" cy="1857375"/>
          </a:xfrm>
          <a:prstGeom prst="rect">
            <a:avLst/>
          </a:prstGeom>
          <a:noFill/>
          <a:ln w="57150" cap="flat" cmpd="sng">
            <a:solidFill>
              <a:srgbClr val="000099"/>
            </a:solidFill>
            <a:prstDash val="solid"/>
            <a:miter/>
            <a:headEnd type="none" w="med" len="med"/>
            <a:tailEnd type="none" w="med" len="med"/>
          </a:ln>
        </p:spPr>
        <p:txBody>
          <a:bodyPr>
            <a:spAutoFit/>
          </a:bodyPr>
          <a:lstStyle/>
          <a:p>
            <a:pPr>
              <a:spcBef>
                <a:spcPct val="50000"/>
              </a:spcBef>
            </a:pPr>
            <a:r>
              <a:rPr lang="zh-CN" altLang="en-US" sz="2800">
                <a:solidFill>
                  <a:srgbClr val="000000"/>
                </a:solidFill>
                <a:latin typeface="Arial" panose="020B0604020202020204" pitchFamily="34" charset="0"/>
                <a:ea typeface="宋体" panose="02010600030101010101" pitchFamily="2" charset="-122"/>
              </a:rPr>
              <a:t>煤的干馏除得到焦碳外还能获得有用的煤气，但同时却生成一种黑糊糊，粘乎乎有特殊臭味的油状液体！人们把它称作</a:t>
            </a:r>
            <a:r>
              <a:rPr lang="zh-CN" altLang="en-US" sz="2800">
                <a:solidFill>
                  <a:srgbClr val="0000FF"/>
                </a:solidFill>
                <a:latin typeface="Arial" panose="020B0604020202020204" pitchFamily="34" charset="0"/>
                <a:ea typeface="宋体" panose="02010600030101010101" pitchFamily="2" charset="-122"/>
              </a:rPr>
              <a:t>煤焦油</a:t>
            </a:r>
            <a:r>
              <a:rPr lang="zh-CN" altLang="en-US" sz="2800">
                <a:solidFill>
                  <a:srgbClr val="000000"/>
                </a:solidFill>
                <a:latin typeface="Arial" panose="020B0604020202020204" pitchFamily="34" charset="0"/>
                <a:ea typeface="宋体" panose="02010600030101010101" pitchFamily="2" charset="-122"/>
              </a:rPr>
              <a:t>。</a:t>
            </a:r>
            <a:endParaRPr lang="zh-CN" altLang="en-US" sz="2800">
              <a:solidFill>
                <a:srgbClr val="000000"/>
              </a:solidFill>
              <a:latin typeface="Arial" panose="020B0604020202020204" pitchFamily="34" charset="0"/>
              <a:ea typeface="宋体" panose="02010600030101010101" pitchFamily="2" charset="-122"/>
            </a:endParaRPr>
          </a:p>
        </p:txBody>
      </p:sp>
      <p:sp>
        <p:nvSpPr>
          <p:cNvPr id="44037" name="Text Box 5"/>
          <p:cNvSpPr txBox="1"/>
          <p:nvPr/>
        </p:nvSpPr>
        <p:spPr>
          <a:xfrm>
            <a:off x="250825" y="4581525"/>
            <a:ext cx="8569325" cy="1857375"/>
          </a:xfrm>
          <a:prstGeom prst="rect">
            <a:avLst/>
          </a:prstGeom>
          <a:noFill/>
          <a:ln w="57150" cap="flat" cmpd="sng">
            <a:solidFill>
              <a:srgbClr val="0033CC"/>
            </a:solidFill>
            <a:prstDash val="solid"/>
            <a:miter/>
            <a:headEnd type="none" w="med" len="med"/>
            <a:tailEnd type="none" w="med" len="med"/>
          </a:ln>
        </p:spPr>
        <p:txBody>
          <a:bodyPr>
            <a:spAutoFit/>
          </a:bodyPr>
          <a:lstStyle/>
          <a:p>
            <a:pPr>
              <a:spcBef>
                <a:spcPct val="50000"/>
              </a:spcBef>
            </a:pPr>
            <a:r>
              <a:rPr lang="zh-CN" altLang="en-US" sz="2800">
                <a:solidFill>
                  <a:srgbClr val="000000"/>
                </a:solidFill>
                <a:latin typeface="Arial" panose="020B0604020202020204" pitchFamily="34" charset="0"/>
                <a:ea typeface="宋体" panose="02010600030101010101" pitchFamily="2" charset="-122"/>
              </a:rPr>
              <a:t>当时，</a:t>
            </a:r>
            <a:r>
              <a:rPr lang="zh-CN" altLang="en-US" sz="2800">
                <a:solidFill>
                  <a:srgbClr val="0033CC"/>
                </a:solidFill>
                <a:latin typeface="Arial" panose="020B0604020202020204" pitchFamily="34" charset="0"/>
                <a:ea typeface="宋体" panose="02010600030101010101" pitchFamily="2" charset="-122"/>
              </a:rPr>
              <a:t>煤焦油</a:t>
            </a:r>
            <a:r>
              <a:rPr lang="zh-CN" altLang="en-US" sz="2800">
                <a:solidFill>
                  <a:srgbClr val="000000"/>
                </a:solidFill>
                <a:latin typeface="Arial" panose="020B0604020202020204" pitchFamily="34" charset="0"/>
                <a:ea typeface="宋体" panose="02010600030101010101" pitchFamily="2" charset="-122"/>
              </a:rPr>
              <a:t>被当作废物扔掉，污染环境，造成公害。随着炼焦工业的发展，煤焦油的堆积也愈来愈严重，煤焦油的利用就成为当时生产中迫切需要解决的一个重要的环境和社会问题。</a:t>
            </a:r>
            <a:endParaRPr lang="zh-CN" altLang="en-US" sz="2800">
              <a:solidFill>
                <a:srgbClr val="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6" grpId="0"/>
      <p:bldP spid="44037"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p:cNvSpPr txBox="1"/>
          <p:nvPr/>
        </p:nvSpPr>
        <p:spPr>
          <a:xfrm>
            <a:off x="179388" y="1052513"/>
            <a:ext cx="8640762" cy="2284412"/>
          </a:xfrm>
          <a:prstGeom prst="rect">
            <a:avLst/>
          </a:prstGeom>
          <a:noFill/>
          <a:ln w="57150" cap="flat" cmpd="sng">
            <a:solidFill>
              <a:srgbClr val="0033CC"/>
            </a:solidFill>
            <a:prstDash val="solid"/>
            <a:miter/>
            <a:headEnd type="none" w="med" len="med"/>
            <a:tailEnd type="none" w="med" len="med"/>
          </a:ln>
        </p:spPr>
        <p:txBody>
          <a:bodyPr>
            <a:spAutoFit/>
          </a:bodyPr>
          <a:lstStyle/>
          <a:p>
            <a:pPr>
              <a:spcBef>
                <a:spcPct val="50000"/>
              </a:spcBef>
            </a:pPr>
            <a:r>
              <a:rPr lang="zh-CN" altLang="en-US" sz="2800">
                <a:solidFill>
                  <a:srgbClr val="000000"/>
                </a:solidFill>
                <a:latin typeface="黑体" panose="02010609060101010101" pitchFamily="49" charset="-122"/>
                <a:ea typeface="黑体" panose="02010609060101010101" pitchFamily="49" charset="-122"/>
              </a:rPr>
              <a:t>后来，以</a:t>
            </a:r>
            <a:r>
              <a:rPr lang="zh-CN" altLang="en-US" sz="2800">
                <a:solidFill>
                  <a:srgbClr val="0033CC"/>
                </a:solidFill>
                <a:latin typeface="黑体" panose="02010609060101010101" pitchFamily="49" charset="-122"/>
                <a:ea typeface="黑体" panose="02010609060101010101" pitchFamily="49" charset="-122"/>
              </a:rPr>
              <a:t>法拉第</a:t>
            </a:r>
            <a:r>
              <a:rPr lang="zh-CN" altLang="en-US" sz="2800">
                <a:solidFill>
                  <a:srgbClr val="000000"/>
                </a:solidFill>
                <a:latin typeface="黑体" panose="02010609060101010101" pitchFamily="49" charset="-122"/>
                <a:ea typeface="黑体" panose="02010609060101010101" pitchFamily="49" charset="-122"/>
              </a:rPr>
              <a:t>为代表的科学家对煤焦油产生了兴趣，并从</a:t>
            </a:r>
            <a:r>
              <a:rPr lang="zh-CN" altLang="en-US" sz="2800">
                <a:solidFill>
                  <a:srgbClr val="0033CC"/>
                </a:solidFill>
                <a:latin typeface="黑体" panose="02010609060101010101" pitchFamily="49" charset="-122"/>
                <a:ea typeface="黑体" panose="02010609060101010101" pitchFamily="49" charset="-122"/>
              </a:rPr>
              <a:t>煤焦油中分离出了以芳香烃为主</a:t>
            </a:r>
            <a:r>
              <a:rPr lang="zh-CN" altLang="en-US" sz="2800">
                <a:solidFill>
                  <a:srgbClr val="000000"/>
                </a:solidFill>
                <a:latin typeface="黑体" panose="02010609060101010101" pitchFamily="49" charset="-122"/>
                <a:ea typeface="黑体" panose="02010609060101010101" pitchFamily="49" charset="-122"/>
              </a:rPr>
              <a:t>的多种重要</a:t>
            </a:r>
            <a:r>
              <a:rPr lang="zh-CN" altLang="en-US" sz="2800">
                <a:solidFill>
                  <a:srgbClr val="0033CC"/>
                </a:solidFill>
                <a:latin typeface="黑体" panose="02010609060101010101" pitchFamily="49" charset="-122"/>
                <a:ea typeface="黑体" panose="02010609060101010101" pitchFamily="49" charset="-122"/>
              </a:rPr>
              <a:t>芳香族化合物</a:t>
            </a:r>
            <a:r>
              <a:rPr lang="zh-CN" altLang="en-US" sz="2800">
                <a:solidFill>
                  <a:srgbClr val="000000"/>
                </a:solidFill>
                <a:latin typeface="黑体" panose="02010609060101010101" pitchFamily="49" charset="-122"/>
                <a:ea typeface="黑体" panose="02010609060101010101" pitchFamily="49" charset="-122"/>
              </a:rPr>
              <a:t>，又以这些芳香族化合物为原料合成了多种染料、药品、香料、炸药等有机产品。到十九世纪中叶，形成了以煤焦油为原料的有机合成工业。</a:t>
            </a:r>
            <a:endParaRPr lang="zh-CN" altLang="en-US" sz="2800">
              <a:solidFill>
                <a:srgbClr val="000000"/>
              </a:solidFill>
              <a:latin typeface="黑体" panose="02010609060101010101" pitchFamily="49" charset="-122"/>
              <a:ea typeface="黑体" panose="02010609060101010101" pitchFamily="49" charset="-122"/>
            </a:endParaRPr>
          </a:p>
        </p:txBody>
      </p:sp>
      <p:sp>
        <p:nvSpPr>
          <p:cNvPr id="45059" name="Rectangle 3"/>
          <p:cNvSpPr/>
          <p:nvPr/>
        </p:nvSpPr>
        <p:spPr>
          <a:xfrm>
            <a:off x="358775" y="115888"/>
            <a:ext cx="5365750" cy="720725"/>
          </a:xfrm>
          <a:prstGeom prst="rect">
            <a:avLst/>
          </a:prstGeom>
          <a:solidFill>
            <a:srgbClr val="00FF00"/>
          </a:solidFill>
          <a:ln w="9525">
            <a:noFill/>
          </a:ln>
        </p:spPr>
        <p:txBody>
          <a:bodyPr anchor="ctr"/>
          <a:lstStyle/>
          <a:p>
            <a:pPr>
              <a:buFontTx/>
            </a:pPr>
            <a:r>
              <a:rPr lang="zh-CN" altLang="en-US" sz="3600">
                <a:solidFill>
                  <a:srgbClr val="000000"/>
                </a:solidFill>
                <a:latin typeface="黑体" panose="02010609060101010101" pitchFamily="49" charset="-122"/>
                <a:ea typeface="黑体" panose="02010609060101010101" pitchFamily="49" charset="-122"/>
              </a:rPr>
              <a:t>芳香烃及其化合物的来源</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45060" name="Text Box 4"/>
          <p:cNvSpPr txBox="1"/>
          <p:nvPr/>
        </p:nvSpPr>
        <p:spPr>
          <a:xfrm>
            <a:off x="250825" y="3644900"/>
            <a:ext cx="8640763" cy="2711450"/>
          </a:xfrm>
          <a:prstGeom prst="rect">
            <a:avLst/>
          </a:prstGeom>
          <a:noFill/>
          <a:ln w="57150" cap="flat" cmpd="sng">
            <a:solidFill>
              <a:schemeClr val="tx2"/>
            </a:solidFill>
            <a:prstDash val="solid"/>
            <a:miter/>
            <a:headEnd type="none" w="med" len="med"/>
            <a:tailEnd type="none" w="med" len="med"/>
          </a:ln>
        </p:spPr>
        <p:txBody>
          <a:bodyPr>
            <a:spAutoFit/>
          </a:bodyPr>
          <a:lstStyle/>
          <a:p>
            <a:pPr>
              <a:spcBef>
                <a:spcPct val="50000"/>
              </a:spcBef>
            </a:pPr>
            <a:r>
              <a:rPr lang="zh-CN" altLang="en-US" sz="2800">
                <a:solidFill>
                  <a:srgbClr val="0033CC"/>
                </a:solidFill>
                <a:latin typeface="黑体" panose="02010609060101010101" pitchFamily="49" charset="-122"/>
                <a:ea typeface="黑体" panose="02010609060101010101" pitchFamily="49" charset="-122"/>
              </a:rPr>
              <a:t>自从</a:t>
            </a:r>
            <a:r>
              <a:rPr lang="en-US" altLang="zh-CN" sz="2800">
                <a:solidFill>
                  <a:srgbClr val="0033CC"/>
                </a:solidFill>
                <a:latin typeface="黑体" panose="02010609060101010101" pitchFamily="49" charset="-122"/>
                <a:ea typeface="黑体" panose="02010609060101010101" pitchFamily="49" charset="-122"/>
              </a:rPr>
              <a:t>1845</a:t>
            </a:r>
            <a:r>
              <a:rPr lang="zh-CN" altLang="en-US" sz="2800">
                <a:solidFill>
                  <a:srgbClr val="0033CC"/>
                </a:solidFill>
                <a:latin typeface="黑体" panose="02010609060101010101" pitchFamily="49" charset="-122"/>
                <a:ea typeface="黑体" panose="02010609060101010101" pitchFamily="49" charset="-122"/>
              </a:rPr>
              <a:t>年人们从煤焦油内发现苯及其它芳香烃，很长时间里煤是一切芳香烃的主要来源。但是，从</a:t>
            </a:r>
            <a:r>
              <a:rPr lang="en-US" altLang="zh-CN" sz="2800">
                <a:solidFill>
                  <a:srgbClr val="0033CC"/>
                </a:solidFill>
                <a:latin typeface="黑体" panose="02010609060101010101" pitchFamily="49" charset="-122"/>
                <a:ea typeface="黑体" panose="02010609060101010101" pitchFamily="49" charset="-122"/>
              </a:rPr>
              <a:t>1</a:t>
            </a:r>
            <a:r>
              <a:rPr lang="zh-CN" altLang="en-US" sz="2800">
                <a:solidFill>
                  <a:srgbClr val="0033CC"/>
                </a:solidFill>
                <a:latin typeface="黑体" panose="02010609060101010101" pitchFamily="49" charset="-122"/>
                <a:ea typeface="黑体" panose="02010609060101010101" pitchFamily="49" charset="-122"/>
              </a:rPr>
              <a:t>吨煤中仅可以提取</a:t>
            </a:r>
            <a:r>
              <a:rPr lang="en-US" altLang="zh-CN" sz="2800">
                <a:solidFill>
                  <a:srgbClr val="0033CC"/>
                </a:solidFill>
                <a:latin typeface="黑体" panose="02010609060101010101" pitchFamily="49" charset="-122"/>
                <a:ea typeface="黑体" panose="02010609060101010101" pitchFamily="49" charset="-122"/>
              </a:rPr>
              <a:t>1Kg</a:t>
            </a:r>
            <a:r>
              <a:rPr lang="zh-CN" altLang="en-US" sz="2800">
                <a:solidFill>
                  <a:srgbClr val="0033CC"/>
                </a:solidFill>
                <a:latin typeface="黑体" panose="02010609060101010101" pitchFamily="49" charset="-122"/>
                <a:ea typeface="黑体" panose="02010609060101010101" pitchFamily="49" charset="-122"/>
              </a:rPr>
              <a:t>苯和</a:t>
            </a:r>
            <a:r>
              <a:rPr lang="en-US" altLang="zh-CN" sz="2800">
                <a:solidFill>
                  <a:srgbClr val="0033CC"/>
                </a:solidFill>
                <a:latin typeface="黑体" panose="02010609060101010101" pitchFamily="49" charset="-122"/>
                <a:ea typeface="黑体" panose="02010609060101010101" pitchFamily="49" charset="-122"/>
              </a:rPr>
              <a:t>2.5Kg</a:t>
            </a:r>
            <a:r>
              <a:rPr lang="zh-CN" altLang="en-US" sz="2800">
                <a:solidFill>
                  <a:srgbClr val="0033CC"/>
                </a:solidFill>
                <a:latin typeface="黑体" panose="02010609060101010101" pitchFamily="49" charset="-122"/>
                <a:ea typeface="黑体" panose="02010609060101010101" pitchFamily="49" charset="-122"/>
              </a:rPr>
              <a:t>其它芳香烃。由于芳香烃的需要在不断增长，仅从煤中提炼芳香烃远不能满足化学工业的发展，通过石油化学工业中的催化重整等工艺可以获得芳香烃。</a:t>
            </a:r>
            <a:endParaRPr lang="zh-CN" altLang="en-US" sz="2800">
              <a:solidFill>
                <a:srgbClr val="0033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0"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2"/>
          <p:cNvSpPr txBox="1"/>
          <p:nvPr/>
        </p:nvSpPr>
        <p:spPr>
          <a:xfrm>
            <a:off x="323850" y="333375"/>
            <a:ext cx="8291513" cy="3016250"/>
          </a:xfrm>
          <a:prstGeom prst="rect">
            <a:avLst/>
          </a:prstGeom>
          <a:noFill/>
          <a:ln w="9525">
            <a:noFill/>
          </a:ln>
        </p:spPr>
        <p:txBody>
          <a:bodyPr>
            <a:spAutoFit/>
          </a:bodyPr>
          <a:lstStyle/>
          <a:p>
            <a:pPr>
              <a:spcBef>
                <a:spcPct val="50000"/>
              </a:spcBef>
            </a:pPr>
            <a:r>
              <a:rPr lang="zh-CN" altLang="en-US" sz="3200">
                <a:solidFill>
                  <a:srgbClr val="000000"/>
                </a:solidFill>
                <a:latin typeface="黑体" panose="02010609060101010101" pitchFamily="49" charset="-122"/>
                <a:ea typeface="黑体" panose="02010609060101010101" pitchFamily="49" charset="-122"/>
              </a:rPr>
              <a:t>大约到了</a:t>
            </a:r>
            <a:r>
              <a:rPr lang="en-US" altLang="zh-CN" sz="3200">
                <a:solidFill>
                  <a:srgbClr val="000000"/>
                </a:solidFill>
                <a:latin typeface="黑体" panose="02010609060101010101" pitchFamily="49" charset="-122"/>
                <a:ea typeface="黑体" panose="02010609060101010101" pitchFamily="49" charset="-122"/>
              </a:rPr>
              <a:t>1930</a:t>
            </a:r>
            <a:r>
              <a:rPr lang="zh-CN" altLang="en-US" sz="3200">
                <a:solidFill>
                  <a:srgbClr val="000000"/>
                </a:solidFill>
                <a:latin typeface="黑体" panose="02010609060101010101" pitchFamily="49" charset="-122"/>
                <a:ea typeface="黑体" panose="02010609060101010101" pitchFamily="49" charset="-122"/>
              </a:rPr>
              <a:t>年，由煤生产苯已经发展成为世界性的大吨位工业。</a:t>
            </a:r>
            <a:r>
              <a:rPr lang="en-US" altLang="zh-CN" sz="3200">
                <a:solidFill>
                  <a:srgbClr val="000000"/>
                </a:solidFill>
                <a:latin typeface="黑体" panose="02010609060101010101" pitchFamily="49" charset="-122"/>
                <a:ea typeface="黑体" panose="02010609060101010101" pitchFamily="49" charset="-122"/>
              </a:rPr>
              <a:t>1940</a:t>
            </a:r>
            <a:r>
              <a:rPr lang="zh-CN" altLang="en-US" sz="3200">
                <a:solidFill>
                  <a:srgbClr val="000000"/>
                </a:solidFill>
                <a:latin typeface="黑体" panose="02010609060101010101" pitchFamily="49" charset="-122"/>
                <a:ea typeface="黑体" panose="02010609060101010101" pitchFamily="49" charset="-122"/>
              </a:rPr>
              <a:t>年以来，通过</a:t>
            </a:r>
            <a:r>
              <a:rPr lang="zh-CN" altLang="en-US" sz="3200">
                <a:solidFill>
                  <a:srgbClr val="FF0000"/>
                </a:solidFill>
                <a:latin typeface="黑体" panose="02010609060101010101" pitchFamily="49" charset="-122"/>
                <a:ea typeface="黑体" panose="02010609060101010101" pitchFamily="49" charset="-122"/>
              </a:rPr>
              <a:t>石油催化重整</a:t>
            </a:r>
            <a:r>
              <a:rPr lang="zh-CN" altLang="en-US" sz="3200">
                <a:solidFill>
                  <a:srgbClr val="000000"/>
                </a:solidFill>
                <a:latin typeface="黑体" panose="02010609060101010101" pitchFamily="49" charset="-122"/>
                <a:ea typeface="黑体" panose="02010609060101010101" pitchFamily="49" charset="-122"/>
              </a:rPr>
              <a:t>生成苯、甲苯、二甲苯等；烃</a:t>
            </a:r>
            <a:r>
              <a:rPr lang="zh-CN" altLang="en-US" sz="3200">
                <a:solidFill>
                  <a:srgbClr val="FF0000"/>
                </a:solidFill>
                <a:latin typeface="黑体" panose="02010609060101010101" pitchFamily="49" charset="-122"/>
                <a:ea typeface="黑体" panose="02010609060101010101" pitchFamily="49" charset="-122"/>
              </a:rPr>
              <a:t>裂解</a:t>
            </a:r>
            <a:r>
              <a:rPr lang="zh-CN" altLang="en-US" sz="3200">
                <a:solidFill>
                  <a:srgbClr val="000000"/>
                </a:solidFill>
                <a:latin typeface="黑体" panose="02010609060101010101" pitchFamily="49" charset="-122"/>
                <a:ea typeface="黑体" panose="02010609060101010101" pitchFamily="49" charset="-122"/>
              </a:rPr>
              <a:t>制乙烯时，裂解汽油副产物中含芳烃达</a:t>
            </a:r>
            <a:r>
              <a:rPr lang="en-US" altLang="zh-CN" sz="3200">
                <a:solidFill>
                  <a:srgbClr val="000000"/>
                </a:solidFill>
                <a:latin typeface="黑体" panose="02010609060101010101" pitchFamily="49" charset="-122"/>
                <a:ea typeface="黑体" panose="02010609060101010101" pitchFamily="49" charset="-122"/>
              </a:rPr>
              <a:t>40——48%</a:t>
            </a:r>
            <a:r>
              <a:rPr lang="zh-CN" altLang="en-US" sz="3200">
                <a:solidFill>
                  <a:srgbClr val="000000"/>
                </a:solidFill>
                <a:latin typeface="黑体" panose="02010609060101010101" pitchFamily="49" charset="-122"/>
                <a:ea typeface="黑体" panose="02010609060101010101" pitchFamily="49" charset="-122"/>
              </a:rPr>
              <a:t>，因此石油也成为</a:t>
            </a:r>
            <a:r>
              <a:rPr lang="zh-CN" altLang="en-US" sz="3200">
                <a:solidFill>
                  <a:srgbClr val="FF0000"/>
                </a:solidFill>
                <a:latin typeface="黑体" panose="02010609060101010101" pitchFamily="49" charset="-122"/>
                <a:ea typeface="黑体" panose="02010609060101010101" pitchFamily="49" charset="-122"/>
              </a:rPr>
              <a:t>芳香烃</a:t>
            </a:r>
            <a:r>
              <a:rPr lang="zh-CN" altLang="en-US" sz="3200">
                <a:solidFill>
                  <a:srgbClr val="000000"/>
                </a:solidFill>
                <a:latin typeface="黑体" panose="02010609060101010101" pitchFamily="49" charset="-122"/>
                <a:ea typeface="黑体" panose="02010609060101010101" pitchFamily="49" charset="-122"/>
              </a:rPr>
              <a:t>的重要来源</a:t>
            </a:r>
            <a:r>
              <a:rPr lang="zh-CN" altLang="en-US" sz="3200">
                <a:latin typeface="黑体" panose="02010609060101010101" pitchFamily="49" charset="-122"/>
                <a:ea typeface="黑体" panose="02010609060101010101" pitchFamily="49" charset="-122"/>
              </a:rPr>
              <a:t>。</a:t>
            </a:r>
            <a:endParaRPr lang="zh-CN" altLang="en-US" sz="3200">
              <a:latin typeface="黑体" panose="02010609060101010101" pitchFamily="49" charset="-122"/>
              <a:ea typeface="黑体" panose="02010609060101010101" pitchFamily="49" charset="-122"/>
            </a:endParaRPr>
          </a:p>
        </p:txBody>
      </p:sp>
      <p:pic>
        <p:nvPicPr>
          <p:cNvPr id="46083" name="Picture 3" descr="石油重整"/>
          <p:cNvPicPr>
            <a:picLocks noChangeAspect="1"/>
          </p:cNvPicPr>
          <p:nvPr/>
        </p:nvPicPr>
        <p:blipFill>
          <a:blip r:embed="rId1"/>
          <a:stretch>
            <a:fillRect/>
          </a:stretch>
        </p:blipFill>
        <p:spPr>
          <a:xfrm>
            <a:off x="4356100" y="3284538"/>
            <a:ext cx="3754438" cy="3136900"/>
          </a:xfrm>
          <a:prstGeom prst="rect">
            <a:avLst/>
          </a:prstGeom>
          <a:noFill/>
          <a:ln w="9525">
            <a:noFill/>
          </a:ln>
        </p:spPr>
      </p:pic>
      <p:sp>
        <p:nvSpPr>
          <p:cNvPr id="46084" name="Rectangle 4"/>
          <p:cNvSpPr/>
          <p:nvPr/>
        </p:nvSpPr>
        <p:spPr>
          <a:xfrm>
            <a:off x="323850" y="3789363"/>
            <a:ext cx="3816350" cy="2303462"/>
          </a:xfrm>
          <a:prstGeom prst="rect">
            <a:avLst/>
          </a:prstGeom>
          <a:solidFill>
            <a:srgbClr val="00FF00"/>
          </a:solidFill>
          <a:ln w="9525">
            <a:noFill/>
          </a:ln>
        </p:spPr>
        <p:txBody>
          <a:bodyPr anchor="ctr"/>
          <a:lstStyle/>
          <a:p>
            <a:pPr>
              <a:buFontTx/>
            </a:pPr>
            <a:r>
              <a:rPr lang="zh-CN" altLang="en-US" sz="3600">
                <a:solidFill>
                  <a:srgbClr val="000000"/>
                </a:solidFill>
                <a:latin typeface="黑体" panose="02010609060101010101" pitchFamily="49" charset="-122"/>
                <a:ea typeface="黑体" panose="02010609060101010101" pitchFamily="49" charset="-122"/>
              </a:rPr>
              <a:t>芳香烃及其化合物的来源</a:t>
            </a:r>
            <a:r>
              <a:rPr lang="en-US" altLang="zh-CN" sz="3600">
                <a:solidFill>
                  <a:srgbClr val="000000"/>
                </a:solidFill>
                <a:latin typeface="黑体" panose="02010609060101010101" pitchFamily="49" charset="-122"/>
                <a:ea typeface="黑体" panose="02010609060101010101" pitchFamily="49" charset="-122"/>
              </a:rPr>
              <a:t>——</a:t>
            </a:r>
            <a:r>
              <a:rPr lang="zh-CN" altLang="en-US" sz="3600">
                <a:solidFill>
                  <a:srgbClr val="000000"/>
                </a:solidFill>
                <a:latin typeface="黑体" panose="02010609060101010101" pitchFamily="49" charset="-122"/>
                <a:ea typeface="黑体" panose="02010609060101010101" pitchFamily="49" charset="-122"/>
              </a:rPr>
              <a:t>煤的干馏，石油的催化重整。</a:t>
            </a:r>
            <a:endParaRPr lang="zh-CN" altLang="en-US" sz="3600">
              <a:solidFill>
                <a:srgbClr val="000000"/>
              </a:solidFill>
              <a:latin typeface="黑体" panose="02010609060101010101" pitchFamily="49" charset="-122"/>
              <a:ea typeface="黑体" panose="02010609060101010101" pitchFamily="49" charset="-122"/>
            </a:endParaRPr>
          </a:p>
        </p:txBody>
      </p:sp>
      <p:pic>
        <p:nvPicPr>
          <p:cNvPr id="46085" name="New picture" hidden="1"/>
          <p:cNvPicPr/>
          <p:nvPr/>
        </p:nvPicPr>
        <p:blipFill>
          <a:blip r:embed="rId2"/>
          <a:stretch>
            <a:fillRect/>
          </a:stretch>
        </p:blipFill>
        <p:spPr>
          <a:xfrm>
            <a:off x="12255500" y="11049000"/>
            <a:ext cx="368300" cy="419100"/>
          </a:xfrm>
          <a:prstGeom prst="cube">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p:cNvSpPr>
          <p:nvPr>
            <p:ph idx="1"/>
          </p:nvPr>
        </p:nvSpPr>
        <p:spPr>
          <a:xfrm>
            <a:off x="34925" y="404813"/>
            <a:ext cx="8893175" cy="5248275"/>
          </a:xfrm>
        </p:spPr>
        <p:txBody>
          <a:bodyPr vert="horz" wrap="square" lIns="91440" tIns="45720" rIns="91440" bIns="45720" anchor="t"/>
          <a:lstStyle/>
          <a:p>
            <a:pPr eaLnBrk="1" hangingPunct="1"/>
            <a:r>
              <a:rPr lang="en-US" altLang="zh-CN" sz="3600" b="1">
                <a:solidFill>
                  <a:schemeClr val="tx2"/>
                </a:solidFill>
                <a:latin typeface="黑体" panose="02010609060101010101" pitchFamily="49" charset="-122"/>
                <a:ea typeface="黑体" panose="02010609060101010101" pitchFamily="49" charset="-122"/>
              </a:rPr>
              <a:t>2</a:t>
            </a:r>
            <a:r>
              <a:rPr lang="zh-CN" altLang="en-US" sz="3600" b="1">
                <a:solidFill>
                  <a:schemeClr val="tx2"/>
                </a:solidFill>
                <a:latin typeface="黑体" panose="02010609060101010101" pitchFamily="49" charset="-122"/>
                <a:ea typeface="黑体" panose="02010609060101010101" pitchFamily="49" charset="-122"/>
              </a:rPr>
              <a:t>、苯的物理性质 </a:t>
            </a:r>
            <a:endParaRPr lang="zh-CN" altLang="en-US" sz="3600" b="1">
              <a:solidFill>
                <a:schemeClr val="tx2"/>
              </a:solidFill>
              <a:latin typeface="黑体" panose="02010609060101010101" pitchFamily="49" charset="-122"/>
              <a:ea typeface="黑体" panose="02010609060101010101" pitchFamily="49" charset="-122"/>
            </a:endParaRPr>
          </a:p>
          <a:p>
            <a:pPr eaLnBrk="1" hangingPunct="1"/>
            <a:r>
              <a:rPr lang="en-US" altLang="zh-CN" sz="3600" b="1">
                <a:solidFill>
                  <a:srgbClr val="0033CC"/>
                </a:solidFill>
                <a:latin typeface="黑体" panose="02010609060101010101" pitchFamily="49" charset="-122"/>
                <a:ea typeface="黑体" panose="02010609060101010101" pitchFamily="49" charset="-122"/>
              </a:rPr>
              <a:t>(1) </a:t>
            </a:r>
            <a:r>
              <a:rPr lang="zh-CN" altLang="en-US" sz="3600" b="1">
                <a:solidFill>
                  <a:srgbClr val="0033CC"/>
                </a:solidFill>
                <a:latin typeface="黑体" panose="02010609060101010101" pitchFamily="49" charset="-122"/>
                <a:ea typeface="黑体" panose="02010609060101010101" pitchFamily="49" charset="-122"/>
              </a:rPr>
              <a:t>无色、有特殊气味的液体。</a:t>
            </a:r>
            <a:endParaRPr lang="zh-CN" altLang="en-US" sz="3600" b="1">
              <a:solidFill>
                <a:srgbClr val="0033CC"/>
              </a:solidFill>
              <a:latin typeface="黑体" panose="02010609060101010101" pitchFamily="49" charset="-122"/>
              <a:ea typeface="黑体" panose="02010609060101010101" pitchFamily="49" charset="-122"/>
            </a:endParaRPr>
          </a:p>
          <a:p>
            <a:pPr eaLnBrk="1" hangingPunct="1"/>
            <a:r>
              <a:rPr lang="en-US" altLang="zh-CN" sz="3600" b="1">
                <a:solidFill>
                  <a:schemeClr val="tx2"/>
                </a:solidFill>
                <a:latin typeface="黑体" panose="02010609060101010101" pitchFamily="49" charset="-122"/>
                <a:ea typeface="黑体" panose="02010609060101010101" pitchFamily="49" charset="-122"/>
              </a:rPr>
              <a:t>(2) </a:t>
            </a:r>
            <a:r>
              <a:rPr lang="zh-CN" altLang="en-US" sz="3600" b="1">
                <a:solidFill>
                  <a:schemeClr val="tx2"/>
                </a:solidFill>
                <a:latin typeface="黑体" panose="02010609060101010101" pitchFamily="49" charset="-122"/>
                <a:ea typeface="黑体" panose="02010609060101010101" pitchFamily="49" charset="-122"/>
              </a:rPr>
              <a:t>密度比水小（</a:t>
            </a:r>
            <a:r>
              <a:rPr lang="en-US" altLang="zh-CN" sz="3600" b="1">
                <a:solidFill>
                  <a:schemeClr val="tx2"/>
                </a:solidFill>
                <a:latin typeface="黑体" panose="02010609060101010101" pitchFamily="49" charset="-122"/>
                <a:ea typeface="黑体" panose="02010609060101010101" pitchFamily="49" charset="-122"/>
              </a:rPr>
              <a:t>0.88g/ml</a:t>
            </a:r>
            <a:r>
              <a:rPr lang="zh-CN" altLang="en-US" sz="3600" b="1">
                <a:solidFill>
                  <a:schemeClr val="tx2"/>
                </a:solidFill>
                <a:latin typeface="黑体" panose="02010609060101010101" pitchFamily="49" charset="-122"/>
                <a:ea typeface="黑体" panose="02010609060101010101" pitchFamily="49" charset="-122"/>
              </a:rPr>
              <a:t>），不溶于水，易溶于有机溶剂。（常用做有机溶剂）</a:t>
            </a:r>
            <a:r>
              <a:rPr lang="zh-CN" altLang="en-US" sz="3600">
                <a:solidFill>
                  <a:schemeClr val="tx2"/>
                </a:solidFill>
                <a:latin typeface="黑体" panose="02010609060101010101" pitchFamily="49" charset="-122"/>
                <a:ea typeface="黑体" panose="02010609060101010101" pitchFamily="49" charset="-122"/>
              </a:rPr>
              <a:t> </a:t>
            </a:r>
            <a:endParaRPr lang="zh-CN" altLang="en-US" sz="3600" b="1">
              <a:solidFill>
                <a:schemeClr val="tx2"/>
              </a:solidFill>
              <a:latin typeface="黑体" panose="02010609060101010101" pitchFamily="49" charset="-122"/>
              <a:ea typeface="黑体" panose="02010609060101010101" pitchFamily="49" charset="-122"/>
            </a:endParaRPr>
          </a:p>
          <a:p>
            <a:pPr eaLnBrk="1" hangingPunct="1"/>
            <a:r>
              <a:rPr lang="en-US" altLang="zh-CN" sz="3600" b="1">
                <a:solidFill>
                  <a:srgbClr val="0033CC"/>
                </a:solidFill>
                <a:latin typeface="黑体" panose="02010609060101010101" pitchFamily="49" charset="-122"/>
                <a:ea typeface="黑体" panose="02010609060101010101" pitchFamily="49" charset="-122"/>
              </a:rPr>
              <a:t>(3) </a:t>
            </a:r>
            <a:r>
              <a:rPr lang="zh-CN" altLang="en-US" sz="3600" b="1">
                <a:solidFill>
                  <a:srgbClr val="0033CC"/>
                </a:solidFill>
                <a:latin typeface="黑体" panose="02010609060101010101" pitchFamily="49" charset="-122"/>
                <a:ea typeface="黑体" panose="02010609060101010101" pitchFamily="49" charset="-122"/>
              </a:rPr>
              <a:t>熔点为</a:t>
            </a:r>
            <a:r>
              <a:rPr lang="en-US" altLang="zh-CN" sz="3600" b="1">
                <a:solidFill>
                  <a:srgbClr val="0033CC"/>
                </a:solidFill>
                <a:latin typeface="黑体" panose="02010609060101010101" pitchFamily="49" charset="-122"/>
                <a:ea typeface="黑体" panose="02010609060101010101" pitchFamily="49" charset="-122"/>
              </a:rPr>
              <a:t>5.5℃</a:t>
            </a:r>
            <a:r>
              <a:rPr lang="zh-CN" altLang="en-US" sz="3600" b="1">
                <a:solidFill>
                  <a:srgbClr val="0033CC"/>
                </a:solidFill>
                <a:latin typeface="黑体" panose="02010609060101010101" pitchFamily="49" charset="-122"/>
                <a:ea typeface="黑体" panose="02010609060101010101" pitchFamily="49" charset="-122"/>
              </a:rPr>
              <a:t>，沸点为</a:t>
            </a:r>
            <a:r>
              <a:rPr lang="en-US" altLang="zh-CN" sz="3600" b="1">
                <a:solidFill>
                  <a:srgbClr val="0033CC"/>
                </a:solidFill>
                <a:latin typeface="黑体" panose="02010609060101010101" pitchFamily="49" charset="-122"/>
                <a:ea typeface="黑体" panose="02010609060101010101" pitchFamily="49" charset="-122"/>
              </a:rPr>
              <a:t>80.1℃</a:t>
            </a:r>
            <a:r>
              <a:rPr lang="zh-CN" altLang="en-US" sz="3600" b="1">
                <a:solidFill>
                  <a:srgbClr val="0033CC"/>
                </a:solidFill>
                <a:latin typeface="黑体" panose="02010609060101010101" pitchFamily="49" charset="-122"/>
                <a:ea typeface="黑体" panose="02010609060101010101" pitchFamily="49" charset="-122"/>
              </a:rPr>
              <a:t>。熔沸点低，易挥发，用冷水冷却，苯凝结成无色晶体。</a:t>
            </a:r>
            <a:endParaRPr lang="zh-CN" altLang="en-US" sz="3600" b="1">
              <a:solidFill>
                <a:srgbClr val="0033CC"/>
              </a:solidFill>
              <a:latin typeface="黑体" panose="02010609060101010101" pitchFamily="49" charset="-122"/>
              <a:ea typeface="黑体" panose="02010609060101010101" pitchFamily="49" charset="-122"/>
            </a:endParaRPr>
          </a:p>
          <a:p>
            <a:pPr eaLnBrk="1" hangingPunct="1"/>
            <a:r>
              <a:rPr lang="en-US" altLang="zh-CN" sz="3600" b="1">
                <a:solidFill>
                  <a:schemeClr val="tx2"/>
                </a:solidFill>
                <a:latin typeface="黑体" panose="02010609060101010101" pitchFamily="49" charset="-122"/>
                <a:ea typeface="黑体" panose="02010609060101010101" pitchFamily="49" charset="-122"/>
              </a:rPr>
              <a:t>(4) </a:t>
            </a:r>
            <a:r>
              <a:rPr lang="zh-CN" altLang="en-US" sz="3600" b="1">
                <a:solidFill>
                  <a:schemeClr val="tx2"/>
                </a:solidFill>
                <a:latin typeface="黑体" panose="02010609060101010101" pitchFamily="49" charset="-122"/>
                <a:ea typeface="黑体" panose="02010609060101010101" pitchFamily="49" charset="-122"/>
              </a:rPr>
              <a:t>苯有毒。 </a:t>
            </a:r>
            <a:endParaRPr lang="zh-CN" altLang="en-US" sz="3600" b="1">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p:nvPr/>
        </p:nvSpPr>
        <p:spPr>
          <a:xfrm>
            <a:off x="250825" y="3714750"/>
            <a:ext cx="8283575" cy="647700"/>
          </a:xfrm>
          <a:prstGeom prst="rect">
            <a:avLst/>
          </a:prstGeom>
          <a:solidFill>
            <a:srgbClr val="FF66FF"/>
          </a:solidFill>
          <a:ln w="9525">
            <a:noFill/>
          </a:ln>
        </p:spPr>
        <p:txBody>
          <a:bodyPr anchor="ctr"/>
          <a:lstStyle/>
          <a:p>
            <a:pPr>
              <a:buFontTx/>
            </a:pPr>
            <a:r>
              <a:rPr lang="en-US" altLang="zh-CN" sz="3600">
                <a:solidFill>
                  <a:srgbClr val="000000"/>
                </a:solidFill>
                <a:latin typeface="黑体" panose="02010609060101010101" pitchFamily="49" charset="-122"/>
                <a:ea typeface="黑体" panose="02010609060101010101" pitchFamily="49" charset="-122"/>
              </a:rPr>
              <a:t>2</a:t>
            </a:r>
            <a:r>
              <a:rPr lang="zh-CN" altLang="en-US" sz="3600">
                <a:solidFill>
                  <a:srgbClr val="000000"/>
                </a:solidFill>
                <a:latin typeface="黑体" panose="02010609060101010101" pitchFamily="49" charset="-122"/>
                <a:ea typeface="黑体" panose="02010609060101010101" pitchFamily="49" charset="-122"/>
              </a:rPr>
              <a:t>）苯的取代反应（卤代、硝化、磺化）</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15363" name="Rectangle 3"/>
          <p:cNvSpPr/>
          <p:nvPr/>
        </p:nvSpPr>
        <p:spPr>
          <a:xfrm>
            <a:off x="323850" y="979488"/>
            <a:ext cx="7345363" cy="574675"/>
          </a:xfrm>
          <a:prstGeom prst="rect">
            <a:avLst/>
          </a:prstGeom>
          <a:solidFill>
            <a:srgbClr val="FF66FF"/>
          </a:solidFill>
          <a:ln w="9525">
            <a:noFill/>
          </a:ln>
        </p:spPr>
        <p:txBody>
          <a:bodyPr anchor="ctr"/>
          <a:lstStyle/>
          <a:p>
            <a:pPr>
              <a:buFontTx/>
            </a:pPr>
            <a:r>
              <a:rPr lang="en-US" altLang="zh-CN" sz="3600">
                <a:solidFill>
                  <a:srgbClr val="000000"/>
                </a:solidFill>
                <a:latin typeface="黑体" panose="02010609060101010101" pitchFamily="49" charset="-122"/>
                <a:ea typeface="黑体" panose="02010609060101010101" pitchFamily="49" charset="-122"/>
              </a:rPr>
              <a:t>1</a:t>
            </a:r>
            <a:r>
              <a:rPr lang="zh-CN" altLang="en-US" sz="3600">
                <a:solidFill>
                  <a:srgbClr val="000000"/>
                </a:solidFill>
                <a:latin typeface="黑体" panose="02010609060101010101" pitchFamily="49" charset="-122"/>
                <a:ea typeface="黑体" panose="02010609060101010101" pitchFamily="49" charset="-122"/>
              </a:rPr>
              <a:t>）苯的氧化反应：在空气中燃烧</a:t>
            </a:r>
            <a:endParaRPr lang="zh-CN" altLang="en-US" sz="3600">
              <a:solidFill>
                <a:srgbClr val="000000"/>
              </a:solidFill>
              <a:latin typeface="黑体" panose="02010609060101010101" pitchFamily="49" charset="-122"/>
              <a:ea typeface="黑体" panose="02010609060101010101" pitchFamily="49" charset="-122"/>
            </a:endParaRPr>
          </a:p>
        </p:txBody>
      </p:sp>
      <p:grpSp>
        <p:nvGrpSpPr>
          <p:cNvPr id="2" name="Group 4"/>
          <p:cNvGrpSpPr/>
          <p:nvPr/>
        </p:nvGrpSpPr>
        <p:grpSpPr>
          <a:xfrm>
            <a:off x="250825" y="1843088"/>
            <a:ext cx="7777163" cy="919162"/>
            <a:chOff x="0" y="0"/>
            <a:chExt cx="4899" cy="579"/>
          </a:xfrm>
        </p:grpSpPr>
        <p:sp>
          <p:nvSpPr>
            <p:cNvPr id="15382" name="Rectangle 5"/>
            <p:cNvSpPr/>
            <p:nvPr/>
          </p:nvSpPr>
          <p:spPr>
            <a:xfrm>
              <a:off x="0" y="62"/>
              <a:ext cx="4899" cy="517"/>
            </a:xfrm>
            <a:prstGeom prst="rect">
              <a:avLst/>
            </a:prstGeom>
            <a:noFill/>
            <a:ln w="9525">
              <a:noFill/>
            </a:ln>
          </p:spPr>
          <p:txBody>
            <a:bodyPr anchor="ctr"/>
            <a:lstStyle/>
            <a:p>
              <a:pPr>
                <a:buFontTx/>
              </a:pPr>
              <a:r>
                <a:rPr lang="en-US" altLang="zh-CN" sz="2800">
                  <a:solidFill>
                    <a:srgbClr val="000000"/>
                  </a:solidFill>
                  <a:latin typeface="Verdana" panose="020B0604030504040204" pitchFamily="34" charset="0"/>
                  <a:ea typeface="宋体" panose="02010600030101010101" pitchFamily="2" charset="-122"/>
                </a:rPr>
                <a:t>2C</a:t>
              </a:r>
              <a:r>
                <a:rPr lang="en-US" altLang="zh-CN" sz="2800" baseline="-25000">
                  <a:solidFill>
                    <a:srgbClr val="000000"/>
                  </a:solidFill>
                  <a:latin typeface="Verdana" panose="020B0604030504040204" pitchFamily="34" charset="0"/>
                  <a:ea typeface="宋体" panose="02010600030101010101" pitchFamily="2" charset="-122"/>
                </a:rPr>
                <a:t>6</a:t>
              </a:r>
              <a:r>
                <a:rPr lang="en-US" altLang="zh-CN" sz="2800">
                  <a:solidFill>
                    <a:srgbClr val="000000"/>
                  </a:solidFill>
                  <a:latin typeface="Verdana" panose="020B0604030504040204" pitchFamily="34" charset="0"/>
                  <a:ea typeface="宋体" panose="02010600030101010101" pitchFamily="2" charset="-122"/>
                </a:rPr>
                <a:t>H</a:t>
              </a:r>
              <a:r>
                <a:rPr lang="en-US" altLang="zh-CN" sz="2800" baseline="-25000">
                  <a:solidFill>
                    <a:srgbClr val="000000"/>
                  </a:solidFill>
                  <a:latin typeface="Verdana" panose="020B0604030504040204" pitchFamily="34" charset="0"/>
                  <a:ea typeface="宋体" panose="02010600030101010101" pitchFamily="2" charset="-122"/>
                </a:rPr>
                <a:t>6</a:t>
              </a:r>
              <a:r>
                <a:rPr lang="en-US" altLang="zh-CN" sz="2800">
                  <a:solidFill>
                    <a:srgbClr val="000000"/>
                  </a:solidFill>
                  <a:latin typeface="Verdana" panose="020B0604030504040204" pitchFamily="34" charset="0"/>
                  <a:ea typeface="宋体" panose="02010600030101010101" pitchFamily="2" charset="-122"/>
                </a:rPr>
                <a:t>+15O</a:t>
              </a:r>
              <a:r>
                <a:rPr lang="en-US" altLang="zh-CN" sz="2800" baseline="-25000">
                  <a:solidFill>
                    <a:srgbClr val="000000"/>
                  </a:solidFill>
                  <a:latin typeface="Verdana" panose="020B0604030504040204" pitchFamily="34" charset="0"/>
                  <a:ea typeface="宋体" panose="02010600030101010101" pitchFamily="2" charset="-122"/>
                </a:rPr>
                <a:t>2</a:t>
              </a:r>
              <a:r>
                <a:rPr lang="en-US" altLang="zh-CN" sz="2800">
                  <a:solidFill>
                    <a:srgbClr val="000000"/>
                  </a:solidFill>
                  <a:latin typeface="Verdana" panose="020B0604030504040204" pitchFamily="34" charset="0"/>
                  <a:ea typeface="宋体" panose="02010600030101010101" pitchFamily="2" charset="-122"/>
                </a:rPr>
                <a:t>                 12CO</a:t>
              </a:r>
              <a:r>
                <a:rPr lang="en-US" altLang="zh-CN" sz="2800" baseline="-25000">
                  <a:solidFill>
                    <a:srgbClr val="000000"/>
                  </a:solidFill>
                  <a:latin typeface="Verdana" panose="020B0604030504040204" pitchFamily="34" charset="0"/>
                  <a:ea typeface="宋体" panose="02010600030101010101" pitchFamily="2" charset="-122"/>
                </a:rPr>
                <a:t>2</a:t>
              </a:r>
              <a:r>
                <a:rPr lang="en-US" altLang="zh-CN" sz="2800">
                  <a:solidFill>
                    <a:srgbClr val="000000"/>
                  </a:solidFill>
                  <a:latin typeface="Verdana" panose="020B0604030504040204" pitchFamily="34" charset="0"/>
                  <a:ea typeface="宋体" panose="02010600030101010101" pitchFamily="2" charset="-122"/>
                </a:rPr>
                <a:t>+ 6H</a:t>
              </a:r>
              <a:r>
                <a:rPr lang="en-US" altLang="zh-CN" sz="2800" baseline="-25000">
                  <a:solidFill>
                    <a:srgbClr val="000000"/>
                  </a:solidFill>
                  <a:latin typeface="Verdana" panose="020B0604030504040204" pitchFamily="34" charset="0"/>
                  <a:ea typeface="宋体" panose="02010600030101010101" pitchFamily="2" charset="-122"/>
                </a:rPr>
                <a:t>2</a:t>
              </a:r>
              <a:r>
                <a:rPr lang="en-US" altLang="zh-CN" sz="2800">
                  <a:solidFill>
                    <a:srgbClr val="000000"/>
                  </a:solidFill>
                  <a:latin typeface="Verdana" panose="020B0604030504040204" pitchFamily="34" charset="0"/>
                  <a:ea typeface="宋体" panose="02010600030101010101" pitchFamily="2" charset="-122"/>
                </a:rPr>
                <a:t>O</a:t>
              </a:r>
              <a:endParaRPr lang="zh-CN" altLang="en-US" sz="2800">
                <a:solidFill>
                  <a:srgbClr val="000000"/>
                </a:solidFill>
                <a:latin typeface="Verdana" panose="020B0604030504040204" pitchFamily="34" charset="0"/>
                <a:ea typeface="宋体" panose="02010600030101010101" pitchFamily="2" charset="-122"/>
              </a:endParaRPr>
            </a:p>
          </p:txBody>
        </p:sp>
        <p:sp>
          <p:nvSpPr>
            <p:cNvPr id="15383" name="Line 6"/>
            <p:cNvSpPr/>
            <p:nvPr/>
          </p:nvSpPr>
          <p:spPr>
            <a:xfrm>
              <a:off x="1724" y="334"/>
              <a:ext cx="973" cy="0"/>
            </a:xfrm>
            <a:prstGeom prst="line">
              <a:avLst/>
            </a:prstGeom>
            <a:ln w="57150" cap="sq" cmpd="sng">
              <a:solidFill>
                <a:srgbClr val="CC3300"/>
              </a:solidFill>
              <a:prstDash val="solid"/>
              <a:headEnd type="none" w="med" len="med"/>
              <a:tailEnd type="triangle" w="sm" len="sm"/>
            </a:ln>
          </p:spPr>
          <p:txBody>
            <a:bodyPr/>
            <a:lstStyle/>
            <a:p/>
          </p:txBody>
        </p:sp>
        <p:sp>
          <p:nvSpPr>
            <p:cNvPr id="15384" name="Text Box 7"/>
            <p:cNvSpPr txBox="1"/>
            <p:nvPr/>
          </p:nvSpPr>
          <p:spPr>
            <a:xfrm>
              <a:off x="1797" y="0"/>
              <a:ext cx="789" cy="288"/>
            </a:xfrm>
            <a:prstGeom prst="rect">
              <a:avLst/>
            </a:prstGeom>
            <a:noFill/>
            <a:ln w="9525">
              <a:noFill/>
            </a:ln>
          </p:spPr>
          <p:txBody>
            <a:bodyPr>
              <a:spAutoFit/>
            </a:bodyPr>
            <a:lstStyle/>
            <a:p>
              <a:pPr algn="ctr">
                <a:spcBef>
                  <a:spcPct val="50000"/>
                </a:spcBef>
              </a:pPr>
              <a:r>
                <a:rPr lang="zh-CN" altLang="en-US" sz="2400">
                  <a:solidFill>
                    <a:srgbClr val="000000"/>
                  </a:solidFill>
                  <a:latin typeface="Times New Roman" panose="02020603050405020304" pitchFamily="18" charset="0"/>
                  <a:ea typeface="宋体" panose="02010600030101010101" pitchFamily="2" charset="-122"/>
                </a:rPr>
                <a:t>点燃</a:t>
              </a:r>
              <a:endParaRPr lang="zh-CN" altLang="en-US" sz="2400">
                <a:solidFill>
                  <a:srgbClr val="000000"/>
                </a:solidFill>
                <a:latin typeface="Times New Roman" panose="02020603050405020304" pitchFamily="18" charset="0"/>
                <a:ea typeface="宋体" panose="02010600030101010101" pitchFamily="2" charset="-122"/>
              </a:endParaRPr>
            </a:p>
          </p:txBody>
        </p:sp>
      </p:grpSp>
      <p:sp>
        <p:nvSpPr>
          <p:cNvPr id="8200" name="Rectangle 8"/>
          <p:cNvSpPr/>
          <p:nvPr/>
        </p:nvSpPr>
        <p:spPr>
          <a:xfrm>
            <a:off x="250825" y="2820988"/>
            <a:ext cx="8820150" cy="604837"/>
          </a:xfrm>
          <a:prstGeom prst="rect">
            <a:avLst/>
          </a:prstGeom>
          <a:solidFill>
            <a:srgbClr val="FFFF00"/>
          </a:solidFill>
          <a:ln w="9525">
            <a:noFill/>
          </a:ln>
        </p:spPr>
        <p:txBody>
          <a:bodyPr anchor="ctr"/>
          <a:lstStyle/>
          <a:p>
            <a:pPr>
              <a:buFontTx/>
            </a:pPr>
            <a:r>
              <a:rPr lang="en-US" altLang="zh-CN" sz="3600">
                <a:solidFill>
                  <a:srgbClr val="000000"/>
                </a:solidFill>
                <a:latin typeface="Verdana" panose="020B0604030504040204" pitchFamily="34" charset="0"/>
                <a:ea typeface="黑体" panose="02010609060101010101" pitchFamily="49" charset="-122"/>
              </a:rPr>
              <a:t>【</a:t>
            </a:r>
            <a:r>
              <a:rPr lang="zh-CN" altLang="en-US" sz="3600">
                <a:solidFill>
                  <a:srgbClr val="000000"/>
                </a:solidFill>
                <a:latin typeface="Verdana" panose="020B0604030504040204" pitchFamily="34" charset="0"/>
                <a:ea typeface="黑体" panose="02010609060101010101" pitchFamily="49" charset="-122"/>
              </a:rPr>
              <a:t>注意</a:t>
            </a:r>
            <a:r>
              <a:rPr lang="en-US" altLang="zh-CN" sz="3600">
                <a:solidFill>
                  <a:srgbClr val="000000"/>
                </a:solidFill>
                <a:latin typeface="Verdana" panose="020B0604030504040204" pitchFamily="34" charset="0"/>
                <a:ea typeface="黑体" panose="02010609060101010101" pitchFamily="49" charset="-122"/>
              </a:rPr>
              <a:t>】</a:t>
            </a:r>
            <a:r>
              <a:rPr lang="zh-CN" altLang="en-US" sz="3600">
                <a:solidFill>
                  <a:srgbClr val="000000"/>
                </a:solidFill>
                <a:latin typeface="Verdana" panose="020B0604030504040204" pitchFamily="34" charset="0"/>
                <a:ea typeface="黑体" panose="02010609060101010101" pitchFamily="49" charset="-122"/>
              </a:rPr>
              <a:t>苯不能使酸性高锰酸钾溶液褪色。</a:t>
            </a:r>
            <a:endParaRPr lang="zh-CN" altLang="en-US" sz="3600">
              <a:solidFill>
                <a:srgbClr val="000000"/>
              </a:solidFill>
              <a:latin typeface="Verdana" panose="020B0604030504040204" pitchFamily="34" charset="0"/>
              <a:ea typeface="黑体" panose="02010609060101010101" pitchFamily="49" charset="-122"/>
            </a:endParaRPr>
          </a:p>
        </p:txBody>
      </p:sp>
      <p:sp>
        <p:nvSpPr>
          <p:cNvPr id="8201" name="AutoShape 9"/>
          <p:cNvSpPr/>
          <p:nvPr/>
        </p:nvSpPr>
        <p:spPr>
          <a:xfrm>
            <a:off x="7667625" y="906463"/>
            <a:ext cx="1476375" cy="1439862"/>
          </a:xfrm>
          <a:prstGeom prst="wedgeRectCallout">
            <a:avLst>
              <a:gd name="adj1" fmla="val -212366"/>
              <a:gd name="adj2" fmla="val 27069"/>
            </a:avLst>
          </a:prstGeom>
          <a:solidFill>
            <a:schemeClr val="bg1"/>
          </a:solidFill>
          <a:ln w="12700" cap="sq" cmpd="sng">
            <a:solidFill>
              <a:schemeClr val="tx1"/>
            </a:solidFill>
            <a:prstDash val="solid"/>
            <a:miter/>
            <a:headEnd type="none" w="med" len="med"/>
            <a:tailEnd type="none" w="med" len="med"/>
          </a:ln>
        </p:spPr>
        <p:txBody>
          <a:bodyPr/>
          <a:lstStyle/>
          <a:p>
            <a:pPr algn="ctr"/>
            <a:r>
              <a:rPr lang="zh-CN" altLang="en-US" sz="2800">
                <a:solidFill>
                  <a:srgbClr val="000000"/>
                </a:solidFill>
                <a:latin typeface="Times New Roman" panose="02020603050405020304" pitchFamily="18" charset="0"/>
                <a:ea typeface="黑体" panose="02010609060101010101" pitchFamily="49" charset="-122"/>
              </a:rPr>
              <a:t>火焰明亮伴有黑烟</a:t>
            </a:r>
            <a:endParaRPr lang="zh-CN" altLang="en-US" sz="2800">
              <a:solidFill>
                <a:srgbClr val="000000"/>
              </a:solidFill>
              <a:latin typeface="Times New Roman" panose="02020603050405020304" pitchFamily="18" charset="0"/>
              <a:ea typeface="黑体" panose="02010609060101010101" pitchFamily="49" charset="-122"/>
            </a:endParaRPr>
          </a:p>
        </p:txBody>
      </p:sp>
      <p:grpSp>
        <p:nvGrpSpPr>
          <p:cNvPr id="3" name="Group 10"/>
          <p:cNvGrpSpPr/>
          <p:nvPr/>
        </p:nvGrpSpPr>
        <p:grpSpPr>
          <a:xfrm>
            <a:off x="323850" y="4651375"/>
            <a:ext cx="6480175" cy="965200"/>
            <a:chOff x="0" y="0"/>
            <a:chExt cx="4082" cy="608"/>
          </a:xfrm>
        </p:grpSpPr>
        <p:grpSp>
          <p:nvGrpSpPr>
            <p:cNvPr id="15370" name="Group 11"/>
            <p:cNvGrpSpPr/>
            <p:nvPr/>
          </p:nvGrpSpPr>
          <p:grpSpPr>
            <a:xfrm>
              <a:off x="0" y="0"/>
              <a:ext cx="635" cy="545"/>
              <a:chOff x="0" y="0"/>
              <a:chExt cx="997" cy="862"/>
            </a:xfrm>
          </p:grpSpPr>
          <p:sp>
            <p:nvSpPr>
              <p:cNvPr id="15380" name="AutoShape 12"/>
              <p:cNvSpPr/>
              <p:nvPr/>
            </p:nvSpPr>
            <p:spPr>
              <a:xfrm>
                <a:off x="0" y="0"/>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5381" name="Oval 13"/>
              <p:cNvSpPr/>
              <p:nvPr/>
            </p:nvSpPr>
            <p:spPr>
              <a:xfrm>
                <a:off x="316" y="227"/>
                <a:ext cx="363" cy="363"/>
              </a:xfrm>
              <a:prstGeom prst="ellipse">
                <a:avLst/>
              </a:prstGeom>
              <a:noFill/>
              <a:ln w="57150" cap="sq" cmpd="sng">
                <a:solidFill>
                  <a:srgbClr val="CC33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15371" name="Group 14"/>
            <p:cNvGrpSpPr/>
            <p:nvPr/>
          </p:nvGrpSpPr>
          <p:grpSpPr>
            <a:xfrm>
              <a:off x="2086" y="45"/>
              <a:ext cx="635" cy="545"/>
              <a:chOff x="0" y="0"/>
              <a:chExt cx="997" cy="862"/>
            </a:xfrm>
          </p:grpSpPr>
          <p:sp>
            <p:nvSpPr>
              <p:cNvPr id="15378" name="AutoShape 15"/>
              <p:cNvSpPr/>
              <p:nvPr/>
            </p:nvSpPr>
            <p:spPr>
              <a:xfrm>
                <a:off x="0" y="0"/>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5379" name="Oval 16"/>
              <p:cNvSpPr/>
              <p:nvPr/>
            </p:nvSpPr>
            <p:spPr>
              <a:xfrm>
                <a:off x="316" y="227"/>
                <a:ext cx="363" cy="363"/>
              </a:xfrm>
              <a:prstGeom prst="ellipse">
                <a:avLst/>
              </a:prstGeom>
              <a:noFill/>
              <a:ln w="57150" cap="sq" cmpd="sng">
                <a:solidFill>
                  <a:srgbClr val="CC33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15372" name="Rectangle 17"/>
            <p:cNvSpPr/>
            <p:nvPr/>
          </p:nvSpPr>
          <p:spPr>
            <a:xfrm>
              <a:off x="453" y="0"/>
              <a:ext cx="907"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 Br</a:t>
              </a:r>
              <a:r>
                <a:rPr lang="en-US" altLang="zh-CN" sz="3600" baseline="-25000">
                  <a:solidFill>
                    <a:srgbClr val="000000"/>
                  </a:solidFill>
                  <a:latin typeface="Times New Roman" panose="02020603050405020304" pitchFamily="18" charset="0"/>
                  <a:ea typeface="宋体" panose="02010600030101010101" pitchFamily="2" charset="-122"/>
                </a:rPr>
                <a:t>2</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5373" name="Line 18"/>
            <p:cNvSpPr/>
            <p:nvPr/>
          </p:nvSpPr>
          <p:spPr>
            <a:xfrm>
              <a:off x="1406" y="318"/>
              <a:ext cx="590" cy="0"/>
            </a:xfrm>
            <a:prstGeom prst="line">
              <a:avLst/>
            </a:prstGeom>
            <a:ln w="57150" cap="sq" cmpd="sng">
              <a:solidFill>
                <a:srgbClr val="CC3300"/>
              </a:solidFill>
              <a:prstDash val="solid"/>
              <a:headEnd type="none" w="med" len="med"/>
              <a:tailEnd type="arrow" w="med" len="med"/>
            </a:ln>
          </p:spPr>
          <p:txBody>
            <a:bodyPr/>
            <a:lstStyle/>
            <a:p/>
          </p:txBody>
        </p:sp>
        <p:sp>
          <p:nvSpPr>
            <p:cNvPr id="15374" name="Line 19"/>
            <p:cNvSpPr/>
            <p:nvPr/>
          </p:nvSpPr>
          <p:spPr>
            <a:xfrm>
              <a:off x="2722" y="318"/>
              <a:ext cx="136" cy="0"/>
            </a:xfrm>
            <a:prstGeom prst="line">
              <a:avLst/>
            </a:prstGeom>
            <a:ln w="57150" cap="sq" cmpd="sng">
              <a:solidFill>
                <a:srgbClr val="CC3300"/>
              </a:solidFill>
              <a:prstDash val="solid"/>
              <a:headEnd type="none" w="med" len="med"/>
              <a:tailEnd type="none" w="med" len="med"/>
            </a:ln>
          </p:spPr>
          <p:txBody>
            <a:bodyPr/>
            <a:lstStyle/>
            <a:p/>
          </p:txBody>
        </p:sp>
        <p:sp>
          <p:nvSpPr>
            <p:cNvPr id="15375" name="Rectangle 20"/>
            <p:cNvSpPr/>
            <p:nvPr/>
          </p:nvSpPr>
          <p:spPr>
            <a:xfrm>
              <a:off x="2721" y="46"/>
              <a:ext cx="589"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Br</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5376" name="Rectangle 21"/>
            <p:cNvSpPr/>
            <p:nvPr/>
          </p:nvSpPr>
          <p:spPr>
            <a:xfrm>
              <a:off x="3175" y="46"/>
              <a:ext cx="907"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 </a:t>
              </a:r>
              <a:r>
                <a:rPr lang="en-US" altLang="zh-CN" sz="3600">
                  <a:solidFill>
                    <a:srgbClr val="000000"/>
                  </a:solidFill>
                  <a:latin typeface="Times New Roman" panose="02020603050405020304" pitchFamily="18" charset="0"/>
                  <a:ea typeface="宋体" panose="02010600030101010101" pitchFamily="2" charset="-122"/>
                </a:rPr>
                <a:t>HBr</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5377" name="Rectangle 22"/>
            <p:cNvSpPr/>
            <p:nvPr/>
          </p:nvSpPr>
          <p:spPr>
            <a:xfrm>
              <a:off x="1452" y="0"/>
              <a:ext cx="453" cy="363"/>
            </a:xfrm>
            <a:prstGeom prst="rect">
              <a:avLst/>
            </a:prstGeom>
            <a:noFill/>
            <a:ln w="9525">
              <a:noFill/>
            </a:ln>
          </p:spPr>
          <p:txBody>
            <a:bodyPr anchor="ctr"/>
            <a:lstStyle/>
            <a:p>
              <a:pPr algn="r">
                <a:buFontTx/>
              </a:pPr>
              <a:r>
                <a:rPr lang="en-US" altLang="zh-CN" sz="1200">
                  <a:solidFill>
                    <a:srgbClr val="000000"/>
                  </a:solidFill>
                  <a:latin typeface="Verdana" panose="020B0604030504040204" pitchFamily="34" charset="0"/>
                  <a:ea typeface="宋体" panose="02010600030101010101" pitchFamily="2" charset="-122"/>
                </a:rPr>
                <a:t>FeBr</a:t>
              </a:r>
              <a:r>
                <a:rPr lang="en-US" altLang="zh-CN" sz="1200" baseline="-25000">
                  <a:solidFill>
                    <a:srgbClr val="000000"/>
                  </a:solidFill>
                  <a:latin typeface="Verdana" panose="020B0604030504040204" pitchFamily="34" charset="0"/>
                  <a:ea typeface="宋体" panose="02010600030101010101" pitchFamily="2" charset="-122"/>
                </a:rPr>
                <a:t>3</a:t>
              </a:r>
              <a:endParaRPr lang="zh-CN" altLang="en-US" sz="1200" baseline="-25000">
                <a:solidFill>
                  <a:srgbClr val="000000"/>
                </a:solidFill>
                <a:latin typeface="Verdana" panose="020B0604030504040204" pitchFamily="34" charset="0"/>
                <a:ea typeface="宋体" panose="02010600030101010101" pitchFamily="2" charset="-122"/>
              </a:endParaRPr>
            </a:p>
          </p:txBody>
        </p:sp>
      </p:grpSp>
      <p:sp>
        <p:nvSpPr>
          <p:cNvPr id="8215" name="Text Box 23"/>
          <p:cNvSpPr txBox="1"/>
          <p:nvPr/>
        </p:nvSpPr>
        <p:spPr>
          <a:xfrm>
            <a:off x="755650" y="5730875"/>
            <a:ext cx="6624638" cy="641350"/>
          </a:xfrm>
          <a:prstGeom prst="rect">
            <a:avLst/>
          </a:prstGeom>
          <a:noFill/>
          <a:ln w="9525">
            <a:noFill/>
          </a:ln>
        </p:spPr>
        <p:txBody>
          <a:bodyPr>
            <a:spAutoFit/>
          </a:bodyPr>
          <a:lstStyle/>
          <a:p>
            <a:pPr>
              <a:spcBef>
                <a:spcPct val="50000"/>
              </a:spcBef>
            </a:pPr>
            <a:r>
              <a:rPr lang="zh-CN" altLang="en-US" sz="3600">
                <a:solidFill>
                  <a:srgbClr val="000000"/>
                </a:solidFill>
                <a:latin typeface="黑体" panose="02010609060101010101" pitchFamily="49" charset="-122"/>
                <a:ea typeface="黑体" panose="02010609060101010101" pitchFamily="49" charset="-122"/>
              </a:rPr>
              <a:t>*溴苯是密度比水大的无色液体</a:t>
            </a:r>
            <a:endParaRPr lang="zh-CN" altLang="en-US" sz="3600">
              <a:solidFill>
                <a:srgbClr val="000000"/>
              </a:solidFill>
              <a:latin typeface="黑体" panose="02010609060101010101" pitchFamily="49" charset="-122"/>
              <a:ea typeface="黑体" panose="02010609060101010101" pitchFamily="49" charset="-122"/>
            </a:endParaRPr>
          </a:p>
        </p:txBody>
      </p:sp>
      <p:sp>
        <p:nvSpPr>
          <p:cNvPr id="15369" name="Rectangle 24"/>
          <p:cNvSpPr>
            <a:spLocks noGrp="1" noRot="1"/>
          </p:cNvSpPr>
          <p:nvPr>
            <p:ph type="title"/>
          </p:nvPr>
        </p:nvSpPr>
        <p:spPr>
          <a:xfrm>
            <a:off x="323850" y="188913"/>
            <a:ext cx="5148263" cy="647700"/>
          </a:xfrm>
          <a:solidFill>
            <a:srgbClr val="FFFF00">
              <a:alpha val="100000"/>
            </a:srgbClr>
          </a:solidFill>
        </p:spPr>
        <p:txBody>
          <a:bodyPr vert="horz" wrap="square" lIns="91440" tIns="45720" rIns="91440" bIns="45720" anchor="ctr"/>
          <a:lstStyle/>
          <a:p>
            <a:pPr algn="l" eaLnBrk="1" hangingPunct="1"/>
            <a:r>
              <a:rPr lang="en-US" altLang="zh-CN" sz="3600" b="1">
                <a:solidFill>
                  <a:srgbClr val="000000"/>
                </a:solidFill>
                <a:latin typeface="黑体" panose="02010609060101010101" pitchFamily="49" charset="-122"/>
                <a:ea typeface="黑体" panose="02010609060101010101" pitchFamily="49" charset="-122"/>
              </a:rPr>
              <a:t>3</a:t>
            </a:r>
            <a:r>
              <a:rPr lang="zh-CN" altLang="en-US" sz="3600" b="1">
                <a:solidFill>
                  <a:srgbClr val="000000"/>
                </a:solidFill>
                <a:latin typeface="黑体" panose="02010609060101010101" pitchFamily="49" charset="-122"/>
                <a:ea typeface="黑体" panose="02010609060101010101" pitchFamily="49" charset="-122"/>
              </a:rPr>
              <a:t>、苯的化学性质</a:t>
            </a:r>
            <a:r>
              <a:rPr lang="zh-CN" altLang="en-US" sz="3600">
                <a:solidFill>
                  <a:srgbClr val="000000"/>
                </a:solidFill>
                <a:latin typeface="黑体" panose="02010609060101010101" pitchFamily="49" charset="-122"/>
                <a:ea typeface="黑体" panose="02010609060101010101" pitchFamily="49" charset="-122"/>
              </a:rPr>
              <a:t> </a:t>
            </a:r>
            <a:endParaRPr lang="zh-CN" altLang="en-US" sz="36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P spid="8200" grpId="0"/>
      <p:bldP spid="8201" grpId="0"/>
      <p:bldP spid="821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ext Box 2"/>
          <p:cNvSpPr txBox="1"/>
          <p:nvPr/>
        </p:nvSpPr>
        <p:spPr>
          <a:xfrm>
            <a:off x="468313" y="2349500"/>
            <a:ext cx="8280400" cy="1190625"/>
          </a:xfrm>
          <a:prstGeom prst="rect">
            <a:avLst/>
          </a:prstGeom>
          <a:noFill/>
          <a:ln w="9525">
            <a:noFill/>
          </a:ln>
        </p:spPr>
        <p:txBody>
          <a:bodyPr>
            <a:spAutoFit/>
          </a:bodyPr>
          <a:lstStyle/>
          <a:p>
            <a:pPr>
              <a:spcBef>
                <a:spcPct val="50000"/>
              </a:spcBef>
            </a:pPr>
            <a:r>
              <a:rPr lang="zh-CN" altLang="en-US" sz="3600">
                <a:latin typeface="黑体" panose="02010609060101010101" pitchFamily="49" charset="-122"/>
                <a:ea typeface="黑体" panose="02010609060101010101" pitchFamily="49" charset="-122"/>
              </a:rPr>
              <a:t>*硝基苯为无色、具有苦杏仁味的油状液体，其密度大于水</a:t>
            </a:r>
            <a:endParaRPr lang="zh-CN" altLang="en-US" sz="3600">
              <a:latin typeface="黑体" panose="02010609060101010101" pitchFamily="49" charset="-122"/>
              <a:ea typeface="黑体" panose="02010609060101010101" pitchFamily="49" charset="-122"/>
            </a:endParaRPr>
          </a:p>
        </p:txBody>
      </p:sp>
      <p:grpSp>
        <p:nvGrpSpPr>
          <p:cNvPr id="16387" name="Group 3"/>
          <p:cNvGrpSpPr/>
          <p:nvPr/>
        </p:nvGrpSpPr>
        <p:grpSpPr>
          <a:xfrm>
            <a:off x="179388" y="981075"/>
            <a:ext cx="8567737" cy="1079500"/>
            <a:chOff x="0" y="0"/>
            <a:chExt cx="5397" cy="680"/>
          </a:xfrm>
        </p:grpSpPr>
        <p:grpSp>
          <p:nvGrpSpPr>
            <p:cNvPr id="16390" name="Group 4"/>
            <p:cNvGrpSpPr/>
            <p:nvPr/>
          </p:nvGrpSpPr>
          <p:grpSpPr>
            <a:xfrm>
              <a:off x="0" y="73"/>
              <a:ext cx="635" cy="545"/>
              <a:chOff x="0" y="0"/>
              <a:chExt cx="997" cy="862"/>
            </a:xfrm>
          </p:grpSpPr>
          <p:sp>
            <p:nvSpPr>
              <p:cNvPr id="16401" name="AutoShape 5"/>
              <p:cNvSpPr/>
              <p:nvPr/>
            </p:nvSpPr>
            <p:spPr>
              <a:xfrm>
                <a:off x="0" y="0"/>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6402" name="Oval 6"/>
              <p:cNvSpPr/>
              <p:nvPr/>
            </p:nvSpPr>
            <p:spPr>
              <a:xfrm>
                <a:off x="316" y="227"/>
                <a:ext cx="363" cy="363"/>
              </a:xfrm>
              <a:prstGeom prst="ellipse">
                <a:avLst/>
              </a:prstGeom>
              <a:noFill/>
              <a:ln w="57150" cap="sq" cmpd="sng">
                <a:solidFill>
                  <a:srgbClr val="CC33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grpSp>
          <p:nvGrpSpPr>
            <p:cNvPr id="16391" name="Group 7"/>
            <p:cNvGrpSpPr/>
            <p:nvPr/>
          </p:nvGrpSpPr>
          <p:grpSpPr>
            <a:xfrm>
              <a:off x="3175" y="118"/>
              <a:ext cx="635" cy="545"/>
              <a:chOff x="0" y="0"/>
              <a:chExt cx="997" cy="862"/>
            </a:xfrm>
          </p:grpSpPr>
          <p:sp>
            <p:nvSpPr>
              <p:cNvPr id="16399" name="AutoShape 8"/>
              <p:cNvSpPr/>
              <p:nvPr/>
            </p:nvSpPr>
            <p:spPr>
              <a:xfrm>
                <a:off x="0" y="0"/>
                <a:ext cx="997" cy="862"/>
              </a:xfrm>
              <a:prstGeom prst="hexagon">
                <a:avLst>
                  <a:gd name="adj" fmla="val 28915"/>
                  <a:gd name="vf" fmla="val 115470"/>
                </a:avLst>
              </a:prstGeom>
              <a:noFill/>
              <a:ln w="50800" cap="sq" cmpd="sng">
                <a:solidFill>
                  <a:srgbClr val="CC33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6400" name="Oval 9"/>
              <p:cNvSpPr/>
              <p:nvPr/>
            </p:nvSpPr>
            <p:spPr>
              <a:xfrm>
                <a:off x="316" y="227"/>
                <a:ext cx="363" cy="363"/>
              </a:xfrm>
              <a:prstGeom prst="ellipse">
                <a:avLst/>
              </a:prstGeom>
              <a:noFill/>
              <a:ln w="57150" cap="sq" cmpd="sng">
                <a:solidFill>
                  <a:srgbClr val="CC33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16392" name="Rectangle 10"/>
            <p:cNvSpPr/>
            <p:nvPr/>
          </p:nvSpPr>
          <p:spPr>
            <a:xfrm>
              <a:off x="409" y="73"/>
              <a:ext cx="1723"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 HNO</a:t>
              </a:r>
              <a:r>
                <a:rPr lang="en-US" altLang="zh-CN" sz="3600" baseline="-25000">
                  <a:solidFill>
                    <a:srgbClr val="000000"/>
                  </a:solidFill>
                  <a:latin typeface="Times New Roman" panose="02020603050405020304" pitchFamily="18" charset="0"/>
                  <a:ea typeface="宋体" panose="02010600030101010101" pitchFamily="2" charset="-122"/>
                </a:rPr>
                <a:t>3</a:t>
              </a:r>
              <a:r>
                <a:rPr lang="zh-CN" altLang="en-US" sz="2400" baseline="-25000">
                  <a:solidFill>
                    <a:srgbClr val="000000"/>
                  </a:solidFill>
                  <a:latin typeface="Verdana" panose="020B0604030504040204" pitchFamily="34" charset="0"/>
                  <a:ea typeface="宋体" panose="02010600030101010101" pitchFamily="2" charset="-122"/>
                </a:rPr>
                <a:t>（浓）</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6393" name="Line 11"/>
            <p:cNvSpPr/>
            <p:nvPr/>
          </p:nvSpPr>
          <p:spPr>
            <a:xfrm>
              <a:off x="2041" y="408"/>
              <a:ext cx="907" cy="0"/>
            </a:xfrm>
            <a:prstGeom prst="line">
              <a:avLst/>
            </a:prstGeom>
            <a:ln w="57150" cap="sq" cmpd="sng">
              <a:solidFill>
                <a:srgbClr val="CC3300"/>
              </a:solidFill>
              <a:prstDash val="solid"/>
              <a:headEnd type="none" w="med" len="med"/>
              <a:tailEnd type="arrow" w="med" len="med"/>
            </a:ln>
          </p:spPr>
          <p:txBody>
            <a:bodyPr/>
            <a:lstStyle/>
            <a:p/>
          </p:txBody>
        </p:sp>
        <p:sp>
          <p:nvSpPr>
            <p:cNvPr id="16394" name="Line 12"/>
            <p:cNvSpPr/>
            <p:nvPr/>
          </p:nvSpPr>
          <p:spPr>
            <a:xfrm>
              <a:off x="3810" y="391"/>
              <a:ext cx="136" cy="0"/>
            </a:xfrm>
            <a:prstGeom prst="line">
              <a:avLst/>
            </a:prstGeom>
            <a:ln w="57150" cap="sq" cmpd="sng">
              <a:solidFill>
                <a:srgbClr val="CC3300"/>
              </a:solidFill>
              <a:prstDash val="solid"/>
              <a:headEnd type="none" w="med" len="med"/>
              <a:tailEnd type="none" w="med" len="med"/>
            </a:ln>
          </p:spPr>
          <p:txBody>
            <a:bodyPr/>
            <a:lstStyle/>
            <a:p/>
          </p:txBody>
        </p:sp>
        <p:sp>
          <p:nvSpPr>
            <p:cNvPr id="16395" name="Rectangle 13"/>
            <p:cNvSpPr/>
            <p:nvPr/>
          </p:nvSpPr>
          <p:spPr>
            <a:xfrm>
              <a:off x="3901" y="91"/>
              <a:ext cx="680"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NO</a:t>
              </a:r>
              <a:r>
                <a:rPr lang="en-US" altLang="zh-CN" sz="3600" baseline="-25000">
                  <a:solidFill>
                    <a:srgbClr val="000000"/>
                  </a:solidFill>
                  <a:latin typeface="Times New Roman" panose="02020603050405020304" pitchFamily="18" charset="0"/>
                  <a:ea typeface="宋体" panose="02010600030101010101" pitchFamily="2" charset="-122"/>
                </a:rPr>
                <a:t>2</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6396" name="Rectangle 14"/>
            <p:cNvSpPr/>
            <p:nvPr/>
          </p:nvSpPr>
          <p:spPr>
            <a:xfrm>
              <a:off x="4490" y="91"/>
              <a:ext cx="907"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 H</a:t>
              </a:r>
              <a:r>
                <a:rPr lang="en-US" altLang="zh-CN" sz="3600" baseline="-25000">
                  <a:solidFill>
                    <a:srgbClr val="000000"/>
                  </a:solidFill>
                  <a:latin typeface="Times New Roman" panose="02020603050405020304" pitchFamily="18" charset="0"/>
                  <a:ea typeface="宋体" panose="02010600030101010101" pitchFamily="2" charset="-122"/>
                </a:rPr>
                <a:t>2</a:t>
              </a:r>
              <a:r>
                <a:rPr lang="en-US" altLang="zh-CN" sz="3600">
                  <a:solidFill>
                    <a:srgbClr val="000000"/>
                  </a:solidFill>
                  <a:latin typeface="Times New Roman" panose="02020603050405020304" pitchFamily="18" charset="0"/>
                  <a:ea typeface="宋体" panose="02010600030101010101" pitchFamily="2" charset="-122"/>
                </a:rPr>
                <a:t>O</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6397" name="Rectangle 15"/>
            <p:cNvSpPr/>
            <p:nvPr/>
          </p:nvSpPr>
          <p:spPr>
            <a:xfrm>
              <a:off x="1724" y="0"/>
              <a:ext cx="1134" cy="363"/>
            </a:xfrm>
            <a:prstGeom prst="rect">
              <a:avLst/>
            </a:prstGeom>
            <a:noFill/>
            <a:ln w="9525">
              <a:noFill/>
            </a:ln>
          </p:spPr>
          <p:txBody>
            <a:bodyPr anchor="ctr"/>
            <a:lstStyle/>
            <a:p>
              <a:pPr algn="r">
                <a:buFontTx/>
              </a:pPr>
              <a:r>
                <a:rPr lang="zh-CN" altLang="en-US">
                  <a:solidFill>
                    <a:srgbClr val="000000"/>
                  </a:solidFill>
                  <a:latin typeface="Verdana" panose="020B0604030504040204" pitchFamily="34" charset="0"/>
                  <a:ea typeface="宋体" panose="02010600030101010101" pitchFamily="2" charset="-122"/>
                </a:rPr>
                <a:t>浓</a:t>
              </a:r>
              <a:r>
                <a:rPr lang="en-US" altLang="zh-CN">
                  <a:solidFill>
                    <a:srgbClr val="000000"/>
                  </a:solidFill>
                  <a:latin typeface="Verdana" panose="020B0604030504040204" pitchFamily="34" charset="0"/>
                  <a:ea typeface="宋体" panose="02010600030101010101" pitchFamily="2" charset="-122"/>
                </a:rPr>
                <a:t>H</a:t>
              </a:r>
              <a:r>
                <a:rPr lang="en-US" altLang="zh-CN" baseline="-25000">
                  <a:solidFill>
                    <a:srgbClr val="000000"/>
                  </a:solidFill>
                  <a:latin typeface="Verdana" panose="020B0604030504040204" pitchFamily="34" charset="0"/>
                  <a:ea typeface="宋体" panose="02010600030101010101" pitchFamily="2" charset="-122"/>
                </a:rPr>
                <a:t>2</a:t>
              </a:r>
              <a:r>
                <a:rPr lang="en-US" altLang="zh-CN">
                  <a:solidFill>
                    <a:srgbClr val="000000"/>
                  </a:solidFill>
                  <a:latin typeface="Verdana" panose="020B0604030504040204" pitchFamily="34" charset="0"/>
                  <a:ea typeface="宋体" panose="02010600030101010101" pitchFamily="2" charset="-122"/>
                </a:rPr>
                <a:t>SO</a:t>
              </a:r>
              <a:r>
                <a:rPr lang="en-US" altLang="zh-CN" baseline="-25000">
                  <a:solidFill>
                    <a:srgbClr val="000000"/>
                  </a:solidFill>
                  <a:latin typeface="Verdana" panose="020B0604030504040204" pitchFamily="34" charset="0"/>
                  <a:ea typeface="宋体" panose="02010600030101010101" pitchFamily="2" charset="-122"/>
                </a:rPr>
                <a:t>4</a:t>
              </a:r>
              <a:endParaRPr lang="zh-CN" altLang="en-US" baseline="-25000">
                <a:solidFill>
                  <a:srgbClr val="000000"/>
                </a:solidFill>
                <a:latin typeface="Verdana" panose="020B0604030504040204" pitchFamily="34" charset="0"/>
                <a:ea typeface="宋体" panose="02010600030101010101" pitchFamily="2" charset="-122"/>
              </a:endParaRPr>
            </a:p>
          </p:txBody>
        </p:sp>
        <p:sp>
          <p:nvSpPr>
            <p:cNvPr id="16398" name="Rectangle 16"/>
            <p:cNvSpPr/>
            <p:nvPr/>
          </p:nvSpPr>
          <p:spPr>
            <a:xfrm>
              <a:off x="1769" y="317"/>
              <a:ext cx="1043" cy="363"/>
            </a:xfrm>
            <a:prstGeom prst="rect">
              <a:avLst/>
            </a:prstGeom>
            <a:noFill/>
            <a:ln w="9525">
              <a:noFill/>
            </a:ln>
          </p:spPr>
          <p:txBody>
            <a:bodyPr anchor="ctr"/>
            <a:lstStyle/>
            <a:p>
              <a:pPr algn="r">
                <a:buFontTx/>
              </a:pPr>
              <a:r>
                <a:rPr lang="en-US" altLang="zh-CN" sz="2400" baseline="-25000">
                  <a:solidFill>
                    <a:srgbClr val="000000"/>
                  </a:solidFill>
                  <a:latin typeface="Verdana" panose="020B0604030504040204" pitchFamily="34" charset="0"/>
                  <a:ea typeface="宋体" panose="02010600030101010101" pitchFamily="2" charset="-122"/>
                </a:rPr>
                <a:t>50~60℃</a:t>
              </a:r>
              <a:endParaRPr lang="zh-CN" altLang="en-US" sz="2400" baseline="-25000">
                <a:solidFill>
                  <a:srgbClr val="000000"/>
                </a:solidFill>
                <a:latin typeface="Verdana" panose="020B0604030504040204" pitchFamily="34" charset="0"/>
                <a:ea typeface="宋体" panose="02010600030101010101" pitchFamily="2" charset="-122"/>
              </a:endParaRPr>
            </a:p>
          </p:txBody>
        </p:sp>
      </p:grpSp>
      <p:sp>
        <p:nvSpPr>
          <p:cNvPr id="9233" name="Text Box 17"/>
          <p:cNvSpPr txBox="1"/>
          <p:nvPr/>
        </p:nvSpPr>
        <p:spPr>
          <a:xfrm>
            <a:off x="539750" y="3795713"/>
            <a:ext cx="7272338" cy="641350"/>
          </a:xfrm>
          <a:prstGeom prst="rect">
            <a:avLst/>
          </a:prstGeom>
          <a:noFill/>
          <a:ln w="9525">
            <a:noFill/>
          </a:ln>
        </p:spPr>
        <p:txBody>
          <a:bodyPr>
            <a:spAutoFit/>
          </a:bodyPr>
          <a:lstStyle/>
          <a:p>
            <a:pPr>
              <a:spcBef>
                <a:spcPct val="50000"/>
              </a:spcBef>
            </a:pPr>
            <a:r>
              <a:rPr lang="zh-CN" altLang="en-US" sz="3600">
                <a:solidFill>
                  <a:srgbClr val="990033"/>
                </a:solidFill>
                <a:latin typeface="黑体" panose="02010609060101010101" pitchFamily="49" charset="-122"/>
                <a:ea typeface="黑体" panose="02010609060101010101" pitchFamily="49" charset="-122"/>
              </a:rPr>
              <a:t>*浓硫酸作用：催化剂、吸水剂</a:t>
            </a:r>
            <a:endParaRPr lang="zh-CN" altLang="en-US" sz="3600">
              <a:solidFill>
                <a:srgbClr val="990033"/>
              </a:solidFill>
              <a:latin typeface="黑体" panose="02010609060101010101" pitchFamily="49" charset="-122"/>
              <a:ea typeface="黑体" panose="02010609060101010101" pitchFamily="49" charset="-122"/>
            </a:endParaRPr>
          </a:p>
        </p:txBody>
      </p:sp>
      <p:sp>
        <p:nvSpPr>
          <p:cNvPr id="9234" name="Text Box 18"/>
          <p:cNvSpPr txBox="1"/>
          <p:nvPr/>
        </p:nvSpPr>
        <p:spPr>
          <a:xfrm>
            <a:off x="611188" y="4710113"/>
            <a:ext cx="4681537" cy="641350"/>
          </a:xfrm>
          <a:prstGeom prst="rect">
            <a:avLst/>
          </a:prstGeom>
          <a:noFill/>
          <a:ln w="9525">
            <a:noFill/>
          </a:ln>
        </p:spPr>
        <p:txBody>
          <a:bodyPr>
            <a:spAutoFit/>
          </a:bodyPr>
          <a:lstStyle/>
          <a:p>
            <a:pPr>
              <a:spcBef>
                <a:spcPct val="50000"/>
              </a:spcBef>
            </a:pPr>
            <a:r>
              <a:rPr lang="zh-CN" altLang="en-US" sz="3600">
                <a:solidFill>
                  <a:srgbClr val="000000"/>
                </a:solidFill>
                <a:latin typeface="黑体" panose="02010609060101010101" pitchFamily="49" charset="-122"/>
                <a:ea typeface="黑体" panose="02010609060101010101" pitchFamily="49" charset="-122"/>
              </a:rPr>
              <a:t>*加热方式：水浴加热</a:t>
            </a:r>
            <a:endParaRPr lang="zh-CN" altLang="en-US" sz="360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33" grpId="0"/>
      <p:bldP spid="923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p:cNvPicPr>
            <a:picLocks noChangeAspect="1"/>
          </p:cNvPicPr>
          <p:nvPr/>
        </p:nvPicPr>
        <p:blipFill>
          <a:blip r:embed="rId1"/>
          <a:srcRect t="17355" b="66925"/>
          <a:stretch>
            <a:fillRect/>
          </a:stretch>
        </p:blipFill>
        <p:spPr>
          <a:xfrm>
            <a:off x="0" y="1844675"/>
            <a:ext cx="9144000" cy="1538288"/>
          </a:xfrm>
          <a:prstGeom prst="rect">
            <a:avLst/>
          </a:prstGeom>
          <a:noFill/>
          <a:ln w="9525">
            <a:noFill/>
          </a:ln>
        </p:spPr>
      </p:pic>
      <p:sp>
        <p:nvSpPr>
          <p:cNvPr id="10243" name="Rectangle 3"/>
          <p:cNvSpPr>
            <a:spLocks noGrp="1"/>
          </p:cNvSpPr>
          <p:nvPr>
            <p:ph idx="1"/>
          </p:nvPr>
        </p:nvSpPr>
        <p:spPr>
          <a:xfrm>
            <a:off x="457200" y="1076325"/>
            <a:ext cx="8507413" cy="5232400"/>
          </a:xfrm>
        </p:spPr>
        <p:txBody>
          <a:bodyPr vert="horz" wrap="square" lIns="91440" tIns="45720" rIns="91440" bIns="45720" anchor="t"/>
          <a:lstStyle/>
          <a:p>
            <a:pPr eaLnBrk="1" hangingPunct="1">
              <a:lnSpc>
                <a:spcPct val="90000"/>
              </a:lnSpc>
            </a:pPr>
            <a:r>
              <a:rPr lang="zh-CN" altLang="en-US" sz="4000" b="1">
                <a:solidFill>
                  <a:srgbClr val="000000"/>
                </a:solidFill>
                <a:ea typeface="黑体" panose="02010609060101010101" pitchFamily="49" charset="-122"/>
              </a:rPr>
              <a:t>苯的磺化反应（取代）</a:t>
            </a:r>
            <a:r>
              <a:rPr lang="zh-CN" altLang="en-US" sz="3200" b="1">
                <a:solidFill>
                  <a:srgbClr val="000000"/>
                </a:solidFill>
                <a:ea typeface="宋体" panose="02010600030101010101" pitchFamily="2" charset="-122"/>
              </a:rPr>
              <a:t> </a:t>
            </a:r>
            <a:endParaRPr lang="zh-CN" altLang="en-US" sz="3200" b="1">
              <a:solidFill>
                <a:srgbClr val="000000"/>
              </a:solidFill>
              <a:ea typeface="宋体" panose="02010600030101010101" pitchFamily="2" charset="-122"/>
            </a:endParaRPr>
          </a:p>
          <a:p>
            <a:pPr eaLnBrk="1" hangingPunct="1">
              <a:lnSpc>
                <a:spcPct val="90000"/>
              </a:lnSpc>
            </a:pPr>
            <a:endParaRPr lang="zh-CN" altLang="en-US" sz="3200" b="1">
              <a:solidFill>
                <a:srgbClr val="000000"/>
              </a:solidFill>
              <a:ea typeface="宋体" panose="02010600030101010101" pitchFamily="2" charset="-122"/>
            </a:endParaRPr>
          </a:p>
          <a:p>
            <a:pPr eaLnBrk="1" hangingPunct="1">
              <a:lnSpc>
                <a:spcPct val="90000"/>
              </a:lnSpc>
            </a:pPr>
            <a:endParaRPr lang="zh-CN" altLang="en-US" sz="3200" b="1">
              <a:solidFill>
                <a:srgbClr val="000000"/>
              </a:solidFill>
              <a:ea typeface="宋体" panose="02010600030101010101" pitchFamily="2" charset="-122"/>
            </a:endParaRPr>
          </a:p>
          <a:p>
            <a:pPr eaLnBrk="1" hangingPunct="1">
              <a:lnSpc>
                <a:spcPct val="90000"/>
              </a:lnSpc>
            </a:pPr>
            <a:endParaRPr lang="zh-CN" altLang="en-US" sz="3200" b="1">
              <a:solidFill>
                <a:srgbClr val="000000"/>
              </a:solidFill>
              <a:ea typeface="宋体" panose="02010600030101010101" pitchFamily="2" charset="-122"/>
            </a:endParaRPr>
          </a:p>
          <a:p>
            <a:pPr eaLnBrk="1" hangingPunct="1">
              <a:lnSpc>
                <a:spcPct val="90000"/>
              </a:lnSpc>
            </a:pPr>
            <a:endParaRPr lang="zh-CN" altLang="en-US" sz="3200" b="1">
              <a:solidFill>
                <a:srgbClr val="000000"/>
              </a:solidFill>
              <a:ea typeface="宋体" panose="02010600030101010101" pitchFamily="2" charset="-122"/>
            </a:endParaRPr>
          </a:p>
          <a:p>
            <a:pPr eaLnBrk="1" hangingPunct="1">
              <a:lnSpc>
                <a:spcPct val="90000"/>
              </a:lnSpc>
            </a:pPr>
            <a:endParaRPr lang="zh-CN" altLang="en-US" sz="3200" b="1">
              <a:solidFill>
                <a:srgbClr val="000000"/>
              </a:solidFill>
              <a:ea typeface="宋体" panose="02010600030101010101" pitchFamily="2" charset="-122"/>
            </a:endParaRPr>
          </a:p>
          <a:p>
            <a:pPr eaLnBrk="1" hangingPunct="1">
              <a:lnSpc>
                <a:spcPct val="90000"/>
              </a:lnSpc>
            </a:pPr>
            <a:r>
              <a:rPr lang="zh-CN" altLang="en-US" sz="3600" b="1">
                <a:latin typeface="Times New Roman" panose="02020603050405020304" pitchFamily="18" charset="0"/>
                <a:ea typeface="宋体" panose="02010600030101010101" pitchFamily="2" charset="-122"/>
              </a:rPr>
              <a:t>－</a:t>
            </a:r>
            <a:r>
              <a:rPr lang="en-US" altLang="zh-CN" sz="3600" b="1">
                <a:latin typeface="Times New Roman" panose="02020603050405020304" pitchFamily="18" charset="0"/>
                <a:ea typeface="宋体" panose="02010600030101010101" pitchFamily="2" charset="-122"/>
              </a:rPr>
              <a:t>SO</a:t>
            </a:r>
            <a:r>
              <a:rPr lang="en-US" altLang="zh-CN" sz="3600" b="1" baseline="-25000">
                <a:latin typeface="Times New Roman" panose="02020603050405020304" pitchFamily="18" charset="0"/>
                <a:ea typeface="宋体" panose="02010600030101010101" pitchFamily="2" charset="-122"/>
              </a:rPr>
              <a:t>3</a:t>
            </a:r>
            <a:r>
              <a:rPr lang="en-US" altLang="zh-CN" sz="3600" b="1">
                <a:latin typeface="Times New Roman" panose="02020603050405020304" pitchFamily="18" charset="0"/>
                <a:ea typeface="宋体" panose="02010600030101010101" pitchFamily="2" charset="-122"/>
              </a:rPr>
              <a:t>H</a:t>
            </a:r>
            <a:r>
              <a:rPr lang="zh-CN" altLang="en-US" sz="3600" b="1">
                <a:ea typeface="宋体" panose="02010600030101010101" pitchFamily="2" charset="-122"/>
              </a:rPr>
              <a:t>叫磺酸基。</a:t>
            </a:r>
            <a:endParaRPr lang="zh-CN" altLang="en-US" sz="3600" b="1">
              <a:ea typeface="宋体" panose="02010600030101010101" pitchFamily="2" charset="-122"/>
            </a:endParaRPr>
          </a:p>
          <a:p>
            <a:pPr eaLnBrk="1" hangingPunct="1">
              <a:lnSpc>
                <a:spcPct val="90000"/>
              </a:lnSpc>
            </a:pPr>
            <a:r>
              <a:rPr lang="zh-CN" altLang="en-US" sz="3200" b="1">
                <a:solidFill>
                  <a:srgbClr val="000000"/>
                </a:solidFill>
                <a:ea typeface="黑体" panose="02010609060101010101" pitchFamily="49" charset="-122"/>
              </a:rPr>
              <a:t>苯分子里的氢原子被硫酸分子里的磺酸基所取代的反应叫磺化反应。</a:t>
            </a:r>
            <a:endParaRPr lang="zh-CN" altLang="en-US" sz="3200" b="1">
              <a:solidFill>
                <a:srgbClr val="000000"/>
              </a:solidFill>
              <a:ea typeface="黑体" panose="02010609060101010101" pitchFamily="49" charset="-122"/>
            </a:endParaRPr>
          </a:p>
        </p:txBody>
      </p:sp>
      <p:sp>
        <p:nvSpPr>
          <p:cNvPr id="17412" name="Text Box 4"/>
          <p:cNvSpPr txBox="1"/>
          <p:nvPr/>
        </p:nvSpPr>
        <p:spPr>
          <a:xfrm>
            <a:off x="5580063" y="3403600"/>
            <a:ext cx="1655762" cy="579438"/>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苯磺酸</a:t>
            </a:r>
            <a:endParaRPr lang="zh-CN" altLang="en-US" sz="3200">
              <a:solidFill>
                <a:srgbClr val="000000"/>
              </a:solidFill>
              <a:latin typeface="Arial" panose="020B0604020202020204" pitchFamily="34" charset="0"/>
              <a:ea typeface="黑体" panose="02010609060101010101" pitchFamily="49" charset="-122"/>
            </a:endParaRPr>
          </a:p>
        </p:txBody>
      </p:sp>
      <p:sp>
        <p:nvSpPr>
          <p:cNvPr id="17413" name="Text Box 5"/>
          <p:cNvSpPr txBox="1"/>
          <p:nvPr/>
        </p:nvSpPr>
        <p:spPr>
          <a:xfrm>
            <a:off x="1979613" y="3357563"/>
            <a:ext cx="1944687" cy="579437"/>
          </a:xfrm>
          <a:prstGeom prst="rect">
            <a:avLst/>
          </a:prstGeom>
          <a:noFill/>
          <a:ln w="9525">
            <a:noFill/>
          </a:ln>
        </p:spPr>
        <p:txBody>
          <a:bodyPr>
            <a:spAutoFit/>
          </a:bodyPr>
          <a:lstStyle/>
          <a:p>
            <a:pPr>
              <a:spcBef>
                <a:spcPct val="50000"/>
              </a:spcBef>
            </a:pPr>
            <a:r>
              <a:rPr lang="zh-CN" altLang="en-US" sz="3200">
                <a:solidFill>
                  <a:srgbClr val="000000"/>
                </a:solidFill>
                <a:latin typeface="Arial" panose="020B0604020202020204" pitchFamily="34" charset="0"/>
                <a:ea typeface="黑体" panose="02010609060101010101" pitchFamily="49" charset="-122"/>
              </a:rPr>
              <a:t>浓硫酸</a:t>
            </a:r>
            <a:endParaRPr lang="zh-CN" altLang="en-US" sz="3200">
              <a:solidFill>
                <a:srgbClr val="000000"/>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p:nvPr/>
        </p:nvSpPr>
        <p:spPr>
          <a:xfrm>
            <a:off x="250825" y="115888"/>
            <a:ext cx="8283575" cy="865187"/>
          </a:xfrm>
          <a:prstGeom prst="rect">
            <a:avLst/>
          </a:prstGeom>
          <a:noFill/>
          <a:ln w="9525">
            <a:noFill/>
          </a:ln>
        </p:spPr>
        <p:txBody>
          <a:bodyPr anchor="ctr"/>
          <a:lstStyle/>
          <a:p>
            <a:pPr>
              <a:buFontTx/>
            </a:pPr>
            <a:r>
              <a:rPr lang="en-US" altLang="zh-CN" sz="3600">
                <a:solidFill>
                  <a:srgbClr val="000000"/>
                </a:solidFill>
                <a:latin typeface="Verdana" panose="020B0604030504040204" pitchFamily="34" charset="0"/>
                <a:ea typeface="宋体" panose="02010600030101010101" pitchFamily="2" charset="-122"/>
              </a:rPr>
              <a:t>3</a:t>
            </a:r>
            <a:r>
              <a:rPr lang="zh-CN" altLang="en-US" sz="3600">
                <a:solidFill>
                  <a:srgbClr val="000000"/>
                </a:solidFill>
                <a:latin typeface="Verdana" panose="020B0604030504040204" pitchFamily="34" charset="0"/>
                <a:ea typeface="宋体" panose="02010600030101010101" pitchFamily="2" charset="-122"/>
              </a:rPr>
              <a:t>）苯的加成反应</a:t>
            </a:r>
            <a:r>
              <a:rPr lang="zh-CN" altLang="en-US" sz="4400">
                <a:solidFill>
                  <a:srgbClr val="000000"/>
                </a:solidFill>
                <a:latin typeface="Verdana" panose="020B0604030504040204" pitchFamily="34" charset="0"/>
                <a:ea typeface="宋体" panose="02010600030101010101" pitchFamily="2" charset="-122"/>
                <a:hlinkClick r:id="rId1" action="ppaction://hlinkfile"/>
              </a:rPr>
              <a:t> </a:t>
            </a:r>
            <a:r>
              <a:rPr lang="zh-CN" altLang="en-US" sz="3600">
                <a:solidFill>
                  <a:srgbClr val="000000"/>
                </a:solidFill>
                <a:latin typeface="Verdana" panose="020B0604030504040204" pitchFamily="34" charset="0"/>
                <a:ea typeface="宋体" panose="02010600030101010101" pitchFamily="2" charset="-122"/>
              </a:rPr>
              <a:t>（与</a:t>
            </a:r>
            <a:r>
              <a:rPr lang="en-US" altLang="zh-CN" sz="3600">
                <a:solidFill>
                  <a:srgbClr val="000000"/>
                </a:solidFill>
                <a:latin typeface="Verdana" panose="020B0604030504040204" pitchFamily="34" charset="0"/>
                <a:ea typeface="宋体" panose="02010600030101010101" pitchFamily="2" charset="-122"/>
              </a:rPr>
              <a:t>H</a:t>
            </a:r>
            <a:r>
              <a:rPr lang="en-US" altLang="zh-CN" sz="3600" baseline="-25000">
                <a:solidFill>
                  <a:srgbClr val="000000"/>
                </a:solidFill>
                <a:latin typeface="Verdana" panose="020B0604030504040204" pitchFamily="34" charset="0"/>
                <a:ea typeface="宋体" panose="02010600030101010101" pitchFamily="2" charset="-122"/>
              </a:rPr>
              <a:t>2</a:t>
            </a:r>
            <a:r>
              <a:rPr lang="zh-CN" altLang="en-US" sz="3600">
                <a:solidFill>
                  <a:srgbClr val="000000"/>
                </a:solidFill>
                <a:latin typeface="Verdana" panose="020B0604030504040204" pitchFamily="34" charset="0"/>
                <a:ea typeface="宋体" panose="02010600030101010101" pitchFamily="2" charset="-122"/>
              </a:rPr>
              <a:t>、</a:t>
            </a:r>
            <a:r>
              <a:rPr lang="en-US" altLang="zh-CN" sz="3600">
                <a:solidFill>
                  <a:srgbClr val="000000"/>
                </a:solidFill>
                <a:latin typeface="Verdana" panose="020B0604030504040204" pitchFamily="34" charset="0"/>
                <a:ea typeface="宋体" panose="02010600030101010101" pitchFamily="2" charset="-122"/>
              </a:rPr>
              <a:t>Cl</a:t>
            </a:r>
            <a:r>
              <a:rPr lang="en-US" altLang="zh-CN" sz="3600" baseline="-25000">
                <a:solidFill>
                  <a:srgbClr val="000000"/>
                </a:solidFill>
                <a:latin typeface="Verdana" panose="020B0604030504040204" pitchFamily="34" charset="0"/>
                <a:ea typeface="宋体" panose="02010600030101010101" pitchFamily="2" charset="-122"/>
              </a:rPr>
              <a:t>2</a:t>
            </a:r>
            <a:r>
              <a:rPr lang="en-US" altLang="zh-CN" sz="3600">
                <a:solidFill>
                  <a:srgbClr val="000000"/>
                </a:solidFill>
                <a:latin typeface="Verdana" panose="020B0604030504040204" pitchFamily="34" charset="0"/>
                <a:ea typeface="宋体" panose="02010600030101010101" pitchFamily="2" charset="-122"/>
              </a:rPr>
              <a:t>)</a:t>
            </a:r>
            <a:endParaRPr lang="en-US" altLang="zh-CN" sz="3600">
              <a:solidFill>
                <a:srgbClr val="000000"/>
              </a:solidFill>
              <a:latin typeface="Verdana" panose="020B0604030504040204" pitchFamily="34" charset="0"/>
              <a:ea typeface="宋体" panose="02010600030101010101" pitchFamily="2" charset="-122"/>
            </a:endParaRPr>
          </a:p>
        </p:txBody>
      </p:sp>
      <p:grpSp>
        <p:nvGrpSpPr>
          <p:cNvPr id="2" name="Group 3"/>
          <p:cNvGrpSpPr/>
          <p:nvPr/>
        </p:nvGrpSpPr>
        <p:grpSpPr>
          <a:xfrm>
            <a:off x="684213" y="2463800"/>
            <a:ext cx="7631112" cy="3629025"/>
            <a:chOff x="0" y="0"/>
            <a:chExt cx="4807" cy="2286"/>
          </a:xfrm>
        </p:grpSpPr>
        <p:grpSp>
          <p:nvGrpSpPr>
            <p:cNvPr id="18446" name="Group 4"/>
            <p:cNvGrpSpPr/>
            <p:nvPr/>
          </p:nvGrpSpPr>
          <p:grpSpPr>
            <a:xfrm>
              <a:off x="0" y="999"/>
              <a:ext cx="2586" cy="562"/>
              <a:chOff x="0" y="0"/>
              <a:chExt cx="2586" cy="562"/>
            </a:xfrm>
          </p:grpSpPr>
          <p:grpSp>
            <p:nvGrpSpPr>
              <p:cNvPr id="18473" name="Group 5"/>
              <p:cNvGrpSpPr/>
              <p:nvPr/>
            </p:nvGrpSpPr>
            <p:grpSpPr>
              <a:xfrm>
                <a:off x="0" y="0"/>
                <a:ext cx="635" cy="545"/>
                <a:chOff x="0" y="0"/>
                <a:chExt cx="635" cy="545"/>
              </a:xfrm>
            </p:grpSpPr>
            <p:sp>
              <p:nvSpPr>
                <p:cNvPr id="18477" name="AutoShape 6"/>
                <p:cNvSpPr/>
                <p:nvPr/>
              </p:nvSpPr>
              <p:spPr>
                <a:xfrm>
                  <a:off x="0" y="0"/>
                  <a:ext cx="635" cy="545"/>
                </a:xfrm>
                <a:prstGeom prst="hexagon">
                  <a:avLst>
                    <a:gd name="adj" fmla="val 29128"/>
                    <a:gd name="vf" fmla="val 115470"/>
                  </a:avLst>
                </a:prstGeom>
                <a:noFill/>
                <a:ln w="50800" cap="sq" cmpd="sng">
                  <a:solidFill>
                    <a:srgbClr val="0000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8478" name="Oval 7"/>
                <p:cNvSpPr/>
                <p:nvPr/>
              </p:nvSpPr>
              <p:spPr>
                <a:xfrm>
                  <a:off x="201" y="144"/>
                  <a:ext cx="231" cy="229"/>
                </a:xfrm>
                <a:prstGeom prst="ellipse">
                  <a:avLst/>
                </a:prstGeom>
                <a:noFill/>
                <a:ln w="57150" cap="sq" cmpd="sng">
                  <a:solidFill>
                    <a:srgbClr val="0000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18474" name="Rectangle 8"/>
              <p:cNvSpPr/>
              <p:nvPr/>
            </p:nvSpPr>
            <p:spPr>
              <a:xfrm>
                <a:off x="635" y="0"/>
                <a:ext cx="907"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+ 3Cl</a:t>
                </a:r>
                <a:r>
                  <a:rPr lang="en-US" altLang="zh-CN" sz="2400" baseline="-25000">
                    <a:solidFill>
                      <a:srgbClr val="000000"/>
                    </a:solidFill>
                    <a:latin typeface="Verdana" panose="020B0604030504040204" pitchFamily="34" charset="0"/>
                    <a:ea typeface="宋体" panose="02010600030101010101" pitchFamily="2" charset="-122"/>
                  </a:rPr>
                  <a:t>2</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75" name="Line 9"/>
              <p:cNvSpPr/>
              <p:nvPr/>
            </p:nvSpPr>
            <p:spPr>
              <a:xfrm>
                <a:off x="1497" y="318"/>
                <a:ext cx="1089" cy="0"/>
              </a:xfrm>
              <a:prstGeom prst="line">
                <a:avLst/>
              </a:prstGeom>
              <a:ln w="57150" cap="sq" cmpd="sng">
                <a:solidFill>
                  <a:srgbClr val="000000"/>
                </a:solidFill>
                <a:prstDash val="solid"/>
                <a:headEnd type="none" w="med" len="med"/>
                <a:tailEnd type="arrow" w="med" len="med"/>
              </a:ln>
            </p:spPr>
            <p:txBody>
              <a:bodyPr/>
              <a:lstStyle/>
              <a:p/>
            </p:txBody>
          </p:sp>
          <p:sp>
            <p:nvSpPr>
              <p:cNvPr id="18476" name="Rectangle 10"/>
              <p:cNvSpPr/>
              <p:nvPr/>
            </p:nvSpPr>
            <p:spPr>
              <a:xfrm>
                <a:off x="1679" y="17"/>
                <a:ext cx="770" cy="363"/>
              </a:xfrm>
              <a:prstGeom prst="rect">
                <a:avLst/>
              </a:prstGeom>
              <a:noFill/>
              <a:ln w="9525">
                <a:noFill/>
              </a:ln>
            </p:spPr>
            <p:txBody>
              <a:bodyPr anchor="ctr"/>
              <a:lstStyle/>
              <a:p>
                <a:pPr>
                  <a:buFontTx/>
                </a:pPr>
                <a:r>
                  <a:rPr lang="zh-CN" altLang="en-US" sz="2000">
                    <a:solidFill>
                      <a:srgbClr val="000000"/>
                    </a:solidFill>
                    <a:latin typeface="Verdana" panose="020B0604030504040204" pitchFamily="34" charset="0"/>
                    <a:ea typeface="宋体" panose="02010600030101010101" pitchFamily="2" charset="-122"/>
                  </a:rPr>
                  <a:t>紫外线</a:t>
                </a:r>
                <a:endParaRPr lang="zh-CN" altLang="en-US" sz="2000" baseline="-25000">
                  <a:solidFill>
                    <a:srgbClr val="000000"/>
                  </a:solidFill>
                  <a:latin typeface="Verdana" panose="020B0604030504040204" pitchFamily="34" charset="0"/>
                  <a:ea typeface="宋体" panose="02010600030101010101" pitchFamily="2" charset="-122"/>
                </a:endParaRPr>
              </a:p>
            </p:txBody>
          </p:sp>
        </p:grpSp>
        <p:grpSp>
          <p:nvGrpSpPr>
            <p:cNvPr id="18447" name="Group 11"/>
            <p:cNvGrpSpPr/>
            <p:nvPr/>
          </p:nvGrpSpPr>
          <p:grpSpPr>
            <a:xfrm>
              <a:off x="2449" y="0"/>
              <a:ext cx="2358" cy="2286"/>
              <a:chOff x="0" y="0"/>
              <a:chExt cx="2358" cy="2286"/>
            </a:xfrm>
          </p:grpSpPr>
          <p:sp>
            <p:nvSpPr>
              <p:cNvPr id="18448" name="AutoShape 12"/>
              <p:cNvSpPr/>
              <p:nvPr/>
            </p:nvSpPr>
            <p:spPr>
              <a:xfrm>
                <a:off x="861" y="726"/>
                <a:ext cx="998" cy="863"/>
              </a:xfrm>
              <a:prstGeom prst="hexagon">
                <a:avLst>
                  <a:gd name="adj" fmla="val 28910"/>
                  <a:gd name="vf" fmla="val 115470"/>
                </a:avLst>
              </a:prstGeom>
              <a:noFill/>
              <a:ln w="50800" cap="sq" cmpd="sng">
                <a:solidFill>
                  <a:srgbClr val="0000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8449" name="Rectangle 13"/>
              <p:cNvSpPr/>
              <p:nvPr/>
            </p:nvSpPr>
            <p:spPr>
              <a:xfrm>
                <a:off x="1769" y="1026"/>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0" name="Rectangle 14"/>
              <p:cNvSpPr/>
              <p:nvPr/>
            </p:nvSpPr>
            <p:spPr>
              <a:xfrm>
                <a:off x="726" y="0"/>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1" name="Rectangle 15"/>
              <p:cNvSpPr/>
              <p:nvPr/>
            </p:nvSpPr>
            <p:spPr>
              <a:xfrm>
                <a:off x="1633" y="181"/>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2" name="Rectangle 16"/>
              <p:cNvSpPr/>
              <p:nvPr/>
            </p:nvSpPr>
            <p:spPr>
              <a:xfrm>
                <a:off x="91" y="572"/>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3" name="Rectangle 17"/>
              <p:cNvSpPr/>
              <p:nvPr/>
            </p:nvSpPr>
            <p:spPr>
              <a:xfrm>
                <a:off x="1179" y="1706"/>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4" name="Rectangle 18"/>
              <p:cNvSpPr/>
              <p:nvPr/>
            </p:nvSpPr>
            <p:spPr>
              <a:xfrm>
                <a:off x="317" y="1542"/>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Cl</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5" name="Rectangle 19"/>
              <p:cNvSpPr/>
              <p:nvPr/>
            </p:nvSpPr>
            <p:spPr>
              <a:xfrm>
                <a:off x="363" y="182"/>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6" name="Rectangle 20"/>
              <p:cNvSpPr/>
              <p:nvPr/>
            </p:nvSpPr>
            <p:spPr>
              <a:xfrm>
                <a:off x="0" y="1088"/>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7" name="Rectangle 21"/>
              <p:cNvSpPr/>
              <p:nvPr/>
            </p:nvSpPr>
            <p:spPr>
              <a:xfrm>
                <a:off x="636" y="1724"/>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8" name="Rectangle 22"/>
              <p:cNvSpPr/>
              <p:nvPr/>
            </p:nvSpPr>
            <p:spPr>
              <a:xfrm>
                <a:off x="1542" y="1451"/>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59" name="Rectangle 23"/>
              <p:cNvSpPr/>
              <p:nvPr/>
            </p:nvSpPr>
            <p:spPr>
              <a:xfrm>
                <a:off x="1724" y="590"/>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60" name="Rectangle 24"/>
              <p:cNvSpPr/>
              <p:nvPr/>
            </p:nvSpPr>
            <p:spPr>
              <a:xfrm>
                <a:off x="1179" y="0"/>
                <a:ext cx="589" cy="562"/>
              </a:xfrm>
              <a:prstGeom prst="rect">
                <a:avLst/>
              </a:prstGeom>
              <a:noFill/>
              <a:ln w="9525">
                <a:noFill/>
              </a:ln>
            </p:spPr>
            <p:txBody>
              <a:bodyPr anchor="ctr"/>
              <a:lstStyle/>
              <a:p>
                <a:pPr algn="r">
                  <a:buFontTx/>
                </a:pPr>
                <a:r>
                  <a:rPr lang="en-US" altLang="zh-CN" sz="2400">
                    <a:solidFill>
                      <a:srgbClr val="000000"/>
                    </a:solidFill>
                    <a:latin typeface="Verdana" panose="020B0604030504040204" pitchFamily="34" charset="0"/>
                    <a:ea typeface="宋体" panose="02010600030101010101" pitchFamily="2" charset="-122"/>
                  </a:rPr>
                  <a:t>H</a:t>
                </a:r>
                <a:endParaRPr lang="zh-CN" altLang="en-US" sz="3200" baseline="-25000">
                  <a:solidFill>
                    <a:srgbClr val="000000"/>
                  </a:solidFill>
                  <a:latin typeface="Verdana" panose="020B0604030504040204" pitchFamily="34" charset="0"/>
                  <a:ea typeface="宋体" panose="02010600030101010101" pitchFamily="2" charset="-122"/>
                </a:endParaRPr>
              </a:p>
            </p:txBody>
          </p:sp>
          <p:sp>
            <p:nvSpPr>
              <p:cNvPr id="18461" name="Line 25"/>
              <p:cNvSpPr/>
              <p:nvPr/>
            </p:nvSpPr>
            <p:spPr>
              <a:xfrm flipV="1">
                <a:off x="1859" y="952"/>
                <a:ext cx="226" cy="182"/>
              </a:xfrm>
              <a:prstGeom prst="line">
                <a:avLst/>
              </a:prstGeom>
              <a:ln w="57150" cap="sq" cmpd="sng">
                <a:solidFill>
                  <a:srgbClr val="000000"/>
                </a:solidFill>
                <a:prstDash val="solid"/>
                <a:headEnd type="none" w="med" len="med"/>
                <a:tailEnd type="none" w="med" len="med"/>
              </a:ln>
            </p:spPr>
            <p:txBody>
              <a:bodyPr/>
              <a:lstStyle/>
              <a:p/>
            </p:txBody>
          </p:sp>
          <p:sp>
            <p:nvSpPr>
              <p:cNvPr id="18462" name="Line 26"/>
              <p:cNvSpPr/>
              <p:nvPr/>
            </p:nvSpPr>
            <p:spPr>
              <a:xfrm>
                <a:off x="1859" y="1179"/>
                <a:ext cx="226" cy="136"/>
              </a:xfrm>
              <a:prstGeom prst="line">
                <a:avLst/>
              </a:prstGeom>
              <a:ln w="57150" cap="sq" cmpd="sng">
                <a:solidFill>
                  <a:srgbClr val="000000"/>
                </a:solidFill>
                <a:prstDash val="solid"/>
                <a:headEnd type="none" w="med" len="med"/>
                <a:tailEnd type="none" w="med" len="med"/>
              </a:ln>
            </p:spPr>
            <p:txBody>
              <a:bodyPr/>
              <a:lstStyle/>
              <a:p/>
            </p:txBody>
          </p:sp>
          <p:sp>
            <p:nvSpPr>
              <p:cNvPr id="18463" name="Line 27"/>
              <p:cNvSpPr/>
              <p:nvPr/>
            </p:nvSpPr>
            <p:spPr>
              <a:xfrm flipH="1" flipV="1">
                <a:off x="1632" y="408"/>
                <a:ext cx="0" cy="318"/>
              </a:xfrm>
              <a:prstGeom prst="line">
                <a:avLst/>
              </a:prstGeom>
              <a:ln w="57150" cap="sq" cmpd="sng">
                <a:solidFill>
                  <a:srgbClr val="000000"/>
                </a:solidFill>
                <a:prstDash val="solid"/>
                <a:headEnd type="none" w="med" len="med"/>
                <a:tailEnd type="none" w="med" len="med"/>
              </a:ln>
            </p:spPr>
            <p:txBody>
              <a:bodyPr/>
              <a:lstStyle/>
              <a:p/>
            </p:txBody>
          </p:sp>
          <p:sp>
            <p:nvSpPr>
              <p:cNvPr id="18464" name="Line 28"/>
              <p:cNvSpPr/>
              <p:nvPr/>
            </p:nvSpPr>
            <p:spPr>
              <a:xfrm flipV="1">
                <a:off x="1632" y="544"/>
                <a:ext cx="317" cy="182"/>
              </a:xfrm>
              <a:prstGeom prst="line">
                <a:avLst/>
              </a:prstGeom>
              <a:ln w="57150" cap="sq" cmpd="sng">
                <a:solidFill>
                  <a:srgbClr val="000000"/>
                </a:solidFill>
                <a:prstDash val="solid"/>
                <a:headEnd type="none" w="med" len="med"/>
                <a:tailEnd type="none" w="med" len="med"/>
              </a:ln>
            </p:spPr>
            <p:txBody>
              <a:bodyPr/>
              <a:lstStyle/>
              <a:p/>
            </p:txBody>
          </p:sp>
          <p:sp>
            <p:nvSpPr>
              <p:cNvPr id="18465" name="Line 29"/>
              <p:cNvSpPr/>
              <p:nvPr/>
            </p:nvSpPr>
            <p:spPr>
              <a:xfrm flipH="1" flipV="1">
                <a:off x="1133" y="408"/>
                <a:ext cx="0" cy="318"/>
              </a:xfrm>
              <a:prstGeom prst="line">
                <a:avLst/>
              </a:prstGeom>
              <a:ln w="57150" cap="sq" cmpd="sng">
                <a:solidFill>
                  <a:srgbClr val="000000"/>
                </a:solidFill>
                <a:prstDash val="solid"/>
                <a:headEnd type="none" w="med" len="med"/>
                <a:tailEnd type="none" w="med" len="med"/>
              </a:ln>
            </p:spPr>
            <p:txBody>
              <a:bodyPr/>
              <a:lstStyle/>
              <a:p/>
            </p:txBody>
          </p:sp>
          <p:sp>
            <p:nvSpPr>
              <p:cNvPr id="18466" name="Line 30"/>
              <p:cNvSpPr/>
              <p:nvPr/>
            </p:nvSpPr>
            <p:spPr>
              <a:xfrm flipH="1" flipV="1">
                <a:off x="861" y="544"/>
                <a:ext cx="272" cy="182"/>
              </a:xfrm>
              <a:prstGeom prst="line">
                <a:avLst/>
              </a:prstGeom>
              <a:ln w="57150" cap="sq" cmpd="sng">
                <a:solidFill>
                  <a:srgbClr val="000000"/>
                </a:solidFill>
                <a:prstDash val="solid"/>
                <a:headEnd type="none" w="med" len="med"/>
                <a:tailEnd type="none" w="med" len="med"/>
              </a:ln>
            </p:spPr>
            <p:txBody>
              <a:bodyPr/>
              <a:lstStyle/>
              <a:p/>
            </p:txBody>
          </p:sp>
          <p:sp>
            <p:nvSpPr>
              <p:cNvPr id="18467" name="Line 31"/>
              <p:cNvSpPr/>
              <p:nvPr/>
            </p:nvSpPr>
            <p:spPr>
              <a:xfrm flipH="1" flipV="1">
                <a:off x="634" y="952"/>
                <a:ext cx="227" cy="182"/>
              </a:xfrm>
              <a:prstGeom prst="line">
                <a:avLst/>
              </a:prstGeom>
              <a:ln w="57150" cap="sq" cmpd="sng">
                <a:solidFill>
                  <a:srgbClr val="000000"/>
                </a:solidFill>
                <a:prstDash val="solid"/>
                <a:headEnd type="none" w="med" len="med"/>
                <a:tailEnd type="none" w="med" len="med"/>
              </a:ln>
            </p:spPr>
            <p:txBody>
              <a:bodyPr/>
              <a:lstStyle/>
              <a:p/>
            </p:txBody>
          </p:sp>
          <p:sp>
            <p:nvSpPr>
              <p:cNvPr id="18468" name="Line 32"/>
              <p:cNvSpPr/>
              <p:nvPr/>
            </p:nvSpPr>
            <p:spPr>
              <a:xfrm flipH="1">
                <a:off x="588" y="1134"/>
                <a:ext cx="273" cy="181"/>
              </a:xfrm>
              <a:prstGeom prst="line">
                <a:avLst/>
              </a:prstGeom>
              <a:ln w="57150" cap="sq" cmpd="sng">
                <a:solidFill>
                  <a:srgbClr val="000000"/>
                </a:solidFill>
                <a:prstDash val="solid"/>
                <a:headEnd type="none" w="med" len="med"/>
                <a:tailEnd type="none" w="med" len="med"/>
              </a:ln>
            </p:spPr>
            <p:txBody>
              <a:bodyPr/>
              <a:lstStyle/>
              <a:p/>
            </p:txBody>
          </p:sp>
          <p:sp>
            <p:nvSpPr>
              <p:cNvPr id="18469" name="Line 33"/>
              <p:cNvSpPr/>
              <p:nvPr/>
            </p:nvSpPr>
            <p:spPr>
              <a:xfrm flipH="1">
                <a:off x="861" y="1587"/>
                <a:ext cx="226" cy="182"/>
              </a:xfrm>
              <a:prstGeom prst="line">
                <a:avLst/>
              </a:prstGeom>
              <a:ln w="57150" cap="sq" cmpd="sng">
                <a:solidFill>
                  <a:srgbClr val="000000"/>
                </a:solidFill>
                <a:prstDash val="solid"/>
                <a:headEnd type="none" w="med" len="med"/>
                <a:tailEnd type="none" w="med" len="med"/>
              </a:ln>
            </p:spPr>
            <p:txBody>
              <a:bodyPr/>
              <a:lstStyle/>
              <a:p/>
            </p:txBody>
          </p:sp>
          <p:sp>
            <p:nvSpPr>
              <p:cNvPr id="18470" name="Line 34"/>
              <p:cNvSpPr/>
              <p:nvPr/>
            </p:nvSpPr>
            <p:spPr>
              <a:xfrm flipH="1">
                <a:off x="1133" y="1587"/>
                <a:ext cx="0" cy="318"/>
              </a:xfrm>
              <a:prstGeom prst="line">
                <a:avLst/>
              </a:prstGeom>
              <a:ln w="57150" cap="sq" cmpd="sng">
                <a:solidFill>
                  <a:srgbClr val="000000"/>
                </a:solidFill>
                <a:prstDash val="solid"/>
                <a:headEnd type="none" w="med" len="med"/>
                <a:tailEnd type="none" w="med" len="med"/>
              </a:ln>
            </p:spPr>
            <p:txBody>
              <a:bodyPr/>
              <a:lstStyle/>
              <a:p/>
            </p:txBody>
          </p:sp>
          <p:sp>
            <p:nvSpPr>
              <p:cNvPr id="18471" name="Line 35"/>
              <p:cNvSpPr/>
              <p:nvPr/>
            </p:nvSpPr>
            <p:spPr>
              <a:xfrm flipH="1">
                <a:off x="1586" y="1587"/>
                <a:ext cx="0" cy="318"/>
              </a:xfrm>
              <a:prstGeom prst="line">
                <a:avLst/>
              </a:prstGeom>
              <a:ln w="57150" cap="sq" cmpd="sng">
                <a:solidFill>
                  <a:srgbClr val="000000"/>
                </a:solidFill>
                <a:prstDash val="solid"/>
                <a:headEnd type="none" w="med" len="med"/>
                <a:tailEnd type="none" w="med" len="med"/>
              </a:ln>
            </p:spPr>
            <p:txBody>
              <a:bodyPr/>
              <a:lstStyle/>
              <a:p/>
            </p:txBody>
          </p:sp>
          <p:sp>
            <p:nvSpPr>
              <p:cNvPr id="18472" name="Line 36"/>
              <p:cNvSpPr/>
              <p:nvPr/>
            </p:nvSpPr>
            <p:spPr>
              <a:xfrm>
                <a:off x="1632" y="1587"/>
                <a:ext cx="272" cy="136"/>
              </a:xfrm>
              <a:prstGeom prst="line">
                <a:avLst/>
              </a:prstGeom>
              <a:ln w="57150" cap="sq" cmpd="sng">
                <a:solidFill>
                  <a:srgbClr val="000000"/>
                </a:solidFill>
                <a:prstDash val="solid"/>
                <a:headEnd type="none" w="med" len="med"/>
                <a:tailEnd type="none" w="med" len="med"/>
              </a:ln>
            </p:spPr>
            <p:txBody>
              <a:bodyPr/>
              <a:lstStyle/>
              <a:p/>
            </p:txBody>
          </p:sp>
        </p:grpSp>
      </p:grpSp>
      <p:grpSp>
        <p:nvGrpSpPr>
          <p:cNvPr id="6" name="Group 37"/>
          <p:cNvGrpSpPr/>
          <p:nvPr/>
        </p:nvGrpSpPr>
        <p:grpSpPr>
          <a:xfrm>
            <a:off x="611188" y="1341438"/>
            <a:ext cx="7127875" cy="936625"/>
            <a:chOff x="0" y="0"/>
            <a:chExt cx="4490" cy="590"/>
          </a:xfrm>
        </p:grpSpPr>
        <p:sp>
          <p:nvSpPr>
            <p:cNvPr id="18437" name="Rectangle 38"/>
            <p:cNvSpPr/>
            <p:nvPr/>
          </p:nvSpPr>
          <p:spPr>
            <a:xfrm>
              <a:off x="2789" y="26"/>
              <a:ext cx="1701" cy="562"/>
            </a:xfrm>
            <a:prstGeom prst="rect">
              <a:avLst/>
            </a:prstGeom>
            <a:noFill/>
            <a:ln w="9525">
              <a:noFill/>
            </a:ln>
          </p:spPr>
          <p:txBody>
            <a:bodyPr anchor="ctr"/>
            <a:lstStyle/>
            <a:p>
              <a:pPr>
                <a:buFontTx/>
              </a:pPr>
              <a:r>
                <a:rPr lang="zh-CN" altLang="en-US" sz="2400">
                  <a:solidFill>
                    <a:srgbClr val="000000"/>
                  </a:solidFill>
                  <a:latin typeface="Verdana" panose="020B0604030504040204" pitchFamily="34" charset="0"/>
                  <a:ea typeface="宋体" panose="02010600030101010101" pitchFamily="2" charset="-122"/>
                </a:rPr>
                <a:t>（环己烷）</a:t>
              </a:r>
              <a:endParaRPr lang="zh-CN" altLang="en-US" sz="3200" baseline="-25000">
                <a:solidFill>
                  <a:srgbClr val="000000"/>
                </a:solidFill>
                <a:latin typeface="Verdana" panose="020B0604030504040204" pitchFamily="34" charset="0"/>
                <a:ea typeface="宋体" panose="02010600030101010101" pitchFamily="2" charset="-122"/>
              </a:endParaRPr>
            </a:p>
          </p:txBody>
        </p:sp>
        <p:grpSp>
          <p:nvGrpSpPr>
            <p:cNvPr id="18438" name="Group 39"/>
            <p:cNvGrpSpPr/>
            <p:nvPr/>
          </p:nvGrpSpPr>
          <p:grpSpPr>
            <a:xfrm>
              <a:off x="0" y="0"/>
              <a:ext cx="667" cy="545"/>
              <a:chOff x="0" y="0"/>
              <a:chExt cx="997" cy="862"/>
            </a:xfrm>
          </p:grpSpPr>
          <p:sp>
            <p:nvSpPr>
              <p:cNvPr id="18444" name="AutoShape 40"/>
              <p:cNvSpPr/>
              <p:nvPr/>
            </p:nvSpPr>
            <p:spPr>
              <a:xfrm>
                <a:off x="0" y="0"/>
                <a:ext cx="997" cy="862"/>
              </a:xfrm>
              <a:prstGeom prst="hexagon">
                <a:avLst>
                  <a:gd name="adj" fmla="val 28915"/>
                  <a:gd name="vf" fmla="val 115470"/>
                </a:avLst>
              </a:prstGeom>
              <a:noFill/>
              <a:ln w="50800" cap="sq" cmpd="sng">
                <a:solidFill>
                  <a:srgbClr val="0000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8445" name="Oval 41"/>
              <p:cNvSpPr/>
              <p:nvPr/>
            </p:nvSpPr>
            <p:spPr>
              <a:xfrm>
                <a:off x="316" y="227"/>
                <a:ext cx="363" cy="363"/>
              </a:xfrm>
              <a:prstGeom prst="ellipse">
                <a:avLst/>
              </a:prstGeom>
              <a:noFill/>
              <a:ln w="57150" cap="sq" cmpd="sng">
                <a:solidFill>
                  <a:srgbClr val="000000"/>
                </a:solidFill>
                <a:prstDash val="solid"/>
                <a:headEnd type="none" w="med" len="med"/>
                <a:tailEnd type="none" w="med" len="med"/>
              </a:ln>
            </p:spPr>
            <p:txBody>
              <a:bodyPr wrap="none" anchor="ctr"/>
              <a:lstStyle/>
              <a:p>
                <a:endParaRPr lang="zh-CN" altLang="en-US">
                  <a:latin typeface="Arial" panose="020B0604020202020204" pitchFamily="34" charset="0"/>
                </a:endParaRPr>
              </a:p>
            </p:txBody>
          </p:sp>
        </p:grpSp>
        <p:sp>
          <p:nvSpPr>
            <p:cNvPr id="18439" name="AutoShape 42"/>
            <p:cNvSpPr/>
            <p:nvPr/>
          </p:nvSpPr>
          <p:spPr>
            <a:xfrm>
              <a:off x="2191" y="45"/>
              <a:ext cx="667" cy="545"/>
            </a:xfrm>
            <a:prstGeom prst="hexagon">
              <a:avLst>
                <a:gd name="adj" fmla="val 30596"/>
                <a:gd name="vf" fmla="val 115470"/>
              </a:avLst>
            </a:prstGeom>
            <a:noFill/>
            <a:ln w="50800" cap="sq" cmpd="sng">
              <a:solidFill>
                <a:srgbClr val="000000"/>
              </a:solidFill>
              <a:prstDash val="solid"/>
              <a:miter/>
              <a:headEnd type="none" w="med" len="med"/>
              <a:tailEnd type="none" w="med" len="med"/>
            </a:ln>
          </p:spPr>
          <p:txBody>
            <a:bodyPr wrap="none" anchor="ctr"/>
            <a:lstStyle/>
            <a:p>
              <a:endParaRPr lang="zh-CN" altLang="en-US">
                <a:latin typeface="Arial" panose="020B0604020202020204" pitchFamily="34" charset="0"/>
              </a:endParaRPr>
            </a:p>
          </p:txBody>
        </p:sp>
        <p:sp>
          <p:nvSpPr>
            <p:cNvPr id="18440" name="Rectangle 43"/>
            <p:cNvSpPr/>
            <p:nvPr/>
          </p:nvSpPr>
          <p:spPr>
            <a:xfrm>
              <a:off x="545" y="0"/>
              <a:ext cx="952" cy="562"/>
            </a:xfrm>
            <a:prstGeom prst="rect">
              <a:avLst/>
            </a:prstGeom>
            <a:noFill/>
            <a:ln w="9525">
              <a:noFill/>
            </a:ln>
          </p:spPr>
          <p:txBody>
            <a:bodyPr anchor="ctr"/>
            <a:lstStyle/>
            <a:p>
              <a:pPr algn="r">
                <a:buFontTx/>
              </a:pPr>
              <a:r>
                <a:rPr lang="en-US" altLang="zh-CN" sz="3600">
                  <a:solidFill>
                    <a:srgbClr val="000000"/>
                  </a:solidFill>
                  <a:latin typeface="Times New Roman" panose="02020603050405020304" pitchFamily="18" charset="0"/>
                  <a:ea typeface="宋体" panose="02010600030101010101" pitchFamily="2" charset="-122"/>
                </a:rPr>
                <a:t>+3 H</a:t>
              </a:r>
              <a:r>
                <a:rPr lang="en-US" altLang="zh-CN" sz="3600" baseline="-25000">
                  <a:solidFill>
                    <a:srgbClr val="000000"/>
                  </a:solidFill>
                  <a:latin typeface="Times New Roman" panose="02020603050405020304" pitchFamily="18" charset="0"/>
                  <a:ea typeface="宋体" panose="02010600030101010101" pitchFamily="2" charset="-122"/>
                </a:rPr>
                <a:t>2</a:t>
              </a:r>
              <a:endParaRPr lang="zh-CN" altLang="en-US" sz="3600" baseline="-25000">
                <a:solidFill>
                  <a:srgbClr val="000000"/>
                </a:solidFill>
                <a:latin typeface="Times New Roman" panose="02020603050405020304" pitchFamily="18" charset="0"/>
                <a:ea typeface="宋体" panose="02010600030101010101" pitchFamily="2" charset="-122"/>
              </a:endParaRPr>
            </a:p>
          </p:txBody>
        </p:sp>
        <p:sp>
          <p:nvSpPr>
            <p:cNvPr id="18441" name="Line 44"/>
            <p:cNvSpPr/>
            <p:nvPr/>
          </p:nvSpPr>
          <p:spPr>
            <a:xfrm>
              <a:off x="1476" y="318"/>
              <a:ext cx="620" cy="0"/>
            </a:xfrm>
            <a:prstGeom prst="line">
              <a:avLst/>
            </a:prstGeom>
            <a:ln w="57150" cap="sq" cmpd="sng">
              <a:solidFill>
                <a:srgbClr val="000000"/>
              </a:solidFill>
              <a:prstDash val="solid"/>
              <a:headEnd type="none" w="med" len="med"/>
              <a:tailEnd type="arrow" w="med" len="med"/>
            </a:ln>
          </p:spPr>
          <p:txBody>
            <a:bodyPr/>
            <a:lstStyle/>
            <a:p/>
          </p:txBody>
        </p:sp>
        <p:sp>
          <p:nvSpPr>
            <p:cNvPr id="18442" name="Rectangle 45"/>
            <p:cNvSpPr/>
            <p:nvPr/>
          </p:nvSpPr>
          <p:spPr>
            <a:xfrm>
              <a:off x="1525" y="0"/>
              <a:ext cx="475" cy="363"/>
            </a:xfrm>
            <a:prstGeom prst="rect">
              <a:avLst/>
            </a:prstGeom>
            <a:noFill/>
            <a:ln w="9525">
              <a:noFill/>
            </a:ln>
          </p:spPr>
          <p:txBody>
            <a:bodyPr anchor="ctr"/>
            <a:lstStyle/>
            <a:p>
              <a:pPr algn="r">
                <a:buFontTx/>
              </a:pPr>
              <a:r>
                <a:rPr lang="en-US" altLang="zh-CN" sz="2000">
                  <a:solidFill>
                    <a:srgbClr val="000000"/>
                  </a:solidFill>
                  <a:latin typeface="Verdana" panose="020B0604030504040204" pitchFamily="34" charset="0"/>
                  <a:ea typeface="宋体" panose="02010600030101010101" pitchFamily="2" charset="-122"/>
                </a:rPr>
                <a:t>Ni</a:t>
              </a:r>
              <a:endParaRPr lang="zh-CN" altLang="en-US" sz="2000" baseline="-25000">
                <a:solidFill>
                  <a:srgbClr val="000000"/>
                </a:solidFill>
                <a:latin typeface="Verdana" panose="020B0604030504040204" pitchFamily="34" charset="0"/>
                <a:ea typeface="宋体" panose="02010600030101010101" pitchFamily="2" charset="-122"/>
              </a:endParaRPr>
            </a:p>
          </p:txBody>
        </p:sp>
        <p:sp>
          <p:nvSpPr>
            <p:cNvPr id="18443" name="Text Box 46"/>
            <p:cNvSpPr txBox="1"/>
            <p:nvPr/>
          </p:nvSpPr>
          <p:spPr>
            <a:xfrm>
              <a:off x="1451" y="357"/>
              <a:ext cx="726" cy="231"/>
            </a:xfrm>
            <a:prstGeom prst="rect">
              <a:avLst/>
            </a:prstGeom>
            <a:noFill/>
            <a:ln w="9525">
              <a:noFill/>
            </a:ln>
          </p:spPr>
          <p:txBody>
            <a:bodyPr>
              <a:spAutoFit/>
            </a:bodyPr>
            <a:lstStyle/>
            <a:p>
              <a:pPr>
                <a:spcBef>
                  <a:spcPct val="50000"/>
                </a:spcBef>
              </a:pPr>
              <a:r>
                <a:rPr lang="zh-CN" altLang="en-US">
                  <a:solidFill>
                    <a:srgbClr val="000000"/>
                  </a:solidFill>
                  <a:latin typeface="宋体" panose="02010600030101010101" pitchFamily="2" charset="-122"/>
                  <a:ea typeface="宋体" panose="02010600030101010101" pitchFamily="2" charset="-122"/>
                </a:rPr>
                <a:t>加热加压</a:t>
              </a:r>
              <a:endParaRPr lang="zh-CN" altLang="en-US">
                <a:solidFill>
                  <a:srgbClr val="000000"/>
                </a:solidFill>
                <a:latin typeface="宋体" panose="02010600030101010101" pitchFamily="2" charset="-122"/>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NET" val="4.0.30319.42000"/>
  <p:tag name="AS_OS" val="Microsoft Windows NT 6.1.7601 Service Pack 1"/>
  <p:tag name="AS_RELEASE_DATE" val="2020.05.14"/>
  <p:tag name="AS_TITLE" val="Aspose.Slides for .NET 4.0 Client Profile"/>
  <p:tag name="AS_VERSION" val="20.5"/>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4340</Words>
  <Application>WPS 演示</Application>
  <PresentationFormat>On-screen Show (4:3)</PresentationFormat>
  <Paragraphs>614</Paragraphs>
  <Slides>43</Slides>
  <Notes>0</Notes>
  <HiddenSlides>2</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13</vt:i4>
      </vt:variant>
      <vt:variant>
        <vt:lpstr>幻灯片标题</vt:lpstr>
      </vt:variant>
      <vt:variant>
        <vt:i4>43</vt:i4>
      </vt:variant>
    </vt:vector>
  </HeadingPairs>
  <TitlesOfParts>
    <vt:vector size="71" baseType="lpstr">
      <vt:lpstr>Arial</vt:lpstr>
      <vt:lpstr>宋体</vt:lpstr>
      <vt:lpstr>Wingdings</vt:lpstr>
      <vt:lpstr>华文新魏</vt:lpstr>
      <vt:lpstr>华文行楷</vt:lpstr>
      <vt:lpstr>黑体</vt:lpstr>
      <vt:lpstr>Verdana</vt:lpstr>
      <vt:lpstr>Times New Roman</vt:lpstr>
      <vt:lpstr>微软雅黑</vt:lpstr>
      <vt:lpstr>Arial Unicode MS</vt:lpstr>
      <vt:lpstr>楷体_GB2312</vt:lpstr>
      <vt:lpstr>新宋体</vt:lpstr>
      <vt:lpstr>隶书</vt:lpstr>
      <vt:lpstr>方正隶变_GBK</vt:lpstr>
      <vt:lpstr>1_默认设计模板</vt:lpstr>
      <vt:lpstr>Paint.Picture</vt:lpstr>
      <vt:lpstr>ISISServer</vt:lpstr>
      <vt:lpstr>ISISServer</vt:lpstr>
      <vt:lpstr>ISISServer</vt:lpstr>
      <vt:lpstr>ISISServer</vt:lpstr>
      <vt:lpstr>Paint.Picture</vt:lpstr>
      <vt:lpstr>ACD.ChemSketch.20</vt:lpstr>
      <vt:lpstr>ChemWindow.Document</vt:lpstr>
      <vt:lpstr>ChemWindow.Document</vt:lpstr>
      <vt:lpstr>ChemWindow.Document</vt:lpstr>
      <vt:lpstr>ChemWindow.Document</vt:lpstr>
      <vt:lpstr>ChemWindow.Document</vt:lpstr>
      <vt:lpstr>ChemWindow.Document</vt:lpstr>
      <vt:lpstr>PowerPoint 演示文稿</vt:lpstr>
      <vt:lpstr>PowerPoint 演示文稿</vt:lpstr>
      <vt:lpstr>一、苯(benzene)的结构与化学性质</vt:lpstr>
      <vt:lpstr>PowerPoint 演示文稿</vt:lpstr>
      <vt:lpstr>PowerPoint 演示文稿</vt:lpstr>
      <vt:lpstr>3、苯的化学性质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2、稠环芳香烃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学科网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rbm.xkw.com</dc:creator>
  <cp:lastModifiedBy>随心</cp:lastModifiedBy>
  <cp:revision>2</cp:revision>
  <cp:lastPrinted>2021-03-04T13:34:00Z</cp:lastPrinted>
  <dcterms:created xsi:type="dcterms:W3CDTF">2021-03-04T13:34:00Z</dcterms:created>
  <dcterms:modified xsi:type="dcterms:W3CDTF">2021-03-31T13:40:48Z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y fmtid="{D5CDD505-2E9C-101B-9397-08002B2CF9AE}" pid="6" name="KSOProductBuildVer">
    <vt:lpwstr>2052-11.1.0.10228</vt:lpwstr>
  </property>
</Properties>
</file>