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92" r:id="rId5"/>
    <p:sldId id="259" r:id="rId6"/>
    <p:sldId id="316" r:id="rId7"/>
    <p:sldId id="262" r:id="rId8"/>
    <p:sldId id="317" r:id="rId9"/>
    <p:sldId id="318" r:id="rId10"/>
    <p:sldId id="263" r:id="rId11"/>
    <p:sldId id="319" r:id="rId12"/>
    <p:sldId id="320" r:id="rId13"/>
    <p:sldId id="321" r:id="rId14"/>
    <p:sldId id="264" r:id="rId15"/>
    <p:sldId id="293" r:id="rId16"/>
    <p:sldId id="322" r:id="rId17"/>
    <p:sldId id="323" r:id="rId18"/>
    <p:sldId id="324" r:id="rId19"/>
    <p:sldId id="325" r:id="rId20"/>
    <p:sldId id="332" r:id="rId21"/>
    <p:sldId id="333" r:id="rId22"/>
    <p:sldId id="294"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5F7"/>
    <a:srgbClr val="1F5786"/>
    <a:srgbClr val="A9A9A9"/>
    <a:srgbClr val="7F7F7F"/>
    <a:srgbClr val="1C5483"/>
    <a:srgbClr val="BFBFBF"/>
    <a:srgbClr val="1A4771"/>
    <a:srgbClr val="3E6C94"/>
    <a:srgbClr val="26688F"/>
    <a:srgbClr val="1F4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5" d="100"/>
          <a:sy n="75" d="100"/>
        </p:scale>
        <p:origin x="822" y="27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377AED-37C0-4478-A8B5-B144B4B37FCF}" type="slidenum">
              <a:rPr lang="zh-CN" altLang="en-US" smtClean="0"/>
            </a:fld>
            <a:endParaRPr lang="zh-CN" altLang="en-US"/>
          </a:p>
        </p:txBody>
      </p:sp>
      <p:sp>
        <p:nvSpPr>
          <p:cNvPr id="5" name="椭圆 4"/>
          <p:cNvSpPr/>
          <p:nvPr userDrawn="1"/>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1405589" y="208761"/>
            <a:ext cx="2458192" cy="461665"/>
          </a:xfrm>
          <a:prstGeom prst="rect">
            <a:avLst/>
          </a:prstGeom>
          <a:noFill/>
        </p:spPr>
        <p:txBody>
          <a:bodyPr wrap="square" rtlCol="0">
            <a:spAutoFit/>
          </a:bodyPr>
          <a:lstStyle/>
          <a:p>
            <a:r>
              <a:rPr lang="zh-CN" altLang="en-US" sz="2400" dirty="0"/>
              <a:t>请输入标题</a:t>
            </a:r>
            <a:endParaRPr lang="en-US" altLang="zh-CN" sz="2400" dirty="0"/>
          </a:p>
        </p:txBody>
      </p:sp>
      <p:sp>
        <p:nvSpPr>
          <p:cNvPr id="13" name="矩形 12"/>
          <p:cNvSpPr/>
          <p:nvPr userDrawn="1"/>
        </p:nvSpPr>
        <p:spPr>
          <a:xfrm>
            <a:off x="1405589" y="677354"/>
            <a:ext cx="1979581" cy="369332"/>
          </a:xfrm>
          <a:prstGeom prst="rect">
            <a:avLst/>
          </a:prstGeom>
        </p:spPr>
        <p:txBody>
          <a:bodyPr wrap="none">
            <a:spAutoFit/>
          </a:bodyPr>
          <a:lstStyle/>
          <a:p>
            <a:r>
              <a:rPr lang="en-US" altLang="zh-CN" dirty="0"/>
              <a:t>About the program</a:t>
            </a:r>
            <a:endParaRPr lang="zh-CN" altLang="en-US" dirty="0"/>
          </a:p>
        </p:txBody>
      </p:sp>
      <p:cxnSp>
        <p:nvCxnSpPr>
          <p:cNvPr id="14" name="直接连接符 13"/>
          <p:cNvCxnSpPr/>
          <p:nvPr userDrawn="1"/>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2285B8A-6165-417C-9295-0AEEC5C40E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77AED-37C0-4478-A8B5-B144B4B37F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85B8A-6165-417C-9295-0AEEC5C40E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77AED-37C0-4478-A8B5-B144B4B37F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19" name="椭圆 18"/>
          <p:cNvSpPr/>
          <p:nvPr/>
        </p:nvSpPr>
        <p:spPr>
          <a:xfrm rot="665877">
            <a:off x="10096831" y="2630196"/>
            <a:ext cx="1404000" cy="1404000"/>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86540" y="4621839"/>
            <a:ext cx="1136114" cy="113611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004540" y="4633811"/>
            <a:ext cx="1110293" cy="1110293"/>
          </a:xfrm>
          <a:prstGeom prst="ellipse">
            <a:avLst/>
          </a:prstGeom>
          <a:pattFill prst="pct5">
            <a:fgClr>
              <a:srgbClr val="26688F"/>
            </a:fgClr>
            <a:bgClr>
              <a:srgbClr val="195382"/>
            </a:bgClr>
          </a:pattFill>
          <a:ln>
            <a:noFill/>
          </a:ln>
          <a:effectLst>
            <a:innerShdw blurRad="838200" dist="368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21459" y="-345395"/>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17213" y="1682246"/>
            <a:ext cx="6957575" cy="3493508"/>
          </a:xfrm>
          <a:prstGeom prst="rect">
            <a:avLst/>
          </a:prstGeom>
          <a:noFill/>
          <a:ln w="1047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53149" y="2667969"/>
            <a:ext cx="5486400" cy="521970"/>
          </a:xfrm>
          <a:prstGeom prst="rect">
            <a:avLst/>
          </a:prstGeom>
          <a:noFill/>
        </p:spPr>
        <p:txBody>
          <a:bodyPr wrap="square" rtlCol="0">
            <a:spAutoFit/>
          </a:bodyPr>
          <a:lstStyle/>
          <a:p>
            <a:pPr algn="ctr"/>
            <a:r>
              <a:rPr sz="2800" b="1" spc="50" dirty="0">
                <a:solidFill>
                  <a:schemeClr val="tx1">
                    <a:lumMod val="85000"/>
                    <a:lumOff val="15000"/>
                  </a:schemeClr>
                </a:solidFill>
                <a:latin typeface="微软雅黑" panose="020B0503020204020204" pitchFamily="34" charset="-122"/>
                <a:ea typeface="微软雅黑" panose="020B0503020204020204" pitchFamily="34" charset="-122"/>
              </a:rPr>
              <a:t>每日资讯小程序的设计与实现</a:t>
            </a:r>
            <a:endParaRPr sz="2800" b="1" spc="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椭圆 1"/>
          <p:cNvSpPr/>
          <p:nvPr/>
        </p:nvSpPr>
        <p:spPr>
          <a:xfrm>
            <a:off x="1567459" y="4611085"/>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03459" y="4647085"/>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flipV="1">
            <a:off x="3769816" y="783830"/>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flipV="1">
            <a:off x="3805816" y="795798"/>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776668" y="987110"/>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696436" y="5464751"/>
            <a:ext cx="991127" cy="991127"/>
          </a:xfrm>
          <a:prstGeom prst="ellipse">
            <a:avLst/>
          </a:prstGeom>
          <a:solidFill>
            <a:srgbClr val="353334"/>
          </a:solidFill>
          <a:ln>
            <a:noFill/>
          </a:ln>
          <a:effectLst>
            <a:outerShdw blurRad="342900" dist="177800" dir="8100000" algn="tr" rotWithShape="0">
              <a:srgbClr val="35333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06721" y="-463293"/>
            <a:ext cx="1073856" cy="1073856"/>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42721" y="-427293"/>
            <a:ext cx="1026129" cy="1026129"/>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39459" y="-323243"/>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665877">
            <a:off x="10114832" y="2648196"/>
            <a:ext cx="1368000" cy="136800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002644" y="3711387"/>
            <a:ext cx="2113280" cy="583565"/>
          </a:xfrm>
          <a:prstGeom prst="rect">
            <a:avLst/>
          </a:prstGeom>
          <a:noFill/>
        </p:spPr>
        <p:txBody>
          <a:bodyPr wrap="none" rtlCol="0">
            <a:spAutoFit/>
          </a:bodyPr>
          <a:p>
            <a:r>
              <a:rPr lang="zh-CN" altLang="en-US" sz="1600" b="1" spc="3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答辩人： 许演杰</a:t>
            </a:r>
            <a:endParaRPr lang="en-US" altLang="zh-CN" sz="1600" b="1" spc="3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600" b="1" spc="3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指导老师：黄灿辉</a:t>
            </a:r>
            <a:endParaRPr lang="zh-CN" altLang="en-US" sz="1600" b="1" spc="3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wedge">
                                      <p:cBhvr>
                                        <p:cTn id="7"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3.1</a:t>
            </a:r>
            <a:r>
              <a:rPr lang="zh-CN" altLang="en-US" sz="2400" dirty="0"/>
              <a:t>系统功能结构图</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图片 33"/>
          <p:cNvPicPr>
            <a:picLocks noChangeAspect="1"/>
          </p:cNvPicPr>
          <p:nvPr/>
        </p:nvPicPr>
        <p:blipFill>
          <a:blip r:embed="rId1"/>
          <a:stretch>
            <a:fillRect/>
          </a:stretch>
        </p:blipFill>
        <p:spPr>
          <a:xfrm>
            <a:off x="1039495" y="1357630"/>
            <a:ext cx="10112375" cy="4907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3.2</a:t>
            </a:r>
            <a:r>
              <a:rPr lang="zh-CN" altLang="en-US" sz="2400" dirty="0"/>
              <a:t>系统功能模块</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61135" y="1398905"/>
            <a:ext cx="10146030" cy="4707890"/>
          </a:xfrm>
          <a:prstGeom prst="rect">
            <a:avLst/>
          </a:prstGeom>
          <a:noFill/>
          <a:ln w="9525">
            <a:noFill/>
          </a:ln>
        </p:spPr>
        <p:txBody>
          <a:bodyPr wrap="square">
            <a:spAutoFit/>
          </a:bodyPr>
          <a:p>
            <a:pPr indent="0" algn="l" fontAlgn="auto">
              <a:lnSpc>
                <a:spcPct val="125000"/>
              </a:lnSpc>
              <a:buClrTx/>
              <a:buSzTx/>
              <a:buNone/>
            </a:pPr>
            <a:r>
              <a:rPr lang="zh-CN" altLang="en-US" sz="2000" b="0" dirty="0" smtClean="0">
                <a:latin typeface="微软雅黑" panose="020B0503020204020204" pitchFamily="34" charset="-122"/>
                <a:ea typeface="微软雅黑" panose="020B0503020204020204" pitchFamily="34" charset="-122"/>
              </a:rPr>
              <a:t>微信小程序客户端（1）资讯列表页</a:t>
            </a:r>
            <a:endParaRPr lang="zh-CN" altLang="en-US" sz="2000" b="0" dirty="0" smtClean="0">
              <a:latin typeface="微软雅黑" panose="020B0503020204020204" pitchFamily="34" charset="-122"/>
              <a:ea typeface="微软雅黑" panose="020B0503020204020204" pitchFamily="34" charset="-122"/>
            </a:endParaRPr>
          </a:p>
          <a:p>
            <a:pPr indent="0" algn="l" fontAlgn="auto">
              <a:lnSpc>
                <a:spcPct val="125000"/>
              </a:lnSpc>
              <a:buClrTx/>
              <a:buSzTx/>
              <a:buNone/>
            </a:pPr>
            <a:r>
              <a:rPr lang="zh-CN" altLang="en-US" sz="2000" dirty="0" smtClean="0">
                <a:latin typeface="微软雅黑" panose="020B0503020204020204" pitchFamily="34" charset="-122"/>
                <a:ea typeface="微软雅黑" panose="020B0503020204020204" pitchFamily="34" charset="-122"/>
                <a:sym typeface="+mn-ea"/>
              </a:rPr>
              <a:t>        用户可以在资讯列表页根据关键字进行搜索，并且使用</a:t>
            </a:r>
            <a:r>
              <a:rPr lang="zh-CN" altLang="en-US" sz="2000" b="0" dirty="0" smtClean="0">
                <a:latin typeface="微软雅黑" panose="020B0503020204020204" pitchFamily="34" charset="-122"/>
                <a:ea typeface="微软雅黑" panose="020B0503020204020204" pitchFamily="34" charset="-122"/>
              </a:rPr>
              <a:t>分页加载，下拉刷新资讯列表，上拉加载更多资讯数据。（</a:t>
            </a:r>
            <a:r>
              <a:rPr lang="en-US" altLang="zh-CN"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）资讯的收藏        进入某个资讯的内容页之后，用户可能因为喜欢这篇资讯或者还没阅读完这篇资讯就可以收藏资讯，然后在我的模块下我的收藏就可以快速找到这篇资讯。（</a:t>
            </a:r>
            <a:r>
              <a:rPr lang="en-US" altLang="zh-CN"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）评论        可以在某条资讯下的评论区进行评论，会有敏感词汇的过滤，将用户发的敏感词汇用</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号代替，还可以对评论进行点赞。（</a:t>
            </a:r>
            <a:r>
              <a:rPr lang="en-US" altLang="zh-CN" sz="2000" b="0" dirty="0" smtClean="0">
                <a:latin typeface="微软雅黑" panose="020B0503020204020204" pitchFamily="34" charset="-122"/>
                <a:ea typeface="微软雅黑" panose="020B0503020204020204" pitchFamily="34" charset="-122"/>
              </a:rPr>
              <a:t>4</a:t>
            </a:r>
            <a:r>
              <a:rPr lang="zh-CN" altLang="en-US" sz="2000" b="0" dirty="0" smtClean="0">
                <a:latin typeface="微软雅黑" panose="020B0503020204020204" pitchFamily="34" charset="-122"/>
                <a:ea typeface="微软雅黑" panose="020B0503020204020204" pitchFamily="34" charset="-122"/>
              </a:rPr>
              <a:t>）历史上的今天        选择日期查看当天日期的历史今天。</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3.2</a:t>
            </a:r>
            <a:r>
              <a:rPr lang="zh-CN" altLang="en-US" sz="2400" dirty="0"/>
              <a:t>系统功能模块</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61135" y="1398905"/>
            <a:ext cx="10146030" cy="4707890"/>
          </a:xfrm>
          <a:prstGeom prst="rect">
            <a:avLst/>
          </a:prstGeom>
          <a:noFill/>
          <a:ln w="9525">
            <a:noFill/>
          </a:ln>
        </p:spPr>
        <p:txBody>
          <a:bodyPr wrap="square">
            <a:spAutoFit/>
          </a:bodyPr>
          <a:p>
            <a:pPr indent="0" algn="l" fontAlgn="auto">
              <a:lnSpc>
                <a:spcPct val="125000"/>
              </a:lnSpc>
              <a:buClrTx/>
              <a:buSzTx/>
              <a:buNone/>
            </a:pPr>
            <a:r>
              <a:rPr lang="zh-CN" altLang="en-US" sz="2000" b="0" dirty="0" smtClean="0">
                <a:latin typeface="微软雅黑" panose="020B0503020204020204" pitchFamily="34" charset="-122"/>
                <a:ea typeface="微软雅黑" panose="020B0503020204020204" pitchFamily="34" charset="-122"/>
              </a:rPr>
              <a:t>管理员后台功能（1）用户信息管理</a:t>
            </a:r>
            <a:endParaRPr lang="zh-CN" altLang="en-US" sz="2000" b="0" dirty="0" smtClean="0">
              <a:latin typeface="微软雅黑" panose="020B0503020204020204" pitchFamily="34" charset="-122"/>
              <a:ea typeface="微软雅黑" panose="020B0503020204020204" pitchFamily="34" charset="-122"/>
            </a:endParaRPr>
          </a:p>
          <a:p>
            <a:pPr indent="0" algn="l" fontAlgn="auto">
              <a:lnSpc>
                <a:spcPct val="125000"/>
              </a:lnSpc>
              <a:buClrTx/>
              <a:buSzTx/>
              <a:buNone/>
            </a:pPr>
            <a:r>
              <a:rPr lang="zh-CN" altLang="en-US" sz="2000" dirty="0" smtClean="0">
                <a:latin typeface="微软雅黑" panose="020B0503020204020204" pitchFamily="34" charset="-122"/>
                <a:ea typeface="微软雅黑" panose="020B0503020204020204" pitchFamily="34" charset="-122"/>
                <a:sym typeface="+mn-ea"/>
              </a:rPr>
              <a:t>       对用户信息进行增删改查</a:t>
            </a:r>
            <a:r>
              <a:rPr lang="zh-CN" altLang="en-US" sz="2000" b="0" dirty="0" smtClean="0">
                <a:latin typeface="微软雅黑" panose="020B0503020204020204" pitchFamily="34" charset="-122"/>
                <a:ea typeface="微软雅黑" panose="020B0503020204020204" pitchFamily="34" charset="-122"/>
              </a:rPr>
              <a:t>。（</a:t>
            </a:r>
            <a:r>
              <a:rPr lang="en-US" altLang="zh-CN"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）资讯发布        管理员可以通过富文本编辑器进行编辑资讯内容，然后在小程序端将发布的富文本标签内容转化为可以识别的标签内容。（</a:t>
            </a:r>
            <a:r>
              <a:rPr lang="en-US" altLang="zh-CN"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）评论管理        </a:t>
            </a:r>
            <a:r>
              <a:rPr sz="2000" b="0" dirty="0" smtClean="0">
                <a:latin typeface="微软雅黑" panose="020B0503020204020204" pitchFamily="34" charset="-122"/>
                <a:ea typeface="微软雅黑" panose="020B0503020204020204" pitchFamily="34" charset="-122"/>
              </a:rPr>
              <a:t>管理员可以对每篇资讯的的评论进行管理，对于一些不好的评论或者违规的评论进行删除，但是不可以进行增加和修改。</a:t>
            </a:r>
            <a:endParaRPr sz="2000" b="0" dirty="0" smtClean="0">
              <a:latin typeface="微软雅黑" panose="020B0503020204020204" pitchFamily="34" charset="-122"/>
              <a:ea typeface="微软雅黑" panose="020B0503020204020204" pitchFamily="34" charset="-122"/>
            </a:endParaRPr>
          </a:p>
          <a:p>
            <a:pPr indent="0" algn="l" fontAlgn="auto">
              <a:lnSpc>
                <a:spcPct val="125000"/>
              </a:lnSpc>
              <a:buClrTx/>
              <a:buSzTx/>
              <a:buNone/>
            </a:pPr>
            <a:r>
              <a:rPr lang="zh-CN" altLang="en-US" sz="2000" b="0" dirty="0" smtClean="0">
                <a:latin typeface="微软雅黑" panose="020B0503020204020204" pitchFamily="34" charset="-122"/>
                <a:ea typeface="微软雅黑" panose="020B0503020204020204" pitchFamily="34" charset="-122"/>
              </a:rPr>
              <a:t>（</a:t>
            </a:r>
            <a:r>
              <a:rPr lang="en-US" altLang="zh-CN" sz="2000" b="0" dirty="0" smtClean="0">
                <a:latin typeface="微软雅黑" panose="020B0503020204020204" pitchFamily="34" charset="-122"/>
                <a:ea typeface="微软雅黑" panose="020B0503020204020204" pitchFamily="34" charset="-122"/>
              </a:rPr>
              <a:t>4</a:t>
            </a:r>
            <a:r>
              <a:rPr lang="zh-CN" altLang="en-US" sz="2000" b="0" dirty="0" smtClean="0">
                <a:latin typeface="微软雅黑" panose="020B0503020204020204" pitchFamily="34" charset="-122"/>
                <a:ea typeface="微软雅黑" panose="020B0503020204020204" pitchFamily="34" charset="-122"/>
              </a:rPr>
              <a:t>）敏感字汇的管理 </a:t>
            </a:r>
            <a:endParaRPr lang="zh-CN" altLang="en-US" sz="2000" b="0" dirty="0" smtClean="0">
              <a:latin typeface="微软雅黑" panose="020B0503020204020204" pitchFamily="34" charset="-122"/>
              <a:ea typeface="微软雅黑" panose="020B0503020204020204" pitchFamily="34" charset="-122"/>
            </a:endParaRPr>
          </a:p>
          <a:p>
            <a:pPr indent="0" algn="l" fontAlgn="auto">
              <a:lnSpc>
                <a:spcPct val="125000"/>
              </a:lnSpc>
              <a:buClrTx/>
              <a:buSzTx/>
              <a:buNone/>
            </a:pPr>
            <a:r>
              <a:rPr lang="zh-CN" altLang="en-US" sz="2000" b="0" dirty="0" smtClean="0">
                <a:latin typeface="微软雅黑" panose="020B0503020204020204" pitchFamily="34" charset="-122"/>
                <a:ea typeface="微软雅黑" panose="020B0503020204020204" pitchFamily="34" charset="-122"/>
              </a:rPr>
              <a:t>        关于用户评论或者文章信息发布都有可能会涉及一些敏感字汇，管理员可以进行设置一些不允许发的敏感字汇。</a:t>
            </a:r>
            <a:endParaRPr lang="zh-CN" altLang="en-US" sz="2000" b="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88436" y="469219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436" y="471434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29053" y="1702475"/>
            <a:ext cx="3666701" cy="3666701"/>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4299" y="2465124"/>
            <a:ext cx="2394762" cy="2215991"/>
          </a:xfrm>
          <a:prstGeom prst="rect">
            <a:avLst/>
          </a:prstGeom>
          <a:noFill/>
        </p:spPr>
        <p:txBody>
          <a:bodyPr wrap="square" rtlCol="0">
            <a:spAutoFit/>
          </a:bodyPr>
          <a:lstStyle/>
          <a:p>
            <a:pPr algn="ctr"/>
            <a:r>
              <a:rPr lang="en-US" altLang="zh-CN"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椭圆 5"/>
          <p:cNvSpPr/>
          <p:nvPr/>
        </p:nvSpPr>
        <p:spPr>
          <a:xfrm rot="16200000" flipV="1">
            <a:off x="4323061" y="1249389"/>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359061" y="1261357"/>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785500"/>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7564" y="-763348"/>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171457" y="3162953"/>
            <a:ext cx="3348841" cy="1753235"/>
          </a:xfrm>
          <a:prstGeom prst="rect">
            <a:avLst/>
          </a:prstGeom>
          <a:noFill/>
        </p:spPr>
        <p:txBody>
          <a:bodyPr wrap="square" rtlCol="0">
            <a:spAutoFit/>
          </a:bodyPr>
          <a:lstStyle/>
          <a:p>
            <a:r>
              <a:rPr lang="zh-CN" altLang="en-US" sz="5400" dirty="0">
                <a:solidFill>
                  <a:schemeClr val="tx1">
                    <a:lumMod val="75000"/>
                    <a:lumOff val="25000"/>
                  </a:schemeClr>
                </a:solidFill>
                <a:sym typeface="+mn-ea"/>
              </a:rPr>
              <a:t>系统展示</a:t>
            </a:r>
            <a:endParaRPr lang="zh-CN" altLang="en-US" sz="5400" dirty="0">
              <a:solidFill>
                <a:schemeClr val="tx1">
                  <a:lumMod val="75000"/>
                  <a:lumOff val="25000"/>
                </a:schemeClr>
              </a:solidFill>
            </a:endParaRPr>
          </a:p>
          <a:p>
            <a:endParaRPr lang="zh-CN" altLang="en-US" sz="5400" dirty="0">
              <a:solidFill>
                <a:schemeClr val="tx1">
                  <a:lumMod val="75000"/>
                  <a:lumOff val="25000"/>
                </a:schemeClr>
              </a:solidFill>
            </a:endParaRPr>
          </a:p>
        </p:txBody>
      </p:sp>
      <p:sp>
        <p:nvSpPr>
          <p:cNvPr id="25" name="椭圆 24"/>
          <p:cNvSpPr/>
          <p:nvPr/>
        </p:nvSpPr>
        <p:spPr>
          <a:xfrm>
            <a:off x="11382000" y="529808"/>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18000" y="565808"/>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278336" y="4120323"/>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88436" y="469219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436" y="471434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29053" y="1702475"/>
            <a:ext cx="3666701" cy="3666701"/>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4299" y="2465124"/>
            <a:ext cx="2394762" cy="2214880"/>
          </a:xfrm>
          <a:prstGeom prst="rect">
            <a:avLst/>
          </a:prstGeom>
          <a:noFill/>
        </p:spPr>
        <p:txBody>
          <a:bodyPr wrap="square" rtlCol="0">
            <a:spAutoFit/>
          </a:bodyPr>
          <a:lstStyle/>
          <a:p>
            <a:pPr algn="ctr"/>
            <a:r>
              <a:rPr lang="en-US" altLang="zh-CN"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椭圆 5"/>
          <p:cNvSpPr/>
          <p:nvPr/>
        </p:nvSpPr>
        <p:spPr>
          <a:xfrm rot="16200000" flipV="1">
            <a:off x="4323061" y="1249389"/>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359061" y="1261357"/>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785500"/>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7564" y="-763348"/>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231890" y="3039745"/>
            <a:ext cx="3747135" cy="922020"/>
          </a:xfrm>
          <a:prstGeom prst="rect">
            <a:avLst/>
          </a:prstGeom>
          <a:noFill/>
        </p:spPr>
        <p:txBody>
          <a:bodyPr wrap="square" rtlCol="0">
            <a:spAutoFit/>
          </a:bodyPr>
          <a:lstStyle/>
          <a:p>
            <a:r>
              <a:rPr lang="zh-CN" altLang="en-US" sz="5400" dirty="0">
                <a:solidFill>
                  <a:schemeClr val="tx1">
                    <a:lumMod val="75000"/>
                    <a:lumOff val="25000"/>
                  </a:schemeClr>
                </a:solidFill>
                <a:sym typeface="+mn-ea"/>
              </a:rPr>
              <a:t>详细设计</a:t>
            </a:r>
            <a:endParaRPr lang="zh-CN" altLang="en-US" sz="5400" dirty="0">
              <a:solidFill>
                <a:schemeClr val="tx1">
                  <a:lumMod val="75000"/>
                  <a:lumOff val="25000"/>
                </a:schemeClr>
              </a:solidFill>
            </a:endParaRPr>
          </a:p>
        </p:txBody>
      </p:sp>
      <p:sp>
        <p:nvSpPr>
          <p:cNvPr id="25" name="椭圆 24"/>
          <p:cNvSpPr/>
          <p:nvPr/>
        </p:nvSpPr>
        <p:spPr>
          <a:xfrm>
            <a:off x="11382000" y="529808"/>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18000" y="565808"/>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386286" y="4055553"/>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4.1</a:t>
            </a:r>
            <a:r>
              <a:rPr lang="zh-CN" altLang="en-US" sz="2400" dirty="0"/>
              <a:t>登录</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275080" y="1382395"/>
            <a:ext cx="10146030" cy="1630045"/>
          </a:xfrm>
          <a:prstGeom prst="rect">
            <a:avLst/>
          </a:prstGeom>
          <a:noFill/>
          <a:ln w="9525">
            <a:noFill/>
          </a:ln>
        </p:spPr>
        <p:txBody>
          <a:bodyPr wrap="square">
            <a:spAutoFit/>
          </a:bodyPr>
          <a:p>
            <a:pPr indent="0" algn="l" fontAlgn="auto">
              <a:lnSpc>
                <a:spcPct val="125000"/>
              </a:lnSpc>
              <a:buClrTx/>
              <a:buSzTx/>
              <a:buNone/>
            </a:pPr>
            <a:r>
              <a:rPr lang="zh-CN" sz="2000" b="0" dirty="0" smtClean="0">
                <a:latin typeface="微软雅黑" panose="020B0503020204020204" pitchFamily="34" charset="-122"/>
                <a:ea typeface="微软雅黑" panose="020B0503020204020204" pitchFamily="34" charset="-122"/>
              </a:rPr>
              <a:t>微信小程序</a:t>
            </a:r>
            <a:br>
              <a:rPr lang="zh-CN" sz="2000" b="0" dirty="0" smtClean="0">
                <a:latin typeface="微软雅黑" panose="020B0503020204020204" pitchFamily="34" charset="-122"/>
                <a:ea typeface="微软雅黑" panose="020B0503020204020204" pitchFamily="34" charset="-122"/>
              </a:rPr>
            </a:br>
            <a:r>
              <a:rPr 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在用户打开小程序时，调用</a:t>
            </a:r>
            <a:r>
              <a:rPr lang="en-US" altLang="zh-CN" sz="2000" b="0" dirty="0" smtClean="0">
                <a:latin typeface="微软雅黑" panose="020B0503020204020204" pitchFamily="34" charset="-122"/>
                <a:ea typeface="微软雅黑" panose="020B0503020204020204" pitchFamily="34" charset="-122"/>
              </a:rPr>
              <a:t>wx.login</a:t>
            </a:r>
            <a:r>
              <a:rPr lang="zh-CN" altLang="en-US" sz="2000" b="0" dirty="0" smtClean="0">
                <a:latin typeface="微软雅黑" panose="020B0503020204020204" pitchFamily="34" charset="-122"/>
                <a:ea typeface="微软雅黑" panose="020B0503020204020204" pitchFamily="34" charset="-122"/>
              </a:rPr>
              <a:t>获取code，然后把</a:t>
            </a:r>
            <a:r>
              <a:rPr lang="en-US" altLang="zh-CN" sz="2000" b="0" dirty="0" smtClean="0">
                <a:latin typeface="微软雅黑" panose="020B0503020204020204" pitchFamily="34" charset="-122"/>
                <a:ea typeface="微软雅黑" panose="020B0503020204020204" pitchFamily="34" charset="-122"/>
              </a:rPr>
              <a:t>code</a:t>
            </a:r>
            <a:r>
              <a:rPr lang="zh-CN" altLang="en-US" sz="2000" b="0" dirty="0" smtClean="0">
                <a:latin typeface="微软雅黑" panose="020B0503020204020204" pitchFamily="34" charset="-122"/>
                <a:ea typeface="微软雅黑" panose="020B0503020204020204" pitchFamily="34" charset="-122"/>
              </a:rPr>
              <a:t>传到自己的本地服务器，在服务端把</a:t>
            </a:r>
            <a:r>
              <a:rPr lang="en-US" altLang="zh-CN" sz="2000" b="0" dirty="0" smtClean="0">
                <a:latin typeface="微软雅黑" panose="020B0503020204020204" pitchFamily="34" charset="-122"/>
                <a:ea typeface="微软雅黑" panose="020B0503020204020204" pitchFamily="34" charset="-122"/>
              </a:rPr>
              <a:t>code</a:t>
            </a:r>
            <a:r>
              <a:rPr lang="zh-CN" altLang="en-US" sz="2000" b="0" dirty="0" smtClean="0">
                <a:latin typeface="微软雅黑" panose="020B0503020204020204" pitchFamily="34" charset="-122"/>
                <a:ea typeface="微软雅黑" panose="020B0503020204020204" pitchFamily="34" charset="-122"/>
              </a:rPr>
              <a:t>、AppID(小程序ID)、AppSecret(小程序密钥)发送到指定的微信服务器地址，就可以获得返回的session_key</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登陆状态</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a:t>
            </a:r>
            <a:r>
              <a:rPr lang="en-US" altLang="zh-CN" sz="2000" b="0" dirty="0" smtClean="0">
                <a:latin typeface="微软雅黑" panose="020B0503020204020204" pitchFamily="34" charset="-122"/>
                <a:ea typeface="微软雅黑" panose="020B0503020204020204" pitchFamily="34" charset="-122"/>
              </a:rPr>
              <a:t>openid(</a:t>
            </a:r>
            <a:r>
              <a:rPr lang="zh-CN" altLang="en-US" sz="2000" b="0" dirty="0" smtClean="0">
                <a:latin typeface="微软雅黑" panose="020B0503020204020204" pitchFamily="34" charset="-122"/>
                <a:ea typeface="微软雅黑" panose="020B0503020204020204" pitchFamily="34" charset="-122"/>
              </a:rPr>
              <a:t>用户唯一标识</a:t>
            </a:r>
            <a:r>
              <a:rPr lang="en-US" altLang="zh-CN" sz="2000" b="0" dirty="0" smtClean="0">
                <a:latin typeface="微软雅黑" panose="020B0503020204020204" pitchFamily="34" charset="-122"/>
                <a:ea typeface="微软雅黑" panose="020B0503020204020204" pitchFamily="34" charset="-122"/>
              </a:rPr>
              <a:t>)</a:t>
            </a:r>
            <a:endParaRPr lang="zh-CN" altLang="en-US" sz="2000" b="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275080" y="3185795"/>
            <a:ext cx="10146030" cy="3169285"/>
          </a:xfrm>
          <a:prstGeom prst="rect">
            <a:avLst/>
          </a:prstGeom>
          <a:noFill/>
          <a:ln w="9525">
            <a:noFill/>
          </a:ln>
        </p:spPr>
        <p:txBody>
          <a:bodyPr wrap="square">
            <a:spAutoFit/>
          </a:bodyPr>
          <a:p>
            <a:pPr indent="0" algn="l" fontAlgn="auto" latinLnBrk="1">
              <a:lnSpc>
                <a:spcPct val="125000"/>
              </a:lnSpc>
              <a:buClrTx/>
              <a:buSzTx/>
              <a:buNone/>
            </a:pPr>
            <a:r>
              <a:rPr lang="zh-CN" sz="2000" b="0" dirty="0" smtClean="0">
                <a:latin typeface="微软雅黑" panose="020B0503020204020204" pitchFamily="34" charset="-122"/>
                <a:ea typeface="微软雅黑" panose="020B0503020204020204" pitchFamily="34" charset="-122"/>
              </a:rPr>
              <a:t>后台登录</a:t>
            </a:r>
            <a:br>
              <a:rPr lang="zh-CN" sz="2000" b="0" dirty="0" smtClean="0">
                <a:latin typeface="微软雅黑" panose="020B0503020204020204" pitchFamily="34" charset="-122"/>
                <a:ea typeface="微软雅黑" panose="020B0503020204020204" pitchFamily="34" charset="-122"/>
              </a:rPr>
            </a:br>
            <a:r>
              <a:rPr lang="zh-CN" sz="2000" b="0" dirty="0" smtClean="0">
                <a:latin typeface="微软雅黑" panose="020B0503020204020204" pitchFamily="34" charset="-122"/>
                <a:ea typeface="微软雅黑" panose="020B0503020204020204" pitchFamily="34" charset="-122"/>
              </a:rPr>
              <a:t>       使用的是</a:t>
            </a:r>
            <a:r>
              <a:rPr lang="en-US" altLang="zh-CN" sz="2000" b="0" dirty="0" smtClean="0">
                <a:latin typeface="微软雅黑" panose="020B0503020204020204" pitchFamily="34" charset="-122"/>
                <a:ea typeface="微软雅黑" panose="020B0503020204020204" pitchFamily="34" charset="-122"/>
              </a:rPr>
              <a:t>shiro</a:t>
            </a:r>
            <a:r>
              <a:rPr lang="zh-CN" altLang="en-US" sz="2000" b="0" dirty="0" smtClean="0">
                <a:latin typeface="微软雅黑" panose="020B0503020204020204" pitchFamily="34" charset="-122"/>
                <a:ea typeface="微软雅黑" panose="020B0503020204020204" pitchFamily="34" charset="-122"/>
              </a:rPr>
              <a:t>安全框架，</a:t>
            </a:r>
            <a:r>
              <a:rPr sz="2000" b="0" dirty="0" smtClean="0">
                <a:latin typeface="微软雅黑" panose="020B0503020204020204" pitchFamily="34" charset="-122"/>
                <a:ea typeface="微软雅黑" panose="020B0503020204020204" pitchFamily="34" charset="-122"/>
              </a:rPr>
              <a:t>首先构造securityManager环境</a:t>
            </a:r>
            <a:r>
              <a:rPr lang="zh-CN" sz="2000" b="0" dirty="0" smtClean="0">
                <a:latin typeface="微软雅黑" panose="020B0503020204020204" pitchFamily="34" charset="-122"/>
                <a:ea typeface="微软雅黑" panose="020B0503020204020204" pitchFamily="34" charset="-122"/>
              </a:rPr>
              <a:t>，</a:t>
            </a:r>
            <a:r>
              <a:rPr sz="2000" b="0" dirty="0" smtClean="0">
                <a:latin typeface="微软雅黑" panose="020B0503020204020204" pitchFamily="34" charset="-122"/>
                <a:ea typeface="微软雅黑" panose="020B0503020204020204" pitchFamily="34" charset="-122"/>
              </a:rPr>
              <a:t>调用subject.login方法主体提交认证，提交的token。 securityManager进行认证，securityManager最终由ModularRealmAuthenticator进行认证。 ModularRealmAuthenticator调用IniRealm(给realm传入token) 去</a:t>
            </a:r>
            <a:r>
              <a:rPr lang="zh-CN" sz="2000" b="0" dirty="0" smtClean="0">
                <a:latin typeface="微软雅黑" panose="020B0503020204020204" pitchFamily="34" charset="-122"/>
                <a:ea typeface="微软雅黑" panose="020B0503020204020204" pitchFamily="34" charset="-122"/>
              </a:rPr>
              <a:t>数据库</a:t>
            </a:r>
            <a:r>
              <a:rPr sz="2000" b="0" dirty="0" smtClean="0">
                <a:latin typeface="微软雅黑" panose="020B0503020204020204" pitchFamily="34" charset="-122"/>
                <a:ea typeface="微软雅黑" panose="020B0503020204020204" pitchFamily="34" charset="-122"/>
              </a:rPr>
              <a:t>中查询用户信息</a:t>
            </a:r>
            <a:r>
              <a:rPr lang="zh-CN" sz="2000" b="0" dirty="0" smtClean="0">
                <a:latin typeface="微软雅黑" panose="020B0503020204020204" pitchFamily="34" charset="-122"/>
                <a:ea typeface="微软雅黑" panose="020B0503020204020204" pitchFamily="34" charset="-122"/>
              </a:rPr>
              <a:t>，</a:t>
            </a:r>
            <a:r>
              <a:rPr sz="2000" b="0" dirty="0" smtClean="0">
                <a:latin typeface="微软雅黑" panose="020B0503020204020204" pitchFamily="34" charset="-122"/>
                <a:ea typeface="微软雅黑" panose="020B0503020204020204" pitchFamily="34" charset="-122"/>
              </a:rPr>
              <a:t>IniRealm根据输入的token（UsernamePasswordToken）从</a:t>
            </a:r>
            <a:r>
              <a:rPr lang="zh-CN" sz="2000" b="0" dirty="0" smtClean="0">
                <a:latin typeface="微软雅黑" panose="020B0503020204020204" pitchFamily="34" charset="-122"/>
                <a:ea typeface="微软雅黑" panose="020B0503020204020204" pitchFamily="34" charset="-122"/>
              </a:rPr>
              <a:t>数据库中</a:t>
            </a:r>
            <a:r>
              <a:rPr sz="2000" b="0" dirty="0" smtClean="0">
                <a:latin typeface="微软雅黑" panose="020B0503020204020204" pitchFamily="34" charset="-122"/>
                <a:ea typeface="微软雅黑" panose="020B0503020204020204" pitchFamily="34" charset="-122"/>
              </a:rPr>
              <a:t>查询用户信息，根据账号查询用户信息（账号和密码）</a:t>
            </a:r>
            <a:r>
              <a:rPr lang="zh-CN" sz="2000" b="0" dirty="0" smtClean="0">
                <a:latin typeface="微软雅黑" panose="020B0503020204020204" pitchFamily="34" charset="-122"/>
                <a:ea typeface="微软雅黑" panose="020B0503020204020204" pitchFamily="34" charset="-122"/>
              </a:rPr>
              <a:t>，如果查询到用户信息，就给ModularRealmAuthenticator返回用户信息（账号和密码） 如果查询不到，就给ModularRealmAuthenticator返回null </a:t>
            </a:r>
            <a:endParaRPr lang="zh-CN" sz="2000" b="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4.2</a:t>
            </a:r>
            <a:r>
              <a:rPr lang="zh-CN" altLang="en-US" sz="2400" dirty="0"/>
              <a:t>资讯发布</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64285" y="1623695"/>
            <a:ext cx="10146030" cy="1630045"/>
          </a:xfrm>
          <a:prstGeom prst="rect">
            <a:avLst/>
          </a:prstGeom>
          <a:noFill/>
          <a:ln w="9525">
            <a:noFill/>
          </a:ln>
        </p:spPr>
        <p:txBody>
          <a:bodyPr wrap="square">
            <a:spAutoFit/>
          </a:bodyPr>
          <a:p>
            <a:pPr indent="0" algn="l" fontAlgn="auto" latinLnBrk="1">
              <a:lnSpc>
                <a:spcPct val="125000"/>
              </a:lnSpc>
              <a:buClrTx/>
              <a:buSzTx/>
              <a:buNone/>
            </a:pPr>
            <a:r>
              <a:rPr lang="zh-CN" sz="2000" b="0" dirty="0" smtClean="0">
                <a:latin typeface="微软雅黑" panose="020B0503020204020204" pitchFamily="34" charset="-122"/>
                <a:ea typeface="微软雅黑" panose="020B0503020204020204" pitchFamily="34" charset="-122"/>
              </a:rPr>
              <a:t>       后台使用富文本编辑器进行资讯发布，富文本保存了格式，但都是</a:t>
            </a:r>
            <a:r>
              <a:rPr lang="en-US" altLang="zh-CN" sz="2000" b="0" dirty="0" smtClean="0">
                <a:latin typeface="微软雅黑" panose="020B0503020204020204" pitchFamily="34" charset="-122"/>
                <a:ea typeface="微软雅黑" panose="020B0503020204020204" pitchFamily="34" charset="-122"/>
              </a:rPr>
              <a:t>HTML</a:t>
            </a:r>
            <a:r>
              <a:rPr lang="zh-CN" altLang="en-US" sz="2000" b="0" dirty="0" smtClean="0">
                <a:latin typeface="微软雅黑" panose="020B0503020204020204" pitchFamily="34" charset="-122"/>
                <a:ea typeface="微软雅黑" panose="020B0503020204020204" pitchFamily="34" charset="-122"/>
              </a:rPr>
              <a:t>标签</a:t>
            </a:r>
            <a:r>
              <a:rPr lang="zh-CN" sz="2000" b="0" dirty="0" smtClean="0">
                <a:latin typeface="微软雅黑" panose="020B0503020204020204" pitchFamily="34" charset="-122"/>
                <a:ea typeface="微软雅黑" panose="020B0503020204020204" pitchFamily="34" charset="-122"/>
              </a:rPr>
              <a:t>，微信小程序端不识别</a:t>
            </a:r>
            <a:r>
              <a:rPr lang="en-US" altLang="zh-CN" sz="2000" b="0" dirty="0" smtClean="0">
                <a:latin typeface="微软雅黑" panose="020B0503020204020204" pitchFamily="34" charset="-122"/>
                <a:ea typeface="微软雅黑" panose="020B0503020204020204" pitchFamily="34" charset="-122"/>
              </a:rPr>
              <a:t>HTML</a:t>
            </a:r>
            <a:r>
              <a:rPr lang="zh-CN" altLang="en-US" sz="2000" b="0" dirty="0" smtClean="0">
                <a:latin typeface="微软雅黑" panose="020B0503020204020204" pitchFamily="34" charset="-122"/>
                <a:ea typeface="微软雅黑" panose="020B0503020204020204" pitchFamily="34" charset="-122"/>
              </a:rPr>
              <a:t>标签，也不支持</a:t>
            </a:r>
            <a:r>
              <a:rPr lang="en-US" altLang="zh-CN" sz="2000" b="0" dirty="0" smtClean="0">
                <a:latin typeface="微软雅黑" panose="020B0503020204020204" pitchFamily="34" charset="-122"/>
                <a:ea typeface="微软雅黑" panose="020B0503020204020204" pitchFamily="34" charset="-122"/>
              </a:rPr>
              <a:t>DOM</a:t>
            </a:r>
            <a:r>
              <a:rPr lang="zh-CN" altLang="en-US" sz="2000" b="0" dirty="0" smtClean="0">
                <a:latin typeface="微软雅黑" panose="020B0503020204020204" pitchFamily="34" charset="-122"/>
                <a:ea typeface="微软雅黑" panose="020B0503020204020204" pitchFamily="34" charset="-122"/>
              </a:rPr>
              <a:t>结构，所以使用了</a:t>
            </a:r>
            <a:r>
              <a:rPr lang="en-US" altLang="zh-CN" sz="2000" b="0" dirty="0" smtClean="0">
                <a:latin typeface="微软雅黑" panose="020B0503020204020204" pitchFamily="34" charset="-122"/>
                <a:ea typeface="微软雅黑" panose="020B0503020204020204" pitchFamily="34" charset="-122"/>
              </a:rPr>
              <a:t>wxParse</a:t>
            </a:r>
            <a:r>
              <a:rPr lang="zh-CN" altLang="en-US" sz="2000" b="0" dirty="0" smtClean="0">
                <a:latin typeface="微软雅黑" panose="020B0503020204020204" pitchFamily="34" charset="-122"/>
                <a:ea typeface="微软雅黑" panose="020B0503020204020204" pitchFamily="34" charset="-122"/>
              </a:rPr>
              <a:t>进行转换标签，原理大致是利用正则表达式把所有的HTML标签都提取出来，然后把HTML标签与对应的WXML标签进行一一替换。</a:t>
            </a:r>
            <a:endParaRPr lang="zh-CN" altLang="en-US" sz="2000" b="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4.3</a:t>
            </a:r>
            <a:r>
              <a:rPr lang="zh-CN" altLang="en-US" sz="2400" dirty="0"/>
              <a:t>图片的上传</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35735" y="1623695"/>
            <a:ext cx="10146030" cy="4323080"/>
          </a:xfrm>
          <a:prstGeom prst="rect">
            <a:avLst/>
          </a:prstGeom>
          <a:noFill/>
          <a:ln w="9525">
            <a:noFill/>
          </a:ln>
        </p:spPr>
        <p:txBody>
          <a:bodyPr wrap="square">
            <a:spAutoFit/>
          </a:bodyPr>
          <a:p>
            <a:pPr indent="0" algn="l" fontAlgn="auto" latinLnBrk="1">
              <a:lnSpc>
                <a:spcPct val="125000"/>
              </a:lnSpc>
              <a:buClrTx/>
              <a:buSzTx/>
              <a:buNone/>
            </a:pPr>
            <a:r>
              <a:rPr lang="zh-CN" sz="2000" b="0" dirty="0" smtClean="0">
                <a:latin typeface="微软雅黑" panose="020B0503020204020204" pitchFamily="34" charset="-122"/>
                <a:ea typeface="微软雅黑" panose="020B0503020204020204" pitchFamily="34" charset="-122"/>
              </a:rPr>
              <a:t>       图片上传到了本地</a:t>
            </a:r>
            <a:r>
              <a:rPr lang="en-US" altLang="zh-CN" sz="2000" b="0" dirty="0" smtClean="0">
                <a:latin typeface="微软雅黑" panose="020B0503020204020204" pitchFamily="34" charset="-122"/>
                <a:ea typeface="微软雅黑" panose="020B0503020204020204" pitchFamily="34" charset="-122"/>
              </a:rPr>
              <a:t>D</a:t>
            </a:r>
            <a:r>
              <a:rPr lang="zh-CN" altLang="en-US" sz="2000" b="0" dirty="0" smtClean="0">
                <a:latin typeface="微软雅黑" panose="020B0503020204020204" pitchFamily="34" charset="-122"/>
                <a:ea typeface="微软雅黑" panose="020B0503020204020204" pitchFamily="34" charset="-122"/>
              </a:rPr>
              <a:t>盘，而现在浏览器禁止访问本地</a:t>
            </a:r>
            <a:r>
              <a:rPr lang="en-US" altLang="zh-CN" sz="2000" b="0" dirty="0" smtClean="0">
                <a:latin typeface="微软雅黑" panose="020B0503020204020204" pitchFamily="34" charset="-122"/>
                <a:ea typeface="微软雅黑" panose="020B0503020204020204" pitchFamily="34" charset="-122"/>
              </a:rPr>
              <a:t>D</a:t>
            </a:r>
            <a:r>
              <a:rPr lang="zh-CN" altLang="en-US" sz="2000" b="0" dirty="0" smtClean="0">
                <a:latin typeface="微软雅黑" panose="020B0503020204020204" pitchFamily="34" charset="-122"/>
                <a:ea typeface="微软雅黑" panose="020B0503020204020204" pitchFamily="34" charset="-122"/>
              </a:rPr>
              <a:t>盘，所以需要设置tomcat虚拟路径，可以修改</a:t>
            </a:r>
            <a:r>
              <a:rPr lang="zh-CN" altLang="en-US" sz="2000" dirty="0" smtClean="0">
                <a:latin typeface="微软雅黑" panose="020B0503020204020204" pitchFamily="34" charset="-122"/>
                <a:ea typeface="微软雅黑" panose="020B0503020204020204" pitchFamily="34" charset="-122"/>
                <a:sym typeface="+mn-ea"/>
              </a:rPr>
              <a:t>tomcat的</a:t>
            </a:r>
            <a:r>
              <a:rPr lang="zh-CN" altLang="en-US" sz="2000" b="0" dirty="0" smtClean="0">
                <a:latin typeface="微软雅黑" panose="020B0503020204020204" pitchFamily="34" charset="-122"/>
                <a:ea typeface="微软雅黑" panose="020B0503020204020204" pitchFamily="34" charset="-122"/>
              </a:rPr>
              <a:t>server.xml文件，或者</a:t>
            </a:r>
            <a:r>
              <a:rPr lang="en-US" altLang="zh-CN" sz="2000" b="0" dirty="0" smtClean="0">
                <a:latin typeface="微软雅黑" panose="020B0503020204020204" pitchFamily="34" charset="-122"/>
                <a:ea typeface="微软雅黑" panose="020B0503020204020204" pitchFamily="34" charset="-122"/>
              </a:rPr>
              <a:t>springboot</a:t>
            </a:r>
            <a:r>
              <a:rPr lang="zh-CN" altLang="en-US" sz="2000" b="0" dirty="0" smtClean="0">
                <a:latin typeface="微软雅黑" panose="020B0503020204020204" pitchFamily="34" charset="-122"/>
                <a:ea typeface="微软雅黑" panose="020B0503020204020204" pitchFamily="34" charset="-122"/>
              </a:rPr>
              <a:t>继承</a:t>
            </a:r>
            <a:r>
              <a:rPr lang="en-US" altLang="zh-CN" sz="2000" dirty="0" smtClean="0">
                <a:latin typeface="微软雅黑" panose="020B0503020204020204" pitchFamily="34" charset="-122"/>
                <a:ea typeface="微软雅黑" panose="020B0503020204020204" pitchFamily="34" charset="-122"/>
                <a:sym typeface="+mn-ea"/>
              </a:rPr>
              <a:t>WebMvcConfigurerAdapter</a:t>
            </a:r>
            <a:r>
              <a:rPr lang="zh-CN" altLang="en-US" sz="2000" dirty="0" smtClean="0">
                <a:latin typeface="微软雅黑" panose="020B0503020204020204" pitchFamily="34" charset="-122"/>
                <a:ea typeface="微软雅黑" panose="020B0503020204020204" pitchFamily="34" charset="-122"/>
                <a:sym typeface="+mn-ea"/>
              </a:rPr>
              <a:t>方法代码设置。</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en-US" altLang="zh-CN" sz="2000" b="0" dirty="0" smtClean="0">
                <a:latin typeface="微软雅黑" panose="020B0503020204020204" pitchFamily="34" charset="-122"/>
                <a:ea typeface="微软雅黑" panose="020B0503020204020204" pitchFamily="34" charset="-122"/>
              </a:rPr>
              <a:t>  public void addResourceHandlers(ResourceHandlerRegistry registry) {</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en-US" altLang="zh-CN" sz="2000" b="0" dirty="0" smtClean="0">
                <a:latin typeface="微软雅黑" panose="020B0503020204020204" pitchFamily="34" charset="-122"/>
                <a:ea typeface="微软雅黑" panose="020B0503020204020204" pitchFamily="34" charset="-122"/>
              </a:rPr>
              <a:t>//文件磁盘图片url 映射</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en-US" altLang="zh-CN" sz="2000" b="0" dirty="0" smtClean="0">
                <a:latin typeface="微软雅黑" panose="020B0503020204020204" pitchFamily="34" charset="-122"/>
                <a:ea typeface="微软雅黑" panose="020B0503020204020204" pitchFamily="34" charset="-122"/>
              </a:rPr>
              <a:t>//配置server虚拟路径，handler为前台访问的目录，locations为files相对应的本地路径</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en-US" altLang="zh-CN" sz="2000" b="0" dirty="0" smtClean="0">
                <a:latin typeface="微软雅黑" panose="020B0503020204020204" pitchFamily="34" charset="-122"/>
                <a:ea typeface="微软雅黑" panose="020B0503020204020204" pitchFamily="34" charset="-122"/>
              </a:rPr>
              <a:t>registry.addResourceHandler("/image/**").addResourceLocations("D:\\picpath\\");</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en-US"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lang="zh-CN" altLang="en-US" sz="2000" b="0" dirty="0" smtClean="0">
                <a:latin typeface="微软雅黑" panose="020B0503020204020204" pitchFamily="34" charset="-122"/>
                <a:ea typeface="微软雅黑" panose="020B0503020204020204" pitchFamily="34" charset="-122"/>
              </a:rPr>
              <a:t>       这样就可以通过</a:t>
            </a:r>
            <a:r>
              <a:rPr lang="en-US" altLang="zh-CN" sz="2000" b="0" dirty="0" smtClean="0">
                <a:latin typeface="微软雅黑" panose="020B0503020204020204" pitchFamily="34" charset="-122"/>
                <a:ea typeface="微软雅黑" panose="020B0503020204020204" pitchFamily="34" charset="-122"/>
              </a:rPr>
              <a:t>http://localhost:8080/l</a:t>
            </a:r>
            <a:r>
              <a:rPr lang="en-US" altLang="zh-CN" sz="2000" dirty="0" smtClean="0">
                <a:latin typeface="微软雅黑" panose="020B0503020204020204" pitchFamily="34" charset="-122"/>
                <a:ea typeface="微软雅黑" panose="020B0503020204020204" pitchFamily="34" charset="-122"/>
                <a:sym typeface="+mn-ea"/>
              </a:rPr>
              <a:t>image/(</a:t>
            </a:r>
            <a:r>
              <a:rPr lang="zh-CN" altLang="en-US" sz="2000" dirty="0" smtClean="0">
                <a:latin typeface="微软雅黑" panose="020B0503020204020204" pitchFamily="34" charset="-122"/>
                <a:ea typeface="微软雅黑" panose="020B0503020204020204" pitchFamily="34" charset="-122"/>
                <a:sym typeface="+mn-ea"/>
              </a:rPr>
              <a:t>生成的</a:t>
            </a:r>
            <a:r>
              <a:rPr lang="en-US" altLang="zh-CN" sz="2000" dirty="0" smtClean="0">
                <a:latin typeface="微软雅黑" panose="020B0503020204020204" pitchFamily="34" charset="-122"/>
                <a:ea typeface="微软雅黑" panose="020B0503020204020204" pitchFamily="34" charset="-122"/>
                <a:sym typeface="+mn-ea"/>
              </a:rPr>
              <a:t>UUID</a:t>
            </a:r>
            <a:r>
              <a:rPr lang="zh-CN" altLang="en-US" sz="2000" dirty="0" smtClean="0">
                <a:latin typeface="微软雅黑" panose="020B0503020204020204" pitchFamily="34" charset="-122"/>
                <a:ea typeface="微软雅黑" panose="020B0503020204020204" pitchFamily="34" charset="-122"/>
                <a:sym typeface="+mn-ea"/>
              </a:rPr>
              <a:t>图片名加格式</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实现不同端口访问图片路径。</a:t>
            </a:r>
            <a:r>
              <a:rPr lang="zh-CN" altLang="en-US" sz="2000" dirty="0" smtClean="0">
                <a:latin typeface="微软雅黑" panose="020B0503020204020204" pitchFamily="34" charset="-122"/>
                <a:ea typeface="微软雅黑" panose="020B0503020204020204" pitchFamily="34" charset="-122"/>
                <a:sym typeface="+mn-ea"/>
              </a:rPr>
              <a:t>最后在数据库保存图片路径。</a:t>
            </a:r>
            <a:endParaRPr lang="zh-CN" altLang="en-US" sz="2000" b="0"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4.4</a:t>
            </a:r>
            <a:r>
              <a:rPr lang="zh-CN" altLang="en-US" sz="2400" dirty="0"/>
              <a:t>敏感词汇过滤</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96695" y="1291590"/>
            <a:ext cx="8853805" cy="2014855"/>
          </a:xfrm>
          <a:prstGeom prst="rect">
            <a:avLst/>
          </a:prstGeom>
          <a:noFill/>
          <a:ln w="9525">
            <a:noFill/>
          </a:ln>
        </p:spPr>
        <p:txBody>
          <a:bodyPr wrap="square">
            <a:spAutoFit/>
          </a:bodyPr>
          <a:p>
            <a:pPr indent="0" algn="l" fontAlgn="auto" latinLnBrk="1">
              <a:lnSpc>
                <a:spcPct val="125000"/>
              </a:lnSpc>
              <a:buClrTx/>
              <a:buSzTx/>
              <a:buNone/>
            </a:pPr>
            <a:r>
              <a:rPr lang="en-US" altLang="zh-CN" sz="2000">
                <a:sym typeface="+mn-ea"/>
              </a:rPr>
              <a:t>        </a:t>
            </a:r>
            <a:r>
              <a:rPr lang="zh-CN" altLang="en-US" sz="2000">
                <a:sym typeface="+mn-ea"/>
              </a:rPr>
              <a:t>在实现文字过滤的算法中，DFA是唯一比较好的实现算法。DFA即Deterministic Finite Automaton，也就是确定有穷自动机</a:t>
            </a:r>
            <a:r>
              <a:rPr lang="zh-CN" sz="2000">
                <a:sym typeface="+mn-ea"/>
              </a:rPr>
              <a:t>。</a:t>
            </a:r>
            <a:endParaRPr lang="zh-CN" sz="2000">
              <a:sym typeface="+mn-ea"/>
            </a:endParaRPr>
          </a:p>
          <a:p>
            <a:pPr indent="0" algn="l" fontAlgn="auto" latinLnBrk="1">
              <a:lnSpc>
                <a:spcPct val="125000"/>
              </a:lnSpc>
              <a:buClrTx/>
              <a:buSzTx/>
              <a:buNone/>
            </a:pPr>
            <a:r>
              <a:rPr lang="zh-CN" sz="2000" b="0" dirty="0" smtClean="0">
                <a:latin typeface="微软雅黑" panose="020B0503020204020204" pitchFamily="34" charset="-122"/>
                <a:ea typeface="微软雅黑" panose="020B0503020204020204" pitchFamily="34" charset="-122"/>
              </a:rPr>
              <a:t>      Java实现DFA算法，利用hashMap初始化敏感词汇形成树型结构，利用</a:t>
            </a:r>
            <a:r>
              <a:rPr lang="zh-CN" sz="2000" dirty="0" smtClean="0">
                <a:latin typeface="微软雅黑" panose="020B0503020204020204" pitchFamily="34" charset="-122"/>
                <a:ea typeface="微软雅黑" panose="020B0503020204020204" pitchFamily="34" charset="-122"/>
                <a:sym typeface="+mn-ea"/>
              </a:rPr>
              <a:t>hashMap的get实现发布内容的</a:t>
            </a:r>
            <a:r>
              <a:rPr lang="zh-CN" sz="2000" b="0" dirty="0" smtClean="0">
                <a:latin typeface="微软雅黑" panose="020B0503020204020204" pitchFamily="34" charset="-122"/>
                <a:ea typeface="微软雅黑" panose="020B0503020204020204" pitchFamily="34" charset="-122"/>
              </a:rPr>
              <a:t>检索过程。</a:t>
            </a:r>
            <a:endParaRPr lang="zh-CN"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endParaRPr lang="zh-CN" sz="2000" b="0" dirty="0" smtClean="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2724785" y="3164205"/>
            <a:ext cx="6209665" cy="294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57655" y="640080"/>
            <a:ext cx="4043680" cy="460375"/>
          </a:xfrm>
          <a:prstGeom prst="rect">
            <a:avLst/>
          </a:prstGeom>
          <a:noFill/>
        </p:spPr>
        <p:txBody>
          <a:bodyPr wrap="square" rtlCol="0">
            <a:spAutoFit/>
          </a:bodyPr>
          <a:lstStyle/>
          <a:p>
            <a:r>
              <a:rPr lang="en-US" altLang="zh-CN" sz="2400" dirty="0"/>
              <a:t>4.4</a:t>
            </a:r>
            <a:r>
              <a:rPr lang="zh-CN" altLang="en-US" sz="2400" dirty="0"/>
              <a:t>敏感词汇过滤</a:t>
            </a:r>
            <a:r>
              <a:rPr lang="en-US" altLang="zh-CN" sz="2400" dirty="0"/>
              <a:t>-</a:t>
            </a:r>
            <a:r>
              <a:rPr lang="zh-CN" altLang="en-US" sz="2400" dirty="0"/>
              <a:t>初始化词汇</a:t>
            </a:r>
            <a:endParaRPr lang="zh-CN" altLang="en-US" sz="2400" dirty="0"/>
          </a:p>
        </p:txBody>
      </p:sp>
      <p:cxnSp>
        <p:nvCxnSpPr>
          <p:cNvPr id="14" name="直接连接符 13"/>
          <p:cNvCxnSpPr/>
          <p:nvPr/>
        </p:nvCxnSpPr>
        <p:spPr>
          <a:xfrm>
            <a:off x="216056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68985" y="1276350"/>
            <a:ext cx="5015230" cy="5477510"/>
          </a:xfrm>
          <a:prstGeom prst="rect">
            <a:avLst/>
          </a:prstGeom>
          <a:noFill/>
          <a:ln w="9525">
            <a:noFill/>
          </a:ln>
        </p:spPr>
        <p:txBody>
          <a:bodyPr wrap="square">
            <a:spAutoFit/>
          </a:bodyPr>
          <a:p>
            <a:pPr indent="0" algn="l" fontAlgn="auto" latinLnBrk="1">
              <a:lnSpc>
                <a:spcPct val="125000"/>
              </a:lnSpc>
              <a:buClrTx/>
              <a:buSzTx/>
              <a:buNone/>
            </a:pPr>
            <a:r>
              <a:rPr lang="zh-CN" sz="2000" b="0" dirty="0" smtClean="0">
                <a:latin typeface="微软雅黑" panose="020B0503020204020204" pitchFamily="34" charset="-122"/>
                <a:ea typeface="微软雅黑" panose="020B0503020204020204" pitchFamily="34" charset="-122"/>
              </a:rPr>
              <a:t>         </a:t>
            </a:r>
            <a:r>
              <a:rPr sz="2000" b="0" dirty="0" smtClean="0">
                <a:latin typeface="微软雅黑" panose="020B0503020204020204" pitchFamily="34" charset="-122"/>
                <a:ea typeface="微软雅黑" panose="020B0503020204020204" pitchFamily="34" charset="-122"/>
              </a:rPr>
              <a:t>1、在hashMap中查询“日”看其是否在hashMap中存在，如果不存在，则证明已“</a:t>
            </a:r>
            <a:r>
              <a:rPr sz="2000" dirty="0" smtClean="0">
                <a:latin typeface="微软雅黑" panose="020B0503020204020204" pitchFamily="34" charset="-122"/>
                <a:ea typeface="微软雅黑" panose="020B0503020204020204" pitchFamily="34" charset="-122"/>
                <a:sym typeface="+mn-ea"/>
              </a:rPr>
              <a:t>五</a:t>
            </a:r>
            <a:r>
              <a:rPr sz="2000" b="0" dirty="0" smtClean="0">
                <a:latin typeface="微软雅黑" panose="020B0503020204020204" pitchFamily="34" charset="-122"/>
                <a:ea typeface="微软雅黑" panose="020B0503020204020204" pitchFamily="34" charset="-122"/>
              </a:rPr>
              <a:t>”开头的敏感词还不存在，则我们直接构建这样的一棵树。跳至3。</a:t>
            </a:r>
            <a:endParaRPr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sz="2000" b="0" dirty="0" smtClean="0">
                <a:latin typeface="微软雅黑" panose="020B0503020204020204" pitchFamily="34" charset="-122"/>
                <a:ea typeface="微软雅黑" panose="020B0503020204020204" pitchFamily="34" charset="-122"/>
              </a:rPr>
              <a:t>         2、如果在hashMap中查找到了，表明存在以“</a:t>
            </a:r>
            <a:r>
              <a:rPr sz="2000" dirty="0" smtClean="0">
                <a:latin typeface="微软雅黑" panose="020B0503020204020204" pitchFamily="34" charset="-122"/>
                <a:ea typeface="微软雅黑" panose="020B0503020204020204" pitchFamily="34" charset="-122"/>
                <a:sym typeface="+mn-ea"/>
              </a:rPr>
              <a:t>五</a:t>
            </a:r>
            <a:r>
              <a:rPr sz="2000" b="0" dirty="0" smtClean="0">
                <a:latin typeface="微软雅黑" panose="020B0503020204020204" pitchFamily="34" charset="-122"/>
                <a:ea typeface="微软雅黑" panose="020B0503020204020204" pitchFamily="34" charset="-122"/>
              </a:rPr>
              <a:t>”开头的敏感词，设置hashMap = hashMap.get("</a:t>
            </a:r>
            <a:r>
              <a:rPr sz="2000" dirty="0" smtClean="0">
                <a:latin typeface="微软雅黑" panose="020B0503020204020204" pitchFamily="34" charset="-122"/>
                <a:ea typeface="微软雅黑" panose="020B0503020204020204" pitchFamily="34" charset="-122"/>
                <a:sym typeface="+mn-ea"/>
              </a:rPr>
              <a:t>五</a:t>
            </a:r>
            <a:r>
              <a:rPr sz="2000" b="0" dirty="0" smtClean="0">
                <a:latin typeface="微软雅黑" panose="020B0503020204020204" pitchFamily="34" charset="-122"/>
                <a:ea typeface="微软雅黑" panose="020B0503020204020204" pitchFamily="34" charset="-122"/>
              </a:rPr>
              <a:t>")，跳至1，依次匹配“</a:t>
            </a:r>
            <a:r>
              <a:rPr sz="2000" dirty="0" smtClean="0">
                <a:latin typeface="微软雅黑" panose="020B0503020204020204" pitchFamily="34" charset="-122"/>
                <a:ea typeface="微软雅黑" panose="020B0503020204020204" pitchFamily="34" charset="-122"/>
                <a:sym typeface="+mn-ea"/>
              </a:rPr>
              <a:t>星</a:t>
            </a:r>
            <a:r>
              <a:rPr sz="2000" b="0" dirty="0" smtClean="0">
                <a:latin typeface="微软雅黑" panose="020B0503020204020204" pitchFamily="34" charset="-122"/>
                <a:ea typeface="微软雅黑" panose="020B0503020204020204" pitchFamily="34" charset="-122"/>
              </a:rPr>
              <a:t>”、“</a:t>
            </a:r>
            <a:r>
              <a:rPr sz="2000" dirty="0" smtClean="0">
                <a:latin typeface="微软雅黑" panose="020B0503020204020204" pitchFamily="34" charset="-122"/>
                <a:ea typeface="微软雅黑" panose="020B0503020204020204" pitchFamily="34" charset="-122"/>
                <a:sym typeface="+mn-ea"/>
              </a:rPr>
              <a:t>红</a:t>
            </a:r>
            <a:r>
              <a:rPr sz="2000" b="0" dirty="0" smtClean="0">
                <a:latin typeface="微软雅黑" panose="020B0503020204020204" pitchFamily="34" charset="-122"/>
                <a:ea typeface="微软雅黑" panose="020B0503020204020204" pitchFamily="34" charset="-122"/>
              </a:rPr>
              <a:t>”</a:t>
            </a:r>
            <a:r>
              <a:rPr sz="2000" dirty="0" smtClean="0">
                <a:latin typeface="微软雅黑" panose="020B0503020204020204" pitchFamily="34" charset="-122"/>
                <a:ea typeface="微软雅黑" panose="020B0503020204020204" pitchFamily="34" charset="-122"/>
                <a:sym typeface="+mn-ea"/>
              </a:rPr>
              <a:t>、“旗</a:t>
            </a:r>
            <a:r>
              <a:rPr sz="2000" dirty="0" smtClean="0">
                <a:latin typeface="微软雅黑" panose="020B0503020204020204" pitchFamily="34" charset="-122"/>
                <a:ea typeface="微软雅黑" panose="020B0503020204020204" pitchFamily="34" charset="-122"/>
                <a:sym typeface="+mn-ea"/>
              </a:rPr>
              <a:t>”</a:t>
            </a:r>
            <a:r>
              <a:rPr sz="2000" b="0" dirty="0" smtClean="0">
                <a:latin typeface="微软雅黑" panose="020B0503020204020204" pitchFamily="34" charset="-122"/>
                <a:ea typeface="微软雅黑" panose="020B0503020204020204" pitchFamily="34" charset="-122"/>
              </a:rPr>
              <a:t>。</a:t>
            </a:r>
            <a:endParaRPr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sz="2000" b="0" dirty="0" smtClean="0">
                <a:latin typeface="微软雅黑" panose="020B0503020204020204" pitchFamily="34" charset="-122"/>
                <a:ea typeface="微软雅黑" panose="020B0503020204020204" pitchFamily="34" charset="-122"/>
              </a:rPr>
              <a:t>         3、判断该字是否为该词中的最后一个字。若是表示敏感词结束，设置标志位isEnd = 1，否则设置标志位isEnd = 0；</a:t>
            </a:r>
            <a:endParaRPr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endParaRPr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r>
              <a:rPr sz="2000" b="0" dirty="0" smtClean="0">
                <a:latin typeface="微软雅黑" panose="020B0503020204020204" pitchFamily="34" charset="-122"/>
                <a:ea typeface="微软雅黑" panose="020B0503020204020204" pitchFamily="34" charset="-122"/>
              </a:rPr>
              <a:t>{五={星={红={isEnd=0, 旗={isEnd=1}}</a:t>
            </a:r>
            <a:endParaRPr sz="2000" b="0" dirty="0" smtClean="0">
              <a:latin typeface="微软雅黑" panose="020B0503020204020204" pitchFamily="34" charset="-122"/>
              <a:ea typeface="微软雅黑" panose="020B0503020204020204" pitchFamily="34" charset="-122"/>
            </a:endParaRPr>
          </a:p>
          <a:p>
            <a:pPr indent="0" algn="l" fontAlgn="auto" latinLnBrk="1">
              <a:lnSpc>
                <a:spcPct val="125000"/>
              </a:lnSpc>
              <a:buClrTx/>
              <a:buSzTx/>
              <a:buNone/>
            </a:pPr>
            <a:endParaRPr sz="2000" b="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944870" y="544830"/>
            <a:ext cx="5170805" cy="5768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73896" y="479235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91896" y="481450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71896" y="1294411"/>
            <a:ext cx="4320000" cy="4320000"/>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01563" y="1930917"/>
            <a:ext cx="1460665" cy="3046988"/>
          </a:xfrm>
          <a:prstGeom prst="rect">
            <a:avLst/>
          </a:prstGeom>
          <a:noFill/>
        </p:spPr>
        <p:txBody>
          <a:bodyPr wrap="square" rtlCol="0">
            <a:spAutoFit/>
          </a:bodyPr>
          <a:lstStyle/>
          <a:p>
            <a:pPr algn="ctr"/>
            <a:r>
              <a:rPr lang="zh-CN" altLang="en-US" sz="9600" spc="50" dirty="0">
                <a:solidFill>
                  <a:schemeClr val="tx1">
                    <a:lumMod val="85000"/>
                    <a:lumOff val="15000"/>
                  </a:schemeClr>
                </a:solidFill>
                <a:latin typeface="思源黑体 HW Bold" panose="020B0800000000000000" pitchFamily="34" charset="-122"/>
                <a:ea typeface="思源黑体 HW Bold" panose="020B0800000000000000" pitchFamily="34" charset="-122"/>
              </a:rPr>
              <a:t>目录</a:t>
            </a:r>
            <a:endParaRPr lang="zh-CN" altLang="en-US" sz="9600" spc="50" dirty="0">
              <a:solidFill>
                <a:schemeClr val="tx1">
                  <a:lumMod val="85000"/>
                  <a:lumOff val="15000"/>
                </a:schemeClr>
              </a:solidFill>
              <a:latin typeface="思源黑体 HW Bold" panose="020B0800000000000000" pitchFamily="34" charset="-122"/>
              <a:ea typeface="思源黑体 HW Bold" panose="020B0800000000000000" pitchFamily="34" charset="-122"/>
            </a:endParaRPr>
          </a:p>
        </p:txBody>
      </p:sp>
      <p:sp>
        <p:nvSpPr>
          <p:cNvPr id="6" name="椭圆 5"/>
          <p:cNvSpPr/>
          <p:nvPr/>
        </p:nvSpPr>
        <p:spPr>
          <a:xfrm rot="16200000" flipV="1">
            <a:off x="4011032" y="1460723"/>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047032" y="1472691"/>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05823" y="-762069"/>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3823" y="-739917"/>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565807" y="-325654"/>
            <a:ext cx="991127" cy="99112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5991405" y="542747"/>
            <a:ext cx="3630395" cy="613458"/>
            <a:chOff x="7343421" y="1232678"/>
            <a:chExt cx="3630395" cy="613458"/>
          </a:xfrm>
        </p:grpSpPr>
        <p:sp>
          <p:nvSpPr>
            <p:cNvPr id="38" name="椭圆 37"/>
            <p:cNvSpPr/>
            <p:nvPr/>
          </p:nvSpPr>
          <p:spPr>
            <a:xfrm>
              <a:off x="7343421" y="1232678"/>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汉仪菱心体简" panose="02010609000101010101" pitchFamily="49" charset="-122"/>
                  <a:ea typeface="汉仪菱心体简" panose="02010609000101010101" pitchFamily="49" charset="-122"/>
                </a:rPr>
                <a:t>01</a:t>
              </a:r>
              <a:endParaRPr lang="zh-CN" altLang="en-US" dirty="0"/>
            </a:p>
          </p:txBody>
        </p:sp>
        <p:sp>
          <p:nvSpPr>
            <p:cNvPr id="42" name="文本框 41"/>
            <p:cNvSpPr txBox="1"/>
            <p:nvPr/>
          </p:nvSpPr>
          <p:spPr>
            <a:xfrm>
              <a:off x="8634714" y="1296248"/>
              <a:ext cx="2339102" cy="461665"/>
            </a:xfrm>
            <a:prstGeom prst="rect">
              <a:avLst/>
            </a:prstGeom>
            <a:noFill/>
          </p:spPr>
          <p:txBody>
            <a:bodyPr wrap="none" rtlCol="0">
              <a:spAutoFit/>
            </a:bodyPr>
            <a:lstStyle/>
            <a:p>
              <a:r>
                <a:rPr lang="zh-CN" altLang="en-US" sz="2400" dirty="0" smtClean="0">
                  <a:solidFill>
                    <a:schemeClr val="tx1"/>
                  </a:solidFill>
                  <a:latin typeface="汉仪菱心体简" panose="02010609000101010101" pitchFamily="49" charset="-122"/>
                  <a:ea typeface="汉仪菱心体简" panose="02010609000101010101" pitchFamily="49" charset="-122"/>
                  <a:sym typeface="+mn-ea"/>
                </a:rPr>
                <a:t>选题背景及现状</a:t>
              </a:r>
              <a:endParaRPr lang="zh-CN" altLang="en-US" sz="2400" dirty="0" smtClean="0">
                <a:solidFill>
                  <a:schemeClr val="tx1"/>
                </a:solidFill>
                <a:latin typeface="汉仪菱心体简" panose="02010609000101010101" pitchFamily="49" charset="-122"/>
                <a:ea typeface="汉仪菱心体简" panose="02010609000101010101" pitchFamily="49" charset="-122"/>
                <a:sym typeface="+mn-ea"/>
              </a:endParaRPr>
            </a:p>
          </p:txBody>
        </p:sp>
      </p:grpSp>
      <p:grpSp>
        <p:nvGrpSpPr>
          <p:cNvPr id="43" name="组合 42"/>
          <p:cNvGrpSpPr/>
          <p:nvPr/>
        </p:nvGrpSpPr>
        <p:grpSpPr>
          <a:xfrm>
            <a:off x="5991405" y="2534692"/>
            <a:ext cx="3322618" cy="613458"/>
            <a:chOff x="7343421" y="2320799"/>
            <a:chExt cx="3322618" cy="613458"/>
          </a:xfrm>
        </p:grpSpPr>
        <p:sp>
          <p:nvSpPr>
            <p:cNvPr id="44" name="文本框 43"/>
            <p:cNvSpPr txBox="1"/>
            <p:nvPr/>
          </p:nvSpPr>
          <p:spPr>
            <a:xfrm>
              <a:off x="8634714" y="2411301"/>
              <a:ext cx="2031325" cy="461665"/>
            </a:xfrm>
            <a:prstGeom prst="rect">
              <a:avLst/>
            </a:prstGeom>
            <a:noFill/>
          </p:spPr>
          <p:txBody>
            <a:bodyPr wrap="none" rtlCol="0">
              <a:spAutoFit/>
            </a:bodyPr>
            <a:lstStyle/>
            <a:p>
              <a:r>
                <a:rPr lang="zh-CN" altLang="en-US" sz="2400" dirty="0" smtClean="0">
                  <a:solidFill>
                    <a:schemeClr val="tx1"/>
                  </a:solidFill>
                  <a:latin typeface="汉仪菱心体简" panose="02010609000101010101" pitchFamily="49" charset="-122"/>
                  <a:ea typeface="汉仪菱心体简" panose="02010609000101010101" pitchFamily="49" charset="-122"/>
                  <a:sym typeface="+mn-ea"/>
                </a:rPr>
                <a:t>功能模块介绍</a:t>
              </a:r>
              <a:endParaRPr lang="zh-CN" altLang="en-US" sz="2400" dirty="0" smtClean="0">
                <a:solidFill>
                  <a:schemeClr val="tx1"/>
                </a:solidFill>
                <a:latin typeface="汉仪菱心体简" panose="02010609000101010101" pitchFamily="49" charset="-122"/>
                <a:ea typeface="汉仪菱心体简" panose="02010609000101010101" pitchFamily="49" charset="-122"/>
                <a:sym typeface="+mn-ea"/>
              </a:endParaRPr>
            </a:p>
          </p:txBody>
        </p:sp>
        <p:sp>
          <p:nvSpPr>
            <p:cNvPr id="45" name="椭圆 44"/>
            <p:cNvSpPr/>
            <p:nvPr/>
          </p:nvSpPr>
          <p:spPr>
            <a:xfrm>
              <a:off x="7343421" y="2320799"/>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汉仪菱心体简" panose="02010609000101010101" pitchFamily="49" charset="-122"/>
                  <a:ea typeface="汉仪菱心体简" panose="02010609000101010101" pitchFamily="49" charset="-122"/>
                </a:rPr>
                <a:t>03</a:t>
              </a:r>
              <a:endParaRPr lang="zh-CN" altLang="en-US" dirty="0"/>
            </a:p>
          </p:txBody>
        </p:sp>
      </p:grpSp>
      <p:grpSp>
        <p:nvGrpSpPr>
          <p:cNvPr id="46" name="组合 45"/>
          <p:cNvGrpSpPr/>
          <p:nvPr/>
        </p:nvGrpSpPr>
        <p:grpSpPr>
          <a:xfrm>
            <a:off x="5991405" y="3551302"/>
            <a:ext cx="2693373" cy="613458"/>
            <a:chOff x="7343421" y="3528018"/>
            <a:chExt cx="2693373" cy="613458"/>
          </a:xfrm>
        </p:grpSpPr>
        <p:sp>
          <p:nvSpPr>
            <p:cNvPr id="47" name="文本框 46"/>
            <p:cNvSpPr txBox="1"/>
            <p:nvPr/>
          </p:nvSpPr>
          <p:spPr>
            <a:xfrm>
              <a:off x="8634714" y="3618520"/>
              <a:ext cx="1402080" cy="460375"/>
            </a:xfrm>
            <a:prstGeom prst="rect">
              <a:avLst/>
            </a:prstGeom>
            <a:noFill/>
          </p:spPr>
          <p:txBody>
            <a:bodyPr wrap="none" rtlCol="0">
              <a:spAutoFit/>
            </a:bodyPr>
            <a:lstStyle/>
            <a:p>
              <a:pPr algn="l"/>
              <a:r>
                <a:rPr lang="zh-CN" altLang="en-US" sz="2400" dirty="0" smtClean="0">
                  <a:latin typeface="汉仪菱心体简" panose="02010609000101010101" pitchFamily="49" charset="-122"/>
                  <a:ea typeface="汉仪菱心体简" panose="02010609000101010101" pitchFamily="49" charset="-122"/>
                  <a:sym typeface="+mn-ea"/>
                </a:rPr>
                <a:t>系统演示</a:t>
              </a:r>
              <a:endParaRPr lang="zh-CN" altLang="en-US" sz="2400" dirty="0" smtClean="0">
                <a:solidFill>
                  <a:schemeClr val="tx1"/>
                </a:solidFill>
                <a:latin typeface="汉仪菱心体简" panose="02010609000101010101" pitchFamily="49" charset="-122"/>
                <a:ea typeface="汉仪菱心体简" panose="02010609000101010101" pitchFamily="49" charset="-122"/>
              </a:endParaRPr>
            </a:p>
          </p:txBody>
        </p:sp>
        <p:sp>
          <p:nvSpPr>
            <p:cNvPr id="48" name="椭圆 47"/>
            <p:cNvSpPr/>
            <p:nvPr/>
          </p:nvSpPr>
          <p:spPr>
            <a:xfrm>
              <a:off x="7343421" y="3528018"/>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汉仪菱心体简" panose="02010609000101010101" pitchFamily="49" charset="-122"/>
                  <a:ea typeface="汉仪菱心体简" panose="02010609000101010101" pitchFamily="49" charset="-122"/>
                </a:rPr>
                <a:t>04</a:t>
              </a:r>
              <a:endParaRPr lang="zh-CN" altLang="en-US" dirty="0"/>
            </a:p>
          </p:txBody>
        </p:sp>
      </p:grpSp>
      <p:grpSp>
        <p:nvGrpSpPr>
          <p:cNvPr id="49" name="组合 48"/>
          <p:cNvGrpSpPr/>
          <p:nvPr/>
        </p:nvGrpSpPr>
        <p:grpSpPr>
          <a:xfrm>
            <a:off x="6006010" y="4567912"/>
            <a:ext cx="3551941" cy="613458"/>
            <a:chOff x="7358026" y="4735237"/>
            <a:chExt cx="3551941" cy="613458"/>
          </a:xfrm>
        </p:grpSpPr>
        <p:sp>
          <p:nvSpPr>
            <p:cNvPr id="50" name="文本框 49"/>
            <p:cNvSpPr txBox="1"/>
            <p:nvPr/>
          </p:nvSpPr>
          <p:spPr>
            <a:xfrm>
              <a:off x="8593487" y="4825739"/>
              <a:ext cx="2316480" cy="460375"/>
            </a:xfrm>
            <a:prstGeom prst="rect">
              <a:avLst/>
            </a:prstGeom>
            <a:noFill/>
          </p:spPr>
          <p:txBody>
            <a:bodyPr wrap="none" rtlCol="0">
              <a:spAutoFit/>
            </a:bodyPr>
            <a:lstStyle/>
            <a:p>
              <a:pPr algn="l"/>
              <a:r>
                <a:rPr lang="zh-CN" altLang="en-US" sz="2400" dirty="0" smtClean="0">
                  <a:latin typeface="汉仪菱心体简" panose="02010609000101010101" pitchFamily="49" charset="-122"/>
                  <a:ea typeface="汉仪菱心体简" panose="02010609000101010101" pitchFamily="49" charset="-122"/>
                  <a:sym typeface="+mn-ea"/>
                </a:rPr>
                <a:t>详细设计及实现</a:t>
              </a:r>
              <a:endParaRPr lang="zh-CN" altLang="en-US" sz="2400" dirty="0" smtClean="0">
                <a:solidFill>
                  <a:schemeClr val="tx1"/>
                </a:solidFill>
                <a:latin typeface="汉仪菱心体简" panose="02010609000101010101" pitchFamily="49" charset="-122"/>
                <a:ea typeface="汉仪菱心体简" panose="02010609000101010101" pitchFamily="49" charset="-122"/>
              </a:endParaRPr>
            </a:p>
          </p:txBody>
        </p:sp>
        <p:sp>
          <p:nvSpPr>
            <p:cNvPr id="51" name="椭圆 50"/>
            <p:cNvSpPr/>
            <p:nvPr/>
          </p:nvSpPr>
          <p:spPr>
            <a:xfrm>
              <a:off x="7358026" y="4735237"/>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汉仪菱心体简" panose="02010609000101010101" pitchFamily="49" charset="-122"/>
                  <a:ea typeface="汉仪菱心体简" panose="02010609000101010101" pitchFamily="49" charset="-122"/>
                </a:rPr>
                <a:t>05</a:t>
              </a:r>
              <a:endParaRPr lang="zh-CN" altLang="en-US" dirty="0"/>
            </a:p>
          </p:txBody>
        </p:sp>
      </p:grpSp>
      <p:grpSp>
        <p:nvGrpSpPr>
          <p:cNvPr id="52" name="组合 51"/>
          <p:cNvGrpSpPr/>
          <p:nvPr/>
        </p:nvGrpSpPr>
        <p:grpSpPr>
          <a:xfrm>
            <a:off x="5991405" y="1518082"/>
            <a:ext cx="4204721" cy="613458"/>
            <a:chOff x="7343421" y="4735237"/>
            <a:chExt cx="4204721" cy="613458"/>
          </a:xfrm>
        </p:grpSpPr>
        <p:sp>
          <p:nvSpPr>
            <p:cNvPr id="53" name="文本框 27"/>
            <p:cNvSpPr txBox="1"/>
            <p:nvPr/>
          </p:nvSpPr>
          <p:spPr>
            <a:xfrm>
              <a:off x="8593487" y="4825739"/>
              <a:ext cx="2954655" cy="461665"/>
            </a:xfrm>
            <a:prstGeom prst="rect">
              <a:avLst/>
            </a:prstGeom>
            <a:noFill/>
          </p:spPr>
          <p:txBody>
            <a:bodyPr wrap="none" rtlCol="0">
              <a:spAutoFit/>
            </a:bodyPr>
            <a:lstStyle/>
            <a:p>
              <a:r>
                <a:rPr lang="zh-CN" altLang="en-US" sz="2400" dirty="0" smtClean="0">
                  <a:solidFill>
                    <a:schemeClr val="tx1"/>
                  </a:solidFill>
                  <a:latin typeface="汉仪菱心体简" panose="02010609000101010101" pitchFamily="49" charset="-122"/>
                  <a:ea typeface="汉仪菱心体简" panose="02010609000101010101" pitchFamily="49" charset="-122"/>
                  <a:sym typeface="+mn-ea"/>
                </a:rPr>
                <a:t>系统简介及开发工具</a:t>
              </a:r>
              <a:endParaRPr lang="zh-CN" altLang="en-US" sz="2400" dirty="0" smtClean="0">
                <a:solidFill>
                  <a:schemeClr val="tx1"/>
                </a:solidFill>
                <a:latin typeface="汉仪菱心体简" panose="02010609000101010101" pitchFamily="49" charset="-122"/>
                <a:ea typeface="汉仪菱心体简" panose="02010609000101010101" pitchFamily="49" charset="-122"/>
                <a:sym typeface="+mn-ea"/>
              </a:endParaRPr>
            </a:p>
          </p:txBody>
        </p:sp>
        <p:sp>
          <p:nvSpPr>
            <p:cNvPr id="54" name="椭圆 53"/>
            <p:cNvSpPr/>
            <p:nvPr/>
          </p:nvSpPr>
          <p:spPr>
            <a:xfrm>
              <a:off x="7343421" y="4735237"/>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汉仪菱心体简" panose="02010609000101010101" pitchFamily="49" charset="-122"/>
                  <a:ea typeface="汉仪菱心体简" panose="02010609000101010101" pitchFamily="49" charset="-122"/>
                </a:rPr>
                <a:t>02</a:t>
              </a:r>
              <a:endParaRPr lang="zh-CN" altLang="en-US" dirty="0"/>
            </a:p>
          </p:txBody>
        </p:sp>
      </p:grpSp>
      <p:grpSp>
        <p:nvGrpSpPr>
          <p:cNvPr id="55" name="组合 54"/>
          <p:cNvGrpSpPr/>
          <p:nvPr/>
        </p:nvGrpSpPr>
        <p:grpSpPr>
          <a:xfrm>
            <a:off x="6020615" y="5579374"/>
            <a:ext cx="2084408" cy="613458"/>
            <a:chOff x="7372631" y="1188863"/>
            <a:chExt cx="2084408" cy="613458"/>
          </a:xfrm>
        </p:grpSpPr>
        <p:sp>
          <p:nvSpPr>
            <p:cNvPr id="56" name="椭圆 55"/>
            <p:cNvSpPr/>
            <p:nvPr/>
          </p:nvSpPr>
          <p:spPr>
            <a:xfrm>
              <a:off x="7372631" y="118886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汉仪菱心体简" panose="02010609000101010101" pitchFamily="49" charset="-122"/>
                  <a:ea typeface="汉仪菱心体简" panose="02010609000101010101" pitchFamily="49" charset="-122"/>
                </a:rPr>
                <a:t>06</a:t>
              </a:r>
              <a:endParaRPr lang="zh-CN" altLang="en-US" dirty="0"/>
            </a:p>
          </p:txBody>
        </p:sp>
        <p:sp>
          <p:nvSpPr>
            <p:cNvPr id="57" name="文本框 24"/>
            <p:cNvSpPr txBox="1"/>
            <p:nvPr/>
          </p:nvSpPr>
          <p:spPr>
            <a:xfrm>
              <a:off x="8664559" y="1267038"/>
              <a:ext cx="792480" cy="460375"/>
            </a:xfrm>
            <a:prstGeom prst="rect">
              <a:avLst/>
            </a:prstGeom>
            <a:noFill/>
          </p:spPr>
          <p:txBody>
            <a:bodyPr wrap="none" rtlCol="0">
              <a:spAutoFit/>
            </a:bodyPr>
            <a:lstStyle/>
            <a:p>
              <a:r>
                <a:rPr lang="zh-CN" altLang="en-US" sz="2400" dirty="0" smtClean="0">
                  <a:solidFill>
                    <a:schemeClr val="tx1"/>
                  </a:solidFill>
                  <a:latin typeface="汉仪菱心体简" panose="02010609000101010101" pitchFamily="49" charset="-122"/>
                  <a:ea typeface="汉仪菱心体简" panose="02010609000101010101" pitchFamily="49" charset="-122"/>
                </a:rPr>
                <a:t>总结</a:t>
              </a:r>
              <a:endParaRPr lang="zh-CN" altLang="en-US" sz="2400" dirty="0" smtClean="0">
                <a:solidFill>
                  <a:schemeClr val="tx1"/>
                </a:solidFill>
                <a:latin typeface="汉仪菱心体简" panose="02010609000101010101" pitchFamily="49" charset="-122"/>
                <a:ea typeface="汉仪菱心体简" panose="02010609000101010101" pitchFamily="49"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20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20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2000"/>
                                        <p:tgtEl>
                                          <p:spTgt spid="49"/>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20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40510" y="640080"/>
            <a:ext cx="3801110" cy="460375"/>
          </a:xfrm>
          <a:prstGeom prst="rect">
            <a:avLst/>
          </a:prstGeom>
          <a:noFill/>
        </p:spPr>
        <p:txBody>
          <a:bodyPr wrap="square" rtlCol="0">
            <a:spAutoFit/>
          </a:bodyPr>
          <a:lstStyle/>
          <a:p>
            <a:r>
              <a:rPr lang="en-US" altLang="zh-CN" sz="2400" dirty="0"/>
              <a:t>4.4</a:t>
            </a:r>
            <a:r>
              <a:rPr lang="zh-CN" altLang="en-US" sz="2400" dirty="0"/>
              <a:t>敏感词汇过滤</a:t>
            </a:r>
            <a:r>
              <a:rPr lang="en-US" altLang="zh-CN" sz="2400" dirty="0"/>
              <a:t>-</a:t>
            </a:r>
            <a:r>
              <a:rPr lang="zh-CN" altLang="en-US" sz="2400" dirty="0"/>
              <a:t>检索内容</a:t>
            </a:r>
            <a:endParaRPr lang="zh-CN" altLang="en-US" sz="2400" dirty="0"/>
          </a:p>
        </p:txBody>
      </p:sp>
      <p:cxnSp>
        <p:nvCxnSpPr>
          <p:cNvPr id="14" name="直接连接符 13"/>
          <p:cNvCxnSpPr/>
          <p:nvPr/>
        </p:nvCxnSpPr>
        <p:spPr>
          <a:xfrm>
            <a:off x="2145961"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6750" y="1535430"/>
            <a:ext cx="5615305" cy="3415030"/>
          </a:xfrm>
          <a:prstGeom prst="rect">
            <a:avLst/>
          </a:prstGeom>
          <a:noFill/>
        </p:spPr>
        <p:txBody>
          <a:bodyPr wrap="square" rtlCol="0" anchor="t">
            <a:spAutoFit/>
          </a:bodyPr>
          <a:p>
            <a:r>
              <a:rPr lang="zh-CN" altLang="en-US"/>
              <a:t>         敏感词库我们一个简单的方法给实现了，那么如何实现检索呢？检索过程无非就是hashMap的get实现，找到就证明该词为敏感词，否则不为敏感词。过程如下：假如我们匹配“中国人民万岁”。</a:t>
            </a:r>
            <a:endParaRPr lang="zh-CN" altLang="en-US"/>
          </a:p>
          <a:p>
            <a:r>
              <a:rPr lang="zh-CN" altLang="en-US"/>
              <a:t>         1、第一个字“中”，我们在hashMap中可以找到，，则</a:t>
            </a:r>
            <a:r>
              <a:rPr lang="zh-CN" altLang="en-US"/>
              <a:t>继续检索</a:t>
            </a:r>
            <a:r>
              <a:rPr lang="zh-CN" altLang="en-US"/>
              <a:t>。</a:t>
            </a:r>
            <a:endParaRPr lang="zh-CN" altLang="en-US"/>
          </a:p>
          <a:p>
            <a:pPr indent="457200" fontAlgn="auto">
              <a:extLst>
                <a:ext uri="{35155182-B16C-46BC-9424-99874614C6A1}">
                  <wpsdc:indentchars xmlns:wpsdc="http://www.wps.cn/officeDocument/2017/drawingmlCustomData" val="200" checksum="59296752"/>
                </a:ext>
              </a:extLst>
            </a:pPr>
            <a:r>
              <a:rPr lang="zh-CN" altLang="en-US"/>
              <a:t>2、如果map == null，则不是敏感词。</a:t>
            </a:r>
            <a:r>
              <a:rPr lang="zh-CN" altLang="en-US">
                <a:sym typeface="+mn-ea"/>
              </a:rPr>
              <a:t>继续下一个字符检索</a:t>
            </a:r>
            <a:r>
              <a:rPr lang="zh-CN" altLang="en-US"/>
              <a:t> 。             </a:t>
            </a:r>
            <a:endParaRPr lang="zh-CN" altLang="en-US"/>
          </a:p>
          <a:p>
            <a:pPr indent="457200" fontAlgn="auto">
              <a:extLst>
                <a:ext uri="{35155182-B16C-46BC-9424-99874614C6A1}">
                  <wpsdc:indentchars xmlns:wpsdc="http://www.wps.cn/officeDocument/2017/drawingmlCustomData" val="200" checksum="59296752"/>
                </a:ext>
              </a:extLst>
            </a:pPr>
            <a:r>
              <a:rPr lang="zh-CN" altLang="en-US"/>
              <a:t>3、获取map中的isEnd，通过isEnd是否等于1来判断该词是否为最后一个。如果isEnd == 1表示该词为敏感词，否则跳至1。</a:t>
            </a:r>
            <a:endParaRPr lang="zh-CN" altLang="en-US"/>
          </a:p>
          <a:p>
            <a:endParaRPr lang="zh-CN" altLang="en-US"/>
          </a:p>
        </p:txBody>
      </p:sp>
      <p:pic>
        <p:nvPicPr>
          <p:cNvPr id="17" name="图片 16"/>
          <p:cNvPicPr>
            <a:picLocks noChangeAspect="1"/>
          </p:cNvPicPr>
          <p:nvPr/>
        </p:nvPicPr>
        <p:blipFill>
          <a:blip r:embed="rId1"/>
          <a:stretch>
            <a:fillRect/>
          </a:stretch>
        </p:blipFill>
        <p:spPr>
          <a:xfrm>
            <a:off x="7067550" y="297815"/>
            <a:ext cx="4699000" cy="6216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88436" y="469219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436" y="471434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29053" y="1702475"/>
            <a:ext cx="3666701" cy="3666701"/>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4299" y="2465124"/>
            <a:ext cx="2394762" cy="2214880"/>
          </a:xfrm>
          <a:prstGeom prst="rect">
            <a:avLst/>
          </a:prstGeom>
          <a:noFill/>
        </p:spPr>
        <p:txBody>
          <a:bodyPr wrap="square" rtlCol="0">
            <a:spAutoFit/>
          </a:bodyPr>
          <a:lstStyle/>
          <a:p>
            <a:pPr algn="ctr"/>
            <a:r>
              <a:rPr lang="en-US" altLang="zh-CN"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椭圆 5"/>
          <p:cNvSpPr/>
          <p:nvPr/>
        </p:nvSpPr>
        <p:spPr>
          <a:xfrm rot="16200000" flipV="1">
            <a:off x="4323061" y="1249389"/>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359061" y="1261357"/>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785500"/>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7564" y="-763348"/>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189237" y="3056908"/>
            <a:ext cx="3348841" cy="922020"/>
          </a:xfrm>
          <a:prstGeom prst="rect">
            <a:avLst/>
          </a:prstGeom>
          <a:noFill/>
        </p:spPr>
        <p:txBody>
          <a:bodyPr wrap="square" rtlCol="0">
            <a:spAutoFit/>
          </a:bodyPr>
          <a:lstStyle/>
          <a:p>
            <a:r>
              <a:rPr lang="zh-CN" altLang="en-US" sz="5400" dirty="0">
                <a:solidFill>
                  <a:schemeClr val="tx1">
                    <a:lumMod val="75000"/>
                    <a:lumOff val="25000"/>
                  </a:schemeClr>
                </a:solidFill>
              </a:rPr>
              <a:t>总结</a:t>
            </a:r>
            <a:endParaRPr lang="zh-CN" altLang="en-US" sz="5400" dirty="0">
              <a:solidFill>
                <a:schemeClr val="tx1">
                  <a:lumMod val="75000"/>
                  <a:lumOff val="25000"/>
                </a:schemeClr>
              </a:solidFill>
            </a:endParaRPr>
          </a:p>
        </p:txBody>
      </p:sp>
      <p:sp>
        <p:nvSpPr>
          <p:cNvPr id="25" name="椭圆 24"/>
          <p:cNvSpPr/>
          <p:nvPr/>
        </p:nvSpPr>
        <p:spPr>
          <a:xfrm>
            <a:off x="11382000" y="529808"/>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18000" y="565808"/>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334216" y="4014278"/>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665877">
            <a:off x="10096831" y="2630196"/>
            <a:ext cx="1404000" cy="1404000"/>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86540" y="4621839"/>
            <a:ext cx="1136114" cy="113611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004540" y="4633811"/>
            <a:ext cx="1110293" cy="1110293"/>
          </a:xfrm>
          <a:prstGeom prst="ellipse">
            <a:avLst/>
          </a:prstGeom>
          <a:pattFill prst="pct5">
            <a:fgClr>
              <a:srgbClr val="26688F"/>
            </a:fgClr>
            <a:bgClr>
              <a:srgbClr val="195382"/>
            </a:bgClr>
          </a:pattFill>
          <a:ln>
            <a:noFill/>
          </a:ln>
          <a:effectLst>
            <a:innerShdw blurRad="838200" dist="368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21459" y="-345395"/>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17213" y="1682246"/>
            <a:ext cx="6957575" cy="3493508"/>
          </a:xfrm>
          <a:prstGeom prst="rect">
            <a:avLst/>
          </a:prstGeom>
          <a:noFill/>
          <a:ln w="1047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00120" y="2732261"/>
            <a:ext cx="5486400" cy="1200329"/>
          </a:xfrm>
          <a:prstGeom prst="rect">
            <a:avLst/>
          </a:prstGeom>
          <a:noFill/>
        </p:spPr>
        <p:txBody>
          <a:bodyPr wrap="square" rtlCol="0">
            <a:spAutoFit/>
          </a:bodyPr>
          <a:lstStyle/>
          <a:p>
            <a:pPr algn="ctr"/>
            <a:r>
              <a:rPr lang="zh-CN" altLang="en-US" sz="7200" b="1" spc="50" dirty="0">
                <a:solidFill>
                  <a:schemeClr val="tx1">
                    <a:lumMod val="85000"/>
                    <a:lumOff val="15000"/>
                  </a:schemeClr>
                </a:solidFill>
                <a:latin typeface="思源黑體 Bold" panose="020B0800000000000000" pitchFamily="34" charset="-128"/>
                <a:ea typeface="思源黑體 Bold" panose="020B0800000000000000" pitchFamily="34" charset="-128"/>
              </a:rPr>
              <a:t>谢 谢</a:t>
            </a:r>
            <a:endParaRPr lang="zh-CN" altLang="en-US" sz="7200" b="1" spc="50" dirty="0">
              <a:solidFill>
                <a:schemeClr val="tx1">
                  <a:lumMod val="85000"/>
                  <a:lumOff val="15000"/>
                </a:schemeClr>
              </a:solidFill>
              <a:latin typeface="思源黑體 Bold" panose="020B0800000000000000" pitchFamily="34" charset="-128"/>
              <a:ea typeface="思源黑體 Bold" panose="020B0800000000000000" pitchFamily="34" charset="-128"/>
            </a:endParaRPr>
          </a:p>
        </p:txBody>
      </p:sp>
      <p:sp>
        <p:nvSpPr>
          <p:cNvPr id="2" name="椭圆 1"/>
          <p:cNvSpPr/>
          <p:nvPr/>
        </p:nvSpPr>
        <p:spPr>
          <a:xfrm>
            <a:off x="1567459" y="4611085"/>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03459" y="4647085"/>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flipV="1">
            <a:off x="3769816" y="783830"/>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flipV="1">
            <a:off x="3805816" y="795798"/>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776668" y="987110"/>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696436" y="5464751"/>
            <a:ext cx="991127" cy="991127"/>
          </a:xfrm>
          <a:prstGeom prst="ellipse">
            <a:avLst/>
          </a:prstGeom>
          <a:solidFill>
            <a:srgbClr val="353334"/>
          </a:solidFill>
          <a:ln>
            <a:noFill/>
          </a:ln>
          <a:effectLst>
            <a:outerShdw blurRad="342900" dist="177800" dir="8100000" algn="tr" rotWithShape="0">
              <a:srgbClr val="35333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06721" y="-463293"/>
            <a:ext cx="1073856" cy="1073856"/>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42721" y="-427293"/>
            <a:ext cx="1026129" cy="1026129"/>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39459" y="-323243"/>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665877">
            <a:off x="10114832" y="2648196"/>
            <a:ext cx="1368000" cy="136800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88436" y="469219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436" y="471434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29053" y="1702475"/>
            <a:ext cx="3666701" cy="3666701"/>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4299" y="2465124"/>
            <a:ext cx="2394762" cy="2215991"/>
          </a:xfrm>
          <a:prstGeom prst="rect">
            <a:avLst/>
          </a:prstGeom>
          <a:noFill/>
        </p:spPr>
        <p:txBody>
          <a:bodyPr wrap="square" rtlCol="0">
            <a:spAutoFit/>
          </a:bodyPr>
          <a:lstStyle/>
          <a:p>
            <a:pPr algn="ctr"/>
            <a:r>
              <a:rPr lang="en-US" altLang="zh-CN"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椭圆 5"/>
          <p:cNvSpPr/>
          <p:nvPr/>
        </p:nvSpPr>
        <p:spPr>
          <a:xfrm rot="16200000" flipV="1">
            <a:off x="4323061" y="1249389"/>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359061" y="1261357"/>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785500"/>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7564" y="-763348"/>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687695" y="3074670"/>
            <a:ext cx="5833110" cy="922020"/>
          </a:xfrm>
          <a:prstGeom prst="rect">
            <a:avLst/>
          </a:prstGeom>
          <a:noFill/>
        </p:spPr>
        <p:txBody>
          <a:bodyPr wrap="square" rtlCol="0">
            <a:spAutoFit/>
          </a:bodyPr>
          <a:lstStyle/>
          <a:p>
            <a:r>
              <a:rPr lang="zh-CN" altLang="en-US" sz="5400" dirty="0">
                <a:solidFill>
                  <a:schemeClr val="tx1">
                    <a:lumMod val="75000"/>
                    <a:lumOff val="25000"/>
                  </a:schemeClr>
                </a:solidFill>
              </a:rPr>
              <a:t>研究背景以及</a:t>
            </a:r>
            <a:r>
              <a:rPr lang="zh-CN" altLang="en-US" sz="5400" dirty="0">
                <a:solidFill>
                  <a:schemeClr val="tx1">
                    <a:lumMod val="75000"/>
                    <a:lumOff val="25000"/>
                  </a:schemeClr>
                </a:solidFill>
              </a:rPr>
              <a:t>目的</a:t>
            </a:r>
            <a:endParaRPr lang="zh-CN" altLang="en-US" sz="5400" dirty="0">
              <a:solidFill>
                <a:schemeClr val="tx1">
                  <a:lumMod val="75000"/>
                  <a:lumOff val="25000"/>
                </a:schemeClr>
              </a:solidFill>
            </a:endParaRPr>
          </a:p>
        </p:txBody>
      </p:sp>
      <p:sp>
        <p:nvSpPr>
          <p:cNvPr id="25" name="椭圆 24"/>
          <p:cNvSpPr/>
          <p:nvPr/>
        </p:nvSpPr>
        <p:spPr>
          <a:xfrm>
            <a:off x="11382000" y="529808"/>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18000" y="565808"/>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010275" y="3996690"/>
            <a:ext cx="1308100" cy="13335"/>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559" y="654531"/>
            <a:ext cx="2458192" cy="460375"/>
          </a:xfrm>
          <a:prstGeom prst="rect">
            <a:avLst/>
          </a:prstGeom>
          <a:noFill/>
        </p:spPr>
        <p:txBody>
          <a:bodyPr wrap="square" rtlCol="0">
            <a:spAutoFit/>
          </a:bodyPr>
          <a:lstStyle/>
          <a:p>
            <a:r>
              <a:rPr lang="en-US" altLang="zh-CN" sz="2400" dirty="0"/>
              <a:t>1.1研究背景</a:t>
            </a:r>
            <a:endParaRPr lang="en-US" altLang="zh-CN" sz="2400" dirty="0"/>
          </a:p>
        </p:txBody>
      </p:sp>
      <p:cxnSp>
        <p:nvCxnSpPr>
          <p:cNvPr id="14" name="直接连接符 13"/>
          <p:cNvCxnSpPr/>
          <p:nvPr/>
        </p:nvCxnSpPr>
        <p:spPr>
          <a:xfrm>
            <a:off x="234598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360160" y="1382395"/>
            <a:ext cx="5408930" cy="5092700"/>
          </a:xfrm>
          <a:prstGeom prst="rect">
            <a:avLst/>
          </a:prstGeom>
          <a:noFill/>
        </p:spPr>
        <p:txBody>
          <a:bodyPr wrap="square" rtlCol="0">
            <a:spAutoFit/>
          </a:bodyPr>
          <a:lstStyle/>
          <a:p>
            <a:pPr indent="508000" fontAlgn="auto">
              <a:lnSpc>
                <a:spcPct val="125000"/>
              </a:lnSpc>
              <a:extLst>
                <a:ext uri="{35155182-B16C-46BC-9424-99874614C6A1}">
                  <wpsdc:indentchars xmlns:wpsdc="http://www.wps.cn/officeDocument/2017/drawingmlCustomData" val="200" checksum="282533468"/>
                </a:ext>
              </a:extLst>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在2017年1月微信小程序宣布正式上线，因此受到各领域的广泛关注。根据2018年小程序的年度报表显示，小程序累计的用户已到达6亿之多，平均日活动的用户超过了2.3亿人，同时各种各样的小程序加起来的数量也已突破230万个。互联网的发展是一个快速迭代和试错改进的过程，面对蓬勃发展的微信小程序，传统媒体、纸书及数字出版商要顺势而为，将优秀作品的音频、视频、图片及文字作为内容服务发力点，引导读者在手机阅读和纸质阅读之间寻求平衡，提高读者的内容选择水平，避免沉迷于过于娱乐化的内容，营造全社会良好的阅读文化氛围。</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64160" y="2400300"/>
            <a:ext cx="5886450" cy="3274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2800985" cy="460375"/>
          </a:xfrm>
          <a:prstGeom prst="rect">
            <a:avLst/>
          </a:prstGeom>
          <a:noFill/>
        </p:spPr>
        <p:txBody>
          <a:bodyPr wrap="square" rtlCol="0">
            <a:spAutoFit/>
          </a:bodyPr>
          <a:lstStyle/>
          <a:p>
            <a:r>
              <a:rPr lang="en-US" altLang="zh-CN" sz="2400" dirty="0"/>
              <a:t>1.2研究</a:t>
            </a:r>
            <a:r>
              <a:rPr lang="zh-CN" altLang="en-US" sz="2400" dirty="0"/>
              <a:t>目的及意义</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44805" y="1766570"/>
            <a:ext cx="5408930" cy="3938270"/>
          </a:xfrm>
          <a:prstGeom prst="rect">
            <a:avLst/>
          </a:prstGeom>
          <a:noFill/>
        </p:spPr>
        <p:txBody>
          <a:bodyPr wrap="square" rtlCol="0">
            <a:spAutoFit/>
          </a:bodyPr>
          <a:lstStyle/>
          <a:p>
            <a:pPr indent="508000" fontAlgn="auto">
              <a:lnSpc>
                <a:spcPct val="125000"/>
              </a:lnSpc>
              <a:extLst>
                <a:ext uri="{35155182-B16C-46BC-9424-99874614C6A1}">
                  <wpsdc:indentchars xmlns:wpsdc="http://www.wps.cn/officeDocument/2017/drawingmlCustomData" val="200" checksum="282533468"/>
                </a:ext>
              </a:extLst>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信息化时代，信息碎片化，时间也呈碎片化。大部分微信用户在平时生活有事没事都会不自觉点开微信看消息或者刷朋友圈，甚至会重复的刷着一遍又一遍的朋友圈，而到头获取到的都是些没有意义的信息，如今微信小程序出现，因其轻量、便捷的特点，相比公众号更有时效性和用户体验，非常满足适合这样的应用场景，因而通过小程序这条传播渠道，设计并开发该资讯类应用，提供类似优质的资讯内容服务，让微信用户更好的利用碎片化时间。</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926" t="988" r="48809" b="48425"/>
          <a:stretch>
            <a:fillRect/>
          </a:stretch>
        </p:blipFill>
        <p:spPr>
          <a:xfrm>
            <a:off x="5871845" y="1994535"/>
            <a:ext cx="6202045" cy="3900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88436" y="469219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436" y="471434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29053" y="1702475"/>
            <a:ext cx="3666701" cy="3666701"/>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4299" y="2465124"/>
            <a:ext cx="2394762" cy="2215991"/>
          </a:xfrm>
          <a:prstGeom prst="rect">
            <a:avLst/>
          </a:prstGeom>
          <a:noFill/>
        </p:spPr>
        <p:txBody>
          <a:bodyPr wrap="square" rtlCol="0">
            <a:spAutoFit/>
          </a:bodyPr>
          <a:lstStyle/>
          <a:p>
            <a:pPr algn="ctr"/>
            <a:r>
              <a:rPr lang="en-US" altLang="zh-CN"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椭圆 5"/>
          <p:cNvSpPr/>
          <p:nvPr/>
        </p:nvSpPr>
        <p:spPr>
          <a:xfrm rot="16200000" flipV="1">
            <a:off x="4323061" y="1249389"/>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359061" y="1261357"/>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785500"/>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7564" y="-763348"/>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464935" y="2552065"/>
            <a:ext cx="4215765" cy="1753235"/>
          </a:xfrm>
          <a:prstGeom prst="rect">
            <a:avLst/>
          </a:prstGeom>
          <a:noFill/>
        </p:spPr>
        <p:txBody>
          <a:bodyPr wrap="square" rtlCol="0">
            <a:spAutoFit/>
          </a:bodyPr>
          <a:lstStyle/>
          <a:p>
            <a:r>
              <a:rPr lang="zh-CN" altLang="en-US" sz="5400" dirty="0">
                <a:solidFill>
                  <a:schemeClr val="tx1">
                    <a:lumMod val="75000"/>
                    <a:lumOff val="25000"/>
                  </a:schemeClr>
                </a:solidFill>
              </a:rPr>
              <a:t>系统简介及开发工具</a:t>
            </a:r>
            <a:endParaRPr lang="zh-CN" altLang="en-US" sz="5400" dirty="0">
              <a:solidFill>
                <a:schemeClr val="tx1">
                  <a:lumMod val="75000"/>
                  <a:lumOff val="25000"/>
                </a:schemeClr>
              </a:solidFill>
            </a:endParaRPr>
          </a:p>
        </p:txBody>
      </p:sp>
      <p:sp>
        <p:nvSpPr>
          <p:cNvPr id="25" name="椭圆 24"/>
          <p:cNvSpPr/>
          <p:nvPr/>
        </p:nvSpPr>
        <p:spPr>
          <a:xfrm>
            <a:off x="11382000" y="529808"/>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18000" y="565808"/>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775541" y="4397818"/>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2800985" cy="460375"/>
          </a:xfrm>
          <a:prstGeom prst="rect">
            <a:avLst/>
          </a:prstGeom>
          <a:noFill/>
        </p:spPr>
        <p:txBody>
          <a:bodyPr wrap="square" rtlCol="0">
            <a:spAutoFit/>
          </a:bodyPr>
          <a:lstStyle/>
          <a:p>
            <a:r>
              <a:rPr lang="en-US" altLang="zh-CN" sz="2400" dirty="0"/>
              <a:t>2.1</a:t>
            </a:r>
            <a:r>
              <a:rPr lang="zh-CN" sz="2400" dirty="0"/>
              <a:t>系统简介</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264285" y="1760855"/>
            <a:ext cx="10207625" cy="386143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本系统是基于微信小程序和web端的每日资讯发布平台。</a:t>
            </a:r>
            <a:endParaRPr lang="zh-CN" altLang="en-US"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主要功能通过</a:t>
            </a: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端发布和管理资讯，微信小程序端进行展示资讯内容，用户还可以对资讯内容进行评论、收藏和转发。</a:t>
            </a:r>
            <a:endParaRPr lang="zh-CN" altLang="en-US" sz="2000" dirty="0" smtClean="0">
              <a:latin typeface="微软雅黑" panose="020B0503020204020204" pitchFamily="34" charset="-122"/>
              <a:ea typeface="微软雅黑" panose="020B0503020204020204" pitchFamily="34" charset="-122"/>
              <a:sym typeface="+mn-ea"/>
            </a:endParaRPr>
          </a:p>
          <a:p>
            <a:pPr indent="457200">
              <a:lnSpc>
                <a:spcPct val="150000"/>
              </a:lnSpc>
            </a:pPr>
            <a:r>
              <a:rPr lang="en-US" altLang="zh-CN" sz="2000" dirty="0" smtClean="0">
                <a:latin typeface="微软雅黑" panose="020B0503020204020204" pitchFamily="34" charset="-122"/>
                <a:ea typeface="微软雅黑" panose="020B0503020204020204" pitchFamily="34" charset="-122"/>
              </a:rPr>
              <a:t>如今的信息传播越来越便捷，大量</a:t>
            </a:r>
            <a:r>
              <a:rPr lang="en-US" altLang="zh-CN" sz="2000" dirty="0" smtClean="0">
                <a:latin typeface="微软雅黑" panose="020B0503020204020204" pitchFamily="34" charset="-122"/>
                <a:ea typeface="微软雅黑" panose="020B0503020204020204" pitchFamily="34" charset="-122"/>
                <a:sym typeface="+mn-ea"/>
              </a:rPr>
              <a:t>参差不齐</a:t>
            </a:r>
            <a:r>
              <a:rPr lang="zh-CN" altLang="en-US" sz="2000" dirty="0" smtClean="0">
                <a:latin typeface="微软雅黑" panose="020B0503020204020204" pitchFamily="34" charset="-122"/>
                <a:ea typeface="微软雅黑" panose="020B0503020204020204" pitchFamily="34" charset="-122"/>
                <a:sym typeface="+mn-ea"/>
              </a:rPr>
              <a:t>的</a:t>
            </a:r>
            <a:r>
              <a:rPr lang="en-US" altLang="zh-CN" sz="2000" dirty="0" smtClean="0">
                <a:latin typeface="微软雅黑" panose="020B0503020204020204" pitchFamily="34" charset="-122"/>
                <a:ea typeface="微软雅黑" panose="020B0503020204020204" pitchFamily="34" charset="-122"/>
              </a:rPr>
              <a:t>信息不断的涌入人们的视野，本系统</a:t>
            </a:r>
            <a:r>
              <a:rPr lang="zh-CN" altLang="en-US" sz="2000" dirty="0" smtClean="0">
                <a:latin typeface="微软雅黑" panose="020B0503020204020204" pitchFamily="34" charset="-122"/>
                <a:ea typeface="微软雅黑" panose="020B0503020204020204" pitchFamily="34" charset="-122"/>
              </a:rPr>
              <a:t>为大众进行</a:t>
            </a:r>
            <a:r>
              <a:rPr lang="en-US" altLang="zh-CN" sz="2000" dirty="0" smtClean="0">
                <a:latin typeface="微软雅黑" panose="020B0503020204020204" pitchFamily="34" charset="-122"/>
                <a:ea typeface="微软雅黑" panose="020B0503020204020204" pitchFamily="34" charset="-122"/>
              </a:rPr>
              <a:t>内容方面的分类，并且主要推送关于近期大事件、大众关注的热点和偏科普文章</a:t>
            </a:r>
            <a:r>
              <a:rPr lang="zh-CN" altLang="en-US" sz="2000" dirty="0" smtClean="0">
                <a:latin typeface="微软雅黑" panose="020B0503020204020204" pitchFamily="34" charset="-122"/>
                <a:ea typeface="微软雅黑" panose="020B0503020204020204" pitchFamily="34" charset="-122"/>
              </a:rPr>
              <a:t>。并提供</a:t>
            </a:r>
            <a:r>
              <a:rPr lang="en-US" altLang="zh-CN" sz="2000" dirty="0" smtClean="0">
                <a:latin typeface="微软雅黑" panose="020B0503020204020204" pitchFamily="34" charset="-122"/>
                <a:ea typeface="微软雅黑" panose="020B0503020204020204" pitchFamily="34" charset="-122"/>
              </a:rPr>
              <a:t>历史今天的模块，可以像工具一样提供给用户查阅历史上的大事件</a:t>
            </a:r>
            <a:endParaRPr lang="en-US" altLang="zh-CN" sz="2000" dirty="0" smtClean="0">
              <a:latin typeface="微软雅黑" panose="020B0503020204020204" pitchFamily="34" charset="-122"/>
              <a:ea typeface="微软雅黑" panose="020B0503020204020204" pitchFamily="34" charset="-122"/>
            </a:endParaRPr>
          </a:p>
          <a:p>
            <a:pPr indent="457200">
              <a:lnSpc>
                <a:spcPct val="150000"/>
              </a:lnSpc>
            </a:pPr>
            <a:r>
              <a:rPr lang="zh-CN" altLang="en-US" sz="2000" dirty="0" smtClean="0">
                <a:latin typeface="微软雅黑" panose="020B0503020204020204" pitchFamily="34" charset="-122"/>
                <a:ea typeface="微软雅黑" panose="020B0503020204020204" pitchFamily="34" charset="-122"/>
                <a:sym typeface="+mn-ea"/>
              </a:rPr>
              <a:t>而在</a:t>
            </a:r>
            <a:r>
              <a:rPr lang="en-US" altLang="zh-CN" sz="2000" dirty="0" smtClean="0">
                <a:latin typeface="微软雅黑" panose="020B0503020204020204" pitchFamily="34" charset="-122"/>
                <a:ea typeface="微软雅黑" panose="020B0503020204020204" pitchFamily="34" charset="-122"/>
                <a:sym typeface="+mn-ea"/>
              </a:rPr>
              <a:t>web</a:t>
            </a:r>
            <a:r>
              <a:rPr lang="zh-CN" altLang="en-US" sz="2000" dirty="0" smtClean="0">
                <a:latin typeface="微软雅黑" panose="020B0503020204020204" pitchFamily="34" charset="-122"/>
                <a:ea typeface="微软雅黑" panose="020B0503020204020204" pitchFamily="34" charset="-122"/>
                <a:sym typeface="+mn-ea"/>
              </a:rPr>
              <a:t>端，主要是对用户管理、资讯的发布、资讯分类的管理、评论信息管理等。</a:t>
            </a:r>
            <a:endParaRPr lang="en-US" altLang="zh-CN"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endParaRPr lang="zh-CN" altLang="en-US" sz="2000"/>
          </a:p>
          <a:p>
            <a:pPr fontAlgn="auto">
              <a:lnSpc>
                <a:spcPct val="125000"/>
              </a:lnSpc>
            </a:pP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00860" y="654685"/>
            <a:ext cx="3467735" cy="460375"/>
          </a:xfrm>
          <a:prstGeom prst="rect">
            <a:avLst/>
          </a:prstGeom>
          <a:noFill/>
        </p:spPr>
        <p:txBody>
          <a:bodyPr wrap="square" rtlCol="0">
            <a:spAutoFit/>
          </a:bodyPr>
          <a:lstStyle/>
          <a:p>
            <a:r>
              <a:rPr lang="en-US" altLang="zh-CN" sz="2400" dirty="0"/>
              <a:t>2.2</a:t>
            </a:r>
            <a:r>
              <a:rPr lang="zh-CN" altLang="en-US" sz="2400" dirty="0"/>
              <a:t>开发工具及相关技术</a:t>
            </a:r>
            <a:endParaRPr lang="zh-CN" altLang="en-US" sz="2400" dirty="0"/>
          </a:p>
        </p:txBody>
      </p:sp>
      <p:cxnSp>
        <p:nvCxnSpPr>
          <p:cNvPr id="14" name="直接连接符 13"/>
          <p:cNvCxnSpPr/>
          <p:nvPr/>
        </p:nvCxnSpPr>
        <p:spPr>
          <a:xfrm>
            <a:off x="2365036" y="1114446"/>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264285" y="1682115"/>
            <a:ext cx="6245225" cy="201485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微信小程序客户端：微信开</a:t>
            </a: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发者工具</a:t>
            </a:r>
            <a:endParaRPr lang="zh-CN" altLang="en-US"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后台前端：</a:t>
            </a:r>
            <a:r>
              <a:rPr lang="en-US" altLang="zh-CN" sz="2000" dirty="0" smtClean="0">
                <a:latin typeface="微软雅黑" panose="020B0503020204020204" pitchFamily="34" charset="-122"/>
                <a:ea typeface="微软雅黑" panose="020B0503020204020204" pitchFamily="34" charset="-122"/>
              </a:rPr>
              <a:t>WebStorm</a:t>
            </a:r>
            <a:endParaRPr lang="zh-CN" altLang="en-US"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服务端：</a:t>
            </a:r>
            <a:r>
              <a:rPr lang="en-US" altLang="zh-CN" sz="2000" dirty="0" smtClean="0">
                <a:latin typeface="微软雅黑" panose="020B0503020204020204" pitchFamily="34" charset="-122"/>
                <a:ea typeface="微软雅黑" panose="020B0503020204020204" pitchFamily="34" charset="-122"/>
              </a:rPr>
              <a:t>IntelliJ IDEA</a:t>
            </a:r>
            <a:endParaRPr lang="en-US" altLang="zh-CN"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数据库：</a:t>
            </a:r>
            <a:r>
              <a:rPr lang="en-US" altLang="zh-CN" sz="2000" dirty="0" smtClean="0">
                <a:latin typeface="微软雅黑" panose="020B0503020204020204" pitchFamily="34" charset="-122"/>
                <a:ea typeface="微软雅黑" panose="020B0503020204020204" pitchFamily="34" charset="-122"/>
              </a:rPr>
              <a:t>mysql</a:t>
            </a:r>
            <a:endParaRPr lang="en-US" altLang="zh-CN"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endParaRPr lang="zh-CN" altLang="en-US" sz="2000"/>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rcRect l="46683" t="14042" r="674" b="14042"/>
          <a:stretch>
            <a:fillRect/>
          </a:stretch>
        </p:blipFill>
        <p:spPr>
          <a:xfrm>
            <a:off x="7482196" y="1567709"/>
            <a:ext cx="3980824" cy="3980824"/>
          </a:xfrm>
          <a:custGeom>
            <a:avLst/>
            <a:gdLst>
              <a:gd name="connsiteX0" fmla="*/ 2466000 w 4932000"/>
              <a:gd name="connsiteY0" fmla="*/ 0 h 4932000"/>
              <a:gd name="connsiteX1" fmla="*/ 4932000 w 4932000"/>
              <a:gd name="connsiteY1" fmla="*/ 2466000 h 4932000"/>
              <a:gd name="connsiteX2" fmla="*/ 2466000 w 4932000"/>
              <a:gd name="connsiteY2" fmla="*/ 4932000 h 4932000"/>
              <a:gd name="connsiteX3" fmla="*/ 0 w 4932000"/>
              <a:gd name="connsiteY3" fmla="*/ 2466000 h 4932000"/>
              <a:gd name="connsiteX4" fmla="*/ 2466000 w 4932000"/>
              <a:gd name="connsiteY4" fmla="*/ 0 h 49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000" h="4932000">
                <a:moveTo>
                  <a:pt x="2466000" y="0"/>
                </a:moveTo>
                <a:cubicBezTo>
                  <a:pt x="3827934" y="0"/>
                  <a:pt x="4932000" y="1104066"/>
                  <a:pt x="4932000" y="2466000"/>
                </a:cubicBezTo>
                <a:cubicBezTo>
                  <a:pt x="4932000" y="3827934"/>
                  <a:pt x="3827934" y="4932000"/>
                  <a:pt x="2466000" y="4932000"/>
                </a:cubicBezTo>
                <a:cubicBezTo>
                  <a:pt x="1104066" y="4932000"/>
                  <a:pt x="0" y="3827934"/>
                  <a:pt x="0" y="2466000"/>
                </a:cubicBezTo>
                <a:cubicBezTo>
                  <a:pt x="0" y="1104066"/>
                  <a:pt x="1104066" y="0"/>
                  <a:pt x="2466000" y="0"/>
                </a:cubicBezTo>
                <a:close/>
              </a:path>
            </a:pathLst>
          </a:custGeom>
        </p:spPr>
      </p:pic>
      <p:sp>
        <p:nvSpPr>
          <p:cNvPr id="2" name="文本框 1"/>
          <p:cNvSpPr txBox="1"/>
          <p:nvPr/>
        </p:nvSpPr>
        <p:spPr>
          <a:xfrm>
            <a:off x="1236980" y="3944620"/>
            <a:ext cx="6245225" cy="124523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微信小程序客户端：</a:t>
            </a:r>
            <a:r>
              <a:rPr lang="en-US" sz="2000" dirty="0" smtClean="0">
                <a:latin typeface="微软雅黑" panose="020B0503020204020204" pitchFamily="34" charset="-122"/>
                <a:ea typeface="微软雅黑" panose="020B0503020204020204" pitchFamily="34" charset="-122"/>
              </a:rPr>
              <a:t>WXML</a:t>
            </a:r>
            <a:r>
              <a:rPr lang="zh-CN" altLang="en-US" sz="2000" dirty="0" smtClean="0">
                <a:latin typeface="微软雅黑" panose="020B0503020204020204" pitchFamily="34" charset="-122"/>
                <a:ea typeface="微软雅黑" panose="020B0503020204020204" pitchFamily="34" charset="-122"/>
                <a:sym typeface="+mn-ea"/>
              </a:rPr>
              <a:t>、</a:t>
            </a:r>
            <a:r>
              <a:rPr lang="en-US" altLang="zh-CN" sz="2000" dirty="0" smtClean="0">
                <a:latin typeface="微软雅黑" panose="020B0503020204020204" pitchFamily="34" charset="-122"/>
                <a:ea typeface="微软雅黑" panose="020B0503020204020204" pitchFamily="34" charset="-122"/>
                <a:sym typeface="+mn-ea"/>
              </a:rPr>
              <a:t>WXSS</a:t>
            </a:r>
            <a:r>
              <a:rPr lang="zh-CN" altLang="en-US" sz="2000" dirty="0" smtClean="0">
                <a:latin typeface="微软雅黑" panose="020B0503020204020204" pitchFamily="34" charset="-122"/>
                <a:ea typeface="微软雅黑" panose="020B0503020204020204" pitchFamily="34" charset="-122"/>
                <a:sym typeface="+mn-ea"/>
              </a:rPr>
              <a:t>、</a:t>
            </a:r>
            <a:r>
              <a:rPr lang="en-US" altLang="zh-CN" sz="2000" dirty="0" smtClean="0">
                <a:latin typeface="微软雅黑" panose="020B0503020204020204" pitchFamily="34" charset="-122"/>
                <a:ea typeface="微软雅黑" panose="020B0503020204020204" pitchFamily="34" charset="-122"/>
                <a:sym typeface="+mn-ea"/>
              </a:rPr>
              <a:t>JS</a:t>
            </a:r>
            <a:endParaRPr lang="zh-CN" altLang="en-US"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后台前端：</a:t>
            </a:r>
            <a:r>
              <a:rPr lang="en-US" altLang="zh-CN" sz="2000" dirty="0" smtClean="0">
                <a:latin typeface="微软雅黑" panose="020B0503020204020204" pitchFamily="34" charset="-122"/>
                <a:ea typeface="微软雅黑" panose="020B0503020204020204" pitchFamily="34" charset="-122"/>
              </a:rPr>
              <a:t>vue</a:t>
            </a:r>
            <a:r>
              <a:rPr lang="zh-CN" altLang="en-US" sz="2000" dirty="0" smtClean="0">
                <a:latin typeface="微软雅黑" panose="020B0503020204020204" pitchFamily="34" charset="-122"/>
                <a:ea typeface="微软雅黑" panose="020B0503020204020204" pitchFamily="34" charset="-122"/>
              </a:rPr>
              <a:t>、</a:t>
            </a:r>
            <a:r>
              <a:rPr lang="en-US" sz="2000" dirty="0" smtClean="0">
                <a:latin typeface="微软雅黑" panose="020B0503020204020204" pitchFamily="34" charset="-122"/>
                <a:ea typeface="微软雅黑" panose="020B0503020204020204" pitchFamily="34" charset="-122"/>
              </a:rPr>
              <a:t>iviewUI</a:t>
            </a:r>
            <a:r>
              <a:rPr lang="zh-CN" altLang="en-US" sz="2000" dirty="0" smtClean="0">
                <a:latin typeface="微软雅黑" panose="020B0503020204020204" pitchFamily="34" charset="-122"/>
                <a:ea typeface="微软雅黑" panose="020B0503020204020204" pitchFamily="34" charset="-122"/>
              </a:rPr>
              <a:t>组件</a:t>
            </a:r>
            <a:endParaRPr lang="en-US" sz="2000" dirty="0" smtClean="0">
              <a:latin typeface="微软雅黑" panose="020B0503020204020204" pitchFamily="34" charset="-122"/>
              <a:ea typeface="微软雅黑" panose="020B0503020204020204" pitchFamily="34" charset="-122"/>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微软雅黑" panose="020B0503020204020204" pitchFamily="34" charset="-122"/>
                <a:ea typeface="微软雅黑" panose="020B0503020204020204" pitchFamily="34" charset="-122"/>
              </a:rPr>
              <a:t>服务端：</a:t>
            </a:r>
            <a:r>
              <a:rPr lang="en-US" altLang="zh-CN" sz="2000" dirty="0" smtClean="0">
                <a:latin typeface="微软雅黑" panose="020B0503020204020204" pitchFamily="34" charset="-122"/>
                <a:ea typeface="微软雅黑" panose="020B0503020204020204" pitchFamily="34" charset="-122"/>
              </a:rPr>
              <a:t>SpringBoot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shiro</a:t>
            </a:r>
            <a:r>
              <a:rPr lang="zh-CN" altLang="en-US" sz="2000" dirty="0" smtClean="0">
                <a:latin typeface="微软雅黑" panose="020B0503020204020204" pitchFamily="34" charset="-122"/>
                <a:ea typeface="微软雅黑" panose="020B0503020204020204" pitchFamily="34" charset="-122"/>
              </a:rPr>
              <a:t>安全框架</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088436" y="4692191"/>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436" y="4714343"/>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29053" y="1702475"/>
            <a:ext cx="3666701" cy="3666701"/>
          </a:xfrm>
          <a:prstGeom prst="ellipse">
            <a:avLst/>
          </a:prstGeom>
          <a:noFill/>
          <a:ln w="889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4299" y="2465124"/>
            <a:ext cx="2394762" cy="2215991"/>
          </a:xfrm>
          <a:prstGeom prst="rect">
            <a:avLst/>
          </a:prstGeom>
          <a:noFill/>
        </p:spPr>
        <p:txBody>
          <a:bodyPr wrap="square" rtlCol="0">
            <a:spAutoFit/>
          </a:bodyPr>
          <a:lstStyle/>
          <a:p>
            <a:pPr algn="ctr"/>
            <a:r>
              <a:rPr lang="en-US" altLang="zh-CN"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13800" spc="80" dirty="0">
              <a:solidFill>
                <a:schemeClr val="tx1">
                  <a:lumMod val="85000"/>
                  <a:lumOff val="1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椭圆 5"/>
          <p:cNvSpPr/>
          <p:nvPr/>
        </p:nvSpPr>
        <p:spPr>
          <a:xfrm rot="16200000" flipV="1">
            <a:off x="4323061" y="1249389"/>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flipV="1">
            <a:off x="4359061" y="1261357"/>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564" y="-785500"/>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7564" y="-763348"/>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893435" y="3155950"/>
            <a:ext cx="4725035" cy="922020"/>
          </a:xfrm>
          <a:prstGeom prst="rect">
            <a:avLst/>
          </a:prstGeom>
          <a:noFill/>
        </p:spPr>
        <p:txBody>
          <a:bodyPr wrap="square" rtlCol="0">
            <a:spAutoFit/>
          </a:bodyPr>
          <a:lstStyle/>
          <a:p>
            <a:r>
              <a:rPr lang="zh-CN" altLang="en-US" sz="5400" dirty="0">
                <a:solidFill>
                  <a:schemeClr val="tx1">
                    <a:lumMod val="75000"/>
                    <a:lumOff val="25000"/>
                  </a:schemeClr>
                </a:solidFill>
              </a:rPr>
              <a:t>功能模块介绍</a:t>
            </a:r>
            <a:endParaRPr lang="zh-CN" altLang="en-US" sz="5400" dirty="0">
              <a:solidFill>
                <a:schemeClr val="tx1">
                  <a:lumMod val="75000"/>
                  <a:lumOff val="25000"/>
                </a:schemeClr>
              </a:solidFill>
            </a:endParaRPr>
          </a:p>
        </p:txBody>
      </p:sp>
      <p:sp>
        <p:nvSpPr>
          <p:cNvPr id="25" name="椭圆 24"/>
          <p:cNvSpPr/>
          <p:nvPr/>
        </p:nvSpPr>
        <p:spPr>
          <a:xfrm>
            <a:off x="11382000" y="529808"/>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18000" y="565808"/>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055451" y="4077778"/>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思源黑体 Bold"/>
        <a:cs typeface=""/>
      </a:majorFont>
      <a:minorFont>
        <a:latin typeface="Calibri"/>
        <a:ea typeface="思源黑体 HW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3325</Words>
  <Application>WPS 演示</Application>
  <PresentationFormat>宽屏</PresentationFormat>
  <Paragraphs>157</Paragraphs>
  <Slides>22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Arial</vt:lpstr>
      <vt:lpstr>宋体</vt:lpstr>
      <vt:lpstr>Wingdings</vt:lpstr>
      <vt:lpstr>微软雅黑</vt:lpstr>
      <vt:lpstr>思源黑体 HW Bold</vt:lpstr>
      <vt:lpstr>黑体</vt:lpstr>
      <vt:lpstr>汉仪菱心体简</vt:lpstr>
      <vt:lpstr>Arial Unicode MS</vt:lpstr>
      <vt:lpstr>Calibri</vt:lpstr>
      <vt:lpstr>Arial Unicode MS</vt:lpstr>
      <vt:lpstr>思源黑体 Bold</vt:lpstr>
      <vt:lpstr>Calibri Light</vt:lpstr>
      <vt:lpstr>Arial Rounded MT Bold</vt:lpstr>
      <vt:lpstr>Segoe UI</vt:lpstr>
      <vt:lpstr>Microsoft YaHei UI</vt:lpstr>
      <vt:lpstr>思源黑體 Bold</vt:lpstr>
      <vt:lpstr>思源黑体 HW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56</cp:revision>
  <dcterms:created xsi:type="dcterms:W3CDTF">2018-01-10T05:14:00Z</dcterms:created>
  <dcterms:modified xsi:type="dcterms:W3CDTF">2019-05-11T06:04:49Z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