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127" autoAdjust="0"/>
  </p:normalViewPr>
  <p:slideViewPr>
    <p:cSldViewPr snapToGrid="0">
      <p:cViewPr varScale="1">
        <p:scale>
          <a:sx n="98" d="100"/>
          <a:sy n="98" d="100"/>
        </p:scale>
        <p:origin x="11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05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11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4CF68C9-9968-4BB3-AB10-8B08971B2769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89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28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CF68C9-9968-4BB3-AB10-8B08971B2769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489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05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4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33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73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6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17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4CF68C9-9968-4BB3-AB10-8B08971B2769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48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opy.readthedocs.io/en/stable/" TargetMode="External"/><Relationship Id="rId2" Type="http://schemas.openxmlformats.org/officeDocument/2006/relationships/hyperlink" Target="https://en.wikipedia.org/wiki/List_of_areas_of_Lond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ndian_community_of_Lond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6798AE-1B8B-42B7-9ECC-BD317B89B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5300" dirty="0"/>
              <a:t>The Battle of the Neighborhoods</a:t>
            </a:r>
            <a:r>
              <a:rPr lang="en-IN" sz="4800" dirty="0"/>
              <a:t/>
            </a:r>
            <a:br>
              <a:rPr lang="en-IN" sz="4800" dirty="0"/>
            </a:br>
            <a:r>
              <a:rPr lang="en-IN" sz="3600" dirty="0"/>
              <a:t>Finding best location to open </a:t>
            </a:r>
            <a:r>
              <a:rPr lang="en-IN" sz="3600" dirty="0" smtClean="0"/>
              <a:t>a Indian restaurant </a:t>
            </a:r>
            <a:r>
              <a:rPr lang="en-IN" sz="3600" dirty="0"/>
              <a:t>in </a:t>
            </a:r>
            <a:r>
              <a:rPr lang="en-IN" sz="3600" dirty="0" smtClean="0"/>
              <a:t>London, </a:t>
            </a:r>
            <a:r>
              <a:rPr lang="en-IN" sz="3600" dirty="0" err="1" smtClean="0"/>
              <a:t>uk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4E5CA3A-0131-4A06-84E9-D6AC26B05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5226"/>
            <a:ext cx="9144000" cy="1655762"/>
          </a:xfrm>
        </p:spPr>
        <p:txBody>
          <a:bodyPr/>
          <a:lstStyle/>
          <a:p>
            <a:pPr algn="r"/>
            <a:r>
              <a:rPr lang="en-IN" dirty="0"/>
              <a:t>				IBM Coursera Data Science Capstone</a:t>
            </a:r>
          </a:p>
          <a:p>
            <a:pPr algn="r"/>
            <a:r>
              <a:rPr lang="en-IN" dirty="0"/>
              <a:t>Authored By: </a:t>
            </a:r>
            <a:r>
              <a:rPr lang="en-IN" dirty="0" smtClean="0"/>
              <a:t>KISHAN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917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3204C0-9803-4075-802F-BC64AAD9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5D3769-79C8-4720-94AB-BCFE9D19A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Sort the </a:t>
            </a:r>
            <a:r>
              <a:rPr lang="en-IN" dirty="0" smtClean="0"/>
              <a:t>neighbourhoods </a:t>
            </a:r>
            <a:r>
              <a:rPr lang="en-IN" dirty="0"/>
              <a:t>into five clusters to obtain better insights about each </a:t>
            </a:r>
            <a:r>
              <a:rPr lang="en-IN" dirty="0" smtClean="0"/>
              <a:t>neighbourhood </a:t>
            </a:r>
            <a:r>
              <a:rPr lang="en-IN" dirty="0"/>
              <a:t>and by that we will know which cluster of </a:t>
            </a:r>
            <a:r>
              <a:rPr lang="en-IN" dirty="0" smtClean="0"/>
              <a:t>neighbourhoods </a:t>
            </a:r>
            <a:r>
              <a:rPr lang="en-IN" dirty="0"/>
              <a:t>have more population.</a:t>
            </a:r>
          </a:p>
        </p:txBody>
      </p:sp>
    </p:spTree>
    <p:extLst>
      <p:ext uri="{BB962C8B-B14F-4D97-AF65-F5344CB8AC3E}">
        <p14:creationId xmlns:p14="http://schemas.microsoft.com/office/powerpoint/2010/main" val="356708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1130BA-5817-4060-98B9-3B990405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Discussion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5B4046D6-0EDB-4ED5-A1C3-7B8671989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708"/>
            <a:ext cx="10515600" cy="4657256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Plotting the </a:t>
            </a:r>
            <a:r>
              <a:rPr lang="en-IN" dirty="0" err="1" smtClean="0"/>
              <a:t>Neighborhood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6" t="29633" r="8251"/>
          <a:stretch/>
        </p:blipFill>
        <p:spPr>
          <a:xfrm>
            <a:off x="2375877" y="2954216"/>
            <a:ext cx="7143261" cy="371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8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1130BA-5817-4060-98B9-3B990405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Discussion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5B4046D6-0EDB-4ED5-A1C3-7B8671989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99" y="1504077"/>
            <a:ext cx="10515600" cy="4657256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By clustering the neighbourhoods, we find that most of the densely populated neighbourhoods belong to the first cluster.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8" t="27794" r="14113" b="2512"/>
          <a:stretch/>
        </p:blipFill>
        <p:spPr>
          <a:xfrm>
            <a:off x="2341408" y="2774463"/>
            <a:ext cx="6818223" cy="400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1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7DAC89-C2B3-4EB4-92BA-256BDAC9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46CAC8-DA95-43D7-9FE6-DB2E12DA6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By </a:t>
            </a:r>
            <a:r>
              <a:rPr lang="en-IN" dirty="0" smtClean="0"/>
              <a:t>cluster </a:t>
            </a:r>
            <a:r>
              <a:rPr lang="en-IN" dirty="0"/>
              <a:t>map, we see that the first cluster contains most of the populous </a:t>
            </a:r>
            <a:r>
              <a:rPr lang="en-IN" dirty="0" err="1"/>
              <a:t>neighborhoods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Hence, by </a:t>
            </a:r>
            <a:r>
              <a:rPr lang="en-IN" dirty="0" smtClean="0"/>
              <a:t>opening new Restaurant in </a:t>
            </a:r>
            <a:r>
              <a:rPr lang="en-IN" dirty="0"/>
              <a:t>the first cluster’s </a:t>
            </a:r>
            <a:r>
              <a:rPr lang="en-IN" dirty="0" err="1"/>
              <a:t>neighborhoods</a:t>
            </a:r>
            <a:r>
              <a:rPr lang="en-IN" dirty="0"/>
              <a:t>, the needs of the customers will be successfully </a:t>
            </a:r>
            <a:r>
              <a:rPr lang="en-IN" dirty="0" smtClean="0"/>
              <a:t>met.</a:t>
            </a:r>
          </a:p>
          <a:p>
            <a:pPr algn="just"/>
            <a:r>
              <a:rPr lang="en-IN" dirty="0" smtClean="0"/>
              <a:t>During </a:t>
            </a:r>
            <a:r>
              <a:rPr lang="en-IN" dirty="0"/>
              <a:t>this work, some of the machine learning techniques, data wrangling with pandas and data visualization techniques were put to use.  </a:t>
            </a:r>
          </a:p>
        </p:txBody>
      </p:sp>
    </p:spTree>
    <p:extLst>
      <p:ext uri="{BB962C8B-B14F-4D97-AF65-F5344CB8AC3E}">
        <p14:creationId xmlns:p14="http://schemas.microsoft.com/office/powerpoint/2010/main" val="241670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340F6-E8C2-47AB-9020-04E79D6F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0988BF-19EA-429C-B1D7-BA5649788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Business Problem</a:t>
            </a:r>
          </a:p>
          <a:p>
            <a:r>
              <a:rPr lang="en-IN" dirty="0"/>
              <a:t>Data Description </a:t>
            </a:r>
          </a:p>
          <a:p>
            <a:r>
              <a:rPr lang="en-IN" dirty="0"/>
              <a:t>Data features</a:t>
            </a:r>
          </a:p>
          <a:p>
            <a:r>
              <a:rPr lang="en-IN" dirty="0"/>
              <a:t>Methodology</a:t>
            </a:r>
          </a:p>
          <a:p>
            <a:r>
              <a:rPr lang="en-IN" dirty="0"/>
              <a:t>Results and Discussion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161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AEE1BA-E73B-4E0D-A7AD-F21AA434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C55943-31FA-4693-9D33-1E773E2F8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London </a:t>
            </a:r>
            <a:r>
              <a:rPr lang="en-IN" dirty="0"/>
              <a:t>is one among the </a:t>
            </a:r>
            <a:r>
              <a:rPr lang="en-IN" dirty="0" smtClean="0"/>
              <a:t>cities </a:t>
            </a:r>
            <a:r>
              <a:rPr lang="en-IN" dirty="0"/>
              <a:t>in the </a:t>
            </a:r>
            <a:r>
              <a:rPr lang="en-IN" dirty="0" smtClean="0"/>
              <a:t>world, where a large Indian Population resides.</a:t>
            </a:r>
            <a:endParaRPr lang="en-IN" dirty="0"/>
          </a:p>
          <a:p>
            <a:r>
              <a:rPr lang="en-IN" dirty="0"/>
              <a:t>It is referred to as  the </a:t>
            </a:r>
            <a:r>
              <a:rPr lang="en-IN" dirty="0" smtClean="0"/>
              <a:t>Arch of the world </a:t>
            </a:r>
            <a:r>
              <a:rPr lang="en-IN" dirty="0"/>
              <a:t>because of its role as the </a:t>
            </a:r>
            <a:r>
              <a:rPr lang="en-IN" dirty="0" smtClean="0"/>
              <a:t>once world’s most powerful kingdom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has a population of over ten million, making it a megacity and most populous city in United Kingdom.  </a:t>
            </a:r>
          </a:p>
          <a:p>
            <a:r>
              <a:rPr lang="en-IN" dirty="0" smtClean="0"/>
              <a:t>Being </a:t>
            </a:r>
            <a:r>
              <a:rPr lang="en-IN" dirty="0"/>
              <a:t>a demographically diverse city, the needs of the residents are also increasing rapidly. </a:t>
            </a:r>
          </a:p>
          <a:p>
            <a:r>
              <a:rPr lang="en-IN" dirty="0"/>
              <a:t>Hence, any new organization or an existing one should keep up with their pace in supplying the needs of the customers.</a:t>
            </a:r>
          </a:p>
        </p:txBody>
      </p:sp>
    </p:spTree>
    <p:extLst>
      <p:ext uri="{BB962C8B-B14F-4D97-AF65-F5344CB8AC3E}">
        <p14:creationId xmlns:p14="http://schemas.microsoft.com/office/powerpoint/2010/main" val="234948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F6F276-0C22-4792-851D-3F89D8AB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470A4B-CB77-4521-A2D6-9D95A0670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Our customer is ABC </a:t>
            </a:r>
            <a:r>
              <a:rPr lang="en-IN" dirty="0" smtClean="0"/>
              <a:t>Restaurant, </a:t>
            </a:r>
            <a:r>
              <a:rPr lang="en-IN" dirty="0"/>
              <a:t>which is an International </a:t>
            </a:r>
            <a:r>
              <a:rPr lang="en-IN" dirty="0" smtClean="0"/>
              <a:t>Indian Restaurant Brand </a:t>
            </a:r>
            <a:r>
              <a:rPr lang="en-IN" dirty="0"/>
              <a:t>and also a market leader. </a:t>
            </a:r>
          </a:p>
          <a:p>
            <a:r>
              <a:rPr lang="en-IN" dirty="0"/>
              <a:t>ABC </a:t>
            </a:r>
            <a:r>
              <a:rPr lang="en-IN" dirty="0" smtClean="0"/>
              <a:t>Restaurant</a:t>
            </a:r>
            <a:r>
              <a:rPr lang="en-IN" dirty="0" smtClean="0"/>
              <a:t> has recently planned to expand its business to the United Kingdom, and they want to start this journey from the heart of the UK itself. </a:t>
            </a:r>
            <a:endParaRPr lang="en-IN" dirty="0"/>
          </a:p>
          <a:p>
            <a:r>
              <a:rPr lang="en-IN" dirty="0"/>
              <a:t>Given the extremely large </a:t>
            </a:r>
            <a:r>
              <a:rPr lang="en-IN" dirty="0" smtClean="0"/>
              <a:t>size </a:t>
            </a:r>
            <a:r>
              <a:rPr lang="en-IN" dirty="0"/>
              <a:t>and the population of the city, our customer wants to identify the best </a:t>
            </a:r>
            <a:r>
              <a:rPr lang="en-IN" dirty="0" smtClean="0"/>
              <a:t>neighbourhood </a:t>
            </a:r>
            <a:r>
              <a:rPr lang="en-IN" dirty="0"/>
              <a:t>area to open </a:t>
            </a:r>
            <a:r>
              <a:rPr lang="en-IN" dirty="0" smtClean="0"/>
              <a:t>its first Indian Restaurant </a:t>
            </a:r>
            <a:r>
              <a:rPr lang="en-IN" dirty="0"/>
              <a:t>covering the majority of the </a:t>
            </a:r>
            <a:r>
              <a:rPr lang="en-IN" dirty="0" smtClean="0"/>
              <a:t>population and facing least competition from other restaurants. </a:t>
            </a:r>
            <a:endParaRPr lang="en-IN" dirty="0"/>
          </a:p>
          <a:p>
            <a:r>
              <a:rPr lang="en-IN" dirty="0"/>
              <a:t>The problem statement will be: </a:t>
            </a:r>
            <a:r>
              <a:rPr lang="en-IN" b="1" dirty="0"/>
              <a:t>Which </a:t>
            </a:r>
            <a:r>
              <a:rPr lang="en-IN" b="1" dirty="0" smtClean="0"/>
              <a:t>neighbourhood </a:t>
            </a:r>
            <a:r>
              <a:rPr lang="en-IN" b="1" dirty="0" smtClean="0"/>
              <a:t>has</a:t>
            </a:r>
            <a:r>
              <a:rPr lang="en-IN" b="1" dirty="0" smtClean="0"/>
              <a:t> </a:t>
            </a:r>
            <a:r>
              <a:rPr lang="en-IN" b="1" dirty="0"/>
              <a:t>most </a:t>
            </a:r>
            <a:r>
              <a:rPr lang="en-IN" b="1" dirty="0" smtClean="0"/>
              <a:t>Indian </a:t>
            </a:r>
            <a:r>
              <a:rPr lang="en-IN" b="1" dirty="0" smtClean="0"/>
              <a:t>population </a:t>
            </a:r>
            <a:r>
              <a:rPr lang="en-IN" b="1" dirty="0"/>
              <a:t>and has lesser number of </a:t>
            </a:r>
            <a:r>
              <a:rPr lang="en-IN" b="1" dirty="0" smtClean="0"/>
              <a:t>INDIAN RESTAUARNT</a:t>
            </a:r>
            <a:r>
              <a:rPr lang="en-IN" b="1" dirty="0" smtClean="0"/>
              <a:t>’s</a:t>
            </a:r>
            <a:r>
              <a:rPr lang="en-IN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8269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3DCB-ECAA-4573-AD3D-A0CED29E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555AAC-02EE-4668-960F-C42EDB8BB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data to be used in this project is not readily available. Hence, the data has been obtained from various sources such as</a:t>
            </a:r>
          </a:p>
          <a:p>
            <a:r>
              <a:rPr lang="en-IN" dirty="0"/>
              <a:t>Foursquare, which is a local search-and-discovery mobile </a:t>
            </a:r>
            <a:r>
              <a:rPr lang="en-IN" dirty="0" smtClean="0"/>
              <a:t>and web based app </a:t>
            </a:r>
            <a:r>
              <a:rPr lang="en-IN" dirty="0"/>
              <a:t>which provides search results for its users. </a:t>
            </a:r>
          </a:p>
          <a:p>
            <a:r>
              <a:rPr lang="en-IN" dirty="0"/>
              <a:t>Wikipedia, which has the details about the </a:t>
            </a:r>
            <a:r>
              <a:rPr lang="en-IN" dirty="0" err="1"/>
              <a:t>neighborhoods</a:t>
            </a:r>
            <a:r>
              <a:rPr lang="en-IN" dirty="0"/>
              <a:t> in </a:t>
            </a:r>
            <a:r>
              <a:rPr lang="en-IN" dirty="0" smtClean="0"/>
              <a:t>LONDON. </a:t>
            </a:r>
            <a:r>
              <a:rPr lang="en-US" b="1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://en.wikipedia.org/wiki/List_of_areas_of_London</a:t>
            </a:r>
            <a:endParaRPr lang="en-IN" b="1" dirty="0">
              <a:solidFill>
                <a:schemeClr val="bg1"/>
              </a:solidFill>
            </a:endParaRPr>
          </a:p>
          <a:p>
            <a:r>
              <a:rPr lang="en-IN" dirty="0"/>
              <a:t>The geographic coordinates of each location have been obtained through </a:t>
            </a:r>
            <a:r>
              <a:rPr lang="en-IN" dirty="0" err="1" smtClean="0"/>
              <a:t>Geopy</a:t>
            </a:r>
            <a:r>
              <a:rPr lang="en-IN" dirty="0" smtClean="0"/>
              <a:t>(</a:t>
            </a:r>
            <a:r>
              <a:rPr lang="en-US" b="1" dirty="0">
                <a:hlinkClick r:id="rId3"/>
              </a:rPr>
              <a:t>https://geopy.readthedocs.io/en/stable/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 smtClean="0"/>
              <a:t>The Indian population in LONDON has been obtained from : </a:t>
            </a:r>
            <a:r>
              <a:rPr lang="en-US" b="1" dirty="0">
                <a:hlinkClick r:id="rId4"/>
              </a:rPr>
              <a:t>https://en.wikipedia.org/wiki/Indian_community_of_London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89967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441AA1-72E1-4B64-88BD-FFA8328C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Features	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5E5162-69A4-43D1-9C09-786664210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4760287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  As we have to explore and identify the </a:t>
            </a:r>
            <a:r>
              <a:rPr lang="en-IN" dirty="0" err="1"/>
              <a:t>neighborhoods</a:t>
            </a:r>
            <a:r>
              <a:rPr lang="en-IN" dirty="0"/>
              <a:t> in the city of </a:t>
            </a:r>
            <a:r>
              <a:rPr lang="en-IN" dirty="0" smtClean="0"/>
              <a:t>London, </a:t>
            </a:r>
            <a:r>
              <a:rPr lang="en-IN" dirty="0"/>
              <a:t>the </a:t>
            </a:r>
            <a:r>
              <a:rPr lang="en-IN" dirty="0" smtClean="0"/>
              <a:t>London</a:t>
            </a:r>
            <a:r>
              <a:rPr lang="en-IN" dirty="0" smtClean="0"/>
              <a:t> </a:t>
            </a:r>
            <a:r>
              <a:rPr lang="en-IN" dirty="0"/>
              <a:t>neighbourhood data is the crucial data for this project. </a:t>
            </a:r>
          </a:p>
          <a:p>
            <a:r>
              <a:rPr lang="en-IN" dirty="0"/>
              <a:t>The data about each neighbourhood is not readily available, hence we have to scrape the Wikipedia page and obtain the data. </a:t>
            </a:r>
          </a:p>
          <a:p>
            <a:r>
              <a:rPr lang="en-IN" dirty="0"/>
              <a:t>In order to obtain the coordinates, we make use of </a:t>
            </a:r>
            <a:r>
              <a:rPr lang="en-IN" dirty="0" err="1"/>
              <a:t>geopy</a:t>
            </a:r>
            <a:r>
              <a:rPr lang="en-IN" dirty="0"/>
              <a:t> library in Python.</a:t>
            </a:r>
          </a:p>
          <a:p>
            <a:r>
              <a:rPr lang="en-IN" dirty="0"/>
              <a:t>We also need information about each neighbourhood which is  obtained through </a:t>
            </a:r>
            <a:r>
              <a:rPr lang="en-IN" dirty="0" err="1"/>
              <a:t>FourSquare</a:t>
            </a:r>
            <a:r>
              <a:rPr lang="en-IN" dirty="0"/>
              <a:t> API.</a:t>
            </a:r>
          </a:p>
          <a:p>
            <a:r>
              <a:rPr lang="en-IN" dirty="0"/>
              <a:t> The population about each neighbourhood will let us know which neighbourhood is more preferable. </a:t>
            </a:r>
          </a:p>
        </p:txBody>
      </p:sp>
    </p:spTree>
    <p:extLst>
      <p:ext uri="{BB962C8B-B14F-4D97-AF65-F5344CB8AC3E}">
        <p14:creationId xmlns:p14="http://schemas.microsoft.com/office/powerpoint/2010/main" val="324184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D14969-8E26-4F16-A599-87B5710E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EEB042-3B36-4E8A-B773-8D095378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Methodology involves the following stages:</a:t>
            </a:r>
          </a:p>
          <a:p>
            <a:pPr lvl="1"/>
            <a:r>
              <a:rPr lang="en-IN" dirty="0"/>
              <a:t>	Data Preprocessing</a:t>
            </a:r>
          </a:p>
          <a:p>
            <a:pPr lvl="1"/>
            <a:r>
              <a:rPr lang="en-IN" dirty="0"/>
              <a:t>	Exploratory Data Analysis</a:t>
            </a:r>
          </a:p>
          <a:p>
            <a:pPr lvl="1"/>
            <a:r>
              <a:rPr lang="en-IN" dirty="0"/>
              <a:t> 	Clustering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18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DEE208-D836-443B-90FC-D338D5AD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CF47EA-70BD-48E9-A026-28D730FF3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Scraping from the </a:t>
            </a:r>
            <a:r>
              <a:rPr lang="en-IN" dirty="0" err="1"/>
              <a:t>wikipedia</a:t>
            </a:r>
            <a:r>
              <a:rPr lang="en-IN" dirty="0"/>
              <a:t> page</a:t>
            </a:r>
          </a:p>
          <a:p>
            <a:r>
              <a:rPr lang="en-IN" dirty="0"/>
              <a:t>Obtain coordinates for each location using </a:t>
            </a:r>
            <a:r>
              <a:rPr lang="en-IN" dirty="0" err="1"/>
              <a:t>geopy</a:t>
            </a:r>
            <a:r>
              <a:rPr lang="en-IN" dirty="0"/>
              <a:t> library</a:t>
            </a:r>
          </a:p>
          <a:p>
            <a:r>
              <a:rPr lang="en-IN" dirty="0"/>
              <a:t>Finding columns with null values and replacing them</a:t>
            </a:r>
          </a:p>
          <a:p>
            <a:r>
              <a:rPr lang="en-IN" dirty="0"/>
              <a:t>Merge the </a:t>
            </a:r>
            <a:r>
              <a:rPr lang="en-IN" dirty="0" err="1"/>
              <a:t>neighborhood</a:t>
            </a:r>
            <a:r>
              <a:rPr lang="en-IN" dirty="0"/>
              <a:t> dataset with population dataset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23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63A5B6-A886-4946-B159-356176BC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DC4431-8B0C-4D95-B808-57F594C0D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Begin by exploring the city and finding the count of </a:t>
            </a:r>
            <a:r>
              <a:rPr lang="en-IN" dirty="0" smtClean="0"/>
              <a:t>neighbourhoods </a:t>
            </a:r>
            <a:r>
              <a:rPr lang="en-IN" dirty="0"/>
              <a:t>and regions in the city. </a:t>
            </a:r>
          </a:p>
          <a:p>
            <a:r>
              <a:rPr lang="en-IN" dirty="0"/>
              <a:t>Find the unique venues in each </a:t>
            </a:r>
            <a:r>
              <a:rPr lang="en-IN" dirty="0" smtClean="0"/>
              <a:t>neighbourhood. </a:t>
            </a:r>
            <a:endParaRPr lang="en-IN" dirty="0"/>
          </a:p>
          <a:p>
            <a:r>
              <a:rPr lang="en-IN" dirty="0"/>
              <a:t>visualize the </a:t>
            </a:r>
            <a:r>
              <a:rPr lang="en-IN" dirty="0" smtClean="0"/>
              <a:t>neighbourhoods </a:t>
            </a:r>
            <a:r>
              <a:rPr lang="en-IN" dirty="0"/>
              <a:t>using a folium map.</a:t>
            </a:r>
          </a:p>
          <a:p>
            <a:r>
              <a:rPr lang="en-IN" dirty="0"/>
              <a:t>Obtain top </a:t>
            </a:r>
            <a:r>
              <a:rPr lang="en-IN" dirty="0" smtClean="0"/>
              <a:t>10 </a:t>
            </a:r>
            <a:r>
              <a:rPr lang="en-IN" dirty="0"/>
              <a:t>venues at each </a:t>
            </a:r>
            <a:r>
              <a:rPr lang="en-IN" dirty="0" smtClean="0"/>
              <a:t>neighbourhood, </a:t>
            </a:r>
            <a:r>
              <a:rPr lang="en-IN" dirty="0"/>
              <a:t>which will let us know which </a:t>
            </a:r>
            <a:r>
              <a:rPr lang="en-IN" dirty="0" smtClean="0"/>
              <a:t>neighbourhoods </a:t>
            </a:r>
            <a:r>
              <a:rPr lang="en-IN" dirty="0"/>
              <a:t>lacks in </a:t>
            </a:r>
            <a:r>
              <a:rPr lang="en-IN" dirty="0" smtClean="0"/>
              <a:t>Indian Restaurant.</a:t>
            </a:r>
            <a:endParaRPr lang="en-IN" dirty="0"/>
          </a:p>
          <a:p>
            <a:r>
              <a:rPr lang="en-IN" dirty="0"/>
              <a:t>By </a:t>
            </a:r>
            <a:r>
              <a:rPr lang="en-IN" dirty="0" smtClean="0"/>
              <a:t>opening a new Restaurant in Indian </a:t>
            </a:r>
            <a:r>
              <a:rPr lang="en-IN" dirty="0"/>
              <a:t>populated regions, more customers will be satisfied and </a:t>
            </a:r>
            <a:r>
              <a:rPr lang="en-IN" dirty="0" smtClean="0"/>
              <a:t>the venture will be successful and profitable and will lay the foundation for further expansion of company’s chain. </a:t>
            </a:r>
            <a:r>
              <a:rPr lang="en-IN" dirty="0"/>
              <a:t>Hence, we sort top </a:t>
            </a:r>
            <a:r>
              <a:rPr lang="en-IN" dirty="0" smtClean="0"/>
              <a:t>10 </a:t>
            </a:r>
            <a:r>
              <a:rPr lang="en-IN" dirty="0" smtClean="0"/>
              <a:t>neighbourhoods </a:t>
            </a:r>
            <a:r>
              <a:rPr lang="en-IN" dirty="0"/>
              <a:t>based on maximum </a:t>
            </a:r>
            <a:r>
              <a:rPr lang="en-IN" dirty="0" smtClean="0"/>
              <a:t>Indian Population</a:t>
            </a:r>
            <a:r>
              <a:rPr lang="en-IN" dirty="0"/>
              <a:t>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646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338</TotalTime>
  <Words>682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Corbel</vt:lpstr>
      <vt:lpstr>Wingdings</vt:lpstr>
      <vt:lpstr>Banded</vt:lpstr>
      <vt:lpstr>The Battle of the Neighborhoods Finding best location to open a Indian restaurant in London, uk</vt:lpstr>
      <vt:lpstr>CONTENTS </vt:lpstr>
      <vt:lpstr>Introduction</vt:lpstr>
      <vt:lpstr>Business Problem</vt:lpstr>
      <vt:lpstr>Data Description</vt:lpstr>
      <vt:lpstr>Data Features  </vt:lpstr>
      <vt:lpstr>Methodology</vt:lpstr>
      <vt:lpstr>Data Preprocessing</vt:lpstr>
      <vt:lpstr>Exploratory Data Analysis </vt:lpstr>
      <vt:lpstr>Clustering</vt:lpstr>
      <vt:lpstr>Results and Discussion</vt:lpstr>
      <vt:lpstr>Results and Discussion</vt:lpstr>
      <vt:lpstr>Conclusion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Padhma Muniraj</dc:creator>
  <cp:lastModifiedBy>Kishan Kumar</cp:lastModifiedBy>
  <cp:revision>11</cp:revision>
  <dcterms:created xsi:type="dcterms:W3CDTF">2019-06-24T09:56:24Z</dcterms:created>
  <dcterms:modified xsi:type="dcterms:W3CDTF">2019-06-25T15:02:46Z</dcterms:modified>
</cp:coreProperties>
</file>