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7" r:id="rId3"/>
  </p:sldMasterIdLst>
  <p:notesMasterIdLst>
    <p:notesMasterId r:id="rId37"/>
  </p:notesMasterIdLst>
  <p:handoutMasterIdLst>
    <p:handoutMasterId r:id="rId38"/>
  </p:handoutMasterIdLst>
  <p:sldIdLst>
    <p:sldId id="256" r:id="rId4"/>
    <p:sldId id="315" r:id="rId5"/>
    <p:sldId id="264" r:id="rId6"/>
    <p:sldId id="360" r:id="rId7"/>
    <p:sldId id="356" r:id="rId8"/>
    <p:sldId id="357" r:id="rId9"/>
    <p:sldId id="361" r:id="rId10"/>
    <p:sldId id="358" r:id="rId11"/>
    <p:sldId id="359" r:id="rId12"/>
    <p:sldId id="362" r:id="rId13"/>
    <p:sldId id="265" r:id="rId14"/>
    <p:sldId id="363" r:id="rId15"/>
    <p:sldId id="364" r:id="rId16"/>
    <p:sldId id="365" r:id="rId17"/>
    <p:sldId id="382" r:id="rId18"/>
    <p:sldId id="366" r:id="rId19"/>
    <p:sldId id="367" r:id="rId20"/>
    <p:sldId id="368" r:id="rId21"/>
    <p:sldId id="370" r:id="rId22"/>
    <p:sldId id="369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3" r:id="rId34"/>
    <p:sldId id="381" r:id="rId35"/>
    <p:sldId id="26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005392"/>
    <a:srgbClr val="FFFF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28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AEF3-4295-4F14-AB51-D172C91C2E6B}" type="datetimeFigureOut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FD291-6A6D-4E78-BD76-7D92DFAFC45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PPT模板内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95169"/>
            <a:ext cx="6858000" cy="51536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E0B0E-E8FB-4C43-931C-F1E400DF981B}" type="datetimeFigureOut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58293-B7F6-4FD3-9326-04D47E7C49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29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30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32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7C20D-84D5-4BF1-A57D-68ADC0A4F8B7}" type="slidenum">
              <a:rPr lang="en-US" altLang="zh-CN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5E47C-4159-4BC1-8470-A2E6DA3495EA}" type="slidenum">
              <a:rPr lang="en-US" altLang="zh-CN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DB5C-3650-44EC-9184-9681ED01958B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C9C2-2F6B-4400-B35F-78743885B7DD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597E-2279-4B74-8A05-33295F8C7422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FA3-E16F-4846-9108-C3498992077E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6D66-95DE-46DA-8450-B2AF235FA418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BEE-0AA4-498E-A53A-C036B301FF35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2A4E-6F1C-4368-8D3B-315557F4E05D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4991-1DBB-42B0-8B20-F0C2ADCA81A8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CF4C-6702-42F9-AC98-203C927860AC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8364-F6BB-41C9-8185-FA3F54F1AA65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25C-8176-41EA-9085-6EE66CBC545E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F28E45-DC72-45F7-A55B-36C1B99C249B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DBB-918B-4F6D-A5BA-2CCA2299EBC9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73DE-A7AA-4F99-829F-CF4B1F23FAD6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19-3EB4-4849-98FE-84203BAC0D36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1460-E6B2-4E96-BEEB-BF2619E2AC38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9FE-38AF-4D8D-9F17-9FA074E385BB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6E85-97BD-4C37-85D3-53F9FDFF2C59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0DB-1D8E-4C7D-A1A2-05A15C5788BF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19FD-E6F4-4F51-8D96-01E6FB20245D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B0F-8B1F-413A-9BDF-85D67BFE95E3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BC74-7251-4A90-A2E0-41C3EE636CA0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EB0-4474-4EEB-B922-57494329310F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A8F7-6DF1-4C2E-A7FC-BF0DF058A705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AC62-DCD1-4EB5-988E-4C5A7142521B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42C8-F6A1-4A9E-8AEE-87DCAB71FF82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F91-C143-4C09-8A78-52F77A9C4F3C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910A-9F0F-4262-8F77-E5746BA2A639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FC3-CB7C-4C43-B7D4-6C51E48B3BD7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1E59-432F-402E-8AC0-E9D9A8DB19BA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2D05-EC23-4C81-88E4-7D819220FC15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33-DA5E-4A48-BBED-B18E842038CA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336FCF-BC7E-4666-9527-A0D91AD9FD36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370-B23F-4EEC-890A-299E90F56E19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5270A8-23C0-442C-B55D-D0A22A069E44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2CA0-FE27-4AED-AAB6-A00176212E05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6E8A-7DD0-425D-A6FE-6CF1911A7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AFFE-C64E-4881-A257-7A04DC81781C}" type="datetime1">
              <a:rPr lang="zh-CN" altLang="en-US" smtClean="0"/>
              <a:pPr/>
              <a:t>2013-11-26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0D4D-6499-4366-BA12-D05807183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封面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715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251520" y="2311896"/>
            <a:ext cx="830580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MYSQL - </a:t>
            </a:r>
            <a:r>
              <a:rPr lang="zh-CN" altLang="en-US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入门基础篇</a:t>
            </a:r>
            <a:endParaRPr kumimoji="0" lang="zh-CN" altLang="en-US" sz="4200" b="1" i="0" u="none" strike="noStrike" kern="1200" cap="none" spc="-100" normalizeH="0" baseline="0" noProof="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1371600" y="4292600"/>
            <a:ext cx="64008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主讲：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谭建平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嘉源锐信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项目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部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48072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04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（甲骨文）公司收购</a:t>
            </a:r>
            <a:r>
              <a:rPr lang="en-US" altLang="zh-CN" sz="2400" dirty="0" smtClean="0"/>
              <a:t>Sun </a:t>
            </a:r>
            <a:r>
              <a:rPr lang="zh-CN" altLang="en-US" sz="2400" dirty="0" smtClean="0"/>
              <a:t>公司，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转入</a:t>
            </a:r>
            <a:r>
              <a:rPr lang="en-US" altLang="zh-CN" sz="2400" dirty="0" smtClean="0"/>
              <a:t>Oracle </a:t>
            </a:r>
            <a:r>
              <a:rPr lang="zh-CN" altLang="en-US" sz="2400" dirty="0" smtClean="0"/>
              <a:t>门下。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连同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Apache</a:t>
            </a:r>
            <a:r>
              <a:rPr lang="zh-CN" altLang="en-US" sz="2400" dirty="0" smtClean="0"/>
              <a:t>及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／</a:t>
            </a:r>
            <a:r>
              <a:rPr lang="en-US" altLang="zh-CN" sz="2400" dirty="0" smtClean="0"/>
              <a:t>Perl</a:t>
            </a:r>
            <a:r>
              <a:rPr lang="zh-CN" altLang="en-US" sz="2400" dirty="0" smtClean="0"/>
              <a:t>／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服务器成为</a:t>
            </a:r>
            <a:r>
              <a:rPr lang="en-US" altLang="zh-CN" sz="2400" dirty="0" smtClean="0"/>
              <a:t>LAMP</a:t>
            </a:r>
            <a:r>
              <a:rPr lang="zh-CN" altLang="en-US" sz="2400" dirty="0" smtClean="0"/>
              <a:t>解决方案中的一块积木。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501008"/>
            <a:ext cx="4752528" cy="3014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0" y="836712"/>
            <a:ext cx="8229600" cy="652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谁在使用 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178693" y="1628800"/>
            <a:ext cx="8785795" cy="504056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zh-CN" altLang="en-US" sz="3300" dirty="0" smtClean="0"/>
              <a:t>阿里巴巴集团（十二家子公司）：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阿里巴巴</a:t>
            </a:r>
            <a:r>
              <a:rPr lang="zh-CN" altLang="en-US" dirty="0" smtClean="0"/>
              <a:t>（中国）网络技术有限公司（国际站和中国站）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支付</a:t>
            </a:r>
            <a:r>
              <a:rPr lang="zh-CN" altLang="en-US" dirty="0" smtClean="0"/>
              <a:t>宝（中国）网络技术有限公司 </a:t>
            </a:r>
            <a:r>
              <a:rPr lang="en-US" altLang="zh-CN" dirty="0" smtClean="0"/>
              <a:t>--</a:t>
            </a:r>
            <a:r>
              <a:rPr lang="zh-CN" altLang="en-US" dirty="0" smtClean="0"/>
              <a:t>合并阿里妈妈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淘宝（中国）网络技术有限公司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天猫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阿里软件（中国）网络技术有限公司 </a:t>
            </a:r>
            <a:r>
              <a:rPr lang="en-US" altLang="zh-CN" dirty="0" smtClean="0"/>
              <a:t>--</a:t>
            </a:r>
            <a:r>
              <a:rPr lang="zh-CN" altLang="en-US" dirty="0" smtClean="0"/>
              <a:t>阿里云（年月成立，专注于云计算领域的研究和研发）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口碑网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中国万网（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收购）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中国雅虎（</a:t>
            </a:r>
            <a:r>
              <a:rPr lang="en-US" altLang="zh-CN" dirty="0" smtClean="0"/>
              <a:t>05</a:t>
            </a:r>
            <a:r>
              <a:rPr lang="zh-CN" altLang="en-US" dirty="0" smtClean="0"/>
              <a:t>年并购）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一淘网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聚划算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CNZZ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一达通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48072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 –&gt; ORACLE -&gt; MYSQL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zh-CN" altLang="en-US" sz="2400" dirty="0" smtClean="0"/>
              <a:t>淘宝最早用的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2002</a:t>
            </a:r>
            <a:r>
              <a:rPr lang="zh-CN" altLang="en-US" sz="2400" dirty="0" smtClean="0"/>
              <a:t>年，淘宝开始从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切换到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数据库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（由于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当时在数据库方面的问题（不支持连接池），和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对事务支持方面的不理想</a:t>
            </a:r>
            <a:r>
              <a:rPr lang="zh-CN" altLang="en-US" sz="2400" dirty="0" smtClean="0"/>
              <a:t>。）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2006</a:t>
            </a:r>
            <a:r>
              <a:rPr lang="zh-CN" altLang="en-US" sz="2400" dirty="0" smtClean="0"/>
              <a:t>，重新切回到使用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（阿里公司在</a:t>
            </a:r>
            <a:r>
              <a:rPr lang="en-US" altLang="zh-CN" sz="2400" dirty="0" smtClean="0"/>
              <a:t>2006</a:t>
            </a:r>
            <a:r>
              <a:rPr lang="zh-CN" altLang="en-US" sz="2400" dirty="0" smtClean="0"/>
              <a:t>年</a:t>
            </a:r>
            <a:r>
              <a:rPr lang="zh-CN" altLang="en-US" sz="2400" dirty="0" smtClean="0"/>
              <a:t>开始考虑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和企业之间的联系</a:t>
            </a:r>
            <a:r>
              <a:rPr lang="en-US" altLang="zh-CN" sz="2400" dirty="0" smtClean="0"/>
              <a:t>?</a:t>
            </a:r>
          </a:p>
          <a:p>
            <a:pPr>
              <a:buNone/>
            </a:pPr>
            <a:r>
              <a:rPr lang="zh-CN" altLang="en-US" sz="2400" dirty="0" smtClean="0"/>
              <a:t>    比如</a:t>
            </a:r>
            <a:r>
              <a:rPr lang="zh-CN" altLang="en-US" sz="2400" dirty="0" smtClean="0"/>
              <a:t>国内很多银行都是使用服务商的全套产品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硬件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软件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，使用之后，根本无法替换（或者成本太高，难度太大）。</a:t>
            </a:r>
          </a:p>
          <a:p>
            <a:pPr>
              <a:buNone/>
            </a:pPr>
            <a:r>
              <a:rPr lang="zh-CN" altLang="en-US" sz="2400" dirty="0" smtClean="0"/>
              <a:t>   阿</a:t>
            </a:r>
            <a:r>
              <a:rPr lang="zh-CN" altLang="en-US" sz="2400" dirty="0" smtClean="0"/>
              <a:t>里高层开始考虑一旦由一家服务商绑定，风险有多大，于是阿里</a:t>
            </a:r>
            <a:r>
              <a:rPr lang="zh-CN" altLang="en-US" sz="2400" dirty="0" smtClean="0"/>
              <a:t>准备向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的转移</a:t>
            </a:r>
            <a:r>
              <a:rPr lang="zh-CN" altLang="en-US" sz="2400" dirty="0" smtClean="0"/>
              <a:t>。）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要使用 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？ 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开源</a:t>
            </a:r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免费</a:t>
            </a:r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/>
              <a:t>MYSQL </a:t>
            </a:r>
            <a:r>
              <a:rPr lang="zh-CN" altLang="en-US" sz="2400" dirty="0" smtClean="0"/>
              <a:t>由于其体积小、速度快、总体拥有成本低，尤其是开放源码这一特点</a:t>
            </a:r>
            <a:r>
              <a:rPr lang="zh-CN" altLang="en-US" sz="2400" dirty="0" smtClean="0"/>
              <a:t>，许多</a:t>
            </a:r>
            <a:r>
              <a:rPr lang="zh-CN" altLang="en-US" sz="2400" dirty="0" smtClean="0"/>
              <a:t>中小型网站为了降低网站总体拥有成本而选择了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作为网站数据库。</a:t>
            </a:r>
            <a:endParaRPr lang="zh-CN" altLang="en-US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268760"/>
            <a:ext cx="7813376" cy="5256584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buNone/>
            </a:pP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的特性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．使用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编写，并使用了多种编译器进行测试，保证源代码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                 </a:t>
            </a:r>
            <a:r>
              <a:rPr lang="zh-CN" altLang="en-US" sz="2400" dirty="0" smtClean="0"/>
              <a:t>可移植性</a:t>
            </a:r>
            <a:r>
              <a:rPr lang="zh-CN" altLang="en-US" sz="2400" dirty="0" smtClean="0"/>
              <a:t>。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．支持</a:t>
            </a:r>
            <a:r>
              <a:rPr lang="en-US" altLang="zh-CN" sz="2400" dirty="0" smtClean="0"/>
              <a:t>AIX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FreeBSD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HP-UX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Mac OS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NovellNetware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OpenBSD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OS/2 Wrap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Solaris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等多种操作系统。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．为多种编程语言提供了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。这些编程语言包括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Perl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Eiffel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Ruby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Tcl</a:t>
            </a:r>
            <a:r>
              <a:rPr lang="zh-CN" altLang="en-US" sz="2400" dirty="0" smtClean="0"/>
              <a:t>等。</a:t>
            </a:r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．支持多线程，充分利用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资源。</a:t>
            </a:r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．优化的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查询算法，有效地提高查询速度。</a:t>
            </a:r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．既能够作为一个单独的应用程序应用在客户端服务器网络环境中，也能够作为一个库而嵌入到其他的软件中。</a:t>
            </a:r>
          </a:p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．提供多语言支持，常见的编码如中文的</a:t>
            </a:r>
            <a:r>
              <a:rPr lang="en-US" altLang="zh-CN" sz="2400" dirty="0" smtClean="0"/>
              <a:t>GB 2312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BIG5</a:t>
            </a:r>
            <a:r>
              <a:rPr lang="zh-CN" altLang="en-US" sz="2400" dirty="0" smtClean="0"/>
              <a:t>，日文的</a:t>
            </a:r>
            <a:r>
              <a:rPr lang="en-US" altLang="zh-CN" sz="2400" dirty="0" err="1" smtClean="0"/>
              <a:t>Shift_JIS</a:t>
            </a:r>
            <a:r>
              <a:rPr lang="zh-CN" altLang="en-US" sz="2400" dirty="0" smtClean="0"/>
              <a:t>等都可以用作数据表名和数据列名。</a:t>
            </a:r>
          </a:p>
          <a:p>
            <a:r>
              <a:rPr lang="en-US" altLang="zh-CN" sz="2400" dirty="0" smtClean="0"/>
              <a:t>8</a:t>
            </a:r>
            <a:r>
              <a:rPr lang="zh-CN" altLang="en-US" sz="2400" dirty="0" smtClean="0"/>
              <a:t>．提供</a:t>
            </a:r>
            <a:r>
              <a:rPr lang="en-US" altLang="zh-CN" sz="2400" dirty="0" smtClean="0"/>
              <a:t>TCP/IP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ODBC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JDBC</a:t>
            </a:r>
            <a:r>
              <a:rPr lang="zh-CN" altLang="en-US" sz="2400" dirty="0" smtClean="0"/>
              <a:t>等多种数据库连接途径。</a:t>
            </a:r>
          </a:p>
          <a:p>
            <a:r>
              <a:rPr lang="en-US" altLang="zh-CN" sz="2400" dirty="0" smtClean="0"/>
              <a:t>9</a:t>
            </a:r>
            <a:r>
              <a:rPr lang="zh-CN" altLang="en-US" sz="2400" dirty="0" smtClean="0"/>
              <a:t>．提供用于管理、检查、优化数据库操作的管理工具。</a:t>
            </a:r>
          </a:p>
          <a:p>
            <a:r>
              <a:rPr lang="en-US" altLang="zh-CN" sz="2400" dirty="0" smtClean="0"/>
              <a:t>10</a:t>
            </a:r>
            <a:r>
              <a:rPr lang="zh-CN" altLang="en-US" sz="2400" dirty="0" smtClean="0"/>
              <a:t>．支持大型的数据库。可以处理拥有上千万条记录的大型数据库。</a:t>
            </a:r>
          </a:p>
          <a:p>
            <a:r>
              <a:rPr lang="en-US" altLang="zh-CN" sz="2400" dirty="0" smtClean="0"/>
              <a:t>11</a:t>
            </a:r>
            <a:r>
              <a:rPr lang="zh-CN" altLang="en-US" sz="2400" dirty="0" smtClean="0"/>
              <a:t>．支持多种存储引擎。</a:t>
            </a:r>
            <a:endParaRPr lang="zh-CN" altLang="en-US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什么是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79712" y="184482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AB 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9712" y="242088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MYSQL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去向？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414908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如何使用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？（外围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环境）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93096"/>
            <a:ext cx="720791" cy="864096"/>
          </a:xfrm>
          <a:prstGeom prst="rect">
            <a:avLst/>
          </a:prstGeom>
          <a:noFill/>
        </p:spPr>
      </p:pic>
      <p:sp>
        <p:nvSpPr>
          <p:cNvPr id="11" name="圆角矩形 10"/>
          <p:cNvSpPr/>
          <p:nvPr/>
        </p:nvSpPr>
        <p:spPr>
          <a:xfrm>
            <a:off x="1979712" y="299695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谁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在使用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79712" y="530120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的开发工具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79712" y="357301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我们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为什么要使用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47664" y="5877272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三  开发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工具演示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472514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 MYSQL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的安装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二  如何使用 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接下来将介绍 使用 </a:t>
            </a:r>
            <a:r>
              <a:rPr lang="en-US" altLang="zh-CN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外围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1  MYSQL 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的安装。</a:t>
            </a:r>
            <a:endParaRPr lang="en-US" altLang="zh-CN" sz="2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（安装</a:t>
            </a:r>
            <a:r>
              <a:rPr lang="en-US" altLang="zh-CN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WROD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文档）</a:t>
            </a:r>
            <a:endParaRPr lang="zh-CN" altLang="en-US" sz="2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2 MYSQL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的开发工具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“工欲善其事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必先利其器 ！”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Workbench</a:t>
            </a:r>
          </a:p>
          <a:p>
            <a:pPr>
              <a:buNone/>
            </a:pP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，是一个跨平台的可视化数据库设计工具。它是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DBDesigner4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项目备受期待的替代者，它是一个本地图形化工具，支持的操作系统包括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 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，具有多个不同的版本。</a:t>
            </a:r>
            <a:endParaRPr lang="zh-CN" altLang="en-US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847208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052736"/>
            <a:ext cx="7128792" cy="545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什么是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79712" y="184482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AB 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9712" y="242088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MYSQL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去向？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414908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如何使用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？（外围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环境）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20791" cy="864096"/>
          </a:xfrm>
          <a:prstGeom prst="rect">
            <a:avLst/>
          </a:prstGeom>
          <a:noFill/>
        </p:spPr>
      </p:pic>
      <p:sp>
        <p:nvSpPr>
          <p:cNvPr id="11" name="圆角矩形 10"/>
          <p:cNvSpPr/>
          <p:nvPr/>
        </p:nvSpPr>
        <p:spPr>
          <a:xfrm>
            <a:off x="1979712" y="299695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谁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在使用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79712" y="530120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的开发工具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79712" y="357301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我们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为什么要使用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47664" y="5877272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三  开发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工具演示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472514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 MYSQL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的安装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phpMyAdmin</a:t>
            </a:r>
            <a:endParaRPr lang="zh-CN" altLang="en-US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phpMyAdmin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是一个免费软件工具，使用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语言编写，用于通过网络管理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支持大量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数据库操作，其用户界面支持多数常用操作，诸如管理数据库、表、字段、关联、索引、用户、许可权限等，同时也可以直接执行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88390"/>
            <a:ext cx="7992888" cy="576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 Aqua Data Studio</a:t>
            </a:r>
            <a:endParaRPr lang="zh-CN" altLang="en-US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Aqua Data Studio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是一个全面的集成开发环境（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），适用于数据库管理员、软件开发人员和业务分析师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方面的主要功能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、数据库查询和管理工具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、一整套数据库、源代码控制和文件系统比较工具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、针对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Subversion(SVN)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CVS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的全面集成源代码控制客户端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、强大的数据库建模功能，堪与最好的独立建模工具相媲美。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823799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SQLyog</a:t>
            </a:r>
            <a:endParaRPr lang="zh-CN" altLang="en-US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SQLyog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数据库全能管理工具。其社区版为自由及开源软件，遵循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许可协议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者在使用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时所需的多数功能都可以通过简单的点击鼠标完成，通过标签界面可以查看查询结果集、查询分析器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(query profiler)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、服务器消息、表数据、表信息和查询历史等。另外，开发者可以轻松创建视图和存储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过程。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836712"/>
            <a:ext cx="7200800" cy="587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862307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MYSQL Front</a:t>
            </a:r>
            <a:endParaRPr lang="zh-CN" altLang="en-US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数据库图形化工具是一个真正的本地应用，它能提供更精细的用户界面，由于它不是使用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编写，所以不会存在加载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页面延时的问题，响应非常迅速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Provider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允许的话，该工具能够直接与数据库联系。另外，需要在发布网站上安装的只有很小的一段脚本。登陆信息存储在用户硬盘上，因此用户无需登陆到不同的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界面。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815930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mytop</a:t>
            </a:r>
            <a:endParaRPr lang="zh-CN" altLang="en-US" sz="3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这是一个基于终端界面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非图形化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的工具，可以监视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数据库的线程和整体性能，支持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3.22.x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3.23.x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4.x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服务器版本。它支持多数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操作系统（包括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Mac OS 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mytop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的设计灵感来自于系统监视工具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，两者的很多功能命令非常相似，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FreeBSD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Solaris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用户应该对此命令较为熟悉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mytop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将连接到一个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服务器，定时运行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SHOW PROCESSLIST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SHOW STATUS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命令，并试图以一个有用的格式汇总这些信息。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一   什么是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348880"/>
            <a:ext cx="5152381" cy="35238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24743"/>
            <a:ext cx="7056784" cy="517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320" y="188640"/>
            <a:ext cx="1380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7664" y="126876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   什么是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79712" y="184482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AB 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9712" y="242088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MYSQL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去向？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 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4149080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二  如何使用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？（外围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环境）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6" name="Picture 2" descr="C:\Documents and Settings\naruiy\Local Settings\Temporary Internet Files\Content.IE5\61AQYVNZ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021288"/>
            <a:ext cx="720791" cy="864096"/>
          </a:xfrm>
          <a:prstGeom prst="rect">
            <a:avLst/>
          </a:prstGeom>
          <a:noFill/>
        </p:spPr>
      </p:pic>
      <p:sp>
        <p:nvSpPr>
          <p:cNvPr id="11" name="圆角矩形 10"/>
          <p:cNvSpPr/>
          <p:nvPr/>
        </p:nvSpPr>
        <p:spPr>
          <a:xfrm>
            <a:off x="1979712" y="2996952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谁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在使用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79712" y="5301208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的开发工具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79712" y="3573016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我们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为什么要使用 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MYSQL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？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47664" y="5877272"/>
            <a:ext cx="60486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三  开发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工具演示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79712" y="4725144"/>
            <a:ext cx="561662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1  MYSQL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的安装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开发工具演示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endParaRPr lang="en-US" altLang="zh-CN" sz="3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模板封底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775"/>
            <a:ext cx="9144000" cy="68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484784"/>
            <a:ext cx="7813376" cy="504056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这个名字，起源不是很明确。一个比较有影响的说法是，基本指南和大量的库和工具带有前缀“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my”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已经有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年以上。</a:t>
            </a:r>
          </a:p>
          <a:p>
            <a:pPr>
              <a:defRPr/>
            </a:pPr>
            <a:endParaRPr lang="zh-CN" altLang="en-US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的海豚标志的名字叫“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sakila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，它是由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AB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的创始人从用户在“海豚命名”的竞赛中建议的大量的名字表中选出的。</a:t>
            </a:r>
          </a:p>
          <a:p>
            <a:pPr>
              <a:buNone/>
              <a:defRPr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获胜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的名字是由来自非洲斯威士兰的开源软件开发者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Ambrose 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Twebaze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提供。根据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Ambrose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所说，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Sakila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来自一种叫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SiSwati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的斯威士兰方言，也是在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Ambrose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的家乡乌干达附近的坦桑尼亚的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Arusha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的一个小镇的名字</a:t>
            </a:r>
            <a:endParaRPr lang="zh-CN" altLang="en-US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en-US" altLang="zh-CN" sz="3200" b="1" dirty="0" err="1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AB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smtClean="0"/>
              <a:t>1985 </a:t>
            </a:r>
            <a:r>
              <a:rPr lang="zh-CN" altLang="en-US" sz="2400" dirty="0" smtClean="0"/>
              <a:t>年，瑞典的几位志同道合小伙子（以</a:t>
            </a:r>
            <a:r>
              <a:rPr lang="en-US" altLang="zh-CN" sz="2400" dirty="0" smtClean="0"/>
              <a:t>David </a:t>
            </a:r>
            <a:r>
              <a:rPr lang="en-US" altLang="zh-CN" sz="2400" dirty="0" err="1" smtClean="0"/>
              <a:t>Axmark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为首） 成立了一家公司，这就是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AB </a:t>
            </a:r>
            <a:r>
              <a:rPr lang="zh-CN" altLang="en-US" sz="2400" dirty="0" smtClean="0"/>
              <a:t>的前身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这个</a:t>
            </a:r>
            <a:r>
              <a:rPr lang="zh-CN" altLang="en-US" sz="2400" dirty="0" smtClean="0"/>
              <a:t>公司最初并不是为了开发数据库产品，而是在实现他们想法的过程中，需要一个数据库。他们希望能够使用开源的产品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但</a:t>
            </a:r>
            <a:r>
              <a:rPr lang="zh-CN" altLang="en-US" sz="2400" dirty="0" smtClean="0"/>
              <a:t>在当时并没有一个合适的选择，于是他们决定自己来开发。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smtClean="0"/>
              <a:t>1990</a:t>
            </a:r>
            <a:r>
              <a:rPr lang="zh-CN" altLang="en-US" sz="2400" dirty="0" smtClean="0"/>
              <a:t>年，有客户要求要为它的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提供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支持，当时，开始想直接使用商用数据库，但是当时的商用数据库的速度难令人满意。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于是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他们决心</a:t>
            </a:r>
            <a:r>
              <a:rPr lang="zh-CN" altLang="en-US" sz="2400" dirty="0" smtClean="0"/>
              <a:t>自己重写一个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支持的数据库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1995</a:t>
            </a:r>
            <a:r>
              <a:rPr lang="zh-CN" altLang="en-US" sz="2400" dirty="0" smtClean="0"/>
              <a:t>年，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AB </a:t>
            </a:r>
            <a:r>
              <a:rPr lang="zh-CN" altLang="en-US" sz="2400" dirty="0" smtClean="0"/>
              <a:t>公司正式成立，成为全球</a:t>
            </a:r>
            <a:r>
              <a:rPr lang="zh-CN" altLang="en-US" sz="2400" dirty="0" smtClean="0"/>
              <a:t>最大的开放源码的数据库公司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800" dirty="0" err="1" smtClean="0"/>
              <a:t>MySQL</a:t>
            </a:r>
            <a:r>
              <a:rPr lang="en-US" altLang="zh-CN" sz="2800" dirty="0" smtClean="0"/>
              <a:t> AB</a:t>
            </a:r>
            <a:r>
              <a:rPr lang="zh-CN" altLang="en-US" sz="2800" dirty="0" smtClean="0"/>
              <a:t>公司及其雇员的核心价值</a:t>
            </a:r>
            <a:r>
              <a:rPr lang="zh-CN" altLang="en-US" sz="2800" dirty="0" smtClean="0"/>
              <a:t>取向：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400" dirty="0" smtClean="0"/>
              <a:t>· </a:t>
            </a:r>
            <a:r>
              <a:rPr lang="zh-CN" altLang="en-US" sz="2400" dirty="0" smtClean="0"/>
              <a:t>成为世界上最好和使用最广泛的数据库。</a:t>
            </a:r>
          </a:p>
          <a:p>
            <a:pPr>
              <a:buNone/>
            </a:pPr>
            <a:r>
              <a:rPr lang="en-US" altLang="zh-CN" sz="2400" dirty="0" smtClean="0"/>
              <a:t>· </a:t>
            </a:r>
            <a:r>
              <a:rPr lang="zh-CN" altLang="en-US" sz="2400" dirty="0" smtClean="0"/>
              <a:t>面向所有人，而且所有人均能支付得起。</a:t>
            </a:r>
          </a:p>
          <a:p>
            <a:pPr>
              <a:buNone/>
            </a:pPr>
            <a:r>
              <a:rPr lang="en-US" altLang="zh-CN" sz="2400" dirty="0" smtClean="0"/>
              <a:t>· </a:t>
            </a:r>
            <a:r>
              <a:rPr lang="zh-CN" altLang="en-US" sz="2400" dirty="0" smtClean="0"/>
              <a:t>使用简单。</a:t>
            </a:r>
          </a:p>
          <a:p>
            <a:pPr>
              <a:buNone/>
            </a:pPr>
            <a:r>
              <a:rPr lang="en-US" altLang="zh-CN" sz="2400" dirty="0" smtClean="0"/>
              <a:t>· </a:t>
            </a:r>
            <a:r>
              <a:rPr lang="zh-CN" altLang="en-US" sz="2400" dirty="0" smtClean="0"/>
              <a:t>在保持快速和安全的同时不断改进。</a:t>
            </a:r>
          </a:p>
          <a:p>
            <a:pPr>
              <a:buNone/>
            </a:pPr>
            <a:r>
              <a:rPr lang="en-US" altLang="zh-CN" sz="2400" dirty="0" smtClean="0"/>
              <a:t>· </a:t>
            </a:r>
            <a:r>
              <a:rPr lang="zh-CN" altLang="en-US" sz="2400" dirty="0" smtClean="0"/>
              <a:t>使用和改进充满乐趣。</a:t>
            </a:r>
          </a:p>
          <a:p>
            <a:pPr>
              <a:buNone/>
            </a:pPr>
            <a:r>
              <a:rPr lang="en-US" altLang="zh-CN" sz="2400" dirty="0" smtClean="0"/>
              <a:t>· </a:t>
            </a:r>
            <a:r>
              <a:rPr lang="zh-CN" altLang="en-US" sz="2400" dirty="0" smtClean="0"/>
              <a:t>不存在缺陷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51520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dirty="0" smtClean="0"/>
              <a:t>公司实行双总部制，一个设立于瑞典，另一个设立于美国。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并在法国巴黎、德国慕尼黑、爱尔兰都柏林、意大利米兰、日本东京等地设有分公司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截止</a:t>
            </a:r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月：</a:t>
            </a:r>
            <a:r>
              <a:rPr lang="en-US" altLang="zh-CN" sz="2400" dirty="0" smtClean="0"/>
              <a:t>MYSQL </a:t>
            </a:r>
            <a:r>
              <a:rPr lang="en-US" altLang="zh-CN" sz="2400" dirty="0" smtClean="0"/>
              <a:t> AB</a:t>
            </a:r>
            <a:r>
              <a:rPr lang="zh-CN" altLang="en-US" sz="2400" dirty="0" smtClean="0"/>
              <a:t>公司覆盖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个国家，</a:t>
            </a:r>
            <a:r>
              <a:rPr lang="zh-CN" altLang="en-US" sz="2400" dirty="0" smtClean="0"/>
              <a:t>拥有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雇员约</a:t>
            </a:r>
            <a:r>
              <a:rPr lang="en-US" altLang="zh-CN" sz="2400" dirty="0" smtClean="0"/>
              <a:t>360</a:t>
            </a:r>
            <a:r>
              <a:rPr lang="zh-CN" altLang="en-US" sz="2400" dirty="0" smtClean="0"/>
              <a:t>人</a:t>
            </a:r>
            <a:r>
              <a:rPr lang="zh-CN" altLang="en-US" sz="2400" dirty="0" smtClean="0"/>
              <a:t>，当中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70%</a:t>
            </a:r>
            <a:r>
              <a:rPr lang="zh-CN" altLang="en-US" sz="2400" dirty="0" smtClean="0"/>
              <a:t>雇员以远程办公方式办公。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648072" y="980728"/>
            <a:ext cx="7524328" cy="65179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2 MYSQL </a:t>
            </a:r>
            <a:r>
              <a:rPr lang="zh-CN" altLang="en-US" sz="32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去向？</a:t>
            </a:r>
            <a:endParaRPr lang="zh-CN" altLang="en-US" sz="32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11560" y="1772816"/>
            <a:ext cx="7813376" cy="475252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 smtClean="0"/>
              <a:t>2008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日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AB</a:t>
            </a:r>
            <a:r>
              <a:rPr lang="zh-CN" altLang="en-US" sz="2400" dirty="0" smtClean="0"/>
              <a:t>宣布，同意被</a:t>
            </a:r>
            <a:r>
              <a:rPr lang="en-US" altLang="zh-CN" sz="2400" dirty="0" smtClean="0"/>
              <a:t>Sun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Sun Microsystems</a:t>
            </a:r>
            <a:r>
              <a:rPr lang="zh-CN" altLang="en-US" sz="2400" dirty="0" smtClean="0"/>
              <a:t>）公司以约十亿美元收购。收购已于</a:t>
            </a:r>
            <a:r>
              <a:rPr lang="en-US" altLang="zh-CN" sz="2400" dirty="0" smtClean="0"/>
              <a:t>2008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日完成。</a:t>
            </a:r>
          </a:p>
          <a:p>
            <a:endParaRPr lang="zh-CN" alt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84984"/>
            <a:ext cx="6873410" cy="29473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3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8978</TotalTime>
  <Words>1460</Words>
  <Application>Microsoft Office PowerPoint</Application>
  <PresentationFormat>全屏显示(4:3)</PresentationFormat>
  <Paragraphs>173</Paragraphs>
  <Slides>33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纸张</vt:lpstr>
      <vt:lpstr>自定义设计方案</vt:lpstr>
      <vt:lpstr>1_自定义设计方案</vt:lpstr>
      <vt:lpstr>幻灯片 1</vt:lpstr>
      <vt:lpstr>幻灯片 2</vt:lpstr>
      <vt:lpstr>一   什么是MYSQL？</vt:lpstr>
      <vt:lpstr>幻灯片 4</vt:lpstr>
      <vt:lpstr>1  MySQL AB 公司</vt:lpstr>
      <vt:lpstr>幻灯片 6</vt:lpstr>
      <vt:lpstr>幻灯片 7</vt:lpstr>
      <vt:lpstr>幻灯片 8</vt:lpstr>
      <vt:lpstr>2 MYSQL 去向？</vt:lpstr>
      <vt:lpstr>幻灯片 10</vt:lpstr>
      <vt:lpstr>3 谁在使用 MYSQL？</vt:lpstr>
      <vt:lpstr>MYSQL –&gt; ORACLE -&gt; MYSQL</vt:lpstr>
      <vt:lpstr>4 我们为什么要使用 MYSQL？ </vt:lpstr>
      <vt:lpstr>幻灯片 14</vt:lpstr>
      <vt:lpstr>幻灯片 15</vt:lpstr>
      <vt:lpstr>二  如何使用 MYSQL？</vt:lpstr>
      <vt:lpstr>2 MYSQL 的开发工具</vt:lpstr>
      <vt:lpstr>幻灯片 18</vt:lpstr>
      <vt:lpstr>幻灯片 19</vt:lpstr>
      <vt:lpstr>2 phpMyAdmin</vt:lpstr>
      <vt:lpstr>幻灯片 21</vt:lpstr>
      <vt:lpstr>3 Aqua Data Studio</vt:lpstr>
      <vt:lpstr>幻灯片 23</vt:lpstr>
      <vt:lpstr>4 SQLyog</vt:lpstr>
      <vt:lpstr>幻灯片 25</vt:lpstr>
      <vt:lpstr>幻灯片 26</vt:lpstr>
      <vt:lpstr>5 MYSQL Front</vt:lpstr>
      <vt:lpstr>幻灯片 28</vt:lpstr>
      <vt:lpstr>6 mytop</vt:lpstr>
      <vt:lpstr>幻灯片 30</vt:lpstr>
      <vt:lpstr>幻灯片 31</vt:lpstr>
      <vt:lpstr>3 开发工具演示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tanjp</cp:lastModifiedBy>
  <cp:revision>354</cp:revision>
  <dcterms:modified xsi:type="dcterms:W3CDTF">2013-11-27T02:15:49Z</dcterms:modified>
</cp:coreProperties>
</file>