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7" r:id="rId3"/>
  </p:sldMasterIdLst>
  <p:notesMasterIdLst>
    <p:notesMasterId r:id="rId38"/>
  </p:notesMasterIdLst>
  <p:handoutMasterIdLst>
    <p:handoutMasterId r:id="rId39"/>
  </p:handoutMasterIdLst>
  <p:sldIdLst>
    <p:sldId id="256" r:id="rId4"/>
    <p:sldId id="315" r:id="rId5"/>
    <p:sldId id="264" r:id="rId6"/>
    <p:sldId id="356" r:id="rId7"/>
    <p:sldId id="359" r:id="rId8"/>
    <p:sldId id="362" r:id="rId9"/>
    <p:sldId id="384" r:id="rId10"/>
    <p:sldId id="386" r:id="rId11"/>
    <p:sldId id="387" r:id="rId12"/>
    <p:sldId id="364" r:id="rId13"/>
    <p:sldId id="366" r:id="rId14"/>
    <p:sldId id="388" r:id="rId15"/>
    <p:sldId id="389" r:id="rId16"/>
    <p:sldId id="367" r:id="rId17"/>
    <p:sldId id="374" r:id="rId18"/>
    <p:sldId id="375" r:id="rId19"/>
    <p:sldId id="376" r:id="rId20"/>
    <p:sldId id="407" r:id="rId21"/>
    <p:sldId id="381" r:id="rId22"/>
    <p:sldId id="392" r:id="rId23"/>
    <p:sldId id="408" r:id="rId24"/>
    <p:sldId id="405" r:id="rId25"/>
    <p:sldId id="409" r:id="rId26"/>
    <p:sldId id="406" r:id="rId27"/>
    <p:sldId id="410" r:id="rId28"/>
    <p:sldId id="394" r:id="rId29"/>
    <p:sldId id="411" r:id="rId30"/>
    <p:sldId id="395" r:id="rId31"/>
    <p:sldId id="412" r:id="rId32"/>
    <p:sldId id="396" r:id="rId33"/>
    <p:sldId id="413" r:id="rId34"/>
    <p:sldId id="397" r:id="rId35"/>
    <p:sldId id="398" r:id="rId36"/>
    <p:sldId id="26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005392"/>
    <a:srgbClr val="FFFFFF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03" autoAdjust="0"/>
  </p:normalViewPr>
  <p:slideViewPr>
    <p:cSldViewPr>
      <p:cViewPr varScale="1">
        <p:scale>
          <a:sx n="80" d="100"/>
          <a:sy n="80" d="100"/>
        </p:scale>
        <p:origin x="-127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28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5AEF3-4295-4F14-AB51-D172C91C2E6B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FD291-6A6D-4E78-BD76-7D92DFAFC45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PPT模板内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95169"/>
            <a:ext cx="6858000" cy="51536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E0B0E-E8FB-4C43-931C-F1E400DF981B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58293-B7F6-4FD3-9326-04D47E7C49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谁用过</a:t>
            </a:r>
            <a:endParaRPr lang="en-US" altLang="zh-CN" dirty="0" smtClean="0"/>
          </a:p>
          <a:p>
            <a:r>
              <a:rPr lang="zh-CN" altLang="en-US" dirty="0" smtClean="0"/>
              <a:t>概述，基础语法与操作，中高级内部原理与应用</a:t>
            </a:r>
            <a:r>
              <a:rPr lang="zh-CN" altLang="en-US" baseline="0" dirty="0" smtClean="0"/>
              <a:t> 等等</a:t>
            </a:r>
            <a:endParaRPr lang="en-US" altLang="zh-CN" baseline="0" dirty="0" smtClean="0"/>
          </a:p>
          <a:p>
            <a:r>
              <a:rPr lang="zh-CN" altLang="en-US" baseline="0" dirty="0" smtClean="0"/>
              <a:t>技能，公司后续模块切换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8293-B7F6-4FD3-9326-04D47E7C49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baseline="0" dirty="0" smtClean="0">
              <a:latin typeface="Arial" charset="0"/>
            </a:endParaRP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aseline="0" dirty="0" smtClean="0">
                <a:latin typeface="Arial" charset="0"/>
              </a:rPr>
              <a:t>http://www.mysql.com/ --</a:t>
            </a:r>
            <a:r>
              <a:rPr lang="zh-CN" altLang="en-US" baseline="0" dirty="0" smtClean="0">
                <a:latin typeface="Arial" charset="0"/>
              </a:rPr>
              <a:t>（版本，收费</a:t>
            </a:r>
            <a:r>
              <a:rPr lang="en-US" altLang="zh-CN" baseline="0" dirty="0" smtClean="0">
                <a:latin typeface="Arial" charset="0"/>
              </a:rPr>
              <a:t>—</a:t>
            </a:r>
            <a:r>
              <a:rPr lang="zh-CN" altLang="en-US" baseline="0" dirty="0" smtClean="0">
                <a:latin typeface="Arial" charset="0"/>
              </a:rPr>
              <a:t>标准版之前是</a:t>
            </a:r>
            <a:r>
              <a:rPr lang="en-US" altLang="zh-CN" baseline="0" dirty="0" smtClean="0">
                <a:latin typeface="Arial" charset="0"/>
              </a:rPr>
              <a:t>599</a:t>
            </a:r>
            <a:r>
              <a:rPr lang="zh-CN" altLang="en-US" baseline="0" dirty="0" smtClean="0">
                <a:latin typeface="Arial" charset="0"/>
              </a:rPr>
              <a:t>，</a:t>
            </a:r>
            <a:r>
              <a:rPr lang="en-US" altLang="zh-CN" baseline="0" dirty="0" smtClean="0">
                <a:latin typeface="Arial" charset="0"/>
              </a:rPr>
              <a:t>ORACLE</a:t>
            </a:r>
            <a:r>
              <a:rPr lang="zh-CN" altLang="en-US" baseline="0" dirty="0" smtClean="0">
                <a:latin typeface="Arial" charset="0"/>
              </a:rPr>
              <a:t>收购后为</a:t>
            </a:r>
            <a:r>
              <a:rPr lang="en-US" altLang="zh-CN" baseline="0" dirty="0" smtClean="0">
                <a:latin typeface="Arial" charset="0"/>
              </a:rPr>
              <a:t>2000</a:t>
            </a:r>
            <a:r>
              <a:rPr lang="zh-CN" altLang="en-US" baseline="0" dirty="0" smtClean="0">
                <a:latin typeface="Arial" charset="0"/>
              </a:rPr>
              <a:t>）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介绍</a:t>
            </a:r>
            <a:r>
              <a:rPr lang="en-US" altLang="zh-CN" dirty="0" err="1" smtClean="0">
                <a:latin typeface="Arial" charset="0"/>
              </a:rPr>
              <a:t>mysql</a:t>
            </a:r>
            <a:r>
              <a:rPr lang="en-US" altLang="zh-CN" baseline="0" dirty="0" smtClean="0">
                <a:latin typeface="Arial" charset="0"/>
              </a:rPr>
              <a:t> </a:t>
            </a:r>
            <a:r>
              <a:rPr lang="zh-CN" altLang="en-US" baseline="0" dirty="0" smtClean="0">
                <a:latin typeface="Arial" charset="0"/>
              </a:rPr>
              <a:t>版本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我的</a:t>
            </a:r>
            <a:r>
              <a:rPr lang="en-US" altLang="zh-CN" dirty="0" smtClean="0">
                <a:latin typeface="Arial" charset="0"/>
              </a:rPr>
              <a:t>SQL</a:t>
            </a:r>
          </a:p>
          <a:p>
            <a:endParaRPr lang="en-US" altLang="zh-CN" dirty="0" smtClean="0">
              <a:latin typeface="Arial" charset="0"/>
            </a:endParaRP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30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32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33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诺贝尔 瑞典人 </a:t>
            </a:r>
            <a:endParaRPr lang="en-US" altLang="zh-CN" dirty="0" smtClean="0">
              <a:latin typeface="Arial" charset="0"/>
            </a:endParaRPr>
          </a:p>
          <a:p>
            <a:r>
              <a:rPr lang="en-US" altLang="zh-CN" dirty="0" smtClean="0">
                <a:latin typeface="Arial" charset="0"/>
              </a:rPr>
              <a:t>1985</a:t>
            </a:r>
            <a:r>
              <a:rPr lang="en-US" altLang="zh-CN" baseline="0" dirty="0" smtClean="0">
                <a:latin typeface="Arial" charset="0"/>
              </a:rPr>
              <a:t> </a:t>
            </a:r>
            <a:r>
              <a:rPr lang="zh-CN" altLang="en-US" baseline="0" dirty="0" smtClean="0">
                <a:latin typeface="Arial" charset="0"/>
              </a:rPr>
              <a:t>比很多同事年长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LAMP </a:t>
            </a:r>
            <a:r>
              <a:rPr lang="zh-CN" altLang="en-US" dirty="0" smtClean="0">
                <a:latin typeface="Arial" charset="0"/>
              </a:rPr>
              <a:t>是 什么？ 谁用过？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/>
              <a:t>Linux+Apache+Mysql+PHP</a:t>
            </a:r>
            <a:r>
              <a:rPr lang="en-US" altLang="zh-CN" sz="1200" dirty="0" smtClean="0"/>
              <a:t>  </a:t>
            </a:r>
            <a:r>
              <a:rPr lang="zh-CN" altLang="en-US" sz="1200" dirty="0" smtClean="0"/>
              <a:t>这四个的共同特征是？开源 免费</a:t>
            </a:r>
            <a:endParaRPr lang="en-US" altLang="zh-CN" sz="1200" dirty="0" smtClean="0"/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1 IT</a:t>
            </a:r>
            <a:r>
              <a:rPr lang="zh-CN" altLang="en-US" dirty="0" smtClean="0">
                <a:latin typeface="Arial" charset="0"/>
              </a:rPr>
              <a:t>业 相关知识（</a:t>
            </a:r>
            <a:r>
              <a:rPr lang="en-US" altLang="zh-CN" dirty="0" smtClean="0">
                <a:latin typeface="Arial" charset="0"/>
              </a:rPr>
              <a:t>PHP JSP ASPX </a:t>
            </a:r>
            <a:r>
              <a:rPr lang="zh-CN" altLang="en-US" dirty="0" smtClean="0">
                <a:latin typeface="Arial" charset="0"/>
              </a:rPr>
              <a:t>三大开发语言）</a:t>
            </a:r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/>
              <a:t>一个大型</a:t>
            </a:r>
            <a:r>
              <a:rPr lang="en-US" altLang="zh-CN" dirty="0" smtClean="0"/>
              <a:t>IT</a:t>
            </a:r>
            <a:r>
              <a:rPr lang="zh-CN" altLang="en-US" dirty="0" smtClean="0"/>
              <a:t>项目可能会用到多个编程语言，但一般有一种是作为主要架构来支撑</a:t>
            </a:r>
            <a:endParaRPr lang="en-US" altLang="zh-CN" dirty="0" smtClean="0">
              <a:latin typeface="Arial" charset="0"/>
            </a:endParaRPr>
          </a:p>
          <a:p>
            <a:r>
              <a:rPr lang="en-US" altLang="zh-CN" dirty="0" smtClean="0">
                <a:latin typeface="Arial" charset="0"/>
              </a:rPr>
              <a:t>2 </a:t>
            </a:r>
            <a:r>
              <a:rPr lang="zh-CN" altLang="en-US" dirty="0" smtClean="0">
                <a:latin typeface="Arial" charset="0"/>
              </a:rPr>
              <a:t>目前锐信使用的</a:t>
            </a:r>
            <a:r>
              <a:rPr lang="zh-CN" altLang="en-US" baseline="0" dirty="0" smtClean="0">
                <a:latin typeface="Arial" charset="0"/>
              </a:rPr>
              <a:t> 操作系统，</a:t>
            </a:r>
            <a:r>
              <a:rPr lang="en-US" altLang="zh-CN" baseline="0" dirty="0" smtClean="0">
                <a:latin typeface="Arial" charset="0"/>
              </a:rPr>
              <a:t>DB</a:t>
            </a:r>
            <a:r>
              <a:rPr lang="zh-CN" altLang="en-US" baseline="0" dirty="0" smtClean="0">
                <a:latin typeface="Arial" charset="0"/>
              </a:rPr>
              <a:t>，语言 有？</a:t>
            </a:r>
            <a:r>
              <a:rPr lang="en-US" altLang="zh-CN" baseline="0" dirty="0" smtClean="0">
                <a:latin typeface="Arial" charset="0"/>
              </a:rPr>
              <a:t>--</a:t>
            </a:r>
            <a:r>
              <a:rPr lang="en-US" altLang="zh-CN" baseline="0" dirty="0" err="1" smtClean="0">
                <a:latin typeface="Arial" charset="0"/>
              </a:rPr>
              <a:t>windows,sqlserver,net</a:t>
            </a:r>
            <a:r>
              <a:rPr lang="en-US" altLang="zh-CN" baseline="0" dirty="0" smtClean="0">
                <a:latin typeface="Arial" charset="0"/>
              </a:rPr>
              <a:t>(C#,C++)</a:t>
            </a:r>
          </a:p>
          <a:p>
            <a:r>
              <a:rPr lang="en-US" altLang="zh-CN" baseline="0" dirty="0" err="1" smtClean="0">
                <a:latin typeface="Arial" charset="0"/>
              </a:rPr>
              <a:t>Qad</a:t>
            </a:r>
            <a:r>
              <a:rPr lang="zh-CN" altLang="en-US" baseline="0" dirty="0" smtClean="0">
                <a:latin typeface="Arial" charset="0"/>
              </a:rPr>
              <a:t>（</a:t>
            </a:r>
            <a:r>
              <a:rPr lang="en-US" altLang="zh-CN" baseline="0" dirty="0" smtClean="0">
                <a:latin typeface="Arial" charset="0"/>
              </a:rPr>
              <a:t>Linux </a:t>
            </a:r>
            <a:r>
              <a:rPr lang="zh-CN" altLang="en-US" baseline="0" dirty="0" smtClean="0">
                <a:latin typeface="Arial" charset="0"/>
              </a:rPr>
              <a:t>，</a:t>
            </a:r>
            <a:r>
              <a:rPr lang="en-US" altLang="zh-CN" baseline="0" dirty="0" smtClean="0">
                <a:latin typeface="Arial" charset="0"/>
              </a:rPr>
              <a:t>progress </a:t>
            </a:r>
            <a:r>
              <a:rPr lang="zh-CN" altLang="en-US" baseline="0" dirty="0" smtClean="0">
                <a:latin typeface="Arial" charset="0"/>
              </a:rPr>
              <a:t>）</a:t>
            </a:r>
            <a:r>
              <a:rPr lang="en-US" altLang="zh-CN" baseline="0" dirty="0" smtClean="0">
                <a:latin typeface="Arial" charset="0"/>
              </a:rPr>
              <a:t>,</a:t>
            </a:r>
            <a:r>
              <a:rPr lang="zh-CN" altLang="en-US" baseline="0" dirty="0" smtClean="0">
                <a:latin typeface="Arial" charset="0"/>
              </a:rPr>
              <a:t>报表查询（</a:t>
            </a:r>
            <a:r>
              <a:rPr lang="en-US" altLang="zh-CN" baseline="0" dirty="0" smtClean="0">
                <a:latin typeface="Arial" charset="0"/>
              </a:rPr>
              <a:t>LINUX,TOMCAT,JAVA</a:t>
            </a:r>
            <a:r>
              <a:rPr lang="zh-CN" altLang="en-US" baseline="0" dirty="0" smtClean="0">
                <a:latin typeface="Arial" charset="0"/>
              </a:rPr>
              <a:t>），</a:t>
            </a:r>
            <a:r>
              <a:rPr lang="en-US" altLang="zh-CN" baseline="0" dirty="0" smtClean="0">
                <a:latin typeface="Arial" charset="0"/>
              </a:rPr>
              <a:t>MES(</a:t>
            </a:r>
            <a:r>
              <a:rPr lang="en-US" altLang="zh-CN" baseline="0" dirty="0" err="1" smtClean="0">
                <a:latin typeface="Arial" charset="0"/>
              </a:rPr>
              <a:t>linux</a:t>
            </a:r>
            <a:r>
              <a:rPr lang="en-US" altLang="zh-CN" baseline="0" dirty="0" smtClean="0">
                <a:latin typeface="Arial" charset="0"/>
              </a:rPr>
              <a:t>, oracle),</a:t>
            </a:r>
            <a:r>
              <a:rPr lang="zh-CN" altLang="en-US" baseline="0" dirty="0" smtClean="0">
                <a:latin typeface="Arial" charset="0"/>
              </a:rPr>
              <a:t>禅道（</a:t>
            </a:r>
            <a:r>
              <a:rPr lang="en-US" altLang="zh-CN" baseline="0" dirty="0" err="1" smtClean="0">
                <a:latin typeface="Arial" charset="0"/>
              </a:rPr>
              <a:t>WINDOWS+mysql+PHP</a:t>
            </a:r>
            <a:r>
              <a:rPr lang="zh-CN" altLang="en-US" baseline="0" dirty="0" smtClean="0">
                <a:latin typeface="Arial" charset="0"/>
              </a:rPr>
              <a:t>）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B5C-3650-44EC-9184-9681ED01958B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C9C2-2F6B-4400-B35F-78743885B7DD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597E-2279-4B74-8A05-33295F8C7422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9FA3-E16F-4846-9108-C3498992077E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6D66-95DE-46DA-8450-B2AF235FA418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ABEE-0AA4-498E-A53A-C036B301FF35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2A4E-6F1C-4368-8D3B-315557F4E05D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4991-1DBB-42B0-8B20-F0C2ADCA81A8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CF4C-6702-42F9-AC98-203C927860AC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8364-F6BB-41C9-8185-FA3F54F1AA65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25C-8176-41EA-9085-6EE66CBC545E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F28E45-DC72-45F7-A55B-36C1B99C249B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DBB-918B-4F6D-A5BA-2CCA2299EBC9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73DE-A7AA-4F99-829F-CF4B1F23FAD6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919-3EB4-4849-98FE-84203BAC0D36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1460-E6B2-4E96-BEEB-BF2619E2AC38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79FE-38AF-4D8D-9F17-9FA074E385BB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6E85-97BD-4C37-85D3-53F9FDFF2C59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0DB-1D8E-4C7D-A1A2-05A15C5788BF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19FD-E6F4-4F51-8D96-01E6FB20245D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B0F-8B1F-413A-9BDF-85D67BFE95E3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BC74-7251-4A90-A2E0-41C3EE636CA0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EB0-4474-4EEB-B922-57494329310F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A8F7-6DF1-4C2E-A7FC-BF0DF058A705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AC62-DCD1-4EB5-988E-4C5A7142521B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42C8-F6A1-4A9E-8AEE-87DCAB71FF82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F91-C143-4C09-8A78-52F77A9C4F3C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910A-9F0F-4262-8F77-E5746BA2A639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FC3-CB7C-4C43-B7D4-6C51E48B3BD7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1E59-432F-402E-8AC0-E9D9A8DB19BA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2D05-EC23-4C81-88E4-7D819220FC15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33-DA5E-4A48-BBED-B18E842038CA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336FCF-BC7E-4666-9527-A0D91AD9FD36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370-B23F-4EEC-890A-299E90F56E19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A5270A8-23C0-442C-B55D-D0A22A069E44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2CA0-FE27-4AED-AAB6-A00176212E05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AFFE-C64E-4881-A257-7A04DC81781C}" type="datetime1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封面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715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251520" y="2311896"/>
            <a:ext cx="8305800" cy="1981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MYSQL - </a:t>
            </a:r>
            <a:r>
              <a:rPr lang="zh-CN" altLang="en-US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入门操作篇</a:t>
            </a:r>
            <a:endParaRPr kumimoji="0" lang="zh-CN" altLang="en-US" sz="4200" b="1" i="0" u="none" strike="noStrike" kern="1200" cap="none" spc="-100" normalizeH="0" baseline="0" noProof="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1371600" y="4292600"/>
            <a:ext cx="64008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主讲：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谭建平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嘉源锐信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600" b="1" noProof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我们为什么要使用 </a:t>
            </a:r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开源</a:t>
            </a:r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9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免费</a:t>
            </a:r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/>
              <a:t>MYSQL </a:t>
            </a:r>
            <a:r>
              <a:rPr lang="zh-CN" altLang="en-US" sz="3200" dirty="0" smtClean="0"/>
              <a:t>由于其体积小、速度快、总体拥有成本低，尤其是开放源码这一特点，许多中小型网站为了降低网站总体拥有成本而选择了</a:t>
            </a:r>
            <a:r>
              <a:rPr lang="en-US" altLang="zh-CN" sz="3200" dirty="0" err="1" smtClean="0"/>
              <a:t>MySQL</a:t>
            </a:r>
            <a:r>
              <a:rPr lang="zh-CN" altLang="en-US" sz="3200" dirty="0" smtClean="0"/>
              <a:t>作为网站数据库。</a:t>
            </a:r>
            <a:endParaRPr lang="zh-CN" altLang="en-US" sz="3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 如何使用 </a:t>
            </a:r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接下来将介绍 使用 </a:t>
            </a:r>
            <a:r>
              <a:rPr lang="en-US" altLang="zh-CN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zh-CN" altLang="en-US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的外围环境</a:t>
            </a:r>
            <a:endParaRPr lang="en-US" altLang="zh-CN" sz="24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1  MYSQL </a:t>
            </a:r>
            <a:r>
              <a:rPr lang="zh-CN" altLang="en-US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的安装。</a:t>
            </a:r>
            <a:endParaRPr lang="en-US" altLang="zh-CN" sz="24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（安装</a:t>
            </a:r>
            <a:r>
              <a:rPr lang="en-US" altLang="zh-CN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WROD</a:t>
            </a:r>
            <a:r>
              <a:rPr lang="zh-CN" altLang="en-US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文档）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11560" y="908720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根据收费与否，分为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Community Server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（即社区版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Enterprise Edition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（即商业版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其中商业版包括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标准版、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企业版、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集群版三个版本。该系列版本是收费版本，可以试用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什么是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Community Server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全球最流行的开源数据库，可免费下载，在开源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GPL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许可证之下可以自由的使用。但是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不提供官方技术支持。</a:t>
            </a:r>
          </a:p>
          <a:p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商业版？</a:t>
            </a: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的收费版本，这是全球最流行的开源数据库最可靠、最安全的最新版本。</a:t>
            </a:r>
          </a:p>
          <a:p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2 MYSQL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的开发工具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“工欲善其事，必先利其器 ！”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SQLyog</a:t>
            </a:r>
            <a:endParaRPr lang="zh-CN" altLang="en-US" sz="3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SQLyog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数据库全能管理工具。其社区版为自由及开源软件，遵循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许可协议。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开发者在使用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时所需的多数功能都可以通过简单的点击鼠标完成，通过标签界面可以查看查询结果集、查询分析器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(query profiler)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、服务器消息、表数据、表信息和查询历史等。另外，开发者可以轻松创建视图和存储过程。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836712"/>
            <a:ext cx="7200800" cy="587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862307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2320" y="188640"/>
            <a:ext cx="13805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7664" y="126876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一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基本概述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—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回忆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2060848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二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MYSQL_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基本操作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6" name="Picture 2" descr="C:\Documents and Settings\naruiy\Local Settings\Temporary Internet Files\Content.IE5\61AQYVNZ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720791" cy="864096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1979712" y="32129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INSERT DELETE UPDATE SELECT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79712" y="26369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创建基本对象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79712" y="386104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视图，存储过程 和 函数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79712" y="44371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4 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的语句逻辑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79712" y="50131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5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条件和处理程序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79712" y="5589240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光标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979712" y="616530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流程控制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二 </a:t>
            </a:r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MYSQL_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916832"/>
            <a:ext cx="7813376" cy="460851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altLang="zh-CN" sz="3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3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创建基本对象</a:t>
            </a:r>
            <a:endParaRPr lang="en-US" altLang="zh-CN" sz="3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创建数据库</a:t>
            </a:r>
            <a:endParaRPr lang="en-US" altLang="zh-CN" sz="28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8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创建基本表</a:t>
            </a:r>
            <a:endParaRPr lang="en-US" altLang="zh-CN" sz="28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8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创建基本视图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2320" y="188640"/>
            <a:ext cx="13805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7664" y="126876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一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基本概述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—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回忆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2060848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二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MYSQL_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基本操作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6" name="Picture 2" descr="C:\Documents and Settings\naruiy\Local Settings\Temporary Internet Files\Content.IE5\61AQYVNZ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20791" cy="864096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1979712" y="32129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INSERT DELETE UPDATE SELECT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79712" y="26369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创建基本对象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79712" y="386104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视图，存储过程 和 函数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79712" y="44371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4 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的语句逻辑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79712" y="50131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5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条件和处理程序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79712" y="5589240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光标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979712" y="616530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流程控制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556792"/>
            <a:ext cx="7813376" cy="496855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3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MYSQL </a:t>
            </a:r>
            <a:r>
              <a:rPr lang="zh-CN" altLang="en-US" sz="3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的结束符号</a:t>
            </a:r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MYSQL </a:t>
            </a:r>
            <a:r>
              <a:rPr lang="zh-CN" altLang="en-US" sz="3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的注释符号</a:t>
            </a:r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2320" y="188640"/>
            <a:ext cx="13805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7664" y="126876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一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基本概述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—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回忆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2060848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二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MYSQL_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基本操作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6" name="Picture 2" descr="C:\Documents and Settings\naruiy\Local Settings\Temporary Internet Files\Content.IE5\61AQYVNZ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05" y="3429000"/>
            <a:ext cx="720791" cy="864096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1979712" y="32129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INSERT DELETE UPDATE SELECT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79712" y="26369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创建基本对象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79712" y="386104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视图，存储过程 和 函数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79712" y="44371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4 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的语句逻辑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79712" y="50131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5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条件和处理程序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79712" y="5589240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光标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979712" y="616530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流程控制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2 INSERT DELETE UPDATE SELECT</a:t>
            </a:r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2132856"/>
            <a:ext cx="7813376" cy="439248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endParaRPr lang="zh-CN" altLang="en-US" sz="3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2320" y="188640"/>
            <a:ext cx="13805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7664" y="126876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一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基本概述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—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回忆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2060848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二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MYSQL_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基本操作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6" name="Picture 2" descr="C:\Documents and Settings\naruiy\Local Settings\Temporary Internet Files\Content.IE5\61AQYVNZ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05" y="4005064"/>
            <a:ext cx="720791" cy="864096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1979712" y="32129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INSERT DELETE UPDATE SELECT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79712" y="26369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创建基本对象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79712" y="386104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视图，存储过程 和 函数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79712" y="44371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4 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的语句逻辑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79712" y="50131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5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条件和处理程序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79712" y="5589240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光标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979712" y="616530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流程控制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3 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视图，存储过程 和 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2060848"/>
            <a:ext cx="7813376" cy="4464496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视图的创建与操作</a:t>
            </a:r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存储过程的创建与操作</a:t>
            </a:r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函数的创建与操作</a:t>
            </a:r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2320" y="188640"/>
            <a:ext cx="13805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7664" y="126876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一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基本概述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—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回忆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2060848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二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MYSQL_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基本操作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6" name="Picture 2" descr="C:\Documents and Settings\naruiy\Local Settings\Temporary Internet Files\Content.IE5\61AQYVNZ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05" y="4653136"/>
            <a:ext cx="720791" cy="864096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1979712" y="32129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INSERT DELETE UPDATE SELECT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79712" y="26369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创建基本对象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79712" y="386104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视图，存储过程 和 函数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79712" y="44371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4 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的语句逻辑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79712" y="50131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5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条件和处理程序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79712" y="5589240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光标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979712" y="616530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流程控制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4 MYSQL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的语句逻辑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556792"/>
            <a:ext cx="7813376" cy="511256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BEGIN END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用于定义一个语句块。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DECLARE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DECLARE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语句被用来把不同项目局域到一个子程序：局部变量，条件和处理程序，光标。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局部变量的作用范围在它被声明的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BEGIN ... END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块内。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SET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variable_assignment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[,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variable_assignment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 ...</a:t>
            </a:r>
          </a:p>
          <a:p>
            <a:pPr>
              <a:buNone/>
            </a:pP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SELECT ... INTO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SELECT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col_name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[,...] INTO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var_name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[,...]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table_expr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2320" y="188640"/>
            <a:ext cx="13805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7664" y="126876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一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基本概述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—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回忆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2060848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二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MYSQL_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基本操作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6" name="Picture 2" descr="C:\Documents and Settings\naruiy\Local Settings\Temporary Internet Files\Content.IE5\61AQYVNZ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05" y="5229200"/>
            <a:ext cx="720791" cy="864096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1979712" y="32129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INSERT DELETE UPDATE SELECT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79712" y="26369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创建基本对象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79712" y="386104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视图，存储过程 和 函数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79712" y="44371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4 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的语句逻辑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79712" y="50131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5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条件和处理程序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79712" y="5589240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光标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979712" y="616530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流程控制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条件和处理程序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定义条件和处理程序是事先定义程序执行过程中可能遇到的问题。并且可以在处理程序中定义解决这些问题的办法。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定义条件</a:t>
            </a:r>
          </a:p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这个语句指定需要特殊处理的条件。它将一个名字和指定的错误条件关联起来。这个名字可以随后被用在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DECLARE HANDLER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语句中。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定义处理程序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DECLARE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handler_type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HANDLER FOR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condition_value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[,...]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sp_statement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--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可定义多个条件值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2320" y="188640"/>
            <a:ext cx="13805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7664" y="126876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一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基本概述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—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回忆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2060848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二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MYSQL_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基本操作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6" name="Picture 2" descr="C:\Documents and Settings\naruiy\Local Settings\Temporary Internet Files\Content.IE5\61AQYVNZ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05" y="5805264"/>
            <a:ext cx="720791" cy="864096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1979712" y="32129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INSERT DELETE UPDATE SELECT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79712" y="26369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创建基本对象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79712" y="386104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视图，存储过程 和 函数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79712" y="44371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4 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的语句逻辑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79712" y="50131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5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条件和处理程序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79712" y="5589240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光标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979712" y="616530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流程控制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一 </a:t>
            </a:r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基本概述</a:t>
            </a:r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回忆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348880"/>
            <a:ext cx="5152381" cy="35238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916832"/>
            <a:ext cx="7813376" cy="460851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光标是不敏感的，只读的，不滚动的。</a:t>
            </a:r>
            <a:endParaRPr lang="en-US" altLang="zh-CN" sz="2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光标必须在声明处理程序之前被声明，并且变量和条件必须在声明光标或处理程序之前被声明。</a:t>
            </a:r>
            <a:endParaRPr lang="en-US" altLang="zh-CN" sz="2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2320" y="188640"/>
            <a:ext cx="13805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7664" y="126876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一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基本概述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—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回忆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2060848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二  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MYSQL_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基本操作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6" name="Picture 2" descr="C:\Documents and Settings\naruiy\Local Settings\Temporary Internet Files\Content.IE5\61AQYVNZ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05" y="6309320"/>
            <a:ext cx="720791" cy="864096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1979712" y="32129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INSERT DELETE UPDATE SELECT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79712" y="26369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创建基本对象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79712" y="386104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视图，存储过程 和 函数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79712" y="443711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4 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的语句逻辑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79712" y="501317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5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条件和处理程序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79712" y="5589240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光标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979712" y="616530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流程控制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7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不支持。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LOOP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LEAVE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ITERATE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412776"/>
            <a:ext cx="7813376" cy="511256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REPEAT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模板封底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6775"/>
            <a:ext cx="9144000" cy="68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en-US" altLang="zh-CN" sz="3200" b="1" dirty="0" err="1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AB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公司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 smtClean="0"/>
              <a:t>1985 </a:t>
            </a:r>
            <a:r>
              <a:rPr lang="zh-CN" altLang="en-US" sz="2400" dirty="0" smtClean="0"/>
              <a:t>年，瑞典的几位志同道合小伙子（以</a:t>
            </a:r>
            <a:r>
              <a:rPr lang="en-US" altLang="zh-CN" sz="2400" dirty="0" smtClean="0"/>
              <a:t>David </a:t>
            </a:r>
            <a:r>
              <a:rPr lang="en-US" altLang="zh-CN" sz="2400" dirty="0" err="1" smtClean="0"/>
              <a:t>Axmark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为首） 成立了一家公司，这就是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AB </a:t>
            </a:r>
            <a:r>
              <a:rPr lang="zh-CN" altLang="en-US" sz="2400" dirty="0" smtClean="0"/>
              <a:t>的前身。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1995</a:t>
            </a:r>
            <a:r>
              <a:rPr lang="zh-CN" altLang="en-US" sz="2400" dirty="0" smtClean="0"/>
              <a:t>年，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AB </a:t>
            </a:r>
            <a:r>
              <a:rPr lang="zh-CN" altLang="en-US" sz="2400" dirty="0" smtClean="0"/>
              <a:t>公司正式成立，成为全球最大的开放源码的数据库公司。</a:t>
            </a:r>
          </a:p>
          <a:p>
            <a:pPr>
              <a:buNone/>
            </a:pP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48072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2 MYSQL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去向？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 smtClean="0"/>
              <a:t>2008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日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AB</a:t>
            </a:r>
            <a:r>
              <a:rPr lang="zh-CN" altLang="en-US" sz="2400" dirty="0" smtClean="0"/>
              <a:t>宣布，同意被</a:t>
            </a:r>
            <a:r>
              <a:rPr lang="en-US" altLang="zh-CN" sz="2400" dirty="0" smtClean="0"/>
              <a:t>Sun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Sun Microsystems</a:t>
            </a:r>
            <a:r>
              <a:rPr lang="zh-CN" altLang="en-US" sz="2400" dirty="0" smtClean="0"/>
              <a:t>）公司以约十亿美元收购。收购已于</a:t>
            </a:r>
            <a:r>
              <a:rPr lang="en-US" altLang="zh-CN" sz="2400" dirty="0" smtClean="0"/>
              <a:t>2008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日完成。</a:t>
            </a:r>
          </a:p>
          <a:p>
            <a:endParaRPr lang="zh-CN" alt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284984"/>
            <a:ext cx="6873410" cy="29473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04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日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（甲骨文）公司收购</a:t>
            </a:r>
            <a:r>
              <a:rPr lang="en-US" altLang="zh-CN" sz="2400" dirty="0" smtClean="0"/>
              <a:t>Sun </a:t>
            </a:r>
            <a:r>
              <a:rPr lang="zh-CN" altLang="en-US" sz="2400" dirty="0" smtClean="0"/>
              <a:t>公司，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转入</a:t>
            </a:r>
            <a:r>
              <a:rPr lang="en-US" altLang="zh-CN" sz="2400" dirty="0" smtClean="0"/>
              <a:t>Oracle </a:t>
            </a:r>
            <a:r>
              <a:rPr lang="zh-CN" altLang="en-US" sz="2400" dirty="0" smtClean="0"/>
              <a:t>门下。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服务器成为</a:t>
            </a:r>
            <a:r>
              <a:rPr lang="en-US" altLang="zh-CN" sz="2400" dirty="0" smtClean="0"/>
              <a:t>LAMP</a:t>
            </a:r>
            <a:r>
              <a:rPr lang="zh-CN" altLang="en-US" sz="2400" dirty="0" smtClean="0"/>
              <a:t>解决方案中的一块积木。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726907"/>
            <a:ext cx="4752528" cy="30144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48072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3 LAMP</a:t>
            </a:r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None/>
            </a:pPr>
            <a:r>
              <a:rPr lang="en-US" altLang="zh-CN" sz="2400" dirty="0" err="1" smtClean="0"/>
              <a:t>Linux+Apache+Mysql+PHP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一组常用来搭建动态网站或者服务器的开源软件，本身都是各自独立的程序，但是因为常被放在一起使用，拥有了越来越高的兼容度，共同组成了一个强大的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应用程序平台。</a:t>
            </a:r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LAMP</a:t>
            </a:r>
            <a:r>
              <a:rPr lang="zh-CN" altLang="en-US" sz="2400" dirty="0" smtClean="0"/>
              <a:t>软件开发的项目在软件方面的投资成本较低，开放源代码的</a:t>
            </a:r>
            <a:r>
              <a:rPr lang="en-US" altLang="zh-CN" sz="2400" dirty="0" smtClean="0"/>
              <a:t>LAMP</a:t>
            </a:r>
            <a:r>
              <a:rPr lang="zh-CN" altLang="en-US" sz="2400" dirty="0" smtClean="0"/>
              <a:t>已经与</a:t>
            </a:r>
            <a:r>
              <a:rPr lang="en-US" altLang="zh-CN" sz="2400" dirty="0" smtClean="0"/>
              <a:t>J2EE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.Net</a:t>
            </a:r>
            <a:r>
              <a:rPr lang="zh-CN" altLang="en-US" sz="2400" dirty="0" smtClean="0"/>
              <a:t>商业软件形成三足鼎立之势。</a:t>
            </a:r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从网站的流量上来说，</a:t>
            </a:r>
            <a:r>
              <a:rPr lang="en-US" altLang="zh-CN" sz="2400" dirty="0" smtClean="0"/>
              <a:t>70%</a:t>
            </a:r>
            <a:r>
              <a:rPr lang="zh-CN" altLang="en-US" sz="2400" dirty="0" smtClean="0"/>
              <a:t>以上的访问流量是</a:t>
            </a:r>
            <a:r>
              <a:rPr lang="en-US" altLang="zh-CN" sz="2400" dirty="0" smtClean="0"/>
              <a:t>LAMP</a:t>
            </a:r>
            <a:r>
              <a:rPr lang="zh-CN" altLang="en-US" sz="2400" dirty="0" smtClean="0"/>
              <a:t>来提供的，</a:t>
            </a:r>
            <a:r>
              <a:rPr lang="en-US" altLang="zh-CN" sz="2400" dirty="0" smtClean="0"/>
              <a:t>LAMP</a:t>
            </a:r>
            <a:r>
              <a:rPr lang="zh-CN" altLang="en-US" sz="2400" dirty="0" smtClean="0"/>
              <a:t>是最强大的网站解决方案。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48072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附：编程语言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00808"/>
            <a:ext cx="7813376" cy="515719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zh-CN" altLang="en-US" sz="3500" dirty="0" smtClean="0"/>
              <a:t>国内主要中文网站及对应的开发语言：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sz="2400" dirty="0" smtClean="0">
                <a:latin typeface="Arial" charset="0"/>
              </a:rPr>
              <a:t>1</a:t>
            </a:r>
            <a:r>
              <a:rPr lang="zh-CN" altLang="en-US" sz="2400" dirty="0" smtClean="0">
                <a:latin typeface="Arial" charset="0"/>
              </a:rPr>
              <a:t>、</a:t>
            </a:r>
            <a:r>
              <a:rPr lang="en-US" altLang="zh-CN" sz="2400" dirty="0" err="1" smtClean="0">
                <a:latin typeface="Arial" charset="0"/>
              </a:rPr>
              <a:t>baidu</a:t>
            </a:r>
            <a:r>
              <a:rPr lang="en-US" altLang="zh-CN" sz="2400" dirty="0" smtClean="0">
                <a:latin typeface="Arial" charset="0"/>
              </a:rPr>
              <a:t> PHP</a:t>
            </a:r>
            <a:r>
              <a:rPr lang="zh-CN" altLang="en-US" sz="2400" dirty="0" smtClean="0">
                <a:latin typeface="Arial" charset="0"/>
              </a:rPr>
              <a:t>　　</a:t>
            </a:r>
          </a:p>
          <a:p>
            <a:pPr>
              <a:buNone/>
            </a:pPr>
            <a:r>
              <a:rPr lang="en-US" altLang="zh-CN" sz="2400" dirty="0" smtClean="0">
                <a:latin typeface="Arial" charset="0"/>
              </a:rPr>
              <a:t>2</a:t>
            </a:r>
            <a:r>
              <a:rPr lang="zh-CN" altLang="en-US" sz="2400" dirty="0" smtClean="0">
                <a:latin typeface="Arial" charset="0"/>
              </a:rPr>
              <a:t>、</a:t>
            </a:r>
            <a:r>
              <a:rPr lang="en-US" altLang="zh-CN" sz="2400" dirty="0" smtClean="0">
                <a:latin typeface="Arial" charset="0"/>
              </a:rPr>
              <a:t>qq.com JAVA</a:t>
            </a:r>
          </a:p>
          <a:p>
            <a:pPr>
              <a:buNone/>
            </a:pPr>
            <a:r>
              <a:rPr lang="en-US" altLang="zh-CN" sz="2400" dirty="0" smtClean="0">
                <a:latin typeface="Arial" charset="0"/>
              </a:rPr>
              <a:t>3</a:t>
            </a:r>
            <a:r>
              <a:rPr lang="zh-CN" altLang="en-US" sz="2400" dirty="0" smtClean="0">
                <a:latin typeface="Arial" charset="0"/>
              </a:rPr>
              <a:t>、</a:t>
            </a:r>
            <a:r>
              <a:rPr lang="en-US" altLang="zh-CN" sz="2400" dirty="0" err="1" smtClean="0">
                <a:latin typeface="Arial" charset="0"/>
              </a:rPr>
              <a:t>taobao</a:t>
            </a:r>
            <a:r>
              <a:rPr lang="en-US" altLang="zh-CN" sz="2400" dirty="0" smtClean="0">
                <a:latin typeface="Arial" charset="0"/>
              </a:rPr>
              <a:t> java</a:t>
            </a:r>
          </a:p>
          <a:p>
            <a:pPr>
              <a:buNone/>
            </a:pPr>
            <a:r>
              <a:rPr lang="en-US" altLang="zh-CN" sz="2400" dirty="0" smtClean="0">
                <a:latin typeface="Arial" charset="0"/>
              </a:rPr>
              <a:t>4</a:t>
            </a:r>
            <a:r>
              <a:rPr lang="zh-CN" altLang="en-US" sz="2400" dirty="0" smtClean="0">
                <a:latin typeface="Arial" charset="0"/>
              </a:rPr>
              <a:t>、</a:t>
            </a:r>
            <a:r>
              <a:rPr lang="en-US" altLang="zh-CN" sz="2400" dirty="0" err="1" smtClean="0">
                <a:latin typeface="Arial" charset="0"/>
              </a:rPr>
              <a:t>sina</a:t>
            </a:r>
            <a:r>
              <a:rPr lang="en-US" altLang="zh-CN" sz="2400" dirty="0" smtClean="0">
                <a:latin typeface="Arial" charset="0"/>
              </a:rPr>
              <a:t> </a:t>
            </a:r>
            <a:r>
              <a:rPr lang="en-US" altLang="zh-CN" sz="2400" dirty="0" err="1" smtClean="0">
                <a:latin typeface="Arial" charset="0"/>
              </a:rPr>
              <a:t>php</a:t>
            </a:r>
            <a:endParaRPr lang="en-US" altLang="zh-CN" sz="2400" dirty="0" smtClean="0">
              <a:latin typeface="Arial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Arial" charset="0"/>
              </a:rPr>
              <a:t>5</a:t>
            </a:r>
            <a:r>
              <a:rPr lang="zh-CN" altLang="en-US" sz="2400" dirty="0" smtClean="0">
                <a:latin typeface="Arial" charset="0"/>
              </a:rPr>
              <a:t>、</a:t>
            </a:r>
            <a:r>
              <a:rPr lang="en-US" altLang="zh-CN" sz="2400" dirty="0" err="1" smtClean="0">
                <a:latin typeface="Arial" charset="0"/>
              </a:rPr>
              <a:t>google</a:t>
            </a:r>
            <a:r>
              <a:rPr lang="en-US" altLang="zh-CN" sz="2400" dirty="0" smtClean="0">
                <a:latin typeface="Arial" charset="0"/>
              </a:rPr>
              <a:t> java/</a:t>
            </a:r>
            <a:r>
              <a:rPr lang="en-US" altLang="zh-CN" sz="2400" dirty="0" err="1" smtClean="0">
                <a:latin typeface="Arial" charset="0"/>
              </a:rPr>
              <a:t>c++</a:t>
            </a:r>
            <a:endParaRPr lang="en-US" altLang="zh-CN" sz="2400" dirty="0" smtClean="0">
              <a:latin typeface="Arial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Arial" charset="0"/>
              </a:rPr>
              <a:t>6</a:t>
            </a:r>
            <a:r>
              <a:rPr lang="zh-CN" altLang="en-US" sz="2400" dirty="0" smtClean="0">
                <a:latin typeface="Arial" charset="0"/>
              </a:rPr>
              <a:t>、</a:t>
            </a:r>
            <a:r>
              <a:rPr lang="en-US" altLang="zh-CN" sz="2400" dirty="0" smtClean="0">
                <a:latin typeface="Arial" charset="0"/>
              </a:rPr>
              <a:t>163 java</a:t>
            </a:r>
          </a:p>
          <a:p>
            <a:pPr>
              <a:buNone/>
            </a:pPr>
            <a:r>
              <a:rPr lang="en-US" altLang="zh-CN" sz="2400" dirty="0" smtClean="0">
                <a:latin typeface="Arial" charset="0"/>
              </a:rPr>
              <a:t>7</a:t>
            </a:r>
            <a:r>
              <a:rPr lang="zh-CN" altLang="en-US" sz="2400" dirty="0" smtClean="0">
                <a:latin typeface="Arial" charset="0"/>
              </a:rPr>
              <a:t>、</a:t>
            </a:r>
            <a:r>
              <a:rPr lang="en-US" altLang="zh-CN" sz="2400" dirty="0" smtClean="0">
                <a:latin typeface="Arial" charset="0"/>
              </a:rPr>
              <a:t>weibo.com </a:t>
            </a:r>
            <a:r>
              <a:rPr lang="en-US" altLang="zh-CN" sz="2400" dirty="0" err="1" smtClean="0">
                <a:latin typeface="Arial" charset="0"/>
              </a:rPr>
              <a:t>php</a:t>
            </a:r>
            <a:endParaRPr lang="en-US" altLang="zh-CN" sz="2400" dirty="0" smtClean="0">
              <a:latin typeface="Arial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Arial" charset="0"/>
              </a:rPr>
              <a:t>8</a:t>
            </a:r>
            <a:r>
              <a:rPr lang="zh-CN" altLang="en-US" sz="2400" dirty="0" smtClean="0">
                <a:latin typeface="Arial" charset="0"/>
              </a:rPr>
              <a:t>、</a:t>
            </a:r>
            <a:r>
              <a:rPr lang="en-US" altLang="zh-CN" sz="2400" dirty="0" smtClean="0">
                <a:latin typeface="Arial" charset="0"/>
              </a:rPr>
              <a:t>soso.com java</a:t>
            </a:r>
          </a:p>
          <a:p>
            <a:pPr>
              <a:buNone/>
            </a:pPr>
            <a:r>
              <a:rPr lang="en-US" altLang="zh-CN" sz="2400" dirty="0" smtClean="0">
                <a:latin typeface="Arial" charset="0"/>
              </a:rPr>
              <a:t>9</a:t>
            </a:r>
            <a:r>
              <a:rPr lang="zh-CN" altLang="en-US" sz="2400" dirty="0" smtClean="0">
                <a:latin typeface="Arial" charset="0"/>
              </a:rPr>
              <a:t>、</a:t>
            </a:r>
            <a:r>
              <a:rPr lang="en-US" altLang="zh-CN" sz="2400" dirty="0" smtClean="0">
                <a:latin typeface="Arial" charset="0"/>
              </a:rPr>
              <a:t>sohu.com java</a:t>
            </a:r>
          </a:p>
          <a:p>
            <a:pPr>
              <a:buNone/>
            </a:pPr>
            <a:r>
              <a:rPr lang="en-US" altLang="zh-CN" sz="2400" dirty="0" smtClean="0">
                <a:latin typeface="Arial" charset="0"/>
              </a:rPr>
              <a:t>10</a:t>
            </a:r>
            <a:r>
              <a:rPr lang="zh-CN" altLang="en-US" sz="2400" dirty="0" smtClean="0">
                <a:latin typeface="Arial" charset="0"/>
              </a:rPr>
              <a:t>、</a:t>
            </a:r>
            <a:r>
              <a:rPr lang="en-US" altLang="zh-CN" sz="2400" dirty="0" smtClean="0">
                <a:latin typeface="Arial" charset="0"/>
              </a:rPr>
              <a:t>hao123.com </a:t>
            </a:r>
            <a:r>
              <a:rPr lang="en-US" altLang="zh-CN" sz="2400" dirty="0" err="1" smtClean="0">
                <a:latin typeface="Arial" charset="0"/>
              </a:rPr>
              <a:t>php</a:t>
            </a:r>
            <a:endParaRPr lang="en-US" altLang="zh-CN" sz="2400" dirty="0" smtClean="0">
              <a:latin typeface="Arial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Arial" charset="0"/>
              </a:rPr>
              <a:t>11</a:t>
            </a:r>
            <a:r>
              <a:rPr lang="zh-CN" altLang="en-US" sz="2400" dirty="0" smtClean="0">
                <a:latin typeface="Arial" charset="0"/>
              </a:rPr>
              <a:t>、</a:t>
            </a:r>
            <a:r>
              <a:rPr lang="en-US" altLang="zh-CN" sz="2400" dirty="0" smtClean="0">
                <a:latin typeface="Arial" charset="0"/>
              </a:rPr>
              <a:t>tmall.com java</a:t>
            </a:r>
          </a:p>
          <a:p>
            <a:pPr>
              <a:buNone/>
            </a:pPr>
            <a:r>
              <a:rPr lang="en-US" altLang="zh-CN" sz="2400" dirty="0" smtClean="0">
                <a:latin typeface="Arial" charset="0"/>
              </a:rPr>
              <a:t>12</a:t>
            </a:r>
            <a:r>
              <a:rPr lang="zh-CN" altLang="en-US" sz="2400" dirty="0" smtClean="0">
                <a:latin typeface="Arial" charset="0"/>
              </a:rPr>
              <a:t>、</a:t>
            </a:r>
            <a:r>
              <a:rPr lang="en-US" altLang="zh-CN" sz="2400" dirty="0" smtClean="0">
                <a:latin typeface="Arial" charset="0"/>
              </a:rPr>
              <a:t>ifeng.com </a:t>
            </a:r>
            <a:r>
              <a:rPr lang="en-US" altLang="zh-CN" sz="2400" dirty="0" err="1" smtClean="0">
                <a:latin typeface="Arial" charset="0"/>
              </a:rPr>
              <a:t>php</a:t>
            </a:r>
            <a:endParaRPr lang="zh-CN" alt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908720"/>
            <a:ext cx="7813376" cy="576064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buNone/>
            </a:pPr>
            <a:r>
              <a:rPr lang="en-US" altLang="zh-CN" sz="2800" dirty="0" smtClean="0">
                <a:latin typeface="Arial" charset="0"/>
              </a:rPr>
              <a:t>13</a:t>
            </a:r>
            <a:r>
              <a:rPr lang="zh-CN" altLang="en-US" sz="2800" dirty="0" smtClean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youku.com </a:t>
            </a:r>
            <a:r>
              <a:rPr lang="en-US" altLang="zh-CN" sz="2800" dirty="0" err="1" smtClean="0">
                <a:latin typeface="Arial" charset="0"/>
              </a:rPr>
              <a:t>php</a:t>
            </a:r>
            <a:r>
              <a:rPr lang="zh-CN" altLang="en-US" sz="2800" dirty="0" smtClean="0">
                <a:latin typeface="Arial" charset="0"/>
              </a:rPr>
              <a:t>　　</a:t>
            </a:r>
          </a:p>
          <a:p>
            <a:pPr>
              <a:buNone/>
            </a:pPr>
            <a:r>
              <a:rPr lang="en-US" altLang="zh-CN" sz="2800" dirty="0" smtClean="0">
                <a:latin typeface="Arial" charset="0"/>
              </a:rPr>
              <a:t>14</a:t>
            </a:r>
            <a:r>
              <a:rPr lang="zh-CN" altLang="en-US" sz="2800" dirty="0" smtClean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sogou.com java</a:t>
            </a:r>
            <a:r>
              <a:rPr lang="zh-CN" altLang="en-US" sz="2800" dirty="0" smtClean="0">
                <a:latin typeface="Arial" charset="0"/>
              </a:rPr>
              <a:t>　　</a:t>
            </a:r>
          </a:p>
          <a:p>
            <a:pPr>
              <a:buNone/>
            </a:pPr>
            <a:r>
              <a:rPr lang="en-US" altLang="zh-CN" sz="2800" dirty="0" smtClean="0">
                <a:latin typeface="Arial" charset="0"/>
              </a:rPr>
              <a:t>15</a:t>
            </a:r>
            <a:r>
              <a:rPr lang="zh-CN" altLang="en-US" sz="2800" dirty="0" smtClean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360.cn </a:t>
            </a:r>
            <a:r>
              <a:rPr lang="en-US" altLang="zh-CN" sz="2800" dirty="0" err="1" smtClean="0">
                <a:latin typeface="Arial" charset="0"/>
              </a:rPr>
              <a:t>php</a:t>
            </a:r>
            <a:r>
              <a:rPr lang="zh-CN" altLang="en-US" sz="2800" dirty="0" smtClean="0">
                <a:latin typeface="Arial" charset="0"/>
              </a:rPr>
              <a:t>　　</a:t>
            </a:r>
          </a:p>
          <a:p>
            <a:pPr>
              <a:buNone/>
            </a:pPr>
            <a:r>
              <a:rPr lang="en-US" altLang="zh-CN" sz="2800" dirty="0" smtClean="0">
                <a:latin typeface="Arial" charset="0"/>
              </a:rPr>
              <a:t>16</a:t>
            </a:r>
            <a:r>
              <a:rPr lang="zh-CN" altLang="en-US" sz="2800" dirty="0" smtClean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360buy.com C#&amp;</a:t>
            </a:r>
            <a:r>
              <a:rPr lang="en-US" altLang="zh-CN" sz="2800" dirty="0" err="1" smtClean="0">
                <a:latin typeface="Arial" charset="0"/>
              </a:rPr>
              <a:t>.net</a:t>
            </a:r>
            <a:r>
              <a:rPr lang="zh-CN" altLang="en-US" sz="2800" dirty="0" smtClean="0">
                <a:latin typeface="Arial" charset="0"/>
              </a:rPr>
              <a:t>　　</a:t>
            </a:r>
          </a:p>
          <a:p>
            <a:pPr>
              <a:buNone/>
            </a:pPr>
            <a:r>
              <a:rPr lang="en-US" altLang="zh-CN" sz="2800" dirty="0" smtClean="0">
                <a:latin typeface="Arial" charset="0"/>
              </a:rPr>
              <a:t>17</a:t>
            </a:r>
            <a:r>
              <a:rPr lang="zh-CN" altLang="en-US" sz="2800" dirty="0" smtClean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alipay.com java</a:t>
            </a:r>
            <a:r>
              <a:rPr lang="zh-CN" altLang="en-US" sz="2800" dirty="0" smtClean="0">
                <a:latin typeface="Arial" charset="0"/>
              </a:rPr>
              <a:t>　　</a:t>
            </a:r>
          </a:p>
          <a:p>
            <a:pPr>
              <a:buNone/>
            </a:pPr>
            <a:r>
              <a:rPr lang="en-US" altLang="zh-CN" sz="2800" dirty="0" smtClean="0">
                <a:latin typeface="Arial" charset="0"/>
              </a:rPr>
              <a:t>18</a:t>
            </a:r>
            <a:r>
              <a:rPr lang="zh-CN" altLang="en-US" sz="2800" dirty="0" smtClean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douban.com Python</a:t>
            </a:r>
            <a:r>
              <a:rPr lang="zh-CN" altLang="en-US" sz="2800" dirty="0" smtClean="0">
                <a:latin typeface="Arial" charset="0"/>
              </a:rPr>
              <a:t>　　</a:t>
            </a:r>
          </a:p>
          <a:p>
            <a:pPr>
              <a:buNone/>
            </a:pPr>
            <a:r>
              <a:rPr lang="en-US" altLang="zh-CN" sz="2800" dirty="0" smtClean="0">
                <a:latin typeface="Arial" charset="0"/>
              </a:rPr>
              <a:t>19</a:t>
            </a:r>
            <a:r>
              <a:rPr lang="zh-CN" altLang="en-US" sz="2800" dirty="0" smtClean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bing.com C#&amp;</a:t>
            </a:r>
            <a:r>
              <a:rPr lang="en-US" altLang="zh-CN" sz="2800" dirty="0" err="1" smtClean="0">
                <a:latin typeface="Arial" charset="0"/>
              </a:rPr>
              <a:t>.net</a:t>
            </a:r>
            <a:r>
              <a:rPr lang="zh-CN" altLang="en-US" sz="2800" dirty="0" smtClean="0">
                <a:latin typeface="Arial" charset="0"/>
              </a:rPr>
              <a:t>　　</a:t>
            </a:r>
          </a:p>
          <a:p>
            <a:pPr>
              <a:buNone/>
            </a:pPr>
            <a:r>
              <a:rPr lang="en-US" altLang="zh-CN" sz="2800" dirty="0" smtClean="0">
                <a:latin typeface="Arial" charset="0"/>
              </a:rPr>
              <a:t>20</a:t>
            </a:r>
            <a:r>
              <a:rPr lang="zh-CN" altLang="en-US" sz="2800" dirty="0" smtClean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renren.com java</a:t>
            </a:r>
            <a:r>
              <a:rPr lang="zh-CN" altLang="en-US" sz="2800" dirty="0" smtClean="0">
                <a:latin typeface="Arial" charset="0"/>
              </a:rPr>
              <a:t>　　</a:t>
            </a:r>
          </a:p>
          <a:p>
            <a:pPr>
              <a:buNone/>
            </a:pPr>
            <a:r>
              <a:rPr lang="en-US" altLang="zh-CN" sz="2800" dirty="0" smtClean="0">
                <a:latin typeface="Arial" charset="0"/>
              </a:rPr>
              <a:t>21</a:t>
            </a:r>
            <a:r>
              <a:rPr lang="zh-CN" altLang="en-US" sz="2800" dirty="0" smtClean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letv.com </a:t>
            </a:r>
            <a:r>
              <a:rPr lang="en-US" altLang="zh-CN" sz="2800" dirty="0" err="1" smtClean="0">
                <a:latin typeface="Arial" charset="0"/>
              </a:rPr>
              <a:t>php</a:t>
            </a:r>
            <a:r>
              <a:rPr lang="zh-CN" altLang="en-US" sz="2800" dirty="0" smtClean="0">
                <a:latin typeface="Arial" charset="0"/>
              </a:rPr>
              <a:t>　　</a:t>
            </a:r>
          </a:p>
          <a:p>
            <a:pPr>
              <a:buNone/>
            </a:pPr>
            <a:r>
              <a:rPr lang="en-US" altLang="zh-CN" sz="2800" dirty="0" smtClean="0">
                <a:latin typeface="Arial" charset="0"/>
              </a:rPr>
              <a:t>22</a:t>
            </a:r>
            <a:r>
              <a:rPr lang="zh-CN" altLang="en-US" sz="2800" dirty="0" smtClean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pconline.com.cn java</a:t>
            </a:r>
            <a:r>
              <a:rPr lang="zh-CN" altLang="en-US" sz="2800" dirty="0" smtClean="0">
                <a:latin typeface="Arial" charset="0"/>
              </a:rPr>
              <a:t>　　</a:t>
            </a:r>
          </a:p>
          <a:p>
            <a:pPr>
              <a:buNone/>
            </a:pPr>
            <a:r>
              <a:rPr lang="en-US" altLang="zh-CN" sz="2800" dirty="0" smtClean="0">
                <a:latin typeface="Arial" charset="0"/>
              </a:rPr>
              <a:t>23</a:t>
            </a:r>
            <a:r>
              <a:rPr lang="zh-CN" altLang="en-US" sz="2800" dirty="0" smtClean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amazon.cn java</a:t>
            </a:r>
            <a:r>
              <a:rPr lang="zh-CN" altLang="en-US" sz="2800" dirty="0" smtClean="0">
                <a:latin typeface="Arial" charset="0"/>
              </a:rPr>
              <a:t>　　</a:t>
            </a:r>
          </a:p>
          <a:p>
            <a:pPr>
              <a:buNone/>
            </a:pPr>
            <a:r>
              <a:rPr lang="en-US" altLang="zh-CN" sz="2800" dirty="0" smtClean="0">
                <a:latin typeface="Arial" charset="0"/>
              </a:rPr>
              <a:t>24</a:t>
            </a:r>
            <a:r>
              <a:rPr lang="zh-CN" altLang="en-US" sz="2800" dirty="0" smtClean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tudou.com java</a:t>
            </a:r>
            <a:r>
              <a:rPr lang="zh-CN" altLang="en-US" sz="2800" dirty="0" smtClean="0">
                <a:latin typeface="Arial" charset="0"/>
              </a:rPr>
              <a:t>　　</a:t>
            </a:r>
          </a:p>
          <a:p>
            <a:pPr>
              <a:buNone/>
            </a:pPr>
            <a:r>
              <a:rPr lang="en-US" altLang="zh-CN" sz="2800" dirty="0" smtClean="0">
                <a:latin typeface="Arial" charset="0"/>
              </a:rPr>
              <a:t>25</a:t>
            </a:r>
            <a:r>
              <a:rPr lang="zh-CN" altLang="en-US" sz="2800" dirty="0" smtClean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tianya.cn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3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9999</TotalTime>
  <Words>1283</Words>
  <Application>Microsoft Office PowerPoint</Application>
  <PresentationFormat>全屏显示(4:3)</PresentationFormat>
  <Paragraphs>265</Paragraphs>
  <Slides>34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纸张</vt:lpstr>
      <vt:lpstr>自定义设计方案</vt:lpstr>
      <vt:lpstr>1_自定义设计方案</vt:lpstr>
      <vt:lpstr>幻灯片 1</vt:lpstr>
      <vt:lpstr>幻灯片 2</vt:lpstr>
      <vt:lpstr>一 MYSQL基本概述—回忆</vt:lpstr>
      <vt:lpstr>1  MySQL AB 公司</vt:lpstr>
      <vt:lpstr>2 MYSQL 去向？</vt:lpstr>
      <vt:lpstr>幻灯片 6</vt:lpstr>
      <vt:lpstr>3 LAMP</vt:lpstr>
      <vt:lpstr>附：编程语言</vt:lpstr>
      <vt:lpstr>幻灯片 9</vt:lpstr>
      <vt:lpstr>4 我们为什么要使用 MYSQL？ </vt:lpstr>
      <vt:lpstr>  如何使用 MYSQL？</vt:lpstr>
      <vt:lpstr>MYSQL 版本</vt:lpstr>
      <vt:lpstr>幻灯片 13</vt:lpstr>
      <vt:lpstr>2 MYSQL 的开发工具</vt:lpstr>
      <vt:lpstr> SQLyog</vt:lpstr>
      <vt:lpstr>幻灯片 16</vt:lpstr>
      <vt:lpstr>幻灯片 17</vt:lpstr>
      <vt:lpstr>幻灯片 18</vt:lpstr>
      <vt:lpstr>二 MYSQL_基本操作</vt:lpstr>
      <vt:lpstr>幻灯片 20</vt:lpstr>
      <vt:lpstr>幻灯片 21</vt:lpstr>
      <vt:lpstr>2 INSERT DELETE UPDATE SELECT</vt:lpstr>
      <vt:lpstr>幻灯片 23</vt:lpstr>
      <vt:lpstr>3  视图，存储过程 和 函数</vt:lpstr>
      <vt:lpstr>幻灯片 25</vt:lpstr>
      <vt:lpstr>4 MYSQL的语句逻辑</vt:lpstr>
      <vt:lpstr>幻灯片 27</vt:lpstr>
      <vt:lpstr>5 条件和处理程序</vt:lpstr>
      <vt:lpstr>幻灯片 29</vt:lpstr>
      <vt:lpstr>6 光标</vt:lpstr>
      <vt:lpstr>幻灯片 31</vt:lpstr>
      <vt:lpstr>7 流程控制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naruiy</cp:lastModifiedBy>
  <cp:revision>438</cp:revision>
  <dcterms:modified xsi:type="dcterms:W3CDTF">2014-05-20T01:45:55Z</dcterms:modified>
</cp:coreProperties>
</file>