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 id="2147483744" r:id="rId2"/>
    <p:sldMasterId id="2147483757" r:id="rId3"/>
  </p:sldMasterIdLst>
  <p:notesMasterIdLst>
    <p:notesMasterId r:id="rId33"/>
  </p:notesMasterIdLst>
  <p:handoutMasterIdLst>
    <p:handoutMasterId r:id="rId34"/>
  </p:handoutMasterIdLst>
  <p:sldIdLst>
    <p:sldId id="256" r:id="rId4"/>
    <p:sldId id="315" r:id="rId5"/>
    <p:sldId id="264" r:id="rId6"/>
    <p:sldId id="344" r:id="rId7"/>
    <p:sldId id="265" r:id="rId8"/>
    <p:sldId id="343" r:id="rId9"/>
    <p:sldId id="266" r:id="rId10"/>
    <p:sldId id="321" r:id="rId11"/>
    <p:sldId id="322" r:id="rId12"/>
    <p:sldId id="345" r:id="rId13"/>
    <p:sldId id="323" r:id="rId14"/>
    <p:sldId id="324" r:id="rId15"/>
    <p:sldId id="325" r:id="rId16"/>
    <p:sldId id="326" r:id="rId17"/>
    <p:sldId id="346" r:id="rId18"/>
    <p:sldId id="327" r:id="rId19"/>
    <p:sldId id="328" r:id="rId20"/>
    <p:sldId id="329" r:id="rId21"/>
    <p:sldId id="330" r:id="rId22"/>
    <p:sldId id="331" r:id="rId23"/>
    <p:sldId id="347" r:id="rId24"/>
    <p:sldId id="332" r:id="rId25"/>
    <p:sldId id="333" r:id="rId26"/>
    <p:sldId id="334" r:id="rId27"/>
    <p:sldId id="348" r:id="rId28"/>
    <p:sldId id="335" r:id="rId29"/>
    <p:sldId id="336" r:id="rId30"/>
    <p:sldId id="337" r:id="rId31"/>
    <p:sldId id="261"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5392"/>
    <a:srgbClr val="FFFFFF"/>
    <a:srgbClr val="CCECFF"/>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362"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28" y="-12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085AEF3-4295-4F14-AB51-D172C91C2E6B}" type="datetimeFigureOut">
              <a:rPr lang="zh-CN" altLang="en-US" smtClean="0"/>
              <a:pPr/>
              <a:t>2013-8-2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56FD291-6A6D-4E78-BD76-7D92DFAFC450}" type="slidenum">
              <a:rPr lang="zh-CN" altLang="en-US" smtClean="0"/>
              <a:pPr/>
              <a:t>‹#›</a:t>
            </a:fld>
            <a:endParaRPr lang="zh-CN" altLang="en-US"/>
          </a:p>
        </p:txBody>
      </p:sp>
      <p:pic>
        <p:nvPicPr>
          <p:cNvPr id="6" name="图片 5" descr="PPT模板内页.jpg"/>
          <p:cNvPicPr>
            <a:picLocks noChangeAspect="1"/>
          </p:cNvPicPr>
          <p:nvPr/>
        </p:nvPicPr>
        <p:blipFill>
          <a:blip r:embed="rId2" cstate="print"/>
          <a:stretch>
            <a:fillRect/>
          </a:stretch>
        </p:blipFill>
        <p:spPr>
          <a:xfrm>
            <a:off x="0" y="1995169"/>
            <a:ext cx="6858000" cy="5153662"/>
          </a:xfrm>
          <a:prstGeom prst="rect">
            <a:avLst/>
          </a:prstGeom>
        </p:spPr>
      </p:pic>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2E0B0E-E8FB-4C43-931C-F1E400DF981B}" type="datetimeFigureOut">
              <a:rPr lang="zh-CN" altLang="en-US" smtClean="0"/>
              <a:pPr/>
              <a:t>2013-8-2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558293-B7F6-4FD3-9326-04D47E7C495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noFill/>
          <a:ln/>
        </p:spPr>
        <p:txBody>
          <a:bodyPr/>
          <a:lstStyle/>
          <a:p>
            <a:endParaRPr lang="zh-CN" altLang="en-US" smtClean="0">
              <a:latin typeface="Arial" charset="0"/>
            </a:endParaRPr>
          </a:p>
        </p:txBody>
      </p:sp>
      <p:sp>
        <p:nvSpPr>
          <p:cNvPr id="59396" name="灯片编号占位符 3"/>
          <p:cNvSpPr>
            <a:spLocks noGrp="1"/>
          </p:cNvSpPr>
          <p:nvPr>
            <p:ph type="sldNum" sz="quarter" idx="5"/>
          </p:nvPr>
        </p:nvSpPr>
        <p:spPr>
          <a:noFill/>
        </p:spPr>
        <p:txBody>
          <a:bodyPr/>
          <a:lstStyle/>
          <a:p>
            <a:fld id="{7A37C20D-84D5-4BF1-A57D-68ADC0A4F8B7}" type="slidenum">
              <a:rPr lang="en-US" altLang="zh-CN" smtClean="0">
                <a:latin typeface="Arial" charset="0"/>
              </a:rPr>
              <a:pPr/>
              <a:t>3</a:t>
            </a:fld>
            <a:endParaRPr lang="en-US" altLang="zh-CN"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16</a:t>
            </a:fld>
            <a:endParaRPr lang="en-US" altLang="zh-CN"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17</a:t>
            </a:fld>
            <a:endParaRPr lang="en-US" altLang="zh-CN"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18</a:t>
            </a:fld>
            <a:endParaRPr lang="en-US" altLang="zh-CN"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19</a:t>
            </a:fld>
            <a:endParaRPr lang="en-US" altLang="zh-CN"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20</a:t>
            </a:fld>
            <a:endParaRPr lang="en-US" altLang="zh-CN"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22</a:t>
            </a:fld>
            <a:endParaRPr lang="en-US" altLang="zh-CN"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23</a:t>
            </a:fld>
            <a:endParaRPr lang="en-US" altLang="zh-CN"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24</a:t>
            </a:fld>
            <a:endParaRPr lang="en-US" altLang="zh-CN"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26</a:t>
            </a:fld>
            <a:endParaRPr lang="en-US" altLang="zh-CN"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27</a:t>
            </a:fld>
            <a:endParaRPr lang="en-US" altLang="zh-CN"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p:spPr>
      </p:sp>
      <p:sp>
        <p:nvSpPr>
          <p:cNvPr id="60419" name="备注占位符 2"/>
          <p:cNvSpPr>
            <a:spLocks noGrp="1"/>
          </p:cNvSpPr>
          <p:nvPr>
            <p:ph type="body" idx="1"/>
          </p:nvPr>
        </p:nvSpPr>
        <p:spPr>
          <a:noFill/>
          <a:ln/>
        </p:spPr>
        <p:txBody>
          <a:bodyPr/>
          <a:lstStyle/>
          <a:p>
            <a:endParaRPr lang="zh-CN" altLang="en-US" smtClean="0">
              <a:latin typeface="Arial" charset="0"/>
            </a:endParaRPr>
          </a:p>
        </p:txBody>
      </p:sp>
      <p:sp>
        <p:nvSpPr>
          <p:cNvPr id="60420" name="灯片编号占位符 3"/>
          <p:cNvSpPr>
            <a:spLocks noGrp="1"/>
          </p:cNvSpPr>
          <p:nvPr>
            <p:ph type="sldNum" sz="quarter" idx="5"/>
          </p:nvPr>
        </p:nvSpPr>
        <p:spPr>
          <a:noFill/>
        </p:spPr>
        <p:txBody>
          <a:bodyPr/>
          <a:lstStyle/>
          <a:p>
            <a:fld id="{5365E47C-4159-4BC1-8470-A2E6DA3495EA}" type="slidenum">
              <a:rPr lang="en-US" altLang="zh-CN" smtClean="0">
                <a:latin typeface="Arial" charset="0"/>
              </a:rPr>
              <a:pPr/>
              <a:t>5</a:t>
            </a:fld>
            <a:endParaRPr lang="en-US" altLang="zh-CN"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28</a:t>
            </a:fld>
            <a:endParaRPr lang="en-US" altLang="zh-CN"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7</a:t>
            </a:fld>
            <a:endParaRPr lang="en-US" altLang="zh-CN"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8</a:t>
            </a:fld>
            <a:endParaRPr lang="en-US" altLang="zh-CN"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9</a:t>
            </a:fld>
            <a:endParaRPr lang="en-US" altLang="zh-CN"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11</a:t>
            </a:fld>
            <a:endParaRPr lang="en-US" altLang="zh-CN"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12</a:t>
            </a:fld>
            <a:endParaRPr lang="en-US" altLang="zh-CN"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13</a:t>
            </a:fld>
            <a:endParaRPr lang="en-US" altLang="zh-CN"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p:spPr>
        <p:txBody>
          <a:bodyPr/>
          <a:lstStyle/>
          <a:p>
            <a:endParaRPr lang="zh-CN" altLang="en-US" smtClean="0">
              <a:latin typeface="Arial" charset="0"/>
            </a:endParaRPr>
          </a:p>
        </p:txBody>
      </p:sp>
      <p:sp>
        <p:nvSpPr>
          <p:cNvPr id="61444" name="灯片编号占位符 3"/>
          <p:cNvSpPr>
            <a:spLocks noGrp="1"/>
          </p:cNvSpPr>
          <p:nvPr>
            <p:ph type="sldNum" sz="quarter" idx="5"/>
          </p:nvPr>
        </p:nvSpPr>
        <p:spPr>
          <a:noFill/>
        </p:spPr>
        <p:txBody>
          <a:bodyPr/>
          <a:lstStyle/>
          <a:p>
            <a:fld id="{80A343F2-9F85-4A69-A570-6C0E40DD059B}" type="slidenum">
              <a:rPr lang="en-US" altLang="zh-CN" smtClean="0">
                <a:latin typeface="Arial" charset="0"/>
              </a:rPr>
              <a:pPr/>
              <a:t>14</a:t>
            </a:fld>
            <a:endParaRPr lang="en-US" altLang="zh-CN"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副标题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标题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zh-CN" altLang="en-US" smtClean="0"/>
              <a:t>单击此处编辑母版标题样式</a:t>
            </a:r>
            <a:endParaRPr kumimoji="0" lang="en-US"/>
          </a:p>
        </p:txBody>
      </p:sp>
      <p:cxnSp>
        <p:nvCxnSpPr>
          <p:cNvPr id="8" name="直接连接符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日期占位符 14"/>
          <p:cNvSpPr>
            <a:spLocks noGrp="1"/>
          </p:cNvSpPr>
          <p:nvPr>
            <p:ph type="dt" sz="half" idx="10"/>
          </p:nvPr>
        </p:nvSpPr>
        <p:spPr/>
        <p:txBody>
          <a:bodyPr/>
          <a:lstStyle/>
          <a:p>
            <a:fld id="{EDB0DB5C-3650-44EC-9184-9681ED01958B}" type="datetime1">
              <a:rPr lang="zh-CN" altLang="en-US" smtClean="0"/>
              <a:pPr/>
              <a:t>2013-8-2</a:t>
            </a:fld>
            <a:endParaRPr lang="zh-CN" altLang="en-US"/>
          </a:p>
        </p:txBody>
      </p:sp>
      <p:sp>
        <p:nvSpPr>
          <p:cNvPr id="16" name="灯片编号占位符 15"/>
          <p:cNvSpPr>
            <a:spLocks noGrp="1"/>
          </p:cNvSpPr>
          <p:nvPr>
            <p:ph type="sldNum" sz="quarter" idx="11"/>
          </p:nvPr>
        </p:nvSpPr>
        <p:spPr/>
        <p:txBody>
          <a:bodyPr/>
          <a:lstStyle/>
          <a:p>
            <a:fld id="{0C913308-F349-4B6D-A68A-DD1791B4A57B}" type="slidenum">
              <a:rPr lang="zh-CN" altLang="en-US" smtClean="0"/>
              <a:pPr/>
              <a:t>‹#›</a:t>
            </a:fld>
            <a:endParaRPr lang="zh-CN" altLang="en-US"/>
          </a:p>
        </p:txBody>
      </p:sp>
      <p:sp>
        <p:nvSpPr>
          <p:cNvPr id="17" name="页脚占位符 16"/>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295AC9C2-2F6B-4400-B35F-78743885B7DD}" type="datetime1">
              <a:rPr lang="zh-CN" altLang="en-US" smtClean="0"/>
              <a:pPr/>
              <a:t>2013-8-2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262A597E-2279-4B74-8A05-33295F8C7422}" type="datetime1">
              <a:rPr lang="zh-CN" altLang="en-US" smtClean="0"/>
              <a:pPr/>
              <a:t>2013-8-2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38B9FA3-E16F-4846-9108-C3498992077E}" type="datetime1">
              <a:rPr lang="zh-CN" altLang="en-US" smtClean="0"/>
              <a:pPr/>
              <a:t>2013-8-2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5B6E8A-7DD0-425D-A6FE-6CF1911A77BE}"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EE6D66-95DE-46DA-8450-B2AF235FA418}" type="datetime1">
              <a:rPr lang="zh-CN" altLang="en-US" smtClean="0"/>
              <a:pPr/>
              <a:t>2013-8-2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5B6E8A-7DD0-425D-A6FE-6CF1911A77BE}"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943ABEE-0AA4-498E-A53A-C036B301FF35}" type="datetime1">
              <a:rPr lang="zh-CN" altLang="en-US" smtClean="0"/>
              <a:pPr/>
              <a:t>2013-8-2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5B6E8A-7DD0-425D-A6FE-6CF1911A77BE}"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4C02A4E-6F1C-4368-8D3B-315557F4E05D}" type="datetime1">
              <a:rPr lang="zh-CN" altLang="en-US" smtClean="0"/>
              <a:pPr/>
              <a:t>2013-8-2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5B6E8A-7DD0-425D-A6FE-6CF1911A77BE}"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90D4991-1DBB-42B0-8B20-F0C2ADCA81A8}" type="datetime1">
              <a:rPr lang="zh-CN" altLang="en-US" smtClean="0"/>
              <a:pPr/>
              <a:t>2013-8-2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95B6E8A-7DD0-425D-A6FE-6CF1911A77BE}"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CB4CF4C-6702-42F9-AC98-203C927860AC}" type="datetime1">
              <a:rPr lang="zh-CN" altLang="en-US" smtClean="0"/>
              <a:pPr/>
              <a:t>2013-8-2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95B6E8A-7DD0-425D-A6FE-6CF1911A77BE}"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0CF8364-F6BB-41C9-8185-FA3F54F1AA65}" type="datetime1">
              <a:rPr lang="zh-CN" altLang="en-US" smtClean="0"/>
              <a:pPr/>
              <a:t>2013-8-2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95B6E8A-7DD0-425D-A6FE-6CF1911A77BE}"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A98C25C-8176-41EA-9085-6EE66CBC545E}" type="datetime1">
              <a:rPr lang="zh-CN" altLang="en-US" smtClean="0"/>
              <a:pPr/>
              <a:t>2013-8-2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5B6E8A-7DD0-425D-A6FE-6CF1911A77B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内容占位符 8"/>
          <p:cNvSpPr>
            <a:spLocks noGrp="1"/>
          </p:cNvSpPr>
          <p:nvPr>
            <p:ph idx="1"/>
          </p:nvPr>
        </p:nvSpPr>
        <p:spPr>
          <a:xfrm>
            <a:off x="457200" y="1524000"/>
            <a:ext cx="8229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4" name="日期占位符 13"/>
          <p:cNvSpPr>
            <a:spLocks noGrp="1"/>
          </p:cNvSpPr>
          <p:nvPr>
            <p:ph type="dt" sz="half" idx="14"/>
          </p:nvPr>
        </p:nvSpPr>
        <p:spPr/>
        <p:txBody>
          <a:bodyPr/>
          <a:lstStyle/>
          <a:p>
            <a:fld id="{66F28E45-DC72-45F7-A55B-36C1B99C249B}" type="datetime1">
              <a:rPr lang="zh-CN" altLang="en-US" smtClean="0"/>
              <a:pPr/>
              <a:t>2013-8-2</a:t>
            </a:fld>
            <a:endParaRPr lang="zh-CN" altLang="en-US"/>
          </a:p>
        </p:txBody>
      </p:sp>
      <p:sp>
        <p:nvSpPr>
          <p:cNvPr id="15" name="灯片编号占位符 14"/>
          <p:cNvSpPr>
            <a:spLocks noGrp="1"/>
          </p:cNvSpPr>
          <p:nvPr>
            <p:ph type="sldNum" sz="quarter" idx="15"/>
          </p:nvPr>
        </p:nvSpPr>
        <p:spPr/>
        <p:txBody>
          <a:bodyPr/>
          <a:lstStyle>
            <a:lvl1pPr algn="ctr">
              <a:defRPr/>
            </a:lvl1pPr>
          </a:lstStyle>
          <a:p>
            <a:fld id="{0C913308-F349-4B6D-A68A-DD1791B4A57B}" type="slidenum">
              <a:rPr lang="zh-CN" altLang="en-US" smtClean="0"/>
              <a:pPr/>
              <a:t>‹#›</a:t>
            </a:fld>
            <a:endParaRPr lang="zh-CN" altLang="en-US"/>
          </a:p>
        </p:txBody>
      </p:sp>
      <p:sp>
        <p:nvSpPr>
          <p:cNvPr id="16" name="页脚占位符 15"/>
          <p:cNvSpPr>
            <a:spLocks noGrp="1"/>
          </p:cNvSpPr>
          <p:nvPr>
            <p:ph type="ftr" sz="quarter" idx="16"/>
          </p:nvPr>
        </p:nvSpPr>
        <p:spPr/>
        <p:txBody>
          <a:bodyPr/>
          <a:lstStyle/>
          <a:p>
            <a:endParaRPr lang="zh-CN" altLang="en-US"/>
          </a:p>
        </p:txBody>
      </p:sp>
      <p:sp>
        <p:nvSpPr>
          <p:cNvPr id="17" name="标题 16"/>
          <p:cNvSpPr>
            <a:spLocks noGrp="1"/>
          </p:cNvSpPr>
          <p:nvPr>
            <p:ph type="title"/>
          </p:nvPr>
        </p:nvSpPr>
        <p:spPr/>
        <p:txBody>
          <a:bodyPr rtlCol="0" anchor="b" anchorCtr="0"/>
          <a:lstStyle/>
          <a:p>
            <a:r>
              <a:rPr kumimoji="0" lang="zh-CN" altLang="en-US" smtClean="0"/>
              <a:t>单击此处编辑母版标题样式</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5ACEDBB-918B-4F6D-A5BA-2CCA2299EBC9}" type="datetime1">
              <a:rPr lang="zh-CN" altLang="en-US" smtClean="0"/>
              <a:pPr/>
              <a:t>2013-8-2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5B6E8A-7DD0-425D-A6FE-6CF1911A77BE}"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FA73DE-A7AA-4F99-829F-CF4B1F23FAD6}" type="datetime1">
              <a:rPr lang="zh-CN" altLang="en-US" smtClean="0"/>
              <a:pPr/>
              <a:t>2013-8-2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5B6E8A-7DD0-425D-A6FE-6CF1911A77BE}"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7102919-3EB4-4849-98FE-84203BAC0D36}" type="datetime1">
              <a:rPr lang="zh-CN" altLang="en-US" smtClean="0"/>
              <a:pPr/>
              <a:t>2013-8-2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5B6E8A-7DD0-425D-A6FE-6CF1911A77BE}"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CE81460-E6B2-4E96-BEEB-BF2619E2AC38}" type="datetime1">
              <a:rPr lang="zh-CN" altLang="en-US" smtClean="0"/>
              <a:pPr/>
              <a:t>2013-8-2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95B6E8A-7DD0-425D-A6FE-6CF1911A77BE}" type="slidenum">
              <a:rPr lang="zh-CN" altLang="en-US" smtClean="0"/>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BDE79FE-38AF-4D8D-9F17-9FA074E385BB}" type="datetime1">
              <a:rPr lang="zh-CN" altLang="en-US" smtClean="0"/>
              <a:pPr/>
              <a:t>2013-8-2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8D0D4D-6499-4366-BA12-D058071831C3}" type="slidenum">
              <a:rPr lang="zh-CN" altLang="en-US" smtClean="0"/>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326E85-97BD-4C37-85D3-53F9FDFF2C59}" type="datetime1">
              <a:rPr lang="zh-CN" altLang="en-US" smtClean="0"/>
              <a:pPr/>
              <a:t>2013-8-2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8D0D4D-6499-4366-BA12-D058071831C3}" type="slidenum">
              <a:rPr lang="zh-CN" altLang="en-US" smtClean="0"/>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18D50DB-1D8E-4C7D-A1A2-05A15C5788BF}" type="datetime1">
              <a:rPr lang="zh-CN" altLang="en-US" smtClean="0"/>
              <a:pPr/>
              <a:t>2013-8-2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8D0D4D-6499-4366-BA12-D058071831C3}" type="slidenum">
              <a:rPr lang="zh-CN" altLang="en-US" smtClean="0"/>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82219FD-E6F4-4F51-8D96-01E6FB20245D}" type="datetime1">
              <a:rPr lang="zh-CN" altLang="en-US" smtClean="0"/>
              <a:pPr/>
              <a:t>2013-8-2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8D0D4D-6499-4366-BA12-D058071831C3}" type="slidenum">
              <a:rPr lang="zh-CN" altLang="en-US" smtClean="0"/>
              <a:pPr/>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8639B0F-8B1F-413A-9BDF-85D67BFE95E3}" type="datetime1">
              <a:rPr lang="zh-CN" altLang="en-US" smtClean="0"/>
              <a:pPr/>
              <a:t>2013-8-2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C8D0D4D-6499-4366-BA12-D058071831C3}" type="slidenum">
              <a:rPr lang="zh-CN" altLang="en-US" smtClean="0"/>
              <a:pPr/>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156BC74-7251-4A90-A2E0-41C3EE636CA0}" type="datetime1">
              <a:rPr lang="zh-CN" altLang="en-US" smtClean="0"/>
              <a:pPr/>
              <a:t>2013-8-2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C8D0D4D-6499-4366-BA12-D058071831C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4CEFEB0-4474-4EEB-B922-57494329310F}" type="datetime1">
              <a:rPr lang="zh-CN" altLang="en-US" smtClean="0"/>
              <a:pPr/>
              <a:t>2013-8-2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cxnSp>
        <p:nvCxnSpPr>
          <p:cNvPr id="7" name="直接连接符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C33A8F7-6DF1-4C2E-A7FC-BF0DF058A705}" type="datetime1">
              <a:rPr lang="zh-CN" altLang="en-US" smtClean="0"/>
              <a:pPr/>
              <a:t>2013-8-2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C8D0D4D-6499-4366-BA12-D058071831C3}" type="slidenum">
              <a:rPr lang="zh-CN" altLang="en-US" smtClean="0"/>
              <a:pPr/>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CD2AC62-DCD1-4EB5-988E-4C5A7142521B}" type="datetime1">
              <a:rPr lang="zh-CN" altLang="en-US" smtClean="0"/>
              <a:pPr/>
              <a:t>2013-8-2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8D0D4D-6499-4366-BA12-D058071831C3}" type="slidenum">
              <a:rPr lang="zh-CN" altLang="en-US" smtClean="0"/>
              <a:pPr/>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FF642C8-F6A1-4A9E-8AEE-87DCAB71FF82}" type="datetime1">
              <a:rPr lang="zh-CN" altLang="en-US" smtClean="0"/>
              <a:pPr/>
              <a:t>2013-8-2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8D0D4D-6499-4366-BA12-D058071831C3}" type="slidenum">
              <a:rPr lang="zh-CN" altLang="en-US" smtClean="0"/>
              <a:pPr/>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4F31F91-C143-4C09-8A78-52F77A9C4F3C}" type="datetime1">
              <a:rPr lang="zh-CN" altLang="en-US" smtClean="0"/>
              <a:pPr/>
              <a:t>2013-8-2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8D0D4D-6499-4366-BA12-D058071831C3}" type="slidenum">
              <a:rPr lang="zh-CN" altLang="en-US" smtClean="0"/>
              <a:pPr/>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BA910A-9F0F-4262-8F77-E5746BA2A639}" type="datetime1">
              <a:rPr lang="zh-CN" altLang="en-US" smtClean="0"/>
              <a:pPr/>
              <a:t>2013-8-2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8D0D4D-6499-4366-BA12-D058071831C3}"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D0FC3FC3-CB7C-4C43-B7D4-6C51E48B3BD7}" type="datetime1">
              <a:rPr lang="zh-CN" altLang="en-US" smtClean="0"/>
              <a:pPr/>
              <a:t>2013-8-2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11" name="内容占位符 10"/>
          <p:cNvSpPr>
            <a:spLocks noGrp="1"/>
          </p:cNvSpPr>
          <p:nvPr>
            <p:ph sz="half" idx="1"/>
          </p:nvPr>
        </p:nvSpPr>
        <p:spPr>
          <a:xfrm>
            <a:off x="457200" y="1524000"/>
            <a:ext cx="4059936"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524000"/>
            <a:ext cx="4059936"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7" name="日期占位符 6"/>
          <p:cNvSpPr>
            <a:spLocks noGrp="1"/>
          </p:cNvSpPr>
          <p:nvPr>
            <p:ph type="dt" sz="half" idx="10"/>
          </p:nvPr>
        </p:nvSpPr>
        <p:spPr/>
        <p:txBody>
          <a:bodyPr/>
          <a:lstStyle/>
          <a:p>
            <a:fld id="{E7181E59-432F-402E-8AC0-E9D9A8DB19BA}" type="datetime1">
              <a:rPr lang="zh-CN" altLang="en-US" smtClean="0"/>
              <a:pPr/>
              <a:t>2013-8-2</a:t>
            </a:fld>
            <a:endParaRPr lang="zh-CN" altLang="en-US"/>
          </a:p>
        </p:txBody>
      </p:sp>
      <p:sp>
        <p:nvSpPr>
          <p:cNvPr id="3" name="文本占位符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32" name="内容占位符 31"/>
          <p:cNvSpPr>
            <a:spLocks noGrp="1"/>
          </p:cNvSpPr>
          <p:nvPr>
            <p:ph sz="half" idx="2"/>
          </p:nvPr>
        </p:nvSpPr>
        <p:spPr>
          <a:xfrm>
            <a:off x="457200" y="2201896"/>
            <a:ext cx="4038600" cy="391363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34" name="内容占位符 33"/>
          <p:cNvSpPr>
            <a:spLocks noGrp="1"/>
          </p:cNvSpPr>
          <p:nvPr>
            <p:ph sz="quarter" idx="4"/>
          </p:nvPr>
        </p:nvSpPr>
        <p:spPr>
          <a:xfrm>
            <a:off x="4649788" y="2201896"/>
            <a:ext cx="4038600" cy="391363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 name="标题 1"/>
          <p:cNvSpPr>
            <a:spLocks noGrp="1"/>
          </p:cNvSpPr>
          <p:nvPr>
            <p:ph type="title"/>
          </p:nvPr>
        </p:nvSpPr>
        <p:spPr>
          <a:xfrm>
            <a:off x="457200" y="155448"/>
            <a:ext cx="8229600" cy="1143000"/>
          </a:xfrm>
        </p:spPr>
        <p:txBody>
          <a:bodyPr anchor="b" anchorCtr="0"/>
          <a:lstStyle>
            <a:lvl1pPr>
              <a:defRPr/>
            </a:lvl1pPr>
          </a:lstStyle>
          <a:p>
            <a:r>
              <a:rPr kumimoji="0" lang="zh-CN" altLang="en-US" smtClean="0"/>
              <a:t>单击此处编辑母版标题样式</a:t>
            </a:r>
            <a:endParaRPr kumimoji="0" lang="en-US"/>
          </a:p>
        </p:txBody>
      </p:sp>
      <p:sp>
        <p:nvSpPr>
          <p:cNvPr id="12" name="文本占位符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cxnSp>
        <p:nvCxnSpPr>
          <p:cNvPr id="10" name="直接连接符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7C32D05-EC23-4C81-88E4-7D819220FC15}" type="datetime1">
              <a:rPr lang="zh-CN" altLang="en-US" smtClean="0"/>
              <a:pPr/>
              <a:t>2013-8-2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ABB2633-DA5E-4A48-BBED-B18E842038CA}" type="datetime1">
              <a:rPr lang="zh-CN" altLang="en-US" smtClean="0"/>
              <a:pPr/>
              <a:t>2013-8-2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9" name="内容占位符 28"/>
          <p:cNvSpPr>
            <a:spLocks noGrp="1"/>
          </p:cNvSpPr>
          <p:nvPr>
            <p:ph sz="quarter" idx="1"/>
          </p:nvPr>
        </p:nvSpPr>
        <p:spPr>
          <a:xfrm>
            <a:off x="457200" y="457200"/>
            <a:ext cx="6248400" cy="5715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3" name="文本占位符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31" name="标题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zh-CN" altLang="en-US" smtClean="0"/>
              <a:t>单击此处编辑母版标题样式</a:t>
            </a:r>
            <a:endParaRPr kumimoji="0" lang="en-US"/>
          </a:p>
        </p:txBody>
      </p:sp>
      <p:sp>
        <p:nvSpPr>
          <p:cNvPr id="8" name="日期占位符 7"/>
          <p:cNvSpPr>
            <a:spLocks noGrp="1"/>
          </p:cNvSpPr>
          <p:nvPr>
            <p:ph type="dt" sz="half" idx="14"/>
          </p:nvPr>
        </p:nvSpPr>
        <p:spPr/>
        <p:txBody>
          <a:bodyPr/>
          <a:lstStyle/>
          <a:p>
            <a:fld id="{77336FCF-BC7E-4666-9527-A0D91AD9FD36}" type="datetime1">
              <a:rPr lang="zh-CN" altLang="en-US" smtClean="0"/>
              <a:pPr/>
              <a:t>2013-8-2</a:t>
            </a:fld>
            <a:endParaRPr lang="zh-CN" altLang="en-US"/>
          </a:p>
        </p:txBody>
      </p:sp>
      <p:sp>
        <p:nvSpPr>
          <p:cNvPr id="9" name="灯片编号占位符 8"/>
          <p:cNvSpPr>
            <a:spLocks noGrp="1"/>
          </p:cNvSpPr>
          <p:nvPr>
            <p:ph type="sldNum" sz="quarter" idx="15"/>
          </p:nvPr>
        </p:nvSpPr>
        <p:spPr/>
        <p:txBody>
          <a:bodyPr/>
          <a:lstStyle/>
          <a:p>
            <a:fld id="{0C913308-F349-4B6D-A68A-DD1791B4A57B}" type="slidenum">
              <a:rPr lang="zh-CN" altLang="en-US" smtClean="0"/>
              <a:pPr/>
              <a:t>‹#›</a:t>
            </a:fld>
            <a:endParaRPr lang="zh-CN" altLang="en-US"/>
          </a:p>
        </p:txBody>
      </p:sp>
      <p:sp>
        <p:nvSpPr>
          <p:cNvPr id="10" name="页脚占位符 9"/>
          <p:cNvSpPr>
            <a:spLocks noGrp="1"/>
          </p:cNvSpPr>
          <p:nvPr>
            <p:ph type="ftr" sz="quarter" idx="16"/>
          </p:nvPr>
        </p:nvSpPr>
        <p:spPr/>
        <p:txBody>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8" name="日期占位符 7"/>
          <p:cNvSpPr>
            <a:spLocks noGrp="1"/>
          </p:cNvSpPr>
          <p:nvPr>
            <p:ph type="dt" sz="half" idx="10"/>
          </p:nvPr>
        </p:nvSpPr>
        <p:spPr/>
        <p:txBody>
          <a:bodyPr/>
          <a:lstStyle/>
          <a:p>
            <a:fld id="{BFD8E370-B23F-4EEC-890A-299E90F56E19}" type="datetime1">
              <a:rPr lang="zh-CN" altLang="en-US" smtClean="0"/>
              <a:pPr/>
              <a:t>2013-8-2</a:t>
            </a:fld>
            <a:endParaRPr lang="zh-CN" altLang="en-US"/>
          </a:p>
        </p:txBody>
      </p:sp>
      <p:sp>
        <p:nvSpPr>
          <p:cNvPr id="9" name="灯片编号占位符 8"/>
          <p:cNvSpPr>
            <a:spLocks noGrp="1"/>
          </p:cNvSpPr>
          <p:nvPr>
            <p:ph type="sldNum" sz="quarter" idx="11"/>
          </p:nvPr>
        </p:nvSpPr>
        <p:spPr/>
        <p:txBody>
          <a:bodyPr/>
          <a:lstStyle/>
          <a:p>
            <a:fld id="{0C913308-F349-4B6D-A68A-DD1791B4A57B}" type="slidenum">
              <a:rPr lang="zh-CN" altLang="en-US" smtClean="0"/>
              <a:pPr/>
              <a:t>‹#›</a:t>
            </a:fld>
            <a:endParaRPr lang="zh-CN" altLang="en-US"/>
          </a:p>
        </p:txBody>
      </p:sp>
      <p:sp>
        <p:nvSpPr>
          <p:cNvPr id="10" name="页脚占位符 9"/>
          <p:cNvSpPr>
            <a:spLocks noGrp="1"/>
          </p:cNvSpPr>
          <p:nvPr>
            <p:ph type="ftr" sz="quarter" idx="12"/>
          </p:nvPr>
        </p:nvSpPr>
        <p:spPr/>
        <p:txBody>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4.jpe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9" name="文本占位符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3A5270A8-23C0-442C-B55D-D0A22A069E44}" type="datetime1">
              <a:rPr lang="zh-CN" altLang="en-US" smtClean="0"/>
              <a:pPr/>
              <a:t>2013-8-2</a:t>
            </a:fld>
            <a:endParaRPr lang="zh-CN" altLang="en-US"/>
          </a:p>
        </p:txBody>
      </p:sp>
      <p:sp>
        <p:nvSpPr>
          <p:cNvPr id="10" name="页脚占位符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zh-CN" altLang="en-US"/>
          </a:p>
        </p:txBody>
      </p:sp>
      <p:sp>
        <p:nvSpPr>
          <p:cNvPr id="22" name="灯片编号占位符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0C913308-F349-4B6D-A68A-DD1791B4A57B}" type="slidenum">
              <a:rPr lang="zh-CN" altLang="en-US" smtClean="0"/>
              <a:pPr/>
              <a:t>‹#›</a:t>
            </a:fld>
            <a:endParaRPr lang="zh-CN" altLang="en-US"/>
          </a:p>
        </p:txBody>
      </p:sp>
      <p:sp>
        <p:nvSpPr>
          <p:cNvPr id="5" name="标题占位符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zh-CN" altLang="en-US" smtClean="0"/>
              <a:t>单击此处编辑母版标题样式</a:t>
            </a:r>
            <a:endParaRPr kumimoji="0"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312CA0-FE27-4AED-AAB6-A00176212E05}" type="datetime1">
              <a:rPr lang="zh-CN" altLang="en-US" smtClean="0"/>
              <a:pPr/>
              <a:t>2013-8-2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5B6E8A-7DD0-425D-A6FE-6CF1911A77B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7EAFFE-C64E-4881-A257-7A04DC81781C}" type="datetime1">
              <a:rPr lang="zh-CN" altLang="en-US" smtClean="0"/>
              <a:pPr/>
              <a:t>2013-8-2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8D0D4D-6499-4366-BA12-D058071831C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PPT模板封面1.jpg"/>
          <p:cNvPicPr>
            <a:picLocks noChangeAspect="1"/>
          </p:cNvPicPr>
          <p:nvPr/>
        </p:nvPicPr>
        <p:blipFill>
          <a:blip r:embed="rId2" cstate="print"/>
          <a:stretch>
            <a:fillRect/>
          </a:stretch>
        </p:blipFill>
        <p:spPr>
          <a:xfrm>
            <a:off x="0" y="0"/>
            <a:ext cx="9144000" cy="6871550"/>
          </a:xfrm>
          <a:prstGeom prst="rect">
            <a:avLst/>
          </a:prstGeom>
        </p:spPr>
      </p:pic>
      <p:sp>
        <p:nvSpPr>
          <p:cNvPr id="3" name="标题 1"/>
          <p:cNvSpPr txBox="1">
            <a:spLocks/>
          </p:cNvSpPr>
          <p:nvPr/>
        </p:nvSpPr>
        <p:spPr bwMode="auto">
          <a:xfrm>
            <a:off x="251520" y="2311896"/>
            <a:ext cx="8305800" cy="1981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lvl="0" algn="ctr">
              <a:spcBef>
                <a:spcPct val="0"/>
              </a:spcBef>
              <a:defRPr/>
            </a:pPr>
            <a:r>
              <a:rPr lang="en-US" altLang="zh-CN" sz="4200" b="1" spc="-100" dirty="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微软雅黑" pitchFamily="34" charset="-122"/>
                <a:ea typeface="微软雅黑" pitchFamily="34" charset="-122"/>
                <a:cs typeface="+mj-cs"/>
              </a:rPr>
              <a:t>SQL SERVER </a:t>
            </a:r>
            <a:r>
              <a:rPr lang="zh-CN" altLang="en-US" sz="4200" b="1" spc="-100" dirty="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微软雅黑" pitchFamily="34" charset="-122"/>
                <a:ea typeface="微软雅黑" pitchFamily="34" charset="-122"/>
                <a:cs typeface="+mj-cs"/>
              </a:rPr>
              <a:t>提高篇</a:t>
            </a:r>
            <a:endParaRPr lang="en-US" altLang="zh-CN" sz="4200" b="1" spc="-100" dirty="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微软雅黑" pitchFamily="34" charset="-122"/>
              <a:ea typeface="微软雅黑" pitchFamily="34" charset="-122"/>
              <a:cs typeface="+mj-cs"/>
            </a:endParaRPr>
          </a:p>
          <a:p>
            <a:pPr lvl="0" algn="ctr">
              <a:spcBef>
                <a:spcPct val="0"/>
              </a:spcBef>
              <a:defRPr/>
            </a:pPr>
            <a:r>
              <a:rPr lang="zh-CN" altLang="en-US" sz="4200" b="1" spc="-100" dirty="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微软雅黑" pitchFamily="34" charset="-122"/>
                <a:ea typeface="微软雅黑" pitchFamily="34" charset="-122"/>
                <a:cs typeface="+mj-cs"/>
              </a:rPr>
              <a:t>事务简介</a:t>
            </a:r>
            <a:endParaRPr kumimoji="0" lang="zh-CN" altLang="en-US" sz="4200" b="1" i="0" u="none" strike="noStrike" kern="1200" cap="none" spc="-100" normalizeH="0" baseline="0" noProof="0" dirty="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微软雅黑" pitchFamily="34" charset="-122"/>
              <a:ea typeface="微软雅黑" pitchFamily="34" charset="-122"/>
              <a:cs typeface="+mj-cs"/>
            </a:endParaRPr>
          </a:p>
        </p:txBody>
      </p:sp>
      <p:sp>
        <p:nvSpPr>
          <p:cNvPr id="4" name="副标题 2"/>
          <p:cNvSpPr txBox="1">
            <a:spLocks/>
          </p:cNvSpPr>
          <p:nvPr/>
        </p:nvSpPr>
        <p:spPr bwMode="auto">
          <a:xfrm>
            <a:off x="1371600" y="4292600"/>
            <a:ext cx="6400800" cy="1346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274320" marR="0" lvl="0" indent="-274320" algn="ctr" defTabSz="914400" rtl="0" eaLnBrk="1" fontAlgn="auto" latinLnBrk="0" hangingPunct="1">
              <a:lnSpc>
                <a:spcPct val="100000"/>
              </a:lnSpc>
              <a:spcBef>
                <a:spcPts val="600"/>
              </a:spcBef>
              <a:spcAft>
                <a:spcPts val="0"/>
              </a:spcAft>
              <a:buClr>
                <a:schemeClr val="accent2"/>
              </a:buClr>
              <a:buSzPct val="85000"/>
              <a:tabLst/>
              <a:defRPr/>
            </a:pPr>
            <a:r>
              <a:rPr kumimoji="0" lang="zh-CN" altLang="en-US" sz="2600"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rPr>
              <a:t>主讲：</a:t>
            </a:r>
            <a:r>
              <a:rPr kumimoji="0" lang="zh-CN" altLang="zh-CN" sz="2600"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rPr>
              <a:t>谭建平</a:t>
            </a:r>
            <a:endParaRPr kumimoji="0" lang="en-US" altLang="zh-CN" sz="2600"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endParaRPr>
          </a:p>
          <a:p>
            <a:pPr marL="274320" marR="0" lvl="0" indent="-274320" algn="ctr" defTabSz="914400" rtl="0" eaLnBrk="1" fontAlgn="auto" latinLnBrk="0" hangingPunct="1">
              <a:lnSpc>
                <a:spcPct val="100000"/>
              </a:lnSpc>
              <a:spcBef>
                <a:spcPts val="600"/>
              </a:spcBef>
              <a:spcAft>
                <a:spcPts val="0"/>
              </a:spcAft>
              <a:buClr>
                <a:schemeClr val="accent2"/>
              </a:buClr>
              <a:buSzPct val="85000"/>
              <a:tabLst/>
              <a:defRPr/>
            </a:pPr>
            <a:r>
              <a:rPr kumimoji="0" lang="zh-CN" altLang="zh-CN" sz="2600"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rPr>
              <a:t>嘉源锐信系统设计部</a:t>
            </a:r>
            <a:endParaRPr kumimoji="0" lang="zh-CN" altLang="en-US" sz="2600"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52320" y="188640"/>
            <a:ext cx="1380507" cy="646331"/>
          </a:xfrm>
          <a:prstGeom prst="rect">
            <a:avLst/>
          </a:prstGeom>
          <a:noFill/>
        </p:spPr>
        <p:txBody>
          <a:bodyPr wrap="none" lIns="91440" tIns="45720" rIns="91440" bIns="45720">
            <a:spAutoFit/>
          </a:bodyPr>
          <a:lstStyle/>
          <a:p>
            <a:pPr algn="ctr"/>
            <a:r>
              <a:rPr lang="zh-CN" alt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目  录</a:t>
            </a:r>
            <a:endParaRPr lang="zh-CN" altLang="en-US" sz="3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4" name="圆角矩形 3"/>
          <p:cNvSpPr/>
          <p:nvPr/>
        </p:nvSpPr>
        <p:spPr>
          <a:xfrm>
            <a:off x="1547664" y="1484784"/>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mn-ea"/>
              </a:rPr>
              <a:t>数据库事务简介</a:t>
            </a:r>
            <a:endParaRPr lang="zh-CN" altLang="en-US" sz="2400" dirty="0">
              <a:solidFill>
                <a:srgbClr val="0070C0"/>
              </a:solidFill>
              <a:latin typeface="+mn-ea"/>
            </a:endParaRPr>
          </a:p>
        </p:txBody>
      </p:sp>
      <p:sp>
        <p:nvSpPr>
          <p:cNvPr id="5" name="圆角矩形 4"/>
          <p:cNvSpPr/>
          <p:nvPr/>
        </p:nvSpPr>
        <p:spPr>
          <a:xfrm>
            <a:off x="1547664" y="2060848"/>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mn-ea"/>
              </a:rPr>
              <a:t>事务的</a:t>
            </a:r>
            <a:r>
              <a:rPr lang="en-US" altLang="zh-CN" sz="2400" dirty="0" smtClean="0">
                <a:solidFill>
                  <a:srgbClr val="0070C0"/>
                </a:solidFill>
                <a:latin typeface="+mn-ea"/>
              </a:rPr>
              <a:t>ACID</a:t>
            </a:r>
            <a:endParaRPr lang="zh-CN" altLang="en-US" sz="2400" dirty="0">
              <a:solidFill>
                <a:srgbClr val="0070C0"/>
              </a:solidFill>
              <a:latin typeface="+mn-ea"/>
            </a:endParaRPr>
          </a:p>
        </p:txBody>
      </p:sp>
      <p:sp>
        <p:nvSpPr>
          <p:cNvPr id="6" name="圆角矩形 5"/>
          <p:cNvSpPr/>
          <p:nvPr/>
        </p:nvSpPr>
        <p:spPr>
          <a:xfrm>
            <a:off x="1547664" y="2636912"/>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mn-ea"/>
              </a:rPr>
              <a:t>事务的模式</a:t>
            </a:r>
            <a:endParaRPr lang="zh-CN" altLang="en-US" sz="2400" dirty="0">
              <a:solidFill>
                <a:srgbClr val="0070C0"/>
              </a:solidFill>
              <a:latin typeface="+mn-ea"/>
            </a:endParaRPr>
          </a:p>
        </p:txBody>
      </p:sp>
      <p:sp>
        <p:nvSpPr>
          <p:cNvPr id="7" name="圆角矩形 6"/>
          <p:cNvSpPr/>
          <p:nvPr/>
        </p:nvSpPr>
        <p:spPr>
          <a:xfrm>
            <a:off x="1547664" y="3212976"/>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mn-ea"/>
              </a:rPr>
              <a:t>嵌套事务－</a:t>
            </a:r>
            <a:r>
              <a:rPr lang="en-US" altLang="zh-CN" sz="2400" dirty="0" smtClean="0">
                <a:solidFill>
                  <a:srgbClr val="0033CC"/>
                </a:solidFill>
                <a:latin typeface="+mn-ea"/>
              </a:rPr>
              <a:t>@@TRANCOUNT </a:t>
            </a:r>
            <a:endParaRPr lang="zh-CN" altLang="en-US" sz="2400" dirty="0">
              <a:solidFill>
                <a:srgbClr val="0070C0"/>
              </a:solidFill>
              <a:latin typeface="+mn-ea"/>
            </a:endParaRPr>
          </a:p>
        </p:txBody>
      </p:sp>
      <p:sp>
        <p:nvSpPr>
          <p:cNvPr id="8" name="圆角矩形 7"/>
          <p:cNvSpPr/>
          <p:nvPr/>
        </p:nvSpPr>
        <p:spPr>
          <a:xfrm>
            <a:off x="1547664" y="3789040"/>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SET XACT_ABORT</a:t>
            </a:r>
            <a:endParaRPr lang="zh-CN" altLang="en-US" sz="2400" dirty="0">
              <a:solidFill>
                <a:srgbClr val="0070C0"/>
              </a:solidFill>
              <a:latin typeface="+mn-ea"/>
            </a:endParaRPr>
          </a:p>
        </p:txBody>
      </p:sp>
      <p:sp>
        <p:nvSpPr>
          <p:cNvPr id="10" name="圆角矩形 9"/>
          <p:cNvSpPr/>
          <p:nvPr/>
        </p:nvSpPr>
        <p:spPr>
          <a:xfrm>
            <a:off x="1547664" y="4365104"/>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33CC"/>
                </a:solidFill>
                <a:latin typeface="+mn-ea"/>
              </a:rPr>
              <a:t>捕获异常</a:t>
            </a:r>
            <a:endParaRPr lang="zh-CN" altLang="en-US" sz="2400" dirty="0">
              <a:solidFill>
                <a:srgbClr val="0070C0"/>
              </a:solidFill>
              <a:latin typeface="+mn-ea"/>
            </a:endParaRPr>
          </a:p>
        </p:txBody>
      </p:sp>
      <p:pic>
        <p:nvPicPr>
          <p:cNvPr id="1026" name="Picture 2" descr="C:\Documents and Settings\naruiy\Local Settings\Temporary Internet Files\Content.IE5\61AQYVNZ\MC900343747[1].wmf"/>
          <p:cNvPicPr>
            <a:picLocks noChangeAspect="1" noChangeArrowheads="1"/>
          </p:cNvPicPr>
          <p:nvPr/>
        </p:nvPicPr>
        <p:blipFill>
          <a:blip r:embed="rId2" cstate="print"/>
          <a:srcRect/>
          <a:stretch>
            <a:fillRect/>
          </a:stretch>
        </p:blipFill>
        <p:spPr bwMode="auto">
          <a:xfrm>
            <a:off x="683568" y="2780928"/>
            <a:ext cx="720791" cy="864096"/>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pPr algn="ctr"/>
            <a:r>
              <a:rPr lang="zh-CN" altLang="en-US" sz="3200" b="1" dirty="0" smtClean="0">
                <a:solidFill>
                  <a:srgbClr val="0033CC"/>
                </a:solidFill>
                <a:latin typeface="微软雅黑" pitchFamily="34" charset="-122"/>
                <a:ea typeface="微软雅黑" pitchFamily="34" charset="-122"/>
              </a:rPr>
              <a:t>事务的模式</a:t>
            </a: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dirty="0" smtClean="0">
                <a:solidFill>
                  <a:srgbClr val="0033CC"/>
                </a:solidFill>
                <a:latin typeface="微软雅黑" pitchFamily="34" charset="-122"/>
                <a:ea typeface="微软雅黑" pitchFamily="34" charset="-122"/>
              </a:rPr>
              <a:t>事务有三种模型：</a:t>
            </a:r>
            <a:endParaRPr lang="en-US" altLang="zh-CN" dirty="0" smtClean="0">
              <a:solidFill>
                <a:srgbClr val="0033CC"/>
              </a:solidFill>
              <a:latin typeface="微软雅黑" pitchFamily="34" charset="-122"/>
              <a:ea typeface="微软雅黑" pitchFamily="34" charset="-122"/>
            </a:endParaRPr>
          </a:p>
          <a:p>
            <a:pPr>
              <a:buFont typeface="Wingdings" pitchFamily="2" charset="2"/>
              <a:buNone/>
              <a:defRPr/>
            </a:pPr>
            <a:endParaRPr lang="en-US" altLang="zh-CN" dirty="0" smtClean="0">
              <a:solidFill>
                <a:srgbClr val="0033CC"/>
              </a:solidFill>
              <a:latin typeface="微软雅黑" pitchFamily="34" charset="-122"/>
              <a:ea typeface="微软雅黑" pitchFamily="34" charset="-122"/>
            </a:endParaRPr>
          </a:p>
          <a:p>
            <a:pPr>
              <a:buFont typeface="Wingdings" pitchFamily="2" charset="2"/>
              <a:buNone/>
              <a:defRPr/>
            </a:pPr>
            <a:r>
              <a:rPr lang="en-US" altLang="zh-CN" dirty="0" smtClean="0">
                <a:solidFill>
                  <a:srgbClr val="0033CC"/>
                </a:solidFill>
                <a:latin typeface="微软雅黑" pitchFamily="34" charset="-122"/>
                <a:ea typeface="微软雅黑" pitchFamily="34" charset="-122"/>
              </a:rPr>
              <a:t>1 </a:t>
            </a:r>
            <a:r>
              <a:rPr lang="zh-CN" altLang="en-US" dirty="0" smtClean="0">
                <a:solidFill>
                  <a:srgbClr val="0033CC"/>
                </a:solidFill>
                <a:latin typeface="微软雅黑" pitchFamily="34" charset="-122"/>
                <a:ea typeface="微软雅黑" pitchFamily="34" charset="-122"/>
              </a:rPr>
              <a:t>隐式事务</a:t>
            </a:r>
            <a:endParaRPr lang="en-US" altLang="zh-CN" dirty="0" smtClean="0">
              <a:solidFill>
                <a:srgbClr val="0033CC"/>
              </a:solidFill>
              <a:latin typeface="微软雅黑" pitchFamily="34" charset="-122"/>
              <a:ea typeface="微软雅黑" pitchFamily="34" charset="-122"/>
            </a:endParaRPr>
          </a:p>
          <a:p>
            <a:pPr>
              <a:buFont typeface="Wingdings" pitchFamily="2" charset="2"/>
              <a:buNone/>
              <a:defRPr/>
            </a:pPr>
            <a:endParaRPr lang="en-US" altLang="zh-CN" dirty="0" smtClean="0">
              <a:solidFill>
                <a:srgbClr val="0033CC"/>
              </a:solidFill>
              <a:latin typeface="微软雅黑" pitchFamily="34" charset="-122"/>
              <a:ea typeface="微软雅黑" pitchFamily="34" charset="-122"/>
            </a:endParaRPr>
          </a:p>
          <a:p>
            <a:pPr>
              <a:buFont typeface="Wingdings" pitchFamily="2" charset="2"/>
              <a:buNone/>
              <a:defRPr/>
            </a:pPr>
            <a:r>
              <a:rPr lang="en-US" altLang="zh-CN" dirty="0" smtClean="0">
                <a:solidFill>
                  <a:srgbClr val="0033CC"/>
                </a:solidFill>
                <a:latin typeface="微软雅黑" pitchFamily="34" charset="-122"/>
                <a:ea typeface="微软雅黑" pitchFamily="34" charset="-122"/>
              </a:rPr>
              <a:t>2 </a:t>
            </a:r>
            <a:r>
              <a:rPr lang="zh-CN" altLang="en-US" dirty="0" smtClean="0">
                <a:solidFill>
                  <a:srgbClr val="0033CC"/>
                </a:solidFill>
                <a:latin typeface="微软雅黑" pitchFamily="34" charset="-122"/>
                <a:ea typeface="微软雅黑" pitchFamily="34" charset="-122"/>
              </a:rPr>
              <a:t>显示事务</a:t>
            </a:r>
            <a:endParaRPr lang="en-US" altLang="zh-CN" dirty="0" smtClean="0">
              <a:solidFill>
                <a:srgbClr val="0033CC"/>
              </a:solidFill>
              <a:latin typeface="微软雅黑" pitchFamily="34" charset="-122"/>
              <a:ea typeface="微软雅黑" pitchFamily="34" charset="-122"/>
            </a:endParaRPr>
          </a:p>
          <a:p>
            <a:pPr>
              <a:buFont typeface="Wingdings" pitchFamily="2" charset="2"/>
              <a:buNone/>
              <a:defRPr/>
            </a:pPr>
            <a:endParaRPr lang="en-US" altLang="zh-CN" dirty="0" smtClean="0">
              <a:solidFill>
                <a:srgbClr val="0033CC"/>
              </a:solidFill>
              <a:latin typeface="微软雅黑" pitchFamily="34" charset="-122"/>
              <a:ea typeface="微软雅黑" pitchFamily="34" charset="-122"/>
            </a:endParaRPr>
          </a:p>
          <a:p>
            <a:pPr>
              <a:buFont typeface="Wingdings" pitchFamily="2" charset="2"/>
              <a:buNone/>
              <a:defRPr/>
            </a:pPr>
            <a:r>
              <a:rPr lang="en-US" altLang="zh-CN" dirty="0" smtClean="0">
                <a:solidFill>
                  <a:srgbClr val="0033CC"/>
                </a:solidFill>
                <a:latin typeface="微软雅黑" pitchFamily="34" charset="-122"/>
                <a:ea typeface="微软雅黑" pitchFamily="34" charset="-122"/>
              </a:rPr>
              <a:t>3 </a:t>
            </a:r>
            <a:r>
              <a:rPr lang="zh-CN" altLang="en-US" dirty="0" smtClean="0">
                <a:solidFill>
                  <a:srgbClr val="0033CC"/>
                </a:solidFill>
                <a:latin typeface="微软雅黑" pitchFamily="34" charset="-122"/>
                <a:ea typeface="微软雅黑" pitchFamily="34" charset="-122"/>
              </a:rPr>
              <a:t>自动提交事务</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en-US" altLang="zh-CN" sz="3200" b="1" dirty="0" smtClean="0">
                <a:solidFill>
                  <a:srgbClr val="0033CC"/>
                </a:solidFill>
                <a:latin typeface="微软雅黑" pitchFamily="34" charset="-122"/>
                <a:ea typeface="微软雅黑" pitchFamily="34" charset="-122"/>
              </a:rPr>
              <a:t>1 </a:t>
            </a:r>
            <a:r>
              <a:rPr lang="zh-CN" altLang="en-US" sz="3200" b="1" dirty="0" smtClean="0">
                <a:solidFill>
                  <a:srgbClr val="0033CC"/>
                </a:solidFill>
                <a:latin typeface="微软雅黑" pitchFamily="34" charset="-122"/>
                <a:ea typeface="微软雅黑" pitchFamily="34" charset="-122"/>
              </a:rPr>
              <a:t>隐式事务</a:t>
            </a:r>
          </a:p>
        </p:txBody>
      </p:sp>
      <p:sp>
        <p:nvSpPr>
          <p:cNvPr id="3" name="内容占位符 2"/>
          <p:cNvSpPr>
            <a:spLocks noGrp="1"/>
          </p:cNvSpPr>
          <p:nvPr>
            <p:ph idx="1"/>
          </p:nvPr>
        </p:nvSpPr>
        <p:spPr bwMode="auto">
          <a:xfrm>
            <a:off x="457200" y="1916112"/>
            <a:ext cx="8229600" cy="4681239"/>
          </a:xfrm>
          <a:ln>
            <a:miter lim="800000"/>
            <a:headEnd/>
            <a:tailEnd/>
          </a:ln>
        </p:spPr>
        <p:txBody>
          <a:bodyPr vert="horz" wrap="square" lIns="91440" tIns="45720" rIns="91440" bIns="45720" numCol="1" anchor="t" anchorCtr="0" compatLnSpc="1">
            <a:prstTxWarp prst="textNoShape">
              <a:avLst/>
            </a:prstTxWarp>
            <a:normAutofit fontScale="92500"/>
          </a:bodyPr>
          <a:lstStyle/>
          <a:p>
            <a:pPr>
              <a:buFont typeface="Wingdings" pitchFamily="2" charset="2"/>
              <a:buNone/>
              <a:defRPr/>
            </a:pPr>
            <a:r>
              <a:rPr lang="zh-CN" altLang="en-US" dirty="0" smtClean="0">
                <a:latin typeface="微软雅黑" pitchFamily="34" charset="-122"/>
                <a:ea typeface="微软雅黑" pitchFamily="34" charset="-122"/>
              </a:rPr>
              <a:t>隐式事务：是指每一条数据操作语句都自动地成为一个事务。</a:t>
            </a:r>
          </a:p>
          <a:p>
            <a:pPr>
              <a:buFont typeface="Wingdings" pitchFamily="2" charset="2"/>
              <a:buNone/>
              <a:defRPr/>
            </a:pPr>
            <a:r>
              <a:rPr lang="zh-CN" altLang="en-US" dirty="0" smtClean="0">
                <a:latin typeface="微软雅黑" pitchFamily="34" charset="-122"/>
                <a:ea typeface="微软雅黑" pitchFamily="34" charset="-122"/>
              </a:rPr>
              <a:t>   </a:t>
            </a:r>
            <a:endParaRPr lang="en-US" altLang="zh-CN" dirty="0" smtClean="0">
              <a:latin typeface="微软雅黑" pitchFamily="34" charset="-122"/>
              <a:ea typeface="微软雅黑" pitchFamily="34" charset="-122"/>
            </a:endParaRPr>
          </a:p>
          <a:p>
            <a:pPr>
              <a:buFont typeface="Wingdings" pitchFamily="2" charset="2"/>
              <a:buNone/>
              <a:defRPr/>
            </a:pP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当连接以隐性事务模式进行操作时，</a:t>
            </a:r>
            <a:r>
              <a:rPr lang="en-US" altLang="zh-CN" sz="2400" dirty="0" smtClean="0">
                <a:latin typeface="微软雅黑" pitchFamily="34" charset="-122"/>
                <a:ea typeface="微软雅黑" pitchFamily="34" charset="-122"/>
              </a:rPr>
              <a:t>SQL Server </a:t>
            </a:r>
            <a:r>
              <a:rPr lang="zh-CN" altLang="en-US" sz="2400" dirty="0" smtClean="0">
                <a:latin typeface="微软雅黑" pitchFamily="34" charset="-122"/>
                <a:ea typeface="微软雅黑" pitchFamily="34" charset="-122"/>
              </a:rPr>
              <a:t>数据库引擎实例将在提交或回滚当前事务后自动启动新事务。无须描述事务的开始，只需提交或回滚每个事务。隐性事务模式生成连续的事务链。</a:t>
            </a:r>
            <a:endParaRPr lang="en-US" altLang="zh-CN" sz="2400" dirty="0" smtClean="0">
              <a:latin typeface="微软雅黑" pitchFamily="34" charset="-122"/>
              <a:ea typeface="微软雅黑" pitchFamily="34" charset="-122"/>
            </a:endParaRPr>
          </a:p>
          <a:p>
            <a:pPr>
              <a:buFont typeface="Wingdings" pitchFamily="2" charset="2"/>
              <a:buNone/>
              <a:defRPr/>
            </a:pPr>
            <a:endParaRPr lang="zh-CN" altLang="en-US" sz="2400" dirty="0" smtClean="0">
              <a:latin typeface="微软雅黑" pitchFamily="34" charset="-122"/>
              <a:ea typeface="微软雅黑" pitchFamily="34" charset="-122"/>
            </a:endParaRPr>
          </a:p>
          <a:p>
            <a:pPr>
              <a:buFont typeface="Wingdings" pitchFamily="2" charset="2"/>
              <a:buNone/>
              <a:defRPr/>
            </a:pPr>
            <a:r>
              <a:rPr lang="zh-CN" altLang="en-US" sz="2400" dirty="0" smtClean="0">
                <a:latin typeface="微软雅黑" pitchFamily="34" charset="-122"/>
                <a:ea typeface="微软雅黑" pitchFamily="34" charset="-122"/>
              </a:rPr>
              <a:t>    在发出 </a:t>
            </a:r>
            <a:r>
              <a:rPr lang="en-US" altLang="zh-CN" sz="2400" dirty="0" smtClean="0">
                <a:latin typeface="微软雅黑" pitchFamily="34" charset="-122"/>
                <a:ea typeface="微软雅黑" pitchFamily="34" charset="-122"/>
              </a:rPr>
              <a:t>COMMIT </a:t>
            </a:r>
            <a:r>
              <a:rPr lang="zh-CN" altLang="en-US" sz="2400" dirty="0" smtClean="0">
                <a:latin typeface="微软雅黑" pitchFamily="34" charset="-122"/>
                <a:ea typeface="微软雅黑" pitchFamily="34" charset="-122"/>
              </a:rPr>
              <a:t>或 </a:t>
            </a:r>
            <a:r>
              <a:rPr lang="en-US" altLang="zh-CN" sz="2400" dirty="0" smtClean="0">
                <a:latin typeface="微软雅黑" pitchFamily="34" charset="-122"/>
                <a:ea typeface="微软雅黑" pitchFamily="34" charset="-122"/>
              </a:rPr>
              <a:t>ROLLBACK </a:t>
            </a:r>
            <a:r>
              <a:rPr lang="zh-CN" altLang="en-US" sz="2400" dirty="0" smtClean="0">
                <a:latin typeface="微软雅黑" pitchFamily="34" charset="-122"/>
                <a:ea typeface="微软雅黑" pitchFamily="34" charset="-122"/>
              </a:rPr>
              <a:t>语句之前，该事务将一直保持有效。在第一个事务被提交或回滚之后，下次当连接执行以上任何语句时，数据库引擎实例都将自动启动一个新事务。该实例将不断地生成隐性事务链，直到隐性事务模式关闭为止。</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en-US" altLang="zh-CN" sz="3200" b="1" dirty="0" smtClean="0">
                <a:solidFill>
                  <a:srgbClr val="0033CC"/>
                </a:solidFill>
                <a:latin typeface="微软雅黑" pitchFamily="34" charset="-122"/>
                <a:ea typeface="微软雅黑" pitchFamily="34" charset="-122"/>
              </a:rPr>
              <a:t>2 </a:t>
            </a:r>
            <a:r>
              <a:rPr lang="zh-CN" altLang="en-US" sz="3200" b="1" dirty="0" smtClean="0">
                <a:solidFill>
                  <a:srgbClr val="0033CC"/>
                </a:solidFill>
                <a:latin typeface="微软雅黑" pitchFamily="34" charset="-122"/>
                <a:ea typeface="微软雅黑" pitchFamily="34" charset="-122"/>
              </a:rPr>
              <a:t>显示事务</a:t>
            </a: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dirty="0" smtClean="0">
                <a:latin typeface="微软雅黑" pitchFamily="34" charset="-122"/>
                <a:ea typeface="微软雅黑" pitchFamily="34" charset="-122"/>
              </a:rPr>
              <a:t>显式事务：</a:t>
            </a:r>
            <a:endParaRPr lang="en-US" altLang="zh-CN" dirty="0" smtClean="0">
              <a:latin typeface="微软雅黑" pitchFamily="34" charset="-122"/>
              <a:ea typeface="微软雅黑" pitchFamily="34" charset="-122"/>
            </a:endParaRPr>
          </a:p>
          <a:p>
            <a:pPr>
              <a:buFont typeface="Wingdings" pitchFamily="2" charset="2"/>
              <a:buNone/>
              <a:defRPr/>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是指有显式的开始和结束标记的事务，显式地在其中定义事务的开始和结束的事务。 </a:t>
            </a:r>
          </a:p>
          <a:p>
            <a:pPr>
              <a:buFont typeface="Wingdings" pitchFamily="2" charset="2"/>
              <a:buNone/>
              <a:defRPr/>
            </a:pPr>
            <a:endParaRPr lang="zh-CN" altLang="en-US" dirty="0" smtClean="0">
              <a:latin typeface="微软雅黑" pitchFamily="34" charset="-122"/>
              <a:ea typeface="微软雅黑" pitchFamily="34" charset="-122"/>
            </a:endParaRPr>
          </a:p>
          <a:p>
            <a:pPr lvl="1">
              <a:buFont typeface="Wingdings" pitchFamily="2" charset="2"/>
              <a:buNone/>
              <a:defRPr/>
            </a:pPr>
            <a:r>
              <a:rPr lang="en-US" altLang="zh-CN" dirty="0" smtClean="0">
                <a:latin typeface="微软雅黑" pitchFamily="34" charset="-122"/>
                <a:ea typeface="微软雅黑" pitchFamily="34" charset="-122"/>
              </a:rPr>
              <a:t>BEGIN TRANSACTION</a:t>
            </a:r>
          </a:p>
          <a:p>
            <a:pPr lvl="1">
              <a:buFont typeface="Wingdings" pitchFamily="2" charset="2"/>
              <a:buNone/>
              <a:defRPr/>
            </a:pPr>
            <a:r>
              <a:rPr lang="en-US" altLang="zh-CN" dirty="0" smtClean="0">
                <a:latin typeface="微软雅黑" pitchFamily="34" charset="-122"/>
                <a:ea typeface="微软雅黑" pitchFamily="34" charset="-122"/>
              </a:rPr>
              <a:t>COMMIT TRANSACTION</a:t>
            </a:r>
          </a:p>
          <a:p>
            <a:pPr lvl="1">
              <a:buFont typeface="Wingdings" pitchFamily="2" charset="2"/>
              <a:buNone/>
              <a:defRPr/>
            </a:pPr>
            <a:r>
              <a:rPr lang="en-US" altLang="zh-CN" dirty="0" smtClean="0">
                <a:latin typeface="微软雅黑" pitchFamily="34" charset="-122"/>
                <a:ea typeface="微软雅黑" pitchFamily="34" charset="-122"/>
              </a:rPr>
              <a:t>ROLLBACK TRANSACTION </a:t>
            </a:r>
            <a:endParaRPr lang="zh-CN" altLang="en-US"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en-US" altLang="zh-CN" sz="3200" b="1" dirty="0" smtClean="0">
                <a:solidFill>
                  <a:srgbClr val="0033CC"/>
                </a:solidFill>
                <a:latin typeface="微软雅黑" pitchFamily="34" charset="-122"/>
                <a:ea typeface="微软雅黑" pitchFamily="34" charset="-122"/>
              </a:rPr>
              <a:t>3 </a:t>
            </a:r>
            <a:r>
              <a:rPr lang="zh-CN" altLang="en-US" sz="3200" b="1" dirty="0" smtClean="0">
                <a:solidFill>
                  <a:srgbClr val="0033CC"/>
                </a:solidFill>
                <a:latin typeface="微软雅黑" pitchFamily="34" charset="-122"/>
                <a:ea typeface="微软雅黑" pitchFamily="34" charset="-122"/>
              </a:rPr>
              <a:t>自动提交事务</a:t>
            </a:r>
          </a:p>
        </p:txBody>
      </p:sp>
      <p:sp>
        <p:nvSpPr>
          <p:cNvPr id="3" name="内容占位符 2"/>
          <p:cNvSpPr>
            <a:spLocks noGrp="1"/>
          </p:cNvSpPr>
          <p:nvPr>
            <p:ph idx="1"/>
          </p:nvPr>
        </p:nvSpPr>
        <p:spPr bwMode="auto">
          <a:xfrm>
            <a:off x="457200" y="1916112"/>
            <a:ext cx="8003232" cy="4681239"/>
          </a:xfrm>
          <a:ln>
            <a:miter lim="800000"/>
            <a:headEnd/>
            <a:tailEnd/>
          </a:ln>
        </p:spPr>
        <p:txBody>
          <a:bodyPr vert="horz" wrap="square" lIns="91440" tIns="45720" rIns="91440" bIns="45720" numCol="1" anchor="t" anchorCtr="0" compatLnSpc="1">
            <a:prstTxWarp prst="textNoShape">
              <a:avLst/>
            </a:prstTxWarp>
            <a:normAutofit/>
          </a:bodyPr>
          <a:lstStyle/>
          <a:p>
            <a:pPr>
              <a:buFont typeface="Wingdings" pitchFamily="2" charset="2"/>
              <a:buNone/>
              <a:defRPr/>
            </a:pPr>
            <a:r>
              <a:rPr lang="zh-CN" altLang="en-US" dirty="0" smtClean="0">
                <a:latin typeface="微软雅黑" pitchFamily="34" charset="-122"/>
                <a:ea typeface="微软雅黑" pitchFamily="34" charset="-122"/>
              </a:rPr>
              <a:t>自动提交事务：</a:t>
            </a:r>
            <a:endParaRPr lang="en-US" altLang="zh-CN" dirty="0" smtClean="0">
              <a:latin typeface="微软雅黑" pitchFamily="34" charset="-122"/>
              <a:ea typeface="微软雅黑" pitchFamily="34" charset="-122"/>
            </a:endParaRPr>
          </a:p>
          <a:p>
            <a:pPr>
              <a:buFont typeface="Wingdings" pitchFamily="2" charset="2"/>
              <a:buNone/>
              <a:defRPr/>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是系统自动默认的，开始和结束不用标记。</a:t>
            </a:r>
            <a:endParaRPr lang="en-US" altLang="zh-CN" dirty="0" smtClean="0">
              <a:latin typeface="微软雅黑" pitchFamily="34" charset="-122"/>
              <a:ea typeface="微软雅黑" pitchFamily="34" charset="-122"/>
            </a:endParaRPr>
          </a:p>
          <a:p>
            <a:pPr>
              <a:buFont typeface="Wingdings" pitchFamily="2" charset="2"/>
              <a:buNone/>
              <a:defRPr/>
            </a:pPr>
            <a:endParaRPr lang="en-US" altLang="zh-CN"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   </a:t>
            </a:r>
            <a:r>
              <a:rPr lang="zh-CN" altLang="en-US" sz="2200" dirty="0" smtClean="0">
                <a:latin typeface="微软雅黑" pitchFamily="34" charset="-122"/>
                <a:ea typeface="微软雅黑" pitchFamily="34" charset="-122"/>
              </a:rPr>
              <a:t>自动提交模式是 </a:t>
            </a:r>
            <a:r>
              <a:rPr lang="en-US" altLang="zh-CN" sz="2200" dirty="0" smtClean="0">
                <a:latin typeface="微软雅黑" pitchFamily="34" charset="-122"/>
                <a:ea typeface="微软雅黑" pitchFamily="34" charset="-122"/>
              </a:rPr>
              <a:t>SQL Server </a:t>
            </a:r>
            <a:r>
              <a:rPr lang="zh-CN" altLang="en-US" sz="2200" dirty="0" smtClean="0">
                <a:latin typeface="微软雅黑" pitchFamily="34" charset="-122"/>
                <a:ea typeface="微软雅黑" pitchFamily="34" charset="-122"/>
              </a:rPr>
              <a:t>数据库引擎的默认事务管理模式。每个 </a:t>
            </a:r>
            <a:r>
              <a:rPr lang="en-US" altLang="zh-CN" sz="2200" dirty="0" smtClean="0">
                <a:latin typeface="微软雅黑" pitchFamily="34" charset="-122"/>
                <a:ea typeface="微软雅黑" pitchFamily="34" charset="-122"/>
              </a:rPr>
              <a:t>Transact-SQL </a:t>
            </a:r>
            <a:r>
              <a:rPr lang="zh-CN" altLang="en-US" sz="2200" dirty="0" smtClean="0">
                <a:latin typeface="微软雅黑" pitchFamily="34" charset="-122"/>
                <a:ea typeface="微软雅黑" pitchFamily="34" charset="-122"/>
              </a:rPr>
              <a:t>语句在完成时，都被提交或回滚。如果一个语句成功地完成，则提交该语句；如果遇到错误，则回滚该语句。</a:t>
            </a:r>
            <a:endParaRPr lang="en-US" altLang="zh-CN" sz="2200" dirty="0" smtClean="0">
              <a:latin typeface="微软雅黑" pitchFamily="34" charset="-122"/>
              <a:ea typeface="微软雅黑" pitchFamily="34" charset="-122"/>
            </a:endParaRPr>
          </a:p>
          <a:p>
            <a:pPr>
              <a:buFont typeface="Wingdings" pitchFamily="2" charset="2"/>
              <a:buNone/>
              <a:defRPr/>
            </a:pPr>
            <a:endParaRPr lang="en-US" altLang="zh-CN" sz="2200" dirty="0" smtClean="0">
              <a:latin typeface="微软雅黑" pitchFamily="34" charset="-122"/>
              <a:ea typeface="微软雅黑" pitchFamily="34" charset="-122"/>
            </a:endParaRPr>
          </a:p>
          <a:p>
            <a:pPr>
              <a:buFont typeface="Wingdings" pitchFamily="2" charset="2"/>
              <a:buNone/>
              <a:defRPr/>
            </a:pPr>
            <a:r>
              <a:rPr lang="en-US" altLang="zh-CN" sz="2200" dirty="0" smtClean="0">
                <a:latin typeface="微软雅黑" pitchFamily="34" charset="-122"/>
                <a:ea typeface="微软雅黑" pitchFamily="34" charset="-122"/>
              </a:rPr>
              <a:t>   </a:t>
            </a:r>
            <a:r>
              <a:rPr lang="zh-CN" altLang="en-US" sz="2200" dirty="0" smtClean="0">
                <a:latin typeface="微软雅黑" pitchFamily="34" charset="-122"/>
                <a:ea typeface="微软雅黑" pitchFamily="34" charset="-122"/>
              </a:rPr>
              <a:t>只要没有显式事务或隐性事务覆盖自动提交模式，与数据库引擎实例的连接就以此默认模式操作。自动提交模式也是 </a:t>
            </a:r>
            <a:r>
              <a:rPr lang="en-US" altLang="zh-CN" sz="2200" dirty="0" smtClean="0">
                <a:latin typeface="微软雅黑" pitchFamily="34" charset="-122"/>
                <a:ea typeface="微软雅黑" pitchFamily="34" charset="-122"/>
              </a:rPr>
              <a:t>ADO</a:t>
            </a:r>
            <a:r>
              <a:rPr lang="zh-CN" altLang="en-US" sz="2200" dirty="0" smtClean="0">
                <a:latin typeface="微软雅黑" pitchFamily="34" charset="-122"/>
                <a:ea typeface="微软雅黑" pitchFamily="34" charset="-122"/>
              </a:rPr>
              <a:t>、</a:t>
            </a:r>
            <a:r>
              <a:rPr lang="en-US" altLang="zh-CN" sz="2200" dirty="0" smtClean="0">
                <a:latin typeface="微软雅黑" pitchFamily="34" charset="-122"/>
                <a:ea typeface="微软雅黑" pitchFamily="34" charset="-122"/>
              </a:rPr>
              <a:t>OLE DB</a:t>
            </a:r>
            <a:r>
              <a:rPr lang="zh-CN" altLang="en-US" sz="2200" dirty="0" smtClean="0">
                <a:latin typeface="微软雅黑" pitchFamily="34" charset="-122"/>
                <a:ea typeface="微软雅黑" pitchFamily="34" charset="-122"/>
              </a:rPr>
              <a:t>、</a:t>
            </a:r>
            <a:r>
              <a:rPr lang="en-US" altLang="zh-CN" sz="2200" dirty="0" smtClean="0">
                <a:latin typeface="微软雅黑" pitchFamily="34" charset="-122"/>
                <a:ea typeface="微软雅黑" pitchFamily="34" charset="-122"/>
              </a:rPr>
              <a:t>ODBC </a:t>
            </a:r>
            <a:r>
              <a:rPr lang="zh-CN" altLang="en-US" sz="2200" dirty="0" smtClean="0">
                <a:latin typeface="微软雅黑" pitchFamily="34" charset="-122"/>
                <a:ea typeface="微软雅黑" pitchFamily="34" charset="-122"/>
              </a:rPr>
              <a:t>和 </a:t>
            </a:r>
            <a:r>
              <a:rPr lang="en-US" altLang="zh-CN" sz="2200" dirty="0" smtClean="0">
                <a:latin typeface="微软雅黑" pitchFamily="34" charset="-122"/>
                <a:ea typeface="微软雅黑" pitchFamily="34" charset="-122"/>
              </a:rPr>
              <a:t>DB </a:t>
            </a:r>
            <a:r>
              <a:rPr lang="zh-CN" altLang="en-US" sz="2200" dirty="0" smtClean="0">
                <a:latin typeface="微软雅黑" pitchFamily="34" charset="-122"/>
                <a:ea typeface="微软雅黑" pitchFamily="34" charset="-122"/>
              </a:rPr>
              <a:t>库的默认模式。</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52320" y="188640"/>
            <a:ext cx="1380507" cy="646331"/>
          </a:xfrm>
          <a:prstGeom prst="rect">
            <a:avLst/>
          </a:prstGeom>
          <a:noFill/>
        </p:spPr>
        <p:txBody>
          <a:bodyPr wrap="none" lIns="91440" tIns="45720" rIns="91440" bIns="45720">
            <a:spAutoFit/>
          </a:bodyPr>
          <a:lstStyle/>
          <a:p>
            <a:pPr algn="ctr"/>
            <a:r>
              <a:rPr lang="zh-CN" alt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目  录</a:t>
            </a:r>
            <a:endParaRPr lang="zh-CN" altLang="en-US" sz="3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4" name="圆角矩形 3"/>
          <p:cNvSpPr/>
          <p:nvPr/>
        </p:nvSpPr>
        <p:spPr>
          <a:xfrm>
            <a:off x="1547664" y="1484784"/>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mn-ea"/>
              </a:rPr>
              <a:t>数据库事务简介</a:t>
            </a:r>
            <a:endParaRPr lang="zh-CN" altLang="en-US" sz="2400" dirty="0">
              <a:solidFill>
                <a:srgbClr val="0070C0"/>
              </a:solidFill>
              <a:latin typeface="+mn-ea"/>
            </a:endParaRPr>
          </a:p>
        </p:txBody>
      </p:sp>
      <p:sp>
        <p:nvSpPr>
          <p:cNvPr id="5" name="圆角矩形 4"/>
          <p:cNvSpPr/>
          <p:nvPr/>
        </p:nvSpPr>
        <p:spPr>
          <a:xfrm>
            <a:off x="1547664" y="2060848"/>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mn-ea"/>
              </a:rPr>
              <a:t>事务的</a:t>
            </a:r>
            <a:r>
              <a:rPr lang="en-US" altLang="zh-CN" sz="2400" dirty="0" smtClean="0">
                <a:solidFill>
                  <a:srgbClr val="0070C0"/>
                </a:solidFill>
                <a:latin typeface="+mn-ea"/>
              </a:rPr>
              <a:t>ACID</a:t>
            </a:r>
            <a:endParaRPr lang="zh-CN" altLang="en-US" sz="2400" dirty="0">
              <a:solidFill>
                <a:srgbClr val="0070C0"/>
              </a:solidFill>
              <a:latin typeface="+mn-ea"/>
            </a:endParaRPr>
          </a:p>
        </p:txBody>
      </p:sp>
      <p:sp>
        <p:nvSpPr>
          <p:cNvPr id="6" name="圆角矩形 5"/>
          <p:cNvSpPr/>
          <p:nvPr/>
        </p:nvSpPr>
        <p:spPr>
          <a:xfrm>
            <a:off x="1547664" y="2636912"/>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mn-ea"/>
              </a:rPr>
              <a:t>事务的模式</a:t>
            </a:r>
            <a:endParaRPr lang="zh-CN" altLang="en-US" sz="2400" dirty="0">
              <a:solidFill>
                <a:srgbClr val="0070C0"/>
              </a:solidFill>
              <a:latin typeface="+mn-ea"/>
            </a:endParaRPr>
          </a:p>
        </p:txBody>
      </p:sp>
      <p:sp>
        <p:nvSpPr>
          <p:cNvPr id="7" name="圆角矩形 6"/>
          <p:cNvSpPr/>
          <p:nvPr/>
        </p:nvSpPr>
        <p:spPr>
          <a:xfrm>
            <a:off x="1547664" y="3212976"/>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mn-ea"/>
              </a:rPr>
              <a:t>嵌套事务－</a:t>
            </a:r>
            <a:r>
              <a:rPr lang="en-US" altLang="zh-CN" sz="2400" dirty="0" smtClean="0">
                <a:solidFill>
                  <a:srgbClr val="0033CC"/>
                </a:solidFill>
                <a:latin typeface="+mn-ea"/>
              </a:rPr>
              <a:t>@@TRANCOUNT </a:t>
            </a:r>
            <a:endParaRPr lang="zh-CN" altLang="en-US" sz="2400" dirty="0">
              <a:solidFill>
                <a:srgbClr val="0070C0"/>
              </a:solidFill>
              <a:latin typeface="+mn-ea"/>
            </a:endParaRPr>
          </a:p>
        </p:txBody>
      </p:sp>
      <p:sp>
        <p:nvSpPr>
          <p:cNvPr id="8" name="圆角矩形 7"/>
          <p:cNvSpPr/>
          <p:nvPr/>
        </p:nvSpPr>
        <p:spPr>
          <a:xfrm>
            <a:off x="1547664" y="3789040"/>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SET XACT_ABORT</a:t>
            </a:r>
            <a:endParaRPr lang="zh-CN" altLang="en-US" sz="2400" dirty="0">
              <a:solidFill>
                <a:srgbClr val="0070C0"/>
              </a:solidFill>
              <a:latin typeface="+mn-ea"/>
            </a:endParaRPr>
          </a:p>
        </p:txBody>
      </p:sp>
      <p:sp>
        <p:nvSpPr>
          <p:cNvPr id="10" name="圆角矩形 9"/>
          <p:cNvSpPr/>
          <p:nvPr/>
        </p:nvSpPr>
        <p:spPr>
          <a:xfrm>
            <a:off x="1547664" y="4365104"/>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33CC"/>
                </a:solidFill>
                <a:latin typeface="+mn-ea"/>
              </a:rPr>
              <a:t>捕获异常</a:t>
            </a:r>
            <a:endParaRPr lang="zh-CN" altLang="en-US" sz="2400" dirty="0">
              <a:solidFill>
                <a:srgbClr val="0070C0"/>
              </a:solidFill>
              <a:latin typeface="+mn-ea"/>
            </a:endParaRPr>
          </a:p>
        </p:txBody>
      </p:sp>
      <p:pic>
        <p:nvPicPr>
          <p:cNvPr id="1026" name="Picture 2" descr="C:\Documents and Settings\naruiy\Local Settings\Temporary Internet Files\Content.IE5\61AQYVNZ\MC900343747[1].wmf"/>
          <p:cNvPicPr>
            <a:picLocks noChangeAspect="1" noChangeArrowheads="1"/>
          </p:cNvPicPr>
          <p:nvPr/>
        </p:nvPicPr>
        <p:blipFill>
          <a:blip r:embed="rId2" cstate="print"/>
          <a:srcRect/>
          <a:stretch>
            <a:fillRect/>
          </a:stretch>
        </p:blipFill>
        <p:spPr bwMode="auto">
          <a:xfrm>
            <a:off x="683568" y="3356992"/>
            <a:ext cx="720791" cy="864096"/>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pPr algn="ctr"/>
            <a:r>
              <a:rPr lang="zh-CN" altLang="en-US" sz="3200" b="1" dirty="0" smtClean="0">
                <a:solidFill>
                  <a:srgbClr val="0033CC"/>
                </a:solidFill>
                <a:latin typeface="微软雅黑" pitchFamily="34" charset="-122"/>
                <a:ea typeface="微软雅黑" pitchFamily="34" charset="-122"/>
              </a:rPr>
              <a:t>嵌</a:t>
            </a:r>
            <a:r>
              <a:rPr lang="zh-CN" altLang="en-US" sz="3200" b="1" dirty="0" smtClean="0">
                <a:solidFill>
                  <a:srgbClr val="0033CC"/>
                </a:solidFill>
                <a:latin typeface="微软雅黑" pitchFamily="34" charset="-122"/>
                <a:ea typeface="微软雅黑" pitchFamily="34" charset="-122"/>
              </a:rPr>
              <a:t>套</a:t>
            </a:r>
            <a:r>
              <a:rPr lang="zh-CN" altLang="en-US" sz="3200" b="1" dirty="0" smtClean="0">
                <a:solidFill>
                  <a:srgbClr val="0033CC"/>
                </a:solidFill>
                <a:latin typeface="微软雅黑" pitchFamily="34" charset="-122"/>
                <a:ea typeface="微软雅黑" pitchFamily="34" charset="-122"/>
              </a:rPr>
              <a:t>事务</a:t>
            </a: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lnSpc>
                <a:spcPct val="150000"/>
              </a:lnSpc>
              <a:buNone/>
              <a:defRPr/>
            </a:pPr>
            <a:r>
              <a:rPr lang="zh-CN" altLang="en-US" dirty="0" smtClean="0">
                <a:latin typeface="微软雅黑" pitchFamily="34" charset="-122"/>
                <a:ea typeface="微软雅黑" pitchFamily="34" charset="-122"/>
              </a:rPr>
              <a:t>   显式事务可以嵌套。这主要是为了支持存储过程中的一些事务，这些事务可以从已在事务中的进程调用，也可以从没有活动事务的进程中调用。</a:t>
            </a:r>
          </a:p>
          <a:p>
            <a:pPr>
              <a:lnSpc>
                <a:spcPct val="150000"/>
              </a:lnSpc>
              <a:buFont typeface="Wingdings" pitchFamily="2" charset="2"/>
              <a:buNone/>
              <a:defRPr/>
            </a:pPr>
            <a:endParaRPr lang="zh-CN" altLang="en-US"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en-US" altLang="zh-CN" sz="3200" b="1" dirty="0" smtClean="0">
                <a:solidFill>
                  <a:srgbClr val="0033CC"/>
                </a:solidFill>
                <a:latin typeface="微软雅黑" pitchFamily="34" charset="-122"/>
                <a:ea typeface="微软雅黑" pitchFamily="34" charset="-122"/>
              </a:rPr>
              <a:t>@@TRANCOUNT </a:t>
            </a:r>
            <a:endParaRPr lang="zh-CN" altLang="en-US" sz="3200" b="1" dirty="0" smtClean="0">
              <a:solidFill>
                <a:srgbClr val="0033CC"/>
              </a:solidFill>
              <a:latin typeface="微软雅黑" pitchFamily="34" charset="-122"/>
              <a:ea typeface="微软雅黑" pitchFamily="34" charset="-122"/>
            </a:endParaRP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normAutofit/>
          </a:bodyPr>
          <a:lstStyle/>
          <a:p>
            <a:pPr>
              <a:buNone/>
              <a:defRPr/>
            </a:pPr>
            <a:r>
              <a:rPr lang="en-US" altLang="zh-CN" sz="2400" dirty="0" smtClean="0"/>
              <a:t>@@TRANCOUNT</a:t>
            </a:r>
            <a:r>
              <a:rPr lang="zh-CN" altLang="en-US" sz="2400" dirty="0" smtClean="0"/>
              <a:t>：</a:t>
            </a:r>
            <a:r>
              <a:rPr lang="zh-CN" altLang="en-US" sz="2400" dirty="0" smtClean="0">
                <a:latin typeface="黑体" pitchFamily="2" charset="-122"/>
                <a:ea typeface="黑体" pitchFamily="2" charset="-122"/>
              </a:rPr>
              <a:t>返回在当前连接上已发生的 </a:t>
            </a:r>
            <a:r>
              <a:rPr lang="en-US" altLang="zh-CN" sz="2400" dirty="0" smtClean="0">
                <a:latin typeface="黑体" pitchFamily="2" charset="-122"/>
                <a:ea typeface="黑体" pitchFamily="2" charset="-122"/>
              </a:rPr>
              <a:t>BEGIN TRANSACTION </a:t>
            </a:r>
            <a:r>
              <a:rPr lang="zh-CN" altLang="en-US" sz="2400" dirty="0" smtClean="0">
                <a:latin typeface="黑体" pitchFamily="2" charset="-122"/>
                <a:ea typeface="黑体" pitchFamily="2" charset="-122"/>
              </a:rPr>
              <a:t>语句的数目。</a:t>
            </a:r>
          </a:p>
          <a:p>
            <a:pPr>
              <a:buFont typeface="Wingdings" pitchFamily="2" charset="2"/>
              <a:buNone/>
              <a:defRPr/>
            </a:pPr>
            <a:endParaRPr lang="en-US" altLang="zh-CN" sz="2400" dirty="0" smtClean="0">
              <a:latin typeface="黑体" pitchFamily="2" charset="-122"/>
              <a:ea typeface="黑体" pitchFamily="2" charset="-122"/>
            </a:endParaRPr>
          </a:p>
          <a:p>
            <a:pPr>
              <a:buNone/>
            </a:pPr>
            <a:r>
              <a:rPr lang="zh-CN" altLang="en-US" sz="2400" dirty="0" smtClean="0">
                <a:latin typeface="黑体" pitchFamily="2" charset="-122"/>
                <a:ea typeface="黑体" pitchFamily="2" charset="-122"/>
              </a:rPr>
              <a:t>返回类型：</a:t>
            </a:r>
            <a:r>
              <a:rPr lang="en-US" altLang="zh-CN" sz="2400" dirty="0" smtClean="0">
                <a:latin typeface="黑体" pitchFamily="2" charset="-122"/>
                <a:ea typeface="黑体" pitchFamily="2" charset="-122"/>
              </a:rPr>
              <a:t>integer </a:t>
            </a:r>
          </a:p>
          <a:p>
            <a:pPr>
              <a:buNone/>
            </a:pPr>
            <a:endParaRPr lang="en-US" altLang="zh-CN" sz="2400" dirty="0" smtClean="0">
              <a:latin typeface="黑体" pitchFamily="2" charset="-122"/>
              <a:ea typeface="黑体" pitchFamily="2" charset="-122"/>
            </a:endParaRPr>
          </a:p>
          <a:p>
            <a:pPr>
              <a:buNone/>
            </a:pPr>
            <a:r>
              <a:rPr lang="zh-CN" altLang="en-US" sz="2400" dirty="0" smtClean="0">
                <a:latin typeface="黑体" pitchFamily="2" charset="-122"/>
                <a:ea typeface="黑体" pitchFamily="2" charset="-122"/>
              </a:rPr>
              <a:t>注释：</a:t>
            </a:r>
          </a:p>
          <a:p>
            <a:pPr>
              <a:buNone/>
            </a:pPr>
            <a:r>
              <a:rPr lang="en-US" altLang="zh-CN" sz="2400" dirty="0" smtClean="0">
                <a:latin typeface="黑体" pitchFamily="2" charset="-122"/>
                <a:ea typeface="黑体" pitchFamily="2" charset="-122"/>
              </a:rPr>
              <a:t>  BEGIN TRANSACTION </a:t>
            </a:r>
            <a:r>
              <a:rPr lang="zh-CN" altLang="en-US" sz="2400" dirty="0" smtClean="0">
                <a:latin typeface="黑体" pitchFamily="2" charset="-122"/>
                <a:ea typeface="黑体" pitchFamily="2" charset="-122"/>
              </a:rPr>
              <a:t>语句将 </a:t>
            </a:r>
            <a:r>
              <a:rPr lang="en-US" altLang="zh-CN" sz="2400" dirty="0" smtClean="0">
                <a:latin typeface="黑体" pitchFamily="2" charset="-122"/>
                <a:ea typeface="黑体" pitchFamily="2" charset="-122"/>
              </a:rPr>
              <a:t>@@TRANCOUNT </a:t>
            </a:r>
            <a:r>
              <a:rPr lang="zh-CN" altLang="en-US" sz="2400" dirty="0" smtClean="0">
                <a:latin typeface="黑体" pitchFamily="2" charset="-122"/>
                <a:ea typeface="黑体" pitchFamily="2" charset="-122"/>
              </a:rPr>
              <a:t>增加 </a:t>
            </a:r>
            <a:r>
              <a:rPr lang="en-US" altLang="zh-CN" sz="2400" dirty="0" smtClean="0">
                <a:latin typeface="黑体" pitchFamily="2" charset="-122"/>
                <a:ea typeface="黑体" pitchFamily="2" charset="-122"/>
              </a:rPr>
              <a:t>1</a:t>
            </a:r>
            <a:r>
              <a:rPr lang="zh-CN" altLang="en-US" sz="2400" dirty="0" smtClean="0">
                <a:latin typeface="黑体" pitchFamily="2" charset="-122"/>
                <a:ea typeface="黑体" pitchFamily="2" charset="-122"/>
              </a:rPr>
              <a:t>。</a:t>
            </a:r>
            <a:r>
              <a:rPr lang="en-US" altLang="zh-CN" sz="2400" dirty="0" smtClean="0">
                <a:latin typeface="黑体" pitchFamily="2" charset="-122"/>
                <a:ea typeface="黑体" pitchFamily="2" charset="-122"/>
              </a:rPr>
              <a:t>ROLLBACK TRANSACTION </a:t>
            </a:r>
            <a:r>
              <a:rPr lang="zh-CN" altLang="en-US" sz="2400" dirty="0" smtClean="0">
                <a:latin typeface="黑体" pitchFamily="2" charset="-122"/>
                <a:ea typeface="黑体" pitchFamily="2" charset="-122"/>
              </a:rPr>
              <a:t>将 </a:t>
            </a:r>
            <a:r>
              <a:rPr lang="en-US" altLang="zh-CN" sz="2400" dirty="0" smtClean="0">
                <a:latin typeface="黑体" pitchFamily="2" charset="-122"/>
                <a:ea typeface="黑体" pitchFamily="2" charset="-122"/>
              </a:rPr>
              <a:t>@@TRANCOUNT </a:t>
            </a:r>
            <a:r>
              <a:rPr lang="zh-CN" altLang="en-US" sz="2400" dirty="0" smtClean="0">
                <a:latin typeface="黑体" pitchFamily="2" charset="-122"/>
                <a:ea typeface="黑体" pitchFamily="2" charset="-122"/>
              </a:rPr>
              <a:t>递减到 </a:t>
            </a:r>
            <a:r>
              <a:rPr lang="en-US" altLang="zh-CN" sz="2400" dirty="0" smtClean="0">
                <a:latin typeface="黑体" pitchFamily="2" charset="-122"/>
                <a:ea typeface="黑体" pitchFamily="2" charset="-122"/>
              </a:rPr>
              <a:t>0</a:t>
            </a:r>
            <a:r>
              <a:rPr lang="zh-CN" altLang="en-US" sz="2400" dirty="0" smtClean="0">
                <a:latin typeface="黑体" pitchFamily="2" charset="-122"/>
                <a:ea typeface="黑体" pitchFamily="2" charset="-122"/>
              </a:rPr>
              <a:t>。</a:t>
            </a:r>
            <a:r>
              <a:rPr lang="en-US" altLang="zh-CN" sz="2400" dirty="0" smtClean="0">
                <a:latin typeface="黑体" pitchFamily="2" charset="-122"/>
                <a:ea typeface="黑体" pitchFamily="2" charset="-122"/>
              </a:rPr>
              <a:t>COMMIT TRANSACTION </a:t>
            </a:r>
            <a:r>
              <a:rPr lang="zh-CN" altLang="en-US" sz="2400" dirty="0" smtClean="0">
                <a:latin typeface="黑体" pitchFamily="2" charset="-122"/>
                <a:ea typeface="黑体" pitchFamily="2" charset="-122"/>
              </a:rPr>
              <a:t>将 </a:t>
            </a:r>
            <a:r>
              <a:rPr lang="en-US" altLang="zh-CN" sz="2400" dirty="0" smtClean="0">
                <a:latin typeface="黑体" pitchFamily="2" charset="-122"/>
                <a:ea typeface="黑体" pitchFamily="2" charset="-122"/>
              </a:rPr>
              <a:t>@@TRANCOUNT </a:t>
            </a:r>
            <a:r>
              <a:rPr lang="zh-CN" altLang="en-US" sz="2400" dirty="0" smtClean="0">
                <a:latin typeface="黑体" pitchFamily="2" charset="-122"/>
                <a:ea typeface="黑体" pitchFamily="2" charset="-122"/>
              </a:rPr>
              <a:t>递减 </a:t>
            </a:r>
            <a:r>
              <a:rPr lang="en-US" altLang="zh-CN" sz="2400" dirty="0" smtClean="0">
                <a:latin typeface="黑体" pitchFamily="2" charset="-122"/>
                <a:ea typeface="黑体" pitchFamily="2" charset="-122"/>
              </a:rPr>
              <a:t>1</a:t>
            </a:r>
            <a:r>
              <a:rPr lang="zh-CN" altLang="en-US" sz="2400" dirty="0" smtClean="0">
                <a:latin typeface="黑体" pitchFamily="2" charset="-122"/>
                <a:ea typeface="黑体" pitchFamily="2" charset="-122"/>
              </a:rPr>
              <a:t>。</a:t>
            </a:r>
          </a:p>
          <a:p>
            <a:pPr>
              <a:buFont typeface="Wingdings" pitchFamily="2" charset="2"/>
              <a:buNone/>
              <a:defRPr/>
            </a:pPr>
            <a:endParaRPr lang="en-US" altLang="zh-CN" sz="2400" dirty="0" smtClean="0">
              <a:latin typeface="黑体" pitchFamily="2" charset="-122"/>
              <a:ea typeface="黑体" pitchFamily="2" charset="-122"/>
            </a:endParaRPr>
          </a:p>
          <a:p>
            <a:pPr>
              <a:buFont typeface="Wingdings" pitchFamily="2" charset="2"/>
              <a:buNone/>
              <a:defRPr/>
            </a:pPr>
            <a:endParaRPr lang="en-US" altLang="zh-CN" sz="2400" dirty="0" smtClean="0">
              <a:latin typeface="黑体" pitchFamily="2" charset="-122"/>
              <a:ea typeface="黑体" pitchFamily="2" charset="-122"/>
            </a:endParaRPr>
          </a:p>
          <a:p>
            <a:pPr>
              <a:buFont typeface="Wingdings" pitchFamily="2" charset="2"/>
              <a:buNone/>
              <a:defRPr/>
            </a:pPr>
            <a:endParaRPr lang="en-US" altLang="zh-CN" sz="2400" dirty="0" smtClean="0">
              <a:latin typeface="黑体" pitchFamily="2" charset="-122"/>
              <a:ea typeface="黑体" pitchFamily="2" charset="-122"/>
            </a:endParaRPr>
          </a:p>
          <a:p>
            <a:pPr>
              <a:buFont typeface="Wingdings" pitchFamily="2" charset="2"/>
              <a:buNone/>
              <a:defRPr/>
            </a:pPr>
            <a:endParaRPr lang="en-US" altLang="zh-CN" sz="2400" dirty="0" smtClean="0">
              <a:latin typeface="黑体" pitchFamily="2" charset="-122"/>
              <a:ea typeface="黑体" pitchFamily="2" charset="-122"/>
            </a:endParaRPr>
          </a:p>
          <a:p>
            <a:pPr>
              <a:buFont typeface="Wingdings" pitchFamily="2" charset="2"/>
              <a:buNone/>
              <a:defRPr/>
            </a:pPr>
            <a:endParaRPr lang="zh-CN" altLang="en-US" sz="2400" dirty="0" smtClean="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en-US" altLang="zh-CN" sz="3200" b="1" dirty="0" smtClean="0">
                <a:solidFill>
                  <a:srgbClr val="0033CC"/>
                </a:solidFill>
                <a:latin typeface="微软雅黑" pitchFamily="34" charset="-122"/>
                <a:ea typeface="微软雅黑" pitchFamily="34" charset="-122"/>
              </a:rPr>
              <a:t>BEGIN </a:t>
            </a:r>
            <a:r>
              <a:rPr lang="zh-CN" altLang="en-US" sz="3200" b="1" dirty="0" smtClean="0">
                <a:solidFill>
                  <a:srgbClr val="0033CC"/>
                </a:solidFill>
                <a:latin typeface="微软雅黑" pitchFamily="34" charset="-122"/>
                <a:ea typeface="微软雅黑" pitchFamily="34" charset="-122"/>
              </a:rPr>
              <a:t>和 </a:t>
            </a:r>
            <a:r>
              <a:rPr lang="en-US" altLang="zh-CN" sz="3200" b="1" dirty="0" smtClean="0">
                <a:solidFill>
                  <a:srgbClr val="0033CC"/>
                </a:solidFill>
                <a:latin typeface="微软雅黑" pitchFamily="34" charset="-122"/>
                <a:ea typeface="微软雅黑" pitchFamily="34" charset="-122"/>
              </a:rPr>
              <a:t>COMMIT </a:t>
            </a:r>
            <a:r>
              <a:rPr lang="zh-CN" altLang="en-US" sz="3200" b="1" dirty="0" smtClean="0">
                <a:solidFill>
                  <a:srgbClr val="0033CC"/>
                </a:solidFill>
                <a:latin typeface="微软雅黑" pitchFamily="34" charset="-122"/>
                <a:ea typeface="微软雅黑" pitchFamily="34" charset="-122"/>
              </a:rPr>
              <a:t>语句的效果</a:t>
            </a: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dirty="0" smtClean="0">
                <a:latin typeface="微软雅黑" pitchFamily="34" charset="-122"/>
                <a:ea typeface="微软雅黑" pitchFamily="34" charset="-122"/>
              </a:rPr>
              <a:t>例子演示</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en-US" altLang="zh-CN" sz="3200" b="1" dirty="0" smtClean="0">
                <a:solidFill>
                  <a:srgbClr val="0033CC"/>
                </a:solidFill>
                <a:latin typeface="微软雅黑" pitchFamily="34" charset="-122"/>
                <a:ea typeface="微软雅黑" pitchFamily="34" charset="-122"/>
              </a:rPr>
              <a:t>BEGIN </a:t>
            </a:r>
            <a:r>
              <a:rPr lang="zh-CN" altLang="en-US" sz="3200" b="1" dirty="0" smtClean="0">
                <a:solidFill>
                  <a:srgbClr val="0033CC"/>
                </a:solidFill>
                <a:latin typeface="微软雅黑" pitchFamily="34" charset="-122"/>
                <a:ea typeface="微软雅黑" pitchFamily="34" charset="-122"/>
              </a:rPr>
              <a:t>和 </a:t>
            </a:r>
            <a:r>
              <a:rPr lang="en-US" altLang="zh-CN" sz="3200" b="1" dirty="0" smtClean="0">
                <a:solidFill>
                  <a:srgbClr val="0033CC"/>
                </a:solidFill>
                <a:latin typeface="微软雅黑" pitchFamily="34" charset="-122"/>
                <a:ea typeface="微软雅黑" pitchFamily="34" charset="-122"/>
              </a:rPr>
              <a:t>ROLLBACK </a:t>
            </a:r>
            <a:r>
              <a:rPr lang="zh-CN" altLang="en-US" sz="3200" b="1" dirty="0" smtClean="0">
                <a:solidFill>
                  <a:srgbClr val="0033CC"/>
                </a:solidFill>
                <a:latin typeface="微软雅黑" pitchFamily="34" charset="-122"/>
                <a:ea typeface="微软雅黑" pitchFamily="34" charset="-122"/>
              </a:rPr>
              <a:t>语句的效果</a:t>
            </a: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dirty="0" smtClean="0">
                <a:latin typeface="微软雅黑" pitchFamily="34" charset="-122"/>
                <a:ea typeface="微软雅黑" pitchFamily="34" charset="-122"/>
              </a:rPr>
              <a:t>例子演示</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52320" y="188640"/>
            <a:ext cx="1380507" cy="646331"/>
          </a:xfrm>
          <a:prstGeom prst="rect">
            <a:avLst/>
          </a:prstGeom>
          <a:noFill/>
        </p:spPr>
        <p:txBody>
          <a:bodyPr wrap="none" lIns="91440" tIns="45720" rIns="91440" bIns="45720">
            <a:spAutoFit/>
          </a:bodyPr>
          <a:lstStyle/>
          <a:p>
            <a:pPr algn="ctr"/>
            <a:r>
              <a:rPr lang="zh-CN" alt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目  录</a:t>
            </a:r>
            <a:endParaRPr lang="zh-CN" altLang="en-US" sz="3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4" name="圆角矩形 3"/>
          <p:cNvSpPr/>
          <p:nvPr/>
        </p:nvSpPr>
        <p:spPr>
          <a:xfrm>
            <a:off x="1547664" y="1484784"/>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mn-ea"/>
              </a:rPr>
              <a:t>数据库事务简介</a:t>
            </a:r>
            <a:endParaRPr lang="zh-CN" altLang="en-US" sz="2400" dirty="0">
              <a:solidFill>
                <a:srgbClr val="0070C0"/>
              </a:solidFill>
              <a:latin typeface="+mn-ea"/>
            </a:endParaRPr>
          </a:p>
        </p:txBody>
      </p:sp>
      <p:sp>
        <p:nvSpPr>
          <p:cNvPr id="5" name="圆角矩形 4"/>
          <p:cNvSpPr/>
          <p:nvPr/>
        </p:nvSpPr>
        <p:spPr>
          <a:xfrm>
            <a:off x="1547664" y="2060848"/>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mn-ea"/>
              </a:rPr>
              <a:t>事务的</a:t>
            </a:r>
            <a:r>
              <a:rPr lang="en-US" altLang="zh-CN" sz="2400" dirty="0" smtClean="0">
                <a:solidFill>
                  <a:srgbClr val="0070C0"/>
                </a:solidFill>
                <a:latin typeface="+mn-ea"/>
              </a:rPr>
              <a:t>ACID</a:t>
            </a:r>
            <a:endParaRPr lang="zh-CN" altLang="en-US" sz="2400" dirty="0">
              <a:solidFill>
                <a:srgbClr val="0070C0"/>
              </a:solidFill>
              <a:latin typeface="+mn-ea"/>
            </a:endParaRPr>
          </a:p>
        </p:txBody>
      </p:sp>
      <p:sp>
        <p:nvSpPr>
          <p:cNvPr id="6" name="圆角矩形 5"/>
          <p:cNvSpPr/>
          <p:nvPr/>
        </p:nvSpPr>
        <p:spPr>
          <a:xfrm>
            <a:off x="1547664" y="2636912"/>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mn-ea"/>
              </a:rPr>
              <a:t>事务的模式</a:t>
            </a:r>
            <a:endParaRPr lang="zh-CN" altLang="en-US" sz="2400" dirty="0">
              <a:solidFill>
                <a:srgbClr val="0070C0"/>
              </a:solidFill>
              <a:latin typeface="+mn-ea"/>
            </a:endParaRPr>
          </a:p>
        </p:txBody>
      </p:sp>
      <p:sp>
        <p:nvSpPr>
          <p:cNvPr id="7" name="圆角矩形 6"/>
          <p:cNvSpPr/>
          <p:nvPr/>
        </p:nvSpPr>
        <p:spPr>
          <a:xfrm>
            <a:off x="1547664" y="3212976"/>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mn-ea"/>
              </a:rPr>
              <a:t>嵌套事务－</a:t>
            </a:r>
            <a:r>
              <a:rPr lang="en-US" altLang="zh-CN" sz="2400" dirty="0" smtClean="0">
                <a:solidFill>
                  <a:srgbClr val="0033CC"/>
                </a:solidFill>
                <a:latin typeface="+mn-ea"/>
              </a:rPr>
              <a:t>@@TRANCOUNT </a:t>
            </a:r>
            <a:endParaRPr lang="zh-CN" altLang="en-US" sz="2400" dirty="0">
              <a:solidFill>
                <a:srgbClr val="0070C0"/>
              </a:solidFill>
              <a:latin typeface="+mn-ea"/>
            </a:endParaRPr>
          </a:p>
        </p:txBody>
      </p:sp>
      <p:sp>
        <p:nvSpPr>
          <p:cNvPr id="8" name="圆角矩形 7"/>
          <p:cNvSpPr/>
          <p:nvPr/>
        </p:nvSpPr>
        <p:spPr>
          <a:xfrm>
            <a:off x="1547664" y="3789040"/>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SET XACT_ABORT</a:t>
            </a:r>
            <a:endParaRPr lang="zh-CN" altLang="en-US" sz="2400" dirty="0">
              <a:solidFill>
                <a:srgbClr val="0070C0"/>
              </a:solidFill>
              <a:latin typeface="+mn-ea"/>
            </a:endParaRPr>
          </a:p>
        </p:txBody>
      </p:sp>
      <p:sp>
        <p:nvSpPr>
          <p:cNvPr id="10" name="圆角矩形 9"/>
          <p:cNvSpPr/>
          <p:nvPr/>
        </p:nvSpPr>
        <p:spPr>
          <a:xfrm>
            <a:off x="1547664" y="4365104"/>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33CC"/>
                </a:solidFill>
                <a:latin typeface="+mn-ea"/>
              </a:rPr>
              <a:t>捕获异常</a:t>
            </a:r>
            <a:endParaRPr lang="zh-CN" altLang="en-US" sz="2400" dirty="0">
              <a:solidFill>
                <a:srgbClr val="0070C0"/>
              </a:solidFill>
              <a:latin typeface="+mn-ea"/>
            </a:endParaRPr>
          </a:p>
        </p:txBody>
      </p:sp>
      <p:pic>
        <p:nvPicPr>
          <p:cNvPr id="1026" name="Picture 2" descr="C:\Documents and Settings\naruiy\Local Settings\Temporary Internet Files\Content.IE5\61AQYVNZ\MC900343747[1].wmf"/>
          <p:cNvPicPr>
            <a:picLocks noChangeAspect="1" noChangeArrowheads="1"/>
          </p:cNvPicPr>
          <p:nvPr/>
        </p:nvPicPr>
        <p:blipFill>
          <a:blip r:embed="rId2" cstate="print"/>
          <a:srcRect/>
          <a:stretch>
            <a:fillRect/>
          </a:stretch>
        </p:blipFill>
        <p:spPr bwMode="auto">
          <a:xfrm>
            <a:off x="683568" y="1628800"/>
            <a:ext cx="720791" cy="864096"/>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endParaRPr lang="zh-CN" altLang="en-US" sz="3200" b="1" dirty="0" smtClean="0">
              <a:solidFill>
                <a:srgbClr val="0033CC"/>
              </a:solidFill>
              <a:latin typeface="微软雅黑" pitchFamily="34" charset="-122"/>
              <a:ea typeface="微软雅黑" pitchFamily="34" charset="-122"/>
            </a:endParaRP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dirty="0" smtClean="0"/>
              <a:t>   在无法确定是否已经在事务中时，可以用 </a:t>
            </a:r>
            <a:r>
              <a:rPr lang="en-US" altLang="zh-CN" dirty="0" smtClean="0"/>
              <a:t>SELECT @@TRANCOUNT </a:t>
            </a:r>
            <a:r>
              <a:rPr lang="zh-CN" altLang="en-US" dirty="0" smtClean="0"/>
              <a:t>确定 </a:t>
            </a:r>
            <a:r>
              <a:rPr lang="en-US" altLang="zh-CN" dirty="0" smtClean="0"/>
              <a:t>@@TRANCOUNT </a:t>
            </a:r>
            <a:r>
              <a:rPr lang="zh-CN" altLang="en-US" dirty="0" smtClean="0"/>
              <a:t>是等于 </a:t>
            </a:r>
            <a:r>
              <a:rPr lang="en-US" altLang="zh-CN" dirty="0" smtClean="0"/>
              <a:t>1 </a:t>
            </a:r>
            <a:r>
              <a:rPr lang="zh-CN" altLang="en-US" dirty="0" smtClean="0"/>
              <a:t>还是大于 </a:t>
            </a:r>
            <a:r>
              <a:rPr lang="en-US" altLang="zh-CN" dirty="0" smtClean="0"/>
              <a:t>1</a:t>
            </a:r>
            <a:r>
              <a:rPr lang="zh-CN" altLang="en-US" dirty="0" smtClean="0"/>
              <a:t>。如果 </a:t>
            </a:r>
            <a:r>
              <a:rPr lang="en-US" altLang="zh-CN" dirty="0" smtClean="0"/>
              <a:t>@@TRANCOUNT </a:t>
            </a:r>
            <a:r>
              <a:rPr lang="zh-CN" altLang="en-US" dirty="0" smtClean="0"/>
              <a:t>等于 </a:t>
            </a:r>
            <a:r>
              <a:rPr lang="en-US" altLang="zh-CN" dirty="0" smtClean="0"/>
              <a:t>0</a:t>
            </a:r>
            <a:r>
              <a:rPr lang="zh-CN" altLang="en-US" dirty="0" smtClean="0"/>
              <a:t>，则表明不在事务中。</a:t>
            </a:r>
            <a:endParaRPr lang="zh-CN" altLang="en-US"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52320" y="188640"/>
            <a:ext cx="1380507" cy="646331"/>
          </a:xfrm>
          <a:prstGeom prst="rect">
            <a:avLst/>
          </a:prstGeom>
          <a:noFill/>
        </p:spPr>
        <p:txBody>
          <a:bodyPr wrap="none" lIns="91440" tIns="45720" rIns="91440" bIns="45720">
            <a:spAutoFit/>
          </a:bodyPr>
          <a:lstStyle/>
          <a:p>
            <a:pPr algn="ctr"/>
            <a:r>
              <a:rPr lang="zh-CN" alt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目  录</a:t>
            </a:r>
            <a:endParaRPr lang="zh-CN" altLang="en-US" sz="3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4" name="圆角矩形 3"/>
          <p:cNvSpPr/>
          <p:nvPr/>
        </p:nvSpPr>
        <p:spPr>
          <a:xfrm>
            <a:off x="1547664" y="1484784"/>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mn-ea"/>
              </a:rPr>
              <a:t>数据库事务简介</a:t>
            </a:r>
            <a:endParaRPr lang="zh-CN" altLang="en-US" sz="2400" dirty="0">
              <a:solidFill>
                <a:srgbClr val="0070C0"/>
              </a:solidFill>
              <a:latin typeface="+mn-ea"/>
            </a:endParaRPr>
          </a:p>
        </p:txBody>
      </p:sp>
      <p:sp>
        <p:nvSpPr>
          <p:cNvPr id="5" name="圆角矩形 4"/>
          <p:cNvSpPr/>
          <p:nvPr/>
        </p:nvSpPr>
        <p:spPr>
          <a:xfrm>
            <a:off x="1547664" y="2060848"/>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mn-ea"/>
              </a:rPr>
              <a:t>事务的</a:t>
            </a:r>
            <a:r>
              <a:rPr lang="en-US" altLang="zh-CN" sz="2400" dirty="0" smtClean="0">
                <a:solidFill>
                  <a:srgbClr val="0070C0"/>
                </a:solidFill>
                <a:latin typeface="+mn-ea"/>
              </a:rPr>
              <a:t>ACID</a:t>
            </a:r>
            <a:endParaRPr lang="zh-CN" altLang="en-US" sz="2400" dirty="0">
              <a:solidFill>
                <a:srgbClr val="0070C0"/>
              </a:solidFill>
              <a:latin typeface="+mn-ea"/>
            </a:endParaRPr>
          </a:p>
        </p:txBody>
      </p:sp>
      <p:sp>
        <p:nvSpPr>
          <p:cNvPr id="6" name="圆角矩形 5"/>
          <p:cNvSpPr/>
          <p:nvPr/>
        </p:nvSpPr>
        <p:spPr>
          <a:xfrm>
            <a:off x="1547664" y="2636912"/>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mn-ea"/>
              </a:rPr>
              <a:t>事务的模式</a:t>
            </a:r>
            <a:endParaRPr lang="zh-CN" altLang="en-US" sz="2400" dirty="0">
              <a:solidFill>
                <a:srgbClr val="0070C0"/>
              </a:solidFill>
              <a:latin typeface="+mn-ea"/>
            </a:endParaRPr>
          </a:p>
        </p:txBody>
      </p:sp>
      <p:sp>
        <p:nvSpPr>
          <p:cNvPr id="7" name="圆角矩形 6"/>
          <p:cNvSpPr/>
          <p:nvPr/>
        </p:nvSpPr>
        <p:spPr>
          <a:xfrm>
            <a:off x="1547664" y="3212976"/>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mn-ea"/>
              </a:rPr>
              <a:t>嵌套事务－</a:t>
            </a:r>
            <a:r>
              <a:rPr lang="en-US" altLang="zh-CN" sz="2400" dirty="0" smtClean="0">
                <a:solidFill>
                  <a:srgbClr val="0033CC"/>
                </a:solidFill>
                <a:latin typeface="+mn-ea"/>
              </a:rPr>
              <a:t>@@TRANCOUNT </a:t>
            </a:r>
            <a:endParaRPr lang="zh-CN" altLang="en-US" sz="2400" dirty="0">
              <a:solidFill>
                <a:srgbClr val="0070C0"/>
              </a:solidFill>
              <a:latin typeface="+mn-ea"/>
            </a:endParaRPr>
          </a:p>
        </p:txBody>
      </p:sp>
      <p:sp>
        <p:nvSpPr>
          <p:cNvPr id="8" name="圆角矩形 7"/>
          <p:cNvSpPr/>
          <p:nvPr/>
        </p:nvSpPr>
        <p:spPr>
          <a:xfrm>
            <a:off x="1547664" y="3789040"/>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SET XACT_ABORT</a:t>
            </a:r>
            <a:endParaRPr lang="zh-CN" altLang="en-US" sz="2400" dirty="0">
              <a:solidFill>
                <a:srgbClr val="0070C0"/>
              </a:solidFill>
              <a:latin typeface="+mn-ea"/>
            </a:endParaRPr>
          </a:p>
        </p:txBody>
      </p:sp>
      <p:sp>
        <p:nvSpPr>
          <p:cNvPr id="10" name="圆角矩形 9"/>
          <p:cNvSpPr/>
          <p:nvPr/>
        </p:nvSpPr>
        <p:spPr>
          <a:xfrm>
            <a:off x="1547664" y="4365104"/>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33CC"/>
                </a:solidFill>
                <a:latin typeface="+mn-ea"/>
              </a:rPr>
              <a:t>捕获异常</a:t>
            </a:r>
            <a:endParaRPr lang="zh-CN" altLang="en-US" sz="2400" dirty="0">
              <a:solidFill>
                <a:srgbClr val="0070C0"/>
              </a:solidFill>
              <a:latin typeface="+mn-ea"/>
            </a:endParaRPr>
          </a:p>
        </p:txBody>
      </p:sp>
      <p:pic>
        <p:nvPicPr>
          <p:cNvPr id="1026" name="Picture 2" descr="C:\Documents and Settings\naruiy\Local Settings\Temporary Internet Files\Content.IE5\61AQYVNZ\MC900343747[1].wmf"/>
          <p:cNvPicPr>
            <a:picLocks noChangeAspect="1" noChangeArrowheads="1"/>
          </p:cNvPicPr>
          <p:nvPr/>
        </p:nvPicPr>
        <p:blipFill>
          <a:blip r:embed="rId2" cstate="print"/>
          <a:srcRect/>
          <a:stretch>
            <a:fillRect/>
          </a:stretch>
        </p:blipFill>
        <p:spPr bwMode="auto">
          <a:xfrm>
            <a:off x="755576" y="3861048"/>
            <a:ext cx="720791" cy="864096"/>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pPr algn="ctr"/>
            <a:r>
              <a:rPr lang="en-US" altLang="zh-CN" sz="3200" b="1" dirty="0" smtClean="0">
                <a:solidFill>
                  <a:srgbClr val="0033CC"/>
                </a:solidFill>
                <a:latin typeface="微软雅黑" pitchFamily="34" charset="-122"/>
                <a:ea typeface="微软雅黑" pitchFamily="34" charset="-122"/>
              </a:rPr>
              <a:t>SET XACT_ABORT</a:t>
            </a:r>
            <a:endParaRPr lang="zh-CN" altLang="en-US" sz="3200" b="1" dirty="0" smtClean="0">
              <a:solidFill>
                <a:srgbClr val="0033CC"/>
              </a:solidFill>
              <a:latin typeface="微软雅黑" pitchFamily="34" charset="-122"/>
              <a:ea typeface="微软雅黑" pitchFamily="34" charset="-122"/>
            </a:endParaRP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en-US" altLang="zh-CN" dirty="0" smtClean="0">
                <a:latin typeface="微软雅黑" pitchFamily="34" charset="-122"/>
                <a:ea typeface="微软雅黑" pitchFamily="34" charset="-122"/>
              </a:rPr>
              <a:t>SET XACT_ABORT</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   指定当 </a:t>
            </a:r>
            <a:r>
              <a:rPr lang="en-US" altLang="zh-CN" dirty="0" smtClean="0">
                <a:latin typeface="微软雅黑" pitchFamily="34" charset="-122"/>
                <a:ea typeface="微软雅黑" pitchFamily="34" charset="-122"/>
              </a:rPr>
              <a:t>Transact-SQL </a:t>
            </a:r>
            <a:r>
              <a:rPr lang="zh-CN" altLang="en-US" dirty="0" smtClean="0">
                <a:latin typeface="微软雅黑" pitchFamily="34" charset="-122"/>
                <a:ea typeface="微软雅黑" pitchFamily="34" charset="-122"/>
              </a:rPr>
              <a:t>语句出现运行时错误时，</a:t>
            </a:r>
            <a:r>
              <a:rPr lang="en-US" altLang="zh-CN" dirty="0" smtClean="0">
                <a:latin typeface="微软雅黑" pitchFamily="34" charset="-122"/>
                <a:ea typeface="微软雅黑" pitchFamily="34" charset="-122"/>
              </a:rPr>
              <a:t>SQL Server </a:t>
            </a:r>
            <a:r>
              <a:rPr lang="zh-CN" altLang="en-US" dirty="0" smtClean="0">
                <a:latin typeface="微软雅黑" pitchFamily="34" charset="-122"/>
                <a:ea typeface="微软雅黑" pitchFamily="34" charset="-122"/>
              </a:rPr>
              <a:t>是否自动回滚到当前事务。</a:t>
            </a:r>
            <a:endParaRPr lang="en-US" altLang="zh-CN" dirty="0" smtClean="0">
              <a:latin typeface="微软雅黑" pitchFamily="34" charset="-122"/>
              <a:ea typeface="微软雅黑" pitchFamily="34" charset="-122"/>
            </a:endParaRPr>
          </a:p>
          <a:p>
            <a:pPr>
              <a:buFont typeface="Wingdings" pitchFamily="2" charset="2"/>
              <a:buNone/>
              <a:defRPr/>
            </a:pPr>
            <a:endParaRPr lang="en-US" altLang="zh-CN"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语法： </a:t>
            </a:r>
          </a:p>
          <a:p>
            <a:pPr>
              <a:buFont typeface="Wingdings" pitchFamily="2" charset="2"/>
              <a:buNone/>
              <a:defRPr/>
            </a:pPr>
            <a:r>
              <a:rPr lang="en-US" altLang="zh-CN" dirty="0" smtClean="0">
                <a:latin typeface="微软雅黑" pitchFamily="34" charset="-122"/>
                <a:ea typeface="微软雅黑" pitchFamily="34" charset="-122"/>
              </a:rPr>
              <a:t>    SET XACT_ABORT { ON | OFF }</a:t>
            </a:r>
          </a:p>
          <a:p>
            <a:pPr>
              <a:buFont typeface="Wingdings" pitchFamily="2" charset="2"/>
              <a:buNone/>
              <a:defRPr/>
            </a:pPr>
            <a:endParaRPr lang="en-US" altLang="zh-CN" dirty="0" smtClean="0">
              <a:latin typeface="微软雅黑" pitchFamily="34" charset="-122"/>
              <a:ea typeface="微软雅黑" pitchFamily="34" charset="-122"/>
            </a:endParaRPr>
          </a:p>
          <a:p>
            <a:pPr>
              <a:buFont typeface="Wingdings" pitchFamily="2" charset="2"/>
              <a:buNone/>
              <a:defRPr/>
            </a:pPr>
            <a:endParaRPr lang="en-US" altLang="zh-CN" dirty="0" smtClean="0">
              <a:latin typeface="微软雅黑" pitchFamily="34" charset="-122"/>
              <a:ea typeface="微软雅黑" pitchFamily="34" charset="-122"/>
            </a:endParaRPr>
          </a:p>
          <a:p>
            <a:pPr>
              <a:buFont typeface="Wingdings" pitchFamily="2" charset="2"/>
              <a:buNone/>
              <a:defRPr/>
            </a:pPr>
            <a:endParaRPr lang="en-US" altLang="zh-CN" dirty="0" smtClean="0">
              <a:latin typeface="微软雅黑" pitchFamily="34" charset="-122"/>
              <a:ea typeface="微软雅黑" pitchFamily="34" charset="-122"/>
            </a:endParaRPr>
          </a:p>
          <a:p>
            <a:pPr>
              <a:buFont typeface="Wingdings" pitchFamily="2" charset="2"/>
              <a:buNone/>
              <a:defRPr/>
            </a:pPr>
            <a:endParaRPr lang="zh-CN" altLang="en-US"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endParaRPr lang="zh-CN" altLang="en-US" sz="3200" b="1" dirty="0" smtClean="0">
              <a:solidFill>
                <a:srgbClr val="0033CC"/>
              </a:solidFill>
              <a:latin typeface="微软雅黑" pitchFamily="34" charset="-122"/>
              <a:ea typeface="微软雅黑" pitchFamily="34" charset="-122"/>
            </a:endParaRPr>
          </a:p>
        </p:txBody>
      </p:sp>
      <p:sp>
        <p:nvSpPr>
          <p:cNvPr id="3" name="内容占位符 2"/>
          <p:cNvSpPr>
            <a:spLocks noGrp="1"/>
          </p:cNvSpPr>
          <p:nvPr>
            <p:ph idx="1"/>
          </p:nvPr>
        </p:nvSpPr>
        <p:spPr bwMode="auto">
          <a:xfrm>
            <a:off x="457200" y="1628800"/>
            <a:ext cx="8229600" cy="4497363"/>
          </a:xfrm>
          <a:ln>
            <a:miter lim="800000"/>
            <a:headEnd/>
            <a:tailEnd/>
          </a:ln>
        </p:spPr>
        <p:txBody>
          <a:bodyPr vert="horz" wrap="square" lIns="91440" tIns="45720" rIns="91440" bIns="45720" numCol="1" anchor="t" anchorCtr="0" compatLnSpc="1">
            <a:prstTxWarp prst="textNoShape">
              <a:avLst/>
            </a:prstTxWarp>
            <a:normAutofit fontScale="77500" lnSpcReduction="20000"/>
          </a:bodyPr>
          <a:lstStyle/>
          <a:p>
            <a:pPr>
              <a:buFont typeface="Wingdings" pitchFamily="2" charset="2"/>
              <a:buNone/>
              <a:defRPr/>
            </a:pPr>
            <a:r>
              <a:rPr lang="zh-CN" altLang="en-US" dirty="0" smtClean="0">
                <a:latin typeface="微软雅黑" pitchFamily="34" charset="-122"/>
                <a:ea typeface="微软雅黑" pitchFamily="34" charset="-122"/>
              </a:rPr>
              <a:t>    当 </a:t>
            </a:r>
            <a:r>
              <a:rPr lang="en-US" altLang="zh-CN" dirty="0" smtClean="0">
                <a:latin typeface="微软雅黑" pitchFamily="34" charset="-122"/>
                <a:ea typeface="微软雅黑" pitchFamily="34" charset="-122"/>
              </a:rPr>
              <a:t>SET XACT_ABORT </a:t>
            </a:r>
            <a:r>
              <a:rPr lang="zh-CN" altLang="en-US" dirty="0" smtClean="0">
                <a:latin typeface="微软雅黑" pitchFamily="34" charset="-122"/>
                <a:ea typeface="微软雅黑" pitchFamily="34" charset="-122"/>
              </a:rPr>
              <a:t>为 </a:t>
            </a:r>
            <a:r>
              <a:rPr lang="en-US" altLang="zh-CN" dirty="0" smtClean="0">
                <a:latin typeface="微软雅黑" pitchFamily="34" charset="-122"/>
                <a:ea typeface="微软雅黑" pitchFamily="34" charset="-122"/>
              </a:rPr>
              <a:t>ON </a:t>
            </a:r>
            <a:r>
              <a:rPr lang="zh-CN" altLang="en-US" dirty="0" smtClean="0">
                <a:latin typeface="微软雅黑" pitchFamily="34" charset="-122"/>
                <a:ea typeface="微软雅黑" pitchFamily="34" charset="-122"/>
              </a:rPr>
              <a:t>时，如果执行 </a:t>
            </a:r>
            <a:r>
              <a:rPr lang="en-US" altLang="zh-CN" dirty="0" smtClean="0">
                <a:latin typeface="微软雅黑" pitchFamily="34" charset="-122"/>
                <a:ea typeface="微软雅黑" pitchFamily="34" charset="-122"/>
              </a:rPr>
              <a:t>Transact-SQL </a:t>
            </a:r>
            <a:r>
              <a:rPr lang="zh-CN" altLang="en-US" dirty="0" smtClean="0">
                <a:latin typeface="微软雅黑" pitchFamily="34" charset="-122"/>
                <a:ea typeface="微软雅黑" pitchFamily="34" charset="-122"/>
              </a:rPr>
              <a:t>语句产生运行时错误，则整个事务将终止并回滚。</a:t>
            </a:r>
          </a:p>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    当 </a:t>
            </a:r>
            <a:r>
              <a:rPr lang="en-US" altLang="zh-CN" dirty="0" smtClean="0">
                <a:latin typeface="微软雅黑" pitchFamily="34" charset="-122"/>
                <a:ea typeface="微软雅黑" pitchFamily="34" charset="-122"/>
              </a:rPr>
              <a:t>SET XACT_ABORT </a:t>
            </a:r>
            <a:r>
              <a:rPr lang="zh-CN" altLang="en-US" dirty="0" smtClean="0">
                <a:latin typeface="微软雅黑" pitchFamily="34" charset="-122"/>
                <a:ea typeface="微软雅黑" pitchFamily="34" charset="-122"/>
              </a:rPr>
              <a:t>为 </a:t>
            </a:r>
            <a:r>
              <a:rPr lang="en-US" altLang="zh-CN" dirty="0" smtClean="0">
                <a:latin typeface="微软雅黑" pitchFamily="34" charset="-122"/>
                <a:ea typeface="微软雅黑" pitchFamily="34" charset="-122"/>
              </a:rPr>
              <a:t>OFF </a:t>
            </a:r>
            <a:r>
              <a:rPr lang="zh-CN" altLang="en-US" dirty="0" smtClean="0">
                <a:latin typeface="微软雅黑" pitchFamily="34" charset="-122"/>
                <a:ea typeface="微软雅黑" pitchFamily="34" charset="-122"/>
              </a:rPr>
              <a:t>时，有时只回滚产生错误的 </a:t>
            </a:r>
            <a:r>
              <a:rPr lang="en-US" altLang="zh-CN" dirty="0" smtClean="0">
                <a:latin typeface="微软雅黑" pitchFamily="34" charset="-122"/>
                <a:ea typeface="微软雅黑" pitchFamily="34" charset="-122"/>
              </a:rPr>
              <a:t>Transact-SQL </a:t>
            </a:r>
            <a:r>
              <a:rPr lang="zh-CN" altLang="en-US" dirty="0" smtClean="0">
                <a:latin typeface="微软雅黑" pitchFamily="34" charset="-122"/>
                <a:ea typeface="微软雅黑" pitchFamily="34" charset="-122"/>
              </a:rPr>
              <a:t>语句，而事务将继续进行处理。如果错误很严重，那么即使 </a:t>
            </a:r>
            <a:r>
              <a:rPr lang="en-US" altLang="zh-CN" dirty="0" smtClean="0">
                <a:latin typeface="微软雅黑" pitchFamily="34" charset="-122"/>
                <a:ea typeface="微软雅黑" pitchFamily="34" charset="-122"/>
              </a:rPr>
              <a:t>SET XACT_ABORT </a:t>
            </a:r>
            <a:r>
              <a:rPr lang="zh-CN" altLang="en-US" dirty="0" smtClean="0">
                <a:latin typeface="微软雅黑" pitchFamily="34" charset="-122"/>
                <a:ea typeface="微软雅黑" pitchFamily="34" charset="-122"/>
              </a:rPr>
              <a:t>为 </a:t>
            </a:r>
            <a:r>
              <a:rPr lang="en-US" altLang="zh-CN" dirty="0" smtClean="0">
                <a:latin typeface="微软雅黑" pitchFamily="34" charset="-122"/>
                <a:ea typeface="微软雅黑" pitchFamily="34" charset="-122"/>
              </a:rPr>
              <a:t>OFF</a:t>
            </a:r>
            <a:r>
              <a:rPr lang="zh-CN" altLang="en-US" dirty="0" smtClean="0">
                <a:latin typeface="微软雅黑" pitchFamily="34" charset="-122"/>
                <a:ea typeface="微软雅黑" pitchFamily="34" charset="-122"/>
              </a:rPr>
              <a:t>，也可能回滚整个事务。</a:t>
            </a:r>
            <a:r>
              <a:rPr lang="en-US" altLang="zh-CN" dirty="0" smtClean="0">
                <a:latin typeface="微软雅黑" pitchFamily="34" charset="-122"/>
                <a:ea typeface="微软雅黑" pitchFamily="34" charset="-122"/>
              </a:rPr>
              <a:t>OFF </a:t>
            </a:r>
            <a:r>
              <a:rPr lang="zh-CN" altLang="en-US" dirty="0" smtClean="0">
                <a:latin typeface="微软雅黑" pitchFamily="34" charset="-122"/>
                <a:ea typeface="微软雅黑" pitchFamily="34" charset="-122"/>
              </a:rPr>
              <a:t>是默认设置。</a:t>
            </a:r>
          </a:p>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    编译错误（如语法错误）不受 </a:t>
            </a:r>
            <a:r>
              <a:rPr lang="en-US" altLang="zh-CN" dirty="0" smtClean="0">
                <a:latin typeface="微软雅黑" pitchFamily="34" charset="-122"/>
                <a:ea typeface="微软雅黑" pitchFamily="34" charset="-122"/>
              </a:rPr>
              <a:t>SET XACT_ABORT </a:t>
            </a:r>
            <a:r>
              <a:rPr lang="zh-CN" altLang="en-US" dirty="0" smtClean="0">
                <a:latin typeface="微软雅黑" pitchFamily="34" charset="-122"/>
                <a:ea typeface="微软雅黑" pitchFamily="34" charset="-122"/>
              </a:rPr>
              <a:t>的影响。</a:t>
            </a:r>
          </a:p>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    对于大多数 </a:t>
            </a:r>
            <a:r>
              <a:rPr lang="en-US" altLang="zh-CN" dirty="0" smtClean="0">
                <a:latin typeface="微软雅黑" pitchFamily="34" charset="-122"/>
                <a:ea typeface="微软雅黑" pitchFamily="34" charset="-122"/>
              </a:rPr>
              <a:t>OLE DB </a:t>
            </a:r>
            <a:r>
              <a:rPr lang="zh-CN" altLang="en-US" dirty="0" smtClean="0">
                <a:latin typeface="微软雅黑" pitchFamily="34" charset="-122"/>
                <a:ea typeface="微软雅黑" pitchFamily="34" charset="-122"/>
              </a:rPr>
              <a:t>访问接口（包括 </a:t>
            </a:r>
            <a:r>
              <a:rPr lang="en-US" altLang="zh-CN" dirty="0" smtClean="0">
                <a:latin typeface="微软雅黑" pitchFamily="34" charset="-122"/>
                <a:ea typeface="微软雅黑" pitchFamily="34" charset="-122"/>
              </a:rPr>
              <a:t>SQL Server</a:t>
            </a:r>
            <a:r>
              <a:rPr lang="zh-CN" altLang="en-US" dirty="0" smtClean="0">
                <a:latin typeface="微软雅黑" pitchFamily="34" charset="-122"/>
                <a:ea typeface="微软雅黑" pitchFamily="34" charset="-122"/>
              </a:rPr>
              <a:t>），必须将隐式或显示事务中的数据修改语句中的 </a:t>
            </a:r>
            <a:r>
              <a:rPr lang="en-US" altLang="zh-CN" dirty="0" smtClean="0">
                <a:latin typeface="微软雅黑" pitchFamily="34" charset="-122"/>
                <a:ea typeface="微软雅黑" pitchFamily="34" charset="-122"/>
              </a:rPr>
              <a:t>XACT_ABORT </a:t>
            </a:r>
            <a:r>
              <a:rPr lang="zh-CN" altLang="en-US" dirty="0" smtClean="0">
                <a:latin typeface="微软雅黑" pitchFamily="34" charset="-122"/>
                <a:ea typeface="微软雅黑" pitchFamily="34" charset="-122"/>
              </a:rPr>
              <a:t>设置为 </a:t>
            </a:r>
            <a:r>
              <a:rPr lang="en-US" altLang="zh-CN" dirty="0" smtClean="0">
                <a:latin typeface="微软雅黑" pitchFamily="34" charset="-122"/>
                <a:ea typeface="微软雅黑" pitchFamily="34" charset="-122"/>
              </a:rPr>
              <a:t>ON</a:t>
            </a:r>
            <a:r>
              <a:rPr lang="zh-CN" altLang="en-US" dirty="0" smtClean="0">
                <a:latin typeface="微软雅黑" pitchFamily="34" charset="-122"/>
                <a:ea typeface="微软雅黑" pitchFamily="34" charset="-122"/>
              </a:rPr>
              <a:t>。</a:t>
            </a:r>
          </a:p>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r>
              <a:rPr lang="en-US" altLang="zh-CN" dirty="0" smtClean="0">
                <a:latin typeface="微软雅黑" pitchFamily="34" charset="-122"/>
                <a:ea typeface="微软雅黑" pitchFamily="34" charset="-122"/>
              </a:rPr>
              <a:t>    SET XACT_ABORT </a:t>
            </a:r>
            <a:r>
              <a:rPr lang="zh-CN" altLang="en-US" dirty="0" smtClean="0">
                <a:latin typeface="微软雅黑" pitchFamily="34" charset="-122"/>
                <a:ea typeface="微软雅黑" pitchFamily="34" charset="-122"/>
              </a:rPr>
              <a:t>的设置是在执行或运行时设置，而不是在分析时设置。</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endParaRPr lang="zh-CN" altLang="en-US" sz="3200" b="1" dirty="0" smtClean="0">
              <a:solidFill>
                <a:srgbClr val="0033CC"/>
              </a:solidFill>
              <a:latin typeface="微软雅黑" pitchFamily="34" charset="-122"/>
              <a:ea typeface="微软雅黑" pitchFamily="34" charset="-122"/>
            </a:endParaRP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dirty="0" smtClean="0">
                <a:latin typeface="微软雅黑" pitchFamily="34" charset="-122"/>
                <a:ea typeface="微软雅黑" pitchFamily="34" charset="-122"/>
              </a:rPr>
              <a:t>例子演示</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52320" y="188640"/>
            <a:ext cx="1380507" cy="646331"/>
          </a:xfrm>
          <a:prstGeom prst="rect">
            <a:avLst/>
          </a:prstGeom>
          <a:noFill/>
        </p:spPr>
        <p:txBody>
          <a:bodyPr wrap="none" lIns="91440" tIns="45720" rIns="91440" bIns="45720">
            <a:spAutoFit/>
          </a:bodyPr>
          <a:lstStyle/>
          <a:p>
            <a:pPr algn="ctr"/>
            <a:r>
              <a:rPr lang="zh-CN" alt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目  录</a:t>
            </a:r>
            <a:endParaRPr lang="zh-CN" altLang="en-US" sz="3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4" name="圆角矩形 3"/>
          <p:cNvSpPr/>
          <p:nvPr/>
        </p:nvSpPr>
        <p:spPr>
          <a:xfrm>
            <a:off x="1547664" y="1484784"/>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mn-ea"/>
              </a:rPr>
              <a:t>数据库事务简介</a:t>
            </a:r>
            <a:endParaRPr lang="zh-CN" altLang="en-US" sz="2400" dirty="0">
              <a:solidFill>
                <a:srgbClr val="0070C0"/>
              </a:solidFill>
              <a:latin typeface="+mn-ea"/>
            </a:endParaRPr>
          </a:p>
        </p:txBody>
      </p:sp>
      <p:sp>
        <p:nvSpPr>
          <p:cNvPr id="5" name="圆角矩形 4"/>
          <p:cNvSpPr/>
          <p:nvPr/>
        </p:nvSpPr>
        <p:spPr>
          <a:xfrm>
            <a:off x="1547664" y="2060848"/>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mn-ea"/>
              </a:rPr>
              <a:t>事务的</a:t>
            </a:r>
            <a:r>
              <a:rPr lang="en-US" altLang="zh-CN" sz="2400" dirty="0" smtClean="0">
                <a:solidFill>
                  <a:srgbClr val="0070C0"/>
                </a:solidFill>
                <a:latin typeface="+mn-ea"/>
              </a:rPr>
              <a:t>ACID</a:t>
            </a:r>
            <a:endParaRPr lang="zh-CN" altLang="en-US" sz="2400" dirty="0">
              <a:solidFill>
                <a:srgbClr val="0070C0"/>
              </a:solidFill>
              <a:latin typeface="+mn-ea"/>
            </a:endParaRPr>
          </a:p>
        </p:txBody>
      </p:sp>
      <p:sp>
        <p:nvSpPr>
          <p:cNvPr id="6" name="圆角矩形 5"/>
          <p:cNvSpPr/>
          <p:nvPr/>
        </p:nvSpPr>
        <p:spPr>
          <a:xfrm>
            <a:off x="1547664" y="2636912"/>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mn-ea"/>
              </a:rPr>
              <a:t>事务的模式</a:t>
            </a:r>
            <a:endParaRPr lang="zh-CN" altLang="en-US" sz="2400" dirty="0">
              <a:solidFill>
                <a:srgbClr val="0070C0"/>
              </a:solidFill>
              <a:latin typeface="+mn-ea"/>
            </a:endParaRPr>
          </a:p>
        </p:txBody>
      </p:sp>
      <p:sp>
        <p:nvSpPr>
          <p:cNvPr id="7" name="圆角矩形 6"/>
          <p:cNvSpPr/>
          <p:nvPr/>
        </p:nvSpPr>
        <p:spPr>
          <a:xfrm>
            <a:off x="1547664" y="3212976"/>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mn-ea"/>
              </a:rPr>
              <a:t>嵌套事务－</a:t>
            </a:r>
            <a:r>
              <a:rPr lang="en-US" altLang="zh-CN" sz="2400" dirty="0" smtClean="0">
                <a:solidFill>
                  <a:srgbClr val="0033CC"/>
                </a:solidFill>
                <a:latin typeface="+mn-ea"/>
              </a:rPr>
              <a:t>@@TRANCOUNT </a:t>
            </a:r>
            <a:endParaRPr lang="zh-CN" altLang="en-US" sz="2400" dirty="0">
              <a:solidFill>
                <a:srgbClr val="0070C0"/>
              </a:solidFill>
              <a:latin typeface="+mn-ea"/>
            </a:endParaRPr>
          </a:p>
        </p:txBody>
      </p:sp>
      <p:sp>
        <p:nvSpPr>
          <p:cNvPr id="8" name="圆角矩形 7"/>
          <p:cNvSpPr/>
          <p:nvPr/>
        </p:nvSpPr>
        <p:spPr>
          <a:xfrm>
            <a:off x="1547664" y="3789040"/>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SET XACT_ABORT</a:t>
            </a:r>
            <a:endParaRPr lang="zh-CN" altLang="en-US" sz="2400" dirty="0">
              <a:solidFill>
                <a:srgbClr val="0070C0"/>
              </a:solidFill>
              <a:latin typeface="+mn-ea"/>
            </a:endParaRPr>
          </a:p>
        </p:txBody>
      </p:sp>
      <p:sp>
        <p:nvSpPr>
          <p:cNvPr id="10" name="圆角矩形 9"/>
          <p:cNvSpPr/>
          <p:nvPr/>
        </p:nvSpPr>
        <p:spPr>
          <a:xfrm>
            <a:off x="1547664" y="4365104"/>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33CC"/>
                </a:solidFill>
                <a:latin typeface="+mn-ea"/>
              </a:rPr>
              <a:t>捕获异常</a:t>
            </a:r>
            <a:endParaRPr lang="zh-CN" altLang="en-US" sz="2400" dirty="0">
              <a:solidFill>
                <a:srgbClr val="0070C0"/>
              </a:solidFill>
              <a:latin typeface="+mn-ea"/>
            </a:endParaRPr>
          </a:p>
        </p:txBody>
      </p:sp>
      <p:pic>
        <p:nvPicPr>
          <p:cNvPr id="1026" name="Picture 2" descr="C:\Documents and Settings\naruiy\Local Settings\Temporary Internet Files\Content.IE5\61AQYVNZ\MC900343747[1].wmf"/>
          <p:cNvPicPr>
            <a:picLocks noChangeAspect="1" noChangeArrowheads="1"/>
          </p:cNvPicPr>
          <p:nvPr/>
        </p:nvPicPr>
        <p:blipFill>
          <a:blip r:embed="rId2" cstate="print"/>
          <a:srcRect/>
          <a:stretch>
            <a:fillRect/>
          </a:stretch>
        </p:blipFill>
        <p:spPr bwMode="auto">
          <a:xfrm>
            <a:off x="683568" y="4509120"/>
            <a:ext cx="720791" cy="864096"/>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pPr algn="ctr"/>
            <a:r>
              <a:rPr lang="zh-CN" altLang="en-US" sz="3200" b="1" dirty="0" smtClean="0">
                <a:solidFill>
                  <a:srgbClr val="0033CC"/>
                </a:solidFill>
                <a:latin typeface="微软雅黑" pitchFamily="34" charset="-122"/>
                <a:ea typeface="微软雅黑" pitchFamily="34" charset="-122"/>
              </a:rPr>
              <a:t>捕获异常</a:t>
            </a: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en-US" altLang="zh-CN" dirty="0" smtClean="0">
                <a:latin typeface="微软雅黑" pitchFamily="34" charset="-122"/>
                <a:ea typeface="微软雅黑" pitchFamily="34" charset="-122"/>
              </a:rPr>
              <a:t>BEGIN TRY</a:t>
            </a:r>
          </a:p>
          <a:p>
            <a:pPr>
              <a:buFont typeface="Wingdings" pitchFamily="2" charset="2"/>
              <a:buNone/>
              <a:defRPr/>
            </a:pPr>
            <a:r>
              <a:rPr lang="en-US" altLang="zh-CN" dirty="0" smtClean="0">
                <a:latin typeface="微软雅黑" pitchFamily="34" charset="-122"/>
                <a:ea typeface="微软雅黑" pitchFamily="34" charset="-122"/>
              </a:rPr>
              <a:t>	...</a:t>
            </a:r>
          </a:p>
          <a:p>
            <a:pPr>
              <a:buFont typeface="Wingdings" pitchFamily="2" charset="2"/>
              <a:buNone/>
              <a:defRPr/>
            </a:pPr>
            <a:r>
              <a:rPr lang="en-US" altLang="zh-CN" dirty="0" smtClean="0">
                <a:latin typeface="微软雅黑" pitchFamily="34" charset="-122"/>
                <a:ea typeface="微软雅黑" pitchFamily="34" charset="-122"/>
              </a:rPr>
              <a:t>END TRY</a:t>
            </a:r>
          </a:p>
          <a:p>
            <a:pPr>
              <a:buFont typeface="Wingdings" pitchFamily="2" charset="2"/>
              <a:buNone/>
              <a:defRPr/>
            </a:pPr>
            <a:endParaRPr lang="en-US" altLang="zh-CN" dirty="0" smtClean="0">
              <a:latin typeface="微软雅黑" pitchFamily="34" charset="-122"/>
              <a:ea typeface="微软雅黑" pitchFamily="34" charset="-122"/>
            </a:endParaRPr>
          </a:p>
          <a:p>
            <a:pPr>
              <a:buFont typeface="Wingdings" pitchFamily="2" charset="2"/>
              <a:buNone/>
              <a:defRPr/>
            </a:pPr>
            <a:r>
              <a:rPr lang="en-US" altLang="zh-CN" dirty="0" smtClean="0">
                <a:latin typeface="微软雅黑" pitchFamily="34" charset="-122"/>
                <a:ea typeface="微软雅黑" pitchFamily="34" charset="-122"/>
              </a:rPr>
              <a:t>BEGIN CATCH</a:t>
            </a:r>
          </a:p>
          <a:p>
            <a:pPr>
              <a:buFont typeface="Wingdings" pitchFamily="2" charset="2"/>
              <a:buNone/>
              <a:defRPr/>
            </a:pPr>
            <a:r>
              <a:rPr lang="en-US" altLang="zh-CN" dirty="0" smtClean="0">
                <a:latin typeface="微软雅黑" pitchFamily="34" charset="-122"/>
                <a:ea typeface="微软雅黑" pitchFamily="34" charset="-122"/>
              </a:rPr>
              <a:t>	...</a:t>
            </a:r>
          </a:p>
          <a:p>
            <a:pPr>
              <a:buFont typeface="Wingdings" pitchFamily="2" charset="2"/>
              <a:buNone/>
              <a:defRPr/>
            </a:pPr>
            <a:r>
              <a:rPr lang="en-US" altLang="zh-CN" dirty="0" smtClean="0">
                <a:latin typeface="微软雅黑" pitchFamily="34" charset="-122"/>
                <a:ea typeface="微软雅黑" pitchFamily="34" charset="-122"/>
              </a:rPr>
              <a:t>END CATCH</a:t>
            </a:r>
            <a:endParaRPr lang="zh-CN" altLang="en-US"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bwMode="auto">
          <a:xfrm>
            <a:off x="457200" y="1268760"/>
            <a:ext cx="8229600" cy="5400599"/>
          </a:xfrm>
          <a:ln>
            <a:miter lim="800000"/>
            <a:headEnd/>
            <a:tailEnd/>
          </a:ln>
        </p:spPr>
        <p:txBody>
          <a:bodyPr vert="horz" wrap="square" lIns="91440" tIns="45720" rIns="91440" bIns="45720" numCol="1" anchor="t" anchorCtr="0" compatLnSpc="1">
            <a:prstTxWarp prst="textNoShape">
              <a:avLst/>
            </a:prstTxWarp>
            <a:noAutofit/>
          </a:bodyPr>
          <a:lstStyle/>
          <a:p>
            <a:pPr>
              <a:lnSpc>
                <a:spcPts val="1400"/>
              </a:lnSpc>
              <a:buFont typeface="Wingdings" pitchFamily="2" charset="2"/>
              <a:buNone/>
              <a:defRPr/>
            </a:pPr>
            <a:r>
              <a:rPr lang="en-US" altLang="zh-CN" sz="1800" b="1" dirty="0" smtClean="0">
                <a:latin typeface="微软雅黑" pitchFamily="34" charset="-122"/>
                <a:ea typeface="微软雅黑" pitchFamily="34" charset="-122"/>
              </a:rPr>
              <a:t>BEGIN TRANSACTION</a:t>
            </a:r>
          </a:p>
          <a:p>
            <a:pPr>
              <a:lnSpc>
                <a:spcPts val="1400"/>
              </a:lnSpc>
              <a:buFont typeface="Wingdings" pitchFamily="2" charset="2"/>
              <a:buNone/>
              <a:defRPr/>
            </a:pPr>
            <a:r>
              <a:rPr lang="en-US" altLang="zh-CN" sz="1800" b="1" dirty="0" smtClean="0">
                <a:latin typeface="微软雅黑" pitchFamily="34" charset="-122"/>
                <a:ea typeface="微软雅黑" pitchFamily="34" charset="-122"/>
              </a:rPr>
              <a:t>    SELECT * FROM ...</a:t>
            </a:r>
          </a:p>
          <a:p>
            <a:pPr>
              <a:lnSpc>
                <a:spcPts val="1400"/>
              </a:lnSpc>
              <a:buFont typeface="Wingdings" pitchFamily="2" charset="2"/>
              <a:buNone/>
              <a:defRPr/>
            </a:pPr>
            <a:r>
              <a:rPr lang="en-US" altLang="zh-CN" sz="1800" b="1" dirty="0" smtClean="0">
                <a:latin typeface="微软雅黑" pitchFamily="34" charset="-122"/>
                <a:ea typeface="微软雅黑" pitchFamily="34" charset="-122"/>
              </a:rPr>
              <a:t>COMMIT TRANSACTION</a:t>
            </a:r>
          </a:p>
          <a:p>
            <a:pPr>
              <a:lnSpc>
                <a:spcPts val="1400"/>
              </a:lnSpc>
              <a:buFont typeface="Wingdings" pitchFamily="2" charset="2"/>
              <a:buNone/>
              <a:defRPr/>
            </a:pPr>
            <a:r>
              <a:rPr lang="en-US" altLang="zh-CN" sz="1800" b="1" dirty="0" smtClean="0">
                <a:latin typeface="微软雅黑" pitchFamily="34" charset="-122"/>
                <a:ea typeface="微软雅黑" pitchFamily="34" charset="-122"/>
              </a:rPr>
              <a:t>END TRY</a:t>
            </a:r>
          </a:p>
          <a:p>
            <a:pPr>
              <a:lnSpc>
                <a:spcPts val="1400"/>
              </a:lnSpc>
              <a:buFont typeface="Wingdings" pitchFamily="2" charset="2"/>
              <a:buNone/>
              <a:defRPr/>
            </a:pPr>
            <a:r>
              <a:rPr lang="en-US" altLang="zh-CN" sz="1800" b="1" dirty="0" smtClean="0">
                <a:latin typeface="微软雅黑" pitchFamily="34" charset="-122"/>
                <a:ea typeface="微软雅黑" pitchFamily="34" charset="-122"/>
              </a:rPr>
              <a:t>BEGIN CATCH</a:t>
            </a:r>
          </a:p>
          <a:p>
            <a:pPr>
              <a:lnSpc>
                <a:spcPts val="1400"/>
              </a:lnSpc>
              <a:buFont typeface="Wingdings" pitchFamily="2" charset="2"/>
              <a:buNone/>
              <a:defRPr/>
            </a:pPr>
            <a:endParaRPr lang="en-US" altLang="zh-CN" sz="1800" b="1" dirty="0" smtClean="0">
              <a:latin typeface="微软雅黑" pitchFamily="34" charset="-122"/>
              <a:ea typeface="微软雅黑" pitchFamily="34" charset="-122"/>
            </a:endParaRPr>
          </a:p>
          <a:p>
            <a:pPr>
              <a:lnSpc>
                <a:spcPts val="1400"/>
              </a:lnSpc>
              <a:buFont typeface="Wingdings" pitchFamily="2" charset="2"/>
              <a:buNone/>
              <a:defRPr/>
            </a:pPr>
            <a:r>
              <a:rPr lang="en-US" altLang="zh-CN" sz="1800" b="1" dirty="0" smtClean="0">
                <a:latin typeface="微软雅黑" pitchFamily="34" charset="-122"/>
                <a:ea typeface="微软雅黑" pitchFamily="34" charset="-122"/>
              </a:rPr>
              <a:t> DECLARE @</a:t>
            </a:r>
            <a:r>
              <a:rPr lang="en-US" altLang="zh-CN" sz="1800" b="1" dirty="0" err="1" smtClean="0">
                <a:latin typeface="微软雅黑" pitchFamily="34" charset="-122"/>
                <a:ea typeface="微软雅黑" pitchFamily="34" charset="-122"/>
              </a:rPr>
              <a:t>ErrorMessage</a:t>
            </a:r>
            <a:r>
              <a:rPr lang="en-US" altLang="zh-CN" sz="1800" b="1" dirty="0" smtClean="0">
                <a:latin typeface="微软雅黑" pitchFamily="34" charset="-122"/>
                <a:ea typeface="微软雅黑" pitchFamily="34" charset="-122"/>
              </a:rPr>
              <a:t> NVARCHAR(4000),</a:t>
            </a:r>
          </a:p>
          <a:p>
            <a:pPr>
              <a:lnSpc>
                <a:spcPts val="1400"/>
              </a:lnSpc>
              <a:buFont typeface="Wingdings" pitchFamily="2" charset="2"/>
              <a:buNone/>
              <a:defRPr/>
            </a:pPr>
            <a:r>
              <a:rPr lang="en-US" altLang="zh-CN" sz="1800" b="1" dirty="0" smtClean="0">
                <a:latin typeface="微软雅黑" pitchFamily="34" charset="-122"/>
                <a:ea typeface="微软雅黑" pitchFamily="34" charset="-122"/>
              </a:rPr>
              <a:t> 		   @</a:t>
            </a:r>
            <a:r>
              <a:rPr lang="en-US" altLang="zh-CN" sz="1800" b="1" dirty="0" err="1" smtClean="0">
                <a:latin typeface="微软雅黑" pitchFamily="34" charset="-122"/>
                <a:ea typeface="微软雅黑" pitchFamily="34" charset="-122"/>
              </a:rPr>
              <a:t>ErrorSeverity</a:t>
            </a:r>
            <a:r>
              <a:rPr lang="en-US" altLang="zh-CN" sz="1800" b="1" dirty="0" smtClean="0">
                <a:latin typeface="微软雅黑" pitchFamily="34" charset="-122"/>
                <a:ea typeface="微软雅黑" pitchFamily="34" charset="-122"/>
              </a:rPr>
              <a:t> INT,</a:t>
            </a:r>
          </a:p>
          <a:p>
            <a:pPr>
              <a:lnSpc>
                <a:spcPts val="1400"/>
              </a:lnSpc>
              <a:buFont typeface="Wingdings" pitchFamily="2" charset="2"/>
              <a:buNone/>
              <a:defRPr/>
            </a:pPr>
            <a:r>
              <a:rPr lang="en-US" altLang="zh-CN" sz="1800" b="1" dirty="0" smtClean="0">
                <a:latin typeface="微软雅黑" pitchFamily="34" charset="-122"/>
                <a:ea typeface="微软雅黑" pitchFamily="34" charset="-122"/>
              </a:rPr>
              <a:t> 		   @</a:t>
            </a:r>
            <a:r>
              <a:rPr lang="en-US" altLang="zh-CN" sz="1800" b="1" dirty="0" err="1" smtClean="0">
                <a:latin typeface="微软雅黑" pitchFamily="34" charset="-122"/>
                <a:ea typeface="微软雅黑" pitchFamily="34" charset="-122"/>
              </a:rPr>
              <a:t>ErrorState</a:t>
            </a:r>
            <a:r>
              <a:rPr lang="en-US" altLang="zh-CN" sz="1800" b="1" dirty="0" smtClean="0">
                <a:latin typeface="微软雅黑" pitchFamily="34" charset="-122"/>
                <a:ea typeface="微软雅黑" pitchFamily="34" charset="-122"/>
              </a:rPr>
              <a:t> INT;</a:t>
            </a:r>
          </a:p>
          <a:p>
            <a:pPr>
              <a:lnSpc>
                <a:spcPts val="1400"/>
              </a:lnSpc>
              <a:buFont typeface="Wingdings" pitchFamily="2" charset="2"/>
              <a:buNone/>
              <a:defRPr/>
            </a:pPr>
            <a:endParaRPr lang="en-US" altLang="zh-CN" sz="1800" b="1" dirty="0" smtClean="0">
              <a:latin typeface="微软雅黑" pitchFamily="34" charset="-122"/>
              <a:ea typeface="微软雅黑" pitchFamily="34" charset="-122"/>
            </a:endParaRPr>
          </a:p>
          <a:p>
            <a:pPr>
              <a:lnSpc>
                <a:spcPts val="1400"/>
              </a:lnSpc>
              <a:buFont typeface="Wingdings" pitchFamily="2" charset="2"/>
              <a:buNone/>
              <a:defRPr/>
            </a:pPr>
            <a:r>
              <a:rPr lang="en-US" altLang="zh-CN" sz="1800" b="1" dirty="0" smtClean="0">
                <a:latin typeface="微软雅黑" pitchFamily="34" charset="-122"/>
                <a:ea typeface="微软雅黑" pitchFamily="34" charset="-122"/>
              </a:rPr>
              <a:t> SELECT @</a:t>
            </a:r>
            <a:r>
              <a:rPr lang="en-US" altLang="zh-CN" sz="1800" b="1" dirty="0" err="1" smtClean="0">
                <a:latin typeface="微软雅黑" pitchFamily="34" charset="-122"/>
                <a:ea typeface="微软雅黑" pitchFamily="34" charset="-122"/>
              </a:rPr>
              <a:t>ErrorMessage</a:t>
            </a:r>
            <a:r>
              <a:rPr lang="en-US" altLang="zh-CN" sz="1800" b="1" dirty="0" smtClean="0">
                <a:latin typeface="微软雅黑" pitchFamily="34" charset="-122"/>
                <a:ea typeface="微软雅黑" pitchFamily="34" charset="-122"/>
              </a:rPr>
              <a:t> = ERROR_MESSAGE(),</a:t>
            </a:r>
          </a:p>
          <a:p>
            <a:pPr>
              <a:lnSpc>
                <a:spcPts val="1400"/>
              </a:lnSpc>
              <a:buFont typeface="Wingdings" pitchFamily="2" charset="2"/>
              <a:buNone/>
              <a:defRPr/>
            </a:pPr>
            <a:r>
              <a:rPr lang="en-US" altLang="zh-CN" sz="1800" b="1" dirty="0" smtClean="0">
                <a:latin typeface="微软雅黑" pitchFamily="34" charset="-122"/>
                <a:ea typeface="微软雅黑" pitchFamily="34" charset="-122"/>
              </a:rPr>
              <a:t>        @</a:t>
            </a:r>
            <a:r>
              <a:rPr lang="en-US" altLang="zh-CN" sz="1800" b="1" dirty="0" err="1" smtClean="0">
                <a:latin typeface="微软雅黑" pitchFamily="34" charset="-122"/>
                <a:ea typeface="微软雅黑" pitchFamily="34" charset="-122"/>
              </a:rPr>
              <a:t>ErrorSeverity</a:t>
            </a:r>
            <a:r>
              <a:rPr lang="en-US" altLang="zh-CN" sz="1800" b="1" dirty="0" smtClean="0">
                <a:latin typeface="微软雅黑" pitchFamily="34" charset="-122"/>
                <a:ea typeface="微软雅黑" pitchFamily="34" charset="-122"/>
              </a:rPr>
              <a:t> = ERROR_SEVERITY(),</a:t>
            </a:r>
          </a:p>
          <a:p>
            <a:pPr>
              <a:lnSpc>
                <a:spcPts val="1400"/>
              </a:lnSpc>
              <a:buFont typeface="Wingdings" pitchFamily="2" charset="2"/>
              <a:buNone/>
              <a:defRPr/>
            </a:pPr>
            <a:r>
              <a:rPr lang="en-US" altLang="zh-CN" sz="1800" b="1" dirty="0" smtClean="0">
                <a:latin typeface="微软雅黑" pitchFamily="34" charset="-122"/>
                <a:ea typeface="微软雅黑" pitchFamily="34" charset="-122"/>
              </a:rPr>
              <a:t>        @</a:t>
            </a:r>
            <a:r>
              <a:rPr lang="en-US" altLang="zh-CN" sz="1800" b="1" dirty="0" err="1" smtClean="0">
                <a:latin typeface="微软雅黑" pitchFamily="34" charset="-122"/>
                <a:ea typeface="微软雅黑" pitchFamily="34" charset="-122"/>
              </a:rPr>
              <a:t>ErrorState</a:t>
            </a:r>
            <a:r>
              <a:rPr lang="en-US" altLang="zh-CN" sz="1800" b="1" dirty="0" smtClean="0">
                <a:latin typeface="微软雅黑" pitchFamily="34" charset="-122"/>
                <a:ea typeface="微软雅黑" pitchFamily="34" charset="-122"/>
              </a:rPr>
              <a:t> = ERROR_STATE();</a:t>
            </a:r>
          </a:p>
          <a:p>
            <a:pPr>
              <a:lnSpc>
                <a:spcPts val="1400"/>
              </a:lnSpc>
              <a:buFont typeface="Wingdings" pitchFamily="2" charset="2"/>
              <a:buNone/>
              <a:defRPr/>
            </a:pPr>
            <a:endParaRPr lang="en-US" altLang="zh-CN" sz="1800" b="1" dirty="0" smtClean="0">
              <a:latin typeface="微软雅黑" pitchFamily="34" charset="-122"/>
              <a:ea typeface="微软雅黑" pitchFamily="34" charset="-122"/>
            </a:endParaRPr>
          </a:p>
          <a:p>
            <a:pPr>
              <a:lnSpc>
                <a:spcPts val="1400"/>
              </a:lnSpc>
              <a:buFont typeface="Wingdings" pitchFamily="2" charset="2"/>
              <a:buNone/>
              <a:defRPr/>
            </a:pPr>
            <a:r>
              <a:rPr lang="en-US" altLang="zh-CN" sz="1800" b="1" dirty="0" smtClean="0">
                <a:latin typeface="微软雅黑" pitchFamily="34" charset="-122"/>
                <a:ea typeface="微软雅黑" pitchFamily="34" charset="-122"/>
              </a:rPr>
              <a:t> RAISERROR (@</a:t>
            </a:r>
            <a:r>
              <a:rPr lang="en-US" altLang="zh-CN" sz="1800" b="1" dirty="0" err="1" smtClean="0">
                <a:latin typeface="微软雅黑" pitchFamily="34" charset="-122"/>
                <a:ea typeface="微软雅黑" pitchFamily="34" charset="-122"/>
              </a:rPr>
              <a:t>ErrorMessage</a:t>
            </a:r>
            <a:r>
              <a:rPr lang="en-US" altLang="zh-CN" sz="1800" b="1" dirty="0" smtClean="0">
                <a:latin typeface="微软雅黑" pitchFamily="34" charset="-122"/>
                <a:ea typeface="微软雅黑" pitchFamily="34" charset="-122"/>
              </a:rPr>
              <a:t>, -- Message text.</a:t>
            </a:r>
          </a:p>
          <a:p>
            <a:pPr>
              <a:lnSpc>
                <a:spcPts val="1400"/>
              </a:lnSpc>
              <a:buFont typeface="Wingdings" pitchFamily="2" charset="2"/>
              <a:buNone/>
              <a:defRPr/>
            </a:pPr>
            <a:r>
              <a:rPr lang="en-US" altLang="zh-CN" sz="1800" b="1" dirty="0" smtClean="0">
                <a:latin typeface="微软雅黑" pitchFamily="34" charset="-122"/>
                <a:ea typeface="微软雅黑" pitchFamily="34" charset="-122"/>
              </a:rPr>
              <a:t>            @</a:t>
            </a:r>
            <a:r>
              <a:rPr lang="en-US" altLang="zh-CN" sz="1800" b="1" dirty="0" err="1" smtClean="0">
                <a:latin typeface="微软雅黑" pitchFamily="34" charset="-122"/>
                <a:ea typeface="微软雅黑" pitchFamily="34" charset="-122"/>
              </a:rPr>
              <a:t>ErrorSeverity</a:t>
            </a:r>
            <a:r>
              <a:rPr lang="en-US" altLang="zh-CN" sz="1800" b="1" dirty="0" smtClean="0">
                <a:latin typeface="微软雅黑" pitchFamily="34" charset="-122"/>
                <a:ea typeface="微软雅黑" pitchFamily="34" charset="-122"/>
              </a:rPr>
              <a:t>, -- Severity.</a:t>
            </a:r>
          </a:p>
          <a:p>
            <a:pPr>
              <a:lnSpc>
                <a:spcPts val="1400"/>
              </a:lnSpc>
              <a:buFont typeface="Wingdings" pitchFamily="2" charset="2"/>
              <a:buNone/>
              <a:defRPr/>
            </a:pPr>
            <a:r>
              <a:rPr lang="en-US" altLang="zh-CN" sz="1800" b="1" dirty="0" smtClean="0">
                <a:latin typeface="微软雅黑" pitchFamily="34" charset="-122"/>
                <a:ea typeface="微软雅黑" pitchFamily="34" charset="-122"/>
              </a:rPr>
              <a:t>            @</a:t>
            </a:r>
            <a:r>
              <a:rPr lang="en-US" altLang="zh-CN" sz="1800" b="1" dirty="0" err="1" smtClean="0">
                <a:latin typeface="微软雅黑" pitchFamily="34" charset="-122"/>
                <a:ea typeface="微软雅黑" pitchFamily="34" charset="-122"/>
              </a:rPr>
              <a:t>ErrorState</a:t>
            </a:r>
            <a:r>
              <a:rPr lang="en-US" altLang="zh-CN" sz="1800" b="1" dirty="0" smtClean="0">
                <a:latin typeface="微软雅黑" pitchFamily="34" charset="-122"/>
                <a:ea typeface="微软雅黑" pitchFamily="34" charset="-122"/>
              </a:rPr>
              <a:t> -- State.</a:t>
            </a:r>
          </a:p>
          <a:p>
            <a:pPr>
              <a:lnSpc>
                <a:spcPts val="1400"/>
              </a:lnSpc>
              <a:buFont typeface="Wingdings" pitchFamily="2" charset="2"/>
              <a:buNone/>
              <a:defRPr/>
            </a:pPr>
            <a:r>
              <a:rPr lang="en-US" altLang="zh-CN" sz="1800" b="1" dirty="0" smtClean="0">
                <a:latin typeface="微软雅黑" pitchFamily="34" charset="-122"/>
                <a:ea typeface="微软雅黑" pitchFamily="34" charset="-122"/>
              </a:rPr>
              <a:t>            );</a:t>
            </a:r>
          </a:p>
          <a:p>
            <a:pPr>
              <a:lnSpc>
                <a:spcPts val="1400"/>
              </a:lnSpc>
              <a:buFont typeface="Wingdings" pitchFamily="2" charset="2"/>
              <a:buNone/>
              <a:defRPr/>
            </a:pPr>
            <a:endParaRPr lang="en-US" altLang="zh-CN" sz="1800" b="1" dirty="0" smtClean="0">
              <a:latin typeface="微软雅黑" pitchFamily="34" charset="-122"/>
              <a:ea typeface="微软雅黑" pitchFamily="34" charset="-122"/>
            </a:endParaRPr>
          </a:p>
          <a:p>
            <a:pPr>
              <a:lnSpc>
                <a:spcPts val="1400"/>
              </a:lnSpc>
              <a:buFont typeface="Wingdings" pitchFamily="2" charset="2"/>
              <a:buNone/>
              <a:defRPr/>
            </a:pPr>
            <a:r>
              <a:rPr lang="en-US" altLang="zh-CN" sz="1800" b="1" dirty="0" smtClean="0">
                <a:latin typeface="微软雅黑" pitchFamily="34" charset="-122"/>
                <a:ea typeface="微软雅黑" pitchFamily="34" charset="-122"/>
              </a:rPr>
              <a:t>END CATCH</a:t>
            </a:r>
            <a:endParaRPr lang="zh-CN" altLang="en-US" sz="1800" b="1"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endParaRPr lang="zh-CN" altLang="en-US" sz="3200" b="1" dirty="0" smtClean="0">
              <a:solidFill>
                <a:srgbClr val="0033CC"/>
              </a:solidFill>
              <a:latin typeface="微软雅黑" pitchFamily="34" charset="-122"/>
              <a:ea typeface="微软雅黑" pitchFamily="34" charset="-122"/>
            </a:endParaRP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dirty="0" smtClean="0">
                <a:latin typeface="微软雅黑" pitchFamily="34" charset="-122"/>
                <a:ea typeface="微软雅黑" pitchFamily="34" charset="-122"/>
              </a:rPr>
              <a:t>例子演示</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PPT模板封底.jpg"/>
          <p:cNvPicPr>
            <a:picLocks noChangeAspect="1"/>
          </p:cNvPicPr>
          <p:nvPr/>
        </p:nvPicPr>
        <p:blipFill>
          <a:blip r:embed="rId2" cstate="print"/>
          <a:stretch>
            <a:fillRect/>
          </a:stretch>
        </p:blipFill>
        <p:spPr>
          <a:xfrm>
            <a:off x="0" y="-6775"/>
            <a:ext cx="9144000" cy="687155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bwMode="auto">
          <a:xfrm>
            <a:off x="251520" y="980728"/>
            <a:ext cx="7524328" cy="651793"/>
          </a:xfrm>
          <a:noFill/>
          <a:ln>
            <a:miter lim="800000"/>
            <a:headEnd/>
            <a:tailEnd/>
          </a:ln>
        </p:spPr>
        <p:txBody>
          <a:bodyPr vert="horz" wrap="square" lIns="91440" tIns="45720" rIns="91440" bIns="45720" numCol="1" anchor="t" anchorCtr="0" compatLnSpc="1">
            <a:prstTxWarp prst="textNoShape">
              <a:avLst/>
            </a:prstTxWarp>
            <a:noAutofit/>
          </a:bodyPr>
          <a:lstStyle/>
          <a:p>
            <a:pPr algn="ctr"/>
            <a:r>
              <a:rPr lang="zh-CN" altLang="en-US" sz="3200" b="1" dirty="0" smtClean="0">
                <a:solidFill>
                  <a:srgbClr val="0033CC"/>
                </a:solidFill>
                <a:latin typeface="微软雅黑" pitchFamily="34" charset="-122"/>
                <a:ea typeface="微软雅黑" pitchFamily="34" charset="-122"/>
              </a:rPr>
              <a:t>数据库事务</a:t>
            </a:r>
          </a:p>
        </p:txBody>
      </p:sp>
      <p:sp>
        <p:nvSpPr>
          <p:cNvPr id="3" name="内容占位符 2"/>
          <p:cNvSpPr>
            <a:spLocks noGrp="1"/>
          </p:cNvSpPr>
          <p:nvPr>
            <p:ph idx="1"/>
          </p:nvPr>
        </p:nvSpPr>
        <p:spPr bwMode="auto">
          <a:xfrm>
            <a:off x="0" y="1988840"/>
            <a:ext cx="8424936" cy="4869160"/>
          </a:xfrm>
          <a:ln>
            <a:miter lim="800000"/>
            <a:headEnd/>
            <a:tailEnd/>
          </a:ln>
        </p:spPr>
        <p:txBody>
          <a:bodyPr vert="horz" wrap="square" lIns="91440" tIns="45720" rIns="91440" bIns="45720" numCol="1" anchor="t" anchorCtr="0" compatLnSpc="1">
            <a:prstTxWarp prst="textNoShape">
              <a:avLst/>
            </a:prstTxWarp>
            <a:normAutofit/>
          </a:bodyPr>
          <a:lstStyle/>
          <a:p>
            <a:pPr>
              <a:buFont typeface="Wingdings" pitchFamily="2" charset="2"/>
              <a:buNone/>
              <a:defRPr/>
            </a:pPr>
            <a:r>
              <a:rPr lang="zh-CN" altLang="en-US" sz="2400" dirty="0" smtClean="0">
                <a:latin typeface="微软雅黑" pitchFamily="34" charset="-122"/>
                <a:ea typeface="微软雅黑" pitchFamily="34" charset="-122"/>
              </a:rPr>
              <a:t>   数据库事务</a:t>
            </a:r>
            <a:r>
              <a:rPr lang="en-US" altLang="zh-CN" sz="2400" dirty="0" smtClean="0">
                <a:latin typeface="微软雅黑" pitchFamily="34" charset="-122"/>
                <a:ea typeface="微软雅黑" pitchFamily="34" charset="-122"/>
              </a:rPr>
              <a:t>(Database Transaction) </a:t>
            </a:r>
            <a:r>
              <a:rPr lang="zh-CN" altLang="en-US" sz="2400" dirty="0" smtClean="0">
                <a:latin typeface="微软雅黑" pitchFamily="34" charset="-122"/>
                <a:ea typeface="微软雅黑" pitchFamily="34" charset="-122"/>
              </a:rPr>
              <a:t>，是指作为单个逻辑工作单元执行的一系列操作。一个事务可以是一组</a:t>
            </a:r>
            <a:r>
              <a:rPr lang="en-US" altLang="zh-CN" sz="2400" dirty="0" smtClean="0">
                <a:latin typeface="微软雅黑" pitchFamily="34" charset="-122"/>
                <a:ea typeface="微软雅黑" pitchFamily="34" charset="-122"/>
              </a:rPr>
              <a:t>SQL</a:t>
            </a:r>
            <a:r>
              <a:rPr lang="zh-CN" altLang="en-US" sz="2400" dirty="0" smtClean="0">
                <a:latin typeface="微软雅黑" pitchFamily="34" charset="-122"/>
                <a:ea typeface="微软雅黑" pitchFamily="34" charset="-122"/>
              </a:rPr>
              <a:t>语句、一条</a:t>
            </a:r>
            <a:r>
              <a:rPr lang="en-US" altLang="zh-CN" sz="2400" dirty="0" smtClean="0">
                <a:latin typeface="微软雅黑" pitchFamily="34" charset="-122"/>
                <a:ea typeface="微软雅黑" pitchFamily="34" charset="-122"/>
              </a:rPr>
              <a:t>SQL</a:t>
            </a:r>
            <a:r>
              <a:rPr lang="zh-CN" altLang="en-US" sz="2400" dirty="0" smtClean="0">
                <a:latin typeface="微软雅黑" pitchFamily="34" charset="-122"/>
                <a:ea typeface="微软雅黑" pitchFamily="34" charset="-122"/>
              </a:rPr>
              <a:t>语句或整个程序。</a:t>
            </a:r>
            <a:endParaRPr lang="en-US" altLang="zh-CN" sz="2400" dirty="0" smtClean="0">
              <a:latin typeface="微软雅黑" pitchFamily="34" charset="-122"/>
              <a:ea typeface="微软雅黑" pitchFamily="34" charset="-122"/>
            </a:endParaRPr>
          </a:p>
          <a:p>
            <a:pPr>
              <a:buFont typeface="Wingdings" pitchFamily="2" charset="2"/>
              <a:buNone/>
              <a:defRPr/>
            </a:pPr>
            <a:endParaRPr lang="zh-CN" altLang="en-US" sz="2400" dirty="0" smtClean="0">
              <a:latin typeface="微软雅黑" pitchFamily="34" charset="-122"/>
              <a:ea typeface="微软雅黑" pitchFamily="34" charset="-122"/>
            </a:endParaRPr>
          </a:p>
          <a:p>
            <a:pPr>
              <a:buFont typeface="Wingdings" pitchFamily="2" charset="2"/>
              <a:buNone/>
              <a:defRPr/>
            </a:pPr>
            <a:r>
              <a:rPr lang="zh-CN" altLang="en-US" sz="2400" dirty="0" smtClean="0">
                <a:latin typeface="微软雅黑" pitchFamily="34" charset="-122"/>
                <a:ea typeface="微软雅黑" pitchFamily="34" charset="-122"/>
              </a:rPr>
              <a:t>   事务处理可以确保除非事务性单元内的所有操作都成功完成，否则不会永久更新面向数据的资源。</a:t>
            </a:r>
            <a:endParaRPr lang="en-US" altLang="zh-CN" sz="2400" dirty="0" smtClean="0">
              <a:latin typeface="微软雅黑" pitchFamily="34" charset="-122"/>
              <a:ea typeface="微软雅黑" pitchFamily="34" charset="-122"/>
            </a:endParaRPr>
          </a:p>
          <a:p>
            <a:pPr>
              <a:buFont typeface="Wingdings" pitchFamily="2" charset="2"/>
              <a:buNone/>
              <a:defRPr/>
            </a:pPr>
            <a:endParaRPr lang="zh-CN" altLang="en-US" sz="2400" dirty="0" smtClean="0">
              <a:latin typeface="微软雅黑" pitchFamily="34" charset="-122"/>
              <a:ea typeface="微软雅黑" pitchFamily="34" charset="-122"/>
            </a:endParaRPr>
          </a:p>
          <a:p>
            <a:pPr>
              <a:buFont typeface="Wingdings" pitchFamily="2" charset="2"/>
              <a:buNone/>
              <a:defRPr/>
            </a:pPr>
            <a:r>
              <a:rPr lang="zh-CN" altLang="en-US" sz="2400" dirty="0" smtClean="0">
                <a:latin typeface="微软雅黑" pitchFamily="34" charset="-122"/>
                <a:ea typeface="微软雅黑" pitchFamily="34" charset="-122"/>
              </a:rPr>
              <a:t>   通过将一组相关操作组合为一个要么全部成功要么全部失败的单元，可以简化错误恢复并使应用程序更加可靠。</a:t>
            </a:r>
            <a:endParaRPr lang="en-US" altLang="zh-CN" sz="2400" dirty="0" smtClean="0">
              <a:latin typeface="微软雅黑" pitchFamily="34" charset="-122"/>
              <a:ea typeface="微软雅黑" pitchFamily="34" charset="-122"/>
            </a:endParaRPr>
          </a:p>
          <a:p>
            <a:pPr>
              <a:buFont typeface="Wingdings" pitchFamily="2" charset="2"/>
              <a:buNone/>
              <a:defRPr/>
            </a:pPr>
            <a:endParaRPr lang="zh-CN" altLang="en-US" sz="2400" dirty="0" smtClean="0">
              <a:latin typeface="微软雅黑" pitchFamily="34" charset="-122"/>
              <a:ea typeface="微软雅黑" pitchFamily="34" charset="-122"/>
            </a:endParaRPr>
          </a:p>
          <a:p>
            <a:pPr>
              <a:buFont typeface="Wingdings" pitchFamily="2" charset="2"/>
              <a:buNone/>
              <a:defRPr/>
            </a:pPr>
            <a:r>
              <a:rPr lang="zh-CN" altLang="en-US" sz="2400" dirty="0" smtClean="0">
                <a:latin typeface="微软雅黑" pitchFamily="34" charset="-122"/>
                <a:ea typeface="微软雅黑" pitchFamily="34" charset="-122"/>
              </a:rPr>
              <a:t>    一个逻辑工作单元要成为事务，必须满足所谓的</a:t>
            </a:r>
            <a:r>
              <a:rPr lang="en-US" altLang="zh-CN" sz="2400" dirty="0" smtClean="0">
                <a:latin typeface="微软雅黑" pitchFamily="34" charset="-122"/>
                <a:ea typeface="微软雅黑" pitchFamily="34" charset="-122"/>
              </a:rPr>
              <a:t>ACID</a:t>
            </a:r>
            <a:r>
              <a:rPr lang="zh-CN" altLang="en-US" sz="2400" dirty="0" smtClean="0">
                <a:latin typeface="微软雅黑" pitchFamily="34" charset="-122"/>
                <a:ea typeface="微软雅黑" pitchFamily="34" charset="-122"/>
              </a:rPr>
              <a:t>属性。</a:t>
            </a:r>
            <a:endParaRPr lang="zh-CN" altLang="en-US" sz="2400" dirty="0" smtClean="0">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52320" y="188640"/>
            <a:ext cx="1380507" cy="646331"/>
          </a:xfrm>
          <a:prstGeom prst="rect">
            <a:avLst/>
          </a:prstGeom>
          <a:noFill/>
        </p:spPr>
        <p:txBody>
          <a:bodyPr wrap="none" lIns="91440" tIns="45720" rIns="91440" bIns="45720">
            <a:spAutoFit/>
          </a:bodyPr>
          <a:lstStyle/>
          <a:p>
            <a:pPr algn="ctr"/>
            <a:r>
              <a:rPr lang="zh-CN" alt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目  录</a:t>
            </a:r>
            <a:endParaRPr lang="zh-CN" altLang="en-US" sz="3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4" name="圆角矩形 3"/>
          <p:cNvSpPr/>
          <p:nvPr/>
        </p:nvSpPr>
        <p:spPr>
          <a:xfrm>
            <a:off x="1547664" y="1484784"/>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mn-ea"/>
              </a:rPr>
              <a:t>数据库事务简介</a:t>
            </a:r>
            <a:endParaRPr lang="zh-CN" altLang="en-US" sz="2400" dirty="0">
              <a:solidFill>
                <a:srgbClr val="0070C0"/>
              </a:solidFill>
              <a:latin typeface="+mn-ea"/>
            </a:endParaRPr>
          </a:p>
        </p:txBody>
      </p:sp>
      <p:sp>
        <p:nvSpPr>
          <p:cNvPr id="5" name="圆角矩形 4"/>
          <p:cNvSpPr/>
          <p:nvPr/>
        </p:nvSpPr>
        <p:spPr>
          <a:xfrm>
            <a:off x="1547664" y="2060848"/>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mn-ea"/>
              </a:rPr>
              <a:t>事务的</a:t>
            </a:r>
            <a:r>
              <a:rPr lang="en-US" altLang="zh-CN" sz="2400" dirty="0" smtClean="0">
                <a:solidFill>
                  <a:srgbClr val="0070C0"/>
                </a:solidFill>
                <a:latin typeface="+mn-ea"/>
              </a:rPr>
              <a:t>ACID</a:t>
            </a:r>
            <a:endParaRPr lang="zh-CN" altLang="en-US" sz="2400" dirty="0">
              <a:solidFill>
                <a:srgbClr val="0070C0"/>
              </a:solidFill>
              <a:latin typeface="+mn-ea"/>
            </a:endParaRPr>
          </a:p>
        </p:txBody>
      </p:sp>
      <p:sp>
        <p:nvSpPr>
          <p:cNvPr id="6" name="圆角矩形 5"/>
          <p:cNvSpPr/>
          <p:nvPr/>
        </p:nvSpPr>
        <p:spPr>
          <a:xfrm>
            <a:off x="1547664" y="2636912"/>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mn-ea"/>
              </a:rPr>
              <a:t>事务的模式</a:t>
            </a:r>
            <a:endParaRPr lang="zh-CN" altLang="en-US" sz="2400" dirty="0">
              <a:solidFill>
                <a:srgbClr val="0070C0"/>
              </a:solidFill>
              <a:latin typeface="+mn-ea"/>
            </a:endParaRPr>
          </a:p>
        </p:txBody>
      </p:sp>
      <p:sp>
        <p:nvSpPr>
          <p:cNvPr id="7" name="圆角矩形 6"/>
          <p:cNvSpPr/>
          <p:nvPr/>
        </p:nvSpPr>
        <p:spPr>
          <a:xfrm>
            <a:off x="1547664" y="3212976"/>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70C0"/>
                </a:solidFill>
                <a:latin typeface="+mn-ea"/>
              </a:rPr>
              <a:t>嵌套事务－</a:t>
            </a:r>
            <a:r>
              <a:rPr lang="en-US" altLang="zh-CN" sz="2400" dirty="0" smtClean="0">
                <a:solidFill>
                  <a:srgbClr val="0033CC"/>
                </a:solidFill>
                <a:latin typeface="+mn-ea"/>
              </a:rPr>
              <a:t>@@TRANCOUNT </a:t>
            </a:r>
            <a:endParaRPr lang="zh-CN" altLang="en-US" sz="2400" dirty="0">
              <a:solidFill>
                <a:srgbClr val="0070C0"/>
              </a:solidFill>
              <a:latin typeface="+mn-ea"/>
            </a:endParaRPr>
          </a:p>
        </p:txBody>
      </p:sp>
      <p:sp>
        <p:nvSpPr>
          <p:cNvPr id="8" name="圆角矩形 7"/>
          <p:cNvSpPr/>
          <p:nvPr/>
        </p:nvSpPr>
        <p:spPr>
          <a:xfrm>
            <a:off x="1547664" y="3789040"/>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smtClean="0">
                <a:solidFill>
                  <a:srgbClr val="0033CC"/>
                </a:solidFill>
                <a:latin typeface="+mn-ea"/>
              </a:rPr>
              <a:t>SET XACT_ABORT</a:t>
            </a:r>
            <a:endParaRPr lang="zh-CN" altLang="en-US" sz="2400" dirty="0">
              <a:solidFill>
                <a:srgbClr val="0070C0"/>
              </a:solidFill>
              <a:latin typeface="+mn-ea"/>
            </a:endParaRPr>
          </a:p>
        </p:txBody>
      </p:sp>
      <p:sp>
        <p:nvSpPr>
          <p:cNvPr id="10" name="圆角矩形 9"/>
          <p:cNvSpPr/>
          <p:nvPr/>
        </p:nvSpPr>
        <p:spPr>
          <a:xfrm>
            <a:off x="1547664" y="4365104"/>
            <a:ext cx="604867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smtClean="0">
                <a:solidFill>
                  <a:srgbClr val="0033CC"/>
                </a:solidFill>
                <a:latin typeface="+mn-ea"/>
              </a:rPr>
              <a:t>捕获异常</a:t>
            </a:r>
            <a:endParaRPr lang="zh-CN" altLang="en-US" sz="2400" dirty="0">
              <a:solidFill>
                <a:srgbClr val="0070C0"/>
              </a:solidFill>
              <a:latin typeface="+mn-ea"/>
            </a:endParaRPr>
          </a:p>
        </p:txBody>
      </p:sp>
      <p:pic>
        <p:nvPicPr>
          <p:cNvPr id="1026" name="Picture 2" descr="C:\Documents and Settings\naruiy\Local Settings\Temporary Internet Files\Content.IE5\61AQYVNZ\MC900343747[1].wmf"/>
          <p:cNvPicPr>
            <a:picLocks noChangeAspect="1" noChangeArrowheads="1"/>
          </p:cNvPicPr>
          <p:nvPr/>
        </p:nvPicPr>
        <p:blipFill>
          <a:blip r:embed="rId2" cstate="print"/>
          <a:srcRect/>
          <a:stretch>
            <a:fillRect/>
          </a:stretch>
        </p:blipFill>
        <p:spPr bwMode="auto">
          <a:xfrm>
            <a:off x="683568" y="2132856"/>
            <a:ext cx="720791" cy="864096"/>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bwMode="auto">
          <a:xfrm>
            <a:off x="0" y="836712"/>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pPr algn="ctr"/>
            <a:r>
              <a:rPr lang="en-US" altLang="zh-CN" sz="3200" b="1" dirty="0" smtClean="0">
                <a:solidFill>
                  <a:srgbClr val="0033CC"/>
                </a:solidFill>
                <a:latin typeface="微软雅黑" pitchFamily="34" charset="-122"/>
                <a:ea typeface="微软雅黑" pitchFamily="34" charset="-122"/>
              </a:rPr>
              <a:t>ACID</a:t>
            </a:r>
            <a:endParaRPr lang="zh-CN" altLang="en-US" sz="3200" b="1" dirty="0" smtClean="0">
              <a:solidFill>
                <a:srgbClr val="0033CC"/>
              </a:solidFill>
              <a:latin typeface="微软雅黑" pitchFamily="34" charset="-122"/>
              <a:ea typeface="微软雅黑" pitchFamily="34" charset="-122"/>
            </a:endParaRPr>
          </a:p>
        </p:txBody>
      </p:sp>
      <p:sp>
        <p:nvSpPr>
          <p:cNvPr id="3" name="内容占位符 2"/>
          <p:cNvSpPr>
            <a:spLocks noGrp="1"/>
          </p:cNvSpPr>
          <p:nvPr>
            <p:ph idx="1"/>
          </p:nvPr>
        </p:nvSpPr>
        <p:spPr bwMode="auto">
          <a:xfrm>
            <a:off x="178693" y="1628800"/>
            <a:ext cx="8785795" cy="5040560"/>
          </a:xfrm>
          <a:ln>
            <a:miter lim="800000"/>
            <a:headEnd/>
            <a:tailEnd/>
          </a:ln>
        </p:spPr>
        <p:txBody>
          <a:bodyPr vert="horz" wrap="square" lIns="91440" tIns="45720" rIns="91440" bIns="45720" numCol="1" anchor="t" anchorCtr="0" compatLnSpc="1">
            <a:prstTxWarp prst="textNoShape">
              <a:avLst/>
            </a:prstTxWarp>
            <a:normAutofit fontScale="70000" lnSpcReduction="20000"/>
          </a:bodyPr>
          <a:lstStyle/>
          <a:p>
            <a:pPr>
              <a:buFontTx/>
              <a:buNone/>
              <a:defRPr/>
            </a:pPr>
            <a:r>
              <a:rPr lang="en-US" altLang="zh-CN" sz="3100" dirty="0" smtClean="0">
                <a:latin typeface="微软雅黑" pitchFamily="34" charset="-122"/>
                <a:ea typeface="微软雅黑" pitchFamily="34" charset="-122"/>
              </a:rPr>
              <a:t>ACID</a:t>
            </a:r>
            <a:r>
              <a:rPr lang="zh-CN" altLang="en-US" sz="3100" dirty="0" smtClean="0">
                <a:latin typeface="微软雅黑" pitchFamily="34" charset="-122"/>
                <a:ea typeface="微软雅黑" pitchFamily="34" charset="-122"/>
              </a:rPr>
              <a:t>：（原子性、一致性、隔离性和持久性） </a:t>
            </a:r>
            <a:endParaRPr lang="en-US" altLang="zh-CN" sz="3100" dirty="0" smtClean="0">
              <a:latin typeface="微软雅黑" pitchFamily="34" charset="-122"/>
              <a:ea typeface="微软雅黑" pitchFamily="34" charset="-122"/>
            </a:endParaRPr>
          </a:p>
          <a:p>
            <a:pPr>
              <a:buFont typeface="Wingdings" pitchFamily="2" charset="2"/>
              <a:buNone/>
              <a:defRPr/>
            </a:pPr>
            <a:endParaRPr lang="en-US" altLang="zh-CN" dirty="0" smtClean="0">
              <a:latin typeface="微软雅黑" pitchFamily="34" charset="-122"/>
              <a:ea typeface="微软雅黑" pitchFamily="34" charset="-122"/>
            </a:endParaRPr>
          </a:p>
          <a:p>
            <a:pPr>
              <a:lnSpc>
                <a:spcPct val="140000"/>
              </a:lnSpc>
              <a:buFont typeface="Wingdings" pitchFamily="2" charset="2"/>
              <a:buNone/>
              <a:defRPr/>
            </a:pPr>
            <a:r>
              <a:rPr lang="zh-CN" altLang="en-US" sz="3400" b="1" dirty="0" smtClean="0">
                <a:solidFill>
                  <a:srgbClr val="0033CC"/>
                </a:solidFill>
                <a:latin typeface="微软雅黑" pitchFamily="34" charset="-122"/>
                <a:ea typeface="微软雅黑" pitchFamily="34" charset="-122"/>
              </a:rPr>
              <a:t>原子性（</a:t>
            </a:r>
            <a:r>
              <a:rPr lang="en-US" altLang="zh-CN" sz="3400" b="1" dirty="0" smtClean="0">
                <a:solidFill>
                  <a:srgbClr val="0033CC"/>
                </a:solidFill>
                <a:latin typeface="微软雅黑" pitchFamily="34" charset="-122"/>
                <a:ea typeface="微软雅黑" pitchFamily="34" charset="-122"/>
              </a:rPr>
              <a:t>atomic</a:t>
            </a:r>
            <a:r>
              <a:rPr lang="zh-CN" altLang="en-US" sz="3400" b="1" dirty="0" smtClean="0">
                <a:solidFill>
                  <a:srgbClr val="0033CC"/>
                </a:solidFill>
                <a:latin typeface="微软雅黑" pitchFamily="34" charset="-122"/>
                <a:ea typeface="微软雅黑" pitchFamily="34" charset="-122"/>
              </a:rPr>
              <a:t>）（</a:t>
            </a:r>
            <a:r>
              <a:rPr lang="en-US" altLang="zh-CN" sz="3400" b="1" dirty="0" smtClean="0">
                <a:solidFill>
                  <a:srgbClr val="0033CC"/>
                </a:solidFill>
                <a:latin typeface="微软雅黑" pitchFamily="34" charset="-122"/>
                <a:ea typeface="微软雅黑" pitchFamily="34" charset="-122"/>
              </a:rPr>
              <a:t>atomicity)</a:t>
            </a:r>
          </a:p>
          <a:p>
            <a:pPr>
              <a:lnSpc>
                <a:spcPct val="140000"/>
              </a:lnSpc>
              <a:buFont typeface="Wingdings" pitchFamily="2" charset="2"/>
              <a:buNone/>
              <a:defRPr/>
            </a:pPr>
            <a:r>
              <a:rPr lang="zh-CN" altLang="en-US" sz="3000" dirty="0" smtClean="0">
                <a:latin typeface="微软雅黑" pitchFamily="34" charset="-122"/>
                <a:ea typeface="微软雅黑" pitchFamily="34" charset="-122"/>
              </a:rPr>
              <a:t>   事务必须是原子工作单元；对于其数据修改，要么全都执行，要么全都不执行。通常，与某个事务关联的操作具有共同的目标，并且是相互依赖的。如果系统只执行这些操作的一个子集，则可能会破坏事务的总体目标。原子性消除了系统处理操作子集的可能性。</a:t>
            </a:r>
          </a:p>
          <a:p>
            <a:pPr>
              <a:lnSpc>
                <a:spcPct val="140000"/>
              </a:lnSpc>
              <a:buFont typeface="Wingdings" pitchFamily="2" charset="2"/>
              <a:buNone/>
              <a:defRPr/>
            </a:pPr>
            <a:endParaRPr lang="zh-CN" altLang="en-US" sz="3000" dirty="0" smtClean="0">
              <a:latin typeface="微软雅黑" pitchFamily="34" charset="-122"/>
              <a:ea typeface="微软雅黑" pitchFamily="34" charset="-122"/>
            </a:endParaRPr>
          </a:p>
          <a:p>
            <a:pPr>
              <a:lnSpc>
                <a:spcPct val="140000"/>
              </a:lnSpc>
              <a:buFont typeface="Wingdings" pitchFamily="2" charset="2"/>
              <a:buNone/>
              <a:defRPr/>
            </a:pPr>
            <a:r>
              <a:rPr lang="zh-CN" altLang="en-US" sz="3000" dirty="0" smtClean="0">
                <a:latin typeface="微软雅黑" pitchFamily="34" charset="-122"/>
                <a:ea typeface="微软雅黑" pitchFamily="34" charset="-122"/>
              </a:rPr>
              <a:t>    整个事务中的所有操作，要么全部完成，要么全部不完成，不可能停滞在中间某个环节。事务在执行过程中发生错误，会被回滚（</a:t>
            </a:r>
            <a:r>
              <a:rPr lang="en-US" altLang="zh-CN" sz="3000" dirty="0" smtClean="0">
                <a:latin typeface="微软雅黑" pitchFamily="34" charset="-122"/>
                <a:ea typeface="微软雅黑" pitchFamily="34" charset="-122"/>
              </a:rPr>
              <a:t>Rollback</a:t>
            </a:r>
            <a:r>
              <a:rPr lang="zh-CN" altLang="en-US" sz="3000" dirty="0" smtClean="0">
                <a:latin typeface="微软雅黑" pitchFamily="34" charset="-122"/>
                <a:ea typeface="微软雅黑" pitchFamily="34" charset="-122"/>
              </a:rPr>
              <a:t>）到事务开始前的状态，就像这个事务从来没有执行过一样。</a:t>
            </a:r>
          </a:p>
          <a:p>
            <a:pPr>
              <a:buFont typeface="Wingdings" pitchFamily="2" charset="2"/>
              <a:buNone/>
              <a:defRPr/>
            </a:pPr>
            <a:endParaRPr lang="zh-CN" altLang="en-US"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50000"/>
              </a:lnSpc>
              <a:buNone/>
            </a:pPr>
            <a:r>
              <a:rPr lang="zh-CN" altLang="en-US" sz="2100" dirty="0" smtClean="0">
                <a:latin typeface="微软雅黑" pitchFamily="34" charset="-122"/>
                <a:ea typeface="微软雅黑" pitchFamily="34" charset="-122"/>
              </a:rPr>
              <a:t>    这一性质即使在系统崩溃之后仍能得到保证，在系统崩溃之后将进行数据库恢复，用来恢复和撤销系统崩溃处于活动状态的事务对数据库的影响，从而保证事务的原子性。</a:t>
            </a:r>
            <a:endParaRPr lang="en-US" altLang="zh-CN" sz="2100" dirty="0" smtClean="0">
              <a:latin typeface="微软雅黑" pitchFamily="34" charset="-122"/>
              <a:ea typeface="微软雅黑" pitchFamily="34" charset="-122"/>
            </a:endParaRPr>
          </a:p>
          <a:p>
            <a:pPr>
              <a:lnSpc>
                <a:spcPct val="150000"/>
              </a:lnSpc>
              <a:buNone/>
            </a:pPr>
            <a:endParaRPr lang="en-US" altLang="zh-CN" sz="2100" dirty="0" smtClean="0">
              <a:latin typeface="微软雅黑" pitchFamily="34" charset="-122"/>
              <a:ea typeface="微软雅黑" pitchFamily="34" charset="-122"/>
            </a:endParaRPr>
          </a:p>
          <a:p>
            <a:pPr>
              <a:lnSpc>
                <a:spcPct val="150000"/>
              </a:lnSpc>
              <a:buNone/>
            </a:pPr>
            <a:r>
              <a:rPr lang="en-US" altLang="zh-CN" sz="2100" dirty="0" smtClean="0">
                <a:latin typeface="微软雅黑" pitchFamily="34" charset="-122"/>
                <a:ea typeface="微软雅黑" pitchFamily="34" charset="-122"/>
              </a:rPr>
              <a:t>   </a:t>
            </a:r>
            <a:r>
              <a:rPr lang="zh-CN" altLang="en-US" sz="2100" dirty="0" smtClean="0">
                <a:latin typeface="微软雅黑" pitchFamily="34" charset="-122"/>
                <a:ea typeface="微软雅黑" pitchFamily="34" charset="-122"/>
              </a:rPr>
              <a:t>系统对磁盘上的任何实际数据的修改之前都会将修改操作信息本身的信息记录到磁盘上。当发生崩溃时，系统能根据这些操作记录当时该事务处于何种状态，以此确定是撤销该事务所做出的所有修改操作，还是将修改的操作重新执行。</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zh-CN" altLang="en-US" sz="3200" b="1" dirty="0" smtClean="0">
                <a:solidFill>
                  <a:srgbClr val="0033CC"/>
                </a:solidFill>
                <a:latin typeface="微软雅黑" pitchFamily="34" charset="-122"/>
                <a:ea typeface="微软雅黑" pitchFamily="34" charset="-122"/>
              </a:rPr>
              <a:t>一致性（</a:t>
            </a:r>
            <a:r>
              <a:rPr lang="en-US" altLang="zh-CN" sz="3200" b="1" dirty="0" smtClean="0">
                <a:solidFill>
                  <a:srgbClr val="0033CC"/>
                </a:solidFill>
                <a:latin typeface="微软雅黑" pitchFamily="34" charset="-122"/>
                <a:ea typeface="微软雅黑" pitchFamily="34" charset="-122"/>
              </a:rPr>
              <a:t>consistent</a:t>
            </a:r>
            <a:r>
              <a:rPr lang="zh-CN" altLang="en-US" sz="3200" b="1" dirty="0" smtClean="0">
                <a:solidFill>
                  <a:srgbClr val="0033CC"/>
                </a:solidFill>
                <a:latin typeface="微软雅黑" pitchFamily="34" charset="-122"/>
                <a:ea typeface="微软雅黑" pitchFamily="34" charset="-122"/>
              </a:rPr>
              <a:t>）</a:t>
            </a:r>
            <a:r>
              <a:rPr lang="en-US" altLang="zh-CN" sz="3200" b="1" dirty="0" smtClean="0">
                <a:solidFill>
                  <a:srgbClr val="0033CC"/>
                </a:solidFill>
                <a:latin typeface="微软雅黑" pitchFamily="34" charset="-122"/>
                <a:ea typeface="微软雅黑" pitchFamily="34" charset="-122"/>
              </a:rPr>
              <a:t>(consistency)</a:t>
            </a:r>
            <a:endParaRPr lang="zh-CN" altLang="en-US" sz="3200" b="1" dirty="0" smtClean="0">
              <a:solidFill>
                <a:srgbClr val="0033CC"/>
              </a:solidFill>
              <a:latin typeface="微软雅黑" pitchFamily="34" charset="-122"/>
              <a:ea typeface="微软雅黑" pitchFamily="34" charset="-122"/>
            </a:endParaRPr>
          </a:p>
        </p:txBody>
      </p:sp>
      <p:sp>
        <p:nvSpPr>
          <p:cNvPr id="3" name="内容占位符 2"/>
          <p:cNvSpPr>
            <a:spLocks noGrp="1"/>
          </p:cNvSpPr>
          <p:nvPr>
            <p:ph idx="1"/>
          </p:nvPr>
        </p:nvSpPr>
        <p:spPr bwMode="auto">
          <a:xfrm>
            <a:off x="457200" y="1916112"/>
            <a:ext cx="8229600" cy="4681239"/>
          </a:xfrm>
          <a:ln>
            <a:miter lim="800000"/>
            <a:headEnd/>
            <a:tailEnd/>
          </a:ln>
        </p:spPr>
        <p:txBody>
          <a:bodyPr vert="horz" wrap="square" lIns="91440" tIns="45720" rIns="91440" bIns="45720" numCol="1" anchor="t" anchorCtr="0" compatLnSpc="1">
            <a:prstTxWarp prst="textNoShape">
              <a:avLst/>
            </a:prstTxWarp>
            <a:normAutofit fontScale="92500" lnSpcReduction="20000"/>
          </a:bodyPr>
          <a:lstStyle/>
          <a:p>
            <a:pPr>
              <a:buFont typeface="Wingdings" pitchFamily="2" charset="2"/>
              <a:buNone/>
              <a:defRPr/>
            </a:pPr>
            <a:r>
              <a:rPr lang="zh-CN" altLang="en-US" dirty="0" smtClean="0">
                <a:latin typeface="微软雅黑" pitchFamily="34" charset="-122"/>
                <a:ea typeface="微软雅黑" pitchFamily="34" charset="-122"/>
              </a:rPr>
              <a:t>   事务在完成时，必须使所有的数据都保持一致状态，将数据库从一个一致状态转变到另一个一致状态。在相关数据库中，所有规则都必须应用于事务的修改，以保持所有数据的完整性。</a:t>
            </a:r>
          </a:p>
          <a:p>
            <a:pPr>
              <a:buFont typeface="Wingdings" pitchFamily="2" charset="2"/>
              <a:buNone/>
              <a:defRPr/>
            </a:pPr>
            <a:endParaRPr lang="en-US" altLang="zh-CN" sz="1200"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   它是一种以一致性规则为基础的逻辑属性，例如在转账的操作中，各账户金额必须平衡，这一条规则对于程序员而言是一个强制的规定，由此可见，一致性与原子性是密切相关的。事务的一致性属性要求事务在并发执行的情况下事务的一致性仍然满足。它在逻辑上不是独立的，它由事务的隔离性来表示。</a:t>
            </a:r>
            <a:endParaRPr lang="en-US" altLang="zh-CN" dirty="0" smtClean="0">
              <a:latin typeface="微软雅黑" pitchFamily="34" charset="-122"/>
              <a:ea typeface="微软雅黑" pitchFamily="34" charset="-122"/>
            </a:endParaRPr>
          </a:p>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   事务期间，不能读取到脏数据，数据在事务过程中保持一致的值。</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zh-CN" altLang="en-US" sz="3200" b="1" dirty="0" smtClean="0">
                <a:solidFill>
                  <a:srgbClr val="0033CC"/>
                </a:solidFill>
                <a:latin typeface="微软雅黑" pitchFamily="34" charset="-122"/>
                <a:ea typeface="微软雅黑" pitchFamily="34" charset="-122"/>
              </a:rPr>
              <a:t>隔离性（</a:t>
            </a:r>
            <a:r>
              <a:rPr lang="en-US" altLang="zh-CN" sz="3200" b="1" dirty="0" smtClean="0">
                <a:solidFill>
                  <a:srgbClr val="0033CC"/>
                </a:solidFill>
                <a:latin typeface="微软雅黑" pitchFamily="34" charset="-122"/>
                <a:ea typeface="微软雅黑" pitchFamily="34" charset="-122"/>
              </a:rPr>
              <a:t>insulation</a:t>
            </a:r>
            <a:r>
              <a:rPr lang="zh-CN" altLang="en-US" sz="3200" b="1" dirty="0" smtClean="0">
                <a:solidFill>
                  <a:srgbClr val="0033CC"/>
                </a:solidFill>
                <a:latin typeface="微软雅黑" pitchFamily="34" charset="-122"/>
                <a:ea typeface="微软雅黑" pitchFamily="34" charset="-122"/>
              </a:rPr>
              <a:t>）</a:t>
            </a:r>
            <a:r>
              <a:rPr lang="en-US" altLang="zh-CN" sz="3200" b="1" dirty="0" smtClean="0">
                <a:solidFill>
                  <a:srgbClr val="0033CC"/>
                </a:solidFill>
                <a:latin typeface="微软雅黑" pitchFamily="34" charset="-122"/>
                <a:ea typeface="微软雅黑" pitchFamily="34" charset="-122"/>
              </a:rPr>
              <a:t>(isolation)</a:t>
            </a:r>
            <a:endParaRPr lang="zh-CN" altLang="en-US" sz="3200" b="1" dirty="0" smtClean="0">
              <a:solidFill>
                <a:srgbClr val="0033CC"/>
              </a:solidFill>
              <a:latin typeface="微软雅黑" pitchFamily="34" charset="-122"/>
              <a:ea typeface="微软雅黑" pitchFamily="34" charset="-122"/>
            </a:endParaRPr>
          </a:p>
        </p:txBody>
      </p:sp>
      <p:sp>
        <p:nvSpPr>
          <p:cNvPr id="3" name="内容占位符 2"/>
          <p:cNvSpPr>
            <a:spLocks noGrp="1"/>
          </p:cNvSpPr>
          <p:nvPr>
            <p:ph idx="1"/>
          </p:nvPr>
        </p:nvSpPr>
        <p:spPr bwMode="auto">
          <a:xfrm>
            <a:off x="251520" y="1700808"/>
            <a:ext cx="8712968" cy="5157192"/>
          </a:xfrm>
          <a:ln>
            <a:miter lim="800000"/>
            <a:headEnd/>
            <a:tailEnd/>
          </a:ln>
        </p:spPr>
        <p:txBody>
          <a:bodyPr vert="horz" wrap="square" lIns="91440" tIns="45720" rIns="91440" bIns="45720" numCol="1" anchor="t" anchorCtr="0" compatLnSpc="1">
            <a:prstTxWarp prst="textNoShape">
              <a:avLst/>
            </a:prstTxWarp>
            <a:noAutofit/>
          </a:bodyPr>
          <a:lstStyle/>
          <a:p>
            <a:pPr>
              <a:lnSpc>
                <a:spcPct val="120000"/>
              </a:lnSpc>
              <a:buFont typeface="Wingdings" pitchFamily="2" charset="2"/>
              <a:buNone/>
              <a:defRPr/>
            </a:pPr>
            <a:r>
              <a:rPr lang="zh-CN" altLang="en-US" sz="2000" dirty="0" smtClean="0">
                <a:latin typeface="微软雅黑" pitchFamily="34" charset="-122"/>
                <a:ea typeface="微软雅黑" pitchFamily="34" charset="-122"/>
              </a:rPr>
              <a:t>    由并发事务所作的修改必须与任何其它并发事务所作的修改隔离。事务查看数据时数据所处的状态，要么是另一并发事务修改它之前的状态，要么是另一事务修改它之后的状态，事务不会查看中间状态的数据。这称为隔离性。</a:t>
            </a:r>
            <a:endParaRPr lang="en-US" altLang="zh-CN" sz="2000" dirty="0" smtClean="0">
              <a:latin typeface="微软雅黑" pitchFamily="34" charset="-122"/>
              <a:ea typeface="微软雅黑" pitchFamily="34" charset="-122"/>
            </a:endParaRPr>
          </a:p>
          <a:p>
            <a:pPr>
              <a:lnSpc>
                <a:spcPct val="120000"/>
              </a:lnSpc>
              <a:buFont typeface="Wingdings" pitchFamily="2" charset="2"/>
              <a:buNone/>
              <a:defRPr/>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当事务可序列化时将获得最高的隔离级别。在此级别上，从一组可并行执行的事务获得的结果与通过连续运行每个事务所获得的结果相同。由于高度隔离会限制可并行执行的事务数，所以一些应用程序降低隔离级别以换取更大的吞吐量。防止数据丢失。</a:t>
            </a:r>
          </a:p>
          <a:p>
            <a:pPr>
              <a:lnSpc>
                <a:spcPct val="50000"/>
              </a:lnSpc>
              <a:buFont typeface="Wingdings" pitchFamily="2" charset="2"/>
              <a:buNone/>
              <a:defRPr/>
            </a:pPr>
            <a:endParaRPr lang="en-US" altLang="zh-CN" sz="2000" dirty="0" smtClean="0">
              <a:latin typeface="微软雅黑" pitchFamily="34" charset="-122"/>
              <a:ea typeface="微软雅黑" pitchFamily="34" charset="-122"/>
            </a:endParaRPr>
          </a:p>
          <a:p>
            <a:pPr>
              <a:lnSpc>
                <a:spcPct val="120000"/>
              </a:lnSpc>
              <a:buFont typeface="Wingdings" pitchFamily="2" charset="2"/>
              <a:buNone/>
              <a:defRPr/>
            </a:pPr>
            <a:r>
              <a:rPr lang="zh-CN" altLang="en-US" sz="2000" dirty="0" smtClean="0">
                <a:latin typeface="微软雅黑" pitchFamily="34" charset="-122"/>
                <a:ea typeface="微软雅黑" pitchFamily="34" charset="-122"/>
              </a:rPr>
              <a:t>    如果有两个事务，运行在相同的时间内，执行相同的功能，事务的隔离性将确保每一事务在系统中认为只有该事务在使用系统。这种属性有时称为串行化，为了防止事务操作间的混淆，必须串行化或序列化请求，使得在同一时间仅有一个请求用于同一数据。</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0" y="976337"/>
            <a:ext cx="8229600" cy="652463"/>
          </a:xfrm>
          <a:noFill/>
          <a:ln>
            <a:miter lim="800000"/>
            <a:headEnd/>
            <a:tailEnd/>
          </a:ln>
        </p:spPr>
        <p:txBody>
          <a:bodyPr vert="horz" wrap="square" lIns="91440" tIns="45720" rIns="91440" bIns="45720" numCol="1" anchor="t" anchorCtr="0" compatLnSpc="1">
            <a:prstTxWarp prst="textNoShape">
              <a:avLst/>
            </a:prstTxWarp>
            <a:normAutofit/>
          </a:bodyPr>
          <a:lstStyle/>
          <a:p>
            <a:r>
              <a:rPr lang="zh-CN" altLang="en-US" sz="3200" b="1" dirty="0" smtClean="0">
                <a:solidFill>
                  <a:srgbClr val="0033CC"/>
                </a:solidFill>
                <a:latin typeface="微软雅黑" pitchFamily="34" charset="-122"/>
                <a:ea typeface="微软雅黑" pitchFamily="34" charset="-122"/>
              </a:rPr>
              <a:t>持久性（</a:t>
            </a:r>
            <a:r>
              <a:rPr lang="en-US" altLang="zh-CN" sz="3200" b="1" dirty="0" smtClean="0">
                <a:solidFill>
                  <a:srgbClr val="0033CC"/>
                </a:solidFill>
                <a:latin typeface="微软雅黑" pitchFamily="34" charset="-122"/>
                <a:ea typeface="微软雅黑" pitchFamily="34" charset="-122"/>
              </a:rPr>
              <a:t>Duration</a:t>
            </a:r>
            <a:r>
              <a:rPr lang="zh-CN" altLang="en-US" sz="3200" b="1" dirty="0" smtClean="0">
                <a:solidFill>
                  <a:srgbClr val="0033CC"/>
                </a:solidFill>
                <a:latin typeface="微软雅黑" pitchFamily="34" charset="-122"/>
                <a:ea typeface="微软雅黑" pitchFamily="34" charset="-122"/>
              </a:rPr>
              <a:t>）</a:t>
            </a:r>
            <a:r>
              <a:rPr lang="en-US" altLang="zh-CN" sz="3200" b="1" dirty="0" smtClean="0">
                <a:solidFill>
                  <a:srgbClr val="0033CC"/>
                </a:solidFill>
                <a:latin typeface="微软雅黑" pitchFamily="34" charset="-122"/>
                <a:ea typeface="微软雅黑" pitchFamily="34" charset="-122"/>
              </a:rPr>
              <a:t>(durability</a:t>
            </a:r>
            <a:r>
              <a:rPr lang="zh-CN" altLang="en-US" sz="3200" b="1" dirty="0" smtClean="0">
                <a:solidFill>
                  <a:srgbClr val="0033CC"/>
                </a:solidFill>
                <a:latin typeface="微软雅黑" pitchFamily="34" charset="-122"/>
                <a:ea typeface="微软雅黑" pitchFamily="34" charset="-122"/>
              </a:rPr>
              <a:t>）</a:t>
            </a:r>
          </a:p>
        </p:txBody>
      </p:sp>
      <p:sp>
        <p:nvSpPr>
          <p:cNvPr id="3" name="内容占位符 2"/>
          <p:cNvSpPr>
            <a:spLocks noGrp="1"/>
          </p:cNvSpPr>
          <p:nvPr>
            <p:ph idx="1"/>
          </p:nvPr>
        </p:nvSpPr>
        <p:spPr bwMode="auto">
          <a:xfrm>
            <a:off x="457200" y="1916113"/>
            <a:ext cx="8229600" cy="421005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dirty="0" smtClean="0">
                <a:latin typeface="微软雅黑" pitchFamily="34" charset="-122"/>
                <a:ea typeface="微软雅黑" pitchFamily="34" charset="-122"/>
              </a:rPr>
              <a:t>   事务完成之后，它对于系统的影响是永久性的。该修改即使出现致命的系统故障也将一直保持。</a:t>
            </a:r>
          </a:p>
          <a:p>
            <a:pPr>
              <a:buFont typeface="Wingdings" pitchFamily="2" charset="2"/>
              <a:buNone/>
              <a:defRPr/>
            </a:pPr>
            <a:endParaRPr lang="zh-CN" altLang="en-US" dirty="0" smtClean="0">
              <a:latin typeface="微软雅黑" pitchFamily="34" charset="-122"/>
              <a:ea typeface="微软雅黑" pitchFamily="34" charset="-122"/>
            </a:endParaRPr>
          </a:p>
          <a:p>
            <a:pPr>
              <a:buFont typeface="Wingdings" pitchFamily="2" charset="2"/>
              <a:buNone/>
              <a:defRPr/>
            </a:pPr>
            <a:r>
              <a:rPr lang="zh-CN" altLang="en-US" dirty="0" smtClean="0">
                <a:latin typeface="微软雅黑" pitchFamily="34" charset="-122"/>
                <a:ea typeface="微软雅黑" pitchFamily="34" charset="-122"/>
              </a:rPr>
              <a:t>   在事务完成以后，该事务所对数据库所作的更改便持久的保存在数据库之中，并不会被回滚。</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纸张">
  <a:themeElements>
    <a:clrScheme name="纸张">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纸张">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blipFill>
          <a:blip xmlns:r="http://schemas.openxmlformats.org/officeDocument/2006/relationships" r:embed="rId2">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3">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5829</TotalTime>
  <Words>1632</Words>
  <Application>Microsoft Office PowerPoint</Application>
  <PresentationFormat>全屏显示(4:3)</PresentationFormat>
  <Paragraphs>191</Paragraphs>
  <Slides>29</Slides>
  <Notes>20</Notes>
  <HiddenSlides>0</HiddenSlides>
  <MMClips>0</MMClips>
  <ScaleCrop>false</ScaleCrop>
  <HeadingPairs>
    <vt:vector size="4" baseType="variant">
      <vt:variant>
        <vt:lpstr>主题</vt:lpstr>
      </vt:variant>
      <vt:variant>
        <vt:i4>3</vt:i4>
      </vt:variant>
      <vt:variant>
        <vt:lpstr>幻灯片标题</vt:lpstr>
      </vt:variant>
      <vt:variant>
        <vt:i4>29</vt:i4>
      </vt:variant>
    </vt:vector>
  </HeadingPairs>
  <TitlesOfParts>
    <vt:vector size="32" baseType="lpstr">
      <vt:lpstr>纸张</vt:lpstr>
      <vt:lpstr>自定义设计方案</vt:lpstr>
      <vt:lpstr>1_自定义设计方案</vt:lpstr>
      <vt:lpstr>幻灯片 1</vt:lpstr>
      <vt:lpstr>幻灯片 2</vt:lpstr>
      <vt:lpstr>数据库事务</vt:lpstr>
      <vt:lpstr>幻灯片 4</vt:lpstr>
      <vt:lpstr>ACID</vt:lpstr>
      <vt:lpstr>幻灯片 6</vt:lpstr>
      <vt:lpstr>一致性（consistent）(consistency)</vt:lpstr>
      <vt:lpstr>隔离性（insulation）(isolation)</vt:lpstr>
      <vt:lpstr>持久性（Duration）(durability）</vt:lpstr>
      <vt:lpstr>幻灯片 10</vt:lpstr>
      <vt:lpstr>事务的模式</vt:lpstr>
      <vt:lpstr>1 隐式事务</vt:lpstr>
      <vt:lpstr>2 显示事务</vt:lpstr>
      <vt:lpstr>3 自动提交事务</vt:lpstr>
      <vt:lpstr>幻灯片 15</vt:lpstr>
      <vt:lpstr>嵌套事务</vt:lpstr>
      <vt:lpstr>@@TRANCOUNT </vt:lpstr>
      <vt:lpstr>BEGIN 和 COMMIT 语句的效果</vt:lpstr>
      <vt:lpstr>BEGIN 和 ROLLBACK 语句的效果</vt:lpstr>
      <vt:lpstr>幻灯片 20</vt:lpstr>
      <vt:lpstr>幻灯片 21</vt:lpstr>
      <vt:lpstr>SET XACT_ABORT</vt:lpstr>
      <vt:lpstr>幻灯片 23</vt:lpstr>
      <vt:lpstr>幻灯片 24</vt:lpstr>
      <vt:lpstr>幻灯片 25</vt:lpstr>
      <vt:lpstr>捕获异常</vt:lpstr>
      <vt:lpstr>幻灯片 27</vt:lpstr>
      <vt:lpstr>幻灯片 28</vt:lpstr>
      <vt:lpstr>幻灯片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tanjp</cp:lastModifiedBy>
  <cp:revision>249</cp:revision>
  <dcterms:modified xsi:type="dcterms:W3CDTF">2013-08-02T09:17:03Z</dcterms:modified>
</cp:coreProperties>
</file>