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7" r:id="rId3"/>
  </p:sldMasterIdLst>
  <p:notesMasterIdLst>
    <p:notesMasterId r:id="rId104"/>
  </p:notesMasterIdLst>
  <p:handoutMasterIdLst>
    <p:handoutMasterId r:id="rId105"/>
  </p:handoutMasterIdLst>
  <p:sldIdLst>
    <p:sldId id="256" r:id="rId4"/>
    <p:sldId id="415"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6" r:id="rId22"/>
    <p:sldId id="417" r:id="rId23"/>
    <p:sldId id="418" r:id="rId24"/>
    <p:sldId id="419" r:id="rId25"/>
    <p:sldId id="421" r:id="rId26"/>
    <p:sldId id="422" r:id="rId27"/>
    <p:sldId id="423" r:id="rId28"/>
    <p:sldId id="424" r:id="rId29"/>
    <p:sldId id="425" r:id="rId30"/>
    <p:sldId id="420" r:id="rId31"/>
    <p:sldId id="426" r:id="rId32"/>
    <p:sldId id="427" r:id="rId33"/>
    <p:sldId id="428" r:id="rId34"/>
    <p:sldId id="429" r:id="rId35"/>
    <p:sldId id="430" r:id="rId36"/>
    <p:sldId id="338" r:id="rId37"/>
    <p:sldId id="339" r:id="rId38"/>
    <p:sldId id="431" r:id="rId39"/>
    <p:sldId id="340" r:id="rId40"/>
    <p:sldId id="341" r:id="rId41"/>
    <p:sldId id="432" r:id="rId42"/>
    <p:sldId id="342" r:id="rId43"/>
    <p:sldId id="344" r:id="rId44"/>
    <p:sldId id="345" r:id="rId45"/>
    <p:sldId id="346" r:id="rId46"/>
    <p:sldId id="347" r:id="rId47"/>
    <p:sldId id="348" r:id="rId48"/>
    <p:sldId id="349" r:id="rId49"/>
    <p:sldId id="350" r:id="rId50"/>
    <p:sldId id="351" r:id="rId51"/>
    <p:sldId id="352" r:id="rId52"/>
    <p:sldId id="353" r:id="rId53"/>
    <p:sldId id="433" r:id="rId54"/>
    <p:sldId id="354" r:id="rId55"/>
    <p:sldId id="355" r:id="rId56"/>
    <p:sldId id="356" r:id="rId57"/>
    <p:sldId id="434" r:id="rId58"/>
    <p:sldId id="364" r:id="rId59"/>
    <p:sldId id="365" r:id="rId60"/>
    <p:sldId id="366" r:id="rId61"/>
    <p:sldId id="367" r:id="rId62"/>
    <p:sldId id="368" r:id="rId63"/>
    <p:sldId id="435" r:id="rId64"/>
    <p:sldId id="369" r:id="rId65"/>
    <p:sldId id="436" r:id="rId66"/>
    <p:sldId id="370" r:id="rId67"/>
    <p:sldId id="371" r:id="rId68"/>
    <p:sldId id="372" r:id="rId69"/>
    <p:sldId id="357" r:id="rId70"/>
    <p:sldId id="358" r:id="rId71"/>
    <p:sldId id="359" r:id="rId72"/>
    <p:sldId id="360" r:id="rId73"/>
    <p:sldId id="361" r:id="rId74"/>
    <p:sldId id="362" r:id="rId75"/>
    <p:sldId id="373" r:id="rId76"/>
    <p:sldId id="374" r:id="rId77"/>
    <p:sldId id="398" r:id="rId78"/>
    <p:sldId id="437" r:id="rId79"/>
    <p:sldId id="375" r:id="rId80"/>
    <p:sldId id="376" r:id="rId81"/>
    <p:sldId id="377" r:id="rId82"/>
    <p:sldId id="363" r:id="rId83"/>
    <p:sldId id="378" r:id="rId84"/>
    <p:sldId id="379" r:id="rId85"/>
    <p:sldId id="380" r:id="rId86"/>
    <p:sldId id="381" r:id="rId87"/>
    <p:sldId id="382" r:id="rId88"/>
    <p:sldId id="383" r:id="rId89"/>
    <p:sldId id="438" r:id="rId90"/>
    <p:sldId id="384" r:id="rId91"/>
    <p:sldId id="385" r:id="rId92"/>
    <p:sldId id="386" r:id="rId93"/>
    <p:sldId id="387" r:id="rId94"/>
    <p:sldId id="388" r:id="rId95"/>
    <p:sldId id="389" r:id="rId96"/>
    <p:sldId id="390" r:id="rId97"/>
    <p:sldId id="391" r:id="rId98"/>
    <p:sldId id="394" r:id="rId99"/>
    <p:sldId id="395" r:id="rId100"/>
    <p:sldId id="396" r:id="rId101"/>
    <p:sldId id="397" r:id="rId102"/>
    <p:sldId id="261"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5392"/>
    <a:srgbClr val="FFFFFF"/>
    <a:srgbClr val="CCE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7" autoAdjust="0"/>
  </p:normalViewPr>
  <p:slideViewPr>
    <p:cSldViewPr>
      <p:cViewPr varScale="1">
        <p:scale>
          <a:sx n="82" d="100"/>
          <a:sy n="82" d="100"/>
        </p:scale>
        <p:origin x="-1212" y="-78"/>
      </p:cViewPr>
      <p:guideLst>
        <p:guide orient="horz" pos="2160"/>
        <p:guide pos="2880"/>
      </p:guideLst>
    </p:cSldViewPr>
  </p:slideViewPr>
  <p:outlineViewPr>
    <p:cViewPr>
      <p:scale>
        <a:sx n="33" d="100"/>
        <a:sy n="33" d="100"/>
      </p:scale>
      <p:origin x="0" y="3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2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viewProps" Target="view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bleStyles" Target="tableStyle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5AEF3-4295-4F14-AB51-D172C91C2E6B}" type="datetimeFigureOut">
              <a:rPr lang="zh-CN" altLang="en-US" smtClean="0"/>
              <a:pPr/>
              <a:t>2013-8-9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6FD291-6A6D-4E78-BD76-7D92DFAFC450}" type="slidenum">
              <a:rPr lang="zh-CN" altLang="en-US" smtClean="0"/>
              <a:pPr/>
              <a:t>‹#›</a:t>
            </a:fld>
            <a:endParaRPr lang="zh-CN" altLang="en-US"/>
          </a:p>
        </p:txBody>
      </p:sp>
      <p:pic>
        <p:nvPicPr>
          <p:cNvPr id="6" name="图片 5" descr="PPT模板内页.jpg"/>
          <p:cNvPicPr>
            <a:picLocks noChangeAspect="1"/>
          </p:cNvPicPr>
          <p:nvPr/>
        </p:nvPicPr>
        <p:blipFill>
          <a:blip r:embed="rId2" cstate="print"/>
          <a:stretch>
            <a:fillRect/>
          </a:stretch>
        </p:blipFill>
        <p:spPr>
          <a:xfrm>
            <a:off x="0" y="1995169"/>
            <a:ext cx="6858000" cy="5153662"/>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E0B0E-E8FB-4C43-931C-F1E400DF981B}" type="datetimeFigureOut">
              <a:rPr lang="zh-CN" altLang="en-US" smtClean="0"/>
              <a:pPr/>
              <a:t>2013-8-9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58293-B7F6-4FD3-9326-04D47E7C49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12</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13</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14</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15</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16</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17</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18</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19</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20</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21</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22</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23</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24</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25</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26</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27</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28</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29</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30</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31</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a:t>
            </a:fld>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32</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34</a:t>
            </a:fld>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35</a:t>
            </a:fld>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37</a:t>
            </a:fld>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38</a:t>
            </a:fld>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40</a:t>
            </a:fld>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41</a:t>
            </a:fld>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42</a:t>
            </a:fld>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43</a:t>
            </a:fld>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44</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a:t>
            </a:fld>
            <a:endParaRPr lang="en-US" altLang="zh-CN"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45</a:t>
            </a:fld>
            <a:endParaRPr lang="en-US" altLang="zh-CN"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46</a:t>
            </a:fld>
            <a:endParaRPr lang="en-US" altLang="zh-CN"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47</a:t>
            </a:fld>
            <a:endParaRPr lang="en-US" altLang="zh-CN"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48</a:t>
            </a:fld>
            <a:endParaRPr lang="en-US" altLang="zh-CN"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49</a:t>
            </a:fld>
            <a:endParaRPr lang="en-US" altLang="zh-CN"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50</a:t>
            </a:fld>
            <a:endParaRPr lang="en-US" altLang="zh-CN"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52</a:t>
            </a:fld>
            <a:endParaRPr lang="en-US" altLang="zh-CN"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53</a:t>
            </a:fld>
            <a:endParaRPr lang="en-US" altLang="zh-CN"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54</a:t>
            </a:fld>
            <a:endParaRPr lang="en-US" altLang="zh-CN"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56</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a:t>
            </a:fld>
            <a:endParaRPr lang="en-US" altLang="zh-CN"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57</a:t>
            </a:fld>
            <a:endParaRPr lang="en-US" altLang="zh-CN"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58</a:t>
            </a:fld>
            <a:endParaRPr lang="en-US" altLang="zh-CN"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59</a:t>
            </a:fld>
            <a:endParaRPr lang="en-US" altLang="zh-CN"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60</a:t>
            </a:fld>
            <a:endParaRPr lang="en-US" altLang="zh-CN"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62</a:t>
            </a:fld>
            <a:endParaRPr lang="en-US" altLang="zh-CN"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64</a:t>
            </a:fld>
            <a:endParaRPr lang="en-US" altLang="zh-CN"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65</a:t>
            </a:fld>
            <a:endParaRPr lang="en-US" altLang="zh-CN"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66</a:t>
            </a:fld>
            <a:endParaRPr lang="en-US" altLang="zh-CN"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67</a:t>
            </a:fld>
            <a:endParaRPr lang="en-US" altLang="zh-CN"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68</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a:t>
            </a:fld>
            <a:endParaRPr lang="en-US" altLang="zh-CN"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69</a:t>
            </a:fld>
            <a:endParaRPr lang="en-US" altLang="zh-CN"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70</a:t>
            </a:fld>
            <a:endParaRPr lang="en-US" altLang="zh-CN"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71</a:t>
            </a:fld>
            <a:endParaRPr lang="en-US" altLang="zh-CN"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72</a:t>
            </a:fld>
            <a:endParaRPr lang="en-US" altLang="zh-CN"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73</a:t>
            </a:fld>
            <a:endParaRPr lang="en-US" altLang="zh-CN"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74</a:t>
            </a:fld>
            <a:endParaRPr lang="en-US" altLang="zh-CN"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75</a:t>
            </a:fld>
            <a:endParaRPr lang="en-US" altLang="zh-CN"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77</a:t>
            </a:fld>
            <a:endParaRPr lang="en-US" altLang="zh-CN"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78</a:t>
            </a:fld>
            <a:endParaRPr lang="en-US" altLang="zh-CN"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79</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a:t>
            </a:fld>
            <a:endParaRPr lang="en-US" altLang="zh-CN"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80</a:t>
            </a:fld>
            <a:endParaRPr lang="en-US" altLang="zh-CN"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81</a:t>
            </a:fld>
            <a:endParaRPr lang="en-US" altLang="zh-CN"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82</a:t>
            </a:fld>
            <a:endParaRPr lang="en-US" altLang="zh-CN"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83</a:t>
            </a:fld>
            <a:endParaRPr lang="en-US" altLang="zh-CN"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84</a:t>
            </a:fld>
            <a:endParaRPr lang="en-US" altLang="zh-CN"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85</a:t>
            </a:fld>
            <a:endParaRPr lang="en-US" altLang="zh-CN"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86</a:t>
            </a:fld>
            <a:endParaRPr lang="en-US" altLang="zh-CN"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88</a:t>
            </a:fld>
            <a:endParaRPr lang="en-US" altLang="zh-CN"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89</a:t>
            </a:fld>
            <a:endParaRPr lang="en-US" altLang="zh-CN"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90</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10</a:t>
            </a:fld>
            <a:endParaRPr lang="en-US" altLang="zh-CN"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91</a:t>
            </a:fld>
            <a:endParaRPr lang="en-US" altLang="zh-CN"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92</a:t>
            </a:fld>
            <a:endParaRPr lang="en-US" altLang="zh-CN"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93</a:t>
            </a:fld>
            <a:endParaRPr lang="en-US" altLang="zh-CN"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94</a:t>
            </a:fld>
            <a:endParaRPr lang="en-US" altLang="zh-CN"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95</a:t>
            </a:fld>
            <a:endParaRPr lang="en-US" altLang="zh-CN"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96</a:t>
            </a:fld>
            <a:endParaRPr lang="en-US" altLang="zh-CN"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97</a:t>
            </a:fld>
            <a:endParaRPr lang="en-US" altLang="zh-CN"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98</a:t>
            </a:fld>
            <a:endParaRPr lang="en-US" altLang="zh-CN"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99</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11</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EDB0DB5C-3650-44EC-9184-9681ED01958B}" type="datetime1">
              <a:rPr lang="zh-CN" altLang="en-US" smtClean="0"/>
              <a:pPr/>
              <a:t>2013-8-9</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95AC9C2-2F6B-4400-B35F-78743885B7DD}"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2A597E-2279-4B74-8A05-33295F8C7422}"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8B9FA3-E16F-4846-9108-C3498992077E}"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EE6D66-95DE-46DA-8450-B2AF235FA418}"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43ABEE-0AA4-498E-A53A-C036B301FF35}"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C02A4E-6F1C-4368-8D3B-315557F4E05D}"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0D4991-1DBB-42B0-8B20-F0C2ADCA81A8}" type="datetime1">
              <a:rPr lang="zh-CN" altLang="en-US" smtClean="0"/>
              <a:pPr/>
              <a:t>2013-8-9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B4CF4C-6702-42F9-AC98-203C927860AC}" type="datetime1">
              <a:rPr lang="zh-CN" altLang="en-US" smtClean="0"/>
              <a:pPr/>
              <a:t>2013-8-9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CF8364-F6BB-41C9-8185-FA3F54F1AA65}" type="datetime1">
              <a:rPr lang="zh-CN" altLang="en-US" smtClean="0"/>
              <a:pPr/>
              <a:t>2013-8-9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8C25C-8176-41EA-9085-6EE66CBC545E}"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66F28E45-DC72-45F7-A55B-36C1B99C249B}" type="datetime1">
              <a:rPr lang="zh-CN" altLang="en-US" smtClean="0"/>
              <a:pPr/>
              <a:t>2013-8-9</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CEDBB-918B-4F6D-A5BA-2CCA2299EBC9}"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FA73DE-A7AA-4F99-829F-CF4B1F23FAD6}"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102919-3EB4-4849-98FE-84203BAC0D36}"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81460-E6B2-4E96-BEEB-BF2619E2AC38}" type="datetime1">
              <a:rPr lang="zh-CN" altLang="en-US" smtClean="0"/>
              <a:pPr/>
              <a:t>2013-8-9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DE79FE-38AF-4D8D-9F17-9FA074E385BB}"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26E85-97BD-4C37-85D3-53F9FDFF2C59}"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8D50DB-1D8E-4C7D-A1A2-05A15C5788BF}"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19FD-E6F4-4F51-8D96-01E6FB20245D}"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639B0F-8B1F-413A-9BDF-85D67BFE95E3}" type="datetime1">
              <a:rPr lang="zh-CN" altLang="en-US" smtClean="0"/>
              <a:pPr/>
              <a:t>2013-8-9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56BC74-7251-4A90-A2E0-41C3EE636CA0}" type="datetime1">
              <a:rPr lang="zh-CN" altLang="en-US" smtClean="0"/>
              <a:pPr/>
              <a:t>2013-8-9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CEFEB0-4474-4EEB-B922-57494329310F}"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33A8F7-6DF1-4C2E-A7FC-BF0DF058A705}" type="datetime1">
              <a:rPr lang="zh-CN" altLang="en-US" smtClean="0"/>
              <a:pPr/>
              <a:t>2013-8-9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D2AC62-DCD1-4EB5-988E-4C5A7142521B}"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F642C8-F6A1-4A9E-8AEE-87DCAB71FF82}"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F31F91-C143-4C09-8A78-52F77A9C4F3C}"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A910A-9F0F-4262-8F77-E5746BA2A639}" type="datetime1">
              <a:rPr lang="zh-CN" altLang="en-US" smtClean="0"/>
              <a:pPr/>
              <a:t>2013-8-9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0FC3FC3-CB7C-4C43-B7D4-6C51E48B3BD7}" type="datetime1">
              <a:rPr lang="zh-CN" altLang="en-US" smtClean="0"/>
              <a:pPr/>
              <a:t>2013-8-9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E7181E59-432F-402E-8AC0-E9D9A8DB19BA}" type="datetime1">
              <a:rPr lang="zh-CN" altLang="en-US" smtClean="0"/>
              <a:pPr/>
              <a:t>2013-8-9</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7C32D05-EC23-4C81-88E4-7D819220FC15}" type="datetime1">
              <a:rPr lang="zh-CN" altLang="en-US" smtClean="0"/>
              <a:pPr/>
              <a:t>2013-8-9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BB2633-DA5E-4A48-BBED-B18E842038CA}" type="datetime1">
              <a:rPr lang="zh-CN" altLang="en-US" smtClean="0"/>
              <a:pPr/>
              <a:t>2013-8-9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77336FCF-BC7E-4666-9527-A0D91AD9FD36}" type="datetime1">
              <a:rPr lang="zh-CN" altLang="en-US" smtClean="0"/>
              <a:pPr/>
              <a:t>2013-8-9</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BFD8E370-B23F-4EEC-890A-299E90F56E19}" type="datetime1">
              <a:rPr lang="zh-CN" altLang="en-US" smtClean="0"/>
              <a:pPr/>
              <a:t>2013-8-9</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A5270A8-23C0-442C-B55D-D0A22A069E44}" type="datetime1">
              <a:rPr lang="zh-CN" altLang="en-US" smtClean="0"/>
              <a:pPr/>
              <a:t>2013-8-9</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2CA0-FE27-4AED-AAB6-A00176212E05}" type="datetime1">
              <a:rPr lang="zh-CN" altLang="en-US" smtClean="0"/>
              <a:pPr/>
              <a:t>2013-8-9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6E8A-7DD0-425D-A6FE-6CF1911A77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EAFFE-C64E-4881-A257-7A04DC81781C}" type="datetime1">
              <a:rPr lang="zh-CN" altLang="en-US" smtClean="0"/>
              <a:pPr/>
              <a:t>2013-8-9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0D4D-6499-4366-BA12-D058071831C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封面1.jpg"/>
          <p:cNvPicPr>
            <a:picLocks noChangeAspect="1"/>
          </p:cNvPicPr>
          <p:nvPr/>
        </p:nvPicPr>
        <p:blipFill>
          <a:blip r:embed="rId2" cstate="print"/>
          <a:stretch>
            <a:fillRect/>
          </a:stretch>
        </p:blipFill>
        <p:spPr>
          <a:xfrm>
            <a:off x="0" y="0"/>
            <a:ext cx="9144000" cy="6871550"/>
          </a:xfrm>
          <a:prstGeom prst="rect">
            <a:avLst/>
          </a:prstGeom>
        </p:spPr>
      </p:pic>
      <p:sp>
        <p:nvSpPr>
          <p:cNvPr id="3" name="标题 1"/>
          <p:cNvSpPr txBox="1">
            <a:spLocks/>
          </p:cNvSpPr>
          <p:nvPr/>
        </p:nvSpPr>
        <p:spPr bwMode="auto">
          <a:xfrm>
            <a:off x="251520" y="2311896"/>
            <a:ext cx="8305800" cy="1981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ctr">
              <a:spcBef>
                <a:spcPct val="0"/>
              </a:spcBef>
              <a:defRPr/>
            </a:pPr>
            <a:r>
              <a:rPr lang="en-US" altLang="zh-CN"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SQL SERVER </a:t>
            </a:r>
            <a:r>
              <a:rPr lang="zh-CN" altLang="en-US"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高级篇</a:t>
            </a:r>
            <a:endParaRPr lang="en-US" altLang="zh-CN"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endParaRPr>
          </a:p>
          <a:p>
            <a:pPr lvl="0" algn="ctr">
              <a:spcBef>
                <a:spcPct val="0"/>
              </a:spcBef>
              <a:defRPr/>
            </a:pPr>
            <a:r>
              <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并发控制与数据库锁</a:t>
            </a:r>
          </a:p>
        </p:txBody>
      </p:sp>
      <p:sp>
        <p:nvSpPr>
          <p:cNvPr id="4" name="副标题 2"/>
          <p:cNvSpPr txBox="1">
            <a:spLocks/>
          </p:cNvSpPr>
          <p:nvPr/>
        </p:nvSpPr>
        <p:spPr bwMode="auto">
          <a:xfrm>
            <a:off x="1371600" y="4292600"/>
            <a:ext cx="64008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主讲：</a:t>
            </a: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谭建平</a:t>
            </a:r>
            <a:endParaRPr kumimoji="0" lang="en-US"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嘉源锐信系统设计部</a:t>
            </a:r>
            <a:endPar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2 </a:t>
            </a:r>
            <a:r>
              <a:rPr lang="zh-CN" altLang="en-US" sz="3200" b="1" dirty="0" smtClean="0">
                <a:solidFill>
                  <a:srgbClr val="0033CC"/>
                </a:solidFill>
                <a:latin typeface="微软雅黑" pitchFamily="34" charset="-122"/>
                <a:ea typeface="微软雅黑" pitchFamily="34" charset="-122"/>
              </a:rPr>
              <a:t>数据模型</a:t>
            </a:r>
          </a:p>
        </p:txBody>
      </p:sp>
      <p:sp>
        <p:nvSpPr>
          <p:cNvPr id="3" name="内容占位符 2"/>
          <p:cNvSpPr>
            <a:spLocks noGrp="1"/>
          </p:cNvSpPr>
          <p:nvPr>
            <p:ph idx="1"/>
          </p:nvPr>
        </p:nvSpPr>
        <p:spPr bwMode="auto">
          <a:xfrm>
            <a:off x="457200" y="1916112"/>
            <a:ext cx="8229600" cy="4537223"/>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dirty="0" smtClean="0">
                <a:latin typeface="微软雅黑" pitchFamily="34" charset="-122"/>
                <a:ea typeface="微软雅黑" pitchFamily="34" charset="-122"/>
              </a:rPr>
              <a:t>数据模型：是对现实世界数据特征的抽象，是对现实世界的模拟，是数据库系统的核心和基础。</a:t>
            </a:r>
          </a:p>
          <a:p>
            <a:pPr>
              <a:buFont typeface="Wingdings" pitchFamily="2" charset="2"/>
              <a:buNone/>
              <a:defRPr/>
            </a:pPr>
            <a:r>
              <a:rPr lang="zh-CN" altLang="en-US" dirty="0" smtClean="0">
                <a:latin typeface="微软雅黑" pitchFamily="34" charset="-122"/>
                <a:ea typeface="微软雅黑" pitchFamily="34" charset="-122"/>
              </a:rPr>
              <a:t>数据模型应满足三方面需求：</a:t>
            </a:r>
            <a:endParaRPr lang="en-US" altLang="zh-CN" dirty="0" smtClean="0">
              <a:latin typeface="微软雅黑" pitchFamily="34" charset="-122"/>
              <a:ea typeface="微软雅黑" pitchFamily="34" charset="-122"/>
            </a:endParaRPr>
          </a:p>
          <a:p>
            <a:pPr lvl="1">
              <a:buFont typeface="Wingdings" pitchFamily="2" charset="2"/>
              <a:buNone/>
              <a:defRPr/>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真是模拟现实世界；</a:t>
            </a:r>
            <a:endParaRPr lang="en-US" altLang="zh-CN" dirty="0" smtClean="0">
              <a:latin typeface="微软雅黑" pitchFamily="34" charset="-122"/>
              <a:ea typeface="微软雅黑" pitchFamily="34" charset="-122"/>
            </a:endParaRPr>
          </a:p>
          <a:p>
            <a:pPr lvl="1">
              <a:buFont typeface="Wingdings" pitchFamily="2" charset="2"/>
              <a:buNone/>
              <a:defRPr/>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容易为人理解；</a:t>
            </a:r>
            <a:endParaRPr lang="en-US" altLang="zh-CN" dirty="0" smtClean="0">
              <a:latin typeface="微软雅黑" pitchFamily="34" charset="-122"/>
              <a:ea typeface="微软雅黑" pitchFamily="34" charset="-122"/>
            </a:endParaRPr>
          </a:p>
          <a:p>
            <a:pPr lvl="1">
              <a:buFont typeface="Wingdings" pitchFamily="2" charset="2"/>
              <a:buNone/>
              <a:defRPr/>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便于在计算机上实现。</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数据模型通常由数据结构、数据操作和完整性约束三部分组成，是严格定义的一组概念的集合，精确的描述了系统的静态特写、动态特性和完整性约束条件。</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板封底.jpg"/>
          <p:cNvPicPr>
            <a:picLocks noChangeAspect="1"/>
          </p:cNvPicPr>
          <p:nvPr/>
        </p:nvPicPr>
        <p:blipFill>
          <a:blip r:embed="rId2" cstate="print"/>
          <a:stretch>
            <a:fillRect/>
          </a:stretch>
        </p:blipFill>
        <p:spPr>
          <a:xfrm>
            <a:off x="0" y="-6775"/>
            <a:ext cx="9144000" cy="6871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数据模型分类</a:t>
            </a:r>
          </a:p>
        </p:txBody>
      </p:sp>
      <p:sp>
        <p:nvSpPr>
          <p:cNvPr id="3" name="内容占位符 2"/>
          <p:cNvSpPr>
            <a:spLocks noGrp="1"/>
          </p:cNvSpPr>
          <p:nvPr>
            <p:ph idx="1"/>
          </p:nvPr>
        </p:nvSpPr>
        <p:spPr bwMode="auto">
          <a:xfrm>
            <a:off x="457200" y="1916112"/>
            <a:ext cx="8229600" cy="4537223"/>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dirty="0" smtClean="0">
                <a:latin typeface="微软雅黑" pitchFamily="34" charset="-122"/>
                <a:ea typeface="微软雅黑" pitchFamily="34" charset="-122"/>
              </a:rPr>
              <a:t>数据模型按应用目的分为两类：</a:t>
            </a:r>
          </a:p>
          <a:p>
            <a:pPr>
              <a:buFont typeface="Wingdings" pitchFamily="2" charset="2"/>
              <a:buNone/>
              <a:defRPr/>
            </a:pPr>
            <a:r>
              <a:rPr lang="zh-CN" altLang="en-US" dirty="0" smtClean="0">
                <a:latin typeface="微软雅黑" pitchFamily="34" charset="-122"/>
                <a:ea typeface="微软雅黑" pitchFamily="34" charset="-122"/>
              </a:rPr>
              <a:t>第一类是概念模型：按用户观点对数据和信息建模，主要用于数据库设计，也称信息模型。</a:t>
            </a:r>
          </a:p>
          <a:p>
            <a:pPr>
              <a:buFont typeface="Wingdings" pitchFamily="2" charset="2"/>
              <a:buNone/>
              <a:defRPr/>
            </a:pPr>
            <a:r>
              <a:rPr lang="zh-CN" altLang="en-US" dirty="0" smtClean="0">
                <a:latin typeface="微软雅黑" pitchFamily="34" charset="-122"/>
                <a:ea typeface="微软雅黑" pitchFamily="34" charset="-122"/>
              </a:rPr>
              <a:t>概念模型用于信息世界的建模，是现实世界到信息世界的第一层抽象，是数据库设计人员进行数据库设计的有力的工具，也是设计人员与用户之间进行交流的语言。</a:t>
            </a:r>
          </a:p>
          <a:p>
            <a:pPr>
              <a:buFont typeface="Wingdings" pitchFamily="2" charset="2"/>
              <a:buNone/>
              <a:defRPr/>
            </a:pPr>
            <a:endParaRPr lang="zh-CN" altLang="en-US" sz="1600"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第二类是逻辑模型和物理模型：</a:t>
            </a:r>
          </a:p>
          <a:p>
            <a:pPr>
              <a:buFont typeface="Wingdings" pitchFamily="2" charset="2"/>
              <a:buNone/>
              <a:defRPr/>
            </a:pPr>
            <a:r>
              <a:rPr lang="zh-CN" altLang="en-US" dirty="0" smtClean="0">
                <a:latin typeface="微软雅黑" pitchFamily="34" charset="-122"/>
                <a:ea typeface="微软雅黑" pitchFamily="34" charset="-122"/>
              </a:rPr>
              <a:t>逻辑模型是按计算机观点对数据建模，主要包括层次模型、网络模型、关系模型、面向对象模型、对象关系模型；</a:t>
            </a:r>
          </a:p>
          <a:p>
            <a:pPr>
              <a:buFont typeface="Wingdings" pitchFamily="2" charset="2"/>
              <a:buNone/>
              <a:defRPr/>
            </a:pPr>
            <a:r>
              <a:rPr lang="zh-CN" altLang="en-US" dirty="0" smtClean="0">
                <a:latin typeface="微软雅黑" pitchFamily="34" charset="-122"/>
                <a:ea typeface="微软雅黑" pitchFamily="34" charset="-122"/>
              </a:rPr>
              <a:t>物理模型是对数据最底层的抽象，它描述数据在系统内部的表示方式和存取方法。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smtClean="0">
                <a:latin typeface="微软雅黑" pitchFamily="34" charset="-122"/>
                <a:ea typeface="微软雅黑" pitchFamily="34" charset="-122"/>
              </a:rPr>
              <a:t>数据库管理系统根据数据模型对数据进行存储和管理，数据库管理系统采用的数据模型主要有：</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非关系模型（层次模型、网状模型）和关系模型。</a:t>
            </a:r>
            <a:endParaRPr lang="en-US" altLang="zh-CN" sz="2200" dirty="0" smtClean="0">
              <a:latin typeface="微软雅黑" pitchFamily="34" charset="-122"/>
              <a:ea typeface="微软雅黑" pitchFamily="34" charset="-122"/>
            </a:endParaRPr>
          </a:p>
          <a:p>
            <a:pPr>
              <a:buFont typeface="Wingdings" pitchFamily="2" charset="2"/>
              <a:buNone/>
              <a:defRPr/>
            </a:pPr>
            <a:endParaRPr lang="en-US" altLang="zh-CN" sz="2200" dirty="0" smtClean="0">
              <a:latin typeface="微软雅黑" pitchFamily="34" charset="-122"/>
              <a:ea typeface="微软雅黑" pitchFamily="34" charset="-122"/>
            </a:endParaRPr>
          </a:p>
          <a:p>
            <a:pPr>
              <a:buFont typeface="Wingdings" pitchFamily="2" charset="2"/>
              <a:buNone/>
              <a:defRPr/>
            </a:pPr>
            <a:endParaRPr lang="zh-CN" altLang="en-US" sz="2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层次模型</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以树型层次结构组织数据：</a:t>
            </a:r>
          </a:p>
        </p:txBody>
      </p:sp>
      <p:pic>
        <p:nvPicPr>
          <p:cNvPr id="2050" name="Picture 2"/>
          <p:cNvPicPr>
            <a:picLocks noChangeAspect="1" noChangeArrowheads="1"/>
          </p:cNvPicPr>
          <p:nvPr/>
        </p:nvPicPr>
        <p:blipFill>
          <a:blip r:embed="rId3" cstate="print"/>
          <a:srcRect/>
          <a:stretch>
            <a:fillRect/>
          </a:stretch>
        </p:blipFill>
        <p:spPr bwMode="auto">
          <a:xfrm>
            <a:off x="827584" y="2492896"/>
            <a:ext cx="6120680" cy="391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网状模型</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sz="2200" dirty="0" smtClean="0">
                <a:latin typeface="微软雅黑" pitchFamily="34" charset="-122"/>
                <a:ea typeface="微软雅黑" pitchFamily="34" charset="-122"/>
              </a:rPr>
              <a:t>每一个数据用一个节点表示，每个节点与其它节点都有联系，这样数据库中的所有数据节点就构成了一个复杂的网络：</a:t>
            </a:r>
          </a:p>
        </p:txBody>
      </p:sp>
      <p:pic>
        <p:nvPicPr>
          <p:cNvPr id="3074" name="Picture 2"/>
          <p:cNvPicPr>
            <a:picLocks noChangeAspect="1" noChangeArrowheads="1"/>
          </p:cNvPicPr>
          <p:nvPr/>
        </p:nvPicPr>
        <p:blipFill>
          <a:blip r:embed="rId3" cstate="print"/>
          <a:srcRect/>
          <a:stretch>
            <a:fillRect/>
          </a:stretch>
        </p:blipFill>
        <p:spPr bwMode="auto">
          <a:xfrm>
            <a:off x="755576" y="3284984"/>
            <a:ext cx="7789956"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关系模型</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以二维表格（关系表）的形式组织数据库中的数据：</a:t>
            </a:r>
          </a:p>
        </p:txBody>
      </p:sp>
      <p:pic>
        <p:nvPicPr>
          <p:cNvPr id="4098" name="Picture 2"/>
          <p:cNvPicPr>
            <a:picLocks noChangeAspect="1" noChangeArrowheads="1"/>
          </p:cNvPicPr>
          <p:nvPr/>
        </p:nvPicPr>
        <p:blipFill>
          <a:blip r:embed="rId3" cstate="print"/>
          <a:srcRect/>
          <a:stretch>
            <a:fillRect/>
          </a:stretch>
        </p:blipFill>
        <p:spPr bwMode="auto">
          <a:xfrm>
            <a:off x="539551" y="2564904"/>
            <a:ext cx="8141705"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数据库设计</a:t>
            </a:r>
          </a:p>
        </p:txBody>
      </p:sp>
      <p:sp>
        <p:nvSpPr>
          <p:cNvPr id="3" name="内容占位符 2"/>
          <p:cNvSpPr>
            <a:spLocks noGrp="1"/>
          </p:cNvSpPr>
          <p:nvPr>
            <p:ph idx="1"/>
          </p:nvPr>
        </p:nvSpPr>
        <p:spPr bwMode="auto">
          <a:xfrm>
            <a:off x="457200" y="1700808"/>
            <a:ext cx="8229600" cy="4968552"/>
          </a:xfrm>
          <a:ln>
            <a:miter lim="800000"/>
            <a:headEnd/>
            <a:tailEnd/>
          </a:ln>
        </p:spPr>
        <p:txBody>
          <a:bodyPr vert="horz" wrap="square" lIns="91440" tIns="45720" rIns="91440" bIns="45720" numCol="1" anchor="t" anchorCtr="0" compatLnSpc="1">
            <a:prstTxWarp prst="textNoShape">
              <a:avLst/>
            </a:prstTxWarp>
            <a:noAutofit/>
          </a:bodyPr>
          <a:lstStyle/>
          <a:p>
            <a:pPr>
              <a:buFont typeface="Wingdings" pitchFamily="2" charset="2"/>
              <a:buNone/>
              <a:defRPr/>
            </a:pPr>
            <a:r>
              <a:rPr lang="zh-CN" altLang="en-US" sz="1800" dirty="0" smtClean="0">
                <a:latin typeface="微软雅黑" pitchFamily="34" charset="-122"/>
                <a:ea typeface="微软雅黑" pitchFamily="34" charset="-122"/>
              </a:rPr>
              <a:t>信息世界涉及的概念主要有：</a:t>
            </a:r>
          </a:p>
          <a:p>
            <a:pPr>
              <a:buFont typeface="Wingdings" pitchFamily="2" charset="2"/>
              <a:buNone/>
              <a:defRPr/>
            </a:pPr>
            <a:endParaRPr lang="zh-CN" altLang="en-US" sz="1800" dirty="0" smtClean="0">
              <a:latin typeface="微软雅黑" pitchFamily="34" charset="-122"/>
              <a:ea typeface="微软雅黑" pitchFamily="34" charset="-122"/>
            </a:endParaRPr>
          </a:p>
          <a:p>
            <a:pPr>
              <a:defRPr/>
            </a:pPr>
            <a:r>
              <a:rPr lang="zh-CN" altLang="en-US" sz="1800" dirty="0" smtClean="0">
                <a:latin typeface="微软雅黑" pitchFamily="34" charset="-122"/>
                <a:ea typeface="微软雅黑" pitchFamily="34" charset="-122"/>
              </a:rPr>
              <a:t>实体（</a:t>
            </a:r>
            <a:r>
              <a:rPr lang="en-US" altLang="zh-CN" sz="1800" dirty="0" smtClean="0">
                <a:latin typeface="微软雅黑" pitchFamily="34" charset="-122"/>
                <a:ea typeface="微软雅黑" pitchFamily="34" charset="-122"/>
              </a:rPr>
              <a:t>Entity</a:t>
            </a:r>
            <a:r>
              <a:rPr lang="zh-CN" altLang="en-US" sz="1800" dirty="0" smtClean="0">
                <a:latin typeface="微软雅黑" pitchFamily="34" charset="-122"/>
                <a:ea typeface="微软雅黑" pitchFamily="34" charset="-122"/>
              </a:rPr>
              <a:t>）：客观存在并可相互区别的事物成为实体。可以是人、事、物，也可以是抽象的概念和联系。</a:t>
            </a:r>
          </a:p>
          <a:p>
            <a:pPr>
              <a:defRPr/>
            </a:pPr>
            <a:r>
              <a:rPr lang="zh-CN" altLang="en-US" sz="1800" dirty="0" smtClean="0">
                <a:latin typeface="微软雅黑" pitchFamily="34" charset="-122"/>
                <a:ea typeface="微软雅黑" pitchFamily="34" charset="-122"/>
              </a:rPr>
              <a:t>属性（</a:t>
            </a:r>
            <a:r>
              <a:rPr lang="en-US" altLang="zh-CN" sz="1800" dirty="0" smtClean="0">
                <a:latin typeface="微软雅黑" pitchFamily="34" charset="-122"/>
                <a:ea typeface="微软雅黑" pitchFamily="34" charset="-122"/>
              </a:rPr>
              <a:t>Attribute</a:t>
            </a:r>
            <a:r>
              <a:rPr lang="zh-CN" altLang="en-US" sz="1800" dirty="0" smtClean="0">
                <a:latin typeface="微软雅黑" pitchFamily="34" charset="-122"/>
                <a:ea typeface="微软雅黑" pitchFamily="34" charset="-122"/>
              </a:rPr>
              <a:t>）：实体所具有的某一特性。一个实体可以又若干个属性来刻画。</a:t>
            </a:r>
          </a:p>
          <a:p>
            <a:pPr>
              <a:defRPr/>
            </a:pPr>
            <a:r>
              <a:rPr lang="zh-CN" altLang="en-US" sz="1800" dirty="0" smtClean="0">
                <a:latin typeface="微软雅黑" pitchFamily="34" charset="-122"/>
                <a:ea typeface="微软雅黑" pitchFamily="34" charset="-122"/>
              </a:rPr>
              <a:t>码（</a:t>
            </a:r>
            <a:r>
              <a:rPr lang="en-US" altLang="zh-CN" sz="1800" dirty="0" smtClean="0">
                <a:latin typeface="微软雅黑" pitchFamily="34" charset="-122"/>
                <a:ea typeface="微软雅黑" pitchFamily="34" charset="-122"/>
              </a:rPr>
              <a:t>Key</a:t>
            </a:r>
            <a:r>
              <a:rPr lang="zh-CN" altLang="en-US" sz="1800" dirty="0" smtClean="0">
                <a:latin typeface="微软雅黑" pitchFamily="34" charset="-122"/>
                <a:ea typeface="微软雅黑" pitchFamily="34" charset="-122"/>
              </a:rPr>
              <a:t>）：唯一标识实体的属性集。</a:t>
            </a:r>
          </a:p>
          <a:p>
            <a:pPr>
              <a:defRPr/>
            </a:pPr>
            <a:r>
              <a:rPr lang="zh-CN" altLang="en-US" sz="1800" dirty="0" smtClean="0">
                <a:latin typeface="微软雅黑" pitchFamily="34" charset="-122"/>
                <a:ea typeface="微软雅黑" pitchFamily="34" charset="-122"/>
              </a:rPr>
              <a:t>域（</a:t>
            </a:r>
            <a:r>
              <a:rPr lang="en-US" altLang="zh-CN" sz="1800" dirty="0" smtClean="0">
                <a:latin typeface="微软雅黑" pitchFamily="34" charset="-122"/>
                <a:ea typeface="微软雅黑" pitchFamily="34" charset="-122"/>
              </a:rPr>
              <a:t>Domain</a:t>
            </a:r>
            <a:r>
              <a:rPr lang="zh-CN" altLang="en-US" sz="1800" dirty="0" smtClean="0">
                <a:latin typeface="微软雅黑" pitchFamily="34" charset="-122"/>
                <a:ea typeface="微软雅黑" pitchFamily="34" charset="-122"/>
              </a:rPr>
              <a:t>）：域是一组具有相同数据类型的值的集合。属性的取值范围来自某个域。</a:t>
            </a:r>
          </a:p>
          <a:p>
            <a:pPr>
              <a:defRPr/>
            </a:pPr>
            <a:r>
              <a:rPr lang="zh-CN" altLang="en-US" sz="1800" dirty="0" smtClean="0">
                <a:latin typeface="微软雅黑" pitchFamily="34" charset="-122"/>
                <a:ea typeface="微软雅黑" pitchFamily="34" charset="-122"/>
              </a:rPr>
              <a:t>实体型（</a:t>
            </a:r>
            <a:r>
              <a:rPr lang="en-US" altLang="zh-CN" sz="1800" dirty="0" smtClean="0">
                <a:latin typeface="微软雅黑" pitchFamily="34" charset="-122"/>
                <a:ea typeface="微软雅黑" pitchFamily="34" charset="-122"/>
              </a:rPr>
              <a:t>Entity Type</a:t>
            </a:r>
            <a:r>
              <a:rPr lang="zh-CN" altLang="en-US" sz="1800" dirty="0" smtClean="0">
                <a:latin typeface="微软雅黑" pitchFamily="34" charset="-122"/>
                <a:ea typeface="微软雅黑" pitchFamily="34" charset="-122"/>
              </a:rPr>
              <a:t>）：具有相同属性的实体必然具有共同的特征和性质。用实体名和属性名集合来抽象和刻画同类实体，称为实体型。</a:t>
            </a:r>
          </a:p>
          <a:p>
            <a:pPr>
              <a:defRPr/>
            </a:pPr>
            <a:r>
              <a:rPr lang="zh-CN" altLang="en-US" sz="1800" dirty="0" smtClean="0">
                <a:latin typeface="微软雅黑" pitchFamily="34" charset="-122"/>
                <a:ea typeface="微软雅黑" pitchFamily="34" charset="-122"/>
              </a:rPr>
              <a:t>实体集（</a:t>
            </a:r>
            <a:r>
              <a:rPr lang="en-US" altLang="zh-CN" sz="1800" dirty="0" smtClean="0">
                <a:latin typeface="微软雅黑" pitchFamily="34" charset="-122"/>
                <a:ea typeface="微软雅黑" pitchFamily="34" charset="-122"/>
              </a:rPr>
              <a:t>Entity Set</a:t>
            </a:r>
            <a:r>
              <a:rPr lang="zh-CN" altLang="en-US" sz="1800" dirty="0" smtClean="0">
                <a:latin typeface="微软雅黑" pitchFamily="34" charset="-122"/>
                <a:ea typeface="微软雅黑" pitchFamily="34" charset="-122"/>
              </a:rPr>
              <a:t>）：同一类型实体的集合。</a:t>
            </a:r>
          </a:p>
          <a:p>
            <a:pPr>
              <a:defRPr/>
            </a:pPr>
            <a:r>
              <a:rPr lang="zh-CN" altLang="en-US" sz="1800" dirty="0" smtClean="0">
                <a:latin typeface="微软雅黑" pitchFamily="34" charset="-122"/>
                <a:ea typeface="微软雅黑" pitchFamily="34" charset="-122"/>
              </a:rPr>
              <a:t>联系（</a:t>
            </a:r>
            <a:r>
              <a:rPr lang="en-US" altLang="zh-CN" sz="1800" dirty="0" smtClean="0">
                <a:latin typeface="微软雅黑" pitchFamily="34" charset="-122"/>
                <a:ea typeface="微软雅黑" pitchFamily="34" charset="-122"/>
              </a:rPr>
              <a:t>Relationship</a:t>
            </a:r>
            <a:r>
              <a:rPr lang="zh-CN" altLang="en-US" sz="1800" dirty="0" smtClean="0">
                <a:latin typeface="微软雅黑" pitchFamily="34" charset="-122"/>
                <a:ea typeface="微软雅黑" pitchFamily="34" charset="-122"/>
              </a:rPr>
              <a:t>）：实体内部和实体之间的联系。实体之间的联系有一对一，一对多、多对多三种。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484784"/>
            <a:ext cx="8229600" cy="4896544"/>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概念模型的一种表示方法：实体</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联系方法，</a:t>
            </a:r>
            <a:r>
              <a:rPr lang="en-US" altLang="zh-CN" dirty="0" smtClean="0">
                <a:latin typeface="微软雅黑" pitchFamily="34" charset="-122"/>
                <a:ea typeface="微软雅黑" pitchFamily="34" charset="-122"/>
              </a:rPr>
              <a:t>E-R</a:t>
            </a:r>
            <a:r>
              <a:rPr lang="zh-CN" altLang="en-US" dirty="0" smtClean="0">
                <a:latin typeface="微软雅黑" pitchFamily="34" charset="-122"/>
                <a:ea typeface="微软雅黑" pitchFamily="34" charset="-122"/>
              </a:rPr>
              <a:t>图，提供了表示实体型、属性和联系的方法：</a:t>
            </a:r>
          </a:p>
          <a:p>
            <a:pPr marL="514350" indent="-514350">
              <a:buFont typeface="+mj-lt"/>
              <a:buAutoNum type="arabicPeriod"/>
              <a:defRPr/>
            </a:pPr>
            <a:r>
              <a:rPr lang="zh-CN" altLang="en-US" dirty="0" smtClean="0">
                <a:latin typeface="微软雅黑" pitchFamily="34" charset="-122"/>
                <a:ea typeface="微软雅黑" pitchFamily="34" charset="-122"/>
              </a:rPr>
              <a:t>实体型：用矩形表示，矩形框内写实体名；</a:t>
            </a:r>
          </a:p>
          <a:p>
            <a:pPr marL="514350" indent="-514350">
              <a:buFont typeface="+mj-lt"/>
              <a:buAutoNum type="arabicPeriod"/>
              <a:defRPr/>
            </a:pPr>
            <a:r>
              <a:rPr lang="zh-CN" altLang="en-US" dirty="0" smtClean="0">
                <a:latin typeface="微软雅黑" pitchFamily="34" charset="-122"/>
                <a:ea typeface="微软雅黑" pitchFamily="34" charset="-122"/>
              </a:rPr>
              <a:t>属性：用椭圆表示，并用无向边将其与对应的实体型连接起来；</a:t>
            </a:r>
          </a:p>
          <a:p>
            <a:pPr marL="514350" indent="-514350">
              <a:buFont typeface="+mj-lt"/>
              <a:buAutoNum type="arabicPeriod"/>
              <a:defRPr/>
            </a:pPr>
            <a:r>
              <a:rPr lang="zh-CN" altLang="en-US" dirty="0" smtClean="0">
                <a:latin typeface="微软雅黑" pitchFamily="34" charset="-122"/>
                <a:ea typeface="微软雅黑" pitchFamily="34" charset="-122"/>
              </a:rPr>
              <a:t>联系：用菱形表示，框内写明联系名，并用 无向边与有关实体型连接起来，同时在无向边上标上联系的类型（</a:t>
            </a:r>
            <a:r>
              <a:rPr lang="en-US" altLang="zh-CN" dirty="0" smtClean="0">
                <a:latin typeface="微软雅黑" pitchFamily="34" charset="-122"/>
                <a:ea typeface="微软雅黑" pitchFamily="34" charset="-122"/>
              </a:rPr>
              <a:t>1:1,1:n,m:n</a:t>
            </a:r>
            <a:r>
              <a:rPr lang="zh-CN" altLang="en-US" dirty="0" smtClean="0">
                <a:latin typeface="微软雅黑" pitchFamily="34" charset="-122"/>
                <a:ea typeface="微软雅黑" pitchFamily="34" charset="-122"/>
              </a:rPr>
              <a:t>）。联系也可以有属性。</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pic>
        <p:nvPicPr>
          <p:cNvPr id="5122" name="Picture 2"/>
          <p:cNvPicPr>
            <a:picLocks noGrp="1" noChangeAspect="1" noChangeArrowheads="1"/>
          </p:cNvPicPr>
          <p:nvPr>
            <p:ph idx="1"/>
          </p:nvPr>
        </p:nvPicPr>
        <p:blipFill>
          <a:blip r:embed="rId3" cstate="print"/>
          <a:srcRect/>
          <a:stretch>
            <a:fillRect/>
          </a:stretch>
        </p:blipFill>
        <p:spPr bwMode="auto">
          <a:xfrm>
            <a:off x="1115616" y="1268760"/>
            <a:ext cx="6624736" cy="527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3 </a:t>
            </a:r>
            <a:r>
              <a:rPr lang="zh-CN" altLang="en-US" sz="3200" b="1" dirty="0" smtClean="0">
                <a:solidFill>
                  <a:srgbClr val="0033CC"/>
                </a:solidFill>
                <a:latin typeface="微软雅黑" pitchFamily="34" charset="-122"/>
                <a:ea typeface="微软雅黑" pitchFamily="34" charset="-122"/>
              </a:rPr>
              <a:t>数据库的三级模式</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、模式</a:t>
            </a:r>
          </a:p>
          <a:p>
            <a:pPr>
              <a:buFont typeface="Wingdings" pitchFamily="2" charset="2"/>
              <a:buNone/>
              <a:defRPr/>
            </a:pPr>
            <a:r>
              <a:rPr lang="zh-CN" altLang="en-US" dirty="0" smtClean="0">
                <a:latin typeface="微软雅黑" pitchFamily="34" charset="-122"/>
                <a:ea typeface="微软雅黑" pitchFamily="34" charset="-122"/>
              </a:rPr>
              <a:t>　模式又称概念模式或逻辑模式，对应于概念级。它是由数据库设计者综合所有用户的数据，按照统一的观点构造的全局逻辑结构，是对数据库中全部数据的逻辑结构和特征的总体描述，是所有用户的公共数据视图</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全局视图</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它是由数据库管理系统提供的数据模式描述语言</a:t>
            </a:r>
            <a:r>
              <a:rPr lang="en-US" altLang="zh-CN" dirty="0" smtClean="0">
                <a:latin typeface="微软雅黑" pitchFamily="34" charset="-122"/>
                <a:ea typeface="微软雅黑" pitchFamily="34" charset="-122"/>
              </a:rPr>
              <a:t>(Data Description Language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DDL)</a:t>
            </a:r>
            <a:r>
              <a:rPr lang="zh-CN" altLang="en-US" dirty="0" smtClean="0">
                <a:latin typeface="微软雅黑" pitchFamily="34" charset="-122"/>
                <a:ea typeface="微软雅黑" pitchFamily="34" charset="-122"/>
              </a:rPr>
              <a:t>来描述、定义的，体现、反映了数据库系统的整体观。</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1268760"/>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772816"/>
            <a:ext cx="8229600" cy="4353347"/>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、外模式</a:t>
            </a:r>
          </a:p>
          <a:p>
            <a:pPr>
              <a:buFont typeface="Wingdings" pitchFamily="2" charset="2"/>
              <a:buNone/>
              <a:defRPr/>
            </a:pPr>
            <a:r>
              <a:rPr lang="zh-CN" altLang="en-US" dirty="0" smtClean="0">
                <a:latin typeface="微软雅黑" pitchFamily="34" charset="-122"/>
                <a:ea typeface="微软雅黑" pitchFamily="34" charset="-122"/>
              </a:rPr>
              <a:t>　外模式又称子模式或用户模式，对应于用户级。它是某个或某几个用户所看到的数据库的数据视图，是与某一应用有关的数据的逻辑表示。外模式是从模式导出的一个子集，包含模式中允许特定用户使用的那部分数据。</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用户可以通过外模式描述语言来描述、定义对应于用户的数据记录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外模式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，也可以利用数据操纵语言</a:t>
            </a:r>
            <a:r>
              <a:rPr lang="en-US" altLang="zh-CN" dirty="0" smtClean="0">
                <a:latin typeface="微软雅黑" pitchFamily="34" charset="-122"/>
                <a:ea typeface="微软雅黑" pitchFamily="34" charset="-122"/>
              </a:rPr>
              <a:t>(Data Manipulation Language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DML)</a:t>
            </a:r>
            <a:r>
              <a:rPr lang="zh-CN" altLang="en-US" dirty="0" smtClean="0">
                <a:latin typeface="微软雅黑" pitchFamily="34" charset="-122"/>
                <a:ea typeface="微软雅黑" pitchFamily="34" charset="-122"/>
              </a:rPr>
              <a:t>对这些数据记录进行。外模式反映了数据库的用户观。</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、内模式</a:t>
            </a:r>
          </a:p>
          <a:p>
            <a:pPr>
              <a:buFont typeface="Wingdings" pitchFamily="2" charset="2"/>
              <a:buNone/>
              <a:defRPr/>
            </a:pPr>
            <a:r>
              <a:rPr lang="zh-CN" altLang="en-US" dirty="0" smtClean="0">
                <a:latin typeface="微软雅黑" pitchFamily="34" charset="-122"/>
                <a:ea typeface="微软雅黑" pitchFamily="34" charset="-122"/>
              </a:rPr>
              <a:t>   内模式又称存储模式，对应于物理级，它是数据库中全体数据的内部表示或底层描述，是数据库最低一级的逻辑描述，它描述了数据在存储介质上的存储方式和物理结构，对应着实际存储在外存储介质上的数据库。</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内模式由内模式描述语言来描述、定义，它是数据库的存储观。</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   在一个数据库系统中，只有唯一的数据库， 因而作为定义 、描述数据库存储结构的内模式和定义、描述数据库逻辑结构的模式，也是唯一的；</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但建立在数据库系统之上的应用则是非常广泛、多样的，所以对应的外模式不是唯一的，也不可能是唯一的。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数据库的二级映象与数据库独立性</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外模式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模式映象</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模式描述的是数据的全局逻辑结构，外模式描述的是数据的局部逻辑结构。当模式改变时，由数据库管理员对各个外模式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模式的映象作相应改变，可以使外模式保持不变，从而应用程序不必修改，保证了数据与程序的逻辑独立性，简称数据的逻辑独立性</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556792"/>
            <a:ext cx="8229600" cy="4569371"/>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内模式映象</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数据库中只有一个模式，也只有一个内模式，所以模式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内模式映象是唯一的，它定义了数据库全局逻辑结构与存储结构之间的对应关系。</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当数据库的存储结构改变了，由数据库管理员对模式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内模式映象作相应改变，可以使模式保持不变，从而应用程序也不必改变。保证了数据与程序的物理独立性，简称数据的物理独立性。</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4 </a:t>
            </a:r>
            <a:r>
              <a:rPr lang="zh-CN" altLang="en-US" sz="3200" b="1" dirty="0" smtClean="0">
                <a:solidFill>
                  <a:srgbClr val="0033CC"/>
                </a:solidFill>
                <a:latin typeface="微软雅黑" pitchFamily="34" charset="-122"/>
                <a:ea typeface="微软雅黑" pitchFamily="34" charset="-122"/>
              </a:rPr>
              <a:t>数据库的连接方式</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marL="514350" indent="-514350">
              <a:buFont typeface="+mj-lt"/>
              <a:buAutoNum type="arabicPeriod"/>
              <a:defRPr/>
            </a:pPr>
            <a:r>
              <a:rPr lang="en-US" altLang="zh-CN" dirty="0" smtClean="0">
                <a:latin typeface="微软雅黑" pitchFamily="34" charset="-122"/>
                <a:ea typeface="微软雅黑" pitchFamily="34" charset="-122"/>
              </a:rPr>
              <a:t>ODBC</a:t>
            </a:r>
            <a:r>
              <a:rPr lang="zh-CN" altLang="en-US" dirty="0" smtClean="0">
                <a:latin typeface="微软雅黑" pitchFamily="34" charset="-122"/>
                <a:ea typeface="微软雅黑" pitchFamily="34" charset="-122"/>
              </a:rPr>
              <a:t>数据库接口</a:t>
            </a:r>
            <a:endParaRPr lang="en-US" altLang="zh-CN" dirty="0" smtClean="0">
              <a:latin typeface="微软雅黑" pitchFamily="34" charset="-122"/>
              <a:ea typeface="微软雅黑" pitchFamily="34" charset="-122"/>
            </a:endParaRPr>
          </a:p>
          <a:p>
            <a:pPr marL="514350" indent="-514350">
              <a:buFont typeface="+mj-lt"/>
              <a:buAutoNum type="arabicPeriod"/>
              <a:defRPr/>
            </a:pPr>
            <a:endParaRPr lang="zh-CN" altLang="en-US" dirty="0" smtClean="0">
              <a:latin typeface="微软雅黑" pitchFamily="34" charset="-122"/>
              <a:ea typeface="微软雅黑" pitchFamily="34" charset="-122"/>
            </a:endParaRPr>
          </a:p>
          <a:p>
            <a:pPr marL="514350" indent="-514350">
              <a:buFont typeface="+mj-lt"/>
              <a:buAutoNum type="arabicPeriod"/>
              <a:defRPr/>
            </a:pP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数据库接口</a:t>
            </a:r>
            <a:endParaRPr lang="en-US" altLang="zh-CN" dirty="0" smtClean="0">
              <a:latin typeface="微软雅黑" pitchFamily="34" charset="-122"/>
              <a:ea typeface="微软雅黑" pitchFamily="34" charset="-122"/>
            </a:endParaRPr>
          </a:p>
          <a:p>
            <a:pPr marL="514350" indent="-514350">
              <a:buFont typeface="+mj-lt"/>
              <a:buAutoNum type="arabicPeriod"/>
              <a:defRPr/>
            </a:pPr>
            <a:endParaRPr lang="zh-CN" altLang="en-US" dirty="0" smtClean="0">
              <a:latin typeface="微软雅黑" pitchFamily="34" charset="-122"/>
              <a:ea typeface="微软雅黑" pitchFamily="34" charset="-122"/>
            </a:endParaRPr>
          </a:p>
          <a:p>
            <a:pPr marL="514350" indent="-514350">
              <a:buFont typeface="+mj-lt"/>
              <a:buAutoNum type="arabicPeriod"/>
              <a:defRPr/>
            </a:pP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数据库接口</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1</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ODBC</a:t>
            </a:r>
            <a:r>
              <a:rPr lang="zh-CN" altLang="en-US" sz="3200" b="1" dirty="0" smtClean="0">
                <a:solidFill>
                  <a:srgbClr val="0033CC"/>
                </a:solidFill>
                <a:latin typeface="微软雅黑" pitchFamily="34" charset="-122"/>
                <a:ea typeface="微软雅黑" pitchFamily="34" charset="-122"/>
              </a:rPr>
              <a:t>数据库接口</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dirty="0" smtClean="0">
                <a:latin typeface="微软雅黑" pitchFamily="34" charset="-122"/>
                <a:ea typeface="微软雅黑" pitchFamily="34" charset="-122"/>
              </a:rPr>
              <a:t>ODBC</a:t>
            </a:r>
            <a:r>
              <a:rPr lang="zh-CN" altLang="en-US" dirty="0" smtClean="0">
                <a:latin typeface="微软雅黑" pitchFamily="34" charset="-122"/>
                <a:ea typeface="微软雅黑" pitchFamily="34" charset="-122"/>
              </a:rPr>
              <a:t>即开放式数据库互连（</a:t>
            </a:r>
            <a:r>
              <a:rPr lang="en-US" altLang="zh-CN" dirty="0" smtClean="0">
                <a:latin typeface="微软雅黑" pitchFamily="34" charset="-122"/>
                <a:ea typeface="微软雅黑" pitchFamily="34" charset="-122"/>
              </a:rPr>
              <a:t>Open Database Connectivity</a:t>
            </a:r>
            <a:r>
              <a:rPr lang="zh-CN" altLang="en-US" dirty="0" smtClean="0">
                <a:latin typeface="微软雅黑" pitchFamily="34" charset="-122"/>
                <a:ea typeface="微软雅黑" pitchFamily="34" charset="-122"/>
              </a:rPr>
              <a:t>），是微软公司推出的一种实现应用程序和关系数据库之间通讯的接口标准。符合标准的数据库就可以通过</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语言编写的命令对数据库进行操作，但只针对关系数据库。</a:t>
            </a:r>
            <a:endParaRPr lang="en-US" altLang="zh-CN" dirty="0" smtClean="0">
              <a:latin typeface="微软雅黑" pitchFamily="34" charset="-122"/>
              <a:ea typeface="微软雅黑" pitchFamily="34" charset="-122"/>
            </a:endParaRPr>
          </a:p>
          <a:p>
            <a:pPr>
              <a:defRPr/>
            </a:pPr>
            <a:endParaRPr lang="en-US" altLang="zh-CN" dirty="0" smtClean="0">
              <a:latin typeface="微软雅黑" pitchFamily="34" charset="-122"/>
              <a:ea typeface="微软雅黑" pitchFamily="34" charset="-122"/>
            </a:endParaRPr>
          </a:p>
          <a:p>
            <a:pPr>
              <a:defRPr/>
            </a:pPr>
            <a:r>
              <a:rPr lang="zh-CN" altLang="en-US" dirty="0" smtClean="0">
                <a:latin typeface="微软雅黑" pitchFamily="34" charset="-122"/>
                <a:ea typeface="微软雅黑" pitchFamily="34" charset="-122"/>
              </a:rPr>
              <a:t>目前所有的关系数据库都符合该标准（如</a:t>
            </a:r>
            <a:r>
              <a:rPr lang="en-US" altLang="zh-CN" dirty="0" smtClean="0">
                <a:latin typeface="微软雅黑" pitchFamily="34" charset="-122"/>
                <a:ea typeface="微软雅黑" pitchFamily="34" charset="-122"/>
              </a:rPr>
              <a:t>SQL Server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Oracle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Access</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Excel</a:t>
            </a:r>
            <a:r>
              <a:rPr lang="zh-CN" altLang="en-US" dirty="0" smtClean="0">
                <a:latin typeface="微软雅黑" pitchFamily="34" charset="-122"/>
                <a:ea typeface="微软雅黑" pitchFamily="34" charset="-122"/>
              </a:rPr>
              <a:t>等）。</a:t>
            </a:r>
            <a:r>
              <a:rPr lang="en-US" altLang="zh-CN" dirty="0" smtClean="0">
                <a:latin typeface="微软雅黑" pitchFamily="34" charset="-122"/>
                <a:ea typeface="微软雅黑" pitchFamily="34" charset="-122"/>
              </a:rPr>
              <a:t>ODBC</a:t>
            </a:r>
            <a:r>
              <a:rPr lang="zh-CN" altLang="en-US" dirty="0" smtClean="0">
                <a:latin typeface="微软雅黑" pitchFamily="34" charset="-122"/>
                <a:ea typeface="微软雅黑" pitchFamily="34" charset="-122"/>
              </a:rPr>
              <a:t>本质上是一组数据库访问</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（应用程序编程接口），由一组函数调用组成，核心是</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语句。</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endParaRPr lang="zh-CN" altLang="en-US" dirty="0" smtClean="0">
              <a:latin typeface="微软雅黑" pitchFamily="34" charset="-122"/>
              <a:ea typeface="微软雅黑" pitchFamily="34" charset="-122"/>
            </a:endParaRPr>
          </a:p>
        </p:txBody>
      </p:sp>
      <p:pic>
        <p:nvPicPr>
          <p:cNvPr id="2" name="Picture 2"/>
          <p:cNvPicPr>
            <a:picLocks noChangeAspect="1" noChangeArrowheads="1"/>
          </p:cNvPicPr>
          <p:nvPr/>
        </p:nvPicPr>
        <p:blipFill>
          <a:blip r:embed="rId3" cstate="print"/>
          <a:srcRect/>
          <a:stretch>
            <a:fillRect/>
          </a:stretch>
        </p:blipFill>
        <p:spPr bwMode="auto">
          <a:xfrm>
            <a:off x="467544" y="1340768"/>
            <a:ext cx="7858155"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2</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OLE DB</a:t>
            </a:r>
            <a:r>
              <a:rPr lang="zh-CN" altLang="en-US" sz="3200" b="1" dirty="0" smtClean="0">
                <a:solidFill>
                  <a:srgbClr val="0033CC"/>
                </a:solidFill>
                <a:latin typeface="微软雅黑" pitchFamily="34" charset="-122"/>
                <a:ea typeface="微软雅黑" pitchFamily="34" charset="-122"/>
              </a:rPr>
              <a:t>数据库接口</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defRPr/>
            </a:pP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即数据库链接和嵌入对象（</a:t>
            </a:r>
            <a:r>
              <a:rPr lang="en-US" altLang="zh-CN" dirty="0" smtClean="0">
                <a:latin typeface="微软雅黑" pitchFamily="34" charset="-122"/>
                <a:ea typeface="微软雅黑" pitchFamily="34" charset="-122"/>
              </a:rPr>
              <a:t>Object Linking and Embedding </a:t>
            </a:r>
            <a:r>
              <a:rPr lang="en-US" altLang="zh-CN" dirty="0" err="1" smtClean="0">
                <a:latin typeface="微软雅黑" pitchFamily="34" charset="-122"/>
                <a:ea typeface="微软雅黑" pitchFamily="34" charset="-122"/>
              </a:rPr>
              <a:t>DataBase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是微软提出的基于</a:t>
            </a:r>
            <a:r>
              <a:rPr lang="en-US" altLang="zh-CN" dirty="0" smtClean="0">
                <a:latin typeface="微软雅黑" pitchFamily="34" charset="-122"/>
                <a:ea typeface="微软雅黑" pitchFamily="34" charset="-122"/>
              </a:rPr>
              <a:t>COM</a:t>
            </a:r>
            <a:r>
              <a:rPr lang="zh-CN" altLang="en-US" dirty="0" smtClean="0">
                <a:latin typeface="微软雅黑" pitchFamily="34" charset="-122"/>
                <a:ea typeface="微软雅黑" pitchFamily="34" charset="-122"/>
              </a:rPr>
              <a:t>思想且面向对象的一种技术标准，目的是提供一种统一的数据访问接口访问各种数据源，这里所说的“数据”除了标准的关系型数据库中的数据之外，还包括邮件数据、</a:t>
            </a:r>
            <a:r>
              <a:rPr lang="en-US" altLang="zh-CN" dirty="0" smtClean="0">
                <a:latin typeface="微软雅黑" pitchFamily="34" charset="-122"/>
                <a:ea typeface="微软雅黑" pitchFamily="34" charset="-122"/>
              </a:rPr>
              <a:t>Web</a:t>
            </a:r>
            <a:r>
              <a:rPr lang="zh-CN" altLang="en-US" dirty="0" smtClean="0">
                <a:latin typeface="微软雅黑" pitchFamily="34" charset="-122"/>
                <a:ea typeface="微软雅黑" pitchFamily="34" charset="-122"/>
              </a:rPr>
              <a:t>上的文本或图形、目录服务</a:t>
            </a:r>
            <a:r>
              <a:rPr lang="en-US" altLang="zh-CN" dirty="0" smtClean="0">
                <a:latin typeface="微软雅黑" pitchFamily="34" charset="-122"/>
                <a:ea typeface="微软雅黑" pitchFamily="34" charset="-122"/>
              </a:rPr>
              <a:t>(Directory Services)</a:t>
            </a:r>
            <a:r>
              <a:rPr lang="zh-CN" altLang="en-US" dirty="0" smtClean="0">
                <a:latin typeface="微软雅黑" pitchFamily="34" charset="-122"/>
                <a:ea typeface="微软雅黑" pitchFamily="34" charset="-122"/>
              </a:rPr>
              <a:t>、以及主机系统中的文件和地理数据以及自定义业务对象等。</a:t>
            </a:r>
            <a:endParaRPr lang="en-US" altLang="zh-CN" dirty="0" smtClean="0">
              <a:latin typeface="微软雅黑" pitchFamily="34" charset="-122"/>
              <a:ea typeface="微软雅黑" pitchFamily="34" charset="-122"/>
            </a:endParaRPr>
          </a:p>
          <a:p>
            <a:pPr>
              <a:defRPr/>
            </a:pPr>
            <a:endParaRPr lang="en-US" altLang="zh-CN" dirty="0" smtClean="0">
              <a:latin typeface="微软雅黑" pitchFamily="34" charset="-122"/>
              <a:ea typeface="微软雅黑" pitchFamily="34" charset="-122"/>
            </a:endParaRPr>
          </a:p>
          <a:p>
            <a:pPr>
              <a:defRPr/>
            </a:pP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标准的核心内容就是提供一种相同的访问接口，使得数据的使用者</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应用程序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可以使用同样的方法访问各种数据，而不用考虑数据的具体存储地点、格式或类型。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endParaRPr lang="zh-CN" altLang="en-US" dirty="0" smtClean="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cstate="print"/>
          <a:srcRect/>
          <a:stretch>
            <a:fillRect/>
          </a:stretch>
        </p:blipFill>
        <p:spPr bwMode="auto">
          <a:xfrm>
            <a:off x="323528" y="2564904"/>
            <a:ext cx="8280025"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一 、数据库基本概念</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什么是数据？</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数据：描述事物的符号记录，可以是数字，也可以是文字、图形、图像、声音、语言等。</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数据有多种形式，它们都可以经过数字化后存入计算机。</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数据的含义称为数据的语义，数据与语义是不可分的。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3</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ADO</a:t>
            </a:r>
            <a:r>
              <a:rPr lang="zh-CN" altLang="en-US" sz="3200" b="1" dirty="0" smtClean="0">
                <a:solidFill>
                  <a:srgbClr val="0033CC"/>
                </a:solidFill>
                <a:latin typeface="微软雅黑" pitchFamily="34" charset="-122"/>
                <a:ea typeface="微软雅黑" pitchFamily="34" charset="-122"/>
              </a:rPr>
              <a:t>数据库接口</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a:bodyPr>
          <a:lstStyle/>
          <a:p>
            <a:pPr>
              <a:defRPr/>
            </a:pPr>
            <a:r>
              <a:rPr lang="en-US" altLang="zh-CN" sz="2000" dirty="0" smtClean="0">
                <a:latin typeface="微软雅黑" pitchFamily="34" charset="-122"/>
                <a:ea typeface="微软雅黑" pitchFamily="34" charset="-122"/>
              </a:rPr>
              <a:t>ADO</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ActiveX Data Objects</a:t>
            </a:r>
            <a:r>
              <a:rPr lang="zh-CN" altLang="en-US" sz="2000" dirty="0" smtClean="0">
                <a:latin typeface="微软雅黑" pitchFamily="34" charset="-122"/>
                <a:ea typeface="微软雅黑" pitchFamily="34" charset="-122"/>
              </a:rPr>
              <a:t>）是微软公司开发的基于</a:t>
            </a:r>
            <a:r>
              <a:rPr lang="en-US" altLang="zh-CN" sz="2000" dirty="0" smtClean="0">
                <a:latin typeface="微软雅黑" pitchFamily="34" charset="-122"/>
                <a:ea typeface="微软雅黑" pitchFamily="34" charset="-122"/>
              </a:rPr>
              <a:t>COM</a:t>
            </a:r>
            <a:r>
              <a:rPr lang="zh-CN" altLang="en-US" sz="2000" dirty="0" smtClean="0">
                <a:latin typeface="微软雅黑" pitchFamily="34" charset="-122"/>
                <a:ea typeface="微软雅黑" pitchFamily="34" charset="-122"/>
              </a:rPr>
              <a:t>的数据库应用程序接口，通过</a:t>
            </a:r>
            <a:r>
              <a:rPr lang="en-US" altLang="zh-CN" sz="2000" dirty="0" smtClean="0">
                <a:latin typeface="微软雅黑" pitchFamily="34" charset="-122"/>
                <a:ea typeface="微软雅黑" pitchFamily="34" charset="-122"/>
              </a:rPr>
              <a:t>ADO</a:t>
            </a:r>
            <a:r>
              <a:rPr lang="zh-CN" altLang="en-US" sz="2000" dirty="0" smtClean="0">
                <a:latin typeface="微软雅黑" pitchFamily="34" charset="-122"/>
                <a:ea typeface="微软雅黑" pitchFamily="34" charset="-122"/>
              </a:rPr>
              <a:t>连接数据库，可以灵活地操作数据库中的数据。</a:t>
            </a:r>
          </a:p>
          <a:p>
            <a:pPr>
              <a:buFont typeface="Wingdings" pitchFamily="2" charset="2"/>
              <a:buNone/>
              <a:defRPr/>
            </a:pPr>
            <a:endParaRPr lang="zh-CN" altLang="en-US" sz="2000" dirty="0" smtClean="0">
              <a:latin typeface="微软雅黑" pitchFamily="34" charset="-122"/>
              <a:ea typeface="微软雅黑" pitchFamily="34" charset="-122"/>
            </a:endParaRPr>
          </a:p>
          <a:p>
            <a:pPr>
              <a:buFont typeface="Wingdings" pitchFamily="2" charset="2"/>
              <a:buNone/>
              <a:defRPr/>
            </a:pPr>
            <a:r>
              <a:rPr lang="zh-CN" altLang="en-US" sz="2000" dirty="0" smtClean="0">
                <a:latin typeface="微软雅黑" pitchFamily="34" charset="-122"/>
                <a:ea typeface="微软雅黑" pitchFamily="34" charset="-122"/>
              </a:rPr>
              <a:t>下图展示了应用程序通过</a:t>
            </a:r>
            <a:r>
              <a:rPr lang="en-US" altLang="zh-CN" sz="2000" dirty="0" smtClean="0">
                <a:latin typeface="微软雅黑" pitchFamily="34" charset="-122"/>
                <a:ea typeface="微软雅黑" pitchFamily="34" charset="-122"/>
              </a:rPr>
              <a:t>ADO</a:t>
            </a:r>
            <a:r>
              <a:rPr lang="zh-CN" altLang="en-US" sz="2000" dirty="0" smtClean="0">
                <a:latin typeface="微软雅黑" pitchFamily="34" charset="-122"/>
                <a:ea typeface="微软雅黑" pitchFamily="34" charset="-122"/>
              </a:rPr>
              <a:t>访问</a:t>
            </a:r>
            <a:r>
              <a:rPr lang="en-US" altLang="zh-CN" sz="2000" dirty="0" smtClean="0">
                <a:latin typeface="微软雅黑" pitchFamily="34" charset="-122"/>
                <a:ea typeface="微软雅黑" pitchFamily="34" charset="-122"/>
              </a:rPr>
              <a:t>SQL Server</a:t>
            </a:r>
            <a:r>
              <a:rPr lang="zh-CN" altLang="en-US" sz="2000" dirty="0" smtClean="0">
                <a:latin typeface="微软雅黑" pitchFamily="34" charset="-122"/>
                <a:ea typeface="微软雅黑" pitchFamily="34" charset="-122"/>
              </a:rPr>
              <a:t>数据库接口：</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2"/>
            <a:ext cx="8229600" cy="4753248"/>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r>
              <a:rPr lang="zh-CN" altLang="en-US" sz="1800" dirty="0" smtClean="0">
                <a:latin typeface="微软雅黑" pitchFamily="34" charset="-122"/>
                <a:ea typeface="微软雅黑" pitchFamily="34" charset="-122"/>
              </a:rPr>
              <a:t>从图中可看出，使用</a:t>
            </a:r>
            <a:r>
              <a:rPr lang="en-US" altLang="zh-CN" sz="1800" dirty="0" smtClean="0">
                <a:latin typeface="微软雅黑" pitchFamily="34" charset="-122"/>
                <a:ea typeface="微软雅黑" pitchFamily="34" charset="-122"/>
              </a:rPr>
              <a:t>ADO</a:t>
            </a:r>
            <a:r>
              <a:rPr lang="zh-CN" altLang="en-US" sz="1800" dirty="0" smtClean="0">
                <a:latin typeface="微软雅黑" pitchFamily="34" charset="-122"/>
                <a:ea typeface="微软雅黑" pitchFamily="34" charset="-122"/>
              </a:rPr>
              <a:t>访问</a:t>
            </a:r>
            <a:r>
              <a:rPr lang="en-US" altLang="zh-CN" sz="1800" dirty="0" smtClean="0">
                <a:latin typeface="微软雅黑" pitchFamily="34" charset="-122"/>
                <a:ea typeface="微软雅黑" pitchFamily="34" charset="-122"/>
              </a:rPr>
              <a:t>SQL Server</a:t>
            </a:r>
            <a:r>
              <a:rPr lang="zh-CN" altLang="en-US" sz="1800" dirty="0" smtClean="0">
                <a:latin typeface="微软雅黑" pitchFamily="34" charset="-122"/>
                <a:ea typeface="微软雅黑" pitchFamily="34" charset="-122"/>
              </a:rPr>
              <a:t>数据库有两种途径：</a:t>
            </a:r>
            <a:endParaRPr lang="en-US" altLang="zh-CN" sz="1800" dirty="0" smtClean="0">
              <a:latin typeface="微软雅黑" pitchFamily="34" charset="-122"/>
              <a:ea typeface="微软雅黑" pitchFamily="34" charset="-122"/>
            </a:endParaRPr>
          </a:p>
          <a:p>
            <a:pPr>
              <a:buFont typeface="Wingdings" pitchFamily="2" charset="2"/>
              <a:buNone/>
              <a:defRPr/>
            </a:pPr>
            <a:r>
              <a:rPr lang="zh-CN" altLang="en-US" sz="1800" dirty="0" smtClean="0">
                <a:latin typeface="微软雅黑" pitchFamily="34" charset="-122"/>
                <a:ea typeface="微软雅黑" pitchFamily="34" charset="-122"/>
              </a:rPr>
              <a:t>一种是通过</a:t>
            </a:r>
            <a:r>
              <a:rPr lang="en-US" altLang="zh-CN" sz="1800" dirty="0" smtClean="0">
                <a:latin typeface="微软雅黑" pitchFamily="34" charset="-122"/>
                <a:ea typeface="微软雅黑" pitchFamily="34" charset="-122"/>
              </a:rPr>
              <a:t>ODBC</a:t>
            </a:r>
            <a:r>
              <a:rPr lang="zh-CN" altLang="en-US" sz="1800" dirty="0" smtClean="0">
                <a:latin typeface="微软雅黑" pitchFamily="34" charset="-122"/>
                <a:ea typeface="微软雅黑" pitchFamily="34" charset="-122"/>
              </a:rPr>
              <a:t>驱动程序，</a:t>
            </a:r>
            <a:endParaRPr lang="en-US" altLang="zh-CN" sz="1800" dirty="0" smtClean="0">
              <a:latin typeface="微软雅黑" pitchFamily="34" charset="-122"/>
              <a:ea typeface="微软雅黑" pitchFamily="34" charset="-122"/>
            </a:endParaRPr>
          </a:p>
          <a:p>
            <a:pPr>
              <a:buFont typeface="Wingdings" pitchFamily="2" charset="2"/>
              <a:buNone/>
              <a:defRPr/>
            </a:pPr>
            <a:r>
              <a:rPr lang="zh-CN" altLang="en-US" sz="1800" dirty="0" smtClean="0">
                <a:latin typeface="微软雅黑" pitchFamily="34" charset="-122"/>
                <a:ea typeface="微软雅黑" pitchFamily="34" charset="-122"/>
              </a:rPr>
              <a:t>另一种是通过</a:t>
            </a:r>
            <a:r>
              <a:rPr lang="en-US" altLang="zh-CN" sz="1800" dirty="0" smtClean="0">
                <a:latin typeface="微软雅黑" pitchFamily="34" charset="-122"/>
                <a:ea typeface="微软雅黑" pitchFamily="34" charset="-122"/>
              </a:rPr>
              <a:t>SQL Server</a:t>
            </a:r>
            <a:r>
              <a:rPr lang="zh-CN" altLang="en-US" sz="1800" dirty="0" smtClean="0">
                <a:latin typeface="微软雅黑" pitchFamily="34" charset="-122"/>
                <a:ea typeface="微软雅黑" pitchFamily="34" charset="-122"/>
              </a:rPr>
              <a:t>专用的</a:t>
            </a:r>
            <a:r>
              <a:rPr lang="en-US" altLang="zh-CN" sz="1800" dirty="0" smtClean="0">
                <a:latin typeface="微软雅黑" pitchFamily="34" charset="-122"/>
                <a:ea typeface="微软雅黑" pitchFamily="34" charset="-122"/>
              </a:rPr>
              <a:t>OLE DB Provider</a:t>
            </a:r>
            <a:r>
              <a:rPr lang="zh-CN" altLang="en-US" sz="1800" dirty="0" smtClean="0">
                <a:latin typeface="微软雅黑" pitchFamily="34" charset="-122"/>
                <a:ea typeface="微软雅黑" pitchFamily="34" charset="-122"/>
              </a:rPr>
              <a:t>，后者有更高的访问效率。</a:t>
            </a:r>
          </a:p>
        </p:txBody>
      </p:sp>
      <p:pic>
        <p:nvPicPr>
          <p:cNvPr id="9218" name="Picture 2"/>
          <p:cNvPicPr>
            <a:picLocks noChangeAspect="1" noChangeArrowheads="1"/>
          </p:cNvPicPr>
          <p:nvPr/>
        </p:nvPicPr>
        <p:blipFill>
          <a:blip r:embed="rId3" cstate="print"/>
          <a:srcRect/>
          <a:stretch>
            <a:fillRect/>
          </a:stretch>
        </p:blipFill>
        <p:spPr bwMode="auto">
          <a:xfrm>
            <a:off x="899592" y="980728"/>
            <a:ext cx="7272808"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接口总结</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ODBC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OLE DB </a:t>
            </a:r>
            <a:r>
              <a:rPr lang="zh-CN" altLang="en-US" dirty="0" smtClean="0">
                <a:latin typeface="微软雅黑" pitchFamily="34" charset="-122"/>
                <a:ea typeface="微软雅黑" pitchFamily="34" charset="-122"/>
              </a:rPr>
              <a:t>都是最底层的东西，而</a:t>
            </a: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对象给我们提供了一个“可视化”，和应用层直接交互的组件，我们不用过多的关注</a:t>
            </a:r>
            <a:r>
              <a:rPr lang="en-US" altLang="zh-CN" dirty="0" smtClean="0">
                <a:latin typeface="微软雅黑" pitchFamily="34" charset="-122"/>
                <a:ea typeface="微软雅黑" pitchFamily="34" charset="-122"/>
              </a:rPr>
              <a:t>OLEDB</a:t>
            </a:r>
            <a:r>
              <a:rPr lang="zh-CN" altLang="en-US" dirty="0" smtClean="0">
                <a:latin typeface="微软雅黑" pitchFamily="34" charset="-122"/>
                <a:ea typeface="微软雅黑" pitchFamily="34" charset="-122"/>
              </a:rPr>
              <a:t>的内部机制，只需要了解</a:t>
            </a: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通过</a:t>
            </a: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创建数据源的几种方法即可，就可以通过</a:t>
            </a: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轻松地获取数据源。可以说</a:t>
            </a: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是应用程序和数据底层的一个中间层，</a:t>
            </a:r>
            <a:r>
              <a:rPr lang="en-US" altLang="zh-CN" dirty="0" smtClean="0">
                <a:latin typeface="微软雅黑" pitchFamily="34" charset="-122"/>
                <a:ea typeface="微软雅黑" pitchFamily="34" charset="-122"/>
              </a:rPr>
              <a:t>ADO</a:t>
            </a:r>
            <a:r>
              <a:rPr lang="zh-CN" altLang="en-US" dirty="0" smtClean="0">
                <a:latin typeface="微软雅黑" pitchFamily="34" charset="-122"/>
                <a:ea typeface="微软雅黑" pitchFamily="34" charset="-122"/>
              </a:rPr>
              <a:t>对象通过</a:t>
            </a:r>
            <a:r>
              <a:rPr lang="en-US" altLang="zh-CN" dirty="0" smtClean="0">
                <a:latin typeface="微软雅黑" pitchFamily="34" charset="-122"/>
                <a:ea typeface="微软雅黑" pitchFamily="34" charset="-122"/>
              </a:rPr>
              <a:t>OLE DB</a:t>
            </a:r>
            <a:r>
              <a:rPr lang="zh-CN" altLang="en-US" dirty="0" smtClean="0">
                <a:latin typeface="微软雅黑" pitchFamily="34" charset="-122"/>
                <a:ea typeface="微软雅黑" pitchFamily="34" charset="-122"/>
              </a:rPr>
              <a:t>间接取得数据库中的数据。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1772816"/>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二 、数据库－并发控制</a:t>
            </a:r>
          </a:p>
        </p:txBody>
      </p:sp>
      <p:sp>
        <p:nvSpPr>
          <p:cNvPr id="3" name="内容占位符 2"/>
          <p:cNvSpPr>
            <a:spLocks noGrp="1"/>
          </p:cNvSpPr>
          <p:nvPr>
            <p:ph idx="1"/>
          </p:nvPr>
        </p:nvSpPr>
        <p:spPr bwMode="auto">
          <a:xfrm>
            <a:off x="457200" y="1916112"/>
            <a:ext cx="8229600" cy="4753247"/>
          </a:xfrm>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a:buFont typeface="Wingdings" pitchFamily="2" charset="2"/>
              <a:buNone/>
              <a:defRPr/>
            </a:pPr>
            <a:r>
              <a:rPr lang="zh-CN" altLang="en-US" sz="3100" b="1" dirty="0" smtClean="0">
                <a:latin typeface="微软雅黑" pitchFamily="34" charset="-122"/>
                <a:ea typeface="微软雅黑" pitchFamily="34" charset="-122"/>
              </a:rPr>
              <a:t>并发</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定义：</a:t>
            </a:r>
          </a:p>
          <a:p>
            <a:pPr>
              <a:buFont typeface="Wingdings" pitchFamily="2" charset="2"/>
              <a:buNone/>
              <a:defRPr/>
            </a:pPr>
            <a:r>
              <a:rPr lang="zh-CN" altLang="en-US" dirty="0" smtClean="0">
                <a:latin typeface="微软雅黑" pitchFamily="34" charset="-122"/>
                <a:ea typeface="微软雅黑" pitchFamily="34" charset="-122"/>
              </a:rPr>
              <a:t>在操作系统中，是指一个时间段中有几个程序都处于已启动运行到运行完毕之间，且这几个程序都是在同一个处理机上运行，但任一个时刻点上只有一个程序在处理机上运行。</a:t>
            </a:r>
          </a:p>
          <a:p>
            <a:pPr>
              <a:buFont typeface="Wingdings" pitchFamily="2" charset="2"/>
              <a:buNone/>
              <a:defRPr/>
            </a:pPr>
            <a:endParaRPr lang="zh-CN" altLang="en-US" sz="1300"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在关系数据库中，允许多个用户同时访问和更改共享数据的进程。</a:t>
            </a:r>
            <a:r>
              <a:rPr lang="en-US" altLang="zh-CN" dirty="0" smtClean="0">
                <a:latin typeface="微软雅黑" pitchFamily="34" charset="-122"/>
                <a:ea typeface="微软雅黑" pitchFamily="34" charset="-122"/>
              </a:rPr>
              <a:t>SQL Server </a:t>
            </a:r>
            <a:r>
              <a:rPr lang="zh-CN" altLang="en-US" dirty="0" smtClean="0">
                <a:latin typeface="微软雅黑" pitchFamily="34" charset="-122"/>
                <a:ea typeface="微软雅黑" pitchFamily="34" charset="-122"/>
              </a:rPr>
              <a:t>使用锁定以允许多个用户同时访问和更改共享数据而彼此之间不发生冲突。</a:t>
            </a:r>
          </a:p>
          <a:p>
            <a:pPr>
              <a:buFont typeface="Wingdings" pitchFamily="2" charset="2"/>
              <a:buNone/>
              <a:defRPr/>
            </a:pPr>
            <a:endParaRPr lang="zh-CN" altLang="en-US" sz="1400"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操作系统并发程序执行的特点</a:t>
            </a:r>
            <a:r>
              <a:rPr lang="en-US" altLang="zh-CN" dirty="0" smtClean="0">
                <a:latin typeface="微软雅黑" pitchFamily="34" charset="-122"/>
                <a:ea typeface="微软雅黑" pitchFamily="34" charset="-122"/>
              </a:rPr>
              <a:t>:</a:t>
            </a:r>
          </a:p>
          <a:p>
            <a:pPr>
              <a:buFont typeface="Wingdings" pitchFamily="2" charset="2"/>
              <a:buNone/>
              <a:defRPr/>
            </a:pPr>
            <a:r>
              <a:rPr lang="zh-CN" altLang="en-US" dirty="0" smtClean="0">
                <a:latin typeface="微软雅黑" pitchFamily="34" charset="-122"/>
                <a:ea typeface="微软雅黑" pitchFamily="34" charset="-122"/>
              </a:rPr>
              <a:t>并发环境下，由于程序的封闭性被打破，出现了新的特点：</a:t>
            </a:r>
          </a:p>
          <a:p>
            <a:pPr>
              <a:buFont typeface="Wingdings" pitchFamily="2" charset="2"/>
              <a:buNone/>
              <a:defRPr/>
            </a:pPr>
            <a:r>
              <a:rPr lang="zh-CN" altLang="en-US" dirty="0" smtClean="0">
                <a:latin typeface="微软雅黑" pitchFamily="34" charset="-122"/>
                <a:ea typeface="微软雅黑" pitchFamily="34" charset="-122"/>
              </a:rPr>
              <a:t>①程序与计算不再一一对应，一个程序副本可以有多个计算；</a:t>
            </a:r>
          </a:p>
          <a:p>
            <a:pPr>
              <a:buFont typeface="Wingdings" pitchFamily="2" charset="2"/>
              <a:buNone/>
              <a:defRPr/>
            </a:pPr>
            <a:r>
              <a:rPr lang="zh-CN" altLang="en-US" dirty="0" smtClean="0">
                <a:latin typeface="微软雅黑" pitchFamily="34" charset="-122"/>
                <a:ea typeface="微软雅黑" pitchFamily="34" charset="-122"/>
              </a:rPr>
              <a:t>②并发程序之间有相互制约关系，直接制约体现为一个程序需要另一个程序的计算结果，间接制约体现为多个程序竞争某一资源，如处理机、缓冲区等；</a:t>
            </a:r>
          </a:p>
          <a:p>
            <a:pPr>
              <a:buFont typeface="Wingdings" pitchFamily="2" charset="2"/>
              <a:buNone/>
              <a:defRPr/>
            </a:pPr>
            <a:r>
              <a:rPr lang="zh-CN" altLang="en-US" dirty="0" smtClean="0">
                <a:latin typeface="微软雅黑" pitchFamily="34" charset="-122"/>
                <a:ea typeface="微软雅黑" pitchFamily="34" charset="-122"/>
              </a:rPr>
              <a:t>③并发程序在执行中是走走停停，断续推进的。</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465216"/>
          </a:xfrm>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buFont typeface="Wingdings" pitchFamily="2" charset="2"/>
              <a:buNone/>
              <a:defRPr/>
            </a:pPr>
            <a:r>
              <a:rPr lang="zh-CN" altLang="en-US" dirty="0" smtClean="0">
                <a:latin typeface="微软雅黑" pitchFamily="34" charset="-122"/>
                <a:ea typeface="微软雅黑" pitchFamily="34" charset="-122"/>
              </a:rPr>
              <a:t>同义词</a:t>
            </a:r>
          </a:p>
          <a:p>
            <a:pPr>
              <a:buFont typeface="Wingdings" pitchFamily="2" charset="2"/>
              <a:buNone/>
              <a:defRPr/>
            </a:pPr>
            <a:r>
              <a:rPr lang="zh-CN" altLang="en-US" dirty="0" smtClean="0">
                <a:latin typeface="微软雅黑" pitchFamily="34" charset="-122"/>
                <a:ea typeface="微软雅黑" pitchFamily="34" charset="-122"/>
              </a:rPr>
              <a:t>并发和并行是即相似又有区别的两个概念，并行是指两个或者多个事件在同一时刻发生；而并发是指两个或多个事件在同一时间间隔内发生。</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在多道程序环境下，并发性是指在一段时间内宏观上有多个程序在同时运行，但在单处理机系统中，每一时刻却仅能有一道程序执行，故微观上这些程序只能是分时地交替执行。</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倘若在计算机系统中有多个处理机，则这些可以并发执行的程序便可被分配到多个处理机上，实现并行执行，即利用每个处理机来处理一个可并发执行的程序，这样，多个程序便可以同时执行。</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98881" y="2348880"/>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1 </a:t>
            </a:r>
            <a:r>
              <a:rPr lang="zh-CN" altLang="en-US" sz="3200" b="1" dirty="0" smtClean="0">
                <a:solidFill>
                  <a:srgbClr val="0033CC"/>
                </a:solidFill>
                <a:latin typeface="微软雅黑" pitchFamily="34" charset="-122"/>
                <a:ea typeface="微软雅黑" pitchFamily="34" charset="-122"/>
              </a:rPr>
              <a:t>数据库并发</a:t>
            </a:r>
          </a:p>
        </p:txBody>
      </p:sp>
      <p:sp>
        <p:nvSpPr>
          <p:cNvPr id="3" name="内容占位符 2"/>
          <p:cNvSpPr>
            <a:spLocks noGrp="1"/>
          </p:cNvSpPr>
          <p:nvPr>
            <p:ph idx="1"/>
          </p:nvPr>
        </p:nvSpPr>
        <p:spPr bwMode="auto">
          <a:xfrm>
            <a:off x="457200" y="1916112"/>
            <a:ext cx="8229600" cy="4681239"/>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dirty="0" smtClean="0">
                <a:latin typeface="微软雅黑" pitchFamily="34" charset="-122"/>
                <a:ea typeface="微软雅黑" pitchFamily="34" charset="-122"/>
              </a:rPr>
              <a:t>   数据库是一个共享资源，可以提供多个用户使用。这些用户程序可以一个一个地串行执行，每个时刻只有一个用户程序运行，执行对数据库的存取，其他用户程序必须等到这个用户程序结束以后方能对数据库存取。</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但是如果一个用户程序涉及大量数据的输入</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输出交换，则数据库系统的大部分时间处于闲置状态。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因此，为了充分利用数据库资源，发挥数据库共享资源的特点，应该允许多个用户并行地存取数据库。</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但这样就会产生多个用户程序并发存取同一数据的情况，若对并发操作不加控制就可能会存取和存储不正确的数据，破坏数据库的一致性，所以数据库管理系统必须提供并发控制机制。</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并发控制机制的好坏是衡量一个数据库管理系统性能的重要标志之一。 </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数据库管理系统用封锁机制来解决并发问题。它可以保证任何时候都可以有多个正在运行的用户程序，但是所有用户程序都在彼此完全隔离的环境中运行。</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98881" y="2924944"/>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3200" b="1" dirty="0" smtClean="0">
                <a:solidFill>
                  <a:srgbClr val="0033CC"/>
                </a:solidFill>
                <a:latin typeface="微软雅黑" pitchFamily="34" charset="-122"/>
                <a:ea typeface="微软雅黑" pitchFamily="34" charset="-122"/>
              </a:rPr>
              <a:t>1 </a:t>
            </a:r>
            <a:r>
              <a:rPr lang="zh-CN" altLang="en-US" sz="3200" b="1" dirty="0" smtClean="0">
                <a:solidFill>
                  <a:srgbClr val="0033CC"/>
                </a:solidFill>
                <a:latin typeface="微软雅黑" pitchFamily="34" charset="-122"/>
                <a:ea typeface="微软雅黑" pitchFamily="34" charset="-122"/>
              </a:rPr>
              <a:t>数据，数据库，数据库管理系统，数据库系统</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什么是数据库？</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数据库</a:t>
            </a:r>
            <a:r>
              <a:rPr lang="zh-CN" altLang="en-US" dirty="0" smtClean="0">
                <a:latin typeface="微软雅黑" pitchFamily="34" charset="-122"/>
                <a:ea typeface="微软雅黑" pitchFamily="34" charset="-122"/>
              </a:rPr>
              <a:t>：存储数据的仓库，是长期存放在计算机内、有组织、可共享的大量数据的集合。数据库中的数据按照一定数据模型组织、描述和存储，具有较小的冗余度，较高的独立性和易扩展性，并为各种用户共享。</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即数据库有永久存储、有组织和可共享三个基本特点。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2 </a:t>
            </a:r>
            <a:r>
              <a:rPr lang="zh-CN" altLang="en-US" sz="3200" b="1" dirty="0" smtClean="0">
                <a:solidFill>
                  <a:srgbClr val="0033CC"/>
                </a:solidFill>
                <a:latin typeface="微软雅黑" pitchFamily="34" charset="-122"/>
                <a:ea typeface="微软雅黑" pitchFamily="34" charset="-122"/>
              </a:rPr>
              <a:t>并发控制</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a:bodyPr>
          <a:lstStyle/>
          <a:p>
            <a:pPr>
              <a:defRPr/>
            </a:pPr>
            <a:r>
              <a:rPr lang="zh-CN" altLang="en-US" dirty="0" smtClean="0">
                <a:latin typeface="微软雅黑" pitchFamily="34" charset="-122"/>
                <a:ea typeface="微软雅黑" pitchFamily="34" charset="-122"/>
              </a:rPr>
              <a:t>  事务是并发控制的基本单位，保证事务</a:t>
            </a:r>
            <a:r>
              <a:rPr lang="en-US" altLang="zh-CN" dirty="0" smtClean="0">
                <a:latin typeface="微软雅黑" pitchFamily="34" charset="-122"/>
                <a:ea typeface="微软雅黑" pitchFamily="34" charset="-122"/>
              </a:rPr>
              <a:t>ACID</a:t>
            </a:r>
            <a:r>
              <a:rPr lang="zh-CN" altLang="en-US" dirty="0" smtClean="0">
                <a:latin typeface="微软雅黑" pitchFamily="34" charset="-122"/>
                <a:ea typeface="微软雅黑" pitchFamily="34" charset="-122"/>
              </a:rPr>
              <a:t>的特性是事务处理的重要任务，而并发操作有可能会破坏其</a:t>
            </a:r>
            <a:r>
              <a:rPr lang="en-US" altLang="zh-CN" dirty="0" smtClean="0">
                <a:latin typeface="微软雅黑" pitchFamily="34" charset="-122"/>
                <a:ea typeface="微软雅黑" pitchFamily="34" charset="-122"/>
              </a:rPr>
              <a:t>ACID</a:t>
            </a:r>
            <a:r>
              <a:rPr lang="zh-CN" altLang="en-US" dirty="0" smtClean="0">
                <a:latin typeface="微软雅黑" pitchFamily="34" charset="-122"/>
                <a:ea typeface="微软雅黑" pitchFamily="34" charset="-122"/>
              </a:rPr>
              <a:t>特性。</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并发控制机制的责任：</a:t>
            </a:r>
          </a:p>
          <a:p>
            <a:pPr marL="514350" indent="-514350">
              <a:buFont typeface="+mj-lt"/>
              <a:buAutoNum type="arabicPeriod"/>
              <a:defRPr/>
            </a:pPr>
            <a:r>
              <a:rPr lang="zh-CN" altLang="en-US" dirty="0" smtClean="0">
                <a:latin typeface="微软雅黑" pitchFamily="34" charset="-122"/>
                <a:ea typeface="微软雅黑" pitchFamily="34" charset="-122"/>
              </a:rPr>
              <a:t>对并发操作进行正确调度，保证事务的隔离性更一般，确保数据库的一致性。</a:t>
            </a:r>
          </a:p>
          <a:p>
            <a:pPr marL="514350" indent="-514350">
              <a:buFont typeface="+mj-lt"/>
              <a:buAutoNum type="arabicPeriod"/>
              <a:defRPr/>
            </a:pPr>
            <a:r>
              <a:rPr lang="zh-CN" altLang="en-US" dirty="0" smtClean="0">
                <a:latin typeface="微软雅黑" pitchFamily="34" charset="-122"/>
                <a:ea typeface="微软雅黑" pitchFamily="34" charset="-122"/>
              </a:rPr>
              <a:t>如果没有锁定且多个用户同时访问一个数据库，则当他们的事务同时使用相同的数据时可能会发生问题。</a:t>
            </a:r>
          </a:p>
          <a:p>
            <a:pPr marL="514350" indent="-514350">
              <a:buFont typeface="+mj-lt"/>
              <a:buAutoNum type="arabicPeriod"/>
              <a:defRPr/>
            </a:pPr>
            <a:r>
              <a:rPr lang="zh-CN" altLang="en-US" dirty="0" smtClean="0">
                <a:latin typeface="微软雅黑" pitchFamily="34" charset="-122"/>
                <a:ea typeface="微软雅黑" pitchFamily="34" charset="-122"/>
              </a:rPr>
              <a:t>由于并发操作带来的数据不一致性包括：丢失数据修改、读”脏”数据（脏读）、不可重复读、产生幽灵数据。</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1</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丢失数据修改</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514350" indent="-514350">
              <a:buFont typeface="Wingdings" pitchFamily="2" charset="2"/>
              <a:buChar char="u"/>
              <a:defRPr/>
            </a:pPr>
            <a:r>
              <a:rPr lang="zh-CN" altLang="en-US" dirty="0" smtClean="0">
                <a:latin typeface="微软雅黑" pitchFamily="34" charset="-122"/>
                <a:ea typeface="微软雅黑" pitchFamily="34" charset="-122"/>
              </a:rPr>
              <a:t>当两个或多个事务选择同一行，然后基于最初选定的值更新该行时，会发生丢失更新问题。每个事务都不知道其它事务的存在。最后的更新将重写由其它事务所做的更新，这将导致数据丢失。</a:t>
            </a:r>
            <a:endParaRPr lang="en-US" altLang="zh-CN" dirty="0" smtClean="0">
              <a:latin typeface="微软雅黑" pitchFamily="34" charset="-122"/>
              <a:ea typeface="微软雅黑" pitchFamily="34" charset="-122"/>
            </a:endParaRPr>
          </a:p>
          <a:p>
            <a:pPr marL="514350" indent="-514350">
              <a:buFont typeface="Wingdings" pitchFamily="2" charset="2"/>
              <a:buChar char="u"/>
              <a:defRPr/>
            </a:pPr>
            <a:endParaRPr lang="en-US" altLang="zh-CN" dirty="0" smtClean="0">
              <a:latin typeface="微软雅黑" pitchFamily="34" charset="-122"/>
              <a:ea typeface="微软雅黑" pitchFamily="34" charset="-122"/>
            </a:endParaRPr>
          </a:p>
          <a:p>
            <a:pPr marL="514350" indent="-514350">
              <a:buNone/>
              <a:defRPr/>
            </a:pPr>
            <a:r>
              <a:rPr lang="zh-CN" altLang="en-US" dirty="0" smtClean="0">
                <a:latin typeface="微软雅黑" pitchFamily="34" charset="-122"/>
                <a:ea typeface="微软雅黑" pitchFamily="34" charset="-122"/>
              </a:rPr>
              <a:t>例如，两个编辑人员制作了同一文档的电子复本。每个编辑人员独立地更改其复本，然后保存更改后的复本，这样就覆盖了原始文档。</a:t>
            </a:r>
            <a:endParaRPr lang="en-US" altLang="zh-CN" dirty="0" smtClean="0">
              <a:latin typeface="微软雅黑" pitchFamily="34" charset="-122"/>
              <a:ea typeface="微软雅黑" pitchFamily="34" charset="-122"/>
            </a:endParaRPr>
          </a:p>
          <a:p>
            <a:pPr marL="514350" indent="-514350">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最后保存其更改复本的编辑人员覆盖了第一个编辑人员所做的更改。如果在第一个编辑人员完成之后第二个编辑人员才能进行更改，则可以避免该问题。</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2</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读”脏”数据（脏读）</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Char char="u"/>
              <a:defRPr/>
            </a:pPr>
            <a:r>
              <a:rPr lang="zh-CN" altLang="en-US" dirty="0" smtClean="0">
                <a:latin typeface="微软雅黑" pitchFamily="34" charset="-122"/>
                <a:ea typeface="微软雅黑" pitchFamily="34" charset="-122"/>
              </a:rPr>
              <a:t>一个事务读取了另一个未提交的并行事务写的数据。当第二个事务选择其它事务正在更新的行时，会发生未确认的相关性问题。第二个事务正在读取的数据还没有确认并且可能由更新此行的事务所更改。</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比如，事务</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修改某一数据，并将其写回磁盘，事务</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读取同一数据后，</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由于某种原因被除撤消，而此时</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把已修改过的数据又恢复原值，</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读到的数据与数据库的数据不一致，则</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读到的数据就为“脏”数据，即不正确的数据。</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Wingdings" pitchFamily="2" charset="2"/>
              <a:buNone/>
              <a:defRPr/>
            </a:pPr>
            <a:r>
              <a:rPr lang="zh-CN" altLang="en-US" dirty="0" smtClean="0">
                <a:latin typeface="微软雅黑" pitchFamily="34" charset="-122"/>
                <a:ea typeface="微软雅黑" pitchFamily="34" charset="-122"/>
              </a:rPr>
              <a:t>例如：一个编辑人员正在更改电子文档。在更改过程中，另一个编辑人员复制了该文档（该复本包含到目前为止所做的全部更改）并将其分发给预期的用户。</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此后，第一个编辑人员认为所做的更改是错误的，于是删除了所做的编辑并保存了文档。分发给用户的文档包含不再存在的编辑内容，并且这些编辑内容应认为从未存在过。</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如果在第一个编辑人员确定最终更改前任何人都不能读取更改的文档，则可以避免该问题。</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3</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不可重复读（</a:t>
            </a:r>
            <a:r>
              <a:rPr lang="en-US" altLang="zh-CN" sz="3200" b="1" dirty="0" err="1" smtClean="0">
                <a:solidFill>
                  <a:srgbClr val="0033CC"/>
                </a:solidFill>
                <a:latin typeface="微软雅黑" pitchFamily="34" charset="-122"/>
                <a:ea typeface="微软雅黑" pitchFamily="34" charset="-122"/>
              </a:rPr>
              <a:t>nonrepeatable</a:t>
            </a:r>
            <a:r>
              <a:rPr lang="en-US" altLang="zh-CN" sz="3200" b="1" dirty="0" smtClean="0">
                <a:solidFill>
                  <a:srgbClr val="0033CC"/>
                </a:solidFill>
                <a:latin typeface="微软雅黑" pitchFamily="34" charset="-122"/>
                <a:ea typeface="微软雅黑" pitchFamily="34" charset="-122"/>
              </a:rPr>
              <a:t> read</a:t>
            </a:r>
            <a:r>
              <a:rPr lang="zh-CN" altLang="en-US" sz="3200" b="1" dirty="0" smtClean="0">
                <a:solidFill>
                  <a:srgbClr val="0033CC"/>
                </a:solidFill>
                <a:latin typeface="微软雅黑" pitchFamily="34" charset="-122"/>
                <a:ea typeface="微软雅黑" pitchFamily="34" charset="-122"/>
              </a:rPr>
              <a:t>）</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defRPr/>
            </a:pPr>
            <a:r>
              <a:rPr lang="zh-CN" altLang="en-US" dirty="0" smtClean="0">
                <a:latin typeface="微软雅黑" pitchFamily="34" charset="-122"/>
                <a:ea typeface="微软雅黑" pitchFamily="34" charset="-122"/>
              </a:rPr>
              <a:t>一个事务重新读取前面读取过的数据，发现该数据已经被另一个已提交的事务修改过。即事务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读取某一数据后，事务</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对其做了修改，当事务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再次读数据时，得到的与第一次不同的值。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4</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幻像读（产生幽灵数据）</a:t>
            </a:r>
          </a:p>
        </p:txBody>
      </p:sp>
      <p:sp>
        <p:nvSpPr>
          <p:cNvPr id="3" name="内容占位符 2"/>
          <p:cNvSpPr>
            <a:spLocks noGrp="1"/>
          </p:cNvSpPr>
          <p:nvPr>
            <p:ph idx="1"/>
          </p:nvPr>
        </p:nvSpPr>
        <p:spPr bwMode="auto">
          <a:xfrm>
            <a:off x="457200" y="1916112"/>
            <a:ext cx="8229600" cy="4537223"/>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Char char="u"/>
              <a:defRPr/>
            </a:pPr>
            <a:r>
              <a:rPr lang="zh-CN" altLang="en-US" dirty="0" smtClean="0">
                <a:latin typeface="微软雅黑" pitchFamily="34" charset="-122"/>
                <a:ea typeface="微软雅黑" pitchFamily="34" charset="-122"/>
              </a:rPr>
              <a:t>如果一个事务在提交查询结果之前，另一个事务可以更改该结果，就会发生这种情况。</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例如</a:t>
            </a:r>
          </a:p>
          <a:p>
            <a:pPr>
              <a:buFont typeface="Wingdings" pitchFamily="2" charset="2"/>
              <a:buNone/>
              <a:defRPr/>
            </a:pPr>
            <a:r>
              <a:rPr lang="zh-CN" altLang="en-US" dirty="0" smtClean="0">
                <a:latin typeface="微软雅黑" pitchFamily="34" charset="-122"/>
                <a:ea typeface="微软雅黑" pitchFamily="34" charset="-122"/>
              </a:rPr>
              <a:t>   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按一定条件从数据库中读取某些数据记录后未提交查询结果，事务</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删除了其中部分记录，事务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再次按相同条件读取数据时，发现某些记录神秘地消失了；</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或者事务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按一定条件从数据库中读取某些数据记录后未提交查询结果，事务</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插入了一些记录，当事务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再次按相同条件读取数据时，发现多了一些记录。 </a:t>
            </a:r>
          </a:p>
          <a:p>
            <a:pPr>
              <a:buFont typeface="Wingdings" pitchFamily="2" charset="2"/>
              <a:buNone/>
              <a:defRPr/>
            </a:pPr>
            <a:r>
              <a:rPr lang="zh-CN" altLang="en-US" dirty="0" smtClean="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None/>
              <a:defRPr/>
            </a:pPr>
            <a:r>
              <a:rPr lang="zh-CN" altLang="en-US" dirty="0" smtClean="0">
                <a:latin typeface="微软雅黑" pitchFamily="34" charset="-122"/>
                <a:ea typeface="微软雅黑" pitchFamily="34" charset="-122"/>
              </a:rPr>
              <a:t>　产生上述数据不一致性的主要原因是并发操作破坏了事务的隔离性。并发控制就是要用正确的方式调度并发操作，使一个用户事务的执行不受其他事务的干扰，从而避免造成数据的不一致性。 </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736"/>
            <a:ext cx="8229600" cy="5616624"/>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 typeface="Wingdings" pitchFamily="2" charset="2"/>
              <a:buNone/>
              <a:defRPr/>
            </a:pPr>
            <a:r>
              <a:rPr lang="zh-CN" altLang="en-US" dirty="0" smtClean="0">
                <a:latin typeface="微软雅黑" pitchFamily="34" charset="-122"/>
                <a:ea typeface="微软雅黑" pitchFamily="34" charset="-122"/>
              </a:rPr>
              <a:t>数据库管理系统（</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是位于用户与操作系统之间的一层数据管理软件。</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它的主用功能包括：</a:t>
            </a:r>
          </a:p>
          <a:p>
            <a:pPr>
              <a:defRPr/>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数据定义功能可定义数据库中的数据对象。</a:t>
            </a:r>
          </a:p>
          <a:p>
            <a:pPr>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数据操纵功能可对数据库进行基本操作，如：插入、删除、修改、查询。</a:t>
            </a:r>
          </a:p>
          <a:p>
            <a:pPr>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数据库的安全保护功能保证只有赋予权限的用户才能访问数据库中的数据。</a:t>
            </a:r>
          </a:p>
          <a:p>
            <a:pPr>
              <a:defRPr/>
            </a:pPr>
            <a:r>
              <a:rPr lang="en-US" altLang="zh-CN" dirty="0" smtClean="0">
                <a:latin typeface="微软雅黑" pitchFamily="34" charset="-122"/>
                <a:ea typeface="微软雅黑" pitchFamily="34" charset="-122"/>
              </a:rPr>
              <a:t>(4) </a:t>
            </a:r>
            <a:r>
              <a:rPr lang="zh-CN" altLang="en-US" dirty="0" smtClean="0">
                <a:latin typeface="微软雅黑" pitchFamily="34" charset="-122"/>
                <a:ea typeface="微软雅黑" pitchFamily="34" charset="-122"/>
              </a:rPr>
              <a:t>数据库的并发控制功能使多个应用程序可在同一时刻并发地访问数据库的数据。</a:t>
            </a:r>
          </a:p>
          <a:p>
            <a:pPr>
              <a:defRPr/>
            </a:pPr>
            <a:r>
              <a:rPr lang="en-US" altLang="zh-CN" dirty="0" smtClean="0">
                <a:latin typeface="微软雅黑" pitchFamily="34" charset="-122"/>
                <a:ea typeface="微软雅黑" pitchFamily="34" charset="-122"/>
              </a:rPr>
              <a:t>(5) </a:t>
            </a:r>
            <a:r>
              <a:rPr lang="zh-CN" altLang="en-US" dirty="0" smtClean="0">
                <a:latin typeface="微软雅黑" pitchFamily="34" charset="-122"/>
                <a:ea typeface="微软雅黑" pitchFamily="34" charset="-122"/>
              </a:rPr>
              <a:t>数据的完整性检查功能保证用户输入的数据应满足相应的约束条件。</a:t>
            </a:r>
          </a:p>
          <a:p>
            <a:pPr>
              <a:defRPr/>
            </a:pPr>
            <a:r>
              <a:rPr lang="en-US" altLang="zh-CN" dirty="0" smtClean="0">
                <a:latin typeface="微软雅黑" pitchFamily="34" charset="-122"/>
                <a:ea typeface="微软雅黑" pitchFamily="34" charset="-122"/>
              </a:rPr>
              <a:t>(6) </a:t>
            </a:r>
            <a:r>
              <a:rPr lang="zh-CN" altLang="en-US" dirty="0" smtClean="0">
                <a:latin typeface="微软雅黑" pitchFamily="34" charset="-122"/>
                <a:ea typeface="微软雅黑" pitchFamily="34" charset="-122"/>
              </a:rPr>
              <a:t>数据库系统的故障恢复功能使数据库运行出现故障时进行数据库恢复，以保证数据库可靠运行。</a:t>
            </a:r>
          </a:p>
          <a:p>
            <a:pPr>
              <a:defRPr/>
            </a:pPr>
            <a:r>
              <a:rPr lang="en-US" altLang="zh-CN" dirty="0" smtClean="0">
                <a:latin typeface="微软雅黑" pitchFamily="34" charset="-122"/>
                <a:ea typeface="微软雅黑" pitchFamily="34" charset="-122"/>
              </a:rPr>
              <a:t>(7) </a:t>
            </a:r>
            <a:r>
              <a:rPr lang="zh-CN" altLang="en-US" dirty="0" smtClean="0">
                <a:latin typeface="微软雅黑" pitchFamily="34" charset="-122"/>
                <a:ea typeface="微软雅黑" pitchFamily="34" charset="-122"/>
              </a:rPr>
              <a:t>在网络环境下访问数据库的功能。</a:t>
            </a:r>
          </a:p>
          <a:p>
            <a:pPr>
              <a:defRPr/>
            </a:pPr>
            <a:r>
              <a:rPr lang="en-US" altLang="zh-CN" dirty="0" smtClean="0">
                <a:latin typeface="微软雅黑" pitchFamily="34" charset="-122"/>
                <a:ea typeface="微软雅黑" pitchFamily="34" charset="-122"/>
              </a:rPr>
              <a:t>(8) </a:t>
            </a:r>
            <a:r>
              <a:rPr lang="zh-CN" altLang="en-US" dirty="0" smtClean="0">
                <a:latin typeface="微软雅黑" pitchFamily="34" charset="-122"/>
                <a:ea typeface="微软雅黑" pitchFamily="34" charset="-122"/>
              </a:rPr>
              <a:t>方便、有效地存取数据库信息的接口和工具</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98881" y="3501008"/>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3 </a:t>
            </a:r>
            <a:r>
              <a:rPr lang="zh-CN" altLang="en-US" sz="3200" b="1" dirty="0" smtClean="0">
                <a:solidFill>
                  <a:srgbClr val="0033CC"/>
                </a:solidFill>
                <a:latin typeface="微软雅黑" pitchFamily="34" charset="-122"/>
                <a:ea typeface="微软雅黑" pitchFamily="34" charset="-122"/>
              </a:rPr>
              <a:t>并发操作的调度</a:t>
            </a:r>
          </a:p>
        </p:txBody>
      </p:sp>
      <p:sp>
        <p:nvSpPr>
          <p:cNvPr id="3" name="内容占位符 2"/>
          <p:cNvSpPr>
            <a:spLocks noGrp="1"/>
          </p:cNvSpPr>
          <p:nvPr>
            <p:ph idx="1"/>
          </p:nvPr>
        </p:nvSpPr>
        <p:spPr bwMode="auto">
          <a:xfrm>
            <a:off x="457200" y="1916112"/>
            <a:ext cx="8229600" cy="4609231"/>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Char char="u"/>
              <a:defRPr/>
            </a:pPr>
            <a:r>
              <a:rPr lang="zh-CN" altLang="en-US" dirty="0" smtClean="0">
                <a:latin typeface="微软雅黑" pitchFamily="34" charset="-122"/>
                <a:ea typeface="微软雅黑" pitchFamily="34" charset="-122"/>
              </a:rPr>
              <a:t>计算机系统对并行事务中并行操作的调度是随机的，而不同的调度可能会产生不同的结果（如何理解？），那么哪个结果是正确的，哪个是不正确的呢？</a:t>
            </a:r>
          </a:p>
          <a:p>
            <a:pPr>
              <a:buNone/>
              <a:defRPr/>
            </a:pPr>
            <a:r>
              <a:rPr lang="zh-CN" altLang="en-US" dirty="0" smtClean="0">
                <a:latin typeface="微软雅黑" pitchFamily="34" charset="-122"/>
                <a:ea typeface="微软雅黑" pitchFamily="34" charset="-122"/>
              </a:rPr>
              <a:t>  （比如设置了两个</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点运行的作业）</a:t>
            </a:r>
          </a:p>
          <a:p>
            <a:pPr>
              <a:buFont typeface="Wingdings" pitchFamily="2" charset="2"/>
              <a:buChar char="u"/>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 typeface="Wingdings" pitchFamily="2" charset="2"/>
              <a:buChar char="u"/>
              <a:defRPr/>
            </a:pPr>
            <a:r>
              <a:rPr lang="zh-CN" altLang="en-US" dirty="0" smtClean="0">
                <a:latin typeface="微软雅黑" pitchFamily="34" charset="-122"/>
                <a:ea typeface="微软雅黑" pitchFamily="34" charset="-122"/>
              </a:rPr>
              <a:t>如果一个事务运行过程中没有其他事务在同时运行，也就是说没有受到其他事务的干扰，那么就可能认为该事务的运行结果是正常的或者预想的，因此将所有事务串行起来的调度策略是正确的调度策略。</a:t>
            </a:r>
            <a:endParaRPr lang="en-US" altLang="zh-CN" dirty="0" smtClean="0">
              <a:latin typeface="微软雅黑" pitchFamily="34" charset="-122"/>
              <a:ea typeface="微软雅黑" pitchFamily="34" charset="-122"/>
            </a:endParaRP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虽然以不同的顺序串行执行事务也可能会产生不同的结果，但由于不会将数据库置于不一致状态，所以都可以认为是正确的。</a:t>
            </a:r>
            <a:endParaRPr lang="en-US" altLang="zh-CN" dirty="0" smtClean="0">
              <a:latin typeface="微软雅黑" pitchFamily="34" charset="-122"/>
              <a:ea typeface="微软雅黑" pitchFamily="34" charset="-122"/>
            </a:endParaRP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由此可以得到如下结论：几个事务的并行执行是正确的，当且仅当其结果与按某一次序串行地执行它们的结果相同。称这种并行调度策略为可串行化（</a:t>
            </a:r>
            <a:r>
              <a:rPr lang="en-US" altLang="zh-CN" dirty="0" err="1" smtClean="0">
                <a:latin typeface="微软雅黑" pitchFamily="34" charset="-122"/>
                <a:ea typeface="微软雅黑" pitchFamily="34" charset="-122"/>
              </a:rPr>
              <a:t>serializable</a:t>
            </a:r>
            <a:r>
              <a:rPr lang="zh-CN" altLang="en-US" dirty="0" smtClean="0">
                <a:latin typeface="微软雅黑" pitchFamily="34" charset="-122"/>
                <a:ea typeface="微软雅黑" pitchFamily="34" charset="-122"/>
              </a:rPr>
              <a:t>）的调度。可串行性（</a:t>
            </a:r>
            <a:r>
              <a:rPr lang="en-US" altLang="zh-CN" dirty="0" err="1" smtClean="0">
                <a:latin typeface="微软雅黑" pitchFamily="34" charset="-122"/>
                <a:ea typeface="微软雅黑" pitchFamily="34" charset="-122"/>
              </a:rPr>
              <a:t>serializability</a:t>
            </a:r>
            <a:r>
              <a:rPr lang="zh-CN" altLang="en-US" dirty="0" smtClean="0">
                <a:latin typeface="微软雅黑" pitchFamily="34" charset="-122"/>
                <a:ea typeface="微软雅黑" pitchFamily="34" charset="-122"/>
              </a:rPr>
              <a:t>）是并行事务正确性的唯一准则。</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2"/>
            <a:ext cx="8229600" cy="4537223"/>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None/>
            </a:pPr>
            <a:r>
              <a:rPr lang="zh-CN" altLang="en-US" dirty="0" smtClean="0">
                <a:latin typeface="黑体" pitchFamily="2" charset="-122"/>
                <a:ea typeface="黑体" pitchFamily="2" charset="-122"/>
              </a:rPr>
              <a:t>比如有两个事务：</a:t>
            </a:r>
          </a:p>
          <a:p>
            <a:pPr>
              <a:buNone/>
            </a:pPr>
            <a:r>
              <a:rPr lang="zh-CN" altLang="en-US" dirty="0" smtClean="0">
                <a:latin typeface="黑体" pitchFamily="2" charset="-122"/>
                <a:ea typeface="黑体" pitchFamily="2" charset="-122"/>
              </a:rPr>
              <a:t>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：首先读取表</a:t>
            </a:r>
            <a:r>
              <a:rPr lang="en-US" altLang="zh-CN" dirty="0" smtClean="0">
                <a:latin typeface="黑体" pitchFamily="2" charset="-122"/>
                <a:ea typeface="黑体" pitchFamily="2" charset="-122"/>
              </a:rPr>
              <a:t>B</a:t>
            </a:r>
            <a:r>
              <a:rPr lang="zh-CN" altLang="en-US" dirty="0" smtClean="0">
                <a:latin typeface="黑体" pitchFamily="2" charset="-122"/>
                <a:ea typeface="黑体" pitchFamily="2" charset="-122"/>
              </a:rPr>
              <a:t>的数据（</a:t>
            </a:r>
            <a:r>
              <a:rPr lang="en-US" altLang="zh-CN" dirty="0" smtClean="0">
                <a:latin typeface="黑体" pitchFamily="2" charset="-122"/>
                <a:ea typeface="黑体" pitchFamily="2" charset="-122"/>
              </a:rPr>
              <a:t>B=10</a:t>
            </a:r>
            <a:r>
              <a:rPr lang="zh-CN" altLang="en-US" dirty="0" smtClean="0">
                <a:latin typeface="黑体" pitchFamily="2" charset="-122"/>
                <a:ea typeface="黑体" pitchFamily="2" charset="-122"/>
              </a:rPr>
              <a:t>），然后更新表</a:t>
            </a:r>
            <a:r>
              <a:rPr lang="en-US" altLang="zh-CN" dirty="0" smtClean="0">
                <a:latin typeface="黑体" pitchFamily="2" charset="-122"/>
                <a:ea typeface="黑体" pitchFamily="2" charset="-122"/>
              </a:rPr>
              <a:t>A</a:t>
            </a:r>
            <a:r>
              <a:rPr lang="zh-CN" altLang="en-US" dirty="0" smtClean="0">
                <a:latin typeface="黑体" pitchFamily="2" charset="-122"/>
                <a:ea typeface="黑体" pitchFamily="2" charset="-122"/>
              </a:rPr>
              <a:t>的值（</a:t>
            </a:r>
            <a:r>
              <a:rPr lang="en-US" altLang="zh-CN" dirty="0" smtClean="0">
                <a:latin typeface="黑体" pitchFamily="2" charset="-122"/>
                <a:ea typeface="黑体" pitchFamily="2" charset="-122"/>
              </a:rPr>
              <a:t>A=B+1</a:t>
            </a:r>
            <a:r>
              <a:rPr lang="zh-CN" altLang="en-US" dirty="0" smtClean="0">
                <a:latin typeface="黑体" pitchFamily="2" charset="-122"/>
                <a:ea typeface="黑体" pitchFamily="2" charset="-122"/>
              </a:rPr>
              <a:t>），提交操作。</a:t>
            </a:r>
          </a:p>
          <a:p>
            <a:pPr>
              <a:buNone/>
            </a:pPr>
            <a:r>
              <a:rPr lang="zh-CN" altLang="en-US" dirty="0" smtClean="0">
                <a:latin typeface="黑体" pitchFamily="2" charset="-122"/>
                <a:ea typeface="黑体" pitchFamily="2" charset="-122"/>
              </a:rPr>
              <a:t>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：首先读取表</a:t>
            </a:r>
            <a:r>
              <a:rPr lang="en-US" altLang="zh-CN" dirty="0" smtClean="0">
                <a:latin typeface="黑体" pitchFamily="2" charset="-122"/>
                <a:ea typeface="黑体" pitchFamily="2" charset="-122"/>
              </a:rPr>
              <a:t>A</a:t>
            </a:r>
            <a:r>
              <a:rPr lang="zh-CN" altLang="en-US" dirty="0" smtClean="0">
                <a:latin typeface="黑体" pitchFamily="2" charset="-122"/>
                <a:ea typeface="黑体" pitchFamily="2" charset="-122"/>
              </a:rPr>
              <a:t>的数据</a:t>
            </a:r>
            <a:r>
              <a:rPr lang="en-US" altLang="zh-CN" dirty="0" smtClean="0">
                <a:latin typeface="黑体" pitchFamily="2" charset="-122"/>
                <a:ea typeface="黑体" pitchFamily="2" charset="-122"/>
              </a:rPr>
              <a:t>(A=1)</a:t>
            </a:r>
            <a:r>
              <a:rPr lang="zh-CN" altLang="en-US" dirty="0" smtClean="0">
                <a:latin typeface="黑体" pitchFamily="2" charset="-122"/>
                <a:ea typeface="黑体" pitchFamily="2" charset="-122"/>
              </a:rPr>
              <a:t>，然后更新表</a:t>
            </a:r>
            <a:r>
              <a:rPr lang="en-US" altLang="zh-CN" dirty="0" smtClean="0">
                <a:latin typeface="黑体" pitchFamily="2" charset="-122"/>
                <a:ea typeface="黑体" pitchFamily="2" charset="-122"/>
              </a:rPr>
              <a:t>B</a:t>
            </a:r>
            <a:r>
              <a:rPr lang="zh-CN" altLang="en-US" dirty="0" smtClean="0">
                <a:latin typeface="黑体" pitchFamily="2" charset="-122"/>
                <a:ea typeface="黑体" pitchFamily="2" charset="-122"/>
              </a:rPr>
              <a:t>的值</a:t>
            </a:r>
            <a:r>
              <a:rPr lang="en-US" altLang="zh-CN" dirty="0" smtClean="0">
                <a:latin typeface="黑体" pitchFamily="2" charset="-122"/>
                <a:ea typeface="黑体" pitchFamily="2" charset="-122"/>
              </a:rPr>
              <a:t>(B=A+1)</a:t>
            </a:r>
            <a:r>
              <a:rPr lang="zh-CN" altLang="en-US" dirty="0" smtClean="0">
                <a:latin typeface="黑体" pitchFamily="2" charset="-122"/>
                <a:ea typeface="黑体" pitchFamily="2" charset="-122"/>
              </a:rPr>
              <a:t>，提交操作。</a:t>
            </a:r>
          </a:p>
          <a:p>
            <a:pPr>
              <a:buNone/>
            </a:pPr>
            <a:endParaRPr lang="zh-CN" altLang="en-US"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系统可能出现的调度方案为：</a:t>
            </a:r>
          </a:p>
          <a:p>
            <a:pPr>
              <a:buNone/>
            </a:pPr>
            <a:r>
              <a:rPr lang="zh-CN" altLang="en-US" dirty="0" smtClean="0">
                <a:latin typeface="黑体" pitchFamily="2" charset="-122"/>
                <a:ea typeface="黑体" pitchFamily="2" charset="-122"/>
              </a:rPr>
              <a:t>方案</a:t>
            </a:r>
            <a:r>
              <a:rPr lang="en-US" altLang="zh-CN" dirty="0" smtClean="0">
                <a:latin typeface="黑体" pitchFamily="2" charset="-122"/>
                <a:ea typeface="黑体" pitchFamily="2" charset="-122"/>
              </a:rPr>
              <a:t>1 </a:t>
            </a:r>
            <a:r>
              <a:rPr lang="zh-CN" altLang="en-US" dirty="0" smtClean="0">
                <a:latin typeface="黑体" pitchFamily="2" charset="-122"/>
                <a:ea typeface="黑体" pitchFamily="2" charset="-122"/>
              </a:rPr>
              <a:t>，首先执行事务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，然后执行事务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a:t>
            </a:r>
          </a:p>
          <a:p>
            <a:pPr>
              <a:buNone/>
            </a:pPr>
            <a:r>
              <a:rPr lang="zh-CN" altLang="en-US" dirty="0" smtClean="0">
                <a:latin typeface="黑体" pitchFamily="2" charset="-122"/>
                <a:ea typeface="黑体" pitchFamily="2" charset="-122"/>
              </a:rPr>
              <a:t>方案</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首先执行事务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，然后执行事务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a:t>
            </a:r>
          </a:p>
          <a:p>
            <a:pPr>
              <a:buNone/>
            </a:pPr>
            <a:r>
              <a:rPr lang="zh-CN" altLang="en-US" dirty="0" smtClean="0">
                <a:latin typeface="黑体" pitchFamily="2" charset="-122"/>
                <a:ea typeface="黑体" pitchFamily="2" charset="-122"/>
              </a:rPr>
              <a:t>方案</a:t>
            </a:r>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，首先执行事务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或事务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，在事务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或事务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提交之前，同时执行事务</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或事务</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a:t>
            </a:r>
          </a:p>
          <a:p>
            <a:pPr>
              <a:buNone/>
            </a:pPr>
            <a:endParaRPr lang="zh-CN" altLang="en-US"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哪些是正确的调度？</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98881" y="4077072"/>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4 </a:t>
            </a:r>
            <a:r>
              <a:rPr lang="zh-CN" altLang="en-US" sz="3200" b="1" dirty="0" smtClean="0">
                <a:solidFill>
                  <a:srgbClr val="0033CC"/>
                </a:solidFill>
                <a:latin typeface="微软雅黑" pitchFamily="34" charset="-122"/>
                <a:ea typeface="微软雅黑" pitchFamily="34" charset="-122"/>
              </a:rPr>
              <a:t>并发控制方法</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defRPr/>
            </a:pPr>
            <a:r>
              <a:rPr lang="zh-CN" altLang="en-US" dirty="0" smtClean="0">
                <a:latin typeface="微软雅黑" pitchFamily="34" charset="-122"/>
                <a:ea typeface="微软雅黑" pitchFamily="34" charset="-122"/>
              </a:rPr>
              <a:t>为了保证并行操作的正确性，</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的并行控制机制必须提供一定的手段来保证调度是可串行化的。</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从理论上讲，在某一事务执行时禁止其他事务执行的调度策略一定是可串行化的调度，这也是最简单的调度策略，但这种方法实际上是不可行的，因为它使用户不能充分共享数据库资源。</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并发控制方法：</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悲观并发控制</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乐观并发控制</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时标并发控制</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1</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悲观并发控制</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Char char="u"/>
              <a:defRPr/>
            </a:pPr>
            <a:r>
              <a:rPr lang="zh-CN" altLang="en-US" dirty="0" smtClean="0">
                <a:latin typeface="微软雅黑" pitchFamily="34" charset="-122"/>
                <a:ea typeface="微软雅黑" pitchFamily="34" charset="-122"/>
              </a:rPr>
              <a:t>目前</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普遍采用这种封锁方法（</a:t>
            </a:r>
            <a:r>
              <a:rPr lang="en-US" altLang="zh-CN" dirty="0" smtClean="0">
                <a:latin typeface="微软雅黑" pitchFamily="34" charset="-122"/>
                <a:ea typeface="微软雅黑" pitchFamily="34" charset="-122"/>
              </a:rPr>
              <a:t>SQL Server </a:t>
            </a:r>
            <a:r>
              <a:rPr lang="zh-CN" altLang="en-US" dirty="0" smtClean="0">
                <a:latin typeface="微软雅黑" pitchFamily="34" charset="-122"/>
                <a:ea typeface="微软雅黑" pitchFamily="34" charset="-122"/>
              </a:rPr>
              <a:t>数据库也是采用的这种方法）来保证调度的正确性；即保证并行操作调度的可串行性。</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锁定系统阻止用户以影响其它用户的方式修改数据。如果用户执行的操作导致应用了某个锁，则直到这个锁的所有者释放该锁，其它用户才能执行与该锁冲突的操作。</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该方法主要用在数据争夺激烈的环境中，以及出现并发冲突时用锁保护数据的成本比回滚事务的成本低的环境中，因此称该方法为悲观并发控制。</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2</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乐观并发控制</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defRPr/>
            </a:pPr>
            <a:r>
              <a:rPr lang="zh-CN" altLang="en-US" dirty="0" smtClean="0">
                <a:latin typeface="微软雅黑" pitchFamily="34" charset="-122"/>
                <a:ea typeface="微软雅黑" pitchFamily="34" charset="-122"/>
              </a:rPr>
              <a:t>在乐观并发控制中，用户读数据时不锁定数据。在执行更新时，系统进行检查，查看另一个用户读过数据后是否更改了数据。如果另一个用户更新了数据，将产生一个错误。</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一般情况下，接收错误信息的用户将回滚事务并重新开始。该方法主要用在数据争夺少的环境内，以及偶尔回滚事务的成本超过读数据时锁定数据的成本的环境内，因此称该方法为乐观并发控制。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数据库系统：指在计算机系统中引入数据库后的系统，一般有数据库、数据库管理系统、应用系统、数据库管理员（</a:t>
            </a:r>
            <a:r>
              <a:rPr lang="en-US" altLang="zh-CN" dirty="0" smtClean="0">
                <a:latin typeface="微软雅黑" pitchFamily="34" charset="-122"/>
                <a:ea typeface="微软雅黑" pitchFamily="34" charset="-122"/>
              </a:rPr>
              <a:t>DBA</a:t>
            </a:r>
            <a:r>
              <a:rPr lang="zh-CN" altLang="en-US" dirty="0" smtClean="0">
                <a:latin typeface="微软雅黑" pitchFamily="34" charset="-122"/>
                <a:ea typeface="微软雅黑" pitchFamily="34" charset="-122"/>
              </a:rPr>
              <a:t>）构成，常简称数据库。</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3</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时标并发控制</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defRPr/>
            </a:pPr>
            <a:r>
              <a:rPr lang="zh-CN" altLang="en-US" dirty="0" smtClean="0">
                <a:latin typeface="微软雅黑" pitchFamily="34" charset="-122"/>
                <a:ea typeface="微软雅黑" pitchFamily="34" charset="-122"/>
              </a:rPr>
              <a:t>时标和封锁技术之间的基本区别是封锁是使一组事务的并发执行（即交叉执行）同步，使用它等价于这些事务的某一串行操作；</a:t>
            </a:r>
          </a:p>
          <a:p>
            <a:pPr>
              <a:buFont typeface="Wingdings" pitchFamily="2" charset="2"/>
              <a:buChar char="u"/>
              <a:defRPr/>
            </a:pPr>
            <a:r>
              <a:rPr lang="zh-CN" altLang="en-US" dirty="0" smtClean="0">
                <a:latin typeface="微软雅黑" pitchFamily="34" charset="-122"/>
                <a:ea typeface="微软雅黑" pitchFamily="34" charset="-122"/>
              </a:rPr>
              <a:t>时标法也是使用一组事务的交叉执行同步，但是使它等价于这些事务的一个特定的串行执行，即由时标的时序所确定的一个执行。</a:t>
            </a:r>
          </a:p>
          <a:p>
            <a:pPr>
              <a:buFont typeface="Wingdings" pitchFamily="2" charset="2"/>
              <a:buChar char="u"/>
              <a:defRPr/>
            </a:pPr>
            <a:endParaRPr lang="zh-CN" altLang="en-US" dirty="0" smtClean="0">
              <a:latin typeface="微软雅黑" pitchFamily="34" charset="-122"/>
              <a:ea typeface="微软雅黑" pitchFamily="34" charset="-122"/>
            </a:endParaRPr>
          </a:p>
          <a:p>
            <a:pPr>
              <a:buFont typeface="Wingdings" pitchFamily="2" charset="2"/>
              <a:buChar char="u"/>
              <a:defRPr/>
            </a:pPr>
            <a:r>
              <a:rPr lang="zh-CN" altLang="en-US" dirty="0" smtClean="0">
                <a:latin typeface="微软雅黑" pitchFamily="34" charset="-122"/>
                <a:ea typeface="微软雅黑" pitchFamily="34" charset="-122"/>
              </a:rPr>
              <a:t>如果发生冲突，是通过撤销并重新启动一个事务解决的。事务重新启动，则赋予新的时标。</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4653136"/>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三 、锁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生活中：</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锁，既可以作为名词又可以作为动词。作为名词，指加在门、箱子、抽屉等物体上的封缄器，要用专用的钥匙才能打开。作为动词，指用锁锁住、封闭等。</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数据库中：</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1042897" y="5229200"/>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1 </a:t>
            </a:r>
            <a:r>
              <a:rPr lang="zh-CN" altLang="en-US" sz="3200" b="1" dirty="0" smtClean="0">
                <a:solidFill>
                  <a:srgbClr val="0033CC"/>
                </a:solidFill>
                <a:latin typeface="微软雅黑" pitchFamily="34" charset="-122"/>
                <a:ea typeface="微软雅黑" pitchFamily="34" charset="-122"/>
              </a:rPr>
              <a:t>锁模式</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Microsoft SQL Server </a:t>
            </a:r>
            <a:r>
              <a:rPr lang="zh-CN" altLang="en-US" dirty="0" smtClean="0">
                <a:latin typeface="微软雅黑" pitchFamily="34" charset="-122"/>
                <a:ea typeface="微软雅黑" pitchFamily="34" charset="-122"/>
              </a:rPr>
              <a:t>数据库引擎使用不同的锁模式锁定资源，这些锁模式确定了并发事务访问资源的方式。</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736"/>
            <a:ext cx="8229600" cy="5616624"/>
          </a:xfrm>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a:buFont typeface="Wingdings" pitchFamily="2" charset="2"/>
              <a:buNone/>
              <a:defRPr/>
            </a:pPr>
            <a:r>
              <a:rPr lang="zh-CN" altLang="en-US" dirty="0" smtClean="0">
                <a:latin typeface="微软雅黑" pitchFamily="34" charset="-122"/>
                <a:ea typeface="微软雅黑" pitchFamily="34" charset="-122"/>
              </a:rPr>
              <a:t>共享 </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用于不更改或不更新数据的读取操作，如 </a:t>
            </a:r>
            <a:r>
              <a:rPr lang="en-US" altLang="zh-CN" dirty="0" smtClean="0">
                <a:latin typeface="微软雅黑" pitchFamily="34" charset="-122"/>
                <a:ea typeface="微软雅黑" pitchFamily="34" charset="-122"/>
              </a:rPr>
              <a:t>SELECT </a:t>
            </a:r>
            <a:r>
              <a:rPr lang="zh-CN" altLang="en-US" dirty="0" smtClean="0">
                <a:latin typeface="微软雅黑" pitchFamily="34" charset="-122"/>
                <a:ea typeface="微软雅黑" pitchFamily="34" charset="-122"/>
              </a:rPr>
              <a:t>语句。</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更新 </a:t>
            </a:r>
            <a:r>
              <a:rPr lang="en-US" altLang="zh-CN" dirty="0" smtClean="0">
                <a:latin typeface="微软雅黑" pitchFamily="34" charset="-122"/>
                <a:ea typeface="微软雅黑" pitchFamily="34" charset="-122"/>
              </a:rPr>
              <a:t>(U)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用于可更新的资源中。 防止当多个会话在读取、锁定以及随后可能进行的资源更新时发生常见形式的死锁。</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排他 </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用于数据修改操作，例如 </a:t>
            </a:r>
            <a:r>
              <a:rPr lang="en-US" altLang="zh-CN" dirty="0" smtClean="0">
                <a:latin typeface="微软雅黑" pitchFamily="34" charset="-122"/>
                <a:ea typeface="微软雅黑" pitchFamily="34" charset="-122"/>
              </a:rPr>
              <a:t>INSERT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UPDATE </a:t>
            </a:r>
            <a:r>
              <a:rPr lang="zh-CN" altLang="en-US" dirty="0" smtClean="0">
                <a:latin typeface="微软雅黑" pitchFamily="34" charset="-122"/>
                <a:ea typeface="微软雅黑" pitchFamily="34" charset="-122"/>
              </a:rPr>
              <a:t>或 </a:t>
            </a:r>
            <a:r>
              <a:rPr lang="en-US" altLang="zh-CN" dirty="0" smtClean="0">
                <a:latin typeface="微软雅黑" pitchFamily="34" charset="-122"/>
                <a:ea typeface="微软雅黑" pitchFamily="34" charset="-122"/>
              </a:rPr>
              <a:t>DELETE</a:t>
            </a:r>
            <a:r>
              <a:rPr lang="zh-CN" altLang="en-US" dirty="0" smtClean="0">
                <a:latin typeface="微软雅黑" pitchFamily="34" charset="-122"/>
                <a:ea typeface="微软雅黑" pitchFamily="34" charset="-122"/>
              </a:rPr>
              <a:t>。 确保不会同时对同一资源进行多重更新。</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意向锁： 用于建立锁的层次结构。 意向锁包含三种类型：意向共享 </a:t>
            </a:r>
            <a:r>
              <a:rPr lang="en-US" altLang="zh-CN" dirty="0" smtClean="0">
                <a:latin typeface="微软雅黑" pitchFamily="34" charset="-122"/>
                <a:ea typeface="微软雅黑" pitchFamily="34" charset="-122"/>
              </a:rPr>
              <a:t>(IS)</a:t>
            </a:r>
            <a:r>
              <a:rPr lang="zh-CN" altLang="en-US" dirty="0" smtClean="0">
                <a:latin typeface="微软雅黑" pitchFamily="34" charset="-122"/>
                <a:ea typeface="微软雅黑" pitchFamily="34" charset="-122"/>
              </a:rPr>
              <a:t>、意向排他 </a:t>
            </a:r>
            <a:r>
              <a:rPr lang="en-US" altLang="zh-CN" dirty="0" smtClean="0">
                <a:latin typeface="微软雅黑" pitchFamily="34" charset="-122"/>
                <a:ea typeface="微软雅黑" pitchFamily="34" charset="-122"/>
              </a:rPr>
              <a:t>(IX) </a:t>
            </a:r>
            <a:r>
              <a:rPr lang="zh-CN" altLang="en-US" dirty="0" smtClean="0">
                <a:latin typeface="微软雅黑" pitchFamily="34" charset="-122"/>
                <a:ea typeface="微软雅黑" pitchFamily="34" charset="-122"/>
              </a:rPr>
              <a:t>和意向排他共享 </a:t>
            </a:r>
            <a:r>
              <a:rPr lang="en-US" altLang="zh-CN" dirty="0" smtClean="0">
                <a:latin typeface="微软雅黑" pitchFamily="34" charset="-122"/>
                <a:ea typeface="微软雅黑" pitchFamily="34" charset="-122"/>
              </a:rPr>
              <a:t>(SIX)</a:t>
            </a:r>
            <a:r>
              <a:rPr lang="zh-CN" altLang="en-US" dirty="0" smtClean="0">
                <a:latin typeface="微软雅黑" pitchFamily="34" charset="-122"/>
                <a:ea typeface="微软雅黑" pitchFamily="34" charset="-122"/>
              </a:rPr>
              <a:t>。</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架构锁： 在执行依赖于表架构的操作时使用。 架构锁包含两种类型：架构修改 </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和架构稳定性 </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大容量更新 </a:t>
            </a:r>
            <a:r>
              <a:rPr lang="en-US" altLang="zh-CN" dirty="0" smtClean="0">
                <a:latin typeface="微软雅黑" pitchFamily="34" charset="-122"/>
                <a:ea typeface="微软雅黑" pitchFamily="34" charset="-122"/>
              </a:rPr>
              <a:t>(BU)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 </a:t>
            </a: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在向表进行大容量数据复制且指定了 </a:t>
            </a:r>
            <a:r>
              <a:rPr lang="en-US" altLang="zh-CN" dirty="0" smtClean="0">
                <a:latin typeface="微软雅黑" pitchFamily="34" charset="-122"/>
                <a:ea typeface="微软雅黑" pitchFamily="34" charset="-122"/>
              </a:rPr>
              <a:t>TABLOCK </a:t>
            </a:r>
            <a:r>
              <a:rPr lang="zh-CN" altLang="en-US" dirty="0" smtClean="0">
                <a:latin typeface="微软雅黑" pitchFamily="34" charset="-122"/>
                <a:ea typeface="微软雅黑" pitchFamily="34" charset="-122"/>
              </a:rPr>
              <a:t>提示时使用。</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键范围锁： 当使用可序列化事务隔离级别时保护查询读取的行的范围。 确保再次运行查询时其他事务无法插入符合可序列化事务的查询的行。</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共享锁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锁）允许并发事务在封闭式并发控制下读取 </a:t>
            </a:r>
            <a:r>
              <a:rPr lang="en-US" altLang="zh-CN" dirty="0" smtClean="0">
                <a:latin typeface="微软雅黑" pitchFamily="34" charset="-122"/>
                <a:ea typeface="微软雅黑" pitchFamily="34" charset="-122"/>
              </a:rPr>
              <a:t>(SELECT) </a:t>
            </a:r>
            <a:r>
              <a:rPr lang="zh-CN" altLang="en-US" dirty="0" smtClean="0">
                <a:latin typeface="微软雅黑" pitchFamily="34" charset="-122"/>
                <a:ea typeface="微软雅黑" pitchFamily="34" charset="-122"/>
              </a:rPr>
              <a:t>资源。</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资源上存在共享锁（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锁）时，任何其他事务都不能修改数据。 读取操作一完成，就立即释放资源上的共享锁（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锁），除非将事务隔离级别设置为可重复读或更高级别，或者在事务持续时间内用锁定提示保留共享锁（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更新锁</a:t>
            </a:r>
          </a:p>
        </p:txBody>
      </p:sp>
      <p:sp>
        <p:nvSpPr>
          <p:cNvPr id="3" name="内容占位符 2"/>
          <p:cNvSpPr>
            <a:spLocks noGrp="1"/>
          </p:cNvSpPr>
          <p:nvPr>
            <p:ph idx="1"/>
          </p:nvPr>
        </p:nvSpPr>
        <p:spPr bwMode="auto">
          <a:xfrm>
            <a:off x="457200" y="1916112"/>
            <a:ext cx="8229600" cy="4609231"/>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 typeface="Wingdings" pitchFamily="2" charset="2"/>
              <a:buNone/>
              <a:defRPr/>
            </a:pPr>
            <a:r>
              <a:rPr lang="zh-CN" altLang="en-US" dirty="0" smtClean="0">
                <a:latin typeface="微软雅黑" pitchFamily="34" charset="-122"/>
                <a:ea typeface="微软雅黑" pitchFamily="34" charset="-122"/>
              </a:rPr>
              <a:t>更新锁（</a:t>
            </a:r>
            <a:r>
              <a:rPr lang="en-US" altLang="zh-CN" dirty="0" smtClean="0">
                <a:latin typeface="微软雅黑" pitchFamily="34" charset="-122"/>
                <a:ea typeface="微软雅黑" pitchFamily="34" charset="-122"/>
              </a:rPr>
              <a:t>U </a:t>
            </a:r>
            <a:r>
              <a:rPr lang="zh-CN" altLang="en-US" dirty="0" smtClean="0">
                <a:latin typeface="微软雅黑" pitchFamily="34" charset="-122"/>
                <a:ea typeface="微软雅黑" pitchFamily="34" charset="-122"/>
              </a:rPr>
              <a:t>锁）可以防止常见的死锁。 在可重复读或可序列化事务中，此事务读取数据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获取资源（页或行）的共享锁（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，然后修改数据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此操作要求锁转换为排他锁（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如果两个事务获得了资源上的共享模式锁，然后试图同时更新数据，则一个事务尝试将锁转换为排他锁（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 共享模式到排他锁的转换必须等待一段时间，因为一个事务的排他锁与其他事务的共享模式锁不兼容；发生锁等待。 第二个事务试图获取排他锁（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锁）以进行更新。 由于两个事务都要转换为排他锁（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锁），并且每个事务都等待另一个事务释放共享模式锁，因此发生死锁。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若要避免这种潜在的死锁问题，请使用更新锁（</a:t>
            </a:r>
            <a:r>
              <a:rPr lang="en-US" altLang="zh-CN" dirty="0" smtClean="0">
                <a:latin typeface="微软雅黑" pitchFamily="34" charset="-122"/>
                <a:ea typeface="微软雅黑" pitchFamily="34" charset="-122"/>
              </a:rPr>
              <a:t>U </a:t>
            </a:r>
            <a:r>
              <a:rPr lang="zh-CN" altLang="en-US" dirty="0" smtClean="0">
                <a:latin typeface="微软雅黑" pitchFamily="34" charset="-122"/>
                <a:ea typeface="微软雅黑" pitchFamily="34" charset="-122"/>
              </a:rPr>
              <a:t>锁）。 一次只有一个事务可以获得资源的更新锁（</a:t>
            </a:r>
            <a:r>
              <a:rPr lang="en-US" altLang="zh-CN" dirty="0" smtClean="0">
                <a:latin typeface="微软雅黑" pitchFamily="34" charset="-122"/>
                <a:ea typeface="微软雅黑" pitchFamily="34" charset="-122"/>
              </a:rPr>
              <a:t>U </a:t>
            </a:r>
            <a:r>
              <a:rPr lang="zh-CN" altLang="en-US" dirty="0" smtClean="0">
                <a:latin typeface="微软雅黑" pitchFamily="34" charset="-122"/>
                <a:ea typeface="微软雅黑" pitchFamily="34" charset="-122"/>
              </a:rPr>
              <a:t>锁）。 如果事务修改资源，则更新锁（</a:t>
            </a:r>
            <a:r>
              <a:rPr lang="en-US" altLang="zh-CN" dirty="0" smtClean="0">
                <a:latin typeface="微软雅黑" pitchFamily="34" charset="-122"/>
                <a:ea typeface="微软雅黑" pitchFamily="34" charset="-122"/>
              </a:rPr>
              <a:t>U </a:t>
            </a:r>
            <a:r>
              <a:rPr lang="zh-CN" altLang="en-US" dirty="0" smtClean="0">
                <a:latin typeface="微软雅黑" pitchFamily="34" charset="-122"/>
                <a:ea typeface="微软雅黑" pitchFamily="34" charset="-122"/>
              </a:rPr>
              <a:t>锁）转换为排他锁（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排他锁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Wingdings" pitchFamily="2" charset="2"/>
              <a:buNone/>
              <a:defRPr/>
            </a:pPr>
            <a:r>
              <a:rPr lang="zh-CN" altLang="en-US" dirty="0" smtClean="0">
                <a:latin typeface="微软雅黑" pitchFamily="34" charset="-122"/>
                <a:ea typeface="微软雅黑" pitchFamily="34" charset="-122"/>
              </a:rPr>
              <a:t>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锁）可以防止并发事务对资源进行访问。 使用排他锁（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锁）时，任何其他事务都无法修改数据。</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数据修改语句（如 </a:t>
            </a:r>
            <a:r>
              <a:rPr lang="en-US" altLang="zh-CN" dirty="0" smtClean="0">
                <a:latin typeface="微软雅黑" pitchFamily="34" charset="-122"/>
                <a:ea typeface="微软雅黑" pitchFamily="34" charset="-122"/>
              </a:rPr>
              <a:t>INSERT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UPDATE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DELETE</a:t>
            </a:r>
            <a:r>
              <a:rPr lang="zh-CN" altLang="en-US" dirty="0" smtClean="0">
                <a:latin typeface="微软雅黑" pitchFamily="34" charset="-122"/>
                <a:ea typeface="微软雅黑" pitchFamily="34" charset="-122"/>
              </a:rPr>
              <a:t>）合并了修改和读取操作。 语句在执行所需的修改操作之前首先执行读取操作以获取数据。 </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因此，数据修改语句通常请求共享锁和排他锁。 例如，</a:t>
            </a:r>
            <a:r>
              <a:rPr lang="en-US" altLang="zh-CN" dirty="0" smtClean="0">
                <a:latin typeface="微软雅黑" pitchFamily="34" charset="-122"/>
                <a:ea typeface="微软雅黑" pitchFamily="34" charset="-122"/>
              </a:rPr>
              <a:t>UPDATE </a:t>
            </a:r>
            <a:r>
              <a:rPr lang="zh-CN" altLang="en-US" dirty="0" smtClean="0">
                <a:latin typeface="微软雅黑" pitchFamily="34" charset="-122"/>
                <a:ea typeface="微软雅黑" pitchFamily="34" charset="-122"/>
              </a:rPr>
              <a:t>语句可能根据与一个表的联接修改另一个表中的行。 在此情况下，除了请求更新行上的排他锁之外，</a:t>
            </a:r>
            <a:r>
              <a:rPr lang="en-US" altLang="zh-CN" dirty="0" smtClean="0">
                <a:latin typeface="微软雅黑" pitchFamily="34" charset="-122"/>
                <a:ea typeface="微软雅黑" pitchFamily="34" charset="-122"/>
              </a:rPr>
              <a:t>UPDATE </a:t>
            </a:r>
            <a:r>
              <a:rPr lang="zh-CN" altLang="en-US" dirty="0" smtClean="0">
                <a:latin typeface="微软雅黑" pitchFamily="34" charset="-122"/>
                <a:ea typeface="微软雅黑" pitchFamily="34" charset="-122"/>
              </a:rPr>
              <a:t>语句还将请求在联接表中读取的行上的共享锁。</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意向锁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数据库引擎使用意向锁来保护共享锁（</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锁）或排他锁（</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锁）放置在锁层次结构的底层资源上。 意向锁之所以命名为意向锁，是因为在较低级别锁前可获取它们，因此会通知意向将锁放置在较低级别上。</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意向锁有两种用途：</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防止其他事务以会使较低级别的锁无效的方式，修改较高级别资源。</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提高数据库引擎在较高的粒度级别检测锁冲突的效率。</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endParaRPr lang="zh-CN" altLang="en-US" dirty="0" smtClean="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cstate="print"/>
          <a:srcRect/>
          <a:stretch>
            <a:fillRect/>
          </a:stretch>
        </p:blipFill>
        <p:spPr bwMode="auto">
          <a:xfrm>
            <a:off x="467544" y="1484784"/>
            <a:ext cx="8208912" cy="46220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908720"/>
            <a:ext cx="8229600" cy="5616624"/>
          </a:xfrm>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a:defRPr/>
            </a:pPr>
            <a:r>
              <a:rPr lang="zh-CN" altLang="en-US" dirty="0" smtClean="0">
                <a:latin typeface="微软雅黑" pitchFamily="34" charset="-122"/>
                <a:ea typeface="微软雅黑" pitchFamily="34" charset="-122"/>
              </a:rPr>
              <a:t>意向锁包括意向共享 </a:t>
            </a:r>
            <a:r>
              <a:rPr lang="en-US" altLang="zh-CN" dirty="0" smtClean="0">
                <a:latin typeface="微软雅黑" pitchFamily="34" charset="-122"/>
                <a:ea typeface="微软雅黑" pitchFamily="34" charset="-122"/>
              </a:rPr>
              <a:t>(IS)</a:t>
            </a:r>
            <a:r>
              <a:rPr lang="zh-CN" altLang="en-US" dirty="0" smtClean="0">
                <a:latin typeface="微软雅黑" pitchFamily="34" charset="-122"/>
                <a:ea typeface="微软雅黑" pitchFamily="34" charset="-122"/>
              </a:rPr>
              <a:t>、意向排他 </a:t>
            </a:r>
            <a:r>
              <a:rPr lang="en-US" altLang="zh-CN" dirty="0" smtClean="0">
                <a:latin typeface="微软雅黑" pitchFamily="34" charset="-122"/>
                <a:ea typeface="微软雅黑" pitchFamily="34" charset="-122"/>
              </a:rPr>
              <a:t>(IX) </a:t>
            </a:r>
            <a:r>
              <a:rPr lang="zh-CN" altLang="en-US" dirty="0" smtClean="0">
                <a:latin typeface="微软雅黑" pitchFamily="34" charset="-122"/>
                <a:ea typeface="微软雅黑" pitchFamily="34" charset="-122"/>
              </a:rPr>
              <a:t>以及意向排他共享 </a:t>
            </a:r>
            <a:r>
              <a:rPr lang="en-US" altLang="zh-CN" dirty="0" smtClean="0">
                <a:latin typeface="微软雅黑" pitchFamily="34" charset="-122"/>
                <a:ea typeface="微软雅黑" pitchFamily="34" charset="-122"/>
              </a:rPr>
              <a:t>(SIX)</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defRPr/>
            </a:pPr>
            <a:endParaRPr lang="en-US" altLang="zh-CN" dirty="0" smtClean="0">
              <a:latin typeface="微软雅黑" pitchFamily="34" charset="-122"/>
              <a:ea typeface="微软雅黑" pitchFamily="34" charset="-122"/>
            </a:endParaRPr>
          </a:p>
          <a:p>
            <a:pPr>
              <a:buNone/>
              <a:defRPr/>
            </a:pPr>
            <a:endParaRPr lang="en-US" altLang="zh-CN" dirty="0" smtClean="0">
              <a:latin typeface="微软雅黑" pitchFamily="34" charset="-122"/>
              <a:ea typeface="微软雅黑" pitchFamily="34" charset="-122"/>
            </a:endParaRPr>
          </a:p>
          <a:p>
            <a:pPr>
              <a:buNone/>
              <a:defRPr/>
            </a:pPr>
            <a:r>
              <a:rPr lang="zh-CN" altLang="en-US" dirty="0" smtClean="0">
                <a:latin typeface="微软雅黑" pitchFamily="34" charset="-122"/>
                <a:ea typeface="微软雅黑" pitchFamily="34" charset="-122"/>
              </a:rPr>
              <a:t>意向共享 </a:t>
            </a:r>
            <a:r>
              <a:rPr lang="en-US" altLang="zh-CN" dirty="0" smtClean="0">
                <a:latin typeface="微软雅黑" pitchFamily="34" charset="-122"/>
                <a:ea typeface="微软雅黑" pitchFamily="34" charset="-122"/>
              </a:rPr>
              <a:t>(IS)</a:t>
            </a:r>
          </a:p>
          <a:p>
            <a:pPr>
              <a:buNone/>
              <a:defRPr/>
            </a:pPr>
            <a:r>
              <a:rPr lang="zh-CN" altLang="en-US" dirty="0" smtClean="0">
                <a:latin typeface="微软雅黑" pitchFamily="34" charset="-122"/>
                <a:ea typeface="微软雅黑" pitchFamily="34" charset="-122"/>
              </a:rPr>
              <a:t>    保护针对层次结构中某些（而并非所有）低层资源请求或获取的共享锁。</a:t>
            </a:r>
          </a:p>
          <a:p>
            <a:pPr>
              <a:buNone/>
              <a:defRPr/>
            </a:pPr>
            <a:r>
              <a:rPr lang="zh-CN" altLang="en-US" dirty="0" smtClean="0">
                <a:latin typeface="微软雅黑" pitchFamily="34" charset="-122"/>
                <a:ea typeface="微软雅黑" pitchFamily="34" charset="-122"/>
              </a:rPr>
              <a:t> </a:t>
            </a:r>
          </a:p>
          <a:p>
            <a:pPr>
              <a:buNone/>
              <a:defRPr/>
            </a:pPr>
            <a:r>
              <a:rPr lang="zh-CN" altLang="en-US" dirty="0" smtClean="0">
                <a:latin typeface="微软雅黑" pitchFamily="34" charset="-122"/>
                <a:ea typeface="微软雅黑" pitchFamily="34" charset="-122"/>
              </a:rPr>
              <a:t>意向排他 </a:t>
            </a:r>
            <a:r>
              <a:rPr lang="en-US" altLang="zh-CN" dirty="0" smtClean="0">
                <a:latin typeface="微软雅黑" pitchFamily="34" charset="-122"/>
                <a:ea typeface="微软雅黑" pitchFamily="34" charset="-122"/>
              </a:rPr>
              <a:t>(IX)</a:t>
            </a:r>
          </a:p>
          <a:p>
            <a:pPr>
              <a:buNone/>
              <a:defRPr/>
            </a:pPr>
            <a:r>
              <a:rPr lang="zh-CN" altLang="en-US" dirty="0" smtClean="0">
                <a:latin typeface="微软雅黑" pitchFamily="34" charset="-122"/>
                <a:ea typeface="微软雅黑" pitchFamily="34" charset="-122"/>
              </a:rPr>
              <a:t>    保护针对层次结构中某些（而并非所有）低层资源请求或获取的排他锁。 </a:t>
            </a:r>
            <a:r>
              <a:rPr lang="en-US" altLang="zh-CN" dirty="0" smtClean="0">
                <a:latin typeface="微软雅黑" pitchFamily="34" charset="-122"/>
                <a:ea typeface="微软雅黑" pitchFamily="34" charset="-122"/>
              </a:rPr>
              <a:t>IX </a:t>
            </a:r>
            <a:r>
              <a:rPr lang="zh-CN" altLang="en-US" dirty="0" smtClean="0">
                <a:latin typeface="微软雅黑" pitchFamily="34" charset="-122"/>
                <a:ea typeface="微软雅黑" pitchFamily="34" charset="-122"/>
              </a:rPr>
              <a:t>是 </a:t>
            </a:r>
            <a:r>
              <a:rPr lang="en-US" altLang="zh-CN" dirty="0" smtClean="0">
                <a:latin typeface="微软雅黑" pitchFamily="34" charset="-122"/>
                <a:ea typeface="微软雅黑" pitchFamily="34" charset="-122"/>
              </a:rPr>
              <a:t>IS </a:t>
            </a:r>
            <a:r>
              <a:rPr lang="zh-CN" altLang="en-US" dirty="0" smtClean="0">
                <a:latin typeface="微软雅黑" pitchFamily="34" charset="-122"/>
                <a:ea typeface="微软雅黑" pitchFamily="34" charset="-122"/>
              </a:rPr>
              <a:t>的超集，它也保护针对低层级别资源请求的共享锁。</a:t>
            </a:r>
          </a:p>
          <a:p>
            <a:pPr>
              <a:buNone/>
              <a:defRPr/>
            </a:pPr>
            <a:r>
              <a:rPr lang="zh-CN" altLang="en-US" dirty="0" smtClean="0">
                <a:latin typeface="微软雅黑" pitchFamily="34" charset="-122"/>
                <a:ea typeface="微软雅黑" pitchFamily="34" charset="-122"/>
              </a:rPr>
              <a:t> </a:t>
            </a:r>
          </a:p>
          <a:p>
            <a:pPr>
              <a:buNone/>
              <a:defRPr/>
            </a:pPr>
            <a:r>
              <a:rPr lang="zh-CN" altLang="en-US" dirty="0" smtClean="0">
                <a:latin typeface="微软雅黑" pitchFamily="34" charset="-122"/>
                <a:ea typeface="微软雅黑" pitchFamily="34" charset="-122"/>
              </a:rPr>
              <a:t>意向排他共享 </a:t>
            </a:r>
            <a:r>
              <a:rPr lang="en-US" altLang="zh-CN" dirty="0" smtClean="0">
                <a:latin typeface="微软雅黑" pitchFamily="34" charset="-122"/>
                <a:ea typeface="微软雅黑" pitchFamily="34" charset="-122"/>
              </a:rPr>
              <a:t>(SIX)</a:t>
            </a:r>
          </a:p>
          <a:p>
            <a:pPr>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保护针对层次结构中某些（而并非所有）低层资源请求或获取的共享锁以及针对某些（而并非所有）低层资源请求或获取的意向排他锁。 顶级资源允许使用并发 </a:t>
            </a:r>
            <a:r>
              <a:rPr lang="en-US" altLang="zh-CN" dirty="0" smtClean="0">
                <a:latin typeface="微软雅黑" pitchFamily="34" charset="-122"/>
                <a:ea typeface="微软雅黑" pitchFamily="34" charset="-122"/>
              </a:rPr>
              <a:t>IS </a:t>
            </a:r>
            <a:r>
              <a:rPr lang="zh-CN" altLang="en-US" dirty="0" smtClean="0">
                <a:latin typeface="微软雅黑" pitchFamily="34" charset="-122"/>
                <a:ea typeface="微软雅黑" pitchFamily="34" charset="-122"/>
              </a:rPr>
              <a:t>锁。 例如，获取表上的 </a:t>
            </a:r>
            <a:r>
              <a:rPr lang="en-US" altLang="zh-CN" dirty="0" smtClean="0">
                <a:latin typeface="微软雅黑" pitchFamily="34" charset="-122"/>
                <a:ea typeface="微软雅黑" pitchFamily="34" charset="-122"/>
              </a:rPr>
              <a:t>SIX </a:t>
            </a:r>
            <a:r>
              <a:rPr lang="zh-CN" altLang="en-US" dirty="0" smtClean="0">
                <a:latin typeface="微软雅黑" pitchFamily="34" charset="-122"/>
                <a:ea typeface="微软雅黑" pitchFamily="34" charset="-122"/>
              </a:rPr>
              <a:t>锁也将获取正在修改的页上的意向排他锁以及修改的行上的排他锁。 虽然每个资源在一段时间内只能有一个 </a:t>
            </a:r>
            <a:r>
              <a:rPr lang="en-US" altLang="zh-CN" dirty="0" smtClean="0">
                <a:latin typeface="微软雅黑" pitchFamily="34" charset="-122"/>
                <a:ea typeface="微软雅黑" pitchFamily="34" charset="-122"/>
              </a:rPr>
              <a:t>SIX </a:t>
            </a:r>
            <a:r>
              <a:rPr lang="zh-CN" altLang="en-US" dirty="0" smtClean="0">
                <a:latin typeface="微软雅黑" pitchFamily="34" charset="-122"/>
                <a:ea typeface="微软雅黑" pitchFamily="34" charset="-122"/>
              </a:rPr>
              <a:t>锁，以防止其他事务对资源进行更新，但是其他事务可以通过获取表级的 </a:t>
            </a:r>
            <a:r>
              <a:rPr lang="en-US" altLang="zh-CN" dirty="0" smtClean="0">
                <a:latin typeface="微软雅黑" pitchFamily="34" charset="-122"/>
                <a:ea typeface="微软雅黑" pitchFamily="34" charset="-122"/>
              </a:rPr>
              <a:t>IS </a:t>
            </a:r>
            <a:r>
              <a:rPr lang="zh-CN" altLang="en-US" dirty="0" smtClean="0">
                <a:latin typeface="微软雅黑" pitchFamily="34" charset="-122"/>
                <a:ea typeface="微软雅黑" pitchFamily="34" charset="-122"/>
              </a:rPr>
              <a:t>锁来读取层次结构中的低层资源。</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124744"/>
            <a:ext cx="8229600" cy="5472608"/>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dirty="0" smtClean="0">
                <a:latin typeface="微软雅黑" pitchFamily="34" charset="-122"/>
                <a:ea typeface="微软雅黑" pitchFamily="34" charset="-122"/>
              </a:rPr>
              <a:t>意向更新 </a:t>
            </a:r>
            <a:r>
              <a:rPr lang="en-US" altLang="zh-CN" dirty="0" smtClean="0">
                <a:latin typeface="微软雅黑" pitchFamily="34" charset="-122"/>
                <a:ea typeface="微软雅黑" pitchFamily="34" charset="-122"/>
              </a:rPr>
              <a:t>(IU)</a:t>
            </a: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保护针对层次结构中所有低层资源请求或获取的更新锁。 仅在页资源上使用 </a:t>
            </a:r>
            <a:r>
              <a:rPr lang="en-US" altLang="zh-CN" dirty="0" smtClean="0">
                <a:latin typeface="微软雅黑" pitchFamily="34" charset="-122"/>
                <a:ea typeface="微软雅黑" pitchFamily="34" charset="-122"/>
              </a:rPr>
              <a:t>IU </a:t>
            </a:r>
            <a:r>
              <a:rPr lang="zh-CN" altLang="en-US" dirty="0" smtClean="0">
                <a:latin typeface="微软雅黑" pitchFamily="34" charset="-122"/>
                <a:ea typeface="微软雅黑" pitchFamily="34" charset="-122"/>
              </a:rPr>
              <a:t>锁。 如果进行了更新操作，</a:t>
            </a:r>
            <a:r>
              <a:rPr lang="en-US" altLang="zh-CN" dirty="0" smtClean="0">
                <a:latin typeface="微软雅黑" pitchFamily="34" charset="-122"/>
                <a:ea typeface="微软雅黑" pitchFamily="34" charset="-122"/>
              </a:rPr>
              <a:t>IU </a:t>
            </a:r>
            <a:r>
              <a:rPr lang="zh-CN" altLang="en-US" dirty="0" smtClean="0">
                <a:latin typeface="微软雅黑" pitchFamily="34" charset="-122"/>
                <a:ea typeface="微软雅黑" pitchFamily="34" charset="-122"/>
              </a:rPr>
              <a:t>锁将转换为 </a:t>
            </a:r>
            <a:r>
              <a:rPr lang="en-US" altLang="zh-CN" dirty="0" smtClean="0">
                <a:latin typeface="微软雅黑" pitchFamily="34" charset="-122"/>
                <a:ea typeface="微软雅黑" pitchFamily="34" charset="-122"/>
              </a:rPr>
              <a:t>IX </a:t>
            </a:r>
            <a:r>
              <a:rPr lang="zh-CN" altLang="en-US" dirty="0" smtClean="0">
                <a:latin typeface="微软雅黑" pitchFamily="34" charset="-122"/>
                <a:ea typeface="微软雅黑" pitchFamily="34" charset="-122"/>
              </a:rPr>
              <a:t>锁。</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共享意向更新 </a:t>
            </a:r>
            <a:r>
              <a:rPr lang="en-US" altLang="zh-CN" dirty="0" smtClean="0">
                <a:latin typeface="微软雅黑" pitchFamily="34" charset="-122"/>
                <a:ea typeface="微软雅黑" pitchFamily="34" charset="-122"/>
              </a:rPr>
              <a:t>(SIU)</a:t>
            </a:r>
          </a:p>
          <a:p>
            <a:pPr>
              <a:buFont typeface="Wingdings" pitchFamily="2" charset="2"/>
              <a:buNone/>
              <a:defRPr/>
            </a:pPr>
            <a:r>
              <a:rPr lang="en-US" altLang="zh-CN" dirty="0" smtClean="0">
                <a:latin typeface="微软雅黑" pitchFamily="34" charset="-122"/>
                <a:ea typeface="微软雅黑" pitchFamily="34" charset="-122"/>
              </a:rPr>
              <a:t>   S </a:t>
            </a:r>
            <a:r>
              <a:rPr lang="zh-CN" altLang="en-US" dirty="0" smtClean="0">
                <a:latin typeface="微软雅黑" pitchFamily="34" charset="-122"/>
                <a:ea typeface="微软雅黑" pitchFamily="34" charset="-122"/>
              </a:rPr>
              <a:t>锁和 </a:t>
            </a:r>
            <a:r>
              <a:rPr lang="en-US" altLang="zh-CN" dirty="0" smtClean="0">
                <a:latin typeface="微软雅黑" pitchFamily="34" charset="-122"/>
                <a:ea typeface="微软雅黑" pitchFamily="34" charset="-122"/>
              </a:rPr>
              <a:t>IU </a:t>
            </a:r>
            <a:r>
              <a:rPr lang="zh-CN" altLang="en-US" dirty="0" smtClean="0">
                <a:latin typeface="微软雅黑" pitchFamily="34" charset="-122"/>
                <a:ea typeface="微软雅黑" pitchFamily="34" charset="-122"/>
              </a:rPr>
              <a:t>锁的组合，作为分别获取这些锁并且同时持有两种锁的结果。 例如，事务执行带有 </a:t>
            </a:r>
            <a:r>
              <a:rPr lang="en-US" altLang="zh-CN" dirty="0" smtClean="0">
                <a:latin typeface="微软雅黑" pitchFamily="34" charset="-122"/>
                <a:ea typeface="微软雅黑" pitchFamily="34" charset="-122"/>
              </a:rPr>
              <a:t>PAGLOCK </a:t>
            </a:r>
            <a:r>
              <a:rPr lang="zh-CN" altLang="en-US" dirty="0" smtClean="0">
                <a:latin typeface="微软雅黑" pitchFamily="34" charset="-122"/>
                <a:ea typeface="微软雅黑" pitchFamily="34" charset="-122"/>
              </a:rPr>
              <a:t>提示的查询，然后执行更新操作。 带有 </a:t>
            </a:r>
            <a:r>
              <a:rPr lang="en-US" altLang="zh-CN" dirty="0" smtClean="0">
                <a:latin typeface="微软雅黑" pitchFamily="34" charset="-122"/>
                <a:ea typeface="微软雅黑" pitchFamily="34" charset="-122"/>
              </a:rPr>
              <a:t>PAGLOCK </a:t>
            </a:r>
            <a:r>
              <a:rPr lang="zh-CN" altLang="en-US" dirty="0" smtClean="0">
                <a:latin typeface="微软雅黑" pitchFamily="34" charset="-122"/>
                <a:ea typeface="微软雅黑" pitchFamily="34" charset="-122"/>
              </a:rPr>
              <a:t>提示的查询将获取 </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锁，更新操作将获取 </a:t>
            </a:r>
            <a:r>
              <a:rPr lang="en-US" altLang="zh-CN" dirty="0" smtClean="0">
                <a:latin typeface="微软雅黑" pitchFamily="34" charset="-122"/>
                <a:ea typeface="微软雅黑" pitchFamily="34" charset="-122"/>
              </a:rPr>
              <a:t>IU </a:t>
            </a:r>
            <a:r>
              <a:rPr lang="zh-CN" altLang="en-US" dirty="0" smtClean="0">
                <a:latin typeface="微软雅黑" pitchFamily="34" charset="-122"/>
                <a:ea typeface="微软雅黑" pitchFamily="34" charset="-122"/>
              </a:rPr>
              <a:t>锁。</a:t>
            </a:r>
          </a:p>
          <a:p>
            <a:pPr>
              <a:buFont typeface="Wingdings" pitchFamily="2" charset="2"/>
              <a:buNone/>
              <a:defRPr/>
            </a:pPr>
            <a:r>
              <a:rPr lang="zh-CN" altLang="en-US" dirty="0" smtClean="0">
                <a:latin typeface="微软雅黑" pitchFamily="34" charset="-122"/>
                <a:ea typeface="微软雅黑" pitchFamily="34" charset="-122"/>
              </a:rPr>
              <a:t> </a:t>
            </a:r>
          </a:p>
          <a:p>
            <a:pPr>
              <a:buFont typeface="Wingdings" pitchFamily="2" charset="2"/>
              <a:buNone/>
              <a:defRPr/>
            </a:pPr>
            <a:r>
              <a:rPr lang="zh-CN" altLang="en-US" dirty="0" smtClean="0">
                <a:latin typeface="微软雅黑" pitchFamily="34" charset="-122"/>
                <a:ea typeface="微软雅黑" pitchFamily="34" charset="-122"/>
              </a:rPr>
              <a:t>更新意向排他 </a:t>
            </a:r>
            <a:r>
              <a:rPr lang="en-US" altLang="zh-CN" dirty="0" smtClean="0">
                <a:latin typeface="微软雅黑" pitchFamily="34" charset="-122"/>
                <a:ea typeface="微软雅黑" pitchFamily="34" charset="-122"/>
              </a:rPr>
              <a:t>(UIX)</a:t>
            </a:r>
          </a:p>
          <a:p>
            <a:pPr>
              <a:buFont typeface="Wingdings" pitchFamily="2" charset="2"/>
              <a:buNone/>
              <a:defRPr/>
            </a:pPr>
            <a:r>
              <a:rPr lang="en-US" altLang="zh-CN" dirty="0" smtClean="0">
                <a:latin typeface="微软雅黑" pitchFamily="34" charset="-122"/>
                <a:ea typeface="微软雅黑" pitchFamily="34" charset="-122"/>
              </a:rPr>
              <a:t>   U </a:t>
            </a:r>
            <a:r>
              <a:rPr lang="zh-CN" altLang="en-US" dirty="0" smtClean="0">
                <a:latin typeface="微软雅黑" pitchFamily="34" charset="-122"/>
                <a:ea typeface="微软雅黑" pitchFamily="34" charset="-122"/>
              </a:rPr>
              <a:t>锁和 </a:t>
            </a:r>
            <a:r>
              <a:rPr lang="en-US" altLang="zh-CN" dirty="0" smtClean="0">
                <a:latin typeface="微软雅黑" pitchFamily="34" charset="-122"/>
                <a:ea typeface="微软雅黑" pitchFamily="34" charset="-122"/>
              </a:rPr>
              <a:t>IX </a:t>
            </a:r>
            <a:r>
              <a:rPr lang="zh-CN" altLang="en-US" dirty="0" smtClean="0">
                <a:latin typeface="微软雅黑" pitchFamily="34" charset="-122"/>
                <a:ea typeface="微软雅黑" pitchFamily="34" charset="-122"/>
              </a:rPr>
              <a:t>锁的组合，作为分别获取这些锁并且同时持有两种锁的结果。</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架构锁</a:t>
            </a:r>
          </a:p>
        </p:txBody>
      </p:sp>
      <p:sp>
        <p:nvSpPr>
          <p:cNvPr id="3" name="内容占位符 2"/>
          <p:cNvSpPr>
            <a:spLocks noGrp="1"/>
          </p:cNvSpPr>
          <p:nvPr>
            <p:ph idx="1"/>
          </p:nvPr>
        </p:nvSpPr>
        <p:spPr bwMode="auto">
          <a:xfrm>
            <a:off x="457200" y="1700808"/>
            <a:ext cx="8229600" cy="4824536"/>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dirty="0" smtClean="0">
                <a:latin typeface="微软雅黑" pitchFamily="34" charset="-122"/>
                <a:ea typeface="微软雅黑" pitchFamily="34" charset="-122"/>
              </a:rPr>
              <a:t>数据库引擎在表数据定义语言 </a:t>
            </a:r>
            <a:r>
              <a:rPr lang="en-US" altLang="zh-CN" dirty="0" smtClean="0">
                <a:latin typeface="微软雅黑" pitchFamily="34" charset="-122"/>
                <a:ea typeface="微软雅黑" pitchFamily="34" charset="-122"/>
              </a:rPr>
              <a:t>(DDL) </a:t>
            </a:r>
            <a:r>
              <a:rPr lang="zh-CN" altLang="en-US" dirty="0" smtClean="0">
                <a:latin typeface="微软雅黑" pitchFamily="34" charset="-122"/>
                <a:ea typeface="微软雅黑" pitchFamily="34" charset="-122"/>
              </a:rPr>
              <a:t>操作（例如添加列或删除表）的过程中使用架构修改 </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锁。 保持该锁期间，</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锁将阻止对表进行并发访问。 这意味着 </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锁在释放前将阻止所有外围操作。</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某些数据操作语言 </a:t>
            </a:r>
            <a:r>
              <a:rPr lang="en-US" altLang="zh-CN" dirty="0" smtClean="0">
                <a:latin typeface="微软雅黑" pitchFamily="34" charset="-122"/>
                <a:ea typeface="微软雅黑" pitchFamily="34" charset="-122"/>
              </a:rPr>
              <a:t>(DML) </a:t>
            </a:r>
            <a:r>
              <a:rPr lang="zh-CN" altLang="en-US" dirty="0" smtClean="0">
                <a:latin typeface="微软雅黑" pitchFamily="34" charset="-122"/>
                <a:ea typeface="微软雅黑" pitchFamily="34" charset="-122"/>
              </a:rPr>
              <a:t>操作（例如表截断）使用 </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锁阻止并发操作访问受影响的表。</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数据库引擎在编译和执行查询时使用架构稳定性 </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 </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-S </a:t>
            </a:r>
            <a:r>
              <a:rPr lang="zh-CN" altLang="en-US" dirty="0" smtClean="0">
                <a:latin typeface="微软雅黑" pitchFamily="34" charset="-122"/>
                <a:ea typeface="微软雅黑" pitchFamily="34" charset="-122"/>
              </a:rPr>
              <a:t>锁不会阻止某些事务锁，其中包括排他 </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 因此，在编译查询的过程中，其他事务（包括那些针对表使用 </a:t>
            </a:r>
            <a:r>
              <a:rPr lang="en-US" altLang="zh-CN"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锁的事务）将继续运行。 但是，无法针对表执行获取 </a:t>
            </a:r>
            <a:r>
              <a:rPr lang="en-US" altLang="zh-CN" dirty="0" err="1" smtClean="0">
                <a:latin typeface="微软雅黑" pitchFamily="34" charset="-122"/>
                <a:ea typeface="微软雅黑" pitchFamily="34" charset="-122"/>
              </a:rPr>
              <a:t>Sch</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锁的并发 </a:t>
            </a:r>
            <a:r>
              <a:rPr lang="en-US" altLang="zh-CN" dirty="0" smtClean="0">
                <a:latin typeface="微软雅黑" pitchFamily="34" charset="-122"/>
                <a:ea typeface="微软雅黑" pitchFamily="34" charset="-122"/>
              </a:rPr>
              <a:t>DDL </a:t>
            </a:r>
            <a:r>
              <a:rPr lang="zh-CN" altLang="en-US" dirty="0" smtClean="0">
                <a:latin typeface="微软雅黑" pitchFamily="34" charset="-122"/>
                <a:ea typeface="微软雅黑" pitchFamily="34" charset="-122"/>
              </a:rPr>
              <a:t>操作和并发 </a:t>
            </a:r>
            <a:r>
              <a:rPr lang="en-US" altLang="zh-CN" dirty="0" smtClean="0">
                <a:latin typeface="微软雅黑" pitchFamily="34" charset="-122"/>
                <a:ea typeface="微软雅黑" pitchFamily="34" charset="-122"/>
              </a:rPr>
              <a:t>DML </a:t>
            </a:r>
            <a:r>
              <a:rPr lang="zh-CN" altLang="en-US" dirty="0" smtClean="0">
                <a:latin typeface="微软雅黑" pitchFamily="34" charset="-122"/>
                <a:ea typeface="微软雅黑" pitchFamily="34" charset="-122"/>
              </a:rPr>
              <a:t>操作。</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大容量更新锁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数据库引擎在将数据大容量复制到表中时使用了大容量更新 </a:t>
            </a:r>
            <a:r>
              <a:rPr lang="en-US" altLang="zh-CN" dirty="0" smtClean="0">
                <a:latin typeface="微软雅黑" pitchFamily="34" charset="-122"/>
                <a:ea typeface="微软雅黑" pitchFamily="34" charset="-122"/>
              </a:rPr>
              <a:t>(BU) </a:t>
            </a:r>
            <a:r>
              <a:rPr lang="zh-CN" altLang="en-US" dirty="0" smtClean="0">
                <a:latin typeface="微软雅黑" pitchFamily="34" charset="-122"/>
                <a:ea typeface="微软雅黑" pitchFamily="34" charset="-122"/>
              </a:rPr>
              <a:t>锁，并指定了 </a:t>
            </a:r>
            <a:r>
              <a:rPr lang="en-US" altLang="zh-CN" dirty="0" smtClean="0">
                <a:latin typeface="微软雅黑" pitchFamily="34" charset="-122"/>
                <a:ea typeface="微软雅黑" pitchFamily="34" charset="-122"/>
              </a:rPr>
              <a:t>TABLOCK </a:t>
            </a:r>
            <a:r>
              <a:rPr lang="zh-CN" altLang="en-US" dirty="0" smtClean="0">
                <a:latin typeface="微软雅黑" pitchFamily="34" charset="-122"/>
                <a:ea typeface="微软雅黑" pitchFamily="34" charset="-122"/>
              </a:rPr>
              <a:t>提示或使用 </a:t>
            </a:r>
            <a:r>
              <a:rPr lang="en-US" altLang="zh-CN" dirty="0" err="1" smtClean="0">
                <a:latin typeface="微软雅黑" pitchFamily="34" charset="-122"/>
                <a:ea typeface="微软雅黑" pitchFamily="34" charset="-122"/>
              </a:rPr>
              <a:t>sp_tableoption</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设置了 </a:t>
            </a:r>
            <a:r>
              <a:rPr lang="en-US" altLang="zh-CN" dirty="0" smtClean="0">
                <a:latin typeface="微软雅黑" pitchFamily="34" charset="-122"/>
                <a:ea typeface="微软雅黑" pitchFamily="34" charset="-122"/>
              </a:rPr>
              <a:t>table lock on bulk load </a:t>
            </a:r>
            <a:r>
              <a:rPr lang="zh-CN" altLang="en-US" dirty="0" smtClean="0">
                <a:latin typeface="微软雅黑" pitchFamily="34" charset="-122"/>
                <a:ea typeface="微软雅黑" pitchFamily="34" charset="-122"/>
              </a:rPr>
              <a:t>表选项。 大容量更新锁（</a:t>
            </a:r>
            <a:r>
              <a:rPr lang="en-US" altLang="zh-CN" dirty="0" smtClean="0">
                <a:latin typeface="微软雅黑" pitchFamily="34" charset="-122"/>
                <a:ea typeface="微软雅黑" pitchFamily="34" charset="-122"/>
              </a:rPr>
              <a:t>BU </a:t>
            </a:r>
            <a:r>
              <a:rPr lang="zh-CN" altLang="en-US" dirty="0" smtClean="0">
                <a:latin typeface="微软雅黑" pitchFamily="34" charset="-122"/>
                <a:ea typeface="微软雅黑" pitchFamily="34" charset="-122"/>
              </a:rPr>
              <a:t>锁）允许多个线程将数据并发地大容量加载到同一表，同时防止其他不进行大容量加载数据的进程访问该表。</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键范围锁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在使用可序列化事务隔离级别时，对于 </a:t>
            </a:r>
            <a:r>
              <a:rPr lang="en-US" altLang="zh-CN" dirty="0" smtClean="0">
                <a:latin typeface="微软雅黑" pitchFamily="34" charset="-122"/>
                <a:ea typeface="微软雅黑" pitchFamily="34" charset="-122"/>
              </a:rPr>
              <a:t>Transact-SQL </a:t>
            </a:r>
            <a:r>
              <a:rPr lang="zh-CN" altLang="en-US" dirty="0" smtClean="0">
                <a:latin typeface="微软雅黑" pitchFamily="34" charset="-122"/>
                <a:ea typeface="微软雅黑" pitchFamily="34" charset="-122"/>
              </a:rPr>
              <a:t>语句读取的记录集，键范围锁可以隐式保护该记录集中包含的行范围。 键范围锁可防止幻读。 通过保护行之间键的范围，它还防止对事务访问的记录集进行幻像插入或删除。</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锁兼容性</a:t>
            </a:r>
          </a:p>
        </p:txBody>
      </p:sp>
      <p:sp>
        <p:nvSpPr>
          <p:cNvPr id="3" name="内容占位符 2"/>
          <p:cNvSpPr>
            <a:spLocks noGrp="1"/>
          </p:cNvSpPr>
          <p:nvPr>
            <p:ph idx="1"/>
          </p:nvPr>
        </p:nvSpPr>
        <p:spPr bwMode="auto">
          <a:xfrm>
            <a:off x="251520" y="1916112"/>
            <a:ext cx="8640960" cy="4249191"/>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共享 </a:t>
            </a:r>
            <a:r>
              <a:rPr lang="en-US" altLang="zh-CN" sz="1600" dirty="0" smtClean="0">
                <a:latin typeface="微软雅黑" pitchFamily="34" charset="-122"/>
                <a:ea typeface="微软雅黑" pitchFamily="34" charset="-122"/>
              </a:rPr>
              <a:t>(S)     </a:t>
            </a:r>
            <a:r>
              <a:rPr lang="zh-CN" altLang="en-US" sz="1600" dirty="0" smtClean="0">
                <a:latin typeface="微软雅黑" pitchFamily="34" charset="-122"/>
                <a:ea typeface="微软雅黑" pitchFamily="34" charset="-122"/>
              </a:rPr>
              <a:t>更新 </a:t>
            </a:r>
            <a:r>
              <a:rPr lang="en-US" altLang="zh-CN" sz="1600" dirty="0" smtClean="0">
                <a:latin typeface="微软雅黑" pitchFamily="34" charset="-122"/>
                <a:ea typeface="微软雅黑" pitchFamily="34" charset="-122"/>
              </a:rPr>
              <a:t>(U)    </a:t>
            </a:r>
            <a:r>
              <a:rPr lang="zh-CN" altLang="en-US" sz="1600" dirty="0" smtClean="0">
                <a:latin typeface="微软雅黑" pitchFamily="34" charset="-122"/>
                <a:ea typeface="微软雅黑" pitchFamily="34" charset="-122"/>
              </a:rPr>
              <a:t>排他 </a:t>
            </a:r>
            <a:r>
              <a:rPr lang="en-US" altLang="zh-CN" sz="1600" dirty="0" smtClean="0">
                <a:latin typeface="微软雅黑" pitchFamily="34" charset="-122"/>
                <a:ea typeface="微软雅黑" pitchFamily="34" charset="-122"/>
              </a:rPr>
              <a:t>(X)   </a:t>
            </a:r>
            <a:r>
              <a:rPr lang="zh-CN" altLang="en-US" sz="1600" dirty="0" smtClean="0">
                <a:latin typeface="微软雅黑" pitchFamily="34" charset="-122"/>
                <a:ea typeface="微软雅黑" pitchFamily="34" charset="-122"/>
              </a:rPr>
              <a:t>意向共享 </a:t>
            </a:r>
            <a:r>
              <a:rPr lang="en-US" altLang="zh-CN" sz="1600" dirty="0" smtClean="0">
                <a:latin typeface="微软雅黑" pitchFamily="34" charset="-122"/>
                <a:ea typeface="微软雅黑" pitchFamily="34" charset="-122"/>
              </a:rPr>
              <a:t>(IS)   </a:t>
            </a:r>
            <a:r>
              <a:rPr lang="zh-CN" altLang="en-US" sz="1600" dirty="0" smtClean="0">
                <a:latin typeface="微软雅黑" pitchFamily="34" charset="-122"/>
                <a:ea typeface="微软雅黑" pitchFamily="34" charset="-122"/>
              </a:rPr>
              <a:t>意向排他 </a:t>
            </a:r>
            <a:r>
              <a:rPr lang="en-US" altLang="zh-CN" sz="1600" dirty="0" smtClean="0">
                <a:latin typeface="微软雅黑" pitchFamily="34" charset="-122"/>
                <a:ea typeface="微软雅黑" pitchFamily="34" charset="-122"/>
              </a:rPr>
              <a:t>(IX)  </a:t>
            </a:r>
            <a:r>
              <a:rPr lang="zh-CN" altLang="en-US" sz="1600" dirty="0" smtClean="0">
                <a:latin typeface="微软雅黑" pitchFamily="34" charset="-122"/>
                <a:ea typeface="微软雅黑" pitchFamily="34" charset="-122"/>
              </a:rPr>
              <a:t>意向排他共享 </a:t>
            </a:r>
            <a:r>
              <a:rPr lang="en-US" altLang="zh-CN" sz="1600" dirty="0" smtClean="0">
                <a:latin typeface="微软雅黑" pitchFamily="34" charset="-122"/>
                <a:ea typeface="微软雅黑" pitchFamily="34" charset="-122"/>
              </a:rPr>
              <a:t>(SIX) </a:t>
            </a:r>
          </a:p>
          <a:p>
            <a:pPr>
              <a:buFont typeface="Wingdings" pitchFamily="2" charset="2"/>
              <a:buNone/>
              <a:defRPr/>
            </a:pPr>
            <a:r>
              <a:rPr lang="zh-CN" altLang="en-US" sz="1600" dirty="0" smtClean="0">
                <a:latin typeface="微软雅黑" pitchFamily="34" charset="-122"/>
                <a:ea typeface="微软雅黑" pitchFamily="34" charset="-122"/>
              </a:rPr>
              <a:t>共享 </a:t>
            </a:r>
            <a:r>
              <a:rPr lang="en-US" altLang="zh-CN" sz="1600" dirty="0" smtClean="0">
                <a:latin typeface="微软雅黑" pitchFamily="34" charset="-122"/>
                <a:ea typeface="微软雅黑" pitchFamily="34" charset="-122"/>
              </a:rPr>
              <a:t>(S)            </a:t>
            </a:r>
            <a:r>
              <a:rPr lang="zh-CN" altLang="en-US" sz="1600" dirty="0" smtClean="0">
                <a:latin typeface="微软雅黑" pitchFamily="34" charset="-122"/>
                <a:ea typeface="微软雅黑" pitchFamily="34" charset="-122"/>
              </a:rPr>
              <a:t>是           是           否             是                   否                    否</a:t>
            </a:r>
          </a:p>
          <a:p>
            <a:pPr>
              <a:buFont typeface="Wingdings" pitchFamily="2" charset="2"/>
              <a:buNone/>
              <a:defRPr/>
            </a:pPr>
            <a:r>
              <a:rPr lang="zh-CN" altLang="en-US" sz="1600" dirty="0" smtClean="0">
                <a:latin typeface="微软雅黑" pitchFamily="34" charset="-122"/>
                <a:ea typeface="微软雅黑" pitchFamily="34" charset="-122"/>
              </a:rPr>
              <a:t>更新 </a:t>
            </a:r>
            <a:r>
              <a:rPr lang="en-US" altLang="zh-CN" sz="1600" dirty="0" smtClean="0">
                <a:latin typeface="微软雅黑" pitchFamily="34" charset="-122"/>
                <a:ea typeface="微软雅黑" pitchFamily="34" charset="-122"/>
              </a:rPr>
              <a:t>(U)            </a:t>
            </a:r>
            <a:r>
              <a:rPr lang="zh-CN" altLang="en-US" sz="1600" dirty="0" smtClean="0">
                <a:latin typeface="微软雅黑" pitchFamily="34" charset="-122"/>
                <a:ea typeface="微软雅黑" pitchFamily="34" charset="-122"/>
              </a:rPr>
              <a:t>是           否           否             是                   否                    否</a:t>
            </a:r>
          </a:p>
          <a:p>
            <a:pPr>
              <a:buFont typeface="Wingdings" pitchFamily="2" charset="2"/>
              <a:buNone/>
              <a:defRPr/>
            </a:pPr>
            <a:r>
              <a:rPr lang="zh-CN" altLang="en-US" sz="1600" dirty="0" smtClean="0">
                <a:latin typeface="微软雅黑" pitchFamily="34" charset="-122"/>
                <a:ea typeface="微软雅黑" pitchFamily="34" charset="-122"/>
              </a:rPr>
              <a:t>排他 </a:t>
            </a:r>
            <a:r>
              <a:rPr lang="en-US" altLang="zh-CN" sz="1600" dirty="0" smtClean="0">
                <a:latin typeface="微软雅黑" pitchFamily="34" charset="-122"/>
                <a:ea typeface="微软雅黑" pitchFamily="34" charset="-122"/>
              </a:rPr>
              <a:t>(X)             </a:t>
            </a:r>
            <a:r>
              <a:rPr lang="zh-CN" altLang="en-US" sz="1600" dirty="0" smtClean="0">
                <a:latin typeface="微软雅黑" pitchFamily="34" charset="-122"/>
                <a:ea typeface="微软雅黑" pitchFamily="34" charset="-122"/>
              </a:rPr>
              <a:t>否           否           否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否                  否                    否</a:t>
            </a:r>
          </a:p>
          <a:p>
            <a:pPr>
              <a:buFont typeface="Wingdings" pitchFamily="2" charset="2"/>
              <a:buNone/>
              <a:defRPr/>
            </a:pPr>
            <a:r>
              <a:rPr lang="zh-CN" altLang="en-US" sz="1600" dirty="0" smtClean="0">
                <a:latin typeface="微软雅黑" pitchFamily="34" charset="-122"/>
                <a:ea typeface="微软雅黑" pitchFamily="34" charset="-122"/>
              </a:rPr>
              <a:t>意向共享 </a:t>
            </a:r>
            <a:r>
              <a:rPr lang="en-US" altLang="zh-CN" sz="1600" dirty="0" smtClean="0">
                <a:latin typeface="微软雅黑" pitchFamily="34" charset="-122"/>
                <a:ea typeface="微软雅黑" pitchFamily="34" charset="-122"/>
              </a:rPr>
              <a:t>(IS)      </a:t>
            </a:r>
            <a:r>
              <a:rPr lang="zh-CN" altLang="en-US" sz="1600" dirty="0" smtClean="0">
                <a:latin typeface="微软雅黑" pitchFamily="34" charset="-122"/>
                <a:ea typeface="微软雅黑" pitchFamily="34" charset="-122"/>
              </a:rPr>
              <a:t>是           是          否             是                   是                    是</a:t>
            </a:r>
          </a:p>
          <a:p>
            <a:pPr>
              <a:buFont typeface="Wingdings" pitchFamily="2" charset="2"/>
              <a:buNone/>
              <a:defRPr/>
            </a:pPr>
            <a:r>
              <a:rPr lang="zh-CN" altLang="en-US" sz="1600" dirty="0" smtClean="0">
                <a:latin typeface="微软雅黑" pitchFamily="34" charset="-122"/>
                <a:ea typeface="微软雅黑" pitchFamily="34" charset="-122"/>
              </a:rPr>
              <a:t>意向排他 </a:t>
            </a:r>
            <a:r>
              <a:rPr lang="en-US" altLang="zh-CN" sz="1600" dirty="0" smtClean="0">
                <a:latin typeface="微软雅黑" pitchFamily="34" charset="-122"/>
                <a:ea typeface="微软雅黑" pitchFamily="34" charset="-122"/>
              </a:rPr>
              <a:t>(IX)      </a:t>
            </a:r>
            <a:r>
              <a:rPr lang="zh-CN" altLang="en-US" sz="1600" dirty="0" smtClean="0">
                <a:latin typeface="微软雅黑" pitchFamily="34" charset="-122"/>
                <a:ea typeface="微软雅黑" pitchFamily="34" charset="-122"/>
              </a:rPr>
              <a:t>否           否          否             是                   是                    否</a:t>
            </a:r>
          </a:p>
          <a:p>
            <a:pPr>
              <a:buFont typeface="Wingdings" pitchFamily="2" charset="2"/>
              <a:buNone/>
              <a:defRPr/>
            </a:pPr>
            <a:r>
              <a:rPr lang="zh-CN" altLang="en-US" sz="1600" dirty="0" smtClean="0">
                <a:latin typeface="微软雅黑" pitchFamily="34" charset="-122"/>
                <a:ea typeface="微软雅黑" pitchFamily="34" charset="-122"/>
              </a:rPr>
              <a:t>意向排他共享 </a:t>
            </a:r>
            <a:r>
              <a:rPr lang="en-US" altLang="zh-CN" sz="1600" dirty="0" smtClean="0">
                <a:latin typeface="微软雅黑" pitchFamily="34" charset="-122"/>
                <a:ea typeface="微软雅黑" pitchFamily="34" charset="-122"/>
              </a:rPr>
              <a:t>(SIX)  </a:t>
            </a:r>
            <a:r>
              <a:rPr lang="zh-CN" altLang="en-US" sz="1600" dirty="0" smtClean="0">
                <a:latin typeface="微软雅黑" pitchFamily="34" charset="-122"/>
                <a:ea typeface="微软雅黑" pitchFamily="34" charset="-122"/>
              </a:rPr>
              <a:t>否       否          否             是                  否                    否</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1042897" y="5805264"/>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2 </a:t>
            </a:r>
            <a:r>
              <a:rPr lang="zh-CN" altLang="en-US" sz="3200" b="1" dirty="0" smtClean="0">
                <a:solidFill>
                  <a:srgbClr val="0033CC"/>
                </a:solidFill>
                <a:latin typeface="微软雅黑" pitchFamily="34" charset="-122"/>
                <a:ea typeface="微软雅黑" pitchFamily="34" charset="-122"/>
              </a:rPr>
              <a:t>锁 与 并发控制调度</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封锁是事项并发控制的一个非常重要的技术。所谓封锁就是事务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在对某个数据对象，例如，在标、记录等操作之前，先向系统发出请求，对其加锁。加锁后事务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就对数据库对象有了一定的控制，在事务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释放它的锁之前，其他事务不能更新此数据对象。</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2.1 </a:t>
            </a:r>
            <a:r>
              <a:rPr lang="zh-CN" altLang="en-US" sz="3200" b="1" dirty="0" smtClean="0">
                <a:solidFill>
                  <a:srgbClr val="0033CC"/>
                </a:solidFill>
                <a:latin typeface="微软雅黑" pitchFamily="34" charset="-122"/>
                <a:ea typeface="微软雅黑" pitchFamily="34" charset="-122"/>
              </a:rPr>
              <a:t>封锁粒度</a:t>
            </a:r>
          </a:p>
        </p:txBody>
      </p:sp>
      <p:sp>
        <p:nvSpPr>
          <p:cNvPr id="3" name="内容占位符 2"/>
          <p:cNvSpPr>
            <a:spLocks noGrp="1"/>
          </p:cNvSpPr>
          <p:nvPr>
            <p:ph idx="1"/>
          </p:nvPr>
        </p:nvSpPr>
        <p:spPr bwMode="auto">
          <a:xfrm>
            <a:off x="457200" y="1916112"/>
            <a:ext cx="8229600" cy="4681239"/>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Wingdings" pitchFamily="2" charset="2"/>
              <a:buNone/>
              <a:defRPr/>
            </a:pPr>
            <a:r>
              <a:rPr lang="zh-CN" altLang="en-US" dirty="0" smtClean="0">
                <a:latin typeface="微软雅黑" pitchFamily="34" charset="-122"/>
                <a:ea typeface="微软雅黑" pitchFamily="34" charset="-122"/>
              </a:rPr>
              <a:t>封锁对象的大小称为封锁的粒度（</a:t>
            </a:r>
            <a:r>
              <a:rPr lang="en-US" altLang="zh-CN" dirty="0" smtClean="0">
                <a:latin typeface="微软雅黑" pitchFamily="34" charset="-122"/>
                <a:ea typeface="微软雅黑" pitchFamily="34" charset="-122"/>
              </a:rPr>
              <a:t>granularity</a:t>
            </a:r>
            <a:r>
              <a:rPr lang="zh-CN" altLang="en-US" dirty="0" smtClean="0">
                <a:latin typeface="微软雅黑" pitchFamily="34" charset="-122"/>
                <a:ea typeface="微软雅黑" pitchFamily="34" charset="-122"/>
              </a:rPr>
              <a:t>）。</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封锁粒度与系统的并发度和并发控制的开销密切相关。</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封锁的粒度越大，系统中能够被封锁的对象就越少，并发度也就越小，但同时系统开销也越小；</a:t>
            </a:r>
          </a:p>
          <a:p>
            <a:pPr>
              <a:buFont typeface="Wingdings" pitchFamily="2" charset="2"/>
              <a:buNone/>
              <a:defRPr/>
            </a:pPr>
            <a:r>
              <a:rPr lang="zh-CN" altLang="en-US" dirty="0" smtClean="0">
                <a:latin typeface="微软雅黑" pitchFamily="34" charset="-122"/>
                <a:ea typeface="微软雅黑" pitchFamily="34" charset="-122"/>
              </a:rPr>
              <a:t>相反，封锁的粒度越小，并发度越高，但系统开销也就越大。</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因此，如果在一个系统中同时存在不同大小的封锁单元供不同的事务选择使用是比较理想的。而选择封锁粒度时必须同时考虑封锁机构和并发度两个因素，对系统开销与并发度进行权衡，以求得最优的效果。</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2.2 </a:t>
            </a:r>
            <a:r>
              <a:rPr lang="zh-CN" altLang="en-US" sz="3200" b="1" dirty="0" smtClean="0">
                <a:solidFill>
                  <a:srgbClr val="0033CC"/>
                </a:solidFill>
                <a:latin typeface="微软雅黑" pitchFamily="34" charset="-122"/>
                <a:ea typeface="微软雅黑" pitchFamily="34" charset="-122"/>
              </a:rPr>
              <a:t>封锁协议</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封锁的目的是为了保证能够正确地调度并发操作。对数据对象加锁时，还需要约定一些规则，例如，应何时申请</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锁或</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锁、持锁时间、何时释放等。我们称这些规则为封锁协议（</a:t>
            </a:r>
            <a:r>
              <a:rPr lang="en-US" altLang="zh-CN" dirty="0" smtClean="0">
                <a:latin typeface="微软雅黑" pitchFamily="34" charset="-122"/>
                <a:ea typeface="微软雅黑" pitchFamily="34" charset="-122"/>
              </a:rPr>
              <a:t>locking protocol</a:t>
            </a:r>
            <a:r>
              <a:rPr lang="zh-CN" altLang="en-US" dirty="0" smtClean="0">
                <a:latin typeface="微软雅黑" pitchFamily="34" charset="-122"/>
                <a:ea typeface="微软雅黑" pitchFamily="34" charset="-122"/>
              </a:rPr>
              <a:t>）。</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对封锁方式规定不同的规则，就形成了各种不同的封锁协议，它们分别在不同的程度上为并发操作的正确调度提供一定的保证。</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数据管理技术</a:t>
            </a:r>
          </a:p>
        </p:txBody>
      </p:sp>
      <p:sp>
        <p:nvSpPr>
          <p:cNvPr id="3" name="内容占位符 2"/>
          <p:cNvSpPr>
            <a:spLocks noGrp="1"/>
          </p:cNvSpPr>
          <p:nvPr>
            <p:ph idx="1"/>
          </p:nvPr>
        </p:nvSpPr>
        <p:spPr bwMode="auto">
          <a:xfrm>
            <a:off x="457200" y="1916112"/>
            <a:ext cx="8229600" cy="4465215"/>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zh-CN" altLang="en-US" dirty="0" smtClean="0">
                <a:latin typeface="微软雅黑" pitchFamily="34" charset="-122"/>
                <a:ea typeface="微软雅黑" pitchFamily="34" charset="-122"/>
              </a:rPr>
              <a:t>数据管理技术是应数据管理任务需要而产生的。</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数据管理是指对数据进行分类、组织、编码、存储、检索和维护，是数据处理的中心问题。</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而数据处理是指对各种数据进行收集、存储、加工和传播的一系列活动的总和。</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数据管理经历了人工管理、文件系统、数据库系统</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个阶段。</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三级封锁协议</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保证数据一致性的封锁协议。</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对并发操作的不正确调度可能会带来四种数据不一致性：丢失或覆盖更新、脏读、不可重复读和幻想读。三级封锁协议分别在不同程度上解决了这一问题。</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1</a:t>
            </a:r>
            <a:r>
              <a:rPr lang="zh-CN" altLang="en-US" sz="3200" b="1" dirty="0" smtClean="0">
                <a:solidFill>
                  <a:srgbClr val="0033CC"/>
                </a:solidFill>
                <a:latin typeface="微软雅黑" pitchFamily="34" charset="-122"/>
                <a:ea typeface="微软雅黑" pitchFamily="34" charset="-122"/>
              </a:rPr>
              <a:t>级封锁协议</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级封锁协议的内容是：事务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在修改数据</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之前必须先对其加</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锁，直到事务结束才释放。事务结束包括正常结束（</a:t>
            </a:r>
            <a:r>
              <a:rPr lang="en-US" altLang="zh-CN" dirty="0" smtClean="0">
                <a:latin typeface="微软雅黑" pitchFamily="34" charset="-122"/>
                <a:ea typeface="微软雅黑" pitchFamily="34" charset="-122"/>
              </a:rPr>
              <a:t>commit</a:t>
            </a:r>
            <a:r>
              <a:rPr lang="zh-CN" altLang="en-US" dirty="0" smtClean="0">
                <a:latin typeface="微软雅黑" pitchFamily="34" charset="-122"/>
                <a:ea typeface="微软雅黑" pitchFamily="34" charset="-122"/>
              </a:rPr>
              <a:t>）和非正常结束（</a:t>
            </a:r>
            <a:r>
              <a:rPr lang="en-US" altLang="zh-CN" dirty="0" smtClean="0">
                <a:latin typeface="微软雅黑" pitchFamily="34" charset="-122"/>
                <a:ea typeface="微软雅黑" pitchFamily="34" charset="-122"/>
              </a:rPr>
              <a:t>rollback</a:t>
            </a:r>
            <a:r>
              <a:rPr lang="zh-CN" altLang="en-US" dirty="0" smtClean="0">
                <a:latin typeface="微软雅黑" pitchFamily="34" charset="-122"/>
                <a:ea typeface="微软雅黑" pitchFamily="34" charset="-122"/>
              </a:rPr>
              <a:t>）。</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级封锁协议可以防止丢失或覆盖更新，并保证事务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是可以恢复的。</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级封锁协议中，如果仅仅是读数据不对其进行修改，是不需要加锁的，所以它不能保证可重复读和脏读。</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2</a:t>
            </a:r>
            <a:r>
              <a:rPr lang="zh-CN" altLang="en-US" sz="3200" b="1" dirty="0" smtClean="0">
                <a:solidFill>
                  <a:srgbClr val="0033CC"/>
                </a:solidFill>
                <a:latin typeface="微软雅黑" pitchFamily="34" charset="-122"/>
                <a:ea typeface="微软雅黑" pitchFamily="34" charset="-122"/>
              </a:rPr>
              <a:t>级封锁协议</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级封锁协议的内容是：</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级封锁协议加上事务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在读取数据</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之前必须先对其加</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锁，读完后即可释放</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锁。</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级封锁协议除防止了丢失或覆盖更新，还可进一步防止脏读。</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级封锁协议中，由于读完数据后即可释放</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锁，所以它不能保证可重复读。</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3</a:t>
            </a:r>
            <a:r>
              <a:rPr lang="zh-CN" altLang="en-US" sz="3200" b="1" dirty="0" smtClean="0">
                <a:solidFill>
                  <a:srgbClr val="0033CC"/>
                </a:solidFill>
                <a:latin typeface="微软雅黑" pitchFamily="34" charset="-122"/>
                <a:ea typeface="微软雅黑" pitchFamily="34" charset="-122"/>
              </a:rPr>
              <a:t>级封锁协议</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级封锁协议的内容是：</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级封锁协议加上事务</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在读取数据之前必须先对其加</a:t>
            </a:r>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锁，直到事务结束才释放。</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级封锁协议除防止丢失或覆盖更新和不脏读数据外，还进一步防止了不可重复读和幻想读。</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两段封锁协议</a:t>
            </a:r>
          </a:p>
        </p:txBody>
      </p:sp>
      <p:sp>
        <p:nvSpPr>
          <p:cNvPr id="3" name="内容占位符 2"/>
          <p:cNvSpPr>
            <a:spLocks noGrp="1"/>
          </p:cNvSpPr>
          <p:nvPr>
            <p:ph idx="1"/>
          </p:nvPr>
        </p:nvSpPr>
        <p:spPr bwMode="auto">
          <a:xfrm>
            <a:off x="457200" y="1700808"/>
            <a:ext cx="8229600" cy="4680520"/>
          </a:xfrm>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 typeface="Wingdings" pitchFamily="2" charset="2"/>
              <a:buNone/>
              <a:defRPr/>
            </a:pPr>
            <a:r>
              <a:rPr lang="zh-CN" altLang="en-US" dirty="0" smtClean="0">
                <a:latin typeface="微软雅黑" pitchFamily="34" charset="-122"/>
                <a:ea typeface="微软雅黑" pitchFamily="34" charset="-122"/>
              </a:rPr>
              <a:t>保证并行调度可串行性的封锁协议。</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可串行性是并行调度正确性的唯一准则，两段锁（</a:t>
            </a:r>
            <a:r>
              <a:rPr lang="en-US" altLang="zh-CN" dirty="0" smtClean="0">
                <a:latin typeface="微软雅黑" pitchFamily="34" charset="-122"/>
                <a:ea typeface="微软雅黑" pitchFamily="34" charset="-122"/>
              </a:rPr>
              <a:t>two-phase locking</a:t>
            </a:r>
            <a:r>
              <a:rPr lang="zh-CN" altLang="en-US" dirty="0" smtClean="0">
                <a:latin typeface="微软雅黑" pitchFamily="34" charset="-122"/>
                <a:ea typeface="微软雅黑" pitchFamily="34" charset="-122"/>
              </a:rPr>
              <a:t>，简称</a:t>
            </a:r>
            <a:r>
              <a:rPr lang="en-US" altLang="zh-CN" dirty="0" smtClean="0">
                <a:latin typeface="微软雅黑" pitchFamily="34" charset="-122"/>
                <a:ea typeface="微软雅黑" pitchFamily="34" charset="-122"/>
              </a:rPr>
              <a:t>2PL</a:t>
            </a:r>
            <a:r>
              <a:rPr lang="zh-CN" altLang="en-US" dirty="0" smtClean="0">
                <a:latin typeface="微软雅黑" pitchFamily="34" charset="-122"/>
                <a:ea typeface="微软雅黑" pitchFamily="34" charset="-122"/>
              </a:rPr>
              <a:t>）协议是为保证并行调度可串行性而提供的封锁协议。</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两段封锁协议规定：在对任何数据进行读、写操作之前，事务首先要获得对该数据的封锁，而且在释放一个封锁之后，事务不再获得任何其他封锁。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所谓“两段”锁的含义是，事务分为两个阶段，第一阶段是获得封锁，也称为扩展阶段，第二阶段是释放封锁，也称为收缩阶段。</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736"/>
            <a:ext cx="8229600" cy="5073427"/>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例如，</a:t>
            </a:r>
          </a:p>
          <a:p>
            <a:pPr>
              <a:buFont typeface="Wingdings" pitchFamily="2" charset="2"/>
              <a:buNone/>
              <a:defRPr/>
            </a:pPr>
            <a:r>
              <a:rPr lang="zh-CN" altLang="en-US" dirty="0" smtClean="0">
                <a:latin typeface="微软雅黑" pitchFamily="34" charset="-122"/>
                <a:ea typeface="微软雅黑" pitchFamily="34" charset="-122"/>
              </a:rPr>
              <a:t>事务</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的封锁序列是：</a:t>
            </a:r>
          </a:p>
          <a:p>
            <a:pPr>
              <a:buFont typeface="Wingdings" pitchFamily="2" charset="2"/>
              <a:buNone/>
              <a:defRPr/>
            </a:pPr>
            <a:r>
              <a:rPr lang="en-US" altLang="zh-CN" dirty="0" err="1" smtClean="0">
                <a:latin typeface="微软雅黑" pitchFamily="34" charset="-122"/>
                <a:ea typeface="微软雅黑" pitchFamily="34" charset="-122"/>
              </a:rPr>
              <a:t>Slock</a:t>
            </a:r>
            <a:r>
              <a:rPr lang="en-US" altLang="zh-CN" dirty="0" smtClean="0">
                <a:latin typeface="微软雅黑" pitchFamily="34" charset="-122"/>
                <a:ea typeface="微软雅黑" pitchFamily="34" charset="-122"/>
              </a:rPr>
              <a:t> A... </a:t>
            </a:r>
            <a:r>
              <a:rPr lang="en-US" altLang="zh-CN" dirty="0" err="1" smtClean="0">
                <a:latin typeface="微软雅黑" pitchFamily="34" charset="-122"/>
                <a:ea typeface="微软雅黑" pitchFamily="34" charset="-122"/>
              </a:rPr>
              <a:t>Slock</a:t>
            </a:r>
            <a:r>
              <a:rPr lang="en-US" altLang="zh-CN" dirty="0" smtClean="0">
                <a:latin typeface="微软雅黑" pitchFamily="34" charset="-122"/>
                <a:ea typeface="微软雅黑" pitchFamily="34" charset="-122"/>
              </a:rPr>
              <a:t> B… </a:t>
            </a:r>
            <a:r>
              <a:rPr lang="en-US" altLang="zh-CN" dirty="0" err="1" smtClean="0">
                <a:latin typeface="微软雅黑" pitchFamily="34" charset="-122"/>
                <a:ea typeface="微软雅黑" pitchFamily="34" charset="-122"/>
              </a:rPr>
              <a:t>Xlock</a:t>
            </a:r>
            <a:r>
              <a:rPr lang="en-US" altLang="zh-CN" dirty="0" smtClean="0">
                <a:latin typeface="微软雅黑" pitchFamily="34" charset="-122"/>
                <a:ea typeface="微软雅黑" pitchFamily="34" charset="-122"/>
              </a:rPr>
              <a:t> C… Unlock B… Unlock A… Unlock C;</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事务</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的封锁序列是：</a:t>
            </a:r>
          </a:p>
          <a:p>
            <a:pPr>
              <a:buFont typeface="Wingdings" pitchFamily="2" charset="2"/>
              <a:buNone/>
              <a:defRPr/>
            </a:pPr>
            <a:r>
              <a:rPr lang="en-US" altLang="zh-CN" dirty="0" err="1" smtClean="0">
                <a:latin typeface="微软雅黑" pitchFamily="34" charset="-122"/>
                <a:ea typeface="微软雅黑" pitchFamily="34" charset="-122"/>
              </a:rPr>
              <a:t>Slock</a:t>
            </a:r>
            <a:r>
              <a:rPr lang="en-US" altLang="zh-CN" dirty="0" smtClean="0">
                <a:latin typeface="微软雅黑" pitchFamily="34" charset="-122"/>
                <a:ea typeface="微软雅黑" pitchFamily="34" charset="-122"/>
              </a:rPr>
              <a:t> A... Unlock A… </a:t>
            </a:r>
            <a:r>
              <a:rPr lang="en-US" altLang="zh-CN" dirty="0" err="1" smtClean="0">
                <a:latin typeface="微软雅黑" pitchFamily="34" charset="-122"/>
                <a:ea typeface="微软雅黑" pitchFamily="34" charset="-122"/>
              </a:rPr>
              <a:t>Slock</a:t>
            </a:r>
            <a:r>
              <a:rPr lang="en-US" altLang="zh-CN" dirty="0" smtClean="0">
                <a:latin typeface="微软雅黑" pitchFamily="34" charset="-122"/>
                <a:ea typeface="微软雅黑" pitchFamily="34" charset="-122"/>
              </a:rPr>
              <a:t> B… </a:t>
            </a:r>
            <a:r>
              <a:rPr lang="en-US" altLang="zh-CN" dirty="0" err="1" smtClean="0">
                <a:latin typeface="微软雅黑" pitchFamily="34" charset="-122"/>
                <a:ea typeface="微软雅黑" pitchFamily="34" charset="-122"/>
              </a:rPr>
              <a:t>Xlock</a:t>
            </a:r>
            <a:r>
              <a:rPr lang="en-US" altLang="zh-CN" dirty="0" smtClean="0">
                <a:latin typeface="微软雅黑" pitchFamily="34" charset="-122"/>
                <a:ea typeface="微软雅黑" pitchFamily="34" charset="-122"/>
              </a:rPr>
              <a:t> C… Unlock C… Unlock B;</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哪个是两段封锁协议？</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268760"/>
            <a:ext cx="8229600" cy="4857403"/>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可以证明，若并行执行的所有事务均遵守两段锁协议，则对这些事务的所有并行调度策略都是可串行化的。因此得出如下结论：所有遵守两段锁协议的事务，其并行的结果一定是正确的。</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但是，事务遵守两段锁协议是可串行化调度的充分条件，而不是必要条件。即可串行化的调度中，不一定所有事务都必须符合两段封锁协议。</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（如两个不相互影响的事务）</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05273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一 数据库基本概念</a:t>
            </a:r>
            <a:endParaRPr lang="zh-CN" altLang="en-US" sz="2400" dirty="0">
              <a:solidFill>
                <a:srgbClr val="0033CC"/>
              </a:solidFill>
              <a:latin typeface="+mn-ea"/>
            </a:endParaRPr>
          </a:p>
        </p:txBody>
      </p:sp>
      <p:sp>
        <p:nvSpPr>
          <p:cNvPr id="5" name="圆角矩形 4"/>
          <p:cNvSpPr/>
          <p:nvPr/>
        </p:nvSpPr>
        <p:spPr>
          <a:xfrm>
            <a:off x="1547664" y="162880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二 数据库并发控制</a:t>
            </a:r>
            <a:endParaRPr lang="zh-CN" altLang="en-US" sz="2400" dirty="0">
              <a:solidFill>
                <a:srgbClr val="0033CC"/>
              </a:solidFill>
              <a:latin typeface="+mn-ea"/>
            </a:endParaRPr>
          </a:p>
        </p:txBody>
      </p:sp>
      <p:sp>
        <p:nvSpPr>
          <p:cNvPr id="6" name="圆角矩形 5"/>
          <p:cNvSpPr/>
          <p:nvPr/>
        </p:nvSpPr>
        <p:spPr>
          <a:xfrm>
            <a:off x="1763688" y="2204864"/>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数据库并发</a:t>
            </a:r>
            <a:endParaRPr lang="zh-CN" altLang="en-US" sz="2400" dirty="0">
              <a:solidFill>
                <a:srgbClr val="0033CC"/>
              </a:solidFill>
              <a:latin typeface="+mn-ea"/>
            </a:endParaRPr>
          </a:p>
        </p:txBody>
      </p:sp>
      <p:sp>
        <p:nvSpPr>
          <p:cNvPr id="7" name="圆角矩形 6"/>
          <p:cNvSpPr/>
          <p:nvPr/>
        </p:nvSpPr>
        <p:spPr>
          <a:xfrm>
            <a:off x="1763688" y="2780928"/>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并发控制</a:t>
            </a:r>
            <a:endParaRPr lang="zh-CN" altLang="en-US" sz="2400" dirty="0">
              <a:solidFill>
                <a:srgbClr val="0033CC"/>
              </a:solidFill>
              <a:latin typeface="+mn-ea"/>
            </a:endParaRPr>
          </a:p>
        </p:txBody>
      </p:sp>
      <p:sp>
        <p:nvSpPr>
          <p:cNvPr id="8" name="圆角矩形 7"/>
          <p:cNvSpPr/>
          <p:nvPr/>
        </p:nvSpPr>
        <p:spPr>
          <a:xfrm>
            <a:off x="1763688" y="3356992"/>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并发操作的调度</a:t>
            </a:r>
            <a:r>
              <a:rPr lang="en-US" altLang="zh-CN" sz="2400" dirty="0" smtClean="0">
                <a:solidFill>
                  <a:srgbClr val="0033CC"/>
                </a:solidFill>
                <a:latin typeface="+mn-ea"/>
              </a:rPr>
              <a:t> </a:t>
            </a:r>
            <a:endParaRPr lang="zh-CN" altLang="en-US" sz="2400" dirty="0">
              <a:solidFill>
                <a:srgbClr val="0033CC"/>
              </a:solidFill>
              <a:latin typeface="+mn-ea"/>
            </a:endParaRPr>
          </a:p>
        </p:txBody>
      </p:sp>
      <p:sp>
        <p:nvSpPr>
          <p:cNvPr id="10" name="圆角矩形 9"/>
          <p:cNvSpPr/>
          <p:nvPr/>
        </p:nvSpPr>
        <p:spPr>
          <a:xfrm>
            <a:off x="1763688" y="3933056"/>
            <a:ext cx="583264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4 </a:t>
            </a:r>
            <a:r>
              <a:rPr lang="zh-CN" altLang="en-US" sz="2400" dirty="0" smtClean="0">
                <a:solidFill>
                  <a:srgbClr val="0033CC"/>
                </a:solidFill>
                <a:latin typeface="+mn-ea"/>
              </a:rPr>
              <a:t>并发控制方法</a:t>
            </a:r>
            <a:endParaRPr lang="zh-CN" altLang="en-US" sz="2400" dirty="0">
              <a:solidFill>
                <a:srgbClr val="0033CC"/>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1042897" y="6381328"/>
            <a:ext cx="720791" cy="864096"/>
          </a:xfrm>
          <a:prstGeom prst="rect">
            <a:avLst/>
          </a:prstGeom>
          <a:noFill/>
        </p:spPr>
      </p:pic>
      <p:sp>
        <p:nvSpPr>
          <p:cNvPr id="11" name="圆角矩形 10"/>
          <p:cNvSpPr/>
          <p:nvPr/>
        </p:nvSpPr>
        <p:spPr>
          <a:xfrm>
            <a:off x="1547664" y="450912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三 锁</a:t>
            </a:r>
            <a:endParaRPr lang="zh-CN" altLang="en-US" sz="2400" dirty="0">
              <a:solidFill>
                <a:srgbClr val="0033CC"/>
              </a:solidFill>
              <a:latin typeface="+mn-ea"/>
            </a:endParaRPr>
          </a:p>
        </p:txBody>
      </p:sp>
      <p:sp>
        <p:nvSpPr>
          <p:cNvPr id="12" name="圆角矩形 11"/>
          <p:cNvSpPr/>
          <p:nvPr/>
        </p:nvSpPr>
        <p:spPr>
          <a:xfrm>
            <a:off x="1835696" y="5085184"/>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1 </a:t>
            </a:r>
            <a:r>
              <a:rPr lang="zh-CN" altLang="en-US" sz="2400" dirty="0" smtClean="0">
                <a:solidFill>
                  <a:srgbClr val="0033CC"/>
                </a:solidFill>
                <a:latin typeface="+mn-ea"/>
              </a:rPr>
              <a:t>锁模式</a:t>
            </a:r>
            <a:endParaRPr lang="zh-CN" altLang="en-US" sz="2400" dirty="0">
              <a:solidFill>
                <a:srgbClr val="0033CC"/>
              </a:solidFill>
              <a:latin typeface="+mn-ea"/>
            </a:endParaRPr>
          </a:p>
        </p:txBody>
      </p:sp>
      <p:sp>
        <p:nvSpPr>
          <p:cNvPr id="13" name="圆角矩形 12"/>
          <p:cNvSpPr/>
          <p:nvPr/>
        </p:nvSpPr>
        <p:spPr>
          <a:xfrm>
            <a:off x="1835696" y="5661248"/>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2 </a:t>
            </a:r>
            <a:r>
              <a:rPr lang="zh-CN" altLang="en-US" sz="2400" dirty="0" smtClean="0">
                <a:solidFill>
                  <a:srgbClr val="0033CC"/>
                </a:solidFill>
                <a:latin typeface="+mn-ea"/>
              </a:rPr>
              <a:t>锁与并发控制调度</a:t>
            </a:r>
            <a:endParaRPr lang="zh-CN" altLang="en-US" sz="2400" dirty="0">
              <a:solidFill>
                <a:srgbClr val="0033CC"/>
              </a:solidFill>
              <a:latin typeface="+mn-ea"/>
            </a:endParaRPr>
          </a:p>
        </p:txBody>
      </p:sp>
      <p:sp>
        <p:nvSpPr>
          <p:cNvPr id="14" name="圆角矩形 13"/>
          <p:cNvSpPr/>
          <p:nvPr/>
        </p:nvSpPr>
        <p:spPr>
          <a:xfrm>
            <a:off x="1835696" y="6237312"/>
            <a:ext cx="5760640"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3 </a:t>
            </a:r>
            <a:r>
              <a:rPr lang="zh-CN" altLang="en-US" sz="2400" dirty="0" smtClean="0">
                <a:solidFill>
                  <a:srgbClr val="0033CC"/>
                </a:solidFill>
                <a:latin typeface="+mn-ea"/>
              </a:rPr>
              <a:t>死锁和活锁</a:t>
            </a:r>
            <a:endParaRPr lang="zh-CN" altLang="en-US" sz="2400" dirty="0">
              <a:solidFill>
                <a:srgbClr val="0033CC"/>
              </a:solidFill>
              <a:latin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3 </a:t>
            </a:r>
            <a:r>
              <a:rPr lang="zh-CN" altLang="en-US" sz="3200" b="1" dirty="0" smtClean="0">
                <a:solidFill>
                  <a:srgbClr val="0033CC"/>
                </a:solidFill>
                <a:latin typeface="微软雅黑" pitchFamily="34" charset="-122"/>
                <a:ea typeface="微软雅黑" pitchFamily="34" charset="-122"/>
              </a:rPr>
              <a:t>死锁和活锁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dirty="0" smtClean="0">
                <a:latin typeface="微软雅黑" pitchFamily="34" charset="-122"/>
                <a:ea typeface="微软雅黑" pitchFamily="34" charset="-122"/>
              </a:rPr>
              <a:t>封锁技术可以有效地解决并行操作的一致性问题，但也带来一些新的问题，即死锁和活锁的问题。</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什么是死锁？活锁？</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活锁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zh-CN" altLang="en-US" dirty="0" smtClean="0">
                <a:latin typeface="微软雅黑" pitchFamily="34" charset="-122"/>
                <a:ea typeface="微软雅黑" pitchFamily="34" charset="-122"/>
              </a:rPr>
              <a:t>如果事务</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封锁了数据对象</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后，事务</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也请求封锁</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，于是</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等待。接着</a:t>
            </a:r>
            <a:r>
              <a:rPr lang="en-US" altLang="zh-CN" dirty="0" smtClean="0">
                <a:latin typeface="微软雅黑" pitchFamily="34" charset="-122"/>
                <a:ea typeface="微软雅黑" pitchFamily="34" charset="-122"/>
              </a:rPr>
              <a:t>T3</a:t>
            </a:r>
            <a:r>
              <a:rPr lang="zh-CN" altLang="en-US" dirty="0" smtClean="0">
                <a:latin typeface="微软雅黑" pitchFamily="34" charset="-122"/>
                <a:ea typeface="微软雅黑" pitchFamily="34" charset="-122"/>
              </a:rPr>
              <a:t>也请求封锁</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释放</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上的锁后，系统首先批准了</a:t>
            </a:r>
            <a:r>
              <a:rPr lang="en-US" altLang="zh-CN" dirty="0" smtClean="0">
                <a:latin typeface="微软雅黑" pitchFamily="34" charset="-122"/>
                <a:ea typeface="微软雅黑" pitchFamily="34" charset="-122"/>
              </a:rPr>
              <a:t>T3</a:t>
            </a:r>
            <a:r>
              <a:rPr lang="zh-CN" altLang="en-US" dirty="0" smtClean="0">
                <a:latin typeface="微软雅黑" pitchFamily="34" charset="-122"/>
                <a:ea typeface="微软雅黑" pitchFamily="34" charset="-122"/>
              </a:rPr>
              <a:t>的请求，</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只得继续等待。接着</a:t>
            </a:r>
            <a:r>
              <a:rPr lang="en-US" altLang="zh-CN" dirty="0" smtClean="0">
                <a:latin typeface="微软雅黑" pitchFamily="34" charset="-122"/>
                <a:ea typeface="微软雅黑" pitchFamily="34" charset="-122"/>
              </a:rPr>
              <a:t>T4</a:t>
            </a:r>
            <a:r>
              <a:rPr lang="zh-CN" altLang="en-US" dirty="0" smtClean="0">
                <a:latin typeface="微软雅黑" pitchFamily="34" charset="-122"/>
                <a:ea typeface="微软雅黑" pitchFamily="34" charset="-122"/>
              </a:rPr>
              <a:t>也请求封锁</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T3</a:t>
            </a:r>
            <a:r>
              <a:rPr lang="zh-CN" altLang="en-US" dirty="0" smtClean="0">
                <a:latin typeface="微软雅黑" pitchFamily="34" charset="-122"/>
                <a:ea typeface="微软雅黑" pitchFamily="34" charset="-122"/>
              </a:rPr>
              <a:t>释放</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上的锁后，系统又批准了</a:t>
            </a:r>
            <a:r>
              <a:rPr lang="en-US" altLang="zh-CN" dirty="0" smtClean="0">
                <a:latin typeface="微软雅黑" pitchFamily="34" charset="-122"/>
                <a:ea typeface="微软雅黑" pitchFamily="34" charset="-122"/>
              </a:rPr>
              <a:t>T4</a:t>
            </a:r>
            <a:r>
              <a:rPr lang="zh-CN" altLang="en-US" dirty="0" smtClean="0">
                <a:latin typeface="微软雅黑" pitchFamily="34" charset="-122"/>
                <a:ea typeface="微软雅黑" pitchFamily="34" charset="-122"/>
              </a:rPr>
              <a:t>的请求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有可能就这样永远等待下去。这就是活锁的情形。</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避免活锁的简单方法是采用先来先服务的策略。当多个事务请求封锁同一数据对象时，封锁子系统按请求封锁的先后次序对这些事务排队，该数据对象上的锁一旦释放，首先批准申请队列中第一个事务获得锁。</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数据库系统的特点</a:t>
            </a:r>
          </a:p>
        </p:txBody>
      </p:sp>
      <p:sp>
        <p:nvSpPr>
          <p:cNvPr id="3" name="内容占位符 2"/>
          <p:cNvSpPr>
            <a:spLocks noGrp="1"/>
          </p:cNvSpPr>
          <p:nvPr>
            <p:ph idx="1"/>
          </p:nvPr>
        </p:nvSpPr>
        <p:spPr bwMode="auto">
          <a:xfrm>
            <a:off x="457200" y="1916112"/>
            <a:ext cx="8229600" cy="4465215"/>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 typeface="Wingdings" pitchFamily="2" charset="2"/>
              <a:buNone/>
              <a:defRPr/>
            </a:pPr>
            <a:r>
              <a:rPr lang="zh-CN" altLang="en-US" dirty="0" smtClean="0">
                <a:latin typeface="微软雅黑" pitchFamily="34" charset="-122"/>
                <a:ea typeface="微软雅黑" pitchFamily="34" charset="-122"/>
              </a:rPr>
              <a:t>数据结构化：实现整体数据的结构化，也是数据库系统与文件系统的本质区别。数据库中数据不再仅仅针对某一个应用，而是面向全组织，不仅内部是结构化的，而且整体是结构化的。在文件系统中，文件内部有某些结构，但文件间没有联系，而关系数据库中，关系表之间的联系可用参照完整性来表达。</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数据共享性高，冗余度低，易扩充。</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数据独立性高：包括数据的物理独立性和逻辑独立性。物理独立性指用户的应用程序跟存储在磁盘上的数据库中数据是相互独立的，数据库中数据存取是由</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管理的。数据独立性是由</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的二级映像功能来保证的。</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数据由</a:t>
            </a:r>
            <a:r>
              <a:rPr lang="en-US" altLang="zh-CN" dirty="0" smtClean="0">
                <a:latin typeface="微软雅黑" pitchFamily="34" charset="-122"/>
                <a:ea typeface="微软雅黑" pitchFamily="34" charset="-122"/>
              </a:rPr>
              <a:t>DMBS</a:t>
            </a:r>
            <a:r>
              <a:rPr lang="zh-CN" altLang="en-US" dirty="0" smtClean="0">
                <a:latin typeface="微软雅黑" pitchFamily="34" charset="-122"/>
                <a:ea typeface="微软雅黑" pitchFamily="34" charset="-122"/>
              </a:rPr>
              <a:t>统一管理和控制。</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 死锁</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如果事务</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封锁了数据</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，事务</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封锁了数据</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。之后</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又申请封锁数据</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，因</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已封锁了</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，于是</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等待</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释放</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上的锁。接着</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又申请封锁</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，因</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已封锁了</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也只能等待</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释放</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上的锁。这样就出现了</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在等待</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，而</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又在等待</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的局面，</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两个事务永远不能结束，形成死锁。</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死锁问题在操作系统和一般并行处理中已做了深入研究，但数据库系统有其自己的特点，操作系统中解决死锁的方法并不一定合适数据库系统。</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目前在数据库中解决死锁问题主要有两类方法，</a:t>
            </a:r>
          </a:p>
          <a:p>
            <a:pPr marL="514350" indent="-514350">
              <a:buFont typeface="+mj-lt"/>
              <a:buAutoNum type="arabicPeriod"/>
              <a:defRPr/>
            </a:pPr>
            <a:r>
              <a:rPr lang="zh-CN" altLang="en-US" dirty="0" smtClean="0">
                <a:latin typeface="微软雅黑" pitchFamily="34" charset="-122"/>
                <a:ea typeface="微软雅黑" pitchFamily="34" charset="-122"/>
              </a:rPr>
              <a:t>一类方法是采取一定措施来预防死锁的发生，</a:t>
            </a:r>
          </a:p>
          <a:p>
            <a:pPr marL="514350" indent="-514350">
              <a:buFont typeface="+mj-lt"/>
              <a:buAutoNum type="arabicPeriod"/>
              <a:defRPr/>
            </a:pPr>
            <a:r>
              <a:rPr lang="zh-CN" altLang="en-US" dirty="0" smtClean="0">
                <a:latin typeface="微软雅黑" pitchFamily="34" charset="-122"/>
                <a:ea typeface="微软雅黑" pitchFamily="34" charset="-122"/>
              </a:rPr>
              <a:t>另一类方法是允许发生死锁，采用一定手段定期诊断系统中有无死锁，若有则解除之。</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死锁的预防</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在数据库系统中，产生死锁的原因是两个或多个事务都已封锁了一些数据对象，然后又都请求对已为其他事务封锁的数据对象加锁，从而出现死锁等待。防止死锁的发生其实就是要破坏产生死锁的条件。预防死锁通常有两种方法。</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一次封锁法</a:t>
            </a:r>
          </a:p>
        </p:txBody>
      </p:sp>
      <p:sp>
        <p:nvSpPr>
          <p:cNvPr id="3" name="内容占位符 2"/>
          <p:cNvSpPr>
            <a:spLocks noGrp="1"/>
          </p:cNvSpPr>
          <p:nvPr>
            <p:ph idx="1"/>
          </p:nvPr>
        </p:nvSpPr>
        <p:spPr bwMode="auto">
          <a:xfrm>
            <a:off x="457200" y="1916113"/>
            <a:ext cx="8229600" cy="4177184"/>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dirty="0" smtClean="0">
                <a:latin typeface="微软雅黑" pitchFamily="34" charset="-122"/>
                <a:ea typeface="微软雅黑" pitchFamily="34" charset="-122"/>
              </a:rPr>
              <a:t>一次封锁法要求每个事务必须一次将所有要使用的数据全部加锁，否则就不能继续执行。例如，在个例子中，如果事务</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将数据对象</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一次加锁，</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就可以执行下去，而</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等待。</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执行完后释放</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上的锁，</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继续执行。这样就不会发生死锁。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一次封锁法虽然可以有效地防止死锁的发生，但也存在问题。</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第一，一次就将以后要用到的全部数据加锁，势必扩大了封锁的范围，从而降低了系统的并发度。</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第二，数据库中数据是不断变化的，原来不要求封锁的数据，在执行过程中可能会变成封锁对象，所以很难实现精确地确定每个事务所要封锁的数据对象，只能采取扩大封锁范围，将事务在执行过程中可能要封锁的数据对象全部加锁，这就进一步降低了并发度。</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顺序封锁法</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顺序封锁法是预先对数据对象规定一个封锁顺序，所有事务都按这个顺序执行封锁。在上例中，我们规定封锁顺是</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都按此顺序封锁，即</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也必须先封锁</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。当</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请求</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的封锁时，由于</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已经封锁住</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就只能等待。</a:t>
            </a:r>
            <a:r>
              <a:rPr lang="en-US" altLang="zh-CN" dirty="0" smtClean="0">
                <a:latin typeface="微软雅黑" pitchFamily="34" charset="-122"/>
                <a:ea typeface="微软雅黑" pitchFamily="34" charset="-122"/>
              </a:rPr>
              <a:t>T1</a:t>
            </a:r>
            <a:r>
              <a:rPr lang="zh-CN" altLang="en-US" dirty="0" smtClean="0">
                <a:latin typeface="微软雅黑" pitchFamily="34" charset="-122"/>
                <a:ea typeface="微软雅黑" pitchFamily="34" charset="-122"/>
              </a:rPr>
              <a:t>释放</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上的锁后，</a:t>
            </a:r>
            <a:r>
              <a:rPr lang="en-US" altLang="zh-CN" dirty="0" smtClean="0">
                <a:latin typeface="微软雅黑" pitchFamily="34" charset="-122"/>
                <a:ea typeface="微软雅黑" pitchFamily="34" charset="-122"/>
              </a:rPr>
              <a:t>T2</a:t>
            </a:r>
            <a:r>
              <a:rPr lang="zh-CN" altLang="en-US" dirty="0" smtClean="0">
                <a:latin typeface="微软雅黑" pitchFamily="34" charset="-122"/>
                <a:ea typeface="微软雅黑" pitchFamily="34" charset="-122"/>
              </a:rPr>
              <a:t>继续运行。这样就不会发生死锁。</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556792"/>
            <a:ext cx="8229600" cy="4569371"/>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dirty="0" smtClean="0">
                <a:latin typeface="微软雅黑" pitchFamily="34" charset="-122"/>
                <a:ea typeface="微软雅黑" pitchFamily="34" charset="-122"/>
              </a:rPr>
              <a:t>顺序封锁法同样可以有效地防止死锁，但也同样存在问题。</a:t>
            </a:r>
          </a:p>
          <a:p>
            <a:pPr>
              <a:buFont typeface="Wingdings" pitchFamily="2" charset="2"/>
              <a:buNone/>
              <a:defRPr/>
            </a:pPr>
            <a:r>
              <a:rPr lang="zh-CN" altLang="en-US" dirty="0" smtClean="0">
                <a:latin typeface="微软雅黑" pitchFamily="34" charset="-122"/>
                <a:ea typeface="微软雅黑" pitchFamily="34" charset="-122"/>
              </a:rPr>
              <a:t>第一，数据库系统中可封锁的数据对象及其众多，并且随数据的插入、删除等操作而不断地变化，要维护这样极多而且变化的资源的封锁顺序非常困难，成本很高。</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第二，事务的封锁请求可以随着事务的执行而动态地决定，很难事先确定每一个事务要封锁哪些对象，因此也就很难按规定的顺序取施加封锁。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例如，规定数据对象的封锁顺序为</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E</a:t>
            </a:r>
            <a:r>
              <a:rPr lang="zh-CN" altLang="en-US" dirty="0" smtClean="0">
                <a:latin typeface="微软雅黑" pitchFamily="34" charset="-122"/>
                <a:ea typeface="微软雅黑" pitchFamily="34" charset="-122"/>
              </a:rPr>
              <a:t>。事务</a:t>
            </a:r>
            <a:r>
              <a:rPr lang="en-US" altLang="zh-CN" dirty="0" smtClean="0">
                <a:latin typeface="微软雅黑" pitchFamily="34" charset="-122"/>
                <a:ea typeface="微软雅黑" pitchFamily="34" charset="-122"/>
              </a:rPr>
              <a:t>T3</a:t>
            </a:r>
            <a:r>
              <a:rPr lang="zh-CN" altLang="en-US" dirty="0" smtClean="0">
                <a:latin typeface="微软雅黑" pitchFamily="34" charset="-122"/>
                <a:ea typeface="微软雅黑" pitchFamily="34" charset="-122"/>
              </a:rPr>
              <a:t>起初要求封锁数据对象</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E</a:t>
            </a:r>
            <a:r>
              <a:rPr lang="zh-CN" altLang="en-US" dirty="0" smtClean="0">
                <a:latin typeface="微软雅黑" pitchFamily="34" charset="-122"/>
                <a:ea typeface="微软雅黑" pitchFamily="34" charset="-122"/>
              </a:rPr>
              <a:t>，但当它封锁</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后，才发现还需要封锁</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，这样就破坏了封锁顺序。</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可见，在操作系统中广为采用的预防死锁的策略并不很适合数据库的特点，因此</a:t>
            </a: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在解决死锁的问题上更普遍采用的是诊断并解除死锁的方法。</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死锁的诊断与解除</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数据库系统中诊断死锁的方法与操作系统类似，即使用一个事务等待图，它动态地反映所有事务的等待状况。并发控制子系统周期性地（比如每隔</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分钟）检测事务等待图，如果发现图中存在回路，则表示系统中出现了死锁。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DBMS</a:t>
            </a:r>
            <a:r>
              <a:rPr lang="zh-CN" altLang="en-US" dirty="0" smtClean="0">
                <a:latin typeface="微软雅黑" pitchFamily="34" charset="-122"/>
                <a:ea typeface="微软雅黑" pitchFamily="34" charset="-122"/>
              </a:rPr>
              <a:t>的并发控制子系统一旦检测到系统中存在死锁，就要设法解除。通常采用的方法是选择一个处理死锁代价最小的事务，将其撤销，释放此事务持有的所有的锁，使其他事务能继续运行下去。</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死锁处理</a:t>
            </a:r>
          </a:p>
        </p:txBody>
      </p:sp>
      <p:sp>
        <p:nvSpPr>
          <p:cNvPr id="3" name="内容占位符 2"/>
          <p:cNvSpPr>
            <a:spLocks noGrp="1"/>
          </p:cNvSpPr>
          <p:nvPr>
            <p:ph idx="1"/>
          </p:nvPr>
        </p:nvSpPr>
        <p:spPr bwMode="auto">
          <a:xfrm>
            <a:off x="457200" y="1916112"/>
            <a:ext cx="8229600" cy="4609231"/>
          </a:xfrm>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buFont typeface="Wingdings" pitchFamily="2" charset="2"/>
              <a:buNone/>
              <a:defRPr/>
            </a:pPr>
            <a:r>
              <a:rPr lang="zh-CN" altLang="en-US" dirty="0" smtClean="0">
                <a:latin typeface="微软雅黑" pitchFamily="34" charset="-122"/>
                <a:ea typeface="微软雅黑" pitchFamily="34" charset="-122"/>
              </a:rPr>
              <a:t>通常解决死锁问题的三种方法：预防死锁、检测死锁及避免死锁。</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marL="514350" indent="-514350">
              <a:buFont typeface="+mj-lt"/>
              <a:buAutoNum type="arabicPeriod"/>
              <a:defRPr/>
            </a:pPr>
            <a:r>
              <a:rPr lang="zh-CN" altLang="en-US" dirty="0" smtClean="0">
                <a:latin typeface="微软雅黑" pitchFamily="34" charset="-122"/>
                <a:ea typeface="微软雅黑" pitchFamily="34" charset="-122"/>
              </a:rPr>
              <a:t>死锁预防要求用户进程事先申报所需的资源或按严格的规程申请资源。</a:t>
            </a:r>
          </a:p>
          <a:p>
            <a:pPr marL="514350" indent="-514350">
              <a:buFont typeface="+mj-lt"/>
              <a:buAutoNum type="arabicPeriod"/>
              <a:defRPr/>
            </a:pPr>
            <a:endParaRPr lang="zh-CN" altLang="en-US" dirty="0" smtClean="0">
              <a:latin typeface="微软雅黑" pitchFamily="34" charset="-122"/>
              <a:ea typeface="微软雅黑" pitchFamily="34" charset="-122"/>
            </a:endParaRPr>
          </a:p>
          <a:p>
            <a:pPr marL="514350" indent="-514350">
              <a:buFont typeface="+mj-lt"/>
              <a:buAutoNum type="arabicPeriod"/>
              <a:defRPr/>
            </a:pPr>
            <a:r>
              <a:rPr lang="zh-CN" altLang="en-US" dirty="0" smtClean="0">
                <a:latin typeface="微软雅黑" pitchFamily="34" charset="-122"/>
                <a:ea typeface="微软雅黑" pitchFamily="34" charset="-122"/>
              </a:rPr>
              <a:t>死锁检测原则上应允许死锁发生，在适当的时机检查，若发生死锁，则设法排除之。与预防死锁相比，对程序不作控制，致使死锁频繁。</a:t>
            </a:r>
          </a:p>
          <a:p>
            <a:pPr marL="514350" indent="-514350">
              <a:buFont typeface="+mj-lt"/>
              <a:buAutoNum type="arabicPeriod"/>
              <a:defRPr/>
            </a:pPr>
            <a:endParaRPr lang="zh-CN" altLang="en-US" dirty="0" smtClean="0">
              <a:latin typeface="微软雅黑" pitchFamily="34" charset="-122"/>
              <a:ea typeface="微软雅黑" pitchFamily="34" charset="-122"/>
            </a:endParaRPr>
          </a:p>
          <a:p>
            <a:pPr marL="514350" indent="-514350">
              <a:buFont typeface="+mj-lt"/>
              <a:buAutoNum type="arabicPeriod"/>
              <a:defRPr/>
            </a:pPr>
            <a:r>
              <a:rPr lang="zh-CN" altLang="en-US" dirty="0" smtClean="0">
                <a:latin typeface="微软雅黑" pitchFamily="34" charset="-122"/>
                <a:ea typeface="微软雅黑" pitchFamily="34" charset="-122"/>
              </a:rPr>
              <a:t>避免死锁则以事务撤消为前提，当不能获得资源批准时，立刻进行死锁检测。它既不象预防死锁那样过于保守，也不象死锁检测那样过于放开，由于检测及时，在已获准等待的事务中，不可能存在死锁，检测算法比较简单。</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blipFill>
          <a:blip xmlns:r="http://schemas.openxmlformats.org/officeDocument/2006/relationships" r:embed="rId2">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3">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7579</TotalTime>
  <Words>8100</Words>
  <Application>Microsoft Office PowerPoint</Application>
  <PresentationFormat>全屏显示(4:3)</PresentationFormat>
  <Paragraphs>636</Paragraphs>
  <Slides>100</Slides>
  <Notes>88</Notes>
  <HiddenSlides>0</HiddenSlides>
  <MMClips>0</MMClips>
  <ScaleCrop>false</ScaleCrop>
  <HeadingPairs>
    <vt:vector size="4" baseType="variant">
      <vt:variant>
        <vt:lpstr>主题</vt:lpstr>
      </vt:variant>
      <vt:variant>
        <vt:i4>3</vt:i4>
      </vt:variant>
      <vt:variant>
        <vt:lpstr>幻灯片标题</vt:lpstr>
      </vt:variant>
      <vt:variant>
        <vt:i4>100</vt:i4>
      </vt:variant>
    </vt:vector>
  </HeadingPairs>
  <TitlesOfParts>
    <vt:vector size="103" baseType="lpstr">
      <vt:lpstr>纸张</vt:lpstr>
      <vt:lpstr>自定义设计方案</vt:lpstr>
      <vt:lpstr>1_自定义设计方案</vt:lpstr>
      <vt:lpstr>幻灯片 1</vt:lpstr>
      <vt:lpstr>幻灯片 2</vt:lpstr>
      <vt:lpstr>一 、数据库基本概念</vt:lpstr>
      <vt:lpstr>1 数据，数据库，数据库管理系统，数据库系统</vt:lpstr>
      <vt:lpstr>幻灯片 5</vt:lpstr>
      <vt:lpstr>幻灯片 6</vt:lpstr>
      <vt:lpstr>幻灯片 7</vt:lpstr>
      <vt:lpstr>数据管理技术</vt:lpstr>
      <vt:lpstr>数据库系统的特点</vt:lpstr>
      <vt:lpstr>2 数据模型</vt:lpstr>
      <vt:lpstr>数据模型分类</vt:lpstr>
      <vt:lpstr>幻灯片 12</vt:lpstr>
      <vt:lpstr>层次模型</vt:lpstr>
      <vt:lpstr>网状模型</vt:lpstr>
      <vt:lpstr>关系模型</vt:lpstr>
      <vt:lpstr>数据库设计</vt:lpstr>
      <vt:lpstr>幻灯片 17</vt:lpstr>
      <vt:lpstr>幻灯片 18</vt:lpstr>
      <vt:lpstr>3 数据库的三级模式</vt:lpstr>
      <vt:lpstr>幻灯片 20</vt:lpstr>
      <vt:lpstr>幻灯片 21</vt:lpstr>
      <vt:lpstr>幻灯片 22</vt:lpstr>
      <vt:lpstr>数据库的二级映象与数据库独立性</vt:lpstr>
      <vt:lpstr>幻灯片 24</vt:lpstr>
      <vt:lpstr>4 数据库的连接方式</vt:lpstr>
      <vt:lpstr>（1）. ODBC数据库接口</vt:lpstr>
      <vt:lpstr>幻灯片 27</vt:lpstr>
      <vt:lpstr>（2）. OLE DB数据库接口</vt:lpstr>
      <vt:lpstr>幻灯片 29</vt:lpstr>
      <vt:lpstr>（3）. ADO数据库接口</vt:lpstr>
      <vt:lpstr>幻灯片 31</vt:lpstr>
      <vt:lpstr>接口总结</vt:lpstr>
      <vt:lpstr>幻灯片 33</vt:lpstr>
      <vt:lpstr>二 、数据库－并发控制</vt:lpstr>
      <vt:lpstr>幻灯片 35</vt:lpstr>
      <vt:lpstr>幻灯片 36</vt:lpstr>
      <vt:lpstr>1 数据库并发</vt:lpstr>
      <vt:lpstr>幻灯片 38</vt:lpstr>
      <vt:lpstr>幻灯片 39</vt:lpstr>
      <vt:lpstr>2 并发控制</vt:lpstr>
      <vt:lpstr>（1） 丢失数据修改</vt:lpstr>
      <vt:lpstr>幻灯片 42</vt:lpstr>
      <vt:lpstr>（2） 读”脏”数据（脏读）</vt:lpstr>
      <vt:lpstr>幻灯片 44</vt:lpstr>
      <vt:lpstr>幻灯片 45</vt:lpstr>
      <vt:lpstr>（3） 不可重复读（nonrepeatable read）</vt:lpstr>
      <vt:lpstr>幻灯片 47</vt:lpstr>
      <vt:lpstr>（4） 幻像读（产生幽灵数据）</vt:lpstr>
      <vt:lpstr>幻灯片 49</vt:lpstr>
      <vt:lpstr>幻灯片 50</vt:lpstr>
      <vt:lpstr>幻灯片 51</vt:lpstr>
      <vt:lpstr>3 并发操作的调度</vt:lpstr>
      <vt:lpstr>幻灯片 53</vt:lpstr>
      <vt:lpstr>幻灯片 54</vt:lpstr>
      <vt:lpstr>幻灯片 55</vt:lpstr>
      <vt:lpstr>4 并发控制方法</vt:lpstr>
      <vt:lpstr>幻灯片 57</vt:lpstr>
      <vt:lpstr>（1） 悲观并发控制</vt:lpstr>
      <vt:lpstr>（2） 乐观并发控制</vt:lpstr>
      <vt:lpstr>（3） 时标并发控制</vt:lpstr>
      <vt:lpstr>幻灯片 61</vt:lpstr>
      <vt:lpstr>三 、锁</vt:lpstr>
      <vt:lpstr>幻灯片 63</vt:lpstr>
      <vt:lpstr>1 锁模式</vt:lpstr>
      <vt:lpstr>幻灯片 65</vt:lpstr>
      <vt:lpstr>共享锁</vt:lpstr>
      <vt:lpstr>更新锁</vt:lpstr>
      <vt:lpstr>排他锁</vt:lpstr>
      <vt:lpstr>意向锁</vt:lpstr>
      <vt:lpstr>幻灯片 70</vt:lpstr>
      <vt:lpstr>幻灯片 71</vt:lpstr>
      <vt:lpstr>架构锁</vt:lpstr>
      <vt:lpstr>大容量更新锁</vt:lpstr>
      <vt:lpstr>键范围锁</vt:lpstr>
      <vt:lpstr>锁兼容性</vt:lpstr>
      <vt:lpstr>幻灯片 76</vt:lpstr>
      <vt:lpstr>2 锁 与 并发控制调度</vt:lpstr>
      <vt:lpstr>2.1 封锁粒度</vt:lpstr>
      <vt:lpstr>2.2 封锁协议</vt:lpstr>
      <vt:lpstr>三级封锁协议</vt:lpstr>
      <vt:lpstr>1级封锁协议</vt:lpstr>
      <vt:lpstr>2级封锁协议</vt:lpstr>
      <vt:lpstr>3级封锁协议</vt:lpstr>
      <vt:lpstr>两段封锁协议</vt:lpstr>
      <vt:lpstr>幻灯片 85</vt:lpstr>
      <vt:lpstr>幻灯片 86</vt:lpstr>
      <vt:lpstr>幻灯片 87</vt:lpstr>
      <vt:lpstr>3 死锁和活锁</vt:lpstr>
      <vt:lpstr>活锁</vt:lpstr>
      <vt:lpstr> 死锁</vt:lpstr>
      <vt:lpstr>幻灯片 91</vt:lpstr>
      <vt:lpstr>死锁的预防</vt:lpstr>
      <vt:lpstr>一次封锁法</vt:lpstr>
      <vt:lpstr>幻灯片 94</vt:lpstr>
      <vt:lpstr>顺序封锁法</vt:lpstr>
      <vt:lpstr>幻灯片 96</vt:lpstr>
      <vt:lpstr>幻灯片 97</vt:lpstr>
      <vt:lpstr>死锁的诊断与解除</vt:lpstr>
      <vt:lpstr>死锁处理</vt:lpstr>
      <vt:lpstr>幻灯片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naruiy</cp:lastModifiedBy>
  <cp:revision>325</cp:revision>
  <dcterms:modified xsi:type="dcterms:W3CDTF">2013-08-09T01:01:54Z</dcterms:modified>
</cp:coreProperties>
</file>