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7" r:id="rId3"/>
  </p:sldMasterIdLst>
  <p:notesMasterIdLst>
    <p:notesMasterId r:id="rId48"/>
  </p:notesMasterIdLst>
  <p:handoutMasterIdLst>
    <p:handoutMasterId r:id="rId49"/>
  </p:handoutMasterIdLst>
  <p:sldIdLst>
    <p:sldId id="256" r:id="rId4"/>
    <p:sldId id="315" r:id="rId5"/>
    <p:sldId id="264" r:id="rId6"/>
    <p:sldId id="265" r:id="rId7"/>
    <p:sldId id="343" r:id="rId8"/>
    <p:sldId id="266" r:id="rId9"/>
    <p:sldId id="349" r:id="rId10"/>
    <p:sldId id="350" r:id="rId11"/>
    <p:sldId id="361" r:id="rId12"/>
    <p:sldId id="362" r:id="rId13"/>
    <p:sldId id="351" r:id="rId14"/>
    <p:sldId id="352" r:id="rId15"/>
    <p:sldId id="353" r:id="rId16"/>
    <p:sldId id="354" r:id="rId17"/>
    <p:sldId id="355" r:id="rId18"/>
    <p:sldId id="356" r:id="rId19"/>
    <p:sldId id="357" r:id="rId20"/>
    <p:sldId id="382" r:id="rId21"/>
    <p:sldId id="321" r:id="rId22"/>
    <p:sldId id="358" r:id="rId23"/>
    <p:sldId id="373" r:id="rId24"/>
    <p:sldId id="363" r:id="rId25"/>
    <p:sldId id="360" r:id="rId26"/>
    <p:sldId id="374" r:id="rId27"/>
    <p:sldId id="375" r:id="rId28"/>
    <p:sldId id="364" r:id="rId29"/>
    <p:sldId id="359" r:id="rId30"/>
    <p:sldId id="365" r:id="rId31"/>
    <p:sldId id="383" r:id="rId32"/>
    <p:sldId id="376" r:id="rId33"/>
    <p:sldId id="366" r:id="rId34"/>
    <p:sldId id="367" r:id="rId35"/>
    <p:sldId id="377" r:id="rId36"/>
    <p:sldId id="378" r:id="rId37"/>
    <p:sldId id="379" r:id="rId38"/>
    <p:sldId id="368" r:id="rId39"/>
    <p:sldId id="380" r:id="rId40"/>
    <p:sldId id="381" r:id="rId41"/>
    <p:sldId id="369" r:id="rId42"/>
    <p:sldId id="370" r:id="rId43"/>
    <p:sldId id="371" r:id="rId44"/>
    <p:sldId id="372" r:id="rId45"/>
    <p:sldId id="337" r:id="rId46"/>
    <p:sldId id="261"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5392"/>
    <a:srgbClr val="FFFFFF"/>
    <a:srgbClr val="CCE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3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2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5AEF3-4295-4F14-AB51-D172C91C2E6B}" type="datetimeFigureOut">
              <a:rPr lang="zh-CN" altLang="en-US" smtClean="0"/>
              <a:pPr/>
              <a:t>2013-10-31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6FD291-6A6D-4E78-BD76-7D92DFAFC450}" type="slidenum">
              <a:rPr lang="zh-CN" altLang="en-US" smtClean="0"/>
              <a:pPr/>
              <a:t>‹#›</a:t>
            </a:fld>
            <a:endParaRPr lang="zh-CN" altLang="en-US"/>
          </a:p>
        </p:txBody>
      </p:sp>
      <p:pic>
        <p:nvPicPr>
          <p:cNvPr id="6" name="图片 5" descr="PPT模板内页.jpg"/>
          <p:cNvPicPr>
            <a:picLocks noChangeAspect="1"/>
          </p:cNvPicPr>
          <p:nvPr/>
        </p:nvPicPr>
        <p:blipFill>
          <a:blip r:embed="rId2" cstate="print"/>
          <a:stretch>
            <a:fillRect/>
          </a:stretch>
        </p:blipFill>
        <p:spPr>
          <a:xfrm>
            <a:off x="0" y="1995169"/>
            <a:ext cx="6858000" cy="5153662"/>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E0B0E-E8FB-4C43-931C-F1E400DF981B}" type="datetimeFigureOut">
              <a:rPr lang="zh-CN" altLang="en-US" smtClean="0"/>
              <a:pPr/>
              <a:t>2013-10-31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58293-B7F6-4FD3-9326-04D47E7C49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latin typeface="Arial" charset="0"/>
            </a:endParaRPr>
          </a:p>
        </p:txBody>
      </p:sp>
      <p:sp>
        <p:nvSpPr>
          <p:cNvPr id="59396" name="灯片编号占位符 3"/>
          <p:cNvSpPr>
            <a:spLocks noGrp="1"/>
          </p:cNvSpPr>
          <p:nvPr>
            <p:ph type="sldNum" sz="quarter" idx="5"/>
          </p:nvPr>
        </p:nvSpPr>
        <p:spPr>
          <a:noFill/>
        </p:spPr>
        <p:txBody>
          <a:bodyPr/>
          <a:lstStyle/>
          <a:p>
            <a:fld id="{7A37C20D-84D5-4BF1-A57D-68ADC0A4F8B7}" type="slidenum">
              <a:rPr lang="en-US" altLang="zh-CN" smtClean="0">
                <a:latin typeface="Arial" charset="0"/>
              </a:rPr>
              <a:pPr/>
              <a:t>3</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endParaRPr lang="zh-CN" altLang="en-US" smtClean="0">
              <a:latin typeface="Arial" charset="0"/>
            </a:endParaRPr>
          </a:p>
        </p:txBody>
      </p:sp>
      <p:sp>
        <p:nvSpPr>
          <p:cNvPr id="60420" name="灯片编号占位符 3"/>
          <p:cNvSpPr>
            <a:spLocks noGrp="1"/>
          </p:cNvSpPr>
          <p:nvPr>
            <p:ph type="sldNum" sz="quarter" idx="5"/>
          </p:nvPr>
        </p:nvSpPr>
        <p:spPr>
          <a:noFill/>
        </p:spPr>
        <p:txBody>
          <a:bodyPr/>
          <a:lstStyle/>
          <a:p>
            <a:fld id="{5365E47C-4159-4BC1-8470-A2E6DA3495EA}" type="slidenum">
              <a:rPr lang="en-US" altLang="zh-CN" smtClean="0">
                <a:latin typeface="Arial" charset="0"/>
              </a:rPr>
              <a:pPr/>
              <a:t>4</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10</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19</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43</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EDB0DB5C-3650-44EC-9184-9681ED01958B}" type="datetime1">
              <a:rPr lang="zh-CN" altLang="en-US" smtClean="0"/>
              <a:pPr/>
              <a:t>2013-10-31</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95AC9C2-2F6B-4400-B35F-78743885B7DD}"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2A597E-2279-4B74-8A05-33295F8C7422}"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8B9FA3-E16F-4846-9108-C3498992077E}"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EE6D66-95DE-46DA-8450-B2AF235FA418}"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43ABEE-0AA4-498E-A53A-C036B301FF35}"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C02A4E-6F1C-4368-8D3B-315557F4E05D}"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0D4991-1DBB-42B0-8B20-F0C2ADCA81A8}" type="datetime1">
              <a:rPr lang="zh-CN" altLang="en-US" smtClean="0"/>
              <a:pPr/>
              <a:t>2013-10-31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B4CF4C-6702-42F9-AC98-203C927860AC}" type="datetime1">
              <a:rPr lang="zh-CN" altLang="en-US" smtClean="0"/>
              <a:pPr/>
              <a:t>2013-10-31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CF8364-F6BB-41C9-8185-FA3F54F1AA65}" type="datetime1">
              <a:rPr lang="zh-CN" altLang="en-US" smtClean="0"/>
              <a:pPr/>
              <a:t>2013-10-31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8C25C-8176-41EA-9085-6EE66CBC545E}"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66F28E45-DC72-45F7-A55B-36C1B99C249B}" type="datetime1">
              <a:rPr lang="zh-CN" altLang="en-US" smtClean="0"/>
              <a:pPr/>
              <a:t>2013-10-31</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CEDBB-918B-4F6D-A5BA-2CCA2299EBC9}"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FA73DE-A7AA-4F99-829F-CF4B1F23FAD6}"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102919-3EB4-4849-98FE-84203BAC0D36}"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81460-E6B2-4E96-BEEB-BF2619E2AC38}" type="datetime1">
              <a:rPr lang="zh-CN" altLang="en-US" smtClean="0"/>
              <a:pPr/>
              <a:t>2013-10-31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DE79FE-38AF-4D8D-9F17-9FA074E385BB}"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26E85-97BD-4C37-85D3-53F9FDFF2C59}"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8D50DB-1D8E-4C7D-A1A2-05A15C5788BF}"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19FD-E6F4-4F51-8D96-01E6FB20245D}"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639B0F-8B1F-413A-9BDF-85D67BFE95E3}" type="datetime1">
              <a:rPr lang="zh-CN" altLang="en-US" smtClean="0"/>
              <a:pPr/>
              <a:t>2013-10-31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56BC74-7251-4A90-A2E0-41C3EE636CA0}" type="datetime1">
              <a:rPr lang="zh-CN" altLang="en-US" smtClean="0"/>
              <a:pPr/>
              <a:t>2013-10-31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CEFEB0-4474-4EEB-B922-57494329310F}"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33A8F7-6DF1-4C2E-A7FC-BF0DF058A705}" type="datetime1">
              <a:rPr lang="zh-CN" altLang="en-US" smtClean="0"/>
              <a:pPr/>
              <a:t>2013-10-31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D2AC62-DCD1-4EB5-988E-4C5A7142521B}"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F642C8-F6A1-4A9E-8AEE-87DCAB71FF82}"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F31F91-C143-4C09-8A78-52F77A9C4F3C}"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A910A-9F0F-4262-8F77-E5746BA2A639}" type="datetime1">
              <a:rPr lang="zh-CN" altLang="en-US" smtClean="0"/>
              <a:pPr/>
              <a:t>2013-10-31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0FC3FC3-CB7C-4C43-B7D4-6C51E48B3BD7}" type="datetime1">
              <a:rPr lang="zh-CN" altLang="en-US" smtClean="0"/>
              <a:pPr/>
              <a:t>2013-10-31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E7181E59-432F-402E-8AC0-E9D9A8DB19BA}" type="datetime1">
              <a:rPr lang="zh-CN" altLang="en-US" smtClean="0"/>
              <a:pPr/>
              <a:t>2013-10-31</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7C32D05-EC23-4C81-88E4-7D819220FC15}" type="datetime1">
              <a:rPr lang="zh-CN" altLang="en-US" smtClean="0"/>
              <a:pPr/>
              <a:t>2013-10-31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BB2633-DA5E-4A48-BBED-B18E842038CA}" type="datetime1">
              <a:rPr lang="zh-CN" altLang="en-US" smtClean="0"/>
              <a:pPr/>
              <a:t>2013-10-31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77336FCF-BC7E-4666-9527-A0D91AD9FD36}" type="datetime1">
              <a:rPr lang="zh-CN" altLang="en-US" smtClean="0"/>
              <a:pPr/>
              <a:t>2013-10-31</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BFD8E370-B23F-4EEC-890A-299E90F56E19}" type="datetime1">
              <a:rPr lang="zh-CN" altLang="en-US" smtClean="0"/>
              <a:pPr/>
              <a:t>2013-10-31</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A5270A8-23C0-442C-B55D-D0A22A069E44}" type="datetime1">
              <a:rPr lang="zh-CN" altLang="en-US" smtClean="0"/>
              <a:pPr/>
              <a:t>2013-10-31</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2CA0-FE27-4AED-AAB6-A00176212E05}" type="datetime1">
              <a:rPr lang="zh-CN" altLang="en-US" smtClean="0"/>
              <a:pPr/>
              <a:t>2013-10-31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6E8A-7DD0-425D-A6FE-6CF1911A77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EAFFE-C64E-4881-A257-7A04DC81781C}" type="datetime1">
              <a:rPr lang="zh-CN" altLang="en-US" smtClean="0"/>
              <a:pPr/>
              <a:t>2013-10-31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0D4D-6499-4366-BA12-D058071831C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封面1.jpg"/>
          <p:cNvPicPr>
            <a:picLocks noChangeAspect="1"/>
          </p:cNvPicPr>
          <p:nvPr/>
        </p:nvPicPr>
        <p:blipFill>
          <a:blip r:embed="rId2" cstate="print"/>
          <a:stretch>
            <a:fillRect/>
          </a:stretch>
        </p:blipFill>
        <p:spPr>
          <a:xfrm>
            <a:off x="0" y="0"/>
            <a:ext cx="9144000" cy="6871550"/>
          </a:xfrm>
          <a:prstGeom prst="rect">
            <a:avLst/>
          </a:prstGeom>
        </p:spPr>
      </p:pic>
      <p:sp>
        <p:nvSpPr>
          <p:cNvPr id="3" name="标题 1"/>
          <p:cNvSpPr txBox="1">
            <a:spLocks/>
          </p:cNvSpPr>
          <p:nvPr/>
        </p:nvSpPr>
        <p:spPr bwMode="auto">
          <a:xfrm>
            <a:off x="251520" y="2311896"/>
            <a:ext cx="8305800" cy="1981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ctr">
              <a:spcBef>
                <a:spcPct val="0"/>
              </a:spcBef>
              <a:defRPr/>
            </a:pPr>
            <a:r>
              <a:rPr lang="en-US" altLang="zh-CN"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SQL SERVER -</a:t>
            </a:r>
          </a:p>
          <a:p>
            <a:pPr lvl="0" algn="ctr">
              <a:spcBef>
                <a:spcPct val="0"/>
              </a:spcBef>
              <a:defRPr/>
            </a:pPr>
            <a:r>
              <a:rPr lang="zh-CN" altLang="en-US" sz="4200" b="1" spc="-10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数据库作业与游标</a:t>
            </a:r>
            <a:endPar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endParaRPr>
          </a:p>
        </p:txBody>
      </p:sp>
      <p:sp>
        <p:nvSpPr>
          <p:cNvPr id="4" name="副标题 2"/>
          <p:cNvSpPr txBox="1">
            <a:spLocks/>
          </p:cNvSpPr>
          <p:nvPr/>
        </p:nvSpPr>
        <p:spPr bwMode="auto">
          <a:xfrm>
            <a:off x="1371600" y="4292600"/>
            <a:ext cx="64008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主讲：</a:t>
            </a: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谭建平</a:t>
            </a:r>
            <a:endParaRPr kumimoji="0" lang="en-US"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嘉源锐信</a:t>
            </a:r>
            <a:r>
              <a:rPr kumimoji="0" lang="en-US"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项目</a:t>
            </a: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部</a:t>
            </a:r>
            <a:endPar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1520" y="1196752"/>
            <a:ext cx="8712968" cy="5400600"/>
          </a:xfrm>
          <a:ln>
            <a:miter lim="800000"/>
            <a:headEnd/>
            <a:tailEnd/>
          </a:ln>
        </p:spPr>
        <p:txBody>
          <a:bodyPr vert="horz" wrap="square" lIns="91440" tIns="45720" rIns="91440" bIns="45720" numCol="1" anchor="t" anchorCtr="0" compatLnSpc="1">
            <a:prstTxWarp prst="textNoShape">
              <a:avLst/>
            </a:prstTxWarp>
            <a:noAutofit/>
          </a:bodyPr>
          <a:lstStyle/>
          <a:p>
            <a:pPr>
              <a:buNone/>
            </a:pPr>
            <a:r>
              <a:rPr lang="zh-CN" altLang="zh-CN" sz="2000" dirty="0" smtClean="0">
                <a:latin typeface="微软雅黑" pitchFamily="34" charset="-122"/>
                <a:ea typeface="微软雅黑" pitchFamily="34" charset="-122"/>
              </a:rPr>
              <a:t>注意：</a:t>
            </a:r>
          </a:p>
          <a:p>
            <a:pPr lvl="0">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 </a:t>
            </a:r>
            <a:r>
              <a:rPr lang="zh-CN" altLang="zh-CN" sz="2000" dirty="0" smtClean="0">
                <a:latin typeface="微软雅黑" pitchFamily="34" charset="-122"/>
                <a:ea typeface="微软雅黑" pitchFamily="34" charset="-122"/>
              </a:rPr>
              <a:t>需对作业进行注释说明，格式如下：</a:t>
            </a:r>
          </a:p>
          <a:p>
            <a:pPr>
              <a:buNone/>
            </a:pPr>
            <a:r>
              <a:rPr lang="en-US" altLang="zh-CN" sz="2000" b="1" dirty="0" smtClean="0">
                <a:latin typeface="微软雅黑" pitchFamily="34" charset="-122"/>
                <a:ea typeface="微软雅黑" pitchFamily="34" charset="-122"/>
              </a:rPr>
              <a:t>-- =======================================</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Author:	  </a:t>
            </a:r>
            <a:r>
              <a:rPr lang="zh-CN" altLang="zh-CN" sz="2000" b="1" dirty="0" smtClean="0">
                <a:latin typeface="微软雅黑" pitchFamily="34" charset="-122"/>
                <a:ea typeface="微软雅黑" pitchFamily="34" charset="-122"/>
              </a:rPr>
              <a:t>谭建平</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Create date:  2013-11-11</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Description:  </a:t>
            </a:r>
            <a:r>
              <a:rPr lang="zh-CN" altLang="zh-CN" sz="2000" b="1" dirty="0" smtClean="0">
                <a:latin typeface="微软雅黑" pitchFamily="34" charset="-122"/>
                <a:ea typeface="微软雅黑" pitchFamily="34" charset="-122"/>
              </a:rPr>
              <a:t>作业的说明与描述（如：更新人员信息）</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Schedule:    </a:t>
            </a:r>
            <a:r>
              <a:rPr lang="zh-CN" altLang="zh-CN" sz="2000" b="1" dirty="0" smtClean="0">
                <a:latin typeface="微软雅黑" pitchFamily="34" charset="-122"/>
                <a:ea typeface="微软雅黑" pitchFamily="34" charset="-122"/>
              </a:rPr>
              <a:t>作业执行计划（如：在每天的</a:t>
            </a:r>
            <a:r>
              <a:rPr lang="en-US" altLang="zh-CN" sz="2000" b="1" dirty="0" smtClean="0">
                <a:latin typeface="微软雅黑" pitchFamily="34" charset="-122"/>
                <a:ea typeface="微软雅黑" pitchFamily="34" charset="-122"/>
              </a:rPr>
              <a:t> 0:00:00 </a:t>
            </a:r>
            <a:r>
              <a:rPr lang="zh-CN" altLang="zh-CN" sz="2000" b="1" dirty="0" smtClean="0">
                <a:latin typeface="微软雅黑" pitchFamily="34" charset="-122"/>
                <a:ea typeface="微软雅黑" pitchFamily="34" charset="-122"/>
              </a:rPr>
              <a:t>执行；在每天的</a:t>
            </a:r>
            <a:r>
              <a:rPr lang="en-US" altLang="zh-CN" sz="2000" b="1" dirty="0" smtClean="0">
                <a:latin typeface="微软雅黑" pitchFamily="34" charset="-122"/>
                <a:ea typeface="微软雅黑" pitchFamily="34" charset="-122"/>
              </a:rPr>
              <a:t> 12:00:00 </a:t>
            </a:r>
            <a:r>
              <a:rPr lang="zh-CN" altLang="zh-CN" sz="2000" b="1" dirty="0" smtClean="0">
                <a:latin typeface="微软雅黑" pitchFamily="34" charset="-122"/>
                <a:ea typeface="微软雅黑" pitchFamily="34" charset="-122"/>
              </a:rPr>
              <a:t>执行；在每月第</a:t>
            </a:r>
            <a:r>
              <a:rPr lang="en-US" altLang="zh-CN" sz="2000" b="1" dirty="0" smtClean="0">
                <a:latin typeface="微软雅黑" pitchFamily="34" charset="-122"/>
                <a:ea typeface="微软雅黑" pitchFamily="34" charset="-122"/>
              </a:rPr>
              <a:t> 1 </a:t>
            </a:r>
            <a:r>
              <a:rPr lang="zh-CN" altLang="zh-CN" sz="2000" b="1" dirty="0" smtClean="0">
                <a:latin typeface="微软雅黑" pitchFamily="34" charset="-122"/>
                <a:ea typeface="微软雅黑" pitchFamily="34" charset="-122"/>
              </a:rPr>
              <a:t>天的</a:t>
            </a:r>
            <a:r>
              <a:rPr lang="en-US" altLang="zh-CN" sz="2000" b="1" dirty="0" smtClean="0">
                <a:latin typeface="微软雅黑" pitchFamily="34" charset="-122"/>
                <a:ea typeface="微软雅黑" pitchFamily="34" charset="-122"/>
              </a:rPr>
              <a:t> 22:00:00 </a:t>
            </a:r>
            <a:r>
              <a:rPr lang="zh-CN" altLang="zh-CN" sz="2000" b="1" dirty="0" smtClean="0">
                <a:latin typeface="微软雅黑" pitchFamily="34" charset="-122"/>
                <a:ea typeface="微软雅黑" pitchFamily="34" charset="-122"/>
              </a:rPr>
              <a:t>执行；）</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Modify [1]:  </a:t>
            </a:r>
            <a:r>
              <a:rPr lang="zh-CN" altLang="zh-CN" sz="2000" b="1" dirty="0" smtClean="0">
                <a:latin typeface="微软雅黑" pitchFamily="34" charset="-122"/>
                <a:ea typeface="微软雅黑" pitchFamily="34" charset="-122"/>
              </a:rPr>
              <a:t>谭建平</a:t>
            </a:r>
            <a:r>
              <a:rPr lang="en-US" altLang="zh-CN" sz="2000" b="1" dirty="0" smtClean="0">
                <a:latin typeface="微软雅黑" pitchFamily="34" charset="-122"/>
                <a:ea typeface="微软雅黑" pitchFamily="34" charset="-122"/>
              </a:rPr>
              <a:t>, 2013-11-12, </a:t>
            </a:r>
            <a:r>
              <a:rPr lang="zh-CN" altLang="zh-CN" sz="2000" b="1" dirty="0" smtClean="0">
                <a:latin typeface="微软雅黑" pitchFamily="34" charset="-122"/>
                <a:ea typeface="微软雅黑" pitchFamily="34" charset="-122"/>
              </a:rPr>
              <a:t>修改步骤</a:t>
            </a:r>
            <a:r>
              <a:rPr lang="en-US" altLang="zh-CN" sz="2000" b="1" dirty="0" smtClean="0">
                <a:latin typeface="微软雅黑" pitchFamily="34" charset="-122"/>
                <a:ea typeface="微软雅黑" pitchFamily="34" charset="-122"/>
              </a:rPr>
              <a:t>3</a:t>
            </a:r>
            <a:r>
              <a:rPr lang="zh-CN" altLang="zh-CN" sz="2000" b="1" dirty="0" smtClean="0">
                <a:latin typeface="微软雅黑" pitchFamily="34" charset="-122"/>
                <a:ea typeface="微软雅黑" pitchFamily="34" charset="-122"/>
              </a:rPr>
              <a:t>，简化更新数据算法</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Modify [2]:  </a:t>
            </a:r>
            <a:r>
              <a:rPr lang="zh-CN" altLang="zh-CN" sz="2000" b="1" dirty="0" smtClean="0">
                <a:latin typeface="微软雅黑" pitchFamily="34" charset="-122"/>
                <a:ea typeface="微软雅黑" pitchFamily="34" charset="-122"/>
              </a:rPr>
              <a:t>谭建平</a:t>
            </a:r>
            <a:r>
              <a:rPr lang="en-US" altLang="zh-CN" sz="2000" b="1" dirty="0" smtClean="0">
                <a:latin typeface="微软雅黑" pitchFamily="34" charset="-122"/>
                <a:ea typeface="微软雅黑" pitchFamily="34" charset="-122"/>
              </a:rPr>
              <a:t>, 2013-11-13, </a:t>
            </a:r>
            <a:r>
              <a:rPr lang="zh-CN" altLang="zh-CN" sz="2000" b="1" dirty="0" smtClean="0">
                <a:latin typeface="微软雅黑" pitchFamily="34" charset="-122"/>
                <a:ea typeface="微软雅黑" pitchFamily="34" charset="-122"/>
              </a:rPr>
              <a:t>优化步骤</a:t>
            </a:r>
            <a:r>
              <a:rPr lang="en-US" altLang="zh-CN" sz="2000" b="1" dirty="0" smtClean="0">
                <a:latin typeface="微软雅黑" pitchFamily="34" charset="-122"/>
                <a:ea typeface="微软雅黑" pitchFamily="34" charset="-122"/>
              </a:rPr>
              <a:t>5</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a:t>
            </a:r>
            <a:r>
              <a:rPr lang="zh-CN" altLang="zh-CN" sz="2000" b="1" dirty="0" smtClean="0">
                <a:latin typeface="微软雅黑" pitchFamily="34" charset="-122"/>
                <a:ea typeface="微软雅黑" pitchFamily="34" charset="-122"/>
              </a:rPr>
              <a:t>注：日期格式使用</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yyyy</a:t>
            </a:r>
            <a:r>
              <a:rPr lang="en-US" altLang="zh-CN" sz="2000" b="1" dirty="0" smtClean="0">
                <a:latin typeface="微软雅黑" pitchFamily="34" charset="-122"/>
                <a:ea typeface="微软雅黑" pitchFamily="34" charset="-122"/>
              </a:rPr>
              <a:t>-MM-</a:t>
            </a:r>
            <a:r>
              <a:rPr lang="en-US" altLang="zh-CN" sz="2000" b="1" dirty="0" err="1" smtClean="0">
                <a:latin typeface="微软雅黑" pitchFamily="34" charset="-122"/>
                <a:ea typeface="微软雅黑" pitchFamily="34" charset="-122"/>
              </a:rPr>
              <a:t>dd</a:t>
            </a:r>
            <a:r>
              <a:rPr lang="zh-CN" altLang="zh-CN"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Modify [n] n</a:t>
            </a:r>
            <a:r>
              <a:rPr lang="zh-CN" altLang="zh-CN" sz="2000" b="1" dirty="0" smtClean="0">
                <a:latin typeface="微软雅黑" pitchFamily="34" charset="-122"/>
                <a:ea typeface="微软雅黑" pitchFamily="34" charset="-122"/>
              </a:rPr>
              <a:t>代表修改序号，从</a:t>
            </a: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开始，每次修改加</a:t>
            </a: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a:t>
            </a:r>
            <a:endParaRPr lang="zh-CN" altLang="zh-CN" sz="2000" dirty="0" smtClean="0">
              <a:latin typeface="微软雅黑" pitchFamily="34" charset="-122"/>
              <a:ea typeface="微软雅黑" pitchFamily="34" charset="-122"/>
            </a:endParaRPr>
          </a:p>
          <a:p>
            <a:pPr>
              <a:buNone/>
            </a:pPr>
            <a:r>
              <a:rPr lang="en-US" altLang="zh-CN" sz="2000" b="1" dirty="0" smtClean="0">
                <a:latin typeface="微软雅黑" pitchFamily="34" charset="-122"/>
                <a:ea typeface="微软雅黑" pitchFamily="34" charset="-122"/>
              </a:rPr>
              <a:t>-- =======================================</a:t>
            </a:r>
            <a:endParaRPr lang="zh-CN" altLang="zh-CN" sz="2000" dirty="0" smtClean="0">
              <a:latin typeface="微软雅黑" pitchFamily="34" charset="-122"/>
              <a:ea typeface="微软雅黑" pitchFamily="34" charset="-122"/>
            </a:endParaRPr>
          </a:p>
          <a:p>
            <a:endParaRPr lang="zh-CN" altLang="zh-CN" sz="2000" dirty="0" smtClean="0">
              <a:latin typeface="微软雅黑" pitchFamily="34" charset="-122"/>
              <a:ea typeface="微软雅黑" pitchFamily="34" charset="-122"/>
            </a:endParaRPr>
          </a:p>
          <a:p>
            <a:pPr>
              <a:lnSpc>
                <a:spcPct val="120000"/>
              </a:lnSpc>
              <a:buFont typeface="Wingdings" pitchFamily="2" charset="2"/>
              <a:buNone/>
              <a:defRPr/>
            </a:pP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56792"/>
            <a:ext cx="8229600" cy="4824536"/>
          </a:xfrm>
        </p:spPr>
        <p:txBody>
          <a:bodyPr>
            <a:normAutofit/>
          </a:bodyPr>
          <a:lstStyle/>
          <a:p>
            <a:pPr lvl="0">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需对每个步骤进行注释说明，格式如下：</a:t>
            </a:r>
            <a:endParaRPr lang="en-US" altLang="zh-CN" sz="2000" dirty="0" smtClean="0">
              <a:latin typeface="微软雅黑" pitchFamily="34" charset="-122"/>
              <a:ea typeface="微软雅黑" pitchFamily="34" charset="-122"/>
            </a:endParaRPr>
          </a:p>
          <a:p>
            <a:pPr lvl="0">
              <a:buNone/>
            </a:pPr>
            <a:endParaRPr lang="zh-CN" altLang="en-US" sz="2000" dirty="0" smtClean="0">
              <a:latin typeface="微软雅黑" pitchFamily="34" charset="-122"/>
              <a:ea typeface="微软雅黑" pitchFamily="34" charset="-122"/>
            </a:endParaRPr>
          </a:p>
          <a:p>
            <a:pPr lvl="0">
              <a:buNone/>
            </a:pPr>
            <a:r>
              <a:rPr lang="en-US" altLang="zh-CN" sz="2000" b="1" dirty="0" smtClean="0">
                <a:latin typeface="微软雅黑" pitchFamily="34" charset="-122"/>
                <a:ea typeface="微软雅黑" pitchFamily="34" charset="-122"/>
              </a:rPr>
              <a:t>-- =====================================</a:t>
            </a:r>
          </a:p>
          <a:p>
            <a:pPr lvl="0">
              <a:buNone/>
            </a:pPr>
            <a:r>
              <a:rPr lang="en-US" altLang="zh-CN" sz="2000" b="1" dirty="0" smtClean="0">
                <a:latin typeface="微软雅黑" pitchFamily="34" charset="-122"/>
                <a:ea typeface="微软雅黑" pitchFamily="34" charset="-122"/>
              </a:rPr>
              <a:t>-- Description:  </a:t>
            </a:r>
            <a:r>
              <a:rPr lang="zh-CN" altLang="en-US" sz="2000" b="1" dirty="0" smtClean="0">
                <a:latin typeface="微软雅黑" pitchFamily="34" charset="-122"/>
                <a:ea typeface="微软雅黑" pitchFamily="34" charset="-122"/>
              </a:rPr>
              <a:t>该步骤的说明与描述（如：查询当月人员信息）</a:t>
            </a:r>
          </a:p>
          <a:p>
            <a:pPr lvl="0">
              <a:buNone/>
            </a:pPr>
            <a:endParaRPr lang="zh-CN" altLang="en-US" sz="2000" b="1" dirty="0" smtClean="0">
              <a:latin typeface="微软雅黑" pitchFamily="34" charset="-122"/>
              <a:ea typeface="微软雅黑" pitchFamily="34" charset="-122"/>
            </a:endParaRPr>
          </a:p>
          <a:p>
            <a:pPr lvl="0">
              <a:buNone/>
            </a:pPr>
            <a:r>
              <a:rPr lang="en-US" altLang="zh-CN" sz="2000" b="1" dirty="0" smtClean="0">
                <a:latin typeface="微软雅黑" pitchFamily="34" charset="-122"/>
                <a:ea typeface="微软雅黑" pitchFamily="34" charset="-122"/>
              </a:rPr>
              <a:t>-- Modify [1]:  </a:t>
            </a:r>
            <a:r>
              <a:rPr lang="zh-CN" altLang="en-US" sz="2000" b="1" dirty="0" smtClean="0">
                <a:latin typeface="微软雅黑" pitchFamily="34" charset="-122"/>
                <a:ea typeface="微软雅黑" pitchFamily="34" charset="-122"/>
              </a:rPr>
              <a:t>谭建平</a:t>
            </a:r>
            <a:r>
              <a:rPr lang="en-US" altLang="zh-CN" sz="2000" b="1" dirty="0" smtClean="0">
                <a:latin typeface="微软雅黑" pitchFamily="34" charset="-122"/>
                <a:ea typeface="微软雅黑" pitchFamily="34" charset="-122"/>
              </a:rPr>
              <a:t>, 2013-11-12,</a:t>
            </a:r>
            <a:r>
              <a:rPr lang="zh-CN" altLang="en-US" sz="2000" b="1" dirty="0" smtClean="0">
                <a:latin typeface="微软雅黑" pitchFamily="34" charset="-122"/>
                <a:ea typeface="微软雅黑" pitchFamily="34" charset="-122"/>
              </a:rPr>
              <a:t>增加当月部门信息</a:t>
            </a:r>
          </a:p>
          <a:p>
            <a:pPr lvl="0">
              <a:buNone/>
            </a:pPr>
            <a:r>
              <a:rPr lang="en-US" altLang="zh-CN" sz="2000" b="1" dirty="0" smtClean="0">
                <a:latin typeface="微软雅黑" pitchFamily="34" charset="-122"/>
                <a:ea typeface="微软雅黑" pitchFamily="34" charset="-122"/>
              </a:rPr>
              <a:t>-- Modify [2]:  </a:t>
            </a:r>
            <a:r>
              <a:rPr lang="zh-CN" altLang="en-US" sz="2000" b="1" dirty="0" smtClean="0">
                <a:latin typeface="微软雅黑" pitchFamily="34" charset="-122"/>
                <a:ea typeface="微软雅黑" pitchFamily="34" charset="-122"/>
              </a:rPr>
              <a:t>谭建平</a:t>
            </a:r>
            <a:r>
              <a:rPr lang="en-US" altLang="zh-CN" sz="2000" b="1" dirty="0" smtClean="0">
                <a:latin typeface="微软雅黑" pitchFamily="34" charset="-122"/>
                <a:ea typeface="微软雅黑" pitchFamily="34" charset="-122"/>
              </a:rPr>
              <a:t>, 2013-11-13,</a:t>
            </a:r>
            <a:r>
              <a:rPr lang="zh-CN" altLang="en-US" sz="2000" b="1" dirty="0" smtClean="0">
                <a:latin typeface="微软雅黑" pitchFamily="34" charset="-122"/>
                <a:ea typeface="微软雅黑" pitchFamily="34" charset="-122"/>
              </a:rPr>
              <a:t>优化查询人员信息算法</a:t>
            </a:r>
            <a:r>
              <a:rPr lang="en-US" altLang="zh-CN" sz="2000" b="1" dirty="0" smtClean="0">
                <a:latin typeface="微软雅黑" pitchFamily="34" charset="-122"/>
                <a:ea typeface="微软雅黑" pitchFamily="34" charset="-122"/>
              </a:rPr>
              <a:t>SQL</a:t>
            </a:r>
          </a:p>
          <a:p>
            <a:pPr lvl="0">
              <a:buNone/>
            </a:pP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注：日期格式使用 </a:t>
            </a:r>
            <a:r>
              <a:rPr lang="en-US" altLang="zh-CN" sz="2000" b="1" dirty="0" err="1" smtClean="0">
                <a:latin typeface="微软雅黑" pitchFamily="34" charset="-122"/>
                <a:ea typeface="微软雅黑" pitchFamily="34" charset="-122"/>
              </a:rPr>
              <a:t>yyyy</a:t>
            </a:r>
            <a:r>
              <a:rPr lang="en-US" altLang="zh-CN" sz="2000" b="1" dirty="0" smtClean="0">
                <a:latin typeface="微软雅黑" pitchFamily="34" charset="-122"/>
                <a:ea typeface="微软雅黑" pitchFamily="34" charset="-122"/>
              </a:rPr>
              <a:t>-MM-</a:t>
            </a:r>
            <a:r>
              <a:rPr lang="en-US" altLang="zh-CN" sz="2000" b="1" dirty="0" err="1" smtClean="0">
                <a:latin typeface="微软雅黑" pitchFamily="34" charset="-122"/>
                <a:ea typeface="微软雅黑" pitchFamily="34" charset="-122"/>
              </a:rPr>
              <a:t>dd</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Modify [n] n</a:t>
            </a:r>
            <a:r>
              <a:rPr lang="zh-CN" altLang="en-US" sz="2000" b="1" dirty="0" smtClean="0">
                <a:latin typeface="微软雅黑" pitchFamily="34" charset="-122"/>
                <a:ea typeface="微软雅黑" pitchFamily="34" charset="-122"/>
              </a:rPr>
              <a:t>代表修改序号，从</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开始，每次修改加</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p>
          <a:p>
            <a:pPr lvl="0">
              <a:buNone/>
            </a:pPr>
            <a:r>
              <a:rPr lang="en-US" altLang="zh-CN" sz="2000" b="1" dirty="0" smtClean="0">
                <a:latin typeface="微软雅黑" pitchFamily="34" charset="-122"/>
                <a:ea typeface="微软雅黑" pitchFamily="34" charset="-122"/>
              </a:rPr>
              <a:t>-- ======================================</a:t>
            </a:r>
            <a:endParaRPr lang="zh-CN" altLang="en-US" sz="2000" b="1" dirty="0" smtClean="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cstate="print"/>
          <a:srcRect/>
          <a:stretch>
            <a:fillRect/>
          </a:stretch>
        </p:blipFill>
        <p:spPr bwMode="auto">
          <a:xfrm>
            <a:off x="683568" y="260648"/>
            <a:ext cx="7867600" cy="640971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cstate="print"/>
          <a:srcRect/>
          <a:stretch>
            <a:fillRect/>
          </a:stretch>
        </p:blipFill>
        <p:spPr bwMode="auto">
          <a:xfrm>
            <a:off x="755576" y="476672"/>
            <a:ext cx="7377831" cy="60070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cstate="print"/>
          <a:srcRect/>
          <a:stretch>
            <a:fillRect/>
          </a:stretch>
        </p:blipFill>
        <p:spPr bwMode="auto">
          <a:xfrm>
            <a:off x="683568" y="260648"/>
            <a:ext cx="7646813" cy="616843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cstate="print"/>
          <a:srcRect/>
          <a:stretch>
            <a:fillRect/>
          </a:stretch>
        </p:blipFill>
        <p:spPr bwMode="auto">
          <a:xfrm>
            <a:off x="683568" y="404664"/>
            <a:ext cx="7392689" cy="604224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cstate="print"/>
          <a:srcRect/>
          <a:stretch>
            <a:fillRect/>
          </a:stretch>
        </p:blipFill>
        <p:spPr bwMode="auto">
          <a:xfrm>
            <a:off x="683568" y="332656"/>
            <a:ext cx="7666434" cy="628725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endParaRPr lang="zh-CN" altLang="en-US" sz="2100" dirty="0" smtClean="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cstate="print"/>
          <a:srcRect/>
          <a:stretch>
            <a:fillRect/>
          </a:stretch>
        </p:blipFill>
        <p:spPr bwMode="auto">
          <a:xfrm>
            <a:off x="561975" y="223838"/>
            <a:ext cx="8018463" cy="64087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一 数据库作业简介</a:t>
            </a:r>
            <a:endParaRPr lang="zh-CN" altLang="en-US" sz="2400" dirty="0">
              <a:solidFill>
                <a:srgbClr val="0070C0"/>
              </a:solidFill>
              <a:latin typeface="+mn-ea"/>
            </a:endParaRPr>
          </a:p>
        </p:txBody>
      </p:sp>
      <p:sp>
        <p:nvSpPr>
          <p:cNvPr id="5" name="圆角矩形 4"/>
          <p:cNvSpPr/>
          <p:nvPr/>
        </p:nvSpPr>
        <p:spPr>
          <a:xfrm>
            <a:off x="1979712" y="206084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作业的权限</a:t>
            </a:r>
            <a:endParaRPr lang="zh-CN" altLang="en-US" sz="2400" dirty="0">
              <a:solidFill>
                <a:srgbClr val="0070C0"/>
              </a:solidFill>
              <a:latin typeface="+mn-ea"/>
            </a:endParaRPr>
          </a:p>
        </p:txBody>
      </p:sp>
      <p:sp>
        <p:nvSpPr>
          <p:cNvPr id="6" name="圆角矩形 5"/>
          <p:cNvSpPr/>
          <p:nvPr/>
        </p:nvSpPr>
        <p:spPr>
          <a:xfrm>
            <a:off x="1979712" y="263691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作业的创建</a:t>
            </a:r>
            <a:endParaRPr lang="zh-CN" altLang="en-US" sz="2400" dirty="0">
              <a:solidFill>
                <a:srgbClr val="0070C0"/>
              </a:solidFill>
              <a:latin typeface="+mn-ea"/>
            </a:endParaRPr>
          </a:p>
        </p:txBody>
      </p:sp>
      <p:sp>
        <p:nvSpPr>
          <p:cNvPr id="7" name="圆角矩形 6"/>
          <p:cNvSpPr/>
          <p:nvPr/>
        </p:nvSpPr>
        <p:spPr>
          <a:xfrm>
            <a:off x="1979712" y="3212976"/>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作业的规范</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二 数据库游标</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11560" y="3933056"/>
            <a:ext cx="720791" cy="864096"/>
          </a:xfrm>
          <a:prstGeom prst="rect">
            <a:avLst/>
          </a:prstGeom>
          <a:noFill/>
        </p:spPr>
      </p:pic>
      <p:sp>
        <p:nvSpPr>
          <p:cNvPr id="11" name="圆角矩形 10"/>
          <p:cNvSpPr/>
          <p:nvPr/>
        </p:nvSpPr>
        <p:spPr>
          <a:xfrm>
            <a:off x="1979712" y="4365104"/>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游标概念及学习的必要性</a:t>
            </a:r>
            <a:endParaRPr lang="zh-CN" altLang="en-US" sz="2400" dirty="0">
              <a:solidFill>
                <a:srgbClr val="0070C0"/>
              </a:solidFill>
              <a:latin typeface="+mn-ea"/>
            </a:endParaRPr>
          </a:p>
        </p:txBody>
      </p:sp>
      <p:sp>
        <p:nvSpPr>
          <p:cNvPr id="12" name="圆角矩形 11"/>
          <p:cNvSpPr/>
          <p:nvPr/>
        </p:nvSpPr>
        <p:spPr>
          <a:xfrm>
            <a:off x="1979712" y="494116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游标的种类</a:t>
            </a:r>
            <a:endParaRPr lang="zh-CN" altLang="en-US" sz="2400" dirty="0">
              <a:solidFill>
                <a:srgbClr val="0070C0"/>
              </a:solidFill>
              <a:latin typeface="+mn-ea"/>
            </a:endParaRPr>
          </a:p>
        </p:txBody>
      </p:sp>
      <p:sp>
        <p:nvSpPr>
          <p:cNvPr id="13" name="圆角矩形 12"/>
          <p:cNvSpPr/>
          <p:nvPr/>
        </p:nvSpPr>
        <p:spPr>
          <a:xfrm>
            <a:off x="1979712" y="551723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游标的使用</a:t>
            </a:r>
            <a:endParaRPr lang="zh-CN" altLang="en-US" sz="2400" dirty="0">
              <a:solidFill>
                <a:srgbClr val="0070C0"/>
              </a:solidFill>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二 游标 </a:t>
            </a:r>
          </a:p>
        </p:txBody>
      </p:sp>
      <p:sp>
        <p:nvSpPr>
          <p:cNvPr id="3" name="内容占位符 2"/>
          <p:cNvSpPr>
            <a:spLocks noGrp="1"/>
          </p:cNvSpPr>
          <p:nvPr>
            <p:ph idx="1"/>
          </p:nvPr>
        </p:nvSpPr>
        <p:spPr bwMode="auto">
          <a:xfrm>
            <a:off x="539552" y="1700808"/>
            <a:ext cx="7992888" cy="4464496"/>
          </a:xfrm>
          <a:ln>
            <a:miter lim="800000"/>
            <a:headEnd/>
            <a:tailEnd/>
          </a:ln>
        </p:spPr>
        <p:txBody>
          <a:bodyPr vert="horz" wrap="square" lIns="91440" tIns="45720" rIns="91440" bIns="45720" numCol="1" anchor="t" anchorCtr="0" compatLnSpc="1">
            <a:prstTxWarp prst="textNoShape">
              <a:avLst/>
            </a:prstTxWarp>
            <a:noAutofit/>
          </a:bodyPr>
          <a:lstStyle/>
          <a:p>
            <a:pPr>
              <a:lnSpc>
                <a:spcPct val="120000"/>
              </a:lnSpc>
              <a:buFont typeface="Wingdings" pitchFamily="2" charset="2"/>
              <a:buNone/>
              <a:defRPr/>
            </a:pPr>
            <a:r>
              <a:rPr lang="zh-CN" altLang="en-US" sz="2200" dirty="0" smtClean="0">
                <a:latin typeface="微软雅黑" pitchFamily="34" charset="-122"/>
                <a:ea typeface="微软雅黑" pitchFamily="34" charset="-122"/>
              </a:rPr>
              <a:t>什么是游标？</a:t>
            </a:r>
            <a:endParaRPr lang="en-US" altLang="zh-CN" sz="2200"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200" dirty="0" smtClean="0">
              <a:latin typeface="微软雅黑" pitchFamily="34" charset="-122"/>
              <a:ea typeface="微软雅黑" pitchFamily="34" charset="-122"/>
            </a:endParaRPr>
          </a:p>
          <a:p>
            <a:pPr>
              <a:lnSpc>
                <a:spcPct val="120000"/>
              </a:lnSpc>
              <a:buFont typeface="Wingdings" pitchFamily="2" charset="2"/>
              <a:buNone/>
              <a:defRPr/>
            </a:pPr>
            <a:r>
              <a:rPr lang="zh-CN" altLang="en-US" sz="2200" b="1" dirty="0" smtClean="0">
                <a:latin typeface="微软雅黑" pitchFamily="34" charset="-122"/>
                <a:ea typeface="微软雅黑" pitchFamily="34" charset="-122"/>
              </a:rPr>
              <a:t>警告：在</a:t>
            </a:r>
            <a:r>
              <a:rPr lang="en-US" altLang="zh-CN" sz="2200" b="1" dirty="0" smtClean="0">
                <a:latin typeface="微软雅黑" pitchFamily="34" charset="-122"/>
                <a:ea typeface="微软雅黑" pitchFamily="34" charset="-122"/>
              </a:rPr>
              <a:t>R6</a:t>
            </a:r>
            <a:r>
              <a:rPr lang="zh-CN" altLang="en-US" sz="2200" b="1" dirty="0" smtClean="0">
                <a:latin typeface="微软雅黑" pitchFamily="34" charset="-122"/>
                <a:ea typeface="微软雅黑" pitchFamily="34" charset="-122"/>
              </a:rPr>
              <a:t>系统中，禁止使用游标操作。</a:t>
            </a:r>
            <a:endParaRPr lang="en-US" altLang="zh-CN" sz="2200" b="1"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200" dirty="0" smtClean="0">
              <a:latin typeface="微软雅黑" pitchFamily="34" charset="-122"/>
              <a:ea typeface="微软雅黑" pitchFamily="34" charset="-122"/>
            </a:endParaRPr>
          </a:p>
          <a:p>
            <a:pPr>
              <a:lnSpc>
                <a:spcPct val="120000"/>
              </a:lnSpc>
              <a:buFont typeface="Wingdings" pitchFamily="2" charset="2"/>
              <a:buNone/>
              <a:defRPr/>
            </a:pPr>
            <a:r>
              <a:rPr lang="zh-CN" altLang="en-US" sz="2200" dirty="0" smtClean="0">
                <a:latin typeface="微软雅黑" pitchFamily="34" charset="-122"/>
                <a:ea typeface="微软雅黑" pitchFamily="34" charset="-122"/>
              </a:rPr>
              <a:t>为什么还要学习游标？</a:t>
            </a:r>
            <a:endParaRPr lang="en-US" altLang="zh-CN" sz="2200"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r>
              <a:rPr lang="en-US" altLang="zh-CN" sz="2000" dirty="0" smtClean="0">
                <a:latin typeface="微软雅黑" pitchFamily="34" charset="-122"/>
                <a:ea typeface="微软雅黑" pitchFamily="34" charset="-122"/>
              </a:rPr>
              <a:t>    </a:t>
            </a: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一 数据库作业简介</a:t>
            </a:r>
            <a:endParaRPr lang="zh-CN" altLang="en-US" sz="2400" dirty="0">
              <a:solidFill>
                <a:srgbClr val="0070C0"/>
              </a:solidFill>
              <a:latin typeface="+mn-ea"/>
            </a:endParaRPr>
          </a:p>
        </p:txBody>
      </p:sp>
      <p:sp>
        <p:nvSpPr>
          <p:cNvPr id="5" name="圆角矩形 4"/>
          <p:cNvSpPr/>
          <p:nvPr/>
        </p:nvSpPr>
        <p:spPr>
          <a:xfrm>
            <a:off x="1979712" y="206084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作业的权限</a:t>
            </a:r>
            <a:endParaRPr lang="zh-CN" altLang="en-US" sz="2400" dirty="0">
              <a:solidFill>
                <a:srgbClr val="0070C0"/>
              </a:solidFill>
              <a:latin typeface="+mn-ea"/>
            </a:endParaRPr>
          </a:p>
        </p:txBody>
      </p:sp>
      <p:sp>
        <p:nvSpPr>
          <p:cNvPr id="6" name="圆角矩形 5"/>
          <p:cNvSpPr/>
          <p:nvPr/>
        </p:nvSpPr>
        <p:spPr>
          <a:xfrm>
            <a:off x="1979712" y="263691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作业的创建</a:t>
            </a:r>
            <a:endParaRPr lang="zh-CN" altLang="en-US" sz="2400" dirty="0">
              <a:solidFill>
                <a:srgbClr val="0070C0"/>
              </a:solidFill>
              <a:latin typeface="+mn-ea"/>
            </a:endParaRPr>
          </a:p>
        </p:txBody>
      </p:sp>
      <p:sp>
        <p:nvSpPr>
          <p:cNvPr id="7" name="圆角矩形 6"/>
          <p:cNvSpPr/>
          <p:nvPr/>
        </p:nvSpPr>
        <p:spPr>
          <a:xfrm>
            <a:off x="1979712" y="3212976"/>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作业的规范</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二 数据库游标</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1628800"/>
            <a:ext cx="720791" cy="864096"/>
          </a:xfrm>
          <a:prstGeom prst="rect">
            <a:avLst/>
          </a:prstGeom>
          <a:noFill/>
        </p:spPr>
      </p:pic>
      <p:sp>
        <p:nvSpPr>
          <p:cNvPr id="11" name="圆角矩形 10"/>
          <p:cNvSpPr/>
          <p:nvPr/>
        </p:nvSpPr>
        <p:spPr>
          <a:xfrm>
            <a:off x="1979712" y="4365104"/>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游标概念及学习的必要性</a:t>
            </a:r>
            <a:endParaRPr lang="zh-CN" altLang="en-US" sz="2400" dirty="0">
              <a:solidFill>
                <a:srgbClr val="0070C0"/>
              </a:solidFill>
              <a:latin typeface="+mn-ea"/>
            </a:endParaRPr>
          </a:p>
        </p:txBody>
      </p:sp>
      <p:sp>
        <p:nvSpPr>
          <p:cNvPr id="12" name="圆角矩形 11"/>
          <p:cNvSpPr/>
          <p:nvPr/>
        </p:nvSpPr>
        <p:spPr>
          <a:xfrm>
            <a:off x="1979712" y="494116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游标的种类</a:t>
            </a:r>
            <a:endParaRPr lang="zh-CN" altLang="en-US" sz="2400" dirty="0">
              <a:solidFill>
                <a:srgbClr val="0070C0"/>
              </a:solidFill>
              <a:latin typeface="+mn-ea"/>
            </a:endParaRPr>
          </a:p>
        </p:txBody>
      </p:sp>
      <p:sp>
        <p:nvSpPr>
          <p:cNvPr id="13" name="圆角矩形 12"/>
          <p:cNvSpPr/>
          <p:nvPr/>
        </p:nvSpPr>
        <p:spPr>
          <a:xfrm>
            <a:off x="1979712" y="551723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游标的使用</a:t>
            </a:r>
            <a:endParaRPr lang="zh-CN" altLang="en-US" sz="2400" dirty="0">
              <a:solidFill>
                <a:srgbClr val="0070C0"/>
              </a:solidFill>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44824"/>
            <a:ext cx="8075240" cy="4680520"/>
          </a:xfrm>
        </p:spPr>
        <p:txBody>
          <a:bodyPr>
            <a:normAutofit lnSpcReduction="10000"/>
          </a:bodyPr>
          <a:lstStyle/>
          <a:p>
            <a:pPr>
              <a:lnSpc>
                <a:spcPct val="150000"/>
              </a:lnSpc>
            </a:pPr>
            <a:r>
              <a:rPr lang="zh-CN" altLang="en-US" sz="2000" dirty="0" smtClean="0">
                <a:latin typeface="微软雅黑" pitchFamily="34" charset="-122"/>
                <a:ea typeface="微软雅黑" pitchFamily="34" charset="-122"/>
              </a:rPr>
              <a:t>目前很多公司的数据库代码中（包括很多老代码），依然在使用游标；</a:t>
            </a:r>
            <a:r>
              <a:rPr lang="zh-CN" altLang="en-US" sz="2000" dirty="0" smtClean="0">
                <a:latin typeface="微软雅黑" pitchFamily="34" charset="-122"/>
                <a:ea typeface="微软雅黑" pitchFamily="34" charset="-122"/>
              </a:rPr>
              <a:t>能完全看</a:t>
            </a:r>
            <a:r>
              <a:rPr lang="zh-CN" altLang="en-US" sz="2000" dirty="0" smtClean="0">
                <a:latin typeface="微软雅黑" pitchFamily="34" charset="-122"/>
                <a:ea typeface="微软雅黑" pitchFamily="34" charset="-122"/>
              </a:rPr>
              <a:t>懂使用</a:t>
            </a:r>
            <a:r>
              <a:rPr lang="zh-CN" altLang="en-US" sz="2000" dirty="0" smtClean="0">
                <a:latin typeface="微软雅黑" pitchFamily="34" charset="-122"/>
                <a:ea typeface="微软雅黑" pitchFamily="34" charset="-122"/>
              </a:rPr>
              <a:t>了游标的</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代码（甚至优化这些代码），</a:t>
            </a:r>
            <a:r>
              <a:rPr lang="zh-CN" altLang="en-US" sz="2000" dirty="0" smtClean="0">
                <a:latin typeface="微软雅黑" pitchFamily="34" charset="-122"/>
                <a:ea typeface="微软雅黑" pitchFamily="34" charset="-122"/>
              </a:rPr>
              <a:t>学习</a:t>
            </a:r>
            <a:r>
              <a:rPr lang="zh-CN" altLang="en-US" sz="2000" dirty="0" smtClean="0">
                <a:latin typeface="微软雅黑" pitchFamily="34" charset="-122"/>
                <a:ea typeface="微软雅黑" pitchFamily="34" charset="-122"/>
              </a:rPr>
              <a:t>游标是</a:t>
            </a:r>
            <a:r>
              <a:rPr lang="zh-CN" altLang="en-US" sz="2000" dirty="0" smtClean="0">
                <a:latin typeface="微软雅黑" pitchFamily="34" charset="-122"/>
                <a:ea typeface="微软雅黑" pitchFamily="34" charset="-122"/>
              </a:rPr>
              <a:t>必不可少的。</a:t>
            </a: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a:t>
            </a:r>
            <a:r>
              <a:rPr lang="zh-CN" altLang="en-US" sz="2000" dirty="0" smtClean="0">
                <a:latin typeface="微软雅黑" pitchFamily="34" charset="-122"/>
                <a:ea typeface="微软雅黑" pitchFamily="34" charset="-122"/>
              </a:rPr>
              <a:t>个人数据库中调试或编写代码，使用游标</a:t>
            </a:r>
            <a:r>
              <a:rPr lang="zh-CN" altLang="en-US" sz="2000" dirty="0" smtClean="0">
                <a:latin typeface="微软雅黑" pitchFamily="34" charset="-122"/>
                <a:ea typeface="微软雅黑" pitchFamily="34" charset="-122"/>
              </a:rPr>
              <a:t>操作也是</a:t>
            </a:r>
            <a:r>
              <a:rPr lang="zh-CN" altLang="en-US" sz="2000" dirty="0" smtClean="0">
                <a:latin typeface="微软雅黑" pitchFamily="34" charset="-122"/>
                <a:ea typeface="微软雅黑" pitchFamily="34" charset="-122"/>
              </a:rPr>
              <a:t>很方便的</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50000"/>
              </a:lnSpc>
              <a:buNone/>
            </a:pP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在</a:t>
            </a:r>
            <a:r>
              <a:rPr lang="zh-CN" altLang="en-US" sz="2000" dirty="0" smtClean="0">
                <a:latin typeface="微软雅黑" pitchFamily="34" charset="-122"/>
                <a:ea typeface="微软雅黑" pitchFamily="34" charset="-122"/>
              </a:rPr>
              <a:t>数据库中，游标是一个十分重要的概念。</a:t>
            </a:r>
          </a:p>
          <a:p>
            <a:pPr>
              <a:lnSpc>
                <a:spcPct val="150000"/>
              </a:lnSpc>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数据库</a:t>
            </a:r>
            <a:r>
              <a:rPr lang="zh-CN" altLang="en-US" sz="2000" dirty="0" smtClean="0">
                <a:latin typeface="微软雅黑" pitchFamily="34" charset="-122"/>
                <a:ea typeface="微软雅黑" pitchFamily="34" charset="-122"/>
              </a:rPr>
              <a:t>学习中，游标也是一个很重要的课程内容。</a:t>
            </a:r>
            <a:endParaRPr lang="en-US" altLang="zh-CN" sz="2000" dirty="0" smtClean="0">
              <a:latin typeface="微软雅黑" pitchFamily="34" charset="-122"/>
              <a:ea typeface="微软雅黑" pitchFamily="34" charset="-122"/>
            </a:endParaRPr>
          </a:p>
          <a:p>
            <a:pPr>
              <a:lnSpc>
                <a:spcPct val="150000"/>
              </a:lnSpc>
              <a:buNone/>
            </a:pPr>
            <a:endParaRPr lang="zh-CN" altLang="en-US" sz="9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只是</a:t>
            </a:r>
            <a:r>
              <a:rPr lang="zh-CN" altLang="en-US" sz="2000" dirty="0" smtClean="0">
                <a:latin typeface="微软雅黑" pitchFamily="34" charset="-122"/>
                <a:ea typeface="微软雅黑" pitchFamily="34" charset="-122"/>
              </a:rPr>
              <a:t>在目前的性能优化领域中，游标的使用并不理想。可以期望在后期的数据库版本，游标的使用性能会有大幅度的变化</a:t>
            </a:r>
            <a:r>
              <a:rPr lang="zh-CN" altLang="en-US" sz="2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学习游标的必要性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28800"/>
            <a:ext cx="8229600" cy="4680520"/>
          </a:xfrm>
        </p:spPr>
        <p:txBody>
          <a:bodyPr>
            <a:normAutofit lnSpcReduction="10000"/>
          </a:bodyPr>
          <a:lstStyle/>
          <a:p>
            <a:pPr>
              <a:lnSpc>
                <a:spcPct val="150000"/>
              </a:lnSpc>
            </a:pPr>
            <a:r>
              <a:rPr lang="zh-CN" altLang="en-US" sz="2000" dirty="0" smtClean="0">
                <a:latin typeface="微软雅黑" pitchFamily="34" charset="-122"/>
                <a:ea typeface="微软雅黑" pitchFamily="34" charset="-122"/>
              </a:rPr>
              <a:t> 数据库语言是面向记录的，一组数据库变量一次只能存放一条记录，仅使用变量并不能完全满足</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语句向应用程序输出数据的要求。</a:t>
            </a:r>
            <a:endParaRPr lang="en-US" altLang="zh-CN" sz="2000" dirty="0" smtClean="0">
              <a:latin typeface="微软雅黑" pitchFamily="34" charset="-122"/>
              <a:ea typeface="微软雅黑" pitchFamily="34" charset="-122"/>
            </a:endParaRPr>
          </a:p>
          <a:p>
            <a:pPr>
              <a:lnSpc>
                <a:spcPct val="150000"/>
              </a:lnSpc>
            </a:pPr>
            <a:endParaRPr lang="en-US" altLang="zh-CN" sz="900" dirty="0" smtClean="0">
              <a:latin typeface="微软雅黑" pitchFamily="34" charset="-122"/>
              <a:ea typeface="微软雅黑" pitchFamily="34" charset="-122"/>
            </a:endParaRPr>
          </a:p>
          <a:p>
            <a:pPr>
              <a:lnSpc>
                <a:spcPct val="150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嵌入式</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引入了游标的概念，用来协调这两种不同的处理方式。在数据库开发过程中，当你检索的数据只是一条记录时，你所编写的事务语句代码往往使用</a:t>
            </a:r>
            <a:r>
              <a:rPr lang="en-US" altLang="zh-CN" sz="2000" dirty="0" smtClean="0">
                <a:latin typeface="微软雅黑" pitchFamily="34" charset="-122"/>
                <a:ea typeface="微软雅黑" pitchFamily="34" charset="-122"/>
              </a:rPr>
              <a:t>SELECT  INSERT </a:t>
            </a:r>
            <a:r>
              <a:rPr lang="zh-CN" altLang="en-US" sz="2000" dirty="0" smtClean="0">
                <a:latin typeface="微软雅黑" pitchFamily="34" charset="-122"/>
                <a:ea typeface="微软雅黑" pitchFamily="34" charset="-122"/>
              </a:rPr>
              <a:t>语句。</a:t>
            </a:r>
            <a:endParaRPr lang="en-US" altLang="zh-CN" sz="2000" dirty="0" smtClean="0">
              <a:latin typeface="微软雅黑" pitchFamily="34" charset="-122"/>
              <a:ea typeface="微软雅黑" pitchFamily="34" charset="-122"/>
            </a:endParaRPr>
          </a:p>
          <a:p>
            <a:pPr>
              <a:lnSpc>
                <a:spcPct val="150000"/>
              </a:lnSpc>
            </a:pPr>
            <a:endParaRPr lang="en-US" altLang="zh-CN" sz="800" dirty="0" smtClean="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    但是我们常常会遇到这样情况，即从某一结果集中逐一地读取一条记录。那么如何解决这种问题呢？</a:t>
            </a:r>
            <a:endParaRPr lang="en-US" altLang="zh-CN" sz="2000" dirty="0" smtClean="0">
              <a:latin typeface="微软雅黑" pitchFamily="34" charset="-122"/>
              <a:ea typeface="微软雅黑" pitchFamily="34" charset="-122"/>
            </a:endParaRPr>
          </a:p>
          <a:p>
            <a:pPr>
              <a:lnSpc>
                <a:spcPct val="150000"/>
              </a:lnSpc>
              <a:buNone/>
            </a:pPr>
            <a:endParaRPr lang="en-US" altLang="zh-CN" sz="9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游标为我们提供了一种极为优秀的解决方案。</a:t>
            </a: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游标的诞生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a:bodyPr>
          <a:lstStyle/>
          <a:p>
            <a:pPr>
              <a:lnSpc>
                <a:spcPct val="150000"/>
              </a:lnSpc>
            </a:pPr>
            <a:r>
              <a:rPr lang="zh-CN" altLang="en-US" sz="2000" dirty="0" smtClean="0">
                <a:latin typeface="微软雅黑" pitchFamily="34" charset="-122"/>
                <a:ea typeface="微软雅黑" pitchFamily="34" charset="-122"/>
              </a:rPr>
              <a:t>关系数据库管理系统实质是面向集合的，在</a:t>
            </a:r>
            <a:r>
              <a:rPr lang="en-US" altLang="zh-CN" sz="2000" dirty="0" smtClean="0">
                <a:latin typeface="微软雅黑" pitchFamily="34" charset="-122"/>
                <a:ea typeface="微软雅黑" pitchFamily="34" charset="-122"/>
              </a:rPr>
              <a:t>MS SQL SERVER </a:t>
            </a:r>
            <a:r>
              <a:rPr lang="zh-CN" altLang="en-US" sz="2000" dirty="0" smtClean="0">
                <a:latin typeface="微软雅黑" pitchFamily="34" charset="-122"/>
                <a:ea typeface="微软雅黑" pitchFamily="34" charset="-122"/>
              </a:rPr>
              <a:t>中并没有一种描述表中单一记录的表达形式，除非使用</a:t>
            </a:r>
            <a:r>
              <a:rPr lang="en-US" altLang="zh-CN" sz="2000" dirty="0" smtClean="0">
                <a:latin typeface="微软雅黑" pitchFamily="34" charset="-122"/>
                <a:ea typeface="微软雅黑" pitchFamily="34" charset="-122"/>
              </a:rPr>
              <a:t>where </a:t>
            </a:r>
            <a:r>
              <a:rPr lang="zh-CN" altLang="en-US" sz="2000" dirty="0" smtClean="0">
                <a:latin typeface="微软雅黑" pitchFamily="34" charset="-122"/>
                <a:ea typeface="微软雅黑" pitchFamily="34" charset="-122"/>
              </a:rPr>
              <a:t>子句来限制只有一条记录被选中。因此我们必须借助于游标来进行面向单条记录的数据处理。</a:t>
            </a:r>
          </a:p>
          <a:p>
            <a:pPr>
              <a:lnSpc>
                <a:spcPct val="150000"/>
              </a:lnSpc>
            </a:pPr>
            <a:r>
              <a:rPr lang="zh-CN" altLang="en-US" sz="2000" dirty="0" smtClean="0">
                <a:latin typeface="微软雅黑" pitchFamily="34" charset="-122"/>
                <a:ea typeface="微软雅黑" pitchFamily="34" charset="-122"/>
              </a:rPr>
              <a:t>由此可见，游标允许应用程序对查询语句</a:t>
            </a:r>
            <a:r>
              <a:rPr lang="en-US" altLang="zh-CN" sz="2000" dirty="0" smtClean="0">
                <a:latin typeface="微软雅黑" pitchFamily="34" charset="-122"/>
                <a:ea typeface="微软雅黑" pitchFamily="34" charset="-122"/>
              </a:rPr>
              <a:t>select </a:t>
            </a:r>
            <a:r>
              <a:rPr lang="zh-CN" altLang="en-US" sz="2000" dirty="0" smtClean="0">
                <a:latin typeface="微软雅黑" pitchFamily="34" charset="-122"/>
                <a:ea typeface="微软雅黑" pitchFamily="34" charset="-122"/>
              </a:rPr>
              <a:t>返回的行结果集中每一行进行相同或不同的操作，而不是一次对整个结果集进行同一种操作。</a:t>
            </a: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它还提供对基于游标位置而对表中数据进行删除或更新的能力；而且，正是游标把作为面向集合的数据库管理系统和面向行的程序设计两者联系起来，使两个数据处理方式能够进行沟通。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073352"/>
          </a:xfrm>
        </p:spPr>
        <p:txBody>
          <a:bodyPr>
            <a:noAutofit/>
          </a:bodyPr>
          <a:lstStyle/>
          <a:p>
            <a:pPr>
              <a:lnSpc>
                <a:spcPct val="150000"/>
              </a:lnSpc>
            </a:pPr>
            <a:r>
              <a:rPr lang="zh-CN" altLang="en-US" sz="1700" dirty="0" smtClean="0">
                <a:latin typeface="微软雅黑" pitchFamily="34" charset="-122"/>
                <a:ea typeface="微软雅黑" pitchFamily="34" charset="-122"/>
              </a:rPr>
              <a:t>游标（</a:t>
            </a:r>
            <a:r>
              <a:rPr lang="en-US" altLang="zh-CN" sz="1700" dirty="0" smtClean="0">
                <a:latin typeface="微软雅黑" pitchFamily="34" charset="-122"/>
                <a:ea typeface="微软雅黑" pitchFamily="34" charset="-122"/>
              </a:rPr>
              <a:t>cursor</a:t>
            </a:r>
            <a:r>
              <a:rPr lang="zh-CN" altLang="en-US" sz="1700" dirty="0" smtClean="0">
                <a:latin typeface="微软雅黑" pitchFamily="34" charset="-122"/>
                <a:ea typeface="微软雅黑" pitchFamily="34" charset="-122"/>
              </a:rPr>
              <a:t>）是系统为用户开设的一个数据缓冲区，存放</a:t>
            </a:r>
            <a:r>
              <a:rPr lang="en-US" altLang="zh-CN" sz="1700" dirty="0" smtClean="0">
                <a:latin typeface="微软雅黑" pitchFamily="34" charset="-122"/>
                <a:ea typeface="微软雅黑" pitchFamily="34" charset="-122"/>
              </a:rPr>
              <a:t>SQL</a:t>
            </a:r>
            <a:r>
              <a:rPr lang="zh-CN" altLang="en-US" sz="1700" dirty="0" smtClean="0">
                <a:latin typeface="微软雅黑" pitchFamily="34" charset="-122"/>
                <a:ea typeface="微软雅黑" pitchFamily="34" charset="-122"/>
              </a:rPr>
              <a:t>语句的执行结果。每个游标区都有一个名字。用户可以用</a:t>
            </a:r>
            <a:r>
              <a:rPr lang="en-US" altLang="zh-CN" sz="1700" dirty="0" smtClean="0">
                <a:latin typeface="微软雅黑" pitchFamily="34" charset="-122"/>
                <a:ea typeface="微软雅黑" pitchFamily="34" charset="-122"/>
              </a:rPr>
              <a:t>SQL</a:t>
            </a:r>
            <a:r>
              <a:rPr lang="zh-CN" altLang="en-US" sz="1700" dirty="0" smtClean="0">
                <a:latin typeface="微软雅黑" pitchFamily="34" charset="-122"/>
                <a:ea typeface="微软雅黑" pitchFamily="34" charset="-122"/>
              </a:rPr>
              <a:t>语句逐一从游标中获取记录，并赋给变量，交由主代码进一步处理。</a:t>
            </a:r>
            <a:endParaRPr lang="en-US" altLang="zh-CN" sz="1700" dirty="0" smtClean="0">
              <a:latin typeface="微软雅黑" pitchFamily="34" charset="-122"/>
              <a:ea typeface="微软雅黑" pitchFamily="34" charset="-122"/>
            </a:endParaRPr>
          </a:p>
          <a:p>
            <a:pPr>
              <a:lnSpc>
                <a:spcPct val="150000"/>
              </a:lnSpc>
            </a:pPr>
            <a:endParaRPr lang="en-US" altLang="zh-CN" sz="800"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sz="1700" dirty="0" smtClean="0">
                <a:latin typeface="微软雅黑" pitchFamily="34" charset="-122"/>
                <a:ea typeface="微软雅黑" pitchFamily="34" charset="-122"/>
              </a:rPr>
              <a:t>游标提供了一种对从表中检索出的数据进行操作的灵活手段，就本质而言，游标实际上是一种能从包括多条数据记录的结果集中每次提取一条记录的机制。</a:t>
            </a:r>
          </a:p>
          <a:p>
            <a:pPr marL="342900" indent="-342900">
              <a:lnSpc>
                <a:spcPct val="150000"/>
              </a:lnSpc>
              <a:buFont typeface="+mj-lt"/>
              <a:buAutoNum type="arabicPeriod"/>
            </a:pPr>
            <a:r>
              <a:rPr lang="zh-CN" altLang="en-US" sz="1700" dirty="0" smtClean="0">
                <a:latin typeface="微软雅黑" pitchFamily="34" charset="-122"/>
                <a:ea typeface="微软雅黑" pitchFamily="34" charset="-122"/>
              </a:rPr>
              <a:t>游标总是与一条</a:t>
            </a:r>
            <a:r>
              <a:rPr lang="en-US" altLang="zh-CN" sz="1700" dirty="0" smtClean="0">
                <a:latin typeface="微软雅黑" pitchFamily="34" charset="-122"/>
                <a:ea typeface="微软雅黑" pitchFamily="34" charset="-122"/>
              </a:rPr>
              <a:t>SQL </a:t>
            </a:r>
            <a:r>
              <a:rPr lang="zh-CN" altLang="en-US" sz="1700" dirty="0" smtClean="0">
                <a:latin typeface="微软雅黑" pitchFamily="34" charset="-122"/>
                <a:ea typeface="微软雅黑" pitchFamily="34" charset="-122"/>
              </a:rPr>
              <a:t>查询语句相关联。因为游标由结果集和结果集中指向特定记录的游标位置组成。</a:t>
            </a:r>
          </a:p>
          <a:p>
            <a:pPr marL="342900" indent="-342900">
              <a:lnSpc>
                <a:spcPct val="150000"/>
              </a:lnSpc>
              <a:buFont typeface="+mj-lt"/>
              <a:buAutoNum type="arabicPeriod"/>
            </a:pPr>
            <a:r>
              <a:rPr lang="zh-CN" altLang="en-US" sz="1700" dirty="0" smtClean="0">
                <a:latin typeface="微软雅黑" pitchFamily="34" charset="-122"/>
                <a:ea typeface="微软雅黑" pitchFamily="34" charset="-122"/>
              </a:rPr>
              <a:t>游标就有点类似</a:t>
            </a:r>
            <a:r>
              <a:rPr lang="en-US" altLang="zh-CN" sz="1700" dirty="0" smtClean="0">
                <a:latin typeface="微软雅黑" pitchFamily="34" charset="-122"/>
                <a:ea typeface="微软雅黑" pitchFamily="34" charset="-122"/>
              </a:rPr>
              <a:t>C</a:t>
            </a:r>
            <a:r>
              <a:rPr lang="zh-CN" altLang="en-US" sz="1700" dirty="0" smtClean="0">
                <a:latin typeface="微软雅黑" pitchFamily="34" charset="-122"/>
                <a:ea typeface="微软雅黑" pitchFamily="34" charset="-122"/>
              </a:rPr>
              <a:t>语言中打开文件所得到的文件句柄一样，只要文件打开成功，该文件句柄就可代表该文件。对于游标而言，其道理是相同的。</a:t>
            </a:r>
          </a:p>
          <a:p>
            <a:pPr marL="342900" indent="-342900">
              <a:lnSpc>
                <a:spcPct val="150000"/>
              </a:lnSpc>
              <a:buFont typeface="+mj-lt"/>
              <a:buAutoNum type="arabicPeriod"/>
            </a:pPr>
            <a:r>
              <a:rPr lang="zh-CN" altLang="en-US" sz="1700" dirty="0" smtClean="0">
                <a:latin typeface="微软雅黑" pitchFamily="34" charset="-122"/>
                <a:ea typeface="微软雅黑" pitchFamily="34" charset="-122"/>
              </a:rPr>
              <a:t>可见游标能够实现按与传统程序读取平面文件类似的方式处理来自基础表的结果集，从而把表中数据以平面文件的形式呈现给程序。</a:t>
            </a:r>
            <a:endParaRPr lang="en-US" altLang="zh-CN" sz="17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什么是游标</a:t>
            </a:r>
            <a:r>
              <a:rPr lang="en-US" altLang="zh-CN" sz="3200" b="1" dirty="0" smtClean="0">
                <a:solidFill>
                  <a:srgbClr val="0033CC"/>
                </a:solidFill>
                <a:latin typeface="微软雅黑" pitchFamily="34" charset="-122"/>
                <a:ea typeface="微软雅黑" pitchFamily="34" charset="-122"/>
              </a:rPr>
              <a:t>?</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073352"/>
          </a:xfrm>
        </p:spPr>
        <p:txBody>
          <a:bodyPr>
            <a:noAutofit/>
          </a:bodyPr>
          <a:lstStyle/>
          <a:p>
            <a:pPr>
              <a:lnSpc>
                <a:spcPct val="120000"/>
              </a:lnSpc>
              <a:defRPr/>
            </a:pPr>
            <a:r>
              <a:rPr lang="en-US" altLang="zh-CN" sz="2300" dirty="0" smtClean="0">
                <a:latin typeface="微软雅黑" pitchFamily="34" charset="-122"/>
                <a:ea typeface="微软雅黑" pitchFamily="34" charset="-122"/>
              </a:rPr>
              <a:t>MS-SQL</a:t>
            </a:r>
            <a:r>
              <a:rPr lang="zh-CN" altLang="en-US" sz="2300" dirty="0" smtClean="0">
                <a:latin typeface="微软雅黑" pitchFamily="34" charset="-122"/>
                <a:ea typeface="微软雅黑" pitchFamily="34" charset="-122"/>
              </a:rPr>
              <a:t>的游标是一种临时的数据库对象，既可用来储存在系统永久表中的数据行的副本，也可指向储存在系统永久表中的数据行的指针。</a:t>
            </a:r>
            <a:endParaRPr lang="en-US" altLang="zh-CN" sz="2300" dirty="0" smtClean="0">
              <a:latin typeface="微软雅黑" pitchFamily="34" charset="-122"/>
              <a:ea typeface="微软雅黑" pitchFamily="34" charset="-122"/>
            </a:endParaRPr>
          </a:p>
          <a:p>
            <a:pPr>
              <a:lnSpc>
                <a:spcPct val="120000"/>
              </a:lnSpc>
              <a:defRPr/>
            </a:pPr>
            <a:endParaRPr lang="zh-CN" altLang="en-US" sz="2300" dirty="0" smtClean="0">
              <a:latin typeface="微软雅黑" pitchFamily="34" charset="-122"/>
              <a:ea typeface="微软雅黑" pitchFamily="34" charset="-122"/>
            </a:endParaRPr>
          </a:p>
          <a:p>
            <a:pPr>
              <a:lnSpc>
                <a:spcPct val="120000"/>
              </a:lnSpc>
              <a:defRPr/>
            </a:pPr>
            <a:r>
              <a:rPr lang="zh-CN" altLang="en-US" sz="2300" dirty="0" smtClean="0">
                <a:latin typeface="微软雅黑" pitchFamily="34" charset="-122"/>
                <a:ea typeface="微软雅黑" pitchFamily="34" charset="-122"/>
              </a:rPr>
              <a:t>游标提供了在逐行的基础上而不是一次处理整个结果集为基础的操作表中数据的方法。</a:t>
            </a:r>
            <a:endParaRPr lang="en-US" altLang="zh-CN" sz="2300" dirty="0" smtClean="0">
              <a:latin typeface="微软雅黑" pitchFamily="34" charset="-122"/>
              <a:ea typeface="微软雅黑" pitchFamily="34" charset="-122"/>
            </a:endParaRPr>
          </a:p>
          <a:p>
            <a:pPr>
              <a:lnSpc>
                <a:spcPct val="150000"/>
              </a:lnSpc>
            </a:pPr>
            <a:endParaRPr lang="en-US" altLang="zh-CN" sz="20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MS-SQL</a:t>
            </a:r>
            <a:r>
              <a:rPr lang="zh-CN" altLang="en-US" sz="3200" b="1" dirty="0" smtClean="0">
                <a:solidFill>
                  <a:srgbClr val="0033CC"/>
                </a:solidFill>
                <a:latin typeface="微软雅黑" pitchFamily="34" charset="-122"/>
                <a:ea typeface="微软雅黑" pitchFamily="34" charset="-122"/>
              </a:rPr>
              <a:t>的游标定义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145360"/>
          </a:xfrm>
        </p:spPr>
        <p:txBody>
          <a:bodyPr>
            <a:noAutofit/>
          </a:bodyPr>
          <a:lstStyle/>
          <a:p>
            <a:pPr>
              <a:lnSpc>
                <a:spcPct val="150000"/>
              </a:lnSpc>
              <a:buNone/>
            </a:pPr>
            <a:r>
              <a:rPr lang="en-US" altLang="zh-CN" sz="1700" dirty="0" smtClean="0">
                <a:latin typeface="微软雅黑" pitchFamily="34" charset="-122"/>
                <a:ea typeface="微软雅黑" pitchFamily="34" charset="-122"/>
              </a:rPr>
              <a:t>MS SQL SERVER </a:t>
            </a:r>
            <a:r>
              <a:rPr lang="zh-CN" altLang="en-US" sz="1700" dirty="0" smtClean="0">
                <a:latin typeface="微软雅黑" pitchFamily="34" charset="-122"/>
                <a:ea typeface="微软雅黑" pitchFamily="34" charset="-122"/>
              </a:rPr>
              <a:t>支持三种类型的游标：</a:t>
            </a:r>
          </a:p>
          <a:p>
            <a:pPr>
              <a:lnSpc>
                <a:spcPct val="150000"/>
              </a:lnSpc>
              <a:buNone/>
            </a:pPr>
            <a:r>
              <a:rPr lang="en-US" altLang="zh-CN" sz="1700" dirty="0" smtClean="0">
                <a:latin typeface="微软雅黑" pitchFamily="34" charset="-122"/>
                <a:ea typeface="微软雅黑" pitchFamily="34" charset="-122"/>
              </a:rPr>
              <a:t>(1) Transact-SQL </a:t>
            </a:r>
            <a:r>
              <a:rPr lang="zh-CN" altLang="en-US" sz="1700" dirty="0" smtClean="0">
                <a:latin typeface="微软雅黑" pitchFamily="34" charset="-122"/>
                <a:ea typeface="微软雅黑" pitchFamily="34" charset="-122"/>
              </a:rPr>
              <a:t>游标 </a:t>
            </a:r>
          </a:p>
          <a:p>
            <a:pPr>
              <a:lnSpc>
                <a:spcPct val="150000"/>
              </a:lnSpc>
            </a:pPr>
            <a:r>
              <a:rPr lang="zh-CN" altLang="en-US" sz="1700" dirty="0" smtClean="0">
                <a:latin typeface="微软雅黑" pitchFamily="34" charset="-122"/>
                <a:ea typeface="微软雅黑" pitchFamily="34" charset="-122"/>
              </a:rPr>
              <a:t>基于 </a:t>
            </a:r>
            <a:r>
              <a:rPr lang="en-US" altLang="zh-CN" sz="1700" dirty="0" smtClean="0">
                <a:latin typeface="微软雅黑" pitchFamily="34" charset="-122"/>
                <a:ea typeface="微软雅黑" pitchFamily="34" charset="-122"/>
              </a:rPr>
              <a:t>DECLARE CURSOR </a:t>
            </a:r>
            <a:r>
              <a:rPr lang="zh-CN" altLang="en-US" sz="1700" dirty="0" smtClean="0">
                <a:latin typeface="微软雅黑" pitchFamily="34" charset="-122"/>
                <a:ea typeface="微软雅黑" pitchFamily="34" charset="-122"/>
              </a:rPr>
              <a:t>语法，主要用于 </a:t>
            </a:r>
            <a:r>
              <a:rPr lang="en-US" altLang="zh-CN" sz="1700" dirty="0" smtClean="0">
                <a:latin typeface="微软雅黑" pitchFamily="34" charset="-122"/>
                <a:ea typeface="微软雅黑" pitchFamily="34" charset="-122"/>
              </a:rPr>
              <a:t>Transact-SQL </a:t>
            </a:r>
            <a:r>
              <a:rPr lang="zh-CN" altLang="en-US" sz="1700" dirty="0" smtClean="0">
                <a:latin typeface="微软雅黑" pitchFamily="34" charset="-122"/>
                <a:ea typeface="微软雅黑" pitchFamily="34" charset="-122"/>
              </a:rPr>
              <a:t>脚本、存储过程和触发器。</a:t>
            </a:r>
            <a:r>
              <a:rPr lang="en-US" altLang="zh-CN" sz="1700" dirty="0" smtClean="0">
                <a:latin typeface="微软雅黑" pitchFamily="34" charset="-122"/>
                <a:ea typeface="微软雅黑" pitchFamily="34" charset="-122"/>
              </a:rPr>
              <a:t>Transact-SQL </a:t>
            </a:r>
            <a:r>
              <a:rPr lang="zh-CN" altLang="en-US" sz="1700" dirty="0" smtClean="0">
                <a:latin typeface="微软雅黑" pitchFamily="34" charset="-122"/>
                <a:ea typeface="微软雅黑" pitchFamily="34" charset="-122"/>
              </a:rPr>
              <a:t>游标在服务器上实现并由从客户端发送到服务器的 </a:t>
            </a:r>
            <a:r>
              <a:rPr lang="en-US" altLang="zh-CN" sz="1700" dirty="0" smtClean="0">
                <a:latin typeface="微软雅黑" pitchFamily="34" charset="-122"/>
                <a:ea typeface="微软雅黑" pitchFamily="34" charset="-122"/>
              </a:rPr>
              <a:t>Transact-SQL </a:t>
            </a:r>
            <a:r>
              <a:rPr lang="zh-CN" altLang="en-US" sz="1700" dirty="0" smtClean="0">
                <a:latin typeface="微软雅黑" pitchFamily="34" charset="-122"/>
                <a:ea typeface="微软雅黑" pitchFamily="34" charset="-122"/>
              </a:rPr>
              <a:t>语句管理。它们还可能包含在批处理、存储过程或触发器中。</a:t>
            </a:r>
            <a:r>
              <a:rPr lang="en-US" altLang="zh-CN" sz="1700" dirty="0" smtClean="0">
                <a:latin typeface="微软雅黑" pitchFamily="34" charset="-122"/>
                <a:ea typeface="微软雅黑" pitchFamily="34" charset="-122"/>
              </a:rPr>
              <a:t>Transact-SQL </a:t>
            </a:r>
            <a:r>
              <a:rPr lang="zh-CN" altLang="en-US" sz="1700" dirty="0" smtClean="0">
                <a:latin typeface="微软雅黑" pitchFamily="34" charset="-122"/>
                <a:ea typeface="微软雅黑" pitchFamily="34" charset="-122"/>
              </a:rPr>
              <a:t>游标不支持提取数据块或多行数据。</a:t>
            </a:r>
          </a:p>
          <a:p>
            <a:pPr>
              <a:lnSpc>
                <a:spcPct val="150000"/>
              </a:lnSpc>
            </a:pPr>
            <a:endParaRPr lang="zh-CN" altLang="en-US" sz="800" dirty="0" smtClean="0">
              <a:latin typeface="微软雅黑" pitchFamily="34" charset="-122"/>
              <a:ea typeface="微软雅黑" pitchFamily="34" charset="-122"/>
            </a:endParaRPr>
          </a:p>
          <a:p>
            <a:pPr>
              <a:lnSpc>
                <a:spcPct val="150000"/>
              </a:lnSpc>
              <a:buNone/>
            </a:pPr>
            <a:r>
              <a:rPr lang="en-US" altLang="zh-CN" sz="1700" dirty="0" smtClean="0">
                <a:latin typeface="微软雅黑" pitchFamily="34" charset="-122"/>
                <a:ea typeface="微软雅黑" pitchFamily="34" charset="-122"/>
              </a:rPr>
              <a:t>(2) </a:t>
            </a:r>
            <a:r>
              <a:rPr lang="zh-CN" altLang="en-US" sz="1700" dirty="0" smtClean="0">
                <a:latin typeface="微软雅黑" pitchFamily="34" charset="-122"/>
                <a:ea typeface="微软雅黑" pitchFamily="34" charset="-122"/>
              </a:rPr>
              <a:t>应用程序编程接口 </a:t>
            </a:r>
            <a:r>
              <a:rPr lang="en-US" altLang="zh-CN" sz="1700" dirty="0" smtClean="0">
                <a:latin typeface="微软雅黑" pitchFamily="34" charset="-122"/>
                <a:ea typeface="微软雅黑" pitchFamily="34" charset="-122"/>
              </a:rPr>
              <a:t>(API) </a:t>
            </a:r>
            <a:r>
              <a:rPr lang="zh-CN" altLang="en-US" sz="1700" dirty="0" smtClean="0">
                <a:latin typeface="微软雅黑" pitchFamily="34" charset="-122"/>
                <a:ea typeface="微软雅黑" pitchFamily="34" charset="-122"/>
              </a:rPr>
              <a:t>服务器游标 </a:t>
            </a:r>
          </a:p>
          <a:p>
            <a:pPr>
              <a:lnSpc>
                <a:spcPct val="150000"/>
              </a:lnSpc>
            </a:pPr>
            <a:r>
              <a:rPr lang="zh-CN" altLang="en-US" sz="1700" dirty="0" smtClean="0">
                <a:latin typeface="微软雅黑" pitchFamily="34" charset="-122"/>
                <a:ea typeface="微软雅黑" pitchFamily="34" charset="-122"/>
              </a:rPr>
              <a:t>支持 </a:t>
            </a:r>
            <a:r>
              <a:rPr lang="en-US" altLang="zh-CN" sz="1700" dirty="0" smtClean="0">
                <a:latin typeface="微软雅黑" pitchFamily="34" charset="-122"/>
                <a:ea typeface="微软雅黑" pitchFamily="34" charset="-122"/>
              </a:rPr>
              <a:t>OLE DB </a:t>
            </a:r>
            <a:r>
              <a:rPr lang="zh-CN" altLang="en-US" sz="1700" dirty="0" smtClean="0">
                <a:latin typeface="微软雅黑" pitchFamily="34" charset="-122"/>
                <a:ea typeface="微软雅黑" pitchFamily="34" charset="-122"/>
              </a:rPr>
              <a:t>和 </a:t>
            </a:r>
            <a:r>
              <a:rPr lang="en-US" altLang="zh-CN" sz="1700" dirty="0" smtClean="0">
                <a:latin typeface="微软雅黑" pitchFamily="34" charset="-122"/>
                <a:ea typeface="微软雅黑" pitchFamily="34" charset="-122"/>
              </a:rPr>
              <a:t>ODBC </a:t>
            </a:r>
            <a:r>
              <a:rPr lang="zh-CN" altLang="en-US" sz="1700" dirty="0" smtClean="0">
                <a:latin typeface="微软雅黑" pitchFamily="34" charset="-122"/>
                <a:ea typeface="微软雅黑" pitchFamily="34" charset="-122"/>
              </a:rPr>
              <a:t>中的 </a:t>
            </a:r>
            <a:r>
              <a:rPr lang="en-US" altLang="zh-CN" sz="1700" dirty="0" smtClean="0">
                <a:latin typeface="微软雅黑" pitchFamily="34" charset="-122"/>
                <a:ea typeface="微软雅黑" pitchFamily="34" charset="-122"/>
              </a:rPr>
              <a:t>API </a:t>
            </a:r>
            <a:r>
              <a:rPr lang="zh-CN" altLang="en-US" sz="1700" dirty="0" smtClean="0">
                <a:latin typeface="微软雅黑" pitchFamily="34" charset="-122"/>
                <a:ea typeface="微软雅黑" pitchFamily="34" charset="-122"/>
              </a:rPr>
              <a:t>游标函数。</a:t>
            </a:r>
            <a:r>
              <a:rPr lang="en-US" altLang="zh-CN" sz="1700" dirty="0" smtClean="0">
                <a:latin typeface="微软雅黑" pitchFamily="34" charset="-122"/>
                <a:ea typeface="微软雅黑" pitchFamily="34" charset="-122"/>
              </a:rPr>
              <a:t>API </a:t>
            </a:r>
            <a:r>
              <a:rPr lang="zh-CN" altLang="en-US" sz="1700" dirty="0" smtClean="0">
                <a:latin typeface="微软雅黑" pitchFamily="34" charset="-122"/>
                <a:ea typeface="微软雅黑" pitchFamily="34" charset="-122"/>
              </a:rPr>
              <a:t>服务器游标在服务器上实现。每次客户端应用程序调用 </a:t>
            </a:r>
            <a:r>
              <a:rPr lang="en-US" altLang="zh-CN" sz="1700" dirty="0" smtClean="0">
                <a:latin typeface="微软雅黑" pitchFamily="34" charset="-122"/>
                <a:ea typeface="微软雅黑" pitchFamily="34" charset="-122"/>
              </a:rPr>
              <a:t>API </a:t>
            </a:r>
            <a:r>
              <a:rPr lang="zh-CN" altLang="en-US" sz="1700" dirty="0" smtClean="0">
                <a:latin typeface="微软雅黑" pitchFamily="34" charset="-122"/>
                <a:ea typeface="微软雅黑" pitchFamily="34" charset="-122"/>
              </a:rPr>
              <a:t>游标函数时，</a:t>
            </a:r>
            <a:r>
              <a:rPr lang="en-US" altLang="zh-CN" sz="1700" dirty="0" smtClean="0">
                <a:latin typeface="微软雅黑" pitchFamily="34" charset="-122"/>
                <a:ea typeface="微软雅黑" pitchFamily="34" charset="-122"/>
              </a:rPr>
              <a:t>SQL Server Native Client OLE DB </a:t>
            </a:r>
            <a:r>
              <a:rPr lang="zh-CN" altLang="en-US" sz="1700" dirty="0" smtClean="0">
                <a:latin typeface="微软雅黑" pitchFamily="34" charset="-122"/>
                <a:ea typeface="微软雅黑" pitchFamily="34" charset="-122"/>
              </a:rPr>
              <a:t>访问接口或 </a:t>
            </a:r>
            <a:r>
              <a:rPr lang="en-US" altLang="zh-CN" sz="1700" dirty="0" smtClean="0">
                <a:latin typeface="微软雅黑" pitchFamily="34" charset="-122"/>
                <a:ea typeface="微软雅黑" pitchFamily="34" charset="-122"/>
              </a:rPr>
              <a:t>ODBC </a:t>
            </a:r>
            <a:r>
              <a:rPr lang="zh-CN" altLang="en-US" sz="1700" dirty="0" smtClean="0">
                <a:latin typeface="微软雅黑" pitchFamily="34" charset="-122"/>
                <a:ea typeface="微软雅黑" pitchFamily="34" charset="-122"/>
              </a:rPr>
              <a:t>驱动程序会把请求传输到服务器，以便对 </a:t>
            </a:r>
            <a:r>
              <a:rPr lang="en-US" altLang="zh-CN" sz="1700" dirty="0" smtClean="0">
                <a:latin typeface="微软雅黑" pitchFamily="34" charset="-122"/>
                <a:ea typeface="微软雅黑" pitchFamily="34" charset="-122"/>
              </a:rPr>
              <a:t>API </a:t>
            </a:r>
            <a:r>
              <a:rPr lang="zh-CN" altLang="en-US" sz="1700" dirty="0" smtClean="0">
                <a:latin typeface="微软雅黑" pitchFamily="34" charset="-122"/>
                <a:ea typeface="微软雅黑" pitchFamily="34" charset="-122"/>
              </a:rPr>
              <a:t>服务器游标进行操作。</a:t>
            </a:r>
            <a:endParaRPr lang="en-US" altLang="zh-CN" sz="17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游标的种类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buNone/>
            </a:pPr>
            <a:r>
              <a:rPr lang="en-US" altLang="zh-CN" sz="2100" dirty="0" smtClean="0">
                <a:latin typeface="微软雅黑" pitchFamily="34" charset="-122"/>
                <a:ea typeface="微软雅黑" pitchFamily="34" charset="-122"/>
              </a:rPr>
              <a:t>(3) </a:t>
            </a:r>
            <a:r>
              <a:rPr lang="zh-CN" altLang="en-US" sz="2100" dirty="0" smtClean="0">
                <a:latin typeface="微软雅黑" pitchFamily="34" charset="-122"/>
                <a:ea typeface="微软雅黑" pitchFamily="34" charset="-122"/>
              </a:rPr>
              <a:t>客户端游标</a:t>
            </a:r>
          </a:p>
          <a:p>
            <a:pPr>
              <a:lnSpc>
                <a:spcPct val="150000"/>
              </a:lnSpc>
            </a:pPr>
            <a:r>
              <a:rPr lang="zh-CN" altLang="en-US" sz="2100" dirty="0" smtClean="0">
                <a:latin typeface="微软雅黑" pitchFamily="34" charset="-122"/>
                <a:ea typeface="微软雅黑" pitchFamily="34" charset="-122"/>
              </a:rPr>
              <a:t>由 </a:t>
            </a:r>
            <a:r>
              <a:rPr lang="en-US" altLang="zh-CN" sz="2100" dirty="0" smtClean="0">
                <a:latin typeface="微软雅黑" pitchFamily="34" charset="-122"/>
                <a:ea typeface="微软雅黑" pitchFamily="34" charset="-122"/>
              </a:rPr>
              <a:t>SQL Server Native Client ODBC </a:t>
            </a:r>
            <a:r>
              <a:rPr lang="zh-CN" altLang="en-US" sz="2100" dirty="0" smtClean="0">
                <a:latin typeface="微软雅黑" pitchFamily="34" charset="-122"/>
                <a:ea typeface="微软雅黑" pitchFamily="34" charset="-122"/>
              </a:rPr>
              <a:t>驱动程序和实现 </a:t>
            </a:r>
            <a:r>
              <a:rPr lang="en-US" altLang="zh-CN" sz="2100" dirty="0" smtClean="0">
                <a:latin typeface="微软雅黑" pitchFamily="34" charset="-122"/>
                <a:ea typeface="微软雅黑" pitchFamily="34" charset="-122"/>
              </a:rPr>
              <a:t>ADO API </a:t>
            </a:r>
            <a:r>
              <a:rPr lang="zh-CN" altLang="en-US" sz="2100" dirty="0" smtClean="0">
                <a:latin typeface="微软雅黑" pitchFamily="34" charset="-122"/>
                <a:ea typeface="微软雅黑" pitchFamily="34" charset="-122"/>
              </a:rPr>
              <a:t>的 </a:t>
            </a:r>
            <a:r>
              <a:rPr lang="en-US" altLang="zh-CN" sz="2100" dirty="0" smtClean="0">
                <a:latin typeface="微软雅黑" pitchFamily="34" charset="-122"/>
                <a:ea typeface="微软雅黑" pitchFamily="34" charset="-122"/>
              </a:rPr>
              <a:t>DLL </a:t>
            </a:r>
            <a:r>
              <a:rPr lang="zh-CN" altLang="en-US" sz="2100" dirty="0" smtClean="0">
                <a:latin typeface="微软雅黑" pitchFamily="34" charset="-122"/>
                <a:ea typeface="微软雅黑" pitchFamily="34" charset="-122"/>
              </a:rPr>
              <a:t>在内部实现。客户端游标通过在客户端高速缓存所有结果集行来实现。每次客户端应用程序调用 </a:t>
            </a: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游标函数时，</a:t>
            </a:r>
            <a:r>
              <a:rPr lang="en-US" altLang="zh-CN" sz="2100" dirty="0" smtClean="0">
                <a:latin typeface="微软雅黑" pitchFamily="34" charset="-122"/>
                <a:ea typeface="微软雅黑" pitchFamily="34" charset="-122"/>
              </a:rPr>
              <a:t>SQL Server Native Client ODBC </a:t>
            </a:r>
            <a:r>
              <a:rPr lang="zh-CN" altLang="en-US" sz="2100" dirty="0" smtClean="0">
                <a:latin typeface="微软雅黑" pitchFamily="34" charset="-122"/>
                <a:ea typeface="微软雅黑" pitchFamily="34" charset="-122"/>
              </a:rPr>
              <a:t>驱动程序或 </a:t>
            </a:r>
            <a:r>
              <a:rPr lang="en-US" altLang="zh-CN" sz="2100" dirty="0" smtClean="0">
                <a:latin typeface="微软雅黑" pitchFamily="34" charset="-122"/>
                <a:ea typeface="微软雅黑" pitchFamily="34" charset="-122"/>
              </a:rPr>
              <a:t>ADO DLL </a:t>
            </a:r>
            <a:r>
              <a:rPr lang="zh-CN" altLang="en-US" sz="2100" dirty="0" smtClean="0">
                <a:latin typeface="微软雅黑" pitchFamily="34" charset="-122"/>
                <a:ea typeface="微软雅黑" pitchFamily="34" charset="-122"/>
              </a:rPr>
              <a:t>会对客户端上高速缓存的结果集行执行游标操作。</a:t>
            </a:r>
          </a:p>
          <a:p>
            <a:pPr>
              <a:lnSpc>
                <a:spcPct val="150000"/>
              </a:lnSpc>
            </a:pPr>
            <a:r>
              <a:rPr lang="zh-CN" altLang="en-US" sz="2100" dirty="0" smtClean="0">
                <a:latin typeface="微软雅黑" pitchFamily="34" charset="-122"/>
                <a:ea typeface="微软雅黑" pitchFamily="34" charset="-122"/>
              </a:rPr>
              <a:t>客户端游标主要是当在客户机上缓存结果集时才使用。在客户游标中，有一个缺省的结果集被用来在客户机上缓存整个结果集。客户端游标仅支持静态游标而非动态游标。由于服务器游标并不支持所有的</a:t>
            </a:r>
            <a:r>
              <a:rPr lang="en-US" altLang="zh-CN" sz="2100" dirty="0" smtClean="0">
                <a:latin typeface="微软雅黑" pitchFamily="34" charset="-122"/>
                <a:ea typeface="微软雅黑" pitchFamily="34" charset="-122"/>
              </a:rPr>
              <a:t>Transact-SQL </a:t>
            </a:r>
            <a:r>
              <a:rPr lang="zh-CN" altLang="en-US" sz="2100" dirty="0" smtClean="0">
                <a:latin typeface="微软雅黑" pitchFamily="34" charset="-122"/>
                <a:ea typeface="微软雅黑" pitchFamily="34" charset="-122"/>
              </a:rPr>
              <a:t>语句或批处理，所以客户游标常常仅被用作服务器游标的辅助。因为在一般情况下，服务器游标能支持绝大多数的游标操作。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sz="2100" dirty="0" smtClean="0">
                <a:latin typeface="微软雅黑" pitchFamily="34" charset="-122"/>
                <a:ea typeface="微软雅黑" pitchFamily="34" charset="-122"/>
              </a:rPr>
              <a:t>由于</a:t>
            </a: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游标和</a:t>
            </a:r>
            <a:r>
              <a:rPr lang="en-US" altLang="zh-CN" sz="2100" dirty="0" smtClean="0">
                <a:latin typeface="微软雅黑" pitchFamily="34" charset="-122"/>
                <a:ea typeface="微软雅黑" pitchFamily="34" charset="-122"/>
              </a:rPr>
              <a:t>Transact-SQL </a:t>
            </a:r>
            <a:r>
              <a:rPr lang="zh-CN" altLang="en-US" sz="2100" dirty="0" smtClean="0">
                <a:latin typeface="微软雅黑" pitchFamily="34" charset="-122"/>
                <a:ea typeface="微软雅黑" pitchFamily="34" charset="-122"/>
              </a:rPr>
              <a:t>游标使用在服务器端，所以被称为服务器游标，也被称为后台游标，而客户端游标被称为前台游标。</a:t>
            </a:r>
            <a:endParaRPr lang="en-US" altLang="zh-CN" sz="2100" dirty="0" smtClean="0">
              <a:latin typeface="微软雅黑" pitchFamily="34" charset="-122"/>
              <a:ea typeface="微软雅黑" pitchFamily="34" charset="-122"/>
            </a:endParaRPr>
          </a:p>
          <a:p>
            <a:pPr>
              <a:lnSpc>
                <a:spcPct val="150000"/>
              </a:lnSpc>
            </a:pPr>
            <a:endParaRPr lang="en-US" altLang="zh-CN" sz="2100" dirty="0" smtClean="0">
              <a:latin typeface="微软雅黑" pitchFamily="34" charset="-122"/>
              <a:ea typeface="微软雅黑" pitchFamily="34" charset="-122"/>
            </a:endParaRPr>
          </a:p>
          <a:p>
            <a:pPr>
              <a:lnSpc>
                <a:spcPct val="150000"/>
              </a:lnSpc>
              <a:buNone/>
            </a:pP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服务器游标的使用：</a:t>
            </a:r>
            <a:endParaRPr lang="en-US" altLang="zh-CN" sz="2100" dirty="0" smtClean="0">
              <a:latin typeface="微软雅黑" pitchFamily="34" charset="-122"/>
              <a:ea typeface="微软雅黑" pitchFamily="34" charset="-122"/>
            </a:endParaRPr>
          </a:p>
          <a:p>
            <a:pPr marL="457200" indent="-457200">
              <a:lnSpc>
                <a:spcPct val="150000"/>
              </a:lnSpc>
              <a:buFont typeface="+mj-lt"/>
              <a:buAutoNum type="arabicPeriod"/>
            </a:pPr>
            <a:r>
              <a:rPr lang="zh-CN" altLang="en-US" sz="2100" dirty="0" smtClean="0">
                <a:latin typeface="微软雅黑" pitchFamily="34" charset="-122"/>
                <a:ea typeface="微软雅黑" pitchFamily="34" charset="-122"/>
              </a:rPr>
              <a:t>打开一个连接。</a:t>
            </a:r>
          </a:p>
          <a:p>
            <a:pPr marL="457200" indent="-457200">
              <a:lnSpc>
                <a:spcPct val="150000"/>
              </a:lnSpc>
              <a:buFont typeface="+mj-lt"/>
              <a:buAutoNum type="arabicPeriod"/>
            </a:pPr>
            <a:r>
              <a:rPr lang="zh-CN" altLang="en-US" sz="2100" dirty="0" smtClean="0">
                <a:latin typeface="微软雅黑" pitchFamily="34" charset="-122"/>
                <a:ea typeface="微软雅黑" pitchFamily="34" charset="-122"/>
              </a:rPr>
              <a:t>设置定义游标特征的特性或属性，</a:t>
            </a: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自动将游标映射到每个结果集。</a:t>
            </a:r>
          </a:p>
          <a:p>
            <a:pPr marL="457200" indent="-457200">
              <a:lnSpc>
                <a:spcPct val="150000"/>
              </a:lnSpc>
              <a:buFont typeface="+mj-lt"/>
              <a:buAutoNum type="arabicPeriod"/>
            </a:pPr>
            <a:r>
              <a:rPr lang="zh-CN" altLang="en-US" sz="2100" dirty="0" smtClean="0">
                <a:latin typeface="微软雅黑" pitchFamily="34" charset="-122"/>
                <a:ea typeface="微软雅黑" pitchFamily="34" charset="-122"/>
              </a:rPr>
              <a:t>执行一个或多个 </a:t>
            </a:r>
            <a:r>
              <a:rPr lang="en-US" altLang="zh-CN" sz="2100" dirty="0" smtClean="0">
                <a:latin typeface="微软雅黑" pitchFamily="34" charset="-122"/>
                <a:ea typeface="微软雅黑" pitchFamily="34" charset="-122"/>
              </a:rPr>
              <a:t>Transact-SQL </a:t>
            </a:r>
            <a:r>
              <a:rPr lang="zh-CN" altLang="en-US" sz="2100" dirty="0" smtClean="0">
                <a:latin typeface="微软雅黑" pitchFamily="34" charset="-122"/>
                <a:ea typeface="微软雅黑" pitchFamily="34" charset="-122"/>
              </a:rPr>
              <a:t>语句。</a:t>
            </a:r>
          </a:p>
          <a:p>
            <a:pPr marL="457200" indent="-457200">
              <a:lnSpc>
                <a:spcPct val="150000"/>
              </a:lnSpc>
              <a:buFont typeface="+mj-lt"/>
              <a:buAutoNum type="arabicPeriod"/>
            </a:pPr>
            <a:r>
              <a:rPr lang="zh-CN" altLang="en-US" sz="2100" dirty="0" smtClean="0">
                <a:latin typeface="微软雅黑" pitchFamily="34" charset="-122"/>
                <a:ea typeface="微软雅黑" pitchFamily="34" charset="-122"/>
              </a:rPr>
              <a:t>使用 </a:t>
            </a: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函数或方法提取结果集中的行。</a:t>
            </a:r>
            <a:endParaRPr lang="en-US" altLang="zh-CN" sz="2100" dirty="0" smtClean="0">
              <a:latin typeface="微软雅黑" pitchFamily="34" charset="-122"/>
              <a:ea typeface="微软雅黑" pitchFamily="34" charset="-122"/>
            </a:endParaRPr>
          </a:p>
          <a:p>
            <a:pPr>
              <a:lnSpc>
                <a:spcPct val="150000"/>
              </a:lnSpc>
            </a:pPr>
            <a:endParaRPr lang="zh-CN" altLang="en-US" sz="2100" dirty="0" smtClean="0">
              <a:latin typeface="微软雅黑" pitchFamily="34" charset="-122"/>
              <a:ea typeface="微软雅黑"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ctr">
              <a:lnSpc>
                <a:spcPct val="150000"/>
              </a:lnSpc>
              <a:buNone/>
            </a:pPr>
            <a:r>
              <a:rPr lang="en-US" altLang="zh-CN" sz="2400" dirty="0" smtClean="0">
                <a:latin typeface="微软雅黑" pitchFamily="34" charset="-122"/>
                <a:ea typeface="微软雅黑" pitchFamily="34" charset="-122"/>
              </a:rPr>
              <a:t>API </a:t>
            </a:r>
            <a:r>
              <a:rPr lang="zh-CN" altLang="en-US" sz="2400" dirty="0" smtClean="0">
                <a:latin typeface="微软雅黑" pitchFamily="34" charset="-122"/>
                <a:ea typeface="微软雅黑" pitchFamily="34" charset="-122"/>
              </a:rPr>
              <a:t>服务器游标限制</a:t>
            </a:r>
            <a:endParaRPr lang="en-US" altLang="zh-CN" sz="2400" dirty="0" smtClean="0">
              <a:latin typeface="微软雅黑" pitchFamily="34" charset="-122"/>
              <a:ea typeface="微软雅黑" pitchFamily="34" charset="-122"/>
            </a:endParaRPr>
          </a:p>
          <a:p>
            <a:pPr algn="ctr">
              <a:lnSpc>
                <a:spcPct val="150000"/>
              </a:lnSpc>
              <a:buNone/>
            </a:pPr>
            <a:endParaRPr lang="en-US" altLang="zh-CN" sz="800" dirty="0" smtClean="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使用 </a:t>
            </a:r>
            <a:r>
              <a:rPr lang="en-US" altLang="zh-CN" sz="2000" dirty="0" smtClean="0">
                <a:latin typeface="微软雅黑" pitchFamily="34" charset="-122"/>
                <a:ea typeface="微软雅黑" pitchFamily="34" charset="-122"/>
              </a:rPr>
              <a:t>API </a:t>
            </a:r>
            <a:r>
              <a:rPr lang="zh-CN" altLang="en-US" sz="2000" dirty="0" smtClean="0">
                <a:latin typeface="微软雅黑" pitchFamily="34" charset="-122"/>
                <a:ea typeface="微软雅黑" pitchFamily="34" charset="-122"/>
              </a:rPr>
              <a:t>服务器游标时，应用程序不能执行下列语句：</a:t>
            </a:r>
            <a:endParaRPr lang="en-US" altLang="zh-CN" sz="2000" dirty="0" smtClean="0">
              <a:latin typeface="微软雅黑" pitchFamily="34" charset="-122"/>
              <a:ea typeface="微软雅黑" pitchFamily="34" charset="-122"/>
            </a:endParaRPr>
          </a:p>
          <a:p>
            <a:pPr marL="457200" indent="-457200">
              <a:lnSpc>
                <a:spcPct val="150000"/>
              </a:lnSpc>
              <a:buFont typeface="+mj-lt"/>
              <a:buAutoNum type="arabicPeriod"/>
            </a:pPr>
            <a:r>
              <a:rPr lang="zh-CN" altLang="en-US" sz="2000" dirty="0" smtClean="0">
                <a:latin typeface="微软雅黑" pitchFamily="34" charset="-122"/>
                <a:ea typeface="微软雅黑" pitchFamily="34" charset="-122"/>
              </a:rPr>
              <a:t>服务器游标中 </a:t>
            </a:r>
            <a:r>
              <a:rPr lang="en-US" altLang="zh-CN" sz="2000" dirty="0" smtClean="0">
                <a:latin typeface="微软雅黑" pitchFamily="34" charset="-122"/>
                <a:ea typeface="微软雅黑" pitchFamily="34" charset="-122"/>
              </a:rPr>
              <a:t>SQL Server </a:t>
            </a:r>
            <a:r>
              <a:rPr lang="zh-CN" altLang="en-US" sz="2000" dirty="0" smtClean="0">
                <a:latin typeface="微软雅黑" pitchFamily="34" charset="-122"/>
                <a:ea typeface="微软雅黑" pitchFamily="34" charset="-122"/>
              </a:rPr>
              <a:t>不支持的 </a:t>
            </a:r>
            <a:r>
              <a:rPr lang="en-US" altLang="zh-CN" sz="2000" dirty="0" smtClean="0">
                <a:latin typeface="微软雅黑" pitchFamily="34" charset="-122"/>
                <a:ea typeface="微软雅黑" pitchFamily="34" charset="-122"/>
              </a:rPr>
              <a:t>Transact-SQL </a:t>
            </a:r>
            <a:r>
              <a:rPr lang="zh-CN" altLang="en-US" sz="2000" dirty="0" smtClean="0">
                <a:latin typeface="微软雅黑" pitchFamily="34" charset="-122"/>
                <a:ea typeface="微软雅黑" pitchFamily="34" charset="-122"/>
              </a:rPr>
              <a:t>语句。</a:t>
            </a:r>
          </a:p>
          <a:p>
            <a:pPr marL="457200" indent="-457200">
              <a:lnSpc>
                <a:spcPct val="150000"/>
              </a:lnSpc>
              <a:buFont typeface="+mj-lt"/>
              <a:buAutoNum type="arabicPeriod"/>
            </a:pPr>
            <a:r>
              <a:rPr lang="zh-CN" altLang="en-US" sz="2000" dirty="0" smtClean="0">
                <a:latin typeface="微软雅黑" pitchFamily="34" charset="-122"/>
                <a:ea typeface="微软雅黑" pitchFamily="34" charset="-122"/>
              </a:rPr>
              <a:t>返回多个结果集的批处理或存储过程。</a:t>
            </a:r>
          </a:p>
          <a:p>
            <a:pPr marL="457200" indent="-457200">
              <a:lnSpc>
                <a:spcPct val="150000"/>
              </a:lnSpc>
              <a:buFont typeface="+mj-lt"/>
              <a:buAutoNum type="arabicPeriod"/>
            </a:pPr>
            <a:r>
              <a:rPr lang="zh-CN" altLang="en-US" sz="2000" dirty="0" smtClean="0">
                <a:latin typeface="微软雅黑" pitchFamily="34" charset="-122"/>
                <a:ea typeface="微软雅黑" pitchFamily="34" charset="-122"/>
              </a:rPr>
              <a:t>包含 </a:t>
            </a:r>
            <a:r>
              <a:rPr lang="en-US" altLang="zh-CN" sz="2000" dirty="0" smtClean="0">
                <a:latin typeface="微软雅黑" pitchFamily="34" charset="-122"/>
                <a:ea typeface="微软雅黑" pitchFamily="34" charset="-122"/>
              </a:rPr>
              <a:t>COMPUTE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COMPUTE BY</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FOR BROWSE </a:t>
            </a:r>
            <a:r>
              <a:rPr lang="zh-CN" altLang="en-US" sz="2000" dirty="0" smtClean="0">
                <a:latin typeface="微软雅黑" pitchFamily="34" charset="-122"/>
                <a:ea typeface="微软雅黑" pitchFamily="34" charset="-122"/>
              </a:rPr>
              <a:t>或 </a:t>
            </a:r>
            <a:r>
              <a:rPr lang="en-US" altLang="zh-CN" sz="2000" dirty="0" smtClean="0">
                <a:latin typeface="微软雅黑" pitchFamily="34" charset="-122"/>
                <a:ea typeface="微软雅黑" pitchFamily="34" charset="-122"/>
              </a:rPr>
              <a:t>INTO </a:t>
            </a:r>
            <a:r>
              <a:rPr lang="zh-CN" altLang="en-US" sz="2000" dirty="0" smtClean="0">
                <a:latin typeface="微软雅黑" pitchFamily="34" charset="-122"/>
                <a:ea typeface="微软雅黑" pitchFamily="34" charset="-122"/>
              </a:rPr>
              <a:t>子句的 </a:t>
            </a:r>
            <a:r>
              <a:rPr lang="en-US" altLang="zh-CN" sz="2000" dirty="0" smtClean="0">
                <a:latin typeface="微软雅黑" pitchFamily="34" charset="-122"/>
                <a:ea typeface="微软雅黑" pitchFamily="34" charset="-122"/>
              </a:rPr>
              <a:t>SELECT </a:t>
            </a:r>
            <a:r>
              <a:rPr lang="zh-CN" altLang="en-US" sz="2000" dirty="0" smtClean="0">
                <a:latin typeface="微软雅黑" pitchFamily="34" charset="-122"/>
                <a:ea typeface="微软雅黑" pitchFamily="34" charset="-122"/>
              </a:rPr>
              <a:t>语句。</a:t>
            </a:r>
          </a:p>
          <a:p>
            <a:pPr marL="457200" indent="-457200">
              <a:lnSpc>
                <a:spcPct val="150000"/>
              </a:lnSpc>
              <a:buFont typeface="+mj-lt"/>
              <a:buAutoNum type="arabicPeriod"/>
            </a:pPr>
            <a:r>
              <a:rPr lang="zh-CN" altLang="en-US" sz="2000" dirty="0" smtClean="0">
                <a:latin typeface="微软雅黑" pitchFamily="34" charset="-122"/>
                <a:ea typeface="微软雅黑" pitchFamily="34" charset="-122"/>
              </a:rPr>
              <a:t>引用远程存储过程的 </a:t>
            </a:r>
            <a:r>
              <a:rPr lang="en-US" altLang="zh-CN" sz="2000" dirty="0" smtClean="0">
                <a:latin typeface="微软雅黑" pitchFamily="34" charset="-122"/>
                <a:ea typeface="微软雅黑" pitchFamily="34" charset="-122"/>
              </a:rPr>
              <a:t>EXECUTE </a:t>
            </a:r>
            <a:r>
              <a:rPr lang="zh-CN" altLang="en-US" sz="2000" dirty="0" smtClean="0">
                <a:latin typeface="微软雅黑" pitchFamily="34" charset="-122"/>
                <a:ea typeface="微软雅黑" pitchFamily="34" charset="-122"/>
              </a:rPr>
              <a:t>语句。</a:t>
            </a:r>
          </a:p>
          <a:p>
            <a:pPr>
              <a:lnSpc>
                <a:spcPct val="150000"/>
              </a:lnSpc>
              <a:buNone/>
            </a:pPr>
            <a:endParaRPr lang="en-US" altLang="zh-CN" sz="2100" dirty="0" smtClean="0">
              <a:latin typeface="微软雅黑" pitchFamily="34" charset="-122"/>
              <a:ea typeface="微软雅黑" pitchFamily="34" charset="-122"/>
            </a:endParaRPr>
          </a:p>
          <a:p>
            <a:pPr>
              <a:lnSpc>
                <a:spcPct val="150000"/>
              </a:lnSpc>
              <a:buNone/>
            </a:pPr>
            <a:endParaRPr lang="en-US" altLang="zh-CN" sz="2100" dirty="0" smtClean="0">
              <a:latin typeface="微软雅黑" pitchFamily="34" charset="-122"/>
              <a:ea typeface="微软雅黑" pitchFamily="34" charset="-122"/>
            </a:endParaRPr>
          </a:p>
          <a:p>
            <a:pPr>
              <a:lnSpc>
                <a:spcPct val="150000"/>
              </a:lnSpc>
              <a:buNone/>
            </a:pPr>
            <a:endParaRPr lang="zh-CN" altLang="en-US" sz="2100" dirty="0" smtClean="0">
              <a:latin typeface="微软雅黑" pitchFamily="34" charset="-122"/>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一 数据库作业简介</a:t>
            </a:r>
            <a:endParaRPr lang="zh-CN" altLang="en-US" sz="2400" dirty="0">
              <a:solidFill>
                <a:srgbClr val="0070C0"/>
              </a:solidFill>
              <a:latin typeface="+mn-ea"/>
            </a:endParaRPr>
          </a:p>
        </p:txBody>
      </p:sp>
      <p:sp>
        <p:nvSpPr>
          <p:cNvPr id="5" name="圆角矩形 4"/>
          <p:cNvSpPr/>
          <p:nvPr/>
        </p:nvSpPr>
        <p:spPr>
          <a:xfrm>
            <a:off x="1979712" y="206084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作业的权限</a:t>
            </a:r>
            <a:endParaRPr lang="zh-CN" altLang="en-US" sz="2400" dirty="0">
              <a:solidFill>
                <a:srgbClr val="0070C0"/>
              </a:solidFill>
              <a:latin typeface="+mn-ea"/>
            </a:endParaRPr>
          </a:p>
        </p:txBody>
      </p:sp>
      <p:sp>
        <p:nvSpPr>
          <p:cNvPr id="6" name="圆角矩形 5"/>
          <p:cNvSpPr/>
          <p:nvPr/>
        </p:nvSpPr>
        <p:spPr>
          <a:xfrm>
            <a:off x="1979712" y="263691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作业的创建</a:t>
            </a:r>
            <a:endParaRPr lang="zh-CN" altLang="en-US" sz="2400" dirty="0">
              <a:solidFill>
                <a:srgbClr val="0070C0"/>
              </a:solidFill>
              <a:latin typeface="+mn-ea"/>
            </a:endParaRPr>
          </a:p>
        </p:txBody>
      </p:sp>
      <p:sp>
        <p:nvSpPr>
          <p:cNvPr id="7" name="圆角矩形 6"/>
          <p:cNvSpPr/>
          <p:nvPr/>
        </p:nvSpPr>
        <p:spPr>
          <a:xfrm>
            <a:off x="1979712" y="3212976"/>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作业的规范</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二 数据库游标</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1187624" y="5661248"/>
            <a:ext cx="720791" cy="864096"/>
          </a:xfrm>
          <a:prstGeom prst="rect">
            <a:avLst/>
          </a:prstGeom>
          <a:noFill/>
        </p:spPr>
      </p:pic>
      <p:sp>
        <p:nvSpPr>
          <p:cNvPr id="11" name="圆角矩形 10"/>
          <p:cNvSpPr/>
          <p:nvPr/>
        </p:nvSpPr>
        <p:spPr>
          <a:xfrm>
            <a:off x="1979712" y="4365104"/>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1 </a:t>
            </a:r>
            <a:r>
              <a:rPr lang="zh-CN" altLang="en-US" sz="2400" dirty="0" smtClean="0">
                <a:solidFill>
                  <a:srgbClr val="0070C0"/>
                </a:solidFill>
                <a:latin typeface="+mn-ea"/>
              </a:rPr>
              <a:t>游标概念及学习的必要性</a:t>
            </a:r>
            <a:endParaRPr lang="zh-CN" altLang="en-US" sz="2400" dirty="0">
              <a:solidFill>
                <a:srgbClr val="0070C0"/>
              </a:solidFill>
              <a:latin typeface="+mn-ea"/>
            </a:endParaRPr>
          </a:p>
        </p:txBody>
      </p:sp>
      <p:sp>
        <p:nvSpPr>
          <p:cNvPr id="12" name="圆角矩形 11"/>
          <p:cNvSpPr/>
          <p:nvPr/>
        </p:nvSpPr>
        <p:spPr>
          <a:xfrm>
            <a:off x="1979712" y="4941168"/>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2 </a:t>
            </a:r>
            <a:r>
              <a:rPr lang="zh-CN" altLang="en-US" sz="2400" dirty="0" smtClean="0">
                <a:solidFill>
                  <a:srgbClr val="0070C0"/>
                </a:solidFill>
                <a:latin typeface="+mn-ea"/>
              </a:rPr>
              <a:t>游标的种类</a:t>
            </a:r>
            <a:endParaRPr lang="zh-CN" altLang="en-US" sz="2400" dirty="0">
              <a:solidFill>
                <a:srgbClr val="0070C0"/>
              </a:solidFill>
              <a:latin typeface="+mn-ea"/>
            </a:endParaRPr>
          </a:p>
        </p:txBody>
      </p:sp>
      <p:sp>
        <p:nvSpPr>
          <p:cNvPr id="13" name="圆角矩形 12"/>
          <p:cNvSpPr/>
          <p:nvPr/>
        </p:nvSpPr>
        <p:spPr>
          <a:xfrm>
            <a:off x="1979712" y="5517232"/>
            <a:ext cx="561662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70C0"/>
                </a:solidFill>
                <a:latin typeface="+mn-ea"/>
              </a:rPr>
              <a:t>3 </a:t>
            </a:r>
            <a:r>
              <a:rPr lang="zh-CN" altLang="en-US" sz="2400" dirty="0" smtClean="0">
                <a:solidFill>
                  <a:srgbClr val="0070C0"/>
                </a:solidFill>
                <a:latin typeface="+mn-ea"/>
              </a:rPr>
              <a:t>游标的使用</a:t>
            </a:r>
            <a:endParaRPr lang="zh-CN" altLang="en-US" sz="2400" dirty="0">
              <a:solidFill>
                <a:srgbClr val="0070C0"/>
              </a:solidFill>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251520" y="980728"/>
            <a:ext cx="7524328" cy="651793"/>
          </a:xfrm>
          <a:noFill/>
          <a:ln>
            <a:miter lim="800000"/>
            <a:headEnd/>
            <a:tailEnd/>
          </a:ln>
        </p:spPr>
        <p:txBody>
          <a:bodyPr vert="horz" wrap="square" lIns="91440" tIns="45720" rIns="91440" bIns="45720" numCol="1" anchor="t" anchorCtr="0" compatLnSpc="1">
            <a:prstTxWarp prst="textNoShape">
              <a:avLst/>
            </a:prstTxWarp>
            <a:noAutofit/>
          </a:bodyPr>
          <a:lstStyle/>
          <a:p>
            <a:pPr algn="ctr"/>
            <a:r>
              <a:rPr lang="zh-CN" altLang="en-US" sz="3200" b="1" dirty="0" smtClean="0">
                <a:solidFill>
                  <a:srgbClr val="0033CC"/>
                </a:solidFill>
                <a:latin typeface="微软雅黑" pitchFamily="34" charset="-122"/>
                <a:ea typeface="微软雅黑" pitchFamily="34" charset="-122"/>
              </a:rPr>
              <a:t>一 数据库作业</a:t>
            </a:r>
          </a:p>
        </p:txBody>
      </p:sp>
      <p:sp>
        <p:nvSpPr>
          <p:cNvPr id="3" name="内容占位符 2"/>
          <p:cNvSpPr>
            <a:spLocks noGrp="1"/>
          </p:cNvSpPr>
          <p:nvPr>
            <p:ph idx="1"/>
          </p:nvPr>
        </p:nvSpPr>
        <p:spPr bwMode="auto">
          <a:xfrm>
            <a:off x="611560" y="1772816"/>
            <a:ext cx="7813376" cy="4752528"/>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zh-CN" altLang="en-US" sz="2400" dirty="0" smtClean="0">
                <a:latin typeface="微软雅黑" pitchFamily="34" charset="-122"/>
                <a:ea typeface="微软雅黑" pitchFamily="34" charset="-122"/>
              </a:rPr>
              <a:t>什么是数据库作业？</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作业是一系列由 </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代理按顺序执行的指定操作。</a:t>
            </a: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一个作业可以执行各种类型的活动，包括运行 </a:t>
            </a:r>
            <a:r>
              <a:rPr lang="en-US" altLang="zh-CN" sz="2400" dirty="0" smtClean="0">
                <a:latin typeface="微软雅黑" pitchFamily="34" charset="-122"/>
                <a:ea typeface="微软雅黑" pitchFamily="34" charset="-122"/>
              </a:rPr>
              <a:t>Transact-SQL </a:t>
            </a:r>
            <a:r>
              <a:rPr lang="zh-CN" altLang="en-US" sz="2400" dirty="0" smtClean="0">
                <a:latin typeface="微软雅黑" pitchFamily="34" charset="-122"/>
                <a:ea typeface="微软雅黑" pitchFamily="34" charset="-122"/>
              </a:rPr>
              <a:t>脚本、命令提示符应用程序、</a:t>
            </a:r>
            <a:r>
              <a:rPr lang="en-US" altLang="zh-CN" sz="2400" dirty="0" smtClean="0">
                <a:latin typeface="微软雅黑" pitchFamily="34" charset="-122"/>
                <a:ea typeface="微软雅黑" pitchFamily="34" charset="-122"/>
              </a:rPr>
              <a:t>Microsoft ActiveX </a:t>
            </a:r>
            <a:r>
              <a:rPr lang="zh-CN" altLang="en-US" sz="2400" dirty="0" smtClean="0">
                <a:latin typeface="微软雅黑" pitchFamily="34" charset="-122"/>
                <a:ea typeface="微软雅黑" pitchFamily="34" charset="-122"/>
              </a:rPr>
              <a:t>脚本、</a:t>
            </a:r>
            <a:r>
              <a:rPr lang="en-US" altLang="zh-CN" sz="2400" dirty="0" smtClean="0">
                <a:latin typeface="微软雅黑" pitchFamily="34" charset="-122"/>
                <a:ea typeface="微软雅黑" pitchFamily="34" charset="-122"/>
              </a:rPr>
              <a:t>Integration Services </a:t>
            </a:r>
            <a:r>
              <a:rPr lang="zh-CN" altLang="en-US" sz="2400" dirty="0" smtClean="0">
                <a:latin typeface="微软雅黑" pitchFamily="34" charset="-122"/>
                <a:ea typeface="微软雅黑" pitchFamily="34" charset="-122"/>
              </a:rPr>
              <a:t>包、</a:t>
            </a:r>
            <a:r>
              <a:rPr lang="en-US" altLang="zh-CN" sz="2400" dirty="0" smtClean="0">
                <a:latin typeface="微软雅黑" pitchFamily="34" charset="-122"/>
                <a:ea typeface="微软雅黑" pitchFamily="34" charset="-122"/>
              </a:rPr>
              <a:t>Analysis Services </a:t>
            </a:r>
            <a:r>
              <a:rPr lang="zh-CN" altLang="en-US" sz="2400" dirty="0" smtClean="0">
                <a:latin typeface="微软雅黑" pitchFamily="34" charset="-122"/>
                <a:ea typeface="微软雅黑" pitchFamily="34" charset="-122"/>
              </a:rPr>
              <a:t>命令和查询或复制任务。</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作业可以运行重复或可计划的任务，然后它们可以通过生成警报来自动通知用户作业状态，从而极大地简化了 </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管理。</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073352"/>
          </a:xfrm>
        </p:spPr>
        <p:txBody>
          <a:bodyPr>
            <a:noAutofit/>
          </a:bodyPr>
          <a:lstStyle/>
          <a:p>
            <a:pPr>
              <a:lnSpc>
                <a:spcPct val="150000"/>
              </a:lnSpc>
              <a:buNone/>
            </a:pPr>
            <a:r>
              <a:rPr lang="en-US" altLang="zh-CN" sz="2200" dirty="0" smtClean="0">
                <a:latin typeface="微软雅黑" pitchFamily="34" charset="-122"/>
                <a:ea typeface="微软雅黑" pitchFamily="34" charset="-122"/>
              </a:rPr>
              <a:t>ISO Syntax </a:t>
            </a:r>
            <a:r>
              <a:rPr lang="zh-CN" altLang="en-US" sz="2200" dirty="0" smtClean="0">
                <a:latin typeface="微软雅黑" pitchFamily="34" charset="-122"/>
                <a:ea typeface="微软雅黑" pitchFamily="34" charset="-122"/>
              </a:rPr>
              <a:t>：</a:t>
            </a:r>
          </a:p>
          <a:p>
            <a:pPr>
              <a:lnSpc>
                <a:spcPct val="150000"/>
              </a:lnSpc>
              <a:buNone/>
            </a:pPr>
            <a:endParaRPr lang="en-US" altLang="zh-CN" sz="2200" dirty="0" smtClean="0">
              <a:latin typeface="微软雅黑" pitchFamily="34" charset="-122"/>
              <a:ea typeface="微软雅黑" pitchFamily="34" charset="-122"/>
            </a:endParaRPr>
          </a:p>
          <a:p>
            <a:pPr>
              <a:lnSpc>
                <a:spcPct val="150000"/>
              </a:lnSpc>
              <a:buNone/>
            </a:pPr>
            <a:r>
              <a:rPr lang="en-US" altLang="zh-CN" sz="2200" dirty="0" smtClean="0">
                <a:latin typeface="微软雅黑" pitchFamily="34" charset="-122"/>
                <a:ea typeface="微软雅黑" pitchFamily="34" charset="-122"/>
              </a:rPr>
              <a:t>DECLARE </a:t>
            </a:r>
            <a:r>
              <a:rPr lang="en-US" altLang="zh-CN" sz="2200" dirty="0" err="1" smtClean="0">
                <a:latin typeface="微软雅黑" pitchFamily="34" charset="-122"/>
                <a:ea typeface="微软雅黑" pitchFamily="34" charset="-122"/>
              </a:rPr>
              <a:t>cursor_name</a:t>
            </a:r>
            <a:r>
              <a:rPr lang="en-US" altLang="zh-CN" sz="2200" dirty="0" smtClean="0">
                <a:latin typeface="微软雅黑" pitchFamily="34" charset="-122"/>
                <a:ea typeface="微软雅黑" pitchFamily="34" charset="-122"/>
              </a:rPr>
              <a:t> [ INSENSITIVE ] [ SCROLL ] CURSOR </a:t>
            </a:r>
          </a:p>
          <a:p>
            <a:pPr>
              <a:lnSpc>
                <a:spcPct val="150000"/>
              </a:lnSpc>
              <a:buNone/>
            </a:pPr>
            <a:r>
              <a:rPr lang="en-US" altLang="zh-CN" sz="2200" dirty="0" smtClean="0">
                <a:latin typeface="微软雅黑" pitchFamily="34" charset="-122"/>
                <a:ea typeface="微软雅黑" pitchFamily="34" charset="-122"/>
              </a:rPr>
              <a:t>     FOR </a:t>
            </a:r>
            <a:r>
              <a:rPr lang="en-US" altLang="zh-CN" sz="2200" dirty="0" err="1" smtClean="0">
                <a:latin typeface="微软雅黑" pitchFamily="34" charset="-122"/>
                <a:ea typeface="微软雅黑" pitchFamily="34" charset="-122"/>
              </a:rPr>
              <a:t>select_statement</a:t>
            </a:r>
            <a:r>
              <a:rPr lang="en-US" altLang="zh-CN" sz="2200" dirty="0" smtClean="0">
                <a:latin typeface="微软雅黑" pitchFamily="34" charset="-122"/>
                <a:ea typeface="微软雅黑" pitchFamily="34" charset="-122"/>
              </a:rPr>
              <a:t> </a:t>
            </a:r>
          </a:p>
          <a:p>
            <a:pPr>
              <a:lnSpc>
                <a:spcPct val="150000"/>
              </a:lnSpc>
              <a:buNone/>
            </a:pPr>
            <a:r>
              <a:rPr lang="en-US" altLang="zh-CN" sz="2200" dirty="0" smtClean="0">
                <a:latin typeface="微软雅黑" pitchFamily="34" charset="-122"/>
                <a:ea typeface="微软雅黑" pitchFamily="34" charset="-122"/>
              </a:rPr>
              <a:t>     [ FOR { READ ONLY | UPDATE [ OF </a:t>
            </a:r>
            <a:r>
              <a:rPr lang="en-US" altLang="zh-CN" sz="2200" dirty="0" err="1" smtClean="0">
                <a:latin typeface="微软雅黑" pitchFamily="34" charset="-122"/>
                <a:ea typeface="微软雅黑" pitchFamily="34" charset="-122"/>
              </a:rPr>
              <a:t>column_name</a:t>
            </a:r>
            <a:r>
              <a:rPr lang="en-US" altLang="zh-CN" sz="2200" dirty="0" smtClean="0">
                <a:latin typeface="微软雅黑" pitchFamily="34" charset="-122"/>
                <a:ea typeface="微软雅黑" pitchFamily="34" charset="-122"/>
              </a:rPr>
              <a:t> [ ,...n ] ] } ]</a:t>
            </a:r>
          </a:p>
          <a:p>
            <a:pPr>
              <a:lnSpc>
                <a:spcPct val="150000"/>
              </a:lnSpc>
              <a:buNone/>
            </a:pPr>
            <a:r>
              <a:rPr lang="en-US" altLang="zh-CN" sz="2200" dirty="0" smtClean="0">
                <a:latin typeface="微软雅黑" pitchFamily="34" charset="-122"/>
                <a:ea typeface="微软雅黑" pitchFamily="34" charset="-122"/>
              </a:rPr>
              <a:t>[;]</a:t>
            </a: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游标的使用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001344"/>
          </a:xfrm>
        </p:spPr>
        <p:txBody>
          <a:bodyPr>
            <a:normAutofit fontScale="92500" lnSpcReduction="10000"/>
          </a:bodyPr>
          <a:lstStyle/>
          <a:p>
            <a:pPr>
              <a:lnSpc>
                <a:spcPct val="150000"/>
              </a:lnSpc>
              <a:buNone/>
            </a:pPr>
            <a:r>
              <a:rPr lang="en-US" altLang="zh-CN" sz="2000" dirty="0" smtClean="0">
                <a:latin typeface="微软雅黑" pitchFamily="34" charset="-122"/>
                <a:ea typeface="微软雅黑" pitchFamily="34" charset="-122"/>
              </a:rPr>
              <a:t>Transact-SQL Extended Syntax </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50000"/>
              </a:lnSpc>
              <a:buNone/>
            </a:pP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DECLARE </a:t>
            </a:r>
            <a:r>
              <a:rPr lang="en-US" altLang="zh-CN" sz="2000" dirty="0" err="1" smtClean="0">
                <a:latin typeface="微软雅黑" pitchFamily="34" charset="-122"/>
                <a:ea typeface="微软雅黑" pitchFamily="34" charset="-122"/>
              </a:rPr>
              <a:t>cursor_name</a:t>
            </a:r>
            <a:r>
              <a:rPr lang="en-US" altLang="zh-CN" sz="2000" dirty="0" smtClean="0">
                <a:latin typeface="微软雅黑" pitchFamily="34" charset="-122"/>
                <a:ea typeface="微软雅黑" pitchFamily="34" charset="-122"/>
              </a:rPr>
              <a:t> CURSOR [ LOCAL | GLOBAL ]  	</a:t>
            </a:r>
          </a:p>
          <a:p>
            <a:pPr>
              <a:lnSpc>
                <a:spcPct val="150000"/>
              </a:lnSpc>
              <a:buNone/>
            </a:pPr>
            <a:r>
              <a:rPr lang="en-US" altLang="zh-CN" sz="2000" dirty="0" smtClean="0">
                <a:latin typeface="微软雅黑" pitchFamily="34" charset="-122"/>
                <a:ea typeface="微软雅黑" pitchFamily="34" charset="-122"/>
              </a:rPr>
              <a:t>     [ FORWARD_ONLY | SCROLL ] 		</a:t>
            </a:r>
          </a:p>
          <a:p>
            <a:pPr>
              <a:lnSpc>
                <a:spcPct val="150000"/>
              </a:lnSpc>
              <a:buNone/>
            </a:pPr>
            <a:r>
              <a:rPr lang="en-US" altLang="zh-CN" sz="2000" dirty="0" smtClean="0">
                <a:latin typeface="微软雅黑" pitchFamily="34" charset="-122"/>
                <a:ea typeface="微软雅黑" pitchFamily="34" charset="-122"/>
              </a:rPr>
              <a:t>     [ STATIC | KEYSET | DYNAMIC | FAST_FORWARD ] 	</a:t>
            </a:r>
          </a:p>
          <a:p>
            <a:pPr>
              <a:lnSpc>
                <a:spcPct val="150000"/>
              </a:lnSpc>
              <a:buNone/>
            </a:pPr>
            <a:r>
              <a:rPr lang="en-US" altLang="zh-CN" sz="2000" dirty="0" smtClean="0">
                <a:latin typeface="微软雅黑" pitchFamily="34" charset="-122"/>
                <a:ea typeface="微软雅黑" pitchFamily="34" charset="-122"/>
              </a:rPr>
              <a:t>     [ READ_ONLY | SCROLL_LOCKS | OPTIMISTIC ] 		</a:t>
            </a:r>
          </a:p>
          <a:p>
            <a:pPr>
              <a:lnSpc>
                <a:spcPct val="150000"/>
              </a:lnSpc>
              <a:buNone/>
            </a:pPr>
            <a:r>
              <a:rPr lang="en-US" altLang="zh-CN" sz="2000" dirty="0" smtClean="0">
                <a:latin typeface="微软雅黑" pitchFamily="34" charset="-122"/>
                <a:ea typeface="微软雅黑" pitchFamily="34" charset="-122"/>
              </a:rPr>
              <a:t>     [ TYPE_WARNING ] </a:t>
            </a:r>
          </a:p>
          <a:p>
            <a:pPr>
              <a:lnSpc>
                <a:spcPct val="150000"/>
              </a:lnSpc>
              <a:buNone/>
            </a:pPr>
            <a:r>
              <a:rPr lang="en-US" altLang="zh-CN" sz="2000" dirty="0" smtClean="0">
                <a:latin typeface="微软雅黑" pitchFamily="34" charset="-122"/>
                <a:ea typeface="微软雅黑" pitchFamily="34" charset="-122"/>
              </a:rPr>
              <a:t>     FOR </a:t>
            </a:r>
            <a:r>
              <a:rPr lang="en-US" altLang="zh-CN" sz="2000" dirty="0" err="1" smtClean="0">
                <a:latin typeface="微软雅黑" pitchFamily="34" charset="-122"/>
                <a:ea typeface="微软雅黑" pitchFamily="34" charset="-122"/>
              </a:rPr>
              <a:t>select_statement</a:t>
            </a:r>
            <a:r>
              <a:rPr lang="en-US" altLang="zh-CN" sz="2000" dirty="0" smtClean="0">
                <a:latin typeface="微软雅黑" pitchFamily="34" charset="-122"/>
                <a:ea typeface="微软雅黑" pitchFamily="34" charset="-122"/>
              </a:rPr>
              <a:t> </a:t>
            </a:r>
          </a:p>
          <a:p>
            <a:pPr>
              <a:lnSpc>
                <a:spcPct val="150000"/>
              </a:lnSpc>
              <a:buNone/>
            </a:pPr>
            <a:r>
              <a:rPr lang="en-US" altLang="zh-CN" sz="2000" dirty="0" smtClean="0">
                <a:latin typeface="微软雅黑" pitchFamily="34" charset="-122"/>
                <a:ea typeface="微软雅黑" pitchFamily="34" charset="-122"/>
              </a:rPr>
              <a:t>     [ FOR UPDATE [ OF </a:t>
            </a:r>
            <a:r>
              <a:rPr lang="en-US" altLang="zh-CN" sz="2000" dirty="0" err="1" smtClean="0">
                <a:latin typeface="微软雅黑" pitchFamily="34" charset="-122"/>
                <a:ea typeface="微软雅黑" pitchFamily="34" charset="-122"/>
              </a:rPr>
              <a:t>column_name</a:t>
            </a:r>
            <a:r>
              <a:rPr lang="en-US" altLang="zh-CN" sz="2000" dirty="0" smtClean="0">
                <a:latin typeface="微软雅黑" pitchFamily="34" charset="-122"/>
                <a:ea typeface="微软雅黑" pitchFamily="34" charset="-122"/>
              </a:rPr>
              <a:t> [ ,...n ] ] ]</a:t>
            </a:r>
          </a:p>
          <a:p>
            <a:pPr>
              <a:lnSpc>
                <a:spcPct val="150000"/>
              </a:lnSpc>
              <a:buNone/>
            </a:pPr>
            <a:r>
              <a:rPr lang="en-US" altLang="zh-CN" sz="2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29600" cy="5616624"/>
          </a:xfrm>
        </p:spPr>
        <p:txBody>
          <a:bodyPr>
            <a:normAutofit/>
          </a:bodyPr>
          <a:lstStyle/>
          <a:p>
            <a:pPr>
              <a:lnSpc>
                <a:spcPct val="150000"/>
              </a:lnSpc>
              <a:buNone/>
            </a:pPr>
            <a:r>
              <a:rPr lang="zh-CN" altLang="en-US" sz="2100" dirty="0" smtClean="0">
                <a:latin typeface="微软雅黑" pitchFamily="34" charset="-122"/>
                <a:ea typeface="微软雅黑" pitchFamily="34" charset="-122"/>
              </a:rPr>
              <a:t>例子：</a:t>
            </a:r>
            <a:endParaRPr lang="en-US" altLang="zh-CN" sz="2100" dirty="0" smtClean="0">
              <a:latin typeface="微软雅黑" pitchFamily="34" charset="-122"/>
              <a:ea typeface="微软雅黑" pitchFamily="34" charset="-122"/>
            </a:endParaRPr>
          </a:p>
          <a:p>
            <a:r>
              <a:rPr lang="en-US" altLang="zh-CN" sz="1600" dirty="0" smtClean="0"/>
              <a:t>DECLARE @id INT;</a:t>
            </a:r>
          </a:p>
          <a:p>
            <a:r>
              <a:rPr lang="en-US" altLang="zh-CN" sz="1600" dirty="0" smtClean="0"/>
              <a:t>DECLARE @name VARCHAR(20);	</a:t>
            </a:r>
            <a:r>
              <a:rPr lang="en-US" altLang="zh-CN" sz="1600" dirty="0" smtClean="0"/>
              <a:t>     --</a:t>
            </a:r>
            <a:r>
              <a:rPr lang="zh-CN" altLang="en-US" sz="1600" dirty="0" smtClean="0"/>
              <a:t>声明变量，为每个结果集列声明一个变量</a:t>
            </a:r>
          </a:p>
          <a:p>
            <a:r>
              <a:rPr lang="en-US" altLang="zh-CN" sz="1600" dirty="0" smtClean="0"/>
              <a:t>DECLARE	test_cursor1 CURSOR		</a:t>
            </a:r>
            <a:r>
              <a:rPr lang="en-US" altLang="zh-CN" sz="1600" dirty="0" smtClean="0"/>
              <a:t>--</a:t>
            </a:r>
            <a:r>
              <a:rPr lang="zh-CN" altLang="en-US" sz="1600" dirty="0" smtClean="0"/>
              <a:t>定义游标</a:t>
            </a:r>
          </a:p>
          <a:p>
            <a:r>
              <a:rPr lang="en-US" altLang="zh-CN" sz="1600" dirty="0" smtClean="0"/>
              <a:t>FOR </a:t>
            </a:r>
          </a:p>
          <a:p>
            <a:r>
              <a:rPr lang="en-US" altLang="zh-CN" sz="1600" dirty="0" smtClean="0"/>
              <a:t>	SELECT </a:t>
            </a:r>
            <a:r>
              <a:rPr lang="en-US" altLang="zh-CN" sz="1600" dirty="0" err="1" smtClean="0"/>
              <a:t>id,username</a:t>
            </a:r>
            <a:r>
              <a:rPr lang="en-US" altLang="zh-CN" sz="1600" dirty="0" smtClean="0"/>
              <a:t> FROM </a:t>
            </a:r>
            <a:r>
              <a:rPr lang="en-US" altLang="zh-CN" sz="1600" dirty="0" err="1" smtClean="0"/>
              <a:t>test_cursor</a:t>
            </a:r>
            <a:r>
              <a:rPr lang="en-US" altLang="zh-CN" sz="1600" dirty="0" smtClean="0"/>
              <a:t>;</a:t>
            </a:r>
            <a:endParaRPr lang="en-US" altLang="zh-CN" sz="1600" dirty="0" smtClean="0"/>
          </a:p>
          <a:p>
            <a:endParaRPr lang="zh-CN" altLang="en-US" sz="1600" dirty="0" smtClean="0"/>
          </a:p>
          <a:p>
            <a:r>
              <a:rPr lang="en-US" altLang="zh-CN" sz="1600" dirty="0" smtClean="0"/>
              <a:t>OPEN test_cursor1;				</a:t>
            </a:r>
            <a:r>
              <a:rPr lang="en-US" altLang="zh-CN" sz="1600" dirty="0" smtClean="0"/>
              <a:t>--</a:t>
            </a:r>
            <a:r>
              <a:rPr lang="zh-CN" altLang="en-US" sz="1600" dirty="0" smtClean="0"/>
              <a:t>打开游标</a:t>
            </a:r>
          </a:p>
          <a:p>
            <a:r>
              <a:rPr lang="en-US" altLang="zh-CN" sz="1600" dirty="0" smtClean="0"/>
              <a:t>FETCH NEXT FROM test_cursor1 INTO @id, @name</a:t>
            </a:r>
            <a:r>
              <a:rPr lang="en-US" altLang="zh-CN" sz="1600" dirty="0" smtClean="0"/>
              <a:t>;          --</a:t>
            </a:r>
            <a:r>
              <a:rPr lang="zh-CN" altLang="en-US" sz="1600" dirty="0" smtClean="0"/>
              <a:t>获取第一条数据</a:t>
            </a:r>
          </a:p>
          <a:p>
            <a:r>
              <a:rPr lang="zh-CN" altLang="en-US" sz="1600" dirty="0" smtClean="0"/>
              <a:t>	</a:t>
            </a:r>
          </a:p>
          <a:p>
            <a:r>
              <a:rPr lang="en-US" altLang="zh-CN" sz="1600" dirty="0" smtClean="0"/>
              <a:t>SELECT @id, @name;	</a:t>
            </a:r>
          </a:p>
          <a:p>
            <a:endParaRPr lang="zh-CN" altLang="en-US" sz="1600" dirty="0" smtClean="0"/>
          </a:p>
          <a:p>
            <a:r>
              <a:rPr lang="en-US" altLang="zh-CN" sz="1600" dirty="0" smtClean="0"/>
              <a:t>CLOSE test_cursor1;				</a:t>
            </a:r>
            <a:r>
              <a:rPr lang="en-US" altLang="zh-CN" sz="1600" dirty="0" smtClean="0"/>
              <a:t>--</a:t>
            </a:r>
            <a:r>
              <a:rPr lang="zh-CN" altLang="en-US" sz="1600" dirty="0" smtClean="0"/>
              <a:t>关闭游标</a:t>
            </a:r>
          </a:p>
          <a:p>
            <a:r>
              <a:rPr lang="en-US" altLang="zh-CN" sz="1600" dirty="0" smtClean="0"/>
              <a:t>DEALLOCATE test_cursor1;				</a:t>
            </a:r>
            <a:r>
              <a:rPr lang="en-US" altLang="zh-CN" sz="1600" dirty="0" smtClean="0"/>
              <a:t>--</a:t>
            </a:r>
            <a:r>
              <a:rPr lang="zh-CN" altLang="en-US" sz="1600" dirty="0" smtClean="0"/>
              <a:t>释放</a:t>
            </a:r>
            <a:r>
              <a:rPr lang="zh-CN" altLang="en-US" sz="1600" dirty="0" smtClean="0"/>
              <a:t>游标</a:t>
            </a:r>
            <a:endParaRPr lang="en-US" altLang="zh-CN" sz="1600" dirty="0" smtClean="0">
              <a:latin typeface="微软雅黑" pitchFamily="34" charset="-122"/>
              <a:ea typeface="微软雅黑"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334000"/>
          </a:xfrm>
        </p:spPr>
        <p:txBody>
          <a:bodyPr>
            <a:noAutofit/>
          </a:bodyPr>
          <a:lstStyle/>
          <a:p>
            <a:pPr>
              <a:lnSpc>
                <a:spcPct val="150000"/>
              </a:lnSpc>
              <a:buNone/>
            </a:pPr>
            <a:r>
              <a:rPr lang="zh-CN" altLang="en-US" sz="1800" dirty="0" smtClean="0">
                <a:latin typeface="微软雅黑" pitchFamily="34" charset="-122"/>
                <a:ea typeface="微软雅黑" pitchFamily="34" charset="-122"/>
              </a:rPr>
              <a:t>定义游标 </a:t>
            </a:r>
          </a:p>
          <a:p>
            <a:pPr>
              <a:lnSpc>
                <a:spcPct val="150000"/>
              </a:lnSpc>
              <a:buNone/>
            </a:pPr>
            <a:r>
              <a:rPr lang="en-US" altLang="zh-CN" sz="1800" dirty="0" smtClean="0">
                <a:latin typeface="微软雅黑" pitchFamily="34" charset="-122"/>
                <a:ea typeface="微软雅黑" pitchFamily="34" charset="-122"/>
              </a:rPr>
              <a:t>DECLARE </a:t>
            </a:r>
            <a:r>
              <a:rPr lang="en-US" altLang="zh-CN" sz="1800" dirty="0" err="1" smtClean="0">
                <a:latin typeface="微软雅黑" pitchFamily="34" charset="-122"/>
                <a:ea typeface="微软雅黑" pitchFamily="34" charset="-122"/>
              </a:rPr>
              <a:t>cursor_name</a:t>
            </a:r>
            <a:r>
              <a:rPr lang="en-US" altLang="zh-CN"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CURSOR				</a:t>
            </a:r>
          </a:p>
          <a:p>
            <a:pPr>
              <a:lnSpc>
                <a:spcPct val="150000"/>
              </a:lnSpc>
              <a:buNone/>
            </a:pPr>
            <a:r>
              <a:rPr lang="en-US" altLang="zh-CN" sz="1800" dirty="0" smtClean="0">
                <a:latin typeface="微软雅黑" pitchFamily="34" charset="-122"/>
                <a:ea typeface="微软雅黑" pitchFamily="34" charset="-122"/>
              </a:rPr>
              <a:t>FOR SQL</a:t>
            </a:r>
            <a:r>
              <a:rPr lang="zh-CN" altLang="en-US" sz="1800" dirty="0" smtClean="0">
                <a:latin typeface="微软雅黑" pitchFamily="34" charset="-122"/>
                <a:ea typeface="微软雅黑" pitchFamily="34" charset="-122"/>
              </a:rPr>
              <a:t>语句</a:t>
            </a:r>
            <a:r>
              <a:rPr lang="en-US" altLang="zh-CN" sz="1800" dirty="0" smtClean="0">
                <a:latin typeface="微软雅黑" pitchFamily="34" charset="-122"/>
                <a:ea typeface="微软雅黑" pitchFamily="34" charset="-122"/>
              </a:rPr>
              <a:t>;</a:t>
            </a:r>
          </a:p>
          <a:p>
            <a:pPr>
              <a:lnSpc>
                <a:spcPct val="150000"/>
              </a:lnSpc>
              <a:buNone/>
            </a:pPr>
            <a:endParaRPr lang="en-US" altLang="zh-CN" sz="500" dirty="0" smtClean="0">
              <a:latin typeface="微软雅黑" pitchFamily="34" charset="-122"/>
              <a:ea typeface="微软雅黑" pitchFamily="34" charset="-122"/>
            </a:endParaRPr>
          </a:p>
          <a:p>
            <a:pPr>
              <a:lnSpc>
                <a:spcPct val="150000"/>
              </a:lnSpc>
              <a:buNone/>
            </a:pPr>
            <a:r>
              <a:rPr lang="zh-CN" altLang="en-US" sz="1800" dirty="0" smtClean="0">
                <a:latin typeface="微软雅黑" pitchFamily="34" charset="-122"/>
                <a:ea typeface="微软雅黑" pitchFamily="34" charset="-122"/>
              </a:rPr>
              <a:t>打开游标，语法</a:t>
            </a:r>
            <a:r>
              <a:rPr lang="zh-CN" altLang="en-US" sz="1800" dirty="0" smtClean="0">
                <a:latin typeface="微软雅黑" pitchFamily="34" charset="-122"/>
                <a:ea typeface="微软雅黑" pitchFamily="34" charset="-122"/>
              </a:rPr>
              <a:t>： </a:t>
            </a:r>
          </a:p>
          <a:p>
            <a:pPr>
              <a:lnSpc>
                <a:spcPct val="150000"/>
              </a:lnSpc>
              <a:buNone/>
            </a:pPr>
            <a:r>
              <a:rPr lang="en-US" altLang="zh-CN" sz="1800" dirty="0" smtClean="0">
                <a:latin typeface="微软雅黑" pitchFamily="34" charset="-122"/>
                <a:ea typeface="微软雅黑" pitchFamily="34" charset="-122"/>
              </a:rPr>
              <a:t>OPEN { { [GLOBAL] </a:t>
            </a:r>
            <a:r>
              <a:rPr lang="en-US" altLang="zh-CN" sz="1800" dirty="0" err="1" smtClean="0">
                <a:latin typeface="微软雅黑" pitchFamily="34" charset="-122"/>
                <a:ea typeface="微软雅黑" pitchFamily="34" charset="-122"/>
              </a:rPr>
              <a:t>cursor_name</a:t>
            </a:r>
            <a:r>
              <a:rPr lang="en-US" altLang="zh-CN" sz="1800" dirty="0" smtClean="0">
                <a:latin typeface="微软雅黑" pitchFamily="34" charset="-122"/>
                <a:ea typeface="微软雅黑" pitchFamily="34" charset="-122"/>
              </a:rPr>
              <a:t> } | </a:t>
            </a:r>
            <a:r>
              <a:rPr lang="en-US" altLang="zh-CN" sz="1800" dirty="0" err="1" smtClean="0">
                <a:latin typeface="微软雅黑" pitchFamily="34" charset="-122"/>
                <a:ea typeface="微软雅黑" pitchFamily="34" charset="-122"/>
              </a:rPr>
              <a:t>cursor_variable_name</a:t>
            </a:r>
            <a:r>
              <a:rPr lang="en-US" altLang="zh-CN" sz="1800" dirty="0" smtClean="0">
                <a:latin typeface="微软雅黑" pitchFamily="34" charset="-122"/>
                <a:ea typeface="微软雅黑" pitchFamily="34" charset="-122"/>
              </a:rPr>
              <a:t>} </a:t>
            </a:r>
          </a:p>
          <a:p>
            <a:pPr>
              <a:lnSpc>
                <a:spcPct val="150000"/>
              </a:lnSpc>
              <a:buNone/>
            </a:pPr>
            <a:endParaRPr lang="en-US" altLang="zh-CN" sz="500" dirty="0" smtClean="0">
              <a:latin typeface="微软雅黑" pitchFamily="34" charset="-122"/>
              <a:ea typeface="微软雅黑" pitchFamily="34" charset="-122"/>
            </a:endParaRPr>
          </a:p>
          <a:p>
            <a:pPr>
              <a:lnSpc>
                <a:spcPct val="150000"/>
              </a:lnSpc>
              <a:buNone/>
            </a:pPr>
            <a:r>
              <a:rPr lang="zh-CN" altLang="en-US" sz="1800" dirty="0" smtClean="0">
                <a:latin typeface="微软雅黑" pitchFamily="34" charset="-122"/>
                <a:ea typeface="微软雅黑" pitchFamily="34" charset="-122"/>
              </a:rPr>
              <a:t>参数</a:t>
            </a:r>
            <a:r>
              <a:rPr lang="zh-CN" altLang="en-US" sz="1800" dirty="0" smtClean="0">
                <a:latin typeface="微软雅黑" pitchFamily="34" charset="-122"/>
                <a:ea typeface="微软雅黑" pitchFamily="34" charset="-122"/>
              </a:rPr>
              <a:t>说明： </a:t>
            </a:r>
          </a:p>
          <a:p>
            <a:pPr>
              <a:lnSpc>
                <a:spcPct val="150000"/>
              </a:lnSpc>
              <a:buNone/>
            </a:pPr>
            <a:r>
              <a:rPr lang="en-US" altLang="zh-CN" sz="1800" dirty="0" smtClean="0">
                <a:latin typeface="微软雅黑" pitchFamily="34" charset="-122"/>
                <a:ea typeface="微软雅黑" pitchFamily="34" charset="-122"/>
              </a:rPr>
              <a:t>GLOBAL</a:t>
            </a:r>
            <a:r>
              <a:rPr lang="zh-CN" altLang="en-US" sz="1800" dirty="0" smtClean="0">
                <a:latin typeface="微软雅黑" pitchFamily="34" charset="-122"/>
                <a:ea typeface="微软雅黑" pitchFamily="34" charset="-122"/>
              </a:rPr>
              <a:t>：表示</a:t>
            </a:r>
            <a:r>
              <a:rPr lang="zh-CN" altLang="en-US" sz="1800" dirty="0" smtClean="0">
                <a:latin typeface="微软雅黑" pitchFamily="34" charset="-122"/>
                <a:ea typeface="微软雅黑" pitchFamily="34" charset="-122"/>
              </a:rPr>
              <a:t>打开的游标名称是全局游标</a:t>
            </a:r>
            <a:r>
              <a:rPr lang="zh-CN" altLang="en-US" sz="1800" dirty="0" smtClean="0">
                <a:latin typeface="微软雅黑" pitchFamily="34" charset="-122"/>
                <a:ea typeface="微软雅黑" pitchFamily="34" charset="-122"/>
              </a:rPr>
              <a:t>。 </a:t>
            </a:r>
            <a:endParaRPr lang="zh-CN" altLang="en-US" sz="1800" dirty="0" smtClean="0">
              <a:latin typeface="微软雅黑" pitchFamily="34" charset="-122"/>
              <a:ea typeface="微软雅黑" pitchFamily="34" charset="-122"/>
            </a:endParaRPr>
          </a:p>
          <a:p>
            <a:pPr>
              <a:lnSpc>
                <a:spcPct val="150000"/>
              </a:lnSpc>
              <a:buNone/>
            </a:pPr>
            <a:r>
              <a:rPr lang="en-US" altLang="zh-CN" sz="1800" dirty="0" err="1" smtClean="0">
                <a:latin typeface="微软雅黑" pitchFamily="34" charset="-122"/>
                <a:ea typeface="微软雅黑" pitchFamily="34" charset="-122"/>
              </a:rPr>
              <a:t>cursor_name</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为</a:t>
            </a:r>
            <a:r>
              <a:rPr lang="zh-CN" altLang="en-US" sz="1800" dirty="0" smtClean="0">
                <a:latin typeface="微软雅黑" pitchFamily="34" charset="-122"/>
                <a:ea typeface="微软雅黑" pitchFamily="34" charset="-122"/>
              </a:rPr>
              <a:t>声明的游标名字。 </a:t>
            </a:r>
          </a:p>
          <a:p>
            <a:pPr>
              <a:lnSpc>
                <a:spcPct val="150000"/>
              </a:lnSpc>
              <a:buNone/>
            </a:pPr>
            <a:r>
              <a:rPr lang="en-US" altLang="zh-CN" sz="1800" dirty="0" err="1" smtClean="0">
                <a:latin typeface="微软雅黑" pitchFamily="34" charset="-122"/>
                <a:ea typeface="微软雅黑" pitchFamily="34" charset="-122"/>
              </a:rPr>
              <a:t>cursor_variable_name</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t>
            </a:r>
          </a:p>
          <a:p>
            <a:pPr>
              <a:lnSpc>
                <a:spcPct val="150000"/>
              </a:lnSpc>
              <a:buNone/>
            </a:pPr>
            <a:r>
              <a:rPr lang="en-US" altLang="zh-CN"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 cursor</a:t>
            </a:r>
            <a:r>
              <a:rPr lang="zh-CN" altLang="en-US" sz="1800" dirty="0" smtClean="0">
                <a:latin typeface="微软雅黑" pitchFamily="34" charset="-122"/>
                <a:ea typeface="微软雅黑" pitchFamily="34" charset="-122"/>
              </a:rPr>
              <a:t>变量的名称。</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cursor_variable_name</a:t>
            </a:r>
            <a:r>
              <a:rPr lang="zh-CN" altLang="en-US" sz="1800" dirty="0" smtClean="0">
                <a:latin typeface="微软雅黑" pitchFamily="34" charset="-122"/>
                <a:ea typeface="微软雅黑" pitchFamily="34" charset="-122"/>
              </a:rPr>
              <a:t>必须为</a:t>
            </a:r>
            <a:r>
              <a:rPr lang="en-US" altLang="zh-CN" sz="1800" dirty="0" smtClean="0">
                <a:latin typeface="微软雅黑" pitchFamily="34" charset="-122"/>
                <a:ea typeface="微软雅黑" pitchFamily="34" charset="-122"/>
              </a:rPr>
              <a:t>cursor</a:t>
            </a:r>
            <a:r>
              <a:rPr lang="zh-CN" altLang="en-US" sz="1800" dirty="0" smtClean="0">
                <a:latin typeface="微软雅黑" pitchFamily="34" charset="-122"/>
                <a:ea typeface="微软雅黑" pitchFamily="34" charset="-122"/>
              </a:rPr>
              <a:t>类型。</a:t>
            </a: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1 </a:t>
            </a:r>
            <a:r>
              <a:rPr lang="zh-CN" altLang="en-US" sz="3200" b="1" dirty="0" smtClean="0">
                <a:solidFill>
                  <a:srgbClr val="0033CC"/>
                </a:solidFill>
                <a:latin typeface="微软雅黑" pitchFamily="34" charset="-122"/>
                <a:ea typeface="微软雅黑" pitchFamily="34" charset="-122"/>
              </a:rPr>
              <a:t>定义与打开游标</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334000"/>
          </a:xfrm>
        </p:spPr>
        <p:txBody>
          <a:bodyPr>
            <a:noAutofit/>
          </a:bodyPr>
          <a:lstStyle/>
          <a:p>
            <a:pPr>
              <a:lnSpc>
                <a:spcPct val="150000"/>
              </a:lnSpc>
              <a:buNone/>
            </a:pPr>
            <a:r>
              <a:rPr lang="en-US" altLang="zh-CN" sz="1800" dirty="0" smtClean="0">
                <a:latin typeface="微软雅黑" pitchFamily="34" charset="-122"/>
                <a:ea typeface="微软雅黑" pitchFamily="34" charset="-122"/>
              </a:rPr>
              <a:t>(1) </a:t>
            </a:r>
            <a:r>
              <a:rPr lang="zh-CN" altLang="en-US" sz="1800" dirty="0" smtClean="0">
                <a:latin typeface="微软雅黑" pitchFamily="34" charset="-122"/>
                <a:ea typeface="微软雅黑" pitchFamily="34" charset="-122"/>
              </a:rPr>
              <a:t>使用</a:t>
            </a:r>
            <a:r>
              <a:rPr lang="en-US" altLang="zh-CN" sz="1800" dirty="0" smtClean="0">
                <a:latin typeface="微软雅黑" pitchFamily="34" charset="-122"/>
                <a:ea typeface="微软雅黑" pitchFamily="34" charset="-122"/>
              </a:rPr>
              <a:t>CLOSE </a:t>
            </a:r>
            <a:r>
              <a:rPr lang="zh-CN" altLang="en-US" sz="1800" dirty="0" smtClean="0">
                <a:latin typeface="微软雅黑" pitchFamily="34" charset="-122"/>
                <a:ea typeface="微软雅黑" pitchFamily="34" charset="-122"/>
              </a:rPr>
              <a:t>命令关闭游标</a:t>
            </a:r>
          </a:p>
          <a:p>
            <a:pPr>
              <a:lnSpc>
                <a:spcPct val="150000"/>
              </a:lnSpc>
              <a:buNone/>
            </a:pPr>
            <a:r>
              <a:rPr lang="zh-CN" altLang="en-US" sz="1800" dirty="0" smtClean="0">
                <a:latin typeface="微软雅黑" pitchFamily="34" charset="-122"/>
                <a:ea typeface="微软雅黑" pitchFamily="34" charset="-122"/>
              </a:rPr>
              <a:t>    在处理完游标中数据之后必须关闭游标来释放数据结果集和定位于数据记录上的锁。</a:t>
            </a:r>
            <a:r>
              <a:rPr lang="en-US" altLang="zh-CN" sz="1800" dirty="0" smtClean="0">
                <a:latin typeface="微软雅黑" pitchFamily="34" charset="-122"/>
                <a:ea typeface="微软雅黑" pitchFamily="34" charset="-122"/>
              </a:rPr>
              <a:t>CLOSE </a:t>
            </a:r>
            <a:r>
              <a:rPr lang="zh-CN" altLang="en-US" sz="1800" dirty="0" smtClean="0">
                <a:latin typeface="微软雅黑" pitchFamily="34" charset="-122"/>
                <a:ea typeface="微软雅黑" pitchFamily="34" charset="-122"/>
              </a:rPr>
              <a:t>语句关闭游标：</a:t>
            </a:r>
          </a:p>
          <a:p>
            <a:pPr>
              <a:lnSpc>
                <a:spcPct val="150000"/>
              </a:lnSpc>
              <a:buNone/>
            </a:pPr>
            <a:r>
              <a:rPr lang="en-US" altLang="zh-CN" sz="1800" dirty="0" smtClean="0">
                <a:latin typeface="微软雅黑" pitchFamily="34" charset="-122"/>
                <a:ea typeface="微软雅黑" pitchFamily="34" charset="-122"/>
              </a:rPr>
              <a:t>CLOSE { { [GLOBAL] </a:t>
            </a:r>
            <a:r>
              <a:rPr lang="en-US" altLang="zh-CN" sz="1800" dirty="0" err="1" smtClean="0">
                <a:latin typeface="微软雅黑" pitchFamily="34" charset="-122"/>
                <a:ea typeface="微软雅黑" pitchFamily="34" charset="-122"/>
              </a:rPr>
              <a:t>cursor_name</a:t>
            </a:r>
            <a:r>
              <a:rPr lang="en-US" altLang="zh-CN" sz="1800" dirty="0" smtClean="0">
                <a:latin typeface="微软雅黑" pitchFamily="34" charset="-122"/>
                <a:ea typeface="微软雅黑" pitchFamily="34" charset="-122"/>
              </a:rPr>
              <a:t> } | </a:t>
            </a:r>
            <a:r>
              <a:rPr lang="en-US" altLang="zh-CN" sz="1800" dirty="0" err="1" smtClean="0">
                <a:latin typeface="微软雅黑" pitchFamily="34" charset="-122"/>
                <a:ea typeface="微软雅黑" pitchFamily="34" charset="-122"/>
              </a:rPr>
              <a:t>cursor_variable_name</a:t>
            </a:r>
            <a:r>
              <a:rPr lang="en-US" altLang="zh-CN" sz="1800" dirty="0" smtClean="0">
                <a:latin typeface="微软雅黑" pitchFamily="34" charset="-122"/>
                <a:ea typeface="微软雅黑" pitchFamily="34" charset="-122"/>
              </a:rPr>
              <a:t> }</a:t>
            </a:r>
          </a:p>
          <a:p>
            <a:pPr>
              <a:lnSpc>
                <a:spcPct val="150000"/>
              </a:lnSpc>
              <a:buNone/>
            </a:pPr>
            <a:endParaRPr lang="en-US" altLang="zh-CN" sz="800" dirty="0" smtClean="0">
              <a:latin typeface="微软雅黑" pitchFamily="34" charset="-122"/>
              <a:ea typeface="微软雅黑" pitchFamily="34" charset="-122"/>
            </a:endParaRPr>
          </a:p>
          <a:p>
            <a:pPr>
              <a:lnSpc>
                <a:spcPct val="150000"/>
              </a:lnSpc>
              <a:buNone/>
            </a:pPr>
            <a:r>
              <a:rPr lang="en-US" altLang="zh-CN" sz="1800" dirty="0" smtClean="0">
                <a:latin typeface="微软雅黑" pitchFamily="34" charset="-122"/>
                <a:ea typeface="微软雅黑" pitchFamily="34" charset="-122"/>
              </a:rPr>
              <a:t>(2) </a:t>
            </a:r>
            <a:r>
              <a:rPr lang="zh-CN" altLang="en-US" sz="1800" dirty="0" smtClean="0">
                <a:latin typeface="微软雅黑" pitchFamily="34" charset="-122"/>
                <a:ea typeface="微软雅黑" pitchFamily="34" charset="-122"/>
              </a:rPr>
              <a:t>释放游标</a:t>
            </a:r>
          </a:p>
          <a:p>
            <a:pPr>
              <a:lnSpc>
                <a:spcPct val="150000"/>
              </a:lnSpc>
              <a:buNone/>
            </a:pPr>
            <a:r>
              <a:rPr lang="zh-CN" altLang="en-US" sz="1800" dirty="0" smtClean="0">
                <a:latin typeface="微软雅黑" pitchFamily="34" charset="-122"/>
                <a:ea typeface="微软雅黑" pitchFamily="34" charset="-122"/>
              </a:rPr>
              <a:t>    在使用游标时，各种针对游标的操作或者引用游标名，或者引用指向游标的游标变量。当</a:t>
            </a:r>
            <a:r>
              <a:rPr lang="en-US" altLang="zh-CN" sz="1800" dirty="0" smtClean="0">
                <a:latin typeface="微软雅黑" pitchFamily="34" charset="-122"/>
                <a:ea typeface="微软雅黑" pitchFamily="34" charset="-122"/>
              </a:rPr>
              <a:t>CLOSE </a:t>
            </a:r>
            <a:r>
              <a:rPr lang="zh-CN" altLang="en-US" sz="1800" dirty="0" smtClean="0">
                <a:latin typeface="微软雅黑" pitchFamily="34" charset="-122"/>
                <a:ea typeface="微软雅黑" pitchFamily="34" charset="-122"/>
              </a:rPr>
              <a:t>命令关闭游标时，并没有释放游标占用的数据结构。因此常</a:t>
            </a:r>
            <a:r>
              <a:rPr lang="zh-CN" altLang="en-US" sz="1800" dirty="0" smtClean="0">
                <a:latin typeface="微软雅黑" pitchFamily="34" charset="-122"/>
                <a:ea typeface="微软雅黑" pitchFamily="34" charset="-122"/>
              </a:rPr>
              <a:t>使用</a:t>
            </a:r>
            <a:r>
              <a:rPr lang="en-US" altLang="zh-CN" sz="1800" dirty="0" smtClean="0">
                <a:latin typeface="微软雅黑" pitchFamily="34" charset="-122"/>
                <a:ea typeface="微软雅黑" pitchFamily="34" charset="-122"/>
              </a:rPr>
              <a:t>DEALLOCATE </a:t>
            </a:r>
            <a:r>
              <a:rPr lang="zh-CN" altLang="en-US" sz="1800" dirty="0" smtClean="0">
                <a:latin typeface="微软雅黑" pitchFamily="34" charset="-122"/>
                <a:ea typeface="微软雅黑" pitchFamily="34" charset="-122"/>
              </a:rPr>
              <a:t>命令</a:t>
            </a:r>
            <a:r>
              <a:rPr lang="zh-CN" altLang="en-US"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a:p>
            <a:pPr>
              <a:lnSpc>
                <a:spcPct val="150000"/>
              </a:lnSpc>
              <a:buNone/>
            </a:pPr>
            <a:r>
              <a:rPr lang="zh-CN" altLang="en-US" sz="1800" dirty="0" smtClean="0">
                <a:latin typeface="微软雅黑" pitchFamily="34" charset="-122"/>
                <a:ea typeface="微软雅黑" pitchFamily="34" charset="-122"/>
              </a:rPr>
              <a:t>    其语法规则为</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50000"/>
              </a:lnSpc>
              <a:buNone/>
            </a:pP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DEALLOCATE { { [GLOBAL] </a:t>
            </a:r>
            <a:r>
              <a:rPr lang="en-US" altLang="zh-CN" sz="1800" dirty="0" err="1" smtClean="0">
                <a:latin typeface="微软雅黑" pitchFamily="34" charset="-122"/>
                <a:ea typeface="微软雅黑" pitchFamily="34" charset="-122"/>
              </a:rPr>
              <a:t>cursor_name</a:t>
            </a:r>
            <a:r>
              <a:rPr lang="en-US" altLang="zh-CN" sz="1800" dirty="0" smtClean="0">
                <a:latin typeface="微软雅黑" pitchFamily="34" charset="-122"/>
                <a:ea typeface="微软雅黑" pitchFamily="34" charset="-122"/>
              </a:rPr>
              <a:t> } | @</a:t>
            </a:r>
            <a:r>
              <a:rPr lang="en-US" altLang="zh-CN" sz="1800" dirty="0" err="1" smtClean="0">
                <a:latin typeface="微软雅黑" pitchFamily="34" charset="-122"/>
                <a:ea typeface="微软雅黑" pitchFamily="34" charset="-122"/>
              </a:rPr>
              <a:t>cursor_variable_name</a:t>
            </a:r>
            <a:r>
              <a:rPr lang="en-US" altLang="zh-CN"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2 </a:t>
            </a:r>
            <a:r>
              <a:rPr lang="zh-CN" altLang="en-US" sz="3200" b="1" dirty="0" smtClean="0">
                <a:solidFill>
                  <a:srgbClr val="0033CC"/>
                </a:solidFill>
                <a:latin typeface="微软雅黑" pitchFamily="34" charset="-122"/>
                <a:ea typeface="微软雅黑" pitchFamily="34" charset="-122"/>
              </a:rPr>
              <a:t>关闭与释放游标</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334000"/>
          </a:xfrm>
        </p:spPr>
        <p:txBody>
          <a:bodyPr>
            <a:noAutofit/>
          </a:bodyPr>
          <a:lstStyle/>
          <a:p>
            <a:pPr>
              <a:lnSpc>
                <a:spcPct val="150000"/>
              </a:lnSpc>
              <a:buNone/>
            </a:pPr>
            <a:r>
              <a:rPr lang="zh-CN" altLang="en-US" sz="1800" dirty="0" smtClean="0">
                <a:latin typeface="微软雅黑" pitchFamily="34" charset="-122"/>
                <a:ea typeface="微软雅黑" pitchFamily="34" charset="-122"/>
              </a:rPr>
              <a:t>使用 </a:t>
            </a:r>
            <a:r>
              <a:rPr lang="en-US" altLang="zh-CN" sz="1800" dirty="0" smtClean="0">
                <a:latin typeface="微软雅黑" pitchFamily="34" charset="-122"/>
                <a:ea typeface="微软雅黑" pitchFamily="34" charset="-122"/>
              </a:rPr>
              <a:t>FETCH </a:t>
            </a:r>
            <a:r>
              <a:rPr lang="en-US" altLang="zh-CN"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Transact-SQL) </a:t>
            </a:r>
            <a:r>
              <a:rPr lang="zh-CN" altLang="en-US" sz="1800" dirty="0" smtClean="0">
                <a:latin typeface="微软雅黑" pitchFamily="34" charset="-122"/>
                <a:ea typeface="微软雅黑" pitchFamily="34" charset="-122"/>
              </a:rPr>
              <a:t>进行游标的取数操作。</a:t>
            </a:r>
            <a:endParaRPr lang="en-US" altLang="zh-CN" sz="1800" dirty="0" smtClean="0">
              <a:latin typeface="微软雅黑" pitchFamily="34" charset="-122"/>
              <a:ea typeface="微软雅黑" pitchFamily="34" charset="-122"/>
            </a:endParaRPr>
          </a:p>
          <a:p>
            <a:pPr>
              <a:lnSpc>
                <a:spcPct val="150000"/>
              </a:lnSpc>
              <a:buNone/>
            </a:pPr>
            <a:endParaRPr lang="en-US" altLang="zh-CN" sz="1600" dirty="0" smtClean="0">
              <a:latin typeface="微软雅黑" pitchFamily="34" charset="-122"/>
              <a:ea typeface="微软雅黑" pitchFamily="34" charset="-122"/>
            </a:endParaRPr>
          </a:p>
          <a:p>
            <a:pPr>
              <a:lnSpc>
                <a:spcPct val="150000"/>
              </a:lnSpc>
              <a:buNone/>
            </a:pPr>
            <a:r>
              <a:rPr lang="en-US" altLang="zh-CN" sz="1600" dirty="0" smtClean="0">
                <a:latin typeface="微软雅黑" pitchFamily="34" charset="-122"/>
                <a:ea typeface="微软雅黑" pitchFamily="34" charset="-122"/>
              </a:rPr>
              <a:t>NEXT</a:t>
            </a:r>
          </a:p>
          <a:p>
            <a:pPr>
              <a:lnSpc>
                <a:spcPct val="150000"/>
              </a:lnSpc>
            </a:pPr>
            <a:r>
              <a:rPr lang="zh-CN" altLang="en-US" sz="1600" dirty="0" smtClean="0">
                <a:latin typeface="微软雅黑" pitchFamily="34" charset="-122"/>
                <a:ea typeface="微软雅黑" pitchFamily="34" charset="-122"/>
              </a:rPr>
              <a:t>紧跟当前行返回结果行，并且当前行递增为返回行。如果 </a:t>
            </a:r>
            <a:r>
              <a:rPr lang="en-US" altLang="zh-CN" sz="1600" dirty="0" smtClean="0">
                <a:latin typeface="微软雅黑" pitchFamily="34" charset="-122"/>
                <a:ea typeface="微软雅黑" pitchFamily="34" charset="-122"/>
              </a:rPr>
              <a:t>FETCH NEXT </a:t>
            </a:r>
            <a:r>
              <a:rPr lang="zh-CN" altLang="en-US" sz="1600" dirty="0" smtClean="0">
                <a:latin typeface="微软雅黑" pitchFamily="34" charset="-122"/>
                <a:ea typeface="微软雅黑" pitchFamily="34" charset="-122"/>
              </a:rPr>
              <a:t>为对游标的第一次提取操作，则返回结果集中的第一行。</a:t>
            </a:r>
            <a:r>
              <a:rPr lang="en-US" altLang="zh-CN" sz="1600" dirty="0" smtClean="0">
                <a:latin typeface="微软雅黑" pitchFamily="34" charset="-122"/>
                <a:ea typeface="微软雅黑" pitchFamily="34" charset="-122"/>
              </a:rPr>
              <a:t>NEXT </a:t>
            </a:r>
            <a:r>
              <a:rPr lang="zh-CN" altLang="en-US" sz="1600" dirty="0" smtClean="0">
                <a:latin typeface="微软雅黑" pitchFamily="34" charset="-122"/>
                <a:ea typeface="微软雅黑" pitchFamily="34" charset="-122"/>
              </a:rPr>
              <a:t>为默认的游标提取选项</a:t>
            </a:r>
            <a:r>
              <a:rPr lang="zh-CN" altLang="en-US"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a:p>
            <a:pPr>
              <a:lnSpc>
                <a:spcPct val="150000"/>
              </a:lnSpc>
              <a:buNone/>
            </a:pPr>
            <a:r>
              <a:rPr lang="en-US" altLang="zh-CN" sz="1600" dirty="0" smtClean="0">
                <a:latin typeface="微软雅黑" pitchFamily="34" charset="-122"/>
                <a:ea typeface="微软雅黑" pitchFamily="34" charset="-122"/>
              </a:rPr>
              <a:t>PRIOR</a:t>
            </a:r>
          </a:p>
          <a:p>
            <a:pPr>
              <a:lnSpc>
                <a:spcPct val="150000"/>
              </a:lnSpc>
            </a:pPr>
            <a:r>
              <a:rPr lang="zh-CN" altLang="en-US" sz="1600" dirty="0" smtClean="0">
                <a:latin typeface="微软雅黑" pitchFamily="34" charset="-122"/>
                <a:ea typeface="微软雅黑" pitchFamily="34" charset="-122"/>
              </a:rPr>
              <a:t>返回紧邻当前行前面的结果行，并且当前行递减为返回行。如果 </a:t>
            </a:r>
            <a:r>
              <a:rPr lang="en-US" altLang="zh-CN" sz="1600" dirty="0" smtClean="0">
                <a:latin typeface="微软雅黑" pitchFamily="34" charset="-122"/>
                <a:ea typeface="微软雅黑" pitchFamily="34" charset="-122"/>
              </a:rPr>
              <a:t>FETCH PRIOR </a:t>
            </a:r>
            <a:r>
              <a:rPr lang="zh-CN" altLang="en-US" sz="1600" dirty="0" smtClean="0">
                <a:latin typeface="微软雅黑" pitchFamily="34" charset="-122"/>
                <a:ea typeface="微软雅黑" pitchFamily="34" charset="-122"/>
              </a:rPr>
              <a:t>为对游标的第一次提取操作，则没有行返回并且游标置于第一行之前</a:t>
            </a:r>
            <a:r>
              <a:rPr lang="zh-CN" altLang="en-US"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a:p>
            <a:pPr>
              <a:lnSpc>
                <a:spcPct val="150000"/>
              </a:lnSpc>
              <a:buNone/>
            </a:pPr>
            <a:r>
              <a:rPr lang="en-US" altLang="zh-CN" sz="1600" dirty="0" smtClean="0">
                <a:latin typeface="微软雅黑" pitchFamily="34" charset="-122"/>
                <a:ea typeface="微软雅黑" pitchFamily="34" charset="-122"/>
              </a:rPr>
              <a:t>FIRST</a:t>
            </a:r>
          </a:p>
          <a:p>
            <a:pPr>
              <a:lnSpc>
                <a:spcPct val="150000"/>
              </a:lnSpc>
            </a:pPr>
            <a:r>
              <a:rPr lang="zh-CN" altLang="en-US" sz="1600" dirty="0" smtClean="0">
                <a:latin typeface="微软雅黑" pitchFamily="34" charset="-122"/>
                <a:ea typeface="微软雅黑" pitchFamily="34" charset="-122"/>
              </a:rPr>
              <a:t>返回游标中的第一行并将其作为当前行</a:t>
            </a:r>
            <a:r>
              <a:rPr lang="zh-CN" altLang="en-US"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a:p>
            <a:pPr>
              <a:lnSpc>
                <a:spcPct val="150000"/>
              </a:lnSpc>
              <a:buNone/>
            </a:pPr>
            <a:r>
              <a:rPr lang="en-US" altLang="zh-CN" sz="1600" dirty="0" smtClean="0">
                <a:latin typeface="微软雅黑" pitchFamily="34" charset="-122"/>
                <a:ea typeface="微软雅黑" pitchFamily="34" charset="-122"/>
              </a:rPr>
              <a:t>LAST</a:t>
            </a:r>
          </a:p>
          <a:p>
            <a:pPr>
              <a:lnSpc>
                <a:spcPct val="150000"/>
              </a:lnSpc>
            </a:pPr>
            <a:r>
              <a:rPr lang="zh-CN" altLang="en-US" sz="1600" dirty="0" smtClean="0">
                <a:latin typeface="微软雅黑" pitchFamily="34" charset="-122"/>
                <a:ea typeface="微软雅黑" pitchFamily="34" charset="-122"/>
              </a:rPr>
              <a:t>返回游标中的最后一行并将其作为当前行</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pPr>
            <a:endParaRPr lang="zh-CN" altLang="en-US" sz="1800" dirty="0" smtClean="0">
              <a:latin typeface="微软雅黑" pitchFamily="34" charset="-122"/>
              <a:ea typeface="微软雅黑" pitchFamily="34" charset="-122"/>
            </a:endParaRP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3 </a:t>
            </a:r>
            <a:r>
              <a:rPr lang="zh-CN" altLang="en-US" sz="3200" b="1" dirty="0" smtClean="0">
                <a:solidFill>
                  <a:srgbClr val="0033CC"/>
                </a:solidFill>
                <a:latin typeface="微软雅黑" pitchFamily="34" charset="-122"/>
                <a:ea typeface="微软雅黑" pitchFamily="34" charset="-122"/>
              </a:rPr>
              <a:t>游标的取数</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a:lnSpc>
                <a:spcPct val="150000"/>
              </a:lnSpc>
              <a:buNone/>
            </a:pPr>
            <a:r>
              <a:rPr lang="en-US" altLang="zh-CN" sz="2100" dirty="0" smtClean="0">
                <a:latin typeface="微软雅黑" pitchFamily="34" charset="-122"/>
                <a:ea typeface="微软雅黑" pitchFamily="34" charset="-122"/>
              </a:rPr>
              <a:t>ABSOLUTE { n | @</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a:t>
            </a:r>
          </a:p>
          <a:p>
            <a:pPr>
              <a:lnSpc>
                <a:spcPct val="150000"/>
              </a:lnSpc>
              <a:buNone/>
            </a:pPr>
            <a:r>
              <a:rPr lang="zh-CN" altLang="en-US" sz="2100" dirty="0" smtClean="0">
                <a:latin typeface="微软雅黑" pitchFamily="34" charset="-122"/>
                <a:ea typeface="微软雅黑" pitchFamily="34" charset="-122"/>
              </a:rPr>
              <a:t>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为正，则返回从游标头开始向后的第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行，并将返回行变成新的当前行。如果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为负，则返回从游标末尾开始向前的第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行，并将返回行变成新的当前行。如果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 </a:t>
            </a:r>
            <a:r>
              <a:rPr lang="en-US" altLang="zh-CN" sz="2100" dirty="0" smtClean="0">
                <a:latin typeface="微软雅黑" pitchFamily="34" charset="-122"/>
                <a:ea typeface="微软雅黑" pitchFamily="34" charset="-122"/>
              </a:rPr>
              <a:t>0</a:t>
            </a:r>
            <a:r>
              <a:rPr lang="zh-CN" altLang="en-US" sz="2100" dirty="0" smtClean="0">
                <a:latin typeface="微软雅黑" pitchFamily="34" charset="-122"/>
                <a:ea typeface="微软雅黑" pitchFamily="34" charset="-122"/>
              </a:rPr>
              <a:t>，则不返回行。</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必须是整数常量，并且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的数据类型必须为 </a:t>
            </a:r>
            <a:r>
              <a:rPr lang="en-US" altLang="zh-CN" sz="2100" dirty="0" err="1" smtClean="0">
                <a:latin typeface="微软雅黑" pitchFamily="34" charset="-122"/>
                <a:ea typeface="微软雅黑" pitchFamily="34" charset="-122"/>
              </a:rPr>
              <a:t>smallint</a:t>
            </a:r>
            <a:r>
              <a:rPr lang="zh-CN" altLang="en-US"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tinyint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或 </a:t>
            </a:r>
            <a:r>
              <a:rPr lang="en-US" altLang="zh-CN" sz="2100" dirty="0" err="1" smtClean="0">
                <a:latin typeface="微软雅黑" pitchFamily="34" charset="-122"/>
                <a:ea typeface="微软雅黑" pitchFamily="34" charset="-122"/>
              </a:rPr>
              <a:t>int</a:t>
            </a:r>
            <a:r>
              <a:rPr lang="zh-CN" altLang="en-US" sz="2100" dirty="0" smtClean="0">
                <a:latin typeface="微软雅黑" pitchFamily="34" charset="-122"/>
                <a:ea typeface="微软雅黑" pitchFamily="34" charset="-122"/>
              </a:rPr>
              <a:t>。</a:t>
            </a:r>
          </a:p>
          <a:p>
            <a:pPr>
              <a:lnSpc>
                <a:spcPct val="150000"/>
              </a:lnSpc>
              <a:buNone/>
            </a:pPr>
            <a:endParaRPr lang="zh-CN" altLang="en-US" sz="2100" dirty="0" smtClean="0">
              <a:latin typeface="微软雅黑" pitchFamily="34" charset="-122"/>
              <a:ea typeface="微软雅黑" pitchFamily="34" charset="-122"/>
            </a:endParaRPr>
          </a:p>
          <a:p>
            <a:pPr>
              <a:lnSpc>
                <a:spcPct val="150000"/>
              </a:lnSpc>
              <a:buNone/>
            </a:pPr>
            <a:r>
              <a:rPr lang="en-US" altLang="zh-CN" sz="2100" dirty="0" smtClean="0">
                <a:latin typeface="微软雅黑" pitchFamily="34" charset="-122"/>
                <a:ea typeface="微软雅黑" pitchFamily="34" charset="-122"/>
              </a:rPr>
              <a:t>RELATIVE { n | @</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a:t>
            </a:r>
          </a:p>
          <a:p>
            <a:pPr>
              <a:lnSpc>
                <a:spcPct val="150000"/>
              </a:lnSpc>
              <a:buNone/>
            </a:pPr>
            <a:r>
              <a:rPr lang="zh-CN" altLang="en-US" sz="2100" dirty="0" smtClean="0">
                <a:latin typeface="微软雅黑" pitchFamily="34" charset="-122"/>
                <a:ea typeface="微软雅黑" pitchFamily="34" charset="-122"/>
              </a:rPr>
              <a:t>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为正，则返回从当前行开始向后的第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行，并将返回行变成新的当前行。如果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为负，则返回从当前行开始向前的第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行，并将返回行变成新的当前行。如果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为 </a:t>
            </a:r>
            <a:r>
              <a:rPr lang="en-US" altLang="zh-CN" sz="2100" dirty="0" smtClean="0">
                <a:latin typeface="微软雅黑" pitchFamily="34" charset="-122"/>
                <a:ea typeface="微软雅黑" pitchFamily="34" charset="-122"/>
              </a:rPr>
              <a:t>0</a:t>
            </a:r>
            <a:r>
              <a:rPr lang="zh-CN" altLang="en-US" sz="2100" dirty="0" smtClean="0">
                <a:latin typeface="微软雅黑" pitchFamily="34" charset="-122"/>
                <a:ea typeface="微软雅黑" pitchFamily="34" charset="-122"/>
              </a:rPr>
              <a:t>，则返回当前行。在对游标进行第一次提取时，如果在将 </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设置为负数或 </a:t>
            </a:r>
            <a:r>
              <a:rPr lang="en-US" altLang="zh-CN" sz="2100" dirty="0" smtClean="0">
                <a:latin typeface="微软雅黑" pitchFamily="34" charset="-122"/>
                <a:ea typeface="微软雅黑" pitchFamily="34" charset="-122"/>
              </a:rPr>
              <a:t>0 </a:t>
            </a:r>
            <a:r>
              <a:rPr lang="zh-CN" altLang="en-US" sz="2100" dirty="0" smtClean="0">
                <a:latin typeface="微软雅黑" pitchFamily="34" charset="-122"/>
                <a:ea typeface="微软雅黑" pitchFamily="34" charset="-122"/>
              </a:rPr>
              <a:t>的情况下指定 </a:t>
            </a:r>
            <a:r>
              <a:rPr lang="en-US" altLang="zh-CN" sz="2100" dirty="0" smtClean="0">
                <a:latin typeface="微软雅黑" pitchFamily="34" charset="-122"/>
                <a:ea typeface="微软雅黑" pitchFamily="34" charset="-122"/>
              </a:rPr>
              <a:t>FETCH RELATIVE</a:t>
            </a:r>
            <a:r>
              <a:rPr lang="zh-CN" altLang="en-US" sz="2100" dirty="0" smtClean="0">
                <a:latin typeface="微软雅黑" pitchFamily="34" charset="-122"/>
                <a:ea typeface="微软雅黑" pitchFamily="34" charset="-122"/>
              </a:rPr>
              <a:t>，则不返回行。</a:t>
            </a:r>
            <a:r>
              <a:rPr lang="en-US" altLang="zh-CN" sz="2100" dirty="0" smtClean="0">
                <a:latin typeface="微软雅黑" pitchFamily="34" charset="-122"/>
                <a:ea typeface="微软雅黑" pitchFamily="34" charset="-122"/>
              </a:rPr>
              <a:t>n </a:t>
            </a:r>
            <a:r>
              <a:rPr lang="zh-CN" altLang="en-US" sz="2100" dirty="0" smtClean="0">
                <a:latin typeface="微软雅黑" pitchFamily="34" charset="-122"/>
                <a:ea typeface="微软雅黑" pitchFamily="34" charset="-122"/>
              </a:rPr>
              <a:t>必须是整数常量，</a:t>
            </a:r>
            <a:r>
              <a:rPr lang="en-US" altLang="zh-CN"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nvar</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的数据类型必须为 </a:t>
            </a:r>
            <a:r>
              <a:rPr lang="en-US" altLang="zh-CN" sz="2100" dirty="0" err="1" smtClean="0">
                <a:latin typeface="微软雅黑" pitchFamily="34" charset="-122"/>
                <a:ea typeface="微软雅黑" pitchFamily="34" charset="-122"/>
              </a:rPr>
              <a:t>smallint</a:t>
            </a:r>
            <a:r>
              <a:rPr lang="zh-CN" altLang="en-US" sz="2100" dirty="0" smtClean="0">
                <a:latin typeface="微软雅黑" pitchFamily="34" charset="-122"/>
                <a:ea typeface="微软雅黑" pitchFamily="34" charset="-122"/>
              </a:rPr>
              <a:t>、</a:t>
            </a:r>
            <a:r>
              <a:rPr lang="en-US" altLang="zh-CN" sz="2100" dirty="0" err="1" smtClean="0">
                <a:latin typeface="微软雅黑" pitchFamily="34" charset="-122"/>
                <a:ea typeface="微软雅黑" pitchFamily="34" charset="-122"/>
              </a:rPr>
              <a:t>tinyint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或 </a:t>
            </a:r>
            <a:r>
              <a:rPr lang="en-US" altLang="zh-CN" sz="2100" dirty="0" err="1" smtClean="0">
                <a:latin typeface="微软雅黑" pitchFamily="34" charset="-122"/>
                <a:ea typeface="微软雅黑" pitchFamily="34" charset="-122"/>
              </a:rPr>
              <a:t>int</a:t>
            </a:r>
            <a:r>
              <a:rPr lang="zh-CN" altLang="en-US" sz="2100" dirty="0" smtClean="0">
                <a:latin typeface="微软雅黑" pitchFamily="34" charset="-122"/>
                <a:ea typeface="微软雅黑" pitchFamily="34" charset="-122"/>
              </a:rPr>
              <a:t>。</a:t>
            </a:r>
          </a:p>
          <a:p>
            <a:pPr>
              <a:lnSpc>
                <a:spcPct val="150000"/>
              </a:lnSpc>
              <a:buNone/>
            </a:pPr>
            <a:endParaRPr lang="zh-CN" altLang="en-US" sz="2100" dirty="0" smtClean="0">
              <a:latin typeface="微软雅黑" pitchFamily="34" charset="-122"/>
              <a:ea typeface="微软雅黑"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334000"/>
          </a:xfrm>
        </p:spPr>
        <p:txBody>
          <a:bodyPr>
            <a:noAutofit/>
          </a:bodyPr>
          <a:lstStyle/>
          <a:p>
            <a:pPr>
              <a:lnSpc>
                <a:spcPct val="150000"/>
              </a:lnSpc>
            </a:pPr>
            <a:r>
              <a:rPr lang="en-US" altLang="zh-CN" sz="1800" dirty="0" smtClean="0">
                <a:latin typeface="微软雅黑" pitchFamily="34" charset="-122"/>
                <a:ea typeface="微软雅黑" pitchFamily="34" charset="-122"/>
              </a:rPr>
              <a:t>@@FETCH_STATUS (Transact-SQL)</a:t>
            </a:r>
          </a:p>
          <a:p>
            <a:pPr>
              <a:lnSpc>
                <a:spcPct val="150000"/>
              </a:lnSpc>
              <a:buNone/>
            </a:pPr>
            <a:r>
              <a:rPr lang="zh-CN" altLang="en-US" sz="1800" dirty="0" smtClean="0">
                <a:latin typeface="微软雅黑" pitchFamily="34" charset="-122"/>
                <a:ea typeface="微软雅黑" pitchFamily="34" charset="-122"/>
              </a:rPr>
              <a:t>返回针对连接当前打开的任何游标发出的上一条游标 </a:t>
            </a:r>
            <a:r>
              <a:rPr lang="en-US" altLang="zh-CN" sz="1800" dirty="0" smtClean="0">
                <a:latin typeface="微软雅黑" pitchFamily="34" charset="-122"/>
                <a:ea typeface="微软雅黑" pitchFamily="34" charset="-122"/>
              </a:rPr>
              <a:t>FETCH </a:t>
            </a:r>
            <a:r>
              <a:rPr lang="zh-CN" altLang="en-US" sz="1800" dirty="0" smtClean="0">
                <a:latin typeface="微软雅黑" pitchFamily="34" charset="-122"/>
                <a:ea typeface="微软雅黑" pitchFamily="34" charset="-122"/>
              </a:rPr>
              <a:t>语句的状态</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50000"/>
              </a:lnSpc>
              <a:buNone/>
            </a:pPr>
            <a:endParaRPr lang="en-US" altLang="zh-CN" sz="800" dirty="0" smtClean="0">
              <a:latin typeface="微软雅黑" pitchFamily="34" charset="-122"/>
              <a:ea typeface="微软雅黑" pitchFamily="34" charset="-122"/>
            </a:endParaRPr>
          </a:p>
          <a:p>
            <a:pPr>
              <a:lnSpc>
                <a:spcPct val="150000"/>
              </a:lnSpc>
              <a:buNone/>
            </a:pPr>
            <a:r>
              <a:rPr lang="zh-CN" altLang="en-US" sz="1800" dirty="0" smtClean="0">
                <a:latin typeface="微软雅黑" pitchFamily="34" charset="-122"/>
                <a:ea typeface="微软雅黑" pitchFamily="34" charset="-122"/>
              </a:rPr>
              <a:t>注意：</a:t>
            </a:r>
            <a:endParaRPr lang="en-US" altLang="zh-CN" sz="1800" dirty="0" smtClean="0">
              <a:latin typeface="微软雅黑" pitchFamily="34" charset="-122"/>
              <a:ea typeface="微软雅黑" pitchFamily="34" charset="-122"/>
            </a:endParaRPr>
          </a:p>
          <a:p>
            <a:r>
              <a:rPr lang="zh-CN" altLang="en-US" sz="1900" dirty="0" smtClean="0"/>
              <a:t>由于 </a:t>
            </a:r>
            <a:r>
              <a:rPr lang="en-US" altLang="zh-CN" sz="1900" dirty="0" smtClean="0"/>
              <a:t>@@FETCH_STATUS </a:t>
            </a:r>
            <a:r>
              <a:rPr lang="zh-CN" altLang="en-US" sz="1900" dirty="0" smtClean="0"/>
              <a:t>对于在一个连接上的所有游标都是全局性的，所以要谨慎使用 </a:t>
            </a:r>
            <a:r>
              <a:rPr lang="en-US" altLang="zh-CN" sz="1900" dirty="0" smtClean="0"/>
              <a:t>@@FETCH_STATUS</a:t>
            </a:r>
            <a:r>
              <a:rPr lang="zh-CN" altLang="en-US" sz="1900" dirty="0" smtClean="0"/>
              <a:t>。在执行一条 </a:t>
            </a:r>
            <a:r>
              <a:rPr lang="en-US" altLang="zh-CN" sz="1900" dirty="0" smtClean="0"/>
              <a:t>FETCH </a:t>
            </a:r>
            <a:r>
              <a:rPr lang="zh-CN" altLang="en-US" sz="1900" dirty="0" smtClean="0"/>
              <a:t>语句后，必须在对另一游标执行另一 </a:t>
            </a:r>
            <a:r>
              <a:rPr lang="en-US" altLang="zh-CN" sz="1900" dirty="0" smtClean="0"/>
              <a:t>FETCH </a:t>
            </a:r>
            <a:r>
              <a:rPr lang="zh-CN" altLang="en-US" sz="1900" dirty="0" smtClean="0"/>
              <a:t>语句前测试 </a:t>
            </a:r>
            <a:r>
              <a:rPr lang="en-US" altLang="zh-CN" sz="1900" dirty="0" smtClean="0"/>
              <a:t>@@FETCH_STATUS</a:t>
            </a:r>
            <a:r>
              <a:rPr lang="zh-CN" altLang="en-US" sz="1900" dirty="0" smtClean="0"/>
              <a:t>。在此连接上出现任何提取操作之前，</a:t>
            </a:r>
            <a:r>
              <a:rPr lang="en-US" altLang="zh-CN" sz="1900" dirty="0" smtClean="0"/>
              <a:t>@@FETCH_STATUS </a:t>
            </a:r>
            <a:r>
              <a:rPr lang="zh-CN" altLang="en-US" sz="1900" dirty="0" smtClean="0"/>
              <a:t>的值没有定义。</a:t>
            </a:r>
          </a:p>
          <a:p>
            <a:r>
              <a:rPr lang="zh-CN" altLang="en-US" sz="1900" dirty="0" smtClean="0"/>
              <a:t>例如，用户从一个游标执行一条 </a:t>
            </a:r>
            <a:r>
              <a:rPr lang="en-US" altLang="zh-CN" sz="1900" dirty="0" smtClean="0"/>
              <a:t>FETCH </a:t>
            </a:r>
            <a:r>
              <a:rPr lang="zh-CN" altLang="en-US" sz="1900" dirty="0" smtClean="0"/>
              <a:t>语句，然后调用一个存储过程，此存储过程打开并处理另一个游标的结果。从被调用的存储过程返回控制后，</a:t>
            </a:r>
            <a:r>
              <a:rPr lang="en-US" altLang="zh-CN" sz="1900" dirty="0" smtClean="0"/>
              <a:t>@@FETCH_STATUS </a:t>
            </a:r>
            <a:r>
              <a:rPr lang="zh-CN" altLang="en-US" sz="1900" dirty="0" smtClean="0"/>
              <a:t>反映的是在存储过程中执行的最后的 </a:t>
            </a:r>
            <a:r>
              <a:rPr lang="en-US" altLang="zh-CN" sz="1900" dirty="0" smtClean="0"/>
              <a:t>FETCH </a:t>
            </a:r>
            <a:r>
              <a:rPr lang="zh-CN" altLang="en-US" sz="1900" dirty="0" smtClean="0"/>
              <a:t>语句的结果，而不是在存储过程被调用之前的 </a:t>
            </a:r>
            <a:r>
              <a:rPr lang="en-US" altLang="zh-CN" sz="1900" dirty="0" smtClean="0"/>
              <a:t>FETCH </a:t>
            </a:r>
            <a:r>
              <a:rPr lang="zh-CN" altLang="en-US" sz="1900" dirty="0" smtClean="0"/>
              <a:t>语句的结果。</a:t>
            </a:r>
          </a:p>
          <a:p>
            <a:r>
              <a:rPr lang="zh-CN" altLang="en-US" sz="1900" dirty="0" smtClean="0"/>
              <a:t>若要检索特定游标的最后提取状态，请查询 </a:t>
            </a:r>
            <a:r>
              <a:rPr lang="en-US" altLang="zh-CN" sz="1900" dirty="0" err="1" smtClean="0"/>
              <a:t>sys.dm_exec_cursors</a:t>
            </a:r>
            <a:r>
              <a:rPr lang="en-US" altLang="zh-CN" sz="1900" dirty="0" smtClean="0"/>
              <a:t> </a:t>
            </a:r>
            <a:r>
              <a:rPr lang="zh-CN" altLang="en-US" sz="1900" dirty="0" smtClean="0"/>
              <a:t>动态管理函数的 </a:t>
            </a:r>
            <a:r>
              <a:rPr lang="en-US" altLang="zh-CN" sz="1900" dirty="0" err="1" smtClean="0"/>
              <a:t>fetch_status</a:t>
            </a:r>
            <a:r>
              <a:rPr lang="en-US" altLang="zh-CN" sz="1900" dirty="0" smtClean="0"/>
              <a:t> </a:t>
            </a:r>
            <a:r>
              <a:rPr lang="zh-CN" altLang="en-US" sz="1900" dirty="0" smtClean="0"/>
              <a:t>列</a:t>
            </a:r>
            <a:endParaRPr lang="zh-CN" altLang="en-US" sz="1900" dirty="0" smtClean="0"/>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4</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取数的状态</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073352"/>
          </a:xfrm>
        </p:spPr>
        <p:txBody>
          <a:bodyPr>
            <a:noAutofit/>
          </a:bodyPr>
          <a:lstStyle/>
          <a:p>
            <a:pPr>
              <a:lnSpc>
                <a:spcPct val="150000"/>
              </a:lnSpc>
            </a:pPr>
            <a:r>
              <a:rPr lang="en-US" altLang="zh-CN" sz="1600" dirty="0" smtClean="0">
                <a:latin typeface="微软雅黑" pitchFamily="34" charset="-122"/>
                <a:ea typeface="微软雅黑" pitchFamily="34" charset="-122"/>
              </a:rPr>
              <a:t>LOCAL</a:t>
            </a:r>
          </a:p>
          <a:p>
            <a:pPr>
              <a:lnSpc>
                <a:spcPct val="150000"/>
              </a:lnSpc>
            </a:pPr>
            <a:r>
              <a:rPr lang="zh-CN" altLang="en-US" sz="1600" dirty="0" smtClean="0">
                <a:latin typeface="微软雅黑" pitchFamily="34" charset="-122"/>
                <a:ea typeface="微软雅黑" pitchFamily="34" charset="-122"/>
              </a:rPr>
              <a:t>指定对于在其中创建的批处理、存储过程或触发器来说，该游标的作用域是局部的。该游标名称仅在这个作用域内有效。在批处理、存储过程、触发器或存储过程 </a:t>
            </a:r>
            <a:r>
              <a:rPr lang="en-US" altLang="zh-CN" sz="1600" dirty="0" smtClean="0">
                <a:latin typeface="微软雅黑" pitchFamily="34" charset="-122"/>
                <a:ea typeface="微软雅黑" pitchFamily="34" charset="-122"/>
              </a:rPr>
              <a:t>OUTPUT </a:t>
            </a:r>
            <a:r>
              <a:rPr lang="zh-CN" altLang="en-US" sz="1600" dirty="0" smtClean="0">
                <a:latin typeface="微软雅黑" pitchFamily="34" charset="-122"/>
                <a:ea typeface="微软雅黑" pitchFamily="34" charset="-122"/>
              </a:rPr>
              <a:t>参数中，该游标可由局部游标变量引用。</a:t>
            </a:r>
            <a:r>
              <a:rPr lang="en-US" altLang="zh-CN" sz="1600" dirty="0" smtClean="0">
                <a:latin typeface="微软雅黑" pitchFamily="34" charset="-122"/>
                <a:ea typeface="微软雅黑" pitchFamily="34" charset="-122"/>
              </a:rPr>
              <a:t>OUTPUT </a:t>
            </a:r>
            <a:r>
              <a:rPr lang="zh-CN" altLang="en-US" sz="1600" dirty="0" smtClean="0">
                <a:latin typeface="微软雅黑" pitchFamily="34" charset="-122"/>
                <a:ea typeface="微软雅黑" pitchFamily="34" charset="-122"/>
              </a:rPr>
              <a:t>参数用于将局部游标传递回调用批处理、存储过程或触发器，它们可在存储过程终止后给游标变量分配参数使其引用游标。除非 </a:t>
            </a:r>
            <a:r>
              <a:rPr lang="en-US" altLang="zh-CN" sz="1600" dirty="0" smtClean="0">
                <a:latin typeface="微软雅黑" pitchFamily="34" charset="-122"/>
                <a:ea typeface="微软雅黑" pitchFamily="34" charset="-122"/>
              </a:rPr>
              <a:t>OUTPUT </a:t>
            </a:r>
            <a:r>
              <a:rPr lang="zh-CN" altLang="en-US" sz="1600" dirty="0" smtClean="0">
                <a:latin typeface="微软雅黑" pitchFamily="34" charset="-122"/>
                <a:ea typeface="微软雅黑" pitchFamily="34" charset="-122"/>
              </a:rPr>
              <a:t>参数将游标传递回来，否则游标将在批处理、存储过程或触发器终止时隐式释放。如果 </a:t>
            </a:r>
            <a:r>
              <a:rPr lang="en-US" altLang="zh-CN" sz="1600" dirty="0" smtClean="0">
                <a:latin typeface="微软雅黑" pitchFamily="34" charset="-122"/>
                <a:ea typeface="微软雅黑" pitchFamily="34" charset="-122"/>
              </a:rPr>
              <a:t>OUTPUT </a:t>
            </a:r>
            <a:r>
              <a:rPr lang="zh-CN" altLang="en-US" sz="1600" dirty="0" smtClean="0">
                <a:latin typeface="微软雅黑" pitchFamily="34" charset="-122"/>
                <a:ea typeface="微软雅黑" pitchFamily="34" charset="-122"/>
              </a:rPr>
              <a:t>参数将游标传递回来，则游标在最后引用它的变量释放或离开作用域时释放。</a:t>
            </a:r>
            <a:endParaRPr lang="en-US" altLang="zh-CN" sz="1600" dirty="0" smtClean="0">
              <a:latin typeface="微软雅黑" pitchFamily="34" charset="-122"/>
              <a:ea typeface="微软雅黑" pitchFamily="34" charset="-122"/>
            </a:endParaRPr>
          </a:p>
          <a:p>
            <a:pPr>
              <a:lnSpc>
                <a:spcPct val="150000"/>
              </a:lnSpc>
            </a:pPr>
            <a:endParaRPr lang="zh-CN" altLang="en-US"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GLOBAL</a:t>
            </a:r>
          </a:p>
          <a:p>
            <a:pPr>
              <a:lnSpc>
                <a:spcPct val="150000"/>
              </a:lnSpc>
            </a:pPr>
            <a:r>
              <a:rPr lang="zh-CN" altLang="en-US" sz="1600" dirty="0" smtClean="0">
                <a:latin typeface="微软雅黑" pitchFamily="34" charset="-122"/>
                <a:ea typeface="微软雅黑" pitchFamily="34" charset="-122"/>
              </a:rPr>
              <a:t>指定该游标的作用域对来说连接是全局的。在由连接执行的任何存储过程或批处理中，都可以引用该游标名称。该游标仅在断开连接时隐式释放。</a:t>
            </a:r>
          </a:p>
        </p:txBody>
      </p:sp>
      <p:sp>
        <p:nvSpPr>
          <p:cNvPr id="3" name="标题 1"/>
          <p:cNvSpPr>
            <a:spLocks noGrp="1"/>
          </p:cNvSpPr>
          <p:nvPr>
            <p:ph type="title"/>
          </p:nvPr>
        </p:nvSpPr>
        <p:spPr bwMode="auto">
          <a:xfrm>
            <a:off x="395536"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5</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游标的参数</a:t>
            </a:r>
            <a:endParaRPr lang="zh-CN" altLang="en-US" sz="3200" b="1" dirty="0" smtClean="0">
              <a:solidFill>
                <a:srgbClr val="0033CC"/>
              </a:solidFill>
              <a:latin typeface="微软雅黑" pitchFamily="34" charset="-122"/>
              <a:ea typeface="微软雅黑"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4827240"/>
          </a:xfrm>
        </p:spPr>
        <p:txBody>
          <a:bodyPr>
            <a:normAutofit fontScale="77500" lnSpcReduction="20000"/>
          </a:bodyPr>
          <a:lstStyle/>
          <a:p>
            <a:pPr>
              <a:lnSpc>
                <a:spcPct val="150000"/>
              </a:lnSpc>
            </a:pPr>
            <a:r>
              <a:rPr lang="en-US" altLang="zh-CN" sz="2100" dirty="0" smtClean="0">
                <a:latin typeface="微软雅黑" pitchFamily="34" charset="-122"/>
                <a:ea typeface="微软雅黑" pitchFamily="34" charset="-122"/>
              </a:rPr>
              <a:t>FORWARD_ONLY</a:t>
            </a:r>
          </a:p>
          <a:p>
            <a:pPr>
              <a:lnSpc>
                <a:spcPct val="150000"/>
              </a:lnSpc>
            </a:pPr>
            <a:r>
              <a:rPr lang="zh-CN" altLang="en-US" sz="2100" dirty="0" smtClean="0">
                <a:latin typeface="微软雅黑" pitchFamily="34" charset="-122"/>
                <a:ea typeface="微软雅黑" pitchFamily="34" charset="-122"/>
              </a:rPr>
              <a:t>指定游标只能从第一行滚动到最后一行。</a:t>
            </a:r>
            <a:r>
              <a:rPr lang="en-US" altLang="zh-CN" sz="2100" dirty="0" smtClean="0">
                <a:latin typeface="微软雅黑" pitchFamily="34" charset="-122"/>
                <a:ea typeface="微软雅黑" pitchFamily="34" charset="-122"/>
              </a:rPr>
              <a:t>FETCH NEXT </a:t>
            </a:r>
            <a:r>
              <a:rPr lang="zh-CN" altLang="en-US" sz="2100" dirty="0" smtClean="0">
                <a:latin typeface="微软雅黑" pitchFamily="34" charset="-122"/>
                <a:ea typeface="微软雅黑" pitchFamily="34" charset="-122"/>
              </a:rPr>
              <a:t>是唯一支持的提取选项。如果在指定 </a:t>
            </a:r>
            <a:r>
              <a:rPr lang="en-US" altLang="zh-CN" sz="2100" dirty="0" smtClean="0">
                <a:latin typeface="微软雅黑" pitchFamily="34" charset="-122"/>
                <a:ea typeface="微软雅黑" pitchFamily="34" charset="-122"/>
              </a:rPr>
              <a:t>FORWARD_ONLY </a:t>
            </a:r>
            <a:r>
              <a:rPr lang="zh-CN" altLang="en-US" sz="2100" dirty="0" smtClean="0">
                <a:latin typeface="微软雅黑" pitchFamily="34" charset="-122"/>
                <a:ea typeface="微软雅黑" pitchFamily="34" charset="-122"/>
              </a:rPr>
              <a:t>时不指定 </a:t>
            </a:r>
            <a:r>
              <a:rPr lang="en-US" altLang="zh-CN" sz="2100" dirty="0" smtClean="0">
                <a:latin typeface="微软雅黑" pitchFamily="34" charset="-122"/>
                <a:ea typeface="微软雅黑" pitchFamily="34" charset="-122"/>
              </a:rPr>
              <a:t>STATIC</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KEYSET </a:t>
            </a:r>
            <a:r>
              <a:rPr lang="zh-CN" altLang="en-US" sz="2100" dirty="0" smtClean="0">
                <a:latin typeface="微软雅黑" pitchFamily="34" charset="-122"/>
                <a:ea typeface="微软雅黑" pitchFamily="34" charset="-122"/>
              </a:rPr>
              <a:t>和 </a:t>
            </a:r>
            <a:r>
              <a:rPr lang="en-US" altLang="zh-CN" sz="2100" dirty="0" smtClean="0">
                <a:latin typeface="微软雅黑" pitchFamily="34" charset="-122"/>
                <a:ea typeface="微软雅黑" pitchFamily="34" charset="-122"/>
              </a:rPr>
              <a:t>DYNAMIC </a:t>
            </a:r>
            <a:r>
              <a:rPr lang="zh-CN" altLang="en-US" sz="2100" dirty="0" smtClean="0">
                <a:latin typeface="微软雅黑" pitchFamily="34" charset="-122"/>
                <a:ea typeface="微软雅黑" pitchFamily="34" charset="-122"/>
              </a:rPr>
              <a:t>关键字，则游标作为 </a:t>
            </a:r>
            <a:r>
              <a:rPr lang="en-US" altLang="zh-CN" sz="2100" dirty="0" smtClean="0">
                <a:latin typeface="微软雅黑" pitchFamily="34" charset="-122"/>
                <a:ea typeface="微软雅黑" pitchFamily="34" charset="-122"/>
              </a:rPr>
              <a:t>DYNAMIC </a:t>
            </a:r>
            <a:r>
              <a:rPr lang="zh-CN" altLang="en-US" sz="2100" dirty="0" smtClean="0">
                <a:latin typeface="微软雅黑" pitchFamily="34" charset="-122"/>
                <a:ea typeface="微软雅黑" pitchFamily="34" charset="-122"/>
              </a:rPr>
              <a:t>游标进行操作。如果 </a:t>
            </a:r>
            <a:r>
              <a:rPr lang="en-US" altLang="zh-CN" sz="2100" dirty="0" smtClean="0">
                <a:latin typeface="微软雅黑" pitchFamily="34" charset="-122"/>
                <a:ea typeface="微软雅黑" pitchFamily="34" charset="-122"/>
              </a:rPr>
              <a:t>FORWARD_ONLY </a:t>
            </a:r>
            <a:r>
              <a:rPr lang="zh-CN" altLang="en-US" sz="2100" dirty="0" smtClean="0">
                <a:latin typeface="微软雅黑" pitchFamily="34" charset="-122"/>
                <a:ea typeface="微软雅黑" pitchFamily="34" charset="-122"/>
              </a:rPr>
              <a:t>和 </a:t>
            </a:r>
            <a:r>
              <a:rPr lang="en-US" altLang="zh-CN" sz="2100" dirty="0" smtClean="0">
                <a:latin typeface="微软雅黑" pitchFamily="34" charset="-122"/>
                <a:ea typeface="微软雅黑" pitchFamily="34" charset="-122"/>
              </a:rPr>
              <a:t>SCROLL </a:t>
            </a:r>
            <a:r>
              <a:rPr lang="zh-CN" altLang="en-US" sz="2100" dirty="0" smtClean="0">
                <a:latin typeface="微软雅黑" pitchFamily="34" charset="-122"/>
                <a:ea typeface="微软雅黑" pitchFamily="34" charset="-122"/>
              </a:rPr>
              <a:t>均未指定，则除非指定 </a:t>
            </a:r>
            <a:r>
              <a:rPr lang="en-US" altLang="zh-CN" sz="2100" dirty="0" smtClean="0">
                <a:latin typeface="微软雅黑" pitchFamily="34" charset="-122"/>
                <a:ea typeface="微软雅黑" pitchFamily="34" charset="-122"/>
              </a:rPr>
              <a:t>STATIC</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KEYSET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DYNAMIC </a:t>
            </a:r>
            <a:r>
              <a:rPr lang="zh-CN" altLang="en-US" sz="2100" dirty="0" smtClean="0">
                <a:latin typeface="微软雅黑" pitchFamily="34" charset="-122"/>
                <a:ea typeface="微软雅黑" pitchFamily="34" charset="-122"/>
              </a:rPr>
              <a:t>关键字，否则默认为 </a:t>
            </a:r>
            <a:r>
              <a:rPr lang="en-US" altLang="zh-CN" sz="2100" dirty="0" smtClean="0">
                <a:latin typeface="微软雅黑" pitchFamily="34" charset="-122"/>
                <a:ea typeface="微软雅黑" pitchFamily="34" charset="-122"/>
              </a:rPr>
              <a:t>FORWARD_ONLY</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STATIC</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KEYSET </a:t>
            </a:r>
            <a:r>
              <a:rPr lang="zh-CN" altLang="en-US" sz="2100" dirty="0" smtClean="0">
                <a:latin typeface="微软雅黑" pitchFamily="34" charset="-122"/>
                <a:ea typeface="微软雅黑" pitchFamily="34" charset="-122"/>
              </a:rPr>
              <a:t>和 </a:t>
            </a:r>
            <a:r>
              <a:rPr lang="en-US" altLang="zh-CN" sz="2100" dirty="0" smtClean="0">
                <a:latin typeface="微软雅黑" pitchFamily="34" charset="-122"/>
                <a:ea typeface="微软雅黑" pitchFamily="34" charset="-122"/>
              </a:rPr>
              <a:t>DYNAMIC </a:t>
            </a:r>
            <a:r>
              <a:rPr lang="zh-CN" altLang="en-US" sz="2100" dirty="0" smtClean="0">
                <a:latin typeface="微软雅黑" pitchFamily="34" charset="-122"/>
                <a:ea typeface="微软雅黑" pitchFamily="34" charset="-122"/>
              </a:rPr>
              <a:t>游标默认为 </a:t>
            </a:r>
            <a:r>
              <a:rPr lang="en-US" altLang="zh-CN" sz="2100" dirty="0" smtClean="0">
                <a:latin typeface="微软雅黑" pitchFamily="34" charset="-122"/>
                <a:ea typeface="微软雅黑" pitchFamily="34" charset="-122"/>
              </a:rPr>
              <a:t>SCROLL</a:t>
            </a:r>
            <a:r>
              <a:rPr lang="zh-CN" altLang="en-US" sz="2100" dirty="0" smtClean="0">
                <a:latin typeface="微软雅黑" pitchFamily="34" charset="-122"/>
                <a:ea typeface="微软雅黑" pitchFamily="34" charset="-122"/>
              </a:rPr>
              <a:t>。与 </a:t>
            </a:r>
            <a:r>
              <a:rPr lang="en-US" altLang="zh-CN" sz="2100" dirty="0" smtClean="0">
                <a:latin typeface="微软雅黑" pitchFamily="34" charset="-122"/>
                <a:ea typeface="微软雅黑" pitchFamily="34" charset="-122"/>
              </a:rPr>
              <a:t>ODBC </a:t>
            </a:r>
            <a:r>
              <a:rPr lang="zh-CN" altLang="en-US" sz="2100" dirty="0" smtClean="0">
                <a:latin typeface="微软雅黑" pitchFamily="34" charset="-122"/>
                <a:ea typeface="微软雅黑" pitchFamily="34" charset="-122"/>
              </a:rPr>
              <a:t>和 </a:t>
            </a:r>
            <a:r>
              <a:rPr lang="en-US" altLang="zh-CN" sz="2100" dirty="0" smtClean="0">
                <a:latin typeface="微软雅黑" pitchFamily="34" charset="-122"/>
                <a:ea typeface="微软雅黑" pitchFamily="34" charset="-122"/>
              </a:rPr>
              <a:t>ADO </a:t>
            </a:r>
            <a:r>
              <a:rPr lang="zh-CN" altLang="en-US" sz="2100" dirty="0" smtClean="0">
                <a:latin typeface="微软雅黑" pitchFamily="34" charset="-122"/>
                <a:ea typeface="微软雅黑" pitchFamily="34" charset="-122"/>
              </a:rPr>
              <a:t>这类数据库 </a:t>
            </a:r>
            <a:r>
              <a:rPr lang="en-US" altLang="zh-CN" sz="2100" dirty="0" smtClean="0">
                <a:latin typeface="微软雅黑" pitchFamily="34" charset="-122"/>
                <a:ea typeface="微软雅黑" pitchFamily="34" charset="-122"/>
              </a:rPr>
              <a:t>API </a:t>
            </a:r>
            <a:r>
              <a:rPr lang="zh-CN" altLang="en-US" sz="2100" dirty="0" smtClean="0">
                <a:latin typeface="微软雅黑" pitchFamily="34" charset="-122"/>
                <a:ea typeface="微软雅黑" pitchFamily="34" charset="-122"/>
              </a:rPr>
              <a:t>不同，</a:t>
            </a:r>
            <a:r>
              <a:rPr lang="en-US" altLang="zh-CN" sz="2100" dirty="0" smtClean="0">
                <a:latin typeface="微软雅黑" pitchFamily="34" charset="-122"/>
                <a:ea typeface="微软雅黑" pitchFamily="34" charset="-122"/>
              </a:rPr>
              <a:t>STATIC</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KEYSET </a:t>
            </a:r>
            <a:r>
              <a:rPr lang="zh-CN" altLang="en-US" sz="2100" dirty="0" smtClean="0">
                <a:latin typeface="微软雅黑" pitchFamily="34" charset="-122"/>
                <a:ea typeface="微软雅黑" pitchFamily="34" charset="-122"/>
              </a:rPr>
              <a:t>和 </a:t>
            </a:r>
            <a:r>
              <a:rPr lang="en-US" altLang="zh-CN" sz="2100" dirty="0" smtClean="0">
                <a:latin typeface="微软雅黑" pitchFamily="34" charset="-122"/>
                <a:ea typeface="微软雅黑" pitchFamily="34" charset="-122"/>
              </a:rPr>
              <a:t>DYNAMIC Transact-SQL </a:t>
            </a:r>
            <a:r>
              <a:rPr lang="zh-CN" altLang="en-US" sz="2100" dirty="0" smtClean="0">
                <a:latin typeface="微软雅黑" pitchFamily="34" charset="-122"/>
                <a:ea typeface="微软雅黑" pitchFamily="34" charset="-122"/>
              </a:rPr>
              <a:t>游标支持 </a:t>
            </a:r>
            <a:r>
              <a:rPr lang="en-US" altLang="zh-CN" sz="2100" dirty="0" smtClean="0">
                <a:latin typeface="微软雅黑" pitchFamily="34" charset="-122"/>
                <a:ea typeface="微软雅黑" pitchFamily="34" charset="-122"/>
              </a:rPr>
              <a:t>FORWARD_ONLY</a:t>
            </a:r>
            <a:r>
              <a:rPr lang="zh-CN" altLang="en-US" sz="2100" dirty="0" smtClean="0">
                <a:latin typeface="微软雅黑" pitchFamily="34" charset="-122"/>
                <a:ea typeface="微软雅黑" pitchFamily="34" charset="-122"/>
              </a:rPr>
              <a:t>。</a:t>
            </a:r>
          </a:p>
          <a:p>
            <a:pPr>
              <a:lnSpc>
                <a:spcPct val="150000"/>
              </a:lnSpc>
            </a:pPr>
            <a:endParaRPr lang="zh-CN" altLang="en-US" sz="2100" dirty="0" smtClean="0">
              <a:latin typeface="微软雅黑" pitchFamily="34" charset="-122"/>
              <a:ea typeface="微软雅黑" pitchFamily="34" charset="-122"/>
            </a:endParaRPr>
          </a:p>
          <a:p>
            <a:pPr>
              <a:lnSpc>
                <a:spcPct val="150000"/>
              </a:lnSpc>
            </a:pPr>
            <a:r>
              <a:rPr lang="en-US" altLang="zh-CN" sz="2100" dirty="0" smtClean="0">
                <a:latin typeface="微软雅黑" pitchFamily="34" charset="-122"/>
                <a:ea typeface="微软雅黑" pitchFamily="34" charset="-122"/>
              </a:rPr>
              <a:t>STATIC</a:t>
            </a:r>
          </a:p>
          <a:p>
            <a:pPr>
              <a:lnSpc>
                <a:spcPct val="150000"/>
              </a:lnSpc>
            </a:pPr>
            <a:r>
              <a:rPr lang="zh-CN" altLang="en-US" sz="2100" dirty="0" smtClean="0">
                <a:latin typeface="微软雅黑" pitchFamily="34" charset="-122"/>
                <a:ea typeface="微软雅黑" pitchFamily="34" charset="-122"/>
              </a:rPr>
              <a:t>定义一个游标，以创建将由该游标使用的数据的临时复本。对游标的所有请求都从 </a:t>
            </a:r>
            <a:r>
              <a:rPr lang="en-US" altLang="zh-CN" sz="2100" dirty="0" err="1" smtClean="0">
                <a:latin typeface="微软雅黑" pitchFamily="34" charset="-122"/>
                <a:ea typeface="微软雅黑" pitchFamily="34" charset="-122"/>
              </a:rPr>
              <a:t>tempdb</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中的这一临时表中得到应答；因此，在对该游标进行提取操作时返回的数据中不反映对基表所做的修改，并且该游标不允许修改。</a:t>
            </a:r>
          </a:p>
          <a:p>
            <a:pPr>
              <a:lnSpc>
                <a:spcPct val="150000"/>
              </a:lnSpc>
            </a:pPr>
            <a:endParaRPr lang="zh-CN" altLang="en-US" sz="2100" dirty="0" smtClean="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0" y="836712"/>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权限</a:t>
            </a:r>
          </a:p>
        </p:txBody>
      </p:sp>
      <p:sp>
        <p:nvSpPr>
          <p:cNvPr id="3" name="内容占位符 2"/>
          <p:cNvSpPr>
            <a:spLocks noGrp="1"/>
          </p:cNvSpPr>
          <p:nvPr>
            <p:ph idx="1"/>
          </p:nvPr>
        </p:nvSpPr>
        <p:spPr bwMode="auto">
          <a:xfrm>
            <a:off x="178693" y="1628800"/>
            <a:ext cx="8785795" cy="5040560"/>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dirty="0" smtClean="0">
                <a:latin typeface="微软雅黑" pitchFamily="34" charset="-122"/>
                <a:ea typeface="微软雅黑" pitchFamily="34" charset="-122"/>
              </a:rPr>
              <a:t>   若要创建作业，用户必须是某个 </a:t>
            </a:r>
            <a:r>
              <a:rPr lang="en-US" altLang="zh-CN" dirty="0" smtClean="0">
                <a:latin typeface="微软雅黑" pitchFamily="34" charset="-122"/>
                <a:ea typeface="微软雅黑" pitchFamily="34" charset="-122"/>
              </a:rPr>
              <a:t>SQL Server </a:t>
            </a:r>
            <a:r>
              <a:rPr lang="zh-CN" altLang="en-US" dirty="0" smtClean="0">
                <a:latin typeface="微软雅黑" pitchFamily="34" charset="-122"/>
                <a:ea typeface="微软雅黑" pitchFamily="34" charset="-122"/>
              </a:rPr>
              <a:t>代理固定数据库角色或 </a:t>
            </a:r>
            <a:r>
              <a:rPr lang="en-US" altLang="zh-CN" dirty="0" err="1" smtClean="0">
                <a:latin typeface="微软雅黑" pitchFamily="34" charset="-122"/>
                <a:ea typeface="微软雅黑" pitchFamily="34" charset="-122"/>
              </a:rPr>
              <a:t>sysadmin</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固定服务器角色的成员。作业只能由其所有者或 </a:t>
            </a:r>
            <a:r>
              <a:rPr lang="en-US" altLang="zh-CN" dirty="0" err="1" smtClean="0">
                <a:latin typeface="微软雅黑" pitchFamily="34" charset="-122"/>
                <a:ea typeface="微软雅黑" pitchFamily="34" charset="-122"/>
              </a:rPr>
              <a:t>sysadmin</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角色的成员进行编辑。</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总结：</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简单的说，作业其实就像一个定时器，可以定时执行你需要运行的脚本代码。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00808"/>
            <a:ext cx="8229600" cy="4395192"/>
          </a:xfrm>
        </p:spPr>
        <p:txBody>
          <a:bodyPr>
            <a:normAutofit/>
          </a:bodyPr>
          <a:lstStyle/>
          <a:p>
            <a:pPr>
              <a:lnSpc>
                <a:spcPct val="150000"/>
              </a:lnSpc>
            </a:pPr>
            <a:r>
              <a:rPr lang="en-US" altLang="zh-CN" sz="2100" dirty="0" smtClean="0">
                <a:latin typeface="微软雅黑" pitchFamily="34" charset="-122"/>
                <a:ea typeface="微软雅黑" pitchFamily="34" charset="-122"/>
              </a:rPr>
              <a:t>KEYSET</a:t>
            </a:r>
          </a:p>
          <a:p>
            <a:pPr>
              <a:lnSpc>
                <a:spcPct val="150000"/>
              </a:lnSpc>
            </a:pPr>
            <a:r>
              <a:rPr lang="zh-CN" altLang="en-US" sz="2100" dirty="0" smtClean="0">
                <a:latin typeface="微软雅黑" pitchFamily="34" charset="-122"/>
                <a:ea typeface="微软雅黑" pitchFamily="34" charset="-122"/>
              </a:rPr>
              <a:t>指定当游标打开时，游标中行的成员身份和顺序已经固定。对行进行唯一标识的键集内置在 </a:t>
            </a:r>
            <a:r>
              <a:rPr lang="en-US" altLang="zh-CN" sz="2100" dirty="0" err="1" smtClean="0">
                <a:latin typeface="微软雅黑" pitchFamily="34" charset="-122"/>
                <a:ea typeface="微软雅黑" pitchFamily="34" charset="-122"/>
              </a:rPr>
              <a:t>tempdb</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内一个称为 </a:t>
            </a:r>
            <a:r>
              <a:rPr lang="en-US" altLang="zh-CN" sz="2100" dirty="0" smtClean="0">
                <a:latin typeface="微软雅黑" pitchFamily="34" charset="-122"/>
                <a:ea typeface="微软雅黑" pitchFamily="34" charset="-122"/>
              </a:rPr>
              <a:t>keyset </a:t>
            </a:r>
            <a:r>
              <a:rPr lang="zh-CN" altLang="en-US" sz="2100" dirty="0" smtClean="0">
                <a:latin typeface="微软雅黑" pitchFamily="34" charset="-122"/>
                <a:ea typeface="微软雅黑" pitchFamily="34" charset="-122"/>
              </a:rPr>
              <a:t>的表中。</a:t>
            </a:r>
          </a:p>
          <a:p>
            <a:pPr>
              <a:lnSpc>
                <a:spcPct val="150000"/>
              </a:lnSpc>
            </a:pPr>
            <a:endParaRPr lang="zh-CN" altLang="en-US" sz="2100" dirty="0" smtClean="0">
              <a:latin typeface="微软雅黑" pitchFamily="34" charset="-122"/>
              <a:ea typeface="微软雅黑" pitchFamily="34" charset="-122"/>
            </a:endParaRPr>
          </a:p>
          <a:p>
            <a:pPr>
              <a:lnSpc>
                <a:spcPct val="150000"/>
              </a:lnSpc>
            </a:pPr>
            <a:r>
              <a:rPr lang="en-US" altLang="zh-CN" sz="2100" dirty="0" smtClean="0">
                <a:latin typeface="微软雅黑" pitchFamily="34" charset="-122"/>
                <a:ea typeface="微软雅黑" pitchFamily="34" charset="-122"/>
              </a:rPr>
              <a:t>DYNAMIC</a:t>
            </a:r>
          </a:p>
          <a:p>
            <a:pPr>
              <a:lnSpc>
                <a:spcPct val="150000"/>
              </a:lnSpc>
            </a:pPr>
            <a:r>
              <a:rPr lang="zh-CN" altLang="en-US" sz="2100" dirty="0" smtClean="0">
                <a:latin typeface="微软雅黑" pitchFamily="34" charset="-122"/>
                <a:ea typeface="微软雅黑" pitchFamily="34" charset="-122"/>
              </a:rPr>
              <a:t>定义一个游标，以反映在滚动游标时对结果集内的各行所做的所有数据更改。行的数据值、顺序和成员身份在每次提取时都会更改。动态游标不支持 </a:t>
            </a:r>
            <a:r>
              <a:rPr lang="en-US" altLang="zh-CN" sz="2100" dirty="0" smtClean="0">
                <a:latin typeface="微软雅黑" pitchFamily="34" charset="-122"/>
                <a:ea typeface="微软雅黑" pitchFamily="34" charset="-122"/>
              </a:rPr>
              <a:t>ABSOLUTE </a:t>
            </a:r>
            <a:r>
              <a:rPr lang="zh-CN" altLang="en-US" sz="2100" dirty="0" smtClean="0">
                <a:latin typeface="微软雅黑" pitchFamily="34" charset="-122"/>
                <a:ea typeface="微软雅黑" pitchFamily="34" charset="-122"/>
              </a:rPr>
              <a:t>提取选项。</a:t>
            </a:r>
          </a:p>
          <a:p>
            <a:pPr>
              <a:lnSpc>
                <a:spcPct val="150000"/>
              </a:lnSpc>
            </a:pPr>
            <a:endParaRPr lang="zh-CN" altLang="en-US" sz="2100" dirty="0" smtClean="0">
              <a:latin typeface="微软雅黑" pitchFamily="34" charset="-122"/>
              <a:ea typeface="微软雅黑"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4857328"/>
          </a:xfrm>
        </p:spPr>
        <p:txBody>
          <a:bodyPr>
            <a:normAutofit fontScale="77500" lnSpcReduction="20000"/>
          </a:bodyPr>
          <a:lstStyle/>
          <a:p>
            <a:pPr>
              <a:lnSpc>
                <a:spcPct val="150000"/>
              </a:lnSpc>
            </a:pPr>
            <a:r>
              <a:rPr lang="en-US" altLang="zh-CN" sz="2100" dirty="0" smtClean="0">
                <a:latin typeface="微软雅黑" pitchFamily="34" charset="-122"/>
                <a:ea typeface="微软雅黑" pitchFamily="34" charset="-122"/>
              </a:rPr>
              <a:t>FAST_FORWARD</a:t>
            </a:r>
            <a:endParaRPr lang="en-US" altLang="zh-CN" sz="2100" dirty="0" smtClean="0">
              <a:latin typeface="微软雅黑" pitchFamily="34" charset="-122"/>
              <a:ea typeface="微软雅黑" pitchFamily="34" charset="-122"/>
            </a:endParaRPr>
          </a:p>
          <a:p>
            <a:pPr>
              <a:lnSpc>
                <a:spcPct val="150000"/>
              </a:lnSpc>
            </a:pPr>
            <a:r>
              <a:rPr lang="zh-CN" altLang="en-US" sz="2100" dirty="0" smtClean="0">
                <a:latin typeface="微软雅黑" pitchFamily="34" charset="-122"/>
                <a:ea typeface="微软雅黑" pitchFamily="34" charset="-122"/>
              </a:rPr>
              <a:t>指定启用了性能优化的 </a:t>
            </a:r>
            <a:r>
              <a:rPr lang="en-US" altLang="zh-CN" sz="2100" dirty="0" smtClean="0">
                <a:latin typeface="微软雅黑" pitchFamily="34" charset="-122"/>
                <a:ea typeface="微软雅黑" pitchFamily="34" charset="-122"/>
              </a:rPr>
              <a:t>FORWARD_ONLY</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READ_ONLY </a:t>
            </a:r>
            <a:r>
              <a:rPr lang="zh-CN" altLang="en-US" sz="2100" dirty="0" smtClean="0">
                <a:latin typeface="微软雅黑" pitchFamily="34" charset="-122"/>
                <a:ea typeface="微软雅黑" pitchFamily="34" charset="-122"/>
              </a:rPr>
              <a:t>游标。如果指定了 </a:t>
            </a:r>
            <a:r>
              <a:rPr lang="en-US" altLang="zh-CN" sz="2100" dirty="0" smtClean="0">
                <a:latin typeface="微软雅黑" pitchFamily="34" charset="-122"/>
                <a:ea typeface="微软雅黑" pitchFamily="34" charset="-122"/>
              </a:rPr>
              <a:t>SCROLL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FOR_UPDATE</a:t>
            </a:r>
            <a:r>
              <a:rPr lang="zh-CN" altLang="en-US" sz="2100" dirty="0" smtClean="0">
                <a:latin typeface="微软雅黑" pitchFamily="34" charset="-122"/>
                <a:ea typeface="微软雅黑" pitchFamily="34" charset="-122"/>
              </a:rPr>
              <a:t>，则不能也指定 </a:t>
            </a:r>
            <a:r>
              <a:rPr lang="en-US" altLang="zh-CN" sz="2100" dirty="0" smtClean="0">
                <a:latin typeface="微软雅黑" pitchFamily="34" charset="-122"/>
                <a:ea typeface="微软雅黑" pitchFamily="34" charset="-122"/>
              </a:rPr>
              <a:t>FAST_FORWARD</a:t>
            </a:r>
            <a:r>
              <a:rPr lang="zh-CN" altLang="en-US" sz="2100" dirty="0" smtClean="0">
                <a:latin typeface="微软雅黑" pitchFamily="34" charset="-122"/>
                <a:ea typeface="微软雅黑" pitchFamily="34" charset="-122"/>
              </a:rPr>
              <a:t>。</a:t>
            </a:r>
          </a:p>
          <a:p>
            <a:pPr>
              <a:lnSpc>
                <a:spcPct val="150000"/>
              </a:lnSpc>
            </a:pPr>
            <a:endParaRPr lang="zh-CN" altLang="en-US" sz="2100" dirty="0" smtClean="0">
              <a:latin typeface="微软雅黑" pitchFamily="34" charset="-122"/>
              <a:ea typeface="微软雅黑" pitchFamily="34" charset="-122"/>
            </a:endParaRPr>
          </a:p>
          <a:p>
            <a:pPr>
              <a:lnSpc>
                <a:spcPct val="150000"/>
              </a:lnSpc>
            </a:pPr>
            <a:r>
              <a:rPr lang="en-US" altLang="zh-CN" sz="2100" dirty="0" smtClean="0">
                <a:latin typeface="微软雅黑" pitchFamily="34" charset="-122"/>
                <a:ea typeface="微软雅黑" pitchFamily="34" charset="-122"/>
              </a:rPr>
              <a:t>READ_ONLY</a:t>
            </a:r>
          </a:p>
          <a:p>
            <a:pPr>
              <a:lnSpc>
                <a:spcPct val="150000"/>
              </a:lnSpc>
            </a:pPr>
            <a:r>
              <a:rPr lang="zh-CN" altLang="en-US" sz="2100" dirty="0" smtClean="0">
                <a:latin typeface="微软雅黑" pitchFamily="34" charset="-122"/>
                <a:ea typeface="微软雅黑" pitchFamily="34" charset="-122"/>
              </a:rPr>
              <a:t>禁止通过该游标进行更新。在 </a:t>
            </a:r>
            <a:r>
              <a:rPr lang="en-US" altLang="zh-CN" sz="2100" dirty="0" smtClean="0">
                <a:latin typeface="微软雅黑" pitchFamily="34" charset="-122"/>
                <a:ea typeface="微软雅黑" pitchFamily="34" charset="-122"/>
              </a:rPr>
              <a:t>UPDATE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DELETE </a:t>
            </a:r>
            <a:r>
              <a:rPr lang="zh-CN" altLang="en-US" sz="2100" dirty="0" smtClean="0">
                <a:latin typeface="微软雅黑" pitchFamily="34" charset="-122"/>
                <a:ea typeface="微软雅黑" pitchFamily="34" charset="-122"/>
              </a:rPr>
              <a:t>语句的 </a:t>
            </a:r>
            <a:r>
              <a:rPr lang="en-US" altLang="zh-CN" sz="2100" dirty="0" smtClean="0">
                <a:latin typeface="微软雅黑" pitchFamily="34" charset="-122"/>
                <a:ea typeface="微软雅黑" pitchFamily="34" charset="-122"/>
              </a:rPr>
              <a:t>WHERE CURRENT OF </a:t>
            </a:r>
            <a:r>
              <a:rPr lang="zh-CN" altLang="en-US" sz="2100" dirty="0" smtClean="0">
                <a:latin typeface="微软雅黑" pitchFamily="34" charset="-122"/>
                <a:ea typeface="微软雅黑" pitchFamily="34" charset="-122"/>
              </a:rPr>
              <a:t>子句中不能引用该游标。该选项优于要更新的游标的默认功能。</a:t>
            </a:r>
          </a:p>
          <a:p>
            <a:pPr>
              <a:lnSpc>
                <a:spcPct val="150000"/>
              </a:lnSpc>
            </a:pPr>
            <a:endParaRPr lang="zh-CN" altLang="en-US" sz="2100" dirty="0" smtClean="0">
              <a:latin typeface="微软雅黑" pitchFamily="34" charset="-122"/>
              <a:ea typeface="微软雅黑" pitchFamily="34" charset="-122"/>
            </a:endParaRPr>
          </a:p>
          <a:p>
            <a:pPr>
              <a:lnSpc>
                <a:spcPct val="150000"/>
              </a:lnSpc>
            </a:pPr>
            <a:r>
              <a:rPr lang="en-US" altLang="zh-CN" sz="2100" dirty="0" smtClean="0">
                <a:latin typeface="微软雅黑" pitchFamily="34" charset="-122"/>
                <a:ea typeface="微软雅黑" pitchFamily="34" charset="-122"/>
              </a:rPr>
              <a:t>SCROLL_LOCKS</a:t>
            </a:r>
          </a:p>
          <a:p>
            <a:pPr>
              <a:lnSpc>
                <a:spcPct val="150000"/>
              </a:lnSpc>
            </a:pPr>
            <a:r>
              <a:rPr lang="zh-CN" altLang="en-US" sz="2100" dirty="0" smtClean="0">
                <a:latin typeface="微软雅黑" pitchFamily="34" charset="-122"/>
                <a:ea typeface="微软雅黑" pitchFamily="34" charset="-122"/>
              </a:rPr>
              <a:t>指定通过游标进行的定位更新或删除一定会成功。将行读入游标时 </a:t>
            </a:r>
            <a:r>
              <a:rPr lang="en-US" altLang="zh-CN" sz="2100" dirty="0" smtClean="0">
                <a:latin typeface="微软雅黑" pitchFamily="34" charset="-122"/>
                <a:ea typeface="微软雅黑" pitchFamily="34" charset="-122"/>
              </a:rPr>
              <a:t>SQL Server </a:t>
            </a:r>
            <a:r>
              <a:rPr lang="zh-CN" altLang="en-US" sz="2100" dirty="0" smtClean="0">
                <a:latin typeface="微软雅黑" pitchFamily="34" charset="-122"/>
                <a:ea typeface="微软雅黑" pitchFamily="34" charset="-122"/>
              </a:rPr>
              <a:t>将锁定这些行，以确保随后可对它们进行修改。如果还指定了 </a:t>
            </a:r>
            <a:r>
              <a:rPr lang="en-US" altLang="zh-CN" sz="2100" dirty="0" smtClean="0">
                <a:latin typeface="微软雅黑" pitchFamily="34" charset="-122"/>
                <a:ea typeface="微软雅黑" pitchFamily="34" charset="-122"/>
              </a:rPr>
              <a:t>FAST_FORWARD </a:t>
            </a:r>
            <a:r>
              <a:rPr lang="zh-CN" altLang="en-US" sz="2100" dirty="0" smtClean="0">
                <a:latin typeface="微软雅黑" pitchFamily="34" charset="-122"/>
                <a:ea typeface="微软雅黑" pitchFamily="34" charset="-122"/>
              </a:rPr>
              <a:t>或 </a:t>
            </a:r>
            <a:r>
              <a:rPr lang="en-US" altLang="zh-CN" sz="2100" dirty="0" smtClean="0">
                <a:latin typeface="微软雅黑" pitchFamily="34" charset="-122"/>
                <a:ea typeface="微软雅黑" pitchFamily="34" charset="-122"/>
              </a:rPr>
              <a:t>STATIC</a:t>
            </a:r>
            <a:r>
              <a:rPr lang="zh-CN" altLang="en-US" sz="2100" dirty="0" smtClean="0">
                <a:latin typeface="微软雅黑" pitchFamily="34" charset="-122"/>
                <a:ea typeface="微软雅黑" pitchFamily="34" charset="-122"/>
              </a:rPr>
              <a:t>，则不能指定 </a:t>
            </a:r>
            <a:r>
              <a:rPr lang="en-US" altLang="zh-CN" sz="2100" dirty="0" smtClean="0">
                <a:latin typeface="微软雅黑" pitchFamily="34" charset="-122"/>
                <a:ea typeface="微软雅黑" pitchFamily="34" charset="-122"/>
              </a:rPr>
              <a:t>SCROLL_LOCKS</a:t>
            </a:r>
            <a:r>
              <a:rPr lang="zh-CN" altLang="en-US" sz="2100" dirty="0" smtClean="0">
                <a:latin typeface="微软雅黑" pitchFamily="34" charset="-122"/>
                <a:ea typeface="微软雅黑" pitchFamily="34" charset="-122"/>
              </a:rPr>
              <a:t>。</a:t>
            </a:r>
            <a:endParaRPr lang="zh-CN" altLang="en-US" sz="2100" dirty="0" smtClean="0">
              <a:latin typeface="微软雅黑" pitchFamily="34" charset="-122"/>
              <a:ea typeface="微软雅黑"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4929336"/>
          </a:xfrm>
        </p:spPr>
        <p:txBody>
          <a:bodyPr>
            <a:normAutofit fontScale="70000" lnSpcReduction="20000"/>
          </a:bodyPr>
          <a:lstStyle/>
          <a:p>
            <a:pPr>
              <a:lnSpc>
                <a:spcPct val="150000"/>
              </a:lnSpc>
              <a:buNone/>
            </a:pPr>
            <a:r>
              <a:rPr lang="en-US" altLang="zh-CN" sz="2100" dirty="0" smtClean="0">
                <a:latin typeface="微软雅黑" pitchFamily="34" charset="-122"/>
                <a:ea typeface="微软雅黑" pitchFamily="34" charset="-122"/>
              </a:rPr>
              <a:t>OPTIMISTIC</a:t>
            </a:r>
          </a:p>
          <a:p>
            <a:pPr>
              <a:lnSpc>
                <a:spcPct val="150000"/>
              </a:lnSpc>
              <a:buNone/>
            </a:pPr>
            <a:r>
              <a:rPr lang="zh-CN" altLang="en-US" sz="2100" dirty="0" smtClean="0">
                <a:latin typeface="微软雅黑" pitchFamily="34" charset="-122"/>
                <a:ea typeface="微软雅黑" pitchFamily="34" charset="-122"/>
              </a:rPr>
              <a:t>指定如果行自读入游标以来已得到更新，则通过游标进行的定位更新或定位删除不成功。当将行读入游标时，</a:t>
            </a:r>
            <a:r>
              <a:rPr lang="en-US" altLang="zh-CN" sz="2100" dirty="0" smtClean="0">
                <a:latin typeface="微软雅黑" pitchFamily="34" charset="-122"/>
                <a:ea typeface="微软雅黑" pitchFamily="34" charset="-122"/>
              </a:rPr>
              <a:t>SQL Server </a:t>
            </a:r>
            <a:r>
              <a:rPr lang="zh-CN" altLang="en-US" sz="2100" dirty="0" smtClean="0">
                <a:latin typeface="微软雅黑" pitchFamily="34" charset="-122"/>
                <a:ea typeface="微软雅黑" pitchFamily="34" charset="-122"/>
              </a:rPr>
              <a:t>不锁定行。它改用 </a:t>
            </a:r>
            <a:r>
              <a:rPr lang="en-US" altLang="zh-CN" sz="2100" dirty="0" smtClean="0">
                <a:latin typeface="微软雅黑" pitchFamily="34" charset="-122"/>
                <a:ea typeface="微软雅黑" pitchFamily="34" charset="-122"/>
              </a:rPr>
              <a:t>timestamp </a:t>
            </a:r>
            <a:r>
              <a:rPr lang="zh-CN" altLang="en-US" sz="2100" dirty="0" smtClean="0">
                <a:latin typeface="微软雅黑" pitchFamily="34" charset="-122"/>
                <a:ea typeface="微软雅黑" pitchFamily="34" charset="-122"/>
              </a:rPr>
              <a:t>列值的比较结果来确定行读入游标后是否发生了修改，如果表不含 </a:t>
            </a:r>
            <a:r>
              <a:rPr lang="en-US" altLang="zh-CN" sz="2100" dirty="0" smtClean="0">
                <a:latin typeface="微软雅黑" pitchFamily="34" charset="-122"/>
                <a:ea typeface="微软雅黑" pitchFamily="34" charset="-122"/>
              </a:rPr>
              <a:t>timestamp </a:t>
            </a:r>
            <a:r>
              <a:rPr lang="zh-CN" altLang="en-US" sz="2100" dirty="0" smtClean="0">
                <a:latin typeface="微软雅黑" pitchFamily="34" charset="-122"/>
                <a:ea typeface="微软雅黑" pitchFamily="34" charset="-122"/>
              </a:rPr>
              <a:t>列，它改用校验和值进行确定。如果已修改该行，则尝试进行的定位更新或删除将失败。如果还指定了 </a:t>
            </a:r>
            <a:r>
              <a:rPr lang="en-US" altLang="zh-CN" sz="2100" dirty="0" smtClean="0">
                <a:latin typeface="微软雅黑" pitchFamily="34" charset="-122"/>
                <a:ea typeface="微软雅黑" pitchFamily="34" charset="-122"/>
              </a:rPr>
              <a:t>FAST_FORWARD</a:t>
            </a:r>
            <a:r>
              <a:rPr lang="zh-CN" altLang="en-US" sz="2100" dirty="0" smtClean="0">
                <a:latin typeface="微软雅黑" pitchFamily="34" charset="-122"/>
                <a:ea typeface="微软雅黑" pitchFamily="34" charset="-122"/>
              </a:rPr>
              <a:t>，则不能指定 </a:t>
            </a:r>
            <a:r>
              <a:rPr lang="en-US" altLang="zh-CN" sz="2100" dirty="0" smtClean="0">
                <a:latin typeface="微软雅黑" pitchFamily="34" charset="-122"/>
                <a:ea typeface="微软雅黑" pitchFamily="34" charset="-122"/>
              </a:rPr>
              <a:t>OPTIMISTIC</a:t>
            </a:r>
            <a:r>
              <a:rPr lang="zh-CN" altLang="en-US" sz="2100" dirty="0" smtClean="0">
                <a:latin typeface="微软雅黑" pitchFamily="34" charset="-122"/>
                <a:ea typeface="微软雅黑" pitchFamily="34" charset="-122"/>
              </a:rPr>
              <a:t>。</a:t>
            </a:r>
          </a:p>
          <a:p>
            <a:pPr>
              <a:lnSpc>
                <a:spcPct val="150000"/>
              </a:lnSpc>
              <a:buNone/>
            </a:pPr>
            <a:endParaRPr lang="zh-CN" altLang="en-US" sz="2100" dirty="0" smtClean="0">
              <a:latin typeface="微软雅黑" pitchFamily="34" charset="-122"/>
              <a:ea typeface="微软雅黑" pitchFamily="34" charset="-122"/>
            </a:endParaRPr>
          </a:p>
          <a:p>
            <a:pPr>
              <a:lnSpc>
                <a:spcPct val="150000"/>
              </a:lnSpc>
              <a:buNone/>
            </a:pPr>
            <a:r>
              <a:rPr lang="en-US" altLang="zh-CN" sz="2100" dirty="0" smtClean="0">
                <a:latin typeface="微软雅黑" pitchFamily="34" charset="-122"/>
                <a:ea typeface="微软雅黑" pitchFamily="34" charset="-122"/>
              </a:rPr>
              <a:t>TYPE_WARNING</a:t>
            </a:r>
          </a:p>
          <a:p>
            <a:pPr>
              <a:lnSpc>
                <a:spcPct val="150000"/>
              </a:lnSpc>
              <a:buNone/>
            </a:pPr>
            <a:r>
              <a:rPr lang="zh-CN" altLang="en-US" sz="2100" dirty="0" smtClean="0">
                <a:latin typeface="微软雅黑" pitchFamily="34" charset="-122"/>
                <a:ea typeface="微软雅黑" pitchFamily="34" charset="-122"/>
              </a:rPr>
              <a:t>指定将游标从所请求的类型隐式转换为另一种类型时向客户端发送警告消息。</a:t>
            </a:r>
          </a:p>
          <a:p>
            <a:pPr>
              <a:lnSpc>
                <a:spcPct val="150000"/>
              </a:lnSpc>
              <a:buNone/>
            </a:pPr>
            <a:endParaRPr lang="zh-CN" altLang="en-US" sz="2100" dirty="0" smtClean="0">
              <a:latin typeface="微软雅黑" pitchFamily="34" charset="-122"/>
              <a:ea typeface="微软雅黑" pitchFamily="34" charset="-122"/>
            </a:endParaRPr>
          </a:p>
          <a:p>
            <a:pPr>
              <a:lnSpc>
                <a:spcPct val="150000"/>
              </a:lnSpc>
              <a:buNone/>
            </a:pPr>
            <a:r>
              <a:rPr lang="en-US" altLang="zh-CN" sz="2100" dirty="0" smtClean="0">
                <a:latin typeface="微软雅黑" pitchFamily="34" charset="-122"/>
                <a:ea typeface="微软雅黑" pitchFamily="34" charset="-122"/>
              </a:rPr>
              <a:t>FOR UPDATE [OF </a:t>
            </a:r>
            <a:r>
              <a:rPr lang="en-US" altLang="zh-CN" sz="2100" dirty="0" err="1" smtClean="0">
                <a:latin typeface="微软雅黑" pitchFamily="34" charset="-122"/>
                <a:ea typeface="微软雅黑" pitchFamily="34" charset="-122"/>
              </a:rPr>
              <a:t>column_name</a:t>
            </a:r>
            <a:r>
              <a:rPr lang="en-US" altLang="zh-CN" sz="2100" dirty="0" smtClean="0">
                <a:latin typeface="微软雅黑" pitchFamily="34" charset="-122"/>
                <a:ea typeface="微软雅黑" pitchFamily="34" charset="-122"/>
              </a:rPr>
              <a:t> [,...n]]</a:t>
            </a:r>
          </a:p>
          <a:p>
            <a:pPr>
              <a:lnSpc>
                <a:spcPct val="150000"/>
              </a:lnSpc>
              <a:buNone/>
            </a:pPr>
            <a:r>
              <a:rPr lang="zh-CN" altLang="en-US" sz="2100" dirty="0" smtClean="0">
                <a:latin typeface="微软雅黑" pitchFamily="34" charset="-122"/>
                <a:ea typeface="微软雅黑" pitchFamily="34" charset="-122"/>
              </a:rPr>
              <a:t>定义游标中可更新的列。如果提供了 </a:t>
            </a:r>
            <a:r>
              <a:rPr lang="en-US" altLang="zh-CN" sz="2100" dirty="0" smtClean="0">
                <a:latin typeface="微软雅黑" pitchFamily="34" charset="-122"/>
                <a:ea typeface="微软雅黑" pitchFamily="34" charset="-122"/>
              </a:rPr>
              <a:t>OF </a:t>
            </a:r>
            <a:r>
              <a:rPr lang="en-US" altLang="zh-CN" sz="2100" dirty="0" err="1" smtClean="0">
                <a:latin typeface="微软雅黑" pitchFamily="34" charset="-122"/>
                <a:ea typeface="微软雅黑" pitchFamily="34" charset="-122"/>
              </a:rPr>
              <a:t>column_name</a:t>
            </a:r>
            <a:r>
              <a:rPr lang="en-US" altLang="zh-CN" sz="2100" dirty="0" smtClean="0">
                <a:latin typeface="微软雅黑" pitchFamily="34" charset="-122"/>
                <a:ea typeface="微软雅黑" pitchFamily="34" charset="-122"/>
              </a:rPr>
              <a:t> [,...n]</a:t>
            </a:r>
            <a:r>
              <a:rPr lang="zh-CN" altLang="en-US" sz="2100" dirty="0" smtClean="0">
                <a:latin typeface="微软雅黑" pitchFamily="34" charset="-122"/>
                <a:ea typeface="微软雅黑" pitchFamily="34" charset="-122"/>
              </a:rPr>
              <a:t>，则只允许修改所列出的列。如果指定了 </a:t>
            </a:r>
            <a:r>
              <a:rPr lang="en-US" altLang="zh-CN" sz="2100" dirty="0" smtClean="0">
                <a:latin typeface="微软雅黑" pitchFamily="34" charset="-122"/>
                <a:ea typeface="微软雅黑" pitchFamily="34" charset="-122"/>
              </a:rPr>
              <a:t>UPDATE</a:t>
            </a:r>
            <a:r>
              <a:rPr lang="zh-CN" altLang="en-US" sz="2100" dirty="0" smtClean="0">
                <a:latin typeface="微软雅黑" pitchFamily="34" charset="-122"/>
                <a:ea typeface="微软雅黑" pitchFamily="34" charset="-122"/>
              </a:rPr>
              <a:t>，但未指定列的列表，则除非指定了 </a:t>
            </a:r>
            <a:r>
              <a:rPr lang="en-US" altLang="zh-CN" sz="2100" dirty="0" smtClean="0">
                <a:latin typeface="微软雅黑" pitchFamily="34" charset="-122"/>
                <a:ea typeface="微软雅黑" pitchFamily="34" charset="-122"/>
              </a:rPr>
              <a:t>READ_ONLY </a:t>
            </a:r>
            <a:r>
              <a:rPr lang="zh-CN" altLang="en-US" sz="2100" dirty="0" smtClean="0">
                <a:latin typeface="微软雅黑" pitchFamily="34" charset="-122"/>
                <a:ea typeface="微软雅黑" pitchFamily="34" charset="-122"/>
              </a:rPr>
              <a:t>并发选项，否则可以更新所有的列</a:t>
            </a:r>
            <a:r>
              <a:rPr lang="zh-CN" altLang="en-US" sz="2100" dirty="0" smtClean="0">
                <a:latin typeface="微软雅黑" pitchFamily="34" charset="-122"/>
                <a:ea typeface="微软雅黑" pitchFamily="34" charset="-122"/>
              </a:rPr>
              <a:t>。</a:t>
            </a:r>
            <a:endParaRPr lang="zh-CN" altLang="en-US" sz="2100" dirty="0" smtClean="0">
              <a:latin typeface="微软雅黑" pitchFamily="34" charset="-122"/>
              <a:ea typeface="微软雅黑"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板封底.jpg"/>
          <p:cNvPicPr>
            <a:picLocks noChangeAspect="1"/>
          </p:cNvPicPr>
          <p:nvPr/>
        </p:nvPicPr>
        <p:blipFill>
          <a:blip r:embed="rId2" cstate="print"/>
          <a:stretch>
            <a:fillRect/>
          </a:stretch>
        </p:blipFill>
        <p:spPr>
          <a:xfrm>
            <a:off x="0" y="-6775"/>
            <a:ext cx="9144000" cy="68715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755576" y="1124744"/>
            <a:ext cx="5832648" cy="548810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创建作业</a:t>
            </a:r>
          </a:p>
        </p:txBody>
      </p:sp>
      <p:sp>
        <p:nvSpPr>
          <p:cNvPr id="3" name="内容占位符 2"/>
          <p:cNvSpPr>
            <a:spLocks noGrp="1"/>
          </p:cNvSpPr>
          <p:nvPr>
            <p:ph idx="1"/>
          </p:nvPr>
        </p:nvSpPr>
        <p:spPr bwMode="auto">
          <a:xfrm>
            <a:off x="457200" y="1916112"/>
            <a:ext cx="8229600" cy="4681239"/>
          </a:xfrm>
          <a:ln>
            <a:miter lim="800000"/>
            <a:headEnd/>
            <a:tailEnd/>
          </a:ln>
        </p:spPr>
        <p:txBody>
          <a:bodyPr vert="horz" wrap="square" lIns="91440" tIns="45720" rIns="91440" bIns="45720" numCol="1" anchor="t" anchorCtr="0" compatLnSpc="1">
            <a:prstTxWarp prst="textNoShape">
              <a:avLst/>
            </a:prstTxWarp>
            <a:normAutofit/>
          </a:bodyPr>
          <a:lstStyle/>
          <a:p>
            <a:pPr>
              <a:buNone/>
            </a:pPr>
            <a:r>
              <a:rPr lang="zh-CN" altLang="en-US" sz="2400" dirty="0" smtClean="0">
                <a:latin typeface="微软雅黑" pitchFamily="34" charset="-122"/>
                <a:ea typeface="微软雅黑" pitchFamily="34" charset="-122"/>
              </a:rPr>
              <a:t>创建作业</a:t>
            </a:r>
          </a:p>
          <a:p>
            <a:pPr marL="457200" indent="-457200">
              <a:buFont typeface="+mj-lt"/>
              <a:buAutoNum type="arabicPeriod"/>
            </a:pPr>
            <a:r>
              <a:rPr lang="zh-CN" altLang="en-US" sz="2400" dirty="0" smtClean="0">
                <a:latin typeface="微软雅黑" pitchFamily="34" charset="-122"/>
                <a:ea typeface="微软雅黑" pitchFamily="34" charset="-122"/>
              </a:rPr>
              <a:t>在对象资源管理器中，连接到 </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数据库引擎实例，再展开该实例。</a:t>
            </a:r>
          </a:p>
          <a:p>
            <a:pPr marL="457200" indent="-457200">
              <a:buFont typeface="+mj-lt"/>
              <a:buAutoNum type="arabicPeriod"/>
            </a:pPr>
            <a:r>
              <a:rPr lang="zh-CN" altLang="en-US" sz="2400" dirty="0" smtClean="0">
                <a:latin typeface="微软雅黑" pitchFamily="34" charset="-122"/>
                <a:ea typeface="微软雅黑" pitchFamily="34" charset="-122"/>
              </a:rPr>
              <a:t>展开“</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代理”。</a:t>
            </a:r>
          </a:p>
          <a:p>
            <a:pPr marL="457200" indent="-457200">
              <a:buFont typeface="+mj-lt"/>
              <a:buAutoNum type="arabicPeriod"/>
            </a:pPr>
            <a:r>
              <a:rPr lang="zh-CN" altLang="en-US" sz="2400" dirty="0" smtClean="0">
                <a:latin typeface="微软雅黑" pitchFamily="34" charset="-122"/>
                <a:ea typeface="微软雅黑" pitchFamily="34" charset="-122"/>
              </a:rPr>
              <a:t>右键单击“作业”，再单击“新建作业”。</a:t>
            </a:r>
          </a:p>
          <a:p>
            <a:pPr marL="457200" indent="-457200">
              <a:buFont typeface="+mj-lt"/>
              <a:buAutoNum type="arabicPeriod"/>
            </a:pPr>
            <a:r>
              <a:rPr lang="zh-CN" altLang="en-US" sz="2400" dirty="0" smtClean="0">
                <a:latin typeface="微软雅黑" pitchFamily="34" charset="-122"/>
                <a:ea typeface="微软雅黑" pitchFamily="34" charset="-122"/>
              </a:rPr>
              <a:t>在“常规”页的“名称”框中，键入作业名称。</a:t>
            </a:r>
          </a:p>
          <a:p>
            <a:pPr marL="457200" indent="-457200">
              <a:buFont typeface="+mj-lt"/>
              <a:buAutoNum type="arabicPeriod"/>
            </a:pPr>
            <a:r>
              <a:rPr lang="zh-CN" altLang="en-US" sz="2400" dirty="0" smtClean="0">
                <a:latin typeface="微软雅黑" pitchFamily="34" charset="-122"/>
                <a:ea typeface="微软雅黑" pitchFamily="34" charset="-122"/>
              </a:rPr>
              <a:t>如果不希望在创建作业后立即运行作业，请清除“启用”复选框。例如，如果要在按计划运行之前测试某个作业，则禁用该作业。</a:t>
            </a:r>
          </a:p>
          <a:p>
            <a:pPr marL="457200" indent="-457200">
              <a:buFont typeface="+mj-lt"/>
              <a:buAutoNum type="arabicPeriod"/>
            </a:pPr>
            <a:r>
              <a:rPr lang="zh-CN" altLang="en-US" sz="2400" dirty="0" smtClean="0">
                <a:latin typeface="微软雅黑" pitchFamily="34" charset="-122"/>
                <a:ea typeface="微软雅黑" pitchFamily="34" charset="-122"/>
              </a:rPr>
              <a:t>在“说明”框中输入对作业功能的说明。最大字符数为 </a:t>
            </a:r>
            <a:r>
              <a:rPr lang="en-US" altLang="zh-CN" sz="2400" dirty="0" smtClean="0">
                <a:latin typeface="微软雅黑" pitchFamily="34" charset="-122"/>
                <a:ea typeface="微软雅黑" pitchFamily="34" charset="-122"/>
              </a:rPr>
              <a:t>512</a:t>
            </a:r>
            <a:r>
              <a:rPr lang="zh-CN" altLang="en-US" sz="2400" dirty="0" smtClean="0">
                <a:latin typeface="微软雅黑" pitchFamily="34" charset="-122"/>
                <a:ea typeface="微软雅黑" pitchFamily="34" charset="-122"/>
              </a:rPr>
              <a:t>。</a:t>
            </a:r>
          </a:p>
          <a:p>
            <a:pPr>
              <a:buFont typeface="Wingdings" pitchFamily="2" charset="2"/>
              <a:buNone/>
              <a:defRPr/>
            </a:pPr>
            <a:endParaRPr lang="zh-CN" altLang="en-US" sz="23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763688" y="1052736"/>
            <a:ext cx="4248472" cy="531059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a:stretch>
            <a:fillRect/>
          </a:stretch>
        </p:blipFill>
        <p:spPr bwMode="auto">
          <a:xfrm>
            <a:off x="827584" y="548680"/>
            <a:ext cx="7272808" cy="591370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作业规范</a:t>
            </a:r>
          </a:p>
        </p:txBody>
      </p:sp>
      <p:sp>
        <p:nvSpPr>
          <p:cNvPr id="3" name="内容占位符 2"/>
          <p:cNvSpPr>
            <a:spLocks noGrp="1"/>
          </p:cNvSpPr>
          <p:nvPr>
            <p:ph idx="1"/>
          </p:nvPr>
        </p:nvSpPr>
        <p:spPr bwMode="auto">
          <a:xfrm>
            <a:off x="683568" y="1700808"/>
            <a:ext cx="7704856" cy="4320480"/>
          </a:xfrm>
          <a:ln>
            <a:miter lim="800000"/>
            <a:headEnd/>
            <a:tailEnd/>
          </a:ln>
        </p:spPr>
        <p:txBody>
          <a:bodyPr vert="horz" wrap="square" lIns="91440" tIns="45720" rIns="91440" bIns="45720" numCol="1" anchor="t" anchorCtr="0" compatLnSpc="1">
            <a:prstTxWarp prst="textNoShape">
              <a:avLst/>
            </a:prstTxWarp>
            <a:noAutofit/>
          </a:bodyPr>
          <a:lstStyle/>
          <a:p>
            <a:pPr>
              <a:buNone/>
            </a:pPr>
            <a:r>
              <a:rPr lang="zh-CN" altLang="en-US" sz="2400" dirty="0" smtClean="0">
                <a:latin typeface="微软雅黑" pitchFamily="34" charset="-122"/>
                <a:ea typeface="微软雅黑" pitchFamily="34" charset="-122"/>
              </a:rPr>
              <a:t>作业命名规则：</a:t>
            </a:r>
            <a:r>
              <a:rPr lang="en-US" altLang="zh-CN" sz="2400" dirty="0" smtClean="0">
                <a:latin typeface="微软雅黑" pitchFamily="34" charset="-122"/>
                <a:ea typeface="微软雅黑" pitchFamily="34" charset="-122"/>
              </a:rPr>
              <a:t>j&lt;</a:t>
            </a:r>
            <a:r>
              <a:rPr lang="zh-CN" altLang="en-US" sz="2400" dirty="0" smtClean="0">
                <a:latin typeface="微软雅黑" pitchFamily="34" charset="-122"/>
                <a:ea typeface="微软雅黑" pitchFamily="34" charset="-122"/>
              </a:rPr>
              <a:t>模块缩写</a:t>
            </a:r>
            <a:r>
              <a:rPr lang="en-US" altLang="zh-CN" sz="2400" dirty="0" smtClean="0">
                <a:latin typeface="微软雅黑" pitchFamily="34" charset="-122"/>
                <a:ea typeface="微软雅黑" pitchFamily="34" charset="-122"/>
              </a:rPr>
              <a:t>&gt;_&lt;</a:t>
            </a:r>
            <a:r>
              <a:rPr lang="zh-CN" altLang="en-US" sz="2400" dirty="0" smtClean="0">
                <a:latin typeface="微软雅黑" pitchFamily="34" charset="-122"/>
                <a:ea typeface="微软雅黑" pitchFamily="34" charset="-122"/>
              </a:rPr>
              <a:t>任务功能标识</a:t>
            </a:r>
            <a:r>
              <a:rPr lang="en-US" altLang="zh-CN" sz="2400" dirty="0" smtClean="0">
                <a:latin typeface="微软雅黑" pitchFamily="34" charset="-122"/>
                <a:ea typeface="微软雅黑" pitchFamily="34" charset="-122"/>
              </a:rPr>
              <a:t>&gt;</a:t>
            </a:r>
          </a:p>
          <a:p>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说明：</a:t>
            </a:r>
          </a:p>
          <a:p>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前缀</a:t>
            </a:r>
            <a:r>
              <a:rPr lang="en-US" altLang="zh-CN" sz="2400" dirty="0" smtClean="0">
                <a:latin typeface="微软雅黑" pitchFamily="34" charset="-122"/>
                <a:ea typeface="微软雅黑" pitchFamily="34" charset="-122"/>
              </a:rPr>
              <a:t>j</a:t>
            </a:r>
            <a:r>
              <a:rPr lang="zh-CN" altLang="en-US" sz="2400" dirty="0" smtClean="0">
                <a:latin typeface="微软雅黑" pitchFamily="34" charset="-122"/>
                <a:ea typeface="微软雅黑" pitchFamily="34" charset="-122"/>
              </a:rPr>
              <a:t>不能省略；</a:t>
            </a:r>
          </a:p>
          <a:p>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模块缩写不能省略，必须参照各个项目系统模块的英文缩写。</a:t>
            </a:r>
          </a:p>
          <a:p>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任务功能标识尽量取有意义的，贴近实际的英文单词或缩写作为标识名称。禁止使用中文拼音缩写的形式。</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blipFill>
          <a:blip xmlns:r="http://schemas.openxmlformats.org/officeDocument/2006/relationships" r:embed="rId2">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3">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6505</TotalTime>
  <Words>2957</Words>
  <Application>Microsoft Office PowerPoint</Application>
  <PresentationFormat>全屏显示(4:3)</PresentationFormat>
  <Paragraphs>262</Paragraphs>
  <Slides>44</Slides>
  <Notes>7</Notes>
  <HiddenSlides>0</HiddenSlides>
  <MMClips>0</MMClips>
  <ScaleCrop>false</ScaleCrop>
  <HeadingPairs>
    <vt:vector size="4" baseType="variant">
      <vt:variant>
        <vt:lpstr>主题</vt:lpstr>
      </vt:variant>
      <vt:variant>
        <vt:i4>3</vt:i4>
      </vt:variant>
      <vt:variant>
        <vt:lpstr>幻灯片标题</vt:lpstr>
      </vt:variant>
      <vt:variant>
        <vt:i4>44</vt:i4>
      </vt:variant>
    </vt:vector>
  </HeadingPairs>
  <TitlesOfParts>
    <vt:vector size="47" baseType="lpstr">
      <vt:lpstr>纸张</vt:lpstr>
      <vt:lpstr>自定义设计方案</vt:lpstr>
      <vt:lpstr>1_自定义设计方案</vt:lpstr>
      <vt:lpstr>幻灯片 1</vt:lpstr>
      <vt:lpstr>幻灯片 2</vt:lpstr>
      <vt:lpstr>一 数据库作业</vt:lpstr>
      <vt:lpstr>权限</vt:lpstr>
      <vt:lpstr>幻灯片 5</vt:lpstr>
      <vt:lpstr>创建作业</vt:lpstr>
      <vt:lpstr>幻灯片 7</vt:lpstr>
      <vt:lpstr>幻灯片 8</vt:lpstr>
      <vt:lpstr>作业规范</vt:lpstr>
      <vt:lpstr>幻灯片 10</vt:lpstr>
      <vt:lpstr>幻灯片 11</vt:lpstr>
      <vt:lpstr>幻灯片 12</vt:lpstr>
      <vt:lpstr>幻灯片 13</vt:lpstr>
      <vt:lpstr>幻灯片 14</vt:lpstr>
      <vt:lpstr>幻灯片 15</vt:lpstr>
      <vt:lpstr>幻灯片 16</vt:lpstr>
      <vt:lpstr>幻灯片 17</vt:lpstr>
      <vt:lpstr>幻灯片 18</vt:lpstr>
      <vt:lpstr>二 游标 </vt:lpstr>
      <vt:lpstr>学习游标的必要性 </vt:lpstr>
      <vt:lpstr>游标的诞生</vt:lpstr>
      <vt:lpstr>幻灯片 22</vt:lpstr>
      <vt:lpstr>什么是游标?</vt:lpstr>
      <vt:lpstr>MS-SQL的游标定义</vt:lpstr>
      <vt:lpstr>游标的种类</vt:lpstr>
      <vt:lpstr>幻灯片 26</vt:lpstr>
      <vt:lpstr>幻灯片 27</vt:lpstr>
      <vt:lpstr>幻灯片 28</vt:lpstr>
      <vt:lpstr>幻灯片 29</vt:lpstr>
      <vt:lpstr>游标的使用</vt:lpstr>
      <vt:lpstr>幻灯片 31</vt:lpstr>
      <vt:lpstr>幻灯片 32</vt:lpstr>
      <vt:lpstr>1 定义与打开游标</vt:lpstr>
      <vt:lpstr>2 关闭与释放游标</vt:lpstr>
      <vt:lpstr>3 游标的取数</vt:lpstr>
      <vt:lpstr>幻灯片 36</vt:lpstr>
      <vt:lpstr>4 取数的状态</vt:lpstr>
      <vt:lpstr>5 游标的参数</vt:lpstr>
      <vt:lpstr>幻灯片 39</vt:lpstr>
      <vt:lpstr>幻灯片 40</vt:lpstr>
      <vt:lpstr>幻灯片 41</vt:lpstr>
      <vt:lpstr>幻灯片 42</vt:lpstr>
      <vt:lpstr>幻灯片 43</vt:lpstr>
      <vt:lpstr>幻灯片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tanjp</cp:lastModifiedBy>
  <cp:revision>298</cp:revision>
  <dcterms:modified xsi:type="dcterms:W3CDTF">2013-10-31T08:25:03Z</dcterms:modified>
</cp:coreProperties>
</file>