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7" r:id="rId3"/>
  </p:sldMasterIdLst>
  <p:notesMasterIdLst>
    <p:notesMasterId r:id="rId63"/>
  </p:notesMasterIdLst>
  <p:handoutMasterIdLst>
    <p:handoutMasterId r:id="rId64"/>
  </p:handoutMasterIdLst>
  <p:sldIdLst>
    <p:sldId id="256" r:id="rId4"/>
    <p:sldId id="315" r:id="rId5"/>
    <p:sldId id="264" r:id="rId6"/>
    <p:sldId id="265" r:id="rId7"/>
    <p:sldId id="316"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317" r:id="rId21"/>
    <p:sldId id="278" r:id="rId22"/>
    <p:sldId id="279" r:id="rId23"/>
    <p:sldId id="280" r:id="rId24"/>
    <p:sldId id="318" r:id="rId25"/>
    <p:sldId id="281" r:id="rId26"/>
    <p:sldId id="319" r:id="rId27"/>
    <p:sldId id="282" r:id="rId28"/>
    <p:sldId id="283" r:id="rId29"/>
    <p:sldId id="284" r:id="rId30"/>
    <p:sldId id="320" r:id="rId31"/>
    <p:sldId id="285" r:id="rId32"/>
    <p:sldId id="286" r:id="rId33"/>
    <p:sldId id="287" r:id="rId34"/>
    <p:sldId id="288" r:id="rId35"/>
    <p:sldId id="321"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261"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5392"/>
    <a:srgbClr val="FFFFFF"/>
    <a:srgbClr val="CCEC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24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28"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85AEF3-4295-4F14-AB51-D172C91C2E6B}" type="datetimeFigureOut">
              <a:rPr lang="zh-CN" altLang="en-US" smtClean="0"/>
              <a:pPr/>
              <a:t>2013-4-22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6FD291-6A6D-4E78-BD76-7D92DFAFC450}" type="slidenum">
              <a:rPr lang="zh-CN" altLang="en-US" smtClean="0"/>
              <a:pPr/>
              <a:t>‹#›</a:t>
            </a:fld>
            <a:endParaRPr lang="zh-CN" altLang="en-US"/>
          </a:p>
        </p:txBody>
      </p:sp>
      <p:pic>
        <p:nvPicPr>
          <p:cNvPr id="6" name="图片 5" descr="PPT模板内页.jpg"/>
          <p:cNvPicPr>
            <a:picLocks noChangeAspect="1"/>
          </p:cNvPicPr>
          <p:nvPr/>
        </p:nvPicPr>
        <p:blipFill>
          <a:blip r:embed="rId2" cstate="print"/>
          <a:stretch>
            <a:fillRect/>
          </a:stretch>
        </p:blipFill>
        <p:spPr>
          <a:xfrm>
            <a:off x="0" y="1995169"/>
            <a:ext cx="6858000" cy="5153662"/>
          </a:xfrm>
          <a:prstGeom prst="rect">
            <a:avLst/>
          </a:prstGeom>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2E0B0E-E8FB-4C43-931C-F1E400DF981B}" type="datetimeFigureOut">
              <a:rPr lang="zh-CN" altLang="en-US" smtClean="0"/>
              <a:pPr/>
              <a:t>2013-4-22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58293-B7F6-4FD3-9326-04D47E7C49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p:spPr>
        <p:txBody>
          <a:bodyPr/>
          <a:lstStyle/>
          <a:p>
            <a:endParaRPr lang="zh-CN" altLang="en-US" smtClean="0">
              <a:latin typeface="Arial" charset="0"/>
            </a:endParaRPr>
          </a:p>
        </p:txBody>
      </p:sp>
      <p:sp>
        <p:nvSpPr>
          <p:cNvPr id="59396" name="灯片编号占位符 3"/>
          <p:cNvSpPr>
            <a:spLocks noGrp="1"/>
          </p:cNvSpPr>
          <p:nvPr>
            <p:ph type="sldNum" sz="quarter" idx="5"/>
          </p:nvPr>
        </p:nvSpPr>
        <p:spPr>
          <a:noFill/>
        </p:spPr>
        <p:txBody>
          <a:bodyPr/>
          <a:lstStyle/>
          <a:p>
            <a:fld id="{7A37C20D-84D5-4BF1-A57D-68ADC0A4F8B7}" type="slidenum">
              <a:rPr lang="en-US" altLang="zh-CN" smtClean="0">
                <a:latin typeface="Arial" charset="0"/>
              </a:rPr>
              <a:pPr/>
              <a:t>3</a:t>
            </a:fld>
            <a:endParaRPr lang="en-US" altLang="zh-CN"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p:spPr>
        <p:txBody>
          <a:bodyPr/>
          <a:lstStyle/>
          <a:p>
            <a:endParaRPr lang="zh-CN" altLang="en-US" smtClean="0">
              <a:latin typeface="Arial" charset="0"/>
            </a:endParaRPr>
          </a:p>
        </p:txBody>
      </p:sp>
      <p:sp>
        <p:nvSpPr>
          <p:cNvPr id="68612" name="灯片编号占位符 3"/>
          <p:cNvSpPr>
            <a:spLocks noGrp="1"/>
          </p:cNvSpPr>
          <p:nvPr>
            <p:ph type="sldNum" sz="quarter" idx="5"/>
          </p:nvPr>
        </p:nvSpPr>
        <p:spPr>
          <a:noFill/>
        </p:spPr>
        <p:txBody>
          <a:bodyPr/>
          <a:lstStyle/>
          <a:p>
            <a:fld id="{33D69667-6204-4644-97BC-FB09B02F73E1}" type="slidenum">
              <a:rPr lang="en-US" altLang="zh-CN" smtClean="0">
                <a:latin typeface="Arial" charset="0"/>
              </a:rPr>
              <a:pPr/>
              <a:t>13</a:t>
            </a:fld>
            <a:endParaRPr lang="en-US" altLang="zh-CN"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p:spPr>
        <p:txBody>
          <a:bodyPr/>
          <a:lstStyle/>
          <a:p>
            <a:endParaRPr lang="zh-CN" altLang="en-US" smtClean="0">
              <a:latin typeface="Arial" charset="0"/>
            </a:endParaRPr>
          </a:p>
        </p:txBody>
      </p:sp>
      <p:sp>
        <p:nvSpPr>
          <p:cNvPr id="69636" name="灯片编号占位符 3"/>
          <p:cNvSpPr>
            <a:spLocks noGrp="1"/>
          </p:cNvSpPr>
          <p:nvPr>
            <p:ph type="sldNum" sz="quarter" idx="5"/>
          </p:nvPr>
        </p:nvSpPr>
        <p:spPr>
          <a:noFill/>
        </p:spPr>
        <p:txBody>
          <a:bodyPr/>
          <a:lstStyle/>
          <a:p>
            <a:fld id="{E0E617F3-129C-4ABC-8774-BE6016A4FAE5}" type="slidenum">
              <a:rPr lang="en-US" altLang="zh-CN" smtClean="0">
                <a:latin typeface="Arial" charset="0"/>
              </a:rPr>
              <a:pPr/>
              <a:t>14</a:t>
            </a:fld>
            <a:endParaRPr lang="en-US" altLang="zh-CN"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p:spPr>
        <p:txBody>
          <a:bodyPr/>
          <a:lstStyle/>
          <a:p>
            <a:endParaRPr lang="zh-CN" altLang="en-US" smtClean="0">
              <a:latin typeface="Arial" charset="0"/>
            </a:endParaRPr>
          </a:p>
        </p:txBody>
      </p:sp>
      <p:sp>
        <p:nvSpPr>
          <p:cNvPr id="70660" name="灯片编号占位符 3"/>
          <p:cNvSpPr>
            <a:spLocks noGrp="1"/>
          </p:cNvSpPr>
          <p:nvPr>
            <p:ph type="sldNum" sz="quarter" idx="5"/>
          </p:nvPr>
        </p:nvSpPr>
        <p:spPr>
          <a:noFill/>
        </p:spPr>
        <p:txBody>
          <a:bodyPr/>
          <a:lstStyle/>
          <a:p>
            <a:fld id="{EBCC10FC-11BB-4FD7-A584-423DE9171638}" type="slidenum">
              <a:rPr lang="en-US" altLang="zh-CN" smtClean="0">
                <a:latin typeface="Arial" charset="0"/>
              </a:rPr>
              <a:pPr/>
              <a:t>15</a:t>
            </a:fld>
            <a:endParaRPr lang="en-US" altLang="zh-CN"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p:spPr>
        <p:txBody>
          <a:bodyPr/>
          <a:lstStyle/>
          <a:p>
            <a:endParaRPr lang="zh-CN" altLang="en-US" smtClean="0">
              <a:latin typeface="Arial" charset="0"/>
            </a:endParaRPr>
          </a:p>
        </p:txBody>
      </p:sp>
      <p:sp>
        <p:nvSpPr>
          <p:cNvPr id="71684" name="灯片编号占位符 3"/>
          <p:cNvSpPr>
            <a:spLocks noGrp="1"/>
          </p:cNvSpPr>
          <p:nvPr>
            <p:ph type="sldNum" sz="quarter" idx="5"/>
          </p:nvPr>
        </p:nvSpPr>
        <p:spPr>
          <a:noFill/>
        </p:spPr>
        <p:txBody>
          <a:bodyPr/>
          <a:lstStyle/>
          <a:p>
            <a:fld id="{0F67C1B7-A9BB-42CE-99CD-FD4E5ED46460}" type="slidenum">
              <a:rPr lang="en-US" altLang="zh-CN" smtClean="0">
                <a:latin typeface="Arial" charset="0"/>
              </a:rPr>
              <a:pPr/>
              <a:t>16</a:t>
            </a:fld>
            <a:endParaRPr lang="en-US" altLang="zh-CN"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p:spPr>
        <p:txBody>
          <a:bodyPr/>
          <a:lstStyle/>
          <a:p>
            <a:endParaRPr lang="zh-CN" altLang="en-US" smtClean="0">
              <a:latin typeface="Arial" charset="0"/>
            </a:endParaRPr>
          </a:p>
        </p:txBody>
      </p:sp>
      <p:sp>
        <p:nvSpPr>
          <p:cNvPr id="72708" name="灯片编号占位符 3"/>
          <p:cNvSpPr>
            <a:spLocks noGrp="1"/>
          </p:cNvSpPr>
          <p:nvPr>
            <p:ph type="sldNum" sz="quarter" idx="5"/>
          </p:nvPr>
        </p:nvSpPr>
        <p:spPr>
          <a:noFill/>
        </p:spPr>
        <p:txBody>
          <a:bodyPr/>
          <a:lstStyle/>
          <a:p>
            <a:fld id="{9DB52093-8541-48C6-A57B-1868FB54F702}" type="slidenum">
              <a:rPr lang="en-US" altLang="zh-CN" smtClean="0">
                <a:latin typeface="Arial" charset="0"/>
              </a:rPr>
              <a:pPr/>
              <a:t>17</a:t>
            </a:fld>
            <a:endParaRPr lang="en-US" altLang="zh-CN"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p:spPr>
        <p:txBody>
          <a:bodyPr/>
          <a:lstStyle/>
          <a:p>
            <a:endParaRPr lang="zh-CN" altLang="en-US" smtClean="0">
              <a:latin typeface="Arial" charset="0"/>
            </a:endParaRPr>
          </a:p>
        </p:txBody>
      </p:sp>
      <p:sp>
        <p:nvSpPr>
          <p:cNvPr id="73732" name="灯片编号占位符 3"/>
          <p:cNvSpPr>
            <a:spLocks noGrp="1"/>
          </p:cNvSpPr>
          <p:nvPr>
            <p:ph type="sldNum" sz="quarter" idx="5"/>
          </p:nvPr>
        </p:nvSpPr>
        <p:spPr>
          <a:noFill/>
        </p:spPr>
        <p:txBody>
          <a:bodyPr/>
          <a:lstStyle/>
          <a:p>
            <a:fld id="{A11734EF-C1D5-4F8D-AD1F-BB0C9B6FE76E}" type="slidenum">
              <a:rPr lang="en-US" altLang="zh-CN" smtClean="0">
                <a:latin typeface="Arial" charset="0"/>
              </a:rPr>
              <a:pPr/>
              <a:t>19</a:t>
            </a:fld>
            <a:endParaRPr lang="en-US" altLang="zh-CN"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p:spPr>
        <p:txBody>
          <a:bodyPr/>
          <a:lstStyle/>
          <a:p>
            <a:endParaRPr lang="zh-CN" altLang="en-US" smtClean="0">
              <a:latin typeface="Arial" charset="0"/>
            </a:endParaRPr>
          </a:p>
        </p:txBody>
      </p:sp>
      <p:sp>
        <p:nvSpPr>
          <p:cNvPr id="74756" name="灯片编号占位符 3"/>
          <p:cNvSpPr>
            <a:spLocks noGrp="1"/>
          </p:cNvSpPr>
          <p:nvPr>
            <p:ph type="sldNum" sz="quarter" idx="5"/>
          </p:nvPr>
        </p:nvSpPr>
        <p:spPr>
          <a:noFill/>
        </p:spPr>
        <p:txBody>
          <a:bodyPr/>
          <a:lstStyle/>
          <a:p>
            <a:fld id="{EAA2E012-8A4C-41E5-873C-FA6180BFCE88}" type="slidenum">
              <a:rPr lang="en-US" altLang="zh-CN" smtClean="0">
                <a:latin typeface="Arial" charset="0"/>
              </a:rPr>
              <a:pPr/>
              <a:t>20</a:t>
            </a:fld>
            <a:endParaRPr lang="en-US" altLang="zh-CN"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p:spPr>
        <p:txBody>
          <a:bodyPr/>
          <a:lstStyle/>
          <a:p>
            <a:endParaRPr lang="zh-CN" altLang="en-US" smtClean="0">
              <a:latin typeface="Arial" charset="0"/>
            </a:endParaRPr>
          </a:p>
        </p:txBody>
      </p:sp>
      <p:sp>
        <p:nvSpPr>
          <p:cNvPr id="75780" name="灯片编号占位符 3"/>
          <p:cNvSpPr>
            <a:spLocks noGrp="1"/>
          </p:cNvSpPr>
          <p:nvPr>
            <p:ph type="sldNum" sz="quarter" idx="5"/>
          </p:nvPr>
        </p:nvSpPr>
        <p:spPr>
          <a:noFill/>
        </p:spPr>
        <p:txBody>
          <a:bodyPr/>
          <a:lstStyle/>
          <a:p>
            <a:fld id="{9DB6916C-A096-479F-AAAA-4B833CF2236A}" type="slidenum">
              <a:rPr lang="en-US" altLang="zh-CN" smtClean="0">
                <a:latin typeface="Arial" charset="0"/>
              </a:rPr>
              <a:pPr/>
              <a:t>21</a:t>
            </a:fld>
            <a:endParaRPr lang="en-US" altLang="zh-CN"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p:spPr>
        <p:txBody>
          <a:bodyPr/>
          <a:lstStyle/>
          <a:p>
            <a:endParaRPr lang="zh-CN" altLang="en-US" smtClean="0">
              <a:latin typeface="Arial" charset="0"/>
            </a:endParaRPr>
          </a:p>
        </p:txBody>
      </p:sp>
      <p:sp>
        <p:nvSpPr>
          <p:cNvPr id="76804" name="灯片编号占位符 3"/>
          <p:cNvSpPr>
            <a:spLocks noGrp="1"/>
          </p:cNvSpPr>
          <p:nvPr>
            <p:ph type="sldNum" sz="quarter" idx="5"/>
          </p:nvPr>
        </p:nvSpPr>
        <p:spPr>
          <a:noFill/>
        </p:spPr>
        <p:txBody>
          <a:bodyPr/>
          <a:lstStyle/>
          <a:p>
            <a:fld id="{B5DC39F1-DF2D-467B-92BC-BC86612B3435}" type="slidenum">
              <a:rPr lang="en-US" altLang="zh-CN" smtClean="0">
                <a:latin typeface="Arial" charset="0"/>
              </a:rPr>
              <a:pPr/>
              <a:t>23</a:t>
            </a:fld>
            <a:endParaRPr lang="en-US" altLang="zh-CN"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ln/>
        </p:spPr>
        <p:txBody>
          <a:bodyPr/>
          <a:lstStyle/>
          <a:p>
            <a:endParaRPr lang="zh-CN" altLang="en-US" smtClean="0">
              <a:latin typeface="Arial" charset="0"/>
            </a:endParaRPr>
          </a:p>
        </p:txBody>
      </p:sp>
      <p:sp>
        <p:nvSpPr>
          <p:cNvPr id="77828" name="灯片编号占位符 3"/>
          <p:cNvSpPr>
            <a:spLocks noGrp="1"/>
          </p:cNvSpPr>
          <p:nvPr>
            <p:ph type="sldNum" sz="quarter" idx="5"/>
          </p:nvPr>
        </p:nvSpPr>
        <p:spPr>
          <a:noFill/>
        </p:spPr>
        <p:txBody>
          <a:bodyPr/>
          <a:lstStyle/>
          <a:p>
            <a:fld id="{CF3498A7-1402-42D6-8D44-A108E1A5F55C}" type="slidenum">
              <a:rPr lang="en-US" altLang="zh-CN" smtClean="0">
                <a:latin typeface="Arial" charset="0"/>
              </a:rPr>
              <a:pPr/>
              <a:t>25</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p:spPr>
        <p:txBody>
          <a:bodyPr/>
          <a:lstStyle/>
          <a:p>
            <a:endParaRPr lang="zh-CN" altLang="en-US" smtClean="0">
              <a:latin typeface="Arial" charset="0"/>
            </a:endParaRPr>
          </a:p>
        </p:txBody>
      </p:sp>
      <p:sp>
        <p:nvSpPr>
          <p:cNvPr id="60420" name="灯片编号占位符 3"/>
          <p:cNvSpPr>
            <a:spLocks noGrp="1"/>
          </p:cNvSpPr>
          <p:nvPr>
            <p:ph type="sldNum" sz="quarter" idx="5"/>
          </p:nvPr>
        </p:nvSpPr>
        <p:spPr>
          <a:noFill/>
        </p:spPr>
        <p:txBody>
          <a:bodyPr/>
          <a:lstStyle/>
          <a:p>
            <a:fld id="{5365E47C-4159-4BC1-8470-A2E6DA3495EA}" type="slidenum">
              <a:rPr lang="en-US" altLang="zh-CN" smtClean="0">
                <a:latin typeface="Arial" charset="0"/>
              </a:rPr>
              <a:pPr/>
              <a:t>4</a:t>
            </a:fld>
            <a:endParaRPr lang="en-US" altLang="zh-CN"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a:ln/>
        </p:spPr>
        <p:txBody>
          <a:bodyPr/>
          <a:lstStyle/>
          <a:p>
            <a:endParaRPr lang="zh-CN" altLang="en-US" smtClean="0">
              <a:latin typeface="Arial" charset="0"/>
            </a:endParaRPr>
          </a:p>
        </p:txBody>
      </p:sp>
      <p:sp>
        <p:nvSpPr>
          <p:cNvPr id="78852" name="灯片编号占位符 3"/>
          <p:cNvSpPr>
            <a:spLocks noGrp="1"/>
          </p:cNvSpPr>
          <p:nvPr>
            <p:ph type="sldNum" sz="quarter" idx="5"/>
          </p:nvPr>
        </p:nvSpPr>
        <p:spPr>
          <a:noFill/>
        </p:spPr>
        <p:txBody>
          <a:bodyPr/>
          <a:lstStyle/>
          <a:p>
            <a:fld id="{FFD695BC-5E14-4D6B-A87F-9611DE1BAB0F}" type="slidenum">
              <a:rPr lang="en-US" altLang="zh-CN" smtClean="0">
                <a:latin typeface="Arial" charset="0"/>
              </a:rPr>
              <a:pPr/>
              <a:t>26</a:t>
            </a:fld>
            <a:endParaRPr lang="en-US" altLang="zh-CN"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p:spPr>
        <p:txBody>
          <a:bodyPr/>
          <a:lstStyle/>
          <a:p>
            <a:endParaRPr lang="zh-CN" altLang="en-US" smtClean="0">
              <a:latin typeface="Arial" charset="0"/>
            </a:endParaRPr>
          </a:p>
        </p:txBody>
      </p:sp>
      <p:sp>
        <p:nvSpPr>
          <p:cNvPr id="79876" name="灯片编号占位符 3"/>
          <p:cNvSpPr>
            <a:spLocks noGrp="1"/>
          </p:cNvSpPr>
          <p:nvPr>
            <p:ph type="sldNum" sz="quarter" idx="5"/>
          </p:nvPr>
        </p:nvSpPr>
        <p:spPr>
          <a:noFill/>
        </p:spPr>
        <p:txBody>
          <a:bodyPr/>
          <a:lstStyle/>
          <a:p>
            <a:fld id="{1E980F03-D7F6-47CC-8748-42274DDA1203}" type="slidenum">
              <a:rPr lang="en-US" altLang="zh-CN" smtClean="0">
                <a:latin typeface="Arial" charset="0"/>
              </a:rPr>
              <a:pPr/>
              <a:t>27</a:t>
            </a:fld>
            <a:endParaRPr lang="en-US" altLang="zh-CN"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p:spPr>
        <p:txBody>
          <a:bodyPr/>
          <a:lstStyle/>
          <a:p>
            <a:endParaRPr lang="zh-CN" altLang="en-US" smtClean="0">
              <a:latin typeface="Arial" charset="0"/>
            </a:endParaRPr>
          </a:p>
        </p:txBody>
      </p:sp>
      <p:sp>
        <p:nvSpPr>
          <p:cNvPr id="80900" name="灯片编号占位符 3"/>
          <p:cNvSpPr>
            <a:spLocks noGrp="1"/>
          </p:cNvSpPr>
          <p:nvPr>
            <p:ph type="sldNum" sz="quarter" idx="5"/>
          </p:nvPr>
        </p:nvSpPr>
        <p:spPr>
          <a:noFill/>
        </p:spPr>
        <p:txBody>
          <a:bodyPr/>
          <a:lstStyle/>
          <a:p>
            <a:fld id="{6A7B7A9B-B5C8-45DC-A7CF-5CA8A30F9A56}" type="slidenum">
              <a:rPr lang="en-US" altLang="zh-CN" smtClean="0">
                <a:latin typeface="Arial" charset="0"/>
              </a:rPr>
              <a:pPr/>
              <a:t>29</a:t>
            </a:fld>
            <a:endParaRPr lang="en-US" altLang="zh-CN"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p:spPr>
        <p:txBody>
          <a:bodyPr/>
          <a:lstStyle/>
          <a:p>
            <a:endParaRPr lang="zh-CN" altLang="en-US" smtClean="0">
              <a:latin typeface="Arial" charset="0"/>
            </a:endParaRPr>
          </a:p>
        </p:txBody>
      </p:sp>
      <p:sp>
        <p:nvSpPr>
          <p:cNvPr id="81924" name="灯片编号占位符 3"/>
          <p:cNvSpPr>
            <a:spLocks noGrp="1"/>
          </p:cNvSpPr>
          <p:nvPr>
            <p:ph type="sldNum" sz="quarter" idx="5"/>
          </p:nvPr>
        </p:nvSpPr>
        <p:spPr>
          <a:noFill/>
        </p:spPr>
        <p:txBody>
          <a:bodyPr/>
          <a:lstStyle/>
          <a:p>
            <a:fld id="{1847EFEB-F3E4-4A3E-BF45-B6B48DB4D6AC}" type="slidenum">
              <a:rPr lang="en-US" altLang="zh-CN" smtClean="0">
                <a:latin typeface="Arial" charset="0"/>
              </a:rPr>
              <a:pPr/>
              <a:t>30</a:t>
            </a:fld>
            <a:endParaRPr lang="en-US" altLang="zh-CN"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p:spPr>
        <p:txBody>
          <a:bodyPr/>
          <a:lstStyle/>
          <a:p>
            <a:endParaRPr lang="zh-CN" altLang="en-US" smtClean="0">
              <a:latin typeface="Arial" charset="0"/>
            </a:endParaRPr>
          </a:p>
        </p:txBody>
      </p:sp>
      <p:sp>
        <p:nvSpPr>
          <p:cNvPr id="82948" name="灯片编号占位符 3"/>
          <p:cNvSpPr>
            <a:spLocks noGrp="1"/>
          </p:cNvSpPr>
          <p:nvPr>
            <p:ph type="sldNum" sz="quarter" idx="5"/>
          </p:nvPr>
        </p:nvSpPr>
        <p:spPr>
          <a:noFill/>
        </p:spPr>
        <p:txBody>
          <a:bodyPr/>
          <a:lstStyle/>
          <a:p>
            <a:fld id="{4F3A5AAE-D422-47B5-92C2-851475420677}" type="slidenum">
              <a:rPr lang="en-US" altLang="zh-CN" smtClean="0">
                <a:latin typeface="Arial" charset="0"/>
              </a:rPr>
              <a:pPr/>
              <a:t>31</a:t>
            </a:fld>
            <a:endParaRPr lang="en-US" altLang="zh-CN"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p:spPr>
        <p:txBody>
          <a:bodyPr/>
          <a:lstStyle/>
          <a:p>
            <a:endParaRPr lang="zh-CN" altLang="en-US" smtClean="0">
              <a:latin typeface="Arial" charset="0"/>
            </a:endParaRPr>
          </a:p>
        </p:txBody>
      </p:sp>
      <p:sp>
        <p:nvSpPr>
          <p:cNvPr id="83972" name="灯片编号占位符 3"/>
          <p:cNvSpPr>
            <a:spLocks noGrp="1"/>
          </p:cNvSpPr>
          <p:nvPr>
            <p:ph type="sldNum" sz="quarter" idx="5"/>
          </p:nvPr>
        </p:nvSpPr>
        <p:spPr>
          <a:noFill/>
        </p:spPr>
        <p:txBody>
          <a:bodyPr/>
          <a:lstStyle/>
          <a:p>
            <a:fld id="{4A3CF8D6-E63E-46F4-AF67-CF89ED1B31EC}" type="slidenum">
              <a:rPr lang="en-US" altLang="zh-CN" smtClean="0">
                <a:latin typeface="Arial" charset="0"/>
              </a:rPr>
              <a:pPr/>
              <a:t>32</a:t>
            </a:fld>
            <a:endParaRPr lang="en-US" altLang="zh-CN"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p:spPr>
        <p:txBody>
          <a:bodyPr/>
          <a:lstStyle/>
          <a:p>
            <a:endParaRPr lang="zh-CN" altLang="en-US" smtClean="0">
              <a:latin typeface="Arial" charset="0"/>
            </a:endParaRPr>
          </a:p>
        </p:txBody>
      </p:sp>
      <p:sp>
        <p:nvSpPr>
          <p:cNvPr id="84996" name="灯片编号占位符 3"/>
          <p:cNvSpPr>
            <a:spLocks noGrp="1"/>
          </p:cNvSpPr>
          <p:nvPr>
            <p:ph type="sldNum" sz="quarter" idx="5"/>
          </p:nvPr>
        </p:nvSpPr>
        <p:spPr>
          <a:noFill/>
        </p:spPr>
        <p:txBody>
          <a:bodyPr/>
          <a:lstStyle/>
          <a:p>
            <a:fld id="{6B6358FA-DC60-4454-A560-7C6B4DB845CA}" type="slidenum">
              <a:rPr lang="en-US" altLang="zh-CN" smtClean="0">
                <a:latin typeface="Arial" charset="0"/>
              </a:rPr>
              <a:pPr/>
              <a:t>34</a:t>
            </a:fld>
            <a:endParaRPr lang="en-US" altLang="zh-CN"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p:spPr>
        <p:txBody>
          <a:bodyPr/>
          <a:lstStyle/>
          <a:p>
            <a:endParaRPr lang="zh-CN" altLang="en-US" smtClean="0">
              <a:latin typeface="Arial" charset="0"/>
            </a:endParaRPr>
          </a:p>
        </p:txBody>
      </p:sp>
      <p:sp>
        <p:nvSpPr>
          <p:cNvPr id="86020" name="灯片编号占位符 3"/>
          <p:cNvSpPr>
            <a:spLocks noGrp="1"/>
          </p:cNvSpPr>
          <p:nvPr>
            <p:ph type="sldNum" sz="quarter" idx="5"/>
          </p:nvPr>
        </p:nvSpPr>
        <p:spPr>
          <a:noFill/>
        </p:spPr>
        <p:txBody>
          <a:bodyPr/>
          <a:lstStyle/>
          <a:p>
            <a:fld id="{70C3628E-1EA5-44B5-925C-EF737FE252B3}" type="slidenum">
              <a:rPr lang="en-US" altLang="zh-CN" smtClean="0">
                <a:latin typeface="Arial" charset="0"/>
              </a:rPr>
              <a:pPr/>
              <a:t>35</a:t>
            </a:fld>
            <a:endParaRPr lang="en-US" altLang="zh-CN"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p:spPr>
        <p:txBody>
          <a:bodyPr/>
          <a:lstStyle/>
          <a:p>
            <a:endParaRPr lang="zh-CN" altLang="en-US" smtClean="0">
              <a:latin typeface="Arial" charset="0"/>
            </a:endParaRPr>
          </a:p>
        </p:txBody>
      </p:sp>
      <p:sp>
        <p:nvSpPr>
          <p:cNvPr id="87044" name="灯片编号占位符 3"/>
          <p:cNvSpPr>
            <a:spLocks noGrp="1"/>
          </p:cNvSpPr>
          <p:nvPr>
            <p:ph type="sldNum" sz="quarter" idx="5"/>
          </p:nvPr>
        </p:nvSpPr>
        <p:spPr>
          <a:noFill/>
        </p:spPr>
        <p:txBody>
          <a:bodyPr/>
          <a:lstStyle/>
          <a:p>
            <a:fld id="{13AB0FCC-817D-4929-8073-4C782F05D4CD}" type="slidenum">
              <a:rPr lang="en-US" altLang="zh-CN" smtClean="0">
                <a:latin typeface="Arial" charset="0"/>
              </a:rPr>
              <a:pPr/>
              <a:t>36</a:t>
            </a:fld>
            <a:endParaRPr lang="en-US" altLang="zh-CN"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p:spPr>
        <p:txBody>
          <a:bodyPr/>
          <a:lstStyle/>
          <a:p>
            <a:endParaRPr lang="zh-CN" altLang="en-US" smtClean="0">
              <a:latin typeface="Arial" charset="0"/>
            </a:endParaRPr>
          </a:p>
        </p:txBody>
      </p:sp>
      <p:sp>
        <p:nvSpPr>
          <p:cNvPr id="88068" name="灯片编号占位符 3"/>
          <p:cNvSpPr>
            <a:spLocks noGrp="1"/>
          </p:cNvSpPr>
          <p:nvPr>
            <p:ph type="sldNum" sz="quarter" idx="5"/>
          </p:nvPr>
        </p:nvSpPr>
        <p:spPr>
          <a:noFill/>
        </p:spPr>
        <p:txBody>
          <a:bodyPr/>
          <a:lstStyle/>
          <a:p>
            <a:fld id="{B18B7561-E38B-47F5-8FF6-23D59A22E7D1}" type="slidenum">
              <a:rPr lang="en-US" altLang="zh-CN" smtClean="0">
                <a:latin typeface="Arial" charset="0"/>
              </a:rPr>
              <a:pPr/>
              <a:t>37</a:t>
            </a:fld>
            <a:endParaRPr lang="en-US"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6</a:t>
            </a:fld>
            <a:endParaRPr lang="en-US" altLang="zh-CN"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p:spPr>
        <p:txBody>
          <a:bodyPr/>
          <a:lstStyle/>
          <a:p>
            <a:endParaRPr lang="zh-CN" altLang="en-US" smtClean="0">
              <a:latin typeface="Arial" charset="0"/>
            </a:endParaRPr>
          </a:p>
        </p:txBody>
      </p:sp>
      <p:sp>
        <p:nvSpPr>
          <p:cNvPr id="89092" name="灯片编号占位符 3"/>
          <p:cNvSpPr>
            <a:spLocks noGrp="1"/>
          </p:cNvSpPr>
          <p:nvPr>
            <p:ph type="sldNum" sz="quarter" idx="5"/>
          </p:nvPr>
        </p:nvSpPr>
        <p:spPr>
          <a:noFill/>
        </p:spPr>
        <p:txBody>
          <a:bodyPr/>
          <a:lstStyle/>
          <a:p>
            <a:fld id="{888C2A07-DBA3-4256-B499-7EB1B236641B}" type="slidenum">
              <a:rPr lang="en-US" altLang="zh-CN" smtClean="0">
                <a:latin typeface="Arial" charset="0"/>
              </a:rPr>
              <a:pPr/>
              <a:t>38</a:t>
            </a:fld>
            <a:endParaRPr lang="en-US" altLang="zh-CN"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p:spPr>
        <p:txBody>
          <a:bodyPr/>
          <a:lstStyle/>
          <a:p>
            <a:endParaRPr lang="zh-CN" altLang="en-US" smtClean="0">
              <a:latin typeface="Arial" charset="0"/>
            </a:endParaRPr>
          </a:p>
        </p:txBody>
      </p:sp>
      <p:sp>
        <p:nvSpPr>
          <p:cNvPr id="90116" name="灯片编号占位符 3"/>
          <p:cNvSpPr>
            <a:spLocks noGrp="1"/>
          </p:cNvSpPr>
          <p:nvPr>
            <p:ph type="sldNum" sz="quarter" idx="5"/>
          </p:nvPr>
        </p:nvSpPr>
        <p:spPr>
          <a:noFill/>
        </p:spPr>
        <p:txBody>
          <a:bodyPr/>
          <a:lstStyle/>
          <a:p>
            <a:fld id="{2780DEC8-1555-4C94-8F91-26E977F58084}" type="slidenum">
              <a:rPr lang="en-US" altLang="zh-CN" smtClean="0">
                <a:latin typeface="Arial" charset="0"/>
              </a:rPr>
              <a:pPr/>
              <a:t>39</a:t>
            </a:fld>
            <a:endParaRPr lang="en-US" altLang="zh-CN"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p:spPr>
        <p:txBody>
          <a:bodyPr/>
          <a:lstStyle/>
          <a:p>
            <a:endParaRPr lang="zh-CN" altLang="en-US" smtClean="0">
              <a:latin typeface="Arial" charset="0"/>
            </a:endParaRPr>
          </a:p>
        </p:txBody>
      </p:sp>
      <p:sp>
        <p:nvSpPr>
          <p:cNvPr id="91140" name="灯片编号占位符 3"/>
          <p:cNvSpPr>
            <a:spLocks noGrp="1"/>
          </p:cNvSpPr>
          <p:nvPr>
            <p:ph type="sldNum" sz="quarter" idx="5"/>
          </p:nvPr>
        </p:nvSpPr>
        <p:spPr>
          <a:noFill/>
        </p:spPr>
        <p:txBody>
          <a:bodyPr/>
          <a:lstStyle/>
          <a:p>
            <a:fld id="{17F3FF84-93BA-4362-985D-39B329C52A9A}" type="slidenum">
              <a:rPr lang="en-US" altLang="zh-CN" smtClean="0">
                <a:latin typeface="Arial" charset="0"/>
              </a:rPr>
              <a:pPr/>
              <a:t>40</a:t>
            </a:fld>
            <a:endParaRPr lang="en-US" altLang="zh-CN"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ln/>
        </p:spPr>
        <p:txBody>
          <a:bodyPr/>
          <a:lstStyle/>
          <a:p>
            <a:endParaRPr lang="zh-CN" altLang="en-US" smtClean="0">
              <a:latin typeface="Arial" charset="0"/>
            </a:endParaRPr>
          </a:p>
        </p:txBody>
      </p:sp>
      <p:sp>
        <p:nvSpPr>
          <p:cNvPr id="92164" name="灯片编号占位符 3"/>
          <p:cNvSpPr>
            <a:spLocks noGrp="1"/>
          </p:cNvSpPr>
          <p:nvPr>
            <p:ph type="sldNum" sz="quarter" idx="5"/>
          </p:nvPr>
        </p:nvSpPr>
        <p:spPr>
          <a:noFill/>
        </p:spPr>
        <p:txBody>
          <a:bodyPr/>
          <a:lstStyle/>
          <a:p>
            <a:fld id="{1F858AB0-F4F8-409B-AE92-4842C078BF1D}" type="slidenum">
              <a:rPr lang="en-US" altLang="zh-CN" smtClean="0">
                <a:latin typeface="Arial" charset="0"/>
              </a:rPr>
              <a:pPr/>
              <a:t>41</a:t>
            </a:fld>
            <a:endParaRPr lang="en-US" altLang="zh-CN"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p:spPr>
        <p:txBody>
          <a:bodyPr/>
          <a:lstStyle/>
          <a:p>
            <a:endParaRPr lang="zh-CN" altLang="en-US" smtClean="0">
              <a:latin typeface="Arial" charset="0"/>
            </a:endParaRPr>
          </a:p>
        </p:txBody>
      </p:sp>
      <p:sp>
        <p:nvSpPr>
          <p:cNvPr id="93188" name="灯片编号占位符 3"/>
          <p:cNvSpPr>
            <a:spLocks noGrp="1"/>
          </p:cNvSpPr>
          <p:nvPr>
            <p:ph type="sldNum" sz="quarter" idx="5"/>
          </p:nvPr>
        </p:nvSpPr>
        <p:spPr>
          <a:noFill/>
        </p:spPr>
        <p:txBody>
          <a:bodyPr/>
          <a:lstStyle/>
          <a:p>
            <a:fld id="{8ABF3CD1-18BB-4D73-B43A-C3BE268AEA98}" type="slidenum">
              <a:rPr lang="en-US" altLang="zh-CN" smtClean="0">
                <a:latin typeface="Arial" charset="0"/>
              </a:rPr>
              <a:pPr/>
              <a:t>42</a:t>
            </a:fld>
            <a:endParaRPr lang="en-US" altLang="zh-CN"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p:spPr>
        <p:txBody>
          <a:bodyPr/>
          <a:lstStyle/>
          <a:p>
            <a:endParaRPr lang="zh-CN" altLang="en-US" smtClean="0">
              <a:latin typeface="Arial" charset="0"/>
            </a:endParaRPr>
          </a:p>
        </p:txBody>
      </p:sp>
      <p:sp>
        <p:nvSpPr>
          <p:cNvPr id="94212" name="灯片编号占位符 3"/>
          <p:cNvSpPr>
            <a:spLocks noGrp="1"/>
          </p:cNvSpPr>
          <p:nvPr>
            <p:ph type="sldNum" sz="quarter" idx="5"/>
          </p:nvPr>
        </p:nvSpPr>
        <p:spPr>
          <a:noFill/>
        </p:spPr>
        <p:txBody>
          <a:bodyPr/>
          <a:lstStyle/>
          <a:p>
            <a:fld id="{B1E8780A-4E1F-4ABD-A5F8-22B4650B99F6}" type="slidenum">
              <a:rPr lang="en-US" altLang="zh-CN" smtClean="0">
                <a:latin typeface="Arial" charset="0"/>
              </a:rPr>
              <a:pPr/>
              <a:t>43</a:t>
            </a:fld>
            <a:endParaRPr lang="en-US" altLang="zh-CN"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p:spPr>
        <p:txBody>
          <a:bodyPr/>
          <a:lstStyle/>
          <a:p>
            <a:endParaRPr lang="zh-CN" altLang="en-US" smtClean="0">
              <a:latin typeface="Arial" charset="0"/>
            </a:endParaRPr>
          </a:p>
        </p:txBody>
      </p:sp>
      <p:sp>
        <p:nvSpPr>
          <p:cNvPr id="95236" name="灯片编号占位符 3"/>
          <p:cNvSpPr>
            <a:spLocks noGrp="1"/>
          </p:cNvSpPr>
          <p:nvPr>
            <p:ph type="sldNum" sz="quarter" idx="5"/>
          </p:nvPr>
        </p:nvSpPr>
        <p:spPr>
          <a:noFill/>
        </p:spPr>
        <p:txBody>
          <a:bodyPr/>
          <a:lstStyle/>
          <a:p>
            <a:fld id="{8D03C6DA-AC67-4490-8606-D7FE5C797631}" type="slidenum">
              <a:rPr lang="en-US" altLang="zh-CN" smtClean="0">
                <a:latin typeface="Arial" charset="0"/>
              </a:rPr>
              <a:pPr/>
              <a:t>44</a:t>
            </a:fld>
            <a:endParaRPr lang="en-US" altLang="zh-CN"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p:spPr>
        <p:txBody>
          <a:bodyPr/>
          <a:lstStyle/>
          <a:p>
            <a:endParaRPr lang="zh-CN" altLang="en-US" smtClean="0">
              <a:latin typeface="Arial" charset="0"/>
            </a:endParaRPr>
          </a:p>
        </p:txBody>
      </p:sp>
      <p:sp>
        <p:nvSpPr>
          <p:cNvPr id="96260" name="灯片编号占位符 3"/>
          <p:cNvSpPr>
            <a:spLocks noGrp="1"/>
          </p:cNvSpPr>
          <p:nvPr>
            <p:ph type="sldNum" sz="quarter" idx="5"/>
          </p:nvPr>
        </p:nvSpPr>
        <p:spPr>
          <a:noFill/>
        </p:spPr>
        <p:txBody>
          <a:bodyPr/>
          <a:lstStyle/>
          <a:p>
            <a:fld id="{B0ADFCF9-D854-4404-AA76-47C9E9EDD1EE}" type="slidenum">
              <a:rPr lang="en-US" altLang="zh-CN" smtClean="0">
                <a:latin typeface="Arial" charset="0"/>
              </a:rPr>
              <a:pPr/>
              <a:t>45</a:t>
            </a:fld>
            <a:endParaRPr lang="en-US" altLang="zh-CN"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a:ln/>
        </p:spPr>
        <p:txBody>
          <a:bodyPr/>
          <a:lstStyle/>
          <a:p>
            <a:endParaRPr lang="zh-CN" altLang="en-US" smtClean="0">
              <a:latin typeface="Arial" charset="0"/>
            </a:endParaRPr>
          </a:p>
        </p:txBody>
      </p:sp>
      <p:sp>
        <p:nvSpPr>
          <p:cNvPr id="97284" name="灯片编号占位符 3"/>
          <p:cNvSpPr>
            <a:spLocks noGrp="1"/>
          </p:cNvSpPr>
          <p:nvPr>
            <p:ph type="sldNum" sz="quarter" idx="5"/>
          </p:nvPr>
        </p:nvSpPr>
        <p:spPr>
          <a:noFill/>
        </p:spPr>
        <p:txBody>
          <a:bodyPr/>
          <a:lstStyle/>
          <a:p>
            <a:fld id="{515230EB-42EE-43BB-8826-60851DF95C8A}" type="slidenum">
              <a:rPr lang="en-US" altLang="zh-CN" smtClean="0">
                <a:latin typeface="Arial" charset="0"/>
              </a:rPr>
              <a:pPr/>
              <a:t>46</a:t>
            </a:fld>
            <a:endParaRPr lang="en-US" altLang="zh-CN"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p:spPr>
        <p:txBody>
          <a:bodyPr/>
          <a:lstStyle/>
          <a:p>
            <a:endParaRPr lang="zh-CN" altLang="en-US" smtClean="0">
              <a:latin typeface="Arial" charset="0"/>
            </a:endParaRPr>
          </a:p>
        </p:txBody>
      </p:sp>
      <p:sp>
        <p:nvSpPr>
          <p:cNvPr id="98308" name="灯片编号占位符 3"/>
          <p:cNvSpPr>
            <a:spLocks noGrp="1"/>
          </p:cNvSpPr>
          <p:nvPr>
            <p:ph type="sldNum" sz="quarter" idx="5"/>
          </p:nvPr>
        </p:nvSpPr>
        <p:spPr>
          <a:noFill/>
        </p:spPr>
        <p:txBody>
          <a:bodyPr/>
          <a:lstStyle/>
          <a:p>
            <a:fld id="{56A521FB-3095-428E-B4E0-D4A86C31FF3B}" type="slidenum">
              <a:rPr lang="en-US" altLang="zh-CN" smtClean="0">
                <a:latin typeface="Arial" charset="0"/>
              </a:rPr>
              <a:pPr/>
              <a:t>47</a:t>
            </a:fld>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p:spPr>
        <p:txBody>
          <a:bodyPr/>
          <a:lstStyle/>
          <a:p>
            <a:endParaRPr lang="zh-CN" altLang="en-US" smtClean="0">
              <a:latin typeface="Arial" charset="0"/>
            </a:endParaRPr>
          </a:p>
        </p:txBody>
      </p:sp>
      <p:sp>
        <p:nvSpPr>
          <p:cNvPr id="62468" name="灯片编号占位符 3"/>
          <p:cNvSpPr>
            <a:spLocks noGrp="1"/>
          </p:cNvSpPr>
          <p:nvPr>
            <p:ph type="sldNum" sz="quarter" idx="5"/>
          </p:nvPr>
        </p:nvSpPr>
        <p:spPr>
          <a:noFill/>
        </p:spPr>
        <p:txBody>
          <a:bodyPr/>
          <a:lstStyle/>
          <a:p>
            <a:fld id="{2C667948-4208-4F95-9FA8-E20C74AB2C7F}" type="slidenum">
              <a:rPr lang="en-US" altLang="zh-CN" smtClean="0">
                <a:latin typeface="Arial" charset="0"/>
              </a:rPr>
              <a:pPr/>
              <a:t>7</a:t>
            </a:fld>
            <a:endParaRPr lang="en-US" altLang="zh-CN"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ln/>
        </p:spPr>
        <p:txBody>
          <a:bodyPr/>
          <a:lstStyle/>
          <a:p>
            <a:endParaRPr lang="zh-CN" altLang="en-US" smtClean="0">
              <a:latin typeface="Arial" charset="0"/>
            </a:endParaRPr>
          </a:p>
        </p:txBody>
      </p:sp>
      <p:sp>
        <p:nvSpPr>
          <p:cNvPr id="99332" name="灯片编号占位符 3"/>
          <p:cNvSpPr>
            <a:spLocks noGrp="1"/>
          </p:cNvSpPr>
          <p:nvPr>
            <p:ph type="sldNum" sz="quarter" idx="5"/>
          </p:nvPr>
        </p:nvSpPr>
        <p:spPr>
          <a:noFill/>
        </p:spPr>
        <p:txBody>
          <a:bodyPr/>
          <a:lstStyle/>
          <a:p>
            <a:fld id="{FAA00A08-5D40-463C-BB4E-6219C49576EF}" type="slidenum">
              <a:rPr lang="en-US" altLang="zh-CN" smtClean="0">
                <a:latin typeface="Arial" charset="0"/>
              </a:rPr>
              <a:pPr/>
              <a:t>48</a:t>
            </a:fld>
            <a:endParaRPr lang="en-US" altLang="zh-CN"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noFill/>
          <a:ln/>
        </p:spPr>
        <p:txBody>
          <a:bodyPr/>
          <a:lstStyle/>
          <a:p>
            <a:endParaRPr lang="zh-CN" altLang="en-US" smtClean="0">
              <a:latin typeface="Arial" charset="0"/>
            </a:endParaRPr>
          </a:p>
        </p:txBody>
      </p:sp>
      <p:sp>
        <p:nvSpPr>
          <p:cNvPr id="100356" name="灯片编号占位符 3"/>
          <p:cNvSpPr>
            <a:spLocks noGrp="1"/>
          </p:cNvSpPr>
          <p:nvPr>
            <p:ph type="sldNum" sz="quarter" idx="5"/>
          </p:nvPr>
        </p:nvSpPr>
        <p:spPr>
          <a:noFill/>
        </p:spPr>
        <p:txBody>
          <a:bodyPr/>
          <a:lstStyle/>
          <a:p>
            <a:fld id="{E76010A9-3373-4423-A18A-AF35AFDCE88A}" type="slidenum">
              <a:rPr lang="en-US" altLang="zh-CN" smtClean="0">
                <a:latin typeface="Arial" charset="0"/>
              </a:rPr>
              <a:pPr/>
              <a:t>49</a:t>
            </a:fld>
            <a:endParaRPr lang="en-US" altLang="zh-CN"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p:spPr>
        <p:txBody>
          <a:bodyPr/>
          <a:lstStyle/>
          <a:p>
            <a:endParaRPr lang="zh-CN" altLang="en-US" smtClean="0">
              <a:latin typeface="Arial" charset="0"/>
            </a:endParaRPr>
          </a:p>
        </p:txBody>
      </p:sp>
      <p:sp>
        <p:nvSpPr>
          <p:cNvPr id="101380" name="灯片编号占位符 3"/>
          <p:cNvSpPr>
            <a:spLocks noGrp="1"/>
          </p:cNvSpPr>
          <p:nvPr>
            <p:ph type="sldNum" sz="quarter" idx="5"/>
          </p:nvPr>
        </p:nvSpPr>
        <p:spPr>
          <a:noFill/>
        </p:spPr>
        <p:txBody>
          <a:bodyPr/>
          <a:lstStyle/>
          <a:p>
            <a:fld id="{CAF42733-8611-4ABA-991D-50C196A5BEDB}" type="slidenum">
              <a:rPr lang="en-US" altLang="zh-CN" smtClean="0">
                <a:latin typeface="Arial" charset="0"/>
              </a:rPr>
              <a:pPr/>
              <a:t>50</a:t>
            </a:fld>
            <a:endParaRPr lang="en-US" altLang="zh-CN"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p:spPr>
        <p:txBody>
          <a:bodyPr/>
          <a:lstStyle/>
          <a:p>
            <a:endParaRPr lang="zh-CN" altLang="en-US" smtClean="0">
              <a:latin typeface="Arial" charset="0"/>
            </a:endParaRPr>
          </a:p>
        </p:txBody>
      </p:sp>
      <p:sp>
        <p:nvSpPr>
          <p:cNvPr id="102404" name="灯片编号占位符 3"/>
          <p:cNvSpPr>
            <a:spLocks noGrp="1"/>
          </p:cNvSpPr>
          <p:nvPr>
            <p:ph type="sldNum" sz="quarter" idx="5"/>
          </p:nvPr>
        </p:nvSpPr>
        <p:spPr>
          <a:noFill/>
        </p:spPr>
        <p:txBody>
          <a:bodyPr/>
          <a:lstStyle/>
          <a:p>
            <a:fld id="{A9298FF8-1346-4AF5-BF1F-D432E81AC2AC}" type="slidenum">
              <a:rPr lang="en-US" altLang="zh-CN" smtClean="0">
                <a:latin typeface="Arial" charset="0"/>
              </a:rPr>
              <a:pPr/>
              <a:t>51</a:t>
            </a:fld>
            <a:endParaRPr lang="en-US" altLang="zh-CN"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ln/>
        </p:spPr>
        <p:txBody>
          <a:bodyPr/>
          <a:lstStyle/>
          <a:p>
            <a:endParaRPr lang="zh-CN" altLang="en-US" smtClean="0">
              <a:latin typeface="Arial" charset="0"/>
            </a:endParaRPr>
          </a:p>
        </p:txBody>
      </p:sp>
      <p:sp>
        <p:nvSpPr>
          <p:cNvPr id="103428" name="灯片编号占位符 3"/>
          <p:cNvSpPr>
            <a:spLocks noGrp="1"/>
          </p:cNvSpPr>
          <p:nvPr>
            <p:ph type="sldNum" sz="quarter" idx="5"/>
          </p:nvPr>
        </p:nvSpPr>
        <p:spPr>
          <a:noFill/>
        </p:spPr>
        <p:txBody>
          <a:bodyPr/>
          <a:lstStyle/>
          <a:p>
            <a:fld id="{BA4E21C5-4A35-443F-B6D5-5F44E322048E}" type="slidenum">
              <a:rPr lang="en-US" altLang="zh-CN" smtClean="0">
                <a:latin typeface="Arial" charset="0"/>
              </a:rPr>
              <a:pPr/>
              <a:t>52</a:t>
            </a:fld>
            <a:endParaRPr lang="en-US" altLang="zh-CN"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ln/>
        </p:spPr>
        <p:txBody>
          <a:bodyPr/>
          <a:lstStyle/>
          <a:p>
            <a:endParaRPr lang="zh-CN" altLang="en-US" smtClean="0">
              <a:latin typeface="Arial" charset="0"/>
            </a:endParaRPr>
          </a:p>
        </p:txBody>
      </p:sp>
      <p:sp>
        <p:nvSpPr>
          <p:cNvPr id="104452" name="灯片编号占位符 3"/>
          <p:cNvSpPr>
            <a:spLocks noGrp="1"/>
          </p:cNvSpPr>
          <p:nvPr>
            <p:ph type="sldNum" sz="quarter" idx="5"/>
          </p:nvPr>
        </p:nvSpPr>
        <p:spPr>
          <a:noFill/>
        </p:spPr>
        <p:txBody>
          <a:bodyPr/>
          <a:lstStyle/>
          <a:p>
            <a:fld id="{4460E978-15E9-43D0-8C23-1D09CA5D6666}" type="slidenum">
              <a:rPr lang="en-US" altLang="zh-CN" smtClean="0">
                <a:latin typeface="Arial" charset="0"/>
              </a:rPr>
              <a:pPr/>
              <a:t>53</a:t>
            </a:fld>
            <a:endParaRPr lang="en-US" altLang="zh-CN"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105475" name="备注占位符 2"/>
          <p:cNvSpPr>
            <a:spLocks noGrp="1"/>
          </p:cNvSpPr>
          <p:nvPr>
            <p:ph type="body" idx="1"/>
          </p:nvPr>
        </p:nvSpPr>
        <p:spPr>
          <a:noFill/>
          <a:ln/>
        </p:spPr>
        <p:txBody>
          <a:bodyPr/>
          <a:lstStyle/>
          <a:p>
            <a:endParaRPr lang="zh-CN" altLang="en-US" smtClean="0">
              <a:latin typeface="Arial" charset="0"/>
            </a:endParaRPr>
          </a:p>
        </p:txBody>
      </p:sp>
      <p:sp>
        <p:nvSpPr>
          <p:cNvPr id="105476" name="灯片编号占位符 3"/>
          <p:cNvSpPr>
            <a:spLocks noGrp="1"/>
          </p:cNvSpPr>
          <p:nvPr>
            <p:ph type="sldNum" sz="quarter" idx="5"/>
          </p:nvPr>
        </p:nvSpPr>
        <p:spPr>
          <a:noFill/>
        </p:spPr>
        <p:txBody>
          <a:bodyPr/>
          <a:lstStyle/>
          <a:p>
            <a:fld id="{1311C075-FFBC-4B2B-9E5F-FBD6C8EA0031}" type="slidenum">
              <a:rPr lang="en-US" altLang="zh-CN" smtClean="0">
                <a:latin typeface="Arial" charset="0"/>
              </a:rPr>
              <a:pPr/>
              <a:t>54</a:t>
            </a:fld>
            <a:endParaRPr lang="en-US" altLang="zh-CN"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p:spPr>
        <p:txBody>
          <a:bodyPr/>
          <a:lstStyle/>
          <a:p>
            <a:endParaRPr lang="zh-CN" altLang="en-US" smtClean="0">
              <a:latin typeface="Arial" charset="0"/>
            </a:endParaRPr>
          </a:p>
        </p:txBody>
      </p:sp>
      <p:sp>
        <p:nvSpPr>
          <p:cNvPr id="106500" name="灯片编号占位符 3"/>
          <p:cNvSpPr>
            <a:spLocks noGrp="1"/>
          </p:cNvSpPr>
          <p:nvPr>
            <p:ph type="sldNum" sz="quarter" idx="5"/>
          </p:nvPr>
        </p:nvSpPr>
        <p:spPr>
          <a:noFill/>
        </p:spPr>
        <p:txBody>
          <a:bodyPr/>
          <a:lstStyle/>
          <a:p>
            <a:fld id="{0CA79954-C22B-4D55-8971-6127894462DC}" type="slidenum">
              <a:rPr lang="en-US" altLang="zh-CN" smtClean="0">
                <a:latin typeface="Arial" charset="0"/>
              </a:rPr>
              <a:pPr/>
              <a:t>55</a:t>
            </a:fld>
            <a:endParaRPr lang="en-US" altLang="zh-CN"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noFill/>
          <a:ln/>
        </p:spPr>
        <p:txBody>
          <a:bodyPr/>
          <a:lstStyle/>
          <a:p>
            <a:endParaRPr lang="zh-CN" altLang="en-US" smtClean="0">
              <a:latin typeface="Arial" charset="0"/>
            </a:endParaRPr>
          </a:p>
        </p:txBody>
      </p:sp>
      <p:sp>
        <p:nvSpPr>
          <p:cNvPr id="107524" name="灯片编号占位符 3"/>
          <p:cNvSpPr>
            <a:spLocks noGrp="1"/>
          </p:cNvSpPr>
          <p:nvPr>
            <p:ph type="sldNum" sz="quarter" idx="5"/>
          </p:nvPr>
        </p:nvSpPr>
        <p:spPr>
          <a:noFill/>
        </p:spPr>
        <p:txBody>
          <a:bodyPr/>
          <a:lstStyle/>
          <a:p>
            <a:fld id="{0EE74BBF-3A42-4A4F-948E-FA1C9B1DCA51}" type="slidenum">
              <a:rPr lang="en-US" altLang="zh-CN" smtClean="0">
                <a:latin typeface="Arial" charset="0"/>
              </a:rPr>
              <a:pPr/>
              <a:t>56</a:t>
            </a:fld>
            <a:endParaRPr lang="en-US" altLang="zh-CN"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p:spPr>
        <p:txBody>
          <a:bodyPr/>
          <a:lstStyle/>
          <a:p>
            <a:endParaRPr lang="zh-CN" altLang="en-US" smtClean="0">
              <a:latin typeface="Arial" charset="0"/>
            </a:endParaRPr>
          </a:p>
        </p:txBody>
      </p:sp>
      <p:sp>
        <p:nvSpPr>
          <p:cNvPr id="108548" name="灯片编号占位符 3"/>
          <p:cNvSpPr>
            <a:spLocks noGrp="1"/>
          </p:cNvSpPr>
          <p:nvPr>
            <p:ph type="sldNum" sz="quarter" idx="5"/>
          </p:nvPr>
        </p:nvSpPr>
        <p:spPr>
          <a:noFill/>
        </p:spPr>
        <p:txBody>
          <a:bodyPr/>
          <a:lstStyle/>
          <a:p>
            <a:fld id="{1C1A3D5B-2E72-4AE1-A466-46A2FC11D130}" type="slidenum">
              <a:rPr lang="en-US" altLang="zh-CN" smtClean="0">
                <a:latin typeface="Arial" charset="0"/>
              </a:rPr>
              <a:pPr/>
              <a:t>57</a:t>
            </a:fld>
            <a:endParaRPr lang="en-US" altLang="zh-CN"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p:spPr>
        <p:txBody>
          <a:bodyPr/>
          <a:lstStyle/>
          <a:p>
            <a:endParaRPr lang="zh-CN" altLang="en-US" smtClean="0">
              <a:latin typeface="Arial" charset="0"/>
            </a:endParaRPr>
          </a:p>
        </p:txBody>
      </p:sp>
      <p:sp>
        <p:nvSpPr>
          <p:cNvPr id="63492" name="灯片编号占位符 3"/>
          <p:cNvSpPr>
            <a:spLocks noGrp="1"/>
          </p:cNvSpPr>
          <p:nvPr>
            <p:ph type="sldNum" sz="quarter" idx="5"/>
          </p:nvPr>
        </p:nvSpPr>
        <p:spPr>
          <a:noFill/>
        </p:spPr>
        <p:txBody>
          <a:bodyPr/>
          <a:lstStyle/>
          <a:p>
            <a:fld id="{D510CDA1-82F4-47A1-8A66-9AAE0CE7BE44}" type="slidenum">
              <a:rPr lang="en-US" altLang="zh-CN" smtClean="0">
                <a:latin typeface="Arial" charset="0"/>
              </a:rPr>
              <a:pPr/>
              <a:t>8</a:t>
            </a:fld>
            <a:endParaRPr lang="en-US" altLang="zh-CN"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a:ln/>
        </p:spPr>
        <p:txBody>
          <a:bodyPr/>
          <a:lstStyle/>
          <a:p>
            <a:endParaRPr lang="zh-CN" altLang="en-US" smtClean="0">
              <a:latin typeface="Arial" charset="0"/>
            </a:endParaRPr>
          </a:p>
        </p:txBody>
      </p:sp>
      <p:sp>
        <p:nvSpPr>
          <p:cNvPr id="109572" name="灯片编号占位符 3"/>
          <p:cNvSpPr>
            <a:spLocks noGrp="1"/>
          </p:cNvSpPr>
          <p:nvPr>
            <p:ph type="sldNum" sz="quarter" idx="5"/>
          </p:nvPr>
        </p:nvSpPr>
        <p:spPr>
          <a:noFill/>
        </p:spPr>
        <p:txBody>
          <a:bodyPr/>
          <a:lstStyle/>
          <a:p>
            <a:fld id="{23C0B6F1-9091-4C4D-B370-A2F4145561FF}" type="slidenum">
              <a:rPr lang="en-US" altLang="zh-CN" smtClean="0">
                <a:latin typeface="Arial" charset="0"/>
              </a:rPr>
              <a:pPr/>
              <a:t>58</a:t>
            </a:fld>
            <a:endParaRPr lang="en-US"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ln/>
        </p:spPr>
        <p:txBody>
          <a:bodyPr/>
          <a:lstStyle/>
          <a:p>
            <a:endParaRPr lang="zh-CN" altLang="en-US" smtClean="0">
              <a:latin typeface="Arial" charset="0"/>
            </a:endParaRPr>
          </a:p>
        </p:txBody>
      </p:sp>
      <p:sp>
        <p:nvSpPr>
          <p:cNvPr id="64516" name="灯片编号占位符 3"/>
          <p:cNvSpPr>
            <a:spLocks noGrp="1"/>
          </p:cNvSpPr>
          <p:nvPr>
            <p:ph type="sldNum" sz="quarter" idx="5"/>
          </p:nvPr>
        </p:nvSpPr>
        <p:spPr>
          <a:noFill/>
        </p:spPr>
        <p:txBody>
          <a:bodyPr/>
          <a:lstStyle/>
          <a:p>
            <a:fld id="{7E764A76-1DE2-4EFA-94BA-F506C12228BE}" type="slidenum">
              <a:rPr lang="en-US" altLang="zh-CN" smtClean="0">
                <a:latin typeface="Arial" charset="0"/>
              </a:rPr>
              <a:pPr/>
              <a:t>9</a:t>
            </a:fld>
            <a:endParaRPr lang="en-US" altLang="zh-C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p:spPr>
        <p:txBody>
          <a:bodyPr/>
          <a:lstStyle/>
          <a:p>
            <a:endParaRPr lang="zh-CN" altLang="en-US" smtClean="0">
              <a:latin typeface="Arial" charset="0"/>
            </a:endParaRPr>
          </a:p>
        </p:txBody>
      </p:sp>
      <p:sp>
        <p:nvSpPr>
          <p:cNvPr id="65540" name="灯片编号占位符 3"/>
          <p:cNvSpPr>
            <a:spLocks noGrp="1"/>
          </p:cNvSpPr>
          <p:nvPr>
            <p:ph type="sldNum" sz="quarter" idx="5"/>
          </p:nvPr>
        </p:nvSpPr>
        <p:spPr>
          <a:noFill/>
        </p:spPr>
        <p:txBody>
          <a:bodyPr/>
          <a:lstStyle/>
          <a:p>
            <a:fld id="{FC950683-C810-473D-AE82-598C3F715DD3}" type="slidenum">
              <a:rPr lang="en-US" altLang="zh-CN" smtClean="0">
                <a:latin typeface="Arial" charset="0"/>
              </a:rPr>
              <a:pPr/>
              <a:t>10</a:t>
            </a:fld>
            <a:endParaRPr lang="en-US" altLang="zh-CN"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p:spPr>
        <p:txBody>
          <a:bodyPr/>
          <a:lstStyle/>
          <a:p>
            <a:endParaRPr lang="zh-CN" altLang="en-US" smtClean="0">
              <a:latin typeface="Arial" charset="0"/>
            </a:endParaRPr>
          </a:p>
        </p:txBody>
      </p:sp>
      <p:sp>
        <p:nvSpPr>
          <p:cNvPr id="66564" name="灯片编号占位符 3"/>
          <p:cNvSpPr>
            <a:spLocks noGrp="1"/>
          </p:cNvSpPr>
          <p:nvPr>
            <p:ph type="sldNum" sz="quarter" idx="5"/>
          </p:nvPr>
        </p:nvSpPr>
        <p:spPr>
          <a:noFill/>
        </p:spPr>
        <p:txBody>
          <a:bodyPr/>
          <a:lstStyle/>
          <a:p>
            <a:fld id="{182F44EE-6124-4396-829B-C40D8E1F131E}" type="slidenum">
              <a:rPr lang="en-US" altLang="zh-CN" smtClean="0">
                <a:latin typeface="Arial" charset="0"/>
              </a:rPr>
              <a:pPr/>
              <a:t>11</a:t>
            </a:fld>
            <a:endParaRPr lang="en-US" altLang="zh-CN"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noFill/>
          <a:ln/>
        </p:spPr>
        <p:txBody>
          <a:bodyPr/>
          <a:lstStyle/>
          <a:p>
            <a:endParaRPr lang="zh-CN" altLang="en-US" smtClean="0">
              <a:latin typeface="Arial" charset="0"/>
            </a:endParaRPr>
          </a:p>
        </p:txBody>
      </p:sp>
      <p:sp>
        <p:nvSpPr>
          <p:cNvPr id="67588" name="灯片编号占位符 3"/>
          <p:cNvSpPr>
            <a:spLocks noGrp="1"/>
          </p:cNvSpPr>
          <p:nvPr>
            <p:ph type="sldNum" sz="quarter" idx="5"/>
          </p:nvPr>
        </p:nvSpPr>
        <p:spPr>
          <a:noFill/>
        </p:spPr>
        <p:txBody>
          <a:bodyPr/>
          <a:lstStyle/>
          <a:p>
            <a:fld id="{FBC2A5BE-AA7A-4CCD-B248-02373CF575D6}" type="slidenum">
              <a:rPr lang="en-US" altLang="zh-CN" smtClean="0">
                <a:latin typeface="Arial" charset="0"/>
              </a:rPr>
              <a:pPr/>
              <a:t>12</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标题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CN" altLang="en-US" smtClean="0"/>
              <a:t>单击此处编辑母版标题样式</a:t>
            </a:r>
            <a:endParaRPr kumimoji="0" lang="en-US"/>
          </a:p>
        </p:txBody>
      </p:sp>
      <p:cxnSp>
        <p:nvCxnSpPr>
          <p:cNvPr id="8" name="直接连接符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占位符 14"/>
          <p:cNvSpPr>
            <a:spLocks noGrp="1"/>
          </p:cNvSpPr>
          <p:nvPr>
            <p:ph type="dt" sz="half" idx="10"/>
          </p:nvPr>
        </p:nvSpPr>
        <p:spPr/>
        <p:txBody>
          <a:bodyPr/>
          <a:lstStyle/>
          <a:p>
            <a:fld id="{EDB0DB5C-3650-44EC-9184-9681ED01958B}" type="datetime1">
              <a:rPr lang="zh-CN" altLang="en-US" smtClean="0"/>
              <a:pPr/>
              <a:t>2013-4-22</a:t>
            </a:fld>
            <a:endParaRPr lang="zh-CN" altLang="en-US"/>
          </a:p>
        </p:txBody>
      </p:sp>
      <p:sp>
        <p:nvSpPr>
          <p:cNvPr id="16" name="灯片编号占位符 15"/>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17" name="页脚占位符 16"/>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95AC9C2-2F6B-4400-B35F-78743885B7DD}" type="datetime1">
              <a:rPr lang="zh-CN" altLang="en-US" smtClean="0"/>
              <a:pPr/>
              <a:t>2013-4-22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62A597E-2279-4B74-8A05-33295F8C7422}" type="datetime1">
              <a:rPr lang="zh-CN" altLang="en-US" smtClean="0"/>
              <a:pPr/>
              <a:t>2013-4-22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38B9FA3-E16F-4846-9108-C3498992077E}" type="datetime1">
              <a:rPr lang="zh-CN" altLang="en-US" smtClean="0"/>
              <a:pPr/>
              <a:t>2013-4-22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EE6D66-95DE-46DA-8450-B2AF235FA418}" type="datetime1">
              <a:rPr lang="zh-CN" altLang="en-US" smtClean="0"/>
              <a:pPr/>
              <a:t>2013-4-22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943ABEE-0AA4-498E-A53A-C036B301FF35}" type="datetime1">
              <a:rPr lang="zh-CN" altLang="en-US" smtClean="0"/>
              <a:pPr/>
              <a:t>2013-4-22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4C02A4E-6F1C-4368-8D3B-315557F4E05D}" type="datetime1">
              <a:rPr lang="zh-CN" altLang="en-US" smtClean="0"/>
              <a:pPr/>
              <a:t>2013-4-22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90D4991-1DBB-42B0-8B20-F0C2ADCA81A8}" type="datetime1">
              <a:rPr lang="zh-CN" altLang="en-US" smtClean="0"/>
              <a:pPr/>
              <a:t>2013-4-22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B4CF4C-6702-42F9-AC98-203C927860AC}" type="datetime1">
              <a:rPr lang="zh-CN" altLang="en-US" smtClean="0"/>
              <a:pPr/>
              <a:t>2013-4-22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CF8364-F6BB-41C9-8185-FA3F54F1AA65}" type="datetime1">
              <a:rPr lang="zh-CN" altLang="en-US" smtClean="0"/>
              <a:pPr/>
              <a:t>2013-4-22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98C25C-8176-41EA-9085-6EE66CBC545E}" type="datetime1">
              <a:rPr lang="zh-CN" altLang="en-US" smtClean="0"/>
              <a:pPr/>
              <a:t>2013-4-22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4" name="日期占位符 13"/>
          <p:cNvSpPr>
            <a:spLocks noGrp="1"/>
          </p:cNvSpPr>
          <p:nvPr>
            <p:ph type="dt" sz="half" idx="14"/>
          </p:nvPr>
        </p:nvSpPr>
        <p:spPr/>
        <p:txBody>
          <a:bodyPr/>
          <a:lstStyle/>
          <a:p>
            <a:fld id="{66F28E45-DC72-45F7-A55B-36C1B99C249B}" type="datetime1">
              <a:rPr lang="zh-CN" altLang="en-US" smtClean="0"/>
              <a:pPr/>
              <a:t>2013-4-22</a:t>
            </a:fld>
            <a:endParaRPr lang="zh-CN" altLang="en-US"/>
          </a:p>
        </p:txBody>
      </p:sp>
      <p:sp>
        <p:nvSpPr>
          <p:cNvPr id="15" name="灯片编号占位符 14"/>
          <p:cNvSpPr>
            <a:spLocks noGrp="1"/>
          </p:cNvSpPr>
          <p:nvPr>
            <p:ph type="sldNum" sz="quarter" idx="15"/>
          </p:nvPr>
        </p:nvSpPr>
        <p:spPr/>
        <p:txBody>
          <a:bodyPr/>
          <a:lstStyle>
            <a:lvl1pPr algn="ctr">
              <a:defRPr/>
            </a:lvl1pPr>
          </a:lstStyle>
          <a:p>
            <a:fld id="{0C913308-F349-4B6D-A68A-DD1791B4A57B}" type="slidenum">
              <a:rPr lang="zh-CN" altLang="en-US" smtClean="0"/>
              <a:pPr/>
              <a:t>‹#›</a:t>
            </a:fld>
            <a:endParaRPr lang="zh-CN" altLang="en-US"/>
          </a:p>
        </p:txBody>
      </p:sp>
      <p:sp>
        <p:nvSpPr>
          <p:cNvPr id="16" name="页脚占位符 15"/>
          <p:cNvSpPr>
            <a:spLocks noGrp="1"/>
          </p:cNvSpPr>
          <p:nvPr>
            <p:ph type="ftr" sz="quarter" idx="16"/>
          </p:nvPr>
        </p:nvSpPr>
        <p:spPr/>
        <p:txBody>
          <a:bodyPr/>
          <a:lstStyle/>
          <a:p>
            <a:endParaRPr lang="zh-CN" altLang="en-US"/>
          </a:p>
        </p:txBody>
      </p:sp>
      <p:sp>
        <p:nvSpPr>
          <p:cNvPr id="17" name="标题 16"/>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ACEDBB-918B-4F6D-A5BA-2CCA2299EBC9}" type="datetime1">
              <a:rPr lang="zh-CN" altLang="en-US" smtClean="0"/>
              <a:pPr/>
              <a:t>2013-4-22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FA73DE-A7AA-4F99-829F-CF4B1F23FAD6}" type="datetime1">
              <a:rPr lang="zh-CN" altLang="en-US" smtClean="0"/>
              <a:pPr/>
              <a:t>2013-4-22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102919-3EB4-4849-98FE-84203BAC0D36}" type="datetime1">
              <a:rPr lang="zh-CN" altLang="en-US" smtClean="0"/>
              <a:pPr/>
              <a:t>2013-4-22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CE81460-E6B2-4E96-BEEB-BF2619E2AC38}" type="datetime1">
              <a:rPr lang="zh-CN" altLang="en-US" smtClean="0"/>
              <a:pPr/>
              <a:t>2013-4-22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BDE79FE-38AF-4D8D-9F17-9FA074E385BB}" type="datetime1">
              <a:rPr lang="zh-CN" altLang="en-US" smtClean="0"/>
              <a:pPr/>
              <a:t>2013-4-22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326E85-97BD-4C37-85D3-53F9FDFF2C59}" type="datetime1">
              <a:rPr lang="zh-CN" altLang="en-US" smtClean="0"/>
              <a:pPr/>
              <a:t>2013-4-22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18D50DB-1D8E-4C7D-A1A2-05A15C5788BF}" type="datetime1">
              <a:rPr lang="zh-CN" altLang="en-US" smtClean="0"/>
              <a:pPr/>
              <a:t>2013-4-22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2219FD-E6F4-4F51-8D96-01E6FB20245D}" type="datetime1">
              <a:rPr lang="zh-CN" altLang="en-US" smtClean="0"/>
              <a:pPr/>
              <a:t>2013-4-22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8639B0F-8B1F-413A-9BDF-85D67BFE95E3}" type="datetime1">
              <a:rPr lang="zh-CN" altLang="en-US" smtClean="0"/>
              <a:pPr/>
              <a:t>2013-4-22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156BC74-7251-4A90-A2E0-41C3EE636CA0}" type="datetime1">
              <a:rPr lang="zh-CN" altLang="en-US" smtClean="0"/>
              <a:pPr/>
              <a:t>2013-4-22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4CEFEB0-4474-4EEB-B922-57494329310F}" type="datetime1">
              <a:rPr lang="zh-CN" altLang="en-US" smtClean="0"/>
              <a:pPr/>
              <a:t>2013-4-22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cxnSp>
        <p:nvCxnSpPr>
          <p:cNvPr id="7" name="直接连接符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33A8F7-6DF1-4C2E-A7FC-BF0DF058A705}" type="datetime1">
              <a:rPr lang="zh-CN" altLang="en-US" smtClean="0"/>
              <a:pPr/>
              <a:t>2013-4-22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D2AC62-DCD1-4EB5-988E-4C5A7142521B}" type="datetime1">
              <a:rPr lang="zh-CN" altLang="en-US" smtClean="0"/>
              <a:pPr/>
              <a:t>2013-4-22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FF642C8-F6A1-4A9E-8AEE-87DCAB71FF82}" type="datetime1">
              <a:rPr lang="zh-CN" altLang="en-US" smtClean="0"/>
              <a:pPr/>
              <a:t>2013-4-22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F31F91-C143-4C09-8A78-52F77A9C4F3C}" type="datetime1">
              <a:rPr lang="zh-CN" altLang="en-US" smtClean="0"/>
              <a:pPr/>
              <a:t>2013-4-22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BA910A-9F0F-4262-8F77-E5746BA2A639}" type="datetime1">
              <a:rPr lang="zh-CN" altLang="en-US" smtClean="0"/>
              <a:pPr/>
              <a:t>2013-4-22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D0FC3FC3-CB7C-4C43-B7D4-6C51E48B3BD7}" type="datetime1">
              <a:rPr lang="zh-CN" altLang="en-US" smtClean="0"/>
              <a:pPr/>
              <a:t>2013-4-22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11" name="内容占位符 10"/>
          <p:cNvSpPr>
            <a:spLocks noGrp="1"/>
          </p:cNvSpPr>
          <p:nvPr>
            <p:ph sz="half" idx="1"/>
          </p:nvPr>
        </p:nvSpPr>
        <p:spPr>
          <a:xfrm>
            <a:off x="457200" y="1524000"/>
            <a:ext cx="4059936"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524000"/>
            <a:ext cx="4059936"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7" name="日期占位符 6"/>
          <p:cNvSpPr>
            <a:spLocks noGrp="1"/>
          </p:cNvSpPr>
          <p:nvPr>
            <p:ph type="dt" sz="half" idx="10"/>
          </p:nvPr>
        </p:nvSpPr>
        <p:spPr/>
        <p:txBody>
          <a:bodyPr/>
          <a:lstStyle/>
          <a:p>
            <a:fld id="{E7181E59-432F-402E-8AC0-E9D9A8DB19BA}" type="datetime1">
              <a:rPr lang="zh-CN" altLang="en-US" smtClean="0"/>
              <a:pPr/>
              <a:t>2013-4-22</a:t>
            </a:fld>
            <a:endParaRPr lang="zh-CN" altLang="en-US"/>
          </a:p>
        </p:txBody>
      </p: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32" name="内容占位符 31"/>
          <p:cNvSpPr>
            <a:spLocks noGrp="1"/>
          </p:cNvSpPr>
          <p:nvPr>
            <p:ph sz="half" idx="2"/>
          </p:nvPr>
        </p:nvSpPr>
        <p:spPr>
          <a:xfrm>
            <a:off x="457200" y="2201896"/>
            <a:ext cx="4038600" cy="391363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4" name="内容占位符 33"/>
          <p:cNvSpPr>
            <a:spLocks noGrp="1"/>
          </p:cNvSpPr>
          <p:nvPr>
            <p:ph sz="quarter" idx="4"/>
          </p:nvPr>
        </p:nvSpPr>
        <p:spPr>
          <a:xfrm>
            <a:off x="4649788" y="2201896"/>
            <a:ext cx="4038600" cy="391363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 name="标题 1"/>
          <p:cNvSpPr>
            <a:spLocks noGrp="1"/>
          </p:cNvSpPr>
          <p:nvPr>
            <p:ph type="title"/>
          </p:nvPr>
        </p:nvSpPr>
        <p:spPr>
          <a:xfrm>
            <a:off x="457200" y="155448"/>
            <a:ext cx="8229600" cy="1143000"/>
          </a:xfrm>
        </p:spPr>
        <p:txBody>
          <a:bodyPr anchor="b" anchorCtr="0"/>
          <a:lstStyle>
            <a:lvl1pPr>
              <a:defRPr/>
            </a:lvl1pPr>
          </a:lstStyle>
          <a:p>
            <a:r>
              <a:rPr kumimoji="0" lang="zh-CN" altLang="en-US" smtClean="0"/>
              <a:t>单击此处编辑母版标题样式</a:t>
            </a:r>
            <a:endParaRPr kumimoji="0" lang="en-US"/>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cxnSp>
        <p:nvCxnSpPr>
          <p:cNvPr id="10" name="直接连接符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7C32D05-EC23-4C81-88E4-7D819220FC15}" type="datetime1">
              <a:rPr lang="zh-CN" altLang="en-US" smtClean="0"/>
              <a:pPr/>
              <a:t>2013-4-22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BB2633-DA5E-4A48-BBED-B18E842038CA}" type="datetime1">
              <a:rPr lang="zh-CN" altLang="en-US" smtClean="0"/>
              <a:pPr/>
              <a:t>2013-4-22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 name="文本占位符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31" name="标题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smtClean="0"/>
              <a:t>单击此处编辑母版标题样式</a:t>
            </a:r>
            <a:endParaRPr kumimoji="0" lang="en-US"/>
          </a:p>
        </p:txBody>
      </p:sp>
      <p:sp>
        <p:nvSpPr>
          <p:cNvPr id="8" name="日期占位符 7"/>
          <p:cNvSpPr>
            <a:spLocks noGrp="1"/>
          </p:cNvSpPr>
          <p:nvPr>
            <p:ph type="dt" sz="half" idx="14"/>
          </p:nvPr>
        </p:nvSpPr>
        <p:spPr/>
        <p:txBody>
          <a:bodyPr/>
          <a:lstStyle/>
          <a:p>
            <a:fld id="{77336FCF-BC7E-4666-9527-A0D91AD9FD36}" type="datetime1">
              <a:rPr lang="zh-CN" altLang="en-US" smtClean="0"/>
              <a:pPr/>
              <a:t>2013-4-22</a:t>
            </a:fld>
            <a:endParaRPr lang="zh-CN" altLang="en-US"/>
          </a:p>
        </p:txBody>
      </p:sp>
      <p:sp>
        <p:nvSpPr>
          <p:cNvPr id="9" name="灯片编号占位符 8"/>
          <p:cNvSpPr>
            <a:spLocks noGrp="1"/>
          </p:cNvSpPr>
          <p:nvPr>
            <p:ph type="sldNum" sz="quarter" idx="15"/>
          </p:nvPr>
        </p:nvSpPr>
        <p:spPr/>
        <p:txBody>
          <a:bodyPr/>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p:txBody>
          <a:bodyPr/>
          <a:lstStyle/>
          <a:p>
            <a:fld id="{BFD8E370-B23F-4EEC-890A-299E90F56E19}" type="datetime1">
              <a:rPr lang="zh-CN" altLang="en-US" smtClean="0"/>
              <a:pPr/>
              <a:t>2013-4-22</a:t>
            </a:fld>
            <a:endParaRPr lang="zh-CN" altLang="en-US"/>
          </a:p>
        </p:txBody>
      </p:sp>
      <p:sp>
        <p:nvSpPr>
          <p:cNvPr id="9" name="灯片编号占位符 8"/>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10" name="页脚占位符 9"/>
          <p:cNvSpPr>
            <a:spLocks noGrp="1"/>
          </p:cNvSpPr>
          <p:nvPr>
            <p:ph type="ftr" sz="quarter" idx="12"/>
          </p:nvPr>
        </p:nvSpPr>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4.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9" name="文本占位符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A5270A8-23C0-442C-B55D-D0A22A069E44}" type="datetime1">
              <a:rPr lang="zh-CN" altLang="en-US" smtClean="0"/>
              <a:pPr/>
              <a:t>2013-4-22</a:t>
            </a:fld>
            <a:endParaRPr lang="zh-CN" altLang="en-US"/>
          </a:p>
        </p:txBody>
      </p:sp>
      <p:sp>
        <p:nvSpPr>
          <p:cNvPr id="10" name="页脚占位符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zh-CN" altLang="en-US"/>
          </a:p>
        </p:txBody>
      </p:sp>
      <p:sp>
        <p:nvSpPr>
          <p:cNvPr id="22" name="灯片编号占位符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C913308-F349-4B6D-A68A-DD1791B4A57B}" type="slidenum">
              <a:rPr lang="zh-CN" altLang="en-US" smtClean="0"/>
              <a:pPr/>
              <a:t>‹#›</a:t>
            </a:fld>
            <a:endParaRPr lang="zh-CN" altLang="en-US"/>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CN" altLang="en-US" smtClean="0"/>
              <a:t>单击此处编辑母版标题样式</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12CA0-FE27-4AED-AAB6-A00176212E05}" type="datetime1">
              <a:rPr lang="zh-CN" altLang="en-US" smtClean="0"/>
              <a:pPr/>
              <a:t>2013-4-22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B6E8A-7DD0-425D-A6FE-6CF1911A77B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EAFFE-C64E-4881-A257-7A04DC81781C}" type="datetime1">
              <a:rPr lang="zh-CN" altLang="en-US" smtClean="0"/>
              <a:pPr/>
              <a:t>2013-4-22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D0D4D-6499-4366-BA12-D058071831C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baike.baidu.com/view/355.ht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baike.baidu.com/view/551712.htm" TargetMode="External"/><Relationship Id="rId5" Type="http://schemas.openxmlformats.org/officeDocument/2006/relationships/hyperlink" Target="http://baike.baidu.com/view/9644.htm" TargetMode="External"/><Relationship Id="rId4" Type="http://schemas.openxmlformats.org/officeDocument/2006/relationships/hyperlink" Target="http://baike.baidu.com/view/15020.ht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baike.baidu.com/view/692.h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封面1.jpg"/>
          <p:cNvPicPr>
            <a:picLocks noChangeAspect="1"/>
          </p:cNvPicPr>
          <p:nvPr/>
        </p:nvPicPr>
        <p:blipFill>
          <a:blip r:embed="rId2" cstate="print"/>
          <a:stretch>
            <a:fillRect/>
          </a:stretch>
        </p:blipFill>
        <p:spPr>
          <a:xfrm>
            <a:off x="0" y="0"/>
            <a:ext cx="9144000" cy="6871550"/>
          </a:xfrm>
          <a:prstGeom prst="rect">
            <a:avLst/>
          </a:prstGeom>
        </p:spPr>
      </p:pic>
      <p:sp>
        <p:nvSpPr>
          <p:cNvPr id="3" name="标题 1"/>
          <p:cNvSpPr txBox="1">
            <a:spLocks/>
          </p:cNvSpPr>
          <p:nvPr/>
        </p:nvSpPr>
        <p:spPr bwMode="auto">
          <a:xfrm>
            <a:off x="251520" y="2311896"/>
            <a:ext cx="8305800" cy="1981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200" b="1"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微软雅黑" pitchFamily="34" charset="-122"/>
                <a:ea typeface="微软雅黑" pitchFamily="34" charset="-122"/>
                <a:cs typeface="+mj-cs"/>
              </a:rPr>
              <a:t>T-SQL</a:t>
            </a:r>
            <a:r>
              <a:rPr kumimoji="0" lang="zh-CN" altLang="en-US" sz="4200" b="1"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微软雅黑" pitchFamily="34" charset="-122"/>
                <a:ea typeface="微软雅黑" pitchFamily="34" charset="-122"/>
                <a:cs typeface="+mj-cs"/>
              </a:rPr>
              <a:t>实战提高篇</a:t>
            </a:r>
            <a:r>
              <a:rPr kumimoji="0" lang="en-US" altLang="zh-CN" sz="4200" b="1"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微软雅黑" pitchFamily="34" charset="-122"/>
                <a:ea typeface="微软雅黑" pitchFamily="34" charset="-122"/>
                <a:cs typeface="+mj-cs"/>
              </a:rPr>
              <a:t/>
            </a:r>
            <a:br>
              <a:rPr kumimoji="0" lang="en-US" altLang="zh-CN" sz="4200" b="1"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微软雅黑" pitchFamily="34" charset="-122"/>
                <a:ea typeface="微软雅黑" pitchFamily="34" charset="-122"/>
                <a:cs typeface="+mj-cs"/>
              </a:rPr>
            </a:br>
            <a:r>
              <a:rPr kumimoji="0" lang="zh-CN" altLang="en-US" sz="4200" b="1"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微软雅黑" pitchFamily="34" charset="-122"/>
                <a:ea typeface="微软雅黑" pitchFamily="34" charset="-122"/>
                <a:cs typeface="+mj-cs"/>
              </a:rPr>
              <a:t>常用</a:t>
            </a:r>
            <a:r>
              <a:rPr kumimoji="0" lang="en-US" altLang="zh-CN" sz="4200" b="1"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微软雅黑" pitchFamily="34" charset="-122"/>
                <a:ea typeface="微软雅黑" pitchFamily="34" charset="-122"/>
                <a:cs typeface="+mj-cs"/>
              </a:rPr>
              <a:t>SQL</a:t>
            </a:r>
            <a:r>
              <a:rPr kumimoji="0" lang="zh-CN" altLang="en-US" sz="4200" b="1"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微软雅黑" pitchFamily="34" charset="-122"/>
                <a:ea typeface="微软雅黑" pitchFamily="34" charset="-122"/>
                <a:cs typeface="+mj-cs"/>
              </a:rPr>
              <a:t>查询方法与技巧</a:t>
            </a:r>
          </a:p>
        </p:txBody>
      </p:sp>
      <p:sp>
        <p:nvSpPr>
          <p:cNvPr id="4" name="副标题 2"/>
          <p:cNvSpPr txBox="1">
            <a:spLocks/>
          </p:cNvSpPr>
          <p:nvPr/>
        </p:nvSpPr>
        <p:spPr bwMode="auto">
          <a:xfrm>
            <a:off x="1371600" y="4292600"/>
            <a:ext cx="6400800" cy="1346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74320" marR="0" lvl="0" indent="-274320" algn="ctr" defTabSz="914400" rtl="0" eaLnBrk="1" fontAlgn="auto" latinLnBrk="0" hangingPunct="1">
              <a:lnSpc>
                <a:spcPct val="100000"/>
              </a:lnSpc>
              <a:spcBef>
                <a:spcPts val="600"/>
              </a:spcBef>
              <a:spcAft>
                <a:spcPts val="0"/>
              </a:spcAft>
              <a:buClr>
                <a:schemeClr val="accent2"/>
              </a:buClr>
              <a:buSzPct val="85000"/>
              <a:tabLst/>
              <a:defRPr/>
            </a:pPr>
            <a:r>
              <a:rPr kumimoji="0" lang="zh-CN" altLang="en-US"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主讲：</a:t>
            </a:r>
            <a:r>
              <a:rPr kumimoji="0" lang="zh-CN" altLang="zh-CN"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谭建平</a:t>
            </a:r>
            <a:endParaRPr kumimoji="0" lang="en-US" altLang="zh-CN"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a:p>
            <a:pPr marL="274320" marR="0" lvl="0" indent="-274320" algn="ctr" defTabSz="914400" rtl="0" eaLnBrk="1" fontAlgn="auto" latinLnBrk="0" hangingPunct="1">
              <a:lnSpc>
                <a:spcPct val="100000"/>
              </a:lnSpc>
              <a:spcBef>
                <a:spcPts val="600"/>
              </a:spcBef>
              <a:spcAft>
                <a:spcPts val="0"/>
              </a:spcAft>
              <a:buClr>
                <a:schemeClr val="accent2"/>
              </a:buClr>
              <a:buSzPct val="85000"/>
              <a:tabLst/>
              <a:defRPr/>
            </a:pPr>
            <a:r>
              <a:rPr kumimoji="0" lang="zh-CN" altLang="zh-CN"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嘉源锐信系统设计部</a:t>
            </a:r>
            <a:endParaRPr kumimoji="0" lang="zh-CN" altLang="en-US"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xfrm>
            <a:off x="467544" y="980728"/>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B0F0"/>
                </a:solidFill>
                <a:latin typeface="微软雅黑" pitchFamily="34" charset="-122"/>
                <a:ea typeface="微软雅黑" pitchFamily="34" charset="-122"/>
              </a:rPr>
              <a:t>方法</a:t>
            </a:r>
            <a:r>
              <a:rPr lang="en-US" altLang="zh-CN" sz="3200" b="1" dirty="0" smtClean="0">
                <a:solidFill>
                  <a:srgbClr val="00B0F0"/>
                </a:solidFill>
                <a:latin typeface="微软雅黑" pitchFamily="34" charset="-122"/>
                <a:ea typeface="微软雅黑" pitchFamily="34" charset="-122"/>
              </a:rPr>
              <a:t>4   [FOR XML PATH]</a:t>
            </a:r>
            <a:endParaRPr lang="zh-CN" altLang="en-US" sz="3600" b="1" dirty="0" smtClean="0">
              <a:solidFill>
                <a:srgbClr val="00B0F0"/>
              </a:solidFill>
              <a:latin typeface="微软雅黑" pitchFamily="34" charset="-122"/>
              <a:ea typeface="微软雅黑" pitchFamily="34" charset="-122"/>
            </a:endParaRPr>
          </a:p>
        </p:txBody>
      </p:sp>
      <p:sp>
        <p:nvSpPr>
          <p:cNvPr id="3" name="内容占位符 2"/>
          <p:cNvSpPr>
            <a:spLocks noGrp="1"/>
          </p:cNvSpPr>
          <p:nvPr>
            <p:ph idx="1"/>
          </p:nvPr>
        </p:nvSpPr>
        <p:spPr bwMode="auto">
          <a:xfrm>
            <a:off x="251520" y="1772816"/>
            <a:ext cx="8229600" cy="4752975"/>
          </a:xfrm>
          <a:ln>
            <a:miter lim="800000"/>
            <a:headEnd/>
            <a:tailEnd/>
          </a:ln>
        </p:spPr>
        <p:txBody>
          <a:bodyPr vert="horz" wrap="square" lIns="91440" tIns="45720" rIns="91440" bIns="45720" numCol="1" anchor="t" anchorCtr="0" compatLnSpc="1">
            <a:prstTxWarp prst="textNoShape">
              <a:avLst/>
            </a:prstTxWarp>
            <a:noAutofit/>
          </a:bodyPr>
          <a:lstStyle/>
          <a:p>
            <a:pPr>
              <a:buFont typeface="Wingdings" pitchFamily="2" charset="2"/>
              <a:buNone/>
              <a:defRPr/>
            </a:pPr>
            <a:r>
              <a:rPr lang="zh-CN" altLang="en-US" sz="2400" dirty="0" smtClean="0">
                <a:latin typeface="微软雅黑" pitchFamily="34" charset="-122"/>
                <a:ea typeface="微软雅黑" pitchFamily="34" charset="-122"/>
              </a:rPr>
              <a:t>   利用 </a:t>
            </a:r>
            <a:r>
              <a:rPr lang="en-US" altLang="zh-CN" sz="2400" dirty="0" smtClean="0">
                <a:latin typeface="微软雅黑" pitchFamily="34" charset="-122"/>
                <a:ea typeface="微软雅黑" pitchFamily="34" charset="-122"/>
              </a:rPr>
              <a:t>FOR XML </a:t>
            </a:r>
            <a:r>
              <a:rPr lang="zh-CN" altLang="en-US" sz="2400" dirty="0" smtClean="0">
                <a:latin typeface="微软雅黑" pitchFamily="34" charset="-122"/>
                <a:ea typeface="微软雅黑" pitchFamily="34" charset="-122"/>
              </a:rPr>
              <a:t>方法构造</a:t>
            </a:r>
            <a:r>
              <a:rPr lang="en-US" altLang="zh-CN" sz="2400" dirty="0" smtClean="0">
                <a:latin typeface="微软雅黑" pitchFamily="34" charset="-122"/>
                <a:ea typeface="微软雅黑" pitchFamily="34" charset="-122"/>
              </a:rPr>
              <a:t>XML</a:t>
            </a:r>
            <a:r>
              <a:rPr lang="zh-CN" altLang="en-US" sz="2400" dirty="0" smtClean="0">
                <a:latin typeface="微软雅黑" pitchFamily="34" charset="-122"/>
                <a:ea typeface="微软雅黑" pitchFamily="34" charset="-122"/>
              </a:rPr>
              <a:t>文本。</a:t>
            </a:r>
            <a:endParaRPr lang="en-US" altLang="zh-CN" sz="2400" dirty="0" smtClean="0">
              <a:latin typeface="微软雅黑" pitchFamily="34" charset="-122"/>
              <a:ea typeface="微软雅黑" pitchFamily="34" charset="-122"/>
            </a:endParaRPr>
          </a:p>
          <a:p>
            <a:pPr>
              <a:buFont typeface="Wingdings" pitchFamily="2" charset="2"/>
              <a:buNone/>
              <a:defRPr/>
            </a:pPr>
            <a:r>
              <a:rPr lang="en-US" altLang="zh-CN" sz="2400" dirty="0" smtClean="0">
                <a:latin typeface="微软雅黑" pitchFamily="34" charset="-122"/>
                <a:ea typeface="微软雅黑" pitchFamily="34" charset="-122"/>
              </a:rPr>
              <a:t>   SELECT </a:t>
            </a:r>
            <a:r>
              <a:rPr lang="zh-CN" altLang="en-US" sz="2400" dirty="0" smtClean="0">
                <a:latin typeface="微软雅黑" pitchFamily="34" charset="-122"/>
                <a:ea typeface="微软雅黑" pitchFamily="34" charset="-122"/>
              </a:rPr>
              <a:t>查询将结果作为行集返回。您可以通过在 </a:t>
            </a:r>
            <a:r>
              <a:rPr lang="en-US" altLang="zh-CN" sz="2400" dirty="0" smtClean="0">
                <a:latin typeface="微软雅黑" pitchFamily="34" charset="-122"/>
                <a:ea typeface="微软雅黑" pitchFamily="34" charset="-122"/>
              </a:rPr>
              <a:t>SQL </a:t>
            </a:r>
            <a:r>
              <a:rPr lang="zh-CN" altLang="en-US" sz="2400" dirty="0" smtClean="0">
                <a:latin typeface="微软雅黑" pitchFamily="34" charset="-122"/>
                <a:ea typeface="微软雅黑" pitchFamily="34" charset="-122"/>
              </a:rPr>
              <a:t>查询中指定 </a:t>
            </a:r>
            <a:r>
              <a:rPr lang="en-US" altLang="zh-CN" sz="2400" dirty="0" smtClean="0">
                <a:latin typeface="微软雅黑" pitchFamily="34" charset="-122"/>
                <a:ea typeface="微软雅黑" pitchFamily="34" charset="-122"/>
              </a:rPr>
              <a:t>FOR XML </a:t>
            </a:r>
            <a:r>
              <a:rPr lang="zh-CN" altLang="en-US" sz="2400" dirty="0" smtClean="0">
                <a:latin typeface="微软雅黑" pitchFamily="34" charset="-122"/>
                <a:ea typeface="微软雅黑" pitchFamily="34" charset="-122"/>
              </a:rPr>
              <a:t>子句，从而将该查询的正式结果作为 </a:t>
            </a:r>
            <a:r>
              <a:rPr lang="en-US" altLang="zh-CN" sz="2400" dirty="0" smtClean="0">
                <a:latin typeface="微软雅黑" pitchFamily="34" charset="-122"/>
                <a:ea typeface="微软雅黑" pitchFamily="34" charset="-122"/>
              </a:rPr>
              <a:t>XML </a:t>
            </a:r>
            <a:r>
              <a:rPr lang="zh-CN" altLang="en-US" sz="2400" dirty="0" smtClean="0">
                <a:latin typeface="微软雅黑" pitchFamily="34" charset="-122"/>
                <a:ea typeface="微软雅黑" pitchFamily="34" charset="-122"/>
              </a:rPr>
              <a:t>来检索。</a:t>
            </a: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None/>
              <a:defRPr/>
            </a:pPr>
            <a:r>
              <a:rPr lang="zh-CN" altLang="en-US" sz="2400" dirty="0" smtClean="0">
                <a:latin typeface="微软雅黑" pitchFamily="34" charset="-122"/>
                <a:ea typeface="微软雅黑" pitchFamily="34" charset="-122"/>
              </a:rPr>
              <a:t>   在 </a:t>
            </a:r>
            <a:r>
              <a:rPr lang="en-US" altLang="zh-CN" sz="2400" dirty="0" smtClean="0">
                <a:latin typeface="微软雅黑" pitchFamily="34" charset="-122"/>
                <a:ea typeface="微软雅黑" pitchFamily="34" charset="-122"/>
              </a:rPr>
              <a:t>FOR XML </a:t>
            </a:r>
            <a:r>
              <a:rPr lang="zh-CN" altLang="en-US" sz="2400" dirty="0" smtClean="0">
                <a:latin typeface="微软雅黑" pitchFamily="34" charset="-122"/>
                <a:ea typeface="微软雅黑" pitchFamily="34" charset="-122"/>
              </a:rPr>
              <a:t>子句中，指定以下模式之一：</a:t>
            </a:r>
          </a:p>
          <a:p>
            <a:pPr>
              <a:buNone/>
              <a:defRPr/>
            </a:pPr>
            <a:r>
              <a:rPr lang="en-US" altLang="zh-CN" sz="2400" dirty="0" smtClean="0">
                <a:latin typeface="微软雅黑" pitchFamily="34" charset="-122"/>
                <a:ea typeface="微软雅黑" pitchFamily="34" charset="-122"/>
              </a:rPr>
              <a:t>   --  RAW</a:t>
            </a:r>
          </a:p>
          <a:p>
            <a:pPr>
              <a:buNone/>
              <a:defRPr/>
            </a:pPr>
            <a:r>
              <a:rPr lang="en-US" altLang="zh-CN" sz="2400" dirty="0" smtClean="0">
                <a:latin typeface="微软雅黑" pitchFamily="34" charset="-122"/>
                <a:ea typeface="微软雅黑" pitchFamily="34" charset="-122"/>
              </a:rPr>
              <a:t>   -- AUTO</a:t>
            </a:r>
          </a:p>
          <a:p>
            <a:pPr>
              <a:buNone/>
              <a:defRPr/>
            </a:pPr>
            <a:r>
              <a:rPr lang="en-US" altLang="zh-CN" sz="2400" dirty="0" smtClean="0">
                <a:latin typeface="微软雅黑" pitchFamily="34" charset="-122"/>
                <a:ea typeface="微软雅黑" pitchFamily="34" charset="-122"/>
              </a:rPr>
              <a:t>   -- EXPLICIT</a:t>
            </a:r>
          </a:p>
          <a:p>
            <a:pPr>
              <a:buNone/>
              <a:defRPr/>
            </a:pPr>
            <a:r>
              <a:rPr lang="en-US" altLang="zh-CN" sz="2400" dirty="0" smtClean="0">
                <a:latin typeface="微软雅黑" pitchFamily="34" charset="-122"/>
                <a:ea typeface="微软雅黑" pitchFamily="34" charset="-122"/>
              </a:rPr>
              <a:t>   -- PATH</a:t>
            </a:r>
            <a:br>
              <a:rPr lang="en-US" altLang="zh-CN" sz="2400" dirty="0" smtClean="0">
                <a:latin typeface="微软雅黑" pitchFamily="34" charset="-122"/>
                <a:ea typeface="微软雅黑" pitchFamily="34" charset="-122"/>
              </a:rPr>
            </a:br>
            <a:r>
              <a:rPr lang="en-US" altLang="zh-CN" sz="2400" dirty="0" smtClean="0">
                <a:latin typeface="微软雅黑" pitchFamily="34" charset="-122"/>
                <a:ea typeface="微软雅黑" pitchFamily="34" charset="-122"/>
              </a:rPr>
              <a:t/>
            </a:r>
            <a:br>
              <a:rPr lang="en-US" altLang="zh-CN" sz="2400" dirty="0" smtClean="0">
                <a:latin typeface="微软雅黑" pitchFamily="34" charset="-122"/>
                <a:ea typeface="微软雅黑" pitchFamily="34" charset="-122"/>
              </a:rPr>
            </a:b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251520" y="908050"/>
            <a:ext cx="8712968" cy="5949950"/>
          </a:xfrm>
          <a:ln>
            <a:miter lim="800000"/>
            <a:headEnd/>
            <a:tailEnd/>
          </a:ln>
        </p:spPr>
        <p:txBody>
          <a:bodyPr vert="horz" wrap="square" lIns="91440" tIns="45720" rIns="91440" bIns="45720" numCol="1" anchor="t" anchorCtr="0" compatLnSpc="1">
            <a:prstTxWarp prst="textNoShape">
              <a:avLst/>
            </a:prstTxWarp>
            <a:normAutofit lnSpcReduction="10000"/>
          </a:bodyPr>
          <a:lstStyle/>
          <a:p>
            <a:pPr>
              <a:buFontTx/>
              <a:buNone/>
              <a:defRPr/>
            </a:pPr>
            <a:r>
              <a:rPr lang="en-US" altLang="zh-CN" sz="2000" dirty="0" smtClean="0">
                <a:latin typeface="微软雅黑" pitchFamily="34" charset="-122"/>
                <a:ea typeface="微软雅黑" pitchFamily="34" charset="-122"/>
              </a:rPr>
              <a:t>RAW </a:t>
            </a:r>
            <a:r>
              <a:rPr lang="zh-CN" altLang="en-US" sz="2000" dirty="0" smtClean="0">
                <a:latin typeface="微软雅黑" pitchFamily="34" charset="-122"/>
                <a:ea typeface="微软雅黑" pitchFamily="34" charset="-122"/>
              </a:rPr>
              <a:t>模式将为 </a:t>
            </a:r>
            <a:r>
              <a:rPr lang="en-US" altLang="zh-CN" sz="2000" dirty="0" smtClean="0">
                <a:latin typeface="微软雅黑" pitchFamily="34" charset="-122"/>
                <a:ea typeface="微软雅黑" pitchFamily="34" charset="-122"/>
              </a:rPr>
              <a:t>SELECT </a:t>
            </a:r>
            <a:r>
              <a:rPr lang="zh-CN" altLang="en-US" sz="2000" dirty="0" smtClean="0">
                <a:latin typeface="微软雅黑" pitchFamily="34" charset="-122"/>
                <a:ea typeface="微软雅黑" pitchFamily="34" charset="-122"/>
              </a:rPr>
              <a:t>语句所返回行集中的每行生成一个 </a:t>
            </a:r>
            <a:r>
              <a:rPr lang="en-US" altLang="zh-CN" sz="2000" dirty="0" smtClean="0">
                <a:latin typeface="微软雅黑" pitchFamily="34" charset="-122"/>
                <a:ea typeface="微软雅黑" pitchFamily="34" charset="-122"/>
              </a:rPr>
              <a:t>&lt;row&gt; </a:t>
            </a:r>
            <a:r>
              <a:rPr lang="zh-CN" altLang="en-US" sz="2000" dirty="0" smtClean="0">
                <a:latin typeface="微软雅黑" pitchFamily="34" charset="-122"/>
                <a:ea typeface="微软雅黑" pitchFamily="34" charset="-122"/>
              </a:rPr>
              <a:t>元素。</a:t>
            </a:r>
            <a:endParaRPr lang="en-US" altLang="zh-CN" sz="2000" dirty="0" smtClean="0">
              <a:latin typeface="微软雅黑" pitchFamily="34" charset="-122"/>
              <a:ea typeface="微软雅黑" pitchFamily="34" charset="-122"/>
            </a:endParaRPr>
          </a:p>
          <a:p>
            <a:pPr>
              <a:buFontTx/>
              <a:buNone/>
              <a:defRPr/>
            </a:pPr>
            <a:r>
              <a:rPr lang="zh-CN" altLang="en-US" sz="2000" dirty="0" smtClean="0">
                <a:latin typeface="微软雅黑" pitchFamily="34" charset="-122"/>
                <a:ea typeface="微软雅黑" pitchFamily="34" charset="-122"/>
              </a:rPr>
              <a:t>可以通过编写嵌套 </a:t>
            </a:r>
            <a:r>
              <a:rPr lang="en-US" altLang="zh-CN" sz="2000" dirty="0" smtClean="0">
                <a:latin typeface="微软雅黑" pitchFamily="34" charset="-122"/>
                <a:ea typeface="微软雅黑" pitchFamily="34" charset="-122"/>
              </a:rPr>
              <a:t>FOR XML </a:t>
            </a:r>
            <a:r>
              <a:rPr lang="zh-CN" altLang="en-US" sz="2000" dirty="0" smtClean="0">
                <a:latin typeface="微软雅黑" pitchFamily="34" charset="-122"/>
                <a:ea typeface="微软雅黑" pitchFamily="34" charset="-122"/>
              </a:rPr>
              <a:t>查询来生成 </a:t>
            </a:r>
            <a:r>
              <a:rPr lang="en-US" altLang="zh-CN" sz="2000" dirty="0" smtClean="0">
                <a:latin typeface="微软雅黑" pitchFamily="34" charset="-122"/>
                <a:ea typeface="微软雅黑" pitchFamily="34" charset="-122"/>
              </a:rPr>
              <a:t>XML </a:t>
            </a:r>
            <a:r>
              <a:rPr lang="zh-CN" altLang="en-US" sz="2000" dirty="0" smtClean="0">
                <a:latin typeface="微软雅黑" pitchFamily="34" charset="-122"/>
                <a:ea typeface="微软雅黑" pitchFamily="34" charset="-122"/>
              </a:rPr>
              <a:t>层次结构。</a:t>
            </a:r>
            <a:endParaRPr lang="en-US" altLang="zh-CN" sz="2000" dirty="0" smtClean="0">
              <a:latin typeface="微软雅黑" pitchFamily="34" charset="-122"/>
              <a:ea typeface="微软雅黑" pitchFamily="34" charset="-122"/>
            </a:endParaRPr>
          </a:p>
          <a:p>
            <a:pPr>
              <a:buFontTx/>
              <a:buNone/>
              <a:defRPr/>
            </a:pPr>
            <a:endParaRPr lang="zh-CN" altLang="en-US" sz="2000" dirty="0" smtClean="0">
              <a:latin typeface="微软雅黑" pitchFamily="34" charset="-122"/>
              <a:ea typeface="微软雅黑" pitchFamily="34" charset="-122"/>
            </a:endParaRPr>
          </a:p>
          <a:p>
            <a:pPr>
              <a:buFont typeface="Wingdings" pitchFamily="2" charset="2"/>
              <a:buNone/>
              <a:defRPr/>
            </a:pPr>
            <a:r>
              <a:rPr lang="en-US" altLang="zh-CN" sz="2000" dirty="0" smtClean="0">
                <a:latin typeface="微软雅黑" pitchFamily="34" charset="-122"/>
                <a:ea typeface="微软雅黑" pitchFamily="34" charset="-122"/>
              </a:rPr>
              <a:t>AUTO </a:t>
            </a:r>
            <a:r>
              <a:rPr lang="zh-CN" altLang="en-US" sz="2000" dirty="0" smtClean="0">
                <a:latin typeface="微软雅黑" pitchFamily="34" charset="-122"/>
                <a:ea typeface="微软雅黑" pitchFamily="34" charset="-122"/>
              </a:rPr>
              <a:t>模式将基于指定 </a:t>
            </a:r>
            <a:r>
              <a:rPr lang="en-US" altLang="zh-CN" sz="2000" dirty="0" smtClean="0">
                <a:latin typeface="微软雅黑" pitchFamily="34" charset="-122"/>
                <a:ea typeface="微软雅黑" pitchFamily="34" charset="-122"/>
              </a:rPr>
              <a:t>SELECT </a:t>
            </a:r>
            <a:r>
              <a:rPr lang="zh-CN" altLang="en-US" sz="2000" dirty="0" smtClean="0">
                <a:latin typeface="微软雅黑" pitchFamily="34" charset="-122"/>
                <a:ea typeface="微软雅黑" pitchFamily="34" charset="-122"/>
              </a:rPr>
              <a:t>语句的方式来使用试探性方法在 </a:t>
            </a:r>
            <a:r>
              <a:rPr lang="en-US" altLang="zh-CN" sz="2000" dirty="0" smtClean="0">
                <a:latin typeface="微软雅黑" pitchFamily="34" charset="-122"/>
                <a:ea typeface="微软雅黑" pitchFamily="34" charset="-122"/>
              </a:rPr>
              <a:t>XML </a:t>
            </a:r>
            <a:r>
              <a:rPr lang="zh-CN" altLang="en-US" sz="2000" dirty="0" smtClean="0">
                <a:latin typeface="微软雅黑" pitchFamily="34" charset="-122"/>
                <a:ea typeface="微软雅黑" pitchFamily="34" charset="-122"/>
              </a:rPr>
              <a:t>结果</a:t>
            </a:r>
            <a:endParaRPr lang="en-US" altLang="zh-CN" sz="2000" dirty="0" smtClean="0">
              <a:latin typeface="微软雅黑" pitchFamily="34" charset="-122"/>
              <a:ea typeface="微软雅黑" pitchFamily="34" charset="-122"/>
            </a:endParaRPr>
          </a:p>
          <a:p>
            <a:pPr>
              <a:buFont typeface="Wingdings" pitchFamily="2" charset="2"/>
              <a:buNone/>
              <a:defRPr/>
            </a:pPr>
            <a:r>
              <a:rPr lang="zh-CN" altLang="en-US" sz="2000" dirty="0" smtClean="0">
                <a:latin typeface="微软雅黑" pitchFamily="34" charset="-122"/>
                <a:ea typeface="微软雅黑" pitchFamily="34" charset="-122"/>
              </a:rPr>
              <a:t>中生成嵌套。</a:t>
            </a:r>
            <a:endParaRPr lang="en-US" altLang="zh-CN" sz="2000" dirty="0" smtClean="0">
              <a:latin typeface="微软雅黑" pitchFamily="34" charset="-122"/>
              <a:ea typeface="微软雅黑" pitchFamily="34" charset="-122"/>
            </a:endParaRPr>
          </a:p>
          <a:p>
            <a:pPr>
              <a:buFont typeface="Wingdings" pitchFamily="2" charset="2"/>
              <a:buNone/>
              <a:defRPr/>
            </a:pPr>
            <a:endParaRPr lang="en-US" altLang="zh-CN" sz="2000" dirty="0" smtClean="0">
              <a:latin typeface="微软雅黑" pitchFamily="34" charset="-122"/>
              <a:ea typeface="微软雅黑" pitchFamily="34" charset="-122"/>
            </a:endParaRPr>
          </a:p>
          <a:p>
            <a:pPr>
              <a:buFont typeface="Wingdings" pitchFamily="2" charset="2"/>
              <a:buNone/>
              <a:defRPr/>
            </a:pPr>
            <a:r>
              <a:rPr lang="en-US" altLang="zh-CN" sz="2000" dirty="0" smtClean="0">
                <a:latin typeface="微软雅黑" pitchFamily="34" charset="-122"/>
                <a:ea typeface="微软雅黑" pitchFamily="34" charset="-122"/>
              </a:rPr>
              <a:t>EXPLICIT </a:t>
            </a:r>
            <a:r>
              <a:rPr lang="zh-CN" altLang="en-US" sz="2000" dirty="0" smtClean="0">
                <a:latin typeface="微软雅黑" pitchFamily="34" charset="-122"/>
                <a:ea typeface="微软雅黑" pitchFamily="34" charset="-122"/>
              </a:rPr>
              <a:t>模式允许对 </a:t>
            </a:r>
            <a:r>
              <a:rPr lang="en-US" altLang="zh-CN" sz="2000" dirty="0" smtClean="0">
                <a:latin typeface="微软雅黑" pitchFamily="34" charset="-122"/>
                <a:ea typeface="微软雅黑" pitchFamily="34" charset="-122"/>
              </a:rPr>
              <a:t>XML </a:t>
            </a:r>
            <a:r>
              <a:rPr lang="zh-CN" altLang="en-US" sz="2000" dirty="0" smtClean="0">
                <a:latin typeface="微软雅黑" pitchFamily="34" charset="-122"/>
                <a:ea typeface="微软雅黑" pitchFamily="34" charset="-122"/>
              </a:rPr>
              <a:t>的形状进行更多控制。</a:t>
            </a:r>
            <a:endParaRPr lang="en-US" altLang="zh-CN" sz="2000" dirty="0" smtClean="0">
              <a:latin typeface="微软雅黑" pitchFamily="34" charset="-122"/>
              <a:ea typeface="微软雅黑" pitchFamily="34" charset="-122"/>
            </a:endParaRPr>
          </a:p>
          <a:p>
            <a:pPr>
              <a:buFont typeface="Wingdings" pitchFamily="2" charset="2"/>
              <a:buNone/>
              <a:defRPr/>
            </a:pPr>
            <a:r>
              <a:rPr lang="zh-CN" altLang="en-US" sz="2000" dirty="0" smtClean="0">
                <a:latin typeface="微软雅黑" pitchFamily="34" charset="-122"/>
                <a:ea typeface="微软雅黑" pitchFamily="34" charset="-122"/>
              </a:rPr>
              <a:t>您可以随意混合属性和元素来确定 </a:t>
            </a:r>
            <a:r>
              <a:rPr lang="en-US" altLang="zh-CN" sz="2000" dirty="0" smtClean="0">
                <a:latin typeface="微软雅黑" pitchFamily="34" charset="-122"/>
                <a:ea typeface="微软雅黑" pitchFamily="34" charset="-122"/>
              </a:rPr>
              <a:t>XML </a:t>
            </a:r>
            <a:r>
              <a:rPr lang="zh-CN" altLang="en-US" sz="2000" dirty="0" smtClean="0">
                <a:latin typeface="微软雅黑" pitchFamily="34" charset="-122"/>
                <a:ea typeface="微软雅黑" pitchFamily="34" charset="-122"/>
              </a:rPr>
              <a:t>的形状。</a:t>
            </a:r>
            <a:endParaRPr lang="en-US" altLang="zh-CN" sz="2000" dirty="0" smtClean="0">
              <a:latin typeface="微软雅黑" pitchFamily="34" charset="-122"/>
              <a:ea typeface="微软雅黑" pitchFamily="34" charset="-122"/>
            </a:endParaRPr>
          </a:p>
          <a:p>
            <a:pPr>
              <a:buFont typeface="Wingdings" pitchFamily="2" charset="2"/>
              <a:buNone/>
              <a:defRPr/>
            </a:pPr>
            <a:endParaRPr lang="en-US" altLang="zh-CN" sz="2000" dirty="0" smtClean="0">
              <a:latin typeface="微软雅黑" pitchFamily="34" charset="-122"/>
              <a:ea typeface="微软雅黑" pitchFamily="34" charset="-122"/>
            </a:endParaRPr>
          </a:p>
          <a:p>
            <a:pPr>
              <a:buFont typeface="Wingdings" pitchFamily="2" charset="2"/>
              <a:buNone/>
              <a:defRPr/>
            </a:pPr>
            <a:r>
              <a:rPr lang="zh-CN" altLang="en-US" sz="2000" dirty="0" smtClean="0">
                <a:latin typeface="微软雅黑" pitchFamily="34" charset="-122"/>
                <a:ea typeface="微软雅黑" pitchFamily="34" charset="-122"/>
              </a:rPr>
              <a:t>但是，编写 </a:t>
            </a:r>
            <a:r>
              <a:rPr lang="en-US" altLang="zh-CN" sz="2000" dirty="0" smtClean="0">
                <a:latin typeface="微软雅黑" pitchFamily="34" charset="-122"/>
                <a:ea typeface="微软雅黑" pitchFamily="34" charset="-122"/>
              </a:rPr>
              <a:t>EXPLICIT </a:t>
            </a:r>
            <a:r>
              <a:rPr lang="zh-CN" altLang="en-US" sz="2000" dirty="0" smtClean="0">
                <a:latin typeface="微软雅黑" pitchFamily="34" charset="-122"/>
                <a:ea typeface="微软雅黑" pitchFamily="34" charset="-122"/>
              </a:rPr>
              <a:t>模式的查询会比较麻烦。</a:t>
            </a:r>
            <a:endParaRPr lang="en-US" altLang="zh-CN" sz="2000" dirty="0" smtClean="0">
              <a:latin typeface="微软雅黑" pitchFamily="34" charset="-122"/>
              <a:ea typeface="微软雅黑" pitchFamily="34" charset="-122"/>
            </a:endParaRPr>
          </a:p>
          <a:p>
            <a:pPr>
              <a:buFont typeface="Wingdings" pitchFamily="2" charset="2"/>
              <a:buNone/>
              <a:defRPr/>
            </a:pPr>
            <a:r>
              <a:rPr lang="zh-CN" altLang="en-US" sz="2000" dirty="0" smtClean="0">
                <a:latin typeface="微软雅黑" pitchFamily="34" charset="-122"/>
                <a:ea typeface="微软雅黑" pitchFamily="34" charset="-122"/>
              </a:rPr>
              <a:t>可以使用某些新的 </a:t>
            </a:r>
            <a:r>
              <a:rPr lang="en-US" altLang="zh-CN" sz="2000" dirty="0" smtClean="0">
                <a:latin typeface="微软雅黑" pitchFamily="34" charset="-122"/>
                <a:ea typeface="微软雅黑" pitchFamily="34" charset="-122"/>
              </a:rPr>
              <a:t>FOR XML </a:t>
            </a:r>
            <a:r>
              <a:rPr lang="zh-CN" altLang="en-US" sz="2000" dirty="0" smtClean="0">
                <a:latin typeface="微软雅黑" pitchFamily="34" charset="-122"/>
                <a:ea typeface="微软雅黑" pitchFamily="34" charset="-122"/>
              </a:rPr>
              <a:t>功能</a:t>
            </a:r>
            <a:endParaRPr lang="en-US" altLang="zh-CN" sz="2000" dirty="0" smtClean="0">
              <a:latin typeface="微软雅黑" pitchFamily="34" charset="-122"/>
              <a:ea typeface="微软雅黑" pitchFamily="34" charset="-122"/>
            </a:endParaRPr>
          </a:p>
          <a:p>
            <a:pPr>
              <a:buFont typeface="Wingdings" pitchFamily="2" charset="2"/>
              <a:buNone/>
              <a:defRPr/>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（例如编写嵌套 </a:t>
            </a:r>
            <a:r>
              <a:rPr lang="en-US" altLang="zh-CN" sz="2000" dirty="0" smtClean="0">
                <a:latin typeface="微软雅黑" pitchFamily="34" charset="-122"/>
                <a:ea typeface="微软雅黑" pitchFamily="34" charset="-122"/>
              </a:rPr>
              <a:t>FOR XML RAW/AUTO/PATH </a:t>
            </a:r>
            <a:r>
              <a:rPr lang="zh-CN" altLang="en-US" sz="2000" dirty="0" smtClean="0">
                <a:latin typeface="微软雅黑" pitchFamily="34" charset="-122"/>
                <a:ea typeface="微软雅黑" pitchFamily="34" charset="-122"/>
              </a:rPr>
              <a:t>模式查询和 </a:t>
            </a:r>
            <a:r>
              <a:rPr lang="en-US" altLang="zh-CN" sz="2000" dirty="0" smtClean="0">
                <a:latin typeface="微软雅黑" pitchFamily="34" charset="-122"/>
                <a:ea typeface="微软雅黑" pitchFamily="34" charset="-122"/>
              </a:rPr>
              <a:t>TYPE </a:t>
            </a:r>
            <a:r>
              <a:rPr lang="zh-CN" altLang="en-US" sz="2000" dirty="0" smtClean="0">
                <a:latin typeface="微软雅黑" pitchFamily="34" charset="-122"/>
                <a:ea typeface="微软雅黑" pitchFamily="34" charset="-122"/>
              </a:rPr>
              <a:t>指令）。</a:t>
            </a:r>
            <a:endParaRPr lang="en-US" altLang="zh-CN" sz="2000" dirty="0" smtClean="0">
              <a:latin typeface="微软雅黑" pitchFamily="34" charset="-122"/>
              <a:ea typeface="微软雅黑" pitchFamily="34" charset="-122"/>
            </a:endParaRPr>
          </a:p>
          <a:p>
            <a:pPr>
              <a:buFont typeface="Wingdings" pitchFamily="2" charset="2"/>
              <a:buNone/>
              <a:defRPr/>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FOR XML EXPLICIT </a:t>
            </a:r>
            <a:r>
              <a:rPr lang="zh-CN" altLang="en-US" sz="2000" dirty="0" smtClean="0">
                <a:latin typeface="微软雅黑" pitchFamily="34" charset="-122"/>
                <a:ea typeface="微软雅黑" pitchFamily="34" charset="-122"/>
              </a:rPr>
              <a:t>至少需要三列，包括标记列、父列和至少一个数据列。 ）</a:t>
            </a:r>
            <a:endParaRPr lang="en-US" altLang="zh-CN" sz="2000" dirty="0" smtClean="0">
              <a:latin typeface="微软雅黑" pitchFamily="34" charset="-122"/>
              <a:ea typeface="微软雅黑" pitchFamily="34" charset="-122"/>
            </a:endParaRPr>
          </a:p>
          <a:p>
            <a:pPr>
              <a:buFont typeface="Wingdings" pitchFamily="2" charset="2"/>
              <a:buNone/>
              <a:defRPr/>
            </a:pPr>
            <a:endParaRPr lang="en-US" altLang="zh-CN" sz="2000" dirty="0" smtClean="0">
              <a:latin typeface="微软雅黑" pitchFamily="34" charset="-122"/>
              <a:ea typeface="微软雅黑" pitchFamily="34" charset="-122"/>
            </a:endParaRPr>
          </a:p>
          <a:p>
            <a:pPr>
              <a:buFontTx/>
              <a:buNone/>
              <a:defRPr/>
            </a:pPr>
            <a:r>
              <a:rPr lang="en-US" altLang="zh-CN" sz="2000" dirty="0" smtClean="0">
                <a:latin typeface="微软雅黑" pitchFamily="34" charset="-122"/>
                <a:ea typeface="微软雅黑" pitchFamily="34" charset="-122"/>
              </a:rPr>
              <a:t>PATH </a:t>
            </a:r>
            <a:r>
              <a:rPr lang="zh-CN" altLang="en-US" sz="2000" dirty="0" smtClean="0">
                <a:latin typeface="微软雅黑" pitchFamily="34" charset="-122"/>
                <a:ea typeface="微软雅黑" pitchFamily="34" charset="-122"/>
              </a:rPr>
              <a:t>模式与嵌套 </a:t>
            </a:r>
            <a:r>
              <a:rPr lang="en-US" altLang="zh-CN" sz="2000" dirty="0" smtClean="0">
                <a:latin typeface="微软雅黑" pitchFamily="34" charset="-122"/>
                <a:ea typeface="微软雅黑" pitchFamily="34" charset="-122"/>
              </a:rPr>
              <a:t>FOR XML </a:t>
            </a:r>
            <a:r>
              <a:rPr lang="zh-CN" altLang="en-US" sz="2000" dirty="0" smtClean="0">
                <a:latin typeface="微软雅黑" pitchFamily="34" charset="-122"/>
                <a:ea typeface="微软雅黑" pitchFamily="34" charset="-122"/>
              </a:rPr>
              <a:t>查询功能一起以较简单的方式提供了 </a:t>
            </a:r>
            <a:r>
              <a:rPr lang="en-US" altLang="zh-CN" sz="2000" dirty="0" smtClean="0">
                <a:latin typeface="微软雅黑" pitchFamily="34" charset="-122"/>
                <a:ea typeface="微软雅黑" pitchFamily="34" charset="-122"/>
              </a:rPr>
              <a:t>EXPLICIT </a:t>
            </a:r>
            <a:r>
              <a:rPr lang="zh-CN" altLang="en-US" sz="2000" dirty="0" smtClean="0">
                <a:latin typeface="微软雅黑" pitchFamily="34" charset="-122"/>
                <a:ea typeface="微软雅黑" pitchFamily="34" charset="-122"/>
              </a:rPr>
              <a:t>模式的灵活性。</a:t>
            </a:r>
          </a:p>
          <a:p>
            <a:pPr>
              <a:buFont typeface="Wingdings" pitchFamily="2" charset="2"/>
              <a:buNone/>
              <a:defRPr/>
            </a:pPr>
            <a:endParaRPr lang="en-US" altLang="zh-CN" sz="2000" dirty="0" smtClean="0">
              <a:latin typeface="微软雅黑" pitchFamily="34" charset="-122"/>
              <a:ea typeface="微软雅黑" pitchFamily="34" charset="-122"/>
            </a:endParaRPr>
          </a:p>
          <a:p>
            <a:pPr>
              <a:buFont typeface="Wingdings" pitchFamily="2" charset="2"/>
              <a:buNone/>
              <a:defRPr/>
            </a:pPr>
            <a:endParaRPr lang="en-US" altLang="zh-CN" sz="2000" dirty="0" smtClean="0">
              <a:latin typeface="微软雅黑" pitchFamily="34" charset="-122"/>
              <a:ea typeface="微软雅黑" pitchFamily="34" charset="-122"/>
            </a:endParaRPr>
          </a:p>
          <a:p>
            <a:pPr>
              <a:buFont typeface="Wingdings" pitchFamily="2" charset="2"/>
              <a:buNone/>
              <a:defRPr/>
            </a:pPr>
            <a:endParaRPr lang="zh-CN" altLang="en-US" sz="20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xfrm>
            <a:off x="395288" y="908050"/>
            <a:ext cx="8229600" cy="6524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zh-CN" sz="4000" dirty="0" smtClean="0">
                <a:solidFill>
                  <a:srgbClr val="00B0F0"/>
                </a:solidFill>
              </a:rPr>
              <a:t>XML</a:t>
            </a:r>
            <a:endParaRPr lang="zh-CN" altLang="en-US" sz="4000" dirty="0" smtClean="0">
              <a:solidFill>
                <a:srgbClr val="00B0F0"/>
              </a:solidFill>
            </a:endParaRPr>
          </a:p>
        </p:txBody>
      </p:sp>
      <p:sp>
        <p:nvSpPr>
          <p:cNvPr id="3" name="内容占位符 2"/>
          <p:cNvSpPr>
            <a:spLocks noGrp="1"/>
          </p:cNvSpPr>
          <p:nvPr>
            <p:ph idx="1"/>
          </p:nvPr>
        </p:nvSpPr>
        <p:spPr bwMode="auto">
          <a:xfrm>
            <a:off x="107504" y="1916832"/>
            <a:ext cx="8496944"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XML</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 Extensible Markup Language</a:t>
            </a:r>
            <a:r>
              <a:rPr lang="zh-CN" altLang="en-US" sz="2400" dirty="0" smtClean="0">
                <a:latin typeface="微软雅黑" pitchFamily="34" charset="-122"/>
                <a:ea typeface="微软雅黑" pitchFamily="34" charset="-122"/>
              </a:rPr>
              <a:t>，可扩展标记语言。</a:t>
            </a: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r>
              <a:rPr lang="zh-CN" altLang="en-US" sz="2400" dirty="0" smtClean="0">
                <a:latin typeface="微软雅黑" pitchFamily="34" charset="-122"/>
                <a:ea typeface="微软雅黑" pitchFamily="34" charset="-122"/>
              </a:rPr>
              <a:t>   具有结构性的标记语言，可以用来标记数据、定义数据类型，是一种允许用户对自己的标记语言进行定义的源语言。</a:t>
            </a: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r>
              <a:rPr lang="en-US" altLang="zh-CN" sz="2400" dirty="0" smtClean="0">
                <a:latin typeface="微软雅黑" pitchFamily="34" charset="-122"/>
                <a:ea typeface="微软雅黑" pitchFamily="34" charset="-122"/>
              </a:rPr>
              <a:t>   XML</a:t>
            </a:r>
            <a:r>
              <a:rPr lang="zh-CN" altLang="en-US" sz="2400" dirty="0" smtClean="0">
                <a:latin typeface="微软雅黑" pitchFamily="34" charset="-122"/>
                <a:ea typeface="微软雅黑" pitchFamily="34" charset="-122"/>
              </a:rPr>
              <a:t>与</a:t>
            </a:r>
            <a:r>
              <a:rPr lang="en-US" altLang="zh-CN" sz="2400" dirty="0" err="1" smtClean="0">
                <a:latin typeface="微软雅黑" pitchFamily="34" charset="-122"/>
                <a:ea typeface="微软雅黑" pitchFamily="34" charset="-122"/>
                <a:hlinkClick r:id="rId3" action="ppaction://hlinkfile"/>
              </a:rPr>
              <a:t>Access</a:t>
            </a:r>
            <a:r>
              <a:rPr lang="en-US" altLang="zh-CN" sz="2400" dirty="0" err="1"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hlinkClick r:id="rId4" action="ppaction://hlinkfile"/>
              </a:rPr>
              <a:t>Oracle</a:t>
            </a:r>
            <a:r>
              <a:rPr lang="zh-CN" altLang="en-US" sz="2400" dirty="0" smtClean="0">
                <a:latin typeface="微软雅黑" pitchFamily="34" charset="-122"/>
                <a:ea typeface="微软雅黑" pitchFamily="34" charset="-122"/>
              </a:rPr>
              <a:t>和</a:t>
            </a:r>
            <a:r>
              <a:rPr lang="en-US" altLang="zh-CN" sz="2400" dirty="0" smtClean="0">
                <a:latin typeface="微软雅黑" pitchFamily="34" charset="-122"/>
                <a:ea typeface="微软雅黑" pitchFamily="34" charset="-122"/>
                <a:hlinkClick r:id="rId5" action="ppaction://hlinkfile"/>
              </a:rPr>
              <a:t>SQL Server</a:t>
            </a:r>
            <a:r>
              <a:rPr lang="zh-CN" altLang="en-US" sz="2400" dirty="0" smtClean="0">
                <a:latin typeface="微软雅黑" pitchFamily="34" charset="-122"/>
                <a:ea typeface="微软雅黑" pitchFamily="34" charset="-122"/>
              </a:rPr>
              <a:t>等数据库不同，数据库提供了更强有力的</a:t>
            </a:r>
            <a:r>
              <a:rPr lang="zh-CN" altLang="en-US" sz="2400" dirty="0" smtClean="0">
                <a:latin typeface="微软雅黑" pitchFamily="34" charset="-122"/>
                <a:ea typeface="微软雅黑" pitchFamily="34" charset="-122"/>
                <a:hlinkClick r:id="rId6" action="ppaction://hlinkfile"/>
              </a:rPr>
              <a:t>数据存储</a:t>
            </a:r>
            <a:r>
              <a:rPr lang="zh-CN" altLang="en-US" sz="2400" dirty="0" smtClean="0">
                <a:latin typeface="微软雅黑" pitchFamily="34" charset="-122"/>
                <a:ea typeface="微软雅黑" pitchFamily="34" charset="-122"/>
              </a:rPr>
              <a:t>和分析能力，例如：数据索引、排序、查找、相关一致性等，</a:t>
            </a:r>
            <a:r>
              <a:rPr lang="en-US" altLang="zh-CN" sz="2400" dirty="0" smtClean="0">
                <a:latin typeface="微软雅黑" pitchFamily="34" charset="-122"/>
                <a:ea typeface="微软雅黑" pitchFamily="34" charset="-122"/>
              </a:rPr>
              <a:t>XML</a:t>
            </a:r>
            <a:r>
              <a:rPr lang="zh-CN" altLang="en-US" sz="2400" dirty="0" smtClean="0">
                <a:latin typeface="微软雅黑" pitchFamily="34" charset="-122"/>
                <a:ea typeface="微软雅黑" pitchFamily="34" charset="-122"/>
              </a:rPr>
              <a:t>仅仅是存储数据。事实上</a:t>
            </a:r>
            <a:r>
              <a:rPr lang="en-US" altLang="zh-CN" sz="2400" dirty="0" smtClean="0">
                <a:latin typeface="微软雅黑" pitchFamily="34" charset="-122"/>
                <a:ea typeface="微软雅黑" pitchFamily="34" charset="-122"/>
              </a:rPr>
              <a:t>XML</a:t>
            </a:r>
            <a:r>
              <a:rPr lang="zh-CN" altLang="en-US" sz="2400" dirty="0" smtClean="0">
                <a:latin typeface="微软雅黑" pitchFamily="34" charset="-122"/>
                <a:ea typeface="微软雅黑" pitchFamily="34" charset="-122"/>
              </a:rPr>
              <a:t>与其他数据表现形式最大的不同是：他极其简单。</a:t>
            </a: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xfrm>
            <a:off x="395288" y="908050"/>
            <a:ext cx="8229600" cy="6524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zh-CN" sz="4000" dirty="0" smtClean="0">
                <a:solidFill>
                  <a:srgbClr val="00B0F0"/>
                </a:solidFill>
              </a:rPr>
              <a:t>XML </a:t>
            </a:r>
            <a:r>
              <a:rPr lang="zh-CN" altLang="en-US" sz="4000" dirty="0" smtClean="0">
                <a:solidFill>
                  <a:srgbClr val="00B0F0"/>
                </a:solidFill>
              </a:rPr>
              <a:t>与 </a:t>
            </a:r>
            <a:r>
              <a:rPr lang="en-US" altLang="zh-CN" sz="4000" dirty="0" smtClean="0">
                <a:solidFill>
                  <a:srgbClr val="00B0F0"/>
                </a:solidFill>
              </a:rPr>
              <a:t>HTML</a:t>
            </a:r>
            <a:endParaRPr lang="zh-CN" altLang="en-US" sz="4000" dirty="0" smtClean="0">
              <a:solidFill>
                <a:srgbClr val="00B0F0"/>
              </a:solidFill>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marL="0" indent="0">
              <a:buNone/>
              <a:defRPr/>
            </a:pPr>
            <a:r>
              <a:rPr lang="en-US" altLang="zh-CN" sz="2800" b="1" dirty="0" smtClean="0">
                <a:latin typeface="微软雅黑" pitchFamily="34" charset="-122"/>
                <a:ea typeface="微软雅黑" pitchFamily="34" charset="-122"/>
              </a:rPr>
              <a:t>XML </a:t>
            </a:r>
            <a:r>
              <a:rPr lang="zh-CN" altLang="en-US" sz="2800" b="1" dirty="0" smtClean="0">
                <a:latin typeface="微软雅黑" pitchFamily="34" charset="-122"/>
                <a:ea typeface="微软雅黑" pitchFamily="34" charset="-122"/>
              </a:rPr>
              <a:t>与 </a:t>
            </a:r>
            <a:r>
              <a:rPr lang="en-US" altLang="zh-CN" sz="2800" b="1" dirty="0" smtClean="0">
                <a:latin typeface="微软雅黑" pitchFamily="34" charset="-122"/>
                <a:ea typeface="微软雅黑" pitchFamily="34" charset="-122"/>
              </a:rPr>
              <a:t>HTML </a:t>
            </a:r>
            <a:r>
              <a:rPr lang="zh-CN" altLang="en-US" sz="2800" b="1" dirty="0" smtClean="0">
                <a:latin typeface="微软雅黑" pitchFamily="34" charset="-122"/>
                <a:ea typeface="微软雅黑" pitchFamily="34" charset="-122"/>
              </a:rPr>
              <a:t>很很类似。</a:t>
            </a:r>
            <a:endParaRPr lang="en-US" altLang="zh-CN" sz="2800" b="1" dirty="0" smtClean="0">
              <a:latin typeface="微软雅黑" pitchFamily="34" charset="-122"/>
              <a:ea typeface="微软雅黑" pitchFamily="34" charset="-122"/>
            </a:endParaRPr>
          </a:p>
          <a:p>
            <a:pPr marL="0" indent="0">
              <a:buNone/>
              <a:defRPr/>
            </a:pPr>
            <a:endParaRPr lang="en-US" altLang="zh-CN" sz="2800" b="1" dirty="0" smtClean="0">
              <a:latin typeface="微软雅黑" pitchFamily="34" charset="-122"/>
              <a:ea typeface="微软雅黑" pitchFamily="34" charset="-122"/>
            </a:endParaRPr>
          </a:p>
          <a:p>
            <a:pPr marL="0" indent="0">
              <a:buNone/>
              <a:defRPr/>
            </a:pPr>
            <a:r>
              <a:rPr lang="en-US" altLang="zh-CN" sz="2400" dirty="0" smtClean="0">
                <a:latin typeface="微软雅黑" pitchFamily="34" charset="-122"/>
                <a:ea typeface="微软雅黑" pitchFamily="34" charset="-122"/>
              </a:rPr>
              <a:t>XML</a:t>
            </a:r>
            <a:r>
              <a:rPr lang="zh-CN" altLang="en-US" sz="2400" dirty="0" smtClean="0">
                <a:latin typeface="微软雅黑" pitchFamily="34" charset="-122"/>
                <a:ea typeface="微软雅黑" pitchFamily="34" charset="-122"/>
              </a:rPr>
              <a:t>与</a:t>
            </a:r>
            <a:r>
              <a:rPr lang="en-US" altLang="zh-CN" sz="2400" dirty="0" smtClean="0">
                <a:latin typeface="微软雅黑" pitchFamily="34" charset="-122"/>
                <a:ea typeface="微软雅黑" pitchFamily="34" charset="-122"/>
                <a:hlinkClick r:id="rId3" action="ppaction://hlinkfile"/>
              </a:rPr>
              <a:t>HTML</a:t>
            </a:r>
            <a:r>
              <a:rPr lang="zh-CN" altLang="en-US" sz="2400" dirty="0" smtClean="0">
                <a:latin typeface="微软雅黑" pitchFamily="34" charset="-122"/>
                <a:ea typeface="微软雅黑" pitchFamily="34" charset="-122"/>
              </a:rPr>
              <a:t>的设计区别是：</a:t>
            </a:r>
            <a:r>
              <a:rPr lang="en-US" altLang="zh-CN" sz="2400" dirty="0" smtClean="0">
                <a:latin typeface="微软雅黑" pitchFamily="34" charset="-122"/>
                <a:ea typeface="微软雅黑" pitchFamily="34" charset="-122"/>
              </a:rPr>
              <a:t>XML </a:t>
            </a:r>
            <a:r>
              <a:rPr lang="zh-CN" altLang="en-US" sz="2400" dirty="0" smtClean="0">
                <a:latin typeface="微软雅黑" pitchFamily="34" charset="-122"/>
                <a:ea typeface="微软雅黑" pitchFamily="34" charset="-122"/>
              </a:rPr>
              <a:t>被设计为传输和存储数据，其焦点是数据的内容。而</a:t>
            </a:r>
            <a:r>
              <a:rPr lang="en-US" altLang="zh-CN" sz="2400" dirty="0" smtClean="0">
                <a:latin typeface="微软雅黑" pitchFamily="34" charset="-122"/>
                <a:ea typeface="微软雅黑" pitchFamily="34" charset="-122"/>
              </a:rPr>
              <a:t>HTML </a:t>
            </a:r>
            <a:r>
              <a:rPr lang="zh-CN" altLang="en-US" sz="2400" dirty="0" smtClean="0">
                <a:latin typeface="微软雅黑" pitchFamily="34" charset="-122"/>
                <a:ea typeface="微软雅黑" pitchFamily="34" charset="-122"/>
              </a:rPr>
              <a:t>被设计用来显示数据，其焦点是数据的外观。</a:t>
            </a:r>
            <a:r>
              <a:rPr lang="en-US" altLang="zh-CN" sz="2400" dirty="0" smtClean="0">
                <a:latin typeface="微软雅黑" pitchFamily="34" charset="-122"/>
                <a:ea typeface="微软雅黑" pitchFamily="34" charset="-122"/>
              </a:rPr>
              <a:t>HTML </a:t>
            </a:r>
            <a:r>
              <a:rPr lang="zh-CN" altLang="en-US" sz="2400" dirty="0" smtClean="0">
                <a:latin typeface="微软雅黑" pitchFamily="34" charset="-122"/>
                <a:ea typeface="微软雅黑" pitchFamily="34" charset="-122"/>
              </a:rPr>
              <a:t>旨在显示信息，而 </a:t>
            </a:r>
            <a:r>
              <a:rPr lang="en-US" altLang="zh-CN" sz="2400" dirty="0" smtClean="0">
                <a:latin typeface="微软雅黑" pitchFamily="34" charset="-122"/>
                <a:ea typeface="微软雅黑" pitchFamily="34" charset="-122"/>
              </a:rPr>
              <a:t>XML </a:t>
            </a:r>
            <a:r>
              <a:rPr lang="zh-CN" altLang="en-US" sz="2400" dirty="0" smtClean="0">
                <a:latin typeface="微软雅黑" pitchFamily="34" charset="-122"/>
                <a:ea typeface="微软雅黑" pitchFamily="34" charset="-122"/>
              </a:rPr>
              <a:t>旨在传输信息。</a:t>
            </a:r>
            <a:endParaRPr lang="en-US" altLang="zh-CN" sz="2400" dirty="0" smtClean="0">
              <a:latin typeface="微软雅黑" pitchFamily="34" charset="-122"/>
              <a:ea typeface="微软雅黑" pitchFamily="34" charset="-122"/>
            </a:endParaRPr>
          </a:p>
          <a:p>
            <a:pPr marL="0" indent="0">
              <a:buNone/>
              <a:defRPr/>
            </a:pPr>
            <a:endParaRPr lang="zh-CN" altLang="en-US" sz="2400" dirty="0" smtClean="0">
              <a:latin typeface="微软雅黑" pitchFamily="34" charset="-122"/>
              <a:ea typeface="微软雅黑" pitchFamily="34" charset="-122"/>
            </a:endParaRPr>
          </a:p>
          <a:p>
            <a:pPr marL="0" indent="0">
              <a:buNone/>
              <a:defRPr/>
            </a:pPr>
            <a:r>
              <a:rPr lang="en-US" altLang="zh-CN" sz="2400" dirty="0" smtClean="0">
                <a:latin typeface="微软雅黑" pitchFamily="34" charset="-122"/>
                <a:ea typeface="微软雅黑" pitchFamily="34" charset="-122"/>
              </a:rPr>
              <a:t>XML</a:t>
            </a:r>
            <a:r>
              <a:rPr lang="zh-CN" altLang="en-US" sz="2400" dirty="0" smtClean="0">
                <a:latin typeface="微软雅黑" pitchFamily="34" charset="-122"/>
                <a:ea typeface="微软雅黑" pitchFamily="34" charset="-122"/>
              </a:rPr>
              <a:t>和</a:t>
            </a:r>
            <a:r>
              <a:rPr lang="en-US" altLang="zh-CN" sz="2400" dirty="0" smtClean="0">
                <a:latin typeface="微软雅黑" pitchFamily="34" charset="-122"/>
                <a:ea typeface="微软雅黑" pitchFamily="34" charset="-122"/>
              </a:rPr>
              <a:t>HTML</a:t>
            </a:r>
            <a:r>
              <a:rPr lang="zh-CN" altLang="en-US" sz="2400" dirty="0" smtClean="0">
                <a:latin typeface="微软雅黑" pitchFamily="34" charset="-122"/>
                <a:ea typeface="微软雅黑" pitchFamily="34" charset="-122"/>
              </a:rPr>
              <a:t>语法区别：</a:t>
            </a:r>
            <a:r>
              <a:rPr lang="en-US" altLang="zh-CN" sz="2400" dirty="0" smtClean="0">
                <a:latin typeface="微软雅黑" pitchFamily="34" charset="-122"/>
                <a:ea typeface="微软雅黑" pitchFamily="34" charset="-122"/>
              </a:rPr>
              <a:t>HTML</a:t>
            </a:r>
            <a:r>
              <a:rPr lang="zh-CN" altLang="en-US" sz="2400" dirty="0" smtClean="0">
                <a:latin typeface="微软雅黑" pitchFamily="34" charset="-122"/>
                <a:ea typeface="微软雅黑" pitchFamily="34" charset="-122"/>
              </a:rPr>
              <a:t>的标记不是所有的都需要成对出现，</a:t>
            </a:r>
            <a:r>
              <a:rPr lang="en-US" altLang="zh-CN" sz="2400" dirty="0" smtClean="0">
                <a:latin typeface="微软雅黑" pitchFamily="34" charset="-122"/>
                <a:ea typeface="微软雅黑" pitchFamily="34" charset="-122"/>
              </a:rPr>
              <a:t>XML</a:t>
            </a:r>
            <a:r>
              <a:rPr lang="zh-CN" altLang="en-US" sz="2400" dirty="0" smtClean="0">
                <a:latin typeface="微软雅黑" pitchFamily="34" charset="-122"/>
                <a:ea typeface="微软雅黑" pitchFamily="34" charset="-122"/>
              </a:rPr>
              <a:t>则要求所有的标记必须成对出现；</a:t>
            </a:r>
            <a:r>
              <a:rPr lang="en-US" altLang="zh-CN" sz="2400" dirty="0" smtClean="0">
                <a:latin typeface="微软雅黑" pitchFamily="34" charset="-122"/>
                <a:ea typeface="微软雅黑" pitchFamily="34" charset="-122"/>
              </a:rPr>
              <a:t>HTML</a:t>
            </a:r>
            <a:r>
              <a:rPr lang="zh-CN" altLang="en-US" sz="2400" dirty="0" smtClean="0">
                <a:latin typeface="微软雅黑" pitchFamily="34" charset="-122"/>
                <a:ea typeface="微软雅黑" pitchFamily="34" charset="-122"/>
              </a:rPr>
              <a:t>标记不区分大小写，</a:t>
            </a:r>
            <a:r>
              <a:rPr lang="en-US" altLang="zh-CN" sz="2400" dirty="0" smtClean="0">
                <a:latin typeface="微软雅黑" pitchFamily="34" charset="-122"/>
                <a:ea typeface="微软雅黑" pitchFamily="34" charset="-122"/>
              </a:rPr>
              <a:t>XML</a:t>
            </a:r>
            <a:r>
              <a:rPr lang="zh-CN" altLang="en-US" sz="2400" dirty="0" smtClean="0">
                <a:latin typeface="微软雅黑" pitchFamily="34" charset="-122"/>
                <a:ea typeface="微软雅黑" pitchFamily="34" charset="-122"/>
              </a:rPr>
              <a:t>则 大小敏感</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即区分大小写。</a:t>
            </a:r>
          </a:p>
          <a:p>
            <a:pPr>
              <a:buFont typeface="Wingdings" pitchFamily="2" charset="2"/>
              <a:buNone/>
              <a:defRPr/>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250825" y="981075"/>
            <a:ext cx="8569325" cy="5616575"/>
          </a:xfrm>
          <a:ln>
            <a:miter lim="800000"/>
            <a:headEnd/>
            <a:tailEnd/>
          </a:ln>
        </p:spPr>
        <p:txBody>
          <a:bodyPr vert="horz" wrap="square" lIns="91440" tIns="45720" rIns="91440" bIns="45720" numCol="1" anchor="t" anchorCtr="0" compatLnSpc="1">
            <a:prstTxWarp prst="textNoShape">
              <a:avLst/>
            </a:prstTxWarp>
            <a:normAutofit/>
          </a:bodyPr>
          <a:lstStyle/>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&lt;Root&gt; </a:t>
            </a:r>
          </a:p>
          <a:p>
            <a:pPr>
              <a:buFont typeface="Wingdings" pitchFamily="2" charset="2"/>
              <a:buNone/>
              <a:defRPr/>
            </a:pPr>
            <a:r>
              <a:rPr lang="en-US" altLang="zh-CN" sz="2400" dirty="0" smtClean="0">
                <a:latin typeface="微软雅黑" pitchFamily="34" charset="-122"/>
                <a:ea typeface="微软雅黑" pitchFamily="34" charset="-122"/>
              </a:rPr>
              <a:t>&lt;</a:t>
            </a:r>
            <a:r>
              <a:rPr lang="en-US" altLang="zh-CN" sz="2400" dirty="0" err="1" smtClean="0">
                <a:latin typeface="微软雅黑" pitchFamily="34" charset="-122"/>
                <a:ea typeface="微软雅黑" pitchFamily="34" charset="-122"/>
              </a:rPr>
              <a:t>ProductDescription</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ProductID</a:t>
            </a:r>
            <a:r>
              <a:rPr lang="en-US" altLang="zh-CN" sz="2400" dirty="0" smtClean="0">
                <a:latin typeface="微软雅黑" pitchFamily="34" charset="-122"/>
                <a:ea typeface="微软雅黑" pitchFamily="34" charset="-122"/>
              </a:rPr>
              <a:t>="1" </a:t>
            </a:r>
            <a:r>
              <a:rPr lang="en-US" altLang="zh-CN" sz="2400" dirty="0" err="1" smtClean="0">
                <a:latin typeface="微软雅黑" pitchFamily="34" charset="-122"/>
                <a:ea typeface="微软雅黑" pitchFamily="34" charset="-122"/>
              </a:rPr>
              <a:t>ProductName</a:t>
            </a:r>
            <a:r>
              <a:rPr lang="en-US" altLang="zh-CN" sz="2400" dirty="0" smtClean="0">
                <a:latin typeface="微软雅黑" pitchFamily="34" charset="-122"/>
                <a:ea typeface="微软雅黑" pitchFamily="34" charset="-122"/>
              </a:rPr>
              <a:t>="Road Bike"&gt; </a:t>
            </a:r>
          </a:p>
          <a:p>
            <a:pPr>
              <a:buFont typeface="Wingdings" pitchFamily="2" charset="2"/>
              <a:buNone/>
              <a:defRPr/>
            </a:pPr>
            <a:r>
              <a:rPr lang="en-US" altLang="zh-CN" sz="2400" dirty="0" smtClean="0">
                <a:latin typeface="微软雅黑" pitchFamily="34" charset="-122"/>
                <a:ea typeface="微软雅黑" pitchFamily="34" charset="-122"/>
              </a:rPr>
              <a:t>&lt;Features&gt;</a:t>
            </a:r>
          </a:p>
          <a:p>
            <a:pPr>
              <a:buFont typeface="Wingdings" pitchFamily="2" charset="2"/>
              <a:buNone/>
              <a:defRPr/>
            </a:pPr>
            <a:r>
              <a:rPr lang="en-US" altLang="zh-CN" sz="2400" dirty="0" smtClean="0">
                <a:latin typeface="微软雅黑" pitchFamily="34" charset="-122"/>
                <a:ea typeface="微软雅黑" pitchFamily="34" charset="-122"/>
              </a:rPr>
              <a:t> &lt;Warranty&gt;1 year parts and labor&lt;/Warranty&gt; </a:t>
            </a:r>
          </a:p>
          <a:p>
            <a:pPr>
              <a:buFont typeface="Wingdings" pitchFamily="2" charset="2"/>
              <a:buNone/>
              <a:defRPr/>
            </a:pPr>
            <a:r>
              <a:rPr lang="en-US" altLang="zh-CN" sz="2400" dirty="0" smtClean="0">
                <a:latin typeface="微软雅黑" pitchFamily="34" charset="-122"/>
                <a:ea typeface="微软雅黑" pitchFamily="34" charset="-122"/>
              </a:rPr>
              <a:t>&lt;Maintenance&gt;3 year parts and labor extended &lt;/Maintenance&gt; </a:t>
            </a:r>
          </a:p>
          <a:p>
            <a:pPr>
              <a:buFont typeface="Wingdings" pitchFamily="2" charset="2"/>
              <a:buNone/>
              <a:defRPr/>
            </a:pPr>
            <a:r>
              <a:rPr lang="en-US" altLang="zh-CN" sz="2400" dirty="0" smtClean="0">
                <a:latin typeface="微软雅黑" pitchFamily="34" charset="-122"/>
                <a:ea typeface="微软雅黑" pitchFamily="34" charset="-122"/>
              </a:rPr>
              <a:t>&lt;/Features&gt;</a:t>
            </a:r>
          </a:p>
          <a:p>
            <a:pPr>
              <a:buFont typeface="Wingdings" pitchFamily="2" charset="2"/>
              <a:buNone/>
              <a:defRPr/>
            </a:pPr>
            <a:r>
              <a:rPr lang="en-US" altLang="zh-CN" sz="2400" dirty="0" smtClean="0">
                <a:latin typeface="微软雅黑" pitchFamily="34" charset="-122"/>
                <a:ea typeface="微软雅黑" pitchFamily="34" charset="-122"/>
              </a:rPr>
              <a:t> &lt;/</a:t>
            </a:r>
            <a:r>
              <a:rPr lang="en-US" altLang="zh-CN" sz="2400" dirty="0" err="1" smtClean="0">
                <a:latin typeface="微软雅黑" pitchFamily="34" charset="-122"/>
                <a:ea typeface="微软雅黑" pitchFamily="34" charset="-122"/>
              </a:rPr>
              <a:t>ProductDescription</a:t>
            </a:r>
            <a:r>
              <a:rPr lang="en-US" altLang="zh-CN" sz="2400" dirty="0" smtClean="0">
                <a:latin typeface="微软雅黑" pitchFamily="34" charset="-122"/>
                <a:ea typeface="微软雅黑" pitchFamily="34" charset="-122"/>
              </a:rPr>
              <a:t>&gt; </a:t>
            </a:r>
          </a:p>
          <a:p>
            <a:pPr>
              <a:buFont typeface="Wingdings" pitchFamily="2" charset="2"/>
              <a:buNone/>
              <a:defRPr/>
            </a:pPr>
            <a:r>
              <a:rPr lang="en-US" altLang="zh-CN" sz="2400" dirty="0" smtClean="0">
                <a:latin typeface="微软雅黑" pitchFamily="34" charset="-122"/>
                <a:ea typeface="微软雅黑" pitchFamily="34" charset="-122"/>
              </a:rPr>
              <a:t>&lt;/Root&gt;</a:t>
            </a: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bwMode="auto">
          <a:xfrm>
            <a:off x="467544" y="1484313"/>
            <a:ext cx="8219256" cy="4464967"/>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pPr>
            <a:r>
              <a:rPr lang="en-US" altLang="zh-CN" smtClean="0">
                <a:latin typeface="微软雅黑" pitchFamily="34" charset="-122"/>
                <a:ea typeface="微软雅黑" pitchFamily="34" charset="-122"/>
              </a:rPr>
              <a:t>1 RAW</a:t>
            </a:r>
          </a:p>
          <a:p>
            <a:pPr>
              <a:buFont typeface="Wingdings" pitchFamily="2" charset="2"/>
              <a:buNone/>
            </a:pPr>
            <a:endParaRPr lang="en-US" altLang="zh-CN" smtClean="0">
              <a:latin typeface="微软雅黑" pitchFamily="34" charset="-122"/>
              <a:ea typeface="微软雅黑" pitchFamily="34" charset="-122"/>
            </a:endParaRPr>
          </a:p>
          <a:p>
            <a:pPr>
              <a:buFont typeface="Wingdings" pitchFamily="2" charset="2"/>
              <a:buNone/>
            </a:pPr>
            <a:r>
              <a:rPr lang="en-US" altLang="zh-CN" smtClean="0">
                <a:latin typeface="微软雅黑" pitchFamily="34" charset="-122"/>
                <a:ea typeface="微软雅黑" pitchFamily="34" charset="-122"/>
              </a:rPr>
              <a:t>2 AUTO</a:t>
            </a:r>
          </a:p>
          <a:p>
            <a:pPr>
              <a:buFont typeface="Wingdings" pitchFamily="2" charset="2"/>
              <a:buNone/>
            </a:pPr>
            <a:endParaRPr lang="en-US" altLang="zh-CN" smtClean="0">
              <a:latin typeface="微软雅黑" pitchFamily="34" charset="-122"/>
              <a:ea typeface="微软雅黑" pitchFamily="34" charset="-122"/>
            </a:endParaRPr>
          </a:p>
          <a:p>
            <a:pPr>
              <a:buFont typeface="Wingdings" pitchFamily="2" charset="2"/>
              <a:buNone/>
            </a:pPr>
            <a:r>
              <a:rPr lang="en-US" altLang="zh-CN" smtClean="0">
                <a:latin typeface="微软雅黑" pitchFamily="34" charset="-122"/>
                <a:ea typeface="微软雅黑" pitchFamily="34" charset="-122"/>
              </a:rPr>
              <a:t>3 EXPLICIT</a:t>
            </a:r>
          </a:p>
          <a:p>
            <a:pPr>
              <a:buFont typeface="Wingdings" pitchFamily="2" charset="2"/>
              <a:buNone/>
            </a:pPr>
            <a:endParaRPr lang="en-US" altLang="zh-CN" smtClean="0">
              <a:latin typeface="微软雅黑" pitchFamily="34" charset="-122"/>
              <a:ea typeface="微软雅黑" pitchFamily="34" charset="-122"/>
            </a:endParaRPr>
          </a:p>
          <a:p>
            <a:pPr>
              <a:buFont typeface="Wingdings" pitchFamily="2" charset="2"/>
              <a:buNone/>
            </a:pPr>
            <a:r>
              <a:rPr lang="en-US" altLang="zh-CN" smtClean="0">
                <a:latin typeface="微软雅黑" pitchFamily="34" charset="-122"/>
                <a:ea typeface="微软雅黑" pitchFamily="34" charset="-122"/>
              </a:rPr>
              <a:t>4 PATH</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bwMode="auto">
          <a:xfrm>
            <a:off x="395288" y="908050"/>
            <a:ext cx="8229600" cy="6524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zh-CN" sz="4000" dirty="0" smtClean="0">
                <a:solidFill>
                  <a:srgbClr val="00B0F0"/>
                </a:solidFill>
              </a:rPr>
              <a:t>XML</a:t>
            </a:r>
            <a:r>
              <a:rPr lang="zh-CN" altLang="en-US" sz="4000" dirty="0" smtClean="0">
                <a:solidFill>
                  <a:srgbClr val="00B0F0"/>
                </a:solidFill>
              </a:rPr>
              <a:t>常用方法</a:t>
            </a:r>
          </a:p>
        </p:txBody>
      </p:sp>
      <p:sp>
        <p:nvSpPr>
          <p:cNvPr id="3" name="内容占位符 2"/>
          <p:cNvSpPr>
            <a:spLocks noGrp="1"/>
          </p:cNvSpPr>
          <p:nvPr>
            <p:ph idx="1"/>
          </p:nvPr>
        </p:nvSpPr>
        <p:spPr bwMode="auto">
          <a:xfrm>
            <a:off x="457200" y="1916113"/>
            <a:ext cx="8229600" cy="4465637"/>
          </a:xfrm>
          <a:noFill/>
          <a:ln>
            <a:miter lim="800000"/>
            <a:headEnd/>
            <a:tailEnd/>
          </a:ln>
        </p:spPr>
        <p:txBody>
          <a:bodyPr vert="horz" wrap="square" lIns="91440" tIns="45720" rIns="91440" bIns="45720" numCol="1" anchor="t" anchorCtr="0" compatLnSpc="1">
            <a:prstTxWarp prst="textNoShape">
              <a:avLst/>
            </a:prstTxWarp>
            <a:normAutofit/>
          </a:bodyPr>
          <a:lstStyle/>
          <a:p>
            <a:pPr>
              <a:buFont typeface="Wingdings" pitchFamily="2" charset="2"/>
              <a:buNone/>
            </a:pPr>
            <a:r>
              <a:rPr lang="en-US" altLang="zh-CN" sz="2400" dirty="0" smtClean="0">
                <a:latin typeface="微软雅黑" pitchFamily="34" charset="-122"/>
                <a:ea typeface="微软雅黑" pitchFamily="34" charset="-122"/>
              </a:rPr>
              <a:t>value() </a:t>
            </a:r>
            <a:r>
              <a:rPr lang="zh-CN" altLang="en-US" sz="2400" dirty="0" smtClean="0">
                <a:latin typeface="微软雅黑" pitchFamily="34" charset="-122"/>
                <a:ea typeface="微软雅黑" pitchFamily="34" charset="-122"/>
              </a:rPr>
              <a:t>方法</a:t>
            </a:r>
            <a:endParaRPr lang="en-US" altLang="zh-CN" sz="2400" dirty="0" smtClean="0">
              <a:latin typeface="微软雅黑" pitchFamily="34" charset="-122"/>
              <a:ea typeface="微软雅黑" pitchFamily="34" charset="-122"/>
            </a:endParaRPr>
          </a:p>
          <a:p>
            <a:pPr>
              <a:buNone/>
            </a:pPr>
            <a:endParaRPr lang="en-US" altLang="zh-CN" sz="2400" dirty="0" smtClean="0">
              <a:latin typeface="微软雅黑" pitchFamily="34" charset="-122"/>
              <a:ea typeface="微软雅黑" pitchFamily="34" charset="-122"/>
            </a:endParaRPr>
          </a:p>
          <a:p>
            <a:pPr marL="0" indent="0">
              <a:buNone/>
            </a:pPr>
            <a:r>
              <a:rPr lang="zh-CN" altLang="en-US" sz="2400" dirty="0" smtClean="0">
                <a:latin typeface="微软雅黑" pitchFamily="34" charset="-122"/>
                <a:ea typeface="微软雅黑" pitchFamily="34" charset="-122"/>
              </a:rPr>
              <a:t>对 </a:t>
            </a:r>
            <a:r>
              <a:rPr lang="en-US" altLang="zh-CN" sz="2400" dirty="0" smtClean="0">
                <a:latin typeface="微软雅黑" pitchFamily="34" charset="-122"/>
                <a:ea typeface="微软雅黑" pitchFamily="34" charset="-122"/>
              </a:rPr>
              <a:t>XML </a:t>
            </a:r>
            <a:r>
              <a:rPr lang="zh-CN" altLang="en-US" sz="2400" dirty="0" smtClean="0">
                <a:latin typeface="微软雅黑" pitchFamily="34" charset="-122"/>
                <a:ea typeface="微软雅黑" pitchFamily="34" charset="-122"/>
              </a:rPr>
              <a:t>执行 </a:t>
            </a:r>
            <a:r>
              <a:rPr lang="en-US" altLang="zh-CN" sz="2400" dirty="0" err="1" smtClean="0">
                <a:latin typeface="微软雅黑" pitchFamily="34" charset="-122"/>
                <a:ea typeface="微软雅黑" pitchFamily="34" charset="-122"/>
              </a:rPr>
              <a:t>XQuery</a:t>
            </a:r>
            <a:r>
              <a:rPr lang="zh-CN" altLang="en-US" sz="2400" dirty="0" smtClean="0">
                <a:latin typeface="微软雅黑" pitchFamily="34" charset="-122"/>
                <a:ea typeface="微软雅黑" pitchFamily="34" charset="-122"/>
              </a:rPr>
              <a:t>，并返回 </a:t>
            </a:r>
            <a:r>
              <a:rPr lang="en-US" altLang="zh-CN" sz="2400" dirty="0" smtClean="0">
                <a:latin typeface="微软雅黑" pitchFamily="34" charset="-122"/>
                <a:ea typeface="微软雅黑" pitchFamily="34" charset="-122"/>
              </a:rPr>
              <a:t>SQL </a:t>
            </a:r>
            <a:r>
              <a:rPr lang="zh-CN" altLang="en-US" sz="2400" dirty="0" smtClean="0">
                <a:latin typeface="微软雅黑" pitchFamily="34" charset="-122"/>
                <a:ea typeface="微软雅黑" pitchFamily="34" charset="-122"/>
              </a:rPr>
              <a:t>类型的值。此方法将返回标量值。</a:t>
            </a:r>
            <a:endParaRPr lang="en-US" altLang="zh-CN" sz="2400" dirty="0" smtClean="0">
              <a:latin typeface="微软雅黑" pitchFamily="34" charset="-122"/>
              <a:ea typeface="微软雅黑" pitchFamily="34" charset="-122"/>
            </a:endParaRPr>
          </a:p>
          <a:p>
            <a:pPr marL="0" indent="0">
              <a:buNone/>
            </a:pPr>
            <a:endParaRPr lang="zh-CN" altLang="en-US" sz="2400" dirty="0" smtClean="0">
              <a:latin typeface="微软雅黑" pitchFamily="34" charset="-122"/>
              <a:ea typeface="微软雅黑" pitchFamily="34" charset="-122"/>
            </a:endParaRPr>
          </a:p>
          <a:p>
            <a:pPr marL="0" indent="0">
              <a:buNone/>
            </a:pPr>
            <a:r>
              <a:rPr lang="zh-CN" altLang="en-US" sz="2400" dirty="0" smtClean="0">
                <a:latin typeface="微软雅黑" pitchFamily="34" charset="-122"/>
                <a:ea typeface="微软雅黑" pitchFamily="34" charset="-122"/>
              </a:rPr>
              <a:t>通常，可以使用此方法从 </a:t>
            </a:r>
            <a:r>
              <a:rPr lang="en-US" altLang="zh-CN" sz="2400" b="1" dirty="0" smtClean="0">
                <a:latin typeface="微软雅黑" pitchFamily="34" charset="-122"/>
                <a:ea typeface="微软雅黑" pitchFamily="34" charset="-122"/>
              </a:rPr>
              <a:t>xml</a:t>
            </a:r>
            <a:r>
              <a:rPr lang="zh-CN" altLang="en-US" sz="2400" dirty="0" smtClean="0">
                <a:latin typeface="微软雅黑" pitchFamily="34" charset="-122"/>
                <a:ea typeface="微软雅黑" pitchFamily="34" charset="-122"/>
              </a:rPr>
              <a:t> 类型列、参数或变量内存储的 </a:t>
            </a:r>
            <a:r>
              <a:rPr lang="en-US" altLang="zh-CN" sz="2400" dirty="0" smtClean="0">
                <a:latin typeface="微软雅黑" pitchFamily="34" charset="-122"/>
                <a:ea typeface="微软雅黑" pitchFamily="34" charset="-122"/>
              </a:rPr>
              <a:t>XML </a:t>
            </a:r>
            <a:r>
              <a:rPr lang="zh-CN" altLang="en-US" sz="2400" dirty="0" smtClean="0">
                <a:latin typeface="微软雅黑" pitchFamily="34" charset="-122"/>
                <a:ea typeface="微软雅黑" pitchFamily="34" charset="-122"/>
              </a:rPr>
              <a:t>实例中提取值。这样，您就可以指定将 </a:t>
            </a:r>
            <a:r>
              <a:rPr lang="en-US" altLang="zh-CN" sz="2400" dirty="0" smtClean="0">
                <a:latin typeface="微软雅黑" pitchFamily="34" charset="-122"/>
                <a:ea typeface="微软雅黑" pitchFamily="34" charset="-122"/>
              </a:rPr>
              <a:t>XML </a:t>
            </a:r>
            <a:r>
              <a:rPr lang="zh-CN" altLang="en-US" sz="2400" dirty="0" smtClean="0">
                <a:latin typeface="微软雅黑" pitchFamily="34" charset="-122"/>
                <a:ea typeface="微软雅黑" pitchFamily="34" charset="-122"/>
              </a:rPr>
              <a:t>数据与非 </a:t>
            </a:r>
            <a:r>
              <a:rPr lang="en-US" altLang="zh-CN" sz="2400" dirty="0" smtClean="0">
                <a:latin typeface="微软雅黑" pitchFamily="34" charset="-122"/>
                <a:ea typeface="微软雅黑" pitchFamily="34" charset="-122"/>
              </a:rPr>
              <a:t>XML</a:t>
            </a:r>
            <a:r>
              <a:rPr lang="zh-CN" altLang="en-US" sz="2400" dirty="0" smtClean="0">
                <a:latin typeface="微软雅黑" pitchFamily="34" charset="-122"/>
                <a:ea typeface="微软雅黑" pitchFamily="34" charset="-122"/>
              </a:rPr>
              <a:t>列中的数据进行合并或比较的</a:t>
            </a:r>
            <a:r>
              <a:rPr lang="en-US" altLang="zh-CN" sz="2400" dirty="0" smtClean="0">
                <a:latin typeface="微软雅黑" pitchFamily="34" charset="-122"/>
                <a:ea typeface="微软雅黑" pitchFamily="34" charset="-122"/>
              </a:rPr>
              <a:t>SELECT</a:t>
            </a:r>
            <a:r>
              <a:rPr lang="zh-CN" altLang="en-US" sz="2400" dirty="0" smtClean="0">
                <a:latin typeface="微软雅黑" pitchFamily="34" charset="-122"/>
                <a:ea typeface="微软雅黑" pitchFamily="34" charset="-122"/>
              </a:rPr>
              <a:t>查询。</a:t>
            </a:r>
            <a:endParaRPr lang="en-US" altLang="zh-CN" sz="2400" dirty="0" smtClean="0">
              <a:latin typeface="微软雅黑" pitchFamily="34" charset="-122"/>
              <a:ea typeface="微软雅黑" pitchFamily="34" charset="-122"/>
            </a:endParaRPr>
          </a:p>
          <a:p>
            <a:pPr marL="0" indent="0">
              <a:buNone/>
            </a:pPr>
            <a:endParaRPr lang="en-US" altLang="zh-CN" sz="2400" dirty="0" smtClean="0">
              <a:latin typeface="微软雅黑" pitchFamily="34" charset="-122"/>
              <a:ea typeface="微软雅黑" pitchFamily="34" charset="-122"/>
            </a:endParaRPr>
          </a:p>
          <a:p>
            <a:pPr marL="0" indent="0">
              <a:buNone/>
            </a:pPr>
            <a:r>
              <a:rPr lang="zh-CN" altLang="en-US" sz="2400" dirty="0" smtClean="0">
                <a:latin typeface="微软雅黑" pitchFamily="34" charset="-122"/>
                <a:ea typeface="微软雅黑" pitchFamily="34" charset="-122"/>
              </a:rPr>
              <a:t>语法：</a:t>
            </a:r>
            <a:r>
              <a:rPr lang="en-US" altLang="zh-CN" sz="2400" dirty="0" smtClean="0">
                <a:latin typeface="微软雅黑" pitchFamily="34" charset="-122"/>
                <a:ea typeface="微软雅黑" pitchFamily="34" charset="-122"/>
              </a:rPr>
              <a:t>value (</a:t>
            </a:r>
            <a:r>
              <a:rPr lang="en-US" altLang="zh-CN" sz="2400" dirty="0" err="1" smtClean="0">
                <a:latin typeface="微软雅黑" pitchFamily="34" charset="-122"/>
                <a:ea typeface="微软雅黑" pitchFamily="34" charset="-122"/>
              </a:rPr>
              <a:t>XQuery</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SQLType</a:t>
            </a:r>
            <a:r>
              <a:rPr lang="en-US" altLang="zh-CN" sz="2400" dirty="0" smtClean="0">
                <a:latin typeface="微软雅黑" pitchFamily="34" charset="-122"/>
                <a:ea typeface="微软雅黑" pitchFamily="34" charset="-122"/>
              </a:rPr>
              <a:t>)</a:t>
            </a:r>
          </a:p>
          <a:p>
            <a:pPr>
              <a:buFontTx/>
              <a:buNone/>
            </a:pPr>
            <a:endParaRPr lang="zh-CN" altLang="en-US" sz="2400" dirty="0" smtClean="0">
              <a:latin typeface="微软雅黑" pitchFamily="34" charset="-122"/>
              <a:ea typeface="微软雅黑" pitchFamily="34" charset="-122"/>
            </a:endParaRPr>
          </a:p>
          <a:p>
            <a:pPr>
              <a:buFont typeface="Wingdings" pitchFamily="2" charset="2"/>
              <a:buNone/>
            </a:pPr>
            <a:endParaRPr lang="en-US" altLang="zh-CN"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268413"/>
            <a:ext cx="8229600" cy="4857750"/>
          </a:xfrm>
          <a:ln>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marL="0" indent="0">
              <a:lnSpc>
                <a:spcPct val="150000"/>
              </a:lnSpc>
              <a:buFont typeface="Wingdings" pitchFamily="2" charset="2"/>
              <a:buNone/>
              <a:defRPr/>
            </a:pPr>
            <a:r>
              <a:rPr lang="en-US" altLang="zh-CN" sz="2800" dirty="0" smtClean="0">
                <a:latin typeface="微软雅黑" pitchFamily="34" charset="-122"/>
                <a:ea typeface="微软雅黑" pitchFamily="34" charset="-122"/>
              </a:rPr>
              <a:t>query() </a:t>
            </a:r>
            <a:r>
              <a:rPr lang="zh-CN" altLang="en-US" sz="2800" dirty="0" smtClean="0">
                <a:latin typeface="微软雅黑" pitchFamily="34" charset="-122"/>
                <a:ea typeface="微软雅黑" pitchFamily="34" charset="-122"/>
              </a:rPr>
              <a:t>方法</a:t>
            </a:r>
            <a:endParaRPr lang="en-US" altLang="zh-CN" sz="2800" dirty="0" smtClean="0">
              <a:latin typeface="微软雅黑" pitchFamily="34" charset="-122"/>
              <a:ea typeface="微软雅黑" pitchFamily="34" charset="-122"/>
            </a:endParaRPr>
          </a:p>
          <a:p>
            <a:pPr marL="0" indent="0">
              <a:lnSpc>
                <a:spcPct val="150000"/>
              </a:lnSpc>
              <a:buFont typeface="Wingdings" pitchFamily="2" charset="2"/>
              <a:buNone/>
              <a:defRPr/>
            </a:pPr>
            <a:endParaRPr lang="en-US" altLang="zh-CN" sz="2800" dirty="0" smtClean="0">
              <a:latin typeface="微软雅黑" pitchFamily="34" charset="-122"/>
              <a:ea typeface="微软雅黑" pitchFamily="34" charset="-122"/>
            </a:endParaRPr>
          </a:p>
          <a:p>
            <a:pPr marL="0" indent="0">
              <a:lnSpc>
                <a:spcPct val="150000"/>
              </a:lnSpc>
              <a:buFontTx/>
              <a:buNone/>
              <a:defRPr/>
            </a:pPr>
            <a:r>
              <a:rPr lang="zh-CN" altLang="en-US" sz="2800" dirty="0" smtClean="0">
                <a:latin typeface="微软雅黑" pitchFamily="34" charset="-122"/>
                <a:ea typeface="微软雅黑" pitchFamily="34" charset="-122"/>
              </a:rPr>
              <a:t> 对</a:t>
            </a: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xml </a:t>
            </a:r>
            <a:r>
              <a:rPr lang="zh-CN" altLang="en-US" sz="2800" dirty="0" smtClean="0">
                <a:latin typeface="微软雅黑" pitchFamily="34" charset="-122"/>
                <a:ea typeface="微软雅黑" pitchFamily="34" charset="-122"/>
              </a:rPr>
              <a:t>数据类型的实例指定 </a:t>
            </a:r>
            <a:r>
              <a:rPr lang="en-US" altLang="zh-CN" sz="2800" dirty="0" err="1" smtClean="0">
                <a:latin typeface="微软雅黑" pitchFamily="34" charset="-122"/>
                <a:ea typeface="微软雅黑" pitchFamily="34" charset="-122"/>
              </a:rPr>
              <a:t>XQuery</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0" indent="0">
              <a:lnSpc>
                <a:spcPct val="150000"/>
              </a:lnSpc>
              <a:buFontTx/>
              <a:buNone/>
              <a:defRPr/>
            </a:pPr>
            <a:r>
              <a:rPr lang="zh-CN" altLang="en-US" sz="2800" dirty="0" smtClean="0">
                <a:latin typeface="微软雅黑" pitchFamily="34" charset="-122"/>
                <a:ea typeface="微软雅黑" pitchFamily="34" charset="-122"/>
              </a:rPr>
              <a:t> 结果为 </a:t>
            </a:r>
            <a:r>
              <a:rPr lang="en-US" altLang="zh-CN" sz="2800" b="1" dirty="0" smtClean="0">
                <a:latin typeface="微软雅黑" pitchFamily="34" charset="-122"/>
                <a:ea typeface="微软雅黑" pitchFamily="34" charset="-122"/>
              </a:rPr>
              <a:t>xml</a:t>
            </a:r>
            <a:r>
              <a:rPr lang="zh-CN" altLang="en-US" sz="2800" dirty="0" smtClean="0">
                <a:latin typeface="微软雅黑" pitchFamily="34" charset="-122"/>
                <a:ea typeface="微软雅黑" pitchFamily="34" charset="-122"/>
              </a:rPr>
              <a:t> 类型。</a:t>
            </a:r>
            <a:endParaRPr lang="en-US" altLang="zh-CN" sz="2800" dirty="0" smtClean="0">
              <a:latin typeface="微软雅黑" pitchFamily="34" charset="-122"/>
              <a:ea typeface="微软雅黑" pitchFamily="34" charset="-122"/>
            </a:endParaRPr>
          </a:p>
          <a:p>
            <a:pPr marL="0" indent="0">
              <a:lnSpc>
                <a:spcPct val="150000"/>
              </a:lnSpc>
              <a:buFontTx/>
              <a:buNone/>
              <a:defRPr/>
            </a:pPr>
            <a:r>
              <a:rPr lang="zh-CN" altLang="en-US" sz="2800" dirty="0" smtClean="0">
                <a:latin typeface="微软雅黑" pitchFamily="34" charset="-122"/>
                <a:ea typeface="微软雅黑" pitchFamily="34" charset="-122"/>
              </a:rPr>
              <a:t> 该方法返回非类型化的 </a:t>
            </a:r>
            <a:r>
              <a:rPr lang="en-US" altLang="zh-CN" sz="2800" dirty="0" smtClean="0">
                <a:latin typeface="微软雅黑" pitchFamily="34" charset="-122"/>
                <a:ea typeface="微软雅黑" pitchFamily="34" charset="-122"/>
              </a:rPr>
              <a:t>XML </a:t>
            </a:r>
            <a:r>
              <a:rPr lang="zh-CN" altLang="en-US" sz="2800" dirty="0" smtClean="0">
                <a:latin typeface="微软雅黑" pitchFamily="34" charset="-122"/>
                <a:ea typeface="微软雅黑" pitchFamily="34" charset="-122"/>
              </a:rPr>
              <a:t>实例。</a:t>
            </a:r>
          </a:p>
          <a:p>
            <a:pPr marL="0" indent="0">
              <a:lnSpc>
                <a:spcPct val="150000"/>
              </a:lnSpc>
              <a:buFont typeface="Wingdings" pitchFamily="2" charset="2"/>
              <a:buNone/>
              <a:defRPr/>
            </a:pPr>
            <a:endParaRPr lang="en-US" altLang="zh-CN" sz="2800" dirty="0" smtClean="0">
              <a:latin typeface="微软雅黑" pitchFamily="34" charset="-122"/>
              <a:ea typeface="微软雅黑" pitchFamily="34" charset="-122"/>
            </a:endParaRPr>
          </a:p>
          <a:p>
            <a:pPr marL="0" indent="0">
              <a:lnSpc>
                <a:spcPct val="150000"/>
              </a:lnSpc>
              <a:buFontTx/>
              <a:buNone/>
              <a:defRPr/>
            </a:pPr>
            <a:r>
              <a:rPr lang="zh-CN" altLang="en-US" sz="2800" dirty="0" smtClean="0">
                <a:latin typeface="微软雅黑" pitchFamily="34" charset="-122"/>
                <a:ea typeface="微软雅黑" pitchFamily="34" charset="-122"/>
              </a:rPr>
              <a:t>  </a:t>
            </a:r>
            <a:r>
              <a:rPr lang="zh-CN" altLang="en-US" sz="2800" dirty="0" smtClean="0">
                <a:solidFill>
                  <a:srgbClr val="FF0000"/>
                </a:solidFill>
                <a:latin typeface="微软雅黑" pitchFamily="34" charset="-122"/>
                <a:ea typeface="微软雅黑" pitchFamily="34" charset="-122"/>
              </a:rPr>
              <a:t>语法：</a:t>
            </a:r>
            <a:r>
              <a:rPr lang="en-US" altLang="zh-CN" sz="2800" dirty="0" smtClean="0">
                <a:solidFill>
                  <a:srgbClr val="FF0000"/>
                </a:solidFill>
                <a:latin typeface="微软雅黑" pitchFamily="34" charset="-122"/>
                <a:ea typeface="微软雅黑" pitchFamily="34" charset="-122"/>
              </a:rPr>
              <a:t>query ('</a:t>
            </a:r>
            <a:r>
              <a:rPr lang="en-US" altLang="zh-CN" sz="2800" dirty="0" err="1" smtClean="0">
                <a:solidFill>
                  <a:srgbClr val="FF0000"/>
                </a:solidFill>
                <a:latin typeface="微软雅黑" pitchFamily="34" charset="-122"/>
                <a:ea typeface="微软雅黑" pitchFamily="34" charset="-122"/>
              </a:rPr>
              <a:t>XQuery</a:t>
            </a:r>
            <a:r>
              <a:rPr lang="en-US" altLang="zh-CN" sz="2800" dirty="0" smtClean="0">
                <a:solidFill>
                  <a:srgbClr val="FF0000"/>
                </a:solidFill>
                <a:latin typeface="微软雅黑" pitchFamily="34" charset="-122"/>
                <a:ea typeface="微软雅黑" pitchFamily="34" charset="-122"/>
              </a:rPr>
              <a:t>')</a:t>
            </a:r>
          </a:p>
          <a:p>
            <a:pPr marL="0" indent="0">
              <a:lnSpc>
                <a:spcPct val="150000"/>
              </a:lnSpc>
              <a:buFontTx/>
              <a:buNone/>
              <a:defRPr/>
            </a:pPr>
            <a:r>
              <a:rPr lang="en-US" altLang="zh-CN" sz="2800" dirty="0" smtClean="0">
                <a:latin typeface="微软雅黑" pitchFamily="34" charset="-122"/>
                <a:ea typeface="微软雅黑" pitchFamily="34" charset="-122"/>
              </a:rPr>
              <a:t>    </a:t>
            </a:r>
            <a:r>
              <a:rPr lang="en-US" altLang="zh-CN" sz="2800" dirty="0" err="1" smtClean="0">
                <a:latin typeface="微软雅黑" pitchFamily="34" charset="-122"/>
                <a:ea typeface="微软雅黑" pitchFamily="34" charset="-122"/>
              </a:rPr>
              <a:t>XQuery</a:t>
            </a: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：字符串，查询 </a:t>
            </a:r>
            <a:r>
              <a:rPr lang="en-US" altLang="zh-CN" sz="2800" dirty="0" smtClean="0">
                <a:latin typeface="微软雅黑" pitchFamily="34" charset="-122"/>
                <a:ea typeface="微软雅黑" pitchFamily="34" charset="-122"/>
              </a:rPr>
              <a:t>XML </a:t>
            </a:r>
            <a:r>
              <a:rPr lang="zh-CN" altLang="en-US" sz="2800" dirty="0" smtClean="0">
                <a:latin typeface="微软雅黑" pitchFamily="34" charset="-122"/>
                <a:ea typeface="微软雅黑" pitchFamily="34" charset="-122"/>
              </a:rPr>
              <a:t>实例中的 </a:t>
            </a:r>
            <a:r>
              <a:rPr lang="en-US" altLang="zh-CN" sz="2800" dirty="0" smtClean="0">
                <a:latin typeface="微软雅黑" pitchFamily="34" charset="-122"/>
                <a:ea typeface="微软雅黑" pitchFamily="34" charset="-122"/>
              </a:rPr>
              <a:t>XML </a:t>
            </a:r>
            <a:r>
              <a:rPr lang="zh-CN" altLang="en-US" sz="2800" dirty="0" smtClean="0">
                <a:latin typeface="微软雅黑" pitchFamily="34" charset="-122"/>
                <a:ea typeface="微软雅黑" pitchFamily="34" charset="-122"/>
              </a:rPr>
              <a:t>节点（如元素、属性）的 </a:t>
            </a:r>
            <a:r>
              <a:rPr lang="en-US" altLang="zh-CN" sz="2800" dirty="0" err="1" smtClean="0">
                <a:latin typeface="微软雅黑" pitchFamily="34" charset="-122"/>
                <a:ea typeface="微软雅黑" pitchFamily="34" charset="-122"/>
              </a:rPr>
              <a:t>XQuery</a:t>
            </a: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表达式。</a:t>
            </a:r>
          </a:p>
          <a:p>
            <a:pPr>
              <a:buFont typeface="Wingdings" pitchFamily="2" charset="2"/>
              <a:buNone/>
              <a:defRPr/>
            </a:pPr>
            <a:endParaRPr lang="en-US" altLang="zh-CN" sz="2800" dirty="0" smtClean="0">
              <a:latin typeface="微软雅黑" pitchFamily="34" charset="-122"/>
              <a:ea typeface="微软雅黑" pitchFamily="34" charset="-122"/>
            </a:endParaRPr>
          </a:p>
          <a:p>
            <a:pPr>
              <a:buFont typeface="Wingdings" pitchFamily="2" charset="2"/>
              <a:buNone/>
              <a:defRPr/>
            </a:pPr>
            <a:endParaRPr lang="en-US" altLang="zh-CN" sz="2800" dirty="0" smtClean="0">
              <a:latin typeface="微软雅黑" pitchFamily="34" charset="-122"/>
              <a:ea typeface="微软雅黑" pitchFamily="34" charset="-122"/>
            </a:endParaRPr>
          </a:p>
          <a:p>
            <a:pPr>
              <a:buFont typeface="Wingdings" pitchFamily="2" charset="2"/>
              <a:buNone/>
              <a:defRPr/>
            </a:pPr>
            <a:endParaRPr lang="zh-CN" altLang="en-US" sz="28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48478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替换</a:t>
            </a:r>
            <a:r>
              <a:rPr lang="en-US" altLang="zh-CN" sz="2400" dirty="0" smtClean="0">
                <a:solidFill>
                  <a:srgbClr val="0070C0"/>
                </a:solidFill>
                <a:latin typeface="微软雅黑" pitchFamily="34" charset="-122"/>
                <a:ea typeface="微软雅黑" pitchFamily="34" charset="-122"/>
              </a:rPr>
              <a:t>LIKE </a:t>
            </a:r>
            <a:r>
              <a:rPr lang="zh-CN" altLang="en-US" sz="2400" dirty="0" smtClean="0">
                <a:solidFill>
                  <a:srgbClr val="0070C0"/>
                </a:solidFill>
                <a:latin typeface="微软雅黑" pitchFamily="34" charset="-122"/>
                <a:ea typeface="微软雅黑" pitchFamily="34" charset="-122"/>
              </a:rPr>
              <a:t>‘</a:t>
            </a:r>
            <a:r>
              <a:rPr lang="en-US" altLang="zh-CN" sz="2400" dirty="0" smtClean="0">
                <a:solidFill>
                  <a:srgbClr val="0070C0"/>
                </a:solidFill>
                <a:latin typeface="微软雅黑" pitchFamily="34" charset="-122"/>
                <a:ea typeface="微软雅黑" pitchFamily="34" charset="-122"/>
              </a:rPr>
              <a:t>%</a:t>
            </a:r>
            <a:r>
              <a:rPr lang="zh-CN" altLang="en-US" sz="2400" dirty="0" smtClean="0">
                <a:solidFill>
                  <a:srgbClr val="0070C0"/>
                </a:solidFill>
                <a:latin typeface="微软雅黑" pitchFamily="34" charset="-122"/>
                <a:ea typeface="微软雅黑" pitchFamily="34" charset="-122"/>
              </a:rPr>
              <a:t>内容</a:t>
            </a:r>
            <a:r>
              <a:rPr lang="en-US" altLang="zh-CN" sz="2400" dirty="0" smtClean="0">
                <a:solidFill>
                  <a:srgbClr val="0070C0"/>
                </a:solidFill>
                <a:latin typeface="微软雅黑" pitchFamily="34" charset="-122"/>
                <a:ea typeface="微软雅黑" pitchFamily="34" charset="-122"/>
              </a:rPr>
              <a:t>%</a:t>
            </a:r>
            <a:r>
              <a:rPr lang="zh-CN" altLang="en-US" sz="2400" dirty="0" smtClean="0">
                <a:solidFill>
                  <a:srgbClr val="0070C0"/>
                </a:solidFill>
                <a:latin typeface="微软雅黑" pitchFamily="34" charset="-122"/>
                <a:ea typeface="微软雅黑" pitchFamily="34" charset="-122"/>
              </a:rPr>
              <a:t>’ 操作</a:t>
            </a:r>
            <a:endParaRPr lang="zh-CN" altLang="en-US" sz="2400" dirty="0">
              <a:solidFill>
                <a:srgbClr val="0070C0"/>
              </a:solidFill>
            </a:endParaRPr>
          </a:p>
        </p:txBody>
      </p:sp>
      <p:sp>
        <p:nvSpPr>
          <p:cNvPr id="5" name="圆角矩形 4"/>
          <p:cNvSpPr/>
          <p:nvPr/>
        </p:nvSpPr>
        <p:spPr>
          <a:xfrm>
            <a:off x="1547664" y="206084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将结果集叠加为一个字符串</a:t>
            </a:r>
            <a:endParaRPr lang="zh-CN" altLang="en-US" sz="2400" dirty="0">
              <a:solidFill>
                <a:srgbClr val="0070C0"/>
              </a:solidFill>
            </a:endParaRPr>
          </a:p>
        </p:txBody>
      </p:sp>
      <p:sp>
        <p:nvSpPr>
          <p:cNvPr id="6" name="圆角矩形 5"/>
          <p:cNvSpPr/>
          <p:nvPr/>
        </p:nvSpPr>
        <p:spPr>
          <a:xfrm>
            <a:off x="1547664" y="2636912"/>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将“行”转为“列”</a:t>
            </a:r>
            <a:endParaRPr lang="zh-CN" altLang="en-US" sz="2400" dirty="0">
              <a:solidFill>
                <a:srgbClr val="0070C0"/>
              </a:solidFill>
            </a:endParaRPr>
          </a:p>
        </p:txBody>
      </p:sp>
      <p:sp>
        <p:nvSpPr>
          <p:cNvPr id="7" name="圆角矩形 6"/>
          <p:cNvSpPr/>
          <p:nvPr/>
        </p:nvSpPr>
        <p:spPr>
          <a:xfrm>
            <a:off x="1547664" y="321297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将“列”转为“行”</a:t>
            </a:r>
            <a:endParaRPr lang="zh-CN" altLang="en-US" sz="2400" dirty="0">
              <a:solidFill>
                <a:srgbClr val="0070C0"/>
              </a:solidFill>
            </a:endParaRPr>
          </a:p>
        </p:txBody>
      </p:sp>
      <p:sp>
        <p:nvSpPr>
          <p:cNvPr id="8" name="圆角矩形 7"/>
          <p:cNvSpPr/>
          <p:nvPr/>
        </p:nvSpPr>
        <p:spPr>
          <a:xfrm>
            <a:off x="1547664" y="378904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删除重复的数据</a:t>
            </a:r>
            <a:endParaRPr lang="zh-CN" altLang="en-US" sz="2400" dirty="0">
              <a:solidFill>
                <a:srgbClr val="0070C0"/>
              </a:solidFill>
            </a:endParaRPr>
          </a:p>
        </p:txBody>
      </p:sp>
      <p:sp>
        <p:nvSpPr>
          <p:cNvPr id="9" name="圆角矩形 8"/>
          <p:cNvSpPr/>
          <p:nvPr/>
        </p:nvSpPr>
        <p:spPr>
          <a:xfrm>
            <a:off x="1547664" y="436510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筛选前几位（</a:t>
            </a:r>
            <a:r>
              <a:rPr lang="en-US" altLang="zh-CN" sz="2400" dirty="0" smtClean="0">
                <a:solidFill>
                  <a:srgbClr val="0070C0"/>
                </a:solidFill>
                <a:latin typeface="微软雅黑" pitchFamily="34" charset="-122"/>
                <a:ea typeface="微软雅黑" pitchFamily="34" charset="-122"/>
              </a:rPr>
              <a:t>TOP N</a:t>
            </a:r>
            <a:r>
              <a:rPr lang="zh-CN" altLang="en-US" sz="2400" dirty="0" smtClean="0">
                <a:solidFill>
                  <a:srgbClr val="0070C0"/>
                </a:solidFill>
                <a:latin typeface="微软雅黑" pitchFamily="34" charset="-122"/>
                <a:ea typeface="微软雅黑" pitchFamily="34" charset="-122"/>
              </a:rPr>
              <a:t>）的数据操作</a:t>
            </a:r>
            <a:endParaRPr lang="zh-CN" altLang="en-US" sz="2400" dirty="0">
              <a:solidFill>
                <a:srgbClr val="0070C0"/>
              </a:solidFill>
            </a:endParaRPr>
          </a:p>
        </p:txBody>
      </p:sp>
      <p:sp>
        <p:nvSpPr>
          <p:cNvPr id="10" name="圆角矩形 9"/>
          <p:cNvSpPr/>
          <p:nvPr/>
        </p:nvSpPr>
        <p:spPr>
          <a:xfrm>
            <a:off x="1547664" y="494116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详解如何指定临时的结果集</a:t>
            </a:r>
            <a:endParaRPr lang="zh-CN" altLang="en-US" sz="2400" dirty="0">
              <a:solidFill>
                <a:srgbClr val="0070C0"/>
              </a:solidFill>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755576" y="2852936"/>
            <a:ext cx="720791" cy="86409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bwMode="auto">
          <a:xfrm>
            <a:off x="467544" y="836712"/>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如何将“行”转为“列”？</a:t>
            </a:r>
          </a:p>
        </p:txBody>
      </p:sp>
      <p:sp>
        <p:nvSpPr>
          <p:cNvPr id="3" name="内容占位符 2"/>
          <p:cNvSpPr>
            <a:spLocks noGrp="1"/>
          </p:cNvSpPr>
          <p:nvPr>
            <p:ph idx="1"/>
          </p:nvPr>
        </p:nvSpPr>
        <p:spPr bwMode="auto">
          <a:xfrm>
            <a:off x="467544" y="1556792"/>
            <a:ext cx="8229600" cy="4824413"/>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solidFill>
                  <a:srgbClr val="00B0F0"/>
                </a:solidFill>
                <a:latin typeface="微软雅黑" pitchFamily="34" charset="-122"/>
                <a:ea typeface="微软雅黑" pitchFamily="34" charset="-122"/>
              </a:rPr>
              <a:t> </a:t>
            </a:r>
            <a:r>
              <a:rPr lang="zh-CN" altLang="en-US" sz="2400" dirty="0" smtClean="0">
                <a:solidFill>
                  <a:srgbClr val="00B0F0"/>
                </a:solidFill>
                <a:latin typeface="微软雅黑" pitchFamily="34" charset="-122"/>
                <a:ea typeface="微软雅黑" pitchFamily="34" charset="-122"/>
              </a:rPr>
              <a:t>方法</a:t>
            </a:r>
            <a:r>
              <a:rPr lang="en-US" altLang="zh-CN" sz="2400" dirty="0" smtClean="0">
                <a:solidFill>
                  <a:srgbClr val="00B0F0"/>
                </a:solidFill>
                <a:latin typeface="微软雅黑" pitchFamily="34" charset="-122"/>
                <a:ea typeface="微软雅黑" pitchFamily="34" charset="-122"/>
              </a:rPr>
              <a:t>1</a:t>
            </a:r>
          </a:p>
          <a:p>
            <a:pPr>
              <a:buFont typeface="Wingdings" pitchFamily="2" charset="2"/>
              <a:buNone/>
              <a:defRPr/>
            </a:pPr>
            <a:r>
              <a:rPr lang="zh-CN" altLang="en-US" sz="2400" dirty="0" smtClean="0">
                <a:latin typeface="微软雅黑" pitchFamily="34" charset="-122"/>
                <a:ea typeface="微软雅黑" pitchFamily="34" charset="-122"/>
              </a:rPr>
              <a:t>用聚合函数配合</a:t>
            </a:r>
            <a:r>
              <a:rPr lang="en-US" altLang="zh-CN" sz="2400" dirty="0" smtClean="0">
                <a:latin typeface="微软雅黑" pitchFamily="34" charset="-122"/>
                <a:ea typeface="微软雅黑" pitchFamily="34" charset="-122"/>
              </a:rPr>
              <a:t>CASE</a:t>
            </a:r>
            <a:r>
              <a:rPr lang="zh-CN" altLang="en-US" sz="2400" dirty="0" smtClean="0">
                <a:latin typeface="微软雅黑" pitchFamily="34" charset="-122"/>
                <a:ea typeface="微软雅黑" pitchFamily="34" charset="-122"/>
              </a:rPr>
              <a:t>语句实现（静态</a:t>
            </a:r>
            <a:r>
              <a:rPr lang="en-US" altLang="zh-CN" sz="2400" dirty="0" smtClean="0">
                <a:latin typeface="微软雅黑" pitchFamily="34" charset="-122"/>
                <a:ea typeface="微软雅黑" pitchFamily="34" charset="-122"/>
              </a:rPr>
              <a:t>SQL</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1800" dirty="0" smtClean="0">
              <a:latin typeface="微软雅黑" pitchFamily="34" charset="-122"/>
              <a:ea typeface="微软雅黑" pitchFamily="34" charset="-122"/>
            </a:endParaRPr>
          </a:p>
          <a:p>
            <a:pPr>
              <a:buFont typeface="Wingdings" pitchFamily="2" charset="2"/>
              <a:buNone/>
              <a:defRPr/>
            </a:pPr>
            <a:r>
              <a:rPr lang="zh-CN" altLang="en-US" sz="2400" dirty="0" smtClean="0">
                <a:solidFill>
                  <a:srgbClr val="00B0F0"/>
                </a:solidFill>
                <a:latin typeface="微软雅黑" pitchFamily="34" charset="-122"/>
                <a:ea typeface="微软雅黑" pitchFamily="34" charset="-122"/>
              </a:rPr>
              <a:t>方法</a:t>
            </a:r>
            <a:r>
              <a:rPr lang="en-US" altLang="zh-CN" sz="2400" dirty="0" smtClean="0">
                <a:solidFill>
                  <a:srgbClr val="00B0F0"/>
                </a:solidFill>
                <a:latin typeface="微软雅黑" pitchFamily="34" charset="-122"/>
                <a:ea typeface="微软雅黑" pitchFamily="34" charset="-122"/>
              </a:rPr>
              <a:t>2 </a:t>
            </a:r>
          </a:p>
          <a:p>
            <a:pPr>
              <a:buFont typeface="Wingdings" pitchFamily="2" charset="2"/>
              <a:buNone/>
              <a:defRPr/>
            </a:pPr>
            <a:r>
              <a:rPr lang="zh-CN" altLang="en-US" sz="2400" dirty="0" smtClean="0">
                <a:latin typeface="微软雅黑" pitchFamily="34" charset="-122"/>
                <a:ea typeface="微软雅黑" pitchFamily="34" charset="-122"/>
              </a:rPr>
              <a:t>拼接</a:t>
            </a:r>
            <a:r>
              <a:rPr lang="en-US" altLang="zh-CN" sz="2400" dirty="0" smtClean="0">
                <a:latin typeface="微软雅黑" pitchFamily="34" charset="-122"/>
                <a:ea typeface="微软雅黑" pitchFamily="34" charset="-122"/>
              </a:rPr>
              <a:t>SQL</a:t>
            </a:r>
            <a:r>
              <a:rPr lang="zh-CN" altLang="en-US" sz="2400" dirty="0" smtClean="0">
                <a:latin typeface="微软雅黑" pitchFamily="34" charset="-122"/>
                <a:ea typeface="微软雅黑" pitchFamily="34" charset="-122"/>
              </a:rPr>
              <a:t>（动态</a:t>
            </a:r>
            <a:r>
              <a:rPr lang="en-US" altLang="zh-CN" sz="2400" dirty="0" smtClean="0">
                <a:latin typeface="微软雅黑" pitchFamily="34" charset="-122"/>
                <a:ea typeface="微软雅黑" pitchFamily="34" charset="-122"/>
              </a:rPr>
              <a:t>SQL</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1400" dirty="0" smtClean="0">
              <a:latin typeface="微软雅黑" pitchFamily="34" charset="-122"/>
              <a:ea typeface="微软雅黑" pitchFamily="34" charset="-122"/>
            </a:endParaRPr>
          </a:p>
          <a:p>
            <a:pPr>
              <a:buFont typeface="Wingdings" pitchFamily="2" charset="2"/>
              <a:buNone/>
              <a:defRPr/>
            </a:pPr>
            <a:r>
              <a:rPr lang="zh-CN" altLang="en-US" sz="2400" dirty="0" smtClean="0">
                <a:solidFill>
                  <a:srgbClr val="00B0F0"/>
                </a:solidFill>
                <a:latin typeface="微软雅黑" pitchFamily="34" charset="-122"/>
                <a:ea typeface="微软雅黑" pitchFamily="34" charset="-122"/>
              </a:rPr>
              <a:t>方法</a:t>
            </a:r>
            <a:r>
              <a:rPr lang="en-US" altLang="zh-CN" sz="2400" dirty="0" smtClean="0">
                <a:solidFill>
                  <a:srgbClr val="00B0F0"/>
                </a:solidFill>
                <a:latin typeface="微软雅黑" pitchFamily="34" charset="-122"/>
                <a:ea typeface="微软雅黑" pitchFamily="34" charset="-122"/>
              </a:rPr>
              <a:t>3  </a:t>
            </a:r>
          </a:p>
          <a:p>
            <a:pPr>
              <a:buFont typeface="Wingdings" pitchFamily="2" charset="2"/>
              <a:buNone/>
              <a:defRPr/>
            </a:pPr>
            <a:r>
              <a:rPr lang="en-US" altLang="zh-CN" sz="2400" dirty="0" smtClean="0">
                <a:latin typeface="微软雅黑" pitchFamily="34" charset="-122"/>
                <a:ea typeface="微软雅黑" pitchFamily="34" charset="-122"/>
              </a:rPr>
              <a:t>PIVOT</a:t>
            </a:r>
          </a:p>
          <a:p>
            <a:pPr>
              <a:buFont typeface="Wingdings" pitchFamily="2" charset="2"/>
              <a:buNone/>
              <a:defRPr/>
            </a:pPr>
            <a:endParaRPr lang="en-US" altLang="zh-CN" sz="1600" dirty="0" smtClean="0">
              <a:latin typeface="微软雅黑" pitchFamily="34" charset="-122"/>
              <a:ea typeface="微软雅黑" pitchFamily="34" charset="-122"/>
            </a:endParaRPr>
          </a:p>
          <a:p>
            <a:pPr>
              <a:buFont typeface="Wingdings" pitchFamily="2" charset="2"/>
              <a:buNone/>
              <a:defRPr/>
            </a:pPr>
            <a:r>
              <a:rPr lang="zh-CN" altLang="en-US" sz="2400" dirty="0" smtClean="0">
                <a:solidFill>
                  <a:srgbClr val="00B0F0"/>
                </a:solidFill>
                <a:latin typeface="微软雅黑" pitchFamily="34" charset="-122"/>
                <a:ea typeface="微软雅黑" pitchFamily="34" charset="-122"/>
              </a:rPr>
              <a:t> 方法</a:t>
            </a:r>
            <a:r>
              <a:rPr lang="en-US" altLang="zh-CN" sz="2400" dirty="0" smtClean="0">
                <a:solidFill>
                  <a:srgbClr val="00B0F0"/>
                </a:solidFill>
                <a:latin typeface="微软雅黑" pitchFamily="34" charset="-122"/>
                <a:ea typeface="微软雅黑" pitchFamily="34" charset="-122"/>
              </a:rPr>
              <a:t>4 </a:t>
            </a:r>
          </a:p>
          <a:p>
            <a:pPr>
              <a:buFont typeface="Wingdings" pitchFamily="2" charset="2"/>
              <a:buNone/>
              <a:defRPr/>
            </a:pPr>
            <a:r>
              <a:rPr lang="en-US" altLang="zh-CN" sz="2400" dirty="0" smtClean="0">
                <a:latin typeface="微软雅黑" pitchFamily="34" charset="-122"/>
                <a:ea typeface="微软雅黑" pitchFamily="34" charset="-122"/>
              </a:rPr>
              <a:t>PIVOT</a:t>
            </a:r>
            <a:r>
              <a:rPr lang="zh-CN" altLang="en-US" sz="2400" dirty="0" smtClean="0">
                <a:latin typeface="微软雅黑" pitchFamily="34" charset="-122"/>
                <a:ea typeface="微软雅黑" pitchFamily="34" charset="-122"/>
              </a:rPr>
              <a:t>（动态）</a:t>
            </a: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48478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替换</a:t>
            </a:r>
            <a:r>
              <a:rPr lang="en-US" altLang="zh-CN" sz="2400" dirty="0" smtClean="0">
                <a:solidFill>
                  <a:srgbClr val="0070C0"/>
                </a:solidFill>
                <a:latin typeface="微软雅黑" pitchFamily="34" charset="-122"/>
                <a:ea typeface="微软雅黑" pitchFamily="34" charset="-122"/>
              </a:rPr>
              <a:t>LIKE </a:t>
            </a:r>
            <a:r>
              <a:rPr lang="zh-CN" altLang="en-US" sz="2400" dirty="0" smtClean="0">
                <a:solidFill>
                  <a:srgbClr val="0070C0"/>
                </a:solidFill>
                <a:latin typeface="微软雅黑" pitchFamily="34" charset="-122"/>
                <a:ea typeface="微软雅黑" pitchFamily="34" charset="-122"/>
              </a:rPr>
              <a:t>‘</a:t>
            </a:r>
            <a:r>
              <a:rPr lang="en-US" altLang="zh-CN" sz="2400" dirty="0" smtClean="0">
                <a:solidFill>
                  <a:srgbClr val="0070C0"/>
                </a:solidFill>
                <a:latin typeface="微软雅黑" pitchFamily="34" charset="-122"/>
                <a:ea typeface="微软雅黑" pitchFamily="34" charset="-122"/>
              </a:rPr>
              <a:t>%</a:t>
            </a:r>
            <a:r>
              <a:rPr lang="zh-CN" altLang="en-US" sz="2400" dirty="0" smtClean="0">
                <a:solidFill>
                  <a:srgbClr val="0070C0"/>
                </a:solidFill>
                <a:latin typeface="微软雅黑" pitchFamily="34" charset="-122"/>
                <a:ea typeface="微软雅黑" pitchFamily="34" charset="-122"/>
              </a:rPr>
              <a:t>内容</a:t>
            </a:r>
            <a:r>
              <a:rPr lang="en-US" altLang="zh-CN" sz="2400" dirty="0" smtClean="0">
                <a:solidFill>
                  <a:srgbClr val="0070C0"/>
                </a:solidFill>
                <a:latin typeface="微软雅黑" pitchFamily="34" charset="-122"/>
                <a:ea typeface="微软雅黑" pitchFamily="34" charset="-122"/>
              </a:rPr>
              <a:t>%</a:t>
            </a:r>
            <a:r>
              <a:rPr lang="zh-CN" altLang="en-US" sz="2400" dirty="0" smtClean="0">
                <a:solidFill>
                  <a:srgbClr val="0070C0"/>
                </a:solidFill>
                <a:latin typeface="微软雅黑" pitchFamily="34" charset="-122"/>
                <a:ea typeface="微软雅黑" pitchFamily="34" charset="-122"/>
              </a:rPr>
              <a:t>’ 操作</a:t>
            </a:r>
            <a:endParaRPr lang="zh-CN" altLang="en-US" sz="2400" dirty="0">
              <a:solidFill>
                <a:srgbClr val="0070C0"/>
              </a:solidFill>
            </a:endParaRPr>
          </a:p>
        </p:txBody>
      </p:sp>
      <p:sp>
        <p:nvSpPr>
          <p:cNvPr id="5" name="圆角矩形 4"/>
          <p:cNvSpPr/>
          <p:nvPr/>
        </p:nvSpPr>
        <p:spPr>
          <a:xfrm>
            <a:off x="1547664" y="206084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将结果集叠加为一个字符串</a:t>
            </a:r>
            <a:endParaRPr lang="zh-CN" altLang="en-US" sz="2400" dirty="0">
              <a:solidFill>
                <a:srgbClr val="0070C0"/>
              </a:solidFill>
            </a:endParaRPr>
          </a:p>
        </p:txBody>
      </p:sp>
      <p:sp>
        <p:nvSpPr>
          <p:cNvPr id="6" name="圆角矩形 5"/>
          <p:cNvSpPr/>
          <p:nvPr/>
        </p:nvSpPr>
        <p:spPr>
          <a:xfrm>
            <a:off x="1547664" y="2636912"/>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将“行”转为“列”</a:t>
            </a:r>
            <a:endParaRPr lang="zh-CN" altLang="en-US" sz="2400" dirty="0">
              <a:solidFill>
                <a:srgbClr val="0070C0"/>
              </a:solidFill>
            </a:endParaRPr>
          </a:p>
        </p:txBody>
      </p:sp>
      <p:sp>
        <p:nvSpPr>
          <p:cNvPr id="7" name="圆角矩形 6"/>
          <p:cNvSpPr/>
          <p:nvPr/>
        </p:nvSpPr>
        <p:spPr>
          <a:xfrm>
            <a:off x="1547664" y="321297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将“列”转为“行”</a:t>
            </a:r>
            <a:endParaRPr lang="zh-CN" altLang="en-US" sz="2400" dirty="0">
              <a:solidFill>
                <a:srgbClr val="0070C0"/>
              </a:solidFill>
            </a:endParaRPr>
          </a:p>
        </p:txBody>
      </p:sp>
      <p:sp>
        <p:nvSpPr>
          <p:cNvPr id="8" name="圆角矩形 7"/>
          <p:cNvSpPr/>
          <p:nvPr/>
        </p:nvSpPr>
        <p:spPr>
          <a:xfrm>
            <a:off x="1547664" y="378904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删除重复的数据</a:t>
            </a:r>
            <a:endParaRPr lang="zh-CN" altLang="en-US" sz="2400" dirty="0">
              <a:solidFill>
                <a:srgbClr val="0070C0"/>
              </a:solidFill>
            </a:endParaRPr>
          </a:p>
        </p:txBody>
      </p:sp>
      <p:sp>
        <p:nvSpPr>
          <p:cNvPr id="9" name="圆角矩形 8"/>
          <p:cNvSpPr/>
          <p:nvPr/>
        </p:nvSpPr>
        <p:spPr>
          <a:xfrm>
            <a:off x="1547664" y="436510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筛选前几位（</a:t>
            </a:r>
            <a:r>
              <a:rPr lang="en-US" altLang="zh-CN" sz="2400" dirty="0" smtClean="0">
                <a:solidFill>
                  <a:srgbClr val="0070C0"/>
                </a:solidFill>
                <a:latin typeface="微软雅黑" pitchFamily="34" charset="-122"/>
                <a:ea typeface="微软雅黑" pitchFamily="34" charset="-122"/>
              </a:rPr>
              <a:t>TOP N</a:t>
            </a:r>
            <a:r>
              <a:rPr lang="zh-CN" altLang="en-US" sz="2400" dirty="0" smtClean="0">
                <a:solidFill>
                  <a:srgbClr val="0070C0"/>
                </a:solidFill>
                <a:latin typeface="微软雅黑" pitchFamily="34" charset="-122"/>
                <a:ea typeface="微软雅黑" pitchFamily="34" charset="-122"/>
              </a:rPr>
              <a:t>）的数据操作</a:t>
            </a:r>
            <a:endParaRPr lang="zh-CN" altLang="en-US" sz="2400" dirty="0">
              <a:solidFill>
                <a:srgbClr val="0070C0"/>
              </a:solidFill>
            </a:endParaRPr>
          </a:p>
        </p:txBody>
      </p:sp>
      <p:sp>
        <p:nvSpPr>
          <p:cNvPr id="10" name="圆角矩形 9"/>
          <p:cNvSpPr/>
          <p:nvPr/>
        </p:nvSpPr>
        <p:spPr>
          <a:xfrm>
            <a:off x="1547664" y="494116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详解如何指定临时的结果集</a:t>
            </a:r>
            <a:endParaRPr lang="zh-CN" altLang="en-US" sz="2400" dirty="0">
              <a:solidFill>
                <a:srgbClr val="0070C0"/>
              </a:solidFill>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683568" y="1628800"/>
            <a:ext cx="720791" cy="864096"/>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908050"/>
            <a:ext cx="8229600" cy="5761038"/>
          </a:xfrm>
          <a:ln>
            <a:miter lim="800000"/>
            <a:headEnd/>
            <a:tailEnd/>
          </a:ln>
        </p:spPr>
        <p:txBody>
          <a:bodyPr vert="horz" wrap="square" lIns="91440" tIns="45720" rIns="91440" bIns="45720" numCol="1" anchor="t" anchorCtr="0" compatLnSpc="1">
            <a:prstTxWarp prst="textNoShape">
              <a:avLst/>
            </a:prstTxWarp>
            <a:normAutofit lnSpcReduction="10000"/>
          </a:bodyPr>
          <a:lstStyle/>
          <a:p>
            <a:pPr>
              <a:buNone/>
              <a:defRPr/>
            </a:pPr>
            <a:r>
              <a:rPr lang="en-US" altLang="zh-CN" sz="1600" dirty="0" smtClean="0">
                <a:latin typeface="微软雅黑" pitchFamily="34" charset="-122"/>
                <a:ea typeface="微软雅黑" pitchFamily="34" charset="-122"/>
              </a:rPr>
              <a:t>SELECT &lt;</a:t>
            </a:r>
            <a:r>
              <a:rPr lang="zh-CN" altLang="en-US" sz="1600" dirty="0" smtClean="0">
                <a:latin typeface="微软雅黑" pitchFamily="34" charset="-122"/>
                <a:ea typeface="微软雅黑" pitchFamily="34" charset="-122"/>
              </a:rPr>
              <a:t>非透视的列</a:t>
            </a:r>
            <a:r>
              <a:rPr lang="en-US" altLang="zh-CN" sz="1600" dirty="0" smtClean="0">
                <a:latin typeface="微软雅黑" pitchFamily="34" charset="-122"/>
                <a:ea typeface="微软雅黑" pitchFamily="34" charset="-122"/>
              </a:rPr>
              <a:t>&gt;,</a:t>
            </a:r>
          </a:p>
          <a:p>
            <a:pPr>
              <a:buNone/>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第一个透视的列</a:t>
            </a:r>
            <a:r>
              <a:rPr lang="en-US" altLang="zh-CN" sz="1600" dirty="0" smtClean="0">
                <a:latin typeface="微软雅黑" pitchFamily="34" charset="-122"/>
                <a:ea typeface="微软雅黑" pitchFamily="34" charset="-122"/>
              </a:rPr>
              <a:t>] AS &lt;</a:t>
            </a:r>
            <a:r>
              <a:rPr lang="zh-CN" altLang="en-US" sz="1600" dirty="0" smtClean="0">
                <a:latin typeface="微软雅黑" pitchFamily="34" charset="-122"/>
                <a:ea typeface="微软雅黑" pitchFamily="34" charset="-122"/>
              </a:rPr>
              <a:t>列名称</a:t>
            </a:r>
            <a:r>
              <a:rPr lang="en-US" altLang="zh-CN" sz="1600" dirty="0" smtClean="0">
                <a:latin typeface="微软雅黑" pitchFamily="34" charset="-122"/>
                <a:ea typeface="微软雅黑" pitchFamily="34" charset="-122"/>
              </a:rPr>
              <a:t>&gt;,</a:t>
            </a:r>
          </a:p>
          <a:p>
            <a:pPr>
              <a:buNone/>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第二个透视的列</a:t>
            </a:r>
            <a:r>
              <a:rPr lang="en-US" altLang="zh-CN" sz="1600" dirty="0" smtClean="0">
                <a:latin typeface="微软雅黑" pitchFamily="34" charset="-122"/>
                <a:ea typeface="微软雅黑" pitchFamily="34" charset="-122"/>
              </a:rPr>
              <a:t>] AS &lt;</a:t>
            </a:r>
            <a:r>
              <a:rPr lang="zh-CN" altLang="en-US" sz="1600" dirty="0" smtClean="0">
                <a:latin typeface="微软雅黑" pitchFamily="34" charset="-122"/>
                <a:ea typeface="微软雅黑" pitchFamily="34" charset="-122"/>
              </a:rPr>
              <a:t>列名称</a:t>
            </a:r>
            <a:r>
              <a:rPr lang="en-US" altLang="zh-CN" sz="1600" dirty="0" smtClean="0">
                <a:latin typeface="微软雅黑" pitchFamily="34" charset="-122"/>
                <a:ea typeface="微软雅黑" pitchFamily="34" charset="-122"/>
              </a:rPr>
              <a:t>&gt;,</a:t>
            </a:r>
          </a:p>
          <a:p>
            <a:pPr>
              <a:buNone/>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a:t>
            </a:r>
          </a:p>
          <a:p>
            <a:pPr>
              <a:buNone/>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最后一个透视的列</a:t>
            </a:r>
            <a:r>
              <a:rPr lang="en-US" altLang="zh-CN" sz="1600" dirty="0" smtClean="0">
                <a:latin typeface="微软雅黑" pitchFamily="34" charset="-122"/>
                <a:ea typeface="微软雅黑" pitchFamily="34" charset="-122"/>
              </a:rPr>
              <a:t>] AS &lt;</a:t>
            </a:r>
            <a:r>
              <a:rPr lang="zh-CN" altLang="en-US" sz="1600" dirty="0" smtClean="0">
                <a:latin typeface="微软雅黑" pitchFamily="34" charset="-122"/>
                <a:ea typeface="微软雅黑" pitchFamily="34" charset="-122"/>
              </a:rPr>
              <a:t>列名称</a:t>
            </a:r>
            <a:r>
              <a:rPr lang="en-US" altLang="zh-CN" sz="1600" dirty="0" smtClean="0">
                <a:latin typeface="微软雅黑" pitchFamily="34" charset="-122"/>
                <a:ea typeface="微软雅黑" pitchFamily="34" charset="-122"/>
              </a:rPr>
              <a:t>&gt;,</a:t>
            </a:r>
          </a:p>
          <a:p>
            <a:pPr>
              <a:buNone/>
              <a:defRPr/>
            </a:pPr>
            <a:r>
              <a:rPr lang="en-US" altLang="zh-CN" sz="1600" dirty="0" smtClean="0">
                <a:latin typeface="微软雅黑" pitchFamily="34" charset="-122"/>
                <a:ea typeface="微软雅黑" pitchFamily="34" charset="-122"/>
              </a:rPr>
              <a:t>FROM</a:t>
            </a:r>
          </a:p>
          <a:p>
            <a:pPr>
              <a:buNone/>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生成数据的</a:t>
            </a:r>
            <a:r>
              <a:rPr lang="en-US" altLang="zh-CN" sz="1600" dirty="0" smtClean="0">
                <a:latin typeface="微软雅黑" pitchFamily="34" charset="-122"/>
                <a:ea typeface="微软雅黑" pitchFamily="34" charset="-122"/>
              </a:rPr>
              <a:t> SELECT </a:t>
            </a:r>
            <a:r>
              <a:rPr lang="zh-CN" altLang="en-US" sz="1600" dirty="0" smtClean="0">
                <a:latin typeface="微软雅黑" pitchFamily="34" charset="-122"/>
                <a:ea typeface="微软雅黑" pitchFamily="34" charset="-122"/>
              </a:rPr>
              <a:t>查询</a:t>
            </a:r>
            <a:r>
              <a:rPr lang="en-US" altLang="zh-CN" sz="1600" dirty="0" smtClean="0">
                <a:latin typeface="微软雅黑" pitchFamily="34" charset="-122"/>
                <a:ea typeface="微软雅黑" pitchFamily="34" charset="-122"/>
              </a:rPr>
              <a:t>&gt;)</a:t>
            </a:r>
          </a:p>
          <a:p>
            <a:pPr>
              <a:buNone/>
              <a:defRPr/>
            </a:pPr>
            <a:r>
              <a:rPr lang="en-US" altLang="zh-CN" sz="1600" dirty="0" smtClean="0">
                <a:latin typeface="微软雅黑" pitchFamily="34" charset="-122"/>
                <a:ea typeface="微软雅黑" pitchFamily="34" charset="-122"/>
              </a:rPr>
              <a:t>    AS &lt;</a:t>
            </a:r>
            <a:r>
              <a:rPr lang="zh-CN" altLang="en-US" sz="1600" dirty="0" smtClean="0">
                <a:latin typeface="微软雅黑" pitchFamily="34" charset="-122"/>
                <a:ea typeface="微软雅黑" pitchFamily="34" charset="-122"/>
              </a:rPr>
              <a:t>源查询的别名</a:t>
            </a:r>
            <a:r>
              <a:rPr lang="en-US" altLang="zh-CN" sz="1600" dirty="0" smtClean="0">
                <a:latin typeface="微软雅黑" pitchFamily="34" charset="-122"/>
                <a:ea typeface="微软雅黑" pitchFamily="34" charset="-122"/>
              </a:rPr>
              <a:t>&gt;</a:t>
            </a:r>
          </a:p>
          <a:p>
            <a:pPr>
              <a:buNone/>
              <a:defRPr/>
            </a:pPr>
            <a:r>
              <a:rPr lang="en-US" altLang="zh-CN" sz="1600" dirty="0" smtClean="0">
                <a:latin typeface="微软雅黑" pitchFamily="34" charset="-122"/>
                <a:ea typeface="微软雅黑" pitchFamily="34" charset="-122"/>
              </a:rPr>
              <a:t>PIVOT</a:t>
            </a:r>
          </a:p>
          <a:p>
            <a:pPr>
              <a:buNone/>
              <a:defRPr/>
            </a:pPr>
            <a:r>
              <a:rPr lang="en-US" altLang="zh-CN" sz="1600" dirty="0" smtClean="0">
                <a:latin typeface="微软雅黑" pitchFamily="34" charset="-122"/>
                <a:ea typeface="微软雅黑" pitchFamily="34" charset="-122"/>
              </a:rPr>
              <a:t>(</a:t>
            </a:r>
          </a:p>
          <a:p>
            <a:pPr>
              <a:buNone/>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聚合函数</a:t>
            </a:r>
            <a:r>
              <a:rPr lang="en-US" altLang="zh-CN" sz="1600" dirty="0" smtClean="0">
                <a:latin typeface="微软雅黑" pitchFamily="34" charset="-122"/>
                <a:ea typeface="微软雅黑" pitchFamily="34" charset="-122"/>
              </a:rPr>
              <a:t>&gt;(&lt;</a:t>
            </a:r>
            <a:r>
              <a:rPr lang="zh-CN" altLang="en-US" sz="1600" dirty="0" smtClean="0">
                <a:latin typeface="微软雅黑" pitchFamily="34" charset="-122"/>
                <a:ea typeface="微软雅黑" pitchFamily="34" charset="-122"/>
              </a:rPr>
              <a:t>要聚合的列</a:t>
            </a:r>
            <a:r>
              <a:rPr lang="en-US" altLang="zh-CN" sz="1600" dirty="0" smtClean="0">
                <a:latin typeface="微软雅黑" pitchFamily="34" charset="-122"/>
                <a:ea typeface="微软雅黑" pitchFamily="34" charset="-122"/>
              </a:rPr>
              <a:t>&gt;)</a:t>
            </a:r>
          </a:p>
          <a:p>
            <a:pPr>
              <a:buNone/>
              <a:defRPr/>
            </a:pPr>
            <a:r>
              <a:rPr lang="en-US" altLang="zh-CN" sz="1600" dirty="0" smtClean="0">
                <a:latin typeface="微软雅黑" pitchFamily="34" charset="-122"/>
                <a:ea typeface="微软雅黑" pitchFamily="34" charset="-122"/>
              </a:rPr>
              <a:t>FOR</a:t>
            </a:r>
          </a:p>
          <a:p>
            <a:pPr>
              <a:buNone/>
              <a:defRPr/>
            </a:pP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包含要成为列标题的值的列</a:t>
            </a:r>
            <a:r>
              <a:rPr lang="en-US" altLang="zh-CN" sz="1600" dirty="0" smtClean="0">
                <a:latin typeface="微软雅黑" pitchFamily="34" charset="-122"/>
                <a:ea typeface="微软雅黑" pitchFamily="34" charset="-122"/>
              </a:rPr>
              <a:t>&gt;]</a:t>
            </a:r>
          </a:p>
          <a:p>
            <a:pPr>
              <a:buNone/>
              <a:defRPr/>
            </a:pPr>
            <a:r>
              <a:rPr lang="en-US" altLang="zh-CN" sz="1600" dirty="0" smtClean="0">
                <a:latin typeface="微软雅黑" pitchFamily="34" charset="-122"/>
                <a:ea typeface="微软雅黑" pitchFamily="34" charset="-122"/>
              </a:rPr>
              <a:t>   IN ( [</a:t>
            </a:r>
            <a:r>
              <a:rPr lang="zh-CN" altLang="en-US" sz="1600" dirty="0" smtClean="0">
                <a:latin typeface="微软雅黑" pitchFamily="34" charset="-122"/>
                <a:ea typeface="微软雅黑" pitchFamily="34" charset="-122"/>
              </a:rPr>
              <a:t>第一个透视的列</a:t>
            </a:r>
            <a:r>
              <a:rPr lang="en-US" altLang="zh-CN" sz="1600" dirty="0" smtClean="0">
                <a:latin typeface="微软雅黑" pitchFamily="34" charset="-122"/>
                <a:ea typeface="微软雅黑" pitchFamily="34" charset="-122"/>
              </a:rPr>
              <a:t>], </a:t>
            </a:r>
          </a:p>
          <a:p>
            <a:pPr>
              <a:buNone/>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第二个透视的列</a:t>
            </a:r>
            <a:r>
              <a:rPr lang="en-US" altLang="zh-CN" sz="1600" dirty="0" smtClean="0">
                <a:latin typeface="微软雅黑" pitchFamily="34" charset="-122"/>
                <a:ea typeface="微软雅黑" pitchFamily="34" charset="-122"/>
              </a:rPr>
              <a:t>],</a:t>
            </a:r>
          </a:p>
          <a:p>
            <a:pPr>
              <a:buNone/>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 </a:t>
            </a:r>
          </a:p>
          <a:p>
            <a:pPr>
              <a:buNone/>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最后一个透视的列</a:t>
            </a:r>
            <a:r>
              <a:rPr lang="en-US" altLang="zh-CN" sz="1600" dirty="0" smtClean="0">
                <a:latin typeface="微软雅黑" pitchFamily="34" charset="-122"/>
                <a:ea typeface="微软雅黑" pitchFamily="34" charset="-122"/>
              </a:rPr>
              <a:t>])</a:t>
            </a:r>
          </a:p>
          <a:p>
            <a:pPr>
              <a:buNone/>
              <a:defRPr/>
            </a:pPr>
            <a:r>
              <a:rPr lang="en-US" altLang="zh-CN" sz="1600" dirty="0" smtClean="0">
                <a:latin typeface="微软雅黑" pitchFamily="34" charset="-122"/>
                <a:ea typeface="微软雅黑" pitchFamily="34" charset="-122"/>
              </a:rPr>
              <a:t>) AS &lt;</a:t>
            </a:r>
            <a:r>
              <a:rPr lang="zh-CN" altLang="en-US" sz="1600" dirty="0" smtClean="0">
                <a:latin typeface="微软雅黑" pitchFamily="34" charset="-122"/>
                <a:ea typeface="微软雅黑" pitchFamily="34" charset="-122"/>
              </a:rPr>
              <a:t>透视表的别名</a:t>
            </a:r>
            <a:r>
              <a:rPr lang="en-US" altLang="zh-CN" sz="1600" dirty="0" smtClean="0">
                <a:latin typeface="微软雅黑" pitchFamily="34" charset="-122"/>
                <a:ea typeface="微软雅黑" pitchFamily="34" charset="-122"/>
              </a:rPr>
              <a:t>&gt;</a:t>
            </a:r>
          </a:p>
          <a:p>
            <a:pPr>
              <a:buNone/>
              <a:defRPr/>
            </a:pP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可选的</a:t>
            </a:r>
            <a:r>
              <a:rPr lang="en-US" altLang="zh-CN" sz="1600" dirty="0" smtClean="0">
                <a:latin typeface="微软雅黑" pitchFamily="34" charset="-122"/>
                <a:ea typeface="微软雅黑" pitchFamily="34" charset="-122"/>
              </a:rPr>
              <a:t> ORDER BY </a:t>
            </a:r>
            <a:r>
              <a:rPr lang="zh-CN" altLang="en-US" sz="1600" dirty="0" smtClean="0">
                <a:latin typeface="微软雅黑" pitchFamily="34" charset="-122"/>
                <a:ea typeface="微软雅黑" pitchFamily="34" charset="-122"/>
              </a:rPr>
              <a:t>子句</a:t>
            </a:r>
            <a:r>
              <a:rPr lang="en-US" altLang="zh-CN" sz="1600" dirty="0" smtClean="0">
                <a:latin typeface="微软雅黑" pitchFamily="34" charset="-122"/>
                <a:ea typeface="微软雅黑" pitchFamily="34" charset="-122"/>
              </a:rPr>
              <a:t>&gt;;</a:t>
            </a:r>
            <a:endParaRPr lang="zh-CN" altLang="en-US" sz="16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052513"/>
            <a:ext cx="8229600" cy="5329237"/>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en-US" altLang="zh-CN" dirty="0" smtClean="0">
                <a:latin typeface="微软雅黑" pitchFamily="34" charset="-122"/>
                <a:ea typeface="微软雅黑" pitchFamily="34" charset="-122"/>
              </a:rPr>
              <a:t>2 </a:t>
            </a:r>
            <a:r>
              <a:rPr lang="zh-CN" altLang="en-US" dirty="0" smtClean="0">
                <a:latin typeface="微软雅黑" pitchFamily="34" charset="-122"/>
                <a:ea typeface="微软雅黑" pitchFamily="34" charset="-122"/>
              </a:rPr>
              <a:t>需统计 汇总值，平均值</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r>
              <a:rPr lang="zh-CN" altLang="en-US" sz="2400" dirty="0" smtClean="0">
                <a:solidFill>
                  <a:srgbClr val="00B0F0"/>
                </a:solidFill>
                <a:latin typeface="微软雅黑" pitchFamily="34" charset="-122"/>
                <a:ea typeface="微软雅黑" pitchFamily="34" charset="-122"/>
              </a:rPr>
              <a:t>方法</a:t>
            </a:r>
            <a:r>
              <a:rPr lang="en-US" altLang="zh-CN" sz="2400" dirty="0" smtClean="0">
                <a:solidFill>
                  <a:srgbClr val="00B0F0"/>
                </a:solidFill>
                <a:latin typeface="微软雅黑" pitchFamily="34" charset="-122"/>
                <a:ea typeface="微软雅黑" pitchFamily="34" charset="-122"/>
              </a:rPr>
              <a:t>1  </a:t>
            </a:r>
            <a:r>
              <a:rPr lang="zh-CN" altLang="en-US" sz="2400" dirty="0" smtClean="0">
                <a:latin typeface="微软雅黑" pitchFamily="34" charset="-122"/>
                <a:ea typeface="微软雅黑" pitchFamily="34" charset="-122"/>
              </a:rPr>
              <a:t>静态</a:t>
            </a:r>
            <a:r>
              <a:rPr lang="en-US" altLang="zh-CN" sz="2400" dirty="0" smtClean="0">
                <a:latin typeface="微软雅黑" pitchFamily="34" charset="-122"/>
                <a:ea typeface="微软雅黑" pitchFamily="34" charset="-122"/>
              </a:rPr>
              <a:t>SQL</a:t>
            </a:r>
          </a:p>
          <a:p>
            <a:pPr>
              <a:buFont typeface="Wingdings" pitchFamily="2" charset="2"/>
              <a:buNone/>
              <a:defRPr/>
            </a:pPr>
            <a:endParaRPr lang="en-US" altLang="zh-CN" sz="1600" dirty="0" smtClean="0">
              <a:latin typeface="微软雅黑" pitchFamily="34" charset="-122"/>
              <a:ea typeface="微软雅黑" pitchFamily="34" charset="-122"/>
            </a:endParaRPr>
          </a:p>
          <a:p>
            <a:pPr>
              <a:buFont typeface="Wingdings" pitchFamily="2" charset="2"/>
              <a:buNone/>
              <a:defRPr/>
            </a:pPr>
            <a:r>
              <a:rPr lang="zh-CN" altLang="en-US" sz="2400" dirty="0" smtClean="0">
                <a:solidFill>
                  <a:srgbClr val="00B0F0"/>
                </a:solidFill>
                <a:latin typeface="微软雅黑" pitchFamily="34" charset="-122"/>
                <a:ea typeface="微软雅黑" pitchFamily="34" charset="-122"/>
              </a:rPr>
              <a:t>方法</a:t>
            </a:r>
            <a:r>
              <a:rPr lang="en-US" altLang="zh-CN" sz="2400" dirty="0" smtClean="0">
                <a:solidFill>
                  <a:srgbClr val="00B0F0"/>
                </a:solidFill>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动态</a:t>
            </a:r>
            <a:r>
              <a:rPr lang="en-US" altLang="zh-CN" sz="2400" dirty="0" smtClean="0">
                <a:latin typeface="微软雅黑" pitchFamily="34" charset="-122"/>
                <a:ea typeface="微软雅黑" pitchFamily="34" charset="-122"/>
              </a:rPr>
              <a:t>SQL</a:t>
            </a:r>
          </a:p>
          <a:p>
            <a:pPr>
              <a:buFont typeface="Wingdings" pitchFamily="2" charset="2"/>
              <a:buNone/>
              <a:defRPr/>
            </a:pPr>
            <a:endParaRPr lang="en-US" altLang="zh-CN" sz="1400" dirty="0" smtClean="0">
              <a:latin typeface="微软雅黑" pitchFamily="34" charset="-122"/>
              <a:ea typeface="微软雅黑" pitchFamily="34" charset="-122"/>
            </a:endParaRPr>
          </a:p>
          <a:p>
            <a:pPr>
              <a:buFont typeface="Wingdings" pitchFamily="2" charset="2"/>
              <a:buNone/>
              <a:defRPr/>
            </a:pPr>
            <a:r>
              <a:rPr lang="zh-CN" altLang="en-US" sz="2400" dirty="0" smtClean="0">
                <a:solidFill>
                  <a:srgbClr val="00B0F0"/>
                </a:solidFill>
                <a:latin typeface="微软雅黑" pitchFamily="34" charset="-122"/>
                <a:ea typeface="微软雅黑" pitchFamily="34" charset="-122"/>
              </a:rPr>
              <a:t>方法</a:t>
            </a:r>
            <a:r>
              <a:rPr lang="en-US" altLang="zh-CN" sz="2400" dirty="0" smtClean="0">
                <a:solidFill>
                  <a:srgbClr val="00B0F0"/>
                </a:solidFill>
                <a:latin typeface="微软雅黑" pitchFamily="34" charset="-122"/>
                <a:ea typeface="微软雅黑" pitchFamily="34" charset="-122"/>
              </a:rPr>
              <a:t>3    </a:t>
            </a:r>
            <a:r>
              <a:rPr lang="en-US" altLang="zh-CN" sz="2400" dirty="0" smtClean="0">
                <a:latin typeface="微软雅黑" pitchFamily="34" charset="-122"/>
                <a:ea typeface="微软雅黑" pitchFamily="34" charset="-122"/>
              </a:rPr>
              <a:t>PIVOT</a:t>
            </a: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r>
              <a:rPr lang="zh-CN" altLang="en-US" sz="2400" dirty="0" smtClean="0">
                <a:latin typeface="微软雅黑" pitchFamily="34" charset="-122"/>
                <a:ea typeface="微软雅黑" pitchFamily="34" charset="-122"/>
              </a:rPr>
              <a:t> </a:t>
            </a:r>
            <a:r>
              <a:rPr lang="zh-CN" altLang="en-US" sz="2400" dirty="0" smtClean="0">
                <a:solidFill>
                  <a:srgbClr val="00B0F0"/>
                </a:solidFill>
                <a:latin typeface="微软雅黑" pitchFamily="34" charset="-122"/>
                <a:ea typeface="微软雅黑" pitchFamily="34" charset="-122"/>
              </a:rPr>
              <a:t>方法</a:t>
            </a:r>
            <a:r>
              <a:rPr lang="en-US" altLang="zh-CN" sz="2400" dirty="0" smtClean="0">
                <a:solidFill>
                  <a:srgbClr val="00B0F0"/>
                </a:solidFill>
                <a:latin typeface="微软雅黑" pitchFamily="34" charset="-122"/>
                <a:ea typeface="微软雅黑" pitchFamily="34" charset="-122"/>
              </a:rPr>
              <a:t>4  </a:t>
            </a:r>
            <a:r>
              <a:rPr lang="en-US" altLang="zh-CN" sz="2400" dirty="0" smtClean="0">
                <a:latin typeface="微软雅黑" pitchFamily="34" charset="-122"/>
                <a:ea typeface="微软雅黑" pitchFamily="34" charset="-122"/>
              </a:rPr>
              <a:t>PIVOT</a:t>
            </a:r>
            <a:r>
              <a:rPr lang="zh-CN" altLang="en-US" sz="2400" dirty="0" smtClean="0">
                <a:latin typeface="微软雅黑" pitchFamily="34" charset="-122"/>
                <a:ea typeface="微软雅黑" pitchFamily="34" charset="-122"/>
              </a:rPr>
              <a:t>（动态）</a:t>
            </a: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800" dirty="0" smtClean="0">
              <a:latin typeface="微软雅黑" pitchFamily="34" charset="-122"/>
              <a:ea typeface="微软雅黑" pitchFamily="34" charset="-122"/>
            </a:endParaRPr>
          </a:p>
          <a:p>
            <a:pPr>
              <a:buFont typeface="Wingdings" pitchFamily="2" charset="2"/>
              <a:buNone/>
              <a:defRPr/>
            </a:pPr>
            <a:endParaRPr lang="en-US" altLang="zh-CN" sz="2800" dirty="0" smtClean="0">
              <a:latin typeface="微软雅黑" pitchFamily="34" charset="-122"/>
              <a:ea typeface="微软雅黑" pitchFamily="34" charset="-122"/>
            </a:endParaRPr>
          </a:p>
          <a:p>
            <a:pPr>
              <a:buFont typeface="Wingdings" pitchFamily="2" charset="2"/>
              <a:buNone/>
              <a:defRPr/>
            </a:pPr>
            <a:endParaRPr lang="en-US" altLang="zh-CN" sz="2800" dirty="0" smtClean="0">
              <a:latin typeface="微软雅黑" pitchFamily="34" charset="-122"/>
              <a:ea typeface="微软雅黑" pitchFamily="34" charset="-122"/>
            </a:endParaRPr>
          </a:p>
          <a:p>
            <a:pPr>
              <a:buFont typeface="Wingdings" pitchFamily="2" charset="2"/>
              <a:buNone/>
              <a:defRPr/>
            </a:pPr>
            <a:endParaRPr lang="en-US" altLang="zh-CN" sz="2800" dirty="0" smtClean="0">
              <a:latin typeface="微软雅黑" pitchFamily="34" charset="-122"/>
              <a:ea typeface="微软雅黑" pitchFamily="34" charset="-122"/>
            </a:endParaRPr>
          </a:p>
          <a:p>
            <a:pPr>
              <a:buFont typeface="Wingdings" pitchFamily="2" charset="2"/>
              <a:buNone/>
              <a:defRPr/>
            </a:pPr>
            <a:endParaRPr lang="en-US" altLang="zh-CN" sz="2800" dirty="0" smtClean="0">
              <a:latin typeface="微软雅黑" pitchFamily="34" charset="-122"/>
              <a:ea typeface="微软雅黑" pitchFamily="34" charset="-122"/>
            </a:endParaRPr>
          </a:p>
          <a:p>
            <a:pPr>
              <a:buFont typeface="Wingdings" pitchFamily="2" charset="2"/>
              <a:buNone/>
              <a:defRPr/>
            </a:pPr>
            <a:endParaRPr lang="en-US" altLang="zh-CN" sz="2800"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48478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替换</a:t>
            </a:r>
            <a:r>
              <a:rPr lang="en-US" altLang="zh-CN" sz="2400" dirty="0" smtClean="0">
                <a:solidFill>
                  <a:srgbClr val="0070C0"/>
                </a:solidFill>
                <a:latin typeface="微软雅黑" pitchFamily="34" charset="-122"/>
                <a:ea typeface="微软雅黑" pitchFamily="34" charset="-122"/>
              </a:rPr>
              <a:t>LIKE </a:t>
            </a:r>
            <a:r>
              <a:rPr lang="zh-CN" altLang="en-US" sz="2400" dirty="0" smtClean="0">
                <a:solidFill>
                  <a:srgbClr val="0070C0"/>
                </a:solidFill>
                <a:latin typeface="微软雅黑" pitchFamily="34" charset="-122"/>
                <a:ea typeface="微软雅黑" pitchFamily="34" charset="-122"/>
              </a:rPr>
              <a:t>‘</a:t>
            </a:r>
            <a:r>
              <a:rPr lang="en-US" altLang="zh-CN" sz="2400" dirty="0" smtClean="0">
                <a:solidFill>
                  <a:srgbClr val="0070C0"/>
                </a:solidFill>
                <a:latin typeface="微软雅黑" pitchFamily="34" charset="-122"/>
                <a:ea typeface="微软雅黑" pitchFamily="34" charset="-122"/>
              </a:rPr>
              <a:t>%</a:t>
            </a:r>
            <a:r>
              <a:rPr lang="zh-CN" altLang="en-US" sz="2400" dirty="0" smtClean="0">
                <a:solidFill>
                  <a:srgbClr val="0070C0"/>
                </a:solidFill>
                <a:latin typeface="微软雅黑" pitchFamily="34" charset="-122"/>
                <a:ea typeface="微软雅黑" pitchFamily="34" charset="-122"/>
              </a:rPr>
              <a:t>内容</a:t>
            </a:r>
            <a:r>
              <a:rPr lang="en-US" altLang="zh-CN" sz="2400" dirty="0" smtClean="0">
                <a:solidFill>
                  <a:srgbClr val="0070C0"/>
                </a:solidFill>
                <a:latin typeface="微软雅黑" pitchFamily="34" charset="-122"/>
                <a:ea typeface="微软雅黑" pitchFamily="34" charset="-122"/>
              </a:rPr>
              <a:t>%</a:t>
            </a:r>
            <a:r>
              <a:rPr lang="zh-CN" altLang="en-US" sz="2400" dirty="0" smtClean="0">
                <a:solidFill>
                  <a:srgbClr val="0070C0"/>
                </a:solidFill>
                <a:latin typeface="微软雅黑" pitchFamily="34" charset="-122"/>
                <a:ea typeface="微软雅黑" pitchFamily="34" charset="-122"/>
              </a:rPr>
              <a:t>’ 操作</a:t>
            </a:r>
            <a:endParaRPr lang="zh-CN" altLang="en-US" sz="2400" dirty="0">
              <a:solidFill>
                <a:srgbClr val="0070C0"/>
              </a:solidFill>
            </a:endParaRPr>
          </a:p>
        </p:txBody>
      </p:sp>
      <p:sp>
        <p:nvSpPr>
          <p:cNvPr id="5" name="圆角矩形 4"/>
          <p:cNvSpPr/>
          <p:nvPr/>
        </p:nvSpPr>
        <p:spPr>
          <a:xfrm>
            <a:off x="1547664" y="206084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将结果集叠加为一个字符串</a:t>
            </a:r>
            <a:endParaRPr lang="zh-CN" altLang="en-US" sz="2400" dirty="0">
              <a:solidFill>
                <a:srgbClr val="0070C0"/>
              </a:solidFill>
            </a:endParaRPr>
          </a:p>
        </p:txBody>
      </p:sp>
      <p:sp>
        <p:nvSpPr>
          <p:cNvPr id="6" name="圆角矩形 5"/>
          <p:cNvSpPr/>
          <p:nvPr/>
        </p:nvSpPr>
        <p:spPr>
          <a:xfrm>
            <a:off x="1547664" y="2636912"/>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将“行”转为“列”</a:t>
            </a:r>
            <a:endParaRPr lang="zh-CN" altLang="en-US" sz="2400" dirty="0">
              <a:solidFill>
                <a:srgbClr val="0070C0"/>
              </a:solidFill>
            </a:endParaRPr>
          </a:p>
        </p:txBody>
      </p:sp>
      <p:sp>
        <p:nvSpPr>
          <p:cNvPr id="7" name="圆角矩形 6"/>
          <p:cNvSpPr/>
          <p:nvPr/>
        </p:nvSpPr>
        <p:spPr>
          <a:xfrm>
            <a:off x="1547664" y="321297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将“列”转为“行”</a:t>
            </a:r>
            <a:endParaRPr lang="zh-CN" altLang="en-US" sz="2400" dirty="0">
              <a:solidFill>
                <a:srgbClr val="0070C0"/>
              </a:solidFill>
            </a:endParaRPr>
          </a:p>
        </p:txBody>
      </p:sp>
      <p:sp>
        <p:nvSpPr>
          <p:cNvPr id="8" name="圆角矩形 7"/>
          <p:cNvSpPr/>
          <p:nvPr/>
        </p:nvSpPr>
        <p:spPr>
          <a:xfrm>
            <a:off x="1547664" y="378904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删除重复的数据</a:t>
            </a:r>
            <a:endParaRPr lang="zh-CN" altLang="en-US" sz="2400" dirty="0">
              <a:solidFill>
                <a:srgbClr val="0070C0"/>
              </a:solidFill>
            </a:endParaRPr>
          </a:p>
        </p:txBody>
      </p:sp>
      <p:sp>
        <p:nvSpPr>
          <p:cNvPr id="9" name="圆角矩形 8"/>
          <p:cNvSpPr/>
          <p:nvPr/>
        </p:nvSpPr>
        <p:spPr>
          <a:xfrm>
            <a:off x="1547664" y="436510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筛选前几位（</a:t>
            </a:r>
            <a:r>
              <a:rPr lang="en-US" altLang="zh-CN" sz="2400" dirty="0" smtClean="0">
                <a:solidFill>
                  <a:srgbClr val="0070C0"/>
                </a:solidFill>
                <a:latin typeface="微软雅黑" pitchFamily="34" charset="-122"/>
                <a:ea typeface="微软雅黑" pitchFamily="34" charset="-122"/>
              </a:rPr>
              <a:t>TOP N</a:t>
            </a:r>
            <a:r>
              <a:rPr lang="zh-CN" altLang="en-US" sz="2400" dirty="0" smtClean="0">
                <a:solidFill>
                  <a:srgbClr val="0070C0"/>
                </a:solidFill>
                <a:latin typeface="微软雅黑" pitchFamily="34" charset="-122"/>
                <a:ea typeface="微软雅黑" pitchFamily="34" charset="-122"/>
              </a:rPr>
              <a:t>）的数据操作</a:t>
            </a:r>
            <a:endParaRPr lang="zh-CN" altLang="en-US" sz="2400" dirty="0">
              <a:solidFill>
                <a:srgbClr val="0070C0"/>
              </a:solidFill>
            </a:endParaRPr>
          </a:p>
        </p:txBody>
      </p:sp>
      <p:sp>
        <p:nvSpPr>
          <p:cNvPr id="10" name="圆角矩形 9"/>
          <p:cNvSpPr/>
          <p:nvPr/>
        </p:nvSpPr>
        <p:spPr>
          <a:xfrm>
            <a:off x="1547664" y="494116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详解如何指定临时的结果集</a:t>
            </a:r>
            <a:endParaRPr lang="zh-CN" altLang="en-US" sz="2400" dirty="0">
              <a:solidFill>
                <a:srgbClr val="0070C0"/>
              </a:solidFill>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755576" y="3356992"/>
            <a:ext cx="720791" cy="86409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0" y="908720"/>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如何将“列” 转为“行”？</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sz="2800" dirty="0" smtClean="0">
                <a:solidFill>
                  <a:srgbClr val="00B0F0"/>
                </a:solidFill>
                <a:latin typeface="微软雅黑" pitchFamily="34" charset="-122"/>
                <a:ea typeface="微软雅黑" pitchFamily="34" charset="-122"/>
              </a:rPr>
              <a:t>方法</a:t>
            </a:r>
            <a:r>
              <a:rPr lang="en-US" altLang="zh-CN" sz="2800" dirty="0" smtClean="0">
                <a:solidFill>
                  <a:srgbClr val="00B0F0"/>
                </a:solidFill>
                <a:latin typeface="微软雅黑" pitchFamily="34" charset="-122"/>
                <a:ea typeface="微软雅黑" pitchFamily="34" charset="-122"/>
              </a:rPr>
              <a:t>1  </a:t>
            </a:r>
            <a:r>
              <a:rPr lang="en-US" altLang="zh-CN" sz="2800" dirty="0" smtClean="0">
                <a:solidFill>
                  <a:srgbClr val="00B0F0"/>
                </a:solidFill>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静态</a:t>
            </a:r>
            <a:r>
              <a:rPr lang="en-US" altLang="zh-CN" sz="2800" dirty="0" smtClean="0">
                <a:latin typeface="微软雅黑" pitchFamily="34" charset="-122"/>
                <a:ea typeface="微软雅黑" pitchFamily="34" charset="-122"/>
              </a:rPr>
              <a:t>SQL</a:t>
            </a:r>
          </a:p>
          <a:p>
            <a:pPr>
              <a:buFont typeface="Wingdings" pitchFamily="2" charset="2"/>
              <a:buNone/>
              <a:defRPr/>
            </a:pPr>
            <a:endParaRPr lang="en-US" altLang="zh-CN" sz="2800" dirty="0" smtClean="0">
              <a:latin typeface="微软雅黑" pitchFamily="34" charset="-122"/>
              <a:ea typeface="微软雅黑" pitchFamily="34" charset="-122"/>
            </a:endParaRPr>
          </a:p>
          <a:p>
            <a:pPr>
              <a:buFont typeface="Wingdings" pitchFamily="2" charset="2"/>
              <a:buNone/>
              <a:defRPr/>
            </a:pPr>
            <a:r>
              <a:rPr lang="zh-CN" altLang="en-US" sz="2800" dirty="0" smtClean="0">
                <a:solidFill>
                  <a:srgbClr val="00B0F0"/>
                </a:solidFill>
                <a:latin typeface="微软雅黑" pitchFamily="34" charset="-122"/>
                <a:ea typeface="微软雅黑" pitchFamily="34" charset="-122"/>
              </a:rPr>
              <a:t>方法</a:t>
            </a:r>
            <a:r>
              <a:rPr lang="en-US" altLang="zh-CN" sz="2800" dirty="0" smtClean="0">
                <a:solidFill>
                  <a:srgbClr val="00B0F0"/>
                </a:solidFill>
                <a:latin typeface="微软雅黑" pitchFamily="34" charset="-122"/>
                <a:ea typeface="微软雅黑" pitchFamily="34" charset="-122"/>
              </a:rPr>
              <a:t>2   </a:t>
            </a:r>
            <a:r>
              <a:rPr lang="zh-CN" altLang="en-US" sz="2800" dirty="0" smtClean="0">
                <a:latin typeface="微软雅黑" pitchFamily="34" charset="-122"/>
                <a:ea typeface="微软雅黑" pitchFamily="34" charset="-122"/>
              </a:rPr>
              <a:t>动态</a:t>
            </a:r>
            <a:r>
              <a:rPr lang="en-US" altLang="zh-CN" sz="2800" dirty="0" smtClean="0">
                <a:latin typeface="微软雅黑" pitchFamily="34" charset="-122"/>
                <a:ea typeface="微软雅黑" pitchFamily="34" charset="-122"/>
              </a:rPr>
              <a:t>SQL</a:t>
            </a:r>
          </a:p>
          <a:p>
            <a:pPr>
              <a:buFont typeface="Wingdings" pitchFamily="2" charset="2"/>
              <a:buNone/>
              <a:defRPr/>
            </a:pPr>
            <a:endParaRPr lang="en-US" altLang="zh-CN" sz="2800" dirty="0" smtClean="0">
              <a:latin typeface="微软雅黑" pitchFamily="34" charset="-122"/>
              <a:ea typeface="微软雅黑" pitchFamily="34" charset="-122"/>
            </a:endParaRPr>
          </a:p>
          <a:p>
            <a:pPr>
              <a:buFont typeface="Wingdings" pitchFamily="2" charset="2"/>
              <a:buNone/>
              <a:defRPr/>
            </a:pPr>
            <a:r>
              <a:rPr lang="zh-CN" altLang="en-US" sz="2800" dirty="0" smtClean="0">
                <a:solidFill>
                  <a:srgbClr val="00B0F0"/>
                </a:solidFill>
                <a:latin typeface="微软雅黑" pitchFamily="34" charset="-122"/>
                <a:ea typeface="微软雅黑" pitchFamily="34" charset="-122"/>
              </a:rPr>
              <a:t>方法</a:t>
            </a:r>
            <a:r>
              <a:rPr lang="en-US" altLang="zh-CN" sz="2800" dirty="0" smtClean="0">
                <a:solidFill>
                  <a:srgbClr val="00B0F0"/>
                </a:solidFill>
                <a:latin typeface="微软雅黑" pitchFamily="34" charset="-122"/>
                <a:ea typeface="微软雅黑" pitchFamily="34" charset="-122"/>
              </a:rPr>
              <a:t>3   </a:t>
            </a:r>
            <a:r>
              <a:rPr lang="en-US" altLang="zh-CN" sz="2800" dirty="0" smtClean="0">
                <a:latin typeface="微软雅黑" pitchFamily="34" charset="-122"/>
                <a:ea typeface="微软雅黑" pitchFamily="34" charset="-122"/>
              </a:rPr>
              <a:t>UNPIVOT</a:t>
            </a:r>
            <a:endParaRPr lang="en-US" altLang="zh-CN" sz="2800" dirty="0" smtClean="0">
              <a:latin typeface="微软雅黑" pitchFamily="34" charset="-122"/>
              <a:ea typeface="微软雅黑" pitchFamily="34" charset="-122"/>
            </a:endParaRPr>
          </a:p>
          <a:p>
            <a:pPr>
              <a:buFont typeface="Wingdings" pitchFamily="2" charset="2"/>
              <a:buNone/>
              <a:defRPr/>
            </a:pPr>
            <a:endParaRPr lang="en-US" altLang="zh-CN" sz="2800" dirty="0" smtClean="0">
              <a:latin typeface="微软雅黑" pitchFamily="34" charset="-122"/>
              <a:ea typeface="微软雅黑" pitchFamily="34" charset="-122"/>
            </a:endParaRPr>
          </a:p>
          <a:p>
            <a:pPr>
              <a:buFont typeface="Wingdings" pitchFamily="2" charset="2"/>
              <a:buNone/>
              <a:defRPr/>
            </a:pPr>
            <a:r>
              <a:rPr lang="zh-CN" altLang="en-US" sz="2800" dirty="0" smtClean="0">
                <a:solidFill>
                  <a:srgbClr val="00B0F0"/>
                </a:solidFill>
                <a:latin typeface="微软雅黑" pitchFamily="34" charset="-122"/>
                <a:ea typeface="微软雅黑" pitchFamily="34" charset="-122"/>
              </a:rPr>
              <a:t> 方法</a:t>
            </a:r>
            <a:r>
              <a:rPr lang="en-US" altLang="zh-CN" sz="2800" dirty="0" smtClean="0">
                <a:solidFill>
                  <a:srgbClr val="00B0F0"/>
                </a:solidFill>
                <a:latin typeface="微软雅黑" pitchFamily="34" charset="-122"/>
                <a:ea typeface="微软雅黑" pitchFamily="34" charset="-122"/>
              </a:rPr>
              <a:t>4  </a:t>
            </a:r>
            <a:r>
              <a:rPr lang="en-US" altLang="zh-CN" sz="2800" dirty="0" smtClean="0">
                <a:latin typeface="微软雅黑" pitchFamily="34" charset="-122"/>
                <a:ea typeface="微软雅黑" pitchFamily="34" charset="-122"/>
              </a:rPr>
              <a:t>UNPIVOT</a:t>
            </a:r>
            <a:r>
              <a:rPr lang="zh-CN" altLang="en-US" sz="2800" dirty="0" smtClean="0">
                <a:latin typeface="微软雅黑" pitchFamily="34" charset="-122"/>
                <a:ea typeface="微软雅黑" pitchFamily="34" charset="-122"/>
              </a:rPr>
              <a:t>（动态）</a:t>
            </a:r>
            <a:endParaRPr lang="en-US" altLang="zh-CN" sz="28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48478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替换</a:t>
            </a:r>
            <a:r>
              <a:rPr lang="en-US" altLang="zh-CN" sz="2400" dirty="0" smtClean="0">
                <a:solidFill>
                  <a:srgbClr val="0070C0"/>
                </a:solidFill>
                <a:latin typeface="微软雅黑" pitchFamily="34" charset="-122"/>
                <a:ea typeface="微软雅黑" pitchFamily="34" charset="-122"/>
              </a:rPr>
              <a:t>LIKE </a:t>
            </a:r>
            <a:r>
              <a:rPr lang="zh-CN" altLang="en-US" sz="2400" dirty="0" smtClean="0">
                <a:solidFill>
                  <a:srgbClr val="0070C0"/>
                </a:solidFill>
                <a:latin typeface="微软雅黑" pitchFamily="34" charset="-122"/>
                <a:ea typeface="微软雅黑" pitchFamily="34" charset="-122"/>
              </a:rPr>
              <a:t>‘</a:t>
            </a:r>
            <a:r>
              <a:rPr lang="en-US" altLang="zh-CN" sz="2400" dirty="0" smtClean="0">
                <a:solidFill>
                  <a:srgbClr val="0070C0"/>
                </a:solidFill>
                <a:latin typeface="微软雅黑" pitchFamily="34" charset="-122"/>
                <a:ea typeface="微软雅黑" pitchFamily="34" charset="-122"/>
              </a:rPr>
              <a:t>%</a:t>
            </a:r>
            <a:r>
              <a:rPr lang="zh-CN" altLang="en-US" sz="2400" dirty="0" smtClean="0">
                <a:solidFill>
                  <a:srgbClr val="0070C0"/>
                </a:solidFill>
                <a:latin typeface="微软雅黑" pitchFamily="34" charset="-122"/>
                <a:ea typeface="微软雅黑" pitchFamily="34" charset="-122"/>
              </a:rPr>
              <a:t>内容</a:t>
            </a:r>
            <a:r>
              <a:rPr lang="en-US" altLang="zh-CN" sz="2400" dirty="0" smtClean="0">
                <a:solidFill>
                  <a:srgbClr val="0070C0"/>
                </a:solidFill>
                <a:latin typeface="微软雅黑" pitchFamily="34" charset="-122"/>
                <a:ea typeface="微软雅黑" pitchFamily="34" charset="-122"/>
              </a:rPr>
              <a:t>%</a:t>
            </a:r>
            <a:r>
              <a:rPr lang="zh-CN" altLang="en-US" sz="2400" dirty="0" smtClean="0">
                <a:solidFill>
                  <a:srgbClr val="0070C0"/>
                </a:solidFill>
                <a:latin typeface="微软雅黑" pitchFamily="34" charset="-122"/>
                <a:ea typeface="微软雅黑" pitchFamily="34" charset="-122"/>
              </a:rPr>
              <a:t>’ 操作</a:t>
            </a:r>
            <a:endParaRPr lang="zh-CN" altLang="en-US" sz="2400" dirty="0">
              <a:solidFill>
                <a:srgbClr val="0070C0"/>
              </a:solidFill>
            </a:endParaRPr>
          </a:p>
        </p:txBody>
      </p:sp>
      <p:sp>
        <p:nvSpPr>
          <p:cNvPr id="5" name="圆角矩形 4"/>
          <p:cNvSpPr/>
          <p:nvPr/>
        </p:nvSpPr>
        <p:spPr>
          <a:xfrm>
            <a:off x="1547664" y="206084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将结果集叠加为一个字符串</a:t>
            </a:r>
            <a:endParaRPr lang="zh-CN" altLang="en-US" sz="2400" dirty="0">
              <a:solidFill>
                <a:srgbClr val="0070C0"/>
              </a:solidFill>
            </a:endParaRPr>
          </a:p>
        </p:txBody>
      </p:sp>
      <p:sp>
        <p:nvSpPr>
          <p:cNvPr id="6" name="圆角矩形 5"/>
          <p:cNvSpPr/>
          <p:nvPr/>
        </p:nvSpPr>
        <p:spPr>
          <a:xfrm>
            <a:off x="1547664" y="2636912"/>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将“行”转为“列”</a:t>
            </a:r>
            <a:endParaRPr lang="zh-CN" altLang="en-US" sz="2400" dirty="0">
              <a:solidFill>
                <a:srgbClr val="0070C0"/>
              </a:solidFill>
            </a:endParaRPr>
          </a:p>
        </p:txBody>
      </p:sp>
      <p:sp>
        <p:nvSpPr>
          <p:cNvPr id="7" name="圆角矩形 6"/>
          <p:cNvSpPr/>
          <p:nvPr/>
        </p:nvSpPr>
        <p:spPr>
          <a:xfrm>
            <a:off x="1547664" y="321297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将“列”转为“行”</a:t>
            </a:r>
            <a:endParaRPr lang="zh-CN" altLang="en-US" sz="2400" dirty="0">
              <a:solidFill>
                <a:srgbClr val="0070C0"/>
              </a:solidFill>
            </a:endParaRPr>
          </a:p>
        </p:txBody>
      </p:sp>
      <p:sp>
        <p:nvSpPr>
          <p:cNvPr id="8" name="圆角矩形 7"/>
          <p:cNvSpPr/>
          <p:nvPr/>
        </p:nvSpPr>
        <p:spPr>
          <a:xfrm>
            <a:off x="1547664" y="378904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删除重复的数据</a:t>
            </a:r>
            <a:endParaRPr lang="zh-CN" altLang="en-US" sz="2400" dirty="0">
              <a:solidFill>
                <a:srgbClr val="0070C0"/>
              </a:solidFill>
            </a:endParaRPr>
          </a:p>
        </p:txBody>
      </p:sp>
      <p:sp>
        <p:nvSpPr>
          <p:cNvPr id="9" name="圆角矩形 8"/>
          <p:cNvSpPr/>
          <p:nvPr/>
        </p:nvSpPr>
        <p:spPr>
          <a:xfrm>
            <a:off x="1547664" y="436510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筛选前几位（</a:t>
            </a:r>
            <a:r>
              <a:rPr lang="en-US" altLang="zh-CN" sz="2400" dirty="0" smtClean="0">
                <a:solidFill>
                  <a:srgbClr val="0070C0"/>
                </a:solidFill>
                <a:latin typeface="微软雅黑" pitchFamily="34" charset="-122"/>
                <a:ea typeface="微软雅黑" pitchFamily="34" charset="-122"/>
              </a:rPr>
              <a:t>TOP N</a:t>
            </a:r>
            <a:r>
              <a:rPr lang="zh-CN" altLang="en-US" sz="2400" dirty="0" smtClean="0">
                <a:solidFill>
                  <a:srgbClr val="0070C0"/>
                </a:solidFill>
                <a:latin typeface="微软雅黑" pitchFamily="34" charset="-122"/>
                <a:ea typeface="微软雅黑" pitchFamily="34" charset="-122"/>
              </a:rPr>
              <a:t>）的数据操作</a:t>
            </a:r>
            <a:endParaRPr lang="zh-CN" altLang="en-US" sz="2400" dirty="0">
              <a:solidFill>
                <a:srgbClr val="0070C0"/>
              </a:solidFill>
            </a:endParaRPr>
          </a:p>
        </p:txBody>
      </p:sp>
      <p:sp>
        <p:nvSpPr>
          <p:cNvPr id="10" name="圆角矩形 9"/>
          <p:cNvSpPr/>
          <p:nvPr/>
        </p:nvSpPr>
        <p:spPr>
          <a:xfrm>
            <a:off x="1547664" y="494116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详解如何指定临时的结果集</a:t>
            </a:r>
            <a:endParaRPr lang="zh-CN" altLang="en-US" sz="2400" dirty="0">
              <a:solidFill>
                <a:srgbClr val="0070C0"/>
              </a:solidFill>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827584" y="4005064"/>
            <a:ext cx="720791" cy="864096"/>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xfrm>
            <a:off x="179512" y="980728"/>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如何删除重复的行记录？</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solidFill>
                  <a:srgbClr val="00B0F0"/>
                </a:solidFill>
                <a:latin typeface="微软雅黑" pitchFamily="34" charset="-122"/>
                <a:ea typeface="微软雅黑" pitchFamily="34" charset="-122"/>
              </a:rPr>
              <a:t>方法</a:t>
            </a:r>
            <a:r>
              <a:rPr lang="en-US" altLang="zh-CN" dirty="0" smtClean="0">
                <a:solidFill>
                  <a:srgbClr val="00B0F0"/>
                </a:solidFill>
                <a:latin typeface="微软雅黑" pitchFamily="34" charset="-122"/>
                <a:ea typeface="微软雅黑" pitchFamily="34" charset="-122"/>
              </a:rPr>
              <a:t>1  </a:t>
            </a:r>
            <a:r>
              <a:rPr lang="zh-CN" altLang="en-US" dirty="0" smtClean="0">
                <a:latin typeface="微软雅黑" pitchFamily="34" charset="-122"/>
                <a:ea typeface="微软雅黑" pitchFamily="34" charset="-122"/>
              </a:rPr>
              <a:t>创建新表替换</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solidFill>
                  <a:srgbClr val="00B0F0"/>
                </a:solidFill>
                <a:latin typeface="微软雅黑" pitchFamily="34" charset="-122"/>
                <a:ea typeface="微软雅黑" pitchFamily="34" charset="-122"/>
              </a:rPr>
              <a:t>方法</a:t>
            </a:r>
            <a:r>
              <a:rPr lang="en-US" altLang="zh-CN" dirty="0" smtClean="0">
                <a:solidFill>
                  <a:srgbClr val="00B0F0"/>
                </a:solidFill>
                <a:latin typeface="微软雅黑" pitchFamily="34" charset="-122"/>
                <a:ea typeface="微软雅黑" pitchFamily="34" charset="-122"/>
              </a:rPr>
              <a:t>2  </a:t>
            </a:r>
            <a:r>
              <a:rPr lang="zh-CN" altLang="en-US" dirty="0" smtClean="0">
                <a:latin typeface="微软雅黑" pitchFamily="34" charset="-122"/>
                <a:ea typeface="微软雅黑" pitchFamily="34" charset="-122"/>
              </a:rPr>
              <a:t>给表创建唯一标识的新列</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solidFill>
                  <a:srgbClr val="00B0F0"/>
                </a:solidFill>
                <a:latin typeface="微软雅黑" pitchFamily="34" charset="-122"/>
                <a:ea typeface="微软雅黑" pitchFamily="34" charset="-122"/>
              </a:rPr>
              <a:t>方法</a:t>
            </a:r>
            <a:r>
              <a:rPr lang="en-US" altLang="zh-CN" dirty="0" smtClean="0">
                <a:solidFill>
                  <a:srgbClr val="00B0F0"/>
                </a:solidFill>
                <a:latin typeface="微软雅黑" pitchFamily="34" charset="-122"/>
                <a:ea typeface="微软雅黑" pitchFamily="34" charset="-122"/>
              </a:rPr>
              <a:t>3  </a:t>
            </a:r>
            <a:r>
              <a:rPr lang="en-US" altLang="zh-CN" dirty="0" smtClean="0">
                <a:latin typeface="微软雅黑" pitchFamily="34" charset="-122"/>
                <a:ea typeface="微软雅黑" pitchFamily="34" charset="-122"/>
              </a:rPr>
              <a:t>ROW_NUMBER()</a:t>
            </a: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bwMode="auto">
          <a:xfrm>
            <a:off x="395288" y="908050"/>
            <a:ext cx="8229600" cy="652463"/>
          </a:xfrm>
          <a:ln>
            <a:miter lim="800000"/>
            <a:headEnd/>
            <a:tailEnd/>
          </a:ln>
        </p:spPr>
        <p:txBody>
          <a:bodyPr vert="horz" wrap="square" lIns="91440" tIns="45720" rIns="91440" bIns="45720" numCol="1" anchor="t" anchorCtr="0" compatLnSpc="1">
            <a:prstTxWarp prst="textNoShape">
              <a:avLst/>
            </a:prstTxWarp>
            <a:normAutofit fontScale="90000"/>
          </a:bodyPr>
          <a:lstStyle/>
          <a:p>
            <a:pPr>
              <a:defRPr/>
            </a:pPr>
            <a:r>
              <a:rPr lang="en-US" altLang="zh-CN" sz="4000" dirty="0" smtClean="0">
                <a:solidFill>
                  <a:schemeClr val="tx1"/>
                </a:solidFill>
                <a:latin typeface="微软雅黑" pitchFamily="34" charset="-122"/>
                <a:ea typeface="微软雅黑" pitchFamily="34" charset="-122"/>
              </a:rPr>
              <a:t>ROW_NUMBER()</a:t>
            </a:r>
            <a:endParaRPr lang="zh-CN" altLang="en-US" sz="4000" dirty="0" smtClean="0">
              <a:latin typeface="微软雅黑" pitchFamily="34" charset="-122"/>
              <a:ea typeface="微软雅黑" pitchFamily="34" charset="-122"/>
            </a:endParaRPr>
          </a:p>
        </p:txBody>
      </p:sp>
      <p:sp>
        <p:nvSpPr>
          <p:cNvPr id="3" name="内容占位符 2"/>
          <p:cNvSpPr>
            <a:spLocks noGrp="1"/>
          </p:cNvSpPr>
          <p:nvPr>
            <p:ph idx="1"/>
          </p:nvPr>
        </p:nvSpPr>
        <p:spPr bwMode="auto">
          <a:xfrm>
            <a:off x="251520" y="1700808"/>
            <a:ext cx="8640960" cy="4752975"/>
          </a:xfrm>
          <a:noFill/>
          <a:ln>
            <a:miter lim="800000"/>
            <a:headEnd/>
            <a:tailEnd/>
          </a:ln>
        </p:spPr>
        <p:txBody>
          <a:bodyPr vert="horz" wrap="square" lIns="91440" tIns="45720" rIns="91440" bIns="45720" numCol="1" anchor="t" anchorCtr="0" compatLnSpc="1">
            <a:prstTxWarp prst="textNoShape">
              <a:avLst/>
            </a:prstTxWarp>
            <a:normAutofit/>
          </a:bodyPr>
          <a:lstStyle/>
          <a:p>
            <a:pPr marL="0" indent="0">
              <a:buNone/>
            </a:pPr>
            <a:r>
              <a:rPr lang="en-US" altLang="zh-CN" sz="2400" dirty="0" smtClean="0">
                <a:latin typeface="微软雅黑" pitchFamily="34" charset="-122"/>
                <a:ea typeface="微软雅黑" pitchFamily="34" charset="-122"/>
              </a:rPr>
              <a:t>ROW_NUMBER ( )</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返回</a:t>
            </a:r>
            <a:r>
              <a:rPr lang="zh-CN" altLang="en-US" sz="2400" dirty="0" smtClean="0">
                <a:latin typeface="微软雅黑" pitchFamily="34" charset="-122"/>
                <a:ea typeface="微软雅黑" pitchFamily="34" charset="-122"/>
              </a:rPr>
              <a:t>结果集分区内行的序列号，每个分区的第一行从 </a:t>
            </a:r>
            <a:r>
              <a:rPr lang="en-US" altLang="zh-CN" sz="2400" dirty="0" smtClean="0">
                <a:latin typeface="微软雅黑" pitchFamily="34" charset="-122"/>
                <a:ea typeface="微软雅黑" pitchFamily="34" charset="-122"/>
              </a:rPr>
              <a:t>1 </a:t>
            </a:r>
            <a:r>
              <a:rPr lang="zh-CN" altLang="en-US" sz="2400" dirty="0" smtClean="0">
                <a:latin typeface="微软雅黑" pitchFamily="34" charset="-122"/>
                <a:ea typeface="微软雅黑" pitchFamily="34" charset="-122"/>
              </a:rPr>
              <a:t>开始。</a:t>
            </a:r>
            <a:endParaRPr lang="en-US" altLang="zh-CN" sz="2400" dirty="0" smtClean="0">
              <a:latin typeface="微软雅黑" pitchFamily="34" charset="-122"/>
              <a:ea typeface="微软雅黑" pitchFamily="34" charset="-122"/>
            </a:endParaRPr>
          </a:p>
          <a:p>
            <a:pPr marL="0" indent="0">
              <a:buNone/>
            </a:pPr>
            <a:endParaRPr lang="en-US" altLang="zh-CN" sz="1200" dirty="0" smtClean="0">
              <a:latin typeface="微软雅黑" pitchFamily="34" charset="-122"/>
              <a:ea typeface="微软雅黑" pitchFamily="34" charset="-122"/>
            </a:endParaRPr>
          </a:p>
          <a:p>
            <a:pPr marL="0" indent="0">
              <a:buNone/>
            </a:pPr>
            <a:r>
              <a:rPr lang="zh-CN" altLang="en-US" sz="2400" dirty="0" smtClean="0">
                <a:latin typeface="微软雅黑" pitchFamily="34" charset="-122"/>
                <a:ea typeface="微软雅黑" pitchFamily="34" charset="-122"/>
              </a:rPr>
              <a:t>语法：</a:t>
            </a:r>
            <a:endParaRPr lang="en-US" altLang="zh-CN" sz="2400" dirty="0" smtClean="0">
              <a:latin typeface="微软雅黑" pitchFamily="34" charset="-122"/>
              <a:ea typeface="微软雅黑" pitchFamily="34" charset="-122"/>
            </a:endParaRPr>
          </a:p>
          <a:p>
            <a:pPr marL="0" indent="0">
              <a:buNone/>
            </a:pPr>
            <a:r>
              <a:rPr lang="en-US" altLang="zh-CN" sz="2000" dirty="0" smtClean="0">
                <a:latin typeface="微软雅黑" pitchFamily="34" charset="-122"/>
                <a:ea typeface="微软雅黑" pitchFamily="34" charset="-122"/>
              </a:rPr>
              <a:t>ROW_NUMBER ( )    OVER ( [ &lt;</a:t>
            </a:r>
            <a:r>
              <a:rPr lang="en-US" altLang="zh-CN" sz="2000" dirty="0" err="1" smtClean="0">
                <a:latin typeface="微软雅黑" pitchFamily="34" charset="-122"/>
                <a:ea typeface="微软雅黑" pitchFamily="34" charset="-122"/>
              </a:rPr>
              <a:t>partition_by_clause</a:t>
            </a:r>
            <a:r>
              <a:rPr lang="en-US" altLang="zh-CN" sz="2000" dirty="0" smtClean="0">
                <a:latin typeface="微软雅黑" pitchFamily="34" charset="-122"/>
                <a:ea typeface="微软雅黑" pitchFamily="34" charset="-122"/>
              </a:rPr>
              <a:t>&gt; ] &lt;</a:t>
            </a:r>
            <a:r>
              <a:rPr lang="en-US" altLang="zh-CN" sz="2000" dirty="0" err="1" smtClean="0">
                <a:latin typeface="微软雅黑" pitchFamily="34" charset="-122"/>
                <a:ea typeface="微软雅黑" pitchFamily="34" charset="-122"/>
              </a:rPr>
              <a:t>order_by_clause</a:t>
            </a:r>
            <a:r>
              <a:rPr lang="en-US" altLang="zh-CN" sz="2000" dirty="0" smtClean="0">
                <a:latin typeface="微软雅黑" pitchFamily="34" charset="-122"/>
                <a:ea typeface="微软雅黑" pitchFamily="34" charset="-122"/>
              </a:rPr>
              <a:t>&gt; )</a:t>
            </a:r>
          </a:p>
          <a:p>
            <a:pPr marL="0" indent="0">
              <a:buNone/>
            </a:pPr>
            <a:endParaRPr lang="en-US" altLang="zh-CN" sz="2000" dirty="0" smtClean="0">
              <a:latin typeface="微软雅黑" pitchFamily="34" charset="-122"/>
              <a:ea typeface="微软雅黑" pitchFamily="34" charset="-122"/>
            </a:endParaRPr>
          </a:p>
          <a:p>
            <a:pPr marL="0" indent="0">
              <a:buNone/>
            </a:pPr>
            <a:r>
              <a:rPr lang="en-US" altLang="zh-CN" sz="2000" dirty="0" smtClean="0">
                <a:latin typeface="微软雅黑" pitchFamily="34" charset="-122"/>
                <a:ea typeface="微软雅黑" pitchFamily="34" charset="-122"/>
              </a:rPr>
              <a:t>&lt;</a:t>
            </a:r>
            <a:r>
              <a:rPr lang="en-US" altLang="zh-CN" sz="2000" dirty="0" err="1" smtClean="0">
                <a:latin typeface="微软雅黑" pitchFamily="34" charset="-122"/>
                <a:ea typeface="微软雅黑" pitchFamily="34" charset="-122"/>
              </a:rPr>
              <a:t>partition_by_clause</a:t>
            </a:r>
            <a:r>
              <a:rPr lang="en-US" altLang="zh-CN" sz="2000" dirty="0" smtClean="0">
                <a:latin typeface="微软雅黑" pitchFamily="34" charset="-122"/>
                <a:ea typeface="微软雅黑" pitchFamily="34" charset="-122"/>
              </a:rPr>
              <a:t>&gt; </a:t>
            </a:r>
            <a:r>
              <a:rPr lang="zh-CN" altLang="en-US" sz="2000" dirty="0" smtClean="0">
                <a:latin typeface="微软雅黑" pitchFamily="34" charset="-122"/>
                <a:ea typeface="微软雅黑" pitchFamily="34" charset="-122"/>
              </a:rPr>
              <a:t>：将</a:t>
            </a:r>
            <a:r>
              <a:rPr lang="en-US" altLang="zh-CN" sz="2000" dirty="0" smtClean="0">
                <a:latin typeface="微软雅黑" pitchFamily="34" charset="-122"/>
                <a:ea typeface="微软雅黑" pitchFamily="34" charset="-122"/>
              </a:rPr>
              <a:t> FROM </a:t>
            </a:r>
            <a:r>
              <a:rPr lang="zh-CN" altLang="en-US" sz="2000" dirty="0" smtClean="0">
                <a:latin typeface="微软雅黑" pitchFamily="34" charset="-122"/>
                <a:ea typeface="微软雅黑" pitchFamily="34" charset="-122"/>
              </a:rPr>
              <a:t>子句生成的结果集划入应用了</a:t>
            </a:r>
            <a:r>
              <a:rPr lang="en-US" altLang="zh-CN" sz="2000" dirty="0" smtClean="0">
                <a:latin typeface="微软雅黑" pitchFamily="34" charset="-122"/>
                <a:ea typeface="微软雅黑" pitchFamily="34" charset="-122"/>
              </a:rPr>
              <a:t> ROW_NUMBER </a:t>
            </a:r>
            <a:r>
              <a:rPr lang="zh-CN" altLang="en-US" sz="2000" dirty="0" smtClean="0">
                <a:latin typeface="微软雅黑" pitchFamily="34" charset="-122"/>
                <a:ea typeface="微软雅黑" pitchFamily="34" charset="-122"/>
              </a:rPr>
              <a:t>函数的分区。</a:t>
            </a:r>
            <a:endParaRPr lang="en-US" altLang="zh-CN" sz="2000" dirty="0" smtClean="0">
              <a:latin typeface="微软雅黑" pitchFamily="34" charset="-122"/>
              <a:ea typeface="微软雅黑" pitchFamily="34" charset="-122"/>
            </a:endParaRPr>
          </a:p>
          <a:p>
            <a:pPr marL="0" indent="0">
              <a:buNone/>
            </a:pPr>
            <a:endParaRPr lang="zh-CN" altLang="en-US" sz="2000" dirty="0" smtClean="0">
              <a:latin typeface="微软雅黑" pitchFamily="34" charset="-122"/>
              <a:ea typeface="微软雅黑" pitchFamily="34" charset="-122"/>
            </a:endParaRPr>
          </a:p>
          <a:p>
            <a:pPr marL="0" indent="0">
              <a:buNone/>
            </a:pPr>
            <a:r>
              <a:rPr lang="en-US" altLang="zh-CN" sz="2000" dirty="0" smtClean="0">
                <a:latin typeface="微软雅黑" pitchFamily="34" charset="-122"/>
                <a:ea typeface="微软雅黑" pitchFamily="34" charset="-122"/>
              </a:rPr>
              <a:t>&lt;</a:t>
            </a:r>
            <a:r>
              <a:rPr lang="en-US" altLang="zh-CN" sz="2000" dirty="0" err="1" smtClean="0">
                <a:latin typeface="微软雅黑" pitchFamily="34" charset="-122"/>
                <a:ea typeface="微软雅黑" pitchFamily="34" charset="-122"/>
              </a:rPr>
              <a:t>order_by_clause</a:t>
            </a:r>
            <a:r>
              <a:rPr lang="en-US" altLang="zh-CN" sz="2000" dirty="0" smtClean="0">
                <a:latin typeface="微软雅黑" pitchFamily="34" charset="-122"/>
                <a:ea typeface="微软雅黑" pitchFamily="34" charset="-122"/>
              </a:rPr>
              <a:t>&gt;</a:t>
            </a:r>
            <a:r>
              <a:rPr lang="zh-CN" altLang="en-US" sz="2000" dirty="0" smtClean="0">
                <a:latin typeface="微软雅黑" pitchFamily="34" charset="-122"/>
                <a:ea typeface="微软雅黑" pitchFamily="34" charset="-122"/>
              </a:rPr>
              <a:t>：确定将</a:t>
            </a:r>
            <a:r>
              <a:rPr lang="en-US" altLang="zh-CN" sz="2000" dirty="0" smtClean="0">
                <a:latin typeface="微软雅黑" pitchFamily="34" charset="-122"/>
                <a:ea typeface="微软雅黑" pitchFamily="34" charset="-122"/>
              </a:rPr>
              <a:t> ROW_NUMBER </a:t>
            </a:r>
            <a:r>
              <a:rPr lang="zh-CN" altLang="en-US" sz="2000" dirty="0" smtClean="0">
                <a:latin typeface="微软雅黑" pitchFamily="34" charset="-122"/>
                <a:ea typeface="微软雅黑" pitchFamily="34" charset="-122"/>
              </a:rPr>
              <a:t>值分配给分区中的行的顺序。</a:t>
            </a:r>
            <a:endParaRPr lang="en-US" altLang="zh-CN" sz="2000" dirty="0" smtClean="0">
              <a:latin typeface="微软雅黑" pitchFamily="34" charset="-122"/>
              <a:ea typeface="微软雅黑" pitchFamily="34" charset="-122"/>
            </a:endParaRPr>
          </a:p>
          <a:p>
            <a:pPr marL="0" indent="0">
              <a:buNone/>
            </a:pPr>
            <a:endParaRPr lang="en-US" altLang="zh-CN" sz="2400" dirty="0" smtClean="0">
              <a:latin typeface="微软雅黑" pitchFamily="34" charset="-122"/>
              <a:ea typeface="微软雅黑" pitchFamily="34" charset="-122"/>
            </a:endParaRPr>
          </a:p>
          <a:p>
            <a:pPr marL="0" indent="0">
              <a:buNone/>
            </a:pPr>
            <a:endParaRPr lang="en-US" altLang="zh-CN" sz="2400" dirty="0" smtClean="0">
              <a:latin typeface="微软雅黑" pitchFamily="34" charset="-122"/>
              <a:ea typeface="微软雅黑" pitchFamily="34" charset="-122"/>
            </a:endParaRPr>
          </a:p>
          <a:p>
            <a:pPr marL="0" indent="0">
              <a:buNone/>
            </a:pPr>
            <a:endParaRPr lang="en-US" altLang="zh-CN" sz="2400" dirty="0" smtClean="0">
              <a:latin typeface="微软雅黑" pitchFamily="34" charset="-122"/>
              <a:ea typeface="微软雅黑" pitchFamily="34" charset="-122"/>
            </a:endParaRPr>
          </a:p>
          <a:p>
            <a:pPr marL="0" indent="0">
              <a:buNone/>
            </a:pPr>
            <a:endParaRPr lang="en-US" altLang="zh-CN" sz="2400" dirty="0" smtClean="0">
              <a:latin typeface="微软雅黑" pitchFamily="34" charset="-122"/>
              <a:ea typeface="微软雅黑" pitchFamily="34" charset="-122"/>
            </a:endParaRPr>
          </a:p>
          <a:p>
            <a:pPr marL="0" indent="0">
              <a:buNone/>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xfrm>
            <a:off x="395288" y="908050"/>
            <a:ext cx="8229600" cy="6524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zh-CN" sz="4000" dirty="0" smtClean="0">
                <a:solidFill>
                  <a:srgbClr val="00B0F0"/>
                </a:solidFill>
              </a:rPr>
              <a:t>RANK ( ) </a:t>
            </a:r>
            <a:endParaRPr lang="zh-CN" altLang="en-US" sz="4000" dirty="0" smtClean="0">
              <a:solidFill>
                <a:srgbClr val="00B0F0"/>
              </a:solidFill>
            </a:endParaRPr>
          </a:p>
        </p:txBody>
      </p:sp>
      <p:sp>
        <p:nvSpPr>
          <p:cNvPr id="3" name="内容占位符 2"/>
          <p:cNvSpPr>
            <a:spLocks noGrp="1"/>
          </p:cNvSpPr>
          <p:nvPr>
            <p:ph idx="1"/>
          </p:nvPr>
        </p:nvSpPr>
        <p:spPr bwMode="auto">
          <a:xfrm>
            <a:off x="395536" y="1628800"/>
            <a:ext cx="8219256" cy="4968280"/>
          </a:xfrm>
          <a:noFill/>
          <a:ln>
            <a:miter lim="800000"/>
            <a:headEnd/>
            <a:tailEnd/>
          </a:ln>
        </p:spPr>
        <p:txBody>
          <a:bodyPr vert="horz" wrap="square" lIns="91440" tIns="45720" rIns="91440" bIns="45720" numCol="1" anchor="t" anchorCtr="0" compatLnSpc="1">
            <a:prstTxWarp prst="textNoShape">
              <a:avLst/>
            </a:prstTxWarp>
            <a:noAutofit/>
          </a:bodyPr>
          <a:lstStyle/>
          <a:p>
            <a:pPr marL="0" indent="0">
              <a:lnSpc>
                <a:spcPct val="150000"/>
              </a:lnSpc>
              <a:buNone/>
            </a:pPr>
            <a:r>
              <a:rPr lang="en-US" altLang="zh-CN" sz="2000" dirty="0" smtClean="0">
                <a:latin typeface="微软雅黑" pitchFamily="34" charset="-122"/>
                <a:ea typeface="微软雅黑" pitchFamily="34" charset="-122"/>
              </a:rPr>
              <a:t>RANK ( ) </a:t>
            </a:r>
          </a:p>
          <a:p>
            <a:pPr marL="0" indent="0">
              <a:lnSpc>
                <a:spcPct val="150000"/>
              </a:lnSpc>
              <a:buNone/>
            </a:pPr>
            <a:r>
              <a:rPr lang="zh-CN" altLang="en-US" sz="2000" dirty="0" smtClean="0">
                <a:latin typeface="微软雅黑" pitchFamily="34" charset="-122"/>
                <a:ea typeface="微软雅黑" pitchFamily="34" charset="-122"/>
              </a:rPr>
              <a:t>返回结果集的分区内每行的排名。行的排名是相关行之前的排名数加一</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0" indent="0">
              <a:lnSpc>
                <a:spcPct val="150000"/>
              </a:lnSpc>
              <a:buNone/>
            </a:pPr>
            <a:r>
              <a:rPr lang="zh-CN" altLang="en-US" sz="2000" dirty="0" smtClean="0">
                <a:latin typeface="微软雅黑" pitchFamily="34" charset="-122"/>
                <a:ea typeface="微软雅黑" pitchFamily="34" charset="-122"/>
              </a:rPr>
              <a:t>语法：</a:t>
            </a:r>
            <a:r>
              <a:rPr lang="en-US" altLang="zh-CN" sz="2000" dirty="0" smtClean="0">
                <a:latin typeface="微软雅黑" pitchFamily="34" charset="-122"/>
                <a:ea typeface="微软雅黑" pitchFamily="34" charset="-122"/>
              </a:rPr>
              <a:t>RANK ( )  OVER ( [ &lt; </a:t>
            </a:r>
            <a:r>
              <a:rPr lang="en-US" altLang="zh-CN" sz="2000" dirty="0" err="1" smtClean="0">
                <a:latin typeface="微软雅黑" pitchFamily="34" charset="-122"/>
                <a:ea typeface="微软雅黑" pitchFamily="34" charset="-122"/>
              </a:rPr>
              <a:t>partition_by_clause</a:t>
            </a:r>
            <a:r>
              <a:rPr lang="en-US" altLang="zh-CN" sz="2000" dirty="0" smtClean="0">
                <a:latin typeface="微软雅黑" pitchFamily="34" charset="-122"/>
                <a:ea typeface="微软雅黑" pitchFamily="34" charset="-122"/>
              </a:rPr>
              <a:t> &gt; ] &lt; </a:t>
            </a:r>
            <a:r>
              <a:rPr lang="en-US" altLang="zh-CN" sz="2000" dirty="0" err="1" smtClean="0">
                <a:latin typeface="微软雅黑" pitchFamily="34" charset="-122"/>
                <a:ea typeface="微软雅黑" pitchFamily="34" charset="-122"/>
              </a:rPr>
              <a:t>order_by_clause</a:t>
            </a:r>
            <a:r>
              <a:rPr lang="en-US" altLang="zh-CN" sz="2000" dirty="0" smtClean="0">
                <a:latin typeface="微软雅黑" pitchFamily="34" charset="-122"/>
                <a:ea typeface="微软雅黑" pitchFamily="34" charset="-122"/>
              </a:rPr>
              <a:t> &gt; </a:t>
            </a:r>
            <a:r>
              <a:rPr lang="en-US" altLang="zh-CN"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0" indent="0">
              <a:lnSpc>
                <a:spcPct val="150000"/>
              </a:lnSpc>
              <a:buNone/>
            </a:pPr>
            <a:r>
              <a:rPr lang="en-US" altLang="zh-CN" sz="2000" dirty="0" smtClean="0">
                <a:latin typeface="微软雅黑" pitchFamily="34" charset="-122"/>
                <a:ea typeface="微软雅黑" pitchFamily="34" charset="-122"/>
              </a:rPr>
              <a:t>&lt; </a:t>
            </a:r>
            <a:r>
              <a:rPr lang="en-US" altLang="zh-CN" sz="2000" dirty="0" err="1" smtClean="0">
                <a:latin typeface="微软雅黑" pitchFamily="34" charset="-122"/>
                <a:ea typeface="微软雅黑" pitchFamily="34" charset="-122"/>
              </a:rPr>
              <a:t>partition_by_clause</a:t>
            </a:r>
            <a:r>
              <a:rPr lang="en-US" altLang="zh-CN" sz="2000" dirty="0" smtClean="0">
                <a:latin typeface="微软雅黑" pitchFamily="34" charset="-122"/>
                <a:ea typeface="微软雅黑" pitchFamily="34" charset="-122"/>
              </a:rPr>
              <a:t>&gt;  </a:t>
            </a:r>
            <a:r>
              <a:rPr lang="zh-CN" altLang="en-US" sz="2000" dirty="0" smtClean="0">
                <a:latin typeface="微软雅黑" pitchFamily="34" charset="-122"/>
                <a:ea typeface="微软雅黑" pitchFamily="34" charset="-122"/>
              </a:rPr>
              <a:t>将 </a:t>
            </a:r>
            <a:r>
              <a:rPr lang="en-US" altLang="zh-CN" sz="2000" dirty="0" smtClean="0">
                <a:latin typeface="微软雅黑" pitchFamily="34" charset="-122"/>
                <a:ea typeface="微软雅黑" pitchFamily="34" charset="-122"/>
              </a:rPr>
              <a:t>FROM </a:t>
            </a:r>
            <a:r>
              <a:rPr lang="zh-CN" altLang="en-US" sz="2000" dirty="0" smtClean="0">
                <a:latin typeface="微软雅黑" pitchFamily="34" charset="-122"/>
                <a:ea typeface="微软雅黑" pitchFamily="34" charset="-122"/>
              </a:rPr>
              <a:t>子句生成的结果集划分成 </a:t>
            </a:r>
            <a:r>
              <a:rPr lang="en-US" altLang="zh-CN" sz="2000" dirty="0" smtClean="0">
                <a:latin typeface="微软雅黑" pitchFamily="34" charset="-122"/>
                <a:ea typeface="微软雅黑" pitchFamily="34" charset="-122"/>
              </a:rPr>
              <a:t>RANK </a:t>
            </a:r>
            <a:r>
              <a:rPr lang="zh-CN" altLang="en-US" sz="2000" dirty="0" smtClean="0">
                <a:latin typeface="微软雅黑" pitchFamily="34" charset="-122"/>
                <a:ea typeface="微软雅黑" pitchFamily="34" charset="-122"/>
              </a:rPr>
              <a:t>函数适用的分区</a:t>
            </a:r>
            <a:r>
              <a:rPr lang="zh-CN" altLang="en-US" sz="2000" dirty="0" smtClean="0">
                <a:latin typeface="微软雅黑" pitchFamily="34" charset="-122"/>
                <a:ea typeface="微软雅黑" pitchFamily="34" charset="-122"/>
              </a:rPr>
              <a:t>。</a:t>
            </a:r>
            <a:endParaRPr lang="zh-CN" altLang="en-US" sz="2000" dirty="0" smtClean="0">
              <a:latin typeface="微软雅黑" pitchFamily="34" charset="-122"/>
              <a:ea typeface="微软雅黑" pitchFamily="34" charset="-122"/>
            </a:endParaRPr>
          </a:p>
          <a:p>
            <a:pPr marL="0" indent="0">
              <a:lnSpc>
                <a:spcPct val="150000"/>
              </a:lnSpc>
              <a:buNone/>
            </a:pPr>
            <a:r>
              <a:rPr lang="en-US" altLang="zh-CN" sz="2000" dirty="0" smtClean="0">
                <a:latin typeface="微软雅黑" pitchFamily="34" charset="-122"/>
                <a:ea typeface="微软雅黑" pitchFamily="34" charset="-122"/>
              </a:rPr>
              <a:t>&lt; </a:t>
            </a:r>
            <a:r>
              <a:rPr lang="en-US" altLang="zh-CN" sz="2000" dirty="0" err="1" smtClean="0">
                <a:latin typeface="微软雅黑" pitchFamily="34" charset="-122"/>
                <a:ea typeface="微软雅黑" pitchFamily="34" charset="-122"/>
              </a:rPr>
              <a:t>order_by_clause</a:t>
            </a:r>
            <a:r>
              <a:rPr lang="en-US" altLang="zh-CN" sz="2000" dirty="0" smtClean="0">
                <a:latin typeface="微软雅黑" pitchFamily="34" charset="-122"/>
                <a:ea typeface="微软雅黑" pitchFamily="34" charset="-122"/>
              </a:rPr>
              <a:t>&gt;  </a:t>
            </a:r>
            <a:r>
              <a:rPr lang="zh-CN" altLang="en-US" sz="2000" dirty="0" smtClean="0">
                <a:latin typeface="微软雅黑" pitchFamily="34" charset="-122"/>
                <a:ea typeface="微软雅黑" pitchFamily="34" charset="-122"/>
              </a:rPr>
              <a:t>确定将 </a:t>
            </a:r>
            <a:r>
              <a:rPr lang="en-US" altLang="zh-CN" sz="2000" dirty="0" smtClean="0">
                <a:latin typeface="微软雅黑" pitchFamily="34" charset="-122"/>
                <a:ea typeface="微软雅黑" pitchFamily="34" charset="-122"/>
              </a:rPr>
              <a:t>RANK </a:t>
            </a:r>
            <a:r>
              <a:rPr lang="zh-CN" altLang="en-US" sz="2000" dirty="0" smtClean="0">
                <a:latin typeface="微软雅黑" pitchFamily="34" charset="-122"/>
                <a:ea typeface="微软雅黑" pitchFamily="34" charset="-122"/>
              </a:rPr>
              <a:t>值应用于分区中的行时所基于的顺序。当在排名函数中使用 </a:t>
            </a:r>
            <a:r>
              <a:rPr lang="en-US" altLang="zh-CN" sz="2000" dirty="0" smtClean="0">
                <a:latin typeface="微软雅黑" pitchFamily="34" charset="-122"/>
                <a:ea typeface="微软雅黑" pitchFamily="34" charset="-122"/>
              </a:rPr>
              <a:t>&lt;</a:t>
            </a:r>
            <a:r>
              <a:rPr lang="en-US" altLang="zh-CN" sz="2000" dirty="0" err="1" smtClean="0">
                <a:latin typeface="微软雅黑" pitchFamily="34" charset="-122"/>
                <a:ea typeface="微软雅黑" pitchFamily="34" charset="-122"/>
              </a:rPr>
              <a:t>order_by_clause</a:t>
            </a:r>
            <a:r>
              <a:rPr lang="en-US" altLang="zh-CN" sz="2000" dirty="0" smtClean="0">
                <a:latin typeface="微软雅黑" pitchFamily="34" charset="-122"/>
                <a:ea typeface="微软雅黑" pitchFamily="34" charset="-122"/>
              </a:rPr>
              <a:t>&gt; </a:t>
            </a:r>
            <a:r>
              <a:rPr lang="zh-CN" altLang="en-US" sz="2000" dirty="0" smtClean="0">
                <a:latin typeface="微软雅黑" pitchFamily="34" charset="-122"/>
                <a:ea typeface="微软雅黑" pitchFamily="34" charset="-122"/>
              </a:rPr>
              <a:t>时，不能用整数表示列</a:t>
            </a:r>
            <a:r>
              <a:rPr lang="zh-CN" altLang="en-US" sz="2000" dirty="0" smtClean="0">
                <a:latin typeface="微软雅黑" pitchFamily="34" charset="-122"/>
                <a:ea typeface="微软雅黑" pitchFamily="34" charset="-122"/>
              </a:rPr>
              <a:t>。</a:t>
            </a:r>
            <a:endParaRPr lang="zh-CN" altLang="en-US" sz="18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48478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替换</a:t>
            </a:r>
            <a:r>
              <a:rPr lang="en-US" altLang="zh-CN" sz="2400" dirty="0" smtClean="0">
                <a:solidFill>
                  <a:srgbClr val="0070C0"/>
                </a:solidFill>
                <a:latin typeface="微软雅黑" pitchFamily="34" charset="-122"/>
                <a:ea typeface="微软雅黑" pitchFamily="34" charset="-122"/>
              </a:rPr>
              <a:t>LIKE </a:t>
            </a:r>
            <a:r>
              <a:rPr lang="zh-CN" altLang="en-US" sz="2400" dirty="0" smtClean="0">
                <a:solidFill>
                  <a:srgbClr val="0070C0"/>
                </a:solidFill>
                <a:latin typeface="微软雅黑" pitchFamily="34" charset="-122"/>
                <a:ea typeface="微软雅黑" pitchFamily="34" charset="-122"/>
              </a:rPr>
              <a:t>‘</a:t>
            </a:r>
            <a:r>
              <a:rPr lang="en-US" altLang="zh-CN" sz="2400" dirty="0" smtClean="0">
                <a:solidFill>
                  <a:srgbClr val="0070C0"/>
                </a:solidFill>
                <a:latin typeface="微软雅黑" pitchFamily="34" charset="-122"/>
                <a:ea typeface="微软雅黑" pitchFamily="34" charset="-122"/>
              </a:rPr>
              <a:t>%</a:t>
            </a:r>
            <a:r>
              <a:rPr lang="zh-CN" altLang="en-US" sz="2400" dirty="0" smtClean="0">
                <a:solidFill>
                  <a:srgbClr val="0070C0"/>
                </a:solidFill>
                <a:latin typeface="微软雅黑" pitchFamily="34" charset="-122"/>
                <a:ea typeface="微软雅黑" pitchFamily="34" charset="-122"/>
              </a:rPr>
              <a:t>内容</a:t>
            </a:r>
            <a:r>
              <a:rPr lang="en-US" altLang="zh-CN" sz="2400" dirty="0" smtClean="0">
                <a:solidFill>
                  <a:srgbClr val="0070C0"/>
                </a:solidFill>
                <a:latin typeface="微软雅黑" pitchFamily="34" charset="-122"/>
                <a:ea typeface="微软雅黑" pitchFamily="34" charset="-122"/>
              </a:rPr>
              <a:t>%</a:t>
            </a:r>
            <a:r>
              <a:rPr lang="zh-CN" altLang="en-US" sz="2400" dirty="0" smtClean="0">
                <a:solidFill>
                  <a:srgbClr val="0070C0"/>
                </a:solidFill>
                <a:latin typeface="微软雅黑" pitchFamily="34" charset="-122"/>
                <a:ea typeface="微软雅黑" pitchFamily="34" charset="-122"/>
              </a:rPr>
              <a:t>’ 操作</a:t>
            </a:r>
            <a:endParaRPr lang="zh-CN" altLang="en-US" sz="2400" dirty="0">
              <a:solidFill>
                <a:srgbClr val="0070C0"/>
              </a:solidFill>
            </a:endParaRPr>
          </a:p>
        </p:txBody>
      </p:sp>
      <p:sp>
        <p:nvSpPr>
          <p:cNvPr id="5" name="圆角矩形 4"/>
          <p:cNvSpPr/>
          <p:nvPr/>
        </p:nvSpPr>
        <p:spPr>
          <a:xfrm>
            <a:off x="1547664" y="206084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将结果集叠加为一个字符串</a:t>
            </a:r>
            <a:endParaRPr lang="zh-CN" altLang="en-US" sz="2400" dirty="0">
              <a:solidFill>
                <a:srgbClr val="0070C0"/>
              </a:solidFill>
            </a:endParaRPr>
          </a:p>
        </p:txBody>
      </p:sp>
      <p:sp>
        <p:nvSpPr>
          <p:cNvPr id="6" name="圆角矩形 5"/>
          <p:cNvSpPr/>
          <p:nvPr/>
        </p:nvSpPr>
        <p:spPr>
          <a:xfrm>
            <a:off x="1547664" y="2636912"/>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将“行”转为“列”</a:t>
            </a:r>
            <a:endParaRPr lang="zh-CN" altLang="en-US" sz="2400" dirty="0">
              <a:solidFill>
                <a:srgbClr val="0070C0"/>
              </a:solidFill>
            </a:endParaRPr>
          </a:p>
        </p:txBody>
      </p:sp>
      <p:sp>
        <p:nvSpPr>
          <p:cNvPr id="7" name="圆角矩形 6"/>
          <p:cNvSpPr/>
          <p:nvPr/>
        </p:nvSpPr>
        <p:spPr>
          <a:xfrm>
            <a:off x="1547664" y="321297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将“列”转为“行”</a:t>
            </a:r>
            <a:endParaRPr lang="zh-CN" altLang="en-US" sz="2400" dirty="0">
              <a:solidFill>
                <a:srgbClr val="0070C0"/>
              </a:solidFill>
            </a:endParaRPr>
          </a:p>
        </p:txBody>
      </p:sp>
      <p:sp>
        <p:nvSpPr>
          <p:cNvPr id="8" name="圆角矩形 7"/>
          <p:cNvSpPr/>
          <p:nvPr/>
        </p:nvSpPr>
        <p:spPr>
          <a:xfrm>
            <a:off x="1547664" y="378904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删除重复的数据</a:t>
            </a:r>
            <a:endParaRPr lang="zh-CN" altLang="en-US" sz="2400" dirty="0">
              <a:solidFill>
                <a:srgbClr val="0070C0"/>
              </a:solidFill>
            </a:endParaRPr>
          </a:p>
        </p:txBody>
      </p:sp>
      <p:sp>
        <p:nvSpPr>
          <p:cNvPr id="9" name="圆角矩形 8"/>
          <p:cNvSpPr/>
          <p:nvPr/>
        </p:nvSpPr>
        <p:spPr>
          <a:xfrm>
            <a:off x="1547664" y="436510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筛选前几位（</a:t>
            </a:r>
            <a:r>
              <a:rPr lang="en-US" altLang="zh-CN" sz="2400" dirty="0" smtClean="0">
                <a:solidFill>
                  <a:srgbClr val="0070C0"/>
                </a:solidFill>
                <a:latin typeface="微软雅黑" pitchFamily="34" charset="-122"/>
                <a:ea typeface="微软雅黑" pitchFamily="34" charset="-122"/>
              </a:rPr>
              <a:t>TOP N</a:t>
            </a:r>
            <a:r>
              <a:rPr lang="zh-CN" altLang="en-US" sz="2400" dirty="0" smtClean="0">
                <a:solidFill>
                  <a:srgbClr val="0070C0"/>
                </a:solidFill>
                <a:latin typeface="微软雅黑" pitchFamily="34" charset="-122"/>
                <a:ea typeface="微软雅黑" pitchFamily="34" charset="-122"/>
              </a:rPr>
              <a:t>）的数据操作</a:t>
            </a:r>
            <a:endParaRPr lang="zh-CN" altLang="en-US" sz="2400" dirty="0">
              <a:solidFill>
                <a:srgbClr val="0070C0"/>
              </a:solidFill>
            </a:endParaRPr>
          </a:p>
        </p:txBody>
      </p:sp>
      <p:sp>
        <p:nvSpPr>
          <p:cNvPr id="10" name="圆角矩形 9"/>
          <p:cNvSpPr/>
          <p:nvPr/>
        </p:nvSpPr>
        <p:spPr>
          <a:xfrm>
            <a:off x="1547664" y="494116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详解如何指定临时的结果集</a:t>
            </a:r>
            <a:endParaRPr lang="zh-CN" altLang="en-US" sz="2400" dirty="0">
              <a:solidFill>
                <a:srgbClr val="0070C0"/>
              </a:solidFill>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827584" y="4581128"/>
            <a:ext cx="720791" cy="864096"/>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xfrm>
            <a:off x="395288" y="908050"/>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CN" sz="3200" dirty="0" smtClean="0">
                <a:solidFill>
                  <a:srgbClr val="0033CC"/>
                </a:solidFill>
                <a:latin typeface="微软雅黑" pitchFamily="34" charset="-122"/>
                <a:ea typeface="微软雅黑" pitchFamily="34" charset="-122"/>
              </a:rPr>
              <a:t>TOP N </a:t>
            </a:r>
            <a:r>
              <a:rPr lang="zh-CN" altLang="en-US" sz="3200" dirty="0" smtClean="0">
                <a:solidFill>
                  <a:srgbClr val="0033CC"/>
                </a:solidFill>
                <a:latin typeface="微软雅黑" pitchFamily="34" charset="-122"/>
                <a:ea typeface="微软雅黑" pitchFamily="34" charset="-122"/>
              </a:rPr>
              <a:t>查询</a:t>
            </a:r>
          </a:p>
        </p:txBody>
      </p:sp>
      <p:sp>
        <p:nvSpPr>
          <p:cNvPr id="3" name="内容占位符 2"/>
          <p:cNvSpPr>
            <a:spLocks noGrp="1"/>
          </p:cNvSpPr>
          <p:nvPr>
            <p:ph idx="1"/>
          </p:nvPr>
        </p:nvSpPr>
        <p:spPr bwMode="auto">
          <a:xfrm>
            <a:off x="457200" y="1916113"/>
            <a:ext cx="8229600" cy="4176712"/>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sz="2800" dirty="0" smtClean="0">
                <a:solidFill>
                  <a:srgbClr val="FF0000"/>
                </a:solidFill>
                <a:latin typeface="微软雅黑" pitchFamily="34" charset="-122"/>
                <a:ea typeface="微软雅黑" pitchFamily="34" charset="-122"/>
              </a:rPr>
              <a:t>问题：需要查询各人的能力值最高的两条记录？</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bwMode="auto">
          <a:xfrm>
            <a:off x="251520" y="980728"/>
            <a:ext cx="7524328" cy="651793"/>
          </a:xfrm>
          <a:noFill/>
          <a:ln>
            <a:miter lim="800000"/>
            <a:headEnd/>
            <a:tailEnd/>
          </a:ln>
        </p:spPr>
        <p:txBody>
          <a:bodyPr vert="horz" wrap="square" lIns="91440" tIns="45720" rIns="91440" bIns="45720" numCol="1" anchor="t" anchorCtr="0" compatLnSpc="1">
            <a:prstTxWarp prst="textNoShape">
              <a:avLst/>
            </a:prstTxWarp>
            <a:noAutofit/>
          </a:bodyPr>
          <a:lstStyle/>
          <a:p>
            <a:r>
              <a:rPr lang="zh-CN" altLang="en-US" sz="3200" b="1" dirty="0" smtClean="0">
                <a:solidFill>
                  <a:srgbClr val="0033CC"/>
                </a:solidFill>
                <a:latin typeface="微软雅黑" pitchFamily="34" charset="-122"/>
                <a:ea typeface="微软雅黑" pitchFamily="34" charset="-122"/>
              </a:rPr>
              <a:t>如何替换</a:t>
            </a:r>
            <a:r>
              <a:rPr lang="en-US" altLang="zh-CN" sz="3200" b="1" dirty="0" smtClean="0">
                <a:solidFill>
                  <a:srgbClr val="0033CC"/>
                </a:solidFill>
                <a:latin typeface="微软雅黑" pitchFamily="34" charset="-122"/>
                <a:ea typeface="微软雅黑" pitchFamily="34" charset="-122"/>
              </a:rPr>
              <a:t> LIKE ‘%</a:t>
            </a:r>
            <a:r>
              <a:rPr lang="zh-CN" altLang="en-US" sz="3200" b="1" dirty="0" smtClean="0">
                <a:solidFill>
                  <a:srgbClr val="0033CC"/>
                </a:solidFill>
                <a:latin typeface="微软雅黑" pitchFamily="34" charset="-122"/>
                <a:ea typeface="微软雅黑" pitchFamily="34" charset="-122"/>
              </a:rPr>
              <a:t>内容</a:t>
            </a:r>
            <a:r>
              <a:rPr lang="en-US" altLang="zh-CN" sz="3200" b="1" dirty="0" smtClean="0">
                <a:solidFill>
                  <a:srgbClr val="0033CC"/>
                </a:solidFill>
                <a:latin typeface="微软雅黑" pitchFamily="34" charset="-122"/>
                <a:ea typeface="微软雅黑" pitchFamily="34" charset="-122"/>
              </a:rPr>
              <a:t>%’ </a:t>
            </a:r>
            <a:r>
              <a:rPr lang="zh-CN" altLang="en-US" sz="3200" b="1" dirty="0" smtClean="0">
                <a:solidFill>
                  <a:srgbClr val="0033CC"/>
                </a:solidFill>
                <a:latin typeface="微软雅黑" pitchFamily="34" charset="-122"/>
                <a:ea typeface="微软雅黑" pitchFamily="34" charset="-122"/>
              </a:rPr>
              <a:t>操作？</a:t>
            </a:r>
          </a:p>
        </p:txBody>
      </p:sp>
      <p:sp>
        <p:nvSpPr>
          <p:cNvPr id="3" name="内容占位符 2"/>
          <p:cNvSpPr>
            <a:spLocks noGrp="1"/>
          </p:cNvSpPr>
          <p:nvPr>
            <p:ph idx="1"/>
          </p:nvPr>
        </p:nvSpPr>
        <p:spPr bwMode="auto">
          <a:xfrm>
            <a:off x="0" y="1988840"/>
            <a:ext cx="8424936"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   在日常的程序开发中，经常会有这样的查询：</a:t>
            </a: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	SELECT xxx FROM </a:t>
            </a:r>
            <a:r>
              <a:rPr lang="en-US" altLang="zh-CN" dirty="0" err="1" smtClean="0">
                <a:latin typeface="微软雅黑" pitchFamily="34" charset="-122"/>
                <a:ea typeface="微软雅黑" pitchFamily="34" charset="-122"/>
              </a:rPr>
              <a:t>table_name</a:t>
            </a:r>
            <a:r>
              <a:rPr lang="en-US" altLang="zh-CN" dirty="0" smtClean="0">
                <a:latin typeface="微软雅黑" pitchFamily="34" charset="-122"/>
                <a:ea typeface="微软雅黑" pitchFamily="34" charset="-122"/>
              </a:rPr>
              <a:t> </a:t>
            </a:r>
          </a:p>
          <a:p>
            <a:pPr>
              <a:buFont typeface="Wingdings" pitchFamily="2" charset="2"/>
              <a:buNone/>
              <a:defRPr/>
            </a:pPr>
            <a:r>
              <a:rPr lang="en-US" altLang="zh-CN" dirty="0" smtClean="0">
                <a:latin typeface="微软雅黑" pitchFamily="34" charset="-122"/>
                <a:ea typeface="微软雅黑" pitchFamily="34" charset="-122"/>
              </a:rPr>
              <a:t>	WHERE </a:t>
            </a:r>
            <a:r>
              <a:rPr lang="en-US" altLang="zh-CN" dirty="0" err="1" smtClean="0">
                <a:latin typeface="微软雅黑" pitchFamily="34" charset="-122"/>
                <a:ea typeface="微软雅黑" pitchFamily="34" charset="-122"/>
              </a:rPr>
              <a:t>user_name</a:t>
            </a:r>
            <a:r>
              <a:rPr lang="en-US" altLang="zh-CN" dirty="0" smtClean="0">
                <a:latin typeface="微软雅黑" pitchFamily="34" charset="-122"/>
                <a:ea typeface="微软雅黑" pitchFamily="34" charset="-122"/>
              </a:rPr>
              <a:t> LIKE ‘%</a:t>
            </a:r>
            <a:r>
              <a:rPr lang="zh-CN" altLang="en-US" dirty="0" smtClean="0">
                <a:latin typeface="微软雅黑" pitchFamily="34" charset="-122"/>
                <a:ea typeface="微软雅黑" pitchFamily="34" charset="-122"/>
              </a:rPr>
              <a:t>好</a:t>
            </a:r>
            <a:r>
              <a:rPr lang="en-US" altLang="zh-CN" dirty="0" smtClean="0">
                <a:latin typeface="微软雅黑" pitchFamily="34" charset="-122"/>
                <a:ea typeface="微软雅黑" pitchFamily="34" charset="-122"/>
              </a:rPr>
              <a:t>%’;</a:t>
            </a: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a:t>
            </a:r>
            <a:r>
              <a:rPr lang="zh-CN" altLang="en-US" dirty="0" smtClean="0">
                <a:solidFill>
                  <a:srgbClr val="FF0000"/>
                </a:solidFill>
                <a:latin typeface="微软雅黑" pitchFamily="34" charset="-122"/>
                <a:ea typeface="微软雅黑" pitchFamily="34" charset="-122"/>
              </a:rPr>
              <a:t>问题：与</a:t>
            </a:r>
            <a:r>
              <a:rPr lang="en-US" altLang="zh-CN" dirty="0" smtClean="0">
                <a:solidFill>
                  <a:srgbClr val="FF0000"/>
                </a:solidFill>
                <a:latin typeface="微软雅黑" pitchFamily="34" charset="-122"/>
                <a:ea typeface="微软雅黑" pitchFamily="34" charset="-122"/>
              </a:rPr>
              <a:t>SQL</a:t>
            </a:r>
            <a:r>
              <a:rPr lang="zh-CN" altLang="en-US" dirty="0" smtClean="0">
                <a:solidFill>
                  <a:srgbClr val="FF0000"/>
                </a:solidFill>
                <a:latin typeface="微软雅黑" pitchFamily="34" charset="-122"/>
                <a:ea typeface="微软雅黑" pitchFamily="34" charset="-122"/>
              </a:rPr>
              <a:t>编写规范冲突</a:t>
            </a:r>
            <a:r>
              <a:rPr lang="en-US" altLang="zh-CN" dirty="0" smtClean="0">
                <a:solidFill>
                  <a:srgbClr val="FF0000"/>
                </a:solidFill>
                <a:latin typeface="微软雅黑" pitchFamily="34" charset="-122"/>
                <a:ea typeface="微软雅黑" pitchFamily="34" charset="-122"/>
              </a:rPr>
              <a:t>, </a:t>
            </a:r>
            <a:r>
              <a:rPr lang="zh-CN" altLang="en-US" dirty="0" smtClean="0">
                <a:solidFill>
                  <a:srgbClr val="FF0000"/>
                </a:solidFill>
                <a:latin typeface="微软雅黑" pitchFamily="34" charset="-122"/>
                <a:ea typeface="微软雅黑" pitchFamily="34" charset="-122"/>
              </a:rPr>
              <a:t>如何解决？</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xfrm>
            <a:off x="0" y="836712"/>
            <a:ext cx="2123728" cy="57626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zh-CN" sz="4000" dirty="0" smtClean="0">
                <a:solidFill>
                  <a:srgbClr val="00B0F0"/>
                </a:solidFill>
              </a:rPr>
              <a:t>TOP</a:t>
            </a:r>
            <a:endParaRPr lang="zh-CN" altLang="en-US" sz="4000" dirty="0" smtClean="0">
              <a:solidFill>
                <a:srgbClr val="00B0F0"/>
              </a:solidFill>
            </a:endParaRPr>
          </a:p>
        </p:txBody>
      </p:sp>
      <p:sp>
        <p:nvSpPr>
          <p:cNvPr id="3" name="内容占位符 2"/>
          <p:cNvSpPr>
            <a:spLocks noGrp="1"/>
          </p:cNvSpPr>
          <p:nvPr>
            <p:ph idx="1"/>
          </p:nvPr>
        </p:nvSpPr>
        <p:spPr bwMode="auto">
          <a:xfrm>
            <a:off x="179512" y="1412875"/>
            <a:ext cx="8712968" cy="5445125"/>
          </a:xfrm>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lnSpc>
                <a:spcPct val="150000"/>
              </a:lnSpc>
              <a:buFont typeface="Wingdings" pitchFamily="2" charset="2"/>
              <a:buNone/>
              <a:defRPr/>
            </a:pPr>
            <a:r>
              <a:rPr lang="zh-CN" altLang="en-US" sz="2400" dirty="0" smtClean="0">
                <a:latin typeface="微软雅黑" pitchFamily="34" charset="-122"/>
                <a:ea typeface="微软雅黑" pitchFamily="34" charset="-122"/>
              </a:rPr>
              <a:t>   指定查询结果中将只返回第一组行。这组行可以是某一数量的行也可以是某一百分比数量的行。</a:t>
            </a:r>
            <a:endParaRPr lang="en-US" altLang="zh-CN" sz="2400" dirty="0" smtClean="0">
              <a:latin typeface="微软雅黑" pitchFamily="34" charset="-122"/>
              <a:ea typeface="微软雅黑" pitchFamily="34" charset="-122"/>
            </a:endParaRPr>
          </a:p>
          <a:p>
            <a:pPr>
              <a:lnSpc>
                <a:spcPct val="150000"/>
              </a:lnSpc>
              <a:buFont typeface="Wingdings" pitchFamily="2" charset="2"/>
              <a:buNone/>
              <a:defRPr/>
            </a:pPr>
            <a:endParaRPr lang="en-US" altLang="zh-CN" sz="1200" dirty="0" smtClean="0">
              <a:latin typeface="微软雅黑" pitchFamily="34" charset="-122"/>
              <a:ea typeface="微软雅黑" pitchFamily="34" charset="-122"/>
            </a:endParaRPr>
          </a:p>
          <a:p>
            <a:pPr>
              <a:lnSpc>
                <a:spcPct val="150000"/>
              </a:lnSpc>
              <a:buFont typeface="Wingdings" pitchFamily="2" charset="2"/>
              <a:buNone/>
              <a:defRPr/>
            </a:pPr>
            <a:r>
              <a:rPr lang="zh-CN" altLang="en-US" sz="2400" dirty="0" smtClean="0">
                <a:solidFill>
                  <a:srgbClr val="FF0000"/>
                </a:solidFill>
                <a:latin typeface="微软雅黑" pitchFamily="34" charset="-122"/>
                <a:ea typeface="微软雅黑" pitchFamily="34" charset="-122"/>
              </a:rPr>
              <a:t>语法：</a:t>
            </a:r>
            <a:r>
              <a:rPr lang="en-US" altLang="zh-CN" sz="2400" dirty="0" smtClean="0">
                <a:solidFill>
                  <a:srgbClr val="FF0000"/>
                </a:solidFill>
                <a:latin typeface="微软雅黑" pitchFamily="34" charset="-122"/>
                <a:ea typeface="微软雅黑" pitchFamily="34" charset="-122"/>
              </a:rPr>
              <a:t> TOP </a:t>
            </a:r>
            <a:r>
              <a:rPr lang="en-US" altLang="zh-CN" sz="2400" b="1" dirty="0" smtClean="0">
                <a:solidFill>
                  <a:srgbClr val="FF0000"/>
                </a:solidFill>
                <a:latin typeface="微软雅黑" pitchFamily="34" charset="-122"/>
                <a:ea typeface="微软雅黑" pitchFamily="34" charset="-122"/>
              </a:rPr>
              <a:t>(</a:t>
            </a:r>
            <a:r>
              <a:rPr lang="en-US" altLang="zh-CN" sz="2400" dirty="0" smtClean="0">
                <a:solidFill>
                  <a:srgbClr val="FF0000"/>
                </a:solidFill>
                <a:latin typeface="微软雅黑" pitchFamily="34" charset="-122"/>
                <a:ea typeface="微软雅黑" pitchFamily="34" charset="-122"/>
              </a:rPr>
              <a:t>expression</a:t>
            </a:r>
            <a:r>
              <a:rPr lang="en-US" altLang="zh-CN" sz="2400" b="1" dirty="0" smtClean="0">
                <a:solidFill>
                  <a:srgbClr val="FF0000"/>
                </a:solidFill>
                <a:latin typeface="微软雅黑" pitchFamily="34" charset="-122"/>
                <a:ea typeface="微软雅黑" pitchFamily="34" charset="-122"/>
              </a:rPr>
              <a:t>)</a:t>
            </a:r>
            <a:r>
              <a:rPr lang="en-US" altLang="zh-CN" sz="2400" dirty="0" smtClean="0">
                <a:solidFill>
                  <a:srgbClr val="FF0000"/>
                </a:solidFill>
                <a:latin typeface="微软雅黑" pitchFamily="34" charset="-122"/>
                <a:ea typeface="微软雅黑" pitchFamily="34" charset="-122"/>
              </a:rPr>
              <a:t> [PERCENT] [ WITH TIES ]</a:t>
            </a:r>
            <a:r>
              <a:rPr lang="en-US" altLang="zh-CN" sz="2400" dirty="0" smtClean="0">
                <a:latin typeface="微软雅黑" pitchFamily="34" charset="-122"/>
                <a:ea typeface="微软雅黑" pitchFamily="34" charset="-122"/>
              </a:rPr>
              <a:t> </a:t>
            </a:r>
          </a:p>
          <a:p>
            <a:pPr>
              <a:lnSpc>
                <a:spcPct val="150000"/>
              </a:lnSpc>
              <a:buFont typeface="Wingdings" pitchFamily="2" charset="2"/>
              <a:buNone/>
              <a:defRPr/>
            </a:pPr>
            <a:r>
              <a:rPr lang="en-US" altLang="zh-CN" sz="2400" dirty="0" smtClean="0">
                <a:latin typeface="微软雅黑" pitchFamily="34" charset="-122"/>
                <a:ea typeface="微软雅黑" pitchFamily="34" charset="-122"/>
              </a:rPr>
              <a:t>expression</a:t>
            </a:r>
          </a:p>
          <a:p>
            <a:pPr>
              <a:lnSpc>
                <a:spcPct val="150000"/>
              </a:lnSpc>
              <a:buFontTx/>
              <a:buNone/>
              <a:defRPr/>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指定返回行数的数值表达式。如果指定了 </a:t>
            </a:r>
            <a:r>
              <a:rPr lang="en-US" altLang="zh-CN" sz="2400" dirty="0" smtClean="0">
                <a:latin typeface="微软雅黑" pitchFamily="34" charset="-122"/>
                <a:ea typeface="微软雅黑" pitchFamily="34" charset="-122"/>
              </a:rPr>
              <a:t>PERCENT</a:t>
            </a:r>
            <a:r>
              <a:rPr lang="zh-CN" altLang="en-US" sz="2400" dirty="0" smtClean="0">
                <a:latin typeface="微软雅黑" pitchFamily="34" charset="-122"/>
                <a:ea typeface="微软雅黑" pitchFamily="34" charset="-122"/>
              </a:rPr>
              <a:t>，则 </a:t>
            </a:r>
            <a:r>
              <a:rPr lang="en-US" altLang="zh-CN" sz="2400" dirty="0" smtClean="0">
                <a:latin typeface="微软雅黑" pitchFamily="34" charset="-122"/>
                <a:ea typeface="微软雅黑" pitchFamily="34" charset="-122"/>
              </a:rPr>
              <a:t>expression</a:t>
            </a:r>
            <a:r>
              <a:rPr lang="zh-CN" altLang="en-US" sz="2400" dirty="0" smtClean="0">
                <a:latin typeface="微软雅黑" pitchFamily="34" charset="-122"/>
                <a:ea typeface="微软雅黑" pitchFamily="34" charset="-122"/>
              </a:rPr>
              <a:t> 将隐式转换为 </a:t>
            </a:r>
            <a:r>
              <a:rPr lang="en-US" altLang="zh-CN" sz="2400" b="1" dirty="0" smtClean="0">
                <a:latin typeface="微软雅黑" pitchFamily="34" charset="-122"/>
                <a:ea typeface="微软雅黑" pitchFamily="34" charset="-122"/>
              </a:rPr>
              <a:t>float</a:t>
            </a:r>
            <a:r>
              <a:rPr lang="zh-CN" altLang="en-US" sz="2400" dirty="0" smtClean="0">
                <a:latin typeface="微软雅黑" pitchFamily="34" charset="-122"/>
                <a:ea typeface="微软雅黑" pitchFamily="34" charset="-122"/>
              </a:rPr>
              <a:t> 值；否则，它将转换为 </a:t>
            </a:r>
            <a:r>
              <a:rPr lang="en-US" altLang="zh-CN" sz="2400" b="1" dirty="0" err="1" smtClean="0">
                <a:latin typeface="微软雅黑" pitchFamily="34" charset="-122"/>
                <a:ea typeface="微软雅黑" pitchFamily="34" charset="-122"/>
              </a:rPr>
              <a:t>bigint</a:t>
            </a:r>
            <a:r>
              <a:rPr lang="zh-CN" altLang="en-US" sz="2400" dirty="0" smtClean="0">
                <a:latin typeface="微软雅黑" pitchFamily="34" charset="-122"/>
                <a:ea typeface="微软雅黑" pitchFamily="34" charset="-122"/>
              </a:rPr>
              <a:t>。</a:t>
            </a:r>
          </a:p>
          <a:p>
            <a:pPr>
              <a:lnSpc>
                <a:spcPct val="150000"/>
              </a:lnSpc>
              <a:buFontTx/>
              <a:buNone/>
              <a:defRPr/>
            </a:pPr>
            <a:r>
              <a:rPr lang="zh-CN" altLang="en-US" sz="2200" dirty="0" smtClean="0">
                <a:latin typeface="微软雅黑" pitchFamily="34" charset="-122"/>
                <a:ea typeface="微软雅黑" pitchFamily="34" charset="-122"/>
              </a:rPr>
              <a:t>   </a:t>
            </a:r>
            <a:r>
              <a:rPr lang="en-US" altLang="zh-CN" sz="2200" dirty="0" smtClean="0">
                <a:latin typeface="微软雅黑" pitchFamily="34" charset="-122"/>
                <a:ea typeface="微软雅黑" pitchFamily="34" charset="-122"/>
              </a:rPr>
              <a:t>--</a:t>
            </a:r>
            <a:r>
              <a:rPr lang="zh-CN" altLang="en-US" sz="2200" dirty="0" smtClean="0">
                <a:latin typeface="微软雅黑" pitchFamily="34" charset="-122"/>
                <a:ea typeface="微软雅黑" pitchFamily="34" charset="-122"/>
              </a:rPr>
              <a:t>在 </a:t>
            </a:r>
            <a:r>
              <a:rPr lang="en-US" altLang="zh-CN" sz="2200" dirty="0" smtClean="0">
                <a:latin typeface="微软雅黑" pitchFamily="34" charset="-122"/>
                <a:ea typeface="微软雅黑" pitchFamily="34" charset="-122"/>
              </a:rPr>
              <a:t>INSERT</a:t>
            </a:r>
            <a:r>
              <a:rPr lang="zh-CN" altLang="en-US"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UPDATE</a:t>
            </a:r>
            <a:r>
              <a:rPr lang="zh-CN" altLang="en-US"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MERGE </a:t>
            </a:r>
            <a:r>
              <a:rPr lang="zh-CN" altLang="en-US" sz="2200" dirty="0" smtClean="0">
                <a:latin typeface="微软雅黑" pitchFamily="34" charset="-122"/>
                <a:ea typeface="微软雅黑" pitchFamily="34" charset="-122"/>
              </a:rPr>
              <a:t>和 </a:t>
            </a:r>
            <a:r>
              <a:rPr lang="en-US" altLang="zh-CN" sz="2200" dirty="0" smtClean="0">
                <a:latin typeface="微软雅黑" pitchFamily="34" charset="-122"/>
                <a:ea typeface="微软雅黑" pitchFamily="34" charset="-122"/>
              </a:rPr>
              <a:t>DELETE </a:t>
            </a:r>
            <a:r>
              <a:rPr lang="zh-CN" altLang="en-US" sz="2200" dirty="0" smtClean="0">
                <a:latin typeface="微软雅黑" pitchFamily="34" charset="-122"/>
                <a:ea typeface="微软雅黑" pitchFamily="34" charset="-122"/>
              </a:rPr>
              <a:t>语句中，需要使用括号来分隔 </a:t>
            </a:r>
            <a:r>
              <a:rPr lang="en-US" altLang="zh-CN" sz="2200" dirty="0" smtClean="0">
                <a:latin typeface="微软雅黑" pitchFamily="34" charset="-122"/>
                <a:ea typeface="微软雅黑" pitchFamily="34" charset="-122"/>
              </a:rPr>
              <a:t>TOP </a:t>
            </a:r>
            <a:r>
              <a:rPr lang="zh-CN" altLang="en-US" sz="2200" dirty="0" smtClean="0">
                <a:latin typeface="微软雅黑" pitchFamily="34" charset="-122"/>
                <a:ea typeface="微软雅黑" pitchFamily="34" charset="-122"/>
              </a:rPr>
              <a:t>中的 </a:t>
            </a:r>
            <a:r>
              <a:rPr lang="en-US" altLang="zh-CN" sz="2200" dirty="0" smtClean="0">
                <a:latin typeface="微软雅黑" pitchFamily="34" charset="-122"/>
                <a:ea typeface="微软雅黑" pitchFamily="34" charset="-122"/>
              </a:rPr>
              <a:t>expression</a:t>
            </a:r>
            <a:r>
              <a:rPr lang="zh-CN" altLang="en-US" sz="2200" dirty="0" smtClean="0">
                <a:latin typeface="微软雅黑" pitchFamily="34" charset="-122"/>
                <a:ea typeface="微软雅黑" pitchFamily="34" charset="-122"/>
              </a:rPr>
              <a:t>。为保证向后兼容性，支持在 </a:t>
            </a:r>
            <a:r>
              <a:rPr lang="en-US" altLang="zh-CN" sz="2200" dirty="0" smtClean="0">
                <a:latin typeface="微软雅黑" pitchFamily="34" charset="-122"/>
                <a:ea typeface="微软雅黑" pitchFamily="34" charset="-122"/>
              </a:rPr>
              <a:t>SELECT </a:t>
            </a:r>
            <a:r>
              <a:rPr lang="zh-CN" altLang="en-US" sz="2200" dirty="0" smtClean="0">
                <a:latin typeface="微软雅黑" pitchFamily="34" charset="-122"/>
                <a:ea typeface="微软雅黑" pitchFamily="34" charset="-122"/>
              </a:rPr>
              <a:t>使用不包含括号的 </a:t>
            </a:r>
            <a:r>
              <a:rPr lang="en-US" altLang="zh-CN" sz="2200" dirty="0" smtClean="0">
                <a:latin typeface="微软雅黑" pitchFamily="34" charset="-122"/>
                <a:ea typeface="微软雅黑" pitchFamily="34" charset="-122"/>
              </a:rPr>
              <a:t>TOP expression</a:t>
            </a:r>
            <a:r>
              <a:rPr lang="zh-CN" altLang="en-US" sz="2200" dirty="0" smtClean="0">
                <a:latin typeface="微软雅黑" pitchFamily="34" charset="-122"/>
                <a:ea typeface="微软雅黑" pitchFamily="34" charset="-122"/>
              </a:rPr>
              <a:t>，但不推荐这种用法。</a:t>
            </a:r>
          </a:p>
          <a:p>
            <a:pPr>
              <a:lnSpc>
                <a:spcPct val="150000"/>
              </a:lnSpc>
              <a:buFont typeface="Wingdings" pitchFamily="2" charset="2"/>
              <a:buNone/>
              <a:defRPr/>
            </a:pPr>
            <a:r>
              <a:rPr lang="zh-CN" altLang="en-US" sz="2200" dirty="0" smtClean="0">
                <a:latin typeface="微软雅黑" pitchFamily="34" charset="-122"/>
                <a:ea typeface="微软雅黑" pitchFamily="34" charset="-122"/>
              </a:rPr>
              <a:t>   </a:t>
            </a:r>
            <a:r>
              <a:rPr lang="en-US" altLang="zh-CN" sz="2200" dirty="0" smtClean="0">
                <a:latin typeface="微软雅黑" pitchFamily="34" charset="-122"/>
                <a:ea typeface="微软雅黑" pitchFamily="34" charset="-122"/>
              </a:rPr>
              <a:t>--</a:t>
            </a:r>
            <a:r>
              <a:rPr lang="zh-CN" altLang="en-US" sz="2200" dirty="0" smtClean="0">
                <a:latin typeface="微软雅黑" pitchFamily="34" charset="-122"/>
                <a:ea typeface="微软雅黑" pitchFamily="34" charset="-122"/>
              </a:rPr>
              <a:t>如果查询没有 </a:t>
            </a:r>
            <a:r>
              <a:rPr lang="en-US" altLang="zh-CN" sz="2200" dirty="0" smtClean="0">
                <a:latin typeface="微软雅黑" pitchFamily="34" charset="-122"/>
                <a:ea typeface="微软雅黑" pitchFamily="34" charset="-122"/>
              </a:rPr>
              <a:t>ORDER BY </a:t>
            </a:r>
            <a:r>
              <a:rPr lang="zh-CN" altLang="en-US" sz="2200" dirty="0" smtClean="0">
                <a:latin typeface="微软雅黑" pitchFamily="34" charset="-122"/>
                <a:ea typeface="微软雅黑" pitchFamily="34" charset="-122"/>
              </a:rPr>
              <a:t>子句，则行的顺序是随意的。</a:t>
            </a:r>
            <a:endParaRPr lang="en-US" altLang="zh-CN" sz="22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395288" y="908050"/>
            <a:ext cx="8229600" cy="6524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zh-CN" sz="4000" dirty="0" smtClean="0">
                <a:solidFill>
                  <a:srgbClr val="00B0F0"/>
                </a:solidFill>
              </a:rPr>
              <a:t>TOP</a:t>
            </a:r>
            <a:endParaRPr lang="zh-CN" altLang="en-US" sz="4000" dirty="0" smtClean="0">
              <a:solidFill>
                <a:srgbClr val="00B0F0"/>
              </a:solidFill>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a:lnSpc>
                <a:spcPct val="150000"/>
              </a:lnSpc>
              <a:buFontTx/>
              <a:buNone/>
              <a:defRPr/>
            </a:pPr>
            <a:r>
              <a:rPr lang="zh-CN" altLang="en-US"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PERCENT </a:t>
            </a:r>
          </a:p>
          <a:p>
            <a:pPr>
              <a:lnSpc>
                <a:spcPct val="150000"/>
              </a:lnSpc>
              <a:buFontTx/>
              <a:buNone/>
              <a:defRPr/>
            </a:pPr>
            <a:r>
              <a:rPr lang="zh-CN" altLang="en-US" sz="2400" dirty="0" smtClean="0">
                <a:latin typeface="微软雅黑" pitchFamily="34" charset="-122"/>
                <a:ea typeface="微软雅黑" pitchFamily="34" charset="-122"/>
              </a:rPr>
              <a:t>    指示查询只返回结果集中前 </a:t>
            </a:r>
            <a:r>
              <a:rPr lang="en-US" altLang="zh-CN" sz="2400" i="1" dirty="0" smtClean="0">
                <a:latin typeface="微软雅黑" pitchFamily="34" charset="-122"/>
                <a:ea typeface="微软雅黑" pitchFamily="34" charset="-122"/>
              </a:rPr>
              <a:t>expression</a:t>
            </a:r>
            <a:r>
              <a:rPr lang="en-US" altLang="zh-CN" sz="2400" dirty="0" smtClean="0">
                <a:latin typeface="微软雅黑" pitchFamily="34" charset="-122"/>
                <a:ea typeface="微软雅黑" pitchFamily="34" charset="-122"/>
              </a:rPr>
              <a:t> % </a:t>
            </a:r>
            <a:r>
              <a:rPr lang="zh-CN" altLang="en-US" sz="2400" dirty="0" smtClean="0">
                <a:latin typeface="微软雅黑" pitchFamily="34" charset="-122"/>
                <a:ea typeface="微软雅黑" pitchFamily="34" charset="-122"/>
              </a:rPr>
              <a:t>的行。</a:t>
            </a:r>
          </a:p>
          <a:p>
            <a:pPr>
              <a:lnSpc>
                <a:spcPct val="150000"/>
              </a:lnSpc>
              <a:buFont typeface="Wingdings" pitchFamily="2" charset="2"/>
              <a:buNone/>
              <a:defRPr/>
            </a:pPr>
            <a:endParaRPr lang="en-US" altLang="zh-CN" sz="2400" dirty="0" smtClean="0">
              <a:latin typeface="微软雅黑" pitchFamily="34" charset="-122"/>
              <a:ea typeface="微软雅黑" pitchFamily="34" charset="-122"/>
            </a:endParaRPr>
          </a:p>
          <a:p>
            <a:pPr>
              <a:lnSpc>
                <a:spcPct val="150000"/>
              </a:lnSpc>
              <a:buFontTx/>
              <a:buNone/>
              <a:defRPr/>
            </a:pPr>
            <a:r>
              <a:rPr lang="en-US" altLang="zh-CN" sz="2400" dirty="0" smtClean="0">
                <a:latin typeface="微软雅黑" pitchFamily="34" charset="-122"/>
                <a:ea typeface="微软雅黑" pitchFamily="34" charset="-122"/>
              </a:rPr>
              <a:t>WITH TIES </a:t>
            </a:r>
          </a:p>
          <a:p>
            <a:pPr>
              <a:lnSpc>
                <a:spcPct val="150000"/>
              </a:lnSpc>
              <a:buFontTx/>
              <a:buNone/>
              <a:defRPr/>
            </a:pPr>
            <a:r>
              <a:rPr lang="zh-CN" altLang="en-US" sz="2400" dirty="0" smtClean="0">
                <a:latin typeface="微软雅黑" pitchFamily="34" charset="-122"/>
                <a:ea typeface="微软雅黑" pitchFamily="34" charset="-122"/>
              </a:rPr>
              <a:t>   指定从基本结果集中返回额外的行，对于 </a:t>
            </a:r>
            <a:r>
              <a:rPr lang="en-US" altLang="zh-CN" sz="2400" dirty="0" smtClean="0">
                <a:latin typeface="微软雅黑" pitchFamily="34" charset="-122"/>
                <a:ea typeface="微软雅黑" pitchFamily="34" charset="-122"/>
              </a:rPr>
              <a:t>ORDER BY </a:t>
            </a:r>
            <a:r>
              <a:rPr lang="zh-CN" altLang="en-US" sz="2400" dirty="0" smtClean="0">
                <a:latin typeface="微软雅黑" pitchFamily="34" charset="-122"/>
                <a:ea typeface="微软雅黑" pitchFamily="34" charset="-122"/>
              </a:rPr>
              <a:t>列中指定的排序方式参数，这些额外的返回行的该参数值与 </a:t>
            </a:r>
            <a:r>
              <a:rPr lang="en-US" altLang="zh-CN" sz="2400" dirty="0" smtClean="0">
                <a:latin typeface="微软雅黑" pitchFamily="34" charset="-122"/>
                <a:ea typeface="微软雅黑" pitchFamily="34" charset="-122"/>
              </a:rPr>
              <a:t>TOP </a:t>
            </a:r>
            <a:r>
              <a:rPr lang="en-US" altLang="zh-CN" sz="2400" i="1" dirty="0" smtClean="0">
                <a:latin typeface="微软雅黑" pitchFamily="34" charset="-122"/>
                <a:ea typeface="微软雅黑" pitchFamily="34" charset="-122"/>
              </a:rPr>
              <a:t>n</a:t>
            </a:r>
            <a:r>
              <a:rPr lang="en-US" altLang="zh-CN" sz="2400" dirty="0" smtClean="0">
                <a:latin typeface="微软雅黑" pitchFamily="34" charset="-122"/>
                <a:ea typeface="微软雅黑" pitchFamily="34" charset="-122"/>
              </a:rPr>
              <a:t> (PERCENT) </a:t>
            </a:r>
            <a:r>
              <a:rPr lang="zh-CN" altLang="en-US" sz="2400" dirty="0" smtClean="0">
                <a:latin typeface="微软雅黑" pitchFamily="34" charset="-122"/>
                <a:ea typeface="微软雅黑" pitchFamily="34" charset="-122"/>
              </a:rPr>
              <a:t>行中的最后一行的该参数值相同。只能在 </a:t>
            </a:r>
            <a:r>
              <a:rPr lang="en-US" altLang="zh-CN" sz="2400" dirty="0" smtClean="0">
                <a:latin typeface="微软雅黑" pitchFamily="34" charset="-122"/>
                <a:ea typeface="微软雅黑" pitchFamily="34" charset="-122"/>
              </a:rPr>
              <a:t>SELECT </a:t>
            </a:r>
            <a:r>
              <a:rPr lang="zh-CN" altLang="en-US" sz="2400" dirty="0" smtClean="0">
                <a:latin typeface="微软雅黑" pitchFamily="34" charset="-122"/>
                <a:ea typeface="微软雅黑" pitchFamily="34" charset="-122"/>
              </a:rPr>
              <a:t>语句中且只有在指定了 </a:t>
            </a:r>
            <a:r>
              <a:rPr lang="en-US" altLang="zh-CN" sz="2400" dirty="0" smtClean="0">
                <a:latin typeface="微软雅黑" pitchFamily="34" charset="-122"/>
                <a:ea typeface="微软雅黑" pitchFamily="34" charset="-122"/>
              </a:rPr>
              <a:t>ORDER BY </a:t>
            </a:r>
            <a:r>
              <a:rPr lang="zh-CN" altLang="en-US" sz="2400" dirty="0" smtClean="0">
                <a:latin typeface="微软雅黑" pitchFamily="34" charset="-122"/>
                <a:ea typeface="微软雅黑" pitchFamily="34" charset="-122"/>
              </a:rPr>
              <a:t>子句之后，才能指定 </a:t>
            </a:r>
            <a:r>
              <a:rPr lang="en-US" altLang="zh-CN" sz="2400" dirty="0" smtClean="0">
                <a:latin typeface="微软雅黑" pitchFamily="34" charset="-122"/>
                <a:ea typeface="微软雅黑" pitchFamily="34" charset="-122"/>
              </a:rPr>
              <a:t>TOP...WITH TIES</a:t>
            </a:r>
            <a:r>
              <a:rPr lang="zh-CN" altLang="en-US" sz="2400" dirty="0" smtClean="0">
                <a:latin typeface="微软雅黑" pitchFamily="34" charset="-122"/>
                <a:ea typeface="微软雅黑" pitchFamily="34" charset="-122"/>
              </a:rPr>
              <a:t>。</a:t>
            </a:r>
          </a:p>
          <a:p>
            <a:pPr>
              <a:buFont typeface="Wingdings" pitchFamily="2" charset="2"/>
              <a:buNone/>
              <a:defRPr/>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xfrm>
            <a:off x="395288" y="908050"/>
            <a:ext cx="8229600" cy="6524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zh-CN" sz="4000" dirty="0" smtClean="0">
                <a:solidFill>
                  <a:srgbClr val="00B0F0"/>
                </a:solidFill>
              </a:rPr>
              <a:t>APPLY</a:t>
            </a:r>
            <a:endParaRPr lang="zh-CN" altLang="en-US" sz="4000" dirty="0" smtClean="0">
              <a:solidFill>
                <a:srgbClr val="00B0F0"/>
              </a:solidFill>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en-US" altLang="zh-CN" sz="2400" dirty="0" smtClean="0">
                <a:latin typeface="微软雅黑" pitchFamily="34" charset="-122"/>
                <a:ea typeface="微软雅黑" pitchFamily="34" charset="-122"/>
              </a:rPr>
              <a:t>   APPLY </a:t>
            </a:r>
            <a:r>
              <a:rPr lang="zh-CN" altLang="en-US" sz="2400" dirty="0" smtClean="0">
                <a:latin typeface="微软雅黑" pitchFamily="34" charset="-122"/>
                <a:ea typeface="微软雅黑" pitchFamily="34" charset="-122"/>
              </a:rPr>
              <a:t>运算符可以为实现查询操作的外部表表达式返回的每个行调用表值函数。表值函数作为右输入，外部表表达式作为左输入。通过对右输入求值来获得左输入每一行的计算结果，生成的行被组合起来作为最终输出。</a:t>
            </a: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r>
              <a:rPr lang="en-US" altLang="zh-CN" sz="2400" dirty="0" smtClean="0">
                <a:latin typeface="微软雅黑" pitchFamily="34" charset="-122"/>
                <a:ea typeface="微软雅黑" pitchFamily="34" charset="-122"/>
              </a:rPr>
              <a:t>   APPLY </a:t>
            </a:r>
            <a:r>
              <a:rPr lang="zh-CN" altLang="en-US" sz="2400" dirty="0" smtClean="0">
                <a:latin typeface="微软雅黑" pitchFamily="34" charset="-122"/>
                <a:ea typeface="微软雅黑" pitchFamily="34" charset="-122"/>
              </a:rPr>
              <a:t>有两种形式：</a:t>
            </a:r>
            <a:r>
              <a:rPr lang="en-US" altLang="zh-CN" sz="2400" dirty="0" smtClean="0">
                <a:latin typeface="微软雅黑" pitchFamily="34" charset="-122"/>
                <a:ea typeface="微软雅黑" pitchFamily="34" charset="-122"/>
              </a:rPr>
              <a:t>CROSS APPLY </a:t>
            </a:r>
            <a:r>
              <a:rPr lang="zh-CN" altLang="en-US" sz="2400" dirty="0" smtClean="0">
                <a:latin typeface="微软雅黑" pitchFamily="34" charset="-122"/>
                <a:ea typeface="微软雅黑" pitchFamily="34" charset="-122"/>
              </a:rPr>
              <a:t>和</a:t>
            </a:r>
            <a:r>
              <a:rPr lang="en-US" altLang="zh-CN" sz="2400" dirty="0" smtClean="0">
                <a:latin typeface="微软雅黑" pitchFamily="34" charset="-122"/>
                <a:ea typeface="微软雅黑" pitchFamily="34" charset="-122"/>
              </a:rPr>
              <a:t> OUTER APPLY</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CROSS APPLY </a:t>
            </a:r>
            <a:r>
              <a:rPr lang="zh-CN" altLang="en-US" sz="2400" dirty="0" smtClean="0">
                <a:latin typeface="微软雅黑" pitchFamily="34" charset="-122"/>
                <a:ea typeface="微软雅黑" pitchFamily="34" charset="-122"/>
              </a:rPr>
              <a:t>仅返回外部表中通过表值函数生成结果集的行。</a:t>
            </a:r>
            <a:r>
              <a:rPr lang="en-US" altLang="zh-CN" sz="2400" dirty="0" smtClean="0">
                <a:latin typeface="微软雅黑" pitchFamily="34" charset="-122"/>
                <a:ea typeface="微软雅黑" pitchFamily="34" charset="-122"/>
              </a:rPr>
              <a:t>OUTER APPLY </a:t>
            </a:r>
            <a:r>
              <a:rPr lang="zh-CN" altLang="en-US" sz="2400" dirty="0" smtClean="0">
                <a:latin typeface="微软雅黑" pitchFamily="34" charset="-122"/>
                <a:ea typeface="微软雅黑" pitchFamily="34" charset="-122"/>
              </a:rPr>
              <a:t>既返回生成结果集的行，也返回不生成结果集的行，其中表值函数生成的列中的值为</a:t>
            </a:r>
            <a:r>
              <a:rPr lang="en-US" altLang="zh-CN" sz="2400" dirty="0" smtClean="0">
                <a:latin typeface="微软雅黑" pitchFamily="34" charset="-122"/>
                <a:ea typeface="微软雅黑" pitchFamily="34" charset="-122"/>
              </a:rPr>
              <a:t> NULL</a:t>
            </a:r>
            <a:r>
              <a:rPr lang="zh-CN" altLang="en-US" sz="2400" dirty="0" smtClean="0">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48478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替换</a:t>
            </a:r>
            <a:r>
              <a:rPr lang="en-US" altLang="zh-CN" sz="2400" dirty="0" smtClean="0">
                <a:solidFill>
                  <a:srgbClr val="0070C0"/>
                </a:solidFill>
                <a:latin typeface="微软雅黑" pitchFamily="34" charset="-122"/>
                <a:ea typeface="微软雅黑" pitchFamily="34" charset="-122"/>
              </a:rPr>
              <a:t>LIKE </a:t>
            </a:r>
            <a:r>
              <a:rPr lang="zh-CN" altLang="en-US" sz="2400" dirty="0" smtClean="0">
                <a:solidFill>
                  <a:srgbClr val="0070C0"/>
                </a:solidFill>
                <a:latin typeface="微软雅黑" pitchFamily="34" charset="-122"/>
                <a:ea typeface="微软雅黑" pitchFamily="34" charset="-122"/>
              </a:rPr>
              <a:t>‘</a:t>
            </a:r>
            <a:r>
              <a:rPr lang="en-US" altLang="zh-CN" sz="2400" dirty="0" smtClean="0">
                <a:solidFill>
                  <a:srgbClr val="0070C0"/>
                </a:solidFill>
                <a:latin typeface="微软雅黑" pitchFamily="34" charset="-122"/>
                <a:ea typeface="微软雅黑" pitchFamily="34" charset="-122"/>
              </a:rPr>
              <a:t>%</a:t>
            </a:r>
            <a:r>
              <a:rPr lang="zh-CN" altLang="en-US" sz="2400" dirty="0" smtClean="0">
                <a:solidFill>
                  <a:srgbClr val="0070C0"/>
                </a:solidFill>
                <a:latin typeface="微软雅黑" pitchFamily="34" charset="-122"/>
                <a:ea typeface="微软雅黑" pitchFamily="34" charset="-122"/>
              </a:rPr>
              <a:t>内容</a:t>
            </a:r>
            <a:r>
              <a:rPr lang="en-US" altLang="zh-CN" sz="2400" dirty="0" smtClean="0">
                <a:solidFill>
                  <a:srgbClr val="0070C0"/>
                </a:solidFill>
                <a:latin typeface="微软雅黑" pitchFamily="34" charset="-122"/>
                <a:ea typeface="微软雅黑" pitchFamily="34" charset="-122"/>
              </a:rPr>
              <a:t>%</a:t>
            </a:r>
            <a:r>
              <a:rPr lang="zh-CN" altLang="en-US" sz="2400" dirty="0" smtClean="0">
                <a:solidFill>
                  <a:srgbClr val="0070C0"/>
                </a:solidFill>
                <a:latin typeface="微软雅黑" pitchFamily="34" charset="-122"/>
                <a:ea typeface="微软雅黑" pitchFamily="34" charset="-122"/>
              </a:rPr>
              <a:t>’ 操作</a:t>
            </a:r>
            <a:endParaRPr lang="zh-CN" altLang="en-US" sz="2400" dirty="0">
              <a:solidFill>
                <a:srgbClr val="0070C0"/>
              </a:solidFill>
            </a:endParaRPr>
          </a:p>
        </p:txBody>
      </p:sp>
      <p:sp>
        <p:nvSpPr>
          <p:cNvPr id="5" name="圆角矩形 4"/>
          <p:cNvSpPr/>
          <p:nvPr/>
        </p:nvSpPr>
        <p:spPr>
          <a:xfrm>
            <a:off x="1547664" y="206084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将结果集叠加为一个字符串</a:t>
            </a:r>
            <a:endParaRPr lang="zh-CN" altLang="en-US" sz="2400" dirty="0">
              <a:solidFill>
                <a:srgbClr val="0070C0"/>
              </a:solidFill>
            </a:endParaRPr>
          </a:p>
        </p:txBody>
      </p:sp>
      <p:sp>
        <p:nvSpPr>
          <p:cNvPr id="6" name="圆角矩形 5"/>
          <p:cNvSpPr/>
          <p:nvPr/>
        </p:nvSpPr>
        <p:spPr>
          <a:xfrm>
            <a:off x="1547664" y="2636912"/>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将“行”转为“列”</a:t>
            </a:r>
            <a:endParaRPr lang="zh-CN" altLang="en-US" sz="2400" dirty="0">
              <a:solidFill>
                <a:srgbClr val="0070C0"/>
              </a:solidFill>
            </a:endParaRPr>
          </a:p>
        </p:txBody>
      </p:sp>
      <p:sp>
        <p:nvSpPr>
          <p:cNvPr id="7" name="圆角矩形 6"/>
          <p:cNvSpPr/>
          <p:nvPr/>
        </p:nvSpPr>
        <p:spPr>
          <a:xfrm>
            <a:off x="1547664" y="321297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将“列”转为“行”</a:t>
            </a:r>
            <a:endParaRPr lang="zh-CN" altLang="en-US" sz="2400" dirty="0">
              <a:solidFill>
                <a:srgbClr val="0070C0"/>
              </a:solidFill>
            </a:endParaRPr>
          </a:p>
        </p:txBody>
      </p:sp>
      <p:sp>
        <p:nvSpPr>
          <p:cNvPr id="8" name="圆角矩形 7"/>
          <p:cNvSpPr/>
          <p:nvPr/>
        </p:nvSpPr>
        <p:spPr>
          <a:xfrm>
            <a:off x="1547664" y="378904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删除重复的数据</a:t>
            </a:r>
            <a:endParaRPr lang="zh-CN" altLang="en-US" sz="2400" dirty="0">
              <a:solidFill>
                <a:srgbClr val="0070C0"/>
              </a:solidFill>
            </a:endParaRPr>
          </a:p>
        </p:txBody>
      </p:sp>
      <p:sp>
        <p:nvSpPr>
          <p:cNvPr id="9" name="圆角矩形 8"/>
          <p:cNvSpPr/>
          <p:nvPr/>
        </p:nvSpPr>
        <p:spPr>
          <a:xfrm>
            <a:off x="1547664" y="436510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筛选前几位（</a:t>
            </a:r>
            <a:r>
              <a:rPr lang="en-US" altLang="zh-CN" sz="2400" dirty="0" smtClean="0">
                <a:solidFill>
                  <a:srgbClr val="0070C0"/>
                </a:solidFill>
                <a:latin typeface="微软雅黑" pitchFamily="34" charset="-122"/>
                <a:ea typeface="微软雅黑" pitchFamily="34" charset="-122"/>
              </a:rPr>
              <a:t>TOP N</a:t>
            </a:r>
            <a:r>
              <a:rPr lang="zh-CN" altLang="en-US" sz="2400" dirty="0" smtClean="0">
                <a:solidFill>
                  <a:srgbClr val="0070C0"/>
                </a:solidFill>
                <a:latin typeface="微软雅黑" pitchFamily="34" charset="-122"/>
                <a:ea typeface="微软雅黑" pitchFamily="34" charset="-122"/>
              </a:rPr>
              <a:t>）的数据操作</a:t>
            </a:r>
            <a:endParaRPr lang="zh-CN" altLang="en-US" sz="2400" dirty="0">
              <a:solidFill>
                <a:srgbClr val="0070C0"/>
              </a:solidFill>
            </a:endParaRPr>
          </a:p>
        </p:txBody>
      </p:sp>
      <p:sp>
        <p:nvSpPr>
          <p:cNvPr id="10" name="圆角矩形 9"/>
          <p:cNvSpPr/>
          <p:nvPr/>
        </p:nvSpPr>
        <p:spPr>
          <a:xfrm>
            <a:off x="1547664" y="494116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详解如何指定临时的结果集</a:t>
            </a:r>
            <a:endParaRPr lang="zh-CN" altLang="en-US" sz="2400" dirty="0">
              <a:solidFill>
                <a:srgbClr val="0070C0"/>
              </a:solidFill>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755576" y="5157192"/>
            <a:ext cx="720791" cy="864096"/>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xfrm>
            <a:off x="179512" y="1048345"/>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指定临时的结果集</a:t>
            </a:r>
          </a:p>
        </p:txBody>
      </p:sp>
      <p:sp>
        <p:nvSpPr>
          <p:cNvPr id="3" name="内容占位符 2"/>
          <p:cNvSpPr>
            <a:spLocks noGrp="1"/>
          </p:cNvSpPr>
          <p:nvPr>
            <p:ph idx="1"/>
          </p:nvPr>
        </p:nvSpPr>
        <p:spPr bwMode="auto">
          <a:xfrm>
            <a:off x="457200" y="1700213"/>
            <a:ext cx="8229600" cy="4968875"/>
          </a:xfrm>
          <a:ln>
            <a:miter lim="800000"/>
            <a:headEnd/>
            <a:tailEnd/>
          </a:ln>
        </p:spPr>
        <p:txBody>
          <a:bodyPr vert="horz" wrap="square" lIns="91440" tIns="45720" rIns="91440" bIns="45720" numCol="1" anchor="t" anchorCtr="0" compatLnSpc="1">
            <a:prstTxWarp prst="textNoShape">
              <a:avLst/>
            </a:prstTxWarp>
            <a:normAutofit/>
          </a:bodyPr>
          <a:lstStyle/>
          <a:p>
            <a:pPr>
              <a:lnSpc>
                <a:spcPct val="150000"/>
              </a:lnSpc>
              <a:buFont typeface="Wingdings" pitchFamily="2" charset="2"/>
              <a:buNone/>
              <a:defRPr/>
            </a:pPr>
            <a:r>
              <a:rPr lang="en-US" altLang="zh-CN" sz="3000" dirty="0" smtClean="0">
                <a:solidFill>
                  <a:srgbClr val="00B0F0"/>
                </a:solidFill>
                <a:latin typeface="微软雅黑" pitchFamily="34" charset="-122"/>
                <a:ea typeface="微软雅黑" pitchFamily="34" charset="-122"/>
              </a:rPr>
              <a:t>1 </a:t>
            </a:r>
            <a:r>
              <a:rPr lang="zh-CN" altLang="en-US" sz="3000" dirty="0" smtClean="0">
                <a:solidFill>
                  <a:srgbClr val="00B0F0"/>
                </a:solidFill>
                <a:latin typeface="微软雅黑" pitchFamily="34" charset="-122"/>
                <a:ea typeface="微软雅黑" pitchFamily="34" charset="-122"/>
              </a:rPr>
              <a:t>临时表</a:t>
            </a:r>
            <a:endParaRPr lang="en-US" altLang="zh-CN" sz="3000" dirty="0" smtClean="0">
              <a:solidFill>
                <a:srgbClr val="00B0F0"/>
              </a:solidFill>
              <a:latin typeface="微软雅黑" pitchFamily="34" charset="-122"/>
              <a:ea typeface="微软雅黑" pitchFamily="34" charset="-122"/>
            </a:endParaRPr>
          </a:p>
          <a:p>
            <a:pPr>
              <a:lnSpc>
                <a:spcPct val="150000"/>
              </a:lnSpc>
              <a:buFont typeface="Wingdings" pitchFamily="2" charset="2"/>
              <a:buNone/>
              <a:defRPr/>
            </a:pPr>
            <a:r>
              <a:rPr lang="en-US" altLang="zh-CN" sz="2400" dirty="0" smtClean="0">
                <a:latin typeface="微软雅黑" pitchFamily="34" charset="-122"/>
                <a:ea typeface="微软雅黑" pitchFamily="34" charset="-122"/>
              </a:rPr>
              <a:t>    SQL Server </a:t>
            </a:r>
            <a:r>
              <a:rPr lang="zh-CN" altLang="en-US" sz="2400" dirty="0" smtClean="0">
                <a:latin typeface="微软雅黑" pitchFamily="34" charset="-122"/>
                <a:ea typeface="微软雅黑" pitchFamily="34" charset="-122"/>
              </a:rPr>
              <a:t>支持临时表。临时表就是那些名称以井号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开头的表。如果当用户断开连接时没有除去临时表，</a:t>
            </a:r>
            <a:r>
              <a:rPr lang="en-US" altLang="zh-CN" sz="2400" dirty="0" smtClean="0">
                <a:latin typeface="微软雅黑" pitchFamily="34" charset="-122"/>
                <a:ea typeface="微软雅黑" pitchFamily="34" charset="-122"/>
              </a:rPr>
              <a:t>SQL Server </a:t>
            </a:r>
            <a:r>
              <a:rPr lang="zh-CN" altLang="en-US" sz="2400" dirty="0" smtClean="0">
                <a:latin typeface="微软雅黑" pitchFamily="34" charset="-122"/>
                <a:ea typeface="微软雅黑" pitchFamily="34" charset="-122"/>
              </a:rPr>
              <a:t>将自动除去临时表。临时表不存储在当前数据库内，而是存储在系统数据库 </a:t>
            </a:r>
            <a:r>
              <a:rPr lang="en-US" altLang="zh-CN" sz="2400" dirty="0" err="1" smtClean="0">
                <a:latin typeface="微软雅黑" pitchFamily="34" charset="-122"/>
                <a:ea typeface="微软雅黑" pitchFamily="34" charset="-122"/>
              </a:rPr>
              <a:t>tempdb</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内。</a:t>
            </a:r>
            <a:br>
              <a:rPr lang="zh-CN" altLang="en-US" sz="2400" dirty="0" smtClean="0">
                <a:latin typeface="微软雅黑" pitchFamily="34" charset="-122"/>
                <a:ea typeface="微软雅黑" pitchFamily="34" charset="-122"/>
              </a:rPr>
            </a:br>
            <a:endParaRPr lang="en-US" altLang="zh-CN"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323528" y="980728"/>
            <a:ext cx="8568952" cy="5145435"/>
          </a:xfrm>
          <a:ln>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a:lnSpc>
                <a:spcPct val="150000"/>
              </a:lnSpc>
              <a:buFont typeface="Wingdings" pitchFamily="2" charset="2"/>
              <a:buNone/>
              <a:defRPr/>
            </a:pPr>
            <a:r>
              <a:rPr lang="zh-CN" altLang="en-US" sz="2400" dirty="0" smtClean="0">
                <a:latin typeface="微软雅黑" pitchFamily="34" charset="-122"/>
                <a:ea typeface="微软雅黑" pitchFamily="34" charset="-122"/>
              </a:rPr>
              <a:t>临时表有两种类型：  </a:t>
            </a:r>
            <a:endParaRPr lang="en-US" altLang="zh-CN" sz="2400" dirty="0" smtClean="0">
              <a:latin typeface="微软雅黑" pitchFamily="34" charset="-122"/>
              <a:ea typeface="微软雅黑" pitchFamily="34" charset="-122"/>
            </a:endParaRPr>
          </a:p>
          <a:p>
            <a:pPr>
              <a:lnSpc>
                <a:spcPct val="150000"/>
              </a:lnSpc>
              <a:buFont typeface="Wingdings" pitchFamily="2" charset="2"/>
              <a:buNone/>
              <a:defRPr/>
            </a:pPr>
            <a:r>
              <a:rPr lang="zh-CN" altLang="en-US" sz="2400" dirty="0" smtClean="0">
                <a:latin typeface="微软雅黑" pitchFamily="34" charset="-122"/>
                <a:ea typeface="微软雅黑" pitchFamily="34" charset="-122"/>
              </a:rPr>
              <a:t>本地临时表  </a:t>
            </a:r>
            <a:br>
              <a:rPr lang="zh-CN" altLang="en-US" sz="2400" dirty="0" smtClean="0">
                <a:latin typeface="微软雅黑" pitchFamily="34" charset="-122"/>
                <a:ea typeface="微软雅黑" pitchFamily="34" charset="-122"/>
              </a:rPr>
            </a:br>
            <a:r>
              <a:rPr lang="zh-CN" altLang="en-US" sz="2400" dirty="0" smtClean="0">
                <a:solidFill>
                  <a:srgbClr val="00B0F0"/>
                </a:solidFill>
                <a:latin typeface="微软雅黑" pitchFamily="34" charset="-122"/>
                <a:ea typeface="微软雅黑" pitchFamily="34" charset="-122"/>
              </a:rPr>
              <a:t>以一个井号 </a:t>
            </a:r>
            <a:r>
              <a:rPr lang="en-US" altLang="zh-CN" sz="2400" dirty="0" smtClean="0">
                <a:solidFill>
                  <a:srgbClr val="00B0F0"/>
                </a:solidFill>
                <a:latin typeface="微软雅黑" pitchFamily="34" charset="-122"/>
                <a:ea typeface="微软雅黑" pitchFamily="34" charset="-122"/>
              </a:rPr>
              <a:t>(#) </a:t>
            </a:r>
            <a:r>
              <a:rPr lang="zh-CN" altLang="en-US" sz="2400" dirty="0" smtClean="0">
                <a:solidFill>
                  <a:srgbClr val="00B0F0"/>
                </a:solidFill>
                <a:latin typeface="微软雅黑" pitchFamily="34" charset="-122"/>
                <a:ea typeface="微软雅黑" pitchFamily="34" charset="-122"/>
              </a:rPr>
              <a:t>开头的那些表名。只有在创建本地临时表的连接上才能看到这些表。</a:t>
            </a:r>
            <a:endParaRPr lang="en-US" altLang="zh-CN" sz="2400" dirty="0" smtClean="0">
              <a:solidFill>
                <a:srgbClr val="00B0F0"/>
              </a:solidFill>
              <a:latin typeface="微软雅黑" pitchFamily="34" charset="-122"/>
              <a:ea typeface="微软雅黑" pitchFamily="34" charset="-122"/>
            </a:endParaRPr>
          </a:p>
          <a:p>
            <a:pPr>
              <a:lnSpc>
                <a:spcPct val="150000"/>
              </a:lnSpc>
              <a:buFont typeface="Wingdings" pitchFamily="2" charset="2"/>
              <a:buNone/>
              <a:defRPr/>
            </a:pPr>
            <a:r>
              <a:rPr lang="zh-CN" altLang="en-US" sz="2400" dirty="0" smtClean="0">
                <a:latin typeface="微软雅黑" pitchFamily="34" charset="-122"/>
                <a:ea typeface="微软雅黑" pitchFamily="34" charset="-122"/>
              </a:rPr>
              <a:t>全局临时表  </a:t>
            </a:r>
            <a:br>
              <a:rPr lang="zh-CN" altLang="en-US" sz="2400" dirty="0" smtClean="0">
                <a:latin typeface="微软雅黑" pitchFamily="34" charset="-122"/>
                <a:ea typeface="微软雅黑" pitchFamily="34" charset="-122"/>
              </a:rPr>
            </a:br>
            <a:r>
              <a:rPr lang="en-US" altLang="zh-CN" sz="2400" dirty="0" smtClean="0">
                <a:solidFill>
                  <a:srgbClr val="00B0F0"/>
                </a:solidFill>
                <a:latin typeface="微软雅黑" pitchFamily="34" charset="-122"/>
                <a:ea typeface="微软雅黑" pitchFamily="34" charset="-122"/>
              </a:rPr>
              <a:t>--</a:t>
            </a:r>
            <a:r>
              <a:rPr lang="zh-CN" altLang="en-US" sz="2400" dirty="0" smtClean="0">
                <a:solidFill>
                  <a:srgbClr val="00B0F0"/>
                </a:solidFill>
                <a:latin typeface="微软雅黑" pitchFamily="34" charset="-122"/>
                <a:ea typeface="微软雅黑" pitchFamily="34" charset="-122"/>
              </a:rPr>
              <a:t>以两个井号 </a:t>
            </a:r>
            <a:r>
              <a:rPr lang="en-US" altLang="zh-CN" sz="2400" dirty="0" smtClean="0">
                <a:solidFill>
                  <a:srgbClr val="00B0F0"/>
                </a:solidFill>
                <a:latin typeface="微软雅黑" pitchFamily="34" charset="-122"/>
                <a:ea typeface="微软雅黑" pitchFamily="34" charset="-122"/>
              </a:rPr>
              <a:t>(##) </a:t>
            </a:r>
            <a:r>
              <a:rPr lang="zh-CN" altLang="en-US" sz="2400" dirty="0" smtClean="0">
                <a:solidFill>
                  <a:srgbClr val="00B0F0"/>
                </a:solidFill>
                <a:latin typeface="微软雅黑" pitchFamily="34" charset="-122"/>
                <a:ea typeface="微软雅黑" pitchFamily="34" charset="-122"/>
              </a:rPr>
              <a:t>开头的那些表名。在所有连接上都能看到全局临时表。</a:t>
            </a:r>
            <a:endParaRPr lang="en-US" altLang="zh-CN" sz="2400" dirty="0" smtClean="0">
              <a:solidFill>
                <a:srgbClr val="00B0F0"/>
              </a:solidFill>
              <a:latin typeface="微软雅黑" pitchFamily="34" charset="-122"/>
              <a:ea typeface="微软雅黑" pitchFamily="34" charset="-122"/>
            </a:endParaRPr>
          </a:p>
          <a:p>
            <a:pPr>
              <a:lnSpc>
                <a:spcPct val="150000"/>
              </a:lnSpc>
              <a:buFont typeface="Wingdings" pitchFamily="2" charset="2"/>
              <a:buNone/>
              <a:defRPr/>
            </a:pPr>
            <a:r>
              <a:rPr lang="zh-CN" altLang="en-US" sz="2400" dirty="0" smtClean="0">
                <a:solidFill>
                  <a:srgbClr val="FF0000"/>
                </a:solidFill>
                <a:latin typeface="微软雅黑" pitchFamily="34" charset="-122"/>
                <a:ea typeface="微软雅黑" pitchFamily="34" charset="-122"/>
              </a:rPr>
              <a:t>    如果在创建全局临时表的连接断开前没有显式地除去这些表，那么只要所有其它任务停止引用它们，这些表即被除去。当创建全局临时表的连接断开后，新的任务不能再引用它们。</a:t>
            </a:r>
            <a:endParaRPr lang="en-US" altLang="zh-CN" sz="2400" dirty="0" smtClean="0">
              <a:solidFill>
                <a:srgbClr val="FF0000"/>
              </a:solidFill>
              <a:latin typeface="微软雅黑" pitchFamily="34" charset="-122"/>
              <a:ea typeface="微软雅黑" pitchFamily="34" charset="-122"/>
            </a:endParaRPr>
          </a:p>
          <a:p>
            <a:pPr>
              <a:lnSpc>
                <a:spcPct val="150000"/>
              </a:lnSpc>
              <a:buFont typeface="Wingdings" pitchFamily="2" charset="2"/>
              <a:buNone/>
              <a:defRPr/>
            </a:pPr>
            <a:endParaRPr lang="en-US" altLang="zh-CN" sz="2400" dirty="0" smtClean="0">
              <a:solidFill>
                <a:srgbClr val="FF0000"/>
              </a:solidFill>
              <a:latin typeface="微软雅黑" pitchFamily="34" charset="-122"/>
              <a:ea typeface="微软雅黑" pitchFamily="34" charset="-122"/>
            </a:endParaRPr>
          </a:p>
          <a:p>
            <a:pPr>
              <a:lnSpc>
                <a:spcPct val="150000"/>
              </a:lnSpc>
              <a:buFont typeface="Wingdings" pitchFamily="2" charset="2"/>
              <a:buNone/>
              <a:defRP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当前的语句一执行完，任务与表之间的关联即被除去，因此通常情况下，只要创建全局临时表的连接断开，全局临时表即被除去。</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125538"/>
            <a:ext cx="8229600" cy="5543550"/>
          </a:xfrm>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buFont typeface="Wingdings" pitchFamily="2" charset="2"/>
              <a:buNone/>
              <a:defRPr/>
            </a:pPr>
            <a:r>
              <a:rPr lang="zh-CN" altLang="en-US" sz="2400" b="1" dirty="0" smtClean="0">
                <a:latin typeface="微软雅黑" pitchFamily="34" charset="-122"/>
                <a:ea typeface="微软雅黑" pitchFamily="34" charset="-122"/>
              </a:rPr>
              <a:t>创建临时表</a:t>
            </a:r>
            <a:endParaRPr lang="en-US" altLang="zh-CN" sz="2400" dirty="0" smtClean="0">
              <a:latin typeface="微软雅黑" pitchFamily="34" charset="-122"/>
              <a:ea typeface="微软雅黑" pitchFamily="34" charset="-122"/>
            </a:endParaRPr>
          </a:p>
          <a:p>
            <a:pPr>
              <a:buFont typeface="Wingdings" pitchFamily="2" charset="2"/>
              <a:buNone/>
              <a:defRPr/>
            </a:pPr>
            <a:r>
              <a:rPr lang="zh-CN" altLang="en-US" sz="2400" dirty="0" smtClean="0">
                <a:latin typeface="微软雅黑" pitchFamily="34" charset="-122"/>
                <a:ea typeface="微软雅黑" pitchFamily="34" charset="-122"/>
              </a:rPr>
              <a:t>方法一：</a:t>
            </a:r>
            <a:br>
              <a:rPr lang="zh-CN" altLang="en-US" sz="2400" dirty="0" smtClean="0">
                <a:latin typeface="微软雅黑" pitchFamily="34" charset="-122"/>
                <a:ea typeface="微软雅黑" pitchFamily="34" charset="-122"/>
              </a:rPr>
            </a:br>
            <a:r>
              <a:rPr lang="en-US" altLang="zh-CN" sz="2400" dirty="0" smtClean="0">
                <a:latin typeface="微软雅黑" pitchFamily="34" charset="-122"/>
                <a:ea typeface="微软雅黑" pitchFamily="34" charset="-122"/>
              </a:rPr>
              <a:t>create table #</a:t>
            </a:r>
            <a:r>
              <a:rPr lang="zh-CN" altLang="en-US" sz="2400" dirty="0" smtClean="0">
                <a:latin typeface="微软雅黑" pitchFamily="34" charset="-122"/>
                <a:ea typeface="微软雅黑" pitchFamily="34" charset="-122"/>
              </a:rPr>
              <a:t>临时表名</a:t>
            </a:r>
            <a:endParaRPr lang="en-US" altLang="zh-CN" sz="2400" dirty="0" smtClean="0">
              <a:latin typeface="微软雅黑" pitchFamily="34" charset="-122"/>
              <a:ea typeface="微软雅黑" pitchFamily="34" charset="-122"/>
            </a:endParaRPr>
          </a:p>
          <a:p>
            <a:pPr>
              <a:buFont typeface="Wingdings" pitchFamily="2" charset="2"/>
              <a:buNone/>
              <a:defRP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字段</a:t>
            </a:r>
            <a:r>
              <a:rPr lang="en-US" altLang="zh-CN" sz="2400" dirty="0" smtClean="0">
                <a:latin typeface="微软雅黑" pitchFamily="34" charset="-122"/>
                <a:ea typeface="微软雅黑" pitchFamily="34" charset="-122"/>
              </a:rPr>
              <a:t>1 </a:t>
            </a:r>
            <a:r>
              <a:rPr lang="zh-CN" altLang="en-US" sz="2400" dirty="0" smtClean="0">
                <a:latin typeface="微软雅黑" pitchFamily="34" charset="-122"/>
                <a:ea typeface="微软雅黑" pitchFamily="34" charset="-122"/>
              </a:rPr>
              <a:t>约束条件</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字段</a:t>
            </a:r>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约束条件</a:t>
            </a:r>
            <a:r>
              <a:rPr lang="en-US" altLang="zh-CN" sz="2400" dirty="0" smtClean="0">
                <a:latin typeface="微软雅黑" pitchFamily="34" charset="-122"/>
                <a:ea typeface="微软雅黑" pitchFamily="34" charset="-122"/>
              </a:rPr>
              <a:t>, .....)</a:t>
            </a:r>
          </a:p>
          <a:p>
            <a:pPr>
              <a:buFont typeface="Wingdings" pitchFamily="2" charset="2"/>
              <a:buNone/>
              <a:defRPr/>
            </a:pPr>
            <a:r>
              <a:rPr lang="en-US" altLang="zh-CN" sz="2400" dirty="0" smtClean="0">
                <a:latin typeface="微软雅黑" pitchFamily="34" charset="-122"/>
                <a:ea typeface="微软雅黑" pitchFamily="34" charset="-122"/>
              </a:rPr>
              <a:t/>
            </a:r>
            <a:br>
              <a:rPr lang="en-US" altLang="zh-CN" sz="2400" dirty="0" smtClean="0">
                <a:latin typeface="微软雅黑" pitchFamily="34" charset="-122"/>
                <a:ea typeface="微软雅黑" pitchFamily="34" charset="-122"/>
              </a:rPr>
            </a:br>
            <a:r>
              <a:rPr lang="en-US" altLang="zh-CN" sz="2400" dirty="0" smtClean="0">
                <a:latin typeface="微软雅黑" pitchFamily="34" charset="-122"/>
                <a:ea typeface="微软雅黑" pitchFamily="34" charset="-122"/>
              </a:rPr>
              <a:t> create table ##</a:t>
            </a:r>
            <a:r>
              <a:rPr lang="zh-CN" altLang="en-US" sz="2400" dirty="0" smtClean="0">
                <a:latin typeface="微软雅黑" pitchFamily="34" charset="-122"/>
                <a:ea typeface="微软雅黑" pitchFamily="34" charset="-122"/>
              </a:rPr>
              <a:t>临时表名</a:t>
            </a:r>
            <a:endParaRPr lang="en-US" altLang="zh-CN" sz="2400" dirty="0" smtClean="0">
              <a:latin typeface="微软雅黑" pitchFamily="34" charset="-122"/>
              <a:ea typeface="微软雅黑" pitchFamily="34" charset="-122"/>
            </a:endParaRPr>
          </a:p>
          <a:p>
            <a:pPr>
              <a:buFont typeface="Wingdings" pitchFamily="2" charset="2"/>
              <a:buNone/>
              <a:defRP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字段</a:t>
            </a:r>
            <a:r>
              <a:rPr lang="en-US" altLang="zh-CN" sz="2400" dirty="0" smtClean="0">
                <a:latin typeface="微软雅黑" pitchFamily="34" charset="-122"/>
                <a:ea typeface="微软雅黑" pitchFamily="34" charset="-122"/>
              </a:rPr>
              <a:t>1 </a:t>
            </a:r>
            <a:r>
              <a:rPr lang="zh-CN" altLang="en-US" sz="2400" dirty="0" smtClean="0">
                <a:latin typeface="微软雅黑" pitchFamily="34" charset="-122"/>
                <a:ea typeface="微软雅黑" pitchFamily="34" charset="-122"/>
              </a:rPr>
              <a:t>约束条件</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字段</a:t>
            </a:r>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约束条件</a:t>
            </a:r>
            <a:r>
              <a:rPr lang="en-US" altLang="zh-CN" sz="2400" dirty="0" smtClean="0">
                <a:latin typeface="微软雅黑" pitchFamily="34" charset="-122"/>
                <a:ea typeface="微软雅黑" pitchFamily="34" charset="-122"/>
              </a:rPr>
              <a:t>, .....)</a:t>
            </a: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r>
              <a:rPr lang="zh-CN" altLang="en-US" sz="2400" dirty="0" smtClean="0">
                <a:latin typeface="微软雅黑" pitchFamily="34" charset="-122"/>
                <a:ea typeface="微软雅黑" pitchFamily="34" charset="-122"/>
              </a:rPr>
              <a:t>方法二：</a:t>
            </a:r>
            <a:br>
              <a:rPr lang="zh-CN" altLang="en-US" sz="2400" dirty="0" smtClean="0">
                <a:latin typeface="微软雅黑" pitchFamily="34" charset="-122"/>
                <a:ea typeface="微软雅黑" pitchFamily="34" charset="-122"/>
              </a:rPr>
            </a:b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select * into #</a:t>
            </a:r>
            <a:r>
              <a:rPr lang="zh-CN" altLang="en-US" sz="2400" dirty="0" smtClean="0">
                <a:latin typeface="微软雅黑" pitchFamily="34" charset="-122"/>
                <a:ea typeface="微软雅黑" pitchFamily="34" charset="-122"/>
              </a:rPr>
              <a:t>临时表名 </a:t>
            </a:r>
            <a:r>
              <a:rPr lang="en-US" altLang="zh-CN" sz="2400" dirty="0" smtClean="0">
                <a:latin typeface="微软雅黑" pitchFamily="34" charset="-122"/>
                <a:ea typeface="微软雅黑" pitchFamily="34" charset="-122"/>
              </a:rPr>
              <a:t>from </a:t>
            </a:r>
            <a:r>
              <a:rPr lang="zh-CN" altLang="en-US" sz="2400" dirty="0" smtClean="0">
                <a:latin typeface="微软雅黑" pitchFamily="34" charset="-122"/>
                <a:ea typeface="微软雅黑" pitchFamily="34" charset="-122"/>
              </a:rPr>
              <a:t>表</a:t>
            </a:r>
            <a:r>
              <a:rPr lang="en-US" altLang="zh-CN" sz="2400" dirty="0" smtClean="0">
                <a:latin typeface="微软雅黑" pitchFamily="34" charset="-122"/>
                <a:ea typeface="微软雅黑" pitchFamily="34" charset="-122"/>
              </a:rPr>
              <a:t>;</a:t>
            </a:r>
            <a:br>
              <a:rPr lang="en-US" altLang="zh-CN" sz="2400" dirty="0" smtClean="0">
                <a:latin typeface="微软雅黑" pitchFamily="34" charset="-122"/>
                <a:ea typeface="微软雅黑" pitchFamily="34" charset="-122"/>
              </a:rPr>
            </a:br>
            <a:r>
              <a:rPr lang="en-US" altLang="zh-CN" sz="2400" dirty="0" smtClean="0">
                <a:latin typeface="微软雅黑" pitchFamily="34" charset="-122"/>
                <a:ea typeface="微软雅黑" pitchFamily="34" charset="-122"/>
              </a:rPr>
              <a:t>     select * into ##</a:t>
            </a:r>
            <a:r>
              <a:rPr lang="zh-CN" altLang="en-US" sz="2400" dirty="0" smtClean="0">
                <a:latin typeface="微软雅黑" pitchFamily="34" charset="-122"/>
                <a:ea typeface="微软雅黑" pitchFamily="34" charset="-122"/>
              </a:rPr>
              <a:t>临时表名 </a:t>
            </a:r>
            <a:r>
              <a:rPr lang="en-US" altLang="zh-CN" sz="2400" dirty="0" smtClean="0">
                <a:latin typeface="微软雅黑" pitchFamily="34" charset="-122"/>
                <a:ea typeface="微软雅黑" pitchFamily="34" charset="-122"/>
              </a:rPr>
              <a:t>from </a:t>
            </a:r>
            <a:r>
              <a:rPr lang="zh-CN" altLang="en-US" sz="2400" dirty="0" smtClean="0">
                <a:latin typeface="微软雅黑" pitchFamily="34" charset="-122"/>
                <a:ea typeface="微软雅黑" pitchFamily="34" charset="-122"/>
              </a:rPr>
              <a:t>表</a:t>
            </a:r>
            <a:r>
              <a:rPr lang="en-US" altLang="zh-CN" sz="2400" dirty="0" smtClean="0">
                <a:latin typeface="微软雅黑" pitchFamily="34" charset="-122"/>
                <a:ea typeface="微软雅黑" pitchFamily="34" charset="-122"/>
              </a:rPr>
              <a:t>;</a:t>
            </a:r>
          </a:p>
          <a:p>
            <a:pPr>
              <a:buFont typeface="Wingdings" pitchFamily="2" charset="2"/>
              <a:buNone/>
              <a:defRPr/>
            </a:pPr>
            <a:r>
              <a:rPr lang="en-US" altLang="zh-CN" sz="2400" dirty="0" smtClean="0">
                <a:latin typeface="微软雅黑" pitchFamily="34" charset="-122"/>
                <a:ea typeface="微软雅黑" pitchFamily="34" charset="-122"/>
              </a:rPr>
              <a:t/>
            </a:r>
            <a:br>
              <a:rPr lang="en-US" altLang="zh-CN" sz="2400" dirty="0" smtClean="0">
                <a:latin typeface="微软雅黑" pitchFamily="34" charset="-122"/>
                <a:ea typeface="微软雅黑" pitchFamily="34" charset="-122"/>
              </a:rPr>
            </a:br>
            <a:r>
              <a:rPr lang="zh-CN" altLang="en-US" sz="2400" dirty="0" smtClean="0">
                <a:latin typeface="微软雅黑" pitchFamily="34" charset="-122"/>
                <a:ea typeface="微软雅黑" pitchFamily="34" charset="-122"/>
              </a:rPr>
              <a:t>注：以上的</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代表局部临时表，</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代表全局临时表</a:t>
            </a:r>
            <a:br>
              <a:rPr lang="zh-CN" altLang="en-US" sz="2400" dirty="0" smtClean="0">
                <a:latin typeface="微软雅黑" pitchFamily="34" charset="-122"/>
                <a:ea typeface="微软雅黑" pitchFamily="34" charset="-122"/>
              </a:rPr>
            </a:br>
            <a:r>
              <a:rPr lang="zh-CN" altLang="en-US" sz="2400" dirty="0" smtClean="0">
                <a:latin typeface="微软雅黑" pitchFamily="34" charset="-122"/>
                <a:ea typeface="微软雅黑" pitchFamily="34" charset="-122"/>
              </a:rPr>
              <a:t/>
            </a:r>
            <a:br>
              <a:rPr lang="zh-CN" altLang="en-US" sz="2400" dirty="0" smtClean="0">
                <a:latin typeface="微软雅黑" pitchFamily="34" charset="-122"/>
                <a:ea typeface="微软雅黑" pitchFamily="34" charset="-122"/>
              </a:rPr>
            </a:b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323528" y="1124744"/>
            <a:ext cx="8229600" cy="4210050"/>
          </a:xfrm>
          <a:ln>
            <a:miter lim="800000"/>
            <a:headEnd/>
            <a:tailEnd/>
          </a:ln>
        </p:spPr>
        <p:txBody>
          <a:bodyPr vert="horz" wrap="square" lIns="91440" tIns="45720" rIns="91440" bIns="45720" numCol="1" anchor="t" anchorCtr="0" compatLnSpc="1">
            <a:prstTxWarp prst="textNoShape">
              <a:avLst/>
            </a:prstTxWarp>
          </a:bodyPr>
          <a:lstStyle/>
          <a:p>
            <a:pPr>
              <a:buFontTx/>
              <a:buNone/>
              <a:defRPr/>
            </a:pPr>
            <a:r>
              <a:rPr lang="zh-CN" altLang="en-US" sz="2400" b="1" dirty="0" smtClean="0">
                <a:latin typeface="微软雅黑" pitchFamily="34" charset="-122"/>
                <a:ea typeface="微软雅黑" pitchFamily="34" charset="-122"/>
              </a:rPr>
              <a:t>查询临时表</a:t>
            </a:r>
            <a:r>
              <a:rPr lang="zh-CN" altLang="en-US" sz="2400" dirty="0" smtClean="0">
                <a:latin typeface="微软雅黑" pitchFamily="34" charset="-122"/>
                <a:ea typeface="微软雅黑" pitchFamily="34" charset="-122"/>
              </a:rPr>
              <a:t/>
            </a:r>
            <a:br>
              <a:rPr lang="zh-CN" altLang="en-US" sz="2400" dirty="0" smtClean="0">
                <a:latin typeface="微软雅黑" pitchFamily="34" charset="-122"/>
                <a:ea typeface="微软雅黑" pitchFamily="34" charset="-122"/>
              </a:rPr>
            </a:b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select * from #</a:t>
            </a:r>
            <a:r>
              <a:rPr lang="zh-CN" altLang="en-US" sz="2400" dirty="0" smtClean="0">
                <a:latin typeface="微软雅黑" pitchFamily="34" charset="-122"/>
                <a:ea typeface="微软雅黑" pitchFamily="34" charset="-122"/>
              </a:rPr>
              <a:t>临时表名</a:t>
            </a:r>
            <a:r>
              <a:rPr lang="en-US" altLang="zh-CN" sz="2400" dirty="0" smtClean="0">
                <a:latin typeface="微软雅黑" pitchFamily="34" charset="-122"/>
                <a:ea typeface="微软雅黑" pitchFamily="34" charset="-122"/>
              </a:rPr>
              <a:t>;</a:t>
            </a:r>
            <a:br>
              <a:rPr lang="en-US" altLang="zh-CN" sz="2400" dirty="0" smtClean="0">
                <a:latin typeface="微软雅黑" pitchFamily="34" charset="-122"/>
                <a:ea typeface="微软雅黑" pitchFamily="34" charset="-122"/>
              </a:rPr>
            </a:br>
            <a:r>
              <a:rPr lang="en-US" altLang="zh-CN" sz="2400" dirty="0" smtClean="0">
                <a:latin typeface="微软雅黑" pitchFamily="34" charset="-122"/>
                <a:ea typeface="微软雅黑" pitchFamily="34" charset="-122"/>
              </a:rPr>
              <a:t>     select * from ##</a:t>
            </a:r>
            <a:r>
              <a:rPr lang="zh-CN" altLang="en-US" sz="2400" dirty="0" smtClean="0">
                <a:latin typeface="微软雅黑" pitchFamily="34" charset="-122"/>
                <a:ea typeface="微软雅黑" pitchFamily="34" charset="-122"/>
              </a:rPr>
              <a:t>临时表名</a:t>
            </a:r>
            <a:r>
              <a:rPr lang="en-US" altLang="zh-CN" sz="2400" dirty="0" smtClean="0">
                <a:latin typeface="微软雅黑" pitchFamily="34" charset="-122"/>
                <a:ea typeface="微软雅黑" pitchFamily="34" charset="-122"/>
              </a:rPr>
              <a:t>;</a:t>
            </a:r>
            <a:br>
              <a:rPr lang="en-US" altLang="zh-CN" sz="2400" dirty="0" smtClean="0">
                <a:latin typeface="微软雅黑" pitchFamily="34" charset="-122"/>
                <a:ea typeface="微软雅黑" pitchFamily="34" charset="-122"/>
              </a:rPr>
            </a:br>
            <a:endParaRPr lang="en-US" altLang="zh-CN" sz="2400" dirty="0" smtClean="0">
              <a:latin typeface="微软雅黑" pitchFamily="34" charset="-122"/>
              <a:ea typeface="微软雅黑" pitchFamily="34" charset="-122"/>
            </a:endParaRPr>
          </a:p>
          <a:p>
            <a:pPr>
              <a:buFontTx/>
              <a:buNone/>
              <a:defRPr/>
            </a:pPr>
            <a:r>
              <a:rPr lang="zh-CN" altLang="en-US" sz="2400" b="1" dirty="0" smtClean="0">
                <a:latin typeface="微软雅黑" pitchFamily="34" charset="-122"/>
                <a:ea typeface="微软雅黑" pitchFamily="34" charset="-122"/>
              </a:rPr>
              <a:t>删除临时表</a:t>
            </a:r>
            <a:r>
              <a:rPr lang="zh-CN" altLang="en-US" sz="2400" dirty="0" smtClean="0">
                <a:latin typeface="微软雅黑" pitchFamily="34" charset="-122"/>
                <a:ea typeface="微软雅黑" pitchFamily="34" charset="-122"/>
              </a:rPr>
              <a:t/>
            </a:r>
            <a:br>
              <a:rPr lang="zh-CN" altLang="en-US" sz="2400" dirty="0" smtClean="0">
                <a:latin typeface="微软雅黑" pitchFamily="34" charset="-122"/>
                <a:ea typeface="微软雅黑" pitchFamily="34" charset="-122"/>
              </a:rPr>
            </a:b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drop table #</a:t>
            </a:r>
            <a:r>
              <a:rPr lang="zh-CN" altLang="en-US" sz="2400" dirty="0" smtClean="0">
                <a:latin typeface="微软雅黑" pitchFamily="34" charset="-122"/>
                <a:ea typeface="微软雅黑" pitchFamily="34" charset="-122"/>
              </a:rPr>
              <a:t>临时表名</a:t>
            </a:r>
            <a:r>
              <a:rPr lang="en-US" altLang="zh-CN" sz="2400" dirty="0" smtClean="0">
                <a:latin typeface="微软雅黑" pitchFamily="34" charset="-122"/>
                <a:ea typeface="微软雅黑" pitchFamily="34" charset="-122"/>
              </a:rPr>
              <a:t>;</a:t>
            </a:r>
            <a:br>
              <a:rPr lang="en-US" altLang="zh-CN" sz="2400" dirty="0" smtClean="0">
                <a:latin typeface="微软雅黑" pitchFamily="34" charset="-122"/>
                <a:ea typeface="微软雅黑" pitchFamily="34" charset="-122"/>
              </a:rPr>
            </a:br>
            <a:r>
              <a:rPr lang="en-US" altLang="zh-CN" sz="2400" dirty="0" smtClean="0">
                <a:latin typeface="微软雅黑" pitchFamily="34" charset="-122"/>
                <a:ea typeface="微软雅黑" pitchFamily="34" charset="-122"/>
              </a:rPr>
              <a:t>     drop table ##</a:t>
            </a:r>
            <a:r>
              <a:rPr lang="zh-CN" altLang="en-US" sz="2400" dirty="0" smtClean="0">
                <a:latin typeface="微软雅黑" pitchFamily="34" charset="-122"/>
                <a:ea typeface="微软雅黑" pitchFamily="34" charset="-122"/>
              </a:rPr>
              <a:t>临时表名</a:t>
            </a:r>
            <a:r>
              <a:rPr lang="en-US" altLang="zh-CN" sz="2400" dirty="0" smtClean="0">
                <a:latin typeface="微软雅黑" pitchFamily="34" charset="-122"/>
                <a:ea typeface="微软雅黑" pitchFamily="34" charset="-122"/>
              </a:rPr>
              <a:t>;</a:t>
            </a:r>
          </a:p>
          <a:p>
            <a:pPr>
              <a:buFont typeface="Wingdings" pitchFamily="2" charset="2"/>
              <a:buNone/>
              <a:defRPr/>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125538"/>
            <a:ext cx="8229600" cy="5472112"/>
          </a:xfrm>
          <a:ln>
            <a:miter lim="800000"/>
            <a:headEnd/>
            <a:tailEnd/>
          </a:ln>
        </p:spPr>
        <p:txBody>
          <a:bodyPr vert="horz" wrap="square" lIns="91440" tIns="45720" rIns="91440" bIns="45720" numCol="1" anchor="t" anchorCtr="0" compatLnSpc="1">
            <a:prstTxWarp prst="textNoShape">
              <a:avLst/>
            </a:prstTxWarp>
          </a:bodyPr>
          <a:lstStyle/>
          <a:p>
            <a:pPr>
              <a:defRPr/>
            </a:pPr>
            <a:r>
              <a:rPr lang="en-US" altLang="zh-CN" sz="2400" dirty="0" smtClean="0">
                <a:latin typeface="微软雅黑" pitchFamily="34" charset="-122"/>
                <a:ea typeface="微软雅黑" pitchFamily="34" charset="-122"/>
              </a:rPr>
              <a:t>DECLARE @</a:t>
            </a:r>
            <a:r>
              <a:rPr lang="en-US" altLang="zh-CN" sz="2400" dirty="0" err="1" smtClean="0">
                <a:latin typeface="微软雅黑" pitchFamily="34" charset="-122"/>
                <a:ea typeface="微软雅黑" pitchFamily="34" charset="-122"/>
              </a:rPr>
              <a:t>sql</a:t>
            </a:r>
            <a:r>
              <a:rPr lang="en-US" altLang="zh-CN" sz="2400" dirty="0" smtClean="0">
                <a:latin typeface="微软雅黑" pitchFamily="34" charset="-122"/>
                <a:ea typeface="微软雅黑" pitchFamily="34" charset="-122"/>
              </a:rPr>
              <a:t> VARCHAR(100);</a:t>
            </a:r>
          </a:p>
          <a:p>
            <a:pPr>
              <a:defRPr/>
            </a:pPr>
            <a:r>
              <a:rPr lang="en-US" altLang="zh-CN" sz="2400" dirty="0" smtClean="0">
                <a:latin typeface="微软雅黑" pitchFamily="34" charset="-122"/>
                <a:ea typeface="微软雅黑" pitchFamily="34" charset="-122"/>
              </a:rPr>
              <a:t>SET @</a:t>
            </a:r>
            <a:r>
              <a:rPr lang="en-US" altLang="zh-CN" sz="2400" dirty="0" err="1" smtClean="0">
                <a:latin typeface="微软雅黑" pitchFamily="34" charset="-122"/>
                <a:ea typeface="微软雅黑" pitchFamily="34" charset="-122"/>
              </a:rPr>
              <a:t>sql</a:t>
            </a:r>
            <a:r>
              <a:rPr lang="en-US" altLang="zh-CN" sz="2400" dirty="0" smtClean="0">
                <a:latin typeface="微软雅黑" pitchFamily="34" charset="-122"/>
                <a:ea typeface="微软雅黑" pitchFamily="34" charset="-122"/>
              </a:rPr>
              <a:t> = 'SELECT * INTO #temp1 FROM </a:t>
            </a:r>
            <a:r>
              <a:rPr lang="en-US" altLang="zh-CN" sz="2400" dirty="0" err="1" smtClean="0">
                <a:latin typeface="微软雅黑" pitchFamily="34" charset="-122"/>
                <a:ea typeface="微软雅黑" pitchFamily="34" charset="-122"/>
              </a:rPr>
              <a:t>dbo.tsd_username_m</a:t>
            </a:r>
            <a:r>
              <a:rPr lang="en-US" altLang="zh-CN" sz="2400" dirty="0" smtClean="0">
                <a:latin typeface="微软雅黑" pitchFamily="34" charset="-122"/>
                <a:ea typeface="微软雅黑" pitchFamily="34" charset="-122"/>
              </a:rPr>
              <a:t>;';</a:t>
            </a:r>
          </a:p>
          <a:p>
            <a:pPr>
              <a:defRPr/>
            </a:pPr>
            <a:r>
              <a:rPr lang="en-US" altLang="zh-CN" sz="2400" dirty="0" smtClean="0">
                <a:latin typeface="微软雅黑" pitchFamily="34" charset="-122"/>
                <a:ea typeface="微软雅黑" pitchFamily="34" charset="-122"/>
              </a:rPr>
              <a:t>EXEC(@</a:t>
            </a:r>
            <a:r>
              <a:rPr lang="en-US" altLang="zh-CN" sz="2400" dirty="0" err="1" smtClean="0">
                <a:latin typeface="微软雅黑" pitchFamily="34" charset="-122"/>
                <a:ea typeface="微软雅黑" pitchFamily="34" charset="-122"/>
              </a:rPr>
              <a:t>sql</a:t>
            </a:r>
            <a:r>
              <a:rPr lang="en-US" altLang="zh-CN" sz="2400" dirty="0" smtClean="0">
                <a:latin typeface="微软雅黑" pitchFamily="34" charset="-122"/>
                <a:ea typeface="微软雅黑" pitchFamily="34" charset="-122"/>
              </a:rPr>
              <a:t>);</a:t>
            </a:r>
          </a:p>
          <a:p>
            <a:pPr>
              <a:defRPr/>
            </a:pPr>
            <a:r>
              <a:rPr lang="en-US" altLang="zh-CN" sz="2400" dirty="0" smtClean="0">
                <a:latin typeface="微软雅黑" pitchFamily="34" charset="-122"/>
                <a:ea typeface="微软雅黑" pitchFamily="34" charset="-122"/>
              </a:rPr>
              <a:t>SELECT * FROM #temp1;</a:t>
            </a:r>
          </a:p>
          <a:p>
            <a:pPr>
              <a:defRPr/>
            </a:pPr>
            <a:endParaRPr lang="en-US" altLang="zh-CN" sz="2400" dirty="0" smtClean="0">
              <a:latin typeface="微软雅黑" pitchFamily="34" charset="-122"/>
              <a:ea typeface="微软雅黑" pitchFamily="34" charset="-122"/>
            </a:endParaRPr>
          </a:p>
          <a:p>
            <a:pPr>
              <a:buFontTx/>
              <a:buNone/>
              <a:defRPr/>
            </a:pPr>
            <a:r>
              <a:rPr lang="zh-CN" altLang="en-US" sz="2400" dirty="0" smtClean="0">
                <a:latin typeface="微软雅黑" pitchFamily="34" charset="-122"/>
                <a:ea typeface="微软雅黑" pitchFamily="34" charset="-122"/>
              </a:rPr>
              <a:t>提示：</a:t>
            </a:r>
            <a:endParaRPr lang="en-US" altLang="zh-CN" sz="2400" dirty="0" smtClean="0">
              <a:latin typeface="微软雅黑" pitchFamily="34" charset="-122"/>
              <a:ea typeface="微软雅黑" pitchFamily="34" charset="-122"/>
            </a:endParaRPr>
          </a:p>
          <a:p>
            <a:pPr>
              <a:buFontTx/>
              <a:buNone/>
              <a:defRPr/>
            </a:pPr>
            <a:r>
              <a:rPr lang="en-US" altLang="zh-CN" sz="2400" dirty="0" smtClean="0">
                <a:latin typeface="微软雅黑" pitchFamily="34" charset="-122"/>
                <a:ea typeface="微软雅黑" pitchFamily="34" charset="-122"/>
              </a:rPr>
              <a:t>(19 </a:t>
            </a:r>
            <a:r>
              <a:rPr lang="zh-CN" altLang="en-US" sz="2400" dirty="0" smtClean="0">
                <a:latin typeface="微软雅黑" pitchFamily="34" charset="-122"/>
                <a:ea typeface="微软雅黑" pitchFamily="34" charset="-122"/>
              </a:rPr>
              <a:t>行受影响</a:t>
            </a:r>
            <a:r>
              <a:rPr lang="en-US" altLang="zh-CN" sz="2400" dirty="0" smtClean="0">
                <a:latin typeface="微软雅黑" pitchFamily="34" charset="-122"/>
                <a:ea typeface="微软雅黑" pitchFamily="34" charset="-122"/>
              </a:rPr>
              <a:t>)</a:t>
            </a:r>
          </a:p>
          <a:p>
            <a:pPr>
              <a:buFontTx/>
              <a:buNone/>
              <a:defRPr/>
            </a:pPr>
            <a:r>
              <a:rPr lang="zh-CN" altLang="en-US" sz="2400" dirty="0" smtClean="0">
                <a:latin typeface="微软雅黑" pitchFamily="34" charset="-122"/>
                <a:ea typeface="微软雅黑" pitchFamily="34" charset="-122"/>
              </a:rPr>
              <a:t>消息</a:t>
            </a:r>
            <a:r>
              <a:rPr lang="en-US" altLang="zh-CN" sz="2400" dirty="0" smtClean="0">
                <a:latin typeface="微软雅黑" pitchFamily="34" charset="-122"/>
                <a:ea typeface="微软雅黑" pitchFamily="34" charset="-122"/>
              </a:rPr>
              <a:t>208</a:t>
            </a:r>
            <a:r>
              <a:rPr lang="zh-CN" altLang="en-US" sz="2400" dirty="0" smtClean="0">
                <a:latin typeface="微软雅黑" pitchFamily="34" charset="-122"/>
                <a:ea typeface="微软雅黑" pitchFamily="34" charset="-122"/>
              </a:rPr>
              <a:t>，级别</a:t>
            </a:r>
            <a:r>
              <a:rPr lang="en-US" altLang="zh-CN" sz="2400" dirty="0" smtClean="0">
                <a:latin typeface="微软雅黑" pitchFamily="34" charset="-122"/>
                <a:ea typeface="微软雅黑" pitchFamily="34" charset="-122"/>
              </a:rPr>
              <a:t>16</a:t>
            </a:r>
            <a:r>
              <a:rPr lang="zh-CN" altLang="en-US" sz="2400" dirty="0" smtClean="0">
                <a:latin typeface="微软雅黑" pitchFamily="34" charset="-122"/>
                <a:ea typeface="微软雅黑" pitchFamily="34" charset="-122"/>
              </a:rPr>
              <a:t>，状态</a:t>
            </a:r>
            <a:r>
              <a:rPr lang="en-US" altLang="zh-CN" sz="2400" dirty="0" smtClean="0">
                <a:latin typeface="微软雅黑" pitchFamily="34" charset="-122"/>
                <a:ea typeface="微软雅黑" pitchFamily="34" charset="-122"/>
              </a:rPr>
              <a:t>0</a:t>
            </a:r>
            <a:r>
              <a:rPr lang="zh-CN" altLang="en-US" sz="2400" dirty="0" smtClean="0">
                <a:latin typeface="微软雅黑" pitchFamily="34" charset="-122"/>
                <a:ea typeface="微软雅黑" pitchFamily="34" charset="-122"/>
              </a:rPr>
              <a:t>，第</a:t>
            </a:r>
            <a:r>
              <a:rPr lang="en-US" altLang="zh-CN" sz="2400" dirty="0" smtClean="0">
                <a:latin typeface="微软雅黑" pitchFamily="34" charset="-122"/>
                <a:ea typeface="微软雅黑" pitchFamily="34" charset="-122"/>
              </a:rPr>
              <a:t>4 </a:t>
            </a:r>
            <a:r>
              <a:rPr lang="zh-CN" altLang="en-US" sz="2400" dirty="0" smtClean="0">
                <a:latin typeface="微软雅黑" pitchFamily="34" charset="-122"/>
                <a:ea typeface="微软雅黑" pitchFamily="34" charset="-122"/>
              </a:rPr>
              <a:t>行</a:t>
            </a:r>
          </a:p>
          <a:p>
            <a:pPr>
              <a:buFontTx/>
              <a:buNone/>
              <a:defRPr/>
            </a:pPr>
            <a:r>
              <a:rPr lang="zh-CN" altLang="en-US" sz="2400" dirty="0" smtClean="0">
                <a:latin typeface="微软雅黑" pitchFamily="34" charset="-122"/>
                <a:ea typeface="微软雅黑" pitchFamily="34" charset="-122"/>
              </a:rPr>
              <a:t>对象名</a:t>
            </a:r>
            <a:r>
              <a:rPr lang="en-US" altLang="zh-CN" sz="2400" dirty="0" smtClean="0">
                <a:latin typeface="微软雅黑" pitchFamily="34" charset="-122"/>
                <a:ea typeface="微软雅黑" pitchFamily="34" charset="-122"/>
              </a:rPr>
              <a:t>'#temp1' </a:t>
            </a:r>
            <a:r>
              <a:rPr lang="zh-CN" altLang="en-US" sz="2400" dirty="0" smtClean="0">
                <a:latin typeface="微软雅黑" pitchFamily="34" charset="-122"/>
                <a:ea typeface="微软雅黑" pitchFamily="34" charset="-122"/>
              </a:rPr>
              <a:t>无效。</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bwMode="auto">
          <a:xfrm>
            <a:off x="395288" y="908050"/>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CN" sz="3200" dirty="0" smtClean="0">
                <a:solidFill>
                  <a:srgbClr val="00B0F0"/>
                </a:solidFill>
                <a:latin typeface="微软雅黑" pitchFamily="34" charset="-122"/>
                <a:ea typeface="微软雅黑" pitchFamily="34" charset="-122"/>
              </a:rPr>
              <a:t>2 </a:t>
            </a:r>
            <a:r>
              <a:rPr lang="zh-CN" altLang="en-US" sz="3200" dirty="0" smtClean="0">
                <a:solidFill>
                  <a:srgbClr val="00B0F0"/>
                </a:solidFill>
                <a:latin typeface="微软雅黑" pitchFamily="34" charset="-122"/>
                <a:ea typeface="微软雅黑" pitchFamily="34" charset="-122"/>
              </a:rPr>
              <a:t>表变量</a:t>
            </a:r>
          </a:p>
        </p:txBody>
      </p:sp>
      <p:sp>
        <p:nvSpPr>
          <p:cNvPr id="3" name="内容占位符 2"/>
          <p:cNvSpPr>
            <a:spLocks noGrp="1"/>
          </p:cNvSpPr>
          <p:nvPr>
            <p:ph idx="1"/>
          </p:nvPr>
        </p:nvSpPr>
        <p:spPr bwMode="auto">
          <a:xfrm>
            <a:off x="0" y="1844824"/>
            <a:ext cx="8892480" cy="4824536"/>
          </a:xfrm>
          <a:ln>
            <a:miter lim="800000"/>
            <a:headEnd/>
            <a:tailEnd/>
          </a:ln>
        </p:spPr>
        <p:txBody>
          <a:bodyPr vert="horz" wrap="square" lIns="91440" tIns="45720" rIns="91440" bIns="45720" numCol="1" anchor="t" anchorCtr="0" compatLnSpc="1">
            <a:prstTxWarp prst="textNoShape">
              <a:avLst/>
            </a:prstTxWarp>
            <a:normAutofit lnSpcReduction="10000"/>
          </a:bodyPr>
          <a:lstStyle/>
          <a:p>
            <a:pPr marL="0" indent="0">
              <a:lnSpc>
                <a:spcPct val="160000"/>
              </a:lnSpc>
              <a:buNone/>
              <a:defRP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表</a:t>
            </a:r>
            <a:r>
              <a:rPr lang="zh-CN" altLang="en-US" sz="2400" dirty="0" smtClean="0">
                <a:latin typeface="微软雅黑" pitchFamily="34" charset="-122"/>
                <a:ea typeface="微软雅黑" pitchFamily="34" charset="-122"/>
              </a:rPr>
              <a:t>变量创建的语法类似于创建临时表，区别就在于创建的时候，必须要为之命名</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a:lnSpc>
                <a:spcPct val="160000"/>
              </a:lnSpc>
              <a:buNone/>
              <a:defRP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表</a:t>
            </a:r>
            <a:r>
              <a:rPr lang="zh-CN" altLang="en-US" sz="2400" dirty="0" smtClean="0">
                <a:latin typeface="微软雅黑" pitchFamily="34" charset="-122"/>
                <a:ea typeface="微软雅黑" pitchFamily="34" charset="-122"/>
              </a:rPr>
              <a:t>变量是变量的一种，表变量也分为本地及全局的两种：</a:t>
            </a:r>
            <a:endParaRPr lang="en-US" altLang="zh-CN" sz="2400" dirty="0" smtClean="0">
              <a:latin typeface="微软雅黑" pitchFamily="34" charset="-122"/>
              <a:ea typeface="微软雅黑" pitchFamily="34" charset="-122"/>
            </a:endParaRPr>
          </a:p>
          <a:p>
            <a:pPr marL="0" indent="0">
              <a:lnSpc>
                <a:spcPct val="160000"/>
              </a:lnSpc>
              <a:buNone/>
              <a:defRP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本</a:t>
            </a:r>
            <a:r>
              <a:rPr lang="zh-CN" altLang="en-US" sz="2400" dirty="0" smtClean="0">
                <a:latin typeface="微软雅黑" pitchFamily="34" charset="-122"/>
                <a:ea typeface="微软雅黑" pitchFamily="34" charset="-122"/>
              </a:rPr>
              <a:t>地表变量的名称都是以“</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为前缀，只有在本地当前的用户连接中才可以访问。</a:t>
            </a:r>
          </a:p>
          <a:p>
            <a:pPr marL="0" indent="0">
              <a:lnSpc>
                <a:spcPct val="160000"/>
              </a:lnSpc>
              <a:buNone/>
              <a:defRP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全局</a:t>
            </a:r>
            <a:r>
              <a:rPr lang="zh-CN" altLang="en-US" sz="2400" dirty="0" smtClean="0">
                <a:latin typeface="微软雅黑" pitchFamily="34" charset="-122"/>
                <a:ea typeface="微软雅黑" pitchFamily="34" charset="-122"/>
              </a:rPr>
              <a:t>的表变量的名称都是以“</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为前缀，一般都是系统的全局变量，如常用到的，如 </a:t>
            </a:r>
            <a:r>
              <a:rPr lang="en-US" altLang="zh-CN" sz="2400" dirty="0" smtClean="0">
                <a:latin typeface="微软雅黑" pitchFamily="34" charset="-122"/>
                <a:ea typeface="微软雅黑" pitchFamily="34" charset="-122"/>
              </a:rPr>
              <a:t>@@ERROR</a:t>
            </a:r>
            <a:r>
              <a:rPr lang="zh-CN" altLang="en-US" sz="2400" dirty="0" smtClean="0">
                <a:latin typeface="微软雅黑" pitchFamily="34" charset="-122"/>
                <a:ea typeface="微软雅黑" pitchFamily="34" charset="-122"/>
              </a:rPr>
              <a:t>代表错误的号，</a:t>
            </a:r>
            <a:r>
              <a:rPr lang="en-US" altLang="zh-CN" sz="2400" dirty="0" smtClean="0">
                <a:latin typeface="微软雅黑" pitchFamily="34" charset="-122"/>
                <a:ea typeface="微软雅黑" pitchFamily="34" charset="-122"/>
              </a:rPr>
              <a:t>@@ROWCOUNT </a:t>
            </a:r>
            <a:r>
              <a:rPr lang="zh-CN" altLang="en-US" sz="2400" dirty="0" smtClean="0">
                <a:latin typeface="微软雅黑" pitchFamily="34" charset="-122"/>
                <a:ea typeface="微软雅黑" pitchFamily="34" charset="-122"/>
              </a:rPr>
              <a:t>代表影响的行数。</a:t>
            </a:r>
          </a:p>
          <a:p>
            <a:pPr>
              <a:buFont typeface="Wingdings" pitchFamily="2" charset="2"/>
              <a:buNone/>
              <a:defRPr/>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bwMode="auto">
          <a:xfrm>
            <a:off x="0" y="836712"/>
            <a:ext cx="8229600" cy="6524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zh-CN" sz="4000" dirty="0" smtClean="0">
                <a:solidFill>
                  <a:srgbClr val="00B0F0"/>
                </a:solidFill>
                <a:latin typeface="微软雅黑" pitchFamily="34" charset="-122"/>
                <a:ea typeface="微软雅黑" pitchFamily="34" charset="-122"/>
              </a:rPr>
              <a:t>CHARINDEX</a:t>
            </a:r>
            <a:endParaRPr lang="zh-CN" altLang="en-US" sz="4000" dirty="0" smtClean="0">
              <a:solidFill>
                <a:srgbClr val="00B0F0"/>
              </a:solidFill>
              <a:latin typeface="微软雅黑" pitchFamily="34" charset="-122"/>
              <a:ea typeface="微软雅黑" pitchFamily="34" charset="-122"/>
            </a:endParaRPr>
          </a:p>
        </p:txBody>
      </p:sp>
      <p:sp>
        <p:nvSpPr>
          <p:cNvPr id="3" name="内容占位符 2"/>
          <p:cNvSpPr>
            <a:spLocks noGrp="1"/>
          </p:cNvSpPr>
          <p:nvPr>
            <p:ph idx="1"/>
          </p:nvPr>
        </p:nvSpPr>
        <p:spPr bwMode="auto">
          <a:xfrm>
            <a:off x="178693" y="1628800"/>
            <a:ext cx="8713787" cy="4968875"/>
          </a:xfrm>
          <a:ln>
            <a:miter lim="800000"/>
            <a:headEnd/>
            <a:tailEnd/>
          </a:ln>
        </p:spPr>
        <p:txBody>
          <a:bodyPr vert="horz" wrap="square" lIns="91440" tIns="45720" rIns="91440" bIns="45720" numCol="1" anchor="t" anchorCtr="0" compatLnSpc="1">
            <a:prstTxWarp prst="textNoShape">
              <a:avLst/>
            </a:prstTxWarp>
            <a:normAutofit/>
          </a:bodyPr>
          <a:lstStyle/>
          <a:p>
            <a:pPr>
              <a:buFontTx/>
              <a:buNone/>
              <a:defRPr/>
            </a:pPr>
            <a:r>
              <a:rPr lang="zh-CN" altLang="en-US" sz="2400" dirty="0" smtClean="0">
                <a:latin typeface="微软雅黑" pitchFamily="34" charset="-122"/>
                <a:ea typeface="微软雅黑" pitchFamily="34" charset="-122"/>
              </a:rPr>
              <a:t>语法： </a:t>
            </a:r>
            <a:endParaRPr lang="en-US" altLang="zh-CN" sz="2400" dirty="0" smtClean="0">
              <a:latin typeface="微软雅黑" pitchFamily="34" charset="-122"/>
              <a:ea typeface="微软雅黑" pitchFamily="34" charset="-122"/>
            </a:endParaRPr>
          </a:p>
          <a:p>
            <a:pPr>
              <a:buFontTx/>
              <a:buNone/>
              <a:defRPr/>
            </a:pPr>
            <a:r>
              <a:rPr lang="en-US" altLang="zh-CN" sz="2200" dirty="0" smtClean="0">
                <a:latin typeface="微软雅黑" pitchFamily="34" charset="-122"/>
                <a:ea typeface="微软雅黑" pitchFamily="34" charset="-122"/>
              </a:rPr>
              <a:t>CHARINDEX </a:t>
            </a:r>
            <a:r>
              <a:rPr lang="en-US" altLang="zh-CN" sz="2200" b="1"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 expression1 </a:t>
            </a:r>
            <a:r>
              <a:rPr lang="en-US" altLang="zh-CN" sz="2200" b="1"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expression2 [ </a:t>
            </a:r>
            <a:r>
              <a:rPr lang="en-US" altLang="zh-CN" sz="2200" b="1"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start_location</a:t>
            </a:r>
            <a:r>
              <a:rPr lang="en-US" altLang="zh-CN" sz="2200" dirty="0" smtClean="0">
                <a:latin typeface="微软雅黑" pitchFamily="34" charset="-122"/>
                <a:ea typeface="微软雅黑" pitchFamily="34" charset="-122"/>
              </a:rPr>
              <a:t> ] </a:t>
            </a:r>
            <a:r>
              <a:rPr lang="en-US" altLang="zh-CN" sz="2200" b="1" dirty="0" smtClean="0">
                <a:latin typeface="微软雅黑" pitchFamily="34" charset="-122"/>
                <a:ea typeface="微软雅黑" pitchFamily="34" charset="-122"/>
              </a:rPr>
              <a:t>)</a:t>
            </a:r>
          </a:p>
          <a:p>
            <a:pPr>
              <a:buFontTx/>
              <a:buNone/>
              <a:defRPr/>
            </a:pPr>
            <a:endParaRPr lang="en-US" altLang="zh-CN" sz="2200" b="1" dirty="0" smtClean="0">
              <a:latin typeface="微软雅黑" pitchFamily="34" charset="-122"/>
              <a:ea typeface="微软雅黑" pitchFamily="34" charset="-122"/>
            </a:endParaRPr>
          </a:p>
          <a:p>
            <a:pPr>
              <a:defRPr/>
            </a:pPr>
            <a:r>
              <a:rPr lang="en-US" altLang="zh-CN" sz="2400" dirty="0" smtClean="0">
                <a:latin typeface="微软雅黑" pitchFamily="34" charset="-122"/>
                <a:ea typeface="微软雅黑" pitchFamily="34" charset="-122"/>
              </a:rPr>
              <a:t>expression1 </a:t>
            </a:r>
            <a:r>
              <a:rPr lang="zh-CN" altLang="en-US" sz="2400" dirty="0" smtClean="0">
                <a:latin typeface="微软雅黑" pitchFamily="34" charset="-122"/>
                <a:ea typeface="微软雅黑" pitchFamily="34" charset="-122"/>
              </a:rPr>
              <a:t>：包含要查找的序列的字符表达式。</a:t>
            </a:r>
            <a:r>
              <a:rPr lang="en-US" altLang="zh-CN" sz="2400" dirty="0" smtClean="0">
                <a:latin typeface="微软雅黑" pitchFamily="34" charset="-122"/>
                <a:ea typeface="微软雅黑" pitchFamily="34" charset="-122"/>
              </a:rPr>
              <a:t>expression1 </a:t>
            </a:r>
            <a:r>
              <a:rPr lang="zh-CN" altLang="en-US" sz="2400" dirty="0" smtClean="0">
                <a:latin typeface="微软雅黑" pitchFamily="34" charset="-122"/>
                <a:ea typeface="微软雅黑" pitchFamily="34" charset="-122"/>
              </a:rPr>
              <a:t>最大长度限制为 </a:t>
            </a:r>
            <a:r>
              <a:rPr lang="en-US" altLang="zh-CN" sz="2400" dirty="0" smtClean="0">
                <a:latin typeface="微软雅黑" pitchFamily="34" charset="-122"/>
                <a:ea typeface="微软雅黑" pitchFamily="34" charset="-122"/>
              </a:rPr>
              <a:t>8000 </a:t>
            </a:r>
            <a:r>
              <a:rPr lang="zh-CN" altLang="en-US" sz="2400" dirty="0" smtClean="0">
                <a:latin typeface="微软雅黑" pitchFamily="34" charset="-122"/>
                <a:ea typeface="微软雅黑" pitchFamily="34" charset="-122"/>
              </a:rPr>
              <a:t>个字符。</a:t>
            </a:r>
            <a:endParaRPr lang="en-US" altLang="zh-CN" sz="2400" dirty="0" smtClean="0">
              <a:latin typeface="微软雅黑" pitchFamily="34" charset="-122"/>
              <a:ea typeface="微软雅黑" pitchFamily="34" charset="-122"/>
            </a:endParaRPr>
          </a:p>
          <a:p>
            <a:pPr>
              <a:defRPr/>
            </a:pPr>
            <a:endParaRPr lang="zh-CN" altLang="en-US" sz="2400" dirty="0" smtClean="0">
              <a:latin typeface="微软雅黑" pitchFamily="34" charset="-122"/>
              <a:ea typeface="微软雅黑" pitchFamily="34" charset="-122"/>
            </a:endParaRPr>
          </a:p>
          <a:p>
            <a:pPr>
              <a:defRPr/>
            </a:pPr>
            <a:r>
              <a:rPr lang="en-US" altLang="zh-CN" sz="2400" dirty="0" smtClean="0">
                <a:latin typeface="微软雅黑" pitchFamily="34" charset="-122"/>
                <a:ea typeface="微软雅黑" pitchFamily="34" charset="-122"/>
              </a:rPr>
              <a:t>expression2 </a:t>
            </a:r>
            <a:r>
              <a:rPr lang="zh-CN" altLang="en-US" sz="2400" dirty="0" smtClean="0">
                <a:latin typeface="微软雅黑" pitchFamily="34" charset="-122"/>
                <a:ea typeface="微软雅黑" pitchFamily="34" charset="-122"/>
              </a:rPr>
              <a:t>：要搜索的字符表达式。</a:t>
            </a:r>
            <a:endParaRPr lang="en-US" altLang="zh-CN" sz="2400" dirty="0" smtClean="0">
              <a:latin typeface="微软雅黑" pitchFamily="34" charset="-122"/>
              <a:ea typeface="微软雅黑" pitchFamily="34" charset="-122"/>
            </a:endParaRPr>
          </a:p>
          <a:p>
            <a:pPr>
              <a:defRPr/>
            </a:pPr>
            <a:endParaRPr lang="zh-CN" altLang="en-US" sz="2400" dirty="0" smtClean="0">
              <a:latin typeface="微软雅黑" pitchFamily="34" charset="-122"/>
              <a:ea typeface="微软雅黑" pitchFamily="34" charset="-122"/>
            </a:endParaRPr>
          </a:p>
          <a:p>
            <a:pPr>
              <a:defRPr/>
            </a:pPr>
            <a:r>
              <a:rPr lang="en-US" altLang="zh-CN" sz="2400" dirty="0" err="1" smtClean="0">
                <a:latin typeface="微软雅黑" pitchFamily="34" charset="-122"/>
                <a:ea typeface="微软雅黑" pitchFamily="34" charset="-122"/>
              </a:rPr>
              <a:t>start_location</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表示搜索起始位置的整数或 </a:t>
            </a:r>
            <a:r>
              <a:rPr lang="en-US" altLang="zh-CN" sz="2400" b="1" dirty="0" err="1" smtClean="0">
                <a:latin typeface="微软雅黑" pitchFamily="34" charset="-122"/>
                <a:ea typeface="微软雅黑" pitchFamily="34" charset="-122"/>
              </a:rPr>
              <a:t>bigint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表达式。</a:t>
            </a:r>
            <a:endParaRPr lang="en-US" altLang="zh-CN" sz="2200"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395288" y="908050"/>
            <a:ext cx="8229600" cy="6524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zh-CN" altLang="en-US" sz="4000" dirty="0" smtClean="0">
                <a:solidFill>
                  <a:srgbClr val="00B0F0"/>
                </a:solidFill>
                <a:latin typeface="微软雅黑" pitchFamily="34" charset="-122"/>
                <a:ea typeface="微软雅黑" pitchFamily="34" charset="-122"/>
              </a:rPr>
              <a:t>表变量</a:t>
            </a:r>
          </a:p>
        </p:txBody>
      </p:sp>
      <p:sp>
        <p:nvSpPr>
          <p:cNvPr id="3" name="内容占位符 2"/>
          <p:cNvSpPr>
            <a:spLocks noGrp="1"/>
          </p:cNvSpPr>
          <p:nvPr>
            <p:ph idx="1"/>
          </p:nvPr>
        </p:nvSpPr>
        <p:spPr bwMode="auto">
          <a:xfrm>
            <a:off x="323528" y="1772816"/>
            <a:ext cx="8229600" cy="4210050"/>
          </a:xfrm>
          <a:ln>
            <a:miter lim="800000"/>
            <a:headEnd/>
            <a:tailEnd/>
          </a:ln>
        </p:spPr>
        <p:txBody>
          <a:bodyPr vert="horz" wrap="square" lIns="91440" tIns="45720" rIns="91440" bIns="45720" numCol="1" anchor="t" anchorCtr="0" compatLnSpc="1">
            <a:prstTxWarp prst="textNoShape">
              <a:avLst/>
            </a:prstTxWarp>
          </a:bodyPr>
          <a:lstStyle/>
          <a:p>
            <a:pPr>
              <a:buFontTx/>
              <a:buNone/>
              <a:defRPr/>
            </a:pPr>
            <a:r>
              <a:rPr lang="zh-CN" altLang="en-US" sz="2400" dirty="0" smtClean="0">
                <a:latin typeface="微软雅黑" pitchFamily="34" charset="-122"/>
                <a:ea typeface="微软雅黑" pitchFamily="34" charset="-122"/>
              </a:rPr>
              <a:t>在内存中存储</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比临时表执行速度快</a:t>
            </a:r>
            <a:r>
              <a:rPr lang="en-US" altLang="zh-CN" sz="2400" dirty="0" smtClean="0">
                <a:latin typeface="微软雅黑" pitchFamily="34" charset="-122"/>
                <a:ea typeface="微软雅黑" pitchFamily="34" charset="-122"/>
              </a:rPr>
              <a:t>. </a:t>
            </a:r>
          </a:p>
          <a:p>
            <a:pPr>
              <a:buFontTx/>
              <a:buNone/>
              <a:defRPr/>
            </a:pPr>
            <a:endParaRPr lang="zh-CN" altLang="en-US" sz="2400" dirty="0" smtClean="0">
              <a:latin typeface="微软雅黑" pitchFamily="34" charset="-122"/>
              <a:ea typeface="微软雅黑" pitchFamily="34" charset="-122"/>
            </a:endParaRPr>
          </a:p>
          <a:p>
            <a:pPr>
              <a:buFontTx/>
              <a:buNone/>
              <a:defRPr/>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声明表变量</a:t>
            </a:r>
          </a:p>
          <a:p>
            <a:pPr>
              <a:buFontTx/>
              <a:buNone/>
              <a:defRPr/>
            </a:pPr>
            <a:r>
              <a:rPr lang="en-US" altLang="zh-CN" sz="2400" dirty="0" smtClean="0">
                <a:latin typeface="微软雅黑" pitchFamily="34" charset="-122"/>
                <a:ea typeface="微软雅黑" pitchFamily="34" charset="-122"/>
              </a:rPr>
              <a:t>DECLARE @</a:t>
            </a:r>
            <a:r>
              <a:rPr lang="en-US" altLang="zh-CN" sz="2400" dirty="0" err="1" smtClean="0">
                <a:latin typeface="微软雅黑" pitchFamily="34" charset="-122"/>
                <a:ea typeface="微软雅黑" pitchFamily="34" charset="-122"/>
              </a:rPr>
              <a:t>varTable</a:t>
            </a:r>
            <a:r>
              <a:rPr lang="en-US" altLang="zh-CN" sz="2400" dirty="0" smtClean="0">
                <a:latin typeface="微软雅黑" pitchFamily="34" charset="-122"/>
                <a:ea typeface="微软雅黑" pitchFamily="34" charset="-122"/>
              </a:rPr>
              <a:t> TABLE</a:t>
            </a:r>
          </a:p>
          <a:p>
            <a:pPr>
              <a:buFontTx/>
              <a:buNone/>
              <a:defRPr/>
            </a:pPr>
            <a:r>
              <a:rPr lang="en-US" altLang="zh-CN" sz="2400" dirty="0" smtClean="0">
                <a:latin typeface="微软雅黑" pitchFamily="34" charset="-122"/>
                <a:ea typeface="微软雅黑" pitchFamily="34" charset="-122"/>
              </a:rPr>
              <a:t>(</a:t>
            </a:r>
          </a:p>
          <a:p>
            <a:pPr>
              <a:buFontTx/>
              <a:buNone/>
              <a:defRPr/>
            </a:pPr>
            <a:r>
              <a:rPr lang="en-US" altLang="zh-CN" sz="2400" dirty="0" smtClean="0">
                <a:latin typeface="微软雅黑" pitchFamily="34" charset="-122"/>
                <a:ea typeface="微软雅黑" pitchFamily="34" charset="-122"/>
              </a:rPr>
              <a:t>ID INT,</a:t>
            </a:r>
          </a:p>
          <a:p>
            <a:pPr>
              <a:buFontTx/>
              <a:buNone/>
              <a:defRPr/>
            </a:pPr>
            <a:r>
              <a:rPr lang="en-US" altLang="zh-CN" sz="2400" dirty="0" smtClean="0">
                <a:latin typeface="微软雅黑" pitchFamily="34" charset="-122"/>
                <a:ea typeface="微软雅黑" pitchFamily="34" charset="-122"/>
              </a:rPr>
              <a:t>NAME VARCHAR(20),</a:t>
            </a:r>
          </a:p>
          <a:p>
            <a:pPr>
              <a:buFontTx/>
              <a:buNone/>
              <a:defRPr/>
            </a:pPr>
            <a:r>
              <a:rPr lang="en-US" altLang="zh-CN" sz="2400" dirty="0" smtClean="0">
                <a:latin typeface="微软雅黑" pitchFamily="34" charset="-122"/>
                <a:ea typeface="微软雅黑" pitchFamily="34" charset="-122"/>
              </a:rPr>
              <a:t>COMPANY VARCHAR(50)</a:t>
            </a:r>
          </a:p>
          <a:p>
            <a:pPr>
              <a:buFontTx/>
              <a:buNone/>
              <a:defRPr/>
            </a:pPr>
            <a:r>
              <a:rPr lang="en-US" altLang="zh-CN" sz="2400" dirty="0" smtClean="0">
                <a:latin typeface="微软雅黑" pitchFamily="34" charset="-122"/>
                <a:ea typeface="微软雅黑" pitchFamily="34" charset="-122"/>
              </a:rPr>
              <a:t>)</a:t>
            </a: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251520" y="1052736"/>
            <a:ext cx="8640960" cy="5327650"/>
          </a:xfrm>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marL="0" indent="0">
              <a:lnSpc>
                <a:spcPct val="160000"/>
              </a:lnSpc>
              <a:buNone/>
            </a:pPr>
            <a:r>
              <a:rPr lang="zh-CN" altLang="en-US" sz="2400" dirty="0" smtClean="0">
                <a:latin typeface="微软雅黑" pitchFamily="34" charset="-122"/>
                <a:ea typeface="微软雅黑" pitchFamily="34" charset="-122"/>
              </a:rPr>
              <a:t>比较临时表及表变量都可以通过</a:t>
            </a:r>
            <a:r>
              <a:rPr lang="en-US" altLang="zh-CN" sz="2400" dirty="0" smtClean="0">
                <a:latin typeface="微软雅黑" pitchFamily="34" charset="-122"/>
                <a:ea typeface="微软雅黑" pitchFamily="34" charset="-122"/>
              </a:rPr>
              <a:t>SQL</a:t>
            </a:r>
            <a:r>
              <a:rPr lang="zh-CN" altLang="en-US" sz="2400" dirty="0" smtClean="0">
                <a:latin typeface="微软雅黑" pitchFamily="34" charset="-122"/>
                <a:ea typeface="微软雅黑" pitchFamily="34" charset="-122"/>
              </a:rPr>
              <a:t>的选择、插入、更新及删除语句，它们的的不同主要体现在以下这些：</a:t>
            </a:r>
            <a:endParaRPr lang="en-US" altLang="zh-CN" sz="2400" dirty="0" smtClean="0">
              <a:latin typeface="微软雅黑" pitchFamily="34" charset="-122"/>
              <a:ea typeface="微软雅黑" pitchFamily="34" charset="-122"/>
            </a:endParaRPr>
          </a:p>
          <a:p>
            <a:pPr>
              <a:lnSpc>
                <a:spcPct val="150000"/>
              </a:lnSpc>
            </a:pPr>
            <a:endParaRPr lang="zh-CN" altLang="en-US" sz="2400" dirty="0" smtClean="0">
              <a:latin typeface="微软雅黑" pitchFamily="34" charset="-122"/>
              <a:ea typeface="微软雅黑" pitchFamily="34" charset="-122"/>
            </a:endParaRPr>
          </a:p>
          <a:p>
            <a:pPr>
              <a:lnSpc>
                <a:spcPct val="150000"/>
              </a:lnSpc>
              <a:buFontTx/>
              <a:buAutoNum type="arabicPeriod"/>
            </a:pPr>
            <a:r>
              <a:rPr lang="zh-CN" altLang="en-US" sz="2400" dirty="0" smtClean="0">
                <a:latin typeface="微软雅黑" pitchFamily="34" charset="-122"/>
                <a:ea typeface="微软雅黑" pitchFamily="34" charset="-122"/>
              </a:rPr>
              <a:t>表变量是存储在内存中的，当用户在访问表变量的时候，</a:t>
            </a:r>
            <a:r>
              <a:rPr lang="en-US" altLang="zh-CN" sz="2400" dirty="0" smtClean="0">
                <a:latin typeface="微软雅黑" pitchFamily="34" charset="-122"/>
                <a:ea typeface="微软雅黑" pitchFamily="34" charset="-122"/>
              </a:rPr>
              <a:t>SQL Server</a:t>
            </a:r>
            <a:r>
              <a:rPr lang="zh-CN" altLang="en-US" sz="2400" dirty="0" smtClean="0">
                <a:latin typeface="微软雅黑" pitchFamily="34" charset="-122"/>
                <a:ea typeface="微软雅黑" pitchFamily="34" charset="-122"/>
              </a:rPr>
              <a:t>是不产生日志的，而在临时表中是产生日志的</a:t>
            </a:r>
            <a:r>
              <a:rPr lang="en-US" altLang="zh-CN" sz="2400" dirty="0" smtClean="0">
                <a:latin typeface="微软雅黑" pitchFamily="34" charset="-122"/>
                <a:ea typeface="微软雅黑" pitchFamily="34" charset="-122"/>
              </a:rPr>
              <a:t>;</a:t>
            </a:r>
          </a:p>
          <a:p>
            <a:pPr>
              <a:lnSpc>
                <a:spcPct val="150000"/>
              </a:lnSpc>
              <a:buFontTx/>
              <a:buAutoNum type="arabicPeriod"/>
            </a:pPr>
            <a:r>
              <a:rPr lang="zh-CN" altLang="en-US" sz="2400" dirty="0" smtClean="0">
                <a:latin typeface="微软雅黑" pitchFamily="34" charset="-122"/>
                <a:ea typeface="微软雅黑" pitchFamily="34" charset="-122"/>
              </a:rPr>
              <a:t>表变量中，是不允许有非聚集索引的；</a:t>
            </a:r>
            <a:endParaRPr lang="en-US" altLang="zh-CN" sz="2400" dirty="0" smtClean="0">
              <a:latin typeface="微软雅黑" pitchFamily="34" charset="-122"/>
              <a:ea typeface="微软雅黑" pitchFamily="34" charset="-122"/>
            </a:endParaRPr>
          </a:p>
          <a:p>
            <a:pPr>
              <a:lnSpc>
                <a:spcPct val="150000"/>
              </a:lnSpc>
              <a:buFontTx/>
              <a:buAutoNum type="arabicPeriod"/>
            </a:pPr>
            <a:r>
              <a:rPr lang="zh-CN" altLang="en-US" sz="2400" dirty="0" smtClean="0">
                <a:latin typeface="微软雅黑" pitchFamily="34" charset="-122"/>
                <a:ea typeface="微软雅黑" pitchFamily="34" charset="-122"/>
              </a:rPr>
              <a:t>表变量是不允许有</a:t>
            </a:r>
            <a:r>
              <a:rPr lang="en-US" altLang="zh-CN" sz="2400" dirty="0" smtClean="0">
                <a:latin typeface="微软雅黑" pitchFamily="34" charset="-122"/>
                <a:ea typeface="微软雅黑" pitchFamily="34" charset="-122"/>
              </a:rPr>
              <a:t>DEFAULT</a:t>
            </a:r>
            <a:r>
              <a:rPr lang="zh-CN" altLang="en-US" sz="2400" dirty="0" smtClean="0">
                <a:latin typeface="微软雅黑" pitchFamily="34" charset="-122"/>
                <a:ea typeface="微软雅黑" pitchFamily="34" charset="-122"/>
              </a:rPr>
              <a:t>默认值，也不允许有约束；</a:t>
            </a:r>
            <a:endParaRPr lang="en-US" altLang="zh-CN" sz="2400" dirty="0" smtClean="0">
              <a:latin typeface="微软雅黑" pitchFamily="34" charset="-122"/>
              <a:ea typeface="微软雅黑" pitchFamily="34" charset="-122"/>
            </a:endParaRPr>
          </a:p>
          <a:p>
            <a:pPr>
              <a:lnSpc>
                <a:spcPct val="150000"/>
              </a:lnSpc>
              <a:buFontTx/>
              <a:buAutoNum type="arabicPeriod"/>
            </a:pPr>
            <a:r>
              <a:rPr lang="zh-CN" altLang="en-US" sz="2400" dirty="0" smtClean="0">
                <a:latin typeface="微软雅黑" pitchFamily="34" charset="-122"/>
                <a:ea typeface="微软雅黑" pitchFamily="34" charset="-122"/>
              </a:rPr>
              <a:t>临时表上的统计信息是健全而可靠的，但是表变量上的统计信息是不可靠的；</a:t>
            </a:r>
            <a:endParaRPr lang="en-US" altLang="zh-CN" sz="2400" dirty="0" smtClean="0">
              <a:latin typeface="微软雅黑" pitchFamily="34" charset="-122"/>
              <a:ea typeface="微软雅黑" pitchFamily="34" charset="-122"/>
            </a:endParaRPr>
          </a:p>
          <a:p>
            <a:pPr>
              <a:lnSpc>
                <a:spcPct val="150000"/>
              </a:lnSpc>
              <a:buFontTx/>
              <a:buAutoNum type="arabicPeriod"/>
            </a:pPr>
            <a:r>
              <a:rPr lang="zh-CN" altLang="en-US" sz="2400" dirty="0" smtClean="0">
                <a:latin typeface="微软雅黑" pitchFamily="34" charset="-122"/>
                <a:ea typeface="微软雅黑" pitchFamily="34" charset="-122"/>
              </a:rPr>
              <a:t>临时表中是有锁的机制，而表变量中就没有锁的机制。</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052513"/>
            <a:ext cx="8435280" cy="5472112"/>
          </a:xfrm>
          <a:ln>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a:buFontTx/>
              <a:buNone/>
              <a:defRPr/>
            </a:pPr>
            <a:r>
              <a:rPr lang="zh-CN" altLang="en-US" sz="2400" dirty="0" smtClean="0">
                <a:solidFill>
                  <a:srgbClr val="FF0000"/>
                </a:solidFill>
                <a:latin typeface="微软雅黑" pitchFamily="34" charset="-122"/>
                <a:ea typeface="微软雅黑" pitchFamily="34" charset="-122"/>
              </a:rPr>
              <a:t>问题 ：</a:t>
            </a:r>
            <a:endParaRPr lang="en-US" altLang="zh-CN" sz="2400" dirty="0" smtClean="0">
              <a:solidFill>
                <a:srgbClr val="FF0000"/>
              </a:solidFill>
              <a:latin typeface="微软雅黑" pitchFamily="34" charset="-122"/>
              <a:ea typeface="微软雅黑" pitchFamily="34" charset="-122"/>
            </a:endParaRPr>
          </a:p>
          <a:p>
            <a:pPr>
              <a:buFontTx/>
              <a:buNone/>
              <a:defRPr/>
            </a:pPr>
            <a:r>
              <a:rPr lang="zh-CN" altLang="en-US" sz="2400" dirty="0" smtClean="0">
                <a:solidFill>
                  <a:srgbClr val="FF0000"/>
                </a:solidFill>
                <a:latin typeface="微软雅黑" pitchFamily="34" charset="-122"/>
                <a:ea typeface="微软雅黑" pitchFamily="34" charset="-122"/>
              </a:rPr>
              <a:t>为什么在已经有了临时表的情况下还要引入表变量？</a:t>
            </a:r>
            <a:endParaRPr lang="en-US" altLang="zh-CN" sz="2400" dirty="0" smtClean="0">
              <a:solidFill>
                <a:srgbClr val="FF0000"/>
              </a:solidFill>
              <a:latin typeface="微软雅黑" pitchFamily="34" charset="-122"/>
              <a:ea typeface="微软雅黑" pitchFamily="34" charset="-122"/>
            </a:endParaRPr>
          </a:p>
          <a:p>
            <a:pPr>
              <a:buFontTx/>
              <a:buNone/>
              <a:defRPr/>
            </a:pPr>
            <a:endParaRPr lang="en-US" altLang="zh-CN" sz="1050" dirty="0" smtClean="0">
              <a:latin typeface="微软雅黑" pitchFamily="34" charset="-122"/>
              <a:ea typeface="微软雅黑" pitchFamily="34" charset="-122"/>
            </a:endParaRPr>
          </a:p>
          <a:p>
            <a:pPr>
              <a:buFontTx/>
              <a:buNone/>
              <a:defRPr/>
            </a:pPr>
            <a:endParaRPr lang="en-US" altLang="zh-CN" sz="1050" dirty="0" smtClean="0">
              <a:latin typeface="微软雅黑" pitchFamily="34" charset="-122"/>
              <a:ea typeface="微软雅黑" pitchFamily="34" charset="-122"/>
            </a:endParaRPr>
          </a:p>
          <a:p>
            <a:pPr>
              <a:lnSpc>
                <a:spcPct val="150000"/>
              </a:lnSpc>
              <a:buFontTx/>
              <a:buNone/>
              <a:defRPr/>
            </a:pPr>
            <a:r>
              <a:rPr lang="zh-CN" altLang="en-US" sz="2400" dirty="0" smtClean="0">
                <a:latin typeface="微软雅黑" pitchFamily="34" charset="-122"/>
                <a:ea typeface="微软雅黑" pitchFamily="34" charset="-122"/>
              </a:rPr>
              <a:t>回答：</a:t>
            </a:r>
            <a:endParaRPr lang="en-US" altLang="zh-CN" sz="2400" dirty="0" smtClean="0">
              <a:latin typeface="微软雅黑" pitchFamily="34" charset="-122"/>
              <a:ea typeface="微软雅黑" pitchFamily="34" charset="-122"/>
            </a:endParaRPr>
          </a:p>
          <a:p>
            <a:pPr>
              <a:lnSpc>
                <a:spcPct val="150000"/>
              </a:lnSpc>
              <a:buFontTx/>
              <a:buNone/>
              <a:defRPr/>
            </a:pPr>
            <a:r>
              <a:rPr lang="zh-CN" altLang="en-US" sz="2400" dirty="0" smtClean="0">
                <a:latin typeface="微软雅黑" pitchFamily="34" charset="-122"/>
                <a:ea typeface="微软雅黑" pitchFamily="34" charset="-122"/>
              </a:rPr>
              <a:t>与临时表相比，表变量具有下列优点：</a:t>
            </a:r>
          </a:p>
          <a:p>
            <a:pPr>
              <a:lnSpc>
                <a:spcPct val="150000"/>
              </a:lnSpc>
              <a:buFontTx/>
              <a:buNone/>
              <a:defRPr/>
            </a:pPr>
            <a:r>
              <a:rPr lang="en-US" altLang="zh-CN" sz="2400" dirty="0" smtClean="0">
                <a:latin typeface="微软雅黑" pitchFamily="34" charset="-122"/>
                <a:ea typeface="微软雅黑" pitchFamily="34" charset="-122"/>
              </a:rPr>
              <a:t>1  </a:t>
            </a:r>
            <a:r>
              <a:rPr lang="zh-CN" altLang="en-US" sz="2400" dirty="0" smtClean="0">
                <a:latin typeface="微软雅黑" pitchFamily="34" charset="-122"/>
                <a:ea typeface="微软雅黑" pitchFamily="34" charset="-122"/>
              </a:rPr>
              <a:t>表变量（如局部变量）具有明确定义的范围，在该范围结束时会自动清除这些表变量。</a:t>
            </a:r>
          </a:p>
          <a:p>
            <a:pPr>
              <a:lnSpc>
                <a:spcPct val="150000"/>
              </a:lnSpc>
              <a:buFontTx/>
              <a:buNone/>
              <a:defRPr/>
            </a:pPr>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与临时表相比，表变量导致存储过程的重新编译更少。</a:t>
            </a:r>
          </a:p>
          <a:p>
            <a:pPr>
              <a:lnSpc>
                <a:spcPct val="150000"/>
              </a:lnSpc>
              <a:buFontTx/>
              <a:buNone/>
              <a:defRPr/>
            </a:pPr>
            <a:r>
              <a:rPr lang="en-US" altLang="zh-CN" sz="2400" dirty="0" smtClean="0">
                <a:latin typeface="微软雅黑" pitchFamily="34" charset="-122"/>
                <a:ea typeface="微软雅黑" pitchFamily="34" charset="-122"/>
              </a:rPr>
              <a:t>3 </a:t>
            </a:r>
            <a:r>
              <a:rPr lang="zh-CN" altLang="en-US" sz="2400" dirty="0" smtClean="0">
                <a:latin typeface="微软雅黑" pitchFamily="34" charset="-122"/>
                <a:ea typeface="微软雅黑" pitchFamily="34" charset="-122"/>
              </a:rPr>
              <a:t>涉及表变量的事务仅维持表变量上更新的持续时间。因此，使用表变量时，需要锁定和记录资源的情况更少。因为表变量具有有限的范围并且不是持久性数据库的一部分，所以事务回滚并不影响它们。</a:t>
            </a:r>
          </a:p>
          <a:p>
            <a:pPr>
              <a:buFont typeface="Wingdings" pitchFamily="2" charset="2"/>
              <a:buNone/>
              <a:defRPr/>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251520" y="1052736"/>
            <a:ext cx="8568952" cy="5472112"/>
          </a:xfrm>
          <a:ln>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a:buFontTx/>
              <a:buNone/>
              <a:defRPr/>
            </a:pPr>
            <a:r>
              <a:rPr lang="zh-CN" altLang="en-US" sz="2400" dirty="0" smtClean="0">
                <a:solidFill>
                  <a:srgbClr val="FF0000"/>
                </a:solidFill>
                <a:latin typeface="微软雅黑" pitchFamily="34" charset="-122"/>
                <a:ea typeface="微软雅黑" pitchFamily="34" charset="-122"/>
              </a:rPr>
              <a:t>问题 ：</a:t>
            </a:r>
            <a:endParaRPr lang="en-US" altLang="zh-CN" sz="2400" dirty="0" smtClean="0">
              <a:solidFill>
                <a:srgbClr val="FF0000"/>
              </a:solidFill>
              <a:latin typeface="微软雅黑" pitchFamily="34" charset="-122"/>
              <a:ea typeface="微软雅黑" pitchFamily="34" charset="-122"/>
            </a:endParaRPr>
          </a:p>
          <a:p>
            <a:pPr>
              <a:buFontTx/>
              <a:buNone/>
              <a:defRPr/>
            </a:pPr>
            <a:r>
              <a:rPr lang="zh-CN" altLang="en-US" sz="2400" dirty="0" smtClean="0">
                <a:solidFill>
                  <a:srgbClr val="FF0000"/>
                </a:solidFill>
                <a:latin typeface="微软雅黑" pitchFamily="34" charset="-122"/>
                <a:ea typeface="微软雅黑" pitchFamily="34" charset="-122"/>
              </a:rPr>
              <a:t>为什么在已经有了表变量的情况下还要引入临时表？</a:t>
            </a:r>
            <a:endParaRPr lang="en-US" altLang="zh-CN" sz="2400" dirty="0" smtClean="0">
              <a:solidFill>
                <a:srgbClr val="FF0000"/>
              </a:solidFill>
              <a:latin typeface="微软雅黑" pitchFamily="34" charset="-122"/>
              <a:ea typeface="微软雅黑" pitchFamily="34" charset="-122"/>
            </a:endParaRPr>
          </a:p>
          <a:p>
            <a:pPr>
              <a:buFontTx/>
              <a:buNone/>
              <a:defRPr/>
            </a:pPr>
            <a:endParaRPr lang="en-US" altLang="zh-CN" sz="1050" dirty="0" smtClean="0"/>
          </a:p>
          <a:p>
            <a:pPr>
              <a:lnSpc>
                <a:spcPct val="160000"/>
              </a:lnSpc>
              <a:buFontTx/>
              <a:buNone/>
              <a:defRPr/>
            </a:pPr>
            <a:r>
              <a:rPr lang="zh-CN" altLang="en-US" sz="2400" dirty="0" smtClean="0">
                <a:latin typeface="微软雅黑" pitchFamily="34" charset="-122"/>
                <a:ea typeface="微软雅黑" pitchFamily="34" charset="-122"/>
              </a:rPr>
              <a:t>回答：</a:t>
            </a:r>
            <a:endParaRPr lang="en-US" altLang="zh-CN" sz="2400" dirty="0" smtClean="0">
              <a:latin typeface="微软雅黑" pitchFamily="34" charset="-122"/>
              <a:ea typeface="微软雅黑" pitchFamily="34" charset="-122"/>
            </a:endParaRPr>
          </a:p>
          <a:p>
            <a:pPr>
              <a:lnSpc>
                <a:spcPct val="160000"/>
              </a:lnSpc>
              <a:buFontTx/>
              <a:buNone/>
              <a:defRPr/>
            </a:pPr>
            <a:r>
              <a:rPr lang="zh-CN" altLang="en-US" sz="2400" dirty="0" smtClean="0">
                <a:latin typeface="微软雅黑" pitchFamily="34" charset="-122"/>
                <a:ea typeface="微软雅黑" pitchFamily="34" charset="-122"/>
              </a:rPr>
              <a:t>与临时表相比，表变量存在下列缺陷：</a:t>
            </a:r>
          </a:p>
          <a:p>
            <a:pPr>
              <a:lnSpc>
                <a:spcPct val="160000"/>
              </a:lnSpc>
              <a:buFontTx/>
              <a:buNone/>
              <a:defRPr/>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在表变量上不能创建非聚集索引（为 </a:t>
            </a:r>
            <a:r>
              <a:rPr lang="en-US" altLang="zh-CN" sz="2400" dirty="0" smtClean="0">
                <a:latin typeface="微软雅黑" pitchFamily="34" charset="-122"/>
                <a:ea typeface="微软雅黑" pitchFamily="34" charset="-122"/>
              </a:rPr>
              <a:t>PRIMARY </a:t>
            </a:r>
            <a:r>
              <a:rPr lang="zh-CN" altLang="en-US" sz="2400" dirty="0" smtClean="0">
                <a:latin typeface="微软雅黑" pitchFamily="34" charset="-122"/>
                <a:ea typeface="微软雅黑" pitchFamily="34" charset="-122"/>
              </a:rPr>
              <a:t>或 </a:t>
            </a:r>
            <a:r>
              <a:rPr lang="en-US" altLang="zh-CN" sz="2400" dirty="0" smtClean="0">
                <a:latin typeface="微软雅黑" pitchFamily="34" charset="-122"/>
                <a:ea typeface="微软雅黑" pitchFamily="34" charset="-122"/>
              </a:rPr>
              <a:t>UNIQUE </a:t>
            </a:r>
            <a:r>
              <a:rPr lang="zh-CN" altLang="en-US" sz="2400" dirty="0" smtClean="0">
                <a:latin typeface="微软雅黑" pitchFamily="34" charset="-122"/>
                <a:ea typeface="微软雅黑" pitchFamily="34" charset="-122"/>
              </a:rPr>
              <a:t>约束创建的系统索引除外）。与具有非聚集索引的临时表相比，这可能会影响查询性能。</a:t>
            </a:r>
          </a:p>
          <a:p>
            <a:pPr marL="457200" indent="-457200">
              <a:lnSpc>
                <a:spcPct val="160000"/>
              </a:lnSpc>
              <a:buNone/>
              <a:defRPr/>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、表变量不像临时表那样可以维护统计信息。在表变量上，不能通过自动创建或使用 </a:t>
            </a:r>
            <a:r>
              <a:rPr lang="en-US" altLang="zh-CN" sz="2400" dirty="0" smtClean="0">
                <a:latin typeface="微软雅黑" pitchFamily="34" charset="-122"/>
                <a:ea typeface="微软雅黑" pitchFamily="34" charset="-122"/>
              </a:rPr>
              <a:t>CREATE STATISTICS </a:t>
            </a:r>
            <a:r>
              <a:rPr lang="zh-CN" altLang="en-US" sz="2400" dirty="0" smtClean="0">
                <a:latin typeface="微软雅黑" pitchFamily="34" charset="-122"/>
                <a:ea typeface="微软雅黑" pitchFamily="34" charset="-122"/>
              </a:rPr>
              <a:t>语句来创建统计信息。</a:t>
            </a:r>
            <a:endParaRPr lang="en-US" altLang="zh-CN" sz="2400" dirty="0" smtClean="0">
              <a:latin typeface="微软雅黑" pitchFamily="34" charset="-122"/>
              <a:ea typeface="微软雅黑" pitchFamily="34" charset="-122"/>
            </a:endParaRPr>
          </a:p>
          <a:p>
            <a:pPr marL="457200" indent="-457200">
              <a:lnSpc>
                <a:spcPct val="160000"/>
              </a:lnSpc>
              <a:buFontTx/>
              <a:buNone/>
              <a:defRP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因此，在大表上进行复杂查询时，缺少统计信息可能会妨碍优化器确定查询的最佳计划，从而影响该查询的性能。</a:t>
            </a:r>
          </a:p>
          <a:p>
            <a:pPr>
              <a:buFontTx/>
              <a:buNone/>
              <a:defRPr/>
            </a:pPr>
            <a:endParaRPr lang="en-US" altLang="zh-CN" sz="2400" dirty="0" smtClean="0"/>
          </a:p>
          <a:p>
            <a:pPr>
              <a:buFontTx/>
              <a:buNone/>
              <a:defRPr/>
            </a:pPr>
            <a:endParaRPr lang="en-US" altLang="zh-CN" sz="2400" dirty="0" smtClean="0"/>
          </a:p>
          <a:p>
            <a:pPr>
              <a:buFontTx/>
              <a:buNone/>
              <a:defRPr/>
            </a:pPr>
            <a:endParaRPr lang="en-US" altLang="zh-CN" sz="2400" dirty="0" smtClean="0"/>
          </a:p>
          <a:p>
            <a:pPr>
              <a:buFontTx/>
              <a:buNone/>
              <a:defRPr/>
            </a:pPr>
            <a:endParaRPr lang="en-US" altLang="zh-CN" sz="2400" dirty="0" smtClean="0"/>
          </a:p>
          <a:p>
            <a:pPr>
              <a:buFont typeface="Wingdings" pitchFamily="2" charset="2"/>
              <a:buNone/>
              <a:defRPr/>
            </a:pPr>
            <a:endParaRPr lang="zh-CN" altLang="en-US" sz="2400" dirty="0" smtClean="0">
              <a:latin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107504" y="1052513"/>
            <a:ext cx="8964488" cy="5329237"/>
          </a:xfrm>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lnSpc>
                <a:spcPct val="150000"/>
              </a:lnSpc>
              <a:buFont typeface="Wingdings" pitchFamily="2" charset="2"/>
              <a:buNone/>
              <a:defRPr/>
            </a:pPr>
            <a:r>
              <a:rPr lang="en-US" altLang="zh-CN" sz="2400" dirty="0" smtClean="0">
                <a:latin typeface="微软雅黑" pitchFamily="34" charset="-122"/>
                <a:ea typeface="微软雅黑" pitchFamily="34" charset="-122"/>
              </a:rPr>
              <a:t>3 </a:t>
            </a:r>
            <a:r>
              <a:rPr lang="zh-CN" altLang="en-US" sz="2400" dirty="0" smtClean="0">
                <a:latin typeface="微软雅黑" pitchFamily="34" charset="-122"/>
                <a:ea typeface="微软雅黑" pitchFamily="34" charset="-122"/>
              </a:rPr>
              <a:t>表变量在初始 </a:t>
            </a:r>
            <a:r>
              <a:rPr lang="en-US" altLang="zh-CN" sz="2400" dirty="0" smtClean="0">
                <a:latin typeface="微软雅黑" pitchFamily="34" charset="-122"/>
                <a:ea typeface="微软雅黑" pitchFamily="34" charset="-122"/>
              </a:rPr>
              <a:t>DECLARE </a:t>
            </a:r>
            <a:r>
              <a:rPr lang="zh-CN" altLang="en-US" sz="2400" dirty="0" smtClean="0">
                <a:latin typeface="微软雅黑" pitchFamily="34" charset="-122"/>
                <a:ea typeface="微软雅黑" pitchFamily="34" charset="-122"/>
              </a:rPr>
              <a:t>语句后不能更改表定义。而临时表则可以，可以象普通表一样操作，修改表结构。</a:t>
            </a:r>
            <a:endParaRPr lang="en-US" altLang="zh-CN" sz="2400" dirty="0" smtClean="0">
              <a:latin typeface="微软雅黑" pitchFamily="34" charset="-122"/>
              <a:ea typeface="微软雅黑" pitchFamily="34" charset="-122"/>
            </a:endParaRPr>
          </a:p>
          <a:p>
            <a:pPr>
              <a:lnSpc>
                <a:spcPct val="150000"/>
              </a:lnSpc>
              <a:buFontTx/>
              <a:buNone/>
              <a:defRPr/>
            </a:pPr>
            <a:r>
              <a:rPr lang="en-US" altLang="zh-CN" sz="2400" dirty="0" smtClean="0">
                <a:latin typeface="微软雅黑" pitchFamily="34" charset="-122"/>
                <a:ea typeface="微软雅黑" pitchFamily="34" charset="-122"/>
              </a:rPr>
              <a:t>4 </a:t>
            </a:r>
            <a:r>
              <a:rPr lang="zh-CN" altLang="en-US" sz="2400" dirty="0" smtClean="0">
                <a:latin typeface="微软雅黑" pitchFamily="34" charset="-122"/>
                <a:ea typeface="微软雅黑" pitchFamily="34" charset="-122"/>
              </a:rPr>
              <a:t>表变量不能在 </a:t>
            </a:r>
            <a:r>
              <a:rPr lang="en-US" altLang="zh-CN" sz="2400" dirty="0" smtClean="0">
                <a:latin typeface="微软雅黑" pitchFamily="34" charset="-122"/>
                <a:ea typeface="微软雅黑" pitchFamily="34" charset="-122"/>
              </a:rPr>
              <a:t>INSERT EXEC </a:t>
            </a:r>
            <a:r>
              <a:rPr lang="zh-CN" altLang="en-US" sz="2400" dirty="0" smtClean="0">
                <a:latin typeface="微软雅黑" pitchFamily="34" charset="-122"/>
                <a:ea typeface="微软雅黑" pitchFamily="34" charset="-122"/>
              </a:rPr>
              <a:t>或 </a:t>
            </a:r>
            <a:r>
              <a:rPr lang="en-US" altLang="zh-CN" sz="2400" dirty="0" smtClean="0">
                <a:latin typeface="微软雅黑" pitchFamily="34" charset="-122"/>
                <a:ea typeface="微软雅黑" pitchFamily="34" charset="-122"/>
              </a:rPr>
              <a:t>SELECT INTO </a:t>
            </a:r>
            <a:r>
              <a:rPr lang="zh-CN" altLang="en-US" sz="2400" dirty="0" smtClean="0">
                <a:latin typeface="微软雅黑" pitchFamily="34" charset="-122"/>
                <a:ea typeface="微软雅黑" pitchFamily="34" charset="-122"/>
              </a:rPr>
              <a:t>语句中使用。</a:t>
            </a:r>
          </a:p>
          <a:p>
            <a:pPr>
              <a:lnSpc>
                <a:spcPct val="150000"/>
              </a:lnSpc>
              <a:buFontTx/>
              <a:buNone/>
              <a:defRPr/>
            </a:pPr>
            <a:r>
              <a:rPr lang="en-US" altLang="zh-CN" sz="2400" dirty="0" smtClean="0">
                <a:latin typeface="微软雅黑" pitchFamily="34" charset="-122"/>
                <a:ea typeface="微软雅黑" pitchFamily="34" charset="-122"/>
              </a:rPr>
              <a:t>5 </a:t>
            </a:r>
            <a:r>
              <a:rPr lang="zh-CN" altLang="en-US" sz="2400" dirty="0" smtClean="0">
                <a:latin typeface="微软雅黑" pitchFamily="34" charset="-122"/>
                <a:ea typeface="微软雅黑" pitchFamily="34" charset="-122"/>
              </a:rPr>
              <a:t>表的类型声明中的检查约束、默认值以及计算所得的列不能调用用户定义的函数。</a:t>
            </a:r>
          </a:p>
          <a:p>
            <a:pPr>
              <a:lnSpc>
                <a:spcPct val="150000"/>
              </a:lnSpc>
              <a:buFont typeface="Wingdings" pitchFamily="2" charset="2"/>
              <a:buNone/>
              <a:defRPr/>
            </a:pPr>
            <a:r>
              <a:rPr lang="en-US" altLang="zh-CN" sz="2400" dirty="0" smtClean="0">
                <a:latin typeface="微软雅黑" pitchFamily="34" charset="-122"/>
                <a:ea typeface="微软雅黑" pitchFamily="34" charset="-122"/>
              </a:rPr>
              <a:t>6 </a:t>
            </a:r>
            <a:r>
              <a:rPr lang="zh-CN" altLang="en-US" sz="2400" dirty="0" smtClean="0">
                <a:latin typeface="微软雅黑" pitchFamily="34" charset="-122"/>
                <a:ea typeface="微软雅黑" pitchFamily="34" charset="-122"/>
              </a:rPr>
              <a:t>如果表变量是在 </a:t>
            </a:r>
            <a:r>
              <a:rPr lang="en-US" altLang="zh-CN" sz="2400" dirty="0" smtClean="0">
                <a:latin typeface="微软雅黑" pitchFamily="34" charset="-122"/>
                <a:ea typeface="微软雅黑" pitchFamily="34" charset="-122"/>
              </a:rPr>
              <a:t>EXEC </a:t>
            </a:r>
            <a:r>
              <a:rPr lang="zh-CN" altLang="en-US" sz="2400" dirty="0" smtClean="0">
                <a:latin typeface="微软雅黑" pitchFamily="34" charset="-122"/>
                <a:ea typeface="微软雅黑" pitchFamily="34" charset="-122"/>
              </a:rPr>
              <a:t>语句或 </a:t>
            </a:r>
            <a:r>
              <a:rPr lang="en-US" altLang="zh-CN" sz="2400" b="1" dirty="0" err="1" smtClean="0">
                <a:latin typeface="微软雅黑" pitchFamily="34" charset="-122"/>
                <a:ea typeface="微软雅黑" pitchFamily="34" charset="-122"/>
              </a:rPr>
              <a:t>sp_executesql</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存储过程外创建的，则不能使用 </a:t>
            </a:r>
            <a:r>
              <a:rPr lang="en-US" altLang="zh-CN" sz="2400" dirty="0" smtClean="0">
                <a:latin typeface="微软雅黑" pitchFamily="34" charset="-122"/>
                <a:ea typeface="微软雅黑" pitchFamily="34" charset="-122"/>
              </a:rPr>
              <a:t>EXEC </a:t>
            </a:r>
            <a:r>
              <a:rPr lang="zh-CN" altLang="en-US" sz="2400" dirty="0" smtClean="0">
                <a:latin typeface="微软雅黑" pitchFamily="34" charset="-122"/>
                <a:ea typeface="微软雅黑" pitchFamily="34" charset="-122"/>
              </a:rPr>
              <a:t>语句或 </a:t>
            </a:r>
            <a:r>
              <a:rPr lang="en-US" altLang="zh-CN" sz="2400" b="1" dirty="0" err="1" smtClean="0">
                <a:latin typeface="微软雅黑" pitchFamily="34" charset="-122"/>
                <a:ea typeface="微软雅黑" pitchFamily="34" charset="-122"/>
              </a:rPr>
              <a:t>sp_executesql</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存储过程来运行引用该表变量的动态 </a:t>
            </a:r>
            <a:r>
              <a:rPr lang="en-US" altLang="zh-CN" sz="2400" dirty="0" smtClean="0">
                <a:latin typeface="微软雅黑" pitchFamily="34" charset="-122"/>
                <a:ea typeface="微软雅黑" pitchFamily="34" charset="-122"/>
              </a:rPr>
              <a:t>SQL Server </a:t>
            </a:r>
            <a:r>
              <a:rPr lang="zh-CN" altLang="en-US" sz="2400" dirty="0" smtClean="0">
                <a:latin typeface="微软雅黑" pitchFamily="34" charset="-122"/>
                <a:ea typeface="微软雅黑" pitchFamily="34" charset="-122"/>
              </a:rPr>
              <a:t>查询。</a:t>
            </a: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Tx/>
              <a:buNone/>
              <a:defRPr/>
            </a:pPr>
            <a:r>
              <a:rPr lang="zh-CN" altLang="en-US" sz="2400" dirty="0" smtClean="0">
                <a:solidFill>
                  <a:srgbClr val="FF0000"/>
                </a:solidFill>
                <a:latin typeface="微软雅黑" pitchFamily="34" charset="-122"/>
                <a:ea typeface="微软雅黑" pitchFamily="34" charset="-122"/>
              </a:rPr>
              <a:t>          在某些情况下，可将一个具有临时表的存储过程拆分为多个较小的存储过程，以便在较小的单元上进行重新编译。</a:t>
            </a:r>
          </a:p>
          <a:p>
            <a:pPr>
              <a:buFont typeface="Wingdings" pitchFamily="2" charset="2"/>
              <a:buNone/>
              <a:defRPr/>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395288" y="908050"/>
            <a:ext cx="8229600" cy="6524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zh-CN" sz="4000" dirty="0" smtClean="0">
                <a:solidFill>
                  <a:srgbClr val="00B0F0"/>
                </a:solidFill>
                <a:latin typeface="微软雅黑" pitchFamily="34" charset="-122"/>
                <a:ea typeface="微软雅黑" pitchFamily="34" charset="-122"/>
              </a:rPr>
              <a:t>3 CTE</a:t>
            </a:r>
            <a:endParaRPr lang="zh-CN" altLang="en-US" sz="4000" dirty="0" smtClean="0">
              <a:solidFill>
                <a:srgbClr val="00B0F0"/>
              </a:solidFill>
              <a:latin typeface="微软雅黑" pitchFamily="34" charset="-122"/>
              <a:ea typeface="微软雅黑" pitchFamily="34" charset="-122"/>
            </a:endParaRPr>
          </a:p>
        </p:txBody>
      </p:sp>
      <p:sp>
        <p:nvSpPr>
          <p:cNvPr id="3" name="内容占位符 2"/>
          <p:cNvSpPr>
            <a:spLocks noGrp="1"/>
          </p:cNvSpPr>
          <p:nvPr>
            <p:ph idx="1"/>
          </p:nvPr>
        </p:nvSpPr>
        <p:spPr bwMode="auto">
          <a:xfrm>
            <a:off x="179512" y="1700808"/>
            <a:ext cx="8784976" cy="4752975"/>
          </a:xfrm>
          <a:ln>
            <a:miter lim="800000"/>
            <a:headEnd/>
            <a:tailEnd/>
          </a:ln>
        </p:spPr>
        <p:txBody>
          <a:bodyPr vert="horz" wrap="square" lIns="91440" tIns="45720" rIns="91440" bIns="45720" numCol="1" anchor="t" anchorCtr="0" compatLnSpc="1">
            <a:prstTxWarp prst="textNoShape">
              <a:avLst/>
            </a:prstTxWarp>
            <a:normAutofit fontScale="92500"/>
          </a:bodyPr>
          <a:lstStyle/>
          <a:p>
            <a:pPr>
              <a:lnSpc>
                <a:spcPct val="150000"/>
              </a:lnSpc>
              <a:buFont typeface="Wingdings" pitchFamily="2" charset="2"/>
              <a:buNone/>
              <a:defRPr/>
            </a:pPr>
            <a:r>
              <a:rPr lang="en-US" altLang="zh-CN" sz="2400" dirty="0" smtClean="0">
                <a:latin typeface="微软雅黑" pitchFamily="34" charset="-122"/>
                <a:ea typeface="微软雅黑" pitchFamily="34" charset="-122"/>
              </a:rPr>
              <a:t>    CTE</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 (Common Table Expressions) </a:t>
            </a:r>
            <a:r>
              <a:rPr lang="zh-CN" altLang="en-US" sz="2400" dirty="0" smtClean="0">
                <a:latin typeface="微软雅黑" pitchFamily="34" charset="-122"/>
                <a:ea typeface="微软雅黑" pitchFamily="34" charset="-122"/>
              </a:rPr>
              <a:t>通用表达式。</a:t>
            </a:r>
            <a:endParaRPr lang="en-US" altLang="zh-CN" sz="2400" dirty="0" smtClean="0">
              <a:latin typeface="微软雅黑" pitchFamily="34" charset="-122"/>
              <a:ea typeface="微软雅黑" pitchFamily="34" charset="-122"/>
            </a:endParaRPr>
          </a:p>
          <a:p>
            <a:pPr>
              <a:lnSpc>
                <a:spcPct val="150000"/>
              </a:lnSpc>
              <a:buFont typeface="Wingdings" pitchFamily="2" charset="2"/>
              <a:buNone/>
              <a:defRPr/>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是一个可以由定义语句引用的临时命名的结果集，在它们的简单形式中，可将</a:t>
            </a:r>
            <a:r>
              <a:rPr lang="en-US" altLang="zh-CN" sz="2400" dirty="0" smtClean="0">
                <a:latin typeface="微软雅黑" pitchFamily="34" charset="-122"/>
                <a:ea typeface="微软雅黑" pitchFamily="34" charset="-122"/>
              </a:rPr>
              <a:t> CTE </a:t>
            </a:r>
            <a:r>
              <a:rPr lang="zh-CN" altLang="en-US" sz="2400" dirty="0" smtClean="0">
                <a:latin typeface="微软雅黑" pitchFamily="34" charset="-122"/>
                <a:ea typeface="微软雅黑" pitchFamily="34" charset="-122"/>
              </a:rPr>
              <a:t>视为类似于非持续性类型视图的派生表。</a:t>
            </a:r>
            <a:endParaRPr lang="en-US" altLang="zh-CN" sz="2400" dirty="0" smtClean="0">
              <a:latin typeface="微软雅黑" pitchFamily="34" charset="-122"/>
              <a:ea typeface="微软雅黑" pitchFamily="34" charset="-122"/>
            </a:endParaRPr>
          </a:p>
          <a:p>
            <a:pPr>
              <a:lnSpc>
                <a:spcPct val="150000"/>
              </a:lnSpc>
              <a:buFont typeface="Wingdings" pitchFamily="2" charset="2"/>
              <a:buNone/>
              <a:defRPr/>
            </a:pPr>
            <a:r>
              <a:rPr lang="en-US" altLang="zh-CN" sz="2400" dirty="0" smtClean="0">
                <a:latin typeface="微软雅黑" pitchFamily="34" charset="-122"/>
                <a:ea typeface="微软雅黑" pitchFamily="34" charset="-122"/>
              </a:rPr>
              <a:t>    --  </a:t>
            </a:r>
            <a:r>
              <a:rPr lang="zh-CN" altLang="en-US" sz="2400" dirty="0" smtClean="0">
                <a:latin typeface="微软雅黑" pitchFamily="34" charset="-122"/>
                <a:ea typeface="微软雅黑" pitchFamily="34" charset="-122"/>
              </a:rPr>
              <a:t>只须定义</a:t>
            </a:r>
            <a:r>
              <a:rPr lang="en-US" altLang="zh-CN" sz="2400" dirty="0" smtClean="0">
                <a:latin typeface="微软雅黑" pitchFamily="34" charset="-122"/>
                <a:ea typeface="微软雅黑" pitchFamily="34" charset="-122"/>
              </a:rPr>
              <a:t> CTE </a:t>
            </a:r>
            <a:r>
              <a:rPr lang="zh-CN" altLang="en-US" sz="2400" dirty="0" smtClean="0">
                <a:latin typeface="微软雅黑" pitchFamily="34" charset="-122"/>
                <a:ea typeface="微软雅黑" pitchFamily="34" charset="-122"/>
              </a:rPr>
              <a:t>一次，即可在查询中多次引用。</a:t>
            </a:r>
            <a:endParaRPr lang="en-US" altLang="zh-CN" sz="2400" dirty="0" smtClean="0">
              <a:latin typeface="微软雅黑" pitchFamily="34" charset="-122"/>
              <a:ea typeface="微软雅黑" pitchFamily="34" charset="-122"/>
            </a:endParaRPr>
          </a:p>
          <a:p>
            <a:pPr>
              <a:lnSpc>
                <a:spcPct val="150000"/>
              </a:lnSpc>
              <a:buFont typeface="Wingdings" pitchFamily="2" charset="2"/>
              <a:buNone/>
              <a:defRPr/>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该表达式源自简单查询，并且在单条 </a:t>
            </a:r>
            <a:r>
              <a:rPr lang="en-US" altLang="zh-CN" sz="2400" dirty="0" smtClean="0">
                <a:latin typeface="微软雅黑" pitchFamily="34" charset="-122"/>
                <a:ea typeface="微软雅黑" pitchFamily="34" charset="-122"/>
              </a:rPr>
              <a:t>SELECT</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INSERT</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UPDATE</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MERGE </a:t>
            </a:r>
            <a:r>
              <a:rPr lang="zh-CN" altLang="en-US" sz="2400" dirty="0" smtClean="0">
                <a:latin typeface="微软雅黑" pitchFamily="34" charset="-122"/>
                <a:ea typeface="微软雅黑" pitchFamily="34" charset="-122"/>
              </a:rPr>
              <a:t>或 </a:t>
            </a:r>
            <a:r>
              <a:rPr lang="en-US" altLang="zh-CN" sz="2400" dirty="0" smtClean="0">
                <a:latin typeface="微软雅黑" pitchFamily="34" charset="-122"/>
                <a:ea typeface="微软雅黑" pitchFamily="34" charset="-122"/>
              </a:rPr>
              <a:t>DELETE </a:t>
            </a:r>
            <a:r>
              <a:rPr lang="zh-CN" altLang="en-US" sz="2400" dirty="0" smtClean="0">
                <a:latin typeface="微软雅黑" pitchFamily="34" charset="-122"/>
                <a:ea typeface="微软雅黑" pitchFamily="34" charset="-122"/>
              </a:rPr>
              <a:t>语句的执行范围内定义。该子句也可用在 </a:t>
            </a:r>
            <a:r>
              <a:rPr lang="en-US" altLang="zh-CN" sz="2400" dirty="0" smtClean="0">
                <a:latin typeface="微软雅黑" pitchFamily="34" charset="-122"/>
                <a:ea typeface="微软雅黑" pitchFamily="34" charset="-122"/>
              </a:rPr>
              <a:t>CREATE VIEW </a:t>
            </a:r>
            <a:r>
              <a:rPr lang="zh-CN" altLang="en-US" sz="2400" dirty="0" smtClean="0">
                <a:latin typeface="微软雅黑" pitchFamily="34" charset="-122"/>
                <a:ea typeface="微软雅黑" pitchFamily="34" charset="-122"/>
              </a:rPr>
              <a:t>语句中，作为该语句的 </a:t>
            </a:r>
            <a:r>
              <a:rPr lang="en-US" altLang="zh-CN" sz="2400" dirty="0" smtClean="0">
                <a:latin typeface="微软雅黑" pitchFamily="34" charset="-122"/>
                <a:ea typeface="微软雅黑" pitchFamily="34" charset="-122"/>
              </a:rPr>
              <a:t>SELECT </a:t>
            </a:r>
            <a:r>
              <a:rPr lang="zh-CN" altLang="en-US" sz="2400" dirty="0" smtClean="0">
                <a:latin typeface="微软雅黑" pitchFamily="34" charset="-122"/>
                <a:ea typeface="微软雅黑" pitchFamily="34" charset="-122"/>
              </a:rPr>
              <a:t>定义语句的一部分。</a:t>
            </a: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052513"/>
            <a:ext cx="8507288" cy="5472112"/>
          </a:xfrm>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Wingdings" pitchFamily="2" charset="2"/>
              <a:buNone/>
              <a:defRPr/>
            </a:pPr>
            <a:r>
              <a:rPr lang="zh-CN" altLang="en-US" sz="2400" dirty="0" smtClean="0">
                <a:latin typeface="微软雅黑" pitchFamily="34" charset="-122"/>
                <a:ea typeface="微软雅黑" pitchFamily="34" charset="-122"/>
              </a:rPr>
              <a:t>语法：</a:t>
            </a:r>
            <a:endParaRPr lang="en-US" altLang="zh-CN" sz="2400" dirty="0" smtClean="0">
              <a:latin typeface="微软雅黑" pitchFamily="34" charset="-122"/>
              <a:ea typeface="微软雅黑" pitchFamily="34" charset="-122"/>
            </a:endParaRPr>
          </a:p>
          <a:p>
            <a:pPr>
              <a:buFontTx/>
              <a:buNone/>
              <a:defRPr/>
            </a:pPr>
            <a:r>
              <a:rPr lang="en-US" altLang="zh-CN" sz="2400" dirty="0" smtClean="0">
                <a:latin typeface="微软雅黑" pitchFamily="34" charset="-122"/>
                <a:ea typeface="微软雅黑" pitchFamily="34" charset="-122"/>
              </a:rPr>
              <a:t>[ WITH &lt;</a:t>
            </a:r>
            <a:r>
              <a:rPr lang="en-US" altLang="zh-CN" sz="2400" dirty="0" err="1" smtClean="0">
                <a:latin typeface="微软雅黑" pitchFamily="34" charset="-122"/>
                <a:ea typeface="微软雅黑" pitchFamily="34" charset="-122"/>
              </a:rPr>
              <a:t>common_table_expression</a:t>
            </a:r>
            <a:r>
              <a:rPr lang="en-US" altLang="zh-CN" sz="2400" dirty="0" smtClean="0">
                <a:latin typeface="微软雅黑" pitchFamily="34" charset="-122"/>
                <a:ea typeface="微软雅黑" pitchFamily="34" charset="-122"/>
              </a:rPr>
              <a:t>&gt; [ ,...n ] ] </a:t>
            </a:r>
          </a:p>
          <a:p>
            <a:pPr>
              <a:buFontTx/>
              <a:buNone/>
              <a:defRPr/>
            </a:pPr>
            <a:r>
              <a:rPr lang="en-US" altLang="zh-CN" sz="2400" dirty="0" smtClean="0">
                <a:latin typeface="微软雅黑" pitchFamily="34" charset="-122"/>
                <a:ea typeface="微软雅黑" pitchFamily="34" charset="-122"/>
              </a:rPr>
              <a:t>&lt;</a:t>
            </a:r>
            <a:r>
              <a:rPr lang="en-US" altLang="zh-CN" sz="2400" dirty="0" err="1" smtClean="0">
                <a:latin typeface="微软雅黑" pitchFamily="34" charset="-122"/>
                <a:ea typeface="微软雅黑" pitchFamily="34" charset="-122"/>
              </a:rPr>
              <a:t>common_table_expression</a:t>
            </a:r>
            <a:r>
              <a:rPr lang="en-US" altLang="zh-CN" sz="2400" dirty="0" smtClean="0">
                <a:latin typeface="微软雅黑" pitchFamily="34" charset="-122"/>
                <a:ea typeface="微软雅黑" pitchFamily="34" charset="-122"/>
              </a:rPr>
              <a:t>&gt;::=         </a:t>
            </a:r>
          </a:p>
          <a:p>
            <a:pPr>
              <a:buFontTx/>
              <a:buNone/>
              <a:defRPr/>
            </a:pP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expression_name</a:t>
            </a:r>
            <a:r>
              <a:rPr lang="en-US" altLang="zh-CN" sz="2400" dirty="0" smtClean="0">
                <a:latin typeface="微软雅黑" pitchFamily="34" charset="-122"/>
                <a:ea typeface="微软雅黑" pitchFamily="34" charset="-122"/>
              </a:rPr>
              <a:t> [ ( </a:t>
            </a:r>
            <a:r>
              <a:rPr lang="en-US" altLang="zh-CN" sz="2400" dirty="0" err="1" smtClean="0">
                <a:latin typeface="微软雅黑" pitchFamily="34" charset="-122"/>
                <a:ea typeface="微软雅黑" pitchFamily="34" charset="-122"/>
              </a:rPr>
              <a:t>column_name</a:t>
            </a:r>
            <a:r>
              <a:rPr lang="en-US" altLang="zh-CN" sz="2400" dirty="0" smtClean="0">
                <a:latin typeface="微软雅黑" pitchFamily="34" charset="-122"/>
                <a:ea typeface="微软雅黑" pitchFamily="34" charset="-122"/>
              </a:rPr>
              <a:t> [ ,...n ] ) ]     </a:t>
            </a:r>
          </a:p>
          <a:p>
            <a:pPr>
              <a:buFontTx/>
              <a:buNone/>
              <a:defRPr/>
            </a:pPr>
            <a:r>
              <a:rPr lang="en-US" altLang="zh-CN" sz="2400" dirty="0" smtClean="0">
                <a:latin typeface="微软雅黑" pitchFamily="34" charset="-122"/>
                <a:ea typeface="微软雅黑" pitchFamily="34" charset="-122"/>
              </a:rPr>
              <a:t>		AS     </a:t>
            </a:r>
          </a:p>
          <a:p>
            <a:pPr>
              <a:buFontTx/>
              <a:buNone/>
              <a:defRPr/>
            </a:pPr>
            <a:r>
              <a:rPr lang="en-US" altLang="zh-CN" sz="2400" dirty="0" smtClean="0">
                <a:latin typeface="微软雅黑" pitchFamily="34" charset="-122"/>
                <a:ea typeface="微软雅黑" pitchFamily="34" charset="-122"/>
              </a:rPr>
              <a:t>	 ( </a:t>
            </a:r>
            <a:r>
              <a:rPr lang="en-US" altLang="zh-CN" sz="2400" dirty="0" err="1" smtClean="0">
                <a:latin typeface="微软雅黑" pitchFamily="34" charset="-122"/>
                <a:ea typeface="微软雅黑" pitchFamily="34" charset="-122"/>
              </a:rPr>
              <a:t>CTE_query_definition</a:t>
            </a:r>
            <a:r>
              <a:rPr lang="en-US" altLang="zh-CN" sz="2400" dirty="0" smtClean="0">
                <a:latin typeface="微软雅黑" pitchFamily="34" charset="-122"/>
                <a:ea typeface="微软雅黑" pitchFamily="34" charset="-122"/>
              </a:rPr>
              <a:t> ) </a:t>
            </a:r>
          </a:p>
          <a:p>
            <a:pPr>
              <a:buFont typeface="Wingdings" pitchFamily="2" charset="2"/>
              <a:buNone/>
              <a:defRPr/>
            </a:pPr>
            <a:endParaRPr lang="en-US" altLang="zh-CN" sz="2400" dirty="0" smtClean="0">
              <a:latin typeface="微软雅黑" pitchFamily="34" charset="-122"/>
              <a:ea typeface="微软雅黑" pitchFamily="34" charset="-122"/>
            </a:endParaRPr>
          </a:p>
          <a:p>
            <a:pPr>
              <a:buFontTx/>
              <a:buNone/>
              <a:defRPr/>
            </a:pPr>
            <a:r>
              <a:rPr lang="en-US" altLang="zh-CN" sz="2400" dirty="0" err="1" smtClean="0">
                <a:latin typeface="微软雅黑" pitchFamily="34" charset="-122"/>
                <a:ea typeface="微软雅黑" pitchFamily="34" charset="-122"/>
              </a:rPr>
              <a:t>expression_name</a:t>
            </a:r>
            <a:r>
              <a:rPr lang="en-US" altLang="zh-CN" sz="2400" dirty="0" smtClean="0">
                <a:latin typeface="微软雅黑" pitchFamily="34" charset="-122"/>
                <a:ea typeface="微软雅黑" pitchFamily="34" charset="-122"/>
              </a:rPr>
              <a:t> </a:t>
            </a:r>
          </a:p>
          <a:p>
            <a:pPr>
              <a:lnSpc>
                <a:spcPct val="150000"/>
              </a:lnSpc>
              <a:buFontTx/>
              <a:buNone/>
              <a:defRP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公用表表达式的有效标识符。 </a:t>
            </a:r>
            <a:r>
              <a:rPr lang="en-US" altLang="zh-CN" sz="2400" dirty="0" err="1" smtClean="0">
                <a:latin typeface="微软雅黑" pitchFamily="34" charset="-122"/>
                <a:ea typeface="微软雅黑" pitchFamily="34" charset="-122"/>
              </a:rPr>
              <a:t>expression_name</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必须与在同一 </a:t>
            </a:r>
            <a:r>
              <a:rPr lang="en-US" altLang="zh-CN" sz="2400" dirty="0" smtClean="0">
                <a:latin typeface="微软雅黑" pitchFamily="34" charset="-122"/>
                <a:ea typeface="微软雅黑" pitchFamily="34" charset="-122"/>
              </a:rPr>
              <a:t>WITH &lt;</a:t>
            </a:r>
            <a:r>
              <a:rPr lang="en-US" altLang="zh-CN" sz="2400" dirty="0" err="1" smtClean="0">
                <a:latin typeface="微软雅黑" pitchFamily="34" charset="-122"/>
                <a:ea typeface="微软雅黑" pitchFamily="34" charset="-122"/>
              </a:rPr>
              <a:t>common_table_expression</a:t>
            </a:r>
            <a:r>
              <a:rPr lang="en-US" altLang="zh-CN" sz="2400" dirty="0" smtClean="0">
                <a:latin typeface="微软雅黑" pitchFamily="34" charset="-122"/>
                <a:ea typeface="微软雅黑" pitchFamily="34" charset="-122"/>
              </a:rPr>
              <a:t>&gt; </a:t>
            </a:r>
            <a:r>
              <a:rPr lang="zh-CN" altLang="en-US" sz="2400" dirty="0" smtClean="0">
                <a:latin typeface="微软雅黑" pitchFamily="34" charset="-122"/>
                <a:ea typeface="微软雅黑" pitchFamily="34" charset="-122"/>
              </a:rPr>
              <a:t>子句中定义的任何其他公用表表达式的名称不同，但 </a:t>
            </a:r>
            <a:r>
              <a:rPr lang="en-US" altLang="zh-CN" sz="2400" dirty="0" err="1" smtClean="0">
                <a:latin typeface="微软雅黑" pitchFamily="34" charset="-122"/>
                <a:ea typeface="微软雅黑" pitchFamily="34" charset="-122"/>
              </a:rPr>
              <a:t>expression_name</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可以与基表或基视图的名称相同。</a:t>
            </a: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bwMode="auto">
          <a:xfrm>
            <a:off x="395288" y="908050"/>
            <a:ext cx="8229600" cy="6524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zh-CN" sz="4000" dirty="0" smtClean="0">
                <a:solidFill>
                  <a:srgbClr val="00B0F0"/>
                </a:solidFill>
              </a:rPr>
              <a:t>CTE</a:t>
            </a:r>
            <a:endParaRPr lang="zh-CN" altLang="en-US" sz="4000" dirty="0" smtClean="0">
              <a:solidFill>
                <a:srgbClr val="00B0F0"/>
              </a:solidFill>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buFontTx/>
              <a:buNone/>
              <a:defRPr/>
            </a:pPr>
            <a:r>
              <a:rPr lang="en-US" altLang="zh-CN" sz="2400" dirty="0" err="1" smtClean="0">
                <a:latin typeface="微软雅黑" pitchFamily="34" charset="-122"/>
                <a:ea typeface="微软雅黑" pitchFamily="34" charset="-122"/>
              </a:rPr>
              <a:t>column_name</a:t>
            </a:r>
            <a:r>
              <a:rPr lang="en-US" altLang="zh-CN" sz="2400" dirty="0" smtClean="0">
                <a:latin typeface="微软雅黑" pitchFamily="34" charset="-122"/>
                <a:ea typeface="微软雅黑" pitchFamily="34" charset="-122"/>
              </a:rPr>
              <a:t> </a:t>
            </a:r>
          </a:p>
          <a:p>
            <a:pPr>
              <a:lnSpc>
                <a:spcPct val="150000"/>
              </a:lnSpc>
              <a:buFontTx/>
              <a:buNone/>
              <a:defRPr/>
            </a:pPr>
            <a:r>
              <a:rPr lang="zh-CN" altLang="en-US" sz="2400" dirty="0" smtClean="0">
                <a:latin typeface="微软雅黑" pitchFamily="34" charset="-122"/>
                <a:ea typeface="微软雅黑" pitchFamily="34" charset="-122"/>
              </a:rPr>
              <a:t>    在公用表表达式中指定列名。在一个 </a:t>
            </a:r>
            <a:r>
              <a:rPr lang="en-US" altLang="zh-CN" sz="2400" dirty="0" smtClean="0">
                <a:latin typeface="微软雅黑" pitchFamily="34" charset="-122"/>
                <a:ea typeface="微软雅黑" pitchFamily="34" charset="-122"/>
              </a:rPr>
              <a:t>CTE </a:t>
            </a:r>
            <a:r>
              <a:rPr lang="zh-CN" altLang="en-US" sz="2400" dirty="0" smtClean="0">
                <a:latin typeface="微软雅黑" pitchFamily="34" charset="-122"/>
                <a:ea typeface="微软雅黑" pitchFamily="34" charset="-122"/>
              </a:rPr>
              <a:t>定义中不允许出现重复的名称。指定的列名数必须与 </a:t>
            </a:r>
            <a:r>
              <a:rPr lang="en-US" altLang="zh-CN" sz="2400" dirty="0" err="1" smtClean="0">
                <a:latin typeface="微软雅黑" pitchFamily="34" charset="-122"/>
                <a:ea typeface="微软雅黑" pitchFamily="34" charset="-122"/>
              </a:rPr>
              <a:t>CTE_query_definition</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结果集中列数匹配。</a:t>
            </a:r>
            <a:endParaRPr lang="en-US" altLang="zh-CN" sz="2400" dirty="0" smtClean="0">
              <a:latin typeface="微软雅黑" pitchFamily="34" charset="-122"/>
              <a:ea typeface="微软雅黑" pitchFamily="34" charset="-122"/>
            </a:endParaRPr>
          </a:p>
          <a:p>
            <a:pPr>
              <a:buFontTx/>
              <a:buNone/>
              <a:defRPr/>
            </a:pPr>
            <a:endParaRPr lang="zh-CN" altLang="en-US" sz="2400" dirty="0" smtClean="0">
              <a:latin typeface="微软雅黑" pitchFamily="34" charset="-122"/>
              <a:ea typeface="微软雅黑" pitchFamily="34" charset="-122"/>
            </a:endParaRPr>
          </a:p>
          <a:p>
            <a:pPr>
              <a:buFontTx/>
              <a:buNone/>
              <a:defRPr/>
            </a:pPr>
            <a:r>
              <a:rPr lang="en-US" altLang="zh-CN" sz="2400" dirty="0" err="1" smtClean="0">
                <a:latin typeface="微软雅黑" pitchFamily="34" charset="-122"/>
                <a:ea typeface="微软雅黑" pitchFamily="34" charset="-122"/>
              </a:rPr>
              <a:t>CTE_query_definition</a:t>
            </a:r>
            <a:r>
              <a:rPr lang="en-US" altLang="zh-CN" sz="2400" dirty="0" smtClean="0">
                <a:latin typeface="微软雅黑" pitchFamily="34" charset="-122"/>
                <a:ea typeface="微软雅黑" pitchFamily="34" charset="-122"/>
              </a:rPr>
              <a:t> </a:t>
            </a:r>
          </a:p>
          <a:p>
            <a:pPr>
              <a:lnSpc>
                <a:spcPct val="150000"/>
              </a:lnSpc>
              <a:buFontTx/>
              <a:buNone/>
              <a:defRPr/>
            </a:pPr>
            <a:r>
              <a:rPr lang="zh-CN" altLang="en-US" sz="2400" dirty="0" smtClean="0">
                <a:latin typeface="微软雅黑" pitchFamily="34" charset="-122"/>
                <a:ea typeface="微软雅黑" pitchFamily="34" charset="-122"/>
              </a:rPr>
              <a:t>    指定一个其结果集填充公用表表达式的 </a:t>
            </a:r>
            <a:r>
              <a:rPr lang="en-US" altLang="zh-CN" sz="2400" dirty="0" smtClean="0">
                <a:latin typeface="微软雅黑" pitchFamily="34" charset="-122"/>
                <a:ea typeface="微软雅黑" pitchFamily="34" charset="-122"/>
              </a:rPr>
              <a:t>SELECT </a:t>
            </a:r>
            <a:r>
              <a:rPr lang="zh-CN" altLang="en-US" sz="2400" dirty="0" smtClean="0">
                <a:latin typeface="微软雅黑" pitchFamily="34" charset="-122"/>
                <a:ea typeface="微软雅黑" pitchFamily="34" charset="-122"/>
              </a:rPr>
              <a:t>语句。除了 </a:t>
            </a:r>
            <a:r>
              <a:rPr lang="en-US" altLang="zh-CN" sz="2400" dirty="0" smtClean="0">
                <a:latin typeface="微软雅黑" pitchFamily="34" charset="-122"/>
                <a:ea typeface="微软雅黑" pitchFamily="34" charset="-122"/>
              </a:rPr>
              <a:t>CTE </a:t>
            </a:r>
            <a:r>
              <a:rPr lang="zh-CN" altLang="en-US" sz="2400" dirty="0" smtClean="0">
                <a:latin typeface="微软雅黑" pitchFamily="34" charset="-122"/>
                <a:ea typeface="微软雅黑" pitchFamily="34" charset="-122"/>
              </a:rPr>
              <a:t>不能定义另一个 </a:t>
            </a:r>
            <a:r>
              <a:rPr lang="en-US" altLang="zh-CN" sz="2400" dirty="0" smtClean="0">
                <a:latin typeface="微软雅黑" pitchFamily="34" charset="-122"/>
                <a:ea typeface="微软雅黑" pitchFamily="34" charset="-122"/>
              </a:rPr>
              <a:t>CTE </a:t>
            </a:r>
            <a:r>
              <a:rPr lang="zh-CN" altLang="en-US" sz="2400" dirty="0" smtClean="0">
                <a:latin typeface="微软雅黑" pitchFamily="34" charset="-122"/>
                <a:ea typeface="微软雅黑" pitchFamily="34" charset="-122"/>
              </a:rPr>
              <a:t>以外，</a:t>
            </a:r>
            <a:r>
              <a:rPr lang="en-US" altLang="zh-CN" sz="2400" dirty="0" err="1" smtClean="0">
                <a:latin typeface="微软雅黑" pitchFamily="34" charset="-122"/>
                <a:ea typeface="微软雅黑" pitchFamily="34" charset="-122"/>
              </a:rPr>
              <a:t>CTE_query_definition</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的 </a:t>
            </a:r>
            <a:r>
              <a:rPr lang="en-US" altLang="zh-CN" sz="2400" dirty="0" smtClean="0">
                <a:latin typeface="微软雅黑" pitchFamily="34" charset="-122"/>
                <a:ea typeface="微软雅黑" pitchFamily="34" charset="-122"/>
              </a:rPr>
              <a:t>SELECT </a:t>
            </a:r>
            <a:r>
              <a:rPr lang="zh-CN" altLang="en-US" sz="2400" dirty="0" smtClean="0">
                <a:latin typeface="微软雅黑" pitchFamily="34" charset="-122"/>
                <a:ea typeface="微软雅黑" pitchFamily="34" charset="-122"/>
              </a:rPr>
              <a:t>语句必须满足与创建视图时相同的要求。</a:t>
            </a:r>
          </a:p>
          <a:p>
            <a:pPr>
              <a:buFont typeface="Wingdings" pitchFamily="2" charset="2"/>
              <a:buNone/>
              <a:defRPr/>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bwMode="auto">
          <a:xfrm>
            <a:off x="0" y="836712"/>
            <a:ext cx="8229600" cy="652463"/>
          </a:xfrm>
          <a:noFill/>
          <a:ln>
            <a:miter lim="800000"/>
            <a:headEnd/>
            <a:tailEnd/>
          </a:ln>
        </p:spPr>
        <p:txBody>
          <a:bodyPr vert="horz" wrap="square" lIns="91440" tIns="45720" rIns="91440" bIns="45720" numCol="1" anchor="t" anchorCtr="0" compatLnSpc="1">
            <a:prstTxWarp prst="textNoShape">
              <a:avLst/>
            </a:prstTxWarp>
          </a:bodyPr>
          <a:lstStyle/>
          <a:p>
            <a:r>
              <a:rPr lang="zh-CN" altLang="en-US" sz="3200" b="1" dirty="0" smtClean="0">
                <a:solidFill>
                  <a:srgbClr val="00B0F0"/>
                </a:solidFill>
                <a:latin typeface="微软雅黑" pitchFamily="34" charset="-122"/>
                <a:ea typeface="微软雅黑" pitchFamily="34" charset="-122"/>
              </a:rPr>
              <a:t>创建和使用公用表表达式的准则</a:t>
            </a:r>
            <a:endParaRPr lang="zh-CN" altLang="en-US" sz="3200" dirty="0" smtClean="0">
              <a:solidFill>
                <a:srgbClr val="00B0F0"/>
              </a:solidFill>
              <a:latin typeface="微软雅黑" pitchFamily="34" charset="-122"/>
              <a:ea typeface="微软雅黑" pitchFamily="34" charset="-122"/>
            </a:endParaRPr>
          </a:p>
        </p:txBody>
      </p:sp>
      <p:sp>
        <p:nvSpPr>
          <p:cNvPr id="3" name="内容占位符 2"/>
          <p:cNvSpPr>
            <a:spLocks noGrp="1"/>
          </p:cNvSpPr>
          <p:nvPr>
            <p:ph idx="1"/>
          </p:nvPr>
        </p:nvSpPr>
        <p:spPr bwMode="auto">
          <a:xfrm>
            <a:off x="251520" y="1412776"/>
            <a:ext cx="8568952" cy="4895850"/>
          </a:xfrm>
          <a:ln>
            <a:miter lim="800000"/>
            <a:headEnd/>
            <a:tailEnd/>
          </a:ln>
        </p:spPr>
        <p:txBody>
          <a:bodyPr vert="horz" wrap="square" lIns="91440" tIns="45720" rIns="91440" bIns="45720" numCol="1" anchor="t" anchorCtr="0" compatLnSpc="1">
            <a:prstTxWarp prst="textNoShape">
              <a:avLst/>
            </a:prstTxWarp>
            <a:noAutofit/>
          </a:bodyPr>
          <a:lstStyle/>
          <a:p>
            <a:pPr marL="457200" indent="-457200">
              <a:lnSpc>
                <a:spcPct val="150000"/>
              </a:lnSpc>
              <a:buFont typeface="Wingdings" pitchFamily="2" charset="2"/>
              <a:buAutoNum type="arabicPlain"/>
              <a:defRPr/>
            </a:pPr>
            <a:r>
              <a:rPr lang="en-US" altLang="zh-CN" sz="1800" dirty="0" smtClean="0">
                <a:latin typeface="微软雅黑" pitchFamily="34" charset="-122"/>
                <a:ea typeface="微软雅黑" pitchFamily="34" charset="-122"/>
              </a:rPr>
              <a:t>CTE </a:t>
            </a:r>
            <a:r>
              <a:rPr lang="zh-CN" altLang="en-US" sz="1800" dirty="0" smtClean="0">
                <a:latin typeface="微软雅黑" pitchFamily="34" charset="-122"/>
                <a:ea typeface="微软雅黑" pitchFamily="34" charset="-122"/>
              </a:rPr>
              <a:t>之后必须跟随引用部分或全部 </a:t>
            </a:r>
            <a:r>
              <a:rPr lang="en-US" altLang="zh-CN" sz="1800" dirty="0" smtClean="0">
                <a:latin typeface="微软雅黑" pitchFamily="34" charset="-122"/>
                <a:ea typeface="微软雅黑" pitchFamily="34" charset="-122"/>
              </a:rPr>
              <a:t>CTE </a:t>
            </a:r>
            <a:r>
              <a:rPr lang="zh-CN" altLang="en-US" sz="1800" dirty="0" smtClean="0">
                <a:latin typeface="微软雅黑" pitchFamily="34" charset="-122"/>
                <a:ea typeface="微软雅黑" pitchFamily="34" charset="-122"/>
              </a:rPr>
              <a:t>列的单条 </a:t>
            </a:r>
            <a:r>
              <a:rPr lang="en-US" altLang="zh-CN" sz="1800" dirty="0" smtClean="0">
                <a:latin typeface="微软雅黑" pitchFamily="34" charset="-122"/>
                <a:ea typeface="微软雅黑" pitchFamily="34" charset="-122"/>
              </a:rPr>
              <a:t>SELECT</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INSERT</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UPDATE</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MERGE </a:t>
            </a:r>
            <a:r>
              <a:rPr lang="zh-CN" altLang="en-US" sz="1800" dirty="0" smtClean="0">
                <a:latin typeface="微软雅黑" pitchFamily="34" charset="-122"/>
                <a:ea typeface="微软雅黑" pitchFamily="34" charset="-122"/>
              </a:rPr>
              <a:t>或 </a:t>
            </a:r>
            <a:r>
              <a:rPr lang="en-US" altLang="zh-CN" sz="1800" dirty="0" smtClean="0">
                <a:latin typeface="微软雅黑" pitchFamily="34" charset="-122"/>
                <a:ea typeface="微软雅黑" pitchFamily="34" charset="-122"/>
              </a:rPr>
              <a:t>DELETE </a:t>
            </a:r>
            <a:r>
              <a:rPr lang="zh-CN" altLang="en-US" sz="1800" dirty="0" smtClean="0">
                <a:latin typeface="微软雅黑" pitchFamily="34" charset="-122"/>
                <a:ea typeface="微软雅黑" pitchFamily="34" charset="-122"/>
              </a:rPr>
              <a:t>语句。（即不能只定义</a:t>
            </a:r>
            <a:r>
              <a:rPr lang="en-US" altLang="zh-CN" sz="1800" dirty="0" smtClean="0">
                <a:latin typeface="微软雅黑" pitchFamily="34" charset="-122"/>
                <a:ea typeface="微软雅黑" pitchFamily="34" charset="-122"/>
              </a:rPr>
              <a:t>with </a:t>
            </a:r>
            <a:r>
              <a:rPr lang="zh-CN" altLang="en-US" sz="1800" dirty="0" smtClean="0">
                <a:latin typeface="微软雅黑" pitchFamily="34" charset="-122"/>
                <a:ea typeface="微软雅黑" pitchFamily="34" charset="-122"/>
              </a:rPr>
              <a:t>（）语句）</a:t>
            </a:r>
            <a:endParaRPr lang="en-US" altLang="zh-CN" sz="1800" dirty="0" smtClean="0">
              <a:latin typeface="微软雅黑" pitchFamily="34" charset="-122"/>
              <a:ea typeface="微软雅黑" pitchFamily="34" charset="-122"/>
            </a:endParaRPr>
          </a:p>
          <a:p>
            <a:pPr marL="457200" indent="-457200">
              <a:lnSpc>
                <a:spcPct val="150000"/>
              </a:lnSpc>
              <a:buFont typeface="Wingdings" pitchFamily="2" charset="2"/>
              <a:buAutoNum type="arabicPlain"/>
              <a:defRPr/>
            </a:pPr>
            <a:r>
              <a:rPr lang="zh-CN" altLang="en-US" sz="1800" dirty="0" smtClean="0">
                <a:latin typeface="微软雅黑" pitchFamily="34" charset="-122"/>
                <a:ea typeface="微软雅黑" pitchFamily="34" charset="-122"/>
              </a:rPr>
              <a:t>不允许在一个 </a:t>
            </a:r>
            <a:r>
              <a:rPr lang="en-US" altLang="zh-CN" sz="1800" dirty="0" smtClean="0">
                <a:latin typeface="微软雅黑" pitchFamily="34" charset="-122"/>
                <a:ea typeface="微软雅黑" pitchFamily="34" charset="-122"/>
              </a:rPr>
              <a:t>CTE </a:t>
            </a:r>
            <a:r>
              <a:rPr lang="zh-CN" altLang="en-US" sz="1800" dirty="0" smtClean="0">
                <a:latin typeface="微软雅黑" pitchFamily="34" charset="-122"/>
                <a:ea typeface="微软雅黑" pitchFamily="34" charset="-122"/>
              </a:rPr>
              <a:t>中指定多个 </a:t>
            </a:r>
            <a:r>
              <a:rPr lang="en-US" altLang="zh-CN" sz="1800" dirty="0" smtClean="0">
                <a:latin typeface="微软雅黑" pitchFamily="34" charset="-122"/>
                <a:ea typeface="微软雅黑" pitchFamily="34" charset="-122"/>
              </a:rPr>
              <a:t>WITH </a:t>
            </a:r>
            <a:r>
              <a:rPr lang="zh-CN" altLang="en-US" sz="1800" dirty="0" smtClean="0">
                <a:latin typeface="微软雅黑" pitchFamily="34" charset="-122"/>
                <a:ea typeface="微软雅黑" pitchFamily="34" charset="-122"/>
              </a:rPr>
              <a:t>子句。例如，如果 </a:t>
            </a:r>
            <a:r>
              <a:rPr lang="en-US" altLang="zh-CN" sz="1800" dirty="0" err="1" smtClean="0">
                <a:latin typeface="微软雅黑" pitchFamily="34" charset="-122"/>
                <a:ea typeface="微软雅黑" pitchFamily="34" charset="-122"/>
              </a:rPr>
              <a:t>CTE_query_definition</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包含一个子查询，则该子查询不能包括定义另一个 </a:t>
            </a:r>
            <a:r>
              <a:rPr lang="en-US" altLang="zh-CN" sz="1800" dirty="0" smtClean="0">
                <a:latin typeface="微软雅黑" pitchFamily="34" charset="-122"/>
                <a:ea typeface="微软雅黑" pitchFamily="34" charset="-122"/>
              </a:rPr>
              <a:t>CTE </a:t>
            </a:r>
            <a:r>
              <a:rPr lang="zh-CN" altLang="en-US" sz="1800" dirty="0" smtClean="0">
                <a:latin typeface="微软雅黑" pitchFamily="34" charset="-122"/>
                <a:ea typeface="微软雅黑" pitchFamily="34" charset="-122"/>
              </a:rPr>
              <a:t>的嵌套的 </a:t>
            </a:r>
            <a:r>
              <a:rPr lang="en-US" altLang="zh-CN" sz="1800" dirty="0" smtClean="0">
                <a:latin typeface="微软雅黑" pitchFamily="34" charset="-122"/>
                <a:ea typeface="微软雅黑" pitchFamily="34" charset="-122"/>
              </a:rPr>
              <a:t>WITH </a:t>
            </a:r>
            <a:r>
              <a:rPr lang="zh-CN" altLang="en-US" sz="1800" dirty="0" smtClean="0">
                <a:latin typeface="微软雅黑" pitchFamily="34" charset="-122"/>
                <a:ea typeface="微软雅黑" pitchFamily="34" charset="-122"/>
              </a:rPr>
              <a:t>子句。</a:t>
            </a:r>
            <a:endParaRPr lang="en-US" altLang="zh-CN" sz="1800" dirty="0" smtClean="0">
              <a:latin typeface="微软雅黑" pitchFamily="34" charset="-122"/>
              <a:ea typeface="微软雅黑" pitchFamily="34" charset="-122"/>
            </a:endParaRPr>
          </a:p>
          <a:p>
            <a:pPr marL="457200" indent="-457200">
              <a:lnSpc>
                <a:spcPct val="150000"/>
              </a:lnSpc>
              <a:buFont typeface="Wingdings" pitchFamily="2" charset="2"/>
              <a:buAutoNum type="arabicPlain"/>
              <a:defRPr/>
            </a:pPr>
            <a:r>
              <a:rPr lang="zh-CN" altLang="en-US" sz="1800" dirty="0" smtClean="0">
                <a:latin typeface="微软雅黑" pitchFamily="34" charset="-122"/>
                <a:ea typeface="微软雅黑" pitchFamily="34" charset="-122"/>
              </a:rPr>
              <a:t>不能在 </a:t>
            </a:r>
            <a:r>
              <a:rPr lang="en-US" altLang="zh-CN" sz="1800" dirty="0" err="1" smtClean="0">
                <a:latin typeface="微软雅黑" pitchFamily="34" charset="-122"/>
                <a:ea typeface="微软雅黑" pitchFamily="34" charset="-122"/>
              </a:rPr>
              <a:t>CTE_query_definition</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中使用以下子句：</a:t>
            </a:r>
            <a:endParaRPr lang="en-US" altLang="zh-CN" sz="1800" dirty="0" smtClean="0">
              <a:latin typeface="微软雅黑" pitchFamily="34" charset="-122"/>
              <a:ea typeface="微软雅黑" pitchFamily="34" charset="-122"/>
            </a:endParaRPr>
          </a:p>
          <a:p>
            <a:pPr lvl="1">
              <a:lnSpc>
                <a:spcPct val="150000"/>
              </a:lnSpc>
              <a:buNone/>
              <a:defRPr/>
            </a:pPr>
            <a:r>
              <a:rPr lang="en-US" altLang="zh-CN" sz="1800" dirty="0" smtClean="0">
                <a:latin typeface="微软雅黑" pitchFamily="34" charset="-122"/>
                <a:ea typeface="微软雅黑" pitchFamily="34" charset="-122"/>
              </a:rPr>
              <a:t> COMPUTE </a:t>
            </a:r>
            <a:r>
              <a:rPr lang="zh-CN" altLang="en-US" sz="1800" dirty="0" smtClean="0">
                <a:latin typeface="微软雅黑" pitchFamily="34" charset="-122"/>
                <a:ea typeface="微软雅黑" pitchFamily="34" charset="-122"/>
              </a:rPr>
              <a:t>或 </a:t>
            </a:r>
            <a:r>
              <a:rPr lang="en-US" altLang="zh-CN" sz="1800" dirty="0" smtClean="0">
                <a:latin typeface="微软雅黑" pitchFamily="34" charset="-122"/>
                <a:ea typeface="微软雅黑" pitchFamily="34" charset="-122"/>
              </a:rPr>
              <a:t>COMPUTE BY</a:t>
            </a:r>
          </a:p>
          <a:p>
            <a:pPr lvl="1">
              <a:lnSpc>
                <a:spcPct val="150000"/>
              </a:lnSpc>
              <a:buNone/>
              <a:defRPr/>
            </a:pPr>
            <a:r>
              <a:rPr lang="en-US" altLang="zh-CN" sz="1800" dirty="0" smtClean="0">
                <a:latin typeface="微软雅黑" pitchFamily="34" charset="-122"/>
                <a:ea typeface="微软雅黑" pitchFamily="34" charset="-122"/>
              </a:rPr>
              <a:t> ORDER </a:t>
            </a:r>
            <a:r>
              <a:rPr lang="en-US" altLang="zh-CN" sz="1800" dirty="0" smtClean="0">
                <a:latin typeface="微软雅黑" pitchFamily="34" charset="-122"/>
                <a:ea typeface="微软雅黑" pitchFamily="34" charset="-122"/>
              </a:rPr>
              <a:t>BY</a:t>
            </a:r>
            <a:r>
              <a:rPr lang="zh-CN" altLang="en-US" sz="1800" dirty="0" smtClean="0">
                <a:latin typeface="微软雅黑" pitchFamily="34" charset="-122"/>
                <a:ea typeface="微软雅黑" pitchFamily="34" charset="-122"/>
              </a:rPr>
              <a:t>（除非指定了 </a:t>
            </a:r>
            <a:r>
              <a:rPr lang="en-US" altLang="zh-CN" sz="1800" dirty="0" smtClean="0">
                <a:latin typeface="微软雅黑" pitchFamily="34" charset="-122"/>
                <a:ea typeface="微软雅黑" pitchFamily="34" charset="-122"/>
              </a:rPr>
              <a:t>TOP </a:t>
            </a:r>
            <a:r>
              <a:rPr lang="zh-CN" altLang="en-US" sz="1800" dirty="0" smtClean="0">
                <a:latin typeface="微软雅黑" pitchFamily="34" charset="-122"/>
                <a:ea typeface="微软雅黑" pitchFamily="34" charset="-122"/>
              </a:rPr>
              <a:t>子句）</a:t>
            </a:r>
          </a:p>
          <a:p>
            <a:pPr lvl="1">
              <a:lnSpc>
                <a:spcPct val="150000"/>
              </a:lnSpc>
              <a:buNone/>
              <a:defRPr/>
            </a:pPr>
            <a:r>
              <a:rPr lang="en-US" altLang="zh-CN" sz="1800" dirty="0" smtClean="0">
                <a:latin typeface="微软雅黑" pitchFamily="34" charset="-122"/>
                <a:ea typeface="微软雅黑" pitchFamily="34" charset="-122"/>
              </a:rPr>
              <a:t> INTO</a:t>
            </a:r>
            <a:endParaRPr lang="en-US" altLang="zh-CN" sz="1800" dirty="0" smtClean="0">
              <a:latin typeface="微软雅黑" pitchFamily="34" charset="-122"/>
              <a:ea typeface="微软雅黑" pitchFamily="34" charset="-122"/>
            </a:endParaRPr>
          </a:p>
          <a:p>
            <a:pPr lvl="1">
              <a:lnSpc>
                <a:spcPct val="150000"/>
              </a:lnSpc>
              <a:buNone/>
              <a:defRPr/>
            </a:pPr>
            <a:r>
              <a:rPr lang="zh-CN" altLang="en-US" sz="1800" dirty="0" smtClean="0">
                <a:latin typeface="微软雅黑" pitchFamily="34" charset="-122"/>
                <a:ea typeface="微软雅黑" pitchFamily="34" charset="-122"/>
              </a:rPr>
              <a:t> 带有</a:t>
            </a:r>
            <a:r>
              <a:rPr lang="zh-CN" altLang="en-US" sz="1800" dirty="0" smtClean="0">
                <a:latin typeface="微软雅黑" pitchFamily="34" charset="-122"/>
                <a:ea typeface="微软雅黑" pitchFamily="34" charset="-122"/>
              </a:rPr>
              <a:t>查询提示的 </a:t>
            </a:r>
            <a:r>
              <a:rPr lang="en-US" altLang="zh-CN" sz="1800" dirty="0" smtClean="0">
                <a:latin typeface="微软雅黑" pitchFamily="34" charset="-122"/>
                <a:ea typeface="微软雅黑" pitchFamily="34" charset="-122"/>
              </a:rPr>
              <a:t>OPTION </a:t>
            </a:r>
            <a:r>
              <a:rPr lang="zh-CN" altLang="en-US" sz="1800" dirty="0" smtClean="0">
                <a:latin typeface="微软雅黑" pitchFamily="34" charset="-122"/>
                <a:ea typeface="微软雅黑" pitchFamily="34" charset="-122"/>
              </a:rPr>
              <a:t>子句</a:t>
            </a:r>
          </a:p>
          <a:p>
            <a:pPr lvl="1">
              <a:lnSpc>
                <a:spcPct val="150000"/>
              </a:lnSpc>
              <a:buNone/>
              <a:defRPr/>
            </a:pPr>
            <a:r>
              <a:rPr lang="en-US" altLang="zh-CN" sz="1800" dirty="0" smtClean="0">
                <a:latin typeface="微软雅黑" pitchFamily="34" charset="-122"/>
                <a:ea typeface="微软雅黑" pitchFamily="34" charset="-122"/>
              </a:rPr>
              <a:t> FOR </a:t>
            </a:r>
            <a:r>
              <a:rPr lang="en-US" altLang="zh-CN" sz="1800" dirty="0" smtClean="0">
                <a:latin typeface="微软雅黑" pitchFamily="34" charset="-122"/>
                <a:ea typeface="微软雅黑" pitchFamily="34" charset="-122"/>
              </a:rPr>
              <a:t>XML</a:t>
            </a:r>
          </a:p>
          <a:p>
            <a:pPr lvl="1">
              <a:lnSpc>
                <a:spcPct val="150000"/>
              </a:lnSpc>
              <a:buNone/>
              <a:defRPr/>
            </a:pPr>
            <a:r>
              <a:rPr lang="en-US" altLang="zh-CN" sz="1800" dirty="0" smtClean="0">
                <a:latin typeface="微软雅黑" pitchFamily="34" charset="-122"/>
                <a:ea typeface="微软雅黑" pitchFamily="34" charset="-122"/>
              </a:rPr>
              <a:t> FOR </a:t>
            </a:r>
            <a:r>
              <a:rPr lang="en-US" altLang="zh-CN" sz="1800" dirty="0" smtClean="0">
                <a:latin typeface="微软雅黑" pitchFamily="34" charset="-122"/>
                <a:ea typeface="微软雅黑" pitchFamily="34" charset="-122"/>
              </a:rPr>
              <a:t>BROWSE</a:t>
            </a:r>
            <a:endParaRPr lang="zh-CN" altLang="en-US" sz="18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251520" y="980728"/>
            <a:ext cx="8496944" cy="5472112"/>
          </a:xfrm>
          <a:ln>
            <a:miter lim="800000"/>
            <a:headEnd/>
            <a:tailEnd/>
          </a:ln>
        </p:spPr>
        <p:txBody>
          <a:bodyPr vert="horz" wrap="square" lIns="91440" tIns="45720" rIns="91440" bIns="45720" numCol="1" anchor="t" anchorCtr="0" compatLnSpc="1">
            <a:prstTxWarp prst="textNoShape">
              <a:avLst/>
            </a:prstTxWarp>
          </a:bodyPr>
          <a:lstStyle/>
          <a:p>
            <a:pPr>
              <a:buNone/>
              <a:defRPr/>
            </a:pPr>
            <a:r>
              <a:rPr lang="en-US" altLang="zh-CN" sz="2400" dirty="0" smtClean="0">
                <a:latin typeface="微软雅黑" pitchFamily="34" charset="-122"/>
                <a:ea typeface="微软雅黑" pitchFamily="34" charset="-122"/>
              </a:rPr>
              <a:t>4  </a:t>
            </a:r>
            <a:r>
              <a:rPr lang="zh-CN" altLang="en-US" sz="2400" dirty="0" smtClean="0">
                <a:latin typeface="微软雅黑" pitchFamily="34" charset="-122"/>
                <a:ea typeface="微软雅黑" pitchFamily="34" charset="-122"/>
              </a:rPr>
              <a:t>如果将 </a:t>
            </a:r>
            <a:r>
              <a:rPr lang="en-US" altLang="zh-CN" sz="2400" dirty="0" smtClean="0">
                <a:latin typeface="微软雅黑" pitchFamily="34" charset="-122"/>
                <a:ea typeface="微软雅黑" pitchFamily="34" charset="-122"/>
              </a:rPr>
              <a:t>CTE </a:t>
            </a:r>
            <a:r>
              <a:rPr lang="zh-CN" altLang="en-US" sz="2400" dirty="0" smtClean="0">
                <a:latin typeface="微软雅黑" pitchFamily="34" charset="-122"/>
                <a:ea typeface="微软雅黑" pitchFamily="34" charset="-122"/>
              </a:rPr>
              <a:t>用在属于批处理的一部分的语句中，那么在它之前的语句必须以分号结尾。</a:t>
            </a:r>
            <a:br>
              <a:rPr lang="zh-CN" altLang="en-US" sz="2400" dirty="0" smtClean="0">
                <a:latin typeface="微软雅黑" pitchFamily="34" charset="-122"/>
                <a:ea typeface="微软雅黑" pitchFamily="34" charset="-122"/>
              </a:rPr>
            </a:br>
            <a:endParaRPr lang="en-US" altLang="zh-CN" sz="2400" dirty="0" smtClean="0">
              <a:latin typeface="微软雅黑" pitchFamily="34" charset="-122"/>
              <a:ea typeface="微软雅黑" pitchFamily="34" charset="-122"/>
            </a:endParaRPr>
          </a:p>
          <a:p>
            <a:pPr>
              <a:buNone/>
              <a:defRPr/>
            </a:pPr>
            <a:r>
              <a:rPr lang="en-US" altLang="zh-CN" sz="2400" dirty="0" smtClean="0">
                <a:latin typeface="微软雅黑" pitchFamily="34" charset="-122"/>
                <a:ea typeface="微软雅黑" pitchFamily="34" charset="-122"/>
              </a:rPr>
              <a:t>WITH a </a:t>
            </a:r>
          </a:p>
          <a:p>
            <a:pPr>
              <a:buFontTx/>
              <a:buNone/>
              <a:defRPr/>
            </a:pPr>
            <a:r>
              <a:rPr lang="en-US" altLang="zh-CN" sz="2400" dirty="0" smtClean="0">
                <a:latin typeface="微软雅黑" pitchFamily="34" charset="-122"/>
                <a:ea typeface="微软雅黑" pitchFamily="34" charset="-122"/>
              </a:rPr>
              <a:t>	AS </a:t>
            </a:r>
          </a:p>
          <a:p>
            <a:pPr>
              <a:buFontTx/>
              <a:buNone/>
              <a:defRPr/>
            </a:pPr>
            <a:r>
              <a:rPr lang="en-US" altLang="zh-CN" sz="2400" dirty="0" smtClean="0">
                <a:latin typeface="微软雅黑" pitchFamily="34" charset="-122"/>
                <a:ea typeface="微软雅黑" pitchFamily="34" charset="-122"/>
              </a:rPr>
              <a:t>(SELECT m.id </a:t>
            </a:r>
            <a:r>
              <a:rPr lang="en-US" altLang="zh-CN" sz="2400" dirty="0" err="1" smtClean="0">
                <a:latin typeface="微软雅黑" pitchFamily="34" charset="-122"/>
                <a:ea typeface="微软雅黑" pitchFamily="34" charset="-122"/>
              </a:rPr>
              <a:t>mid,m.username,d.pro_name,d.pro_value</a:t>
            </a:r>
            <a:r>
              <a:rPr lang="en-US" altLang="zh-CN" sz="2400" dirty="0" smtClean="0">
                <a:latin typeface="微软雅黑" pitchFamily="34" charset="-122"/>
                <a:ea typeface="微软雅黑" pitchFamily="34" charset="-122"/>
              </a:rPr>
              <a:t> </a:t>
            </a:r>
          </a:p>
          <a:p>
            <a:pPr>
              <a:buFontTx/>
              <a:buNone/>
              <a:defRPr/>
            </a:pPr>
            <a:r>
              <a:rPr lang="en-US" altLang="zh-CN" sz="2400" dirty="0" smtClean="0">
                <a:latin typeface="微软雅黑" pitchFamily="34" charset="-122"/>
                <a:ea typeface="微软雅黑" pitchFamily="34" charset="-122"/>
              </a:rPr>
              <a:t>FROM </a:t>
            </a:r>
            <a:r>
              <a:rPr lang="en-US" altLang="zh-CN" sz="2400" dirty="0" err="1" smtClean="0">
                <a:latin typeface="微软雅黑" pitchFamily="34" charset="-122"/>
                <a:ea typeface="微软雅黑" pitchFamily="34" charset="-122"/>
              </a:rPr>
              <a:t>tsd_username_m</a:t>
            </a:r>
            <a:r>
              <a:rPr lang="en-US" altLang="zh-CN" sz="2400" dirty="0" smtClean="0">
                <a:latin typeface="微软雅黑" pitchFamily="34" charset="-122"/>
                <a:ea typeface="微软雅黑" pitchFamily="34" charset="-122"/>
              </a:rPr>
              <a:t> m </a:t>
            </a:r>
          </a:p>
          <a:p>
            <a:pPr>
              <a:buFontTx/>
              <a:buNone/>
              <a:defRPr/>
            </a:pPr>
            <a:r>
              <a:rPr lang="en-US" altLang="zh-CN" sz="2400" dirty="0" smtClean="0">
                <a:latin typeface="微软雅黑" pitchFamily="34" charset="-122"/>
                <a:ea typeface="微软雅黑" pitchFamily="34" charset="-122"/>
              </a:rPr>
              <a:t>LEFT JOIN </a:t>
            </a:r>
            <a:r>
              <a:rPr lang="en-US" altLang="zh-CN" sz="2400" dirty="0" err="1" smtClean="0">
                <a:latin typeface="微软雅黑" pitchFamily="34" charset="-122"/>
                <a:ea typeface="微软雅黑" pitchFamily="34" charset="-122"/>
              </a:rPr>
              <a:t>tsd_username_d</a:t>
            </a:r>
            <a:r>
              <a:rPr lang="en-US" altLang="zh-CN" sz="2400" dirty="0" smtClean="0">
                <a:latin typeface="微软雅黑" pitchFamily="34" charset="-122"/>
                <a:ea typeface="微软雅黑" pitchFamily="34" charset="-122"/>
              </a:rPr>
              <a:t> d ON m.id = d.uid</a:t>
            </a:r>
          </a:p>
          <a:p>
            <a:pPr>
              <a:buFontTx/>
              <a:buNone/>
              <a:defRPr/>
            </a:pPr>
            <a:r>
              <a:rPr lang="en-US" altLang="zh-CN" sz="2400" dirty="0" smtClean="0">
                <a:latin typeface="微软雅黑" pitchFamily="34" charset="-122"/>
                <a:ea typeface="微软雅黑" pitchFamily="34" charset="-122"/>
              </a:rPr>
              <a:t>WHERE </a:t>
            </a:r>
            <a:r>
              <a:rPr lang="en-US" altLang="zh-CN" sz="2400" dirty="0" err="1" smtClean="0">
                <a:latin typeface="微软雅黑" pitchFamily="34" charset="-122"/>
                <a:ea typeface="微软雅黑" pitchFamily="34" charset="-122"/>
              </a:rPr>
              <a:t>m.type</a:t>
            </a:r>
            <a:r>
              <a:rPr lang="en-US" altLang="zh-CN" sz="2400" dirty="0" smtClean="0">
                <a:latin typeface="微软雅黑" pitchFamily="34" charset="-122"/>
                <a:ea typeface="微软雅黑" pitchFamily="34" charset="-122"/>
              </a:rPr>
              <a:t>=1</a:t>
            </a:r>
          </a:p>
          <a:p>
            <a:pPr>
              <a:buFontTx/>
              <a:buNone/>
              <a:defRPr/>
            </a:pPr>
            <a:r>
              <a:rPr lang="en-US" altLang="zh-CN" sz="2400" dirty="0" smtClean="0">
                <a:latin typeface="微软雅黑" pitchFamily="34" charset="-122"/>
                <a:ea typeface="微软雅黑" pitchFamily="34" charset="-122"/>
              </a:rPr>
              <a:t>)</a:t>
            </a:r>
          </a:p>
          <a:p>
            <a:pPr>
              <a:buFontTx/>
              <a:buNone/>
              <a:defRPr/>
            </a:pPr>
            <a:r>
              <a:rPr lang="en-US" altLang="zh-CN" sz="2400" dirty="0" smtClean="0">
                <a:latin typeface="微软雅黑" pitchFamily="34" charset="-122"/>
                <a:ea typeface="微软雅黑" pitchFamily="34" charset="-122"/>
              </a:rPr>
              <a:t>SELECT * FROM a;</a:t>
            </a: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48478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替换</a:t>
            </a:r>
            <a:r>
              <a:rPr lang="en-US" altLang="zh-CN" sz="2400" dirty="0" smtClean="0">
                <a:solidFill>
                  <a:srgbClr val="0070C0"/>
                </a:solidFill>
                <a:latin typeface="微软雅黑" pitchFamily="34" charset="-122"/>
                <a:ea typeface="微软雅黑" pitchFamily="34" charset="-122"/>
              </a:rPr>
              <a:t>LIKE </a:t>
            </a:r>
            <a:r>
              <a:rPr lang="zh-CN" altLang="en-US" sz="2400" dirty="0" smtClean="0">
                <a:solidFill>
                  <a:srgbClr val="0070C0"/>
                </a:solidFill>
                <a:latin typeface="微软雅黑" pitchFamily="34" charset="-122"/>
                <a:ea typeface="微软雅黑" pitchFamily="34" charset="-122"/>
              </a:rPr>
              <a:t>‘</a:t>
            </a:r>
            <a:r>
              <a:rPr lang="en-US" altLang="zh-CN" sz="2400" dirty="0" smtClean="0">
                <a:solidFill>
                  <a:srgbClr val="0070C0"/>
                </a:solidFill>
                <a:latin typeface="微软雅黑" pitchFamily="34" charset="-122"/>
                <a:ea typeface="微软雅黑" pitchFamily="34" charset="-122"/>
              </a:rPr>
              <a:t>%</a:t>
            </a:r>
            <a:r>
              <a:rPr lang="zh-CN" altLang="en-US" sz="2400" dirty="0" smtClean="0">
                <a:solidFill>
                  <a:srgbClr val="0070C0"/>
                </a:solidFill>
                <a:latin typeface="微软雅黑" pitchFamily="34" charset="-122"/>
                <a:ea typeface="微软雅黑" pitchFamily="34" charset="-122"/>
              </a:rPr>
              <a:t>内容</a:t>
            </a:r>
            <a:r>
              <a:rPr lang="en-US" altLang="zh-CN" sz="2400" dirty="0" smtClean="0">
                <a:solidFill>
                  <a:srgbClr val="0070C0"/>
                </a:solidFill>
                <a:latin typeface="微软雅黑" pitchFamily="34" charset="-122"/>
                <a:ea typeface="微软雅黑" pitchFamily="34" charset="-122"/>
              </a:rPr>
              <a:t>%</a:t>
            </a:r>
            <a:r>
              <a:rPr lang="zh-CN" altLang="en-US" sz="2400" dirty="0" smtClean="0">
                <a:solidFill>
                  <a:srgbClr val="0070C0"/>
                </a:solidFill>
                <a:latin typeface="微软雅黑" pitchFamily="34" charset="-122"/>
                <a:ea typeface="微软雅黑" pitchFamily="34" charset="-122"/>
              </a:rPr>
              <a:t>’ 操作</a:t>
            </a:r>
            <a:endParaRPr lang="zh-CN" altLang="en-US" sz="2400" dirty="0">
              <a:solidFill>
                <a:srgbClr val="0070C0"/>
              </a:solidFill>
            </a:endParaRPr>
          </a:p>
        </p:txBody>
      </p:sp>
      <p:sp>
        <p:nvSpPr>
          <p:cNvPr id="5" name="圆角矩形 4"/>
          <p:cNvSpPr/>
          <p:nvPr/>
        </p:nvSpPr>
        <p:spPr>
          <a:xfrm>
            <a:off x="1547664" y="206084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将结果集叠加为一个字符串</a:t>
            </a:r>
            <a:endParaRPr lang="zh-CN" altLang="en-US" sz="2400" dirty="0">
              <a:solidFill>
                <a:srgbClr val="0070C0"/>
              </a:solidFill>
            </a:endParaRPr>
          </a:p>
        </p:txBody>
      </p:sp>
      <p:sp>
        <p:nvSpPr>
          <p:cNvPr id="6" name="圆角矩形 5"/>
          <p:cNvSpPr/>
          <p:nvPr/>
        </p:nvSpPr>
        <p:spPr>
          <a:xfrm>
            <a:off x="1547664" y="2636912"/>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将“行”转为“列”</a:t>
            </a:r>
            <a:endParaRPr lang="zh-CN" altLang="en-US" sz="2400" dirty="0">
              <a:solidFill>
                <a:srgbClr val="0070C0"/>
              </a:solidFill>
            </a:endParaRPr>
          </a:p>
        </p:txBody>
      </p:sp>
      <p:sp>
        <p:nvSpPr>
          <p:cNvPr id="7" name="圆角矩形 6"/>
          <p:cNvSpPr/>
          <p:nvPr/>
        </p:nvSpPr>
        <p:spPr>
          <a:xfrm>
            <a:off x="1547664" y="321297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将“列”转为“行”</a:t>
            </a:r>
            <a:endParaRPr lang="zh-CN" altLang="en-US" sz="2400" dirty="0">
              <a:solidFill>
                <a:srgbClr val="0070C0"/>
              </a:solidFill>
            </a:endParaRPr>
          </a:p>
        </p:txBody>
      </p:sp>
      <p:sp>
        <p:nvSpPr>
          <p:cNvPr id="8" name="圆角矩形 7"/>
          <p:cNvSpPr/>
          <p:nvPr/>
        </p:nvSpPr>
        <p:spPr>
          <a:xfrm>
            <a:off x="1547664" y="378904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删除重复的数据</a:t>
            </a:r>
            <a:endParaRPr lang="zh-CN" altLang="en-US" sz="2400" dirty="0">
              <a:solidFill>
                <a:srgbClr val="0070C0"/>
              </a:solidFill>
            </a:endParaRPr>
          </a:p>
        </p:txBody>
      </p:sp>
      <p:sp>
        <p:nvSpPr>
          <p:cNvPr id="9" name="圆角矩形 8"/>
          <p:cNvSpPr/>
          <p:nvPr/>
        </p:nvSpPr>
        <p:spPr>
          <a:xfrm>
            <a:off x="1547664" y="436510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筛选前几位（</a:t>
            </a:r>
            <a:r>
              <a:rPr lang="en-US" altLang="zh-CN" sz="2400" dirty="0" smtClean="0">
                <a:solidFill>
                  <a:srgbClr val="0070C0"/>
                </a:solidFill>
                <a:latin typeface="微软雅黑" pitchFamily="34" charset="-122"/>
                <a:ea typeface="微软雅黑" pitchFamily="34" charset="-122"/>
              </a:rPr>
              <a:t>TOP N</a:t>
            </a:r>
            <a:r>
              <a:rPr lang="zh-CN" altLang="en-US" sz="2400" dirty="0" smtClean="0">
                <a:solidFill>
                  <a:srgbClr val="0070C0"/>
                </a:solidFill>
                <a:latin typeface="微软雅黑" pitchFamily="34" charset="-122"/>
                <a:ea typeface="微软雅黑" pitchFamily="34" charset="-122"/>
              </a:rPr>
              <a:t>）的数据操作</a:t>
            </a:r>
            <a:endParaRPr lang="zh-CN" altLang="en-US" sz="2400" dirty="0">
              <a:solidFill>
                <a:srgbClr val="0070C0"/>
              </a:solidFill>
            </a:endParaRPr>
          </a:p>
        </p:txBody>
      </p:sp>
      <p:sp>
        <p:nvSpPr>
          <p:cNvPr id="10" name="圆角矩形 9"/>
          <p:cNvSpPr/>
          <p:nvPr/>
        </p:nvSpPr>
        <p:spPr>
          <a:xfrm>
            <a:off x="1547664" y="494116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微软雅黑" pitchFamily="34" charset="-122"/>
                <a:ea typeface="微软雅黑" pitchFamily="34" charset="-122"/>
              </a:rPr>
              <a:t>详解如何指定临时的结果集</a:t>
            </a:r>
            <a:endParaRPr lang="zh-CN" altLang="en-US" sz="2400" dirty="0">
              <a:solidFill>
                <a:srgbClr val="0070C0"/>
              </a:solidFill>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683568" y="2204864"/>
            <a:ext cx="720791" cy="864096"/>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bwMode="auto">
          <a:xfrm>
            <a:off x="179512" y="908720"/>
            <a:ext cx="8229600" cy="6524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zh-CN" sz="4000" dirty="0" smtClean="0">
                <a:solidFill>
                  <a:srgbClr val="00B0F0"/>
                </a:solidFill>
                <a:latin typeface="微软雅黑" pitchFamily="34" charset="-122"/>
                <a:ea typeface="微软雅黑" pitchFamily="34" charset="-122"/>
              </a:rPr>
              <a:t>CTE </a:t>
            </a:r>
            <a:r>
              <a:rPr lang="zh-CN" altLang="en-US" sz="4000" dirty="0" smtClean="0">
                <a:solidFill>
                  <a:srgbClr val="00B0F0"/>
                </a:solidFill>
                <a:latin typeface="微软雅黑" pitchFamily="34" charset="-122"/>
                <a:ea typeface="微软雅黑" pitchFamily="34" charset="-122"/>
              </a:rPr>
              <a:t>递归</a:t>
            </a:r>
          </a:p>
        </p:txBody>
      </p:sp>
      <p:sp>
        <p:nvSpPr>
          <p:cNvPr id="3" name="内容占位符 2"/>
          <p:cNvSpPr>
            <a:spLocks noGrp="1"/>
          </p:cNvSpPr>
          <p:nvPr>
            <p:ph idx="1"/>
          </p:nvPr>
        </p:nvSpPr>
        <p:spPr bwMode="auto">
          <a:xfrm>
            <a:off x="179512" y="1628800"/>
            <a:ext cx="8784976" cy="4752975"/>
          </a:xfrm>
          <a:ln>
            <a:miter lim="800000"/>
            <a:headEnd/>
            <a:tailEnd/>
          </a:ln>
        </p:spPr>
        <p:txBody>
          <a:bodyPr vert="horz" wrap="square" lIns="91440" tIns="45720" rIns="91440" bIns="45720" numCol="1" anchor="t" anchorCtr="0" compatLnSpc="1">
            <a:prstTxWarp prst="textNoShape">
              <a:avLst/>
            </a:prstTxWarp>
            <a:normAutofit/>
          </a:bodyPr>
          <a:lstStyle/>
          <a:p>
            <a:pPr>
              <a:lnSpc>
                <a:spcPct val="150000"/>
              </a:lnSpc>
              <a:buFontTx/>
              <a:buNone/>
              <a:defRPr/>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公用表表达式 </a:t>
            </a:r>
            <a:r>
              <a:rPr lang="en-US" altLang="zh-CN" sz="2400" dirty="0" smtClean="0">
                <a:latin typeface="微软雅黑" pitchFamily="34" charset="-122"/>
                <a:ea typeface="微软雅黑" pitchFamily="34" charset="-122"/>
              </a:rPr>
              <a:t>(CTE) </a:t>
            </a:r>
            <a:r>
              <a:rPr lang="zh-CN" altLang="en-US" sz="2400" dirty="0" smtClean="0">
                <a:latin typeface="微软雅黑" pitchFamily="34" charset="-122"/>
                <a:ea typeface="微软雅黑" pitchFamily="34" charset="-122"/>
              </a:rPr>
              <a:t>具有一个重要的优点，那就是能够引用其自身，从而创建递归 </a:t>
            </a:r>
            <a:r>
              <a:rPr lang="en-US" altLang="zh-CN" sz="2400" dirty="0" smtClean="0">
                <a:latin typeface="微软雅黑" pitchFamily="34" charset="-122"/>
                <a:ea typeface="微软雅黑" pitchFamily="34" charset="-122"/>
              </a:rPr>
              <a:t>CTE</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nSpc>
                <a:spcPct val="150000"/>
              </a:lnSpc>
              <a:buFontTx/>
              <a:buNone/>
              <a:defRPr/>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递归 </a:t>
            </a:r>
            <a:r>
              <a:rPr lang="en-US" altLang="zh-CN" sz="2400" dirty="0" smtClean="0">
                <a:latin typeface="微软雅黑" pitchFamily="34" charset="-122"/>
                <a:ea typeface="微软雅黑" pitchFamily="34" charset="-122"/>
              </a:rPr>
              <a:t>CTE </a:t>
            </a:r>
            <a:r>
              <a:rPr lang="zh-CN" altLang="en-US" sz="2400" dirty="0" smtClean="0">
                <a:latin typeface="微软雅黑" pitchFamily="34" charset="-122"/>
                <a:ea typeface="微软雅黑" pitchFamily="34" charset="-122"/>
              </a:rPr>
              <a:t>是一个重复执行初始 </a:t>
            </a:r>
            <a:r>
              <a:rPr lang="en-US" altLang="zh-CN" sz="2400" dirty="0" smtClean="0">
                <a:latin typeface="微软雅黑" pitchFamily="34" charset="-122"/>
                <a:ea typeface="微软雅黑" pitchFamily="34" charset="-122"/>
              </a:rPr>
              <a:t>CTE </a:t>
            </a:r>
            <a:r>
              <a:rPr lang="zh-CN" altLang="en-US" sz="2400" dirty="0" smtClean="0">
                <a:latin typeface="微软雅黑" pitchFamily="34" charset="-122"/>
                <a:ea typeface="微软雅黑" pitchFamily="34" charset="-122"/>
              </a:rPr>
              <a:t>以返回数据子集直到获取完整结果集的公用表表达式。</a:t>
            </a:r>
            <a:endParaRPr lang="en-US" altLang="zh-CN" sz="2400" dirty="0" smtClean="0">
              <a:latin typeface="微软雅黑" pitchFamily="34" charset="-122"/>
              <a:ea typeface="微软雅黑" pitchFamily="34" charset="-122"/>
            </a:endParaRPr>
          </a:p>
          <a:p>
            <a:pPr>
              <a:lnSpc>
                <a:spcPct val="150000"/>
              </a:lnSpc>
              <a:buFont typeface="Wingdings" pitchFamily="2" charset="2"/>
              <a:buNone/>
              <a:defRPr/>
            </a:pPr>
            <a:r>
              <a:rPr lang="en-US" altLang="zh-CN" sz="2400" dirty="0" smtClean="0">
                <a:latin typeface="微软雅黑" pitchFamily="34" charset="-122"/>
                <a:ea typeface="微软雅黑" pitchFamily="34" charset="-122"/>
              </a:rPr>
              <a:t>   --  CTE</a:t>
            </a:r>
            <a:r>
              <a:rPr lang="zh-CN" altLang="en-US" sz="2400" dirty="0" smtClean="0">
                <a:latin typeface="微软雅黑" pitchFamily="34" charset="-122"/>
                <a:ea typeface="微软雅黑" pitchFamily="34" charset="-122"/>
              </a:rPr>
              <a:t>最强大之处在于递归查询。</a:t>
            </a:r>
            <a:endParaRPr lang="en-US" altLang="zh-CN" sz="2400" dirty="0" smtClean="0">
              <a:latin typeface="微软雅黑" pitchFamily="34" charset="-122"/>
              <a:ea typeface="微软雅黑" pitchFamily="34" charset="-122"/>
            </a:endParaRPr>
          </a:p>
          <a:p>
            <a:pPr>
              <a:lnSpc>
                <a:spcPct val="150000"/>
              </a:lnSpc>
              <a:buFont typeface="Wingdings" pitchFamily="2" charset="2"/>
              <a:buNone/>
              <a:defRPr/>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递归 </a:t>
            </a:r>
            <a:r>
              <a:rPr lang="en-US" altLang="zh-CN" sz="2400" dirty="0" smtClean="0">
                <a:latin typeface="微软雅黑" pitchFamily="34" charset="-122"/>
                <a:ea typeface="微软雅黑" pitchFamily="34" charset="-122"/>
              </a:rPr>
              <a:t>CTE </a:t>
            </a:r>
            <a:r>
              <a:rPr lang="zh-CN" altLang="en-US" sz="2400" dirty="0" smtClean="0">
                <a:latin typeface="微软雅黑" pitchFamily="34" charset="-122"/>
                <a:ea typeface="微软雅黑" pitchFamily="34" charset="-122"/>
              </a:rPr>
              <a:t>可以极大地简化在 </a:t>
            </a:r>
            <a:r>
              <a:rPr lang="en-US" altLang="zh-CN" sz="2400" dirty="0" smtClean="0">
                <a:latin typeface="微软雅黑" pitchFamily="34" charset="-122"/>
                <a:ea typeface="微软雅黑" pitchFamily="34" charset="-122"/>
              </a:rPr>
              <a:t>SELECT</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INSERT</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UPDATE</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DELETE </a:t>
            </a:r>
            <a:r>
              <a:rPr lang="zh-CN" altLang="en-US" sz="2400" dirty="0" smtClean="0">
                <a:latin typeface="微软雅黑" pitchFamily="34" charset="-122"/>
                <a:ea typeface="微软雅黑" pitchFamily="34" charset="-122"/>
              </a:rPr>
              <a:t>或 </a:t>
            </a:r>
            <a:r>
              <a:rPr lang="en-US" altLang="zh-CN" sz="2400" dirty="0" smtClean="0">
                <a:latin typeface="微软雅黑" pitchFamily="34" charset="-122"/>
                <a:ea typeface="微软雅黑" pitchFamily="34" charset="-122"/>
              </a:rPr>
              <a:t>CREATE VIEW </a:t>
            </a:r>
            <a:r>
              <a:rPr lang="zh-CN" altLang="en-US" sz="2400" dirty="0" smtClean="0">
                <a:latin typeface="微软雅黑" pitchFamily="34" charset="-122"/>
                <a:ea typeface="微软雅黑" pitchFamily="34" charset="-122"/>
              </a:rPr>
              <a:t>语句中运行递归查询所需的代码。</a:t>
            </a: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en-US" altLang="zh-CN" sz="2400" dirty="0" smtClean="0">
              <a:latin typeface="微软雅黑" pitchFamily="34" charset="-122"/>
              <a:ea typeface="微软雅黑" pitchFamily="34" charset="-122"/>
            </a:endParaRPr>
          </a:p>
          <a:p>
            <a:pPr>
              <a:buFont typeface="Wingdings" pitchFamily="2" charset="2"/>
              <a:buNone/>
              <a:defRPr/>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bwMode="auto">
          <a:xfrm>
            <a:off x="179512" y="908721"/>
            <a:ext cx="8229600" cy="576064"/>
          </a:xfrm>
          <a:noFill/>
          <a:ln>
            <a:miter lim="800000"/>
            <a:headEnd/>
            <a:tailEnd/>
          </a:ln>
        </p:spPr>
        <p:txBody>
          <a:bodyPr vert="horz" wrap="square" lIns="91440" tIns="45720" rIns="91440" bIns="45720" numCol="1" anchor="t" anchorCtr="0" compatLnSpc="1">
            <a:prstTxWarp prst="textNoShape">
              <a:avLst/>
            </a:prstTxWarp>
            <a:noAutofit/>
          </a:bodyPr>
          <a:lstStyle/>
          <a:p>
            <a:r>
              <a:rPr lang="zh-CN" altLang="en-US" sz="3200" b="1" dirty="0" smtClean="0">
                <a:solidFill>
                  <a:srgbClr val="00B0F0"/>
                </a:solidFill>
                <a:latin typeface="微软雅黑" pitchFamily="34" charset="-122"/>
                <a:ea typeface="微软雅黑" pitchFamily="34" charset="-122"/>
              </a:rPr>
              <a:t>递归 </a:t>
            </a:r>
            <a:r>
              <a:rPr lang="en-US" altLang="zh-CN" sz="3200" b="1" dirty="0" smtClean="0">
                <a:solidFill>
                  <a:srgbClr val="00B0F0"/>
                </a:solidFill>
                <a:latin typeface="微软雅黑" pitchFamily="34" charset="-122"/>
                <a:ea typeface="微软雅黑" pitchFamily="34" charset="-122"/>
              </a:rPr>
              <a:t>CTE </a:t>
            </a:r>
            <a:r>
              <a:rPr lang="zh-CN" altLang="en-US" sz="3200" b="1" dirty="0" smtClean="0">
                <a:solidFill>
                  <a:srgbClr val="00B0F0"/>
                </a:solidFill>
                <a:latin typeface="微软雅黑" pitchFamily="34" charset="-122"/>
                <a:ea typeface="微软雅黑" pitchFamily="34" charset="-122"/>
              </a:rPr>
              <a:t>的结构</a:t>
            </a:r>
            <a:endParaRPr lang="zh-CN" altLang="en-US" sz="3200" dirty="0" smtClean="0">
              <a:solidFill>
                <a:srgbClr val="00B0F0"/>
              </a:solidFill>
              <a:latin typeface="微软雅黑" pitchFamily="34" charset="-122"/>
              <a:ea typeface="微软雅黑" pitchFamily="34" charset="-122"/>
            </a:endParaRPr>
          </a:p>
        </p:txBody>
      </p:sp>
      <p:sp>
        <p:nvSpPr>
          <p:cNvPr id="3" name="内容占位符 2"/>
          <p:cNvSpPr>
            <a:spLocks noGrp="1"/>
          </p:cNvSpPr>
          <p:nvPr>
            <p:ph idx="1"/>
          </p:nvPr>
        </p:nvSpPr>
        <p:spPr bwMode="auto">
          <a:xfrm>
            <a:off x="251520" y="1628800"/>
            <a:ext cx="8640960" cy="4896544"/>
          </a:xfrm>
          <a:ln>
            <a:miter lim="800000"/>
            <a:headEnd/>
            <a:tailEnd/>
          </a:ln>
        </p:spPr>
        <p:txBody>
          <a:bodyPr vert="horz" wrap="square" lIns="91440" tIns="45720" rIns="91440" bIns="45720" numCol="1" anchor="t" anchorCtr="0" compatLnSpc="1">
            <a:prstTxWarp prst="textNoShape">
              <a:avLst/>
            </a:prstTxWarp>
            <a:noAutofit/>
          </a:bodyPr>
          <a:lstStyle/>
          <a:p>
            <a:pPr>
              <a:buFontTx/>
              <a:buNone/>
            </a:pPr>
            <a:r>
              <a:rPr lang="zh-CN" altLang="en-US" sz="2400" dirty="0" smtClean="0">
                <a:latin typeface="微软雅黑" pitchFamily="34" charset="-122"/>
                <a:ea typeface="微软雅黑" pitchFamily="34" charset="-122"/>
              </a:rPr>
              <a:t>递归 </a:t>
            </a:r>
            <a:r>
              <a:rPr lang="en-US" altLang="zh-CN" sz="2400" dirty="0" smtClean="0">
                <a:latin typeface="微软雅黑" pitchFamily="34" charset="-122"/>
                <a:ea typeface="微软雅黑" pitchFamily="34" charset="-122"/>
              </a:rPr>
              <a:t>CTE </a:t>
            </a:r>
            <a:r>
              <a:rPr lang="zh-CN" altLang="en-US" sz="2400" dirty="0" smtClean="0">
                <a:latin typeface="微软雅黑" pitchFamily="34" charset="-122"/>
                <a:ea typeface="微软雅黑" pitchFamily="34" charset="-122"/>
              </a:rPr>
              <a:t>由下列三个元素组成：</a:t>
            </a:r>
          </a:p>
          <a:p>
            <a:pPr>
              <a:buFontTx/>
              <a:buAutoNum type="arabicPeriod"/>
            </a:pPr>
            <a:r>
              <a:rPr lang="zh-CN" altLang="en-US" sz="2400" dirty="0" smtClean="0">
                <a:latin typeface="微软雅黑" pitchFamily="34" charset="-122"/>
                <a:ea typeface="微软雅黑" pitchFamily="34" charset="-122"/>
              </a:rPr>
              <a:t>例程的调用。</a:t>
            </a:r>
            <a:endParaRPr lang="en-US" altLang="zh-CN" sz="2400" dirty="0" smtClean="0">
              <a:latin typeface="微软雅黑" pitchFamily="34" charset="-122"/>
              <a:ea typeface="微软雅黑" pitchFamily="34" charset="-122"/>
            </a:endParaRPr>
          </a:p>
          <a:p>
            <a:pPr marL="0" indent="0">
              <a:lnSpc>
                <a:spcPct val="150000"/>
              </a:lnSpc>
              <a:buFontTx/>
              <a:buNone/>
            </a:pPr>
            <a:r>
              <a:rPr lang="zh-CN" altLang="en-US" sz="2400" dirty="0" smtClean="0">
                <a:latin typeface="微软雅黑" pitchFamily="34" charset="-122"/>
                <a:ea typeface="微软雅黑" pitchFamily="34" charset="-122"/>
              </a:rPr>
              <a:t/>
            </a:r>
            <a:br>
              <a:rPr lang="zh-CN" altLang="en-US" sz="2400" dirty="0" smtClean="0">
                <a:latin typeface="微软雅黑" pitchFamily="34" charset="-122"/>
                <a:ea typeface="微软雅黑" pitchFamily="34" charset="-122"/>
              </a:rPr>
            </a:br>
            <a:r>
              <a:rPr lang="zh-CN" altLang="en-US" sz="2000" dirty="0" smtClean="0">
                <a:latin typeface="微软雅黑" pitchFamily="34" charset="-122"/>
                <a:ea typeface="微软雅黑" pitchFamily="34" charset="-122"/>
              </a:rPr>
              <a:t>递归 </a:t>
            </a:r>
            <a:r>
              <a:rPr lang="en-US" altLang="zh-CN" sz="2000" dirty="0" smtClean="0">
                <a:latin typeface="微软雅黑" pitchFamily="34" charset="-122"/>
                <a:ea typeface="微软雅黑" pitchFamily="34" charset="-122"/>
              </a:rPr>
              <a:t>CTE </a:t>
            </a:r>
            <a:r>
              <a:rPr lang="zh-CN" altLang="en-US" sz="2000" dirty="0" smtClean="0">
                <a:latin typeface="微软雅黑" pitchFamily="34" charset="-122"/>
                <a:ea typeface="微软雅黑" pitchFamily="34" charset="-122"/>
              </a:rPr>
              <a:t>的第一个调用包括一个或多个由 </a:t>
            </a:r>
            <a:r>
              <a:rPr lang="en-US" altLang="zh-CN" sz="2000" dirty="0" smtClean="0">
                <a:latin typeface="微软雅黑" pitchFamily="34" charset="-122"/>
                <a:ea typeface="微软雅黑" pitchFamily="34" charset="-122"/>
              </a:rPr>
              <a:t>UNION ALL</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UNION</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EXCEPT </a:t>
            </a:r>
            <a:r>
              <a:rPr lang="zh-CN" altLang="en-US" sz="2000" dirty="0" smtClean="0">
                <a:latin typeface="微软雅黑" pitchFamily="34" charset="-122"/>
                <a:ea typeface="微软雅黑" pitchFamily="34" charset="-122"/>
              </a:rPr>
              <a:t>或 </a:t>
            </a:r>
            <a:r>
              <a:rPr lang="en-US" altLang="zh-CN" sz="2000" dirty="0" smtClean="0">
                <a:latin typeface="微软雅黑" pitchFamily="34" charset="-122"/>
                <a:ea typeface="微软雅黑" pitchFamily="34" charset="-122"/>
              </a:rPr>
              <a:t>INTERSECT </a:t>
            </a:r>
            <a:r>
              <a:rPr lang="zh-CN" altLang="en-US" sz="2000" dirty="0" smtClean="0">
                <a:latin typeface="微软雅黑" pitchFamily="34" charset="-122"/>
                <a:ea typeface="微软雅黑" pitchFamily="34" charset="-122"/>
              </a:rPr>
              <a:t>运算符联接的 </a:t>
            </a:r>
            <a:r>
              <a:rPr lang="en-US" altLang="zh-CN" sz="2000" dirty="0" err="1" smtClean="0">
                <a:latin typeface="微软雅黑" pitchFamily="34" charset="-122"/>
                <a:ea typeface="微软雅黑" pitchFamily="34" charset="-122"/>
              </a:rPr>
              <a:t>CTE_query_definitions</a:t>
            </a:r>
            <a:r>
              <a:rPr lang="zh-CN" altLang="en-US" sz="2000" dirty="0" smtClean="0">
                <a:latin typeface="微软雅黑" pitchFamily="34" charset="-122"/>
                <a:ea typeface="微软雅黑" pitchFamily="34" charset="-122"/>
              </a:rPr>
              <a:t>。由于这些查询定义形成了 </a:t>
            </a:r>
            <a:r>
              <a:rPr lang="en-US" altLang="zh-CN" sz="2000" dirty="0" smtClean="0">
                <a:latin typeface="微软雅黑" pitchFamily="34" charset="-122"/>
                <a:ea typeface="微软雅黑" pitchFamily="34" charset="-122"/>
              </a:rPr>
              <a:t>CTE </a:t>
            </a:r>
            <a:r>
              <a:rPr lang="zh-CN" altLang="en-US" sz="2000" dirty="0" smtClean="0">
                <a:latin typeface="微软雅黑" pitchFamily="34" charset="-122"/>
                <a:ea typeface="微软雅黑" pitchFamily="34" charset="-122"/>
              </a:rPr>
              <a:t>结构的基准结果集，所以它们被称为“定位点成员”。</a:t>
            </a:r>
            <a:br>
              <a:rPr lang="zh-CN" altLang="en-US" sz="2000" dirty="0" smtClean="0">
                <a:latin typeface="微软雅黑" pitchFamily="34" charset="-122"/>
                <a:ea typeface="微软雅黑" pitchFamily="34" charset="-122"/>
              </a:rPr>
            </a:br>
            <a:r>
              <a:rPr lang="zh-CN" altLang="en-US" sz="2000" dirty="0" smtClean="0">
                <a:latin typeface="微软雅黑" pitchFamily="34" charset="-122"/>
                <a:ea typeface="微软雅黑" pitchFamily="34" charset="-122"/>
              </a:rPr>
              <a:t/>
            </a:r>
            <a:br>
              <a:rPr lang="zh-CN" altLang="en-US" sz="2000" dirty="0" smtClean="0">
                <a:latin typeface="微软雅黑" pitchFamily="34" charset="-122"/>
                <a:ea typeface="微软雅黑" pitchFamily="34" charset="-122"/>
              </a:rPr>
            </a:br>
            <a:r>
              <a:rPr lang="en-US" altLang="zh-CN" sz="2000" dirty="0" err="1" smtClean="0">
                <a:latin typeface="微软雅黑" pitchFamily="34" charset="-122"/>
                <a:ea typeface="微软雅黑" pitchFamily="34" charset="-122"/>
              </a:rPr>
              <a:t>CTE_query_definitions</a:t>
            </a:r>
            <a:r>
              <a:rPr lang="zh-CN" altLang="en-US" sz="2000" dirty="0" smtClean="0">
                <a:latin typeface="微软雅黑" pitchFamily="34" charset="-122"/>
                <a:ea typeface="微软雅黑" pitchFamily="34" charset="-122"/>
              </a:rPr>
              <a:t> 被视为定位点成员，除非它们引用了 </a:t>
            </a:r>
            <a:r>
              <a:rPr lang="en-US" altLang="zh-CN" sz="2000" dirty="0" smtClean="0">
                <a:latin typeface="微软雅黑" pitchFamily="34" charset="-122"/>
                <a:ea typeface="微软雅黑" pitchFamily="34" charset="-122"/>
              </a:rPr>
              <a:t>CTE </a:t>
            </a:r>
            <a:r>
              <a:rPr lang="zh-CN" altLang="en-US" sz="2000" dirty="0" smtClean="0">
                <a:latin typeface="微软雅黑" pitchFamily="34" charset="-122"/>
                <a:ea typeface="微软雅黑" pitchFamily="34" charset="-122"/>
              </a:rPr>
              <a:t>本身。所有定位点成员查询定义必须放置在第一个递归成员定义之前，而且必须使用 </a:t>
            </a:r>
            <a:r>
              <a:rPr lang="en-US" altLang="zh-CN" sz="2000" dirty="0" smtClean="0">
                <a:latin typeface="微软雅黑" pitchFamily="34" charset="-122"/>
                <a:ea typeface="微软雅黑" pitchFamily="34" charset="-122"/>
              </a:rPr>
              <a:t>UNION ALL </a:t>
            </a:r>
            <a:r>
              <a:rPr lang="zh-CN" altLang="en-US" sz="2000" dirty="0" smtClean="0">
                <a:latin typeface="微软雅黑" pitchFamily="34" charset="-122"/>
                <a:ea typeface="微软雅黑" pitchFamily="34" charset="-122"/>
              </a:rPr>
              <a:t>运算符联接最后一个定位点成员和第一个递归成员。</a:t>
            </a:r>
            <a:r>
              <a:rPr lang="zh-CN" altLang="en-US" sz="2400" dirty="0" smtClean="0">
                <a:latin typeface="微软雅黑" pitchFamily="34" charset="-122"/>
                <a:ea typeface="微软雅黑" pitchFamily="34" charset="-122"/>
              </a:rPr>
              <a:t/>
            </a:r>
            <a:br>
              <a:rPr lang="zh-CN" altLang="en-US" sz="2400" dirty="0" smtClean="0">
                <a:latin typeface="微软雅黑" pitchFamily="34" charset="-122"/>
                <a:ea typeface="微软雅黑" pitchFamily="34" charset="-122"/>
              </a:rPr>
            </a:br>
            <a:r>
              <a:rPr lang="zh-CN" altLang="en-US" sz="2400" dirty="0" smtClean="0">
                <a:latin typeface="微软雅黑" pitchFamily="34" charset="-122"/>
                <a:ea typeface="微软雅黑" pitchFamily="34" charset="-122"/>
              </a:rPr>
              <a:t/>
            </a:r>
            <a:br>
              <a:rPr lang="zh-CN" altLang="en-US" sz="2400" dirty="0" smtClean="0">
                <a:latin typeface="微软雅黑" pitchFamily="34" charset="-122"/>
                <a:ea typeface="微软雅黑" pitchFamily="34" charset="-122"/>
              </a:rPr>
            </a:b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bwMode="auto">
          <a:xfrm>
            <a:off x="395288" y="908050"/>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B0F0"/>
                </a:solidFill>
                <a:latin typeface="微软雅黑" pitchFamily="34" charset="-122"/>
                <a:ea typeface="微软雅黑" pitchFamily="34" charset="-122"/>
              </a:rPr>
              <a:t>递归 </a:t>
            </a:r>
            <a:r>
              <a:rPr lang="en-US" altLang="zh-CN" sz="3200" b="1" dirty="0" smtClean="0">
                <a:solidFill>
                  <a:srgbClr val="00B0F0"/>
                </a:solidFill>
                <a:latin typeface="微软雅黑" pitchFamily="34" charset="-122"/>
                <a:ea typeface="微软雅黑" pitchFamily="34" charset="-122"/>
              </a:rPr>
              <a:t>CTE </a:t>
            </a:r>
            <a:r>
              <a:rPr lang="zh-CN" altLang="en-US" sz="3200" b="1" dirty="0" smtClean="0">
                <a:solidFill>
                  <a:srgbClr val="00B0F0"/>
                </a:solidFill>
                <a:latin typeface="微软雅黑" pitchFamily="34" charset="-122"/>
                <a:ea typeface="微软雅黑" pitchFamily="34" charset="-122"/>
              </a:rPr>
              <a:t>的结构</a:t>
            </a:r>
            <a:endParaRPr lang="zh-CN" altLang="en-US" sz="3200" dirty="0" smtClean="0">
              <a:solidFill>
                <a:srgbClr val="00B0F0"/>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Autofit/>
          </a:bodyPr>
          <a:lstStyle/>
          <a:p>
            <a:pPr marL="0" indent="0">
              <a:lnSpc>
                <a:spcPct val="150000"/>
              </a:lnSpc>
              <a:buFontTx/>
              <a:buAutoNum type="arabicPeriod" startAt="2"/>
              <a:defRPr/>
            </a:pPr>
            <a:r>
              <a:rPr lang="zh-CN" altLang="en-US" sz="2400" dirty="0" smtClean="0">
                <a:latin typeface="微软雅黑" pitchFamily="34" charset="-122"/>
                <a:ea typeface="微软雅黑" pitchFamily="34" charset="-122"/>
              </a:rPr>
              <a:t>例程的递归调用。</a:t>
            </a:r>
            <a:br>
              <a:rPr lang="zh-CN" altLang="en-US" sz="2400" dirty="0" smtClean="0">
                <a:latin typeface="微软雅黑" pitchFamily="34" charset="-122"/>
                <a:ea typeface="微软雅黑" pitchFamily="34" charset="-122"/>
              </a:rPr>
            </a:br>
            <a:r>
              <a:rPr lang="zh-CN" altLang="en-US" sz="2400" dirty="0" smtClean="0">
                <a:latin typeface="微软雅黑" pitchFamily="34" charset="-122"/>
                <a:ea typeface="微软雅黑" pitchFamily="34" charset="-122"/>
              </a:rPr>
              <a:t>      递归调用包括一个或多个由引用 </a:t>
            </a:r>
            <a:r>
              <a:rPr lang="en-US" altLang="zh-CN" sz="2400" dirty="0" smtClean="0">
                <a:latin typeface="微软雅黑" pitchFamily="34" charset="-122"/>
                <a:ea typeface="微软雅黑" pitchFamily="34" charset="-122"/>
              </a:rPr>
              <a:t>CTE </a:t>
            </a:r>
            <a:r>
              <a:rPr lang="zh-CN" altLang="en-US" sz="2400" dirty="0" smtClean="0">
                <a:latin typeface="微软雅黑" pitchFamily="34" charset="-122"/>
                <a:ea typeface="微软雅黑" pitchFamily="34" charset="-122"/>
              </a:rPr>
              <a:t>本身的 </a:t>
            </a:r>
            <a:r>
              <a:rPr lang="en-US" altLang="zh-CN" sz="2400" dirty="0" smtClean="0">
                <a:latin typeface="微软雅黑" pitchFamily="34" charset="-122"/>
                <a:ea typeface="微软雅黑" pitchFamily="34" charset="-122"/>
              </a:rPr>
              <a:t>UNION ALL </a:t>
            </a:r>
            <a:r>
              <a:rPr lang="zh-CN" altLang="en-US" sz="2400" dirty="0" smtClean="0">
                <a:latin typeface="微软雅黑" pitchFamily="34" charset="-122"/>
                <a:ea typeface="微软雅黑" pitchFamily="34" charset="-122"/>
              </a:rPr>
              <a:t>运算符联接的 </a:t>
            </a:r>
            <a:r>
              <a:rPr lang="en-US" altLang="zh-CN" sz="2400" dirty="0" err="1" smtClean="0">
                <a:latin typeface="微软雅黑" pitchFamily="34" charset="-122"/>
                <a:ea typeface="微软雅黑" pitchFamily="34" charset="-122"/>
              </a:rPr>
              <a:t>CTE_query_definitions</a:t>
            </a:r>
            <a:r>
              <a:rPr lang="zh-CN" altLang="en-US" sz="2400" dirty="0" smtClean="0">
                <a:latin typeface="微软雅黑" pitchFamily="34" charset="-122"/>
                <a:ea typeface="微软雅黑" pitchFamily="34" charset="-122"/>
              </a:rPr>
              <a:t>。这些查询定义被称为“递归成员”。</a:t>
            </a:r>
            <a:endParaRPr lang="en-US" altLang="zh-CN" sz="2400" dirty="0" smtClean="0">
              <a:latin typeface="微软雅黑" pitchFamily="34" charset="-122"/>
              <a:ea typeface="微软雅黑" pitchFamily="34" charset="-122"/>
            </a:endParaRPr>
          </a:p>
          <a:p>
            <a:pPr marL="457200" indent="-457200">
              <a:buFontTx/>
              <a:buAutoNum type="arabicPeriod" startAt="2"/>
              <a:defRPr/>
            </a:pPr>
            <a:endParaRPr lang="en-US" altLang="zh-CN" sz="2400" dirty="0" smtClean="0">
              <a:latin typeface="微软雅黑" pitchFamily="34" charset="-122"/>
              <a:ea typeface="微软雅黑" pitchFamily="34" charset="-122"/>
            </a:endParaRPr>
          </a:p>
          <a:p>
            <a:pPr marL="0" indent="0">
              <a:lnSpc>
                <a:spcPct val="150000"/>
              </a:lnSpc>
              <a:buFontTx/>
              <a:buAutoNum type="arabicPeriod" startAt="2"/>
              <a:defRPr/>
            </a:pPr>
            <a:r>
              <a:rPr lang="zh-CN" altLang="en-US" sz="2400" dirty="0" smtClean="0">
                <a:latin typeface="微软雅黑" pitchFamily="34" charset="-122"/>
                <a:ea typeface="微软雅黑" pitchFamily="34" charset="-122"/>
              </a:rPr>
              <a:t>终止检查。</a:t>
            </a:r>
            <a:br>
              <a:rPr lang="zh-CN" altLang="en-US" sz="2400" dirty="0" smtClean="0">
                <a:latin typeface="微软雅黑" pitchFamily="34" charset="-122"/>
                <a:ea typeface="微软雅黑" pitchFamily="34" charset="-122"/>
              </a:rPr>
            </a:br>
            <a:r>
              <a:rPr lang="zh-CN" altLang="en-US" sz="2400" dirty="0" smtClean="0">
                <a:latin typeface="微软雅黑" pitchFamily="34" charset="-122"/>
                <a:ea typeface="微软雅黑" pitchFamily="34" charset="-122"/>
              </a:rPr>
              <a:t>终止检查是隐式的；当上一个调用中未返回行时，递归将停止。</a:t>
            </a:r>
            <a:br>
              <a:rPr lang="zh-CN" altLang="en-US" sz="2400" dirty="0" smtClean="0">
                <a:latin typeface="微软雅黑" pitchFamily="34" charset="-122"/>
                <a:ea typeface="微软雅黑" pitchFamily="34" charset="-122"/>
              </a:rPr>
            </a:br>
            <a:r>
              <a:rPr lang="zh-CN" altLang="en-US" sz="2400" dirty="0" smtClean="0">
                <a:latin typeface="微软雅黑" pitchFamily="34" charset="-122"/>
                <a:ea typeface="微软雅黑" pitchFamily="34" charset="-122"/>
              </a:rPr>
              <a:t/>
            </a:r>
            <a:br>
              <a:rPr lang="zh-CN" altLang="en-US" sz="2400" dirty="0" smtClean="0">
                <a:latin typeface="微软雅黑" pitchFamily="34" charset="-122"/>
                <a:ea typeface="微软雅黑" pitchFamily="34" charset="-122"/>
              </a:rPr>
            </a:br>
            <a:r>
              <a:rPr lang="zh-CN" altLang="en-US" sz="2400" dirty="0" smtClean="0">
                <a:latin typeface="微软雅黑" pitchFamily="34" charset="-122"/>
                <a:ea typeface="微软雅黑" pitchFamily="34" charset="-122"/>
              </a:rPr>
              <a:t/>
            </a:r>
            <a:br>
              <a:rPr lang="zh-CN" altLang="en-US" sz="2400" dirty="0" smtClean="0">
                <a:latin typeface="微软雅黑" pitchFamily="34" charset="-122"/>
                <a:ea typeface="微软雅黑" pitchFamily="34" charset="-122"/>
              </a:rPr>
            </a:br>
            <a:r>
              <a:rPr lang="zh-CN" altLang="en-US" sz="2400" dirty="0" smtClean="0">
                <a:latin typeface="微软雅黑" pitchFamily="34" charset="-122"/>
                <a:ea typeface="微软雅黑" pitchFamily="34" charset="-122"/>
              </a:rPr>
              <a:t/>
            </a:r>
            <a:br>
              <a:rPr lang="zh-CN" altLang="en-US" sz="2400" dirty="0" smtClean="0">
                <a:latin typeface="微软雅黑" pitchFamily="34" charset="-122"/>
                <a:ea typeface="微软雅黑" pitchFamily="34" charset="-122"/>
              </a:rPr>
            </a:b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bwMode="auto">
          <a:xfrm>
            <a:off x="395288" y="908050"/>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B0F0"/>
                </a:solidFill>
                <a:latin typeface="微软雅黑" pitchFamily="34" charset="-122"/>
                <a:ea typeface="微软雅黑" pitchFamily="34" charset="-122"/>
              </a:rPr>
              <a:t>伪代码和语义</a:t>
            </a:r>
            <a:endParaRPr lang="zh-CN" altLang="en-US" sz="3200" dirty="0" smtClean="0">
              <a:solidFill>
                <a:srgbClr val="00B0F0"/>
              </a:solidFill>
              <a:latin typeface="微软雅黑" pitchFamily="34" charset="-122"/>
              <a:ea typeface="微软雅黑" pitchFamily="34" charset="-122"/>
            </a:endParaRPr>
          </a:p>
        </p:txBody>
      </p:sp>
      <p:sp>
        <p:nvSpPr>
          <p:cNvPr id="3" name="内容占位符 2"/>
          <p:cNvSpPr>
            <a:spLocks noGrp="1"/>
          </p:cNvSpPr>
          <p:nvPr>
            <p:ph idx="1"/>
          </p:nvPr>
        </p:nvSpPr>
        <p:spPr bwMode="auto">
          <a:xfrm>
            <a:off x="323528" y="1844824"/>
            <a:ext cx="8424936" cy="4210050"/>
          </a:xfrm>
          <a:ln>
            <a:miter lim="800000"/>
            <a:headEnd/>
            <a:tailEnd/>
          </a:ln>
        </p:spPr>
        <p:txBody>
          <a:bodyPr vert="horz" wrap="square" lIns="91440" tIns="45720" rIns="91440" bIns="45720" numCol="1" anchor="t" anchorCtr="0" compatLnSpc="1">
            <a:prstTxWarp prst="textNoShape">
              <a:avLst/>
            </a:prstTxWarp>
          </a:bodyPr>
          <a:lstStyle/>
          <a:p>
            <a:pPr>
              <a:lnSpc>
                <a:spcPct val="150000"/>
              </a:lnSpc>
              <a:buFontTx/>
              <a:buNone/>
              <a:defRPr/>
            </a:pPr>
            <a:r>
              <a:rPr lang="zh-CN" altLang="en-US" sz="2400" dirty="0" smtClean="0">
                <a:latin typeface="微软雅黑" pitchFamily="34" charset="-122"/>
                <a:ea typeface="微软雅黑" pitchFamily="34" charset="-122"/>
              </a:rPr>
              <a:t>        递归 </a:t>
            </a:r>
            <a:r>
              <a:rPr lang="en-US" altLang="zh-CN" sz="2400" dirty="0" smtClean="0">
                <a:latin typeface="微软雅黑" pitchFamily="34" charset="-122"/>
                <a:ea typeface="微软雅黑" pitchFamily="34" charset="-122"/>
              </a:rPr>
              <a:t>CTE </a:t>
            </a:r>
            <a:r>
              <a:rPr lang="zh-CN" altLang="en-US" sz="2400" dirty="0" smtClean="0">
                <a:latin typeface="微软雅黑" pitchFamily="34" charset="-122"/>
                <a:ea typeface="微软雅黑" pitchFamily="34" charset="-122"/>
              </a:rPr>
              <a:t>结构必须至少包含一个定位点成员和一个递归成员。以下伪代码显示了包含一个定位点成员和一个递归成员的简单递归 </a:t>
            </a:r>
            <a:r>
              <a:rPr lang="en-US" altLang="zh-CN" sz="2400" dirty="0" smtClean="0">
                <a:latin typeface="微软雅黑" pitchFamily="34" charset="-122"/>
                <a:ea typeface="微软雅黑" pitchFamily="34" charset="-122"/>
              </a:rPr>
              <a:t>CTE </a:t>
            </a:r>
            <a:r>
              <a:rPr lang="zh-CN" altLang="en-US" sz="2400" dirty="0" smtClean="0">
                <a:latin typeface="微软雅黑" pitchFamily="34" charset="-122"/>
                <a:ea typeface="微软雅黑" pitchFamily="34" charset="-122"/>
              </a:rPr>
              <a:t>的组件。</a:t>
            </a:r>
          </a:p>
          <a:p>
            <a:pPr>
              <a:buFont typeface="Wingdings" pitchFamily="2" charset="2"/>
              <a:buNone/>
              <a:defRPr/>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125538"/>
            <a:ext cx="8229600" cy="5000625"/>
          </a:xfrm>
          <a:ln>
            <a:miter lim="800000"/>
            <a:headEnd/>
            <a:tailEnd/>
          </a:ln>
        </p:spPr>
        <p:txBody>
          <a:bodyPr vert="horz" wrap="square" lIns="91440" tIns="45720" rIns="91440" bIns="45720" numCol="1" anchor="t" anchorCtr="0" compatLnSpc="1">
            <a:prstTxWarp prst="textNoShape">
              <a:avLst/>
            </a:prstTxWarp>
          </a:bodyPr>
          <a:lstStyle/>
          <a:p>
            <a:pPr>
              <a:buFontTx/>
              <a:buNone/>
              <a:defRPr/>
            </a:pPr>
            <a:r>
              <a:rPr lang="en-US" altLang="zh-CN" sz="2200" dirty="0" smtClean="0">
                <a:latin typeface="微软雅黑" pitchFamily="34" charset="-122"/>
                <a:ea typeface="微软雅黑" pitchFamily="34" charset="-122"/>
              </a:rPr>
              <a:t>WITH </a:t>
            </a:r>
            <a:r>
              <a:rPr lang="en-US" altLang="zh-CN" sz="2200" dirty="0" err="1" smtClean="0">
                <a:latin typeface="微软雅黑" pitchFamily="34" charset="-122"/>
                <a:ea typeface="微软雅黑" pitchFamily="34" charset="-122"/>
              </a:rPr>
              <a:t>cte_name</a:t>
            </a:r>
            <a:r>
              <a:rPr lang="en-US" altLang="zh-CN" sz="2200" dirty="0" smtClean="0">
                <a:latin typeface="微软雅黑" pitchFamily="34" charset="-122"/>
                <a:ea typeface="微软雅黑" pitchFamily="34" charset="-122"/>
              </a:rPr>
              <a:t> ( </a:t>
            </a:r>
            <a:r>
              <a:rPr lang="en-US" altLang="zh-CN" sz="2200" dirty="0" err="1" smtClean="0">
                <a:latin typeface="微软雅黑" pitchFamily="34" charset="-122"/>
                <a:ea typeface="微软雅黑" pitchFamily="34" charset="-122"/>
              </a:rPr>
              <a:t>column_name</a:t>
            </a:r>
            <a:r>
              <a:rPr lang="en-US" altLang="zh-CN" sz="2200" dirty="0" smtClean="0">
                <a:latin typeface="微软雅黑" pitchFamily="34" charset="-122"/>
                <a:ea typeface="微软雅黑" pitchFamily="34" charset="-122"/>
              </a:rPr>
              <a:t> [,...n] ) </a:t>
            </a:r>
          </a:p>
          <a:p>
            <a:pPr>
              <a:buFontTx/>
              <a:buNone/>
              <a:defRPr/>
            </a:pPr>
            <a:r>
              <a:rPr lang="en-US" altLang="zh-CN" sz="2200" dirty="0" smtClean="0">
                <a:latin typeface="微软雅黑" pitchFamily="34" charset="-122"/>
                <a:ea typeface="微软雅黑" pitchFamily="34" charset="-122"/>
              </a:rPr>
              <a:t>AS </a:t>
            </a:r>
          </a:p>
          <a:p>
            <a:pPr>
              <a:buFontTx/>
              <a:buNone/>
              <a:defRPr/>
            </a:pPr>
            <a:r>
              <a:rPr lang="en-US" altLang="zh-CN" sz="2200" dirty="0" smtClean="0">
                <a:latin typeface="微软雅黑" pitchFamily="34" charset="-122"/>
                <a:ea typeface="微软雅黑" pitchFamily="34" charset="-122"/>
              </a:rPr>
              <a:t>( </a:t>
            </a:r>
          </a:p>
          <a:p>
            <a:pPr>
              <a:buFontTx/>
              <a:buNone/>
              <a:defRPr/>
            </a:pPr>
            <a:r>
              <a:rPr lang="en-US" altLang="zh-CN" sz="2200" dirty="0" err="1" smtClean="0">
                <a:latin typeface="微软雅黑" pitchFamily="34" charset="-122"/>
                <a:ea typeface="微软雅黑" pitchFamily="34" charset="-122"/>
              </a:rPr>
              <a:t>CTE_query_definition</a:t>
            </a:r>
            <a:r>
              <a:rPr lang="en-US" altLang="zh-CN" sz="2200" dirty="0" smtClean="0">
                <a:latin typeface="微软雅黑" pitchFamily="34" charset="-122"/>
                <a:ea typeface="微软雅黑" pitchFamily="34" charset="-122"/>
              </a:rPr>
              <a:t> –- Anchor member is defined. </a:t>
            </a:r>
          </a:p>
          <a:p>
            <a:pPr>
              <a:buFontTx/>
              <a:buNone/>
              <a:defRPr/>
            </a:pPr>
            <a:r>
              <a:rPr lang="en-US" altLang="zh-CN" sz="2200" dirty="0" smtClean="0">
                <a:latin typeface="微软雅黑" pitchFamily="34" charset="-122"/>
                <a:ea typeface="微软雅黑" pitchFamily="34" charset="-122"/>
              </a:rPr>
              <a:t>UNION ALL </a:t>
            </a:r>
          </a:p>
          <a:p>
            <a:pPr>
              <a:buFontTx/>
              <a:buNone/>
              <a:defRPr/>
            </a:pPr>
            <a:r>
              <a:rPr lang="en-US" altLang="zh-CN" sz="2200" dirty="0" err="1" smtClean="0">
                <a:latin typeface="微软雅黑" pitchFamily="34" charset="-122"/>
                <a:ea typeface="微软雅黑" pitchFamily="34" charset="-122"/>
              </a:rPr>
              <a:t>CTE_query_definition</a:t>
            </a:r>
            <a:r>
              <a:rPr lang="en-US" altLang="zh-CN" sz="2200" dirty="0" smtClean="0">
                <a:latin typeface="微软雅黑" pitchFamily="34" charset="-122"/>
                <a:ea typeface="微软雅黑" pitchFamily="34" charset="-122"/>
              </a:rPr>
              <a:t> –- Recursive member is defined referencing </a:t>
            </a:r>
            <a:r>
              <a:rPr lang="en-US" altLang="zh-CN" sz="2200" dirty="0" err="1" smtClean="0">
                <a:latin typeface="微软雅黑" pitchFamily="34" charset="-122"/>
                <a:ea typeface="微软雅黑" pitchFamily="34" charset="-122"/>
              </a:rPr>
              <a:t>cte_name</a:t>
            </a:r>
            <a:r>
              <a:rPr lang="en-US" altLang="zh-CN" sz="2200" dirty="0" smtClean="0">
                <a:latin typeface="微软雅黑" pitchFamily="34" charset="-122"/>
                <a:ea typeface="微软雅黑" pitchFamily="34" charset="-122"/>
              </a:rPr>
              <a:t>. </a:t>
            </a:r>
          </a:p>
          <a:p>
            <a:pPr>
              <a:buFontTx/>
              <a:buNone/>
              <a:defRPr/>
            </a:pPr>
            <a:r>
              <a:rPr lang="en-US" altLang="zh-CN" sz="2200" dirty="0" smtClean="0">
                <a:latin typeface="微软雅黑" pitchFamily="34" charset="-122"/>
                <a:ea typeface="微软雅黑" pitchFamily="34" charset="-122"/>
              </a:rPr>
              <a:t>) </a:t>
            </a:r>
          </a:p>
          <a:p>
            <a:pPr>
              <a:buFontTx/>
              <a:buNone/>
              <a:defRPr/>
            </a:pPr>
            <a:r>
              <a:rPr lang="en-US" altLang="zh-CN" sz="2200" dirty="0" smtClean="0">
                <a:latin typeface="微软雅黑" pitchFamily="34" charset="-122"/>
                <a:ea typeface="微软雅黑" pitchFamily="34" charset="-122"/>
              </a:rPr>
              <a:t>-- Statement using the CTE </a:t>
            </a:r>
          </a:p>
          <a:p>
            <a:pPr>
              <a:buFontTx/>
              <a:buNone/>
              <a:defRPr/>
            </a:pPr>
            <a:r>
              <a:rPr lang="en-US" altLang="zh-CN" sz="2200" dirty="0" smtClean="0">
                <a:latin typeface="微软雅黑" pitchFamily="34" charset="-122"/>
                <a:ea typeface="微软雅黑" pitchFamily="34" charset="-122"/>
              </a:rPr>
              <a:t>SELECT * </a:t>
            </a:r>
          </a:p>
          <a:p>
            <a:pPr>
              <a:buFontTx/>
              <a:buNone/>
              <a:defRPr/>
            </a:pPr>
            <a:r>
              <a:rPr lang="en-US" altLang="zh-CN" sz="2200" dirty="0" smtClean="0">
                <a:latin typeface="微软雅黑" pitchFamily="34" charset="-122"/>
                <a:ea typeface="微软雅黑" pitchFamily="34" charset="-122"/>
              </a:rPr>
              <a:t>FROM </a:t>
            </a:r>
            <a:r>
              <a:rPr lang="en-US" altLang="zh-CN" sz="2200" dirty="0" err="1" smtClean="0">
                <a:latin typeface="微软雅黑" pitchFamily="34" charset="-122"/>
                <a:ea typeface="微软雅黑" pitchFamily="34" charset="-122"/>
              </a:rPr>
              <a:t>cte_name</a:t>
            </a:r>
            <a:r>
              <a:rPr lang="en-US" altLang="zh-CN" sz="2200" dirty="0" smtClean="0">
                <a:latin typeface="微软雅黑" pitchFamily="34" charset="-122"/>
                <a:ea typeface="微软雅黑" pitchFamily="34" charset="-122"/>
              </a:rPr>
              <a:t> </a:t>
            </a:r>
          </a:p>
          <a:p>
            <a:pPr>
              <a:buFontTx/>
              <a:buNone/>
              <a:defRPr/>
            </a:pPr>
            <a:endParaRPr lang="zh-CN" altLang="en-US" sz="22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125538"/>
            <a:ext cx="8229600" cy="5000625"/>
          </a:xfrm>
          <a:ln>
            <a:miter lim="800000"/>
            <a:headEnd/>
            <a:tailEnd/>
          </a:ln>
        </p:spPr>
        <p:txBody>
          <a:bodyPr vert="horz" wrap="square" lIns="91440" tIns="45720" rIns="91440" bIns="45720" numCol="1" anchor="t" anchorCtr="0" compatLnSpc="1">
            <a:prstTxWarp prst="textNoShape">
              <a:avLst/>
            </a:prstTxWarp>
            <a:normAutofit lnSpcReduction="10000"/>
          </a:bodyPr>
          <a:lstStyle/>
          <a:p>
            <a:pPr>
              <a:buFontTx/>
              <a:buNone/>
            </a:pPr>
            <a:r>
              <a:rPr lang="zh-CN" altLang="en-US" sz="2400" dirty="0" smtClean="0">
                <a:latin typeface="微软雅黑" pitchFamily="34" charset="-122"/>
                <a:ea typeface="微软雅黑" pitchFamily="34" charset="-122"/>
              </a:rPr>
              <a:t>递归执行的语义如下：</a:t>
            </a:r>
            <a:endParaRPr lang="en-US" altLang="zh-CN" sz="2400" dirty="0" smtClean="0">
              <a:latin typeface="微软雅黑" pitchFamily="34" charset="-122"/>
              <a:ea typeface="微软雅黑" pitchFamily="34" charset="-122"/>
            </a:endParaRPr>
          </a:p>
          <a:p>
            <a:pPr>
              <a:buFontTx/>
              <a:buAutoNum type="arabicPeriod"/>
            </a:pPr>
            <a:endParaRPr lang="zh-CN" altLang="en-US" sz="2400" dirty="0" smtClean="0">
              <a:latin typeface="微软雅黑" pitchFamily="34" charset="-122"/>
              <a:ea typeface="微软雅黑" pitchFamily="34" charset="-122"/>
            </a:endParaRPr>
          </a:p>
          <a:p>
            <a:pPr>
              <a:lnSpc>
                <a:spcPct val="150000"/>
              </a:lnSpc>
              <a:buFontTx/>
              <a:buAutoNum type="arabicPeriod"/>
            </a:pPr>
            <a:r>
              <a:rPr lang="zh-CN" altLang="en-US" sz="2400" dirty="0" smtClean="0">
                <a:latin typeface="微软雅黑" pitchFamily="34" charset="-122"/>
                <a:ea typeface="微软雅黑" pitchFamily="34" charset="-122"/>
              </a:rPr>
              <a:t>将 </a:t>
            </a:r>
            <a:r>
              <a:rPr lang="en-US" altLang="zh-CN" sz="2400" dirty="0" smtClean="0">
                <a:latin typeface="微软雅黑" pitchFamily="34" charset="-122"/>
                <a:ea typeface="微软雅黑" pitchFamily="34" charset="-122"/>
              </a:rPr>
              <a:t>CTE </a:t>
            </a:r>
            <a:r>
              <a:rPr lang="zh-CN" altLang="en-US" sz="2400" dirty="0" smtClean="0">
                <a:latin typeface="微软雅黑" pitchFamily="34" charset="-122"/>
                <a:ea typeface="微软雅黑" pitchFamily="34" charset="-122"/>
              </a:rPr>
              <a:t>表达式拆分为定位点成员和递归成员。</a:t>
            </a:r>
          </a:p>
          <a:p>
            <a:pPr>
              <a:lnSpc>
                <a:spcPct val="150000"/>
              </a:lnSpc>
              <a:buFontTx/>
              <a:buAutoNum type="arabicPeriod"/>
            </a:pPr>
            <a:r>
              <a:rPr lang="zh-CN" altLang="en-US" sz="2400" dirty="0" smtClean="0">
                <a:latin typeface="微软雅黑" pitchFamily="34" charset="-122"/>
                <a:ea typeface="微软雅黑" pitchFamily="34" charset="-122"/>
              </a:rPr>
              <a:t>运行定位点成员，创建第一个调用或基准结果集 </a:t>
            </a:r>
            <a:r>
              <a:rPr lang="en-US" altLang="zh-CN" sz="2400" dirty="0" smtClean="0">
                <a:latin typeface="微软雅黑" pitchFamily="34" charset="-122"/>
                <a:ea typeface="微软雅黑" pitchFamily="34" charset="-122"/>
              </a:rPr>
              <a:t>(T</a:t>
            </a:r>
            <a:r>
              <a:rPr lang="en-US" altLang="zh-CN" sz="2400" baseline="-25000" dirty="0" smtClean="0">
                <a:latin typeface="微软雅黑" pitchFamily="34" charset="-122"/>
                <a:ea typeface="微软雅黑" pitchFamily="34" charset="-122"/>
              </a:rPr>
              <a:t>0</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a:t>
            </a:r>
          </a:p>
          <a:p>
            <a:pPr>
              <a:lnSpc>
                <a:spcPct val="150000"/>
              </a:lnSpc>
              <a:buFontTx/>
              <a:buAutoNum type="arabicPeriod"/>
            </a:pPr>
            <a:r>
              <a:rPr lang="zh-CN" altLang="en-US" sz="2400" dirty="0" smtClean="0">
                <a:latin typeface="微软雅黑" pitchFamily="34" charset="-122"/>
                <a:ea typeface="微软雅黑" pitchFamily="34" charset="-122"/>
              </a:rPr>
              <a:t>运行递归成员，将 </a:t>
            </a:r>
            <a:r>
              <a:rPr lang="en-US" altLang="zh-CN" sz="2400" dirty="0" smtClean="0">
                <a:latin typeface="微软雅黑" pitchFamily="34" charset="-122"/>
                <a:ea typeface="微软雅黑" pitchFamily="34" charset="-122"/>
              </a:rPr>
              <a:t>T</a:t>
            </a:r>
            <a:r>
              <a:rPr lang="en-US" altLang="zh-CN" sz="2400" baseline="-25000" dirty="0" smtClean="0">
                <a:latin typeface="微软雅黑" pitchFamily="34" charset="-122"/>
                <a:ea typeface="微软雅黑" pitchFamily="34" charset="-122"/>
              </a:rPr>
              <a:t>i</a:t>
            </a:r>
            <a:r>
              <a:rPr lang="zh-CN" altLang="en-US" sz="2400" dirty="0" smtClean="0">
                <a:latin typeface="微软雅黑" pitchFamily="34" charset="-122"/>
                <a:ea typeface="微软雅黑" pitchFamily="34" charset="-122"/>
              </a:rPr>
              <a:t> 作为输入，将 </a:t>
            </a:r>
            <a:r>
              <a:rPr lang="en-US" altLang="zh-CN" sz="2400" dirty="0" smtClean="0">
                <a:latin typeface="微软雅黑" pitchFamily="34" charset="-122"/>
                <a:ea typeface="微软雅黑" pitchFamily="34" charset="-122"/>
              </a:rPr>
              <a:t>T</a:t>
            </a:r>
            <a:r>
              <a:rPr lang="en-US" altLang="zh-CN" sz="2400" baseline="-25000" dirty="0" smtClean="0">
                <a:latin typeface="微软雅黑" pitchFamily="34" charset="-122"/>
                <a:ea typeface="微软雅黑" pitchFamily="34" charset="-122"/>
              </a:rPr>
              <a:t>i+1</a:t>
            </a:r>
            <a:r>
              <a:rPr lang="zh-CN" altLang="en-US" sz="2400" dirty="0" smtClean="0">
                <a:latin typeface="微软雅黑" pitchFamily="34" charset="-122"/>
                <a:ea typeface="微软雅黑" pitchFamily="34" charset="-122"/>
              </a:rPr>
              <a:t> 作为输出。</a:t>
            </a:r>
          </a:p>
          <a:p>
            <a:pPr>
              <a:lnSpc>
                <a:spcPct val="150000"/>
              </a:lnSpc>
              <a:buFontTx/>
              <a:buAutoNum type="arabicPeriod"/>
            </a:pPr>
            <a:r>
              <a:rPr lang="zh-CN" altLang="en-US" sz="2400" dirty="0" smtClean="0">
                <a:latin typeface="微软雅黑" pitchFamily="34" charset="-122"/>
                <a:ea typeface="微软雅黑" pitchFamily="34" charset="-122"/>
              </a:rPr>
              <a:t>重复步骤 </a:t>
            </a: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，直到返回空集。</a:t>
            </a:r>
          </a:p>
          <a:p>
            <a:pPr>
              <a:lnSpc>
                <a:spcPct val="150000"/>
              </a:lnSpc>
              <a:buFontTx/>
              <a:buAutoNum type="arabicPeriod"/>
            </a:pPr>
            <a:r>
              <a:rPr lang="zh-CN" altLang="en-US" sz="2400" dirty="0" smtClean="0">
                <a:latin typeface="微软雅黑" pitchFamily="34" charset="-122"/>
                <a:ea typeface="微软雅黑" pitchFamily="34" charset="-122"/>
              </a:rPr>
              <a:t>返回结果集。这是对 </a:t>
            </a:r>
            <a:r>
              <a:rPr lang="en-US" altLang="zh-CN" sz="2400" dirty="0" smtClean="0">
                <a:latin typeface="微软雅黑" pitchFamily="34" charset="-122"/>
                <a:ea typeface="微软雅黑" pitchFamily="34" charset="-122"/>
              </a:rPr>
              <a:t>T</a:t>
            </a:r>
            <a:r>
              <a:rPr lang="en-US" altLang="zh-CN" sz="2400" baseline="-25000" dirty="0" smtClean="0">
                <a:latin typeface="微软雅黑" pitchFamily="34" charset="-122"/>
                <a:ea typeface="微软雅黑" pitchFamily="34" charset="-122"/>
              </a:rPr>
              <a:t>0</a:t>
            </a:r>
            <a:r>
              <a:rPr lang="zh-CN" altLang="en-US" sz="2400" dirty="0" smtClean="0">
                <a:latin typeface="微软雅黑" pitchFamily="34" charset="-122"/>
                <a:ea typeface="微软雅黑" pitchFamily="34" charset="-122"/>
              </a:rPr>
              <a:t> 到 </a:t>
            </a:r>
            <a:r>
              <a:rPr lang="en-US" altLang="zh-CN" sz="2400" dirty="0" err="1" smtClean="0">
                <a:latin typeface="微软雅黑" pitchFamily="34" charset="-122"/>
                <a:ea typeface="微软雅黑" pitchFamily="34" charset="-122"/>
              </a:rPr>
              <a:t>T</a:t>
            </a:r>
            <a:r>
              <a:rPr lang="en-US" altLang="zh-CN" sz="2400" baseline="-25000" dirty="0" err="1" smtClean="0">
                <a:latin typeface="微软雅黑" pitchFamily="34" charset="-122"/>
                <a:ea typeface="微软雅黑" pitchFamily="34" charset="-122"/>
              </a:rPr>
              <a:t>n</a:t>
            </a:r>
            <a:r>
              <a:rPr lang="zh-CN" altLang="en-US" sz="2400" dirty="0" smtClean="0">
                <a:latin typeface="微软雅黑" pitchFamily="34" charset="-122"/>
                <a:ea typeface="微软雅黑" pitchFamily="34" charset="-122"/>
              </a:rPr>
              <a:t> 执行 </a:t>
            </a:r>
            <a:r>
              <a:rPr lang="en-US" altLang="zh-CN" sz="2400" dirty="0" smtClean="0">
                <a:latin typeface="微软雅黑" pitchFamily="34" charset="-122"/>
                <a:ea typeface="微软雅黑" pitchFamily="34" charset="-122"/>
              </a:rPr>
              <a:t>UNION ALL </a:t>
            </a:r>
            <a:r>
              <a:rPr lang="zh-CN" altLang="en-US" sz="2400" dirty="0" smtClean="0">
                <a:latin typeface="微软雅黑" pitchFamily="34" charset="-122"/>
                <a:ea typeface="微软雅黑" pitchFamily="34" charset="-122"/>
              </a:rPr>
              <a:t>的结果。</a:t>
            </a:r>
            <a:br>
              <a:rPr lang="zh-CN" altLang="en-US" sz="2400" dirty="0" smtClean="0">
                <a:latin typeface="微软雅黑" pitchFamily="34" charset="-122"/>
                <a:ea typeface="微软雅黑" pitchFamily="34" charset="-122"/>
              </a:rPr>
            </a:br>
            <a:r>
              <a:rPr lang="zh-CN" altLang="en-US" sz="2400" dirty="0" smtClean="0">
                <a:latin typeface="微软雅黑" pitchFamily="34" charset="-122"/>
                <a:ea typeface="微软雅黑" pitchFamily="34" charset="-122"/>
              </a:rPr>
              <a:t/>
            </a:r>
            <a:br>
              <a:rPr lang="zh-CN" altLang="en-US" sz="2400" dirty="0" smtClean="0">
                <a:latin typeface="微软雅黑" pitchFamily="34" charset="-122"/>
                <a:ea typeface="微软雅黑" pitchFamily="34" charset="-122"/>
              </a:rPr>
            </a:br>
            <a:endParaRPr lang="zh-CN" altLang="en-US" sz="2400" dirty="0" smtClean="0">
              <a:latin typeface="微软雅黑" pitchFamily="34" charset="-122"/>
              <a:ea typeface="微软雅黑" pitchFamily="34" charset="-122"/>
            </a:endParaRPr>
          </a:p>
          <a:p>
            <a:pPr>
              <a:buFont typeface="Wingdings" pitchFamily="2" charset="2"/>
              <a:buNone/>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bwMode="auto">
          <a:xfrm>
            <a:off x="0" y="836712"/>
            <a:ext cx="8229600" cy="652463"/>
          </a:xfrm>
          <a:noFill/>
          <a:ln>
            <a:miter lim="800000"/>
            <a:headEnd/>
            <a:tailEnd/>
          </a:ln>
        </p:spPr>
        <p:txBody>
          <a:bodyPr vert="horz" wrap="square" lIns="91440" tIns="45720" rIns="91440" bIns="45720" numCol="1" anchor="t" anchorCtr="0" compatLnSpc="1">
            <a:prstTxWarp prst="textNoShape">
              <a:avLst/>
            </a:prstTxWarp>
          </a:bodyPr>
          <a:lstStyle/>
          <a:p>
            <a:r>
              <a:rPr lang="zh-CN" altLang="en-US" sz="3200" b="1" dirty="0" smtClean="0">
                <a:solidFill>
                  <a:srgbClr val="00B0F0"/>
                </a:solidFill>
                <a:latin typeface="微软雅黑" pitchFamily="34" charset="-122"/>
                <a:ea typeface="微软雅黑" pitchFamily="34" charset="-122"/>
              </a:rPr>
              <a:t>定义和使用递归公用表表达式的准则</a:t>
            </a:r>
            <a:endParaRPr lang="zh-CN" altLang="en-US" sz="3200" dirty="0" smtClean="0">
              <a:solidFill>
                <a:srgbClr val="00B0F0"/>
              </a:solidFill>
              <a:latin typeface="微软雅黑" pitchFamily="34" charset="-122"/>
              <a:ea typeface="微软雅黑" pitchFamily="34" charset="-122"/>
            </a:endParaRPr>
          </a:p>
        </p:txBody>
      </p:sp>
      <p:sp>
        <p:nvSpPr>
          <p:cNvPr id="3" name="内容占位符 2"/>
          <p:cNvSpPr>
            <a:spLocks noGrp="1"/>
          </p:cNvSpPr>
          <p:nvPr>
            <p:ph idx="1"/>
          </p:nvPr>
        </p:nvSpPr>
        <p:spPr bwMode="auto">
          <a:xfrm>
            <a:off x="179512" y="1484784"/>
            <a:ext cx="8964488" cy="5040313"/>
          </a:xfrm>
          <a:ln>
            <a:miter lim="800000"/>
            <a:headEnd/>
            <a:tailEnd/>
          </a:ln>
        </p:spPr>
        <p:txBody>
          <a:bodyPr vert="horz" wrap="square" lIns="91440" tIns="45720" rIns="91440" bIns="45720" numCol="1" anchor="t" anchorCtr="0" compatLnSpc="1">
            <a:prstTxWarp prst="textNoShape">
              <a:avLst/>
            </a:prstTxWarp>
            <a:noAutofit/>
          </a:bodyPr>
          <a:lstStyle/>
          <a:p>
            <a:pPr marL="457200" indent="-457200">
              <a:lnSpc>
                <a:spcPct val="150000"/>
              </a:lnSpc>
              <a:buFontTx/>
              <a:buAutoNum type="arabicPeriod"/>
            </a:pPr>
            <a:r>
              <a:rPr lang="zh-CN" altLang="en-US" sz="2000" dirty="0" smtClean="0">
                <a:latin typeface="微软雅黑" pitchFamily="34" charset="-122"/>
                <a:ea typeface="微软雅黑" pitchFamily="34" charset="-122"/>
              </a:rPr>
              <a:t>递归 </a:t>
            </a:r>
            <a:r>
              <a:rPr lang="en-US" altLang="zh-CN" sz="2000" dirty="0" smtClean="0">
                <a:latin typeface="微软雅黑" pitchFamily="34" charset="-122"/>
                <a:ea typeface="微软雅黑" pitchFamily="34" charset="-122"/>
              </a:rPr>
              <a:t>CTE </a:t>
            </a:r>
            <a:r>
              <a:rPr lang="zh-CN" altLang="en-US" sz="2000" dirty="0" smtClean="0">
                <a:latin typeface="微软雅黑" pitchFamily="34" charset="-122"/>
                <a:ea typeface="微软雅黑" pitchFamily="34" charset="-122"/>
              </a:rPr>
              <a:t>定义至少必须包含两个 </a:t>
            </a:r>
            <a:r>
              <a:rPr lang="en-US" altLang="zh-CN" sz="2000" dirty="0" smtClean="0">
                <a:latin typeface="微软雅黑" pitchFamily="34" charset="-122"/>
                <a:ea typeface="微软雅黑" pitchFamily="34" charset="-122"/>
              </a:rPr>
              <a:t>CTE </a:t>
            </a:r>
            <a:r>
              <a:rPr lang="zh-CN" altLang="en-US" sz="2000" dirty="0" smtClean="0">
                <a:latin typeface="微软雅黑" pitchFamily="34" charset="-122"/>
                <a:ea typeface="微软雅黑" pitchFamily="34" charset="-122"/>
              </a:rPr>
              <a:t>查询定义，一个定位点成员和一个递归成员。可以定义多个定位点成员和递归成员；但必须将所有定位点成员查询定义置于第一个递归成员定义之前。所有 </a:t>
            </a:r>
            <a:r>
              <a:rPr lang="en-US" altLang="zh-CN" sz="2000" dirty="0" smtClean="0">
                <a:latin typeface="微软雅黑" pitchFamily="34" charset="-122"/>
                <a:ea typeface="微软雅黑" pitchFamily="34" charset="-122"/>
              </a:rPr>
              <a:t>CTE </a:t>
            </a:r>
            <a:r>
              <a:rPr lang="zh-CN" altLang="en-US" sz="2000" dirty="0" smtClean="0">
                <a:latin typeface="微软雅黑" pitchFamily="34" charset="-122"/>
                <a:ea typeface="微软雅黑" pitchFamily="34" charset="-122"/>
              </a:rPr>
              <a:t>查询定义都是定位点成员，但它们引用 </a:t>
            </a:r>
            <a:r>
              <a:rPr lang="en-US" altLang="zh-CN" sz="2000" dirty="0" smtClean="0">
                <a:latin typeface="微软雅黑" pitchFamily="34" charset="-122"/>
                <a:ea typeface="微软雅黑" pitchFamily="34" charset="-122"/>
              </a:rPr>
              <a:t>CTE </a:t>
            </a:r>
            <a:r>
              <a:rPr lang="zh-CN" altLang="en-US" sz="2000" dirty="0" smtClean="0">
                <a:latin typeface="微软雅黑" pitchFamily="34" charset="-122"/>
                <a:ea typeface="微软雅黑" pitchFamily="34" charset="-122"/>
              </a:rPr>
              <a:t>本身时除外。</a:t>
            </a:r>
            <a:endParaRPr lang="en-US" altLang="zh-CN" sz="2000" dirty="0" smtClean="0">
              <a:latin typeface="微软雅黑" pitchFamily="34" charset="-122"/>
              <a:ea typeface="微软雅黑" pitchFamily="34" charset="-122"/>
            </a:endParaRPr>
          </a:p>
          <a:p>
            <a:pPr marL="457200" indent="-457200">
              <a:lnSpc>
                <a:spcPct val="150000"/>
              </a:lnSpc>
              <a:buFontTx/>
              <a:buAutoNum type="arabicPeriod"/>
            </a:pPr>
            <a:r>
              <a:rPr lang="zh-CN" altLang="en-US" sz="2000" dirty="0" smtClean="0">
                <a:latin typeface="微软雅黑" pitchFamily="34" charset="-122"/>
                <a:ea typeface="微软雅黑" pitchFamily="34" charset="-122"/>
              </a:rPr>
              <a:t>定位点成员必须与以下集合运算符之一结合使用：</a:t>
            </a:r>
            <a:r>
              <a:rPr lang="en-US" altLang="zh-CN" sz="2000" dirty="0" smtClean="0">
                <a:latin typeface="微软雅黑" pitchFamily="34" charset="-122"/>
                <a:ea typeface="微软雅黑" pitchFamily="34" charset="-122"/>
              </a:rPr>
              <a:t>UNION ALL</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UNION</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INTERSECT </a:t>
            </a:r>
            <a:r>
              <a:rPr lang="zh-CN" altLang="en-US" sz="2000" dirty="0" smtClean="0">
                <a:latin typeface="微软雅黑" pitchFamily="34" charset="-122"/>
                <a:ea typeface="微软雅黑" pitchFamily="34" charset="-122"/>
              </a:rPr>
              <a:t>或 </a:t>
            </a:r>
            <a:r>
              <a:rPr lang="en-US" altLang="zh-CN" sz="2000" dirty="0" smtClean="0">
                <a:latin typeface="微软雅黑" pitchFamily="34" charset="-122"/>
                <a:ea typeface="微软雅黑" pitchFamily="34" charset="-122"/>
              </a:rPr>
              <a:t>EXCEPT</a:t>
            </a:r>
            <a:r>
              <a:rPr lang="zh-CN" altLang="en-US" sz="2000" dirty="0" smtClean="0">
                <a:latin typeface="微软雅黑" pitchFamily="34" charset="-122"/>
                <a:ea typeface="微软雅黑" pitchFamily="34" charset="-122"/>
              </a:rPr>
              <a:t>。在最后一个定位点成员和第一个递归成员之间，以及组合多个递归成员时，只能使用 </a:t>
            </a:r>
            <a:r>
              <a:rPr lang="en-US" altLang="zh-CN" sz="2000" dirty="0" smtClean="0">
                <a:latin typeface="微软雅黑" pitchFamily="34" charset="-122"/>
                <a:ea typeface="微软雅黑" pitchFamily="34" charset="-122"/>
              </a:rPr>
              <a:t>UNION ALL </a:t>
            </a:r>
            <a:r>
              <a:rPr lang="zh-CN" altLang="en-US" sz="2000" dirty="0" smtClean="0">
                <a:latin typeface="微软雅黑" pitchFamily="34" charset="-122"/>
                <a:ea typeface="微软雅黑" pitchFamily="34" charset="-122"/>
              </a:rPr>
              <a:t>集合运算符。</a:t>
            </a:r>
            <a:endParaRPr lang="en-US" altLang="zh-CN" sz="2000" dirty="0" smtClean="0">
              <a:latin typeface="微软雅黑" pitchFamily="34" charset="-122"/>
              <a:ea typeface="微软雅黑" pitchFamily="34" charset="-122"/>
            </a:endParaRPr>
          </a:p>
          <a:p>
            <a:pPr marL="457200" indent="-457200">
              <a:lnSpc>
                <a:spcPct val="150000"/>
              </a:lnSpc>
              <a:buFontTx/>
              <a:buAutoNum type="arabicPeriod"/>
            </a:pPr>
            <a:r>
              <a:rPr lang="zh-CN" altLang="en-US" sz="2000" dirty="0" smtClean="0">
                <a:latin typeface="微软雅黑" pitchFamily="34" charset="-122"/>
                <a:ea typeface="微软雅黑" pitchFamily="34" charset="-122"/>
              </a:rPr>
              <a:t>定位点成员和递归成员中的列数必须一致。</a:t>
            </a:r>
            <a:endParaRPr lang="en-US" altLang="zh-CN" sz="2000" dirty="0" smtClean="0">
              <a:latin typeface="微软雅黑" pitchFamily="34" charset="-122"/>
              <a:ea typeface="微软雅黑" pitchFamily="34" charset="-122"/>
            </a:endParaRPr>
          </a:p>
          <a:p>
            <a:pPr marL="457200" indent="-457200">
              <a:lnSpc>
                <a:spcPct val="150000"/>
              </a:lnSpc>
              <a:buFontTx/>
              <a:buAutoNum type="arabicPeriod"/>
            </a:pPr>
            <a:r>
              <a:rPr lang="zh-CN" altLang="en-US" sz="2000" dirty="0" smtClean="0">
                <a:latin typeface="微软雅黑" pitchFamily="34" charset="-122"/>
                <a:ea typeface="微软雅黑" pitchFamily="34" charset="-122"/>
              </a:rPr>
              <a:t>递归成员中列的数据类型必须与定位点成员中相应列的数据类型一致。</a:t>
            </a:r>
            <a:endParaRPr lang="en-US" altLang="zh-CN" sz="2000" dirty="0" smtClean="0">
              <a:latin typeface="微软雅黑" pitchFamily="34" charset="-122"/>
              <a:ea typeface="微软雅黑" pitchFamily="34" charset="-122"/>
            </a:endParaRPr>
          </a:p>
          <a:p>
            <a:pPr marL="457200" indent="-457200">
              <a:lnSpc>
                <a:spcPct val="150000"/>
              </a:lnSpc>
              <a:buFontTx/>
              <a:buAutoNum type="arabicPeriod"/>
            </a:pPr>
            <a:r>
              <a:rPr lang="zh-CN" altLang="en-US" sz="2000" dirty="0" smtClean="0">
                <a:latin typeface="微软雅黑" pitchFamily="34" charset="-122"/>
                <a:ea typeface="微软雅黑" pitchFamily="34" charset="-122"/>
              </a:rPr>
              <a:t>递归成员的 </a:t>
            </a:r>
            <a:r>
              <a:rPr lang="en-US" altLang="zh-CN" sz="2000" dirty="0" smtClean="0">
                <a:latin typeface="微软雅黑" pitchFamily="34" charset="-122"/>
                <a:ea typeface="微软雅黑" pitchFamily="34" charset="-122"/>
              </a:rPr>
              <a:t>FROM </a:t>
            </a:r>
            <a:r>
              <a:rPr lang="zh-CN" altLang="en-US" sz="2000" dirty="0" smtClean="0">
                <a:latin typeface="微软雅黑" pitchFamily="34" charset="-122"/>
                <a:ea typeface="微软雅黑" pitchFamily="34" charset="-122"/>
              </a:rPr>
              <a:t>子句只能引用一次 </a:t>
            </a:r>
            <a:r>
              <a:rPr lang="en-US" altLang="zh-CN" sz="2000" dirty="0" smtClean="0">
                <a:latin typeface="微软雅黑" pitchFamily="34" charset="-122"/>
                <a:ea typeface="微软雅黑" pitchFamily="34" charset="-122"/>
              </a:rPr>
              <a:t>CTE </a:t>
            </a:r>
            <a:r>
              <a:rPr lang="en-US" altLang="zh-CN" sz="2000" i="1" dirty="0" err="1" smtClean="0">
                <a:latin typeface="微软雅黑" pitchFamily="34" charset="-122"/>
                <a:ea typeface="微软雅黑" pitchFamily="34" charset="-122"/>
              </a:rPr>
              <a:t>expression_name</a:t>
            </a:r>
            <a:r>
              <a:rPr lang="zh-CN" altLang="en-US" sz="2000" dirty="0" smtClean="0">
                <a:latin typeface="微软雅黑" pitchFamily="34" charset="-122"/>
                <a:ea typeface="微软雅黑" pitchFamily="34" charset="-122"/>
              </a:rPr>
              <a:t>。</a:t>
            </a:r>
            <a:br>
              <a:rPr lang="zh-CN" altLang="en-US" sz="2000" dirty="0" smtClean="0">
                <a:latin typeface="微软雅黑" pitchFamily="34" charset="-122"/>
                <a:ea typeface="微软雅黑" pitchFamily="34" charset="-122"/>
              </a:rPr>
            </a:br>
            <a:r>
              <a:rPr lang="zh-CN" altLang="en-US" sz="2000" dirty="0" smtClean="0">
                <a:latin typeface="微软雅黑" pitchFamily="34" charset="-122"/>
                <a:ea typeface="微软雅黑" pitchFamily="34" charset="-122"/>
              </a:rPr>
              <a:t/>
            </a:r>
            <a:br>
              <a:rPr lang="zh-CN" altLang="en-US" sz="2000" dirty="0" smtClean="0">
                <a:latin typeface="微软雅黑" pitchFamily="34" charset="-122"/>
                <a:ea typeface="微软雅黑" pitchFamily="34" charset="-122"/>
              </a:rPr>
            </a:br>
            <a:r>
              <a:rPr lang="zh-CN" altLang="en-US" sz="2000" dirty="0" smtClean="0">
                <a:latin typeface="微软雅黑" pitchFamily="34" charset="-122"/>
                <a:ea typeface="微软雅黑" pitchFamily="34" charset="-122"/>
              </a:rPr>
              <a:t/>
            </a:r>
            <a:br>
              <a:rPr lang="zh-CN" altLang="en-US" sz="2000" dirty="0" smtClean="0">
                <a:latin typeface="微软雅黑" pitchFamily="34" charset="-122"/>
                <a:ea typeface="微软雅黑" pitchFamily="34" charset="-122"/>
              </a:rPr>
            </a:br>
            <a:r>
              <a:rPr lang="zh-CN" altLang="en-US" sz="2000" dirty="0" smtClean="0">
                <a:latin typeface="微软雅黑" pitchFamily="34" charset="-122"/>
                <a:ea typeface="微软雅黑" pitchFamily="34" charset="-122"/>
              </a:rPr>
              <a:t/>
            </a:r>
            <a:br>
              <a:rPr lang="zh-CN" altLang="en-US" sz="2000" dirty="0" smtClean="0">
                <a:latin typeface="微软雅黑" pitchFamily="34" charset="-122"/>
                <a:ea typeface="微软雅黑" pitchFamily="34" charset="-122"/>
              </a:rPr>
            </a:br>
            <a:endParaRPr lang="zh-CN" altLang="en-US" sz="20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179512" y="1124744"/>
            <a:ext cx="8712968" cy="5256212"/>
          </a:xfrm>
          <a:ln>
            <a:miter lim="800000"/>
            <a:headEnd/>
            <a:tailEnd/>
          </a:ln>
        </p:spPr>
        <p:txBody>
          <a:bodyPr vert="horz" wrap="square" lIns="91440" tIns="45720" rIns="91440" bIns="45720" numCol="1" anchor="t" anchorCtr="0" compatLnSpc="1">
            <a:prstTxWarp prst="textNoShape">
              <a:avLst/>
            </a:prstTxWarp>
            <a:noAutofit/>
          </a:bodyPr>
          <a:lstStyle/>
          <a:p>
            <a:pPr lvl="1">
              <a:lnSpc>
                <a:spcPct val="150000"/>
              </a:lnSpc>
              <a:buFontTx/>
              <a:buNone/>
              <a:defRPr/>
            </a:pPr>
            <a:r>
              <a:rPr lang="en-US" altLang="zh-CN" sz="2200" dirty="0" smtClean="0">
                <a:latin typeface="微软雅黑" pitchFamily="34" charset="-122"/>
                <a:ea typeface="微软雅黑" pitchFamily="34" charset="-122"/>
              </a:rPr>
              <a:t>6.</a:t>
            </a:r>
            <a:r>
              <a:rPr lang="zh-CN" altLang="en-US" sz="2200" dirty="0" smtClean="0">
                <a:latin typeface="微软雅黑" pitchFamily="34" charset="-122"/>
                <a:ea typeface="微软雅黑" pitchFamily="34" charset="-122"/>
              </a:rPr>
              <a:t>在递归成员的 </a:t>
            </a:r>
            <a:r>
              <a:rPr lang="en-US" altLang="zh-CN" sz="2200" dirty="0" err="1" smtClean="0">
                <a:latin typeface="微软雅黑" pitchFamily="34" charset="-122"/>
                <a:ea typeface="微软雅黑" pitchFamily="34" charset="-122"/>
              </a:rPr>
              <a:t>CTE_query_definition</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中不允许出现下列项：</a:t>
            </a:r>
            <a:endParaRPr lang="en-US" altLang="zh-CN" sz="2200" dirty="0" smtClean="0">
              <a:latin typeface="微软雅黑" pitchFamily="34" charset="-122"/>
              <a:ea typeface="微软雅黑" pitchFamily="34" charset="-122"/>
            </a:endParaRPr>
          </a:p>
          <a:p>
            <a:pPr lvl="1">
              <a:lnSpc>
                <a:spcPct val="150000"/>
              </a:lnSpc>
              <a:defRPr/>
            </a:pPr>
            <a:r>
              <a:rPr lang="en-US" altLang="zh-CN" sz="2200" dirty="0" smtClean="0">
                <a:latin typeface="微软雅黑" pitchFamily="34" charset="-122"/>
                <a:ea typeface="微软雅黑" pitchFamily="34" charset="-122"/>
              </a:rPr>
              <a:t>SELECT DISTINCT</a:t>
            </a:r>
          </a:p>
          <a:p>
            <a:pPr lvl="1">
              <a:lnSpc>
                <a:spcPct val="150000"/>
              </a:lnSpc>
              <a:defRPr/>
            </a:pPr>
            <a:r>
              <a:rPr lang="en-US" altLang="zh-CN" sz="2200" dirty="0" smtClean="0">
                <a:latin typeface="微软雅黑" pitchFamily="34" charset="-122"/>
                <a:ea typeface="微软雅黑" pitchFamily="34" charset="-122"/>
              </a:rPr>
              <a:t>GROUP BY</a:t>
            </a:r>
          </a:p>
          <a:p>
            <a:pPr lvl="1">
              <a:lnSpc>
                <a:spcPct val="150000"/>
              </a:lnSpc>
              <a:defRPr/>
            </a:pPr>
            <a:r>
              <a:rPr lang="en-US" altLang="zh-CN" sz="2200" dirty="0" smtClean="0">
                <a:latin typeface="微软雅黑" pitchFamily="34" charset="-122"/>
                <a:ea typeface="微软雅黑" pitchFamily="34" charset="-122"/>
              </a:rPr>
              <a:t>HAVING</a:t>
            </a:r>
          </a:p>
          <a:p>
            <a:pPr lvl="1">
              <a:lnSpc>
                <a:spcPct val="150000"/>
              </a:lnSpc>
              <a:defRPr/>
            </a:pPr>
            <a:r>
              <a:rPr lang="zh-CN" altLang="en-US" sz="2200" dirty="0" smtClean="0">
                <a:latin typeface="微软雅黑" pitchFamily="34" charset="-122"/>
                <a:ea typeface="微软雅黑" pitchFamily="34" charset="-122"/>
              </a:rPr>
              <a:t>标量聚合</a:t>
            </a:r>
          </a:p>
          <a:p>
            <a:pPr lvl="1">
              <a:lnSpc>
                <a:spcPct val="150000"/>
              </a:lnSpc>
              <a:defRPr/>
            </a:pPr>
            <a:r>
              <a:rPr lang="en-US" altLang="zh-CN" sz="2200" dirty="0" smtClean="0">
                <a:latin typeface="微软雅黑" pitchFamily="34" charset="-122"/>
                <a:ea typeface="微软雅黑" pitchFamily="34" charset="-122"/>
              </a:rPr>
              <a:t>TOP</a:t>
            </a:r>
          </a:p>
          <a:p>
            <a:pPr lvl="1">
              <a:lnSpc>
                <a:spcPct val="150000"/>
              </a:lnSpc>
              <a:defRPr/>
            </a:pPr>
            <a:r>
              <a:rPr lang="en-US" altLang="zh-CN" sz="2200" dirty="0" smtClean="0">
                <a:latin typeface="微软雅黑" pitchFamily="34" charset="-122"/>
                <a:ea typeface="微软雅黑" pitchFamily="34" charset="-122"/>
              </a:rPr>
              <a:t>LEFT</a:t>
            </a:r>
            <a:r>
              <a:rPr lang="zh-CN" altLang="en-US"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RIGHT</a:t>
            </a:r>
            <a:r>
              <a:rPr lang="zh-CN" altLang="en-US"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OUTER JOIN</a:t>
            </a:r>
            <a:r>
              <a:rPr lang="zh-CN" altLang="en-US" sz="2200" dirty="0" smtClean="0">
                <a:latin typeface="微软雅黑" pitchFamily="34" charset="-122"/>
                <a:ea typeface="微软雅黑" pitchFamily="34" charset="-122"/>
              </a:rPr>
              <a:t>（允许出现 </a:t>
            </a:r>
            <a:r>
              <a:rPr lang="en-US" altLang="zh-CN" sz="2200" dirty="0" smtClean="0">
                <a:latin typeface="微软雅黑" pitchFamily="34" charset="-122"/>
                <a:ea typeface="微软雅黑" pitchFamily="34" charset="-122"/>
              </a:rPr>
              <a:t>INNER JOIN</a:t>
            </a:r>
            <a:r>
              <a:rPr lang="zh-CN" altLang="en-US" sz="2200" dirty="0" smtClean="0">
                <a:latin typeface="微软雅黑" pitchFamily="34" charset="-122"/>
                <a:ea typeface="微软雅黑" pitchFamily="34" charset="-122"/>
              </a:rPr>
              <a:t>）</a:t>
            </a:r>
          </a:p>
          <a:p>
            <a:pPr lvl="1">
              <a:lnSpc>
                <a:spcPct val="150000"/>
              </a:lnSpc>
              <a:defRPr/>
            </a:pPr>
            <a:r>
              <a:rPr lang="zh-CN" altLang="en-US" sz="2200" dirty="0" smtClean="0">
                <a:latin typeface="微软雅黑" pitchFamily="34" charset="-122"/>
                <a:ea typeface="微软雅黑" pitchFamily="34" charset="-122"/>
              </a:rPr>
              <a:t>子查询</a:t>
            </a:r>
          </a:p>
          <a:p>
            <a:pPr lvl="1">
              <a:lnSpc>
                <a:spcPct val="150000"/>
              </a:lnSpc>
              <a:defRPr/>
            </a:pPr>
            <a:r>
              <a:rPr lang="zh-CN" altLang="en-US" sz="2200" dirty="0" smtClean="0">
                <a:latin typeface="微软雅黑" pitchFamily="34" charset="-122"/>
                <a:ea typeface="微软雅黑" pitchFamily="34" charset="-122"/>
              </a:rPr>
              <a:t>应用于对 </a:t>
            </a:r>
            <a:r>
              <a:rPr lang="en-US" altLang="zh-CN" sz="2200" dirty="0" err="1" smtClean="0">
                <a:latin typeface="微软雅黑" pitchFamily="34" charset="-122"/>
                <a:ea typeface="微软雅黑" pitchFamily="34" charset="-122"/>
              </a:rPr>
              <a:t>CTE_query_definition</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中的 </a:t>
            </a:r>
            <a:r>
              <a:rPr lang="en-US" altLang="zh-CN" sz="2200" dirty="0" smtClean="0">
                <a:latin typeface="微软雅黑" pitchFamily="34" charset="-122"/>
                <a:ea typeface="微软雅黑" pitchFamily="34" charset="-122"/>
              </a:rPr>
              <a:t>CTE </a:t>
            </a:r>
            <a:r>
              <a:rPr lang="zh-CN" altLang="en-US" sz="2200" dirty="0" smtClean="0">
                <a:latin typeface="微软雅黑" pitchFamily="34" charset="-122"/>
                <a:ea typeface="微软雅黑" pitchFamily="34" charset="-122"/>
              </a:rPr>
              <a:t>的递归引用的提示。</a:t>
            </a:r>
            <a:r>
              <a:rPr lang="zh-CN" altLang="en-US" dirty="0" smtClean="0">
                <a:latin typeface="微软雅黑" pitchFamily="34" charset="-122"/>
                <a:ea typeface="微软雅黑" pitchFamily="34" charset="-122"/>
              </a:rPr>
              <a:t/>
            </a:r>
            <a:br>
              <a:rPr lang="zh-CN" altLang="en-US" dirty="0" smtClean="0">
                <a:latin typeface="微软雅黑" pitchFamily="34" charset="-122"/>
                <a:ea typeface="微软雅黑" pitchFamily="34" charset="-122"/>
              </a:rPr>
            </a:br>
            <a:endParaRPr lang="zh-CN" altLang="en-US" dirty="0" smtClean="0">
              <a:latin typeface="微软雅黑" pitchFamily="34" charset="-122"/>
              <a:ea typeface="微软雅黑" pitchFamily="34" charset="-122"/>
            </a:endParaRPr>
          </a:p>
          <a:p>
            <a:pPr>
              <a:buFont typeface="Wingdings" pitchFamily="2" charset="2"/>
              <a:buNone/>
              <a:defRPr/>
            </a:pPr>
            <a:r>
              <a:rPr lang="zh-CN" altLang="en-US" sz="2400" dirty="0" smtClean="0">
                <a:latin typeface="微软雅黑" pitchFamily="34" charset="-122"/>
                <a:ea typeface="微软雅黑" pitchFamily="34" charset="-122"/>
              </a:rPr>
              <a:t/>
            </a:r>
            <a:br>
              <a:rPr lang="zh-CN" altLang="en-US" sz="2400" dirty="0" smtClean="0">
                <a:latin typeface="微软雅黑" pitchFamily="34" charset="-122"/>
                <a:ea typeface="微软雅黑" pitchFamily="34" charset="-122"/>
              </a:rPr>
            </a:b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sz="2400" dirty="0" smtClean="0">
                <a:latin typeface="微软雅黑" pitchFamily="34" charset="-122"/>
                <a:ea typeface="微软雅黑" pitchFamily="34" charset="-122"/>
              </a:rPr>
              <a:t>例子演示</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板封底.jpg"/>
          <p:cNvPicPr>
            <a:picLocks noChangeAspect="1"/>
          </p:cNvPicPr>
          <p:nvPr/>
        </p:nvPicPr>
        <p:blipFill>
          <a:blip r:embed="rId2" cstate="print"/>
          <a:stretch>
            <a:fillRect/>
          </a:stretch>
        </p:blipFill>
        <p:spPr>
          <a:xfrm>
            <a:off x="0" y="-6775"/>
            <a:ext cx="9144000" cy="68715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如何将结果集叠加为一个字符串？</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比如有三行数据：</a:t>
            </a: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1 </a:t>
            </a:r>
            <a:r>
              <a:rPr lang="en-US" altLang="zh-CN" dirty="0" err="1" smtClean="0">
                <a:latin typeface="微软雅黑" pitchFamily="34" charset="-122"/>
                <a:ea typeface="微软雅黑" pitchFamily="34" charset="-122"/>
              </a:rPr>
              <a:t>aa</a:t>
            </a: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2 bb</a:t>
            </a:r>
          </a:p>
          <a:p>
            <a:pPr>
              <a:buFont typeface="Wingdings" pitchFamily="2" charset="2"/>
              <a:buNone/>
              <a:defRPr/>
            </a:pPr>
            <a:r>
              <a:rPr lang="en-US" altLang="zh-CN" dirty="0" smtClean="0">
                <a:latin typeface="微软雅黑" pitchFamily="34" charset="-122"/>
                <a:ea typeface="微软雅黑" pitchFamily="34" charset="-122"/>
              </a:rPr>
              <a:t>3 cc</a:t>
            </a: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需要将结果集合并为一列：</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aa,bb,cc</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36512" y="1340768"/>
            <a:ext cx="396044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B0F0"/>
                </a:solidFill>
                <a:latin typeface="微软雅黑" pitchFamily="34" charset="-122"/>
                <a:ea typeface="微软雅黑" pitchFamily="34" charset="-122"/>
              </a:rPr>
              <a:t> 方法</a:t>
            </a:r>
            <a:r>
              <a:rPr lang="en-US" altLang="zh-CN" sz="3200" b="1" dirty="0" smtClean="0">
                <a:solidFill>
                  <a:srgbClr val="00B0F0"/>
                </a:solidFill>
                <a:latin typeface="微软雅黑" pitchFamily="34" charset="-122"/>
                <a:ea typeface="微软雅黑" pitchFamily="34" charset="-122"/>
              </a:rPr>
              <a:t>1 </a:t>
            </a:r>
            <a:r>
              <a:rPr lang="zh-CN" altLang="en-US" sz="3200" b="1" dirty="0" smtClean="0">
                <a:solidFill>
                  <a:srgbClr val="00B0F0"/>
                </a:solidFill>
                <a:latin typeface="微软雅黑" pitchFamily="34" charset="-122"/>
                <a:ea typeface="微软雅黑" pitchFamily="34" charset="-122"/>
              </a:rPr>
              <a:t> 程序代码处理</a:t>
            </a:r>
            <a:endParaRPr lang="zh-CN" altLang="en-US" sz="3600" b="1" dirty="0" smtClean="0">
              <a:solidFill>
                <a:srgbClr val="00B0F0"/>
              </a:solidFill>
              <a:latin typeface="微软雅黑" pitchFamily="34" charset="-122"/>
              <a:ea typeface="微软雅黑" pitchFamily="34" charset="-122"/>
            </a:endParaRPr>
          </a:p>
        </p:txBody>
      </p:sp>
      <p:sp>
        <p:nvSpPr>
          <p:cNvPr id="3" name="内容占位符 2"/>
          <p:cNvSpPr>
            <a:spLocks noGrp="1"/>
          </p:cNvSpPr>
          <p:nvPr>
            <p:ph idx="1"/>
          </p:nvPr>
        </p:nvSpPr>
        <p:spPr bwMode="auto">
          <a:xfrm>
            <a:off x="-180528" y="2204864"/>
            <a:ext cx="9324528" cy="1512168"/>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   比如，在</a:t>
            </a:r>
            <a:r>
              <a:rPr lang="en-US" altLang="zh-CN" dirty="0" smtClean="0">
                <a:latin typeface="微软雅黑" pitchFamily="34" charset="-122"/>
                <a:ea typeface="微软雅黑" pitchFamily="34" charset="-122"/>
              </a:rPr>
              <a:t>.NET</a:t>
            </a:r>
            <a:r>
              <a:rPr lang="zh-CN" altLang="en-US" dirty="0" smtClean="0">
                <a:latin typeface="微软雅黑" pitchFamily="34" charset="-122"/>
                <a:ea typeface="微软雅黑" pitchFamily="34" charset="-122"/>
              </a:rPr>
              <a:t>中通常的做法是先取出结果集放在</a:t>
            </a:r>
            <a:r>
              <a:rPr lang="en-US" altLang="zh-CN" dirty="0" err="1" smtClean="0">
                <a:latin typeface="微软雅黑" pitchFamily="34" charset="-122"/>
                <a:ea typeface="微软雅黑" pitchFamily="34" charset="-122"/>
              </a:rPr>
              <a:t>DataTable</a:t>
            </a:r>
            <a:r>
              <a:rPr lang="zh-CN" altLang="en-US" dirty="0" smtClean="0">
                <a:latin typeface="微软雅黑" pitchFamily="34" charset="-122"/>
                <a:ea typeface="微软雅黑" pitchFamily="34" charset="-122"/>
              </a:rPr>
              <a:t>中，再利用</a:t>
            </a:r>
            <a:r>
              <a:rPr lang="en-US" altLang="zh-CN" dirty="0" err="1" smtClean="0">
                <a:latin typeface="微软雅黑" pitchFamily="34" charset="-122"/>
                <a:ea typeface="微软雅黑" pitchFamily="34" charset="-122"/>
              </a:rPr>
              <a:t>foreach</a:t>
            </a:r>
            <a:r>
              <a:rPr lang="zh-CN" altLang="en-US" dirty="0" smtClean="0">
                <a:latin typeface="微软雅黑" pitchFamily="34" charset="-122"/>
                <a:ea typeface="微软雅黑" pitchFamily="34" charset="-122"/>
              </a:rPr>
              <a:t>循环取出每个字段串联起来。</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xfrm>
            <a:off x="0" y="836712"/>
            <a:ext cx="5400600" cy="6524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zh-CN" altLang="en-US" sz="3600" b="1" dirty="0" smtClean="0">
                <a:solidFill>
                  <a:srgbClr val="00B0F0"/>
                </a:solidFill>
                <a:latin typeface="微软雅黑" pitchFamily="34" charset="-122"/>
                <a:ea typeface="微软雅黑" pitchFamily="34" charset="-122"/>
              </a:rPr>
              <a:t>方法</a:t>
            </a:r>
            <a:r>
              <a:rPr lang="en-US" altLang="zh-CN" sz="3600" b="1" dirty="0" smtClean="0">
                <a:solidFill>
                  <a:srgbClr val="00B0F0"/>
                </a:solidFill>
                <a:latin typeface="微软雅黑" pitchFamily="34" charset="-122"/>
                <a:ea typeface="微软雅黑" pitchFamily="34" charset="-122"/>
              </a:rPr>
              <a:t>2 </a:t>
            </a:r>
            <a:r>
              <a:rPr lang="zh-CN" altLang="en-US" sz="3600" b="1" dirty="0" smtClean="0">
                <a:solidFill>
                  <a:srgbClr val="00B0F0"/>
                </a:solidFill>
                <a:latin typeface="微软雅黑" pitchFamily="34" charset="-122"/>
                <a:ea typeface="微软雅黑" pitchFamily="34" charset="-122"/>
              </a:rPr>
              <a:t> 用游标</a:t>
            </a:r>
            <a:r>
              <a:rPr lang="en-US" altLang="zh-CN" sz="3600" b="1" dirty="0" smtClean="0">
                <a:solidFill>
                  <a:srgbClr val="00B0F0"/>
                </a:solidFill>
                <a:latin typeface="微软雅黑" pitchFamily="34" charset="-122"/>
                <a:ea typeface="微软雅黑" pitchFamily="34" charset="-122"/>
              </a:rPr>
              <a:t>(CURSOR)</a:t>
            </a:r>
            <a:r>
              <a:rPr lang="zh-CN" altLang="en-US" sz="3600" b="1" dirty="0" smtClean="0">
                <a:solidFill>
                  <a:srgbClr val="00B0F0"/>
                </a:solidFill>
                <a:latin typeface="微软雅黑" pitchFamily="34" charset="-122"/>
                <a:ea typeface="微软雅黑" pitchFamily="34" charset="-122"/>
              </a:rPr>
              <a:t>处理</a:t>
            </a:r>
            <a:endParaRPr lang="zh-CN" altLang="en-US" sz="4000" b="1" dirty="0" smtClean="0">
              <a:solidFill>
                <a:srgbClr val="00B0F0"/>
              </a:solidFill>
              <a:latin typeface="微软雅黑" pitchFamily="34" charset="-122"/>
              <a:ea typeface="微软雅黑" pitchFamily="34" charset="-122"/>
            </a:endParaRPr>
          </a:p>
        </p:txBody>
      </p:sp>
      <p:sp>
        <p:nvSpPr>
          <p:cNvPr id="3" name="内容占位符 2"/>
          <p:cNvSpPr>
            <a:spLocks noGrp="1"/>
          </p:cNvSpPr>
          <p:nvPr>
            <p:ph idx="1"/>
          </p:nvPr>
        </p:nvSpPr>
        <p:spPr bwMode="auto">
          <a:xfrm>
            <a:off x="395536" y="1484784"/>
            <a:ext cx="8229600" cy="5040313"/>
          </a:xfrm>
          <a:ln>
            <a:miter lim="800000"/>
            <a:headEnd/>
            <a:tailEnd/>
          </a:ln>
        </p:spPr>
        <p:txBody>
          <a:bodyPr vert="horz" wrap="square" lIns="91440" tIns="45720" rIns="91440" bIns="45720" numCol="1" anchor="t" anchorCtr="0" compatLnSpc="1">
            <a:prstTxWarp prst="textNoShape">
              <a:avLst/>
            </a:prstTxWarp>
            <a:noAutofit/>
          </a:bodyPr>
          <a:lstStyle/>
          <a:p>
            <a:pPr>
              <a:lnSpc>
                <a:spcPts val="1520"/>
              </a:lnSpc>
              <a:buNone/>
              <a:defRPr/>
            </a:pPr>
            <a:r>
              <a:rPr lang="en-US" altLang="zh-CN" sz="1600" dirty="0" smtClean="0">
                <a:latin typeface="微软雅黑" pitchFamily="34" charset="-122"/>
                <a:ea typeface="微软雅黑" pitchFamily="34" charset="-122"/>
              </a:rPr>
              <a:t>DECLARE @</a:t>
            </a:r>
            <a:r>
              <a:rPr lang="en-US" altLang="zh-CN" sz="1600" dirty="0" err="1" smtClean="0">
                <a:latin typeface="微软雅黑" pitchFamily="34" charset="-122"/>
                <a:ea typeface="微软雅黑" pitchFamily="34" charset="-122"/>
              </a:rPr>
              <a:t>Colstring</a:t>
            </a:r>
            <a:r>
              <a:rPr lang="en-US" altLang="zh-CN" sz="1600" dirty="0" smtClean="0">
                <a:latin typeface="微软雅黑" pitchFamily="34" charset="-122"/>
                <a:ea typeface="微软雅黑" pitchFamily="34" charset="-122"/>
              </a:rPr>
              <a:t> VARCHAR(500)= '' ;</a:t>
            </a:r>
          </a:p>
          <a:p>
            <a:pPr>
              <a:lnSpc>
                <a:spcPts val="1520"/>
              </a:lnSpc>
              <a:buNone/>
              <a:defRPr/>
            </a:pPr>
            <a:r>
              <a:rPr lang="en-US" altLang="zh-CN" sz="1600" dirty="0" smtClean="0">
                <a:latin typeface="微软雅黑" pitchFamily="34" charset="-122"/>
                <a:ea typeface="微软雅黑" pitchFamily="34" charset="-122"/>
              </a:rPr>
              <a:t>DECLARE @Col1 VARCHAR(20) ;</a:t>
            </a:r>
          </a:p>
          <a:p>
            <a:pPr>
              <a:lnSpc>
                <a:spcPts val="1520"/>
              </a:lnSpc>
              <a:buNone/>
              <a:defRPr/>
            </a:pPr>
            <a:endParaRPr lang="zh-CN" altLang="en-US" sz="1600" dirty="0" smtClean="0">
              <a:latin typeface="微软雅黑" pitchFamily="34" charset="-122"/>
              <a:ea typeface="微软雅黑" pitchFamily="34" charset="-122"/>
            </a:endParaRPr>
          </a:p>
          <a:p>
            <a:pPr>
              <a:lnSpc>
                <a:spcPts val="1520"/>
              </a:lnSpc>
              <a:buNone/>
              <a:defRPr/>
            </a:pPr>
            <a:r>
              <a:rPr lang="en-US" altLang="zh-CN" sz="1600" dirty="0" smtClean="0">
                <a:latin typeface="微软雅黑" pitchFamily="34" charset="-122"/>
                <a:ea typeface="微软雅黑" pitchFamily="34" charset="-122"/>
              </a:rPr>
              <a:t>DECLARE </a:t>
            </a:r>
            <a:r>
              <a:rPr lang="en-US" altLang="zh-CN" sz="1600" dirty="0" err="1" smtClean="0">
                <a:latin typeface="微软雅黑" pitchFamily="34" charset="-122"/>
                <a:ea typeface="微软雅黑" pitchFamily="34" charset="-122"/>
              </a:rPr>
              <a:t>mytype</a:t>
            </a:r>
            <a:r>
              <a:rPr lang="en-US" altLang="zh-CN" sz="1600" dirty="0" smtClean="0">
                <a:latin typeface="微软雅黑" pitchFamily="34" charset="-122"/>
                <a:ea typeface="微软雅黑" pitchFamily="34" charset="-122"/>
              </a:rPr>
              <a:t> CURSOR local</a:t>
            </a:r>
          </a:p>
          <a:p>
            <a:pPr>
              <a:lnSpc>
                <a:spcPts val="1520"/>
              </a:lnSpc>
              <a:buNone/>
              <a:defRPr/>
            </a:pPr>
            <a:r>
              <a:rPr lang="en-US" altLang="zh-CN" sz="1600" dirty="0" smtClean="0">
                <a:latin typeface="微软雅黑" pitchFamily="34" charset="-122"/>
                <a:ea typeface="微软雅黑" pitchFamily="34" charset="-122"/>
              </a:rPr>
              <a:t>FOR</a:t>
            </a:r>
          </a:p>
          <a:p>
            <a:pPr>
              <a:lnSpc>
                <a:spcPts val="1520"/>
              </a:lnSpc>
              <a:buNone/>
              <a:defRPr/>
            </a:pPr>
            <a:r>
              <a:rPr lang="en-US" altLang="zh-CN" sz="1600" dirty="0" smtClean="0">
                <a:latin typeface="微软雅黑" pitchFamily="34" charset="-122"/>
                <a:ea typeface="微软雅黑" pitchFamily="34" charset="-122"/>
              </a:rPr>
              <a:t>    SELECT  username</a:t>
            </a:r>
          </a:p>
          <a:p>
            <a:pPr>
              <a:lnSpc>
                <a:spcPts val="1520"/>
              </a:lnSpc>
              <a:buNone/>
              <a:defRPr/>
            </a:pPr>
            <a:r>
              <a:rPr lang="en-US" altLang="zh-CN" sz="1600" dirty="0" smtClean="0">
                <a:latin typeface="微软雅黑" pitchFamily="34" charset="-122"/>
                <a:ea typeface="微软雅黑" pitchFamily="34" charset="-122"/>
              </a:rPr>
              <a:t>    FROM    </a:t>
            </a:r>
            <a:r>
              <a:rPr lang="en-US" altLang="zh-CN" sz="1600" dirty="0" err="1" smtClean="0">
                <a:latin typeface="微软雅黑" pitchFamily="34" charset="-122"/>
                <a:ea typeface="微软雅黑" pitchFamily="34" charset="-122"/>
              </a:rPr>
              <a:t>tsd_username_m</a:t>
            </a:r>
            <a:r>
              <a:rPr lang="en-US" altLang="zh-CN" sz="1600" dirty="0" smtClean="0">
                <a:latin typeface="微软雅黑" pitchFamily="34" charset="-122"/>
                <a:ea typeface="微软雅黑" pitchFamily="34" charset="-122"/>
              </a:rPr>
              <a:t> WHERE type=1 ORDER BY id;</a:t>
            </a:r>
          </a:p>
          <a:p>
            <a:pPr>
              <a:lnSpc>
                <a:spcPts val="1520"/>
              </a:lnSpc>
              <a:buNone/>
              <a:defRPr/>
            </a:pPr>
            <a:r>
              <a:rPr lang="zh-CN" altLang="en-US" sz="1600" dirty="0" smtClean="0">
                <a:latin typeface="微软雅黑" pitchFamily="34" charset="-122"/>
                <a:ea typeface="微软雅黑" pitchFamily="34" charset="-122"/>
              </a:rPr>
              <a:t>    </a:t>
            </a:r>
          </a:p>
          <a:p>
            <a:pPr>
              <a:lnSpc>
                <a:spcPts val="1520"/>
              </a:lnSpc>
              <a:buNone/>
              <a:defRPr/>
            </a:pPr>
            <a:r>
              <a:rPr lang="en-US" altLang="zh-CN" sz="1600" dirty="0" smtClean="0">
                <a:latin typeface="微软雅黑" pitchFamily="34" charset="-122"/>
                <a:ea typeface="微软雅黑" pitchFamily="34" charset="-122"/>
              </a:rPr>
              <a:t>OPEN </a:t>
            </a:r>
            <a:r>
              <a:rPr lang="en-US" altLang="zh-CN" sz="1600" dirty="0" err="1" smtClean="0">
                <a:latin typeface="微软雅黑" pitchFamily="34" charset="-122"/>
                <a:ea typeface="微软雅黑" pitchFamily="34" charset="-122"/>
              </a:rPr>
              <a:t>mytype</a:t>
            </a:r>
            <a:r>
              <a:rPr lang="en-US" altLang="zh-CN" sz="1600" dirty="0" smtClean="0">
                <a:latin typeface="微软雅黑" pitchFamily="34" charset="-122"/>
                <a:ea typeface="微软雅黑" pitchFamily="34" charset="-122"/>
              </a:rPr>
              <a:t> ;</a:t>
            </a:r>
          </a:p>
          <a:p>
            <a:pPr>
              <a:lnSpc>
                <a:spcPts val="1520"/>
              </a:lnSpc>
              <a:buNone/>
              <a:defRPr/>
            </a:pPr>
            <a:r>
              <a:rPr lang="en-US" altLang="zh-CN" sz="1600" dirty="0" smtClean="0">
                <a:latin typeface="微软雅黑" pitchFamily="34" charset="-122"/>
                <a:ea typeface="微软雅黑" pitchFamily="34" charset="-122"/>
              </a:rPr>
              <a:t>FETCH NEXT FROM </a:t>
            </a:r>
            <a:r>
              <a:rPr lang="en-US" altLang="zh-CN" sz="1600" dirty="0" err="1" smtClean="0">
                <a:latin typeface="微软雅黑" pitchFamily="34" charset="-122"/>
                <a:ea typeface="微软雅黑" pitchFamily="34" charset="-122"/>
              </a:rPr>
              <a:t>mytype</a:t>
            </a:r>
            <a:r>
              <a:rPr lang="en-US" altLang="zh-CN" sz="1600" dirty="0" smtClean="0">
                <a:latin typeface="微软雅黑" pitchFamily="34" charset="-122"/>
                <a:ea typeface="微软雅黑" pitchFamily="34" charset="-122"/>
              </a:rPr>
              <a:t> INTO @Col1 ;</a:t>
            </a:r>
          </a:p>
          <a:p>
            <a:pPr>
              <a:lnSpc>
                <a:spcPts val="1520"/>
              </a:lnSpc>
              <a:buNone/>
              <a:defRPr/>
            </a:pPr>
            <a:endParaRPr lang="zh-CN" altLang="en-US" sz="1600" dirty="0" smtClean="0">
              <a:latin typeface="微软雅黑" pitchFamily="34" charset="-122"/>
              <a:ea typeface="微软雅黑" pitchFamily="34" charset="-122"/>
            </a:endParaRPr>
          </a:p>
          <a:p>
            <a:pPr>
              <a:lnSpc>
                <a:spcPts val="1520"/>
              </a:lnSpc>
              <a:buNone/>
              <a:defRPr/>
            </a:pPr>
            <a:r>
              <a:rPr lang="en-US" altLang="zh-CN" sz="1600" dirty="0" smtClean="0">
                <a:latin typeface="微软雅黑" pitchFamily="34" charset="-122"/>
                <a:ea typeface="微软雅黑" pitchFamily="34" charset="-122"/>
              </a:rPr>
              <a:t>WHILE @@FETCH_STATUS = 0 </a:t>
            </a:r>
          </a:p>
          <a:p>
            <a:pPr>
              <a:lnSpc>
                <a:spcPts val="1520"/>
              </a:lnSpc>
              <a:buNone/>
              <a:defRPr/>
            </a:pPr>
            <a:r>
              <a:rPr lang="en-US" altLang="zh-CN" sz="1600" dirty="0" smtClean="0">
                <a:latin typeface="微软雅黑" pitchFamily="34" charset="-122"/>
                <a:ea typeface="微软雅黑" pitchFamily="34" charset="-122"/>
              </a:rPr>
              <a:t>    BEGIN</a:t>
            </a:r>
          </a:p>
          <a:p>
            <a:pPr>
              <a:lnSpc>
                <a:spcPts val="1520"/>
              </a:lnSpc>
              <a:buNone/>
              <a:defRPr/>
            </a:pPr>
            <a:r>
              <a:rPr lang="en-US" altLang="zh-CN" sz="1600" dirty="0" smtClean="0">
                <a:latin typeface="微软雅黑" pitchFamily="34" charset="-122"/>
                <a:ea typeface="微软雅黑" pitchFamily="34" charset="-122"/>
              </a:rPr>
              <a:t>        SET @</a:t>
            </a:r>
            <a:r>
              <a:rPr lang="en-US" altLang="zh-CN" sz="1600" dirty="0" err="1" smtClean="0">
                <a:latin typeface="微软雅黑" pitchFamily="34" charset="-122"/>
                <a:ea typeface="微软雅黑" pitchFamily="34" charset="-122"/>
              </a:rPr>
              <a:t>Colstring</a:t>
            </a:r>
            <a:r>
              <a:rPr lang="en-US" altLang="zh-CN" sz="1600" dirty="0" smtClean="0">
                <a:latin typeface="微软雅黑" pitchFamily="34" charset="-122"/>
                <a:ea typeface="微软雅黑" pitchFamily="34" charset="-122"/>
              </a:rPr>
              <a:t> += ',' + @Col1 ;</a:t>
            </a:r>
          </a:p>
          <a:p>
            <a:pPr>
              <a:lnSpc>
                <a:spcPts val="1520"/>
              </a:lnSpc>
              <a:buNone/>
              <a:defRPr/>
            </a:pPr>
            <a:r>
              <a:rPr lang="en-US" altLang="zh-CN" sz="1600" dirty="0" smtClean="0">
                <a:latin typeface="微软雅黑" pitchFamily="34" charset="-122"/>
                <a:ea typeface="微软雅黑" pitchFamily="34" charset="-122"/>
              </a:rPr>
              <a:t>        FETCH NEXT FROM </a:t>
            </a:r>
            <a:r>
              <a:rPr lang="en-US" altLang="zh-CN" sz="1600" dirty="0" err="1" smtClean="0">
                <a:latin typeface="微软雅黑" pitchFamily="34" charset="-122"/>
                <a:ea typeface="微软雅黑" pitchFamily="34" charset="-122"/>
              </a:rPr>
              <a:t>mytype</a:t>
            </a:r>
            <a:r>
              <a:rPr lang="en-US" altLang="zh-CN" sz="1600" dirty="0" smtClean="0">
                <a:latin typeface="微软雅黑" pitchFamily="34" charset="-122"/>
                <a:ea typeface="微软雅黑" pitchFamily="34" charset="-122"/>
              </a:rPr>
              <a:t> INTO @Col1 ;</a:t>
            </a:r>
          </a:p>
          <a:p>
            <a:pPr>
              <a:lnSpc>
                <a:spcPts val="1520"/>
              </a:lnSpc>
              <a:buNone/>
              <a:defRPr/>
            </a:pPr>
            <a:r>
              <a:rPr lang="en-US" altLang="zh-CN" sz="1600" dirty="0" smtClean="0">
                <a:latin typeface="微软雅黑" pitchFamily="34" charset="-122"/>
                <a:ea typeface="微软雅黑" pitchFamily="34" charset="-122"/>
              </a:rPr>
              <a:t>    END</a:t>
            </a:r>
          </a:p>
          <a:p>
            <a:pPr>
              <a:lnSpc>
                <a:spcPts val="1520"/>
              </a:lnSpc>
              <a:buNone/>
              <a:defRPr/>
            </a:pPr>
            <a:r>
              <a:rPr lang="zh-CN" altLang="en-US" sz="1600" dirty="0" smtClean="0">
                <a:latin typeface="微软雅黑" pitchFamily="34" charset="-122"/>
                <a:ea typeface="微软雅黑" pitchFamily="34" charset="-122"/>
              </a:rPr>
              <a:t>    </a:t>
            </a:r>
          </a:p>
          <a:p>
            <a:pPr>
              <a:lnSpc>
                <a:spcPts val="1520"/>
              </a:lnSpc>
              <a:buNone/>
              <a:defRPr/>
            </a:pPr>
            <a:r>
              <a:rPr lang="en-US" altLang="zh-CN" sz="1600" dirty="0" smtClean="0">
                <a:latin typeface="微软雅黑" pitchFamily="34" charset="-122"/>
                <a:ea typeface="微软雅黑" pitchFamily="34" charset="-122"/>
              </a:rPr>
              <a:t>DEALLOCATE </a:t>
            </a:r>
            <a:r>
              <a:rPr lang="en-US" altLang="zh-CN" sz="1600" dirty="0" err="1" smtClean="0">
                <a:latin typeface="微软雅黑" pitchFamily="34" charset="-122"/>
                <a:ea typeface="微软雅黑" pitchFamily="34" charset="-122"/>
              </a:rPr>
              <a:t>mytype</a:t>
            </a:r>
            <a:r>
              <a:rPr lang="en-US" altLang="zh-CN" sz="1600" dirty="0" smtClean="0">
                <a:latin typeface="微软雅黑" pitchFamily="34" charset="-122"/>
                <a:ea typeface="微软雅黑" pitchFamily="34" charset="-122"/>
              </a:rPr>
              <a:t> ;</a:t>
            </a:r>
          </a:p>
          <a:p>
            <a:pPr>
              <a:lnSpc>
                <a:spcPts val="1520"/>
              </a:lnSpc>
              <a:buNone/>
              <a:defRPr/>
            </a:pPr>
            <a:endParaRPr lang="zh-CN" altLang="en-US" sz="1600" dirty="0" smtClean="0">
              <a:latin typeface="微软雅黑" pitchFamily="34" charset="-122"/>
              <a:ea typeface="微软雅黑" pitchFamily="34" charset="-122"/>
            </a:endParaRPr>
          </a:p>
          <a:p>
            <a:pPr>
              <a:lnSpc>
                <a:spcPts val="1520"/>
              </a:lnSpc>
              <a:buNone/>
              <a:defRPr/>
            </a:pPr>
            <a:r>
              <a:rPr lang="en-US" altLang="zh-CN" sz="1600" dirty="0" smtClean="0">
                <a:latin typeface="微软雅黑" pitchFamily="34" charset="-122"/>
                <a:ea typeface="微软雅黑" pitchFamily="34" charset="-122"/>
              </a:rPr>
              <a:t>SELECT  SUBSTRING(@</a:t>
            </a:r>
            <a:r>
              <a:rPr lang="en-US" altLang="zh-CN" sz="1600" dirty="0" err="1" smtClean="0">
                <a:latin typeface="微软雅黑" pitchFamily="34" charset="-122"/>
                <a:ea typeface="微软雅黑" pitchFamily="34" charset="-122"/>
              </a:rPr>
              <a:t>Colstring</a:t>
            </a:r>
            <a:r>
              <a:rPr lang="en-US" altLang="zh-CN" sz="1600" dirty="0" smtClean="0">
                <a:latin typeface="微软雅黑" pitchFamily="34" charset="-122"/>
                <a:ea typeface="微软雅黑" pitchFamily="34" charset="-122"/>
              </a:rPr>
              <a:t>, 2, LEN(@</a:t>
            </a:r>
            <a:r>
              <a:rPr lang="en-US" altLang="zh-CN" sz="1600" dirty="0" err="1" smtClean="0">
                <a:latin typeface="微软雅黑" pitchFamily="34" charset="-122"/>
                <a:ea typeface="微软雅黑" pitchFamily="34" charset="-122"/>
              </a:rPr>
              <a:t>Colstring</a:t>
            </a:r>
            <a:r>
              <a:rPr lang="en-US" altLang="zh-CN" sz="1600" dirty="0" smtClean="0">
                <a:latin typeface="微软雅黑" pitchFamily="34" charset="-122"/>
                <a:ea typeface="微软雅黑" pitchFamily="34" charset="-122"/>
              </a:rPr>
              <a:t>) - 1) AS </a:t>
            </a:r>
            <a:r>
              <a:rPr lang="en-US" altLang="zh-CN" sz="1600" dirty="0" err="1" smtClean="0">
                <a:latin typeface="微软雅黑" pitchFamily="34" charset="-122"/>
                <a:ea typeface="微软雅黑" pitchFamily="34" charset="-122"/>
              </a:rPr>
              <a:t>Colstring</a:t>
            </a:r>
            <a:r>
              <a:rPr lang="en-US" altLang="zh-CN" sz="1600" dirty="0" smtClean="0">
                <a:latin typeface="微软雅黑" pitchFamily="34" charset="-122"/>
                <a:ea typeface="微软雅黑" pitchFamily="34" charset="-122"/>
              </a:rPr>
              <a:t> ;</a:t>
            </a:r>
            <a:endParaRPr lang="zh-CN" altLang="en-US" sz="16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xfrm>
            <a:off x="611560" y="1124744"/>
            <a:ext cx="5292080" cy="723801"/>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B0F0"/>
                </a:solidFill>
                <a:latin typeface="微软雅黑" pitchFamily="34" charset="-122"/>
                <a:ea typeface="微软雅黑" pitchFamily="34" charset="-122"/>
              </a:rPr>
              <a:t>方法</a:t>
            </a:r>
            <a:r>
              <a:rPr lang="en-US" altLang="zh-CN" sz="3200" b="1" dirty="0" smtClean="0">
                <a:solidFill>
                  <a:srgbClr val="00B0F0"/>
                </a:solidFill>
                <a:latin typeface="微软雅黑" pitchFamily="34" charset="-122"/>
                <a:ea typeface="微软雅黑" pitchFamily="34" charset="-122"/>
              </a:rPr>
              <a:t>3  SQL</a:t>
            </a:r>
            <a:r>
              <a:rPr lang="zh-CN" altLang="en-US" sz="3200" b="1" dirty="0" smtClean="0">
                <a:solidFill>
                  <a:srgbClr val="00B0F0"/>
                </a:solidFill>
                <a:latin typeface="微软雅黑" pitchFamily="34" charset="-122"/>
                <a:ea typeface="微软雅黑" pitchFamily="34" charset="-122"/>
              </a:rPr>
              <a:t>查询中直接赋值</a:t>
            </a:r>
          </a:p>
        </p:txBody>
      </p:sp>
      <p:sp>
        <p:nvSpPr>
          <p:cNvPr id="3" name="内容占位符 2"/>
          <p:cNvSpPr>
            <a:spLocks noGrp="1"/>
          </p:cNvSpPr>
          <p:nvPr>
            <p:ph idx="1"/>
          </p:nvPr>
        </p:nvSpPr>
        <p:spPr bwMode="auto">
          <a:xfrm>
            <a:off x="323528" y="2348880"/>
            <a:ext cx="8229600" cy="1512168"/>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   利用变量的特性。</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演示例子</a:t>
            </a:r>
            <a:r>
              <a:rPr lang="zh-CN" altLang="en-US" dirty="0" smtClean="0">
                <a:latin typeface="+mn-ea"/>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纸张">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blipFill>
          <a:blip xmlns:r="http://schemas.openxmlformats.org/officeDocument/2006/relationships" r:embed="rId2">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3">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1461</TotalTime>
  <Words>3551</Words>
  <Application>Microsoft Office PowerPoint</Application>
  <PresentationFormat>全屏显示(4:3)</PresentationFormat>
  <Paragraphs>518</Paragraphs>
  <Slides>59</Slides>
  <Notes>50</Notes>
  <HiddenSlides>0</HiddenSlides>
  <MMClips>0</MMClips>
  <ScaleCrop>false</ScaleCrop>
  <HeadingPairs>
    <vt:vector size="4" baseType="variant">
      <vt:variant>
        <vt:lpstr>主题</vt:lpstr>
      </vt:variant>
      <vt:variant>
        <vt:i4>3</vt:i4>
      </vt:variant>
      <vt:variant>
        <vt:lpstr>幻灯片标题</vt:lpstr>
      </vt:variant>
      <vt:variant>
        <vt:i4>59</vt:i4>
      </vt:variant>
    </vt:vector>
  </HeadingPairs>
  <TitlesOfParts>
    <vt:vector size="62" baseType="lpstr">
      <vt:lpstr>纸张</vt:lpstr>
      <vt:lpstr>自定义设计方案</vt:lpstr>
      <vt:lpstr>1_自定义设计方案</vt:lpstr>
      <vt:lpstr>幻灯片 1</vt:lpstr>
      <vt:lpstr>幻灯片 2</vt:lpstr>
      <vt:lpstr>如何替换 LIKE ‘%内容%’ 操作？</vt:lpstr>
      <vt:lpstr>CHARINDEX</vt:lpstr>
      <vt:lpstr>幻灯片 5</vt:lpstr>
      <vt:lpstr>如何将结果集叠加为一个字符串？</vt:lpstr>
      <vt:lpstr> 方法1  程序代码处理</vt:lpstr>
      <vt:lpstr>方法2  用游标(CURSOR)处理</vt:lpstr>
      <vt:lpstr>方法3  SQL查询中直接赋值</vt:lpstr>
      <vt:lpstr>方法4   [FOR XML PATH]</vt:lpstr>
      <vt:lpstr>幻灯片 11</vt:lpstr>
      <vt:lpstr>XML</vt:lpstr>
      <vt:lpstr>XML 与 HTML</vt:lpstr>
      <vt:lpstr>幻灯片 14</vt:lpstr>
      <vt:lpstr>幻灯片 15</vt:lpstr>
      <vt:lpstr>XML常用方法</vt:lpstr>
      <vt:lpstr>幻灯片 17</vt:lpstr>
      <vt:lpstr>幻灯片 18</vt:lpstr>
      <vt:lpstr>如何将“行”转为“列”？</vt:lpstr>
      <vt:lpstr>幻灯片 20</vt:lpstr>
      <vt:lpstr>幻灯片 21</vt:lpstr>
      <vt:lpstr>幻灯片 22</vt:lpstr>
      <vt:lpstr>如何将“列” 转为“行”？</vt:lpstr>
      <vt:lpstr>幻灯片 24</vt:lpstr>
      <vt:lpstr>如何删除重复的行记录？</vt:lpstr>
      <vt:lpstr>ROW_NUMBER()</vt:lpstr>
      <vt:lpstr>RANK ( ) </vt:lpstr>
      <vt:lpstr>幻灯片 28</vt:lpstr>
      <vt:lpstr>TOP N 查询</vt:lpstr>
      <vt:lpstr>TOP</vt:lpstr>
      <vt:lpstr>TOP</vt:lpstr>
      <vt:lpstr>APPLY</vt:lpstr>
      <vt:lpstr>幻灯片 33</vt:lpstr>
      <vt:lpstr>指定临时的结果集</vt:lpstr>
      <vt:lpstr>幻灯片 35</vt:lpstr>
      <vt:lpstr>幻灯片 36</vt:lpstr>
      <vt:lpstr>幻灯片 37</vt:lpstr>
      <vt:lpstr>幻灯片 38</vt:lpstr>
      <vt:lpstr>2 表变量</vt:lpstr>
      <vt:lpstr>表变量</vt:lpstr>
      <vt:lpstr>幻灯片 41</vt:lpstr>
      <vt:lpstr>幻灯片 42</vt:lpstr>
      <vt:lpstr>幻灯片 43</vt:lpstr>
      <vt:lpstr>幻灯片 44</vt:lpstr>
      <vt:lpstr>3 CTE</vt:lpstr>
      <vt:lpstr>幻灯片 46</vt:lpstr>
      <vt:lpstr>CTE</vt:lpstr>
      <vt:lpstr>创建和使用公用表表达式的准则</vt:lpstr>
      <vt:lpstr>幻灯片 49</vt:lpstr>
      <vt:lpstr>CTE 递归</vt:lpstr>
      <vt:lpstr>递归 CTE 的结构</vt:lpstr>
      <vt:lpstr>递归 CTE 的结构</vt:lpstr>
      <vt:lpstr>伪代码和语义</vt:lpstr>
      <vt:lpstr>幻灯片 54</vt:lpstr>
      <vt:lpstr>幻灯片 55</vt:lpstr>
      <vt:lpstr>定义和使用递归公用表表达式的准则</vt:lpstr>
      <vt:lpstr>幻灯片 57</vt:lpstr>
      <vt:lpstr>幻灯片 58</vt:lpstr>
      <vt:lpstr>幻灯片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naruiy</cp:lastModifiedBy>
  <cp:revision>196</cp:revision>
  <dcterms:modified xsi:type="dcterms:W3CDTF">2013-04-22T07:10:13Z</dcterms:modified>
</cp:coreProperties>
</file>