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lvl1pPr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1pPr>
    <a:lvl2pPr indent="457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2pPr>
    <a:lvl3pPr indent="914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3pPr>
    <a:lvl4pPr indent="1371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4pPr>
    <a:lvl5pPr indent="18288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5pPr>
    <a:lvl6pPr indent="22860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6pPr>
    <a:lvl7pPr indent="2743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7pPr>
    <a:lvl8pPr indent="3200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8pPr>
    <a:lvl9pPr indent="3657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  <a:endParaRPr sz="6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  <a:endParaRPr sz="6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  <a:endParaRPr sz="6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  <a:endParaRPr sz="6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b="1" cap="all" sz="8000"/>
            </a:lvl1pPr>
          </a:lstStyle>
          <a:p>
            <a:pPr lvl="0">
              <a:defRPr b="0" cap="none" sz="1800"/>
            </a:pPr>
            <a:r>
              <a:rPr b="1" cap="all" sz="8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  <a:endParaRPr sz="4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  <a:endParaRPr sz="4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  <a:endParaRPr sz="4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  <a:endParaRPr sz="4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/>
            </a:pPr>
            <a:r>
              <a:rPr b="1" sz="4800"/>
              <a:t>Body Level One</a:t>
            </a:r>
            <a:endParaRPr b="1" sz="4800"/>
          </a:p>
          <a:p>
            <a:pPr lvl="1">
              <a:defRPr b="0" sz="1800"/>
            </a:pPr>
            <a:r>
              <a:rPr b="1" sz="4800"/>
              <a:t>Body Level Two</a:t>
            </a:r>
            <a:endParaRPr b="1" sz="4800"/>
          </a:p>
          <a:p>
            <a:pPr lvl="2">
              <a:defRPr b="0" sz="1800"/>
            </a:pPr>
            <a:r>
              <a:rPr b="1" sz="4800"/>
              <a:t>Body Level Three</a:t>
            </a:r>
            <a:endParaRPr b="1" sz="4800"/>
          </a:p>
          <a:p>
            <a:pPr lvl="3">
              <a:defRPr b="0" sz="1800"/>
            </a:pPr>
            <a:r>
              <a:rPr b="1" sz="4800"/>
              <a:t>Body Level Four</a:t>
            </a:r>
            <a:endParaRPr b="1" sz="4800"/>
          </a:p>
          <a:p>
            <a:pPr lvl="4">
              <a:defRPr b="0" sz="1800"/>
            </a:pPr>
            <a:r>
              <a:rPr b="1" sz="48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>
        <a:defRPr sz="8800">
          <a:latin typeface="Calibri"/>
          <a:ea typeface="Calibri"/>
          <a:cs typeface="Calibri"/>
          <a:sym typeface="Calibri"/>
        </a:defRPr>
      </a:lvl1pPr>
      <a:lvl2pPr algn="ctr">
        <a:defRPr sz="8800">
          <a:latin typeface="Calibri"/>
          <a:ea typeface="Calibri"/>
          <a:cs typeface="Calibri"/>
          <a:sym typeface="Calibri"/>
        </a:defRPr>
      </a:lvl2pPr>
      <a:lvl3pPr algn="ctr">
        <a:defRPr sz="8800">
          <a:latin typeface="Calibri"/>
          <a:ea typeface="Calibri"/>
          <a:cs typeface="Calibri"/>
          <a:sym typeface="Calibri"/>
        </a:defRPr>
      </a:lvl3pPr>
      <a:lvl4pPr algn="ctr">
        <a:defRPr sz="8800">
          <a:latin typeface="Calibri"/>
          <a:ea typeface="Calibri"/>
          <a:cs typeface="Calibri"/>
          <a:sym typeface="Calibri"/>
        </a:defRPr>
      </a:lvl4pPr>
      <a:lvl5pPr algn="ctr">
        <a:defRPr sz="8800">
          <a:latin typeface="Calibri"/>
          <a:ea typeface="Calibri"/>
          <a:cs typeface="Calibri"/>
          <a:sym typeface="Calibri"/>
        </a:defRPr>
      </a:lvl5pPr>
      <a:lvl6pPr algn="ctr">
        <a:defRPr sz="8800">
          <a:latin typeface="Calibri"/>
          <a:ea typeface="Calibri"/>
          <a:cs typeface="Calibri"/>
          <a:sym typeface="Calibri"/>
        </a:defRPr>
      </a:lvl6pPr>
      <a:lvl7pPr algn="ctr">
        <a:defRPr sz="8800">
          <a:latin typeface="Calibri"/>
          <a:ea typeface="Calibri"/>
          <a:cs typeface="Calibri"/>
          <a:sym typeface="Calibri"/>
        </a:defRPr>
      </a:lvl7pPr>
      <a:lvl8pPr algn="ctr">
        <a:defRPr sz="8800">
          <a:latin typeface="Calibri"/>
          <a:ea typeface="Calibri"/>
          <a:cs typeface="Calibri"/>
          <a:sym typeface="Calibri"/>
        </a:defRPr>
      </a:lvl8pPr>
      <a:lvl9pPr algn="ctr">
        <a:defRPr sz="8800">
          <a:latin typeface="Calibri"/>
          <a:ea typeface="Calibri"/>
          <a:cs typeface="Calibri"/>
          <a:sym typeface="Calibri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1pPr>
      <a:lvl2pPr marL="1110342" indent="-653142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2pPr>
      <a:lvl3pPr marL="1524000" indent="-6096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3pPr>
      <a:lvl4pPr marL="2103120" indent="-731520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4pPr>
      <a:lvl5pPr marL="2560320" indent="-731520" algn="ctr">
        <a:spcBef>
          <a:spcPts val="700"/>
        </a:spcBef>
        <a:buSzPct val="100000"/>
        <a:buFont typeface="Arial"/>
        <a:buChar char="»"/>
        <a:defRPr sz="6400">
          <a:latin typeface="Microsoft YaHei"/>
          <a:ea typeface="Microsoft YaHei"/>
          <a:cs typeface="Microsoft YaHei"/>
          <a:sym typeface="Microsoft YaHei"/>
        </a:defRPr>
      </a:lvl5pPr>
      <a:lvl6pPr marL="30175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6pPr>
      <a:lvl7pPr marL="34747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7pPr>
      <a:lvl8pPr marL="39319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8pPr>
      <a:lvl9pPr marL="43891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表达式和运算符</a:t>
            </a:r>
          </a:p>
        </p:txBody>
      </p:sp>
      <p:sp>
        <p:nvSpPr>
          <p:cNvPr id="54" name="Shape 54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pic>
        <p:nvPicPr>
          <p:cNvPr id="12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0179" y="6418984"/>
            <a:ext cx="1774161" cy="878032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128" name="Shape 128"/>
          <p:cNvSpPr/>
          <p:nvPr/>
        </p:nvSpPr>
        <p:spPr>
          <a:xfrm>
            <a:off x="10459526" y="2329584"/>
            <a:ext cx="4125347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原始表达式</a:t>
            </a:r>
          </a:p>
        </p:txBody>
      </p:sp>
      <p:sp>
        <p:nvSpPr>
          <p:cNvPr id="129" name="Shape 129"/>
          <p:cNvSpPr/>
          <p:nvPr/>
        </p:nvSpPr>
        <p:spPr>
          <a:xfrm>
            <a:off x="10459526" y="3980584"/>
            <a:ext cx="4125347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初始化表达式</a:t>
            </a:r>
          </a:p>
        </p:txBody>
      </p:sp>
      <p:sp>
        <p:nvSpPr>
          <p:cNvPr id="130" name="Shape 130"/>
          <p:cNvSpPr/>
          <p:nvPr/>
        </p:nvSpPr>
        <p:spPr>
          <a:xfrm>
            <a:off x="10459526" y="5631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函数表达式</a:t>
            </a:r>
          </a:p>
        </p:txBody>
      </p:sp>
      <p:sp>
        <p:nvSpPr>
          <p:cNvPr id="131" name="Shape 131"/>
          <p:cNvSpPr/>
          <p:nvPr/>
        </p:nvSpPr>
        <p:spPr>
          <a:xfrm>
            <a:off x="10459526" y="7282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属性访问表达式</a:t>
            </a:r>
          </a:p>
        </p:txBody>
      </p:sp>
      <p:sp>
        <p:nvSpPr>
          <p:cNvPr id="132" name="Shape 132"/>
          <p:cNvSpPr/>
          <p:nvPr/>
        </p:nvSpPr>
        <p:spPr>
          <a:xfrm>
            <a:off x="10459526" y="8933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调用表达式</a:t>
            </a:r>
          </a:p>
        </p:txBody>
      </p:sp>
      <p:sp>
        <p:nvSpPr>
          <p:cNvPr id="133" name="Shape 133"/>
          <p:cNvSpPr/>
          <p:nvPr/>
        </p:nvSpPr>
        <p:spPr>
          <a:xfrm>
            <a:off x="10459526" y="10584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对象创建表达式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525000" y="5918200"/>
            <a:ext cx="5416566" cy="1764904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" name="Shape 13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</a:t>
            </a:r>
          </a:p>
        </p:txBody>
      </p:sp>
      <p:sp>
        <p:nvSpPr>
          <p:cNvPr id="139" name="Shape 139"/>
          <p:cNvSpPr/>
          <p:nvPr/>
        </p:nvSpPr>
        <p:spPr>
          <a:xfrm>
            <a:off x="9509065" y="5763259"/>
            <a:ext cx="5365870" cy="218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12000">
                <a:solidFill>
                  <a:srgbClr val="7C9647"/>
                </a:solidFill>
              </a:rPr>
              <a:t>10</a:t>
            </a:r>
            <a:r>
              <a:rPr sz="12000"/>
              <a:t> </a:t>
            </a:r>
            <a:r>
              <a:rPr sz="12000">
                <a:solidFill>
                  <a:srgbClr val="F79646"/>
                </a:solidFill>
              </a:rPr>
              <a:t>*</a:t>
            </a:r>
            <a:r>
              <a:rPr sz="12000"/>
              <a:t> 20</a:t>
            </a:r>
          </a:p>
        </p:txBody>
      </p:sp>
      <p:sp>
        <p:nvSpPr>
          <p:cNvPr id="140" name="Shape 140"/>
          <p:cNvSpPr/>
          <p:nvPr/>
        </p:nvSpPr>
        <p:spPr>
          <a:xfrm flipV="1">
            <a:off x="12233282" y="7058305"/>
            <a:ext cx="1" cy="1503063"/>
          </a:xfrm>
          <a:prstGeom prst="line">
            <a:avLst/>
          </a:prstGeom>
          <a:ln w="50800">
            <a:solidFill>
              <a:srgbClr val="F79646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12211878" y="8587292"/>
            <a:ext cx="1117536" cy="1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13491210" y="8197402"/>
            <a:ext cx="1567181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运算符</a:t>
            </a:r>
          </a:p>
        </p:txBody>
      </p:sp>
      <p:sp>
        <p:nvSpPr>
          <p:cNvPr id="143" name="Shape 143"/>
          <p:cNvSpPr/>
          <p:nvPr/>
        </p:nvSpPr>
        <p:spPr>
          <a:xfrm flipV="1">
            <a:off x="14909800" y="5376985"/>
            <a:ext cx="566615" cy="566615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15544118" y="4565202"/>
            <a:ext cx="2481581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复合表达式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8270254" y="6745785"/>
            <a:ext cx="1567181" cy="1"/>
          </a:xfrm>
          <a:prstGeom prst="line">
            <a:avLst/>
          </a:prstGeom>
          <a:ln w="50800">
            <a:solidFill>
              <a:srgbClr val="9BBB59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744210" y="6355896"/>
            <a:ext cx="2481580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原始表达式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</a:t>
            </a:r>
          </a:p>
        </p:txBody>
      </p:sp>
      <p:sp>
        <p:nvSpPr>
          <p:cNvPr id="151" name="Shape 151"/>
          <p:cNvSpPr/>
          <p:nvPr/>
        </p:nvSpPr>
        <p:spPr>
          <a:xfrm>
            <a:off x="13814014" y="2003719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赋值</a:t>
            </a:r>
          </a:p>
        </p:txBody>
      </p:sp>
      <p:sp>
        <p:nvSpPr>
          <p:cNvPr id="152" name="Shape 152"/>
          <p:cNvSpPr/>
          <p:nvPr/>
        </p:nvSpPr>
        <p:spPr>
          <a:xfrm>
            <a:off x="13814014" y="3488174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比较</a:t>
            </a:r>
          </a:p>
        </p:txBody>
      </p:sp>
      <p:sp>
        <p:nvSpPr>
          <p:cNvPr id="153" name="Shape 153"/>
          <p:cNvSpPr/>
          <p:nvPr/>
        </p:nvSpPr>
        <p:spPr>
          <a:xfrm>
            <a:off x="13814015" y="4972629"/>
            <a:ext cx="2143592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算术</a:t>
            </a:r>
          </a:p>
        </p:txBody>
      </p:sp>
      <p:sp>
        <p:nvSpPr>
          <p:cNvPr id="154" name="Shape 154"/>
          <p:cNvSpPr/>
          <p:nvPr/>
        </p:nvSpPr>
        <p:spPr>
          <a:xfrm>
            <a:off x="13814014" y="6457084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位</a:t>
            </a:r>
          </a:p>
        </p:txBody>
      </p:sp>
      <p:sp>
        <p:nvSpPr>
          <p:cNvPr id="155" name="Shape 155"/>
          <p:cNvSpPr/>
          <p:nvPr/>
        </p:nvSpPr>
        <p:spPr>
          <a:xfrm>
            <a:off x="13814014" y="7941540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逻辑</a:t>
            </a:r>
          </a:p>
        </p:txBody>
      </p:sp>
      <p:sp>
        <p:nvSpPr>
          <p:cNvPr id="156" name="Shape 156"/>
          <p:cNvSpPr/>
          <p:nvPr/>
        </p:nvSpPr>
        <p:spPr>
          <a:xfrm>
            <a:off x="13814014" y="9425995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字符串</a:t>
            </a:r>
          </a:p>
        </p:txBody>
      </p:sp>
      <p:sp>
        <p:nvSpPr>
          <p:cNvPr id="157" name="Shape 157"/>
          <p:cNvSpPr/>
          <p:nvPr/>
        </p:nvSpPr>
        <p:spPr>
          <a:xfrm>
            <a:off x="13733688" y="10910450"/>
            <a:ext cx="214359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特殊</a:t>
            </a:r>
          </a:p>
        </p:txBody>
      </p:sp>
      <p:sp>
        <p:nvSpPr>
          <p:cNvPr id="158" name="Shape 158"/>
          <p:cNvSpPr/>
          <p:nvPr/>
        </p:nvSpPr>
        <p:spPr>
          <a:xfrm>
            <a:off x="3747211" y="4808427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一元</a:t>
            </a:r>
          </a:p>
        </p:txBody>
      </p:sp>
      <p:sp>
        <p:nvSpPr>
          <p:cNvPr id="159" name="Shape 159"/>
          <p:cNvSpPr/>
          <p:nvPr/>
        </p:nvSpPr>
        <p:spPr>
          <a:xfrm>
            <a:off x="3747210" y="6457084"/>
            <a:ext cx="2143596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二元</a:t>
            </a:r>
          </a:p>
        </p:txBody>
      </p:sp>
      <p:sp>
        <p:nvSpPr>
          <p:cNvPr id="160" name="Shape 160"/>
          <p:cNvSpPr/>
          <p:nvPr/>
        </p:nvSpPr>
        <p:spPr>
          <a:xfrm>
            <a:off x="3747211" y="8105742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三元</a:t>
            </a:r>
          </a:p>
        </p:txBody>
      </p:sp>
      <p:sp>
        <p:nvSpPr>
          <p:cNvPr id="161" name="Shape 161"/>
          <p:cNvSpPr/>
          <p:nvPr/>
        </p:nvSpPr>
        <p:spPr>
          <a:xfrm>
            <a:off x="6830779" y="4808427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+num</a:t>
            </a:r>
          </a:p>
        </p:txBody>
      </p:sp>
      <p:sp>
        <p:nvSpPr>
          <p:cNvPr id="162" name="Shape 162"/>
          <p:cNvSpPr/>
          <p:nvPr/>
        </p:nvSpPr>
        <p:spPr>
          <a:xfrm>
            <a:off x="6830779" y="6457084"/>
            <a:ext cx="3548776" cy="801832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+ b</a:t>
            </a:r>
          </a:p>
        </p:txBody>
      </p:sp>
      <p:sp>
        <p:nvSpPr>
          <p:cNvPr id="163" name="Shape 163"/>
          <p:cNvSpPr/>
          <p:nvPr/>
        </p:nvSpPr>
        <p:spPr>
          <a:xfrm>
            <a:off x="6830779" y="8105742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 ? a : b</a:t>
            </a:r>
          </a:p>
        </p:txBody>
      </p:sp>
      <p:sp>
        <p:nvSpPr>
          <p:cNvPr id="164" name="Shape 164"/>
          <p:cNvSpPr/>
          <p:nvPr/>
        </p:nvSpPr>
        <p:spPr>
          <a:xfrm>
            <a:off x="17107062" y="2003719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x += 1</a:t>
            </a:r>
          </a:p>
        </p:txBody>
      </p:sp>
      <p:sp>
        <p:nvSpPr>
          <p:cNvPr id="165" name="Shape 165"/>
          <p:cNvSpPr/>
          <p:nvPr/>
        </p:nvSpPr>
        <p:spPr>
          <a:xfrm>
            <a:off x="17107062" y="3570275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== b</a:t>
            </a:r>
          </a:p>
        </p:txBody>
      </p:sp>
      <p:sp>
        <p:nvSpPr>
          <p:cNvPr id="166" name="Shape 166"/>
          <p:cNvSpPr/>
          <p:nvPr/>
        </p:nvSpPr>
        <p:spPr>
          <a:xfrm>
            <a:off x="17107062" y="4972629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- b</a:t>
            </a:r>
          </a:p>
        </p:txBody>
      </p:sp>
      <p:sp>
        <p:nvSpPr>
          <p:cNvPr id="167" name="Shape 167"/>
          <p:cNvSpPr/>
          <p:nvPr/>
        </p:nvSpPr>
        <p:spPr>
          <a:xfrm>
            <a:off x="17107062" y="6457084"/>
            <a:ext cx="3548777" cy="801832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| b</a:t>
            </a:r>
          </a:p>
        </p:txBody>
      </p:sp>
      <p:sp>
        <p:nvSpPr>
          <p:cNvPr id="168" name="Shape 168"/>
          <p:cNvSpPr/>
          <p:nvPr/>
        </p:nvSpPr>
        <p:spPr>
          <a:xfrm>
            <a:off x="17107062" y="7941540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exp1 &amp;&amp; exp2</a:t>
            </a:r>
          </a:p>
        </p:txBody>
      </p:sp>
      <p:sp>
        <p:nvSpPr>
          <p:cNvPr id="169" name="Shape 169"/>
          <p:cNvSpPr/>
          <p:nvPr/>
        </p:nvSpPr>
        <p:spPr>
          <a:xfrm>
            <a:off x="17107064" y="9425995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“a” + “b”</a:t>
            </a:r>
          </a:p>
        </p:txBody>
      </p:sp>
      <p:sp>
        <p:nvSpPr>
          <p:cNvPr id="170" name="Shape 170"/>
          <p:cNvSpPr/>
          <p:nvPr/>
        </p:nvSpPr>
        <p:spPr>
          <a:xfrm>
            <a:off x="17107064" y="10910450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delete obj.x</a:t>
            </a:r>
          </a:p>
        </p:txBody>
      </p: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nodeType="after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nodeType="after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nodeType="after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nodeType="afterEffect" presetClass="entr" presetSubtype="0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nodeType="after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nodeType="afterEffect" presetClass="entr" presetSubtype="0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nodeType="afterEffect" presetClass="entr" presetSubtype="0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nodeType="afterEffect" presetClass="entr" presetSubtype="0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6"/>
      <p:bldP build="whole" bldLvl="1" animBg="1" rev="0" advAuto="0" spid="157" grpId="13"/>
      <p:bldP build="whole" bldLvl="1" animBg="1" rev="0" advAuto="0" spid="165" grpId="4"/>
      <p:bldP build="whole" bldLvl="1" animBg="1" rev="0" advAuto="0" spid="154" grpId="7"/>
      <p:bldP build="whole" bldLvl="1" animBg="1" rev="0" advAuto="0" spid="170" grpId="14"/>
      <p:bldP build="whole" bldLvl="1" animBg="1" rev="0" advAuto="0" spid="151" grpId="1"/>
      <p:bldP build="whole" bldLvl="1" animBg="1" rev="0" advAuto="0" spid="164" grpId="2"/>
      <p:bldP build="whole" bldLvl="1" animBg="1" rev="0" advAuto="0" spid="152" grpId="3"/>
      <p:bldP build="whole" bldLvl="1" animBg="1" rev="0" advAuto="0" spid="153" grpId="5"/>
      <p:bldP build="whole" bldLvl="1" animBg="1" rev="0" advAuto="0" spid="156" grpId="11"/>
      <p:bldP build="whole" bldLvl="1" animBg="1" rev="0" advAuto="0" spid="169" grpId="12"/>
      <p:bldP build="whole" bldLvl="1" animBg="1" rev="0" advAuto="0" spid="168" grpId="10"/>
      <p:bldP build="whole" bldLvl="1" animBg="1" rev="0" advAuto="0" spid="167" grpId="8"/>
      <p:bldP build="whole" bldLvl="1" animBg="1" rev="0" advAuto="0" spid="155" grpId="9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75" name="Shape 17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? :</a:t>
            </a:r>
          </a:p>
        </p:txBody>
      </p:sp>
      <p:sp>
        <p:nvSpPr>
          <p:cNvPr id="176" name="Shape 176"/>
          <p:cNvSpPr/>
          <p:nvPr/>
        </p:nvSpPr>
        <p:spPr>
          <a:xfrm>
            <a:off x="6058797" y="7601102"/>
            <a:ext cx="1112477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val = </a:t>
            </a:r>
            <a:r>
              <a:rPr sz="6000">
                <a:solidFill>
                  <a:srgbClr val="9A403E"/>
                </a:solidFill>
              </a:rPr>
              <a:t>true</a:t>
            </a:r>
            <a:r>
              <a:rPr sz="6000"/>
              <a:t> ? 1 : 2; </a:t>
            </a:r>
            <a:r>
              <a:rPr sz="6000">
                <a:solidFill>
                  <a:srgbClr val="7C9647"/>
                </a:solidFill>
              </a:rPr>
              <a:t>// val = 1</a:t>
            </a:r>
          </a:p>
        </p:txBody>
      </p:sp>
      <p:sp>
        <p:nvSpPr>
          <p:cNvPr id="177" name="Shape 177"/>
          <p:cNvSpPr/>
          <p:nvPr/>
        </p:nvSpPr>
        <p:spPr>
          <a:xfrm>
            <a:off x="10151757" y="4928717"/>
            <a:ext cx="2938855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c ? a : b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80" name="Shape 18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,</a:t>
            </a:r>
          </a:p>
        </p:txBody>
      </p:sp>
      <p:sp>
        <p:nvSpPr>
          <p:cNvPr id="181" name="Shape 181"/>
          <p:cNvSpPr/>
          <p:nvPr/>
        </p:nvSpPr>
        <p:spPr>
          <a:xfrm>
            <a:off x="6636994" y="7601102"/>
            <a:ext cx="99683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val = (1, 2, 3); </a:t>
            </a:r>
            <a:r>
              <a:rPr sz="6000">
                <a:solidFill>
                  <a:srgbClr val="7C9647"/>
                </a:solidFill>
              </a:rPr>
              <a:t>// val = 3</a:t>
            </a:r>
          </a:p>
        </p:txBody>
      </p:sp>
      <p:sp>
        <p:nvSpPr>
          <p:cNvPr id="182" name="Shape 182"/>
          <p:cNvSpPr/>
          <p:nvPr/>
        </p:nvSpPr>
        <p:spPr>
          <a:xfrm>
            <a:off x="10865016" y="4928717"/>
            <a:ext cx="1512337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a, b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85" name="Shape 18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delete</a:t>
            </a:r>
          </a:p>
        </p:txBody>
      </p:sp>
      <p:sp>
        <p:nvSpPr>
          <p:cNvPr id="186" name="Shape 186"/>
          <p:cNvSpPr/>
          <p:nvPr/>
        </p:nvSpPr>
        <p:spPr>
          <a:xfrm>
            <a:off x="8721764" y="6246647"/>
            <a:ext cx="11675438" cy="3895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{x : 1};</a:t>
            </a:r>
            <a:endParaRPr sz="6000"/>
          </a:p>
          <a:p>
            <a:pPr lvl="0" algn="l">
              <a:defRPr sz="1800"/>
            </a:pPr>
            <a:r>
              <a:rPr sz="6000"/>
              <a:t>obj.x;                      </a:t>
            </a:r>
            <a:r>
              <a:rPr sz="6000">
                <a:solidFill>
                  <a:srgbClr val="7C9647"/>
                </a:solidFill>
              </a:rPr>
              <a:t>// 1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delete</a:t>
            </a:r>
            <a:r>
              <a:rPr sz="6000"/>
              <a:t> obj.x;</a:t>
            </a:r>
            <a:endParaRPr sz="6000"/>
          </a:p>
          <a:p>
            <a:pPr lvl="0" algn="l">
              <a:defRPr sz="1800"/>
            </a:pPr>
            <a:r>
              <a:rPr sz="6000"/>
              <a:t>obj.x;                      </a:t>
            </a:r>
            <a:r>
              <a:rPr sz="6000">
                <a:solidFill>
                  <a:srgbClr val="7C9647"/>
                </a:solidFill>
              </a:rPr>
              <a:t>// undefined</a:t>
            </a:r>
          </a:p>
        </p:txBody>
      </p:sp>
      <p:sp>
        <p:nvSpPr>
          <p:cNvPr id="187" name="Shape 187"/>
          <p:cNvSpPr/>
          <p:nvPr/>
        </p:nvSpPr>
        <p:spPr>
          <a:xfrm>
            <a:off x="9885228" y="3574262"/>
            <a:ext cx="461354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delete</a:t>
            </a:r>
            <a:r>
              <a:rPr sz="6000"/>
              <a:t> obj.x;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90" name="Shape 19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delete</a:t>
            </a:r>
          </a:p>
        </p:txBody>
      </p:sp>
      <p:sp>
        <p:nvSpPr>
          <p:cNvPr id="191" name="Shape 191"/>
          <p:cNvSpPr/>
          <p:nvPr/>
        </p:nvSpPr>
        <p:spPr>
          <a:xfrm>
            <a:off x="6325632" y="3556000"/>
            <a:ext cx="11732737" cy="6604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{};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C8A9E"/>
                </a:solidFill>
              </a:rPr>
              <a:t>Object</a:t>
            </a:r>
            <a:r>
              <a:rPr sz="6000"/>
              <a:t>.</a:t>
            </a:r>
            <a:r>
              <a:rPr sz="6000">
                <a:solidFill>
                  <a:srgbClr val="9A403E"/>
                </a:solidFill>
              </a:rPr>
              <a:t>defineProperty</a:t>
            </a:r>
            <a:r>
              <a:rPr sz="6000"/>
              <a:t>(obj, </a:t>
            </a:r>
            <a:r>
              <a:rPr sz="6000">
                <a:solidFill>
                  <a:srgbClr val="C67838"/>
                </a:solidFill>
              </a:rPr>
              <a:t>'x'</a:t>
            </a:r>
            <a:r>
              <a:rPr sz="6000"/>
              <a:t>, {</a:t>
            </a:r>
            <a:endParaRPr sz="6000"/>
          </a:p>
          <a:p>
            <a:pPr lvl="0" algn="l">
              <a:defRPr sz="1800"/>
            </a:pPr>
            <a:r>
              <a:rPr sz="6000"/>
              <a:t>	configurable : </a:t>
            </a:r>
            <a:r>
              <a:rPr sz="6000">
                <a:solidFill>
                  <a:srgbClr val="3C8A9E"/>
                </a:solidFill>
              </a:rPr>
              <a:t>false</a:t>
            </a:r>
            <a:r>
              <a:rPr sz="6000"/>
              <a:t>, </a:t>
            </a:r>
            <a:endParaRPr sz="6000"/>
          </a:p>
          <a:p>
            <a:pPr lvl="0" algn="l">
              <a:defRPr sz="1800"/>
            </a:pPr>
            <a:r>
              <a:rPr sz="6000"/>
              <a:t>	value : 1</a:t>
            </a:r>
            <a:endParaRPr sz="6000"/>
          </a:p>
          <a:p>
            <a:pPr lvl="0" algn="l">
              <a:defRPr sz="1800"/>
            </a:pPr>
            <a:r>
              <a:rPr sz="6000"/>
              <a:t>});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delete</a:t>
            </a:r>
            <a:r>
              <a:rPr sz="6000"/>
              <a:t> obj.x; </a:t>
            </a:r>
            <a:r>
              <a:rPr sz="6000">
                <a:solidFill>
                  <a:srgbClr val="7C9647"/>
                </a:solidFill>
              </a:rPr>
              <a:t>// false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obj.x;            </a:t>
            </a:r>
            <a:r>
              <a:rPr sz="6000">
                <a:solidFill>
                  <a:srgbClr val="7C9647"/>
                </a:solidFill>
              </a:rPr>
              <a:t>// 1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94" name="Shape 19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in</a:t>
            </a:r>
          </a:p>
        </p:txBody>
      </p:sp>
      <p:sp>
        <p:nvSpPr>
          <p:cNvPr id="195" name="Shape 195"/>
          <p:cNvSpPr/>
          <p:nvPr/>
        </p:nvSpPr>
        <p:spPr>
          <a:xfrm>
            <a:off x="7772613" y="5813425"/>
            <a:ext cx="8838774" cy="208915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665082"/>
                </a:solidFill>
              </a:rPr>
              <a:t>window</a:t>
            </a:r>
            <a:r>
              <a:rPr sz="6000"/>
              <a:t>.x = 1;</a:t>
            </a:r>
            <a:endParaRPr sz="6000"/>
          </a:p>
          <a:p>
            <a:pPr lvl="0">
              <a:defRPr sz="1800"/>
            </a:pPr>
            <a:r>
              <a:rPr sz="6000">
                <a:solidFill>
                  <a:srgbClr val="C67838"/>
                </a:solidFill>
              </a:rPr>
              <a:t>‘x’</a:t>
            </a:r>
            <a:r>
              <a:rPr sz="6000">
                <a:solidFill>
                  <a:srgbClr val="3F6797"/>
                </a:solidFill>
              </a:rPr>
              <a:t> in</a:t>
            </a:r>
            <a:r>
              <a:rPr sz="6000"/>
              <a:t> </a:t>
            </a:r>
            <a:r>
              <a:rPr sz="6000">
                <a:solidFill>
                  <a:srgbClr val="665082"/>
                </a:solidFill>
              </a:rPr>
              <a:t>window</a:t>
            </a:r>
            <a:r>
              <a:rPr sz="6000"/>
              <a:t>; </a:t>
            </a:r>
            <a:r>
              <a:rPr sz="6000">
                <a:solidFill>
                  <a:srgbClr val="7C9647"/>
                </a:solidFill>
              </a:rPr>
              <a:t>// true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98" name="Shape 19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instanceof, typeof</a:t>
            </a:r>
          </a:p>
        </p:txBody>
      </p:sp>
      <p:sp>
        <p:nvSpPr>
          <p:cNvPr id="199" name="Shape 199"/>
          <p:cNvSpPr/>
          <p:nvPr/>
        </p:nvSpPr>
        <p:spPr>
          <a:xfrm>
            <a:off x="5560655" y="6264909"/>
            <a:ext cx="13499327" cy="20891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/>
              <a:t>{} </a:t>
            </a:r>
            <a:r>
              <a:rPr sz="6000">
                <a:solidFill>
                  <a:srgbClr val="3F6797"/>
                </a:solidFill>
              </a:rPr>
              <a:t>instanceof</a:t>
            </a:r>
            <a:r>
              <a:rPr sz="6000"/>
              <a:t> Object                </a:t>
            </a:r>
            <a:r>
              <a:rPr sz="6000">
                <a:solidFill>
                  <a:srgbClr val="7C9647"/>
                </a:solidFill>
              </a:rPr>
              <a:t>// true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typeof</a:t>
            </a:r>
            <a:r>
              <a:rPr sz="6000"/>
              <a:t> 100 === </a:t>
            </a:r>
            <a:r>
              <a:rPr sz="6000">
                <a:solidFill>
                  <a:srgbClr val="C67838"/>
                </a:solidFill>
              </a:rPr>
              <a:t>‘number’</a:t>
            </a:r>
            <a:r>
              <a:rPr sz="6000"/>
              <a:t> </a:t>
            </a:r>
            <a:r>
              <a:rPr sz="6000">
                <a:solidFill>
                  <a:srgbClr val="7C9647"/>
                </a:solidFill>
              </a:rPr>
              <a:t>// true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02" name="Shape 20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new</a:t>
            </a:r>
          </a:p>
        </p:txBody>
      </p:sp>
      <p:sp>
        <p:nvSpPr>
          <p:cNvPr id="203" name="Shape 203"/>
          <p:cNvSpPr/>
          <p:nvPr/>
        </p:nvSpPr>
        <p:spPr>
          <a:xfrm>
            <a:off x="4566111" y="4007485"/>
            <a:ext cx="15251778" cy="57010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Foo(){}</a:t>
            </a:r>
            <a:endParaRPr sz="6000"/>
          </a:p>
          <a:p>
            <a:pPr lvl="0" algn="l">
              <a:defRPr sz="1800"/>
            </a:pPr>
            <a:r>
              <a:rPr sz="6000"/>
              <a:t>Foo.</a:t>
            </a:r>
            <a:r>
              <a:rPr sz="6000">
                <a:solidFill>
                  <a:srgbClr val="9A403E"/>
                </a:solidFill>
              </a:rPr>
              <a:t>prototype</a:t>
            </a:r>
            <a:r>
              <a:rPr sz="6000"/>
              <a:t>.x = 1;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</a:t>
            </a:r>
            <a:r>
              <a:rPr sz="6000">
                <a:solidFill>
                  <a:srgbClr val="3F6797"/>
                </a:solidFill>
              </a:rPr>
              <a:t>new</a:t>
            </a:r>
            <a:r>
              <a:rPr sz="6000"/>
              <a:t> Foo();</a:t>
            </a:r>
            <a:endParaRPr sz="6000"/>
          </a:p>
          <a:p>
            <a:pPr lvl="0" algn="l">
              <a:defRPr sz="1800"/>
            </a:pPr>
            <a:r>
              <a:rPr sz="6000"/>
              <a:t>obj.x;  </a:t>
            </a:r>
            <a:r>
              <a:rPr sz="6000">
                <a:solidFill>
                  <a:srgbClr val="7C9647"/>
                </a:solidFill>
              </a:rPr>
              <a:t>// 1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obj.hasOwnProperty(</a:t>
            </a:r>
            <a:r>
              <a:rPr sz="6000">
                <a:solidFill>
                  <a:srgbClr val="C67838"/>
                </a:solidFill>
              </a:rPr>
              <a:t>'x'</a:t>
            </a:r>
            <a:r>
              <a:rPr sz="6000"/>
              <a:t>);</a:t>
            </a:r>
            <a:r>
              <a:rPr sz="6000">
                <a:solidFill>
                  <a:srgbClr val="7C9647"/>
                </a:solidFill>
              </a:rPr>
              <a:t> // false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obj.</a:t>
            </a:r>
            <a:r>
              <a:rPr sz="6000">
                <a:solidFill>
                  <a:srgbClr val="9A403E"/>
                </a:solidFill>
              </a:rPr>
              <a:t>__proto__</a:t>
            </a:r>
            <a:r>
              <a:rPr sz="6000"/>
              <a:t>.hasOwnProperty(</a:t>
            </a:r>
            <a:r>
              <a:rPr sz="6000">
                <a:solidFill>
                  <a:srgbClr val="C67838"/>
                </a:solidFill>
              </a:rPr>
              <a:t>'x'</a:t>
            </a:r>
            <a:r>
              <a:rPr sz="6000"/>
              <a:t>); </a:t>
            </a:r>
            <a:r>
              <a:rPr sz="6000">
                <a:solidFill>
                  <a:srgbClr val="7C9647"/>
                </a:solidFill>
              </a:rPr>
              <a:t>// true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57" name="Shape 57"/>
          <p:cNvSpPr/>
          <p:nvPr/>
        </p:nvSpPr>
        <p:spPr>
          <a:xfrm>
            <a:off x="4893197" y="7476946"/>
            <a:ext cx="15401474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表达式</a:t>
            </a:r>
            <a:r>
              <a:rPr sz="5000"/>
              <a:t>是一种JS短语，可使JS解释器用来产生一个</a:t>
            </a:r>
            <a:r>
              <a:rPr sz="5000">
                <a:solidFill>
                  <a:srgbClr val="9A403E"/>
                </a:solidFill>
              </a:rPr>
              <a:t>值</a:t>
            </a:r>
            <a:r>
              <a:rPr sz="5000"/>
              <a:t>。</a:t>
            </a:r>
          </a:p>
        </p:txBody>
      </p:sp>
      <p:sp>
        <p:nvSpPr>
          <p:cNvPr id="58" name="Shape 58"/>
          <p:cNvSpPr/>
          <p:nvPr/>
        </p:nvSpPr>
        <p:spPr>
          <a:xfrm>
            <a:off x="4138355" y="5217973"/>
            <a:ext cx="1691115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表达式</a:t>
            </a:r>
            <a:r>
              <a:rPr sz="5000"/>
              <a:t>是指能计算出</a:t>
            </a:r>
            <a:r>
              <a:rPr sz="5000">
                <a:solidFill>
                  <a:srgbClr val="9A403E"/>
                </a:solidFill>
              </a:rPr>
              <a:t>值</a:t>
            </a:r>
            <a:r>
              <a:rPr sz="5000"/>
              <a:t>得任何可用程序单元。</a:t>
            </a:r>
          </a:p>
        </p:txBody>
      </p:sp>
      <p:sp>
        <p:nvSpPr>
          <p:cNvPr id="59" name="Shape 59"/>
          <p:cNvSpPr/>
          <p:nvPr/>
        </p:nvSpPr>
        <p:spPr>
          <a:xfrm>
            <a:off x="19297895" y="5618023"/>
            <a:ext cx="2032629" cy="754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——Wiki</a:t>
            </a:r>
          </a:p>
        </p:txBody>
      </p:sp>
      <p:sp>
        <p:nvSpPr>
          <p:cNvPr id="60" name="Shape 60"/>
          <p:cNvSpPr/>
          <p:nvPr/>
        </p:nvSpPr>
        <p:spPr>
          <a:xfrm>
            <a:off x="20214058" y="7762696"/>
            <a:ext cx="4139340" cy="754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——《JS权威指南》</a:t>
            </a:r>
          </a:p>
        </p:txBody>
      </p: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" grpId="1"/>
      <p:bldP build="whole" bldLvl="1" animBg="1" rev="0" advAuto="0" spid="6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06" name="Shape 2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this</a:t>
            </a:r>
          </a:p>
        </p:txBody>
      </p:sp>
      <p:sp>
        <p:nvSpPr>
          <p:cNvPr id="207" name="Shape 207"/>
          <p:cNvSpPr/>
          <p:nvPr/>
        </p:nvSpPr>
        <p:spPr>
          <a:xfrm>
            <a:off x="6187999" y="4110363"/>
            <a:ext cx="11529214" cy="47980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this</a:t>
            </a:r>
            <a:r>
              <a:rPr sz="6000"/>
              <a:t>;  </a:t>
            </a:r>
            <a:r>
              <a:rPr sz="6000">
                <a:solidFill>
                  <a:srgbClr val="7C9647"/>
                </a:solidFill>
              </a:rPr>
              <a:t>// window (浏览器)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</a:t>
            </a:r>
            <a:endParaRPr sz="6000"/>
          </a:p>
          <a:p>
            <a:pPr lvl="0" algn="l">
              <a:defRPr sz="1800"/>
            </a:pPr>
            <a:r>
              <a:rPr sz="6000"/>
              <a:t>    func : </a:t>
            </a: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(){return </a:t>
            </a:r>
            <a:r>
              <a:rPr sz="6000">
                <a:solidFill>
                  <a:srgbClr val="9A403E"/>
                </a:solidFill>
              </a:rPr>
              <a:t>this</a:t>
            </a:r>
            <a:r>
              <a:rPr sz="6000"/>
              <a:t>;}</a:t>
            </a:r>
            <a:endParaRPr sz="6000"/>
          </a:p>
          <a:p>
            <a:pPr lvl="0" algn="l">
              <a:defRPr sz="1800"/>
            </a:pPr>
            <a:r>
              <a:rPr sz="6000"/>
              <a:t>};</a:t>
            </a:r>
            <a:endParaRPr sz="6000"/>
          </a:p>
          <a:p>
            <a:pPr lvl="0" algn="l">
              <a:defRPr sz="1800"/>
            </a:pPr>
            <a:r>
              <a:rPr sz="6000"/>
              <a:t>obj.func(); </a:t>
            </a:r>
            <a:r>
              <a:rPr sz="6000">
                <a:solidFill>
                  <a:srgbClr val="7C9647"/>
                </a:solidFill>
              </a:rPr>
              <a:t>// obj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10" name="Shape 21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void</a:t>
            </a:r>
          </a:p>
        </p:txBody>
      </p:sp>
      <p:sp>
        <p:nvSpPr>
          <p:cNvPr id="211" name="Shape 211"/>
          <p:cNvSpPr/>
          <p:nvPr/>
        </p:nvSpPr>
        <p:spPr>
          <a:xfrm>
            <a:off x="8339090" y="6264909"/>
            <a:ext cx="7705820" cy="20891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void</a:t>
            </a:r>
            <a:r>
              <a:rPr sz="6000"/>
              <a:t> 0  </a:t>
            </a:r>
            <a:r>
              <a:rPr sz="6000">
                <a:solidFill>
                  <a:srgbClr val="7C9647"/>
                </a:solidFill>
              </a:rPr>
              <a:t>// undefined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void</a:t>
            </a:r>
            <a:r>
              <a:rPr sz="6000"/>
              <a:t>(0) </a:t>
            </a:r>
            <a:r>
              <a:rPr sz="6000">
                <a:solidFill>
                  <a:srgbClr val="7C9647"/>
                </a:solidFill>
              </a:rPr>
              <a:t>// undefined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特殊运算符</a:t>
            </a:r>
          </a:p>
        </p:txBody>
      </p:sp>
      <p:sp>
        <p:nvSpPr>
          <p:cNvPr id="214" name="Shape 214"/>
          <p:cNvSpPr/>
          <p:nvPr/>
        </p:nvSpPr>
        <p:spPr>
          <a:xfrm>
            <a:off x="2494556" y="3488174"/>
            <a:ext cx="338812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条件运算符</a:t>
            </a:r>
          </a:p>
        </p:txBody>
      </p:sp>
      <p:sp>
        <p:nvSpPr>
          <p:cNvPr id="215" name="Shape 215"/>
          <p:cNvSpPr/>
          <p:nvPr/>
        </p:nvSpPr>
        <p:spPr>
          <a:xfrm>
            <a:off x="2494556" y="4972629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逗号运算符</a:t>
            </a:r>
          </a:p>
        </p:txBody>
      </p:sp>
      <p:sp>
        <p:nvSpPr>
          <p:cNvPr id="216" name="Shape 216"/>
          <p:cNvSpPr/>
          <p:nvPr/>
        </p:nvSpPr>
        <p:spPr>
          <a:xfrm>
            <a:off x="2494558" y="6457084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delete</a:t>
            </a:r>
          </a:p>
        </p:txBody>
      </p:sp>
      <p:sp>
        <p:nvSpPr>
          <p:cNvPr id="217" name="Shape 217"/>
          <p:cNvSpPr/>
          <p:nvPr/>
        </p:nvSpPr>
        <p:spPr>
          <a:xfrm>
            <a:off x="2494556" y="7941540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in</a:t>
            </a:r>
          </a:p>
        </p:txBody>
      </p:sp>
      <p:sp>
        <p:nvSpPr>
          <p:cNvPr id="218" name="Shape 218"/>
          <p:cNvSpPr/>
          <p:nvPr/>
        </p:nvSpPr>
        <p:spPr>
          <a:xfrm>
            <a:off x="2494556" y="9425995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C6783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67838"/>
                </a:solidFill>
              </a:rPr>
              <a:t>instanceof</a:t>
            </a:r>
          </a:p>
        </p:txBody>
      </p:sp>
      <p:sp>
        <p:nvSpPr>
          <p:cNvPr id="219" name="Shape 219"/>
          <p:cNvSpPr/>
          <p:nvPr/>
        </p:nvSpPr>
        <p:spPr>
          <a:xfrm>
            <a:off x="13760383" y="3850981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new</a:t>
            </a:r>
          </a:p>
        </p:txBody>
      </p:sp>
      <p:sp>
        <p:nvSpPr>
          <p:cNvPr id="220" name="Shape 220"/>
          <p:cNvSpPr/>
          <p:nvPr/>
        </p:nvSpPr>
        <p:spPr>
          <a:xfrm>
            <a:off x="13680056" y="5335436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this</a:t>
            </a:r>
          </a:p>
        </p:txBody>
      </p:sp>
      <p:sp>
        <p:nvSpPr>
          <p:cNvPr id="221" name="Shape 221"/>
          <p:cNvSpPr/>
          <p:nvPr/>
        </p:nvSpPr>
        <p:spPr>
          <a:xfrm>
            <a:off x="7093891" y="3488174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 ? a : b</a:t>
            </a:r>
          </a:p>
        </p:txBody>
      </p:sp>
      <p:sp>
        <p:nvSpPr>
          <p:cNvPr id="222" name="Shape 222"/>
          <p:cNvSpPr/>
          <p:nvPr/>
        </p:nvSpPr>
        <p:spPr>
          <a:xfrm>
            <a:off x="7093891" y="5054730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a, b</a:t>
            </a:r>
          </a:p>
        </p:txBody>
      </p:sp>
      <p:sp>
        <p:nvSpPr>
          <p:cNvPr id="223" name="Shape 223"/>
          <p:cNvSpPr/>
          <p:nvPr/>
        </p:nvSpPr>
        <p:spPr>
          <a:xfrm>
            <a:off x="7093891" y="6457084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delete obj.x</a:t>
            </a:r>
          </a:p>
        </p:txBody>
      </p:sp>
      <p:sp>
        <p:nvSpPr>
          <p:cNvPr id="224" name="Shape 224"/>
          <p:cNvSpPr/>
          <p:nvPr/>
        </p:nvSpPr>
        <p:spPr>
          <a:xfrm>
            <a:off x="7093891" y="7941540"/>
            <a:ext cx="5335798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“document” in window</a:t>
            </a:r>
          </a:p>
        </p:txBody>
      </p:sp>
      <p:sp>
        <p:nvSpPr>
          <p:cNvPr id="225" name="Shape 225"/>
          <p:cNvSpPr/>
          <p:nvPr/>
        </p:nvSpPr>
        <p:spPr>
          <a:xfrm>
            <a:off x="7093891" y="9425995"/>
            <a:ext cx="5335798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obj instanceof Func</a:t>
            </a:r>
          </a:p>
        </p:txBody>
      </p:sp>
      <p:sp>
        <p:nvSpPr>
          <p:cNvPr id="226" name="Shape 226"/>
          <p:cNvSpPr/>
          <p:nvPr/>
        </p:nvSpPr>
        <p:spPr>
          <a:xfrm>
            <a:off x="18359718" y="3850981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new ClsName()</a:t>
            </a:r>
          </a:p>
        </p:txBody>
      </p:sp>
      <p:sp>
        <p:nvSpPr>
          <p:cNvPr id="227" name="Shape 227"/>
          <p:cNvSpPr/>
          <p:nvPr/>
        </p:nvSpPr>
        <p:spPr>
          <a:xfrm>
            <a:off x="18359718" y="5335436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return this;</a:t>
            </a:r>
          </a:p>
        </p:txBody>
      </p:sp>
      <p:sp>
        <p:nvSpPr>
          <p:cNvPr id="228" name="Shape 228"/>
          <p:cNvSpPr/>
          <p:nvPr/>
        </p:nvSpPr>
        <p:spPr>
          <a:xfrm>
            <a:off x="13680056" y="6819892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C6783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67838"/>
                </a:solidFill>
              </a:rPr>
              <a:t>typeof</a:t>
            </a:r>
          </a:p>
        </p:txBody>
      </p:sp>
      <p:sp>
        <p:nvSpPr>
          <p:cNvPr id="229" name="Shape 229"/>
          <p:cNvSpPr/>
          <p:nvPr/>
        </p:nvSpPr>
        <p:spPr>
          <a:xfrm>
            <a:off x="18359718" y="6819892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typeof 100</a:t>
            </a:r>
          </a:p>
        </p:txBody>
      </p:sp>
      <p:sp>
        <p:nvSpPr>
          <p:cNvPr id="230" name="Shape 230"/>
          <p:cNvSpPr/>
          <p:nvPr/>
        </p:nvSpPr>
        <p:spPr>
          <a:xfrm>
            <a:off x="13680056" y="8304347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void</a:t>
            </a:r>
          </a:p>
        </p:txBody>
      </p:sp>
      <p:sp>
        <p:nvSpPr>
          <p:cNvPr id="231" name="Shape 231"/>
          <p:cNvSpPr/>
          <p:nvPr/>
        </p:nvSpPr>
        <p:spPr>
          <a:xfrm>
            <a:off x="18359718" y="8304347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void 0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 rot="20590801">
            <a:off x="-6033004" y="8097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运算优先级</a:t>
            </a:r>
          </a:p>
        </p:txBody>
      </p:sp>
      <p:graphicFrame>
        <p:nvGraphicFramePr>
          <p:cNvPr id="236" name="Table 236"/>
          <p:cNvGraphicFramePr/>
          <p:nvPr/>
        </p:nvGraphicFramePr>
        <p:xfrm>
          <a:off x="2903876" y="1739472"/>
          <a:ext cx="19523630" cy="106606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877732"/>
                <a:gridCol w="4877732"/>
                <a:gridCol w="4877732"/>
                <a:gridCol w="4877732"/>
              </a:tblGrid>
              <a:tr h="133099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成员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. []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位与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&amp;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调用/new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() new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位异或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^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36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! ~ - + ++ -- typeof void delete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位或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|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乘除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* / %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逻辑与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&amp;&amp;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加减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+ -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逻辑或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||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移位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&lt;&lt; &gt;&gt; &gt;&gt;&gt;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条件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?: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关系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&lt; &lt;= &gt; &gt;= in instanceof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赋值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 = += -= *= /= %= &lt;&lt;= &gt;&gt;= &gt;&gt;&gt;= &amp;= ^= |=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相等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 == != === !==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逗号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3600"/>
                        <a:t>,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>
    <p:push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41" name="Shape 24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小结</a:t>
            </a:r>
          </a:p>
        </p:txBody>
      </p:sp>
      <p:sp>
        <p:nvSpPr>
          <p:cNvPr id="242" name="Shape 242"/>
          <p:cNvSpPr/>
          <p:nvPr/>
        </p:nvSpPr>
        <p:spPr>
          <a:xfrm>
            <a:off x="9251220" y="6264909"/>
            <a:ext cx="588156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表达式 &amp; 运算符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3962400" y="5349876"/>
            <a:ext cx="16459200" cy="30162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谢谢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fast" advClick="1">
    <p:push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65" name="Shape 65"/>
          <p:cNvSpPr/>
          <p:nvPr/>
        </p:nvSpPr>
        <p:spPr>
          <a:xfrm>
            <a:off x="3826509" y="6264909"/>
            <a:ext cx="400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原始表达式</a:t>
            </a:r>
          </a:p>
        </p:txBody>
      </p:sp>
      <p:sp>
        <p:nvSpPr>
          <p:cNvPr id="66" name="Shape 66"/>
          <p:cNvSpPr/>
          <p:nvPr/>
        </p:nvSpPr>
        <p:spPr>
          <a:xfrm>
            <a:off x="8627109" y="4670058"/>
            <a:ext cx="4056381" cy="1071881"/>
          </a:xfrm>
          <a:prstGeom prst="rect">
            <a:avLst/>
          </a:prstGeom>
          <a:ln w="50800"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常量、直接量</a:t>
            </a:r>
          </a:p>
        </p:txBody>
      </p:sp>
      <p:sp>
        <p:nvSpPr>
          <p:cNvPr id="67" name="Shape 67"/>
          <p:cNvSpPr/>
          <p:nvPr/>
        </p:nvSpPr>
        <p:spPr>
          <a:xfrm>
            <a:off x="8627109" y="6347459"/>
            <a:ext cx="4056382" cy="1071881"/>
          </a:xfrm>
          <a:prstGeom prst="rect">
            <a:avLst/>
          </a:prstGeom>
          <a:ln w="50800"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关键字</a:t>
            </a:r>
          </a:p>
        </p:txBody>
      </p:sp>
      <p:sp>
        <p:nvSpPr>
          <p:cNvPr id="68" name="Shape 68"/>
          <p:cNvSpPr/>
          <p:nvPr/>
        </p:nvSpPr>
        <p:spPr>
          <a:xfrm>
            <a:off x="8627109" y="8024861"/>
            <a:ext cx="4056381" cy="1071881"/>
          </a:xfrm>
          <a:prstGeom prst="rect">
            <a:avLst/>
          </a:prstGeom>
          <a:ln w="50800">
            <a:solidFill>
              <a:srgbClr val="4F81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变量</a:t>
            </a:r>
          </a:p>
        </p:txBody>
      </p:sp>
      <p:sp>
        <p:nvSpPr>
          <p:cNvPr id="69" name="Shape 69"/>
          <p:cNvSpPr/>
          <p:nvPr/>
        </p:nvSpPr>
        <p:spPr>
          <a:xfrm>
            <a:off x="13839281" y="4670058"/>
            <a:ext cx="4198438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3.14, </a:t>
            </a:r>
            <a:r>
              <a:rPr sz="5000">
                <a:solidFill>
                  <a:srgbClr val="C67838"/>
                </a:solidFill>
              </a:rPr>
              <a:t>“test”</a:t>
            </a:r>
          </a:p>
        </p:txBody>
      </p:sp>
      <p:sp>
        <p:nvSpPr>
          <p:cNvPr id="70" name="Shape 70"/>
          <p:cNvSpPr/>
          <p:nvPr/>
        </p:nvSpPr>
        <p:spPr>
          <a:xfrm>
            <a:off x="13779130" y="6347459"/>
            <a:ext cx="4318740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665082"/>
                </a:solidFill>
              </a:rPr>
              <a:t>null</a:t>
            </a:r>
            <a:r>
              <a:rPr sz="5000"/>
              <a:t>, </a:t>
            </a:r>
            <a:r>
              <a:rPr sz="5000">
                <a:solidFill>
                  <a:srgbClr val="3F6797"/>
                </a:solidFill>
              </a:rPr>
              <a:t>this</a:t>
            </a:r>
            <a:r>
              <a:rPr sz="5000"/>
              <a:t>, </a:t>
            </a:r>
            <a:r>
              <a:rPr sz="5000">
                <a:solidFill>
                  <a:srgbClr val="665082"/>
                </a:solidFill>
              </a:rPr>
              <a:t>true</a:t>
            </a:r>
          </a:p>
        </p:txBody>
      </p:sp>
      <p:sp>
        <p:nvSpPr>
          <p:cNvPr id="71" name="Shape 71"/>
          <p:cNvSpPr/>
          <p:nvPr/>
        </p:nvSpPr>
        <p:spPr>
          <a:xfrm>
            <a:off x="15144008" y="8024861"/>
            <a:ext cx="1588984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i, k, j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525000" y="5918200"/>
            <a:ext cx="5416566" cy="1764904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" name="Shape 7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77" name="Shape 77"/>
          <p:cNvSpPr/>
          <p:nvPr/>
        </p:nvSpPr>
        <p:spPr>
          <a:xfrm>
            <a:off x="9509065" y="5763259"/>
            <a:ext cx="5365870" cy="218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12000">
                <a:solidFill>
                  <a:srgbClr val="7C9647"/>
                </a:solidFill>
              </a:rPr>
              <a:t>10</a:t>
            </a:r>
            <a:r>
              <a:rPr sz="12000"/>
              <a:t> </a:t>
            </a:r>
            <a:r>
              <a:rPr sz="12000">
                <a:solidFill>
                  <a:srgbClr val="F79646"/>
                </a:solidFill>
              </a:rPr>
              <a:t>*</a:t>
            </a:r>
            <a:r>
              <a:rPr sz="12000"/>
              <a:t> 20</a:t>
            </a:r>
          </a:p>
        </p:txBody>
      </p:sp>
      <p:sp>
        <p:nvSpPr>
          <p:cNvPr id="78" name="Shape 78"/>
          <p:cNvSpPr/>
          <p:nvPr/>
        </p:nvSpPr>
        <p:spPr>
          <a:xfrm flipV="1">
            <a:off x="12233282" y="7058305"/>
            <a:ext cx="1" cy="1503063"/>
          </a:xfrm>
          <a:prstGeom prst="line">
            <a:avLst/>
          </a:prstGeom>
          <a:ln w="50800">
            <a:solidFill>
              <a:srgbClr val="F79646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12211878" y="8587292"/>
            <a:ext cx="1117536" cy="1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13491210" y="8197402"/>
            <a:ext cx="1567181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运算符</a:t>
            </a:r>
          </a:p>
        </p:txBody>
      </p:sp>
      <p:sp>
        <p:nvSpPr>
          <p:cNvPr id="81" name="Shape 81"/>
          <p:cNvSpPr/>
          <p:nvPr/>
        </p:nvSpPr>
        <p:spPr>
          <a:xfrm flipV="1">
            <a:off x="14909800" y="5376985"/>
            <a:ext cx="566615" cy="566615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15544118" y="4565202"/>
            <a:ext cx="2481581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复合表达式</a:t>
            </a:r>
          </a:p>
        </p:txBody>
      </p:sp>
      <p:sp>
        <p:nvSpPr>
          <p:cNvPr id="83" name="Shape 83"/>
          <p:cNvSpPr/>
          <p:nvPr/>
        </p:nvSpPr>
        <p:spPr>
          <a:xfrm flipH="1">
            <a:off x="8270254" y="6745785"/>
            <a:ext cx="1567181" cy="1"/>
          </a:xfrm>
          <a:prstGeom prst="line">
            <a:avLst/>
          </a:prstGeom>
          <a:ln w="50800">
            <a:solidFill>
              <a:srgbClr val="9BBB59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5744210" y="6355896"/>
            <a:ext cx="2481580" cy="7797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原始表达式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89" name="Shape 89"/>
          <p:cNvSpPr/>
          <p:nvPr/>
        </p:nvSpPr>
        <p:spPr>
          <a:xfrm>
            <a:off x="7522209" y="2327909"/>
            <a:ext cx="933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数组、对象的初始化表达式</a:t>
            </a:r>
          </a:p>
        </p:txBody>
      </p:sp>
      <p:sp>
        <p:nvSpPr>
          <p:cNvPr id="90" name="Shape 90"/>
          <p:cNvSpPr/>
          <p:nvPr/>
        </p:nvSpPr>
        <p:spPr>
          <a:xfrm>
            <a:off x="5467425" y="5203625"/>
            <a:ext cx="170525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[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</a:t>
            </a:r>
            <a:r>
              <a:rPr sz="5000">
                <a:solidFill>
                  <a:srgbClr val="665082"/>
                </a:solidFill>
              </a:rPr>
              <a:t>2</a:t>
            </a:r>
            <a:r>
              <a:rPr sz="5000"/>
              <a:t>]</a:t>
            </a:r>
          </a:p>
        </p:txBody>
      </p:sp>
      <p:sp>
        <p:nvSpPr>
          <p:cNvPr id="91" name="Shape 91"/>
          <p:cNvSpPr/>
          <p:nvPr/>
        </p:nvSpPr>
        <p:spPr>
          <a:xfrm>
            <a:off x="5126671" y="6881026"/>
            <a:ext cx="2386765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[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, , </a:t>
            </a:r>
            <a:r>
              <a:rPr sz="5000">
                <a:solidFill>
                  <a:srgbClr val="665082"/>
                </a:solidFill>
              </a:rPr>
              <a:t>4</a:t>
            </a:r>
            <a:r>
              <a:rPr sz="5000"/>
              <a:t>]</a:t>
            </a:r>
          </a:p>
        </p:txBody>
      </p:sp>
      <p:sp>
        <p:nvSpPr>
          <p:cNvPr id="92" name="Shape 92"/>
          <p:cNvSpPr/>
          <p:nvPr/>
        </p:nvSpPr>
        <p:spPr>
          <a:xfrm>
            <a:off x="4515855" y="8935618"/>
            <a:ext cx="360839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{ x : 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y : </a:t>
            </a:r>
            <a:r>
              <a:rPr sz="5000">
                <a:solidFill>
                  <a:srgbClr val="665082"/>
                </a:solidFill>
              </a:rPr>
              <a:t>2</a:t>
            </a:r>
            <a:r>
              <a:rPr sz="5000"/>
              <a:t>}</a:t>
            </a:r>
          </a:p>
        </p:txBody>
      </p:sp>
      <p:sp>
        <p:nvSpPr>
          <p:cNvPr id="93" name="Shape 93"/>
          <p:cNvSpPr/>
          <p:nvPr/>
        </p:nvSpPr>
        <p:spPr>
          <a:xfrm>
            <a:off x="9940290" y="6881026"/>
            <a:ext cx="8766531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[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</a:t>
            </a:r>
            <a:r>
              <a:rPr sz="5000">
                <a:solidFill>
                  <a:srgbClr val="535353"/>
                </a:solidFill>
              </a:rPr>
              <a:t>undefined</a:t>
            </a:r>
            <a:r>
              <a:rPr sz="5000"/>
              <a:t>, </a:t>
            </a:r>
            <a:r>
              <a:rPr sz="5000">
                <a:solidFill>
                  <a:srgbClr val="535353"/>
                </a:solidFill>
              </a:rPr>
              <a:t>undefined</a:t>
            </a:r>
            <a:r>
              <a:rPr sz="5000"/>
              <a:t> , </a:t>
            </a:r>
            <a:r>
              <a:rPr sz="5000">
                <a:solidFill>
                  <a:srgbClr val="665082"/>
                </a:solidFill>
              </a:rPr>
              <a:t>4</a:t>
            </a:r>
            <a:r>
              <a:rPr sz="5000"/>
              <a:t>]</a:t>
            </a:r>
          </a:p>
        </p:txBody>
      </p:sp>
      <p:sp>
        <p:nvSpPr>
          <p:cNvPr id="94" name="Shape 94"/>
          <p:cNvSpPr/>
          <p:nvPr/>
        </p:nvSpPr>
        <p:spPr>
          <a:xfrm>
            <a:off x="11864668" y="5203625"/>
            <a:ext cx="4917774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Array</a:t>
            </a:r>
            <a:r>
              <a:rPr sz="5000"/>
              <a:t>(1, 2);</a:t>
            </a:r>
          </a:p>
        </p:txBody>
      </p:sp>
      <p:sp>
        <p:nvSpPr>
          <p:cNvPr id="95" name="Shape 95"/>
          <p:cNvSpPr/>
          <p:nvPr/>
        </p:nvSpPr>
        <p:spPr>
          <a:xfrm>
            <a:off x="10942554" y="8558427"/>
            <a:ext cx="6762002" cy="1775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o = </a:t>
            </a: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Object</a:t>
            </a:r>
            <a:r>
              <a:rPr sz="5000"/>
              <a:t>();</a:t>
            </a:r>
            <a:endParaRPr sz="5000"/>
          </a:p>
          <a:p>
            <a:pPr lvl="0">
              <a:defRPr sz="1800"/>
            </a:pPr>
            <a:r>
              <a:rPr sz="5000"/>
              <a:t>o.x = 1; o.y = 2;</a:t>
            </a:r>
          </a:p>
        </p:txBody>
      </p: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" grpId="2"/>
      <p:bldP build="whole" bldLvl="1" animBg="1" rev="0" advAuto="0" spid="95" grpId="3"/>
      <p:bldP build="whole" bldLvl="1" animBg="1" rev="0" advAuto="0" spid="9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100" name="Shape 100"/>
          <p:cNvSpPr/>
          <p:nvPr/>
        </p:nvSpPr>
        <p:spPr>
          <a:xfrm>
            <a:off x="10189209" y="4337684"/>
            <a:ext cx="400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函数表达式</a:t>
            </a:r>
          </a:p>
        </p:txBody>
      </p:sp>
      <p:sp>
        <p:nvSpPr>
          <p:cNvPr id="101" name="Shape 101"/>
          <p:cNvSpPr/>
          <p:nvPr/>
        </p:nvSpPr>
        <p:spPr>
          <a:xfrm>
            <a:off x="9068038" y="6679833"/>
            <a:ext cx="6247924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fe = 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(){};</a:t>
            </a:r>
          </a:p>
        </p:txBody>
      </p:sp>
      <p:sp>
        <p:nvSpPr>
          <p:cNvPr id="102" name="Shape 102"/>
          <p:cNvSpPr/>
          <p:nvPr/>
        </p:nvSpPr>
        <p:spPr>
          <a:xfrm>
            <a:off x="6020472" y="8357234"/>
            <a:ext cx="1234305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(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(){</a:t>
            </a:r>
            <a:r>
              <a:rPr sz="5000">
                <a:solidFill>
                  <a:srgbClr val="9A403E"/>
                </a:solidFill>
              </a:rPr>
              <a:t>console</a:t>
            </a:r>
            <a:r>
              <a:rPr sz="5000"/>
              <a:t>.log(</a:t>
            </a:r>
            <a:r>
              <a:rPr sz="5000">
                <a:solidFill>
                  <a:srgbClr val="C67838"/>
                </a:solidFill>
              </a:rPr>
              <a:t>'hello world'</a:t>
            </a:r>
            <a:r>
              <a:rPr sz="5000"/>
              <a:t>);})();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107" name="Shape 107"/>
          <p:cNvSpPr/>
          <p:nvPr/>
        </p:nvSpPr>
        <p:spPr>
          <a:xfrm>
            <a:off x="9427209" y="3748807"/>
            <a:ext cx="552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属性访问表达式</a:t>
            </a:r>
          </a:p>
        </p:txBody>
      </p:sp>
      <p:sp>
        <p:nvSpPr>
          <p:cNvPr id="108" name="Shape 108"/>
          <p:cNvSpPr/>
          <p:nvPr/>
        </p:nvSpPr>
        <p:spPr>
          <a:xfrm>
            <a:off x="10017902" y="5591309"/>
            <a:ext cx="4348196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o</a:t>
            </a:r>
            <a:r>
              <a:rPr sz="5000"/>
              <a:t> = {x : 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};</a:t>
            </a:r>
          </a:p>
        </p:txBody>
      </p:sp>
      <p:sp>
        <p:nvSpPr>
          <p:cNvPr id="109" name="Shape 109"/>
          <p:cNvSpPr/>
          <p:nvPr/>
        </p:nvSpPr>
        <p:spPr>
          <a:xfrm>
            <a:off x="11655012" y="7268710"/>
            <a:ext cx="1073977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o</a:t>
            </a:r>
            <a:r>
              <a:rPr sz="5000"/>
              <a:t>.x</a:t>
            </a:r>
          </a:p>
        </p:txBody>
      </p:sp>
      <p:sp>
        <p:nvSpPr>
          <p:cNvPr id="110" name="Shape 110"/>
          <p:cNvSpPr/>
          <p:nvPr/>
        </p:nvSpPr>
        <p:spPr>
          <a:xfrm>
            <a:off x="11356580" y="8946112"/>
            <a:ext cx="1670840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o</a:t>
            </a:r>
            <a:r>
              <a:rPr sz="5000"/>
              <a:t>[</a:t>
            </a:r>
            <a:r>
              <a:rPr sz="5000">
                <a:solidFill>
                  <a:srgbClr val="C67838"/>
                </a:solidFill>
              </a:rPr>
              <a:t>'x'</a:t>
            </a:r>
            <a:r>
              <a:rPr sz="5000"/>
              <a:t>]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115" name="Shape 115"/>
          <p:cNvSpPr/>
          <p:nvPr/>
        </p:nvSpPr>
        <p:spPr>
          <a:xfrm>
            <a:off x="10189209" y="5176385"/>
            <a:ext cx="400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调用表达式</a:t>
            </a:r>
          </a:p>
        </p:txBody>
      </p:sp>
      <p:sp>
        <p:nvSpPr>
          <p:cNvPr id="116" name="Shape 116"/>
          <p:cNvSpPr/>
          <p:nvPr/>
        </p:nvSpPr>
        <p:spPr>
          <a:xfrm>
            <a:off x="11145120" y="7518534"/>
            <a:ext cx="2093760" cy="1021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func</a:t>
            </a:r>
            <a:r>
              <a:rPr sz="5000"/>
              <a:t>();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</a:p>
        </p:txBody>
      </p:sp>
      <p:sp>
        <p:nvSpPr>
          <p:cNvPr id="121" name="Shape 121"/>
          <p:cNvSpPr/>
          <p:nvPr/>
        </p:nvSpPr>
        <p:spPr>
          <a:xfrm>
            <a:off x="9427209" y="5176385"/>
            <a:ext cx="552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对象创建表达式</a:t>
            </a:r>
          </a:p>
        </p:txBody>
      </p:sp>
      <p:sp>
        <p:nvSpPr>
          <p:cNvPr id="122" name="Shape 122"/>
          <p:cNvSpPr/>
          <p:nvPr/>
        </p:nvSpPr>
        <p:spPr>
          <a:xfrm>
            <a:off x="9729393" y="7518534"/>
            <a:ext cx="4925214" cy="17754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Func</a:t>
            </a:r>
            <a:r>
              <a:rPr sz="5000"/>
              <a:t>(1, 2);</a:t>
            </a:r>
            <a:endParaRPr sz="5000"/>
          </a:p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Object</a:t>
            </a:r>
            <a:r>
              <a:rPr sz="5000"/>
              <a:t>;</a:t>
            </a:r>
          </a:p>
        </p:txBody>
      </p:sp>
    </p:spTree>
  </p:cSld>
  <p:clrMapOvr>
    <a:masterClrMapping/>
  </p:clrMapOvr>
  <p:transition spd="med" advClick="1">
    <p:push dir="l"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