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24384000" cy="13716000"/>
  <p:notesSz cx="6858000" cy="9144000"/>
  <p:defaultTextStyle>
    <a:lvl1pPr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1pPr>
    <a:lvl2pPr indent="4572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2pPr>
    <a:lvl3pPr indent="9144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3pPr>
    <a:lvl4pPr indent="13716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4pPr>
    <a:lvl5pPr indent="18288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5pPr>
    <a:lvl6pPr indent="22860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6pPr>
    <a:lvl7pPr indent="27432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7pPr>
    <a:lvl8pPr indent="32004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8pPr>
    <a:lvl9pPr indent="3657600" algn="ctr">
      <a:lnSpc>
        <a:spcPct val="90000"/>
      </a:lnSpc>
      <a:defRPr sz="6000">
        <a:latin typeface="Microsoft YaHei"/>
        <a:ea typeface="Microsoft YaHei"/>
        <a:cs typeface="Microsoft YaHei"/>
        <a:sym typeface="Microsoft YaHe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48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25.xml.rels><?xml version="1.0" encoding="UTF-8" standalone="yes"?>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26.xml.rels><?xml version="1.0" encoding="UTF-8" standalone="yes"?>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27.xml.rels><?xml version="1.0" encoding="UTF-8" standalone="yes"?>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28.xml.rels><?xml version="1.0" encoding="UTF-8" standalone="yes"?>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29.xml.rels><?xml version="1.0" encoding="UTF-8" standalone="yes"?>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developer.mozilla.org/en-US/docs/JavaScript/Reference/Global_Objects/WeakMap" TargetMode="External"/><Relationship Id="rId4" Type="http://schemas.openxmlformats.org/officeDocument/2006/relationships/hyperlink" Target="http://wiki.ecmascript.org/doku.php?id=harmony:weak_maps" TargetMode="External"/><Relationship Id="rId5" Type="http://schemas.openxmlformats.org/officeDocument/2006/relationships/hyperlink" Target="http://www.khronos.org/registry/typedarray/specs/latest/" TargetMode="External"/></Relationships>

</file>

<file path=ppt/notesSlides/_rels/notesSlide30.xml.rels><?xml version="1.0" encoding="UTF-8" standalone="yes"?>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zh.wikipedia.org/wiki/JavaScript" TargetMode="External"/><Relationship Id="rId4" Type="http://schemas.openxmlformats.org/officeDocument/2006/relationships/hyperlink" Target="http://zh.wikipedia.org/wiki/%E5%AE%A2%E6%88%B7%E7%AB%AF" TargetMode="External"/><Relationship Id="rId5" Type="http://schemas.openxmlformats.org/officeDocument/2006/relationships/hyperlink" Target="http://zh.wikipedia.org/w/index.php?title=%E7%B6%B2%E9%A0%81%E5%BC%80%E5%8F%91&amp;action=edit&amp;redlink=1" TargetMode="External"/><Relationship Id="rId6" Type="http://schemas.openxmlformats.org/officeDocument/2006/relationships/hyperlink" Target="http://zh.wikipedia.org/wiki/%E8%85%B3%E6%9C%AC%E8%AA%9E%E8%A8%80" TargetMode="External"/><Relationship Id="rId7" Type="http://schemas.openxmlformats.org/officeDocument/2006/relationships/hyperlink" Target="http://zh.wikipedia.org/wiki/HTML" TargetMode="External"/><Relationship Id="rId8" Type="http://schemas.openxmlformats.org/officeDocument/2006/relationships/hyperlink" Target="http://zh.wikipedia.org/wiki/%E4%BC%BA%E6%9C%8D%E5%99%A8" TargetMode="External"/><Relationship Id="rId9" Type="http://schemas.openxmlformats.org/officeDocument/2006/relationships/hyperlink" Target="http://zh.wikipedia.org/wiki/%E7%BD%91%E6%99%AF%E5%85%AC%E5%8F%B8" TargetMode="External"/><Relationship Id="rId10" Type="http://schemas.openxmlformats.org/officeDocument/2006/relationships/hyperlink" Target="http://zh.wikipedia.org/wiki/Brendan_Eich" TargetMode="External"/><Relationship Id="rId11" Type="http://schemas.openxmlformats.org/officeDocument/2006/relationships/hyperlink" Target="http://zh.wikipedia.org/wiki/%E7%94%B2%E9%AA%A8%E6%96%87%E5%85%AC%E5%8F%B8" TargetMode="External"/><Relationship Id="rId12" Type="http://schemas.openxmlformats.org/officeDocument/2006/relationships/hyperlink" Target="http://zh.wikipedia.org/wiki/Ecma%E5%9B%BD%E9%99%85" TargetMode="External"/><Relationship Id="rId13" Type="http://schemas.openxmlformats.org/officeDocument/2006/relationships/hyperlink" Target="http://zh.wikipedia.org/wiki/ECMAScript" TargetMode="External"/><Relationship Id="rId14" Type="http://schemas.openxmlformats.org/officeDocument/2006/relationships/hyperlink" Target="http://zh.wikipedia.org/wiki/%E6%96%87%E6%A1%A3%E5%AF%B9%E8%B1%A1%E6%A8%A1%E5%9E%8B" TargetMode="External"/><Relationship Id="rId15" Type="http://schemas.openxmlformats.org/officeDocument/2006/relationships/hyperlink" Target="http://zh.wikipedia.org/w/index.php?title=%E6%B5%8F%E8%A7%88%E5%99%A8%E5%AF%B9%E8%B1%A1%E6%A8%A1%E5%9E%8B&amp;action=edit&amp;redlink=1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9" name="Shape 2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4" name="Shape 2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9" name="Shape 2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4" name="Shape 2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9" name="Shape 2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3" name="Shape 3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8" name="Shape 3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3" name="Shape 3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8" name="Shape 3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3" name="Shape 3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9" name="Shape 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/>
              <a:t>更多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WeakMap</a:t>
            </a:r>
            <a:r>
              <a:rPr sz="2400"/>
              <a:t>的介绍：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https://developer.mozilla.org/en-US/docs/JavaScript/Reference/Global_Objects/WeakMap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/>
              <a:t>关于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WeakMap</a:t>
            </a:r>
            <a:r>
              <a:rPr sz="2400"/>
              <a:t>引入到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ECMAScript</a:t>
            </a:r>
            <a:r>
              <a:rPr sz="2400"/>
              <a:t>提案：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4" invalidUrl="" action="" tgtFrame="" tooltip="" history="1" highlightClick="0" endSnd="0"/>
              </a:rPr>
              <a:t>http://wiki.ecmascript.org/doku.php?id=harmony:weak_maps#weakmap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/>
              <a:t>更多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Typed Array</a:t>
            </a:r>
            <a:r>
              <a:rPr sz="2400"/>
              <a:t>的介绍：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5" invalidUrl="" action="" tgtFrame="" tooltip="" history="1" highlightClick="0" endSnd="0"/>
              </a:rPr>
              <a:t>http://www.khronos.org/registry/typedarray/specs/latest/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2" name="Shape 3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http://zh.wikipedia.org/wiki/JavaScript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是一种广泛用于</a:t>
            </a:r>
            <a:r>
              <a:rPr sz="2400">
                <a:hlinkClick r:id="rId4" invalidUrl="" action="" tgtFrame="" tooltip="" history="1" highlightClick="0" endSnd="0"/>
              </a:rPr>
              <a:t>客户端</a:t>
            </a:r>
            <a:r>
              <a:rPr sz="2400">
                <a:hlinkClick r:id="rId5" invalidUrl="" action="" tgtFrame="" tooltip="" history="1" highlightClick="0" endSnd="0"/>
              </a:rPr>
              <a:t>网页开发</a:t>
            </a:r>
            <a:r>
              <a:rPr sz="2400"/>
              <a:t>的</a:t>
            </a:r>
            <a:r>
              <a:rPr sz="2400">
                <a:hlinkClick r:id="rId6" invalidUrl="" action="" tgtFrame="" tooltip="" history="1" highlightClick="0" endSnd="0"/>
              </a:rPr>
              <a:t>脚本语言</a:t>
            </a:r>
            <a:r>
              <a:rPr sz="2400"/>
              <a:t>，最常是于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7" invalidUrl="" action="" tgtFrame="" tooltip="" history="1" highlightClick="0" endSnd="0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也被用于不同的接口上，如</a:t>
            </a:r>
            <a:r>
              <a:rPr sz="2400">
                <a:hlinkClick r:id="rId8" invalidUrl="" action="" tgtFrame="" tooltip="" history="1" highlightClick="0" endSnd="0"/>
              </a:rPr>
              <a:t>服务器</a:t>
            </a:r>
            <a:r>
              <a:rPr sz="2400"/>
              <a:t>。它最初由</a:t>
            </a:r>
            <a:r>
              <a:rPr sz="2400">
                <a:hlinkClick r:id="rId9" invalidUrl="" action="" tgtFrame="" tooltip="" history="1" highlightClick="0" endSnd="0"/>
              </a:rPr>
              <a:t>网景公司</a:t>
            </a:r>
            <a:r>
              <a:rPr sz="2400"/>
              <a:t>的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Brendan 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0" invalidUrl="" action="" tgtFrame="" tooltip="" history="1" highlightClick="0" endSnd="0"/>
              </a:rPr>
              <a:t>Eich</a:t>
            </a:r>
            <a:r>
              <a:rPr sz="2400"/>
              <a:t>设计，是一种</a:t>
            </a:r>
            <a:r>
              <a:rPr b="1" sz="2400"/>
              <a:t>动态</a:t>
            </a:r>
            <a:r>
              <a:rPr sz="2400"/>
              <a:t>、</a:t>
            </a:r>
            <a:r>
              <a:rPr b="1" sz="2400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是</a:t>
            </a:r>
            <a:r>
              <a:rPr sz="2400">
                <a:hlinkClick r:id="rId11" invalidUrl="" action="" tgtFrame="" tooltip="" history="1" highlightClick="0" endSnd="0"/>
              </a:rPr>
              <a:t>甲骨文公司</a:t>
            </a:r>
            <a:r>
              <a:rPr sz="2400"/>
              <a:t>的注册商标。</a:t>
            </a:r>
            <a:r>
              <a:rPr baseline="31000" sz="24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[4]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2" invalidUrl="" action="" tgtFrame="" tooltip="" history="1" highlightClick="0" endSnd="0"/>
              </a:rPr>
              <a:t>Ecma</a:t>
            </a:r>
            <a:r>
              <a:rPr sz="2400">
                <a:hlinkClick r:id="rId12" invalidUrl="" action="" tgtFrame="" tooltip="" history="1" highlightClick="0" endSnd="0"/>
              </a:rPr>
              <a:t>国际</a:t>
            </a:r>
            <a:r>
              <a:rPr sz="2400"/>
              <a:t>以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/>
                <a:ea typeface="Calibri"/>
                <a:cs typeface="Calibri"/>
                <a:sym typeface="Calibri"/>
                <a:hlinkClick r:id="rId13" invalidUrl="" action="" tgtFrame="" tooltip="" history="1" highlightClick="0" endSnd="0"/>
              </a:rPr>
              <a:t>ECMAScript</a:t>
            </a:r>
            <a:r>
              <a:rPr sz="2400"/>
              <a:t>，</a:t>
            </a:r>
            <a:r>
              <a:rPr sz="2400">
                <a:hlinkClick r:id="rId14" invalidUrl="" action="" tgtFrame="" tooltip="" history="1" highlightClick="0" endSnd="0"/>
              </a:rPr>
              <a:t>文档对象模型</a:t>
            </a:r>
            <a:r>
              <a:rPr sz="2400"/>
              <a:t>，</a:t>
            </a:r>
            <a:r>
              <a:rPr sz="2400">
                <a:hlinkClick r:id="rId15" invalidUrl="" action="" tgtFrame="" tooltip="" history="1" highlightClick="0" endSnd="0"/>
              </a:rPr>
              <a:t>浏览器对象模型</a:t>
            </a:r>
            <a:r>
              <a:rPr sz="2400"/>
              <a:t>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4419600" y="3689350"/>
            <a:ext cx="15544800" cy="40830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5791200" y="7772400"/>
            <a:ext cx="12801600" cy="5943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One</a:t>
            </a:r>
            <a:endParaRPr sz="6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Two</a:t>
            </a:r>
            <a:endParaRPr sz="6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Three</a:t>
            </a:r>
            <a:endParaRPr sz="6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Four</a:t>
            </a:r>
            <a:endParaRPr sz="6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16306800" y="0"/>
            <a:ext cx="4114800" cy="128016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3962400" y="549276"/>
            <a:ext cx="12039600" cy="131667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584200">
              <a:defRPr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defTabSz="584200">
              <a:spcBef>
                <a:spcPts val="0"/>
              </a:spcBef>
              <a:buSzTx/>
              <a:buFontTx/>
              <a:buNone/>
              <a:defRPr sz="5600"/>
            </a:lvl1pPr>
            <a:lvl2pPr marL="0" indent="228600" defTabSz="584200">
              <a:spcBef>
                <a:spcPts val="0"/>
              </a:spcBef>
              <a:buSzTx/>
              <a:buFontTx/>
              <a:buNone/>
              <a:defRPr sz="5600"/>
            </a:lvl2pPr>
            <a:lvl3pPr marL="0" indent="457200" defTabSz="584200">
              <a:spcBef>
                <a:spcPts val="0"/>
              </a:spcBef>
              <a:buSzTx/>
              <a:buFontTx/>
              <a:buNone/>
              <a:defRPr sz="5600"/>
            </a:lvl3pPr>
            <a:lvl4pPr marL="0" indent="685800" defTabSz="584200">
              <a:spcBef>
                <a:spcPts val="0"/>
              </a:spcBef>
              <a:buSzTx/>
              <a:buFontTx/>
              <a:buNone/>
              <a:defRPr sz="5600"/>
            </a:lvl4pPr>
            <a:lvl5pPr marL="0" indent="914400" defTabSz="584200">
              <a:spcBef>
                <a:spcPts val="0"/>
              </a:spcBef>
              <a:buSzTx/>
              <a:buFontTx/>
              <a:buNone/>
              <a:defRPr sz="5600"/>
            </a:lvl5pPr>
          </a:lstStyle>
          <a:p>
            <a:pPr lvl="0">
              <a:defRPr sz="1800"/>
            </a:pPr>
            <a:r>
              <a:rPr sz="5600"/>
              <a:t>Body Level One</a:t>
            </a:r>
            <a:endParaRPr sz="5600"/>
          </a:p>
          <a:p>
            <a:pPr lvl="1">
              <a:defRPr sz="1800"/>
            </a:pPr>
            <a:r>
              <a:rPr sz="5600"/>
              <a:t>Body Level Two</a:t>
            </a:r>
            <a:endParaRPr sz="5600"/>
          </a:p>
          <a:p>
            <a:pPr lvl="2">
              <a:defRPr sz="1800"/>
            </a:pPr>
            <a:r>
              <a:rPr sz="5600"/>
              <a:t>Body Level Three</a:t>
            </a:r>
            <a:endParaRPr sz="5600"/>
          </a:p>
          <a:p>
            <a:pPr lvl="3">
              <a:defRPr sz="1800"/>
            </a:pPr>
            <a:r>
              <a:rPr sz="5600"/>
              <a:t>Body Level Four</a:t>
            </a:r>
            <a:endParaRPr sz="5600"/>
          </a:p>
          <a:p>
            <a:pPr lvl="4">
              <a:defRPr sz="1800"/>
            </a:pPr>
            <a:r>
              <a:rPr sz="5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b="1" cap="all" sz="8000"/>
            </a:lvl1pPr>
          </a:lstStyle>
          <a:p>
            <a:pPr lvl="0">
              <a:defRPr b="0" cap="none" sz="1800"/>
            </a:pPr>
            <a:r>
              <a:rPr b="1" cap="all" sz="8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400"/>
              </a:spcBef>
              <a:buSzTx/>
              <a:buFontTx/>
              <a:buNone/>
              <a:defRPr sz="4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One</a:t>
            </a:r>
            <a:endParaRPr sz="4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Two</a:t>
            </a:r>
            <a:endParaRPr sz="4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Three</a:t>
            </a:r>
            <a:endParaRPr sz="4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Four</a:t>
            </a:r>
            <a:endParaRPr sz="4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3962400" y="3200400"/>
            <a:ext cx="8077200" cy="10515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3962400" y="513621"/>
            <a:ext cx="16459200" cy="235731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3962400" y="2870930"/>
            <a:ext cx="8080376" cy="1478821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500"/>
              </a:spcBef>
              <a:buSzTx/>
              <a:buFontTx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b="0" sz="1800"/>
            </a:pPr>
            <a:r>
              <a:rPr b="1" sz="4800"/>
              <a:t>Body Level One</a:t>
            </a:r>
            <a:endParaRPr b="1" sz="4800"/>
          </a:p>
          <a:p>
            <a:pPr lvl="1">
              <a:defRPr b="0" sz="1800"/>
            </a:pPr>
            <a:r>
              <a:rPr b="1" sz="4800"/>
              <a:t>Body Level Two</a:t>
            </a:r>
            <a:endParaRPr b="1" sz="4800"/>
          </a:p>
          <a:p>
            <a:pPr lvl="2">
              <a:defRPr b="0" sz="1800"/>
            </a:pPr>
            <a:r>
              <a:rPr b="1" sz="4800"/>
              <a:t>Body Level Three</a:t>
            </a:r>
            <a:endParaRPr b="1" sz="4800"/>
          </a:p>
          <a:p>
            <a:pPr lvl="3">
              <a:defRPr b="0" sz="1800"/>
            </a:pPr>
            <a:r>
              <a:rPr b="1" sz="4800"/>
              <a:t>Body Level Four</a:t>
            </a:r>
            <a:endParaRPr b="1" sz="4800"/>
          </a:p>
          <a:p>
            <a:pPr lvl="4">
              <a:defRPr b="0" sz="1800"/>
            </a:pPr>
            <a:r>
              <a:rPr b="1" sz="48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3962400" y="0"/>
            <a:ext cx="6016627" cy="2870200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0198100" y="546100"/>
            <a:ext cx="10223500" cy="13169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defTabSz="584200">
              <a:defRPr sz="11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l">
              <a:spcBef>
                <a:spcPts val="300"/>
              </a:spcBef>
              <a:buSzTx/>
              <a:buFontTx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962400" y="184152"/>
            <a:ext cx="16459200" cy="30162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962400" y="3200400"/>
            <a:ext cx="16459200" cy="105156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 lvl="0">
              <a:defRPr sz="1800"/>
            </a:pPr>
            <a:r>
              <a:rPr sz="6400"/>
              <a:t>Body Level One</a:t>
            </a:r>
            <a:endParaRPr sz="6400"/>
          </a:p>
          <a:p>
            <a:pPr lvl="1">
              <a:defRPr sz="1800"/>
            </a:pPr>
            <a:r>
              <a:rPr sz="6400"/>
              <a:t>Body Level Two</a:t>
            </a:r>
            <a:endParaRPr sz="6400"/>
          </a:p>
          <a:p>
            <a:pPr lvl="2">
              <a:defRPr sz="1800"/>
            </a:pPr>
            <a:r>
              <a:rPr sz="6400"/>
              <a:t>Body Level Three</a:t>
            </a:r>
            <a:endParaRPr sz="6400"/>
          </a:p>
          <a:p>
            <a:pPr lvl="3">
              <a:defRPr sz="1800"/>
            </a:pPr>
            <a:r>
              <a:rPr sz="6400"/>
              <a:t>Body Level Four</a:t>
            </a:r>
            <a:endParaRPr sz="6400"/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6154400" y="12802234"/>
            <a:ext cx="4267200" cy="551181"/>
          </a:xfrm>
          <a:prstGeom prst="rect">
            <a:avLst/>
          </a:prstGeom>
          <a:ln w="25400">
            <a:miter lim="400000"/>
          </a:ln>
        </p:spPr>
        <p:txBody>
          <a:bodyPr tIns="91439" bIns="91439" anchor="ctr">
            <a:spAutoFit/>
          </a:bodyPr>
          <a:lstStyle>
            <a:lvl1pPr algn="r">
              <a:lnSpc>
                <a:spcPct val="100000"/>
              </a:lnSpc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>
        <a:defRPr sz="8800">
          <a:latin typeface="Calibri"/>
          <a:ea typeface="Calibri"/>
          <a:cs typeface="Calibri"/>
          <a:sym typeface="Calibri"/>
        </a:defRPr>
      </a:lvl1pPr>
      <a:lvl2pPr algn="ctr">
        <a:defRPr sz="8800">
          <a:latin typeface="Calibri"/>
          <a:ea typeface="Calibri"/>
          <a:cs typeface="Calibri"/>
          <a:sym typeface="Calibri"/>
        </a:defRPr>
      </a:lvl2pPr>
      <a:lvl3pPr algn="ctr">
        <a:defRPr sz="8800">
          <a:latin typeface="Calibri"/>
          <a:ea typeface="Calibri"/>
          <a:cs typeface="Calibri"/>
          <a:sym typeface="Calibri"/>
        </a:defRPr>
      </a:lvl3pPr>
      <a:lvl4pPr algn="ctr">
        <a:defRPr sz="8800">
          <a:latin typeface="Calibri"/>
          <a:ea typeface="Calibri"/>
          <a:cs typeface="Calibri"/>
          <a:sym typeface="Calibri"/>
        </a:defRPr>
      </a:lvl4pPr>
      <a:lvl5pPr algn="ctr">
        <a:defRPr sz="8800">
          <a:latin typeface="Calibri"/>
          <a:ea typeface="Calibri"/>
          <a:cs typeface="Calibri"/>
          <a:sym typeface="Calibri"/>
        </a:defRPr>
      </a:lvl5pPr>
      <a:lvl6pPr algn="ctr">
        <a:defRPr sz="8800">
          <a:latin typeface="Calibri"/>
          <a:ea typeface="Calibri"/>
          <a:cs typeface="Calibri"/>
          <a:sym typeface="Calibri"/>
        </a:defRPr>
      </a:lvl6pPr>
      <a:lvl7pPr algn="ctr">
        <a:defRPr sz="8800">
          <a:latin typeface="Calibri"/>
          <a:ea typeface="Calibri"/>
          <a:cs typeface="Calibri"/>
          <a:sym typeface="Calibri"/>
        </a:defRPr>
      </a:lvl7pPr>
      <a:lvl8pPr algn="ctr">
        <a:defRPr sz="8800">
          <a:latin typeface="Calibri"/>
          <a:ea typeface="Calibri"/>
          <a:cs typeface="Calibri"/>
          <a:sym typeface="Calibri"/>
        </a:defRPr>
      </a:lvl8pPr>
      <a:lvl9pPr algn="ctr">
        <a:defRPr sz="8800">
          <a:latin typeface="Calibri"/>
          <a:ea typeface="Calibri"/>
          <a:cs typeface="Calibri"/>
          <a:sym typeface="Calibri"/>
        </a:defRPr>
      </a:lvl9pPr>
    </p:titleStyle>
    <p:bodyStyle>
      <a:lvl1pPr marL="685800" indent="-68580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1pPr>
      <a:lvl2pPr marL="1110342" indent="-653142" algn="ctr">
        <a:spcBef>
          <a:spcPts val="700"/>
        </a:spcBef>
        <a:buSzPct val="100000"/>
        <a:buFont typeface="Arial"/>
        <a:buChar char="–"/>
        <a:defRPr sz="6400">
          <a:latin typeface="Microsoft YaHei"/>
          <a:ea typeface="Microsoft YaHei"/>
          <a:cs typeface="Microsoft YaHei"/>
          <a:sym typeface="Microsoft YaHei"/>
        </a:defRPr>
      </a:lvl2pPr>
      <a:lvl3pPr marL="1524000" indent="-60960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3pPr>
      <a:lvl4pPr marL="2103120" indent="-731520" algn="ctr">
        <a:spcBef>
          <a:spcPts val="700"/>
        </a:spcBef>
        <a:buSzPct val="100000"/>
        <a:buFont typeface="Arial"/>
        <a:buChar char="–"/>
        <a:defRPr sz="6400">
          <a:latin typeface="Microsoft YaHei"/>
          <a:ea typeface="Microsoft YaHei"/>
          <a:cs typeface="Microsoft YaHei"/>
          <a:sym typeface="Microsoft YaHei"/>
        </a:defRPr>
      </a:lvl4pPr>
      <a:lvl5pPr marL="2560320" indent="-731520" algn="ctr">
        <a:spcBef>
          <a:spcPts val="700"/>
        </a:spcBef>
        <a:buSzPct val="100000"/>
        <a:buFont typeface="Arial"/>
        <a:buChar char="»"/>
        <a:defRPr sz="6400">
          <a:latin typeface="Microsoft YaHei"/>
          <a:ea typeface="Microsoft YaHei"/>
          <a:cs typeface="Microsoft YaHei"/>
          <a:sym typeface="Microsoft YaHei"/>
        </a:defRPr>
      </a:lvl5pPr>
      <a:lvl6pPr marL="30175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6pPr>
      <a:lvl7pPr marL="34747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7pPr>
      <a:lvl8pPr marL="39319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8pPr>
      <a:lvl9pPr marL="4389120" indent="-731520" algn="ctr">
        <a:spcBef>
          <a:spcPts val="700"/>
        </a:spcBef>
        <a:buSzPct val="100000"/>
        <a:buFont typeface="Arial"/>
        <a:buChar char="•"/>
        <a:defRPr sz="6400"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24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833937" y="2329259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/>
            </a:pPr>
            <a:r>
              <a:rPr sz="11200"/>
              <a:t>JavaScript深入浅出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对象</a:t>
            </a:r>
          </a:p>
        </p:txBody>
      </p:sp>
      <p:sp>
        <p:nvSpPr>
          <p:cNvPr id="54" name="Shape 54"/>
          <p:cNvSpPr/>
          <p:nvPr/>
        </p:nvSpPr>
        <p:spPr>
          <a:xfrm>
            <a:off x="10894580" y="12292176"/>
            <a:ext cx="2594840" cy="1122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584200">
              <a:lnSpc>
                <a:spcPct val="100000"/>
              </a:lnSpc>
              <a:defRPr sz="5600"/>
            </a:lvl1pPr>
          </a:lstStyle>
          <a:p>
            <a:pPr lvl="0">
              <a:defRPr sz="1800"/>
            </a:pPr>
            <a:r>
              <a:rPr sz="5600"/>
              <a:t>@Bosn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对象创建-Object.create</a:t>
            </a:r>
          </a:p>
        </p:txBody>
      </p:sp>
      <p:sp>
        <p:nvSpPr>
          <p:cNvPr id="167" name="Shape 167"/>
          <p:cNvSpPr/>
          <p:nvPr/>
        </p:nvSpPr>
        <p:spPr>
          <a:xfrm>
            <a:off x="13697692" y="4323948"/>
            <a:ext cx="1515759" cy="1515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>
              <a:lnSpc>
                <a:spcPct val="100000"/>
              </a:lnSpc>
              <a:defRPr b="1" sz="3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800"/>
              <a:t>obj</a:t>
            </a:r>
          </a:p>
        </p:txBody>
      </p:sp>
      <p:sp>
        <p:nvSpPr>
          <p:cNvPr id="168" name="Shape 168"/>
          <p:cNvSpPr/>
          <p:nvPr/>
        </p:nvSpPr>
        <p:spPr>
          <a:xfrm>
            <a:off x="15920801" y="4323948"/>
            <a:ext cx="1515759" cy="1515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b="1" sz="3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800"/>
              <a:t>{x:1}</a:t>
            </a:r>
          </a:p>
        </p:txBody>
      </p:sp>
      <p:sp>
        <p:nvSpPr>
          <p:cNvPr id="169" name="Shape 169"/>
          <p:cNvSpPr/>
          <p:nvPr/>
        </p:nvSpPr>
        <p:spPr>
          <a:xfrm>
            <a:off x="21165203" y="4672887"/>
            <a:ext cx="1047200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</a:p>
        </p:txBody>
      </p:sp>
      <p:sp>
        <p:nvSpPr>
          <p:cNvPr id="170" name="Shape 170"/>
          <p:cNvSpPr/>
          <p:nvPr/>
        </p:nvSpPr>
        <p:spPr>
          <a:xfrm>
            <a:off x="15539076" y="9221238"/>
            <a:ext cx="1515759" cy="1515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b="1" sz="3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800"/>
              <a:t>obj</a:t>
            </a:r>
          </a:p>
        </p:txBody>
      </p:sp>
      <p:sp>
        <p:nvSpPr>
          <p:cNvPr id="171" name="Shape 171"/>
          <p:cNvSpPr/>
          <p:nvPr/>
        </p:nvSpPr>
        <p:spPr>
          <a:xfrm>
            <a:off x="17736786" y="9570177"/>
            <a:ext cx="1047200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</a:p>
        </p:txBody>
      </p:sp>
      <p:sp>
        <p:nvSpPr>
          <p:cNvPr id="172" name="Shape 172"/>
          <p:cNvSpPr/>
          <p:nvPr/>
        </p:nvSpPr>
        <p:spPr>
          <a:xfrm>
            <a:off x="18143911" y="3912157"/>
            <a:ext cx="2339341" cy="2339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sz="1800"/>
            </a:pPr>
            <a:r>
              <a:rPr b="1" sz="3500">
                <a:latin typeface="Calibri"/>
                <a:ea typeface="Calibri"/>
                <a:cs typeface="Calibri"/>
                <a:sym typeface="Calibri"/>
              </a:rPr>
              <a:t>Object.</a:t>
            </a:r>
            <a:br>
              <a:rPr b="1" sz="3500">
                <a:latin typeface="Calibri"/>
                <a:ea typeface="Calibri"/>
                <a:cs typeface="Calibri"/>
                <a:sym typeface="Calibri"/>
              </a:rPr>
            </a:br>
            <a:r>
              <a:rPr b="1" sz="3500">
                <a:latin typeface="Calibri"/>
                <a:ea typeface="Calibri"/>
                <a:cs typeface="Calibri"/>
                <a:sym typeface="Calibri"/>
              </a:rPr>
              <a:t>prototype</a:t>
            </a:r>
          </a:p>
        </p:txBody>
      </p:sp>
      <p:sp>
        <p:nvSpPr>
          <p:cNvPr id="173" name="Shape 173"/>
          <p:cNvSpPr/>
          <p:nvPr/>
        </p:nvSpPr>
        <p:spPr>
          <a:xfrm>
            <a:off x="15255315" y="5081827"/>
            <a:ext cx="623621" cy="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17478426" y="5081827"/>
            <a:ext cx="623620" cy="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20525117" y="5081827"/>
            <a:ext cx="623621" cy="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17096700" y="9979118"/>
            <a:ext cx="623621" cy="1"/>
          </a:xfrm>
          <a:prstGeom prst="line">
            <a:avLst/>
          </a:prstGeom>
          <a:ln w="50800">
            <a:solidFill>
              <a:srgbClr val="4F81BD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3025645" y="4424480"/>
            <a:ext cx="9052436" cy="399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</a:t>
            </a:r>
            <a:r>
              <a:rPr sz="4500"/>
              <a:t> obj = Object.</a:t>
            </a:r>
            <a:r>
              <a:rPr sz="4500">
                <a:solidFill>
                  <a:srgbClr val="021994"/>
                </a:solidFill>
              </a:rPr>
              <a:t>create</a:t>
            </a:r>
            <a:r>
              <a:rPr sz="4500"/>
              <a:t>({x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typeof obj.toString </a:t>
            </a:r>
            <a:r>
              <a:rPr sz="4500">
                <a:solidFill>
                  <a:srgbClr val="959395"/>
                </a:solidFill>
              </a:rPr>
              <a:t>// "function"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'x'</a:t>
            </a:r>
            <a:r>
              <a:rPr sz="4500"/>
              <a:t>);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  <p:sp>
        <p:nvSpPr>
          <p:cNvPr id="178" name="Shape 178"/>
          <p:cNvSpPr/>
          <p:nvPr/>
        </p:nvSpPr>
        <p:spPr>
          <a:xfrm>
            <a:off x="2957358" y="8651481"/>
            <a:ext cx="8141608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</a:t>
            </a:r>
            <a:r>
              <a:rPr sz="4500"/>
              <a:t> obj = Object.</a:t>
            </a:r>
            <a:r>
              <a:rPr sz="4500">
                <a:solidFill>
                  <a:srgbClr val="021994"/>
                </a:solidFill>
              </a:rPr>
              <a:t>create</a:t>
            </a:r>
            <a:r>
              <a:rPr sz="4500"/>
              <a:t>(</a:t>
            </a:r>
            <a:r>
              <a:rPr sz="4500"/>
              <a:t>null</a:t>
            </a:r>
            <a:r>
              <a:rPr sz="4500"/>
              <a:t>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obj.toString </a:t>
            </a:r>
            <a:r>
              <a:rPr sz="4500">
                <a:solidFill>
                  <a:srgbClr val="959395"/>
                </a:solidFill>
              </a:rPr>
              <a:t>// undefined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9695472" y="3856990"/>
            <a:ext cx="4993056" cy="60020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sz="6000"/>
              <a:t>读写对象属性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属性异常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删除属性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检测属性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枚举属性</a:t>
            </a:r>
          </a:p>
        </p:txBody>
      </p:sp>
      <p:sp>
        <p:nvSpPr>
          <p:cNvPr id="183" name="Shape 183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属性操作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属性读写</a:t>
            </a:r>
          </a:p>
        </p:txBody>
      </p:sp>
      <p:sp>
        <p:nvSpPr>
          <p:cNvPr id="188" name="Shape 188"/>
          <p:cNvSpPr/>
          <p:nvPr/>
        </p:nvSpPr>
        <p:spPr>
          <a:xfrm>
            <a:off x="3123187" y="4236720"/>
            <a:ext cx="6039783" cy="551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</a:t>
            </a:r>
            <a:r>
              <a:rPr sz="4500"/>
              <a:t> obj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obj[</a:t>
            </a:r>
            <a:r>
              <a:rPr sz="4500">
                <a:solidFill>
                  <a:srgbClr val="CD1D00"/>
                </a:solidFill>
              </a:rPr>
              <a:t>"y"</a:t>
            </a:r>
            <a:r>
              <a:rPr sz="4500"/>
              <a:t>]; </a:t>
            </a:r>
            <a:r>
              <a:rPr sz="4500">
                <a:solidFill>
                  <a:srgbClr val="959395"/>
                </a:solidFill>
              </a:rPr>
              <a:t>// 2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obj[</a:t>
            </a:r>
            <a:r>
              <a:rPr sz="4500">
                <a:solidFill>
                  <a:srgbClr val="CD1D00"/>
                </a:solidFill>
              </a:rPr>
              <a:t>"x"</a:t>
            </a:r>
            <a:r>
              <a:rPr sz="4500"/>
              <a:t>] =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 =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;</a:t>
            </a:r>
          </a:p>
        </p:txBody>
      </p:sp>
      <p:sp>
        <p:nvSpPr>
          <p:cNvPr id="189" name="Shape 189"/>
          <p:cNvSpPr/>
          <p:nvPr/>
        </p:nvSpPr>
        <p:spPr>
          <a:xfrm>
            <a:off x="13816000" y="1740922"/>
            <a:ext cx="7444813" cy="643128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</a:t>
            </a:r>
            <a:r>
              <a:rPr sz="4500"/>
              <a:t> obj = {x1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x2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</a:t>
            </a:r>
            <a:r>
              <a:rPr sz="4500"/>
              <a:t> i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n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for</a:t>
            </a:r>
            <a:r>
              <a:rPr sz="4500"/>
              <a:t> (; i &lt;= n; i++) {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(obj[</a:t>
            </a:r>
            <a:r>
              <a:rPr sz="4500">
                <a:solidFill>
                  <a:srgbClr val="CD1D00"/>
                </a:solidFill>
              </a:rPr>
              <a:t>'x'</a:t>
            </a:r>
            <a:r>
              <a:rPr sz="4500"/>
              <a:t> + i]);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}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输出: 1, 2</a:t>
            </a:r>
          </a:p>
        </p:txBody>
      </p:sp>
      <p:sp>
        <p:nvSpPr>
          <p:cNvPr id="190" name="Shape 190"/>
          <p:cNvSpPr/>
          <p:nvPr/>
        </p:nvSpPr>
        <p:spPr>
          <a:xfrm>
            <a:off x="13826969" y="8286997"/>
            <a:ext cx="6312976" cy="3688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</a:t>
            </a:r>
            <a:r>
              <a:rPr sz="4500"/>
              <a:t> p;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for</a:t>
            </a:r>
            <a:r>
              <a:rPr sz="4500"/>
              <a:t> (p </a:t>
            </a:r>
            <a:r>
              <a:rPr sz="4500"/>
              <a:t>in</a:t>
            </a:r>
            <a:r>
              <a:rPr sz="4500"/>
              <a:t> obj) {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(obj[p]);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属性读写-异常</a:t>
            </a:r>
          </a:p>
        </p:txBody>
      </p:sp>
      <p:sp>
        <p:nvSpPr>
          <p:cNvPr id="195" name="Shape 195"/>
          <p:cNvSpPr/>
          <p:nvPr/>
        </p:nvSpPr>
        <p:spPr>
          <a:xfrm>
            <a:off x="3791622" y="3122875"/>
            <a:ext cx="18638734" cy="3688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</a:t>
            </a:r>
            <a:r>
              <a:rPr sz="4500"/>
              <a:t> obj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obj.y; </a:t>
            </a:r>
            <a:r>
              <a:rPr sz="4500">
                <a:solidFill>
                  <a:srgbClr val="959395"/>
                </a:solidFill>
              </a:rPr>
              <a:t>// undefined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</a:t>
            </a:r>
            <a:r>
              <a:rPr sz="4500"/>
              <a:t> yz = obj.y.z; </a:t>
            </a:r>
            <a:r>
              <a:rPr sz="4500">
                <a:solidFill>
                  <a:srgbClr val="959395"/>
                </a:solidFill>
              </a:rPr>
              <a:t>// TypeError: Cannot read property 'z' of undefined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obj.y.z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 </a:t>
            </a:r>
            <a:r>
              <a:rPr sz="4500">
                <a:solidFill>
                  <a:srgbClr val="959395"/>
                </a:solidFill>
              </a:rPr>
              <a:t>// TypeError: Cannot set property 'z' of undefined</a:t>
            </a:r>
          </a:p>
        </p:txBody>
      </p:sp>
      <p:sp>
        <p:nvSpPr>
          <p:cNvPr id="196" name="Shape 196"/>
          <p:cNvSpPr/>
          <p:nvPr/>
        </p:nvSpPr>
        <p:spPr>
          <a:xfrm>
            <a:off x="3867697" y="8303148"/>
            <a:ext cx="4225661" cy="3688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</a:t>
            </a:r>
            <a:r>
              <a:rPr sz="4500"/>
              <a:t> yz;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if</a:t>
            </a:r>
            <a:r>
              <a:rPr sz="4500"/>
              <a:t> (obj.y) {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yz = obj.y.z;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}</a:t>
            </a:r>
          </a:p>
        </p:txBody>
      </p:sp>
      <p:sp>
        <p:nvSpPr>
          <p:cNvPr id="197" name="Shape 197"/>
          <p:cNvSpPr/>
          <p:nvPr/>
        </p:nvSpPr>
        <p:spPr>
          <a:xfrm>
            <a:off x="11276623" y="9674748"/>
            <a:ext cx="9239680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</a:t>
            </a:r>
            <a:r>
              <a:rPr sz="4500"/>
              <a:t> yz = obj &amp;&amp; obj.y &amp;&amp; obj.y.z;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属性删除</a:t>
            </a:r>
          </a:p>
        </p:txBody>
      </p:sp>
      <p:sp>
        <p:nvSpPr>
          <p:cNvPr id="202" name="Shape 202"/>
          <p:cNvSpPr/>
          <p:nvPr/>
        </p:nvSpPr>
        <p:spPr>
          <a:xfrm>
            <a:off x="2286762" y="2956560"/>
            <a:ext cx="19810476" cy="780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person = {age : </a:t>
            </a:r>
            <a:r>
              <a:rPr sz="4500">
                <a:solidFill>
                  <a:srgbClr val="BF8F00"/>
                </a:solidFill>
              </a:rPr>
              <a:t>28</a:t>
            </a:r>
            <a:r>
              <a:rPr sz="4500"/>
              <a:t>, title : </a:t>
            </a:r>
            <a:r>
              <a:rPr sz="4500">
                <a:solidFill>
                  <a:srgbClr val="CD1D00"/>
                </a:solidFill>
              </a:rPr>
              <a:t>'fe'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person.age;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person[</a:t>
            </a:r>
            <a:r>
              <a:rPr sz="4500">
                <a:solidFill>
                  <a:srgbClr val="CD1D00"/>
                </a:solidFill>
              </a:rPr>
              <a:t>'title'</a:t>
            </a:r>
            <a:r>
              <a:rPr sz="4500"/>
              <a:t>];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person.age; </a:t>
            </a:r>
            <a:r>
              <a:rPr sz="4500">
                <a:solidFill>
                  <a:srgbClr val="959395"/>
                </a:solidFill>
              </a:rPr>
              <a:t>// undefined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person.age;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Object.prototype; </a:t>
            </a:r>
            <a:r>
              <a:rPr sz="4500">
                <a:solidFill>
                  <a:srgbClr val="959395"/>
                </a:solidFill>
              </a:rPr>
              <a:t>// false,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descriptor = Object.</a:t>
            </a:r>
            <a:r>
              <a:rPr sz="4500">
                <a:solidFill>
                  <a:srgbClr val="021994"/>
                </a:solidFill>
              </a:rPr>
              <a:t>getOwnPropertyDescriptor</a:t>
            </a:r>
            <a:r>
              <a:rPr sz="4500"/>
              <a:t>(Object, </a:t>
            </a:r>
            <a:r>
              <a:rPr sz="4500">
                <a:solidFill>
                  <a:srgbClr val="CD1D00"/>
                </a:solidFill>
              </a:rPr>
              <a:t>'prototype'</a:t>
            </a:r>
            <a:r>
              <a:rPr sz="4500"/>
              <a:t>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descriptor.configurable; </a:t>
            </a:r>
            <a:r>
              <a:rPr sz="4500">
                <a:solidFill>
                  <a:srgbClr val="959395"/>
                </a:solidFill>
              </a:rPr>
              <a:t>// false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07" name="Shape 207"/>
          <p:cNvSpPr/>
          <p:nvPr/>
        </p:nvSpPr>
        <p:spPr>
          <a:xfrm>
            <a:off x="1735266" y="3337559"/>
            <a:ext cx="6967354" cy="704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globalVal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globalVal;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(function()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var localVal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return delete localVal;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}());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  <p:sp>
        <p:nvSpPr>
          <p:cNvPr id="208" name="Shape 20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属性删除</a:t>
            </a:r>
          </a:p>
        </p:txBody>
      </p:sp>
      <p:sp>
        <p:nvSpPr>
          <p:cNvPr id="209" name="Shape 209"/>
          <p:cNvSpPr/>
          <p:nvPr/>
        </p:nvSpPr>
        <p:spPr>
          <a:xfrm>
            <a:off x="10352718" y="3337559"/>
            <a:ext cx="5447912" cy="704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fd</a:t>
            </a:r>
            <a:r>
              <a:rPr sz="4500"/>
              <a:t>() {}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fd;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(function()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function </a:t>
            </a:r>
            <a:r>
              <a:rPr sz="4500">
                <a:solidFill>
                  <a:srgbClr val="021994"/>
                </a:solidFill>
              </a:rPr>
              <a:t>fd</a:t>
            </a:r>
            <a:r>
              <a:rPr sz="4500"/>
              <a:t>() {};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return delete fd;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}());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  <p:sp>
        <p:nvSpPr>
          <p:cNvPr id="210" name="Shape 210"/>
          <p:cNvSpPr/>
          <p:nvPr/>
        </p:nvSpPr>
        <p:spPr>
          <a:xfrm>
            <a:off x="17189197" y="5623559"/>
            <a:ext cx="5678130" cy="246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ohNo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window.ohNo;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ohNo; </a:t>
            </a:r>
            <a:r>
              <a:rPr sz="4500">
                <a:solidFill>
                  <a:srgbClr val="959395"/>
                </a:solidFill>
              </a:rPr>
              <a:t>// true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13" name="Shape 213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属性检测</a:t>
            </a:r>
          </a:p>
        </p:txBody>
      </p:sp>
      <p:sp>
        <p:nvSpPr>
          <p:cNvPr id="214" name="Shape 214"/>
          <p:cNvSpPr/>
          <p:nvPr/>
        </p:nvSpPr>
        <p:spPr>
          <a:xfrm>
            <a:off x="7274119" y="1153160"/>
            <a:ext cx="12613986" cy="627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cat = new Object;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cat.legs =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cat.name = </a:t>
            </a:r>
            <a:r>
              <a:rPr sz="4500">
                <a:solidFill>
                  <a:srgbClr val="CD1D00"/>
                </a:solidFill>
              </a:rPr>
              <a:t>"Kitty"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'legs'</a:t>
            </a:r>
            <a:r>
              <a:rPr sz="4500"/>
              <a:t> in cat;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'abc'</a:t>
            </a:r>
            <a:r>
              <a:rPr sz="4500"/>
              <a:t> in cat;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"toString"</a:t>
            </a:r>
            <a:r>
              <a:rPr sz="4500"/>
              <a:t> in cat; </a:t>
            </a:r>
            <a:r>
              <a:rPr sz="4500">
                <a:solidFill>
                  <a:srgbClr val="959395"/>
                </a:solidFill>
              </a:rPr>
              <a:t>// true, inherited property!!!</a:t>
            </a:r>
            <a:endParaRPr sz="4500"/>
          </a:p>
        </p:txBody>
      </p:sp>
      <p:sp>
        <p:nvSpPr>
          <p:cNvPr id="215" name="Shape 215"/>
          <p:cNvSpPr/>
          <p:nvPr/>
        </p:nvSpPr>
        <p:spPr>
          <a:xfrm>
            <a:off x="7291631" y="7096760"/>
            <a:ext cx="12459391" cy="551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'legs'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'toString'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propertyIsEnumerable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'legs'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propertyIsEnumerable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'toString'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18" name="Shape 21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属性检测</a:t>
            </a:r>
          </a:p>
        </p:txBody>
      </p:sp>
      <p:sp>
        <p:nvSpPr>
          <p:cNvPr id="219" name="Shape 219"/>
          <p:cNvSpPr/>
          <p:nvPr/>
        </p:nvSpPr>
        <p:spPr>
          <a:xfrm>
            <a:off x="4022919" y="1483359"/>
            <a:ext cx="18878162" cy="1161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(cat, </a:t>
            </a:r>
            <a:r>
              <a:rPr sz="4500">
                <a:solidFill>
                  <a:srgbClr val="CD1D00"/>
                </a:solidFill>
              </a:rPr>
              <a:t>'price'</a:t>
            </a:r>
            <a:r>
              <a:rPr sz="4500"/>
              <a:t>, {enumerable : false, value : </a:t>
            </a:r>
            <a:r>
              <a:rPr sz="4500">
                <a:solidFill>
                  <a:srgbClr val="BF8F00"/>
                </a:solidFill>
              </a:rPr>
              <a:t>1000</a:t>
            </a:r>
            <a:r>
              <a:rPr sz="4500"/>
              <a:t>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propertyIsEnumerable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'price'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cat.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'price'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if (cat &amp;&amp; cat.legs)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cat.legs *=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if (cat.legs !== undefined)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</a:t>
            </a:r>
            <a:r>
              <a:rPr sz="4500">
                <a:solidFill>
                  <a:srgbClr val="959395"/>
                </a:solidFill>
              </a:rPr>
              <a:t>// only if cat.legs is not undefined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</p:txBody>
      </p:sp>
      <p:sp>
        <p:nvSpPr>
          <p:cNvPr id="220" name="Shape 220"/>
          <p:cNvSpPr/>
          <p:nvPr/>
        </p:nvSpPr>
        <p:spPr>
          <a:xfrm>
            <a:off x="11333846" y="6029959"/>
            <a:ext cx="9031507" cy="323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if (cat.legs != undefined)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</a:t>
            </a:r>
            <a:r>
              <a:rPr sz="4500">
                <a:solidFill>
                  <a:srgbClr val="959395"/>
                </a:solidFill>
              </a:rPr>
              <a:t>// !== undefined, or, !== null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23" name="Shape 223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属性枚举</a:t>
            </a:r>
          </a:p>
        </p:txBody>
      </p:sp>
      <p:sp>
        <p:nvSpPr>
          <p:cNvPr id="224" name="Shape 224"/>
          <p:cNvSpPr/>
          <p:nvPr/>
        </p:nvSpPr>
        <p:spPr>
          <a:xfrm>
            <a:off x="1124958" y="4099560"/>
            <a:ext cx="12007325" cy="551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z :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'toString'</a:t>
            </a:r>
            <a:r>
              <a:rPr sz="4500"/>
              <a:t> in o;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o.</a:t>
            </a:r>
            <a:r>
              <a:rPr sz="4500">
                <a:solidFill>
                  <a:srgbClr val="021994"/>
                </a:solidFill>
              </a:rPr>
              <a:t>propertyIsEnumerable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'toString'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key;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for (key in o)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(key); </a:t>
            </a:r>
            <a:r>
              <a:rPr sz="4500">
                <a:solidFill>
                  <a:srgbClr val="959395"/>
                </a:solidFill>
              </a:rPr>
              <a:t>// x, y, z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</a:p>
        </p:txBody>
      </p:sp>
      <p:sp>
        <p:nvSpPr>
          <p:cNvPr id="225" name="Shape 225"/>
          <p:cNvSpPr/>
          <p:nvPr/>
        </p:nvSpPr>
        <p:spPr>
          <a:xfrm>
            <a:off x="13907222" y="1051559"/>
            <a:ext cx="9193357" cy="1161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Object.</a:t>
            </a:r>
            <a:r>
              <a:rPr sz="4500">
                <a:solidFill>
                  <a:srgbClr val="021994"/>
                </a:solidFill>
              </a:rPr>
              <a:t>create</a:t>
            </a:r>
            <a:r>
              <a:rPr sz="4500"/>
              <a:t>(o);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obj.a =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key;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for (key in obj)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(key); </a:t>
            </a:r>
            <a:r>
              <a:rPr sz="4500">
                <a:solidFill>
                  <a:srgbClr val="959395"/>
                </a:solidFill>
              </a:rPr>
              <a:t>// a, x, y, z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Object.</a:t>
            </a:r>
            <a:r>
              <a:rPr sz="4500">
                <a:solidFill>
                  <a:srgbClr val="021994"/>
                </a:solidFill>
              </a:rPr>
              <a:t>create</a:t>
            </a:r>
            <a:r>
              <a:rPr sz="4500"/>
              <a:t>(o);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obj.a = </a:t>
            </a:r>
            <a:r>
              <a:rPr sz="4500">
                <a:solidFill>
                  <a:srgbClr val="BF8F00"/>
                </a:solidFill>
              </a:rPr>
              <a:t>4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key;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for (key in obj)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if (obj.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(key))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(key); </a:t>
            </a:r>
            <a:r>
              <a:rPr sz="4500">
                <a:solidFill>
                  <a:srgbClr val="959395"/>
                </a:solidFill>
              </a:rPr>
              <a:t>// a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8284210" y="6264909"/>
            <a:ext cx="7815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/>
              <a:t>另一种读写属性的方式</a:t>
            </a:r>
          </a:p>
        </p:txBody>
      </p:sp>
      <p:sp>
        <p:nvSpPr>
          <p:cNvPr id="228" name="Shape 228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getter setter方法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概述</a:t>
            </a:r>
          </a:p>
        </p:txBody>
      </p:sp>
      <p:sp>
        <p:nvSpPr>
          <p:cNvPr id="57" name="Shape 57"/>
          <p:cNvSpPr/>
          <p:nvPr/>
        </p:nvSpPr>
        <p:spPr>
          <a:xfrm>
            <a:off x="4361472" y="3377837"/>
            <a:ext cx="15661056" cy="20891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对象中包含一系列属性，这些属性是</a:t>
            </a:r>
            <a:r>
              <a:rPr sz="6000">
                <a:solidFill>
                  <a:srgbClr val="9A403E"/>
                </a:solidFill>
              </a:rPr>
              <a:t>无序</a:t>
            </a:r>
            <a:r>
              <a:rPr sz="6000"/>
              <a:t>的。</a:t>
            </a:r>
            <a:endParaRPr sz="6000"/>
          </a:p>
          <a:p>
            <a:pPr lvl="0">
              <a:defRPr sz="1800"/>
            </a:pPr>
            <a:r>
              <a:rPr sz="6000"/>
              <a:t>每个属性都有一个</a:t>
            </a:r>
            <a:r>
              <a:rPr sz="6000">
                <a:solidFill>
                  <a:srgbClr val="9A403E"/>
                </a:solidFill>
              </a:rPr>
              <a:t>字符串</a:t>
            </a:r>
            <a:r>
              <a:rPr sz="6000"/>
              <a:t>key和对应的value。</a:t>
            </a:r>
          </a:p>
        </p:txBody>
      </p:sp>
      <p:sp>
        <p:nvSpPr>
          <p:cNvPr id="58" name="Shape 58"/>
          <p:cNvSpPr/>
          <p:nvPr/>
        </p:nvSpPr>
        <p:spPr>
          <a:xfrm>
            <a:off x="9172109" y="7872216"/>
            <a:ext cx="6039782" cy="246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obj.y; </a:t>
            </a:r>
            <a:r>
              <a:rPr sz="4500">
                <a:solidFill>
                  <a:srgbClr val="959395"/>
                </a:solidFill>
              </a:rPr>
              <a:t>// 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 rot="20590801">
            <a:off x="-4503412" y="1058169"/>
            <a:ext cx="16636423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属性getter/setter方法</a:t>
            </a:r>
          </a:p>
        </p:txBody>
      </p:sp>
      <p:sp>
        <p:nvSpPr>
          <p:cNvPr id="233" name="Shape 233"/>
          <p:cNvSpPr/>
          <p:nvPr/>
        </p:nvSpPr>
        <p:spPr>
          <a:xfrm>
            <a:off x="5829336" y="1813560"/>
            <a:ext cx="12725328" cy="1085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man =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name : </a:t>
            </a:r>
            <a:r>
              <a:rPr sz="4500">
                <a:solidFill>
                  <a:srgbClr val="CD1D00"/>
                </a:solidFill>
              </a:rPr>
              <a:t>'Bosn'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weibo : </a:t>
            </a:r>
            <a:r>
              <a:rPr sz="4500">
                <a:solidFill>
                  <a:srgbClr val="CD1D00"/>
                </a:solidFill>
              </a:rPr>
              <a:t>'@Bosn'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get </a:t>
            </a:r>
            <a:r>
              <a:rPr sz="4500">
                <a:solidFill>
                  <a:srgbClr val="021994"/>
                </a:solidFill>
              </a:rPr>
              <a:t>age</a:t>
            </a:r>
            <a:r>
              <a:rPr sz="4500"/>
              <a:t>()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return new </a:t>
            </a:r>
            <a:r>
              <a:rPr sz="4500">
                <a:solidFill>
                  <a:srgbClr val="021994"/>
                </a:solidFill>
              </a:rPr>
              <a:t>Date</a:t>
            </a:r>
            <a:r>
              <a:rPr sz="4500"/>
              <a:t>().</a:t>
            </a:r>
            <a:r>
              <a:rPr sz="4500">
                <a:solidFill>
                  <a:srgbClr val="021994"/>
                </a:solidFill>
              </a:rPr>
              <a:t>getFullYear</a:t>
            </a:r>
            <a:r>
              <a:rPr sz="4500"/>
              <a:t>() - </a:t>
            </a:r>
            <a:r>
              <a:rPr sz="4500">
                <a:solidFill>
                  <a:srgbClr val="BF8F00"/>
                </a:solidFill>
              </a:rPr>
              <a:t>1988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},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set </a:t>
            </a:r>
            <a:r>
              <a:rPr sz="4500">
                <a:solidFill>
                  <a:srgbClr val="021994"/>
                </a:solidFill>
              </a:rPr>
              <a:t>age</a:t>
            </a:r>
            <a:r>
              <a:rPr sz="4500"/>
              <a:t>(val)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'Age can</a:t>
            </a:r>
            <a:r>
              <a:rPr sz="4500">
                <a:solidFill>
                  <a:srgbClr val="FF40FF"/>
                </a:solidFill>
              </a:rPr>
              <a:t>\'</a:t>
            </a:r>
            <a:r>
              <a:rPr sz="4500">
                <a:solidFill>
                  <a:srgbClr val="CD1D00"/>
                </a:solidFill>
              </a:rPr>
              <a:t>t be set to '</a:t>
            </a:r>
            <a:r>
              <a:rPr sz="4500"/>
              <a:t> + val);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(man.age); </a:t>
            </a:r>
            <a:r>
              <a:rPr sz="4500">
                <a:solidFill>
                  <a:srgbClr val="959395"/>
                </a:solidFill>
              </a:rPr>
              <a:t>// 27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man.age = 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; </a:t>
            </a:r>
            <a:r>
              <a:rPr sz="4500">
                <a:solidFill>
                  <a:srgbClr val="959395"/>
                </a:solidFill>
              </a:rPr>
              <a:t>// Age can't be set to 100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console.</a:t>
            </a:r>
            <a:r>
              <a:rPr sz="4500">
                <a:solidFill>
                  <a:srgbClr val="021994"/>
                </a:solidFill>
              </a:rPr>
              <a:t>log</a:t>
            </a:r>
            <a:r>
              <a:rPr sz="4500"/>
              <a:t>(man.age); </a:t>
            </a:r>
            <a:r>
              <a:rPr sz="4500">
                <a:solidFill>
                  <a:srgbClr val="959395"/>
                </a:solidFill>
              </a:rPr>
              <a:t>// still 27</a:t>
            </a:r>
            <a:endParaRPr sz="4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696950">
            <a:off x="12311036" y="1970183"/>
            <a:ext cx="16636422" cy="931233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属性getter/setter方法</a:t>
            </a:r>
          </a:p>
        </p:txBody>
      </p:sp>
      <p:sp>
        <p:nvSpPr>
          <p:cNvPr id="238" name="Shape 238"/>
          <p:cNvSpPr/>
          <p:nvPr/>
        </p:nvSpPr>
        <p:spPr>
          <a:xfrm>
            <a:off x="1786483" y="924560"/>
            <a:ext cx="10321630" cy="1186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var man =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weibo : </a:t>
            </a:r>
            <a:r>
              <a:rPr sz="3500">
                <a:solidFill>
                  <a:srgbClr val="CD1D00"/>
                </a:solidFill>
              </a:rPr>
              <a:t>'@Bosn'</a:t>
            </a:r>
            <a:r>
              <a:rPr sz="3500"/>
              <a:t>,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$age : null,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get </a:t>
            </a:r>
            <a:r>
              <a:rPr sz="3500">
                <a:solidFill>
                  <a:srgbClr val="021994"/>
                </a:solidFill>
              </a:rPr>
              <a:t>age</a:t>
            </a:r>
            <a:r>
              <a:rPr sz="3500"/>
              <a:t>()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if (this.$age == undefined)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    return new </a:t>
            </a:r>
            <a:r>
              <a:rPr sz="3500">
                <a:solidFill>
                  <a:srgbClr val="021994"/>
                </a:solidFill>
              </a:rPr>
              <a:t>Date</a:t>
            </a:r>
            <a:r>
              <a:rPr sz="3500"/>
              <a:t>().</a:t>
            </a:r>
            <a:r>
              <a:rPr sz="3500">
                <a:solidFill>
                  <a:srgbClr val="021994"/>
                </a:solidFill>
              </a:rPr>
              <a:t>getFullYear</a:t>
            </a:r>
            <a:r>
              <a:rPr sz="3500"/>
              <a:t>() - </a:t>
            </a:r>
            <a:r>
              <a:rPr sz="3500">
                <a:solidFill>
                  <a:srgbClr val="BF8F00"/>
                </a:solidFill>
              </a:rPr>
              <a:t>1988</a:t>
            </a:r>
            <a:r>
              <a:rPr sz="3500"/>
              <a:t>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} else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    return this.$age;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},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set </a:t>
            </a:r>
            <a:r>
              <a:rPr sz="3500">
                <a:solidFill>
                  <a:srgbClr val="021994"/>
                </a:solidFill>
              </a:rPr>
              <a:t>age</a:t>
            </a:r>
            <a:r>
              <a:rPr sz="3500"/>
              <a:t>(val)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val = +val;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if (!</a:t>
            </a:r>
            <a:r>
              <a:rPr sz="3500">
                <a:solidFill>
                  <a:srgbClr val="021994"/>
                </a:solidFill>
              </a:rPr>
              <a:t>isNaN</a:t>
            </a:r>
            <a:r>
              <a:rPr sz="3500"/>
              <a:t>(val) &amp;&amp; val &gt; </a:t>
            </a:r>
            <a:r>
              <a:rPr sz="3500">
                <a:solidFill>
                  <a:srgbClr val="BF8F00"/>
                </a:solidFill>
              </a:rPr>
              <a:t>0</a:t>
            </a:r>
            <a:r>
              <a:rPr sz="3500"/>
              <a:t> &amp;&amp; val &lt; </a:t>
            </a:r>
            <a:r>
              <a:rPr sz="3500">
                <a:solidFill>
                  <a:srgbClr val="BF8F00"/>
                </a:solidFill>
              </a:rPr>
              <a:t>150</a:t>
            </a:r>
            <a:r>
              <a:rPr sz="3500"/>
              <a:t>)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    this.$age = +val;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} else {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    throw new </a:t>
            </a:r>
            <a:r>
              <a:rPr sz="3500">
                <a:solidFill>
                  <a:srgbClr val="021994"/>
                </a:solidFill>
              </a:rPr>
              <a:t>Error</a:t>
            </a:r>
            <a:r>
              <a:rPr sz="3500"/>
              <a:t>(</a:t>
            </a:r>
            <a:r>
              <a:rPr sz="3500">
                <a:solidFill>
                  <a:srgbClr val="CD1D00"/>
                </a:solidFill>
              </a:rPr>
              <a:t>'Incorrect val = '</a:t>
            </a:r>
            <a:r>
              <a:rPr sz="3500"/>
              <a:t> + val);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    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    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}</a:t>
            </a:r>
            <a:endParaRPr sz="3500"/>
          </a:p>
        </p:txBody>
      </p:sp>
      <p:sp>
        <p:nvSpPr>
          <p:cNvPr id="239" name="Shape 239"/>
          <p:cNvSpPr/>
          <p:nvPr/>
        </p:nvSpPr>
        <p:spPr>
          <a:xfrm>
            <a:off x="13602244" y="5947143"/>
            <a:ext cx="9673111" cy="2519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(man.age); </a:t>
            </a:r>
            <a:r>
              <a:rPr sz="3500">
                <a:solidFill>
                  <a:srgbClr val="959395"/>
                </a:solidFill>
              </a:rPr>
              <a:t>// 27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man.age = </a:t>
            </a:r>
            <a:r>
              <a:rPr sz="3500">
                <a:solidFill>
                  <a:srgbClr val="BF8F00"/>
                </a:solidFill>
              </a:rPr>
              <a:t>100</a:t>
            </a:r>
            <a:r>
              <a:rPr sz="3500"/>
              <a:t>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console.</a:t>
            </a:r>
            <a:r>
              <a:rPr sz="3500">
                <a:solidFill>
                  <a:srgbClr val="021994"/>
                </a:solidFill>
              </a:rPr>
              <a:t>log</a:t>
            </a:r>
            <a:r>
              <a:rPr sz="3500"/>
              <a:t>(man.age); </a:t>
            </a:r>
            <a:r>
              <a:rPr sz="3500">
                <a:solidFill>
                  <a:srgbClr val="959395"/>
                </a:solidFill>
              </a:rPr>
              <a:t>// 100;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man.age = </a:t>
            </a:r>
            <a:r>
              <a:rPr sz="3500">
                <a:solidFill>
                  <a:srgbClr val="CD1D00"/>
                </a:solidFill>
              </a:rPr>
              <a:t>'abc'</a:t>
            </a:r>
            <a:r>
              <a:rPr sz="3500"/>
              <a:t>; </a:t>
            </a:r>
            <a:r>
              <a:rPr sz="3500">
                <a:solidFill>
                  <a:srgbClr val="959395"/>
                </a:solidFill>
              </a:rPr>
              <a:t>// error:Incorrect val = NaN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8820204" y="9627826"/>
            <a:ext cx="939511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obj</a:t>
            </a:r>
          </a:p>
        </p:txBody>
      </p:sp>
      <p:sp>
        <p:nvSpPr>
          <p:cNvPr id="244" name="Shape 244"/>
          <p:cNvSpPr/>
          <p:nvPr/>
        </p:nvSpPr>
        <p:spPr>
          <a:xfrm>
            <a:off x="2967137" y="7220473"/>
            <a:ext cx="5148230" cy="5148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45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2265" y="10410271"/>
            <a:ext cx="2477974" cy="118618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</p:pic>
      <p:sp>
        <p:nvSpPr>
          <p:cNvPr id="246" name="Shape 246"/>
          <p:cNvSpPr/>
          <p:nvPr/>
        </p:nvSpPr>
        <p:spPr>
          <a:xfrm>
            <a:off x="3894789" y="8337846"/>
            <a:ext cx="3292926" cy="1550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b="1" sz="3600">
                <a:solidFill>
                  <a:srgbClr val="9A403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9A403E"/>
                </a:solidFill>
              </a:rPr>
              <a:t>[[proto]]</a:t>
            </a:r>
          </a:p>
        </p:txBody>
      </p:sp>
      <p:sp>
        <p:nvSpPr>
          <p:cNvPr id="247" name="Shape 247"/>
          <p:cNvSpPr/>
          <p:nvPr/>
        </p:nvSpPr>
        <p:spPr>
          <a:xfrm flipV="1">
            <a:off x="5541251" y="6417629"/>
            <a:ext cx="1" cy="1397830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8" name="Shape 248"/>
          <p:cNvSpPr/>
          <p:nvPr/>
        </p:nvSpPr>
        <p:spPr>
          <a:xfrm rot="20590801">
            <a:off x="-5676115" y="86939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get/set与原型链</a:t>
            </a:r>
          </a:p>
        </p:txBody>
      </p:sp>
      <p:sp>
        <p:nvSpPr>
          <p:cNvPr id="249" name="Shape 249"/>
          <p:cNvSpPr/>
          <p:nvPr/>
        </p:nvSpPr>
        <p:spPr>
          <a:xfrm>
            <a:off x="3476183" y="1321897"/>
            <a:ext cx="4130138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Object.prototype</a:t>
            </a:r>
          </a:p>
        </p:txBody>
      </p:sp>
      <p:sp>
        <p:nvSpPr>
          <p:cNvPr id="250" name="Shape 250"/>
          <p:cNvSpPr/>
          <p:nvPr/>
        </p:nvSpPr>
        <p:spPr>
          <a:xfrm>
            <a:off x="7572809" y="1730837"/>
            <a:ext cx="854214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1" name="Shape 251"/>
          <p:cNvSpPr/>
          <p:nvPr/>
        </p:nvSpPr>
        <p:spPr>
          <a:xfrm>
            <a:off x="8651818" y="1321897"/>
            <a:ext cx="1047200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</a:p>
        </p:txBody>
      </p:sp>
      <p:sp>
        <p:nvSpPr>
          <p:cNvPr id="252" name="Shape 252"/>
          <p:cNvSpPr/>
          <p:nvPr/>
        </p:nvSpPr>
        <p:spPr>
          <a:xfrm>
            <a:off x="3806828" y="2958956"/>
            <a:ext cx="3468848" cy="3468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53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71131" y="4856287"/>
            <a:ext cx="1540243" cy="1045334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</p:pic>
      <p:sp>
        <p:nvSpPr>
          <p:cNvPr id="254" name="Shape 254"/>
          <p:cNvSpPr/>
          <p:nvPr/>
        </p:nvSpPr>
        <p:spPr>
          <a:xfrm flipV="1">
            <a:off x="5541252" y="2124218"/>
            <a:ext cx="1" cy="1045334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5" name="Shape 255"/>
          <p:cNvSpPr/>
          <p:nvPr/>
        </p:nvSpPr>
        <p:spPr>
          <a:xfrm>
            <a:off x="4495451" y="3407993"/>
            <a:ext cx="2091602" cy="994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b="1" sz="2200">
                <a:solidFill>
                  <a:srgbClr val="9A403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200">
                <a:solidFill>
                  <a:srgbClr val="9A403E"/>
                </a:solidFill>
              </a:rPr>
              <a:t>[[proto]]</a:t>
            </a:r>
          </a:p>
        </p:txBody>
      </p:sp>
      <p:sp>
        <p:nvSpPr>
          <p:cNvPr id="256" name="Shape 256"/>
          <p:cNvSpPr/>
          <p:nvPr/>
        </p:nvSpPr>
        <p:spPr>
          <a:xfrm>
            <a:off x="7608803" y="4312507"/>
            <a:ext cx="3133231" cy="767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foo.prototype</a:t>
            </a:r>
          </a:p>
        </p:txBody>
      </p:sp>
      <p:sp>
        <p:nvSpPr>
          <p:cNvPr id="257" name="Shape 257"/>
          <p:cNvSpPr/>
          <p:nvPr/>
        </p:nvSpPr>
        <p:spPr>
          <a:xfrm>
            <a:off x="12204053" y="1174793"/>
            <a:ext cx="4660704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 {}</a:t>
            </a:r>
            <a:endParaRPr sz="4500"/>
          </a:p>
        </p:txBody>
      </p:sp>
      <p:sp>
        <p:nvSpPr>
          <p:cNvPr id="258" name="Shape 258"/>
          <p:cNvSpPr/>
          <p:nvPr/>
        </p:nvSpPr>
        <p:spPr>
          <a:xfrm>
            <a:off x="12282367" y="5623559"/>
            <a:ext cx="3897215" cy="246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 = </a:t>
            </a:r>
            <a:r>
              <a:rPr sz="4500">
                <a:solidFill>
                  <a:srgbClr val="BF8F00"/>
                </a:solidFill>
              </a:rPr>
              <a:t>10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still 1</a:t>
            </a:r>
          </a:p>
        </p:txBody>
      </p:sp>
      <p:sp>
        <p:nvSpPr>
          <p:cNvPr id="259" name="Shape 259"/>
          <p:cNvSpPr/>
          <p:nvPr/>
        </p:nvSpPr>
        <p:spPr>
          <a:xfrm>
            <a:off x="12417677" y="9175015"/>
            <a:ext cx="9155685" cy="399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(obj, </a:t>
            </a: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, 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{value : 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, configurable: true});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100;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obj.z;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back to 1</a:t>
            </a:r>
          </a:p>
        </p:txBody>
      </p:sp>
      <p:sp>
        <p:nvSpPr>
          <p:cNvPr id="260" name="Shape 260"/>
          <p:cNvSpPr/>
          <p:nvPr/>
        </p:nvSpPr>
        <p:spPr>
          <a:xfrm>
            <a:off x="12213925" y="4254420"/>
            <a:ext cx="5571532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new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();</a:t>
            </a:r>
          </a:p>
        </p:txBody>
      </p:sp>
      <p:sp>
        <p:nvSpPr>
          <p:cNvPr id="261" name="Shape 261"/>
          <p:cNvSpPr/>
          <p:nvPr/>
        </p:nvSpPr>
        <p:spPr>
          <a:xfrm>
            <a:off x="12170226" y="2376110"/>
            <a:ext cx="11544934" cy="17068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(foo.prototype, </a:t>
            </a: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, 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{get : function(){return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;}});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nodeType="after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nodeType="after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nodeType="after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nodeType="afterEffect" presetClass="entr" presetSubtype="0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nodeType="afterEffect" presetClass="entr" presetSubtype="0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presetClass="entr" presetSubtype="0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nodeType="afterEffect" presetClass="entr" presetSubtype="0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nodeType="afterEffect" presetClass="entr" presetSubtype="0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nodeType="afterEffect" presetClass="entr" presetSubtype="0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nodeType="afterEffect" presetClass="entr" presetSubtype="0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nodeType="afterEffect" presetClass="entr" presetSubtype="0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presetClass="entr" presetSubtype="0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6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presetClass="entr" presetSubtype="0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nodeType="afterEffect" presetClass="entr" presetSubtype="0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1" grpId="8"/>
      <p:bldP build="whole" bldLvl="1" animBg="1" rev="0" advAuto="0" spid="255" grpId="6"/>
      <p:bldP build="whole" bldLvl="1" animBg="1" rev="0" advAuto="0" spid="251" grpId="2"/>
      <p:bldP build="whole" bldLvl="1" animBg="1" rev="0" advAuto="0" spid="252" grpId="5"/>
      <p:bldP build="whole" bldLvl="1" animBg="1" rev="0" advAuto="0" spid="260" grpId="10"/>
      <p:bldP build="whole" bldLvl="1" animBg="1" rev="0" advAuto="0" spid="249" grpId="1"/>
      <p:bldP build="whole" bldLvl="1" animBg="1" rev="0" advAuto="0" spid="250" grpId="3"/>
      <p:bldP build="whole" bldLvl="1" animBg="1" rev="0" advAuto="0" spid="243" grpId="14"/>
      <p:bldP build="whole" bldLvl="1" animBg="1" rev="0" advAuto="0" spid="258" grpId="15"/>
      <p:bldP build="whole" bldLvl="1" animBg="1" rev="0" advAuto="0" spid="254" grpId="4"/>
      <p:bldP build="whole" bldLvl="1" animBg="1" rev="0" advAuto="0" spid="245" grpId="17"/>
      <p:bldP build="whole" bldLvl="1" animBg="1" rev="0" advAuto="0" spid="259" grpId="16"/>
      <p:bldP build="whole" bldLvl="1" animBg="1" rev="0" advAuto="0" spid="247" grpId="11"/>
      <p:bldP build="whole" bldLvl="1" animBg="1" rev="0" advAuto="0" spid="246" grpId="13"/>
      <p:bldP build="whole" bldLvl="1" animBg="1" rev="0" advAuto="0" spid="256" grpId="7"/>
      <p:bldP build="whole" bldLvl="1" animBg="1" rev="0" advAuto="0" spid="253" grpId="9"/>
      <p:bldP build="whole" bldLvl="1" animBg="1" rev="0" advAuto="0" spid="244" grpId="1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266" name="Shape 266"/>
          <p:cNvSpPr/>
          <p:nvPr/>
        </p:nvSpPr>
        <p:spPr>
          <a:xfrm>
            <a:off x="1680519" y="2194560"/>
            <a:ext cx="21222205" cy="932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 = {};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(o, </a:t>
            </a:r>
            <a:r>
              <a:rPr sz="4500">
                <a:solidFill>
                  <a:srgbClr val="CD1D00"/>
                </a:solidFill>
              </a:rPr>
              <a:t>'x'</a:t>
            </a:r>
            <a:r>
              <a:rPr sz="4500"/>
              <a:t>, {value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}); </a:t>
            </a:r>
            <a:r>
              <a:rPr sz="4500">
                <a:solidFill>
                  <a:srgbClr val="A7A7A7"/>
                </a:solidFill>
              </a:rPr>
              <a:t>// writable=false, configurable=false</a:t>
            </a:r>
            <a:endParaRPr sz="4500">
              <a:solidFill>
                <a:srgbClr val="A7A7A7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Object.</a:t>
            </a:r>
            <a:r>
              <a:rPr sz="4500">
                <a:solidFill>
                  <a:srgbClr val="021994"/>
                </a:solidFill>
              </a:rPr>
              <a:t>create</a:t>
            </a:r>
            <a:r>
              <a:rPr sz="4500"/>
              <a:t>(o);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 = </a:t>
            </a:r>
            <a:r>
              <a:rPr sz="4500">
                <a:solidFill>
                  <a:srgbClr val="BF8F00"/>
                </a:solidFill>
              </a:rPr>
              <a:t>200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still 1, can't change it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(obj, </a:t>
            </a:r>
            <a:r>
              <a:rPr sz="4500">
                <a:solidFill>
                  <a:srgbClr val="CD1D00"/>
                </a:solidFill>
              </a:rPr>
              <a:t>'x'</a:t>
            </a:r>
            <a:r>
              <a:rPr sz="4500"/>
              <a:t>, {writable:true, configurable:true, value : 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100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 = </a:t>
            </a:r>
            <a:r>
              <a:rPr sz="4500">
                <a:solidFill>
                  <a:srgbClr val="BF8F00"/>
                </a:solidFill>
              </a:rPr>
              <a:t>500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500</a:t>
            </a:r>
            <a:endParaRPr sz="4500"/>
          </a:p>
        </p:txBody>
      </p:sp>
      <p:sp>
        <p:nvSpPr>
          <p:cNvPr id="267" name="Shape 267"/>
          <p:cNvSpPr/>
          <p:nvPr/>
        </p:nvSpPr>
        <p:spPr>
          <a:xfrm rot="20590801">
            <a:off x="-5676115" y="86939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get/set与原型链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9046210" y="6264909"/>
            <a:ext cx="629158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/>
              <a:t>属性级的权限设置</a:t>
            </a:r>
          </a:p>
        </p:txBody>
      </p:sp>
      <p:sp>
        <p:nvSpPr>
          <p:cNvPr id="270" name="Shape 27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</a:p>
        </p:txBody>
      </p:sp>
      <p:sp>
        <p:nvSpPr>
          <p:cNvPr id="275" name="Shape 275"/>
          <p:cNvSpPr/>
          <p:nvPr/>
        </p:nvSpPr>
        <p:spPr>
          <a:xfrm>
            <a:off x="2046358" y="2542090"/>
            <a:ext cx="20291285" cy="246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getOwnPropertyDescriptor</a:t>
            </a:r>
            <a:r>
              <a:rPr sz="4500"/>
              <a:t>({pro : true}, </a:t>
            </a:r>
            <a:r>
              <a:rPr sz="4500">
                <a:solidFill>
                  <a:srgbClr val="CD1D00"/>
                </a:solidFill>
              </a:rPr>
              <a:t>'pro'</a:t>
            </a:r>
            <a:r>
              <a:rPr sz="4500"/>
              <a:t>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Object {value: true, writable: true, enumerable: true, configurable: true}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getOwnPropertyDescriptor</a:t>
            </a:r>
            <a:r>
              <a:rPr sz="4500"/>
              <a:t>({pro : true}, </a:t>
            </a:r>
            <a:r>
              <a:rPr sz="4500">
                <a:solidFill>
                  <a:srgbClr val="CD1D00"/>
                </a:solidFill>
              </a:rPr>
              <a:t>'a'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undefined</a:t>
            </a:r>
          </a:p>
        </p:txBody>
      </p:sp>
      <p:sp>
        <p:nvSpPr>
          <p:cNvPr id="276" name="Shape 276"/>
          <p:cNvSpPr/>
          <p:nvPr/>
        </p:nvSpPr>
        <p:spPr>
          <a:xfrm>
            <a:off x="1170400" y="6160282"/>
            <a:ext cx="11066080" cy="627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person = {};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(person, </a:t>
            </a:r>
            <a:r>
              <a:rPr sz="4500">
                <a:solidFill>
                  <a:srgbClr val="CD1D00"/>
                </a:solidFill>
              </a:rPr>
              <a:t>'name'</a:t>
            </a:r>
            <a:r>
              <a:rPr sz="4500"/>
              <a:t>,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configurable : false,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writable : false,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enumerable : true,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value : </a:t>
            </a:r>
            <a:r>
              <a:rPr sz="4500">
                <a:solidFill>
                  <a:srgbClr val="CD1D00"/>
                </a:solidFill>
              </a:rPr>
              <a:t>"Bosn Ma"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</a:t>
            </a:r>
            <a:endParaRPr sz="4500"/>
          </a:p>
        </p:txBody>
      </p:sp>
      <p:sp>
        <p:nvSpPr>
          <p:cNvPr id="277" name="Shape 277"/>
          <p:cNvSpPr/>
          <p:nvPr/>
        </p:nvSpPr>
        <p:spPr>
          <a:xfrm>
            <a:off x="13082770" y="7303282"/>
            <a:ext cx="8370710" cy="3992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person.name; </a:t>
            </a:r>
            <a:r>
              <a:rPr sz="4500">
                <a:solidFill>
                  <a:srgbClr val="959395"/>
                </a:solidFill>
              </a:rPr>
              <a:t>// Bosn Ma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person.name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person.name; </a:t>
            </a:r>
            <a:r>
              <a:rPr sz="4500">
                <a:solidFill>
                  <a:srgbClr val="959395"/>
                </a:solidFill>
              </a:rPr>
              <a:t>// still Bosn Ma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person.name; </a:t>
            </a:r>
            <a:r>
              <a:rPr sz="4500">
                <a:solidFill>
                  <a:srgbClr val="959395"/>
                </a:solidFill>
              </a:rPr>
              <a:t>// false</a:t>
            </a:r>
            <a:endParaRPr sz="4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</a:p>
        </p:txBody>
      </p:sp>
      <p:sp>
        <p:nvSpPr>
          <p:cNvPr id="282" name="Shape 282"/>
          <p:cNvSpPr/>
          <p:nvPr/>
        </p:nvSpPr>
        <p:spPr>
          <a:xfrm>
            <a:off x="6820531" y="3337559"/>
            <a:ext cx="10742937" cy="704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defineProperty</a:t>
            </a:r>
            <a:r>
              <a:rPr sz="4500"/>
              <a:t>(person, </a:t>
            </a:r>
            <a:r>
              <a:rPr sz="4500">
                <a:solidFill>
                  <a:srgbClr val="CD1D00"/>
                </a:solidFill>
              </a:rPr>
              <a:t>'type'</a:t>
            </a:r>
            <a:r>
              <a:rPr sz="4500"/>
              <a:t>,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configurable : true,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writable : true,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enumerable : false,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value : </a:t>
            </a:r>
            <a:r>
              <a:rPr sz="4500">
                <a:solidFill>
                  <a:srgbClr val="CD1D00"/>
                </a:solidFill>
              </a:rPr>
              <a:t>"Object"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keys</a:t>
            </a:r>
            <a:r>
              <a:rPr sz="4500"/>
              <a:t>(person); </a:t>
            </a:r>
            <a:r>
              <a:rPr sz="4500">
                <a:solidFill>
                  <a:srgbClr val="959395"/>
                </a:solidFill>
              </a:rPr>
              <a:t>// ["name"]</a:t>
            </a:r>
            <a:endParaRPr sz="4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</a:p>
        </p:txBody>
      </p:sp>
      <p:sp>
        <p:nvSpPr>
          <p:cNvPr id="287" name="Shape 287"/>
          <p:cNvSpPr/>
          <p:nvPr/>
        </p:nvSpPr>
        <p:spPr>
          <a:xfrm>
            <a:off x="1443185" y="3051446"/>
            <a:ext cx="21497629" cy="856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defineProperties</a:t>
            </a:r>
            <a:r>
              <a:rPr sz="4500"/>
              <a:t>(person,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title : {value : </a:t>
            </a:r>
            <a:r>
              <a:rPr sz="4500">
                <a:solidFill>
                  <a:srgbClr val="CD1D00"/>
                </a:solidFill>
              </a:rPr>
              <a:t>'fe'</a:t>
            </a:r>
            <a:r>
              <a:rPr sz="4500"/>
              <a:t>, enumerable : true},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corp : {value : </a:t>
            </a:r>
            <a:r>
              <a:rPr sz="4500">
                <a:solidFill>
                  <a:srgbClr val="CD1D00"/>
                </a:solidFill>
              </a:rPr>
              <a:t>'BABA'</a:t>
            </a:r>
            <a:r>
              <a:rPr sz="4500"/>
              <a:t>, enumerable : true},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salary : {value : </a:t>
            </a:r>
            <a:r>
              <a:rPr sz="4500">
                <a:solidFill>
                  <a:srgbClr val="BF8F00"/>
                </a:solidFill>
              </a:rPr>
              <a:t>50000</a:t>
            </a:r>
            <a:r>
              <a:rPr sz="4500"/>
              <a:t>, enumerable : true, writable : true}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getOwnPropertyDescriptor</a:t>
            </a:r>
            <a:r>
              <a:rPr sz="4500"/>
              <a:t>(person, </a:t>
            </a:r>
            <a:r>
              <a:rPr sz="4500">
                <a:solidFill>
                  <a:srgbClr val="CD1D00"/>
                </a:solidFill>
              </a:rPr>
              <a:t>'salary'</a:t>
            </a:r>
            <a:r>
              <a:rPr sz="4500"/>
              <a:t>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Object {value: 50000, writable: true, enumerable: true, configurable: false}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Object.</a:t>
            </a:r>
            <a:r>
              <a:rPr sz="4500">
                <a:solidFill>
                  <a:srgbClr val="021994"/>
                </a:solidFill>
              </a:rPr>
              <a:t>getOwnPropertyDescriptor</a:t>
            </a:r>
            <a:r>
              <a:rPr sz="4500"/>
              <a:t>(person, </a:t>
            </a:r>
            <a:r>
              <a:rPr sz="4500">
                <a:solidFill>
                  <a:srgbClr val="CD1D00"/>
                </a:solidFill>
              </a:rPr>
              <a:t>'corp'</a:t>
            </a:r>
            <a:r>
              <a:rPr sz="4500"/>
              <a:t>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959395"/>
                </a:solidFill>
              </a:rPr>
              <a:t>// Object {value: "BABA", writable: false, enumerable: true, configurable: false}</a:t>
            </a:r>
            <a:endParaRPr sz="4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</a:p>
        </p:txBody>
      </p:sp>
      <p:sp>
        <p:nvSpPr>
          <p:cNvPr id="292" name="Shape 292"/>
          <p:cNvSpPr/>
          <p:nvPr/>
        </p:nvSpPr>
        <p:spPr>
          <a:xfrm>
            <a:off x="9613326" y="670559"/>
            <a:ext cx="14396947" cy="1237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Object.</a:t>
            </a:r>
            <a:r>
              <a:rPr sz="3000">
                <a:solidFill>
                  <a:srgbClr val="021994"/>
                </a:solidFill>
              </a:rPr>
              <a:t>defineProperties</a:t>
            </a:r>
            <a:r>
              <a:rPr sz="3000"/>
              <a:t>(person, {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title : {value : </a:t>
            </a:r>
            <a:r>
              <a:rPr sz="3000">
                <a:solidFill>
                  <a:srgbClr val="CD1D00"/>
                </a:solidFill>
              </a:rPr>
              <a:t>'fe'</a:t>
            </a:r>
            <a:r>
              <a:rPr sz="3000"/>
              <a:t>, enumerable : true},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corp : {value : </a:t>
            </a:r>
            <a:r>
              <a:rPr sz="3000">
                <a:solidFill>
                  <a:srgbClr val="CD1D00"/>
                </a:solidFill>
              </a:rPr>
              <a:t>'BABA'</a:t>
            </a:r>
            <a:r>
              <a:rPr sz="3000"/>
              <a:t>, enumerable : true},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salary : {value : </a:t>
            </a:r>
            <a:r>
              <a:rPr sz="3000">
                <a:solidFill>
                  <a:srgbClr val="BF8F00"/>
                </a:solidFill>
              </a:rPr>
              <a:t>50000</a:t>
            </a:r>
            <a:r>
              <a:rPr sz="3000"/>
              <a:t>, enumerable : true, writable : true},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luck : {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    get : function() {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    return Math.</a:t>
            </a:r>
            <a:r>
              <a:rPr sz="3000">
                <a:solidFill>
                  <a:srgbClr val="021994"/>
                </a:solidFill>
              </a:rPr>
              <a:t>random</a:t>
            </a:r>
            <a:r>
              <a:rPr sz="3000"/>
              <a:t>() &gt; </a:t>
            </a:r>
            <a:r>
              <a:rPr sz="3000">
                <a:solidFill>
                  <a:srgbClr val="BF8F00"/>
                </a:solidFill>
              </a:rPr>
              <a:t>0.5</a:t>
            </a:r>
            <a:r>
              <a:rPr sz="3000"/>
              <a:t> ? </a:t>
            </a:r>
            <a:r>
              <a:rPr sz="3000">
                <a:solidFill>
                  <a:srgbClr val="CD1D00"/>
                </a:solidFill>
              </a:rPr>
              <a:t>'good'</a:t>
            </a:r>
            <a:r>
              <a:rPr sz="3000"/>
              <a:t> : </a:t>
            </a:r>
            <a:r>
              <a:rPr sz="3000">
                <a:solidFill>
                  <a:srgbClr val="CD1D00"/>
                </a:solidFill>
              </a:rPr>
              <a:t>'bad'</a:t>
            </a:r>
            <a:r>
              <a:rPr sz="3000"/>
              <a:t>;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    }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},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promote : {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    set : function (level) {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        this.salary *= </a:t>
            </a:r>
            <a:r>
              <a:rPr sz="3000">
                <a:solidFill>
                  <a:srgbClr val="BF8F00"/>
                </a:solidFill>
              </a:rPr>
              <a:t>1</a:t>
            </a:r>
            <a:r>
              <a:rPr sz="3000"/>
              <a:t> + level * </a:t>
            </a:r>
            <a:r>
              <a:rPr sz="3000">
                <a:solidFill>
                  <a:srgbClr val="BF8F00"/>
                </a:solidFill>
              </a:rPr>
              <a:t>0.1</a:t>
            </a:r>
            <a:r>
              <a:rPr sz="3000"/>
              <a:t>;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    }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    }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});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Object.</a:t>
            </a:r>
            <a:r>
              <a:rPr sz="3000">
                <a:solidFill>
                  <a:srgbClr val="021994"/>
                </a:solidFill>
              </a:rPr>
              <a:t>getOwnPropertyDescriptor</a:t>
            </a:r>
            <a:r>
              <a:rPr sz="3000"/>
              <a:t>(person, </a:t>
            </a:r>
            <a:r>
              <a:rPr sz="3000">
                <a:solidFill>
                  <a:srgbClr val="CD1D00"/>
                </a:solidFill>
              </a:rPr>
              <a:t>'salary'</a:t>
            </a:r>
            <a:r>
              <a:rPr sz="3000"/>
              <a:t>);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>
                <a:solidFill>
                  <a:srgbClr val="959395"/>
                </a:solidFill>
              </a:rPr>
              <a:t>// Object {value: 50000, writable: true, enumerable: true, configurable: false}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Object.</a:t>
            </a:r>
            <a:r>
              <a:rPr sz="3000">
                <a:solidFill>
                  <a:srgbClr val="021994"/>
                </a:solidFill>
              </a:rPr>
              <a:t>getOwnPropertyDescriptor</a:t>
            </a:r>
            <a:r>
              <a:rPr sz="3000"/>
              <a:t>(person, </a:t>
            </a:r>
            <a:r>
              <a:rPr sz="3000">
                <a:solidFill>
                  <a:srgbClr val="CD1D00"/>
                </a:solidFill>
              </a:rPr>
              <a:t>'corp'</a:t>
            </a:r>
            <a:r>
              <a:rPr sz="3000"/>
              <a:t>);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>
                <a:solidFill>
                  <a:srgbClr val="959395"/>
                </a:solidFill>
              </a:rPr>
              <a:t>// Object {value: "BABA", writable: false, enumerable: true, configurable: false}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person.salary; </a:t>
            </a:r>
            <a:r>
              <a:rPr sz="3000">
                <a:solidFill>
                  <a:srgbClr val="959395"/>
                </a:solidFill>
              </a:rPr>
              <a:t>// 50000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person.promote = </a:t>
            </a:r>
            <a:r>
              <a:rPr sz="3000">
                <a:solidFill>
                  <a:srgbClr val="BF8F00"/>
                </a:solidFill>
              </a:rPr>
              <a:t>2</a:t>
            </a:r>
            <a:r>
              <a:rPr sz="3000"/>
              <a:t>;</a:t>
            </a:r>
            <a:endParaRPr sz="30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000"/>
              <a:t>person.salary; </a:t>
            </a:r>
            <a:r>
              <a:rPr sz="3000">
                <a:solidFill>
                  <a:srgbClr val="959395"/>
                </a:solidFill>
              </a:rPr>
              <a:t>// 60000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Table 296"/>
          <p:cNvGraphicFramePr/>
          <p:nvPr/>
        </p:nvGraphicFramePr>
        <p:xfrm>
          <a:off x="144364" y="1405896"/>
          <a:ext cx="24107972" cy="1205497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4819054"/>
                <a:gridCol w="4819054"/>
                <a:gridCol w="4819054"/>
                <a:gridCol w="4819054"/>
                <a:gridCol w="4819054"/>
              </a:tblGrid>
              <a:tr h="2009162">
                <a:tc>
                  <a:txBody>
                    <a:bodyPr/>
                    <a:lstStyle/>
                    <a:p>
                      <a:pPr lvl="0" algn="l">
                        <a:defRPr sz="3600"/>
                      </a:pPr>
                    </a:p>
                  </a:txBody>
                  <a:tcPr marL="63500" marR="63500" marT="63500" marB="63500" anchor="t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3600">
                          <a:solidFill>
                            <a:srgbClr val="FFFFFF"/>
                          </a:solidFill>
                        </a:rPr>
                        <a:t>configurable:true writable:true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3600">
                          <a:solidFill>
                            <a:srgbClr val="FFFFFF"/>
                          </a:solidFill>
                        </a:rPr>
                        <a:t>configurable:true</a:t>
                      </a:r>
                      <a:endParaRPr b="1" i="1" sz="3600">
                        <a:solidFill>
                          <a:srgbClr val="FFFFFF"/>
                        </a:solidFill>
                      </a:endParaRPr>
                    </a:p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3600">
                          <a:solidFill>
                            <a:srgbClr val="FFFFFF"/>
                          </a:solidFill>
                        </a:rPr>
                        <a:t>writable:</a:t>
                      </a:r>
                      <a:r>
                        <a:rPr b="1" i="1" sz="3600">
                          <a:solidFill>
                            <a:srgbClr val="E0A8A6"/>
                          </a:solidFill>
                        </a:rPr>
                        <a:t>false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3600">
                          <a:solidFill>
                            <a:srgbClr val="FFFFFF"/>
                          </a:solidFill>
                        </a:rPr>
                        <a:t>configurable:</a:t>
                      </a:r>
                      <a:r>
                        <a:rPr b="1" i="1" sz="3600">
                          <a:solidFill>
                            <a:srgbClr val="E0A8A6"/>
                          </a:solidFill>
                        </a:rPr>
                        <a:t>false</a:t>
                      </a:r>
                      <a:endParaRPr b="1" i="1" sz="3600">
                        <a:solidFill>
                          <a:srgbClr val="E0A8A6"/>
                        </a:solidFill>
                      </a:endParaRPr>
                    </a:p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3600">
                          <a:solidFill>
                            <a:srgbClr val="FFFFFF"/>
                          </a:solidFill>
                        </a:rPr>
                        <a:t>writable:true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3600">
                          <a:solidFill>
                            <a:srgbClr val="FFFFFF"/>
                          </a:solidFill>
                        </a:rPr>
                        <a:t>configurable:</a:t>
                      </a:r>
                      <a:r>
                        <a:rPr b="1" i="1" sz="3600">
                          <a:solidFill>
                            <a:srgbClr val="E0A8A6"/>
                          </a:solidFill>
                        </a:rPr>
                        <a:t>false</a:t>
                      </a:r>
                      <a:endParaRPr b="1" i="1" sz="3600">
                        <a:solidFill>
                          <a:srgbClr val="E0A8A6"/>
                        </a:solidFill>
                      </a:endParaRPr>
                    </a:p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3600">
                          <a:solidFill>
                            <a:srgbClr val="FFFFFF"/>
                          </a:solidFill>
                        </a:rPr>
                        <a:t>writable:</a:t>
                      </a:r>
                      <a:r>
                        <a:rPr b="1" i="1" sz="3600">
                          <a:solidFill>
                            <a:srgbClr val="E0A8A6"/>
                          </a:solidFill>
                        </a:rPr>
                        <a:t>false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3600">
                          <a:solidFill>
                            <a:srgbClr val="FFFFFF"/>
                          </a:solidFill>
                        </a:rPr>
                        <a:t>修改属性的值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008F00"/>
                          </a:solidFill>
                        </a:rPr>
                        <a:t>√*</a:t>
                      </a:r>
                      <a:endParaRPr b="1" i="1" sz="6000">
                        <a:solidFill>
                          <a:srgbClr val="008F00"/>
                        </a:solidFill>
                      </a:endParaRPr>
                    </a:p>
                    <a:p>
                      <a:pPr lvl="0" algn="l">
                        <a:defRPr b="0" i="0" sz="1800"/>
                      </a:pPr>
                      <a:r>
                        <a:rPr b="1" i="1" sz="4000"/>
                        <a:t>重设value标签修改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941100"/>
                          </a:solidFill>
                        </a:rPr>
                        <a:t>×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3600">
                          <a:solidFill>
                            <a:srgbClr val="FFFFFF"/>
                          </a:solidFill>
                        </a:rPr>
                        <a:t>通过属性赋值 修改属性的值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941100"/>
                          </a:solidFill>
                        </a:rPr>
                        <a:t>×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941100"/>
                          </a:solidFill>
                        </a:rPr>
                        <a:t>×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3600">
                          <a:solidFill>
                            <a:srgbClr val="FFFFFF"/>
                          </a:solidFill>
                        </a:rPr>
                        <a:t>delete该属性返回true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941100"/>
                          </a:solidFill>
                        </a:rPr>
                        <a:t>×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941100"/>
                          </a:solidFill>
                        </a:rPr>
                        <a:t>×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3600">
                          <a:solidFill>
                            <a:srgbClr val="FFFFFF"/>
                          </a:solidFill>
                        </a:rPr>
                        <a:t>修改getter/setter方法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941100"/>
                          </a:solidFill>
                        </a:rPr>
                        <a:t>×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941100"/>
                          </a:solidFill>
                        </a:rPr>
                        <a:t>×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2009162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3600">
                          <a:solidFill>
                            <a:srgbClr val="FFFFFF"/>
                          </a:solidFill>
                        </a:rPr>
                        <a:t>修改属性标签*</a:t>
                      </a:r>
                      <a:endParaRPr b="1" i="1" sz="3600">
                        <a:solidFill>
                          <a:srgbClr val="FFFFFF"/>
                        </a:solidFill>
                      </a:endParaRPr>
                    </a:p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i="1" sz="3600">
                          <a:solidFill>
                            <a:srgbClr val="DDDDDD"/>
                          </a:solidFill>
                        </a:rPr>
                        <a:t>(除了writable从true修改为false总是允许)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008F00"/>
                          </a:solidFill>
                        </a:rPr>
                        <a:t>√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941100"/>
                          </a:solidFill>
                        </a:rPr>
                        <a:t>×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6000">
                          <a:solidFill>
                            <a:srgbClr val="941100"/>
                          </a:solidFill>
                        </a:rPr>
                        <a:t>×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  <p:sp>
        <p:nvSpPr>
          <p:cNvPr id="297" name="Shape 297"/>
          <p:cNvSpPr/>
          <p:nvPr/>
        </p:nvSpPr>
        <p:spPr>
          <a:xfrm rot="20590801">
            <a:off x="-5304012" y="877768"/>
            <a:ext cx="16636423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属性标签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探索对象的key</a:t>
            </a:r>
          </a:p>
        </p:txBody>
      </p:sp>
      <p:sp>
        <p:nvSpPr>
          <p:cNvPr id="63" name="Shape 63"/>
          <p:cNvSpPr/>
          <p:nvPr/>
        </p:nvSpPr>
        <p:spPr>
          <a:xfrm>
            <a:off x="6612358" y="3718560"/>
            <a:ext cx="11159284" cy="627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{};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]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obj[</a:t>
            </a:r>
            <a:r>
              <a:rPr sz="4500">
                <a:solidFill>
                  <a:srgbClr val="CD1D00"/>
                </a:solidFill>
              </a:rPr>
              <a:t>'1'</a:t>
            </a:r>
            <a:r>
              <a:rPr sz="4500"/>
              <a:t>]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obj; </a:t>
            </a:r>
            <a:r>
              <a:rPr sz="4500">
                <a:solidFill>
                  <a:srgbClr val="959395"/>
                </a:solidFill>
              </a:rPr>
              <a:t>// Object {1: 2}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obj[{}] = true;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obj[{x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}] = true;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obj; </a:t>
            </a:r>
            <a:r>
              <a:rPr sz="4500">
                <a:solidFill>
                  <a:srgbClr val="959395"/>
                </a:solidFill>
              </a:rPr>
              <a:t>// Object {1: 2, [object Object]: true}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对象标签</a:t>
            </a:r>
          </a:p>
        </p:txBody>
      </p:sp>
      <p:sp>
        <p:nvSpPr>
          <p:cNvPr id="302" name="Shape 302"/>
          <p:cNvSpPr/>
          <p:nvPr/>
        </p:nvSpPr>
        <p:spPr>
          <a:xfrm>
            <a:off x="9747562" y="5060950"/>
            <a:ext cx="4888876" cy="35941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sz="6000"/>
              <a:t>[[proto]]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[[class]]</a:t>
            </a:r>
            <a:endParaRPr sz="6000"/>
          </a:p>
          <a:p>
            <a:pPr lvl="0">
              <a:lnSpc>
                <a:spcPct val="120000"/>
              </a:lnSpc>
              <a:defRPr sz="1800"/>
            </a:pPr>
            <a:r>
              <a:rPr sz="6000"/>
              <a:t>[[extensible]]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原型标签__proto__</a:t>
            </a:r>
          </a:p>
        </p:txBody>
      </p:sp>
      <p:grpSp>
        <p:nvGrpSpPr>
          <p:cNvPr id="321" name="Group 321"/>
          <p:cNvGrpSpPr/>
          <p:nvPr/>
        </p:nvGrpSpPr>
        <p:grpSpPr>
          <a:xfrm>
            <a:off x="9232778" y="344727"/>
            <a:ext cx="7068583" cy="13026546"/>
            <a:chOff x="0" y="0"/>
            <a:chExt cx="7068582" cy="13026544"/>
          </a:xfrm>
        </p:grpSpPr>
        <p:grpSp>
          <p:nvGrpSpPr>
            <p:cNvPr id="313" name="Group 313"/>
            <p:cNvGrpSpPr/>
            <p:nvPr/>
          </p:nvGrpSpPr>
          <p:grpSpPr>
            <a:xfrm>
              <a:off x="0" y="6557288"/>
              <a:ext cx="7068583" cy="6469257"/>
              <a:chOff x="0" y="0"/>
              <a:chExt cx="7068582" cy="6469256"/>
            </a:xfrm>
          </p:grpSpPr>
          <p:sp>
            <p:nvSpPr>
              <p:cNvPr id="307" name="Shape 307"/>
              <p:cNvSpPr/>
              <p:nvPr/>
            </p:nvSpPr>
            <p:spPr>
              <a:xfrm>
                <a:off x="6129072" y="3210196"/>
                <a:ext cx="939511" cy="817881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3800"/>
                </a:lvl1pPr>
              </a:lstStyle>
              <a:p>
                <a:pPr lvl="0">
                  <a:defRPr sz="1800"/>
                </a:pPr>
                <a:r>
                  <a:rPr sz="3800"/>
                  <a:t>obj</a:t>
                </a:r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0" y="769015"/>
                <a:ext cx="5700241" cy="5700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F6797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sx="100000" sy="100000" kx="0" ky="0" algn="b" rotWithShape="0" blurRad="76200" dist="381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defRPr sz="36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pic>
            <p:nvPicPr>
              <p:cNvPr id="309" name="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94405" y="3218034"/>
                <a:ext cx="2477974" cy="1186181"/>
              </a:xfrm>
              <a:prstGeom prst="rect">
                <a:avLst/>
              </a:prstGeom>
              <a:effectLst>
                <a:outerShdw sx="100000" sy="100000" kx="0" ky="0" algn="b" rotWithShape="0" blurRad="76200" dist="38100" dir="5400000">
                  <a:srgbClr val="000000">
                    <a:alpha val="35000"/>
                  </a:srgbClr>
                </a:outerShdw>
              </a:effectLst>
            </p:spPr>
          </p:pic>
          <p:pic>
            <p:nvPicPr>
              <p:cNvPr id="310" name="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794405" y="4635365"/>
                <a:ext cx="2477974" cy="1186181"/>
              </a:xfrm>
              <a:prstGeom prst="rect">
                <a:avLst/>
              </a:prstGeom>
              <a:effectLst>
                <a:outerShdw sx="100000" sy="100000" kx="0" ky="0" algn="b" rotWithShape="0" blurRad="76200" dist="38100" dir="5400000">
                  <a:srgbClr val="000000">
                    <a:alpha val="35000"/>
                  </a:srgbClr>
                </a:outerShdw>
              </a:effectLst>
            </p:spPr>
          </p:pic>
          <p:sp>
            <p:nvSpPr>
              <p:cNvPr id="311" name="Shape 311"/>
              <p:cNvSpPr/>
              <p:nvPr/>
            </p:nvSpPr>
            <p:spPr>
              <a:xfrm>
                <a:off x="1203657" y="1411446"/>
                <a:ext cx="3292926" cy="1550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sx="100000" sy="100000" kx="0" ky="0" algn="b" rotWithShape="0" blurRad="76200" dist="381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100000"/>
                  </a:lnSpc>
                  <a:defRPr b="1" sz="3600">
                    <a:solidFill>
                      <a:srgbClr val="9A403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</a:defRPr>
                </a:pPr>
                <a:r>
                  <a:rPr b="1" sz="3600">
                    <a:solidFill>
                      <a:srgbClr val="9A403E"/>
                    </a:solidFill>
                  </a:rPr>
                  <a:t>[[proto]]</a:t>
                </a:r>
              </a:p>
            </p:txBody>
          </p:sp>
          <p:sp>
            <p:nvSpPr>
              <p:cNvPr id="312" name="Shape 312"/>
              <p:cNvSpPr/>
              <p:nvPr/>
            </p:nvSpPr>
            <p:spPr>
              <a:xfrm flipV="1">
                <a:off x="2850120" y="0"/>
                <a:ext cx="1" cy="1397829"/>
              </a:xfrm>
              <a:prstGeom prst="line">
                <a:avLst/>
              </a:prstGeom>
              <a:noFill/>
              <a:ln w="50800" cap="flat">
                <a:solidFill>
                  <a:srgbClr val="C0504D"/>
                </a:solidFill>
                <a:prstDash val="solid"/>
                <a:bevel/>
                <a:tailEnd type="triangle" w="med" len="med"/>
              </a:ln>
              <a:effectLst>
                <a:outerShdw sx="100000" sy="100000" kx="0" ky="0" algn="b" rotWithShape="0" blurRad="76200" dist="381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</p:grpSp>
        <p:sp>
          <p:nvSpPr>
            <p:cNvPr id="314" name="Shape 314"/>
            <p:cNvSpPr/>
            <p:nvPr/>
          </p:nvSpPr>
          <p:spPr>
            <a:xfrm>
              <a:off x="785051" y="1536607"/>
              <a:ext cx="4130137" cy="8178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ct val="120000"/>
                </a:lnSpc>
                <a:defRPr sz="3800"/>
              </a:lvl1pPr>
            </a:lstStyle>
            <a:p>
              <a:pPr lvl="0">
                <a:defRPr sz="1800"/>
              </a:pPr>
              <a:r>
                <a:rPr sz="3800"/>
                <a:t>Object.prototype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1115696" y="3098615"/>
              <a:ext cx="3468847" cy="3468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F6797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76200" dist="381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316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79999" y="4995947"/>
              <a:ext cx="1540243" cy="1045333"/>
            </a:xfrm>
            <a:prstGeom prst="rect">
              <a:avLst/>
            </a:prstGeom>
            <a:effectLst>
              <a:outerShdw sx="100000" sy="100000" kx="0" ky="0" algn="b" rotWithShape="0" blurRad="76200" dist="38100" dir="5400000">
                <a:srgbClr val="000000">
                  <a:alpha val="35000"/>
                </a:srgbClr>
              </a:outerShdw>
            </a:effectLst>
          </p:spPr>
        </p:pic>
        <p:sp>
          <p:nvSpPr>
            <p:cNvPr id="317" name="Shape 317"/>
            <p:cNvSpPr/>
            <p:nvPr/>
          </p:nvSpPr>
          <p:spPr>
            <a:xfrm flipV="1">
              <a:off x="2850119" y="2263878"/>
              <a:ext cx="1" cy="1045333"/>
            </a:xfrm>
            <a:prstGeom prst="line">
              <a:avLst/>
            </a:prstGeom>
            <a:noFill/>
            <a:ln w="50800" cap="flat">
              <a:solidFill>
                <a:srgbClr val="C0504D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76200" dist="38100" dir="540000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18" name="Shape 318"/>
            <p:cNvSpPr/>
            <p:nvPr/>
          </p:nvSpPr>
          <p:spPr>
            <a:xfrm>
              <a:off x="1804319" y="3547652"/>
              <a:ext cx="2091601" cy="994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76200" dist="381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b="1" sz="2200">
                  <a:solidFill>
                    <a:srgbClr val="9A403E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2200">
                  <a:solidFill>
                    <a:srgbClr val="9A403E"/>
                  </a:solidFill>
                </a:rPr>
                <a:t>[[proto]]</a:t>
              </a:r>
            </a:p>
          </p:txBody>
        </p:sp>
        <p:sp>
          <p:nvSpPr>
            <p:cNvPr id="319" name="Shape 319"/>
            <p:cNvSpPr/>
            <p:nvPr/>
          </p:nvSpPr>
          <p:spPr>
            <a:xfrm flipV="1">
              <a:off x="2850119" y="1071866"/>
              <a:ext cx="1" cy="469014"/>
            </a:xfrm>
            <a:prstGeom prst="line">
              <a:avLst/>
            </a:prstGeom>
            <a:noFill/>
            <a:ln w="50800" cap="flat">
              <a:solidFill>
                <a:srgbClr val="C0504D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76200" dist="38100" dir="540000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326520" y="0"/>
              <a:ext cx="1047200" cy="81788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ct val="120000"/>
                </a:lnSpc>
                <a:defRPr sz="3800"/>
              </a:lvl1pPr>
            </a:lstStyle>
            <a:p>
              <a:pPr lvl="0">
                <a:defRPr sz="1800"/>
              </a:pPr>
              <a:r>
                <a:rPr sz="3800"/>
                <a:t>null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class标签</a:t>
            </a:r>
          </a:p>
        </p:txBody>
      </p:sp>
      <p:sp>
        <p:nvSpPr>
          <p:cNvPr id="326" name="Shape 326"/>
          <p:cNvSpPr/>
          <p:nvPr/>
        </p:nvSpPr>
        <p:spPr>
          <a:xfrm>
            <a:off x="4713544" y="2575560"/>
            <a:ext cx="14956912" cy="856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toString = Object.prototype.toString;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function </a:t>
            </a: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(o){return toString.</a:t>
            </a:r>
            <a:r>
              <a:rPr sz="4500">
                <a:solidFill>
                  <a:srgbClr val="021994"/>
                </a:solidFill>
              </a:rPr>
              <a:t>call</a:t>
            </a:r>
            <a:r>
              <a:rPr sz="4500"/>
              <a:t>(o).</a:t>
            </a:r>
            <a:r>
              <a:rPr sz="4500">
                <a:solidFill>
                  <a:srgbClr val="021994"/>
                </a:solidFill>
              </a:rPr>
              <a:t>slice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8</a:t>
            </a:r>
            <a:r>
              <a:rPr sz="4500"/>
              <a:t>,-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toString.</a:t>
            </a:r>
            <a:r>
              <a:rPr sz="4500">
                <a:solidFill>
                  <a:srgbClr val="021994"/>
                </a:solidFill>
              </a:rPr>
              <a:t>call</a:t>
            </a:r>
            <a:r>
              <a:rPr sz="4500"/>
              <a:t>(null); </a:t>
            </a:r>
            <a:r>
              <a:rPr sz="4500">
                <a:solidFill>
                  <a:srgbClr val="959395"/>
                </a:solidFill>
              </a:rPr>
              <a:t>// "[object Null]"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(null); </a:t>
            </a:r>
            <a:r>
              <a:rPr sz="4500">
                <a:solidFill>
                  <a:srgbClr val="959395"/>
                </a:solidFill>
              </a:rPr>
              <a:t>// "Null"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(undefined); </a:t>
            </a:r>
            <a:r>
              <a:rPr sz="4500">
                <a:solidFill>
                  <a:srgbClr val="959395"/>
                </a:solidFill>
              </a:rPr>
              <a:t>// "Undefined"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"Number"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(new </a:t>
            </a:r>
            <a:r>
              <a:rPr sz="4500">
                <a:solidFill>
                  <a:srgbClr val="021994"/>
                </a:solidFill>
              </a:rPr>
              <a:t>Number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)); </a:t>
            </a:r>
            <a:r>
              <a:rPr sz="4500">
                <a:solidFill>
                  <a:srgbClr val="959395"/>
                </a:solidFill>
              </a:rPr>
              <a:t>// "Number"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typeof new </a:t>
            </a:r>
            <a:r>
              <a:rPr sz="4500">
                <a:solidFill>
                  <a:srgbClr val="021994"/>
                </a:solidFill>
              </a:rPr>
              <a:t>Number</a:t>
            </a:r>
            <a:r>
              <a:rPr sz="4500"/>
              <a:t>(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"object"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(true); </a:t>
            </a:r>
            <a:r>
              <a:rPr sz="4500">
                <a:solidFill>
                  <a:srgbClr val="959395"/>
                </a:solidFill>
              </a:rPr>
              <a:t>// "Boolean"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021994"/>
                </a:solidFill>
              </a:rPr>
              <a:t>getType</a:t>
            </a:r>
            <a:r>
              <a:rPr sz="4500"/>
              <a:t>(new </a:t>
            </a:r>
            <a:r>
              <a:rPr sz="4500">
                <a:solidFill>
                  <a:srgbClr val="021994"/>
                </a:solidFill>
              </a:rPr>
              <a:t>Boolean</a:t>
            </a:r>
            <a:r>
              <a:rPr sz="4500"/>
              <a:t>(true)); </a:t>
            </a:r>
            <a:r>
              <a:rPr sz="4500">
                <a:solidFill>
                  <a:srgbClr val="959395"/>
                </a:solidFill>
              </a:rPr>
              <a:t>// "Boolean"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extensible标签</a:t>
            </a:r>
          </a:p>
        </p:txBody>
      </p:sp>
      <p:sp>
        <p:nvSpPr>
          <p:cNvPr id="331" name="Shape 331"/>
          <p:cNvSpPr/>
          <p:nvPr/>
        </p:nvSpPr>
        <p:spPr>
          <a:xfrm>
            <a:off x="8543333" y="924560"/>
            <a:ext cx="15453999" cy="1186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var obj = {x : </a:t>
            </a:r>
            <a:r>
              <a:rPr sz="3500">
                <a:solidFill>
                  <a:srgbClr val="BF8F00"/>
                </a:solidFill>
              </a:rPr>
              <a:t>1</a:t>
            </a:r>
            <a:r>
              <a:rPr sz="3500"/>
              <a:t>, y : </a:t>
            </a:r>
            <a:r>
              <a:rPr sz="3500">
                <a:solidFill>
                  <a:srgbClr val="BF8F00"/>
                </a:solidFill>
              </a:rPr>
              <a:t>2</a:t>
            </a:r>
            <a:r>
              <a:rPr sz="3500"/>
              <a:t>};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isExtensible</a:t>
            </a:r>
            <a:r>
              <a:rPr sz="3500"/>
              <a:t>(obj); </a:t>
            </a:r>
            <a:r>
              <a:rPr sz="3500">
                <a:solidFill>
                  <a:srgbClr val="959395"/>
                </a:solidFill>
              </a:rPr>
              <a:t>// 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preventExtensions</a:t>
            </a:r>
            <a:r>
              <a:rPr sz="3500"/>
              <a:t>(obj);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isExtensible</a:t>
            </a:r>
            <a:r>
              <a:rPr sz="3500"/>
              <a:t>(obj); </a:t>
            </a:r>
            <a:r>
              <a:rPr sz="3500">
                <a:solidFill>
                  <a:srgbClr val="959395"/>
                </a:solidFill>
              </a:rPr>
              <a:t>// false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obj.z = </a:t>
            </a:r>
            <a:r>
              <a:rPr sz="3500">
                <a:solidFill>
                  <a:srgbClr val="BF8F00"/>
                </a:solidFill>
              </a:rPr>
              <a:t>1</a:t>
            </a:r>
            <a:r>
              <a:rPr sz="3500"/>
              <a:t>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obj.z; </a:t>
            </a:r>
            <a:r>
              <a:rPr sz="3500">
                <a:solidFill>
                  <a:srgbClr val="959395"/>
                </a:solidFill>
              </a:rPr>
              <a:t>// undefined, add new property failed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getOwnPropertyDescriptor</a:t>
            </a:r>
            <a:r>
              <a:rPr sz="3500"/>
              <a:t>(obj, </a:t>
            </a:r>
            <a:r>
              <a:rPr sz="3500">
                <a:solidFill>
                  <a:srgbClr val="CD1D00"/>
                </a:solidFill>
              </a:rPr>
              <a:t>'x'</a:t>
            </a:r>
            <a:r>
              <a:rPr sz="3500"/>
              <a:t>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Object {value: 1, writable: true, enumerable: true, configurable: true}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seal</a:t>
            </a:r>
            <a:r>
              <a:rPr sz="3500"/>
              <a:t>(obj);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getOwnPropertyDescriptor</a:t>
            </a:r>
            <a:r>
              <a:rPr sz="3500"/>
              <a:t>(obj, </a:t>
            </a:r>
            <a:r>
              <a:rPr sz="3500">
                <a:solidFill>
                  <a:srgbClr val="CD1D00"/>
                </a:solidFill>
              </a:rPr>
              <a:t>'x'</a:t>
            </a:r>
            <a:r>
              <a:rPr sz="3500"/>
              <a:t>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Object {value: 1, writable: true, enumerable: true, configurable: false}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isSealed</a:t>
            </a:r>
            <a:r>
              <a:rPr sz="3500"/>
              <a:t>(obj); </a:t>
            </a:r>
            <a:r>
              <a:rPr sz="3500">
                <a:solidFill>
                  <a:srgbClr val="959395"/>
                </a:solidFill>
              </a:rPr>
              <a:t>// 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freeze</a:t>
            </a:r>
            <a:r>
              <a:rPr sz="3500"/>
              <a:t>(obj);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getOwnPropertyDescriptor</a:t>
            </a:r>
            <a:r>
              <a:rPr sz="3500"/>
              <a:t>(obj, </a:t>
            </a:r>
            <a:r>
              <a:rPr sz="3500">
                <a:solidFill>
                  <a:srgbClr val="CD1D00"/>
                </a:solidFill>
              </a:rPr>
              <a:t>'x'</a:t>
            </a:r>
            <a:r>
              <a:rPr sz="3500"/>
              <a:t>);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Object {value: 1, writable: false, enumerable: true, configurable: false}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/>
              <a:t>Object.</a:t>
            </a:r>
            <a:r>
              <a:rPr sz="3500">
                <a:solidFill>
                  <a:srgbClr val="021994"/>
                </a:solidFill>
              </a:rPr>
              <a:t>isFrozen</a:t>
            </a:r>
            <a:r>
              <a:rPr sz="3500"/>
              <a:t>(obj); </a:t>
            </a:r>
            <a:r>
              <a:rPr sz="3500">
                <a:solidFill>
                  <a:srgbClr val="959395"/>
                </a:solidFill>
              </a:rPr>
              <a:t>// true</a:t>
            </a: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endParaRPr sz="3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3500">
                <a:solidFill>
                  <a:srgbClr val="959395"/>
                </a:solidFill>
              </a:rPr>
              <a:t>// [caution] not affects prototype chain!!!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序列化、其它对象方法</a:t>
            </a:r>
          </a:p>
        </p:txBody>
      </p:sp>
      <p:sp>
        <p:nvSpPr>
          <p:cNvPr id="336" name="Shape 336"/>
          <p:cNvSpPr/>
          <p:nvPr/>
        </p:nvSpPr>
        <p:spPr>
          <a:xfrm>
            <a:off x="8284210" y="6264909"/>
            <a:ext cx="7815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6000"/>
              <a:t>序列化、其它对象方法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序列化</a:t>
            </a:r>
          </a:p>
        </p:txBody>
      </p:sp>
      <p:sp>
        <p:nvSpPr>
          <p:cNvPr id="341" name="Shape 341"/>
          <p:cNvSpPr/>
          <p:nvPr/>
        </p:nvSpPr>
        <p:spPr>
          <a:xfrm>
            <a:off x="2055148" y="3337559"/>
            <a:ext cx="20273704" cy="7040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true, z : [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], nullVal : null};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JSON.</a:t>
            </a:r>
            <a:r>
              <a:rPr sz="4500">
                <a:solidFill>
                  <a:srgbClr val="021994"/>
                </a:solidFill>
              </a:rPr>
              <a:t>stringify</a:t>
            </a:r>
            <a:r>
              <a:rPr sz="4500"/>
              <a:t>(obj); </a:t>
            </a:r>
            <a:r>
              <a:rPr sz="4500">
                <a:solidFill>
                  <a:srgbClr val="959395"/>
                </a:solidFill>
              </a:rPr>
              <a:t>// "{"x":1,"y":true,"z":[1,2,3],"nullVal":null}"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 = {val : </a:t>
            </a:r>
            <a:r>
              <a:rPr sz="4500">
                <a:solidFill>
                  <a:srgbClr val="9A403E"/>
                </a:solidFill>
              </a:rPr>
              <a:t>undefined</a:t>
            </a:r>
            <a:r>
              <a:rPr sz="4500"/>
              <a:t>, a : NaN, b : Infinity, c : new </a:t>
            </a:r>
            <a:r>
              <a:rPr sz="4500">
                <a:solidFill>
                  <a:srgbClr val="021994"/>
                </a:solidFill>
              </a:rPr>
              <a:t>Date</a:t>
            </a:r>
            <a:r>
              <a:rPr sz="4500"/>
              <a:t>()};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JSON.</a:t>
            </a:r>
            <a:r>
              <a:rPr sz="4500">
                <a:solidFill>
                  <a:srgbClr val="021994"/>
                </a:solidFill>
              </a:rPr>
              <a:t>stringify</a:t>
            </a:r>
            <a:r>
              <a:rPr sz="4500"/>
              <a:t>(obj); </a:t>
            </a:r>
            <a:r>
              <a:rPr sz="4500">
                <a:solidFill>
                  <a:srgbClr val="959395"/>
                </a:solidFill>
              </a:rPr>
              <a:t>// "{"a":null,"b":null,"c":"2015-01-20T14:15:43.910Z"}"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 = JSON.</a:t>
            </a:r>
            <a:r>
              <a:rPr sz="4500">
                <a:solidFill>
                  <a:srgbClr val="021994"/>
                </a:solidFill>
              </a:rPr>
              <a:t>parse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'{"x" : 1}'</a:t>
            </a:r>
            <a:r>
              <a:rPr sz="4500"/>
              <a:t>);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obj.x; </a:t>
            </a:r>
            <a:r>
              <a:rPr sz="4500">
                <a:solidFill>
                  <a:srgbClr val="959395"/>
                </a:solidFill>
              </a:rPr>
              <a:t>// 1</a:t>
            </a:r>
            <a:endParaRPr sz="4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346" name="Shape 346"/>
          <p:cNvSpPr/>
          <p:nvPr/>
        </p:nvSpPr>
        <p:spPr>
          <a:xfrm>
            <a:off x="6476739" y="1813560"/>
            <a:ext cx="11430523" cy="1008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o :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o1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o2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toJSON : function () {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    return this.o1 + this.o2;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    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    }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JSON.</a:t>
            </a:r>
            <a:r>
              <a:rPr sz="4500">
                <a:solidFill>
                  <a:srgbClr val="021994"/>
                </a:solidFill>
              </a:rPr>
              <a:t>stringify</a:t>
            </a:r>
            <a:r>
              <a:rPr sz="4500"/>
              <a:t>(obj); </a:t>
            </a:r>
            <a:r>
              <a:rPr sz="4500">
                <a:solidFill>
                  <a:srgbClr val="959395"/>
                </a:solidFill>
              </a:rPr>
              <a:t>// "{"x":1,"y":2,"o":3}"</a:t>
            </a:r>
            <a:endParaRPr sz="4500"/>
          </a:p>
        </p:txBody>
      </p:sp>
      <p:sp>
        <p:nvSpPr>
          <p:cNvPr id="347" name="Shape 347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序列化 - 自定义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其它对象方法</a:t>
            </a:r>
          </a:p>
        </p:txBody>
      </p:sp>
      <p:sp>
        <p:nvSpPr>
          <p:cNvPr id="350" name="Shape 350"/>
          <p:cNvSpPr/>
          <p:nvPr/>
        </p:nvSpPr>
        <p:spPr>
          <a:xfrm>
            <a:off x="4733357" y="2194560"/>
            <a:ext cx="14917287" cy="932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var obj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</a:t>
            </a:r>
            <a:r>
              <a:rPr sz="4500">
                <a:solidFill>
                  <a:srgbClr val="021994"/>
                </a:solidFill>
              </a:rPr>
              <a:t>toString</a:t>
            </a:r>
            <a:r>
              <a:rPr sz="4500"/>
              <a:t>(); </a:t>
            </a:r>
            <a:r>
              <a:rPr sz="4500">
                <a:solidFill>
                  <a:srgbClr val="959395"/>
                </a:solidFill>
              </a:rPr>
              <a:t>// "[object Object]"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obj.toString = function() {return this.x + this.y};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"Result "</a:t>
            </a:r>
            <a:r>
              <a:rPr sz="4500"/>
              <a:t> + obj; </a:t>
            </a:r>
            <a:r>
              <a:rPr sz="4500">
                <a:solidFill>
                  <a:srgbClr val="959395"/>
                </a:solidFill>
              </a:rPr>
              <a:t>// "Result 3", by toString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+obj; </a:t>
            </a:r>
            <a:r>
              <a:rPr sz="4500">
                <a:solidFill>
                  <a:srgbClr val="959395"/>
                </a:solidFill>
              </a:rPr>
              <a:t>// 3, from toString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obj.valueOf = function() {return this.x + this.y + </a:t>
            </a:r>
            <a:r>
              <a:rPr sz="4500">
                <a:solidFill>
                  <a:srgbClr val="BF8F00"/>
                </a:solidFill>
              </a:rPr>
              <a:t>100</a:t>
            </a:r>
            <a:r>
              <a:rPr sz="4500"/>
              <a:t>;};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+obj; </a:t>
            </a:r>
            <a:r>
              <a:rPr sz="4500">
                <a:solidFill>
                  <a:srgbClr val="959395"/>
                </a:solidFill>
              </a:rPr>
              <a:t>// 103, from valueOf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"Result "</a:t>
            </a:r>
            <a:r>
              <a:rPr sz="4500"/>
              <a:t> + obj; </a:t>
            </a:r>
            <a:r>
              <a:rPr sz="4500">
                <a:solidFill>
                  <a:srgbClr val="959395"/>
                </a:solidFill>
              </a:rPr>
              <a:t>// still "Result 3"</a:t>
            </a:r>
            <a:endParaRPr sz="4500"/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355" name="Shape 355"/>
          <p:cNvSpPr/>
          <p:nvPr/>
        </p:nvSpPr>
        <p:spPr>
          <a:xfrm>
            <a:off x="9330511" y="2051049"/>
            <a:ext cx="5522453" cy="961390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601578" indent="-601578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对象的结构</a:t>
            </a:r>
            <a:endParaRPr sz="6000"/>
          </a:p>
          <a:p>
            <a:pPr lvl="0" marL="601578" indent="-601578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创建对象</a:t>
            </a:r>
            <a:endParaRPr sz="6000"/>
          </a:p>
          <a:p>
            <a:pPr lvl="0" marL="601578" indent="-601578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属性操作</a:t>
            </a:r>
            <a:endParaRPr sz="6000"/>
          </a:p>
          <a:p>
            <a:pPr lvl="0" marL="601578" indent="-601578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getter setter</a:t>
            </a:r>
            <a:endParaRPr sz="6000"/>
          </a:p>
          <a:p>
            <a:pPr lvl="0" marL="601578" indent="-601578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属性标签</a:t>
            </a:r>
            <a:endParaRPr sz="6000"/>
          </a:p>
          <a:p>
            <a:pPr lvl="0" marL="601578" indent="-601578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对象标签</a:t>
            </a:r>
            <a:endParaRPr sz="6000"/>
          </a:p>
          <a:p>
            <a:pPr lvl="0" marL="601578" indent="-601578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序列化</a:t>
            </a:r>
            <a:endParaRPr sz="6000"/>
          </a:p>
          <a:p>
            <a:pPr lvl="0" marL="601578" indent="-601578" algn="l">
              <a:lnSpc>
                <a:spcPct val="120000"/>
              </a:lnSpc>
              <a:buSzPct val="100000"/>
              <a:buChar char="•"/>
              <a:defRPr sz="1800"/>
            </a:pPr>
            <a:r>
              <a:rPr sz="6000"/>
              <a:t>对象方法</a:t>
            </a:r>
          </a:p>
        </p:txBody>
      </p:sp>
      <p:sp>
        <p:nvSpPr>
          <p:cNvPr id="356" name="Shape 35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小结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888888"/>
                </a:solidFill>
              </a:rPr>
            </a:fld>
          </a:p>
        </p:txBody>
      </p:sp>
      <p:sp>
        <p:nvSpPr>
          <p:cNvPr id="359" name="Shape 359"/>
          <p:cNvSpPr/>
          <p:nvPr/>
        </p:nvSpPr>
        <p:spPr>
          <a:xfrm>
            <a:off x="11332210" y="6264909"/>
            <a:ext cx="1719581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谢谢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067765" y="4669317"/>
            <a:ext cx="4248471" cy="51485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6400"/>
              <a:t>number</a:t>
            </a:r>
            <a:endParaRPr sz="6400"/>
          </a:p>
          <a:p>
            <a:pPr lvl="0">
              <a:defRPr sz="1800"/>
            </a:pPr>
            <a:r>
              <a:rPr sz="6400"/>
              <a:t>string</a:t>
            </a:r>
            <a:endParaRPr sz="6400"/>
          </a:p>
          <a:p>
            <a:pPr lvl="0">
              <a:defRPr sz="1800"/>
            </a:pPr>
            <a:r>
              <a:rPr sz="6400"/>
              <a:t>boolean</a:t>
            </a:r>
            <a:endParaRPr sz="6400"/>
          </a:p>
          <a:p>
            <a:pPr lvl="0">
              <a:defRPr sz="1800"/>
            </a:pPr>
            <a:r>
              <a:rPr sz="6400"/>
              <a:t>null</a:t>
            </a:r>
            <a:endParaRPr sz="6400"/>
          </a:p>
          <a:p>
            <a:pPr lvl="0">
              <a:defRPr sz="1800"/>
            </a:pPr>
            <a:r>
              <a:rPr sz="6400"/>
              <a:t>undefined</a:t>
            </a:r>
          </a:p>
        </p:txBody>
      </p:sp>
      <p:sp>
        <p:nvSpPr>
          <p:cNvPr id="68" name="Shape 68"/>
          <p:cNvSpPr/>
          <p:nvPr/>
        </p:nvSpPr>
        <p:spPr>
          <a:xfrm>
            <a:off x="9461555" y="4968060"/>
            <a:ext cx="576065" cy="4492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89"/>
                  <a:pt x="10800" y="21352"/>
                </a:cubicBezTo>
                <a:lnTo>
                  <a:pt x="10800" y="11048"/>
                </a:lnTo>
                <a:cubicBezTo>
                  <a:pt x="10800" y="10911"/>
                  <a:pt x="5965" y="10800"/>
                  <a:pt x="0" y="10800"/>
                </a:cubicBezTo>
                <a:cubicBezTo>
                  <a:pt x="5965" y="10800"/>
                  <a:pt x="10800" y="10689"/>
                  <a:pt x="10800" y="10552"/>
                </a:cubicBezTo>
                <a:lnTo>
                  <a:pt x="10800" y="248"/>
                </a:lnTo>
                <a:cubicBezTo>
                  <a:pt x="10800" y="111"/>
                  <a:pt x="15635" y="0"/>
                  <a:pt x="21600" y="0"/>
                </a:cubicBezTo>
              </a:path>
            </a:pathLst>
          </a:custGeom>
          <a:ln w="50800">
            <a:solidFill>
              <a:srgbClr val="9BBB59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sz="3600"/>
            </a:pPr>
          </a:p>
        </p:txBody>
      </p:sp>
      <p:sp>
        <p:nvSpPr>
          <p:cNvPr id="69" name="Shape 69"/>
          <p:cNvSpPr/>
          <p:nvPr/>
        </p:nvSpPr>
        <p:spPr>
          <a:xfrm>
            <a:off x="6011790" y="6614957"/>
            <a:ext cx="341962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941100"/>
                </a:solidFill>
              </a:rPr>
              <a:t>原始</a:t>
            </a:r>
            <a:r>
              <a:rPr sz="6000">
                <a:solidFill>
                  <a:srgbClr val="941100"/>
                </a:solidFill>
              </a:rPr>
              <a:t>类型</a:t>
            </a:r>
          </a:p>
        </p:txBody>
      </p:sp>
      <p:sp>
        <p:nvSpPr>
          <p:cNvPr id="70" name="Shape 70"/>
          <p:cNvSpPr/>
          <p:nvPr/>
        </p:nvSpPr>
        <p:spPr>
          <a:xfrm>
            <a:off x="10552191" y="3554424"/>
            <a:ext cx="2620091" cy="12623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6400"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FF9300"/>
                </a:solidFill>
              </a:rPr>
              <a:t>object</a:t>
            </a:r>
          </a:p>
        </p:txBody>
      </p:sp>
      <p:sp>
        <p:nvSpPr>
          <p:cNvPr id="71" name="Shape 71"/>
          <p:cNvSpPr/>
          <p:nvPr/>
        </p:nvSpPr>
        <p:spPr>
          <a:xfrm>
            <a:off x="12994937" y="3581578"/>
            <a:ext cx="341962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>
                <a:solidFill>
                  <a:srgbClr val="9411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941100"/>
                </a:solidFill>
              </a:rPr>
              <a:t>对象</a:t>
            </a:r>
          </a:p>
        </p:txBody>
      </p:sp>
      <p:sp>
        <p:nvSpPr>
          <p:cNvPr id="72" name="Shape 72"/>
          <p:cNvSpPr/>
          <p:nvPr/>
        </p:nvSpPr>
        <p:spPr>
          <a:xfrm>
            <a:off x="15896459" y="2863945"/>
            <a:ext cx="576065" cy="2630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89"/>
                  <a:pt x="10800" y="21352"/>
                </a:cubicBezTo>
                <a:lnTo>
                  <a:pt x="10800" y="11048"/>
                </a:lnTo>
                <a:cubicBezTo>
                  <a:pt x="10800" y="10911"/>
                  <a:pt x="5965" y="10800"/>
                  <a:pt x="0" y="10800"/>
                </a:cubicBezTo>
                <a:cubicBezTo>
                  <a:pt x="5965" y="10800"/>
                  <a:pt x="10800" y="10689"/>
                  <a:pt x="10800" y="10552"/>
                </a:cubicBezTo>
                <a:lnTo>
                  <a:pt x="10800" y="248"/>
                </a:lnTo>
                <a:cubicBezTo>
                  <a:pt x="10800" y="111"/>
                  <a:pt x="15635" y="0"/>
                  <a:pt x="21600" y="0"/>
                </a:cubicBezTo>
              </a:path>
            </a:pathLst>
          </a:custGeom>
          <a:ln w="50800">
            <a:solidFill>
              <a:srgbClr val="9BBB59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lnSpc>
                <a:spcPct val="100000"/>
              </a:lnSpc>
              <a:defRPr sz="3600"/>
            </a:pPr>
          </a:p>
        </p:txBody>
      </p:sp>
      <p:sp>
        <p:nvSpPr>
          <p:cNvPr id="73" name="Shape 73"/>
          <p:cNvSpPr/>
          <p:nvPr/>
        </p:nvSpPr>
        <p:spPr>
          <a:xfrm>
            <a:off x="17253212" y="2237183"/>
            <a:ext cx="3362272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9300"/>
                </a:solidFill>
              </a:rPr>
              <a:t>Function</a:t>
            </a:r>
          </a:p>
        </p:txBody>
      </p:sp>
      <p:sp>
        <p:nvSpPr>
          <p:cNvPr id="74" name="Shape 74"/>
          <p:cNvSpPr/>
          <p:nvPr/>
        </p:nvSpPr>
        <p:spPr>
          <a:xfrm>
            <a:off x="17865268" y="3132277"/>
            <a:ext cx="213816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Array</a:t>
            </a:r>
          </a:p>
        </p:txBody>
      </p:sp>
      <p:sp>
        <p:nvSpPr>
          <p:cNvPr id="75" name="Shape 75"/>
          <p:cNvSpPr/>
          <p:nvPr/>
        </p:nvSpPr>
        <p:spPr>
          <a:xfrm>
            <a:off x="17980796" y="4027371"/>
            <a:ext cx="1907104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Date</a:t>
            </a:r>
          </a:p>
        </p:txBody>
      </p:sp>
      <p:sp>
        <p:nvSpPr>
          <p:cNvPr id="76" name="Shape 76"/>
          <p:cNvSpPr/>
          <p:nvPr/>
        </p:nvSpPr>
        <p:spPr>
          <a:xfrm>
            <a:off x="18561412" y="4922465"/>
            <a:ext cx="745873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...</a:t>
            </a:r>
          </a:p>
        </p:txBody>
      </p:sp>
      <p:sp>
        <p:nvSpPr>
          <p:cNvPr id="77" name="Shape 77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回顾-数据类型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对象结构</a:t>
            </a:r>
          </a:p>
        </p:txBody>
      </p:sp>
      <p:sp>
        <p:nvSpPr>
          <p:cNvPr id="82" name="Shape 82"/>
          <p:cNvSpPr/>
          <p:nvPr/>
        </p:nvSpPr>
        <p:spPr>
          <a:xfrm>
            <a:off x="10762484" y="3863571"/>
            <a:ext cx="7940868" cy="7940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14047814" y="12165172"/>
            <a:ext cx="1370207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obj</a:t>
            </a:r>
          </a:p>
        </p:txBody>
      </p:sp>
      <p:pic>
        <p:nvPicPr>
          <p:cNvPr id="84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46078" y="6193293"/>
            <a:ext cx="2477973" cy="118618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</p:pic>
      <p:pic>
        <p:nvPicPr>
          <p:cNvPr id="85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46078" y="7946785"/>
            <a:ext cx="2477973" cy="118618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</p:pic>
      <p:sp>
        <p:nvSpPr>
          <p:cNvPr id="86" name="Shape 86"/>
          <p:cNvSpPr/>
          <p:nvPr/>
        </p:nvSpPr>
        <p:spPr>
          <a:xfrm>
            <a:off x="11808452" y="5109829"/>
            <a:ext cx="3292926" cy="155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b="1" sz="3600">
                <a:solidFill>
                  <a:srgbClr val="9A403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9A403E"/>
                </a:solidFill>
              </a:rPr>
              <a:t>[[proto]]</a:t>
            </a:r>
          </a:p>
        </p:txBody>
      </p:sp>
      <p:sp>
        <p:nvSpPr>
          <p:cNvPr id="87" name="Shape 87"/>
          <p:cNvSpPr/>
          <p:nvPr/>
        </p:nvSpPr>
        <p:spPr>
          <a:xfrm>
            <a:off x="11808452" y="7058986"/>
            <a:ext cx="3292926" cy="155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[[class]]</a:t>
            </a:r>
          </a:p>
        </p:txBody>
      </p:sp>
      <p:sp>
        <p:nvSpPr>
          <p:cNvPr id="88" name="Shape 88"/>
          <p:cNvSpPr/>
          <p:nvPr/>
        </p:nvSpPr>
        <p:spPr>
          <a:xfrm>
            <a:off x="11808452" y="9008143"/>
            <a:ext cx="3292926" cy="1550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3600"/>
              <a:t>[[extensible]]</a:t>
            </a:r>
          </a:p>
        </p:txBody>
      </p:sp>
      <p:grpSp>
        <p:nvGrpSpPr>
          <p:cNvPr id="91" name="Group 91"/>
          <p:cNvGrpSpPr/>
          <p:nvPr/>
        </p:nvGrpSpPr>
        <p:grpSpPr>
          <a:xfrm>
            <a:off x="8855544" y="577677"/>
            <a:ext cx="3468848" cy="3468847"/>
            <a:chOff x="0" y="0"/>
            <a:chExt cx="3468846" cy="3468846"/>
          </a:xfrm>
        </p:grpSpPr>
        <p:sp>
          <p:nvSpPr>
            <p:cNvPr id="89" name="Shape 89"/>
            <p:cNvSpPr/>
            <p:nvPr/>
          </p:nvSpPr>
          <p:spPr>
            <a:xfrm>
              <a:off x="0" y="0"/>
              <a:ext cx="3468847" cy="3468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F6797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76200" dist="381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90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85054" y="1141333"/>
              <a:ext cx="2477974" cy="1186181"/>
            </a:xfrm>
            <a:prstGeom prst="rect">
              <a:avLst/>
            </a:prstGeom>
            <a:effectLst>
              <a:outerShdw sx="100000" sy="100000" kx="0" ky="0" algn="b" rotWithShape="0" blurRad="76200" dist="38100" dir="5400000">
                <a:srgbClr val="000000">
                  <a:alpha val="35000"/>
                </a:srgbClr>
              </a:outerShdw>
            </a:effectLst>
          </p:spPr>
        </p:pic>
      </p:grpSp>
      <p:sp>
        <p:nvSpPr>
          <p:cNvPr id="92" name="Shape 92"/>
          <p:cNvSpPr/>
          <p:nvPr/>
        </p:nvSpPr>
        <p:spPr>
          <a:xfrm flipH="1" flipV="1">
            <a:off x="10863499" y="4036892"/>
            <a:ext cx="1352246" cy="1352247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1624796" y="8396322"/>
            <a:ext cx="5795054" cy="2773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function</a:t>
            </a:r>
            <a:r>
              <a:rPr sz="4500"/>
              <a:t>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(){}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foo.</a:t>
            </a:r>
            <a:r>
              <a:rPr sz="4500"/>
              <a:t>prototype</a:t>
            </a:r>
            <a:r>
              <a:rPr sz="4500"/>
              <a:t>.z =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</a:t>
            </a:r>
            <a:r>
              <a:rPr sz="4500"/>
              <a:t> obj =</a:t>
            </a:r>
            <a:r>
              <a:rPr sz="4500"/>
              <a:t>new</a:t>
            </a:r>
            <a:r>
              <a:rPr sz="4500"/>
              <a:t>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();</a:t>
            </a:r>
          </a:p>
        </p:txBody>
      </p:sp>
      <p:sp>
        <p:nvSpPr>
          <p:cNvPr id="94" name="Shape 94"/>
          <p:cNvSpPr/>
          <p:nvPr/>
        </p:nvSpPr>
        <p:spPr>
          <a:xfrm>
            <a:off x="1693158" y="4262120"/>
            <a:ext cx="3519099" cy="2773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</a:t>
            </a:r>
            <a:r>
              <a:rPr sz="4500"/>
              <a:t> obj = {};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obj.x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18343202" y="1677100"/>
            <a:ext cx="5650740" cy="10238148"/>
            <a:chOff x="0" y="0"/>
            <a:chExt cx="5650738" cy="10238147"/>
          </a:xfrm>
        </p:grpSpPr>
        <p:sp>
          <p:nvSpPr>
            <p:cNvPr id="95" name="Shape 95"/>
            <p:cNvSpPr/>
            <p:nvPr/>
          </p:nvSpPr>
          <p:spPr>
            <a:xfrm>
              <a:off x="1264766" y="0"/>
              <a:ext cx="4385973" cy="10238148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76200" dist="38100" dir="5400000">
                <a:srgbClr val="000000">
                  <a:alpha val="35000"/>
                </a:srgbClr>
              </a:outerShdw>
            </a:effectLst>
          </p:spPr>
          <p:txBody>
            <a:bodyPr wrap="square" lIns="91439" tIns="91439" rIns="91439" bIns="91439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6" name="Shape 96"/>
            <p:cNvSpPr/>
            <p:nvPr/>
          </p:nvSpPr>
          <p:spPr>
            <a:xfrm>
              <a:off x="1921741" y="594485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76200" dist="381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3600"/>
                <a:t>writable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1921741" y="2511839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76200" dist="381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3600"/>
                <a:t>enumerable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1921741" y="4429192"/>
              <a:ext cx="3292926" cy="1550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76200" dist="381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3600"/>
                <a:t>configurable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0" y="5204211"/>
              <a:ext cx="1370206" cy="1"/>
            </a:xfrm>
            <a:prstGeom prst="line">
              <a:avLst/>
            </a:prstGeom>
            <a:noFill/>
            <a:ln w="50800" cap="flat">
              <a:solidFill>
                <a:srgbClr val="4F81BD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76200" dist="38100" dir="540000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921741" y="8388790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9A403E"/>
              </a:solidFill>
              <a:prstDash val="solid"/>
              <a:bevel/>
            </a:ln>
            <a:effectLst>
              <a:outerShdw sx="100000" sy="100000" kx="0" ky="0" algn="b" rotWithShape="0" blurRad="76200" dist="381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3600"/>
                <a:t>get/set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1921741" y="6408991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76200" dist="381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3600"/>
                <a:t>value</a:t>
              </a:r>
            </a:p>
          </p:txBody>
        </p:sp>
      </p:grp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nodeType="after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nodeType="after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nodeType="afterEffect" presetClass="entr" presetSubtype="8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(null)(right)" transition="in">
                                      <p:cBhvr>
                                        <p:cTn id="2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nodeType="afterEffect" presetClass="entr" presetSubtype="8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(null)(right)" transition="in">
                                      <p:cBhvr>
                                        <p:cTn id="2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presetClass="entr" presetSubtype="0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nodeType="afterEffect" presetClass="entr" presetSubtype="8" presetID="15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nodeType="afterEffect" presetClass="entr" presetSubtype="8" presetID="15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presetClass="entr" presetSubtype="0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nodeType="afterEffect" presetClass="entr" presetSubtype="0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" grpId="1"/>
      <p:bldP build="whole" bldLvl="1" animBg="1" rev="0" advAuto="0" spid="85" grpId="5"/>
      <p:bldP build="whole" bldLvl="1" animBg="1" rev="0" advAuto="0" spid="102" grpId="6"/>
      <p:bldP build="whole" bldLvl="1" animBg="1" rev="0" advAuto="0" spid="82" grpId="2"/>
      <p:bldP build="whole" bldLvl="1" animBg="1" rev="0" advAuto="0" spid="93" grpId="8"/>
      <p:bldP build="whole" bldLvl="1" animBg="1" rev="0" advAuto="0" spid="88" grpId="12"/>
      <p:bldP build="whole" bldLvl="1" animBg="1" rev="0" advAuto="0" spid="87" grpId="11"/>
      <p:bldP build="whole" bldLvl="1" animBg="1" rev="0" advAuto="0" spid="91" grpId="9"/>
      <p:bldP build="whole" bldLvl="1" animBg="1" rev="0" advAuto="0" spid="92" grpId="10"/>
      <p:bldP build="whole" bldLvl="1" animBg="1" rev="0" advAuto="0" spid="84" grpId="4"/>
      <p:bldP build="whole" bldLvl="1" animBg="1" rev="0" advAuto="0" spid="86" grpId="7"/>
      <p:bldP build="whole" bldLvl="1" animBg="1" rev="0" advAuto="0" spid="83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对象创建、原型链</a:t>
            </a:r>
          </a:p>
        </p:txBody>
      </p:sp>
      <p:sp>
        <p:nvSpPr>
          <p:cNvPr id="107" name="Shape 107"/>
          <p:cNvSpPr/>
          <p:nvPr/>
        </p:nvSpPr>
        <p:spPr>
          <a:xfrm>
            <a:off x="9046210" y="6264909"/>
            <a:ext cx="6291580" cy="1186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>
              <a:defRPr sz="1800"/>
            </a:pPr>
            <a:r>
              <a:rPr sz="6000"/>
              <a:t>首先，你得有对象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对象创建-字面量</a:t>
            </a:r>
          </a:p>
        </p:txBody>
      </p:sp>
      <p:sp>
        <p:nvSpPr>
          <p:cNvPr id="112" name="Shape 112"/>
          <p:cNvSpPr/>
          <p:nvPr/>
        </p:nvSpPr>
        <p:spPr>
          <a:xfrm>
            <a:off x="9089090" y="2661947"/>
            <a:ext cx="6205819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</a:t>
            </a:r>
            <a:r>
              <a:rPr sz="4500"/>
              <a:t> obj1 = {x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};</a:t>
            </a:r>
          </a:p>
        </p:txBody>
      </p:sp>
      <p:sp>
        <p:nvSpPr>
          <p:cNvPr id="113" name="Shape 113"/>
          <p:cNvSpPr/>
          <p:nvPr/>
        </p:nvSpPr>
        <p:spPr>
          <a:xfrm>
            <a:off x="9135216" y="3708371"/>
            <a:ext cx="3525797" cy="7345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</a:t>
            </a:r>
            <a:r>
              <a:rPr sz="4500"/>
              <a:t> obj2 = {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x :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y :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o : {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    z :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,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    n : </a:t>
            </a:r>
            <a:r>
              <a:rPr sz="4500">
                <a:solidFill>
                  <a:srgbClr val="BF8F00"/>
                </a:solidFill>
              </a:rPr>
              <a:t>4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    }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3"/>
          <p:cNvGrpSpPr/>
          <p:nvPr/>
        </p:nvGrpSpPr>
        <p:grpSpPr>
          <a:xfrm>
            <a:off x="12940896" y="6171238"/>
            <a:ext cx="7068583" cy="6469257"/>
            <a:chOff x="0" y="0"/>
            <a:chExt cx="7068582" cy="6469256"/>
          </a:xfrm>
        </p:grpSpPr>
        <p:sp>
          <p:nvSpPr>
            <p:cNvPr id="117" name="Shape 117"/>
            <p:cNvSpPr/>
            <p:nvPr/>
          </p:nvSpPr>
          <p:spPr>
            <a:xfrm>
              <a:off x="6129072" y="3210196"/>
              <a:ext cx="939511" cy="8178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91439" tIns="91439" rIns="91439" bIns="91439" numCol="1" anchor="t">
              <a:spAutoFit/>
            </a:bodyPr>
            <a:lstStyle>
              <a:lvl1pPr>
                <a:defRPr sz="3800"/>
              </a:lvl1pPr>
            </a:lstStyle>
            <a:p>
              <a:pPr lvl="0">
                <a:defRPr sz="1800"/>
              </a:pPr>
              <a:r>
                <a:rPr sz="3800"/>
                <a:t>obj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769015"/>
              <a:ext cx="5700241" cy="5700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F6797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76200" dist="381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119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794405" y="3218034"/>
              <a:ext cx="2477974" cy="1186181"/>
            </a:xfrm>
            <a:prstGeom prst="rect">
              <a:avLst/>
            </a:prstGeom>
            <a:effectLst>
              <a:outerShdw sx="100000" sy="100000" kx="0" ky="0" algn="b" rotWithShape="0" blurRad="76200" dist="38100" dir="5400000">
                <a:srgbClr val="000000">
                  <a:alpha val="35000"/>
                </a:srgbClr>
              </a:outerShdw>
            </a:effectLst>
          </p:spPr>
        </p:pic>
        <p:pic>
          <p:nvPicPr>
            <p:cNvPr id="120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94405" y="4635365"/>
              <a:ext cx="2477974" cy="1186181"/>
            </a:xfrm>
            <a:prstGeom prst="rect">
              <a:avLst/>
            </a:prstGeom>
            <a:effectLst>
              <a:outerShdw sx="100000" sy="100000" kx="0" ky="0" algn="b" rotWithShape="0" blurRad="76200" dist="38100" dir="5400000">
                <a:srgbClr val="000000">
                  <a:alpha val="35000"/>
                </a:srgbClr>
              </a:outerShdw>
            </a:effectLst>
          </p:spPr>
        </p:pic>
        <p:sp>
          <p:nvSpPr>
            <p:cNvPr id="121" name="Shape 121"/>
            <p:cNvSpPr/>
            <p:nvPr/>
          </p:nvSpPr>
          <p:spPr>
            <a:xfrm>
              <a:off x="1203657" y="1411446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76200" dist="381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b="1" sz="3600">
                  <a:solidFill>
                    <a:srgbClr val="9A403E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600">
                  <a:solidFill>
                    <a:srgbClr val="9A403E"/>
                  </a:solidFill>
                </a:rPr>
                <a:t>[[proto]]</a:t>
              </a:r>
            </a:p>
          </p:txBody>
        </p:sp>
        <p:sp>
          <p:nvSpPr>
            <p:cNvPr id="122" name="Shape 122"/>
            <p:cNvSpPr/>
            <p:nvPr/>
          </p:nvSpPr>
          <p:spPr>
            <a:xfrm flipV="1">
              <a:off x="2850120" y="0"/>
              <a:ext cx="1" cy="1397829"/>
            </a:xfrm>
            <a:prstGeom prst="line">
              <a:avLst/>
            </a:prstGeom>
            <a:noFill/>
            <a:ln w="50800" cap="flat">
              <a:solidFill>
                <a:srgbClr val="C0504D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76200" dist="38100" dir="540000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124" name="Shape 124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创建对象-new/原型链</a:t>
            </a:r>
          </a:p>
        </p:txBody>
      </p:sp>
      <p:sp>
        <p:nvSpPr>
          <p:cNvPr id="125" name="Shape 125"/>
          <p:cNvSpPr/>
          <p:nvPr/>
        </p:nvSpPr>
        <p:spPr>
          <a:xfrm>
            <a:off x="13725948" y="1075505"/>
            <a:ext cx="4130137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Object.prototype</a:t>
            </a:r>
          </a:p>
        </p:txBody>
      </p:sp>
      <p:sp>
        <p:nvSpPr>
          <p:cNvPr id="126" name="Shape 126"/>
          <p:cNvSpPr/>
          <p:nvPr/>
        </p:nvSpPr>
        <p:spPr>
          <a:xfrm>
            <a:off x="17822574" y="1484445"/>
            <a:ext cx="854213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8901582" y="1075505"/>
            <a:ext cx="1047201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</a:p>
        </p:txBody>
      </p:sp>
      <p:sp>
        <p:nvSpPr>
          <p:cNvPr id="128" name="Shape 128"/>
          <p:cNvSpPr/>
          <p:nvPr/>
        </p:nvSpPr>
        <p:spPr>
          <a:xfrm>
            <a:off x="3515034" y="2019689"/>
            <a:ext cx="5625947" cy="18592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function</a:t>
            </a:r>
            <a:r>
              <a:rPr sz="4500"/>
              <a:t>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(){}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foo.</a:t>
            </a:r>
            <a:r>
              <a:rPr sz="4500"/>
              <a:t>prototype</a:t>
            </a:r>
            <a:r>
              <a:rPr sz="4500"/>
              <a:t>.z = </a:t>
            </a:r>
            <a:r>
              <a:rPr sz="4500">
                <a:solidFill>
                  <a:srgbClr val="BF8F00"/>
                </a:solidFill>
              </a:rPr>
              <a:t>3</a:t>
            </a:r>
            <a:r>
              <a:rPr sz="4500"/>
              <a:t>;</a:t>
            </a:r>
          </a:p>
        </p:txBody>
      </p:sp>
      <p:sp>
        <p:nvSpPr>
          <p:cNvPr id="129" name="Shape 129"/>
          <p:cNvSpPr/>
          <p:nvPr/>
        </p:nvSpPr>
        <p:spPr>
          <a:xfrm>
            <a:off x="3650345" y="7435270"/>
            <a:ext cx="9410181" cy="5364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obj.x;</a:t>
            </a:r>
            <a:r>
              <a:rPr sz="4500">
                <a:solidFill>
                  <a:srgbClr val="A7A7A7"/>
                </a:solidFill>
              </a:rPr>
              <a:t> // 1</a:t>
            </a:r>
            <a:endParaRPr sz="4500">
              <a:solidFill>
                <a:srgbClr val="A7A7A7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obj.y; </a:t>
            </a:r>
            <a:r>
              <a:rPr sz="4500">
                <a:solidFill>
                  <a:srgbClr val="A7A7A7"/>
                </a:solidFill>
              </a:rPr>
              <a:t>// 2</a:t>
            </a:r>
            <a:endParaRPr sz="4500">
              <a:solidFill>
                <a:srgbClr val="A7A7A7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A7A7A7"/>
                </a:solidFill>
              </a:rPr>
              <a:t>// 3</a:t>
            </a:r>
            <a:endParaRPr sz="4500">
              <a:solidFill>
                <a:srgbClr val="A7A7A7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typeof obj.toString; </a:t>
            </a:r>
            <a:r>
              <a:rPr sz="4500">
                <a:solidFill>
                  <a:srgbClr val="A7A7A7"/>
                </a:solidFill>
              </a:rPr>
              <a:t>// ‘function'</a:t>
            </a:r>
            <a:endParaRPr sz="4500">
              <a:solidFill>
                <a:srgbClr val="A7A7A7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 in obj;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false</a:t>
            </a:r>
          </a:p>
        </p:txBody>
      </p:sp>
      <p:grpSp>
        <p:nvGrpSpPr>
          <p:cNvPr id="136" name="Group 136"/>
          <p:cNvGrpSpPr/>
          <p:nvPr/>
        </p:nvGrpSpPr>
        <p:grpSpPr>
          <a:xfrm>
            <a:off x="14056593" y="1877827"/>
            <a:ext cx="6935205" cy="4303584"/>
            <a:chOff x="0" y="0"/>
            <a:chExt cx="6935204" cy="4303583"/>
          </a:xfrm>
        </p:grpSpPr>
        <p:grpSp>
          <p:nvGrpSpPr>
            <p:cNvPr id="134" name="Group 134"/>
            <p:cNvGrpSpPr/>
            <p:nvPr/>
          </p:nvGrpSpPr>
          <p:grpSpPr>
            <a:xfrm>
              <a:off x="0" y="-1"/>
              <a:ext cx="3468847" cy="4303585"/>
              <a:chOff x="0" y="0"/>
              <a:chExt cx="3468846" cy="4303583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0" y="834737"/>
                <a:ext cx="3468847" cy="3468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F6797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sx="100000" sy="100000" kx="0" ky="0" algn="b" rotWithShape="0" blurRad="76200" dist="381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defRPr sz="36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pic>
            <p:nvPicPr>
              <p:cNvPr id="131" name="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964302" y="2732068"/>
                <a:ext cx="1540243" cy="1045334"/>
              </a:xfrm>
              <a:prstGeom prst="rect">
                <a:avLst/>
              </a:prstGeom>
              <a:effectLst>
                <a:outerShdw sx="100000" sy="100000" kx="0" ky="0" algn="b" rotWithShape="0" blurRad="76200" dist="38100" dir="5400000">
                  <a:srgbClr val="000000">
                    <a:alpha val="35000"/>
                  </a:srgbClr>
                </a:outerShdw>
              </a:effectLst>
            </p:spPr>
          </p:pic>
          <p:sp>
            <p:nvSpPr>
              <p:cNvPr id="132" name="Shape 132"/>
              <p:cNvSpPr/>
              <p:nvPr/>
            </p:nvSpPr>
            <p:spPr>
              <a:xfrm flipV="1">
                <a:off x="1734423" y="-1"/>
                <a:ext cx="1" cy="1045334"/>
              </a:xfrm>
              <a:prstGeom prst="line">
                <a:avLst/>
              </a:prstGeom>
              <a:noFill/>
              <a:ln w="50800" cap="flat">
                <a:solidFill>
                  <a:srgbClr val="C0504D"/>
                </a:solidFill>
                <a:prstDash val="solid"/>
                <a:bevel/>
                <a:tailEnd type="triangle" w="med" len="med"/>
              </a:ln>
              <a:effectLst>
                <a:outerShdw sx="100000" sy="100000" kx="0" ky="0" algn="b" rotWithShape="0" blurRad="76200" dist="381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688623" y="1283774"/>
                <a:ext cx="2091601" cy="9945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sx="100000" sy="100000" kx="0" ky="0" algn="b" rotWithShape="0" blurRad="76200" dist="381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100000"/>
                  </a:lnSpc>
                  <a:defRPr b="1" sz="2200">
                    <a:solidFill>
                      <a:srgbClr val="9A403E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 lvl="0">
                  <a:defRPr b="0" sz="1800">
                    <a:solidFill>
                      <a:srgbClr val="000000"/>
                    </a:solidFill>
                  </a:defRPr>
                </a:pPr>
                <a:r>
                  <a:rPr b="1" sz="2200">
                    <a:solidFill>
                      <a:srgbClr val="9A403E"/>
                    </a:solidFill>
                  </a:rPr>
                  <a:t>[[proto]]</a:t>
                </a:r>
              </a:p>
            </p:txBody>
          </p:sp>
        </p:grpSp>
        <p:sp>
          <p:nvSpPr>
            <p:cNvPr id="135" name="Shape 135"/>
            <p:cNvSpPr/>
            <p:nvPr/>
          </p:nvSpPr>
          <p:spPr>
            <a:xfrm>
              <a:off x="3801974" y="2188288"/>
              <a:ext cx="3133231" cy="7670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91439" tIns="91439" rIns="91439" bIns="91439" numCol="1" anchor="t">
              <a:spAutoFit/>
            </a:bodyPr>
            <a:lstStyle>
              <a:lvl1pPr>
                <a:defRPr sz="3500"/>
              </a:lvl1pPr>
            </a:lstStyle>
            <a:p>
              <a:pPr lvl="0">
                <a:defRPr sz="1800"/>
              </a:pPr>
              <a:r>
                <a:rPr sz="3500"/>
                <a:t>foo.prototype</a:t>
              </a:r>
            </a:p>
          </p:txBody>
        </p:sp>
      </p:grpSp>
      <p:sp>
        <p:nvSpPr>
          <p:cNvPr id="137" name="Shape 137"/>
          <p:cNvSpPr/>
          <p:nvPr/>
        </p:nvSpPr>
        <p:spPr>
          <a:xfrm>
            <a:off x="3542242" y="4270280"/>
            <a:ext cx="5571532" cy="2773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var</a:t>
            </a:r>
            <a:r>
              <a:rPr sz="4500"/>
              <a:t> obj =</a:t>
            </a:r>
            <a:r>
              <a:rPr sz="4500"/>
              <a:t>new</a:t>
            </a:r>
            <a:r>
              <a:rPr sz="4500"/>
              <a:t> </a:t>
            </a:r>
            <a:r>
              <a:rPr sz="4500">
                <a:solidFill>
                  <a:srgbClr val="021994"/>
                </a:solidFill>
              </a:rPr>
              <a:t>foo</a:t>
            </a:r>
            <a:r>
              <a:rPr sz="4500"/>
              <a:t>();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obj.y = </a:t>
            </a:r>
            <a:r>
              <a:rPr sz="4500">
                <a:solidFill>
                  <a:srgbClr val="BF8F00"/>
                </a:solidFill>
              </a:rPr>
              <a:t>2</a:t>
            </a:r>
            <a:r>
              <a:rPr sz="4500"/>
              <a:t>;</a:t>
            </a:r>
            <a:endParaRPr sz="450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4500"/>
              <a:t>obj.x = </a:t>
            </a:r>
            <a:r>
              <a:rPr sz="4500">
                <a:solidFill>
                  <a:srgbClr val="BF8F00"/>
                </a:solidFill>
              </a:rPr>
              <a:t>1</a:t>
            </a:r>
            <a:r>
              <a:rPr sz="4500"/>
              <a:t>;</a:t>
            </a:r>
          </a:p>
        </p:txBody>
      </p:sp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nodeType="afterEffect" presetClass="entr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8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nodeType="afterEffect" presetClass="entr" presetSubtype="8" presetID="15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8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nodeType="afterEffect" presetClass="entr" presetSubtype="8" presetID="15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nodeType="afterEffect" presetClass="entr" presetSubtype="8" presetID="15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presetClass="entr" presetSubtype="8" presetID="15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7"/>
      <p:bldP build="whole" bldLvl="1" animBg="1" rev="0" advAuto="0" spid="127" grpId="6"/>
      <p:bldP build="whole" bldLvl="1" animBg="1" rev="0" advAuto="0" spid="123" grpId="4"/>
      <p:bldP build="whole" bldLvl="1" animBg="1" rev="0" advAuto="0" spid="136" grpId="1"/>
      <p:bldP build="whole" bldLvl="1" animBg="1" rev="0" advAuto="0" spid="137" grpId="3"/>
      <p:bldP build="whole" bldLvl="1" animBg="1" rev="0" advAuto="0" spid="128" grpId="2"/>
      <p:bldP build="whole" bldLvl="1" animBg="1" rev="0" advAuto="0" spid="125" grpId="5"/>
      <p:bldP build="whole" bldLvl="1" animBg="1" rev="0" advAuto="0" spid="129" grpId="8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20355417" y="9942530"/>
            <a:ext cx="939511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obj</a:t>
            </a:r>
          </a:p>
        </p:txBody>
      </p:sp>
      <p:sp>
        <p:nvSpPr>
          <p:cNvPr id="142" name="Shape 142"/>
          <p:cNvSpPr/>
          <p:nvPr/>
        </p:nvSpPr>
        <p:spPr>
          <a:xfrm>
            <a:off x="12292452" y="6669633"/>
            <a:ext cx="7363673" cy="7363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43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35302" y="9389272"/>
            <a:ext cx="2477974" cy="118618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</p:pic>
      <p:pic>
        <p:nvPicPr>
          <p:cNvPr id="144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35302" y="10806604"/>
            <a:ext cx="2477974" cy="1186181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</p:pic>
      <p:sp>
        <p:nvSpPr>
          <p:cNvPr id="145" name="Shape 145"/>
          <p:cNvSpPr/>
          <p:nvPr/>
        </p:nvSpPr>
        <p:spPr>
          <a:xfrm>
            <a:off x="14144553" y="7582684"/>
            <a:ext cx="3292926" cy="1550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b="1" sz="3600">
                <a:solidFill>
                  <a:srgbClr val="9A403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9A403E"/>
                </a:solidFill>
              </a:rPr>
              <a:t>[[proto]]</a:t>
            </a:r>
          </a:p>
        </p:txBody>
      </p:sp>
      <p:sp>
        <p:nvSpPr>
          <p:cNvPr id="146" name="Shape 146"/>
          <p:cNvSpPr/>
          <p:nvPr/>
        </p:nvSpPr>
        <p:spPr>
          <a:xfrm flipV="1">
            <a:off x="15791016" y="6171238"/>
            <a:ext cx="1" cy="1397829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7" name="Shape 147"/>
          <p:cNvSpPr/>
          <p:nvPr/>
        </p:nvSpPr>
        <p:spPr>
          <a:xfrm rot="20590801">
            <a:off x="-4559804" y="1114562"/>
            <a:ext cx="16636422" cy="928795"/>
          </a:xfrm>
          <a:prstGeom prst="rect">
            <a:avLst/>
          </a:prstGeom>
          <a:solidFill>
            <a:srgbClr val="4F81BD"/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667512">
              <a:defRPr sz="438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80">
                <a:solidFill>
                  <a:srgbClr val="FFFFFF"/>
                </a:solidFill>
              </a:rPr>
              <a:t>创建对象-new/原型链</a:t>
            </a:r>
          </a:p>
        </p:txBody>
      </p:sp>
      <p:sp>
        <p:nvSpPr>
          <p:cNvPr id="148" name="Shape 148"/>
          <p:cNvSpPr/>
          <p:nvPr/>
        </p:nvSpPr>
        <p:spPr>
          <a:xfrm>
            <a:off x="13725948" y="1075505"/>
            <a:ext cx="4130137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Object.prototype</a:t>
            </a:r>
          </a:p>
        </p:txBody>
      </p:sp>
      <p:sp>
        <p:nvSpPr>
          <p:cNvPr id="149" name="Shape 149"/>
          <p:cNvSpPr/>
          <p:nvPr/>
        </p:nvSpPr>
        <p:spPr>
          <a:xfrm>
            <a:off x="17822574" y="1484445"/>
            <a:ext cx="854213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18901582" y="1075505"/>
            <a:ext cx="1047201" cy="817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3800"/>
              <a:t>null</a:t>
            </a:r>
          </a:p>
        </p:txBody>
      </p:sp>
      <p:sp>
        <p:nvSpPr>
          <p:cNvPr id="151" name="Shape 151"/>
          <p:cNvSpPr/>
          <p:nvPr/>
        </p:nvSpPr>
        <p:spPr>
          <a:xfrm>
            <a:off x="14056593" y="2712564"/>
            <a:ext cx="3468847" cy="3468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F6797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52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020895" y="4609896"/>
            <a:ext cx="1540244" cy="1045333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</p:pic>
      <p:sp>
        <p:nvSpPr>
          <p:cNvPr id="153" name="Shape 153"/>
          <p:cNvSpPr/>
          <p:nvPr/>
        </p:nvSpPr>
        <p:spPr>
          <a:xfrm flipV="1">
            <a:off x="15791016" y="1877827"/>
            <a:ext cx="1" cy="1045333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14745216" y="3161601"/>
            <a:ext cx="2091601" cy="9945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b="1" sz="2200">
                <a:solidFill>
                  <a:srgbClr val="9A403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200">
                <a:solidFill>
                  <a:srgbClr val="9A403E"/>
                </a:solidFill>
              </a:rPr>
              <a:t>[[proto]]</a:t>
            </a:r>
          </a:p>
        </p:txBody>
      </p:sp>
      <p:sp>
        <p:nvSpPr>
          <p:cNvPr id="155" name="Shape 155"/>
          <p:cNvSpPr/>
          <p:nvPr/>
        </p:nvSpPr>
        <p:spPr>
          <a:xfrm>
            <a:off x="17858568" y="4066115"/>
            <a:ext cx="3133231" cy="767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foo.prototype</a:t>
            </a:r>
          </a:p>
        </p:txBody>
      </p:sp>
      <p:sp>
        <p:nvSpPr>
          <p:cNvPr id="156" name="Shape 156"/>
          <p:cNvSpPr/>
          <p:nvPr/>
        </p:nvSpPr>
        <p:spPr>
          <a:xfrm>
            <a:off x="3129407" y="2414179"/>
            <a:ext cx="2729938" cy="944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 = </a:t>
            </a:r>
            <a:r>
              <a:rPr sz="4500">
                <a:solidFill>
                  <a:srgbClr val="BF8F00"/>
                </a:solidFill>
              </a:rPr>
              <a:t>5</a:t>
            </a:r>
            <a:r>
              <a:rPr sz="4500"/>
              <a:t>;</a:t>
            </a:r>
          </a:p>
        </p:txBody>
      </p:sp>
      <p:sp>
        <p:nvSpPr>
          <p:cNvPr id="157" name="Shape 157"/>
          <p:cNvSpPr/>
          <p:nvPr/>
        </p:nvSpPr>
        <p:spPr>
          <a:xfrm>
            <a:off x="3062830" y="6509972"/>
            <a:ext cx="5350243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 = undefined;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undefined</a:t>
            </a:r>
          </a:p>
        </p:txBody>
      </p:sp>
      <p:sp>
        <p:nvSpPr>
          <p:cNvPr id="158" name="Shape 158"/>
          <p:cNvSpPr/>
          <p:nvPr/>
        </p:nvSpPr>
        <p:spPr>
          <a:xfrm>
            <a:off x="2936140" y="8794336"/>
            <a:ext cx="5603623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obj.z;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3</a:t>
            </a:r>
          </a:p>
        </p:txBody>
      </p:sp>
      <p:sp>
        <p:nvSpPr>
          <p:cNvPr id="159" name="Shape 159"/>
          <p:cNvSpPr/>
          <p:nvPr/>
        </p:nvSpPr>
        <p:spPr>
          <a:xfrm>
            <a:off x="2936140" y="11078700"/>
            <a:ext cx="5603623" cy="1706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delete obj.z;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still 3!!!</a:t>
            </a:r>
          </a:p>
        </p:txBody>
      </p:sp>
      <p:pic>
        <p:nvPicPr>
          <p:cNvPr id="160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751084" y="12239717"/>
            <a:ext cx="2446410" cy="1154618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</p:pic>
      <p:sp>
        <p:nvSpPr>
          <p:cNvPr id="161" name="Shape 161"/>
          <p:cNvSpPr/>
          <p:nvPr/>
        </p:nvSpPr>
        <p:spPr>
          <a:xfrm>
            <a:off x="3137286" y="3573866"/>
            <a:ext cx="8975975" cy="24688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</a:t>
            </a:r>
            <a:r>
              <a:rPr sz="4500">
                <a:solidFill>
                  <a:srgbClr val="021994"/>
                </a:solidFill>
              </a:rPr>
              <a:t>hasOwnProperty</a:t>
            </a:r>
            <a:r>
              <a:rPr sz="4500"/>
              <a:t>(</a:t>
            </a:r>
            <a:r>
              <a:rPr sz="4500">
                <a:solidFill>
                  <a:srgbClr val="CD1D00"/>
                </a:solidFill>
              </a:rPr>
              <a:t>'z'</a:t>
            </a:r>
            <a:r>
              <a:rPr sz="4500"/>
              <a:t>); </a:t>
            </a:r>
            <a:r>
              <a:rPr sz="4500">
                <a:solidFill>
                  <a:srgbClr val="959395"/>
                </a:solidFill>
              </a:rPr>
              <a:t>// true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foo.prototype.z; </a:t>
            </a:r>
            <a:r>
              <a:rPr sz="4500">
                <a:solidFill>
                  <a:srgbClr val="959395"/>
                </a:solidFill>
              </a:rPr>
              <a:t>// still 3</a:t>
            </a:r>
            <a:endParaRPr sz="450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4500"/>
              <a:t>obj.z; </a:t>
            </a:r>
            <a:r>
              <a:rPr sz="4500">
                <a:solidFill>
                  <a:srgbClr val="959395"/>
                </a:solidFill>
              </a:rPr>
              <a:t>// 5</a:t>
            </a:r>
          </a:p>
        </p:txBody>
      </p:sp>
      <p:pic>
        <p:nvPicPr>
          <p:cNvPr id="162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057486" y="12239717"/>
            <a:ext cx="3833606" cy="1154618"/>
          </a:xfrm>
          <a:prstGeom prst="rect">
            <a:avLst/>
          </a:prstGeom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ntr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presetClass="exi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afterEffect" presetClass="entr" presetSubtype="0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presetClass="exi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presetClass="entr" presetSubtype="0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8"/>
      <p:bldP build="whole" bldLvl="1" animBg="1" rev="0" advAuto="0" spid="157" grpId="4"/>
      <p:bldP build="whole" bldLvl="1" animBg="1" rev="0" advAuto="0" spid="160" grpId="2"/>
      <p:bldP build="whole" bldLvl="1" animBg="1" rev="0" advAuto="0" spid="161" grpId="3"/>
      <p:bldP build="whole" bldLvl="1" animBg="1" rev="0" advAuto="0" spid="158" grpId="7"/>
      <p:bldP build="whole" bldLvl="1" animBg="1" rev="0" advAuto="0" spid="159" grpId="9"/>
      <p:bldP build="whole" bldLvl="1" animBg="1" rev="0" advAuto="0" spid="160" grpId="6"/>
      <p:bldP build="whole" bldLvl="1" animBg="1" rev="0" advAuto="0" spid="162" grpId="5"/>
      <p:bldP build="whole" bldLvl="1" animBg="1" rev="0" advAuto="0" spid="15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