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lvl1pPr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1pPr>
    <a:lvl2pPr indent="457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2pPr>
    <a:lvl3pPr indent="914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3pPr>
    <a:lvl4pPr indent="1371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4pPr>
    <a:lvl5pPr indent="18288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5pPr>
    <a:lvl6pPr indent="22860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6pPr>
    <a:lvl7pPr indent="2743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7pPr>
    <a:lvl8pPr indent="3200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8pPr>
    <a:lvl9pPr indent="3657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  <a:endParaRPr sz="6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  <a:endParaRPr sz="6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  <a:endParaRPr sz="6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  <a:endParaRPr sz="6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b="1" cap="all" sz="8000"/>
            </a:lvl1pPr>
          </a:lstStyle>
          <a:p>
            <a:pPr lvl="0">
              <a:defRPr b="0" cap="none" sz="1800"/>
            </a:pPr>
            <a:r>
              <a:rPr b="1" cap="all" sz="8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  <a:endParaRPr sz="4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  <a:endParaRPr sz="4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  <a:endParaRPr sz="4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  <a:endParaRPr sz="4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/>
            </a:pPr>
            <a:r>
              <a:rPr b="1" sz="4800"/>
              <a:t>Body Level One</a:t>
            </a:r>
            <a:endParaRPr b="1" sz="4800"/>
          </a:p>
          <a:p>
            <a:pPr lvl="1">
              <a:defRPr b="0" sz="1800"/>
            </a:pPr>
            <a:r>
              <a:rPr b="1" sz="4800"/>
              <a:t>Body Level Two</a:t>
            </a:r>
            <a:endParaRPr b="1" sz="4800"/>
          </a:p>
          <a:p>
            <a:pPr lvl="2">
              <a:defRPr b="0" sz="1800"/>
            </a:pPr>
            <a:r>
              <a:rPr b="1" sz="4800"/>
              <a:t>Body Level Three</a:t>
            </a:r>
            <a:endParaRPr b="1" sz="4800"/>
          </a:p>
          <a:p>
            <a:pPr lvl="3">
              <a:defRPr b="0" sz="1800"/>
            </a:pPr>
            <a:r>
              <a:rPr b="1" sz="4800"/>
              <a:t>Body Level Four</a:t>
            </a:r>
            <a:endParaRPr b="1" sz="4800"/>
          </a:p>
          <a:p>
            <a:pPr lvl="4">
              <a:defRPr b="0" sz="1800"/>
            </a:pPr>
            <a:r>
              <a:rPr b="1" sz="48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>
        <a:defRPr sz="8800">
          <a:latin typeface="Calibri"/>
          <a:ea typeface="Calibri"/>
          <a:cs typeface="Calibri"/>
          <a:sym typeface="Calibri"/>
        </a:defRPr>
      </a:lvl1pPr>
      <a:lvl2pPr algn="ctr">
        <a:defRPr sz="8800">
          <a:latin typeface="Calibri"/>
          <a:ea typeface="Calibri"/>
          <a:cs typeface="Calibri"/>
          <a:sym typeface="Calibri"/>
        </a:defRPr>
      </a:lvl2pPr>
      <a:lvl3pPr algn="ctr">
        <a:defRPr sz="8800">
          <a:latin typeface="Calibri"/>
          <a:ea typeface="Calibri"/>
          <a:cs typeface="Calibri"/>
          <a:sym typeface="Calibri"/>
        </a:defRPr>
      </a:lvl3pPr>
      <a:lvl4pPr algn="ctr">
        <a:defRPr sz="8800">
          <a:latin typeface="Calibri"/>
          <a:ea typeface="Calibri"/>
          <a:cs typeface="Calibri"/>
          <a:sym typeface="Calibri"/>
        </a:defRPr>
      </a:lvl4pPr>
      <a:lvl5pPr algn="ctr">
        <a:defRPr sz="8800">
          <a:latin typeface="Calibri"/>
          <a:ea typeface="Calibri"/>
          <a:cs typeface="Calibri"/>
          <a:sym typeface="Calibri"/>
        </a:defRPr>
      </a:lvl5pPr>
      <a:lvl6pPr algn="ctr">
        <a:defRPr sz="8800">
          <a:latin typeface="Calibri"/>
          <a:ea typeface="Calibri"/>
          <a:cs typeface="Calibri"/>
          <a:sym typeface="Calibri"/>
        </a:defRPr>
      </a:lvl6pPr>
      <a:lvl7pPr algn="ctr">
        <a:defRPr sz="8800">
          <a:latin typeface="Calibri"/>
          <a:ea typeface="Calibri"/>
          <a:cs typeface="Calibri"/>
          <a:sym typeface="Calibri"/>
        </a:defRPr>
      </a:lvl7pPr>
      <a:lvl8pPr algn="ctr">
        <a:defRPr sz="8800">
          <a:latin typeface="Calibri"/>
          <a:ea typeface="Calibri"/>
          <a:cs typeface="Calibri"/>
          <a:sym typeface="Calibri"/>
        </a:defRPr>
      </a:lvl8pPr>
      <a:lvl9pPr algn="ctr">
        <a:defRPr sz="8800">
          <a:latin typeface="Calibri"/>
          <a:ea typeface="Calibri"/>
          <a:cs typeface="Calibri"/>
          <a:sym typeface="Calibri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1pPr>
      <a:lvl2pPr marL="1110342" indent="-653142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2pPr>
      <a:lvl3pPr marL="1524000" indent="-6096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3pPr>
      <a:lvl4pPr marL="2103120" indent="-731520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4pPr>
      <a:lvl5pPr marL="2560320" indent="-731520" algn="ctr">
        <a:spcBef>
          <a:spcPts val="700"/>
        </a:spcBef>
        <a:buSzPct val="100000"/>
        <a:buFont typeface="Arial"/>
        <a:buChar char="»"/>
        <a:defRPr sz="6400">
          <a:latin typeface="Microsoft YaHei"/>
          <a:ea typeface="Microsoft YaHei"/>
          <a:cs typeface="Microsoft YaHei"/>
          <a:sym typeface="Microsoft YaHei"/>
        </a:defRPr>
      </a:lvl5pPr>
      <a:lvl6pPr marL="30175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6pPr>
      <a:lvl7pPr marL="34747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7pPr>
      <a:lvl8pPr marL="39319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8pPr>
      <a:lvl9pPr marL="43891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53" name="Shape 53"/>
          <p:cNvSpPr/>
          <p:nvPr/>
        </p:nvSpPr>
        <p:spPr>
          <a:xfrm>
            <a:off x="7141210" y="6264909"/>
            <a:ext cx="1010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第一节、创建数组、数组操作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13" name="Shape 11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二维数组</a:t>
            </a:r>
          </a:p>
        </p:txBody>
      </p:sp>
      <p:sp>
        <p:nvSpPr>
          <p:cNvPr id="114" name="Shape 114"/>
          <p:cNvSpPr/>
          <p:nvPr/>
        </p:nvSpPr>
        <p:spPr>
          <a:xfrm>
            <a:off x="5569789" y="3980164"/>
            <a:ext cx="9639842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[[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], [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], [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i = 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, j = 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row;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(; i &lt; arr.length; i++)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row = arr[i];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'row '</a:t>
            </a:r>
            <a:r>
              <a:rPr sz="4500"/>
              <a:t> + i);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for (j = 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; j &lt; row.length; j++)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(row[j]);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</p:txBody>
      </p:sp>
      <p:sp>
        <p:nvSpPr>
          <p:cNvPr id="115" name="Shape 115"/>
          <p:cNvSpPr/>
          <p:nvPr/>
        </p:nvSpPr>
        <p:spPr>
          <a:xfrm>
            <a:off x="16138410" y="3980164"/>
            <a:ext cx="2675801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result: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row 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row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2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row 2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4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5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7983187" y="1932955"/>
            <a:ext cx="9624903" cy="1420091"/>
            <a:chOff x="0" y="0"/>
            <a:chExt cx="9624901" cy="1420089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9589042" cy="1358335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 flipV="1">
              <a:off x="3352376" y="0"/>
              <a:ext cx="1" cy="1358335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 flipV="1">
              <a:off x="6614848" y="-1"/>
              <a:ext cx="1" cy="1358336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935946" y="223399"/>
              <a:ext cx="8688956" cy="119669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>
              <a:lvl1pPr algn="l" defTabSz="457200">
                <a:lnSpc>
                  <a:spcPct val="100000"/>
                </a:lnSpc>
                <a:defRPr sz="5500">
                  <a:solidFill>
                    <a:srgbClr val="BF8F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500">
                  <a:solidFill>
                    <a:srgbClr val="BF8F00"/>
                  </a:solidFill>
                </a:rPr>
                <a:t>0, 1           2, 3         4, 5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23" name="Shape 12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稀疏数组</a:t>
            </a:r>
          </a:p>
        </p:txBody>
      </p:sp>
      <p:sp>
        <p:nvSpPr>
          <p:cNvPr id="124" name="Shape 124"/>
          <p:cNvSpPr/>
          <p:nvPr/>
        </p:nvSpPr>
        <p:spPr>
          <a:xfrm>
            <a:off x="2188953" y="3474822"/>
            <a:ext cx="20006093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4500"/>
              <a:t>稀疏数组并不含有从0开始的</a:t>
            </a:r>
            <a:r>
              <a:rPr sz="4500">
                <a:solidFill>
                  <a:srgbClr val="9A403E"/>
                </a:solidFill>
              </a:rPr>
              <a:t>连续</a:t>
            </a:r>
            <a:r>
              <a:rPr sz="4500"/>
              <a:t>索引。一般length属性值比实际元素个数大。</a:t>
            </a:r>
          </a:p>
        </p:txBody>
      </p:sp>
      <p:sp>
        <p:nvSpPr>
          <p:cNvPr id="125" name="Shape 125"/>
          <p:cNvSpPr/>
          <p:nvPr/>
        </p:nvSpPr>
        <p:spPr>
          <a:xfrm>
            <a:off x="4711077" y="5471528"/>
            <a:ext cx="6814432" cy="627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arr1 = [undefined];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arr2 = new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 in arr1;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 in arr2;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arr1.length =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arr1[</a:t>
            </a:r>
            <a:r>
              <a:rPr sz="4500">
                <a:solidFill>
                  <a:srgbClr val="BF8F00"/>
                </a:solidFill>
              </a:rPr>
              <a:t>99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123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99</a:t>
            </a:r>
            <a:r>
              <a:rPr sz="4500"/>
              <a:t> in arr1;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98</a:t>
            </a:r>
            <a:r>
              <a:rPr sz="4500"/>
              <a:t> in arr1; </a:t>
            </a:r>
            <a:r>
              <a:rPr sz="4500">
                <a:solidFill>
                  <a:srgbClr val="959395"/>
                </a:solidFill>
              </a:rPr>
              <a:t>// false</a:t>
            </a:r>
          </a:p>
        </p:txBody>
      </p:sp>
      <p:sp>
        <p:nvSpPr>
          <p:cNvPr id="126" name="Shape 126"/>
          <p:cNvSpPr/>
          <p:nvPr/>
        </p:nvSpPr>
        <p:spPr>
          <a:xfrm>
            <a:off x="13727345" y="7757528"/>
            <a:ext cx="4369372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[,,];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 in arr; </a:t>
            </a:r>
            <a:r>
              <a:rPr sz="4500">
                <a:solidFill>
                  <a:srgbClr val="959395"/>
                </a:solidFill>
              </a:rPr>
              <a:t>// false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29" name="Shape 129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第三节、数组方法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32" name="Shape 13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数组方法</a:t>
            </a:r>
          </a:p>
        </p:txBody>
      </p:sp>
      <p:sp>
        <p:nvSpPr>
          <p:cNvPr id="133" name="Shape 133"/>
          <p:cNvSpPr/>
          <p:nvPr/>
        </p:nvSpPr>
        <p:spPr>
          <a:xfrm>
            <a:off x="3723220" y="6004559"/>
            <a:ext cx="6929960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{}   =&gt;  Object.prototype</a:t>
            </a:r>
            <a:br>
              <a:rPr sz="4500"/>
            </a:br>
            <a:r>
              <a:rPr sz="4500"/>
              <a:t>[]   =&gt;  Array.prototype</a:t>
            </a:r>
          </a:p>
        </p:txBody>
      </p:sp>
      <p:pic>
        <p:nvPicPr>
          <p:cNvPr id="134" name="Screen Shot 2015-02-01 at 09.29.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3600" y="1879600"/>
            <a:ext cx="9601200" cy="995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37" name="Shape 13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Array.prototype.join</a:t>
            </a:r>
          </a:p>
        </p:txBody>
      </p:sp>
      <p:sp>
        <p:nvSpPr>
          <p:cNvPr id="138" name="Shape 138"/>
          <p:cNvSpPr/>
          <p:nvPr/>
        </p:nvSpPr>
        <p:spPr>
          <a:xfrm>
            <a:off x="7053959" y="2956560"/>
            <a:ext cx="10276082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join</a:t>
            </a:r>
            <a:r>
              <a:rPr sz="4500"/>
              <a:t>(); </a:t>
            </a:r>
            <a:r>
              <a:rPr sz="4500">
                <a:solidFill>
                  <a:srgbClr val="959395"/>
                </a:solidFill>
              </a:rPr>
              <a:t>// "1,2,3"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join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"_"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"1_2_3"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repeatString</a:t>
            </a:r>
            <a:r>
              <a:rPr sz="4500"/>
              <a:t>(str, n)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new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(n +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).</a:t>
            </a:r>
            <a:r>
              <a:rPr sz="4500">
                <a:solidFill>
                  <a:srgbClr val="021994"/>
                </a:solidFill>
              </a:rPr>
              <a:t>join</a:t>
            </a:r>
            <a:r>
              <a:rPr sz="4500"/>
              <a:t>(str);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repeatString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"a"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"aaa"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repeatString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"Hi"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"HiHiHiHiHi"</a:t>
            </a:r>
            <a:endParaRPr sz="4500"/>
          </a:p>
        </p:txBody>
      </p:sp>
      <p:sp>
        <p:nvSpPr>
          <p:cNvPr id="139" name="Shape 139"/>
          <p:cNvSpPr/>
          <p:nvPr/>
        </p:nvSpPr>
        <p:spPr>
          <a:xfrm>
            <a:off x="17098010" y="1129886"/>
            <a:ext cx="58851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将数组转为字符串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42" name="Shape 14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Array.prototype.reverse</a:t>
            </a:r>
          </a:p>
        </p:txBody>
      </p:sp>
      <p:sp>
        <p:nvSpPr>
          <p:cNvPr id="143" name="Shape 143"/>
          <p:cNvSpPr/>
          <p:nvPr/>
        </p:nvSpPr>
        <p:spPr>
          <a:xfrm>
            <a:off x="8284302" y="6004559"/>
            <a:ext cx="6515847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reverse</a:t>
            </a:r>
            <a:r>
              <a:rPr sz="4500"/>
              <a:t>(); </a:t>
            </a:r>
            <a:r>
              <a:rPr sz="4500">
                <a:solidFill>
                  <a:srgbClr val="959395"/>
                </a:solidFill>
              </a:rPr>
              <a:t>// [3, 2, 1]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[3, 2, 1]</a:t>
            </a:r>
          </a:p>
        </p:txBody>
      </p:sp>
      <p:sp>
        <p:nvSpPr>
          <p:cNvPr id="144" name="Shape 144"/>
          <p:cNvSpPr/>
          <p:nvPr/>
        </p:nvSpPr>
        <p:spPr>
          <a:xfrm>
            <a:off x="18164810" y="1129886"/>
            <a:ext cx="3751580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将数组逆序</a:t>
            </a:r>
          </a:p>
        </p:txBody>
      </p:sp>
      <p:sp>
        <p:nvSpPr>
          <p:cNvPr id="145" name="Shape 145"/>
          <p:cNvSpPr/>
          <p:nvPr/>
        </p:nvSpPr>
        <p:spPr>
          <a:xfrm>
            <a:off x="12268200" y="7719567"/>
            <a:ext cx="2989580" cy="689866"/>
          </a:xfrm>
          <a:prstGeom prst="rect">
            <a:avLst/>
          </a:prstGeom>
          <a:solidFill>
            <a:srgbClr val="C0504D"/>
          </a:solidFill>
          <a:ln w="50800">
            <a:solidFill>
              <a:srgbClr val="8C3A38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原数组被修改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48" name="Shape 14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Array.prototype.sort</a:t>
            </a:r>
          </a:p>
        </p:txBody>
      </p:sp>
      <p:sp>
        <p:nvSpPr>
          <p:cNvPr id="149" name="Shape 149"/>
          <p:cNvSpPr/>
          <p:nvPr/>
        </p:nvSpPr>
        <p:spPr>
          <a:xfrm>
            <a:off x="4320430" y="3578859"/>
            <a:ext cx="6461772" cy="7777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arr = [</a:t>
            </a:r>
            <a:r>
              <a:rPr sz="3500">
                <a:solidFill>
                  <a:srgbClr val="CD1D00"/>
                </a:solidFill>
              </a:rPr>
              <a:t>"a"</a:t>
            </a:r>
            <a:r>
              <a:rPr sz="3500"/>
              <a:t>, </a:t>
            </a:r>
            <a:r>
              <a:rPr sz="3500">
                <a:solidFill>
                  <a:srgbClr val="CD1D00"/>
                </a:solidFill>
              </a:rPr>
              <a:t>"d"</a:t>
            </a:r>
            <a:r>
              <a:rPr sz="3500"/>
              <a:t>, </a:t>
            </a:r>
            <a:r>
              <a:rPr sz="3500">
                <a:solidFill>
                  <a:srgbClr val="CD1D00"/>
                </a:solidFill>
              </a:rPr>
              <a:t>"c"</a:t>
            </a:r>
            <a:r>
              <a:rPr sz="3500"/>
              <a:t>, </a:t>
            </a:r>
            <a:r>
              <a:rPr sz="3500">
                <a:solidFill>
                  <a:srgbClr val="CD1D00"/>
                </a:solidFill>
              </a:rPr>
              <a:t>"b"</a:t>
            </a:r>
            <a:r>
              <a:rPr sz="3500"/>
              <a:t>];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sort</a:t>
            </a:r>
            <a:r>
              <a:rPr sz="3500"/>
              <a:t>(); </a:t>
            </a:r>
            <a:r>
              <a:rPr sz="3500">
                <a:solidFill>
                  <a:srgbClr val="959395"/>
                </a:solidFill>
              </a:rPr>
              <a:t>// ["a", "b", "c", "d"]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 = [</a:t>
            </a:r>
            <a:r>
              <a:rPr sz="3500">
                <a:solidFill>
                  <a:srgbClr val="BF8F00"/>
                </a:solidFill>
              </a:rPr>
              <a:t>13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24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51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3</a:t>
            </a:r>
            <a:r>
              <a:rPr sz="3500"/>
              <a:t>];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sort</a:t>
            </a:r>
            <a:r>
              <a:rPr sz="3500"/>
              <a:t>(); </a:t>
            </a:r>
            <a:r>
              <a:rPr sz="3500">
                <a:solidFill>
                  <a:srgbClr val="959395"/>
                </a:solidFill>
              </a:rPr>
              <a:t>// [13, 24, 3, 51]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[13, 24, 3, 51]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sort</a:t>
            </a:r>
            <a:r>
              <a:rPr sz="3500"/>
              <a:t>(function(a, b)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return a - b;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}); </a:t>
            </a:r>
            <a:r>
              <a:rPr sz="3500">
                <a:solidFill>
                  <a:srgbClr val="959395"/>
                </a:solidFill>
              </a:rPr>
              <a:t>// [3, 13, 24, 51]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</p:txBody>
      </p:sp>
      <p:sp>
        <p:nvSpPr>
          <p:cNvPr id="150" name="Shape 150"/>
          <p:cNvSpPr/>
          <p:nvPr/>
        </p:nvSpPr>
        <p:spPr>
          <a:xfrm>
            <a:off x="14139248" y="3578859"/>
            <a:ext cx="8297505" cy="7777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 = [{age : </a:t>
            </a:r>
            <a:r>
              <a:rPr sz="3500">
                <a:solidFill>
                  <a:srgbClr val="BF8F00"/>
                </a:solidFill>
              </a:rPr>
              <a:t>25</a:t>
            </a:r>
            <a:r>
              <a:rPr sz="3500"/>
              <a:t>}, {age : </a:t>
            </a:r>
            <a:r>
              <a:rPr sz="3500">
                <a:solidFill>
                  <a:srgbClr val="BF8F00"/>
                </a:solidFill>
              </a:rPr>
              <a:t>39</a:t>
            </a:r>
            <a:r>
              <a:rPr sz="3500"/>
              <a:t>}, {age : </a:t>
            </a:r>
            <a:r>
              <a:rPr sz="3500">
                <a:solidFill>
                  <a:srgbClr val="BF8F00"/>
                </a:solidFill>
              </a:rPr>
              <a:t>99</a:t>
            </a:r>
            <a:r>
              <a:rPr sz="3500"/>
              <a:t>}];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sort</a:t>
            </a:r>
            <a:r>
              <a:rPr sz="3500"/>
              <a:t>(function(a, b)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return a.age - b.age;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forEach</a:t>
            </a:r>
            <a:r>
              <a:rPr sz="3500"/>
              <a:t>(function(item)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</a:t>
            </a:r>
            <a:r>
              <a:rPr sz="3500">
                <a:solidFill>
                  <a:srgbClr val="CD1D00"/>
                </a:solidFill>
              </a:rPr>
              <a:t>'age'</a:t>
            </a:r>
            <a:r>
              <a:rPr sz="3500"/>
              <a:t>, item.age);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result: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age 25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age 39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age 99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</p:txBody>
      </p:sp>
      <p:sp>
        <p:nvSpPr>
          <p:cNvPr id="151" name="Shape 151"/>
          <p:cNvSpPr/>
          <p:nvPr/>
        </p:nvSpPr>
        <p:spPr>
          <a:xfrm>
            <a:off x="8839200" y="6665467"/>
            <a:ext cx="2989580" cy="689866"/>
          </a:xfrm>
          <a:prstGeom prst="rect">
            <a:avLst/>
          </a:prstGeom>
          <a:solidFill>
            <a:srgbClr val="C0504D"/>
          </a:solidFill>
          <a:ln w="50800">
            <a:solidFill>
              <a:srgbClr val="8C3A38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原数组被修改</a:t>
            </a:r>
          </a:p>
        </p:txBody>
      </p:sp>
      <p:sp>
        <p:nvSpPr>
          <p:cNvPr id="152" name="Shape 152"/>
          <p:cNvSpPr/>
          <p:nvPr/>
        </p:nvSpPr>
        <p:spPr>
          <a:xfrm>
            <a:off x="19231609" y="1129886"/>
            <a:ext cx="16179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排序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55" name="Shape 15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Array.prototype.concat</a:t>
            </a:r>
          </a:p>
        </p:txBody>
      </p:sp>
      <p:sp>
        <p:nvSpPr>
          <p:cNvPr id="156" name="Shape 156"/>
          <p:cNvSpPr/>
          <p:nvPr/>
        </p:nvSpPr>
        <p:spPr>
          <a:xfrm>
            <a:off x="6040021" y="3718560"/>
            <a:ext cx="12303958" cy="627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concat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[1, 2, 3, 4, 5]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2, 3]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concat</a:t>
            </a:r>
            <a:r>
              <a:rPr sz="4500"/>
              <a:t>([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11</a:t>
            </a:r>
            <a:r>
              <a:rPr sz="4500"/>
              <a:t>], </a:t>
            </a:r>
            <a:r>
              <a:rPr sz="4500">
                <a:solidFill>
                  <a:srgbClr val="BF8F00"/>
                </a:solidFill>
              </a:rPr>
              <a:t>13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[1, 2, 3, 10, 11, 13]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concat</a:t>
            </a:r>
            <a:r>
              <a:rPr sz="4500"/>
              <a:t>([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[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]]); </a:t>
            </a:r>
            <a:r>
              <a:rPr sz="4500">
                <a:solidFill>
                  <a:srgbClr val="959395"/>
                </a:solidFill>
              </a:rPr>
              <a:t>// [1, 2, 3, 1, [2, 3]]</a:t>
            </a:r>
            <a:endParaRPr sz="4500"/>
          </a:p>
        </p:txBody>
      </p:sp>
      <p:sp>
        <p:nvSpPr>
          <p:cNvPr id="157" name="Shape 157"/>
          <p:cNvSpPr/>
          <p:nvPr/>
        </p:nvSpPr>
        <p:spPr>
          <a:xfrm>
            <a:off x="10160000" y="54843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  <p:sp>
        <p:nvSpPr>
          <p:cNvPr id="158" name="Shape 158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数组合并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61" name="Shape 16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Array.prototype.slice</a:t>
            </a:r>
          </a:p>
        </p:txBody>
      </p:sp>
      <p:sp>
        <p:nvSpPr>
          <p:cNvPr id="162" name="Shape 162"/>
          <p:cNvSpPr/>
          <p:nvPr/>
        </p:nvSpPr>
        <p:spPr>
          <a:xfrm>
            <a:off x="8715299" y="4505960"/>
            <a:ext cx="6953401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[2, 3]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[2, 3, 4, 5]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[2, 3, 4]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(-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[2]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</p:txBody>
      </p:sp>
      <p:sp>
        <p:nvSpPr>
          <p:cNvPr id="163" name="Shape 163"/>
          <p:cNvSpPr/>
          <p:nvPr/>
        </p:nvSpPr>
        <p:spPr>
          <a:xfrm>
            <a:off x="15113000" y="53319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  <p:sp>
        <p:nvSpPr>
          <p:cNvPr id="164" name="Shape 164"/>
          <p:cNvSpPr/>
          <p:nvPr/>
        </p:nvSpPr>
        <p:spPr>
          <a:xfrm>
            <a:off x="17809210" y="1129886"/>
            <a:ext cx="44627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返回部分数组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67" name="Shape 167"/>
          <p:cNvSpPr/>
          <p:nvPr/>
        </p:nvSpPr>
        <p:spPr>
          <a:xfrm>
            <a:off x="7306920" y="2702560"/>
            <a:ext cx="9770160" cy="932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splice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returns [3, 4, 5]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splice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returns [3, 4]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2, 5];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splice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'a'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'b'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returns [2]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"a", "b", 3, 4, 5]</a:t>
            </a:r>
            <a:endParaRPr sz="4500"/>
          </a:p>
        </p:txBody>
      </p:sp>
      <p:sp>
        <p:nvSpPr>
          <p:cNvPr id="168" name="Shape 16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Array.prototype.splice</a:t>
            </a:r>
          </a:p>
        </p:txBody>
      </p:sp>
      <p:sp>
        <p:nvSpPr>
          <p:cNvPr id="169" name="Shape 169"/>
          <p:cNvSpPr/>
          <p:nvPr/>
        </p:nvSpPr>
        <p:spPr>
          <a:xfrm>
            <a:off x="10922000" y="4404867"/>
            <a:ext cx="2989580" cy="689866"/>
          </a:xfrm>
          <a:prstGeom prst="rect">
            <a:avLst/>
          </a:prstGeom>
          <a:solidFill>
            <a:srgbClr val="C0504D"/>
          </a:solidFill>
          <a:ln w="50800">
            <a:solidFill>
              <a:srgbClr val="8C3A38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原数组被修改</a:t>
            </a:r>
          </a:p>
        </p:txBody>
      </p:sp>
      <p:sp>
        <p:nvSpPr>
          <p:cNvPr id="170" name="Shape 170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数组拼接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数组</a:t>
            </a:r>
          </a:p>
        </p:txBody>
      </p:sp>
      <p:sp>
        <p:nvSpPr>
          <p:cNvPr id="57" name="Shape 57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73" name="Shape 173"/>
          <p:cNvSpPr/>
          <p:nvPr/>
        </p:nvSpPr>
        <p:spPr>
          <a:xfrm>
            <a:off x="6935687" y="4137660"/>
            <a:ext cx="10512626" cy="544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arr = [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3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4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5</a:t>
            </a:r>
            <a:r>
              <a:rPr sz="3500"/>
              <a:t>];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forEach</a:t>
            </a:r>
            <a:r>
              <a:rPr sz="3500"/>
              <a:t>(function(x, index, a){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(x + </a:t>
            </a:r>
            <a:r>
              <a:rPr sz="3500">
                <a:solidFill>
                  <a:srgbClr val="CD1D00"/>
                </a:solidFill>
              </a:rPr>
              <a:t>'|'</a:t>
            </a:r>
            <a:r>
              <a:rPr sz="3500"/>
              <a:t> + index + </a:t>
            </a:r>
            <a:r>
              <a:rPr sz="3500">
                <a:solidFill>
                  <a:srgbClr val="CD1D00"/>
                </a:solidFill>
              </a:rPr>
              <a:t>'|'</a:t>
            </a:r>
            <a:r>
              <a:rPr sz="3500"/>
              <a:t> + (a === arr));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1|0|true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2|1|true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3|2|true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4|3|true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5|4|true</a:t>
            </a:r>
          </a:p>
        </p:txBody>
      </p:sp>
      <p:sp>
        <p:nvSpPr>
          <p:cNvPr id="174" name="Shape 17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Array.prototype.forEach</a:t>
            </a:r>
          </a:p>
        </p:txBody>
      </p:sp>
      <p:sp>
        <p:nvSpPr>
          <p:cNvPr id="175" name="Shape 175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数组遍历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78" name="Shape 17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Array.prototype.map</a:t>
            </a:r>
          </a:p>
        </p:txBody>
      </p:sp>
      <p:sp>
        <p:nvSpPr>
          <p:cNvPr id="179" name="Shape 179"/>
          <p:cNvSpPr/>
          <p:nvPr/>
        </p:nvSpPr>
        <p:spPr>
          <a:xfrm>
            <a:off x="9236291" y="4480559"/>
            <a:ext cx="5911418" cy="475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map</a:t>
            </a:r>
            <a:r>
              <a:rPr sz="4500"/>
              <a:t>(function(x)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+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[11, 12, 13]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2, 3]</a:t>
            </a:r>
            <a:endParaRPr sz="4500"/>
          </a:p>
        </p:txBody>
      </p:sp>
      <p:sp>
        <p:nvSpPr>
          <p:cNvPr id="180" name="Shape 180"/>
          <p:cNvSpPr/>
          <p:nvPr/>
        </p:nvSpPr>
        <p:spPr>
          <a:xfrm>
            <a:off x="13360400" y="76687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  <p:sp>
        <p:nvSpPr>
          <p:cNvPr id="181" name="Shape 181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数组映射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84" name="Shape 18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Array.prototype.filter</a:t>
            </a:r>
          </a:p>
        </p:txBody>
      </p:sp>
      <p:sp>
        <p:nvSpPr>
          <p:cNvPr id="185" name="Shape 185"/>
          <p:cNvSpPr/>
          <p:nvPr/>
        </p:nvSpPr>
        <p:spPr>
          <a:xfrm>
            <a:off x="7065679" y="4480559"/>
            <a:ext cx="10252642" cy="475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6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7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8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9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filter</a:t>
            </a:r>
            <a:r>
              <a:rPr sz="4500"/>
              <a:t>(function(x, index)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index %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 === 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 || x &gt;= </a:t>
            </a:r>
            <a:r>
              <a:rPr sz="4500">
                <a:solidFill>
                  <a:srgbClr val="BF8F00"/>
                </a:solidFill>
              </a:rPr>
              <a:t>8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returns [1, 4, 7, 8, 9, 10]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959395"/>
                </a:solidFill>
              </a:rPr>
              <a:t>// [1, 2, 3, 4, 5, 6, 7, 8, 9, 10]</a:t>
            </a:r>
            <a:endParaRPr sz="4500"/>
          </a:p>
        </p:txBody>
      </p:sp>
      <p:sp>
        <p:nvSpPr>
          <p:cNvPr id="186" name="Shape 186"/>
          <p:cNvSpPr/>
          <p:nvPr/>
        </p:nvSpPr>
        <p:spPr>
          <a:xfrm>
            <a:off x="15925800" y="76179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  <p:sp>
        <p:nvSpPr>
          <p:cNvPr id="187" name="Shape 187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数组过滤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90" name="Shape 190"/>
          <p:cNvSpPr/>
          <p:nvPr/>
        </p:nvSpPr>
        <p:spPr>
          <a:xfrm rot="20590801">
            <a:off x="-3975604" y="10129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Array.prototype.every &amp; some</a:t>
            </a:r>
          </a:p>
        </p:txBody>
      </p:sp>
      <p:sp>
        <p:nvSpPr>
          <p:cNvPr id="191" name="Shape 191"/>
          <p:cNvSpPr/>
          <p:nvPr/>
        </p:nvSpPr>
        <p:spPr>
          <a:xfrm>
            <a:off x="5010431" y="3083560"/>
            <a:ext cx="6292883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every</a:t>
            </a:r>
            <a:r>
              <a:rPr sz="4500"/>
              <a:t>(function(x)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&lt;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every</a:t>
            </a:r>
            <a:r>
              <a:rPr sz="4500"/>
              <a:t>(function(x)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&lt;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192" name="Shape 192"/>
          <p:cNvSpPr/>
          <p:nvPr/>
        </p:nvSpPr>
        <p:spPr>
          <a:xfrm>
            <a:off x="13871559" y="3083559"/>
            <a:ext cx="6292883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some</a:t>
            </a:r>
            <a:r>
              <a:rPr sz="4500"/>
              <a:t>(function(x)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===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some</a:t>
            </a:r>
            <a:r>
              <a:rPr sz="4500"/>
              <a:t>(function(x)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===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193" name="Shape 193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数组判断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96" name="Shape 196"/>
          <p:cNvSpPr/>
          <p:nvPr/>
        </p:nvSpPr>
        <p:spPr>
          <a:xfrm rot="20590801">
            <a:off x="-3213604" y="12923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Array.prototype.reduce&amp;reduceRight</a:t>
            </a:r>
          </a:p>
        </p:txBody>
      </p:sp>
      <p:sp>
        <p:nvSpPr>
          <p:cNvPr id="197" name="Shape 197"/>
          <p:cNvSpPr/>
          <p:nvPr/>
        </p:nvSpPr>
        <p:spPr>
          <a:xfrm>
            <a:off x="13555262" y="1432560"/>
            <a:ext cx="10073490" cy="1085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sum = arr.</a:t>
            </a:r>
            <a:r>
              <a:rPr sz="4500">
                <a:solidFill>
                  <a:srgbClr val="021994"/>
                </a:solidFill>
              </a:rPr>
              <a:t>reduce</a:t>
            </a:r>
            <a:r>
              <a:rPr sz="4500"/>
              <a:t>(function(x, y)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+ y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}, 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6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arr; </a:t>
            </a:r>
            <a:r>
              <a:rPr sz="4500">
                <a:solidFill>
                  <a:srgbClr val="A7A7A7"/>
                </a:solidFill>
              </a:rPr>
              <a:t>//[1, 2, 3]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 = [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9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6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max = arr.</a:t>
            </a:r>
            <a:r>
              <a:rPr sz="4500">
                <a:solidFill>
                  <a:srgbClr val="021994"/>
                </a:solidFill>
              </a:rPr>
              <a:t>reduce</a:t>
            </a:r>
            <a:r>
              <a:rPr sz="4500"/>
              <a:t>(function(x, y)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(x + </a:t>
            </a:r>
            <a:r>
              <a:rPr sz="4500">
                <a:solidFill>
                  <a:srgbClr val="CD1D00"/>
                </a:solidFill>
              </a:rPr>
              <a:t>"|"</a:t>
            </a:r>
            <a:r>
              <a:rPr sz="4500"/>
              <a:t> + y);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&gt; y ? x : 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3|9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9|6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max; </a:t>
            </a:r>
            <a:r>
              <a:rPr sz="4500">
                <a:solidFill>
                  <a:srgbClr val="959395"/>
                </a:solidFill>
              </a:rPr>
              <a:t>// 9</a:t>
            </a:r>
          </a:p>
        </p:txBody>
      </p:sp>
      <p:sp>
        <p:nvSpPr>
          <p:cNvPr id="198" name="Shape 198"/>
          <p:cNvSpPr/>
          <p:nvPr/>
        </p:nvSpPr>
        <p:spPr>
          <a:xfrm>
            <a:off x="1826111" y="4099560"/>
            <a:ext cx="10525834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max = arr.</a:t>
            </a:r>
            <a:r>
              <a:rPr sz="4500">
                <a:solidFill>
                  <a:srgbClr val="021994"/>
                </a:solidFill>
              </a:rPr>
              <a:t>reduceRight</a:t>
            </a:r>
            <a:r>
              <a:rPr sz="4500"/>
              <a:t>(function(x, y)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(x + </a:t>
            </a:r>
            <a:r>
              <a:rPr sz="4500">
                <a:solidFill>
                  <a:srgbClr val="CD1D00"/>
                </a:solidFill>
              </a:rPr>
              <a:t>"|"</a:t>
            </a:r>
            <a:r>
              <a:rPr sz="4500"/>
              <a:t> + y);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return x &gt; y ? x : 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6|9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9|3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max; </a:t>
            </a:r>
            <a:r>
              <a:rPr sz="4500">
                <a:solidFill>
                  <a:srgbClr val="959395"/>
                </a:solidFill>
              </a:rPr>
              <a:t>// 9</a:t>
            </a:r>
          </a:p>
        </p:txBody>
      </p:sp>
      <p:sp>
        <p:nvSpPr>
          <p:cNvPr id="199" name="Shape 199"/>
          <p:cNvSpPr/>
          <p:nvPr/>
        </p:nvSpPr>
        <p:spPr>
          <a:xfrm>
            <a:off x="17373600" y="4595367"/>
            <a:ext cx="3472180" cy="715266"/>
          </a:xfrm>
          <a:prstGeom prst="rect">
            <a:avLst/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0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原数组未被修改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19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 rot="20590801">
            <a:off x="-3213604" y="12923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Array.prototype.indexOf&amp;lastIndexOf </a:t>
            </a:r>
          </a:p>
        </p:txBody>
      </p:sp>
      <p:sp>
        <p:nvSpPr>
          <p:cNvPr id="202" name="Shape 202"/>
          <p:cNvSpPr/>
          <p:nvPr/>
        </p:nvSpPr>
        <p:spPr>
          <a:xfrm>
            <a:off x="8583307" y="2956560"/>
            <a:ext cx="7217385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99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-1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4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4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-1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lastIndexOf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lastIndexOf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</a:t>
            </a:r>
            <a:r>
              <a:rPr sz="4500">
                <a:solidFill>
                  <a:srgbClr val="021994"/>
                </a:solidFill>
              </a:rPr>
              <a:t>lastIndexOf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-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</p:txBody>
      </p:sp>
      <p:sp>
        <p:nvSpPr>
          <p:cNvPr id="203" name="Shape 203"/>
          <p:cNvSpPr/>
          <p:nvPr/>
        </p:nvSpPr>
        <p:spPr>
          <a:xfrm>
            <a:off x="18520409" y="1129886"/>
            <a:ext cx="30403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数组检索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 rot="20590801">
            <a:off x="-3213604" y="12923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Array.isArray</a:t>
            </a:r>
          </a:p>
        </p:txBody>
      </p:sp>
      <p:sp>
        <p:nvSpPr>
          <p:cNvPr id="206" name="Shape 206"/>
          <p:cNvSpPr/>
          <p:nvPr/>
        </p:nvSpPr>
        <p:spPr>
          <a:xfrm>
            <a:off x="8961703" y="4353559"/>
            <a:ext cx="6460594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Array.</a:t>
            </a:r>
            <a:r>
              <a:rPr sz="4500">
                <a:solidFill>
                  <a:srgbClr val="021994"/>
                </a:solidFill>
              </a:rPr>
              <a:t>isArray</a:t>
            </a:r>
            <a:r>
              <a:rPr sz="4500"/>
              <a:t>([]); </a:t>
            </a:r>
            <a:r>
              <a:rPr sz="4500">
                <a:solidFill>
                  <a:srgbClr val="959395"/>
                </a:solidFill>
              </a:rPr>
              <a:t>// true</a:t>
            </a:r>
          </a:p>
        </p:txBody>
      </p:sp>
      <p:sp>
        <p:nvSpPr>
          <p:cNvPr id="207" name="Shape 207"/>
          <p:cNvSpPr/>
          <p:nvPr/>
        </p:nvSpPr>
        <p:spPr>
          <a:xfrm>
            <a:off x="5423594" y="8011159"/>
            <a:ext cx="13536813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[] instanceof Array;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({}).toString.</a:t>
            </a:r>
            <a:r>
              <a:rPr sz="4500">
                <a:solidFill>
                  <a:srgbClr val="021994"/>
                </a:solidFill>
              </a:rPr>
              <a:t>apply</a:t>
            </a:r>
            <a:r>
              <a:rPr sz="4500"/>
              <a:t>([]) === </a:t>
            </a:r>
            <a:r>
              <a:rPr sz="4500">
                <a:solidFill>
                  <a:srgbClr val="CD1D00"/>
                </a:solidFill>
              </a:rPr>
              <a:t>'[object Array]'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[].constructor === Array; </a:t>
            </a:r>
            <a:r>
              <a:rPr sz="4500">
                <a:solidFill>
                  <a:srgbClr val="959395"/>
                </a:solidFill>
              </a:rPr>
              <a:t>// true</a:t>
            </a:r>
          </a:p>
        </p:txBody>
      </p:sp>
      <p:sp>
        <p:nvSpPr>
          <p:cNvPr id="208" name="Shape 208"/>
          <p:cNvSpPr/>
          <p:nvPr/>
        </p:nvSpPr>
        <p:spPr>
          <a:xfrm>
            <a:off x="17453610" y="1129886"/>
            <a:ext cx="5173981" cy="898146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判断是否为数组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11" name="Shape 211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第四节、数组小结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14" name="Shape 21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数组  VS.  一般对象</a:t>
            </a:r>
          </a:p>
        </p:txBody>
      </p:sp>
      <p:sp>
        <p:nvSpPr>
          <p:cNvPr id="215" name="Shape 215"/>
          <p:cNvSpPr/>
          <p:nvPr/>
        </p:nvSpPr>
        <p:spPr>
          <a:xfrm>
            <a:off x="3327729" y="6586143"/>
            <a:ext cx="6948075" cy="196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3800"/>
              <a:t>都可以继承</a:t>
            </a:r>
            <a:endParaRPr sz="3800"/>
          </a:p>
          <a:p>
            <a:pPr lvl="0">
              <a:defRPr sz="1800"/>
            </a:pPr>
            <a:r>
              <a:rPr sz="3800"/>
              <a:t>数组是对象，对象不一定是数组</a:t>
            </a:r>
            <a:endParaRPr sz="3800"/>
          </a:p>
          <a:p>
            <a:pPr lvl="0">
              <a:defRPr sz="1800"/>
            </a:pPr>
            <a:r>
              <a:rPr sz="3800"/>
              <a:t>都可以当做对象添加删除属性</a:t>
            </a:r>
          </a:p>
        </p:txBody>
      </p:sp>
      <p:sp>
        <p:nvSpPr>
          <p:cNvPr id="216" name="Shape 216"/>
          <p:cNvSpPr/>
          <p:nvPr/>
        </p:nvSpPr>
        <p:spPr>
          <a:xfrm>
            <a:off x="11064060" y="6586143"/>
            <a:ext cx="12354213" cy="196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3800"/>
              <a:t>数组自动更新length</a:t>
            </a:r>
            <a:endParaRPr sz="3800"/>
          </a:p>
          <a:p>
            <a:pPr lvl="0">
              <a:defRPr sz="1800"/>
            </a:pPr>
            <a:r>
              <a:rPr sz="3800"/>
              <a:t>按索引访问数组常常比访问一般对象属性明显迅速。</a:t>
            </a:r>
            <a:endParaRPr sz="3800"/>
          </a:p>
          <a:p>
            <a:pPr lvl="0">
              <a:defRPr sz="1800"/>
            </a:pPr>
            <a:r>
              <a:rPr sz="3800"/>
              <a:t>数组对象继承Array.prototype上的大量数组操作方法</a:t>
            </a:r>
          </a:p>
        </p:txBody>
      </p:sp>
      <p:sp>
        <p:nvSpPr>
          <p:cNvPr id="217" name="Shape 217"/>
          <p:cNvSpPr/>
          <p:nvPr/>
        </p:nvSpPr>
        <p:spPr>
          <a:xfrm>
            <a:off x="16432176" y="5311216"/>
            <a:ext cx="1617981" cy="898145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不同</a:t>
            </a:r>
          </a:p>
        </p:txBody>
      </p:sp>
      <p:sp>
        <p:nvSpPr>
          <p:cNvPr id="218" name="Shape 218"/>
          <p:cNvSpPr/>
          <p:nvPr/>
        </p:nvSpPr>
        <p:spPr>
          <a:xfrm>
            <a:off x="5992776" y="5311216"/>
            <a:ext cx="1617981" cy="898145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25400">
            <a:miter lim="400000"/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5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相同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21" name="Shape 221"/>
          <p:cNvSpPr/>
          <p:nvPr/>
        </p:nvSpPr>
        <p:spPr>
          <a:xfrm>
            <a:off x="7659224" y="4480559"/>
            <a:ext cx="9065551" cy="475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str = </a:t>
            </a:r>
            <a:r>
              <a:rPr sz="4500">
                <a:solidFill>
                  <a:srgbClr val="CD1D00"/>
                </a:solidFill>
              </a:rPr>
              <a:t>"hello world"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str.</a:t>
            </a:r>
            <a:r>
              <a:rPr sz="4500">
                <a:solidFill>
                  <a:srgbClr val="021994"/>
                </a:solidFill>
              </a:rPr>
              <a:t>charAt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"h"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str[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Array.prototype.join.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(str, </a:t>
            </a:r>
            <a:r>
              <a:rPr sz="4500">
                <a:solidFill>
                  <a:srgbClr val="CD1D00"/>
                </a:solidFill>
              </a:rPr>
              <a:t>"_"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"h_e_l_l_o_ _w_o_r_l_d"</a:t>
            </a:r>
          </a:p>
        </p:txBody>
      </p:sp>
      <p:sp>
        <p:nvSpPr>
          <p:cNvPr id="222" name="Shape 222"/>
          <p:cNvSpPr/>
          <p:nvPr/>
        </p:nvSpPr>
        <p:spPr>
          <a:xfrm rot="20590801">
            <a:off x="-50170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字符串和数组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数组概述</a:t>
            </a:r>
          </a:p>
        </p:txBody>
      </p:sp>
      <p:sp>
        <p:nvSpPr>
          <p:cNvPr id="60" name="Shape 60"/>
          <p:cNvSpPr/>
          <p:nvPr/>
        </p:nvSpPr>
        <p:spPr>
          <a:xfrm>
            <a:off x="2315011" y="2566034"/>
            <a:ext cx="19753978" cy="2316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4500"/>
              <a:t>数组是值的</a:t>
            </a:r>
            <a:r>
              <a:rPr sz="4500">
                <a:solidFill>
                  <a:srgbClr val="9A403E"/>
                </a:solidFill>
              </a:rPr>
              <a:t>有序</a:t>
            </a:r>
            <a:r>
              <a:rPr sz="4500"/>
              <a:t>集合。每个值叫做元素，每个元素在数组中都有数字位置编号，也就是索引。JS中的数组是</a:t>
            </a:r>
            <a:r>
              <a:rPr sz="4500">
                <a:solidFill>
                  <a:srgbClr val="9A403E"/>
                </a:solidFill>
              </a:rPr>
              <a:t>弱类型</a:t>
            </a:r>
            <a:r>
              <a:rPr sz="4500"/>
              <a:t>的，数组中可以含有不同类型的元素。数组元素甚至可以是对象或其它数组。</a:t>
            </a:r>
          </a:p>
        </p:txBody>
      </p:sp>
      <p:sp>
        <p:nvSpPr>
          <p:cNvPr id="61" name="Shape 61"/>
          <p:cNvSpPr/>
          <p:nvPr/>
        </p:nvSpPr>
        <p:spPr>
          <a:xfrm>
            <a:off x="5369876" y="8242934"/>
            <a:ext cx="13475143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true, null, undefined,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},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]];</a:t>
            </a:r>
          </a:p>
        </p:txBody>
      </p:sp>
      <p:sp>
        <p:nvSpPr>
          <p:cNvPr id="62" name="Shape 62"/>
          <p:cNvSpPr/>
          <p:nvPr/>
        </p:nvSpPr>
        <p:spPr>
          <a:xfrm>
            <a:off x="7422603" y="10205084"/>
            <a:ext cx="1664794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arr[0]</a:t>
            </a:r>
          </a:p>
        </p:txBody>
      </p:sp>
      <p:sp>
        <p:nvSpPr>
          <p:cNvPr id="63" name="Shape 63"/>
          <p:cNvSpPr/>
          <p:nvPr/>
        </p:nvSpPr>
        <p:spPr>
          <a:xfrm>
            <a:off x="12096203" y="6273934"/>
            <a:ext cx="1664794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arr[3]</a:t>
            </a:r>
          </a:p>
        </p:txBody>
      </p:sp>
      <p:sp>
        <p:nvSpPr>
          <p:cNvPr id="64" name="Shape 64"/>
          <p:cNvSpPr/>
          <p:nvPr/>
        </p:nvSpPr>
        <p:spPr>
          <a:xfrm>
            <a:off x="14727388" y="10205084"/>
            <a:ext cx="2092024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arr[4].x</a:t>
            </a:r>
          </a:p>
        </p:txBody>
      </p:sp>
      <p:sp>
        <p:nvSpPr>
          <p:cNvPr id="65" name="Shape 65"/>
          <p:cNvSpPr/>
          <p:nvPr/>
        </p:nvSpPr>
        <p:spPr>
          <a:xfrm>
            <a:off x="16055760" y="6268585"/>
            <a:ext cx="2381680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arr[5][1]</a:t>
            </a:r>
          </a:p>
        </p:txBody>
      </p:sp>
      <p:sp>
        <p:nvSpPr>
          <p:cNvPr id="66" name="Shape 66"/>
          <p:cNvSpPr/>
          <p:nvPr/>
        </p:nvSpPr>
        <p:spPr>
          <a:xfrm flipV="1">
            <a:off x="8331199" y="9246234"/>
            <a:ext cx="1" cy="944882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" name="Shape 67"/>
          <p:cNvSpPr/>
          <p:nvPr/>
        </p:nvSpPr>
        <p:spPr>
          <a:xfrm flipV="1">
            <a:off x="15773400" y="9246234"/>
            <a:ext cx="1" cy="944882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12928599" y="7313294"/>
            <a:ext cx="1" cy="94488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17386300" y="7313294"/>
            <a:ext cx="1" cy="94488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8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presetClass="entr" presetSubtype="8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presetClass="entr" presetSubtype="8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nodeType="afterEffect" presetClass="entr" presetSubtype="8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nodeType="afterEffect" presetClass="entr" presetSubtype="8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nodeType="afterEffect" presetClass="entr" presetSubtype="8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nodeType="afterEffect" presetClass="entr" presetSubtype="8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8"/>
      <p:bldP build="whole" bldLvl="1" animBg="1" rev="0" advAuto="0" spid="64" grpId="3"/>
      <p:bldP build="whole" bldLvl="1" animBg="1" rev="0" advAuto="0" spid="62" grpId="1"/>
      <p:bldP build="whole" bldLvl="1" animBg="1" rev="0" advAuto="0" spid="67" grpId="7"/>
      <p:bldP build="whole" bldLvl="1" animBg="1" rev="0" advAuto="0" spid="63" grpId="2"/>
      <p:bldP build="whole" bldLvl="1" animBg="1" rev="0" advAuto="0" spid="68" grpId="5"/>
      <p:bldP build="whole" bldLvl="1" animBg="1" rev="0" advAuto="0" spid="65" grpId="4"/>
      <p:bldP build="whole" bldLvl="1" animBg="1" rev="0" advAuto="0" spid="69" grpId="6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25" name="Shape 22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小结</a:t>
            </a:r>
          </a:p>
        </p:txBody>
      </p:sp>
      <p:sp>
        <p:nvSpPr>
          <p:cNvPr id="226" name="Shape 226"/>
          <p:cNvSpPr/>
          <p:nvPr/>
        </p:nvSpPr>
        <p:spPr>
          <a:xfrm>
            <a:off x="7028472" y="3255010"/>
            <a:ext cx="10327056" cy="7205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数组概念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创建数组、数组增删改查操作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二维数组、稀疏数组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数组方法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数组 VS. 一般对象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数组 VS. 字符串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29" name="Shape 229"/>
          <p:cNvSpPr/>
          <p:nvPr/>
        </p:nvSpPr>
        <p:spPr>
          <a:xfrm>
            <a:off x="11332210" y="6264909"/>
            <a:ext cx="171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谢谢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Num" sz="quarter" idx="2"/>
          </p:nvPr>
        </p:nvSpPr>
        <p:spPr>
          <a:xfrm>
            <a:off x="12141200" y="10163894"/>
            <a:ext cx="4267200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74" name="Shape 7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创建数组-字面量</a:t>
            </a:r>
          </a:p>
        </p:txBody>
      </p:sp>
      <p:sp>
        <p:nvSpPr>
          <p:cNvPr id="75" name="Shape 75"/>
          <p:cNvSpPr/>
          <p:nvPr/>
        </p:nvSpPr>
        <p:spPr>
          <a:xfrm>
            <a:off x="2929978" y="2823125"/>
            <a:ext cx="18524044" cy="323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BAT = [</a:t>
            </a:r>
            <a:r>
              <a:rPr sz="4500">
                <a:solidFill>
                  <a:srgbClr val="CD1D00"/>
                </a:solidFill>
              </a:rPr>
              <a:t>'Alibaba'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'Tencent'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'Baidu'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students = [{name : </a:t>
            </a:r>
            <a:r>
              <a:rPr sz="4500">
                <a:solidFill>
                  <a:srgbClr val="CD1D00"/>
                </a:solidFill>
              </a:rPr>
              <a:t>'Bosn'</a:t>
            </a:r>
            <a:r>
              <a:rPr sz="4500"/>
              <a:t>, age : </a:t>
            </a:r>
            <a:r>
              <a:rPr sz="4500">
                <a:solidFill>
                  <a:srgbClr val="BF8F00"/>
                </a:solidFill>
              </a:rPr>
              <a:t>27</a:t>
            </a:r>
            <a:r>
              <a:rPr sz="4500"/>
              <a:t>}, {name : </a:t>
            </a:r>
            <a:r>
              <a:rPr sz="4500">
                <a:solidFill>
                  <a:srgbClr val="CD1D00"/>
                </a:solidFill>
              </a:rPr>
              <a:t>'Nunnly'</a:t>
            </a:r>
            <a:r>
              <a:rPr sz="4500"/>
              <a:t>, age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}];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CD1D00"/>
                </a:solidFill>
              </a:rPr>
              <a:t>'Nunnly'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'is'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'big'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'keng'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'B'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123</a:t>
            </a:r>
            <a:r>
              <a:rPr sz="4500"/>
              <a:t>, true, null];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arrInArr = [[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], [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]];</a:t>
            </a:r>
          </a:p>
        </p:txBody>
      </p:sp>
      <p:sp>
        <p:nvSpPr>
          <p:cNvPr id="76" name="Shape 76"/>
          <p:cNvSpPr/>
          <p:nvPr/>
        </p:nvSpPr>
        <p:spPr>
          <a:xfrm>
            <a:off x="2946523" y="6416406"/>
            <a:ext cx="12293354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commasArr1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1, undefined, 2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commasArr2 = [,,]; </a:t>
            </a:r>
            <a:r>
              <a:rPr sz="4500">
                <a:solidFill>
                  <a:srgbClr val="959395"/>
                </a:solidFill>
              </a:rPr>
              <a:t>// undefined * 2</a:t>
            </a:r>
          </a:p>
        </p:txBody>
      </p:sp>
      <p:sp>
        <p:nvSpPr>
          <p:cNvPr id="77" name="Shape 77"/>
          <p:cNvSpPr/>
          <p:nvPr/>
        </p:nvSpPr>
        <p:spPr>
          <a:xfrm>
            <a:off x="565880" y="10574837"/>
            <a:ext cx="9282239" cy="894081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12700">
            <a:solidFill>
              <a:srgbClr val="4A7EBB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00000"/>
              </a:lnSpc>
              <a:defRPr sz="1800"/>
            </a:pPr>
            <a:r>
              <a:rPr sz="4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size from 0 to 4,294,967,295</a:t>
            </a:r>
            <a:r>
              <a:rPr sz="45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(2^23  -1 )</a:t>
            </a:r>
            <a:r>
              <a:rPr sz="4500">
                <a:solidFill>
                  <a:srgbClr val="A7A7A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8" name="Screen Shot 2015-02-01 at 08.08.5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8600" y="9602273"/>
            <a:ext cx="13686438" cy="2839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" grpId="2"/>
      <p:bldP build="whole" bldLvl="1" animBg="1" rev="0" advAuto="0" spid="78" grpId="3"/>
      <p:bldP build="whole" bldLvl="1" animBg="1" rev="0" advAuto="0" spid="7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81" name="Shape 8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创建数组-new Array</a:t>
            </a:r>
          </a:p>
        </p:txBody>
      </p:sp>
      <p:sp>
        <p:nvSpPr>
          <p:cNvPr id="82" name="Shape 82"/>
          <p:cNvSpPr/>
          <p:nvPr/>
        </p:nvSpPr>
        <p:spPr>
          <a:xfrm>
            <a:off x="4203303" y="5242560"/>
            <a:ext cx="15977395" cy="323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</a:t>
            </a:r>
            <a:r>
              <a:rPr sz="4500">
                <a:solidFill>
                  <a:srgbClr val="9A403E"/>
                </a:solidFill>
              </a:rPr>
              <a:t>new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(); 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arrWithLength = </a:t>
            </a:r>
            <a:r>
              <a:rPr sz="4500">
                <a:solidFill>
                  <a:srgbClr val="9A403E"/>
                </a:solidFill>
              </a:rPr>
              <a:t>new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undefined * 100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arrLikesLiteral = </a:t>
            </a:r>
            <a:r>
              <a:rPr sz="4500">
                <a:solidFill>
                  <a:srgbClr val="9A403E"/>
                </a:solidFill>
              </a:rPr>
              <a:t>new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Array</a:t>
            </a:r>
            <a:r>
              <a:rPr sz="4500"/>
              <a:t>(true, false, null,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CD1D00"/>
                </a:solidFill>
              </a:rPr>
              <a:t>"hi"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等价于[true, false, null, 1, 2, "hi"];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85" name="Shape 8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数组元素读写</a:t>
            </a:r>
          </a:p>
        </p:txBody>
      </p:sp>
      <p:sp>
        <p:nvSpPr>
          <p:cNvPr id="86" name="Shape 86"/>
          <p:cNvSpPr/>
          <p:nvPr/>
        </p:nvSpPr>
        <p:spPr>
          <a:xfrm>
            <a:off x="9045558" y="2575560"/>
            <a:ext cx="6292883" cy="856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arr =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2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arr.length; </a:t>
            </a:r>
            <a:r>
              <a:rPr sz="4500">
                <a:solidFill>
                  <a:srgbClr val="959395"/>
                </a:solidFill>
              </a:rPr>
              <a:t>// 5</a:t>
            </a:r>
            <a:endParaRPr sz="4500">
              <a:solidFill>
                <a:srgbClr val="959395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4500">
              <a:solidFill>
                <a:srgbClr val="959395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arr[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6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arr.length; </a:t>
            </a:r>
            <a:r>
              <a:rPr sz="4500">
                <a:solidFill>
                  <a:srgbClr val="959395"/>
                </a:solidFill>
              </a:rPr>
              <a:t>// 6</a:t>
            </a:r>
            <a:endParaRPr sz="4500">
              <a:solidFill>
                <a:srgbClr val="959395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4500">
              <a:solidFill>
                <a:srgbClr val="959395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arr[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];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arr[</a:t>
            </a:r>
            <a:r>
              <a:rPr sz="4500">
                <a:solidFill>
                  <a:srgbClr val="BF8F00"/>
                </a:solidFill>
              </a:rPr>
              <a:t>0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undefined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89" name="Shape 89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数组元素增删</a:t>
            </a:r>
          </a:p>
        </p:txBody>
      </p:sp>
      <p:sp>
        <p:nvSpPr>
          <p:cNvPr id="90" name="Shape 90"/>
          <p:cNvSpPr/>
          <p:nvPr/>
        </p:nvSpPr>
        <p:spPr>
          <a:xfrm>
            <a:off x="2341194" y="3553459"/>
            <a:ext cx="9068652" cy="6609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arr = [];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arr[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] =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arr[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] =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push</a:t>
            </a:r>
            <a:r>
              <a:rPr sz="3500"/>
              <a:t>(</a:t>
            </a:r>
            <a:r>
              <a:rPr sz="3500">
                <a:solidFill>
                  <a:srgbClr val="BF8F00"/>
                </a:solidFill>
              </a:rPr>
              <a:t>3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[1, 2, 3]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arr[arr.length] = </a:t>
            </a:r>
            <a:r>
              <a:rPr sz="3500">
                <a:solidFill>
                  <a:srgbClr val="BF8F00"/>
                </a:solidFill>
              </a:rPr>
              <a:t>4</a:t>
            </a:r>
            <a:r>
              <a:rPr sz="3500"/>
              <a:t>; </a:t>
            </a:r>
            <a:r>
              <a:rPr sz="3500">
                <a:solidFill>
                  <a:srgbClr val="959395"/>
                </a:solidFill>
              </a:rPr>
              <a:t>// equal to arr.push(4);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[1, 2, 3, 4]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unshift</a:t>
            </a:r>
            <a:r>
              <a:rPr sz="3500"/>
              <a:t>(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[0, 1, 2, 3, 4];</a:t>
            </a:r>
          </a:p>
        </p:txBody>
      </p:sp>
      <p:sp>
        <p:nvSpPr>
          <p:cNvPr id="91" name="Shape 91"/>
          <p:cNvSpPr/>
          <p:nvPr/>
        </p:nvSpPr>
        <p:spPr>
          <a:xfrm>
            <a:off x="13667075" y="2969260"/>
            <a:ext cx="9241851" cy="7777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delete arr[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];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[0, 1, undefined, 3, 4]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arr.length; </a:t>
            </a:r>
            <a:r>
              <a:rPr sz="3500">
                <a:solidFill>
                  <a:srgbClr val="959395"/>
                </a:solidFill>
              </a:rPr>
              <a:t>// 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 in arr; </a:t>
            </a:r>
            <a:r>
              <a:rPr sz="3500">
                <a:solidFill>
                  <a:srgbClr val="959395"/>
                </a:solidFill>
              </a:rPr>
              <a:t>// false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arr.length -=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[0, 1, undefined, 3, 4],  4 is removed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pop</a:t>
            </a:r>
            <a:r>
              <a:rPr sz="3500"/>
              <a:t>(); </a:t>
            </a:r>
            <a:r>
              <a:rPr sz="3500">
                <a:solidFill>
                  <a:srgbClr val="959395"/>
                </a:solidFill>
              </a:rPr>
              <a:t>// 3 returned by pop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[0, 1, undefined], 3 is removed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arr.</a:t>
            </a:r>
            <a:r>
              <a:rPr sz="3500">
                <a:solidFill>
                  <a:srgbClr val="021994"/>
                </a:solidFill>
              </a:rPr>
              <a:t>shift</a:t>
            </a:r>
            <a:r>
              <a:rPr sz="3500"/>
              <a:t>(); </a:t>
            </a:r>
            <a:r>
              <a:rPr sz="3500">
                <a:solidFill>
                  <a:srgbClr val="959395"/>
                </a:solidFill>
              </a:rPr>
              <a:t>// 0 returned by shift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arr; </a:t>
            </a:r>
            <a:r>
              <a:rPr sz="3500">
                <a:solidFill>
                  <a:srgbClr val="959395"/>
                </a:solidFill>
              </a:rPr>
              <a:t>// [1, undefined]</a:t>
            </a:r>
          </a:p>
        </p:txBody>
      </p:sp>
      <p:sp>
        <p:nvSpPr>
          <p:cNvPr id="92" name="Shape 92"/>
          <p:cNvSpPr/>
          <p:nvPr/>
        </p:nvSpPr>
        <p:spPr>
          <a:xfrm>
            <a:off x="8908165" y="1277658"/>
            <a:ext cx="5910581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457200">
              <a:lnSpc>
                <a:spcPct val="100000"/>
              </a:lnSpc>
              <a:defRPr sz="4500"/>
            </a:lvl1pPr>
          </a:lstStyle>
          <a:p>
            <a:pPr lvl="0">
              <a:defRPr sz="1800"/>
            </a:pPr>
            <a:r>
              <a:rPr sz="4500"/>
              <a:t>动态的，无需指定大小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7620000" y="9211309"/>
            <a:ext cx="1477561" cy="79248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   x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96" name="Shape 9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数组迭代</a:t>
            </a:r>
          </a:p>
        </p:txBody>
      </p:sp>
      <p:sp>
        <p:nvSpPr>
          <p:cNvPr id="97" name="Shape 97"/>
          <p:cNvSpPr/>
          <p:nvPr/>
        </p:nvSpPr>
        <p:spPr>
          <a:xfrm>
            <a:off x="2366008" y="2410460"/>
            <a:ext cx="7588215" cy="544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i = 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, n = </a:t>
            </a:r>
            <a:r>
              <a:rPr sz="3500">
                <a:solidFill>
                  <a:srgbClr val="BF8F00"/>
                </a:solidFill>
              </a:rPr>
              <a:t>10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arr = [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3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4</a:t>
            </a:r>
            <a:r>
              <a:rPr sz="3500"/>
              <a:t>, </a:t>
            </a:r>
            <a:r>
              <a:rPr sz="3500">
                <a:solidFill>
                  <a:srgbClr val="BF8F00"/>
                </a:solidFill>
              </a:rPr>
              <a:t>5</a:t>
            </a:r>
            <a:r>
              <a:rPr sz="3500"/>
              <a:t>];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for (; i &lt; n; i++)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(arr[i]); </a:t>
            </a:r>
            <a:r>
              <a:rPr sz="3500">
                <a:solidFill>
                  <a:srgbClr val="959395"/>
                </a:solidFill>
              </a:rPr>
              <a:t>// 1, 2, 3, 4, 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for(i in arr)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(arr[i]); </a:t>
            </a:r>
            <a:r>
              <a:rPr sz="3500">
                <a:solidFill>
                  <a:srgbClr val="959395"/>
                </a:solidFill>
              </a:rPr>
              <a:t>// 1, 2, 3, 4, 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</a:p>
        </p:txBody>
      </p:sp>
      <p:sp>
        <p:nvSpPr>
          <p:cNvPr id="98" name="Shape 98"/>
          <p:cNvSpPr/>
          <p:nvPr/>
        </p:nvSpPr>
        <p:spPr>
          <a:xfrm>
            <a:off x="12286714" y="1826260"/>
            <a:ext cx="9731278" cy="6609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Array.prototype.x = </a:t>
            </a:r>
            <a:r>
              <a:rPr sz="3500">
                <a:solidFill>
                  <a:srgbClr val="CD1D00"/>
                </a:solidFill>
              </a:rPr>
              <a:t>'inherited'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for(i in arr)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(arr[i]); </a:t>
            </a:r>
            <a:r>
              <a:rPr sz="3500">
                <a:solidFill>
                  <a:srgbClr val="959395"/>
                </a:solidFill>
              </a:rPr>
              <a:t>// 1, 2, 3, 4, 5, inherited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for(i in arr)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if (arr.</a:t>
            </a:r>
            <a:r>
              <a:rPr sz="3500">
                <a:solidFill>
                  <a:srgbClr val="021994"/>
                </a:solidFill>
              </a:rPr>
              <a:t>hasOwnProperty</a:t>
            </a:r>
            <a:r>
              <a:rPr sz="3500"/>
              <a:t>(i))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(arr[i]); </a:t>
            </a:r>
            <a:r>
              <a:rPr sz="3500">
                <a:solidFill>
                  <a:srgbClr val="959395"/>
                </a:solidFill>
              </a:rPr>
              <a:t>// 1, 2, 3, 4, 5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</a:p>
        </p:txBody>
      </p:sp>
      <p:grpSp>
        <p:nvGrpSpPr>
          <p:cNvPr id="106" name="Group 106"/>
          <p:cNvGrpSpPr/>
          <p:nvPr/>
        </p:nvGrpSpPr>
        <p:grpSpPr>
          <a:xfrm>
            <a:off x="11740802" y="9958387"/>
            <a:ext cx="8200034" cy="1320801"/>
            <a:chOff x="0" y="0"/>
            <a:chExt cx="8200032" cy="1320800"/>
          </a:xfrm>
        </p:grpSpPr>
        <p:grpSp>
          <p:nvGrpSpPr>
            <p:cNvPr id="104" name="Group 104"/>
            <p:cNvGrpSpPr/>
            <p:nvPr/>
          </p:nvGrpSpPr>
          <p:grpSpPr>
            <a:xfrm>
              <a:off x="0" y="-1"/>
              <a:ext cx="8200033" cy="1320802"/>
              <a:chOff x="0" y="0"/>
              <a:chExt cx="8200032" cy="1320800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0" y="0"/>
                <a:ext cx="8200033" cy="1320800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76200" dist="381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0" name="Shape 100"/>
              <p:cNvSpPr/>
              <p:nvPr/>
            </p:nvSpPr>
            <p:spPr>
              <a:xfrm flipV="1">
                <a:off x="1670397" y="-1"/>
                <a:ext cx="1" cy="1320801"/>
              </a:xfrm>
              <a:prstGeom prst="line">
                <a:avLst/>
              </a:prstGeom>
              <a:noFill/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76200" dist="381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01" name="Shape 101"/>
              <p:cNvSpPr/>
              <p:nvPr/>
            </p:nvSpPr>
            <p:spPr>
              <a:xfrm flipV="1">
                <a:off x="3295997" y="-1"/>
                <a:ext cx="1" cy="1320801"/>
              </a:xfrm>
              <a:prstGeom prst="line">
                <a:avLst/>
              </a:prstGeom>
              <a:noFill/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76200" dist="381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02" name="Shape 102"/>
              <p:cNvSpPr/>
              <p:nvPr/>
            </p:nvSpPr>
            <p:spPr>
              <a:xfrm flipV="1">
                <a:off x="4921597" y="-1"/>
                <a:ext cx="1" cy="1320801"/>
              </a:xfrm>
              <a:prstGeom prst="line">
                <a:avLst/>
              </a:prstGeom>
              <a:noFill/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76200" dist="381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03" name="Shape 103"/>
              <p:cNvSpPr/>
              <p:nvPr/>
            </p:nvSpPr>
            <p:spPr>
              <a:xfrm flipV="1">
                <a:off x="6547197" y="-1"/>
                <a:ext cx="1" cy="1320801"/>
              </a:xfrm>
              <a:prstGeom prst="line">
                <a:avLst/>
              </a:prstGeom>
              <a:noFill/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76200" dist="381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105" name="Shape 105"/>
            <p:cNvSpPr/>
            <p:nvPr/>
          </p:nvSpPr>
          <p:spPr>
            <a:xfrm>
              <a:off x="497959" y="111759"/>
              <a:ext cx="7204115" cy="10972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/>
            <a:p>
              <a:pPr lvl="0" algn="l" defTabSz="457200">
                <a:lnSpc>
                  <a:spcPct val="100000"/>
                </a:lnSpc>
                <a:defRPr sz="1800"/>
              </a:pPr>
              <a:r>
                <a:rPr sz="5500">
                  <a:solidFill>
                    <a:srgbClr val="BF8F00"/>
                  </a:solidFill>
                </a:rPr>
                <a:t>1      2      3</a:t>
              </a:r>
              <a:r>
                <a:rPr sz="5500"/>
                <a:t>      </a:t>
              </a:r>
              <a:r>
                <a:rPr sz="5500">
                  <a:solidFill>
                    <a:srgbClr val="BF8F00"/>
                  </a:solidFill>
                </a:rPr>
                <a:t>4</a:t>
              </a:r>
              <a:r>
                <a:rPr sz="5500"/>
                <a:t>      </a:t>
              </a:r>
              <a:r>
                <a:rPr sz="5500">
                  <a:solidFill>
                    <a:srgbClr val="BF8F00"/>
                  </a:solidFill>
                </a:rPr>
                <a:t>5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4191000" y="8618760"/>
            <a:ext cx="4000054" cy="400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>
              <a:lnSpc>
                <a:spcPct val="100000"/>
              </a:lnSpc>
              <a:defRPr sz="5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5800"/>
              <a:t>prototype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presetClass="entr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" grpId="2"/>
      <p:bldP build="whole" bldLvl="1" animBg="1" rev="0" advAuto="0" spid="94" grpId="3"/>
      <p:bldP build="whole" bldLvl="1" animBg="1" rev="0" advAuto="0" spid="10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110" name="Shape 110"/>
          <p:cNvSpPr/>
          <p:nvPr/>
        </p:nvSpPr>
        <p:spPr>
          <a:xfrm>
            <a:off x="7141210" y="6264909"/>
            <a:ext cx="1010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第二节、二维数组、稀疏数组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