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1"/>
  </p:sldMasterIdLst>
  <p:notesMasterIdLst>
    <p:notesMasterId r:id="rId31"/>
  </p:notesMasterIdLst>
  <p:sldIdLst>
    <p:sldId id="256" r:id="rId12"/>
    <p:sldId id="290" r:id="rId13"/>
    <p:sldId id="262" r:id="rId14"/>
    <p:sldId id="257" r:id="rId15"/>
    <p:sldId id="258" r:id="rId16"/>
    <p:sldId id="291" r:id="rId17"/>
    <p:sldId id="311" r:id="rId18"/>
    <p:sldId id="297" r:id="rId19"/>
    <p:sldId id="298" r:id="rId20"/>
    <p:sldId id="296" r:id="rId21"/>
    <p:sldId id="315" r:id="rId22"/>
    <p:sldId id="316" r:id="rId23"/>
    <p:sldId id="317" r:id="rId24"/>
    <p:sldId id="318" r:id="rId25"/>
    <p:sldId id="319" r:id="rId26"/>
    <p:sldId id="312" r:id="rId27"/>
    <p:sldId id="313" r:id="rId28"/>
    <p:sldId id="320" r:id="rId29"/>
    <p:sldId id="27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B7BE"/>
    <a:srgbClr val="84A7DD"/>
    <a:srgbClr val="595859"/>
    <a:srgbClr val="82A6DC"/>
    <a:srgbClr val="25B7C0"/>
    <a:srgbClr val="F2F2F2"/>
    <a:srgbClr val="FCFCFC"/>
    <a:srgbClr val="FDFDFD"/>
    <a:srgbClr val="595959"/>
    <a:srgbClr val="F6A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2"/>
    <p:restoredTop sz="94747"/>
  </p:normalViewPr>
  <p:slideViewPr>
    <p:cSldViewPr snapToGrid="0">
      <p:cViewPr varScale="1">
        <p:scale>
          <a:sx n="77" d="100"/>
          <a:sy n="77" d="100"/>
        </p:scale>
        <p:origin x="208" y="3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30" Type="http://schemas.openxmlformats.org/officeDocument/2006/relationships/slide" Target="slides/slide1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customXml" Target="../customXml/item9.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customXml" Target="../customXml/item10.xml"/><Relationship Id="rId11" Type="http://schemas.openxmlformats.org/officeDocument/2006/relationships/slideMaster" Target="slideMasters/slide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C674E-15BB-402D-9B02-06F39A9ECF2B}" type="datetimeFigureOut">
              <a:rPr lang="zh-CN" altLang="en-US" smtClean="0"/>
              <a:t>2016/12/2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8464D-CA1E-4E7F-BBF1-39134845A920}" type="slidenum">
              <a:rPr lang="zh-CN" altLang="en-US" smtClean="0"/>
              <a:t>‹#›</a:t>
            </a:fld>
            <a:endParaRPr lang="zh-CN" altLang="en-US"/>
          </a:p>
        </p:txBody>
      </p:sp>
    </p:spTree>
    <p:extLst>
      <p:ext uri="{BB962C8B-B14F-4D97-AF65-F5344CB8AC3E}">
        <p14:creationId xmlns:p14="http://schemas.microsoft.com/office/powerpoint/2010/main" val="294069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347765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200836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54571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3367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387212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402760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420925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151959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240591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268025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pPr/>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3637217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pPr/>
              <a:t>2016/12/2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pPr/>
              <a:t>‹#›</a:t>
            </a:fld>
            <a:endParaRPr lang="zh-CN" altLang="en-US"/>
          </a:p>
        </p:txBody>
      </p:sp>
    </p:spTree>
    <p:extLst>
      <p:ext uri="{BB962C8B-B14F-4D97-AF65-F5344CB8AC3E}">
        <p14:creationId xmlns:p14="http://schemas.microsoft.com/office/powerpoint/2010/main" val="143809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customXml" Target="../../customXml/item9.xml"/><Relationship Id="rId2" Type="http://schemas.openxmlformats.org/officeDocument/2006/relationships/customXml" Target="../../customXml/item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customXml" Target="../../customXml/item10.xml"/><Relationship Id="rId2"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2.wdp"/><Relationship Id="rId1" Type="http://schemas.openxmlformats.org/officeDocument/2006/relationships/customXml" Target="../../customXml/item3.xml"/><Relationship Id="rId2" Type="http://schemas.openxmlformats.org/officeDocument/2006/relationships/customXml" Target="../../customXml/item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customXml" Target="../../customXml/item1.xml"/><Relationship Id="rId2" Type="http://schemas.openxmlformats.org/officeDocument/2006/relationships/customXml" Target="../../customXml/item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customXml" Target="../../customXml/item7.xml"/><Relationship Id="rId2" Type="http://schemas.openxmlformats.org/officeDocument/2006/relationships/customXml" Target="../../customXml/item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0" y="4087002"/>
            <a:ext cx="12192000" cy="1552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5"/>
          <p:cNvSpPr/>
          <p:nvPr/>
        </p:nvSpPr>
        <p:spPr>
          <a:xfrm>
            <a:off x="318502" y="4665266"/>
            <a:ext cx="1111084" cy="111108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6"/>
          <p:cNvSpPr/>
          <p:nvPr/>
        </p:nvSpPr>
        <p:spPr>
          <a:xfrm>
            <a:off x="2047054" y="4338962"/>
            <a:ext cx="1060122" cy="106012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7"/>
          <p:cNvSpPr/>
          <p:nvPr/>
        </p:nvSpPr>
        <p:spPr>
          <a:xfrm>
            <a:off x="1300182" y="3978403"/>
            <a:ext cx="798226" cy="7982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8"/>
          <p:cNvSpPr/>
          <p:nvPr/>
        </p:nvSpPr>
        <p:spPr>
          <a:xfrm>
            <a:off x="1588568" y="5114428"/>
            <a:ext cx="329326" cy="3293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2"/>
          <p:cNvSpPr txBox="1"/>
          <p:nvPr/>
        </p:nvSpPr>
        <p:spPr>
          <a:xfrm>
            <a:off x="838200" y="4146942"/>
            <a:ext cx="6894836" cy="769441"/>
          </a:xfrm>
          <a:prstGeom prst="rect">
            <a:avLst/>
          </a:prstGeom>
          <a:noFill/>
        </p:spPr>
        <p:txBody>
          <a:bodyPr wrap="none" rtlCol="0">
            <a:spAutoFit/>
          </a:bodyPr>
          <a:lstStyle/>
          <a:p>
            <a:r>
              <a:rPr lang="en-US" altLang="zh-CN" sz="4400" b="1" dirty="0" err="1" smtClean="0">
                <a:solidFill>
                  <a:schemeClr val="bg1"/>
                </a:solidFill>
                <a:latin typeface="+mj-lt"/>
              </a:rPr>
              <a:t>zigbee</a:t>
            </a:r>
            <a:r>
              <a:rPr lang="zh-CN" altLang="en-US" sz="4400" b="1" dirty="0" smtClean="0">
                <a:solidFill>
                  <a:schemeClr val="bg1"/>
                </a:solidFill>
                <a:latin typeface="+mj-lt"/>
              </a:rPr>
              <a:t> 自主网的定位模型</a:t>
            </a:r>
            <a:endParaRPr lang="en-US" sz="4400" b="1" dirty="0">
              <a:solidFill>
                <a:schemeClr val="bg1"/>
              </a:solidFill>
              <a:latin typeface="+mj-lt"/>
            </a:endParaRPr>
          </a:p>
        </p:txBody>
      </p:sp>
      <p:sp>
        <p:nvSpPr>
          <p:cNvPr id="19" name="Diamond 34"/>
          <p:cNvSpPr/>
          <p:nvPr/>
        </p:nvSpPr>
        <p:spPr>
          <a:xfrm>
            <a:off x="8059473" y="3901074"/>
            <a:ext cx="1247219" cy="1247219"/>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iamond 35"/>
          <p:cNvSpPr/>
          <p:nvPr/>
        </p:nvSpPr>
        <p:spPr>
          <a:xfrm>
            <a:off x="9472885" y="4764438"/>
            <a:ext cx="782639" cy="782639"/>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36"/>
          <p:cNvSpPr/>
          <p:nvPr/>
        </p:nvSpPr>
        <p:spPr>
          <a:xfrm>
            <a:off x="10375419" y="4159544"/>
            <a:ext cx="531998" cy="531998"/>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37"/>
          <p:cNvSpPr/>
          <p:nvPr/>
        </p:nvSpPr>
        <p:spPr>
          <a:xfrm>
            <a:off x="11618933" y="5103369"/>
            <a:ext cx="531998" cy="531998"/>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38"/>
          <p:cNvSpPr/>
          <p:nvPr/>
        </p:nvSpPr>
        <p:spPr>
          <a:xfrm>
            <a:off x="11411330" y="4942829"/>
            <a:ext cx="434626" cy="434626"/>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9"/>
          <p:cNvSpPr/>
          <p:nvPr/>
        </p:nvSpPr>
        <p:spPr>
          <a:xfrm>
            <a:off x="3753208" y="1256715"/>
            <a:ext cx="2381614" cy="2381613"/>
          </a:xfrm>
          <a:prstGeom prst="ellipse">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10"/>
          <p:cNvSpPr/>
          <p:nvPr/>
        </p:nvSpPr>
        <p:spPr>
          <a:xfrm>
            <a:off x="2568989" y="1105678"/>
            <a:ext cx="2381614" cy="2381613"/>
          </a:xfrm>
          <a:prstGeom prst="ellipse">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组合 79"/>
          <p:cNvGrpSpPr>
            <a:grpSpLocks/>
          </p:cNvGrpSpPr>
          <p:nvPr/>
        </p:nvGrpSpPr>
        <p:grpSpPr bwMode="auto">
          <a:xfrm>
            <a:off x="1589596" y="810715"/>
            <a:ext cx="2340698" cy="2345431"/>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1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p:cNvSpPr/>
          <p:nvPr/>
        </p:nvSpPr>
        <p:spPr bwMode="auto">
          <a:xfrm>
            <a:off x="1932719" y="1141999"/>
            <a:ext cx="1691508" cy="1694936"/>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E</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9" name="组合 79"/>
          <p:cNvGrpSpPr>
            <a:grpSpLocks/>
          </p:cNvGrpSpPr>
          <p:nvPr/>
        </p:nvGrpSpPr>
        <p:grpSpPr bwMode="auto">
          <a:xfrm>
            <a:off x="3630929" y="600941"/>
            <a:ext cx="2180135" cy="2184543"/>
            <a:chOff x="6379729" y="2488774"/>
            <a:chExt cx="2513016" cy="2513016"/>
          </a:xfrm>
        </p:grpSpPr>
        <p:sp>
          <p:nvSpPr>
            <p:cNvPr id="3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32"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0" name="椭圆 80"/>
          <p:cNvSpPr/>
          <p:nvPr/>
        </p:nvSpPr>
        <p:spPr bwMode="auto">
          <a:xfrm>
            <a:off x="3950515" y="909500"/>
            <a:ext cx="1575477" cy="1578669"/>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noProof="0" dirty="0">
                <a:solidFill>
                  <a:srgbClr val="FFFFFF"/>
                </a:solidFill>
              </a:rPr>
              <a:t>B</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38" name="组合 79"/>
          <p:cNvGrpSpPr>
            <a:grpSpLocks/>
          </p:cNvGrpSpPr>
          <p:nvPr/>
        </p:nvGrpSpPr>
        <p:grpSpPr bwMode="auto">
          <a:xfrm>
            <a:off x="6509312" y="796591"/>
            <a:ext cx="2354638" cy="2359399"/>
            <a:chOff x="6379729" y="2488774"/>
            <a:chExt cx="2513016" cy="2513016"/>
          </a:xfrm>
        </p:grpSpPr>
        <p:sp>
          <p:nvSpPr>
            <p:cNvPr id="4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4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6854479" y="1129847"/>
            <a:ext cx="1701582" cy="1705030"/>
          </a:xfrm>
          <a:prstGeom prst="ellipse">
            <a:avLst/>
          </a:prstGeom>
          <a:solidFill>
            <a:schemeClr val="accent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dirty="0">
                <a:solidFill>
                  <a:srgbClr val="FFFFFF"/>
                </a:solidFill>
              </a:rPr>
              <a:t>E</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47" name="组合 79"/>
          <p:cNvGrpSpPr>
            <a:grpSpLocks/>
          </p:cNvGrpSpPr>
          <p:nvPr/>
        </p:nvGrpSpPr>
        <p:grpSpPr bwMode="auto">
          <a:xfrm>
            <a:off x="5019906" y="1945561"/>
            <a:ext cx="1920483" cy="1924366"/>
            <a:chOff x="6379729" y="2488774"/>
            <a:chExt cx="2513016" cy="2513016"/>
          </a:xfrm>
        </p:grpSpPr>
        <p:sp>
          <p:nvSpPr>
            <p:cNvPr id="4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50"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8" name="椭圆 80"/>
          <p:cNvSpPr/>
          <p:nvPr/>
        </p:nvSpPr>
        <p:spPr bwMode="auto">
          <a:xfrm>
            <a:off x="5301430" y="2217371"/>
            <a:ext cx="1387840" cy="1390651"/>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noProof="0" dirty="0">
                <a:solidFill>
                  <a:srgbClr val="FFFFFF"/>
                </a:solidFill>
              </a:rPr>
              <a:t>I</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2" name="文本框 1"/>
          <p:cNvSpPr txBox="1"/>
          <p:nvPr/>
        </p:nvSpPr>
        <p:spPr>
          <a:xfrm>
            <a:off x="6317074" y="5717260"/>
            <a:ext cx="2293257" cy="461665"/>
          </a:xfrm>
          <a:prstGeom prst="rect">
            <a:avLst/>
          </a:prstGeom>
          <a:noFill/>
        </p:spPr>
        <p:txBody>
          <a:bodyPr wrap="square" rtlCol="0">
            <a:spAutoFit/>
          </a:bodyPr>
          <a:lstStyle/>
          <a:p>
            <a:r>
              <a:rPr lang="zh-CN" altLang="en-US" sz="2400" dirty="0">
                <a:solidFill>
                  <a:srgbClr val="25B7C0"/>
                </a:solidFill>
              </a:rPr>
              <a:t>主讲：张心泽</a:t>
            </a:r>
          </a:p>
        </p:txBody>
      </p:sp>
      <p:sp>
        <p:nvSpPr>
          <p:cNvPr id="34"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35" name="图片 3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9308339" y="2038076"/>
            <a:ext cx="1723770" cy="1857052"/>
          </a:xfrm>
          <a:prstGeom prst="rect">
            <a:avLst/>
          </a:prstGeom>
          <a:noFill/>
        </p:spPr>
      </p:pic>
    </p:spTree>
    <p:extLst>
      <p:ext uri="{BB962C8B-B14F-4D97-AF65-F5344CB8AC3E}">
        <p14:creationId xmlns:p14="http://schemas.microsoft.com/office/powerpoint/2010/main" val="2775553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3" name="文本框 2"/>
          <p:cNvSpPr txBox="1"/>
          <p:nvPr/>
        </p:nvSpPr>
        <p:spPr>
          <a:xfrm>
            <a:off x="863600" y="1459160"/>
            <a:ext cx="10464800" cy="4770537"/>
          </a:xfrm>
          <a:prstGeom prst="rect">
            <a:avLst/>
          </a:prstGeom>
          <a:noFill/>
        </p:spPr>
        <p:txBody>
          <a:bodyPr wrap="square" rtlCol="0">
            <a:spAutoFit/>
          </a:bodyPr>
          <a:lstStyle/>
          <a:p>
            <a:r>
              <a:rPr lang="zh-CN" altLang="en-US" sz="2400" dirty="0">
                <a:solidFill>
                  <a:srgbClr val="25B7C0"/>
                </a:solidFill>
                <a:latin typeface="+mn-ea"/>
              </a:rPr>
              <a:t>网络结构</a:t>
            </a:r>
            <a:endParaRPr lang="en-US" altLang="zh-CN" sz="2400" dirty="0">
              <a:solidFill>
                <a:srgbClr val="25B7C0"/>
              </a:solidFill>
              <a:latin typeface="+mn-ea"/>
            </a:endParaRPr>
          </a:p>
          <a:p>
            <a:endParaRPr lang="en-US" altLang="zh-CN" sz="2400" dirty="0">
              <a:solidFill>
                <a:srgbClr val="25B7C0"/>
              </a:solidFill>
              <a:latin typeface="+mn-ea"/>
            </a:endParaRPr>
          </a:p>
          <a:p>
            <a:pPr>
              <a:lnSpc>
                <a:spcPct val="150000"/>
              </a:lnSpc>
            </a:pPr>
            <a:r>
              <a:rPr lang="zh-CN" altLang="en-US" sz="2400" dirty="0">
                <a:solidFill>
                  <a:srgbClr val="25B7C0"/>
                </a:solidFill>
                <a:latin typeface="+mn-ea"/>
              </a:rPr>
              <a:t>定位系统由定位卡、位置参考点、数据节点构成；</a:t>
            </a:r>
            <a:endParaRPr lang="en-US" altLang="zh-CN" sz="2400" dirty="0">
              <a:solidFill>
                <a:srgbClr val="25B7C0"/>
              </a:solidFill>
              <a:latin typeface="+mn-ea"/>
            </a:endParaRPr>
          </a:p>
          <a:p>
            <a:pPr>
              <a:lnSpc>
                <a:spcPct val="150000"/>
              </a:lnSpc>
            </a:pPr>
            <a:r>
              <a:rPr lang="zh-CN" altLang="en-US" sz="2400" dirty="0">
                <a:solidFill>
                  <a:srgbClr val="25B7C0"/>
                </a:solidFill>
                <a:latin typeface="+mn-ea"/>
              </a:rPr>
              <a:t>数据节点用网线连接，通过交换机或路由器连接至电脑；</a:t>
            </a:r>
            <a:endParaRPr lang="en-US" altLang="zh-CN" sz="2400" dirty="0">
              <a:solidFill>
                <a:srgbClr val="25B7C0"/>
              </a:solidFill>
              <a:latin typeface="+mn-ea"/>
            </a:endParaRPr>
          </a:p>
          <a:p>
            <a:pPr>
              <a:lnSpc>
                <a:spcPct val="150000"/>
              </a:lnSpc>
            </a:pPr>
            <a:r>
              <a:rPr lang="zh-CN" altLang="en-US" sz="2400" dirty="0">
                <a:solidFill>
                  <a:srgbClr val="25B7C0"/>
                </a:solidFill>
                <a:latin typeface="+mn-ea"/>
              </a:rPr>
              <a:t>位置参考点只需要供电，为定位卡提供位置参考；</a:t>
            </a:r>
            <a:endParaRPr lang="en-US" altLang="zh-CN" sz="2400" dirty="0">
              <a:solidFill>
                <a:srgbClr val="25B7C0"/>
              </a:solidFill>
              <a:latin typeface="+mn-ea"/>
            </a:endParaRPr>
          </a:p>
          <a:p>
            <a:pPr>
              <a:lnSpc>
                <a:spcPct val="150000"/>
              </a:lnSpc>
            </a:pPr>
            <a:r>
              <a:rPr lang="zh-CN" altLang="en-US" sz="2400" dirty="0">
                <a:solidFill>
                  <a:srgbClr val="25B7C0"/>
                </a:solidFill>
                <a:latin typeface="+mn-ea"/>
              </a:rPr>
              <a:t>每个数据节点可覆盖半径约</a:t>
            </a:r>
            <a:r>
              <a:rPr lang="en-US" altLang="zh-CN" sz="2400" dirty="0">
                <a:solidFill>
                  <a:srgbClr val="25B7C0"/>
                </a:solidFill>
                <a:latin typeface="+mn-ea"/>
              </a:rPr>
              <a:t>20</a:t>
            </a:r>
            <a:r>
              <a:rPr lang="zh-CN" altLang="en-US" sz="2400" dirty="0">
                <a:solidFill>
                  <a:srgbClr val="25B7C0"/>
                </a:solidFill>
                <a:latin typeface="+mn-ea"/>
              </a:rPr>
              <a:t>米的范围，在此范围内，至少布置一个位置参考点；</a:t>
            </a:r>
            <a:endParaRPr lang="en-US" altLang="zh-CN" sz="2400" dirty="0">
              <a:solidFill>
                <a:srgbClr val="25B7C0"/>
              </a:solidFill>
              <a:latin typeface="+mn-ea"/>
            </a:endParaRPr>
          </a:p>
          <a:p>
            <a:pPr>
              <a:lnSpc>
                <a:spcPct val="150000"/>
              </a:lnSpc>
            </a:pPr>
            <a:r>
              <a:rPr lang="zh-CN" altLang="en-US" sz="2400" dirty="0">
                <a:solidFill>
                  <a:srgbClr val="25B7C0"/>
                </a:solidFill>
                <a:latin typeface="+mn-ea"/>
              </a:rPr>
              <a:t>定位卡在系统覆盖范围内移动时，系统每隔</a:t>
            </a:r>
            <a:r>
              <a:rPr lang="en-US" altLang="zh-CN" sz="2400" dirty="0">
                <a:solidFill>
                  <a:srgbClr val="25B7C0"/>
                </a:solidFill>
                <a:latin typeface="+mn-ea"/>
              </a:rPr>
              <a:t>3</a:t>
            </a:r>
            <a:r>
              <a:rPr lang="zh-CN" altLang="en-US" sz="2400" dirty="0">
                <a:solidFill>
                  <a:srgbClr val="25B7C0"/>
                </a:solidFill>
                <a:latin typeface="+mn-ea"/>
              </a:rPr>
              <a:t>秒计算出定位卡的位置数据，并报告给上位机。</a:t>
            </a:r>
          </a:p>
        </p:txBody>
      </p:sp>
    </p:spTree>
    <p:extLst>
      <p:ext uri="{BB962C8B-B14F-4D97-AF65-F5344CB8AC3E}">
        <p14:creationId xmlns:p14="http://schemas.microsoft.com/office/powerpoint/2010/main" val="177815726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952500"/>
            <a:ext cx="10058400" cy="4867354"/>
          </a:xfrm>
          <a:prstGeom prst="rect">
            <a:avLst/>
          </a:prstGeom>
        </p:spPr>
      </p:pic>
    </p:spTree>
    <p:extLst>
      <p:ext uri="{BB962C8B-B14F-4D97-AF65-F5344CB8AC3E}">
        <p14:creationId xmlns:p14="http://schemas.microsoft.com/office/powerpoint/2010/main" val="1008890513"/>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028700"/>
            <a:ext cx="8985504" cy="4785360"/>
          </a:xfrm>
          <a:prstGeom prst="rect">
            <a:avLst/>
          </a:prstGeom>
        </p:spPr>
      </p:pic>
    </p:spTree>
    <p:extLst>
      <p:ext uri="{BB962C8B-B14F-4D97-AF65-F5344CB8AC3E}">
        <p14:creationId xmlns:p14="http://schemas.microsoft.com/office/powerpoint/2010/main" val="366355713"/>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2" name="文本框 1"/>
          <p:cNvSpPr txBox="1"/>
          <p:nvPr/>
        </p:nvSpPr>
        <p:spPr>
          <a:xfrm>
            <a:off x="650240" y="1280160"/>
            <a:ext cx="4775200" cy="461665"/>
          </a:xfrm>
          <a:prstGeom prst="rect">
            <a:avLst/>
          </a:prstGeom>
          <a:noFill/>
        </p:spPr>
        <p:txBody>
          <a:bodyPr wrap="square" rtlCol="0">
            <a:spAutoFit/>
          </a:bodyPr>
          <a:lstStyle/>
          <a:p>
            <a:r>
              <a:rPr kumimoji="1" lang="zh-CN" altLang="en-US" sz="2400" dirty="0" smtClean="0">
                <a:solidFill>
                  <a:srgbClr val="55B7BE"/>
                </a:solidFill>
              </a:rPr>
              <a:t>定位数据包格式：</a:t>
            </a:r>
            <a:endParaRPr kumimoji="1" lang="zh-CN" altLang="en-US" sz="2400" dirty="0">
              <a:solidFill>
                <a:srgbClr val="55B7BE"/>
              </a:solidFill>
            </a:endParaRPr>
          </a:p>
        </p:txBody>
      </p:sp>
      <p:pic>
        <p:nvPicPr>
          <p:cNvPr id="4" name="图片 3"/>
          <p:cNvPicPr>
            <a:picLocks noChangeAspect="1"/>
          </p:cNvPicPr>
          <p:nvPr/>
        </p:nvPicPr>
        <p:blipFill>
          <a:blip r:embed="rId2"/>
          <a:stretch>
            <a:fillRect/>
          </a:stretch>
        </p:blipFill>
        <p:spPr>
          <a:xfrm>
            <a:off x="2250360" y="1741825"/>
            <a:ext cx="7691280" cy="4377038"/>
          </a:xfrm>
          <a:prstGeom prst="rect">
            <a:avLst/>
          </a:prstGeom>
        </p:spPr>
      </p:pic>
    </p:spTree>
    <p:extLst>
      <p:ext uri="{BB962C8B-B14F-4D97-AF65-F5344CB8AC3E}">
        <p14:creationId xmlns:p14="http://schemas.microsoft.com/office/powerpoint/2010/main" val="7683420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2" name="文本框 1"/>
          <p:cNvSpPr txBox="1"/>
          <p:nvPr/>
        </p:nvSpPr>
        <p:spPr>
          <a:xfrm>
            <a:off x="650240" y="1280160"/>
            <a:ext cx="4775200" cy="461665"/>
          </a:xfrm>
          <a:prstGeom prst="rect">
            <a:avLst/>
          </a:prstGeom>
          <a:noFill/>
        </p:spPr>
        <p:txBody>
          <a:bodyPr wrap="square" rtlCol="0">
            <a:spAutoFit/>
          </a:bodyPr>
          <a:lstStyle/>
          <a:p>
            <a:r>
              <a:rPr kumimoji="1" lang="zh-CN" altLang="en-US" sz="2400" dirty="0" smtClean="0">
                <a:solidFill>
                  <a:srgbClr val="55B7BE"/>
                </a:solidFill>
              </a:rPr>
              <a:t>实现定位：</a:t>
            </a:r>
            <a:endParaRPr kumimoji="1" lang="zh-CN" altLang="en-US" sz="2400" dirty="0">
              <a:solidFill>
                <a:srgbClr val="55B7BE"/>
              </a:solidFill>
            </a:endParaRPr>
          </a:p>
        </p:txBody>
      </p:sp>
      <p:sp>
        <p:nvSpPr>
          <p:cNvPr id="3" name="文本框 2"/>
          <p:cNvSpPr txBox="1"/>
          <p:nvPr/>
        </p:nvSpPr>
        <p:spPr>
          <a:xfrm>
            <a:off x="914400" y="2064479"/>
            <a:ext cx="10464800" cy="3416320"/>
          </a:xfrm>
          <a:prstGeom prst="rect">
            <a:avLst/>
          </a:prstGeom>
          <a:noFill/>
        </p:spPr>
        <p:txBody>
          <a:bodyPr wrap="square" rtlCol="0">
            <a:spAutoFit/>
          </a:bodyPr>
          <a:lstStyle/>
          <a:p>
            <a:pPr>
              <a:lnSpc>
                <a:spcPct val="150000"/>
              </a:lnSpc>
            </a:pPr>
            <a:r>
              <a:rPr kumimoji="1" lang="zh-CN" altLang="en-US" sz="2400" dirty="0">
                <a:solidFill>
                  <a:srgbClr val="55B7BE"/>
                </a:solidFill>
              </a:rPr>
              <a:t>通过基于节点之间通讯的信号强度综合计算得出定位卡到位置参考点的相对距离</a:t>
            </a:r>
            <a:r>
              <a:rPr kumimoji="1" lang="zh-CN" altLang="en-US" sz="2400" dirty="0" smtClean="0">
                <a:solidFill>
                  <a:srgbClr val="55B7BE"/>
                </a:solidFill>
              </a:rPr>
              <a:t>。</a:t>
            </a:r>
            <a:endParaRPr kumimoji="1" lang="en-US" altLang="zh-CN" sz="2400" dirty="0" smtClean="0">
              <a:solidFill>
                <a:srgbClr val="55B7BE"/>
              </a:solidFill>
            </a:endParaRPr>
          </a:p>
          <a:p>
            <a:pPr>
              <a:lnSpc>
                <a:spcPct val="150000"/>
              </a:lnSpc>
            </a:pPr>
            <a:endParaRPr kumimoji="1" lang="en-US" altLang="zh-CN" sz="2400" dirty="0">
              <a:solidFill>
                <a:srgbClr val="55B7BE"/>
              </a:solidFill>
            </a:endParaRPr>
          </a:p>
          <a:p>
            <a:pPr>
              <a:lnSpc>
                <a:spcPct val="150000"/>
              </a:lnSpc>
            </a:pPr>
            <a:r>
              <a:rPr kumimoji="1" lang="zh-CN" altLang="en-US" sz="2400" dirty="0">
                <a:solidFill>
                  <a:srgbClr val="55B7BE"/>
                </a:solidFill>
              </a:rPr>
              <a:t>相对距离与实际距离没有明确的对应关系，在不同的空间，同样的相对距离可能对应不同的实际距离，在不同的应用现场，需要分别测量相对距离与实际距离的对应关系。</a:t>
            </a:r>
            <a:endParaRPr kumimoji="1" lang="en-US" altLang="zh-CN" sz="2400" dirty="0">
              <a:solidFill>
                <a:srgbClr val="55B7BE"/>
              </a:solidFill>
            </a:endParaRPr>
          </a:p>
        </p:txBody>
      </p:sp>
    </p:spTree>
    <p:extLst>
      <p:ext uri="{BB962C8B-B14F-4D97-AF65-F5344CB8AC3E}">
        <p14:creationId xmlns:p14="http://schemas.microsoft.com/office/powerpoint/2010/main" val="1047822995"/>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10"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2" name="文本框 1"/>
          <p:cNvSpPr txBox="1"/>
          <p:nvPr/>
        </p:nvSpPr>
        <p:spPr>
          <a:xfrm>
            <a:off x="650240" y="1280160"/>
            <a:ext cx="4775200" cy="461665"/>
          </a:xfrm>
          <a:prstGeom prst="rect">
            <a:avLst/>
          </a:prstGeom>
          <a:noFill/>
        </p:spPr>
        <p:txBody>
          <a:bodyPr wrap="square" rtlCol="0">
            <a:spAutoFit/>
          </a:bodyPr>
          <a:lstStyle/>
          <a:p>
            <a:r>
              <a:rPr kumimoji="1" lang="zh-CN" altLang="en-US" sz="2400" dirty="0" smtClean="0">
                <a:solidFill>
                  <a:srgbClr val="55B7BE"/>
                </a:solidFill>
              </a:rPr>
              <a:t>实现定位：</a:t>
            </a:r>
            <a:endParaRPr kumimoji="1" lang="zh-CN" altLang="en-US" sz="2400" dirty="0">
              <a:solidFill>
                <a:srgbClr val="55B7BE"/>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739900"/>
            <a:ext cx="9851136" cy="3377184"/>
          </a:xfrm>
          <a:prstGeom prst="rect">
            <a:avLst/>
          </a:prstGeom>
        </p:spPr>
      </p:pic>
    </p:spTree>
    <p:extLst>
      <p:ext uri="{BB962C8B-B14F-4D97-AF65-F5344CB8AC3E}">
        <p14:creationId xmlns:p14="http://schemas.microsoft.com/office/powerpoint/2010/main" val="94033707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a:xfrm>
            <a:off x="5376933" y="1016043"/>
            <a:ext cx="408404" cy="408404"/>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 name="Oval 4"/>
          <p:cNvSpPr/>
          <p:nvPr/>
        </p:nvSpPr>
        <p:spPr>
          <a:xfrm>
            <a:off x="1282002" y="4842993"/>
            <a:ext cx="914400" cy="914400"/>
          </a:xfrm>
          <a:prstGeom prst="ellipse">
            <a:avLst/>
          </a:prstGeom>
          <a:solidFill>
            <a:schemeClr val="accent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6" name="组合 79"/>
          <p:cNvGrpSpPr>
            <a:grpSpLocks/>
          </p:cNvGrpSpPr>
          <p:nvPr/>
        </p:nvGrpSpPr>
        <p:grpSpPr bwMode="auto">
          <a:xfrm>
            <a:off x="1419823" y="1366783"/>
            <a:ext cx="4380120" cy="4388978"/>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9" name="任意多边形 83"/>
            <p:cNvSpPr/>
            <p:nvPr/>
          </p:nvSpPr>
          <p:spPr>
            <a:xfrm rot="16377237">
              <a:off x="6395714" y="2504802"/>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2" name="Oval 10"/>
          <p:cNvSpPr/>
          <p:nvPr/>
        </p:nvSpPr>
        <p:spPr>
          <a:xfrm>
            <a:off x="6905283" y="1181617"/>
            <a:ext cx="865984" cy="882314"/>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600" b="1" dirty="0">
                <a:latin typeface="Times New Roman" panose="02020603050405020304" pitchFamily="18" charset="0"/>
                <a:cs typeface="Times New Roman" panose="02020603050405020304" pitchFamily="18" charset="0"/>
              </a:rPr>
              <a:t>3</a:t>
            </a:r>
          </a:p>
        </p:txBody>
      </p:sp>
      <p:pic>
        <p:nvPicPr>
          <p:cNvPr id="4" name="图片 3"/>
          <p:cNvPicPr>
            <a:picLocks noChangeAspect="1"/>
          </p:cNvPicPr>
          <p:nvPr>
            <p:custDataLst>
              <p:custData r:id="rId1"/>
            </p:custDataLst>
          </p:nvPr>
        </p:nvPicPr>
        <p:blipFill rotWithShape="1">
          <a:blip r:embed="rId4" cstate="print">
            <a:extLst>
              <a:ext uri="{28A0092B-C50C-407E-A947-70E740481C1C}">
                <a14:useLocalDpi xmlns:a14="http://schemas.microsoft.com/office/drawing/2010/main" val="0"/>
              </a:ext>
            </a:extLst>
          </a:blip>
          <a:srcRect t="1117" r="-265"/>
          <a:stretch/>
        </p:blipFill>
        <p:spPr>
          <a:xfrm>
            <a:off x="1744614" y="1800332"/>
            <a:ext cx="3632319" cy="3437767"/>
          </a:xfrm>
          <a:prstGeom prst="ellipse">
            <a:avLst/>
          </a:prstGeom>
          <a:gradFill>
            <a:gsLst>
              <a:gs pos="17000">
                <a:srgbClr val="FFFFFF"/>
              </a:gs>
              <a:gs pos="88000">
                <a:srgbClr val="FFFFFF">
                  <a:lumMod val="72000"/>
                </a:srgbClr>
              </a:gs>
            </a:gsLst>
            <a:lin ang="2700000" scaled="1"/>
          </a:gradFill>
          <a:ln>
            <a:solidFill>
              <a:srgbClr val="DCDCDC"/>
            </a:solidFill>
          </a:ln>
          <a:effectLst>
            <a:glow rad="127000">
              <a:srgbClr val="F2F2F2"/>
            </a:glow>
            <a:softEdge rad="112500"/>
          </a:effectLst>
        </p:spPr>
      </p:pic>
      <p:sp>
        <p:nvSpPr>
          <p:cNvPr id="13" name="Oval 11"/>
          <p:cNvSpPr/>
          <p:nvPr/>
        </p:nvSpPr>
        <p:spPr>
          <a:xfrm>
            <a:off x="3236132" y="419245"/>
            <a:ext cx="740105" cy="740105"/>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Oval 12"/>
          <p:cNvSpPr/>
          <p:nvPr/>
        </p:nvSpPr>
        <p:spPr>
          <a:xfrm>
            <a:off x="3085546" y="5791188"/>
            <a:ext cx="230100" cy="230100"/>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Oval 13"/>
          <p:cNvSpPr/>
          <p:nvPr/>
        </p:nvSpPr>
        <p:spPr>
          <a:xfrm>
            <a:off x="587041" y="3007002"/>
            <a:ext cx="554270" cy="554270"/>
          </a:xfrm>
          <a:prstGeom prst="ellipse">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Oval 14"/>
          <p:cNvSpPr/>
          <p:nvPr/>
        </p:nvSpPr>
        <p:spPr>
          <a:xfrm>
            <a:off x="6085604" y="3848143"/>
            <a:ext cx="472224" cy="472224"/>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17" name="Group 31"/>
          <p:cNvGrpSpPr/>
          <p:nvPr>
            <p:custDataLst>
              <p:custData r:id="rId2"/>
            </p:custDataLst>
          </p:nvPr>
        </p:nvGrpSpPr>
        <p:grpSpPr>
          <a:xfrm>
            <a:off x="5055555" y="2297647"/>
            <a:ext cx="986490" cy="986490"/>
            <a:chOff x="5055555" y="2012177"/>
            <a:chExt cx="986490" cy="986490"/>
          </a:xfrm>
        </p:grpSpPr>
        <p:sp>
          <p:nvSpPr>
            <p:cNvPr id="18" name="Oval 32"/>
            <p:cNvSpPr/>
            <p:nvPr/>
          </p:nvSpPr>
          <p:spPr>
            <a:xfrm>
              <a:off x="5055555" y="2012177"/>
              <a:ext cx="986490" cy="986490"/>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9"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3110" y="2206277"/>
              <a:ext cx="576050" cy="576050"/>
            </a:xfrm>
            <a:prstGeom prst="rect">
              <a:avLst/>
            </a:prstGeom>
          </p:spPr>
        </p:pic>
      </p:grpSp>
      <p:grpSp>
        <p:nvGrpSpPr>
          <p:cNvPr id="20" name="Group 34"/>
          <p:cNvGrpSpPr/>
          <p:nvPr/>
        </p:nvGrpSpPr>
        <p:grpSpPr>
          <a:xfrm>
            <a:off x="1332251" y="1424447"/>
            <a:ext cx="914400" cy="914400"/>
            <a:chOff x="1664298" y="1454017"/>
            <a:chExt cx="914400" cy="914400"/>
          </a:xfrm>
        </p:grpSpPr>
        <p:sp>
          <p:nvSpPr>
            <p:cNvPr id="21" name="Oval 35"/>
            <p:cNvSpPr/>
            <p:nvPr/>
          </p:nvSpPr>
          <p:spPr>
            <a:xfrm>
              <a:off x="1664298" y="1454017"/>
              <a:ext cx="914400" cy="9144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2"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29" y="1527172"/>
              <a:ext cx="679285" cy="679285"/>
            </a:xfrm>
            <a:prstGeom prst="rect">
              <a:avLst/>
            </a:prstGeom>
          </p:spPr>
        </p:pic>
      </p:grpSp>
      <p:sp>
        <p:nvSpPr>
          <p:cNvPr id="24" name="TextBox 12"/>
          <p:cNvSpPr txBox="1"/>
          <p:nvPr/>
        </p:nvSpPr>
        <p:spPr>
          <a:xfrm>
            <a:off x="7338275" y="2779772"/>
            <a:ext cx="1313180" cy="769441"/>
          </a:xfrm>
          <a:prstGeom prst="rect">
            <a:avLst/>
          </a:prstGeom>
          <a:noFill/>
        </p:spPr>
        <p:txBody>
          <a:bodyPr wrap="none" rtlCol="0">
            <a:spAutoFit/>
          </a:bodyPr>
          <a:lstStyle/>
          <a:p>
            <a:r>
              <a:rPr lang="zh-CN" altLang="en-US" sz="4400" b="1" dirty="0" smtClean="0">
                <a:solidFill>
                  <a:srgbClr val="595859"/>
                </a:solidFill>
                <a:latin typeface="+mj-lt"/>
              </a:rPr>
              <a:t>实例</a:t>
            </a:r>
            <a:endParaRPr lang="en-US" sz="4400" b="1" dirty="0">
              <a:solidFill>
                <a:srgbClr val="595859"/>
              </a:solidFill>
              <a:latin typeface="+mj-lt"/>
            </a:endParaRPr>
          </a:p>
        </p:txBody>
      </p:sp>
      <p:sp>
        <p:nvSpPr>
          <p:cNvPr id="11" name="Oval 9"/>
          <p:cNvSpPr/>
          <p:nvPr/>
        </p:nvSpPr>
        <p:spPr>
          <a:xfrm>
            <a:off x="2472472" y="1220998"/>
            <a:ext cx="553208" cy="553208"/>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 name="Oval 8"/>
          <p:cNvSpPr/>
          <p:nvPr/>
        </p:nvSpPr>
        <p:spPr>
          <a:xfrm>
            <a:off x="4570753" y="1669945"/>
            <a:ext cx="538550" cy="538550"/>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40068443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animBg="1"/>
      <p:bldP spid="13" grpId="0" animBg="1"/>
      <p:bldP spid="14" grpId="0" animBg="1"/>
      <p:bldP spid="15" grpId="0" animBg="1"/>
      <p:bldP spid="16" grpId="0" animBg="1"/>
      <p:bldP spid="11"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实例</a:t>
            </a:r>
            <a:endParaRPr lang="zh-CN" altLang="en-US" sz="3600" b="1" dirty="0"/>
          </a:p>
        </p:txBody>
      </p:sp>
      <p:sp>
        <p:nvSpPr>
          <p:cNvPr id="4" name="文本框 3"/>
          <p:cNvSpPr txBox="1"/>
          <p:nvPr/>
        </p:nvSpPr>
        <p:spPr>
          <a:xfrm>
            <a:off x="555172" y="1142637"/>
            <a:ext cx="11403874" cy="461665"/>
          </a:xfrm>
          <a:prstGeom prst="rect">
            <a:avLst/>
          </a:prstGeom>
          <a:noFill/>
        </p:spPr>
        <p:txBody>
          <a:bodyPr wrap="square" rtlCol="0">
            <a:spAutoFit/>
          </a:bodyPr>
          <a:lstStyle/>
          <a:p>
            <a:r>
              <a:rPr lang="zh-CN" altLang="en-US" sz="2400" dirty="0" smtClean="0">
                <a:solidFill>
                  <a:srgbClr val="595859"/>
                </a:solidFill>
              </a:rPr>
              <a:t>基于道路运动的物流入厂配送</a:t>
            </a:r>
            <a:r>
              <a:rPr lang="zh-CN" altLang="en-US" sz="2400" dirty="0" smtClean="0">
                <a:solidFill>
                  <a:srgbClr val="25B7C0"/>
                </a:solidFill>
              </a:rPr>
              <a:t>：</a:t>
            </a:r>
            <a:endParaRPr lang="en-US" altLang="zh-CN" sz="2400" dirty="0">
              <a:solidFill>
                <a:srgbClr val="25B7C0"/>
              </a:solidFill>
            </a:endParaRPr>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638300"/>
            <a:ext cx="9211056" cy="3560064"/>
          </a:xfrm>
          <a:prstGeom prst="rect">
            <a:avLst/>
          </a:prstGeom>
        </p:spPr>
      </p:pic>
    </p:spTree>
    <p:extLst>
      <p:ext uri="{BB962C8B-B14F-4D97-AF65-F5344CB8AC3E}">
        <p14:creationId xmlns:p14="http://schemas.microsoft.com/office/powerpoint/2010/main" val="814579190"/>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实例</a:t>
            </a:r>
            <a:endParaRPr lang="zh-CN" altLang="en-US" sz="3600" b="1" dirty="0"/>
          </a:p>
        </p:txBody>
      </p:sp>
      <p:sp>
        <p:nvSpPr>
          <p:cNvPr id="4" name="文本框 3"/>
          <p:cNvSpPr txBox="1"/>
          <p:nvPr/>
        </p:nvSpPr>
        <p:spPr>
          <a:xfrm>
            <a:off x="555172" y="1142637"/>
            <a:ext cx="11403874" cy="461665"/>
          </a:xfrm>
          <a:prstGeom prst="rect">
            <a:avLst/>
          </a:prstGeom>
          <a:noFill/>
        </p:spPr>
        <p:txBody>
          <a:bodyPr wrap="square" rtlCol="0">
            <a:spAutoFit/>
          </a:bodyPr>
          <a:lstStyle/>
          <a:p>
            <a:r>
              <a:rPr lang="zh-CN" altLang="en-US" sz="2400" dirty="0" smtClean="0">
                <a:solidFill>
                  <a:srgbClr val="595859"/>
                </a:solidFill>
              </a:rPr>
              <a:t>医院类应用网络参考</a:t>
            </a:r>
            <a:r>
              <a:rPr lang="zh-CN" altLang="en-US" sz="2400" dirty="0" smtClean="0">
                <a:solidFill>
                  <a:srgbClr val="25B7C0"/>
                </a:solidFill>
              </a:rPr>
              <a:t>：</a:t>
            </a:r>
            <a:endParaRPr lang="en-US" altLang="zh-CN" sz="2400" dirty="0">
              <a:solidFill>
                <a:srgbClr val="25B7C0"/>
              </a:solidFill>
            </a:endParaRPr>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3" name="图片 2"/>
          <p:cNvPicPr>
            <a:picLocks noChangeAspect="1"/>
          </p:cNvPicPr>
          <p:nvPr/>
        </p:nvPicPr>
        <p:blipFill>
          <a:blip r:embed="rId2"/>
          <a:stretch>
            <a:fillRect/>
          </a:stretch>
        </p:blipFill>
        <p:spPr>
          <a:xfrm>
            <a:off x="2321379" y="1716007"/>
            <a:ext cx="7871460" cy="4401984"/>
          </a:xfrm>
          <a:prstGeom prst="rect">
            <a:avLst/>
          </a:prstGeom>
        </p:spPr>
      </p:pic>
    </p:spTree>
    <p:extLst>
      <p:ext uri="{BB962C8B-B14F-4D97-AF65-F5344CB8AC3E}">
        <p14:creationId xmlns:p14="http://schemas.microsoft.com/office/powerpoint/2010/main" val="101935494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p:nvPr/>
        </p:nvSpPr>
        <p:spPr>
          <a:xfrm>
            <a:off x="0" y="4087002"/>
            <a:ext cx="12192000" cy="15524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5"/>
          <p:cNvSpPr/>
          <p:nvPr/>
        </p:nvSpPr>
        <p:spPr>
          <a:xfrm>
            <a:off x="318502" y="4665266"/>
            <a:ext cx="1111084" cy="111108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6"/>
          <p:cNvSpPr/>
          <p:nvPr/>
        </p:nvSpPr>
        <p:spPr>
          <a:xfrm>
            <a:off x="2047054" y="4338962"/>
            <a:ext cx="1060122" cy="106012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7"/>
          <p:cNvSpPr/>
          <p:nvPr/>
        </p:nvSpPr>
        <p:spPr>
          <a:xfrm>
            <a:off x="1300182" y="3978403"/>
            <a:ext cx="798226" cy="7982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8"/>
          <p:cNvSpPr/>
          <p:nvPr/>
        </p:nvSpPr>
        <p:spPr>
          <a:xfrm>
            <a:off x="1588568" y="5114428"/>
            <a:ext cx="329326" cy="3293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2"/>
          <p:cNvSpPr txBox="1"/>
          <p:nvPr/>
        </p:nvSpPr>
        <p:spPr>
          <a:xfrm>
            <a:off x="838200" y="4509650"/>
            <a:ext cx="5660204" cy="769441"/>
          </a:xfrm>
          <a:prstGeom prst="rect">
            <a:avLst/>
          </a:prstGeom>
          <a:noFill/>
        </p:spPr>
        <p:txBody>
          <a:bodyPr wrap="none" rtlCol="0">
            <a:spAutoFit/>
          </a:bodyPr>
          <a:lstStyle/>
          <a:p>
            <a:r>
              <a:rPr lang="en-US" sz="4400" b="1" dirty="0">
                <a:solidFill>
                  <a:schemeClr val="bg1"/>
                </a:solidFill>
                <a:latin typeface="+mj-lt"/>
              </a:rPr>
              <a:t>THANKS FOR YOUR TIME</a:t>
            </a:r>
          </a:p>
        </p:txBody>
      </p:sp>
      <p:sp>
        <p:nvSpPr>
          <p:cNvPr id="19" name="Diamond 34"/>
          <p:cNvSpPr/>
          <p:nvPr/>
        </p:nvSpPr>
        <p:spPr>
          <a:xfrm>
            <a:off x="8059473" y="3901074"/>
            <a:ext cx="1247219" cy="1247219"/>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iamond 35"/>
          <p:cNvSpPr/>
          <p:nvPr/>
        </p:nvSpPr>
        <p:spPr>
          <a:xfrm>
            <a:off x="9472885" y="4764438"/>
            <a:ext cx="782639" cy="782639"/>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36"/>
          <p:cNvSpPr/>
          <p:nvPr/>
        </p:nvSpPr>
        <p:spPr>
          <a:xfrm>
            <a:off x="10375419" y="4159544"/>
            <a:ext cx="531998" cy="531998"/>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37"/>
          <p:cNvSpPr/>
          <p:nvPr/>
        </p:nvSpPr>
        <p:spPr>
          <a:xfrm>
            <a:off x="11618933" y="5103369"/>
            <a:ext cx="531998" cy="531998"/>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38"/>
          <p:cNvSpPr/>
          <p:nvPr/>
        </p:nvSpPr>
        <p:spPr>
          <a:xfrm>
            <a:off x="11411330" y="4942829"/>
            <a:ext cx="434626" cy="434626"/>
          </a:xfrm>
          <a:prstGeom prst="diamond">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9"/>
          <p:cNvSpPr/>
          <p:nvPr/>
        </p:nvSpPr>
        <p:spPr>
          <a:xfrm>
            <a:off x="3753208" y="1256715"/>
            <a:ext cx="2381614" cy="2381613"/>
          </a:xfrm>
          <a:prstGeom prst="ellipse">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10"/>
          <p:cNvSpPr/>
          <p:nvPr/>
        </p:nvSpPr>
        <p:spPr>
          <a:xfrm>
            <a:off x="2568989" y="1105678"/>
            <a:ext cx="2381614" cy="2381613"/>
          </a:xfrm>
          <a:prstGeom prst="ellipse">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组合 79"/>
          <p:cNvGrpSpPr>
            <a:grpSpLocks/>
          </p:cNvGrpSpPr>
          <p:nvPr/>
        </p:nvGrpSpPr>
        <p:grpSpPr bwMode="auto">
          <a:xfrm>
            <a:off x="1589596" y="810715"/>
            <a:ext cx="2340698" cy="2345431"/>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1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p:cNvSpPr/>
          <p:nvPr/>
        </p:nvSpPr>
        <p:spPr bwMode="auto">
          <a:xfrm>
            <a:off x="1932719" y="1141999"/>
            <a:ext cx="1691508" cy="1694936"/>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dirty="0">
                <a:solidFill>
                  <a:srgbClr val="FFFFFF"/>
                </a:solidFill>
              </a:rPr>
              <a:t>E</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9" name="组合 79"/>
          <p:cNvGrpSpPr>
            <a:grpSpLocks/>
          </p:cNvGrpSpPr>
          <p:nvPr/>
        </p:nvGrpSpPr>
        <p:grpSpPr bwMode="auto">
          <a:xfrm>
            <a:off x="3630929" y="600941"/>
            <a:ext cx="2180135" cy="2184543"/>
            <a:chOff x="6379729" y="2488774"/>
            <a:chExt cx="2513016" cy="2513016"/>
          </a:xfrm>
        </p:grpSpPr>
        <p:sp>
          <p:nvSpPr>
            <p:cNvPr id="3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32"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0" name="椭圆 80"/>
          <p:cNvSpPr/>
          <p:nvPr/>
        </p:nvSpPr>
        <p:spPr bwMode="auto">
          <a:xfrm>
            <a:off x="3950515" y="909500"/>
            <a:ext cx="1575477" cy="1578669"/>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dirty="0">
                <a:solidFill>
                  <a:srgbClr val="FFFFFF"/>
                </a:solidFill>
              </a:rPr>
              <a:t>B</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38" name="组合 79"/>
          <p:cNvGrpSpPr>
            <a:grpSpLocks/>
          </p:cNvGrpSpPr>
          <p:nvPr/>
        </p:nvGrpSpPr>
        <p:grpSpPr bwMode="auto">
          <a:xfrm>
            <a:off x="6509312" y="796591"/>
            <a:ext cx="2354638" cy="2359399"/>
            <a:chOff x="6379729" y="2488774"/>
            <a:chExt cx="2513016" cy="2513016"/>
          </a:xfrm>
        </p:grpSpPr>
        <p:sp>
          <p:nvSpPr>
            <p:cNvPr id="4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41"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6854479" y="1129847"/>
            <a:ext cx="1701582" cy="1705030"/>
          </a:xfrm>
          <a:prstGeom prst="ellipse">
            <a:avLst/>
          </a:prstGeom>
          <a:solidFill>
            <a:schemeClr val="accent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dirty="0">
                <a:solidFill>
                  <a:srgbClr val="FFFFFF"/>
                </a:solidFill>
              </a:rPr>
              <a:t>E</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47" name="组合 79"/>
          <p:cNvGrpSpPr>
            <a:grpSpLocks/>
          </p:cNvGrpSpPr>
          <p:nvPr/>
        </p:nvGrpSpPr>
        <p:grpSpPr bwMode="auto">
          <a:xfrm>
            <a:off x="5019906" y="1945561"/>
            <a:ext cx="1920483" cy="1924366"/>
            <a:chOff x="6379729" y="2488774"/>
            <a:chExt cx="2513016" cy="2513016"/>
          </a:xfrm>
        </p:grpSpPr>
        <p:sp>
          <p:nvSpPr>
            <p:cNvPr id="4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50"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8" name="椭圆 80"/>
          <p:cNvSpPr/>
          <p:nvPr/>
        </p:nvSpPr>
        <p:spPr bwMode="auto">
          <a:xfrm>
            <a:off x="5301430" y="2217371"/>
            <a:ext cx="1387840" cy="1390651"/>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11500" kern="0" noProof="0" dirty="0">
                <a:solidFill>
                  <a:srgbClr val="FFFFFF"/>
                </a:solidFill>
              </a:rPr>
              <a:t>I</a:t>
            </a:r>
            <a:endParaRPr kumimoji="0" lang="zh-CN" altLang="en-US" sz="115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34" name="文本框 33"/>
          <p:cNvSpPr txBox="1"/>
          <p:nvPr/>
        </p:nvSpPr>
        <p:spPr>
          <a:xfrm>
            <a:off x="6564087" y="5937220"/>
            <a:ext cx="5590510" cy="400110"/>
          </a:xfrm>
          <a:prstGeom prst="rect">
            <a:avLst/>
          </a:prstGeom>
          <a:noFill/>
        </p:spPr>
        <p:txBody>
          <a:bodyPr wrap="square" rtlCol="0">
            <a:spAutoFit/>
          </a:bodyPr>
          <a:lstStyle/>
          <a:p>
            <a:pPr algn="r"/>
            <a:r>
              <a:rPr lang="en-US" altLang="zh-CN" sz="2000" dirty="0" smtClean="0">
                <a:solidFill>
                  <a:srgbClr val="25B7C0"/>
                </a:solidFill>
              </a:rPr>
              <a:t>Xinze Zhang       Mail:  </a:t>
            </a:r>
            <a:r>
              <a:rPr lang="en-US" altLang="zh-CN" sz="2000" dirty="0" err="1" smtClean="0">
                <a:solidFill>
                  <a:srgbClr val="25B7C0"/>
                </a:solidFill>
              </a:rPr>
              <a:t>xinze@hust.edu.cn</a:t>
            </a:r>
            <a:endParaRPr lang="en-US" altLang="zh-CN" sz="2000" dirty="0" smtClean="0">
              <a:solidFill>
                <a:srgbClr val="25B7C0"/>
              </a:solidFill>
            </a:endParaRPr>
          </a:p>
        </p:txBody>
      </p:sp>
      <p:pic>
        <p:nvPicPr>
          <p:cNvPr id="35" name="图片 3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9308339" y="2038076"/>
            <a:ext cx="1723770" cy="1857052"/>
          </a:xfrm>
          <a:prstGeom prst="rect">
            <a:avLst/>
          </a:prstGeom>
          <a:noFill/>
        </p:spPr>
      </p:pic>
    </p:spTree>
    <p:extLst>
      <p:ext uri="{BB962C8B-B14F-4D97-AF65-F5344CB8AC3E}">
        <p14:creationId xmlns:p14="http://schemas.microsoft.com/office/powerpoint/2010/main" val="30220394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a:xfrm>
            <a:off x="5376933" y="1016043"/>
            <a:ext cx="408404" cy="408404"/>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 name="Oval 4"/>
          <p:cNvSpPr/>
          <p:nvPr/>
        </p:nvSpPr>
        <p:spPr>
          <a:xfrm>
            <a:off x="1282002" y="4842993"/>
            <a:ext cx="914400" cy="914400"/>
          </a:xfrm>
          <a:prstGeom prst="ellipse">
            <a:avLst/>
          </a:prstGeom>
          <a:solidFill>
            <a:schemeClr val="accent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6" name="组合 79"/>
          <p:cNvGrpSpPr>
            <a:grpSpLocks/>
          </p:cNvGrpSpPr>
          <p:nvPr/>
        </p:nvGrpSpPr>
        <p:grpSpPr bwMode="auto">
          <a:xfrm>
            <a:off x="1419823" y="1366783"/>
            <a:ext cx="4380120" cy="4388978"/>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9" name="任意多边形 83"/>
            <p:cNvSpPr/>
            <p:nvPr/>
          </p:nvSpPr>
          <p:spPr>
            <a:xfrm rot="16377237">
              <a:off x="6395714" y="2504802"/>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pic>
        <p:nvPicPr>
          <p:cNvPr id="4" name="图片 3"/>
          <p:cNvPicPr>
            <a:picLocks noChangeAspect="1"/>
          </p:cNvPicPr>
          <p:nvPr>
            <p:custDataLst>
              <p:custData r:id="rId1"/>
            </p:custDataLst>
          </p:nvPr>
        </p:nvPicPr>
        <p:blipFill rotWithShape="1">
          <a:blip r:embed="rId4" cstate="print">
            <a:extLst>
              <a:ext uri="{28A0092B-C50C-407E-A947-70E740481C1C}">
                <a14:useLocalDpi xmlns:a14="http://schemas.microsoft.com/office/drawing/2010/main" val="0"/>
              </a:ext>
            </a:extLst>
          </a:blip>
          <a:srcRect t="1117" r="-265"/>
          <a:stretch/>
        </p:blipFill>
        <p:spPr>
          <a:xfrm>
            <a:off x="1744614" y="1800332"/>
            <a:ext cx="3632319" cy="3437767"/>
          </a:xfrm>
          <a:prstGeom prst="ellipse">
            <a:avLst/>
          </a:prstGeom>
          <a:gradFill>
            <a:gsLst>
              <a:gs pos="17000">
                <a:srgbClr val="FFFFFF"/>
              </a:gs>
              <a:gs pos="88000">
                <a:srgbClr val="FFFFFF">
                  <a:lumMod val="72000"/>
                </a:srgbClr>
              </a:gs>
            </a:gsLst>
            <a:lin ang="2700000" scaled="1"/>
          </a:gradFill>
          <a:ln>
            <a:solidFill>
              <a:srgbClr val="DCDCDC"/>
            </a:solidFill>
          </a:ln>
          <a:effectLst>
            <a:glow rad="127000">
              <a:srgbClr val="F2F2F2"/>
            </a:glow>
            <a:softEdge rad="112500"/>
          </a:effectLst>
        </p:spPr>
      </p:pic>
      <p:sp>
        <p:nvSpPr>
          <p:cNvPr id="13" name="Oval 11"/>
          <p:cNvSpPr/>
          <p:nvPr/>
        </p:nvSpPr>
        <p:spPr>
          <a:xfrm>
            <a:off x="3236132" y="419245"/>
            <a:ext cx="740105" cy="740105"/>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Oval 12"/>
          <p:cNvSpPr/>
          <p:nvPr/>
        </p:nvSpPr>
        <p:spPr>
          <a:xfrm>
            <a:off x="3085546" y="5791188"/>
            <a:ext cx="230100" cy="230100"/>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Oval 13"/>
          <p:cNvSpPr/>
          <p:nvPr/>
        </p:nvSpPr>
        <p:spPr>
          <a:xfrm>
            <a:off x="587041" y="3007002"/>
            <a:ext cx="554270" cy="554270"/>
          </a:xfrm>
          <a:prstGeom prst="ellipse">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Oval 14"/>
          <p:cNvSpPr/>
          <p:nvPr/>
        </p:nvSpPr>
        <p:spPr>
          <a:xfrm>
            <a:off x="6085604" y="3848143"/>
            <a:ext cx="472224" cy="472224"/>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17" name="Group 31"/>
          <p:cNvGrpSpPr/>
          <p:nvPr>
            <p:custDataLst>
              <p:custData r:id="rId2"/>
            </p:custDataLst>
          </p:nvPr>
        </p:nvGrpSpPr>
        <p:grpSpPr>
          <a:xfrm>
            <a:off x="5055555" y="2297647"/>
            <a:ext cx="986490" cy="986490"/>
            <a:chOff x="5055555" y="2012177"/>
            <a:chExt cx="986490" cy="986490"/>
          </a:xfrm>
        </p:grpSpPr>
        <p:sp>
          <p:nvSpPr>
            <p:cNvPr id="18" name="Oval 32"/>
            <p:cNvSpPr/>
            <p:nvPr/>
          </p:nvSpPr>
          <p:spPr>
            <a:xfrm>
              <a:off x="5055555" y="2012177"/>
              <a:ext cx="986490" cy="986490"/>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9"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3110" y="2206277"/>
              <a:ext cx="576050" cy="576050"/>
            </a:xfrm>
            <a:prstGeom prst="rect">
              <a:avLst/>
            </a:prstGeom>
          </p:spPr>
        </p:pic>
      </p:grpSp>
      <p:grpSp>
        <p:nvGrpSpPr>
          <p:cNvPr id="20" name="Group 34"/>
          <p:cNvGrpSpPr/>
          <p:nvPr/>
        </p:nvGrpSpPr>
        <p:grpSpPr>
          <a:xfrm>
            <a:off x="1332251" y="1424447"/>
            <a:ext cx="914400" cy="914400"/>
            <a:chOff x="1664298" y="1454017"/>
            <a:chExt cx="914400" cy="914400"/>
          </a:xfrm>
        </p:grpSpPr>
        <p:sp>
          <p:nvSpPr>
            <p:cNvPr id="21" name="Oval 35"/>
            <p:cNvSpPr/>
            <p:nvPr/>
          </p:nvSpPr>
          <p:spPr>
            <a:xfrm>
              <a:off x="1664298" y="1454017"/>
              <a:ext cx="914400" cy="9144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2"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29" y="1527172"/>
              <a:ext cx="679285" cy="679285"/>
            </a:xfrm>
            <a:prstGeom prst="rect">
              <a:avLst/>
            </a:prstGeom>
          </p:spPr>
        </p:pic>
      </p:grpSp>
      <p:sp>
        <p:nvSpPr>
          <p:cNvPr id="24" name="TextBox 12"/>
          <p:cNvSpPr txBox="1"/>
          <p:nvPr/>
        </p:nvSpPr>
        <p:spPr>
          <a:xfrm>
            <a:off x="7399112" y="2683962"/>
            <a:ext cx="3195105" cy="1107996"/>
          </a:xfrm>
          <a:prstGeom prst="rect">
            <a:avLst/>
          </a:prstGeom>
          <a:noFill/>
        </p:spPr>
        <p:txBody>
          <a:bodyPr wrap="none" rtlCol="0">
            <a:spAutoFit/>
          </a:bodyPr>
          <a:lstStyle/>
          <a:p>
            <a:r>
              <a:rPr lang="en-US" altLang="zh-CN" sz="6600" b="1" dirty="0" err="1" smtClean="0">
                <a:solidFill>
                  <a:srgbClr val="595859"/>
                </a:solidFill>
                <a:latin typeface="+mj-lt"/>
              </a:rPr>
              <a:t>zigbee</a:t>
            </a:r>
            <a:endParaRPr lang="en-US" sz="6600" b="1" dirty="0">
              <a:solidFill>
                <a:srgbClr val="595859"/>
              </a:solidFill>
              <a:latin typeface="+mj-lt"/>
            </a:endParaRPr>
          </a:p>
        </p:txBody>
      </p:sp>
      <p:sp>
        <p:nvSpPr>
          <p:cNvPr id="11" name="Oval 9"/>
          <p:cNvSpPr/>
          <p:nvPr/>
        </p:nvSpPr>
        <p:spPr>
          <a:xfrm>
            <a:off x="2472472" y="1220998"/>
            <a:ext cx="553208" cy="553208"/>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 name="Oval 8"/>
          <p:cNvSpPr/>
          <p:nvPr/>
        </p:nvSpPr>
        <p:spPr>
          <a:xfrm>
            <a:off x="4570753" y="1669945"/>
            <a:ext cx="538550" cy="538550"/>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3"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35565036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ppt_x"/>
                                          </p:val>
                                        </p:tav>
                                        <p:tav tm="100000">
                                          <p:val>
                                            <p:strVal val="#ppt_x"/>
                                          </p:val>
                                        </p:tav>
                                      </p:tavLst>
                                    </p:anim>
                                    <p:anim calcmode="lin" valueType="num">
                                      <p:cBhvr additive="base">
                                        <p:cTn id="4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14" grpId="0" animBg="1"/>
      <p:bldP spid="15" grpId="0" animBg="1"/>
      <p:bldP spid="16" grpId="0" animBg="1"/>
      <p:bldP spid="11"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31"/>
          <p:cNvCxnSpPr/>
          <p:nvPr/>
        </p:nvCxnSpPr>
        <p:spPr>
          <a:xfrm>
            <a:off x="1337724" y="2995749"/>
            <a:ext cx="9516552" cy="0"/>
          </a:xfrm>
          <a:prstGeom prst="line">
            <a:avLst/>
          </a:prstGeom>
          <a:ln>
            <a:solidFill>
              <a:schemeClr val="tx1">
                <a:lumMod val="50000"/>
                <a:lumOff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 name="Content Placeholder 2"/>
          <p:cNvSpPr txBox="1">
            <a:spLocks/>
          </p:cNvSpPr>
          <p:nvPr/>
        </p:nvSpPr>
        <p:spPr>
          <a:xfrm>
            <a:off x="1714424" y="4961472"/>
            <a:ext cx="2618473" cy="15560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000" dirty="0" smtClean="0">
                <a:solidFill>
                  <a:schemeClr val="tx1">
                    <a:lumMod val="50000"/>
                    <a:lumOff val="50000"/>
                  </a:schemeClr>
                </a:solidFill>
              </a:rPr>
              <a:t>GPS</a:t>
            </a:r>
            <a:r>
              <a:rPr lang="zh-CN" altLang="en-US" sz="2000" dirty="0" smtClean="0">
                <a:solidFill>
                  <a:schemeClr val="tx1">
                    <a:lumMod val="50000"/>
                    <a:lumOff val="50000"/>
                  </a:schemeClr>
                </a:solidFill>
              </a:rPr>
              <a:t>的弱势</a:t>
            </a:r>
            <a:endParaRPr lang="en-US" altLang="zh-CN" sz="2000" dirty="0">
              <a:solidFill>
                <a:schemeClr val="tx1">
                  <a:lumMod val="50000"/>
                  <a:lumOff val="50000"/>
                </a:schemeClr>
              </a:solidFill>
            </a:endParaRPr>
          </a:p>
          <a:p>
            <a:pPr marL="0" indent="0" algn="ctr">
              <a:buFont typeface="Arial" panose="020B0604020202020204" pitchFamily="34" charset="0"/>
              <a:buNone/>
            </a:pPr>
            <a:r>
              <a:rPr lang="en-US" altLang="zh-CN" sz="2000" dirty="0" err="1" smtClean="0">
                <a:solidFill>
                  <a:schemeClr val="tx1">
                    <a:lumMod val="50000"/>
                    <a:lumOff val="50000"/>
                  </a:schemeClr>
                </a:solidFill>
              </a:rPr>
              <a:t>Zigbee</a:t>
            </a:r>
            <a:r>
              <a:rPr lang="zh-CN" altLang="en-US" sz="2000" dirty="0" smtClean="0">
                <a:solidFill>
                  <a:schemeClr val="tx1">
                    <a:lumMod val="50000"/>
                    <a:lumOff val="50000"/>
                  </a:schemeClr>
                </a:solidFill>
              </a:rPr>
              <a:t>的优势</a:t>
            </a:r>
            <a:endParaRPr lang="en-US" sz="2000" dirty="0">
              <a:solidFill>
                <a:schemeClr val="tx1">
                  <a:lumMod val="50000"/>
                  <a:lumOff val="50000"/>
                </a:schemeClr>
              </a:solidFill>
            </a:endParaRPr>
          </a:p>
        </p:txBody>
      </p:sp>
      <p:sp>
        <p:nvSpPr>
          <p:cNvPr id="4" name="Title 13"/>
          <p:cNvSpPr txBox="1">
            <a:spLocks/>
          </p:cNvSpPr>
          <p:nvPr/>
        </p:nvSpPr>
        <p:spPr>
          <a:xfrm>
            <a:off x="1627140" y="4367253"/>
            <a:ext cx="2793037" cy="553998"/>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800" b="1" dirty="0" smtClean="0">
                <a:latin typeface="+mj-lt"/>
              </a:rPr>
              <a:t>需求</a:t>
            </a:r>
            <a:endParaRPr lang="en-US" sz="2800" b="1" dirty="0">
              <a:latin typeface="+mj-lt"/>
            </a:endParaRPr>
          </a:p>
        </p:txBody>
      </p:sp>
      <p:sp>
        <p:nvSpPr>
          <p:cNvPr id="5" name="Content Placeholder 2"/>
          <p:cNvSpPr txBox="1">
            <a:spLocks/>
          </p:cNvSpPr>
          <p:nvPr/>
        </p:nvSpPr>
        <p:spPr>
          <a:xfrm>
            <a:off x="4775154" y="4961472"/>
            <a:ext cx="2618473" cy="15560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000" dirty="0" smtClean="0">
                <a:solidFill>
                  <a:schemeClr val="tx1">
                    <a:lumMod val="50000"/>
                    <a:lumOff val="50000"/>
                  </a:schemeClr>
                </a:solidFill>
              </a:rPr>
              <a:t>根据</a:t>
            </a:r>
            <a:r>
              <a:rPr lang="en-US" altLang="zh-CN" sz="2000" dirty="0" err="1" smtClean="0">
                <a:solidFill>
                  <a:schemeClr val="tx1">
                    <a:lumMod val="50000"/>
                    <a:lumOff val="50000"/>
                  </a:schemeClr>
                </a:solidFill>
              </a:rPr>
              <a:t>Zigbee</a:t>
            </a:r>
            <a:r>
              <a:rPr lang="zh-CN" altLang="en-US" sz="2000" dirty="0" smtClean="0">
                <a:solidFill>
                  <a:schemeClr val="tx1">
                    <a:lumMod val="50000"/>
                    <a:lumOff val="50000"/>
                  </a:schemeClr>
                </a:solidFill>
              </a:rPr>
              <a:t>标签的强度确定相对距离</a:t>
            </a:r>
            <a:endParaRPr lang="en-US" altLang="zh-CN" sz="2000" dirty="0">
              <a:solidFill>
                <a:schemeClr val="tx1">
                  <a:lumMod val="50000"/>
                  <a:lumOff val="50000"/>
                </a:schemeClr>
              </a:solidFill>
            </a:endParaRPr>
          </a:p>
          <a:p>
            <a:pPr marL="0" indent="0" algn="ctr">
              <a:buNone/>
            </a:pPr>
            <a:endParaRPr lang="en-US" altLang="zh-CN" sz="2000" dirty="0">
              <a:solidFill>
                <a:schemeClr val="tx1">
                  <a:lumMod val="50000"/>
                  <a:lumOff val="50000"/>
                </a:schemeClr>
              </a:solidFill>
            </a:endParaRPr>
          </a:p>
          <a:p>
            <a:pPr marL="0" indent="0" algn="ctr">
              <a:buNone/>
            </a:pPr>
            <a:endParaRPr lang="en-US" altLang="zh-CN" sz="2000" dirty="0">
              <a:solidFill>
                <a:schemeClr val="tx1">
                  <a:lumMod val="50000"/>
                  <a:lumOff val="50000"/>
                </a:schemeClr>
              </a:solidFill>
            </a:endParaRPr>
          </a:p>
          <a:p>
            <a:pPr marL="0" indent="0" algn="ctr">
              <a:buNone/>
            </a:pPr>
            <a:endParaRPr lang="en-US" altLang="zh-CN" sz="2000" dirty="0">
              <a:solidFill>
                <a:schemeClr val="tx1">
                  <a:lumMod val="50000"/>
                  <a:lumOff val="50000"/>
                </a:schemeClr>
              </a:solidFill>
            </a:endParaRPr>
          </a:p>
        </p:txBody>
      </p:sp>
      <p:sp>
        <p:nvSpPr>
          <p:cNvPr id="6" name="Title 13"/>
          <p:cNvSpPr txBox="1">
            <a:spLocks/>
          </p:cNvSpPr>
          <p:nvPr/>
        </p:nvSpPr>
        <p:spPr>
          <a:xfrm>
            <a:off x="4687871" y="4367253"/>
            <a:ext cx="2793037" cy="553998"/>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800" b="1" dirty="0">
                <a:latin typeface="+mj-lt"/>
              </a:rPr>
              <a:t>理论</a:t>
            </a:r>
            <a:endParaRPr lang="en-US" sz="2800" b="1" dirty="0">
              <a:latin typeface="+mj-lt"/>
            </a:endParaRPr>
          </a:p>
        </p:txBody>
      </p:sp>
      <p:sp>
        <p:nvSpPr>
          <p:cNvPr id="7" name="Title 13"/>
          <p:cNvSpPr txBox="1">
            <a:spLocks/>
          </p:cNvSpPr>
          <p:nvPr/>
        </p:nvSpPr>
        <p:spPr>
          <a:xfrm>
            <a:off x="7744262" y="4367253"/>
            <a:ext cx="2793037" cy="553998"/>
          </a:xfrm>
          <a:prstGeom prst="rect">
            <a:avLst/>
          </a:prstGeom>
        </p:spPr>
        <p:txBody>
          <a:bodyPr vert="horz" lIns="121920" tIns="60960" rIns="121920" bIns="6096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800" b="1" dirty="0">
                <a:latin typeface="+mj-lt"/>
              </a:rPr>
              <a:t>应用</a:t>
            </a:r>
            <a:endParaRPr lang="en-US" sz="2800" b="1" dirty="0">
              <a:latin typeface="+mj-lt"/>
            </a:endParaRPr>
          </a:p>
        </p:txBody>
      </p:sp>
      <p:sp>
        <p:nvSpPr>
          <p:cNvPr id="8" name="Content Placeholder 2"/>
          <p:cNvSpPr txBox="1">
            <a:spLocks/>
          </p:cNvSpPr>
          <p:nvPr/>
        </p:nvSpPr>
        <p:spPr>
          <a:xfrm>
            <a:off x="7604065" y="4992972"/>
            <a:ext cx="3073429" cy="1493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1800" dirty="0" smtClean="0">
                <a:solidFill>
                  <a:schemeClr val="tx1">
                    <a:lumMod val="50000"/>
                    <a:lumOff val="50000"/>
                  </a:schemeClr>
                </a:solidFill>
              </a:rPr>
              <a:t>室内定位</a:t>
            </a:r>
            <a:endParaRPr lang="en-US" altLang="zh-CN" sz="1800" dirty="0">
              <a:solidFill>
                <a:schemeClr val="tx1">
                  <a:lumMod val="50000"/>
                  <a:lumOff val="50000"/>
                </a:schemeClr>
              </a:solidFill>
            </a:endParaRPr>
          </a:p>
          <a:p>
            <a:pPr marL="0" indent="0" algn="ctr">
              <a:buNone/>
            </a:pPr>
            <a:r>
              <a:rPr lang="zh-CN" altLang="en-US" sz="1800" dirty="0" smtClean="0">
                <a:solidFill>
                  <a:schemeClr val="tx1">
                    <a:lumMod val="50000"/>
                    <a:lumOff val="50000"/>
                  </a:schemeClr>
                </a:solidFill>
              </a:rPr>
              <a:t>物流配送</a:t>
            </a:r>
            <a:endParaRPr lang="en-US" altLang="zh-CN" sz="1800" dirty="0">
              <a:solidFill>
                <a:schemeClr val="tx1">
                  <a:lumMod val="50000"/>
                  <a:lumOff val="50000"/>
                </a:schemeClr>
              </a:solidFill>
            </a:endParaRPr>
          </a:p>
          <a:p>
            <a:pPr marL="0" indent="0" algn="ctr">
              <a:buNone/>
            </a:pPr>
            <a:endParaRPr lang="en-US" altLang="zh-CN" sz="1800" dirty="0">
              <a:solidFill>
                <a:schemeClr val="tx1">
                  <a:lumMod val="50000"/>
                  <a:lumOff val="50000"/>
                </a:schemeClr>
              </a:solidFill>
            </a:endParaRPr>
          </a:p>
        </p:txBody>
      </p:sp>
      <p:grpSp>
        <p:nvGrpSpPr>
          <p:cNvPr id="9" name="Group 32"/>
          <p:cNvGrpSpPr/>
          <p:nvPr/>
        </p:nvGrpSpPr>
        <p:grpSpPr>
          <a:xfrm>
            <a:off x="2106021" y="2086164"/>
            <a:ext cx="1867174" cy="1870950"/>
            <a:chOff x="2106021" y="2086164"/>
            <a:chExt cx="1867174" cy="1870950"/>
          </a:xfrm>
        </p:grpSpPr>
        <p:grpSp>
          <p:nvGrpSpPr>
            <p:cNvPr id="10" name="Group 10"/>
            <p:cNvGrpSpPr/>
            <p:nvPr/>
          </p:nvGrpSpPr>
          <p:grpSpPr>
            <a:xfrm>
              <a:off x="2106021" y="2086164"/>
              <a:ext cx="1867174" cy="1870950"/>
              <a:chOff x="3692576" y="1742634"/>
              <a:chExt cx="2790379" cy="2796023"/>
            </a:xfrm>
          </p:grpSpPr>
          <p:grpSp>
            <p:nvGrpSpPr>
              <p:cNvPr id="13" name="组合 79"/>
              <p:cNvGrpSpPr>
                <a:grpSpLocks/>
              </p:cNvGrpSpPr>
              <p:nvPr/>
            </p:nvGrpSpPr>
            <p:grpSpPr bwMode="auto">
              <a:xfrm>
                <a:off x="3692576" y="1742634"/>
                <a:ext cx="2790379" cy="2796023"/>
                <a:chOff x="6379729" y="2488774"/>
                <a:chExt cx="2513016" cy="2513016"/>
              </a:xfrm>
            </p:grpSpPr>
            <p:sp>
              <p:nvSpPr>
                <p:cNvPr id="1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16"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100250" y="2123023"/>
                <a:ext cx="2016471" cy="2020558"/>
              </a:xfrm>
              <a:prstGeom prst="ellipse">
                <a:avLst/>
              </a:prstGeom>
              <a:solidFill>
                <a:schemeClr val="accent1"/>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1" name="Freeform 11"/>
            <p:cNvSpPr>
              <a:spLocks noEditPoints="1"/>
            </p:cNvSpPr>
            <p:nvPr/>
          </p:nvSpPr>
          <p:spPr bwMode="auto">
            <a:xfrm>
              <a:off x="2825386" y="2568445"/>
              <a:ext cx="428444" cy="427305"/>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12" name="Rectangle 28"/>
            <p:cNvSpPr/>
            <p:nvPr/>
          </p:nvSpPr>
          <p:spPr>
            <a:xfrm>
              <a:off x="2345360" y="3129469"/>
              <a:ext cx="1346753" cy="400110"/>
            </a:xfrm>
            <a:prstGeom prst="rect">
              <a:avLst/>
            </a:prstGeom>
          </p:spPr>
          <p:txBody>
            <a:bodyPr wrap="square">
              <a:spAutoFit/>
            </a:bodyPr>
            <a:lstStyle/>
            <a:p>
              <a:pPr algn="ctr"/>
              <a:r>
                <a:rPr lang="zh-CN" altLang="en-US" sz="2000" b="1" dirty="0">
                  <a:solidFill>
                    <a:schemeClr val="bg1"/>
                  </a:solidFill>
                </a:rPr>
                <a:t>问题</a:t>
              </a:r>
              <a:endParaRPr lang="en-US" sz="1600" b="1" dirty="0">
                <a:solidFill>
                  <a:schemeClr val="bg1"/>
                </a:solidFill>
              </a:endParaRPr>
            </a:p>
          </p:txBody>
        </p:sp>
      </p:grpSp>
      <p:sp>
        <p:nvSpPr>
          <p:cNvPr id="33" name="矩形 32"/>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bg1"/>
                </a:solidFill>
              </a:rPr>
              <a:t>概述</a:t>
            </a:r>
            <a:endParaRPr lang="en-US" altLang="zh-CN" sz="3600" b="1" dirty="0">
              <a:solidFill>
                <a:schemeClr val="bg1"/>
              </a:solidFill>
            </a:endParaRPr>
          </a:p>
        </p:txBody>
      </p:sp>
      <p:grpSp>
        <p:nvGrpSpPr>
          <p:cNvPr id="19" name="组合 18"/>
          <p:cNvGrpSpPr/>
          <p:nvPr/>
        </p:nvGrpSpPr>
        <p:grpSpPr>
          <a:xfrm>
            <a:off x="4854003" y="1585158"/>
            <a:ext cx="2418708" cy="2423599"/>
            <a:chOff x="4854003" y="1585158"/>
            <a:chExt cx="2418708" cy="2423599"/>
          </a:xfrm>
        </p:grpSpPr>
        <p:grpSp>
          <p:nvGrpSpPr>
            <p:cNvPr id="17" name="Group 34"/>
            <p:cNvGrpSpPr/>
            <p:nvPr/>
          </p:nvGrpSpPr>
          <p:grpSpPr>
            <a:xfrm>
              <a:off x="4854003" y="1585158"/>
              <a:ext cx="2418708" cy="2423599"/>
              <a:chOff x="4854592" y="1725481"/>
              <a:chExt cx="2418708" cy="2423599"/>
            </a:xfrm>
          </p:grpSpPr>
          <p:grpSp>
            <p:nvGrpSpPr>
              <p:cNvPr id="18" name="Group 15"/>
              <p:cNvGrpSpPr/>
              <p:nvPr/>
            </p:nvGrpSpPr>
            <p:grpSpPr>
              <a:xfrm>
                <a:off x="4854592" y="1725481"/>
                <a:ext cx="2418708" cy="2423599"/>
                <a:chOff x="3692576" y="1742634"/>
                <a:chExt cx="2790379" cy="2796023"/>
              </a:xfrm>
            </p:grpSpPr>
            <p:grpSp>
              <p:nvGrpSpPr>
                <p:cNvPr id="21" name="组合 79"/>
                <p:cNvGrpSpPr>
                  <a:grpSpLocks/>
                </p:cNvGrpSpPr>
                <p:nvPr/>
              </p:nvGrpSpPr>
              <p:grpSpPr bwMode="auto">
                <a:xfrm>
                  <a:off x="3692576" y="1742634"/>
                  <a:ext cx="2790379" cy="2796023"/>
                  <a:chOff x="6379729" y="2488774"/>
                  <a:chExt cx="2513016" cy="2513016"/>
                </a:xfrm>
              </p:grpSpPr>
              <p:sp>
                <p:nvSpPr>
                  <p:cNvPr id="2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24"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2" name="椭圆 80"/>
                <p:cNvSpPr/>
                <p:nvPr/>
              </p:nvSpPr>
              <p:spPr bwMode="auto">
                <a:xfrm>
                  <a:off x="4071083" y="2133349"/>
                  <a:ext cx="2016470" cy="2020558"/>
                </a:xfrm>
                <a:prstGeom prst="ellipse">
                  <a:avLst/>
                </a:prstGeom>
                <a:solidFill>
                  <a:schemeClr val="accent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0" name="Rectangle 29"/>
              <p:cNvSpPr/>
              <p:nvPr/>
            </p:nvSpPr>
            <p:spPr>
              <a:xfrm>
                <a:off x="5374276" y="3206725"/>
                <a:ext cx="1443448" cy="461665"/>
              </a:xfrm>
              <a:prstGeom prst="rect">
                <a:avLst/>
              </a:prstGeom>
            </p:spPr>
            <p:txBody>
              <a:bodyPr wrap="square">
                <a:spAutoFit/>
              </a:bodyPr>
              <a:lstStyle/>
              <a:p>
                <a:pPr algn="ctr"/>
                <a:r>
                  <a:rPr lang="zh-CN" altLang="en-US" sz="2400" b="1" dirty="0">
                    <a:solidFill>
                      <a:schemeClr val="bg1"/>
                    </a:solidFill>
                  </a:rPr>
                  <a:t>方案</a:t>
                </a:r>
                <a:endParaRPr lang="en-US" sz="2400" b="1" dirty="0">
                  <a:solidFill>
                    <a:schemeClr val="bg1"/>
                  </a:solidFill>
                </a:endParaRPr>
              </a:p>
            </p:txBody>
          </p:sp>
        </p:grpSp>
        <p:pic>
          <p:nvPicPr>
            <p:cNvPr id="37" name="Picture 1"/>
            <p:cNvPicPr>
              <a:picLocks noChangeAspect="1"/>
            </p:cNvPicPr>
            <p:nvPr>
              <p:custDataLst>
                <p:custData r:id="rId2"/>
              </p:custDataLst>
            </p:nvPr>
          </p:nvPicPr>
          <p:blipFill>
            <a:blip r:embed="rId4" cstate="print">
              <a:extLst>
                <a:ext uri="{28A0092B-C50C-407E-A947-70E740481C1C}">
                  <a14:useLocalDpi xmlns:a14="http://schemas.microsoft.com/office/drawing/2010/main" val="0"/>
                </a:ext>
              </a:extLst>
            </a:blip>
            <a:stretch>
              <a:fillRect/>
            </a:stretch>
          </p:blipFill>
          <p:spPr>
            <a:xfrm>
              <a:off x="5547374" y="2194319"/>
              <a:ext cx="1074029" cy="938228"/>
            </a:xfrm>
            <a:prstGeom prst="rect">
              <a:avLst/>
            </a:prstGeom>
          </p:spPr>
        </p:pic>
      </p:grpSp>
      <p:grpSp>
        <p:nvGrpSpPr>
          <p:cNvPr id="40" name="组合 39"/>
          <p:cNvGrpSpPr/>
          <p:nvPr/>
        </p:nvGrpSpPr>
        <p:grpSpPr>
          <a:xfrm>
            <a:off x="8238901" y="2081251"/>
            <a:ext cx="1867174" cy="1870950"/>
            <a:chOff x="8238901" y="2081251"/>
            <a:chExt cx="1867174" cy="1870950"/>
          </a:xfrm>
        </p:grpSpPr>
        <p:grpSp>
          <p:nvGrpSpPr>
            <p:cNvPr id="25" name="Group 35"/>
            <p:cNvGrpSpPr/>
            <p:nvPr/>
          </p:nvGrpSpPr>
          <p:grpSpPr>
            <a:xfrm>
              <a:off x="8238901" y="2081251"/>
              <a:ext cx="1867174" cy="1870950"/>
              <a:chOff x="8238901" y="2081251"/>
              <a:chExt cx="1867174" cy="1870950"/>
            </a:xfrm>
          </p:grpSpPr>
          <p:grpSp>
            <p:nvGrpSpPr>
              <p:cNvPr id="26" name="Group 20"/>
              <p:cNvGrpSpPr/>
              <p:nvPr/>
            </p:nvGrpSpPr>
            <p:grpSpPr>
              <a:xfrm>
                <a:off x="8238901" y="2081251"/>
                <a:ext cx="1867174" cy="1870950"/>
                <a:chOff x="3692576" y="1742634"/>
                <a:chExt cx="2790379" cy="2796023"/>
              </a:xfrm>
            </p:grpSpPr>
            <p:grpSp>
              <p:nvGrpSpPr>
                <p:cNvPr id="29" name="组合 79"/>
                <p:cNvGrpSpPr>
                  <a:grpSpLocks/>
                </p:cNvGrpSpPr>
                <p:nvPr/>
              </p:nvGrpSpPr>
              <p:grpSpPr bwMode="auto">
                <a:xfrm>
                  <a:off x="3692576" y="1742634"/>
                  <a:ext cx="2790379" cy="2796023"/>
                  <a:chOff x="6379729" y="2488774"/>
                  <a:chExt cx="2513016" cy="2513016"/>
                </a:xfrm>
              </p:grpSpPr>
              <p:sp>
                <p:nvSpPr>
                  <p:cNvPr id="3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32"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0" name="椭圆 80"/>
                <p:cNvSpPr/>
                <p:nvPr/>
              </p:nvSpPr>
              <p:spPr bwMode="auto">
                <a:xfrm>
                  <a:off x="4079528" y="2130365"/>
                  <a:ext cx="2016471" cy="2020558"/>
                </a:xfrm>
                <a:prstGeom prst="ellipse">
                  <a:avLst/>
                </a:prstGeom>
                <a:solidFill>
                  <a:schemeClr val="accent3"/>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8" name="Rectangle 30"/>
              <p:cNvSpPr/>
              <p:nvPr/>
            </p:nvSpPr>
            <p:spPr>
              <a:xfrm>
                <a:off x="8650424" y="3164426"/>
                <a:ext cx="1100910" cy="400110"/>
              </a:xfrm>
              <a:prstGeom prst="rect">
                <a:avLst/>
              </a:prstGeom>
            </p:spPr>
            <p:txBody>
              <a:bodyPr wrap="square">
                <a:spAutoFit/>
              </a:bodyPr>
              <a:lstStyle/>
              <a:p>
                <a:pPr algn="ctr"/>
                <a:r>
                  <a:rPr lang="zh-CN" altLang="en-US" sz="2000" b="1" dirty="0">
                    <a:solidFill>
                      <a:schemeClr val="bg1"/>
                    </a:solidFill>
                  </a:rPr>
                  <a:t>实例</a:t>
                </a:r>
                <a:endParaRPr lang="en-US" sz="2000" b="1" dirty="0">
                  <a:solidFill>
                    <a:schemeClr val="bg1"/>
                  </a:solidFill>
                </a:endParaRPr>
              </a:p>
            </p:txBody>
          </p:sp>
        </p:grpSp>
        <p:pic>
          <p:nvPicPr>
            <p:cNvPr id="38" name="Picture 1"/>
            <p:cNvPicPr>
              <a:picLocks noChangeAspect="1"/>
            </p:cNvPicPr>
            <p:nvPr>
              <p:custDataLst>
                <p:custData r:id="rId1"/>
              </p:custDataLst>
            </p:nvPr>
          </p:nvPicPr>
          <p:blipFill>
            <a:blip r:embed="rId5" cstate="print">
              <a:lum bright="70000" contrast="-70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831497" y="2453297"/>
              <a:ext cx="681981" cy="595751"/>
            </a:xfrm>
            <a:prstGeom prst="rect">
              <a:avLst/>
            </a:prstGeom>
          </p:spPr>
        </p:pic>
      </p:grpSp>
      <p:sp>
        <p:nvSpPr>
          <p:cNvPr id="3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22363174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500"/>
                                        <p:tgtEl>
                                          <p:spTgt spid="2"/>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par>
                                <p:cTn id="19" presetID="53" presetClass="entr" presetSubtype="16"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par>
                          <p:cTn id="45" fill="hold">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0" y="1682839"/>
            <a:ext cx="12192000" cy="26113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5"/>
          <p:cNvGrpSpPr/>
          <p:nvPr/>
        </p:nvGrpSpPr>
        <p:grpSpPr>
          <a:xfrm>
            <a:off x="654176" y="1621409"/>
            <a:ext cx="5441824" cy="2665985"/>
            <a:chOff x="838200" y="1621409"/>
            <a:chExt cx="5257800" cy="2651879"/>
          </a:xfrm>
        </p:grpSpPr>
        <p:sp>
          <p:nvSpPr>
            <p:cNvPr id="4" name="Rectangle 6"/>
            <p:cNvSpPr/>
            <p:nvPr/>
          </p:nvSpPr>
          <p:spPr>
            <a:xfrm>
              <a:off x="838200" y="1682839"/>
              <a:ext cx="5257800" cy="2590449"/>
            </a:xfrm>
            <a:prstGeom prst="rect">
              <a:avLst/>
            </a:prstGeom>
            <a:solidFill>
              <a:srgbClr val="25B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7"/>
            <p:cNvSpPr/>
            <p:nvPr/>
          </p:nvSpPr>
          <p:spPr>
            <a:xfrm>
              <a:off x="1349111" y="1621409"/>
              <a:ext cx="1060122" cy="1060122"/>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8"/>
            <p:cNvSpPr/>
            <p:nvPr/>
          </p:nvSpPr>
          <p:spPr>
            <a:xfrm>
              <a:off x="1080946" y="2215079"/>
              <a:ext cx="798226" cy="7982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9"/>
            <p:cNvSpPr/>
            <p:nvPr/>
          </p:nvSpPr>
          <p:spPr>
            <a:xfrm>
              <a:off x="4961628" y="2394937"/>
              <a:ext cx="1111084" cy="111108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0"/>
            <p:cNvSpPr/>
            <p:nvPr/>
          </p:nvSpPr>
          <p:spPr>
            <a:xfrm>
              <a:off x="4387795" y="2266958"/>
              <a:ext cx="798226" cy="7982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11"/>
            <p:cNvSpPr/>
            <p:nvPr/>
          </p:nvSpPr>
          <p:spPr>
            <a:xfrm>
              <a:off x="5281810" y="1977716"/>
              <a:ext cx="329326" cy="329326"/>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2"/>
          <p:cNvGrpSpPr/>
          <p:nvPr/>
        </p:nvGrpSpPr>
        <p:grpSpPr>
          <a:xfrm>
            <a:off x="3507064" y="3384940"/>
            <a:ext cx="2306394" cy="2306394"/>
            <a:chOff x="4583803" y="3067129"/>
            <a:chExt cx="1790163" cy="1790163"/>
          </a:xfrm>
        </p:grpSpPr>
        <p:sp>
          <p:nvSpPr>
            <p:cNvPr id="11" name="Oval 13"/>
            <p:cNvSpPr/>
            <p:nvPr/>
          </p:nvSpPr>
          <p:spPr>
            <a:xfrm>
              <a:off x="4583803" y="3067129"/>
              <a:ext cx="1790163" cy="1790163"/>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mj-lt"/>
              </a:endParaRPr>
            </a:p>
          </p:txBody>
        </p:sp>
        <p:pic>
          <p:nvPicPr>
            <p:cNvPr id="12"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7503" y="3413931"/>
              <a:ext cx="548279" cy="548279"/>
            </a:xfrm>
            <a:prstGeom prst="rect">
              <a:avLst/>
            </a:prstGeom>
          </p:spPr>
        </p:pic>
        <p:sp>
          <p:nvSpPr>
            <p:cNvPr id="13" name="Rectangle 15"/>
            <p:cNvSpPr/>
            <p:nvPr/>
          </p:nvSpPr>
          <p:spPr>
            <a:xfrm>
              <a:off x="4956173" y="4057461"/>
              <a:ext cx="1080223" cy="329666"/>
            </a:xfrm>
            <a:prstGeom prst="rect">
              <a:avLst/>
            </a:prstGeom>
          </p:spPr>
          <p:txBody>
            <a:bodyPr wrap="none">
              <a:spAutoFit/>
            </a:bodyPr>
            <a:lstStyle/>
            <a:p>
              <a:pPr algn="ctr">
                <a:lnSpc>
                  <a:spcPct val="120000"/>
                </a:lnSpc>
              </a:pPr>
              <a:r>
                <a:rPr lang="en-US">
                  <a:solidFill>
                    <a:schemeClr val="bg1"/>
                  </a:solidFill>
                  <a:latin typeface="+mj-lt"/>
                  <a:cs typeface="Oswald Regular"/>
                </a:rPr>
                <a:t>Web Design</a:t>
              </a:r>
              <a:endParaRPr lang="en-US" dirty="0">
                <a:solidFill>
                  <a:schemeClr val="bg1"/>
                </a:solidFill>
                <a:latin typeface="+mj-lt"/>
                <a:cs typeface="Oswald Regular"/>
              </a:endParaRPr>
            </a:p>
          </p:txBody>
        </p:sp>
      </p:grpSp>
      <p:grpSp>
        <p:nvGrpSpPr>
          <p:cNvPr id="14" name="Group 20"/>
          <p:cNvGrpSpPr/>
          <p:nvPr/>
        </p:nvGrpSpPr>
        <p:grpSpPr>
          <a:xfrm>
            <a:off x="2003799" y="2535714"/>
            <a:ext cx="1941353" cy="1941353"/>
            <a:chOff x="3606084" y="2331076"/>
            <a:chExt cx="1506828" cy="1506828"/>
          </a:xfrm>
        </p:grpSpPr>
        <p:sp>
          <p:nvSpPr>
            <p:cNvPr id="15" name="Oval 21"/>
            <p:cNvSpPr/>
            <p:nvPr/>
          </p:nvSpPr>
          <p:spPr>
            <a:xfrm>
              <a:off x="3606084" y="2331076"/>
              <a:ext cx="1506828" cy="1506828"/>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latin typeface="+mj-lt"/>
              </a:endParaRPr>
            </a:p>
          </p:txBody>
        </p:sp>
        <p:pic>
          <p:nvPicPr>
            <p:cNvPr id="16"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360" y="2589523"/>
              <a:ext cx="548279" cy="548279"/>
            </a:xfrm>
            <a:prstGeom prst="rect">
              <a:avLst/>
            </a:prstGeom>
          </p:spPr>
        </p:pic>
        <p:sp>
          <p:nvSpPr>
            <p:cNvPr id="17" name="Rectangle 23"/>
            <p:cNvSpPr/>
            <p:nvPr/>
          </p:nvSpPr>
          <p:spPr>
            <a:xfrm>
              <a:off x="3856041" y="3218221"/>
              <a:ext cx="1036675" cy="282933"/>
            </a:xfrm>
            <a:prstGeom prst="rect">
              <a:avLst/>
            </a:prstGeom>
          </p:spPr>
          <p:txBody>
            <a:bodyPr wrap="none">
              <a:spAutoFit/>
            </a:bodyPr>
            <a:lstStyle/>
            <a:p>
              <a:pPr algn="ctr">
                <a:lnSpc>
                  <a:spcPct val="120000"/>
                </a:lnSpc>
              </a:pPr>
              <a:r>
                <a:rPr lang="en-US" sz="1600">
                  <a:solidFill>
                    <a:schemeClr val="bg1"/>
                  </a:solidFill>
                  <a:latin typeface="+mj-lt"/>
                  <a:cs typeface="Oswald Regular"/>
                </a:rPr>
                <a:t>Social Media</a:t>
              </a:r>
              <a:endParaRPr lang="en-US" sz="1600" dirty="0">
                <a:solidFill>
                  <a:schemeClr val="bg1"/>
                </a:solidFill>
                <a:latin typeface="+mj-lt"/>
                <a:cs typeface="Oswald Regular"/>
              </a:endParaRPr>
            </a:p>
          </p:txBody>
        </p:sp>
      </p:grpSp>
      <p:grpSp>
        <p:nvGrpSpPr>
          <p:cNvPr id="19" name="组合 79"/>
          <p:cNvGrpSpPr>
            <a:grpSpLocks/>
          </p:cNvGrpSpPr>
          <p:nvPr/>
        </p:nvGrpSpPr>
        <p:grpSpPr bwMode="auto">
          <a:xfrm rot="5237093">
            <a:off x="3493563" y="3359024"/>
            <a:ext cx="2372327" cy="2398352"/>
            <a:chOff x="6379729" y="2466332"/>
            <a:chExt cx="2513016" cy="2535458"/>
          </a:xfrm>
        </p:grpSpPr>
        <p:sp>
          <p:nvSpPr>
            <p:cNvPr id="2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22" name="任意多边形 83"/>
            <p:cNvSpPr/>
            <p:nvPr/>
          </p:nvSpPr>
          <p:spPr>
            <a:xfrm rot="16377237">
              <a:off x="6400269" y="2477107"/>
              <a:ext cx="2493033" cy="247148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5400" kern="0" dirty="0" smtClean="0">
                  <a:solidFill>
                    <a:srgbClr val="25B7C0"/>
                  </a:solidFill>
                  <a:latin typeface="Arial Rounded MT Bold" panose="020F0704030504030204" pitchFamily="34" charset="0"/>
                </a:rPr>
                <a:t>实例</a:t>
              </a:r>
              <a:r>
                <a:rPr lang="en-US" altLang="zh-CN" sz="5400" kern="0" dirty="0" smtClean="0">
                  <a:solidFill>
                    <a:srgbClr val="25B7C0"/>
                  </a:solidFill>
                  <a:latin typeface="Arial Rounded MT Bold" panose="020F0704030504030204" pitchFamily="34" charset="0"/>
                </a:rPr>
                <a:t> </a:t>
              </a:r>
              <a:endParaRPr kumimoji="0" lang="zh-CN" altLang="en-US" sz="5400" b="0" i="0" u="none" strike="noStrike" kern="0" cap="none" spc="0" normalizeH="0" baseline="0" noProof="0" dirty="0">
                <a:ln>
                  <a:noFill/>
                </a:ln>
                <a:solidFill>
                  <a:srgbClr val="25B7C0"/>
                </a:solidFill>
                <a:effectLst/>
                <a:uLnTx/>
                <a:uFillTx/>
                <a:latin typeface="Arial Rounded MT Bold" panose="020F0704030504030204" pitchFamily="34" charset="0"/>
              </a:endParaRPr>
            </a:p>
          </p:txBody>
        </p:sp>
      </p:grpSp>
      <p:sp useBgFill="1">
        <p:nvSpPr>
          <p:cNvPr id="26" name="任意多边形 82"/>
          <p:cNvSpPr/>
          <p:nvPr/>
        </p:nvSpPr>
        <p:spPr bwMode="auto">
          <a:xfrm>
            <a:off x="693336" y="3544037"/>
            <a:ext cx="1656587" cy="16532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4000" kern="0" dirty="0" smtClean="0">
                <a:solidFill>
                  <a:srgbClr val="25B7C0"/>
                </a:solidFill>
                <a:latin typeface="Arial Rounded MT Bold" panose="020F0704030504030204" pitchFamily="34" charset="0"/>
                <a:ea typeface="宋体"/>
              </a:rPr>
              <a:t>问题</a:t>
            </a:r>
            <a:endParaRPr kumimoji="0" lang="zh-CN" altLang="en-US" sz="4000" b="0" i="0" u="none" strike="noStrike" kern="0" cap="none" spc="0" normalizeH="0" baseline="0" noProof="0" dirty="0">
              <a:ln>
                <a:noFill/>
              </a:ln>
              <a:solidFill>
                <a:srgbClr val="25B7C0"/>
              </a:solidFill>
              <a:effectLst/>
              <a:uLnTx/>
              <a:uFillTx/>
              <a:latin typeface="Arial Rounded MT Bold" panose="020F0704030504030204" pitchFamily="34" charset="0"/>
              <a:ea typeface="宋体"/>
            </a:endParaRPr>
          </a:p>
        </p:txBody>
      </p:sp>
      <p:grpSp>
        <p:nvGrpSpPr>
          <p:cNvPr id="29" name="组合 79"/>
          <p:cNvGrpSpPr>
            <a:grpSpLocks/>
          </p:cNvGrpSpPr>
          <p:nvPr/>
        </p:nvGrpSpPr>
        <p:grpSpPr bwMode="auto">
          <a:xfrm rot="5149922">
            <a:off x="1982356" y="2512709"/>
            <a:ext cx="2001419" cy="2005466"/>
            <a:chOff x="6379729" y="2488774"/>
            <a:chExt cx="2513016" cy="2513016"/>
          </a:xfrm>
        </p:grpSpPr>
        <p:sp>
          <p:nvSpPr>
            <p:cNvPr id="3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宋体"/>
              </a:endParaRPr>
            </a:p>
          </p:txBody>
        </p:sp>
        <p:sp>
          <p:nvSpPr>
            <p:cNvPr id="32" name="任意多边形 83"/>
            <p:cNvSpPr/>
            <p:nvPr/>
          </p:nvSpPr>
          <p:spPr>
            <a:xfrm rot="16450078">
              <a:off x="6409519"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4400" kern="0" dirty="0" smtClean="0">
                  <a:solidFill>
                    <a:srgbClr val="25B7C0"/>
                  </a:solidFill>
                  <a:latin typeface="Arial Rounded MT Bold" panose="020F0704030504030204" pitchFamily="34" charset="0"/>
                </a:rPr>
                <a:t>方案</a:t>
              </a:r>
              <a:endParaRPr kumimoji="0" lang="zh-CN" altLang="en-US" sz="4400" b="0" i="0" u="none" strike="noStrike" kern="0" cap="none" spc="0" normalizeH="0" baseline="0" noProof="0" dirty="0">
                <a:ln>
                  <a:noFill/>
                </a:ln>
                <a:solidFill>
                  <a:srgbClr val="25B7C0"/>
                </a:solidFill>
                <a:effectLst/>
                <a:uLnTx/>
                <a:uFillTx/>
                <a:latin typeface="Arial Rounded MT Bold" panose="020F0704030504030204" pitchFamily="34" charset="0"/>
              </a:endParaRPr>
            </a:p>
          </p:txBody>
        </p:sp>
      </p:grpSp>
      <p:sp>
        <p:nvSpPr>
          <p:cNvPr id="36" name="TextBox 12"/>
          <p:cNvSpPr txBox="1"/>
          <p:nvPr/>
        </p:nvSpPr>
        <p:spPr>
          <a:xfrm>
            <a:off x="657997" y="498375"/>
            <a:ext cx="3807902" cy="1107996"/>
          </a:xfrm>
          <a:prstGeom prst="rect">
            <a:avLst/>
          </a:prstGeom>
          <a:noFill/>
        </p:spPr>
        <p:txBody>
          <a:bodyPr wrap="none" rtlCol="0">
            <a:spAutoFit/>
          </a:bodyPr>
          <a:lstStyle/>
          <a:p>
            <a:r>
              <a:rPr lang="en-US" sz="6600" b="1" dirty="0">
                <a:solidFill>
                  <a:srgbClr val="595859"/>
                </a:solidFill>
                <a:latin typeface="+mj-lt"/>
              </a:rPr>
              <a:t>CONTENTS</a:t>
            </a:r>
          </a:p>
        </p:txBody>
      </p:sp>
      <p:sp>
        <p:nvSpPr>
          <p:cNvPr id="38" name="TextBox 12"/>
          <p:cNvSpPr txBox="1"/>
          <p:nvPr/>
        </p:nvSpPr>
        <p:spPr>
          <a:xfrm>
            <a:off x="6294502" y="1979611"/>
            <a:ext cx="3416320" cy="646331"/>
          </a:xfrm>
          <a:prstGeom prst="rect">
            <a:avLst/>
          </a:prstGeom>
          <a:noFill/>
        </p:spPr>
        <p:txBody>
          <a:bodyPr wrap="none" rtlCol="0">
            <a:spAutoFit/>
          </a:bodyPr>
          <a:lstStyle/>
          <a:p>
            <a:r>
              <a:rPr lang="zh-CN" altLang="en-US" sz="3600" dirty="0" smtClean="0">
                <a:solidFill>
                  <a:srgbClr val="595959"/>
                </a:solidFill>
              </a:rPr>
              <a:t>问题与技术背景</a:t>
            </a:r>
            <a:endParaRPr lang="en-US" sz="3600" dirty="0">
              <a:solidFill>
                <a:srgbClr val="595959"/>
              </a:solidFill>
            </a:endParaRPr>
          </a:p>
        </p:txBody>
      </p:sp>
      <p:sp>
        <p:nvSpPr>
          <p:cNvPr id="39" name="TextBox 12"/>
          <p:cNvSpPr txBox="1"/>
          <p:nvPr/>
        </p:nvSpPr>
        <p:spPr>
          <a:xfrm>
            <a:off x="6294502" y="2705901"/>
            <a:ext cx="1107996" cy="646331"/>
          </a:xfrm>
          <a:prstGeom prst="rect">
            <a:avLst/>
          </a:prstGeom>
          <a:noFill/>
        </p:spPr>
        <p:txBody>
          <a:bodyPr wrap="none" rtlCol="0">
            <a:spAutoFit/>
          </a:bodyPr>
          <a:lstStyle/>
          <a:p>
            <a:r>
              <a:rPr lang="zh-CN" altLang="en-US" sz="3600" dirty="0" smtClean="0">
                <a:solidFill>
                  <a:srgbClr val="595959"/>
                </a:solidFill>
              </a:rPr>
              <a:t>方案</a:t>
            </a:r>
            <a:endParaRPr lang="en-US" sz="3600" dirty="0">
              <a:solidFill>
                <a:srgbClr val="595959"/>
              </a:solidFill>
            </a:endParaRPr>
          </a:p>
        </p:txBody>
      </p:sp>
      <p:sp>
        <p:nvSpPr>
          <p:cNvPr id="40" name="TextBox 12"/>
          <p:cNvSpPr txBox="1"/>
          <p:nvPr/>
        </p:nvSpPr>
        <p:spPr>
          <a:xfrm>
            <a:off x="6339202" y="3369238"/>
            <a:ext cx="1107996" cy="646331"/>
          </a:xfrm>
          <a:prstGeom prst="rect">
            <a:avLst/>
          </a:prstGeom>
          <a:noFill/>
        </p:spPr>
        <p:txBody>
          <a:bodyPr wrap="none" rtlCol="0">
            <a:spAutoFit/>
          </a:bodyPr>
          <a:lstStyle/>
          <a:p>
            <a:r>
              <a:rPr lang="zh-CN" altLang="en-US" sz="3600" dirty="0" smtClean="0">
                <a:solidFill>
                  <a:srgbClr val="595959"/>
                </a:solidFill>
              </a:rPr>
              <a:t>实例</a:t>
            </a:r>
            <a:endParaRPr lang="en-US" sz="3600" dirty="0">
              <a:solidFill>
                <a:srgbClr val="595959"/>
              </a:solidFill>
            </a:endParaRPr>
          </a:p>
        </p:txBody>
      </p:sp>
      <p:sp>
        <p:nvSpPr>
          <p:cNvPr id="43" name="TextBox 13"/>
          <p:cNvSpPr txBox="1"/>
          <p:nvPr/>
        </p:nvSpPr>
        <p:spPr>
          <a:xfrm>
            <a:off x="4756377" y="6088173"/>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29943363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3" presetClass="entr" presetSubtype="1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a:xfrm>
            <a:off x="5376933" y="1016043"/>
            <a:ext cx="408404" cy="408404"/>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 name="Oval 4"/>
          <p:cNvSpPr/>
          <p:nvPr/>
        </p:nvSpPr>
        <p:spPr>
          <a:xfrm>
            <a:off x="1282002" y="4842993"/>
            <a:ext cx="914400" cy="914400"/>
          </a:xfrm>
          <a:prstGeom prst="ellipse">
            <a:avLst/>
          </a:prstGeom>
          <a:solidFill>
            <a:schemeClr val="accent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6" name="组合 79"/>
          <p:cNvGrpSpPr>
            <a:grpSpLocks/>
          </p:cNvGrpSpPr>
          <p:nvPr/>
        </p:nvGrpSpPr>
        <p:grpSpPr bwMode="auto">
          <a:xfrm>
            <a:off x="1419823" y="1366783"/>
            <a:ext cx="4380120" cy="4388978"/>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9" name="任意多边形 83"/>
            <p:cNvSpPr/>
            <p:nvPr/>
          </p:nvSpPr>
          <p:spPr>
            <a:xfrm rot="16377237">
              <a:off x="6395714" y="2504802"/>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2" name="Oval 10"/>
          <p:cNvSpPr/>
          <p:nvPr/>
        </p:nvSpPr>
        <p:spPr>
          <a:xfrm>
            <a:off x="6905283" y="1181617"/>
            <a:ext cx="865984" cy="882314"/>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600" b="1" dirty="0">
                <a:latin typeface="Times New Roman" panose="02020603050405020304" pitchFamily="18" charset="0"/>
                <a:cs typeface="Times New Roman" panose="02020603050405020304" pitchFamily="18" charset="0"/>
              </a:rPr>
              <a:t>1</a:t>
            </a:r>
          </a:p>
        </p:txBody>
      </p:sp>
      <p:pic>
        <p:nvPicPr>
          <p:cNvPr id="4" name="图片 3"/>
          <p:cNvPicPr>
            <a:picLocks noChangeAspect="1"/>
          </p:cNvPicPr>
          <p:nvPr>
            <p:custDataLst>
              <p:custData r:id="rId1"/>
            </p:custDataLst>
          </p:nvPr>
        </p:nvPicPr>
        <p:blipFill rotWithShape="1">
          <a:blip r:embed="rId4" cstate="print">
            <a:extLst>
              <a:ext uri="{28A0092B-C50C-407E-A947-70E740481C1C}">
                <a14:useLocalDpi xmlns:a14="http://schemas.microsoft.com/office/drawing/2010/main" val="0"/>
              </a:ext>
            </a:extLst>
          </a:blip>
          <a:srcRect t="1117" r="-265"/>
          <a:stretch/>
        </p:blipFill>
        <p:spPr>
          <a:xfrm>
            <a:off x="1744614" y="1800332"/>
            <a:ext cx="3632319" cy="3437767"/>
          </a:xfrm>
          <a:prstGeom prst="ellipse">
            <a:avLst/>
          </a:prstGeom>
          <a:gradFill>
            <a:gsLst>
              <a:gs pos="17000">
                <a:srgbClr val="FFFFFF"/>
              </a:gs>
              <a:gs pos="88000">
                <a:srgbClr val="FFFFFF">
                  <a:lumMod val="72000"/>
                </a:srgbClr>
              </a:gs>
            </a:gsLst>
            <a:lin ang="2700000" scaled="1"/>
          </a:gradFill>
          <a:ln>
            <a:solidFill>
              <a:srgbClr val="DCDCDC"/>
            </a:solidFill>
          </a:ln>
          <a:effectLst>
            <a:glow rad="127000">
              <a:srgbClr val="F2F2F2"/>
            </a:glow>
            <a:softEdge rad="112500"/>
          </a:effectLst>
        </p:spPr>
      </p:pic>
      <p:sp>
        <p:nvSpPr>
          <p:cNvPr id="13" name="Oval 11"/>
          <p:cNvSpPr/>
          <p:nvPr/>
        </p:nvSpPr>
        <p:spPr>
          <a:xfrm>
            <a:off x="3236132" y="419245"/>
            <a:ext cx="740105" cy="740105"/>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Oval 12"/>
          <p:cNvSpPr/>
          <p:nvPr/>
        </p:nvSpPr>
        <p:spPr>
          <a:xfrm>
            <a:off x="3085546" y="5791188"/>
            <a:ext cx="230100" cy="230100"/>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Oval 13"/>
          <p:cNvSpPr/>
          <p:nvPr/>
        </p:nvSpPr>
        <p:spPr>
          <a:xfrm>
            <a:off x="587041" y="3007002"/>
            <a:ext cx="554270" cy="554270"/>
          </a:xfrm>
          <a:prstGeom prst="ellipse">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Oval 14"/>
          <p:cNvSpPr/>
          <p:nvPr/>
        </p:nvSpPr>
        <p:spPr>
          <a:xfrm>
            <a:off x="6085604" y="3848143"/>
            <a:ext cx="472224" cy="472224"/>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17" name="Group 31"/>
          <p:cNvGrpSpPr/>
          <p:nvPr>
            <p:custDataLst>
              <p:custData r:id="rId2"/>
            </p:custDataLst>
          </p:nvPr>
        </p:nvGrpSpPr>
        <p:grpSpPr>
          <a:xfrm>
            <a:off x="5055555" y="2297647"/>
            <a:ext cx="986490" cy="986490"/>
            <a:chOff x="5055555" y="2012177"/>
            <a:chExt cx="986490" cy="986490"/>
          </a:xfrm>
        </p:grpSpPr>
        <p:sp>
          <p:nvSpPr>
            <p:cNvPr id="18" name="Oval 32"/>
            <p:cNvSpPr/>
            <p:nvPr/>
          </p:nvSpPr>
          <p:spPr>
            <a:xfrm>
              <a:off x="5055555" y="2012177"/>
              <a:ext cx="986490" cy="986490"/>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9"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3110" y="2206277"/>
              <a:ext cx="576050" cy="576050"/>
            </a:xfrm>
            <a:prstGeom prst="rect">
              <a:avLst/>
            </a:prstGeom>
          </p:spPr>
        </p:pic>
      </p:grpSp>
      <p:grpSp>
        <p:nvGrpSpPr>
          <p:cNvPr id="20" name="Group 34"/>
          <p:cNvGrpSpPr/>
          <p:nvPr/>
        </p:nvGrpSpPr>
        <p:grpSpPr>
          <a:xfrm>
            <a:off x="1332251" y="1424447"/>
            <a:ext cx="914400" cy="914400"/>
            <a:chOff x="1664298" y="1454017"/>
            <a:chExt cx="914400" cy="914400"/>
          </a:xfrm>
        </p:grpSpPr>
        <p:sp>
          <p:nvSpPr>
            <p:cNvPr id="21" name="Oval 35"/>
            <p:cNvSpPr/>
            <p:nvPr/>
          </p:nvSpPr>
          <p:spPr>
            <a:xfrm>
              <a:off x="1664298" y="1454017"/>
              <a:ext cx="914400" cy="9144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2"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29" y="1527172"/>
              <a:ext cx="679285" cy="679285"/>
            </a:xfrm>
            <a:prstGeom prst="rect">
              <a:avLst/>
            </a:prstGeom>
          </p:spPr>
        </p:pic>
      </p:grpSp>
      <p:sp>
        <p:nvSpPr>
          <p:cNvPr id="24" name="TextBox 12"/>
          <p:cNvSpPr txBox="1"/>
          <p:nvPr/>
        </p:nvSpPr>
        <p:spPr>
          <a:xfrm>
            <a:off x="7771267" y="2746109"/>
            <a:ext cx="4134465" cy="769441"/>
          </a:xfrm>
          <a:prstGeom prst="rect">
            <a:avLst/>
          </a:prstGeom>
          <a:noFill/>
        </p:spPr>
        <p:txBody>
          <a:bodyPr wrap="none" rtlCol="0">
            <a:spAutoFit/>
          </a:bodyPr>
          <a:lstStyle/>
          <a:p>
            <a:r>
              <a:rPr lang="zh-CN" altLang="en-US" sz="4400" b="1" dirty="0" smtClean="0">
                <a:solidFill>
                  <a:srgbClr val="595859"/>
                </a:solidFill>
                <a:latin typeface="+mj-lt"/>
              </a:rPr>
              <a:t>问题与技术背景</a:t>
            </a:r>
            <a:endParaRPr lang="en-US" sz="4400" b="1" dirty="0">
              <a:solidFill>
                <a:srgbClr val="595859"/>
              </a:solidFill>
              <a:latin typeface="+mj-lt"/>
            </a:endParaRPr>
          </a:p>
        </p:txBody>
      </p:sp>
      <p:sp>
        <p:nvSpPr>
          <p:cNvPr id="11" name="Oval 9"/>
          <p:cNvSpPr/>
          <p:nvPr/>
        </p:nvSpPr>
        <p:spPr>
          <a:xfrm>
            <a:off x="2472472" y="1220998"/>
            <a:ext cx="553208" cy="553208"/>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 name="Oval 8"/>
          <p:cNvSpPr/>
          <p:nvPr/>
        </p:nvSpPr>
        <p:spPr>
          <a:xfrm>
            <a:off x="4570753" y="1669945"/>
            <a:ext cx="538550" cy="538550"/>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2955687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animBg="1"/>
      <p:bldP spid="13" grpId="0" animBg="1"/>
      <p:bldP spid="14" grpId="0" animBg="1"/>
      <p:bldP spid="15" grpId="0" animBg="1"/>
      <p:bldP spid="16" grpId="0" animBg="1"/>
      <p:bldP spid="11"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问题</a:t>
            </a:r>
            <a:endParaRPr lang="zh-CN" altLang="en-US" sz="3600" b="1" dirty="0"/>
          </a:p>
        </p:txBody>
      </p:sp>
      <p:sp>
        <p:nvSpPr>
          <p:cNvPr id="3" name="文本框 2"/>
          <p:cNvSpPr txBox="1"/>
          <p:nvPr/>
        </p:nvSpPr>
        <p:spPr>
          <a:xfrm>
            <a:off x="4861560" y="1082635"/>
            <a:ext cx="2468880" cy="461665"/>
          </a:xfrm>
          <a:prstGeom prst="rect">
            <a:avLst/>
          </a:prstGeom>
          <a:noFill/>
        </p:spPr>
        <p:txBody>
          <a:bodyPr wrap="square" rtlCol="0">
            <a:spAutoFit/>
          </a:bodyPr>
          <a:lstStyle/>
          <a:p>
            <a:r>
              <a:rPr lang="en-US" altLang="zh-CN" sz="2400" b="1" dirty="0" err="1" smtClean="0">
                <a:solidFill>
                  <a:srgbClr val="25B7C0"/>
                </a:solidFill>
              </a:rPr>
              <a:t>Zigbee</a:t>
            </a:r>
            <a:r>
              <a:rPr lang="zh-CN" altLang="en-US" sz="2400" b="1" dirty="0" smtClean="0">
                <a:solidFill>
                  <a:srgbClr val="25B7C0"/>
                </a:solidFill>
              </a:rPr>
              <a:t> 定位系统</a:t>
            </a:r>
            <a:endParaRPr lang="zh-CN" altLang="en-US" sz="2400" b="1" dirty="0">
              <a:solidFill>
                <a:srgbClr val="25B7C0"/>
              </a:solidFill>
            </a:endParaRPr>
          </a:p>
        </p:txBody>
      </p:sp>
      <p:sp>
        <p:nvSpPr>
          <p:cNvPr id="7"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6" name="文本框 5"/>
          <p:cNvSpPr txBox="1"/>
          <p:nvPr/>
        </p:nvSpPr>
        <p:spPr>
          <a:xfrm>
            <a:off x="1163683" y="2809602"/>
            <a:ext cx="10195197" cy="1569660"/>
          </a:xfrm>
          <a:prstGeom prst="rect">
            <a:avLst/>
          </a:prstGeom>
          <a:noFill/>
        </p:spPr>
        <p:txBody>
          <a:bodyPr wrap="square" rtlCol="0">
            <a:spAutoFit/>
          </a:bodyPr>
          <a:lstStyle/>
          <a:p>
            <a:r>
              <a:rPr lang="en-US" altLang="zh-CN" sz="2400" b="1" dirty="0" err="1">
                <a:solidFill>
                  <a:srgbClr val="25B7C0"/>
                </a:solidFill>
              </a:rPr>
              <a:t>Zigbee</a:t>
            </a:r>
            <a:r>
              <a:rPr lang="zh-CN" altLang="en-US" sz="2400" b="1" dirty="0">
                <a:solidFill>
                  <a:srgbClr val="25B7C0"/>
                </a:solidFill>
              </a:rPr>
              <a:t>定位系统是基于</a:t>
            </a:r>
            <a:r>
              <a:rPr lang="en-US" altLang="zh-CN" sz="2400" b="1" dirty="0" err="1">
                <a:solidFill>
                  <a:srgbClr val="25B7C0"/>
                </a:solidFill>
              </a:rPr>
              <a:t>Zigbee</a:t>
            </a:r>
            <a:r>
              <a:rPr lang="zh-CN" altLang="en-US" sz="2400" b="1" dirty="0">
                <a:solidFill>
                  <a:srgbClr val="25B7C0"/>
                </a:solidFill>
              </a:rPr>
              <a:t>标签的定位服务系统，与</a:t>
            </a:r>
            <a:r>
              <a:rPr lang="en-US" altLang="zh-CN" sz="2400" b="1" dirty="0">
                <a:solidFill>
                  <a:srgbClr val="25B7C0"/>
                </a:solidFill>
              </a:rPr>
              <a:t>GPS</a:t>
            </a:r>
            <a:r>
              <a:rPr lang="zh-CN" altLang="en-US" sz="2400" b="1" dirty="0">
                <a:solidFill>
                  <a:srgbClr val="25B7C0"/>
                </a:solidFill>
              </a:rPr>
              <a:t>或北斗是互补的系统</a:t>
            </a:r>
            <a:r>
              <a:rPr lang="zh-CN" altLang="en-US" sz="2400" b="1" dirty="0" smtClean="0">
                <a:solidFill>
                  <a:srgbClr val="25B7C0"/>
                </a:solidFill>
              </a:rPr>
              <a:t>。</a:t>
            </a:r>
            <a:endParaRPr lang="en-US" altLang="zh-CN" sz="2400" b="1" dirty="0" smtClean="0">
              <a:solidFill>
                <a:srgbClr val="25B7C0"/>
              </a:solidFill>
            </a:endParaRPr>
          </a:p>
          <a:p>
            <a:endParaRPr lang="en-US" altLang="zh-CN" sz="2400" b="1" dirty="0">
              <a:solidFill>
                <a:srgbClr val="25B7C0"/>
              </a:solidFill>
            </a:endParaRPr>
          </a:p>
          <a:p>
            <a:r>
              <a:rPr lang="en-US" altLang="zh-CN" sz="2400" b="1" dirty="0" err="1" smtClean="0">
                <a:solidFill>
                  <a:srgbClr val="25B7C0"/>
                </a:solidFill>
              </a:rPr>
              <a:t>Zigbee</a:t>
            </a:r>
            <a:r>
              <a:rPr lang="zh-CN" altLang="en-US" sz="2400" b="1" dirty="0">
                <a:solidFill>
                  <a:srgbClr val="25B7C0"/>
                </a:solidFill>
              </a:rPr>
              <a:t>定位系统一般应用于确定监控对象的位置，并提供相应的服务。</a:t>
            </a:r>
          </a:p>
        </p:txBody>
      </p:sp>
    </p:spTree>
    <p:extLst>
      <p:ext uri="{BB962C8B-B14F-4D97-AF65-F5344CB8AC3E}">
        <p14:creationId xmlns:p14="http://schemas.microsoft.com/office/powerpoint/2010/main" val="208809375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问题</a:t>
            </a:r>
            <a:endParaRPr lang="zh-CN" altLang="en-US" sz="3600" b="1" dirty="0"/>
          </a:p>
        </p:txBody>
      </p:sp>
      <p:sp>
        <p:nvSpPr>
          <p:cNvPr id="4" name="文本框 3"/>
          <p:cNvSpPr txBox="1"/>
          <p:nvPr/>
        </p:nvSpPr>
        <p:spPr>
          <a:xfrm>
            <a:off x="555172" y="1142637"/>
            <a:ext cx="11403874" cy="784830"/>
          </a:xfrm>
          <a:prstGeom prst="rect">
            <a:avLst/>
          </a:prstGeom>
          <a:noFill/>
        </p:spPr>
        <p:txBody>
          <a:bodyPr wrap="square" rtlCol="0">
            <a:spAutoFit/>
          </a:bodyPr>
          <a:lstStyle/>
          <a:p>
            <a:r>
              <a:rPr lang="zh-CN" altLang="en-US" dirty="0">
                <a:solidFill>
                  <a:srgbClr val="25B7C0"/>
                </a:solidFill>
              </a:rPr>
              <a:t>传统的移动系统：</a:t>
            </a:r>
            <a:endParaRPr lang="en-US" altLang="zh-CN" dirty="0">
              <a:solidFill>
                <a:srgbClr val="25B7C0"/>
              </a:solidFill>
            </a:endParaRPr>
          </a:p>
          <a:p>
            <a:pPr>
              <a:lnSpc>
                <a:spcPct val="150000"/>
              </a:lnSpc>
            </a:pPr>
            <a:r>
              <a:rPr lang="zh-CN" altLang="en-US" dirty="0" smtClean="0">
                <a:solidFill>
                  <a:srgbClr val="25B7C0"/>
                </a:solidFill>
              </a:rPr>
              <a:t>通过布设</a:t>
            </a:r>
            <a:r>
              <a:rPr lang="en-US" altLang="zh-CN" dirty="0" err="1" smtClean="0">
                <a:solidFill>
                  <a:srgbClr val="25B7C0"/>
                </a:solidFill>
              </a:rPr>
              <a:t>Zigbee</a:t>
            </a:r>
            <a:r>
              <a:rPr lang="zh-CN" altLang="en-US" dirty="0" smtClean="0">
                <a:solidFill>
                  <a:srgbClr val="25B7C0"/>
                </a:solidFill>
              </a:rPr>
              <a:t>定位系统，能知道被监控对象（定位卡）的区域（如煤矿的工作人员在巷道的哪个位置）</a:t>
            </a:r>
            <a:endParaRPr lang="zh-CN" altLang="en-US" dirty="0">
              <a:solidFill>
                <a:srgbClr val="25B7C0"/>
              </a:solidFill>
            </a:endParaRPr>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672" y="2112598"/>
            <a:ext cx="6010656" cy="3462528"/>
          </a:xfrm>
          <a:prstGeom prst="rect">
            <a:avLst/>
          </a:prstGeom>
        </p:spPr>
      </p:pic>
    </p:spTree>
    <p:extLst>
      <p:ext uri="{BB962C8B-B14F-4D97-AF65-F5344CB8AC3E}">
        <p14:creationId xmlns:p14="http://schemas.microsoft.com/office/powerpoint/2010/main" val="167048147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a:xfrm>
            <a:off x="5376933" y="1016043"/>
            <a:ext cx="408404" cy="408404"/>
          </a:xfrm>
          <a:prstGeom prst="ellipse">
            <a:avLst/>
          </a:prstGeom>
          <a:solidFill>
            <a:srgbClr val="25B7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 name="Oval 4"/>
          <p:cNvSpPr/>
          <p:nvPr/>
        </p:nvSpPr>
        <p:spPr>
          <a:xfrm>
            <a:off x="1282002" y="4842993"/>
            <a:ext cx="914400" cy="914400"/>
          </a:xfrm>
          <a:prstGeom prst="ellipse">
            <a:avLst/>
          </a:prstGeom>
          <a:solidFill>
            <a:schemeClr val="accent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6" name="组合 79"/>
          <p:cNvGrpSpPr>
            <a:grpSpLocks/>
          </p:cNvGrpSpPr>
          <p:nvPr/>
        </p:nvGrpSpPr>
        <p:grpSpPr bwMode="auto">
          <a:xfrm>
            <a:off x="1419823" y="1366783"/>
            <a:ext cx="4380120" cy="4388978"/>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endParaRPr>
            </a:p>
          </p:txBody>
        </p:sp>
        <p:sp>
          <p:nvSpPr>
            <p:cNvPr id="9" name="任意多边形 83"/>
            <p:cNvSpPr/>
            <p:nvPr/>
          </p:nvSpPr>
          <p:spPr>
            <a:xfrm rot="16377237">
              <a:off x="6395714" y="2504802"/>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2" name="Oval 10"/>
          <p:cNvSpPr/>
          <p:nvPr/>
        </p:nvSpPr>
        <p:spPr>
          <a:xfrm>
            <a:off x="6905283" y="1181617"/>
            <a:ext cx="865984" cy="882314"/>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600" b="1" dirty="0">
                <a:latin typeface="Times New Roman" panose="02020603050405020304" pitchFamily="18" charset="0"/>
                <a:cs typeface="Times New Roman" panose="02020603050405020304" pitchFamily="18" charset="0"/>
              </a:rPr>
              <a:t>2</a:t>
            </a:r>
          </a:p>
        </p:txBody>
      </p:sp>
      <p:pic>
        <p:nvPicPr>
          <p:cNvPr id="4" name="图片 3"/>
          <p:cNvPicPr>
            <a:picLocks noChangeAspect="1"/>
          </p:cNvPicPr>
          <p:nvPr>
            <p:custDataLst>
              <p:custData r:id="rId1"/>
            </p:custDataLst>
          </p:nvPr>
        </p:nvPicPr>
        <p:blipFill rotWithShape="1">
          <a:blip r:embed="rId4" cstate="print">
            <a:extLst>
              <a:ext uri="{28A0092B-C50C-407E-A947-70E740481C1C}">
                <a14:useLocalDpi xmlns:a14="http://schemas.microsoft.com/office/drawing/2010/main" val="0"/>
              </a:ext>
            </a:extLst>
          </a:blip>
          <a:srcRect t="1117" r="-265"/>
          <a:stretch/>
        </p:blipFill>
        <p:spPr>
          <a:xfrm>
            <a:off x="1744614" y="1800332"/>
            <a:ext cx="3632319" cy="3437767"/>
          </a:xfrm>
          <a:prstGeom prst="ellipse">
            <a:avLst/>
          </a:prstGeom>
          <a:gradFill>
            <a:gsLst>
              <a:gs pos="17000">
                <a:srgbClr val="FFFFFF"/>
              </a:gs>
              <a:gs pos="88000">
                <a:srgbClr val="FFFFFF">
                  <a:lumMod val="72000"/>
                </a:srgbClr>
              </a:gs>
            </a:gsLst>
            <a:lin ang="2700000" scaled="1"/>
          </a:gradFill>
          <a:ln>
            <a:solidFill>
              <a:srgbClr val="DCDCDC"/>
            </a:solidFill>
          </a:ln>
          <a:effectLst>
            <a:glow rad="127000">
              <a:srgbClr val="F2F2F2"/>
            </a:glow>
            <a:softEdge rad="112500"/>
          </a:effectLst>
        </p:spPr>
      </p:pic>
      <p:sp>
        <p:nvSpPr>
          <p:cNvPr id="13" name="Oval 11"/>
          <p:cNvSpPr/>
          <p:nvPr/>
        </p:nvSpPr>
        <p:spPr>
          <a:xfrm>
            <a:off x="3236132" y="419245"/>
            <a:ext cx="740105" cy="740105"/>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Oval 12"/>
          <p:cNvSpPr/>
          <p:nvPr/>
        </p:nvSpPr>
        <p:spPr>
          <a:xfrm>
            <a:off x="3085546" y="5791188"/>
            <a:ext cx="230100" cy="230100"/>
          </a:xfrm>
          <a:prstGeom prst="ellipse">
            <a:avLst/>
          </a:prstGeom>
          <a:solidFill>
            <a:schemeClr val="accent3">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Oval 13"/>
          <p:cNvSpPr/>
          <p:nvPr/>
        </p:nvSpPr>
        <p:spPr>
          <a:xfrm>
            <a:off x="587041" y="3007002"/>
            <a:ext cx="554270" cy="554270"/>
          </a:xfrm>
          <a:prstGeom prst="ellipse">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Oval 14"/>
          <p:cNvSpPr/>
          <p:nvPr/>
        </p:nvSpPr>
        <p:spPr>
          <a:xfrm>
            <a:off x="6085604" y="3848143"/>
            <a:ext cx="472224" cy="472224"/>
          </a:xfrm>
          <a:prstGeom prst="ellipse">
            <a:avLst/>
          </a:prstGeom>
          <a:solidFill>
            <a:srgbClr val="F6A5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17" name="Group 31"/>
          <p:cNvGrpSpPr/>
          <p:nvPr>
            <p:custDataLst>
              <p:custData r:id="rId2"/>
            </p:custDataLst>
          </p:nvPr>
        </p:nvGrpSpPr>
        <p:grpSpPr>
          <a:xfrm>
            <a:off x="5055555" y="2297647"/>
            <a:ext cx="986490" cy="986490"/>
            <a:chOff x="5055555" y="2012177"/>
            <a:chExt cx="986490" cy="986490"/>
          </a:xfrm>
        </p:grpSpPr>
        <p:sp>
          <p:nvSpPr>
            <p:cNvPr id="18" name="Oval 32"/>
            <p:cNvSpPr/>
            <p:nvPr/>
          </p:nvSpPr>
          <p:spPr>
            <a:xfrm>
              <a:off x="5055555" y="2012177"/>
              <a:ext cx="986490" cy="986490"/>
            </a:xfrm>
            <a:prstGeom prst="ellipse">
              <a:avLst/>
            </a:prstGeom>
            <a:solidFill>
              <a:srgbClr val="59595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19"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3110" y="2206277"/>
              <a:ext cx="576050" cy="576050"/>
            </a:xfrm>
            <a:prstGeom prst="rect">
              <a:avLst/>
            </a:prstGeom>
          </p:spPr>
        </p:pic>
      </p:grpSp>
      <p:grpSp>
        <p:nvGrpSpPr>
          <p:cNvPr id="20" name="Group 34"/>
          <p:cNvGrpSpPr/>
          <p:nvPr/>
        </p:nvGrpSpPr>
        <p:grpSpPr>
          <a:xfrm>
            <a:off x="1332251" y="1424447"/>
            <a:ext cx="914400" cy="914400"/>
            <a:chOff x="1664298" y="1454017"/>
            <a:chExt cx="914400" cy="914400"/>
          </a:xfrm>
        </p:grpSpPr>
        <p:sp>
          <p:nvSpPr>
            <p:cNvPr id="21" name="Oval 35"/>
            <p:cNvSpPr/>
            <p:nvPr/>
          </p:nvSpPr>
          <p:spPr>
            <a:xfrm>
              <a:off x="1664298" y="1454017"/>
              <a:ext cx="914400" cy="9144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pic>
          <p:nvPicPr>
            <p:cNvPr id="22"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329" y="1527172"/>
              <a:ext cx="679285" cy="679285"/>
            </a:xfrm>
            <a:prstGeom prst="rect">
              <a:avLst/>
            </a:prstGeom>
          </p:spPr>
        </p:pic>
      </p:grpSp>
      <p:sp>
        <p:nvSpPr>
          <p:cNvPr id="24" name="TextBox 12"/>
          <p:cNvSpPr txBox="1"/>
          <p:nvPr/>
        </p:nvSpPr>
        <p:spPr>
          <a:xfrm>
            <a:off x="7338275" y="2779772"/>
            <a:ext cx="2441694" cy="769441"/>
          </a:xfrm>
          <a:prstGeom prst="rect">
            <a:avLst/>
          </a:prstGeom>
          <a:noFill/>
        </p:spPr>
        <p:txBody>
          <a:bodyPr wrap="none" rtlCol="0">
            <a:spAutoFit/>
          </a:bodyPr>
          <a:lstStyle/>
          <a:p>
            <a:r>
              <a:rPr lang="zh-CN" altLang="en-US" sz="4400" b="1" dirty="0" smtClean="0">
                <a:solidFill>
                  <a:srgbClr val="595859"/>
                </a:solidFill>
                <a:latin typeface="+mj-lt"/>
              </a:rPr>
              <a:t>解决方案</a:t>
            </a:r>
            <a:endParaRPr lang="en-US" sz="4400" b="1" dirty="0">
              <a:solidFill>
                <a:srgbClr val="595859"/>
              </a:solidFill>
              <a:latin typeface="+mj-lt"/>
            </a:endParaRPr>
          </a:p>
        </p:txBody>
      </p:sp>
      <p:sp>
        <p:nvSpPr>
          <p:cNvPr id="11" name="Oval 9"/>
          <p:cNvSpPr/>
          <p:nvPr/>
        </p:nvSpPr>
        <p:spPr>
          <a:xfrm>
            <a:off x="2472472" y="1220998"/>
            <a:ext cx="553208" cy="553208"/>
          </a:xfrm>
          <a:prstGeom prst="ellipse">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0" name="Oval 8"/>
          <p:cNvSpPr/>
          <p:nvPr/>
        </p:nvSpPr>
        <p:spPr>
          <a:xfrm>
            <a:off x="4570753" y="1669945"/>
            <a:ext cx="538550" cy="538550"/>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9"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Tree>
    <p:extLst>
      <p:ext uri="{BB962C8B-B14F-4D97-AF65-F5344CB8AC3E}">
        <p14:creationId xmlns:p14="http://schemas.microsoft.com/office/powerpoint/2010/main" val="31679151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animBg="1"/>
      <p:bldP spid="13" grpId="0" animBg="1"/>
      <p:bldP spid="14" grpId="0" animBg="1"/>
      <p:bldP spid="15" grpId="0" animBg="1"/>
      <p:bldP spid="16" grpId="0" animBg="1"/>
      <p:bldP spid="11"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4507"/>
            <a:ext cx="12192000" cy="9720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t>解决方案</a:t>
            </a:r>
            <a:endParaRPr lang="zh-CN" altLang="en-US" sz="3600" b="1" dirty="0"/>
          </a:p>
        </p:txBody>
      </p:sp>
      <p:sp>
        <p:nvSpPr>
          <p:cNvPr id="7" name="TextBox 13"/>
          <p:cNvSpPr txBox="1"/>
          <p:nvPr/>
        </p:nvSpPr>
        <p:spPr>
          <a:xfrm>
            <a:off x="4823300" y="6229697"/>
            <a:ext cx="7394554" cy="646331"/>
          </a:xfrm>
          <a:prstGeom prst="rect">
            <a:avLst/>
          </a:prstGeom>
          <a:noFill/>
        </p:spPr>
        <p:txBody>
          <a:bodyPr wrap="square" rtlCol="0">
            <a:spAutoFit/>
          </a:bodyPr>
          <a:lstStyle/>
          <a:p>
            <a:pPr algn="r"/>
            <a:r>
              <a:rPr lang="en-US" altLang="zh-CN" dirty="0">
                <a:solidFill>
                  <a:srgbClr val="25B7C0"/>
                </a:solidFill>
              </a:rPr>
              <a:t>Institute of Enterprise Business Intelligence Engineering,</a:t>
            </a:r>
            <a:r>
              <a:rPr lang="en-US" altLang="zh-CN" sz="2400" dirty="0">
                <a:solidFill>
                  <a:srgbClr val="25B7C0"/>
                </a:solidFill>
              </a:rPr>
              <a:t/>
            </a:r>
            <a:br>
              <a:rPr lang="en-US" altLang="zh-CN" sz="2400" dirty="0">
                <a:solidFill>
                  <a:srgbClr val="25B7C0"/>
                </a:solidFill>
              </a:rPr>
            </a:br>
            <a:r>
              <a:rPr lang="en-US" altLang="zh-CN" dirty="0">
                <a:solidFill>
                  <a:srgbClr val="25B7C0"/>
                </a:solidFill>
              </a:rPr>
              <a:t>School of Management, </a:t>
            </a:r>
            <a:r>
              <a:rPr lang="en-US" altLang="zh-CN" dirty="0" err="1">
                <a:solidFill>
                  <a:srgbClr val="25B7C0"/>
                </a:solidFill>
              </a:rPr>
              <a:t>Huazhong</a:t>
            </a:r>
            <a:r>
              <a:rPr lang="en-US" altLang="zh-CN" dirty="0">
                <a:solidFill>
                  <a:srgbClr val="25B7C0"/>
                </a:solidFill>
              </a:rPr>
              <a:t> University of Science &amp; Technology</a:t>
            </a:r>
            <a:endParaRPr lang="en-US" sz="2400" i="1" dirty="0">
              <a:solidFill>
                <a:srgbClr val="25B7C0"/>
              </a:solidFill>
            </a:endParaRPr>
          </a:p>
        </p:txBody>
      </p:sp>
      <p:sp>
        <p:nvSpPr>
          <p:cNvPr id="2" name="文本框 1"/>
          <p:cNvSpPr txBox="1"/>
          <p:nvPr/>
        </p:nvSpPr>
        <p:spPr>
          <a:xfrm>
            <a:off x="1219200" y="1686560"/>
            <a:ext cx="10444480" cy="2677656"/>
          </a:xfrm>
          <a:prstGeom prst="rect">
            <a:avLst/>
          </a:prstGeom>
          <a:noFill/>
        </p:spPr>
        <p:txBody>
          <a:bodyPr wrap="square" rtlCol="0">
            <a:spAutoFit/>
          </a:bodyPr>
          <a:lstStyle/>
          <a:p>
            <a:r>
              <a:rPr lang="zh-CN" altLang="en-US" sz="2400" dirty="0">
                <a:solidFill>
                  <a:srgbClr val="25B7C0"/>
                </a:solidFill>
                <a:latin typeface="+mn-ea"/>
              </a:rPr>
              <a:t>假设将三个位置参考点分别放在三个房间，定位系统会自动找出全部的定位卡在哪个房间（即，某个定位卡离哪个位置参考点最近）。</a:t>
            </a:r>
            <a:endParaRPr lang="en-US" altLang="zh-CN" sz="2400" dirty="0">
              <a:solidFill>
                <a:srgbClr val="25B7C0"/>
              </a:solidFill>
              <a:latin typeface="+mn-ea"/>
            </a:endParaRPr>
          </a:p>
          <a:p>
            <a:endParaRPr lang="en-US" altLang="zh-CN" sz="2400" dirty="0">
              <a:solidFill>
                <a:srgbClr val="25B7C0"/>
              </a:solidFill>
              <a:latin typeface="+mn-ea"/>
            </a:endParaRPr>
          </a:p>
          <a:p>
            <a:r>
              <a:rPr lang="zh-CN" altLang="en-US" sz="2400" dirty="0">
                <a:solidFill>
                  <a:srgbClr val="25B7C0"/>
                </a:solidFill>
                <a:latin typeface="+mn-ea"/>
              </a:rPr>
              <a:t>定位数据通过数据节点传输至后台电脑。</a:t>
            </a:r>
            <a:endParaRPr lang="en-US" altLang="zh-CN" sz="2400" dirty="0">
              <a:solidFill>
                <a:srgbClr val="25B7C0"/>
              </a:solidFill>
              <a:latin typeface="+mn-ea"/>
            </a:endParaRPr>
          </a:p>
          <a:p>
            <a:endParaRPr lang="en-US" altLang="zh-CN" dirty="0">
              <a:solidFill>
                <a:srgbClr val="25B7C0"/>
              </a:solidFill>
            </a:endParaRPr>
          </a:p>
          <a:p>
            <a:r>
              <a:rPr lang="zh-CN" altLang="en-US" sz="2400" dirty="0">
                <a:solidFill>
                  <a:srgbClr val="25B7C0"/>
                </a:solidFill>
                <a:latin typeface="+mn-ea"/>
              </a:rPr>
              <a:t>定位数据包内还包含：定位卡离得第二近、第三近的位置参考点数据，用户可做进一步的精确定位。</a:t>
            </a:r>
          </a:p>
        </p:txBody>
      </p:sp>
    </p:spTree>
    <p:extLst>
      <p:ext uri="{BB962C8B-B14F-4D97-AF65-F5344CB8AC3E}">
        <p14:creationId xmlns:p14="http://schemas.microsoft.com/office/powerpoint/2010/main" val="295299781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lnSpc>
            <a:spcPct val="100000"/>
          </a:lnSpc>
          <a:spcBef>
            <a:spcPct val="0"/>
          </a:spcBef>
          <a:spcAft>
            <a:spcPct val="0"/>
          </a:spcAft>
          <a:buClrTx/>
          <a:buSzTx/>
          <a:buFontTx/>
          <a:buNone/>
          <a:tabLst/>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1633f61e-e37a-4d5d-9713-896f5ecb377a" Revision="2" Stencil="System.MyShapes" StencilVersion="1.0"/>
</Control>
</file>

<file path=customXml/item10.xml><?xml version="1.0" encoding="utf-8"?>
<Control xmlns="http://schemas.microsoft.com/VisualStudio/2011/storyboarding/control">
  <Id Name="1633f61e-e37a-4d5d-9713-896f5ecb377a" Revision="2" Stencil="System.MyShapes" StencilVersion="1.0"/>
</Control>
</file>

<file path=customXml/item2.xml><?xml version="1.0" encoding="utf-8"?>
<Control xmlns="http://schemas.microsoft.com/VisualStudio/2011/storyboarding/control">
  <Id Name="feb89809-341e-4566-8c4a-0d3ac8db7d17" Revision="1" Stencil="System.MyShapes" StencilVersion="1.0"/>
</Control>
</file>

<file path=customXml/item3.xml><?xml version="1.0" encoding="utf-8"?>
<Control xmlns="http://schemas.microsoft.com/VisualStudio/2011/storyboarding/control">
  <Id Name="04e34078-ae95-493f-a49a-cf1fbd42145f" Revision="1" Stencil="85a07843-b809-41ee-b566-325b1850150a" StencilVersion="1.0"/>
</Control>
</file>

<file path=customXml/item4.xml><?xml version="1.0" encoding="utf-8"?>
<Control xmlns="http://schemas.microsoft.com/VisualStudio/2011/storyboarding/control">
  <Id Name="27eef5e6-ae83-4d4c-bd4c-e66bcc163fb9" Revision="1" Stencil="85a07843-b809-41ee-b566-325b1850150a" StencilVersion="1.0"/>
</Control>
</file>

<file path=customXml/item5.xml><?xml version="1.0" encoding="utf-8"?>
<Control xmlns="http://schemas.microsoft.com/VisualStudio/2011/storyboarding/control">
  <Id Name="feb89809-341e-4566-8c4a-0d3ac8db7d17" Revision="1" Stencil="System.MyShapes" StencilVersion="1.0"/>
</Control>
</file>

<file path=customXml/item6.xml><?xml version="1.0" encoding="utf-8"?>
<Control xmlns="http://schemas.microsoft.com/VisualStudio/2011/storyboarding/control">
  <Id Name="feb89809-341e-4566-8c4a-0d3ac8db7d17" Revision="1" Stencil="System.MyShapes" StencilVersion="1.0"/>
</Control>
</file>

<file path=customXml/item7.xml><?xml version="1.0" encoding="utf-8"?>
<Control xmlns="http://schemas.microsoft.com/VisualStudio/2011/storyboarding/control">
  <Id Name="1633f61e-e37a-4d5d-9713-896f5ecb377a" Revision="2" Stencil="System.MyShapes" StencilVersion="1.0"/>
</Control>
</file>

<file path=customXml/item8.xml><?xml version="1.0" encoding="utf-8"?>
<Control xmlns="http://schemas.microsoft.com/VisualStudio/2011/storyboarding/control">
  <Id Name="feb89809-341e-4566-8c4a-0d3ac8db7d17" Revision="1" Stencil="System.MyShapes" StencilVersion="1.0"/>
</Control>
</file>

<file path=customXml/item9.xml><?xml version="1.0" encoding="utf-8"?>
<Control xmlns="http://schemas.microsoft.com/VisualStudio/2011/storyboarding/control">
  <Id Name="1633f61e-e37a-4d5d-9713-896f5ecb377a" Revision="2" Stencil="System.MyShapes" StencilVersion="1.0"/>
</Control>
</file>

<file path=customXml/itemProps1.xml><?xml version="1.0" encoding="utf-8"?>
<ds:datastoreItem xmlns:ds="http://schemas.openxmlformats.org/officeDocument/2006/customXml" ds:itemID="{3A8350DF-4B1F-4815-8DFE-FAD80D9E67FD}">
  <ds:schemaRefs>
    <ds:schemaRef ds:uri="http://schemas.microsoft.com/VisualStudio/2011/storyboarding/control"/>
  </ds:schemaRefs>
</ds:datastoreItem>
</file>

<file path=customXml/itemProps10.xml><?xml version="1.0" encoding="utf-8"?>
<ds:datastoreItem xmlns:ds="http://schemas.openxmlformats.org/officeDocument/2006/customXml" ds:itemID="{CBACE91C-6B19-4219-BA42-3E8D7278E72C}">
  <ds:schemaRefs>
    <ds:schemaRef ds:uri="http://schemas.microsoft.com/VisualStudio/2011/storyboarding/control"/>
  </ds:schemaRefs>
</ds:datastoreItem>
</file>

<file path=customXml/itemProps2.xml><?xml version="1.0" encoding="utf-8"?>
<ds:datastoreItem xmlns:ds="http://schemas.openxmlformats.org/officeDocument/2006/customXml" ds:itemID="{5CB825FF-EF90-41E5-8094-B10538F120B2}">
  <ds:schemaRefs>
    <ds:schemaRef ds:uri="http://schemas.microsoft.com/VisualStudio/2011/storyboarding/control"/>
  </ds:schemaRefs>
</ds:datastoreItem>
</file>

<file path=customXml/itemProps3.xml><?xml version="1.0" encoding="utf-8"?>
<ds:datastoreItem xmlns:ds="http://schemas.openxmlformats.org/officeDocument/2006/customXml" ds:itemID="{4B8B6B41-D986-44F4-9EB9-20F39435C8CC}">
  <ds:schemaRefs>
    <ds:schemaRef ds:uri="http://schemas.microsoft.com/VisualStudio/2011/storyboarding/control"/>
  </ds:schemaRefs>
</ds:datastoreItem>
</file>

<file path=customXml/itemProps4.xml><?xml version="1.0" encoding="utf-8"?>
<ds:datastoreItem xmlns:ds="http://schemas.openxmlformats.org/officeDocument/2006/customXml" ds:itemID="{9B99FC22-9872-4517-83C5-F14AD6059772}">
  <ds:schemaRefs>
    <ds:schemaRef ds:uri="http://schemas.microsoft.com/VisualStudio/2011/storyboarding/control"/>
  </ds:schemaRefs>
</ds:datastoreItem>
</file>

<file path=customXml/itemProps5.xml><?xml version="1.0" encoding="utf-8"?>
<ds:datastoreItem xmlns:ds="http://schemas.openxmlformats.org/officeDocument/2006/customXml" ds:itemID="{6D7F75C8-F0C7-412D-9A9F-211E151D6136}">
  <ds:schemaRefs>
    <ds:schemaRef ds:uri="http://schemas.microsoft.com/VisualStudio/2011/storyboarding/control"/>
  </ds:schemaRefs>
</ds:datastoreItem>
</file>

<file path=customXml/itemProps6.xml><?xml version="1.0" encoding="utf-8"?>
<ds:datastoreItem xmlns:ds="http://schemas.openxmlformats.org/officeDocument/2006/customXml" ds:itemID="{8D781CA8-A36A-4DCD-B183-3F1BBDB9CE86}">
  <ds:schemaRefs>
    <ds:schemaRef ds:uri="http://schemas.microsoft.com/VisualStudio/2011/storyboarding/control"/>
  </ds:schemaRefs>
</ds:datastoreItem>
</file>

<file path=customXml/itemProps7.xml><?xml version="1.0" encoding="utf-8"?>
<ds:datastoreItem xmlns:ds="http://schemas.openxmlformats.org/officeDocument/2006/customXml" ds:itemID="{FEAD8CD5-AC44-41B5-98B0-7A761BCB08A1}">
  <ds:schemaRefs>
    <ds:schemaRef ds:uri="http://schemas.microsoft.com/VisualStudio/2011/storyboarding/control"/>
  </ds:schemaRefs>
</ds:datastoreItem>
</file>

<file path=customXml/itemProps8.xml><?xml version="1.0" encoding="utf-8"?>
<ds:datastoreItem xmlns:ds="http://schemas.openxmlformats.org/officeDocument/2006/customXml" ds:itemID="{60995812-FD9C-4FDF-823E-4912C7201F25}">
  <ds:schemaRefs>
    <ds:schemaRef ds:uri="http://schemas.microsoft.com/VisualStudio/2011/storyboarding/control"/>
  </ds:schemaRefs>
</ds:datastoreItem>
</file>

<file path=customXml/itemProps9.xml><?xml version="1.0" encoding="utf-8"?>
<ds:datastoreItem xmlns:ds="http://schemas.openxmlformats.org/officeDocument/2006/customXml" ds:itemID="{6E715C15-9AD9-4A2D-8D65-5F63FAB0D06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1599</TotalTime>
  <Words>560</Words>
  <Application>Microsoft Macintosh PowerPoint</Application>
  <PresentationFormat>宽屏</PresentationFormat>
  <Paragraphs>97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 Black</vt:lpstr>
      <vt:lpstr>Arial Rounded MT Bold</vt:lpstr>
      <vt:lpstr>Oswald Regular</vt:lpstr>
      <vt:lpstr>Times New Roman</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Xinze Zhang</cp:lastModifiedBy>
  <cp:revision>195</cp:revision>
  <dcterms:created xsi:type="dcterms:W3CDTF">2014-11-06T06:08:55Z</dcterms:created>
  <dcterms:modified xsi:type="dcterms:W3CDTF">2016-12-02T03:10:54Z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