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445F-8D99-3A42-82FF-ABC2AAC33BE4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4B599-C56F-8747-9AFE-46CA867B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ea typeface="ＭＳ Ｐゴシック" charset="0"/>
                <a:cs typeface="ＭＳ Ｐゴシック" charset="0"/>
              </a:rPr>
              <a:t>Al the nodes shown in this figure represent a TD, e.g., united states</a:t>
            </a:r>
          </a:p>
          <a:p>
            <a:endParaRPr lang="en-US" altLang="zh-TW">
              <a:ea typeface="ＭＳ Ｐゴシック" charset="0"/>
              <a:cs typeface="ＭＳ Ｐゴシック" charset="0"/>
            </a:endParaRPr>
          </a:p>
          <a:p>
            <a:r>
              <a:rPr lang="en-US" altLang="zh-TW">
                <a:ea typeface="ＭＳ Ｐゴシック" charset="0"/>
                <a:cs typeface="ＭＳ Ｐゴシック" charset="0"/>
              </a:rPr>
              <a:t>Each node can be though of as an ISP or administrative domain, or AD</a:t>
            </a:r>
          </a:p>
          <a:p>
            <a:endParaRPr lang="en-US" altLang="zh-TW">
              <a:ea typeface="ＭＳ Ｐゴシック" charset="0"/>
              <a:cs typeface="ＭＳ Ｐゴシック" charset="0"/>
            </a:endParaRPr>
          </a:p>
          <a:p>
            <a:r>
              <a:rPr lang="en-US" altLang="zh-TW">
                <a:ea typeface="ＭＳ Ｐゴシック" charset="0"/>
                <a:cs typeface="ＭＳ Ｐゴシック" charset="0"/>
              </a:rPr>
              <a:t>Path construction achieves scalability</a:t>
            </a:r>
          </a:p>
          <a:p>
            <a:endParaRPr lang="en-US" altLang="zh-TW">
              <a:ea typeface="ＭＳ Ｐゴシック" charset="0"/>
              <a:cs typeface="ＭＳ Ｐゴシック" charset="0"/>
            </a:endParaRPr>
          </a:p>
          <a:p>
            <a:r>
              <a:rPr lang="en-US" altLang="zh-TW">
                <a:ea typeface="ＭＳ Ｐゴシック" charset="0"/>
                <a:cs typeface="ＭＳ Ｐゴシック" charset="0"/>
              </a:rPr>
              <a:t>Path resolution achieves control</a:t>
            </a:r>
            <a:endParaRPr lang="zh-TW" alt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3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37368" indent="-283604" defTabSz="91383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34412" indent="-226882" defTabSz="91383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88177" indent="-226882" defTabSz="91383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41942" indent="-226882" defTabSz="91383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495707" indent="-226882" algn="ctr" defTabSz="9138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49473" indent="-226882" algn="ctr" defTabSz="9138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3238" indent="-226882" algn="ctr" defTabSz="9138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7003" indent="-226882" algn="ctr" defTabSz="9138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D643D52-ED1D-A141-A668-F73715E11A8B}" type="slidenum">
              <a:rPr lang="en-US" sz="1200"/>
              <a:pPr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26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545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777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20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357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82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860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1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1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942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71B2-B29A-7A44-A32D-2260E21F0DD0}" type="datetimeFigureOut">
              <a:rPr kumimoji="1" lang="zh-TW" altLang="en-US" smtClean="0"/>
              <a:t>10/29/13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7CCF-97DF-DC4B-8DAD-111642FCB5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59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00"/>
                </a:solidFill>
                <a:latin typeface="Calibri" charset="0"/>
                <a:ea typeface="ＭＳ Ｐゴシック" charset="0"/>
                <a:cs typeface="Helvetica" charset="0"/>
              </a:rPr>
              <a:t>SCION Architecture Overview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36AD9E9-AAB7-394D-A59F-38ECD1E2966A}" type="slidenum">
              <a:rPr lang="en-US" sz="1400">
                <a:solidFill>
                  <a:srgbClr val="B31B34"/>
                </a:solidFill>
                <a:latin typeface="Calibri" charset="0"/>
                <a:cs typeface="Calibri" charset="0"/>
              </a:rPr>
              <a:pPr/>
              <a:t>1</a:t>
            </a:fld>
            <a:endParaRPr lang="en-US" sz="1400">
              <a:solidFill>
                <a:srgbClr val="B31B34"/>
              </a:solidFill>
              <a:latin typeface="Calibri" charset="0"/>
              <a:cs typeface="Calibri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3365500" y="2235200"/>
            <a:ext cx="4760913" cy="4089400"/>
          </a:xfrm>
          <a:custGeom>
            <a:avLst/>
            <a:gdLst>
              <a:gd name="connsiteX0" fmla="*/ 3208574 w 5236194"/>
              <a:gd name="connsiteY0" fmla="*/ 105104 h 4842058"/>
              <a:gd name="connsiteX1" fmla="*/ 4504850 w 5236194"/>
              <a:gd name="connsiteY1" fmla="*/ 1392622 h 4842058"/>
              <a:gd name="connsiteX2" fmla="*/ 4960298 w 5236194"/>
              <a:gd name="connsiteY2" fmla="*/ 4099035 h 4842058"/>
              <a:gd name="connsiteX3" fmla="*/ 2849471 w 5236194"/>
              <a:gd name="connsiteY3" fmla="*/ 4642070 h 4842058"/>
              <a:gd name="connsiteX4" fmla="*/ 309471 w 5236194"/>
              <a:gd name="connsiteY4" fmla="*/ 4195380 h 4842058"/>
              <a:gd name="connsiteX5" fmla="*/ 992643 w 5236194"/>
              <a:gd name="connsiteY5" fmla="*/ 762001 h 4842058"/>
              <a:gd name="connsiteX6" fmla="*/ 3208574 w 5236194"/>
              <a:gd name="connsiteY6" fmla="*/ 105104 h 484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6194" h="4842058">
                <a:moveTo>
                  <a:pt x="3208574" y="105104"/>
                </a:moveTo>
                <a:cubicBezTo>
                  <a:pt x="3793942" y="210208"/>
                  <a:pt x="4212896" y="726967"/>
                  <a:pt x="4504850" y="1392622"/>
                </a:cubicBezTo>
                <a:cubicBezTo>
                  <a:pt x="4796804" y="2058277"/>
                  <a:pt x="5236194" y="3557460"/>
                  <a:pt x="4960298" y="4099035"/>
                </a:cubicBezTo>
                <a:cubicBezTo>
                  <a:pt x="4684402" y="4640610"/>
                  <a:pt x="3624609" y="4626013"/>
                  <a:pt x="2849471" y="4642070"/>
                </a:cubicBezTo>
                <a:cubicBezTo>
                  <a:pt x="2074333" y="4658127"/>
                  <a:pt x="618942" y="4842058"/>
                  <a:pt x="309471" y="4195380"/>
                </a:cubicBezTo>
                <a:cubicBezTo>
                  <a:pt x="0" y="3548702"/>
                  <a:pt x="506540" y="1442254"/>
                  <a:pt x="992643" y="762001"/>
                </a:cubicBezTo>
                <a:cubicBezTo>
                  <a:pt x="1478746" y="81748"/>
                  <a:pt x="2623206" y="0"/>
                  <a:pt x="3208574" y="105104"/>
                </a:cubicBezTo>
                <a:close/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14875" y="2492375"/>
            <a:ext cx="2224088" cy="771525"/>
          </a:xfrm>
          <a:prstGeom prst="ellipse">
            <a:avLst/>
          </a:prstGeom>
          <a:solidFill>
            <a:srgbClr val="008000">
              <a:alpha val="47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7413" name="Oval 18"/>
          <p:cNvSpPr>
            <a:spLocks noChangeArrowheads="1"/>
          </p:cNvSpPr>
          <p:nvPr/>
        </p:nvSpPr>
        <p:spPr bwMode="auto">
          <a:xfrm>
            <a:off x="5081588" y="3749675"/>
            <a:ext cx="195262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17414" name="Oval 19"/>
          <p:cNvSpPr>
            <a:spLocks noChangeArrowheads="1"/>
          </p:cNvSpPr>
          <p:nvPr/>
        </p:nvSpPr>
        <p:spPr bwMode="auto">
          <a:xfrm>
            <a:off x="4835525" y="4965700"/>
            <a:ext cx="195263" cy="1873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17415" name="Oval 20"/>
          <p:cNvSpPr>
            <a:spLocks noChangeArrowheads="1"/>
          </p:cNvSpPr>
          <p:nvPr/>
        </p:nvSpPr>
        <p:spPr bwMode="auto">
          <a:xfrm>
            <a:off x="6232525" y="4965700"/>
            <a:ext cx="195263" cy="1873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17416" name="Oval 21"/>
          <p:cNvSpPr>
            <a:spLocks noChangeArrowheads="1"/>
          </p:cNvSpPr>
          <p:nvPr/>
        </p:nvSpPr>
        <p:spPr bwMode="auto">
          <a:xfrm>
            <a:off x="4641850" y="5643563"/>
            <a:ext cx="193675" cy="187325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17417" name="Oval 22"/>
          <p:cNvSpPr>
            <a:spLocks noChangeArrowheads="1"/>
          </p:cNvSpPr>
          <p:nvPr/>
        </p:nvSpPr>
        <p:spPr bwMode="auto">
          <a:xfrm>
            <a:off x="5942013" y="5643563"/>
            <a:ext cx="195262" cy="1873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17418" name="Oval 23"/>
          <p:cNvSpPr>
            <a:spLocks noChangeArrowheads="1"/>
          </p:cNvSpPr>
          <p:nvPr/>
        </p:nvSpPr>
        <p:spPr bwMode="auto">
          <a:xfrm>
            <a:off x="5637213" y="4505325"/>
            <a:ext cx="193675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17419" name="Straight Arrow Connector 24"/>
          <p:cNvCxnSpPr>
            <a:cxnSpLocks noChangeShapeType="1"/>
            <a:stCxn id="17414" idx="4"/>
            <a:endCxn id="17416" idx="0"/>
          </p:cNvCxnSpPr>
          <p:nvPr/>
        </p:nvCxnSpPr>
        <p:spPr bwMode="auto">
          <a:xfrm rot="5400000">
            <a:off x="4591050" y="5300663"/>
            <a:ext cx="490538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Arrow Connector 25"/>
          <p:cNvCxnSpPr>
            <a:cxnSpLocks noChangeShapeType="1"/>
            <a:stCxn id="17415" idx="3"/>
          </p:cNvCxnSpPr>
          <p:nvPr/>
        </p:nvCxnSpPr>
        <p:spPr bwMode="auto">
          <a:xfrm rot="5400000">
            <a:off x="5891212" y="5273676"/>
            <a:ext cx="519113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Arrow Connector 26"/>
          <p:cNvCxnSpPr>
            <a:cxnSpLocks noChangeShapeType="1"/>
            <a:stCxn id="17413" idx="3"/>
            <a:endCxn id="17414" idx="0"/>
          </p:cNvCxnSpPr>
          <p:nvPr/>
        </p:nvCxnSpPr>
        <p:spPr bwMode="auto">
          <a:xfrm rot="5400000">
            <a:off x="4493419" y="4348956"/>
            <a:ext cx="1057275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Arrow Connector 27"/>
          <p:cNvCxnSpPr>
            <a:cxnSpLocks noChangeShapeType="1"/>
            <a:stCxn id="17413" idx="5"/>
            <a:endCxn id="17418" idx="1"/>
          </p:cNvCxnSpPr>
          <p:nvPr/>
        </p:nvCxnSpPr>
        <p:spPr bwMode="auto">
          <a:xfrm rot="16200000" flipH="1">
            <a:off x="5145088" y="4011612"/>
            <a:ext cx="623888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Oval 28"/>
          <p:cNvSpPr>
            <a:spLocks noChangeArrowheads="1"/>
          </p:cNvSpPr>
          <p:nvPr/>
        </p:nvSpPr>
        <p:spPr bwMode="auto">
          <a:xfrm>
            <a:off x="6437313" y="3803650"/>
            <a:ext cx="195262" cy="1873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17424" name="Straight Arrow Connector 29"/>
          <p:cNvCxnSpPr>
            <a:cxnSpLocks noChangeShapeType="1"/>
            <a:stCxn id="17423" idx="3"/>
            <a:endCxn id="17418" idx="6"/>
          </p:cNvCxnSpPr>
          <p:nvPr/>
        </p:nvCxnSpPr>
        <p:spPr bwMode="auto">
          <a:xfrm rot="5400000">
            <a:off x="5830888" y="3962400"/>
            <a:ext cx="63500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Straight Arrow Connector 30"/>
          <p:cNvCxnSpPr>
            <a:cxnSpLocks noChangeShapeType="1"/>
            <a:stCxn id="17418" idx="5"/>
            <a:endCxn id="17415" idx="2"/>
          </p:cNvCxnSpPr>
          <p:nvPr/>
        </p:nvCxnSpPr>
        <p:spPr bwMode="auto">
          <a:xfrm rot="16200000" flipH="1">
            <a:off x="5819775" y="4646613"/>
            <a:ext cx="395288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31"/>
          <p:cNvSpPr>
            <a:spLocks noChangeArrowheads="1"/>
          </p:cNvSpPr>
          <p:nvPr/>
        </p:nvSpPr>
        <p:spPr bwMode="auto">
          <a:xfrm>
            <a:off x="4000500" y="3908425"/>
            <a:ext cx="195263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17427" name="Straight Arrow Connector 32"/>
          <p:cNvCxnSpPr>
            <a:cxnSpLocks noChangeShapeType="1"/>
            <a:stCxn id="17428" idx="3"/>
            <a:endCxn id="17426" idx="0"/>
          </p:cNvCxnSpPr>
          <p:nvPr/>
        </p:nvCxnSpPr>
        <p:spPr bwMode="auto">
          <a:xfrm rot="5400000">
            <a:off x="4183857" y="2858294"/>
            <a:ext cx="963612" cy="1136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34"/>
          <p:cNvSpPr>
            <a:spLocks noChangeArrowheads="1"/>
          </p:cNvSpPr>
          <p:nvPr/>
        </p:nvSpPr>
        <p:spPr bwMode="auto">
          <a:xfrm>
            <a:off x="5205413" y="2786063"/>
            <a:ext cx="195262" cy="1857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17429" name="Straight Arrow Connector 35"/>
          <p:cNvCxnSpPr>
            <a:cxnSpLocks noChangeShapeType="1"/>
            <a:stCxn id="17428" idx="4"/>
            <a:endCxn id="17413" idx="0"/>
          </p:cNvCxnSpPr>
          <p:nvPr/>
        </p:nvCxnSpPr>
        <p:spPr bwMode="auto">
          <a:xfrm rot="5400000">
            <a:off x="4852988" y="3298825"/>
            <a:ext cx="777875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36"/>
          <p:cNvSpPr>
            <a:spLocks noChangeArrowheads="1"/>
          </p:cNvSpPr>
          <p:nvPr/>
        </p:nvSpPr>
        <p:spPr bwMode="auto">
          <a:xfrm>
            <a:off x="6535738" y="2786063"/>
            <a:ext cx="193675" cy="1857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17431" name="Straight Arrow Connector 37"/>
          <p:cNvCxnSpPr>
            <a:cxnSpLocks noChangeShapeType="1"/>
            <a:stCxn id="17430" idx="4"/>
            <a:endCxn id="17423" idx="0"/>
          </p:cNvCxnSpPr>
          <p:nvPr/>
        </p:nvCxnSpPr>
        <p:spPr bwMode="auto">
          <a:xfrm rot="5400000">
            <a:off x="6168232" y="3339306"/>
            <a:ext cx="831850" cy="96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38"/>
          <p:cNvSpPr>
            <a:spLocks noChangeArrowheads="1"/>
          </p:cNvSpPr>
          <p:nvPr/>
        </p:nvSpPr>
        <p:spPr bwMode="auto">
          <a:xfrm>
            <a:off x="7297738" y="5616575"/>
            <a:ext cx="195262" cy="1857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17433" name="Straight Arrow Connector 39"/>
          <p:cNvCxnSpPr>
            <a:cxnSpLocks noChangeShapeType="1"/>
            <a:stCxn id="17434" idx="5"/>
            <a:endCxn id="17432" idx="0"/>
          </p:cNvCxnSpPr>
          <p:nvPr/>
        </p:nvCxnSpPr>
        <p:spPr bwMode="auto">
          <a:xfrm rot="16200000" flipH="1">
            <a:off x="6757195" y="4977606"/>
            <a:ext cx="925512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4" name="Oval 40"/>
          <p:cNvSpPr>
            <a:spLocks noChangeArrowheads="1"/>
          </p:cNvSpPr>
          <p:nvPr/>
        </p:nvSpPr>
        <p:spPr bwMode="auto">
          <a:xfrm>
            <a:off x="6877050" y="4532313"/>
            <a:ext cx="195263" cy="1857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17435" name="Straight Arrow Connector 41"/>
          <p:cNvCxnSpPr>
            <a:cxnSpLocks noChangeShapeType="1"/>
            <a:stCxn id="17423" idx="5"/>
            <a:endCxn id="17434" idx="1"/>
          </p:cNvCxnSpPr>
          <p:nvPr/>
        </p:nvCxnSpPr>
        <p:spPr bwMode="auto">
          <a:xfrm rot="16200000" flipH="1">
            <a:off x="6456363" y="4110037"/>
            <a:ext cx="59690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6" name="Oval 42"/>
          <p:cNvSpPr>
            <a:spLocks noChangeArrowheads="1"/>
          </p:cNvSpPr>
          <p:nvPr/>
        </p:nvSpPr>
        <p:spPr bwMode="auto">
          <a:xfrm>
            <a:off x="3805238" y="5499100"/>
            <a:ext cx="195262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17437" name="Straight Arrow Connector 43"/>
          <p:cNvCxnSpPr>
            <a:cxnSpLocks noChangeShapeType="1"/>
            <a:stCxn id="17426" idx="4"/>
            <a:endCxn id="17436" idx="0"/>
          </p:cNvCxnSpPr>
          <p:nvPr/>
        </p:nvCxnSpPr>
        <p:spPr bwMode="auto">
          <a:xfrm rot="5400000">
            <a:off x="3298825" y="4699001"/>
            <a:ext cx="1404937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Straight Arrow Connector 44"/>
          <p:cNvCxnSpPr>
            <a:cxnSpLocks noChangeShapeType="1"/>
            <a:stCxn id="17428" idx="5"/>
            <a:endCxn id="17423" idx="1"/>
          </p:cNvCxnSpPr>
          <p:nvPr/>
        </p:nvCxnSpPr>
        <p:spPr bwMode="auto">
          <a:xfrm rot="16200000" flipH="1">
            <a:off x="5476081" y="2840832"/>
            <a:ext cx="885825" cy="1093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Straight Connector 45"/>
          <p:cNvCxnSpPr>
            <a:cxnSpLocks noChangeShapeType="1"/>
            <a:stCxn id="17428" idx="6"/>
            <a:endCxn id="17430" idx="2"/>
          </p:cNvCxnSpPr>
          <p:nvPr/>
        </p:nvCxnSpPr>
        <p:spPr bwMode="auto">
          <a:xfrm>
            <a:off x="5400675" y="2878138"/>
            <a:ext cx="1135063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Straight Arrow Connector 46"/>
          <p:cNvCxnSpPr>
            <a:cxnSpLocks noChangeShapeType="1"/>
            <a:stCxn id="17418" idx="3"/>
            <a:endCxn id="17414" idx="7"/>
          </p:cNvCxnSpPr>
          <p:nvPr/>
        </p:nvCxnSpPr>
        <p:spPr bwMode="auto">
          <a:xfrm rot="5400000">
            <a:off x="5169694" y="4496594"/>
            <a:ext cx="328613" cy="66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Straight Arrow Connector 47"/>
          <p:cNvCxnSpPr>
            <a:cxnSpLocks noChangeShapeType="1"/>
            <a:stCxn id="17434" idx="3"/>
            <a:endCxn id="17415" idx="6"/>
          </p:cNvCxnSpPr>
          <p:nvPr/>
        </p:nvCxnSpPr>
        <p:spPr bwMode="auto">
          <a:xfrm rot="5400000">
            <a:off x="6482557" y="4636294"/>
            <a:ext cx="368300" cy="477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2" name="TextBox 48"/>
          <p:cNvSpPr txBox="1">
            <a:spLocks noChangeArrowheads="1"/>
          </p:cNvSpPr>
          <p:nvPr/>
        </p:nvSpPr>
        <p:spPr bwMode="auto">
          <a:xfrm>
            <a:off x="4375150" y="57912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Calibri" charset="0"/>
                <a:cs typeface="Helvetica" charset="0"/>
              </a:rPr>
              <a:t>Source</a:t>
            </a:r>
          </a:p>
        </p:txBody>
      </p:sp>
      <p:sp>
        <p:nvSpPr>
          <p:cNvPr id="17443" name="TextBox 49"/>
          <p:cNvSpPr txBox="1">
            <a:spLocks noChangeArrowheads="1"/>
          </p:cNvSpPr>
          <p:nvPr/>
        </p:nvSpPr>
        <p:spPr bwMode="auto">
          <a:xfrm>
            <a:off x="7226300" y="5708650"/>
            <a:ext cx="138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Calibri" charset="0"/>
                <a:cs typeface="Helvetica" charset="0"/>
              </a:rPr>
              <a:t>Destination</a:t>
            </a:r>
          </a:p>
        </p:txBody>
      </p:sp>
      <p:cxnSp>
        <p:nvCxnSpPr>
          <p:cNvPr id="17444" name="Straight Arrow Connector 50"/>
          <p:cNvCxnSpPr>
            <a:cxnSpLocks noChangeShapeType="1"/>
            <a:endCxn id="17426" idx="1"/>
          </p:cNvCxnSpPr>
          <p:nvPr/>
        </p:nvCxnSpPr>
        <p:spPr bwMode="auto">
          <a:xfrm rot="16200000" flipH="1">
            <a:off x="3640932" y="3547269"/>
            <a:ext cx="3937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5" name="Straight Arrow Connector 51"/>
          <p:cNvCxnSpPr>
            <a:cxnSpLocks noChangeShapeType="1"/>
            <a:endCxn id="17434" idx="7"/>
          </p:cNvCxnSpPr>
          <p:nvPr/>
        </p:nvCxnSpPr>
        <p:spPr bwMode="auto">
          <a:xfrm rot="10800000" flipV="1">
            <a:off x="7043738" y="3908425"/>
            <a:ext cx="871537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6" name="Straight Arrow Connector 52"/>
          <p:cNvCxnSpPr>
            <a:cxnSpLocks noChangeShapeType="1"/>
            <a:endCxn id="17423" idx="7"/>
          </p:cNvCxnSpPr>
          <p:nvPr/>
        </p:nvCxnSpPr>
        <p:spPr bwMode="auto">
          <a:xfrm rot="10800000" flipV="1">
            <a:off x="6604000" y="3262313"/>
            <a:ext cx="1035050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7" name="Straight Connector 53"/>
          <p:cNvCxnSpPr>
            <a:cxnSpLocks noChangeShapeType="1"/>
            <a:stCxn id="17430" idx="6"/>
          </p:cNvCxnSpPr>
          <p:nvPr/>
        </p:nvCxnSpPr>
        <p:spPr bwMode="auto">
          <a:xfrm flipV="1">
            <a:off x="6729413" y="2492375"/>
            <a:ext cx="568325" cy="38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Straight Connector 54"/>
          <p:cNvCxnSpPr>
            <a:cxnSpLocks noChangeShapeType="1"/>
          </p:cNvCxnSpPr>
          <p:nvPr/>
        </p:nvCxnSpPr>
        <p:spPr bwMode="auto">
          <a:xfrm>
            <a:off x="4452938" y="2254250"/>
            <a:ext cx="752475" cy="623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Straight Arrow Connector 26"/>
          <p:cNvCxnSpPr>
            <a:cxnSpLocks noChangeShapeType="1"/>
            <a:stCxn id="17426" idx="5"/>
            <a:endCxn id="17416" idx="1"/>
          </p:cNvCxnSpPr>
          <p:nvPr/>
        </p:nvCxnSpPr>
        <p:spPr bwMode="auto">
          <a:xfrm rot="16200000" flipH="1">
            <a:off x="3617119" y="4617244"/>
            <a:ext cx="160337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Straight Arrow Connector 25"/>
          <p:cNvCxnSpPr>
            <a:cxnSpLocks noChangeShapeType="1"/>
            <a:stCxn id="17415" idx="5"/>
            <a:endCxn id="17432" idx="2"/>
          </p:cNvCxnSpPr>
          <p:nvPr/>
        </p:nvCxnSpPr>
        <p:spPr bwMode="auto">
          <a:xfrm rot="16200000" flipH="1">
            <a:off x="6556376" y="4968875"/>
            <a:ext cx="584200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1" name="Straight Arrow Connector 29"/>
          <p:cNvCxnSpPr>
            <a:cxnSpLocks noChangeShapeType="1"/>
          </p:cNvCxnSpPr>
          <p:nvPr/>
        </p:nvCxnSpPr>
        <p:spPr bwMode="auto">
          <a:xfrm flipH="1">
            <a:off x="4203700" y="3862388"/>
            <a:ext cx="885825" cy="112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051300" y="2978150"/>
            <a:ext cx="2514600" cy="2736850"/>
            <a:chOff x="3962400" y="2583793"/>
            <a:chExt cx="2514600" cy="2737507"/>
          </a:xfrm>
        </p:grpSpPr>
        <p:sp>
          <p:nvSpPr>
            <p:cNvPr id="58" name="Freeform 57"/>
            <p:cNvSpPr/>
            <p:nvPr/>
          </p:nvSpPr>
          <p:spPr bwMode="auto">
            <a:xfrm>
              <a:off x="4689475" y="2596496"/>
              <a:ext cx="1787525" cy="2724804"/>
            </a:xfrm>
            <a:custGeom>
              <a:avLst/>
              <a:gdLst>
                <a:gd name="connsiteX0" fmla="*/ 1786758 w 1786758"/>
                <a:gd name="connsiteY0" fmla="*/ 0 h 2723931"/>
                <a:gd name="connsiteX1" fmla="*/ 1629103 w 1786758"/>
                <a:gd name="connsiteY1" fmla="*/ 893379 h 2723931"/>
                <a:gd name="connsiteX2" fmla="*/ 858344 w 1786758"/>
                <a:gd name="connsiteY2" fmla="*/ 1559034 h 2723931"/>
                <a:gd name="connsiteX3" fmla="*/ 280275 w 1786758"/>
                <a:gd name="connsiteY3" fmla="*/ 1874345 h 2723931"/>
                <a:gd name="connsiteX4" fmla="*/ 0 w 1786758"/>
                <a:gd name="connsiteY4" fmla="*/ 2723931 h 272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758" h="2723931">
                  <a:moveTo>
                    <a:pt x="1786758" y="0"/>
                  </a:moveTo>
                  <a:cubicBezTo>
                    <a:pt x="1785298" y="316770"/>
                    <a:pt x="1783839" y="633540"/>
                    <a:pt x="1629103" y="893379"/>
                  </a:cubicBezTo>
                  <a:cubicBezTo>
                    <a:pt x="1474367" y="1153218"/>
                    <a:pt x="1083149" y="1395540"/>
                    <a:pt x="858344" y="1559034"/>
                  </a:cubicBezTo>
                  <a:cubicBezTo>
                    <a:pt x="633539" y="1722528"/>
                    <a:pt x="423332" y="1680196"/>
                    <a:pt x="280275" y="1874345"/>
                  </a:cubicBezTo>
                  <a:cubicBezTo>
                    <a:pt x="137218" y="2068494"/>
                    <a:pt x="0" y="2723931"/>
                    <a:pt x="0" y="2723931"/>
                  </a:cubicBezTo>
                </a:path>
              </a:pathLst>
            </a:cu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7477" name="Freeform 67"/>
            <p:cNvSpPr>
              <a:spLocks noChangeArrowheads="1"/>
            </p:cNvSpPr>
            <p:nvPr/>
          </p:nvSpPr>
          <p:spPr bwMode="auto">
            <a:xfrm>
              <a:off x="3962400" y="2583793"/>
              <a:ext cx="1021255" cy="2653862"/>
            </a:xfrm>
            <a:custGeom>
              <a:avLst/>
              <a:gdLst>
                <a:gd name="T0" fmla="*/ 13997 w 1197011"/>
                <a:gd name="T1" fmla="*/ 2653862 h 2653862"/>
                <a:gd name="T2" fmla="*/ 1433 w 1197011"/>
                <a:gd name="T3" fmla="*/ 1077310 h 2653862"/>
                <a:gd name="T4" fmla="*/ 22595 w 1197011"/>
                <a:gd name="T5" fmla="*/ 0 h 2653862"/>
                <a:gd name="T6" fmla="*/ 0 60000 65536"/>
                <a:gd name="T7" fmla="*/ 0 60000 65536"/>
                <a:gd name="T8" fmla="*/ 0 60000 65536"/>
                <a:gd name="T9" fmla="*/ 0 w 1197011"/>
                <a:gd name="T10" fmla="*/ 0 h 2653862"/>
                <a:gd name="T11" fmla="*/ 1197011 w 1197011"/>
                <a:gd name="T12" fmla="*/ 2653862 h 2653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7011" h="2653862">
                  <a:moveTo>
                    <a:pt x="741563" y="2653862"/>
                  </a:moveTo>
                  <a:cubicBezTo>
                    <a:pt x="370781" y="2086741"/>
                    <a:pt x="0" y="1519620"/>
                    <a:pt x="75908" y="1077310"/>
                  </a:cubicBezTo>
                  <a:cubicBezTo>
                    <a:pt x="151816" y="635000"/>
                    <a:pt x="1197011" y="0"/>
                    <a:pt x="1197011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Freeform 68"/>
            <p:cNvSpPr>
              <a:spLocks noChangeArrowheads="1"/>
            </p:cNvSpPr>
            <p:nvPr/>
          </p:nvSpPr>
          <p:spPr bwMode="auto">
            <a:xfrm>
              <a:off x="4606158" y="2679262"/>
              <a:ext cx="499242" cy="2578538"/>
            </a:xfrm>
            <a:custGeom>
              <a:avLst/>
              <a:gdLst>
                <a:gd name="T0" fmla="*/ 0 w 499242"/>
                <a:gd name="T1" fmla="*/ 11126705 h 2426138"/>
                <a:gd name="T2" fmla="*/ 113863 w 499242"/>
                <a:gd name="T3" fmla="*/ 8716579 h 2426138"/>
                <a:gd name="T4" fmla="*/ 324069 w 499242"/>
                <a:gd name="T5" fmla="*/ 2972474 h 2426138"/>
                <a:gd name="T6" fmla="*/ 499242 w 499242"/>
                <a:gd name="T7" fmla="*/ 0 h 2426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242"/>
                <a:gd name="T13" fmla="*/ 0 h 2426138"/>
                <a:gd name="T14" fmla="*/ 499242 w 499242"/>
                <a:gd name="T15" fmla="*/ 2426138 h 2426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242" h="2426138">
                  <a:moveTo>
                    <a:pt x="0" y="2426138"/>
                  </a:moveTo>
                  <a:cubicBezTo>
                    <a:pt x="29925" y="2311545"/>
                    <a:pt x="59851" y="2196953"/>
                    <a:pt x="113863" y="1900620"/>
                  </a:cubicBezTo>
                  <a:cubicBezTo>
                    <a:pt x="167875" y="1604287"/>
                    <a:pt x="259839" y="964908"/>
                    <a:pt x="324069" y="648138"/>
                  </a:cubicBezTo>
                  <a:cubicBezTo>
                    <a:pt x="388299" y="331368"/>
                    <a:pt x="499242" y="0"/>
                    <a:pt x="499242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FF"/>
              </a:solidFill>
              <a:round/>
              <a:headEnd type="stealth" w="lg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5260975" y="2984500"/>
            <a:ext cx="2154238" cy="2643188"/>
            <a:chOff x="5171966" y="2590800"/>
            <a:chExt cx="2154347" cy="2643188"/>
          </a:xfrm>
        </p:grpSpPr>
        <p:sp>
          <p:nvSpPr>
            <p:cNvPr id="60" name="Freeform 59"/>
            <p:cNvSpPr/>
            <p:nvPr/>
          </p:nvSpPr>
          <p:spPr bwMode="auto">
            <a:xfrm>
              <a:off x="5398990" y="2703513"/>
              <a:ext cx="1795553" cy="2530475"/>
            </a:xfrm>
            <a:custGeom>
              <a:avLst/>
              <a:gdLst>
                <a:gd name="connsiteX0" fmla="*/ 0 w 1795517"/>
                <a:gd name="connsiteY0" fmla="*/ 0 h 2531242"/>
                <a:gd name="connsiteX1" fmla="*/ 1033517 w 1795517"/>
                <a:gd name="connsiteY1" fmla="*/ 972207 h 2531242"/>
                <a:gd name="connsiteX2" fmla="*/ 1795517 w 1795517"/>
                <a:gd name="connsiteY2" fmla="*/ 2531242 h 253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5517" h="2531242">
                  <a:moveTo>
                    <a:pt x="0" y="0"/>
                  </a:moveTo>
                  <a:cubicBezTo>
                    <a:pt x="367132" y="275166"/>
                    <a:pt x="734264" y="550333"/>
                    <a:pt x="1033517" y="972207"/>
                  </a:cubicBezTo>
                  <a:cubicBezTo>
                    <a:pt x="1332770" y="1394081"/>
                    <a:pt x="1795517" y="2531242"/>
                    <a:pt x="1795517" y="2531242"/>
                  </a:cubicBez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6462669" y="2641600"/>
              <a:ext cx="863644" cy="2547938"/>
            </a:xfrm>
            <a:custGeom>
              <a:avLst/>
              <a:gdLst>
                <a:gd name="connsiteX0" fmla="*/ 198528 w 864183"/>
                <a:gd name="connsiteY0" fmla="*/ 0 h 2548759"/>
                <a:gd name="connsiteX1" fmla="*/ 110942 w 864183"/>
                <a:gd name="connsiteY1" fmla="*/ 814552 h 2548759"/>
                <a:gd name="connsiteX2" fmla="*/ 864183 w 864183"/>
                <a:gd name="connsiteY2" fmla="*/ 2548759 h 254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183" h="2548759">
                  <a:moveTo>
                    <a:pt x="198528" y="0"/>
                  </a:moveTo>
                  <a:cubicBezTo>
                    <a:pt x="99264" y="194879"/>
                    <a:pt x="0" y="389759"/>
                    <a:pt x="110942" y="814552"/>
                  </a:cubicBezTo>
                  <a:cubicBezTo>
                    <a:pt x="221885" y="1239345"/>
                    <a:pt x="864183" y="2548759"/>
                    <a:pt x="864183" y="2548759"/>
                  </a:cubicBez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7475" name="Freeform 70"/>
            <p:cNvSpPr>
              <a:spLocks noChangeArrowheads="1"/>
            </p:cNvSpPr>
            <p:nvPr/>
          </p:nvSpPr>
          <p:spPr bwMode="auto">
            <a:xfrm>
              <a:off x="5171966" y="2590800"/>
              <a:ext cx="1905000" cy="2592552"/>
            </a:xfrm>
            <a:custGeom>
              <a:avLst/>
              <a:gdLst>
                <a:gd name="T0" fmla="*/ 1905000 w 1905000"/>
                <a:gd name="T1" fmla="*/ 2592552 h 2592552"/>
                <a:gd name="T2" fmla="*/ 976586 w 1905000"/>
                <a:gd name="T3" fmla="*/ 2032000 h 2592552"/>
                <a:gd name="T4" fmla="*/ 223344 w 1905000"/>
                <a:gd name="T5" fmla="*/ 1278759 h 2592552"/>
                <a:gd name="T6" fmla="*/ 21896 w 1905000"/>
                <a:gd name="T7" fmla="*/ 569310 h 2592552"/>
                <a:gd name="T8" fmla="*/ 91965 w 1905000"/>
                <a:gd name="T9" fmla="*/ 0 h 2592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000"/>
                <a:gd name="T16" fmla="*/ 0 h 2592552"/>
                <a:gd name="T17" fmla="*/ 1905000 w 1905000"/>
                <a:gd name="T18" fmla="*/ 2592552 h 25925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000" h="2592552">
                  <a:moveTo>
                    <a:pt x="1905000" y="2592552"/>
                  </a:moveTo>
                  <a:cubicBezTo>
                    <a:pt x="1580931" y="2421759"/>
                    <a:pt x="1256862" y="2250966"/>
                    <a:pt x="976586" y="2032000"/>
                  </a:cubicBezTo>
                  <a:cubicBezTo>
                    <a:pt x="696310" y="1813035"/>
                    <a:pt x="382459" y="1522541"/>
                    <a:pt x="223344" y="1278759"/>
                  </a:cubicBezTo>
                  <a:cubicBezTo>
                    <a:pt x="64229" y="1034977"/>
                    <a:pt x="43792" y="782436"/>
                    <a:pt x="21896" y="569310"/>
                  </a:cubicBezTo>
                  <a:cubicBezTo>
                    <a:pt x="0" y="356184"/>
                    <a:pt x="91965" y="0"/>
                    <a:pt x="9196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Freeform 72"/>
          <p:cNvSpPr>
            <a:spLocks noChangeArrowheads="1"/>
          </p:cNvSpPr>
          <p:nvPr/>
        </p:nvSpPr>
        <p:spPr bwMode="auto">
          <a:xfrm>
            <a:off x="4878388" y="4762500"/>
            <a:ext cx="2366962" cy="1041400"/>
          </a:xfrm>
          <a:custGeom>
            <a:avLst/>
            <a:gdLst>
              <a:gd name="T0" fmla="*/ 19098 w 2366288"/>
              <a:gd name="T1" fmla="*/ 930640 h 1040816"/>
              <a:gd name="T2" fmla="*/ 142567 w 2366288"/>
              <a:gd name="T3" fmla="*/ 406878 h 1040816"/>
              <a:gd name="T4" fmla="*/ 874522 w 2366288"/>
              <a:gd name="T5" fmla="*/ 25152 h 1040816"/>
              <a:gd name="T6" fmla="*/ 1483011 w 2366288"/>
              <a:gd name="T7" fmla="*/ 557792 h 1040816"/>
              <a:gd name="T8" fmla="*/ 2382516 w 2366288"/>
              <a:gd name="T9" fmla="*/ 1054924 h 1040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6288"/>
              <a:gd name="T16" fmla="*/ 0 h 1040816"/>
              <a:gd name="T17" fmla="*/ 2366288 w 2366288"/>
              <a:gd name="T18" fmla="*/ 1040816 h 1040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6288" h="1040816">
                <a:moveTo>
                  <a:pt x="18978" y="918195"/>
                </a:moveTo>
                <a:cubicBezTo>
                  <a:pt x="9489" y="734264"/>
                  <a:pt x="0" y="550334"/>
                  <a:pt x="141598" y="401437"/>
                </a:cubicBezTo>
                <a:cubicBezTo>
                  <a:pt x="283196" y="252541"/>
                  <a:pt x="646679" y="0"/>
                  <a:pt x="868564" y="24816"/>
                </a:cubicBezTo>
                <a:cubicBezTo>
                  <a:pt x="1090449" y="49632"/>
                  <a:pt x="1223288" y="381000"/>
                  <a:pt x="1472909" y="550333"/>
                </a:cubicBezTo>
                <a:cubicBezTo>
                  <a:pt x="1722530" y="719666"/>
                  <a:pt x="2366288" y="1040816"/>
                  <a:pt x="2366288" y="1040816"/>
                </a:cubicBezTo>
              </a:path>
            </a:pathLst>
          </a:custGeom>
          <a:noFill/>
          <a:ln w="88900">
            <a:solidFill>
              <a:srgbClr val="008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4508500" y="2755898"/>
            <a:ext cx="600075" cy="376925"/>
            <a:chOff x="6109319" y="3506104"/>
            <a:chExt cx="599089" cy="375626"/>
          </a:xfrm>
          <a:solidFill>
            <a:srgbClr val="E6C1CF"/>
          </a:solidFill>
        </p:grpSpPr>
        <p:pic>
          <p:nvPicPr>
            <p:cNvPr id="25669" name="Picture 6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34096" y="3506104"/>
              <a:ext cx="533178" cy="338554"/>
            </a:xfrm>
            <a:prstGeom prst="rect">
              <a:avLst/>
            </a:prstGeom>
            <a:grpFill/>
            <a:ln w="9525">
              <a:solidFill>
                <a:srgbClr val="292929"/>
              </a:solidFill>
              <a:miter lim="800000"/>
              <a:headEnd/>
              <a:tailEnd/>
            </a:ln>
          </p:spPr>
        </p:pic>
        <p:sp>
          <p:nvSpPr>
            <p:cNvPr id="25670" name="TextBox 61"/>
            <p:cNvSpPr txBox="1">
              <a:spLocks noChangeArrowheads="1"/>
            </p:cNvSpPr>
            <p:nvPr/>
          </p:nvSpPr>
          <p:spPr bwMode="auto">
            <a:xfrm>
              <a:off x="6109319" y="3513671"/>
              <a:ext cx="599089" cy="368059"/>
            </a:xfrm>
            <a:prstGeom prst="rect">
              <a:avLst/>
            </a:prstGeom>
            <a:grpFill/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Calibri" charset="0"/>
                  <a:ea typeface="Helvetica" charset="0"/>
                  <a:cs typeface="Helvetica" charset="0"/>
                </a:rPr>
                <a:t>PCB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975225" y="2832098"/>
            <a:ext cx="600075" cy="376925"/>
            <a:chOff x="6109319" y="3506104"/>
            <a:chExt cx="599089" cy="375626"/>
          </a:xfrm>
          <a:solidFill>
            <a:srgbClr val="E6C1CF"/>
          </a:solidFill>
        </p:grpSpPr>
        <p:pic>
          <p:nvPicPr>
            <p:cNvPr id="25667" name="Picture 6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34096" y="3506104"/>
              <a:ext cx="533178" cy="338554"/>
            </a:xfrm>
            <a:prstGeom prst="rect">
              <a:avLst/>
            </a:prstGeom>
            <a:grpFill/>
            <a:ln w="9525">
              <a:solidFill>
                <a:srgbClr val="292929"/>
              </a:solidFill>
              <a:miter lim="800000"/>
              <a:headEnd/>
              <a:tailEnd/>
            </a:ln>
          </p:spPr>
        </p:pic>
        <p:sp>
          <p:nvSpPr>
            <p:cNvPr id="25668" name="TextBox 61"/>
            <p:cNvSpPr txBox="1">
              <a:spLocks noChangeArrowheads="1"/>
            </p:cNvSpPr>
            <p:nvPr/>
          </p:nvSpPr>
          <p:spPr bwMode="auto">
            <a:xfrm>
              <a:off x="6109319" y="3513671"/>
              <a:ext cx="599089" cy="368059"/>
            </a:xfrm>
            <a:prstGeom prst="rect">
              <a:avLst/>
            </a:prstGeom>
            <a:grpFill/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Calibri" charset="0"/>
                  <a:ea typeface="Helvetica" charset="0"/>
                  <a:cs typeface="Helvetica" charset="0"/>
                </a:rPr>
                <a:t>PCB</a:t>
              </a:r>
              <a:endParaRPr lang="en-US" sz="1800" b="1" baseline="-25000" dirty="0">
                <a:latin typeface="Calibri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184900" y="2832100"/>
            <a:ext cx="600075" cy="376238"/>
            <a:chOff x="6109319" y="3506104"/>
            <a:chExt cx="599089" cy="375626"/>
          </a:xfrm>
        </p:grpSpPr>
        <p:pic>
          <p:nvPicPr>
            <p:cNvPr id="17471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096" y="3506104"/>
              <a:ext cx="533178" cy="338554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72" name="TextBox 61"/>
            <p:cNvSpPr txBox="1">
              <a:spLocks noChangeArrowheads="1"/>
            </p:cNvSpPr>
            <p:nvPr/>
          </p:nvSpPr>
          <p:spPr bwMode="auto">
            <a:xfrm>
              <a:off x="6109319" y="3513671"/>
              <a:ext cx="599089" cy="368059"/>
            </a:xfrm>
            <a:prstGeom prst="rect">
              <a:avLst/>
            </a:prstGeom>
            <a:solidFill>
              <a:srgbClr val="E6C1CF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latin typeface="Calibri" charset="0"/>
                  <a:cs typeface="Helvetica" charset="0"/>
                </a:rPr>
                <a:t>PCB</a:t>
              </a:r>
              <a:endParaRPr lang="en-US" sz="1800" b="1" baseline="-25000">
                <a:latin typeface="Calibri" charset="0"/>
                <a:cs typeface="Helvetica" charset="0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5419725" y="2832098"/>
            <a:ext cx="600075" cy="376925"/>
            <a:chOff x="6109319" y="3506104"/>
            <a:chExt cx="599089" cy="375626"/>
          </a:xfrm>
          <a:solidFill>
            <a:srgbClr val="E6C1CF"/>
          </a:solidFill>
        </p:grpSpPr>
        <p:pic>
          <p:nvPicPr>
            <p:cNvPr id="25663" name="Picture 6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34096" y="3506104"/>
              <a:ext cx="533178" cy="33855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5664" name="TextBox 61"/>
            <p:cNvSpPr txBox="1">
              <a:spLocks noChangeArrowheads="1"/>
            </p:cNvSpPr>
            <p:nvPr/>
          </p:nvSpPr>
          <p:spPr bwMode="auto">
            <a:xfrm>
              <a:off x="6109319" y="3513671"/>
              <a:ext cx="599089" cy="36805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Calibri" charset="0"/>
                  <a:ea typeface="Helvetica" charset="0"/>
                  <a:cs typeface="Helvetica" charset="0"/>
                </a:rPr>
                <a:t>PCB</a:t>
              </a:r>
              <a:endParaRPr lang="en-US" sz="1800" b="1" baseline="-25000" dirty="0">
                <a:latin typeface="Calibri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69" name="Content Placeholder 2"/>
          <p:cNvSpPr txBox="1">
            <a:spLocks/>
          </p:cNvSpPr>
          <p:nvPr/>
        </p:nvSpPr>
        <p:spPr bwMode="auto">
          <a:xfrm>
            <a:off x="228600" y="1676400"/>
            <a:ext cx="411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Wingdings" charset="0"/>
              <a:buChar char="v"/>
            </a:pPr>
            <a:r>
              <a:rPr lang="en-US">
                <a:solidFill>
                  <a:srgbClr val="0000FF"/>
                </a:solidFill>
                <a:latin typeface="Calibri" charset="0"/>
                <a:cs typeface="Helvetica" charset="0"/>
              </a:rPr>
              <a:t>Trust domain (TD)s</a:t>
            </a:r>
          </a:p>
          <a:p>
            <a:pPr lvl="1" algn="l">
              <a:spcBef>
                <a:spcPct val="20000"/>
              </a:spcBef>
              <a:buFont typeface="Wingdings" charset="0"/>
              <a:buChar char="²"/>
            </a:pPr>
            <a:r>
              <a:rPr lang="en-US" sz="2200">
                <a:latin typeface="Calibri" charset="0"/>
                <a:cs typeface="Helvetica" charset="0"/>
              </a:rPr>
              <a:t>Isolation and scalability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 bwMode="auto">
          <a:xfrm>
            <a:off x="228600" y="2590800"/>
            <a:ext cx="358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Wingdings" charset="0"/>
              <a:buChar char="v"/>
            </a:pPr>
            <a:r>
              <a:rPr lang="en-US" dirty="0">
                <a:solidFill>
                  <a:srgbClr val="0000FF"/>
                </a:solidFill>
                <a:latin typeface="Calibri" charset="0"/>
                <a:cs typeface="Helvetica" charset="0"/>
              </a:rPr>
              <a:t>Path construction</a:t>
            </a:r>
          </a:p>
          <a:p>
            <a:pPr lvl="1" algn="l">
              <a:spcBef>
                <a:spcPct val="20000"/>
              </a:spcBef>
              <a:buFont typeface="Wingdings" charset="0"/>
              <a:buChar char="²"/>
            </a:pPr>
            <a:r>
              <a:rPr lang="en-US" sz="2200" dirty="0" smtClean="0">
                <a:latin typeface="Calibri" charset="0"/>
                <a:cs typeface="Helvetica" charset="0"/>
              </a:rPr>
              <a:t>Path Construction Beacon (PCB)</a:t>
            </a:r>
            <a:endParaRPr lang="en-US" sz="2200" dirty="0">
              <a:latin typeface="Calibri" charset="0"/>
              <a:cs typeface="Helvetica" charset="0"/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228600" y="3759190"/>
            <a:ext cx="411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Wingdings" charset="0"/>
              <a:buChar char="v"/>
            </a:pPr>
            <a:r>
              <a:rPr lang="en-US" dirty="0">
                <a:solidFill>
                  <a:srgbClr val="0000FF"/>
                </a:solidFill>
                <a:latin typeface="Calibri" charset="0"/>
                <a:cs typeface="Helvetica" charset="0"/>
              </a:rPr>
              <a:t>Path resolution</a:t>
            </a:r>
          </a:p>
          <a:p>
            <a:pPr lvl="1" algn="l">
              <a:spcBef>
                <a:spcPct val="20000"/>
              </a:spcBef>
              <a:buFont typeface="Wingdings" charset="0"/>
              <a:buChar char="²"/>
            </a:pPr>
            <a:r>
              <a:rPr lang="en-US" sz="2200" dirty="0">
                <a:solidFill>
                  <a:srgbClr val="292929"/>
                </a:solidFill>
                <a:latin typeface="Calibri" charset="0"/>
                <a:cs typeface="Helvetica" charset="0"/>
              </a:rPr>
              <a:t>Control</a:t>
            </a:r>
          </a:p>
          <a:p>
            <a:pPr lvl="1" algn="l">
              <a:spcBef>
                <a:spcPct val="20000"/>
              </a:spcBef>
              <a:buFont typeface="Wingdings" charset="0"/>
              <a:buChar char="²"/>
            </a:pPr>
            <a:r>
              <a:rPr lang="en-US" sz="2200" dirty="0">
                <a:solidFill>
                  <a:srgbClr val="292929"/>
                </a:solidFill>
                <a:latin typeface="Calibri" charset="0"/>
                <a:cs typeface="Helvetica" charset="0"/>
              </a:rPr>
              <a:t>Explicit trust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 bwMode="auto">
          <a:xfrm>
            <a:off x="228600" y="5054590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Wingdings" charset="0"/>
              <a:buChar char="v"/>
            </a:pPr>
            <a:r>
              <a:rPr lang="en-US">
                <a:solidFill>
                  <a:srgbClr val="0000FF"/>
                </a:solidFill>
                <a:latin typeface="Calibri" charset="0"/>
                <a:cs typeface="Helvetica" charset="0"/>
              </a:rPr>
              <a:t>Route joining (shortcuts)</a:t>
            </a:r>
          </a:p>
          <a:p>
            <a:pPr lvl="1" algn="l">
              <a:spcBef>
                <a:spcPct val="20000"/>
              </a:spcBef>
              <a:buFont typeface="Wingdings" charset="0"/>
              <a:buChar char="²"/>
            </a:pPr>
            <a:r>
              <a:rPr lang="en-US" sz="2200">
                <a:solidFill>
                  <a:srgbClr val="292929"/>
                </a:solidFill>
                <a:latin typeface="Calibri" charset="0"/>
                <a:cs typeface="Helvetica" charset="0"/>
              </a:rPr>
              <a:t>Efficiency, flexibility</a:t>
            </a:r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6413500" y="1765300"/>
            <a:ext cx="1600200" cy="990600"/>
            <a:chOff x="6324600" y="1371600"/>
            <a:chExt cx="1600200" cy="990600"/>
          </a:xfrm>
        </p:grpSpPr>
        <p:sp>
          <p:nvSpPr>
            <p:cNvPr id="70" name="Can 69"/>
            <p:cNvSpPr/>
            <p:nvPr/>
          </p:nvSpPr>
          <p:spPr bwMode="auto">
            <a:xfrm>
              <a:off x="6324600" y="1447800"/>
              <a:ext cx="1600200" cy="914400"/>
            </a:xfrm>
            <a:prstGeom prst="can">
              <a:avLst/>
            </a:prstGeom>
            <a:gradFill flip="none" rotWithShape="1">
              <a:gsLst>
                <a:gs pos="0">
                  <a:srgbClr val="00CC00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2">
                  <a:shade val="95000"/>
                  <a:satMod val="10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>
                  <a:solidFill>
                    <a:srgbClr val="0000FF"/>
                  </a:solidFill>
                  <a:latin typeface="Calibri" charset="0"/>
                  <a:cs typeface="Calibri" charset="0"/>
                </a:rPr>
                <a:t>S: blue paths</a:t>
              </a:r>
            </a:p>
            <a:p>
              <a:pPr>
                <a:defRPr/>
              </a:pPr>
              <a:r>
                <a:rPr lang="en-US" sz="1800" smtClean="0">
                  <a:solidFill>
                    <a:srgbClr val="CC0000"/>
                  </a:solidFill>
                  <a:latin typeface="Calibri" charset="0"/>
                  <a:cs typeface="Calibri" charset="0"/>
                </a:rPr>
                <a:t>D: red paths</a:t>
              </a:r>
            </a:p>
          </p:txBody>
        </p:sp>
        <p:sp>
          <p:nvSpPr>
            <p:cNvPr id="17470" name="Rectangle 70"/>
            <p:cNvSpPr>
              <a:spLocks noChangeArrowheads="1"/>
            </p:cNvSpPr>
            <p:nvPr/>
          </p:nvSpPr>
          <p:spPr bwMode="auto">
            <a:xfrm>
              <a:off x="6653069" y="1371600"/>
              <a:ext cx="966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008000"/>
                  </a:solidFill>
                  <a:latin typeface="Calibri" charset="0"/>
                  <a:cs typeface="Calibri" charset="0"/>
                </a:rPr>
                <a:t>path srv</a:t>
              </a:r>
              <a:endParaRPr lang="en-US" sz="1800" b="1">
                <a:solidFill>
                  <a:srgbClr val="008000"/>
                </a:solidFill>
                <a:cs typeface="Calibri" charset="0"/>
              </a:endParaRPr>
            </a:p>
          </p:txBody>
        </p:sp>
      </p:grpSp>
      <p:sp>
        <p:nvSpPr>
          <p:cNvPr id="17464" name="Rectangle 70"/>
          <p:cNvSpPr>
            <a:spLocks noChangeArrowheads="1"/>
          </p:cNvSpPr>
          <p:nvPr/>
        </p:nvSpPr>
        <p:spPr bwMode="auto">
          <a:xfrm>
            <a:off x="5499100" y="18415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  <a:cs typeface="Calibri" charset="0"/>
              </a:rPr>
              <a:t>TD</a:t>
            </a:r>
            <a:endParaRPr lang="en-US">
              <a:cs typeface="Calibri" charset="0"/>
            </a:endParaRPr>
          </a:p>
        </p:txBody>
      </p:sp>
      <p:sp>
        <p:nvSpPr>
          <p:cNvPr id="17465" name="Rectangle 70"/>
          <p:cNvSpPr>
            <a:spLocks noChangeArrowheads="1"/>
          </p:cNvSpPr>
          <p:nvPr/>
        </p:nvSpPr>
        <p:spPr bwMode="auto">
          <a:xfrm>
            <a:off x="5346700" y="2478088"/>
            <a:ext cx="1093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latin typeface="Calibri" charset="0"/>
                <a:cs typeface="Calibri" charset="0"/>
              </a:rPr>
              <a:t>TD Core</a:t>
            </a:r>
            <a:endParaRPr lang="en-US" sz="2200">
              <a:cs typeface="Calibri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438400" y="3711575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libri" charset="0"/>
              </a:rPr>
              <a:t>AD: admin domain</a:t>
            </a:r>
          </a:p>
        </p:txBody>
      </p:sp>
    </p:spTree>
    <p:extLst>
      <p:ext uri="{BB962C8B-B14F-4D97-AF65-F5344CB8AC3E}">
        <p14:creationId xmlns:p14="http://schemas.microsoft.com/office/powerpoint/2010/main" val="36422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C -0.04375 0.0389 -0.0875 0.07778 -0.09167 0.14445 C -0.09584 0.21112 -0.06042 0.30556 -0.025 0.40001 " pathEditMode="relative" ptsTypes="aaA">
                                      <p:cBhvr>
                                        <p:cTn id="2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6.2963E-6 C -0.00903 0.04167 -0.01806 0.08334 -0.025 0.13334 C -0.03195 0.18334 -0.03611 0.25742 -0.04167 0.30001 C -0.04723 0.3426 -0.05278 0.36575 -0.05834 0.3889 " pathEditMode="relative" ptsTypes="aaaA">
                                      <p:cBhvr>
                                        <p:cTn id="3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5.18519E-6 C -8.33333E-7 0.03797 -8.33333E-7 0.07593 -0.01667 0.11112 C -0.03333 0.14631 -0.07361 0.18519 -0.1 0.21112 C -0.12639 0.23705 -0.15972 0.24075 -0.175 0.26668 C -0.19028 0.2926 -0.19097 0.32964 -0.19167 0.36668 " pathEditMode="relative" ptsTypes="aaaaA"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C -0.01111 0.0426 -0.02222 0.08519 -0.01667 0.12223 C -0.01111 0.15927 0.04028 0.19075 0.03333 0.22223 C 0.02639 0.25371 -0.04028 0.28519 -0.05833 0.31112 C -0.07639 0.33704 -0.07569 0.35742 -0.075 0.37779 " pathEditMode="relative" ptsTypes="aaaaA">
                                      <p:cBhvr>
                                        <p:cTn id="3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879419" y="413510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6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97577"/>
              </p:ext>
            </p:extLst>
          </p:nvPr>
        </p:nvGraphicFramePr>
        <p:xfrm>
          <a:off x="5505313" y="987052"/>
          <a:ext cx="1989436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180"/>
                <a:gridCol w="277805"/>
                <a:gridCol w="396864"/>
                <a:gridCol w="807587"/>
              </a:tblGrid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TDC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479869" y="5981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PCB:</a:t>
            </a:r>
            <a:r>
              <a:rPr kumimoji="1" lang="en-US" altLang="zh-TW" dirty="0" smtClean="0"/>
              <a:t>B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27081" y="1402983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07634" y="1402983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411003" y="722890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cxnSp>
        <p:nvCxnSpPr>
          <p:cNvPr id="12" name="直線接點 11"/>
          <p:cNvCxnSpPr>
            <a:stCxn id="10" idx="3"/>
          </p:cNvCxnSpPr>
          <p:nvPr/>
        </p:nvCxnSpPr>
        <p:spPr>
          <a:xfrm flipH="1">
            <a:off x="3411003" y="1152978"/>
            <a:ext cx="98872" cy="25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5"/>
            <a:endCxn id="9" idx="0"/>
          </p:cNvCxnSpPr>
          <p:nvPr/>
        </p:nvCxnSpPr>
        <p:spPr>
          <a:xfrm>
            <a:off x="3987268" y="1152978"/>
            <a:ext cx="512327" cy="25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388027" y="2626080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01513" y="2626080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289006" y="4657521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54508" y="2434093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125953" y="2832836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012947" y="3105294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1388027" y="4762141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968648" y="3807540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160609" y="4609741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直線接點 24"/>
          <p:cNvCxnSpPr>
            <a:stCxn id="22" idx="2"/>
            <a:endCxn id="23" idx="0"/>
          </p:cNvCxnSpPr>
          <p:nvPr/>
        </p:nvCxnSpPr>
        <p:spPr>
          <a:xfrm>
            <a:off x="2160609" y="4191514"/>
            <a:ext cx="191961" cy="418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8" idx="0"/>
            <a:endCxn id="8" idx="2"/>
          </p:cNvCxnSpPr>
          <p:nvPr/>
        </p:nvCxnSpPr>
        <p:spPr>
          <a:xfrm flipV="1">
            <a:off x="2146469" y="1786957"/>
            <a:ext cx="1072573" cy="647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2"/>
            <a:endCxn id="19" idx="0"/>
          </p:cNvCxnSpPr>
          <p:nvPr/>
        </p:nvCxnSpPr>
        <p:spPr>
          <a:xfrm>
            <a:off x="3219042" y="1786957"/>
            <a:ext cx="98872" cy="104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99595" y="2539650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660844" y="3804874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239964" y="4509850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263171" y="5344245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4830175" y="5150571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cxnSp>
        <p:nvCxnSpPr>
          <p:cNvPr id="36" name="直線接點 35"/>
          <p:cNvCxnSpPr>
            <a:stCxn id="9" idx="2"/>
            <a:endCxn id="31" idx="0"/>
          </p:cNvCxnSpPr>
          <p:nvPr/>
        </p:nvCxnSpPr>
        <p:spPr>
          <a:xfrm>
            <a:off x="4499595" y="1786957"/>
            <a:ext cx="191961" cy="75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2" idx="2"/>
            <a:endCxn id="33" idx="0"/>
          </p:cNvCxnSpPr>
          <p:nvPr/>
        </p:nvCxnSpPr>
        <p:spPr>
          <a:xfrm>
            <a:off x="4852805" y="4188848"/>
            <a:ext cx="579120" cy="321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289006" y="3087860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cxnSp>
        <p:nvCxnSpPr>
          <p:cNvPr id="44" name="直線接點 43"/>
          <p:cNvCxnSpPr>
            <a:stCxn id="18" idx="2"/>
            <a:endCxn id="20" idx="1"/>
          </p:cNvCxnSpPr>
          <p:nvPr/>
        </p:nvCxnSpPr>
        <p:spPr>
          <a:xfrm flipH="1">
            <a:off x="2111819" y="2818067"/>
            <a:ext cx="34650" cy="36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9" idx="1"/>
            <a:endCxn id="20" idx="6"/>
          </p:cNvCxnSpPr>
          <p:nvPr/>
        </p:nvCxnSpPr>
        <p:spPr>
          <a:xfrm flipH="1">
            <a:off x="2688084" y="3024823"/>
            <a:ext cx="437869" cy="332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20" idx="4"/>
            <a:endCxn id="22" idx="0"/>
          </p:cNvCxnSpPr>
          <p:nvPr/>
        </p:nvCxnSpPr>
        <p:spPr>
          <a:xfrm flipH="1">
            <a:off x="2160609" y="3609174"/>
            <a:ext cx="189907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31" idx="2"/>
            <a:endCxn id="43" idx="0"/>
          </p:cNvCxnSpPr>
          <p:nvPr/>
        </p:nvCxnSpPr>
        <p:spPr>
          <a:xfrm flipH="1">
            <a:off x="4626575" y="2923624"/>
            <a:ext cx="64981" cy="164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3" idx="4"/>
            <a:endCxn id="32" idx="0"/>
          </p:cNvCxnSpPr>
          <p:nvPr/>
        </p:nvCxnSpPr>
        <p:spPr>
          <a:xfrm>
            <a:off x="4626575" y="3591740"/>
            <a:ext cx="226230" cy="213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33" idx="2"/>
            <a:endCxn id="35" idx="0"/>
          </p:cNvCxnSpPr>
          <p:nvPr/>
        </p:nvCxnSpPr>
        <p:spPr>
          <a:xfrm flipH="1">
            <a:off x="5167744" y="4893824"/>
            <a:ext cx="264181" cy="256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23" idx="2"/>
            <a:endCxn id="34" idx="0"/>
          </p:cNvCxnSpPr>
          <p:nvPr/>
        </p:nvCxnSpPr>
        <p:spPr>
          <a:xfrm>
            <a:off x="2352570" y="4993715"/>
            <a:ext cx="248170" cy="35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779073" y="413510"/>
            <a:ext cx="114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AD1 (TDC)</a:t>
            </a:r>
            <a:endParaRPr kumimoji="1" lang="zh-TW" altLang="en-US" dirty="0"/>
          </a:p>
        </p:txBody>
      </p:sp>
      <p:graphicFrame>
        <p:nvGraphicFramePr>
          <p:cNvPr id="69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87041"/>
              </p:ext>
            </p:extLst>
          </p:nvPr>
        </p:nvGraphicFramePr>
        <p:xfrm>
          <a:off x="7494749" y="987052"/>
          <a:ext cx="67016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163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0" name="文字方塊 69"/>
          <p:cNvSpPr txBox="1"/>
          <p:nvPr/>
        </p:nvSpPr>
        <p:spPr>
          <a:xfrm>
            <a:off x="2263171" y="1602291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IFID=1</a:t>
            </a:r>
            <a:endParaRPr kumimoji="1"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146304" y="2416596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IFID=1</a:t>
            </a:r>
            <a:endParaRPr kumimoji="1"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020492" y="2601262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IFID=2</a:t>
            </a:r>
            <a:endParaRPr kumimoji="1"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239134" y="3999527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IFID=3</a:t>
            </a:r>
            <a:endParaRPr kumimoji="1"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546876" y="4609741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IFID=4</a:t>
            </a:r>
            <a:endParaRPr kumimoji="1"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810788" y="3105294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AD2</a:t>
            </a:r>
            <a:endParaRPr kumimoji="1"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335266" y="3822182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AD3</a:t>
            </a:r>
            <a:endParaRPr kumimoji="1"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810788" y="5344245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AD4</a:t>
            </a:r>
            <a:endParaRPr kumimoji="1"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801513" y="5181797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AD5</a:t>
            </a:r>
            <a:endParaRPr kumimoji="1" lang="zh-TW" altLang="en-US" dirty="0"/>
          </a:p>
        </p:txBody>
      </p:sp>
      <p:sp>
        <p:nvSpPr>
          <p:cNvPr id="80" name="圓角矩形 79"/>
          <p:cNvSpPr/>
          <p:nvPr/>
        </p:nvSpPr>
        <p:spPr>
          <a:xfrm>
            <a:off x="3561843" y="1123392"/>
            <a:ext cx="239670" cy="206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3681678" y="1152978"/>
            <a:ext cx="239670" cy="206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chemeClr val="tx1"/>
                </a:solidFill>
              </a:rPr>
              <a:t>B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圓角矩形 97"/>
          <p:cNvSpPr/>
          <p:nvPr/>
        </p:nvSpPr>
        <p:spPr>
          <a:xfrm>
            <a:off x="3899470" y="1030659"/>
            <a:ext cx="239670" cy="206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" name="Straight Connector 2"/>
          <p:cNvCxnSpPr>
            <a:stCxn id="10" idx="6"/>
            <a:endCxn id="6" idx="1"/>
          </p:cNvCxnSpPr>
          <p:nvPr/>
        </p:nvCxnSpPr>
        <p:spPr>
          <a:xfrm>
            <a:off x="4086140" y="974830"/>
            <a:ext cx="1419173" cy="16462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98101"/>
              </p:ext>
            </p:extLst>
          </p:nvPr>
        </p:nvGraphicFramePr>
        <p:xfrm>
          <a:off x="6254236" y="2672284"/>
          <a:ext cx="1989436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180"/>
                <a:gridCol w="277805"/>
                <a:gridCol w="396864"/>
                <a:gridCol w="807587"/>
              </a:tblGrid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TDC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文字方塊 6"/>
          <p:cNvSpPr txBox="1"/>
          <p:nvPr/>
        </p:nvSpPr>
        <p:spPr>
          <a:xfrm>
            <a:off x="6228792" y="228340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PCB:</a:t>
            </a:r>
            <a:r>
              <a:rPr kumimoji="1" lang="en-US" altLang="zh-TW" dirty="0" smtClean="0"/>
              <a:t>B</a:t>
            </a:r>
            <a:endParaRPr kumimoji="1" lang="zh-TW" altLang="en-US" dirty="0"/>
          </a:p>
        </p:txBody>
      </p:sp>
      <p:graphicFrame>
        <p:nvGraphicFramePr>
          <p:cNvPr id="71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81916"/>
              </p:ext>
            </p:extLst>
          </p:nvPr>
        </p:nvGraphicFramePr>
        <p:xfrm>
          <a:off x="8239456" y="2672283"/>
          <a:ext cx="699911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911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Connector 80"/>
          <p:cNvCxnSpPr>
            <a:stCxn id="20" idx="6"/>
            <a:endCxn id="86" idx="1"/>
          </p:cNvCxnSpPr>
          <p:nvPr/>
        </p:nvCxnSpPr>
        <p:spPr>
          <a:xfrm flipV="1">
            <a:off x="2688084" y="3146309"/>
            <a:ext cx="3073886" cy="21092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73841"/>
              </p:ext>
            </p:extLst>
          </p:nvPr>
        </p:nvGraphicFramePr>
        <p:xfrm>
          <a:off x="6254236" y="2995398"/>
          <a:ext cx="1989436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180"/>
                <a:gridCol w="277805"/>
                <a:gridCol w="396864"/>
                <a:gridCol w="807587"/>
              </a:tblGrid>
              <a:tr h="284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69939"/>
              </p:ext>
            </p:extLst>
          </p:nvPr>
        </p:nvGraphicFramePr>
        <p:xfrm>
          <a:off x="8239456" y="2995794"/>
          <a:ext cx="699911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911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4" name="文字方塊 6"/>
          <p:cNvSpPr txBox="1"/>
          <p:nvPr/>
        </p:nvSpPr>
        <p:spPr>
          <a:xfrm>
            <a:off x="8288355" y="979686"/>
            <a:ext cx="48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OP1</a:t>
            </a:r>
            <a:endParaRPr kumimoji="1" lang="zh-TW" altLang="en-US" sz="1400" dirty="0"/>
          </a:p>
        </p:txBody>
      </p:sp>
      <p:sp>
        <p:nvSpPr>
          <p:cNvPr id="85" name="文字方塊 6"/>
          <p:cNvSpPr txBox="1"/>
          <p:nvPr/>
        </p:nvSpPr>
        <p:spPr>
          <a:xfrm>
            <a:off x="5761970" y="2662817"/>
            <a:ext cx="48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OP1</a:t>
            </a:r>
            <a:endParaRPr kumimoji="1" lang="zh-TW" altLang="en-US" sz="1400" dirty="0"/>
          </a:p>
        </p:txBody>
      </p:sp>
      <p:sp>
        <p:nvSpPr>
          <p:cNvPr id="86" name="文字方塊 6"/>
          <p:cNvSpPr txBox="1"/>
          <p:nvPr/>
        </p:nvSpPr>
        <p:spPr>
          <a:xfrm>
            <a:off x="5761970" y="29924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OP2</a:t>
            </a:r>
            <a:endParaRPr kumimoji="1" lang="zh-TW" altLang="en-US" sz="1400" dirty="0"/>
          </a:p>
        </p:txBody>
      </p:sp>
      <p:graphicFrame>
        <p:nvGraphicFramePr>
          <p:cNvPr id="87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50121"/>
              </p:ext>
            </p:extLst>
          </p:nvPr>
        </p:nvGraphicFramePr>
        <p:xfrm>
          <a:off x="6574210" y="5570673"/>
          <a:ext cx="1989436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180"/>
                <a:gridCol w="277805"/>
                <a:gridCol w="396864"/>
                <a:gridCol w="807587"/>
              </a:tblGrid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TDC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文字方塊 6"/>
          <p:cNvSpPr txBox="1"/>
          <p:nvPr/>
        </p:nvSpPr>
        <p:spPr>
          <a:xfrm>
            <a:off x="6548766" y="51817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PCB:</a:t>
            </a:r>
            <a:r>
              <a:rPr kumimoji="1" lang="en-US" altLang="zh-TW" dirty="0" smtClean="0"/>
              <a:t>B</a:t>
            </a:r>
            <a:endParaRPr kumimoji="1" lang="zh-TW" altLang="en-US" dirty="0"/>
          </a:p>
        </p:txBody>
      </p:sp>
      <p:graphicFrame>
        <p:nvGraphicFramePr>
          <p:cNvPr id="89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8567"/>
              </p:ext>
            </p:extLst>
          </p:nvPr>
        </p:nvGraphicFramePr>
        <p:xfrm>
          <a:off x="6574210" y="5893787"/>
          <a:ext cx="1989436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180"/>
                <a:gridCol w="277805"/>
                <a:gridCol w="396864"/>
                <a:gridCol w="807587"/>
              </a:tblGrid>
              <a:tr h="284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文字方塊 6"/>
          <p:cNvSpPr txBox="1"/>
          <p:nvPr/>
        </p:nvSpPr>
        <p:spPr>
          <a:xfrm>
            <a:off x="6081944" y="5561206"/>
            <a:ext cx="48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OP1</a:t>
            </a:r>
            <a:endParaRPr kumimoji="1" lang="zh-TW" altLang="en-US" sz="1400" dirty="0"/>
          </a:p>
        </p:txBody>
      </p:sp>
      <p:sp>
        <p:nvSpPr>
          <p:cNvPr id="92" name="文字方塊 6"/>
          <p:cNvSpPr txBox="1"/>
          <p:nvPr/>
        </p:nvSpPr>
        <p:spPr>
          <a:xfrm>
            <a:off x="6081944" y="589080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OP2</a:t>
            </a:r>
            <a:endParaRPr kumimoji="1" lang="zh-TW" altLang="en-US" sz="1400" dirty="0"/>
          </a:p>
        </p:txBody>
      </p:sp>
      <p:cxnSp>
        <p:nvCxnSpPr>
          <p:cNvPr id="93" name="Straight Connector 92"/>
          <p:cNvCxnSpPr>
            <a:stCxn id="34" idx="6"/>
          </p:cNvCxnSpPr>
          <p:nvPr/>
        </p:nvCxnSpPr>
        <p:spPr>
          <a:xfrm>
            <a:off x="2938308" y="5596185"/>
            <a:ext cx="3452299" cy="55971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文字方塊 6"/>
          <p:cNvSpPr txBox="1"/>
          <p:nvPr/>
        </p:nvSpPr>
        <p:spPr>
          <a:xfrm>
            <a:off x="6076784" y="622695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OP3</a:t>
            </a:r>
            <a:endParaRPr kumimoji="1" lang="zh-TW" altLang="en-US" sz="1400" dirty="0"/>
          </a:p>
        </p:txBody>
      </p:sp>
      <p:graphicFrame>
        <p:nvGraphicFramePr>
          <p:cNvPr id="95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02609"/>
              </p:ext>
            </p:extLst>
          </p:nvPr>
        </p:nvGraphicFramePr>
        <p:xfrm>
          <a:off x="6574387" y="6197836"/>
          <a:ext cx="1989436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180"/>
                <a:gridCol w="277805"/>
                <a:gridCol w="396864"/>
                <a:gridCol w="807587"/>
              </a:tblGrid>
              <a:tr h="284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</a:t>
                      </a:r>
                      <a:r>
                        <a:rPr lang="en-US" sz="1400" baseline="-25000" dirty="0" smtClean="0"/>
                        <a:t>3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81361"/>
              </p:ext>
            </p:extLst>
          </p:nvPr>
        </p:nvGraphicFramePr>
        <p:xfrm>
          <a:off x="8563823" y="5576171"/>
          <a:ext cx="580354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354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81400"/>
              </p:ext>
            </p:extLst>
          </p:nvPr>
        </p:nvGraphicFramePr>
        <p:xfrm>
          <a:off x="8563823" y="5878568"/>
          <a:ext cx="580354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354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80985"/>
              </p:ext>
            </p:extLst>
          </p:nvPr>
        </p:nvGraphicFramePr>
        <p:xfrm>
          <a:off x="8563823" y="6197836"/>
          <a:ext cx="580354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354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</a:t>
                      </a:r>
                      <a:r>
                        <a:rPr lang="en-US" sz="1400" baseline="-25000" dirty="0" smtClean="0"/>
                        <a:t>3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1" name="橢圓 33"/>
          <p:cNvSpPr/>
          <p:nvPr/>
        </p:nvSpPr>
        <p:spPr>
          <a:xfrm>
            <a:off x="1517496" y="5181797"/>
            <a:ext cx="495452" cy="3943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PS</a:t>
            </a:r>
            <a:endParaRPr kumimoji="1" lang="zh-TW" altLang="en-US" sz="1200" dirty="0"/>
          </a:p>
        </p:txBody>
      </p:sp>
      <p:cxnSp>
        <p:nvCxnSpPr>
          <p:cNvPr id="102" name="Straight Connector 101"/>
          <p:cNvCxnSpPr>
            <a:stCxn id="34" idx="2"/>
            <a:endCxn id="101" idx="4"/>
          </p:cNvCxnSpPr>
          <p:nvPr/>
        </p:nvCxnSpPr>
        <p:spPr>
          <a:xfrm flipH="1" flipV="1">
            <a:off x="1765222" y="5576171"/>
            <a:ext cx="497949" cy="20014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03418"/>
              </p:ext>
            </p:extLst>
          </p:nvPr>
        </p:nvGraphicFramePr>
        <p:xfrm>
          <a:off x="1279887" y="6135588"/>
          <a:ext cx="2269053" cy="609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315"/>
                <a:gridCol w="579315"/>
                <a:gridCol w="521122"/>
                <a:gridCol w="589301"/>
              </a:tblGrid>
              <a:tr h="2590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path</a:t>
                      </a:r>
                      <a:r>
                        <a:rPr lang="en-US" sz="14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OP1</a:t>
                      </a:r>
                      <a:endParaRPr lang="en-US" sz="1400" dirty="0"/>
                    </a:p>
                  </a:txBody>
                  <a:tcPr/>
                </a:tc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-25000" dirty="0" smtClean="0"/>
                        <a:t>…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32857" y="782842"/>
            <a:ext cx="1748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SCION</a:t>
            </a:r>
          </a:p>
          <a:p>
            <a:r>
              <a:rPr lang="en-US" dirty="0" smtClean="0"/>
              <a:t>PCB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2208E-6 1.93608E-6 C -0.00399 0.00579 -0.00763 0.01158 -0.02395 0.04516 C -0.04026 0.07874 -0.08712 0.1547 -0.0984 0.20148 C -0.10951 0.24826 -0.09198 0.29087 -0.09163 0.32561 C -0.09128 0.36012 -0.09753 0.37425 -0.09632 0.40875 C -0.0951 0.44303 -0.08382 0.49583 -0.08434 0.53126 C -0.08469 0.5667 -0.09649 0.60676 -0.09892 0.62205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4" y="31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595E-6 -4.7661E-6 C -0.0243 0.01112 -0.0486 0.02223 -0.05745 0.06508 C -0.0663 0.10792 -0.03853 0.21746 -0.05311 0.25753 C -0.06769 0.29759 -0.12375 0.28092 -0.14527 0.30524 C -0.16679 0.32955 -0.17998 0.36753 -0.18223 0.40366 C -0.18449 0.43979 -0.16505 0.4868 -0.15932 0.52247 C -0.1536 0.55813 -0.14943 0.60167 -0.14752 0.61788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6106E-6 2.70959E-6 C 0.02047 0.01228 0.04112 0.02455 0.0531 0.06508 C 0.06507 0.10561 0.07254 0.20033 0.0715 0.24317 C 0.07046 0.28578 0.04408 0.29366 0.0465 0.32284 C 0.04893 0.35202 0.06716 0.38513 0.08555 0.41825 C 0.10395 0.45137 0.14734 0.48703 0.15723 0.52108 C 0.16712 0.55512 0.15619 0.5887 0.14526 0.62251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0" grpId="0" animBg="1"/>
      <p:bldP spid="90" grpId="0" animBg="1"/>
      <p:bldP spid="98" grpId="0" animBg="1"/>
      <p:bldP spid="67" grpId="0"/>
      <p:bldP spid="84" grpId="0"/>
      <p:bldP spid="85" grpId="0"/>
      <p:bldP spid="86" grpId="0"/>
      <p:bldP spid="88" grpId="0"/>
      <p:bldP spid="91" grpId="0"/>
      <p:bldP spid="92" grpId="0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879419" y="413510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27081" y="1402983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07634" y="1402983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411003" y="722890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cxnSp>
        <p:nvCxnSpPr>
          <p:cNvPr id="12" name="直線接點 11"/>
          <p:cNvCxnSpPr>
            <a:stCxn id="10" idx="3"/>
          </p:cNvCxnSpPr>
          <p:nvPr/>
        </p:nvCxnSpPr>
        <p:spPr>
          <a:xfrm flipH="1">
            <a:off x="3411003" y="1152978"/>
            <a:ext cx="98872" cy="25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5"/>
            <a:endCxn id="9" idx="0"/>
          </p:cNvCxnSpPr>
          <p:nvPr/>
        </p:nvCxnSpPr>
        <p:spPr>
          <a:xfrm>
            <a:off x="3987268" y="1152978"/>
            <a:ext cx="512327" cy="25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388027" y="2626080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01513" y="2626080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289006" y="4657521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54508" y="2434093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125953" y="2832836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012947" y="3105294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1388027" y="4762141"/>
            <a:ext cx="2022976" cy="13734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968648" y="3807540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160609" y="4609741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直線接點 24"/>
          <p:cNvCxnSpPr>
            <a:stCxn id="22" idx="2"/>
            <a:endCxn id="23" idx="0"/>
          </p:cNvCxnSpPr>
          <p:nvPr/>
        </p:nvCxnSpPr>
        <p:spPr>
          <a:xfrm>
            <a:off x="2160609" y="4191514"/>
            <a:ext cx="191961" cy="418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8" idx="0"/>
            <a:endCxn id="8" idx="2"/>
          </p:cNvCxnSpPr>
          <p:nvPr/>
        </p:nvCxnSpPr>
        <p:spPr>
          <a:xfrm flipV="1">
            <a:off x="2146469" y="1786957"/>
            <a:ext cx="1072573" cy="647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2"/>
            <a:endCxn id="19" idx="0"/>
          </p:cNvCxnSpPr>
          <p:nvPr/>
        </p:nvCxnSpPr>
        <p:spPr>
          <a:xfrm>
            <a:off x="3219042" y="1786957"/>
            <a:ext cx="98872" cy="104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99595" y="2539650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660844" y="3804874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239964" y="4509850"/>
            <a:ext cx="383922" cy="38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450816" y="5280988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4830175" y="5150571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cxnSp>
        <p:nvCxnSpPr>
          <p:cNvPr id="36" name="直線接點 35"/>
          <p:cNvCxnSpPr>
            <a:stCxn id="9" idx="2"/>
            <a:endCxn id="31" idx="0"/>
          </p:cNvCxnSpPr>
          <p:nvPr/>
        </p:nvCxnSpPr>
        <p:spPr>
          <a:xfrm>
            <a:off x="4499595" y="1786957"/>
            <a:ext cx="191961" cy="752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2" idx="2"/>
            <a:endCxn id="33" idx="0"/>
          </p:cNvCxnSpPr>
          <p:nvPr/>
        </p:nvCxnSpPr>
        <p:spPr>
          <a:xfrm>
            <a:off x="4852805" y="4188848"/>
            <a:ext cx="579120" cy="321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289006" y="3087860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BS</a:t>
            </a:r>
            <a:endParaRPr kumimoji="1" lang="zh-TW" altLang="en-US" dirty="0"/>
          </a:p>
        </p:txBody>
      </p:sp>
      <p:cxnSp>
        <p:nvCxnSpPr>
          <p:cNvPr id="44" name="直線接點 43"/>
          <p:cNvCxnSpPr>
            <a:stCxn id="18" idx="2"/>
            <a:endCxn id="20" idx="1"/>
          </p:cNvCxnSpPr>
          <p:nvPr/>
        </p:nvCxnSpPr>
        <p:spPr>
          <a:xfrm flipH="1">
            <a:off x="2111819" y="2818067"/>
            <a:ext cx="34650" cy="36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9" idx="1"/>
            <a:endCxn id="20" idx="6"/>
          </p:cNvCxnSpPr>
          <p:nvPr/>
        </p:nvCxnSpPr>
        <p:spPr>
          <a:xfrm flipH="1">
            <a:off x="2688084" y="3024823"/>
            <a:ext cx="437869" cy="332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20" idx="4"/>
            <a:endCxn id="22" idx="0"/>
          </p:cNvCxnSpPr>
          <p:nvPr/>
        </p:nvCxnSpPr>
        <p:spPr>
          <a:xfrm flipH="1">
            <a:off x="2160609" y="3609174"/>
            <a:ext cx="189907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31" idx="2"/>
            <a:endCxn id="43" idx="0"/>
          </p:cNvCxnSpPr>
          <p:nvPr/>
        </p:nvCxnSpPr>
        <p:spPr>
          <a:xfrm flipH="1">
            <a:off x="4626575" y="2923624"/>
            <a:ext cx="64981" cy="164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3" idx="4"/>
            <a:endCxn id="32" idx="0"/>
          </p:cNvCxnSpPr>
          <p:nvPr/>
        </p:nvCxnSpPr>
        <p:spPr>
          <a:xfrm>
            <a:off x="4626575" y="3591740"/>
            <a:ext cx="226230" cy="213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33" idx="2"/>
            <a:endCxn id="35" idx="0"/>
          </p:cNvCxnSpPr>
          <p:nvPr/>
        </p:nvCxnSpPr>
        <p:spPr>
          <a:xfrm flipH="1">
            <a:off x="5167744" y="4893824"/>
            <a:ext cx="264181" cy="256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23" idx="2"/>
            <a:endCxn id="34" idx="0"/>
          </p:cNvCxnSpPr>
          <p:nvPr/>
        </p:nvCxnSpPr>
        <p:spPr>
          <a:xfrm>
            <a:off x="2352570" y="4993715"/>
            <a:ext cx="435815" cy="287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779073" y="413510"/>
            <a:ext cx="114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AD1 (TDC)</a:t>
            </a:r>
            <a:endParaRPr kumimoji="1"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263171" y="1602291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IFID=1</a:t>
            </a:r>
            <a:endParaRPr kumimoji="1"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146304" y="2416596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IFID=1</a:t>
            </a:r>
            <a:endParaRPr kumimoji="1"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020492" y="2601262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IFID=2</a:t>
            </a:r>
            <a:endParaRPr kumimoji="1"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239134" y="3999527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IFID=3</a:t>
            </a:r>
            <a:endParaRPr kumimoji="1"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546876" y="4609741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IFID=4</a:t>
            </a:r>
            <a:endParaRPr kumimoji="1"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810788" y="3105294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AD2</a:t>
            </a:r>
            <a:endParaRPr kumimoji="1"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5044766" y="2266809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AD3</a:t>
            </a:r>
            <a:endParaRPr kumimoji="1"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810788" y="5344245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AD4</a:t>
            </a:r>
            <a:endParaRPr kumimoji="1"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801513" y="5181797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AD5</a:t>
            </a:r>
            <a:endParaRPr kumimoji="1" lang="zh-TW" altLang="en-US" dirty="0"/>
          </a:p>
        </p:txBody>
      </p:sp>
      <p:sp>
        <p:nvSpPr>
          <p:cNvPr id="101" name="橢圓 33"/>
          <p:cNvSpPr/>
          <p:nvPr/>
        </p:nvSpPr>
        <p:spPr>
          <a:xfrm>
            <a:off x="1631079" y="5280988"/>
            <a:ext cx="675137" cy="50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PS</a:t>
            </a:r>
            <a:endParaRPr kumimoji="1" lang="zh-TW" altLang="en-US" dirty="0"/>
          </a:p>
        </p:txBody>
      </p:sp>
      <p:graphicFrame>
        <p:nvGraphicFramePr>
          <p:cNvPr id="177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97219"/>
              </p:ext>
            </p:extLst>
          </p:nvPr>
        </p:nvGraphicFramePr>
        <p:xfrm>
          <a:off x="6154453" y="1135437"/>
          <a:ext cx="2282157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631"/>
                <a:gridCol w="575453"/>
                <a:gridCol w="1164073"/>
              </a:tblGrid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OP1 (TDC)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6082442" y="722890"/>
            <a:ext cx="27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up-path (available from BS)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943520" y="6135588"/>
            <a:ext cx="405568" cy="420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Src</a:t>
            </a:r>
            <a:endParaRPr lang="en-US" sz="1400" dirty="0"/>
          </a:p>
        </p:txBody>
      </p:sp>
      <p:cxnSp>
        <p:nvCxnSpPr>
          <p:cNvPr id="181" name="Straight Arrow Connector 180"/>
          <p:cNvCxnSpPr>
            <a:stCxn id="182" idx="0"/>
            <a:endCxn id="101" idx="4"/>
          </p:cNvCxnSpPr>
          <p:nvPr/>
        </p:nvCxnSpPr>
        <p:spPr>
          <a:xfrm flipH="1" flipV="1">
            <a:off x="1968648" y="5784868"/>
            <a:ext cx="121160" cy="3507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1827046" y="6135588"/>
            <a:ext cx="525523" cy="420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GW</a:t>
            </a:r>
            <a:endParaRPr lang="en-US" sz="1200" dirty="0"/>
          </a:p>
        </p:txBody>
      </p:sp>
      <p:cxnSp>
        <p:nvCxnSpPr>
          <p:cNvPr id="187" name="Straight Arrow Connector 186"/>
          <p:cNvCxnSpPr>
            <a:stCxn id="179" idx="3"/>
            <a:endCxn id="182" idx="1"/>
          </p:cNvCxnSpPr>
          <p:nvPr/>
        </p:nvCxnSpPr>
        <p:spPr>
          <a:xfrm>
            <a:off x="1349088" y="6346035"/>
            <a:ext cx="477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6154454" y="6077541"/>
            <a:ext cx="405568" cy="420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Dst</a:t>
            </a:r>
            <a:endParaRPr lang="en-US" sz="1200" dirty="0"/>
          </a:p>
        </p:txBody>
      </p:sp>
      <p:sp>
        <p:nvSpPr>
          <p:cNvPr id="191" name="Rectangle 190"/>
          <p:cNvSpPr/>
          <p:nvPr/>
        </p:nvSpPr>
        <p:spPr>
          <a:xfrm>
            <a:off x="5283526" y="5820521"/>
            <a:ext cx="525523" cy="420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GW</a:t>
            </a:r>
            <a:endParaRPr lang="en-US" sz="1200" dirty="0"/>
          </a:p>
        </p:txBody>
      </p:sp>
      <p:graphicFrame>
        <p:nvGraphicFramePr>
          <p:cNvPr id="19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72243"/>
              </p:ext>
            </p:extLst>
          </p:nvPr>
        </p:nvGraphicFramePr>
        <p:xfrm>
          <a:off x="6154454" y="2111797"/>
          <a:ext cx="2282157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103"/>
                <a:gridCol w="674669"/>
                <a:gridCol w="618385"/>
              </a:tblGrid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OP1’ (TDC)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" name="TextBox 193"/>
          <p:cNvSpPr txBox="1"/>
          <p:nvPr/>
        </p:nvSpPr>
        <p:spPr>
          <a:xfrm>
            <a:off x="6082442" y="1734772"/>
            <a:ext cx="316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down-path (query from TDC PS)</a:t>
            </a:r>
            <a:endParaRPr lang="en-US" dirty="0"/>
          </a:p>
        </p:txBody>
      </p:sp>
      <p:cxnSp>
        <p:nvCxnSpPr>
          <p:cNvPr id="196" name="Straight Arrow Connector 195"/>
          <p:cNvCxnSpPr>
            <a:stCxn id="182" idx="3"/>
            <a:endCxn id="177" idx="1"/>
          </p:cNvCxnSpPr>
          <p:nvPr/>
        </p:nvCxnSpPr>
        <p:spPr>
          <a:xfrm flipV="1">
            <a:off x="2352569" y="1287836"/>
            <a:ext cx="3801884" cy="50581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9299"/>
              </p:ext>
            </p:extLst>
          </p:nvPr>
        </p:nvGraphicFramePr>
        <p:xfrm>
          <a:off x="5964073" y="3591740"/>
          <a:ext cx="3179927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71"/>
                <a:gridCol w="506002"/>
                <a:gridCol w="515923"/>
                <a:gridCol w="565532"/>
                <a:gridCol w="565531"/>
                <a:gridCol w="535768"/>
              </a:tblGrid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OP1’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8" name="TextBox 197"/>
          <p:cNvSpPr txBox="1"/>
          <p:nvPr/>
        </p:nvSpPr>
        <p:spPr>
          <a:xfrm>
            <a:off x="6996966" y="3213357"/>
            <a:ext cx="10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Full-path</a:t>
            </a:r>
            <a:endParaRPr 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1229253" y="6349726"/>
            <a:ext cx="239670" cy="206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chemeClr val="tx1"/>
                </a:solidFill>
              </a:rPr>
              <a:t>D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91" idx="3"/>
            <a:endCxn id="190" idx="1"/>
          </p:cNvCxnSpPr>
          <p:nvPr/>
        </p:nvCxnSpPr>
        <p:spPr>
          <a:xfrm>
            <a:off x="5809049" y="6030968"/>
            <a:ext cx="345405" cy="257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圓角矩形 89"/>
          <p:cNvSpPr/>
          <p:nvPr/>
        </p:nvSpPr>
        <p:spPr>
          <a:xfrm>
            <a:off x="1899428" y="6291679"/>
            <a:ext cx="878003" cy="206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 smtClean="0">
                <a:solidFill>
                  <a:schemeClr val="tx1"/>
                </a:solidFill>
              </a:rPr>
              <a:t>D|Path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9" name="圓角矩形 89"/>
          <p:cNvSpPr/>
          <p:nvPr/>
        </p:nvSpPr>
        <p:spPr>
          <a:xfrm>
            <a:off x="5689214" y="5938356"/>
            <a:ext cx="239670" cy="206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chemeClr val="tx1"/>
                </a:solidFill>
              </a:rPr>
              <a:t>D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32857" y="673772"/>
            <a:ext cx="1413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SCION</a:t>
            </a:r>
          </a:p>
          <a:p>
            <a:r>
              <a:rPr lang="en-US" dirty="0" smtClean="0"/>
              <a:t>DATA Packet</a:t>
            </a:r>
          </a:p>
          <a:p>
            <a:r>
              <a:rPr lang="en-US" dirty="0" smtClean="0"/>
              <a:t>Transmission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6560022" y="4469875"/>
            <a:ext cx="24596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Opaque field contains</a:t>
            </a:r>
          </a:p>
          <a:p>
            <a:r>
              <a:rPr lang="en-US" sz="1400" dirty="0" smtClean="0"/>
              <a:t>Ingress/egress interface</a:t>
            </a:r>
          </a:p>
          <a:p>
            <a:r>
              <a:rPr lang="en-US" sz="1400" dirty="0" smtClean="0"/>
              <a:t>Information.</a:t>
            </a:r>
          </a:p>
          <a:p>
            <a:endParaRPr lang="en-US" sz="1400" dirty="0"/>
          </a:p>
          <a:p>
            <a:r>
              <a:rPr lang="en-US" sz="1400" dirty="0" smtClean="0"/>
              <a:t>Each edge router will verify</a:t>
            </a:r>
          </a:p>
          <a:p>
            <a:r>
              <a:rPr lang="en-US" sz="1400" dirty="0" smtClean="0"/>
              <a:t>The data packet via MACs from</a:t>
            </a:r>
          </a:p>
          <a:p>
            <a:r>
              <a:rPr lang="en-US" sz="1400" dirty="0" smtClean="0"/>
              <a:t>OPs.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440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0153E-6 -4.7661E-6 L 0.05103 -4.766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2 -0.03728 0.084 -0.07457 0.08348 -0.11278 C 0.08296 -0.15099 0.01562 -0.19221 -0.0033 -0.22996 C -0.02221 -0.26771 -0.04755 -0.30014 -0.03037 -0.33997 C -0.01319 -0.3798 0.08192 -0.41153 0.09979 -0.46873 C 0.11767 -0.52593 0.0571 -0.64636 0.07688 -0.68295 C 0.09667 -0.71954 0.19039 -0.71584 0.21798 -0.68874 C 0.24558 -0.66165 0.22388 -0.56206 0.24297 -0.52084 C 0.26206 -0.47962 0.33079 -0.47128 0.33287 -0.4414 C 0.33495 -0.41153 0.25703 -0.37563 0.25599 -0.34136 C 0.25495 -0.30708 0.30389 -0.26887 0.32645 -0.23575 C 0.34901 -0.20264 0.38997 -0.17392 0.39153 -0.14312 C 0.39309 -0.11232 0.36463 -0.08152 0.33617 -0.05048 " pathEditMode="relative" ptsTypes="aaaaaaaaaaaaA">
                                      <p:cBhvr>
                                        <p:cTn id="57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161E-6 3.41362E-6 L 0.0453 0.0516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" y="25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8" grpId="1"/>
      <p:bldP spid="194" grpId="0"/>
      <p:bldP spid="194" grpId="1"/>
      <p:bldP spid="198" grpId="0"/>
      <p:bldP spid="90" grpId="0" animBg="1"/>
      <p:bldP spid="90" grpId="1" animBg="1"/>
      <p:bldP spid="206" grpId="0" animBg="1"/>
      <p:bldP spid="206" grpId="1" animBg="1"/>
      <p:bldP spid="206" grpId="2" animBg="1"/>
      <p:bldP spid="209" grpId="0" animBg="1"/>
      <p:bldP spid="209" grpId="1" animBg="1"/>
      <p:bldP spid="2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281</Words>
  <Application>Microsoft Macintosh PowerPoint</Application>
  <PresentationFormat>On-screen Show (4:3)</PresentationFormat>
  <Paragraphs>145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佈景主題</vt:lpstr>
      <vt:lpstr>SCION Architecture Overview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Yueh-Hsun Lin</dc:creator>
  <cp:lastModifiedBy>Lin Yueh-Hsun</cp:lastModifiedBy>
  <cp:revision>22</cp:revision>
  <dcterms:created xsi:type="dcterms:W3CDTF">2013-10-29T03:57:48Z</dcterms:created>
  <dcterms:modified xsi:type="dcterms:W3CDTF">2013-10-29T13:55:06Z</dcterms:modified>
</cp:coreProperties>
</file>