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7" r:id="rId2"/>
    <p:sldId id="260" r:id="rId3"/>
    <p:sldId id="258" r:id="rId4"/>
    <p:sldId id="262" r:id="rId5"/>
    <p:sldId id="291" r:id="rId6"/>
    <p:sldId id="320" r:id="rId7"/>
    <p:sldId id="266" r:id="rId8"/>
    <p:sldId id="280" r:id="rId9"/>
    <p:sldId id="290" r:id="rId10"/>
    <p:sldId id="289" r:id="rId11"/>
    <p:sldId id="270" r:id="rId12"/>
    <p:sldId id="303" r:id="rId13"/>
    <p:sldId id="297" r:id="rId14"/>
    <p:sldId id="305" r:id="rId15"/>
    <p:sldId id="307" r:id="rId16"/>
    <p:sldId id="309" r:id="rId17"/>
    <p:sldId id="299" r:id="rId18"/>
    <p:sldId id="317" r:id="rId19"/>
    <p:sldId id="293" r:id="rId20"/>
    <p:sldId id="294" r:id="rId21"/>
    <p:sldId id="295" r:id="rId22"/>
    <p:sldId id="296" r:id="rId23"/>
    <p:sldId id="318" r:id="rId24"/>
    <p:sldId id="316" r:id="rId25"/>
    <p:sldId id="319" r:id="rId26"/>
    <p:sldId id="285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BF7"/>
    <a:srgbClr val="FDDE45"/>
    <a:srgbClr val="FBCE01"/>
    <a:srgbClr val="7C8387"/>
    <a:srgbClr val="EDE5D5"/>
    <a:srgbClr val="A6A7A9"/>
    <a:srgbClr val="D8BEA7"/>
    <a:srgbClr val="F8E00E"/>
    <a:srgbClr val="939597"/>
    <a:srgbClr val="806107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99" autoAdjust="0"/>
    <p:restoredTop sz="94660"/>
  </p:normalViewPr>
  <p:slideViewPr>
    <p:cSldViewPr snapToGrid="0" showGuides="1">
      <p:cViewPr varScale="1">
        <p:scale>
          <a:sx n="54" d="100"/>
          <a:sy n="54" d="100"/>
        </p:scale>
        <p:origin x="67" y="60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15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/>
              <a:t>고유 </a:t>
            </a:r>
            <a:r>
              <a:rPr lang="en-US" altLang="ko-KR" dirty="0"/>
              <a:t>ID: 8759</a:t>
            </a:r>
            <a:r>
              <a:rPr lang="ko-KR" altLang="en-US" dirty="0"/>
              <a:t>명</a:t>
            </a:r>
          </a:p>
        </c:rich>
      </c:tx>
      <c:layout>
        <c:manualLayout>
          <c:xMode val="edge"/>
          <c:yMode val="edge"/>
          <c:x val="9.0390625000000002E-2"/>
          <c:y val="0.1781249890425080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15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3.4375000000000003E-2"/>
          <c:y val="0.12596492827479525"/>
          <c:w val="0.96562499999999996"/>
          <c:h val="0.86934757201355983"/>
        </c:manualLayout>
      </c:layout>
      <c:ofPieChart>
        <c:ofPieType val="pie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explosion val="9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3403-4A57-8205-D45CC62E367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3403-4A57-8205-D45CC62E367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3403-4A57-8205-D45CC62E367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3403-4A57-8205-D45CC62E3678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3403-4A57-8205-D45CC62E3678}"/>
              </c:ext>
            </c:extLst>
          </c:dPt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8759</c:v>
                </c:pt>
                <c:pt idx="2">
                  <c:v>1018</c:v>
                </c:pt>
                <c:pt idx="3">
                  <c:v>3809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A-3403-4A57-8205-D45CC62E36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gapWidth val="100"/>
        <c:splitType val="cust"/>
        <c:custSplit>
          <c:secondPiePt val="2"/>
          <c:secondPiePt val="3"/>
        </c:custSplit>
        <c:secondPieSize val="75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</c:of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50000"/>
            <a:lumOff val="50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915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0.25383</cdr:x>
      <cdr:y>0.44571</cdr:y>
    </cdr:from>
    <cdr:to>
      <cdr:x>0.47414</cdr:x>
      <cdr:y>0.62853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2063133" y="2415168"/>
          <a:ext cx="1790700" cy="9906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ko-KR" altLang="en-US" sz="1800" dirty="0"/>
            <a:t>저소득계층</a:t>
          </a:r>
          <a:endParaRPr lang="en-US" altLang="ko-KR" sz="1800" dirty="0"/>
        </a:p>
        <a:p xmlns:a="http://schemas.openxmlformats.org/drawingml/2006/main">
          <a:r>
            <a:rPr lang="ko-KR" altLang="en-US" sz="1800" dirty="0" smtClean="0"/>
            <a:t>소득 하위 </a:t>
          </a:r>
          <a:r>
            <a:rPr lang="en-US" altLang="ko-KR" sz="1800" dirty="0"/>
            <a:t>40</a:t>
          </a:r>
          <a:r>
            <a:rPr lang="en-US" altLang="ko-KR" sz="1800" dirty="0" smtClean="0"/>
            <a:t>%</a:t>
          </a:r>
          <a:endParaRPr lang="en-US" altLang="ko-KR" sz="1800" dirty="0"/>
        </a:p>
        <a:p xmlns:a="http://schemas.openxmlformats.org/drawingml/2006/main">
          <a:endParaRPr lang="ko-KR" altLang="en-US" sz="1100" dirty="0"/>
        </a:p>
      </cdr:txBody>
    </cdr:sp>
  </cdr:relSizeAnchor>
  <cdr:relSizeAnchor xmlns:cdr="http://schemas.openxmlformats.org/drawingml/2006/chartDrawing">
    <cdr:from>
      <cdr:x>0.6964</cdr:x>
      <cdr:y>0.65876</cdr:y>
    </cdr:from>
    <cdr:to>
      <cdr:x>0.86398</cdr:x>
      <cdr:y>0.84333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5660348" y="3569610"/>
          <a:ext cx="1362075" cy="100012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ko-KR" altLang="en-US" sz="1100" dirty="0"/>
        </a:p>
      </cdr:txBody>
    </cdr:sp>
  </cdr:relSizeAnchor>
  <cdr:relSizeAnchor xmlns:cdr="http://schemas.openxmlformats.org/drawingml/2006/chartDrawing">
    <cdr:from>
      <cdr:x>0.69171</cdr:x>
      <cdr:y>0.69488</cdr:y>
    </cdr:from>
    <cdr:to>
      <cdr:x>0.86642</cdr:x>
      <cdr:y>0.87673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5622219" y="3765322"/>
          <a:ext cx="1420067" cy="98538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ko-KR" altLang="en-US" sz="1800" dirty="0"/>
            <a:t>과소비 집단</a:t>
          </a:r>
          <a:endParaRPr lang="en-US" altLang="ko-KR" sz="1800" dirty="0"/>
        </a:p>
        <a:p xmlns:a="http://schemas.openxmlformats.org/drawingml/2006/main">
          <a:r>
            <a:rPr lang="ko-KR" altLang="en-US" sz="1800" dirty="0"/>
            <a:t>자동차 </a:t>
          </a:r>
          <a:r>
            <a:rPr lang="ko-KR" altLang="en-US" sz="1800" dirty="0" smtClean="0"/>
            <a:t>보유</a:t>
          </a:r>
          <a:endParaRPr lang="en-US" altLang="ko-KR" sz="1800" dirty="0" smtClean="0"/>
        </a:p>
        <a:p xmlns:a="http://schemas.openxmlformats.org/drawingml/2006/main">
          <a:r>
            <a:rPr lang="en-US" altLang="ko-KR" sz="1800" dirty="0" smtClean="0"/>
            <a:t>36%</a:t>
          </a:r>
          <a:endParaRPr lang="en-US" altLang="ko-KR" sz="1800" dirty="0" smtClean="0"/>
        </a:p>
        <a:p xmlns:a="http://schemas.openxmlformats.org/drawingml/2006/main">
          <a:endParaRPr lang="ko-KR" altLang="en-US" sz="18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68B087-176A-43B7-BA9C-AAC9EBE52F84}" type="datetimeFigureOut">
              <a:rPr lang="ko-KR" altLang="en-US" smtClean="0"/>
              <a:t>2022-07-31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C6C2F9-8835-45B6-AD8E-F06BCF18FB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0314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5647E50-E1BE-480A-87A8-31EC9BBD8D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EB98C10D-08E3-4BAD-9934-8623B7265F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C88EF337-0B82-4E6E-A636-4640546AD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2022-07-31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CEDCEE0-D808-4C09-8260-F97C6D631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6910E8C-7085-4648-A3C3-F6E664440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111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B89CAC0-F41F-4E8C-BFBA-980DB4A7B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905F3A00-B109-4376-AA48-5E7B5464E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4743BB4-F08C-4048-8C8F-28EB79B3E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2022-07-31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73B118A-D773-438E-9FCC-E98AC84BD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6363AA0-21C8-4A59-A8F0-04E217F79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782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ADF418F2-4099-4266-AA90-9B0C225B82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839F3734-B5CF-47EC-8D79-5D639BDEA2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15EC87E-D5AB-43A7-8022-58A66741C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2022-07-31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0430F32-9B8D-4781-90FC-B1778C6FB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8943733-2338-4CB3-ADB4-CEECF89A4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747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14E4C23-F907-4E6D-A491-3D7E5A99F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740C1AD-66F4-430A-B930-3163AEAD9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6202AC3-7DE4-46A2-B764-30A307482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2022-07-31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1CE7FC80-1F56-4F6E-9B34-F355FCAB7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27599F24-16F4-4B2A-B6BB-DDEEA369D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20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199E811-F132-4E2A-B962-E695376C1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0ADCAD16-C84A-4C83-ACD0-F824C4328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1A26D91-5322-4173-91CB-E5C6F0708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2022-07-31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4041B30F-648A-4D07-9DC7-26E4BE3D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C83AE05-90BC-443E-A190-1A57A203C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53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D20D81D-90B7-43D9-887E-B2224E9D4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6726C520-4AB0-4381-B939-F402DFD7C1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5121DA69-FDC7-448A-9C68-184A03994D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60D2B867-2677-4DAC-8963-CA61B6680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2022-07-31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2CC15F40-C02C-4EAB-9CEA-056056AE8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A7752D15-5286-419B-9A8A-872F3A6B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02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25062D3-9ECA-45BD-BD87-07F7D9C03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C669A32D-8825-44A7-8DF3-ECDAB1FEC4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3B8DB7C6-FFE4-4520-9751-FD143BCD55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A4111589-9358-41A3-86E8-218AC545F5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A83D2F7A-B09C-494D-AABB-14431B44A5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D70A92DC-AB6E-4BE9-BCF3-AFB36D7E1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2022-07-31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6EF46119-1B1F-465A-B088-85118B4FD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9DFA819E-4A6E-45C9-A382-46BAE105B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948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9125014-2BAD-4B22-953E-28B4B4D02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E303112B-E2F7-4884-ADDF-9B4D49A14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2022-07-31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163BF32F-66A8-43A7-88BB-D22806E5D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23AB36C3-026A-459F-8BFC-475C8EBCD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952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F4CBDD4-DD57-4EC6-BFEF-9D8267D77E22}"/>
              </a:ext>
            </a:extLst>
          </p:cNvPr>
          <p:cNvSpPr txBox="1"/>
          <p:nvPr userDrawn="1"/>
        </p:nvSpPr>
        <p:spPr>
          <a:xfrm>
            <a:off x="9964905" y="6582130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C52AC692-7268-4D95-8F19-722C37C73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2022-07-31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ECB42C91-C67F-4DFF-B144-EA7ED7DDC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B57D9541-A6B9-4942-BC4A-7EC0EA31A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154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1A993E7-E5B8-4992-AF88-BE5E069DB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729E56B5-89D6-4434-AFE2-10910E648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8C9E89AE-7640-4DEE-83EC-558650957D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4F82ADBB-CB0C-44B6-874A-9FE0E6B0B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2022-07-31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AB32C452-D876-41FB-AA00-7B4AC0919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F7668ED6-8F1B-4FAA-8793-2D5D9D0A6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505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2885C01-AA51-407B-BC7B-FE6B40690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1AEFE3FC-556C-41B8-BD62-1E94E42D41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AC658969-AAF7-486A-A3D5-2BF3390E3B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24215A57-D6ED-4EDA-981D-59434A477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2022-07-31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C9BDCAD1-E41F-4F46-AE84-1BEC50DCF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B4622BF4-68B3-4DA1-A704-FE1D9961C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644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708B2DF7-6E62-4A2B-93E3-D9F1E95C9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ED96D0E9-8EC4-42DB-9B37-47D449A17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E4151153-4AB9-4CFA-8ABD-245697E91F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2A08C-EF94-4A6B-BD12-6461CB40CEE6}" type="datetimeFigureOut">
              <a:rPr lang="ko-KR" altLang="en-US" smtClean="0"/>
              <a:t>2022-07-31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B9DED0B-BA23-4D49-9944-C420C36E3F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EBD6E46-082A-488A-B507-08943ECEC6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507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241D578C-5341-4F14-ACA5-8171710A824A}"/>
              </a:ext>
            </a:extLst>
          </p:cNvPr>
          <p:cNvSpPr/>
          <p:nvPr/>
        </p:nvSpPr>
        <p:spPr>
          <a:xfrm>
            <a:off x="5252720" y="1856471"/>
            <a:ext cx="2160000" cy="2160000"/>
          </a:xfrm>
          <a:prstGeom prst="rect">
            <a:avLst/>
          </a:prstGeom>
          <a:solidFill>
            <a:schemeClr val="accent4"/>
          </a:solidFill>
          <a:ln w="139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20B2229-A196-43A3-8388-12031402E4B0}"/>
              </a:ext>
            </a:extLst>
          </p:cNvPr>
          <p:cNvSpPr txBox="1"/>
          <p:nvPr/>
        </p:nvSpPr>
        <p:spPr>
          <a:xfrm>
            <a:off x="2628900" y="4142894"/>
            <a:ext cx="6934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DSL 3</a:t>
            </a:r>
            <a:r>
              <a:rPr lang="ko-KR" altLang="en-US" sz="2400" spc="-15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조 </a:t>
            </a:r>
            <a:r>
              <a:rPr lang="en-US" altLang="ko-KR" sz="2400" spc="-15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EDA </a:t>
            </a:r>
            <a:r>
              <a:rPr lang="ko-KR" altLang="en-US" sz="2400" spc="-150" smtClean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발표</a:t>
            </a:r>
            <a:r>
              <a:rPr lang="en-US" altLang="ko-KR" sz="2400" spc="-150" smtClean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endParaRPr lang="en-US" altLang="ko-KR" sz="2400" spc="-150" dirty="0">
              <a:solidFill>
                <a:schemeClr val="accent4">
                  <a:lumMod val="50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ko-KR" altLang="ko-KR" sz="2400" dirty="0"/>
              <a:t>저소득계층의 신용카드 </a:t>
            </a:r>
            <a:r>
              <a:rPr lang="ko-KR" altLang="ko-KR" sz="2400" dirty="0" err="1"/>
              <a:t>연체율</a:t>
            </a:r>
            <a:r>
              <a:rPr lang="ko-KR" altLang="ko-KR" sz="2400" dirty="0"/>
              <a:t> 결정 요인 분석</a:t>
            </a:r>
            <a:endParaRPr lang="ko-KR" altLang="en-US" sz="2400" spc="-150" dirty="0">
              <a:solidFill>
                <a:schemeClr val="accent4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0F8DA3FA-A923-4EC7-9E49-9F6F21714EE0}"/>
              </a:ext>
            </a:extLst>
          </p:cNvPr>
          <p:cNvSpPr/>
          <p:nvPr/>
        </p:nvSpPr>
        <p:spPr>
          <a:xfrm>
            <a:off x="4728480" y="1314549"/>
            <a:ext cx="2160000" cy="2160000"/>
          </a:xfrm>
          <a:prstGeom prst="rect">
            <a:avLst/>
          </a:prstGeom>
          <a:solidFill>
            <a:schemeClr val="accent2"/>
          </a:solidFill>
          <a:ln w="139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52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B1985EEF-2AD8-452A-AD82-3BF8C0CCB759}"/>
              </a:ext>
            </a:extLst>
          </p:cNvPr>
          <p:cNvSpPr/>
          <p:nvPr/>
        </p:nvSpPr>
        <p:spPr>
          <a:xfrm>
            <a:off x="719999" y="869202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82363163-7A23-46FA-8BFB-C5C551676293}"/>
              </a:ext>
            </a:extLst>
          </p:cNvPr>
          <p:cNvSpPr/>
          <p:nvPr/>
        </p:nvSpPr>
        <p:spPr>
          <a:xfrm flipV="1">
            <a:off x="1" y="870529"/>
            <a:ext cx="720000" cy="1120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6E7AF03-AAFA-4B21-94E6-D43D71719920}"/>
              </a:ext>
            </a:extLst>
          </p:cNvPr>
          <p:cNvSpPr txBox="1"/>
          <p:nvPr/>
        </p:nvSpPr>
        <p:spPr>
          <a:xfrm>
            <a:off x="1173584" y="79679"/>
            <a:ext cx="20394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accent4">
                    <a:lumMod val="50000"/>
                  </a:schemeClr>
                </a:solidFill>
              </a:rPr>
              <a:t>Motivation</a:t>
            </a:r>
            <a:endParaRPr lang="ko-KR" altLang="en-US" sz="32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E5F0EF4-96E3-43A5-A432-2ED2B20E641A}"/>
              </a:ext>
            </a:extLst>
          </p:cNvPr>
          <p:cNvSpPr txBox="1"/>
          <p:nvPr/>
        </p:nvSpPr>
        <p:spPr>
          <a:xfrm>
            <a:off x="916529" y="534425"/>
            <a:ext cx="2946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accent4">
                    <a:lumMod val="50000"/>
                  </a:schemeClr>
                </a:solidFill>
              </a:rPr>
              <a:t>소득 분위와 주택 보유 여부의 관계</a:t>
            </a:r>
          </a:p>
        </p:txBody>
      </p:sp>
      <p:sp>
        <p:nvSpPr>
          <p:cNvPr id="29" name="양쪽 대괄호 28">
            <a:extLst>
              <a:ext uri="{FF2B5EF4-FFF2-40B4-BE49-F238E27FC236}">
                <a16:creationId xmlns:a16="http://schemas.microsoft.com/office/drawing/2014/main" xmlns="" id="{5E5ACD77-60A7-42F4-B49C-74A73001AC30}"/>
              </a:ext>
            </a:extLst>
          </p:cNvPr>
          <p:cNvSpPr/>
          <p:nvPr/>
        </p:nvSpPr>
        <p:spPr>
          <a:xfrm>
            <a:off x="1498600" y="2107262"/>
            <a:ext cx="9194800" cy="1574800"/>
          </a:xfrm>
          <a:prstGeom prst="bracketPair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78422A62-F2C0-4B99-A1AF-665F3236982E}"/>
              </a:ext>
            </a:extLst>
          </p:cNvPr>
          <p:cNvCxnSpPr/>
          <p:nvPr/>
        </p:nvCxnSpPr>
        <p:spPr>
          <a:xfrm>
            <a:off x="661697" y="4380053"/>
            <a:ext cx="11139621" cy="0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화살표: 아래쪽 46">
            <a:extLst>
              <a:ext uri="{FF2B5EF4-FFF2-40B4-BE49-F238E27FC236}">
                <a16:creationId xmlns:a16="http://schemas.microsoft.com/office/drawing/2014/main" xmlns="" id="{2448A64C-DE57-4D1C-A121-76BED91CED79}"/>
              </a:ext>
            </a:extLst>
          </p:cNvPr>
          <p:cNvSpPr/>
          <p:nvPr/>
        </p:nvSpPr>
        <p:spPr>
          <a:xfrm>
            <a:off x="5362827" y="4419121"/>
            <a:ext cx="1737360" cy="955036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7D44CD90-681C-4313-B710-4C0F5089ED55}"/>
              </a:ext>
            </a:extLst>
          </p:cNvPr>
          <p:cNvSpPr txBox="1"/>
          <p:nvPr/>
        </p:nvSpPr>
        <p:spPr>
          <a:xfrm>
            <a:off x="2036618" y="5510114"/>
            <a:ext cx="8656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pc="-150" dirty="0"/>
              <a:t>소득 분위와 차량 보유 여부는 </a:t>
            </a:r>
            <a:r>
              <a:rPr lang="ko-KR" altLang="en-US" sz="2800" spc="-150" dirty="0">
                <a:highlight>
                  <a:srgbClr val="FFFF00"/>
                </a:highlight>
              </a:rPr>
              <a:t>유의미한 상관관계</a:t>
            </a:r>
            <a:r>
              <a:rPr lang="ko-KR" altLang="en-US" sz="2800" spc="-150" dirty="0"/>
              <a:t>를 보임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EC2887D5-FF09-BBDF-F342-9DFD9BC8B7A2}"/>
              </a:ext>
            </a:extLst>
          </p:cNvPr>
          <p:cNvSpPr txBox="1"/>
          <p:nvPr/>
        </p:nvSpPr>
        <p:spPr>
          <a:xfrm>
            <a:off x="0" y="-43433"/>
            <a:ext cx="13786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2-4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5E700941-B93C-58E0-0333-41C847F6A5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999" y="923202"/>
            <a:ext cx="4901587" cy="356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970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FD27475A-FB44-45B8-A8EA-787D9F9F89C1}"/>
              </a:ext>
            </a:extLst>
          </p:cNvPr>
          <p:cNvSpPr/>
          <p:nvPr/>
        </p:nvSpPr>
        <p:spPr>
          <a:xfrm>
            <a:off x="894080" y="955040"/>
            <a:ext cx="5029200" cy="502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8F1EF4E5-8B6C-4044-98D4-4CE9EBEEE068}"/>
              </a:ext>
            </a:extLst>
          </p:cNvPr>
          <p:cNvSpPr/>
          <p:nvPr/>
        </p:nvSpPr>
        <p:spPr>
          <a:xfrm>
            <a:off x="3972560" y="1412240"/>
            <a:ext cx="2824480" cy="28244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CB23695-8A31-40A6-B134-9546AED4FADD}"/>
              </a:ext>
            </a:extLst>
          </p:cNvPr>
          <p:cNvSpPr txBox="1"/>
          <p:nvPr/>
        </p:nvSpPr>
        <p:spPr>
          <a:xfrm>
            <a:off x="6027376" y="1633249"/>
            <a:ext cx="66556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solidFill>
                  <a:schemeClr val="accent2"/>
                </a:solidFill>
              </a:rPr>
              <a:t>3</a:t>
            </a:r>
            <a:endParaRPr lang="ko-KR" altLang="en-US" sz="6600" b="1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CAE39EE-4340-C13E-87D2-80F62C193390}"/>
              </a:ext>
            </a:extLst>
          </p:cNvPr>
          <p:cNvSpPr txBox="1"/>
          <p:nvPr/>
        </p:nvSpPr>
        <p:spPr>
          <a:xfrm>
            <a:off x="7598355" y="3100308"/>
            <a:ext cx="36995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pc="-300" dirty="0" smtClean="0">
                <a:solidFill>
                  <a:schemeClr val="accent4">
                    <a:lumMod val="50000"/>
                  </a:schemeClr>
                </a:solidFill>
              </a:rPr>
              <a:t>저소득계층의 신용등급 결정요인</a:t>
            </a:r>
            <a:endParaRPr lang="ko-KR" altLang="en-US" sz="1800" spc="-3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94F702A-BD41-78A5-142F-458A6689253F}"/>
              </a:ext>
            </a:extLst>
          </p:cNvPr>
          <p:cNvSpPr txBox="1"/>
          <p:nvPr/>
        </p:nvSpPr>
        <p:spPr>
          <a:xfrm>
            <a:off x="7363271" y="2418079"/>
            <a:ext cx="26068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 smtClean="0">
                <a:solidFill>
                  <a:schemeClr val="accent4">
                    <a:lumMod val="50000"/>
                  </a:schemeClr>
                </a:solidFill>
              </a:rPr>
              <a:t>Main Analysis</a:t>
            </a:r>
            <a:endParaRPr lang="ko-KR" altLang="en-US" sz="3600" spc="-3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843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6E7AF03-AAFA-4B21-94E6-D43D71719920}"/>
              </a:ext>
            </a:extLst>
          </p:cNvPr>
          <p:cNvSpPr txBox="1"/>
          <p:nvPr/>
        </p:nvSpPr>
        <p:spPr>
          <a:xfrm>
            <a:off x="1085226" y="169965"/>
            <a:ext cx="16722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신용수요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E5F0EF4-96E3-43A5-A432-2ED2B20E641A}"/>
              </a:ext>
            </a:extLst>
          </p:cNvPr>
          <p:cNvSpPr txBox="1"/>
          <p:nvPr/>
        </p:nvSpPr>
        <p:spPr>
          <a:xfrm>
            <a:off x="1085226" y="701300"/>
            <a:ext cx="5711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accent4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신용수요란 신용카드의 신용을 얼마나 사용하고자 하는 지를 의미함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10550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3.1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xmlns="" id="{28F198C3-DD84-6DD1-6B0F-5169D8B96DC8}"/>
              </a:ext>
            </a:extLst>
          </p:cNvPr>
          <p:cNvSpPr/>
          <p:nvPr/>
        </p:nvSpPr>
        <p:spPr>
          <a:xfrm>
            <a:off x="3791146" y="1527140"/>
            <a:ext cx="4609707" cy="2205872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Credit</a:t>
            </a:r>
            <a:endParaRPr lang="ko-KR" altLang="en-US" sz="80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xmlns="" id="{289EA866-9222-473E-58EA-CA0C922BA696}"/>
              </a:ext>
            </a:extLst>
          </p:cNvPr>
          <p:cNvSpPr/>
          <p:nvPr/>
        </p:nvSpPr>
        <p:spPr>
          <a:xfrm>
            <a:off x="719999" y="4048549"/>
            <a:ext cx="4609707" cy="850563"/>
          </a:xfrm>
          <a:prstGeom prst="round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E88EC7FE-33E3-A100-0CF7-C701E94E5D55}"/>
              </a:ext>
            </a:extLst>
          </p:cNvPr>
          <p:cNvSpPr txBox="1"/>
          <p:nvPr/>
        </p:nvSpPr>
        <p:spPr>
          <a:xfrm>
            <a:off x="860260" y="4172685"/>
            <a:ext cx="424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앞서 단순히 소득이 낮다고 해서 신용 점수가 높지 않음을 확인함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xmlns="" id="{9E5985BA-522C-797E-5262-57C69A0C352B}"/>
              </a:ext>
            </a:extLst>
          </p:cNvPr>
          <p:cNvSpPr/>
          <p:nvPr/>
        </p:nvSpPr>
        <p:spPr>
          <a:xfrm>
            <a:off x="6862293" y="4048550"/>
            <a:ext cx="4609707" cy="850562"/>
          </a:xfrm>
          <a:prstGeom prst="round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76B02FB6-29B5-7969-0039-B593ACDA9480}"/>
              </a:ext>
            </a:extLst>
          </p:cNvPr>
          <p:cNvSpPr txBox="1"/>
          <p:nvPr/>
        </p:nvSpPr>
        <p:spPr>
          <a:xfrm>
            <a:off x="6999400" y="4172685"/>
            <a:ext cx="4396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소득 대비 얼마나 신용카드를 사용하는 지가 신용 점수에 영향을 줌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xmlns="" id="{D35BDA97-48B3-6687-03E4-0D18C496EF19}"/>
              </a:ext>
            </a:extLst>
          </p:cNvPr>
          <p:cNvCxnSpPr>
            <a:cxnSpLocks/>
            <a:stCxn id="7" idx="3"/>
          </p:cNvCxnSpPr>
          <p:nvPr/>
        </p:nvCxnSpPr>
        <p:spPr>
          <a:xfrm flipH="1">
            <a:off x="3101419" y="3409970"/>
            <a:ext cx="1364803" cy="55871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xmlns="" id="{D3B9912A-6DFB-5E91-9B54-AC4B4FDB1508}"/>
              </a:ext>
            </a:extLst>
          </p:cNvPr>
          <p:cNvCxnSpPr>
            <a:cxnSpLocks/>
            <a:stCxn id="7" idx="5"/>
          </p:cNvCxnSpPr>
          <p:nvPr/>
        </p:nvCxnSpPr>
        <p:spPr>
          <a:xfrm>
            <a:off x="7725777" y="3409970"/>
            <a:ext cx="1352235" cy="55871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36397AB-3123-CDC6-B14C-9469E1B3172D}"/>
              </a:ext>
            </a:extLst>
          </p:cNvPr>
          <p:cNvSpPr txBox="1"/>
          <p:nvPr/>
        </p:nvSpPr>
        <p:spPr>
          <a:xfrm>
            <a:off x="720000" y="3605752"/>
            <a:ext cx="365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91B52BAF-7817-DED5-8D94-89C04712BF1C}"/>
              </a:ext>
            </a:extLst>
          </p:cNvPr>
          <p:cNvSpPr/>
          <p:nvPr/>
        </p:nvSpPr>
        <p:spPr>
          <a:xfrm>
            <a:off x="720000" y="3617536"/>
            <a:ext cx="288668" cy="351149"/>
          </a:xfrm>
          <a:prstGeom prst="round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3BCA5512-366C-49DF-99B8-FA9424CF7A8F}"/>
              </a:ext>
            </a:extLst>
          </p:cNvPr>
          <p:cNvSpPr txBox="1"/>
          <p:nvPr/>
        </p:nvSpPr>
        <p:spPr>
          <a:xfrm>
            <a:off x="11106773" y="3612151"/>
            <a:ext cx="365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xmlns="" id="{D3CF5127-B8B5-16D9-174E-55D2C3E51610}"/>
              </a:ext>
            </a:extLst>
          </p:cNvPr>
          <p:cNvSpPr/>
          <p:nvPr/>
        </p:nvSpPr>
        <p:spPr>
          <a:xfrm>
            <a:off x="11106773" y="3623935"/>
            <a:ext cx="288668" cy="351149"/>
          </a:xfrm>
          <a:prstGeom prst="round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295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6E7AF03-AAFA-4B21-94E6-D43D71719920}"/>
              </a:ext>
            </a:extLst>
          </p:cNvPr>
          <p:cNvSpPr txBox="1"/>
          <p:nvPr/>
        </p:nvSpPr>
        <p:spPr>
          <a:xfrm>
            <a:off x="1085226" y="169965"/>
            <a:ext cx="16722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신용수요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E5F0EF4-96E3-43A5-A432-2ED2B20E641A}"/>
              </a:ext>
            </a:extLst>
          </p:cNvPr>
          <p:cNvSpPr txBox="1"/>
          <p:nvPr/>
        </p:nvSpPr>
        <p:spPr>
          <a:xfrm>
            <a:off x="1085226" y="701184"/>
            <a:ext cx="5711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accent4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신용수요란 신용카드의 신용을 얼마나 사용하고자 하는 지를 의미함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10550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3.1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xmlns="" id="{28F198C3-DD84-6DD1-6B0F-5169D8B96DC8}"/>
              </a:ext>
            </a:extLst>
          </p:cNvPr>
          <p:cNvSpPr/>
          <p:nvPr/>
        </p:nvSpPr>
        <p:spPr>
          <a:xfrm>
            <a:off x="3791146" y="1527140"/>
            <a:ext cx="4609707" cy="2205872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Credit</a:t>
            </a:r>
            <a:endParaRPr lang="ko-KR" altLang="en-US" sz="80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xmlns="" id="{289EA866-9222-473E-58EA-CA0C922BA696}"/>
              </a:ext>
            </a:extLst>
          </p:cNvPr>
          <p:cNvSpPr/>
          <p:nvPr/>
        </p:nvSpPr>
        <p:spPr>
          <a:xfrm>
            <a:off x="719999" y="4048549"/>
            <a:ext cx="4609707" cy="850563"/>
          </a:xfrm>
          <a:prstGeom prst="round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E88EC7FE-33E3-A100-0CF7-C701E94E5D55}"/>
              </a:ext>
            </a:extLst>
          </p:cNvPr>
          <p:cNvSpPr txBox="1"/>
          <p:nvPr/>
        </p:nvSpPr>
        <p:spPr>
          <a:xfrm>
            <a:off x="860259" y="4172685"/>
            <a:ext cx="4305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앞서 단순히 소득이 낮다고 해서 신용 점수가 높지 않음을 확인함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xmlns="" id="{9E5985BA-522C-797E-5262-57C69A0C352B}"/>
              </a:ext>
            </a:extLst>
          </p:cNvPr>
          <p:cNvSpPr/>
          <p:nvPr/>
        </p:nvSpPr>
        <p:spPr>
          <a:xfrm>
            <a:off x="6862293" y="4048550"/>
            <a:ext cx="4609707" cy="850562"/>
          </a:xfrm>
          <a:prstGeom prst="round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76B02FB6-29B5-7969-0039-B593ACDA9480}"/>
              </a:ext>
            </a:extLst>
          </p:cNvPr>
          <p:cNvSpPr txBox="1"/>
          <p:nvPr/>
        </p:nvSpPr>
        <p:spPr>
          <a:xfrm>
            <a:off x="6999400" y="4172685"/>
            <a:ext cx="4396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소득 대비 얼마나 신용카드를 사용하는 지가 신용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점수에 영향을 줌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xmlns="" id="{D35BDA97-48B3-6687-03E4-0D18C496EF19}"/>
              </a:ext>
            </a:extLst>
          </p:cNvPr>
          <p:cNvCxnSpPr>
            <a:cxnSpLocks/>
            <a:stCxn id="7" idx="3"/>
          </p:cNvCxnSpPr>
          <p:nvPr/>
        </p:nvCxnSpPr>
        <p:spPr>
          <a:xfrm flipH="1">
            <a:off x="3101419" y="3409970"/>
            <a:ext cx="1364803" cy="55871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xmlns="" id="{D3B9912A-6DFB-5E91-9B54-AC4B4FDB1508}"/>
              </a:ext>
            </a:extLst>
          </p:cNvPr>
          <p:cNvCxnSpPr>
            <a:cxnSpLocks/>
            <a:stCxn id="7" idx="5"/>
          </p:cNvCxnSpPr>
          <p:nvPr/>
        </p:nvCxnSpPr>
        <p:spPr>
          <a:xfrm>
            <a:off x="7725777" y="3409970"/>
            <a:ext cx="1352235" cy="55871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36397AB-3123-CDC6-B14C-9469E1B3172D}"/>
              </a:ext>
            </a:extLst>
          </p:cNvPr>
          <p:cNvSpPr txBox="1"/>
          <p:nvPr/>
        </p:nvSpPr>
        <p:spPr>
          <a:xfrm>
            <a:off x="720000" y="3605752"/>
            <a:ext cx="365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91B52BAF-7817-DED5-8D94-89C04712BF1C}"/>
              </a:ext>
            </a:extLst>
          </p:cNvPr>
          <p:cNvSpPr/>
          <p:nvPr/>
        </p:nvSpPr>
        <p:spPr>
          <a:xfrm>
            <a:off x="720000" y="3617536"/>
            <a:ext cx="288668" cy="351149"/>
          </a:xfrm>
          <a:prstGeom prst="round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3BCA5512-366C-49DF-99B8-FA9424CF7A8F}"/>
              </a:ext>
            </a:extLst>
          </p:cNvPr>
          <p:cNvSpPr txBox="1"/>
          <p:nvPr/>
        </p:nvSpPr>
        <p:spPr>
          <a:xfrm>
            <a:off x="11106773" y="3612151"/>
            <a:ext cx="365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xmlns="" id="{D3CF5127-B8B5-16D9-174E-55D2C3E51610}"/>
              </a:ext>
            </a:extLst>
          </p:cNvPr>
          <p:cNvSpPr/>
          <p:nvPr/>
        </p:nvSpPr>
        <p:spPr>
          <a:xfrm>
            <a:off x="11106773" y="3623935"/>
            <a:ext cx="288668" cy="351149"/>
          </a:xfrm>
          <a:prstGeom prst="round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539B21A0-B738-2951-5915-A52C0A2757F5}"/>
              </a:ext>
            </a:extLst>
          </p:cNvPr>
          <p:cNvCxnSpPr>
            <a:stCxn id="7" idx="4"/>
          </p:cNvCxnSpPr>
          <p:nvPr/>
        </p:nvCxnSpPr>
        <p:spPr>
          <a:xfrm>
            <a:off x="6096000" y="3733012"/>
            <a:ext cx="0" cy="166854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xmlns="" id="{C351FB98-1703-2CB1-9274-579F4D97A3AD}"/>
              </a:ext>
            </a:extLst>
          </p:cNvPr>
          <p:cNvSpPr/>
          <p:nvPr/>
        </p:nvSpPr>
        <p:spPr>
          <a:xfrm>
            <a:off x="719999" y="5481423"/>
            <a:ext cx="10751999" cy="850563"/>
          </a:xfrm>
          <a:prstGeom prst="round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7BDFE2F6-2DA5-E486-D153-06E763C886D2}"/>
              </a:ext>
            </a:extLst>
          </p:cNvPr>
          <p:cNvSpPr txBox="1"/>
          <p:nvPr/>
        </p:nvSpPr>
        <p:spPr>
          <a:xfrm>
            <a:off x="860259" y="5601062"/>
            <a:ext cx="10535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자동차와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같이 신용을 필요로 하는 것들을 신용수요라고 정의함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소득 수준 대비 신용수요를 나타내는 변수 중 어떠한 변수가 신용 점수에 영향을 주는 지 확인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8EB0643A-98F2-364C-4C7E-69E9290B8FA6}"/>
              </a:ext>
            </a:extLst>
          </p:cNvPr>
          <p:cNvSpPr txBox="1"/>
          <p:nvPr/>
        </p:nvSpPr>
        <p:spPr>
          <a:xfrm>
            <a:off x="720000" y="5038394"/>
            <a:ext cx="365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xmlns="" id="{A0F959ED-8310-7956-3972-B27D2DCF4FEC}"/>
              </a:ext>
            </a:extLst>
          </p:cNvPr>
          <p:cNvSpPr/>
          <p:nvPr/>
        </p:nvSpPr>
        <p:spPr>
          <a:xfrm>
            <a:off x="720000" y="5050178"/>
            <a:ext cx="288668" cy="351149"/>
          </a:xfrm>
          <a:prstGeom prst="round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1887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6E7AF03-AAFA-4B21-94E6-D43D71719920}"/>
              </a:ext>
            </a:extLst>
          </p:cNvPr>
          <p:cNvSpPr txBox="1"/>
          <p:nvPr/>
        </p:nvSpPr>
        <p:spPr>
          <a:xfrm>
            <a:off x="1240976" y="168355"/>
            <a:ext cx="64524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smtClean="0">
                <a:solidFill>
                  <a:schemeClr val="accent4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저소득계층의 자동차 보유와 신용등급</a:t>
            </a:r>
            <a:endParaRPr lang="ko-KR" altLang="en-US" sz="3200" spc="-300" dirty="0">
              <a:solidFill>
                <a:schemeClr val="accent4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10550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3.2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689DAA64-8F2D-C478-080B-A5485246E7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3288" y="1321656"/>
            <a:ext cx="6105423" cy="3900894"/>
          </a:xfrm>
          <a:prstGeom prst="rect">
            <a:avLst/>
          </a:prstGeom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xmlns="" id="{F9BF6426-895E-E9D8-0A0E-FABA6FAE71CC}"/>
              </a:ext>
            </a:extLst>
          </p:cNvPr>
          <p:cNvSpPr/>
          <p:nvPr/>
        </p:nvSpPr>
        <p:spPr>
          <a:xfrm>
            <a:off x="3469064" y="1602554"/>
            <a:ext cx="895546" cy="351619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이등변 삼각형 20">
            <a:extLst>
              <a:ext uri="{FF2B5EF4-FFF2-40B4-BE49-F238E27FC236}">
                <a16:creationId xmlns:a16="http://schemas.microsoft.com/office/drawing/2014/main" xmlns="" id="{C6DBB7CB-AB2C-6B77-0637-A9796D0C9914}"/>
              </a:ext>
            </a:extLst>
          </p:cNvPr>
          <p:cNvSpPr/>
          <p:nvPr/>
        </p:nvSpPr>
        <p:spPr>
          <a:xfrm rot="10800000">
            <a:off x="3394286" y="5255445"/>
            <a:ext cx="4910727" cy="248002"/>
          </a:xfrm>
          <a:prstGeom prst="triangle">
            <a:avLst/>
          </a:prstGeom>
          <a:gradFill flip="none" rotWithShape="1">
            <a:gsLst>
              <a:gs pos="33000">
                <a:schemeClr val="accent6">
                  <a:lumMod val="20000"/>
                  <a:lumOff val="80000"/>
                  <a:shade val="30000"/>
                  <a:satMod val="115000"/>
                  <a:alpha val="36000"/>
                </a:schemeClr>
              </a:gs>
              <a:gs pos="64000">
                <a:schemeClr val="accent6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  <a:lumMod val="0"/>
                  <a:lumOff val="100000"/>
                </a:schemeClr>
              </a:gs>
            </a:gsLst>
            <a:lin ang="54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xmlns="" id="{E4EFBCEE-E2ED-1D94-D871-598CDA858D33}"/>
              </a:ext>
            </a:extLst>
          </p:cNvPr>
          <p:cNvSpPr/>
          <p:nvPr/>
        </p:nvSpPr>
        <p:spPr>
          <a:xfrm>
            <a:off x="720000" y="5683103"/>
            <a:ext cx="10751999" cy="623429"/>
          </a:xfrm>
          <a:prstGeom prst="round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7E35E58F-2630-D7B7-3D3E-26778C4C1351}"/>
              </a:ext>
            </a:extLst>
          </p:cNvPr>
          <p:cNvSpPr txBox="1"/>
          <p:nvPr/>
        </p:nvSpPr>
        <p:spPr>
          <a:xfrm>
            <a:off x="874693" y="5818327"/>
            <a:ext cx="10484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결론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소득 분위가 낮을 때 자동차를 소유하고자 하면 신용 점수가 높아짐을 확인하였음</a:t>
            </a:r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1390894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6E7AF03-AAFA-4B21-94E6-D43D71719920}"/>
              </a:ext>
            </a:extLst>
          </p:cNvPr>
          <p:cNvSpPr txBox="1"/>
          <p:nvPr/>
        </p:nvSpPr>
        <p:spPr>
          <a:xfrm>
            <a:off x="1240976" y="168622"/>
            <a:ext cx="76738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smtClean="0">
                <a:solidFill>
                  <a:schemeClr val="accent4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저소득계층의 신용카드 발급 회수와 신용등급</a:t>
            </a:r>
            <a:endParaRPr lang="ko-KR" altLang="en-US" sz="3200" spc="-300" dirty="0">
              <a:solidFill>
                <a:schemeClr val="accent4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E5F0EF4-96E3-43A5-A432-2ED2B20E641A}"/>
              </a:ext>
            </a:extLst>
          </p:cNvPr>
          <p:cNvSpPr txBox="1"/>
          <p:nvPr/>
        </p:nvSpPr>
        <p:spPr>
          <a:xfrm>
            <a:off x="1240976" y="723963"/>
            <a:ext cx="52902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accent4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소득이 많아질수록 카드 발급 횟수가 증가한다는 경향성을 확인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10550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3.3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689DAA64-8F2D-C478-080B-A5485246E7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53417" y="1321656"/>
            <a:ext cx="5485165" cy="3900894"/>
          </a:xfrm>
          <a:prstGeom prst="rect">
            <a:avLst/>
          </a:prstGeom>
        </p:spPr>
      </p:pic>
      <p:sp>
        <p:nvSpPr>
          <p:cNvPr id="21" name="이등변 삼각형 20">
            <a:extLst>
              <a:ext uri="{FF2B5EF4-FFF2-40B4-BE49-F238E27FC236}">
                <a16:creationId xmlns:a16="http://schemas.microsoft.com/office/drawing/2014/main" xmlns="" id="{C6DBB7CB-AB2C-6B77-0637-A9796D0C9914}"/>
              </a:ext>
            </a:extLst>
          </p:cNvPr>
          <p:cNvSpPr/>
          <p:nvPr/>
        </p:nvSpPr>
        <p:spPr>
          <a:xfrm rot="10800000">
            <a:off x="3394284" y="5232788"/>
            <a:ext cx="5444297" cy="270658"/>
          </a:xfrm>
          <a:prstGeom prst="triangle">
            <a:avLst/>
          </a:prstGeom>
          <a:gradFill flip="none" rotWithShape="1">
            <a:gsLst>
              <a:gs pos="33000">
                <a:schemeClr val="accent6">
                  <a:lumMod val="20000"/>
                  <a:lumOff val="80000"/>
                  <a:shade val="30000"/>
                  <a:satMod val="115000"/>
                  <a:alpha val="36000"/>
                </a:schemeClr>
              </a:gs>
              <a:gs pos="64000">
                <a:schemeClr val="accent6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  <a:lumMod val="0"/>
                  <a:lumOff val="100000"/>
                </a:schemeClr>
              </a:gs>
            </a:gsLst>
            <a:lin ang="54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xmlns="" id="{E4EFBCEE-E2ED-1D94-D871-598CDA858D33}"/>
              </a:ext>
            </a:extLst>
          </p:cNvPr>
          <p:cNvSpPr/>
          <p:nvPr/>
        </p:nvSpPr>
        <p:spPr>
          <a:xfrm>
            <a:off x="720000" y="5683103"/>
            <a:ext cx="10751999" cy="877953"/>
          </a:xfrm>
          <a:prstGeom prst="round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7E35E58F-2630-D7B7-3D3E-26778C4C1351}"/>
              </a:ext>
            </a:extLst>
          </p:cNvPr>
          <p:cNvSpPr txBox="1"/>
          <p:nvPr/>
        </p:nvSpPr>
        <p:spPr>
          <a:xfrm>
            <a:off x="874693" y="5818327"/>
            <a:ext cx="104846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결론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소득 분위가 높아질수록 카드 발급 횟수가 많아 짐을 확인하였음</a:t>
            </a:r>
            <a:endParaRPr lang="en-US" altLang="ko-KR" sz="1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</a:t>
            </a: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소득 분위가 높아질수록 소비가 많아질 것이고 이는 신용 수요를 요구로 할 것임을 추론하였음</a:t>
            </a:r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322811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6E7AF03-AAFA-4B21-94E6-D43D71719920}"/>
              </a:ext>
            </a:extLst>
          </p:cNvPr>
          <p:cNvSpPr txBox="1"/>
          <p:nvPr/>
        </p:nvSpPr>
        <p:spPr>
          <a:xfrm>
            <a:off x="1240976" y="169906"/>
            <a:ext cx="76738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smtClean="0">
                <a:solidFill>
                  <a:schemeClr val="accent4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저소득계층의 </a:t>
            </a:r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신용카드 발급 </a:t>
            </a:r>
            <a:r>
              <a:rPr lang="ko-KR" altLang="en-US" sz="3200" spc="-300" dirty="0" smtClean="0">
                <a:solidFill>
                  <a:schemeClr val="accent4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회수와 신용등급</a:t>
            </a:r>
            <a:endParaRPr lang="ko-KR" altLang="en-US" sz="3200" spc="-300" dirty="0">
              <a:solidFill>
                <a:schemeClr val="accent4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E5F0EF4-96E3-43A5-A432-2ED2B20E641A}"/>
              </a:ext>
            </a:extLst>
          </p:cNvPr>
          <p:cNvSpPr txBox="1"/>
          <p:nvPr/>
        </p:nvSpPr>
        <p:spPr>
          <a:xfrm>
            <a:off x="1240976" y="715244"/>
            <a:ext cx="1808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accent4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예상과는 </a:t>
            </a:r>
            <a:r>
              <a:rPr lang="ko-KR" altLang="en-US" sz="1400" dirty="0">
                <a:solidFill>
                  <a:schemeClr val="accent4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다른 </a:t>
            </a:r>
            <a:r>
              <a:rPr lang="ko-KR" altLang="en-US" sz="1400" dirty="0" smtClean="0">
                <a:solidFill>
                  <a:schemeClr val="accent4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결과 </a:t>
            </a:r>
            <a:endParaRPr lang="ko-KR" altLang="en-US" sz="1400" dirty="0">
              <a:solidFill>
                <a:schemeClr val="accent4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10550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3.3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689DAA64-8F2D-C478-080B-A5485246E7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21598" y="1371411"/>
            <a:ext cx="6148802" cy="3644164"/>
          </a:xfrm>
          <a:prstGeom prst="rect">
            <a:avLst/>
          </a:prstGeom>
        </p:spPr>
      </p:pic>
      <p:sp>
        <p:nvSpPr>
          <p:cNvPr id="21" name="이등변 삼각형 20">
            <a:extLst>
              <a:ext uri="{FF2B5EF4-FFF2-40B4-BE49-F238E27FC236}">
                <a16:creationId xmlns:a16="http://schemas.microsoft.com/office/drawing/2014/main" xmlns="" id="{C6DBB7CB-AB2C-6B77-0637-A9796D0C9914}"/>
              </a:ext>
            </a:extLst>
          </p:cNvPr>
          <p:cNvSpPr/>
          <p:nvPr/>
        </p:nvSpPr>
        <p:spPr>
          <a:xfrm rot="10800000">
            <a:off x="3365114" y="5015575"/>
            <a:ext cx="4732510" cy="333764"/>
          </a:xfrm>
          <a:prstGeom prst="triangle">
            <a:avLst/>
          </a:prstGeom>
          <a:gradFill flip="none" rotWithShape="1">
            <a:gsLst>
              <a:gs pos="33000">
                <a:schemeClr val="accent6">
                  <a:lumMod val="20000"/>
                  <a:lumOff val="80000"/>
                  <a:shade val="30000"/>
                  <a:satMod val="115000"/>
                  <a:alpha val="36000"/>
                </a:schemeClr>
              </a:gs>
              <a:gs pos="64000">
                <a:schemeClr val="accent6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  <a:lumMod val="0"/>
                  <a:lumOff val="100000"/>
                </a:schemeClr>
              </a:gs>
            </a:gsLst>
            <a:lin ang="54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xmlns="" id="{6A1BA936-B6BE-533B-8EBD-0D672034A126}"/>
              </a:ext>
            </a:extLst>
          </p:cNvPr>
          <p:cNvSpPr/>
          <p:nvPr/>
        </p:nvSpPr>
        <p:spPr>
          <a:xfrm>
            <a:off x="720000" y="5683103"/>
            <a:ext cx="10751999" cy="623429"/>
          </a:xfrm>
          <a:prstGeom prst="round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5326CC93-E006-63C7-70E6-20A7804FF05A}"/>
              </a:ext>
            </a:extLst>
          </p:cNvPr>
          <p:cNvSpPr txBox="1"/>
          <p:nvPr/>
        </p:nvSpPr>
        <p:spPr>
          <a:xfrm>
            <a:off x="874693" y="5818327"/>
            <a:ext cx="1048460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소득 </a:t>
            </a: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분위 별 평균 카드 발급 횟수보다 카드 발급 횟수가 많은 집단의 신용 점수가 더 낮았음</a:t>
            </a:r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491333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2" descr="data:image/png;base64,iVBORw0KGgoAAAANSUhEUgAAAZkAAAEHCAYAAAB8yTv9AAAAOXRFWHRTb2Z0d2FyZQBNYXRwbG90bGliIHZlcnNpb24zLjUuMSwgaHR0cHM6Ly9tYXRwbG90bGliLm9yZy/YYfK9AAAACXBIWXMAAAsTAAALEwEAmpwYAAAgO0lEQVR4nO3df7xVdZ3v8ddbMMQUBCVD4F5MsS5a4nBES++NogtMc0uddMTbJHaZaHzoVFMzXZnujL8uTU4lM9bVHpQEOiWgVpJXRgkxtRA4GMoPNU5iSXAVO4RYwgR+7h/ru2WdzT6bs/F8z4HD+/l47Mde+7PW97u+67A2n73Wd63vUkRgZmaWw2Hd3QAzM+u5nGTMzCwbJxkzM8vGScbMzLJxkjEzs2x6d3cDDiTHHXdcDB8+vLubYWZ2UFm5cuVLETGo1jwnmZLhw4fT3Nzc3c0wMzuoSPple/N8uszMzLJxkjEzs2ycZMzMLBsnGTMzy8ZJxszMsnGSMTOzbJxkzMwsGycZMzPLxknGzMyy8R3/ZoeIrWtmdHcT7AA04LS/zlq/k0wne3XrQ93dBDsA9R0wtrubYNYtfLrMzMyycZIxM7NsnGTMzCwbJxkzM8vGScbMzLJxkjEzs2ycZMzMLJusSUbSEZKWS3pC0lpJ16b4NZJ+LWlVen2wVGaapBZJz0iaUIqPlrQ6zbtJklK8j6R5Kb5M0vBSmcmS1qfX5JzbamZme8t9M+ZO4P0R8Yqkw4FHJS1M82ZExFfKC0saCUwCTgVOAH4k6ZSI2A3cAkwFHgPuAyYCC4EpwNaIOFnSJOAG4GJJA4GrgSYggJWSFkTE1szbbGZmSdYjmSi8kj4enl5Rp8h5wNyI2BkRG4AWYIykwUC/iFgaEQHcBpxfKjMnTd8FjEtHOROARRHRmhLLIorEZGZmXSR7n4ykXpJWAS9S/Ke/LM26UtKTkmZJGpBiQ4DnS8U3ptiQNF0db1MmInYB24Bj69RV3b6pkpolNW/ZsmX/N9TMzPaSPclExO6IGAUMpTgqOY3i1NdJwChgM/DVtLhqVVEnvr9lyu2bGRFNEdE0aNCgOltiZmaN6rKryyLit8BDwMSIeCEln9eAbwJj0mIbgWGlYkOBTSk+tEa8TRlJvYH+QGuduszMrIvkvrpskKRj0nRf4APA06mPpeICYE2aXgBMSleMnQiMAJZHxGZgu6SzU3/LpcA9pTKVK8cuBB5M/Tb3A+MlDUin48anmJmZdZHcV5cNBuZI6kWR0OZHxL2Sbpc0iuL01XPAJwEiYq2k+cA6YBdwRbqyDOByYDbQl+KqsspVarcCt0tqoTiCmZTqapV0PbAiLXddRLRm3FYzM6uSNclExJPAGTXiH6tTZjowvUa8GTitRnwHcFE7dc0CZjXQZDMz60S+49/MzLJxkjEzs2ycZMzMLBsnGTMzy8ZJxszMsnGSMTOzbJxkzMwsGycZMzPLxknGzMyycZIxM7NsnGTMzCwbJxkzM8vGScbMzLJxkjEzs2ycZMzMLBsnGTMzy8ZJxszMsnGSMTOzbJxkzMwsm6xJRtIRkpZLekLSWknXpvhASYskrU/vA0plpklqkfSMpAml+GhJq9O8myQpxftImpfiyyQNL5WZnNaxXtLknNtqZmZ7y30ksxN4f0ScDowCJko6G7gKWBwRI4DF6TOSRgKTgFOBicDNknqlum4BpgIj0mtiik8BtkbEycAM4IZU10DgauAsYAxwdTmZmZlZflmTTBReSR8PT68AzgPmpPgc4Pw0fR4wNyJ2RsQGoAUYI2kw0C8ilkZEALdVlanUdRcwLh3lTAAWRURrRGwFFrEnMZmZWRfI3icjqZekVcCLFP/pLwOOj4jNAOn9LWnxIcDzpeIbU2xImq6OtykTEbuAbcCxdeqqbt9USc2Smrds2fIGttTMzKplTzIRsTsiRgFDKY5KTquzuGpVUSe+v2XK7ZsZEU0R0TRo0KA6TTMzs0Z12dVlEfFb4CGKU1YvpFNgpPcX02IbgWGlYkOBTSk+tEa8TRlJvYH+QGuduszMrIvkvrpskKRj0nRf4APA08ACoHK112TgnjS9AJiUrhg7kaKDf3k6pbZd0tmpv+XSqjKVui4EHkz9NvcD4yUNSB3+41PMzMy6SO/M9Q8G5qQrxA4D5kfEvZKWAvMlTQF+BVwEEBFrJc0H1gG7gCsiYneq63JgNtAXWJheALcCt0tqoTiCmZTqapV0PbAiLXddRLRm3VozM2sja5KJiCeBM2rEfwOMa6fMdGB6jXgzsFd/TkTsICWpGvNmAbMaa7WZmXUW3/FvZmbZOMmYmVk2TjJmZpaNk4yZmWXjJGNmZtk4yZiZWTZOMmZmlo2TjJmZZeMkY2Zm2TjJmJlZNk4yZmaWjZOMmZll4yRjZmbZOMmYmVk2TjJmZpaNk4yZmWXjJGNmZtk4yZiZWTZOMmZmlk3WJCNpmKQlkp6StFbSp1P8Gkm/lrQqvT5YKjNNUoukZyRNKMVHS1qd5t0kSSneR9K8FF8maXipzGRJ69Nrcs5tNTOzvfXOXP8u4HMR8biko4GVkhaleTMi4ivlhSWNBCYBpwInAD+SdEpE7AZuAaYCjwH3AROBhcAUYGtEnCxpEnADcLGkgcDVQBMQad0LImJr5m02M7Mk65FMRGyOiMfT9HbgKWBInSLnAXMjYmdEbABagDGSBgP9ImJpRARwG3B+qcycNH0XMC4d5UwAFkVEa0osiygSk5mZdZEu65NJp7HOAJal0JWSnpQ0S9KAFBsCPF8qtjHFhqTp6nibMhGxC9gGHFunrup2TZXULKl5y5Yt+7+BZma2l32eLpP0p/XmR8T3OlDHUcDdwGci4mVJtwDXU5zGuh74KvA/ANVaRZ04+1mm3P6ZwEyApqamveabmdn+60ifzIfqzAugbpKRdDhFgvlOJSFFxAul+d8E7k0fNwLDSsWHAptSfGiNeLnMRkm9gf5Aa4qPrSrzUL22mplZ59pnkomIj+9v5alv5FbgqYi4sRQfHBGb08cLgDVpegHwXUk3UnT8jwCWR8RuSdslnU1xuu1S4GulMpOBpcCFwIMREZLuB75YOhU3Hpi2v9tiZmaNa+jqMkl/QnHl1xGVWERcV6fIOcDHgNWSVqXY3wGXSBpFcST0HPDJVNdaSfOBdRRXpl2RriwDuByYDfSluKpsYYrfCtwuqYXiCGZSqqtV0vXAirTcdRHR2sj2mpnZG9PhJCPpG8CRwPuAb1EcNSyvVyYiHqV238h9dcpMB6bXiDcDp9WI7wAuaqeuWcCsem00M7N8Grm67D0RcSnFPSnXAu+mbf+JmZlZG40kmVfT++8lnQD8ATix85tkZmY9RSN9MvdKOgb4MvA4RX/Kt3I0yszMeoZGksw/RcRO4G5J91J0/u/I0ywzM+sJGjldtrQykYZ92VaOmZmZVevIHf9vpRiOpa+kM9hztVg/iqvNzMzMaurI6bIJwGUUd8zfWIpvp7jnxczMrKaO3PE/B5gj6SMRcXcXtMnMzHqIRvpkFku6sTJisaSvSuqfrWVmZnbQayTJ3EpxiuzP0utl4Ns5GmVmZj1DI5cwnxQRHyl9vrY0HpmZmdleGrrjX9K5lQ+SzmHPKABmZmZ7aeRI5i+B20r9MFsphtg3MzOrqZEk83JEnC6pH0B6wqXHLjMzs3Y1crrsbiiSS0S8nGJ3dX6TzMysp+jIHf/voHhQWX9Jf1qa1Y/Sw8vMzMyqdeR02duB/wYcA3yoFN8OfCJDm8zMrIfoyB3/9wD3SHp3RLQ7IKakaRHxj53aOjMzO6h1uE+mXoJJ9noEsqRhkpZIekrSWkmfTvGBkhZJWp/eB5TKTJPUIukZSRNK8dGSVqd5N0lSiveRNC/Fl0kaXiozOa1jvSRfCWdm1sUa6fjfF9WI7QI+FxH/CTgbuELSSOAqYHFEjAAWp8+keZMo+oAmAjdL6pXqugWYCoxIr4kpPoXikdAnAzOAG1JdA4GrgbOAMcDV5WRmZmb5dWaSib0CEZsj4vE0vR14iuKxAecBc9Jic4Dz0/R5wNz0vJoNQAswRtJgoF9ELI2IAG6rKlOp6y5gXDrKmQAsiojWiNgKLGJPYjIzsy6Q+0hmz8ziNNYZwDLg+IjYDEUiAt6SFhsCPF8qtjHFhqTp6nibMhGxC9gGHFunLjMz6yKdmWTubG+GpKMo7rP5TOkem5qL1ohFnfj+lim3bWplZOktW7bUaZqZmTWqw0lG0imSFktakz6/S9L/qsyPiC+2U+5wigTznYj4Xgq/kE6Bkd5fTPGNwLBS8aHAphQfWiPepoyk3kB/oLVOXW1ExMyIaIqIpkGDBtX/I5iZWUMaOZL5JjAN+ANARDxJ0UnfrtQ3civwVESUn6q5gD3jnk0G7inFJ6Urxk6k6OBfnk6pbZd0dqrz0qoylbouBB5M/Tb3A+MlDUgd/uNTzMzMukgjY5cdGRHL05XDFbv2UeYc4GPA6tJjAf4O+BIwX9IU4Feky58jYq2k+cC6VPcVEbE7lbscmA30BRamFxRJ7HZJLRRHMJNSXa2SrgdWpOWui4jWBrbXzMzeoEaSzEuSTiL1a0i6ENhcr0BEPEr7FwSMa6fMdGB6jXgzcFqN+A5q3KOT5s0CZtVro5mZ5dNIkrkCmAm8Q9KvgQ3An2dplZmZ9QgdTjIR8SzwAUlvBg5L972YmZm1q8NJRtIxFB3uw4Helb6ZiPhUjoaZmdnBr5HTZfcBjwGrgdfyNMfMzHqSRpLMERHx2WwtMTOzHqeR+2Rul/QJSYPTKMoD0yCUZmZmNTVyJPPvwJeBL7BneJYA3tbZjTIzs56hkSTzWeDkiHgpV2PMzKxnaeR02Vrg97kaYmZmPU8jRzK7gVWSlgA7K0FfwmxmZu1pJMn8IL3MzMw6pJE7/udIehNwSgo9ExF/yNMsMzPrCRq5438sxWOOn6MY9HKYpMkR8XCWlpmZ2UGvkdNlXwXGR8QzUDzEDLgDGJ2jYWZmdvBr5OqywysJBiAifg4c3vlNMjOznqKRI5lmSbcCt6fPHwVWdn6TzMysp2gkyVxO8UyZT1H0yTwM3JyjUWZm1jM0kmR6A/8SETcCSOoF9MnSKjMz6xEa6ZNZDPQtfe4L/Khzm2NmZj1JI0nmiIh4pfIhTR9Zr4CkWZJelLSmFLtG0q8lrUqvD5bmTZPUIukZSRNK8dGSVqd5Nyk9MU1SH0nzUnyZpOGlMpMlrU+vyQ1sp5mZdZJGkszvJP1R5YOk0cCr+ygzG5hYIz4jIkal132pvpHAJODUVObmdEoO4BZgKjAivSp1TgG2RsTJwAzghlTXQOBq4CxgDHC1pAENbKuZmXWCRpLMZ4A7JT0i6RFgHnBlvQLpRs3WDtZ/HjA3InZGxAagBRgjaTDQLyKWRkQAtwHnl8rMSdN3AePSUc4EYFFEtEbEVmARtZOdmZll1MiwMiskvQN4O8XVZU+/gWFlrpR0KdAMfC4lgiEUj3eu2Jhif0jT1XHS+/OpfbskbQOOLcdrlDEzsy7SyJEMwJnAu4AzgEtSomjULcBJwChgM8VIAlAkrmpRJ76/ZdqQNFVSs6TmLVu21Gm2mZk1qsNJRtLtwFeAcymSzZlAU6MrjIgXImJ3RLwGfJOizwSKo41hpUWHAptSfGiNeJsyknoD/SlOz7VXV632zIyIpohoGjRoUKObY2ZmdTRyn0wTMDL1i+w3SYMjYnP6eAFQufJsAfBdSTcCJ1B08C+PiN2Stks6G1gGXAp8rVRmMrAUuBB4MCJC0v3AF0ud/eOBaW+k3WZm1rhGkswa4K0Up7g6RNIdwFjgOEkbKa74GitpFMXpq+eATwJExFpJ84F1wC7giojYnaq6nOJKtb7AwvQCuBW4XVILxRHMpFRXq6TrgRVpuesioqMXIJiZWSdpJMkcB6yTtJy2T8b8cHsFIuKSGuFb6yw/HZheI94MnFYjvgO4qJ26ZgGz2luXmZnl10iSuSZXI8zMrGdq5BLmH+dsiJmZ9Tz7TDKSHo2IcyVtp+1lwAIiIvpla52ZmR3U9plkIuLc9H50/uaYmVlP0ujNmGZmZh3mJGNmZtk4yZiZWTZOMmZmlo2TjJmZZeMkY2Zm2TjJmJlZNk4yZmaWjZOMmZll4yRjZmbZOMmYmVk2TjJmZpaNk4yZmWXjJGNmZtk4yZiZWTZZk4ykWZJelLSmFBsoaZGk9el9QGneNEktkp6RNKEUHy1pdZp3kySleB9J81J8maThpTKT0zrWS5qcczvNzKy23Ecys4GJVbGrgMURMQJYnD4jaSQwCTg1lblZUq9U5hZgKjAivSp1TgG2RsTJwAzghlTXQOBq4CxgDHB1OZmZmVnXyJpkIuJhoLUqfB4wJ03PAc4vxedGxM6I2AC0AGMkDQb6RcTSiAjgtqoylbruAsalo5wJwKKIaI2IrcAi9k52ZmaWWXf0yRwfEZsB0vtbUnwI8HxpuY0pNiRNV8fblImIXcA24Ng6de1F0lRJzZKat2zZ8gY2y8zMqh1IHf+qEYs68f0t0zYYMTMimiKiadCgQR1qqJmZdUx3JJkX0ikw0vuLKb4RGFZabiiwKcWH1oi3KSOpN9Cf4vRce3WZmVkX6o4kswCoXO01GbinFJ+Urhg7kaKDf3k6pbZd0tmpv+XSqjKVui4EHkz9NvcD4yUNSB3+41PMzMy6UO+clUu6AxgLHCdpI8UVX18C5kuaAvwKuAggItZKmg+sA3YBV0TE7lTV5RRXqvUFFqYXwK3A7ZJaKI5gJqW6WiVdD6xIy10XEdUXIJiZWWZZk0xEXNLOrHHtLD8dmF4j3gycViO+g5SkasybBczqcGPNzKzTHUgd/2Zm1sM4yZiZWTZOMmZmlo2TjJmZZeMkY2Zm2TjJmJlZNk4yZmaWjZOMmZll4yRjZmbZOMmYmVk2TjJmZpaNk4yZmWXjJGNmZtk4yZiZWTZOMmZmlo2TjJmZZeMkY2Zm2TjJmJlZNk4yZmaWTbclGUnPSVotaZWk5hQbKGmRpPXpfUBp+WmSWiQ9I2lCKT461dMi6SZJSvE+kual+DJJw7t8I83MDnHdfSTzvogYFRFN6fNVwOKIGAEsTp+RNBKYBJwKTARultQrlbkFmAqMSK+JKT4F2BoRJwMzgBu6YHvMzKyku5NMtfOAOWl6DnB+KT43InZGxAagBRgjaTDQLyKWRkQAt1WVqdR1FzCucpRjZmZdozuTTAAPSFopaWqKHR8RmwHS+1tSfAjwfKnsxhQbkqar423KRMQuYBtwbHUjJE2V1CypecuWLZ2yYWZmVujdjes+JyI2SXoLsEjS03WWrXUEEnXi9cq0DUTMBGYCNDU17TXfzMz2X7cdyUTEpvT+IvB9YAzwQjoFRnp/MS2+ERhWKj4U2JTiQ2vE25SR1BvoD7Tm2BYzM6utW5KMpDdLOroyDYwH1gALgMlpscnAPWl6ATApXTF2IkUH//J0Sm27pLNTf8ulVWUqdV0IPJj6bczMrIt01+my44Hvp3743sB3I+LfJK0A5kuaAvwKuAggItZKmg+sA3YBV0TE7lTX5cBsoC+wML0AbgVul9RCcQQzqSs2zMzM9uiWJBMRzwKn14j/BhjXTpnpwPQa8WbgtBrxHaQkZWZm3eNAu4TZzMx6ECcZMzPLxknGzMyycZIxM7NsnGTMzCwbJxkzM8vGScbMzLJxkjEzs2ycZMzMLBsnGTMzy8ZJxszMsnGSMTOzbJxkzMwsGycZMzPLxknGzMyycZIxM7NsnGTMzCwbJxkzM8vGScbMzLLp8UlG0kRJz0hqkXRVd7fHzOxQ0qOTjKRewP8B/hgYCVwiaWT3tsrM7NDRo5MMMAZoiYhnI+LfgbnAed3cJjOzQ0bv7m5AZkOA50ufNwJnlReQNBWYmj6+IumZLmrboeA44KXuboRZDd43X/fZzqjkP7Y3o6cnGdWIRZsPETOBmV3TnEOLpOaIaOrudphV877ZdXr66bKNwLDS56HApm5qi5nZIaenJ5kVwAhJJ0p6EzAJWNDNbTIzO2T06NNlEbFL0pXA/UAvYFZErO3mZh1KfBrSDlTeN7uIImLfS5mZme2Hnn66zMzMupGTjJmZZeMk00NJ+oKktZKelLRK0lkp/hlJR3agfIeWOxAdzG0/EEl6q6S5kn4haZ2k+ySd0t3t6ghJH97XcFKSLpP09a5qU512NEm6aR/LjJL0wa5qU2dwn0wPJOndwI3A2IjYKek44E0RsUnSc0BTRNS9Ea2jy3VSe3tHxK5OrO85uqjtPZ0kAT8F5kTEN1JsFHB0RDzSnW0rk9QrInbvZ9nLKPaXKzu3VZ3vYGprhY9keqbBwEsRsRMgIl5KCeZTwAnAEklLACTdIqk5HfVcm2K1lhsvaamkxyXdKemo6pVK+lT6pfukpLkp9mZJsyStkPQzSeel+GWpnh8CD0iaV/6FJmm2pI9IGi7pkbTexyW9J80fK+khSXdJelrSd1TYq+32hrwP+EMlwQBExKqIeCT9vb8saY2k1ZIuhtf/bX4sab6kn0v6kqSPSlqeljspLTc77X9LJD0r6b1pX3lK0uzK+trb9yQ9J+kfJD0KXKRiMNzHJT0haXFa5vWjFEkfkrQs7Yc/knR8vQ2XNEbST9PyP5X09hQ/NW3LqrSvj0j7+f9N615T+luMS+VXp23rk+JnpjqfSHUdnf5u97a3bhW3YVwHXJzWfXF7368DSkT41cNewFHAKuDnwM3Ae0vzngOOK30emN57AQ8B76pejmIIjoeBN6fP/xP4hxrr3QT0SdPHpPcvAn9eiaU2vRm4jOJm2cr6L6D4tQzwJorhgPoCRwJHpPgIoDlNjwW2UdxgexiwFDi31jb69Yb2pU8BM9qZ9xFgUdp3jgd+RfEDZyzw2zTdB/g1cG0q82ngn9P0bIrxBEUxpuDLwDvTv+dKYFS9fS/9O38+TQ9K+8yJVfv1ZcDX0/QA9py9+Qvgq9XLVG1fP6B3mv4AcHea/hrw0dK+2jf9Lb5ZKtsfOCK16ZQUuw34TCrzLHBmeT3p73bvPtbdpq208/3q7v2m/OrR98kcqiLiFUmjgf9M8Ut0nqSrImJ2jcX/TMX4bb0p/lMYCTxZtczZKf4TSVB8SZbWqOtJ4DuSfgD8IMXGAx+W9Dfp8xHAf0jTiyKiNU0vBG5Kv/QmAg9HxKuS+gNfV3GKZjdQ7gtYHhEbASStAoYDj9b+q1gG5wJ3RHGa6gVJPwbOpEgWKyJiM4CkXwAPpDKrKfbJih9GREhaDbwQEatTmbUU/55Dqb/vzUvvZ1PsMxsASvtV2VCK78LgVM+GfWxff2COpBEUw1EdnuJLgS9IGgp8LyLWp/Z/RdINFIniEUmnAxsi4uep3BzgCmAxsDkiVqS2vpy2uSPrrtbe9+upfWxbl3GS6aHSF/8h4KH0BZhM8cvxdZJOBP6G4hfV1nSK4oga1YkiIVyyj9X+CfBfgA8Dfy/p1FT2IxHRZuBRFRci/K7U3h2SHgImABcDd6RZfw28AJxO8Qt3R6manaXp3Xh/zmEtcGE782qNDVhR/rd5rfT5Ndr+O+2ssUx5ud3U3/cq+5CoGpewhq8BN0bEAkljgWv2sfz1wJKIuEDScIrvExHxXUnLKPb3+yX9RUQ8mH7YfRD4R0kP0P7oIh1pa811t1PXXt+vA4n7ZHqgdP52RCk0Cvhlmt4OHJ2m+1F8Sbel89N/XCpTXu4x4BxJJ6f6j1TV1UWSDgOGRcQS4PMUh+5HUYy28FdKP9MknVGn6XOBj1Mcgd2fYv0pfvW9BnyM4tTMvpTbbm/Mg0AfSZ+oBFJ/wnspTmNdLKmXpEEUPzCWd/L697nvJUuB96YfTkgaWGOZ/hSn7qD40bUv5eUvqwQlvQ14NiJuokgk75J0AvD7iPhX4CvAHwFPA8MrbafYf3+c4idIOjPVd7Sk6h9INdfN3vt2I9+vbuEk0zMdRXGovU7SkxSnG65J82YCCyUtiYgngJ9R/FqdBfykVEd5uS0UO/odqb7HgHdUrbMX8K/pqOlnFOfxf0vxi+xw4ElJa9Ln9jxA8R/Vj6J4/g8UfUqTJT1Gcarsd+0VrtX2DixrdURxsv8C4L+quIR5LcW+tAn4PsUp0icoktHnI+L/dfL6O7LvVZabCnxP0hPsOY1Wdg1wp6RH6Ngw//9EcVTyE9r+uLkYWJNO0b6Doq/lncDyFPsC8L8jYgfFj6Y70/fiNeAbad++GPhaausi9j6D0N66lwAjKx3/NPb96ha+hNnMzLLxkYyZmWXjJGNmZtk4yZiZWTZOMmZmlo2TjJmZZeMkY2Zm2TjJmDVA0k+7uw37Iul8SSO7ux1m4CRj1pCIeE93t6EDzqe4Ades2znJmDVA0ivpveajBtK8WsO4HyHp2yqGfP+ZpPelZS+T9ANJP5S0QdKVkj6blnmsMjyKpJMk/ZuklSoefbDXXe9pufdQjB335XRX+EmSHi/NHyFpZZp+TtINqY3LS0O3DJJ0t4rh41dIOifn39R6NicZs/13BsXQ7SOBt1GMsfUmiiFNPh0Rp1MM0/4qxei7RMQ7gUsohv2pDCVyGvDfgTHAdIoxsM6gGI/r0rTMTOCvImI0xaCmN9dqUET8lGI8rb+NiFER8QuKselGpUU+TtuBUl+OiDHA14F/TrF/oRgW6EyKIey/1egfxqzCo9aa7b9ajxrYRu1h3M+lGAWYiHha0i/Z89iCJRGxHdguaRvwwxRfTTH44lHAeyjGwKqsu08D7fwW8HFJn6UYM2tMad4dpfcZafoDFONjVZbpJ+no1EazhjjJmO2/Wo8aaG8Y9zcyLP5hwG8jYtR+tvNu4GqKQSxXRsRvSvOixvRhwLsj4tX9XJ/Z63y6zKxztTeM+8PAR1PsFIoHS3XoGSDpaGiDpItSeal4IFZ72gwHn0YDvh+4Bfh21bIXl94rDwN7AHj9GfKlU21mDXOSMetEdYZxvxnolYZ8nwdcFhE7269pLx8FpqQ611I8rrg9c4G/TRcPnJRi36E4Unmgatk+Kh7A9WmKB8RB8cjlJhXPr18H/GUD7TRrw0P9mx0CVDyet39E/H0p9hzQFBEdebaK2X5xn4xZDyfp+8BJwPu7uy126PGRjNlBStIXgIuqwndGxPTuaI9ZLU4yZmaWjTv+zcwsGycZMzPLxknGzMyycZIxM7Ns/j/nuX/Alni3cgAAAABJRU5ErkJggg=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498443" y="1699077"/>
            <a:ext cx="5130573" cy="147732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dobe Fan Heiti Std B" pitchFamily="34" charset="-128"/>
              </a:rPr>
              <a:t>큰 차이는 없지만 </a:t>
            </a:r>
            <a:r>
              <a:rPr lang="en-US" altLang="ko-KR" dirty="0">
                <a:latin typeface="Adobe Fan Heiti Std B" pitchFamily="34" charset="-128"/>
              </a:rPr>
              <a:t>State servant</a:t>
            </a:r>
            <a:r>
              <a:rPr lang="ko-KR" altLang="en-US" dirty="0">
                <a:latin typeface="Adobe Fan Heiti Std B" pitchFamily="34" charset="-128"/>
              </a:rPr>
              <a:t>의 신용도가 제일 양호하다</a:t>
            </a:r>
            <a:r>
              <a:rPr lang="en-US" altLang="ko-KR" dirty="0">
                <a:latin typeface="Adobe Fan Heiti Std B" pitchFamily="34" charset="-128"/>
              </a:rPr>
              <a:t>. </a:t>
            </a:r>
          </a:p>
          <a:p>
            <a:endParaRPr lang="en-US" altLang="ko-KR" dirty="0">
              <a:latin typeface="Adobe Fan Heiti Std B" pitchFamily="34" charset="-128"/>
            </a:endParaRPr>
          </a:p>
          <a:p>
            <a:r>
              <a:rPr lang="en-US" altLang="ko-KR" dirty="0">
                <a:latin typeface="Adobe Fan Heiti Std B" pitchFamily="34" charset="-128"/>
              </a:rPr>
              <a:t>Commercial associates </a:t>
            </a:r>
            <a:r>
              <a:rPr lang="ko-KR" altLang="en-US" dirty="0">
                <a:latin typeface="Adobe Fan Heiti Std B" pitchFamily="34" charset="-128"/>
              </a:rPr>
              <a:t>외에 다른 </a:t>
            </a:r>
            <a:r>
              <a:rPr lang="en-US" altLang="ko-KR" dirty="0">
                <a:latin typeface="Adobe Fan Heiti Std B" pitchFamily="34" charset="-128"/>
              </a:rPr>
              <a:t>income type</a:t>
            </a:r>
            <a:r>
              <a:rPr lang="ko-KR" altLang="en-US" dirty="0">
                <a:latin typeface="Adobe Fan Heiti Std B" pitchFamily="34" charset="-128"/>
              </a:rPr>
              <a:t>과 비교해 보아도 제일 양호</a:t>
            </a:r>
            <a:r>
              <a:rPr lang="en-US" altLang="ko-KR" dirty="0">
                <a:latin typeface="Adobe Fan Heiti Std B" pitchFamily="34" charset="-128"/>
              </a:rPr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63" y="1559743"/>
            <a:ext cx="5572976" cy="378732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</p:pic>
      <p:sp>
        <p:nvSpPr>
          <p:cNvPr id="2" name="TextBox 1"/>
          <p:cNvSpPr txBox="1"/>
          <p:nvPr/>
        </p:nvSpPr>
        <p:spPr>
          <a:xfrm>
            <a:off x="6993294" y="4101129"/>
            <a:ext cx="3955789" cy="646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소득이 낮아도 </a:t>
            </a:r>
            <a:r>
              <a:rPr lang="en-US" altLang="ko-KR" dirty="0"/>
              <a:t>Income type</a:t>
            </a:r>
            <a:r>
              <a:rPr lang="ko-KR" altLang="en-US" dirty="0"/>
              <a:t>이 </a:t>
            </a:r>
            <a:r>
              <a:rPr lang="en-US" altLang="ko-KR" dirty="0"/>
              <a:t>State servant</a:t>
            </a:r>
            <a:r>
              <a:rPr lang="ko-KR" altLang="en-US" dirty="0"/>
              <a:t>면 신용도가 좋을 수 있다 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820706">
            <a:off x="8796410" y="3578804"/>
            <a:ext cx="444084" cy="445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6596" y="4807784"/>
            <a:ext cx="633412" cy="633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409312" y="5559531"/>
            <a:ext cx="134797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가설 확인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297098" y="187490"/>
            <a:ext cx="737616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저소득계층의 </a:t>
            </a:r>
            <a:r>
              <a:rPr lang="ko-KR" altLang="en-US" sz="2800" smtClean="0"/>
              <a:t>소득 형태와 신용등급</a:t>
            </a:r>
            <a:endParaRPr lang="ko-KR" altLang="en-US" sz="2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10823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 smtClean="0">
                <a:solidFill>
                  <a:schemeClr val="accent4"/>
                </a:solidFill>
              </a:rPr>
              <a:t>3.4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238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FD27475A-FB44-45B8-A8EA-787D9F9F89C1}"/>
              </a:ext>
            </a:extLst>
          </p:cNvPr>
          <p:cNvSpPr/>
          <p:nvPr/>
        </p:nvSpPr>
        <p:spPr>
          <a:xfrm>
            <a:off x="6502400" y="955040"/>
            <a:ext cx="5029200" cy="502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8F1EF4E5-8B6C-4044-98D4-4CE9EBEEE068}"/>
              </a:ext>
            </a:extLst>
          </p:cNvPr>
          <p:cNvSpPr/>
          <p:nvPr/>
        </p:nvSpPr>
        <p:spPr>
          <a:xfrm>
            <a:off x="6096000" y="1412240"/>
            <a:ext cx="2824480" cy="28244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4076CC6-2716-492F-97EA-92157CB90CF8}"/>
              </a:ext>
            </a:extLst>
          </p:cNvPr>
          <p:cNvSpPr txBox="1"/>
          <p:nvPr/>
        </p:nvSpPr>
        <p:spPr>
          <a:xfrm>
            <a:off x="660400" y="2418080"/>
            <a:ext cx="32688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accent4">
                    <a:lumMod val="50000"/>
                  </a:schemeClr>
                </a:solidFill>
              </a:rPr>
              <a:t>Extra Analysis:</a:t>
            </a:r>
            <a:endParaRPr lang="ko-KR" altLang="en-US" sz="36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CB23695-8A31-40A6-B134-9546AED4FADD}"/>
              </a:ext>
            </a:extLst>
          </p:cNvPr>
          <p:cNvSpPr txBox="1"/>
          <p:nvPr/>
        </p:nvSpPr>
        <p:spPr>
          <a:xfrm>
            <a:off x="6250898" y="1633249"/>
            <a:ext cx="66877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solidFill>
                  <a:schemeClr val="accent2"/>
                </a:solidFill>
              </a:rPr>
              <a:t>4</a:t>
            </a:r>
            <a:endParaRPr lang="ko-KR" altLang="en-US" sz="6600" b="1" dirty="0">
              <a:solidFill>
                <a:schemeClr val="accent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8896D49-A8AF-DDBA-E383-66B57343AA0E}"/>
              </a:ext>
            </a:extLst>
          </p:cNvPr>
          <p:cNvSpPr txBox="1"/>
          <p:nvPr/>
        </p:nvSpPr>
        <p:spPr>
          <a:xfrm>
            <a:off x="660400" y="3100308"/>
            <a:ext cx="4812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pc="-300" dirty="0">
                <a:solidFill>
                  <a:schemeClr val="accent4">
                    <a:lumMod val="50000"/>
                  </a:schemeClr>
                </a:solidFill>
              </a:rPr>
              <a:t>과소비집단의 </a:t>
            </a:r>
            <a:r>
              <a:rPr lang="en-US" altLang="ko-KR" spc="-30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ko-KR" altLang="en-US" spc="-300" dirty="0" smtClean="0">
                <a:solidFill>
                  <a:schemeClr val="accent4">
                    <a:lumMod val="50000"/>
                  </a:schemeClr>
                </a:solidFill>
              </a:rPr>
              <a:t>인구통계학적 </a:t>
            </a:r>
            <a:r>
              <a:rPr lang="ko-KR" altLang="en-US" spc="-300" dirty="0">
                <a:solidFill>
                  <a:schemeClr val="accent4">
                    <a:lumMod val="50000"/>
                  </a:schemeClr>
                </a:solidFill>
              </a:rPr>
              <a:t>특성</a:t>
            </a:r>
          </a:p>
        </p:txBody>
      </p:sp>
    </p:spTree>
    <p:extLst>
      <p:ext uri="{BB962C8B-B14F-4D97-AF65-F5344CB8AC3E}">
        <p14:creationId xmlns:p14="http://schemas.microsoft.com/office/powerpoint/2010/main" val="4095300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B1985EEF-2AD8-452A-AD82-3BF8C0CCB759}"/>
              </a:ext>
            </a:extLst>
          </p:cNvPr>
          <p:cNvSpPr/>
          <p:nvPr/>
        </p:nvSpPr>
        <p:spPr>
          <a:xfrm>
            <a:off x="763638" y="823852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82363163-7A23-46FA-8BFB-C5C551676293}"/>
              </a:ext>
            </a:extLst>
          </p:cNvPr>
          <p:cNvSpPr/>
          <p:nvPr/>
        </p:nvSpPr>
        <p:spPr>
          <a:xfrm>
            <a:off x="43638" y="823852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6E7AF03-AAFA-4B21-94E6-D43D71719920}"/>
              </a:ext>
            </a:extLst>
          </p:cNvPr>
          <p:cNvSpPr txBox="1"/>
          <p:nvPr/>
        </p:nvSpPr>
        <p:spPr>
          <a:xfrm>
            <a:off x="1317811" y="169965"/>
            <a:ext cx="3771773" cy="59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과소비집단의 정의</a:t>
            </a:r>
            <a:r>
              <a:rPr lang="en-US" altLang="ko-KR" sz="3200" spc="-3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endParaRPr lang="ko-KR" altLang="en-US" sz="3200" spc="-3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10567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4</a:t>
            </a:r>
            <a:r>
              <a:rPr lang="en-US" altLang="ko-KR" sz="4800" b="1" dirty="0" smtClean="0">
                <a:solidFill>
                  <a:schemeClr val="accent4"/>
                </a:solidFill>
              </a:rPr>
              <a:t>.1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graphicFrame>
        <p:nvGraphicFramePr>
          <p:cNvPr id="24" name="차트 23"/>
          <p:cNvGraphicFramePr/>
          <p:nvPr>
            <p:extLst>
              <p:ext uri="{D42A27DB-BD31-4B8C-83A1-F6EECF244321}">
                <p14:modId xmlns:p14="http://schemas.microsoft.com/office/powerpoint/2010/main" val="3435101396"/>
              </p:ext>
            </p:extLst>
          </p:nvPr>
        </p:nvGraphicFramePr>
        <p:xfrm>
          <a:off x="1627094" y="375928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8092619" y="2508787"/>
            <a:ext cx="1571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 </a:t>
            </a:r>
            <a:r>
              <a:rPr lang="ko-KR" altLang="en-US" dirty="0" smtClean="0"/>
              <a:t>외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2329550" y="5620110"/>
            <a:ext cx="795966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spc="-300" dirty="0" err="1">
                <a:solidFill>
                  <a:schemeClr val="accent4">
                    <a:lumMod val="50000"/>
                  </a:schemeClr>
                </a:solidFill>
              </a:rPr>
              <a:t>저소득분위</a:t>
            </a:r>
            <a:r>
              <a:rPr lang="ko-KR" altLang="en-US" sz="2400" spc="-300" dirty="0">
                <a:solidFill>
                  <a:schemeClr val="accent4">
                    <a:lumMod val="50000"/>
                  </a:schemeClr>
                </a:solidFill>
              </a:rPr>
              <a:t> 중 자동차를 보유한 경우를</a:t>
            </a:r>
            <a:r>
              <a:rPr lang="en-US" altLang="ko-KR" sz="2400" spc="-3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ko-KR" altLang="en-US" sz="2400" spc="-300" dirty="0">
                <a:solidFill>
                  <a:schemeClr val="accent4">
                    <a:lumMod val="50000"/>
                  </a:schemeClr>
                </a:solidFill>
              </a:rPr>
              <a:t>과소비집단으로 정의하고</a:t>
            </a:r>
            <a:r>
              <a:rPr lang="en-US" altLang="ko-KR" sz="2400" spc="-300" dirty="0">
                <a:solidFill>
                  <a:schemeClr val="accent4">
                    <a:lumMod val="50000"/>
                  </a:schemeClr>
                </a:solidFill>
              </a:rPr>
              <a:t>, </a:t>
            </a:r>
          </a:p>
          <a:p>
            <a:r>
              <a:rPr lang="ko-KR" altLang="en-US" sz="2400" spc="-300" dirty="0">
                <a:solidFill>
                  <a:schemeClr val="accent4">
                    <a:lumMod val="50000"/>
                  </a:schemeClr>
                </a:solidFill>
              </a:rPr>
              <a:t>과소비집단과 그 외 </a:t>
            </a:r>
            <a:r>
              <a:rPr lang="ko-KR" altLang="en-US" sz="2400" spc="-300" dirty="0" err="1">
                <a:solidFill>
                  <a:schemeClr val="accent4">
                    <a:lumMod val="50000"/>
                  </a:schemeClr>
                </a:solidFill>
              </a:rPr>
              <a:t>저소득분위</a:t>
            </a:r>
            <a:r>
              <a:rPr lang="ko-KR" altLang="en-US" sz="2400" spc="-300" dirty="0">
                <a:solidFill>
                  <a:schemeClr val="accent4">
                    <a:lumMod val="50000"/>
                  </a:schemeClr>
                </a:solidFill>
              </a:rPr>
              <a:t> 집단의 </a:t>
            </a:r>
            <a:r>
              <a:rPr lang="en-US" altLang="ko-KR" sz="2400" spc="-3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ko-KR" altLang="en-US" sz="2400" spc="-300" dirty="0">
                <a:solidFill>
                  <a:schemeClr val="accent4">
                    <a:lumMod val="50000"/>
                  </a:schemeClr>
                </a:solidFill>
              </a:rPr>
              <a:t>인구통계학적 특성을 비교</a:t>
            </a:r>
            <a:endParaRPr lang="en-US" altLang="ko-KR" sz="2400" spc="-3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369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64B754D0-1D69-4D2C-8DBA-852CF617DC30}"/>
              </a:ext>
            </a:extLst>
          </p:cNvPr>
          <p:cNvSpPr/>
          <p:nvPr/>
        </p:nvSpPr>
        <p:spPr>
          <a:xfrm>
            <a:off x="6096000" y="1163320"/>
            <a:ext cx="6096000" cy="572061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D45CE2C4-28C8-4910-8DBE-E7488746E5C6}"/>
              </a:ext>
            </a:extLst>
          </p:cNvPr>
          <p:cNvSpPr/>
          <p:nvPr/>
        </p:nvSpPr>
        <p:spPr>
          <a:xfrm>
            <a:off x="0" y="934720"/>
            <a:ext cx="6096000" cy="1117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76304DB-138B-466E-A699-CC6B4EBF22E2}"/>
              </a:ext>
            </a:extLst>
          </p:cNvPr>
          <p:cNvSpPr txBox="1"/>
          <p:nvPr/>
        </p:nvSpPr>
        <p:spPr>
          <a:xfrm>
            <a:off x="193040" y="174973"/>
            <a:ext cx="9316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tx2">
                    <a:lumMod val="50000"/>
                  </a:schemeClr>
                </a:solidFill>
              </a:rPr>
              <a:t>목차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C94C671-7E93-40FD-A0FA-8A445145AE83}"/>
              </a:ext>
            </a:extLst>
          </p:cNvPr>
          <p:cNvSpPr txBox="1"/>
          <p:nvPr/>
        </p:nvSpPr>
        <p:spPr>
          <a:xfrm>
            <a:off x="1124705" y="390416"/>
            <a:ext cx="3235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2">
                    <a:lumMod val="50000"/>
                  </a:schemeClr>
                </a:solidFill>
              </a:rPr>
              <a:t>A table of contents</a:t>
            </a:r>
            <a:endParaRPr lang="ko-KR" alt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3FD70989-0967-44E9-8B20-09A5D1D6E1C9}"/>
              </a:ext>
            </a:extLst>
          </p:cNvPr>
          <p:cNvGrpSpPr/>
          <p:nvPr/>
        </p:nvGrpSpPr>
        <p:grpSpPr>
          <a:xfrm>
            <a:off x="294640" y="1391920"/>
            <a:ext cx="3362689" cy="701040"/>
            <a:chOff x="294640" y="1391920"/>
            <a:chExt cx="3362689" cy="70104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31687E75-7EE0-4211-A462-A78FC693C492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EF88F4D3-0ADC-4F16-971A-421323FED2ED}"/>
                </a:ext>
              </a:extLst>
            </p:cNvPr>
            <p:cNvSpPr txBox="1"/>
            <p:nvPr/>
          </p:nvSpPr>
          <p:spPr>
            <a:xfrm>
              <a:off x="436609" y="1461105"/>
              <a:ext cx="4171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</a:rPr>
                <a:t>1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C38C7E67-74DA-485F-A8AE-DA8FD6F1B699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spc="-300" dirty="0" smtClean="0">
                  <a:solidFill>
                    <a:schemeClr val="tx2">
                      <a:lumMod val="50000"/>
                    </a:schemeClr>
                  </a:solidFill>
                </a:rPr>
                <a:t>데이터 설명</a:t>
              </a:r>
              <a:endParaRPr lang="ko-KR" altLang="en-US" sz="2400" spc="-3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xmlns="" id="{24FFEE27-45F9-464D-8DF9-81ED76C271D2}"/>
              </a:ext>
            </a:extLst>
          </p:cNvPr>
          <p:cNvGrpSpPr/>
          <p:nvPr/>
        </p:nvGrpSpPr>
        <p:grpSpPr>
          <a:xfrm>
            <a:off x="294640" y="2456784"/>
            <a:ext cx="4820285" cy="950684"/>
            <a:chOff x="294640" y="1391920"/>
            <a:chExt cx="4820285" cy="950684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xmlns="" id="{B9DE7996-FB2E-449D-A8E1-F21F9DE43D18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60AF0C1A-F079-4686-B269-0ED4FE6A6C6F}"/>
                </a:ext>
              </a:extLst>
            </p:cNvPr>
            <p:cNvSpPr txBox="1"/>
            <p:nvPr/>
          </p:nvSpPr>
          <p:spPr>
            <a:xfrm>
              <a:off x="436609" y="1461105"/>
              <a:ext cx="4171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</a:rPr>
                <a:t>2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AA208B53-099A-40CC-A54D-D084DC7C5DA5}"/>
                </a:ext>
              </a:extLst>
            </p:cNvPr>
            <p:cNvSpPr txBox="1"/>
            <p:nvPr/>
          </p:nvSpPr>
          <p:spPr>
            <a:xfrm>
              <a:off x="1188104" y="1511607"/>
              <a:ext cx="392682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 smtClean="0">
                  <a:solidFill>
                    <a:schemeClr val="tx2">
                      <a:lumMod val="50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Motivation: </a:t>
              </a:r>
            </a:p>
            <a:p>
              <a:r>
                <a:rPr lang="ko-KR" altLang="en-US" sz="2400" dirty="0" smtClean="0">
                  <a:solidFill>
                    <a:schemeClr val="tx2">
                      <a:lumMod val="50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소득과 신용등급</a:t>
              </a:r>
              <a:endParaRPr lang="ko-KR" altLang="en-US" sz="2400" dirty="0">
                <a:solidFill>
                  <a:schemeClr val="tx2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xmlns="" id="{72248B9C-3D54-45BB-A57F-A9D99CEA8994}"/>
              </a:ext>
            </a:extLst>
          </p:cNvPr>
          <p:cNvGrpSpPr/>
          <p:nvPr/>
        </p:nvGrpSpPr>
        <p:grpSpPr>
          <a:xfrm>
            <a:off x="294640" y="3521648"/>
            <a:ext cx="5530367" cy="950684"/>
            <a:chOff x="294640" y="1391920"/>
            <a:chExt cx="5530367" cy="950684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F37A9374-D0D7-464F-B150-88C5B40CEF7F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D400FF30-FB91-462E-8C6D-23083600275E}"/>
                </a:ext>
              </a:extLst>
            </p:cNvPr>
            <p:cNvSpPr txBox="1"/>
            <p:nvPr/>
          </p:nvSpPr>
          <p:spPr>
            <a:xfrm>
              <a:off x="436609" y="1461105"/>
              <a:ext cx="4171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</a:rPr>
                <a:t>3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CD9519AB-383A-4302-84C4-7A82F08C9CEF}"/>
                </a:ext>
              </a:extLst>
            </p:cNvPr>
            <p:cNvSpPr txBox="1"/>
            <p:nvPr/>
          </p:nvSpPr>
          <p:spPr>
            <a:xfrm>
              <a:off x="1151223" y="1511607"/>
              <a:ext cx="467378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spc="-300" dirty="0" smtClean="0">
                  <a:solidFill>
                    <a:schemeClr val="tx2">
                      <a:lumMod val="50000"/>
                    </a:schemeClr>
                  </a:solidFill>
                </a:rPr>
                <a:t>Main Analysis:</a:t>
              </a:r>
            </a:p>
            <a:p>
              <a:r>
                <a:rPr lang="ko-KR" altLang="en-US" sz="2400" spc="-300" dirty="0" smtClean="0">
                  <a:solidFill>
                    <a:schemeClr val="tx2">
                      <a:lumMod val="50000"/>
                    </a:schemeClr>
                  </a:solidFill>
                </a:rPr>
                <a:t>저소득계층의 신용등급 결정 요인</a:t>
              </a:r>
              <a:endParaRPr lang="ko-KR" altLang="en-US" sz="2400" spc="-3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xmlns="" id="{AA6DAF3D-56DD-4603-B5C8-395DADFA849A}"/>
              </a:ext>
            </a:extLst>
          </p:cNvPr>
          <p:cNvGrpSpPr/>
          <p:nvPr/>
        </p:nvGrpSpPr>
        <p:grpSpPr>
          <a:xfrm>
            <a:off x="294640" y="4586512"/>
            <a:ext cx="3362689" cy="701040"/>
            <a:chOff x="294640" y="1391920"/>
            <a:chExt cx="3362689" cy="701040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xmlns="" id="{3257C551-BEA9-4A5A-804C-B3723BAB21E9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30059E28-6683-4826-B293-3AF3DF3ECA1B}"/>
                </a:ext>
              </a:extLst>
            </p:cNvPr>
            <p:cNvSpPr txBox="1"/>
            <p:nvPr/>
          </p:nvSpPr>
          <p:spPr>
            <a:xfrm>
              <a:off x="436609" y="1461105"/>
              <a:ext cx="4171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</a:rPr>
                <a:t>4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FEB0A944-CAFF-4F64-8ADB-EAF6997D6573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2400" spc="-3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xmlns="" id="{87F8FBBF-1148-436E-8600-69C119DBF580}"/>
              </a:ext>
            </a:extLst>
          </p:cNvPr>
          <p:cNvGrpSpPr/>
          <p:nvPr/>
        </p:nvGrpSpPr>
        <p:grpSpPr>
          <a:xfrm>
            <a:off x="294640" y="5651376"/>
            <a:ext cx="3362689" cy="701040"/>
            <a:chOff x="294640" y="1391920"/>
            <a:chExt cx="3362689" cy="701040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xmlns="" id="{EE198DCA-DDAD-43B9-A796-5D1463594EC3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C49EA117-E942-4A95-942C-287EBF455A1C}"/>
                </a:ext>
              </a:extLst>
            </p:cNvPr>
            <p:cNvSpPr txBox="1"/>
            <p:nvPr/>
          </p:nvSpPr>
          <p:spPr>
            <a:xfrm>
              <a:off x="436609" y="1461105"/>
              <a:ext cx="4171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</a:rPr>
                <a:t>5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B66D9A10-E34F-47A8-8A0F-E2B4F6DF7197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spc="-300" dirty="0" smtClean="0">
                  <a:solidFill>
                    <a:schemeClr val="tx2">
                      <a:lumMod val="50000"/>
                    </a:schemeClr>
                  </a:solidFill>
                </a:rPr>
                <a:t>Conclusion</a:t>
              </a:r>
              <a:endParaRPr lang="ko-KR" altLang="en-US" sz="2400" spc="-3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0092CDC8-10FF-94E5-4F87-C880860022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0"/>
            <a:ext cx="6095999" cy="60959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E67C48D-329F-999D-F833-55467A060E16}"/>
              </a:ext>
            </a:extLst>
          </p:cNvPr>
          <p:cNvSpPr txBox="1"/>
          <p:nvPr/>
        </p:nvSpPr>
        <p:spPr>
          <a:xfrm>
            <a:off x="1137648" y="4744850"/>
            <a:ext cx="47640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tx2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Extra analysis:</a:t>
            </a:r>
          </a:p>
          <a:p>
            <a:r>
              <a:rPr lang="ko-KR" altLang="en-US" sz="2400" dirty="0" smtClean="0">
                <a:solidFill>
                  <a:schemeClr val="tx2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과소비 집단의 인구통계학적 특징</a:t>
            </a:r>
            <a:endParaRPr lang="ko-KR" altLang="en-US" sz="2400" dirty="0">
              <a:solidFill>
                <a:schemeClr val="tx2">
                  <a:lumMod val="50000"/>
                </a:schemeClr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4457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6E7AF03-AAFA-4B21-94E6-D43D71719920}"/>
              </a:ext>
            </a:extLst>
          </p:cNvPr>
          <p:cNvSpPr txBox="1"/>
          <p:nvPr/>
        </p:nvSpPr>
        <p:spPr>
          <a:xfrm>
            <a:off x="1268225" y="169965"/>
            <a:ext cx="69786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과소비 집단의 연령  및 성별 분포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10567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4</a:t>
            </a:r>
            <a:r>
              <a:rPr lang="en-US" altLang="ko-KR" sz="4800" b="1" dirty="0" smtClean="0">
                <a:solidFill>
                  <a:schemeClr val="accent4"/>
                </a:solidFill>
              </a:rPr>
              <a:t>.2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B94F702A-BD41-78A5-142F-458A6689253F}"/>
              </a:ext>
            </a:extLst>
          </p:cNvPr>
          <p:cNvSpPr txBox="1"/>
          <p:nvPr/>
        </p:nvSpPr>
        <p:spPr>
          <a:xfrm>
            <a:off x="360000" y="5110182"/>
            <a:ext cx="99399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300" dirty="0">
                <a:solidFill>
                  <a:schemeClr val="accent4">
                    <a:lumMod val="50000"/>
                  </a:schemeClr>
                </a:solidFill>
              </a:rPr>
              <a:t>자동차 보유 여부로 포착한 과시 소비는 </a:t>
            </a:r>
            <a:endParaRPr lang="en-US" altLang="ko-KR" sz="2400" spc="-300" dirty="0">
              <a:solidFill>
                <a:schemeClr val="accent4">
                  <a:lumMod val="50000"/>
                </a:schemeClr>
              </a:solidFill>
            </a:endParaRPr>
          </a:p>
          <a:p>
            <a:pPr marL="457200" indent="-457200">
              <a:buAutoNum type="arabicParenBoth"/>
            </a:pPr>
            <a:r>
              <a:rPr lang="ko-KR" altLang="en-US" sz="2400" spc="-300" dirty="0">
                <a:solidFill>
                  <a:schemeClr val="accent4">
                    <a:lumMod val="50000"/>
                  </a:schemeClr>
                </a:solidFill>
              </a:rPr>
              <a:t>상대적으로 젊은 연령대에서</a:t>
            </a:r>
            <a:r>
              <a:rPr lang="en-US" altLang="ko-KR" sz="2400" spc="-300" dirty="0">
                <a:solidFill>
                  <a:schemeClr val="accent4">
                    <a:lumMod val="50000"/>
                  </a:schemeClr>
                </a:solidFill>
              </a:rPr>
              <a:t>, </a:t>
            </a:r>
          </a:p>
          <a:p>
            <a:pPr marL="457200" indent="-457200">
              <a:buAutoNum type="arabicParenBoth"/>
            </a:pPr>
            <a:r>
              <a:rPr lang="ko-KR" altLang="en-US" sz="2400" spc="-300" dirty="0">
                <a:solidFill>
                  <a:schemeClr val="accent4">
                    <a:lumMod val="50000"/>
                  </a:schemeClr>
                </a:solidFill>
              </a:rPr>
              <a:t>여성보다는 남성에서 더 자주 관찰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1802" y="1604602"/>
            <a:ext cx="5604780" cy="330948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012" y="1590314"/>
            <a:ext cx="5691187" cy="335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451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8962" y="1440530"/>
            <a:ext cx="4432404" cy="382807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886" y="1451278"/>
            <a:ext cx="4324508" cy="3776331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6E7AF03-AAFA-4B21-94E6-D43D71719920}"/>
              </a:ext>
            </a:extLst>
          </p:cNvPr>
          <p:cNvSpPr txBox="1"/>
          <p:nvPr/>
        </p:nvSpPr>
        <p:spPr>
          <a:xfrm>
            <a:off x="1268224" y="169965"/>
            <a:ext cx="7772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소득과 자동차 보유 비율의 관계</a:t>
            </a:r>
            <a:r>
              <a:rPr lang="en-US" altLang="ko-KR" sz="3200" spc="-300" dirty="0">
                <a:solidFill>
                  <a:schemeClr val="accent4">
                    <a:lumMod val="50000"/>
                  </a:schemeClr>
                </a:solidFill>
              </a:rPr>
              <a:t>: </a:t>
            </a:r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성별 간 비교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10567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4</a:t>
            </a:r>
            <a:r>
              <a:rPr lang="en-US" altLang="ko-KR" sz="4800" b="1" dirty="0" smtClean="0">
                <a:solidFill>
                  <a:schemeClr val="accent4"/>
                </a:solidFill>
              </a:rPr>
              <a:t>.3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57527" y="1982945"/>
            <a:ext cx="948911" cy="3046259"/>
          </a:xfrm>
          <a:prstGeom prst="rect">
            <a:avLst/>
          </a:prstGeom>
          <a:noFill/>
          <a:ln w="28575">
            <a:solidFill>
              <a:srgbClr val="939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841657" y="2000197"/>
            <a:ext cx="1024969" cy="3020383"/>
          </a:xfrm>
          <a:prstGeom prst="rect">
            <a:avLst/>
          </a:prstGeom>
          <a:noFill/>
          <a:ln w="28575">
            <a:solidFill>
              <a:srgbClr val="939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B94F702A-BD41-78A5-142F-458A6689253F}"/>
              </a:ext>
            </a:extLst>
          </p:cNvPr>
          <p:cNvSpPr txBox="1"/>
          <p:nvPr/>
        </p:nvSpPr>
        <p:spPr>
          <a:xfrm>
            <a:off x="360000" y="5306892"/>
            <a:ext cx="99399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300" dirty="0">
                <a:solidFill>
                  <a:schemeClr val="accent4">
                    <a:lumMod val="50000"/>
                  </a:schemeClr>
                </a:solidFill>
              </a:rPr>
              <a:t>남성들은 소득이 감소함에 따라 자동차 보유 비율이 감소하는 속도가</a:t>
            </a:r>
            <a:endParaRPr lang="en-US" altLang="ko-KR" sz="2400" spc="-300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ko-KR" altLang="en-US" sz="2400" spc="-300" dirty="0">
                <a:solidFill>
                  <a:schemeClr val="accent4">
                    <a:lumMod val="50000"/>
                  </a:schemeClr>
                </a:solidFill>
              </a:rPr>
              <a:t>여성에 비해 현저하게 느리며</a:t>
            </a:r>
            <a:r>
              <a:rPr lang="en-US" altLang="ko-KR" sz="2400" spc="-300" dirty="0">
                <a:solidFill>
                  <a:schemeClr val="accent4">
                    <a:lumMod val="50000"/>
                  </a:schemeClr>
                </a:solidFill>
              </a:rPr>
              <a:t>, </a:t>
            </a:r>
            <a:r>
              <a:rPr lang="ko-KR" altLang="en-US" sz="2400" spc="-300" dirty="0">
                <a:solidFill>
                  <a:schemeClr val="accent4">
                    <a:lumMod val="50000"/>
                  </a:schemeClr>
                </a:solidFill>
              </a:rPr>
              <a:t>특히 젊은 남성들</a:t>
            </a:r>
            <a:r>
              <a:rPr lang="en-US" altLang="ko-KR" sz="2400" spc="-300" dirty="0">
                <a:solidFill>
                  <a:schemeClr val="accent4">
                    <a:lumMod val="50000"/>
                  </a:schemeClr>
                </a:solidFill>
              </a:rPr>
              <a:t>(35</a:t>
            </a:r>
            <a:r>
              <a:rPr lang="ko-KR" altLang="en-US" sz="2400" spc="-300" dirty="0">
                <a:solidFill>
                  <a:schemeClr val="accent4">
                    <a:lumMod val="50000"/>
                  </a:schemeClr>
                </a:solidFill>
              </a:rPr>
              <a:t>세 미만</a:t>
            </a:r>
            <a:r>
              <a:rPr lang="en-US" altLang="ko-KR" sz="2400" spc="-300" dirty="0">
                <a:solidFill>
                  <a:schemeClr val="accent4">
                    <a:lumMod val="50000"/>
                  </a:schemeClr>
                </a:solidFill>
              </a:rPr>
              <a:t>)</a:t>
            </a:r>
            <a:r>
              <a:rPr lang="ko-KR" altLang="en-US" sz="2400" spc="-300" dirty="0">
                <a:solidFill>
                  <a:schemeClr val="accent4">
                    <a:lumMod val="50000"/>
                  </a:schemeClr>
                </a:solidFill>
              </a:rPr>
              <a:t>에서 차이가 두드러짐</a:t>
            </a:r>
          </a:p>
        </p:txBody>
      </p:sp>
      <p:sp>
        <p:nvSpPr>
          <p:cNvPr id="11" name="AutoShape 2" descr="data:image/png;base64,iVBORw0KGgoAAAANSUhEUgAAAbIAAAF5CAYAAAD6XK9rAAAAOXRFWHRTb2Z0d2FyZQBNYXRwbG90bGliIHZlcnNpb24zLjUuMSwgaHR0cHM6Ly9tYXRwbG90bGliLm9yZy/YYfK9AAAACXBIWXMAAAsTAAALEwEAmpwYAABPcklEQVR4nO3dd3gU1dvG8W8qCSSU0IJA6AFEQugdRIp0pIcSpKrYXhSR9kMREEFBRRQQkV6lWgALRUGkdxRCD6GGGgjp2fP+sbISIQQhyabcn+vykt3ZmX12Mps7Z+acMw7GGIOIiEg65WjvAkRERB6HgkxERNI1BZmIiKRrCjIREUnXFGQiIpKuKchERCRdSzNBFh8fz6xZs2jXrh1t2rShefPmfPTRR8TExAAwZMgQvv76aztXmVCbNm24efPmf1onLi6OqVOn0rx5c1q0aEGLFi147733uHHjRrLUNHz4cP74449k2RbAzZs3GTNmDK1ataJNmzY899xzLF26NNm2/zhGjRrF5MmTH3s7586dY8iQITz77LO0aNGCZ599lk8++YTY2NhkqNLq2rVrlC5dOtm2lxJ1pMXv2IMMGjSIo0eP8uKLL/L6668nWHb79m0aN25s92O1Xbt2NG/enOQY5TRnzhxWrVr1+EVlQGkmyEaOHMnevXuZM2cO3377LcuWLePUqVMMHz7c3qUl6ttvvyV79uz/aZ0333yT48ePs3DhQlavXs2qVat44okn6Ny5M+Hh4Y9d0/vvv0+tWrUeezsA0dHRdO/enfz587Ny5Uq+/fZbvvjiC6ZPn273XxDJ5dKlS3Tu3JlKlSrx448/snr1alasWMHJkycZP368vcuTRKxZswZPT098fX354IMP2LNnD99++61t+dixY/Hz86Njx452q/HAgQPExMTg4uLC5s2bH3t73bt3Z86cOVy+fDkZqstYnO1dAEBISAjff/89v//+Ox4eHgBkzZqV9957j71799pet3fvXgICArhy5QqlSpVi4sSJZM2alWXLlrFkyRJiY2MJCwujX79+dO3alRUrVvDLL7/g6OhIcHAwLi4ujB8/Hl9fX4KDgxk2bBhhYWHkzZsXYwytW7emXbt27NmzhwkTJhAZGYmDgwOvvfYaDRo0uKfu0qVLs3XrVn799ddE3+due/fuZd++fWzYsAFnZ+uud3FxoV+/fuzZs4fFixcTGhqKu7s7b7zxBpcvX6Zu3brMmjWLmjVr8t1337F+/Xrq16+f6PsFBgbSrVs3nnrqKXr27En9+vXZv38/YWFhvPHGGzRv3pzIyEjeffdd9u/fj6enJyVLlgRg3LhxCepds2YNWbNmpV+/frbnChYsyKeffmprrWzcuJEvv/ySmJgYrl27xnPPPceAAQPYvn0777//PlmzZiUiIoJly5bh6upq284zzzzDpEmTKF++fILHuXLlSrTu8PBwhg8fzpEjR8iXLx9OTk5UrlwZsAbSqFGjuHDhArGxsbRo0YKXXnqJs2fP0q1bN0qUKMG5c+eYN28e+fLls9Uxffp0mjRpQqdOnWzPZcuWjREjRvDTTz/Znlu6dCmLFi3CYrGQM2dORowYQYkSJRgyZAgeHh4EBQVx8eJFihcvzscff0y2bNn4+eef+eSTT3B3d+epp55KsG8ftL0bN24QEhLC008/zaBBg2zrWCwWxo4dy/79+7l9+zbGGMaMGUPlypUfuY7EBAYG4u/vz549e7hw4QKVK1dm/PjxODo6snHjRj799FMsFovte1qmTBnWrVvH559/Tnx8PB4eHgwdOhQ/Pz8mT57MmTNnCAkJITQ0FD8/P2rXrs2qVas4e/YsgwYNomXLlgBMnTqVn3/+GYvFQsGCBXn33XfJnz//PfVNnjyZSZMmAeDl5cW4ceN48803qVGjBn/99Re7du1ixYoVxMbGMm7cOLZu3YqTkxN+fn4MHToUDw+PRzoGH/a7A7Bw4UKefvppcuXKxZw5c6hXr55t2YoVK5g+fTpubm7UqFGDuXPn8tdffz1wHzg5OdGsWTO++uorhg0b9lA/x0zDpAE//vijad++/QNfM3jwYNOhQwcTERFh4uLiTNu2bc3KlStNeHi46dSpk7l27Zoxxpi9e/caf39/Y4wxy5cvN5UrVzYXLlwwxhgzatQo8/bbbxtjjOnUqZNZsGCBMcaY48ePmwoVKpjly5ebGzdumCZNmpiQkBBjjDEXL1409erVM+fOnbunJl9fX3P16tUHvs/dvv76a/Paa6/d9/PNnTvXvPTSS2bHjh2mbdu2tvpr165tJk6caIwx5vXXXzerV69+4Pt1797drF271oSEhBhfX1+zYcMG2z5++umnjTHGTJgwwbz55psmPj7e3Lp1y7Rq1coMHjz4nppGjRplxo8fn+jPxGKxmO7du5tTp07Z9lXZsmXN1atXzbZt20yZMmXM2bNn77tugwYNzIEDB+55/KC633//ffP2228bi8Virl69aurVq2c+++wzY4wxgYGBZv369cYYY6KiokxgYKBZvXq1bXs7d+68bx2tW7e2rZeY7du3m65du5qIiAhjjDGbN282zZo1M8ZYj8vOnTub6OhoExMTY5577jmzbNkyc/nyZVO5cmVz7NgxY4wx06ZNM76+vg+1veeff/6+dezZs8e89tprJj4+3hhjzJdffmlefPHFR67j3wYPHmxmzJhhjLEeR6+//rrtGKlTp47ZunWrbXt//fWXMcaYn376yfTp08ccP37c1KpVy5w5c8YYY8wff/xhateubW7dumU+++wz06BBA3Pz5k0TGRlpqlataj744ANjjDG//PKLadKkiTHGmJUrV5oBAwaY2NhYY4wxixcvNn379r2nzqCgINOgQYN7nv/ggw9M7969TcOGDc3hw4eNMcZMmjTJvPrqqyYmJsbEx8ebIUOGmBEjRhhjHu0YfNjvzvXr10358uVNUFCQuXTpknnyySdtP4Njx46ZmjVr2r6/kydPtv1MktoHR48etdUi/0gTLTJHR0csFkuSr2vUqBHu7u4AlCpVimvXrpEtWzamTZvGb7/9xunTpzly5AgRERG2dcqVK4e3tzcATz75JL/88gthYWEcOHCA+fPnA1CiRAlq1KgBwL59+7h8+TKvvPKKbRsODg4EBQXxxBNPJFrb/d7nfuLi4u77fExMDA4ODlSuXJlLly5x9epVNm/eTP/+/VmxYgWvvvoqO3fuZOzYsfz0008P9X4uLi7Ur1/f9po71+F+++03hg4diqOjIx4eHrRt25agoKB71ndwcHjguX0HBwemTZvGr7/+yg8//MCJEycwxhAZGQlAgQIFKFiwYKLrJyaxurdu3cqwYcNwcHDAy8uLxo0bAxAREcHOnTsJCwuz/ZUeERHBkSNH8PPzw9nZGX9///u+lzEGBwcH2+MZM2bw/fffA3DlyhVWr17Nr7/+SnBwMAEBAbbXhYWF2eqqW7eurbXp6+tLWFgYu3fvxtfX1/YXe+fOnfn4448BktzenVbmv1WsWJEcOXKwePFiQkJC2L59O9myZbMt/691JKVBgwa2Y6RIkSKEhYWxZ88eSpUqRdmyZQFo0qQJTZo0YcGCBdSoUYPChQsDULNmTby8vDh06BAAtWrVwtPTE4B8+fJRt25dAHx8fGyfe+PGjRw8eJD27dsD1hbonWPpbidPnsTHx+ee5998801atGhBp06dKFOmDACbNm3ijTfewMXFBbC2NO/+bifmcb87K1asoGTJkrazMrVq1WLOnDmMHj2a33//ndq1a9u+v927d7dd601qH/j4+HD+/Hmio6PJkiVLkp8js0gTQebn58fJkycJDw+3nVoE6+miESNG8NlnnwHYTsfBP79kL168SOfOnenUqROVK1emadOmbNy40fY6Nze3e9ZxcnICSPBL+s5z8fHxlChRIsE1oEuXLuHl5fXAz3C/9/m3SpUqMXPmTCIjI22BfMf27dupWrUqjo6ONGjQgF9//ZX9+/czfvx4vvzyS3788Uf8/f1tv7ge5v1cXFxwdHS0veYOZ2fnBK+/85p/8/f3Z8GCBfc8v379enbt2sVrr71G27ZtadSoEVWqVKF9+/asW7fOtu2sWbPed7t33F3DnU49D6r73+vc+ZlZLBaMMSxevNi2X69du0aWLFm4fv06rq6uCY6du1WsWJEdO3bYTh337duXvn37AtZTxxaLBYvFQps2bWyn+SwWC6GhoeTIkQO4/8/i3z+Tu98/qe0ltt9+/fVX3n//fXr16kXDhg0pXrw43333nW35f60jKffbnrOzc4KfiTGGoKCg+x5/xhjbH253n1ZOrA6LxULfvn3p2rUrYD0mwsLC7nmdo6Mj8fHx9zzv6uqKt7d3gpD79x/IFoslQSee/3oMPsx3586xGBYWxjPPPANAZGQkO3bs4M0338TJyem+x/HD7IP4+HgcHBzu+V5kdmmis0f+/Plp1aoVw4YNs3V4CA8PZ+TIkeTMmTPBF+rfDh06hJeXFy+//DJ169a1hdj9DvQ7PDw8qFSpEitWrACs1+i2bt2Kg4MD/v7+BAcHs3PnTgAOHz7Ms88+S2ho6GN/Tn9/f6pVq8aQIUNsB2d8fDxTp07l9OnTtr/QGzduzIwZM/D19cXV1ZUaNWrw8ccf8+yzzz52DQD169dn+fLltr/2fvjhh/t+MZo0aUJ4eDhfffWVbX+GhIQwbtw4SpQoQXBwMOHh4QwYMIBnnnmGHTt2EBMT81Ct67v/Wr/TCk5K3bp1WbZsGRaLhbCwMNavXw9Yf57+/v7MmjULsPa07NKli235g/Tv35+1a9eyatUq22eMj49nzZo1gPUXVe3atVm9erXtGFi0aBHPP//8A7dbpUoVjh8/zpEjRwBsxxrwSNsD2LJlCw0aNKBr166UL1+edevWPfA4T6qOR1GhQgVOnDjBsWPHAOsfNYMGDaJGjRps2bKFkJAQwNp6vnDhAhUqVHjobdepU4dly5bZfgdMmjSJt99++57XFS1alLNnzz7UNuvWrcvixYuJjY3FYrGwYMECateuDTzaMfgw350tW7Zw9epV1q1bx4YNG9iwYQObN28mb968LF68mDp16rB161YuXboEkOCP5qT2QUhICIUKFbrnD4PMLk20yADeffddpkyZQkBAAE5OTsTExNCoUSNee+21B65Xu3Ztli1bRtOmTXF3d8fPzw8vLy+Cg4MfuN748eMZPnw4CxcuJH/+/BQqVAg3Nze8vLz47LPP+PDDD4mOjsYYw4cffvhIp8ju56OPPmLWrFl0794dsP7FVb16dRYvXmw79VKzZk0uXbpEly5dAOvBvWbNGttfd4/rxRdfZNSoUbRq1QpPT09y58593z8WXF1dmTVrFh999BGtWrXCyckJJycn+vfvT7t27bBYLDz99NM0a9aM7Nmz4+PjQ8mSJQkODk7yi/bWW28xcuRIlixZQrly5ShXrlySdb/22mu8++67NGvWDC8vrwSdaSZMmMDo0aNp1aoVMTExtGzZktatWyf5C8/b25slS5bw+eef8/XXX+Pk5ERkZCTlypXjm2++IWfOnNStW5d+/frRu3dvHBwc8PDw4PPPP3/gX8VeXl5MmDCBt956CxcXF6pWrWpb9ijbAwgICOCtt96y/SyqVKli6xTwKHU8ijx58jBhwgQGDx5s69TxySefULJkSd59911effVV4uPjcXNzY9q0abZj+mF07NiRS5cu0alTJxwcHChQoMB9O1H4+vqSJUsWTpw4QYkSJR64zf79+zN+/Hiee+454uLi8PPzY8SIEcCjHYMP891ZtGgRnTp1SvDZnZ2defHFF/nss8/o27cvQ4cOpU+fPri6ulK2bFnbmYSk9sHmzZtp2rRpknVmOql1MS6tmTJlijl+/LgxxpibN2+ap59+2nYxNqP74YcfzK+//mqMMSY+Pt68/PLLto4vIunBd999Z959991Uf9/k+O6cOXPGTJ482dZp56effjIdOnRIcr24uDjTqlUrc/ny5f9eeAaXZlpkqa1o0aK88cYbtvPt/fr1s10Qz+hKlSrFO++8w8cff0xsbCzVq1e363gbkf+qVatWrF+/nqCgoFQdaJ4c3x1vb29CQ0NtLWtPT0/Gjh2b5Hrz5s3j+eefJ0+ePI9afoblYIxurCkiIulXmujsISIi8qhS5NSixWJh5MiRBAUF4erqypgxYyhSpAhg7QV4dzN63759fPHFFwlGvYuIiDysFAmydevWERMTw5IlS9i3bx/jxo1j6tSpAJQtW5Z58+YBsHbtWvLly6cQExGRR5YipxZ3795tG7nv7+9vG6txt4iICCZPnvxQkwL36dMn2WsUEZGMIUWC7N8zdDg5Od0zNdOdsV9JzZgBcP369WSvUUREMoYUCTIPDw9u375te2yxWO6Zkub7779Xl28REXlsKRJklSpVYtOmTYC1M8e/b2dy69YtYmJiKFCgQEq8vYiIZCIp0tmjcePGbNmyhYCAAIwxjB07llmzZuHj40PDhg05depUsk35JCIimVu6GBDdrl27x57sVEREMiYNiBYRkXRNQSYiIumagkxERNI1BZmIiKRrCjIREUnXFGQiIpKuKchERCRdU5CJiKSEuGi4cAAsFntXkuGlyMweIiKZkjFwbg/sXwiHlkPkdXhlB+Qtbe/KMjQFmYjI47p5HvYvhv2L4MpRcHaDMi2gYneFWCpQkImIPIqYCDjyA+xbCCd/BQwUrgGtJkG5tuCWw94VZhoKMhGRh2UMBP9hPXX457cQcwty+EC9QVAhAHKXsHeFmZKCTEQkKddP/3Pq8PppcMkG5Z6DCl2gSG1wVL85e1KQiYjcT9RN+Otba3gFbwEcoFg9eHoolG0FrtnsXaH8TUEmInKHJR5O/Qb7FsHh7yEuErxKwDP/A78AyFnY3hXKfSjIREQuH7Ve9zrwDdw8Z+2oUSEA/LtCoarg4GDvCuUBFGQikjlFXLOO9dq/CM7tBgcnKNkQmoyB0s3Bxc3eFcpDUpCJSOYRHwvH11tbX0FrIT4G8pWzhlf5TuCZ394VyiNQkIlIxnfxoPW618Fv4PZlyJobqvQB/y7g7adTh+mcgkxEMqbwUDi41Bpglw6CowuUbgoVukKpxuDkYu8KJZkoyEQk44iLtp4y3L8Ijv0CJh6eqAjNPoLyHSCrl70rlBSgIBOR9M0Ya2eNfX9P1Bt1AzwLQK1Xra2vfGXsXaGkMAWZiKRPYefgwGLrjBu2iXpbWq97FW8Ajk72rlBSiYJMRNKP+03U61MTWn1mnTJKE/VmSgoyEUnbLBY4szXhRL05faD+29ZBy17F7V2h2JmCTETSpmun/pmo90YwuHrAk22ss2341NJEvWKjIBORtCPqJvy1ytpl/swf2CbqbTBME/VKohRkImJflnjr9a79i+DwD9aJenOXhGdGWE8d5ihk7woljVOQiYh93Jmod/8SuHXe2lHDv4u1y3yhKpptQx6agkxEUs99J+ptBE3Hgm8zTdQrj0RBJiIpKz4Wjq+zdpk/+uNdE/W+D+U7aqJeeWwKMhFJGRcOWFteB5f+PVFvHk3UKylCQSYiySc81Hpzyv2L4NIhTdQrqUJBJiKPJzYKjq61dpk/vu7viXorQfMJ8FR7TdQrKU5BJiKPJuwsbP74XxP1vgYVumiiXklVCjIR+e/ObIcl3SD6libqFbtTkInIf7NvIXz/f9aByj1XQ97S9q5IMjkFmYg8HEs8rBsJf3xmnTaq4xxd/5I0QUEmIkmLugnL+8Kxn6BqX2g6Tj0QJc1QkInIg107BYsC4Moxa0/Eav3sXZFIAgoyEUncqc3wTQ8wFghcCcXr27sikXvohj4icn+7ZsG85yBbHui3QSEmaZZaZCKSUHwc/DQMdnxpndC3w0zrzPQiaZSCTET+EXkdlvaCkxuhxivQeBQ46deEpG06QkXE6spxWNQZrgdD68lQqYe9KxJ5KAoyEYETG2BpT3B0hue/gyK17F2RyENTZw+RzMwY2P4lzO8A2QtCv40KMUl31CITyaziYmDtINg9G0o3h3bTIYunvasS+c8UZCKZ0e2r1vFhwb9DnTfgmXfAUSdoJH1SkIlkNqGHrTN13LwAbadDhc72rkjksSjIRDKToz/Bsj7g4m6dub5wVXtXJPLYdC5BJDMwBrZ8Bgs7g1cxeGGjQkwyDLXIRDK6uGj4fgDsXwhPtoHnpoJrNntXJZJsFGQiGVl4KCzpDiHb4emhUO9tdeqQDEdBJpJRXTwIi7rA7SvQcTaUa2vvikRSRIoEmcViYeTIkQQFBeHq6sqYMWMoUqSIbflvv/3GF198gTGGcuXK8e677+Lg4JASpYhkToe/hxUvgFtO6P0jPOFv74pEUkyKnGNYt24dMTExLFmyhIEDBzJu3DjbsvDwcD766COmTZvG0qVLKViwINevX0+JMkQyH2Ng00fW04n5ylo7dSjEJINLkRbZ7t27qVu3LgD+/v4cOnTItmzv3r34+voyfvx4QkJC6NixI15eXilRhkjmEhsJ374Ch5ZD+U7Q+jNrN3uRDC5Fgiw8PBwPDw/bYycnJ+Li4nB2dub69ets376dVatWkTVrVrp164a/vz/FihVLiVJEMoebF2BxFzi/Fxq+A3XeBJ2ul0wiRYLMw8OD27dv2x5bLBacna1vlTNnTsqXL0/evHkBqFKlCocPH1aQiTyqc7thcTeIugkBC6FMC3tXJJKqUuQaWaVKldi0aRMA+/btw9fX17asXLlyHD16lGvXrhEXF8f+/fspWbJkSpQhkvEdXAazmoOjC/T5WSEmmVKKtMgaN27Mli1bCAgIwBjD2LFjmTVrFj4+PjRs2JCBAwfSt29fAJo2bZog6ETkIVgs8OtYa8cOn5rQaR545LV3VSJ24WCMMfYuIint2rVjxYoV9i5DJG2IuQ0rX7R2sffvDi0/Bucs9q5KxG40IFokPbkRYu3UcelPeHYs1HhZnTok01OQiaQXITusnTrioqDrN1Cqsb0rEkkTFGQi6cG+RfD965C9IPT8AfKWtndFImmGgkwkLbPEw/r3YMskKFYPOs6BrJpAQORuCjKRtCrqJqzoB0d/hCp9oNl4cHKxd1UiaY6CTCQtunbKOnP9laPQfAJU62fvikTSLAWZSFpz+ndYEgjGAoEroPjT9q5IJE3THfZE0pLds2FuG8iaG/ptUIiJPAS1yETSgvg4+Hk4bJ8GJRpCh5ngntPeVYmkCwoyEXuLvA5Le8HJjdYBzo1Hg5O+miIPS98WEXu6chwWdYbrwdDqM6j8vL0rEkl3FGQi9nJiAyztCY7O0ONbKFrb3hWJpEvq7CGS2oyB7dNhfgfrTB39NijERB6DWmQiqSk+Fta+Dbtmgm8zaP8VZPG0d1Ui6ZqCTCS1RFyDb3rA6c1Q5w14ZgQ4Otm7KpF0T0EmkhpCj1g7ddw8D22/hAoB9q5IJMNQkImktKM/w7Le4OIOPddA4ar2rkgkQ1FnD5GUYgz8MRkWdgKvYvDCRoWYSApQi0wkJcRFww9vwL4FULY1tJ0GrtnsXZVIhqQgE0lu4ZdhSTcI2Q71h0D9weCokx8iKUVBJpKcLh603n7l9hXoMAueamfvikQyPAWZSHI5/AOseAHcckDvtfBERXtXJJIp6HyHyOMyBjZNsJ5OzFva2qlDISaSatQiE3kcsZHw7atwaBmU7witJ1u72YtIqlGQiTyqmxdgcVc4vwcavgN13gQHB3tXJZLpKMhEHsW5PdYQi7oJnRdA2Zb2rkgk01KQifxXh1bAqpchWx7o8xN4l7d3RSKZmoJM5GFZLPDbOPhtPBSuAZ3ng0dee1clkukpyEQeRsxtWPkSHP4O/LtDy4/BOYu9qxIRFGQiSQs7C4sC4NKf0OR9qPmKOnWIpCEKMpEHCdkBi7tBXBR0WQK+TexdkYj8i4JM5N9iIqxd6k9tgt8/gewF4fnvIV8Ze1cmIvehIBMJD4Uz26yT/J7ZBhf2gSXOuqxkI2j3FWT1smuJIpI4BZlkLsbAlaPWwDqzDUK2wbWT1mVOWaBgJaj1mrVXYuFqCjCRdEBBJhlbbBSc32sNrDutrsjr1mVZc1sDq3JP8KkJBSqoJ6JIOpRkkA0cOJCJEyemRi0ij+/21YShdX4vxMdYl+UuBWVaWMPLpwbkLqnehyIZQJJBFhMTw5EjRyhWrBgOf3/pXV1dU7wwkSQZA1dP/B1cW+HMdrh6zLrM0cU6A331l6yhVbi6dSYOEclwkgyy06dP8/LLL9seOzg4sH79+hQtSuS+4qLhwv67rm9th4gr1mXuuaxh5d/VGlxPVNQs9CKZRJJB9v3336dGHSL3irgGZ3f+09o6txvio63LchWDUk3Ap7r1VGEeX3DU7fVEMqMkg2z9+vUsXLiQ2NhYjDHcuHFD4SbJzxi4fsoaWGe2Wltbl49Ylzk6WztiVO37z2lCz/z2rVdE0owkg+zTTz9l1KhRLF68mOrVq7Nly5bUqEsyuvhYuHDgn44ZZ7bB7VDrsiw5rF3fy3ewtrYKVgbXrPatV0TSrCSDLF++fFSsWJHFixfTrl07Vq5cmRp1SUYTFQYhO/9pbZ3dBXGR1mU5faD409bWlk8NyFtWpwlF5KElGWQuLi7s3LmTuLg4Nm/ezPXr11OjLknPjIEbZ/6eKePv61uhfwEGHJys9++q/Lz1FKFPDcj+hL0rFpF0LMkge++99zh58iT9+/dn0qRJ9O/fPzXqkvQkPg4uHbQG1p1ThbcuWJe5ekKhKvBkG2vHjIJVIIuHfesVkQzlgUF24sQJSpQoQf78+QkJCeG1117D19c3tWqTtCr61t+9Cf8OrbO7IPa2dVn2QlCk1j+DjvOXA0cn+9YrIhlaokH2008/8fHHH7Ns2TI8PT25fPkyw4YN46233qJRo0apWaPYW9jZuybV3Wq9L5exgIOjNajujN0qXB1yFrZ3tSKSySQaZDNnzmTJkiV4enoCUKlSJRYsWED//v0VZBmZJd56PevuQcdhIdZlLtmgUGWoN8gaWoWqglt2+9YrIpleokHm6upKzpw5EzyXO3dusmTRpKoZSsxt66nBO62ts7sg+qZ1mYe3taVV85W/TxOWByfNMy0iaUuiv5UcHByIiorCzc3N9lxkZCSxsbGpUpikgLhoa2vr/D7rPbfO74WLh8DEAw6Qr+w/Y7d8qkPOIppUV0TSvESDrEePHvTr14/nn3+ewoULc/HiRWbMmEH37t1Tsz55VPcLrUt/geXvP0Tcclhny6gzwHoLk0JVwT2n/eoVEXlEiQZZo0aNyJ07N9988w2hoaEULFiQgQMH4u/vn4rlyUN5qNDyh5ovW///hL91rkK1tkQkA3jgBY+KFStSsWLF1KpFHsbdoXV+rzW4FFoikonpyn1aptASEUmSgiytsIXW3n9OESq0RESSlGSQrVq1KuEKzs54e3tTpUqVlKop4/vPoVURchVVaImI3EeSQbZ69WoiIyOpWLEiBw4cIDo6GicnJ8qVK8ewYcPuu47FYmHkyJEEBQXh6urKmDFjKFKkiG35mDFj2LNnD9myZQNgypQptoHXGY5CS0QkRSUZZHFxccydOxdHR0csFgv9+vXj66+/JiAgINF11q1bR0xMDEuWLGHfvn2MGzeOqVOn2pb/+eefzJgxAy8vr+T5FGlFXLR1+qYL+5IOrScqWv+t0BIReSxJBtmNGzeIi4vD1dWVuLg4wsLCAIiJiUl0nd27d1O3bl0A/P39OXTokG2ZxWIhODiYd955hytXrtChQwc6dOjwuJ8j9Sm0RETShCSDrGvXrrRq1YpSpUpx8uRJ+vbty7Rp02xBdT/h4eF4ePxzqw4nJyfi4uJwdnYmIiKC7t2706tXL+Lj4+nRowdPPfUUZcqUSZ5PlBIUWiIiaVaSQdaxY0caNWrEmTNn8PHxIVeuXMTHx+PklPitOTw8PLh9+7btscViwdnZ+lbu7u706NEDd3d3AGrUqMGRI0fSTpA9dGi9Yu05qNASEbGrJIPs8OHDLFmyhOjoaNtzH3zwwQPXqVSpEhs3bqR58+bs27cvwT3MTp8+zYABA1i1ahUWi4U9e/bQtm3bx/gIj0GhJSKS7iUZZEOGDKF79+54e3s/9EYbN27Mli1bCAgIwBjD2LFjmTVrFj4+PjRs2JA2bdrQqVMnXFxcaNOmDaVKlXqsD/FQkgytnNawUmiJiKQrDsYY86AX9OnTh6+//jq16rmvdu3asWLFiv+2kjFwcBmc3px4aN0ZWKzQEhFJt5JskRUsWJDp06dTtmxZHP7+RV+nTp0UL+yxhV+CVf3BNZtaWiIiGViSQRYbG8upU6c4deqU7bl0EWSe3jDkDLi4K7RERDKwRIPsTnf59957LzXrSV6uWe1dgYiIpLBEg2zw4MFMnDiRpk2b2k4pGmNwcHBg/fr1qVagiIjIgyTZ2SMteKTOHiIikikkeY1sy5YtzJ49O8E4srlz56ZoUSIiIg8rySD74IMPGDZs2H8aRyYiIpJakgyyAgUKUKtWrdSoRURE5D9LMshy587NO++8w5NPPmnr9NG5c+cUL0xERORhJBlkhQoVAuDKlSspXoyIiMh/lWSQhYaG0qRJE2rWrPnAGe9FRETswTGpFzz33HNs3bqVbt26MXjwYI0hExGRNCXJIKtUqRK9e/emW7dunD59On3P9CEikorO34i0dwmZQpJB1rp1a/r27cvly5cZPXo0mzZtSo26RETStRmbT1Jr3AaCLt6ydykZXpJB9uKLL1K6dGl+++03li9fzubNm1OjLhGRdGv1gQuMWX2YFuULUCqfh73LyfAeaoqq2NhYtm3bxvTp0zl9+nSqh5mmqBKR9GLX6Wt0nbEdv4I5mN+3Om4u6iSX0pLstfjSSy9x/vx56tSpwxtvvEHFihVToy4RkXTnxOVw+s7dRaGc7nzVo4pCLJUkGWQDBgwge/bs5MmTB1dX19SoSUQk3bl8K5qes3bg5ODA7F7VyJUt7f2+DAkJ4aOPPuLixYu4ubnh5ubGoEGDKFWq1CNt78SJE4wcOZJ58+Ylc6X/TaJBFhsbywcffMCmTZvIkycPoaGh1K9fn2HDhuHi4pKaNYqIpGkRMXH0nbOTy7eiWfxCTXxyp717IUZGRtK/f39Gjx5tO7N24MABRo0aZfcgelyJBtkXX3xB7ty5WbduHQDx8fF88cUXTJo0ibfeeivVChQRScviLYbXF+3j4Lkwvgysgn/hnPYu6b42btxIjRo1Elwe8vPzY+7cuVy4cIERI0YQHR1NlixZGD16NPHx8QwcOBBvb29CQkIoX7487733HqGhobz11lsYY8ibN69tWzt27OCTTz7BycmJwoULM2rUKL7//nuWL1+OxWLh9ddfp2bNminy2RINsu3bt7No0SLbYycnJ15//XU6deqUIoWIiKQ3xhje+/5P1h2+xKg25Wj8ZH57l5Sos2fP4uPjY3vcv39/wsPDCQ0Nxdvbm969e1O/fn22bt3KhAkTeOONNzh9+jRff/017u7uNGrUiMuXLzNt2jRatmxJp06dWLNmDYsWLcIYw4gRI1i4cCG5c+fm008/ZeXKlTg7O5M9e3amTp2aop8t0SBL7PShs3OSl9VERDKFrzafZO7WYF6sV5weNYvau5wH8vb25tChQ7bHd8KlU6dO7Nu3jy+//JIZM2ZgjLH9nvfx8cHDwzp8IG/evERHR3P69Glbg6ZSpUosWrSIa9euERoayoABAwCIioqiVq1aFClShGLFiqX4Z0s0lbJkycKZM2cSJPiZM2dwc3NL8aJERNK6Hw6cZ+yaI7TwK8DgpmXsXU6SGjZsyFdffcW+ffvw9/cHIDg4mIsXL+Ln58cbb7xBpUqVOHHiBDt37gSw3fHkbiVKlGDv3r2UKVOGgwcPApArVy68vb2ZMmUKnp6erF+/nqxZs3LhwgUcHZMcrvzYEg2ygQMH0r9/fzp06EDhwoU5e/YsS5cu5cMPP0zxokRE0rIdp67x5pL9VC2ai4kdK+DoeO8v/LQmW7ZsTJ06lYkTJzJhwgTi4uJwcnJi6NChPPXUU4wcOZLo6GiioqIYPnx4otvp378/gwYNYs2aNba7ozg6OjJ8+HBeeOEFjDFky5aNDz/8kAsXLqTKZ3vggOirV6/y7bffEhISQv78+Wnbti3586f+OWANiBaRtOLE5XDaTfmD3B6urOhfi5xZ0143+8zmgRe8cufOTe/evVOrFhGRNO3OWDEXJwfm9KqmEEsj1HNDROQhRMTE0WfOTq7cimHJizUo7JX2xoplVolehbtzsS8mJibVihERSYvi4i28tnAvh86FMblLRfwK5bR3SXKXRINszJgxRERE0KdPH2JjY4mJibH9JyKSWRhjGPn9n6w/Esp7rcvRKA2PFcusEj21WKdOHVq3bk1oaCjPPvus7XkHBwfdJVpEMo3pm04yf9sZXqxfnMA0PlYss0ryNi5ffPEFr7zySmrVc1/qtSgi9vDd/vO8vmgvrSo8waTO/umim31mlGRnj3bt2vH6669z4sQJihYtyrBhwyhYsGBq1CYiYjfbT17lrW/2U62YFxM6+mXaEDt79iytW7emXLlytueqV6/Oq6++mmzvERgYyMiRIylRosQjrZ9kkI0YMYIuXbpQtWpVduzYwbBhw5gzZ84jvZmISHpwPPQW/ebuorCXO9MDK5PFOXPfV6xkyZJpeob8JIMsOjqahg0bAtCoUSNmz56d0jWJiNhN6K0oes7aiauzE7PT0Fix5bvP8s2ukGTdZqcqhWlfudAjrTtx4kR27dqFxWKhZ8+eNGvWjMDAQEqXLs2xY8fImjUrVapU4ffff+fmzZvMnDkTJycnhg8fzq1btwgNDaVr16507drVts1bt24xfPhwrl+/DsD//vc/SpcunWQtSQZZfHw8QUFBlC5dmqCgoEf6wCIi6UFETBx9Zu/iarjGit3t+PHjBAYG2h537NiRs2fPsmjRIqKjo+nUqRO1a9cGrLeG+d///kefPn1wc3Nj1qxZDB48mJ07d1KgQAFatGhBkyZNuHTpEoGBgQmCbNq0adSoUYOuXbty+vRphg4dmuAuLIl5qFOLw4YN4/Lly+TLl48xY8Y8yn4QEUnT4uItvLpwL3+eD2PG81XS3Fix9pULPXLr6XH9+9TiV199xZ9//mkLt7i4OM6dOwdgu5aWPXt2SpYsaft3dHQ0efLkYc6cOfz88894eHgQFxeX4H2OHj3Ktm3bWLt2LQBhYWEPVV+SQVa2bFmWL1/+UBsTEUmPjDG8+92fbDgSyvttn+KZMhor9iDFixenevXqjB49GovFwpQpUyhcuHCS682cORN/f3+6du3Ktm3b+O233+7ZbuvWrWnVqhVXr15l6dKlD1VPys+vLyKSxk377SQLtp+h/9Ml6Fa9iL3LSfOeeeYZsmbNSteuXWnXrh2A7b5lD9KgQQMWLlxI9+7dmTNnDk5OTgkm2XjppZdYu3YtgYGB9O3bl1KlSj1UPUmOI0sLNI5MRFLKt/vO8X+L99G6whN8qrFi6VKSLbJRo0Zx+PDh1KhFRCRVbTt5lUFLD1C9mBcfZeKxYuldkkH29NNPM23aNAICAli4cCHh4eGpUZeISIo6dukWL8zdhU/urEwPrJLpx4qlZ0kGWb169Zg0aRJTpkxh9+7d1K1blyFDhnDmzJnUqE9EJNmF3rSOFcvi4sTsXlXJkdXF3iXJY0iy1+KJEydYsWIFGzdupHr16ixYsIC4uDgGDBig61Yiku7cjo6j95ydXI+IYckLNSmUS2PF0rskg+x///sfHTt25NVXX8Xd3d32fPv27VO0MBGR5GYdK7aHwxduMaNHFcoXymHvkiQZJHlqsW7durRr184WYhMnTgSgW7duKVuZiEgyMsYw4ts/2Rh0mdFtnqJBmXz2LkmSSaJBtnTpUjp37szMmTMJCAggICCAjh078vvvv6dmfSIiyWLKrydYtOMMrzQoQdfqPvYuJ93Yvn07pUuXZvXq1Qmeb9WqFUOGDLnvOitWrGDChAmpUR7wgFOLbdq0oWbNmnz55Ze89NJLADg6OpI7d+5UK05EJDms2nuOj34Koo3/E7zVJOlJaCWh4sWLs3r1alq0aAFAUFAQkZGRdq7qH4kGWVBQEOXLl6dJkyacOnXK9vyJEyeoU6dOqhQnIvK4/jhxhUHL9lOjuBcfdvDDwSGdjhXbtwj2zk/ebVbsDv5dknxZmTJlOHXqFLdu3cLT05PvvvuOVq1aceHCBebPn8/PP/9MZGQkuXLl4vPPP0+w7rx58/jhhx9wcHCgefPm9OjRI3k/Aw8Isq1bt1K+fHnWrFlzzzIFmYikB0cv3eLFebspmjsbX2qs2GNp0qQJP//8M+3atePAgQP069ePc+fOcePGDWbPno2joyN9+vTh4MGDtnWOHz/OmjVrWLhwIQC9evWiTp06FC9ePFlrSzTIevbsSUxMDO+9916yvqGISGq4dDOKnjN34O7ixOze1cjhns7Hivl3eajWU0pp1aoVI0eOpHDhwlSpUgWwXm5ycXHhzTffJGvWrFy8eDHBjPZHjx7l/Pnz9OzZE7DOZh8cHJx6Qda0adN7muDGGBwcHFi/fn2yFiEikpzCo+PoPXsnNyJj+ebFmhTM6Z70SvJAhQsXJiIignnz5vHmm28SEhJCeHg469atY+nSpURGRtKuXTvunr63ePHilCxZkhkzZuDg4MDs2bMf6kaZ/1WiQbZhw4ZkfzMRkZQWF2/hlQV7OHLxFjOer8JTBTVWLLk0b96cb7/9lmLFihESEoKTkxPu7u4EBAQAkDdvXkJDQ22vL1OmDDVr1qRLly7ExMTg5+dH/vzJf4ucRGe/HzVqFO+88w6dO3e+p2W2ePHiZC/kQTT7vYg8DGMMQ1ccZPHOED5oV54u1dTNPjNItEX28ssvA/Dxxx+nWjEiIo/ji43HWbwzhFcblFSIZSKJBlmePHkAsFgsfPjhh5w+fZpSpUoxaNCgVCtORORhrdx7lgk/H6VdxYIMbOJr73IkFSU5RdWwYcPo0KEDCxcupGXLlgwbNizJjVosFttpycDAQIKDg+/7mr59+7Jo0aJHq1xE5G9/HL/C28sOULN4bsa1T8djxeSRJBlkTk5O1K9fH09PT5555hksFkuSG123bh0xMTEsWbKEgQMHMm7cuHte8+mnn3Lz5s1Hq1pE5G9BF2/x4vzdFMuTjWmBlXF1TvLXmmQwiZ5avDOnoru7O1999RVVq1blwIEDtlOOD3LnvmUA/v7+HDp0KMHyH3/8EQcHB9trREQexaWbUfSaZR0rNqtXBhgrJo8k0SC7M0Fkzpw5OXnyJCdPngTA1dU1yY2Gh4fj4eFhe+zk5ERcXBzOzs4cPXqUH374gc8++4wvvvjicesXkUwqPDqOXrN2EhYZyzcvaaxYZpZokH3wwQf3ff7uMQKJ8fDw4Pbt27bHFosFZ2frW61atYpLly7x/PPPc+7cOVxcXChYsCD16tX7r7WLSCYVG2/h5QV7CLp0i5k9q1LuCY0Vy8ySvLHmpEmTWLRoEbGxsURFRVG0aNF7pvP/t0qVKrFx40aaN2/Ovn378PX9pwfR22+/bfv35MmTyZMnj0JMRB6aMYb/rTzEpqOXGd++PPV989q7JLGzJK+KbtiwgU2bNtGqVSvWrFnzUKOyGzdujKurKwEBAXzwwQcMHTqUWbNmaWorEXlsn284zpJdIbz+TEk6V9VYMXmIFlnevHlxdXXl9u3bFClShNjY2CQ36ujoyKhRoxI8V6JEiXte99prr/2HUkUks1u++ywTf7GOFXujscaKiVWSLTJvb2+WLVuGu7s7EydOVJd5EbGLLcevMHj5AWqX1FgxSSjRuRbvsFgsXLx4kezZs7Ny5Upq1qxJyZIlU6s+QHMtimR2Ry7epOPUrTyR052l/WuS3U3d7OUfSZ5aDAsLY+7cubYpqlJi5mIRkcRcDIui16ydZM3ixKxeVRVico8kTy0OHjwYHx8fBgwYQP78+Rk8eHBq1CUiwq2oWHrN3smtqDhm9azGExorJveRZIssOjqarl27AtZ7y/z0008pXpSIyJ2xYsf+Hiv25BPZ7V2SpFGJBtmpU6cAyJUrF2vXrqVKlSocOHCAQoUKpVpxIpI5GWMYtuIgm49d4cMOftTTWDF5gESD7J133rH9e+HChSxatAhjjHoKiUiK+2z9cZbuPsv/NSxFpyqF7V2OpHGJBtm8efNs/75+/TohISEUKlQILy+vVClMRDKnZbvP8sm6o7SvVIgBjUrZuxxJB5Ls7LF27VoCAgKYNm0anTt35ttvv02NukQkE/r92BWGLD9AnZJ5+KBdeZ0BkoeSZGeP2bNns2LFCrJly0Z4eDjPP/88bdq0SY3aRCQTOXzhJi/N303JfB5M6V5J9xWTh5bkkeLg4EC2bNkA66z2WbJkSfGiRCRzuRAWSa9ZO/HI4qyxYvKfJdkiK1y4MOPGjaNKlSrs2rULHx9N0ikiyedmVCy9Zu0kPDqOpS/VpEAOjRWT/ybJFtn7779P4cKF+eOPPyhcuDCjR49OjbpEJBOIjbfw8vw9HA8NZ2r3SpQtoLFi8t8l2SJ76aWXmDlzZmrUIiKZiDGGIcsP8vvxK3zUwY+6pTRWTB5NkkGWPXt21q9fT9GiRXF0tDbgihUrluKFiUjG9um6Yyzfc5YBjUrRUWPF5DEkGWRXr15l9uzZtscODg7MnTs3JWsSkQzum10hTFp/jI6VC/F/DTVWTB7PA4MsPDyc6dOn4+6ui68ikjw2Hb3MsBUHqVsqD2M1VkySQaKdPebPn0/r1q1p06YNmzdvTs2aRCSD+uv8TV5esMc6VqxbJVycNFZMHl+iR9EPP/zAjz/+yOLFi5kzZ05q1iQiGdD5G5H0mr0DTzdnZveqhqfGikkySTTIXF1dcXV1xcvLi9jY2NSsSUQymDtjxSKi45nVqyreOdzsXZJkIEl29gBrN1kRkUcRE2eh//zdnLgczpze1SjjrbFikrwSDbLjx48zcOBAjDG2f98xceLEVClORNI3YwxDVhxgy/GrTOxYgdol89i7JMmAEg2yTz/91PbvgICA1KhFRDKYT9YdY8Wec7zZ2Jf2lXVTXkkZiQZZtWrVUrMOEclgluw8w2frj9GpSiFee6akvcuRDEx9X0Uk2f129DLDVh6inm9e3m+rsWKSshRkIpKs/jwfxsvzd1M6v6fGikmq0BEmIsnm3A3rfcVyuLswq1dVPLI8VMdokceio0xEkkVYZCy9Zu0gMiaeZf1rkT+7xopJ6lCQichji4mz8NK83Zy6cps5vapR2tvT3iVJJqIgE5HHYoxh8PIDbD15lY87VaCWxopJKtM1MhF5LB//cpSVe8/xVhNf2lXSWDFJfQoyEXlki3ecYfKG4wRULcwrDTRWTOxDpxZF5D8LvRXFou0hfLbhGPV98zL6uac0VkzsRkEmIg/FGMPO09eZty2YHw9dIDbe0KhsPj4NqKixYmJXCjIReaDw6DhW7T3H/G3BHLl4i+xuzvSoWZTuNYpQLE82e5cnoiATkfs7dukW87cFs3zPOcKj4yj3RHbGty9P6woFcXd1snd5IjYKMhGxiY238Mtfl5i79TTbTl7D1cmRln4FCKxZBP/COXUdTNIkBZmIcOlmFAu3n2HRjjOE3oqmUC53BjctQ6cqhcjtkcXe5Yk8kIJMJJMyxrD15FXmbwvmpz8vYTGG+r55GVezCPV98+HkqNaXpA8KMpFM5lZULCv2nGPetmCOh4aTM6sLfesUo2t1H4rkVucNSX8UZCKZxJGLN5m3NZiVe88RERNPhcI5mdCxAi39CuDmos4bkn4pyEQysJg4Cz/+eZH5W4PZcfoaWZwdaV3hCQJrFsGvUE57lyeSLBRkIhnQ+RuRLNx+hsU7z3AlPIYiubMyvHlZOlYpRM6srvYuTyRZKchEMgiLxfDHiavM3XqadYcvYYCGZfLRvUYR6pXKi6M6b0gGpSATSefCImNZtvssC7YFc/LKbbyyufJi/RJ0reZDYa+s9i5PJMUpyETSqT/PhzFvazCr9p0jKtZCJZ+cfNrZn2blvcnirM4bknkoyETSkajYeNYeusC8rcHsOXMDdxcn2lYsSLfqRXiqYA57lydiFwoykXQg5FoEC3ecYcnOEK7djqF4nmy80/JJ2lcuRA53F3uXJ2JXCjKRNMpiMWw6dpl5W4PZEBSKA9D4yfwE1ihK7ZK5Ne+hyN8UZCJpzI2IGJbuOsv87cEEX40gj0cWXm1Qki7VfHgip7u9yxNJcxRkImnEgbM3mLs1mO/3nyc6zkK1ol4MbFKapuW8cXXWjStFEqMgE7GjqNh4vt9/nvnbgtl/Noysrk50qFyIwJpFKOOd3d7liaQLCjIROwi+epsF28/wza4QbkTEUjKfB6PalKNtxYJ4uqnzhsh/oSATSSXxFsOvQaHM2xbMb0cv4+jgwLPlrJ03ahT3UucNkUekIBNJYVfDo/lm11kWbA/m7PVI8nlm4f8alqJLNR/yZ3ezd3ki6V6KBJnFYmHkyJEEBQXh6urKmDFjKFKkiG35ggULWLFiBQ4ODvTu3ZvmzZunRBkidmOMYW/IDeZvDeaHAxeIibdQs3huhjUvS+Mn8+PipM4bIsklRYJs3bp1xMTEsGTJEvbt28e4ceOYOnUqANeuXWPRokWsXLmS6OhoWrRoQbNmzXRaRTKEyJh4vt1nvWnln+dv4pHFmS7VCtO9RhFK5fe0d3kiGVKKBNnu3bupW7cuAP7+/hw6dMi2zMvLi1WrVuHs7My5c+fIkiWLQkzSvZOXw5m/7QzLdodwMyqOMt6ejHnuKZ6rWBCPLDqDL5KSUuQbFh4ejoeHh+2xk5MTcXFxODtb387Z2Zn58+czefJkAgMDU6IEkRQXF29h/ZFQ5m8LZvOxK7g4OdD0qQL0qFmEKkVy6Q80kVSSIkHm4eHB7du3bY8tFostxO7o3r07nTp1ol+/fmzbto0aNWqkRCkiye7yrWiW7DzDwu1nOB8WRYEcbgxs7EvnaoXJ56nOGyKpLUWCrFKlSmzcuJHmzZuzb98+fH19bctOnjzJxx9/zOTJk3FxccHV1RVHR134lrTNGMOu4OvM2xrM2kMXiI031CmZh3dbl6NhmXw4q/OGiN2kSJA1btyYLVu2EBAQgDGGsWPHMmvWLHx8fGjYsCFlypShc+fOODg4ULduXapVq5YSZYg8ttvRcazad455W4M5cvEWnm7OBNYoSrcaPpTI65H0BkQkxTkYY4y9i0hKu3btWLFihb3LkAwqKjaei2FRXAiL4tLNf/5//kYkW09c5VZ0HE8WyE6PmkVo7f8EWV3VeUMkLdE3UjIsYww3o+K4GBbFxZtRXAyLTBBWd56/ERF7z7qebs54Z3ej8ZP56VajCJV8cqrzhkgapSCTdMliMVy5HW0NI1tQRd3TsoqMjb9n3TwernjncKNQrqxUKZqLAjncyZ/djQI53PDO4YZ3djeyqcu8SLqhb6ukOTFxFi7dvLfldPf/L92MIs6S8Ky4s6MD+bNbw6hsgew0KJOPAjncbCGVP7v1P90SRSRjUZBJqrodHXfPtagLYZEJQupKeMw967m7ONlaTNWLeVlbTn+3nu78O0+2LDg66vSfSGajIJNkYYzhekTs34H097Wov0/z3d2auhUVd8+6ObO62AKpfMEcd53mc7c9n93NWdeoROS+FGSSpLh4C5fD73M96l+n/mLiLAnWc3CAfJ5Z8M7uRvG82ahdMk+C03x3WlhuLk52+mQikhEoyDK5qNj4f53mu6vTxE1rqyr0VhT/uhyFq5Oj7dSef+Gc95zmK5DDjbweWTRQWERSnIIsE7JYDN/tP8+k9cc4deX2Pcs9sziT/+8wKpUvT4LefHf+75XNVaf6RCRNUJBlMluOX2HsmsP8ef4mTxbIzsDGvn+3oNxtrSnN1i4i6Yl+Y2UShy/cZNzaI/x29DIFc7rzSecKtKlQUL38RCTdU5BlcOdvRDLx56Os2HsWzyzODG9elsCaRdTBQkQyDAVZBhUWGcuUX48za8tpMNCvbnFefroEObO62rs0EZFkpSDLYKLj4pm3NZjPNx4nLDKWtv4FebOJL4VyZbV3aSIiKUJBlkFYLIbvD5zno5+COHs9krql8jC4aRmeKpjD3qWJiKQoBVkG8MfxK3yw9ggHz4VRtkB25vYuTz3fvPYuS0QkVSjI0rEjF609EX8NuswTOdyY2LECz1UsiJN6IopIJqIgS4cuhEXy8c9HWbbnLB5ZnBnarAzP1yqqnogikikpyNKRm1GxTP31BDN/P4Ux0LdOMV5pUFI9EUUkU1OQpQMxcRbmbwtm8oZjXI+I5Tn/JxjYpDSFvdQTUUREQZaGWSyG1Qcv8NFPQZy5FkHtkrkZ2qyseiKKiNxFQZZGbT1xlQ/WHubA2TDKeHsyp3c16pXKo4l6RUT+RUGWxgRdvMX4H4+w4UgoBXK4MaFjBdqqJ6KISKIUZGnExbAoPvnlKEt3h5AtizODm5ahV231RBQRSYqCzM5uRsXy5W8n+Pr3U8RbDL1qF+PVBiXJlU09EUVEHoaCzE5i4iws3B7MZxuOc+12DK0rPMGgZ9UTUUTkv1KQpTJj/umJGHw1gprFczOseVnKF1JPRBGRR6EgS0XbTl7lg7VH2B9yg9L5PZnVqypP++ZVT0QRkcegIEsFxy5ZeyKuOxyKd3Y3PuzgR/tKhdQTUUQkGSjIUtClm9aeiN/sCiGbqzNvNy1Nr1rFcHdVT0QRkeSiIEsBt6Jimb7pJF9tPkm8xfB8raK89kwpvNQTUUQk2SnIklFMnIVFO87w2fpjXL0dQ6sKTzCoSWl8cqsnoohISlGQJQNjDGsPXeTDH49w+moENYp7MbNZWSoUzmnv0kREMjwF2WPaceoaH6w9zN4zN/DN78GsnlV5urR6IoqIpBYF2SM6HnqL8T8G8ctfl8ifPQsftvejfWX1RBQRSW0Ksv8o9GYUn6w7xpKdZ8jq6sygZ0vTu7Z6IoqI2IuC7CGFR8dZeyJuOklsvIUeNYvy2jMlye2Rxd6liYhkagqyJMTGW1i84wyT1h/jSngMLfwKMKhJaYrmyWbv0kREBAVZoowx/PTnRT78MYiTV25TrZgXM54vi796IoqIpCkKsvvYdfoaY9ccZs+ZG5TM58HXz1fhmTL51BNRRCQNUpDd5XhoOB/+eISf/7pEPs8sjGtXng6VC+Hs5Gjv0kREJBEKMiD0VhST1h1j8c4Q3F2cGNjYlz51i5HVVbtHRCSty9S/qW9Hx/HV5pNM33SSmDgL3av78FrDUuRRT0QRkXQjUwZZbLyFJTtD+HTdMa6ER9OifAHeerY0xdQTUUQk3clUQWaM4ee/LjH+xyOcvHybakW9mN6jMpV8ctm7NBEReUSZJsh2B19j7Joj7A6+Tom82fiqRxUalVVPRBGR9C7DB9nJy+F8+GMQP/55kbyeWRjbtjydqqgnoohIRpFhg8xiMYz64S/mbQvGzdmRNxv70lc9EUVEMpwM+1v9ekQMPx66SNdqPrzesBR5PdUTUUQkI8qwQZbbIwvbhjW0dxkiIpLCdKFIRETSNQWZiIikawoyERFJ1xRkIiKSrinIREQkXVOQiYhIupYi3e8tFgsjR44kKCgIV1dXxowZQ5EiRWzLZ8+ezerVqwGoX78+r776akqUISIimUCKtMjWrVtHTEwMS5YsYeDAgYwbN862LCQkhO+++47FixfzzTff8Pvvv3PkyJGUKENERDKBFGmR7d69m7p16wLg7+/PoUOHbMu8vb2ZMWMGTk5OAMTFxZEli2bdEBGRR5MiLbLw8HA8PDxsj52cnIiLiwPAxcUFLy8vjDGMHz+eJ598kmLFiqVEGSIikgmkSJB5eHhw+/Zt22OLxYKz8z+Nv+joaN566y1u377Nu+++mxIliIhIJpEiQVapUiU2bdoEwL59+/D19bUtM8bw8ssvU7p0aUaNGmU7xSgiIvIoUuQaWePGjdmyZQsBAQEYYxg7diyzZs3Cx8cHi8XCjh07iImJYfPmzQC8+eabVKxYMSVKERGRDM7BGGPsXURSqlevTsGCBe1dhohIqsmVKxdff/21vctIF9JFkImIiCRGM3uIiEi6piATEZF0TUEmIiLpmoJMRETSNQWZiIikaxkqyPbv309gYOA9z2/YsIH27dvTuXNnvvnmG7vXM3v2bFq0aEFgYCCBgYGcPHkyReuIjY1l0KBBdO3alQ4dOrB+/foEy1N7/yRVT2rvH4D4+HiGDh1KQEAAXbp04ejRowmWp/Y+Sqoee+yjq1evUr9+fU6cOJHgeXt9vx5Ukz32T9u2bW3vN3To0ATLvvnmG9q1a0enTp3YuHFjiteS6ZgMYvr06aZly5amY8eOCZ6PiYkxjRo1Mjdu3DDR0dGmXbt25vLly3arxxhjBg4caA4ePJjiNdyxbNkyM2bMGGOMMdevXzf169e3LbPH/nlQPcak/v4xxphffvnFDBkyxBhjzLZt28xLL71kW2aPffSgeoxJ/X0UExNjXn75ZdOkSRNz/PjxBM/b4/v1oJqMSf39ExUVZdq0aXPfZaGhoaZly5YmOjra3Lx50/ZvST4ZpkXm4+PD5MmT73n+xIkT+Pj4kCNHDlxdXalcuTI7d+60Wz0Af/75J9OnT6dLly58+eWXKV5L06ZN+b//+z/AOkXY3dOC2WP/PKgeSP39A9CoUSNGjx4NwPnz58mePbttmT320YPqgdTfR+PHjycgIIB8+fIleN5e368H1QSpv3+OHDlCZGQkvXv3pkePHuzbt8+27MCBA1SsWBFXV1c8PT3x8fHRrauSWYYJsmeffTbBxMR3hIeH4+npaXucLVs2wsPD7VYPQIsWLRg5ciRz5sxh9+7dKX6qIVu2bHh4eBAeHs7rr7/OgAEDbMvssX8eVA+k/v65w9nZmcGDBzN69GhatWple95ex1Bi9UDq7qMVK1bg5eVluzXT3ey1bx5UE6T+MeTm5kafPn34+uuvee+993jrrbdsd/yw1z7KTDJMkCXm3zPx3759O8FBldqMMTz//PN4eXnh6upK/fr1+euvv1L8fS9cuECPHj1o06ZNgl+K9to/idVjr/1zx/jx4/npp58YMWIEERERgH2PofvVk9r7aPny5fzxxx8EBgZy+PBhBg8ezOXLlwH77ZsH1WSPY6hYsWK0bt0aBwcHihUrRs6cOe2+jzKTDB9kJUqUIDg4mBs3bhATE8OuXbvsOkFxeHg4LVu25Pbt2xhj2L59O0899VSKvueVK1fo3bs3gwYNokOHDgmW2WP/PKgee+wfgFWrVtlOQbm7u+Pg4ICjo/XrYY999KB6UnsfLViwgPnz5zNv3jzKli3L+PHjyZs3L2C/79eDarLHMbRs2TLGjRsHwKVLlwgPD7fV4+fnx+7du4mOjubWrVucOHEiwR1B5PGlyOz3acH3339PREQEnTt3ZsiQIfTp0wdjDO3btyd//vx2reeNN96gR48euLq6UrNmTerXr5+i7z1t2jRu3rzJlClTmDJlCgAdO3YkMjLSLvsnqXpSe/8ANGnShKFDh9KtWzfi4uIYNmwYv/zyi92OoaTqscc+ulta+379u6bU3j8dOnRg6NChdOnSBQcHB8aOHcu8efPw8fGhYcOGBAYG0rVrV4wxvPHGG2TJkiVF68lsNGmwiIikaxn+1KKIiGRsCjIREUnXFGQiIpKuKchERCRdU5CJiEi6piATuzp79iydOnWydxk2gYGBdOjQwTb5a69evbh06VKqvf/8+fMB2LRpE0uWLElz+0ckLVKQifzL+PHjmTdvHvPmzaNx48bMnDkz1d576tSpANSrV4/OnTun2vuKpGcZdkC0pD+BgYGUKVOGY8eOER4ezqRJkyhYsCBTpkxh3bp1xMfH06VLFwICApg5cyarV6/G2dmZKlWqMGjQICZPnkxwcDDXr1/nxo0bdOvWjZ9//plTp04xfvx4/P39mTdvHj/88AMODg40b96cHj16PLCmsLAwsmbNCsDEiRPZtWsXFouFnj170qxZMwIDA/Hy8iIsLIwpU6YwfPhwzp8/T2xsLCNGjOCpp57i3XffJTg4GIvFwoABA6hevTqtWrWiWrVqBAUF4eDgwJQpU5g/fz5hYWGMHDkSPz8/Tp48SUBAgK2WHTt28Mknn+Dk5EThwoUZNWoULi4uKfozEUkP1CKTNMXPz4/Zs2dTu3ZtVq9ezV9//cWmTZtYunQpS5cu5fTp0wQFBbF27VoWL17M4sWLCQ4Otk0K6+bmxtdff82zzz7Lb7/9xrRp03jhhRdYvXo1x48fZ82aNSxcuJAFCxawbt26+96navDgwQQGBtKjRw8uXrxInz59+O233zh79iyLFi1i7ty5ttlJAFq2bMns2bP55ptvKFiwIEuWLOHjjz9m//79LF26lFy5crFgwQKmTJnCqFGjAOt8ey1atGD+/Pnky5ePTZs20b9/f3LkyMHIkSPvqckYw4gRI/j888+ZP38++fPnZ+XKlSn3gxBJR9QikzTlySefBMDb25srV65w6tQp/Pz8cHJywsnJiSFDhrB27VoqVKhga41UqVKFY8eOJVjf09OTkiVLApAjRw6io6M5evQo58+fp2fPnoC1tRUcHEzx4sUT1DB+/HhKlCiR4LmjR4/y559/2m6UGhcXx7lz5wDrhLEAJ0+epF69egAULVqUnj17MnLkSHbv3s2BAwds6127di1BrQUKFCA6OvqB++XatWuEhoba7hQQFRVFrVq1HmqfimR0CjJJ04oXL86iRYuwWCzEx8fzwgsvMHjwYGbNmkVcXBxOTk7s3LmT5557jiNHjuDg4PDAbZUsWZIZM2bg4ODA7NmzKV269EPXUb16dUaPHo3FYmHKlCkULlwYwPaeJUqU4ODBgzRq1IiQkBA+/fRTKlSogLe3Ny+99BJRUVFMnTqVnDlzJljvbonNGJcrVy68vb2ZMmUKnp6erF+/3nbKUySzU5BJmla2bFnq1q1Lly5dsFgsdOnShTJlytCsWTPbc5UrV6ZRo0ZJ3qywTJky1KxZky5duhATE4Ofn99DT3D7zDPPsGPHDrp27UpERASNGjXCw8MjwWsCAgIYNmwY3bt3Jz4+nmHDhlG6dGn+97//0b17d8LDw+natattFvv7KVGiBG+99dY9rS1HR0eGDx/OCy+8gDGGbNmy8eGHHz5U7SIZnSYNFhGRdE2dPUREJF1TkImISLqmIBMRkXRNQSYiIumagkxERNI1BZmIiKRrCjIREUnXFGQiIpKu/T+aY/JB8XbarA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600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6E7AF03-AAFA-4B21-94E6-D43D71719920}"/>
              </a:ext>
            </a:extLst>
          </p:cNvPr>
          <p:cNvSpPr txBox="1"/>
          <p:nvPr/>
        </p:nvSpPr>
        <p:spPr>
          <a:xfrm>
            <a:off x="1345861" y="169965"/>
            <a:ext cx="7772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과소비 집단의 임금형태 및 교육수준 분포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10567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4</a:t>
            </a:r>
            <a:r>
              <a:rPr lang="en-US" altLang="ko-KR" sz="4800" b="1" dirty="0" smtClean="0">
                <a:solidFill>
                  <a:schemeClr val="accent4"/>
                </a:solidFill>
              </a:rPr>
              <a:t>.4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800" y="1451277"/>
            <a:ext cx="3924057" cy="390835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3887" y="1451279"/>
            <a:ext cx="3862084" cy="378495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B94F702A-BD41-78A5-142F-458A6689253F}"/>
              </a:ext>
            </a:extLst>
          </p:cNvPr>
          <p:cNvSpPr txBox="1"/>
          <p:nvPr/>
        </p:nvSpPr>
        <p:spPr>
          <a:xfrm>
            <a:off x="342747" y="5529536"/>
            <a:ext cx="106559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300" dirty="0">
                <a:solidFill>
                  <a:schemeClr val="accent4">
                    <a:lumMod val="50000"/>
                  </a:schemeClr>
                </a:solidFill>
              </a:rPr>
              <a:t>과소비 집단은 상대적으로 근로소득의 비중이 더 높고</a:t>
            </a:r>
            <a:r>
              <a:rPr lang="en-US" altLang="ko-KR" sz="2400" spc="-300" dirty="0">
                <a:solidFill>
                  <a:schemeClr val="accent4">
                    <a:lumMod val="50000"/>
                  </a:schemeClr>
                </a:solidFill>
              </a:rPr>
              <a:t>, </a:t>
            </a:r>
            <a:r>
              <a:rPr lang="ko-KR" altLang="en-US" sz="2400" spc="-300" dirty="0">
                <a:solidFill>
                  <a:schemeClr val="accent4">
                    <a:lumMod val="50000"/>
                  </a:schemeClr>
                </a:solidFill>
              </a:rPr>
              <a:t>연금생활자의 비중은 더 낮음</a:t>
            </a:r>
            <a:endParaRPr lang="en-US" altLang="ko-KR" sz="2400" spc="-300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ko-KR" altLang="en-US" sz="2400" spc="-300" dirty="0">
                <a:solidFill>
                  <a:schemeClr val="accent4">
                    <a:lumMod val="50000"/>
                  </a:schemeClr>
                </a:solidFill>
              </a:rPr>
              <a:t>교육수준 면에서는 양 집단 간의 큰 차이가 없으나</a:t>
            </a:r>
            <a:r>
              <a:rPr lang="en-US" altLang="ko-KR" sz="2400" spc="-300" dirty="0">
                <a:solidFill>
                  <a:schemeClr val="accent4">
                    <a:lumMod val="50000"/>
                  </a:schemeClr>
                </a:solidFill>
              </a:rPr>
              <a:t>, </a:t>
            </a:r>
            <a:r>
              <a:rPr lang="ko-KR" altLang="en-US" sz="2400" spc="-300" dirty="0">
                <a:solidFill>
                  <a:schemeClr val="accent4">
                    <a:lumMod val="50000"/>
                  </a:schemeClr>
                </a:solidFill>
              </a:rPr>
              <a:t>과시소비집단이 조금 더 교육수준이 높음</a:t>
            </a:r>
            <a:endParaRPr lang="en-US" altLang="ko-KR" sz="2400" spc="-3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1576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FD27475A-FB44-45B8-A8EA-787D9F9F89C1}"/>
              </a:ext>
            </a:extLst>
          </p:cNvPr>
          <p:cNvSpPr/>
          <p:nvPr/>
        </p:nvSpPr>
        <p:spPr>
          <a:xfrm>
            <a:off x="894080" y="955040"/>
            <a:ext cx="5029200" cy="502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8F1EF4E5-8B6C-4044-98D4-4CE9EBEEE068}"/>
              </a:ext>
            </a:extLst>
          </p:cNvPr>
          <p:cNvSpPr/>
          <p:nvPr/>
        </p:nvSpPr>
        <p:spPr>
          <a:xfrm>
            <a:off x="3972560" y="1412240"/>
            <a:ext cx="2824480" cy="28244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CB23695-8A31-40A6-B134-9546AED4FADD}"/>
              </a:ext>
            </a:extLst>
          </p:cNvPr>
          <p:cNvSpPr txBox="1"/>
          <p:nvPr/>
        </p:nvSpPr>
        <p:spPr>
          <a:xfrm>
            <a:off x="6027376" y="1633249"/>
            <a:ext cx="66877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solidFill>
                  <a:schemeClr val="accent2"/>
                </a:solidFill>
              </a:rPr>
              <a:t>5</a:t>
            </a:r>
            <a:endParaRPr lang="ko-KR" altLang="en-US" sz="6600" b="1" dirty="0">
              <a:solidFill>
                <a:schemeClr val="accent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94F702A-BD41-78A5-142F-458A6689253F}"/>
              </a:ext>
            </a:extLst>
          </p:cNvPr>
          <p:cNvSpPr txBox="1"/>
          <p:nvPr/>
        </p:nvSpPr>
        <p:spPr>
          <a:xfrm>
            <a:off x="7440909" y="2418079"/>
            <a:ext cx="21467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 smtClean="0">
                <a:solidFill>
                  <a:schemeClr val="accent4">
                    <a:lumMod val="50000"/>
                  </a:schemeClr>
                </a:solidFill>
              </a:rPr>
              <a:t>Conclusion</a:t>
            </a:r>
            <a:endParaRPr lang="ko-KR" altLang="en-US" sz="3600" spc="-3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57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6E7AF03-AAFA-4B21-94E6-D43D71719920}"/>
              </a:ext>
            </a:extLst>
          </p:cNvPr>
          <p:cNvSpPr txBox="1"/>
          <p:nvPr/>
        </p:nvSpPr>
        <p:spPr>
          <a:xfrm>
            <a:off x="1240976" y="167571"/>
            <a:ext cx="928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smtClean="0">
                <a:solidFill>
                  <a:schemeClr val="accent4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요약</a:t>
            </a:r>
            <a:endParaRPr lang="ko-KR" altLang="en-US" sz="3200" spc="-300" dirty="0">
              <a:solidFill>
                <a:schemeClr val="accent4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10550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6.1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xmlns="" id="{54BE4B66-9654-BE41-DAF6-EB6611E14448}"/>
              </a:ext>
            </a:extLst>
          </p:cNvPr>
          <p:cNvSpPr/>
          <p:nvPr/>
        </p:nvSpPr>
        <p:spPr>
          <a:xfrm>
            <a:off x="1240977" y="2714349"/>
            <a:ext cx="9739106" cy="1276131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xmlns="" id="{6C82D87C-0CEC-96C3-5C33-2C8122CE4B38}"/>
              </a:ext>
            </a:extLst>
          </p:cNvPr>
          <p:cNvSpPr/>
          <p:nvPr/>
        </p:nvSpPr>
        <p:spPr>
          <a:xfrm>
            <a:off x="1240976" y="1357600"/>
            <a:ext cx="9739106" cy="1276131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CEF74D79-A77E-2210-02CD-7850C9629ADE}"/>
              </a:ext>
            </a:extLst>
          </p:cNvPr>
          <p:cNvSpPr txBox="1"/>
          <p:nvPr/>
        </p:nvSpPr>
        <p:spPr>
          <a:xfrm>
            <a:off x="1904783" y="3024783"/>
            <a:ext cx="8382429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b="1" dirty="0">
                <a:solidFill>
                  <a:srgbClr val="3D3D3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2200" b="1" dirty="0" smtClean="0">
                <a:solidFill>
                  <a:srgbClr val="3D3D3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고용안정의 중요성</a:t>
            </a:r>
            <a:endParaRPr lang="en-US" altLang="ko-KR" sz="2200" b="1" dirty="0">
              <a:solidFill>
                <a:srgbClr val="3D3D3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dirty="0" smtClean="0">
                <a:solidFill>
                  <a:srgbClr val="3D3D3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소득이 낮을 때도 공무원</a:t>
            </a:r>
            <a:r>
              <a:rPr lang="en-US" altLang="ko-KR" dirty="0" smtClean="0">
                <a:solidFill>
                  <a:srgbClr val="3D3D3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(State Servant)</a:t>
            </a:r>
            <a:r>
              <a:rPr lang="ko-KR" altLang="en-US" dirty="0" smtClean="0">
                <a:solidFill>
                  <a:srgbClr val="3D3D3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경우 신용점수가 양호함</a:t>
            </a:r>
            <a:endParaRPr lang="en-US" altLang="ko-KR" dirty="0" smtClean="0">
              <a:solidFill>
                <a:srgbClr val="3D3D3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dirty="0" smtClean="0">
                <a:solidFill>
                  <a:srgbClr val="3D3D3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소득 수준뿐만 아니라 고용형태의 안정성도 추가적으로 고려해야 함</a:t>
            </a:r>
            <a:endParaRPr lang="en-US" altLang="ko-KR" dirty="0">
              <a:solidFill>
                <a:srgbClr val="3D3D3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FC9E7E76-EB66-546A-E15A-71F4E0950B53}"/>
              </a:ext>
            </a:extLst>
          </p:cNvPr>
          <p:cNvSpPr txBox="1"/>
          <p:nvPr/>
        </p:nvSpPr>
        <p:spPr>
          <a:xfrm>
            <a:off x="2776762" y="1657914"/>
            <a:ext cx="6858944" cy="1261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b="1" dirty="0">
                <a:solidFill>
                  <a:srgbClr val="3D3D3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2200" b="1" dirty="0" smtClean="0">
                <a:solidFill>
                  <a:srgbClr val="3D3D3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소득 대비 신용수요의 중요성</a:t>
            </a:r>
            <a:endParaRPr lang="en-US" altLang="ko-KR" sz="1000" b="1" dirty="0">
              <a:solidFill>
                <a:srgbClr val="3D3D3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dirty="0">
                <a:solidFill>
                  <a:srgbClr val="3D3D3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소득이 낮을 때 자동차를 소유하고자 하면 </a:t>
            </a:r>
            <a:r>
              <a:rPr lang="ko-KR" altLang="en-US" dirty="0" smtClean="0">
                <a:solidFill>
                  <a:srgbClr val="3D3D3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신용점수가 악화됨</a:t>
            </a:r>
            <a:endParaRPr lang="en-US" altLang="ko-KR" dirty="0" smtClean="0">
              <a:solidFill>
                <a:srgbClr val="3D3D3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dirty="0" smtClean="0">
                <a:solidFill>
                  <a:srgbClr val="3D3D3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소득 수준뿐만 아니라</a:t>
            </a:r>
            <a:r>
              <a:rPr lang="en-US" altLang="ko-KR" dirty="0" smtClean="0">
                <a:solidFill>
                  <a:srgbClr val="3D3D3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solidFill>
                  <a:srgbClr val="3D3D3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소득 대비 신용수요를 고려해야 함</a:t>
            </a:r>
            <a:endParaRPr lang="en-US" altLang="ko-KR" dirty="0" smtClean="0">
              <a:solidFill>
                <a:srgbClr val="3D3D3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dirty="0" smtClean="0">
                <a:solidFill>
                  <a:srgbClr val="3D3D3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또한</a:t>
            </a:r>
            <a:r>
              <a:rPr lang="en-US" altLang="ko-KR" dirty="0" smtClean="0">
                <a:solidFill>
                  <a:srgbClr val="3D3D3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solidFill>
                  <a:srgbClr val="3D3D3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신용수요의 대리변수로서 자동차 보유 여부의 </a:t>
            </a:r>
            <a:r>
              <a:rPr lang="ko-KR" altLang="en-US" dirty="0" err="1" smtClean="0">
                <a:solidFill>
                  <a:srgbClr val="3D3D3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효과성</a:t>
            </a:r>
            <a:r>
              <a:rPr lang="ko-KR" altLang="en-US" dirty="0" smtClean="0">
                <a:solidFill>
                  <a:srgbClr val="3D3D3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확인</a:t>
            </a:r>
            <a:endParaRPr lang="en-US" altLang="ko-KR" dirty="0">
              <a:solidFill>
                <a:srgbClr val="3D3D3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xmlns="" id="{BDD7D007-2892-A3FD-E848-2EAF3D40B1C9}"/>
              </a:ext>
            </a:extLst>
          </p:cNvPr>
          <p:cNvSpPr/>
          <p:nvPr/>
        </p:nvSpPr>
        <p:spPr>
          <a:xfrm>
            <a:off x="1211914" y="4079726"/>
            <a:ext cx="9768169" cy="95032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8838ED66-04C8-F0F5-E75D-AAD8F8005B93}"/>
              </a:ext>
            </a:extLst>
          </p:cNvPr>
          <p:cNvSpPr txBox="1"/>
          <p:nvPr/>
        </p:nvSpPr>
        <p:spPr>
          <a:xfrm>
            <a:off x="1211914" y="4359018"/>
            <a:ext cx="976816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b="1" dirty="0">
                <a:solidFill>
                  <a:srgbClr val="3D3D3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2200" b="1" dirty="0">
                <a:solidFill>
                  <a:srgbClr val="3D3D3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과소비 </a:t>
            </a:r>
            <a:r>
              <a:rPr lang="ko-KR" altLang="en-US" sz="2200" b="1" dirty="0" smtClean="0">
                <a:solidFill>
                  <a:srgbClr val="3D3D3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집단의 인구통계학적 특징</a:t>
            </a:r>
            <a:endParaRPr lang="en-US" altLang="ko-KR" sz="2200" b="1" dirty="0">
              <a:solidFill>
                <a:srgbClr val="3D3D3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1000" b="1" dirty="0">
              <a:solidFill>
                <a:srgbClr val="3D3D3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dirty="0">
                <a:solidFill>
                  <a:srgbClr val="3D3D3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35</a:t>
            </a:r>
            <a:r>
              <a:rPr lang="ko-KR" altLang="en-US" dirty="0">
                <a:solidFill>
                  <a:srgbClr val="3D3D3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 이하의 </a:t>
            </a:r>
            <a:r>
              <a:rPr lang="ko-KR" altLang="en-US" dirty="0" smtClean="0">
                <a:solidFill>
                  <a:srgbClr val="3D3D3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남성들이 과소비 </a:t>
            </a:r>
            <a:r>
              <a:rPr lang="ko-KR" altLang="en-US" dirty="0">
                <a:solidFill>
                  <a:srgbClr val="3D3D3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집단에 속할 가능성이 농후함</a:t>
            </a:r>
            <a:endParaRPr lang="en-US" altLang="ko-KR" dirty="0">
              <a:solidFill>
                <a:srgbClr val="3D3D3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xmlns="" id="{584B69D0-0EE7-6484-CA13-2D0C33FC2094}"/>
              </a:ext>
            </a:extLst>
          </p:cNvPr>
          <p:cNvSpPr/>
          <p:nvPr/>
        </p:nvSpPr>
        <p:spPr>
          <a:xfrm>
            <a:off x="1211915" y="5320822"/>
            <a:ext cx="9768169" cy="1006079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6350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44214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 smtClean="0">
                <a:solidFill>
                  <a:schemeClr val="accent4"/>
                </a:solidFill>
              </a:rPr>
              <a:t>6.2 Action Plan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xmlns="" id="{54BE4B66-9654-BE41-DAF6-EB6611E14448}"/>
              </a:ext>
            </a:extLst>
          </p:cNvPr>
          <p:cNvSpPr/>
          <p:nvPr/>
        </p:nvSpPr>
        <p:spPr>
          <a:xfrm>
            <a:off x="1240977" y="2714349"/>
            <a:ext cx="9739106" cy="1276131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xmlns="" id="{6C82D87C-0CEC-96C3-5C33-2C8122CE4B38}"/>
              </a:ext>
            </a:extLst>
          </p:cNvPr>
          <p:cNvSpPr/>
          <p:nvPr/>
        </p:nvSpPr>
        <p:spPr>
          <a:xfrm>
            <a:off x="1240976" y="1357600"/>
            <a:ext cx="9739106" cy="1276131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xmlns="" id="{BDD7D007-2892-A3FD-E848-2EAF3D40B1C9}"/>
              </a:ext>
            </a:extLst>
          </p:cNvPr>
          <p:cNvSpPr/>
          <p:nvPr/>
        </p:nvSpPr>
        <p:spPr>
          <a:xfrm>
            <a:off x="1211914" y="4079726"/>
            <a:ext cx="9768169" cy="95032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xmlns="" id="{584B69D0-0EE7-6484-CA13-2D0C33FC2094}"/>
              </a:ext>
            </a:extLst>
          </p:cNvPr>
          <p:cNvSpPr/>
          <p:nvPr/>
        </p:nvSpPr>
        <p:spPr>
          <a:xfrm>
            <a:off x="1211915" y="5320822"/>
            <a:ext cx="9768169" cy="1006079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5417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4EBBF972-9F3D-4F22-B882-CE59EF74476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7C74F5F7-00D0-4ECC-89F9-4D20EF05AC44}"/>
              </a:ext>
            </a:extLst>
          </p:cNvPr>
          <p:cNvSpPr/>
          <p:nvPr/>
        </p:nvSpPr>
        <p:spPr>
          <a:xfrm>
            <a:off x="2698416" y="2505627"/>
            <a:ext cx="6795168" cy="18364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98A5B73-C2F7-4581-8705-1A00D96287B1}"/>
              </a:ext>
            </a:extLst>
          </p:cNvPr>
          <p:cNvSpPr txBox="1"/>
          <p:nvPr/>
        </p:nvSpPr>
        <p:spPr>
          <a:xfrm>
            <a:off x="4694815" y="2916039"/>
            <a:ext cx="28023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spc="-300" dirty="0">
                <a:solidFill>
                  <a:schemeClr val="accent2"/>
                </a:solidFill>
              </a:rPr>
              <a:t>Thanks!</a:t>
            </a:r>
            <a:endParaRPr lang="ko-KR" altLang="en-US" sz="6000" b="1" spc="-300" dirty="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52C2E6F-0C74-499E-8460-A9AA5B5D40F6}"/>
              </a:ext>
            </a:extLst>
          </p:cNvPr>
          <p:cNvSpPr txBox="1"/>
          <p:nvPr/>
        </p:nvSpPr>
        <p:spPr>
          <a:xfrm>
            <a:off x="2543947" y="1851645"/>
            <a:ext cx="1603324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900" dirty="0">
                <a:solidFill>
                  <a:schemeClr val="accent2"/>
                </a:solidFill>
              </a:rPr>
              <a:t>#</a:t>
            </a:r>
            <a:endParaRPr lang="ko-KR" altLang="en-US" sz="199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22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FD27475A-FB44-45B8-A8EA-787D9F9F89C1}"/>
              </a:ext>
            </a:extLst>
          </p:cNvPr>
          <p:cNvSpPr/>
          <p:nvPr/>
        </p:nvSpPr>
        <p:spPr>
          <a:xfrm>
            <a:off x="894080" y="955040"/>
            <a:ext cx="5029200" cy="502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8F1EF4E5-8B6C-4044-98D4-4CE9EBEEE068}"/>
              </a:ext>
            </a:extLst>
          </p:cNvPr>
          <p:cNvSpPr/>
          <p:nvPr/>
        </p:nvSpPr>
        <p:spPr>
          <a:xfrm>
            <a:off x="3972560" y="1412240"/>
            <a:ext cx="2824480" cy="28244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4076CC6-2716-492F-97EA-92157CB90CF8}"/>
              </a:ext>
            </a:extLst>
          </p:cNvPr>
          <p:cNvSpPr txBox="1"/>
          <p:nvPr/>
        </p:nvSpPr>
        <p:spPr>
          <a:xfrm>
            <a:off x="7670800" y="2418080"/>
            <a:ext cx="24160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accent4">
                    <a:lumMod val="50000"/>
                  </a:schemeClr>
                </a:solidFill>
              </a:rPr>
              <a:t>데이터 설명</a:t>
            </a:r>
            <a:endParaRPr lang="ko-KR" altLang="en-US" sz="3600" spc="-3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CB23695-8A31-40A6-B134-9546AED4FADD}"/>
              </a:ext>
            </a:extLst>
          </p:cNvPr>
          <p:cNvSpPr txBox="1"/>
          <p:nvPr/>
        </p:nvSpPr>
        <p:spPr>
          <a:xfrm>
            <a:off x="6027376" y="1633249"/>
            <a:ext cx="66556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solidFill>
                  <a:schemeClr val="accent2"/>
                </a:solidFill>
              </a:rPr>
              <a:t>1</a:t>
            </a:r>
            <a:endParaRPr lang="ko-KR" altLang="en-US" sz="66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622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6E7AF03-AAFA-4B21-94E6-D43D71719920}"/>
              </a:ext>
            </a:extLst>
          </p:cNvPr>
          <p:cNvSpPr txBox="1"/>
          <p:nvPr/>
        </p:nvSpPr>
        <p:spPr>
          <a:xfrm>
            <a:off x="1264505" y="178764"/>
            <a:ext cx="214193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smtClean="0">
                <a:solidFill>
                  <a:schemeClr val="accent4">
                    <a:lumMod val="50000"/>
                  </a:schemeClr>
                </a:solidFill>
              </a:rPr>
              <a:t>데이터 </a:t>
            </a:r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확인</a:t>
            </a:r>
          </a:p>
          <a:p>
            <a:endParaRPr lang="ko-KR" altLang="en-US" sz="3200" spc="-3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11063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1-1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5853BF52-3F6E-42F8-A32F-681B230146F5}"/>
              </a:ext>
            </a:extLst>
          </p:cNvPr>
          <p:cNvSpPr/>
          <p:nvPr/>
        </p:nvSpPr>
        <p:spPr>
          <a:xfrm>
            <a:off x="4904258" y="1806934"/>
            <a:ext cx="2041451" cy="43664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A5F8B617-EFC8-49CF-A9C4-695DF4FE914B}"/>
              </a:ext>
            </a:extLst>
          </p:cNvPr>
          <p:cNvSpPr/>
          <p:nvPr/>
        </p:nvSpPr>
        <p:spPr>
          <a:xfrm>
            <a:off x="8784387" y="1850607"/>
            <a:ext cx="2041451" cy="43664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B3FF1A79-8F83-4372-8B0D-F9CEF6037FAC}"/>
              </a:ext>
            </a:extLst>
          </p:cNvPr>
          <p:cNvSpPr/>
          <p:nvPr/>
        </p:nvSpPr>
        <p:spPr>
          <a:xfrm>
            <a:off x="4904258" y="1806934"/>
            <a:ext cx="2041451" cy="6585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284F2F6B-3513-4C33-A45E-C68C698C2CFE}"/>
              </a:ext>
            </a:extLst>
          </p:cNvPr>
          <p:cNvSpPr txBox="1"/>
          <p:nvPr/>
        </p:nvSpPr>
        <p:spPr>
          <a:xfrm>
            <a:off x="5016852" y="1929866"/>
            <a:ext cx="1722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accent4">
                    <a:lumMod val="50000"/>
                  </a:schemeClr>
                </a:solidFill>
              </a:rPr>
              <a:t>데이터 </a:t>
            </a:r>
            <a:r>
              <a:rPr lang="ko-KR" altLang="en-US" dirty="0">
                <a:solidFill>
                  <a:schemeClr val="accent4">
                    <a:lumMod val="50000"/>
                  </a:schemeClr>
                </a:solidFill>
              </a:rPr>
              <a:t>크기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4A1CDF9B-560E-41C7-B489-3215FE9795E5}"/>
              </a:ext>
            </a:extLst>
          </p:cNvPr>
          <p:cNvSpPr/>
          <p:nvPr/>
        </p:nvSpPr>
        <p:spPr>
          <a:xfrm>
            <a:off x="8793938" y="1806934"/>
            <a:ext cx="2041451" cy="6585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0BEBEF53-34A9-49F3-8869-6FAA196837FD}"/>
              </a:ext>
            </a:extLst>
          </p:cNvPr>
          <p:cNvSpPr txBox="1"/>
          <p:nvPr/>
        </p:nvSpPr>
        <p:spPr>
          <a:xfrm>
            <a:off x="8793938" y="3098538"/>
            <a:ext cx="2134946" cy="2357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+mn-ea"/>
              </a:rPr>
              <a:t>성별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차량 소유 여부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주택 소유 여부</a:t>
            </a:r>
            <a:r>
              <a:rPr lang="en-US" altLang="ko-KR" sz="1600" dirty="0">
                <a:latin typeface="+mn-ea"/>
              </a:rPr>
              <a:t>, </a:t>
            </a:r>
            <a:endParaRPr lang="en-US" altLang="ko-KR" sz="1600" dirty="0" smtClean="0">
              <a:latin typeface="+mn-ea"/>
            </a:endParaRPr>
          </a:p>
          <a:p>
            <a:r>
              <a:rPr lang="ko-KR" altLang="en-US" sz="1600" dirty="0" smtClean="0">
                <a:latin typeface="+mn-ea"/>
              </a:rPr>
              <a:t>자녀 </a:t>
            </a:r>
            <a:r>
              <a:rPr lang="ko-KR" altLang="en-US" sz="1600" dirty="0">
                <a:latin typeface="+mn-ea"/>
              </a:rPr>
              <a:t>수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연봉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액수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수입 형태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 smtClean="0">
                <a:latin typeface="+mn-ea"/>
              </a:rPr>
              <a:t>교육 수준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가정 형태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주택 형태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고용 </a:t>
            </a:r>
            <a:r>
              <a:rPr lang="ko-KR" altLang="en-US" sz="1600" dirty="0" smtClean="0">
                <a:latin typeface="+mn-ea"/>
              </a:rPr>
              <a:t>일수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ko-KR" altLang="en-US" sz="1600" dirty="0" smtClean="0">
                <a:latin typeface="+mn-ea"/>
              </a:rPr>
              <a:t>소득 </a:t>
            </a:r>
            <a:r>
              <a:rPr lang="ko-KR" altLang="en-US" sz="1600" dirty="0">
                <a:latin typeface="+mn-ea"/>
              </a:rPr>
              <a:t>형태</a:t>
            </a:r>
            <a:r>
              <a:rPr lang="en-US" altLang="ko-KR" sz="1600" dirty="0">
                <a:latin typeface="+mn-ea"/>
              </a:rPr>
              <a:t>, </a:t>
            </a:r>
          </a:p>
          <a:p>
            <a:r>
              <a:rPr lang="ko-KR" altLang="en-US" sz="1600" dirty="0" smtClean="0">
                <a:latin typeface="+mn-ea"/>
              </a:rPr>
              <a:t>가족 </a:t>
            </a:r>
            <a:r>
              <a:rPr lang="ko-KR" altLang="en-US" sz="1600" dirty="0">
                <a:latin typeface="+mn-ea"/>
              </a:rPr>
              <a:t>수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 smtClean="0">
                <a:latin typeface="+mn-ea"/>
              </a:rPr>
              <a:t>나이</a:t>
            </a:r>
            <a:r>
              <a:rPr lang="en-US" altLang="ko-KR" sz="1600" dirty="0">
                <a:latin typeface="+mn-ea"/>
              </a:rPr>
              <a:t>, </a:t>
            </a:r>
            <a:endParaRPr lang="en-US" altLang="ko-KR" sz="1600" dirty="0" smtClean="0">
              <a:latin typeface="+mn-ea"/>
            </a:endParaRPr>
          </a:p>
          <a:p>
            <a:r>
              <a:rPr lang="ko-KR" altLang="en-US" sz="1600" dirty="0" smtClean="0">
                <a:latin typeface="+mn-ea"/>
              </a:rPr>
              <a:t>연체 </a:t>
            </a:r>
            <a:r>
              <a:rPr lang="ko-KR" altLang="en-US" sz="1600" dirty="0">
                <a:latin typeface="+mn-ea"/>
              </a:rPr>
              <a:t>등급</a:t>
            </a:r>
            <a:r>
              <a:rPr lang="en-US" altLang="ko-KR" sz="1600" dirty="0">
                <a:latin typeface="+mn-ea"/>
              </a:rPr>
              <a:t>.  </a:t>
            </a:r>
            <a:endParaRPr lang="ko-KR" altLang="en-US" sz="1600" dirty="0">
              <a:latin typeface="+mn-ea"/>
            </a:endParaRPr>
          </a:p>
          <a:p>
            <a:pPr>
              <a:lnSpc>
                <a:spcPct val="120000"/>
              </a:lnSpc>
            </a:pPr>
            <a:endParaRPr lang="ko-KR" altLang="en-US" sz="1600" dirty="0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98BA233-7482-3612-CF32-83354BC3D913}"/>
              </a:ext>
            </a:extLst>
          </p:cNvPr>
          <p:cNvSpPr txBox="1"/>
          <p:nvPr/>
        </p:nvSpPr>
        <p:spPr>
          <a:xfrm>
            <a:off x="4949590" y="3115414"/>
            <a:ext cx="2041451" cy="2131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600" dirty="0">
                <a:latin typeface="+mn-ea"/>
              </a:rPr>
              <a:t>표본 크기는</a:t>
            </a:r>
            <a:endParaRPr lang="en-US" altLang="ko-KR" sz="1600" dirty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26458 * 20 </a:t>
            </a:r>
            <a:r>
              <a:rPr lang="ko-KR" altLang="en-US" sz="1600" dirty="0">
                <a:latin typeface="+mn-ea"/>
              </a:rPr>
              <a:t>데이터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ko-KR" sz="1600" dirty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표본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대표성 유지 위해 중복치 제거</a:t>
            </a:r>
            <a:r>
              <a:rPr lang="en-US" altLang="ko-KR" sz="1600" dirty="0">
                <a:latin typeface="+mn-ea"/>
              </a:rPr>
              <a:t>. 8760 * 20 </a:t>
            </a:r>
            <a:r>
              <a:rPr lang="ko-KR" altLang="en-US" sz="1600" dirty="0">
                <a:latin typeface="+mn-ea"/>
              </a:rPr>
              <a:t>데이터 얻음</a:t>
            </a:r>
            <a:r>
              <a:rPr lang="en-US" altLang="ko-KR" sz="1600" dirty="0">
                <a:latin typeface="+mn-ea"/>
              </a:rPr>
              <a:t>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579A837-52E6-648A-EE64-D5B8BCDB327D}"/>
              </a:ext>
            </a:extLst>
          </p:cNvPr>
          <p:cNvSpPr txBox="1"/>
          <p:nvPr/>
        </p:nvSpPr>
        <p:spPr>
          <a:xfrm>
            <a:off x="8681341" y="1929866"/>
            <a:ext cx="2247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accent4">
                    <a:lumMod val="50000"/>
                  </a:schemeClr>
                </a:solidFill>
              </a:rPr>
              <a:t>변수 목록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A51C1093-5F63-E4F4-8968-3F066EAC6125}"/>
              </a:ext>
            </a:extLst>
          </p:cNvPr>
          <p:cNvSpPr/>
          <p:nvPr/>
        </p:nvSpPr>
        <p:spPr>
          <a:xfrm>
            <a:off x="1127173" y="1850607"/>
            <a:ext cx="2041451" cy="43664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3DCD25CB-1004-0661-0DE3-275E8D16F017}"/>
              </a:ext>
            </a:extLst>
          </p:cNvPr>
          <p:cNvSpPr/>
          <p:nvPr/>
        </p:nvSpPr>
        <p:spPr>
          <a:xfrm>
            <a:off x="1127173" y="1835420"/>
            <a:ext cx="2041451" cy="6585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13D51F59-0E15-3E27-EB00-7EA4F650AE9A}"/>
              </a:ext>
            </a:extLst>
          </p:cNvPr>
          <p:cNvSpPr txBox="1"/>
          <p:nvPr/>
        </p:nvSpPr>
        <p:spPr>
          <a:xfrm>
            <a:off x="1264505" y="2903618"/>
            <a:ext cx="1846408" cy="2722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endParaRPr lang="en-US" altLang="ko-KR" sz="1600" dirty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ko-KR" altLang="en-US" sz="1600" dirty="0">
                <a:latin typeface="+mn-ea"/>
              </a:rPr>
              <a:t>중국의 신용카드 </a:t>
            </a:r>
            <a:r>
              <a:rPr lang="ko-KR" altLang="en-US" sz="1600" dirty="0" err="1">
                <a:latin typeface="+mn-ea"/>
              </a:rPr>
              <a:t>연체율</a:t>
            </a:r>
            <a:r>
              <a:rPr lang="ko-KR" altLang="en-US" sz="1600" dirty="0">
                <a:latin typeface="+mn-ea"/>
              </a:rPr>
              <a:t> 데이터셋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ko-KR" sz="1600" dirty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ko-KR" altLang="en-US" sz="1600" b="0" i="0" dirty="0">
                <a:solidFill>
                  <a:srgbClr val="222222"/>
                </a:solidFill>
                <a:effectLst/>
                <a:latin typeface="system-ui"/>
              </a:rPr>
              <a:t>熊学堂 사 글로벌 인턴 시험용 데이터셋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latin typeface="system-ui"/>
              </a:rPr>
              <a:t>.</a:t>
            </a:r>
            <a:endParaRPr lang="ko-KR" altLang="en-US" sz="1600" b="0" i="0" dirty="0">
              <a:solidFill>
                <a:srgbClr val="222222"/>
              </a:solidFill>
              <a:effectLst/>
              <a:latin typeface="system-ui"/>
            </a:endParaRPr>
          </a:p>
          <a:p>
            <a:pPr>
              <a:lnSpc>
                <a:spcPct val="120000"/>
              </a:lnSpc>
            </a:pPr>
            <a:r>
              <a:rPr lang="en-US" altLang="ko-KR" sz="1600" dirty="0">
                <a:latin typeface="+mn-ea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US" altLang="ko-KR" sz="1600" dirty="0">
                <a:latin typeface="+mn-ea"/>
              </a:rPr>
              <a:t> </a:t>
            </a:r>
            <a:endParaRPr lang="ko-KR" altLang="en-US" sz="1600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16786CFF-9948-6FA7-1BAB-7F3C0D1C2270}"/>
              </a:ext>
            </a:extLst>
          </p:cNvPr>
          <p:cNvSpPr txBox="1"/>
          <p:nvPr/>
        </p:nvSpPr>
        <p:spPr>
          <a:xfrm>
            <a:off x="1014576" y="1958352"/>
            <a:ext cx="2247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accent4">
                    <a:lumMod val="50000"/>
                  </a:schemeClr>
                </a:solidFill>
              </a:rPr>
              <a:t>데이터 출처</a:t>
            </a:r>
          </a:p>
        </p:txBody>
      </p:sp>
    </p:spTree>
    <p:extLst>
      <p:ext uri="{BB962C8B-B14F-4D97-AF65-F5344CB8AC3E}">
        <p14:creationId xmlns:p14="http://schemas.microsoft.com/office/powerpoint/2010/main" val="473379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6E7AF03-AAFA-4B21-94E6-D43D71719920}"/>
              </a:ext>
            </a:extLst>
          </p:cNvPr>
          <p:cNvSpPr txBox="1"/>
          <p:nvPr/>
        </p:nvSpPr>
        <p:spPr>
          <a:xfrm>
            <a:off x="1264505" y="178764"/>
            <a:ext cx="29354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중복 데이터 제거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12586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 smtClean="0">
                <a:solidFill>
                  <a:schemeClr val="accent4"/>
                </a:solidFill>
              </a:rPr>
              <a:t>1-2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8BF36C61-2921-745A-2B43-9D7968FDF0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06666"/>
            <a:ext cx="12192000" cy="22122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038CF215-323D-C469-0405-FC1825A34B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7357" y="2314258"/>
            <a:ext cx="12192000" cy="19339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205D7933-39C4-8A2D-2323-B1065F94C9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57" y="1957165"/>
            <a:ext cx="12192000" cy="16886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1B08AF8D-BCE9-2BE1-1B52-9334C79BB3F6}"/>
              </a:ext>
            </a:extLst>
          </p:cNvPr>
          <p:cNvSpPr txBox="1"/>
          <p:nvPr/>
        </p:nvSpPr>
        <p:spPr>
          <a:xfrm>
            <a:off x="1079774" y="1267301"/>
            <a:ext cx="7160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초기 데이터셋에서 아래와 같이 중복되는 행들을 하나의 행으로 합침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C02456A6-6872-BC88-4DEE-B2026284BD12}"/>
              </a:ext>
            </a:extLst>
          </p:cNvPr>
          <p:cNvSpPr txBox="1"/>
          <p:nvPr/>
        </p:nvSpPr>
        <p:spPr>
          <a:xfrm>
            <a:off x="739075" y="2998562"/>
            <a:ext cx="9281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합친 후 </a:t>
            </a:r>
            <a:r>
              <a:rPr lang="en-US" altLang="ko-KR" dirty="0"/>
              <a:t>credit </a:t>
            </a:r>
            <a:r>
              <a:rPr lang="ko-KR" altLang="en-US" dirty="0"/>
              <a:t>변수는 </a:t>
            </a:r>
            <a:r>
              <a:rPr lang="en-US" altLang="ko-KR" dirty="0" err="1"/>
              <a:t>credit_avg</a:t>
            </a:r>
            <a:r>
              <a:rPr lang="en-US" altLang="ko-KR" dirty="0"/>
              <a:t> </a:t>
            </a:r>
            <a:r>
              <a:rPr lang="ko-KR" altLang="en-US" dirty="0"/>
              <a:t>변수로 대체</a:t>
            </a:r>
            <a:r>
              <a:rPr lang="en-US" altLang="ko-KR" dirty="0"/>
              <a:t>, </a:t>
            </a:r>
            <a:r>
              <a:rPr lang="ko-KR" altLang="en-US" dirty="0"/>
              <a:t>모든 중복 데이터의 </a:t>
            </a:r>
            <a:r>
              <a:rPr lang="en-US" altLang="ko-KR" dirty="0"/>
              <a:t>credit </a:t>
            </a:r>
            <a:r>
              <a:rPr lang="ko-KR" altLang="en-US" dirty="0"/>
              <a:t>평균값 가지게 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1C0B4432-03E8-EBE7-743A-DCB1D14D21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57694"/>
            <a:ext cx="12192000" cy="33082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C1EDFAE4-0274-4FAF-9C9D-60CA5C93E722}"/>
              </a:ext>
            </a:extLst>
          </p:cNvPr>
          <p:cNvSpPr txBox="1"/>
          <p:nvPr/>
        </p:nvSpPr>
        <p:spPr>
          <a:xfrm>
            <a:off x="0" y="4878316"/>
            <a:ext cx="11727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이에 더해 신용카드 만든 횟수 변수인 </a:t>
            </a:r>
            <a:r>
              <a:rPr lang="en-US" altLang="ko-KR" dirty="0"/>
              <a:t>count </a:t>
            </a:r>
            <a:r>
              <a:rPr lang="ko-KR" altLang="en-US" dirty="0"/>
              <a:t>만드는 것으로 신용 등급 분석 또한 진행할 수 있는 행간 데이터 제작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1146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Light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L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6E7AF03-AAFA-4B21-94E6-D43D71719920}"/>
              </a:ext>
            </a:extLst>
          </p:cNvPr>
          <p:cNvSpPr txBox="1"/>
          <p:nvPr/>
        </p:nvSpPr>
        <p:spPr>
          <a:xfrm>
            <a:off x="1264505" y="178764"/>
            <a:ext cx="21275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accent4">
                    <a:lumMod val="50000"/>
                  </a:schemeClr>
                </a:solidFill>
                <a:latin typeface="나눔스퀘어 Light"/>
              </a:rPr>
              <a:t>Y-value </a:t>
            </a:r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  <a:latin typeface="나눔스퀘어 Light"/>
              </a:rPr>
              <a:t>분포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12586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 smtClean="0">
                <a:solidFill>
                  <a:schemeClr val="accent4"/>
                </a:solidFill>
                <a:latin typeface="나눔스퀘어 Light"/>
              </a:rPr>
              <a:t>1-3</a:t>
            </a:r>
            <a:endParaRPr lang="ko-KR" altLang="en-US" sz="4800" b="1" dirty="0">
              <a:solidFill>
                <a:schemeClr val="accent4"/>
              </a:solidFill>
              <a:latin typeface="나눔스퀘어 Light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7813232E-2B2B-45E4-5E22-1BBF0AAD68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1500274"/>
            <a:ext cx="4977778" cy="354285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79FD5BF-A423-E395-555A-9203A0CE7AC1}"/>
              </a:ext>
            </a:extLst>
          </p:cNvPr>
          <p:cNvSpPr txBox="1"/>
          <p:nvPr/>
        </p:nvSpPr>
        <p:spPr>
          <a:xfrm>
            <a:off x="6096000" y="2017060"/>
            <a:ext cx="58164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 Light"/>
              </a:rPr>
              <a:t>데이터의 테마를 정하는 </a:t>
            </a:r>
            <a:r>
              <a:rPr lang="en-US" altLang="ko-KR" dirty="0">
                <a:latin typeface="나눔스퀘어 Light"/>
              </a:rPr>
              <a:t>(</a:t>
            </a:r>
            <a:r>
              <a:rPr lang="en-US" altLang="ko-KR" dirty="0" err="1">
                <a:latin typeface="나눔스퀘어 Light"/>
              </a:rPr>
              <a:t>credit_avg</a:t>
            </a:r>
            <a:r>
              <a:rPr lang="en-US" altLang="ko-KR" dirty="0">
                <a:latin typeface="나눔스퀘어 Light"/>
              </a:rPr>
              <a:t>) value</a:t>
            </a:r>
            <a:r>
              <a:rPr lang="ko-KR" altLang="en-US" dirty="0">
                <a:latin typeface="나눔스퀘어 Light"/>
              </a:rPr>
              <a:t>의 분포이다</a:t>
            </a:r>
            <a:r>
              <a:rPr lang="en-US" altLang="ko-KR" dirty="0">
                <a:latin typeface="나눔스퀘어 Light"/>
              </a:rPr>
              <a:t>.</a:t>
            </a:r>
          </a:p>
          <a:p>
            <a:endParaRPr lang="en-US" altLang="ko-KR" dirty="0">
              <a:latin typeface="나눔스퀘어 Light"/>
            </a:endParaRPr>
          </a:p>
          <a:p>
            <a:r>
              <a:rPr lang="ko-KR" altLang="en-US" dirty="0">
                <a:latin typeface="나눔스퀘어 Light"/>
              </a:rPr>
              <a:t>평균 </a:t>
            </a:r>
            <a:r>
              <a:rPr lang="en-US" altLang="ko-KR" dirty="0">
                <a:latin typeface="나눔스퀘어 Light"/>
              </a:rPr>
              <a:t>: 1.5404</a:t>
            </a:r>
          </a:p>
          <a:p>
            <a:r>
              <a:rPr lang="ko-KR" altLang="en-US" dirty="0">
                <a:latin typeface="나눔스퀘어 Light"/>
              </a:rPr>
              <a:t>표준편차</a:t>
            </a:r>
            <a:r>
              <a:rPr lang="en-US" altLang="ko-KR" dirty="0">
                <a:latin typeface="나눔스퀘어 Light"/>
              </a:rPr>
              <a:t>: 0.58734</a:t>
            </a:r>
            <a:endParaRPr lang="ko-KR" altLang="en-US" dirty="0">
              <a:latin typeface="나눔스퀘어 Light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8B4B0FA4-F98A-92CE-1BB9-6EB0E2B1C2C9}"/>
              </a:ext>
            </a:extLst>
          </p:cNvPr>
          <p:cNvSpPr/>
          <p:nvPr/>
        </p:nvSpPr>
        <p:spPr>
          <a:xfrm>
            <a:off x="10034955" y="6599883"/>
            <a:ext cx="2078891" cy="1760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DSL 3</a:t>
            </a:r>
            <a:r>
              <a:rPr lang="ko-KR" altLang="en-US" dirty="0"/>
              <a:t>조 </a:t>
            </a:r>
            <a:r>
              <a:rPr lang="en-US" altLang="ko-KR" dirty="0"/>
              <a:t>EDA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6723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FD27475A-FB44-45B8-A8EA-787D9F9F89C1}"/>
              </a:ext>
            </a:extLst>
          </p:cNvPr>
          <p:cNvSpPr/>
          <p:nvPr/>
        </p:nvSpPr>
        <p:spPr>
          <a:xfrm>
            <a:off x="6502400" y="955040"/>
            <a:ext cx="5029200" cy="502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8F1EF4E5-8B6C-4044-98D4-4CE9EBEEE068}"/>
              </a:ext>
            </a:extLst>
          </p:cNvPr>
          <p:cNvSpPr/>
          <p:nvPr/>
        </p:nvSpPr>
        <p:spPr>
          <a:xfrm>
            <a:off x="6096000" y="1412240"/>
            <a:ext cx="2824480" cy="28244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4076CC6-2716-492F-97EA-92157CB90CF8}"/>
              </a:ext>
            </a:extLst>
          </p:cNvPr>
          <p:cNvSpPr txBox="1"/>
          <p:nvPr/>
        </p:nvSpPr>
        <p:spPr>
          <a:xfrm>
            <a:off x="660400" y="2418080"/>
            <a:ext cx="22706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4">
                    <a:lumMod val="50000"/>
                  </a:schemeClr>
                </a:solidFill>
              </a:rPr>
              <a:t>Motivation</a:t>
            </a:r>
            <a:endParaRPr lang="ko-KR" altLang="en-US" sz="36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CB23695-8A31-40A6-B134-9546AED4FADD}"/>
              </a:ext>
            </a:extLst>
          </p:cNvPr>
          <p:cNvSpPr txBox="1"/>
          <p:nvPr/>
        </p:nvSpPr>
        <p:spPr>
          <a:xfrm>
            <a:off x="6250898" y="1633249"/>
            <a:ext cx="66556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solidFill>
                  <a:schemeClr val="accent2"/>
                </a:solidFill>
              </a:rPr>
              <a:t>2</a:t>
            </a:r>
            <a:endParaRPr lang="ko-KR" altLang="en-US" sz="6600" b="1" dirty="0">
              <a:solidFill>
                <a:schemeClr val="accent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8896D49-A8AF-DDBA-E383-66B57343AA0E}"/>
              </a:ext>
            </a:extLst>
          </p:cNvPr>
          <p:cNvSpPr txBox="1"/>
          <p:nvPr/>
        </p:nvSpPr>
        <p:spPr>
          <a:xfrm>
            <a:off x="660400" y="3100308"/>
            <a:ext cx="4812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spc="-300" dirty="0" smtClean="0">
                <a:solidFill>
                  <a:schemeClr val="accent4">
                    <a:lumMod val="50000"/>
                  </a:schemeClr>
                </a:solidFill>
              </a:rPr>
              <a:t>소득과 신용등급</a:t>
            </a:r>
            <a:endParaRPr lang="ko-KR" altLang="en-US" sz="1800" spc="-3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84AA92A6-C2CC-7901-B5DB-6B91D586BB64}"/>
              </a:ext>
            </a:extLst>
          </p:cNvPr>
          <p:cNvSpPr txBox="1"/>
          <p:nvPr/>
        </p:nvSpPr>
        <p:spPr>
          <a:xfrm>
            <a:off x="660400" y="393209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spc="-150" dirty="0">
                <a:highlight>
                  <a:srgbClr val="FFFF00"/>
                </a:highlight>
              </a:rPr>
              <a:t>“</a:t>
            </a:r>
            <a:r>
              <a:rPr lang="ko-KR" altLang="en-US" sz="1800" spc="-150" dirty="0">
                <a:highlight>
                  <a:srgbClr val="FFFF00"/>
                </a:highlight>
              </a:rPr>
              <a:t>소득이 높다면 신용 등급이 좋을까</a:t>
            </a:r>
            <a:r>
              <a:rPr lang="en-US" altLang="ko-KR" sz="1800" spc="-150" dirty="0">
                <a:highlight>
                  <a:srgbClr val="FFFF00"/>
                </a:highlight>
              </a:rPr>
              <a:t>?”</a:t>
            </a:r>
            <a:endParaRPr lang="ko-KR" alt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823303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B1985EEF-2AD8-452A-AD82-3BF8C0CCB759}"/>
              </a:ext>
            </a:extLst>
          </p:cNvPr>
          <p:cNvSpPr/>
          <p:nvPr/>
        </p:nvSpPr>
        <p:spPr>
          <a:xfrm>
            <a:off x="719999" y="869202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82363163-7A23-46FA-8BFB-C5C551676293}"/>
              </a:ext>
            </a:extLst>
          </p:cNvPr>
          <p:cNvSpPr/>
          <p:nvPr/>
        </p:nvSpPr>
        <p:spPr>
          <a:xfrm flipV="1">
            <a:off x="1" y="870529"/>
            <a:ext cx="720000" cy="1120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6E7AF03-AAFA-4B21-94E6-D43D71719920}"/>
              </a:ext>
            </a:extLst>
          </p:cNvPr>
          <p:cNvSpPr txBox="1"/>
          <p:nvPr/>
        </p:nvSpPr>
        <p:spPr>
          <a:xfrm>
            <a:off x="1016883" y="92218"/>
            <a:ext cx="20394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accent4">
                    <a:lumMod val="50000"/>
                  </a:schemeClr>
                </a:solidFill>
              </a:rPr>
              <a:t>Motivation</a:t>
            </a:r>
            <a:endParaRPr lang="ko-KR" altLang="en-US" sz="32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E5F0EF4-96E3-43A5-A432-2ED2B20E641A}"/>
              </a:ext>
            </a:extLst>
          </p:cNvPr>
          <p:cNvSpPr txBox="1"/>
          <p:nvPr/>
        </p:nvSpPr>
        <p:spPr>
          <a:xfrm>
            <a:off x="1075980" y="562752"/>
            <a:ext cx="2946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accent4">
                    <a:lumMod val="50000"/>
                  </a:schemeClr>
                </a:solidFill>
              </a:rPr>
              <a:t>소득 분위와 평균 신용 등급의 관계</a:t>
            </a:r>
          </a:p>
        </p:txBody>
      </p:sp>
      <p:sp>
        <p:nvSpPr>
          <p:cNvPr id="29" name="양쪽 대괄호 28">
            <a:extLst>
              <a:ext uri="{FF2B5EF4-FFF2-40B4-BE49-F238E27FC236}">
                <a16:creationId xmlns:a16="http://schemas.microsoft.com/office/drawing/2014/main" xmlns="" id="{5E5ACD77-60A7-42F4-B49C-74A73001AC30}"/>
              </a:ext>
            </a:extLst>
          </p:cNvPr>
          <p:cNvSpPr/>
          <p:nvPr/>
        </p:nvSpPr>
        <p:spPr>
          <a:xfrm>
            <a:off x="1498600" y="2107262"/>
            <a:ext cx="9194800" cy="1574800"/>
          </a:xfrm>
          <a:prstGeom prst="bracketPair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78422A62-F2C0-4B99-A1AF-665F3236982E}"/>
              </a:ext>
            </a:extLst>
          </p:cNvPr>
          <p:cNvCxnSpPr/>
          <p:nvPr/>
        </p:nvCxnSpPr>
        <p:spPr>
          <a:xfrm>
            <a:off x="661697" y="4380053"/>
            <a:ext cx="11139621" cy="0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화살표: 아래쪽 46">
            <a:extLst>
              <a:ext uri="{FF2B5EF4-FFF2-40B4-BE49-F238E27FC236}">
                <a16:creationId xmlns:a16="http://schemas.microsoft.com/office/drawing/2014/main" xmlns="" id="{2448A64C-DE57-4D1C-A121-76BED91CED79}"/>
              </a:ext>
            </a:extLst>
          </p:cNvPr>
          <p:cNvSpPr/>
          <p:nvPr/>
        </p:nvSpPr>
        <p:spPr>
          <a:xfrm>
            <a:off x="5043597" y="4380053"/>
            <a:ext cx="1737360" cy="955036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7D44CD90-681C-4313-B710-4C0F5089ED55}"/>
              </a:ext>
            </a:extLst>
          </p:cNvPr>
          <p:cNvSpPr txBox="1"/>
          <p:nvPr/>
        </p:nvSpPr>
        <p:spPr>
          <a:xfrm>
            <a:off x="2036618" y="5510114"/>
            <a:ext cx="86567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pc="-150" dirty="0"/>
              <a:t>상식에 반하는 결과</a:t>
            </a:r>
            <a:r>
              <a:rPr lang="en-US" altLang="ko-KR" sz="2800" spc="-150" dirty="0"/>
              <a:t>! </a:t>
            </a:r>
            <a:r>
              <a:rPr lang="ko-KR" altLang="en-US" sz="2800" spc="-150" dirty="0"/>
              <a:t>소득 분위와 신용 등급은 </a:t>
            </a:r>
            <a:r>
              <a:rPr lang="ko-KR" altLang="en-US" sz="2800" spc="-150" dirty="0">
                <a:highlight>
                  <a:srgbClr val="FFFF00"/>
                </a:highlight>
              </a:rPr>
              <a:t>관계 없음</a:t>
            </a:r>
            <a:r>
              <a:rPr lang="en-US" altLang="ko-KR" sz="2800" spc="-150" dirty="0" smtClean="0"/>
              <a:t>!</a:t>
            </a:r>
          </a:p>
          <a:p>
            <a:pPr algn="ctr"/>
            <a:r>
              <a:rPr lang="en-US" altLang="ko-KR" sz="2800" spc="-150" dirty="0" smtClean="0"/>
              <a:t>Why? </a:t>
            </a:r>
            <a:r>
              <a:rPr lang="ko-KR" altLang="en-US" sz="2800" spc="-150" dirty="0" smtClean="0"/>
              <a:t>소득이 줄면 지출도 줄어든다</a:t>
            </a:r>
            <a:r>
              <a:rPr lang="en-US" altLang="ko-KR" sz="2800" spc="-150" dirty="0" smtClean="0"/>
              <a:t>.</a:t>
            </a:r>
          </a:p>
          <a:p>
            <a:pPr algn="ctr"/>
            <a:r>
              <a:rPr lang="ko-KR" altLang="en-US" sz="2800" spc="-150" dirty="0" smtClean="0"/>
              <a:t>소득이 줄어들면 지출도 줄어든다는 것을 확인해보자</a:t>
            </a:r>
            <a:r>
              <a:rPr lang="en-US" altLang="ko-KR" sz="2800" spc="-150" dirty="0" smtClean="0"/>
              <a:t>.</a:t>
            </a:r>
            <a:endParaRPr lang="ko-KR" altLang="en-US" sz="2800" spc="-1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EC2887D5-FF09-BBDF-F342-9DFD9BC8B7A2}"/>
              </a:ext>
            </a:extLst>
          </p:cNvPr>
          <p:cNvSpPr txBox="1"/>
          <p:nvPr/>
        </p:nvSpPr>
        <p:spPr>
          <a:xfrm>
            <a:off x="0" y="32821"/>
            <a:ext cx="12065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2-2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2B32501E-9F0D-15F4-1ABD-33B14215AC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999" y="870529"/>
            <a:ext cx="4914286" cy="35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98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B1985EEF-2AD8-452A-AD82-3BF8C0CCB759}"/>
              </a:ext>
            </a:extLst>
          </p:cNvPr>
          <p:cNvSpPr/>
          <p:nvPr/>
        </p:nvSpPr>
        <p:spPr>
          <a:xfrm>
            <a:off x="719999" y="869202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82363163-7A23-46FA-8BFB-C5C551676293}"/>
              </a:ext>
            </a:extLst>
          </p:cNvPr>
          <p:cNvSpPr/>
          <p:nvPr/>
        </p:nvSpPr>
        <p:spPr>
          <a:xfrm flipV="1">
            <a:off x="1" y="870529"/>
            <a:ext cx="720000" cy="1120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6E7AF03-AAFA-4B21-94E6-D43D71719920}"/>
              </a:ext>
            </a:extLst>
          </p:cNvPr>
          <p:cNvSpPr txBox="1"/>
          <p:nvPr/>
        </p:nvSpPr>
        <p:spPr>
          <a:xfrm>
            <a:off x="1016883" y="102732"/>
            <a:ext cx="20394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accent4">
                    <a:lumMod val="50000"/>
                  </a:schemeClr>
                </a:solidFill>
              </a:rPr>
              <a:t>Motivation</a:t>
            </a:r>
            <a:endParaRPr lang="ko-KR" altLang="en-US" sz="32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E5F0EF4-96E3-43A5-A432-2ED2B20E641A}"/>
              </a:ext>
            </a:extLst>
          </p:cNvPr>
          <p:cNvSpPr txBox="1"/>
          <p:nvPr/>
        </p:nvSpPr>
        <p:spPr>
          <a:xfrm>
            <a:off x="1010793" y="591965"/>
            <a:ext cx="2946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accent4">
                    <a:lumMod val="50000"/>
                  </a:schemeClr>
                </a:solidFill>
              </a:rPr>
              <a:t>소득 분위와 주택 보유 여부의 관계</a:t>
            </a:r>
          </a:p>
        </p:txBody>
      </p:sp>
      <p:sp>
        <p:nvSpPr>
          <p:cNvPr id="29" name="양쪽 대괄호 28">
            <a:extLst>
              <a:ext uri="{FF2B5EF4-FFF2-40B4-BE49-F238E27FC236}">
                <a16:creationId xmlns:a16="http://schemas.microsoft.com/office/drawing/2014/main" xmlns="" id="{5E5ACD77-60A7-42F4-B49C-74A73001AC30}"/>
              </a:ext>
            </a:extLst>
          </p:cNvPr>
          <p:cNvSpPr/>
          <p:nvPr/>
        </p:nvSpPr>
        <p:spPr>
          <a:xfrm>
            <a:off x="1498600" y="2107262"/>
            <a:ext cx="9194800" cy="1574800"/>
          </a:xfrm>
          <a:prstGeom prst="bracketPair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78422A62-F2C0-4B99-A1AF-665F3236982E}"/>
              </a:ext>
            </a:extLst>
          </p:cNvPr>
          <p:cNvCxnSpPr/>
          <p:nvPr/>
        </p:nvCxnSpPr>
        <p:spPr>
          <a:xfrm>
            <a:off x="661697" y="4380053"/>
            <a:ext cx="11139621" cy="0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화살표: 아래쪽 46">
            <a:extLst>
              <a:ext uri="{FF2B5EF4-FFF2-40B4-BE49-F238E27FC236}">
                <a16:creationId xmlns:a16="http://schemas.microsoft.com/office/drawing/2014/main" xmlns="" id="{2448A64C-DE57-4D1C-A121-76BED91CED79}"/>
              </a:ext>
            </a:extLst>
          </p:cNvPr>
          <p:cNvSpPr/>
          <p:nvPr/>
        </p:nvSpPr>
        <p:spPr>
          <a:xfrm>
            <a:off x="5362827" y="4419121"/>
            <a:ext cx="1737360" cy="955036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7D44CD90-681C-4313-B710-4C0F5089ED55}"/>
              </a:ext>
            </a:extLst>
          </p:cNvPr>
          <p:cNvSpPr txBox="1"/>
          <p:nvPr/>
        </p:nvSpPr>
        <p:spPr>
          <a:xfrm>
            <a:off x="2036618" y="5510114"/>
            <a:ext cx="8656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pc="-150" dirty="0"/>
              <a:t>소득 분위와 주택 보유 여부 또한 </a:t>
            </a:r>
            <a:r>
              <a:rPr lang="ko-KR" altLang="en-US" sz="2800" spc="-150" dirty="0">
                <a:highlight>
                  <a:srgbClr val="FFFF00"/>
                </a:highlight>
              </a:rPr>
              <a:t>관계 없음</a:t>
            </a:r>
            <a:r>
              <a:rPr lang="en-US" altLang="ko-KR" sz="2800" spc="-150" dirty="0"/>
              <a:t>!</a:t>
            </a:r>
            <a:endParaRPr lang="ko-KR" altLang="en-US" sz="2800" spc="-1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EC2887D5-FF09-BBDF-F342-9DFD9BC8B7A2}"/>
              </a:ext>
            </a:extLst>
          </p:cNvPr>
          <p:cNvSpPr txBox="1"/>
          <p:nvPr/>
        </p:nvSpPr>
        <p:spPr>
          <a:xfrm>
            <a:off x="-22375" y="53820"/>
            <a:ext cx="13463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2-3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D090C9B3-B29D-9029-A34E-B6A3705F7D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6639" y="922992"/>
            <a:ext cx="4901587" cy="356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587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YELLOW_">
      <a:dk1>
        <a:sysClr val="windowText" lastClr="000000"/>
      </a:dk1>
      <a:lt1>
        <a:sysClr val="window" lastClr="FFFFFF"/>
      </a:lt1>
      <a:dk2>
        <a:srgbClr val="7F7F7F"/>
      </a:dk2>
      <a:lt2>
        <a:srgbClr val="E7E6E6"/>
      </a:lt2>
      <a:accent1>
        <a:srgbClr val="FBCE01"/>
      </a:accent1>
      <a:accent2>
        <a:srgbClr val="FDDE45"/>
      </a:accent2>
      <a:accent3>
        <a:srgbClr val="D8BEA7"/>
      </a:accent3>
      <a:accent4>
        <a:srgbClr val="A6A7A9"/>
      </a:accent4>
      <a:accent5>
        <a:srgbClr val="EDE5D5"/>
      </a:accent5>
      <a:accent6>
        <a:srgbClr val="FCFBF7"/>
      </a:accent6>
      <a:hlink>
        <a:srgbClr val="595959"/>
      </a:hlink>
      <a:folHlink>
        <a:srgbClr val="595959"/>
      </a:folHlink>
    </a:clrScheme>
    <a:fontScheme name="요즘 유행 스타일">
      <a:majorFont>
        <a:latin typeface="Arial Nova"/>
        <a:ea typeface="나눔스퀘어 Bold"/>
        <a:cs typeface=""/>
      </a:majorFont>
      <a:minorFont>
        <a:latin typeface="Arial Nova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4887</TotalTime>
  <Words>723</Words>
  <Application>Microsoft Office PowerPoint</Application>
  <PresentationFormat>와이드스크린</PresentationFormat>
  <Paragraphs>153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5" baseType="lpstr">
      <vt:lpstr>Adobe Fan Heiti Std B</vt:lpstr>
      <vt:lpstr>Arial Nova</vt:lpstr>
      <vt:lpstr>system-ui</vt:lpstr>
      <vt:lpstr>나눔스퀘어 Bold</vt:lpstr>
      <vt:lpstr>나눔스퀘어 Light</vt:lpstr>
      <vt:lpstr>맑은 고딕</vt:lpstr>
      <vt:lpstr>에스코어 드림 6 Bold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sec</cp:lastModifiedBy>
  <cp:revision>56</cp:revision>
  <dcterms:created xsi:type="dcterms:W3CDTF">2020-12-13T00:02:47Z</dcterms:created>
  <dcterms:modified xsi:type="dcterms:W3CDTF">2022-07-31T13:16:07Z</dcterms:modified>
</cp:coreProperties>
</file>