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4e6f9e8dc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e6f9e8dc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 Harker</a:t>
            </a:r>
            <a:endParaRPr/>
          </a:p>
          <a:p>
            <a:pPr indent="-298450" lvl="0" marL="457200" rtl="0" algn="l">
              <a:spcBef>
                <a:spcPts val="0"/>
              </a:spcBef>
              <a:spcAft>
                <a:spcPts val="0"/>
              </a:spcAft>
              <a:buSzPts val="1100"/>
              <a:buChar char="●"/>
            </a:pPr>
            <a:r>
              <a:rPr lang="en"/>
              <a:t>Choregraphe already provides us with many boxes which we can implement into our modules. However, these tend to be fairly restrictive in how we can modify them.</a:t>
            </a:r>
            <a:endParaRPr/>
          </a:p>
          <a:p>
            <a:pPr indent="-298450" lvl="0" marL="457200" rtl="0" algn="l">
              <a:spcBef>
                <a:spcPts val="0"/>
              </a:spcBef>
              <a:spcAft>
                <a:spcPts val="0"/>
              </a:spcAft>
              <a:buSzPts val="1100"/>
              <a:buChar char="●"/>
            </a:pPr>
            <a:r>
              <a:rPr lang="en"/>
              <a:t>Because of this, most of our work ends up in Python Boxes. Once we add a python box to the work bench, it automatically provides us with a skeleton of a program, by providing us with multiple empty functions. Currently we are really only using one function, the “On Start” function, as this is the one that runs when the box is activated in the workbench.</a:t>
            </a:r>
            <a:endParaRPr/>
          </a:p>
          <a:p>
            <a:pPr indent="-298450" lvl="0" marL="457200" rtl="0" algn="l">
              <a:spcBef>
                <a:spcPts val="0"/>
              </a:spcBef>
              <a:spcAft>
                <a:spcPts val="0"/>
              </a:spcAft>
              <a:buSzPts val="1100"/>
              <a:buChar char="●"/>
            </a:pPr>
            <a:r>
              <a:rPr lang="en"/>
              <a:t>Once we have finished writing our code in the boxes, and linking the boxes together, we run the program selecting the play button at the top on the screen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e6f9e8dc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e6f9e8dc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 Harker</a:t>
            </a:r>
            <a:endParaRPr/>
          </a:p>
          <a:p>
            <a:pPr indent="-298450" lvl="0" marL="457200" rtl="0" algn="l">
              <a:spcBef>
                <a:spcPts val="0"/>
              </a:spcBef>
              <a:spcAft>
                <a:spcPts val="0"/>
              </a:spcAft>
              <a:buSzPts val="1100"/>
              <a:buChar char="●"/>
            </a:pPr>
            <a:r>
              <a:rPr lang="en"/>
              <a:t>This is an example of a Hello World program done in one of the Python boxes, with the most relevant part highlighted. This program will have the robot say the phrase “Hello world”</a:t>
            </a:r>
            <a:endParaRPr/>
          </a:p>
          <a:p>
            <a:pPr indent="-298450" lvl="0" marL="457200" rtl="0" algn="l">
              <a:spcBef>
                <a:spcPts val="0"/>
              </a:spcBef>
              <a:spcAft>
                <a:spcPts val="0"/>
              </a:spcAft>
              <a:buSzPts val="1100"/>
              <a:buChar char="●"/>
            </a:pPr>
            <a:r>
              <a:t/>
            </a:r>
            <a:endParaRPr/>
          </a:p>
          <a:p>
            <a:pPr indent="0" lvl="0" marL="0" rtl="0" algn="l">
              <a:spcBef>
                <a:spcPts val="0"/>
              </a:spcBef>
              <a:spcAft>
                <a:spcPts val="0"/>
              </a:spcAft>
              <a:buNone/>
            </a:pPr>
            <a:r>
              <a:rPr lang="en"/>
              <a:t>Text to speech proxy that we are using in the module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4e6f9e8dc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4e6f9e8dc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 Harker</a:t>
            </a:r>
            <a:endParaRPr/>
          </a:p>
          <a:p>
            <a:pPr indent="-298450" lvl="0" marL="457200" rtl="0" algn="l">
              <a:spcBef>
                <a:spcPts val="0"/>
              </a:spcBef>
              <a:spcAft>
                <a:spcPts val="0"/>
              </a:spcAft>
              <a:buSzPts val="1100"/>
              <a:buChar char="●"/>
            </a:pPr>
            <a:r>
              <a:rPr lang="en"/>
              <a:t>As far as getting these modules onto the robot, the process is fairly easy</a:t>
            </a:r>
            <a:endParaRPr/>
          </a:p>
          <a:p>
            <a:pPr indent="-298450" lvl="0" marL="457200" rtl="0" algn="l">
              <a:spcBef>
                <a:spcPts val="0"/>
              </a:spcBef>
              <a:spcAft>
                <a:spcPts val="0"/>
              </a:spcAft>
              <a:buSzPts val="1100"/>
              <a:buChar char="●"/>
            </a:pPr>
            <a:r>
              <a:rPr lang="en"/>
              <a:t>First we go into the program’s properties and give it a list of Trigger Sentences. These are the phrases which will activate the program</a:t>
            </a:r>
            <a:endParaRPr/>
          </a:p>
          <a:p>
            <a:pPr indent="-298450" lvl="0" marL="457200" rtl="0" algn="l">
              <a:spcBef>
                <a:spcPts val="0"/>
              </a:spcBef>
              <a:spcAft>
                <a:spcPts val="0"/>
              </a:spcAft>
              <a:buSzPts val="1100"/>
              <a:buChar char="●"/>
            </a:pPr>
            <a:r>
              <a:rPr lang="en"/>
              <a:t>We also modify the launch conditions to ensure the robot doesn’t accidentally activate when it is not supposed to</a:t>
            </a:r>
            <a:endParaRPr/>
          </a:p>
          <a:p>
            <a:pPr indent="-298450" lvl="0" marL="457200" rtl="0" algn="l">
              <a:spcBef>
                <a:spcPts val="0"/>
              </a:spcBef>
              <a:spcAft>
                <a:spcPts val="0"/>
              </a:spcAft>
              <a:buSzPts val="1100"/>
              <a:buChar char="●"/>
            </a:pPr>
            <a:r>
              <a:rPr lang="en"/>
              <a:t>Finally, once this is set up, we are able to install the module to the robot with a single button press from the main choregraphe screen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4e6f9e8d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e6f9e8d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4e5a3680a5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e5a3680a5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Infinite loops:</a:t>
            </a:r>
            <a:endParaRPr/>
          </a:p>
          <a:p>
            <a:pPr indent="0" lvl="0" marL="0" rtl="0" algn="l">
              <a:spcBef>
                <a:spcPts val="0"/>
              </a:spcBef>
              <a:spcAft>
                <a:spcPts val="0"/>
              </a:spcAft>
              <a:buNone/>
            </a:pPr>
            <a:r>
              <a:rPr lang="en"/>
              <a:t>-angie’s 30 minute national anthem module</a:t>
            </a:r>
            <a:endParaRPr/>
          </a:p>
          <a:p>
            <a:pPr indent="0" lvl="0" marL="0" rtl="0" algn="l">
              <a:spcBef>
                <a:spcPts val="0"/>
              </a:spcBef>
              <a:spcAft>
                <a:spcPts val="0"/>
              </a:spcAft>
              <a:buNone/>
            </a:pPr>
            <a:r>
              <a:rPr lang="en"/>
              <a:t>-derek’s left foot module</a:t>
            </a:r>
            <a:endParaRPr/>
          </a:p>
          <a:p>
            <a:pPr indent="0" lvl="0" marL="0" rtl="0" algn="l">
              <a:spcBef>
                <a:spcPts val="0"/>
              </a:spcBef>
              <a:spcAft>
                <a:spcPts val="0"/>
              </a:spcAft>
              <a:buNone/>
            </a:pPr>
            <a:r>
              <a:rPr lang="en"/>
              <a:t>-angie’s face recognition module</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4e5bc9449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4e5bc9449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4e5bc9449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4e5bc9449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4e7cdcb12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4e7cdcb12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4e5bc944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4e5bc944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4e5bc9449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4e5bc9449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956bd338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956bd338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e5a3680a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e5a3680a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956bd338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956bd338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I’m Angie and I’ll be talking about the past, present, and future of NAO’s capabilities.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e5a3680a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e5a3680a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Right off the bat…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PAST.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a:t>
            </a:r>
            <a:r>
              <a:rPr lang="en"/>
              <a:t>ur project requirements are: have NAO respond verbally and physically to various commands, use NAO’s image-based detection, and make small games using custom advanced movements. Although NAO pretty much did all of these things, we wanted to improve its interaction with humans because let’s face it -- robots are creepy.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beginning, our NAO robot was capable of giving information about its onboard systems like: </a:t>
            </a:r>
            <a:r>
              <a:rPr b="1" lang="en"/>
              <a:t>What’s your battery level? &amp; What’s your IP address?</a:t>
            </a:r>
            <a:r>
              <a:rPr lang="en"/>
              <a:t> It was also able to say hi back when you greeted it. As for movement options, NAO could stretch its head, arms, and legs or go to the extent of doing tai chi. Also, NAO’s language options can be set to English, Japanese, or French.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e5a3680a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e5a3680a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As of present day, NAO is currently capable of an expanded pool of verbal responses. It can answer questions like </a:t>
            </a:r>
            <a:r>
              <a:rPr b="1" lang="en"/>
              <a:t>How old are you? &amp; How are you doing?</a:t>
            </a:r>
            <a:r>
              <a:rPr lang="en"/>
              <a:t> where there are multiple answers and one is randomly chosen, and it can also answer </a:t>
            </a:r>
            <a:r>
              <a:rPr b="1" lang="en"/>
              <a:t>What is the current temperature?</a:t>
            </a:r>
            <a:r>
              <a:rPr lang="en"/>
              <a:t> The program uses WiFi to access a weather app that returns Ellensburg weather.</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lang="en"/>
              <a:t>We also programmed modules that allow advanced movement options, so NAO can lift its left </a:t>
            </a:r>
            <a:r>
              <a:rPr lang="en"/>
              <a:t>and </a:t>
            </a:r>
            <a:r>
              <a:rPr lang="en"/>
              <a:t>right arm or raise its left and right foot. The facial recognition module is another one our team made and tested with our own faces. The robot has learned our faces and when we prompt it, NAO will greet us and say our name</a:t>
            </a:r>
            <a:r>
              <a:rPr lang="en"/>
              <a:t>. </a:t>
            </a:r>
            <a:r>
              <a:rPr lang="en"/>
              <a:t>We have also created small easter eggs like jazz hands or sing the national anthem.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e5a3680a5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e5a3680a5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forward, one of the robots next steps is creating more fluid movement options and verbal commands. We’re exploring parameter parsing right now so that way the robot can parse human input into arguments, for example: if someone asks NAO to take 5 steps, 5 would be the number input.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More goals that we have include developing a small game for NAO like picking up a red ball; advancing the facial recognition module features so NAO can remember information about a user, store it, and use it for the next time a conversation takes place with the same user; and creating a module for emotion recognition with a caring response.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I’ll hand it off to Matt who will talk about Coding with NAO.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e5a3680a5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e5a3680a5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 Harker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e7cdcb12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e7cdcb12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 Harker</a:t>
            </a:r>
            <a:endParaRPr/>
          </a:p>
          <a:p>
            <a:pPr indent="-298450" lvl="0" marL="457200" rtl="0" algn="l">
              <a:spcBef>
                <a:spcPts val="0"/>
              </a:spcBef>
              <a:spcAft>
                <a:spcPts val="0"/>
              </a:spcAft>
              <a:buSzPts val="1100"/>
              <a:buChar char="●"/>
            </a:pPr>
            <a:r>
              <a:rPr lang="en"/>
              <a:t>This is the Choregraphe environment. This is what allows us to actually work on the robot.</a:t>
            </a:r>
            <a:endParaRPr/>
          </a:p>
          <a:p>
            <a:pPr indent="-298450" lvl="0" marL="457200" rtl="0" algn="l">
              <a:spcBef>
                <a:spcPts val="0"/>
              </a:spcBef>
              <a:spcAft>
                <a:spcPts val="0"/>
              </a:spcAft>
              <a:buSzPts val="1100"/>
              <a:buChar char="●"/>
            </a:pPr>
            <a:r>
              <a:rPr lang="en"/>
              <a:t>This environment give us plenty of tools for us to efficiently produce code, as well as providing as much information as we need about the robot’s current state.</a:t>
            </a:r>
            <a:endParaRPr/>
          </a:p>
          <a:p>
            <a:pPr indent="-298450" lvl="0" marL="457200" rtl="0" algn="l">
              <a:spcBef>
                <a:spcPts val="0"/>
              </a:spcBef>
              <a:spcAft>
                <a:spcPts val="0"/>
              </a:spcAft>
              <a:buSzPts val="1100"/>
              <a:buChar char="●"/>
            </a:pPr>
            <a:r>
              <a:rPr lang="en"/>
              <a:t>In the top right is a 3D representation of the robot. This display will either match what a connected physical robot’s current state is in real time, or it will display a virtual representation of what a robot would be doing.</a:t>
            </a:r>
            <a:endParaRPr/>
          </a:p>
          <a:p>
            <a:pPr indent="-298450" lvl="0" marL="457200" rtl="0" algn="l">
              <a:spcBef>
                <a:spcPts val="0"/>
              </a:spcBef>
              <a:spcAft>
                <a:spcPts val="0"/>
              </a:spcAft>
              <a:buSzPts val="1100"/>
              <a:buChar char="●"/>
            </a:pPr>
            <a:r>
              <a:rPr lang="en"/>
              <a:t>Below this window are two other windows which are showing More information about the current state of the machine.</a:t>
            </a:r>
            <a:endParaRPr/>
          </a:p>
          <a:p>
            <a:pPr indent="-298450" lvl="0" marL="457200" rtl="0" algn="l">
              <a:spcBef>
                <a:spcPts val="0"/>
              </a:spcBef>
              <a:spcAft>
                <a:spcPts val="0"/>
              </a:spcAft>
              <a:buSzPts val="1100"/>
              <a:buChar char="●"/>
            </a:pPr>
            <a:r>
              <a:rPr lang="en"/>
              <a:t>To the left and up of these is the workbench, where different “boxes” are connected together, and I will talk more in depth about these boxes soon.</a:t>
            </a:r>
            <a:endParaRPr/>
          </a:p>
          <a:p>
            <a:pPr indent="-298450" lvl="0" marL="457200" rtl="0" algn="l">
              <a:spcBef>
                <a:spcPts val="0"/>
              </a:spcBef>
              <a:spcAft>
                <a:spcPts val="0"/>
              </a:spcAft>
              <a:buSzPts val="1100"/>
              <a:buChar char="●"/>
            </a:pPr>
            <a:r>
              <a:rPr lang="en"/>
              <a:t>Below these boxes is the built in IDE, which is where most of our work is currently being done.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2.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hyperlink" Target="http://www.youtube.com/watch?v=F5cgE1WknOk" TargetMode="External"/><Relationship Id="rId5"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079200" y="1644950"/>
            <a:ext cx="3116100" cy="97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Robotics</a:t>
            </a:r>
            <a:endParaRPr sz="3000"/>
          </a:p>
        </p:txBody>
      </p:sp>
      <p:sp>
        <p:nvSpPr>
          <p:cNvPr id="135" name="Google Shape;135;p13"/>
          <p:cNvSpPr txBox="1"/>
          <p:nvPr>
            <p:ph idx="1" type="subTitle"/>
          </p:nvPr>
        </p:nvSpPr>
        <p:spPr>
          <a:xfrm>
            <a:off x="4352125" y="1174175"/>
            <a:ext cx="4485000" cy="61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Team: </a:t>
            </a:r>
            <a:r>
              <a:rPr lang="en" sz="2200"/>
              <a:t>Casey Chen, Hailey Dhanens, Matthew Harker,  </a:t>
            </a:r>
            <a:endParaRPr sz="2200"/>
          </a:p>
          <a:p>
            <a:pPr indent="0" lvl="0" marL="0" rtl="0" algn="ctr">
              <a:spcBef>
                <a:spcPts val="0"/>
              </a:spcBef>
              <a:spcAft>
                <a:spcPts val="0"/>
              </a:spcAft>
              <a:buNone/>
            </a:pPr>
            <a:r>
              <a:rPr lang="en" sz="2200"/>
              <a:t>     Angie Quach, &amp; Derek Vaughan </a:t>
            </a:r>
            <a:endParaRPr sz="2200"/>
          </a:p>
        </p:txBody>
      </p:sp>
      <p:sp>
        <p:nvSpPr>
          <p:cNvPr id="136" name="Google Shape;136;p13"/>
          <p:cNvSpPr txBox="1"/>
          <p:nvPr>
            <p:ph idx="1" type="subTitle"/>
          </p:nvPr>
        </p:nvSpPr>
        <p:spPr>
          <a:xfrm>
            <a:off x="4233175" y="497850"/>
            <a:ext cx="4485000" cy="88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Human-Robot </a:t>
            </a:r>
            <a:r>
              <a:rPr lang="en" sz="3000"/>
              <a:t>Interaction</a:t>
            </a:r>
            <a:endParaRPr sz="3000"/>
          </a:p>
        </p:txBody>
      </p:sp>
      <p:pic>
        <p:nvPicPr>
          <p:cNvPr id="137" name="Google Shape;137;p13"/>
          <p:cNvPicPr preferRelativeResize="0"/>
          <p:nvPr/>
        </p:nvPicPr>
        <p:blipFill>
          <a:blip r:embed="rId3">
            <a:alphaModFix/>
          </a:blip>
          <a:stretch>
            <a:fillRect/>
          </a:stretch>
        </p:blipFill>
        <p:spPr>
          <a:xfrm>
            <a:off x="989175" y="2306775"/>
            <a:ext cx="2272176" cy="2492274"/>
          </a:xfrm>
          <a:prstGeom prst="rect">
            <a:avLst/>
          </a:prstGeom>
          <a:noFill/>
          <a:ln>
            <a:noFill/>
          </a:ln>
        </p:spPr>
      </p:pic>
      <p:sp>
        <p:nvSpPr>
          <p:cNvPr id="138" name="Google Shape;138;p13"/>
          <p:cNvSpPr txBox="1"/>
          <p:nvPr>
            <p:ph idx="1" type="subTitle"/>
          </p:nvPr>
        </p:nvSpPr>
        <p:spPr>
          <a:xfrm>
            <a:off x="4481050" y="2700950"/>
            <a:ext cx="4299300" cy="50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Client: Dr. Szil</a:t>
            </a:r>
            <a:r>
              <a:rPr lang="en" sz="2200">
                <a:solidFill>
                  <a:srgbClr val="FFFFFF"/>
                </a:solidFill>
              </a:rPr>
              <a:t>á</a:t>
            </a:r>
            <a:r>
              <a:rPr lang="en" sz="2200"/>
              <a:t>rd Vajda </a:t>
            </a:r>
            <a:endParaRPr sz="2200"/>
          </a:p>
          <a:p>
            <a:pPr indent="0" lvl="0" marL="0" rtl="0" algn="ctr">
              <a:spcBef>
                <a:spcPts val="0"/>
              </a:spcBef>
              <a:spcAft>
                <a:spcPts val="0"/>
              </a:spcAft>
              <a:buNone/>
            </a:pPr>
            <a:r>
              <a:rPr lang="en" sz="2200"/>
              <a:t>Supervisor: Dr. Donald Davendra</a:t>
            </a:r>
            <a:endParaRPr sz="2200"/>
          </a:p>
        </p:txBody>
      </p:sp>
      <p:pic>
        <p:nvPicPr>
          <p:cNvPr id="139" name="Google Shape;139;p13"/>
          <p:cNvPicPr preferRelativeResize="0"/>
          <p:nvPr/>
        </p:nvPicPr>
        <p:blipFill>
          <a:blip r:embed="rId4">
            <a:alphaModFix/>
          </a:blip>
          <a:stretch>
            <a:fillRect/>
          </a:stretch>
        </p:blipFill>
        <p:spPr>
          <a:xfrm>
            <a:off x="376375" y="758400"/>
            <a:ext cx="2884968" cy="2163726"/>
          </a:xfrm>
          <a:prstGeom prst="rect">
            <a:avLst/>
          </a:prstGeom>
          <a:noFill/>
          <a:ln>
            <a:noFill/>
          </a:ln>
        </p:spPr>
      </p:pic>
      <p:sp>
        <p:nvSpPr>
          <p:cNvPr id="140" name="Google Shape;140;p13"/>
          <p:cNvSpPr txBox="1"/>
          <p:nvPr>
            <p:ph idx="1" type="subTitle"/>
          </p:nvPr>
        </p:nvSpPr>
        <p:spPr>
          <a:xfrm>
            <a:off x="2925600" y="4195388"/>
            <a:ext cx="3292800" cy="50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January 31, 2019</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 for </a:t>
            </a:r>
            <a:r>
              <a:rPr lang="en"/>
              <a:t>Creating a Module:</a:t>
            </a:r>
            <a:endParaRPr/>
          </a:p>
        </p:txBody>
      </p:sp>
      <p:sp>
        <p:nvSpPr>
          <p:cNvPr id="216" name="Google Shape;216;p22"/>
          <p:cNvSpPr txBox="1"/>
          <p:nvPr>
            <p:ph idx="1" type="body"/>
          </p:nvPr>
        </p:nvSpPr>
        <p:spPr>
          <a:xfrm>
            <a:off x="986125" y="1054625"/>
            <a:ext cx="3585900" cy="4006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Arial"/>
              <a:buChar char="●"/>
            </a:pPr>
            <a:r>
              <a:rPr lang="en" sz="2000">
                <a:latin typeface="Arial"/>
                <a:ea typeface="Arial"/>
                <a:cs typeface="Arial"/>
                <a:sym typeface="Arial"/>
              </a:rPr>
              <a:t>Many boxes with simple functions are provided</a:t>
            </a:r>
            <a:endParaRPr sz="2000">
              <a:latin typeface="Arial"/>
              <a:ea typeface="Arial"/>
              <a:cs typeface="Arial"/>
              <a:sym typeface="Arial"/>
            </a:endParaRPr>
          </a:p>
          <a:p>
            <a:pPr indent="0" lvl="0" marL="457200" rtl="0" algn="l">
              <a:spcBef>
                <a:spcPts val="0"/>
              </a:spcBef>
              <a:spcAft>
                <a:spcPts val="0"/>
              </a:spcAft>
              <a:buNone/>
            </a:pPr>
            <a:r>
              <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Create a new Python box in the workbench</a:t>
            </a:r>
            <a:endParaRPr sz="2000">
              <a:latin typeface="Arial"/>
              <a:ea typeface="Arial"/>
              <a:cs typeface="Arial"/>
              <a:sym typeface="Arial"/>
            </a:endParaRPr>
          </a:p>
          <a:p>
            <a:pPr indent="0" lvl="0" marL="457200" rtl="0" algn="l">
              <a:spcBef>
                <a:spcPts val="0"/>
              </a:spcBef>
              <a:spcAft>
                <a:spcPts val="0"/>
              </a:spcAft>
              <a:buNone/>
            </a:pPr>
            <a:r>
              <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Creates a template for us to modify</a:t>
            </a:r>
            <a:endParaRPr sz="2000">
              <a:latin typeface="Arial"/>
              <a:ea typeface="Arial"/>
              <a:cs typeface="Arial"/>
              <a:sym typeface="Arial"/>
            </a:endParaRPr>
          </a:p>
          <a:p>
            <a:pPr indent="0" lvl="0" marL="457200" rtl="0" algn="l">
              <a:spcBef>
                <a:spcPts val="0"/>
              </a:spcBef>
              <a:spcAft>
                <a:spcPts val="0"/>
              </a:spcAft>
              <a:buNone/>
            </a:pPr>
            <a:r>
              <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P</a:t>
            </a:r>
            <a:r>
              <a:rPr lang="en" sz="2000">
                <a:latin typeface="Arial"/>
                <a:ea typeface="Arial"/>
                <a:cs typeface="Arial"/>
                <a:sym typeface="Arial"/>
              </a:rPr>
              <a:t>ress “Play”</a:t>
            </a:r>
            <a:endParaRPr sz="2000">
              <a:latin typeface="Arial"/>
              <a:ea typeface="Arial"/>
              <a:cs typeface="Arial"/>
              <a:sym typeface="Arial"/>
            </a:endParaRPr>
          </a:p>
        </p:txBody>
      </p:sp>
      <p:pic>
        <p:nvPicPr>
          <p:cNvPr id="217" name="Google Shape;217;p22"/>
          <p:cNvPicPr preferRelativeResize="0"/>
          <p:nvPr/>
        </p:nvPicPr>
        <p:blipFill>
          <a:blip r:embed="rId3">
            <a:alphaModFix/>
          </a:blip>
          <a:stretch>
            <a:fillRect/>
          </a:stretch>
        </p:blipFill>
        <p:spPr>
          <a:xfrm>
            <a:off x="7532575" y="4098425"/>
            <a:ext cx="1917650" cy="1438251"/>
          </a:xfrm>
          <a:prstGeom prst="rect">
            <a:avLst/>
          </a:prstGeom>
          <a:noFill/>
          <a:ln>
            <a:noFill/>
          </a:ln>
        </p:spPr>
      </p:pic>
      <p:sp>
        <p:nvSpPr>
          <p:cNvPr id="218" name="Google Shape;218;p22"/>
          <p:cNvSpPr txBox="1"/>
          <p:nvPr>
            <p:ph idx="1" type="body"/>
          </p:nvPr>
        </p:nvSpPr>
        <p:spPr>
          <a:xfrm>
            <a:off x="8075700" y="0"/>
            <a:ext cx="1068300" cy="343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9</a:t>
            </a:r>
            <a:endParaRPr>
              <a:solidFill>
                <a:srgbClr val="FFFFFF"/>
              </a:solidFill>
            </a:endParaRPr>
          </a:p>
        </p:txBody>
      </p:sp>
      <p:pic>
        <p:nvPicPr>
          <p:cNvPr id="219" name="Google Shape;219;p22"/>
          <p:cNvPicPr preferRelativeResize="0"/>
          <p:nvPr/>
        </p:nvPicPr>
        <p:blipFill rotWithShape="1">
          <a:blip r:embed="rId4">
            <a:alphaModFix/>
          </a:blip>
          <a:srcRect b="0" l="0" r="42795" t="58336"/>
          <a:stretch/>
        </p:blipFill>
        <p:spPr>
          <a:xfrm>
            <a:off x="4736950" y="2880572"/>
            <a:ext cx="3760925" cy="1438253"/>
          </a:xfrm>
          <a:prstGeom prst="rect">
            <a:avLst/>
          </a:prstGeom>
          <a:noFill/>
          <a:ln>
            <a:noFill/>
          </a:ln>
        </p:spPr>
      </p:pic>
      <p:pic>
        <p:nvPicPr>
          <p:cNvPr id="220" name="Google Shape;220;p22"/>
          <p:cNvPicPr preferRelativeResize="0"/>
          <p:nvPr/>
        </p:nvPicPr>
        <p:blipFill rotWithShape="1">
          <a:blip r:embed="rId5">
            <a:alphaModFix/>
          </a:blip>
          <a:srcRect b="48086" l="16951" r="29183" t="13453"/>
          <a:stretch/>
        </p:blipFill>
        <p:spPr>
          <a:xfrm>
            <a:off x="4736950" y="1111175"/>
            <a:ext cx="3760925" cy="1510518"/>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3"/>
          <p:cNvSpPr txBox="1"/>
          <p:nvPr>
            <p:ph idx="1" type="body"/>
          </p:nvPr>
        </p:nvSpPr>
        <p:spPr>
          <a:xfrm>
            <a:off x="8075700" y="0"/>
            <a:ext cx="1068300" cy="343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10</a:t>
            </a:r>
            <a:endParaRPr>
              <a:solidFill>
                <a:srgbClr val="FFFFFF"/>
              </a:solidFill>
            </a:endParaRPr>
          </a:p>
        </p:txBody>
      </p:sp>
      <p:pic>
        <p:nvPicPr>
          <p:cNvPr id="226" name="Google Shape;226;p23"/>
          <p:cNvPicPr preferRelativeResize="0"/>
          <p:nvPr/>
        </p:nvPicPr>
        <p:blipFill>
          <a:blip r:embed="rId3">
            <a:alphaModFix/>
          </a:blip>
          <a:stretch>
            <a:fillRect/>
          </a:stretch>
        </p:blipFill>
        <p:spPr>
          <a:xfrm>
            <a:off x="1052550" y="1014447"/>
            <a:ext cx="7038900" cy="3695906"/>
          </a:xfrm>
          <a:prstGeom prst="rect">
            <a:avLst/>
          </a:prstGeom>
          <a:noFill/>
          <a:ln>
            <a:noFill/>
          </a:ln>
        </p:spPr>
      </p:pic>
      <p:sp>
        <p:nvSpPr>
          <p:cNvPr id="227" name="Google Shape;227;p23"/>
          <p:cNvSpPr/>
          <p:nvPr/>
        </p:nvSpPr>
        <p:spPr>
          <a:xfrm>
            <a:off x="1726000" y="3387875"/>
            <a:ext cx="2773200" cy="644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Hello World Function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 for Creating a NAO module (cont.):</a:t>
            </a:r>
            <a:endParaRPr/>
          </a:p>
        </p:txBody>
      </p:sp>
      <p:sp>
        <p:nvSpPr>
          <p:cNvPr id="234" name="Google Shape;234;p24"/>
          <p:cNvSpPr txBox="1"/>
          <p:nvPr>
            <p:ph idx="1" type="body"/>
          </p:nvPr>
        </p:nvSpPr>
        <p:spPr>
          <a:xfrm>
            <a:off x="1043800" y="1043100"/>
            <a:ext cx="4226700" cy="4006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Arial"/>
              <a:buChar char="●"/>
            </a:pPr>
            <a:r>
              <a:rPr lang="en" sz="2000">
                <a:latin typeface="Arial"/>
                <a:ea typeface="Arial"/>
                <a:cs typeface="Arial"/>
                <a:sym typeface="Arial"/>
              </a:rPr>
              <a:t>Ability to set up trigger and response phrases.</a:t>
            </a:r>
            <a:endParaRPr sz="2000">
              <a:latin typeface="Arial"/>
              <a:ea typeface="Arial"/>
              <a:cs typeface="Arial"/>
              <a:sym typeface="Arial"/>
            </a:endParaRPr>
          </a:p>
          <a:p>
            <a:pPr indent="0" lvl="0" marL="457200" rtl="0" algn="l">
              <a:spcBef>
                <a:spcPts val="0"/>
              </a:spcBef>
              <a:spcAft>
                <a:spcPts val="0"/>
              </a:spcAft>
              <a:buNone/>
            </a:pPr>
            <a:r>
              <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Install modules by selecting “Install to robot” while connected to the computer.</a:t>
            </a:r>
            <a:endParaRPr sz="2000">
              <a:latin typeface="Arial"/>
              <a:ea typeface="Arial"/>
              <a:cs typeface="Arial"/>
              <a:sym typeface="Arial"/>
            </a:endParaRPr>
          </a:p>
          <a:p>
            <a:pPr indent="0" lvl="0" marL="457200" rtl="0" algn="l">
              <a:spcBef>
                <a:spcPts val="0"/>
              </a:spcBef>
              <a:spcAft>
                <a:spcPts val="0"/>
              </a:spcAft>
              <a:buNone/>
            </a:pPr>
            <a:r>
              <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Allows programs to run independent of Choregraphe</a:t>
            </a:r>
            <a:endParaRPr sz="2000">
              <a:latin typeface="Arial"/>
              <a:ea typeface="Arial"/>
              <a:cs typeface="Arial"/>
              <a:sym typeface="Arial"/>
            </a:endParaRPr>
          </a:p>
        </p:txBody>
      </p:sp>
      <p:pic>
        <p:nvPicPr>
          <p:cNvPr id="235" name="Google Shape;235;p24"/>
          <p:cNvPicPr preferRelativeResize="0"/>
          <p:nvPr/>
        </p:nvPicPr>
        <p:blipFill>
          <a:blip r:embed="rId3">
            <a:alphaModFix/>
          </a:blip>
          <a:stretch>
            <a:fillRect/>
          </a:stretch>
        </p:blipFill>
        <p:spPr>
          <a:xfrm>
            <a:off x="7532575" y="4098425"/>
            <a:ext cx="1917650" cy="1438251"/>
          </a:xfrm>
          <a:prstGeom prst="rect">
            <a:avLst/>
          </a:prstGeom>
          <a:noFill/>
          <a:ln>
            <a:noFill/>
          </a:ln>
        </p:spPr>
      </p:pic>
      <p:sp>
        <p:nvSpPr>
          <p:cNvPr id="236" name="Google Shape;236;p24"/>
          <p:cNvSpPr txBox="1"/>
          <p:nvPr>
            <p:ph idx="1" type="body"/>
          </p:nvPr>
        </p:nvSpPr>
        <p:spPr>
          <a:xfrm>
            <a:off x="8075700" y="0"/>
            <a:ext cx="1068300" cy="343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11</a:t>
            </a:r>
            <a:endParaRPr>
              <a:solidFill>
                <a:srgbClr val="FFFFFF"/>
              </a:solidFill>
            </a:endParaRPr>
          </a:p>
        </p:txBody>
      </p:sp>
      <p:pic>
        <p:nvPicPr>
          <p:cNvPr id="237" name="Google Shape;237;p24"/>
          <p:cNvPicPr preferRelativeResize="0"/>
          <p:nvPr/>
        </p:nvPicPr>
        <p:blipFill>
          <a:blip r:embed="rId4">
            <a:alphaModFix/>
          </a:blip>
          <a:stretch>
            <a:fillRect/>
          </a:stretch>
        </p:blipFill>
        <p:spPr>
          <a:xfrm>
            <a:off x="5038575" y="1328877"/>
            <a:ext cx="3412650" cy="2769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5"/>
          <p:cNvSpPr txBox="1"/>
          <p:nvPr>
            <p:ph idx="1" type="subTitle"/>
          </p:nvPr>
        </p:nvSpPr>
        <p:spPr>
          <a:xfrm>
            <a:off x="5531650" y="360738"/>
            <a:ext cx="2742600" cy="88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Problems </a:t>
            </a:r>
            <a:endParaRPr sz="3000"/>
          </a:p>
          <a:p>
            <a:pPr indent="0" lvl="0" marL="0" rtl="0" algn="ctr">
              <a:spcBef>
                <a:spcPts val="0"/>
              </a:spcBef>
              <a:spcAft>
                <a:spcPts val="0"/>
              </a:spcAft>
              <a:buNone/>
            </a:pPr>
            <a:r>
              <a:rPr lang="en" sz="3000"/>
              <a:t>Encountered</a:t>
            </a:r>
            <a:endParaRPr sz="3000"/>
          </a:p>
        </p:txBody>
      </p:sp>
      <p:pic>
        <p:nvPicPr>
          <p:cNvPr id="243" name="Google Shape;243;p25"/>
          <p:cNvPicPr preferRelativeResize="0"/>
          <p:nvPr/>
        </p:nvPicPr>
        <p:blipFill>
          <a:blip r:embed="rId3">
            <a:alphaModFix/>
          </a:blip>
          <a:stretch>
            <a:fillRect/>
          </a:stretch>
        </p:blipFill>
        <p:spPr>
          <a:xfrm>
            <a:off x="7532575" y="4098425"/>
            <a:ext cx="1917650" cy="1438251"/>
          </a:xfrm>
          <a:prstGeom prst="rect">
            <a:avLst/>
          </a:prstGeom>
          <a:noFill/>
          <a:ln>
            <a:noFill/>
          </a:ln>
        </p:spPr>
      </p:pic>
      <p:sp>
        <p:nvSpPr>
          <p:cNvPr id="244" name="Google Shape;244;p25"/>
          <p:cNvSpPr txBox="1"/>
          <p:nvPr>
            <p:ph idx="4294967295" type="body"/>
          </p:nvPr>
        </p:nvSpPr>
        <p:spPr>
          <a:xfrm>
            <a:off x="8075700" y="0"/>
            <a:ext cx="1068300" cy="343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12</a:t>
            </a:r>
            <a:endParaRPr>
              <a:solidFill>
                <a:srgbClr val="FFFFFF"/>
              </a:solidFill>
            </a:endParaRPr>
          </a:p>
        </p:txBody>
      </p:sp>
      <p:pic>
        <p:nvPicPr>
          <p:cNvPr id="245" name="Google Shape;245;p25"/>
          <p:cNvPicPr preferRelativeResize="0"/>
          <p:nvPr/>
        </p:nvPicPr>
        <p:blipFill>
          <a:blip r:embed="rId4">
            <a:alphaModFix/>
          </a:blip>
          <a:stretch>
            <a:fillRect/>
          </a:stretch>
        </p:blipFill>
        <p:spPr>
          <a:xfrm>
            <a:off x="5820437" y="1496249"/>
            <a:ext cx="2255263" cy="22552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&amp; Solutions</a:t>
            </a:r>
            <a:endParaRPr/>
          </a:p>
        </p:txBody>
      </p:sp>
      <p:sp>
        <p:nvSpPr>
          <p:cNvPr id="251" name="Google Shape;251;p26"/>
          <p:cNvSpPr txBox="1"/>
          <p:nvPr>
            <p:ph idx="1" type="body"/>
          </p:nvPr>
        </p:nvSpPr>
        <p:spPr>
          <a:xfrm>
            <a:off x="1053200" y="1307850"/>
            <a:ext cx="3857700" cy="3756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Arial"/>
              <a:buChar char="●"/>
            </a:pPr>
            <a:r>
              <a:rPr lang="en" sz="2000">
                <a:latin typeface="Arial"/>
                <a:ea typeface="Arial"/>
                <a:cs typeface="Arial"/>
                <a:sym typeface="Arial"/>
              </a:rPr>
              <a:t>Choregraphe issues</a:t>
            </a:r>
            <a:endParaRPr sz="2000">
              <a:latin typeface="Arial"/>
              <a:ea typeface="Arial"/>
              <a:cs typeface="Arial"/>
              <a:sym typeface="Arial"/>
            </a:endParaRPr>
          </a:p>
          <a:p>
            <a:pPr indent="0" lvl="0" marL="457200" rtl="0" algn="l">
              <a:spcBef>
                <a:spcPts val="0"/>
              </a:spcBef>
              <a:spcAft>
                <a:spcPts val="0"/>
              </a:spcAft>
              <a:buNone/>
            </a:pPr>
            <a:r>
              <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Infinite loops</a:t>
            </a:r>
            <a:endParaRPr sz="2000">
              <a:latin typeface="Arial"/>
              <a:ea typeface="Arial"/>
              <a:cs typeface="Arial"/>
              <a:sym typeface="Arial"/>
            </a:endParaRPr>
          </a:p>
          <a:p>
            <a:pPr indent="0" lvl="0" marL="457200" rtl="0" algn="l">
              <a:spcBef>
                <a:spcPts val="0"/>
              </a:spcBef>
              <a:spcAft>
                <a:spcPts val="0"/>
              </a:spcAft>
              <a:buNone/>
            </a:pPr>
            <a:r>
              <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Recognizing parameters from voice commands</a:t>
            </a:r>
            <a:endParaRPr sz="2000">
              <a:latin typeface="Arial"/>
              <a:ea typeface="Arial"/>
              <a:cs typeface="Arial"/>
              <a:sym typeface="Arial"/>
            </a:endParaRPr>
          </a:p>
          <a:p>
            <a:pPr indent="0" lvl="0" marL="0" rtl="0" algn="l">
              <a:spcBef>
                <a:spcPts val="0"/>
              </a:spcBef>
              <a:spcAft>
                <a:spcPts val="0"/>
              </a:spcAft>
              <a:buNone/>
            </a:pPr>
            <a:r>
              <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Stop module to halt behaviors while in progress</a:t>
            </a:r>
            <a:endParaRPr sz="2000">
              <a:latin typeface="Arial"/>
              <a:ea typeface="Arial"/>
              <a:cs typeface="Arial"/>
              <a:sym typeface="Arial"/>
            </a:endParaRPr>
          </a:p>
          <a:p>
            <a:pPr indent="0" lvl="0" marL="0" rtl="0" algn="just">
              <a:spcBef>
                <a:spcPts val="0"/>
              </a:spcBef>
              <a:spcAft>
                <a:spcPts val="0"/>
              </a:spcAft>
              <a:buNone/>
            </a:pPr>
            <a:r>
              <a:t/>
            </a:r>
            <a:endParaRPr/>
          </a:p>
        </p:txBody>
      </p:sp>
      <p:pic>
        <p:nvPicPr>
          <p:cNvPr id="252" name="Google Shape;252;p26"/>
          <p:cNvPicPr preferRelativeResize="0"/>
          <p:nvPr/>
        </p:nvPicPr>
        <p:blipFill>
          <a:blip r:embed="rId3">
            <a:alphaModFix/>
          </a:blip>
          <a:stretch>
            <a:fillRect/>
          </a:stretch>
        </p:blipFill>
        <p:spPr>
          <a:xfrm>
            <a:off x="7532575" y="4098425"/>
            <a:ext cx="1917650" cy="1438251"/>
          </a:xfrm>
          <a:prstGeom prst="rect">
            <a:avLst/>
          </a:prstGeom>
          <a:noFill/>
          <a:ln>
            <a:noFill/>
          </a:ln>
        </p:spPr>
      </p:pic>
      <p:sp>
        <p:nvSpPr>
          <p:cNvPr id="253" name="Google Shape;253;p26"/>
          <p:cNvSpPr txBox="1"/>
          <p:nvPr>
            <p:ph idx="1" type="body"/>
          </p:nvPr>
        </p:nvSpPr>
        <p:spPr>
          <a:xfrm>
            <a:off x="8075700" y="0"/>
            <a:ext cx="1068300" cy="343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13</a:t>
            </a:r>
            <a:endParaRPr>
              <a:solidFill>
                <a:srgbClr val="FFFFFF"/>
              </a:solidFill>
            </a:endParaRPr>
          </a:p>
        </p:txBody>
      </p:sp>
      <p:pic>
        <p:nvPicPr>
          <p:cNvPr id="254" name="Google Shape;254;p26"/>
          <p:cNvPicPr preferRelativeResize="0"/>
          <p:nvPr/>
        </p:nvPicPr>
        <p:blipFill rotWithShape="1">
          <a:blip r:embed="rId4">
            <a:alphaModFix/>
          </a:blip>
          <a:srcRect b="5020" l="0" r="0" t="10598"/>
          <a:stretch/>
        </p:blipFill>
        <p:spPr>
          <a:xfrm>
            <a:off x="4413875" y="978325"/>
            <a:ext cx="4526900" cy="2884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27"/>
          <p:cNvSpPr txBox="1"/>
          <p:nvPr>
            <p:ph idx="1" type="subTitle"/>
          </p:nvPr>
        </p:nvSpPr>
        <p:spPr>
          <a:xfrm>
            <a:off x="5454225" y="343500"/>
            <a:ext cx="2987700" cy="88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Remaining</a:t>
            </a:r>
            <a:endParaRPr sz="3000"/>
          </a:p>
          <a:p>
            <a:pPr indent="0" lvl="0" marL="0" rtl="0" algn="ctr">
              <a:spcBef>
                <a:spcPts val="0"/>
              </a:spcBef>
              <a:spcAft>
                <a:spcPts val="0"/>
              </a:spcAft>
              <a:buNone/>
            </a:pPr>
            <a:r>
              <a:rPr lang="en" sz="3000"/>
              <a:t>Project Schedule</a:t>
            </a:r>
            <a:endParaRPr sz="3000"/>
          </a:p>
        </p:txBody>
      </p:sp>
      <p:pic>
        <p:nvPicPr>
          <p:cNvPr id="260" name="Google Shape;260;p27"/>
          <p:cNvPicPr preferRelativeResize="0"/>
          <p:nvPr/>
        </p:nvPicPr>
        <p:blipFill>
          <a:blip r:embed="rId3">
            <a:alphaModFix/>
          </a:blip>
          <a:stretch>
            <a:fillRect/>
          </a:stretch>
        </p:blipFill>
        <p:spPr>
          <a:xfrm>
            <a:off x="7532575" y="4098425"/>
            <a:ext cx="1917650" cy="1438251"/>
          </a:xfrm>
          <a:prstGeom prst="rect">
            <a:avLst/>
          </a:prstGeom>
          <a:noFill/>
          <a:ln>
            <a:noFill/>
          </a:ln>
        </p:spPr>
      </p:pic>
      <p:sp>
        <p:nvSpPr>
          <p:cNvPr id="261" name="Google Shape;261;p27"/>
          <p:cNvSpPr txBox="1"/>
          <p:nvPr>
            <p:ph idx="4294967295" type="body"/>
          </p:nvPr>
        </p:nvSpPr>
        <p:spPr>
          <a:xfrm>
            <a:off x="8075700" y="0"/>
            <a:ext cx="1068300" cy="343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14</a:t>
            </a:r>
            <a:endParaRPr>
              <a:solidFill>
                <a:srgbClr val="FFFFFF"/>
              </a:solidFill>
            </a:endParaRPr>
          </a:p>
        </p:txBody>
      </p:sp>
      <p:pic>
        <p:nvPicPr>
          <p:cNvPr id="262" name="Google Shape;262;p27"/>
          <p:cNvPicPr preferRelativeResize="0"/>
          <p:nvPr/>
        </p:nvPicPr>
        <p:blipFill>
          <a:blip r:embed="rId4">
            <a:alphaModFix/>
          </a:blip>
          <a:stretch>
            <a:fillRect/>
          </a:stretch>
        </p:blipFill>
        <p:spPr>
          <a:xfrm>
            <a:off x="5884250" y="1485688"/>
            <a:ext cx="2258051" cy="22580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28"/>
          <p:cNvSpPr txBox="1"/>
          <p:nvPr>
            <p:ph type="title"/>
          </p:nvPr>
        </p:nvSpPr>
        <p:spPr>
          <a:xfrm>
            <a:off x="1297500" y="3435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Plans Through the Rest of the Quarter...</a:t>
            </a:r>
            <a:endParaRPr/>
          </a:p>
        </p:txBody>
      </p:sp>
      <p:pic>
        <p:nvPicPr>
          <p:cNvPr id="268" name="Google Shape;268;p28"/>
          <p:cNvPicPr preferRelativeResize="0"/>
          <p:nvPr/>
        </p:nvPicPr>
        <p:blipFill>
          <a:blip r:embed="rId3">
            <a:alphaModFix/>
          </a:blip>
          <a:stretch>
            <a:fillRect/>
          </a:stretch>
        </p:blipFill>
        <p:spPr>
          <a:xfrm>
            <a:off x="7532575" y="4098425"/>
            <a:ext cx="1917650" cy="1438251"/>
          </a:xfrm>
          <a:prstGeom prst="rect">
            <a:avLst/>
          </a:prstGeom>
          <a:noFill/>
          <a:ln>
            <a:noFill/>
          </a:ln>
        </p:spPr>
      </p:pic>
      <p:sp>
        <p:nvSpPr>
          <p:cNvPr id="269" name="Google Shape;269;p28"/>
          <p:cNvSpPr txBox="1"/>
          <p:nvPr>
            <p:ph idx="1" type="body"/>
          </p:nvPr>
        </p:nvSpPr>
        <p:spPr>
          <a:xfrm>
            <a:off x="8075700" y="0"/>
            <a:ext cx="1068300" cy="343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15</a:t>
            </a:r>
            <a:endParaRPr>
              <a:solidFill>
                <a:srgbClr val="FFFFFF"/>
              </a:solidFill>
            </a:endParaRPr>
          </a:p>
        </p:txBody>
      </p:sp>
      <p:pic>
        <p:nvPicPr>
          <p:cNvPr id="270" name="Google Shape;270;p28"/>
          <p:cNvPicPr preferRelativeResize="0"/>
          <p:nvPr/>
        </p:nvPicPr>
        <p:blipFill>
          <a:blip r:embed="rId4">
            <a:alphaModFix/>
          </a:blip>
          <a:stretch>
            <a:fillRect/>
          </a:stretch>
        </p:blipFill>
        <p:spPr>
          <a:xfrm>
            <a:off x="372488" y="1105925"/>
            <a:ext cx="8399025" cy="2931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29"/>
          <p:cNvSpPr txBox="1"/>
          <p:nvPr>
            <p:ph type="title"/>
          </p:nvPr>
        </p:nvSpPr>
        <p:spPr>
          <a:xfrm>
            <a:off x="1109125" y="3686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76" name="Google Shape;276;p29"/>
          <p:cNvSpPr txBox="1"/>
          <p:nvPr>
            <p:ph idx="1" type="body"/>
          </p:nvPr>
        </p:nvSpPr>
        <p:spPr>
          <a:xfrm>
            <a:off x="1206975" y="1307850"/>
            <a:ext cx="3524400" cy="3072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Completed</a:t>
            </a:r>
            <a:endParaRPr sz="1400"/>
          </a:p>
          <a:p>
            <a:pPr indent="-317500" lvl="0" marL="457200" rtl="0" algn="just">
              <a:spcBef>
                <a:spcPts val="0"/>
              </a:spcBef>
              <a:spcAft>
                <a:spcPts val="0"/>
              </a:spcAft>
              <a:buSzPts val="1400"/>
              <a:buChar char="●"/>
            </a:pPr>
            <a:r>
              <a:rPr lang="en" sz="1400"/>
              <a:t>Basic limb movement options </a:t>
            </a:r>
            <a:endParaRPr sz="1400"/>
          </a:p>
          <a:p>
            <a:pPr indent="0" lvl="0" marL="0" rtl="0" algn="just">
              <a:spcBef>
                <a:spcPts val="0"/>
              </a:spcBef>
              <a:spcAft>
                <a:spcPts val="0"/>
              </a:spcAft>
              <a:buNone/>
            </a:pPr>
            <a:r>
              <a:t/>
            </a:r>
            <a:endParaRPr sz="1400"/>
          </a:p>
          <a:p>
            <a:pPr indent="-317500" lvl="0" marL="457200" rtl="0" algn="just">
              <a:spcBef>
                <a:spcPts val="0"/>
              </a:spcBef>
              <a:spcAft>
                <a:spcPts val="0"/>
              </a:spcAft>
              <a:buSzPts val="1400"/>
              <a:buChar char="●"/>
            </a:pPr>
            <a:r>
              <a:rPr lang="en" sz="1400"/>
              <a:t>Small pool of v</a:t>
            </a:r>
            <a:r>
              <a:rPr lang="en" sz="1400"/>
              <a:t>oice commands</a:t>
            </a:r>
            <a:endParaRPr sz="1400"/>
          </a:p>
          <a:p>
            <a:pPr indent="0" lvl="0" marL="0" rtl="0" algn="just">
              <a:spcBef>
                <a:spcPts val="0"/>
              </a:spcBef>
              <a:spcAft>
                <a:spcPts val="0"/>
              </a:spcAft>
              <a:buNone/>
            </a:pPr>
            <a:r>
              <a:t/>
            </a:r>
            <a:endParaRPr sz="1400"/>
          </a:p>
          <a:p>
            <a:pPr indent="-317500" lvl="0" marL="457200" rtl="0" algn="just">
              <a:spcBef>
                <a:spcPts val="0"/>
              </a:spcBef>
              <a:spcAft>
                <a:spcPts val="0"/>
              </a:spcAft>
              <a:buSzPts val="1400"/>
              <a:buChar char="●"/>
            </a:pPr>
            <a:r>
              <a:rPr lang="en" sz="1400"/>
              <a:t>Easter eggs (National Anthem, jazz hands, etc.)</a:t>
            </a:r>
            <a:endParaRPr sz="1400"/>
          </a:p>
        </p:txBody>
      </p:sp>
      <p:pic>
        <p:nvPicPr>
          <p:cNvPr id="277" name="Google Shape;277;p29"/>
          <p:cNvPicPr preferRelativeResize="0"/>
          <p:nvPr/>
        </p:nvPicPr>
        <p:blipFill>
          <a:blip r:embed="rId3">
            <a:alphaModFix/>
          </a:blip>
          <a:stretch>
            <a:fillRect/>
          </a:stretch>
        </p:blipFill>
        <p:spPr>
          <a:xfrm>
            <a:off x="7532575" y="4098425"/>
            <a:ext cx="1917650" cy="1438251"/>
          </a:xfrm>
          <a:prstGeom prst="rect">
            <a:avLst/>
          </a:prstGeom>
          <a:noFill/>
          <a:ln>
            <a:noFill/>
          </a:ln>
        </p:spPr>
      </p:pic>
      <p:sp>
        <p:nvSpPr>
          <p:cNvPr id="278" name="Google Shape;278;p29"/>
          <p:cNvSpPr txBox="1"/>
          <p:nvPr>
            <p:ph idx="1" type="body"/>
          </p:nvPr>
        </p:nvSpPr>
        <p:spPr>
          <a:xfrm>
            <a:off x="8075700" y="0"/>
            <a:ext cx="1068300" cy="343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16</a:t>
            </a:r>
            <a:endParaRPr>
              <a:solidFill>
                <a:srgbClr val="FFFFFF"/>
              </a:solidFill>
            </a:endParaRPr>
          </a:p>
        </p:txBody>
      </p:sp>
      <p:sp>
        <p:nvSpPr>
          <p:cNvPr id="279" name="Google Shape;279;p29"/>
          <p:cNvSpPr txBox="1"/>
          <p:nvPr>
            <p:ph idx="1" type="body"/>
          </p:nvPr>
        </p:nvSpPr>
        <p:spPr>
          <a:xfrm>
            <a:off x="4812000" y="1307850"/>
            <a:ext cx="3524400" cy="3072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To-Do</a:t>
            </a:r>
            <a:endParaRPr sz="1400"/>
          </a:p>
          <a:p>
            <a:pPr indent="-317500" lvl="0" marL="457200" rtl="0" algn="just">
              <a:spcBef>
                <a:spcPts val="0"/>
              </a:spcBef>
              <a:spcAft>
                <a:spcPts val="0"/>
              </a:spcAft>
              <a:buSzPts val="1400"/>
              <a:buChar char="●"/>
            </a:pPr>
            <a:r>
              <a:rPr lang="en" sz="1400"/>
              <a:t>Human waving detection</a:t>
            </a:r>
            <a:endParaRPr sz="1400"/>
          </a:p>
          <a:p>
            <a:pPr indent="0" lvl="0" marL="0" rtl="0" algn="just">
              <a:spcBef>
                <a:spcPts val="0"/>
              </a:spcBef>
              <a:spcAft>
                <a:spcPts val="0"/>
              </a:spcAft>
              <a:buNone/>
            </a:pPr>
            <a:r>
              <a:t/>
            </a:r>
            <a:endParaRPr sz="1400"/>
          </a:p>
          <a:p>
            <a:pPr indent="-317500" lvl="0" marL="457200" rtl="0" algn="just">
              <a:spcBef>
                <a:spcPts val="0"/>
              </a:spcBef>
              <a:spcAft>
                <a:spcPts val="0"/>
              </a:spcAft>
              <a:buSzPts val="1400"/>
              <a:buChar char="●"/>
            </a:pPr>
            <a:r>
              <a:rPr lang="en" sz="1400"/>
              <a:t>Detecting emotion in human voice</a:t>
            </a:r>
            <a:endParaRPr sz="1400"/>
          </a:p>
          <a:p>
            <a:pPr indent="0" lvl="0" marL="457200" rtl="0" algn="just">
              <a:spcBef>
                <a:spcPts val="0"/>
              </a:spcBef>
              <a:spcAft>
                <a:spcPts val="0"/>
              </a:spcAft>
              <a:buNone/>
            </a:pPr>
            <a:r>
              <a:t/>
            </a:r>
            <a:endParaRPr sz="1400"/>
          </a:p>
          <a:p>
            <a:pPr indent="-317500" lvl="0" marL="457200" rtl="0" algn="just">
              <a:spcBef>
                <a:spcPts val="0"/>
              </a:spcBef>
              <a:spcAft>
                <a:spcPts val="0"/>
              </a:spcAft>
              <a:buSzPts val="1400"/>
              <a:buChar char="●"/>
            </a:pPr>
            <a:r>
              <a:rPr lang="en" sz="1400"/>
              <a:t>Small games with NAO’s sensors</a:t>
            </a:r>
            <a:endParaRPr sz="1400"/>
          </a:p>
          <a:p>
            <a:pPr indent="0" lvl="0" marL="457200" rtl="0" algn="just">
              <a:spcBef>
                <a:spcPts val="0"/>
              </a:spcBef>
              <a:spcAft>
                <a:spcPts val="0"/>
              </a:spcAft>
              <a:buNone/>
            </a:pPr>
            <a:r>
              <a:t/>
            </a:r>
            <a:endParaRPr sz="1400"/>
          </a:p>
          <a:p>
            <a:pPr indent="-317500" lvl="0" marL="457200" rtl="0" algn="just">
              <a:spcBef>
                <a:spcPts val="0"/>
              </a:spcBef>
              <a:spcAft>
                <a:spcPts val="0"/>
              </a:spcAft>
              <a:buSzPts val="1400"/>
              <a:buChar char="●"/>
            </a:pPr>
            <a:r>
              <a:rPr lang="en" sz="1400"/>
              <a:t>Advanced Internet integration</a:t>
            </a:r>
            <a:endParaRPr sz="1400"/>
          </a:p>
          <a:p>
            <a:pPr indent="0" lvl="0" marL="0" rtl="0" algn="just">
              <a:spcBef>
                <a:spcPts val="0"/>
              </a:spcBef>
              <a:spcAft>
                <a:spcPts val="0"/>
              </a:spcAft>
              <a:buNone/>
            </a:pPr>
            <a:r>
              <a:t/>
            </a:r>
            <a:endParaRPr sz="1400"/>
          </a:p>
          <a:p>
            <a:pPr indent="-317500" lvl="0" marL="457200" rtl="0" algn="just">
              <a:spcBef>
                <a:spcPts val="0"/>
              </a:spcBef>
              <a:spcAft>
                <a:spcPts val="0"/>
              </a:spcAft>
              <a:buSzPts val="1400"/>
              <a:buChar char="●"/>
            </a:pPr>
            <a:r>
              <a:rPr lang="en" sz="1400"/>
              <a:t>Other advanced applications</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0"/>
          <p:cNvSpPr txBox="1"/>
          <p:nvPr>
            <p:ph idx="1" type="subTitle"/>
          </p:nvPr>
        </p:nvSpPr>
        <p:spPr>
          <a:xfrm>
            <a:off x="5531650" y="360738"/>
            <a:ext cx="2742600" cy="88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Tech Demo</a:t>
            </a:r>
            <a:endParaRPr sz="3000"/>
          </a:p>
        </p:txBody>
      </p:sp>
      <p:pic>
        <p:nvPicPr>
          <p:cNvPr id="285" name="Google Shape;285;p30"/>
          <p:cNvPicPr preferRelativeResize="0"/>
          <p:nvPr/>
        </p:nvPicPr>
        <p:blipFill>
          <a:blip r:embed="rId3">
            <a:alphaModFix/>
          </a:blip>
          <a:stretch>
            <a:fillRect/>
          </a:stretch>
        </p:blipFill>
        <p:spPr>
          <a:xfrm>
            <a:off x="7532575" y="4098425"/>
            <a:ext cx="1917650" cy="1438251"/>
          </a:xfrm>
          <a:prstGeom prst="rect">
            <a:avLst/>
          </a:prstGeom>
          <a:noFill/>
          <a:ln>
            <a:noFill/>
          </a:ln>
        </p:spPr>
      </p:pic>
      <p:sp>
        <p:nvSpPr>
          <p:cNvPr id="286" name="Google Shape;286;p30"/>
          <p:cNvSpPr txBox="1"/>
          <p:nvPr>
            <p:ph idx="4294967295" type="body"/>
          </p:nvPr>
        </p:nvSpPr>
        <p:spPr>
          <a:xfrm>
            <a:off x="8075700" y="0"/>
            <a:ext cx="1068300" cy="343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17</a:t>
            </a:r>
            <a:endParaRPr>
              <a:solidFill>
                <a:srgbClr val="FFFFFF"/>
              </a:solidFill>
            </a:endParaRPr>
          </a:p>
        </p:txBody>
      </p:sp>
      <p:pic>
        <p:nvPicPr>
          <p:cNvPr descr="The Arigato robotics team focuses on building an exciting and interactive demo of the Aldebaran NAO robots, with an emphasis on human interaction. This is for CS 481 at Central Washington University." id="287" name="Google Shape;287;p30" title="AriGato Robotics Team Video">
            <a:hlinkClick r:id="rId4"/>
          </p:cNvPr>
          <p:cNvPicPr preferRelativeResize="0"/>
          <p:nvPr/>
        </p:nvPicPr>
        <p:blipFill>
          <a:blip r:embed="rId5">
            <a:alphaModFix/>
          </a:blip>
          <a:stretch>
            <a:fillRect/>
          </a:stretch>
        </p:blipFill>
        <p:spPr>
          <a:xfrm>
            <a:off x="2286000" y="1043713"/>
            <a:ext cx="4572000" cy="3429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1"/>
          <p:cNvSpPr txBox="1"/>
          <p:nvPr>
            <p:ph idx="1" type="subTitle"/>
          </p:nvPr>
        </p:nvSpPr>
        <p:spPr>
          <a:xfrm>
            <a:off x="3461763" y="560718"/>
            <a:ext cx="2742600" cy="216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Thank You!</a:t>
            </a:r>
            <a:endParaRPr sz="3000"/>
          </a:p>
          <a:p>
            <a:pPr indent="0" lvl="0" marL="0" rtl="0" algn="ctr">
              <a:spcBef>
                <a:spcPts val="0"/>
              </a:spcBef>
              <a:spcAft>
                <a:spcPts val="0"/>
              </a:spcAft>
              <a:buNone/>
            </a:pPr>
            <a:r>
              <a:t/>
            </a:r>
            <a:endParaRPr sz="3000"/>
          </a:p>
          <a:p>
            <a:pPr indent="0" lvl="0" marL="0" rtl="0" algn="ctr">
              <a:spcBef>
                <a:spcPts val="0"/>
              </a:spcBef>
              <a:spcAft>
                <a:spcPts val="0"/>
              </a:spcAft>
              <a:buNone/>
            </a:pPr>
            <a:r>
              <a:t/>
            </a:r>
            <a:endParaRPr sz="3000"/>
          </a:p>
          <a:p>
            <a:pPr indent="0" lvl="0" marL="0" rtl="0" algn="ctr">
              <a:spcBef>
                <a:spcPts val="0"/>
              </a:spcBef>
              <a:spcAft>
                <a:spcPts val="0"/>
              </a:spcAft>
              <a:buNone/>
            </a:pPr>
            <a:r>
              <a:t/>
            </a:r>
            <a:endParaRPr sz="3000"/>
          </a:p>
          <a:p>
            <a:pPr indent="0" lvl="0" marL="0" rtl="0" algn="ctr">
              <a:spcBef>
                <a:spcPts val="0"/>
              </a:spcBef>
              <a:spcAft>
                <a:spcPts val="0"/>
              </a:spcAft>
              <a:buNone/>
            </a:pPr>
            <a:r>
              <a:t/>
            </a:r>
            <a:endParaRPr sz="3000"/>
          </a:p>
          <a:p>
            <a:pPr indent="0" lvl="0" marL="0" rtl="0" algn="ctr">
              <a:spcBef>
                <a:spcPts val="0"/>
              </a:spcBef>
              <a:spcAft>
                <a:spcPts val="0"/>
              </a:spcAft>
              <a:buNone/>
            </a:pPr>
            <a:r>
              <a:t/>
            </a:r>
            <a:endParaRPr sz="3000"/>
          </a:p>
          <a:p>
            <a:pPr indent="0" lvl="0" marL="0" rtl="0" algn="ctr">
              <a:spcBef>
                <a:spcPts val="0"/>
              </a:spcBef>
              <a:spcAft>
                <a:spcPts val="0"/>
              </a:spcAft>
              <a:buNone/>
            </a:pPr>
            <a:r>
              <a:rPr lang="en" sz="3000"/>
              <a:t>Questions?</a:t>
            </a:r>
            <a:endParaRPr sz="3000"/>
          </a:p>
        </p:txBody>
      </p:sp>
      <p:sp>
        <p:nvSpPr>
          <p:cNvPr id="293" name="Google Shape;293;p31"/>
          <p:cNvSpPr txBox="1"/>
          <p:nvPr>
            <p:ph idx="4294967295" type="body"/>
          </p:nvPr>
        </p:nvSpPr>
        <p:spPr>
          <a:xfrm>
            <a:off x="8075700" y="0"/>
            <a:ext cx="1068300" cy="343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18</a:t>
            </a:r>
            <a:endParaRPr>
              <a:solidFill>
                <a:srgbClr val="FFFFFF"/>
              </a:solidFill>
            </a:endParaRPr>
          </a:p>
        </p:txBody>
      </p:sp>
      <p:pic>
        <p:nvPicPr>
          <p:cNvPr id="294" name="Google Shape;294;p31"/>
          <p:cNvPicPr preferRelativeResize="0"/>
          <p:nvPr/>
        </p:nvPicPr>
        <p:blipFill>
          <a:blip r:embed="rId3">
            <a:alphaModFix/>
          </a:blip>
          <a:stretch>
            <a:fillRect/>
          </a:stretch>
        </p:blipFill>
        <p:spPr>
          <a:xfrm>
            <a:off x="3706325" y="1239525"/>
            <a:ext cx="2253498" cy="1986823"/>
          </a:xfrm>
          <a:prstGeom prst="rect">
            <a:avLst/>
          </a:prstGeom>
          <a:noFill/>
          <a:ln>
            <a:noFill/>
          </a:ln>
        </p:spPr>
      </p:pic>
      <p:pic>
        <p:nvPicPr>
          <p:cNvPr id="295" name="Google Shape;295;p31"/>
          <p:cNvPicPr preferRelativeResize="0"/>
          <p:nvPr/>
        </p:nvPicPr>
        <p:blipFill>
          <a:blip r:embed="rId4">
            <a:alphaModFix/>
          </a:blip>
          <a:stretch>
            <a:fillRect/>
          </a:stretch>
        </p:blipFill>
        <p:spPr>
          <a:xfrm>
            <a:off x="7532575" y="4098425"/>
            <a:ext cx="1917650" cy="14382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4"/>
          <p:cNvSpPr txBox="1"/>
          <p:nvPr>
            <p:ph type="title"/>
          </p:nvPr>
        </p:nvSpPr>
        <p:spPr>
          <a:xfrm>
            <a:off x="2775750" y="176400"/>
            <a:ext cx="3592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Table of Contents</a:t>
            </a:r>
            <a:endParaRPr sz="2800"/>
          </a:p>
        </p:txBody>
      </p:sp>
      <p:sp>
        <p:nvSpPr>
          <p:cNvPr id="146" name="Google Shape;146;p14"/>
          <p:cNvSpPr txBox="1"/>
          <p:nvPr>
            <p:ph idx="1" type="body"/>
          </p:nvPr>
        </p:nvSpPr>
        <p:spPr>
          <a:xfrm>
            <a:off x="1020950" y="906200"/>
            <a:ext cx="7133700" cy="41721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Arial"/>
              <a:buChar char="●"/>
            </a:pPr>
            <a:r>
              <a:rPr lang="en" sz="1600">
                <a:latin typeface="Arial"/>
                <a:ea typeface="Arial"/>
                <a:cs typeface="Arial"/>
                <a:sym typeface="Arial"/>
              </a:rPr>
              <a:t>Recap from Last Quarter</a:t>
            </a:r>
            <a:endParaRPr sz="1600">
              <a:latin typeface="Arial"/>
              <a:ea typeface="Arial"/>
              <a:cs typeface="Arial"/>
              <a:sym typeface="Arial"/>
            </a:endParaRPr>
          </a:p>
          <a:p>
            <a:pPr indent="0" lvl="0" marL="457200" rtl="0" algn="just">
              <a:spcBef>
                <a:spcPts val="0"/>
              </a:spcBef>
              <a:spcAft>
                <a:spcPts val="0"/>
              </a:spcAft>
              <a:buNone/>
            </a:pPr>
            <a:r>
              <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Requirements and </a:t>
            </a:r>
            <a:r>
              <a:rPr lang="en" sz="1600">
                <a:latin typeface="Arial"/>
                <a:ea typeface="Arial"/>
                <a:cs typeface="Arial"/>
                <a:sym typeface="Arial"/>
              </a:rPr>
              <a:t>NAO’s Past, Present, &amp; Future Capabilities</a:t>
            </a:r>
            <a:endParaRPr sz="1600">
              <a:latin typeface="Arial"/>
              <a:ea typeface="Arial"/>
              <a:cs typeface="Arial"/>
              <a:sym typeface="Arial"/>
            </a:endParaRPr>
          </a:p>
          <a:p>
            <a:pPr indent="0" lvl="0" marL="457200" rtl="0" algn="just">
              <a:spcBef>
                <a:spcPts val="0"/>
              </a:spcBef>
              <a:spcAft>
                <a:spcPts val="0"/>
              </a:spcAft>
              <a:buNone/>
            </a:pPr>
            <a:r>
              <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Coding with NAO (Choregraphe, etc.)</a:t>
            </a:r>
            <a:endParaRPr sz="1600">
              <a:latin typeface="Arial"/>
              <a:ea typeface="Arial"/>
              <a:cs typeface="Arial"/>
              <a:sym typeface="Arial"/>
            </a:endParaRPr>
          </a:p>
          <a:p>
            <a:pPr indent="0" lvl="0" marL="457200" rtl="0" algn="just">
              <a:spcBef>
                <a:spcPts val="0"/>
              </a:spcBef>
              <a:spcAft>
                <a:spcPts val="0"/>
              </a:spcAft>
              <a:buNone/>
            </a:pPr>
            <a:r>
              <a:t/>
            </a:r>
            <a:endParaRPr sz="1600">
              <a:latin typeface="Arial"/>
              <a:ea typeface="Arial"/>
              <a:cs typeface="Arial"/>
              <a:sym typeface="Arial"/>
            </a:endParaRPr>
          </a:p>
          <a:p>
            <a:pPr indent="-330200" lvl="0" marL="457200" rtl="0" algn="just">
              <a:spcBef>
                <a:spcPts val="0"/>
              </a:spcBef>
              <a:spcAft>
                <a:spcPts val="0"/>
              </a:spcAft>
              <a:buSzPts val="1600"/>
              <a:buFont typeface="Arial"/>
              <a:buChar char="●"/>
            </a:pPr>
            <a:r>
              <a:rPr lang="en" sz="1600">
                <a:latin typeface="Arial"/>
                <a:ea typeface="Arial"/>
                <a:cs typeface="Arial"/>
                <a:sym typeface="Arial"/>
              </a:rPr>
              <a:t>Problems/Issues </a:t>
            </a:r>
            <a:r>
              <a:rPr lang="en" sz="1600">
                <a:latin typeface="Arial"/>
                <a:ea typeface="Arial"/>
                <a:cs typeface="Arial"/>
                <a:sym typeface="Arial"/>
              </a:rPr>
              <a:t>Thus Far</a:t>
            </a:r>
            <a:endParaRPr sz="1600">
              <a:latin typeface="Arial"/>
              <a:ea typeface="Arial"/>
              <a:cs typeface="Arial"/>
              <a:sym typeface="Arial"/>
            </a:endParaRPr>
          </a:p>
          <a:p>
            <a:pPr indent="0" lvl="0" marL="457200" rtl="0" algn="just">
              <a:spcBef>
                <a:spcPts val="0"/>
              </a:spcBef>
              <a:spcAft>
                <a:spcPts val="0"/>
              </a:spcAft>
              <a:buNone/>
            </a:pPr>
            <a:r>
              <a:t/>
            </a:r>
            <a:endParaRPr sz="1600">
              <a:latin typeface="Arial"/>
              <a:ea typeface="Arial"/>
              <a:cs typeface="Arial"/>
              <a:sym typeface="Arial"/>
            </a:endParaRPr>
          </a:p>
          <a:p>
            <a:pPr indent="-330200" lvl="0" marL="457200" rtl="0" algn="just">
              <a:spcBef>
                <a:spcPts val="0"/>
              </a:spcBef>
              <a:spcAft>
                <a:spcPts val="0"/>
              </a:spcAft>
              <a:buSzPts val="1600"/>
              <a:buFont typeface="Arial"/>
              <a:buChar char="●"/>
            </a:pPr>
            <a:r>
              <a:rPr lang="en" sz="1600">
                <a:latin typeface="Arial"/>
                <a:ea typeface="Arial"/>
                <a:cs typeface="Arial"/>
                <a:sym typeface="Arial"/>
              </a:rPr>
              <a:t>Remaining Project Schedule (Gantt Chart)</a:t>
            </a:r>
            <a:endParaRPr sz="1600">
              <a:latin typeface="Arial"/>
              <a:ea typeface="Arial"/>
              <a:cs typeface="Arial"/>
              <a:sym typeface="Arial"/>
            </a:endParaRPr>
          </a:p>
          <a:p>
            <a:pPr indent="0" lvl="0" marL="457200" rtl="0" algn="just">
              <a:spcBef>
                <a:spcPts val="0"/>
              </a:spcBef>
              <a:spcAft>
                <a:spcPts val="0"/>
              </a:spcAft>
              <a:buNone/>
            </a:pPr>
            <a:r>
              <a:t/>
            </a:r>
            <a:endParaRPr sz="1600">
              <a:latin typeface="Arial"/>
              <a:ea typeface="Arial"/>
              <a:cs typeface="Arial"/>
              <a:sym typeface="Arial"/>
            </a:endParaRPr>
          </a:p>
          <a:p>
            <a:pPr indent="-330200" lvl="0" marL="457200" rtl="0" algn="just">
              <a:spcBef>
                <a:spcPts val="0"/>
              </a:spcBef>
              <a:spcAft>
                <a:spcPts val="0"/>
              </a:spcAft>
              <a:buSzPts val="1600"/>
              <a:buFont typeface="Arial"/>
              <a:buChar char="●"/>
            </a:pPr>
            <a:r>
              <a:rPr lang="en" sz="1600">
                <a:latin typeface="Arial"/>
                <a:ea typeface="Arial"/>
                <a:cs typeface="Arial"/>
                <a:sym typeface="Arial"/>
              </a:rPr>
              <a:t>Conclusions</a:t>
            </a:r>
            <a:endParaRPr sz="1600">
              <a:latin typeface="Arial"/>
              <a:ea typeface="Arial"/>
              <a:cs typeface="Arial"/>
              <a:sym typeface="Arial"/>
            </a:endParaRPr>
          </a:p>
          <a:p>
            <a:pPr indent="0" lvl="0" marL="0" rtl="0" algn="just">
              <a:spcBef>
                <a:spcPts val="0"/>
              </a:spcBef>
              <a:spcAft>
                <a:spcPts val="0"/>
              </a:spcAft>
              <a:buNone/>
            </a:pPr>
            <a:r>
              <a:t/>
            </a:r>
            <a:endParaRPr sz="1600">
              <a:latin typeface="Arial"/>
              <a:ea typeface="Arial"/>
              <a:cs typeface="Arial"/>
              <a:sym typeface="Arial"/>
            </a:endParaRPr>
          </a:p>
          <a:p>
            <a:pPr indent="-330200" lvl="0" marL="457200" rtl="0" algn="just">
              <a:spcBef>
                <a:spcPts val="0"/>
              </a:spcBef>
              <a:spcAft>
                <a:spcPts val="0"/>
              </a:spcAft>
              <a:buSzPts val="1600"/>
              <a:buFont typeface="Arial"/>
              <a:buChar char="●"/>
            </a:pPr>
            <a:r>
              <a:rPr lang="en" sz="1600">
                <a:latin typeface="Arial"/>
                <a:ea typeface="Arial"/>
                <a:cs typeface="Arial"/>
                <a:sym typeface="Arial"/>
              </a:rPr>
              <a:t>Tech Demo</a:t>
            </a:r>
            <a:endParaRPr sz="1600">
              <a:latin typeface="Arial"/>
              <a:ea typeface="Arial"/>
              <a:cs typeface="Arial"/>
              <a:sym typeface="Arial"/>
            </a:endParaRPr>
          </a:p>
        </p:txBody>
      </p:sp>
      <p:pic>
        <p:nvPicPr>
          <p:cNvPr id="147" name="Google Shape;147;p14"/>
          <p:cNvPicPr preferRelativeResize="0"/>
          <p:nvPr/>
        </p:nvPicPr>
        <p:blipFill>
          <a:blip r:embed="rId3">
            <a:alphaModFix/>
          </a:blip>
          <a:stretch>
            <a:fillRect/>
          </a:stretch>
        </p:blipFill>
        <p:spPr>
          <a:xfrm>
            <a:off x="7532575" y="4098425"/>
            <a:ext cx="1917650" cy="1438251"/>
          </a:xfrm>
          <a:prstGeom prst="rect">
            <a:avLst/>
          </a:prstGeom>
          <a:noFill/>
          <a:ln>
            <a:noFill/>
          </a:ln>
        </p:spPr>
      </p:pic>
      <p:sp>
        <p:nvSpPr>
          <p:cNvPr id="148" name="Google Shape;148;p14"/>
          <p:cNvSpPr txBox="1"/>
          <p:nvPr>
            <p:ph idx="1" type="body"/>
          </p:nvPr>
        </p:nvSpPr>
        <p:spPr>
          <a:xfrm>
            <a:off x="8075700" y="0"/>
            <a:ext cx="1068300" cy="343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1</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5"/>
          <p:cNvSpPr txBox="1"/>
          <p:nvPr>
            <p:ph type="title"/>
          </p:nvPr>
        </p:nvSpPr>
        <p:spPr>
          <a:xfrm>
            <a:off x="1297500" y="393750"/>
            <a:ext cx="4012500" cy="65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Recap:</a:t>
            </a:r>
            <a:endParaRPr sz="3600"/>
          </a:p>
        </p:txBody>
      </p:sp>
      <p:sp>
        <p:nvSpPr>
          <p:cNvPr id="154" name="Google Shape;154;p15"/>
          <p:cNvSpPr txBox="1"/>
          <p:nvPr>
            <p:ph idx="1" type="body"/>
          </p:nvPr>
        </p:nvSpPr>
        <p:spPr>
          <a:xfrm>
            <a:off x="8075700" y="0"/>
            <a:ext cx="1068300" cy="343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2</a:t>
            </a:r>
            <a:endParaRPr>
              <a:solidFill>
                <a:srgbClr val="FFFFFF"/>
              </a:solidFill>
            </a:endParaRPr>
          </a:p>
        </p:txBody>
      </p:sp>
      <p:pic>
        <p:nvPicPr>
          <p:cNvPr id="155" name="Google Shape;155;p15"/>
          <p:cNvPicPr preferRelativeResize="0"/>
          <p:nvPr/>
        </p:nvPicPr>
        <p:blipFill>
          <a:blip r:embed="rId3">
            <a:alphaModFix/>
          </a:blip>
          <a:stretch>
            <a:fillRect/>
          </a:stretch>
        </p:blipFill>
        <p:spPr>
          <a:xfrm>
            <a:off x="7532575" y="4098425"/>
            <a:ext cx="1917650" cy="1438251"/>
          </a:xfrm>
          <a:prstGeom prst="rect">
            <a:avLst/>
          </a:prstGeom>
          <a:noFill/>
          <a:ln>
            <a:noFill/>
          </a:ln>
        </p:spPr>
      </p:pic>
      <p:sp>
        <p:nvSpPr>
          <p:cNvPr id="156" name="Google Shape;156;p15"/>
          <p:cNvSpPr txBox="1"/>
          <p:nvPr>
            <p:ph idx="1" type="body"/>
          </p:nvPr>
        </p:nvSpPr>
        <p:spPr>
          <a:xfrm>
            <a:off x="1297500" y="2104275"/>
            <a:ext cx="7492200" cy="11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000" u="sng">
                <a:solidFill>
                  <a:srgbClr val="FFFFFF"/>
                </a:solidFill>
                <a:latin typeface="Arial"/>
                <a:ea typeface="Arial"/>
                <a:cs typeface="Arial"/>
                <a:sym typeface="Arial"/>
              </a:rPr>
              <a:t>Problem Statement:</a:t>
            </a:r>
            <a:r>
              <a:rPr lang="en" sz="2000">
                <a:solidFill>
                  <a:srgbClr val="FFFFFF"/>
                </a:solidFill>
                <a:latin typeface="Arial"/>
                <a:ea typeface="Arial"/>
                <a:cs typeface="Arial"/>
                <a:sym typeface="Arial"/>
              </a:rPr>
              <a:t> </a:t>
            </a:r>
            <a:r>
              <a:rPr lang="en" sz="2000">
                <a:solidFill>
                  <a:srgbClr val="FFFFFF"/>
                </a:solidFill>
                <a:latin typeface="Arial"/>
                <a:ea typeface="Arial"/>
                <a:cs typeface="Arial"/>
                <a:sym typeface="Arial"/>
              </a:rPr>
              <a:t>Showcase meaningful human-robot interaction using the Aldebaran NAO robots acquired by CWU.</a:t>
            </a:r>
            <a:endParaRPr sz="2000">
              <a:solidFill>
                <a:srgbClr val="FFFFFF"/>
              </a:solidFill>
            </a:endParaRPr>
          </a:p>
        </p:txBody>
      </p:sp>
      <p:sp>
        <p:nvSpPr>
          <p:cNvPr id="157" name="Google Shape;157;p15"/>
          <p:cNvSpPr txBox="1"/>
          <p:nvPr>
            <p:ph idx="1" type="body"/>
          </p:nvPr>
        </p:nvSpPr>
        <p:spPr>
          <a:xfrm>
            <a:off x="1297500" y="2989625"/>
            <a:ext cx="7492200" cy="11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000" u="sng">
                <a:solidFill>
                  <a:srgbClr val="FFFFFF"/>
                </a:solidFill>
                <a:latin typeface="Arial"/>
                <a:ea typeface="Arial"/>
                <a:cs typeface="Arial"/>
                <a:sym typeface="Arial"/>
              </a:rPr>
              <a:t>Our Roles:</a:t>
            </a:r>
            <a:r>
              <a:rPr lang="en" sz="2000">
                <a:solidFill>
                  <a:srgbClr val="FFFFFF"/>
                </a:solidFill>
                <a:latin typeface="Arial"/>
                <a:ea typeface="Arial"/>
                <a:cs typeface="Arial"/>
                <a:sym typeface="Arial"/>
              </a:rPr>
              <a:t> Slight changes to original team structure such that everyone can more effectively contribute.</a:t>
            </a:r>
            <a:endParaRPr sz="2000">
              <a:solidFill>
                <a:srgbClr val="FFFFFF"/>
              </a:solidFill>
            </a:endParaRPr>
          </a:p>
        </p:txBody>
      </p:sp>
      <p:sp>
        <p:nvSpPr>
          <p:cNvPr id="158" name="Google Shape;158;p15"/>
          <p:cNvSpPr txBox="1"/>
          <p:nvPr>
            <p:ph idx="1" type="body"/>
          </p:nvPr>
        </p:nvSpPr>
        <p:spPr>
          <a:xfrm>
            <a:off x="1297500" y="1517713"/>
            <a:ext cx="7492200" cy="11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000">
                <a:solidFill>
                  <a:srgbClr val="FFFFFF"/>
                </a:solidFill>
                <a:latin typeface="Arial"/>
                <a:ea typeface="Arial"/>
                <a:cs typeface="Arial"/>
                <a:sym typeface="Arial"/>
              </a:rPr>
              <a:t>What is NAO? </a:t>
            </a:r>
            <a:endParaRPr sz="2000">
              <a:solidFill>
                <a:srgbClr val="FFFFFF"/>
              </a:solidFill>
            </a:endParaRPr>
          </a:p>
        </p:txBody>
      </p:sp>
      <p:pic>
        <p:nvPicPr>
          <p:cNvPr id="159" name="Google Shape;159;p15"/>
          <p:cNvPicPr preferRelativeResize="0"/>
          <p:nvPr/>
        </p:nvPicPr>
        <p:blipFill>
          <a:blip r:embed="rId4">
            <a:alphaModFix amt="52999"/>
          </a:blip>
          <a:stretch>
            <a:fillRect/>
          </a:stretch>
        </p:blipFill>
        <p:spPr>
          <a:xfrm>
            <a:off x="6193525" y="343500"/>
            <a:ext cx="1538775" cy="1538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6"/>
          <p:cNvSpPr txBox="1"/>
          <p:nvPr>
            <p:ph idx="1" type="subTitle"/>
          </p:nvPr>
        </p:nvSpPr>
        <p:spPr>
          <a:xfrm>
            <a:off x="5531650" y="360738"/>
            <a:ext cx="2742600" cy="88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Past, NAO, &amp; The Future!</a:t>
            </a:r>
            <a:endParaRPr sz="3000"/>
          </a:p>
        </p:txBody>
      </p:sp>
      <p:pic>
        <p:nvPicPr>
          <p:cNvPr id="165" name="Google Shape;165;p16"/>
          <p:cNvPicPr preferRelativeResize="0"/>
          <p:nvPr/>
        </p:nvPicPr>
        <p:blipFill>
          <a:blip r:embed="rId3">
            <a:alphaModFix/>
          </a:blip>
          <a:stretch>
            <a:fillRect/>
          </a:stretch>
        </p:blipFill>
        <p:spPr>
          <a:xfrm>
            <a:off x="7532575" y="4098425"/>
            <a:ext cx="1917650" cy="1438251"/>
          </a:xfrm>
          <a:prstGeom prst="rect">
            <a:avLst/>
          </a:prstGeom>
          <a:noFill/>
          <a:ln>
            <a:noFill/>
          </a:ln>
        </p:spPr>
      </p:pic>
      <p:pic>
        <p:nvPicPr>
          <p:cNvPr id="166" name="Google Shape;166;p16"/>
          <p:cNvPicPr preferRelativeResize="0"/>
          <p:nvPr/>
        </p:nvPicPr>
        <p:blipFill>
          <a:blip r:embed="rId4">
            <a:alphaModFix/>
          </a:blip>
          <a:stretch>
            <a:fillRect/>
          </a:stretch>
        </p:blipFill>
        <p:spPr>
          <a:xfrm>
            <a:off x="5573737" y="1249650"/>
            <a:ext cx="2846775" cy="2846775"/>
          </a:xfrm>
          <a:prstGeom prst="rect">
            <a:avLst/>
          </a:prstGeom>
          <a:noFill/>
          <a:ln>
            <a:noFill/>
          </a:ln>
        </p:spPr>
      </p:pic>
      <p:sp>
        <p:nvSpPr>
          <p:cNvPr id="167" name="Google Shape;167;p16"/>
          <p:cNvSpPr txBox="1"/>
          <p:nvPr>
            <p:ph idx="4294967295" type="body"/>
          </p:nvPr>
        </p:nvSpPr>
        <p:spPr>
          <a:xfrm>
            <a:off x="8075700" y="0"/>
            <a:ext cx="1068300" cy="343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3</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 &amp; NAO’s Initial Capabilities</a:t>
            </a:r>
            <a:endParaRPr/>
          </a:p>
        </p:txBody>
      </p:sp>
      <p:sp>
        <p:nvSpPr>
          <p:cNvPr id="173" name="Google Shape;173;p17"/>
          <p:cNvSpPr txBox="1"/>
          <p:nvPr>
            <p:ph idx="1" type="body"/>
          </p:nvPr>
        </p:nvSpPr>
        <p:spPr>
          <a:xfrm>
            <a:off x="4572000" y="1116150"/>
            <a:ext cx="46602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latin typeface="Arial"/>
                <a:ea typeface="Arial"/>
                <a:cs typeface="Arial"/>
                <a:sym typeface="Arial"/>
              </a:rPr>
              <a:t>Initial Capabilities:</a:t>
            </a:r>
            <a:endParaRPr sz="1600">
              <a:latin typeface="Arial"/>
              <a:ea typeface="Arial"/>
              <a:cs typeface="Arial"/>
              <a:sym typeface="Arial"/>
            </a:endParaRPr>
          </a:p>
          <a:p>
            <a:pPr indent="-330200" lvl="0" marL="457200" rtl="0" algn="just">
              <a:spcBef>
                <a:spcPts val="0"/>
              </a:spcBef>
              <a:spcAft>
                <a:spcPts val="0"/>
              </a:spcAft>
              <a:buSzPts val="1600"/>
              <a:buFont typeface="Arial"/>
              <a:buChar char="●"/>
            </a:pPr>
            <a:r>
              <a:rPr lang="en" sz="1600">
                <a:latin typeface="Arial"/>
                <a:ea typeface="Arial"/>
                <a:cs typeface="Arial"/>
                <a:sym typeface="Arial"/>
              </a:rPr>
              <a:t>Simple responses (e.g. “Hello”)</a:t>
            </a:r>
            <a:endParaRPr sz="1600">
              <a:latin typeface="Arial"/>
              <a:ea typeface="Arial"/>
              <a:cs typeface="Arial"/>
              <a:sym typeface="Arial"/>
            </a:endParaRPr>
          </a:p>
          <a:p>
            <a:pPr indent="0" lvl="0" marL="0" rtl="0" algn="just">
              <a:spcBef>
                <a:spcPts val="0"/>
              </a:spcBef>
              <a:spcAft>
                <a:spcPts val="0"/>
              </a:spcAft>
              <a:buNone/>
            </a:pPr>
            <a:r>
              <a:t/>
            </a:r>
            <a:endParaRPr sz="1600">
              <a:latin typeface="Arial"/>
              <a:ea typeface="Arial"/>
              <a:cs typeface="Arial"/>
              <a:sym typeface="Arial"/>
            </a:endParaRPr>
          </a:p>
          <a:p>
            <a:pPr indent="-330200" lvl="0" marL="457200" rtl="0" algn="just">
              <a:spcBef>
                <a:spcPts val="0"/>
              </a:spcBef>
              <a:spcAft>
                <a:spcPts val="0"/>
              </a:spcAft>
              <a:buSzPts val="1600"/>
              <a:buFont typeface="Arial"/>
              <a:buChar char="●"/>
            </a:pPr>
            <a:r>
              <a:rPr lang="en" sz="1600">
                <a:latin typeface="Arial"/>
                <a:ea typeface="Arial"/>
                <a:cs typeface="Arial"/>
                <a:sym typeface="Arial"/>
              </a:rPr>
              <a:t>Basic information about </a:t>
            </a:r>
            <a:endParaRPr sz="1600">
              <a:latin typeface="Arial"/>
              <a:ea typeface="Arial"/>
              <a:cs typeface="Arial"/>
              <a:sym typeface="Arial"/>
            </a:endParaRPr>
          </a:p>
          <a:p>
            <a:pPr indent="0" lvl="0" marL="457200" rtl="0" algn="just">
              <a:spcBef>
                <a:spcPts val="0"/>
              </a:spcBef>
              <a:spcAft>
                <a:spcPts val="0"/>
              </a:spcAft>
              <a:buNone/>
            </a:pPr>
            <a:r>
              <a:rPr lang="en" sz="1600">
                <a:latin typeface="Arial"/>
                <a:ea typeface="Arial"/>
                <a:cs typeface="Arial"/>
                <a:sym typeface="Arial"/>
              </a:rPr>
              <a:t>its onboard systems</a:t>
            </a:r>
            <a:endParaRPr sz="1600">
              <a:latin typeface="Arial"/>
              <a:ea typeface="Arial"/>
              <a:cs typeface="Arial"/>
              <a:sym typeface="Arial"/>
            </a:endParaRPr>
          </a:p>
          <a:p>
            <a:pPr indent="0" lvl="0" marL="0" rtl="0" algn="just">
              <a:spcBef>
                <a:spcPts val="0"/>
              </a:spcBef>
              <a:spcAft>
                <a:spcPts val="0"/>
              </a:spcAft>
              <a:buClr>
                <a:srgbClr val="000000"/>
              </a:buClr>
              <a:buSzPts val="1100"/>
              <a:buFont typeface="Arial"/>
              <a:buNone/>
            </a:pPr>
            <a:r>
              <a:t/>
            </a:r>
            <a:endParaRPr sz="1600">
              <a:latin typeface="Arial"/>
              <a:ea typeface="Arial"/>
              <a:cs typeface="Arial"/>
              <a:sym typeface="Arial"/>
            </a:endParaRPr>
          </a:p>
          <a:p>
            <a:pPr indent="-330200" lvl="0" marL="457200" rtl="0" algn="just">
              <a:spcBef>
                <a:spcPts val="0"/>
              </a:spcBef>
              <a:spcAft>
                <a:spcPts val="0"/>
              </a:spcAft>
              <a:buSzPts val="1600"/>
              <a:buFont typeface="Arial"/>
              <a:buChar char="●"/>
            </a:pPr>
            <a:r>
              <a:rPr lang="en" sz="1600">
                <a:latin typeface="Arial"/>
                <a:ea typeface="Arial"/>
                <a:cs typeface="Arial"/>
                <a:sym typeface="Arial"/>
              </a:rPr>
              <a:t>Few movement options</a:t>
            </a:r>
            <a:endParaRPr sz="1600">
              <a:latin typeface="Arial"/>
              <a:ea typeface="Arial"/>
              <a:cs typeface="Arial"/>
              <a:sym typeface="Arial"/>
            </a:endParaRPr>
          </a:p>
          <a:p>
            <a:pPr indent="0" lvl="0" marL="457200" rtl="0" algn="just">
              <a:spcBef>
                <a:spcPts val="0"/>
              </a:spcBef>
              <a:spcAft>
                <a:spcPts val="0"/>
              </a:spcAft>
              <a:buClr>
                <a:srgbClr val="000000"/>
              </a:buClr>
              <a:buSzPts val="1100"/>
              <a:buFont typeface="Arial"/>
              <a:buNone/>
            </a:pPr>
            <a:r>
              <a:t/>
            </a:r>
            <a:endParaRPr sz="1600">
              <a:latin typeface="Arial"/>
              <a:ea typeface="Arial"/>
              <a:cs typeface="Arial"/>
              <a:sym typeface="Arial"/>
            </a:endParaRPr>
          </a:p>
          <a:p>
            <a:pPr indent="-330200" lvl="0" marL="457200" rtl="0" algn="just">
              <a:spcBef>
                <a:spcPts val="0"/>
              </a:spcBef>
              <a:spcAft>
                <a:spcPts val="0"/>
              </a:spcAft>
              <a:buSzPts val="1600"/>
              <a:buFont typeface="Arial"/>
              <a:buChar char="●"/>
            </a:pPr>
            <a:r>
              <a:rPr lang="en" sz="1600">
                <a:latin typeface="Arial"/>
                <a:ea typeface="Arial"/>
                <a:cs typeface="Arial"/>
                <a:sym typeface="Arial"/>
              </a:rPr>
              <a:t>Various language options</a:t>
            </a:r>
            <a:endParaRPr sz="1600"/>
          </a:p>
        </p:txBody>
      </p:sp>
      <p:pic>
        <p:nvPicPr>
          <p:cNvPr id="174" name="Google Shape;174;p17"/>
          <p:cNvPicPr preferRelativeResize="0"/>
          <p:nvPr/>
        </p:nvPicPr>
        <p:blipFill>
          <a:blip r:embed="rId3">
            <a:alphaModFix/>
          </a:blip>
          <a:stretch>
            <a:fillRect/>
          </a:stretch>
        </p:blipFill>
        <p:spPr>
          <a:xfrm>
            <a:off x="7532575" y="4098425"/>
            <a:ext cx="1917650" cy="1438251"/>
          </a:xfrm>
          <a:prstGeom prst="rect">
            <a:avLst/>
          </a:prstGeom>
          <a:noFill/>
          <a:ln>
            <a:noFill/>
          </a:ln>
        </p:spPr>
      </p:pic>
      <p:sp>
        <p:nvSpPr>
          <p:cNvPr id="175" name="Google Shape;175;p17"/>
          <p:cNvSpPr txBox="1"/>
          <p:nvPr>
            <p:ph idx="1" type="body"/>
          </p:nvPr>
        </p:nvSpPr>
        <p:spPr>
          <a:xfrm>
            <a:off x="8075700" y="0"/>
            <a:ext cx="1068300" cy="343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4</a:t>
            </a:r>
            <a:endParaRPr>
              <a:solidFill>
                <a:srgbClr val="FFFFFF"/>
              </a:solidFill>
            </a:endParaRPr>
          </a:p>
        </p:txBody>
      </p:sp>
      <p:pic>
        <p:nvPicPr>
          <p:cNvPr id="176" name="Google Shape;176;p17"/>
          <p:cNvPicPr preferRelativeResize="0"/>
          <p:nvPr/>
        </p:nvPicPr>
        <p:blipFill rotWithShape="1">
          <a:blip r:embed="rId4">
            <a:alphaModFix/>
          </a:blip>
          <a:srcRect b="14376" l="0" r="0" t="0"/>
          <a:stretch/>
        </p:blipFill>
        <p:spPr>
          <a:xfrm>
            <a:off x="2860663" y="3750525"/>
            <a:ext cx="2272176" cy="2134049"/>
          </a:xfrm>
          <a:prstGeom prst="rect">
            <a:avLst/>
          </a:prstGeom>
          <a:noFill/>
          <a:ln>
            <a:noFill/>
          </a:ln>
        </p:spPr>
      </p:pic>
      <p:sp>
        <p:nvSpPr>
          <p:cNvPr id="177" name="Google Shape;177;p17"/>
          <p:cNvSpPr txBox="1"/>
          <p:nvPr>
            <p:ph idx="1" type="body"/>
          </p:nvPr>
        </p:nvSpPr>
        <p:spPr>
          <a:xfrm>
            <a:off x="1041300" y="1116150"/>
            <a:ext cx="46602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latin typeface="Arial"/>
                <a:ea typeface="Arial"/>
                <a:cs typeface="Arial"/>
                <a:sym typeface="Arial"/>
              </a:rPr>
              <a:t>Our Requirements</a:t>
            </a:r>
            <a:r>
              <a:rPr lang="en" sz="1600">
                <a:latin typeface="Arial"/>
                <a:ea typeface="Arial"/>
                <a:cs typeface="Arial"/>
                <a:sym typeface="Arial"/>
              </a:rPr>
              <a:t>:</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Respond verbally and physically </a:t>
            </a:r>
            <a:endParaRPr sz="1600">
              <a:latin typeface="Arial"/>
              <a:ea typeface="Arial"/>
              <a:cs typeface="Arial"/>
              <a:sym typeface="Arial"/>
            </a:endParaRPr>
          </a:p>
          <a:p>
            <a:pPr indent="0" lvl="0" marL="457200" rtl="0" algn="l">
              <a:spcBef>
                <a:spcPts val="0"/>
              </a:spcBef>
              <a:spcAft>
                <a:spcPts val="0"/>
              </a:spcAft>
              <a:buNone/>
            </a:pPr>
            <a:r>
              <a:rPr lang="en" sz="1600">
                <a:latin typeface="Arial"/>
                <a:ea typeface="Arial"/>
                <a:cs typeface="Arial"/>
                <a:sym typeface="Arial"/>
              </a:rPr>
              <a:t>to various commands</a:t>
            </a:r>
            <a:endParaRPr sz="1600">
              <a:latin typeface="Arial"/>
              <a:ea typeface="Arial"/>
              <a:cs typeface="Arial"/>
              <a:sym typeface="Arial"/>
            </a:endParaRPr>
          </a:p>
          <a:p>
            <a:pPr indent="0" lvl="0" marL="457200" rtl="0" algn="just">
              <a:spcBef>
                <a:spcPts val="0"/>
              </a:spcBef>
              <a:spcAft>
                <a:spcPts val="0"/>
              </a:spcAft>
              <a:buClr>
                <a:srgbClr val="000000"/>
              </a:buClr>
              <a:buSzPts val="1100"/>
              <a:buFont typeface="Arial"/>
              <a:buNone/>
            </a:pPr>
            <a:r>
              <a:t/>
            </a:r>
            <a:endParaRPr sz="1600">
              <a:latin typeface="Arial"/>
              <a:ea typeface="Arial"/>
              <a:cs typeface="Arial"/>
              <a:sym typeface="Arial"/>
            </a:endParaRPr>
          </a:p>
          <a:p>
            <a:pPr indent="-330200" lvl="0" marL="457200" rtl="0" algn="just">
              <a:spcBef>
                <a:spcPts val="0"/>
              </a:spcBef>
              <a:spcAft>
                <a:spcPts val="0"/>
              </a:spcAft>
              <a:buSzPts val="1600"/>
              <a:buFont typeface="Arial"/>
              <a:buChar char="●"/>
            </a:pPr>
            <a:r>
              <a:rPr lang="en" sz="1600">
                <a:latin typeface="Arial"/>
                <a:ea typeface="Arial"/>
                <a:cs typeface="Arial"/>
                <a:sym typeface="Arial"/>
              </a:rPr>
              <a:t>Image-based detection</a:t>
            </a:r>
            <a:endParaRPr sz="1600">
              <a:latin typeface="Arial"/>
              <a:ea typeface="Arial"/>
              <a:cs typeface="Arial"/>
              <a:sym typeface="Arial"/>
            </a:endParaRPr>
          </a:p>
          <a:p>
            <a:pPr indent="0" lvl="0" marL="457200" rtl="0" algn="just">
              <a:spcBef>
                <a:spcPts val="0"/>
              </a:spcBef>
              <a:spcAft>
                <a:spcPts val="0"/>
              </a:spcAft>
              <a:buClr>
                <a:srgbClr val="000000"/>
              </a:buClr>
              <a:buSzPts val="1100"/>
              <a:buFont typeface="Arial"/>
              <a:buNone/>
            </a:pPr>
            <a:r>
              <a:t/>
            </a:r>
            <a:endParaRPr sz="1600">
              <a:latin typeface="Arial"/>
              <a:ea typeface="Arial"/>
              <a:cs typeface="Arial"/>
              <a:sym typeface="Arial"/>
            </a:endParaRPr>
          </a:p>
          <a:p>
            <a:pPr indent="-330200" lvl="0" marL="457200" rtl="0" algn="just">
              <a:spcBef>
                <a:spcPts val="0"/>
              </a:spcBef>
              <a:spcAft>
                <a:spcPts val="0"/>
              </a:spcAft>
              <a:buSzPts val="1600"/>
              <a:buFont typeface="Arial"/>
              <a:buChar char="●"/>
            </a:pPr>
            <a:r>
              <a:rPr lang="en" sz="1600">
                <a:latin typeface="Arial"/>
                <a:ea typeface="Arial"/>
                <a:cs typeface="Arial"/>
                <a:sym typeface="Arial"/>
              </a:rPr>
              <a:t>Small games using </a:t>
            </a:r>
            <a:endParaRPr sz="1600">
              <a:latin typeface="Arial"/>
              <a:ea typeface="Arial"/>
              <a:cs typeface="Arial"/>
              <a:sym typeface="Arial"/>
            </a:endParaRPr>
          </a:p>
          <a:p>
            <a:pPr indent="0" lvl="0" marL="457200" rtl="0" algn="just">
              <a:spcBef>
                <a:spcPts val="0"/>
              </a:spcBef>
              <a:spcAft>
                <a:spcPts val="0"/>
              </a:spcAft>
              <a:buNone/>
            </a:pPr>
            <a:r>
              <a:rPr lang="en" sz="1600">
                <a:latin typeface="Arial"/>
                <a:ea typeface="Arial"/>
                <a:cs typeface="Arial"/>
                <a:sym typeface="Arial"/>
              </a:rPr>
              <a:t>advanced movements</a:t>
            </a:r>
            <a:endParaRPr sz="16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NAO Currently Capable Of?</a:t>
            </a:r>
            <a:endParaRPr/>
          </a:p>
        </p:txBody>
      </p:sp>
      <p:sp>
        <p:nvSpPr>
          <p:cNvPr id="183" name="Google Shape;183;p18"/>
          <p:cNvSpPr txBox="1"/>
          <p:nvPr>
            <p:ph idx="1" type="body"/>
          </p:nvPr>
        </p:nvSpPr>
        <p:spPr>
          <a:xfrm>
            <a:off x="1297500" y="1234950"/>
            <a:ext cx="7038900" cy="29112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SzPts val="2000"/>
              <a:buFont typeface="Arial"/>
              <a:buChar char="●"/>
            </a:pPr>
            <a:r>
              <a:rPr lang="en" sz="2000">
                <a:latin typeface="Arial"/>
                <a:ea typeface="Arial"/>
                <a:cs typeface="Arial"/>
                <a:sym typeface="Arial"/>
              </a:rPr>
              <a:t>Expanded pool of verbal responses</a:t>
            </a:r>
            <a:endParaRPr sz="2000">
              <a:latin typeface="Arial"/>
              <a:ea typeface="Arial"/>
              <a:cs typeface="Arial"/>
              <a:sym typeface="Arial"/>
            </a:endParaRPr>
          </a:p>
          <a:p>
            <a:pPr indent="0" lvl="0" marL="457200" rtl="0" algn="just">
              <a:spcBef>
                <a:spcPts val="0"/>
              </a:spcBef>
              <a:spcAft>
                <a:spcPts val="0"/>
              </a:spcAft>
              <a:buClr>
                <a:srgbClr val="000000"/>
              </a:buClr>
              <a:buSzPts val="1100"/>
              <a:buFont typeface="Arial"/>
              <a:buNone/>
            </a:pPr>
            <a:r>
              <a:t/>
            </a:r>
            <a:endParaRPr sz="2000">
              <a:latin typeface="Arial"/>
              <a:ea typeface="Arial"/>
              <a:cs typeface="Arial"/>
              <a:sym typeface="Arial"/>
            </a:endParaRPr>
          </a:p>
          <a:p>
            <a:pPr indent="-355600" lvl="0" marL="457200" rtl="0" algn="just">
              <a:spcBef>
                <a:spcPts val="0"/>
              </a:spcBef>
              <a:spcAft>
                <a:spcPts val="0"/>
              </a:spcAft>
              <a:buSzPts val="2000"/>
              <a:buFont typeface="Arial"/>
              <a:buChar char="●"/>
            </a:pPr>
            <a:r>
              <a:rPr lang="en" sz="2000">
                <a:latin typeface="Arial"/>
                <a:ea typeface="Arial"/>
                <a:cs typeface="Arial"/>
                <a:sym typeface="Arial"/>
              </a:rPr>
              <a:t>Advanced movement options</a:t>
            </a:r>
            <a:endParaRPr sz="2000">
              <a:latin typeface="Arial"/>
              <a:ea typeface="Arial"/>
              <a:cs typeface="Arial"/>
              <a:sym typeface="Arial"/>
            </a:endParaRPr>
          </a:p>
          <a:p>
            <a:pPr indent="0" lvl="0" marL="457200" rtl="0" algn="just">
              <a:spcBef>
                <a:spcPts val="0"/>
              </a:spcBef>
              <a:spcAft>
                <a:spcPts val="0"/>
              </a:spcAft>
              <a:buClr>
                <a:srgbClr val="000000"/>
              </a:buClr>
              <a:buSzPts val="1100"/>
              <a:buFont typeface="Arial"/>
              <a:buNone/>
            </a:pPr>
            <a:r>
              <a:t/>
            </a:r>
            <a:endParaRPr sz="2000">
              <a:latin typeface="Arial"/>
              <a:ea typeface="Arial"/>
              <a:cs typeface="Arial"/>
              <a:sym typeface="Arial"/>
            </a:endParaRPr>
          </a:p>
          <a:p>
            <a:pPr indent="-355600" lvl="0" marL="457200" rtl="0" algn="just">
              <a:spcBef>
                <a:spcPts val="0"/>
              </a:spcBef>
              <a:spcAft>
                <a:spcPts val="0"/>
              </a:spcAft>
              <a:buSzPts val="2000"/>
              <a:buFont typeface="Arial"/>
              <a:buChar char="●"/>
            </a:pPr>
            <a:r>
              <a:rPr lang="en" sz="2000">
                <a:latin typeface="Arial"/>
                <a:ea typeface="Arial"/>
                <a:cs typeface="Arial"/>
                <a:sym typeface="Arial"/>
              </a:rPr>
              <a:t>Facial recognition of AriGato team members</a:t>
            </a:r>
            <a:endParaRPr sz="2000">
              <a:latin typeface="Arial"/>
              <a:ea typeface="Arial"/>
              <a:cs typeface="Arial"/>
              <a:sym typeface="Arial"/>
            </a:endParaRPr>
          </a:p>
          <a:p>
            <a:pPr indent="0" lvl="0" marL="457200" rtl="0" algn="just">
              <a:spcBef>
                <a:spcPts val="0"/>
              </a:spcBef>
              <a:spcAft>
                <a:spcPts val="0"/>
              </a:spcAft>
              <a:buClr>
                <a:srgbClr val="000000"/>
              </a:buClr>
              <a:buSzPts val="1100"/>
              <a:buFont typeface="Arial"/>
              <a:buNone/>
            </a:pPr>
            <a:r>
              <a:t/>
            </a:r>
            <a:endParaRPr sz="2000">
              <a:latin typeface="Arial"/>
              <a:ea typeface="Arial"/>
              <a:cs typeface="Arial"/>
              <a:sym typeface="Arial"/>
            </a:endParaRPr>
          </a:p>
          <a:p>
            <a:pPr indent="-355600" lvl="0" marL="457200" rtl="0" algn="just">
              <a:spcBef>
                <a:spcPts val="0"/>
              </a:spcBef>
              <a:spcAft>
                <a:spcPts val="0"/>
              </a:spcAft>
              <a:buSzPts val="2000"/>
              <a:buFont typeface="Arial"/>
              <a:buChar char="●"/>
            </a:pPr>
            <a:r>
              <a:rPr lang="en" sz="2000">
                <a:latin typeface="Arial"/>
                <a:ea typeface="Arial"/>
                <a:cs typeface="Arial"/>
                <a:sym typeface="Arial"/>
              </a:rPr>
              <a:t>Small “easter eggs” (e.g. Jazz Hands)</a:t>
            </a:r>
            <a:endParaRPr/>
          </a:p>
        </p:txBody>
      </p:sp>
      <p:pic>
        <p:nvPicPr>
          <p:cNvPr id="184" name="Google Shape;184;p18"/>
          <p:cNvPicPr preferRelativeResize="0"/>
          <p:nvPr/>
        </p:nvPicPr>
        <p:blipFill>
          <a:blip r:embed="rId3">
            <a:alphaModFix/>
          </a:blip>
          <a:stretch>
            <a:fillRect/>
          </a:stretch>
        </p:blipFill>
        <p:spPr>
          <a:xfrm>
            <a:off x="7532575" y="4098425"/>
            <a:ext cx="1917650" cy="1438251"/>
          </a:xfrm>
          <a:prstGeom prst="rect">
            <a:avLst/>
          </a:prstGeom>
          <a:noFill/>
          <a:ln>
            <a:noFill/>
          </a:ln>
        </p:spPr>
      </p:pic>
      <p:sp>
        <p:nvSpPr>
          <p:cNvPr id="185" name="Google Shape;185;p18"/>
          <p:cNvSpPr txBox="1"/>
          <p:nvPr>
            <p:ph idx="1" type="body"/>
          </p:nvPr>
        </p:nvSpPr>
        <p:spPr>
          <a:xfrm>
            <a:off x="8075700" y="0"/>
            <a:ext cx="1068300" cy="343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5</a:t>
            </a:r>
            <a:endParaRPr>
              <a:solidFill>
                <a:srgbClr val="FFFFFF"/>
              </a:solidFill>
            </a:endParaRPr>
          </a:p>
        </p:txBody>
      </p:sp>
      <p:pic>
        <p:nvPicPr>
          <p:cNvPr id="186" name="Google Shape;186;p18"/>
          <p:cNvPicPr preferRelativeResize="0"/>
          <p:nvPr/>
        </p:nvPicPr>
        <p:blipFill rotWithShape="1">
          <a:blip r:embed="rId4">
            <a:alphaModFix/>
          </a:blip>
          <a:srcRect b="48982" l="0" r="0" t="0"/>
          <a:stretch/>
        </p:blipFill>
        <p:spPr>
          <a:xfrm flipH="1">
            <a:off x="5876850" y="3626900"/>
            <a:ext cx="2228025" cy="15166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Next for NAO?</a:t>
            </a:r>
            <a:endParaRPr/>
          </a:p>
        </p:txBody>
      </p:sp>
      <p:sp>
        <p:nvSpPr>
          <p:cNvPr id="192" name="Google Shape;192;p19"/>
          <p:cNvSpPr txBox="1"/>
          <p:nvPr>
            <p:ph idx="1" type="body"/>
          </p:nvPr>
        </p:nvSpPr>
        <p:spPr>
          <a:xfrm>
            <a:off x="1297500" y="1227050"/>
            <a:ext cx="70389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Arial"/>
              <a:buChar char="●"/>
            </a:pPr>
            <a:r>
              <a:rPr lang="en" sz="2000">
                <a:latin typeface="Arial"/>
                <a:ea typeface="Arial"/>
                <a:cs typeface="Arial"/>
                <a:sym typeface="Arial"/>
              </a:rPr>
              <a:t>Furthering its movements &amp; verbal responses (parsing parameters)</a:t>
            </a:r>
            <a:endParaRPr sz="2000">
              <a:latin typeface="Arial"/>
              <a:ea typeface="Arial"/>
              <a:cs typeface="Arial"/>
              <a:sym typeface="Arial"/>
            </a:endParaRPr>
          </a:p>
          <a:p>
            <a:pPr indent="0" lvl="0" marL="457200" rtl="0" algn="l">
              <a:spcBef>
                <a:spcPts val="0"/>
              </a:spcBef>
              <a:spcAft>
                <a:spcPts val="0"/>
              </a:spcAft>
              <a:buClr>
                <a:srgbClr val="000000"/>
              </a:buClr>
              <a:buSzPts val="1100"/>
              <a:buFont typeface="Arial"/>
              <a:buNone/>
            </a:pPr>
            <a:r>
              <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Playing small games and dances</a:t>
            </a:r>
            <a:endParaRPr sz="2000">
              <a:latin typeface="Arial"/>
              <a:ea typeface="Arial"/>
              <a:cs typeface="Arial"/>
              <a:sym typeface="Arial"/>
            </a:endParaRPr>
          </a:p>
          <a:p>
            <a:pPr indent="0" lvl="0" marL="457200" rtl="0" algn="l">
              <a:spcBef>
                <a:spcPts val="0"/>
              </a:spcBef>
              <a:spcAft>
                <a:spcPts val="0"/>
              </a:spcAft>
              <a:buClr>
                <a:srgbClr val="000000"/>
              </a:buClr>
              <a:buSzPts val="1100"/>
              <a:buFont typeface="Arial"/>
              <a:buNone/>
            </a:pPr>
            <a:r>
              <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Advancing facial recognition features</a:t>
            </a:r>
            <a:endParaRPr sz="2000">
              <a:latin typeface="Arial"/>
              <a:ea typeface="Arial"/>
              <a:cs typeface="Arial"/>
              <a:sym typeface="Arial"/>
            </a:endParaRPr>
          </a:p>
          <a:p>
            <a:pPr indent="0" lvl="0" marL="457200" rtl="0" algn="l">
              <a:spcBef>
                <a:spcPts val="0"/>
              </a:spcBef>
              <a:spcAft>
                <a:spcPts val="0"/>
              </a:spcAft>
              <a:buClr>
                <a:srgbClr val="000000"/>
              </a:buClr>
              <a:buSzPts val="1100"/>
              <a:buFont typeface="Arial"/>
              <a:buNone/>
            </a:pPr>
            <a:r>
              <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Emotions (recognition &amp; response)</a:t>
            </a:r>
            <a:endParaRPr/>
          </a:p>
        </p:txBody>
      </p:sp>
      <p:pic>
        <p:nvPicPr>
          <p:cNvPr id="193" name="Google Shape;193;p19"/>
          <p:cNvPicPr preferRelativeResize="0"/>
          <p:nvPr/>
        </p:nvPicPr>
        <p:blipFill>
          <a:blip r:embed="rId3">
            <a:alphaModFix/>
          </a:blip>
          <a:stretch>
            <a:fillRect/>
          </a:stretch>
        </p:blipFill>
        <p:spPr>
          <a:xfrm>
            <a:off x="7532575" y="4098425"/>
            <a:ext cx="1917650" cy="1438251"/>
          </a:xfrm>
          <a:prstGeom prst="rect">
            <a:avLst/>
          </a:prstGeom>
          <a:noFill/>
          <a:ln>
            <a:noFill/>
          </a:ln>
        </p:spPr>
      </p:pic>
      <p:sp>
        <p:nvSpPr>
          <p:cNvPr id="194" name="Google Shape;194;p19"/>
          <p:cNvSpPr txBox="1"/>
          <p:nvPr>
            <p:ph idx="1" type="body"/>
          </p:nvPr>
        </p:nvSpPr>
        <p:spPr>
          <a:xfrm>
            <a:off x="8075700" y="0"/>
            <a:ext cx="1068300" cy="343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6</a:t>
            </a:r>
            <a:endParaRPr>
              <a:solidFill>
                <a:srgbClr val="FFFFFF"/>
              </a:solidFill>
            </a:endParaRPr>
          </a:p>
        </p:txBody>
      </p:sp>
      <p:pic>
        <p:nvPicPr>
          <p:cNvPr id="195" name="Google Shape;195;p19"/>
          <p:cNvPicPr preferRelativeResize="0"/>
          <p:nvPr/>
        </p:nvPicPr>
        <p:blipFill rotWithShape="1">
          <a:blip r:embed="rId4">
            <a:alphaModFix/>
          </a:blip>
          <a:srcRect b="23248" l="0" r="0" t="0"/>
          <a:stretch/>
        </p:blipFill>
        <p:spPr>
          <a:xfrm>
            <a:off x="6071825" y="2423900"/>
            <a:ext cx="1917650" cy="2719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0"/>
          <p:cNvSpPr txBox="1"/>
          <p:nvPr>
            <p:ph idx="1" type="subTitle"/>
          </p:nvPr>
        </p:nvSpPr>
        <p:spPr>
          <a:xfrm>
            <a:off x="5531650" y="360738"/>
            <a:ext cx="2742600" cy="88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Coding with</a:t>
            </a:r>
            <a:endParaRPr sz="3000"/>
          </a:p>
          <a:p>
            <a:pPr indent="0" lvl="0" marL="0" rtl="0" algn="ctr">
              <a:spcBef>
                <a:spcPts val="0"/>
              </a:spcBef>
              <a:spcAft>
                <a:spcPts val="0"/>
              </a:spcAft>
              <a:buNone/>
            </a:pPr>
            <a:r>
              <a:rPr lang="en" sz="3000"/>
              <a:t>NAO</a:t>
            </a:r>
            <a:endParaRPr sz="3000"/>
          </a:p>
        </p:txBody>
      </p:sp>
      <p:pic>
        <p:nvPicPr>
          <p:cNvPr id="201" name="Google Shape;201;p20"/>
          <p:cNvPicPr preferRelativeResize="0"/>
          <p:nvPr/>
        </p:nvPicPr>
        <p:blipFill>
          <a:blip r:embed="rId3">
            <a:alphaModFix/>
          </a:blip>
          <a:stretch>
            <a:fillRect/>
          </a:stretch>
        </p:blipFill>
        <p:spPr>
          <a:xfrm>
            <a:off x="7532575" y="4098425"/>
            <a:ext cx="1917650" cy="1438251"/>
          </a:xfrm>
          <a:prstGeom prst="rect">
            <a:avLst/>
          </a:prstGeom>
          <a:noFill/>
          <a:ln>
            <a:noFill/>
          </a:ln>
        </p:spPr>
      </p:pic>
      <p:sp>
        <p:nvSpPr>
          <p:cNvPr id="202" name="Google Shape;202;p20"/>
          <p:cNvSpPr txBox="1"/>
          <p:nvPr>
            <p:ph idx="4294967295" type="body"/>
          </p:nvPr>
        </p:nvSpPr>
        <p:spPr>
          <a:xfrm>
            <a:off x="8075700" y="0"/>
            <a:ext cx="1068300" cy="343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7</a:t>
            </a:r>
            <a:endParaRPr>
              <a:solidFill>
                <a:srgbClr val="FFFFFF"/>
              </a:solidFill>
            </a:endParaRPr>
          </a:p>
        </p:txBody>
      </p:sp>
      <p:pic>
        <p:nvPicPr>
          <p:cNvPr id="203" name="Google Shape;203;p20"/>
          <p:cNvPicPr preferRelativeResize="0"/>
          <p:nvPr/>
        </p:nvPicPr>
        <p:blipFill>
          <a:blip r:embed="rId4">
            <a:alphaModFix/>
          </a:blip>
          <a:stretch>
            <a:fillRect/>
          </a:stretch>
        </p:blipFill>
        <p:spPr>
          <a:xfrm>
            <a:off x="5693275" y="1297763"/>
            <a:ext cx="2419350" cy="2419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1"/>
          <p:cNvSpPr txBox="1"/>
          <p:nvPr>
            <p:ph idx="4294967295" type="body"/>
          </p:nvPr>
        </p:nvSpPr>
        <p:spPr>
          <a:xfrm>
            <a:off x="8075700" y="0"/>
            <a:ext cx="1068300" cy="343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8</a:t>
            </a:r>
            <a:endParaRPr>
              <a:solidFill>
                <a:srgbClr val="FFFFFF"/>
              </a:solidFill>
            </a:endParaRPr>
          </a:p>
        </p:txBody>
      </p:sp>
      <p:pic>
        <p:nvPicPr>
          <p:cNvPr id="209" name="Google Shape;209;p21"/>
          <p:cNvPicPr preferRelativeResize="0"/>
          <p:nvPr/>
        </p:nvPicPr>
        <p:blipFill>
          <a:blip r:embed="rId3">
            <a:alphaModFix/>
          </a:blip>
          <a:stretch>
            <a:fillRect/>
          </a:stretch>
        </p:blipFill>
        <p:spPr>
          <a:xfrm>
            <a:off x="961350" y="958200"/>
            <a:ext cx="7221302" cy="3873925"/>
          </a:xfrm>
          <a:prstGeom prst="rect">
            <a:avLst/>
          </a:prstGeom>
          <a:noFill/>
          <a:ln>
            <a:noFill/>
          </a:ln>
        </p:spPr>
      </p:pic>
      <p:sp>
        <p:nvSpPr>
          <p:cNvPr id="210" name="Google Shape;210;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Choregraphe Environment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