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Montserrat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485df15e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485df15e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844a3d11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4844a3d11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497cb3def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497cb3def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4838755790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4838755790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4838755790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4838755790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4956bd338b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4956bd338b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4838755790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4838755790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4838755790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4838755790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485df15e0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485df15e0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49764c1d5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49764c1d5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956bd338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956bd338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4838755790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4838755790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4838755790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4838755790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83875579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83875579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9ca0a842abbf1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9ca0a842abbf1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9ca0a842abbf1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89ca0a842abbf1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838755790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838755790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844a3d11c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844a3d11c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956bd338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4956bd338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844a3d1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844a3d1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079200" y="1644950"/>
            <a:ext cx="3116100" cy="9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Robotics</a:t>
            </a:r>
            <a:endParaRPr sz="30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352125" y="1174175"/>
            <a:ext cx="4485000" cy="6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Team: </a:t>
            </a:r>
            <a:r>
              <a:rPr lang="en" sz="2200"/>
              <a:t>Casey Chen, Hailey Dhanens, Matthew Harker,  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     Angie Quach, &amp; Derek Vaughan </a:t>
            </a:r>
            <a:endParaRPr sz="2200"/>
          </a:p>
        </p:txBody>
      </p:sp>
      <p:sp>
        <p:nvSpPr>
          <p:cNvPr id="136" name="Google Shape;136;p13"/>
          <p:cNvSpPr txBox="1"/>
          <p:nvPr>
            <p:ph idx="1" type="subTitle"/>
          </p:nvPr>
        </p:nvSpPr>
        <p:spPr>
          <a:xfrm>
            <a:off x="4233175" y="497850"/>
            <a:ext cx="4485000" cy="8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Human-Robot </a:t>
            </a:r>
            <a:r>
              <a:rPr lang="en" sz="3000"/>
              <a:t>Interaction</a:t>
            </a:r>
            <a:endParaRPr sz="3000"/>
          </a:p>
        </p:txBody>
      </p:sp>
      <p:pic>
        <p:nvPicPr>
          <p:cNvPr id="137" name="Google Shape;13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775" y="2386425"/>
            <a:ext cx="2272176" cy="249227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3"/>
          <p:cNvSpPr txBox="1"/>
          <p:nvPr>
            <p:ph idx="1" type="subTitle"/>
          </p:nvPr>
        </p:nvSpPr>
        <p:spPr>
          <a:xfrm>
            <a:off x="4481050" y="2700950"/>
            <a:ext cx="4299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Client: Dr. Szil</a:t>
            </a:r>
            <a:r>
              <a:rPr lang="en" sz="2200">
                <a:solidFill>
                  <a:srgbClr val="FFFFFF"/>
                </a:solidFill>
              </a:rPr>
              <a:t>á</a:t>
            </a:r>
            <a:r>
              <a:rPr lang="en" sz="2200"/>
              <a:t>rd Vajda 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Supervisor: Dr. Donald Davendra</a:t>
            </a:r>
            <a:endParaRPr sz="2200"/>
          </a:p>
        </p:txBody>
      </p:sp>
      <p:pic>
        <p:nvPicPr>
          <p:cNvPr id="139" name="Google Shape;13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375" y="758400"/>
            <a:ext cx="2884968" cy="2163726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3"/>
          <p:cNvSpPr txBox="1"/>
          <p:nvPr>
            <p:ph idx="1" type="subTitle"/>
          </p:nvPr>
        </p:nvSpPr>
        <p:spPr>
          <a:xfrm>
            <a:off x="2925600" y="4195388"/>
            <a:ext cx="32928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November 29, 2018</a:t>
            </a:r>
            <a:endParaRPr sz="2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2"/>
          <p:cNvSpPr txBox="1"/>
          <p:nvPr>
            <p:ph type="title"/>
          </p:nvPr>
        </p:nvSpPr>
        <p:spPr>
          <a:xfrm>
            <a:off x="1140700" y="3799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 Analysis - Consistency</a:t>
            </a:r>
            <a:endParaRPr/>
          </a:p>
        </p:txBody>
      </p:sp>
      <p:sp>
        <p:nvSpPr>
          <p:cNvPr id="214" name="Google Shape;214;p22"/>
          <p:cNvSpPr txBox="1"/>
          <p:nvPr>
            <p:ph idx="1" type="body"/>
          </p:nvPr>
        </p:nvSpPr>
        <p:spPr>
          <a:xfrm>
            <a:off x="1140700" y="1009175"/>
            <a:ext cx="7755900" cy="16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Ensure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 requirements show no conflicts of consistency: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Choregraphe is capable of utilizing all required tools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Also allows safe &amp; easy testing.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NAO can take on various “states”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Allows functions to concurrently exist in memory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and be acted upon when prompted.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Arial"/>
                <a:ea typeface="Arial"/>
                <a:cs typeface="Arial"/>
                <a:sym typeface="Arial"/>
              </a:rPr>
              <a:t>            Our software’s requirements are </a:t>
            </a:r>
            <a:r>
              <a:rPr b="1" i="1" lang="en" sz="1800">
                <a:latin typeface="Arial"/>
                <a:ea typeface="Arial"/>
                <a:cs typeface="Arial"/>
                <a:sym typeface="Arial"/>
              </a:rPr>
              <a:t>consistent.</a:t>
            </a:r>
            <a:endParaRPr i="1"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215" name="Google Shape;2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2575" y="4098425"/>
            <a:ext cx="1917650" cy="1438251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2"/>
          <p:cNvSpPr txBox="1"/>
          <p:nvPr>
            <p:ph idx="1" type="body"/>
          </p:nvPr>
        </p:nvSpPr>
        <p:spPr>
          <a:xfrm>
            <a:off x="8075700" y="0"/>
            <a:ext cx="1068300" cy="3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3"/>
          <p:cNvSpPr txBox="1"/>
          <p:nvPr>
            <p:ph type="title"/>
          </p:nvPr>
        </p:nvSpPr>
        <p:spPr>
          <a:xfrm>
            <a:off x="1140700" y="3799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 Analysis - Feasibility</a:t>
            </a:r>
            <a:endParaRPr/>
          </a:p>
        </p:txBody>
      </p:sp>
      <p:sp>
        <p:nvSpPr>
          <p:cNvPr id="222" name="Google Shape;222;p23"/>
          <p:cNvSpPr txBox="1"/>
          <p:nvPr>
            <p:ph idx="1" type="body"/>
          </p:nvPr>
        </p:nvSpPr>
        <p:spPr>
          <a:xfrm>
            <a:off x="1140700" y="932975"/>
            <a:ext cx="7195800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Ensure requirements are feasible in the timeframe: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 have the necessary experience.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NAO’s </a:t>
            </a: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API allows quick development.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Some suggested functionalities had to be cut: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American Sign Language (ASL).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Still researching facial detection capabilities.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Our software’s requirements are </a:t>
            </a:r>
            <a:r>
              <a:rPr b="1" i="1"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feasible</a:t>
            </a:r>
            <a:r>
              <a:rPr b="1" i="1"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i="1"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223" name="Google Shape;2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2575" y="4098425"/>
            <a:ext cx="1917650" cy="1438251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3"/>
          <p:cNvSpPr txBox="1"/>
          <p:nvPr>
            <p:ph idx="1" type="body"/>
          </p:nvPr>
        </p:nvSpPr>
        <p:spPr>
          <a:xfrm>
            <a:off x="8075700" y="0"/>
            <a:ext cx="1068300" cy="3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4"/>
          <p:cNvSpPr txBox="1"/>
          <p:nvPr>
            <p:ph idx="1" type="subTitle"/>
          </p:nvPr>
        </p:nvSpPr>
        <p:spPr>
          <a:xfrm>
            <a:off x="5531650" y="360738"/>
            <a:ext cx="2742600" cy="8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Structural Design</a:t>
            </a:r>
            <a:endParaRPr sz="3000"/>
          </a:p>
        </p:txBody>
      </p:sp>
      <p:pic>
        <p:nvPicPr>
          <p:cNvPr id="230" name="Google Shape;2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2575" y="4098425"/>
            <a:ext cx="1917650" cy="1438251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4"/>
          <p:cNvSpPr txBox="1"/>
          <p:nvPr>
            <p:ph idx="4294967295" type="body"/>
          </p:nvPr>
        </p:nvSpPr>
        <p:spPr>
          <a:xfrm>
            <a:off x="8075700" y="0"/>
            <a:ext cx="1068300" cy="3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32" name="Google Shape;23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5100" y="1887200"/>
            <a:ext cx="1860600" cy="186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Structural Design - High Level</a:t>
            </a:r>
            <a:endParaRPr/>
          </a:p>
        </p:txBody>
      </p:sp>
      <p:pic>
        <p:nvPicPr>
          <p:cNvPr id="238" name="Google Shape;2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2575" y="4098425"/>
            <a:ext cx="1917650" cy="1438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5"/>
          <p:cNvPicPr preferRelativeResize="0"/>
          <p:nvPr/>
        </p:nvPicPr>
        <p:blipFill rotWithShape="1">
          <a:blip r:embed="rId4">
            <a:alphaModFix/>
          </a:blip>
          <a:srcRect b="26366" l="6730" r="6426" t="16513"/>
          <a:stretch/>
        </p:blipFill>
        <p:spPr>
          <a:xfrm>
            <a:off x="1297500" y="1546275"/>
            <a:ext cx="6646026" cy="231372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5"/>
          <p:cNvSpPr txBox="1"/>
          <p:nvPr>
            <p:ph idx="1" type="body"/>
          </p:nvPr>
        </p:nvSpPr>
        <p:spPr>
          <a:xfrm>
            <a:off x="8075700" y="0"/>
            <a:ext cx="1068300" cy="3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Structural Design - Low Level</a:t>
            </a:r>
            <a:endParaRPr/>
          </a:p>
        </p:txBody>
      </p:sp>
      <p:pic>
        <p:nvPicPr>
          <p:cNvPr id="246" name="Google Shape;2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7074" y="984874"/>
            <a:ext cx="5317725" cy="38059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47" name="Google Shape;24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32575" y="4098425"/>
            <a:ext cx="1917650" cy="1438251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6"/>
          <p:cNvSpPr txBox="1"/>
          <p:nvPr>
            <p:ph idx="1" type="body"/>
          </p:nvPr>
        </p:nvSpPr>
        <p:spPr>
          <a:xfrm>
            <a:off x="8075700" y="0"/>
            <a:ext cx="1068300" cy="3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7"/>
          <p:cNvSpPr txBox="1"/>
          <p:nvPr>
            <p:ph idx="1" type="subTitle"/>
          </p:nvPr>
        </p:nvSpPr>
        <p:spPr>
          <a:xfrm>
            <a:off x="5330325" y="670950"/>
            <a:ext cx="3563700" cy="8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Tools &amp; Strategies</a:t>
            </a:r>
            <a:endParaRPr sz="3000"/>
          </a:p>
        </p:txBody>
      </p:sp>
      <p:pic>
        <p:nvPicPr>
          <p:cNvPr id="254" name="Google Shape;2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2575" y="4098425"/>
            <a:ext cx="1917650" cy="1438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0975" y="1193763"/>
            <a:ext cx="2683825" cy="268382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7"/>
          <p:cNvSpPr txBox="1"/>
          <p:nvPr>
            <p:ph idx="4294967295" type="body"/>
          </p:nvPr>
        </p:nvSpPr>
        <p:spPr>
          <a:xfrm>
            <a:off x="8075700" y="0"/>
            <a:ext cx="1068300" cy="3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Tools &amp; Technologies</a:t>
            </a:r>
            <a:endParaRPr/>
          </a:p>
        </p:txBody>
      </p:sp>
      <p:sp>
        <p:nvSpPr>
          <p:cNvPr id="262" name="Google Shape;262;p28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NAO Robot</a:t>
            </a:r>
            <a:endParaRPr sz="2200"/>
          </a:p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NAOqi Framework</a:t>
            </a:r>
            <a:endParaRPr sz="2200"/>
          </a:p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Choregraphe Software Development Kit (SDK)</a:t>
            </a:r>
            <a:endParaRPr sz="2200"/>
          </a:p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Python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Various web-based API’s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263" name="Google Shape;2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2575" y="4098425"/>
            <a:ext cx="1917650" cy="1438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05700" y="993500"/>
            <a:ext cx="992700" cy="99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8"/>
          <p:cNvSpPr txBox="1"/>
          <p:nvPr>
            <p:ph idx="1" type="body"/>
          </p:nvPr>
        </p:nvSpPr>
        <p:spPr>
          <a:xfrm>
            <a:off x="8075700" y="0"/>
            <a:ext cx="1068300" cy="3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9"/>
          <p:cNvSpPr txBox="1"/>
          <p:nvPr>
            <p:ph idx="1" type="body"/>
          </p:nvPr>
        </p:nvSpPr>
        <p:spPr>
          <a:xfrm>
            <a:off x="1297500" y="1187225"/>
            <a:ext cx="7272600" cy="36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200"/>
              <a:t>Test users could be...</a:t>
            </a:r>
            <a:endParaRPr sz="2200"/>
          </a:p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Computer science students</a:t>
            </a:r>
            <a:endParaRPr sz="2200"/>
          </a:p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Computer science staff &amp; faculty</a:t>
            </a:r>
            <a:endParaRPr sz="2200"/>
          </a:p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General university population</a:t>
            </a:r>
            <a:endParaRPr sz="2200"/>
          </a:p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Prospective CWU students or employees</a:t>
            </a:r>
            <a:endParaRPr sz="2200"/>
          </a:p>
        </p:txBody>
      </p:sp>
      <p:sp>
        <p:nvSpPr>
          <p:cNvPr id="271" name="Google Shape;271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Scenarios</a:t>
            </a:r>
            <a:endParaRPr/>
          </a:p>
        </p:txBody>
      </p:sp>
      <p:pic>
        <p:nvPicPr>
          <p:cNvPr id="272" name="Google Shape;27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2575" y="4098425"/>
            <a:ext cx="1917650" cy="1438251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9"/>
          <p:cNvSpPr txBox="1"/>
          <p:nvPr>
            <p:ph idx="1" type="body"/>
          </p:nvPr>
        </p:nvSpPr>
        <p:spPr>
          <a:xfrm>
            <a:off x="8075700" y="0"/>
            <a:ext cx="1068300" cy="3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74" name="Google Shape;27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3400" y="501350"/>
            <a:ext cx="2106701" cy="2106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0"/>
          <p:cNvSpPr txBox="1"/>
          <p:nvPr>
            <p:ph idx="1" type="body"/>
          </p:nvPr>
        </p:nvSpPr>
        <p:spPr>
          <a:xfrm>
            <a:off x="1297500" y="1187225"/>
            <a:ext cx="7510500" cy="35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200"/>
              <a:t>Have test user...</a:t>
            </a:r>
            <a:endParaRPr sz="2200"/>
          </a:p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Read through small user manual (one page)</a:t>
            </a:r>
            <a:endParaRPr sz="2200"/>
          </a:p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Say “hello” to NAO</a:t>
            </a:r>
            <a:endParaRPr sz="2200"/>
          </a:p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Perform any desired commands from user manual</a:t>
            </a:r>
            <a:endParaRPr sz="2200"/>
          </a:p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Exhibit emotion when giving commands (e.g., shouting)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Attempt to give a confusing command to NAO</a:t>
            </a:r>
            <a:endParaRPr sz="22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2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2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280" name="Google Shape;280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Scenarios</a:t>
            </a:r>
            <a:endParaRPr/>
          </a:p>
        </p:txBody>
      </p:sp>
      <p:pic>
        <p:nvPicPr>
          <p:cNvPr id="281" name="Google Shape;28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2575" y="4098425"/>
            <a:ext cx="1917650" cy="1438251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0"/>
          <p:cNvSpPr txBox="1"/>
          <p:nvPr>
            <p:ph idx="1" type="body"/>
          </p:nvPr>
        </p:nvSpPr>
        <p:spPr>
          <a:xfrm>
            <a:off x="8075700" y="0"/>
            <a:ext cx="1068300" cy="3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Methodology</a:t>
            </a:r>
            <a:endParaRPr/>
          </a:p>
        </p:txBody>
      </p:sp>
      <p:sp>
        <p:nvSpPr>
          <p:cNvPr id="288" name="Google Shape;288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Agile Scrum methodology</a:t>
            </a:r>
            <a:endParaRPr sz="22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Team divided into groups</a:t>
            </a:r>
            <a:endParaRPr sz="22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200"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Weekly meetings for testing and discussion</a:t>
            </a:r>
            <a:endParaRPr sz="22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1"/>
          <p:cNvSpPr txBox="1"/>
          <p:nvPr>
            <p:ph idx="1" type="body"/>
          </p:nvPr>
        </p:nvSpPr>
        <p:spPr>
          <a:xfrm>
            <a:off x="8075700" y="0"/>
            <a:ext cx="1068300" cy="3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17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90" name="Google Shape;29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9200" y="670800"/>
            <a:ext cx="2258051" cy="2258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46" name="Google Shape;146;p14"/>
          <p:cNvSpPr txBox="1"/>
          <p:nvPr>
            <p:ph idx="1" type="body"/>
          </p:nvPr>
        </p:nvSpPr>
        <p:spPr>
          <a:xfrm>
            <a:off x="836800" y="1239450"/>
            <a:ext cx="3735000" cy="13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Project Introduction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Requirements Checklist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Requirements Analysis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Structural Design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4"/>
          <p:cNvSpPr txBox="1"/>
          <p:nvPr>
            <p:ph idx="1" type="body"/>
          </p:nvPr>
        </p:nvSpPr>
        <p:spPr>
          <a:xfrm>
            <a:off x="4728450" y="1239450"/>
            <a:ext cx="3384300" cy="13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Development Tools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Test Scenarios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Project Schedule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Conclusions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2575" y="4098425"/>
            <a:ext cx="1917650" cy="1438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Schedule (Gantt Chart)</a:t>
            </a:r>
            <a:endParaRPr/>
          </a:p>
        </p:txBody>
      </p:sp>
      <p:sp>
        <p:nvSpPr>
          <p:cNvPr id="296" name="Google Shape;296;p32"/>
          <p:cNvSpPr txBox="1"/>
          <p:nvPr>
            <p:ph idx="1" type="body"/>
          </p:nvPr>
        </p:nvSpPr>
        <p:spPr>
          <a:xfrm>
            <a:off x="1297500" y="12741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~1-2 week rushes for each module: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7" name="Google Shape;29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2575" y="4098425"/>
            <a:ext cx="1917650" cy="1438251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32"/>
          <p:cNvSpPr txBox="1"/>
          <p:nvPr/>
        </p:nvSpPr>
        <p:spPr>
          <a:xfrm>
            <a:off x="2468050" y="3283800"/>
            <a:ext cx="1659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999999"/>
                </a:solidFill>
                <a:highlight>
                  <a:srgbClr val="FFFFFF"/>
                </a:highlight>
              </a:rPr>
              <a:t>a</a:t>
            </a:r>
            <a:endParaRPr sz="900">
              <a:solidFill>
                <a:srgbClr val="999999"/>
              </a:solidFill>
              <a:highlight>
                <a:srgbClr val="FFFFFF"/>
              </a:highlight>
            </a:endParaRPr>
          </a:p>
        </p:txBody>
      </p:sp>
      <p:sp>
        <p:nvSpPr>
          <p:cNvPr id="299" name="Google Shape;299;p32"/>
          <p:cNvSpPr txBox="1"/>
          <p:nvPr>
            <p:ph idx="1" type="body"/>
          </p:nvPr>
        </p:nvSpPr>
        <p:spPr>
          <a:xfrm>
            <a:off x="8075700" y="0"/>
            <a:ext cx="1068300" cy="3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18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00" name="Google Shape;30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2550" y="1597853"/>
            <a:ext cx="5898900" cy="2888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306" name="Google Shape;306;p33"/>
          <p:cNvSpPr txBox="1"/>
          <p:nvPr>
            <p:ph idx="1" type="body"/>
          </p:nvPr>
        </p:nvSpPr>
        <p:spPr>
          <a:xfrm>
            <a:off x="1297500" y="1216750"/>
            <a:ext cx="7038900" cy="3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>
                <a:solidFill>
                  <a:srgbClr val="FFFFFF"/>
                </a:solidFill>
              </a:rPr>
              <a:t>Who are we?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>
                <a:solidFill>
                  <a:srgbClr val="FFFFFF"/>
                </a:solidFill>
              </a:rPr>
              <a:t>What are we doing?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>
                <a:solidFill>
                  <a:srgbClr val="FFFFFF"/>
                </a:solidFill>
              </a:rPr>
              <a:t>Why are we doing it?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>
                <a:solidFill>
                  <a:srgbClr val="FFFFFF"/>
                </a:solidFill>
              </a:rPr>
              <a:t>How will we accomplish this?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>
                <a:solidFill>
                  <a:srgbClr val="FFFFFF"/>
                </a:solidFill>
              </a:rPr>
              <a:t>When will it be done by?</a:t>
            </a:r>
            <a:endParaRPr sz="22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>
                <a:solidFill>
                  <a:srgbClr val="FFFFFF"/>
                </a:solidFill>
              </a:rPr>
              <a:t>Audience Questions?</a:t>
            </a:r>
            <a:endParaRPr sz="2200">
              <a:solidFill>
                <a:srgbClr val="FFFFFF"/>
              </a:solidFill>
            </a:endParaRPr>
          </a:p>
        </p:txBody>
      </p:sp>
      <p:pic>
        <p:nvPicPr>
          <p:cNvPr id="307" name="Google Shape;30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2575" y="4098425"/>
            <a:ext cx="1917650" cy="1438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2054" y="1106425"/>
            <a:ext cx="278354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33"/>
          <p:cNvSpPr txBox="1"/>
          <p:nvPr>
            <p:ph idx="1" type="body"/>
          </p:nvPr>
        </p:nvSpPr>
        <p:spPr>
          <a:xfrm>
            <a:off x="8075700" y="0"/>
            <a:ext cx="1068300" cy="3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19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"/>
          <p:cNvSpPr txBox="1"/>
          <p:nvPr>
            <p:ph type="title"/>
          </p:nvPr>
        </p:nvSpPr>
        <p:spPr>
          <a:xfrm>
            <a:off x="1297500" y="393750"/>
            <a:ext cx="2276700" cy="6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Project:</a:t>
            </a:r>
            <a:endParaRPr/>
          </a:p>
        </p:txBody>
      </p:sp>
      <p:sp>
        <p:nvSpPr>
          <p:cNvPr id="154" name="Google Shape;154;p15"/>
          <p:cNvSpPr txBox="1"/>
          <p:nvPr>
            <p:ph idx="1" type="body"/>
          </p:nvPr>
        </p:nvSpPr>
        <p:spPr>
          <a:xfrm>
            <a:off x="1297500" y="780325"/>
            <a:ext cx="7492200" cy="11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Showcase meaningful human-robot interaction using the Aldebaran NAO robots acquired by CWU.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55" name="Google Shape;155;p15"/>
          <p:cNvSpPr txBox="1"/>
          <p:nvPr>
            <p:ph type="title"/>
          </p:nvPr>
        </p:nvSpPr>
        <p:spPr>
          <a:xfrm>
            <a:off x="1297500" y="1657525"/>
            <a:ext cx="2276700" cy="6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Roles</a:t>
            </a:r>
            <a:r>
              <a:rPr lang="en"/>
              <a:t>:</a:t>
            </a:r>
            <a:endParaRPr/>
          </a:p>
        </p:txBody>
      </p:sp>
      <p:sp>
        <p:nvSpPr>
          <p:cNvPr id="156" name="Google Shape;156;p15"/>
          <p:cNvSpPr txBox="1"/>
          <p:nvPr>
            <p:ph idx="1" type="body"/>
          </p:nvPr>
        </p:nvSpPr>
        <p:spPr>
          <a:xfrm>
            <a:off x="1297500" y="2160400"/>
            <a:ext cx="62265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999999"/>
                </a:solidFill>
              </a:rPr>
              <a:t>Project Manager:</a:t>
            </a:r>
            <a:r>
              <a:rPr lang="en" sz="2000"/>
              <a:t> Angie Quach 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999999"/>
                </a:solidFill>
              </a:rPr>
              <a:t>Coding Lead:</a:t>
            </a:r>
            <a:r>
              <a:rPr lang="en" sz="2000"/>
              <a:t> Casey Chen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999999"/>
                </a:solidFill>
              </a:rPr>
              <a:t>QA/Testing Lead:</a:t>
            </a:r>
            <a:r>
              <a:rPr lang="en" sz="2000"/>
              <a:t> Matthew Harker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999999"/>
                </a:solidFill>
              </a:rPr>
              <a:t>Documentation Lead:</a:t>
            </a:r>
            <a:r>
              <a:rPr lang="en" sz="2000"/>
              <a:t> Derek Vaughan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999999"/>
                </a:solidFill>
              </a:rPr>
              <a:t>Communication Lead:</a:t>
            </a:r>
            <a:r>
              <a:rPr lang="en" sz="2000"/>
              <a:t> Hailey Dhanens</a:t>
            </a:r>
            <a:endParaRPr sz="2000"/>
          </a:p>
        </p:txBody>
      </p:sp>
      <p:sp>
        <p:nvSpPr>
          <p:cNvPr id="157" name="Google Shape;157;p15"/>
          <p:cNvSpPr txBox="1"/>
          <p:nvPr>
            <p:ph idx="1" type="body"/>
          </p:nvPr>
        </p:nvSpPr>
        <p:spPr>
          <a:xfrm>
            <a:off x="8075700" y="0"/>
            <a:ext cx="1068300" cy="3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58" name="Google Shape;15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2575" y="4098425"/>
            <a:ext cx="1917650" cy="1438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1575" y="1785175"/>
            <a:ext cx="2212076" cy="2212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NAO?</a:t>
            </a:r>
            <a:endParaRPr/>
          </a:p>
        </p:txBody>
      </p:sp>
      <p:pic>
        <p:nvPicPr>
          <p:cNvPr id="165" name="Google Shape;16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478000" y="2170775"/>
            <a:ext cx="2228025" cy="297272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6"/>
          <p:cNvSpPr txBox="1"/>
          <p:nvPr>
            <p:ph idx="1" type="body"/>
          </p:nvPr>
        </p:nvSpPr>
        <p:spPr>
          <a:xfrm>
            <a:off x="8075700" y="0"/>
            <a:ext cx="1068300" cy="3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7" name="Google Shape;167;p16"/>
          <p:cNvSpPr txBox="1"/>
          <p:nvPr>
            <p:ph idx="1" type="body"/>
          </p:nvPr>
        </p:nvSpPr>
        <p:spPr>
          <a:xfrm>
            <a:off x="836800" y="1239450"/>
            <a:ext cx="4845900" cy="13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Fully programmable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Can walk, talk, listen for commands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Many onboard sensors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32575" y="4098425"/>
            <a:ext cx="1917650" cy="1438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7"/>
          <p:cNvSpPr txBox="1"/>
          <p:nvPr>
            <p:ph idx="1" type="subTitle"/>
          </p:nvPr>
        </p:nvSpPr>
        <p:spPr>
          <a:xfrm>
            <a:off x="5603800" y="699788"/>
            <a:ext cx="2742600" cy="8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Requirements</a:t>
            </a:r>
            <a:endParaRPr sz="3000"/>
          </a:p>
        </p:txBody>
      </p:sp>
      <p:pic>
        <p:nvPicPr>
          <p:cNvPr id="174" name="Google Shape;1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2575" y="4098425"/>
            <a:ext cx="1917650" cy="1438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7538" y="1211938"/>
            <a:ext cx="3070825" cy="307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7"/>
          <p:cNvSpPr txBox="1"/>
          <p:nvPr>
            <p:ph idx="4294967295" type="body"/>
          </p:nvPr>
        </p:nvSpPr>
        <p:spPr>
          <a:xfrm>
            <a:off x="8075700" y="0"/>
            <a:ext cx="1068300" cy="3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8"/>
          <p:cNvSpPr txBox="1"/>
          <p:nvPr>
            <p:ph type="title"/>
          </p:nvPr>
        </p:nvSpPr>
        <p:spPr>
          <a:xfrm>
            <a:off x="1140700" y="3799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 Checklist - High Priority</a:t>
            </a:r>
            <a:endParaRPr/>
          </a:p>
        </p:txBody>
      </p:sp>
      <p:sp>
        <p:nvSpPr>
          <p:cNvPr id="182" name="Google Shape;182;p18"/>
          <p:cNvSpPr txBox="1"/>
          <p:nvPr>
            <p:ph idx="1" type="body"/>
          </p:nvPr>
        </p:nvSpPr>
        <p:spPr>
          <a:xfrm>
            <a:off x="1140700" y="1161425"/>
            <a:ext cx="7195800" cy="3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The NAO unit should be able to</a:t>
            </a:r>
            <a:r>
              <a:rPr lang="en" sz="2200">
                <a:latin typeface="Arial"/>
                <a:ea typeface="Arial"/>
                <a:cs typeface="Arial"/>
                <a:sym typeface="Arial"/>
              </a:rPr>
              <a:t>...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Quickly recognize and act upon basic commands and gestures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Quickly answer all questions (from a finite list) 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Move each appendage when reacting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Google Shape;18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2575" y="4098425"/>
            <a:ext cx="1917650" cy="1438251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8"/>
          <p:cNvSpPr txBox="1"/>
          <p:nvPr>
            <p:ph idx="1" type="body"/>
          </p:nvPr>
        </p:nvSpPr>
        <p:spPr>
          <a:xfrm>
            <a:off x="8075700" y="0"/>
            <a:ext cx="1068300" cy="3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9"/>
          <p:cNvSpPr txBox="1"/>
          <p:nvPr>
            <p:ph type="title"/>
          </p:nvPr>
        </p:nvSpPr>
        <p:spPr>
          <a:xfrm>
            <a:off x="1140700" y="3799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 Checklist - Low Priority</a:t>
            </a:r>
            <a:endParaRPr/>
          </a:p>
        </p:txBody>
      </p:sp>
      <p:sp>
        <p:nvSpPr>
          <p:cNvPr id="190" name="Google Shape;190;p19"/>
          <p:cNvSpPr txBox="1"/>
          <p:nvPr>
            <p:ph idx="1" type="body"/>
          </p:nvPr>
        </p:nvSpPr>
        <p:spPr>
          <a:xfrm>
            <a:off x="1140700" y="1161425"/>
            <a:ext cx="7523100" cy="3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We would like the</a:t>
            </a:r>
            <a:r>
              <a:rPr lang="en" sz="2200">
                <a:latin typeface="Arial"/>
                <a:ea typeface="Arial"/>
                <a:cs typeface="Arial"/>
                <a:sym typeface="Arial"/>
              </a:rPr>
              <a:t> NAO unit to be able to...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Exhibit emotional response based on user’s emotion.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Recognize “foul” language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Listen for music and perform a dance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2575" y="4098425"/>
            <a:ext cx="1917650" cy="1438251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9"/>
          <p:cNvSpPr txBox="1"/>
          <p:nvPr>
            <p:ph idx="1" type="body"/>
          </p:nvPr>
        </p:nvSpPr>
        <p:spPr>
          <a:xfrm>
            <a:off x="8075700" y="0"/>
            <a:ext cx="1068300" cy="3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"/>
          <p:cNvSpPr txBox="1"/>
          <p:nvPr>
            <p:ph idx="1" type="subTitle"/>
          </p:nvPr>
        </p:nvSpPr>
        <p:spPr>
          <a:xfrm>
            <a:off x="5531650" y="360738"/>
            <a:ext cx="2742600" cy="8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Requirements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Analysis</a:t>
            </a:r>
            <a:endParaRPr sz="3000"/>
          </a:p>
        </p:txBody>
      </p:sp>
      <p:pic>
        <p:nvPicPr>
          <p:cNvPr id="198" name="Google Shape;1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2575" y="4098425"/>
            <a:ext cx="1917650" cy="1438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4700" y="1488588"/>
            <a:ext cx="2476500" cy="24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0"/>
          <p:cNvSpPr txBox="1"/>
          <p:nvPr>
            <p:ph idx="4294967295" type="body"/>
          </p:nvPr>
        </p:nvSpPr>
        <p:spPr>
          <a:xfrm>
            <a:off x="8075700" y="0"/>
            <a:ext cx="1068300" cy="3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"/>
          <p:cNvSpPr txBox="1"/>
          <p:nvPr>
            <p:ph type="title"/>
          </p:nvPr>
        </p:nvSpPr>
        <p:spPr>
          <a:xfrm>
            <a:off x="1140700" y="3799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 Analysis - Validity</a:t>
            </a:r>
            <a:endParaRPr/>
          </a:p>
        </p:txBody>
      </p:sp>
      <p:sp>
        <p:nvSpPr>
          <p:cNvPr id="206" name="Google Shape;206;p21"/>
          <p:cNvSpPr txBox="1"/>
          <p:nvPr>
            <p:ph idx="1" type="body"/>
          </p:nvPr>
        </p:nvSpPr>
        <p:spPr>
          <a:xfrm>
            <a:off x="1046925" y="1107025"/>
            <a:ext cx="7884000" cy="16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Ensure requirements are 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relevant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 towards project goals: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ommands &amp; gestures displays ability to interpret 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language and perform corresponding tasks.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Reacting to verbal emotions will enhance the user’s 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experience.</a:t>
            </a:r>
            <a:b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         Our software’s requirements are </a:t>
            </a:r>
            <a:r>
              <a:rPr b="1" i="1"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valid.</a:t>
            </a:r>
            <a:endParaRPr i="1"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207" name="Google Shape;2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2575" y="4098425"/>
            <a:ext cx="1917650" cy="1438251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1"/>
          <p:cNvSpPr txBox="1"/>
          <p:nvPr>
            <p:ph idx="1" type="body"/>
          </p:nvPr>
        </p:nvSpPr>
        <p:spPr>
          <a:xfrm>
            <a:off x="8075700" y="0"/>
            <a:ext cx="1068300" cy="3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