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media/image6.png" ContentType="image/png"/>
  <Override PartName="/ppt/media/image5.png" ContentType="image/png"/>
  <Override PartName="/ppt/media/image9.emf" ContentType="image/x-emf"/>
  <Override PartName="/ppt/media/image4.png" ContentType="image/png"/>
  <Override PartName="/ppt/media/image8.emf" ContentType="image/x-emf"/>
  <Override PartName="/ppt/media/image10.emf" ContentType="image/x-emf"/>
  <Override PartName="/ppt/media/image11.png" ContentType="image/png"/>
  <Override PartName="/ppt/media/image2.png" ContentType="image/png"/>
  <Override PartName="/ppt/media/image1.png" ContentType="image/png"/>
  <Override PartName="/ppt/media/image7.emf" ContentType="image/x-emf"/>
  <Override PartName="/ppt/media/image3.png" ContentType="image/png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DejaVu Sans"/>
              </a:defRPr>
            </a:pPr>
            <a:r>
              <a:rPr b="0" sz="1300" spc="-1" strike="noStrike">
                <a:latin typeface="DejaVu Sans"/>
              </a:rPr>
              <a:t>体制健康数据条形图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 列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a933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55308d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5983b0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不及格</c:v>
                </c:pt>
                <c:pt idx="1">
                  <c:v>及格</c:v>
                </c:pt>
                <c:pt idx="2">
                  <c:v>良好</c:v>
                </c:pt>
                <c:pt idx="3">
                  <c:v>优秀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13</c:v>
                </c:pt>
                <c:pt idx="3">
                  <c:v>4.3</c:v>
                </c:pt>
              </c:numCache>
            </c:numRef>
          </c:val>
        </c:ser>
        <c:gapWidth val="100"/>
        <c:overlap val="0"/>
        <c:axId val="23359189"/>
        <c:axId val="1280379"/>
      </c:barChart>
      <c:catAx>
        <c:axId val="23359189"/>
        <c:scaling>
          <c:orientation val="minMax"/>
        </c:scaling>
        <c:delete val="0"/>
        <c:axPos val="b"/>
        <c:numFmt formatCode="[$-804]yyyy/m/d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1280379"/>
        <c:crosses val="autoZero"/>
        <c:auto val="1"/>
        <c:lblAlgn val="ctr"/>
        <c:lblOffset val="100"/>
        <c:noMultiLvlLbl val="0"/>
      </c:catAx>
      <c:valAx>
        <c:axId val="128037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23359189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DejaVu Sans"/>
              </a:defRPr>
            </a:pPr>
            <a:r>
              <a:rPr b="0" sz="1300" spc="-1" strike="noStrike">
                <a:latin typeface="DejaVu Sans"/>
              </a:rPr>
              <a:t>体制健康数据扇形图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1 列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a933"/>
              </a:solidFill>
              <a:ln w="0">
                <a:noFill/>
              </a:ln>
            </c:spPr>
          </c:dPt>
          <c:dPt>
            <c:idx val="1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2"/>
            <c:spPr>
              <a:solidFill>
                <a:srgbClr val="55308d"/>
              </a:solidFill>
              <a:ln w="0">
                <a:noFill/>
              </a:ln>
            </c:spPr>
          </c:dPt>
          <c:dPt>
            <c:idx val="3"/>
            <c:spPr>
              <a:solidFill>
                <a:srgbClr val="5983b0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不及格</c:v>
                </c:pt>
                <c:pt idx="1">
                  <c:v>及格</c:v>
                </c:pt>
                <c:pt idx="2">
                  <c:v>良好</c:v>
                </c:pt>
                <c:pt idx="3">
                  <c:v>优秀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13</c:v>
                </c:pt>
                <c:pt idx="3">
                  <c:v>4.3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DejaVu Sans"/>
              </a:defRPr>
            </a:pPr>
            <a:r>
              <a:rPr b="0" sz="1300" spc="-1" strike="noStrike">
                <a:latin typeface="DejaVu Sans"/>
              </a:rPr>
              <a:t>体制健康数据折线图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 列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Pt>
            <c:idx val="0"/>
            <c:marker>
              <c:symbol val="square"/>
              <c:size val="8"/>
              <c:spPr>
                <a:solidFill>
                  <a:srgbClr val="00a933"/>
                </a:solidFill>
              </c:spPr>
            </c:marker>
          </c:dPt>
          <c:dPt>
            <c:idx val="1"/>
            <c:marker>
              <c:symbol val="square"/>
              <c:size val="8"/>
              <c:spPr>
                <a:solidFill>
                  <a:srgbClr val="004586"/>
                </a:solidFill>
              </c:spPr>
            </c:marker>
          </c:dPt>
          <c:dPt>
            <c:idx val="2"/>
            <c:marker>
              <c:symbol val="square"/>
              <c:size val="8"/>
              <c:spPr>
                <a:solidFill>
                  <a:srgbClr val="55308d"/>
                </a:solidFill>
              </c:spPr>
            </c:marker>
          </c:dPt>
          <c:dPt>
            <c:idx val="3"/>
            <c:marker>
              <c:symbol val="square"/>
              <c:size val="8"/>
              <c:spPr>
                <a:solidFill>
                  <a:srgbClr val="5983b0"/>
                </a:solidFill>
              </c:spPr>
            </c:marke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不及格</c:v>
                </c:pt>
                <c:pt idx="1">
                  <c:v>及格</c:v>
                </c:pt>
                <c:pt idx="2">
                  <c:v>良好</c:v>
                </c:pt>
                <c:pt idx="3">
                  <c:v>优秀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13</c:v>
                </c:pt>
                <c:pt idx="3">
                  <c:v>4.3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31406656"/>
        <c:axId val="63935320"/>
      </c:lineChart>
      <c:catAx>
        <c:axId val="31406656"/>
        <c:scaling>
          <c:orientation val="minMax"/>
        </c:scaling>
        <c:delete val="0"/>
        <c:axPos val="b"/>
        <c:numFmt formatCode="[$-804]yyyy/m/d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63935320"/>
        <c:crosses val="autoZero"/>
        <c:auto val="1"/>
        <c:lblAlgn val="ctr"/>
        <c:lblOffset val="100"/>
        <c:noMultiLvlLbl val="0"/>
      </c:catAx>
      <c:valAx>
        <c:axId val="63935320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3140665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DejaVu Sans"/>
              </a:defRPr>
            </a:pPr>
            <a:r>
              <a:rPr b="0" sz="1300" spc="-1" strike="noStrike">
                <a:latin typeface="DejaVu Sans"/>
              </a:rPr>
              <a:t>体制健康数据直方图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 列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a933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55308d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5983b0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2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"/>
              <c:txPr>
                <a:bodyPr wrap="none"/>
                <a:lstStyle/>
                <a:p>
                  <a:pPr>
                    <a:defRPr b="0" sz="1000" spc="-1" strike="noStrike">
                      <a:latin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latin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不及格</c:v>
                </c:pt>
                <c:pt idx="1">
                  <c:v>及格</c:v>
                </c:pt>
                <c:pt idx="2">
                  <c:v>良好</c:v>
                </c:pt>
                <c:pt idx="3">
                  <c:v>优秀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13</c:v>
                </c:pt>
                <c:pt idx="3">
                  <c:v>4.3</c:v>
                </c:pt>
              </c:numCache>
            </c:numRef>
          </c:val>
        </c:ser>
        <c:gapWidth val="100"/>
        <c:overlap val="0"/>
        <c:axId val="25262599"/>
        <c:axId val="55786417"/>
      </c:barChart>
      <c:catAx>
        <c:axId val="25262599"/>
        <c:scaling>
          <c:orientation val="minMax"/>
        </c:scaling>
        <c:delete val="0"/>
        <c:axPos val="b"/>
        <c:numFmt formatCode="[$-804]yyyy/m/d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55786417"/>
        <c:crosses val="autoZero"/>
        <c:auto val="1"/>
        <c:lblAlgn val="ctr"/>
        <c:lblOffset val="100"/>
        <c:noMultiLvlLbl val="0"/>
      </c:catAx>
      <c:valAx>
        <c:axId val="5578641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DejaVu Sans"/>
              </a:defRPr>
            </a:pPr>
          </a:p>
        </c:txPr>
        <c:crossAx val="25262599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点击鼠标</a:t>
            </a:r>
            <a:r>
              <a:rPr b="0" lang="zh-CN" sz="4400" spc="-1" strike="noStrike">
                <a:latin typeface="DejaVu Sans"/>
              </a:rPr>
              <a:t>编辑标题</a:t>
            </a:r>
            <a:r>
              <a:rPr b="0" lang="zh-CN" sz="4400" spc="-1" strike="noStrike">
                <a:latin typeface="DejaVu Sans"/>
              </a:rPr>
              <a:t>文字格式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点击鼠标编辑大纲文字格式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DejaVu Sans"/>
              </a:rPr>
              <a:t>第二个大纲级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DejaVu Sans"/>
              </a:rPr>
              <a:t>第三大纲级别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DejaVu Sans"/>
              </a:rPr>
              <a:t>第四大纲级别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DejaVu Sans"/>
              </a:rPr>
              <a:t>第五大纲级别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DejaVu Sans"/>
              </a:rPr>
              <a:t>第六大纲级别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DejaVu Sans"/>
              </a:rPr>
              <a:t>第七大纲级别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DejaVu Serif"/>
              </a:rPr>
              <a:t>&lt;日期/时间&gt;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DejaVu Serif"/>
              </a:rPr>
              <a:t>&lt;页脚&gt;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2710E9-0D29-4586-916F-53A11256D1BC}" type="slidenum">
              <a:rPr b="0" lang="en-US" sz="1400" spc="-1" strike="noStrike">
                <a:latin typeface="DejaVu Serif"/>
              </a:rPr>
              <a:t>&lt;编号&gt;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体</a:t>
            </a:r>
            <a:r>
              <a:rPr b="0" lang="zh-CN" sz="4400" spc="-1" strike="noStrike">
                <a:latin typeface="DejaVu Sans"/>
              </a:rPr>
              <a:t>质</a:t>
            </a:r>
            <a:r>
              <a:rPr b="0" lang="zh-CN" sz="4400" spc="-1" strike="noStrike">
                <a:latin typeface="DejaVu Sans"/>
              </a:rPr>
              <a:t>健</a:t>
            </a:r>
            <a:r>
              <a:rPr b="0" lang="zh-CN" sz="4400" spc="-1" strike="noStrike">
                <a:latin typeface="DejaVu Sans"/>
              </a:rPr>
              <a:t>康</a:t>
            </a:r>
            <a:r>
              <a:rPr b="0" lang="zh-CN" sz="4400" spc="-1" strike="noStrike">
                <a:latin typeface="DejaVu Sans"/>
              </a:rPr>
              <a:t>中</a:t>
            </a:r>
            <a:r>
              <a:rPr b="0" lang="zh-CN" sz="4400" spc="-1" strike="noStrike">
                <a:latin typeface="DejaVu Sans"/>
              </a:rPr>
              <a:t>的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r>
              <a:rPr b="0" lang="zh-CN" sz="4400" spc="-1" strike="noStrike">
                <a:latin typeface="DejaVu Sans"/>
              </a:rPr>
              <a:t>分</a:t>
            </a:r>
            <a:r>
              <a:rPr b="0" lang="zh-CN" sz="4400" spc="-1" strike="noStrike">
                <a:latin typeface="DejaVu Sans"/>
              </a:rPr>
              <a:t>析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-36000" y="4950000"/>
            <a:ext cx="2376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DejaVu Sans"/>
              </a:rPr>
              <a:t>学生数</a:t>
            </a:r>
            <a:r>
              <a:rPr b="0" lang="zh-CN" sz="1800" spc="-1" strike="noStrike">
                <a:latin typeface="DejaVu Sans"/>
              </a:rPr>
              <a:t>据由</a:t>
            </a:r>
            <a:r>
              <a:rPr b="0" lang="en-US" sz="1800" spc="-1" strike="noStrike">
                <a:latin typeface="DejaVu Sans"/>
              </a:rPr>
              <a:t>C+</a:t>
            </a:r>
            <a:r>
              <a:rPr b="0" lang="en-US" sz="1800" spc="-1" strike="noStrike">
                <a:latin typeface="DejaVu Sans"/>
              </a:rPr>
              <a:t>+</a:t>
            </a:r>
            <a:r>
              <a:rPr b="0" lang="zh-CN" sz="1800" spc="-1" strike="noStrike">
                <a:latin typeface="DejaVu Sans"/>
              </a:rPr>
              <a:t>支持</a:t>
            </a:r>
            <a:endParaRPr b="0" lang="en-US" sz="1800" spc="-1" strike="noStrike">
              <a:latin typeface="DejaVu Sans"/>
            </a:endParaRPr>
          </a:p>
          <a:p>
            <a:pPr algn="ctr"/>
            <a:r>
              <a:rPr b="0" lang="en-US" sz="1800" spc="-1" strike="noStrike">
                <a:latin typeface="DejaVu Sans"/>
              </a:rPr>
              <a:t>( .cpp</a:t>
            </a:r>
            <a:r>
              <a:rPr b="0" lang="zh-CN" sz="1800" spc="-1" strike="noStrike">
                <a:latin typeface="DejaVu Sans"/>
              </a:rPr>
              <a:t>由曾子</a:t>
            </a:r>
            <a:r>
              <a:rPr b="0" lang="zh-CN" sz="1800" spc="-1" strike="noStrike">
                <a:latin typeface="DejaVu Sans"/>
              </a:rPr>
              <a:t>康编</a:t>
            </a:r>
            <a:r>
              <a:rPr b="0" lang="zh-CN" sz="1800" spc="-1" strike="noStrike">
                <a:latin typeface="DejaVu Sans"/>
              </a:rPr>
              <a:t>写</a:t>
            </a:r>
            <a:r>
              <a:rPr b="0" lang="en-US" sz="1800" spc="-1" strike="noStrike">
                <a:latin typeface="DejaVu Sans"/>
              </a:rPr>
              <a:t>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8100000" y="5220000"/>
            <a:ext cx="198000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制作</a:t>
            </a:r>
            <a:r>
              <a:rPr b="0" lang="zh-CN" sz="1800" spc="-1" strike="noStrike">
                <a:latin typeface="DejaVu Sans"/>
              </a:rPr>
              <a:t>者</a:t>
            </a:r>
            <a:r>
              <a:rPr b="0" lang="en-US" sz="1800" spc="-1" strike="noStrike">
                <a:latin typeface="DejaVu Sans"/>
              </a:rPr>
              <a:t>:</a:t>
            </a:r>
            <a:r>
              <a:rPr b="0" lang="zh-CN" sz="1800" spc="-1" strike="noStrike">
                <a:latin typeface="DejaVu Sans"/>
              </a:rPr>
              <a:t>曾子</a:t>
            </a:r>
            <a:r>
              <a:rPr b="0" lang="zh-CN" sz="1800" spc="-1" strike="noStrike">
                <a:latin typeface="DejaVu Sans"/>
              </a:rPr>
              <a:t>康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0" y="1980000"/>
            <a:ext cx="1748880" cy="14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参与系</a:t>
            </a:r>
            <a:r>
              <a:rPr b="0" lang="zh-CN" sz="1800" spc="-1" strike="noStrike">
                <a:latin typeface="DejaVu Sans"/>
              </a:rPr>
              <a:t>统</a:t>
            </a:r>
            <a:r>
              <a:rPr b="0" lang="en-US" sz="1800" spc="-1" strike="noStrike">
                <a:latin typeface="DejaVu Sans"/>
              </a:rPr>
              <a:t>/</a:t>
            </a:r>
            <a:r>
              <a:rPr b="0" lang="zh-CN" sz="1800" spc="-1" strike="noStrike">
                <a:latin typeface="DejaVu Sans"/>
              </a:rPr>
              <a:t>软</a:t>
            </a:r>
            <a:r>
              <a:rPr b="0" lang="zh-CN" sz="1800" spc="-1" strike="noStrike">
                <a:latin typeface="DejaVu Sans"/>
              </a:rPr>
              <a:t>件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Deepi</a:t>
            </a:r>
            <a:r>
              <a:rPr b="0" lang="en-US" sz="1800" spc="-1" strike="noStrike">
                <a:latin typeface="DejaVu Sans"/>
              </a:rPr>
              <a:t>n20.9</a:t>
            </a:r>
            <a:r>
              <a:rPr b="0" lang="en-US" sz="1800" spc="-1" strike="noStrike">
                <a:latin typeface="DejaVu Sans"/>
              </a:rPr>
              <a:t>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Libre</a:t>
            </a:r>
            <a:r>
              <a:rPr b="0" lang="en-US" sz="1800" spc="-1" strike="noStrike">
                <a:latin typeface="DejaVu Sans"/>
              </a:rPr>
              <a:t>Office</a:t>
            </a:r>
            <a:r>
              <a:rPr b="0" lang="en-US" sz="1800" spc="-1" strike="noStrike">
                <a:latin typeface="DejaVu Sans"/>
              </a:rPr>
              <a:t>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GIMP\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Qt </a:t>
            </a:r>
            <a:r>
              <a:rPr b="0" lang="en-US" sz="1800" spc="-1" strike="noStrike">
                <a:latin typeface="DejaVu Sans"/>
              </a:rPr>
              <a:t>Creat</a:t>
            </a:r>
            <a:r>
              <a:rPr b="0" lang="en-US" sz="1800" spc="-1" strike="noStrike">
                <a:latin typeface="DejaVu Sans"/>
              </a:rPr>
              <a:t>or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-13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描</a:t>
            </a:r>
            <a:r>
              <a:rPr b="0" lang="zh-CN" sz="4400" spc="-1" strike="noStrike">
                <a:latin typeface="DejaVu Sans"/>
              </a:rPr>
              <a:t>述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graphicFrame>
        <p:nvGraphicFramePr>
          <p:cNvPr id="75" name=""/>
          <p:cNvGraphicFramePr/>
          <p:nvPr/>
        </p:nvGraphicFramePr>
        <p:xfrm>
          <a:off x="762120" y="812520"/>
          <a:ext cx="8242200" cy="44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-13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描</a:t>
            </a:r>
            <a:r>
              <a:rPr b="0" lang="zh-CN" sz="4400" spc="-1" strike="noStrike">
                <a:latin typeface="DejaVu Sans"/>
              </a:rPr>
              <a:t>述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graphicFrame>
        <p:nvGraphicFramePr>
          <p:cNvPr id="77" name=""/>
          <p:cNvGraphicFramePr/>
          <p:nvPr/>
        </p:nvGraphicFramePr>
        <p:xfrm>
          <a:off x="762120" y="812520"/>
          <a:ext cx="8242200" cy="44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260000" y="3348000"/>
            <a:ext cx="1800000" cy="1692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060000" y="1800000"/>
            <a:ext cx="1980000" cy="32400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5004000" y="2395080"/>
            <a:ext cx="1980000" cy="26449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6984000" y="4068000"/>
            <a:ext cx="1836000" cy="9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分</a:t>
            </a:r>
            <a:r>
              <a:rPr b="0" lang="zh-CN" sz="4400" spc="-1" strike="noStrike">
                <a:latin typeface="DejaVu Sans"/>
              </a:rPr>
              <a:t>析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本次调查共调查</a:t>
            </a:r>
            <a:r>
              <a:rPr b="0" lang="en-US" sz="3200" spc="-1" strike="noStrike">
                <a:latin typeface="DejaVu Sans"/>
              </a:rPr>
              <a:t>40</a:t>
            </a:r>
            <a:r>
              <a:rPr b="0" lang="zh-CN" sz="3200" spc="-1" strike="noStrike">
                <a:latin typeface="DejaVu Sans"/>
              </a:rPr>
              <a:t>人，体质健康成绩达到及格的最多，有</a:t>
            </a:r>
            <a:r>
              <a:rPr b="0" lang="en-US" sz="3200" spc="-1" strike="noStrike">
                <a:latin typeface="DejaVu Sans"/>
              </a:rPr>
              <a:t>16</a:t>
            </a:r>
            <a:r>
              <a:rPr b="0" lang="zh-CN" sz="3200" spc="-1" strike="noStrike">
                <a:latin typeface="DejaVu Sans"/>
              </a:rPr>
              <a:t>人，良好及以上的有</a:t>
            </a:r>
            <a:r>
              <a:rPr b="0" lang="en-US" sz="3200" spc="-1" strike="noStrike">
                <a:latin typeface="DejaVu Sans"/>
              </a:rPr>
              <a:t>16</a:t>
            </a:r>
            <a:r>
              <a:rPr b="0" lang="zh-CN" sz="3200" spc="-1" strike="noStrike">
                <a:latin typeface="DejaVu Sans"/>
              </a:rPr>
              <a:t>人，占统计人数的</a:t>
            </a:r>
            <a:r>
              <a:rPr b="0" lang="en-US" sz="3200" spc="-1" strike="noStrike">
                <a:latin typeface="DejaVu Sans"/>
              </a:rPr>
              <a:t>40%</a:t>
            </a:r>
            <a:r>
              <a:rPr b="0" lang="zh-CN" sz="3200" spc="-1" strike="noStrike">
                <a:latin typeface="DejaVu Sans"/>
              </a:rPr>
              <a:t>，不足统计人数的</a:t>
            </a:r>
            <a:r>
              <a:rPr b="0" lang="en-US" sz="3200" spc="-1" strike="noStrike">
                <a:latin typeface="DejaVu Sans"/>
              </a:rPr>
              <a:t>50%​</a:t>
            </a:r>
            <a:r>
              <a:rPr b="0" lang="zh-CN" sz="3200" spc="-1" strike="noStrike">
                <a:latin typeface="DejaVu Sans"/>
              </a:rPr>
              <a:t>。由此可估计全校七年级学生体质不理想。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-13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调</a:t>
            </a:r>
            <a:r>
              <a:rPr b="0" lang="zh-CN" sz="4400" spc="-1" strike="noStrike">
                <a:latin typeface="DejaVu Sans"/>
              </a:rPr>
              <a:t>查</a:t>
            </a:r>
            <a:r>
              <a:rPr b="0" lang="zh-CN" sz="4400" spc="-1" strike="noStrike">
                <a:latin typeface="DejaVu Sans"/>
              </a:rPr>
              <a:t>报</a:t>
            </a:r>
            <a:r>
              <a:rPr b="0" lang="zh-CN" sz="4400" spc="-1" strike="noStrike">
                <a:latin typeface="DejaVu Sans"/>
              </a:rPr>
              <a:t>告</a:t>
            </a:r>
            <a:endParaRPr b="0" lang="en-US" sz="4400" spc="-1" strike="noStrike">
              <a:latin typeface="DejaVu Sans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718200"/>
            <a:ext cx="10080000" cy="49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交</a:t>
            </a:r>
            <a:r>
              <a:rPr b="0" lang="zh-CN" sz="4400" spc="-1" strike="noStrike">
                <a:latin typeface="DejaVu Sans"/>
              </a:rPr>
              <a:t>流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我们要加强体育锻炼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增强数学统计能力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要有开源精神，与他人分享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谢</a:t>
            </a:r>
            <a:r>
              <a:rPr b="0" lang="zh-CN" sz="4400" spc="-1" strike="noStrike">
                <a:latin typeface="DejaVu Sans"/>
              </a:rPr>
              <a:t>谢</a:t>
            </a:r>
            <a:r>
              <a:rPr b="0" lang="zh-CN" sz="4400" spc="-1" strike="noStrike">
                <a:latin typeface="DejaVu Sans"/>
              </a:rPr>
              <a:t>观</a:t>
            </a:r>
            <a:r>
              <a:rPr b="0" lang="zh-CN" sz="4400" spc="-1" strike="noStrike">
                <a:latin typeface="DejaVu Sans"/>
              </a:rPr>
              <a:t>看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36000" y="4950000"/>
            <a:ext cx="2376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DejaVu Sans"/>
              </a:rPr>
              <a:t>学生</a:t>
            </a:r>
            <a:r>
              <a:rPr b="0" lang="zh-CN" sz="1800" spc="-1" strike="noStrike">
                <a:latin typeface="DejaVu Sans"/>
              </a:rPr>
              <a:t>数据</a:t>
            </a:r>
            <a:r>
              <a:rPr b="0" lang="zh-CN" sz="1800" spc="-1" strike="noStrike">
                <a:latin typeface="DejaVu Sans"/>
              </a:rPr>
              <a:t>由</a:t>
            </a:r>
            <a:r>
              <a:rPr b="0" lang="en-US" sz="1800" spc="-1" strike="noStrike">
                <a:latin typeface="DejaVu Sans"/>
              </a:rPr>
              <a:t>C+</a:t>
            </a:r>
            <a:r>
              <a:rPr b="0" lang="en-US" sz="1800" spc="-1" strike="noStrike">
                <a:latin typeface="DejaVu Sans"/>
              </a:rPr>
              <a:t>+</a:t>
            </a:r>
            <a:r>
              <a:rPr b="0" lang="zh-CN" sz="1800" spc="-1" strike="noStrike">
                <a:latin typeface="DejaVu Sans"/>
              </a:rPr>
              <a:t>支</a:t>
            </a:r>
            <a:r>
              <a:rPr b="0" lang="zh-CN" sz="1800" spc="-1" strike="noStrike">
                <a:latin typeface="DejaVu Sans"/>
              </a:rPr>
              <a:t>持</a:t>
            </a:r>
            <a:endParaRPr b="0" lang="en-US" sz="1800" spc="-1" strike="noStrike">
              <a:latin typeface="DejaVu Sans"/>
            </a:endParaRPr>
          </a:p>
          <a:p>
            <a:pPr algn="ctr"/>
            <a:r>
              <a:rPr b="0" lang="en-US" sz="1800" spc="-1" strike="noStrike">
                <a:latin typeface="DejaVu Sans"/>
              </a:rPr>
              <a:t>( .cp</a:t>
            </a:r>
            <a:r>
              <a:rPr b="0" lang="en-US" sz="1800" spc="-1" strike="noStrike">
                <a:latin typeface="DejaVu Sans"/>
              </a:rPr>
              <a:t>p</a:t>
            </a:r>
            <a:r>
              <a:rPr b="0" lang="zh-CN" sz="1800" spc="-1" strike="noStrike">
                <a:latin typeface="DejaVu Sans"/>
              </a:rPr>
              <a:t>由</a:t>
            </a:r>
            <a:r>
              <a:rPr b="0" lang="zh-CN" sz="1800" spc="-1" strike="noStrike">
                <a:latin typeface="DejaVu Sans"/>
              </a:rPr>
              <a:t>曾子</a:t>
            </a:r>
            <a:r>
              <a:rPr b="0" lang="zh-CN" sz="1800" spc="-1" strike="noStrike">
                <a:latin typeface="DejaVu Sans"/>
              </a:rPr>
              <a:t>康编</a:t>
            </a:r>
            <a:r>
              <a:rPr b="0" lang="zh-CN" sz="1800" spc="-1" strike="noStrike">
                <a:latin typeface="DejaVu Sans"/>
              </a:rPr>
              <a:t>写</a:t>
            </a:r>
            <a:r>
              <a:rPr b="0" lang="en-US" sz="1800" spc="-1" strike="noStrike">
                <a:latin typeface="DejaVu Sans"/>
              </a:rPr>
              <a:t>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100000" y="5220000"/>
            <a:ext cx="198000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制作</a:t>
            </a:r>
            <a:r>
              <a:rPr b="0" lang="zh-CN" sz="1800" spc="-1" strike="noStrike">
                <a:latin typeface="DejaVu Sans"/>
              </a:rPr>
              <a:t>者</a:t>
            </a:r>
            <a:r>
              <a:rPr b="0" lang="en-US" sz="1800" spc="-1" strike="noStrike">
                <a:latin typeface="DejaVu Sans"/>
              </a:rPr>
              <a:t>:</a:t>
            </a:r>
            <a:r>
              <a:rPr b="0" lang="zh-CN" sz="1800" spc="-1" strike="noStrike">
                <a:latin typeface="DejaVu Sans"/>
              </a:rPr>
              <a:t>曾子</a:t>
            </a:r>
            <a:r>
              <a:rPr b="0" lang="zh-CN" sz="1800" spc="-1" strike="noStrike">
                <a:latin typeface="DejaVu Sans"/>
              </a:rPr>
              <a:t>康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0" y="1980000"/>
            <a:ext cx="1748880" cy="148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参与</a:t>
            </a:r>
            <a:r>
              <a:rPr b="0" lang="zh-CN" sz="1800" spc="-1" strike="noStrike">
                <a:latin typeface="DejaVu Sans"/>
              </a:rPr>
              <a:t>系</a:t>
            </a:r>
            <a:r>
              <a:rPr b="0" lang="zh-CN" sz="1800" spc="-1" strike="noStrike">
                <a:latin typeface="DejaVu Sans"/>
              </a:rPr>
              <a:t>统</a:t>
            </a:r>
            <a:r>
              <a:rPr b="0" lang="en-US" sz="1800" spc="-1" strike="noStrike">
                <a:latin typeface="DejaVu Sans"/>
              </a:rPr>
              <a:t>/</a:t>
            </a:r>
            <a:r>
              <a:rPr b="0" lang="zh-CN" sz="1800" spc="-1" strike="noStrike">
                <a:latin typeface="DejaVu Sans"/>
              </a:rPr>
              <a:t>软件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Deep</a:t>
            </a:r>
            <a:r>
              <a:rPr b="0" lang="en-US" sz="1800" spc="-1" strike="noStrike">
                <a:latin typeface="DejaVu Sans"/>
              </a:rPr>
              <a:t>in20.</a:t>
            </a:r>
            <a:r>
              <a:rPr b="0" lang="en-US" sz="1800" spc="-1" strike="noStrike">
                <a:latin typeface="DejaVu Sans"/>
              </a:rPr>
              <a:t>9\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Libre</a:t>
            </a:r>
            <a:r>
              <a:rPr b="0" lang="en-US" sz="1800" spc="-1" strike="noStrike">
                <a:latin typeface="DejaVu Sans"/>
              </a:rPr>
              <a:t>Offic</a:t>
            </a:r>
            <a:r>
              <a:rPr b="0" lang="en-US" sz="1800" spc="-1" strike="noStrike">
                <a:latin typeface="DejaVu Sans"/>
              </a:rPr>
              <a:t>e\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GIMP</a:t>
            </a:r>
            <a:r>
              <a:rPr b="0" lang="en-US" sz="1800" spc="-1" strike="noStrike">
                <a:latin typeface="DejaVu Sans"/>
              </a:rPr>
              <a:t>\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Qt </a:t>
            </a:r>
            <a:r>
              <a:rPr b="0" lang="en-US" sz="1800" spc="-1" strike="noStrike">
                <a:latin typeface="DejaVu Sans"/>
              </a:rPr>
              <a:t>Creat</a:t>
            </a:r>
            <a:r>
              <a:rPr b="0" lang="en-US" sz="1800" spc="-1" strike="noStrike">
                <a:latin typeface="DejaVu Sans"/>
              </a:rPr>
              <a:t>or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收集数据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我们可以从七年级各班按学号抽取</a:t>
            </a:r>
            <a:r>
              <a:rPr b="0" lang="en-US" sz="3200" spc="-1" strike="noStrike">
                <a:latin typeface="DejaVu Sans"/>
              </a:rPr>
              <a:t>5</a:t>
            </a:r>
            <a:r>
              <a:rPr b="0" lang="zh-CN" sz="3200" spc="-1" strike="noStrike">
                <a:latin typeface="DejaVu Sans"/>
              </a:rPr>
              <a:t>名男生和</a:t>
            </a:r>
            <a:r>
              <a:rPr b="0" lang="en-US" sz="3200" spc="-1" strike="noStrike">
                <a:latin typeface="DejaVu Sans"/>
              </a:rPr>
              <a:t>5</a:t>
            </a:r>
            <a:r>
              <a:rPr b="0" lang="zh-CN" sz="3200" spc="-1" strike="noStrike">
                <a:latin typeface="DejaVu Sans"/>
              </a:rPr>
              <a:t>名女生进行测试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但考虑到现在放暑假</a:t>
            </a:r>
            <a:r>
              <a:rPr b="0" lang="en-US" sz="3200" spc="-1" strike="noStrike">
                <a:latin typeface="DejaVu Sans"/>
              </a:rPr>
              <a:t>,</a:t>
            </a:r>
            <a:r>
              <a:rPr b="0" lang="zh-CN" sz="3200" spc="-1" strike="noStrike">
                <a:latin typeface="DejaVu Sans"/>
              </a:rPr>
              <a:t>所以我们使用</a:t>
            </a:r>
            <a:r>
              <a:rPr b="0" lang="en-US" sz="3200" spc="-1" strike="noStrike">
                <a:latin typeface="DejaVu Sans"/>
              </a:rPr>
              <a:t>C++</a:t>
            </a:r>
            <a:r>
              <a:rPr b="0" lang="zh-CN" sz="3200" spc="-1" strike="noStrike">
                <a:latin typeface="DejaVu Sans"/>
              </a:rPr>
              <a:t>来收集数据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代码如下</a:t>
            </a:r>
            <a:r>
              <a:rPr b="0" lang="en-US" sz="3200" spc="-1" strike="noStrike">
                <a:latin typeface="DejaVu Sans"/>
              </a:rPr>
              <a:t>-&gt;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739400" cy="56696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340600" y="360"/>
            <a:ext cx="4739400" cy="5669640"/>
          </a:xfrm>
          <a:prstGeom prst="rect">
            <a:avLst/>
          </a:prstGeom>
          <a:ln w="0"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4557960" y="360000"/>
            <a:ext cx="84204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200" spc="-1" strike="noStrike">
                <a:latin typeface="DejaVu Sans"/>
              </a:rPr>
              <a:t>P</a:t>
            </a:r>
            <a:r>
              <a:rPr b="0" lang="en-US" sz="4200" spc="-1" strike="noStrike">
                <a:latin typeface="DejaVu Sans"/>
              </a:rPr>
              <a:t>1</a:t>
            </a:r>
            <a:endParaRPr b="0" lang="en-US" sz="4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739400" cy="56696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340600" y="7920"/>
            <a:ext cx="4739400" cy="5669640"/>
          </a:xfrm>
          <a:prstGeom prst="rect">
            <a:avLst/>
          </a:prstGeom>
          <a:ln w="0"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4739400" y="7920"/>
            <a:ext cx="84204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200" spc="-1" strike="noStrike">
                <a:latin typeface="DejaVu Sans"/>
              </a:rPr>
              <a:t>P</a:t>
            </a:r>
            <a:r>
              <a:rPr b="0" lang="en-US" sz="4200" spc="-1" strike="noStrike">
                <a:latin typeface="DejaVu Sans"/>
              </a:rPr>
              <a:t>2</a:t>
            </a:r>
            <a:endParaRPr b="0" lang="en-US" sz="4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-7200" y="7920"/>
            <a:ext cx="5227200" cy="5669640"/>
          </a:xfrm>
          <a:prstGeom prst="rect">
            <a:avLst/>
          </a:prstGeom>
          <a:ln w="0"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4739400" y="7920"/>
            <a:ext cx="84204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200" spc="-1" strike="noStrike">
                <a:latin typeface="DejaVu Sans"/>
              </a:rPr>
              <a:t>P</a:t>
            </a:r>
            <a:r>
              <a:rPr b="0" lang="en-US" sz="4200" spc="-1" strike="noStrike">
                <a:latin typeface="DejaVu Sans"/>
              </a:rPr>
              <a:t>3</a:t>
            </a:r>
            <a:endParaRPr b="0" lang="en-US" sz="4200" spc="-1" strike="noStrike">
              <a:latin typeface="DejaVu Sans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7613280" y="0"/>
            <a:ext cx="2466720" cy="108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以上</a:t>
            </a:r>
            <a:r>
              <a:rPr b="0" lang="zh-CN" sz="1800" spc="-1" strike="noStrike">
                <a:latin typeface="DejaVu Sans"/>
              </a:rPr>
              <a:t>为收</a:t>
            </a:r>
            <a:r>
              <a:rPr b="0" lang="zh-CN" sz="1800" spc="-1" strike="noStrike">
                <a:latin typeface="DejaVu Sans"/>
              </a:rPr>
              <a:t>集数</a:t>
            </a:r>
            <a:r>
              <a:rPr b="0" lang="zh-CN" sz="1800" spc="-1" strike="noStrike">
                <a:latin typeface="DejaVu Sans"/>
              </a:rPr>
              <a:t>据的</a:t>
            </a:r>
            <a:r>
              <a:rPr b="0" lang="zh-CN" sz="1800" spc="-1" strike="noStrike">
                <a:latin typeface="DejaVu Sans"/>
              </a:rPr>
              <a:t>代码</a:t>
            </a:r>
            <a:endParaRPr b="0" lang="en-US" sz="1800" spc="-1" strike="noStrike">
              <a:latin typeface="DejaVu Sans"/>
            </a:endParaRPr>
          </a:p>
          <a:p>
            <a:r>
              <a:rPr b="0" lang="zh-CN" sz="1800" spc="-1" strike="noStrike">
                <a:latin typeface="DejaVu Sans"/>
              </a:rPr>
              <a:t>我将</a:t>
            </a:r>
            <a:r>
              <a:rPr b="0" lang="zh-CN" sz="1800" spc="-1" strike="noStrike">
                <a:latin typeface="DejaVu Sans"/>
              </a:rPr>
              <a:t>在 </a:t>
            </a:r>
            <a:r>
              <a:rPr b="0" lang="en-US" sz="1800" spc="-1" strike="noStrike">
                <a:latin typeface="DejaVu Sans"/>
              </a:rPr>
              <a:t>git </a:t>
            </a:r>
            <a:r>
              <a:rPr b="0" lang="en-US" sz="1800" spc="-1" strike="noStrike">
                <a:latin typeface="DejaVu Sans"/>
              </a:rPr>
              <a:t>hub </a:t>
            </a:r>
            <a:r>
              <a:rPr b="0" lang="zh-CN" sz="1800" spc="-1" strike="noStrike">
                <a:latin typeface="DejaVu Sans"/>
              </a:rPr>
              <a:t>开源</a:t>
            </a:r>
            <a:endParaRPr b="0" lang="en-US" sz="1800" spc="-1" strike="noStrike">
              <a:latin typeface="DejaVu Sans"/>
            </a:endParaRPr>
          </a:p>
          <a:p>
            <a:r>
              <a:rPr b="0" lang="zh-CN" sz="1800" spc="-1" strike="noStrike">
                <a:latin typeface="DejaVu Sans"/>
              </a:rPr>
              <a:t>请安</a:t>
            </a:r>
            <a:r>
              <a:rPr b="0" lang="zh-CN" sz="1800" spc="-1" strike="noStrike">
                <a:latin typeface="DejaVu Sans"/>
              </a:rPr>
              <a:t>装</a:t>
            </a:r>
            <a:r>
              <a:rPr b="0" lang="en-US" sz="1800" spc="-1" strike="noStrike">
                <a:latin typeface="DejaVu Sans"/>
              </a:rPr>
              <a:t>C+</a:t>
            </a:r>
            <a:r>
              <a:rPr b="0" lang="en-US" sz="1800" spc="-1" strike="noStrike">
                <a:latin typeface="DejaVu Sans"/>
              </a:rPr>
              <a:t>+</a:t>
            </a:r>
            <a:r>
              <a:rPr b="0" lang="zh-CN" sz="1800" spc="-1" strike="noStrike">
                <a:latin typeface="DejaVu Sans"/>
              </a:rPr>
              <a:t>运</a:t>
            </a:r>
            <a:r>
              <a:rPr b="0" lang="zh-CN" sz="1800" spc="-1" strike="noStrike">
                <a:latin typeface="DejaVu Sans"/>
              </a:rPr>
              <a:t>行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整</a:t>
            </a:r>
            <a:r>
              <a:rPr b="0" lang="zh-CN" sz="4400" spc="-1" strike="noStrike">
                <a:latin typeface="DejaVu Sans"/>
              </a:rPr>
              <a:t>理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DejaVu Sans"/>
              </a:rPr>
              <a:t>我在代码中已经整理数据</a:t>
            </a:r>
            <a:r>
              <a:rPr b="0" lang="en-US" sz="3200" spc="-1" strike="noStrike">
                <a:latin typeface="DejaVu Sans"/>
              </a:rPr>
              <a:t>,</a:t>
            </a:r>
            <a:r>
              <a:rPr b="0" lang="zh-CN" sz="3200" spc="-1" strike="noStrike">
                <a:latin typeface="DejaVu Sans"/>
              </a:rPr>
              <a:t>以下是一组数据</a:t>
            </a:r>
            <a:endParaRPr b="0" lang="en-US" sz="3200" spc="-1" strike="noStrike">
              <a:latin typeface="DejaVu Sans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880000" y="1980000"/>
            <a:ext cx="4244760" cy="2005560"/>
          </a:xfrm>
          <a:prstGeom prst="rect">
            <a:avLst/>
          </a:prstGeom>
          <a:ln w="0">
            <a:noFill/>
          </a:ln>
        </p:spPr>
      </p:pic>
      <p:sp>
        <p:nvSpPr>
          <p:cNvPr id="59" name="TextShape 3"/>
          <p:cNvSpPr txBox="1"/>
          <p:nvPr/>
        </p:nvSpPr>
        <p:spPr>
          <a:xfrm>
            <a:off x="4140000" y="4140000"/>
            <a:ext cx="15523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表格</a:t>
            </a:r>
            <a:r>
              <a:rPr b="0" lang="zh-CN" sz="1800" spc="-1" strike="noStrike">
                <a:latin typeface="DejaVu Sans"/>
              </a:rPr>
              <a:t>在下</a:t>
            </a:r>
            <a:r>
              <a:rPr b="0" lang="zh-CN" sz="1800" spc="-1" strike="noStrike">
                <a:latin typeface="DejaVu Sans"/>
              </a:rPr>
              <a:t>一页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1"/>
          <p:cNvGraphicFramePr/>
          <p:nvPr/>
        </p:nvGraphicFramePr>
        <p:xfrm>
          <a:off x="0" y="720000"/>
          <a:ext cx="10079280" cy="4949640"/>
        </p:xfrm>
        <a:graphic>
          <a:graphicData uri="http://schemas.openxmlformats.org/drawingml/2006/table">
            <a:tbl>
              <a:tblPr/>
              <a:tblGrid>
                <a:gridCol w="2518560"/>
                <a:gridCol w="2518560"/>
                <a:gridCol w="2518560"/>
                <a:gridCol w="2523960"/>
              </a:tblGrid>
              <a:tr h="824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成绩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划记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频数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百分比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824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不及格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正上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8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20%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824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及格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正正正丨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16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40%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824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良好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正正上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13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32.5%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8244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优秀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上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3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7.5%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828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zh-CN" sz="3600" spc="-1" strike="noStrike">
                          <a:latin typeface="DejaVu Sans"/>
                        </a:rPr>
                        <a:t>合计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40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40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3600" spc="-1" strike="noStrike">
                          <a:latin typeface="DejaVu Sans"/>
                        </a:rPr>
                        <a:t>100%</a:t>
                      </a:r>
                      <a:endParaRPr b="0" lang="en-US" sz="3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61" name="TextShape 2"/>
          <p:cNvSpPr txBox="1"/>
          <p:nvPr/>
        </p:nvSpPr>
        <p:spPr>
          <a:xfrm>
            <a:off x="3877560" y="-143280"/>
            <a:ext cx="2314440" cy="86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4200" spc="-1" strike="noStrike">
                <a:latin typeface="DejaVu Sans"/>
              </a:rPr>
              <a:t>数</a:t>
            </a:r>
            <a:r>
              <a:rPr b="0" lang="zh-CN" sz="4200" spc="-1" strike="noStrike">
                <a:latin typeface="DejaVu Sans"/>
              </a:rPr>
              <a:t>据</a:t>
            </a:r>
            <a:r>
              <a:rPr b="0" lang="zh-CN" sz="4200" spc="-1" strike="noStrike">
                <a:latin typeface="DejaVu Sans"/>
              </a:rPr>
              <a:t>表</a:t>
            </a:r>
            <a:r>
              <a:rPr b="0" lang="zh-CN" sz="4200" spc="-1" strike="noStrike">
                <a:latin typeface="DejaVu Sans"/>
              </a:rPr>
              <a:t>格</a:t>
            </a:r>
            <a:endParaRPr b="0" lang="en-US" sz="4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-13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描</a:t>
            </a:r>
            <a:r>
              <a:rPr b="0" lang="zh-CN" sz="4400" spc="-1" strike="noStrike">
                <a:latin typeface="DejaVu Sans"/>
              </a:rPr>
              <a:t>述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graphicFrame>
        <p:nvGraphicFramePr>
          <p:cNvPr id="63" name=""/>
          <p:cNvGraphicFramePr/>
          <p:nvPr/>
        </p:nvGraphicFramePr>
        <p:xfrm>
          <a:off x="762120" y="812520"/>
          <a:ext cx="8242200" cy="44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-133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DejaVu Sans"/>
              </a:rPr>
              <a:t>描</a:t>
            </a:r>
            <a:r>
              <a:rPr b="0" lang="zh-CN" sz="4400" spc="-1" strike="noStrike">
                <a:latin typeface="DejaVu Sans"/>
              </a:rPr>
              <a:t>述</a:t>
            </a:r>
            <a:r>
              <a:rPr b="0" lang="zh-CN" sz="4400" spc="-1" strike="noStrike">
                <a:latin typeface="DejaVu Sans"/>
              </a:rPr>
              <a:t>数</a:t>
            </a:r>
            <a:r>
              <a:rPr b="0" lang="zh-CN" sz="4400" spc="-1" strike="noStrike">
                <a:latin typeface="DejaVu Sans"/>
              </a:rPr>
              <a:t>据</a:t>
            </a:r>
            <a:endParaRPr b="0" lang="en-US" sz="4400" spc="-1" strike="noStrike">
              <a:latin typeface="DejaVu Sans"/>
            </a:endParaRPr>
          </a:p>
        </p:txBody>
      </p:sp>
      <p:graphicFrame>
        <p:nvGraphicFramePr>
          <p:cNvPr id="65" name=""/>
          <p:cNvGraphicFramePr/>
          <p:nvPr/>
        </p:nvGraphicFramePr>
        <p:xfrm>
          <a:off x="762120" y="812520"/>
          <a:ext cx="8242200" cy="445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6" name="TextShape 2"/>
          <p:cNvSpPr txBox="1"/>
          <p:nvPr/>
        </p:nvSpPr>
        <p:spPr>
          <a:xfrm>
            <a:off x="5580000" y="1198800"/>
            <a:ext cx="6379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优秀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6840000" y="3240000"/>
            <a:ext cx="6379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良好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2962080" y="4618800"/>
            <a:ext cx="6379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及格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69" name="TextShape 5"/>
          <p:cNvSpPr txBox="1"/>
          <p:nvPr/>
        </p:nvSpPr>
        <p:spPr>
          <a:xfrm>
            <a:off x="3060000" y="1260000"/>
            <a:ext cx="86652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DejaVu Sans"/>
              </a:rPr>
              <a:t>不及</a:t>
            </a:r>
            <a:r>
              <a:rPr b="0" lang="zh-CN" sz="1800" spc="-1" strike="noStrike">
                <a:latin typeface="DejaVu Sans"/>
              </a:rPr>
              <a:t>格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0" name="TextShape 6"/>
          <p:cNvSpPr txBox="1"/>
          <p:nvPr/>
        </p:nvSpPr>
        <p:spPr>
          <a:xfrm>
            <a:off x="4998600" y="1980000"/>
            <a:ext cx="7614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"/>
              </a:rPr>
              <a:t>7.5%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1" name="TextShape 7"/>
          <p:cNvSpPr txBox="1"/>
          <p:nvPr/>
        </p:nvSpPr>
        <p:spPr>
          <a:xfrm>
            <a:off x="5760000" y="3391200"/>
            <a:ext cx="9061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"/>
              </a:rPr>
              <a:t>32.5</a:t>
            </a:r>
            <a:r>
              <a:rPr b="0" lang="en-US" sz="1800" spc="-1" strike="noStrike">
                <a:latin typeface="DejaVu Sans"/>
              </a:rPr>
              <a:t>%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2" name="TextShape 8"/>
          <p:cNvSpPr txBox="1"/>
          <p:nvPr/>
        </p:nvSpPr>
        <p:spPr>
          <a:xfrm>
            <a:off x="4115160" y="4140000"/>
            <a:ext cx="6883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"/>
              </a:rPr>
              <a:t>40%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73" name="TextShape 9"/>
          <p:cNvSpPr txBox="1"/>
          <p:nvPr/>
        </p:nvSpPr>
        <p:spPr>
          <a:xfrm>
            <a:off x="3811680" y="2160000"/>
            <a:ext cx="6883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DejaVu Sans"/>
              </a:rPr>
              <a:t>20%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2023-07-25T20:53:39Z</dcterms:created>
  <dc:creator/>
  <dc:description>体质健康中的数据分析
制作者:曾子康</dc:description>
  <cp:keywords>体质健康中的数据分析 体质健康中的数据分析</cp:keywords>
  <dc:language>zh-CN</dc:language>
  <cp:lastModifiedBy/>
  <dcterms:modified xsi:type="dcterms:W3CDTF">2023-07-25T22:44:22Z</dcterms:modified>
  <cp:revision>10</cp:revision>
  <dc:subject>体质健康中的数据分析</dc:subject>
  <dc:title>体质健康中的数据分析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???">
    <vt:lpwstr>曾子康</vt:lpwstr>
  </property>
</Properties>
</file>