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media/image34.jpeg" ContentType="image/jpeg"/>
  <Override PartName="/ppt/media/image33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5.png" ContentType="image/png"/>
  <Override PartName="/ppt/media/image25.png" ContentType="image/png"/>
  <Override PartName="/ppt/media/image20.png" ContentType="image/png"/>
  <Override PartName="/ppt/media/image24.png" ContentType="image/png"/>
  <Override PartName="/ppt/media/image17.png" ContentType="image/png"/>
  <Override PartName="/ppt/media/image6.jpeg" ContentType="image/jpeg"/>
  <Override PartName="/ppt/media/image21.png" ContentType="image/png"/>
  <Override PartName="/ppt/media/image9.jpeg" ContentType="image/jpeg"/>
  <Override PartName="/ppt/media/image42.png" ContentType="image/png"/>
  <Override PartName="/ppt/media/image2.jpeg" ContentType="image/jpeg"/>
  <Override PartName="/ppt/media/image7.jpeg" ContentType="image/jpe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1.jpeg" ContentType="image/jpeg"/>
  <Override PartName="/ppt/media/image38.jpeg" ContentType="image/jpeg"/>
  <Override PartName="/ppt/media/image40.jpeg" ContentType="image/jpeg"/>
  <Override PartName="/ppt/media/image14.png" ContentType="image/png"/>
  <Override PartName="/ppt/media/image39.png" ContentType="image/png"/>
  <Override PartName="/ppt/media/image37.jpeg" ContentType="image/jpeg"/>
  <Override PartName="/ppt/media/image13.jpeg" ContentType="image/jpeg"/>
  <Override PartName="/ppt/media/image12.jpeg" ContentType="image/jpeg"/>
  <Override PartName="/ppt/media/image10.jpeg" ContentType="image/jpeg"/>
  <Override PartName="/ppt/media/image16.jpeg" ContentType="image/jpeg"/>
  <Override PartName="/ppt/media/image15.jpeg" ContentType="image/jpeg"/>
  <Override PartName="/ppt/media/image27.png" ContentType="image/png"/>
  <Override PartName="/ppt/media/image18.jpeg" ContentType="image/jpeg"/>
  <Override PartName="/ppt/media/image19.jpeg" ContentType="image/jpeg"/>
  <Override PartName="/ppt/media/image8.png" ContentType="image/png"/>
  <Override PartName="/ppt/media/image3.png" ContentType="image/png"/>
  <Override PartName="/ppt/media/image4.png" ContentType="image/png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17</c:v>
                </c:pt>
                <c:pt idx="3">
                  <c:v>3</c:v>
                </c:pt>
              </c:numCache>
            </c:numRef>
          </c:val>
        </c:ser>
        <c:gapWidth val="219"/>
        <c:overlap val="-27"/>
        <c:axId val="66382734"/>
        <c:axId val="56768155"/>
      </c:barChart>
      <c:lineChart>
        <c:grouping val="standard"/>
        <c:varyColors val="0"/>
        <c:ser>
          <c:idx val="1"/>
          <c:order val="1"/>
          <c:tx>
            <c:strRef>
              <c:f>label 0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0.425</c:v>
                </c:pt>
                <c:pt idx="3">
                  <c:v>0.075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21325396"/>
        <c:axId val="6685829"/>
      </c:lineChart>
      <c:catAx>
        <c:axId val="21325396"/>
        <c:scaling>
          <c:orientation val="minMax"/>
        </c:scaling>
        <c:delete val="0"/>
        <c:axPos val="b"/>
        <c:numFmt formatCode="[$-804]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6685829"/>
        <c:crosses val="autoZero"/>
        <c:auto val="1"/>
        <c:lblAlgn val="ctr"/>
        <c:lblOffset val="100"/>
        <c:noMultiLvlLbl val="0"/>
      </c:catAx>
      <c:valAx>
        <c:axId val="668582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21325396"/>
        <c:crosses val="autoZero"/>
        <c:crossBetween val="between"/>
      </c:valAx>
      <c:catAx>
        <c:axId val="66382734"/>
        <c:scaling>
          <c:orientation val="minMax"/>
        </c:scaling>
        <c:delete val="1"/>
        <c:axPos val="t"/>
        <c:numFmt formatCode="[$-804]yyyy/m/d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56768155"/>
        <c:auto val="1"/>
        <c:lblAlgn val="ctr"/>
        <c:lblOffset val="100"/>
        <c:noMultiLvlLbl val="0"/>
      </c:catAx>
      <c:valAx>
        <c:axId val="56768155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66382734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9bbb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8064a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2000" spc="-1" strike="noStrike">
                      <a:latin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2000" spc="-1" strike="noStrike">
                      <a:latin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2"/>
              <c:txPr>
                <a:bodyPr wrap="none"/>
                <a:lstStyle/>
                <a:p>
                  <a:pPr>
                    <a:defRPr b="0" sz="2000" spc="-1" strike="noStrike">
                      <a:latin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3"/>
              <c:txPr>
                <a:bodyPr wrap="none"/>
                <a:lstStyle/>
                <a:p>
                  <a:pPr>
                    <a:defRPr b="0" sz="2000" spc="-1" strike="noStrike">
                      <a:latin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 </c:separator>
            </c:dLbl>
            <c:txPr>
              <a:bodyPr wrap="none"/>
              <a:lstStyle/>
              <a:p>
                <a:pPr>
                  <a:defRPr b="0" sz="2000" spc="-1" strike="noStrike">
                    <a:latin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0.425</c:v>
                </c:pt>
                <c:pt idx="3">
                  <c:v>0.075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点击鼠标编辑标题文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点击鼠标编辑标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chart" Target="../charts/chart9.xml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chart" Target="../charts/chart10.xml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315000"/>
            <a:ext cx="9071280" cy="946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b0f0"/>
                </a:solidFill>
                <a:latin typeface="DejaVu Sans"/>
                <a:ea typeface="DejaVu Sans"/>
              </a:rPr>
              <a:t>体质健康中的数据分析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115" name="图片 2" descr="_-993500274__30403031e99793d26eaec30a1b19ea71_-321756692_IMG_202307206_134003021_0_wifi_0"/>
          <p:cNvPicPr/>
          <p:nvPr/>
        </p:nvPicPr>
        <p:blipFill>
          <a:blip r:embed="rId1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248000" y="4635360"/>
            <a:ext cx="275940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方正兰亭黑_GBK"/>
              </a:rPr>
              <a:t>制作者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曾子康  </a:t>
            </a: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宋体"/>
              </a:rPr>
              <a:t>邵子敬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17" name="图片 1" descr="_-436330948__a94ca334f74d7e87d59215ea0bb5c0c2_-950830998_IMG_202307206_133944822_0_wifi_0"/>
          <p:cNvPicPr/>
          <p:nvPr/>
        </p:nvPicPr>
        <p:blipFill>
          <a:blip r:embed="rId2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18" name="图片 3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pic>
        <p:nvPicPr>
          <p:cNvPr id="119" name="图片 4" descr="BFTT5M%7QMN8P4KUNTU%RA1"/>
          <p:cNvPicPr/>
          <p:nvPr/>
        </p:nvPicPr>
        <p:blipFill>
          <a:blip r:embed="rId4"/>
          <a:stretch/>
        </p:blipFill>
        <p:spPr>
          <a:xfrm>
            <a:off x="-720" y="2080440"/>
            <a:ext cx="2535840" cy="358992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159640" y="110664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P131-133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）课题学习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95640" y="497880"/>
            <a:ext cx="11001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600" spc="-1" strike="noStrike">
                <a:solidFill>
                  <a:srgbClr val="00b0f0"/>
                </a:solidFill>
                <a:latin typeface="Arial"/>
                <a:ea typeface="DejaVu Sans"/>
              </a:rPr>
              <a:t>数学</a:t>
            </a:r>
            <a:endParaRPr b="0" lang="en-US" sz="2600" spc="-1" strike="noStrike">
              <a:latin typeface="DejaVu Sans"/>
            </a:endParaRPr>
          </a:p>
        </p:txBody>
      </p:sp>
      <p:pic>
        <p:nvPicPr>
          <p:cNvPr id="122" name="图片 7" descr="K1}8X`[D4]H87[MEH)09OCD"/>
          <p:cNvPicPr/>
          <p:nvPr/>
        </p:nvPicPr>
        <p:blipFill>
          <a:blip r:embed="rId5"/>
          <a:stretch/>
        </p:blipFill>
        <p:spPr>
          <a:xfrm>
            <a:off x="3672360" y="1539360"/>
            <a:ext cx="559080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360" y="226080"/>
            <a:ext cx="9071280" cy="2038680"/>
          </a:xfrm>
          <a:prstGeom prst="rect">
            <a:avLst/>
          </a:prstGeom>
          <a:noFill/>
          <a:ln w="0">
            <a:noFill/>
          </a:ln>
          <a:effectLst>
            <a:outerShdw algn="bl" dir="0" kx="-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zh-CN" sz="8000" spc="-1" strike="noStrike">
                <a:solidFill>
                  <a:srgbClr val="558ed5"/>
                </a:solidFill>
                <a:latin typeface="DejaVu Math TeX Gyre"/>
                <a:ea typeface="DejaVu Sans"/>
              </a:rPr>
              <a:t>谢谢观看</a:t>
            </a:r>
            <a:endParaRPr b="0" lang="en-US" sz="8000" spc="-1" strike="noStrike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096360" y="1971000"/>
            <a:ext cx="44478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学生数据由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C++</a:t>
            </a: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支持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15640" y="2547000"/>
            <a:ext cx="334980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制作者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r>
              <a:rPr b="0" lang="zh-CN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曾子康 </a:t>
            </a:r>
            <a:r>
              <a:rPr b="0" lang="zh-CN" sz="2400" spc="-1" strike="noStrike">
                <a:solidFill>
                  <a:srgbClr val="000000"/>
                </a:solidFill>
                <a:latin typeface="DejaVu Sans"/>
                <a:ea typeface="宋体"/>
              </a:rPr>
              <a:t>邵子敬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232" name="图片 2" descr="_-993500274__30403031e99793d26eaec30a1b19ea71_-321756692_IMG_202307206_134003021_0_wifi_0"/>
          <p:cNvPicPr/>
          <p:nvPr/>
        </p:nvPicPr>
        <p:blipFill>
          <a:blip r:embed="rId1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pic>
        <p:nvPicPr>
          <p:cNvPr id="233" name="图片 1" descr="_-436330948__a94ca334f74d7e87d59215ea0bb5c0c2_-950830998_IMG_202307206_133944822_0_wifi_0"/>
          <p:cNvPicPr/>
          <p:nvPr/>
        </p:nvPicPr>
        <p:blipFill>
          <a:blip r:embed="rId2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431640" y="53388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结尾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35" name="图片 5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504360" y="3915360"/>
            <a:ext cx="33602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zh-CN" sz="8000" spc="-1" strike="noStrike">
                <a:solidFill>
                  <a:srgbClr val="14cd68"/>
                </a:solidFill>
                <a:latin typeface="Arial"/>
                <a:ea typeface="DejaVu Sans"/>
              </a:rPr>
              <a:t>再见</a:t>
            </a:r>
            <a:endParaRPr b="0" lang="en-US" sz="8000" spc="-1" strike="noStrike">
              <a:latin typeface="DejaVu Sans"/>
            </a:endParaRPr>
          </a:p>
        </p:txBody>
      </p:sp>
      <p:sp>
        <p:nvSpPr>
          <p:cNvPr id="237" name="TextShape 6"/>
          <p:cNvSpPr txBox="1"/>
          <p:nvPr/>
        </p:nvSpPr>
        <p:spPr>
          <a:xfrm>
            <a:off x="3864600" y="3024000"/>
            <a:ext cx="2255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zh-CN" sz="1500" spc="-1" strike="noStrike">
                <a:latin typeface="DejaVu Sans"/>
              </a:rPr>
              <a:t>负责：</a:t>
            </a:r>
            <a:endParaRPr b="0" lang="en-US" sz="15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zh-CN" sz="1500" spc="-1" strike="noStrike">
                <a:solidFill>
                  <a:srgbClr val="000000"/>
                </a:solidFill>
                <a:latin typeface="DejaVu Sans"/>
                <a:ea typeface="宋体"/>
              </a:rPr>
              <a:t>邵子敬：整体外观设计</a:t>
            </a:r>
            <a:endParaRPr b="0" lang="en-US" sz="15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zh-CN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曾子康：</a:t>
            </a: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C++</a:t>
            </a:r>
            <a:r>
              <a:rPr b="0" lang="zh-CN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编写</a:t>
            </a:r>
            <a:endParaRPr b="0" lang="en-US" sz="15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2" descr="_-993500274__30403031e99793d26eaec30a1b19ea71_-321756692_IMG_202307206_134003021_0_wifi_0"/>
          <p:cNvPicPr/>
          <p:nvPr/>
        </p:nvPicPr>
        <p:blipFill>
          <a:blip r:embed="rId1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03640" y="386640"/>
            <a:ext cx="51588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b0f0"/>
                </a:solidFill>
                <a:latin typeface="DejaVu Sans"/>
                <a:ea typeface="DejaVu Sans"/>
              </a:rPr>
              <a:t>数据收集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25" name="图片 1" descr="_-436330948__a94ca334f74d7e87d59215ea0bb5c0c2_-950830998_IMG_202307206_133944822_0_wifi_0"/>
          <p:cNvPicPr/>
          <p:nvPr/>
        </p:nvPicPr>
        <p:blipFill>
          <a:blip r:embed="rId2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303640" y="1251000"/>
            <a:ext cx="6302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7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年级各班抽取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名男生，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名女生作为代表组成容量为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40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的样本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751640" y="544680"/>
            <a:ext cx="1950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orthographicFront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DejaVu Sans"/>
              </a:rPr>
              <a:t>确定样本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751640" y="2093760"/>
            <a:ext cx="33602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、如何选取样本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298240" y="2835360"/>
            <a:ext cx="6307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从每个班按学号随机抽取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名男生，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名女生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30" name="图片 8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4751640" y="3484800"/>
            <a:ext cx="33602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、记录数据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298240" y="4023720"/>
            <a:ext cx="46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将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测得的数据记录在统一地方，方便整理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93680" y="2351520"/>
            <a:ext cx="1426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注释：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由于暑假原因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学生数据采用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模拟得出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134" name="TextShape 9"/>
          <p:cNvSpPr txBox="1"/>
          <p:nvPr/>
        </p:nvSpPr>
        <p:spPr>
          <a:xfrm>
            <a:off x="2523240" y="4572000"/>
            <a:ext cx="438408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我们使用</a:t>
            </a:r>
            <a:r>
              <a:rPr b="0" lang="en-US" sz="1800" spc="-1" strike="noStrike">
                <a:latin typeface="DejaVu Sans"/>
              </a:rPr>
              <a:t>C++</a:t>
            </a:r>
            <a:r>
              <a:rPr b="0" lang="zh-CN" sz="1800" spc="-1" strike="noStrike">
                <a:latin typeface="DejaVu Sans"/>
              </a:rPr>
              <a:t>模拟快速测得如</a:t>
            </a:r>
            <a:r>
              <a:rPr b="0" lang="zh-CN" sz="1800" spc="-1" strike="noStrike">
                <a:latin typeface="DejaVu Sans"/>
              </a:rPr>
              <a:t>下数据</a:t>
            </a:r>
            <a:r>
              <a:rPr b="0" lang="en-US" sz="1800" spc="-1" strike="noStrike">
                <a:latin typeface="DejaVu Sans"/>
              </a:rPr>
              <a:t>-&gt;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44360" y="360"/>
            <a:ext cx="231408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4200" spc="-1" strike="noStrike">
                <a:solidFill>
                  <a:srgbClr val="000000"/>
                </a:solidFill>
                <a:latin typeface="DejaVu Sans"/>
                <a:ea typeface="DejaVu Sans"/>
              </a:rPr>
              <a:t>数据表格</a:t>
            </a:r>
            <a:endParaRPr b="0" lang="en-US" sz="4200" spc="-1" strike="noStrike">
              <a:latin typeface="DejaVu Sans"/>
            </a:endParaRPr>
          </a:p>
        </p:txBody>
      </p:sp>
      <p:pic>
        <p:nvPicPr>
          <p:cNvPr id="136" name="图片 1" descr="_-436330948__a94ca334f74d7e87d59215ea0bb5c0c2_-950830998_IMG_202307206_133944822_0_wifi_0"/>
          <p:cNvPicPr/>
          <p:nvPr/>
        </p:nvPicPr>
        <p:blipFill>
          <a:blip r:embed="rId1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37" name="图片 2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39" name="图片 4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0" name="Table 3"/>
          <p:cNvGraphicFramePr/>
          <p:nvPr/>
        </p:nvGraphicFramePr>
        <p:xfrm>
          <a:off x="1453680" y="779040"/>
          <a:ext cx="7178400" cy="4080240"/>
        </p:xfrm>
        <a:graphic>
          <a:graphicData uri="http://schemas.openxmlformats.org/drawingml/2006/table">
            <a:tbl>
              <a:tblPr/>
              <a:tblGrid>
                <a:gridCol w="1793520"/>
                <a:gridCol w="1793520"/>
                <a:gridCol w="1793520"/>
                <a:gridCol w="1797840"/>
              </a:tblGrid>
              <a:tr h="6944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成绩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划记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频数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百分比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6228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不及格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  <a:ea typeface="宋体"/>
                        </a:rPr>
                        <a:t>上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7.5%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066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及格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正正正丄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17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42.5%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536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良好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正正正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37.5%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1416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优秀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  <a:ea typeface="宋体"/>
                        </a:rPr>
                        <a:t>正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12.5%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135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latin typeface="DejaVu Sans"/>
                        </a:rPr>
                        <a:t>合计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40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40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100%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" descr="_-436330948__a94ca334f74d7e87d59215ea0bb5c0c2_-950830998_IMG_202307206_133944822_0_wifi_0"/>
          <p:cNvPicPr/>
          <p:nvPr/>
        </p:nvPicPr>
        <p:blipFill>
          <a:blip r:embed="rId1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42" name="图片 2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44" name="图片 4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5" name="图表 6"/>
          <p:cNvGraphicFramePr/>
          <p:nvPr/>
        </p:nvGraphicFramePr>
        <p:xfrm>
          <a:off x="1897920" y="558720"/>
          <a:ext cx="6316560" cy="466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6" name="CustomShape 2"/>
          <p:cNvSpPr/>
          <p:nvPr/>
        </p:nvSpPr>
        <p:spPr>
          <a:xfrm>
            <a:off x="287640" y="2418840"/>
            <a:ext cx="2308680" cy="12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如图，及格最多，良好占比较多，优秀和不及格占比较少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8000" y="-81360"/>
            <a:ext cx="50414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558ed5"/>
                </a:solidFill>
                <a:latin typeface="DejaVu Sans"/>
                <a:ea typeface="DejaVu Sans"/>
              </a:rPr>
              <a:t>描述数据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580000" y="1260000"/>
            <a:ext cx="6379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优秀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4173480" y="900000"/>
            <a:ext cx="8665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不及格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3420000" y="3223800"/>
            <a:ext cx="1260000" cy="163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zh-CN" sz="4200" spc="-1" strike="noStrike">
                <a:solidFill>
                  <a:srgbClr val="ff0000"/>
                </a:solidFill>
                <a:latin typeface="DejaVu Sans"/>
              </a:rPr>
              <a:t>及格</a:t>
            </a:r>
            <a:endParaRPr b="1" lang="en-US" sz="4200" spc="-1" strike="noStrike">
              <a:solidFill>
                <a:srgbClr val="ff0000"/>
              </a:solidFill>
              <a:latin typeface="DejaVu Sans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5760000" y="3420000"/>
            <a:ext cx="63792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良好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-1339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DejaVu Sans"/>
                <a:ea typeface="DejaVu Sans"/>
              </a:rPr>
              <a:t>描述数据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153" name="图片 1" descr="_-436330948__a94ca334f74d7e87d59215ea0bb5c0c2_-950830998_IMG_202307206_133944822_0_wifi_0"/>
          <p:cNvPicPr/>
          <p:nvPr/>
        </p:nvPicPr>
        <p:blipFill>
          <a:blip r:embed="rId1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54" name="图片 2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56" name="图片 4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7" name="图表 5"/>
          <p:cNvGraphicFramePr/>
          <p:nvPr/>
        </p:nvGraphicFramePr>
        <p:xfrm>
          <a:off x="1969200" y="859320"/>
          <a:ext cx="6245640" cy="435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8" name="TextShape 3"/>
          <p:cNvSpPr txBox="1"/>
          <p:nvPr/>
        </p:nvSpPr>
        <p:spPr>
          <a:xfrm>
            <a:off x="2013480" y="616320"/>
            <a:ext cx="3985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"/>
              </a:rPr>
              <a:t>%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7848000" y="612000"/>
            <a:ext cx="4093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人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2" descr="_-993500274__30403031e99793d26eaec30a1b19ea71_-321756692_IMG_202307206_134003021_0_wifi_0"/>
          <p:cNvPicPr/>
          <p:nvPr/>
        </p:nvPicPr>
        <p:blipFill>
          <a:blip r:embed="rId1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558ed5"/>
                </a:solidFill>
                <a:latin typeface="DejaVu Sans"/>
                <a:ea typeface="DejaVu Sans"/>
              </a:rPr>
              <a:t>分析数据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本次调查共调查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40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人，体质健康成绩达到及格的最多，有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17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人，及格及以上的有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37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人，占统计人数的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92.5%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，达到统计人数的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50%​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宋体"/>
              </a:rPr>
              <a:t>以上，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由此可估计全校七年级学生体质及格，需要保持。但</a:t>
            </a: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宋体"/>
              </a:rPr>
              <a:t>优秀人数较少，需要多加练习。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163" name="图片 1" descr="_-436330948__a94ca334f74d7e87d59215ea0bb5c0c2_-950830998_IMG_202307206_133944822_0_wifi_0"/>
          <p:cNvPicPr/>
          <p:nvPr/>
        </p:nvPicPr>
        <p:blipFill>
          <a:blip r:embed="rId2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43164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65" name="图片 4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2700000" y="3915360"/>
            <a:ext cx="4500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8000" spc="-1" strike="noStrike">
                <a:solidFill>
                  <a:srgbClr val="558ed5"/>
                </a:solidFill>
                <a:latin typeface="Arial"/>
                <a:ea typeface="DejaVu Sans"/>
              </a:rPr>
              <a:t>GOOD</a:t>
            </a:r>
            <a:r>
              <a:rPr b="0" i="1" lang="zh-CN" sz="8000" spc="-1" strike="noStrike">
                <a:solidFill>
                  <a:srgbClr val="558ed5"/>
                </a:solidFill>
                <a:latin typeface="Arial"/>
                <a:ea typeface="宋体"/>
              </a:rPr>
              <a:t>！</a:t>
            </a:r>
            <a:endParaRPr b="0" lang="en-US" sz="8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" descr="%D}NDGYL_S)$X(MF1L{$XAK"/>
          <p:cNvPicPr/>
          <p:nvPr/>
        </p:nvPicPr>
        <p:blipFill>
          <a:blip r:embed="rId1"/>
          <a:srcRect l="0" t="0" r="0" b="42191"/>
          <a:stretch/>
        </p:blipFill>
        <p:spPr>
          <a:xfrm>
            <a:off x="2232000" y="422280"/>
            <a:ext cx="5476680" cy="3033360"/>
          </a:xfrm>
          <a:prstGeom prst="rect">
            <a:avLst/>
          </a:prstGeom>
          <a:ln w="0">
            <a:noFill/>
          </a:ln>
        </p:spPr>
      </p:pic>
      <p:pic>
        <p:nvPicPr>
          <p:cNvPr id="168" name="图片 2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21528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DejaVu Sans"/>
              </a:rPr>
              <a:t>调查数据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70" name="图片 4" descr="_-436330948__a94ca334f74d7e87d59215ea0bb5c0c2_-950830998_IMG_202307206_133944822_0_wifi_0"/>
          <p:cNvPicPr/>
          <p:nvPr/>
        </p:nvPicPr>
        <p:blipFill>
          <a:blip r:embed="rId3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71" name="图片 5" descr="Z3GB{[XN_4Z%Q%7X)ZAPRBM"/>
          <p:cNvPicPr/>
          <p:nvPr/>
        </p:nvPicPr>
        <p:blipFill>
          <a:blip r:embed="rId4"/>
          <a:stretch/>
        </p:blipFill>
        <p:spPr>
          <a:xfrm>
            <a:off x="3239640" y="233100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359880" y="225936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引体向上</a:t>
            </a:r>
            <a:endParaRPr b="0" lang="en-US" sz="1200" spc="-1" strike="noStrike">
              <a:latin typeface="DejaVu Sans"/>
            </a:endParaRPr>
          </a:p>
        </p:txBody>
      </p:sp>
      <p:pic>
        <p:nvPicPr>
          <p:cNvPr id="173" name="图片 7" descr=""/>
          <p:cNvPicPr/>
          <p:nvPr/>
        </p:nvPicPr>
        <p:blipFill>
          <a:blip r:embed="rId5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464360" y="1682640"/>
            <a:ext cx="1377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171.6cm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120000" y="1682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平均身高较高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464360" y="1989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56.3kg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120000" y="1989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平均体重正常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464360" y="229608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个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6192000" y="22716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优秀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4464360" y="2566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分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41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秒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192000" y="2566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较差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4464000" y="2879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8.09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秒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6192000" y="2873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良好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4456080" y="3152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3617.15ml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6192000" y="31550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优秀</a:t>
            </a:r>
            <a:endParaRPr b="0" lang="en-US" sz="1400" spc="-1" strike="noStrike">
              <a:latin typeface="DejaVu Sans"/>
            </a:endParaRPr>
          </a:p>
        </p:txBody>
      </p:sp>
      <p:pic>
        <p:nvPicPr>
          <p:cNvPr id="186" name="图片 1_1" descr="%D}NDGYL_S)$X(MF1L{$XAK"/>
          <p:cNvPicPr/>
          <p:nvPr/>
        </p:nvPicPr>
        <p:blipFill>
          <a:blip r:embed="rId6"/>
          <a:srcRect l="0" t="18842" r="0" b="42191"/>
          <a:stretch/>
        </p:blipFill>
        <p:spPr>
          <a:xfrm>
            <a:off x="2232360" y="3456000"/>
            <a:ext cx="5476680" cy="2044440"/>
          </a:xfrm>
          <a:prstGeom prst="rect">
            <a:avLst/>
          </a:prstGeom>
          <a:ln w="0">
            <a:noFill/>
          </a:ln>
        </p:spPr>
      </p:pic>
      <p:sp>
        <p:nvSpPr>
          <p:cNvPr id="187" name="TextShape 15"/>
          <p:cNvSpPr txBox="1"/>
          <p:nvPr/>
        </p:nvSpPr>
        <p:spPr>
          <a:xfrm>
            <a:off x="2556000" y="2844000"/>
            <a:ext cx="37656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男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88" name="TextShape 16"/>
          <p:cNvSpPr txBox="1"/>
          <p:nvPr/>
        </p:nvSpPr>
        <p:spPr>
          <a:xfrm>
            <a:off x="2556000" y="4922280"/>
            <a:ext cx="4093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女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89" name="图片 5_0" descr="Z3GB{[XN_4Z%Q%7X)ZAPRBM"/>
          <p:cNvPicPr/>
          <p:nvPr/>
        </p:nvPicPr>
        <p:blipFill>
          <a:blip r:embed="rId7"/>
          <a:stretch/>
        </p:blipFill>
        <p:spPr>
          <a:xfrm>
            <a:off x="3204000" y="290736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17"/>
          <p:cNvSpPr/>
          <p:nvPr/>
        </p:nvSpPr>
        <p:spPr>
          <a:xfrm>
            <a:off x="3420000" y="287964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50m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跑</a:t>
            </a:r>
            <a:endParaRPr b="0" lang="en-US" sz="1200" spc="-1" strike="noStrike">
              <a:latin typeface="DejaVu Sans"/>
            </a:endParaRPr>
          </a:p>
        </p:txBody>
      </p:sp>
      <p:pic>
        <p:nvPicPr>
          <p:cNvPr id="191" name="图片 5_1" descr="Z3GB{[XN_4Z%Q%7X)ZAPRBM"/>
          <p:cNvPicPr/>
          <p:nvPr/>
        </p:nvPicPr>
        <p:blipFill>
          <a:blip r:embed="rId8"/>
          <a:stretch/>
        </p:blipFill>
        <p:spPr>
          <a:xfrm>
            <a:off x="3204360" y="319572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18"/>
          <p:cNvSpPr/>
          <p:nvPr/>
        </p:nvSpPr>
        <p:spPr>
          <a:xfrm>
            <a:off x="3348000" y="316764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肺活量</a:t>
            </a:r>
            <a:endParaRPr b="0" lang="en-US" sz="1200" spc="-1" strike="noStrike">
              <a:latin typeface="DejaVu Sans"/>
            </a:endParaRPr>
          </a:p>
        </p:txBody>
      </p:sp>
      <p:pic>
        <p:nvPicPr>
          <p:cNvPr id="193" name="图片 5_2" descr="Z3GB{[XN_4Z%Q%7X)ZAPRBM"/>
          <p:cNvPicPr/>
          <p:nvPr/>
        </p:nvPicPr>
        <p:blipFill>
          <a:blip r:embed="rId9"/>
          <a:stretch/>
        </p:blipFill>
        <p:spPr>
          <a:xfrm>
            <a:off x="3240000" y="52556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19"/>
          <p:cNvSpPr/>
          <p:nvPr/>
        </p:nvSpPr>
        <p:spPr>
          <a:xfrm>
            <a:off x="3455640" y="519156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肺活量</a:t>
            </a:r>
            <a:endParaRPr b="0" lang="en-US" sz="1200" spc="-1" strike="noStrike">
              <a:latin typeface="DejaVu Sans"/>
            </a:endParaRPr>
          </a:p>
        </p:txBody>
      </p:sp>
      <p:pic>
        <p:nvPicPr>
          <p:cNvPr id="195" name="图片 5_3" descr="Z3GB{[XN_4Z%Q%7X)ZAPRBM"/>
          <p:cNvPicPr/>
          <p:nvPr/>
        </p:nvPicPr>
        <p:blipFill>
          <a:blip r:embed="rId10"/>
          <a:stretch/>
        </p:blipFill>
        <p:spPr>
          <a:xfrm>
            <a:off x="3240000" y="46508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20"/>
          <p:cNvSpPr/>
          <p:nvPr/>
        </p:nvSpPr>
        <p:spPr>
          <a:xfrm>
            <a:off x="3456000" y="462312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50m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跑</a:t>
            </a:r>
            <a:endParaRPr b="0" lang="en-US" sz="1200" spc="-1" strike="noStrike">
              <a:latin typeface="DejaVu Sans"/>
            </a:endParaRPr>
          </a:p>
        </p:txBody>
      </p:sp>
      <p:pic>
        <p:nvPicPr>
          <p:cNvPr id="197" name="图片 5_4" descr="Z3GB{[XN_4Z%Q%7X)ZAPRBM"/>
          <p:cNvPicPr/>
          <p:nvPr/>
        </p:nvPicPr>
        <p:blipFill>
          <a:blip r:embed="rId11"/>
          <a:stretch/>
        </p:blipFill>
        <p:spPr>
          <a:xfrm>
            <a:off x="3251520" y="43556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8" name="CustomShape 21"/>
          <p:cNvSpPr/>
          <p:nvPr/>
        </p:nvSpPr>
        <p:spPr>
          <a:xfrm>
            <a:off x="3299760" y="432000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DejaVu Sans"/>
              </a:rPr>
              <a:t>仰卧起坐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199" name="CustomShape 22"/>
          <p:cNvSpPr/>
          <p:nvPr/>
        </p:nvSpPr>
        <p:spPr>
          <a:xfrm>
            <a:off x="4464720" y="3734280"/>
            <a:ext cx="1655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165.85cm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0" name="CustomShape 23"/>
          <p:cNvSpPr/>
          <p:nvPr/>
        </p:nvSpPr>
        <p:spPr>
          <a:xfrm>
            <a:off x="4464720" y="40410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49.25kg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1" name="CustomShape 24"/>
          <p:cNvSpPr/>
          <p:nvPr/>
        </p:nvSpPr>
        <p:spPr>
          <a:xfrm>
            <a:off x="4464720" y="43477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51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个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2" name="CustomShape 25"/>
          <p:cNvSpPr/>
          <p:nvPr/>
        </p:nvSpPr>
        <p:spPr>
          <a:xfrm>
            <a:off x="4464720" y="46184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秒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3" name="CustomShape 26"/>
          <p:cNvSpPr/>
          <p:nvPr/>
        </p:nvSpPr>
        <p:spPr>
          <a:xfrm>
            <a:off x="4464360" y="493128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43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秒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4" name="CustomShape 27"/>
          <p:cNvSpPr/>
          <p:nvPr/>
        </p:nvSpPr>
        <p:spPr>
          <a:xfrm>
            <a:off x="4456440" y="52041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均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5" name="CustomShape 28"/>
          <p:cNvSpPr/>
          <p:nvPr/>
        </p:nvSpPr>
        <p:spPr>
          <a:xfrm>
            <a:off x="6120000" y="3734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均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身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高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正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常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6" name="CustomShape 29"/>
          <p:cNvSpPr/>
          <p:nvPr/>
        </p:nvSpPr>
        <p:spPr>
          <a:xfrm>
            <a:off x="6120000" y="4041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平均体重正常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7" name="CustomShape 30"/>
          <p:cNvSpPr/>
          <p:nvPr/>
        </p:nvSpPr>
        <p:spPr>
          <a:xfrm>
            <a:off x="6192000" y="43236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优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秀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8" name="CustomShape 31"/>
          <p:cNvSpPr/>
          <p:nvPr/>
        </p:nvSpPr>
        <p:spPr>
          <a:xfrm>
            <a:off x="6192000" y="4618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及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格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09" name="CustomShape 32"/>
          <p:cNvSpPr/>
          <p:nvPr/>
        </p:nvSpPr>
        <p:spPr>
          <a:xfrm>
            <a:off x="6192000" y="4925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较差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10" name="CustomShape 33"/>
          <p:cNvSpPr/>
          <p:nvPr/>
        </p:nvSpPr>
        <p:spPr>
          <a:xfrm>
            <a:off x="6192000" y="52070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优秀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 1_0" descr="%D}NDGYL_S)$X(MF1L{$XAK"/>
          <p:cNvPicPr/>
          <p:nvPr/>
        </p:nvPicPr>
        <p:blipFill>
          <a:blip r:embed="rId1"/>
          <a:srcRect l="0" t="57795" r="0" b="0"/>
          <a:stretch/>
        </p:blipFill>
        <p:spPr>
          <a:xfrm>
            <a:off x="2232000" y="1512000"/>
            <a:ext cx="5476680" cy="2214360"/>
          </a:xfrm>
          <a:prstGeom prst="rect">
            <a:avLst/>
          </a:prstGeom>
          <a:ln w="0">
            <a:noFill/>
          </a:ln>
        </p:spPr>
      </p:pic>
      <p:pic>
        <p:nvPicPr>
          <p:cNvPr id="212" name="图片 2_1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21528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DejaVu Sans"/>
              </a:rPr>
              <a:t>调查数据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14" name="图片 4_1" descr="_-436330948__a94ca334f74d7e87d59215ea0bb5c0c2_-950830998_IMG_202307206_133944822_0_wifi_0"/>
          <p:cNvPicPr/>
          <p:nvPr/>
        </p:nvPicPr>
        <p:blipFill>
          <a:blip r:embed="rId3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215" name="图片 7_1" descr=""/>
          <p:cNvPicPr/>
          <p:nvPr/>
        </p:nvPicPr>
        <p:blipFill>
          <a:blip r:embed="rId4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384000" y="161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跑步需要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多加练习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359880" y="20833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保持体育锻炼保持身体健康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384000" y="25549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曾子康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latin typeface="DejaVu Sans"/>
                <a:ea typeface="宋体"/>
              </a:rPr>
              <a:t>邵子敬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19" name="图片 99_1" descr=""/>
          <p:cNvPicPr/>
          <p:nvPr/>
        </p:nvPicPr>
        <p:blipFill>
          <a:blip r:embed="rId5"/>
          <a:stretch/>
        </p:blipFill>
        <p:spPr>
          <a:xfrm>
            <a:off x="2375640" y="2923200"/>
            <a:ext cx="663120" cy="286200"/>
          </a:xfrm>
          <a:prstGeom prst="rect">
            <a:avLst/>
          </a:prstGeom>
          <a:ln w="9525">
            <a:noFill/>
          </a:ln>
        </p:spPr>
      </p:pic>
      <p:sp>
        <p:nvSpPr>
          <p:cNvPr id="220" name="CustomShape 5"/>
          <p:cNvSpPr/>
          <p:nvPr/>
        </p:nvSpPr>
        <p:spPr>
          <a:xfrm>
            <a:off x="2409120" y="29322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人数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3285000" y="29199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3359880" y="32623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学生数据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提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供支持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4" descr="_-436330948__a94ca334f74d7e87d59215ea0bb5c0c2_-950830998_IMG_202307206_133944822_0_wifi_0"/>
          <p:cNvPicPr/>
          <p:nvPr/>
        </p:nvPicPr>
        <p:blipFill>
          <a:blip r:embed="rId1"/>
          <a:stretch/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224" name="图片 2" descr="_-993500274__30403031e99793d26eaec30a1b19ea71_-321756692_IMG_202307206_134003021_0_wifi_0"/>
          <p:cNvPicPr/>
          <p:nvPr/>
        </p:nvPicPr>
        <p:blipFill>
          <a:blip r:embed="rId2"/>
          <a:stretch/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DejaVu Sans"/>
                <a:ea typeface="DejaVu Sans"/>
              </a:rPr>
              <a:t>交流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我们要保持体育锻炼保持身体健康</a:t>
            </a:r>
            <a:endParaRPr b="0" lang="en-US" sz="3200" spc="-1" strike="noStrike">
              <a:latin typeface="DejaVu Sans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宋体"/>
              </a:rPr>
              <a:t>我们要保持健康饮食</a:t>
            </a:r>
            <a:endParaRPr b="0" lang="en-US" sz="3200" spc="-1" strike="noStrike">
              <a:latin typeface="DejaVu Sans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要有健康的作息习惯，保持良好精神</a:t>
            </a:r>
            <a:endParaRPr b="0" lang="en-US" sz="3200" spc="-1" strike="noStrike">
              <a:latin typeface="DejaVu Sans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DejaVu Sans"/>
                <a:ea typeface="宋体"/>
              </a:rPr>
              <a:t>还要保持心理健康，每天有个好心情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31640" y="53388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558ed5"/>
                </a:solidFill>
                <a:latin typeface="Arial"/>
                <a:ea typeface="DejaVu Sans"/>
              </a:rPr>
              <a:t>总结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28" name="图片 3" descr=""/>
          <p:cNvPicPr/>
          <p:nvPr/>
        </p:nvPicPr>
        <p:blipFill>
          <a:blip r:embed="rId3"/>
          <a:stretch/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LibreOffice/7.0.4.2$Linux_X86_64 LibreOffice_project/00$Build-2</Application>
  <AppVersion>15.0000</AppVersion>
  <Words>569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2023-07-25T20:53:00Z</dcterms:created>
  <dc:creator/>
  <dc:description>体质健康中的数据分析
制作者:曾子康</dc:description>
  <cp:keywords>体质健康中的数据分析 体质健康中的数据分析 体质健康中的数据分析</cp:keywords>
  <dc:language>zh-CN</dc:language>
  <cp:lastModifiedBy/>
  <dcterms:modified xsi:type="dcterms:W3CDTF">2023-07-29T17:48:55Z</dcterms:modified>
  <cp:revision>18</cp:revision>
  <dc:subject>体质健康中的数据分析</dc:subject>
  <dc:title>体质健康中的数据分析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???">
    <vt:lpwstr>曾子康</vt:lpwstr>
  </property>
  <property fmtid="{D5CDD505-2E9C-101B-9397-08002B2CF9AE}" pid="3" name="ICV">
    <vt:lpwstr>A82A0EE222744148B001439D8783E4AC_12</vt:lpwstr>
  </property>
  <property fmtid="{D5CDD505-2E9C-101B-9397-08002B2CF9AE}" pid="4" name="KSOProductBuildVer">
    <vt:lpwstr>2052-11.1.0.14036</vt:lpwstr>
  </property>
  <property fmtid="{D5CDD505-2E9C-101B-9397-08002B2CF9AE}" pid="5" name="Slides">
    <vt:i4>9</vt:i4>
  </property>
</Properties>
</file>