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495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explosion val="0"/>
          <c:dPt>
            <c:idx val="0"/>
            <c:bubble3D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2000" b="0" i="0" u="none" strike="noStrike" kern="1200" spc="-1" baseline="0">
                      <a:solidFill>
                        <a:schemeClr val="tx1"/>
                      </a:solidFill>
                      <a:latin typeface="DejaVu Sans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1"/>
              <c:separator>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2000" b="0" i="0" u="none" strike="noStrike" kern="1200" spc="-1" baseline="0">
                      <a:solidFill>
                        <a:schemeClr val="tx1"/>
                      </a:solidFill>
                      <a:latin typeface="DejaVu Sans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1"/>
              <c:separator> 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2000" b="0" i="0" u="none" strike="noStrike" kern="1200" spc="-1" baseline="0">
                      <a:solidFill>
                        <a:schemeClr val="tx1"/>
                      </a:solidFill>
                      <a:latin typeface="DejaVu Sans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1"/>
              <c:separator> 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2000" b="0" i="0" u="none" strike="noStrike" kern="1200" spc="-1" baseline="0">
                      <a:solidFill>
                        <a:schemeClr val="tx1"/>
                      </a:solidFill>
                      <a:latin typeface="DejaVu Sans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1"/>
              <c:separator> 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/>
              <a:lstStyle/>
              <a:p>
                <a:pPr>
                  <a:defRPr lang="zh-CN" sz="2000" b="0" i="0" u="none" strike="noStrike" kern="1200" spc="-1" baseline="0">
                    <a:solidFill>
                      <a:schemeClr val="tx1"/>
                    </a:solidFill>
                    <a:latin typeface="DejaVu Sans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categories</c:f>
              <c:strCache>
                <c:ptCount val="4"/>
                <c:pt idx="0">
                  <c:v>优秀</c:v>
                </c:pt>
                <c:pt idx="1">
                  <c:v>良好</c:v>
                </c:pt>
                <c:pt idx="2">
                  <c:v>及格</c:v>
                </c:pt>
                <c:pt idx="3">
                  <c:v>不及格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</c:v>
                </c:pt>
                <c:pt idx="1">
                  <c:v>0.375</c:v>
                </c:pt>
                <c:pt idx="2">
                  <c:v>0.425</c:v>
                </c:pt>
                <c:pt idx="3">
                  <c:v>0.075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1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0"/>
  </c:chart>
  <c:spPr>
    <a:noFill/>
    <a:ln w="9360">
      <a:noFill/>
    </a:ln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4"/>
                <c:pt idx="0">
                  <c:v>优秀</c:v>
                </c:pt>
                <c:pt idx="1">
                  <c:v>良好</c:v>
                </c:pt>
                <c:pt idx="2">
                  <c:v>及格</c:v>
                </c:pt>
                <c:pt idx="3">
                  <c:v>不及格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17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1"/>
        </c:dLbls>
        <c:gapWidth val="219"/>
        <c:overlap val="-27"/>
        <c:axId val="66382734"/>
        <c:axId val="56768155"/>
      </c:barChart>
      <c:lineChart>
        <c:grouping val="standard"/>
        <c:varyColors val="0"/>
        <c:ser>
          <c:idx val="1"/>
          <c:order val="1"/>
          <c:tx>
            <c:strRef>
              <c:f>label 0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4"/>
                <c:pt idx="0">
                  <c:v>优秀</c:v>
                </c:pt>
                <c:pt idx="1">
                  <c:v>良好</c:v>
                </c:pt>
                <c:pt idx="2">
                  <c:v>及格</c:v>
                </c:pt>
                <c:pt idx="3">
                  <c:v>不及格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</c:v>
                </c:pt>
                <c:pt idx="1">
                  <c:v>0.375</c:v>
                </c:pt>
                <c:pt idx="2">
                  <c:v>0.425</c:v>
                </c:pt>
                <c:pt idx="3">
                  <c:v>0.075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1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0"/>
        <c:smooth val="0"/>
        <c:axId val="21325396"/>
        <c:axId val="6685829"/>
      </c:lineChart>
      <c:catAx>
        <c:axId val="21325396"/>
        <c:scaling>
          <c:orientation val="minMax"/>
        </c:scaling>
        <c:delete val="0"/>
        <c:axPos val="b"/>
        <c:numFmt formatCode="[$-804]yyyy/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85829"/>
        <c:crosses val="autoZero"/>
        <c:auto val="1"/>
        <c:lblAlgn val="ctr"/>
        <c:lblOffset val="100"/>
        <c:noMultiLvlLbl val="0"/>
      </c:catAx>
      <c:valAx>
        <c:axId val="668582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325396"/>
        <c:crosses val="autoZero"/>
        <c:crossBetween val="between"/>
      </c:valAx>
      <c:catAx>
        <c:axId val="66382734"/>
        <c:scaling>
          <c:orientation val="minMax"/>
        </c:scaling>
        <c:delete val="1"/>
        <c:axPos val="b"/>
        <c:numFmt formatCode="[$-804]yyyy/m/d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768155"/>
        <c:crosses val="autoZero"/>
        <c:auto val="1"/>
        <c:lblAlgn val="ctr"/>
        <c:lblOffset val="100"/>
        <c:noMultiLvlLbl val="0"/>
      </c:catAx>
      <c:valAx>
        <c:axId val="56768155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38273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点击鼠标编辑标题文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点击鼠标编辑大纲文字格式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第二个大纲级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点击鼠标编辑标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题文字格式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点击鼠标编辑大纲文字格式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第二个大纲级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第五大纲级别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第六大纲级别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第七大纲级别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点击鼠标编辑标题文字格式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点击鼠标编辑大纲文字格式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第二个大纲级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audio" Target="../media/audio1.wav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315000"/>
            <a:ext cx="9071280" cy="9460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1" strike="noStrike" spc="-1"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schemeClr val="tx2">
                      <a:lumMod val="60000"/>
                      <a:lumOff val="40000"/>
                      <a:alpha val="32000"/>
                    </a:schemeClr>
                  </a:outerShdw>
                </a:effectLst>
                <a:latin typeface="DejaVu Sans"/>
                <a:ea typeface="DejaVu Sans"/>
              </a:rPr>
              <a:t>体质健康中的数据分析</a:t>
            </a:r>
            <a:endParaRPr lang="zh-CN" sz="4400" b="1" strike="noStrike" spc="-1">
              <a:solidFill>
                <a:srgbClr val="00B0F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schemeClr val="tx2">
                    <a:lumMod val="60000"/>
                    <a:lumOff val="40000"/>
                    <a:alpha val="32000"/>
                  </a:schemeClr>
                </a:outerShdw>
              </a:effectLst>
              <a:latin typeface="DejaVu Sans"/>
              <a:ea typeface="DejaVu Sans"/>
            </a:endParaRPr>
          </a:p>
        </p:txBody>
      </p:sp>
      <p:pic>
        <p:nvPicPr>
          <p:cNvPr id="115" name="图片 2" descr="_-993500274__30403031e99793d26eaec30a1b19ea71_-321756692_IMG_202307206_134003021_0_wifi_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248000" y="4635360"/>
            <a:ext cx="2759400" cy="4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方正兰亭黑_GBK" panose="02000000000000000000" charset="-122"/>
              </a:rPr>
              <a:t>制作者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曾子康  </a:t>
            </a: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邵子敬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17" name="图片 1" descr="_-436330948__a94ca334f74d7e87d59215ea0bb5c0c2_-950830998_IMG_202307206_133944822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18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pic>
        <p:nvPicPr>
          <p:cNvPr id="119" name="图片 4" descr="BFTT5M%7QMN8P4KUNTU%RA1"/>
          <p:cNvPicPr/>
          <p:nvPr/>
        </p:nvPicPr>
        <p:blipFill>
          <a:blip r:embed="rId4"/>
          <a:stretch>
            <a:fillRect/>
          </a:stretch>
        </p:blipFill>
        <p:spPr>
          <a:xfrm>
            <a:off x="-720" y="2080440"/>
            <a:ext cx="2535840" cy="358992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2159640" y="110664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（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P131-133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）课题学习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95640" y="497880"/>
            <a:ext cx="1100160" cy="485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600" b="0" strike="noStrike" spc="-1">
                <a:solidFill>
                  <a:srgbClr val="00B0F0"/>
                </a:solidFill>
                <a:latin typeface="Arial" panose="020B0604020202020204"/>
                <a:ea typeface="DejaVu Sans"/>
              </a:rPr>
              <a:t>数学</a:t>
            </a:r>
            <a:endParaRPr lang="en-US" sz="2600" b="0" strike="noStrike" spc="-1">
              <a:latin typeface="DejaVu Sans"/>
            </a:endParaRPr>
          </a:p>
        </p:txBody>
      </p:sp>
      <p:pic>
        <p:nvPicPr>
          <p:cNvPr id="122" name="图片 7" descr="K1}8X`[D4]H87[MEH)09OCD"/>
          <p:cNvPicPr/>
          <p:nvPr/>
        </p:nvPicPr>
        <p:blipFill>
          <a:blip r:embed="rId5"/>
          <a:stretch>
            <a:fillRect/>
          </a:stretch>
        </p:blipFill>
        <p:spPr>
          <a:xfrm>
            <a:off x="3672360" y="1539360"/>
            <a:ext cx="5590800" cy="2285640"/>
          </a:xfrm>
          <a:prstGeom prst="rect">
            <a:avLst/>
          </a:prstGeom>
          <a:ln w="0">
            <a:noFill/>
          </a:ln>
        </p:spPr>
      </p:pic>
      <p:sp>
        <p:nvSpPr>
          <p:cNvPr id="234" name="PA_文本框 6"/>
          <p:cNvSpPr txBox="1"/>
          <p:nvPr>
            <p:custDataLst>
              <p:tags r:id="rId6"/>
            </p:custDataLst>
          </p:nvPr>
        </p:nvSpPr>
        <p:spPr>
          <a:xfrm>
            <a:off x="-1425240" y="4560067"/>
            <a:ext cx="5384880" cy="222058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7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3897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986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20" grpId="0" animBg="1"/>
      <p:bldP spid="12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360" y="226080"/>
            <a:ext cx="9071280" cy="2038680"/>
          </a:xfrm>
          <a:prstGeom prst="rect">
            <a:avLst/>
          </a:prstGeom>
          <a:noFill/>
          <a:ln w="0">
            <a:noFill/>
          </a:ln>
          <a:effectLst>
            <a:outerShdw sy="23000" kx="-1200000" algn="bl" rotWithShape="0">
              <a:srgbClr val="000000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8000" b="1" i="1" strike="noStrike" spc="-1">
                <a:solidFill>
                  <a:srgbClr val="558ED5"/>
                </a:solidFill>
                <a:latin typeface="DejaVu Math TeX Gyre" panose="02000503000000000000"/>
                <a:ea typeface="DejaVu Sans"/>
              </a:rPr>
              <a:t>谢谢观看</a:t>
            </a:r>
            <a:endParaRPr lang="en-US" sz="8000" b="0" strike="noStrike" spc="-1">
              <a:latin typeface="DejaVu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096360" y="1971000"/>
            <a:ext cx="444780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学生数据由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支持</a:t>
            </a:r>
            <a:endParaRPr lang="en-US" sz="18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15640" y="2547000"/>
            <a:ext cx="3349800" cy="4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制作者</a:t>
            </a:r>
            <a:r>
              <a:rPr lang="en-US" sz="24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r>
              <a:rPr lang="zh-CN" sz="24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曾子康 </a:t>
            </a:r>
            <a:r>
              <a:rPr lang="zh-CN" sz="24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邵子敬</a:t>
            </a:r>
            <a:endParaRPr lang="en-US" sz="2400" b="0" strike="noStrike" spc="-1">
              <a:latin typeface="DejaVu Sans"/>
            </a:endParaRPr>
          </a:p>
        </p:txBody>
      </p:sp>
      <p:pic>
        <p:nvPicPr>
          <p:cNvPr id="232" name="图片 2" descr="_-993500274__30403031e99793d26eaec30a1b19ea71_-321756692_IMG_202307206_134003021_0_wifi_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pic>
        <p:nvPicPr>
          <p:cNvPr id="233" name="图片 1" descr="_-436330948__a94ca334f74d7e87d59215ea0bb5c0c2_-950830998_IMG_202307206_133944822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sp>
        <p:nvSpPr>
          <p:cNvPr id="234" name="CustomShape 4"/>
          <p:cNvSpPr/>
          <p:nvPr/>
        </p:nvSpPr>
        <p:spPr>
          <a:xfrm>
            <a:off x="431640" y="53388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558ED5"/>
                </a:solidFill>
                <a:latin typeface="Arial" panose="020B0604020202020204"/>
                <a:ea typeface="DejaVu Sans"/>
              </a:rPr>
              <a:t>结尾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235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236" name="CustomShape 5"/>
          <p:cNvSpPr/>
          <p:nvPr/>
        </p:nvSpPr>
        <p:spPr>
          <a:xfrm>
            <a:off x="504360" y="3915360"/>
            <a:ext cx="336024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8000" b="0" i="1" strike="noStrike" spc="-1">
                <a:solidFill>
                  <a:srgbClr val="14CD68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DejaVu Sans"/>
              </a:rPr>
              <a:t>再见</a:t>
            </a:r>
            <a:endParaRPr lang="zh-CN" sz="8000" b="0" i="1" strike="noStrike" spc="-1">
              <a:solidFill>
                <a:srgbClr val="14CD68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reflection blurRad="6350" stA="60000" endA="900" endPos="60000" dist="60007" dir="5400000" sy="-100000" algn="bl" rotWithShape="0"/>
              </a:effectLst>
              <a:latin typeface="Arial" panose="020B0604020202020204"/>
              <a:ea typeface="DejaVu Sans"/>
            </a:endParaRPr>
          </a:p>
        </p:txBody>
      </p:sp>
      <p:sp>
        <p:nvSpPr>
          <p:cNvPr id="237" name="TextShape 6"/>
          <p:cNvSpPr txBox="1"/>
          <p:nvPr/>
        </p:nvSpPr>
        <p:spPr>
          <a:xfrm>
            <a:off x="3864600" y="3024000"/>
            <a:ext cx="22554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500" b="1" strike="noStrike" spc="-1">
                <a:latin typeface="DejaVu Sans"/>
              </a:rPr>
              <a:t>负责：</a:t>
            </a:r>
            <a:endParaRPr lang="en-US" sz="15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zh-CN" sz="15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邵子敬：整体外观设计</a:t>
            </a:r>
            <a:endParaRPr lang="en-US" sz="15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zh-CN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曾子康：</a:t>
            </a:r>
            <a:r>
              <a:rPr lang="en-US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C++</a:t>
            </a:r>
            <a:r>
              <a:rPr lang="zh-CN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编写</a:t>
            </a:r>
            <a:endParaRPr lang="en-US" sz="15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ldLvl="0" animBg="1" uiExpand="1" build="allAtOnce"/>
      <p:bldP spid="2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 2" descr="_-993500274__30403031e99793d26eaec30a1b19ea71_-321756692_IMG_202307206_134003021_0_wifi_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03640" y="386640"/>
            <a:ext cx="515880" cy="758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B0F0"/>
                </a:solidFill>
                <a:latin typeface="DejaVu Sans"/>
                <a:ea typeface="DejaVu Sans"/>
              </a:rPr>
              <a:t>数据收集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25" name="图片 1" descr="_-436330948__a94ca334f74d7e87d59215ea0bb5c0c2_-950830998_IMG_202307206_133944822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2303640" y="1251000"/>
            <a:ext cx="63021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•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从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7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年级各班抽取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5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名男生，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5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名女生作为代表组成容量为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40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的样本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751640" y="544680"/>
            <a:ext cx="195048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DejaVu Sans"/>
              </a:rPr>
              <a:t>1</a:t>
            </a:r>
            <a:r>
              <a:rPr lang="zh-CN" sz="2400" b="1" strike="noStrike" spc="-1">
                <a:solidFill>
                  <a:srgbClr val="00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宋体" panose="02010600030101010101" pitchFamily="2" charset="-122"/>
              </a:rPr>
              <a:t>、</a:t>
            </a:r>
            <a:r>
              <a:rPr lang="zh-CN" sz="2400" b="1" strike="noStrike" spc="-1">
                <a:solidFill>
                  <a:srgbClr val="00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DejaVu Sans"/>
              </a:rPr>
              <a:t>确定样本</a:t>
            </a:r>
            <a:endParaRPr lang="zh-CN" sz="2400" b="1" strike="noStrike" spc="-1">
              <a:solidFill>
                <a:srgbClr val="000000"/>
              </a:solidFill>
              <a:effectLst>
                <a:reflection blurRad="6350" stA="60000" endA="900" endPos="60000" dist="60007" dir="5400000" sy="-100000" algn="bl" rotWithShape="0"/>
              </a:effectLst>
              <a:latin typeface="Arial" panose="020B0604020202020204"/>
              <a:ea typeface="DejaVu Sans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751640" y="2094395"/>
            <a:ext cx="336024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DejaVu Sans"/>
              </a:rPr>
              <a:t>2</a:t>
            </a:r>
            <a:r>
              <a:rPr lang="zh-CN" sz="2400" b="1" strike="noStrike" spc="-1">
                <a:solidFill>
                  <a:srgbClr val="00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宋体" panose="02010600030101010101" pitchFamily="2" charset="-122"/>
              </a:rPr>
              <a:t>、如何选取样本</a:t>
            </a:r>
            <a:endParaRPr lang="zh-CN" sz="2400" b="1" strike="noStrike" spc="-1">
              <a:solidFill>
                <a:srgbClr val="000000"/>
              </a:solidFill>
              <a:effectLst>
                <a:reflection blurRad="6350" stA="60000" endA="900" endPos="60000" dist="60007" dir="5400000" sy="-100000" algn="bl" rotWithShape="0"/>
              </a:effectLst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298240" y="2835360"/>
            <a:ext cx="6307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•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从每个班按学号随机抽取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5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名男生，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5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名女生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30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4751640" y="3484800"/>
            <a:ext cx="336024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DejaVu Sans"/>
              </a:rPr>
              <a:t>3</a:t>
            </a:r>
            <a:r>
              <a:rPr lang="zh-CN" sz="2400" b="1" strike="noStrike" spc="-1">
                <a:solidFill>
                  <a:srgbClr val="00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" panose="020B0604020202020204"/>
                <a:ea typeface="宋体" panose="02010600030101010101" pitchFamily="2" charset="-122"/>
              </a:rPr>
              <a:t>、记录数据</a:t>
            </a:r>
            <a:endParaRPr lang="zh-CN" sz="2400" b="1" strike="noStrike" spc="-1">
              <a:solidFill>
                <a:srgbClr val="000000"/>
              </a:solidFill>
              <a:effectLst>
                <a:reflection blurRad="6350" stA="60000" endA="900" endPos="60000" dist="60007" dir="5400000" sy="-100000" algn="bl" rotWithShape="0"/>
              </a:effectLst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298240" y="4023720"/>
            <a:ext cx="464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•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将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测得的数据记录在统一地方，方便整理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93680" y="2351520"/>
            <a:ext cx="14263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注释：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由于暑假原因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,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学生数据采用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C++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模拟得出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</p:txBody>
      </p:sp>
      <p:sp>
        <p:nvSpPr>
          <p:cNvPr id="134" name="TextShape 9"/>
          <p:cNvSpPr txBox="1"/>
          <p:nvPr/>
        </p:nvSpPr>
        <p:spPr>
          <a:xfrm>
            <a:off x="2523240" y="4572000"/>
            <a:ext cx="438408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DejaVu Sans"/>
              </a:rPr>
              <a:t>我们使用</a:t>
            </a:r>
            <a:r>
              <a:rPr lang="en-US" sz="1800" b="0" strike="noStrike" spc="-1">
                <a:latin typeface="DejaVu Sans"/>
              </a:rPr>
              <a:t>C++</a:t>
            </a:r>
            <a:r>
              <a:rPr lang="zh-CN" sz="1800" b="0" strike="noStrike" spc="-1">
                <a:latin typeface="DejaVu Sans"/>
              </a:rPr>
              <a:t>模拟快速测得如</a:t>
            </a:r>
            <a:r>
              <a:rPr lang="zh-CN" sz="1800" b="0" strike="noStrike" spc="-1">
                <a:latin typeface="DejaVu Sans"/>
              </a:rPr>
              <a:t>下数据</a:t>
            </a:r>
            <a:r>
              <a:rPr lang="en-US" sz="1800" b="0" strike="noStrike" spc="-1">
                <a:latin typeface="DejaVu Sans"/>
              </a:rPr>
              <a:t>-&gt;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744360" y="360"/>
            <a:ext cx="2314080" cy="862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zh-CN" sz="4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数据表格</a:t>
            </a:r>
            <a:endParaRPr lang="en-US" sz="4200" b="0" strike="noStrike" spc="-1">
              <a:latin typeface="DejaVu Sans"/>
            </a:endParaRPr>
          </a:p>
        </p:txBody>
      </p:sp>
      <p:pic>
        <p:nvPicPr>
          <p:cNvPr id="136" name="图片 1" descr="_-436330948__a94ca334f74d7e87d59215ea0bb5c0c2_-950830998_IMG_202307206_133944822_0_wifi_0"/>
          <p:cNvPicPr/>
          <p:nvPr/>
        </p:nvPicPr>
        <p:blipFill>
          <a:blip r:embed="rId1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37" name="图片 2" descr="_-993500274__30403031e99793d26eaec30a1b19ea71_-321756692_IMG_202307206_134003021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431640" y="53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558ED5"/>
                </a:solidFill>
                <a:latin typeface="Arial" panose="020B0604020202020204"/>
                <a:ea typeface="DejaVu Sans"/>
              </a:rPr>
              <a:t>数据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39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0" name="Table 3"/>
          <p:cNvGraphicFramePr/>
          <p:nvPr/>
        </p:nvGraphicFramePr>
        <p:xfrm>
          <a:off x="1453680" y="779040"/>
          <a:ext cx="7178400" cy="4080240"/>
        </p:xfrm>
        <a:graphic>
          <a:graphicData uri="http://schemas.openxmlformats.org/drawingml/2006/table">
            <a:tbl>
              <a:tblPr/>
              <a:tblGrid>
                <a:gridCol w="1793520"/>
                <a:gridCol w="1793520"/>
                <a:gridCol w="1793520"/>
                <a:gridCol w="1797840"/>
              </a:tblGrid>
              <a:tr h="69444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成绩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划记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频数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百分比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62280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不及格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  <a:ea typeface="宋体" panose="02010600030101010101" pitchFamily="2" charset="-122"/>
                        </a:rPr>
                        <a:t>上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3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7.5%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60660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及格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正正正丄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17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42.5%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5368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良好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正正正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15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37.5%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61416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优秀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  <a:ea typeface="宋体" panose="02010600030101010101" pitchFamily="2" charset="-122"/>
                        </a:rPr>
                        <a:t>正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5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12.5%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71352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latin typeface="DejaVu Sans"/>
                        </a:rPr>
                        <a:t>合计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40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40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DejaVu Sans"/>
                        </a:rPr>
                        <a:t>100%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" descr="_-436330948__a94ca334f74d7e87d59215ea0bb5c0c2_-950830998_IMG_202307206_133944822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42" name="图片 2" descr="_-993500274__30403031e99793d26eaec30a1b19ea71_-321756692_IMG_202307206_134003021_0_wifi_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31640" y="53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558ED5"/>
                </a:solidFill>
                <a:latin typeface="Arial" panose="020B0604020202020204"/>
                <a:ea typeface="DejaVu Sans"/>
              </a:rPr>
              <a:t>数据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44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5" name="图表 6"/>
          <p:cNvGraphicFramePr/>
          <p:nvPr/>
        </p:nvGraphicFramePr>
        <p:xfrm>
          <a:off x="1897920" y="558720"/>
          <a:ext cx="6316560" cy="4661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6" name="CustomShape 2"/>
          <p:cNvSpPr/>
          <p:nvPr/>
        </p:nvSpPr>
        <p:spPr>
          <a:xfrm>
            <a:off x="287640" y="2418840"/>
            <a:ext cx="2308680" cy="1221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558ED5"/>
                </a:solidFill>
                <a:latin typeface="Arial" panose="020B0604020202020204"/>
                <a:ea typeface="DejaVu Sans"/>
              </a:rPr>
              <a:t>如图，及格最多，良好占比较多，优秀和不及格占比较少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8000" y="-81360"/>
            <a:ext cx="504144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558ED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DejaVu Sans"/>
                <a:ea typeface="DejaVu Sans"/>
              </a:rPr>
              <a:t>描述数据</a:t>
            </a:r>
            <a:endParaRPr lang="zh-CN" sz="4400" b="0" strike="noStrike" spc="-1">
              <a:solidFill>
                <a:srgbClr val="558ED5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DejaVu Sans"/>
              <a:ea typeface="DejaVu Sans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5580000" y="1260000"/>
            <a:ext cx="63792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DejaVu Sans"/>
              </a:rPr>
              <a:t>优秀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4173480" y="900000"/>
            <a:ext cx="86652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DejaVu Sans"/>
              </a:rPr>
              <a:t>不及格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50" name="TextShape 6"/>
          <p:cNvSpPr txBox="1"/>
          <p:nvPr/>
        </p:nvSpPr>
        <p:spPr>
          <a:xfrm>
            <a:off x="3420000" y="3223800"/>
            <a:ext cx="1260000" cy="163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4200" b="1" strike="noStrike" spc="-1">
                <a:solidFill>
                  <a:srgbClr val="FF0000"/>
                </a:solidFill>
                <a:latin typeface="DejaVu Sans"/>
              </a:rPr>
              <a:t>及格</a:t>
            </a:r>
            <a:endParaRPr lang="en-US" sz="4200" b="1" strike="noStrike" spc="-1">
              <a:solidFill>
                <a:srgbClr val="FF0000"/>
              </a:solidFill>
              <a:latin typeface="DejaVu Sans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5760000" y="3420000"/>
            <a:ext cx="63792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DejaVu Sans"/>
              </a:rPr>
              <a:t>良好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-1339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DejaVu Sans"/>
                <a:ea typeface="DejaVu Sans"/>
              </a:rPr>
              <a:t>描述数据</a:t>
            </a:r>
            <a:endParaRPr lang="zh-CN" sz="4400" b="0" strike="noStrike" spc="-1">
              <a:solidFill>
                <a:srgbClr val="00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DejaVu Sans"/>
              <a:ea typeface="DejaVu Sans"/>
            </a:endParaRPr>
          </a:p>
        </p:txBody>
      </p:sp>
      <p:pic>
        <p:nvPicPr>
          <p:cNvPr id="153" name="图片 1" descr="_-436330948__a94ca334f74d7e87d59215ea0bb5c0c2_-950830998_IMG_202307206_133944822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54" name="图片 2" descr="_-993500274__30403031e99793d26eaec30a1b19ea71_-321756692_IMG_202307206_134003021_0_wifi_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431640" y="53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558ED5"/>
                </a:solidFill>
                <a:latin typeface="Arial" panose="020B0604020202020204"/>
                <a:ea typeface="DejaVu Sans"/>
              </a:rPr>
              <a:t>数据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56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57" name="图表 5"/>
          <p:cNvGraphicFramePr/>
          <p:nvPr/>
        </p:nvGraphicFramePr>
        <p:xfrm>
          <a:off x="1969200" y="859320"/>
          <a:ext cx="6245640" cy="435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8" name="TextShape 3"/>
          <p:cNvSpPr txBox="1"/>
          <p:nvPr/>
        </p:nvSpPr>
        <p:spPr>
          <a:xfrm>
            <a:off x="2013480" y="616320"/>
            <a:ext cx="398520" cy="35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1800" b="0" strike="noStrike" spc="-1">
                <a:latin typeface="DejaVu Sans"/>
              </a:rPr>
              <a:t>%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7848000" y="612000"/>
            <a:ext cx="40932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DejaVu Sans"/>
              </a:rPr>
              <a:t>人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3572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512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2" descr="_-993500274__30403031e99793d26eaec30a1b19ea71_-321756692_IMG_202307206_134003021_0_wifi_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558ED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DejaVu Sans"/>
                <a:ea typeface="DejaVu Sans"/>
              </a:rPr>
              <a:t>分析数据</a:t>
            </a:r>
            <a:endParaRPr lang="zh-CN" sz="4400" b="0" strike="noStrike" spc="-1">
              <a:solidFill>
                <a:srgbClr val="558ED5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DejaVu Sans"/>
              <a:ea typeface="DejaVu Sans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>
              <a:lnSpc>
                <a:spcPct val="100000"/>
              </a:lnSpc>
              <a:spcBef>
                <a:spcPts val="1415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本次调查共调查</a:t>
            </a:r>
            <a:r>
              <a:rPr lang="en-US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40</a:t>
            </a: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人，体质健康成绩达到及格的最多，有</a:t>
            </a:r>
            <a:r>
              <a:rPr lang="en-US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17</a:t>
            </a: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人，及格及以上的有</a:t>
            </a:r>
            <a:r>
              <a:rPr lang="en-US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37</a:t>
            </a: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人，占统计人数的</a:t>
            </a:r>
            <a:r>
              <a:rPr lang="en-US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92.5%</a:t>
            </a: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，达到统计人数的</a:t>
            </a:r>
            <a:r>
              <a:rPr lang="en-US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50%​</a:t>
            </a: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以上，</a:t>
            </a: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由此可估计全校七年级学生体质及格，需要保持。但</a:t>
            </a: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优秀人数较少，需要多加练习。</a:t>
            </a:r>
            <a:endParaRPr lang="en-US" sz="3200" b="0" strike="noStrike" spc="-1">
              <a:latin typeface="DejaVu Sans"/>
            </a:endParaRPr>
          </a:p>
        </p:txBody>
      </p:sp>
      <p:pic>
        <p:nvPicPr>
          <p:cNvPr id="163" name="图片 1" descr="_-436330948__a94ca334f74d7e87d59215ea0bb5c0c2_-950830998_IMG_202307206_133944822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431640" y="53100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558ED5"/>
                </a:solidFill>
                <a:latin typeface="Arial" panose="020B0604020202020204"/>
                <a:ea typeface="DejaVu Sans"/>
              </a:rPr>
              <a:t>数据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6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2700000" y="3915360"/>
            <a:ext cx="450000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8000" b="0" i="1" strike="noStrike" spc="-1">
                <a:solidFill>
                  <a:srgbClr val="558ED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/>
                <a:ea typeface="DejaVu Sans"/>
              </a:rPr>
              <a:t>GOOD</a:t>
            </a:r>
            <a:r>
              <a:rPr lang="zh-CN" sz="8000" b="0" i="1" strike="noStrike" spc="-1">
                <a:solidFill>
                  <a:srgbClr val="558ED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/>
                <a:ea typeface="宋体" panose="02010600030101010101" pitchFamily="2" charset="-122"/>
              </a:rPr>
              <a:t>！</a:t>
            </a:r>
            <a:endParaRPr lang="zh-CN" sz="8000" b="0" i="1" strike="noStrike" spc="-1">
              <a:solidFill>
                <a:srgbClr val="558ED5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1" descr="%D}NDGYL_S)$X(MF1L{$XAK"/>
          <p:cNvPicPr/>
          <p:nvPr/>
        </p:nvPicPr>
        <p:blipFill>
          <a:blip r:embed="rId1"/>
          <a:srcRect b="42191"/>
          <a:stretch>
            <a:fillRect/>
          </a:stretch>
        </p:blipFill>
        <p:spPr>
          <a:xfrm>
            <a:off x="2232000" y="422280"/>
            <a:ext cx="5476680" cy="3033360"/>
          </a:xfrm>
          <a:prstGeom prst="rect">
            <a:avLst/>
          </a:prstGeom>
          <a:ln w="0">
            <a:noFill/>
          </a:ln>
        </p:spPr>
      </p:pic>
      <p:pic>
        <p:nvPicPr>
          <p:cNvPr id="168" name="图片 2" descr="_-993500274__30403031e99793d26eaec30a1b19ea71_-321756692_IMG_202307206_134003021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215280" y="53100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调查数据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70" name="图片 4" descr="_-436330948__a94ca334f74d7e87d59215ea0bb5c0c2_-950830998_IMG_202307206_133944822_0_wifi_0"/>
          <p:cNvPicPr/>
          <p:nvPr/>
        </p:nvPicPr>
        <p:blipFill>
          <a:blip r:embed="rId3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171" name="图片 5" descr="Z3GB{[XN_4Z%Q%7X)ZAPRBM"/>
          <p:cNvPicPr/>
          <p:nvPr/>
        </p:nvPicPr>
        <p:blipFill>
          <a:blip r:embed="rId4"/>
          <a:stretch>
            <a:fillRect/>
          </a:stretch>
        </p:blipFill>
        <p:spPr>
          <a:xfrm>
            <a:off x="3239640" y="233100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359880" y="225936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引体向上</a:t>
            </a:r>
            <a:endParaRPr lang="en-US" sz="1200" b="0" strike="noStrike" spc="-1">
              <a:latin typeface="DejaVu Sans"/>
            </a:endParaRPr>
          </a:p>
        </p:txBody>
      </p:sp>
      <p:pic>
        <p:nvPicPr>
          <p:cNvPr id="173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4464360" y="1682640"/>
            <a:ext cx="1377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171.6cm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120000" y="16826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平均身高较高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4464360" y="19893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56.3kg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6120000" y="19893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平均体重正常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4464360" y="229608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15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个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6192000" y="22716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优秀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4464360" y="25668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3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分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41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秒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6192000" y="25668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较差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4464000" y="28796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8.09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秒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6192000" y="28735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良好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4456080" y="31525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3617.15ml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6192000" y="31550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优秀</a:t>
            </a:r>
            <a:endParaRPr lang="en-US" sz="1400" b="0" strike="noStrike" spc="-1">
              <a:latin typeface="DejaVu Sans"/>
            </a:endParaRPr>
          </a:p>
        </p:txBody>
      </p:sp>
      <p:pic>
        <p:nvPicPr>
          <p:cNvPr id="186" name="图片 1_1" descr="%D}NDGYL_S)$X(MF1L{$XAK"/>
          <p:cNvPicPr/>
          <p:nvPr/>
        </p:nvPicPr>
        <p:blipFill>
          <a:blip r:embed="rId1"/>
          <a:srcRect t="18842" b="42191"/>
          <a:stretch>
            <a:fillRect/>
          </a:stretch>
        </p:blipFill>
        <p:spPr>
          <a:xfrm>
            <a:off x="2232360" y="3456000"/>
            <a:ext cx="5476680" cy="2044440"/>
          </a:xfrm>
          <a:prstGeom prst="rect">
            <a:avLst/>
          </a:prstGeom>
          <a:ln w="0">
            <a:noFill/>
          </a:ln>
        </p:spPr>
      </p:pic>
      <p:sp>
        <p:nvSpPr>
          <p:cNvPr id="187" name="TextShape 15"/>
          <p:cNvSpPr txBox="1"/>
          <p:nvPr/>
        </p:nvSpPr>
        <p:spPr>
          <a:xfrm>
            <a:off x="2556000" y="2844000"/>
            <a:ext cx="37656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DejaVu Sans"/>
              </a:rPr>
              <a:t>男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188" name="TextShape 16"/>
          <p:cNvSpPr txBox="1"/>
          <p:nvPr/>
        </p:nvSpPr>
        <p:spPr>
          <a:xfrm>
            <a:off x="2556000" y="4922280"/>
            <a:ext cx="40932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1800" b="0" strike="noStrike" spc="-1">
                <a:latin typeface="DejaVu Sans"/>
              </a:rPr>
              <a:t>女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189" name="图片 5_0" descr="Z3GB{[XN_4Z%Q%7X)ZAPRBM"/>
          <p:cNvPicPr/>
          <p:nvPr/>
        </p:nvPicPr>
        <p:blipFill>
          <a:blip r:embed="rId4"/>
          <a:stretch>
            <a:fillRect/>
          </a:stretch>
        </p:blipFill>
        <p:spPr>
          <a:xfrm>
            <a:off x="3204000" y="290736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0" name="CustomShape 17"/>
          <p:cNvSpPr/>
          <p:nvPr/>
        </p:nvSpPr>
        <p:spPr>
          <a:xfrm>
            <a:off x="3420000" y="287964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50m</a:t>
            </a:r>
            <a:r>
              <a:rPr lang="zh-CN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跑</a:t>
            </a:r>
            <a:endParaRPr lang="en-US" sz="1200" b="0" strike="noStrike" spc="-1">
              <a:latin typeface="DejaVu Sans"/>
            </a:endParaRPr>
          </a:p>
        </p:txBody>
      </p:sp>
      <p:pic>
        <p:nvPicPr>
          <p:cNvPr id="191" name="图片 5_1" descr="Z3GB{[XN_4Z%Q%7X)ZAPRBM"/>
          <p:cNvPicPr/>
          <p:nvPr/>
        </p:nvPicPr>
        <p:blipFill>
          <a:blip r:embed="rId4"/>
          <a:stretch>
            <a:fillRect/>
          </a:stretch>
        </p:blipFill>
        <p:spPr>
          <a:xfrm>
            <a:off x="3204360" y="319572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18"/>
          <p:cNvSpPr/>
          <p:nvPr/>
        </p:nvSpPr>
        <p:spPr>
          <a:xfrm>
            <a:off x="3348000" y="316764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肺活量</a:t>
            </a:r>
            <a:endParaRPr lang="en-US" sz="1200" b="0" strike="noStrike" spc="-1">
              <a:latin typeface="DejaVu Sans"/>
            </a:endParaRPr>
          </a:p>
        </p:txBody>
      </p:sp>
      <p:pic>
        <p:nvPicPr>
          <p:cNvPr id="193" name="图片 5_2" descr="Z3GB{[XN_4Z%Q%7X)ZAPRBM"/>
          <p:cNvPicPr/>
          <p:nvPr/>
        </p:nvPicPr>
        <p:blipFill>
          <a:blip r:embed="rId4"/>
          <a:stretch>
            <a:fillRect/>
          </a:stretch>
        </p:blipFill>
        <p:spPr>
          <a:xfrm>
            <a:off x="3240000" y="525564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19"/>
          <p:cNvSpPr/>
          <p:nvPr/>
        </p:nvSpPr>
        <p:spPr>
          <a:xfrm>
            <a:off x="3455640" y="519156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肺活量</a:t>
            </a:r>
            <a:endParaRPr lang="en-US" sz="1200" b="0" strike="noStrike" spc="-1">
              <a:latin typeface="DejaVu Sans"/>
            </a:endParaRPr>
          </a:p>
        </p:txBody>
      </p:sp>
      <p:pic>
        <p:nvPicPr>
          <p:cNvPr id="195" name="图片 5_3" descr="Z3GB{[XN_4Z%Q%7X)ZAPRBM"/>
          <p:cNvPicPr/>
          <p:nvPr/>
        </p:nvPicPr>
        <p:blipFill>
          <a:blip r:embed="rId4"/>
          <a:stretch>
            <a:fillRect/>
          </a:stretch>
        </p:blipFill>
        <p:spPr>
          <a:xfrm>
            <a:off x="3240000" y="465084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20"/>
          <p:cNvSpPr/>
          <p:nvPr/>
        </p:nvSpPr>
        <p:spPr>
          <a:xfrm>
            <a:off x="3456000" y="462312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50m</a:t>
            </a:r>
            <a:r>
              <a:rPr lang="zh-CN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跑</a:t>
            </a:r>
            <a:endParaRPr lang="en-US" sz="1200" b="0" strike="noStrike" spc="-1">
              <a:latin typeface="DejaVu Sans"/>
            </a:endParaRPr>
          </a:p>
        </p:txBody>
      </p:sp>
      <p:pic>
        <p:nvPicPr>
          <p:cNvPr id="197" name="图片 5_4" descr="Z3GB{[XN_4Z%Q%7X)ZAPRBM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520" y="4355640"/>
            <a:ext cx="999720" cy="183960"/>
          </a:xfrm>
          <a:prstGeom prst="rect">
            <a:avLst/>
          </a:prstGeom>
          <a:ln w="0">
            <a:noFill/>
          </a:ln>
        </p:spPr>
      </p:pic>
      <p:sp>
        <p:nvSpPr>
          <p:cNvPr id="198" name="CustomShape 21"/>
          <p:cNvSpPr/>
          <p:nvPr/>
        </p:nvSpPr>
        <p:spPr>
          <a:xfrm>
            <a:off x="3299760" y="4320000"/>
            <a:ext cx="3360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仰卧起坐</a:t>
            </a:r>
            <a:endParaRPr lang="en-US" sz="1200" b="0" strike="noStrike" spc="-1">
              <a:latin typeface="DejaVu Sans"/>
            </a:endParaRPr>
          </a:p>
        </p:txBody>
      </p:sp>
      <p:sp>
        <p:nvSpPr>
          <p:cNvPr id="199" name="CustomShape 22"/>
          <p:cNvSpPr/>
          <p:nvPr/>
        </p:nvSpPr>
        <p:spPr>
          <a:xfrm>
            <a:off x="4464720" y="3734280"/>
            <a:ext cx="16552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165.85cm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0" name="CustomShape 23"/>
          <p:cNvSpPr/>
          <p:nvPr/>
        </p:nvSpPr>
        <p:spPr>
          <a:xfrm>
            <a:off x="4464720" y="40410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49.25kg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1" name="CustomShape 24"/>
          <p:cNvSpPr/>
          <p:nvPr/>
        </p:nvSpPr>
        <p:spPr>
          <a:xfrm>
            <a:off x="4464720" y="43477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51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个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2" name="CustomShape 25"/>
          <p:cNvSpPr/>
          <p:nvPr/>
        </p:nvSpPr>
        <p:spPr>
          <a:xfrm>
            <a:off x="4464720" y="46184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9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4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7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秒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3" name="CustomShape 26"/>
          <p:cNvSpPr/>
          <p:nvPr/>
        </p:nvSpPr>
        <p:spPr>
          <a:xfrm>
            <a:off x="4464360" y="493128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3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分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43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秒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4" name="CustomShape 27"/>
          <p:cNvSpPr/>
          <p:nvPr/>
        </p:nvSpPr>
        <p:spPr>
          <a:xfrm>
            <a:off x="4456440" y="52041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均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3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4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5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5" name="CustomShape 28"/>
          <p:cNvSpPr/>
          <p:nvPr/>
        </p:nvSpPr>
        <p:spPr>
          <a:xfrm>
            <a:off x="6120000" y="37346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均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身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高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正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常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6" name="CustomShape 29"/>
          <p:cNvSpPr/>
          <p:nvPr/>
        </p:nvSpPr>
        <p:spPr>
          <a:xfrm>
            <a:off x="6120000" y="404136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平均体重正常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7" name="CustomShape 30"/>
          <p:cNvSpPr/>
          <p:nvPr/>
        </p:nvSpPr>
        <p:spPr>
          <a:xfrm>
            <a:off x="6192000" y="43236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优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秀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8" name="CustomShape 31"/>
          <p:cNvSpPr/>
          <p:nvPr/>
        </p:nvSpPr>
        <p:spPr>
          <a:xfrm>
            <a:off x="6192000" y="46188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及</a:t>
            </a: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格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09" name="CustomShape 32"/>
          <p:cNvSpPr/>
          <p:nvPr/>
        </p:nvSpPr>
        <p:spPr>
          <a:xfrm>
            <a:off x="6192000" y="492552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较差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10" name="CustomShape 33"/>
          <p:cNvSpPr/>
          <p:nvPr/>
        </p:nvSpPr>
        <p:spPr>
          <a:xfrm>
            <a:off x="6192000" y="520704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优秀</a:t>
            </a:r>
            <a:endParaRPr lang="en-US" sz="14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片 1_0" descr="%D}NDGYL_S)$X(MF1L{$XAK"/>
          <p:cNvPicPr/>
          <p:nvPr/>
        </p:nvPicPr>
        <p:blipFill>
          <a:blip r:embed="rId1"/>
          <a:srcRect t="57795"/>
          <a:stretch>
            <a:fillRect/>
          </a:stretch>
        </p:blipFill>
        <p:spPr>
          <a:xfrm>
            <a:off x="2232000" y="1512000"/>
            <a:ext cx="5476680" cy="2214360"/>
          </a:xfrm>
          <a:prstGeom prst="rect">
            <a:avLst/>
          </a:prstGeom>
          <a:ln w="0">
            <a:noFill/>
          </a:ln>
        </p:spPr>
      </p:pic>
      <p:pic>
        <p:nvPicPr>
          <p:cNvPr id="212" name="图片 2_1" descr="_-993500274__30403031e99793d26eaec30a1b19ea71_-321756692_IMG_202307206_134003021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215280" y="53100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调查数据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214" name="图片 4_1" descr="_-436330948__a94ca334f74d7e87d59215ea0bb5c0c2_-950830998_IMG_202307206_133944822_0_wifi_0"/>
          <p:cNvPicPr/>
          <p:nvPr/>
        </p:nvPicPr>
        <p:blipFill>
          <a:blip r:embed="rId3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215" name="图片 7_1"/>
          <p:cNvPicPr/>
          <p:nvPr/>
        </p:nvPicPr>
        <p:blipFill>
          <a:blip r:embed="rId4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384000" y="16113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跑步需要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多加练习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359880" y="208332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保持体育锻炼保持身体健康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384000" y="255492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曾子康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zh-CN" sz="18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邵子敬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219" name="图片 99_1"/>
          <p:cNvPicPr/>
          <p:nvPr/>
        </p:nvPicPr>
        <p:blipFill>
          <a:blip r:embed="rId5"/>
          <a:stretch>
            <a:fillRect/>
          </a:stretch>
        </p:blipFill>
        <p:spPr>
          <a:xfrm>
            <a:off x="2375640" y="2923200"/>
            <a:ext cx="663120" cy="286200"/>
          </a:xfrm>
          <a:prstGeom prst="rect">
            <a:avLst/>
          </a:prstGeom>
          <a:ln w="9525">
            <a:noFill/>
          </a:ln>
        </p:spPr>
      </p:pic>
      <p:sp>
        <p:nvSpPr>
          <p:cNvPr id="220" name="CustomShape 5"/>
          <p:cNvSpPr/>
          <p:nvPr/>
        </p:nvSpPr>
        <p:spPr>
          <a:xfrm>
            <a:off x="2409120" y="2932200"/>
            <a:ext cx="33602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人数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3285000" y="291996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2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3359880" y="326232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学生数据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由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C++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提</a:t>
            </a:r>
            <a:r>
              <a:rPr lang="zh-CN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供支持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4" descr="_-436330948__a94ca334f74d7e87d59215ea0bb5c0c2_-950830998_IMG_202307206_133944822_0_wifi_0"/>
          <p:cNvPicPr/>
          <p:nvPr/>
        </p:nvPicPr>
        <p:blipFill>
          <a:blip r:embed="rId1"/>
          <a:stretch>
            <a:fillRect/>
          </a:stretch>
        </p:blipFill>
        <p:spPr>
          <a:xfrm>
            <a:off x="8631000" y="0"/>
            <a:ext cx="1461960" cy="1261440"/>
          </a:xfrm>
          <a:prstGeom prst="rect">
            <a:avLst/>
          </a:prstGeom>
          <a:ln w="0">
            <a:noFill/>
          </a:ln>
        </p:spPr>
      </p:pic>
      <p:pic>
        <p:nvPicPr>
          <p:cNvPr id="224" name="图片 2" descr="_-993500274__30403031e99793d26eaec30a1b19ea71_-321756692_IMG_202307206_134003021_0_wifi_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400" cy="143532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DejaVu Sans"/>
                <a:ea typeface="DejaVu Sans"/>
              </a:rPr>
              <a:t>交流</a:t>
            </a:r>
            <a:endParaRPr lang="zh-CN" sz="4400" b="0" strike="noStrike" spc="-1">
              <a:solidFill>
                <a:srgbClr val="00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DejaVu Sans"/>
              <a:ea typeface="DejaVu Sans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63410" y="1539325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我们要保持体育锻炼保持身体健康</a:t>
            </a:r>
            <a:endParaRPr lang="en-US" sz="3200" b="0" strike="noStrike" spc="-1">
              <a:latin typeface="DejaVu Sans"/>
            </a:endParaRP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我们要保持健康饮食</a:t>
            </a:r>
            <a:endParaRPr lang="en-US" sz="3200" b="0" strike="noStrike" spc="-1">
              <a:latin typeface="DejaVu Sans"/>
            </a:endParaRP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要有健康的作息习惯，保持良好精神</a:t>
            </a:r>
            <a:endParaRPr lang="en-US" sz="3200" b="0" strike="noStrike" spc="-1">
              <a:latin typeface="DejaVu Sans"/>
            </a:endParaRP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DejaVu Sans"/>
                <a:ea typeface="宋体" panose="02010600030101010101" pitchFamily="2" charset="-122"/>
              </a:rPr>
              <a:t>还要保持心理健康，每天有个好心情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31640" y="533880"/>
            <a:ext cx="3360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558ED5"/>
                </a:solidFill>
                <a:latin typeface="Arial" panose="020B0604020202020204"/>
                <a:ea typeface="DejaVu Sans"/>
              </a:rPr>
              <a:t>总结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228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8604720" y="4393080"/>
            <a:ext cx="1475280" cy="127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119"/>
</p:tagLst>
</file>

<file path=ppt/tags/tag2.xml><?xml version="1.0" encoding="utf-8"?>
<p:tagLst xmlns:p="http://schemas.openxmlformats.org/presentationml/2006/main">
  <p:tag name="KSO_WPP_MARK_KEY" val="84cf5e9b-0621-4c91-800e-00c32b056b6f"/>
  <p:tag name="COMMONDATA" val="eyJoZGlkIjoiZjYxYTgxNDlkNDY2ZDNjZWJmZTczODgxNDZkMzBhNz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/>
  <Paragraphs>219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Arial</vt:lpstr>
      <vt:lpstr>Symbol</vt:lpstr>
      <vt:lpstr>DejaVu Sans</vt:lpstr>
      <vt:lpstr>Calibri</vt:lpstr>
      <vt:lpstr>方正兰亭黑_GBK</vt:lpstr>
      <vt:lpstr>DejaVu Math TeX Gyre</vt:lpstr>
      <vt:lpstr>微软雅黑</vt:lpstr>
      <vt:lpstr>Arial Unicode MS</vt:lpstr>
      <vt:lpstr>等线</vt:lpstr>
      <vt:lpstr>DejaVu Sans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体质健康中的数据分析</dc:title>
  <dc:creator/>
  <cp:keywords>体质健康中的数据分析 体质健康中的数据分析 体质健康中的数据分析</cp:keywords>
  <dc:description>体质健康中的数据分析
制作者:曾子康</dc:description>
  <dc:subject>体质健康中的数据分析</dc:subject>
  <cp:lastModifiedBy>WPS_1624087781</cp:lastModifiedBy>
  <cp:revision>20</cp:revision>
  <dcterms:created xsi:type="dcterms:W3CDTF">2023-07-25T20:53:00Z</dcterms:created>
  <dcterms:modified xsi:type="dcterms:W3CDTF">2023-07-30T06:10:35Z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???">
    <vt:lpwstr>曾子康</vt:lpwstr>
  </property>
  <property fmtid="{D5CDD505-2E9C-101B-9397-08002B2CF9AE}" pid="3" name="ICV">
    <vt:lpwstr>A82A0EE222744148B001439D8783E4AC_12</vt:lpwstr>
  </property>
  <property fmtid="{D5CDD505-2E9C-101B-9397-08002B2CF9AE}" pid="4" name="KSOProductBuildVer">
    <vt:lpwstr>2052-11.1.0.14036</vt:lpwstr>
  </property>
  <property fmtid="{D5CDD505-2E9C-101B-9397-08002B2CF9AE}" pid="5" name="Slides">
    <vt:i4>9</vt:i4>
  </property>
</Properties>
</file>