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56"/>
        <p:guide pos="293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8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80604020202020204" pitchFamily="34" charset="0"/>
              </a:rPr>
            </a:fld>
            <a:endParaRPr lang="zh-CN" altLang="en-US">
              <a:latin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slide" Target="slide8.xml"/><Relationship Id="rId7" Type="http://schemas.openxmlformats.org/officeDocument/2006/relationships/slide" Target="slide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3" Type="http://schemas.openxmlformats.org/officeDocument/2006/relationships/slide" Target="slide3.xm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819785" y="476885"/>
            <a:ext cx="7504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7200" b="1" kern="120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80604020202020204" pitchFamily="34" charset="0"/>
                <a:ea typeface="宋体" pitchFamily="2" charset="-122"/>
              </a:rPr>
              <a:t>昆虫记</a:t>
            </a:r>
            <a:r>
              <a:rPr lang="en-US" altLang="zh-CN" sz="7200" b="1" kern="120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" panose="02080604020202020204" pitchFamily="34" charset="0"/>
                <a:ea typeface="宋体" pitchFamily="2" charset="-122"/>
              </a:rPr>
              <a:t>——圣甲虫</a:t>
            </a:r>
            <a:endParaRPr lang="en-US" altLang="zh-CN" sz="7200" b="1" kern="1200" baseline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" panose="02080604020202020204" pitchFamily="34" charset="0"/>
              <a:ea typeface="宋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802890" y="2875280"/>
            <a:ext cx="353822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  <a:latin typeface="+mj-lt"/>
                <a:ea typeface="+mj-ea"/>
                <a:cs typeface="+mj-cs"/>
              </a:rPr>
              <a:t>感谢观看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6125" cy="17818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23215" y="475615"/>
            <a:ext cx="147955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8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目录</a:t>
            </a:r>
            <a:endParaRPr lang="en-US" altLang="zh-CN" sz="48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" name="矩形 1">
            <a:hlinkClick r:id="rId3" tooltip="" action="ppaction://hlinksldjump"/>
          </p:cNvPr>
          <p:cNvSpPr/>
          <p:nvPr/>
        </p:nvSpPr>
        <p:spPr>
          <a:xfrm>
            <a:off x="2304098" y="260350"/>
            <a:ext cx="26625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昆虫记简介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3" name="矩形 2">
            <a:hlinkClick r:id="rId4" tooltip="" action="ppaction://hlinksldjump"/>
          </p:cNvPr>
          <p:cNvSpPr/>
          <p:nvPr/>
        </p:nvSpPr>
        <p:spPr>
          <a:xfrm>
            <a:off x="2304098" y="1844675"/>
            <a:ext cx="266255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圣甲虫简介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968240" y="1052195"/>
            <a:ext cx="863600" cy="2367915"/>
          </a:xfrm>
          <a:prstGeom prst="leftBr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>
            <a:hlinkClick r:id="rId5" tooltip="" action="ppaction://hlinksldjump"/>
          </p:cNvPr>
          <p:cNvSpPr/>
          <p:nvPr/>
        </p:nvSpPr>
        <p:spPr>
          <a:xfrm>
            <a:off x="5833746" y="1916430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洞穴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0" name="矩形 9">
            <a:hlinkClick r:id="rId6" tooltip="" action="ppaction://hlinksldjump"/>
          </p:cNvPr>
          <p:cNvSpPr/>
          <p:nvPr/>
        </p:nvSpPr>
        <p:spPr>
          <a:xfrm>
            <a:off x="5833746" y="2776855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习性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1" name="矩形 10">
            <a:hlinkClick r:id="rId4" tooltip="" action="ppaction://hlinksldjump"/>
          </p:cNvPr>
          <p:cNvSpPr/>
          <p:nvPr/>
        </p:nvSpPr>
        <p:spPr>
          <a:xfrm>
            <a:off x="5833111" y="1052195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外形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2" name="矩形 11">
            <a:hlinkClick r:id="rId7" tooltip="" action="ppaction://hlinksldjump"/>
          </p:cNvPr>
          <p:cNvSpPr/>
          <p:nvPr/>
        </p:nvSpPr>
        <p:spPr>
          <a:xfrm>
            <a:off x="308928" y="4652645"/>
            <a:ext cx="464629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法布尔笔下的圣甲虫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4968240" y="3789045"/>
            <a:ext cx="863600" cy="2367915"/>
          </a:xfrm>
          <a:prstGeom prst="leftBrac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>
            <a:hlinkClick r:id="rId7" tooltip="" action="ppaction://hlinksldjump"/>
          </p:cNvPr>
          <p:cNvSpPr/>
          <p:nvPr/>
        </p:nvSpPr>
        <p:spPr>
          <a:xfrm>
            <a:off x="5831841" y="3789045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食物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5" name="矩形 14">
            <a:hlinkClick r:id="rId8" tooltip="" action="ppaction://hlinksldjump"/>
          </p:cNvPr>
          <p:cNvSpPr/>
          <p:nvPr/>
        </p:nvSpPr>
        <p:spPr>
          <a:xfrm>
            <a:off x="5831841" y="4653280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精神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16" name="矩形 15">
            <a:hlinkClick r:id="rId9" tooltip="" action="ppaction://hlinksldjump"/>
          </p:cNvPr>
          <p:cNvSpPr/>
          <p:nvPr/>
        </p:nvSpPr>
        <p:spPr>
          <a:xfrm>
            <a:off x="5868036" y="5516880"/>
            <a:ext cx="117475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行为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9" grpId="0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2" grpId="1"/>
      <p:bldP spid="3" grpId="1"/>
      <p:bldP spid="5" grpId="1" animBg="1"/>
      <p:bldP spid="9" grpId="1"/>
      <p:bldP spid="10" grpId="1"/>
      <p:bldP spid="11" grpId="1"/>
      <p:bldP spid="12" grpId="1"/>
      <p:bldP spid="13" grpId="1" animBg="1"/>
      <p:bldP spid="14" grpId="1"/>
      <p:bldP spid="15" grpId="1"/>
      <p:bldP spid="1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昆虫记简介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/>
              <a:t>《昆虫记》是法国昆虫学家、文学家让·亨利·卡西米尔·法布尔（1823-1915）所著的长篇科普文学作品，共十卷。也叫做《昆虫世界》、《昆虫物语》、《昆虫学札记》或《昆虫的故事》。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该作品真实的记录了昆虫的生活，表述的是昆虫为生存而斗争时表现出的灵性。不仅详尽地记录了法布尔的研究成果，更记载着法布尔痴迷昆虫研究的动因、生平抱负、知识背景、生活状况等等。</a:t>
            </a:r>
            <a:endParaRPr lang="zh-CN" altLang="en-US" sz="2800"/>
          </a:p>
        </p:txBody>
      </p:sp>
      <p:sp>
        <p:nvSpPr>
          <p:cNvPr id="11" name="矩形 10">
            <a:hlinkClick r:id="rId2" tooltip="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335"/>
            <a:ext cx="9144000" cy="6871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圣甲虫简介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5265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1.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外形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全体黑色，稍带光泽。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雄虫体长3.3～3.5厘米，雌虫略小。雄虫头部前方呈扇面状，表面有鱼鳞状皱纹，中央有一基部大而向上逐渐尖细并略呈方形的角突；其后方之两侧有复眼，复眼间有一光亮无皱纹的狭带。前胸背板密布匀称的小圆突，中部有横形隆脊，隆脊中段微向前曲成钝角状，两侧端各有齿状角突1枚，在齿突前下方有一浅凹，其底部光滑无小圆突，浅凹外侧有一较深的凹，底部小圆突十分模糊或缺如；小盾片不可见；前翅为鞘翅，相当隆起，满布致密皱形刻纹，各方有7条易辨的纵线；后翅膜质，黄色或黄棕色。口部、胸部下方，有很多褐红色或褐黄色纤毛，中后足跗节两侧有成列的褐红色毛刺。雌虫外形与雄虫很相似，惟头部中央不呈角状突而为后面平、前面扁圆形的隆起，顶端呈一横脊；前胸背板横形隆脊近似直线，两侧端不呈齿状突角，且只有外侧的深凹，明显可见。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图片 4" descr="sj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83820" y="6198235"/>
            <a:ext cx="789305" cy="446405"/>
          </a:xfrm>
          <a:prstGeom prst="rect">
            <a:avLst/>
          </a:prstGeom>
        </p:spPr>
      </p:pic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335"/>
            <a:ext cx="9144000" cy="6871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圣甲虫简介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1485265"/>
            <a:ext cx="8555355" cy="452628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2.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洞穴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它开始挖掘另外一个洞室，这间屋子将有一只鞋盒那么大，这也是它所挖掘工作的最后一部分。先要挖一个比它身体稍大的通道，然后以此为基础，向不同角度拓展空间。积土运走后，蜣螂对洞壁和洞顶进行修整，清理。在过去的12小时中，它已搬运了超过自身体重1000倍的土壤。所有贮存的食物都要搬进一米深的孵育室中。雌性蜣螂沿着它的食品堆周围又挖了一个容纳它身体的空隙，然后蜣螂封住这只洞的尾端，以保证里面的温度。雌蜣螂一直不停地忙着。它已经滚好了两个孵化球，又开始制作第三个球了。每作完一个球体，它都排下了一个卵在球体内，球体内的卵约2毫米长，6天后，它就会孵化出来。雌蜣螂前足把粪球分开。将它产下的第三只卵放到小粪球中。它将新产下的那只卵封闭好，以防水坏死。它需要修正这些卵粪球。它用前足轻轻地拍打纤维性的食料，同时用它的后脚转动着小球，就这样一边拍打，一边转动，粪球越来越光滑。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图片 4" descr="sj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83820" y="6198235"/>
            <a:ext cx="789305" cy="446405"/>
          </a:xfrm>
          <a:prstGeom prst="rect">
            <a:avLst/>
          </a:prstGeom>
        </p:spPr>
      </p:pic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3335"/>
            <a:ext cx="9144000" cy="68719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圣甲虫简介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1485265"/>
            <a:ext cx="8555355" cy="452628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习性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圣甲虫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0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生活在草原、高山、沙漠以及丛林，只要有动物粪便的地方，就会有他们勤劳的身影。每天，它们清除的粪便有数百万吨以上。没有这种大自然天生的垃圾清除者，我们 这个星球将变得无法收拾。激发这种昆虫承担起这项任务的，是生存的巨大力量。每当有哺乳动物将其粪便排泄到地上时，甲虫之间便会开始为争夺这种资源而进行的残酷竞争。每块粪便本身就是一个微观宇宙，会有许许多多的圣甲虫集合在这一大块粪便上，在十几分钟之内将其一扫而光。</a:t>
            </a:r>
            <a:endParaRPr lang="zh-CN" altLang="en-US" sz="20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图片 4" descr="sjq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0000">
            <a:off x="83820" y="6198235"/>
            <a:ext cx="789305" cy="446405"/>
          </a:xfrm>
          <a:prstGeom prst="rect">
            <a:avLst/>
          </a:prstGeom>
        </p:spPr>
      </p:pic>
      <p:sp>
        <p:nvSpPr>
          <p:cNvPr id="11" name="矩形 10">
            <a:hlinkClick r:id="rId3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法布尔笔下的圣甲虫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" y="1628775"/>
            <a:ext cx="9097010" cy="314706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1.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食物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这食物实在算不上高端，是圣甲虫清扫路上和田间的垃圾，从而制作出来的。圣甲虫头部边缘有6个细尖齿，排成半圆形。这就是它的挖掘和切割工具，用来撬起和去除不需要的，把需要的积聚起来。它的前腿弯成弓形，外侧配有5 个硬齿，非常有力，左右一扫一拨，就能清出一片空地来。之后，它把需要的东西聚拢在一起，弄到肚腹下面4只后爪之间。它的后爪，尤其最后一对，又细又长，微微弯曲，顶端带有一个锋利的尖爪。它用后腿和肚腹配合，把拢到一起的食物挤压为初步形状，之后不断摇动和挤压，直到形成球形。一开始是个小弹丸，很快就有苹果一般大小。我曾见过食量大的圣甲虫旋出成人拳头大小的粪球。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法布尔笔下的圣甲虫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" y="1628775"/>
            <a:ext cx="9097010" cy="314706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2.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坚持不懈的精神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食物圆球制作完毕后，需要运到合适的地方。它用长长的后腿搂住粪球，靠前腿移动，头朝下，臀部悬在空中，倒退着运送粪球。你可能会想，它应该选择平缓的路面，至少坡度不要太大。才不是呢！那个顽固的家伙偏偏要选择很陡的、很难攀登的斜坡。虽然坡陡道艰，一不小心便前功尽弃，可圣甲虫绝不气馁，哪怕需要数十次的重复，它也会顽强地战胜困难，完成任务。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法布尔笔下的圣甲虫</a:t>
            </a:r>
            <a:endParaRPr lang="zh-CN" altLang="en-US" sz="6600" b="1">
              <a:ln w="6600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25" y="1628775"/>
            <a:ext cx="9097010" cy="314706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3.</a:t>
            </a:r>
            <a:r>
              <a:rPr lang="zh-CN" alt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圣甲虫们的行为</a:t>
            </a:r>
            <a:endParaRPr lang="zh-CN" alt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marL="0" indent="0">
              <a:buNone/>
            </a:pPr>
            <a:r>
              <a:rPr lang="zh-CN" altLang="en-US" sz="2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圣甲虫有时会有同伴一起运输粪球。一般是这样：一只圣甲虫制成粪球之后，便倒退着推动战利品离开工地，附近一只圣甲虫刚刚开始制作自己的粪球，便突然放下手中的活计，跑来帮忙。这热心的家伙看似是来帮忙的，其实心怀叵测。制作粪球需要长时间的艰苦劳动，如果能抢个现成的，或者至少分一杯羹，那可划算得多。因此，有的假装跑来帮忙出力，有的则干脆强行抢走粪球。</a:t>
            </a:r>
            <a:endParaRPr lang="zh-CN" altLang="en-US" sz="2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>
            <a:hlinkClick r:id="rId2" action="ppaction://hlinksldjump"/>
          </p:cNvPr>
          <p:cNvSpPr/>
          <p:nvPr/>
        </p:nvSpPr>
        <p:spPr>
          <a:xfrm>
            <a:off x="7966075" y="6212840"/>
            <a:ext cx="1177925" cy="645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3600" b="1" i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+mn-lt"/>
                <a:ea typeface="+mn-ea"/>
              </a:rPr>
              <a:t>返回</a:t>
            </a:r>
            <a:endParaRPr lang="zh-CN" altLang="en-US" sz="3600" b="1" i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6489700"/>
            <a:ext cx="1261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202106005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演示</Application>
  <PresentationFormat/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Nimbus Roman No9 L</vt:lpstr>
      <vt:lpstr>文泉驿微米黑</vt:lpstr>
      <vt:lpstr>微软雅黑</vt:lpstr>
      <vt:lpstr>宋体</vt:lpstr>
      <vt:lpstr>Arial Unicode MS</vt:lpstr>
      <vt:lpstr>Calibri</vt:lpstr>
      <vt:lpstr>DejaVu Sans</vt:lpstr>
      <vt:lpstr>默认设计模板</vt:lpstr>
      <vt:lpstr>PowerPoint 演示文稿</vt:lpstr>
      <vt:lpstr>PowerPoint 演示文稿</vt:lpstr>
      <vt:lpstr>PowerPoint 演示文稿</vt:lpstr>
      <vt:lpstr>PowerPoint 演示文稿</vt:lpstr>
      <vt:lpstr>圣甲虫简介</vt:lpstr>
      <vt:lpstr>圣甲虫简介</vt:lpstr>
      <vt:lpstr>圣甲虫简介</vt:lpstr>
      <vt:lpstr>法布尔笔下的圣甲虫</vt:lpstr>
      <vt:lpstr>法布尔笔下的圣甲虫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deepin</cp:lastModifiedBy>
  <cp:revision>2</cp:revision>
  <dcterms:created xsi:type="dcterms:W3CDTF">2022-11-10T14:48:02Z</dcterms:created>
  <dcterms:modified xsi:type="dcterms:W3CDTF">2022-11-10T14:48:02Z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