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8542034-FE4F-4ADA-92B8-4CA66D0F0DF3}" styleName="????-??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1. Four components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47054" y="435420"/>
            <a:ext cx="3169926" cy="4114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1pPr>
    </p:titleStyle>
    <p:bodyStyle>
      <a:lvl1pPr marL="342900" lvl="0" indent="-342900" algn="l" defTabSz="91440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1pPr>
      <a:lvl2pPr marL="742950" lvl="1" indent="-285750" algn="l" defTabSz="91440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2pPr>
      <a:lvl3pPr marL="1143000" lvl="2" indent="-228600" algn="l" defTabSz="91440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3pPr>
      <a:lvl4pPr marL="1600200" lvl="3" indent="-228600" algn="l" defTabSz="91440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4pPr>
      <a:lvl5pPr marL="2057400" lvl="4" indent="-228600" algn="l" defTabSz="91440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5pPr>
      <a:lvl6pPr marL="2514600" lvl="5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6pPr>
      <a:lvl7pPr marL="2971800" lvl="6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7pPr>
      <a:lvl8pPr marL="3429000" lvl="7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8pPr>
      <a:lvl9pPr marL="3886200" lvl="8" indent="-228600" algn="l" defTabSz="91440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z.gov.cn/cn/xxgk/zfxxgj/sldzc/sz_97404/c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hankcs/pyhanl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899592" y="1700808"/>
            <a:ext cx="7560840" cy="24579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Career Analysis by Spatial-Temporal Network 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978" y="333822"/>
            <a:ext cx="3169926" cy="411481"/>
          </a:xfrm>
          <a:prstGeom prst="rect">
            <a:avLst/>
          </a:prstGeom>
        </p:spPr>
      </p:pic>
      <p:sp>
        <p:nvSpPr>
          <p:cNvPr id="7" name="副标题 6"/>
          <p:cNvSpPr/>
          <p:nvPr>
            <p:ph type="subTitle" idx="1"/>
          </p:nvPr>
        </p:nvSpPr>
        <p:spPr>
          <a:xfrm>
            <a:off x="1371600" y="4581128"/>
            <a:ext cx="6400800" cy="864096"/>
          </a:xfrm>
        </p:spPr>
        <p:txBody>
          <a:bodyPr/>
          <a:lstStyle/>
          <a:p>
            <a:r>
              <a:rPr lang="en-US" sz="15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Shi Mao </a:t>
            </a:r>
            <a:endParaRPr lang="en-US" sz="15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 sz="15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Yuan Wang </a:t>
            </a:r>
            <a:endParaRPr lang="en-US" sz="15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 sz="15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Yanfeng Chen</a:t>
            </a:r>
            <a:endParaRPr lang="en-US" sz="15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" y="3191711"/>
            <a:ext cx="9144000" cy="329213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457200" y="890978"/>
            <a:ext cx="8229600" cy="526660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Spatial-Temporal Graph: Connection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r>
              <a:rPr lang="zh-CN" sz="28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Build the graph by epsilon-neighborhood</a:t>
            </a:r>
            <a:endParaRPr lang="zh-CN" sz="28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 sz="24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different people might have different number of neighbors</a:t>
            </a:r>
            <a:endParaRPr lang="zh-CN" sz="24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r>
              <a:rPr lang="zh-CN" sz="28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Fine-tune the epsilon by visualization</a:t>
            </a:r>
            <a:endParaRPr lang="zh-CN" sz="28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Spatial-Temporal Graph: time step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Choose smaller time step to observe the evolution clearly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Another observation here is the distribution of our dataset is concertrate on 50-60 years old senior officers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38616" y="3530554"/>
            <a:ext cx="6003732" cy="22629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5000000" cy="5000000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475620" y="2615546"/>
            <a:ext cx="2745809" cy="184833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rcRect t="9628" b="10354"/>
          <a:stretch>
            <a:fillRect/>
          </a:stretch>
        </p:blipFill>
        <p:spPr>
          <a:xfrm>
            <a:off x="5947500" y="1600200"/>
            <a:ext cx="3196564" cy="3879026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Spatial-Temporal Graph: Labeling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463550" y="1600200"/>
            <a:ext cx="5269386" cy="2259991"/>
          </a:xfrm>
          <a:prstGeom prst="rect">
            <a:avLst/>
          </a:prstGeom>
        </p:spPr>
        <p:txBody>
          <a:bodyPr/>
          <a:lstStyle/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Institution have Large diversity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Share limited </a:t>
            </a:r>
            <a:r>
              <a:rPr lang="zh-CN" sz="2400" b="1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purview of authority</a:t>
            </a:r>
            <a:r>
              <a:rPr lang="zh-CN" sz="2400">
                <a:latin typeface="Calibri" panose="020F0502020204030204"/>
                <a:ea typeface="Times New Roman" panose="02020603050405020304"/>
              </a:rPr>
              <a:t> </a:t>
            </a:r>
            <a:r>
              <a:rPr lang="zh-CN" sz="2400">
                <a:latin typeface="Calibri" panose="020F0502020204030204"/>
                <a:ea typeface="SimSun" panose="02010600030101010101" pitchFamily="2" charset="-122"/>
              </a:rPr>
              <a:t>(职能范围)</a:t>
            </a:r>
            <a:r>
              <a:rPr lang="zh-CN" sz="2400">
                <a:latin typeface="Calibri" panose="020F0502020204030204"/>
                <a:ea typeface="Times New Roman" panose="02020603050405020304"/>
              </a:rPr>
              <a:t>vertically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endParaRPr lang="zh-CN" sz="2400"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90" y="4073808"/>
            <a:ext cx="6013538" cy="24931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5000000" cy="5000000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Spatial-Temporal Graph: Visualize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>
                <a:ea typeface="Times New Roman" panose="02020603050405020304"/>
              </a:rPr>
              <a:t>Visualization in temporal domain shows the evolving characteristic in data</a:t>
            </a:r>
            <a:endParaRPr lang="zh-CN"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70702" y="2785251"/>
            <a:ext cx="7478802" cy="2914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Analysis: STWalk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445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A structure embedding method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Two parts: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 sz="2800">
                <a:latin typeface="Calibri" panose="020F0502020204030204"/>
                <a:ea typeface="Times New Roman" panose="02020603050405020304"/>
              </a:rPr>
              <a:t>Ra</a:t>
            </a:r>
            <a:r>
              <a:rPr lang="zh-CN" sz="28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ndom walk on the spatial-temporal network</a:t>
            </a:r>
            <a:endParaRPr lang="zh-CN" sz="28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 sz="2800">
                <a:latin typeface="Calibri" panose="020F0502020204030204"/>
                <a:ea typeface="Times New Roman" panose="02020603050405020304"/>
              </a:rPr>
              <a:t>S</a:t>
            </a:r>
            <a:r>
              <a:rPr lang="zh-CN" sz="28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kipGram network to learn feature vector  (NLP)</a:t>
            </a:r>
            <a:endParaRPr lang="zh-CN" sz="28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endParaRPr lang="zh-CN" sz="2800">
              <a:latin typeface="Calibri" panose="020F0502020204030204"/>
              <a:ea typeface="Times New Roman" panose="02020603050405020304"/>
            </a:endParaRPr>
          </a:p>
          <a:p>
            <a:endParaRPr lang="zh-CN" sz="2800">
              <a:latin typeface="Calibri" panose="020F0502020204030204"/>
              <a:ea typeface="Times New Roman" panose="02020603050405020304"/>
            </a:endParaRPr>
          </a:p>
          <a:p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71265" y="6033056"/>
            <a:ext cx="7972798" cy="507631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050"/>
              <a:t>Supriya Pandhre, Himangi Mittal, Manish Gupta, and Vineeth N Balasubramanian. Stwalk: learning trajectory representations in temporal graphs. In Proceedings of the ACM India Joint International Conference on Data Science and Management of Data, pages 210–219. ACM, 2018.
</a:t>
            </a:r>
            <a:endParaRPr lang="zh-CN" sz="105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4" y="3949088"/>
            <a:ext cx="9144000" cy="19541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Analysis: STWalk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>
                <a:latin typeface="Calibri" panose="020F0502020204030204"/>
                <a:ea typeface="Times New Roman" panose="02020603050405020304"/>
              </a:rPr>
              <a:t>Random Walk in both spatial and temporal domain.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>
                <a:latin typeface="Calibri" panose="020F0502020204030204"/>
                <a:ea typeface="Times New Roman" panose="02020603050405020304"/>
              </a:rPr>
              <a:t>imporvement: weighted sampling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r>
              <a:rPr lang="zh-CN">
                <a:latin typeface="Calibri" panose="020F0502020204030204"/>
                <a:ea typeface="Times New Roman" panose="02020603050405020304"/>
              </a:rPr>
              <a:t>record the trajectory as 'sentence'</a:t>
            </a:r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" y="3678362"/>
            <a:ext cx="9144000" cy="26887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" y="3332472"/>
            <a:ext cx="9144000" cy="282341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>
          <a:xfrm>
            <a:off x="457200" y="709300"/>
            <a:ext cx="8229600" cy="708338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Analysis: STWalk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2046780"/>
          </a:xfrm>
        </p:spPr>
        <p:txBody>
          <a:bodyPr/>
          <a:lstStyle/>
          <a:p>
            <a:r>
              <a:rPr lang="zh-CN">
                <a:latin typeface="Calibri" panose="020F0502020204030204"/>
                <a:ea typeface="Times New Roman" panose="02020603050405020304"/>
              </a:rPr>
              <a:t>word embedding by </a:t>
            </a:r>
            <a:r>
              <a:rPr lang="zh-CN" sz="28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SkipGram: </a:t>
            </a:r>
            <a:endParaRPr lang="zh-CN" sz="28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 sz="28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Maximizing the co-occurance probability</a:t>
            </a:r>
            <a:endParaRPr lang="zh-CN" sz="28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29178" y="2623590"/>
            <a:ext cx="3168024" cy="821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54509" y="6216903"/>
            <a:ext cx="6985090" cy="641160"/>
          </a:xfrm>
        </p:spPr>
        <p:txBody>
          <a:bodyPr/>
          <a:lstStyle/>
          <a:p>
            <a:r>
              <a:rPr lang="zh-CN" sz="1000"/>
              <a:t>Tomas Mikolov, Kai Chen, Greg Corrado, and Jeﬀrey Dean. Eﬃcient estimation of word representations in vector space. arXiv preprint arXiv:1301.3781, 2013.</a:t>
            </a:r>
            <a:endParaRPr lang="zh-CN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Analysis: STWalk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endParaRPr lang="zh-CN">
              <a:latin typeface="Calibri" panose="020F0502020204030204"/>
              <a:ea typeface="Times New Roman" panose="02020603050405020304"/>
            </a:endParaRPr>
          </a:p>
          <a:p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9518" y="1600200"/>
            <a:ext cx="6269120" cy="44260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Analysis: </a:t>
            </a:r>
            <a:r>
              <a:rPr lang="zh-CN" sz="3200">
                <a:latin typeface="Calibri" panose="020F0502020204030204"/>
                <a:ea typeface="Times New Roman Special"/>
              </a:rPr>
              <a:t>Classiﬁcation</a:t>
            </a:r>
            <a:endParaRPr lang="zh-CN" sz="3200">
              <a:latin typeface="Calibri" panose="020F0502020204030204"/>
              <a:ea typeface="Times New Roman Special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>
                <a:latin typeface="Calibri" panose="020F0502020204030204"/>
                <a:ea typeface="Times New Roman" panose="02020603050405020304"/>
              </a:rPr>
              <a:t>Mutilabel classiﬁcation problem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>
                <a:latin typeface="Calibri" panose="020F0502020204030204"/>
                <a:ea typeface="Times New Roman" panose="02020603050405020304"/>
              </a:rPr>
              <a:t>O</a:t>
            </a:r>
            <a:r>
              <a:rPr lang="zh-CN">
                <a:latin typeface="Calibri" panose="020F0502020204030204"/>
                <a:ea typeface="Times New Roman Special"/>
              </a:rPr>
              <a:t>ne-hot encoding to encode labels </a:t>
            </a:r>
            <a:endParaRPr lang="zh-CN">
              <a:latin typeface="Calibri" panose="020F0502020204030204"/>
              <a:ea typeface="Times New Roman Special"/>
            </a:endParaRPr>
          </a:p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One-Vs-The-Rest classiﬁcation problem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990600" lvl="1" indent="-495300"/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Multiple Binary SVM classifier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endParaRPr lang="zh-CN">
              <a:latin typeface="Calibri" panose="020F0502020204030204"/>
              <a:ea typeface="Times New Roman" panose="02020603050405020304"/>
            </a:endParaRPr>
          </a:p>
          <a:p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6484" y="4411014"/>
            <a:ext cx="6253256" cy="185055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30059" y="4307135"/>
            <a:ext cx="515971" cy="18722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817864" y="4306250"/>
            <a:ext cx="1027232" cy="42067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6810249" y="5188904"/>
            <a:ext cx="1017449" cy="988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07087"/>
            <a:ext cx="8229600" cy="61055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zh-CN">
                <a:latin typeface="Calibri" panose="020F0502020204030204"/>
                <a:ea typeface="Times New Roman" panose="02020603050405020304"/>
              </a:rPr>
              <a:t>Result</a:t>
            </a:r>
            <a:r>
              <a:rPr lang="zh-CN" sz="44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: Mutilabel classiﬁcation</a:t>
            </a:r>
            <a:endParaRPr lang="zh-CN" sz="44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>
                <a:latin typeface="Calibri" panose="020F0502020204030204"/>
                <a:ea typeface="Times New Roman" panose="02020603050405020304"/>
              </a:rPr>
              <a:t>In average, the accuracy of classiﬁcation is 86.19%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r>
              <a:rPr lang="zh-CN">
                <a:latin typeface="Calibri" panose="020F0502020204030204"/>
                <a:ea typeface="Times New Roman" panose="02020603050405020304"/>
              </a:rPr>
              <a:t>The accuracy of correctly predict at least one label for a node is 73.33%.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Label accuracy</a:t>
            </a:r>
            <a:r>
              <a:rPr lang="zh-CN"/>
              <a:t> </a:t>
            </a:r>
            <a:endParaRPr lang="zh-CN"/>
          </a:p>
        </p:txBody>
      </p:sp>
      <p:pic>
        <p:nvPicPr>
          <p:cNvPr id="4" name="Picture 3"/>
          <p:cNvPicPr/>
          <p:nvPr/>
        </p:nvPicPr>
        <p:blipFill>
          <a:blip r:embed="rId1"/>
          <a:srcRect l="8156" t="9258" r="8726"/>
          <a:stretch>
            <a:fillRect/>
          </a:stretch>
        </p:blipFill>
        <p:spPr>
          <a:xfrm>
            <a:off x="1420092" y="4335902"/>
            <a:ext cx="6303815" cy="2215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/>
              </a:rPr>
              <a:t>Outline</a:t>
            </a:r>
            <a:endParaRPr lang="zh-CN">
              <a:latin typeface="Times New Roman" panose="020206030504050203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>
                <a:latin typeface="Times New Roman" panose="02020603050405020304"/>
                <a:ea typeface="宋体" panose="02010600030101010101" charset="-122"/>
              </a:rPr>
              <a:t>Introduction</a:t>
            </a:r>
            <a:endParaRPr lang="en-US"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>
                <a:latin typeface="Times New Roman" panose="02020603050405020304"/>
                <a:ea typeface="宋体" panose="02010600030101010101" charset="-122"/>
              </a:rPr>
              <a:t>Data Crawling and Parsing</a:t>
            </a:r>
            <a:endParaRPr lang="en-US"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>
                <a:latin typeface="Times New Roman" panose="02020603050405020304"/>
                <a:ea typeface="宋体" panose="02010600030101010101" charset="-122"/>
              </a:rPr>
              <a:t>Spatial-Temporal Graph Construction &amp; Visualization</a:t>
            </a:r>
            <a:endParaRPr lang="en-US"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>
                <a:latin typeface="Times New Roman" panose="02020603050405020304"/>
                <a:ea typeface="宋体" panose="02010600030101010101" charset="-122"/>
              </a:rPr>
              <a:t>Data Analysis</a:t>
            </a:r>
            <a:endParaRPr lang="en-US"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>
                <a:latin typeface="Times New Roman" panose="02020603050405020304"/>
                <a:ea typeface="宋体" panose="02010600030101010101" charset="-122"/>
              </a:rPr>
              <a:t>Result and Conclusion</a:t>
            </a:r>
            <a:endParaRPr lang="en-US">
              <a:latin typeface="Times New Roman" panose="02020603050405020304"/>
              <a:ea typeface="宋体" panose="02010600030101010101" charset="-122"/>
            </a:endParaRPr>
          </a:p>
          <a:p>
            <a:r>
              <a:rPr lang="en-US">
                <a:latin typeface="Times New Roman" panose="02020603050405020304"/>
                <a:ea typeface="宋体" panose="02010600030101010101" charset="-122"/>
              </a:rPr>
              <a:t>Team Contribution</a:t>
            </a:r>
            <a:endParaRPr lang="en-US">
              <a:latin typeface="Times New Roman" panose="02020603050405020304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Analysis: </a:t>
            </a:r>
            <a:r>
              <a:rPr lang="zh-CN" sz="3200">
                <a:latin typeface="Calibri" panose="020F0502020204030204"/>
                <a:ea typeface="Times New Roman Special"/>
              </a:rPr>
              <a:t>Classiﬁcation</a:t>
            </a:r>
            <a:endParaRPr lang="zh-CN" sz="3200">
              <a:latin typeface="Calibri" panose="020F0502020204030204"/>
              <a:ea typeface="Times New Roman Special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6355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>
                <a:latin typeface="Calibri" panose="020F0502020204030204"/>
                <a:ea typeface="Times New Roman" panose="02020603050405020304"/>
              </a:rPr>
              <a:t>Interdisciplinary or expert</a:t>
            </a:r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 problem: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990600" lvl="1" indent="-495300"/>
            <a:r>
              <a:rPr lang="zh-CN" sz="24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Only one label                    Expert                        </a:t>
            </a:r>
            <a:endParaRPr lang="zh-CN" sz="24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990600" lvl="1" indent="-495300"/>
            <a:r>
              <a:rPr lang="zh-CN" sz="24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More than one label            Interdisciplinary</a:t>
            </a:r>
            <a:endParaRPr lang="zh-CN" sz="24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r>
              <a:rPr lang="zh-CN" sz="3200">
                <a:latin typeface="Calibri" panose="020F0502020204030204"/>
                <a:ea typeface="Times New Roman" panose="02020603050405020304"/>
              </a:rPr>
              <a:t> </a:t>
            </a:r>
            <a:endParaRPr lang="zh-CN" sz="3200"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endParaRPr lang="zh-CN" sz="3200">
              <a:latin typeface="Calibri" panose="020F0502020204030204"/>
              <a:ea typeface="Times New Roman" panose="02020603050405020304"/>
            </a:endParaRPr>
          </a:p>
          <a:p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In average, the accuracy of classiﬁcation is 86.67%*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42599" y="2282706"/>
            <a:ext cx="929401" cy="254362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5" name="Right Arrow 4"/>
          <p:cNvSpPr/>
          <p:nvPr/>
        </p:nvSpPr>
        <p:spPr>
          <a:xfrm>
            <a:off x="4040448" y="2738117"/>
            <a:ext cx="763087" cy="225013"/>
          </a:xfrm>
          <a:prstGeom prst="right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17616" y="3247161"/>
            <a:ext cx="4779367" cy="18323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07087"/>
            <a:ext cx="8229600" cy="61055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 defTabSz="91440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</a:lstStyle>
          <a:p>
            <a:r>
              <a:rPr lang="zh-CN">
                <a:latin typeface="Calibri" panose="020F0502020204030204"/>
                <a:ea typeface="Times New Roman" panose="02020603050405020304"/>
              </a:rPr>
              <a:t>Future work</a:t>
            </a:r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lvl="0" indent="-3429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1pPr>
            <a:lvl2pPr marL="742950" lvl="1" indent="-28575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2pPr>
            <a:lvl3pPr marL="1143000" lvl="2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3pPr>
            <a:lvl4pPr marL="1600200" lvl="3" indent="-228600" algn="l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4pPr>
            <a:lvl5pPr marL="2057400" lvl="4" indent="-228600" algn="l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5pPr>
            <a:lvl6pPr marL="2514600" lvl="5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6pPr>
            <a:lvl7pPr marL="2971800" lvl="6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7pPr>
            <a:lvl8pPr marL="3429000" lvl="7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8pPr>
            <a:lvl9pPr marL="3886200" lvl="8" indent="-22860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Extend the scope of dataset to over the country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Promotion analysis and prediction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r>
              <a:rPr lang="zh-CN" sz="32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Better embedding with node features</a:t>
            </a: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</p:spPr>
        <p:txBody>
          <a:bodyPr anchor="ctr"/>
          <a:lstStyle/>
          <a:p>
            <a:r>
              <a:rPr lang="zh-CN">
                <a:latin typeface="Calibri" panose="020F0502020204030204"/>
                <a:ea typeface="Times New Roman" panose="02020603050405020304"/>
              </a:rPr>
              <a:t>Team Contribution</a:t>
            </a:r>
            <a:endParaRPr lang="zh-CN">
              <a:latin typeface="Calibri" panose="020F0502020204030204"/>
              <a:ea typeface="Times New Roman" panose="02020603050405020304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457200" y="1600200"/>
          <a:ext cx="8229600" cy="37909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4114800"/>
                <a:gridCol w="4114800"/>
              </a:tblGrid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zh-CN" sz="2800"/>
                        <a:t>陈彦锋</a:t>
                      </a:r>
                      <a:endParaRPr lang="zh-CN" sz="2800"/>
                    </a:p>
                    <a:p>
                      <a:pPr algn="ctr"/>
                      <a:r>
                        <a:rPr lang="zh-CN" sz="2800">
                          <a:ea typeface="Times New Roman" panose="02020603050405020304"/>
                        </a:rPr>
                        <a:t>Yanfeng Chen</a:t>
                      </a:r>
                      <a:endParaRPr lang="zh-CN" sz="2800">
                        <a:ea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800">
                        <a:latin typeface="Calibri" panose="020F0502020204030204"/>
                        <a:ea typeface="Times New Roman" panose="02020603050405020304"/>
                      </a:endParaRPr>
                    </a:p>
                    <a:p>
                      <a:pPr algn="ctr"/>
                      <a:r>
                        <a:rPr lang="zh-CN" sz="2800">
                          <a:latin typeface="Calibri" panose="020F0502020204030204"/>
                          <a:ea typeface="Times New Roman" panose="02020603050405020304"/>
                        </a:rPr>
                        <a:t>Data Crawling and Parsing</a:t>
                      </a:r>
                      <a:endParaRPr lang="zh-CN" sz="28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zh-CN" sz="2800"/>
                        <a:t>毛适</a:t>
                      </a:r>
                      <a:endParaRPr lang="zh-CN" sz="2800"/>
                    </a:p>
                    <a:p>
                      <a:pPr algn="ctr"/>
                      <a:r>
                        <a:rPr lang="zh-CN" sz="2800">
                          <a:ea typeface="Times New Roman" panose="02020603050405020304"/>
                        </a:rPr>
                        <a:t>Shi Mao</a:t>
                      </a:r>
                      <a:endParaRPr lang="zh-CN" sz="2800">
                        <a:ea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latin typeface="Calibri" panose="020F0502020204030204"/>
                          <a:ea typeface="Times New Roman" panose="02020603050405020304"/>
                        </a:rPr>
                        <a:t>Spatial-Temporal Graph </a:t>
                      </a:r>
                      <a:r>
                        <a:rPr lang="zh-CN" sz="2400">
                          <a:latin typeface="Calibri" panose="020F0502020204030204"/>
                          <a:ea typeface="Times New Roman" panose="02020603050405020304"/>
                        </a:rPr>
                        <a:t>Construction and Visualization</a:t>
                      </a:r>
                      <a:endParaRPr lang="zh-CN" sz="2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zh-CN" sz="2800"/>
                        <a:t>王远</a:t>
                      </a:r>
                      <a:endParaRPr lang="zh-CN" sz="2800"/>
                    </a:p>
                    <a:p>
                      <a:pPr algn="ctr"/>
                      <a:r>
                        <a:rPr lang="zh-CN" sz="2800">
                          <a:ea typeface="Times New Roman" panose="02020603050405020304"/>
                        </a:rPr>
                        <a:t>Yuan Wang</a:t>
                      </a:r>
                      <a:endParaRPr lang="zh-CN" sz="2800">
                        <a:ea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800">
                        <a:latin typeface="Calibri" panose="020F0502020204030204"/>
                        <a:ea typeface="Times New Roman" panose="02020603050405020304"/>
                      </a:endParaRPr>
                    </a:p>
                    <a:p>
                      <a:pPr algn="ctr"/>
                      <a:r>
                        <a:rPr lang="zh-CN" sz="2800">
                          <a:latin typeface="Calibri" panose="020F0502020204030204"/>
                          <a:ea typeface="Times New Roman" panose="02020603050405020304"/>
                        </a:rPr>
                        <a:t>Data Analysis</a:t>
                      </a:r>
                      <a:endParaRPr lang="zh-CN" sz="28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447054" y="435420"/>
            <a:ext cx="3169926" cy="4114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95736" y="2629361"/>
            <a:ext cx="49117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0">
                <a:solidFill>
                  <a:srgbClr val="7030A0"/>
                </a:solidFill>
              </a:rPr>
              <a:t>THANK YOU!</a:t>
            </a:r>
            <a:endParaRPr lang="zh-CN" sz="6000" b="1" spc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02176"/>
            <a:ext cx="8229600" cy="615462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Introduction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415655" cy="4526280"/>
          </a:xfrm>
        </p:spPr>
        <p:txBody>
          <a:bodyPr/>
          <a:lstStyle/>
          <a:p>
            <a:pPr marL="621665" indent="-621665">
              <a:buFont typeface="Wingdings" panose="05000000000000000000" charset="0"/>
              <a:buChar char="l"/>
            </a:pPr>
            <a:r>
              <a:rPr lang="zh-CN">
                <a:latin typeface="Calibri" panose="020F0502020204030204"/>
                <a:ea typeface="Times New Roman" panose="02020603050405020304"/>
              </a:rPr>
              <a:t>Motivation  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r>
              <a:rPr lang="zh-CN">
                <a:latin typeface="Calibri" panose="020F0502020204030204"/>
                <a:ea typeface="Times New Roman" panose="02020603050405020304"/>
              </a:rPr>
              <a:t>Trying our best by applying learning algorithm to help people to find their suitable job.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endParaRPr lang="zh-CN">
              <a:latin typeface="Calibri" panose="020F0502020204030204"/>
              <a:ea typeface="Times New Roman" panose="02020603050405020304"/>
            </a:endParaRPr>
          </a:p>
          <a:p>
            <a:pPr marL="621665" indent="-621665">
              <a:buFont typeface="Wingdings" panose="05000000000000000000" charset="0"/>
              <a:buChar char="l"/>
            </a:pPr>
            <a:r>
              <a:rPr lang="zh-CN">
                <a:latin typeface="Calibri" panose="020F0502020204030204"/>
                <a:ea typeface="Times New Roman" panose="02020603050405020304"/>
              </a:rPr>
              <a:t>Problem</a:t>
            </a:r>
            <a:endParaRPr lang="zh-CN"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r>
              <a:rPr lang="zh-CN">
                <a:latin typeface="Calibri" panose="020F0502020204030204"/>
                <a:ea typeface="Times New Roman" panose="02020603050405020304"/>
              </a:rPr>
              <a:t>Conventional algorithm</a:t>
            </a:r>
            <a:r>
              <a:rPr lang="" altLang="zh-CN">
                <a:latin typeface="Calibri" panose="020F0502020204030204"/>
                <a:ea typeface="Times New Roman" panose="02020603050405020304"/>
              </a:rPr>
              <a:t>s</a:t>
            </a:r>
            <a:r>
              <a:rPr lang="zh-CN">
                <a:latin typeface="Calibri" panose="020F0502020204030204"/>
                <a:ea typeface="Times New Roman" panose="02020603050405020304"/>
              </a:rPr>
              <a:t> neglect the relationship of users' mentors, schoolmates and </a:t>
            </a:r>
            <a:r>
              <a:rPr lang="zh-CN">
                <a:ea typeface="Times New Roman" panose="02020603050405020304"/>
              </a:rPr>
              <a:t>colleagues</a:t>
            </a:r>
            <a:r>
              <a:rPr lang="zh-CN">
                <a:latin typeface="Calibri" panose="020F0502020204030204"/>
                <a:ea typeface="Times New Roman" panose="02020603050405020304"/>
              </a:rPr>
              <a:t>.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387380" y="535275"/>
            <a:ext cx="8229600" cy="1143000"/>
          </a:xfrm>
        </p:spPr>
        <p:txBody>
          <a:bodyPr anchor="ctr"/>
          <a:lstStyle/>
          <a:p>
            <a:r>
              <a:rPr lang="zh-CN">
                <a:ea typeface="Times New Roman" panose="02020603050405020304"/>
              </a:rPr>
              <a:t>Data Crawling and Parsing</a:t>
            </a:r>
            <a:endParaRPr lang="zh-CN">
              <a:ea typeface="Times New Roman" panose="020206030504050203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r>
              <a:rPr lang="zh-CN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Data Crawling</a:t>
            </a:r>
            <a:endParaRPr lang="zh-CN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621665" indent="-621665">
              <a:buFont typeface="Wingdings" panose="05000000000000000000" charset="0"/>
              <a:buChar char="Ø"/>
            </a:pPr>
            <a:r>
              <a:rPr lang="zh-CN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From a public government website </a:t>
            </a:r>
            <a:r>
              <a:rPr lang="zh-CN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hlinkClick r:id="rId1"/>
              </a:rPr>
              <a:t>http://www.sz.gov.cn/cn/xxgk/zfxxgj/sldzc/sz_97404/crg/</a:t>
            </a:r>
            <a:endParaRPr lang="zh-CN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621665" indent="-621665">
              <a:buFont typeface="Wingdings" panose="05000000000000000000" charset="0"/>
              <a:buChar char="Ø"/>
            </a:pPr>
            <a:r>
              <a:rPr lang="zh-CN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All Shenzhen government officer resumes</a:t>
            </a:r>
            <a:endParaRPr lang="zh-CN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619125" indent="-619125">
              <a:buAutoNum type="arabicPeriod"/>
            </a:pPr>
            <a:endParaRPr lang="zh-CN"/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Data Crawling and Parsing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  <a:p>
            <a:pPr marL="0" indent="0">
              <a:buNone/>
            </a:pPr>
            <a:endParaRPr lang="zh-CN" sz="32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57236" y="1600200"/>
            <a:ext cx="4962222" cy="4783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64" y="641160"/>
            <a:ext cx="8229600" cy="1143000"/>
          </a:xfrm>
        </p:spPr>
        <p:txBody>
          <a:bodyPr anchor="ctr"/>
          <a:lstStyle/>
          <a:p>
            <a:r>
              <a:rPr lang="zh-CN" sz="4400">
                <a:solidFill>
                  <a:srgbClr val="000000"/>
                </a:solidFill>
                <a:latin typeface="Calibri" panose="020F0502020204030204"/>
                <a:ea typeface="Times New Roman" panose="02020603050405020304"/>
              </a:rPr>
              <a:t>Data Crawling and Parsing</a:t>
            </a:r>
            <a:endParaRPr lang="zh-CN" sz="4400">
              <a:solidFill>
                <a:srgbClr val="000000"/>
              </a:solidFill>
              <a:latin typeface="Calibri" panose="020F0502020204030204"/>
              <a:ea typeface="Times New Roman" panose="02020603050405020304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r>
              <a:rPr lang="zh-CN">
                <a:ea typeface="Times New Roman" panose="02020603050405020304"/>
              </a:rPr>
              <a:t>Data Parsing </a:t>
            </a:r>
            <a:endParaRPr lang="zh-CN">
              <a:ea typeface="Times New Roman" panose="02020603050405020304"/>
            </a:endParaRPr>
          </a:p>
          <a:p>
            <a:pPr marL="621665" indent="-621665">
              <a:buFont typeface="Wingdings" panose="05000000000000000000" charset="0"/>
              <a:buChar char="Ø"/>
            </a:pPr>
            <a:r>
              <a:rPr lang="zh-CN">
                <a:ea typeface="Times New Roman" panose="02020603050405020304"/>
              </a:rPr>
              <a:t>Using a public Github repository </a:t>
            </a:r>
            <a:r>
              <a:rPr lang="zh-CN">
                <a:ea typeface="Times New Roman" panose="02020603050405020304"/>
                <a:hlinkClick r:id="rId1"/>
              </a:rPr>
              <a:t>https://github.com/hankcs/pyhanlp</a:t>
            </a:r>
            <a:endParaRPr lang="zh-CN">
              <a:ea typeface="Times New Roman" panose="02020603050405020304"/>
            </a:endParaRPr>
          </a:p>
          <a:p>
            <a:pPr marL="621665" indent="-621665">
              <a:buFont typeface="Wingdings" panose="05000000000000000000" charset="0"/>
              <a:buChar char="Ø"/>
            </a:pPr>
            <a:r>
              <a:rPr lang="zh-CN">
                <a:ea typeface="Times New Roman" panose="02020603050405020304"/>
              </a:rPr>
              <a:t>Manual adjustment </a:t>
            </a:r>
            <a:endParaRPr lang="zh-CN">
              <a:ea typeface="Times New Roman" panose="02020603050405020304"/>
            </a:endParaRP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490099"/>
            <a:ext cx="7189168" cy="4798962"/>
          </a:xfrm>
          <a:blipFill>
            <a:blip r:embed="rId1"/>
            <a:stretch>
              <a:fillRect/>
            </a:stretch>
          </a:blipFill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772316"/>
            <a:ext cx="8229600" cy="645322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Spatial-Temporal Graph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Spatial-temporal networks are spatial networks whose topology and parameters change with time.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Specifically for Social Network, we consider the change of social connection through time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Construction considerations: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pPr marL="774700" lvl="1" indent="-387350"/>
            <a:r>
              <a:rPr lang="zh-CN" sz="2400">
                <a:latin typeface="Calibri" panose="020F0502020204030204"/>
                <a:ea typeface="Times New Roman" panose="02020603050405020304"/>
              </a:rPr>
              <a:t>How to establish connection?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pPr marL="774700" lvl="1" indent="-387350"/>
            <a:r>
              <a:rPr lang="zh-CN" sz="2400">
                <a:latin typeface="Calibri" panose="020F0502020204030204"/>
                <a:ea typeface="Times New Roman" panose="02020603050405020304"/>
              </a:rPr>
              <a:t>How to choose time step?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pPr marL="774700" lvl="1" indent="-387350"/>
            <a:r>
              <a:rPr lang="zh-CN" sz="2400">
                <a:latin typeface="Calibri" panose="020F0502020204030204"/>
                <a:ea typeface="Times New Roman" panose="02020603050405020304"/>
              </a:rPr>
              <a:t>Labeling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091074" y="3115463"/>
            <a:ext cx="4050102" cy="31154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457200" y="846901"/>
            <a:ext cx="8229600" cy="570737"/>
          </a:xfrm>
        </p:spPr>
        <p:txBody>
          <a:bodyPr anchor="ctr"/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宋体" panose="02010600030101010101" charset="-122"/>
              </a:rPr>
              <a:t>Spatial-Temporal Graph: Connection</a:t>
            </a:r>
            <a:endParaRPr lang="en-US" sz="3200">
              <a:solidFill>
                <a:srgbClr val="000000"/>
              </a:solidFill>
              <a:latin typeface="Times New Roman" panose="02020603050405020304"/>
              <a:ea typeface="宋体" panose="0201060003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Connected if serving the same institution?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pPr marL="889000" lvl="1" indent="-444500"/>
            <a:r>
              <a:rPr lang="zh-CN" sz="2400">
                <a:latin typeface="Calibri" panose="020F0502020204030204"/>
                <a:ea typeface="Times New Roman" panose="02020603050405020304"/>
              </a:rPr>
              <a:t>too Sparse: 108 repeated in all 720 institutions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r>
              <a:rPr lang="zh-CN" sz="2400">
                <a:latin typeface="Calibri" panose="020F0502020204030204"/>
                <a:ea typeface="Times New Roman" panose="02020603050405020304"/>
              </a:rPr>
              <a:t>Measure the distance of nodes by the </a:t>
            </a:r>
            <a:r>
              <a:rPr lang="zh-CN" sz="2400" b="1">
                <a:latin typeface="Calibri" panose="020F0502020204030204"/>
                <a:ea typeface="Times New Roman" panose="02020603050405020304"/>
              </a:rPr>
              <a:t>stem</a:t>
            </a:r>
            <a:r>
              <a:rPr lang="zh-CN" sz="2400">
                <a:latin typeface="Calibri" panose="020F0502020204030204"/>
                <a:ea typeface="Times New Roman" panose="02020603050405020304"/>
              </a:rPr>
              <a:t> of their institution 'similarity'. 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pPr marL="774700" lvl="1" indent="-387350"/>
            <a:r>
              <a:rPr lang="zh-CN" sz="2400">
                <a:latin typeface="Calibri" panose="020F0502020204030204"/>
                <a:ea typeface="Times New Roman" panose="02020603050405020304"/>
              </a:rPr>
              <a:t>By fuzzy matching</a:t>
            </a:r>
            <a:endParaRPr lang="zh-CN" sz="2400">
              <a:latin typeface="Calibri" panose="020F0502020204030204"/>
              <a:ea typeface="Times New Roman" panose="02020603050405020304"/>
            </a:endParaRPr>
          </a:p>
          <a:p>
            <a:endParaRPr lang="zh-CN" sz="2800">
              <a:latin typeface="Calibri" panose="020F0502020204030204"/>
              <a:ea typeface="Times New Roman" panose="02020603050405020304"/>
            </a:endParaRPr>
          </a:p>
          <a:p>
            <a:endParaRPr lang="zh-CN" sz="2800"/>
          </a:p>
        </p:txBody>
      </p:sp>
      <p:graphicFrame>
        <p:nvGraphicFramePr>
          <p:cNvPr id="4" name="Table 3"/>
          <p:cNvGraphicFramePr/>
          <p:nvPr/>
        </p:nvGraphicFramePr>
        <p:xfrm>
          <a:off x="233704" y="3921741"/>
          <a:ext cx="5213350" cy="15113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060450"/>
                <a:gridCol w="2381250"/>
                <a:gridCol w="1771650"/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name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institution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institution stem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于宝明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Baoming Yu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深圳市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交通</a:t>
                      </a:r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局</a:t>
                      </a:r>
                      <a:endParaRPr lang="zh-CN" sz="1100">
                        <a:solidFill>
                          <a:srgbClr val="0188FB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Shenzhen</a:t>
                      </a:r>
                      <a:r>
                        <a:rPr lang="zh-CN" sz="105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sz="105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transportation</a:t>
                      </a:r>
                      <a:r>
                        <a:rPr lang="zh-CN" sz="105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 Bureau</a:t>
                      </a:r>
                      <a:endParaRPr lang="zh-CN" sz="1050">
                        <a:solidFill>
                          <a:srgbClr val="0188FB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交通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trasnportation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徐忠平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Zhongping Xu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智慧交通</a:t>
                      </a:r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处</a:t>
                      </a:r>
                      <a:endParaRPr lang="zh-CN" sz="1100">
                        <a:solidFill>
                          <a:srgbClr val="0188FB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Intel-transportation</a:t>
                      </a:r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 Division</a:t>
                      </a:r>
                      <a:endParaRPr lang="zh-CN" sz="1100">
                        <a:solidFill>
                          <a:srgbClr val="0188FB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智慧交通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intel-transportation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张福通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Futong Zhang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深圳市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财政</a:t>
                      </a:r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局</a:t>
                      </a:r>
                      <a:endParaRPr lang="zh-CN" sz="1100">
                        <a:solidFill>
                          <a:srgbClr val="0188FB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Shenzhen </a:t>
                      </a:r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Finance</a:t>
                      </a:r>
                      <a:r>
                        <a:rPr lang="zh-CN" sz="1100">
                          <a:solidFill>
                            <a:srgbClr val="0188FB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 Bureau</a:t>
                      </a:r>
                      <a:endParaRPr lang="zh-CN" sz="1100">
                        <a:solidFill>
                          <a:srgbClr val="0188FB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财政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sz="110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</a:rPr>
                        <a:t>Finance</a:t>
                      </a:r>
                      <a:endParaRPr lang="zh-CN" sz="1100">
                        <a:solidFill>
                          <a:srgbClr val="000000"/>
                        </a:solidFill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569883" y="2825807"/>
            <a:ext cx="2745809" cy="18548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883" y="4675325"/>
            <a:ext cx="2745809" cy="1848333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168640" y="3630930"/>
            <a:ext cx="1076325" cy="29083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ea typeface="Times New Roman" panose="02020603050405020304"/>
              </a:rPr>
              <a:t>institution</a:t>
            </a:r>
            <a:endParaRPr lang="zh-CN" sz="1400">
              <a:ea typeface="Times New Roman" panose="020206030504050203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168640" y="5287645"/>
            <a:ext cx="1017905" cy="29083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sz="1400">
                <a:latin typeface="Calibri" panose="020F0502020204030204"/>
                <a:ea typeface="Times New Roman" panose="02020603050405020304"/>
              </a:rPr>
              <a:t>institution</a:t>
            </a:r>
            <a:endParaRPr lang="zh-CN" sz="1400">
              <a:latin typeface="Calibri" panose="020F0502020204030204"/>
              <a:ea typeface="Times New Roman" panose="02020603050405020304"/>
            </a:endParaRPr>
          </a:p>
          <a:p>
            <a:pPr algn="ctr"/>
            <a:r>
              <a:rPr lang="zh-CN" sz="1400">
                <a:latin typeface="Calibri" panose="020F0502020204030204"/>
                <a:ea typeface="Times New Roman" panose="02020603050405020304"/>
              </a:rPr>
              <a:t>stem</a:t>
            </a:r>
            <a:endParaRPr lang="zh-CN" sz="1400">
              <a:latin typeface="Calibri" panose="020F0502020204030204"/>
              <a:ea typeface="Times New Roman" panose="020206030504050203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704" y="6126163"/>
            <a:ext cx="5000000" cy="431261"/>
          </a:xfrm>
        </p:spPr>
        <p:txBody>
          <a:bodyPr/>
          <a:lstStyle/>
          <a:p>
            <a:r>
              <a:rPr lang="zh-CN" sz="1200">
                <a:latin typeface="Calibri" panose="020F0502020204030204"/>
                <a:ea typeface="Times New Roman" panose="02020603050405020304"/>
              </a:rPr>
              <a:t>Fuzzy matching tools: Fuzzywuzzy. https://github.com/seatgeek/fuzzywuzzy. Accessed: 2019-12-30.
</a:t>
            </a:r>
            <a:endParaRPr lang="zh-CN" sz="1200">
              <a:latin typeface="Calibri" panose="020F050202020403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3850</Words>
  <Application>WPS Presentation</Application>
  <PresentationFormat/>
  <Paragraphs>204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宋体</vt:lpstr>
      <vt:lpstr>Times New Roman</vt:lpstr>
      <vt:lpstr>Wingdings</vt:lpstr>
      <vt:lpstr>Times New Roman Special</vt:lpstr>
      <vt:lpstr>DejaVu Sans</vt:lpstr>
      <vt:lpstr>微软雅黑</vt:lpstr>
      <vt:lpstr>Arial Unicode MS</vt:lpstr>
      <vt:lpstr>Calibri</vt:lpstr>
      <vt:lpstr>Times New Roman</vt:lpstr>
      <vt:lpstr>Times New Roman Special</vt:lpstr>
      <vt:lpstr>Adobe Devanagari</vt:lpstr>
      <vt:lpstr>Office 主题​​</vt:lpstr>
      <vt:lpstr>Career Analysis by Spatial-Temporal Network </vt:lpstr>
      <vt:lpstr>Outline</vt:lpstr>
      <vt:lpstr>Introduction</vt:lpstr>
      <vt:lpstr>Data Crawling and Parsing</vt:lpstr>
      <vt:lpstr>Data Crawling and Parsing</vt:lpstr>
      <vt:lpstr>Data Crawling and Parsing</vt:lpstr>
      <vt:lpstr>PowerPoint 演示文稿</vt:lpstr>
      <vt:lpstr>Spatial-Temporal Graph</vt:lpstr>
      <vt:lpstr>Spatial-Temporal Graph: Connection</vt:lpstr>
      <vt:lpstr>Spatial-Temporal Graph: Connection</vt:lpstr>
      <vt:lpstr>Spatial-Temporal Graph: time step</vt:lpstr>
      <vt:lpstr>Spatial-Temporal Graph: Labeling</vt:lpstr>
      <vt:lpstr>Spatial-Temporal Graph: Visualize</vt:lpstr>
      <vt:lpstr>Data Analysis: STWalk</vt:lpstr>
      <vt:lpstr>Data Analysis: STWalk</vt:lpstr>
      <vt:lpstr>Data Analysis: STWalk</vt:lpstr>
      <vt:lpstr>Data Analysis: STWalk</vt:lpstr>
      <vt:lpstr>Data Analysis: Classiﬁcation</vt:lpstr>
      <vt:lpstr>Result: Mutilabel classiﬁcation</vt:lpstr>
      <vt:lpstr>Data Analysis: Classiﬁcation</vt:lpstr>
      <vt:lpstr>Future work</vt:lpstr>
      <vt:lpstr>Team Contribution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Analysis by Spatial-Temporal Network </dc:title>
  <dc:creator/>
  <cp:lastModifiedBy>毛毛</cp:lastModifiedBy>
  <cp:revision>3</cp:revision>
  <dcterms:created xsi:type="dcterms:W3CDTF">2020-01-05T02:04:06Z</dcterms:created>
  <dcterms:modified xsi:type="dcterms:W3CDTF">2020-01-05T02:04:06Z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