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990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930" y="956945"/>
            <a:ext cx="3947795" cy="4027805"/>
          </a:xfrm>
          <a:prstGeom prst="rect">
            <a:avLst/>
          </a:prstGeom>
        </p:spPr>
      </p:pic>
      <p:pic>
        <p:nvPicPr>
          <p:cNvPr id="5" name="Picture 4" descr="1990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95" y="1092835"/>
            <a:ext cx="3740150" cy="37566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21605" y="490855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thre</a:t>
            </a:r>
            <a:r>
              <a:rPr lang="" altLang="en-US"/>
              <a:t>s</a:t>
            </a:r>
            <a:r>
              <a:rPr lang="en-US" altLang="en-US"/>
              <a:t>hold 20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175750" y="490855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thre</a:t>
            </a:r>
            <a:r>
              <a:rPr lang="" altLang="en-US"/>
              <a:t>s</a:t>
            </a:r>
            <a:r>
              <a:rPr lang="en-US" altLang="en-US"/>
              <a:t>hold 50</a:t>
            </a:r>
            <a:endParaRPr lang="en-US" altLang="en-US"/>
          </a:p>
        </p:txBody>
      </p:sp>
      <p:pic>
        <p:nvPicPr>
          <p:cNvPr id="3" name="Picture 2" descr="Screenshot from 2020-01-04 18-32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560" y="1171575"/>
            <a:ext cx="3856990" cy="3787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9030" y="490855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threshold </a:t>
            </a:r>
            <a:r>
              <a:rPr lang="" altLang="en-US"/>
              <a:t>0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irthd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1697355"/>
            <a:ext cx="3745230" cy="2496820"/>
          </a:xfrm>
          <a:prstGeom prst="rect">
            <a:avLst/>
          </a:prstGeom>
        </p:spPr>
      </p:pic>
      <p:pic>
        <p:nvPicPr>
          <p:cNvPr id="5" name="Picture 4" descr="t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15" y="1697355"/>
            <a:ext cx="3745230" cy="2496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89020" y="156019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Birthday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61175" y="156019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t-start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19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4910" y="767080"/>
            <a:ext cx="3631565" cy="3648710"/>
          </a:xfrm>
          <a:prstGeom prst="rect">
            <a:avLst/>
          </a:prstGeom>
        </p:spPr>
      </p:pic>
      <p:pic>
        <p:nvPicPr>
          <p:cNvPr id="4" name="Picture 3" descr="19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1532255"/>
            <a:ext cx="1089660" cy="2960370"/>
          </a:xfrm>
          <a:prstGeom prst="rect">
            <a:avLst/>
          </a:prstGeom>
        </p:spPr>
      </p:pic>
      <p:pic>
        <p:nvPicPr>
          <p:cNvPr id="5" name="Picture 4" descr="19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1452880"/>
            <a:ext cx="2797175" cy="2879090"/>
          </a:xfrm>
          <a:prstGeom prst="rect">
            <a:avLst/>
          </a:prstGeom>
        </p:spPr>
      </p:pic>
      <p:pic>
        <p:nvPicPr>
          <p:cNvPr id="6" name="Picture 5" descr="19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0" y="1724025"/>
            <a:ext cx="3520440" cy="340931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12545" y="3171190"/>
            <a:ext cx="199517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4425" y="3171190"/>
            <a:ext cx="204851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34405" y="3171190"/>
            <a:ext cx="358203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14020" y="50152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1988-1990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857500" y="50152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1990-1992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97525" y="50152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1992-1994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075420" y="50152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1994-1996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8335" y="3971290"/>
            <a:ext cx="3298825" cy="645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b="1"/>
              <a:t>深圳市交通局</a:t>
            </a:r>
            <a:endParaRPr lang="en-US" b="1"/>
          </a:p>
          <a:p>
            <a:pPr algn="ctr"/>
            <a:r>
              <a:rPr lang="en-US" b="1"/>
              <a:t>Shen</a:t>
            </a:r>
            <a:r>
              <a:rPr lang="" altLang="en-US" b="1"/>
              <a:t>z</a:t>
            </a:r>
            <a:r>
              <a:rPr lang="en-US" b="1"/>
              <a:t>hen transportation Bureau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87655" y="5106035"/>
            <a:ext cx="2971165" cy="645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 b="1"/>
              <a:t>智慧交通处</a:t>
            </a:r>
            <a:endParaRPr lang="en-US" b="1"/>
          </a:p>
          <a:p>
            <a:pPr algn="ctr"/>
            <a:r>
              <a:rPr lang="en-US" b="1"/>
              <a:t>Intel-transportation Division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166870" y="3971290"/>
            <a:ext cx="3298825" cy="645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b="1"/>
              <a:t>深圳市</a:t>
            </a:r>
            <a:r>
              <a:rPr lang="" altLang="en-US" b="1"/>
              <a:t>财政</a:t>
            </a:r>
            <a:r>
              <a:rPr lang="en-US" b="1"/>
              <a:t>局</a:t>
            </a:r>
            <a:endParaRPr lang="en-US" b="1"/>
          </a:p>
          <a:p>
            <a:pPr algn="ctr"/>
            <a:r>
              <a:rPr lang="en-US" b="1"/>
              <a:t>Shen</a:t>
            </a:r>
            <a:r>
              <a:rPr lang="en-US" altLang="en-US" b="1"/>
              <a:t>z</a:t>
            </a:r>
            <a:r>
              <a:rPr lang="en-US" b="1"/>
              <a:t>hen </a:t>
            </a:r>
            <a:r>
              <a:rPr lang="" altLang="en-US" b="1"/>
              <a:t>Finance </a:t>
            </a:r>
            <a:r>
              <a:rPr lang="en-US" b="1"/>
              <a:t>Bureau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9330055" y="3999230"/>
            <a:ext cx="2605405" cy="645160"/>
          </a:xfrm>
          <a:prstGeom prst="rect">
            <a:avLst/>
          </a:prstGeom>
          <a:noFill/>
          <a:ln w="28575">
            <a:solidFill>
              <a:srgbClr val="0378B8"/>
            </a:solidFill>
          </a:ln>
          <a:effectLst/>
        </p:spPr>
        <p:txBody>
          <a:bodyPr wrap="square" rtlCol="0" anchor="t">
            <a:spAutoFit/>
          </a:bodyPr>
          <a:p>
            <a:pPr algn="ctr"/>
            <a:r>
              <a:rPr lang="en-US" b="1">
                <a:solidFill>
                  <a:srgbClr val="0378B8"/>
                </a:solidFill>
              </a:rPr>
              <a:t>深圳市</a:t>
            </a:r>
            <a:r>
              <a:rPr lang="" altLang="en-US" b="1">
                <a:solidFill>
                  <a:srgbClr val="0378B8"/>
                </a:solidFill>
              </a:rPr>
              <a:t>政府</a:t>
            </a:r>
            <a:endParaRPr lang="en-US" b="1">
              <a:solidFill>
                <a:srgbClr val="0378B8"/>
              </a:solidFill>
            </a:endParaRPr>
          </a:p>
          <a:p>
            <a:pPr algn="ctr"/>
            <a:r>
              <a:rPr lang="en-US" b="1">
                <a:solidFill>
                  <a:srgbClr val="0378B8"/>
                </a:solidFill>
              </a:rPr>
              <a:t>Shen</a:t>
            </a:r>
            <a:r>
              <a:rPr lang="en-US" altLang="en-US" b="1">
                <a:solidFill>
                  <a:srgbClr val="0378B8"/>
                </a:solidFill>
              </a:rPr>
              <a:t>z</a:t>
            </a:r>
            <a:r>
              <a:rPr lang="en-US" b="1">
                <a:solidFill>
                  <a:srgbClr val="0378B8"/>
                </a:solidFill>
              </a:rPr>
              <a:t>hen </a:t>
            </a:r>
            <a:r>
              <a:rPr lang="en-US" altLang="en-US" b="1">
                <a:solidFill>
                  <a:srgbClr val="0378B8"/>
                </a:solidFill>
                <a:sym typeface="+mn-ea"/>
              </a:rPr>
              <a:t>government</a:t>
            </a:r>
            <a:endParaRPr lang="en-US" altLang="en-US" b="1">
              <a:solidFill>
                <a:srgbClr val="0378B8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65695" y="4024630"/>
            <a:ext cx="839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/>
              <a:t>...</a:t>
            </a:r>
            <a:endParaRPr lang="" altLang="en-US" sz="3200" b="1"/>
          </a:p>
        </p:txBody>
      </p:sp>
      <p:sp>
        <p:nvSpPr>
          <p:cNvPr id="10" name="Rounded Rectangle 9"/>
          <p:cNvSpPr/>
          <p:nvPr/>
        </p:nvSpPr>
        <p:spPr>
          <a:xfrm>
            <a:off x="287655" y="3690620"/>
            <a:ext cx="11840210" cy="1090295"/>
          </a:xfrm>
          <a:prstGeom prst="roundRect">
            <a:avLst/>
          </a:prstGeom>
          <a:noFill/>
          <a:ln w="28575"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8472805" y="4319270"/>
            <a:ext cx="857250" cy="2540"/>
          </a:xfrm>
          <a:prstGeom prst="straightConnector1">
            <a:avLst/>
          </a:prstGeom>
          <a:ln w="28575">
            <a:solidFill>
              <a:srgbClr val="037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74725" y="1689100"/>
            <a:ext cx="2644775" cy="64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solidFill>
                  <a:srgbClr val="FF0000"/>
                </a:solidFill>
              </a:rPr>
              <a:t>交通运输部</a:t>
            </a:r>
            <a:endParaRPr lang="en-US" b="1">
              <a:solidFill>
                <a:srgbClr val="FF0000"/>
              </a:solidFill>
            </a:endParaRPr>
          </a:p>
          <a:p>
            <a:pPr algn="ctr"/>
            <a:r>
              <a:rPr lang="" altLang="en-US" b="1">
                <a:solidFill>
                  <a:srgbClr val="FF0000"/>
                </a:solidFill>
              </a:rPr>
              <a:t>T</a:t>
            </a:r>
            <a:r>
              <a:rPr lang="en-US" b="1">
                <a:solidFill>
                  <a:srgbClr val="FF0000"/>
                </a:solidFill>
              </a:rPr>
              <a:t>ransportation </a:t>
            </a:r>
            <a:r>
              <a:rPr lang="" altLang="en-US" b="1">
                <a:solidFill>
                  <a:srgbClr val="FF0000"/>
                </a:solidFill>
              </a:rPr>
              <a:t>Minstery</a:t>
            </a:r>
            <a:r>
              <a:rPr lang="en-US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78330" y="2720340"/>
            <a:ext cx="839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/>
              <a:t>...</a:t>
            </a:r>
            <a:endParaRPr lang="en-US" altLang="en-US" sz="3200" b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7430" y="2334260"/>
            <a:ext cx="0" cy="386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4" idx="0"/>
          </p:cNvCxnSpPr>
          <p:nvPr/>
        </p:nvCxnSpPr>
        <p:spPr>
          <a:xfrm>
            <a:off x="2298065" y="3303905"/>
            <a:ext cx="0" cy="6673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481195" y="1689100"/>
            <a:ext cx="2670810" cy="64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solidFill>
                  <a:srgbClr val="FF0000"/>
                </a:solidFill>
              </a:rPr>
              <a:t>财政部</a:t>
            </a:r>
            <a:endParaRPr lang="en-US" b="1">
              <a:solidFill>
                <a:srgbClr val="FF0000"/>
              </a:solidFill>
            </a:endParaRPr>
          </a:p>
          <a:p>
            <a:pPr algn="ctr"/>
            <a:r>
              <a:rPr lang="" altLang="en-US" b="1">
                <a:solidFill>
                  <a:srgbClr val="FF0000"/>
                </a:solidFill>
              </a:rPr>
              <a:t>Finance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Minstery</a:t>
            </a:r>
            <a:r>
              <a:rPr lang="en-US" b="1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396230" y="2720340"/>
            <a:ext cx="839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/>
              <a:t>...</a:t>
            </a:r>
            <a:endParaRPr lang="en-US" altLang="en-US" sz="3200" b="1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815965" y="2334260"/>
            <a:ext cx="635" cy="386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16600" y="3230880"/>
            <a:ext cx="635" cy="7404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27400" y="5167630"/>
            <a:ext cx="839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/>
              <a:t>...</a:t>
            </a:r>
            <a:endParaRPr lang="en-US" altLang="en-US" sz="3200" b="1"/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1773555" y="4616450"/>
            <a:ext cx="524510" cy="489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8065" y="3303905"/>
            <a:ext cx="0" cy="667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15965" y="2334260"/>
            <a:ext cx="635" cy="386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6600" y="3230880"/>
            <a:ext cx="635" cy="740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0"/>
          </p:cNvCxnSpPr>
          <p:nvPr/>
        </p:nvCxnSpPr>
        <p:spPr>
          <a:xfrm>
            <a:off x="2298065" y="4616450"/>
            <a:ext cx="1449070" cy="5511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167505" y="1468755"/>
            <a:ext cx="3299460" cy="48882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0" name="Rounded Rectangle 29"/>
          <p:cNvSpPr/>
          <p:nvPr/>
        </p:nvSpPr>
        <p:spPr>
          <a:xfrm>
            <a:off x="287655" y="1468755"/>
            <a:ext cx="3660140" cy="48882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1" name="Text Box 30"/>
          <p:cNvSpPr txBox="1"/>
          <p:nvPr/>
        </p:nvSpPr>
        <p:spPr>
          <a:xfrm>
            <a:off x="9330055" y="5167630"/>
            <a:ext cx="2605405" cy="645160"/>
          </a:xfrm>
          <a:prstGeom prst="rect">
            <a:avLst/>
          </a:prstGeom>
          <a:noFill/>
          <a:ln w="28575">
            <a:solidFill>
              <a:srgbClr val="0378B8"/>
            </a:solidFill>
          </a:ln>
          <a:effectLst/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solidFill>
                  <a:srgbClr val="0378B8"/>
                </a:solidFill>
              </a:rPr>
              <a:t>南山区</a:t>
            </a:r>
            <a:r>
              <a:rPr lang="en-US" altLang="en-US" b="1">
                <a:solidFill>
                  <a:srgbClr val="0378B8"/>
                </a:solidFill>
              </a:rPr>
              <a:t>政府</a:t>
            </a:r>
            <a:endParaRPr lang="en-US" b="1">
              <a:solidFill>
                <a:srgbClr val="0378B8"/>
              </a:solidFill>
            </a:endParaRPr>
          </a:p>
          <a:p>
            <a:pPr algn="ctr"/>
            <a:r>
              <a:rPr lang="" altLang="en-US" b="1">
                <a:solidFill>
                  <a:srgbClr val="0378B8"/>
                </a:solidFill>
              </a:rPr>
              <a:t>Nanshan</a:t>
            </a:r>
            <a:r>
              <a:rPr lang="en-US" b="1">
                <a:solidFill>
                  <a:srgbClr val="0378B8"/>
                </a:solidFill>
              </a:rPr>
              <a:t> </a:t>
            </a:r>
            <a:r>
              <a:rPr lang="en-US" altLang="en-US" b="1">
                <a:solidFill>
                  <a:srgbClr val="0378B8"/>
                </a:solidFill>
                <a:sym typeface="+mn-ea"/>
              </a:rPr>
              <a:t>government</a:t>
            </a:r>
            <a:endParaRPr lang="en-US" altLang="en-US" b="1">
              <a:solidFill>
                <a:srgbClr val="0378B8"/>
              </a:solidFill>
              <a:sym typeface="+mn-ea"/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8472805" y="5487670"/>
            <a:ext cx="857250" cy="2540"/>
          </a:xfrm>
          <a:prstGeom prst="straightConnector1">
            <a:avLst/>
          </a:prstGeom>
          <a:ln w="28575">
            <a:solidFill>
              <a:srgbClr val="037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300990" y="2191385"/>
          <a:ext cx="650748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2184400"/>
                <a:gridCol w="3670300"/>
              </a:tblGrid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Time</a:t>
                      </a:r>
                      <a:endParaRPr lang="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任继光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刘伟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市律师协会</a:t>
                      </a: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,市公证协会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  <a:sym typeface="+mn-ea"/>
                        </a:rPr>
                        <a:t>（司法</a:t>
                      </a:r>
                      <a:r>
                        <a:rPr lang="" altLang="en-US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  <a:sym typeface="+mn-ea"/>
                        </a:rPr>
                        <a:t>，司法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  <a:sym typeface="+mn-ea"/>
                        </a:rPr>
                        <a:t>）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龙岗区政府副区长</a:t>
                      </a:r>
                      <a:r>
                        <a:rPr lang="" alt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，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发展和改革委员会综合处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（机关，发改委）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t-1</a:t>
                      </a:r>
                      <a:endParaRPr lang="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深圳市司法局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  <a:sym typeface="+mn-ea"/>
                        </a:rPr>
                        <a:t>（司法）</a:t>
                      </a:r>
                      <a:endParaRPr 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人民政府办公厅财经处</a:t>
                      </a: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，综合处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（机关，财政）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t-2</a:t>
                      </a:r>
                      <a:endParaRPr lang="" alt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宝安区司法局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（司法）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复旦大学</a:t>
                      </a:r>
                      <a:endParaRPr 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" alt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 charset="-122"/>
                        </a:rPr>
                        <a:t>（高等院校）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816975" y="1481455"/>
            <a:ext cx="445770" cy="48171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3600">
                <a:solidFill>
                  <a:schemeClr val="tx1"/>
                </a:solidFill>
              </a:rPr>
              <a:t>01000 . </a:t>
            </a:r>
            <a:endParaRPr lang="" altLang="en-US" sz="3600">
              <a:solidFill>
                <a:schemeClr val="tx1"/>
              </a:solidFill>
            </a:endParaRPr>
          </a:p>
          <a:p>
            <a:pPr algn="ctr"/>
            <a:r>
              <a:rPr lang="" altLang="en-US" sz="3600">
                <a:solidFill>
                  <a:schemeClr val="tx1"/>
                </a:solidFill>
              </a:rPr>
              <a:t>.</a:t>
            </a:r>
            <a:endParaRPr lang="" altLang="en-US" sz="3600">
              <a:solidFill>
                <a:schemeClr val="tx1"/>
              </a:solidFill>
            </a:endParaRPr>
          </a:p>
          <a:p>
            <a:pPr algn="ctr"/>
            <a:r>
              <a:rPr lang="" altLang="en-US" sz="3600">
                <a:solidFill>
                  <a:schemeClr val="tx1"/>
                </a:solidFill>
              </a:rPr>
              <a:t>1</a:t>
            </a:r>
            <a:endParaRPr lang="" altLang="en-US" sz="3600">
              <a:solidFill>
                <a:schemeClr val="tx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262745" y="2353310"/>
            <a:ext cx="642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charset="-122"/>
                <a:sym typeface="+mn-ea"/>
              </a:rPr>
              <a:t>机关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9262745" y="5653405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charset="-122"/>
                <a:sym typeface="+mn-ea"/>
              </a:rPr>
              <a:t>发改委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6155" y="2447290"/>
            <a:ext cx="2164715" cy="17716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50870" y="2447290"/>
            <a:ext cx="3656965" cy="17716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405255" y="172529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Expert</a:t>
            </a:r>
            <a:endParaRPr lang="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3881120" y="1725295"/>
            <a:ext cx="219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Interdisciplinary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Presentation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Calibri</vt:lpstr>
      <vt:lpstr>微软雅黑</vt:lpstr>
      <vt:lpstr>Arial Unicode MS</vt:lpstr>
      <vt:lpstr>宋体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sheldonmao</dc:creator>
  <cp:lastModifiedBy>毛毛</cp:lastModifiedBy>
  <cp:revision>16</cp:revision>
  <dcterms:created xsi:type="dcterms:W3CDTF">2020-01-05T02:07:50Z</dcterms:created>
  <dcterms:modified xsi:type="dcterms:W3CDTF">2020-01-05T02:07:50Z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