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7" r:id="rId1"/>
  </p:sldMasterIdLst>
  <p:notesMasterIdLst>
    <p:notesMasterId r:id="rId27"/>
  </p:notesMasterIdLst>
  <p:sldIdLst>
    <p:sldId id="256" r:id="rId2"/>
    <p:sldId id="257" r:id="rId3"/>
    <p:sldId id="281" r:id="rId4"/>
    <p:sldId id="266" r:id="rId5"/>
    <p:sldId id="268" r:id="rId6"/>
    <p:sldId id="270" r:id="rId7"/>
    <p:sldId id="277" r:id="rId8"/>
    <p:sldId id="262" r:id="rId9"/>
    <p:sldId id="278" r:id="rId10"/>
    <p:sldId id="279" r:id="rId11"/>
    <p:sldId id="283" r:id="rId12"/>
    <p:sldId id="258" r:id="rId13"/>
    <p:sldId id="271" r:id="rId14"/>
    <p:sldId id="272" r:id="rId15"/>
    <p:sldId id="284" r:id="rId16"/>
    <p:sldId id="285" r:id="rId17"/>
    <p:sldId id="286" r:id="rId18"/>
    <p:sldId id="259" r:id="rId19"/>
    <p:sldId id="282" r:id="rId20"/>
    <p:sldId id="273" r:id="rId21"/>
    <p:sldId id="275" r:id="rId22"/>
    <p:sldId id="276" r:id="rId23"/>
    <p:sldId id="260" r:id="rId24"/>
    <p:sldId id="261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932D4-A1A1-0B4E-8BD9-81CE2F831DB9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2AF8F-1D65-AC42-B22C-A237CD366B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2AF8F-1D65-AC42-B22C-A237CD366BA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5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8B6F-C1B1-4816-4F8F-9F763D17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FF96C-35BC-DB88-7FDA-BCD87DBB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BCB92-58B0-FED7-8092-DBC303F9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DC977-955C-BD66-7C29-D1B3CC01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6B054-383B-32D5-CFFC-63C96A82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8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69A29-D89B-E408-50BF-5248E09D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62078-B5B6-743A-96EB-F7D0E912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F9291-008E-919C-9418-B0AEFBF3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CBFA1-17E2-28C4-E6AF-523CC7B0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E2E06-5D70-EC56-EA44-05A6432F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5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42D46-197D-1ACD-3A5D-8650C3F3A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BC82A-99C4-4F66-C0FE-063EDFFE4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ABDD1-C26B-11B1-4C00-61ED5C0C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8F1DD-D9CF-462A-039C-6BEDB87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5C206-B6FD-BF27-5F6F-8CDE7F16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8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5E4E5-5AFC-1CDB-21A6-A1A73E51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3B2FA-2890-967D-EAE3-F98EFC63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B8CD1-E36D-5865-9A37-0BC07DD5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0E989-41A3-F52B-C3AD-A99AAF36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70E86-E278-85EC-C76A-C7E354A2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3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66C9-5F54-91F4-6096-974747CB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E10BF-41ED-04CB-DE62-F44651A1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2825-A425-15C0-D06C-ABA1C50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2431C-CD3C-B108-D34B-7259E40F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B7C53-316E-813F-8700-156C978C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0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4F9D-4C3E-C30C-575D-5811598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5873-823F-92A1-D946-1E5731AAD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4FA61-E50C-15E2-8585-2C5837A8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021EE-0069-4022-7BEF-084D696F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224C9-47DC-A395-453B-F16077E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6714D-BBB8-95F6-06BF-7F51C07E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91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F3D8-87D5-0A0C-F7B1-CF5FE13B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279F6-F850-93C5-62EA-5592FC90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A6778-E11B-4003-0BFF-DE674CE0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10050-7909-E584-F4D4-A176BD6C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89DE92-03A7-CDC2-DF0C-379DB0DC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E0A5A6-02B9-E191-429D-F1CE32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288FE4-8C94-D00B-DA61-398329E7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A749E5-B86E-E3BC-AC59-49B8C88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D6E91-ABD5-0AA8-534B-AFB60E41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E7C42-89F8-3F41-4AF3-513FBA9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CD44A0-FDFA-4082-F7A7-9FBC296B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7A4C3-7537-5FE9-23C6-7714D86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6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B54912-2D74-4908-F987-CD0A2943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BB7C4-B8CA-16E8-A0BE-CC03FED1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21A7B-F5C0-FF22-F283-6DFB136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8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C0C1-0DC4-F2AF-6597-1B2A5FC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99C2D-EE0C-FFE2-2147-90877FD0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EED4B-6A1B-A619-4221-21577AF6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9408A-929E-FB19-1B9C-11AAAD7E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5AC5F-6EF7-8D9D-0DE8-17D46B7A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49C73-71F9-07D4-69F5-51ED1CE3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35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17E6-9DAC-3131-C821-19FFAF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D7B92-A70D-5724-F44B-7F8EAB601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2C9B-EBFC-ADEC-2750-CEC6CEC7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4971D-98D8-0D70-895A-BC8CD70A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EA758-233A-F962-62BC-9CE603F5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17AA12-0505-87E2-5A7A-2077B8A9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39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A0189-DD19-279C-0D3F-5171B491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F911B-C67D-6A70-D873-83960970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63632-EDF2-CD9A-0C05-C89AF6FA5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7F13-7A0E-0642-B0D2-AECC5C9322CC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A8ABE-54F6-B6FC-52A4-8323CEADC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CDED7-0822-5E41-FEAA-B09223C3D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8193-3CC6-EB4B-8D9C-5C004778BF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3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hyperlink" Target="https://sraf.nd.edu/loughranmcdonald-master-dictionary/" TargetMode="Externa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4980-A2E7-DDEC-50DC-A76B4A003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9053"/>
            <a:ext cx="9144000" cy="1250239"/>
          </a:xfrm>
        </p:spPr>
        <p:txBody>
          <a:bodyPr>
            <a:normAutofit/>
          </a:bodyPr>
          <a:lstStyle/>
          <a:p>
            <a:pPr algn="l"/>
            <a:r>
              <a:rPr lang="en" altLang="zh-C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Text Sentiment Prediction</a:t>
            </a:r>
            <a:r>
              <a:rPr lang="zh-CN" alt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Fitbit Big Data Health Solutions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C3A93-2DD3-D562-A7F4-988D4D272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036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LIU Yuxuan, LIU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Yuetong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WU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Mengyun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LIU Yize, LIN Lixin</a:t>
            </a:r>
          </a:p>
          <a:p>
            <a:pPr algn="l"/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Lingnan University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1861B7-7ECE-3E2B-81C4-F38EB530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06" y="21491"/>
            <a:ext cx="3626394" cy="1017555"/>
          </a:xfrm>
          <a:prstGeom prst="rect">
            <a:avLst/>
          </a:prstGeom>
        </p:spPr>
      </p:pic>
      <p:pic>
        <p:nvPicPr>
          <p:cNvPr id="5" name="Picture 4" descr="Profile for Lingnan University MSc in Artificial Intelligence and Business  Analytics">
            <a:extLst>
              <a:ext uri="{FF2B5EF4-FFF2-40B4-BE49-F238E27FC236}">
                <a16:creationId xmlns:a16="http://schemas.microsoft.com/office/drawing/2014/main" id="{D9778559-517A-8F35-4EED-DBADABE06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4" b="25564"/>
          <a:stretch/>
        </p:blipFill>
        <p:spPr bwMode="auto">
          <a:xfrm>
            <a:off x="785825" y="6107194"/>
            <a:ext cx="1316244" cy="5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emium Vector | Big data logo concept">
            <a:extLst>
              <a:ext uri="{FF2B5EF4-FFF2-40B4-BE49-F238E27FC236}">
                <a16:creationId xmlns:a16="http://schemas.microsoft.com/office/drawing/2014/main" id="{18C42612-E883-61AA-3802-4F8C62A4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51" y="5541756"/>
            <a:ext cx="1316244" cy="13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CE34C23-D0A3-22AC-7872-85F14ADF46DA}"/>
              </a:ext>
            </a:extLst>
          </p:cNvPr>
          <p:cNvCxnSpPr>
            <a:cxnSpLocks/>
          </p:cNvCxnSpPr>
          <p:nvPr/>
        </p:nvCxnSpPr>
        <p:spPr>
          <a:xfrm>
            <a:off x="1637625" y="3258211"/>
            <a:ext cx="69279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EA28-6A99-464D-9215-51167D8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Sentiment Words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289251-53B9-33A5-357B-E1576E7BA52A}"/>
              </a:ext>
            </a:extLst>
          </p:cNvPr>
          <p:cNvCxnSpPr/>
          <p:nvPr/>
        </p:nvCxnSpPr>
        <p:spPr>
          <a:xfrm>
            <a:off x="838200" y="1512012"/>
            <a:ext cx="28811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2C13812-2C1C-BE43-8B9D-A9C69AB7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54" y="1910807"/>
            <a:ext cx="1648228" cy="164822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48686D1-D90A-884B-82E3-09EFA30A937D}"/>
              </a:ext>
            </a:extLst>
          </p:cNvPr>
          <p:cNvSpPr txBox="1"/>
          <p:nvPr/>
        </p:nvSpPr>
        <p:spPr>
          <a:xfrm>
            <a:off x="838200" y="3627923"/>
            <a:ext cx="394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var(--font-heading)"/>
              </a:rPr>
              <a:t>Loughran-McDonald Master Dictionary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DF27B-4314-7C4B-8AA7-92981C64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321080"/>
            <a:ext cx="90170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87A6D2B-AFA8-9141-A155-19707690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20" y="2012846"/>
            <a:ext cx="1444149" cy="144414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CDE142B-A414-A44C-8D55-A23D85E11509}"/>
              </a:ext>
            </a:extLst>
          </p:cNvPr>
          <p:cNvSpPr txBox="1"/>
          <p:nvPr/>
        </p:nvSpPr>
        <p:spPr>
          <a:xfrm>
            <a:off x="9238219" y="3627923"/>
            <a:ext cx="1444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effectLst/>
                <a:latin typeface="var(--font-heading)"/>
              </a:defRPr>
            </a:lvl1pPr>
          </a:lstStyle>
          <a:p>
            <a:r>
              <a:rPr lang="en-US" altLang="zh-CN" dirty="0"/>
              <a:t>Our Dataset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828D8E-6E4C-F746-88DC-7B4A6870C87C}"/>
              </a:ext>
            </a:extLst>
          </p:cNvPr>
          <p:cNvSpPr txBox="1"/>
          <p:nvPr/>
        </p:nvSpPr>
        <p:spPr>
          <a:xfrm>
            <a:off x="3832138" y="2370107"/>
            <a:ext cx="5023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match and extract financial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 words</a:t>
            </a:r>
            <a:endParaRPr lang="zh-CN" altLang="en-US" sz="20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0CCF754-92BE-1544-9F4F-C259336027C4}"/>
              </a:ext>
            </a:extLst>
          </p:cNvPr>
          <p:cNvCxnSpPr>
            <a:cxnSpLocks/>
          </p:cNvCxnSpPr>
          <p:nvPr/>
        </p:nvCxnSpPr>
        <p:spPr>
          <a:xfrm flipV="1">
            <a:off x="3719383" y="2770217"/>
            <a:ext cx="5136036" cy="20296"/>
          </a:xfrm>
          <a:prstGeom prst="straightConnector1">
            <a:avLst/>
          </a:prstGeom>
          <a:ln w="317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DE97738-2D98-0C48-BB9F-8FD3E4504F40}"/>
              </a:ext>
            </a:extLst>
          </p:cNvPr>
          <p:cNvSpPr txBox="1"/>
          <p:nvPr/>
        </p:nvSpPr>
        <p:spPr>
          <a:xfrm>
            <a:off x="4265717" y="5638800"/>
            <a:ext cx="20502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C0C0C0"/>
                </a:highlight>
              </a:rPr>
              <a:t>(R</a:t>
            </a:r>
            <a:r>
              <a:rPr lang="zh-CN" altLang="en-US" sz="1600" dirty="0">
                <a:highlight>
                  <a:srgbClr val="C0C0C0"/>
                </a:highlight>
              </a:rPr>
              <a:t>e</a:t>
            </a:r>
            <a:r>
              <a:rPr lang="en-US" altLang="zh-CN" sz="1600" dirty="0">
                <a:highlight>
                  <a:srgbClr val="C0C0C0"/>
                </a:highlight>
              </a:rPr>
              <a:t>cord</a:t>
            </a:r>
            <a:r>
              <a:rPr lang="zh-CN" altLang="en-US" sz="1600" dirty="0">
                <a:highlight>
                  <a:srgbClr val="C0C0C0"/>
                </a:highlight>
              </a:rPr>
              <a:t> year</a:t>
            </a:r>
            <a:r>
              <a:rPr lang="en-US" altLang="zh-CN" sz="1600" dirty="0">
                <a:highlight>
                  <a:srgbClr val="C0C0C0"/>
                </a:highlight>
              </a:rPr>
              <a:t>)</a:t>
            </a:r>
            <a:r>
              <a:rPr lang="zh-CN" altLang="en-US" sz="1600" dirty="0"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38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EA28-6A99-464D-9215-51167D8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Text Preprocessing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289251-53B9-33A5-357B-E1576E7BA52A}"/>
              </a:ext>
            </a:extLst>
          </p:cNvPr>
          <p:cNvCxnSpPr/>
          <p:nvPr/>
        </p:nvCxnSpPr>
        <p:spPr>
          <a:xfrm>
            <a:off x="838200" y="1512012"/>
            <a:ext cx="28811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AAD89B4-01D0-DD42-833B-0B6FF979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575"/>
            <a:ext cx="5076510" cy="2700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0B0487-31D6-474E-9B6D-1C7E7C33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34" y="2837575"/>
            <a:ext cx="5076510" cy="2715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5FD1DE-C39A-BD46-8FD1-A2C09E6CFC25}"/>
              </a:ext>
            </a:extLst>
          </p:cNvPr>
          <p:cNvSpPr txBox="1"/>
          <p:nvPr/>
        </p:nvSpPr>
        <p:spPr>
          <a:xfrm>
            <a:off x="2877977" y="5727391"/>
            <a:ext cx="1072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D632B-8645-B344-8A6C-452EC1D19F1B}"/>
              </a:ext>
            </a:extLst>
          </p:cNvPr>
          <p:cNvSpPr txBox="1"/>
          <p:nvPr/>
        </p:nvSpPr>
        <p:spPr>
          <a:xfrm>
            <a:off x="8241968" y="5727391"/>
            <a:ext cx="898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C33172-D980-9B42-8638-1CCC0E49D1C3}"/>
              </a:ext>
            </a:extLst>
          </p:cNvPr>
          <p:cNvSpPr txBox="1"/>
          <p:nvPr/>
        </p:nvSpPr>
        <p:spPr>
          <a:xfrm>
            <a:off x="781366" y="1925612"/>
            <a:ext cx="10777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text quality has been effectively improved by removing noise and </a:t>
            </a:r>
          </a:p>
          <a:p>
            <a:pPr lvl="8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retaining high-frequency, meaningful words.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4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82" y="2154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Word Embedding</a:t>
            </a:r>
            <a:endParaRPr kumimoji="1" lang="en-US" altLang="zh-CN" sz="36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650" y="1503680"/>
            <a:ext cx="11442065" cy="469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TF-IDF ：</a:t>
            </a:r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Word2Vec：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N-Gram：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b="1"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BERT ：</a:t>
            </a:r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13" y="1653684"/>
            <a:ext cx="6201119" cy="1154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90" y="3283585"/>
            <a:ext cx="3118284" cy="91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04" y="4612521"/>
            <a:ext cx="6717058" cy="1071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253" y="5807760"/>
            <a:ext cx="3816195" cy="1013965"/>
          </a:xfrm>
          <a:prstGeom prst="rect">
            <a:avLst/>
          </a:prstGeom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24F068B-3870-1B40-0FBD-6F2901932A9F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20141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9E912FE-904B-479F-7B06-FA66F7DDC70C}"/>
              </a:ext>
            </a:extLst>
          </p:cNvPr>
          <p:cNvGrpSpPr/>
          <p:nvPr/>
        </p:nvGrpSpPr>
        <p:grpSpPr>
          <a:xfrm>
            <a:off x="443230" y="1637527"/>
            <a:ext cx="10910570" cy="4979035"/>
            <a:chOff x="424815" y="1266825"/>
            <a:chExt cx="10910570" cy="4979035"/>
          </a:xfrm>
        </p:grpSpPr>
        <p:sp>
          <p:nvSpPr>
            <p:cNvPr id="4" name="圆角矩形 3"/>
            <p:cNvSpPr/>
            <p:nvPr/>
          </p:nvSpPr>
          <p:spPr>
            <a:xfrm>
              <a:off x="424815" y="2979420"/>
              <a:ext cx="1273175" cy="89916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164080" y="1681480"/>
              <a:ext cx="4090670" cy="4149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i="1">
                  <a:solidFill>
                    <a:schemeClr val="accent1"/>
                  </a:solidFill>
                  <a:latin typeface="Times New Roman Bold Italic" panose="02020503050405090304" charset="0"/>
                  <a:cs typeface="Times New Roman Bold Italic" panose="02020503050405090304" charset="0"/>
                </a:rPr>
                <a:t>Word Embedding Methods</a:t>
              </a:r>
            </a:p>
            <a:p>
              <a:pPr algn="ctr"/>
              <a:endParaRPr lang="en-US" altLang="zh-CN" b="1" i="1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TF-IDF   </a:t>
              </a:r>
            </a:p>
            <a:p>
              <a:pPr algn="ctr"/>
              <a:endParaRPr lang="en-US" altLang="zh-CN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Word2Vec 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  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N-Gram  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  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BERT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43090" y="1266825"/>
              <a:ext cx="4392295" cy="49790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50000"/>
                </a:lnSpc>
                <a:buNone/>
              </a:pPr>
              <a:r>
                <a:rPr lang="en-US" altLang="zh-CN" sz="2400" b="1" i="1">
                  <a:solidFill>
                    <a:schemeClr val="accent1"/>
                  </a:solidFill>
                  <a:latin typeface="Times New Roman Bold Italic" panose="02020503050405090304" charset="0"/>
                  <a:cs typeface="Times New Roman Bold Italic" panose="02020503050405090304" charset="0"/>
                  <a:sym typeface="+mn-ea"/>
                </a:rPr>
                <a:t>Models</a:t>
              </a:r>
            </a:p>
            <a:p>
              <a:pPr indent="0" algn="ctr" fontAlgn="auto">
                <a:lnSpc>
                  <a:spcPct val="150000"/>
                </a:lnSpc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Logistic Regression</a:t>
              </a:r>
            </a:p>
            <a:p>
              <a:pPr indent="0" algn="ctr" fontAlgn="auto">
                <a:lnSpc>
                  <a:spcPct val="150000"/>
                </a:lnSpc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（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As baseline model）</a:t>
              </a:r>
            </a:p>
            <a:p>
              <a:pPr indent="0" algn="ctr" fontAlgn="auto">
                <a:lnSpc>
                  <a:spcPct val="150000"/>
                </a:lnSpc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Random Forest</a:t>
              </a:r>
              <a:endParaRPr kumimoji="1" lang="en-US" altLang="zh-CN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indent="0" algn="ctr" fontAlgn="auto">
                <a:lnSpc>
                  <a:spcPct val="150000"/>
                </a:lnSpc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XGBoost</a:t>
              </a:r>
            </a:p>
            <a:p>
              <a:pPr indent="0" algn="ctr" fontAlgn="auto">
                <a:lnSpc>
                  <a:spcPct val="150000"/>
                </a:lnSpc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SVM </a:t>
              </a:r>
            </a:p>
            <a:p>
              <a:pPr indent="0" algn="ctr" fontAlgn="auto">
                <a:lnSpc>
                  <a:spcPct val="150000"/>
                </a:lnSpc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Multi-Layer Perceptron</a:t>
              </a:r>
            </a:p>
            <a:p>
              <a:pPr marL="0" indent="0">
                <a:buNone/>
              </a:pPr>
              <a:endParaRPr kumimoji="1"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endParaRPr>
            </a:p>
            <a:p>
              <a:pPr algn="ctr"/>
              <a:endParaRPr kumimoji="1"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1774825" y="3246120"/>
              <a:ext cx="382270" cy="443865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6313805" y="3246120"/>
              <a:ext cx="570865" cy="443865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335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Models Setting</a:t>
            </a:r>
            <a:endParaRPr kumimoji="1" lang="zh-CN" altLang="en-US" sz="3600" b="1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85DCEE0-D9EA-FF07-C781-FDC0AA60D4A9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20017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335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cs typeface="Arial" panose="020B0604020202090204" pitchFamily="34" charset="0"/>
              </a:rPr>
              <a:t>Key parameter modification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330" y="1757680"/>
            <a:ext cx="10515600" cy="510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>
                <a:latin typeface="Times New Roman Bold" panose="02020503050405090304" charset="0"/>
                <a:cs typeface="Times New Roman Bold" panose="02020503050405090304" charset="0"/>
              </a:rPr>
              <a:t>Logistic Regression      </a:t>
            </a:r>
            <a:endParaRPr kumimoji="1" lang="en-US" altLang="zh-CN" sz="2400" b="1">
              <a:solidFill>
                <a:srgbClr val="FF0000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kumimoji="1"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Learning Rate、Epochs</a:t>
            </a:r>
          </a:p>
          <a:p>
            <a:r>
              <a:rPr kumimoji="1"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N-Gram Range：(1, 2)</a:t>
            </a:r>
          </a:p>
          <a:p>
            <a:endParaRPr kumimoji="1" lang="en-US" altLang="zh-CN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  <a:p>
            <a:pPr marL="0" indent="0">
              <a:buNone/>
            </a:pPr>
            <a:r>
              <a:rPr kumimoji="1"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Random Forest</a:t>
            </a:r>
          </a:p>
          <a:p>
            <a:r>
              <a:rPr kumimoji="1"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max_depth、learning_rate</a:t>
            </a:r>
          </a:p>
          <a:p>
            <a:endParaRPr kumimoji="1"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kumimoji="1"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XGBoost</a:t>
            </a:r>
          </a:p>
          <a:p>
            <a:pPr algn="l">
              <a:buClrTx/>
              <a:buSzTx/>
            </a:pPr>
            <a:r>
              <a:rPr kumimoji="1"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numTrees、maxDepth</a:t>
            </a:r>
            <a:endParaRPr kumimoji="1"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4340" y="1875155"/>
            <a:ext cx="4064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SVM 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maxIter、regParam</a:t>
            </a:r>
            <a:endParaRPr kumimoji="1" lang="en-US" altLang="zh-CN" sz="28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kumimoji="1" lang="en-US" altLang="zh-CN" sz="2800" b="1"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  <a:p>
            <a:endParaRPr kumimoji="1" lang="en-US" altLang="zh-CN" sz="28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kumimoji="1" lang="en-US" altLang="zh-CN" sz="28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Multi-Layer Perceptron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The number of neurons in each hidden layer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0D25F6C-34E6-7D11-7AB6-C39941FD04D2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3472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38907-28AF-845F-553C-742538D81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0765-0CF4-237D-4657-0E31FC78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21D77-9CF0-EAC2-375A-FCA67ABA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05" b="4813"/>
          <a:stretch/>
        </p:blipFill>
        <p:spPr>
          <a:xfrm>
            <a:off x="838200" y="2035278"/>
            <a:ext cx="5737334" cy="3884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43576-39B6-AA7B-92E1-4A3001BD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13" b="1912"/>
          <a:stretch/>
        </p:blipFill>
        <p:spPr>
          <a:xfrm>
            <a:off x="6834409" y="2035278"/>
            <a:ext cx="5197469" cy="38848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D1A13A-2F2B-E979-4ACC-66C553127BED}"/>
              </a:ext>
            </a:extLst>
          </p:cNvPr>
          <p:cNvSpPr txBox="1"/>
          <p:nvPr/>
        </p:nvSpPr>
        <p:spPr>
          <a:xfrm>
            <a:off x="1830524" y="1591973"/>
            <a:ext cx="38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MLP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816E1F-097C-1D6F-03EF-857EC94F2286}"/>
              </a:ext>
            </a:extLst>
          </p:cNvPr>
          <p:cNvSpPr txBox="1"/>
          <p:nvPr/>
        </p:nvSpPr>
        <p:spPr>
          <a:xfrm>
            <a:off x="7715131" y="1591973"/>
            <a:ext cx="38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Logistic Regression</a:t>
            </a:r>
            <a:endParaRPr lang="zh-CN" altLang="en-US" b="1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755B672-DF04-3968-57E0-64D6C09DDF63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7917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6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847F9-6C88-8226-AC96-4F11E14E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7F6E19-ECF7-32C9-2CFC-CCF9B073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46450"/>
              </p:ext>
            </p:extLst>
          </p:nvPr>
        </p:nvGraphicFramePr>
        <p:xfrm>
          <a:off x="1466851" y="1690688"/>
          <a:ext cx="9763123" cy="3444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834">
                  <a:extLst>
                    <a:ext uri="{9D8B030D-6E8A-4147-A177-3AD203B41FA5}">
                      <a16:colId xmlns:a16="http://schemas.microsoft.com/office/drawing/2014/main" val="2604504822"/>
                    </a:ext>
                  </a:extLst>
                </a:gridCol>
                <a:gridCol w="1758998">
                  <a:extLst>
                    <a:ext uri="{9D8B030D-6E8A-4147-A177-3AD203B41FA5}">
                      <a16:colId xmlns:a16="http://schemas.microsoft.com/office/drawing/2014/main" val="32713074"/>
                    </a:ext>
                  </a:extLst>
                </a:gridCol>
                <a:gridCol w="1943079">
                  <a:extLst>
                    <a:ext uri="{9D8B030D-6E8A-4147-A177-3AD203B41FA5}">
                      <a16:colId xmlns:a16="http://schemas.microsoft.com/office/drawing/2014/main" val="1365043226"/>
                    </a:ext>
                  </a:extLst>
                </a:gridCol>
                <a:gridCol w="1800587">
                  <a:extLst>
                    <a:ext uri="{9D8B030D-6E8A-4147-A177-3AD203B41FA5}">
                      <a16:colId xmlns:a16="http://schemas.microsoft.com/office/drawing/2014/main" val="180416986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1888418415"/>
                    </a:ext>
                  </a:extLst>
                </a:gridCol>
              </a:tblGrid>
              <a:tr h="49208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Comparison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9844"/>
                  </a:ext>
                </a:extLst>
              </a:tr>
              <a:tr h="49208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Word2Vec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N-Gram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6410"/>
                  </a:ext>
                </a:extLst>
              </a:tr>
              <a:tr h="492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0.3024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0.3073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0.2878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0.3024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664911"/>
                  </a:ext>
                </a:extLst>
              </a:tr>
              <a:tr h="492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0.2485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0.2130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0.3526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729638"/>
                  </a:ext>
                </a:extLst>
              </a:tr>
              <a:tr h="492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0.3579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071779"/>
                  </a:ext>
                </a:extLst>
              </a:tr>
              <a:tr h="492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0.3077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0.3136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0.3368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25764"/>
                  </a:ext>
                </a:extLst>
              </a:tr>
              <a:tr h="492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0.3314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0.2485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0.2130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630898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7654AE-9DED-EAA4-0D5E-84021E031AC8}"/>
              </a:ext>
            </a:extLst>
          </p:cNvPr>
          <p:cNvSpPr/>
          <p:nvPr/>
        </p:nvSpPr>
        <p:spPr>
          <a:xfrm>
            <a:off x="9696449" y="4676776"/>
            <a:ext cx="1028700" cy="3714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84D4F9-BBCF-8331-A7D2-1AE9F16D8F10}"/>
              </a:ext>
            </a:extLst>
          </p:cNvPr>
          <p:cNvSpPr/>
          <p:nvPr/>
        </p:nvSpPr>
        <p:spPr>
          <a:xfrm>
            <a:off x="9763124" y="3196136"/>
            <a:ext cx="962025" cy="94790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76C9D-6989-A900-68F9-76D9474B71B3}"/>
              </a:ext>
            </a:extLst>
          </p:cNvPr>
          <p:cNvSpPr txBox="1"/>
          <p:nvPr/>
        </p:nvSpPr>
        <p:spPr>
          <a:xfrm>
            <a:off x="962026" y="5491846"/>
            <a:ext cx="102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 summarizing and comparing the results, we found that the results were not ideal, so we decided to optimize the model in two ways: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Search + Cross Validation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310B4D6-F4F5-28CF-0B74-B29723B35930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7917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81D8-BEE8-EE43-23BC-AEAFC233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C3CA-466C-FA28-76B3-D2F0D7C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57748C-D2F7-1F7C-CF56-7C8257AC7ABB}"/>
              </a:ext>
            </a:extLst>
          </p:cNvPr>
          <p:cNvSpPr txBox="1"/>
          <p:nvPr/>
        </p:nvSpPr>
        <p:spPr>
          <a:xfrm>
            <a:off x="4556202" y="5474041"/>
            <a:ext cx="39243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tacking works well on TF-TDF and Word2Vec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ADDC697-12CB-08E0-0919-9E3BEC1B7AEC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9894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5BAEB9C-915E-7845-E098-770E1284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7" r="586"/>
          <a:stretch/>
        </p:blipFill>
        <p:spPr>
          <a:xfrm>
            <a:off x="7058722" y="1383957"/>
            <a:ext cx="4697684" cy="3693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E8DFDB-F67C-030D-917E-C70A16AC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7" r="1100" b="2810"/>
          <a:stretch/>
        </p:blipFill>
        <p:spPr>
          <a:xfrm>
            <a:off x="838200" y="1610625"/>
            <a:ext cx="6220522" cy="36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81D8-BEE8-EE43-23BC-AEAFC233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C3CA-466C-FA28-76B3-D2F0D7C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573BD9-EBFE-84CC-4E7F-2BF249DB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2" y="1264916"/>
            <a:ext cx="5266954" cy="39776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41643B-BF3D-CE08-D7F2-33B58AE6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5"/>
          <a:stretch/>
        </p:blipFill>
        <p:spPr>
          <a:xfrm>
            <a:off x="838200" y="1873569"/>
            <a:ext cx="5372100" cy="292693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86AA9A2-3B90-87FF-E0D7-BAB9E049EBD9}"/>
              </a:ext>
            </a:extLst>
          </p:cNvPr>
          <p:cNvSpPr/>
          <p:nvPr/>
        </p:nvSpPr>
        <p:spPr>
          <a:xfrm>
            <a:off x="853440" y="3832860"/>
            <a:ext cx="4838700" cy="96764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57748C-D2F7-1F7C-CF56-7C8257AC7ABB}"/>
              </a:ext>
            </a:extLst>
          </p:cNvPr>
          <p:cNvSpPr txBox="1"/>
          <p:nvPr/>
        </p:nvSpPr>
        <p:spPr>
          <a:xfrm>
            <a:off x="1333500" y="5508040"/>
            <a:ext cx="39243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tacking works well on TF-TDF and Word2Vec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61A7C7-D2C1-5BF7-758C-A91B62AADCE0}"/>
              </a:ext>
            </a:extLst>
          </p:cNvPr>
          <p:cNvSpPr txBox="1"/>
          <p:nvPr/>
        </p:nvSpPr>
        <p:spPr>
          <a:xfrm>
            <a:off x="7619999" y="5493410"/>
            <a:ext cx="392429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and Cross Validation works well on N-Gram and BERT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ADDC697-12CB-08E0-0919-9E3BEC1B7AEC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9894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0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87B75-D8EB-F8A9-70AA-7EC7F272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321" y="3032168"/>
            <a:ext cx="10515600" cy="793664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02. Case Study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9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EA28-6A99-464D-9215-51167D8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CF79C-AA7F-D923-A881-1D6A0532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96" y="1690688"/>
            <a:ext cx="9488428" cy="2996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&amp; Data Preprocessing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DDC30-C332-DC3F-3C34-A5B480D32EF6}"/>
              </a:ext>
            </a:extLst>
          </p:cNvPr>
          <p:cNvSpPr txBox="1"/>
          <p:nvPr/>
        </p:nvSpPr>
        <p:spPr>
          <a:xfrm>
            <a:off x="1000896" y="4687607"/>
            <a:ext cx="39294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Idea &amp; Solution</a:t>
            </a:r>
          </a:p>
          <a:p>
            <a:endParaRPr kumimoji="1" lang="zh-CN" altLang="en-US" dirty="0"/>
          </a:p>
        </p:txBody>
      </p:sp>
      <p:pic>
        <p:nvPicPr>
          <p:cNvPr id="2052" name="Picture 4" descr="3 ways to create slide backgrounds in PowerPoint | BrightCarbon">
            <a:extLst>
              <a:ext uri="{FF2B5EF4-FFF2-40B4-BE49-F238E27FC236}">
                <a16:creationId xmlns:a16="http://schemas.microsoft.com/office/drawing/2014/main" id="{4267DAC1-6E50-1EA4-862C-D336801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99" y="3242624"/>
            <a:ext cx="5517116" cy="36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7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685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704020202020204" pitchFamily="34" charset="0"/>
                <a:cs typeface="Arial" panose="020B0704020202020204" pitchFamily="34" charset="0"/>
              </a:rPr>
              <a:t>Case Study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423"/>
            <a:ext cx="7391400" cy="175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Background——Fitbit&amp;Wearable Devices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pic>
        <p:nvPicPr>
          <p:cNvPr id="6" name="图片 5" descr="dadc23bebf6ff7bb95a93132dd9847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095" y="1616710"/>
            <a:ext cx="3423285" cy="19253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38200" y="3974465"/>
            <a:ext cx="10739120" cy="2294255"/>
            <a:chOff x="1320" y="6259"/>
            <a:chExt cx="16912" cy="3613"/>
          </a:xfrm>
        </p:grpSpPr>
        <p:pic>
          <p:nvPicPr>
            <p:cNvPr id="4" name="图片 3" descr="WechatIMG4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2" y="6259"/>
              <a:ext cx="5390" cy="361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320" y="6439"/>
              <a:ext cx="11045" cy="32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indent="0">
                <a:buNone/>
              </a:pP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Wearable Divices</a:t>
              </a:r>
              <a:endPara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704020202020204" pitchFamily="34" charset="0"/>
                <a:buChar char="•"/>
              </a:pP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Fitness tracker.</a:t>
              </a:r>
              <a:endPara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704020202020204" pitchFamily="34" charset="0"/>
                <a:buChar char="•"/>
              </a:pP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Collect heart rate, sleep stages, step number, etc.</a:t>
              </a:r>
              <a:endPara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704020202020204" pitchFamily="34" charset="0"/>
                <a:buChar char="•"/>
              </a:pPr>
              <a:endParaRPr lang="zh-CN" altLang="en-US" sz="24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200" y="2225675"/>
            <a:ext cx="7527324" cy="1219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Fitbit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Markrt leader in wearable devices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San Francisco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2007.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2014 alone, sold almost 11 million divices.</a:t>
            </a:r>
          </a:p>
          <a:p>
            <a:endParaRPr lang="zh-CN" altLang="en-US" sz="24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B48B4E7-9C6D-0EEB-6CEC-B63A015BD8D8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5693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347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704020202020204" pitchFamily="34" charset="0"/>
                <a:cs typeface="Arial" panose="020B0704020202020204" pitchFamily="34" charset="0"/>
              </a:rPr>
              <a:t>Case Study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4005"/>
            <a:ext cx="5257800" cy="522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Problem Analysis</a:t>
            </a:r>
          </a:p>
        </p:txBody>
      </p:sp>
      <p:pic>
        <p:nvPicPr>
          <p:cNvPr id="5" name="图片 4" descr="E:/设计图片素材/cristian-grecu-6yBAQeeNROU-unsplash.jpgcristian-grecu-6yBAQeeNROU-unsplash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/>
          <a:srcRect l="24441" t="-3" r="24441" b="-3"/>
          <a:stretch>
            <a:fillRect/>
          </a:stretch>
        </p:blipFill>
        <p:spPr>
          <a:xfrm>
            <a:off x="9222105" y="2840990"/>
            <a:ext cx="2557780" cy="25019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32" h="8150">
                <a:moveTo>
                  <a:pt x="4232" y="780"/>
                </a:moveTo>
                <a:lnTo>
                  <a:pt x="6216" y="780"/>
                </a:lnTo>
                <a:lnTo>
                  <a:pt x="6216" y="8150"/>
                </a:lnTo>
                <a:lnTo>
                  <a:pt x="4232" y="8150"/>
                </a:lnTo>
                <a:lnTo>
                  <a:pt x="4232" y="780"/>
                </a:lnTo>
                <a:close/>
                <a:moveTo>
                  <a:pt x="0" y="780"/>
                </a:moveTo>
                <a:lnTo>
                  <a:pt x="1984" y="780"/>
                </a:lnTo>
                <a:lnTo>
                  <a:pt x="1984" y="8150"/>
                </a:lnTo>
                <a:lnTo>
                  <a:pt x="0" y="8150"/>
                </a:lnTo>
                <a:lnTo>
                  <a:pt x="0" y="780"/>
                </a:lnTo>
                <a:close/>
                <a:moveTo>
                  <a:pt x="6348" y="0"/>
                </a:moveTo>
                <a:lnTo>
                  <a:pt x="8332" y="0"/>
                </a:lnTo>
                <a:lnTo>
                  <a:pt x="8332" y="7370"/>
                </a:lnTo>
                <a:lnTo>
                  <a:pt x="6348" y="7370"/>
                </a:lnTo>
                <a:lnTo>
                  <a:pt x="6348" y="0"/>
                </a:lnTo>
                <a:close/>
                <a:moveTo>
                  <a:pt x="2116" y="0"/>
                </a:moveTo>
                <a:lnTo>
                  <a:pt x="4100" y="0"/>
                </a:lnTo>
                <a:lnTo>
                  <a:pt x="4100" y="7370"/>
                </a:lnTo>
                <a:lnTo>
                  <a:pt x="2116" y="7370"/>
                </a:lnTo>
                <a:lnTo>
                  <a:pt x="2116" y="0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文本框 3"/>
          <p:cNvSpPr txBox="1"/>
          <p:nvPr/>
        </p:nvSpPr>
        <p:spPr>
          <a:xfrm>
            <a:off x="838200" y="2451198"/>
            <a:ext cx="753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PingFang SC" panose="020B0400000000000000" charset="-122"/>
                <a:cs typeface="Arial" panose="020B0604020202020204" pitchFamily="34" charset="0"/>
              </a:rPr>
              <a:t>What is the relationship between indicators and the actual results of "health or not"?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80752" y="3989416"/>
            <a:ext cx="753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PingFang SC" panose="020B0400000000000000" charset="-122"/>
                <a:cs typeface="Arial" panose="020B0604020202020204" pitchFamily="34" charset="0"/>
              </a:rPr>
              <a:t>Is the data collected professional and reliable?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0752" y="5313796"/>
            <a:ext cx="753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PingFang SC" panose="020B0400000000000000" charset="-122"/>
                <a:cs typeface="Arial" panose="020B0604020202020204" pitchFamily="34" charset="0"/>
              </a:rPr>
              <a:t>Without useful insights, why should I keep using my wearable?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6020" y="3428365"/>
            <a:ext cx="66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PingFang SC Semibold" panose="020B0400000000000000" charset="-122"/>
                <a:cs typeface="Arial" panose="020B0604020202020204" pitchFamily="34" charset="0"/>
              </a:rPr>
              <a:t>Data value has not been fully released.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76020" y="4667250"/>
            <a:ext cx="519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PingFang SC Semibold" panose="020B0400000000000000" charset="-122"/>
                <a:cs typeface="Arial" panose="020B0604020202020204" pitchFamily="34" charset="0"/>
              </a:rPr>
              <a:t>Data lacks of medical reliability.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76020" y="6144793"/>
            <a:ext cx="519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PingFang SC Semibold" panose="020B0400000000000000" charset="-122"/>
                <a:cs typeface="Arial" panose="020B0604020202020204" pitchFamily="34" charset="0"/>
              </a:rPr>
              <a:t>Decrease in user stickiness.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8FC9CF4-FA43-4527-CD8B-FE6D1F375D95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6681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704020202020204" pitchFamily="34" charset="0"/>
                <a:cs typeface="Arial" panose="020B0704020202020204" pitchFamily="34" charset="0"/>
              </a:rPr>
              <a:t>Case Study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5605"/>
            <a:ext cx="7201535" cy="522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Research Value with 5Vs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8330" y="2284095"/>
            <a:ext cx="72015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Value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Veracity</a:t>
            </a:r>
          </a:p>
          <a:p>
            <a:pPr indent="0">
              <a:buFont typeface="Arial" panose="020B0704020202020204" pitchFamily="34" charset="0"/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Variety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Velocity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451100" y="2353310"/>
            <a:ext cx="6546850" cy="1602105"/>
            <a:chOff x="3860" y="3706"/>
            <a:chExt cx="10310" cy="2523"/>
          </a:xfrm>
        </p:grpSpPr>
        <p:grpSp>
          <p:nvGrpSpPr>
            <p:cNvPr id="35" name="组合 34"/>
            <p:cNvGrpSpPr/>
            <p:nvPr/>
          </p:nvGrpSpPr>
          <p:grpSpPr>
            <a:xfrm>
              <a:off x="3860" y="3706"/>
              <a:ext cx="10311" cy="724"/>
              <a:chOff x="3860" y="3706"/>
              <a:chExt cx="10311" cy="72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3860" y="4060"/>
                <a:ext cx="5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821" y="3706"/>
                <a:ext cx="935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data volume but no labels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860" y="4923"/>
              <a:ext cx="9505" cy="1306"/>
              <a:chOff x="3860" y="4923"/>
              <a:chExt cx="9505" cy="1306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3860" y="5400"/>
                <a:ext cx="5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4821" y="4923"/>
                <a:ext cx="854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unable to derive from data to causal relationship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486775" y="2353310"/>
            <a:ext cx="3089910" cy="1305560"/>
            <a:chOff x="13365" y="3706"/>
            <a:chExt cx="4866" cy="2056"/>
          </a:xfrm>
        </p:grpSpPr>
        <p:grpSp>
          <p:nvGrpSpPr>
            <p:cNvPr id="37" name="组合 36"/>
            <p:cNvGrpSpPr/>
            <p:nvPr/>
          </p:nvGrpSpPr>
          <p:grpSpPr>
            <a:xfrm>
              <a:off x="13365" y="3706"/>
              <a:ext cx="4866" cy="724"/>
              <a:chOff x="13365" y="3706"/>
              <a:chExt cx="4866" cy="724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13365" y="4060"/>
                <a:ext cx="5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393" y="3706"/>
                <a:ext cx="383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unrelease value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3365" y="5038"/>
              <a:ext cx="3826" cy="724"/>
              <a:chOff x="13365" y="5038"/>
              <a:chExt cx="3826" cy="724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13365" y="5400"/>
                <a:ext cx="5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14393" y="5038"/>
                <a:ext cx="279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explicit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600960" y="4060825"/>
            <a:ext cx="5051904" cy="460375"/>
            <a:chOff x="3860" y="6395"/>
            <a:chExt cx="10546" cy="72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860" y="6740"/>
              <a:ext cx="5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821" y="6395"/>
              <a:ext cx="95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lack of medical verification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486775" y="4031615"/>
            <a:ext cx="2795905" cy="459740"/>
            <a:chOff x="13365" y="6349"/>
            <a:chExt cx="4403" cy="72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3365" y="6740"/>
              <a:ext cx="5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4406" y="6349"/>
              <a:ext cx="336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not trusted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51100" y="4712970"/>
            <a:ext cx="5958205" cy="1481455"/>
            <a:chOff x="3860" y="7422"/>
            <a:chExt cx="9383" cy="2333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3860" y="8030"/>
              <a:ext cx="5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860" y="9420"/>
              <a:ext cx="5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821" y="9031"/>
              <a:ext cx="84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real-time updates but no feedback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81" y="7422"/>
              <a:ext cx="822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difficulty in unifying and integrating multi-modal data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486775" y="4864735"/>
            <a:ext cx="3712845" cy="1675130"/>
            <a:chOff x="13365" y="7661"/>
            <a:chExt cx="5847" cy="2638"/>
          </a:xfrm>
        </p:grpSpPr>
        <p:sp>
          <p:nvSpPr>
            <p:cNvPr id="28" name="文本框 27"/>
            <p:cNvSpPr txBox="1"/>
            <p:nvPr/>
          </p:nvSpPr>
          <p:spPr>
            <a:xfrm>
              <a:off x="14406" y="8992"/>
              <a:ext cx="4806" cy="13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weak user stickiness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13365" y="8110"/>
              <a:ext cx="5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3386" y="9420"/>
              <a:ext cx="5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4346" y="7661"/>
              <a:ext cx="40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low credibility</a:t>
              </a:r>
            </a:p>
          </p:txBody>
        </p: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0547899-D091-9CB3-D3CE-26D6DB22E8D2}"/>
              </a:ext>
            </a:extLst>
          </p:cNvPr>
          <p:cNvCxnSpPr>
            <a:cxnSpLocks/>
          </p:cNvCxnSpPr>
          <p:nvPr/>
        </p:nvCxnSpPr>
        <p:spPr>
          <a:xfrm>
            <a:off x="951470" y="1383957"/>
            <a:ext cx="14996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84C2-5D02-BCF4-D366-4FA4771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How to solve these problems?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28589-8CE5-CE0F-A5AF-1B12A46A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E96D2-3F96-A90F-460F-4613D0B8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87" y="2396096"/>
            <a:ext cx="6226517" cy="391580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DAE8DB7-2865-57A1-4C0C-812241DB6012}"/>
              </a:ext>
            </a:extLst>
          </p:cNvPr>
          <p:cNvCxnSpPr>
            <a:cxnSpLocks/>
          </p:cNvCxnSpPr>
          <p:nvPr/>
        </p:nvCxnSpPr>
        <p:spPr>
          <a:xfrm>
            <a:off x="951470" y="1519881"/>
            <a:ext cx="35834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A4859-C5D0-6D48-9176-D9FAEB61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01A9-B48A-21FF-B138-521EBD0B5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869" y="1806917"/>
            <a:ext cx="3424881" cy="5468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Analysis</a:t>
            </a:r>
            <a:endParaRPr lang="en" altLang="zh-CN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CN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856FFD-B32A-E5B5-2498-9E3ED31FB8F2}"/>
              </a:ext>
            </a:extLst>
          </p:cNvPr>
          <p:cNvSpPr txBox="1"/>
          <p:nvPr/>
        </p:nvSpPr>
        <p:spPr>
          <a:xfrm>
            <a:off x="4809868" y="1797391"/>
            <a:ext cx="3170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Medical Validation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D76C19-D5EB-A1CF-C810-88A75DC2A20C}"/>
              </a:ext>
            </a:extLst>
          </p:cNvPr>
          <p:cNvSpPr txBox="1"/>
          <p:nvPr/>
        </p:nvSpPr>
        <p:spPr>
          <a:xfrm>
            <a:off x="8365524" y="1810092"/>
            <a:ext cx="31509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Engagement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1026" name="Picture 2" descr="Double Machine Learning for Causal Inference: A Practical Guide | by  Mohamed Hmamouch | Medium">
            <a:extLst>
              <a:ext uri="{FF2B5EF4-FFF2-40B4-BE49-F238E27FC236}">
                <a16:creationId xmlns:a16="http://schemas.microsoft.com/office/drawing/2014/main" id="{5DABB608-9935-0BA5-2A44-EB87EE6F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1" y="2780272"/>
            <a:ext cx="3509317" cy="29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E30888-246F-6369-78E6-A972928D2B97}"/>
              </a:ext>
            </a:extLst>
          </p:cNvPr>
          <p:cNvSpPr txBox="1"/>
          <p:nvPr/>
        </p:nvSpPr>
        <p:spPr>
          <a:xfrm>
            <a:off x="1837944" y="597232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Double ML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6BD2A8-1E42-458F-E0AB-EDB7E82D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21" y="3006700"/>
            <a:ext cx="2581956" cy="29656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3D6DE6-B5B6-E834-69D6-6A0657DB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373" y="3118655"/>
            <a:ext cx="3871627" cy="274171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FBC26A0-D17A-08DE-0289-8E1B637B12E7}"/>
              </a:ext>
            </a:extLst>
          </p:cNvPr>
          <p:cNvCxnSpPr>
            <a:cxnSpLocks/>
          </p:cNvCxnSpPr>
          <p:nvPr/>
        </p:nvCxnSpPr>
        <p:spPr>
          <a:xfrm>
            <a:off x="951470" y="1519881"/>
            <a:ext cx="20755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BB541-2F59-7B49-38EB-775F691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80166-A5C6-AA93-38C8-48CE0F6F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Fitbit Dataset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BEE5A4-01BF-DA5A-6161-2C1C378A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32" y="2734070"/>
            <a:ext cx="9301540" cy="2875896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370ABBF-A826-CF18-CF99-14AA90F8EE39}"/>
              </a:ext>
            </a:extLst>
          </p:cNvPr>
          <p:cNvCxnSpPr>
            <a:cxnSpLocks/>
          </p:cNvCxnSpPr>
          <p:nvPr/>
        </p:nvCxnSpPr>
        <p:spPr>
          <a:xfrm>
            <a:off x="951470" y="1519881"/>
            <a:ext cx="17052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6154-44D1-AA9C-25C7-A144DF28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72780"/>
            <a:ext cx="10515600" cy="97901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01. System Design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1142D-CE9B-EC31-1EC8-BD2B1CC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Background &amp; Objectives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1741F-3CE3-217C-4C3F-825719C2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Financial Sentiment Analysis Overview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sentiment analysis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involves analyzing the sentiment orientation in financial texts (such as news, reports, and social media) to help financial institutions identify market sentiment fluctuations.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fluctuations directly impact stock markets, foreign exchange markets, and other financial trends, making sentiment analysis an important tool for supporting investment decisions.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Objectives: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project is to develop a text classification decision support system, using sentiment analysis techniques to classify financial texts and help investors and financial institutions more accurately predict market sentiment changes..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253D1D1-E114-691B-4F57-FBBCECE1529C}"/>
              </a:ext>
            </a:extLst>
          </p:cNvPr>
          <p:cNvCxnSpPr/>
          <p:nvPr/>
        </p:nvCxnSpPr>
        <p:spPr>
          <a:xfrm>
            <a:off x="951470" y="1519881"/>
            <a:ext cx="84005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24A8E-1CC5-F91C-EFF1-8046A748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System Development Goals &amp; Key Features</a:t>
            </a:r>
            <a:endParaRPr kumimoji="1" lang="zh-CN" altLang="en-US" sz="3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CC4E28-07FD-83C5-C355-7F639CB0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10"/>
            <a:ext cx="9937093" cy="1462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System Development Goals: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goal of this project is to create a decision support system based on financial sentiment analysis, helping financial institutions identify market sentiment fluctuations and make more accurate investment decisions.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124D22-E772-D473-3C0B-BF2A06D34435}"/>
              </a:ext>
            </a:extLst>
          </p:cNvPr>
          <p:cNvSpPr txBox="1"/>
          <p:nvPr/>
        </p:nvSpPr>
        <p:spPr>
          <a:xfrm>
            <a:off x="838200" y="3062189"/>
            <a:ext cx="736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Core functions of the system:</a:t>
            </a:r>
          </a:p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1. Sentiment analysis and classification: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Through sentiment analysis models, identify the sentiment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endencies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(such as positive, negative, neutral) in financial texts, providing support for market sentiment classification.</a:t>
            </a:r>
          </a:p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2. Sentiment trend prediction: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results of sentiment analysis, predict the changes in market sentiment, providing data support for investment decisions.</a:t>
            </a:r>
          </a:p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3. Decision support: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Provide actionable suggestions based on sentiment analysis results to help financial institutions and investors optimize their strategies.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01 Guide on How to Start Personal Financial Planning in Singapore">
            <a:extLst>
              <a:ext uri="{FF2B5EF4-FFF2-40B4-BE49-F238E27FC236}">
                <a16:creationId xmlns:a16="http://schemas.microsoft.com/office/drawing/2014/main" id="{998D32EC-468A-023B-719C-983FCE5C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16" y="3510027"/>
            <a:ext cx="3702720" cy="249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CC8B557-AB85-A2B7-348E-CC0F35B44D28}"/>
              </a:ext>
            </a:extLst>
          </p:cNvPr>
          <p:cNvCxnSpPr>
            <a:cxnSpLocks/>
          </p:cNvCxnSpPr>
          <p:nvPr/>
        </p:nvCxnSpPr>
        <p:spPr>
          <a:xfrm>
            <a:off x="951470" y="1519881"/>
            <a:ext cx="96849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2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2980-AD61-8F32-EF58-1B9D0720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System Implementation Methods &amp; Steps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DA89F-AEDF-4133-3F33-AB46D1AB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1. Data loading &amp; preprocessing:</a:t>
            </a:r>
          </a:p>
          <a:p>
            <a:pPr marL="0" indent="0">
              <a:buNone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Load the financial text data and conduct necessary data cleaning and preprocessing (such as tokenization, removal of stop words, punctuation, etc.).</a:t>
            </a:r>
          </a:p>
          <a:p>
            <a:pPr marL="0" indent="0">
              <a:buNone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2. Baseline model &amp; training: </a:t>
            </a:r>
          </a:p>
          <a:p>
            <a:pPr marL="0" indent="0">
              <a:buNone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Use machine learning models to perform sentiment classification on the text and evaluate the performance of the models.</a:t>
            </a:r>
          </a:p>
          <a:p>
            <a:pPr marL="0" indent="0">
              <a:buNone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 Application of word embedding models: </a:t>
            </a:r>
          </a:p>
          <a:p>
            <a:pPr marL="0" indent="0">
              <a:buNone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Use word embedding models for text feature extraction to enhance the accuracy of sentiment analysis.</a:t>
            </a:r>
          </a:p>
          <a:p>
            <a:pPr marL="0" indent="0">
              <a:buNone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4. Model evaluation and optimization:</a:t>
            </a:r>
          </a:p>
          <a:p>
            <a:pPr marL="0" indent="0">
              <a:buNone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Optimize the model performance through methods such as grid search and random search for hyperparameter tuning to ensure the best classification effect.</a:t>
            </a:r>
          </a:p>
          <a:p>
            <a:pPr marL="0" indent="0">
              <a:buNone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5. Performance Visualization</a:t>
            </a:r>
          </a:p>
          <a:p>
            <a:pPr marL="0" indent="0">
              <a:buNone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CN" sz="2900" b="1" dirty="0"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900" b="1" dirty="0">
                <a:latin typeface="Arial" panose="020B0604020202020204" pitchFamily="34" charset="0"/>
                <a:cs typeface="Arial" panose="020B0604020202020204" pitchFamily="34" charset="0"/>
              </a:rPr>
              <a:t>word clouds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visualize the accuracy of different models and show the distribution of high-frequency sentiment words, helping decision-makers better understand sentiment data.</a:t>
            </a:r>
            <a:endParaRPr lang="zh-CN" alt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5F37791-AA85-C953-7CAE-8C2C33D11764}"/>
              </a:ext>
            </a:extLst>
          </p:cNvPr>
          <p:cNvCxnSpPr>
            <a:cxnSpLocks/>
          </p:cNvCxnSpPr>
          <p:nvPr/>
        </p:nvCxnSpPr>
        <p:spPr>
          <a:xfrm>
            <a:off x="951470" y="1519881"/>
            <a:ext cx="90018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EA28-6A99-464D-9215-51167D8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Sentiment Label Distribution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289251-53B9-33A5-357B-E1576E7BA52A}"/>
              </a:ext>
            </a:extLst>
          </p:cNvPr>
          <p:cNvCxnSpPr>
            <a:cxnSpLocks/>
          </p:cNvCxnSpPr>
          <p:nvPr/>
        </p:nvCxnSpPr>
        <p:spPr>
          <a:xfrm>
            <a:off x="838200" y="1512012"/>
            <a:ext cx="63534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B987AE0-9B5E-5043-989B-1F8D8E9F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6" y="1857092"/>
            <a:ext cx="10394304" cy="3488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FFA4A4-E7BD-5F4D-BD67-47257F0BC3B6}"/>
              </a:ext>
            </a:extLst>
          </p:cNvPr>
          <p:cNvSpPr txBox="1"/>
          <p:nvPr/>
        </p:nvSpPr>
        <p:spPr>
          <a:xfrm>
            <a:off x="959495" y="5512392"/>
            <a:ext cx="106187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Balanced Distribution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Most labels have a similar number of samples, which helps with model training.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Consistent Sentence Length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The average sentence length is similar across all labels, making the data more uniform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09650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EA28-6A99-464D-9215-51167D8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Text Preprocessing Flow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289251-53B9-33A5-357B-E1576E7BA52A}"/>
              </a:ext>
            </a:extLst>
          </p:cNvPr>
          <p:cNvCxnSpPr>
            <a:cxnSpLocks/>
          </p:cNvCxnSpPr>
          <p:nvPr/>
        </p:nvCxnSpPr>
        <p:spPr>
          <a:xfrm>
            <a:off x="838200" y="1512012"/>
            <a:ext cx="54761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C8197B-7E46-DF4E-B9F5-21E15CA50CA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0053" y="1690688"/>
            <a:ext cx="2319020" cy="799465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Tokenization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F007126-7BB4-9A40-AF68-ABBFE80F0C6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2593" y="4806842"/>
            <a:ext cx="2313940" cy="78486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Remove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Stopwords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D5746CC-A65A-294E-8111-4EF188509CA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0053" y="5833845"/>
            <a:ext cx="2313940" cy="78486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Extract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Sentiment Words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218AD4-D7F1-C841-92E3-E6981E1938B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0053" y="3779839"/>
            <a:ext cx="2319020" cy="78486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Remove Punctuation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C2D9BCF-7811-FD4A-9C80-08A2E0B3739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15133" y="2734946"/>
            <a:ext cx="2308860" cy="80010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Lowercase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C2DED9C5-36B0-A14E-9340-48B001D2649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2117537" y="2487877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2AB9C379-11AB-DB45-A2ED-D7C301D97C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2121982" y="3532770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666D2C0E-DD11-C64A-AC5B-4D702F58F8B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400000">
            <a:off x="2117537" y="4553313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FB5697D-46BC-0F4E-A9A1-CF6C12C721A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2111822" y="5603552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3F7267-AAA3-674D-9ADA-A70468830015}"/>
              </a:ext>
            </a:extLst>
          </p:cNvPr>
          <p:cNvSpPr txBox="1"/>
          <p:nvPr/>
        </p:nvSpPr>
        <p:spPr>
          <a:xfrm>
            <a:off x="3517561" y="1905754"/>
            <a:ext cx="665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word_tokenize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split the text into individual words.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FE6CB5-D0D5-CA49-B40E-7BEAB230F55E}"/>
              </a:ext>
            </a:extLst>
          </p:cNvPr>
          <p:cNvSpPr txBox="1"/>
          <p:nvPr/>
        </p:nvSpPr>
        <p:spPr>
          <a:xfrm>
            <a:off x="3517561" y="295033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Converted all words to lowercase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C7354C-ED75-B449-9977-E80669C08780}"/>
              </a:ext>
            </a:extLst>
          </p:cNvPr>
          <p:cNvSpPr txBox="1"/>
          <p:nvPr/>
        </p:nvSpPr>
        <p:spPr>
          <a:xfrm>
            <a:off x="3517561" y="398760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Removed irrelevant characters such as ,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 ( 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1B636C-8FAB-C64F-8A3E-54B25CDC31CB}"/>
              </a:ext>
            </a:extLst>
          </p:cNvPr>
          <p:cNvSpPr txBox="1"/>
          <p:nvPr/>
        </p:nvSpPr>
        <p:spPr>
          <a:xfrm>
            <a:off x="3517561" y="5014606"/>
            <a:ext cx="8105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Removed common English stop words using NLTK’s standard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list.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8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EA28-6A99-464D-9215-51167D8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Sentiment Words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289251-53B9-33A5-357B-E1576E7BA52A}"/>
              </a:ext>
            </a:extLst>
          </p:cNvPr>
          <p:cNvCxnSpPr/>
          <p:nvPr/>
        </p:nvCxnSpPr>
        <p:spPr>
          <a:xfrm>
            <a:off x="838200" y="1512012"/>
            <a:ext cx="28811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C8197B-7E46-DF4E-B9F5-21E15CA50CA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0053" y="1690688"/>
            <a:ext cx="2319020" cy="799465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Tokenization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F007126-7BB4-9A40-AF68-ABBFE80F0C6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2593" y="4806842"/>
            <a:ext cx="2313940" cy="78486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Remove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Stopwords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D5746CC-A65A-294E-8111-4EF188509CA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1037" y="5844774"/>
            <a:ext cx="2720542" cy="78486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AE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</a:p>
          <a:p>
            <a:pPr algn="ctr"/>
            <a:r>
              <a:rPr lang="en-US" altLang="zh-CN" sz="2000" b="1" dirty="0">
                <a:solidFill>
                  <a:srgbClr val="FAE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Words</a:t>
            </a:r>
            <a:endParaRPr sz="2000" b="1" dirty="0">
              <a:solidFill>
                <a:srgbClr val="FAE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218AD4-D7F1-C841-92E3-E6981E1938B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0053" y="3779839"/>
            <a:ext cx="2319020" cy="78486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Remove Punctuation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C2D9BCF-7811-FD4A-9C80-08A2E0B3739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15133" y="2734946"/>
            <a:ext cx="2308860" cy="800100"/>
          </a:xfrm>
          <a:prstGeom prst="roundRect">
            <a:avLst/>
          </a:prstGeom>
          <a:solidFill>
            <a:srgbClr val="F6DDD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Lowercase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C2DED9C5-36B0-A14E-9340-48B001D2649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2117537" y="2487877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2AB9C379-11AB-DB45-A2ED-D7C301D97C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2121982" y="3532770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666D2C0E-DD11-C64A-AC5B-4D702F58F8B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400000">
            <a:off x="2117537" y="4553313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FB5697D-46BC-0F4E-A9A1-CF6C12C721A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2111822" y="5603552"/>
            <a:ext cx="298972" cy="275272"/>
          </a:xfrm>
          <a:prstGeom prst="rightArrow">
            <a:avLst/>
          </a:prstGeom>
          <a:solidFill>
            <a:srgbClr val="F6DDD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E93343-3106-F34F-8663-9C21C5D1A07F}"/>
              </a:ext>
            </a:extLst>
          </p:cNvPr>
          <p:cNvSpPr txBox="1"/>
          <p:nvPr/>
        </p:nvSpPr>
        <p:spPr>
          <a:xfrm>
            <a:off x="4366599" y="6323598"/>
            <a:ext cx="673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/>
              <a:t>Source: </a:t>
            </a:r>
            <a:r>
              <a:rPr lang="zh-CN" altLang="en-US" sz="1600" i="1" dirty="0">
                <a:hlinkClick r:id="rId11"/>
              </a:rPr>
              <a:t>https://sraf.nd.edu/loughranmcdonald-master-dictionary/</a:t>
            </a:r>
            <a:endParaRPr lang="zh-CN" altLang="en-US" sz="1600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13812-2C1C-BE43-8B9D-A9C69AB7F8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6599" y="2022178"/>
            <a:ext cx="1648228" cy="164822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48686D1-D90A-884B-82E3-09EFA30A937D}"/>
              </a:ext>
            </a:extLst>
          </p:cNvPr>
          <p:cNvSpPr txBox="1"/>
          <p:nvPr/>
        </p:nvSpPr>
        <p:spPr>
          <a:xfrm>
            <a:off x="6328283" y="2661626"/>
            <a:ext cx="4397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effectLst/>
                <a:latin typeface="var(--font-heading)"/>
              </a:rPr>
              <a:t>Loughran-McDonald Master Dictionary</a:t>
            </a:r>
            <a:endParaRPr lang="en-US" altLang="zh-CN" sz="2000" b="1" dirty="0">
              <a:latin typeface="var(--font-heading)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6370D4-2756-8C40-9547-AC906E9DFDB4}"/>
              </a:ext>
            </a:extLst>
          </p:cNvPr>
          <p:cNvSpPr txBox="1"/>
          <p:nvPr/>
        </p:nvSpPr>
        <p:spPr>
          <a:xfrm>
            <a:off x="4366599" y="4275942"/>
            <a:ext cx="6712808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well-known dictionary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designed specifically for financial texts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Categorizes words into various sentiments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Covers words from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1993 to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with a total of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82,660 words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4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436*146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40479650_1*d*1"/>
  <p:tag name="KSO_WM_TEMPLATE_CATEGORY" val="custom"/>
  <p:tag name="KSO_WM_TEMPLATE_INDEX" val="40479650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USESOURCEFORMAT_APPLY" val="1"/>
  <p:tag name="KSO_WM_UNIT_PIC_EFFEC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1008</Words>
  <Application>Microsoft Macintosh PowerPoint</Application>
  <PresentationFormat>宽屏</PresentationFormat>
  <Paragraphs>217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Times New Roman Bold</vt:lpstr>
      <vt:lpstr>Times New Roman Bold Italic</vt:lpstr>
      <vt:lpstr>Times New Roman Regular</vt:lpstr>
      <vt:lpstr>var(--font-heading)</vt:lpstr>
      <vt:lpstr>Arial</vt:lpstr>
      <vt:lpstr>Times New Roman</vt:lpstr>
      <vt:lpstr>Office 主题​​</vt:lpstr>
      <vt:lpstr>Financial Text Sentiment Prediction &amp; Fitbit Big Data Health Solutions</vt:lpstr>
      <vt:lpstr>Contents</vt:lpstr>
      <vt:lpstr>01. System Design</vt:lpstr>
      <vt:lpstr>Project Background &amp; Objectives</vt:lpstr>
      <vt:lpstr>System Development Goals &amp; Key Features</vt:lpstr>
      <vt:lpstr>System Implementation Methods &amp; Steps</vt:lpstr>
      <vt:lpstr>Sentiment Label Distribution</vt:lpstr>
      <vt:lpstr>Text Preprocessing Flow</vt:lpstr>
      <vt:lpstr>Extract Sentiment Words</vt:lpstr>
      <vt:lpstr>Extract Sentiment Words</vt:lpstr>
      <vt:lpstr>Text Preprocessing</vt:lpstr>
      <vt:lpstr>Word Embedding</vt:lpstr>
      <vt:lpstr>Models Setting</vt:lpstr>
      <vt:lpstr>Key parameter modification</vt:lpstr>
      <vt:lpstr>Result</vt:lpstr>
      <vt:lpstr>Result</vt:lpstr>
      <vt:lpstr>Result</vt:lpstr>
      <vt:lpstr>Result</vt:lpstr>
      <vt:lpstr>02. Case Study</vt:lpstr>
      <vt:lpstr>Case Study</vt:lpstr>
      <vt:lpstr>Case Study</vt:lpstr>
      <vt:lpstr>Case Study</vt:lpstr>
      <vt:lpstr>How to solve these problems?</vt:lpstr>
      <vt:lpstr>Solution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宇轩 刘</dc:creator>
  <cp:lastModifiedBy>宇轩 刘</cp:lastModifiedBy>
  <cp:revision>7</cp:revision>
  <dcterms:created xsi:type="dcterms:W3CDTF">2025-04-21T07:13:06Z</dcterms:created>
  <dcterms:modified xsi:type="dcterms:W3CDTF">2025-04-21T13:24:30Z</dcterms:modified>
</cp:coreProperties>
</file>