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[Book1 (1).xlsx]Sheet2!PivotTable1</c:name>
    <c:fmtId val="3"/>
  </c:pivotSource>
  <c:chart>
    <c:title>
      <c:tx>
        <c:rich>
          <a:bodyPr/>
          <a:lstStyle/>
          <a:p>
            <a:pPr>
              <a:defRPr lang="en-IN"/>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62E-2"/>
          <c:y val="9.7222222222222265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dLbl>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s>
    <c:plotArea>
      <c:layout>
        <c:manualLayout>
          <c:layoutTarget val="inner"/>
          <c:xMode val="edge"/>
          <c:yMode val="edge"/>
          <c:x val="8.6071741032370946E-2"/>
          <c:y val="0.46332203266258387"/>
          <c:w val="0.90631911636045492"/>
          <c:h val="0.42069808982210588"/>
        </c:manualLayout>
      </c:layout>
      <c:barChart>
        <c:barDir val="col"/>
        <c:grouping val="clustered"/>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81102336"/>
        <c:axId val="81103872"/>
      </c:barChart>
      <c:catAx>
        <c:axId val="81102336"/>
        <c:scaling>
          <c:orientation val="minMax"/>
        </c:scaling>
        <c:axPos val="b"/>
        <c:majorTickMark val="none"/>
        <c:tickLblPos val="nextTo"/>
        <c:txPr>
          <a:bodyPr/>
          <a:lstStyle/>
          <a:p>
            <a:pPr>
              <a:defRPr lang="en-IN"/>
            </a:pPr>
            <a:endParaRPr lang="en-US"/>
          </a:p>
        </c:txPr>
        <c:crossAx val="81103872"/>
        <c:crosses val="autoZero"/>
        <c:auto val="1"/>
        <c:lblAlgn val="ctr"/>
        <c:lblOffset val="100"/>
      </c:catAx>
      <c:valAx>
        <c:axId val="81103872"/>
        <c:scaling>
          <c:orientation val="minMax"/>
        </c:scaling>
        <c:axPos val="l"/>
        <c:majorGridlines/>
        <c:numFmt formatCode="General" sourceLinked="1"/>
        <c:majorTickMark val="none"/>
        <c:tickLblPos val="nextTo"/>
        <c:txPr>
          <a:bodyPr/>
          <a:lstStyle/>
          <a:p>
            <a:pPr>
              <a:defRPr lang="en-IN"/>
            </a:pPr>
            <a:endParaRPr lang="en-US"/>
          </a:p>
        </c:txPr>
        <c:crossAx val="81102336"/>
        <c:crosses val="autoZero"/>
        <c:crossBetween val="between"/>
      </c:valAx>
    </c:plotArea>
    <c:legend>
      <c:legendPos val="r"/>
      <c:layout>
        <c:manualLayout>
          <c:xMode val="edge"/>
          <c:yMode val="edge"/>
          <c:x val="0.78500131233595805"/>
          <c:y val="5.2415062700495813E-2"/>
          <c:w val="0.14515254742093409"/>
          <c:h val="0.24792340546120725"/>
        </c:manualLayout>
      </c:layout>
      <c:txPr>
        <a:bodyPr/>
        <a:lstStyle/>
        <a:p>
          <a:pPr>
            <a:defRPr lang="en-IN"/>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[Book1 (1).xlsx]Sheet2!PivotTable1</c:name>
    <c:fmtId val="6"/>
  </c:pivotSource>
  <c:chart>
    <c:title>
      <c:txPr>
        <a:bodyPr/>
        <a:lstStyle/>
        <a:p>
          <a:pPr>
            <a:defRPr lang="en-IN"/>
          </a:pPr>
          <a:endParaRPr lang="en-US"/>
        </a:p>
      </c:txPr>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perspective val="30"/>
    </c:view3D>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txPr>
        <a:bodyPr/>
        <a:lstStyle/>
        <a:p>
          <a:pPr>
            <a:defRPr lang="en-IN"/>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8/31/2024</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09600" y="304800"/>
            <a:ext cx="9982200" cy="94000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767392" y="4928705"/>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981200" y="3048003"/>
            <a:ext cx="8610600" cy="2677656"/>
          </a:xfrm>
          <a:prstGeom prst="rect">
            <a:avLst/>
          </a:prstGeom>
          <a:noFill/>
        </p:spPr>
        <p:txBody>
          <a:bodyPr wrap="square" rtlCol="0">
            <a:spAutoFit/>
          </a:bodyPr>
          <a:lstStyle/>
          <a:p>
            <a:r>
              <a:rPr lang="en-US" sz="2800" dirty="0"/>
              <a:t>STUDENT NAME</a:t>
            </a:r>
            <a:r>
              <a:rPr lang="en-US" sz="2800" dirty="0" smtClean="0"/>
              <a:t>:  </a:t>
            </a:r>
            <a:r>
              <a:rPr lang="en-US" sz="2800" dirty="0" err="1" smtClean="0">
                <a:solidFill>
                  <a:srgbClr val="0070C0"/>
                </a:solidFill>
              </a:rPr>
              <a:t>Adhishree.M</a:t>
            </a:r>
            <a:r>
              <a:rPr lang="en-US" sz="2800" dirty="0" smtClean="0">
                <a:solidFill>
                  <a:srgbClr val="0070C0"/>
                </a:solidFill>
              </a:rPr>
              <a:t> </a:t>
            </a:r>
            <a:endParaRPr lang="en-US" sz="2800" dirty="0">
              <a:solidFill>
                <a:srgbClr val="0070C0"/>
              </a:solidFill>
            </a:endParaRPr>
          </a:p>
          <a:p>
            <a:r>
              <a:rPr lang="en-US" sz="2800" dirty="0"/>
              <a:t>REGISTER NO</a:t>
            </a:r>
            <a:r>
              <a:rPr lang="en-US" sz="2800" smtClean="0"/>
              <a:t>:  </a:t>
            </a:r>
            <a:r>
              <a:rPr lang="en-US" sz="2800" smtClean="0">
                <a:solidFill>
                  <a:srgbClr val="0070C0"/>
                </a:solidFill>
              </a:rPr>
              <a:t>312215930</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B.com(A&amp;F) </a:t>
            </a:r>
            <a:endParaRPr lang="en-US" sz="2800" dirty="0">
              <a:solidFill>
                <a:srgbClr val="0070C0"/>
              </a:solidFill>
            </a:endParaRPr>
          </a:p>
          <a:p>
            <a:r>
              <a:rPr lang="en-US" sz="2800" dirty="0" smtClean="0"/>
              <a:t>COLLEGE: </a:t>
            </a:r>
            <a:r>
              <a:rPr lang="en-US" sz="2800" dirty="0" smtClean="0">
                <a:solidFill>
                  <a:srgbClr val="0070C0"/>
                </a:solidFill>
              </a:rPr>
              <a:t> Shri shankarla sundarbai shasun jain college for 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Rectangle 6"/>
          <p:cNvSpPr/>
          <p:nvPr/>
        </p:nvSpPr>
        <p:spPr>
          <a:xfrm>
            <a:off x="1219200" y="1371604"/>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itchFamily="18" charset="0"/>
                <a:cs typeface="Times New Roman" pitchFamily="18" charset="0"/>
              </a:rPr>
              <a:t> Data Collection: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Data sourced from Edunet dashboard.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2.  </a:t>
            </a:r>
            <a:r>
              <a:rPr lang="en-IN" sz="2400" b="1" u="sng" dirty="0" smtClean="0">
                <a:solidFill>
                  <a:srgbClr val="FF0000"/>
                </a:solidFill>
                <a:latin typeface="Times New Roman" pitchFamily="18" charset="0"/>
                <a:cs typeface="Times New Roman" pitchFamily="18" charset="0"/>
              </a:rPr>
              <a:t>Feature Collection</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smtClean="0">
                <a:solidFill>
                  <a:srgbClr val="FF0000"/>
                </a:solidFill>
                <a:latin typeface="Times New Roman" pitchFamily="18" charset="0"/>
                <a:cs typeface="Times New Roman" pitchFamily="18" charset="0"/>
              </a:rPr>
              <a:t>3.  </a:t>
            </a:r>
            <a:r>
              <a:rPr lang="en-IN" sz="2400" b="1" u="sng" dirty="0" smtClean="0">
                <a:solidFill>
                  <a:srgbClr val="FF0000"/>
                </a:solidFill>
                <a:latin typeface="Times New Roman" pitchFamily="18" charset="0"/>
                <a:cs typeface="Times New Roman" pitchFamily="18" charset="0"/>
              </a:rPr>
              <a:t>Data Cleaning:</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Handling missing values.  </a:t>
            </a:r>
          </a:p>
          <a:p>
            <a:pPr marL="342900" indent="-342900" algn="just"/>
            <a:r>
              <a:rPr lang="en-IN" sz="2400" b="1" i="1" dirty="0" smtClean="0">
                <a:solidFill>
                  <a:srgbClr val="FF0000"/>
                </a:solidFill>
                <a:latin typeface="Times New Roman" pitchFamily="18" charset="0"/>
                <a:cs typeface="Times New Roman" pitchFamily="18" charset="0"/>
              </a:rPr>
              <a:t>4.  </a:t>
            </a:r>
            <a:r>
              <a:rPr lang="en-IN" sz="2400" b="1" u="sng" dirty="0" smtClean="0">
                <a:solidFill>
                  <a:srgbClr val="FF0000"/>
                </a:solidFill>
                <a:latin typeface="Times New Roman" pitchFamily="18" charset="0"/>
                <a:cs typeface="Times New Roman" pitchFamily="18" charset="0"/>
              </a:rPr>
              <a:t>Calculation of Performance Level</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5.  </a:t>
            </a:r>
            <a:r>
              <a:rPr lang="en-IN" sz="2400" b="1" u="sng" dirty="0" smtClean="0">
                <a:solidFill>
                  <a:srgbClr val="FF0000"/>
                </a:solidFill>
                <a:latin typeface="Times New Roman" pitchFamily="18" charset="0"/>
                <a:cs typeface="Times New Roman" pitchFamily="18" charset="0"/>
              </a:rPr>
              <a:t>Summary of Pivot Level: </a:t>
            </a:r>
          </a:p>
          <a:p>
            <a:pPr marL="342900" indent="-342900" algn="just"/>
            <a:r>
              <a:rPr lang="en-IN" sz="2400" b="1" i="1" dirty="0" smtClean="0">
                <a:solidFill>
                  <a:srgbClr val="002060"/>
                </a:solidFill>
                <a:latin typeface="Times New Roman" pitchFamily="18" charset="0"/>
                <a:cs typeface="Times New Roman" pitchFamily="18" charset="0"/>
              </a:rPr>
              <a:t>                  Organizing data using pivot tables.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6.  </a:t>
            </a:r>
            <a:r>
              <a:rPr lang="en-IN" sz="2400" b="1" u="sng" dirty="0" smtClean="0">
                <a:solidFill>
                  <a:srgbClr val="FF0000"/>
                </a:solidFill>
                <a:latin typeface="Times New Roman" pitchFamily="18" charset="0"/>
                <a:cs typeface="Times New Roman" pitchFamily="18" charset="0"/>
              </a:rPr>
              <a:t>Visualization: </a:t>
            </a:r>
          </a:p>
          <a:p>
            <a:pPr marL="342900" indent="-342900" algn="just"/>
            <a:r>
              <a:rPr lang="en-IN" sz="2400" b="1" i="1" dirty="0" smtClean="0">
                <a:solidFill>
                  <a:srgbClr val="002060"/>
                </a:solidFill>
                <a:latin typeface="Times New Roman" pitchFamily="18" charset="0"/>
                <a:cs typeface="Times New Roman" pitchFamily="18" charset="0"/>
              </a:rPr>
              <a:t>                 Graphical representation using pivot tables</a:t>
            </a:r>
            <a:r>
              <a:rPr lang="en-IN" sz="2400" b="1" i="1" dirty="0" smtClean="0">
                <a:latin typeface="Times New Roman" pitchFamily="18" charset="0"/>
                <a:cs typeface="Times New Roman" pitchFamily="18" charset="0"/>
              </a:rPr>
              <a:t>.</a:t>
            </a:r>
            <a:endParaRPr lang="en-IN" sz="2400" b="1" i="1"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1" y="426061"/>
            <a:ext cx="5178901" cy="47513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83613"/>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2"/>
            <a:ext cx="7467600" cy="923330"/>
          </a:xfrm>
          <a:prstGeom prst="rect">
            <a:avLst/>
          </a:prstGeom>
        </p:spPr>
        <p:txBody>
          <a:bodyPr wrap="square">
            <a:spAutoFit/>
          </a:bodyPr>
          <a:lstStyle/>
          <a:p>
            <a:r>
              <a:rPr lang="en-IN" dirty="0" smtClean="0"/>
              <a:t>=IF(AND(Z8&gt;=5),"VERY HIGH",IF(AND(Z8&gt;=4),"HIGH",IF(AND(Z8&gt;=3),"MED","LOW")))</a:t>
            </a:r>
          </a:p>
          <a:p>
            <a:endParaRPr lang="en-IN" dirty="0"/>
          </a:p>
        </p:txBody>
      </p:sp>
      <p:graphicFrame>
        <p:nvGraphicFramePr>
          <p:cNvPr id="10" name="Chart 9"/>
          <p:cNvGraphicFramePr/>
          <p:nvPr/>
        </p:nvGraphicFramePr>
        <p:xfrm>
          <a:off x="4876802" y="1905004"/>
          <a:ext cx="5372100" cy="37052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4"/>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smtClean="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3. Utilize Advanced Excel Tools</a:t>
            </a:r>
            <a:endParaRPr lang="en-IN" sz="2400" b="1" i="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986442291"/>
      </p:ext>
    </p:ext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8" y="829630"/>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sp>
        <p:nvSpPr>
          <p:cNvPr id="22" name="object 22"/>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pic>
        <p:nvPicPr>
          <p:cNvPr id="20" name="object 20"/>
          <p:cNvPicPr/>
          <p:nvPr/>
        </p:nvPicPr>
        <p:blipFill>
          <a:blip r:embed="rId3" cstate="print"/>
          <a:stretch>
            <a:fillRect/>
          </a:stretch>
        </p:blipFill>
        <p:spPr>
          <a:xfrm>
            <a:off x="9753600" y="3505200"/>
            <a:ext cx="2438400" cy="3352800"/>
          </a:xfrm>
          <a:prstGeom prst="rect">
            <a:avLst/>
          </a:prstGeom>
        </p:spPr>
      </p:pic>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362200" y="733248"/>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686800" y="2971800"/>
            <a:ext cx="2762251" cy="3257550"/>
          </a:xfrm>
          <a:prstGeom prst="rect">
            <a:avLst/>
          </a:prstGeom>
        </p:spPr>
      </p:pic>
      <p:sp>
        <p:nvSpPr>
          <p:cNvPr id="7" name="object 7"/>
          <p:cNvSpPr txBox="1">
            <a:spLocks noGrp="1"/>
          </p:cNvSpPr>
          <p:nvPr>
            <p:ph type="title"/>
          </p:nvPr>
        </p:nvSpPr>
        <p:spPr>
          <a:xfrm>
            <a:off x="834072" y="575056"/>
            <a:ext cx="5636895"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1"/>
            <a:ext cx="7620000" cy="3970318"/>
          </a:xfrm>
          <a:prstGeom prst="rect">
            <a:avLst/>
          </a:prstGeom>
        </p:spPr>
        <p:txBody>
          <a:bodyPr wrap="square" anchor="ctr">
            <a:spAutoFit/>
          </a:bodyPr>
          <a:lstStyle/>
          <a:p>
            <a:pPr algn="just"/>
            <a:r>
              <a:rPr lang="en-IN" sz="2800" b="1" i="1" dirty="0"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305800" y="2743200"/>
            <a:ext cx="3533775" cy="3810000"/>
          </a:xfrm>
          <a:prstGeom prst="rect">
            <a:avLst/>
          </a:prstGeom>
        </p:spPr>
      </p:pic>
      <p:sp>
        <p:nvSpPr>
          <p:cNvPr id="7" name="object 7"/>
          <p:cNvSpPr txBox="1">
            <a:spLocks noGrp="1"/>
          </p:cNvSpPr>
          <p:nvPr>
            <p:ph type="title"/>
          </p:nvPr>
        </p:nvSpPr>
        <p:spPr>
          <a:xfrm>
            <a:off x="739777" y="82962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4"/>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2209804"/>
            <a:ext cx="6781800" cy="3477875"/>
          </a:xfrm>
          <a:prstGeom prst="rect">
            <a:avLst/>
          </a:prstGeom>
        </p:spPr>
        <p:txBody>
          <a:bodyPr wrap="square">
            <a:spAutoFit/>
          </a:bodyPr>
          <a:lstStyle/>
          <a:p>
            <a:pPr algn="just"/>
            <a:r>
              <a:rPr lang="en-IN" sz="2000" b="1" i="1" dirty="0"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4"/>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1"/>
            <a:ext cx="8077200" cy="4616648"/>
          </a:xfrm>
          <a:prstGeom prst="rect">
            <a:avLst/>
          </a:prstGeom>
        </p:spPr>
        <p:txBody>
          <a:bodyPr wrap="square">
            <a:spAutoFit/>
          </a:bodyPr>
          <a:lstStyle/>
          <a:p>
            <a:pPr algn="just">
              <a:lnSpc>
                <a:spcPct val="150000"/>
              </a:lnSpc>
            </a:pPr>
            <a:r>
              <a:rPr lang="en-IN" sz="2800" b="1" i="1" dirty="0" smtClean="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smtClean="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smtClean="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smtClean="0">
                <a:solidFill>
                  <a:srgbClr val="002060"/>
                </a:solidFill>
                <a:latin typeface="Times New Roman" pitchFamily="18" charset="0"/>
                <a:cs typeface="Times New Roman" pitchFamily="18" charset="0"/>
              </a:rPr>
              <a:t>4. Employees</a:t>
            </a:r>
          </a:p>
          <a:p>
            <a:pPr algn="just">
              <a:lnSpc>
                <a:spcPct val="150000"/>
              </a:lnSpc>
            </a:pPr>
            <a:r>
              <a:rPr lang="en-IN" sz="2800" b="1" i="1" dirty="0" smtClean="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smtClean="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smtClean="0">
                <a:solidFill>
                  <a:srgbClr val="002060"/>
                </a:solidFill>
                <a:latin typeface="Times New Roman" pitchFamily="18" charset="0"/>
                <a:cs typeface="Times New Roman" pitchFamily="18" charset="0"/>
              </a:rPr>
              <a:t>7. Consultants and Analysts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3609975"/>
            <a:ext cx="2695575" cy="3248025"/>
          </a:xfrm>
          <a:prstGeom prst="rect">
            <a:avLst/>
          </a:prstGeom>
        </p:spPr>
      </p:pic>
      <p:sp>
        <p:nvSpPr>
          <p:cNvPr id="6" name="object 6"/>
          <p:cNvSpPr txBox="1">
            <a:spLocks noGrp="1"/>
          </p:cNvSpPr>
          <p:nvPr>
            <p:ph type="title"/>
          </p:nvPr>
        </p:nvSpPr>
        <p:spPr>
          <a:xfrm>
            <a:off x="558167" y="857886"/>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itchFamily="18" charset="0"/>
              <a:cs typeface="Times New Roman"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p>
          <a:p>
            <a:pPr algn="just"/>
            <a:r>
              <a:rPr lang="en-IN" sz="2400" b="1" i="1" dirty="0" smtClean="0">
                <a:solidFill>
                  <a:srgbClr val="002060"/>
                </a:solidFill>
                <a:latin typeface="Times New Roman" pitchFamily="18" charset="0"/>
                <a:cs typeface="Times New Roman" pitchFamily="18" charset="0"/>
              </a:rPr>
              <a:t> 1. Cost-Effectiveness</a:t>
            </a:r>
          </a:p>
          <a:p>
            <a:pPr algn="just"/>
            <a:r>
              <a:rPr lang="en-IN" sz="2400" b="1" i="1" dirty="0" smtClean="0">
                <a:solidFill>
                  <a:srgbClr val="002060"/>
                </a:solidFill>
                <a:latin typeface="Times New Roman" pitchFamily="18" charset="0"/>
                <a:cs typeface="Times New Roman" pitchFamily="18" charset="0"/>
              </a:rPr>
              <a:t> 2. Ease of Use</a:t>
            </a:r>
          </a:p>
          <a:p>
            <a:pPr algn="just"/>
            <a:r>
              <a:rPr lang="en-IN" sz="2400" b="1" i="1" dirty="0" smtClean="0">
                <a:solidFill>
                  <a:srgbClr val="002060"/>
                </a:solidFill>
                <a:latin typeface="Times New Roman" pitchFamily="18" charset="0"/>
                <a:cs typeface="Times New Roman" pitchFamily="18" charset="0"/>
              </a:rPr>
              <a:t> 3. Data Management</a:t>
            </a:r>
          </a:p>
          <a:p>
            <a:pPr algn="just"/>
            <a:r>
              <a:rPr lang="en-IN" sz="2400" b="1" i="1" dirty="0" smtClean="0">
                <a:solidFill>
                  <a:srgbClr val="002060"/>
                </a:solidFill>
                <a:latin typeface="Times New Roman" pitchFamily="18" charset="0"/>
                <a:cs typeface="Times New Roman" pitchFamily="18" charset="0"/>
              </a:rPr>
              <a:t> 4. Customizable Analysis</a:t>
            </a:r>
          </a:p>
          <a:p>
            <a:pPr algn="just"/>
            <a:r>
              <a:rPr lang="en-IN" sz="2400" b="1" i="1" dirty="0"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itchFamily="18" charset="0"/>
                <a:cs typeface="Times New Roman" pitchFamily="18" charset="0"/>
              </a:rPr>
              <a:t>Listed Features:</a:t>
            </a:r>
          </a:p>
          <a:p>
            <a:pPr algn="just"/>
            <a:r>
              <a:rPr lang="en-IN" sz="2400" b="1" i="1" dirty="0" smtClean="0">
                <a:solidFill>
                  <a:srgbClr val="002060"/>
                </a:solidFill>
                <a:latin typeface="Times New Roman" pitchFamily="18" charset="0"/>
                <a:cs typeface="Times New Roman" pitchFamily="18" charset="0"/>
              </a:rPr>
              <a:t>  1. Employee ID   </a:t>
            </a:r>
          </a:p>
          <a:p>
            <a:pPr algn="just"/>
            <a:r>
              <a:rPr lang="en-IN" sz="2400" b="1" i="1" dirty="0" smtClean="0">
                <a:solidFill>
                  <a:srgbClr val="002060"/>
                </a:solidFill>
                <a:latin typeface="Times New Roman" pitchFamily="18" charset="0"/>
                <a:cs typeface="Times New Roman" pitchFamily="18" charset="0"/>
              </a:rPr>
              <a:t>  2. First name  </a:t>
            </a:r>
          </a:p>
          <a:p>
            <a:pPr algn="just"/>
            <a:r>
              <a:rPr lang="en-IN" sz="2400" b="1" i="1" dirty="0" smtClean="0">
                <a:solidFill>
                  <a:srgbClr val="002060"/>
                </a:solidFill>
                <a:latin typeface="Times New Roman" pitchFamily="18" charset="0"/>
                <a:cs typeface="Times New Roman" pitchFamily="18" charset="0"/>
              </a:rPr>
              <a:t>  3. Last name  </a:t>
            </a:r>
          </a:p>
          <a:p>
            <a:pPr algn="just"/>
            <a:r>
              <a:rPr lang="en-IN" sz="2400" b="1" i="1" dirty="0" smtClean="0">
                <a:solidFill>
                  <a:srgbClr val="002060"/>
                </a:solidFill>
                <a:latin typeface="Times New Roman" pitchFamily="18" charset="0"/>
                <a:cs typeface="Times New Roman" pitchFamily="18" charset="0"/>
              </a:rPr>
              <a:t>  4. Business unit </a:t>
            </a:r>
          </a:p>
          <a:p>
            <a:pPr algn="just"/>
            <a:r>
              <a:rPr lang="en-IN" sz="2400" b="1" i="1" dirty="0" smtClean="0">
                <a:solidFill>
                  <a:srgbClr val="002060"/>
                </a:solidFill>
                <a:latin typeface="Times New Roman" pitchFamily="18" charset="0"/>
                <a:cs typeface="Times New Roman" pitchFamily="18" charset="0"/>
              </a:rPr>
              <a:t>  5. Employee Type </a:t>
            </a:r>
          </a:p>
          <a:p>
            <a:pPr algn="just"/>
            <a:r>
              <a:rPr lang="en-IN" sz="2400" b="1" i="1" dirty="0" smtClean="0">
                <a:solidFill>
                  <a:srgbClr val="002060"/>
                </a:solidFill>
                <a:latin typeface="Times New Roman" pitchFamily="18" charset="0"/>
                <a:cs typeface="Times New Roman" pitchFamily="18" charset="0"/>
              </a:rPr>
              <a:t>  6. Employee Status  </a:t>
            </a:r>
          </a:p>
          <a:p>
            <a:pPr algn="just"/>
            <a:r>
              <a:rPr lang="en-IN" sz="2400" b="1" i="1" dirty="0" smtClean="0">
                <a:solidFill>
                  <a:srgbClr val="002060"/>
                </a:solidFill>
                <a:latin typeface="Times New Roman" pitchFamily="18" charset="0"/>
                <a:cs typeface="Times New Roman" pitchFamily="18" charset="0"/>
              </a:rPr>
              <a:t>  7. Employee classification type  </a:t>
            </a:r>
          </a:p>
          <a:p>
            <a:pPr algn="just"/>
            <a:r>
              <a:rPr lang="en-IN" sz="2400" b="1" i="1" dirty="0" smtClean="0">
                <a:solidFill>
                  <a:srgbClr val="002060"/>
                </a:solidFill>
                <a:latin typeface="Times New Roman" pitchFamily="18" charset="0"/>
                <a:cs typeface="Times New Roman" pitchFamily="18" charset="0"/>
              </a:rPr>
              <a:t>  8. Gender Code</a:t>
            </a:r>
          </a:p>
          <a:p>
            <a:pPr algn="just"/>
            <a:r>
              <a:rPr lang="en-IN" sz="2400" b="1" i="1" dirty="0" smtClean="0">
                <a:solidFill>
                  <a:srgbClr val="002060"/>
                </a:solidFill>
                <a:latin typeface="Times New Roman" pitchFamily="18" charset="0"/>
                <a:cs typeface="Times New Roman" pitchFamily="18" charset="0"/>
              </a:rPr>
              <a:t>  9. Performance Score </a:t>
            </a:r>
          </a:p>
          <a:p>
            <a:pPr algn="just"/>
            <a:r>
              <a:rPr lang="en-IN" sz="2400" b="1" i="1" dirty="0" smtClean="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2"/>
            <a:ext cx="6096000" cy="830997"/>
          </a:xfrm>
          <a:prstGeom prst="rect">
            <a:avLst/>
          </a:prstGeom>
        </p:spPr>
        <p:txBody>
          <a:bodyPr>
            <a:spAutoFit/>
          </a:bodyPr>
          <a:lstStyle/>
          <a:p>
            <a:pPr lvl="2"/>
            <a:r>
              <a:rPr lang="en-IN" sz="2400" b="1" i="1" dirty="0" smtClean="0">
                <a:solidFill>
                  <a:srgbClr val="002060"/>
                </a:solidFill>
                <a:latin typeface="Times New Roman" pitchFamily="18" charset="0"/>
                <a:cs typeface="Times New Roman" pitchFamily="18" charset="0"/>
              </a:rPr>
              <a:t>*Employee data set taken from kaggle.</a:t>
            </a:r>
          </a:p>
          <a:p>
            <a:r>
              <a:rPr lang="en-IN" sz="2400" b="1" i="1" dirty="0" smtClean="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p14="http://schemas.microsoft.com/office/powerpoint/2010/main" xmlns="" val="2720660618"/>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itchFamily="18" charset="0"/>
                <a:cs typeface="Times New Roman" pitchFamily="18" charset="0"/>
              </a:rPr>
              <a:t> Interactive Dashboards</a:t>
            </a:r>
          </a:p>
          <a:p>
            <a:pPr marL="342900" indent="-342900" algn="just"/>
            <a:r>
              <a:rPr lang="en-IN" sz="2400" b="1" i="1" dirty="0" smtClean="0">
                <a:solidFill>
                  <a:srgbClr val="002060"/>
                </a:solidFill>
                <a:latin typeface="Times New Roman" pitchFamily="18" charset="0"/>
                <a:cs typeface="Times New Roman" pitchFamily="18" charset="0"/>
              </a:rPr>
              <a:t>2.  Data Visualization</a:t>
            </a:r>
          </a:p>
          <a:p>
            <a:pPr marL="342900" indent="-342900" algn="just"/>
            <a:r>
              <a:rPr lang="en-IN" sz="2400" b="1" i="1" dirty="0" smtClean="0">
                <a:solidFill>
                  <a:srgbClr val="002060"/>
                </a:solidFill>
                <a:latin typeface="Times New Roman" pitchFamily="18" charset="0"/>
                <a:cs typeface="Times New Roman" pitchFamily="18" charset="0"/>
              </a:rPr>
              <a:t>3.  Automated Reporting</a:t>
            </a:r>
          </a:p>
          <a:p>
            <a:pPr marL="342900" indent="-342900" algn="just"/>
            <a:r>
              <a:rPr lang="en-IN" sz="2400" b="1" i="1" dirty="0" smtClean="0">
                <a:solidFill>
                  <a:srgbClr val="002060"/>
                </a:solidFill>
                <a:latin typeface="Times New Roman" pitchFamily="18" charset="0"/>
                <a:cs typeface="Times New Roman" pitchFamily="18" charset="0"/>
              </a:rPr>
              <a:t>4.  Predictive Analysis</a:t>
            </a:r>
          </a:p>
          <a:p>
            <a:pPr marL="342900" indent="-342900" algn="just"/>
            <a:r>
              <a:rPr lang="en-IN" sz="2400" b="1" i="1" dirty="0" smtClean="0">
                <a:solidFill>
                  <a:srgbClr val="002060"/>
                </a:solidFill>
                <a:latin typeface="Times New Roman" pitchFamily="18" charset="0"/>
                <a:cs typeface="Times New Roman" pitchFamily="18" charset="0"/>
              </a:rPr>
              <a:t>5.  Scorecards and Balanced Scorecards</a:t>
            </a:r>
          </a:p>
          <a:p>
            <a:pPr marL="342900" indent="-342900" algn="just"/>
            <a:r>
              <a:rPr lang="en-IN" sz="2400" b="1" i="1" dirty="0" smtClean="0">
                <a:solidFill>
                  <a:srgbClr val="002060"/>
                </a:solidFill>
                <a:latin typeface="Times New Roman" pitchFamily="18" charset="0"/>
                <a:cs typeface="Times New Roman" pitchFamily="18" charset="0"/>
              </a:rPr>
              <a:t>6.  Employee Ranking and Comparison</a:t>
            </a:r>
          </a:p>
          <a:p>
            <a:pPr marL="342900" indent="-342900" algn="just"/>
            <a:r>
              <a:rPr lang="en-IN" sz="2400" b="1" i="1" dirty="0" smtClean="0">
                <a:solidFill>
                  <a:srgbClr val="002060"/>
                </a:solidFill>
                <a:latin typeface="Times New Roman" pitchFamily="18" charset="0"/>
                <a:cs typeface="Times New Roman" pitchFamily="18" charset="0"/>
              </a:rPr>
              <a:t>7.  Training and Development Analysis</a:t>
            </a:r>
          </a:p>
          <a:p>
            <a:pPr marL="342900" indent="-342900" algn="just"/>
            <a:r>
              <a:rPr lang="en-IN" sz="2400" b="1" i="1" dirty="0" smtClean="0">
                <a:solidFill>
                  <a:srgbClr val="002060"/>
                </a:solidFill>
                <a:latin typeface="Times New Roman" pitchFamily="18" charset="0"/>
                <a:cs typeface="Times New Roman" pitchFamily="18" charset="0"/>
              </a:rPr>
              <a:t>8.  Employee Feedback and Sentiment </a:t>
            </a:r>
            <a:r>
              <a:rPr lang="en-IN" sz="2400" b="1" i="1" dirty="0" err="1" smtClean="0">
                <a:solidFill>
                  <a:srgbClr val="002060"/>
                </a:solidFill>
                <a:latin typeface="Times New Roman" pitchFamily="18" charset="0"/>
                <a:cs typeface="Times New Roman" pitchFamily="18" charset="0"/>
              </a:rPr>
              <a:t>Anlysis</a:t>
            </a:r>
            <a:endParaRPr lang="en-IN" sz="2400" b="1" i="1" dirty="0" smtClean="0">
              <a:solidFill>
                <a:srgbClr val="002060"/>
              </a:solidFill>
              <a:latin typeface="Times New Roman" pitchFamily="18" charset="0"/>
              <a:cs typeface="Times New Roman" pitchFamily="18" charset="0"/>
            </a:endParaRPr>
          </a:p>
          <a:p>
            <a:pPr marL="457200" indent="-457200" algn="just"/>
            <a:r>
              <a:rPr lang="en-IN" sz="2400" b="1" i="1" dirty="0" smtClean="0">
                <a:solidFill>
                  <a:srgbClr val="002060"/>
                </a:solidFill>
                <a:latin typeface="Times New Roman" pitchFamily="18" charset="0"/>
                <a:cs typeface="Times New Roman" pitchFamily="18" charset="0"/>
              </a:rPr>
              <a:t>9.  KPI Tracking with Alerts</a:t>
            </a:r>
          </a:p>
          <a:p>
            <a:pPr marL="457200" indent="-457200" algn="just"/>
            <a:r>
              <a:rPr lang="en-IN" sz="2400" b="1" i="1" dirty="0" smtClean="0">
                <a:solidFill>
                  <a:srgbClr val="002060"/>
                </a:solidFill>
                <a:latin typeface="Times New Roman" pitchFamily="18" charset="0"/>
                <a:cs typeface="Times New Roman" pitchFamily="18" charset="0"/>
              </a:rPr>
              <a:t>10. Data Security and Privacy</a:t>
            </a:r>
            <a:endParaRPr lang="en-IN" sz="24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329</TotalTime>
  <Words>617</Words>
  <Application>Microsoft Office PowerPoint</Application>
  <PresentationFormat>Custom</PresentationFormat>
  <Paragraphs>98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Trek</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Kumaresan</cp:lastModifiedBy>
  <cp:revision>31</cp:revision>
  <dcterms:created xsi:type="dcterms:W3CDTF">2024-03-29T15:07:22Z</dcterms:created>
  <dcterms:modified xsi:type="dcterms:W3CDTF">2024-08-31T17:36:09Z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