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02-04-2024</a:t>
            </a:fld>
            <a:endParaRPr lang="en-IN"/>
          </a:p>
        </p:txBody>
      </p:sp>
      <p:sp>
        <p:nvSpPr>
          <p:cNvPr id="104866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p>
        </p:txBody>
      </p:sp>
      <p:sp>
        <p:nvSpPr>
          <p:cNvPr id="104863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2CED4963-E985-44C4-B8C4-FDD613B7C2F8}" type="datetime1">
              <a:rPr lang="en-US" smtClean="0"/>
              <a:t>4/2/2024</a:t>
            </a:fld>
            <a:endParaRPr lang="en-US"/>
          </a:p>
        </p:txBody>
      </p:sp>
      <p:sp>
        <p:nvSpPr>
          <p:cNvPr id="1048635" name="Footer Placeholder 4"/>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t>4/2/2024</a:t>
            </a:fld>
            <a:endParaRPr lang="en-US"/>
          </a:p>
        </p:txBody>
      </p:sp>
      <p:sp>
        <p:nvSpPr>
          <p:cNvPr id="104862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p>
            <a:fld id="{B2497495-0637-405E-AE64-5CC7506D51F5}" type="datetime1">
              <a:rPr lang="en-US" smtClean="0"/>
              <a:t>4/2/2024</a:t>
            </a:fld>
            <a:endParaRPr lang="en-US"/>
          </a:p>
        </p:txBody>
      </p:sp>
      <p:sp>
        <p:nvSpPr>
          <p:cNvPr id="1048641" name="Footer Placeholder 8"/>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p>
            <a:fld id="{7BFFD690-9426-415D-8B65-26881E07B2D4}" type="datetime1">
              <a:rPr lang="en-US" smtClean="0"/>
              <a:t>4/2/2024</a:t>
            </a:fld>
            <a:endParaRPr lang="en-US"/>
          </a:p>
        </p:txBody>
      </p:sp>
      <p:sp>
        <p:nvSpPr>
          <p:cNvPr id="1048647" name="Footer Placeholder 5"/>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p>
            <a:fld id="{04C4989A-474C-40DE-95B9-011C28B71673}" type="datetime1">
              <a:rPr lang="en-US" smtClean="0"/>
              <a:t>4/2/2024</a:t>
            </a:fld>
            <a:endParaRPr lang="en-US"/>
          </a:p>
        </p:txBody>
      </p:sp>
      <p:sp>
        <p:nvSpPr>
          <p:cNvPr id="1048655" name="Footer Placeholder 7"/>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p>
        </p:txBody>
      </p:sp>
      <p:sp>
        <p:nvSpPr>
          <p:cNvPr id="1048613" name="Date Placeholder 2"/>
          <p:cNvSpPr>
            <a:spLocks noGrp="1"/>
          </p:cNvSpPr>
          <p:nvPr>
            <p:ph type="dt" sz="half" idx="10"/>
          </p:nvPr>
        </p:nvSpPr>
        <p:spPr/>
        <p:txBody>
          <a:bodyPr/>
          <a:p>
            <a:fld id="{5DB4ED54-5B5E-4A04-93D3-5772E3CE3818}" type="datetime1">
              <a:rPr lang="en-US" smtClean="0"/>
              <a:t>4/2/2024</a:t>
            </a:fld>
            <a:endParaRPr lang="en-US"/>
          </a:p>
        </p:txBody>
      </p:sp>
      <p:sp>
        <p:nvSpPr>
          <p:cNvPr id="1048614" name="Footer Placeholder 3"/>
          <p:cNvSpPr>
            <a:spLocks noGrp="1"/>
          </p:cNvSpPr>
          <p:nvPr>
            <p:ph type="ftr" sz="quarter" idx="11"/>
          </p:nvPr>
        </p:nvSpPr>
        <p:spPr>
          <a:xfrm>
            <a:off x="581192" y="6423914"/>
            <a:ext cx="6917210" cy="365125"/>
          </a:xfrm>
          <a:prstGeom prst="rect"/>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t>4/2/2024</a:t>
            </a:fld>
            <a:endParaRPr lang="en-US"/>
          </a:p>
        </p:txBody>
      </p:sp>
      <p:sp>
        <p:nvSpPr>
          <p:cNvPr id="1048658" name="Footer Placeholder 2"/>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t>4/2/2024</a:t>
            </a:fld>
            <a:endParaRPr lang="en-US"/>
          </a:p>
        </p:txBody>
      </p:sp>
      <p:sp>
        <p:nvSpPr>
          <p:cNvPr id="1048665" name="Footer Placeholder 9"/>
          <p:cNvSpPr>
            <a:spLocks noGrp="1"/>
          </p:cNvSpPr>
          <p:nvPr>
            <p:ph type="ftr" sz="quarter" idx="11"/>
          </p:nvPr>
        </p:nvSpPr>
        <p:spPr>
          <a:xfrm>
            <a:off x="581192" y="6452590"/>
            <a:ext cx="6917210" cy="365125"/>
          </a:xfrm>
          <a:prstGeom prst="rect"/>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7E18DB4A-8810-4A10-AD5C-D5E2C667F5B3}" type="datetime1">
              <a:rPr lang="en-US" smtClean="0"/>
              <a:t>4/2/2024</a:t>
            </a:fld>
            <a:endParaRPr lang="en-US"/>
          </a:p>
        </p:txBody>
      </p:sp>
      <p:sp>
        <p:nvSpPr>
          <p:cNvPr id="104863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005839"/>
          </a:xfrm>
          <a:prstGeom prst="rect"/>
          <a:noFill/>
        </p:spPr>
        <p:txBody>
          <a:bodyPr anchor="t" bIns="45720" lIns="91440" rIns="91440" rtlCol="0" tIns="45720" wrap="square">
            <a:spAutoFit/>
          </a:bodyPr>
          <a:p>
            <a:r>
              <a:rPr b="1" dirty="0" sz="2000" lang="en-US">
                <a:solidFill>
                  <a:schemeClr val="accent1">
                    <a:lumMod val="75000"/>
                  </a:schemeClr>
                </a:solidFill>
                <a:latin typeface="Arial"/>
                <a:cs typeface="Arial"/>
              </a:rPr>
              <a:t>Presented By:</a:t>
            </a:r>
          </a:p>
          <a:p>
            <a:r>
              <a:rPr altLang="en-US" b="1" dirty="0" sz="2000" lang="en-US">
                <a:solidFill>
                  <a:schemeClr val="accent1">
                    <a:lumMod val="75000"/>
                  </a:schemeClr>
                </a:solidFill>
                <a:latin typeface="Arial"/>
                <a:cs typeface="Arial"/>
              </a:rPr>
              <a:t>P</a:t>
            </a:r>
            <a:r>
              <a:rPr altLang="en-US" b="1" dirty="0" sz="2000" lang="en-US">
                <a:solidFill>
                  <a:schemeClr val="accent1">
                    <a:lumMod val="75000"/>
                  </a:schemeClr>
                </a:solidFill>
                <a:latin typeface="Arial"/>
                <a:cs typeface="Arial"/>
              </a:rPr>
              <a:t>.</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J</a:t>
            </a:r>
            <a:r>
              <a:rPr altLang="en-US" b="1" dirty="0" sz="2000" lang="en-US">
                <a:solidFill>
                  <a:schemeClr val="accent1">
                    <a:lumMod val="75000"/>
                  </a:schemeClr>
                </a:solidFill>
                <a:latin typeface="Arial"/>
                <a:cs typeface="Arial"/>
              </a:rPr>
              <a:t>e</a:t>
            </a:r>
            <a:r>
              <a:rPr altLang="en-US" b="1" dirty="0" sz="2000" lang="en-US">
                <a:solidFill>
                  <a:schemeClr val="accent1">
                    <a:lumMod val="75000"/>
                  </a:schemeClr>
                </a:solidFill>
                <a:latin typeface="Arial"/>
                <a:cs typeface="Arial"/>
              </a:rPr>
              <a:t>r</a:t>
            </a:r>
            <a:r>
              <a:rPr altLang="en-US" b="1" dirty="0" sz="2000" lang="en-US">
                <a:solidFill>
                  <a:schemeClr val="accent1">
                    <a:lumMod val="75000"/>
                  </a:schemeClr>
                </a:solidFill>
                <a:latin typeface="Arial"/>
                <a:cs typeface="Arial"/>
              </a:rPr>
              <a:t>l</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n</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n</a:t>
            </a:r>
            <a:r>
              <a:rPr altLang="en-US" b="1" dirty="0" sz="2000" lang="en-US">
                <a:solidFill>
                  <a:schemeClr val="accent1">
                    <a:lumMod val="75000"/>
                  </a:schemeClr>
                </a:solidFill>
                <a:latin typeface="Arial"/>
                <a:cs typeface="Arial"/>
              </a:rPr>
              <a:t>g</a:t>
            </a:r>
            <a:r>
              <a:rPr altLang="en-US" b="1" dirty="0" sz="2000" lang="en-US">
                <a:solidFill>
                  <a:schemeClr val="accent1">
                    <a:lumMod val="75000"/>
                  </a:schemeClr>
                </a:solidFill>
                <a:latin typeface="Arial"/>
                <a:cs typeface="Arial"/>
              </a:rPr>
              <a:t>e</a:t>
            </a:r>
            <a:r>
              <a:rPr altLang="en-US" b="1" dirty="0" sz="2000" lang="en-US">
                <a:solidFill>
                  <a:schemeClr val="accent1">
                    <a:lumMod val="75000"/>
                  </a:schemeClr>
                </a:solidFill>
                <a:latin typeface="Arial"/>
                <a:cs typeface="Arial"/>
              </a:rPr>
              <a:t>l</a:t>
            </a:r>
            <a:endParaRPr altLang="en-US" lang="zh-CN"/>
          </a:p>
          <a:p>
            <a:r>
              <a:rPr altLang="en-US" b="1" dirty="0" sz="2000" lang="en-US">
                <a:solidFill>
                  <a:schemeClr val="accent1">
                    <a:lumMod val="75000"/>
                  </a:schemeClr>
                </a:solidFill>
                <a:latin typeface="Arial"/>
                <a:cs typeface="Arial"/>
              </a:rPr>
              <a:t>K</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n</a:t>
            </a:r>
            <a:r>
              <a:rPr altLang="en-US" b="1" dirty="0" sz="2000" lang="en-US">
                <a:solidFill>
                  <a:schemeClr val="accent1">
                    <a:lumMod val="75000"/>
                  </a:schemeClr>
                </a:solidFill>
                <a:latin typeface="Arial"/>
                <a:cs typeface="Arial"/>
              </a:rPr>
              <a:t>g</a:t>
            </a:r>
            <a:r>
              <a:rPr altLang="en-US" b="1" dirty="0" sz="2000" lang="en-US">
                <a:solidFill>
                  <a:schemeClr val="accent1">
                    <a:lumMod val="75000"/>
                  </a:schemeClr>
                </a:solidFill>
                <a:latin typeface="Arial"/>
                <a:cs typeface="Arial"/>
              </a:rPr>
              <a:t>s</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engineering</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college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dirty="0" sz="2400" lang="en-IN" err="1">
                <a:solidFill>
                  <a:srgbClr val="0F0F0F"/>
                </a:solidFill>
                <a:ea typeface="+mn-lt"/>
                <a:cs typeface="+mn-lt"/>
              </a:rPr>
              <a:t>pynput</a:t>
            </a:r>
            <a:r>
              <a:rPr dirty="0" sz="2400" lang="en-IN">
                <a:solidFill>
                  <a:srgbClr val="0F0F0F"/>
                </a:solidFill>
                <a:ea typeface="+mn-lt"/>
                <a:cs typeface="+mn-lt"/>
              </a:rPr>
              <a:t> library and the </a:t>
            </a:r>
            <a:r>
              <a:rPr dirty="0" sz="2400" lang="en-IN" err="1">
                <a:solidFill>
                  <a:srgbClr val="0F0F0F"/>
                </a:solidFill>
                <a:ea typeface="+mn-lt"/>
                <a:cs typeface="+mn-lt"/>
              </a:rPr>
              <a:t>Tkinter</a:t>
            </a:r>
            <a:r>
              <a:rPr dirty="0" sz="2400" lang="en-IN">
                <a:solidFill>
                  <a:srgbClr val="0F0F0F"/>
                </a:solidFill>
                <a:ea typeface="+mn-lt"/>
                <a:cs typeface="+mn-lt"/>
              </a:rPr>
              <a:t> GUI toolkit.</a:t>
            </a:r>
            <a:endParaRPr dirty="0" sz="2400" lang="en-IN">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a:t>
            </a:r>
            <a:endParaRPr dirty="0" sz="200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sz="200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dirty="0" sz="2400" lang="en-IN">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IN">
                <a:ea typeface="+mn-lt"/>
                <a:cs typeface="+mn-lt"/>
              </a:rPr>
              <a:t>Background Keylogging</a:t>
            </a:r>
            <a:r>
              <a:rPr dirty="0" sz="1200" lang="en-IN">
                <a:ea typeface="+mn-lt"/>
                <a:cs typeface="+mn-lt"/>
              </a:rPr>
              <a:t>: The application will run discreetly in the background, capturing all user keystrokes without interrupting the user's activities.</a:t>
            </a:r>
            <a:endParaRPr b="1" dirty="0" sz="1200" lang="en-IN">
              <a:latin typeface="Calibri"/>
              <a:cs typeface="Calibri"/>
            </a:endParaRPr>
          </a:p>
          <a:p>
            <a:pPr indent="-305435" marL="305435"/>
            <a:r>
              <a:rPr b="1" dirty="0" sz="1200" lang="en-IN">
                <a:ea typeface="+mn-lt"/>
                <a:cs typeface="+mn-lt"/>
              </a:rPr>
              <a:t>Keystroke Capture</a:t>
            </a:r>
            <a:r>
              <a:rPr dirty="0" sz="1200" lang="en-IN">
                <a:ea typeface="+mn-lt"/>
                <a:cs typeface="+mn-lt"/>
              </a:rPr>
              <a:t>: Utilizing the </a:t>
            </a:r>
            <a:r>
              <a:rPr dirty="0" sz="1200" lang="en-IN" err="1">
                <a:ea typeface="+mn-lt"/>
                <a:cs typeface="+mn-lt"/>
              </a:rPr>
              <a:t>pynput</a:t>
            </a:r>
            <a:r>
              <a:rPr dirty="0" sz="1200" lang="en-IN">
                <a:ea typeface="+mn-lt"/>
                <a:cs typeface="+mn-lt"/>
              </a:rPr>
              <a:t> library, the application will monitor keyboard input and record each keystroke along with its corresponding event (pressed, held, or released).</a:t>
            </a:r>
            <a:endParaRPr dirty="0" lang="en-IN"/>
          </a:p>
          <a:p>
            <a:pPr indent="-305435" marL="305435"/>
            <a:r>
              <a:rPr b="1" dirty="0" sz="1200" lang="en-IN">
                <a:ea typeface="+mn-lt"/>
                <a:cs typeface="+mn-lt"/>
              </a:rPr>
              <a:t>Data Storage</a:t>
            </a:r>
            <a:r>
              <a:rPr dirty="0" sz="1200" lang="en-IN">
                <a:ea typeface="+mn-lt"/>
                <a:cs typeface="+mn-lt"/>
              </a:rPr>
              <a:t>: The captured keystrokes will be stored securely in two formats:</a:t>
            </a:r>
            <a:endParaRPr dirty="0" lang="en-IN"/>
          </a:p>
          <a:p>
            <a:pPr indent="0" marL="0">
              <a:buNone/>
            </a:pPr>
            <a:r>
              <a:rPr b="1" dirty="0" sz="1200" lang="en-IN">
                <a:ea typeface="+mn-lt"/>
                <a:cs typeface="+mn-lt"/>
              </a:rPr>
              <a:t>               Text Format</a:t>
            </a:r>
            <a:r>
              <a:rPr dirty="0" sz="1200" lang="en-IN">
                <a:ea typeface="+mn-lt"/>
                <a:cs typeface="+mn-lt"/>
              </a:rPr>
              <a:t>: Keystrokes will be saved in a text file ('key_log.txt') for easy access and readability.</a:t>
            </a:r>
            <a:endParaRPr dirty="0" lang="en-IN"/>
          </a:p>
          <a:p>
            <a:pPr indent="0" marL="0">
              <a:buNone/>
            </a:pPr>
            <a:r>
              <a:rPr b="1" dirty="0" sz="1200" lang="en-IN">
                <a:ea typeface="+mn-lt"/>
                <a:cs typeface="+mn-lt"/>
              </a:rPr>
              <a:t>               JSON Format:</a:t>
            </a:r>
            <a:r>
              <a:rPr dirty="0" sz="1200" lang="en-IN">
                <a:ea typeface="+mn-lt"/>
                <a:cs typeface="+mn-lt"/>
              </a:rPr>
              <a:t> Keystrokes will also be stored in a JSON file ('</a:t>
            </a:r>
            <a:r>
              <a:rPr dirty="0" sz="1200" lang="en-IN" err="1">
                <a:ea typeface="+mn-lt"/>
                <a:cs typeface="+mn-lt"/>
              </a:rPr>
              <a:t>key_log.json</a:t>
            </a:r>
            <a:r>
              <a:rPr dirty="0" sz="1200" lang="en-IN">
                <a:ea typeface="+mn-lt"/>
                <a:cs typeface="+mn-lt"/>
              </a:rPr>
              <a:t>') for structured data storage and analysis.</a:t>
            </a:r>
            <a:endParaRPr dirty="0" lang="en-IN"/>
          </a:p>
          <a:p>
            <a:pPr indent="-305435" marL="305435"/>
            <a:r>
              <a:rPr b="1" dirty="0" sz="1200" lang="en-IN">
                <a:ea typeface="+mn-lt"/>
                <a:cs typeface="+mn-lt"/>
              </a:rPr>
              <a:t>Start/Stop Functionality</a:t>
            </a:r>
            <a:r>
              <a:rPr dirty="0" sz="1200" lang="en-IN">
                <a:ea typeface="+mn-lt"/>
                <a:cs typeface="+mn-lt"/>
              </a:rPr>
              <a:t>: The application will provide user-friendly buttons to start and stop the keylogging process. This feature ensures that users have control over when the keylogger is active.</a:t>
            </a:r>
            <a:endParaRPr dirty="0" lang="en-IN"/>
          </a:p>
          <a:p>
            <a:pPr indent="-305435" marL="305435"/>
            <a:r>
              <a:rPr b="1" dirty="0" sz="1200" lang="en-IN">
                <a:ea typeface="+mn-lt"/>
                <a:cs typeface="+mn-lt"/>
              </a:rPr>
              <a:t>Error Handling</a:t>
            </a:r>
            <a:r>
              <a:rPr dirty="0" sz="1200" lang="en-IN">
                <a:ea typeface="+mn-lt"/>
                <a:cs typeface="+mn-lt"/>
              </a:rPr>
              <a:t>: Robust error handling mechanisms will be implemented to handle exceptions gracefully and ensure the stability of the application under various scenarios.</a:t>
            </a:r>
            <a:endParaRPr dirty="0" lang="en-IN"/>
          </a:p>
          <a:p>
            <a:pPr indent="-305435" marL="305435"/>
            <a:r>
              <a:rPr b="1" dirty="0" sz="1200" lang="en-IN">
                <a:ea typeface="+mn-lt"/>
                <a:cs typeface="+mn-lt"/>
              </a:rPr>
              <a:t>User Interfac</a:t>
            </a:r>
            <a:r>
              <a:rPr dirty="0" sz="1200" lang="en-IN">
                <a:ea typeface="+mn-lt"/>
                <a:cs typeface="+mn-lt"/>
              </a:rPr>
              <a:t>e: The application will feature a simple and intuitive graphical user interface (GUI) built using the </a:t>
            </a:r>
            <a:r>
              <a:rPr dirty="0" sz="1200" lang="en-IN" err="1">
                <a:ea typeface="+mn-lt"/>
                <a:cs typeface="+mn-lt"/>
              </a:rPr>
              <a:t>Tkinter</a:t>
            </a:r>
            <a:r>
              <a:rPr dirty="0" sz="1200" lang="en-IN">
                <a:ea typeface="+mn-lt"/>
                <a:cs typeface="+mn-lt"/>
              </a:rPr>
              <a:t> library. The GUI will display status messages, such as whether the keylogger is running or stopped, providing clear feedback to the user.</a:t>
            </a:r>
            <a:endParaRPr dirty="0" lang="en-IN"/>
          </a:p>
          <a:p>
            <a:pPr indent="-305435" marL="305435"/>
            <a:r>
              <a:rPr b="1" dirty="0" sz="1200" lang="en-IN">
                <a:ea typeface="+mn-lt"/>
                <a:cs typeface="+mn-lt"/>
              </a:rPr>
              <a:t>Security Measures</a:t>
            </a:r>
            <a:r>
              <a:rPr dirty="0" sz="1200" lang="en-IN">
                <a:ea typeface="+mn-lt"/>
                <a:cs typeface="+mn-lt"/>
              </a:rPr>
              <a:t>: To maintain user privacy and prevent unauthorized access to the recorded keystrokes, the application will incorporate security measures such as:</a:t>
            </a:r>
            <a:endParaRPr dirty="0" lang="en-IN"/>
          </a:p>
          <a:p>
            <a:pPr indent="0" marL="0">
              <a:buNone/>
            </a:pPr>
            <a:r>
              <a:rPr b="1" dirty="0" sz="1200" lang="en-IN">
                <a:ea typeface="+mn-lt"/>
                <a:cs typeface="+mn-lt"/>
              </a:rPr>
              <a:t>                 File Encryption</a:t>
            </a:r>
            <a:r>
              <a:rPr dirty="0" sz="1200" lang="en-IN">
                <a:ea typeface="+mn-lt"/>
                <a:cs typeface="+mn-lt"/>
              </a:rPr>
              <a:t>: Optionally, the application can encrypt the text and JSON files containing keystroke data using cryptographic algorithms to protect sensitive information.</a:t>
            </a:r>
            <a:endParaRPr dirty="0" lang="en-IN"/>
          </a:p>
          <a:p>
            <a:pPr indent="0" marL="0">
              <a:buNone/>
            </a:pPr>
            <a:r>
              <a:rPr b="1" dirty="0" sz="1200" lang="en-IN">
                <a:ea typeface="+mn-lt"/>
                <a:cs typeface="+mn-lt"/>
              </a:rPr>
              <a:t>                 Access Control</a:t>
            </a:r>
            <a:r>
              <a:rPr dirty="0" sz="1200" lang="en-IN">
                <a:ea typeface="+mn-lt"/>
                <a:cs typeface="+mn-lt"/>
              </a:rPr>
              <a:t>: Implement authentication mechanisms to restrict access to the keylogger settings and logs, ensuring that only authorized users can start, stop, or view the captured keystrokes.</a:t>
            </a:r>
            <a:endParaRPr dirty="0" lang="en-IN"/>
          </a:p>
          <a:p>
            <a:pPr indent="-305435" marL="305435"/>
            <a:r>
              <a:rPr b="1" dirty="0" sz="1200" lang="en-IN">
                <a:ea typeface="+mn-lt"/>
                <a:cs typeface="+mn-lt"/>
              </a:rPr>
              <a:t>Documentation and Support</a:t>
            </a:r>
            <a:r>
              <a:rPr dirty="0" sz="1200" lang="en-IN">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dirty="0" lang="en-IN"/>
          </a:p>
          <a:p>
            <a:pPr indent="-305435" marL="305435"/>
            <a:endParaRPr sz="1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spcBef>
                <a:spcPts val="20"/>
              </a:spcBef>
              <a:buNone/>
            </a:pPr>
            <a:r>
              <a:rPr dirty="0" sz="1800" lang="en-IN">
                <a:solidFill>
                  <a:srgbClr val="0F0F0F"/>
                </a:solidFill>
                <a:ea typeface="+mn-lt"/>
                <a:cs typeface="+mn-lt"/>
              </a:rPr>
              <a:t>Python was chosen for its simplicity and rich library support. The '</a:t>
            </a:r>
            <a:r>
              <a:rPr dirty="0" sz="1800" lang="en-IN" err="1">
                <a:solidFill>
                  <a:srgbClr val="0F0F0F"/>
                </a:solidFill>
                <a:ea typeface="+mn-lt"/>
                <a:cs typeface="+mn-lt"/>
              </a:rPr>
              <a:t>pynput</a:t>
            </a:r>
            <a:r>
              <a:rPr dirty="0" sz="1800" lang="en-IN">
                <a:solidFill>
                  <a:srgbClr val="0F0F0F"/>
                </a:solidFill>
                <a:ea typeface="+mn-lt"/>
                <a:cs typeface="+mn-lt"/>
              </a:rPr>
              <a:t>' library facilitated keylogging functionality. </a:t>
            </a:r>
            <a:r>
              <a:rPr dirty="0" sz="1800" lang="en-IN" err="1">
                <a:solidFill>
                  <a:srgbClr val="0F0F0F"/>
                </a:solidFill>
                <a:ea typeface="+mn-lt"/>
                <a:cs typeface="+mn-lt"/>
              </a:rPr>
              <a:t>Tkinter</a:t>
            </a:r>
            <a:r>
              <a:rPr dirty="0" sz="1800" lang="en-IN">
                <a:solidFill>
                  <a:srgbClr val="0F0F0F"/>
                </a:solidFill>
                <a:ea typeface="+mn-lt"/>
                <a:cs typeface="+mn-lt"/>
              </a:rPr>
              <a:t>, a lightweight and built-in Python library, was employed for GUI development, ensuring user-friendly interfaces. Threading was utilized to maintain GUI responsiveness during logging.</a:t>
            </a:r>
            <a:endParaRPr dirty="0" lang="en-US"/>
          </a:p>
          <a:p>
            <a:pPr indent="0" marL="0">
              <a:spcBef>
                <a:spcPts val="20"/>
              </a:spcBef>
              <a:buNone/>
            </a:pPr>
            <a:endParaRPr lang="en-IN"/>
          </a:p>
          <a:p>
            <a:pPr indent="0" marL="0">
              <a:buNone/>
            </a:pPr>
            <a:r>
              <a:rPr dirty="0" sz="1800" lang="en-IN">
                <a:solidFill>
                  <a:srgbClr val="0F0F0F"/>
                </a:solidFill>
                <a:ea typeface="+mn-lt"/>
                <a:cs typeface="+mn-lt"/>
              </a:rPr>
              <a:t>Compatible with both Linux and Windows platforms, the application leverages the </a:t>
            </a:r>
            <a:r>
              <a:rPr dirty="0" sz="1800" lang="en-IN" err="1">
                <a:solidFill>
                  <a:srgbClr val="0F0F0F"/>
                </a:solidFill>
                <a:ea typeface="+mn-lt"/>
                <a:cs typeface="+mn-lt"/>
              </a:rPr>
              <a:t>tkinter</a:t>
            </a:r>
            <a:r>
              <a:rPr dirty="0" sz="1800" lang="en-IN">
                <a:solidFill>
                  <a:srgbClr val="0F0F0F"/>
                </a:solidFill>
                <a:ea typeface="+mn-lt"/>
                <a:cs typeface="+mn-lt"/>
              </a:rPr>
              <a:t> library for GUI consistency and ease of development.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IN">
                <a:ea typeface="+mn-lt"/>
                <a:cs typeface="+mn-lt"/>
              </a:rPr>
              <a:t>I</a:t>
            </a:r>
            <a:r>
              <a:rPr b="1" dirty="0" sz="1000" lang="en-IN">
                <a:ea typeface="+mn-lt"/>
                <a:cs typeface="+mn-lt"/>
              </a:rPr>
              <a:t>nitialization:</a:t>
            </a:r>
            <a:endParaRPr b="1" sz="1000" lang="en-IN"/>
          </a:p>
          <a:p>
            <a:pPr indent="-305435" marL="305435"/>
            <a:r>
              <a:rPr dirty="0" sz="1000" lang="en-IN">
                <a:ea typeface="+mn-lt"/>
                <a:cs typeface="+mn-lt"/>
              </a:rPr>
              <a:t>Initialize essential variables and prepare output files ('key_log.txt' and '</a:t>
            </a:r>
            <a:r>
              <a:rPr sz="1000" lang="en-IN" err="1">
                <a:ea typeface="+mn-lt"/>
                <a:cs typeface="+mn-lt"/>
              </a:rPr>
              <a:t>key_log.json</a:t>
            </a:r>
            <a:r>
              <a:rPr dirty="0" sz="1000" lang="en-IN">
                <a:ea typeface="+mn-lt"/>
                <a:cs typeface="+mn-lt"/>
              </a:rPr>
              <a:t>') for keystroke logging.</a:t>
            </a:r>
            <a:endParaRPr dirty="0" sz="1000" lang="en-IN"/>
          </a:p>
          <a:p>
            <a:pPr indent="-305435" marL="305435"/>
            <a:r>
              <a:rPr b="1" dirty="0" sz="1000" lang="en-IN">
                <a:ea typeface="+mn-lt"/>
                <a:cs typeface="+mn-lt"/>
              </a:rPr>
              <a:t>User Interface Activation</a:t>
            </a:r>
            <a:r>
              <a:rPr dirty="0" sz="1000" lang="en-IN">
                <a:ea typeface="+mn-lt"/>
                <a:cs typeface="+mn-lt"/>
              </a:rPr>
              <a:t>:</a:t>
            </a:r>
            <a:endParaRPr dirty="0" sz="1000" lang="en-IN"/>
          </a:p>
          <a:p>
            <a:pPr indent="-305435" marL="305435"/>
            <a:r>
              <a:rPr dirty="0" sz="1000" lang="en-IN">
                <a:ea typeface="+mn-lt"/>
                <a:cs typeface="+mn-lt"/>
              </a:rPr>
              <a:t>Utilize </a:t>
            </a:r>
            <a:r>
              <a:rPr sz="1000" lang="en-IN" err="1">
                <a:ea typeface="+mn-lt"/>
                <a:cs typeface="+mn-lt"/>
              </a:rPr>
              <a:t>Tkinter</a:t>
            </a:r>
            <a:r>
              <a:rPr dirty="0" sz="1000" lang="en-IN">
                <a:ea typeface="+mn-lt"/>
                <a:cs typeface="+mn-lt"/>
              </a:rPr>
              <a:t> to create a user-friendly GUI with controls for starting and stopping the keylogger. Display status messages to keep users informed about the keylogger's operation.</a:t>
            </a:r>
            <a:endParaRPr dirty="0" sz="1000" lang="en-IN"/>
          </a:p>
          <a:p>
            <a:pPr indent="-305435" marL="305435"/>
            <a:r>
              <a:rPr b="1" dirty="0" sz="1000" lang="en-IN">
                <a:ea typeface="+mn-lt"/>
                <a:cs typeface="+mn-lt"/>
              </a:rPr>
              <a:t>Listener Setup:</a:t>
            </a:r>
            <a:endParaRPr b="1" dirty="0" sz="1000" lang="en-IN"/>
          </a:p>
          <a:p>
            <a:pPr indent="-305435" marL="305435"/>
            <a:r>
              <a:rPr dirty="0" sz="1000" lang="en-IN">
                <a:ea typeface="+mn-lt"/>
                <a:cs typeface="+mn-lt"/>
              </a:rPr>
              <a:t>Set up a key press listener using the '</a:t>
            </a:r>
            <a:r>
              <a:rPr sz="1000" lang="en-IN" err="1">
                <a:ea typeface="+mn-lt"/>
                <a:cs typeface="+mn-lt"/>
              </a:rPr>
              <a:t>pynput</a:t>
            </a:r>
            <a:r>
              <a:rPr dirty="0" sz="1000" lang="en-IN">
                <a:ea typeface="+mn-lt"/>
                <a:cs typeface="+mn-lt"/>
              </a:rPr>
              <a:t>' library. This listener runs asynchronously to capture keyboard events while maintaining GUI responsiveness.</a:t>
            </a:r>
            <a:endParaRPr dirty="0" sz="1000" lang="en-IN"/>
          </a:p>
          <a:p>
            <a:pPr indent="-305435" marL="305435"/>
            <a:r>
              <a:rPr b="1" dirty="0" sz="1000" lang="en-IN">
                <a:ea typeface="+mn-lt"/>
                <a:cs typeface="+mn-lt"/>
              </a:rPr>
              <a:t>Event Handling:</a:t>
            </a:r>
            <a:endParaRPr b="1" dirty="0" sz="1000" lang="en-IN"/>
          </a:p>
          <a:p>
            <a:pPr indent="-305435" marL="305435"/>
            <a:r>
              <a:rPr dirty="0" sz="1000" lang="en-IN">
                <a:ea typeface="+mn-lt"/>
                <a:cs typeface="+mn-lt"/>
              </a:rPr>
              <a:t>Implement callback functions ('</a:t>
            </a:r>
            <a:r>
              <a:rPr sz="1000" lang="en-IN" err="1">
                <a:ea typeface="+mn-lt"/>
                <a:cs typeface="+mn-lt"/>
              </a:rPr>
              <a:t>on_press</a:t>
            </a:r>
            <a:r>
              <a:rPr dirty="0" sz="1000" lang="en-IN">
                <a:ea typeface="+mn-lt"/>
                <a:cs typeface="+mn-lt"/>
              </a:rPr>
              <a:t>' and '</a:t>
            </a:r>
            <a:r>
              <a:rPr sz="1000" lang="en-IN" err="1">
                <a:ea typeface="+mn-lt"/>
                <a:cs typeface="+mn-lt"/>
              </a:rPr>
              <a:t>on_release</a:t>
            </a:r>
            <a:r>
              <a:rPr dirty="0" sz="1000" lang="en-IN">
                <a:ea typeface="+mn-lt"/>
                <a:cs typeface="+mn-lt"/>
              </a:rPr>
              <a:t>') triggered by the key press listener. These functions handle key press and release events, updating flags and output files accordingly.</a:t>
            </a:r>
            <a:endParaRPr dirty="0" sz="1000" lang="en-IN"/>
          </a:p>
          <a:p>
            <a:pPr indent="-305435" marL="305435"/>
            <a:r>
              <a:rPr b="1" dirty="0" sz="1000" lang="en-IN">
                <a:ea typeface="+mn-lt"/>
                <a:cs typeface="+mn-lt"/>
              </a:rPr>
              <a:t>Data Logging:</a:t>
            </a:r>
            <a:endParaRPr b="1" dirty="0" sz="1000" lang="en-IN"/>
          </a:p>
          <a:p>
            <a:pPr indent="-305435" marL="305435"/>
            <a:r>
              <a:rPr dirty="0" sz="1000" lang="en-IN">
                <a:ea typeface="+mn-lt"/>
                <a:cs typeface="+mn-lt"/>
              </a:rPr>
              <a:t>Log keystrokes in real-time to both text and JSON files. The text file maintains sequential keystroke records, while the JSON file structures each event with type and associated key.</a:t>
            </a:r>
            <a:endParaRPr sz="1000" lang="en-IN"/>
          </a:p>
          <a:p>
            <a:pPr indent="-305435" marL="305435"/>
            <a:r>
              <a:rPr b="1" dirty="0" sz="1000" lang="en-IN">
                <a:ea typeface="+mn-lt"/>
                <a:cs typeface="+mn-lt"/>
              </a:rPr>
              <a:t>Process Loop:</a:t>
            </a:r>
            <a:endParaRPr b="1" sz="1000" lang="en-IN"/>
          </a:p>
          <a:p>
            <a:pPr indent="-305435" marL="305435"/>
            <a:r>
              <a:rPr dirty="0" sz="1000" lang="en-IN">
                <a:ea typeface="+mn-lt"/>
                <a:cs typeface="+mn-lt"/>
              </a:rPr>
              <a:t>Continuously log keystroke information until the user initiates the stop command via the GUI. Upon receiving the stop command, gracefully terminate the keylogger.</a:t>
            </a:r>
            <a:endParaRPr dirty="0" sz="1000" lang="en-IN"/>
          </a:p>
          <a:p>
            <a:pPr indent="-305435" marL="305435"/>
            <a:r>
              <a:rPr b="1" dirty="0" sz="1000" lang="en-IN">
                <a:ea typeface="+mn-lt"/>
                <a:cs typeface="+mn-lt"/>
              </a:rPr>
              <a:t>Safe Termination:</a:t>
            </a:r>
            <a:endParaRPr b="1" sz="1000" lang="en-IN"/>
          </a:p>
          <a:p>
            <a:pPr indent="-305435" marL="305435"/>
            <a:r>
              <a:rPr dirty="0" sz="1000" lang="en-IN">
                <a:ea typeface="+mn-lt"/>
                <a:cs typeface="+mn-lt"/>
              </a:rPr>
              <a:t>Upon receiving the stop command, set a flag to halt the key press listener, ensuring a smooth end to the keylogging session. Update the GUI to notify users of the cessation of logging.</a:t>
            </a:r>
            <a:endParaRPr dirty="0" sz="1000" lang="en-IN"/>
          </a:p>
          <a:p>
            <a:pPr indent="-305435" marL="305435"/>
            <a:r>
              <a:rPr b="1" dirty="0" sz="1000" lang="en-IN">
                <a:ea typeface="+mn-lt"/>
                <a:cs typeface="+mn-lt"/>
              </a:rPr>
              <a:t>File Closure</a:t>
            </a:r>
            <a:r>
              <a:rPr dirty="0" sz="1000" lang="en-IN">
                <a:ea typeface="+mn-lt"/>
                <a:cs typeface="+mn-lt"/>
              </a:rPr>
              <a:t>:</a:t>
            </a:r>
            <a:endParaRPr dirty="0" sz="1000" lang="en-IN"/>
          </a:p>
          <a:p>
            <a:pPr indent="-305435" marL="305435"/>
            <a:r>
              <a:rPr dirty="0" sz="1000" lang="en-IN">
                <a:ea typeface="+mn-lt"/>
                <a:cs typeface="+mn-lt"/>
              </a:rPr>
              <a:t>Ensure proper closure of all output file streams post-logging to uphold data integrity.</a:t>
            </a:r>
            <a:endParaRPr dirty="0" sz="1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3" name=""/>
          <p:cNvPicPr>
            <a:picLocks/>
          </p:cNvPicPr>
          <p:nvPr/>
        </p:nvPicPr>
        <p:blipFill>
          <a:blip xmlns:r="http://schemas.openxmlformats.org/officeDocument/2006/relationships" r:embed="rId1"/>
          <a:stretch>
            <a:fillRect/>
          </a:stretch>
        </p:blipFill>
        <p:spPr>
          <a:xfrm rot="0">
            <a:off x="1325821" y="1647805"/>
            <a:ext cx="9290173" cy="47616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dirty="0" sz="2000" lang="en-IN">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305435" marL="305435"/>
            <a:r>
              <a:rPr dirty="0" sz="2000" lang="en-US">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dirty="0" sz="2000" lang="en-US"/>
          </a:p>
        </p:txBody>
      </p:sp>
      <p:sp>
        <p:nvSpPr>
          <p:cNvPr id="1048609"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2021-05-25T07:50:10Z</dcterms:created>
  <dcterms:modified xsi:type="dcterms:W3CDTF">2024-04-05T08:57:43Z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