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3" r:id="rId5"/>
    <p:sldId id="275" r:id="rId6"/>
    <p:sldId id="281" r:id="rId7"/>
    <p:sldId id="276" r:id="rId8"/>
    <p:sldId id="277" r:id="rId9"/>
    <p:sldId id="268" r:id="rId10"/>
    <p:sldId id="278" r:id="rId11"/>
    <p:sldId id="271" r:id="rId12"/>
    <p:sldId id="279" r:id="rId13"/>
    <p:sldId id="280" r:id="rId14"/>
    <p:sldId id="272" r:id="rId15"/>
    <p:sldId id="273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253" y="1392554"/>
          <a:ext cx="9143364" cy="1658620"/>
        </p:xfrm>
        <a:graphic>
          <a:graphicData uri="http://schemas.openxmlformats.org/drawingml/2006/table">
            <a:tbl>
              <a:tblPr>
                <a:solidFill>
                  <a:srgbClr val="1F4E79"/>
                </a:solidFill>
              </a:tblPr>
              <a:tblGrid>
                <a:gridCol w="9143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862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00095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</a:pPr>
                      <a:r>
                        <a:rPr sz="3900" b="1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D-Sparse</a:t>
                      </a:r>
                      <a:endParaRPr sz="3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28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143125" algn="l" rtl="0" eaLnBrk="0">
                        <a:lnSpc>
                          <a:spcPct val="92000"/>
                        </a:lnSpc>
                        <a:spcBef>
                          <a:spcPts val="0"/>
                        </a:spcBef>
                      </a:pPr>
                      <a:r>
                        <a:rPr sz="1400" b="1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基于</a:t>
                      </a:r>
                      <a:r>
                        <a:rPr sz="1400" b="1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Dinear</a:t>
                      </a:r>
                      <a:r>
                        <a:rPr sz="1400" b="1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sz="1400" b="1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SparseTSF</a:t>
                      </a:r>
                      <a:r>
                        <a:rPr sz="1400" b="1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模型的通用长时间序列预测</a:t>
                      </a:r>
                      <a:r>
                        <a:rPr sz="14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模型</a:t>
                      </a:r>
                      <a:endParaRPr sz="1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/>
              <p:nvPr/>
            </p:nvSpPr>
            <p:spPr>
              <a:xfrm>
                <a:off x="3344300" y="3450599"/>
                <a:ext cx="2346960" cy="979169"/>
              </a:xfrm>
              <a:prstGeom prst="rect">
                <a:avLst/>
              </a:prstGeom>
              <a:noFill/>
              <a:ln w="0" cap="flat">
                <a:noFill/>
                <a:prstDash val="solid"/>
                <a:miter lim="0"/>
              </a:ln>
            </p:spPr>
            <p:txBody>
              <a:bodyPr vert="horz" wrap="square" lIns="0" tIns="0" rIns="0" bIns="0"/>
              <a:lstStyle/>
              <a:p>
                <a:pPr algn="l" rtl="0" eaLnBrk="0">
                  <a:lnSpc>
                    <a:spcPct val="83000"/>
                  </a:lnSpc>
                </a:pPr>
                <a:endParaRPr lang="zh-CN" altLang="en-US" sz="100" dirty="0">
                  <a:latin typeface="Arial" panose="020B0604020202020204"/>
                  <a:ea typeface="Arial" panose="020B0604020202020204"/>
                  <a:cs typeface="Arial" panose="020B0604020202020204"/>
                </a:endParaRPr>
              </a:p>
              <a:p>
                <a:pPr marL="12700" eaLnBrk="0">
                  <a:lnSpc>
                    <a:spcPts val="1785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b="1" i="1" kern="0" spc="-20" smtClean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a:rPr lang="zh-CN" altLang="en-US" sz="1400" b="1" i="1" kern="0" spc="-2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刘轩麟</m:t>
                        </m:r>
                      </m:e>
                      <m:sup>
                        <m:r>
                          <a:rPr lang="zh-CN" altLang="en-US" sz="1400" b="1" i="1" kern="0" spc="-20" smtClean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1400" b="1" kern="0" spc="-230" dirty="0">
                    <a:solidFill>
                      <a:srgbClr val="000000">
                        <a:alpha val="10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lang="zh-CN" altLang="en-US" sz="2100" b="1" kern="0" spc="-20" baseline="15000" dirty="0">
                    <a:solidFill>
                      <a:srgbClr val="000000">
                        <a:alpha val="10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</a:t>
                </a:r>
                <a:r>
                  <a:rPr lang="zh-CN" altLang="en-US" sz="1400" b="1" kern="0" spc="-20" dirty="0">
                    <a:solidFill>
                      <a:srgbClr val="000000">
                        <a:alpha val="100000"/>
                      </a:srgbClr>
                    </a:solidFill>
                    <a:ea typeface="微软雅黑" panose="020B050302020402020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b="1" i="1" kern="0" spc="-2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a:rPr lang="zh-CN" altLang="en-US" sz="1400" b="1" i="1" kern="0" spc="-20" smtClean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杨</m:t>
                        </m:r>
                        <m:r>
                          <a:rPr lang="zh-CN" altLang="en-US" sz="1400" b="1" i="1" kern="0" spc="-2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雨</m:t>
                        </m:r>
                        <m:r>
                          <a:rPr lang="zh-CN" altLang="en-US" sz="1400" b="1" i="1" kern="0" spc="-20" smtClean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杭</m:t>
                        </m:r>
                      </m:e>
                      <m:sup>
                        <m:r>
                          <a:rPr lang="en-US" altLang="zh-CN" sz="1400" b="1" i="1" kern="0" spc="-20" smtClean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1400" b="1" kern="0" spc="-230" dirty="0">
                    <a:solidFill>
                      <a:srgbClr val="000000">
                        <a:alpha val="10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lang="en-US" altLang="zh-CN" sz="1400" b="1" kern="0" spc="-230" dirty="0">
                    <a:solidFill>
                      <a:srgbClr val="000000">
                        <a:alpha val="100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,</a:t>
                </a:r>
                <a:r>
                  <a:rPr lang="zh-CN" altLang="en-US" sz="1000" b="1" kern="0" spc="-20" dirty="0">
                    <a:solidFill>
                      <a:srgbClr val="000000">
                        <a:alpha val="100000"/>
                      </a:srgbClr>
                    </a:solidFill>
                    <a:ea typeface="微软雅黑" panose="020B050302020402020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b="1" i="1" kern="0" spc="-2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a:rPr lang="en-US" altLang="zh-CN" sz="1400" b="1" i="1" kern="0" spc="-20" smtClean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   </m:t>
                        </m:r>
                        <m:r>
                          <a:rPr lang="zh-CN" altLang="en-US" sz="1400" b="1" i="1" kern="0" spc="-20" smtClean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黄健</m:t>
                        </m:r>
                      </m:e>
                      <m:sup>
                        <m:r>
                          <a:rPr lang="en-US" altLang="zh-CN" sz="1400" b="1" i="1" kern="0" spc="-2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1400" dirty="0">
                  <a:latin typeface="Arial" panose="020B0604020202020204"/>
                  <a:ea typeface="Arial" panose="020B0604020202020204"/>
                  <a:cs typeface="Arial" panose="020B0604020202020204"/>
                </a:endParaRPr>
              </a:p>
              <a:p>
                <a:pPr algn="l" rtl="0" eaLnBrk="0">
                  <a:lnSpc>
                    <a:spcPct val="119000"/>
                  </a:lnSpc>
                </a:pPr>
                <a:endParaRPr lang="zh-CN" altLang="en-US" sz="1000" dirty="0">
                  <a:latin typeface="Arial" panose="020B0604020202020204"/>
                  <a:ea typeface="Arial" panose="020B0604020202020204"/>
                  <a:cs typeface="Arial" panose="020B0604020202020204"/>
                </a:endParaRPr>
              </a:p>
              <a:p>
                <a:pPr marL="92075" algn="l" rtl="0" eaLnBrk="0">
                  <a:lnSpc>
                    <a:spcPct val="94000"/>
                  </a:lnSpc>
                  <a:spcBef>
                    <a:spcPts val="275"/>
                  </a:spcBef>
                </a:pPr>
                <a:r>
                  <a:rPr lang="en-US" altLang="zh-CN" sz="900" kern="0" spc="-10" dirty="0">
                    <a:solidFill>
                      <a:srgbClr val="000000">
                        <a:alpha val="100000"/>
                      </a:srgbClr>
                    </a:solidFill>
                    <a:latin typeface="Segoe Print" panose="02000600000000000000"/>
                    <a:ea typeface="Segoe Print" panose="02000600000000000000"/>
                    <a:cs typeface="Segoe Print" panose="02000600000000000000"/>
                  </a:rPr>
                  <a:t>1</a:t>
                </a:r>
                <a:r>
                  <a:rPr lang="zh-CN" altLang="en-US" sz="900" kern="0" spc="-10" dirty="0">
                    <a:solidFill>
                      <a:srgbClr val="000000">
                        <a:alpha val="100000"/>
                      </a:srgb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中国天津，南开大学，计算机学院</a:t>
                </a:r>
                <a:endPara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 rtl="0" eaLnBrk="0">
                  <a:lnSpc>
                    <a:spcPct val="117000"/>
                  </a:lnSpc>
                </a:pPr>
                <a:endParaRPr lang="zh-CN" altLang="en-US" sz="400" dirty="0">
                  <a:latin typeface="Arial" panose="020B0604020202020204"/>
                  <a:ea typeface="Arial" panose="020B0604020202020204"/>
                  <a:cs typeface="Arial" panose="020B0604020202020204"/>
                </a:endParaRPr>
              </a:p>
              <a:p>
                <a:pPr algn="r" rtl="0" eaLnBrk="0">
                  <a:lnSpc>
                    <a:spcPct val="95000"/>
                  </a:lnSpc>
                </a:pPr>
                <a:r>
                  <a:rPr lang="en-US" altLang="zh-CN" sz="900" kern="0" spc="0" dirty="0">
                    <a:solidFill>
                      <a:srgbClr val="000000">
                        <a:alpha val="100000"/>
                      </a:srgbClr>
                    </a:solidFill>
                    <a:latin typeface="Segoe Print" panose="02000600000000000000"/>
                    <a:ea typeface="Segoe Print" panose="02000600000000000000"/>
                    <a:cs typeface="Segoe Print" panose="02000600000000000000"/>
                  </a:rPr>
                  <a:t>2</a:t>
                </a:r>
                <a:r>
                  <a:rPr lang="zh-CN" altLang="en-US" sz="900" kern="0" spc="100" dirty="0">
                    <a:solidFill>
                      <a:srgbClr val="000000">
                        <a:alpha val="100000"/>
                      </a:srgbClr>
                    </a:solidFill>
                    <a:latin typeface="Segoe Print" panose="02000600000000000000"/>
                    <a:ea typeface="Segoe Print" panose="02000600000000000000"/>
                    <a:cs typeface="Segoe Print" panose="02000600000000000000"/>
                  </a:rPr>
                  <a:t> </a:t>
                </a:r>
                <a:r>
                  <a:rPr lang="zh-CN" altLang="en-US" sz="900" kern="0" spc="0" dirty="0">
                    <a:solidFill>
                      <a:srgbClr val="000000">
                        <a:alpha val="100000"/>
                      </a:srgb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中国天津，南开大学，</a:t>
                </a:r>
                <a:r>
                  <a:rPr lang="zh-CN" altLang="en-US" sz="900" kern="0" spc="-10" dirty="0">
                    <a:solidFill>
                      <a:srgbClr val="000000">
                        <a:alpha val="100000"/>
                      </a:srgb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网络空间安全学院</a:t>
                </a:r>
                <a:r>
                  <a:rPr lang="en-US" altLang="zh-CN" sz="900" kern="0" spc="-10" dirty="0">
                    <a:solidFill>
                      <a:srgbClr val="000000">
                        <a:alpha val="100000"/>
                      </a:srgbClr>
                    </a:solidFill>
                    <a:latin typeface="Segoe Print" panose="02000600000000000000"/>
                    <a:ea typeface="Segoe Print" panose="02000600000000000000"/>
                    <a:cs typeface="Segoe Print" panose="02000600000000000000"/>
                  </a:rPr>
                  <a:t>.</a:t>
                </a:r>
                <a:endParaRPr sz="900" dirty="0">
                  <a:latin typeface="Segoe Print" panose="02000600000000000000"/>
                  <a:ea typeface="Segoe Print" panose="02000600000000000000"/>
                  <a:cs typeface="Segoe Print" panose="02000600000000000000"/>
                </a:endParaRPr>
              </a:p>
            </p:txBody>
          </p:sp>
        </mc:Choice>
        <mc:Fallback xmlns="">
          <p:sp>
            <p:nvSpPr>
              <p:cNvPr id="4" name="textbox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00" y="3450599"/>
                <a:ext cx="2346960" cy="979169"/>
              </a:xfrm>
              <a:prstGeom prst="rect">
                <a:avLst/>
              </a:prstGeom>
              <a:blipFill>
                <a:blip r:embed="rId2"/>
                <a:stretch>
                  <a:fillRect l="-3377" t="-8696" r="-3117"/>
                </a:stretch>
              </a:blipFill>
              <a:ln w="0" cap="flat">
                <a:noFill/>
                <a:prstDash val="solid"/>
                <a:miter lim="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592567" y="83819"/>
            <a:ext cx="1097280" cy="108966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7535" y="214883"/>
            <a:ext cx="377951" cy="1783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C350C-A511-6EF7-12C1-47634B184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box 442">
            <a:extLst>
              <a:ext uri="{FF2B5EF4-FFF2-40B4-BE49-F238E27FC236}">
                <a16:creationId xmlns:a16="http://schemas.microsoft.com/office/drawing/2014/main" id="{BEF8F474-2EC8-E0F3-7050-D5A4DB0185C0}"/>
              </a:ext>
            </a:extLst>
          </p:cNvPr>
          <p:cNvSpPr/>
          <p:nvPr/>
        </p:nvSpPr>
        <p:spPr>
          <a:xfrm>
            <a:off x="1311275" y="2721610"/>
            <a:ext cx="7781925" cy="18161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l" defTabSz="914400" rtl="0" eaLnBrk="0" fontAlgn="auto" latinLnBrk="0" hangingPunct="1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l" defTabSz="914400" rtl="0" eaLnBrk="0" fontAlgn="auto" latinLnBrk="0" hangingPunct="1">
              <a:lnSpc>
                <a:spcPct val="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933450" marR="0" lvl="0" indent="0" algn="l" defTabSz="914400" rtl="0" eaLnBrk="0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1" i="0" u="none" strike="noStrike" kern="0" cap="none" spc="3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Comparable to</a:t>
            </a:r>
            <a:endParaRPr kumimoji="0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01370" marR="0" lvl="0" indent="0" algn="l" defTabSz="914400" rtl="0" eaLnBrk="0" fontAlgn="auto" latinLnBrk="0" hangingPunct="1">
              <a:lnSpc>
                <a:spcPct val="84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1" i="0" u="none" strike="noStrike" kern="0" cap="none" spc="7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State-of-the-Art</a:t>
            </a:r>
            <a:endParaRPr kumimoji="0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793750" marR="0" lvl="0" indent="0" algn="l" defTabSz="914400" rtl="0" eaLnBrk="0" fontAlgn="auto" latinLnBrk="0" hangingPunct="1">
              <a:lnSpc>
                <a:spcPts val="20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1" i="0" u="none" strike="noStrike" kern="0" cap="none" spc="7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with</a:t>
            </a:r>
            <a:r>
              <a:rPr kumimoji="0" sz="1700" b="1" i="0" u="none" strike="noStrike" kern="0" cap="none" spc="28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kumimoji="0" sz="1700" b="1" i="0" u="none" strike="noStrike" kern="0" cap="none" spc="7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Less</a:t>
            </a:r>
            <a:r>
              <a:rPr kumimoji="0" sz="1700" b="1" i="0" u="none" strike="noStrike" kern="0" cap="none" spc="18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kumimoji="0" sz="1700" b="1" i="0" u="none" strike="noStrike" kern="0" cap="none" spc="7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Th</a:t>
            </a:r>
            <a:r>
              <a:rPr kumimoji="0" sz="1700" b="1" i="0" u="none" strike="noStrike" kern="0" cap="none" spc="6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an</a:t>
            </a:r>
            <a:endParaRPr kumimoji="0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10895" marR="0" lvl="0" indent="0" algn="l" defTabSz="914400" rtl="0" eaLnBrk="0" fontAlgn="auto" latinLnBrk="0" hangingPunct="1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1" i="0" u="none" strike="noStrike" kern="0" cap="none" spc="3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1,000</a:t>
            </a:r>
            <a:r>
              <a:rPr kumimoji="0" sz="1700" b="1" i="0" u="none" strike="noStrike" kern="0" cap="none" spc="30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kumimoji="0" sz="17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Parameters</a:t>
            </a:r>
            <a:endParaRPr kumimoji="0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graphicFrame>
        <p:nvGraphicFramePr>
          <p:cNvPr id="444" name="table 444">
            <a:extLst>
              <a:ext uri="{FF2B5EF4-FFF2-40B4-BE49-F238E27FC236}">
                <a16:creationId xmlns:a16="http://schemas.microsoft.com/office/drawing/2014/main" id="{01004719-6595-D044-9001-47F5D6AE5F64}"/>
              </a:ext>
            </a:extLst>
          </p:cNvPr>
          <p:cNvGraphicFramePr>
            <a:graphicFrameLocks noGrp="1"/>
          </p:cNvGraphicFramePr>
          <p:nvPr/>
        </p:nvGraphicFramePr>
        <p:xfrm>
          <a:off x="253" y="634"/>
          <a:ext cx="1328420" cy="5127625"/>
        </p:xfrm>
        <a:graphic>
          <a:graphicData uri="http://schemas.openxmlformats.org/drawingml/2006/table">
            <a:tbl>
              <a:tblPr>
                <a:solidFill>
                  <a:srgbClr val="1F4E79"/>
                </a:solidFill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2230" algn="l" rtl="0" eaLnBrk="0">
                        <a:lnSpc>
                          <a:spcPct val="81000"/>
                        </a:lnSpc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Highlig</a:t>
                      </a:r>
                      <a:r>
                        <a:rPr sz="1400" b="1" kern="0" spc="-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3815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Motivations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8895" algn="l" rtl="0" eaLnBrk="0">
                        <a:lnSpc>
                          <a:spcPct val="81000"/>
                        </a:lnSpc>
                        <a:spcBef>
                          <a:spcPts val="425"/>
                        </a:spcBef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3.</a:t>
                      </a:r>
                      <a:r>
                        <a:rPr sz="1400" b="1" kern="0" spc="18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Method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640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4.</a:t>
                      </a:r>
                      <a:r>
                        <a:rPr sz="1400" b="1" kern="0" spc="2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Results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016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5.</a:t>
                      </a:r>
                      <a:r>
                        <a:rPr sz="1400" b="1" kern="0" spc="21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Inspira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6" name="textbox 446">
            <a:extLst>
              <a:ext uri="{FF2B5EF4-FFF2-40B4-BE49-F238E27FC236}">
                <a16:creationId xmlns:a16="http://schemas.microsoft.com/office/drawing/2014/main" id="{D38BC403-B100-3ED6-4F21-E38A9B538B2F}"/>
              </a:ext>
            </a:extLst>
          </p:cNvPr>
          <p:cNvSpPr/>
          <p:nvPr/>
        </p:nvSpPr>
        <p:spPr>
          <a:xfrm>
            <a:off x="4755924" y="4810188"/>
            <a:ext cx="4351020" cy="3130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060825" marR="0" lvl="0" indent="0" algn="l" defTabSz="914400" rtl="0" eaLnBrk="0" fontAlgn="auto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-40" normalizeH="0" baseline="0" noProof="0" dirty="0">
                <a:ln>
                  <a:noFill/>
                </a:ln>
                <a:solidFill>
                  <a:srgbClr val="595959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13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l" defTabSz="914400" rtl="0" eaLnBrk="0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ts val="1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F84FA7-60AE-EAE4-5853-8E74117CEEA1}"/>
              </a:ext>
            </a:extLst>
          </p:cNvPr>
          <p:cNvSpPr txBox="1"/>
          <p:nvPr/>
        </p:nvSpPr>
        <p:spPr>
          <a:xfrm>
            <a:off x="1840368" y="3735512"/>
            <a:ext cx="7217410" cy="699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xchange_rate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是弱周期的数据集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很难直接确定超参数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的设置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我们进行了如上尝试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发现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D-Sparse</a:t>
            </a:r>
            <a:r>
              <a:rPr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模型对不同超参数的适应性更好</a:t>
            </a:r>
            <a:endParaRPr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如果我们在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ETTh1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上应用不同超参数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模拟周期非先验已知的条件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则会发现非周期整数倍下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D-Sparse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模型的效果更好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证明了模型的通用性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177CF1-A330-C201-5ABC-B1E43435363F}"/>
              </a:ext>
            </a:extLst>
          </p:cNvPr>
          <p:cNvSpPr txBox="1"/>
          <p:nvPr/>
        </p:nvSpPr>
        <p:spPr>
          <a:xfrm>
            <a:off x="1572591" y="403700"/>
            <a:ext cx="2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不同超参数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下的通用性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BE9364-44F6-ECE1-0541-C25BF863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76" y="978976"/>
            <a:ext cx="2385611" cy="13710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344BBB-269B-BE01-33E2-63C23CB7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374" y="1016903"/>
            <a:ext cx="2792950" cy="11977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BCD3BB-2D68-C6B3-D1D0-C3D9181E0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917" y="2555960"/>
            <a:ext cx="2676457" cy="99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9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box 470"/>
          <p:cNvSpPr/>
          <p:nvPr/>
        </p:nvSpPr>
        <p:spPr>
          <a:xfrm>
            <a:off x="1856996" y="3098940"/>
            <a:ext cx="7251700" cy="20180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6960235" algn="l" rtl="0" eaLnBrk="0">
              <a:lnSpc>
                <a:spcPct val="84000"/>
              </a:lnSpc>
              <a:spcBef>
                <a:spcPts val="280"/>
              </a:spcBef>
            </a:pPr>
            <a:r>
              <a:rPr sz="900" kern="0" spc="-40" dirty="0">
                <a:solidFill>
                  <a:srgbClr val="59595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16</a:t>
            </a: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1095"/>
              </a:lnSpc>
              <a:spcBef>
                <a:spcPts val="210"/>
              </a:spcBef>
            </a:pPr>
            <a:r>
              <a:rPr sz="800" kern="0" spc="-10" dirty="0">
                <a:solidFill>
                  <a:srgbClr val="3C3C3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sz="8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graphicFrame>
        <p:nvGraphicFramePr>
          <p:cNvPr id="474" name="table 474"/>
          <p:cNvGraphicFramePr>
            <a:graphicFrameLocks noGrp="1"/>
          </p:cNvGraphicFramePr>
          <p:nvPr/>
        </p:nvGraphicFramePr>
        <p:xfrm>
          <a:off x="253" y="0"/>
          <a:ext cx="1328420" cy="5135879"/>
        </p:xfrm>
        <a:graphic>
          <a:graphicData uri="http://schemas.openxmlformats.org/drawingml/2006/table">
            <a:tbl>
              <a:tblPr>
                <a:solidFill>
                  <a:srgbClr val="1F4E79"/>
                </a:solidFill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58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2230" algn="l" rtl="0" eaLnBrk="0">
                        <a:lnSpc>
                          <a:spcPct val="81000"/>
                        </a:lnSpc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Highlig</a:t>
                      </a:r>
                      <a:r>
                        <a:rPr sz="1400" b="1" kern="0" spc="-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3815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Motivations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8895" algn="l" rtl="0" eaLnBrk="0">
                        <a:lnSpc>
                          <a:spcPct val="81000"/>
                        </a:lnSpc>
                        <a:spcBef>
                          <a:spcPts val="425"/>
                        </a:spcBef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3.</a:t>
                      </a:r>
                      <a:r>
                        <a:rPr sz="1400" b="1" kern="0" spc="18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Method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640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4.</a:t>
                      </a:r>
                      <a:r>
                        <a:rPr sz="1400" b="1" kern="0" spc="2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Results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016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5.</a:t>
                      </a:r>
                      <a:r>
                        <a:rPr sz="1400" b="1" kern="0" spc="21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Inspira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6" name="textbox 476"/>
          <p:cNvSpPr/>
          <p:nvPr/>
        </p:nvSpPr>
        <p:spPr>
          <a:xfrm>
            <a:off x="1539036" y="249370"/>
            <a:ext cx="2065654" cy="2178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4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长周期预测的改进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022" y="1057993"/>
            <a:ext cx="3160119" cy="11403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8082" r="2744"/>
          <a:stretch>
            <a:fillRect/>
          </a:stretch>
        </p:blipFill>
        <p:spPr>
          <a:xfrm>
            <a:off x="5353878" y="976467"/>
            <a:ext cx="3371602" cy="12617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05635" y="3897630"/>
            <a:ext cx="5280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我们发现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D-Sparse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模型在这些超参数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下误差变化比较小，而原模型误差波动较大，而随着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增大并且贴近数据集真实周期时，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D-Sparse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模型的效果实现了对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Sparse-TSF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的反超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75A65F-8006-5019-4A69-E14E053F4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22" y="2417442"/>
            <a:ext cx="3237431" cy="11591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3DD6C34-D8EF-A4D7-FC92-C60F2C5C90A4}"/>
              </a:ext>
            </a:extLst>
          </p:cNvPr>
          <p:cNvSpPr txBox="1"/>
          <p:nvPr/>
        </p:nvSpPr>
        <p:spPr>
          <a:xfrm>
            <a:off x="5553776" y="2559297"/>
            <a:ext cx="2840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ETTm1&amp;2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的主要周期均为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96,Weather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的主要周期为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144,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属于长周期数据集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29345E-EE4D-7181-0AA0-5C1983E8057A}"/>
              </a:ext>
            </a:extLst>
          </p:cNvPr>
          <p:cNvSpPr/>
          <p:nvPr/>
        </p:nvSpPr>
        <p:spPr>
          <a:xfrm>
            <a:off x="2367722" y="2997019"/>
            <a:ext cx="446156" cy="483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C9F29F-68CF-B74D-37C1-B836BC0A6828}"/>
              </a:ext>
            </a:extLst>
          </p:cNvPr>
          <p:cNvSpPr/>
          <p:nvPr/>
        </p:nvSpPr>
        <p:spPr>
          <a:xfrm>
            <a:off x="2471530" y="1607364"/>
            <a:ext cx="766418" cy="483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E3FDCD-7A1B-75AB-CF13-045D73CA9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123" y="1607364"/>
            <a:ext cx="801512" cy="4938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6E6C4-F558-0643-AC55-6D36467E6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box 478">
            <a:extLst>
              <a:ext uri="{FF2B5EF4-FFF2-40B4-BE49-F238E27FC236}">
                <a16:creationId xmlns:a16="http://schemas.microsoft.com/office/drawing/2014/main" id="{224DE017-9FE2-23C1-65FB-17FA8FB110E2}"/>
              </a:ext>
            </a:extLst>
          </p:cNvPr>
          <p:cNvSpPr/>
          <p:nvPr/>
        </p:nvSpPr>
        <p:spPr>
          <a:xfrm>
            <a:off x="1791335" y="1365885"/>
            <a:ext cx="7317105" cy="37509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l" defTabSz="914400" rtl="0" eaLnBrk="0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l" defTabSz="914400" rtl="0" eaLnBrk="0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ts val="1855"/>
              </a:lnSpc>
              <a:spcBef>
                <a:spcPts val="4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r" defTabSz="914400" rtl="0" eaLnBrk="0" fontAlgn="auto" latinLnBrk="0" hangingPunct="1">
              <a:lnSpc>
                <a:spcPts val="1095"/>
              </a:lnSpc>
              <a:spcBef>
                <a:spcPts val="2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graphicFrame>
        <p:nvGraphicFramePr>
          <p:cNvPr id="482" name="table 482">
            <a:extLst>
              <a:ext uri="{FF2B5EF4-FFF2-40B4-BE49-F238E27FC236}">
                <a16:creationId xmlns:a16="http://schemas.microsoft.com/office/drawing/2014/main" id="{EFF22C49-EDB6-7D4A-6715-B875DDF6B076}"/>
              </a:ext>
            </a:extLst>
          </p:cNvPr>
          <p:cNvGraphicFramePr>
            <a:graphicFrameLocks noGrp="1"/>
          </p:cNvGraphicFramePr>
          <p:nvPr/>
        </p:nvGraphicFramePr>
        <p:xfrm>
          <a:off x="253" y="0"/>
          <a:ext cx="1328420" cy="5135879"/>
        </p:xfrm>
        <a:graphic>
          <a:graphicData uri="http://schemas.openxmlformats.org/drawingml/2006/table">
            <a:tbl>
              <a:tblPr>
                <a:solidFill>
                  <a:srgbClr val="1F4E79"/>
                </a:solidFill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58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2230" algn="l" rtl="0" eaLnBrk="0">
                        <a:lnSpc>
                          <a:spcPct val="81000"/>
                        </a:lnSpc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Highlig</a:t>
                      </a:r>
                      <a:r>
                        <a:rPr sz="1400" b="1" kern="0" spc="-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3815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Motivations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8895" algn="l" rtl="0" eaLnBrk="0">
                        <a:lnSpc>
                          <a:spcPct val="81000"/>
                        </a:lnSpc>
                        <a:spcBef>
                          <a:spcPts val="425"/>
                        </a:spcBef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3.</a:t>
                      </a:r>
                      <a:r>
                        <a:rPr sz="1400" b="1" kern="0" spc="18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Method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640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4.</a:t>
                      </a:r>
                      <a:r>
                        <a:rPr sz="1400" b="1" kern="0" spc="2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Results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016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4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5.</a:t>
                      </a:r>
                      <a:r>
                        <a:rPr sz="1400" b="1" kern="0" spc="2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Inspira</a:t>
                      </a: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9D6A9D7-FEA0-2F3D-CCDD-9D9919108FF7}"/>
              </a:ext>
            </a:extLst>
          </p:cNvPr>
          <p:cNvSpPr txBox="1"/>
          <p:nvPr/>
        </p:nvSpPr>
        <p:spPr>
          <a:xfrm>
            <a:off x="1791335" y="487969"/>
            <a:ext cx="2581910" cy="459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</a:rPr>
              <a:t>讨论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70E434-B86D-2B2C-3E7E-DA8C0DA50461}"/>
              </a:ext>
            </a:extLst>
          </p:cNvPr>
          <p:cNvSpPr txBox="1"/>
          <p:nvPr/>
        </p:nvSpPr>
        <p:spPr>
          <a:xfrm>
            <a:off x="1881808" y="1086678"/>
            <a:ext cx="3988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下采样技术与时间序列分解技术中所提到的趋势的不同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下采样技术提及的“趋势”指的是周期和周期之间的趋势，针对的是每个周期相同位置的数据的点。将这些点输入线性层，能反映跨周期的趋势。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分解时间序列得到的趋势信息指的是我们所理解一般 意义上的“趋势”，即在整条时间序列上选取一段作池 化操作，针对的是时间序列上的一段段子序列。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E9F031-E563-8594-3CF3-43BF324E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64" y="1552997"/>
            <a:ext cx="1422473" cy="9398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D6D969-841D-6CDE-3E51-F3053DF84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64" y="2531158"/>
            <a:ext cx="1422415" cy="107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1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AA24F-8929-7E0B-7C25-213B53374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box 478">
            <a:extLst>
              <a:ext uri="{FF2B5EF4-FFF2-40B4-BE49-F238E27FC236}">
                <a16:creationId xmlns:a16="http://schemas.microsoft.com/office/drawing/2014/main" id="{87AA3264-CBAF-C30A-805A-C5B569FDB4D7}"/>
              </a:ext>
            </a:extLst>
          </p:cNvPr>
          <p:cNvSpPr/>
          <p:nvPr/>
        </p:nvSpPr>
        <p:spPr>
          <a:xfrm>
            <a:off x="1764830" y="1467485"/>
            <a:ext cx="7317105" cy="37509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l" defTabSz="914400" rtl="0" eaLnBrk="0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0" indent="-171450" algn="l" rtl="0" eaLnBrk="0">
              <a:lnSpc>
                <a:spcPts val="1915"/>
              </a:lnSpc>
              <a:spcBef>
                <a:spcPts val="425"/>
              </a:spcBef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尽管调整参数的过程中我们见证了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D-Sparse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的稳定性，但如何寻找其最佳表现，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1915"/>
              </a:lnSpc>
              <a:spcBef>
                <a:spcPts val="425"/>
              </a:spcBef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或者说怎样能提升模型的最佳表现是我们需要进一步研究的课题。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1915"/>
              </a:lnSpc>
              <a:spcBef>
                <a:spcPts val="425"/>
              </a:spcBef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/>
            </a:endParaRPr>
          </a:p>
          <a:p>
            <a:pPr marL="184150" indent="-171450" algn="l" rtl="0" eaLnBrk="0">
              <a:lnSpc>
                <a:spcPts val="1915"/>
              </a:lnSpc>
              <a:spcBef>
                <a:spcPts val="425"/>
              </a:spcBef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面对小数据集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(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如</a:t>
            </a:r>
            <a:r>
              <a:rPr lang="en-US" altLang="zh-CN" sz="1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national_illness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),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D-Sparse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模型仍没有突破性的进步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,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如何将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1915"/>
              </a:lnSpc>
              <a:spcBef>
                <a:spcPts val="425"/>
              </a:spcBef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时间序列预测模型有效地应用于小数据集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,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是我们应该思考的问题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ts val="1855"/>
              </a:lnSpc>
              <a:spcBef>
                <a:spcPts val="4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r" defTabSz="914400" rtl="0" eaLnBrk="0" fontAlgn="auto" latinLnBrk="0" hangingPunct="1">
              <a:lnSpc>
                <a:spcPts val="1095"/>
              </a:lnSpc>
              <a:spcBef>
                <a:spcPts val="2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graphicFrame>
        <p:nvGraphicFramePr>
          <p:cNvPr id="482" name="table 482">
            <a:extLst>
              <a:ext uri="{FF2B5EF4-FFF2-40B4-BE49-F238E27FC236}">
                <a16:creationId xmlns:a16="http://schemas.microsoft.com/office/drawing/2014/main" id="{20D57AA0-7A7D-6B1D-AF25-AEA9487E0761}"/>
              </a:ext>
            </a:extLst>
          </p:cNvPr>
          <p:cNvGraphicFramePr>
            <a:graphicFrameLocks noGrp="1"/>
          </p:cNvGraphicFramePr>
          <p:nvPr/>
        </p:nvGraphicFramePr>
        <p:xfrm>
          <a:off x="253" y="0"/>
          <a:ext cx="1328420" cy="5135879"/>
        </p:xfrm>
        <a:graphic>
          <a:graphicData uri="http://schemas.openxmlformats.org/drawingml/2006/table">
            <a:tbl>
              <a:tblPr>
                <a:solidFill>
                  <a:srgbClr val="1F4E79"/>
                </a:solidFill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58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2230" algn="l" rtl="0" eaLnBrk="0">
                        <a:lnSpc>
                          <a:spcPct val="81000"/>
                        </a:lnSpc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Highlig</a:t>
                      </a:r>
                      <a:r>
                        <a:rPr sz="1400" b="1" kern="0" spc="-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3815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Motivations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8895" algn="l" rtl="0" eaLnBrk="0">
                        <a:lnSpc>
                          <a:spcPct val="81000"/>
                        </a:lnSpc>
                        <a:spcBef>
                          <a:spcPts val="425"/>
                        </a:spcBef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3.</a:t>
                      </a:r>
                      <a:r>
                        <a:rPr sz="1400" b="1" kern="0" spc="18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Method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640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4.</a:t>
                      </a:r>
                      <a:r>
                        <a:rPr sz="1400" b="1" kern="0" spc="2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Results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016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4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5.</a:t>
                      </a:r>
                      <a:r>
                        <a:rPr sz="1400" b="1" kern="0" spc="2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Inspira</a:t>
                      </a: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60A3B15-C823-D7B9-E5BA-2F89A59C678D}"/>
              </a:ext>
            </a:extLst>
          </p:cNvPr>
          <p:cNvSpPr txBox="1"/>
          <p:nvPr/>
        </p:nvSpPr>
        <p:spPr>
          <a:xfrm>
            <a:off x="1813422" y="775099"/>
            <a:ext cx="2581910" cy="459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</a:rPr>
              <a:t>未来的工作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374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box 478"/>
          <p:cNvSpPr/>
          <p:nvPr/>
        </p:nvSpPr>
        <p:spPr>
          <a:xfrm>
            <a:off x="1791335" y="1365885"/>
            <a:ext cx="7317105" cy="37509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855"/>
              </a:lnSpc>
              <a:spcBef>
                <a:spcPts val="425"/>
              </a:spcBef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l </a:t>
            </a:r>
            <a:r>
              <a:rPr lang="zh-CN" altLang="en-US" sz="1400" b="1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Wingdings" panose="05000000000000000000"/>
              </a:rPr>
              <a:t>我们沿用</a:t>
            </a:r>
            <a:r>
              <a:rPr lang="en-US" altLang="zh-CN" sz="1400" b="1" kern="0" spc="-10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SparseTSF</a:t>
            </a:r>
            <a:r>
              <a:rPr lang="zh-CN" altLang="en-US" sz="1400" b="1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的下采样技术，保持了模型的轻量型特征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/>
            </a:endParaRPr>
          </a:p>
          <a:p>
            <a:pPr algn="l" rtl="0" eaLnBrk="0">
              <a:lnSpc>
                <a:spcPct val="173000"/>
              </a:lnSpc>
            </a:pPr>
            <a:endParaRPr sz="1400" b="1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855"/>
              </a:lnSpc>
              <a:spcBef>
                <a:spcPts val="425"/>
              </a:spcBef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l </a:t>
            </a:r>
            <a:r>
              <a:rPr lang="zh-CN" sz="1400" b="1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Wingdings" panose="05000000000000000000"/>
              </a:rPr>
              <a:t>通过</a:t>
            </a:r>
            <a:r>
              <a:rPr sz="1400" b="1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分解时间序列，</a:t>
            </a:r>
            <a:r>
              <a:rPr lang="zh-CN" sz="1400" b="1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增强了</a:t>
            </a:r>
            <a:r>
              <a:rPr sz="1400" b="1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对数</a:t>
            </a:r>
            <a:r>
              <a:rPr sz="1400" b="1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据趋势性的提取，以减少对超参数w</a:t>
            </a:r>
            <a:r>
              <a:rPr sz="1400" b="1" kern="0" spc="-1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 </a:t>
            </a:r>
            <a:r>
              <a:rPr sz="1400" b="1" kern="0" spc="30" dirty="0" err="1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的依</a:t>
            </a:r>
            <a:r>
              <a:rPr lang="zh-CN" sz="1400" b="1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赖</a:t>
            </a:r>
            <a:r>
              <a:rPr lang="en-US" altLang="zh-CN" sz="1400" b="1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,</a:t>
            </a:r>
          </a:p>
          <a:p>
            <a:pPr marL="12700" algn="l" rtl="0" eaLnBrk="0">
              <a:lnSpc>
                <a:spcPts val="1855"/>
              </a:lnSpc>
              <a:spcBef>
                <a:spcPts val="425"/>
              </a:spcBef>
            </a:pPr>
            <a:r>
              <a:rPr lang="en-US" altLang="zh-CN" sz="1400" b="1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 sz="1400" b="1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增强了模型的适应性和通用性</a:t>
            </a:r>
            <a:endParaRPr lang="en-US" altLang="zh-CN" sz="1400" b="1" kern="0" spc="3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  <a:p>
            <a:pPr marL="12700" algn="l" rtl="0" eaLnBrk="0">
              <a:lnSpc>
                <a:spcPts val="1855"/>
              </a:lnSpc>
              <a:spcBef>
                <a:spcPts val="425"/>
              </a:spcBef>
            </a:pP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/>
            </a:endParaRPr>
          </a:p>
          <a:p>
            <a:pPr algn="l" rtl="0" eaLnBrk="0">
              <a:lnSpc>
                <a:spcPct val="175000"/>
              </a:lnSpc>
            </a:pPr>
            <a:r>
              <a:rPr lang="en-US" altLang="zh-CN" sz="1400" kern="0" spc="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l</a:t>
            </a:r>
            <a:r>
              <a:rPr lang="en-US" altLang="zh-CN" sz="1400" kern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Wingdings" panose="05000000000000000000"/>
              </a:rPr>
              <a:t>  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改善了原模型长周期预测方面的不足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/>
            </a:endParaRPr>
          </a:p>
          <a:p>
            <a:pPr marL="12700" algn="l" rtl="0" eaLnBrk="0">
              <a:lnSpc>
                <a:spcPts val="1855"/>
              </a:lnSpc>
              <a:spcBef>
                <a:spcPts val="425"/>
              </a:spcBef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7025640" algn="l" rtl="0" eaLnBrk="0">
              <a:lnSpc>
                <a:spcPct val="84000"/>
              </a:lnSpc>
              <a:spcBef>
                <a:spcPts val="280"/>
              </a:spcBef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1095"/>
              </a:lnSpc>
              <a:spcBef>
                <a:spcPts val="210"/>
              </a:spcBef>
            </a:pPr>
            <a:endParaRPr sz="8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graphicFrame>
        <p:nvGraphicFramePr>
          <p:cNvPr id="482" name="table 482"/>
          <p:cNvGraphicFramePr>
            <a:graphicFrameLocks noGrp="1"/>
          </p:cNvGraphicFramePr>
          <p:nvPr/>
        </p:nvGraphicFramePr>
        <p:xfrm>
          <a:off x="253" y="0"/>
          <a:ext cx="1328420" cy="5135879"/>
        </p:xfrm>
        <a:graphic>
          <a:graphicData uri="http://schemas.openxmlformats.org/drawingml/2006/table">
            <a:tbl>
              <a:tblPr>
                <a:solidFill>
                  <a:srgbClr val="1F4E79"/>
                </a:solidFill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58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2230" algn="l" rtl="0" eaLnBrk="0">
                        <a:lnSpc>
                          <a:spcPct val="81000"/>
                        </a:lnSpc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Highlig</a:t>
                      </a:r>
                      <a:r>
                        <a:rPr sz="1400" b="1" kern="0" spc="-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3815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Motivations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8895" algn="l" rtl="0" eaLnBrk="0">
                        <a:lnSpc>
                          <a:spcPct val="81000"/>
                        </a:lnSpc>
                        <a:spcBef>
                          <a:spcPts val="425"/>
                        </a:spcBef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3.</a:t>
                      </a:r>
                      <a:r>
                        <a:rPr sz="1400" b="1" kern="0" spc="18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Method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640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4.</a:t>
                      </a:r>
                      <a:r>
                        <a:rPr sz="1400" b="1" kern="0" spc="2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Results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016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4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5.</a:t>
                      </a:r>
                      <a:r>
                        <a:rPr sz="1400" b="1" kern="0" spc="2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Inspira</a:t>
                      </a: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070985" y="767080"/>
            <a:ext cx="2581910" cy="459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  </a:t>
            </a:r>
            <a:r>
              <a:rPr lang="en-US" altLang="zh-CN" sz="2000" b="1"/>
              <a:t> </a:t>
            </a:r>
            <a:r>
              <a:rPr lang="zh-CN" altLang="en-US" sz="2000" b="1"/>
              <a:t>总结</a:t>
            </a:r>
            <a:r>
              <a:rPr lang="en-US" altLang="zh-CN" b="1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4" name="table 484"/>
          <p:cNvGraphicFramePr>
            <a:graphicFrameLocks noGrp="1"/>
          </p:cNvGraphicFramePr>
          <p:nvPr/>
        </p:nvGraphicFramePr>
        <p:xfrm>
          <a:off x="253" y="1015365"/>
          <a:ext cx="9143364" cy="1658620"/>
        </p:xfrm>
        <a:graphic>
          <a:graphicData uri="http://schemas.openxmlformats.org/drawingml/2006/table">
            <a:tbl>
              <a:tblPr>
                <a:solidFill>
                  <a:srgbClr val="1F4E79"/>
                </a:solidFill>
              </a:tblPr>
              <a:tblGrid>
                <a:gridCol w="9143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862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32283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6500" b="1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Thank</a:t>
                      </a:r>
                      <a:r>
                        <a:rPr sz="6500" b="1" kern="0" spc="1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6500" b="1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You</a:t>
                      </a:r>
                      <a:r>
                        <a:rPr sz="6500" b="1" kern="0" spc="1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!</a:t>
                      </a:r>
                      <a:endParaRPr sz="6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253" y="0"/>
          <a:ext cx="1328420" cy="5135879"/>
        </p:xfrm>
        <a:graphic>
          <a:graphicData uri="http://schemas.openxmlformats.org/drawingml/2006/table">
            <a:tbl>
              <a:tblPr>
                <a:solidFill>
                  <a:srgbClr val="1F4E79"/>
                </a:solidFill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58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2230" algn="l" rtl="0" eaLnBrk="0">
                        <a:lnSpc>
                          <a:spcPct val="81000"/>
                        </a:lnSpc>
                      </a:pP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1400" b="1" kern="0" spc="19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Highlig</a:t>
                      </a:r>
                      <a:r>
                        <a:rPr sz="1400" b="1" kern="0" spc="-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3815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Motivations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8895" algn="l" rtl="0" eaLnBrk="0">
                        <a:lnSpc>
                          <a:spcPct val="81000"/>
                        </a:lnSpc>
                        <a:spcBef>
                          <a:spcPts val="425"/>
                        </a:spcBef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3.</a:t>
                      </a:r>
                      <a:r>
                        <a:rPr sz="1400" b="1" kern="0" spc="18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Method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640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4.</a:t>
                      </a:r>
                      <a:r>
                        <a:rPr sz="1400" b="1" kern="0" spc="2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Results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016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5.</a:t>
                      </a:r>
                      <a:r>
                        <a:rPr sz="1400" b="1" kern="0" spc="21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Inspira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4"/>
          <p:cNvSpPr/>
          <p:nvPr/>
        </p:nvSpPr>
        <p:spPr>
          <a:xfrm>
            <a:off x="6114546" y="1855483"/>
            <a:ext cx="2158364" cy="19875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indent="24765" eaLnBrk="0">
              <a:lnSpc>
                <a:spcPct val="114000"/>
              </a:lnSpc>
            </a:pPr>
            <a:r>
              <a:rPr sz="1400" b="1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误差波动小，降低了对超参</a:t>
            </a:r>
            <a:r>
              <a:rPr sz="1400" b="1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b="1" kern="0" spc="-30" dirty="0" err="1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400" b="1" kern="0" spc="-30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w</a:t>
            </a:r>
            <a:r>
              <a:rPr sz="1400" b="1" kern="0" spc="-30" dirty="0" err="1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的依赖</a:t>
            </a:r>
            <a:r>
              <a:rPr lang="zh-CN" altLang="en-US" sz="1400" b="1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1400" b="1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提高了模型的通用性。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700" indent="24765" algn="l" rtl="0" eaLnBrk="0">
              <a:lnSpc>
                <a:spcPct val="114000"/>
              </a:lnSpc>
            </a:pP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05000"/>
              </a:lnSpc>
            </a:pPr>
            <a:r>
              <a:rPr lang="zh-CN" altLang="en-US" sz="1400" b="1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改善了模型长周期预测的表现</a:t>
            </a:r>
            <a:endParaRPr sz="1400" b="1" kern="0" spc="-1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7465" algn="l" rtl="0" eaLnBrk="0">
              <a:lnSpc>
                <a:spcPct val="95000"/>
              </a:lnSpc>
              <a:spcBef>
                <a:spcPts val="425"/>
              </a:spcBef>
            </a:pPr>
            <a:endParaRPr lang="en-US" sz="1400" b="1" kern="0" spc="-1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465" algn="l" rtl="0" eaLnBrk="0">
              <a:lnSpc>
                <a:spcPct val="95000"/>
              </a:lnSpc>
              <a:spcBef>
                <a:spcPts val="425"/>
              </a:spcBef>
            </a:pPr>
            <a:r>
              <a:rPr lang="zh-CN" altLang="en-US" sz="1400" b="1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保持了轻量化特征且</a:t>
            </a:r>
            <a:r>
              <a:rPr sz="1400" b="1" kern="0" spc="-10" dirty="0" err="1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性能接近原模型</a:t>
            </a:r>
            <a:r>
              <a:rPr lang="zh-CN" altLang="en-US" sz="1400" b="1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6" name="textbox 16"/>
          <p:cNvSpPr/>
          <p:nvPr/>
        </p:nvSpPr>
        <p:spPr>
          <a:xfrm>
            <a:off x="2596604" y="1093368"/>
            <a:ext cx="3178810" cy="4629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145" indent="-4445" algn="l" rtl="0" eaLnBrk="0">
              <a:lnSpc>
                <a:spcPct val="103000"/>
              </a:lnSpc>
            </a:pPr>
            <a:r>
              <a:rPr sz="1400" b="1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(</a:t>
            </a:r>
            <a:r>
              <a:rPr sz="1400" b="1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</a:t>
            </a:r>
            <a:r>
              <a:rPr sz="1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DLinear</a:t>
            </a:r>
            <a:r>
              <a:rPr sz="1400" b="1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SparseTSF</a:t>
            </a:r>
            <a:r>
              <a:rPr sz="1400" b="1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模型的通用长</a:t>
            </a:r>
            <a:r>
              <a:rPr sz="1400" b="1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b="1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时间序列预测模型</a:t>
            </a:r>
            <a:r>
              <a:rPr sz="1400" b="1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)</a:t>
            </a:r>
            <a:endParaRPr sz="1400" b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8" name="textbox 18"/>
          <p:cNvSpPr/>
          <p:nvPr/>
        </p:nvSpPr>
        <p:spPr>
          <a:xfrm>
            <a:off x="5839208" y="1848524"/>
            <a:ext cx="144145" cy="20339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1960"/>
              </a:lnSpc>
            </a:pPr>
            <a:r>
              <a:rPr sz="1300" kern="0" spc="-6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l</a:t>
            </a:r>
            <a:endParaRPr sz="1300" dirty="0">
              <a:latin typeface="Wingdings" panose="05000000000000000000"/>
              <a:ea typeface="Wingdings" panose="05000000000000000000"/>
              <a:cs typeface="Wingdings" panose="05000000000000000000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1960"/>
              </a:lnSpc>
              <a:spcBef>
                <a:spcPts val="400"/>
              </a:spcBef>
            </a:pPr>
            <a:r>
              <a:rPr sz="1300" kern="0" spc="-6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l</a:t>
            </a:r>
            <a:endParaRPr sz="1300" dirty="0">
              <a:latin typeface="Wingdings" panose="05000000000000000000"/>
              <a:ea typeface="Wingdings" panose="05000000000000000000"/>
              <a:cs typeface="Wingdings" panose="05000000000000000000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1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1960"/>
              </a:lnSpc>
              <a:spcBef>
                <a:spcPts val="0"/>
              </a:spcBef>
            </a:pPr>
            <a:r>
              <a:rPr sz="1300" kern="0" spc="-6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l</a:t>
            </a:r>
            <a:endParaRPr sz="1300" dirty="0">
              <a:latin typeface="Wingdings" panose="05000000000000000000"/>
              <a:ea typeface="Wingdings" panose="05000000000000000000"/>
              <a:cs typeface="Wingdings" panose="0500000000000000000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98600" y="626745"/>
            <a:ext cx="4572000" cy="315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00530" algn="l" rtl="0" eaLnBrk="0">
              <a:lnSpc>
                <a:spcPct val="86000"/>
              </a:lnSpc>
            </a:pPr>
            <a:r>
              <a:rPr lang="en-US" sz="1700" b="1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+mn-ea"/>
              </a:rPr>
              <a:t>D-</a:t>
            </a:r>
            <a:r>
              <a:rPr sz="1700" b="1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+mn-ea"/>
              </a:rPr>
              <a:t>Sparse</a:t>
            </a:r>
            <a:endParaRPr lang="zh-CN" altLang="en-US" sz="1700" b="1" kern="0" spc="3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CF0E76-BE9A-35BF-CC29-094B4E60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36" y="1639456"/>
            <a:ext cx="3471834" cy="27308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4"/>
          <p:cNvSpPr/>
          <p:nvPr/>
        </p:nvSpPr>
        <p:spPr>
          <a:xfrm>
            <a:off x="1927796" y="2147665"/>
            <a:ext cx="7044055" cy="28174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69265" algn="l" rtl="0" eaLnBrk="0">
              <a:lnSpc>
                <a:spcPct val="80000"/>
              </a:lnSpc>
            </a:pPr>
            <a:r>
              <a:rPr sz="1700" b="1" kern="0" spc="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Day</a:t>
            </a:r>
            <a:r>
              <a:rPr sz="11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</a:t>
            </a:r>
            <a:r>
              <a:rPr sz="1100" b="1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Week</a:t>
            </a:r>
            <a:endParaRPr sz="1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145" indent="10160" algn="l" rtl="0" eaLnBrk="0">
              <a:lnSpc>
                <a:spcPct val="116000"/>
              </a:lnSpc>
              <a:spcBef>
                <a:spcPts val="450"/>
              </a:spcBef>
            </a:pP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宋体" panose="02010600030101010101" pitchFamily="2" charset="-122"/>
                <a:cs typeface="Wingdings" panose="05000000000000000000"/>
              </a:rPr>
              <a:t>l </a:t>
            </a:r>
            <a:r>
              <a:rPr sz="1200" b="1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对表现出显著的日周期性和周周期性的数</a:t>
            </a:r>
            <a:r>
              <a:rPr sz="1200" b="1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据</a:t>
            </a:r>
            <a:r>
              <a:rPr sz="1200" b="1" kern="0" spc="-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</a:t>
            </a:r>
            <a:r>
              <a:rPr sz="1200" b="1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，</a:t>
            </a:r>
            <a:r>
              <a:rPr sz="1200" b="1" kern="0" spc="-13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sz="1200" b="1" kern="0" spc="0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SparseTSF</a:t>
            </a:r>
            <a:r>
              <a:rPr sz="1200" b="1" kern="0" spc="90" dirty="0" err="1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下采样过程可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                                                                              </a:t>
            </a:r>
            <a:r>
              <a:rPr lang="en-US" sz="1200" b="1" kern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</a:t>
            </a:r>
            <a:r>
              <a:rPr sz="1200" b="1" kern="0" spc="90" dirty="0" err="1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以降低模型复杂度</a:t>
            </a:r>
            <a:r>
              <a:rPr lang="zh-CN" altLang="en-US" sz="1200" b="1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，实现极轻量化准确预测。</a:t>
            </a:r>
            <a:endParaRPr sz="1200" b="1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12700" indent="14605" algn="l" rtl="0" eaLnBrk="0">
              <a:lnSpc>
                <a:spcPct val="116000"/>
              </a:lnSpc>
              <a:spcBef>
                <a:spcPts val="225"/>
              </a:spcBef>
            </a:pP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宋体" panose="02010600030101010101" pitchFamily="2" charset="-122"/>
                <a:cs typeface="Wingdings" panose="05000000000000000000"/>
              </a:rPr>
              <a:t>l</a:t>
            </a:r>
            <a:r>
              <a:rPr sz="1500" b="1" kern="0" spc="11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宋体" panose="02010600030101010101" pitchFamily="2" charset="-122"/>
                <a:cs typeface="Wingdings" panose="05000000000000000000"/>
              </a:rPr>
              <a:t> 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SparseTSF</a:t>
            </a:r>
            <a:r>
              <a:rPr sz="1200" b="1" kern="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是基于“要预测的数据往往表现出恒定的、先验的</a:t>
            </a:r>
            <a:r>
              <a:rPr sz="1200" b="1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周期性”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                                                                            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</a:t>
            </a:r>
            <a:r>
              <a:rPr sz="1200" b="1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这一 </a:t>
            </a:r>
            <a:r>
              <a:rPr sz="1200" b="1" kern="0" spc="90" dirty="0" err="1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假设的</a:t>
            </a:r>
            <a:r>
              <a:rPr sz="1200" b="1" kern="0" spc="-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</a:t>
            </a:r>
            <a:r>
              <a:rPr sz="1200" b="1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，</a:t>
            </a:r>
            <a:r>
              <a:rPr lang="zh-CN" altLang="en-US" sz="1200" b="1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因而依赖超参数</a:t>
            </a:r>
            <a:r>
              <a:rPr lang="en-US" altLang="zh-CN" sz="1200" b="1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1200" b="1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的设置。</a:t>
            </a:r>
            <a:r>
              <a:rPr sz="1200" b="1" kern="0" spc="90" dirty="0" err="1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但在实际情况中数据的周期性可</a:t>
            </a:r>
            <a:endParaRPr lang="en-US" sz="1200" b="1" kern="0" spc="9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12700" indent="14605" algn="l" rtl="0" eaLnBrk="0">
              <a:lnSpc>
                <a:spcPct val="116000"/>
              </a:lnSpc>
              <a:spcBef>
                <a:spcPts val="225"/>
              </a:spcBef>
            </a:pPr>
            <a:r>
              <a:rPr sz="1200" b="1" kern="0" spc="90" dirty="0" err="1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能是未知的或者缺乏周期性</a:t>
            </a:r>
            <a:r>
              <a:rPr sz="1200" b="1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。</a:t>
            </a:r>
            <a:endParaRPr lang="en-US" sz="1200" b="1" kern="0" spc="9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27305" marR="0" lvl="0" indent="0" algn="l" defTabSz="914400" rtl="0" eaLnBrk="0" fontAlgn="auto" latinLnBrk="0" hangingPunct="1">
              <a:lnSpc>
                <a:spcPts val="1955"/>
              </a:lnSpc>
              <a:spcBef>
                <a:spcPts val="2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0" cap="none" spc="10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Wingdings" panose="05000000000000000000"/>
                <a:ea typeface="宋体" panose="02010600030101010101" pitchFamily="2" charset="-122"/>
                <a:cs typeface="Wingdings" panose="05000000000000000000"/>
              </a:rPr>
              <a:t>l </a:t>
            </a:r>
            <a:r>
              <a:rPr kumimoji="0" lang="zh-CN" altLang="en-US" sz="1200" b="1" i="0" u="none" strike="noStrike" kern="0" cap="none" spc="10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Wingdings" panose="05000000000000000000"/>
              </a:rPr>
              <a:t>稀疏技术对长周期的捕获能力有待提高。</a:t>
            </a:r>
            <a:endParaRPr lang="zh-CN" altLang="en-US" sz="900" b="1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27305" algn="l" rtl="0" eaLnBrk="0">
              <a:lnSpc>
                <a:spcPts val="1955"/>
              </a:lnSpc>
              <a:spcBef>
                <a:spcPts val="240"/>
              </a:spcBef>
            </a:pPr>
            <a:r>
              <a:rPr sz="1500" b="1" kern="0" spc="10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宋体" panose="02010600030101010101" pitchFamily="2" charset="-122"/>
                <a:cs typeface="Wingdings" panose="05000000000000000000"/>
              </a:rPr>
              <a:t>l </a:t>
            </a:r>
            <a:r>
              <a:rPr sz="1200" b="1" kern="0" spc="100" dirty="0" err="1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引入</a:t>
            </a:r>
            <a:r>
              <a:rPr sz="1200" b="1" kern="0" spc="0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Dlinear</a:t>
            </a:r>
            <a:r>
              <a:rPr sz="1200" b="1" kern="0" spc="100" dirty="0" err="1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模型</a:t>
            </a:r>
            <a:r>
              <a:rPr lang="zh-CN" altLang="en-US" sz="1200" b="1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的时间序列分解方法</a:t>
            </a:r>
            <a:r>
              <a:rPr sz="1200" b="1" kern="0" spc="100" dirty="0" err="1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可以</a:t>
            </a:r>
            <a:r>
              <a:rPr lang="zh-CN" sz="1200" b="1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增强</a:t>
            </a:r>
            <a:r>
              <a:rPr sz="1200" b="1" kern="0" spc="40" dirty="0" err="1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对数</a:t>
            </a:r>
            <a:r>
              <a:rPr sz="1200" b="1" kern="0" spc="30" dirty="0" err="1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据趋势性的提取，以</a:t>
            </a:r>
            <a:endParaRPr lang="en-US" sz="1200" b="1" kern="0" spc="3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  <a:p>
            <a:pPr marL="27305" algn="l" rtl="0" eaLnBrk="0">
              <a:lnSpc>
                <a:spcPts val="1955"/>
              </a:lnSpc>
              <a:spcBef>
                <a:spcPts val="240"/>
              </a:spcBef>
            </a:pPr>
            <a:r>
              <a:rPr sz="1200" b="1" kern="0" spc="30" dirty="0" err="1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减少对超参数</a:t>
            </a:r>
            <a:r>
              <a:rPr sz="1200" b="1" kern="0" spc="30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</a:t>
            </a:r>
            <a:r>
              <a:rPr sz="1200" b="1" kern="0" spc="30" dirty="0" err="1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的依赖</a:t>
            </a:r>
            <a:r>
              <a:rPr lang="en-US" sz="1200" b="1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200" b="1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同时</a:t>
            </a:r>
            <a:r>
              <a:rPr lang="zh-CN" sz="1200" b="1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可以</a:t>
            </a:r>
            <a:r>
              <a:rPr sz="1200" b="1" kern="0" spc="100" dirty="0" err="1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保持原模型的轻量化</a:t>
            </a:r>
            <a:r>
              <a:rPr lang="zh-CN" altLang="en-US" sz="1200" b="1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。</a:t>
            </a:r>
            <a:endParaRPr sz="1200" b="1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84000"/>
              </a:lnSpc>
              <a:spcBef>
                <a:spcPts val="0"/>
              </a:spcBef>
            </a:pPr>
            <a:r>
              <a:rPr sz="900" kern="0" spc="0" dirty="0">
                <a:solidFill>
                  <a:srgbClr val="59595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906524" y="792479"/>
            <a:ext cx="7086600" cy="1278636"/>
          </a:xfrm>
          <a:prstGeom prst="rect">
            <a:avLst/>
          </a:prstGeom>
        </p:spPr>
      </p:pic>
      <p:graphicFrame>
        <p:nvGraphicFramePr>
          <p:cNvPr id="48" name="table 48"/>
          <p:cNvGraphicFramePr>
            <a:graphicFrameLocks noGrp="1"/>
          </p:cNvGraphicFramePr>
          <p:nvPr/>
        </p:nvGraphicFramePr>
        <p:xfrm>
          <a:off x="253" y="634"/>
          <a:ext cx="1328420" cy="5127625"/>
        </p:xfrm>
        <a:graphic>
          <a:graphicData uri="http://schemas.openxmlformats.org/drawingml/2006/table">
            <a:tbl>
              <a:tblPr>
                <a:solidFill>
                  <a:srgbClr val="1F4E79"/>
                </a:solidFill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2230" algn="l" rtl="0" eaLnBrk="0">
                        <a:lnSpc>
                          <a:spcPct val="81000"/>
                        </a:lnSpc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Highlig</a:t>
                      </a:r>
                      <a:r>
                        <a:rPr sz="1400" b="1" kern="0" spc="-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3815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2.</a:t>
                      </a:r>
                      <a:r>
                        <a:rPr sz="1400" b="1" kern="0" spc="19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Motivations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8895" algn="l" rtl="0" eaLnBrk="0">
                        <a:lnSpc>
                          <a:spcPct val="81000"/>
                        </a:lnSpc>
                        <a:spcBef>
                          <a:spcPts val="425"/>
                        </a:spcBef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3.</a:t>
                      </a:r>
                      <a:r>
                        <a:rPr sz="1400" b="1" kern="0" spc="18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Method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640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4.</a:t>
                      </a:r>
                      <a:r>
                        <a:rPr sz="1400" b="1" kern="0" spc="2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Results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016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5.</a:t>
                      </a:r>
                      <a:r>
                        <a:rPr sz="1400" b="1" kern="0" spc="21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Inspira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529715" y="885190"/>
            <a:ext cx="231775" cy="8147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table 106"/>
          <p:cNvGraphicFramePr>
            <a:graphicFrameLocks noGrp="1"/>
          </p:cNvGraphicFramePr>
          <p:nvPr/>
        </p:nvGraphicFramePr>
        <p:xfrm>
          <a:off x="253" y="634"/>
          <a:ext cx="1328420" cy="5127625"/>
        </p:xfrm>
        <a:graphic>
          <a:graphicData uri="http://schemas.openxmlformats.org/drawingml/2006/table">
            <a:tbl>
              <a:tblPr>
                <a:solidFill>
                  <a:srgbClr val="1F4E79"/>
                </a:solidFill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2230" algn="l" rtl="0" eaLnBrk="0">
                        <a:lnSpc>
                          <a:spcPct val="81000"/>
                        </a:lnSpc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Highlig</a:t>
                      </a:r>
                      <a:r>
                        <a:rPr sz="1400" b="1" kern="0" spc="-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3815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Motivations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8895" algn="l" rtl="0" eaLnBrk="0">
                        <a:lnSpc>
                          <a:spcPct val="81000"/>
                        </a:lnSpc>
                        <a:spcBef>
                          <a:spcPts val="425"/>
                        </a:spcBef>
                      </a:pP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3.</a:t>
                      </a:r>
                      <a:r>
                        <a:rPr sz="1400" b="1" kern="0" spc="1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Method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640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4.</a:t>
                      </a:r>
                      <a:r>
                        <a:rPr sz="1400" b="1" kern="0" spc="2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Results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016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5.</a:t>
                      </a:r>
                      <a:r>
                        <a:rPr sz="1400" b="1" kern="0" spc="21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Inspira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textbox 114"/>
          <p:cNvSpPr/>
          <p:nvPr/>
        </p:nvSpPr>
        <p:spPr>
          <a:xfrm>
            <a:off x="5682391" y="3657076"/>
            <a:ext cx="2792729" cy="8997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240" algn="l" rtl="0" eaLnBrk="0">
              <a:lnSpc>
                <a:spcPct val="79000"/>
              </a:lnSpc>
            </a:pPr>
            <a:endParaRPr sz="14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16" name="textbox 116"/>
          <p:cNvSpPr/>
          <p:nvPr/>
        </p:nvSpPr>
        <p:spPr>
          <a:xfrm>
            <a:off x="2993579" y="221897"/>
            <a:ext cx="4537075" cy="5461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00530" algn="l" rtl="0" eaLnBrk="0">
              <a:lnSpc>
                <a:spcPct val="86000"/>
              </a:lnSpc>
            </a:pPr>
            <a:r>
              <a:rPr lang="en-US" sz="1700" b="1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D-</a:t>
            </a:r>
            <a:r>
              <a:rPr sz="1700" b="1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Sparse</a:t>
            </a:r>
            <a:endParaRPr sz="1700" b="1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</a:endParaRPr>
          </a:p>
          <a:p>
            <a:pPr algn="l" rtl="0" eaLnBrk="0">
              <a:lnSpc>
                <a:spcPct val="117000"/>
              </a:lnSpc>
            </a:pPr>
            <a:endParaRPr sz="500" b="1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635"/>
              </a:lnSpc>
              <a:spcBef>
                <a:spcPts val="0"/>
              </a:spcBef>
            </a:pP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基于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+mn-ea"/>
              </a:rPr>
              <a:t>DLinear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+mn-ea"/>
              </a:rPr>
              <a:t>SparseTSF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模型的通用长</a:t>
            </a: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时间序列预测模型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18" name="textbox 118"/>
          <p:cNvSpPr/>
          <p:nvPr/>
        </p:nvSpPr>
        <p:spPr>
          <a:xfrm>
            <a:off x="2636665" y="3691267"/>
            <a:ext cx="2875914" cy="8159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1000"/>
              </a:lnSpc>
            </a:pPr>
            <a:endParaRPr sz="15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22" name="textbox 122"/>
          <p:cNvSpPr/>
          <p:nvPr/>
        </p:nvSpPr>
        <p:spPr>
          <a:xfrm>
            <a:off x="4755924" y="4810188"/>
            <a:ext cx="4351020" cy="3130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113530" algn="l" rtl="0" eaLnBrk="0">
              <a:lnSpc>
                <a:spcPct val="84000"/>
              </a:lnSpc>
            </a:pPr>
            <a:r>
              <a:rPr sz="900" kern="0" spc="-10" dirty="0">
                <a:solidFill>
                  <a:srgbClr val="59595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</a:t>
            </a: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95"/>
              </a:lnSpc>
              <a:spcBef>
                <a:spcPts val="0"/>
              </a:spcBef>
            </a:pPr>
            <a:endParaRPr sz="8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24" name="textbox 124"/>
          <p:cNvSpPr/>
          <p:nvPr/>
        </p:nvSpPr>
        <p:spPr>
          <a:xfrm>
            <a:off x="2636392" y="1008119"/>
            <a:ext cx="5251450" cy="1898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34" name="textbox 134"/>
          <p:cNvSpPr/>
          <p:nvPr/>
        </p:nvSpPr>
        <p:spPr>
          <a:xfrm>
            <a:off x="1879225" y="3937437"/>
            <a:ext cx="683259" cy="2990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3825" algn="l" rtl="0" eaLnBrk="0">
              <a:lnSpc>
                <a:spcPts val="370"/>
              </a:lnSpc>
            </a:pPr>
            <a:r>
              <a:rPr sz="300" kern="0" spc="30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′</a:t>
            </a:r>
            <a:endParaRPr sz="1100" dirty="0">
              <a:latin typeface="Cambria Math" panose="02040503050406030204"/>
              <a:ea typeface="Cambria Math" panose="02040503050406030204"/>
              <a:cs typeface="Cambria Math" panose="02040503050406030204"/>
            </a:endParaRPr>
          </a:p>
        </p:txBody>
      </p:sp>
      <p:sp>
        <p:nvSpPr>
          <p:cNvPr id="138" name="textbox 138"/>
          <p:cNvSpPr/>
          <p:nvPr/>
        </p:nvSpPr>
        <p:spPr>
          <a:xfrm>
            <a:off x="7925738" y="2864446"/>
            <a:ext cx="752475" cy="1746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sz="1000" baseline="16000" dirty="0">
              <a:latin typeface="Cambria Math" panose="02040503050406030204"/>
              <a:ea typeface="Cambria Math" panose="02040503050406030204"/>
              <a:cs typeface="Cambria Math" panose="02040503050406030204"/>
            </a:endParaRPr>
          </a:p>
        </p:txBody>
      </p:sp>
      <p:sp>
        <p:nvSpPr>
          <p:cNvPr id="144" name="textbox 144"/>
          <p:cNvSpPr/>
          <p:nvPr/>
        </p:nvSpPr>
        <p:spPr>
          <a:xfrm>
            <a:off x="3880137" y="1746969"/>
            <a:ext cx="322579" cy="3238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indent="28575" algn="l" rtl="0" eaLnBrk="0">
              <a:lnSpc>
                <a:spcPct val="115000"/>
              </a:lnSpc>
            </a:pPr>
            <a:endParaRPr sz="9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46" name="textbox 146"/>
          <p:cNvSpPr/>
          <p:nvPr/>
        </p:nvSpPr>
        <p:spPr>
          <a:xfrm>
            <a:off x="1663668" y="950373"/>
            <a:ext cx="4755515" cy="5848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对输入数据进行季节性（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seasonal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）和趋势性（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trend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）分解</a:t>
            </a:r>
            <a:endParaRPr sz="12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4325" y="4389755"/>
            <a:ext cx="4867275" cy="621665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zh-CN" altLang="en-US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25" y="2108835"/>
            <a:ext cx="5606415" cy="21126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B78DB3E-5444-B96E-B11F-3AC89F286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668" y="1208750"/>
            <a:ext cx="3449613" cy="7289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A7F51F5-950D-0B99-2E95-9382BC6DF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469" y="2510784"/>
            <a:ext cx="67062" cy="1219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203FF8-E895-C722-CF4D-B248EB74B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325" y="2148156"/>
            <a:ext cx="5578323" cy="2462997"/>
          </a:xfrm>
          <a:prstGeom prst="rect">
            <a:avLst/>
          </a:prstGeom>
        </p:spPr>
      </p:pic>
      <p:graphicFrame>
        <p:nvGraphicFramePr>
          <p:cNvPr id="6" name="table 232">
            <a:extLst>
              <a:ext uri="{FF2B5EF4-FFF2-40B4-BE49-F238E27FC236}">
                <a16:creationId xmlns:a16="http://schemas.microsoft.com/office/drawing/2014/main" id="{359C6441-B78F-8B5C-C6C8-2477786DF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35686"/>
              </p:ext>
            </p:extLst>
          </p:nvPr>
        </p:nvGraphicFramePr>
        <p:xfrm>
          <a:off x="1639573" y="2151453"/>
          <a:ext cx="1879482" cy="1501798"/>
        </p:xfrm>
        <a:graphic>
          <a:graphicData uri="http://schemas.openxmlformats.org/drawingml/2006/table">
            <a:tbl>
              <a:tblPr/>
              <a:tblGrid>
                <a:gridCol w="16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2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9186"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28930" algn="l" rtl="0" eaLnBrk="0">
                        <a:lnSpc>
                          <a:spcPct val="81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591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692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667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endParaRPr sz="900" dirty="0"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57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endParaRPr sz="600" dirty="0"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4074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900" kern="0" spc="0" dirty="0">
                          <a:solidFill>
                            <a:srgbClr val="00B05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Y</a:t>
                      </a:r>
                      <a:r>
                        <a:rPr sz="900" kern="0" spc="10" dirty="0">
                          <a:solidFill>
                            <a:srgbClr val="00B05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900" kern="0" spc="0" dirty="0">
                          <a:solidFill>
                            <a:srgbClr val="00B05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∈</a:t>
                      </a:r>
                      <a:endParaRPr sz="900" dirty="0"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CB804-AB67-63C1-C176-836FCD424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table 164">
            <a:extLst>
              <a:ext uri="{FF2B5EF4-FFF2-40B4-BE49-F238E27FC236}">
                <a16:creationId xmlns:a16="http://schemas.microsoft.com/office/drawing/2014/main" id="{8EE0C527-DB59-9286-1C12-24C2BC84C6C1}"/>
              </a:ext>
            </a:extLst>
          </p:cNvPr>
          <p:cNvGraphicFramePr>
            <a:graphicFrameLocks noGrp="1"/>
          </p:cNvGraphicFramePr>
          <p:nvPr/>
        </p:nvGraphicFramePr>
        <p:xfrm>
          <a:off x="253" y="0"/>
          <a:ext cx="1328420" cy="5135879"/>
        </p:xfrm>
        <a:graphic>
          <a:graphicData uri="http://schemas.openxmlformats.org/drawingml/2006/table">
            <a:tbl>
              <a:tblPr>
                <a:solidFill>
                  <a:srgbClr val="1F4E79"/>
                </a:solidFill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58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2230" algn="l" rtl="0" eaLnBrk="0">
                        <a:lnSpc>
                          <a:spcPct val="81000"/>
                        </a:lnSpc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Highlig</a:t>
                      </a:r>
                      <a:r>
                        <a:rPr sz="1400" b="1" kern="0" spc="-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3815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Motivations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8895" algn="l" rtl="0" eaLnBrk="0">
                        <a:lnSpc>
                          <a:spcPct val="81000"/>
                        </a:lnSpc>
                        <a:spcBef>
                          <a:spcPts val="425"/>
                        </a:spcBef>
                      </a:pP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3.</a:t>
                      </a:r>
                      <a:r>
                        <a:rPr sz="1400" b="1" kern="0" spc="1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Method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640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4.</a:t>
                      </a:r>
                      <a:r>
                        <a:rPr sz="1400" b="1" kern="0" spc="2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Results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016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5.</a:t>
                      </a:r>
                      <a:r>
                        <a:rPr sz="1400" b="1" kern="0" spc="21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Inspira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6" name="textbox 166">
            <a:extLst>
              <a:ext uri="{FF2B5EF4-FFF2-40B4-BE49-F238E27FC236}">
                <a16:creationId xmlns:a16="http://schemas.microsoft.com/office/drawing/2014/main" id="{A055911A-90A0-D7DE-D77F-A0D172796F1A}"/>
              </a:ext>
            </a:extLst>
          </p:cNvPr>
          <p:cNvSpPr/>
          <p:nvPr/>
        </p:nvSpPr>
        <p:spPr>
          <a:xfrm>
            <a:off x="2489070" y="3558823"/>
            <a:ext cx="5175250" cy="6305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分别对得到的两部分信息作一维卷积操作</a:t>
            </a:r>
            <a:r>
              <a:rPr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,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该操作可以解决以下两个问题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:</a:t>
            </a:r>
          </a:p>
          <a:p>
            <a:pPr marL="228600" marR="0" lvl="0" indent="-228600" algn="l" defTabSz="914400" rtl="0" eaLnBrk="0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信息丢失，因为每个周期只有一个数据点用于预测，而其他数据点被忽略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/>
            </a:endParaRPr>
          </a:p>
          <a:p>
            <a:pPr marL="228600" marR="0" lvl="0" indent="-228600" algn="l" defTabSz="914400" rtl="0" eaLnBrk="0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异常值影响的放大，因为下采样子序列中极值的存在会直接影响预测。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/>
            </a:endParaRPr>
          </a:p>
          <a:p>
            <a:pPr marL="6340475" marR="0" lvl="0" indent="0" algn="l" defTabSz="914400" rtl="0" eaLnBrk="0" fontAlgn="auto" latinLnBrk="0" hangingPunct="1">
              <a:lnSpc>
                <a:spcPct val="84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r" defTabSz="914400" rtl="0" eaLnBrk="0" fontAlgn="auto" latinLnBrk="0" hangingPunct="1">
              <a:lnSpc>
                <a:spcPts val="1095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graphicFrame>
        <p:nvGraphicFramePr>
          <p:cNvPr id="170" name="table 170">
            <a:extLst>
              <a:ext uri="{FF2B5EF4-FFF2-40B4-BE49-F238E27FC236}">
                <a16:creationId xmlns:a16="http://schemas.microsoft.com/office/drawing/2014/main" id="{E6F0A57C-7092-D61A-0110-37AE40DB4A05}"/>
              </a:ext>
            </a:extLst>
          </p:cNvPr>
          <p:cNvGraphicFramePr>
            <a:graphicFrameLocks noGrp="1"/>
          </p:cNvGraphicFramePr>
          <p:nvPr/>
        </p:nvGraphicFramePr>
        <p:xfrm>
          <a:off x="2954527" y="1129029"/>
          <a:ext cx="2122168" cy="1918970"/>
        </p:xfrm>
        <a:graphic>
          <a:graphicData uri="http://schemas.openxmlformats.org/drawingml/2006/table">
            <a:tbl>
              <a:tblPr/>
              <a:tblGrid>
                <a:gridCol w="154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8420" algn="l" rtl="0" eaLnBrk="0">
                        <a:lnSpc>
                          <a:spcPts val="640"/>
                        </a:lnSpc>
                        <a:spcBef>
                          <a:spcPts val="0"/>
                        </a:spcBef>
                      </a:pPr>
                      <a:r>
                        <a:rPr sz="900" i="1" kern="0" spc="0" dirty="0">
                          <a:solidFill>
                            <a:srgbClr val="434343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</a:t>
                      </a:r>
                      <a:endParaRPr sz="9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8585" algn="l" rtl="0" eaLnBrk="0">
                        <a:lnSpc>
                          <a:spcPct val="81000"/>
                        </a:lnSpc>
                      </a:pPr>
                      <a:r>
                        <a:rPr sz="800" kern="0" spc="-20" dirty="0">
                          <a:solidFill>
                            <a:srgbClr val="434343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Downsample</a:t>
                      </a: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33350" algn="l" rtl="0" eaLnBrk="0">
                        <a:lnSpc>
                          <a:spcPts val="1095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434343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by</a:t>
                      </a:r>
                      <a:r>
                        <a:rPr sz="800" kern="0" spc="140" dirty="0">
                          <a:solidFill>
                            <a:srgbClr val="434343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800" kern="0" spc="-20" dirty="0">
                          <a:solidFill>
                            <a:srgbClr val="434343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period </a:t>
                      </a:r>
                      <a:r>
                        <a:rPr sz="900" i="1" kern="0" spc="-20" dirty="0">
                          <a:solidFill>
                            <a:srgbClr val="434343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</a:t>
                      </a:r>
                      <a:endParaRPr sz="9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21000"/>
                        </a:lnSpc>
                      </a:pPr>
                      <a:endParaRPr sz="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6035" algn="l" rtl="0" eaLnBrk="0">
                        <a:lnSpc>
                          <a:spcPts val="1210"/>
                        </a:lnSpc>
                        <a:spcBef>
                          <a:spcPts val="0"/>
                        </a:spcBef>
                      </a:pPr>
                      <a:r>
                        <a:rPr sz="1400" kern="0" spc="20" baseline="-600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x′</a:t>
                      </a:r>
                      <a:r>
                        <a:rPr sz="900" kern="0" spc="3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000" kern="0" spc="20" baseline="-800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t−L+1:t</a:t>
                      </a:r>
                      <a:r>
                        <a:rPr sz="600" kern="0" spc="3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 </a:t>
                      </a:r>
                      <a:r>
                        <a:rPr sz="900" kern="0" spc="2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∈</a:t>
                      </a:r>
                      <a:r>
                        <a:rPr sz="900" kern="0" spc="1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400" kern="0" spc="20" baseline="500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ℝ</a:t>
                      </a:r>
                      <a:r>
                        <a:rPr sz="1000" kern="0" spc="0" baseline="800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L</a:t>
                      </a:r>
                      <a:r>
                        <a:rPr sz="600" kern="0" spc="1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           </a:t>
                      </a:r>
                      <a:r>
                        <a:rPr sz="600" kern="0" spc="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                      </a:t>
                      </a:r>
                      <a:r>
                        <a:rPr sz="900" kern="0" spc="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X</a:t>
                      </a:r>
                      <a:r>
                        <a:rPr sz="900" kern="0" spc="2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∈</a:t>
                      </a:r>
                      <a:r>
                        <a:rPr sz="900" kern="0" spc="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400" kern="0" spc="20" baseline="1700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ℝ</a:t>
                      </a:r>
                      <a:r>
                        <a:rPr sz="1000" kern="0" spc="20" baseline="2300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w×n</a:t>
                      </a:r>
                      <a:endParaRPr sz="1000" baseline="23000" dirty="0"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2" name="textbox 172">
            <a:extLst>
              <a:ext uri="{FF2B5EF4-FFF2-40B4-BE49-F238E27FC236}">
                <a16:creationId xmlns:a16="http://schemas.microsoft.com/office/drawing/2014/main" id="{6AA65C11-081F-0411-75F5-5D55E242C53D}"/>
              </a:ext>
            </a:extLst>
          </p:cNvPr>
          <p:cNvSpPr/>
          <p:nvPr/>
        </p:nvSpPr>
        <p:spPr>
          <a:xfrm>
            <a:off x="3041535" y="219798"/>
            <a:ext cx="4537075" cy="5441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00530" marR="0" lvl="0" indent="0" algn="l" defTabSz="914400" rtl="0" eaLnBrk="0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0" cap="none" spc="3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D-</a:t>
            </a:r>
            <a:r>
              <a:rPr kumimoji="0" sz="1700" b="1" i="0" u="none" strike="noStrike" kern="0" cap="none" spc="3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Sparse</a:t>
            </a:r>
            <a:endParaRPr kumimoji="0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ts val="16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基于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+mn-ea"/>
              </a:rPr>
              <a:t>DLinear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+mn-ea"/>
              </a:rPr>
              <a:t>SparseTSF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模型的通用长</a:t>
            </a:r>
            <a:r>
              <a:rPr kumimoji="0" sz="1200" b="1" i="0" u="none" strike="noStrike" kern="0" cap="none" spc="-2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时间序列预测模型</a:t>
            </a:r>
            <a:r>
              <a:rPr kumimoji="0" lang="en-US" sz="1200" b="1" i="0" u="none" strike="noStrike" kern="0" cap="none" spc="-2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176" name="picture 176">
            <a:extLst>
              <a:ext uri="{FF2B5EF4-FFF2-40B4-BE49-F238E27FC236}">
                <a16:creationId xmlns:a16="http://schemas.microsoft.com/office/drawing/2014/main" id="{5ECA6001-3292-0915-0E59-DB2879955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386071" y="1225295"/>
            <a:ext cx="606552" cy="1371600"/>
          </a:xfrm>
          <a:prstGeom prst="rect">
            <a:avLst/>
          </a:prstGeom>
        </p:spPr>
      </p:pic>
      <p:pic>
        <p:nvPicPr>
          <p:cNvPr id="178" name="picture 178">
            <a:extLst>
              <a:ext uri="{FF2B5EF4-FFF2-40B4-BE49-F238E27FC236}">
                <a16:creationId xmlns:a16="http://schemas.microsoft.com/office/drawing/2014/main" id="{5F4A3256-5071-F4CB-6D10-9E050BEA0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562344" y="1231391"/>
            <a:ext cx="606552" cy="1359408"/>
          </a:xfrm>
          <a:prstGeom prst="rect">
            <a:avLst/>
          </a:prstGeom>
        </p:spPr>
      </p:pic>
      <p:sp>
        <p:nvSpPr>
          <p:cNvPr id="188" name="textbox 188">
            <a:extLst>
              <a:ext uri="{FF2B5EF4-FFF2-40B4-BE49-F238E27FC236}">
                <a16:creationId xmlns:a16="http://schemas.microsoft.com/office/drawing/2014/main" id="{DB7B1464-161F-5992-A20C-794AD05DBF85}"/>
              </a:ext>
            </a:extLst>
          </p:cNvPr>
          <p:cNvSpPr/>
          <p:nvPr/>
        </p:nvSpPr>
        <p:spPr>
          <a:xfrm>
            <a:off x="5722556" y="3594309"/>
            <a:ext cx="2714625" cy="2470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00" b="0" i="0" u="none" strike="noStrike" kern="1200" cap="none" spc="0" normalizeH="0" baseline="3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/>
              <a:ea typeface="Cambria Math" panose="02040503050406030204"/>
              <a:cs typeface="Cambria Math" panose="02040503050406030204"/>
            </a:endParaRPr>
          </a:p>
        </p:txBody>
      </p:sp>
      <p:graphicFrame>
        <p:nvGraphicFramePr>
          <p:cNvPr id="190" name="table 190">
            <a:extLst>
              <a:ext uri="{FF2B5EF4-FFF2-40B4-BE49-F238E27FC236}">
                <a16:creationId xmlns:a16="http://schemas.microsoft.com/office/drawing/2014/main" id="{C2FAB8B8-E9DB-C061-0724-B71D84B021F6}"/>
              </a:ext>
            </a:extLst>
          </p:cNvPr>
          <p:cNvGraphicFramePr>
            <a:graphicFrameLocks noGrp="1"/>
          </p:cNvGraphicFramePr>
          <p:nvPr/>
        </p:nvGraphicFramePr>
        <p:xfrm>
          <a:off x="5323458" y="1568450"/>
          <a:ext cx="895984" cy="620395"/>
        </p:xfrm>
        <a:graphic>
          <a:graphicData uri="http://schemas.openxmlformats.org/drawingml/2006/table">
            <a:tbl>
              <a:tblPr>
                <a:solidFill>
                  <a:srgbClr val="F0EAF5"/>
                </a:solidFill>
              </a:tblPr>
              <a:tblGrid>
                <a:gridCol w="895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03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9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4615" algn="l" rtl="0" eaLnBrk="0">
                        <a:lnSpc>
                          <a:spcPct val="84000"/>
                        </a:lnSpc>
                      </a:pPr>
                      <a:r>
                        <a:rPr sz="1000" kern="0" spc="0" dirty="0">
                          <a:solidFill>
                            <a:srgbClr val="7030A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Linear</a:t>
                      </a:r>
                      <a:r>
                        <a:rPr sz="1000" kern="0" spc="150" dirty="0">
                          <a:solidFill>
                            <a:srgbClr val="7030A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7030A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Layer</a:t>
                      </a: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textbox 200">
            <a:extLst>
              <a:ext uri="{FF2B5EF4-FFF2-40B4-BE49-F238E27FC236}">
                <a16:creationId xmlns:a16="http://schemas.microsoft.com/office/drawing/2014/main" id="{0D116357-EB5F-157F-B65B-19DFE489BFDA}"/>
              </a:ext>
            </a:extLst>
          </p:cNvPr>
          <p:cNvSpPr/>
          <p:nvPr/>
        </p:nvSpPr>
        <p:spPr>
          <a:xfrm>
            <a:off x="2395526" y="1730218"/>
            <a:ext cx="597534" cy="340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317" rIns="0" bIns="0"/>
          <a:lstStyle/>
          <a:p>
            <a:pPr marL="12700" marR="0" lvl="0" indent="97155" algn="l" defTabSz="914400" rtl="0" eaLnBrk="0" fontAlgn="auto" latinLnBrk="0" hangingPunct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1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Aggregate</a:t>
            </a:r>
            <a:r>
              <a:rPr kumimoji="0" sz="800" b="0" i="0" u="none" strike="noStrike" kern="0" cap="none" spc="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kumimoji="0" sz="800" b="0" i="0" u="none" strike="noStrike" kern="0" cap="none" spc="-1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within</a:t>
            </a:r>
            <a:r>
              <a:rPr kumimoji="0" sz="800" b="0" i="0" u="none" strike="noStrike" kern="0" cap="none" spc="10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kumimoji="0" sz="800" b="0" i="0" u="none" strike="noStrike" kern="0" cap="none" spc="-1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per</a:t>
            </a: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iod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02" name="textbox 202">
            <a:extLst>
              <a:ext uri="{FF2B5EF4-FFF2-40B4-BE49-F238E27FC236}">
                <a16:creationId xmlns:a16="http://schemas.microsoft.com/office/drawing/2014/main" id="{1F2D4C83-54CD-A0BE-8DFD-9DD4013CDA95}"/>
              </a:ext>
            </a:extLst>
          </p:cNvPr>
          <p:cNvSpPr/>
          <p:nvPr/>
        </p:nvSpPr>
        <p:spPr>
          <a:xfrm>
            <a:off x="7347245" y="1746969"/>
            <a:ext cx="547369" cy="3022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14605" algn="l" defTabSz="914400" rtl="0" eaLnBrk="0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Upsample</a:t>
            </a:r>
            <a:r>
              <a:rPr kumimoji="0" sz="800" b="0" i="0" u="none" strike="noStrike" kern="0" cap="none" spc="-1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r>
              <a:rPr kumimoji="0" sz="800" b="0" i="0" u="none" strike="noStrike" kern="0" cap="none" spc="10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period</a:t>
            </a:r>
            <a:r>
              <a:rPr kumimoji="0" sz="800" b="0" i="0" u="none" strike="noStrike" kern="0" cap="none" spc="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kumimoji="0" sz="900" b="0" i="1" u="none" strike="noStrike" kern="0" cap="none" spc="-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10" name="textbox 210">
            <a:extLst>
              <a:ext uri="{FF2B5EF4-FFF2-40B4-BE49-F238E27FC236}">
                <a16:creationId xmlns:a16="http://schemas.microsoft.com/office/drawing/2014/main" id="{7E0459F3-F945-271E-FCFC-9F918B7F9403}"/>
              </a:ext>
            </a:extLst>
          </p:cNvPr>
          <p:cNvSpPr/>
          <p:nvPr/>
        </p:nvSpPr>
        <p:spPr>
          <a:xfrm>
            <a:off x="5352031" y="1391890"/>
            <a:ext cx="850264" cy="1244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1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Parameter-shari</a:t>
            </a: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ng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12" name="textbox 212">
            <a:extLst>
              <a:ext uri="{FF2B5EF4-FFF2-40B4-BE49-F238E27FC236}">
                <a16:creationId xmlns:a16="http://schemas.microsoft.com/office/drawing/2014/main" id="{D4313DF6-4C61-8EE9-6FBB-39AB12C696ED}"/>
              </a:ext>
            </a:extLst>
          </p:cNvPr>
          <p:cNvSpPr/>
          <p:nvPr/>
        </p:nvSpPr>
        <p:spPr>
          <a:xfrm>
            <a:off x="6588817" y="2847575"/>
            <a:ext cx="565784" cy="1651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10" normalizeH="0" baseline="-500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Y</a:t>
            </a:r>
            <a:r>
              <a:rPr kumimoji="0" sz="900" b="0" i="0" u="none" strike="noStrike" kern="0" cap="none" spc="10" normalizeH="0" baseline="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kumimoji="0" sz="1400" b="0" i="0" u="none" strike="noStrike" kern="0" cap="none" spc="10" normalizeH="0" baseline="-500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∈</a:t>
            </a:r>
            <a:r>
              <a:rPr kumimoji="0" sz="900" b="0" i="0" u="none" strike="noStrike" kern="0" cap="none" spc="10" normalizeH="0" baseline="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kumimoji="0" sz="1400" b="0" i="0" u="none" strike="noStrike" kern="0" cap="none" spc="10" normalizeH="0" baseline="900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ℝ</a:t>
            </a:r>
            <a:r>
              <a:rPr kumimoji="0" sz="1000" b="0" i="0" u="none" strike="noStrike" kern="0" cap="none" spc="10" normalizeH="0" baseline="1300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w×m</a:t>
            </a:r>
            <a:endParaRPr kumimoji="0" sz="1000" b="0" i="0" u="none" strike="noStrike" kern="1200" cap="none" spc="0" normalizeH="0" baseline="13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/>
              <a:ea typeface="Cambria Math" panose="02040503050406030204"/>
              <a:cs typeface="Cambria Math" panose="02040503050406030204"/>
            </a:endParaRPr>
          </a:p>
        </p:txBody>
      </p:sp>
      <p:pic>
        <p:nvPicPr>
          <p:cNvPr id="216" name="picture 216">
            <a:extLst>
              <a:ext uri="{FF2B5EF4-FFF2-40B4-BE49-F238E27FC236}">
                <a16:creationId xmlns:a16="http://schemas.microsoft.com/office/drawing/2014/main" id="{0F49F5C0-1008-9F96-F357-087793189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532632" y="1830323"/>
            <a:ext cx="786384" cy="73152"/>
          </a:xfrm>
          <a:prstGeom prst="rect">
            <a:avLst/>
          </a:prstGeom>
        </p:spPr>
      </p:pic>
      <p:pic>
        <p:nvPicPr>
          <p:cNvPr id="218" name="picture 218">
            <a:extLst>
              <a:ext uri="{FF2B5EF4-FFF2-40B4-BE49-F238E27FC236}">
                <a16:creationId xmlns:a16="http://schemas.microsoft.com/office/drawing/2014/main" id="{EC940BBE-0FBC-9476-2E4D-DF7A5AA36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424683" y="1844040"/>
            <a:ext cx="678180" cy="76199"/>
          </a:xfrm>
          <a:prstGeom prst="rect">
            <a:avLst/>
          </a:prstGeom>
        </p:spPr>
      </p:pic>
      <p:pic>
        <p:nvPicPr>
          <p:cNvPr id="220" name="picture 220">
            <a:extLst>
              <a:ext uri="{FF2B5EF4-FFF2-40B4-BE49-F238E27FC236}">
                <a16:creationId xmlns:a16="http://schemas.microsoft.com/office/drawing/2014/main" id="{5D1EC45E-C166-D557-C5D1-6DAEE79F1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227063" y="1830323"/>
            <a:ext cx="251459" cy="76200"/>
          </a:xfrm>
          <a:prstGeom prst="rect">
            <a:avLst/>
          </a:prstGeom>
        </p:spPr>
      </p:pic>
      <p:pic>
        <p:nvPicPr>
          <p:cNvPr id="222" name="picture 222">
            <a:extLst>
              <a:ext uri="{FF2B5EF4-FFF2-40B4-BE49-F238E27FC236}">
                <a16:creationId xmlns:a16="http://schemas.microsoft.com/office/drawing/2014/main" id="{DD544F0D-54F2-D38E-274C-D1E0D96C6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079491" y="1827276"/>
            <a:ext cx="251459" cy="76200"/>
          </a:xfrm>
          <a:prstGeom prst="rect">
            <a:avLst/>
          </a:prstGeom>
        </p:spPr>
      </p:pic>
      <p:sp>
        <p:nvSpPr>
          <p:cNvPr id="224" name="textbox 224">
            <a:extLst>
              <a:ext uri="{FF2B5EF4-FFF2-40B4-BE49-F238E27FC236}">
                <a16:creationId xmlns:a16="http://schemas.microsoft.com/office/drawing/2014/main" id="{6F4F48CA-8711-FF04-2D81-46F6C9D92AF2}"/>
              </a:ext>
            </a:extLst>
          </p:cNvPr>
          <p:cNvSpPr/>
          <p:nvPr/>
        </p:nvSpPr>
        <p:spPr>
          <a:xfrm>
            <a:off x="7037968" y="3564045"/>
            <a:ext cx="75564" cy="730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ts val="3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" b="0" i="0" u="none" strike="noStrike" kern="0" cap="none" spc="30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′</a:t>
            </a:r>
            <a:endParaRPr kumimoji="0" sz="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/>
              <a:ea typeface="Cambria Math" panose="02040503050406030204"/>
              <a:cs typeface="Cambria Math" panose="0204050305040603020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F28BE-FC79-0CCF-0FEF-F2F118F3B1DF}"/>
              </a:ext>
            </a:extLst>
          </p:cNvPr>
          <p:cNvSpPr txBox="1"/>
          <p:nvPr/>
        </p:nvSpPr>
        <p:spPr>
          <a:xfrm>
            <a:off x="2184400" y="3564255"/>
            <a:ext cx="102362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A65533-AE2B-B143-3D0C-5AF2DE5659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056" y="884597"/>
            <a:ext cx="5577278" cy="2462752"/>
          </a:xfrm>
          <a:prstGeom prst="rect">
            <a:avLst/>
          </a:prstGeom>
        </p:spPr>
      </p:pic>
      <p:graphicFrame>
        <p:nvGraphicFramePr>
          <p:cNvPr id="4" name="table 232">
            <a:extLst>
              <a:ext uri="{FF2B5EF4-FFF2-40B4-BE49-F238E27FC236}">
                <a16:creationId xmlns:a16="http://schemas.microsoft.com/office/drawing/2014/main" id="{54362A44-F5E1-F59B-F5A9-9971054DB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11575"/>
              </p:ext>
            </p:extLst>
          </p:nvPr>
        </p:nvGraphicFramePr>
        <p:xfrm>
          <a:off x="3524879" y="912123"/>
          <a:ext cx="1907658" cy="1252236"/>
        </p:xfrm>
        <a:graphic>
          <a:graphicData uri="http://schemas.openxmlformats.org/drawingml/2006/table">
            <a:tbl>
              <a:tblPr/>
              <a:tblGrid>
                <a:gridCol w="167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527"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28930" algn="l" rtl="0" eaLnBrk="0">
                        <a:lnSpc>
                          <a:spcPct val="81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029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667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endParaRPr sz="900" dirty="0"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57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endParaRPr sz="600" dirty="0"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4074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900" kern="0" spc="0" dirty="0">
                          <a:solidFill>
                            <a:srgbClr val="00B05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Y</a:t>
                      </a:r>
                      <a:r>
                        <a:rPr sz="900" kern="0" spc="10" dirty="0">
                          <a:solidFill>
                            <a:srgbClr val="00B05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900" kern="0" spc="0" dirty="0">
                          <a:solidFill>
                            <a:srgbClr val="00B05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∈</a:t>
                      </a:r>
                      <a:endParaRPr sz="900" dirty="0"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1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17B8D-5BDC-F072-BACE-D4C0F6762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table 164">
            <a:extLst>
              <a:ext uri="{FF2B5EF4-FFF2-40B4-BE49-F238E27FC236}">
                <a16:creationId xmlns:a16="http://schemas.microsoft.com/office/drawing/2014/main" id="{8BF27ACC-A908-D123-A83D-FD852D2A2E50}"/>
              </a:ext>
            </a:extLst>
          </p:cNvPr>
          <p:cNvGraphicFramePr>
            <a:graphicFrameLocks noGrp="1"/>
          </p:cNvGraphicFramePr>
          <p:nvPr/>
        </p:nvGraphicFramePr>
        <p:xfrm>
          <a:off x="253" y="0"/>
          <a:ext cx="1328420" cy="5135879"/>
        </p:xfrm>
        <a:graphic>
          <a:graphicData uri="http://schemas.openxmlformats.org/drawingml/2006/table">
            <a:tbl>
              <a:tblPr>
                <a:solidFill>
                  <a:srgbClr val="1F4E79"/>
                </a:solidFill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58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2230" algn="l" rtl="0" eaLnBrk="0">
                        <a:lnSpc>
                          <a:spcPct val="81000"/>
                        </a:lnSpc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Highlig</a:t>
                      </a:r>
                      <a:r>
                        <a:rPr sz="1400" b="1" kern="0" spc="-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3815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Motivations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8895" algn="l" rtl="0" eaLnBrk="0">
                        <a:lnSpc>
                          <a:spcPct val="81000"/>
                        </a:lnSpc>
                        <a:spcBef>
                          <a:spcPts val="425"/>
                        </a:spcBef>
                      </a:pP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3.</a:t>
                      </a:r>
                      <a:r>
                        <a:rPr sz="1400" b="1" kern="0" spc="1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Method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640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4.</a:t>
                      </a:r>
                      <a:r>
                        <a:rPr sz="1400" b="1" kern="0" spc="2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Results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016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5.</a:t>
                      </a:r>
                      <a:r>
                        <a:rPr sz="1400" b="1" kern="0" spc="21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Inspira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6" name="textbox 166">
            <a:extLst>
              <a:ext uri="{FF2B5EF4-FFF2-40B4-BE49-F238E27FC236}">
                <a16:creationId xmlns:a16="http://schemas.microsoft.com/office/drawing/2014/main" id="{B84CA269-62CF-1A2B-36B3-193E6B8B1852}"/>
              </a:ext>
            </a:extLst>
          </p:cNvPr>
          <p:cNvSpPr/>
          <p:nvPr/>
        </p:nvSpPr>
        <p:spPr>
          <a:xfrm>
            <a:off x="2489070" y="3558823"/>
            <a:ext cx="5175250" cy="6305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6340475" marR="0" lvl="0" indent="0" algn="l" defTabSz="914400" rtl="0" eaLnBrk="0" fontAlgn="auto" latinLnBrk="0" hangingPunct="1">
              <a:lnSpc>
                <a:spcPct val="84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r" defTabSz="914400" rtl="0" eaLnBrk="0" fontAlgn="auto" latinLnBrk="0" hangingPunct="1">
              <a:lnSpc>
                <a:spcPts val="1095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graphicFrame>
        <p:nvGraphicFramePr>
          <p:cNvPr id="170" name="table 170">
            <a:extLst>
              <a:ext uri="{FF2B5EF4-FFF2-40B4-BE49-F238E27FC236}">
                <a16:creationId xmlns:a16="http://schemas.microsoft.com/office/drawing/2014/main" id="{43A1955B-47F0-5D7E-A640-C2AD78E9E2E5}"/>
              </a:ext>
            </a:extLst>
          </p:cNvPr>
          <p:cNvGraphicFramePr>
            <a:graphicFrameLocks noGrp="1"/>
          </p:cNvGraphicFramePr>
          <p:nvPr/>
        </p:nvGraphicFramePr>
        <p:xfrm>
          <a:off x="2954527" y="1129029"/>
          <a:ext cx="2122168" cy="1918970"/>
        </p:xfrm>
        <a:graphic>
          <a:graphicData uri="http://schemas.openxmlformats.org/drawingml/2006/table">
            <a:tbl>
              <a:tblPr/>
              <a:tblGrid>
                <a:gridCol w="154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8420" algn="l" rtl="0" eaLnBrk="0">
                        <a:lnSpc>
                          <a:spcPts val="640"/>
                        </a:lnSpc>
                        <a:spcBef>
                          <a:spcPts val="0"/>
                        </a:spcBef>
                      </a:pPr>
                      <a:r>
                        <a:rPr sz="900" i="1" kern="0" spc="0" dirty="0">
                          <a:solidFill>
                            <a:srgbClr val="434343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</a:t>
                      </a:r>
                      <a:endParaRPr sz="9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8585" algn="l" rtl="0" eaLnBrk="0">
                        <a:lnSpc>
                          <a:spcPct val="81000"/>
                        </a:lnSpc>
                      </a:pPr>
                      <a:r>
                        <a:rPr sz="800" kern="0" spc="-20" dirty="0">
                          <a:solidFill>
                            <a:srgbClr val="434343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Downsample</a:t>
                      </a: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33350" algn="l" rtl="0" eaLnBrk="0">
                        <a:lnSpc>
                          <a:spcPts val="1095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434343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by</a:t>
                      </a:r>
                      <a:r>
                        <a:rPr sz="800" kern="0" spc="140" dirty="0">
                          <a:solidFill>
                            <a:srgbClr val="434343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800" kern="0" spc="-20" dirty="0">
                          <a:solidFill>
                            <a:srgbClr val="434343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period </a:t>
                      </a:r>
                      <a:r>
                        <a:rPr sz="900" i="1" kern="0" spc="-20" dirty="0">
                          <a:solidFill>
                            <a:srgbClr val="434343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</a:t>
                      </a:r>
                      <a:endParaRPr sz="9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21000"/>
                        </a:lnSpc>
                      </a:pPr>
                      <a:endParaRPr sz="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6035" algn="l" rtl="0" eaLnBrk="0">
                        <a:lnSpc>
                          <a:spcPts val="1210"/>
                        </a:lnSpc>
                        <a:spcBef>
                          <a:spcPts val="0"/>
                        </a:spcBef>
                      </a:pPr>
                      <a:r>
                        <a:rPr sz="1400" kern="0" spc="20" baseline="-600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x′</a:t>
                      </a:r>
                      <a:r>
                        <a:rPr sz="900" kern="0" spc="3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</a:t>
                      </a:r>
                      <a:r>
                        <a:rPr sz="1000" kern="0" spc="20" baseline="-800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t−L+1:t</a:t>
                      </a:r>
                      <a:r>
                        <a:rPr sz="600" kern="0" spc="3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 </a:t>
                      </a:r>
                      <a:r>
                        <a:rPr sz="900" kern="0" spc="2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∈</a:t>
                      </a:r>
                      <a:r>
                        <a:rPr sz="900" kern="0" spc="1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400" kern="0" spc="20" baseline="500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ℝ</a:t>
                      </a:r>
                      <a:r>
                        <a:rPr sz="1000" kern="0" spc="0" baseline="800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L</a:t>
                      </a:r>
                      <a:r>
                        <a:rPr sz="600" kern="0" spc="1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           </a:t>
                      </a:r>
                      <a:r>
                        <a:rPr sz="600" kern="0" spc="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                      </a:t>
                      </a:r>
                      <a:r>
                        <a:rPr sz="900" kern="0" spc="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X</a:t>
                      </a:r>
                      <a:r>
                        <a:rPr sz="900" kern="0" spc="2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∈</a:t>
                      </a:r>
                      <a:r>
                        <a:rPr sz="900" kern="0" spc="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1400" kern="0" spc="20" baseline="1700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ℝ</a:t>
                      </a:r>
                      <a:r>
                        <a:rPr sz="1000" kern="0" spc="20" baseline="23000" dirty="0">
                          <a:solidFill>
                            <a:srgbClr val="0097A7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w×n</a:t>
                      </a:r>
                      <a:endParaRPr sz="1000" baseline="23000" dirty="0"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2" name="textbox 172">
            <a:extLst>
              <a:ext uri="{FF2B5EF4-FFF2-40B4-BE49-F238E27FC236}">
                <a16:creationId xmlns:a16="http://schemas.microsoft.com/office/drawing/2014/main" id="{8EAB634D-8810-6C8B-3EBA-E71A6CBDBB80}"/>
              </a:ext>
            </a:extLst>
          </p:cNvPr>
          <p:cNvSpPr/>
          <p:nvPr/>
        </p:nvSpPr>
        <p:spPr>
          <a:xfrm>
            <a:off x="3041535" y="219798"/>
            <a:ext cx="4537075" cy="5441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00530" marR="0" lvl="0" indent="0" algn="l" defTabSz="914400" rtl="0" eaLnBrk="0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0" cap="none" spc="3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D-</a:t>
            </a:r>
            <a:r>
              <a:rPr kumimoji="0" sz="1700" b="1" i="0" u="none" strike="noStrike" kern="0" cap="none" spc="3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Sparse</a:t>
            </a:r>
            <a:endParaRPr kumimoji="0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ts val="16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基于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DLinear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+mn-ea"/>
              </a:rPr>
              <a:t>SparseTSF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模型的通用长</a:t>
            </a:r>
            <a:r>
              <a:rPr kumimoji="0" sz="1200" b="1" i="0" u="none" strike="noStrike" kern="0" cap="none" spc="-2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时间序列预测模型</a:t>
            </a:r>
            <a:r>
              <a:rPr kumimoji="0" lang="en-US" sz="1200" b="1" i="0" u="none" strike="noStrike" kern="0" cap="none" spc="-2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176" name="picture 176">
            <a:extLst>
              <a:ext uri="{FF2B5EF4-FFF2-40B4-BE49-F238E27FC236}">
                <a16:creationId xmlns:a16="http://schemas.microsoft.com/office/drawing/2014/main" id="{D29F5987-677A-EC18-D83E-6F9761895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386071" y="1225295"/>
            <a:ext cx="606552" cy="1371600"/>
          </a:xfrm>
          <a:prstGeom prst="rect">
            <a:avLst/>
          </a:prstGeom>
        </p:spPr>
      </p:pic>
      <p:pic>
        <p:nvPicPr>
          <p:cNvPr id="178" name="picture 178">
            <a:extLst>
              <a:ext uri="{FF2B5EF4-FFF2-40B4-BE49-F238E27FC236}">
                <a16:creationId xmlns:a16="http://schemas.microsoft.com/office/drawing/2014/main" id="{54A1481B-78B2-2C7F-BA26-0EF1C14AD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562344" y="1231391"/>
            <a:ext cx="606552" cy="1359408"/>
          </a:xfrm>
          <a:prstGeom prst="rect">
            <a:avLst/>
          </a:prstGeom>
        </p:spPr>
      </p:pic>
      <p:sp>
        <p:nvSpPr>
          <p:cNvPr id="188" name="textbox 188">
            <a:extLst>
              <a:ext uri="{FF2B5EF4-FFF2-40B4-BE49-F238E27FC236}">
                <a16:creationId xmlns:a16="http://schemas.microsoft.com/office/drawing/2014/main" id="{4B9960D6-5735-B8C4-C0EE-9C98BF8E9709}"/>
              </a:ext>
            </a:extLst>
          </p:cNvPr>
          <p:cNvSpPr/>
          <p:nvPr/>
        </p:nvSpPr>
        <p:spPr>
          <a:xfrm>
            <a:off x="5722556" y="3594309"/>
            <a:ext cx="2714625" cy="2470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00" b="0" i="0" u="none" strike="noStrike" kern="1200" cap="none" spc="0" normalizeH="0" baseline="3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/>
              <a:ea typeface="Cambria Math" panose="02040503050406030204"/>
              <a:cs typeface="Cambria Math" panose="02040503050406030204"/>
            </a:endParaRPr>
          </a:p>
        </p:txBody>
      </p:sp>
      <p:graphicFrame>
        <p:nvGraphicFramePr>
          <p:cNvPr id="190" name="table 190">
            <a:extLst>
              <a:ext uri="{FF2B5EF4-FFF2-40B4-BE49-F238E27FC236}">
                <a16:creationId xmlns:a16="http://schemas.microsoft.com/office/drawing/2014/main" id="{74A215F7-5495-CA7F-A551-94D1AA9E75B7}"/>
              </a:ext>
            </a:extLst>
          </p:cNvPr>
          <p:cNvGraphicFramePr>
            <a:graphicFrameLocks noGrp="1"/>
          </p:cNvGraphicFramePr>
          <p:nvPr/>
        </p:nvGraphicFramePr>
        <p:xfrm>
          <a:off x="5323458" y="1568450"/>
          <a:ext cx="895984" cy="620395"/>
        </p:xfrm>
        <a:graphic>
          <a:graphicData uri="http://schemas.openxmlformats.org/drawingml/2006/table">
            <a:tbl>
              <a:tblPr>
                <a:solidFill>
                  <a:srgbClr val="F0EAF5"/>
                </a:solidFill>
              </a:tblPr>
              <a:tblGrid>
                <a:gridCol w="895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03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9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4615" algn="l" rtl="0" eaLnBrk="0">
                        <a:lnSpc>
                          <a:spcPct val="84000"/>
                        </a:lnSpc>
                      </a:pPr>
                      <a:r>
                        <a:rPr sz="1000" kern="0" spc="0" dirty="0">
                          <a:solidFill>
                            <a:srgbClr val="7030A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Linear</a:t>
                      </a:r>
                      <a:r>
                        <a:rPr sz="1000" kern="0" spc="150" dirty="0">
                          <a:solidFill>
                            <a:srgbClr val="7030A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7030A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Layer</a:t>
                      </a: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textbox 200">
            <a:extLst>
              <a:ext uri="{FF2B5EF4-FFF2-40B4-BE49-F238E27FC236}">
                <a16:creationId xmlns:a16="http://schemas.microsoft.com/office/drawing/2014/main" id="{28491E74-D6CB-FBFE-59CF-20098D960443}"/>
              </a:ext>
            </a:extLst>
          </p:cNvPr>
          <p:cNvSpPr/>
          <p:nvPr/>
        </p:nvSpPr>
        <p:spPr>
          <a:xfrm>
            <a:off x="2395526" y="1730218"/>
            <a:ext cx="597534" cy="340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317" rIns="0" bIns="0"/>
          <a:lstStyle/>
          <a:p>
            <a:pPr marL="12700" marR="0" lvl="0" indent="97155" algn="l" defTabSz="914400" rtl="0" eaLnBrk="0" fontAlgn="auto" latinLnBrk="0" hangingPunct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1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Aggregate</a:t>
            </a:r>
            <a:r>
              <a:rPr kumimoji="0" sz="800" b="0" i="0" u="none" strike="noStrike" kern="0" cap="none" spc="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kumimoji="0" sz="800" b="0" i="0" u="none" strike="noStrike" kern="0" cap="none" spc="-1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within</a:t>
            </a:r>
            <a:r>
              <a:rPr kumimoji="0" sz="800" b="0" i="0" u="none" strike="noStrike" kern="0" cap="none" spc="10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kumimoji="0" sz="800" b="0" i="0" u="none" strike="noStrike" kern="0" cap="none" spc="-1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per</a:t>
            </a: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iod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02" name="textbox 202">
            <a:extLst>
              <a:ext uri="{FF2B5EF4-FFF2-40B4-BE49-F238E27FC236}">
                <a16:creationId xmlns:a16="http://schemas.microsoft.com/office/drawing/2014/main" id="{6A5A9C0C-0E4F-B7F1-5541-172DADCC5FD3}"/>
              </a:ext>
            </a:extLst>
          </p:cNvPr>
          <p:cNvSpPr/>
          <p:nvPr/>
        </p:nvSpPr>
        <p:spPr>
          <a:xfrm>
            <a:off x="7347245" y="1746969"/>
            <a:ext cx="547369" cy="3022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14605" algn="l" defTabSz="914400" rtl="0" eaLnBrk="0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Upsample</a:t>
            </a:r>
            <a:r>
              <a:rPr kumimoji="0" sz="800" b="0" i="0" u="none" strike="noStrike" kern="0" cap="none" spc="-1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r>
              <a:rPr kumimoji="0" sz="800" b="0" i="0" u="none" strike="noStrike" kern="0" cap="none" spc="10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period</a:t>
            </a:r>
            <a:r>
              <a:rPr kumimoji="0" sz="800" b="0" i="0" u="none" strike="noStrike" kern="0" cap="none" spc="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kumimoji="0" sz="900" b="0" i="1" u="none" strike="noStrike" kern="0" cap="none" spc="-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10" name="textbox 210">
            <a:extLst>
              <a:ext uri="{FF2B5EF4-FFF2-40B4-BE49-F238E27FC236}">
                <a16:creationId xmlns:a16="http://schemas.microsoft.com/office/drawing/2014/main" id="{F1223B1B-4386-8A06-7010-329383A5B308}"/>
              </a:ext>
            </a:extLst>
          </p:cNvPr>
          <p:cNvSpPr/>
          <p:nvPr/>
        </p:nvSpPr>
        <p:spPr>
          <a:xfrm>
            <a:off x="5352031" y="1391890"/>
            <a:ext cx="850264" cy="1244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1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Parameter-shari</a:t>
            </a: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ng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12" name="textbox 212">
            <a:extLst>
              <a:ext uri="{FF2B5EF4-FFF2-40B4-BE49-F238E27FC236}">
                <a16:creationId xmlns:a16="http://schemas.microsoft.com/office/drawing/2014/main" id="{B5BE3FB7-3F40-FE52-3B3A-29F802BC0869}"/>
              </a:ext>
            </a:extLst>
          </p:cNvPr>
          <p:cNvSpPr/>
          <p:nvPr/>
        </p:nvSpPr>
        <p:spPr>
          <a:xfrm>
            <a:off x="6588817" y="2847575"/>
            <a:ext cx="565784" cy="1651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10" normalizeH="0" baseline="-500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Y</a:t>
            </a:r>
            <a:r>
              <a:rPr kumimoji="0" sz="900" b="0" i="0" u="none" strike="noStrike" kern="0" cap="none" spc="10" normalizeH="0" baseline="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kumimoji="0" sz="1400" b="0" i="0" u="none" strike="noStrike" kern="0" cap="none" spc="10" normalizeH="0" baseline="-500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∈</a:t>
            </a:r>
            <a:r>
              <a:rPr kumimoji="0" sz="900" b="0" i="0" u="none" strike="noStrike" kern="0" cap="none" spc="10" normalizeH="0" baseline="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kumimoji="0" sz="1400" b="0" i="0" u="none" strike="noStrike" kern="0" cap="none" spc="10" normalizeH="0" baseline="900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ℝ</a:t>
            </a:r>
            <a:r>
              <a:rPr kumimoji="0" sz="1000" b="0" i="0" u="none" strike="noStrike" kern="0" cap="none" spc="10" normalizeH="0" baseline="1300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w×m</a:t>
            </a:r>
            <a:endParaRPr kumimoji="0" sz="1000" b="0" i="0" u="none" strike="noStrike" kern="1200" cap="none" spc="0" normalizeH="0" baseline="13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/>
              <a:ea typeface="Cambria Math" panose="02040503050406030204"/>
              <a:cs typeface="Cambria Math" panose="02040503050406030204"/>
            </a:endParaRPr>
          </a:p>
        </p:txBody>
      </p:sp>
      <p:pic>
        <p:nvPicPr>
          <p:cNvPr id="216" name="picture 216">
            <a:extLst>
              <a:ext uri="{FF2B5EF4-FFF2-40B4-BE49-F238E27FC236}">
                <a16:creationId xmlns:a16="http://schemas.microsoft.com/office/drawing/2014/main" id="{6F179930-FDFA-3CB2-3368-13ED8488B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532632" y="1830323"/>
            <a:ext cx="786384" cy="73152"/>
          </a:xfrm>
          <a:prstGeom prst="rect">
            <a:avLst/>
          </a:prstGeom>
        </p:spPr>
      </p:pic>
      <p:pic>
        <p:nvPicPr>
          <p:cNvPr id="218" name="picture 218">
            <a:extLst>
              <a:ext uri="{FF2B5EF4-FFF2-40B4-BE49-F238E27FC236}">
                <a16:creationId xmlns:a16="http://schemas.microsoft.com/office/drawing/2014/main" id="{BAB90029-F615-ACE7-A0EC-17F4D88BA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424683" y="1844040"/>
            <a:ext cx="678180" cy="76199"/>
          </a:xfrm>
          <a:prstGeom prst="rect">
            <a:avLst/>
          </a:prstGeom>
        </p:spPr>
      </p:pic>
      <p:pic>
        <p:nvPicPr>
          <p:cNvPr id="220" name="picture 220">
            <a:extLst>
              <a:ext uri="{FF2B5EF4-FFF2-40B4-BE49-F238E27FC236}">
                <a16:creationId xmlns:a16="http://schemas.microsoft.com/office/drawing/2014/main" id="{E9BE4766-6545-A50C-F648-670F3803E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227063" y="1830323"/>
            <a:ext cx="251459" cy="76200"/>
          </a:xfrm>
          <a:prstGeom prst="rect">
            <a:avLst/>
          </a:prstGeom>
        </p:spPr>
      </p:pic>
      <p:pic>
        <p:nvPicPr>
          <p:cNvPr id="222" name="picture 222">
            <a:extLst>
              <a:ext uri="{FF2B5EF4-FFF2-40B4-BE49-F238E27FC236}">
                <a16:creationId xmlns:a16="http://schemas.microsoft.com/office/drawing/2014/main" id="{E45C5A11-A5FC-5128-3324-C9BF3061EA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079491" y="1827276"/>
            <a:ext cx="251459" cy="76200"/>
          </a:xfrm>
          <a:prstGeom prst="rect">
            <a:avLst/>
          </a:prstGeom>
        </p:spPr>
      </p:pic>
      <p:sp>
        <p:nvSpPr>
          <p:cNvPr id="224" name="textbox 224">
            <a:extLst>
              <a:ext uri="{FF2B5EF4-FFF2-40B4-BE49-F238E27FC236}">
                <a16:creationId xmlns:a16="http://schemas.microsoft.com/office/drawing/2014/main" id="{DA74631D-D177-EB73-A9B7-2EE2AFAEF4CA}"/>
              </a:ext>
            </a:extLst>
          </p:cNvPr>
          <p:cNvSpPr/>
          <p:nvPr/>
        </p:nvSpPr>
        <p:spPr>
          <a:xfrm>
            <a:off x="7037968" y="3564045"/>
            <a:ext cx="75564" cy="730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ts val="3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" b="0" i="0" u="none" strike="noStrike" kern="0" cap="none" spc="30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′</a:t>
            </a:r>
            <a:endParaRPr kumimoji="0" sz="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/>
              <a:ea typeface="Cambria Math" panose="02040503050406030204"/>
              <a:cs typeface="Cambria Math" panose="0204050305040603020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8E81D3-03A1-691F-4E8B-4F2EA4A39515}"/>
              </a:ext>
            </a:extLst>
          </p:cNvPr>
          <p:cNvSpPr txBox="1"/>
          <p:nvPr/>
        </p:nvSpPr>
        <p:spPr>
          <a:xfrm>
            <a:off x="2184400" y="3564255"/>
            <a:ext cx="5859670" cy="8708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对原始序列进行下采样，转换成长度为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14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的下采样序列，这大大减少了输入长度。得到的序列是存储的是各周期相同位置的信息，反映了序列的趋势。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BB6D50-4DC0-98CF-759E-23EAAD1C92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056" y="884597"/>
            <a:ext cx="5577278" cy="2462752"/>
          </a:xfrm>
          <a:prstGeom prst="rect">
            <a:avLst/>
          </a:prstGeom>
        </p:spPr>
      </p:pic>
      <p:graphicFrame>
        <p:nvGraphicFramePr>
          <p:cNvPr id="4" name="table 232">
            <a:extLst>
              <a:ext uri="{FF2B5EF4-FFF2-40B4-BE49-F238E27FC236}">
                <a16:creationId xmlns:a16="http://schemas.microsoft.com/office/drawing/2014/main" id="{3B97BE49-E7D2-5A2C-9B5A-C9EEE56B7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76125"/>
              </p:ext>
            </p:extLst>
          </p:nvPr>
        </p:nvGraphicFramePr>
        <p:xfrm>
          <a:off x="5310072" y="882030"/>
          <a:ext cx="1907658" cy="1252236"/>
        </p:xfrm>
        <a:graphic>
          <a:graphicData uri="http://schemas.openxmlformats.org/drawingml/2006/table">
            <a:tbl>
              <a:tblPr/>
              <a:tblGrid>
                <a:gridCol w="167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527"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28930" algn="l" rtl="0" eaLnBrk="0">
                        <a:lnSpc>
                          <a:spcPct val="81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029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667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endParaRPr sz="900" dirty="0"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57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endParaRPr sz="600" dirty="0"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4074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900" kern="0" spc="0" dirty="0">
                          <a:solidFill>
                            <a:srgbClr val="00B05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Y</a:t>
                      </a:r>
                      <a:r>
                        <a:rPr sz="900" kern="0" spc="10" dirty="0">
                          <a:solidFill>
                            <a:srgbClr val="00B05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900" kern="0" spc="0" dirty="0">
                          <a:solidFill>
                            <a:srgbClr val="00B05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∈</a:t>
                      </a:r>
                      <a:endParaRPr sz="900" dirty="0"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57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CD5D5-56E5-4336-365C-5E911AF7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table 164">
            <a:extLst>
              <a:ext uri="{FF2B5EF4-FFF2-40B4-BE49-F238E27FC236}">
                <a16:creationId xmlns:a16="http://schemas.microsoft.com/office/drawing/2014/main" id="{61599AF8-D10E-A8D3-48E6-FEBF8E7E4A2A}"/>
              </a:ext>
            </a:extLst>
          </p:cNvPr>
          <p:cNvGraphicFramePr>
            <a:graphicFrameLocks noGrp="1"/>
          </p:cNvGraphicFramePr>
          <p:nvPr/>
        </p:nvGraphicFramePr>
        <p:xfrm>
          <a:off x="253" y="0"/>
          <a:ext cx="1328420" cy="5135879"/>
        </p:xfrm>
        <a:graphic>
          <a:graphicData uri="http://schemas.openxmlformats.org/drawingml/2006/table">
            <a:tbl>
              <a:tblPr>
                <a:solidFill>
                  <a:srgbClr val="1F4E79"/>
                </a:solidFill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58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2230" algn="l" rtl="0" eaLnBrk="0">
                        <a:lnSpc>
                          <a:spcPct val="81000"/>
                        </a:lnSpc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Highlig</a:t>
                      </a:r>
                      <a:r>
                        <a:rPr sz="1400" b="1" kern="0" spc="-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3815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Motivations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8895" algn="l" rtl="0" eaLnBrk="0">
                        <a:lnSpc>
                          <a:spcPct val="81000"/>
                        </a:lnSpc>
                        <a:spcBef>
                          <a:spcPts val="425"/>
                        </a:spcBef>
                      </a:pP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3.</a:t>
                      </a:r>
                      <a:r>
                        <a:rPr sz="1400" b="1" kern="0" spc="1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Method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640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4.</a:t>
                      </a:r>
                      <a:r>
                        <a:rPr sz="1400" b="1" kern="0" spc="2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Results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016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5.</a:t>
                      </a:r>
                      <a:r>
                        <a:rPr sz="1400" b="1" kern="0" spc="21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Inspira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6" name="textbox 166">
            <a:extLst>
              <a:ext uri="{FF2B5EF4-FFF2-40B4-BE49-F238E27FC236}">
                <a16:creationId xmlns:a16="http://schemas.microsoft.com/office/drawing/2014/main" id="{8C8B6746-91A0-9959-AF30-E80CCA6CEDC3}"/>
              </a:ext>
            </a:extLst>
          </p:cNvPr>
          <p:cNvSpPr/>
          <p:nvPr/>
        </p:nvSpPr>
        <p:spPr>
          <a:xfrm>
            <a:off x="2489070" y="3558823"/>
            <a:ext cx="5175250" cy="6305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6340475" marR="0" lvl="0" indent="0" algn="l" defTabSz="914400" rtl="0" eaLnBrk="0" fontAlgn="auto" latinLnBrk="0" hangingPunct="1">
              <a:lnSpc>
                <a:spcPct val="84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r" defTabSz="914400" rtl="0" eaLnBrk="0" fontAlgn="auto" latinLnBrk="0" hangingPunct="1">
              <a:lnSpc>
                <a:spcPts val="1095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graphicFrame>
        <p:nvGraphicFramePr>
          <p:cNvPr id="170" name="table 170">
            <a:extLst>
              <a:ext uri="{FF2B5EF4-FFF2-40B4-BE49-F238E27FC236}">
                <a16:creationId xmlns:a16="http://schemas.microsoft.com/office/drawing/2014/main" id="{6DEC0782-18A3-53D1-E6C0-DF0B52B0A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36163"/>
              </p:ext>
            </p:extLst>
          </p:nvPr>
        </p:nvGraphicFramePr>
        <p:xfrm>
          <a:off x="2954527" y="1129029"/>
          <a:ext cx="2122168" cy="1918970"/>
        </p:xfrm>
        <a:graphic>
          <a:graphicData uri="http://schemas.openxmlformats.org/drawingml/2006/table">
            <a:tbl>
              <a:tblPr/>
              <a:tblGrid>
                <a:gridCol w="154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8420" algn="l" rtl="0" eaLnBrk="0">
                        <a:lnSpc>
                          <a:spcPts val="640"/>
                        </a:lnSpc>
                        <a:spcBef>
                          <a:spcPts val="0"/>
                        </a:spcBef>
                      </a:pPr>
                      <a:r>
                        <a:rPr sz="900" i="1" kern="0" spc="0" dirty="0">
                          <a:solidFill>
                            <a:srgbClr val="434343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</a:t>
                      </a:r>
                      <a:endParaRPr sz="9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9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21000"/>
                        </a:lnSpc>
                      </a:pPr>
                      <a:endParaRPr sz="1000" baseline="23000" dirty="0"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2" name="textbox 172">
            <a:extLst>
              <a:ext uri="{FF2B5EF4-FFF2-40B4-BE49-F238E27FC236}">
                <a16:creationId xmlns:a16="http://schemas.microsoft.com/office/drawing/2014/main" id="{304D3D04-20C1-9810-5192-EE44C2D6B53E}"/>
              </a:ext>
            </a:extLst>
          </p:cNvPr>
          <p:cNvSpPr/>
          <p:nvPr/>
        </p:nvSpPr>
        <p:spPr>
          <a:xfrm>
            <a:off x="3041535" y="219798"/>
            <a:ext cx="4537075" cy="5441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00530" marR="0" lvl="0" indent="0" algn="l" defTabSz="914400" rtl="0" eaLnBrk="0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0" cap="none" spc="3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D-</a:t>
            </a:r>
            <a:r>
              <a:rPr kumimoji="0" sz="1700" b="1" i="0" u="none" strike="noStrike" kern="0" cap="none" spc="3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Sparse</a:t>
            </a:r>
            <a:endParaRPr kumimoji="0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ts val="16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基于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+mn-ea"/>
              </a:rPr>
              <a:t>DLinear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+mn-ea"/>
              </a:rPr>
              <a:t>SparseTSF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模型的通用长</a:t>
            </a:r>
            <a:r>
              <a:rPr kumimoji="0" sz="1200" b="1" i="0" u="none" strike="noStrike" kern="0" cap="none" spc="-2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时间序列预测模型</a:t>
            </a:r>
            <a:r>
              <a:rPr kumimoji="0" lang="en-US" sz="1200" b="1" i="0" u="none" strike="noStrike" kern="0" cap="none" spc="-2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176" name="picture 176">
            <a:extLst>
              <a:ext uri="{FF2B5EF4-FFF2-40B4-BE49-F238E27FC236}">
                <a16:creationId xmlns:a16="http://schemas.microsoft.com/office/drawing/2014/main" id="{3CE1EDFA-0378-7A81-E207-B2934F001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386071" y="1225295"/>
            <a:ext cx="606552" cy="1371600"/>
          </a:xfrm>
          <a:prstGeom prst="rect">
            <a:avLst/>
          </a:prstGeom>
        </p:spPr>
      </p:pic>
      <p:pic>
        <p:nvPicPr>
          <p:cNvPr id="178" name="picture 178">
            <a:extLst>
              <a:ext uri="{FF2B5EF4-FFF2-40B4-BE49-F238E27FC236}">
                <a16:creationId xmlns:a16="http://schemas.microsoft.com/office/drawing/2014/main" id="{44C609DF-4C81-6CCE-3DE0-656B9EE2A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562344" y="1231391"/>
            <a:ext cx="606552" cy="1359408"/>
          </a:xfrm>
          <a:prstGeom prst="rect">
            <a:avLst/>
          </a:prstGeom>
        </p:spPr>
      </p:pic>
      <p:sp>
        <p:nvSpPr>
          <p:cNvPr id="188" name="textbox 188">
            <a:extLst>
              <a:ext uri="{FF2B5EF4-FFF2-40B4-BE49-F238E27FC236}">
                <a16:creationId xmlns:a16="http://schemas.microsoft.com/office/drawing/2014/main" id="{A5C4BCB8-F404-E345-21BF-10D03A9C7CFF}"/>
              </a:ext>
            </a:extLst>
          </p:cNvPr>
          <p:cNvSpPr/>
          <p:nvPr/>
        </p:nvSpPr>
        <p:spPr>
          <a:xfrm>
            <a:off x="5722556" y="3594309"/>
            <a:ext cx="2714625" cy="2470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00" b="0" i="0" u="none" strike="noStrike" kern="1200" cap="none" spc="0" normalizeH="0" baseline="3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/>
              <a:ea typeface="Cambria Math" panose="02040503050406030204"/>
              <a:cs typeface="Cambria Math" panose="02040503050406030204"/>
            </a:endParaRPr>
          </a:p>
        </p:txBody>
      </p:sp>
      <p:graphicFrame>
        <p:nvGraphicFramePr>
          <p:cNvPr id="190" name="table 190">
            <a:extLst>
              <a:ext uri="{FF2B5EF4-FFF2-40B4-BE49-F238E27FC236}">
                <a16:creationId xmlns:a16="http://schemas.microsoft.com/office/drawing/2014/main" id="{CF9DCB66-E5BA-BE46-F633-4280563D453A}"/>
              </a:ext>
            </a:extLst>
          </p:cNvPr>
          <p:cNvGraphicFramePr>
            <a:graphicFrameLocks noGrp="1"/>
          </p:cNvGraphicFramePr>
          <p:nvPr/>
        </p:nvGraphicFramePr>
        <p:xfrm>
          <a:off x="5323458" y="1568450"/>
          <a:ext cx="895984" cy="620395"/>
        </p:xfrm>
        <a:graphic>
          <a:graphicData uri="http://schemas.openxmlformats.org/drawingml/2006/table">
            <a:tbl>
              <a:tblPr>
                <a:solidFill>
                  <a:srgbClr val="F0EAF5"/>
                </a:solidFill>
              </a:tblPr>
              <a:tblGrid>
                <a:gridCol w="895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03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9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4615" algn="l" rtl="0" eaLnBrk="0">
                        <a:lnSpc>
                          <a:spcPct val="84000"/>
                        </a:lnSpc>
                      </a:pPr>
                      <a:r>
                        <a:rPr sz="1000" kern="0" spc="0" dirty="0">
                          <a:solidFill>
                            <a:srgbClr val="7030A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Linear</a:t>
                      </a:r>
                      <a:r>
                        <a:rPr sz="1000" kern="0" spc="150" dirty="0">
                          <a:solidFill>
                            <a:srgbClr val="7030A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7030A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Layer</a:t>
                      </a: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textbox 200">
            <a:extLst>
              <a:ext uri="{FF2B5EF4-FFF2-40B4-BE49-F238E27FC236}">
                <a16:creationId xmlns:a16="http://schemas.microsoft.com/office/drawing/2014/main" id="{C0D6CE38-14F2-6B51-0338-FEB4063EF1B5}"/>
              </a:ext>
            </a:extLst>
          </p:cNvPr>
          <p:cNvSpPr/>
          <p:nvPr/>
        </p:nvSpPr>
        <p:spPr>
          <a:xfrm>
            <a:off x="2395526" y="1730218"/>
            <a:ext cx="597534" cy="340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317" rIns="0" bIns="0"/>
          <a:lstStyle/>
          <a:p>
            <a:pPr marL="12700" marR="0" lvl="0" indent="97155" algn="l" defTabSz="914400" rtl="0" eaLnBrk="0" fontAlgn="auto" latinLnBrk="0" hangingPunct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1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Aggregate</a:t>
            </a:r>
            <a:r>
              <a:rPr kumimoji="0" sz="800" b="0" i="0" u="none" strike="noStrike" kern="0" cap="none" spc="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kumimoji="0" sz="800" b="0" i="0" u="none" strike="noStrike" kern="0" cap="none" spc="-1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within</a:t>
            </a:r>
            <a:r>
              <a:rPr kumimoji="0" sz="800" b="0" i="0" u="none" strike="noStrike" kern="0" cap="none" spc="10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kumimoji="0" sz="800" b="0" i="0" u="none" strike="noStrike" kern="0" cap="none" spc="-1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per</a:t>
            </a: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iod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10" name="textbox 210">
            <a:extLst>
              <a:ext uri="{FF2B5EF4-FFF2-40B4-BE49-F238E27FC236}">
                <a16:creationId xmlns:a16="http://schemas.microsoft.com/office/drawing/2014/main" id="{92DF751C-28E4-71FB-F820-F07E64C3900C}"/>
              </a:ext>
            </a:extLst>
          </p:cNvPr>
          <p:cNvSpPr/>
          <p:nvPr/>
        </p:nvSpPr>
        <p:spPr>
          <a:xfrm>
            <a:off x="5352031" y="1391890"/>
            <a:ext cx="850264" cy="1244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1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Parameter-shari</a:t>
            </a: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ng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12" name="textbox 212">
            <a:extLst>
              <a:ext uri="{FF2B5EF4-FFF2-40B4-BE49-F238E27FC236}">
                <a16:creationId xmlns:a16="http://schemas.microsoft.com/office/drawing/2014/main" id="{EF7BADDB-C945-4FC0-158F-EA747A0C3260}"/>
              </a:ext>
            </a:extLst>
          </p:cNvPr>
          <p:cNvSpPr/>
          <p:nvPr/>
        </p:nvSpPr>
        <p:spPr>
          <a:xfrm>
            <a:off x="6588817" y="2847575"/>
            <a:ext cx="565784" cy="1651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10" normalizeH="0" baseline="-500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Y</a:t>
            </a:r>
            <a:r>
              <a:rPr kumimoji="0" sz="900" b="0" i="0" u="none" strike="noStrike" kern="0" cap="none" spc="10" normalizeH="0" baseline="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kumimoji="0" sz="1400" b="0" i="0" u="none" strike="noStrike" kern="0" cap="none" spc="10" normalizeH="0" baseline="-500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∈</a:t>
            </a:r>
            <a:r>
              <a:rPr kumimoji="0" sz="900" b="0" i="0" u="none" strike="noStrike" kern="0" cap="none" spc="10" normalizeH="0" baseline="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kumimoji="0" sz="1400" b="0" i="0" u="none" strike="noStrike" kern="0" cap="none" spc="10" normalizeH="0" baseline="900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ℝ</a:t>
            </a:r>
            <a:r>
              <a:rPr kumimoji="0" sz="1000" b="0" i="0" u="none" strike="noStrike" kern="0" cap="none" spc="10" normalizeH="0" baseline="1300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w×m</a:t>
            </a:r>
            <a:endParaRPr kumimoji="0" sz="1000" b="0" i="0" u="none" strike="noStrike" kern="1200" cap="none" spc="0" normalizeH="0" baseline="13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/>
              <a:ea typeface="Cambria Math" panose="02040503050406030204"/>
              <a:cs typeface="Cambria Math" panose="02040503050406030204"/>
            </a:endParaRPr>
          </a:p>
        </p:txBody>
      </p:sp>
      <p:pic>
        <p:nvPicPr>
          <p:cNvPr id="216" name="picture 216">
            <a:extLst>
              <a:ext uri="{FF2B5EF4-FFF2-40B4-BE49-F238E27FC236}">
                <a16:creationId xmlns:a16="http://schemas.microsoft.com/office/drawing/2014/main" id="{99F69F05-579F-4E7B-5536-9E303096E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532632" y="1830323"/>
            <a:ext cx="786384" cy="73152"/>
          </a:xfrm>
          <a:prstGeom prst="rect">
            <a:avLst/>
          </a:prstGeom>
        </p:spPr>
      </p:pic>
      <p:pic>
        <p:nvPicPr>
          <p:cNvPr id="218" name="picture 218">
            <a:extLst>
              <a:ext uri="{FF2B5EF4-FFF2-40B4-BE49-F238E27FC236}">
                <a16:creationId xmlns:a16="http://schemas.microsoft.com/office/drawing/2014/main" id="{F70EB38B-783B-6821-AC30-1D4499688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424683" y="1844040"/>
            <a:ext cx="678180" cy="76199"/>
          </a:xfrm>
          <a:prstGeom prst="rect">
            <a:avLst/>
          </a:prstGeom>
        </p:spPr>
      </p:pic>
      <p:pic>
        <p:nvPicPr>
          <p:cNvPr id="220" name="picture 220">
            <a:extLst>
              <a:ext uri="{FF2B5EF4-FFF2-40B4-BE49-F238E27FC236}">
                <a16:creationId xmlns:a16="http://schemas.microsoft.com/office/drawing/2014/main" id="{642645AB-4EBE-EDB5-8043-A331707B6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227063" y="1830323"/>
            <a:ext cx="251459" cy="76200"/>
          </a:xfrm>
          <a:prstGeom prst="rect">
            <a:avLst/>
          </a:prstGeom>
        </p:spPr>
      </p:pic>
      <p:pic>
        <p:nvPicPr>
          <p:cNvPr id="222" name="picture 222">
            <a:extLst>
              <a:ext uri="{FF2B5EF4-FFF2-40B4-BE49-F238E27FC236}">
                <a16:creationId xmlns:a16="http://schemas.microsoft.com/office/drawing/2014/main" id="{81021478-E4A4-58C3-DEC2-41D16128A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079491" y="1827276"/>
            <a:ext cx="251459" cy="76200"/>
          </a:xfrm>
          <a:prstGeom prst="rect">
            <a:avLst/>
          </a:prstGeom>
        </p:spPr>
      </p:pic>
      <p:sp>
        <p:nvSpPr>
          <p:cNvPr id="224" name="textbox 224">
            <a:extLst>
              <a:ext uri="{FF2B5EF4-FFF2-40B4-BE49-F238E27FC236}">
                <a16:creationId xmlns:a16="http://schemas.microsoft.com/office/drawing/2014/main" id="{DFE09A92-076F-9DFC-6099-EF11E08A75E8}"/>
              </a:ext>
            </a:extLst>
          </p:cNvPr>
          <p:cNvSpPr/>
          <p:nvPr/>
        </p:nvSpPr>
        <p:spPr>
          <a:xfrm>
            <a:off x="7037968" y="3564045"/>
            <a:ext cx="75564" cy="730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ts val="3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" b="0" i="0" u="none" strike="noStrike" kern="0" cap="none" spc="30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′</a:t>
            </a:r>
            <a:endParaRPr kumimoji="0" sz="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/>
              <a:ea typeface="Cambria Math" panose="02040503050406030204"/>
              <a:cs typeface="Cambria Math" panose="0204050305040603020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83638-BD27-892C-0D30-B4282BB0E343}"/>
              </a:ext>
            </a:extLst>
          </p:cNvPr>
          <p:cNvSpPr txBox="1"/>
          <p:nvPr/>
        </p:nvSpPr>
        <p:spPr>
          <a:xfrm>
            <a:off x="2184400" y="3564255"/>
            <a:ext cx="102362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640277-3FD4-7A91-545E-7D7F1D66B3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5526" y="896232"/>
            <a:ext cx="4908967" cy="2167646"/>
          </a:xfrm>
          <a:prstGeom prst="rect">
            <a:avLst/>
          </a:prstGeom>
        </p:spPr>
      </p:pic>
      <p:graphicFrame>
        <p:nvGraphicFramePr>
          <p:cNvPr id="4" name="table 232">
            <a:extLst>
              <a:ext uri="{FF2B5EF4-FFF2-40B4-BE49-F238E27FC236}">
                <a16:creationId xmlns:a16="http://schemas.microsoft.com/office/drawing/2014/main" id="{664B7AC5-A451-A9BE-780F-6BB23F0D5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43213"/>
              </p:ext>
            </p:extLst>
          </p:nvPr>
        </p:nvGraphicFramePr>
        <p:xfrm>
          <a:off x="5261238" y="1763670"/>
          <a:ext cx="1461076" cy="1252236"/>
        </p:xfrm>
        <a:graphic>
          <a:graphicData uri="http://schemas.openxmlformats.org/drawingml/2006/table">
            <a:tbl>
              <a:tblPr/>
              <a:tblGrid>
                <a:gridCol w="127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527"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28930" algn="l" rtl="0" eaLnBrk="0">
                        <a:lnSpc>
                          <a:spcPct val="81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029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667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endParaRPr sz="900" dirty="0"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57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endParaRPr sz="600" dirty="0"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4074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900" kern="0" spc="0" dirty="0">
                          <a:solidFill>
                            <a:srgbClr val="00B05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Y</a:t>
                      </a:r>
                      <a:r>
                        <a:rPr sz="900" kern="0" spc="10" dirty="0">
                          <a:solidFill>
                            <a:srgbClr val="00B05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900" kern="0" spc="0" dirty="0">
                          <a:solidFill>
                            <a:srgbClr val="00B05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∈</a:t>
                      </a:r>
                      <a:endParaRPr sz="900" dirty="0"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56A300E3-6D02-2F54-A43C-FB902388AF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5526" y="3111351"/>
            <a:ext cx="3772535" cy="17995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DA7899-8B13-9639-5CC4-251EDE1F8876}"/>
              </a:ext>
            </a:extLst>
          </p:cNvPr>
          <p:cNvSpPr txBox="1"/>
          <p:nvPr/>
        </p:nvSpPr>
        <p:spPr>
          <a:xfrm>
            <a:off x="6588817" y="3458237"/>
            <a:ext cx="2080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注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为了维持较小的模型规模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我们仍采用通道独立策略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为每个单变量序列找到一个共享函数</a:t>
            </a:r>
          </a:p>
        </p:txBody>
      </p:sp>
    </p:spTree>
    <p:extLst>
      <p:ext uri="{BB962C8B-B14F-4D97-AF65-F5344CB8AC3E}">
        <p14:creationId xmlns:p14="http://schemas.microsoft.com/office/powerpoint/2010/main" val="107127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2E787-CFFA-C52F-93BB-383D444C7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table 164">
            <a:extLst>
              <a:ext uri="{FF2B5EF4-FFF2-40B4-BE49-F238E27FC236}">
                <a16:creationId xmlns:a16="http://schemas.microsoft.com/office/drawing/2014/main" id="{632D61FD-FFCE-A4EF-6E6E-9149880C3400}"/>
              </a:ext>
            </a:extLst>
          </p:cNvPr>
          <p:cNvGraphicFramePr>
            <a:graphicFrameLocks noGrp="1"/>
          </p:cNvGraphicFramePr>
          <p:nvPr/>
        </p:nvGraphicFramePr>
        <p:xfrm>
          <a:off x="253" y="0"/>
          <a:ext cx="1328420" cy="5135879"/>
        </p:xfrm>
        <a:graphic>
          <a:graphicData uri="http://schemas.openxmlformats.org/drawingml/2006/table">
            <a:tbl>
              <a:tblPr>
                <a:solidFill>
                  <a:srgbClr val="1F4E79"/>
                </a:solidFill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58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2230" algn="l" rtl="0" eaLnBrk="0">
                        <a:lnSpc>
                          <a:spcPct val="81000"/>
                        </a:lnSpc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Highlig</a:t>
                      </a:r>
                      <a:r>
                        <a:rPr sz="1400" b="1" kern="0" spc="-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3815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Motivations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8895" algn="l" rtl="0" eaLnBrk="0">
                        <a:lnSpc>
                          <a:spcPct val="81000"/>
                        </a:lnSpc>
                        <a:spcBef>
                          <a:spcPts val="425"/>
                        </a:spcBef>
                      </a:pP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3.</a:t>
                      </a:r>
                      <a:r>
                        <a:rPr sz="1400" b="1" kern="0" spc="1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Method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640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4.</a:t>
                      </a:r>
                      <a:r>
                        <a:rPr sz="1400" b="1" kern="0" spc="2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Results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016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5.</a:t>
                      </a:r>
                      <a:r>
                        <a:rPr sz="1400" b="1" kern="0" spc="21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Inspira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6" name="textbox 166">
            <a:extLst>
              <a:ext uri="{FF2B5EF4-FFF2-40B4-BE49-F238E27FC236}">
                <a16:creationId xmlns:a16="http://schemas.microsoft.com/office/drawing/2014/main" id="{D704F60D-96D0-0137-09AF-176813418F64}"/>
              </a:ext>
            </a:extLst>
          </p:cNvPr>
          <p:cNvSpPr/>
          <p:nvPr/>
        </p:nvSpPr>
        <p:spPr>
          <a:xfrm>
            <a:off x="2489070" y="3558823"/>
            <a:ext cx="5175250" cy="6305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6340475" marR="0" lvl="0" indent="0" algn="l" defTabSz="914400" rtl="0" eaLnBrk="0" fontAlgn="auto" latinLnBrk="0" hangingPunct="1">
              <a:lnSpc>
                <a:spcPct val="84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r" defTabSz="914400" rtl="0" eaLnBrk="0" fontAlgn="auto" latinLnBrk="0" hangingPunct="1">
              <a:lnSpc>
                <a:spcPts val="1095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graphicFrame>
        <p:nvGraphicFramePr>
          <p:cNvPr id="170" name="table 170">
            <a:extLst>
              <a:ext uri="{FF2B5EF4-FFF2-40B4-BE49-F238E27FC236}">
                <a16:creationId xmlns:a16="http://schemas.microsoft.com/office/drawing/2014/main" id="{41AD267A-4456-305F-9D9C-046B4D4297E5}"/>
              </a:ext>
            </a:extLst>
          </p:cNvPr>
          <p:cNvGraphicFramePr>
            <a:graphicFrameLocks noGrp="1"/>
          </p:cNvGraphicFramePr>
          <p:nvPr/>
        </p:nvGraphicFramePr>
        <p:xfrm>
          <a:off x="2954527" y="1129029"/>
          <a:ext cx="2122168" cy="1918970"/>
        </p:xfrm>
        <a:graphic>
          <a:graphicData uri="http://schemas.openxmlformats.org/drawingml/2006/table">
            <a:tbl>
              <a:tblPr/>
              <a:tblGrid>
                <a:gridCol w="154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8420" algn="l" rtl="0" eaLnBrk="0">
                        <a:lnSpc>
                          <a:spcPts val="640"/>
                        </a:lnSpc>
                        <a:spcBef>
                          <a:spcPts val="0"/>
                        </a:spcBef>
                      </a:pPr>
                      <a:r>
                        <a:rPr sz="900" i="1" kern="0" spc="0" dirty="0">
                          <a:solidFill>
                            <a:srgbClr val="434343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</a:t>
                      </a:r>
                      <a:endParaRPr sz="9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9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21000"/>
                        </a:lnSpc>
                      </a:pPr>
                      <a:endParaRPr sz="1000" baseline="23000" dirty="0"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2" name="textbox 172">
            <a:extLst>
              <a:ext uri="{FF2B5EF4-FFF2-40B4-BE49-F238E27FC236}">
                <a16:creationId xmlns:a16="http://schemas.microsoft.com/office/drawing/2014/main" id="{48603FA5-C0F7-2D62-25BF-9BFBEB273D25}"/>
              </a:ext>
            </a:extLst>
          </p:cNvPr>
          <p:cNvSpPr/>
          <p:nvPr/>
        </p:nvSpPr>
        <p:spPr>
          <a:xfrm>
            <a:off x="3041535" y="219798"/>
            <a:ext cx="4537075" cy="5441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00530" marR="0" lvl="0" indent="0" algn="l" defTabSz="914400" rtl="0" eaLnBrk="0" fontAlgn="auto" latinLnBrk="0" hangingPunct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0" cap="none" spc="3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D-</a:t>
            </a:r>
            <a:r>
              <a:rPr kumimoji="0" sz="1700" b="1" i="0" u="none" strike="noStrike" kern="0" cap="none" spc="3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Sparse</a:t>
            </a:r>
            <a:endParaRPr kumimoji="0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ts val="16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基于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+mn-ea"/>
              </a:rPr>
              <a:t>DLinear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+mn-ea"/>
              </a:rPr>
              <a:t>SparseTSF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模型的通用长</a:t>
            </a:r>
            <a:r>
              <a:rPr kumimoji="0" sz="1200" b="1" i="0" u="none" strike="noStrike" kern="0" cap="none" spc="-2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时间序列预测模型</a:t>
            </a:r>
            <a:r>
              <a:rPr kumimoji="0" lang="en-US" sz="1200" b="1" i="0" u="none" strike="noStrike" kern="0" cap="none" spc="-2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176" name="picture 176">
            <a:extLst>
              <a:ext uri="{FF2B5EF4-FFF2-40B4-BE49-F238E27FC236}">
                <a16:creationId xmlns:a16="http://schemas.microsoft.com/office/drawing/2014/main" id="{F9D1A34C-CC7C-051F-A934-9995BE4CD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386071" y="1225295"/>
            <a:ext cx="606552" cy="1371600"/>
          </a:xfrm>
          <a:prstGeom prst="rect">
            <a:avLst/>
          </a:prstGeom>
        </p:spPr>
      </p:pic>
      <p:pic>
        <p:nvPicPr>
          <p:cNvPr id="178" name="picture 178">
            <a:extLst>
              <a:ext uri="{FF2B5EF4-FFF2-40B4-BE49-F238E27FC236}">
                <a16:creationId xmlns:a16="http://schemas.microsoft.com/office/drawing/2014/main" id="{E2301B40-4677-093B-21A2-7FA2B09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562344" y="1231391"/>
            <a:ext cx="606552" cy="1359408"/>
          </a:xfrm>
          <a:prstGeom prst="rect">
            <a:avLst/>
          </a:prstGeom>
        </p:spPr>
      </p:pic>
      <p:sp>
        <p:nvSpPr>
          <p:cNvPr id="188" name="textbox 188">
            <a:extLst>
              <a:ext uri="{FF2B5EF4-FFF2-40B4-BE49-F238E27FC236}">
                <a16:creationId xmlns:a16="http://schemas.microsoft.com/office/drawing/2014/main" id="{A2BB7A19-B8AD-790C-5F39-BF7012E3139C}"/>
              </a:ext>
            </a:extLst>
          </p:cNvPr>
          <p:cNvSpPr/>
          <p:nvPr/>
        </p:nvSpPr>
        <p:spPr>
          <a:xfrm>
            <a:off x="5722556" y="3594309"/>
            <a:ext cx="2714625" cy="2470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00" b="0" i="0" u="none" strike="noStrike" kern="1200" cap="none" spc="0" normalizeH="0" baseline="3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/>
              <a:ea typeface="Cambria Math" panose="02040503050406030204"/>
              <a:cs typeface="Cambria Math" panose="02040503050406030204"/>
            </a:endParaRPr>
          </a:p>
        </p:txBody>
      </p:sp>
      <p:graphicFrame>
        <p:nvGraphicFramePr>
          <p:cNvPr id="190" name="table 190">
            <a:extLst>
              <a:ext uri="{FF2B5EF4-FFF2-40B4-BE49-F238E27FC236}">
                <a16:creationId xmlns:a16="http://schemas.microsoft.com/office/drawing/2014/main" id="{14DBA7A3-55B9-9BB5-15DD-59CDD217FE4C}"/>
              </a:ext>
            </a:extLst>
          </p:cNvPr>
          <p:cNvGraphicFramePr>
            <a:graphicFrameLocks noGrp="1"/>
          </p:cNvGraphicFramePr>
          <p:nvPr/>
        </p:nvGraphicFramePr>
        <p:xfrm>
          <a:off x="5323458" y="1568450"/>
          <a:ext cx="895984" cy="620395"/>
        </p:xfrm>
        <a:graphic>
          <a:graphicData uri="http://schemas.openxmlformats.org/drawingml/2006/table">
            <a:tbl>
              <a:tblPr>
                <a:solidFill>
                  <a:srgbClr val="F0EAF5"/>
                </a:solidFill>
              </a:tblPr>
              <a:tblGrid>
                <a:gridCol w="895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03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9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4615" algn="l" rtl="0" eaLnBrk="0">
                        <a:lnSpc>
                          <a:spcPct val="84000"/>
                        </a:lnSpc>
                      </a:pPr>
                      <a:r>
                        <a:rPr sz="1000" kern="0" spc="0" dirty="0">
                          <a:solidFill>
                            <a:srgbClr val="7030A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Linear</a:t>
                      </a:r>
                      <a:r>
                        <a:rPr sz="1000" kern="0" spc="150" dirty="0">
                          <a:solidFill>
                            <a:srgbClr val="7030A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7030A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Layer</a:t>
                      </a: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textbox 200">
            <a:extLst>
              <a:ext uri="{FF2B5EF4-FFF2-40B4-BE49-F238E27FC236}">
                <a16:creationId xmlns:a16="http://schemas.microsoft.com/office/drawing/2014/main" id="{B03576D4-E4AA-6F29-1F55-383A55432467}"/>
              </a:ext>
            </a:extLst>
          </p:cNvPr>
          <p:cNvSpPr/>
          <p:nvPr/>
        </p:nvSpPr>
        <p:spPr>
          <a:xfrm>
            <a:off x="2395526" y="1730218"/>
            <a:ext cx="597534" cy="340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317" rIns="0" bIns="0"/>
          <a:lstStyle/>
          <a:p>
            <a:pPr marL="12700" marR="0" lvl="0" indent="97155" algn="l" defTabSz="914400" rtl="0" eaLnBrk="0" fontAlgn="auto" latinLnBrk="0" hangingPunct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1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Aggregate</a:t>
            </a:r>
            <a:r>
              <a:rPr kumimoji="0" sz="800" b="0" i="0" u="none" strike="noStrike" kern="0" cap="none" spc="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kumimoji="0" sz="800" b="0" i="0" u="none" strike="noStrike" kern="0" cap="none" spc="-1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within</a:t>
            </a:r>
            <a:r>
              <a:rPr kumimoji="0" sz="800" b="0" i="0" u="none" strike="noStrike" kern="0" cap="none" spc="10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kumimoji="0" sz="800" b="0" i="0" u="none" strike="noStrike" kern="0" cap="none" spc="-1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per</a:t>
            </a: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iod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10" name="textbox 210">
            <a:extLst>
              <a:ext uri="{FF2B5EF4-FFF2-40B4-BE49-F238E27FC236}">
                <a16:creationId xmlns:a16="http://schemas.microsoft.com/office/drawing/2014/main" id="{B4863024-E408-3ED7-DE34-7F70CEC0BD47}"/>
              </a:ext>
            </a:extLst>
          </p:cNvPr>
          <p:cNvSpPr/>
          <p:nvPr/>
        </p:nvSpPr>
        <p:spPr>
          <a:xfrm>
            <a:off x="5352031" y="1391890"/>
            <a:ext cx="850264" cy="1244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1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Parameter-shari</a:t>
            </a:r>
            <a:r>
              <a:rPr kumimoji="0" sz="800" b="0" i="0" u="none" strike="noStrike" kern="0" cap="none" spc="-20" normalizeH="0" baseline="0" noProof="0" dirty="0">
                <a:ln>
                  <a:noFill/>
                </a:ln>
                <a:solidFill>
                  <a:srgbClr val="434343">
                    <a:alpha val="100000"/>
                  </a:srgbClr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</a:rPr>
              <a:t>ng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12" name="textbox 212">
            <a:extLst>
              <a:ext uri="{FF2B5EF4-FFF2-40B4-BE49-F238E27FC236}">
                <a16:creationId xmlns:a16="http://schemas.microsoft.com/office/drawing/2014/main" id="{F36E63DA-7385-5C7A-F4BE-6C4DC96AA00E}"/>
              </a:ext>
            </a:extLst>
          </p:cNvPr>
          <p:cNvSpPr/>
          <p:nvPr/>
        </p:nvSpPr>
        <p:spPr>
          <a:xfrm>
            <a:off x="6588817" y="2847575"/>
            <a:ext cx="565784" cy="1651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10" normalizeH="0" baseline="-500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Y</a:t>
            </a:r>
            <a:r>
              <a:rPr kumimoji="0" sz="900" b="0" i="0" u="none" strike="noStrike" kern="0" cap="none" spc="10" normalizeH="0" baseline="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kumimoji="0" sz="1400" b="0" i="0" u="none" strike="noStrike" kern="0" cap="none" spc="10" normalizeH="0" baseline="-500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∈</a:t>
            </a:r>
            <a:r>
              <a:rPr kumimoji="0" sz="900" b="0" i="0" u="none" strike="noStrike" kern="0" cap="none" spc="10" normalizeH="0" baseline="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kumimoji="0" sz="1400" b="0" i="0" u="none" strike="noStrike" kern="0" cap="none" spc="10" normalizeH="0" baseline="900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ℝ</a:t>
            </a:r>
            <a:r>
              <a:rPr kumimoji="0" sz="1000" b="0" i="0" u="none" strike="noStrike" kern="0" cap="none" spc="10" normalizeH="0" baseline="13000" noProof="0" dirty="0">
                <a:ln>
                  <a:noFill/>
                </a:ln>
                <a:solidFill>
                  <a:srgbClr val="00B05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w×m</a:t>
            </a:r>
            <a:endParaRPr kumimoji="0" sz="1000" b="0" i="0" u="none" strike="noStrike" kern="1200" cap="none" spc="0" normalizeH="0" baseline="13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/>
              <a:ea typeface="Cambria Math" panose="02040503050406030204"/>
              <a:cs typeface="Cambria Math" panose="02040503050406030204"/>
            </a:endParaRPr>
          </a:p>
        </p:txBody>
      </p:sp>
      <p:pic>
        <p:nvPicPr>
          <p:cNvPr id="216" name="picture 216">
            <a:extLst>
              <a:ext uri="{FF2B5EF4-FFF2-40B4-BE49-F238E27FC236}">
                <a16:creationId xmlns:a16="http://schemas.microsoft.com/office/drawing/2014/main" id="{C5462BF6-BA63-8D96-7B2A-2AE010642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532632" y="1830323"/>
            <a:ext cx="786384" cy="73152"/>
          </a:xfrm>
          <a:prstGeom prst="rect">
            <a:avLst/>
          </a:prstGeom>
        </p:spPr>
      </p:pic>
      <p:pic>
        <p:nvPicPr>
          <p:cNvPr id="218" name="picture 218">
            <a:extLst>
              <a:ext uri="{FF2B5EF4-FFF2-40B4-BE49-F238E27FC236}">
                <a16:creationId xmlns:a16="http://schemas.microsoft.com/office/drawing/2014/main" id="{C04DC1D3-F12B-7757-0AD7-AC6E4618D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424683" y="1844040"/>
            <a:ext cx="678180" cy="76199"/>
          </a:xfrm>
          <a:prstGeom prst="rect">
            <a:avLst/>
          </a:prstGeom>
        </p:spPr>
      </p:pic>
      <p:pic>
        <p:nvPicPr>
          <p:cNvPr id="220" name="picture 220">
            <a:extLst>
              <a:ext uri="{FF2B5EF4-FFF2-40B4-BE49-F238E27FC236}">
                <a16:creationId xmlns:a16="http://schemas.microsoft.com/office/drawing/2014/main" id="{2FB37725-31EA-9808-F254-0323F1074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227063" y="1830323"/>
            <a:ext cx="251459" cy="76200"/>
          </a:xfrm>
          <a:prstGeom prst="rect">
            <a:avLst/>
          </a:prstGeom>
        </p:spPr>
      </p:pic>
      <p:pic>
        <p:nvPicPr>
          <p:cNvPr id="222" name="picture 222">
            <a:extLst>
              <a:ext uri="{FF2B5EF4-FFF2-40B4-BE49-F238E27FC236}">
                <a16:creationId xmlns:a16="http://schemas.microsoft.com/office/drawing/2014/main" id="{9FA71E86-2271-412E-67C4-A04D3897DB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079491" y="1827276"/>
            <a:ext cx="251459" cy="76200"/>
          </a:xfrm>
          <a:prstGeom prst="rect">
            <a:avLst/>
          </a:prstGeom>
        </p:spPr>
      </p:pic>
      <p:sp>
        <p:nvSpPr>
          <p:cNvPr id="224" name="textbox 224">
            <a:extLst>
              <a:ext uri="{FF2B5EF4-FFF2-40B4-BE49-F238E27FC236}">
                <a16:creationId xmlns:a16="http://schemas.microsoft.com/office/drawing/2014/main" id="{82837307-5EE7-A79A-4984-3F8E60A91DE5}"/>
              </a:ext>
            </a:extLst>
          </p:cNvPr>
          <p:cNvSpPr/>
          <p:nvPr/>
        </p:nvSpPr>
        <p:spPr>
          <a:xfrm>
            <a:off x="7037968" y="3564045"/>
            <a:ext cx="75564" cy="730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marR="0" lvl="0" indent="0" algn="l" defTabSz="914400" rtl="0" eaLnBrk="0" fontAlgn="auto" latinLnBrk="0" hangingPunct="1">
              <a:lnSpc>
                <a:spcPts val="3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" b="0" i="0" u="none" strike="noStrike" kern="0" cap="none" spc="30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′</a:t>
            </a:r>
            <a:endParaRPr kumimoji="0" sz="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/>
              <a:ea typeface="Cambria Math" panose="02040503050406030204"/>
              <a:cs typeface="Cambria Math" panose="0204050305040603020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3EABB7-F1AC-6379-79AD-BDA98E929C86}"/>
              </a:ext>
            </a:extLst>
          </p:cNvPr>
          <p:cNvSpPr txBox="1"/>
          <p:nvPr/>
        </p:nvSpPr>
        <p:spPr>
          <a:xfrm>
            <a:off x="2184400" y="3564255"/>
            <a:ext cx="102362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E5454B-B5CA-8ED4-2192-F0A3591A8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5526" y="896232"/>
            <a:ext cx="4908967" cy="2167646"/>
          </a:xfrm>
          <a:prstGeom prst="rect">
            <a:avLst/>
          </a:prstGeom>
        </p:spPr>
      </p:pic>
      <p:graphicFrame>
        <p:nvGraphicFramePr>
          <p:cNvPr id="4" name="table 232">
            <a:extLst>
              <a:ext uri="{FF2B5EF4-FFF2-40B4-BE49-F238E27FC236}">
                <a16:creationId xmlns:a16="http://schemas.microsoft.com/office/drawing/2014/main" id="{E0CB46AB-3719-7F60-D49A-F081C288C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1056"/>
              </p:ext>
            </p:extLst>
          </p:nvPr>
        </p:nvGraphicFramePr>
        <p:xfrm>
          <a:off x="3628890" y="1877705"/>
          <a:ext cx="1610747" cy="1204305"/>
        </p:xfrm>
        <a:graphic>
          <a:graphicData uri="http://schemas.openxmlformats.org/drawingml/2006/table">
            <a:tbl>
              <a:tblPr/>
              <a:tblGrid>
                <a:gridCol w="140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498"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28930" algn="l" rtl="0" eaLnBrk="0">
                        <a:lnSpc>
                          <a:spcPct val="81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098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0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667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endParaRPr sz="900" dirty="0"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57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endParaRPr sz="600" dirty="0"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4074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900" kern="0" spc="0" dirty="0">
                          <a:solidFill>
                            <a:srgbClr val="00B05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Y</a:t>
                      </a:r>
                      <a:r>
                        <a:rPr sz="900" kern="0" spc="10" dirty="0">
                          <a:solidFill>
                            <a:srgbClr val="00B05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  </a:t>
                      </a:r>
                      <a:r>
                        <a:rPr sz="900" kern="0" spc="0" dirty="0">
                          <a:solidFill>
                            <a:srgbClr val="00B05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∈</a:t>
                      </a:r>
                      <a:endParaRPr sz="900" dirty="0">
                        <a:latin typeface="Cambria Math" panose="02040503050406030204"/>
                        <a:ea typeface="Cambria Math" panose="02040503050406030204"/>
                        <a:cs typeface="Cambria Math" panose="0204050305040603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222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5C974107-5848-D8A5-1844-88009EE174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6779" y="3263813"/>
            <a:ext cx="4040401" cy="118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7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box 442"/>
          <p:cNvSpPr/>
          <p:nvPr/>
        </p:nvSpPr>
        <p:spPr>
          <a:xfrm>
            <a:off x="1311275" y="2721610"/>
            <a:ext cx="7781925" cy="18161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933450" algn="l" rtl="0" eaLnBrk="0">
              <a:lnSpc>
                <a:spcPct val="83000"/>
              </a:lnSpc>
            </a:pPr>
            <a:r>
              <a:rPr sz="1700" b="1" kern="0" spc="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Comparable to</a:t>
            </a:r>
            <a:endParaRPr sz="1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01370" algn="l" rtl="0" eaLnBrk="0">
              <a:lnSpc>
                <a:spcPct val="84000"/>
              </a:lnSpc>
              <a:spcBef>
                <a:spcPts val="20"/>
              </a:spcBef>
            </a:pPr>
            <a:r>
              <a:rPr sz="1700" b="1" kern="0" spc="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State-of-the-Art</a:t>
            </a:r>
            <a:endParaRPr sz="1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793750" algn="l" rtl="0" eaLnBrk="0">
              <a:lnSpc>
                <a:spcPts val="2075"/>
              </a:lnSpc>
            </a:pPr>
            <a:r>
              <a:rPr sz="1700" b="1" kern="0" spc="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with</a:t>
            </a:r>
            <a:r>
              <a:rPr sz="1700" b="1" kern="0" spc="2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700" b="1" kern="0" spc="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Less</a:t>
            </a:r>
            <a:r>
              <a:rPr sz="1700" b="1" kern="0" spc="1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700" b="1" kern="0" spc="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</a:t>
            </a:r>
            <a:r>
              <a:rPr sz="1700" b="1" kern="0" spc="6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</a:t>
            </a:r>
            <a:endParaRPr sz="1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10895" algn="l" rtl="0" eaLnBrk="0">
              <a:lnSpc>
                <a:spcPts val="2330"/>
              </a:lnSpc>
            </a:pPr>
            <a:r>
              <a:rPr sz="1700" b="1" kern="0" spc="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1,000</a:t>
            </a:r>
            <a:r>
              <a:rPr sz="1700" b="1" kern="0" spc="3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700" b="1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Parameters</a:t>
            </a:r>
            <a:endParaRPr sz="1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graphicFrame>
        <p:nvGraphicFramePr>
          <p:cNvPr id="444" name="table 444"/>
          <p:cNvGraphicFramePr>
            <a:graphicFrameLocks noGrp="1"/>
          </p:cNvGraphicFramePr>
          <p:nvPr/>
        </p:nvGraphicFramePr>
        <p:xfrm>
          <a:off x="253" y="634"/>
          <a:ext cx="1328420" cy="5127625"/>
        </p:xfrm>
        <a:graphic>
          <a:graphicData uri="http://schemas.openxmlformats.org/drawingml/2006/table">
            <a:tbl>
              <a:tblPr>
                <a:solidFill>
                  <a:srgbClr val="1F4E79"/>
                </a:solidFill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2230" algn="l" rtl="0" eaLnBrk="0">
                        <a:lnSpc>
                          <a:spcPct val="81000"/>
                        </a:lnSpc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Highlig</a:t>
                      </a:r>
                      <a:r>
                        <a:rPr sz="1400" b="1" kern="0" spc="-4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3815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2.</a:t>
                      </a:r>
                      <a:r>
                        <a:rPr sz="1400" b="1" kern="0" spc="19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Motivations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8895" algn="l" rtl="0" eaLnBrk="0">
                        <a:lnSpc>
                          <a:spcPct val="81000"/>
                        </a:lnSpc>
                        <a:spcBef>
                          <a:spcPts val="425"/>
                        </a:spcBef>
                      </a:pP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3.</a:t>
                      </a:r>
                      <a:r>
                        <a:rPr sz="1400" b="1" kern="0" spc="18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Method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640" algn="l" rtl="0" eaLnBrk="0">
                        <a:lnSpc>
                          <a:spcPct val="81000"/>
                        </a:lnSpc>
                        <a:spcBef>
                          <a:spcPts val="430"/>
                        </a:spcBef>
                      </a:pP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4.</a:t>
                      </a:r>
                      <a:r>
                        <a:rPr sz="1400" b="1" kern="0" spc="2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Results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016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5.</a:t>
                      </a:r>
                      <a:r>
                        <a:rPr sz="1400" b="1" kern="0" spc="21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b="1" kern="0" spc="-2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Inspira</a:t>
                      </a:r>
                      <a:r>
                        <a:rPr sz="1400" b="1" kern="0" spc="-30" dirty="0">
                          <a:solidFill>
                            <a:srgbClr val="9BACB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tions</a:t>
                      </a:r>
                      <a:endParaRPr sz="1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6" name="textbox 446"/>
          <p:cNvSpPr/>
          <p:nvPr/>
        </p:nvSpPr>
        <p:spPr>
          <a:xfrm>
            <a:off x="4755924" y="4810188"/>
            <a:ext cx="4351020" cy="3130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060825" algn="l" rtl="0" eaLnBrk="0">
              <a:lnSpc>
                <a:spcPct val="84000"/>
              </a:lnSpc>
            </a:pPr>
            <a:r>
              <a:rPr sz="900" kern="0" spc="-40" dirty="0">
                <a:solidFill>
                  <a:srgbClr val="59595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13</a:t>
            </a: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95"/>
              </a:lnSpc>
              <a:spcBef>
                <a:spcPts val="0"/>
              </a:spcBef>
            </a:pPr>
            <a:endParaRPr sz="8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75" y="1401445"/>
            <a:ext cx="7757747" cy="216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40368" y="3735512"/>
            <a:ext cx="7217410" cy="699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从表格中可以得出，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D-Sparse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的性能比较接近于原模型</a:t>
            </a:r>
            <a:r>
              <a:rPr lang="en-US" altLang="zh-CN" sz="1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SparseTSF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在众多模型中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D-Sparse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的表现也比较优异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9D0727-F8F2-6DD0-4B4F-11DC4CD044EB}"/>
              </a:ext>
            </a:extLst>
          </p:cNvPr>
          <p:cNvSpPr txBox="1"/>
          <p:nvPr/>
        </p:nvSpPr>
        <p:spPr>
          <a:xfrm>
            <a:off x="1652104" y="626230"/>
            <a:ext cx="181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主要结果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1074</Words>
  <Application>Microsoft Office PowerPoint</Application>
  <PresentationFormat>全屏显示(16:9)</PresentationFormat>
  <Paragraphs>538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Cambria Math</vt:lpstr>
      <vt:lpstr>Segoe Print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Visuals By dair.ai  https://github.com/dair-ai/ml-visuals</dc:title>
  <dc:creator/>
  <cp:lastModifiedBy>轩麟 刘</cp:lastModifiedBy>
  <cp:revision>11</cp:revision>
  <dcterms:created xsi:type="dcterms:W3CDTF">2024-12-15T07:25:00Z</dcterms:created>
  <dcterms:modified xsi:type="dcterms:W3CDTF">2024-12-15T11:31:21Z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2024-12-16T06:30:30Z</vt:filetime>
  </property>
  <property fmtid="{D5CDD505-2E9C-101B-9397-08002B2CF9AE}" pid="4" name="ICV">
    <vt:lpwstr>F9A273462CAF4D79889ED361CDCD8B31_12</vt:lpwstr>
  </property>
  <property fmtid="{D5CDD505-2E9C-101B-9397-08002B2CF9AE}" pid="5" name="KSOProductBuildVer">
    <vt:lpwstr>2052-12.1.0.19302</vt:lpwstr>
  </property>
</Properties>
</file>