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3" r:id="rId6"/>
    <p:sldId id="293" r:id="rId7"/>
    <p:sldId id="306" r:id="rId8"/>
    <p:sldId id="294" r:id="rId9"/>
    <p:sldId id="295" r:id="rId10"/>
    <p:sldId id="264" r:id="rId11"/>
    <p:sldId id="297" r:id="rId12"/>
    <p:sldId id="298" r:id="rId13"/>
    <p:sldId id="299" r:id="rId14"/>
    <p:sldId id="300" r:id="rId15"/>
    <p:sldId id="301" r:id="rId16"/>
    <p:sldId id="302" r:id="rId17"/>
    <p:sldId id="303" r:id="rId18"/>
    <p:sldId id="355" r:id="rId19"/>
    <p:sldId id="356" r:id="rId20"/>
    <p:sldId id="304" r:id="rId21"/>
    <p:sldId id="305" r:id="rId22"/>
    <p:sldId id="354" r:id="rId23"/>
    <p:sldId id="307" r:id="rId24"/>
    <p:sldId id="308" r:id="rId25"/>
    <p:sldId id="309" r:id="rId26"/>
    <p:sldId id="310" r:id="rId27"/>
    <p:sldId id="312" r:id="rId28"/>
    <p:sldId id="313" r:id="rId29"/>
    <p:sldId id="314" r:id="rId30"/>
    <p:sldId id="315" r:id="rId31"/>
    <p:sldId id="316" r:id="rId32"/>
    <p:sldId id="317" r:id="rId33"/>
    <p:sldId id="318" r:id="rId34"/>
    <p:sldId id="319" r:id="rId35"/>
    <p:sldId id="320" r:id="rId36"/>
    <p:sldId id="321"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7" r:id="rId51"/>
    <p:sldId id="338" r:id="rId52"/>
    <p:sldId id="336" r:id="rId53"/>
    <p:sldId id="339" r:id="rId54"/>
    <p:sldId id="340" r:id="rId55"/>
    <p:sldId id="341" r:id="rId56"/>
    <p:sldId id="342" r:id="rId57"/>
    <p:sldId id="344" r:id="rId58"/>
    <p:sldId id="345" r:id="rId59"/>
    <p:sldId id="346" r:id="rId60"/>
    <p:sldId id="347" r:id="rId61"/>
    <p:sldId id="348" r:id="rId62"/>
    <p:sldId id="349" r:id="rId63"/>
    <p:sldId id="260" r:id="rId64"/>
    <p:sldId id="350" r:id="rId65"/>
    <p:sldId id="351" r:id="rId66"/>
    <p:sldId id="352" r:id="rId67"/>
    <p:sldId id="353" r:id="rId68"/>
  </p:sldIdLst>
  <p:sldSz cx="9144000" cy="5143500" type="screen16x9"/>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进 陈" initials="晓进" lastIdx="3" clrIdx="0">
    <p:extLst>
      <p:ext uri="{19B8F6BF-5375-455C-9EA6-DF929625EA0E}">
        <p15:presenceInfo xmlns:p15="http://schemas.microsoft.com/office/powerpoint/2012/main" userId="697bfe1858f8b3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61" autoAdjust="0"/>
  </p:normalViewPr>
  <p:slideViewPr>
    <p:cSldViewPr>
      <p:cViewPr varScale="1">
        <p:scale>
          <a:sx n="129" d="100"/>
          <a:sy n="129" d="100"/>
        </p:scale>
        <p:origin x="1104" y="114"/>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4EB83-FDBB-4625-B2B9-A0F6A2EBDFD6}" type="datetimeFigureOut">
              <a:rPr lang="zh-CN" altLang="en-US" smtClean="0"/>
              <a:t>2018/12/14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8D8E6-C8C7-4110-94EE-507477E36C0B}" type="slidenum">
              <a:rPr lang="zh-CN" altLang="en-US" smtClean="0"/>
              <a:t>‹#›</a:t>
            </a:fld>
            <a:endParaRPr lang="zh-CN" altLang="en-US"/>
          </a:p>
        </p:txBody>
      </p:sp>
    </p:spTree>
    <p:extLst>
      <p:ext uri="{BB962C8B-B14F-4D97-AF65-F5344CB8AC3E}">
        <p14:creationId xmlns:p14="http://schemas.microsoft.com/office/powerpoint/2010/main" val="122499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8D8E6-C8C7-4110-94EE-507477E36C0B}" type="slidenum">
              <a:rPr lang="zh-CN" altLang="en-US" smtClean="0"/>
              <a:t>1</a:t>
            </a:fld>
            <a:endParaRPr lang="zh-CN" altLang="en-US"/>
          </a:p>
        </p:txBody>
      </p:sp>
    </p:spTree>
    <p:extLst>
      <p:ext uri="{BB962C8B-B14F-4D97-AF65-F5344CB8AC3E}">
        <p14:creationId xmlns:p14="http://schemas.microsoft.com/office/powerpoint/2010/main" val="3554285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8D8E6-C8C7-4110-94EE-507477E36C0B}" type="slidenum">
              <a:rPr lang="zh-CN" altLang="en-US" smtClean="0"/>
              <a:t>14</a:t>
            </a:fld>
            <a:endParaRPr lang="zh-CN" altLang="en-US"/>
          </a:p>
        </p:txBody>
      </p:sp>
    </p:spTree>
    <p:extLst>
      <p:ext uri="{BB962C8B-B14F-4D97-AF65-F5344CB8AC3E}">
        <p14:creationId xmlns:p14="http://schemas.microsoft.com/office/powerpoint/2010/main" val="367013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16</a:t>
            </a:fld>
            <a:endParaRPr lang="zh-CN" altLang="en-US"/>
          </a:p>
        </p:txBody>
      </p:sp>
    </p:spTree>
    <p:extLst>
      <p:ext uri="{BB962C8B-B14F-4D97-AF65-F5344CB8AC3E}">
        <p14:creationId xmlns:p14="http://schemas.microsoft.com/office/powerpoint/2010/main" val="3392696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17</a:t>
            </a:fld>
            <a:endParaRPr lang="zh-CN" altLang="en-US"/>
          </a:p>
        </p:txBody>
      </p:sp>
    </p:spTree>
    <p:extLst>
      <p:ext uri="{BB962C8B-B14F-4D97-AF65-F5344CB8AC3E}">
        <p14:creationId xmlns:p14="http://schemas.microsoft.com/office/powerpoint/2010/main" val="243848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18</a:t>
            </a:fld>
            <a:endParaRPr lang="zh-CN" altLang="en-US"/>
          </a:p>
        </p:txBody>
      </p:sp>
    </p:spTree>
    <p:extLst>
      <p:ext uri="{BB962C8B-B14F-4D97-AF65-F5344CB8AC3E}">
        <p14:creationId xmlns:p14="http://schemas.microsoft.com/office/powerpoint/2010/main" val="2247710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19</a:t>
            </a:fld>
            <a:endParaRPr lang="zh-CN" altLang="en-US"/>
          </a:p>
        </p:txBody>
      </p:sp>
    </p:spTree>
    <p:extLst>
      <p:ext uri="{BB962C8B-B14F-4D97-AF65-F5344CB8AC3E}">
        <p14:creationId xmlns:p14="http://schemas.microsoft.com/office/powerpoint/2010/main" val="1546578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20</a:t>
            </a:fld>
            <a:endParaRPr lang="zh-CN" altLang="en-US"/>
          </a:p>
        </p:txBody>
      </p:sp>
    </p:spTree>
    <p:extLst>
      <p:ext uri="{BB962C8B-B14F-4D97-AF65-F5344CB8AC3E}">
        <p14:creationId xmlns:p14="http://schemas.microsoft.com/office/powerpoint/2010/main" val="501766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国际互联网工程任务组（</a:t>
            </a:r>
            <a:r>
              <a:rPr lang="en-US" altLang="zh-CN" dirty="0"/>
              <a:t>The Internet Engineering Task Force</a:t>
            </a:r>
            <a:r>
              <a:rPr lang="zh-CN" altLang="en-US" dirty="0"/>
              <a:t>，简称 </a:t>
            </a:r>
            <a:r>
              <a:rPr lang="en-US" altLang="zh-CN" dirty="0"/>
              <a:t>IETF</a:t>
            </a:r>
            <a:r>
              <a:rPr lang="zh-CN" altLang="en-US" dirty="0"/>
              <a:t>）是一个公开性质的大型民间国际团体，汇集了与互联网架构和互联网顺利运作相关的网络设计者、运营者、投资人和研究人员，并欢迎所有对此行业感兴趣的人士参与。</a:t>
            </a:r>
          </a:p>
          <a:p>
            <a:endParaRPr lang="en-US" altLang="zh-CN" dirty="0"/>
          </a:p>
          <a:p>
            <a:r>
              <a:rPr lang="en-US" altLang="zh-CN" dirty="0"/>
              <a:t>IETF</a:t>
            </a:r>
            <a:r>
              <a:rPr lang="zh-CN" altLang="en-US" dirty="0"/>
              <a:t>的主要任务是负责互联网相关技术标准的研发和制定，是国际互联网业界具有一定权威的网络相关技术研究团体。</a:t>
            </a:r>
            <a:endParaRPr lang="en-US" altLang="zh-CN" dirty="0"/>
          </a:p>
          <a:p>
            <a:endParaRPr lang="en-US" altLang="zh-CN" dirty="0"/>
          </a:p>
          <a:p>
            <a:r>
              <a:rPr lang="en-US" altLang="zh-CN" dirty="0"/>
              <a:t>IETF</a:t>
            </a:r>
            <a:r>
              <a:rPr lang="zh-CN" altLang="en-US" dirty="0"/>
              <a:t>大量的技术性工作均由其内部的各种工作组（</a:t>
            </a:r>
            <a:r>
              <a:rPr lang="en-US" altLang="zh-CN" dirty="0" err="1"/>
              <a:t>WorkingGroup</a:t>
            </a:r>
            <a:r>
              <a:rPr lang="zh-CN" altLang="en-US" dirty="0"/>
              <a:t>，简称</a:t>
            </a:r>
            <a:r>
              <a:rPr lang="en-US" altLang="zh-CN" dirty="0"/>
              <a:t>WG</a:t>
            </a:r>
            <a:r>
              <a:rPr lang="zh-CN" altLang="en-US" dirty="0"/>
              <a:t>）承担和完成。这些工作组依据各项不同类别的研究课题而组建。</a:t>
            </a:r>
            <a:endParaRPr lang="en-US" altLang="zh-CN" dirty="0"/>
          </a:p>
          <a:p>
            <a:r>
              <a:rPr lang="zh-CN" altLang="en-US" dirty="0"/>
              <a:t>在成立工作组之前，先由一些研究人员通过邮件组自发地对某个专题展开研究，当研究较为成熟后，可以向</a:t>
            </a:r>
            <a:r>
              <a:rPr lang="en-US" altLang="zh-CN" dirty="0"/>
              <a:t>IETF</a:t>
            </a:r>
            <a:r>
              <a:rPr lang="zh-CN" altLang="en-US" dirty="0"/>
              <a:t>申请成立兴趣小组（</a:t>
            </a:r>
            <a:r>
              <a:rPr lang="en-US" altLang="zh-CN" dirty="0" err="1"/>
              <a:t>birdsofafeather</a:t>
            </a:r>
            <a:r>
              <a:rPr lang="zh-CN" altLang="en-US" dirty="0"/>
              <a:t>，简称</a:t>
            </a:r>
            <a:r>
              <a:rPr lang="en-US" altLang="zh-CN" dirty="0"/>
              <a:t>BOF</a:t>
            </a:r>
            <a:r>
              <a:rPr lang="zh-CN" altLang="en-US" dirty="0"/>
              <a:t>）开展工作组筹备工作。</a:t>
            </a:r>
            <a:endParaRPr lang="en-US" altLang="zh-CN" dirty="0"/>
          </a:p>
          <a:p>
            <a:r>
              <a:rPr lang="zh-CN" altLang="en-US" dirty="0"/>
              <a:t>筹备工作完成后，经过</a:t>
            </a:r>
            <a:r>
              <a:rPr lang="en-US" altLang="zh-CN" dirty="0"/>
              <a:t>IETF</a:t>
            </a:r>
            <a:r>
              <a:rPr lang="zh-CN" altLang="en-US" dirty="0"/>
              <a:t>上层研究认可后，即可成立工作组。</a:t>
            </a:r>
            <a:endParaRPr lang="en-US" altLang="zh-CN" dirty="0"/>
          </a:p>
          <a:p>
            <a:r>
              <a:rPr lang="zh-CN" altLang="en-US" dirty="0"/>
              <a:t>工作组在</a:t>
            </a:r>
            <a:r>
              <a:rPr lang="en-US" altLang="zh-CN" dirty="0"/>
              <a:t>IETF</a:t>
            </a:r>
            <a:r>
              <a:rPr lang="zh-CN" altLang="en-US" dirty="0"/>
              <a:t>框架中展开专项研究，如路由、传输、安全等专项工作组，任何对此技术感兴趣的人都可以自由参加讨论，并提出自己的观点。各工作组有独立的邮件组，工作组成员内部通过邮件互通信息。</a:t>
            </a:r>
            <a:r>
              <a:rPr lang="en-US" altLang="zh-CN" dirty="0"/>
              <a:t>IETF</a:t>
            </a:r>
            <a:r>
              <a:rPr lang="zh-CN" altLang="en-US" dirty="0"/>
              <a:t>每年举行三次会议，规模均在千人以上。</a:t>
            </a:r>
            <a:endParaRPr lang="en-US" altLang="zh-CN" dirty="0"/>
          </a:p>
          <a:p>
            <a:endParaRPr lang="en-US" altLang="zh-CN" dirty="0"/>
          </a:p>
          <a:p>
            <a:r>
              <a:rPr lang="en-US" altLang="zh-CN" dirty="0"/>
              <a:t>IETF</a:t>
            </a:r>
            <a:r>
              <a:rPr lang="zh-CN" altLang="en-US" dirty="0"/>
              <a:t>体系结构分为三类：</a:t>
            </a:r>
            <a:endParaRPr lang="en-US" altLang="zh-CN" dirty="0"/>
          </a:p>
          <a:p>
            <a:r>
              <a:rPr lang="zh-CN" altLang="en-US" dirty="0"/>
              <a:t>第一个是互联网架构委员会（</a:t>
            </a:r>
            <a:r>
              <a:rPr lang="en-US" altLang="zh-CN" dirty="0"/>
              <a:t>IAB</a:t>
            </a:r>
            <a:r>
              <a:rPr lang="zh-CN" altLang="en-US" dirty="0"/>
              <a:t>）</a:t>
            </a:r>
            <a:endParaRPr lang="en-US" altLang="zh-CN" dirty="0"/>
          </a:p>
          <a:p>
            <a:r>
              <a:rPr lang="zh-CN" altLang="en-US" dirty="0"/>
              <a:t>第二个是互联网工程指导委员会（</a:t>
            </a:r>
            <a:r>
              <a:rPr lang="en-US" altLang="zh-CN" dirty="0"/>
              <a:t>IESG</a:t>
            </a:r>
            <a:r>
              <a:rPr lang="zh-CN" altLang="en-US" dirty="0"/>
              <a:t>），</a:t>
            </a:r>
            <a:endParaRPr lang="en-US" altLang="zh-CN" dirty="0"/>
          </a:p>
          <a:p>
            <a:r>
              <a:rPr lang="zh-CN" altLang="en-US" dirty="0"/>
              <a:t>第三个是在八个领域里面的工作组（</a:t>
            </a:r>
            <a:r>
              <a:rPr lang="en-US" altLang="zh-CN" dirty="0"/>
              <a:t>Working Group</a:t>
            </a:r>
            <a:r>
              <a:rPr lang="zh-CN" altLang="en-US" dirty="0"/>
              <a:t>）。</a:t>
            </a:r>
            <a:endParaRPr lang="en-US" altLang="zh-CN" dirty="0"/>
          </a:p>
          <a:p>
            <a:r>
              <a:rPr lang="zh-CN" altLang="en-US" dirty="0"/>
              <a:t>标准制定工作具体由工作组承担，工作组分成八个领域，分别是</a:t>
            </a:r>
            <a:r>
              <a:rPr lang="en-US" altLang="zh-CN" dirty="0"/>
              <a:t>Internet</a:t>
            </a:r>
            <a:r>
              <a:rPr lang="zh-CN" altLang="en-US" dirty="0"/>
              <a:t>路由、传输、应用领域等等。</a:t>
            </a:r>
            <a:endParaRPr lang="en-US" altLang="zh-CN" dirty="0"/>
          </a:p>
          <a:p>
            <a:r>
              <a:rPr lang="en-US" altLang="zh-CN" dirty="0"/>
              <a:t>IAB</a:t>
            </a:r>
            <a:r>
              <a:rPr lang="zh-CN" altLang="en-US" dirty="0"/>
              <a:t>成员由</a:t>
            </a:r>
            <a:r>
              <a:rPr lang="en-US" altLang="zh-CN" dirty="0"/>
              <a:t>IETF</a:t>
            </a:r>
            <a:r>
              <a:rPr lang="zh-CN" altLang="en-US" dirty="0"/>
              <a:t>参会人员选出，主要是监管各个工作组的工作状况，它必须非常认真的考虑</a:t>
            </a:r>
            <a:r>
              <a:rPr lang="en-US" altLang="zh-CN" dirty="0"/>
              <a:t>Internet</a:t>
            </a:r>
            <a:r>
              <a:rPr lang="zh-CN" altLang="en-US" dirty="0"/>
              <a:t>是什么，它正在发生什么变化以及我们需要它做些什么等问题。</a:t>
            </a:r>
            <a:endParaRPr lang="en-US" altLang="zh-CN" dirty="0"/>
          </a:p>
          <a:p>
            <a:r>
              <a:rPr lang="zh-CN" altLang="en-US" dirty="0"/>
              <a:t>互联网工程指导委员会（</a:t>
            </a:r>
            <a:r>
              <a:rPr lang="en-US" altLang="zh-CN" dirty="0"/>
              <a:t>IESG</a:t>
            </a:r>
            <a:r>
              <a:rPr lang="zh-CN" altLang="en-US" dirty="0"/>
              <a:t>）主要的职责是接收各个工作组的报告，对他们的工作进行审查，然后对他们提出的各种各样的标准、各种各样的建议提出指导性的意见，甚至从工作的方向上、质量上和程序上给予一定的指导。</a:t>
            </a:r>
            <a:endParaRPr lang="en-US" altLang="zh-CN" dirty="0"/>
          </a:p>
          <a:p>
            <a:endParaRPr lang="en-US" altLang="zh-CN" dirty="0"/>
          </a:p>
          <a:p>
            <a:r>
              <a:rPr lang="en-US" altLang="zh-CN" sz="1200" b="0" i="0" kern="1200" dirty="0">
                <a:solidFill>
                  <a:schemeClr val="tx1"/>
                </a:solidFill>
                <a:effectLst/>
                <a:latin typeface="+mn-lt"/>
                <a:ea typeface="+mn-ea"/>
                <a:cs typeface="+mn-cs"/>
              </a:rPr>
              <a:t>IETF</a:t>
            </a:r>
            <a:r>
              <a:rPr lang="zh-CN" altLang="en-US" sz="1200" b="0" i="0" kern="1200" dirty="0">
                <a:solidFill>
                  <a:schemeClr val="tx1"/>
                </a:solidFill>
                <a:effectLst/>
                <a:latin typeface="+mn-lt"/>
                <a:ea typeface="+mn-ea"/>
                <a:cs typeface="+mn-cs"/>
              </a:rPr>
              <a:t>产生两种文件，一个叫做</a:t>
            </a:r>
            <a:r>
              <a:rPr lang="en-US" altLang="zh-CN" sz="1200" b="0" i="0" kern="1200" dirty="0">
                <a:solidFill>
                  <a:schemeClr val="tx1"/>
                </a:solidFill>
                <a:effectLst/>
                <a:latin typeface="+mn-lt"/>
                <a:ea typeface="+mn-ea"/>
                <a:cs typeface="+mn-cs"/>
              </a:rPr>
              <a:t>Internet Draft</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互联网草案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，第二个是叫</a:t>
            </a:r>
            <a:r>
              <a:rPr lang="en-US" altLang="zh-CN" sz="1200" b="0" i="0" kern="1200" dirty="0">
                <a:solidFill>
                  <a:schemeClr val="tx1"/>
                </a:solidFill>
                <a:effectLst/>
                <a:latin typeface="+mn-lt"/>
                <a:ea typeface="+mn-ea"/>
                <a:cs typeface="+mn-cs"/>
              </a:rPr>
              <a:t>RFC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RFC</a:t>
            </a:r>
            <a:r>
              <a:rPr lang="zh-CN" altLang="en-US" sz="1200" b="0" i="0" kern="1200" dirty="0">
                <a:solidFill>
                  <a:schemeClr val="tx1"/>
                </a:solidFill>
                <a:effectLst/>
                <a:latin typeface="+mn-lt"/>
                <a:ea typeface="+mn-ea"/>
                <a:cs typeface="+mn-cs"/>
              </a:rPr>
              <a:t>编号的协议都是有</a:t>
            </a:r>
            <a:r>
              <a:rPr lang="en-US" altLang="zh-CN" sz="1200" b="0" i="0" kern="1200" dirty="0">
                <a:solidFill>
                  <a:schemeClr val="tx1"/>
                </a:solidFill>
                <a:effectLst/>
                <a:latin typeface="+mn-lt"/>
                <a:ea typeface="+mn-ea"/>
                <a:cs typeface="+mn-cs"/>
              </a:rPr>
              <a:t>IETF</a:t>
            </a:r>
            <a:r>
              <a:rPr lang="zh-CN" altLang="en-US" sz="1200" b="0" i="0" kern="1200" dirty="0">
                <a:solidFill>
                  <a:schemeClr val="tx1"/>
                </a:solidFill>
                <a:effectLst/>
                <a:latin typeface="+mn-lt"/>
                <a:ea typeface="+mn-ea"/>
                <a:cs typeface="+mn-cs"/>
              </a:rPr>
              <a:t>参与制定， 例如：</a:t>
            </a:r>
            <a:r>
              <a:rPr lang="en-US" altLang="zh-CN" sz="1200" b="0" i="0" kern="1200" dirty="0">
                <a:solidFill>
                  <a:schemeClr val="tx1"/>
                </a:solidFill>
                <a:effectLst/>
                <a:latin typeface="+mn-lt"/>
                <a:ea typeface="+mn-ea"/>
                <a:cs typeface="+mn-cs"/>
              </a:rPr>
              <a:t>FTP (RFC 959)</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HTTP (RFC 1945)</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SMTP (RFC 821/822)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POP3 (RFC 1081)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Telnet (RFC854)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TCP (RFC 793)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UDP </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RFC 786</a:t>
            </a:r>
            <a:r>
              <a:rPr lang="zh-CN" altLang="en-US" sz="1200" b="0" i="0" kern="1200" dirty="0">
                <a:solidFill>
                  <a:schemeClr val="tx1"/>
                </a:solidFill>
                <a:effectLst/>
                <a:latin typeface="+mn-lt"/>
                <a:ea typeface="+mn-ea"/>
                <a:cs typeface="+mn-cs"/>
              </a:rPr>
              <a:t>）等，参考：</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https://blog.csdn.net/tanga842428/article/details/54863163</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RFC</a:t>
            </a:r>
            <a:r>
              <a:rPr lang="zh-CN" altLang="en-US" sz="1200" b="0" i="0" kern="1200" dirty="0">
                <a:solidFill>
                  <a:schemeClr val="tx1"/>
                </a:solidFill>
                <a:effectLst/>
                <a:latin typeface="+mn-lt"/>
                <a:ea typeface="+mn-ea"/>
                <a:cs typeface="+mn-cs"/>
              </a:rPr>
              <a:t>文档可以从这里查询：</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http://www.rfc-editor.org/search/rfc_search_detail.php?rfc=2326&amp;pubstatus%5B%5D=Any&amp;pub_date_type=any</a:t>
            </a:r>
          </a:p>
        </p:txBody>
      </p:sp>
      <p:sp>
        <p:nvSpPr>
          <p:cNvPr id="4" name="灯片编号占位符 3"/>
          <p:cNvSpPr>
            <a:spLocks noGrp="1"/>
          </p:cNvSpPr>
          <p:nvPr>
            <p:ph type="sldNum" sz="quarter" idx="5"/>
          </p:nvPr>
        </p:nvSpPr>
        <p:spPr/>
        <p:txBody>
          <a:bodyPr/>
          <a:lstStyle/>
          <a:p>
            <a:fld id="{ABA8D8E6-C8C7-4110-94EE-507477E36C0B}" type="slidenum">
              <a:rPr lang="zh-CN" altLang="en-US" smtClean="0"/>
              <a:t>30</a:t>
            </a:fld>
            <a:endParaRPr lang="zh-CN" altLang="en-US"/>
          </a:p>
        </p:txBody>
      </p:sp>
    </p:spTree>
    <p:extLst>
      <p:ext uri="{BB962C8B-B14F-4D97-AF65-F5344CB8AC3E}">
        <p14:creationId xmlns:p14="http://schemas.microsoft.com/office/powerpoint/2010/main" val="3937853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详细可查看：</a:t>
            </a:r>
            <a:r>
              <a:rPr lang="en-US" altLang="zh-CN" dirty="0"/>
              <a:t>https://blog.csdn.net/DeliaPu/article/details/79199023</a:t>
            </a:r>
            <a:endParaRPr lang="zh-CN" altLang="en-US" dirty="0"/>
          </a:p>
        </p:txBody>
      </p:sp>
      <p:sp>
        <p:nvSpPr>
          <p:cNvPr id="4" name="灯片编号占位符 3"/>
          <p:cNvSpPr>
            <a:spLocks noGrp="1"/>
          </p:cNvSpPr>
          <p:nvPr>
            <p:ph type="sldNum" sz="quarter" idx="5"/>
          </p:nvPr>
        </p:nvSpPr>
        <p:spPr/>
        <p:txBody>
          <a:bodyPr/>
          <a:lstStyle/>
          <a:p>
            <a:fld id="{ABA8D8E6-C8C7-4110-94EE-507477E36C0B}" type="slidenum">
              <a:rPr lang="zh-CN" altLang="en-US" smtClean="0"/>
              <a:t>33</a:t>
            </a:fld>
            <a:endParaRPr lang="zh-CN" altLang="en-US"/>
          </a:p>
        </p:txBody>
      </p:sp>
    </p:spTree>
    <p:extLst>
      <p:ext uri="{BB962C8B-B14F-4D97-AF65-F5344CB8AC3E}">
        <p14:creationId xmlns:p14="http://schemas.microsoft.com/office/powerpoint/2010/main" val="561310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开源协议：</a:t>
            </a:r>
            <a:r>
              <a:rPr lang="en-US" altLang="zh-CN" dirty="0"/>
              <a:t>https://baijiahao.baidu.com/s?id=1603028095502634219&amp;wfr=spider&amp;for=pc</a:t>
            </a:r>
            <a:endParaRPr lang="zh-CN" altLang="en-US" dirty="0"/>
          </a:p>
        </p:txBody>
      </p:sp>
      <p:sp>
        <p:nvSpPr>
          <p:cNvPr id="4" name="灯片编号占位符 3"/>
          <p:cNvSpPr>
            <a:spLocks noGrp="1"/>
          </p:cNvSpPr>
          <p:nvPr>
            <p:ph type="sldNum" sz="quarter" idx="5"/>
          </p:nvPr>
        </p:nvSpPr>
        <p:spPr/>
        <p:txBody>
          <a:bodyPr/>
          <a:lstStyle/>
          <a:p>
            <a:fld id="{ABA8D8E6-C8C7-4110-94EE-507477E36C0B}" type="slidenum">
              <a:rPr lang="zh-CN" altLang="en-US" smtClean="0"/>
              <a:t>34</a:t>
            </a:fld>
            <a:endParaRPr lang="zh-CN" altLang="en-US"/>
          </a:p>
        </p:txBody>
      </p:sp>
    </p:spTree>
    <p:extLst>
      <p:ext uri="{BB962C8B-B14F-4D97-AF65-F5344CB8AC3E}">
        <p14:creationId xmlns:p14="http://schemas.microsoft.com/office/powerpoint/2010/main" val="937977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H264</a:t>
            </a:r>
            <a:r>
              <a:rPr lang="zh-CN" altLang="en-US" dirty="0"/>
              <a:t>编码：</a:t>
            </a:r>
            <a:r>
              <a:rPr lang="en-US" altLang="zh-CN" dirty="0"/>
              <a:t>https://baike.baidu.com/item/H.264/1022230?fr=Aladdin</a:t>
            </a:r>
          </a:p>
          <a:p>
            <a:r>
              <a:rPr lang="en-US" altLang="zh-CN" dirty="0"/>
              <a:t>https://blog.csdn.net/go_str/article/details/80340564</a:t>
            </a:r>
          </a:p>
          <a:p>
            <a:r>
              <a:rPr lang="en-US" altLang="zh-CN" dirty="0"/>
              <a:t>https://blog.csdn.net/pds574834424/article/details/78150474</a:t>
            </a:r>
          </a:p>
          <a:p>
            <a:endParaRPr lang="en-US" altLang="zh-CN" dirty="0"/>
          </a:p>
          <a:p>
            <a:r>
              <a:rPr lang="zh-CN" altLang="en-US" sz="1200" b="0" i="0" kern="1200" dirty="0">
                <a:solidFill>
                  <a:schemeClr val="tx1"/>
                </a:solidFill>
                <a:effectLst/>
                <a:latin typeface="+mn-lt"/>
                <a:ea typeface="+mn-ea"/>
                <a:cs typeface="+mn-cs"/>
              </a:rPr>
              <a:t>肉眼在看超过</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帧每秒的静态图片就会认为是连续动态视频，所以你能拍摄到</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帧每秒的视频，然后通过软件把每秒帧数调节到每秒</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帧左右，那么你在一秒钟内拍摄到的图像就能通过慢速播放成两秒钟，而且是连续的、不会卡顿的。如果你能拍摄</a:t>
            </a:r>
            <a:r>
              <a:rPr lang="en-US" altLang="zh-CN" sz="1200" b="0" i="0" kern="1200" dirty="0">
                <a:solidFill>
                  <a:schemeClr val="tx1"/>
                </a:solidFill>
                <a:effectLst/>
                <a:latin typeface="+mn-lt"/>
                <a:ea typeface="+mn-ea"/>
                <a:cs typeface="+mn-cs"/>
              </a:rPr>
              <a:t>90</a:t>
            </a:r>
            <a:r>
              <a:rPr lang="zh-CN" altLang="en-US" sz="1200" b="0" i="0" kern="1200" dirty="0">
                <a:solidFill>
                  <a:schemeClr val="tx1"/>
                </a:solidFill>
                <a:effectLst/>
                <a:latin typeface="+mn-lt"/>
                <a:ea typeface="+mn-ea"/>
                <a:cs typeface="+mn-cs"/>
              </a:rPr>
              <a:t>帧每秒的视频，那么你起码能把一秒钟拖慢到三秒的慢动作播放，以此类推。高速录像能拍摄到很多我们容易忽略的细节和精采的瞬间，通过慢动作播放视频，也会让视频更好玩有趣，这就是为什么越来越多厂商开始注重高速录像这个功能的原因。</a:t>
            </a:r>
            <a:endParaRPr lang="zh-CN" altLang="en-US" dirty="0"/>
          </a:p>
        </p:txBody>
      </p:sp>
      <p:sp>
        <p:nvSpPr>
          <p:cNvPr id="4" name="灯片编号占位符 3"/>
          <p:cNvSpPr>
            <a:spLocks noGrp="1"/>
          </p:cNvSpPr>
          <p:nvPr>
            <p:ph type="sldNum" sz="quarter" idx="5"/>
          </p:nvPr>
        </p:nvSpPr>
        <p:spPr/>
        <p:txBody>
          <a:bodyPr/>
          <a:lstStyle/>
          <a:p>
            <a:fld id="{ABA8D8E6-C8C7-4110-94EE-507477E36C0B}" type="slidenum">
              <a:rPr lang="zh-CN" altLang="en-US" smtClean="0"/>
              <a:t>39</a:t>
            </a:fld>
            <a:endParaRPr lang="zh-CN" altLang="en-US"/>
          </a:p>
        </p:txBody>
      </p:sp>
    </p:spTree>
    <p:extLst>
      <p:ext uri="{BB962C8B-B14F-4D97-AF65-F5344CB8AC3E}">
        <p14:creationId xmlns:p14="http://schemas.microsoft.com/office/powerpoint/2010/main" val="364503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2</a:t>
            </a:fld>
            <a:endParaRPr lang="zh-CN" altLang="en-US"/>
          </a:p>
        </p:txBody>
      </p:sp>
    </p:spTree>
    <p:extLst>
      <p:ext uri="{BB962C8B-B14F-4D97-AF65-F5344CB8AC3E}">
        <p14:creationId xmlns:p14="http://schemas.microsoft.com/office/powerpoint/2010/main" val="68720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https://me.csdn.net/leixiaohua1020</a:t>
            </a:r>
            <a:endParaRPr lang="zh-CN" altLang="en-US" dirty="0"/>
          </a:p>
        </p:txBody>
      </p:sp>
      <p:sp>
        <p:nvSpPr>
          <p:cNvPr id="4" name="灯片编号占位符 3"/>
          <p:cNvSpPr>
            <a:spLocks noGrp="1"/>
          </p:cNvSpPr>
          <p:nvPr>
            <p:ph type="sldNum" sz="quarter" idx="5"/>
          </p:nvPr>
        </p:nvSpPr>
        <p:spPr/>
        <p:txBody>
          <a:bodyPr/>
          <a:lstStyle/>
          <a:p>
            <a:fld id="{ABA8D8E6-C8C7-4110-94EE-507477E36C0B}" type="slidenum">
              <a:rPr lang="zh-CN" altLang="en-US" smtClean="0"/>
              <a:t>44</a:t>
            </a:fld>
            <a:endParaRPr lang="zh-CN" altLang="en-US"/>
          </a:p>
        </p:txBody>
      </p:sp>
    </p:spTree>
    <p:extLst>
      <p:ext uri="{BB962C8B-B14F-4D97-AF65-F5344CB8AC3E}">
        <p14:creationId xmlns:p14="http://schemas.microsoft.com/office/powerpoint/2010/main" val="443019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zh-CN" altLang="en-US" sz="1200" b="0" i="0" kern="1200" dirty="0">
                <a:solidFill>
                  <a:schemeClr val="tx1"/>
                </a:solidFill>
                <a:effectLst/>
                <a:latin typeface="+mn-lt"/>
                <a:ea typeface="+mn-ea"/>
                <a:cs typeface="+mn-cs"/>
              </a:rPr>
              <a:t>运算规则：</a:t>
            </a:r>
            <a:r>
              <a:rPr lang="en-US" altLang="zh-CN" sz="1200" b="0" i="0" kern="1200" dirty="0">
                <a:solidFill>
                  <a:schemeClr val="tx1"/>
                </a:solidFill>
                <a:effectLst/>
                <a:latin typeface="+mn-lt"/>
                <a:ea typeface="+mn-ea"/>
                <a:cs typeface="+mn-cs"/>
              </a:rPr>
              <a:t>0&amp;0=0;  0&amp;1=0;   1&amp;0=0;    1&amp;1=1;</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0x68</a:t>
            </a:r>
            <a:r>
              <a:rPr lang="zh-CN" altLang="en-US" dirty="0"/>
              <a:t>转二进制为</a:t>
            </a:r>
            <a:r>
              <a:rPr lang="en-US" altLang="zh-CN" dirty="0"/>
              <a:t>:1101000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0x1F</a:t>
            </a:r>
            <a:r>
              <a:rPr lang="zh-CN" altLang="en-US" dirty="0"/>
              <a:t>转二进制为</a:t>
            </a:r>
            <a:r>
              <a:rPr lang="en-US" altLang="zh-CN" dirty="0"/>
              <a:t>: 0011111</a:t>
            </a:r>
            <a:endParaRPr lang="zh-CN" altLang="en-US" dirty="0"/>
          </a:p>
          <a:p>
            <a:r>
              <a:rPr lang="zh-CN" altLang="en-US" dirty="0"/>
              <a:t>进行与运算结果为</a:t>
            </a:r>
            <a:r>
              <a:rPr lang="en-US" altLang="zh-CN" dirty="0"/>
              <a:t>:</a:t>
            </a:r>
          </a:p>
          <a:p>
            <a:r>
              <a:rPr lang="en-US" altLang="zh-CN" dirty="0"/>
              <a:t>1101000</a:t>
            </a:r>
          </a:p>
          <a:p>
            <a:r>
              <a:rPr lang="en-US" altLang="zh-CN" dirty="0"/>
              <a:t>0011111</a:t>
            </a:r>
          </a:p>
          <a:p>
            <a:r>
              <a:rPr lang="en-US" altLang="zh-CN" dirty="0"/>
              <a:t>----------</a:t>
            </a:r>
          </a:p>
          <a:p>
            <a:r>
              <a:rPr lang="en-US" altLang="zh-CN" dirty="0"/>
              <a:t>0001000</a:t>
            </a:r>
          </a:p>
          <a:p>
            <a:endParaRPr lang="en-US" altLang="zh-CN" dirty="0"/>
          </a:p>
          <a:p>
            <a:r>
              <a:rPr lang="en-US" altLang="zh-CN" dirty="0"/>
              <a:t>0001000</a:t>
            </a:r>
            <a:r>
              <a:rPr lang="zh-CN" altLang="en-US" dirty="0"/>
              <a:t>转十进制为</a:t>
            </a:r>
            <a:r>
              <a:rPr lang="en-US" altLang="zh-CN" dirty="0"/>
              <a:t>: 8</a:t>
            </a:r>
          </a:p>
          <a:p>
            <a:endParaRPr lang="en-US" altLang="zh-CN" dirty="0"/>
          </a:p>
          <a:p>
            <a:r>
              <a:rPr lang="en-US" altLang="zh-CN" dirty="0" err="1"/>
              <a:t>ByteBuffer</a:t>
            </a:r>
            <a:endParaRPr lang="en-US" altLang="zh-CN" dirty="0"/>
          </a:p>
        </p:txBody>
      </p:sp>
      <p:sp>
        <p:nvSpPr>
          <p:cNvPr id="4" name="灯片编号占位符 3"/>
          <p:cNvSpPr>
            <a:spLocks noGrp="1"/>
          </p:cNvSpPr>
          <p:nvPr>
            <p:ph type="sldNum" sz="quarter" idx="5"/>
          </p:nvPr>
        </p:nvSpPr>
        <p:spPr/>
        <p:txBody>
          <a:bodyPr/>
          <a:lstStyle/>
          <a:p>
            <a:fld id="{ABA8D8E6-C8C7-4110-94EE-507477E36C0B}" type="slidenum">
              <a:rPr lang="zh-CN" altLang="en-US" smtClean="0"/>
              <a:t>45</a:t>
            </a:fld>
            <a:endParaRPr lang="zh-CN" altLang="en-US"/>
          </a:p>
        </p:txBody>
      </p:sp>
    </p:spTree>
    <p:extLst>
      <p:ext uri="{BB962C8B-B14F-4D97-AF65-F5344CB8AC3E}">
        <p14:creationId xmlns:p14="http://schemas.microsoft.com/office/powerpoint/2010/main" val="2491908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a:t>https://blog.csdn.net/mm792261167/article/details/69396493</a:t>
            </a:r>
            <a:endParaRPr lang="zh-CN" altLang="en-US" dirty="0"/>
          </a:p>
        </p:txBody>
      </p:sp>
      <p:sp>
        <p:nvSpPr>
          <p:cNvPr id="4" name="灯片编号占位符 3"/>
          <p:cNvSpPr>
            <a:spLocks noGrp="1"/>
          </p:cNvSpPr>
          <p:nvPr>
            <p:ph type="sldNum" sz="quarter" idx="5"/>
          </p:nvPr>
        </p:nvSpPr>
        <p:spPr/>
        <p:txBody>
          <a:bodyPr/>
          <a:lstStyle/>
          <a:p>
            <a:fld id="{ABA8D8E6-C8C7-4110-94EE-507477E36C0B}" type="slidenum">
              <a:rPr lang="zh-CN" altLang="en-US" smtClean="0"/>
              <a:t>47</a:t>
            </a:fld>
            <a:endParaRPr lang="zh-CN" altLang="en-US"/>
          </a:p>
        </p:txBody>
      </p:sp>
    </p:spTree>
    <p:extLst>
      <p:ext uri="{BB962C8B-B14F-4D97-AF65-F5344CB8AC3E}">
        <p14:creationId xmlns:p14="http://schemas.microsoft.com/office/powerpoint/2010/main" val="3948788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a:t>https://www.jianshu.com/p/f2b31ddcf200</a:t>
            </a:r>
            <a:endParaRPr lang="zh-CN" altLang="en-US" dirty="0"/>
          </a:p>
        </p:txBody>
      </p:sp>
      <p:sp>
        <p:nvSpPr>
          <p:cNvPr id="4" name="灯片编号占位符 3"/>
          <p:cNvSpPr>
            <a:spLocks noGrp="1"/>
          </p:cNvSpPr>
          <p:nvPr>
            <p:ph type="sldNum" sz="quarter" idx="5"/>
          </p:nvPr>
        </p:nvSpPr>
        <p:spPr/>
        <p:txBody>
          <a:bodyPr/>
          <a:lstStyle/>
          <a:p>
            <a:fld id="{ABA8D8E6-C8C7-4110-94EE-507477E36C0B}" type="slidenum">
              <a:rPr lang="zh-CN" altLang="en-US" smtClean="0"/>
              <a:t>50</a:t>
            </a:fld>
            <a:endParaRPr lang="zh-CN" altLang="en-US"/>
          </a:p>
        </p:txBody>
      </p:sp>
    </p:spTree>
    <p:extLst>
      <p:ext uri="{BB962C8B-B14F-4D97-AF65-F5344CB8AC3E}">
        <p14:creationId xmlns:p14="http://schemas.microsoft.com/office/powerpoint/2010/main" val="3666452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a:t>https://www.cnblogs.com/lidabo/p/9018548.html</a:t>
            </a:r>
            <a:endParaRPr lang="zh-CN" altLang="en-US" dirty="0"/>
          </a:p>
        </p:txBody>
      </p:sp>
      <p:sp>
        <p:nvSpPr>
          <p:cNvPr id="4" name="灯片编号占位符 3"/>
          <p:cNvSpPr>
            <a:spLocks noGrp="1"/>
          </p:cNvSpPr>
          <p:nvPr>
            <p:ph type="sldNum" sz="quarter" idx="5"/>
          </p:nvPr>
        </p:nvSpPr>
        <p:spPr/>
        <p:txBody>
          <a:bodyPr/>
          <a:lstStyle/>
          <a:p>
            <a:fld id="{ABA8D8E6-C8C7-4110-94EE-507477E36C0B}" type="slidenum">
              <a:rPr lang="zh-CN" altLang="en-US" smtClean="0"/>
              <a:t>51</a:t>
            </a:fld>
            <a:endParaRPr lang="zh-CN" altLang="en-US"/>
          </a:p>
        </p:txBody>
      </p:sp>
    </p:spTree>
    <p:extLst>
      <p:ext uri="{BB962C8B-B14F-4D97-AF65-F5344CB8AC3E}">
        <p14:creationId xmlns:p14="http://schemas.microsoft.com/office/powerpoint/2010/main" val="372405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a:t>https://blog.csdn.net/jwybobo2007/article/details/9221657</a:t>
            </a:r>
            <a:endParaRPr lang="zh-CN" altLang="en-US" dirty="0"/>
          </a:p>
        </p:txBody>
      </p:sp>
      <p:sp>
        <p:nvSpPr>
          <p:cNvPr id="4" name="灯片编号占位符 3"/>
          <p:cNvSpPr>
            <a:spLocks noGrp="1"/>
          </p:cNvSpPr>
          <p:nvPr>
            <p:ph type="sldNum" sz="quarter" idx="5"/>
          </p:nvPr>
        </p:nvSpPr>
        <p:spPr/>
        <p:txBody>
          <a:bodyPr/>
          <a:lstStyle/>
          <a:p>
            <a:fld id="{ABA8D8E6-C8C7-4110-94EE-507477E36C0B}" type="slidenum">
              <a:rPr lang="zh-CN" altLang="en-US" smtClean="0"/>
              <a:t>54</a:t>
            </a:fld>
            <a:endParaRPr lang="zh-CN" altLang="en-US"/>
          </a:p>
        </p:txBody>
      </p:sp>
    </p:spTree>
    <p:extLst>
      <p:ext uri="{BB962C8B-B14F-4D97-AF65-F5344CB8AC3E}">
        <p14:creationId xmlns:p14="http://schemas.microsoft.com/office/powerpoint/2010/main" val="2341570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8D8E6-C8C7-4110-94EE-507477E36C0B}" type="slidenum">
              <a:rPr lang="zh-CN" altLang="en-US" smtClean="0"/>
              <a:t>60</a:t>
            </a:fld>
            <a:endParaRPr lang="zh-CN" altLang="en-US"/>
          </a:p>
        </p:txBody>
      </p:sp>
    </p:spTree>
    <p:extLst>
      <p:ext uri="{BB962C8B-B14F-4D97-AF65-F5344CB8AC3E}">
        <p14:creationId xmlns:p14="http://schemas.microsoft.com/office/powerpoint/2010/main" val="763793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63</a:t>
            </a:fld>
            <a:endParaRPr lang="zh-CN" altLang="en-US"/>
          </a:p>
        </p:txBody>
      </p:sp>
    </p:spTree>
    <p:extLst>
      <p:ext uri="{BB962C8B-B14F-4D97-AF65-F5344CB8AC3E}">
        <p14:creationId xmlns:p14="http://schemas.microsoft.com/office/powerpoint/2010/main" val="236152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67</a:t>
            </a:fld>
            <a:endParaRPr lang="zh-CN" altLang="en-US"/>
          </a:p>
        </p:txBody>
      </p:sp>
    </p:spTree>
    <p:extLst>
      <p:ext uri="{BB962C8B-B14F-4D97-AF65-F5344CB8AC3E}">
        <p14:creationId xmlns:p14="http://schemas.microsoft.com/office/powerpoint/2010/main" val="3825655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3</a:t>
            </a:fld>
            <a:endParaRPr lang="zh-CN" altLang="en-US"/>
          </a:p>
        </p:txBody>
      </p:sp>
    </p:spTree>
    <p:extLst>
      <p:ext uri="{BB962C8B-B14F-4D97-AF65-F5344CB8AC3E}">
        <p14:creationId xmlns:p14="http://schemas.microsoft.com/office/powerpoint/2010/main" val="250809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4</a:t>
            </a:fld>
            <a:endParaRPr lang="zh-CN" altLang="en-US"/>
          </a:p>
        </p:txBody>
      </p:sp>
    </p:spTree>
    <p:extLst>
      <p:ext uri="{BB962C8B-B14F-4D97-AF65-F5344CB8AC3E}">
        <p14:creationId xmlns:p14="http://schemas.microsoft.com/office/powerpoint/2010/main" val="100402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5</a:t>
            </a:fld>
            <a:endParaRPr lang="zh-CN" altLang="en-US"/>
          </a:p>
        </p:txBody>
      </p:sp>
    </p:spTree>
    <p:extLst>
      <p:ext uri="{BB962C8B-B14F-4D97-AF65-F5344CB8AC3E}">
        <p14:creationId xmlns:p14="http://schemas.microsoft.com/office/powerpoint/2010/main" val="298747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A8D8E6-C8C7-4110-94EE-507477E36C0B}" type="slidenum">
              <a:rPr lang="zh-CN" altLang="en-US" smtClean="0"/>
              <a:t>6</a:t>
            </a:fld>
            <a:endParaRPr lang="zh-CN" altLang="en-US"/>
          </a:p>
        </p:txBody>
      </p:sp>
    </p:spTree>
    <p:extLst>
      <p:ext uri="{BB962C8B-B14F-4D97-AF65-F5344CB8AC3E}">
        <p14:creationId xmlns:p14="http://schemas.microsoft.com/office/powerpoint/2010/main" val="165408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8</a:t>
            </a:fld>
            <a:endParaRPr lang="zh-CN" altLang="en-US"/>
          </a:p>
        </p:txBody>
      </p:sp>
    </p:spTree>
    <p:extLst>
      <p:ext uri="{BB962C8B-B14F-4D97-AF65-F5344CB8AC3E}">
        <p14:creationId xmlns:p14="http://schemas.microsoft.com/office/powerpoint/2010/main" val="191108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10</a:t>
            </a:fld>
            <a:endParaRPr lang="zh-CN" altLang="en-US"/>
          </a:p>
        </p:txBody>
      </p:sp>
    </p:spTree>
    <p:extLst>
      <p:ext uri="{BB962C8B-B14F-4D97-AF65-F5344CB8AC3E}">
        <p14:creationId xmlns:p14="http://schemas.microsoft.com/office/powerpoint/2010/main" val="270742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12</a:t>
            </a:fld>
            <a:endParaRPr lang="zh-CN" altLang="en-US"/>
          </a:p>
        </p:txBody>
      </p:sp>
    </p:spTree>
    <p:extLst>
      <p:ext uri="{BB962C8B-B14F-4D97-AF65-F5344CB8AC3E}">
        <p14:creationId xmlns:p14="http://schemas.microsoft.com/office/powerpoint/2010/main" val="163546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89248" y="195486"/>
            <a:ext cx="3250704" cy="395637"/>
          </a:xfrm>
        </p:spPr>
        <p:txBody>
          <a:bodyPr>
            <a:normAutofit/>
          </a:bodyPr>
          <a:lstStyle>
            <a:lvl1pPr algn="l">
              <a:defRPr sz="2000"/>
            </a:lvl1pPr>
          </a:lstStyle>
          <a:p>
            <a:r>
              <a:rPr lang="zh-CN" altLang="en-US"/>
              <a:t>单击此处编辑母版标题样式</a:t>
            </a:r>
          </a:p>
        </p:txBody>
      </p:sp>
      <p:sp>
        <p:nvSpPr>
          <p:cNvPr id="7" name="矩形 6"/>
          <p:cNvSpPr/>
          <p:nvPr userDrawn="1"/>
        </p:nvSpPr>
        <p:spPr>
          <a:xfrm>
            <a:off x="360040" y="195486"/>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35190" y="342518"/>
            <a:ext cx="290264" cy="2902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66CCFF"/>
                  </a:gs>
                  <a:gs pos="52000">
                    <a:schemeClr val="bg1"/>
                  </a:gs>
                  <a:gs pos="100000">
                    <a:srgbClr val="0070C0"/>
                  </a:gs>
                </a:gsLst>
                <a:lin ang="0" scaled="1"/>
              </a:gradFill>
            </a:endParaRPr>
          </a:p>
        </p:txBody>
      </p:sp>
      <p:cxnSp>
        <p:nvCxnSpPr>
          <p:cNvPr id="9" name="直接连接符 8"/>
          <p:cNvCxnSpPr/>
          <p:nvPr userDrawn="1"/>
        </p:nvCxnSpPr>
        <p:spPr>
          <a:xfrm>
            <a:off x="897462" y="608534"/>
            <a:ext cx="83550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 calcmode="lin" valueType="num">
                                      <p:cBhvr>
                                        <p:cTn id="9" dur="300" fill="hold"/>
                                        <p:tgtEl>
                                          <p:spTgt spid="7"/>
                                        </p:tgtEl>
                                        <p:attrNameLst>
                                          <p:attrName>style.rotation</p:attrName>
                                        </p:attrNameLst>
                                      </p:cBhvr>
                                      <p:tavLst>
                                        <p:tav tm="0">
                                          <p:val>
                                            <p:fltVal val="90"/>
                                          </p:val>
                                        </p:tav>
                                        <p:tav tm="100000">
                                          <p:val>
                                            <p:fltVal val="0"/>
                                          </p:val>
                                        </p:tav>
                                      </p:tavLst>
                                    </p:anim>
                                    <p:animEffect transition="in" filter="fade">
                                      <p:cBhvr>
                                        <p:cTn id="10" dur="3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 calcmode="lin" valueType="num">
                                      <p:cBhvr>
                                        <p:cTn id="15" dur="300" fill="hold"/>
                                        <p:tgtEl>
                                          <p:spTgt spid="8"/>
                                        </p:tgtEl>
                                        <p:attrNameLst>
                                          <p:attrName>style.rotation</p:attrName>
                                        </p:attrNameLst>
                                      </p:cBhvr>
                                      <p:tavLst>
                                        <p:tav tm="0">
                                          <p:val>
                                            <p:fltVal val="90"/>
                                          </p:val>
                                        </p:tav>
                                        <p:tav tm="100000">
                                          <p:val>
                                            <p:fltVal val="0"/>
                                          </p:val>
                                        </p:tav>
                                      </p:tavLst>
                                    </p:anim>
                                    <p:animEffect transition="in" filter="fade">
                                      <p:cBhvr>
                                        <p:cTn id="16" dur="3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hyperlink" Target="http://read.pudn.com/downloads147/ebook/635957/%E6%96%B0%E4%B8%80%E4%BB%A3%E8%A7%86%E9%A2%91%E5%8E%8B%E7%BC%A9%E7%BC%96%E7%A0%81%E6%A0%87%E5%87%86H.264.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hyperlink" Target="http://www.pc6.com/softview/SoftView_461803.html" TargetMode="External"/><Relationship Id="rId7" Type="http://schemas.openxmlformats.org/officeDocument/2006/relationships/hyperlink" Target="https://www.jianshu.com/p/9522c4a7818d" TargetMode="External"/><Relationship Id="rId2" Type="http://schemas.openxmlformats.org/officeDocument/2006/relationships/hyperlink" Target="https://hxd.en.softonic.com/" TargetMode="External"/><Relationship Id="rId1" Type="http://schemas.openxmlformats.org/officeDocument/2006/relationships/slideLayout" Target="../slideLayouts/slideLayout2.xml"/><Relationship Id="rId6" Type="http://schemas.openxmlformats.org/officeDocument/2006/relationships/hyperlink" Target="https://blog.csdn.net/ivy_reny/article/details/47144243" TargetMode="External"/><Relationship Id="rId5" Type="http://schemas.openxmlformats.org/officeDocument/2006/relationships/hyperlink" Target="https://blog.csdn.net/go_str/article/details/80340564" TargetMode="External"/><Relationship Id="rId4" Type="http://schemas.openxmlformats.org/officeDocument/2006/relationships/hyperlink" Target="https://baike.baidu.com/item/H.264/1022230?fr=aladdin"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20538"/>
            <a:ext cx="9144000" cy="5143500"/>
          </a:xfrm>
          <a:prstGeom prst="rect">
            <a:avLst/>
          </a:prstGeom>
        </p:spPr>
      </p:pic>
      <p:sp>
        <p:nvSpPr>
          <p:cNvPr id="10" name="矩形 9"/>
          <p:cNvSpPr/>
          <p:nvPr/>
        </p:nvSpPr>
        <p:spPr>
          <a:xfrm>
            <a:off x="4167572" y="195487"/>
            <a:ext cx="257112" cy="504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167572" y="195487"/>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5400000">
            <a:off x="5091484" y="1157061"/>
            <a:ext cx="2170282"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4167572" y="1861524"/>
            <a:ext cx="257112" cy="342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4167572" y="2118636"/>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0"/>
          <p:cNvSpPr>
            <a:spLocks noChangeArrowheads="1"/>
          </p:cNvSpPr>
          <p:nvPr/>
        </p:nvSpPr>
        <p:spPr bwMode="auto">
          <a:xfrm>
            <a:off x="4788024" y="4084910"/>
            <a:ext cx="39497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defTabSz="685800"/>
            <a:r>
              <a:rPr lang="zh-CN" altLang="en-US" sz="2800" dirty="0">
                <a:solidFill>
                  <a:schemeClr val="accent1"/>
                </a:solidFill>
                <a:latin typeface="Agency FB" pitchFamily="34" charset="0"/>
              </a:rPr>
              <a:t>韩国无人机</a:t>
            </a:r>
            <a:r>
              <a:rPr lang="en-US" altLang="zh-CN" sz="2800" dirty="0">
                <a:solidFill>
                  <a:schemeClr val="accent1"/>
                </a:solidFill>
                <a:latin typeface="Agency FB" pitchFamily="34" charset="0"/>
              </a:rPr>
              <a:t>(Pitta)</a:t>
            </a:r>
            <a:r>
              <a:rPr lang="zh-CN" altLang="en-US" sz="2800" dirty="0">
                <a:solidFill>
                  <a:schemeClr val="accent1"/>
                </a:solidFill>
                <a:latin typeface="Agency FB" pitchFamily="34" charset="0"/>
              </a:rPr>
              <a:t>项目总结</a:t>
            </a:r>
            <a:endParaRPr lang="zh-CN" altLang="zh-CN" sz="2800" dirty="0">
              <a:solidFill>
                <a:schemeClr val="accent1"/>
              </a:solidFill>
            </a:endParaRPr>
          </a:p>
        </p:txBody>
      </p:sp>
      <p:cxnSp>
        <p:nvCxnSpPr>
          <p:cNvPr id="26" name="直接连接符 25"/>
          <p:cNvCxnSpPr/>
          <p:nvPr/>
        </p:nvCxnSpPr>
        <p:spPr>
          <a:xfrm>
            <a:off x="5189791" y="4550083"/>
            <a:ext cx="0" cy="238964"/>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55848" y="555604"/>
            <a:ext cx="164788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8800" dirty="0">
                <a:solidFill>
                  <a:schemeClr val="accent1">
                    <a:lumMod val="75000"/>
                  </a:schemeClr>
                </a:solidFill>
              </a:rPr>
              <a:t>2018</a:t>
            </a:r>
            <a:endParaRPr lang="zh-CN" altLang="en-US" sz="8800" dirty="0">
              <a:solidFill>
                <a:schemeClr val="accent1">
                  <a:lumMod val="75000"/>
                </a:schemeClr>
              </a:solidFill>
            </a:endParaRPr>
          </a:p>
        </p:txBody>
      </p:sp>
      <p:sp>
        <p:nvSpPr>
          <p:cNvPr id="23" name="Freeform 7"/>
          <p:cNvSpPr>
            <a:spLocks/>
          </p:cNvSpPr>
          <p:nvPr/>
        </p:nvSpPr>
        <p:spPr bwMode="auto">
          <a:xfrm rot="18900000">
            <a:off x="6429460" y="395103"/>
            <a:ext cx="363340" cy="363928"/>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bg1">
              <a:lumMod val="65000"/>
            </a:schemeClr>
          </a:solidFill>
          <a:ln>
            <a:noFill/>
          </a:ln>
        </p:spPr>
        <p:txBody>
          <a:bodyPr vert="horz" wrap="square" lIns="68571" tIns="34285" rIns="68571" bIns="34285"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3" name="Rectangle 20"/>
          <p:cNvSpPr>
            <a:spLocks noChangeArrowheads="1"/>
          </p:cNvSpPr>
          <p:nvPr/>
        </p:nvSpPr>
        <p:spPr bwMode="auto">
          <a:xfrm>
            <a:off x="7014594" y="4650547"/>
            <a:ext cx="17232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defTabSz="685800"/>
            <a:r>
              <a:rPr lang="en-US" altLang="zh-CN" dirty="0">
                <a:solidFill>
                  <a:schemeClr val="accent1"/>
                </a:solidFill>
                <a:latin typeface="Agency FB" pitchFamily="34" charset="0"/>
              </a:rPr>
              <a:t>2018/12/14    </a:t>
            </a:r>
            <a:r>
              <a:rPr lang="zh-CN" altLang="en-US" dirty="0">
                <a:solidFill>
                  <a:schemeClr val="accent1"/>
                </a:solidFill>
                <a:latin typeface="Agency FB" pitchFamily="34" charset="0"/>
              </a:rPr>
              <a:t>陈晓进</a:t>
            </a:r>
            <a:r>
              <a:rPr lang="en-US" altLang="zh-CN" dirty="0">
                <a:solidFill>
                  <a:schemeClr val="accent1"/>
                </a:solidFill>
                <a:latin typeface="Agency FB" pitchFamily="34" charset="0"/>
              </a:rPr>
              <a:t> </a:t>
            </a:r>
            <a:endParaRPr lang="zh-CN" altLang="zh-CN" dirty="0">
              <a:solidFill>
                <a:schemeClr val="accent1"/>
              </a:solidFill>
            </a:endParaRPr>
          </a:p>
        </p:txBody>
      </p:sp>
    </p:spTree>
    <p:extLst>
      <p:ext uri="{BB962C8B-B14F-4D97-AF65-F5344CB8AC3E}">
        <p14:creationId xmlns:p14="http://schemas.microsoft.com/office/powerpoint/2010/main" val="80400734"/>
      </p:ext>
    </p:extLst>
  </p:cSld>
  <p:clrMapOvr>
    <a:masterClrMapping/>
  </p:clrMapOvr>
  <mc:AlternateContent xmlns:mc="http://schemas.openxmlformats.org/markup-compatibility/2006" xmlns:p14="http://schemas.microsoft.com/office/powerpoint/2010/main">
    <mc:Choice Requires="p14">
      <p:transition spd="slow" p14:dur="2000" advTm="0">
        <p14:warp/>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p:tgtEl>
                                              <p:spTgt spid="24"/>
                                            </p:tgtEl>
                                            <p:attrNameLst>
                                              <p:attrName>ppt_y</p:attrName>
                                            </p:attrNameLst>
                                          </p:cBhvr>
                                          <p:tavLst>
                                            <p:tav tm="0">
                                              <p:val>
                                                <p:strVal val="#ppt_y+#ppt_h*1.125000"/>
                                              </p:val>
                                            </p:tav>
                                            <p:tav tm="100000">
                                              <p:val>
                                                <p:strVal val="#ppt_y"/>
                                              </p:val>
                                            </p:tav>
                                          </p:tavLst>
                                        </p:anim>
                                        <p:animEffect transition="in" filter="wipe(up)">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10" presetClass="entr" presetSubtype="0" fill="hold" nodeType="withEffect">
                                      <p:stCondLst>
                                        <p:cond delay="75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00"/>
                                            <p:tgtEl>
                                              <p:spTgt spid="26"/>
                                            </p:tgtEl>
                                          </p:cBhvr>
                                        </p:animEffect>
                                      </p:childTnLst>
                                    </p:cTn>
                                  </p:par>
                                </p:childTnLst>
                              </p:cTn>
                            </p:par>
                            <p:par>
                              <p:cTn id="35" fill="hold">
                                <p:stCondLst>
                                  <p:cond delay="3500"/>
                                </p:stCondLst>
                                <p:childTnLst>
                                  <p:par>
                                    <p:cTn id="36" presetID="2" presetClass="entr" presetSubtype="8" fill="hold" grpId="0" nodeType="afterEffect" p14:presetBounceEnd="40000">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14:bounceEnd="40000">
                                          <p:cBhvr additive="base">
                                            <p:cTn id="38" dur="500" fill="hold"/>
                                            <p:tgtEl>
                                              <p:spTgt spid="23"/>
                                            </p:tgtEl>
                                            <p:attrNameLst>
                                              <p:attrName>ppt_x</p:attrName>
                                            </p:attrNameLst>
                                          </p:cBhvr>
                                          <p:tavLst>
                                            <p:tav tm="0">
                                              <p:val>
                                                <p:strVal val="0-#ppt_w/2"/>
                                              </p:val>
                                            </p:tav>
                                            <p:tav tm="100000">
                                              <p:val>
                                                <p:strVal val="#ppt_x"/>
                                              </p:val>
                                            </p:tav>
                                          </p:tavLst>
                                        </p:anim>
                                        <p:anim calcmode="lin" valueType="num" p14:bounceEnd="40000">
                                          <p:cBhvr additive="base">
                                            <p:cTn id="39" dur="500" fill="hold"/>
                                            <p:tgtEl>
                                              <p:spTgt spid="23"/>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50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animBg="1"/>
          <p:bldP spid="21" grpId="0" animBg="1"/>
          <p:bldP spid="22" grpId="0" animBg="1"/>
          <p:bldP spid="25" grpId="0"/>
          <p:bldP spid="24" grpId="0"/>
          <p:bldP spid="23" grpId="0" animBg="1"/>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p:tgtEl>
                                              <p:spTgt spid="24"/>
                                            </p:tgtEl>
                                            <p:attrNameLst>
                                              <p:attrName>ppt_y</p:attrName>
                                            </p:attrNameLst>
                                          </p:cBhvr>
                                          <p:tavLst>
                                            <p:tav tm="0">
                                              <p:val>
                                                <p:strVal val="#ppt_y+#ppt_h*1.125000"/>
                                              </p:val>
                                            </p:tav>
                                            <p:tav tm="100000">
                                              <p:val>
                                                <p:strVal val="#ppt_y"/>
                                              </p:val>
                                            </p:tav>
                                          </p:tavLst>
                                        </p:anim>
                                        <p:animEffect transition="in" filter="wipe(up)">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10" presetClass="entr" presetSubtype="0" fill="hold" nodeType="withEffect">
                                      <p:stCondLst>
                                        <p:cond delay="75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00"/>
                                            <p:tgtEl>
                                              <p:spTgt spid="26"/>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0-#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50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animBg="1"/>
          <p:bldP spid="21" grpId="0" animBg="1"/>
          <p:bldP spid="22" grpId="0" animBg="1"/>
          <p:bldP spid="25" grpId="0"/>
          <p:bldP spid="24" grpId="0"/>
          <p:bldP spid="23" grpId="0" animBg="1"/>
          <p:bldP spid="1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1800" b="1" dirty="0"/>
              <a:t>项目开发过程</a:t>
            </a:r>
          </a:p>
        </p:txBody>
      </p:sp>
      <p:grpSp>
        <p:nvGrpSpPr>
          <p:cNvPr id="3" name="Group 1"/>
          <p:cNvGrpSpPr/>
          <p:nvPr/>
        </p:nvGrpSpPr>
        <p:grpSpPr>
          <a:xfrm>
            <a:off x="0" y="2137032"/>
            <a:ext cx="9144000" cy="1217840"/>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grpSp>
      <p:grpSp>
        <p:nvGrpSpPr>
          <p:cNvPr id="16" name="Group 1257"/>
          <p:cNvGrpSpPr/>
          <p:nvPr/>
        </p:nvGrpSpPr>
        <p:grpSpPr>
          <a:xfrm rot="10800000" flipH="1">
            <a:off x="1151173" y="2655694"/>
            <a:ext cx="1098204" cy="570178"/>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19" name="Group 1262"/>
          <p:cNvGrpSpPr/>
          <p:nvPr/>
        </p:nvGrpSpPr>
        <p:grpSpPr>
          <a:xfrm>
            <a:off x="2261241" y="2265029"/>
            <a:ext cx="1098204" cy="570178"/>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22" name="Group 1267"/>
          <p:cNvGrpSpPr/>
          <p:nvPr/>
        </p:nvGrpSpPr>
        <p:grpSpPr>
          <a:xfrm rot="10800000" flipH="1">
            <a:off x="3370720" y="2655695"/>
            <a:ext cx="1098204" cy="570178"/>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25" name="Group 1272"/>
          <p:cNvGrpSpPr/>
          <p:nvPr/>
        </p:nvGrpSpPr>
        <p:grpSpPr>
          <a:xfrm>
            <a:off x="4478720" y="2265029"/>
            <a:ext cx="1098204" cy="570178"/>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28" name="Group 1277"/>
          <p:cNvGrpSpPr/>
          <p:nvPr/>
        </p:nvGrpSpPr>
        <p:grpSpPr>
          <a:xfrm rot="10800000" flipH="1">
            <a:off x="5590266" y="2655695"/>
            <a:ext cx="1098204" cy="570178"/>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31" name="Group 1282"/>
          <p:cNvGrpSpPr/>
          <p:nvPr/>
        </p:nvGrpSpPr>
        <p:grpSpPr>
          <a:xfrm>
            <a:off x="6693329" y="2265029"/>
            <a:ext cx="1098204" cy="570178"/>
            <a:chOff x="0" y="0"/>
            <a:chExt cx="3154022" cy="1635267"/>
          </a:xfrm>
          <a:solidFill>
            <a:schemeClr val="accent1"/>
          </a:solidFill>
        </p:grpSpPr>
        <p:sp>
          <p:nvSpPr>
            <p:cNvPr id="32"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3"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sp>
        <p:nvSpPr>
          <p:cNvPr id="34" name="Shape 1285"/>
          <p:cNvSpPr/>
          <p:nvPr/>
        </p:nvSpPr>
        <p:spPr>
          <a:xfrm>
            <a:off x="1154989" y="3354868"/>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5" name="Shape 1289"/>
          <p:cNvSpPr/>
          <p:nvPr/>
        </p:nvSpPr>
        <p:spPr>
          <a:xfrm>
            <a:off x="2261244" y="2105437"/>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6" name="Shape 1293"/>
          <p:cNvSpPr/>
          <p:nvPr/>
        </p:nvSpPr>
        <p:spPr>
          <a:xfrm>
            <a:off x="3376281" y="3354868"/>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7" name="Shape 1297"/>
          <p:cNvSpPr/>
          <p:nvPr/>
        </p:nvSpPr>
        <p:spPr>
          <a:xfrm>
            <a:off x="4482536" y="2105437"/>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8" name="Shape 1301"/>
          <p:cNvSpPr/>
          <p:nvPr/>
        </p:nvSpPr>
        <p:spPr>
          <a:xfrm>
            <a:off x="5597570" y="3354868"/>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9" name="Shape 1305"/>
          <p:cNvSpPr/>
          <p:nvPr/>
        </p:nvSpPr>
        <p:spPr>
          <a:xfrm>
            <a:off x="6703825" y="2105427"/>
            <a:ext cx="1084028" cy="30593"/>
          </a:xfrm>
          <a:prstGeom prst="rect">
            <a:avLst/>
          </a:prstGeom>
          <a:solidFill>
            <a:schemeClr val="accent5"/>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40" name="Rectangle 72"/>
          <p:cNvSpPr/>
          <p:nvPr/>
        </p:nvSpPr>
        <p:spPr>
          <a:xfrm rot="20935423">
            <a:off x="1509324" y="2805580"/>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08.06</a:t>
            </a:r>
          </a:p>
        </p:txBody>
      </p:sp>
      <p:sp>
        <p:nvSpPr>
          <p:cNvPr id="41" name="TextBox 40"/>
          <p:cNvSpPr txBox="1"/>
          <p:nvPr/>
        </p:nvSpPr>
        <p:spPr>
          <a:xfrm>
            <a:off x="2249378" y="1309099"/>
            <a:ext cx="1810990" cy="692497"/>
          </a:xfrm>
          <a:prstGeom prst="rect">
            <a:avLst/>
          </a:prstGeom>
          <a:noFill/>
        </p:spPr>
        <p:txBody>
          <a:bodyPr wrap="square" lIns="0" tIns="0" rIns="0" bIns="0" rtlCol="0">
            <a:spAutoFit/>
          </a:bodyPr>
          <a:lstStyle/>
          <a:p>
            <a:r>
              <a:rPr lang="zh-CN" altLang="en-US" sz="900" dirty="0"/>
              <a:t>韩方提供第二版</a:t>
            </a:r>
            <a:r>
              <a:rPr lang="en-US" altLang="zh-CN" sz="900" dirty="0"/>
              <a:t>storyboard(19</a:t>
            </a:r>
            <a:r>
              <a:rPr lang="zh-CN" altLang="en-US" sz="900" dirty="0"/>
              <a:t>页</a:t>
            </a:r>
            <a:r>
              <a:rPr lang="en-US" altLang="zh-CN" sz="900" dirty="0"/>
              <a:t>)</a:t>
            </a:r>
            <a:r>
              <a:rPr lang="zh-CN" altLang="en-US" sz="900" dirty="0"/>
              <a:t>，但未提供</a:t>
            </a:r>
            <a:r>
              <a:rPr lang="en-US" altLang="zh-CN" sz="900" dirty="0"/>
              <a:t>UI</a:t>
            </a:r>
            <a:r>
              <a:rPr lang="zh-CN" altLang="en-US" sz="900" dirty="0"/>
              <a:t>设计稿， 并要求使用老</a:t>
            </a:r>
            <a:r>
              <a:rPr lang="en-US" altLang="zh-CN" sz="900" dirty="0"/>
              <a:t>APP</a:t>
            </a:r>
            <a:r>
              <a:rPr lang="zh-CN" altLang="en-US" sz="900" dirty="0"/>
              <a:t>的</a:t>
            </a:r>
            <a:r>
              <a:rPr lang="en-US" altLang="zh-CN" sz="900" dirty="0"/>
              <a:t>UI</a:t>
            </a:r>
            <a:r>
              <a:rPr lang="zh-CN" altLang="en-US" sz="900" dirty="0"/>
              <a:t>先开发，我们解释为避免</a:t>
            </a:r>
            <a:r>
              <a:rPr lang="en-US" altLang="zh-CN" sz="900" dirty="0"/>
              <a:t>UI</a:t>
            </a:r>
            <a:r>
              <a:rPr lang="zh-CN" altLang="en-US" sz="900" dirty="0"/>
              <a:t>变动导致返工， 必须拿到完整</a:t>
            </a:r>
            <a:r>
              <a:rPr lang="en-US" altLang="zh-CN" sz="900" dirty="0"/>
              <a:t>UI</a:t>
            </a:r>
            <a:r>
              <a:rPr lang="zh-CN" altLang="en-US" sz="900" dirty="0"/>
              <a:t>设计稿才能开始开发</a:t>
            </a:r>
            <a:endParaRPr lang="zh-CN" altLang="en-US" sz="900" dirty="0">
              <a:effectLst/>
            </a:endParaRPr>
          </a:p>
        </p:txBody>
      </p:sp>
      <p:sp>
        <p:nvSpPr>
          <p:cNvPr id="42" name="TextBox 41"/>
          <p:cNvSpPr txBox="1"/>
          <p:nvPr/>
        </p:nvSpPr>
        <p:spPr>
          <a:xfrm>
            <a:off x="2254949" y="987636"/>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08.17</a:t>
            </a:r>
            <a:endParaRPr lang="en-GB" sz="1600" b="1" dirty="0">
              <a:solidFill>
                <a:schemeClr val="accent1"/>
              </a:solidFill>
              <a:latin typeface="+mj-ea"/>
              <a:ea typeface="+mj-ea"/>
            </a:endParaRPr>
          </a:p>
        </p:txBody>
      </p:sp>
      <p:sp>
        <p:nvSpPr>
          <p:cNvPr id="43" name="Rectangle 137"/>
          <p:cNvSpPr/>
          <p:nvPr/>
        </p:nvSpPr>
        <p:spPr>
          <a:xfrm rot="594578">
            <a:off x="2621550" y="2453298"/>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08.17</a:t>
            </a:r>
          </a:p>
        </p:txBody>
      </p:sp>
      <p:sp>
        <p:nvSpPr>
          <p:cNvPr id="44" name="Rectangle 142"/>
          <p:cNvSpPr/>
          <p:nvPr/>
        </p:nvSpPr>
        <p:spPr>
          <a:xfrm rot="20856684">
            <a:off x="3723924" y="2807974"/>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08.24</a:t>
            </a:r>
          </a:p>
        </p:txBody>
      </p:sp>
      <p:sp>
        <p:nvSpPr>
          <p:cNvPr id="45" name="Rectangle 143"/>
          <p:cNvSpPr/>
          <p:nvPr/>
        </p:nvSpPr>
        <p:spPr>
          <a:xfrm rot="630609">
            <a:off x="4848345" y="2456711"/>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08.28</a:t>
            </a:r>
          </a:p>
        </p:txBody>
      </p:sp>
      <p:sp>
        <p:nvSpPr>
          <p:cNvPr id="46" name="Rectangle 144"/>
          <p:cNvSpPr/>
          <p:nvPr/>
        </p:nvSpPr>
        <p:spPr>
          <a:xfrm rot="20816511">
            <a:off x="5956234" y="2801690"/>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08.30</a:t>
            </a:r>
          </a:p>
        </p:txBody>
      </p:sp>
      <p:sp>
        <p:nvSpPr>
          <p:cNvPr id="47" name="Rectangle 145"/>
          <p:cNvSpPr/>
          <p:nvPr/>
        </p:nvSpPr>
        <p:spPr>
          <a:xfrm rot="847487">
            <a:off x="7069081" y="2441142"/>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09.03</a:t>
            </a:r>
          </a:p>
        </p:txBody>
      </p:sp>
      <p:sp>
        <p:nvSpPr>
          <p:cNvPr id="48" name="TextBox 47"/>
          <p:cNvSpPr txBox="1"/>
          <p:nvPr/>
        </p:nvSpPr>
        <p:spPr>
          <a:xfrm>
            <a:off x="1176834" y="3776141"/>
            <a:ext cx="1810990" cy="692497"/>
          </a:xfrm>
          <a:prstGeom prst="rect">
            <a:avLst/>
          </a:prstGeom>
          <a:noFill/>
        </p:spPr>
        <p:txBody>
          <a:bodyPr wrap="square" lIns="0" tIns="0" rIns="0" bIns="0" rtlCol="0">
            <a:spAutoFit/>
          </a:bodyPr>
          <a:lstStyle/>
          <a:p>
            <a:r>
              <a:rPr lang="zh-CN" altLang="en-US" sz="900" dirty="0">
                <a:solidFill>
                  <a:srgbClr val="393939"/>
                </a:solidFill>
              </a:rPr>
              <a:t>项目启动会议，根据首版</a:t>
            </a:r>
            <a:r>
              <a:rPr lang="en-US" altLang="zh-CN" sz="900" dirty="0">
                <a:solidFill>
                  <a:srgbClr val="393939"/>
                </a:solidFill>
              </a:rPr>
              <a:t>storyboard</a:t>
            </a:r>
            <a:r>
              <a:rPr lang="zh-CN" altLang="en-US" sz="900" dirty="0">
                <a:solidFill>
                  <a:srgbClr val="393939"/>
                </a:solidFill>
              </a:rPr>
              <a:t>澄清需求， 列出部分疑问 并要求尽快提供</a:t>
            </a:r>
            <a:r>
              <a:rPr lang="en-US" altLang="zh-CN" sz="900" dirty="0">
                <a:solidFill>
                  <a:srgbClr val="393939"/>
                </a:solidFill>
              </a:rPr>
              <a:t>UI</a:t>
            </a:r>
            <a:r>
              <a:rPr lang="zh-CN" altLang="en-US" sz="900" dirty="0">
                <a:solidFill>
                  <a:srgbClr val="393939"/>
                </a:solidFill>
              </a:rPr>
              <a:t>设计稿。</a:t>
            </a:r>
            <a:endParaRPr lang="en-US" altLang="zh-CN" sz="900" dirty="0">
              <a:solidFill>
                <a:srgbClr val="393939"/>
              </a:solidFill>
            </a:endParaRPr>
          </a:p>
          <a:p>
            <a:endParaRPr lang="en-US" altLang="zh-CN" sz="900" dirty="0">
              <a:solidFill>
                <a:srgbClr val="393939"/>
              </a:solidFill>
            </a:endParaRPr>
          </a:p>
          <a:p>
            <a:r>
              <a:rPr lang="zh-CN" altLang="en-US" sz="900" dirty="0">
                <a:solidFill>
                  <a:srgbClr val="393939"/>
                </a:solidFill>
              </a:rPr>
              <a:t>韩方回复</a:t>
            </a:r>
            <a:r>
              <a:rPr lang="en-US" altLang="zh-CN" sz="900" dirty="0">
                <a:solidFill>
                  <a:srgbClr val="393939"/>
                </a:solidFill>
              </a:rPr>
              <a:t>08.17</a:t>
            </a:r>
            <a:r>
              <a:rPr lang="zh-CN" altLang="en-US" sz="900" dirty="0">
                <a:solidFill>
                  <a:srgbClr val="393939"/>
                </a:solidFill>
              </a:rPr>
              <a:t>提供</a:t>
            </a:r>
            <a:r>
              <a:rPr lang="en-US" altLang="zh-CN" sz="900" dirty="0">
                <a:solidFill>
                  <a:srgbClr val="393939"/>
                </a:solidFill>
              </a:rPr>
              <a:t>UI</a:t>
            </a:r>
            <a:r>
              <a:rPr lang="zh-CN" altLang="en-US" sz="900" dirty="0">
                <a:solidFill>
                  <a:srgbClr val="393939"/>
                </a:solidFill>
              </a:rPr>
              <a:t>设计稿</a:t>
            </a:r>
            <a:endParaRPr lang="zh-CN" altLang="en-US" sz="900" dirty="0">
              <a:effectLst/>
            </a:endParaRPr>
          </a:p>
        </p:txBody>
      </p:sp>
      <p:sp>
        <p:nvSpPr>
          <p:cNvPr id="49" name="TextBox 48"/>
          <p:cNvSpPr txBox="1"/>
          <p:nvPr/>
        </p:nvSpPr>
        <p:spPr>
          <a:xfrm>
            <a:off x="1176833" y="3515075"/>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08.06</a:t>
            </a:r>
            <a:endParaRPr lang="en-GB" sz="1600" b="1" dirty="0">
              <a:solidFill>
                <a:schemeClr val="accent1"/>
              </a:solidFill>
              <a:latin typeface="+mj-ea"/>
              <a:ea typeface="+mj-ea"/>
            </a:endParaRPr>
          </a:p>
        </p:txBody>
      </p:sp>
      <p:sp>
        <p:nvSpPr>
          <p:cNvPr id="50" name="TextBox 49"/>
          <p:cNvSpPr txBox="1"/>
          <p:nvPr/>
        </p:nvSpPr>
        <p:spPr>
          <a:xfrm>
            <a:off x="3348161" y="3776140"/>
            <a:ext cx="1810990" cy="830997"/>
          </a:xfrm>
          <a:prstGeom prst="rect">
            <a:avLst/>
          </a:prstGeom>
          <a:noFill/>
        </p:spPr>
        <p:txBody>
          <a:bodyPr wrap="square" lIns="0" tIns="0" rIns="0" bIns="0" rtlCol="0">
            <a:spAutoFit/>
          </a:bodyPr>
          <a:lstStyle/>
          <a:p>
            <a:r>
              <a:rPr lang="zh-CN" altLang="en-US" sz="900" dirty="0"/>
              <a:t>韩方提供第三版</a:t>
            </a:r>
            <a:r>
              <a:rPr lang="en-US" altLang="zh-CN" sz="900" dirty="0"/>
              <a:t>storyboard(28</a:t>
            </a:r>
            <a:r>
              <a:rPr lang="zh-CN" altLang="en-US" sz="900" dirty="0"/>
              <a:t>页</a:t>
            </a:r>
            <a:r>
              <a:rPr lang="en-US" altLang="zh-CN" sz="900" dirty="0"/>
              <a:t>)</a:t>
            </a:r>
            <a:r>
              <a:rPr lang="zh-CN" altLang="en-US" sz="900" dirty="0"/>
              <a:t>，并且才明白我们一直说的</a:t>
            </a:r>
            <a:r>
              <a:rPr lang="en-US" altLang="zh-CN" sz="900" dirty="0"/>
              <a:t>UI</a:t>
            </a:r>
            <a:r>
              <a:rPr lang="zh-CN" altLang="en-US" sz="900" dirty="0"/>
              <a:t>设计稿是什么，提出由我们设计</a:t>
            </a:r>
            <a:r>
              <a:rPr lang="en-US" altLang="zh-CN" sz="900" dirty="0"/>
              <a:t>UI. </a:t>
            </a:r>
          </a:p>
          <a:p>
            <a:endParaRPr lang="en-US" altLang="zh-CN" sz="900" dirty="0"/>
          </a:p>
          <a:p>
            <a:r>
              <a:rPr lang="zh-CN" altLang="en-US" sz="900" dirty="0"/>
              <a:t>我们同意设计</a:t>
            </a:r>
            <a:r>
              <a:rPr lang="en-US" altLang="zh-CN" sz="900" dirty="0"/>
              <a:t>UI</a:t>
            </a:r>
            <a:r>
              <a:rPr lang="zh-CN" altLang="en-US" sz="900" dirty="0"/>
              <a:t>，但要求提供完整</a:t>
            </a:r>
            <a:r>
              <a:rPr lang="en-US" altLang="zh-CN" sz="900" dirty="0"/>
              <a:t>storyboard</a:t>
            </a:r>
            <a:r>
              <a:rPr lang="zh-CN" altLang="en-US" sz="900" dirty="0"/>
              <a:t>和明确提供时间</a:t>
            </a:r>
            <a:endParaRPr lang="zh-CN" altLang="en-US" sz="900" dirty="0">
              <a:effectLst/>
            </a:endParaRPr>
          </a:p>
        </p:txBody>
      </p:sp>
      <p:sp>
        <p:nvSpPr>
          <p:cNvPr id="51" name="TextBox 50"/>
          <p:cNvSpPr txBox="1"/>
          <p:nvPr/>
        </p:nvSpPr>
        <p:spPr>
          <a:xfrm>
            <a:off x="3348160" y="3515074"/>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08.24</a:t>
            </a:r>
            <a:endParaRPr lang="en-GB" sz="1600" b="1" dirty="0">
              <a:solidFill>
                <a:schemeClr val="accent1"/>
              </a:solidFill>
              <a:latin typeface="+mj-ea"/>
              <a:ea typeface="+mj-ea"/>
            </a:endParaRPr>
          </a:p>
        </p:txBody>
      </p:sp>
      <p:sp>
        <p:nvSpPr>
          <p:cNvPr id="52" name="TextBox 51"/>
          <p:cNvSpPr txBox="1"/>
          <p:nvPr/>
        </p:nvSpPr>
        <p:spPr>
          <a:xfrm>
            <a:off x="4460308" y="1265310"/>
            <a:ext cx="1983900" cy="615553"/>
          </a:xfrm>
          <a:prstGeom prst="rect">
            <a:avLst/>
          </a:prstGeom>
          <a:noFill/>
        </p:spPr>
        <p:txBody>
          <a:bodyPr wrap="square" lIns="0" tIns="0" rIns="0" bIns="0" rtlCol="0">
            <a:spAutoFit/>
          </a:bodyPr>
          <a:lstStyle/>
          <a:p>
            <a:r>
              <a:rPr lang="zh-CN" altLang="en-US" sz="1000" dirty="0">
                <a:solidFill>
                  <a:schemeClr val="tx1">
                    <a:lumMod val="85000"/>
                    <a:lumOff val="15000"/>
                  </a:schemeClr>
                </a:solidFill>
                <a:latin typeface="+mj-ea"/>
              </a:rPr>
              <a:t>韩方提供第四版</a:t>
            </a:r>
            <a:r>
              <a:rPr lang="en-US" altLang="zh-CN" sz="1000" dirty="0">
                <a:solidFill>
                  <a:schemeClr val="tx1">
                    <a:lumMod val="85000"/>
                    <a:lumOff val="15000"/>
                  </a:schemeClr>
                </a:solidFill>
                <a:latin typeface="+mj-ea"/>
              </a:rPr>
              <a:t>storyboard(36</a:t>
            </a:r>
            <a:r>
              <a:rPr lang="zh-CN" altLang="en-US" sz="1000" dirty="0">
                <a:solidFill>
                  <a:schemeClr val="tx1">
                    <a:lumMod val="85000"/>
                    <a:lumOff val="15000"/>
                  </a:schemeClr>
                </a:solidFill>
                <a:latin typeface="+mj-ea"/>
              </a:rPr>
              <a:t>页</a:t>
            </a:r>
            <a:r>
              <a:rPr lang="en-US" altLang="zh-CN" sz="1000" dirty="0">
                <a:solidFill>
                  <a:schemeClr val="tx1">
                    <a:lumMod val="85000"/>
                    <a:lumOff val="15000"/>
                  </a:schemeClr>
                </a:solidFill>
                <a:latin typeface="+mj-ea"/>
              </a:rPr>
              <a:t>), </a:t>
            </a:r>
            <a:r>
              <a:rPr lang="zh-CN" altLang="en-US" sz="1000" dirty="0">
                <a:solidFill>
                  <a:schemeClr val="tx1">
                    <a:lumMod val="85000"/>
                    <a:lumOff val="15000"/>
                  </a:schemeClr>
                </a:solidFill>
                <a:latin typeface="+mj-ea"/>
              </a:rPr>
              <a:t>缺少登录注册、</a:t>
            </a:r>
            <a:r>
              <a:rPr lang="en-US" altLang="zh-CN" sz="1000" dirty="0">
                <a:solidFill>
                  <a:schemeClr val="tx1">
                    <a:lumMod val="85000"/>
                    <a:lumOff val="15000"/>
                  </a:schemeClr>
                </a:solidFill>
                <a:latin typeface="+mj-ea"/>
              </a:rPr>
              <a:t>Action Cam</a:t>
            </a:r>
            <a:r>
              <a:rPr lang="zh-CN" altLang="en-US" sz="1000" dirty="0">
                <a:solidFill>
                  <a:schemeClr val="tx1">
                    <a:lumMod val="85000"/>
                    <a:lumOff val="15000"/>
                  </a:schemeClr>
                </a:solidFill>
                <a:latin typeface="+mj-ea"/>
              </a:rPr>
              <a:t>模式、</a:t>
            </a:r>
            <a:r>
              <a:rPr lang="en-US" altLang="zh-CN" sz="1000" dirty="0" err="1">
                <a:solidFill>
                  <a:schemeClr val="tx1">
                    <a:lumMod val="85000"/>
                    <a:lumOff val="15000"/>
                  </a:schemeClr>
                </a:solidFill>
                <a:latin typeface="+mj-ea"/>
              </a:rPr>
              <a:t>Wifi</a:t>
            </a:r>
            <a:r>
              <a:rPr lang="en-US" altLang="zh-CN" sz="1000" dirty="0">
                <a:solidFill>
                  <a:schemeClr val="tx1">
                    <a:lumMod val="85000"/>
                    <a:lumOff val="15000"/>
                  </a:schemeClr>
                </a:solidFill>
                <a:latin typeface="+mj-ea"/>
              </a:rPr>
              <a:t> Cam</a:t>
            </a:r>
            <a:r>
              <a:rPr lang="zh-CN" altLang="en-US" sz="1000" dirty="0">
                <a:solidFill>
                  <a:schemeClr val="tx1">
                    <a:lumMod val="85000"/>
                    <a:lumOff val="15000"/>
                  </a:schemeClr>
                </a:solidFill>
                <a:latin typeface="+mj-ea"/>
              </a:rPr>
              <a:t>模式、设备配对、相册、设置、个人中心等功能模块</a:t>
            </a:r>
          </a:p>
        </p:txBody>
      </p:sp>
      <p:sp>
        <p:nvSpPr>
          <p:cNvPr id="53" name="TextBox 52"/>
          <p:cNvSpPr txBox="1"/>
          <p:nvPr/>
        </p:nvSpPr>
        <p:spPr>
          <a:xfrm>
            <a:off x="4468925" y="982601"/>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08.28</a:t>
            </a:r>
            <a:endParaRPr lang="en-GB" sz="1600" b="1" dirty="0">
              <a:solidFill>
                <a:schemeClr val="accent1"/>
              </a:solidFill>
              <a:latin typeface="+mj-ea"/>
              <a:ea typeface="+mj-ea"/>
            </a:endParaRPr>
          </a:p>
        </p:txBody>
      </p:sp>
      <p:sp>
        <p:nvSpPr>
          <p:cNvPr id="54" name="TextBox 53"/>
          <p:cNvSpPr txBox="1"/>
          <p:nvPr/>
        </p:nvSpPr>
        <p:spPr>
          <a:xfrm>
            <a:off x="5577560" y="3776141"/>
            <a:ext cx="1810990" cy="615553"/>
          </a:xfrm>
          <a:prstGeom prst="rect">
            <a:avLst/>
          </a:prstGeom>
          <a:noFill/>
        </p:spPr>
        <p:txBody>
          <a:bodyPr wrap="square" lIns="0" tIns="0" rIns="0" bIns="0" rtlCol="0">
            <a:spAutoFit/>
          </a:bodyPr>
          <a:lstStyle/>
          <a:p>
            <a:r>
              <a:rPr lang="zh-CN" altLang="en-US" sz="1000" dirty="0"/>
              <a:t>韩方提供第四版</a:t>
            </a:r>
            <a:r>
              <a:rPr lang="en-US" altLang="zh-CN" sz="1000" dirty="0"/>
              <a:t>storyboard(50</a:t>
            </a:r>
            <a:r>
              <a:rPr lang="zh-CN" altLang="en-US" sz="1000" dirty="0"/>
              <a:t>页</a:t>
            </a:r>
            <a:r>
              <a:rPr lang="en-US" altLang="zh-CN" sz="1000" dirty="0"/>
              <a:t>), </a:t>
            </a:r>
            <a:r>
              <a:rPr lang="zh-CN" altLang="en-US" sz="1000" dirty="0"/>
              <a:t>基本完整，并要求我们说明当前的开发进度，希望我们能就已经确认的功能进行开发。</a:t>
            </a:r>
          </a:p>
        </p:txBody>
      </p:sp>
      <p:sp>
        <p:nvSpPr>
          <p:cNvPr id="55" name="TextBox 54"/>
          <p:cNvSpPr txBox="1"/>
          <p:nvPr/>
        </p:nvSpPr>
        <p:spPr>
          <a:xfrm>
            <a:off x="5577559" y="3515075"/>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08.30</a:t>
            </a:r>
            <a:endParaRPr lang="en-GB" sz="1600" b="1" dirty="0">
              <a:solidFill>
                <a:schemeClr val="accent1"/>
              </a:solidFill>
              <a:latin typeface="+mj-ea"/>
              <a:ea typeface="+mj-ea"/>
            </a:endParaRPr>
          </a:p>
        </p:txBody>
      </p:sp>
      <p:sp>
        <p:nvSpPr>
          <p:cNvPr id="56" name="TextBox 55"/>
          <p:cNvSpPr txBox="1"/>
          <p:nvPr/>
        </p:nvSpPr>
        <p:spPr>
          <a:xfrm>
            <a:off x="6688470" y="1250380"/>
            <a:ext cx="1810990" cy="769441"/>
          </a:xfrm>
          <a:prstGeom prst="rect">
            <a:avLst/>
          </a:prstGeom>
          <a:noFill/>
        </p:spPr>
        <p:txBody>
          <a:bodyPr wrap="square" lIns="0" tIns="0" rIns="0" bIns="0" rtlCol="0">
            <a:spAutoFit/>
          </a:bodyPr>
          <a:lstStyle/>
          <a:p>
            <a:r>
              <a:rPr lang="zh-CN" altLang="en-US" sz="1000" dirty="0"/>
              <a:t>为避免进度延迟太多， 开始设计已经确认的功能的</a:t>
            </a:r>
            <a:r>
              <a:rPr lang="en-US" altLang="zh-CN" sz="1000" dirty="0"/>
              <a:t>UI</a:t>
            </a:r>
            <a:r>
              <a:rPr lang="zh-CN" altLang="en-US" sz="1000" dirty="0"/>
              <a:t>，并根据最新</a:t>
            </a:r>
            <a:r>
              <a:rPr lang="en-US" altLang="zh-CN" sz="1000" dirty="0"/>
              <a:t>storyboard</a:t>
            </a:r>
            <a:r>
              <a:rPr lang="zh-CN" altLang="en-US" sz="1000" dirty="0"/>
              <a:t>刷新开发计划，预计</a:t>
            </a:r>
            <a:r>
              <a:rPr lang="en-US" altLang="zh-CN" sz="1000" dirty="0"/>
              <a:t>12</a:t>
            </a:r>
            <a:r>
              <a:rPr lang="zh-CN" altLang="en-US" sz="1000" dirty="0"/>
              <a:t>月</a:t>
            </a:r>
            <a:r>
              <a:rPr lang="en-US" altLang="zh-CN" sz="1000" dirty="0"/>
              <a:t>15</a:t>
            </a:r>
            <a:r>
              <a:rPr lang="zh-CN" altLang="en-US" sz="1000" dirty="0"/>
              <a:t>日完成交付，相比原始计划延迟</a:t>
            </a:r>
            <a:r>
              <a:rPr lang="en-US" altLang="zh-CN" sz="1000" dirty="0"/>
              <a:t>3</a:t>
            </a:r>
            <a:r>
              <a:rPr lang="zh-CN" altLang="en-US" sz="1000" dirty="0"/>
              <a:t>周</a:t>
            </a:r>
            <a:endParaRPr lang="zh-CN" altLang="en-US" sz="1000" dirty="0">
              <a:effectLst/>
            </a:endParaRPr>
          </a:p>
        </p:txBody>
      </p:sp>
      <p:sp>
        <p:nvSpPr>
          <p:cNvPr id="57" name="TextBox 56"/>
          <p:cNvSpPr txBox="1"/>
          <p:nvPr/>
        </p:nvSpPr>
        <p:spPr>
          <a:xfrm>
            <a:off x="6688471" y="970302"/>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09.03</a:t>
            </a:r>
            <a:endParaRPr lang="en-GB" sz="1600" b="1" dirty="0">
              <a:solidFill>
                <a:schemeClr val="accent1"/>
              </a:solidFill>
              <a:latin typeface="+mj-ea"/>
              <a:ea typeface="+mj-ea"/>
            </a:endParaRPr>
          </a:p>
        </p:txBody>
      </p:sp>
      <p:sp>
        <p:nvSpPr>
          <p:cNvPr id="59" name="TextBox 58"/>
          <p:cNvSpPr txBox="1"/>
          <p:nvPr/>
        </p:nvSpPr>
        <p:spPr>
          <a:xfrm>
            <a:off x="-41955" y="-2540818"/>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40273091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trips(downRight)">
                                      <p:cBhvr>
                                        <p:cTn id="21" dur="500"/>
                                        <p:tgtEl>
                                          <p:spTgt spid="3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p:stCondLst>
                              <p:cond delay="3000"/>
                            </p:stCondLst>
                            <p:childTnLst>
                              <p:par>
                                <p:cTn id="36" presetID="18" presetClass="entr" presetSubtype="3"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strips(upRight)">
                                      <p:cBhvr>
                                        <p:cTn id="38" dur="500"/>
                                        <p:tgtEl>
                                          <p:spTgt spid="35"/>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childTnLst>
                                </p:cTn>
                              </p:par>
                            </p:childTnLst>
                          </p:cTn>
                        </p:par>
                        <p:par>
                          <p:cTn id="52" fill="hold">
                            <p:stCondLst>
                              <p:cond delay="4500"/>
                            </p:stCondLst>
                            <p:childTnLst>
                              <p:par>
                                <p:cTn id="53" presetID="18" presetClass="entr" presetSubtype="6"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strips(downRight)">
                                      <p:cBhvr>
                                        <p:cTn id="55" dur="500"/>
                                        <p:tgtEl>
                                          <p:spTgt spid="36"/>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par>
                          <p:cTn id="69" fill="hold">
                            <p:stCondLst>
                              <p:cond delay="6000"/>
                            </p:stCondLst>
                            <p:childTnLst>
                              <p:par>
                                <p:cTn id="70" presetID="18" presetClass="entr" presetSubtype="3"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strips(upRight)">
                                      <p:cBhvr>
                                        <p:cTn id="72" dur="500"/>
                                        <p:tgtEl>
                                          <p:spTgt spid="37"/>
                                        </p:tgtEl>
                                      </p:cBhvr>
                                    </p:animEffect>
                                  </p:childTnLst>
                                </p:cTn>
                              </p:par>
                            </p:childTnLst>
                          </p:cTn>
                        </p:par>
                        <p:par>
                          <p:cTn id="73" fill="hold">
                            <p:stCondLst>
                              <p:cond delay="6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par>
                          <p:cTn id="80" fill="hold">
                            <p:stCondLst>
                              <p:cond delay="7000"/>
                            </p:stCondLst>
                            <p:childTnLst>
                              <p:par>
                                <p:cTn id="81" presetID="10" presetClass="entr" presetSubtype="0" fill="hold"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childTnLst>
                                </p:cTn>
                              </p:par>
                            </p:childTnLst>
                          </p:cTn>
                        </p:par>
                        <p:par>
                          <p:cTn id="86" fill="hold">
                            <p:stCondLst>
                              <p:cond delay="7500"/>
                            </p:stCondLst>
                            <p:childTnLst>
                              <p:par>
                                <p:cTn id="87" presetID="18" presetClass="entr" presetSubtype="6"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strips(downRight)">
                                      <p:cBhvr>
                                        <p:cTn id="89" dur="500"/>
                                        <p:tgtEl>
                                          <p:spTgt spid="38"/>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childTnLst>
                          </p:cTn>
                        </p:par>
                        <p:par>
                          <p:cTn id="97" fill="hold">
                            <p:stCondLst>
                              <p:cond delay="8500"/>
                            </p:stCondLst>
                            <p:childTnLst>
                              <p:par>
                                <p:cTn id="98" presetID="10" presetClass="entr" presetSubtype="0" fill="hold"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childTnLst>
                          </p:cTn>
                        </p:par>
                        <p:par>
                          <p:cTn id="103" fill="hold">
                            <p:stCondLst>
                              <p:cond delay="9000"/>
                            </p:stCondLst>
                            <p:childTnLst>
                              <p:par>
                                <p:cTn id="104" presetID="18" presetClass="entr" presetSubtype="3" fill="hold" grpId="0" nodeType="after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strips(upRight)">
                                      <p:cBhvr>
                                        <p:cTn id="106" dur="500"/>
                                        <p:tgtEl>
                                          <p:spTgt spid="39"/>
                                        </p:tgtEl>
                                      </p:cBhvr>
                                    </p:animEffect>
                                  </p:childTnLst>
                                </p:cTn>
                              </p:par>
                            </p:childTnLst>
                          </p:cTn>
                        </p:par>
                        <p:par>
                          <p:cTn id="107" fill="hold">
                            <p:stCondLst>
                              <p:cond delay="9500"/>
                            </p:stCondLst>
                            <p:childTnLst>
                              <p:par>
                                <p:cTn id="108" presetID="10" presetClass="entr" presetSubtype="0" fill="hold" grpId="0" nodeType="after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fade">
                                      <p:cBhvr>
                                        <p:cTn id="110" dur="500"/>
                                        <p:tgtEl>
                                          <p:spTgt spid="5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fade">
                                      <p:cBhvr>
                                        <p:cTn id="113" dur="500"/>
                                        <p:tgtEl>
                                          <p:spTgt spid="57"/>
                                        </p:tgtEl>
                                      </p:cBhvr>
                                    </p:animEffect>
                                  </p:childTnLst>
                                </p:cTn>
                              </p:par>
                            </p:childTnLst>
                          </p:cTn>
                        </p:par>
                        <p:par>
                          <p:cTn id="114" fill="hold">
                            <p:stCondLst>
                              <p:cond delay="10000"/>
                            </p:stCondLst>
                            <p:childTnLst>
                              <p:par>
                                <p:cTn id="115" presetID="10" presetClass="entr" presetSubtype="0" fill="hold" grpId="0" nodeType="after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fade">
                                      <p:cBhvr>
                                        <p:cTn id="1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animBg="1"/>
      <p:bldP spid="35" grpId="0" animBg="1"/>
      <p:bldP spid="36" grpId="0" animBg="1"/>
      <p:bldP spid="37" grpId="0" animBg="1"/>
      <p:bldP spid="38" grpId="0" animBg="1"/>
      <p:bldP spid="39" grpId="0" animBg="1"/>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项目第一次延迟</a:t>
            </a:r>
            <a:endParaRPr lang="zh-CN" altLang="en-US" dirty="0"/>
          </a:p>
        </p:txBody>
      </p:sp>
      <p:sp>
        <p:nvSpPr>
          <p:cNvPr id="3" name="文本框 2"/>
          <p:cNvSpPr txBox="1"/>
          <p:nvPr/>
        </p:nvSpPr>
        <p:spPr>
          <a:xfrm>
            <a:off x="889248" y="915566"/>
            <a:ext cx="1293944" cy="338554"/>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a:t>延迟原因</a:t>
            </a:r>
          </a:p>
        </p:txBody>
      </p:sp>
      <p:sp>
        <p:nvSpPr>
          <p:cNvPr id="4" name="文本框 3"/>
          <p:cNvSpPr txBox="1"/>
          <p:nvPr/>
        </p:nvSpPr>
        <p:spPr>
          <a:xfrm>
            <a:off x="911785" y="2897436"/>
            <a:ext cx="7191114" cy="33855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a:t>总结</a:t>
            </a:r>
            <a:endParaRPr lang="en-US" altLang="zh-CN" sz="1600" dirty="0"/>
          </a:p>
        </p:txBody>
      </p:sp>
      <p:sp>
        <p:nvSpPr>
          <p:cNvPr id="5" name="文本框 4"/>
          <p:cNvSpPr txBox="1"/>
          <p:nvPr/>
        </p:nvSpPr>
        <p:spPr>
          <a:xfrm>
            <a:off x="760129" y="1328781"/>
            <a:ext cx="6480813" cy="1169551"/>
          </a:xfrm>
          <a:prstGeom prst="rect">
            <a:avLst/>
          </a:prstGeom>
          <a:noFill/>
        </p:spPr>
        <p:txBody>
          <a:bodyPr wrap="none" rtlCol="0">
            <a:spAutoFit/>
          </a:bodyPr>
          <a:lstStyle/>
          <a:p>
            <a:pPr marL="742950" lvl="1" indent="-285750">
              <a:buFont typeface="Arial" panose="020B0604020202020204" pitchFamily="34" charset="0"/>
              <a:buChar char="•"/>
            </a:pPr>
            <a:r>
              <a:rPr lang="zh-CN" altLang="en-US" sz="1400" dirty="0"/>
              <a:t>沟通不顺畅，信息不对齐。韩方一直搞不清楚</a:t>
            </a:r>
            <a:r>
              <a:rPr lang="en-US" altLang="zh-CN" sz="1400" dirty="0"/>
              <a:t>UI</a:t>
            </a:r>
            <a:r>
              <a:rPr lang="zh-CN" altLang="en-US" sz="1400" dirty="0"/>
              <a:t>设计稿和</a:t>
            </a:r>
            <a:r>
              <a:rPr lang="en-US" altLang="zh-CN" sz="1400" dirty="0"/>
              <a:t>UI</a:t>
            </a:r>
            <a:r>
              <a:rPr lang="zh-CN" altLang="en-US" sz="1400" dirty="0"/>
              <a:t>原型图，</a:t>
            </a:r>
            <a:endParaRPr lang="en-US" altLang="zh-CN" sz="1400" dirty="0"/>
          </a:p>
          <a:p>
            <a:pPr lvl="1"/>
            <a:r>
              <a:rPr lang="zh-CN" altLang="en-US" sz="1400" dirty="0"/>
              <a:t>也不清楚我们要的是什么，导致前期给的资料无法推进项目开展</a:t>
            </a:r>
            <a:endParaRPr lang="en-US" altLang="zh-CN" sz="1400" dirty="0"/>
          </a:p>
          <a:p>
            <a:pPr lvl="1"/>
            <a:endParaRPr lang="en-US" altLang="zh-CN" sz="1400" dirty="0"/>
          </a:p>
          <a:p>
            <a:pPr marL="742950" lvl="1" indent="-285750">
              <a:buFont typeface="Arial" panose="020B0604020202020204" pitchFamily="34" charset="0"/>
              <a:buChar char="•"/>
            </a:pPr>
            <a:r>
              <a:rPr lang="zh-CN" altLang="en-US" sz="1400" dirty="0"/>
              <a:t>韩方需求不明确， 部分功能也在开发， 导致无法输出完整</a:t>
            </a:r>
            <a:r>
              <a:rPr lang="en-US" altLang="zh-CN" sz="1400" dirty="0"/>
              <a:t>storyboard</a:t>
            </a:r>
            <a:r>
              <a:rPr lang="zh-CN" altLang="en-US" sz="1400" dirty="0"/>
              <a:t>，</a:t>
            </a:r>
            <a:endParaRPr lang="en-US" altLang="zh-CN" sz="1400" dirty="0"/>
          </a:p>
          <a:p>
            <a:pPr lvl="1"/>
            <a:r>
              <a:rPr lang="zh-CN" altLang="en-US" sz="1400" dirty="0"/>
              <a:t>无法进入开发阶段</a:t>
            </a:r>
          </a:p>
        </p:txBody>
      </p:sp>
      <p:sp>
        <p:nvSpPr>
          <p:cNvPr id="6" name="文本框 5"/>
          <p:cNvSpPr txBox="1"/>
          <p:nvPr/>
        </p:nvSpPr>
        <p:spPr>
          <a:xfrm>
            <a:off x="760129" y="3073274"/>
            <a:ext cx="7191114" cy="954107"/>
          </a:xfrm>
          <a:prstGeom prst="rect">
            <a:avLst/>
          </a:prstGeom>
          <a:noFill/>
        </p:spPr>
        <p:txBody>
          <a:bodyPr wrap="square" rtlCol="0">
            <a:spAutoFit/>
          </a:bodyPr>
          <a:lstStyle/>
          <a:p>
            <a:endParaRPr lang="en-US" altLang="zh-CN" sz="1400" dirty="0"/>
          </a:p>
          <a:p>
            <a:pPr marL="742950" lvl="1" indent="-285750">
              <a:buFont typeface="Arial" panose="020B0604020202020204" pitchFamily="34" charset="0"/>
              <a:buChar char="•"/>
            </a:pPr>
            <a:r>
              <a:rPr lang="zh-CN" altLang="en-US" sz="1400" dirty="0"/>
              <a:t>沟通应该直接由我们直接英文沟通会比较顺畅</a:t>
            </a:r>
            <a:endParaRPr lang="en-US" altLang="zh-CN" sz="1400" dirty="0"/>
          </a:p>
          <a:p>
            <a:pPr lvl="1"/>
            <a:endParaRPr lang="zh-CN" altLang="en-US" sz="1400" dirty="0"/>
          </a:p>
          <a:p>
            <a:pPr marL="742950" lvl="1" indent="-285750">
              <a:buFont typeface="Arial" panose="020B0604020202020204" pitchFamily="34" charset="0"/>
              <a:buChar char="•"/>
            </a:pPr>
            <a:r>
              <a:rPr lang="zh-CN" altLang="en-US" sz="1400" dirty="0"/>
              <a:t>前期应该了解韩方的情况（需求是否已清晰，是否可以推进），再做计划</a:t>
            </a:r>
          </a:p>
        </p:txBody>
      </p:sp>
    </p:spTree>
    <p:extLst>
      <p:ext uri="{BB962C8B-B14F-4D97-AF65-F5344CB8AC3E}">
        <p14:creationId xmlns:p14="http://schemas.microsoft.com/office/powerpoint/2010/main" val="316720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1800" b="1" dirty="0"/>
              <a:t>项目开发过程</a:t>
            </a:r>
          </a:p>
        </p:txBody>
      </p:sp>
      <p:grpSp>
        <p:nvGrpSpPr>
          <p:cNvPr id="3" name="Group 1"/>
          <p:cNvGrpSpPr/>
          <p:nvPr/>
        </p:nvGrpSpPr>
        <p:grpSpPr>
          <a:xfrm>
            <a:off x="0" y="2137032"/>
            <a:ext cx="9144000" cy="1217840"/>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grpSp>
      <p:grpSp>
        <p:nvGrpSpPr>
          <p:cNvPr id="16" name="Group 1257"/>
          <p:cNvGrpSpPr/>
          <p:nvPr/>
        </p:nvGrpSpPr>
        <p:grpSpPr>
          <a:xfrm rot="10800000" flipH="1">
            <a:off x="1151173" y="2655694"/>
            <a:ext cx="1098204" cy="570178"/>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19" name="Group 1262"/>
          <p:cNvGrpSpPr/>
          <p:nvPr/>
        </p:nvGrpSpPr>
        <p:grpSpPr>
          <a:xfrm>
            <a:off x="2261241" y="2265029"/>
            <a:ext cx="1098204" cy="570178"/>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22" name="Group 1267"/>
          <p:cNvGrpSpPr/>
          <p:nvPr/>
        </p:nvGrpSpPr>
        <p:grpSpPr>
          <a:xfrm rot="10800000" flipH="1">
            <a:off x="3370720" y="2655695"/>
            <a:ext cx="1098204" cy="570178"/>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25" name="Group 1272"/>
          <p:cNvGrpSpPr/>
          <p:nvPr/>
        </p:nvGrpSpPr>
        <p:grpSpPr>
          <a:xfrm>
            <a:off x="4478720" y="2265029"/>
            <a:ext cx="1098204" cy="570178"/>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28" name="Group 1277"/>
          <p:cNvGrpSpPr/>
          <p:nvPr/>
        </p:nvGrpSpPr>
        <p:grpSpPr>
          <a:xfrm rot="10800000" flipH="1">
            <a:off x="5590266" y="2655695"/>
            <a:ext cx="1098204" cy="570178"/>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31" name="Group 1282"/>
          <p:cNvGrpSpPr/>
          <p:nvPr/>
        </p:nvGrpSpPr>
        <p:grpSpPr>
          <a:xfrm>
            <a:off x="6693329" y="2265029"/>
            <a:ext cx="1098204" cy="570178"/>
            <a:chOff x="0" y="0"/>
            <a:chExt cx="3154022" cy="1635267"/>
          </a:xfrm>
          <a:solidFill>
            <a:schemeClr val="accent1"/>
          </a:solidFill>
        </p:grpSpPr>
        <p:sp>
          <p:nvSpPr>
            <p:cNvPr id="32"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3"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sp>
        <p:nvSpPr>
          <p:cNvPr id="34" name="Shape 1285"/>
          <p:cNvSpPr/>
          <p:nvPr/>
        </p:nvSpPr>
        <p:spPr>
          <a:xfrm>
            <a:off x="1154989" y="3354868"/>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5" name="Shape 1289"/>
          <p:cNvSpPr/>
          <p:nvPr/>
        </p:nvSpPr>
        <p:spPr>
          <a:xfrm>
            <a:off x="2261244" y="2105437"/>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6" name="Shape 1293"/>
          <p:cNvSpPr/>
          <p:nvPr/>
        </p:nvSpPr>
        <p:spPr>
          <a:xfrm>
            <a:off x="3376281" y="3354868"/>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7" name="Shape 1297"/>
          <p:cNvSpPr/>
          <p:nvPr/>
        </p:nvSpPr>
        <p:spPr>
          <a:xfrm>
            <a:off x="4482536" y="2105437"/>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8" name="Shape 1301"/>
          <p:cNvSpPr/>
          <p:nvPr/>
        </p:nvSpPr>
        <p:spPr>
          <a:xfrm>
            <a:off x="5597570" y="3354868"/>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9" name="Shape 1305"/>
          <p:cNvSpPr/>
          <p:nvPr/>
        </p:nvSpPr>
        <p:spPr>
          <a:xfrm>
            <a:off x="6703825" y="2105427"/>
            <a:ext cx="1084028" cy="30593"/>
          </a:xfrm>
          <a:prstGeom prst="rect">
            <a:avLst/>
          </a:prstGeom>
          <a:solidFill>
            <a:schemeClr val="accent5"/>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40" name="Rectangle 72"/>
          <p:cNvSpPr/>
          <p:nvPr/>
        </p:nvSpPr>
        <p:spPr>
          <a:xfrm rot="20935423">
            <a:off x="1509324" y="2805580"/>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09.07</a:t>
            </a:r>
          </a:p>
        </p:txBody>
      </p:sp>
      <p:sp>
        <p:nvSpPr>
          <p:cNvPr id="41" name="TextBox 40"/>
          <p:cNvSpPr txBox="1"/>
          <p:nvPr/>
        </p:nvSpPr>
        <p:spPr>
          <a:xfrm>
            <a:off x="2228360" y="1481684"/>
            <a:ext cx="1810990" cy="415498"/>
          </a:xfrm>
          <a:prstGeom prst="rect">
            <a:avLst/>
          </a:prstGeom>
          <a:noFill/>
        </p:spPr>
        <p:txBody>
          <a:bodyPr wrap="square" lIns="0" tIns="0" rIns="0" bIns="0" rtlCol="0">
            <a:spAutoFit/>
          </a:bodyPr>
          <a:lstStyle/>
          <a:p>
            <a:r>
              <a:rPr lang="zh-CN" altLang="en-US" sz="900" dirty="0"/>
              <a:t>韩方提供第</a:t>
            </a:r>
            <a:r>
              <a:rPr lang="en-US" altLang="zh-CN" sz="900" dirty="0"/>
              <a:t>9</a:t>
            </a:r>
            <a:r>
              <a:rPr lang="zh-CN" altLang="en-US" sz="900" dirty="0"/>
              <a:t>版</a:t>
            </a:r>
            <a:r>
              <a:rPr lang="en-US" altLang="zh-CN" sz="900" dirty="0"/>
              <a:t>storyboard(60</a:t>
            </a:r>
            <a:r>
              <a:rPr lang="zh-CN" altLang="en-US" sz="900" dirty="0"/>
              <a:t>页</a:t>
            </a:r>
            <a:r>
              <a:rPr lang="en-US" altLang="zh-CN" sz="900" dirty="0"/>
              <a:t>)</a:t>
            </a:r>
            <a:r>
              <a:rPr lang="zh-CN" altLang="en-US" sz="900" dirty="0"/>
              <a:t>，不完整，并回复</a:t>
            </a:r>
            <a:r>
              <a:rPr lang="en-US" altLang="zh-CN" sz="900" dirty="0"/>
              <a:t>9</a:t>
            </a:r>
            <a:r>
              <a:rPr lang="zh-CN" altLang="en-US" sz="900" dirty="0"/>
              <a:t>月</a:t>
            </a:r>
            <a:r>
              <a:rPr lang="en-US" altLang="zh-CN" sz="900" dirty="0"/>
              <a:t>18</a:t>
            </a:r>
            <a:r>
              <a:rPr lang="zh-CN" altLang="en-US" sz="900" dirty="0"/>
              <a:t>日提供完整版本</a:t>
            </a:r>
            <a:endParaRPr lang="en-US" altLang="zh-CN" sz="900" dirty="0">
              <a:effectLst/>
            </a:endParaRPr>
          </a:p>
          <a:p>
            <a:r>
              <a:rPr lang="zh-CN" altLang="en-US" sz="900" dirty="0"/>
              <a:t>我们提交</a:t>
            </a:r>
            <a:r>
              <a:rPr lang="en-US" altLang="zh-CN" sz="900" dirty="0"/>
              <a:t>Aircraft</a:t>
            </a:r>
            <a:r>
              <a:rPr lang="zh-CN" altLang="en-US" sz="900" dirty="0"/>
              <a:t>模式</a:t>
            </a:r>
            <a:r>
              <a:rPr lang="en-US" altLang="zh-CN" sz="900" dirty="0"/>
              <a:t>UI</a:t>
            </a:r>
            <a:r>
              <a:rPr lang="zh-CN" altLang="en-US" sz="900" dirty="0"/>
              <a:t>给韩方审核</a:t>
            </a:r>
            <a:endParaRPr lang="zh-CN" altLang="en-US" sz="900" dirty="0">
              <a:effectLst/>
            </a:endParaRPr>
          </a:p>
        </p:txBody>
      </p:sp>
      <p:sp>
        <p:nvSpPr>
          <p:cNvPr id="42" name="TextBox 41"/>
          <p:cNvSpPr txBox="1"/>
          <p:nvPr/>
        </p:nvSpPr>
        <p:spPr>
          <a:xfrm>
            <a:off x="2223921" y="1179811"/>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09.14</a:t>
            </a:r>
            <a:endParaRPr lang="en-GB" sz="1600" b="1" dirty="0">
              <a:solidFill>
                <a:schemeClr val="accent1"/>
              </a:solidFill>
              <a:latin typeface="+mj-ea"/>
              <a:ea typeface="+mj-ea"/>
            </a:endParaRPr>
          </a:p>
        </p:txBody>
      </p:sp>
      <p:sp>
        <p:nvSpPr>
          <p:cNvPr id="43" name="Rectangle 137"/>
          <p:cNvSpPr/>
          <p:nvPr/>
        </p:nvSpPr>
        <p:spPr>
          <a:xfrm rot="594578">
            <a:off x="2621550" y="2453298"/>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09.14</a:t>
            </a:r>
          </a:p>
        </p:txBody>
      </p:sp>
      <p:sp>
        <p:nvSpPr>
          <p:cNvPr id="44" name="Rectangle 142"/>
          <p:cNvSpPr/>
          <p:nvPr/>
        </p:nvSpPr>
        <p:spPr>
          <a:xfrm rot="20856684">
            <a:off x="3723924" y="2807974"/>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09.17</a:t>
            </a:r>
          </a:p>
        </p:txBody>
      </p:sp>
      <p:sp>
        <p:nvSpPr>
          <p:cNvPr id="45" name="Rectangle 143"/>
          <p:cNvSpPr/>
          <p:nvPr/>
        </p:nvSpPr>
        <p:spPr>
          <a:xfrm rot="630609">
            <a:off x="4848345" y="2456711"/>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09.20</a:t>
            </a:r>
          </a:p>
        </p:txBody>
      </p:sp>
      <p:sp>
        <p:nvSpPr>
          <p:cNvPr id="46" name="Rectangle 144"/>
          <p:cNvSpPr/>
          <p:nvPr/>
        </p:nvSpPr>
        <p:spPr>
          <a:xfrm rot="20816511">
            <a:off x="5956234" y="2801690"/>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10.08</a:t>
            </a:r>
          </a:p>
        </p:txBody>
      </p:sp>
      <p:sp>
        <p:nvSpPr>
          <p:cNvPr id="47" name="Rectangle 145"/>
          <p:cNvSpPr/>
          <p:nvPr/>
        </p:nvSpPr>
        <p:spPr>
          <a:xfrm rot="847487">
            <a:off x="7069081" y="2441142"/>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10.31</a:t>
            </a:r>
          </a:p>
        </p:txBody>
      </p:sp>
      <p:sp>
        <p:nvSpPr>
          <p:cNvPr id="48" name="TextBox 47"/>
          <p:cNvSpPr txBox="1"/>
          <p:nvPr/>
        </p:nvSpPr>
        <p:spPr>
          <a:xfrm>
            <a:off x="1176832" y="3798129"/>
            <a:ext cx="1810990" cy="1107996"/>
          </a:xfrm>
          <a:prstGeom prst="rect">
            <a:avLst/>
          </a:prstGeom>
          <a:noFill/>
        </p:spPr>
        <p:txBody>
          <a:bodyPr wrap="square" lIns="0" tIns="0" rIns="0" bIns="0" rtlCol="0">
            <a:spAutoFit/>
          </a:bodyPr>
          <a:lstStyle/>
          <a:p>
            <a:r>
              <a:rPr lang="zh-CN" altLang="en-US" sz="900" dirty="0"/>
              <a:t>韩方陆续又提供了</a:t>
            </a:r>
            <a:r>
              <a:rPr lang="en-US" altLang="zh-CN" sz="900" dirty="0"/>
              <a:t>3</a:t>
            </a:r>
            <a:r>
              <a:rPr lang="zh-CN" altLang="en-US" sz="900" dirty="0"/>
              <a:t>版</a:t>
            </a:r>
            <a:r>
              <a:rPr lang="en-US" altLang="zh-CN" sz="900" dirty="0"/>
              <a:t>storyboard</a:t>
            </a:r>
            <a:r>
              <a:rPr lang="zh-CN" altLang="en-US" sz="900" dirty="0"/>
              <a:t>， 但都不完整</a:t>
            </a:r>
            <a:r>
              <a:rPr lang="zh-CN" altLang="en-US" sz="900" dirty="0">
                <a:solidFill>
                  <a:srgbClr val="393939"/>
                </a:solidFill>
              </a:rPr>
              <a:t>，我们再次要求</a:t>
            </a:r>
            <a:r>
              <a:rPr lang="en-US" altLang="zh-CN" sz="900" dirty="0">
                <a:solidFill>
                  <a:srgbClr val="393939"/>
                </a:solidFill>
              </a:rPr>
              <a:t>:</a:t>
            </a:r>
          </a:p>
          <a:p>
            <a:r>
              <a:rPr lang="en-US" altLang="zh-CN" sz="900" dirty="0">
                <a:solidFill>
                  <a:srgbClr val="393939"/>
                </a:solidFill>
              </a:rPr>
              <a:t>1. 9</a:t>
            </a:r>
            <a:r>
              <a:rPr lang="zh-CN" altLang="en-US" sz="900" dirty="0">
                <a:solidFill>
                  <a:srgbClr val="393939"/>
                </a:solidFill>
              </a:rPr>
              <a:t>月</a:t>
            </a:r>
            <a:r>
              <a:rPr lang="en-US" altLang="zh-CN" sz="900" dirty="0">
                <a:solidFill>
                  <a:srgbClr val="393939"/>
                </a:solidFill>
              </a:rPr>
              <a:t>17</a:t>
            </a:r>
            <a:r>
              <a:rPr lang="zh-CN" altLang="en-US" sz="900" dirty="0">
                <a:solidFill>
                  <a:srgbClr val="393939"/>
                </a:solidFill>
              </a:rPr>
              <a:t>日之前提供完整</a:t>
            </a:r>
            <a:r>
              <a:rPr lang="en-US" altLang="zh-CN" sz="900" dirty="0">
                <a:solidFill>
                  <a:srgbClr val="393939"/>
                </a:solidFill>
              </a:rPr>
              <a:t>storyboard</a:t>
            </a:r>
            <a:r>
              <a:rPr lang="zh-CN" altLang="en-US" sz="900" dirty="0">
                <a:solidFill>
                  <a:srgbClr val="393939"/>
                </a:solidFill>
              </a:rPr>
              <a:t>，否则延迟由韩方负责</a:t>
            </a:r>
            <a:endParaRPr lang="en-US" altLang="zh-CN" sz="900" dirty="0">
              <a:solidFill>
                <a:srgbClr val="393939"/>
              </a:solidFill>
            </a:endParaRPr>
          </a:p>
          <a:p>
            <a:r>
              <a:rPr lang="en-US" altLang="zh-CN" sz="900" dirty="0">
                <a:solidFill>
                  <a:srgbClr val="393939"/>
                </a:solidFill>
              </a:rPr>
              <a:t>2. </a:t>
            </a:r>
            <a:r>
              <a:rPr lang="zh-CN" altLang="en-US" sz="900" dirty="0">
                <a:solidFill>
                  <a:srgbClr val="393939"/>
                </a:solidFill>
              </a:rPr>
              <a:t>双方直接英文沟通</a:t>
            </a:r>
            <a:endParaRPr lang="en-US" altLang="zh-CN" sz="900" dirty="0">
              <a:solidFill>
                <a:srgbClr val="393939"/>
              </a:solidFill>
            </a:endParaRPr>
          </a:p>
          <a:p>
            <a:r>
              <a:rPr lang="en-US" altLang="zh-CN" sz="900" dirty="0">
                <a:solidFill>
                  <a:srgbClr val="393939"/>
                </a:solidFill>
              </a:rPr>
              <a:t>3. </a:t>
            </a:r>
            <a:r>
              <a:rPr lang="zh-CN" altLang="en-US" sz="900" dirty="0">
                <a:solidFill>
                  <a:srgbClr val="393939"/>
                </a:solidFill>
              </a:rPr>
              <a:t>提供一套新设备用于调试</a:t>
            </a:r>
            <a:endParaRPr lang="en-US" altLang="zh-CN" sz="900" dirty="0">
              <a:solidFill>
                <a:srgbClr val="393939"/>
              </a:solidFill>
            </a:endParaRPr>
          </a:p>
          <a:p>
            <a:r>
              <a:rPr lang="en-US" altLang="zh-CN" sz="900" dirty="0">
                <a:solidFill>
                  <a:srgbClr val="393939"/>
                </a:solidFill>
              </a:rPr>
              <a:t>4. 10</a:t>
            </a:r>
            <a:r>
              <a:rPr lang="zh-CN" altLang="en-US" sz="900" dirty="0">
                <a:solidFill>
                  <a:srgbClr val="393939"/>
                </a:solidFill>
              </a:rPr>
              <a:t>月</a:t>
            </a:r>
            <a:r>
              <a:rPr lang="en-US" altLang="zh-CN" sz="900" dirty="0">
                <a:solidFill>
                  <a:srgbClr val="393939"/>
                </a:solidFill>
              </a:rPr>
              <a:t>20</a:t>
            </a:r>
            <a:r>
              <a:rPr lang="zh-CN" altLang="en-US" sz="900" dirty="0">
                <a:solidFill>
                  <a:srgbClr val="393939"/>
                </a:solidFill>
              </a:rPr>
              <a:t>日之前提供成品设备，用于户外测试</a:t>
            </a:r>
            <a:endParaRPr lang="en-US" altLang="zh-CN" sz="900" dirty="0">
              <a:solidFill>
                <a:srgbClr val="393939"/>
              </a:solidFill>
            </a:endParaRPr>
          </a:p>
        </p:txBody>
      </p:sp>
      <p:sp>
        <p:nvSpPr>
          <p:cNvPr id="49" name="TextBox 48"/>
          <p:cNvSpPr txBox="1"/>
          <p:nvPr/>
        </p:nvSpPr>
        <p:spPr>
          <a:xfrm>
            <a:off x="1176833" y="3515075"/>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09.07</a:t>
            </a:r>
            <a:endParaRPr lang="en-GB" sz="1600" b="1" dirty="0">
              <a:solidFill>
                <a:schemeClr val="accent1"/>
              </a:solidFill>
              <a:latin typeface="+mj-ea"/>
              <a:ea typeface="+mj-ea"/>
            </a:endParaRPr>
          </a:p>
        </p:txBody>
      </p:sp>
      <p:sp>
        <p:nvSpPr>
          <p:cNvPr id="50" name="TextBox 49"/>
          <p:cNvSpPr txBox="1"/>
          <p:nvPr/>
        </p:nvSpPr>
        <p:spPr>
          <a:xfrm>
            <a:off x="3358869" y="3842548"/>
            <a:ext cx="1810990" cy="276999"/>
          </a:xfrm>
          <a:prstGeom prst="rect">
            <a:avLst/>
          </a:prstGeom>
          <a:noFill/>
        </p:spPr>
        <p:txBody>
          <a:bodyPr wrap="square" lIns="0" tIns="0" rIns="0" bIns="0" rtlCol="0">
            <a:spAutoFit/>
          </a:bodyPr>
          <a:lstStyle/>
          <a:p>
            <a:r>
              <a:rPr lang="zh-CN" altLang="en-US" sz="900" dirty="0"/>
              <a:t>开始投入</a:t>
            </a:r>
            <a:r>
              <a:rPr lang="en-US" altLang="zh-CN" sz="900" dirty="0"/>
              <a:t>Aircraft</a:t>
            </a:r>
            <a:r>
              <a:rPr lang="zh-CN" altLang="en-US" sz="900" dirty="0"/>
              <a:t>模式开发，预计</a:t>
            </a:r>
            <a:r>
              <a:rPr lang="en-US" altLang="zh-CN" sz="900" dirty="0"/>
              <a:t>10</a:t>
            </a:r>
            <a:r>
              <a:rPr lang="zh-CN" altLang="en-US" sz="900" dirty="0"/>
              <a:t>月</a:t>
            </a:r>
            <a:r>
              <a:rPr lang="en-US" altLang="zh-CN" sz="900" dirty="0"/>
              <a:t>20</a:t>
            </a:r>
            <a:r>
              <a:rPr lang="zh-CN" altLang="en-US" sz="900" dirty="0"/>
              <a:t>日完成</a:t>
            </a:r>
            <a:r>
              <a:rPr lang="en-US" altLang="zh-CN" sz="900" dirty="0"/>
              <a:t>Aircraft</a:t>
            </a:r>
            <a:r>
              <a:rPr lang="zh-CN" altLang="en-US" sz="900" dirty="0"/>
              <a:t>模式功能</a:t>
            </a:r>
            <a:endParaRPr lang="en-US" altLang="zh-CN" sz="900" dirty="0"/>
          </a:p>
        </p:txBody>
      </p:sp>
      <p:sp>
        <p:nvSpPr>
          <p:cNvPr id="51" name="TextBox 50"/>
          <p:cNvSpPr txBox="1"/>
          <p:nvPr/>
        </p:nvSpPr>
        <p:spPr>
          <a:xfrm>
            <a:off x="3348160" y="3515074"/>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09.17</a:t>
            </a:r>
            <a:endParaRPr lang="en-GB" sz="1600" b="1" dirty="0">
              <a:solidFill>
                <a:schemeClr val="accent1"/>
              </a:solidFill>
              <a:latin typeface="+mj-ea"/>
              <a:ea typeface="+mj-ea"/>
            </a:endParaRPr>
          </a:p>
        </p:txBody>
      </p:sp>
      <p:sp>
        <p:nvSpPr>
          <p:cNvPr id="52" name="TextBox 51"/>
          <p:cNvSpPr txBox="1"/>
          <p:nvPr/>
        </p:nvSpPr>
        <p:spPr>
          <a:xfrm>
            <a:off x="4460308" y="1457224"/>
            <a:ext cx="1983900" cy="461665"/>
          </a:xfrm>
          <a:prstGeom prst="rect">
            <a:avLst/>
          </a:prstGeom>
          <a:noFill/>
        </p:spPr>
        <p:txBody>
          <a:bodyPr wrap="square" lIns="0" tIns="0" rIns="0" bIns="0" rtlCol="0">
            <a:spAutoFit/>
          </a:bodyPr>
          <a:lstStyle/>
          <a:p>
            <a:r>
              <a:rPr lang="zh-CN" altLang="en-US" sz="1000" dirty="0"/>
              <a:t>韩方提供第十版</a:t>
            </a:r>
            <a:r>
              <a:rPr lang="en-US" altLang="zh-CN" sz="1000" dirty="0"/>
              <a:t>storyboard(62</a:t>
            </a:r>
            <a:r>
              <a:rPr lang="zh-CN" altLang="en-US" sz="1000" dirty="0"/>
              <a:t>页</a:t>
            </a:r>
            <a:r>
              <a:rPr lang="en-US" altLang="zh-CN" sz="1000" dirty="0"/>
              <a:t>), </a:t>
            </a:r>
            <a:r>
              <a:rPr lang="zh-CN" altLang="en-US" sz="1000" dirty="0"/>
              <a:t>缺少校准、</a:t>
            </a:r>
            <a:r>
              <a:rPr lang="en-US" altLang="zh-CN" sz="1000" dirty="0"/>
              <a:t>Orbit, WIFI CAM</a:t>
            </a:r>
            <a:r>
              <a:rPr lang="zh-CN" altLang="en-US" sz="1000" dirty="0"/>
              <a:t>， 并增加了调整摄像头角度需求</a:t>
            </a:r>
            <a:endParaRPr lang="zh-CN" altLang="en-US" sz="1000" dirty="0">
              <a:effectLst/>
            </a:endParaRPr>
          </a:p>
        </p:txBody>
      </p:sp>
      <p:sp>
        <p:nvSpPr>
          <p:cNvPr id="53" name="TextBox 52"/>
          <p:cNvSpPr txBox="1"/>
          <p:nvPr/>
        </p:nvSpPr>
        <p:spPr>
          <a:xfrm>
            <a:off x="4435551" y="1175805"/>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09.20</a:t>
            </a:r>
            <a:endParaRPr lang="en-GB" sz="1600" b="1" dirty="0">
              <a:solidFill>
                <a:schemeClr val="accent1"/>
              </a:solidFill>
              <a:latin typeface="+mj-ea"/>
              <a:ea typeface="+mj-ea"/>
            </a:endParaRPr>
          </a:p>
        </p:txBody>
      </p:sp>
      <p:sp>
        <p:nvSpPr>
          <p:cNvPr id="54" name="TextBox 53"/>
          <p:cNvSpPr txBox="1"/>
          <p:nvPr/>
        </p:nvSpPr>
        <p:spPr>
          <a:xfrm>
            <a:off x="5577558" y="3822890"/>
            <a:ext cx="1810990" cy="1277273"/>
          </a:xfrm>
          <a:prstGeom prst="rect">
            <a:avLst/>
          </a:prstGeom>
          <a:noFill/>
        </p:spPr>
        <p:txBody>
          <a:bodyPr wrap="square" lIns="0" tIns="0" rIns="0" bIns="0" rtlCol="0">
            <a:spAutoFit/>
          </a:bodyPr>
          <a:lstStyle/>
          <a:p>
            <a:r>
              <a:rPr lang="zh-CN" altLang="en-US" sz="900" dirty="0"/>
              <a:t>韩方提供第十二版</a:t>
            </a:r>
            <a:r>
              <a:rPr lang="en-US" altLang="zh-CN" sz="900" dirty="0"/>
              <a:t>storyboard(70</a:t>
            </a:r>
            <a:r>
              <a:rPr lang="zh-CN" altLang="en-US" sz="900" dirty="0"/>
              <a:t>页</a:t>
            </a:r>
            <a:r>
              <a:rPr lang="en-US" altLang="zh-CN" sz="900" dirty="0"/>
              <a:t>)</a:t>
            </a:r>
            <a:r>
              <a:rPr lang="zh-CN" altLang="en-US" sz="900" dirty="0"/>
              <a:t>， 增加校准流程， 缺少</a:t>
            </a:r>
            <a:r>
              <a:rPr lang="en-US" altLang="zh-CN" sz="900" dirty="0"/>
              <a:t>WIFI CAM</a:t>
            </a:r>
            <a:r>
              <a:rPr lang="zh-CN" altLang="en-US" sz="900" dirty="0"/>
              <a:t>流程</a:t>
            </a:r>
            <a:endParaRPr lang="en-US" altLang="zh-CN" sz="900" dirty="0"/>
          </a:p>
          <a:p>
            <a:r>
              <a:rPr lang="zh-CN" altLang="en-US" sz="900" dirty="0"/>
              <a:t>提供给韩方第一个版本， </a:t>
            </a:r>
            <a:r>
              <a:rPr lang="en-US" altLang="zh-CN" sz="900" dirty="0"/>
              <a:t>Aircraft</a:t>
            </a:r>
            <a:r>
              <a:rPr lang="zh-CN" altLang="en-US" sz="900" dirty="0"/>
              <a:t>模式完成</a:t>
            </a:r>
            <a:r>
              <a:rPr lang="en-US" altLang="zh-CN" sz="900" dirty="0"/>
              <a:t>40%</a:t>
            </a:r>
          </a:p>
          <a:p>
            <a:r>
              <a:rPr lang="zh-CN" altLang="en-US" sz="900" dirty="0"/>
              <a:t>催促韩方提供新的设备</a:t>
            </a:r>
            <a:r>
              <a:rPr lang="en-US" altLang="zh-CN" sz="900" dirty="0"/>
              <a:t>, </a:t>
            </a:r>
            <a:r>
              <a:rPr lang="zh-CN" altLang="en-US" sz="900" dirty="0"/>
              <a:t>韩方回复</a:t>
            </a:r>
            <a:r>
              <a:rPr lang="en-US" altLang="zh-CN" sz="900" dirty="0"/>
              <a:t>10</a:t>
            </a:r>
            <a:r>
              <a:rPr lang="zh-CN" altLang="en-US" sz="900" dirty="0"/>
              <a:t>月份内可以给到， 且</a:t>
            </a:r>
            <a:r>
              <a:rPr lang="en-US" altLang="zh-CN" sz="900" dirty="0"/>
              <a:t>11</a:t>
            </a:r>
            <a:r>
              <a:rPr lang="zh-CN" altLang="en-US" sz="900" dirty="0"/>
              <a:t>月初可以给到成品设备</a:t>
            </a:r>
          </a:p>
          <a:p>
            <a:endParaRPr lang="en-US" altLang="zh-CN" sz="1000" dirty="0"/>
          </a:p>
          <a:p>
            <a:endParaRPr lang="zh-CN" altLang="en-US" sz="1000" dirty="0">
              <a:effectLst/>
            </a:endParaRPr>
          </a:p>
        </p:txBody>
      </p:sp>
      <p:sp>
        <p:nvSpPr>
          <p:cNvPr id="55" name="TextBox 54"/>
          <p:cNvSpPr txBox="1"/>
          <p:nvPr/>
        </p:nvSpPr>
        <p:spPr>
          <a:xfrm>
            <a:off x="5577559" y="3515075"/>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10.08</a:t>
            </a:r>
            <a:endParaRPr lang="en-GB" sz="1600" b="1" dirty="0">
              <a:solidFill>
                <a:schemeClr val="accent1"/>
              </a:solidFill>
              <a:latin typeface="+mj-ea"/>
              <a:ea typeface="+mj-ea"/>
            </a:endParaRPr>
          </a:p>
        </p:txBody>
      </p:sp>
      <p:sp>
        <p:nvSpPr>
          <p:cNvPr id="56" name="TextBox 55"/>
          <p:cNvSpPr txBox="1"/>
          <p:nvPr/>
        </p:nvSpPr>
        <p:spPr>
          <a:xfrm>
            <a:off x="6638914" y="1457224"/>
            <a:ext cx="1810990" cy="307777"/>
          </a:xfrm>
          <a:prstGeom prst="rect">
            <a:avLst/>
          </a:prstGeom>
          <a:noFill/>
        </p:spPr>
        <p:txBody>
          <a:bodyPr wrap="square" lIns="0" tIns="0" rIns="0" bIns="0" rtlCol="0">
            <a:spAutoFit/>
          </a:bodyPr>
          <a:lstStyle/>
          <a:p>
            <a:r>
              <a:rPr lang="zh-CN" altLang="en-US" sz="1000" dirty="0"/>
              <a:t>完成</a:t>
            </a:r>
            <a:r>
              <a:rPr lang="en-US" altLang="zh-CN" sz="1000" dirty="0"/>
              <a:t>Aircraft</a:t>
            </a:r>
            <a:r>
              <a:rPr lang="zh-CN" altLang="en-US" sz="1000" dirty="0"/>
              <a:t>模式， 比原计划延迟两周</a:t>
            </a:r>
            <a:endParaRPr lang="zh-CN" altLang="en-US" sz="1000" dirty="0">
              <a:effectLst/>
            </a:endParaRPr>
          </a:p>
        </p:txBody>
      </p:sp>
      <p:sp>
        <p:nvSpPr>
          <p:cNvPr id="57" name="TextBox 56"/>
          <p:cNvSpPr txBox="1"/>
          <p:nvPr/>
        </p:nvSpPr>
        <p:spPr>
          <a:xfrm>
            <a:off x="6630053" y="1170589"/>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10.31</a:t>
            </a:r>
            <a:endParaRPr lang="en-GB" sz="1600" b="1" dirty="0">
              <a:solidFill>
                <a:schemeClr val="accent1"/>
              </a:solidFill>
              <a:latin typeface="+mj-ea"/>
              <a:ea typeface="+mj-ea"/>
            </a:endParaRPr>
          </a:p>
        </p:txBody>
      </p:sp>
    </p:spTree>
    <p:extLst>
      <p:ext uri="{BB962C8B-B14F-4D97-AF65-F5344CB8AC3E}">
        <p14:creationId xmlns:p14="http://schemas.microsoft.com/office/powerpoint/2010/main" val="309144622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trips(downRight)">
                                      <p:cBhvr>
                                        <p:cTn id="21" dur="500"/>
                                        <p:tgtEl>
                                          <p:spTgt spid="3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p:stCondLst>
                              <p:cond delay="3000"/>
                            </p:stCondLst>
                            <p:childTnLst>
                              <p:par>
                                <p:cTn id="36" presetID="18" presetClass="entr" presetSubtype="3"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strips(upRight)">
                                      <p:cBhvr>
                                        <p:cTn id="38" dur="500"/>
                                        <p:tgtEl>
                                          <p:spTgt spid="35"/>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childTnLst>
                                </p:cTn>
                              </p:par>
                            </p:childTnLst>
                          </p:cTn>
                        </p:par>
                        <p:par>
                          <p:cTn id="52" fill="hold">
                            <p:stCondLst>
                              <p:cond delay="4500"/>
                            </p:stCondLst>
                            <p:childTnLst>
                              <p:par>
                                <p:cTn id="53" presetID="18" presetClass="entr" presetSubtype="6"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strips(downRight)">
                                      <p:cBhvr>
                                        <p:cTn id="55" dur="500"/>
                                        <p:tgtEl>
                                          <p:spTgt spid="36"/>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par>
                          <p:cTn id="69" fill="hold">
                            <p:stCondLst>
                              <p:cond delay="6000"/>
                            </p:stCondLst>
                            <p:childTnLst>
                              <p:par>
                                <p:cTn id="70" presetID="18" presetClass="entr" presetSubtype="3"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strips(upRight)">
                                      <p:cBhvr>
                                        <p:cTn id="72" dur="500"/>
                                        <p:tgtEl>
                                          <p:spTgt spid="37"/>
                                        </p:tgtEl>
                                      </p:cBhvr>
                                    </p:animEffect>
                                  </p:childTnLst>
                                </p:cTn>
                              </p:par>
                            </p:childTnLst>
                          </p:cTn>
                        </p:par>
                        <p:par>
                          <p:cTn id="73" fill="hold">
                            <p:stCondLst>
                              <p:cond delay="6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par>
                          <p:cTn id="80" fill="hold">
                            <p:stCondLst>
                              <p:cond delay="7000"/>
                            </p:stCondLst>
                            <p:childTnLst>
                              <p:par>
                                <p:cTn id="81" presetID="10" presetClass="entr" presetSubtype="0" fill="hold"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childTnLst>
                                </p:cTn>
                              </p:par>
                            </p:childTnLst>
                          </p:cTn>
                        </p:par>
                        <p:par>
                          <p:cTn id="86" fill="hold">
                            <p:stCondLst>
                              <p:cond delay="7500"/>
                            </p:stCondLst>
                            <p:childTnLst>
                              <p:par>
                                <p:cTn id="87" presetID="18" presetClass="entr" presetSubtype="6"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strips(downRight)">
                                      <p:cBhvr>
                                        <p:cTn id="89" dur="500"/>
                                        <p:tgtEl>
                                          <p:spTgt spid="38"/>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childTnLst>
                          </p:cTn>
                        </p:par>
                        <p:par>
                          <p:cTn id="97" fill="hold">
                            <p:stCondLst>
                              <p:cond delay="8500"/>
                            </p:stCondLst>
                            <p:childTnLst>
                              <p:par>
                                <p:cTn id="98" presetID="10" presetClass="entr" presetSubtype="0" fill="hold"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childTnLst>
                          </p:cTn>
                        </p:par>
                        <p:par>
                          <p:cTn id="103" fill="hold">
                            <p:stCondLst>
                              <p:cond delay="9000"/>
                            </p:stCondLst>
                            <p:childTnLst>
                              <p:par>
                                <p:cTn id="104" presetID="18" presetClass="entr" presetSubtype="3" fill="hold" grpId="0" nodeType="after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strips(upRight)">
                                      <p:cBhvr>
                                        <p:cTn id="106" dur="500"/>
                                        <p:tgtEl>
                                          <p:spTgt spid="39"/>
                                        </p:tgtEl>
                                      </p:cBhvr>
                                    </p:animEffect>
                                  </p:childTnLst>
                                </p:cTn>
                              </p:par>
                            </p:childTnLst>
                          </p:cTn>
                        </p:par>
                        <p:par>
                          <p:cTn id="107" fill="hold">
                            <p:stCondLst>
                              <p:cond delay="9500"/>
                            </p:stCondLst>
                            <p:childTnLst>
                              <p:par>
                                <p:cTn id="108" presetID="10" presetClass="entr" presetSubtype="0" fill="hold" grpId="0" nodeType="after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fade">
                                      <p:cBhvr>
                                        <p:cTn id="110" dur="500"/>
                                        <p:tgtEl>
                                          <p:spTgt spid="5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fade">
                                      <p:cBhvr>
                                        <p:cTn id="11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animBg="1"/>
      <p:bldP spid="35" grpId="0" animBg="1"/>
      <p:bldP spid="36" grpId="0" animBg="1"/>
      <p:bldP spid="37" grpId="0" animBg="1"/>
      <p:bldP spid="38" grpId="0" animBg="1"/>
      <p:bldP spid="39" grpId="0" animBg="1"/>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项目第二次延迟</a:t>
            </a:r>
            <a:endParaRPr lang="zh-CN" altLang="en-US" dirty="0"/>
          </a:p>
        </p:txBody>
      </p:sp>
      <p:sp>
        <p:nvSpPr>
          <p:cNvPr id="3" name="文本框 2"/>
          <p:cNvSpPr txBox="1"/>
          <p:nvPr/>
        </p:nvSpPr>
        <p:spPr>
          <a:xfrm>
            <a:off x="889248" y="915566"/>
            <a:ext cx="1293944" cy="338554"/>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a:t>延迟原因</a:t>
            </a:r>
            <a:endParaRPr lang="en-US" altLang="zh-CN" sz="1600" dirty="0"/>
          </a:p>
        </p:txBody>
      </p:sp>
      <p:sp>
        <p:nvSpPr>
          <p:cNvPr id="4" name="文本框 3"/>
          <p:cNvSpPr txBox="1"/>
          <p:nvPr/>
        </p:nvSpPr>
        <p:spPr>
          <a:xfrm>
            <a:off x="898477" y="2569173"/>
            <a:ext cx="7191114" cy="33855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a:t>总结</a:t>
            </a:r>
            <a:endParaRPr lang="en-US" altLang="zh-CN" sz="1600" dirty="0"/>
          </a:p>
        </p:txBody>
      </p:sp>
      <p:sp>
        <p:nvSpPr>
          <p:cNvPr id="5" name="文本框 4"/>
          <p:cNvSpPr txBox="1"/>
          <p:nvPr/>
        </p:nvSpPr>
        <p:spPr>
          <a:xfrm>
            <a:off x="755576" y="1254120"/>
            <a:ext cx="8064896" cy="1169551"/>
          </a:xfrm>
          <a:prstGeom prst="rect">
            <a:avLst/>
          </a:prstGeom>
          <a:noFill/>
        </p:spPr>
        <p:txBody>
          <a:bodyPr wrap="square" rtlCol="0">
            <a:spAutoFit/>
          </a:bodyPr>
          <a:lstStyle/>
          <a:p>
            <a:pPr marL="742950" lvl="1" indent="-285750">
              <a:buFont typeface="Arial" panose="020B0604020202020204" pitchFamily="34" charset="0"/>
              <a:buChar char="•"/>
            </a:pPr>
            <a:r>
              <a:rPr lang="zh-CN" altLang="en-US" sz="1400" dirty="0"/>
              <a:t>只有一个设备， 调试相互影响</a:t>
            </a:r>
            <a:endParaRPr lang="en-US" altLang="zh-CN" sz="1400" dirty="0"/>
          </a:p>
          <a:p>
            <a:pPr marL="742950" lvl="1" indent="-285750">
              <a:buFont typeface="Arial" panose="020B0604020202020204" pitchFamily="34" charset="0"/>
              <a:buChar char="•"/>
            </a:pPr>
            <a:endParaRPr lang="zh-CN" altLang="en-US" sz="1400" dirty="0"/>
          </a:p>
          <a:p>
            <a:pPr marL="742950" lvl="1" indent="-285750">
              <a:buFont typeface="Arial" panose="020B0604020202020204" pitchFamily="34" charset="0"/>
              <a:buChar char="•"/>
            </a:pPr>
            <a:r>
              <a:rPr lang="zh-CN" altLang="en-US" sz="1400" dirty="0"/>
              <a:t>固件不稳定，且</a:t>
            </a:r>
            <a:r>
              <a:rPr lang="en-US" altLang="zh-CN" sz="1400" dirty="0"/>
              <a:t>API</a:t>
            </a:r>
            <a:r>
              <a:rPr lang="zh-CN" altLang="en-US" sz="1400" dirty="0"/>
              <a:t>设计不合理， 改动过多次</a:t>
            </a:r>
            <a:endParaRPr lang="en-US" altLang="zh-CN" sz="1400" dirty="0"/>
          </a:p>
          <a:p>
            <a:pPr marL="742950" lvl="1" indent="-285750">
              <a:buFont typeface="Arial" panose="020B0604020202020204" pitchFamily="34" charset="0"/>
              <a:buChar char="•"/>
            </a:pPr>
            <a:endParaRPr lang="zh-CN" altLang="en-US" sz="1400" dirty="0"/>
          </a:p>
          <a:p>
            <a:pPr marL="742950" lvl="1" indent="-285750">
              <a:buFont typeface="Arial" panose="020B0604020202020204" pitchFamily="34" charset="0"/>
              <a:buChar char="•"/>
            </a:pPr>
            <a:r>
              <a:rPr lang="en-US" altLang="zh-CN" sz="1400" dirty="0"/>
              <a:t>Storyboard</a:t>
            </a:r>
            <a:r>
              <a:rPr lang="zh-CN" altLang="en-US" sz="1400" dirty="0"/>
              <a:t>变化后导致工作量增加（新增调整摄像头角度需求），并且前期工作量评估错误</a:t>
            </a:r>
          </a:p>
        </p:txBody>
      </p:sp>
      <p:sp>
        <p:nvSpPr>
          <p:cNvPr id="6" name="文本框 5"/>
          <p:cNvSpPr txBox="1"/>
          <p:nvPr/>
        </p:nvSpPr>
        <p:spPr>
          <a:xfrm>
            <a:off x="770340" y="2931790"/>
            <a:ext cx="7776864" cy="2031325"/>
          </a:xfrm>
          <a:prstGeom prst="rect">
            <a:avLst/>
          </a:prstGeom>
          <a:noFill/>
        </p:spPr>
        <p:txBody>
          <a:bodyPr wrap="square" rtlCol="0">
            <a:spAutoFit/>
          </a:bodyPr>
          <a:lstStyle/>
          <a:p>
            <a:pPr marL="742950" lvl="1" indent="-285750">
              <a:buFont typeface="Arial" panose="020B0604020202020204" pitchFamily="34" charset="0"/>
              <a:buChar char="•"/>
            </a:pPr>
            <a:r>
              <a:rPr lang="zh-CN" altLang="en-US" sz="1400" dirty="0"/>
              <a:t>可以考虑先设计已确定功能的</a:t>
            </a:r>
            <a:r>
              <a:rPr lang="en-US" altLang="zh-CN" sz="1400" dirty="0"/>
              <a:t>UI</a:t>
            </a:r>
          </a:p>
          <a:p>
            <a:pPr marL="742950" lvl="1" indent="-285750">
              <a:buFont typeface="Arial" panose="020B0604020202020204" pitchFamily="34" charset="0"/>
              <a:buChar char="•"/>
            </a:pPr>
            <a:endParaRPr lang="en-US" altLang="zh-CN" sz="1400" dirty="0"/>
          </a:p>
          <a:p>
            <a:pPr marL="742950" lvl="1" indent="-285750">
              <a:buFont typeface="Arial" panose="020B0604020202020204" pitchFamily="34" charset="0"/>
              <a:buChar char="•"/>
            </a:pPr>
            <a:r>
              <a:rPr lang="zh-CN" altLang="en-US" sz="1400" dirty="0"/>
              <a:t>新增需求应该讨论后再确认是否投入开发</a:t>
            </a:r>
            <a:endParaRPr lang="en-US" altLang="zh-CN" sz="1400" dirty="0"/>
          </a:p>
          <a:p>
            <a:pPr marL="742950" lvl="1" indent="-285750">
              <a:buFont typeface="Arial" panose="020B0604020202020204" pitchFamily="34" charset="0"/>
              <a:buChar char="•"/>
            </a:pPr>
            <a:endParaRPr lang="zh-CN" altLang="en-US" sz="1400" dirty="0"/>
          </a:p>
          <a:p>
            <a:pPr marL="742950" lvl="1" indent="-285750">
              <a:buFont typeface="Arial" panose="020B0604020202020204" pitchFamily="34" charset="0"/>
              <a:buChar char="•"/>
            </a:pPr>
            <a:r>
              <a:rPr lang="zh-CN" altLang="en-US" sz="1400" dirty="0"/>
              <a:t>工作量评估应从多方面评估（需考虑开发者经验因素）</a:t>
            </a:r>
            <a:endParaRPr lang="en-US" altLang="zh-CN" sz="1400" dirty="0"/>
          </a:p>
          <a:p>
            <a:pPr marL="742950" lvl="1" indent="-285750">
              <a:buFont typeface="Arial" panose="020B0604020202020204" pitchFamily="34" charset="0"/>
              <a:buChar char="•"/>
            </a:pPr>
            <a:endParaRPr lang="en-US" altLang="zh-CN" sz="1400" dirty="0"/>
          </a:p>
          <a:p>
            <a:pPr marL="742950" lvl="1" indent="-285750">
              <a:buFont typeface="Arial" panose="020B0604020202020204" pitchFamily="34" charset="0"/>
              <a:buChar char="•"/>
            </a:pPr>
            <a:r>
              <a:rPr lang="zh-CN" altLang="en-US" sz="1400" dirty="0"/>
              <a:t>开发中因设备影响调试，应尽可能的创造条件测试</a:t>
            </a:r>
            <a:endParaRPr lang="en-US" altLang="zh-CN" sz="1400" dirty="0"/>
          </a:p>
          <a:p>
            <a:pPr marL="742950" lvl="1" indent="-285750">
              <a:buFont typeface="Arial" panose="020B0604020202020204" pitchFamily="34" charset="0"/>
              <a:buChar char="•"/>
            </a:pPr>
            <a:endParaRPr lang="zh-CN" altLang="en-US" sz="1400" dirty="0"/>
          </a:p>
          <a:p>
            <a:pPr marL="742950" lvl="1" indent="-285750">
              <a:buFont typeface="Arial" panose="020B0604020202020204" pitchFamily="34" charset="0"/>
              <a:buChar char="•"/>
            </a:pPr>
            <a:r>
              <a:rPr lang="zh-CN" altLang="en-US" sz="1400" dirty="0"/>
              <a:t>适当向韩方报告当前开发进度</a:t>
            </a:r>
          </a:p>
        </p:txBody>
      </p:sp>
    </p:spTree>
    <p:extLst>
      <p:ext uri="{BB962C8B-B14F-4D97-AF65-F5344CB8AC3E}">
        <p14:creationId xmlns:p14="http://schemas.microsoft.com/office/powerpoint/2010/main" val="16582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项目开发过程</a:t>
            </a:r>
            <a:endParaRPr lang="zh-CN" altLang="en-US" sz="1200" b="1" dirty="0"/>
          </a:p>
        </p:txBody>
      </p:sp>
      <p:grpSp>
        <p:nvGrpSpPr>
          <p:cNvPr id="3" name="Group 1"/>
          <p:cNvGrpSpPr/>
          <p:nvPr/>
        </p:nvGrpSpPr>
        <p:grpSpPr>
          <a:xfrm>
            <a:off x="0" y="2137032"/>
            <a:ext cx="9144000" cy="1217840"/>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b="1">
                <a:solidFill>
                  <a:srgbClr val="FFC000"/>
                </a:solidFill>
                <a:latin typeface="+mn-ea"/>
              </a:endParaRPr>
            </a:p>
          </p:txBody>
        </p:sp>
      </p:grpSp>
      <p:grpSp>
        <p:nvGrpSpPr>
          <p:cNvPr id="16" name="Group 1257"/>
          <p:cNvGrpSpPr/>
          <p:nvPr/>
        </p:nvGrpSpPr>
        <p:grpSpPr>
          <a:xfrm rot="10800000" flipH="1">
            <a:off x="1112154" y="2455349"/>
            <a:ext cx="1098204" cy="570178"/>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19" name="Group 1262"/>
          <p:cNvGrpSpPr/>
          <p:nvPr/>
        </p:nvGrpSpPr>
        <p:grpSpPr>
          <a:xfrm rot="591329">
            <a:off x="3670094" y="2426108"/>
            <a:ext cx="1098204" cy="570178"/>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grpSp>
        <p:nvGrpSpPr>
          <p:cNvPr id="28" name="Group 1277"/>
          <p:cNvGrpSpPr/>
          <p:nvPr/>
        </p:nvGrpSpPr>
        <p:grpSpPr>
          <a:xfrm rot="10800000" flipH="1">
            <a:off x="6132495" y="2414887"/>
            <a:ext cx="1098204" cy="570178"/>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grpSp>
      <p:sp>
        <p:nvSpPr>
          <p:cNvPr id="34" name="Shape 1285"/>
          <p:cNvSpPr/>
          <p:nvPr/>
        </p:nvSpPr>
        <p:spPr>
          <a:xfrm>
            <a:off x="1154989" y="3354868"/>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5" name="Shape 1289"/>
          <p:cNvSpPr/>
          <p:nvPr/>
        </p:nvSpPr>
        <p:spPr>
          <a:xfrm>
            <a:off x="3695059" y="2102208"/>
            <a:ext cx="1084027" cy="30593"/>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38" name="Shape 1301"/>
          <p:cNvSpPr/>
          <p:nvPr/>
        </p:nvSpPr>
        <p:spPr>
          <a:xfrm>
            <a:off x="6218796" y="3354868"/>
            <a:ext cx="1084027" cy="45719"/>
          </a:xfrm>
          <a:prstGeom prst="rect">
            <a:avLst/>
          </a:prstGeom>
          <a:solidFill>
            <a:schemeClr val="accent1"/>
          </a:solidFill>
          <a:ln w="12700" cap="flat">
            <a:noFill/>
            <a:miter lim="400000"/>
          </a:ln>
          <a:effectLst/>
        </p:spPr>
        <p:txBody>
          <a:bodyPr wrap="square" lIns="38785" tIns="38785" rIns="38785" bIns="38785" numCol="1" anchor="ctr">
            <a:noAutofit/>
          </a:bodyPr>
          <a:lstStyle/>
          <a:p>
            <a:pPr lvl="0">
              <a:defRPr sz="3200">
                <a:solidFill>
                  <a:srgbClr val="FFFFFF"/>
                </a:solidFill>
                <a:latin typeface="Helvetica Light"/>
                <a:ea typeface="Helvetica Light"/>
                <a:cs typeface="Helvetica Light"/>
                <a:sym typeface="Helvetica Light"/>
              </a:defRPr>
            </a:pPr>
            <a:endParaRPr>
              <a:latin typeface="+mj-ea"/>
              <a:ea typeface="+mj-ea"/>
            </a:endParaRPr>
          </a:p>
        </p:txBody>
      </p:sp>
      <p:sp>
        <p:nvSpPr>
          <p:cNvPr id="40" name="Rectangle 72"/>
          <p:cNvSpPr/>
          <p:nvPr/>
        </p:nvSpPr>
        <p:spPr>
          <a:xfrm rot="20935423">
            <a:off x="1462682" y="2647333"/>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11.01</a:t>
            </a:r>
          </a:p>
        </p:txBody>
      </p:sp>
      <p:sp>
        <p:nvSpPr>
          <p:cNvPr id="41" name="TextBox 40"/>
          <p:cNvSpPr txBox="1"/>
          <p:nvPr/>
        </p:nvSpPr>
        <p:spPr>
          <a:xfrm>
            <a:off x="3658342" y="992644"/>
            <a:ext cx="1810990" cy="969496"/>
          </a:xfrm>
          <a:prstGeom prst="rect">
            <a:avLst/>
          </a:prstGeom>
          <a:noFill/>
        </p:spPr>
        <p:txBody>
          <a:bodyPr wrap="square" lIns="0" tIns="0" rIns="0" bIns="0" rtlCol="0">
            <a:spAutoFit/>
          </a:bodyPr>
          <a:lstStyle/>
          <a:p>
            <a:r>
              <a:rPr lang="zh-CN" altLang="en-US" sz="900" dirty="0"/>
              <a:t>发现</a:t>
            </a:r>
            <a:r>
              <a:rPr lang="en-US" altLang="zh-CN" sz="900" dirty="0"/>
              <a:t>Aircraft</a:t>
            </a:r>
            <a:r>
              <a:rPr lang="zh-CN" altLang="en-US" sz="900" dirty="0"/>
              <a:t>模式存在大量细节问题</a:t>
            </a:r>
            <a:endParaRPr lang="en-US" altLang="zh-CN" sz="900" dirty="0"/>
          </a:p>
          <a:p>
            <a:endParaRPr lang="en-US" altLang="zh-CN" sz="900" dirty="0"/>
          </a:p>
          <a:p>
            <a:r>
              <a:rPr lang="zh-CN" altLang="en-US" sz="900" dirty="0"/>
              <a:t>安排一周时间修复</a:t>
            </a:r>
            <a:r>
              <a:rPr lang="en-US" altLang="zh-CN" sz="900" dirty="0"/>
              <a:t>Aircraft</a:t>
            </a:r>
            <a:r>
              <a:rPr lang="zh-CN" altLang="en-US" sz="900" dirty="0"/>
              <a:t>模式问题， 总体进度延迟一周</a:t>
            </a:r>
            <a:endParaRPr lang="en-US" altLang="zh-CN" sz="900" dirty="0"/>
          </a:p>
          <a:p>
            <a:endParaRPr lang="en-US" altLang="zh-CN" sz="900" dirty="0">
              <a:effectLst/>
            </a:endParaRPr>
          </a:p>
          <a:p>
            <a:r>
              <a:rPr lang="zh-CN" altLang="en-US" sz="900" dirty="0"/>
              <a:t>重新制定开发计划，交付日期延迟到</a:t>
            </a:r>
            <a:r>
              <a:rPr lang="en-US" altLang="zh-CN" sz="900" dirty="0"/>
              <a:t>2019.01.05</a:t>
            </a:r>
            <a:endParaRPr lang="zh-CN" altLang="en-US" sz="900" dirty="0">
              <a:effectLst/>
            </a:endParaRPr>
          </a:p>
        </p:txBody>
      </p:sp>
      <p:sp>
        <p:nvSpPr>
          <p:cNvPr id="42" name="TextBox 41"/>
          <p:cNvSpPr txBox="1"/>
          <p:nvPr/>
        </p:nvSpPr>
        <p:spPr>
          <a:xfrm>
            <a:off x="3651084" y="736414"/>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11.09</a:t>
            </a:r>
            <a:endParaRPr lang="en-GB" sz="1600" b="1" dirty="0">
              <a:solidFill>
                <a:schemeClr val="accent1"/>
              </a:solidFill>
              <a:latin typeface="+mj-ea"/>
              <a:ea typeface="+mj-ea"/>
            </a:endParaRPr>
          </a:p>
        </p:txBody>
      </p:sp>
      <p:sp>
        <p:nvSpPr>
          <p:cNvPr id="43" name="Rectangle 137"/>
          <p:cNvSpPr/>
          <p:nvPr/>
        </p:nvSpPr>
        <p:spPr>
          <a:xfrm rot="1220960">
            <a:off x="4010146" y="2647253"/>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11.09</a:t>
            </a:r>
          </a:p>
        </p:txBody>
      </p:sp>
      <p:sp>
        <p:nvSpPr>
          <p:cNvPr id="46" name="Rectangle 144"/>
          <p:cNvSpPr/>
          <p:nvPr/>
        </p:nvSpPr>
        <p:spPr>
          <a:xfrm rot="20816511">
            <a:off x="6497709" y="2585153"/>
            <a:ext cx="667703" cy="208993"/>
          </a:xfrm>
          <a:prstGeom prst="rect">
            <a:avLst/>
          </a:prstGeom>
        </p:spPr>
        <p:txBody>
          <a:bodyPr wrap="square" lIns="69813" tIns="34906" rIns="69813" bIns="34906">
            <a:spAutoFit/>
          </a:bodyPr>
          <a:lstStyle/>
          <a:p>
            <a:pPr algn="ctr"/>
            <a:r>
              <a:rPr lang="en-US" sz="900" b="1" dirty="0">
                <a:solidFill>
                  <a:schemeClr val="bg1"/>
                </a:solidFill>
                <a:latin typeface="+mj-ea"/>
                <a:ea typeface="+mj-ea"/>
              </a:rPr>
              <a:t>12.03</a:t>
            </a:r>
          </a:p>
        </p:txBody>
      </p:sp>
      <p:sp>
        <p:nvSpPr>
          <p:cNvPr id="48" name="TextBox 47"/>
          <p:cNvSpPr txBox="1"/>
          <p:nvPr/>
        </p:nvSpPr>
        <p:spPr>
          <a:xfrm>
            <a:off x="1176832" y="3798129"/>
            <a:ext cx="1810990" cy="415498"/>
          </a:xfrm>
          <a:prstGeom prst="rect">
            <a:avLst/>
          </a:prstGeom>
          <a:noFill/>
        </p:spPr>
        <p:txBody>
          <a:bodyPr wrap="square" lIns="0" tIns="0" rIns="0" bIns="0" rtlCol="0">
            <a:spAutoFit/>
          </a:bodyPr>
          <a:lstStyle/>
          <a:p>
            <a:r>
              <a:rPr lang="en-US" altLang="zh-CN" sz="900" dirty="0"/>
              <a:t>Android</a:t>
            </a:r>
            <a:r>
              <a:rPr lang="zh-CN" altLang="en-US" sz="900" dirty="0"/>
              <a:t>开始相册开发</a:t>
            </a:r>
          </a:p>
          <a:p>
            <a:r>
              <a:rPr lang="zh-CN" altLang="en-US" sz="900" dirty="0"/>
              <a:t>龙飞离职， 乐乐接手项目， 一周时间熟悉</a:t>
            </a:r>
            <a:endParaRPr lang="zh-CN" altLang="en-US" sz="900" dirty="0">
              <a:effectLst/>
            </a:endParaRPr>
          </a:p>
        </p:txBody>
      </p:sp>
      <p:sp>
        <p:nvSpPr>
          <p:cNvPr id="49" name="TextBox 48"/>
          <p:cNvSpPr txBox="1"/>
          <p:nvPr/>
        </p:nvSpPr>
        <p:spPr>
          <a:xfrm>
            <a:off x="1176833" y="3515075"/>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11.01</a:t>
            </a:r>
            <a:endParaRPr lang="en-GB" sz="1600" b="1" dirty="0">
              <a:solidFill>
                <a:schemeClr val="accent1"/>
              </a:solidFill>
              <a:latin typeface="+mj-ea"/>
              <a:ea typeface="+mj-ea"/>
            </a:endParaRPr>
          </a:p>
        </p:txBody>
      </p:sp>
      <p:sp>
        <p:nvSpPr>
          <p:cNvPr id="54" name="TextBox 53"/>
          <p:cNvSpPr txBox="1"/>
          <p:nvPr/>
        </p:nvSpPr>
        <p:spPr>
          <a:xfrm>
            <a:off x="6325205" y="3745744"/>
            <a:ext cx="1810990" cy="1415772"/>
          </a:xfrm>
          <a:prstGeom prst="rect">
            <a:avLst/>
          </a:prstGeom>
          <a:noFill/>
        </p:spPr>
        <p:txBody>
          <a:bodyPr wrap="square" lIns="0" tIns="0" rIns="0" bIns="0" rtlCol="0">
            <a:spAutoFit/>
          </a:bodyPr>
          <a:lstStyle/>
          <a:p>
            <a:r>
              <a:rPr lang="zh-CN" altLang="en-US" sz="900" dirty="0"/>
              <a:t>基本上进度按计划进行。</a:t>
            </a:r>
            <a:endParaRPr lang="en-US" altLang="zh-CN" sz="900" dirty="0"/>
          </a:p>
          <a:p>
            <a:endParaRPr lang="en-US" altLang="zh-CN" sz="900" dirty="0"/>
          </a:p>
          <a:p>
            <a:r>
              <a:rPr lang="en-US" altLang="zh-CN" sz="900" dirty="0"/>
              <a:t>IOS</a:t>
            </a:r>
            <a:r>
              <a:rPr lang="zh-CN" altLang="en-US" sz="900" dirty="0"/>
              <a:t>因</a:t>
            </a:r>
            <a:r>
              <a:rPr lang="en-US" altLang="zh-CN" sz="900" dirty="0" err="1"/>
              <a:t>facebook</a:t>
            </a:r>
            <a:r>
              <a:rPr lang="zh-CN" altLang="en-US" sz="900" dirty="0"/>
              <a:t>直播的原因导致进度延迟一周，同时又投入食范开发。 </a:t>
            </a:r>
            <a:endParaRPr lang="en-US" altLang="zh-CN" sz="900" dirty="0"/>
          </a:p>
          <a:p>
            <a:endParaRPr lang="en-US" altLang="zh-CN" sz="900" dirty="0"/>
          </a:p>
          <a:p>
            <a:r>
              <a:rPr lang="en-US" altLang="zh-CN" sz="900" dirty="0"/>
              <a:t>Android</a:t>
            </a:r>
            <a:r>
              <a:rPr lang="zh-CN" altLang="en-US" sz="900" dirty="0"/>
              <a:t>端也因</a:t>
            </a:r>
            <a:r>
              <a:rPr lang="en-US" altLang="zh-CN" sz="900" dirty="0" err="1"/>
              <a:t>facebook</a:t>
            </a:r>
            <a:r>
              <a:rPr lang="zh-CN" altLang="en-US" sz="900" dirty="0"/>
              <a:t>直播问题进度缓慢， 按此情况，后期很可能会因为技术问题再次导致进度延迟。</a:t>
            </a:r>
          </a:p>
          <a:p>
            <a:endParaRPr lang="en-US" altLang="zh-CN" sz="1000" dirty="0"/>
          </a:p>
          <a:p>
            <a:endParaRPr lang="zh-CN" altLang="en-US" sz="1000" dirty="0">
              <a:effectLst/>
            </a:endParaRPr>
          </a:p>
        </p:txBody>
      </p:sp>
      <p:sp>
        <p:nvSpPr>
          <p:cNvPr id="55" name="TextBox 54"/>
          <p:cNvSpPr txBox="1"/>
          <p:nvPr/>
        </p:nvSpPr>
        <p:spPr>
          <a:xfrm>
            <a:off x="6272358" y="3469360"/>
            <a:ext cx="1810989" cy="246221"/>
          </a:xfrm>
          <a:prstGeom prst="rect">
            <a:avLst/>
          </a:prstGeom>
          <a:noFill/>
        </p:spPr>
        <p:txBody>
          <a:bodyPr wrap="square" lIns="0" tIns="0" rIns="0" bIns="0" rtlCol="0">
            <a:spAutoFit/>
          </a:bodyPr>
          <a:lstStyle/>
          <a:p>
            <a:r>
              <a:rPr lang="en-US" altLang="zh-CN" sz="1600" b="1" dirty="0">
                <a:solidFill>
                  <a:schemeClr val="accent1"/>
                </a:solidFill>
                <a:latin typeface="+mj-ea"/>
                <a:ea typeface="+mj-ea"/>
              </a:rPr>
              <a:t>12.03</a:t>
            </a:r>
            <a:endParaRPr lang="en-GB" sz="1600" b="1" dirty="0">
              <a:solidFill>
                <a:schemeClr val="accent1"/>
              </a:solidFill>
              <a:latin typeface="+mj-ea"/>
              <a:ea typeface="+mj-ea"/>
            </a:endParaRPr>
          </a:p>
        </p:txBody>
      </p:sp>
    </p:spTree>
    <p:extLst>
      <p:ext uri="{BB962C8B-B14F-4D97-AF65-F5344CB8AC3E}">
        <p14:creationId xmlns:p14="http://schemas.microsoft.com/office/powerpoint/2010/main" val="277128572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trips(downRight)">
                                      <p:cBhvr>
                                        <p:cTn id="21" dur="500"/>
                                        <p:tgtEl>
                                          <p:spTgt spid="3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p:stCondLst>
                              <p:cond delay="3000"/>
                            </p:stCondLst>
                            <p:childTnLst>
                              <p:par>
                                <p:cTn id="36" presetID="18" presetClass="entr" presetSubtype="3"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strips(upRight)">
                                      <p:cBhvr>
                                        <p:cTn id="38" dur="500"/>
                                        <p:tgtEl>
                                          <p:spTgt spid="35"/>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par>
                          <p:cTn id="52" fill="hold">
                            <p:stCondLst>
                              <p:cond delay="4500"/>
                            </p:stCondLst>
                            <p:childTnLst>
                              <p:par>
                                <p:cTn id="53" presetID="18" presetClass="entr" presetSubtype="6"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strips(downRight)">
                                      <p:cBhvr>
                                        <p:cTn id="55" dur="500"/>
                                        <p:tgtEl>
                                          <p:spTgt spid="38"/>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animBg="1"/>
      <p:bldP spid="35" grpId="0" animBg="1"/>
      <p:bldP spid="38" grpId="0" animBg="1"/>
      <p:bldP spid="40" grpId="0"/>
      <p:bldP spid="41" grpId="0"/>
      <p:bldP spid="42" grpId="0"/>
      <p:bldP spid="43" grpId="0"/>
      <p:bldP spid="46" grpId="0"/>
      <p:bldP spid="48" grpId="0"/>
      <p:bldP spid="49" grpId="0"/>
      <p:bldP spid="54" grpId="0"/>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项目第三次延迟</a:t>
            </a:r>
            <a:endParaRPr lang="zh-CN" altLang="en-US" dirty="0"/>
          </a:p>
        </p:txBody>
      </p:sp>
      <p:sp>
        <p:nvSpPr>
          <p:cNvPr id="3" name="文本框 2"/>
          <p:cNvSpPr txBox="1"/>
          <p:nvPr/>
        </p:nvSpPr>
        <p:spPr>
          <a:xfrm>
            <a:off x="889248" y="915566"/>
            <a:ext cx="1293944" cy="338554"/>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a:t>延迟原因</a:t>
            </a:r>
            <a:endParaRPr lang="en-US" altLang="zh-CN" sz="1600" dirty="0"/>
          </a:p>
        </p:txBody>
      </p:sp>
      <p:sp>
        <p:nvSpPr>
          <p:cNvPr id="4" name="文本框 3"/>
          <p:cNvSpPr txBox="1"/>
          <p:nvPr/>
        </p:nvSpPr>
        <p:spPr>
          <a:xfrm>
            <a:off x="971600" y="2775561"/>
            <a:ext cx="7191114" cy="33855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a:t>总结</a:t>
            </a:r>
          </a:p>
        </p:txBody>
      </p:sp>
      <p:sp>
        <p:nvSpPr>
          <p:cNvPr id="5" name="文本框 4"/>
          <p:cNvSpPr txBox="1"/>
          <p:nvPr/>
        </p:nvSpPr>
        <p:spPr>
          <a:xfrm>
            <a:off x="755576" y="1315657"/>
            <a:ext cx="7956024" cy="954107"/>
          </a:xfrm>
          <a:prstGeom prst="rect">
            <a:avLst/>
          </a:prstGeom>
          <a:noFill/>
        </p:spPr>
        <p:txBody>
          <a:bodyPr wrap="square" rtlCol="0">
            <a:spAutoFit/>
          </a:bodyPr>
          <a:lstStyle/>
          <a:p>
            <a:pPr marL="742950" lvl="1" indent="-285750">
              <a:buFont typeface="Arial" panose="020B0604020202020204" pitchFamily="34" charset="0"/>
              <a:buChar char="•"/>
            </a:pPr>
            <a:r>
              <a:rPr lang="zh-CN" altLang="en-US" sz="1400" dirty="0"/>
              <a:t>开发人员功能测试不充分</a:t>
            </a:r>
            <a:endParaRPr lang="en-US" altLang="zh-CN" sz="1400" dirty="0"/>
          </a:p>
          <a:p>
            <a:pPr marL="742950" lvl="1" indent="-285750">
              <a:buFont typeface="Arial" panose="020B0604020202020204" pitchFamily="34" charset="0"/>
              <a:buChar char="•"/>
            </a:pPr>
            <a:endParaRPr lang="en-US" altLang="zh-CN" sz="1400" dirty="0"/>
          </a:p>
          <a:p>
            <a:pPr marL="742950" lvl="1" indent="-285750">
              <a:buFont typeface="Arial" panose="020B0604020202020204" pitchFamily="34" charset="0"/>
              <a:buChar char="•"/>
            </a:pPr>
            <a:r>
              <a:rPr lang="zh-CN" altLang="en-US" sz="1400" dirty="0"/>
              <a:t>项目经理因</a:t>
            </a:r>
            <a:r>
              <a:rPr lang="en-US" altLang="zh-CN" sz="1400" dirty="0"/>
              <a:t>10</a:t>
            </a:r>
            <a:r>
              <a:rPr lang="zh-CN" altLang="en-US" sz="1400" dirty="0"/>
              <a:t>月份投入长安无人机</a:t>
            </a:r>
            <a:r>
              <a:rPr lang="en-US" altLang="zh-CN" sz="1400" dirty="0"/>
              <a:t>demo</a:t>
            </a:r>
            <a:r>
              <a:rPr lang="zh-CN" altLang="en-US" sz="1400" dirty="0"/>
              <a:t>以及</a:t>
            </a:r>
            <a:r>
              <a:rPr lang="en-US" altLang="zh-CN" sz="1400" dirty="0"/>
              <a:t>11</a:t>
            </a:r>
            <a:r>
              <a:rPr lang="zh-CN" altLang="en-US" sz="1400" dirty="0"/>
              <a:t>月初投入六盘水</a:t>
            </a:r>
            <a:r>
              <a:rPr lang="en-US" altLang="zh-CN" sz="1400" dirty="0"/>
              <a:t>APP</a:t>
            </a:r>
            <a:r>
              <a:rPr lang="zh-CN" altLang="en-US" sz="1400" dirty="0"/>
              <a:t>开发，没有及时关注项目实际进度和把控风险，导致进度延迟</a:t>
            </a:r>
          </a:p>
        </p:txBody>
      </p:sp>
      <p:sp>
        <p:nvSpPr>
          <p:cNvPr id="6" name="文本框 5"/>
          <p:cNvSpPr txBox="1"/>
          <p:nvPr/>
        </p:nvSpPr>
        <p:spPr>
          <a:xfrm>
            <a:off x="827584" y="3219822"/>
            <a:ext cx="8136904" cy="738664"/>
          </a:xfrm>
          <a:prstGeom prst="rect">
            <a:avLst/>
          </a:prstGeom>
          <a:noFill/>
        </p:spPr>
        <p:txBody>
          <a:bodyPr wrap="square" rtlCol="0">
            <a:spAutoFit/>
          </a:bodyPr>
          <a:lstStyle/>
          <a:p>
            <a:pPr marL="742950" lvl="1" indent="-285750">
              <a:buFont typeface="Arial" panose="020B0604020202020204" pitchFamily="34" charset="0"/>
              <a:buChar char="•"/>
            </a:pPr>
            <a:r>
              <a:rPr lang="zh-CN" altLang="en-US" sz="1400" dirty="0"/>
              <a:t>开发人员开发时应考虑正常场景和异常场景，只有都测试通过了，功能才算完成</a:t>
            </a:r>
            <a:endParaRPr lang="en-US" altLang="zh-CN" sz="1400" dirty="0"/>
          </a:p>
          <a:p>
            <a:pPr marL="742950" lvl="1" indent="-285750">
              <a:buFont typeface="Arial" panose="020B0604020202020204" pitchFamily="34" charset="0"/>
              <a:buChar char="•"/>
            </a:pPr>
            <a:endParaRPr lang="zh-CN" altLang="en-US" sz="1400" dirty="0"/>
          </a:p>
          <a:p>
            <a:pPr marL="742950" lvl="1" indent="-285750">
              <a:buFont typeface="Arial" panose="020B0604020202020204" pitchFamily="34" charset="0"/>
              <a:buChar char="•"/>
            </a:pPr>
            <a:r>
              <a:rPr lang="zh-CN" altLang="en-US" sz="1400" dirty="0"/>
              <a:t>项目经理应及时了解项目进展情况，并适当检查完成程度。</a:t>
            </a:r>
          </a:p>
        </p:txBody>
      </p:sp>
    </p:spTree>
    <p:extLst>
      <p:ext uri="{BB962C8B-B14F-4D97-AF65-F5344CB8AC3E}">
        <p14:creationId xmlns:p14="http://schemas.microsoft.com/office/powerpoint/2010/main" val="10102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87134" y="2661936"/>
            <a:ext cx="3006080" cy="565604"/>
          </a:xfrm>
          <a:prstGeom prst="rect">
            <a:avLst/>
          </a:prstGeom>
        </p:spPr>
        <p:txBody>
          <a:bodyPr wrap="square">
            <a:spAutoFit/>
          </a:bodyPr>
          <a:lstStyle/>
          <a:p>
            <a:pPr fontAlgn="base">
              <a:lnSpc>
                <a:spcPct val="120000"/>
              </a:lnSpc>
            </a:pPr>
            <a:r>
              <a:rPr lang="zh-CN" altLang="en-US" sz="2800" b="1" dirty="0">
                <a:solidFill>
                  <a:schemeClr val="bg1"/>
                </a:solidFill>
                <a:latin typeface="微软雅黑" pitchFamily="34" charset="-122"/>
                <a:ea typeface="微软雅黑" pitchFamily="34" charset="-122"/>
                <a:sym typeface="Arial" pitchFamily="34" charset="0"/>
              </a:rPr>
              <a:t>项目难点</a:t>
            </a:r>
          </a:p>
        </p:txBody>
      </p:sp>
      <p:sp>
        <p:nvSpPr>
          <p:cNvPr id="23" name="TextBox 22"/>
          <p:cNvSpPr txBox="1"/>
          <p:nvPr/>
        </p:nvSpPr>
        <p:spPr>
          <a:xfrm>
            <a:off x="3779912" y="1553940"/>
            <a:ext cx="1229824" cy="1107996"/>
          </a:xfrm>
          <a:prstGeom prst="rect">
            <a:avLst/>
          </a:prstGeom>
          <a:noFill/>
        </p:spPr>
        <p:txBody>
          <a:bodyPr wrap="none" rtlCol="0">
            <a:spAutoFit/>
          </a:bodyPr>
          <a:lstStyle/>
          <a:p>
            <a:r>
              <a:rPr lang="en-US" altLang="zh-CN" sz="6600" b="1" dirty="0">
                <a:solidFill>
                  <a:schemeClr val="bg1"/>
                </a:solidFill>
                <a:latin typeface="+mj-ea"/>
                <a:ea typeface="+mj-ea"/>
              </a:rPr>
              <a:t>03</a:t>
            </a:r>
            <a:endParaRPr lang="zh-CN" altLang="en-US" sz="6600" b="1" dirty="0">
              <a:solidFill>
                <a:schemeClr val="bg1"/>
              </a:solidFill>
              <a:latin typeface="+mj-ea"/>
              <a:ea typeface="+mj-ea"/>
            </a:endParaRPr>
          </a:p>
        </p:txBody>
      </p:sp>
    </p:spTree>
    <p:extLst>
      <p:ext uri="{BB962C8B-B14F-4D97-AF65-F5344CB8AC3E}">
        <p14:creationId xmlns:p14="http://schemas.microsoft.com/office/powerpoint/2010/main" val="106363301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1800" b="1" dirty="0">
                <a:latin typeface="+mj-ea"/>
              </a:rPr>
              <a:t>项目难点</a:t>
            </a:r>
            <a:endParaRPr lang="zh-CN" altLang="en-US" sz="1200" b="1" dirty="0"/>
          </a:p>
        </p:txBody>
      </p:sp>
      <p:grpSp>
        <p:nvGrpSpPr>
          <p:cNvPr id="5" name="组合 4"/>
          <p:cNvGrpSpPr/>
          <p:nvPr/>
        </p:nvGrpSpPr>
        <p:grpSpPr>
          <a:xfrm>
            <a:off x="2123728" y="1059582"/>
            <a:ext cx="5081324" cy="3302551"/>
            <a:chOff x="3347864" y="1152445"/>
            <a:chExt cx="4752528" cy="3087649"/>
          </a:xfrm>
        </p:grpSpPr>
        <p:sp>
          <p:nvSpPr>
            <p:cNvPr id="7" name="矩形 6"/>
            <p:cNvSpPr/>
            <p:nvPr/>
          </p:nvSpPr>
          <p:spPr>
            <a:xfrm>
              <a:off x="3347864" y="1152445"/>
              <a:ext cx="4752528" cy="267178"/>
            </a:xfrm>
            <a:prstGeom prst="rect">
              <a:avLst/>
            </a:prstGeom>
            <a:solidFill>
              <a:schemeClr val="accent1"/>
            </a:solidFill>
            <a:ln w="12700" cmpd="sng">
              <a:solidFill>
                <a:schemeClr val="accent1"/>
              </a:solidFill>
              <a:miter lim="800000"/>
              <a:headEnd/>
              <a:tailEnd/>
            </a:ln>
          </p:spPr>
          <p:txBody>
            <a:bodyPr anchor="ctr"/>
            <a:lstStyle/>
            <a:p>
              <a:pPr algn="ctr"/>
              <a:r>
                <a:rPr lang="zh-CN" altLang="en-US" sz="1400" dirty="0">
                  <a:solidFill>
                    <a:schemeClr val="bg1"/>
                  </a:solidFill>
                </a:rPr>
                <a:t>沟通</a:t>
              </a:r>
              <a:endParaRPr lang="en-US" altLang="zh-CN" sz="1400" dirty="0">
                <a:solidFill>
                  <a:schemeClr val="bg1"/>
                </a:solidFill>
              </a:endParaRPr>
            </a:p>
          </p:txBody>
        </p:sp>
        <p:sp>
          <p:nvSpPr>
            <p:cNvPr id="8" name="矩形 7"/>
            <p:cNvSpPr/>
            <p:nvPr/>
          </p:nvSpPr>
          <p:spPr>
            <a:xfrm>
              <a:off x="3347864" y="1419622"/>
              <a:ext cx="4752528" cy="2820472"/>
            </a:xfrm>
            <a:prstGeom prst="rect">
              <a:avLst/>
            </a:prstGeom>
            <a:solidFill>
              <a:schemeClr val="accent1">
                <a:alpha val="24000"/>
              </a:schemeClr>
            </a:solidFill>
            <a:ln w="12700" cmpd="sng">
              <a:solidFill>
                <a:schemeClr val="accent1"/>
              </a:solidFill>
              <a:miter lim="800000"/>
              <a:headEnd/>
              <a:tailEnd/>
            </a:ln>
          </p:spPr>
          <p:txBody>
            <a:bodyPr anchor="ctr"/>
            <a:lstStyle/>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r>
                <a:rPr lang="zh-CN" altLang="en-US" sz="1100" dirty="0"/>
                <a:t>前期沟通由翻译代为转发， 但因翻译对一些专业词汇和业务不熟悉，需要给翻译反复说明，效率低且翻译效果不佳，导致韩方与我们之间信息不对齐</a:t>
              </a:r>
              <a:endParaRPr lang="en-US" altLang="zh-CN" sz="1100" dirty="0"/>
            </a:p>
            <a:p>
              <a:endParaRPr lang="en-US" altLang="zh-CN" sz="1100" dirty="0">
                <a:solidFill>
                  <a:schemeClr val="tx1"/>
                </a:solidFill>
              </a:endParaRPr>
            </a:p>
            <a:p>
              <a:pPr marL="171450" indent="-171450">
                <a:buFont typeface="Wingdings" panose="05000000000000000000" pitchFamily="2" charset="2"/>
                <a:buChar char="Ø"/>
              </a:pPr>
              <a:r>
                <a:rPr lang="zh-CN" altLang="en-US" sz="1100" dirty="0"/>
                <a:t>后期用英文沟通， 效率有所提升。因英语水平有限，只能使用</a:t>
              </a:r>
              <a:r>
                <a:rPr lang="en-US" altLang="zh-CN" sz="1100" dirty="0"/>
                <a:t>google</a:t>
              </a:r>
              <a:r>
                <a:rPr lang="zh-CN" altLang="en-US" sz="1100" dirty="0"/>
                <a:t>翻译。有时因为中文描述问题， 导致翻译效果也不好，需要反复调整，效率很低。</a:t>
              </a:r>
              <a:endParaRPr lang="zh-CN" altLang="en-US" sz="1100" dirty="0">
                <a:solidFill>
                  <a:schemeClr val="tx1"/>
                </a:solidFill>
              </a:endParaRPr>
            </a:p>
          </p:txBody>
        </p:sp>
      </p:grpSp>
      <p:sp>
        <p:nvSpPr>
          <p:cNvPr id="17" name="TextBox 16"/>
          <p:cNvSpPr txBox="1"/>
          <p:nvPr/>
        </p:nvSpPr>
        <p:spPr>
          <a:xfrm>
            <a:off x="-41955" y="-2540818"/>
            <a:ext cx="877163" cy="369332"/>
          </a:xfrm>
          <a:prstGeom prst="rect">
            <a:avLst/>
          </a:prstGeom>
          <a:noFill/>
        </p:spPr>
        <p:txBody>
          <a:bodyPr wrap="none" rtlCol="0">
            <a:spAutoFit/>
          </a:bodyPr>
          <a:lstStyle/>
          <a:p>
            <a:r>
              <a:rPr lang="zh-CN" altLang="en-US" dirty="0"/>
              <a:t>延迟符</a:t>
            </a:r>
          </a:p>
        </p:txBody>
      </p:sp>
      <p:pic>
        <p:nvPicPr>
          <p:cNvPr id="16" name="图片 15" descr="图片包含 剪贴画&#10;&#10;自动生成的说明">
            <a:extLst>
              <a:ext uri="{FF2B5EF4-FFF2-40B4-BE49-F238E27FC236}">
                <a16:creationId xmlns:a16="http://schemas.microsoft.com/office/drawing/2014/main" id="{AD6A85C4-DA68-4958-B693-3C614086D3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1547272"/>
            <a:ext cx="1788252" cy="1175289"/>
          </a:xfrm>
          <a:prstGeom prst="rect">
            <a:avLst/>
          </a:prstGeom>
        </p:spPr>
      </p:pic>
    </p:spTree>
    <p:extLst>
      <p:ext uri="{BB962C8B-B14F-4D97-AF65-F5344CB8AC3E}">
        <p14:creationId xmlns:p14="http://schemas.microsoft.com/office/powerpoint/2010/main" val="233985025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20000">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14:bounceEnd="20000">
                                          <p:cBhvr additive="base">
                                            <p:cTn id="10" dur="500" fill="hold"/>
                                            <p:tgtEl>
                                              <p:spTgt spid="5"/>
                                            </p:tgtEl>
                                            <p:attrNameLst>
                                              <p:attrName>ppt_x</p:attrName>
                                            </p:attrNameLst>
                                          </p:cBhvr>
                                          <p:tavLst>
                                            <p:tav tm="0">
                                              <p:val>
                                                <p:strVal val="1+#ppt_w/2"/>
                                              </p:val>
                                            </p:tav>
                                            <p:tav tm="100000">
                                              <p:val>
                                                <p:strVal val="#ppt_x"/>
                                              </p:val>
                                            </p:tav>
                                          </p:tavLst>
                                        </p:anim>
                                        <p:anim calcmode="lin" valueType="num" p14:bounceEnd="20000">
                                          <p:cBhvr additive="base">
                                            <p:cTn id="11" dur="500" fill="hold"/>
                                            <p:tgtEl>
                                              <p:spTgt spid="5"/>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42"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1+#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42"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1800" b="1" dirty="0">
                <a:latin typeface="+mj-ea"/>
              </a:rPr>
              <a:t>项目难点</a:t>
            </a:r>
            <a:endParaRPr lang="zh-CN" altLang="en-US" sz="1200" b="1" dirty="0"/>
          </a:p>
        </p:txBody>
      </p:sp>
      <p:grpSp>
        <p:nvGrpSpPr>
          <p:cNvPr id="9" name="组合 8"/>
          <p:cNvGrpSpPr/>
          <p:nvPr/>
        </p:nvGrpSpPr>
        <p:grpSpPr>
          <a:xfrm>
            <a:off x="2195736" y="1143520"/>
            <a:ext cx="5153332" cy="3444454"/>
            <a:chOff x="3347864" y="1152444"/>
            <a:chExt cx="4752528" cy="2670583"/>
          </a:xfrm>
        </p:grpSpPr>
        <p:sp>
          <p:nvSpPr>
            <p:cNvPr id="10" name="矩形 9"/>
            <p:cNvSpPr/>
            <p:nvPr/>
          </p:nvSpPr>
          <p:spPr>
            <a:xfrm>
              <a:off x="3347864" y="1152444"/>
              <a:ext cx="4752528" cy="267178"/>
            </a:xfrm>
            <a:prstGeom prst="rect">
              <a:avLst/>
            </a:prstGeom>
            <a:solidFill>
              <a:schemeClr val="accent1"/>
            </a:solidFill>
            <a:ln w="12700" cmpd="sng">
              <a:solidFill>
                <a:schemeClr val="accent1"/>
              </a:solidFill>
              <a:miter lim="800000"/>
              <a:headEnd/>
              <a:tailEnd/>
            </a:ln>
          </p:spPr>
          <p:txBody>
            <a:bodyPr anchor="ctr"/>
            <a:lstStyle/>
            <a:p>
              <a:pPr algn="ctr"/>
              <a:r>
                <a:rPr lang="zh-CN" altLang="en-US" sz="1400" dirty="0">
                  <a:solidFill>
                    <a:schemeClr val="bg1"/>
                  </a:solidFill>
                </a:rPr>
                <a:t>网络限制</a:t>
              </a:r>
              <a:endParaRPr lang="en-US" altLang="zh-CN" sz="1400" dirty="0">
                <a:solidFill>
                  <a:schemeClr val="bg1"/>
                </a:solidFill>
              </a:endParaRPr>
            </a:p>
          </p:txBody>
        </p:sp>
        <p:sp>
          <p:nvSpPr>
            <p:cNvPr id="11" name="矩形 10"/>
            <p:cNvSpPr/>
            <p:nvPr/>
          </p:nvSpPr>
          <p:spPr>
            <a:xfrm>
              <a:off x="3347864" y="1419622"/>
              <a:ext cx="4752528" cy="2403405"/>
            </a:xfrm>
            <a:prstGeom prst="rect">
              <a:avLst/>
            </a:prstGeom>
            <a:solidFill>
              <a:schemeClr val="accent1">
                <a:alpha val="24000"/>
              </a:schemeClr>
            </a:solidFill>
            <a:ln w="12700" cmpd="sng">
              <a:solidFill>
                <a:schemeClr val="accent1"/>
              </a:solidFill>
              <a:miter lim="800000"/>
              <a:headEnd/>
              <a:tailEnd/>
            </a:ln>
          </p:spPr>
          <p:txBody>
            <a:bodyPr anchor="ctr"/>
            <a:lstStyle/>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r>
                <a:rPr lang="zh-CN" altLang="en-US" sz="1100" dirty="0"/>
                <a:t>无法访问</a:t>
              </a:r>
              <a:r>
                <a:rPr lang="en-US" altLang="zh-CN" sz="1100" dirty="0" err="1"/>
                <a:t>facebook</a:t>
              </a:r>
              <a:r>
                <a:rPr lang="zh-CN" altLang="en-US" sz="1100" dirty="0"/>
                <a:t>、</a:t>
              </a:r>
              <a:r>
                <a:rPr lang="en-US" altLang="zh-CN" sz="1100" dirty="0" err="1"/>
                <a:t>youtobe</a:t>
              </a:r>
              <a:r>
                <a:rPr lang="zh-CN" altLang="en-US" sz="1100" dirty="0"/>
                <a:t>等网站</a:t>
              </a: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r>
                <a:rPr lang="zh-CN" altLang="en-US" sz="1100" dirty="0"/>
                <a:t>使用市面上多线路的</a:t>
              </a:r>
              <a:r>
                <a:rPr lang="en-US" altLang="zh-CN" sz="1100" dirty="0"/>
                <a:t>VPN, Facebook</a:t>
              </a:r>
              <a:r>
                <a:rPr lang="zh-CN" altLang="en-US" sz="1100" dirty="0"/>
                <a:t>账号容易被禁用， 申请解禁一般需要</a:t>
              </a:r>
              <a:r>
                <a:rPr lang="en-US" altLang="zh-CN" sz="1100" dirty="0"/>
                <a:t>3</a:t>
              </a:r>
              <a:r>
                <a:rPr lang="zh-CN" altLang="en-US" sz="1100" dirty="0"/>
                <a:t>天，并且解禁很可能快又被禁用，影响开发</a:t>
              </a:r>
              <a:r>
                <a:rPr lang="en-US" altLang="zh-CN" sz="1100" dirty="0"/>
                <a:t>.</a:t>
              </a:r>
            </a:p>
            <a:p>
              <a:endParaRPr lang="en-US" altLang="zh-CN" sz="1100" dirty="0">
                <a:solidFill>
                  <a:schemeClr val="tx1"/>
                </a:solidFill>
              </a:endParaRPr>
            </a:p>
            <a:p>
              <a:pPr marL="171450" indent="-171450">
                <a:buFont typeface="Wingdings" panose="05000000000000000000" pitchFamily="2" charset="2"/>
                <a:buChar char="Ø"/>
              </a:pPr>
              <a:r>
                <a:rPr lang="zh-CN" altLang="en-US" sz="1100" dirty="0"/>
                <a:t>自建</a:t>
              </a:r>
              <a:r>
                <a:rPr lang="en-US" altLang="zh-CN" sz="1100" dirty="0"/>
                <a:t>VPN</a:t>
              </a:r>
              <a:r>
                <a:rPr lang="zh-CN" altLang="en-US" sz="1100" dirty="0"/>
                <a:t>访问</a:t>
              </a:r>
              <a:r>
                <a:rPr lang="en-US" altLang="zh-CN" sz="1100" dirty="0" err="1"/>
                <a:t>facebook</a:t>
              </a:r>
              <a:r>
                <a:rPr lang="zh-CN" altLang="en-US" sz="1100" dirty="0"/>
                <a:t>测试直播，</a:t>
              </a:r>
              <a:r>
                <a:rPr lang="en-US" altLang="zh-CN" sz="1100" dirty="0"/>
                <a:t>VPN</a:t>
              </a:r>
              <a:r>
                <a:rPr lang="zh-CN" altLang="en-US" sz="1100" dirty="0"/>
                <a:t>偶尔会被封禁，封端口或者封</a:t>
              </a:r>
              <a:r>
                <a:rPr lang="en-US" altLang="zh-CN" sz="1100" dirty="0"/>
                <a:t>IP.</a:t>
              </a:r>
              <a:r>
                <a:rPr lang="zh-CN" altLang="en-US" sz="1100" dirty="0"/>
                <a:t>另外</a:t>
              </a:r>
              <a:r>
                <a:rPr lang="en-US" altLang="zh-CN" sz="1100" dirty="0"/>
                <a:t>IOS</a:t>
              </a:r>
              <a:r>
                <a:rPr lang="zh-CN" altLang="en-US" sz="1100" dirty="0"/>
                <a:t>测试</a:t>
              </a:r>
              <a:r>
                <a:rPr lang="en-US" altLang="zh-CN" sz="1100" dirty="0" err="1"/>
                <a:t>facebook</a:t>
              </a:r>
              <a:r>
                <a:rPr lang="zh-CN" altLang="en-US" sz="1100" dirty="0"/>
                <a:t>直播需要使用</a:t>
              </a:r>
              <a:r>
                <a:rPr lang="en-US" altLang="zh-CN" sz="1100" dirty="0"/>
                <a:t>L2TP/IPSec</a:t>
              </a:r>
              <a:r>
                <a:rPr lang="zh-CN" altLang="en-US" sz="1100" dirty="0"/>
                <a:t>协议连接，但连接非常不稳定。</a:t>
              </a:r>
              <a:endParaRPr lang="zh-CN" altLang="en-US" sz="1100" dirty="0">
                <a:solidFill>
                  <a:schemeClr val="tx1"/>
                </a:solidFill>
              </a:endParaRPr>
            </a:p>
          </p:txBody>
        </p:sp>
      </p:gr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95936" y="1635646"/>
            <a:ext cx="1788252" cy="115529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1955" y="-2540818"/>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155829136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par>
                                    <p:cTn id="12" presetID="2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1+#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anim calcmode="lin" valueType="num">
                                          <p:cBhvr>
                                            <p:cTn id="28" dur="500" fill="hold"/>
                                            <p:tgtEl>
                                              <p:spTgt spid="12"/>
                                            </p:tgtEl>
                                            <p:attrNameLst>
                                              <p:attrName>ppt_x</p:attrName>
                                            </p:attrNameLst>
                                          </p:cBhvr>
                                          <p:tavLst>
                                            <p:tav tm="0">
                                              <p:val>
                                                <p:strVal val="#ppt_x"/>
                                              </p:val>
                                            </p:tav>
                                            <p:tav tm="100000">
                                              <p:val>
                                                <p:strVal val="#ppt_x"/>
                                              </p:val>
                                            </p:tav>
                                          </p:tavLst>
                                        </p:anim>
                                        <p:anim calcmode="lin" valueType="num">
                                          <p:cBhvr>
                                            <p:cTn id="29" dur="5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1800" b="1" dirty="0">
                <a:latin typeface="+mj-ea"/>
              </a:rPr>
              <a:t>项目难点</a:t>
            </a:r>
            <a:endParaRPr lang="zh-CN" altLang="en-US" sz="1200" b="1"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77874" y="1491630"/>
            <a:ext cx="1788252" cy="1151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组合 11"/>
          <p:cNvGrpSpPr/>
          <p:nvPr/>
        </p:nvGrpSpPr>
        <p:grpSpPr>
          <a:xfrm>
            <a:off x="2123728" y="1011122"/>
            <a:ext cx="5085287" cy="3672408"/>
            <a:chOff x="3347864" y="1152444"/>
            <a:chExt cx="4756235" cy="3433436"/>
          </a:xfrm>
        </p:grpSpPr>
        <p:sp>
          <p:nvSpPr>
            <p:cNvPr id="13" name="矩形 12"/>
            <p:cNvSpPr/>
            <p:nvPr/>
          </p:nvSpPr>
          <p:spPr>
            <a:xfrm>
              <a:off x="3347864" y="1152444"/>
              <a:ext cx="4752528" cy="267178"/>
            </a:xfrm>
            <a:prstGeom prst="rect">
              <a:avLst/>
            </a:prstGeom>
            <a:solidFill>
              <a:schemeClr val="accent1"/>
            </a:solidFill>
            <a:ln w="12700" cmpd="sng">
              <a:solidFill>
                <a:schemeClr val="accent1"/>
              </a:solidFill>
              <a:miter lim="800000"/>
              <a:headEnd/>
              <a:tailEnd/>
            </a:ln>
          </p:spPr>
          <p:txBody>
            <a:bodyPr anchor="ctr"/>
            <a:lstStyle/>
            <a:p>
              <a:pPr algn="ctr"/>
              <a:r>
                <a:rPr lang="zh-CN" altLang="en-US" sz="1400" dirty="0">
                  <a:solidFill>
                    <a:schemeClr val="bg1"/>
                  </a:solidFill>
                </a:rPr>
                <a:t>技术难点</a:t>
              </a:r>
              <a:endParaRPr lang="en-US" altLang="zh-CN" sz="1400" dirty="0">
                <a:solidFill>
                  <a:schemeClr val="bg1"/>
                </a:solidFill>
              </a:endParaRPr>
            </a:p>
          </p:txBody>
        </p:sp>
        <p:sp>
          <p:nvSpPr>
            <p:cNvPr id="14" name="矩形 13"/>
            <p:cNvSpPr/>
            <p:nvPr/>
          </p:nvSpPr>
          <p:spPr>
            <a:xfrm>
              <a:off x="3351571" y="1419622"/>
              <a:ext cx="4752528" cy="3166258"/>
            </a:xfrm>
            <a:prstGeom prst="rect">
              <a:avLst/>
            </a:prstGeom>
            <a:solidFill>
              <a:schemeClr val="accent1">
                <a:alpha val="24000"/>
              </a:schemeClr>
            </a:solidFill>
            <a:ln w="12700" cmpd="sng">
              <a:solidFill>
                <a:schemeClr val="accent1"/>
              </a:solidFill>
              <a:miter lim="800000"/>
              <a:headEnd/>
              <a:tailEnd/>
            </a:ln>
          </p:spPr>
          <p:txBody>
            <a:bodyPr anchor="ctr"/>
            <a:lstStyle/>
            <a:p>
              <a:endParaRPr lang="en-US" altLang="zh-CN" sz="1100" dirty="0">
                <a:solidFill>
                  <a:schemeClr val="tx1"/>
                </a:solidFill>
              </a:endParaRPr>
            </a:p>
            <a:p>
              <a:endParaRPr lang="en-US" altLang="zh-CN" sz="1100" dirty="0"/>
            </a:p>
            <a:p>
              <a:endParaRPr lang="en-US" altLang="zh-CN" sz="1100" dirty="0">
                <a:solidFill>
                  <a:schemeClr val="tx1"/>
                </a:solidFill>
              </a:endParaRPr>
            </a:p>
            <a:p>
              <a:pPr marL="171450" indent="-171450">
                <a:buFont typeface="Wingdings" panose="05000000000000000000" pitchFamily="2" charset="2"/>
                <a:buChar char="Ø"/>
              </a:pPr>
              <a:endParaRPr lang="en-US" altLang="zh-CN" sz="1100" dirty="0">
                <a:solidFill>
                  <a:schemeClr val="tx1"/>
                </a:solidFill>
              </a:endParaRPr>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solidFill>
                  <a:schemeClr val="tx1"/>
                </a:solidFill>
              </a:endParaRPr>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endParaRPr lang="en-US" altLang="zh-CN" sz="1100" dirty="0">
                <a:solidFill>
                  <a:schemeClr val="tx1"/>
                </a:solidFill>
              </a:endParaRPr>
            </a:p>
            <a:p>
              <a:pPr marL="171450" indent="-171450">
                <a:buFont typeface="Wingdings" panose="05000000000000000000" pitchFamily="2" charset="2"/>
                <a:buChar char="Ø"/>
              </a:pPr>
              <a:r>
                <a:rPr lang="en-US" altLang="zh-CN" sz="1100" dirty="0">
                  <a:solidFill>
                    <a:schemeClr val="tx1"/>
                  </a:solidFill>
                </a:rPr>
                <a:t>Android</a:t>
              </a:r>
              <a:r>
                <a:rPr lang="zh-CN" altLang="en-US" sz="1100" dirty="0">
                  <a:solidFill>
                    <a:schemeClr val="tx1"/>
                  </a:solidFill>
                </a:rPr>
                <a:t>连接上没有网络的</a:t>
              </a:r>
              <a:r>
                <a:rPr lang="en-US" altLang="zh-CN" sz="1100" dirty="0">
                  <a:solidFill>
                    <a:schemeClr val="tx1"/>
                  </a:solidFill>
                </a:rPr>
                <a:t>WIFI</a:t>
              </a:r>
              <a:r>
                <a:rPr lang="zh-CN" altLang="en-US" sz="1100" dirty="0">
                  <a:solidFill>
                    <a:schemeClr val="tx1"/>
                  </a:solidFill>
                </a:rPr>
                <a:t>时，即使打开</a:t>
              </a:r>
              <a:r>
                <a:rPr lang="en-US" altLang="zh-CN" sz="1100" dirty="0">
                  <a:solidFill>
                    <a:schemeClr val="tx1"/>
                  </a:solidFill>
                </a:rPr>
                <a:t>4G</a:t>
              </a:r>
              <a:r>
                <a:rPr lang="zh-CN" altLang="en-US" sz="1100" dirty="0">
                  <a:solidFill>
                    <a:schemeClr val="tx1"/>
                  </a:solidFill>
                </a:rPr>
                <a:t>也无法访问外网，需要通过代码指定</a:t>
              </a:r>
              <a:r>
                <a:rPr lang="zh-CN" altLang="en-US" sz="1100" dirty="0"/>
                <a:t>使用移动网络，也使第三方网络库几乎不可用</a:t>
              </a: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r>
                <a:rPr lang="zh-CN" altLang="en-US" sz="1100" dirty="0"/>
                <a:t>播放</a:t>
              </a:r>
              <a:r>
                <a:rPr lang="en-US" altLang="zh-CN" sz="1100" dirty="0"/>
                <a:t>RTSP</a:t>
              </a:r>
              <a:r>
                <a:rPr lang="zh-CN" altLang="en-US" sz="1100" dirty="0"/>
                <a:t>视频源不稳定，容易闪退，并且闪退问题很难定位</a:t>
              </a:r>
              <a:endParaRPr lang="en-US" altLang="zh-CN" sz="1100" dirty="0"/>
            </a:p>
            <a:p>
              <a:pPr marL="171450" indent="-171450">
                <a:buFont typeface="Wingdings" panose="05000000000000000000" pitchFamily="2" charset="2"/>
                <a:buChar char="Ø"/>
              </a:pPr>
              <a:endParaRPr lang="en-US" altLang="zh-CN" sz="1100" dirty="0"/>
            </a:p>
            <a:p>
              <a:pPr marL="171450" indent="-171450">
                <a:buFont typeface="Wingdings" panose="05000000000000000000" pitchFamily="2" charset="2"/>
                <a:buChar char="Ø"/>
              </a:pPr>
              <a:r>
                <a:rPr lang="en-US" altLang="zh-CN" sz="1100" dirty="0"/>
                <a:t>Facebook</a:t>
              </a:r>
              <a:r>
                <a:rPr lang="zh-CN" altLang="en-US" sz="1100" dirty="0"/>
                <a:t>直播推流受网络限制，市面上的推流库无法使用，需要从</a:t>
              </a:r>
              <a:r>
                <a:rPr lang="en-US" altLang="zh-CN" sz="1100" dirty="0"/>
                <a:t>Java</a:t>
              </a:r>
              <a:r>
                <a:rPr lang="zh-CN" altLang="en-US" sz="1100" dirty="0"/>
                <a:t>端实现推流</a:t>
              </a:r>
              <a:endParaRPr lang="en-US" altLang="zh-CN" sz="1100" dirty="0"/>
            </a:p>
          </p:txBody>
        </p:sp>
      </p:grpSp>
      <p:sp>
        <p:nvSpPr>
          <p:cNvPr id="17" name="TextBox 16"/>
          <p:cNvSpPr txBox="1"/>
          <p:nvPr/>
        </p:nvSpPr>
        <p:spPr>
          <a:xfrm>
            <a:off x="-41955" y="-2540818"/>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32185141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strVal val="#ppt_x"/>
                                              </p:val>
                                            </p:tav>
                                            <p:tav tm="100000">
                                              <p:val>
                                                <p:strVal val="#ppt_x"/>
                                              </p:val>
                                            </p:tav>
                                          </p:tavLst>
                                        </p:anim>
                                        <p:anim calcmode="lin" valueType="num">
                                          <p:cBhvr>
                                            <p:cTn id="18" dur="500" fill="hold"/>
                                            <p:tgtEl>
                                              <p:spTgt spid="12"/>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1+#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anim calcmode="lin" valueType="num">
                                          <p:cBhvr>
                                            <p:cTn id="28" dur="500" fill="hold"/>
                                            <p:tgtEl>
                                              <p:spTgt spid="12"/>
                                            </p:tgtEl>
                                            <p:attrNameLst>
                                              <p:attrName>ppt_x</p:attrName>
                                            </p:attrNameLst>
                                          </p:cBhvr>
                                          <p:tavLst>
                                            <p:tav tm="0">
                                              <p:val>
                                                <p:strVal val="#ppt_x"/>
                                              </p:val>
                                            </p:tav>
                                            <p:tav tm="100000">
                                              <p:val>
                                                <p:strVal val="#ppt_x"/>
                                              </p:val>
                                            </p:tav>
                                          </p:tavLst>
                                        </p:anim>
                                        <p:anim calcmode="lin" valueType="num">
                                          <p:cBhvr>
                                            <p:cTn id="29" dur="5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sp>
        <p:nvSpPr>
          <p:cNvPr id="9" name="矩形 160"/>
          <p:cNvSpPr>
            <a:spLocks noChangeArrowheads="1"/>
          </p:cNvSpPr>
          <p:nvPr/>
        </p:nvSpPr>
        <p:spPr bwMode="auto">
          <a:xfrm>
            <a:off x="677276" y="771550"/>
            <a:ext cx="7992888" cy="3672408"/>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 fmla="*/ 0 w 7260238"/>
              <a:gd name="connsiteY0" fmla="*/ 0 h 3090960"/>
              <a:gd name="connsiteX1" fmla="*/ 7260238 w 7260238"/>
              <a:gd name="connsiteY1" fmla="*/ 0 h 3090960"/>
              <a:gd name="connsiteX2" fmla="*/ 7260238 w 7260238"/>
              <a:gd name="connsiteY2" fmla="*/ 3090960 h 3090960"/>
              <a:gd name="connsiteX3" fmla="*/ 666205 w 7260238"/>
              <a:gd name="connsiteY3" fmla="*/ 3090960 h 3090960"/>
              <a:gd name="connsiteX4" fmla="*/ 0 w 7260238"/>
              <a:gd name="connsiteY4" fmla="*/ 0 h 3090960"/>
              <a:gd name="connsiteX0" fmla="*/ 0 w 7260238"/>
              <a:gd name="connsiteY0" fmla="*/ 0 h 3141760"/>
              <a:gd name="connsiteX1" fmla="*/ 7260238 w 7260238"/>
              <a:gd name="connsiteY1" fmla="*/ 0 h 3141760"/>
              <a:gd name="connsiteX2" fmla="*/ 7031638 w 7260238"/>
              <a:gd name="connsiteY2" fmla="*/ 3141760 h 3141760"/>
              <a:gd name="connsiteX3" fmla="*/ 666205 w 7260238"/>
              <a:gd name="connsiteY3" fmla="*/ 3090960 h 3141760"/>
              <a:gd name="connsiteX4" fmla="*/ 0 w 7260238"/>
              <a:gd name="connsiteY4" fmla="*/ 0 h 3141760"/>
              <a:gd name="connsiteX0" fmla="*/ 0 w 7454971"/>
              <a:gd name="connsiteY0" fmla="*/ 0 h 3141760"/>
              <a:gd name="connsiteX1" fmla="*/ 7454971 w 7454971"/>
              <a:gd name="connsiteY1" fmla="*/ 0 h 3141760"/>
              <a:gd name="connsiteX2" fmla="*/ 7031638 w 7454971"/>
              <a:gd name="connsiteY2" fmla="*/ 3141760 h 3141760"/>
              <a:gd name="connsiteX3" fmla="*/ 666205 w 7454971"/>
              <a:gd name="connsiteY3" fmla="*/ 3090960 h 3141760"/>
              <a:gd name="connsiteX4" fmla="*/ 0 w 7454971"/>
              <a:gd name="connsiteY4" fmla="*/ 0 h 3141760"/>
              <a:gd name="connsiteX0" fmla="*/ 0 w 7454971"/>
              <a:gd name="connsiteY0" fmla="*/ 0 h 3353427"/>
              <a:gd name="connsiteX1" fmla="*/ 7454971 w 7454971"/>
              <a:gd name="connsiteY1" fmla="*/ 211667 h 3353427"/>
              <a:gd name="connsiteX2" fmla="*/ 7031638 w 7454971"/>
              <a:gd name="connsiteY2" fmla="*/ 3353427 h 3353427"/>
              <a:gd name="connsiteX3" fmla="*/ 666205 w 7454971"/>
              <a:gd name="connsiteY3" fmla="*/ 3302627 h 3353427"/>
              <a:gd name="connsiteX4" fmla="*/ 0 w 7454971"/>
              <a:gd name="connsiteY4" fmla="*/ 0 h 3353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headEnd/>
            <a:tailEnd/>
          </a:ln>
        </p:spPr>
        <p:txBody>
          <a:bodyPr anchor="ctr"/>
          <a:lstStyle/>
          <a:p>
            <a:pPr algn="ctr">
              <a:defRPr/>
            </a:pPr>
            <a:endParaRPr lang="zh-CN" altLang="en-US" b="0">
              <a:solidFill>
                <a:srgbClr val="FFC000"/>
              </a:solidFill>
              <a:latin typeface="+mn-ea"/>
              <a:ea typeface="+mn-ea"/>
            </a:endParaRPr>
          </a:p>
        </p:txBody>
      </p:sp>
      <p:pic>
        <p:nvPicPr>
          <p:cNvPr id="5" name="Picture 10"/>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39074" y="2456045"/>
            <a:ext cx="2156662" cy="2507424"/>
          </a:xfrm>
          <a:prstGeom prst="rect">
            <a:avLst/>
          </a:prstGeom>
          <a:noFill/>
        </p:spPr>
      </p:pic>
      <p:sp>
        <p:nvSpPr>
          <p:cNvPr id="6" name="TextBox 5"/>
          <p:cNvSpPr txBox="1"/>
          <p:nvPr/>
        </p:nvSpPr>
        <p:spPr>
          <a:xfrm>
            <a:off x="2171461" y="1419622"/>
            <a:ext cx="1089878" cy="639836"/>
          </a:xfrm>
          <a:prstGeom prst="rect">
            <a:avLst/>
          </a:prstGeom>
          <a:noFill/>
        </p:spPr>
        <p:txBody>
          <a:bodyPr wrap="none" lIns="69769" tIns="34884" rIns="69769" bIns="34884" rtlCol="0">
            <a:spAutoFit/>
          </a:bodyPr>
          <a:lstStyle/>
          <a:p>
            <a:pPr algn="ctr"/>
            <a:r>
              <a:rPr lang="zh-CN" altLang="en-US" sz="3700" b="1" dirty="0">
                <a:ln w="6350">
                  <a:noFill/>
                </a:ln>
                <a:solidFill>
                  <a:schemeClr val="bg1"/>
                </a:solidFill>
                <a:latin typeface="微软雅黑" panose="020B0503020204020204" pitchFamily="34" charset="-122"/>
                <a:ea typeface="微软雅黑" panose="020B0503020204020204" pitchFamily="34" charset="-122"/>
              </a:rPr>
              <a:t>前言</a:t>
            </a:r>
          </a:p>
        </p:txBody>
      </p:sp>
      <p:sp>
        <p:nvSpPr>
          <p:cNvPr id="7" name="TextBox 6"/>
          <p:cNvSpPr txBox="1"/>
          <p:nvPr/>
        </p:nvSpPr>
        <p:spPr>
          <a:xfrm>
            <a:off x="3216214" y="1674876"/>
            <a:ext cx="1283778" cy="347448"/>
          </a:xfrm>
          <a:prstGeom prst="rect">
            <a:avLst/>
          </a:prstGeom>
          <a:noFill/>
        </p:spPr>
        <p:txBody>
          <a:bodyPr wrap="none" lIns="69769" tIns="34884" rIns="69769" bIns="34884" rtlCol="0">
            <a:spAutoFit/>
          </a:bodyPr>
          <a:lstStyle/>
          <a:p>
            <a:pPr algn="ctr"/>
            <a:r>
              <a:rPr lang="en-US" altLang="zh-CN" dirty="0">
                <a:ln w="12700">
                  <a:noFill/>
                </a:ln>
                <a:solidFill>
                  <a:schemeClr val="bg1"/>
                </a:solidFill>
                <a:latin typeface="微软雅黑" panose="020B0503020204020204" pitchFamily="34" charset="-122"/>
                <a:ea typeface="微软雅黑" panose="020B0503020204020204" pitchFamily="34" charset="-122"/>
              </a:rPr>
              <a:t>QIAN YAN</a:t>
            </a:r>
            <a:endParaRPr lang="zh-CN" altLang="en-US" dirty="0">
              <a:ln w="12700">
                <a:noFill/>
              </a:ln>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2236871" y="2352461"/>
            <a:ext cx="5616624" cy="978729"/>
          </a:xfrm>
          <a:prstGeom prst="rect">
            <a:avLst/>
          </a:prstGeom>
          <a:noFill/>
        </p:spPr>
        <p:txBody>
          <a:bodyPr wrap="square">
            <a:spAutoFit/>
          </a:bodyPr>
          <a:lstStyle/>
          <a:p>
            <a:pPr>
              <a:lnSpc>
                <a:spcPct val="120000"/>
              </a:lnSpc>
            </a:pPr>
            <a:r>
              <a:rPr lang="zh-CN" altLang="en-US" sz="1200" dirty="0">
                <a:solidFill>
                  <a:schemeClr val="bg1"/>
                </a:solidFill>
                <a:latin typeface="+mj-ea"/>
                <a:ea typeface="+mj-ea"/>
              </a:rPr>
              <a:t>韩国无人机项目从</a:t>
            </a:r>
            <a:r>
              <a:rPr lang="en-US" altLang="zh-CN" sz="1200" dirty="0">
                <a:solidFill>
                  <a:schemeClr val="bg1"/>
                </a:solidFill>
                <a:latin typeface="+mj-ea"/>
                <a:ea typeface="+mj-ea"/>
              </a:rPr>
              <a:t>2018</a:t>
            </a:r>
            <a:r>
              <a:rPr lang="zh-CN" altLang="en-US" sz="1200" dirty="0">
                <a:solidFill>
                  <a:schemeClr val="bg1"/>
                </a:solidFill>
                <a:latin typeface="+mj-ea"/>
                <a:ea typeface="+mj-ea"/>
              </a:rPr>
              <a:t>年</a:t>
            </a:r>
            <a:r>
              <a:rPr lang="en-US" altLang="zh-CN" sz="1200" dirty="0">
                <a:solidFill>
                  <a:schemeClr val="bg1"/>
                </a:solidFill>
                <a:latin typeface="+mj-ea"/>
                <a:ea typeface="+mj-ea"/>
              </a:rPr>
              <a:t>08</a:t>
            </a:r>
            <a:r>
              <a:rPr lang="zh-CN" altLang="en-US" sz="1200" dirty="0">
                <a:solidFill>
                  <a:schemeClr val="bg1"/>
                </a:solidFill>
                <a:latin typeface="+mj-ea"/>
                <a:ea typeface="+mj-ea"/>
              </a:rPr>
              <a:t>月</a:t>
            </a:r>
            <a:r>
              <a:rPr lang="en-US" altLang="zh-CN" sz="1200" dirty="0">
                <a:solidFill>
                  <a:schemeClr val="bg1"/>
                </a:solidFill>
                <a:latin typeface="+mj-ea"/>
                <a:ea typeface="+mj-ea"/>
              </a:rPr>
              <a:t>06</a:t>
            </a:r>
            <a:r>
              <a:rPr lang="zh-CN" altLang="en-US" sz="1200" dirty="0">
                <a:solidFill>
                  <a:schemeClr val="bg1"/>
                </a:solidFill>
                <a:latin typeface="+mj-ea"/>
                <a:ea typeface="+mj-ea"/>
              </a:rPr>
              <a:t>日启动开发，因韩方硬件问题迟迟没有解决，无法提供成品设备调试，被迫于</a:t>
            </a:r>
            <a:r>
              <a:rPr lang="en-US" altLang="zh-CN" sz="1200" dirty="0">
                <a:solidFill>
                  <a:schemeClr val="bg1"/>
                </a:solidFill>
                <a:latin typeface="+mj-ea"/>
                <a:ea typeface="+mj-ea"/>
              </a:rPr>
              <a:t>2018</a:t>
            </a:r>
            <a:r>
              <a:rPr lang="zh-CN" altLang="en-US" sz="1200" dirty="0">
                <a:solidFill>
                  <a:schemeClr val="bg1"/>
                </a:solidFill>
                <a:latin typeface="+mj-ea"/>
                <a:ea typeface="+mj-ea"/>
              </a:rPr>
              <a:t>年</a:t>
            </a:r>
            <a:r>
              <a:rPr lang="en-US" altLang="zh-CN" sz="1200" dirty="0">
                <a:solidFill>
                  <a:schemeClr val="bg1"/>
                </a:solidFill>
                <a:latin typeface="+mj-ea"/>
                <a:ea typeface="+mj-ea"/>
              </a:rPr>
              <a:t>12</a:t>
            </a:r>
            <a:r>
              <a:rPr lang="zh-CN" altLang="en-US" sz="1200" dirty="0">
                <a:solidFill>
                  <a:schemeClr val="bg1"/>
                </a:solidFill>
                <a:latin typeface="+mj-ea"/>
                <a:ea typeface="+mj-ea"/>
              </a:rPr>
              <a:t>月</a:t>
            </a:r>
            <a:r>
              <a:rPr lang="en-US" altLang="zh-CN" sz="1200" dirty="0">
                <a:solidFill>
                  <a:schemeClr val="bg1"/>
                </a:solidFill>
                <a:latin typeface="+mj-ea"/>
                <a:ea typeface="+mj-ea"/>
              </a:rPr>
              <a:t>04</a:t>
            </a:r>
            <a:r>
              <a:rPr lang="zh-CN" altLang="en-US" sz="1200" dirty="0">
                <a:solidFill>
                  <a:schemeClr val="bg1"/>
                </a:solidFill>
                <a:latin typeface="+mj-ea"/>
                <a:ea typeface="+mj-ea"/>
              </a:rPr>
              <a:t>日暂停项目开发。项目历经</a:t>
            </a:r>
            <a:r>
              <a:rPr lang="en-US" altLang="zh-CN" sz="1200" dirty="0">
                <a:solidFill>
                  <a:schemeClr val="bg1"/>
                </a:solidFill>
                <a:latin typeface="+mj-ea"/>
                <a:ea typeface="+mj-ea"/>
              </a:rPr>
              <a:t>4</a:t>
            </a:r>
            <a:r>
              <a:rPr lang="zh-CN" altLang="en-US" sz="1200" dirty="0">
                <a:solidFill>
                  <a:schemeClr val="bg1"/>
                </a:solidFill>
                <a:latin typeface="+mj-ea"/>
                <a:ea typeface="+mj-ea"/>
              </a:rPr>
              <a:t>个月，在开发过程中不管是管理方面还是技术方面都遇到了挑战。本次主要针对这个项目遇到的问题进行回顾和总结，为后续的跨国项目积累经验。</a:t>
            </a:r>
          </a:p>
        </p:txBody>
      </p:sp>
    </p:spTree>
    <p:extLst>
      <p:ext uri="{BB962C8B-B14F-4D97-AF65-F5344CB8AC3E}">
        <p14:creationId xmlns:p14="http://schemas.microsoft.com/office/powerpoint/2010/main" val="4263725379"/>
      </p:ext>
    </p:ext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2" presetClass="entr" presetSubtype="8"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16" presetClass="entr" presetSubtype="37" fill="hold" grpId="0" nodeType="withEffect">
                                  <p:stCondLst>
                                    <p:cond delay="750"/>
                                  </p:stCondLst>
                                  <p:iterate type="lt">
                                    <p:tmPct val="0"/>
                                  </p:iterate>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250"/>
                                        <p:tgtEl>
                                          <p:spTgt spid="6"/>
                                        </p:tgtEl>
                                      </p:cBhvr>
                                    </p:animEffect>
                                  </p:childTnLst>
                                </p:cTn>
                              </p:par>
                              <p:par>
                                <p:cTn id="15" presetID="26" presetClass="emph" presetSubtype="0" fill="hold" grpId="1" nodeType="withEffect">
                                  <p:stCondLst>
                                    <p:cond delay="1000"/>
                                  </p:stCondLst>
                                  <p:iterate type="lt">
                                    <p:tmPct val="0"/>
                                  </p:iterate>
                                  <p:childTnLst>
                                    <p:animEffect transition="out" filter="fade">
                                      <p:cBhvr>
                                        <p:cTn id="16" dur="250" tmFilter="0, 0; .2, .5; .8, .5; 1, 0"/>
                                        <p:tgtEl>
                                          <p:spTgt spid="6"/>
                                        </p:tgtEl>
                                      </p:cBhvr>
                                    </p:animEffect>
                                    <p:animScale>
                                      <p:cBhvr>
                                        <p:cTn id="17" dur="125" autoRev="1" fill="hold"/>
                                        <p:tgtEl>
                                          <p:spTgt spid="6"/>
                                        </p:tgtEl>
                                      </p:cBhvr>
                                      <p:by x="105000" y="105000"/>
                                    </p:animScale>
                                  </p:childTnLst>
                                </p:cTn>
                              </p:par>
                              <p:par>
                                <p:cTn id="18" presetID="16" presetClass="entr" presetSubtype="37" fill="hold" grpId="0" nodeType="withEffect">
                                  <p:stCondLst>
                                    <p:cond delay="1250"/>
                                  </p:stCondLst>
                                  <p:iterate type="lt">
                                    <p:tmPct val="0"/>
                                  </p:iterate>
                                  <p:childTnLst>
                                    <p:set>
                                      <p:cBhvr>
                                        <p:cTn id="19" dur="1" fill="hold">
                                          <p:stCondLst>
                                            <p:cond delay="0"/>
                                          </p:stCondLst>
                                        </p:cTn>
                                        <p:tgtEl>
                                          <p:spTgt spid="7"/>
                                        </p:tgtEl>
                                        <p:attrNameLst>
                                          <p:attrName>style.visibility</p:attrName>
                                        </p:attrNameLst>
                                      </p:cBhvr>
                                      <p:to>
                                        <p:strVal val="visible"/>
                                      </p:to>
                                    </p:set>
                                    <p:animEffect transition="in" filter="barn(outVertical)">
                                      <p:cBhvr>
                                        <p:cTn id="20" dur="250"/>
                                        <p:tgtEl>
                                          <p:spTgt spid="7"/>
                                        </p:tgtEl>
                                      </p:cBhvr>
                                    </p:animEffect>
                                  </p:childTnLst>
                                </p:cTn>
                              </p:par>
                              <p:par>
                                <p:cTn id="21" presetID="16" presetClass="entr" presetSubtype="21" fill="hold" grpId="0" nodeType="withEffect">
                                  <p:stCondLst>
                                    <p:cond delay="3000"/>
                                  </p:stCondLst>
                                  <p:iterate type="lt">
                                    <p:tmPct val="10000"/>
                                  </p:iterate>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P spid="6" grpId="1"/>
      <p:bldP spid="7"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7898" y="2661936"/>
            <a:ext cx="3685315" cy="565604"/>
          </a:xfrm>
          <a:prstGeom prst="rect">
            <a:avLst/>
          </a:prstGeom>
        </p:spPr>
        <p:txBody>
          <a:bodyPr wrap="square">
            <a:spAutoFit/>
          </a:bodyPr>
          <a:lstStyle/>
          <a:p>
            <a:pPr fontAlgn="base">
              <a:lnSpc>
                <a:spcPct val="120000"/>
              </a:lnSpc>
            </a:pPr>
            <a:r>
              <a:rPr lang="zh-CN" altLang="en-US" sz="2800" b="1" dirty="0">
                <a:solidFill>
                  <a:schemeClr val="bg1"/>
                </a:solidFill>
                <a:latin typeface="微软雅黑" pitchFamily="34" charset="-122"/>
                <a:ea typeface="微软雅黑" pitchFamily="34" charset="-122"/>
                <a:sym typeface="Arial" pitchFamily="34" charset="0"/>
              </a:rPr>
              <a:t>项目使用的知识点</a:t>
            </a:r>
          </a:p>
        </p:txBody>
      </p:sp>
      <p:sp>
        <p:nvSpPr>
          <p:cNvPr id="23" name="TextBox 22"/>
          <p:cNvSpPr txBox="1"/>
          <p:nvPr/>
        </p:nvSpPr>
        <p:spPr>
          <a:xfrm>
            <a:off x="3779912" y="1553940"/>
            <a:ext cx="1229824" cy="1107996"/>
          </a:xfrm>
          <a:prstGeom prst="rect">
            <a:avLst/>
          </a:prstGeom>
          <a:noFill/>
        </p:spPr>
        <p:txBody>
          <a:bodyPr wrap="none" rtlCol="0">
            <a:spAutoFit/>
          </a:bodyPr>
          <a:lstStyle/>
          <a:p>
            <a:r>
              <a:rPr lang="en-US" altLang="zh-CN" sz="6600" b="1" dirty="0">
                <a:solidFill>
                  <a:schemeClr val="bg1"/>
                </a:solidFill>
                <a:latin typeface="+mj-ea"/>
                <a:ea typeface="+mj-ea"/>
              </a:rPr>
              <a:t>04</a:t>
            </a:r>
            <a:endParaRPr lang="zh-CN" altLang="en-US" sz="6600" b="1" dirty="0">
              <a:solidFill>
                <a:schemeClr val="bg1"/>
              </a:solidFill>
              <a:latin typeface="+mj-ea"/>
              <a:ea typeface="+mj-ea"/>
            </a:endParaRPr>
          </a:p>
        </p:txBody>
      </p:sp>
    </p:spTree>
    <p:extLst>
      <p:ext uri="{BB962C8B-B14F-4D97-AF65-F5344CB8AC3E}">
        <p14:creationId xmlns:p14="http://schemas.microsoft.com/office/powerpoint/2010/main" val="85761661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DE901-B751-4082-AD36-C35C1318A95F}"/>
              </a:ext>
            </a:extLst>
          </p:cNvPr>
          <p:cNvSpPr>
            <a:spLocks noGrp="1"/>
          </p:cNvSpPr>
          <p:nvPr>
            <p:ph type="title"/>
          </p:nvPr>
        </p:nvSpPr>
        <p:spPr>
          <a:xfrm>
            <a:off x="889248" y="195486"/>
            <a:ext cx="3826768" cy="395637"/>
          </a:xfrm>
        </p:spPr>
        <p:txBody>
          <a:bodyPr>
            <a:normAutofit fontScale="90000"/>
          </a:bodyPr>
          <a:lstStyle/>
          <a:p>
            <a:r>
              <a:rPr lang="zh-CN" altLang="en-US" dirty="0"/>
              <a:t>产品网络连接形态和核心功能</a:t>
            </a:r>
          </a:p>
        </p:txBody>
      </p:sp>
      <p:pic>
        <p:nvPicPr>
          <p:cNvPr id="5" name="图片 4">
            <a:extLst>
              <a:ext uri="{FF2B5EF4-FFF2-40B4-BE49-F238E27FC236}">
                <a16:creationId xmlns:a16="http://schemas.microsoft.com/office/drawing/2014/main" id="{92A70B90-BFF9-4FB9-B5E7-968A25FE0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651" y="1355140"/>
            <a:ext cx="1219200" cy="1219200"/>
          </a:xfrm>
          <a:prstGeom prst="rect">
            <a:avLst/>
          </a:prstGeom>
        </p:spPr>
      </p:pic>
      <p:pic>
        <p:nvPicPr>
          <p:cNvPr id="7" name="图片 6">
            <a:extLst>
              <a:ext uri="{FF2B5EF4-FFF2-40B4-BE49-F238E27FC236}">
                <a16:creationId xmlns:a16="http://schemas.microsoft.com/office/drawing/2014/main" id="{33700641-25C7-4A55-837D-97806D0E2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491044"/>
            <a:ext cx="1219200" cy="1219200"/>
          </a:xfrm>
          <a:prstGeom prst="rect">
            <a:avLst/>
          </a:prstGeom>
        </p:spPr>
      </p:pic>
      <p:pic>
        <p:nvPicPr>
          <p:cNvPr id="9" name="图片 8">
            <a:extLst>
              <a:ext uri="{FF2B5EF4-FFF2-40B4-BE49-F238E27FC236}">
                <a16:creationId xmlns:a16="http://schemas.microsoft.com/office/drawing/2014/main" id="{0CDEAB08-1794-44B8-809B-694BE2FAD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9632" y="2147228"/>
            <a:ext cx="1008112" cy="1008112"/>
          </a:xfrm>
          <a:prstGeom prst="rect">
            <a:avLst/>
          </a:prstGeom>
        </p:spPr>
      </p:pic>
      <p:cxnSp>
        <p:nvCxnSpPr>
          <p:cNvPr id="11" name="直接箭头连接符 10">
            <a:extLst>
              <a:ext uri="{FF2B5EF4-FFF2-40B4-BE49-F238E27FC236}">
                <a16:creationId xmlns:a16="http://schemas.microsoft.com/office/drawing/2014/main" id="{2FB5EEE4-A211-4E93-892A-1BDF272A85B3}"/>
              </a:ext>
            </a:extLst>
          </p:cNvPr>
          <p:cNvCxnSpPr/>
          <p:nvPr/>
        </p:nvCxnSpPr>
        <p:spPr>
          <a:xfrm flipV="1">
            <a:off x="3239403" y="1211124"/>
            <a:ext cx="2124685" cy="49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A3ED997-8EF7-43EA-AB83-314539E3BF97}"/>
              </a:ext>
            </a:extLst>
          </p:cNvPr>
          <p:cNvSpPr txBox="1"/>
          <p:nvPr/>
        </p:nvSpPr>
        <p:spPr>
          <a:xfrm rot="20714393">
            <a:off x="3272676" y="1107758"/>
            <a:ext cx="1831335" cy="369332"/>
          </a:xfrm>
          <a:prstGeom prst="rect">
            <a:avLst/>
          </a:prstGeom>
          <a:noFill/>
        </p:spPr>
        <p:txBody>
          <a:bodyPr wrap="none" rtlCol="0">
            <a:spAutoFit/>
          </a:bodyPr>
          <a:lstStyle/>
          <a:p>
            <a:r>
              <a:rPr lang="en-US" altLang="zh-CN" dirty="0"/>
              <a:t>WIFI(HTTP/ RTSP)</a:t>
            </a:r>
            <a:endParaRPr lang="zh-CN" altLang="en-US" dirty="0"/>
          </a:p>
        </p:txBody>
      </p:sp>
      <p:cxnSp>
        <p:nvCxnSpPr>
          <p:cNvPr id="15" name="直接箭头连接符 14">
            <a:extLst>
              <a:ext uri="{FF2B5EF4-FFF2-40B4-BE49-F238E27FC236}">
                <a16:creationId xmlns:a16="http://schemas.microsoft.com/office/drawing/2014/main" id="{E411AB1F-01A0-4414-BCC3-2E5437182572}"/>
              </a:ext>
            </a:extLst>
          </p:cNvPr>
          <p:cNvCxnSpPr/>
          <p:nvPr/>
        </p:nvCxnSpPr>
        <p:spPr>
          <a:xfrm>
            <a:off x="3239403" y="2219236"/>
            <a:ext cx="2124685"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9290DAD-B150-4893-8AAF-7A5F0EED3749}"/>
              </a:ext>
            </a:extLst>
          </p:cNvPr>
          <p:cNvSpPr txBox="1"/>
          <p:nvPr/>
        </p:nvSpPr>
        <p:spPr>
          <a:xfrm rot="668912">
            <a:off x="3421852" y="2034570"/>
            <a:ext cx="1707455" cy="369332"/>
          </a:xfrm>
          <a:prstGeom prst="rect">
            <a:avLst/>
          </a:prstGeom>
          <a:noFill/>
        </p:spPr>
        <p:txBody>
          <a:bodyPr wrap="none" rtlCol="0">
            <a:spAutoFit/>
          </a:bodyPr>
          <a:lstStyle/>
          <a:p>
            <a:r>
              <a:rPr lang="en-US" altLang="zh-CN" dirty="0"/>
              <a:t>4G(HTTP/RTMP)</a:t>
            </a:r>
            <a:endParaRPr lang="zh-CN" altLang="en-US" dirty="0"/>
          </a:p>
        </p:txBody>
      </p:sp>
      <p:sp>
        <p:nvSpPr>
          <p:cNvPr id="17" name="文本框 16">
            <a:extLst>
              <a:ext uri="{FF2B5EF4-FFF2-40B4-BE49-F238E27FC236}">
                <a16:creationId xmlns:a16="http://schemas.microsoft.com/office/drawing/2014/main" id="{2BBC771B-F4BB-46EF-9DF9-5E879C1AFA88}"/>
              </a:ext>
            </a:extLst>
          </p:cNvPr>
          <p:cNvSpPr txBox="1"/>
          <p:nvPr/>
        </p:nvSpPr>
        <p:spPr>
          <a:xfrm>
            <a:off x="3899972" y="3128650"/>
            <a:ext cx="1569660" cy="246221"/>
          </a:xfrm>
          <a:prstGeom prst="rect">
            <a:avLst/>
          </a:prstGeom>
          <a:noFill/>
        </p:spPr>
        <p:txBody>
          <a:bodyPr wrap="square" rtlCol="0">
            <a:spAutoFit/>
          </a:bodyPr>
          <a:lstStyle/>
          <a:p>
            <a:r>
              <a:rPr lang="zh-CN" altLang="en-US" sz="1000" dirty="0"/>
              <a:t>产品网络连接形态</a:t>
            </a:r>
          </a:p>
        </p:txBody>
      </p:sp>
      <p:sp>
        <p:nvSpPr>
          <p:cNvPr id="18" name="文本框 17">
            <a:extLst>
              <a:ext uri="{FF2B5EF4-FFF2-40B4-BE49-F238E27FC236}">
                <a16:creationId xmlns:a16="http://schemas.microsoft.com/office/drawing/2014/main" id="{6368EB7F-FB82-442D-9F44-154299B5D25C}"/>
              </a:ext>
            </a:extLst>
          </p:cNvPr>
          <p:cNvSpPr txBox="1"/>
          <p:nvPr/>
        </p:nvSpPr>
        <p:spPr>
          <a:xfrm>
            <a:off x="889248" y="3674905"/>
            <a:ext cx="7699766"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手机与无人机通过</a:t>
            </a:r>
            <a:r>
              <a:rPr lang="en-US" altLang="zh-CN" sz="1400" dirty="0"/>
              <a:t>WIFI</a:t>
            </a:r>
            <a:r>
              <a:rPr lang="zh-CN" altLang="en-US" sz="1400" dirty="0"/>
              <a:t>连接，通过</a:t>
            </a:r>
            <a:r>
              <a:rPr lang="en-US" altLang="zh-CN" sz="1400" dirty="0"/>
              <a:t>RTSP</a:t>
            </a:r>
            <a:r>
              <a:rPr lang="zh-CN" altLang="en-US" sz="1400" dirty="0"/>
              <a:t>获取无人机摄像头视频，并调用无人机</a:t>
            </a:r>
            <a:r>
              <a:rPr lang="en-US" altLang="zh-CN" sz="1400" dirty="0"/>
              <a:t>SDK API</a:t>
            </a:r>
            <a:r>
              <a:rPr lang="zh-CN" altLang="en-US" sz="1400" dirty="0"/>
              <a:t>实现拍照、录像、环绕、跟随等功能。</a:t>
            </a:r>
          </a:p>
        </p:txBody>
      </p:sp>
      <p:sp>
        <p:nvSpPr>
          <p:cNvPr id="14" name="文本框 13">
            <a:extLst>
              <a:ext uri="{FF2B5EF4-FFF2-40B4-BE49-F238E27FC236}">
                <a16:creationId xmlns:a16="http://schemas.microsoft.com/office/drawing/2014/main" id="{460446FE-C634-44C5-A074-07B8A2D26175}"/>
              </a:ext>
            </a:extLst>
          </p:cNvPr>
          <p:cNvSpPr txBox="1"/>
          <p:nvPr/>
        </p:nvSpPr>
        <p:spPr>
          <a:xfrm>
            <a:off x="889248" y="4281963"/>
            <a:ext cx="800323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手机通过移动网络连接互联网，获取公告通知、固件升级等信息，并将</a:t>
            </a:r>
            <a:r>
              <a:rPr lang="en-US" altLang="zh-CN" sz="1400" dirty="0"/>
              <a:t>RTSP</a:t>
            </a:r>
            <a:r>
              <a:rPr lang="zh-CN" altLang="en-US" sz="1400" dirty="0"/>
              <a:t>视频推送到</a:t>
            </a:r>
            <a:r>
              <a:rPr lang="en-US" altLang="zh-CN" sz="1400" dirty="0"/>
              <a:t>Facebook</a:t>
            </a:r>
            <a:r>
              <a:rPr lang="zh-CN" altLang="en-US" sz="1400" dirty="0"/>
              <a:t>服务器进行直播。</a:t>
            </a:r>
          </a:p>
        </p:txBody>
      </p:sp>
    </p:spTree>
    <p:extLst>
      <p:ext uri="{BB962C8B-B14F-4D97-AF65-F5344CB8AC3E}">
        <p14:creationId xmlns:p14="http://schemas.microsoft.com/office/powerpoint/2010/main" val="225737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8"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280E6-C417-4D3F-8CD7-98D0EAA0C492}"/>
              </a:ext>
            </a:extLst>
          </p:cNvPr>
          <p:cNvSpPr>
            <a:spLocks noGrp="1"/>
          </p:cNvSpPr>
          <p:nvPr>
            <p:ph type="title"/>
          </p:nvPr>
        </p:nvSpPr>
        <p:spPr/>
        <p:txBody>
          <a:bodyPr>
            <a:normAutofit fontScale="90000"/>
          </a:bodyPr>
          <a:lstStyle/>
          <a:p>
            <a:r>
              <a:rPr lang="zh-CN" altLang="en-US" dirty="0"/>
              <a:t>项目使用的知识点</a:t>
            </a:r>
          </a:p>
        </p:txBody>
      </p:sp>
      <p:sp>
        <p:nvSpPr>
          <p:cNvPr id="3" name="文本框 2">
            <a:extLst>
              <a:ext uri="{FF2B5EF4-FFF2-40B4-BE49-F238E27FC236}">
                <a16:creationId xmlns:a16="http://schemas.microsoft.com/office/drawing/2014/main" id="{BC024440-6EC4-4DCA-BEB3-D2FD9BD9CBC1}"/>
              </a:ext>
            </a:extLst>
          </p:cNvPr>
          <p:cNvSpPr txBox="1"/>
          <p:nvPr/>
        </p:nvSpPr>
        <p:spPr>
          <a:xfrm>
            <a:off x="889248" y="987574"/>
            <a:ext cx="4454553"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t>Android</a:t>
            </a:r>
            <a:r>
              <a:rPr lang="zh-CN" altLang="en-US" dirty="0"/>
              <a:t>通过代码指定移动网络访问外网</a:t>
            </a:r>
          </a:p>
        </p:txBody>
      </p:sp>
      <p:sp>
        <p:nvSpPr>
          <p:cNvPr id="4" name="文本框 3">
            <a:extLst>
              <a:ext uri="{FF2B5EF4-FFF2-40B4-BE49-F238E27FC236}">
                <a16:creationId xmlns:a16="http://schemas.microsoft.com/office/drawing/2014/main" id="{78CEC6A0-0E09-4ADA-B484-8DAFDB5CAE24}"/>
              </a:ext>
            </a:extLst>
          </p:cNvPr>
          <p:cNvSpPr txBox="1"/>
          <p:nvPr/>
        </p:nvSpPr>
        <p:spPr>
          <a:xfrm>
            <a:off x="889248" y="1425312"/>
            <a:ext cx="1854803"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播放</a:t>
            </a:r>
            <a:r>
              <a:rPr lang="en-US" altLang="zh-CN" dirty="0"/>
              <a:t>RTSP</a:t>
            </a:r>
            <a:r>
              <a:rPr lang="zh-CN" altLang="en-US" dirty="0"/>
              <a:t>视频</a:t>
            </a:r>
          </a:p>
        </p:txBody>
      </p:sp>
      <p:sp>
        <p:nvSpPr>
          <p:cNvPr id="5" name="文本框 4">
            <a:extLst>
              <a:ext uri="{FF2B5EF4-FFF2-40B4-BE49-F238E27FC236}">
                <a16:creationId xmlns:a16="http://schemas.microsoft.com/office/drawing/2014/main" id="{1D5616E4-B487-458A-805E-22C8B579A6E9}"/>
              </a:ext>
            </a:extLst>
          </p:cNvPr>
          <p:cNvSpPr txBox="1"/>
          <p:nvPr/>
        </p:nvSpPr>
        <p:spPr>
          <a:xfrm>
            <a:off x="889248" y="1914386"/>
            <a:ext cx="1396536"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直播推流</a:t>
            </a:r>
          </a:p>
        </p:txBody>
      </p:sp>
      <p:sp>
        <p:nvSpPr>
          <p:cNvPr id="6" name="文本框 5">
            <a:extLst>
              <a:ext uri="{FF2B5EF4-FFF2-40B4-BE49-F238E27FC236}">
                <a16:creationId xmlns:a16="http://schemas.microsoft.com/office/drawing/2014/main" id="{8D2D4EE9-88CD-48CC-89F2-A771EA88E973}"/>
              </a:ext>
            </a:extLst>
          </p:cNvPr>
          <p:cNvSpPr txBox="1"/>
          <p:nvPr/>
        </p:nvSpPr>
        <p:spPr>
          <a:xfrm>
            <a:off x="1187624" y="2350333"/>
            <a:ext cx="1715021"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dirty="0"/>
              <a:t>RTSP</a:t>
            </a:r>
            <a:r>
              <a:rPr lang="zh-CN" altLang="en-US" dirty="0"/>
              <a:t>协议</a:t>
            </a:r>
            <a:endParaRPr lang="en-US" altLang="zh-CN" dirty="0"/>
          </a:p>
          <a:p>
            <a:pPr marL="285750" indent="-285750">
              <a:buFont typeface="Arial" panose="020B0604020202020204" pitchFamily="34" charset="0"/>
              <a:buChar char="•"/>
            </a:pPr>
            <a:r>
              <a:rPr lang="en-US" altLang="zh-CN" dirty="0"/>
              <a:t>RTMP</a:t>
            </a:r>
            <a:r>
              <a:rPr lang="zh-CN" altLang="en-US" dirty="0"/>
              <a:t>协议</a:t>
            </a:r>
            <a:endParaRPr lang="en-US" altLang="zh-CN" dirty="0"/>
          </a:p>
          <a:p>
            <a:pPr marL="285750" indent="-285750">
              <a:buFont typeface="Arial" panose="020B0604020202020204" pitchFamily="34" charset="0"/>
              <a:buChar char="•"/>
            </a:pPr>
            <a:r>
              <a:rPr lang="en-US" altLang="zh-CN" dirty="0"/>
              <a:t>H264</a:t>
            </a:r>
            <a:r>
              <a:rPr lang="zh-CN" altLang="en-US" dirty="0"/>
              <a:t>编码</a:t>
            </a:r>
            <a:endParaRPr lang="en-US" altLang="zh-CN" dirty="0"/>
          </a:p>
          <a:p>
            <a:pPr marL="285750" indent="-285750">
              <a:buFont typeface="Arial" panose="020B0604020202020204" pitchFamily="34" charset="0"/>
              <a:buChar char="•"/>
            </a:pPr>
            <a:r>
              <a:rPr lang="en-US" altLang="zh-CN" dirty="0"/>
              <a:t>FLV</a:t>
            </a:r>
            <a:r>
              <a:rPr lang="zh-CN" altLang="en-US" dirty="0"/>
              <a:t>封装格式</a:t>
            </a:r>
          </a:p>
        </p:txBody>
      </p:sp>
      <p:sp>
        <p:nvSpPr>
          <p:cNvPr id="7" name="文本框 6">
            <a:extLst>
              <a:ext uri="{FF2B5EF4-FFF2-40B4-BE49-F238E27FC236}">
                <a16:creationId xmlns:a16="http://schemas.microsoft.com/office/drawing/2014/main" id="{24A9D730-9E0D-484C-B824-F8C8BBBD64F5}"/>
              </a:ext>
            </a:extLst>
          </p:cNvPr>
          <p:cNvSpPr txBox="1"/>
          <p:nvPr/>
        </p:nvSpPr>
        <p:spPr>
          <a:xfrm>
            <a:off x="889248" y="3625982"/>
            <a:ext cx="2550698"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串口通信和通信协议</a:t>
            </a:r>
          </a:p>
        </p:txBody>
      </p:sp>
    </p:spTree>
    <p:extLst>
      <p:ext uri="{BB962C8B-B14F-4D97-AF65-F5344CB8AC3E}">
        <p14:creationId xmlns:p14="http://schemas.microsoft.com/office/powerpoint/2010/main" val="25724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BE3C4-30B8-434E-9D1B-15217098A4A6}"/>
              </a:ext>
            </a:extLst>
          </p:cNvPr>
          <p:cNvSpPr>
            <a:spLocks noGrp="1"/>
          </p:cNvSpPr>
          <p:nvPr>
            <p:ph type="title"/>
          </p:nvPr>
        </p:nvSpPr>
        <p:spPr>
          <a:xfrm>
            <a:off x="889248" y="195486"/>
            <a:ext cx="3754760" cy="395637"/>
          </a:xfrm>
        </p:spPr>
        <p:txBody>
          <a:bodyPr>
            <a:normAutofit fontScale="90000"/>
          </a:bodyPr>
          <a:lstStyle/>
          <a:p>
            <a:r>
              <a:rPr lang="en-US" altLang="zh-CN" dirty="0"/>
              <a:t>Android</a:t>
            </a:r>
            <a:r>
              <a:rPr lang="zh-CN" altLang="en-US" dirty="0"/>
              <a:t>指定使用移动网络连接外网</a:t>
            </a:r>
          </a:p>
        </p:txBody>
      </p:sp>
      <p:sp>
        <p:nvSpPr>
          <p:cNvPr id="3" name="文本框 2">
            <a:extLst>
              <a:ext uri="{FF2B5EF4-FFF2-40B4-BE49-F238E27FC236}">
                <a16:creationId xmlns:a16="http://schemas.microsoft.com/office/drawing/2014/main" id="{DE41D5BB-46F5-496D-A578-C5B594B3E55B}"/>
              </a:ext>
            </a:extLst>
          </p:cNvPr>
          <p:cNvSpPr txBox="1"/>
          <p:nvPr/>
        </p:nvSpPr>
        <p:spPr>
          <a:xfrm>
            <a:off x="889248" y="915566"/>
            <a:ext cx="8003232" cy="30777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1400" dirty="0"/>
              <a:t>前置条件：系统必须是</a:t>
            </a:r>
            <a:r>
              <a:rPr lang="en-US" altLang="zh-CN" sz="1400" dirty="0"/>
              <a:t>Android 5.0 </a:t>
            </a:r>
            <a:r>
              <a:rPr lang="zh-CN" altLang="en-US" sz="1400" dirty="0"/>
              <a:t>以上</a:t>
            </a:r>
            <a:endParaRPr lang="en-US" altLang="zh-CN" sz="1400" dirty="0"/>
          </a:p>
        </p:txBody>
      </p:sp>
      <p:sp>
        <p:nvSpPr>
          <p:cNvPr id="4" name="文本框 3">
            <a:extLst>
              <a:ext uri="{FF2B5EF4-FFF2-40B4-BE49-F238E27FC236}">
                <a16:creationId xmlns:a16="http://schemas.microsoft.com/office/drawing/2014/main" id="{0E6082EA-6E44-43E5-A099-3EBF141E0F2D}"/>
              </a:ext>
            </a:extLst>
          </p:cNvPr>
          <p:cNvSpPr txBox="1"/>
          <p:nvPr/>
        </p:nvSpPr>
        <p:spPr>
          <a:xfrm>
            <a:off x="889248" y="1419622"/>
            <a:ext cx="8003232" cy="138499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1400" dirty="0"/>
              <a:t>操作步骤</a:t>
            </a:r>
            <a:endParaRPr lang="en-US" altLang="zh-CN" sz="1400" dirty="0"/>
          </a:p>
          <a:p>
            <a:pPr marL="800100" lvl="1" indent="-342900">
              <a:buFont typeface="Arial" panose="020B0604020202020204" pitchFamily="34" charset="0"/>
              <a:buChar char="•"/>
            </a:pPr>
            <a:r>
              <a:rPr lang="zh-CN" altLang="en-US" sz="1400" dirty="0"/>
              <a:t>申请操作网络权限</a:t>
            </a:r>
            <a:endParaRPr lang="en-US" altLang="zh-CN" sz="1400" dirty="0"/>
          </a:p>
          <a:p>
            <a:pPr marL="800100" lvl="1" indent="-342900">
              <a:buFont typeface="Arial" panose="020B0604020202020204" pitchFamily="34" charset="0"/>
              <a:buChar char="•"/>
            </a:pPr>
            <a:r>
              <a:rPr lang="zh-CN" altLang="en-US" sz="1400" dirty="0"/>
              <a:t>检测移动网络开关是否打开</a:t>
            </a:r>
            <a:endParaRPr lang="en-US" altLang="zh-CN" sz="1400" dirty="0"/>
          </a:p>
          <a:p>
            <a:pPr marL="800100" lvl="1" indent="-342900">
              <a:buFont typeface="Arial" panose="020B0604020202020204" pitchFamily="34" charset="0"/>
              <a:buChar char="•"/>
            </a:pPr>
            <a:r>
              <a:rPr lang="zh-CN" altLang="en-US" sz="1400" dirty="0"/>
              <a:t>获取网络对象</a:t>
            </a:r>
            <a:r>
              <a:rPr lang="en-US" altLang="zh-CN" sz="1400" dirty="0"/>
              <a:t>Network</a:t>
            </a:r>
          </a:p>
          <a:p>
            <a:pPr marL="800100" lvl="1" indent="-342900">
              <a:buFont typeface="Arial" panose="020B0604020202020204" pitchFamily="34" charset="0"/>
              <a:buChar char="•"/>
            </a:pPr>
            <a:r>
              <a:rPr lang="zh-CN" altLang="en-US" sz="1400" dirty="0"/>
              <a:t>通过网络对象</a:t>
            </a:r>
            <a:r>
              <a:rPr lang="en-US" altLang="zh-CN" sz="1400" dirty="0"/>
              <a:t>Network</a:t>
            </a:r>
            <a:r>
              <a:rPr lang="zh-CN" altLang="en-US" sz="1400" dirty="0"/>
              <a:t>获取</a:t>
            </a:r>
            <a:r>
              <a:rPr lang="en-US" altLang="zh-CN" sz="1400" dirty="0" err="1"/>
              <a:t>HttpUrlConnection</a:t>
            </a:r>
            <a:r>
              <a:rPr lang="zh-CN" altLang="en-US" sz="1400" dirty="0"/>
              <a:t>请求</a:t>
            </a:r>
            <a:r>
              <a:rPr lang="en-US" altLang="zh-CN" sz="1400" dirty="0"/>
              <a:t>HTTP</a:t>
            </a:r>
            <a:r>
              <a:rPr lang="zh-CN" altLang="en-US" sz="1400" dirty="0"/>
              <a:t>接口</a:t>
            </a:r>
            <a:endParaRPr lang="en-US" altLang="zh-CN" sz="1400" dirty="0"/>
          </a:p>
          <a:p>
            <a:pPr marL="800100" lvl="1" indent="-342900">
              <a:buFont typeface="Arial" panose="020B0604020202020204" pitchFamily="34" charset="0"/>
              <a:buChar char="•"/>
            </a:pPr>
            <a:r>
              <a:rPr lang="zh-CN" altLang="en-US" sz="1400" dirty="0"/>
              <a:t>通过网络对象</a:t>
            </a:r>
            <a:r>
              <a:rPr lang="en-US" altLang="zh-CN" sz="1400" dirty="0"/>
              <a:t>Network</a:t>
            </a:r>
            <a:r>
              <a:rPr lang="zh-CN" altLang="en-US" sz="1400" dirty="0"/>
              <a:t>创建</a:t>
            </a:r>
            <a:r>
              <a:rPr lang="en-US" altLang="zh-CN" sz="1400" dirty="0"/>
              <a:t>Socket</a:t>
            </a:r>
            <a:r>
              <a:rPr lang="zh-CN" altLang="en-US" sz="1400" dirty="0"/>
              <a:t>对象建立</a:t>
            </a:r>
            <a:r>
              <a:rPr lang="en-US" altLang="zh-CN" sz="1400" dirty="0"/>
              <a:t>TCP</a:t>
            </a:r>
            <a:r>
              <a:rPr lang="zh-CN" altLang="en-US" sz="1400" dirty="0"/>
              <a:t>连接</a:t>
            </a:r>
            <a:endParaRPr lang="en-US" altLang="zh-CN" sz="1400" dirty="0"/>
          </a:p>
        </p:txBody>
      </p:sp>
      <p:sp>
        <p:nvSpPr>
          <p:cNvPr id="5" name="文本框 4">
            <a:extLst>
              <a:ext uri="{FF2B5EF4-FFF2-40B4-BE49-F238E27FC236}">
                <a16:creationId xmlns:a16="http://schemas.microsoft.com/office/drawing/2014/main" id="{163D95F2-E394-49EC-BE1E-6C38196BDE6E}"/>
              </a:ext>
            </a:extLst>
          </p:cNvPr>
          <p:cNvSpPr txBox="1"/>
          <p:nvPr/>
        </p:nvSpPr>
        <p:spPr>
          <a:xfrm>
            <a:off x="889248" y="2814787"/>
            <a:ext cx="8003232" cy="1815882"/>
          </a:xfrm>
          <a:prstGeom prst="rect">
            <a:avLst/>
          </a:prstGeom>
          <a:noFill/>
        </p:spPr>
        <p:txBody>
          <a:bodyPr wrap="square" rtlCol="0">
            <a:spAutoFit/>
          </a:bodyPr>
          <a:lstStyle/>
          <a:p>
            <a:pPr lvl="1"/>
            <a:endParaRPr lang="en-US" altLang="zh-CN" sz="1400" dirty="0"/>
          </a:p>
          <a:p>
            <a:pPr marL="285750" indent="-285750">
              <a:buFont typeface="Wingdings" panose="05000000000000000000" pitchFamily="2" charset="2"/>
              <a:buChar char="Ø"/>
            </a:pPr>
            <a:r>
              <a:rPr lang="zh-CN" altLang="en-US" sz="1400" dirty="0"/>
              <a:t>适配问题</a:t>
            </a:r>
            <a:endParaRPr lang="en-US" altLang="zh-CN" sz="1400" dirty="0"/>
          </a:p>
          <a:p>
            <a:pPr marL="742950" lvl="1" indent="-285750">
              <a:buFont typeface="Arial" panose="020B0604020202020204" pitchFamily="34" charset="0"/>
              <a:buChar char="•"/>
            </a:pPr>
            <a:r>
              <a:rPr lang="en-US" altLang="zh-CN" sz="1400" dirty="0"/>
              <a:t>Android 6.0</a:t>
            </a:r>
            <a:r>
              <a:rPr lang="zh-CN" altLang="en-US" sz="1400" dirty="0"/>
              <a:t>某一个版本中默认会拒绝操作网络权限并且无法通过代码申请授权，需要引导用户手动开启</a:t>
            </a:r>
            <a:endParaRPr lang="en-US" altLang="zh-CN" sz="1400" dirty="0"/>
          </a:p>
          <a:p>
            <a:pPr marL="742950" lvl="1" indent="-285750">
              <a:buFont typeface="Arial" panose="020B0604020202020204" pitchFamily="34" charset="0"/>
              <a:buChar char="•"/>
            </a:pPr>
            <a:r>
              <a:rPr lang="zh-CN" altLang="en-US" sz="1400" dirty="0"/>
              <a:t>华为手机当手动关闭再重启移动网络后， 获取不到网络对象</a:t>
            </a:r>
            <a:r>
              <a:rPr lang="en-US" altLang="zh-CN" sz="1400" dirty="0"/>
              <a:t>Network</a:t>
            </a:r>
            <a:r>
              <a:rPr lang="zh-CN" altLang="en-US" sz="1400" dirty="0"/>
              <a:t>，暂无法解决</a:t>
            </a:r>
            <a:endParaRPr lang="en-US" altLang="zh-CN" sz="1400" dirty="0"/>
          </a:p>
          <a:p>
            <a:endParaRPr lang="en-US" altLang="zh-CN" sz="1400" dirty="0"/>
          </a:p>
          <a:p>
            <a:pPr marL="800100" lvl="1" indent="-342900">
              <a:buFont typeface="Arial" panose="020B0604020202020204" pitchFamily="34" charset="0"/>
              <a:buChar char="•"/>
            </a:pPr>
            <a:endParaRPr lang="en-US" altLang="zh-CN" sz="1400" dirty="0"/>
          </a:p>
          <a:p>
            <a:endParaRPr lang="en-US" altLang="zh-CN" sz="1400" dirty="0"/>
          </a:p>
        </p:txBody>
      </p:sp>
    </p:spTree>
    <p:extLst>
      <p:ext uri="{BB962C8B-B14F-4D97-AF65-F5344CB8AC3E}">
        <p14:creationId xmlns:p14="http://schemas.microsoft.com/office/powerpoint/2010/main" val="25843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0B9AA-8366-41EC-94E5-C384778734D9}"/>
              </a:ext>
            </a:extLst>
          </p:cNvPr>
          <p:cNvSpPr>
            <a:spLocks noGrp="1"/>
          </p:cNvSpPr>
          <p:nvPr>
            <p:ph type="title"/>
          </p:nvPr>
        </p:nvSpPr>
        <p:spPr>
          <a:xfrm>
            <a:off x="889248" y="195486"/>
            <a:ext cx="3970784" cy="395637"/>
          </a:xfrm>
        </p:spPr>
        <p:txBody>
          <a:bodyPr>
            <a:normAutofit fontScale="90000"/>
          </a:bodyPr>
          <a:lstStyle/>
          <a:p>
            <a:r>
              <a:rPr lang="zh-CN" altLang="en-US" dirty="0"/>
              <a:t>申请网络权限</a:t>
            </a:r>
          </a:p>
        </p:txBody>
      </p:sp>
      <p:sp>
        <p:nvSpPr>
          <p:cNvPr id="3" name="文本框 2">
            <a:extLst>
              <a:ext uri="{FF2B5EF4-FFF2-40B4-BE49-F238E27FC236}">
                <a16:creationId xmlns:a16="http://schemas.microsoft.com/office/drawing/2014/main" id="{115EBE35-97CC-40E6-BA72-AEA7C464F762}"/>
              </a:ext>
            </a:extLst>
          </p:cNvPr>
          <p:cNvSpPr txBox="1"/>
          <p:nvPr/>
        </p:nvSpPr>
        <p:spPr>
          <a:xfrm>
            <a:off x="827584" y="843558"/>
            <a:ext cx="2726965" cy="584775"/>
          </a:xfrm>
          <a:prstGeom prst="rect">
            <a:avLst/>
          </a:prstGeom>
          <a:noFill/>
        </p:spPr>
        <p:txBody>
          <a:bodyPr wrap="none" rtlCol="0">
            <a:spAutoFit/>
          </a:bodyPr>
          <a:lstStyle/>
          <a:p>
            <a:pPr marL="285750" indent="-285750">
              <a:buFont typeface="Wingdings" panose="05000000000000000000" pitchFamily="2" charset="2"/>
              <a:buChar char="Ø"/>
            </a:pPr>
            <a:r>
              <a:rPr lang="en-US" altLang="zh-CN" sz="1400" dirty="0"/>
              <a:t>AndroidMainest.xml</a:t>
            </a:r>
            <a:r>
              <a:rPr lang="zh-CN" altLang="en-US" sz="1400" dirty="0"/>
              <a:t>申请权限</a:t>
            </a:r>
            <a:r>
              <a:rPr lang="en-US" altLang="zh-CN" sz="1400" dirty="0"/>
              <a:t>:</a:t>
            </a:r>
          </a:p>
          <a:p>
            <a:endParaRPr lang="zh-CN" altLang="en-US" dirty="0"/>
          </a:p>
        </p:txBody>
      </p:sp>
      <p:pic>
        <p:nvPicPr>
          <p:cNvPr id="4" name="图片 3">
            <a:extLst>
              <a:ext uri="{FF2B5EF4-FFF2-40B4-BE49-F238E27FC236}">
                <a16:creationId xmlns:a16="http://schemas.microsoft.com/office/drawing/2014/main" id="{BE0B5695-D9A2-4706-8630-42C7672F8BE3}"/>
              </a:ext>
            </a:extLst>
          </p:cNvPr>
          <p:cNvPicPr>
            <a:picLocks noChangeAspect="1"/>
          </p:cNvPicPr>
          <p:nvPr/>
        </p:nvPicPr>
        <p:blipFill>
          <a:blip r:embed="rId2"/>
          <a:stretch>
            <a:fillRect/>
          </a:stretch>
        </p:blipFill>
        <p:spPr>
          <a:xfrm>
            <a:off x="1207129" y="1241467"/>
            <a:ext cx="7067550" cy="800100"/>
          </a:xfrm>
          <a:prstGeom prst="rect">
            <a:avLst/>
          </a:prstGeom>
        </p:spPr>
      </p:pic>
      <p:sp>
        <p:nvSpPr>
          <p:cNvPr id="5" name="文本框 4">
            <a:extLst>
              <a:ext uri="{FF2B5EF4-FFF2-40B4-BE49-F238E27FC236}">
                <a16:creationId xmlns:a16="http://schemas.microsoft.com/office/drawing/2014/main" id="{A8DDD14D-F2BA-4611-A9E7-128F4846B3FD}"/>
              </a:ext>
            </a:extLst>
          </p:cNvPr>
          <p:cNvSpPr txBox="1"/>
          <p:nvPr/>
        </p:nvSpPr>
        <p:spPr>
          <a:xfrm>
            <a:off x="1080781" y="2156960"/>
            <a:ext cx="7216964" cy="276999"/>
          </a:xfrm>
          <a:prstGeom prst="rect">
            <a:avLst/>
          </a:prstGeom>
          <a:noFill/>
        </p:spPr>
        <p:txBody>
          <a:bodyPr wrap="square" rtlCol="0">
            <a:spAutoFit/>
          </a:bodyPr>
          <a:lstStyle/>
          <a:p>
            <a:r>
              <a:rPr lang="zh-CN" altLang="en-US" sz="1200" dirty="0"/>
              <a:t>上述权限非危险权限，一般配置后系统直接授权</a:t>
            </a:r>
            <a:r>
              <a:rPr lang="en-US" altLang="zh-CN" sz="1200" dirty="0"/>
              <a:t>.</a:t>
            </a:r>
            <a:r>
              <a:rPr lang="zh-CN" altLang="en-US" sz="1200" dirty="0"/>
              <a:t> </a:t>
            </a:r>
          </a:p>
        </p:txBody>
      </p:sp>
      <p:pic>
        <p:nvPicPr>
          <p:cNvPr id="6" name="图片 5">
            <a:extLst>
              <a:ext uri="{FF2B5EF4-FFF2-40B4-BE49-F238E27FC236}">
                <a16:creationId xmlns:a16="http://schemas.microsoft.com/office/drawing/2014/main" id="{3F12CD3F-F841-4C1B-8E8D-9A050B983262}"/>
              </a:ext>
            </a:extLst>
          </p:cNvPr>
          <p:cNvPicPr>
            <a:picLocks noChangeAspect="1"/>
          </p:cNvPicPr>
          <p:nvPr/>
        </p:nvPicPr>
        <p:blipFill>
          <a:blip r:embed="rId3"/>
          <a:stretch>
            <a:fillRect/>
          </a:stretch>
        </p:blipFill>
        <p:spPr>
          <a:xfrm>
            <a:off x="1207129" y="3253046"/>
            <a:ext cx="7067550" cy="704850"/>
          </a:xfrm>
          <a:prstGeom prst="rect">
            <a:avLst/>
          </a:prstGeom>
        </p:spPr>
      </p:pic>
      <p:sp>
        <p:nvSpPr>
          <p:cNvPr id="9" name="文本框 8">
            <a:extLst>
              <a:ext uri="{FF2B5EF4-FFF2-40B4-BE49-F238E27FC236}">
                <a16:creationId xmlns:a16="http://schemas.microsoft.com/office/drawing/2014/main" id="{A7E97F21-CF41-4096-8A0C-5E7FF0BC040C}"/>
              </a:ext>
            </a:extLst>
          </p:cNvPr>
          <p:cNvSpPr txBox="1"/>
          <p:nvPr/>
        </p:nvSpPr>
        <p:spPr>
          <a:xfrm>
            <a:off x="827584" y="2639812"/>
            <a:ext cx="7534845"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但在</a:t>
            </a:r>
            <a:r>
              <a:rPr lang="en-US" altLang="zh-CN" sz="1400" dirty="0"/>
              <a:t>Android 6.0</a:t>
            </a:r>
            <a:r>
              <a:rPr lang="zh-CN" altLang="en-US" sz="1400" dirty="0"/>
              <a:t>某个版本中，</a:t>
            </a:r>
            <a:r>
              <a:rPr lang="en-US" altLang="zh-CN" sz="1400" dirty="0"/>
              <a:t>ACCESS_NETWORK_STATE</a:t>
            </a:r>
            <a:r>
              <a:rPr lang="zh-CN" altLang="en-US" sz="1400" dirty="0"/>
              <a:t>默认被拒绝。即使再次通过系统权限授权</a:t>
            </a:r>
            <a:r>
              <a:rPr lang="en-US" altLang="zh-CN" sz="1400" dirty="0"/>
              <a:t>API</a:t>
            </a:r>
            <a:r>
              <a:rPr lang="zh-CN" altLang="en-US" sz="1400" dirty="0"/>
              <a:t>重新申请，也无法获得权限。 需要提示用户并打开设置页面由用户手动开启</a:t>
            </a:r>
          </a:p>
        </p:txBody>
      </p:sp>
      <p:pic>
        <p:nvPicPr>
          <p:cNvPr id="8" name="图片 7" descr="图片包含 屏幕截图&#10;&#10;自动生成的说明">
            <a:extLst>
              <a:ext uri="{FF2B5EF4-FFF2-40B4-BE49-F238E27FC236}">
                <a16:creationId xmlns:a16="http://schemas.microsoft.com/office/drawing/2014/main" id="{FB5B99A1-F276-449D-B040-3104881BB8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9912" y="987574"/>
            <a:ext cx="1933970" cy="3438168"/>
          </a:xfrm>
          <a:prstGeom prst="rect">
            <a:avLst/>
          </a:prstGeom>
        </p:spPr>
      </p:pic>
    </p:spTree>
    <p:extLst>
      <p:ext uri="{BB962C8B-B14F-4D97-AF65-F5344CB8AC3E}">
        <p14:creationId xmlns:p14="http://schemas.microsoft.com/office/powerpoint/2010/main" val="388793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grpId="1" nodeType="clickEffect">
                                  <p:stCondLst>
                                    <p:cond delay="0"/>
                                  </p:stCondLst>
                                  <p:childTnLst>
                                    <p:animEffect transition="out" filter="fade">
                                      <p:cBhvr>
                                        <p:cTn id="35" dur="1000"/>
                                        <p:tgtEl>
                                          <p:spTgt spid="3"/>
                                        </p:tgtEl>
                                      </p:cBhvr>
                                    </p:animEffect>
                                    <p:anim calcmode="lin" valueType="num">
                                      <p:cBhvr>
                                        <p:cTn id="36" dur="1000"/>
                                        <p:tgtEl>
                                          <p:spTgt spid="3"/>
                                        </p:tgtEl>
                                        <p:attrNameLst>
                                          <p:attrName>ppt_x</p:attrName>
                                        </p:attrNameLst>
                                      </p:cBhvr>
                                      <p:tavLst>
                                        <p:tav tm="0">
                                          <p:val>
                                            <p:strVal val="ppt_x"/>
                                          </p:val>
                                        </p:tav>
                                        <p:tav tm="100000">
                                          <p:val>
                                            <p:strVal val="ppt_x"/>
                                          </p:val>
                                        </p:tav>
                                      </p:tavLst>
                                    </p:anim>
                                    <p:anim calcmode="lin" valueType="num">
                                      <p:cBhvr>
                                        <p:cTn id="37" dur="1000"/>
                                        <p:tgtEl>
                                          <p:spTgt spid="3"/>
                                        </p:tgtEl>
                                        <p:attrNameLst>
                                          <p:attrName>ppt_y</p:attrName>
                                        </p:attrNameLst>
                                      </p:cBhvr>
                                      <p:tavLst>
                                        <p:tav tm="0">
                                          <p:val>
                                            <p:strVal val="ppt_y"/>
                                          </p:val>
                                        </p:tav>
                                        <p:tav tm="100000">
                                          <p:val>
                                            <p:strVal val="ppt_y+.1"/>
                                          </p:val>
                                        </p:tav>
                                      </p:tavLst>
                                    </p:anim>
                                    <p:set>
                                      <p:cBhvr>
                                        <p:cTn id="38" dur="1" fill="hold">
                                          <p:stCondLst>
                                            <p:cond delay="999"/>
                                          </p:stCondLst>
                                        </p:cTn>
                                        <p:tgtEl>
                                          <p:spTgt spid="3"/>
                                        </p:tgtEl>
                                        <p:attrNameLst>
                                          <p:attrName>style.visibility</p:attrName>
                                        </p:attrNameLst>
                                      </p:cBhvr>
                                      <p:to>
                                        <p:strVal val="hidden"/>
                                      </p:to>
                                    </p:set>
                                  </p:childTnLst>
                                </p:cTn>
                              </p:par>
                              <p:par>
                                <p:cTn id="39" presetID="42" presetClass="exit" presetSubtype="0" fill="hold" nodeType="withEffect">
                                  <p:stCondLst>
                                    <p:cond delay="0"/>
                                  </p:stCondLst>
                                  <p:childTnLst>
                                    <p:animEffect transition="out" filter="fade">
                                      <p:cBhvr>
                                        <p:cTn id="40" dur="1000"/>
                                        <p:tgtEl>
                                          <p:spTgt spid="4"/>
                                        </p:tgtEl>
                                      </p:cBhvr>
                                    </p:animEffect>
                                    <p:anim calcmode="lin" valueType="num">
                                      <p:cBhvr>
                                        <p:cTn id="41" dur="1000"/>
                                        <p:tgtEl>
                                          <p:spTgt spid="4"/>
                                        </p:tgtEl>
                                        <p:attrNameLst>
                                          <p:attrName>ppt_x</p:attrName>
                                        </p:attrNameLst>
                                      </p:cBhvr>
                                      <p:tavLst>
                                        <p:tav tm="0">
                                          <p:val>
                                            <p:strVal val="ppt_x"/>
                                          </p:val>
                                        </p:tav>
                                        <p:tav tm="100000">
                                          <p:val>
                                            <p:strVal val="ppt_x"/>
                                          </p:val>
                                        </p:tav>
                                      </p:tavLst>
                                    </p:anim>
                                    <p:anim calcmode="lin" valueType="num">
                                      <p:cBhvr>
                                        <p:cTn id="42" dur="1000"/>
                                        <p:tgtEl>
                                          <p:spTgt spid="4"/>
                                        </p:tgtEl>
                                        <p:attrNameLst>
                                          <p:attrName>ppt_y</p:attrName>
                                        </p:attrNameLst>
                                      </p:cBhvr>
                                      <p:tavLst>
                                        <p:tav tm="0">
                                          <p:val>
                                            <p:strVal val="ppt_y"/>
                                          </p:val>
                                        </p:tav>
                                        <p:tav tm="100000">
                                          <p:val>
                                            <p:strVal val="ppt_y+.1"/>
                                          </p:val>
                                        </p:tav>
                                      </p:tavLst>
                                    </p:anim>
                                    <p:set>
                                      <p:cBhvr>
                                        <p:cTn id="43" dur="1" fill="hold">
                                          <p:stCondLst>
                                            <p:cond delay="999"/>
                                          </p:stCondLst>
                                        </p:cTn>
                                        <p:tgtEl>
                                          <p:spTgt spid="4"/>
                                        </p:tgtEl>
                                        <p:attrNameLst>
                                          <p:attrName>style.visibility</p:attrName>
                                        </p:attrNameLst>
                                      </p:cBhvr>
                                      <p:to>
                                        <p:strVal val="hidden"/>
                                      </p:to>
                                    </p:set>
                                  </p:childTnLst>
                                </p:cTn>
                              </p:par>
                              <p:par>
                                <p:cTn id="44" presetID="42" presetClass="exit" presetSubtype="0" fill="hold" grpId="1" nodeType="withEffect">
                                  <p:stCondLst>
                                    <p:cond delay="0"/>
                                  </p:stCondLst>
                                  <p:childTnLst>
                                    <p:animEffect transition="out" filter="fade">
                                      <p:cBhvr>
                                        <p:cTn id="45" dur="1000"/>
                                        <p:tgtEl>
                                          <p:spTgt spid="5"/>
                                        </p:tgtEl>
                                      </p:cBhvr>
                                    </p:animEffect>
                                    <p:anim calcmode="lin" valueType="num">
                                      <p:cBhvr>
                                        <p:cTn id="46" dur="1000"/>
                                        <p:tgtEl>
                                          <p:spTgt spid="5"/>
                                        </p:tgtEl>
                                        <p:attrNameLst>
                                          <p:attrName>ppt_x</p:attrName>
                                        </p:attrNameLst>
                                      </p:cBhvr>
                                      <p:tavLst>
                                        <p:tav tm="0">
                                          <p:val>
                                            <p:strVal val="ppt_x"/>
                                          </p:val>
                                        </p:tav>
                                        <p:tav tm="100000">
                                          <p:val>
                                            <p:strVal val="ppt_x"/>
                                          </p:val>
                                        </p:tav>
                                      </p:tavLst>
                                    </p:anim>
                                    <p:anim calcmode="lin" valueType="num">
                                      <p:cBhvr>
                                        <p:cTn id="47" dur="1000"/>
                                        <p:tgtEl>
                                          <p:spTgt spid="5"/>
                                        </p:tgtEl>
                                        <p:attrNameLst>
                                          <p:attrName>ppt_y</p:attrName>
                                        </p:attrNameLst>
                                      </p:cBhvr>
                                      <p:tavLst>
                                        <p:tav tm="0">
                                          <p:val>
                                            <p:strVal val="ppt_y"/>
                                          </p:val>
                                        </p:tav>
                                        <p:tav tm="100000">
                                          <p:val>
                                            <p:strVal val="ppt_y+.1"/>
                                          </p:val>
                                        </p:tav>
                                      </p:tavLst>
                                    </p:anim>
                                    <p:set>
                                      <p:cBhvr>
                                        <p:cTn id="48" dur="1" fill="hold">
                                          <p:stCondLst>
                                            <p:cond delay="999"/>
                                          </p:stCondLst>
                                        </p:cTn>
                                        <p:tgtEl>
                                          <p:spTgt spid="5"/>
                                        </p:tgtEl>
                                        <p:attrNameLst>
                                          <p:attrName>style.visibility</p:attrName>
                                        </p:attrNameLst>
                                      </p:cBhvr>
                                      <p:to>
                                        <p:strVal val="hidden"/>
                                      </p:to>
                                    </p:set>
                                  </p:childTnLst>
                                </p:cTn>
                              </p:par>
                              <p:par>
                                <p:cTn id="49" presetID="42" presetClass="exit" presetSubtype="0" fill="hold" grpId="1" nodeType="withEffect">
                                  <p:stCondLst>
                                    <p:cond delay="0"/>
                                  </p:stCondLst>
                                  <p:childTnLst>
                                    <p:animEffect transition="out" filter="fade">
                                      <p:cBhvr>
                                        <p:cTn id="50" dur="1000"/>
                                        <p:tgtEl>
                                          <p:spTgt spid="9"/>
                                        </p:tgtEl>
                                      </p:cBhvr>
                                    </p:animEffect>
                                    <p:anim calcmode="lin" valueType="num">
                                      <p:cBhvr>
                                        <p:cTn id="51" dur="1000"/>
                                        <p:tgtEl>
                                          <p:spTgt spid="9"/>
                                        </p:tgtEl>
                                        <p:attrNameLst>
                                          <p:attrName>ppt_x</p:attrName>
                                        </p:attrNameLst>
                                      </p:cBhvr>
                                      <p:tavLst>
                                        <p:tav tm="0">
                                          <p:val>
                                            <p:strVal val="ppt_x"/>
                                          </p:val>
                                        </p:tav>
                                        <p:tav tm="100000">
                                          <p:val>
                                            <p:strVal val="ppt_x"/>
                                          </p:val>
                                        </p:tav>
                                      </p:tavLst>
                                    </p:anim>
                                    <p:anim calcmode="lin" valueType="num">
                                      <p:cBhvr>
                                        <p:cTn id="52" dur="1000"/>
                                        <p:tgtEl>
                                          <p:spTgt spid="9"/>
                                        </p:tgtEl>
                                        <p:attrNameLst>
                                          <p:attrName>ppt_y</p:attrName>
                                        </p:attrNameLst>
                                      </p:cBhvr>
                                      <p:tavLst>
                                        <p:tav tm="0">
                                          <p:val>
                                            <p:strVal val="ppt_y"/>
                                          </p:val>
                                        </p:tav>
                                        <p:tav tm="100000">
                                          <p:val>
                                            <p:strVal val="ppt_y+.1"/>
                                          </p:val>
                                        </p:tav>
                                      </p:tavLst>
                                    </p:anim>
                                    <p:set>
                                      <p:cBhvr>
                                        <p:cTn id="53" dur="1" fill="hold">
                                          <p:stCondLst>
                                            <p:cond delay="999"/>
                                          </p:stCondLst>
                                        </p:cTn>
                                        <p:tgtEl>
                                          <p:spTgt spid="9"/>
                                        </p:tgtEl>
                                        <p:attrNameLst>
                                          <p:attrName>style.visibility</p:attrName>
                                        </p:attrNameLst>
                                      </p:cBhvr>
                                      <p:to>
                                        <p:strVal val="hidden"/>
                                      </p:to>
                                    </p:set>
                                  </p:childTnLst>
                                </p:cTn>
                              </p:par>
                              <p:par>
                                <p:cTn id="54" presetID="42" presetClass="exit" presetSubtype="0" fill="hold" nodeType="withEffect">
                                  <p:stCondLst>
                                    <p:cond delay="0"/>
                                  </p:stCondLst>
                                  <p:childTnLst>
                                    <p:animEffect transition="out" filter="fade">
                                      <p:cBhvr>
                                        <p:cTn id="55" dur="1000"/>
                                        <p:tgtEl>
                                          <p:spTgt spid="6"/>
                                        </p:tgtEl>
                                      </p:cBhvr>
                                    </p:animEffect>
                                    <p:anim calcmode="lin" valueType="num">
                                      <p:cBhvr>
                                        <p:cTn id="56" dur="1000"/>
                                        <p:tgtEl>
                                          <p:spTgt spid="6"/>
                                        </p:tgtEl>
                                        <p:attrNameLst>
                                          <p:attrName>ppt_x</p:attrName>
                                        </p:attrNameLst>
                                      </p:cBhvr>
                                      <p:tavLst>
                                        <p:tav tm="0">
                                          <p:val>
                                            <p:strVal val="ppt_x"/>
                                          </p:val>
                                        </p:tav>
                                        <p:tav tm="100000">
                                          <p:val>
                                            <p:strVal val="ppt_x"/>
                                          </p:val>
                                        </p:tav>
                                      </p:tavLst>
                                    </p:anim>
                                    <p:anim calcmode="lin" valueType="num">
                                      <p:cBhvr>
                                        <p:cTn id="57" dur="1000"/>
                                        <p:tgtEl>
                                          <p:spTgt spid="6"/>
                                        </p:tgtEl>
                                        <p:attrNameLst>
                                          <p:attrName>ppt_y</p:attrName>
                                        </p:attrNameLst>
                                      </p:cBhvr>
                                      <p:tavLst>
                                        <p:tav tm="0">
                                          <p:val>
                                            <p:strVal val="ppt_y"/>
                                          </p:val>
                                        </p:tav>
                                        <p:tav tm="100000">
                                          <p:val>
                                            <p:strVal val="ppt_y+.1"/>
                                          </p:val>
                                        </p:tav>
                                      </p:tavLst>
                                    </p:anim>
                                    <p:set>
                                      <p:cBhvr>
                                        <p:cTn id="58" dur="1" fill="hold">
                                          <p:stCondLst>
                                            <p:cond delay="999"/>
                                          </p:stCondLst>
                                        </p:cTn>
                                        <p:tgtEl>
                                          <p:spTgt spid="6"/>
                                        </p:tgtEl>
                                        <p:attrNameLst>
                                          <p:attrName>style.visibility</p:attrName>
                                        </p:attrNameLst>
                                      </p:cBhvr>
                                      <p:to>
                                        <p:strVal val="hidden"/>
                                      </p:to>
                                    </p:set>
                                  </p:childTnLst>
                                </p:cTn>
                              </p:par>
                              <p:par>
                                <p:cTn id="59" presetID="42"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anim calcmode="lin" valueType="num">
                                      <p:cBhvr>
                                        <p:cTn id="62" dur="1000" fill="hold"/>
                                        <p:tgtEl>
                                          <p:spTgt spid="8"/>
                                        </p:tgtEl>
                                        <p:attrNameLst>
                                          <p:attrName>ppt_x</p:attrName>
                                        </p:attrNameLst>
                                      </p:cBhvr>
                                      <p:tavLst>
                                        <p:tav tm="0">
                                          <p:val>
                                            <p:strVal val="#ppt_x"/>
                                          </p:val>
                                        </p:tav>
                                        <p:tav tm="100000">
                                          <p:val>
                                            <p:strVal val="#ppt_x"/>
                                          </p:val>
                                        </p:tav>
                                      </p:tavLst>
                                    </p:anim>
                                    <p:anim calcmode="lin" valueType="num">
                                      <p:cBhvr>
                                        <p:cTn id="6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9" grpId="0"/>
      <p:bldP spid="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A65D5-6EE4-4C51-B7F5-0F6B66438C82}"/>
              </a:ext>
            </a:extLst>
          </p:cNvPr>
          <p:cNvSpPr>
            <a:spLocks noGrp="1"/>
          </p:cNvSpPr>
          <p:nvPr>
            <p:ph type="title"/>
          </p:nvPr>
        </p:nvSpPr>
        <p:spPr>
          <a:xfrm>
            <a:off x="889248" y="195486"/>
            <a:ext cx="3826768" cy="395637"/>
          </a:xfrm>
        </p:spPr>
        <p:txBody>
          <a:bodyPr>
            <a:normAutofit fontScale="90000"/>
          </a:bodyPr>
          <a:lstStyle/>
          <a:p>
            <a:r>
              <a:rPr lang="zh-CN" altLang="en-US" dirty="0"/>
              <a:t>检查移动网络开关是否打开</a:t>
            </a:r>
            <a:endParaRPr lang="en-US" altLang="zh-CN" dirty="0"/>
          </a:p>
        </p:txBody>
      </p:sp>
      <p:sp>
        <p:nvSpPr>
          <p:cNvPr id="3" name="文本框 2">
            <a:extLst>
              <a:ext uri="{FF2B5EF4-FFF2-40B4-BE49-F238E27FC236}">
                <a16:creationId xmlns:a16="http://schemas.microsoft.com/office/drawing/2014/main" id="{222E4337-BE50-436D-8E64-34557EBAF788}"/>
              </a:ext>
            </a:extLst>
          </p:cNvPr>
          <p:cNvSpPr txBox="1"/>
          <p:nvPr/>
        </p:nvSpPr>
        <p:spPr>
          <a:xfrm>
            <a:off x="827584" y="775789"/>
            <a:ext cx="4765151" cy="553998"/>
          </a:xfrm>
          <a:prstGeom prst="rect">
            <a:avLst/>
          </a:prstGeom>
          <a:noFill/>
        </p:spPr>
        <p:txBody>
          <a:bodyPr wrap="none" rtlCol="0">
            <a:spAutoFit/>
          </a:bodyPr>
          <a:lstStyle/>
          <a:p>
            <a:pPr marL="171450" indent="-171450">
              <a:buFont typeface="Wingdings" panose="05000000000000000000" pitchFamily="2" charset="2"/>
              <a:buChar char="Ø"/>
            </a:pPr>
            <a:r>
              <a:rPr lang="en-US" altLang="zh-CN" sz="1200" dirty="0"/>
              <a:t>Android SDK</a:t>
            </a:r>
            <a:r>
              <a:rPr lang="zh-CN" altLang="en-US" sz="1200" dirty="0"/>
              <a:t>没有提供检测移动网络开关的</a:t>
            </a:r>
            <a:r>
              <a:rPr lang="en-US" altLang="zh-CN" sz="1200" dirty="0"/>
              <a:t>API</a:t>
            </a:r>
            <a:r>
              <a:rPr lang="zh-CN" altLang="en-US" sz="1200" dirty="0"/>
              <a:t>， 需要通过反射检测</a:t>
            </a:r>
            <a:endParaRPr lang="en-US" altLang="zh-CN" sz="1200" dirty="0"/>
          </a:p>
          <a:p>
            <a:endParaRPr lang="zh-CN" altLang="en-US" dirty="0"/>
          </a:p>
        </p:txBody>
      </p:sp>
      <p:pic>
        <p:nvPicPr>
          <p:cNvPr id="7" name="图片 6">
            <a:extLst>
              <a:ext uri="{FF2B5EF4-FFF2-40B4-BE49-F238E27FC236}">
                <a16:creationId xmlns:a16="http://schemas.microsoft.com/office/drawing/2014/main" id="{E2676629-1783-4AD0-A288-E307365F8896}"/>
              </a:ext>
            </a:extLst>
          </p:cNvPr>
          <p:cNvPicPr>
            <a:picLocks noChangeAspect="1"/>
          </p:cNvPicPr>
          <p:nvPr/>
        </p:nvPicPr>
        <p:blipFill>
          <a:blip r:embed="rId2"/>
          <a:stretch>
            <a:fillRect/>
          </a:stretch>
        </p:blipFill>
        <p:spPr>
          <a:xfrm>
            <a:off x="1115616" y="1108549"/>
            <a:ext cx="5969653" cy="811807"/>
          </a:xfrm>
          <a:prstGeom prst="rect">
            <a:avLst/>
          </a:prstGeom>
        </p:spPr>
      </p:pic>
      <p:sp>
        <p:nvSpPr>
          <p:cNvPr id="9" name="文本框 8">
            <a:extLst>
              <a:ext uri="{FF2B5EF4-FFF2-40B4-BE49-F238E27FC236}">
                <a16:creationId xmlns:a16="http://schemas.microsoft.com/office/drawing/2014/main" id="{66782BD8-4C42-43EC-95D4-E8B768A6C25A}"/>
              </a:ext>
            </a:extLst>
          </p:cNvPr>
          <p:cNvSpPr txBox="1"/>
          <p:nvPr/>
        </p:nvSpPr>
        <p:spPr>
          <a:xfrm>
            <a:off x="827584" y="2110085"/>
            <a:ext cx="8063471" cy="461665"/>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t>华为手机在关闭再重启移动网络后， 获取到的网络对象为空，因此检测移动网络是否可用时建议对网络对象</a:t>
            </a:r>
            <a:r>
              <a:rPr lang="en-US" altLang="zh-CN" sz="1200" dirty="0"/>
              <a:t>Network</a:t>
            </a:r>
            <a:r>
              <a:rPr lang="zh-CN" altLang="en-US" sz="1200" dirty="0"/>
              <a:t>进行非空判断</a:t>
            </a:r>
          </a:p>
        </p:txBody>
      </p:sp>
      <p:pic>
        <p:nvPicPr>
          <p:cNvPr id="10" name="图片 9">
            <a:extLst>
              <a:ext uri="{FF2B5EF4-FFF2-40B4-BE49-F238E27FC236}">
                <a16:creationId xmlns:a16="http://schemas.microsoft.com/office/drawing/2014/main" id="{C8F31E6F-6188-40DC-A9DC-EE0F8CCC23D5}"/>
              </a:ext>
            </a:extLst>
          </p:cNvPr>
          <p:cNvPicPr>
            <a:picLocks noChangeAspect="1"/>
          </p:cNvPicPr>
          <p:nvPr/>
        </p:nvPicPr>
        <p:blipFill>
          <a:blip r:embed="rId3"/>
          <a:stretch>
            <a:fillRect/>
          </a:stretch>
        </p:blipFill>
        <p:spPr>
          <a:xfrm>
            <a:off x="1115616" y="2571750"/>
            <a:ext cx="4814491" cy="2404115"/>
          </a:xfrm>
          <a:prstGeom prst="rect">
            <a:avLst/>
          </a:prstGeom>
        </p:spPr>
      </p:pic>
    </p:spTree>
    <p:extLst>
      <p:ext uri="{BB962C8B-B14F-4D97-AF65-F5344CB8AC3E}">
        <p14:creationId xmlns:p14="http://schemas.microsoft.com/office/powerpoint/2010/main" val="257117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EB04C-CD72-47EE-8434-7C0C08471B61}"/>
              </a:ext>
            </a:extLst>
          </p:cNvPr>
          <p:cNvSpPr>
            <a:spLocks noGrp="1"/>
          </p:cNvSpPr>
          <p:nvPr>
            <p:ph type="title"/>
          </p:nvPr>
        </p:nvSpPr>
        <p:spPr>
          <a:xfrm>
            <a:off x="889248" y="195486"/>
            <a:ext cx="3970784" cy="395637"/>
          </a:xfrm>
        </p:spPr>
        <p:txBody>
          <a:bodyPr>
            <a:normAutofit fontScale="90000"/>
          </a:bodyPr>
          <a:lstStyle/>
          <a:p>
            <a:r>
              <a:rPr lang="zh-CN" altLang="en-US" dirty="0"/>
              <a:t>引导用户打开移动网络</a:t>
            </a:r>
          </a:p>
        </p:txBody>
      </p:sp>
      <p:sp>
        <p:nvSpPr>
          <p:cNvPr id="3" name="文本框 2">
            <a:extLst>
              <a:ext uri="{FF2B5EF4-FFF2-40B4-BE49-F238E27FC236}">
                <a16:creationId xmlns:a16="http://schemas.microsoft.com/office/drawing/2014/main" id="{ED2D0281-F5EF-4E5B-8520-E4929F3C8332}"/>
              </a:ext>
            </a:extLst>
          </p:cNvPr>
          <p:cNvSpPr txBox="1"/>
          <p:nvPr/>
        </p:nvSpPr>
        <p:spPr>
          <a:xfrm>
            <a:off x="827584" y="776113"/>
            <a:ext cx="7848872"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t>Android SDK</a:t>
            </a:r>
            <a:r>
              <a:rPr lang="zh-CN" altLang="en-US" sz="1400" dirty="0"/>
              <a:t>没有开启移动网络的</a:t>
            </a:r>
            <a:r>
              <a:rPr lang="en-US" altLang="zh-CN" sz="1400" dirty="0"/>
              <a:t>API</a:t>
            </a:r>
            <a:r>
              <a:rPr lang="zh-CN" altLang="en-US" sz="1400" dirty="0"/>
              <a:t>，当移动网络未打开时，可引导用户手动开启，或提供按钮给用户确认，通过反射开启。</a:t>
            </a:r>
            <a:r>
              <a:rPr lang="en-US" altLang="zh-CN" sz="1400" dirty="0"/>
              <a:t>         </a:t>
            </a:r>
            <a:endParaRPr lang="zh-CN" altLang="en-US" dirty="0"/>
          </a:p>
        </p:txBody>
      </p:sp>
      <p:pic>
        <p:nvPicPr>
          <p:cNvPr id="4" name="图片 3">
            <a:extLst>
              <a:ext uri="{FF2B5EF4-FFF2-40B4-BE49-F238E27FC236}">
                <a16:creationId xmlns:a16="http://schemas.microsoft.com/office/drawing/2014/main" id="{68EEF67B-FACB-403A-88CE-DFD08CFE23F9}"/>
              </a:ext>
            </a:extLst>
          </p:cNvPr>
          <p:cNvPicPr>
            <a:picLocks noChangeAspect="1"/>
          </p:cNvPicPr>
          <p:nvPr/>
        </p:nvPicPr>
        <p:blipFill>
          <a:blip r:embed="rId2"/>
          <a:stretch>
            <a:fillRect/>
          </a:stretch>
        </p:blipFill>
        <p:spPr>
          <a:xfrm>
            <a:off x="1187624" y="1275606"/>
            <a:ext cx="7056784" cy="3752417"/>
          </a:xfrm>
          <a:prstGeom prst="rect">
            <a:avLst/>
          </a:prstGeom>
        </p:spPr>
      </p:pic>
    </p:spTree>
    <p:extLst>
      <p:ext uri="{BB962C8B-B14F-4D97-AF65-F5344CB8AC3E}">
        <p14:creationId xmlns:p14="http://schemas.microsoft.com/office/powerpoint/2010/main" val="227395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EB04C-CD72-47EE-8434-7C0C08471B61}"/>
              </a:ext>
            </a:extLst>
          </p:cNvPr>
          <p:cNvSpPr>
            <a:spLocks noGrp="1"/>
          </p:cNvSpPr>
          <p:nvPr>
            <p:ph type="title"/>
          </p:nvPr>
        </p:nvSpPr>
        <p:spPr>
          <a:xfrm>
            <a:off x="889248" y="195486"/>
            <a:ext cx="3970784" cy="395637"/>
          </a:xfrm>
        </p:spPr>
        <p:txBody>
          <a:bodyPr>
            <a:normAutofit fontScale="90000"/>
          </a:bodyPr>
          <a:lstStyle/>
          <a:p>
            <a:r>
              <a:rPr lang="zh-CN" altLang="en-US" dirty="0"/>
              <a:t>获取移动网络对象</a:t>
            </a:r>
            <a:r>
              <a:rPr lang="en-US" altLang="zh-CN" dirty="0"/>
              <a:t>Network</a:t>
            </a:r>
            <a:endParaRPr lang="zh-CN" altLang="en-US" dirty="0"/>
          </a:p>
        </p:txBody>
      </p:sp>
      <p:pic>
        <p:nvPicPr>
          <p:cNvPr id="6" name="图片 5">
            <a:extLst>
              <a:ext uri="{FF2B5EF4-FFF2-40B4-BE49-F238E27FC236}">
                <a16:creationId xmlns:a16="http://schemas.microsoft.com/office/drawing/2014/main" id="{C9552488-09B9-418A-AA25-6632F79A2D6D}"/>
              </a:ext>
            </a:extLst>
          </p:cNvPr>
          <p:cNvPicPr>
            <a:picLocks noChangeAspect="1"/>
          </p:cNvPicPr>
          <p:nvPr/>
        </p:nvPicPr>
        <p:blipFill>
          <a:blip r:embed="rId2"/>
          <a:stretch>
            <a:fillRect/>
          </a:stretch>
        </p:blipFill>
        <p:spPr>
          <a:xfrm>
            <a:off x="971600" y="1203598"/>
            <a:ext cx="7380312" cy="3254906"/>
          </a:xfrm>
          <a:prstGeom prst="rect">
            <a:avLst/>
          </a:prstGeom>
        </p:spPr>
      </p:pic>
    </p:spTree>
    <p:extLst>
      <p:ext uri="{BB962C8B-B14F-4D97-AF65-F5344CB8AC3E}">
        <p14:creationId xmlns:p14="http://schemas.microsoft.com/office/powerpoint/2010/main" val="252286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EB04C-CD72-47EE-8434-7C0C08471B61}"/>
              </a:ext>
            </a:extLst>
          </p:cNvPr>
          <p:cNvSpPr>
            <a:spLocks noGrp="1"/>
          </p:cNvSpPr>
          <p:nvPr>
            <p:ph type="title"/>
          </p:nvPr>
        </p:nvSpPr>
        <p:spPr>
          <a:xfrm>
            <a:off x="889248" y="195486"/>
            <a:ext cx="6923112" cy="395637"/>
          </a:xfrm>
        </p:spPr>
        <p:txBody>
          <a:bodyPr>
            <a:normAutofit fontScale="90000"/>
          </a:bodyPr>
          <a:lstStyle/>
          <a:p>
            <a:r>
              <a:rPr lang="zh-CN" altLang="en-US" dirty="0"/>
              <a:t>通过</a:t>
            </a:r>
            <a:r>
              <a:rPr lang="en-US" altLang="zh-CN" dirty="0"/>
              <a:t>Network</a:t>
            </a:r>
            <a:r>
              <a:rPr lang="zh-CN" altLang="en-US" dirty="0"/>
              <a:t>获取</a:t>
            </a:r>
            <a:r>
              <a:rPr lang="en-US" altLang="zh-CN" dirty="0" err="1"/>
              <a:t>HttpUrlConnection</a:t>
            </a:r>
            <a:r>
              <a:rPr lang="zh-CN" altLang="en-US" dirty="0"/>
              <a:t>请求</a:t>
            </a:r>
            <a:r>
              <a:rPr lang="en-US" altLang="zh-CN" dirty="0"/>
              <a:t>HTTP</a:t>
            </a:r>
            <a:r>
              <a:rPr lang="zh-CN" altLang="en-US" dirty="0"/>
              <a:t>接口</a:t>
            </a:r>
            <a:endParaRPr lang="en-US" altLang="zh-CN" dirty="0"/>
          </a:p>
        </p:txBody>
      </p:sp>
      <p:sp>
        <p:nvSpPr>
          <p:cNvPr id="3" name="文本框 2">
            <a:extLst>
              <a:ext uri="{FF2B5EF4-FFF2-40B4-BE49-F238E27FC236}">
                <a16:creationId xmlns:a16="http://schemas.microsoft.com/office/drawing/2014/main" id="{ED2D0281-F5EF-4E5B-8520-E4929F3C8332}"/>
              </a:ext>
            </a:extLst>
          </p:cNvPr>
          <p:cNvSpPr txBox="1"/>
          <p:nvPr/>
        </p:nvSpPr>
        <p:spPr>
          <a:xfrm>
            <a:off x="827584" y="776113"/>
            <a:ext cx="7848872" cy="307777"/>
          </a:xfrm>
          <a:prstGeom prst="rect">
            <a:avLst/>
          </a:prstGeom>
          <a:noFill/>
        </p:spPr>
        <p:txBody>
          <a:bodyPr wrap="square" rtlCol="0">
            <a:spAutoFit/>
          </a:bodyPr>
          <a:lstStyle/>
          <a:p>
            <a:r>
              <a:rPr lang="en-US" altLang="zh-CN" sz="1400" dirty="0"/>
              <a:t>         </a:t>
            </a:r>
            <a:endParaRPr lang="zh-CN" altLang="en-US" dirty="0"/>
          </a:p>
        </p:txBody>
      </p:sp>
      <p:sp>
        <p:nvSpPr>
          <p:cNvPr id="7" name="文本框 6">
            <a:extLst>
              <a:ext uri="{FF2B5EF4-FFF2-40B4-BE49-F238E27FC236}">
                <a16:creationId xmlns:a16="http://schemas.microsoft.com/office/drawing/2014/main" id="{CF70B134-3BB1-4653-AEDC-ED09F0A0C1A7}"/>
              </a:ext>
            </a:extLst>
          </p:cNvPr>
          <p:cNvSpPr txBox="1"/>
          <p:nvPr/>
        </p:nvSpPr>
        <p:spPr>
          <a:xfrm>
            <a:off x="899345" y="2571750"/>
            <a:ext cx="1967718" cy="276999"/>
          </a:xfrm>
          <a:prstGeom prst="rect">
            <a:avLst/>
          </a:prstGeom>
          <a:noFill/>
        </p:spPr>
        <p:txBody>
          <a:bodyPr wrap="none" rtlCol="0">
            <a:spAutoFit/>
          </a:bodyPr>
          <a:lstStyle/>
          <a:p>
            <a:r>
              <a:rPr lang="en-US" altLang="zh-CN" sz="1200" dirty="0" err="1"/>
              <a:t>getJsonByInternet</a:t>
            </a:r>
            <a:r>
              <a:rPr lang="zh-CN" altLang="en-US" sz="1200" dirty="0"/>
              <a:t>方法代码</a:t>
            </a:r>
            <a:r>
              <a:rPr lang="en-US" altLang="zh-CN" sz="1200" dirty="0"/>
              <a:t>:</a:t>
            </a:r>
            <a:endParaRPr lang="zh-CN" altLang="en-US" sz="1200" dirty="0"/>
          </a:p>
        </p:txBody>
      </p:sp>
      <p:pic>
        <p:nvPicPr>
          <p:cNvPr id="9" name="图片 8">
            <a:extLst>
              <a:ext uri="{FF2B5EF4-FFF2-40B4-BE49-F238E27FC236}">
                <a16:creationId xmlns:a16="http://schemas.microsoft.com/office/drawing/2014/main" id="{2D262E09-B3EA-4C8F-85A7-84D988E68507}"/>
              </a:ext>
            </a:extLst>
          </p:cNvPr>
          <p:cNvPicPr>
            <a:picLocks noChangeAspect="1"/>
          </p:cNvPicPr>
          <p:nvPr/>
        </p:nvPicPr>
        <p:blipFill>
          <a:blip r:embed="rId2"/>
          <a:stretch>
            <a:fillRect/>
          </a:stretch>
        </p:blipFill>
        <p:spPr>
          <a:xfrm>
            <a:off x="983746" y="2941127"/>
            <a:ext cx="7176507" cy="1989188"/>
          </a:xfrm>
          <a:prstGeom prst="rect">
            <a:avLst/>
          </a:prstGeom>
        </p:spPr>
      </p:pic>
      <p:pic>
        <p:nvPicPr>
          <p:cNvPr id="10" name="图片 9">
            <a:extLst>
              <a:ext uri="{FF2B5EF4-FFF2-40B4-BE49-F238E27FC236}">
                <a16:creationId xmlns:a16="http://schemas.microsoft.com/office/drawing/2014/main" id="{E1B805A0-5378-4CA6-A318-DA376E332F47}"/>
              </a:ext>
            </a:extLst>
          </p:cNvPr>
          <p:cNvPicPr>
            <a:picLocks noChangeAspect="1"/>
          </p:cNvPicPr>
          <p:nvPr/>
        </p:nvPicPr>
        <p:blipFill>
          <a:blip r:embed="rId3"/>
          <a:stretch>
            <a:fillRect/>
          </a:stretch>
        </p:blipFill>
        <p:spPr>
          <a:xfrm>
            <a:off x="983746" y="905999"/>
            <a:ext cx="7176507" cy="1573373"/>
          </a:xfrm>
          <a:prstGeom prst="rect">
            <a:avLst/>
          </a:prstGeom>
        </p:spPr>
      </p:pic>
    </p:spTree>
    <p:extLst>
      <p:ext uri="{BB962C8B-B14F-4D97-AF65-F5344CB8AC3E}">
        <p14:creationId xmlns:p14="http://schemas.microsoft.com/office/powerpoint/2010/main" val="379958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EB04C-CD72-47EE-8434-7C0C08471B61}"/>
              </a:ext>
            </a:extLst>
          </p:cNvPr>
          <p:cNvSpPr>
            <a:spLocks noGrp="1"/>
          </p:cNvSpPr>
          <p:nvPr>
            <p:ph type="title"/>
          </p:nvPr>
        </p:nvSpPr>
        <p:spPr>
          <a:xfrm>
            <a:off x="889248" y="195486"/>
            <a:ext cx="3970784" cy="395637"/>
          </a:xfrm>
        </p:spPr>
        <p:txBody>
          <a:bodyPr>
            <a:normAutofit fontScale="90000"/>
          </a:bodyPr>
          <a:lstStyle/>
          <a:p>
            <a:r>
              <a:rPr lang="zh-CN" altLang="en-US" dirty="0"/>
              <a:t>通过</a:t>
            </a:r>
            <a:r>
              <a:rPr lang="en-US" altLang="zh-CN" dirty="0"/>
              <a:t>Network</a:t>
            </a:r>
            <a:r>
              <a:rPr lang="zh-CN" altLang="en-US" dirty="0"/>
              <a:t>获取</a:t>
            </a:r>
            <a:r>
              <a:rPr lang="en-US" altLang="zh-CN" dirty="0" err="1"/>
              <a:t>SocketFactory</a:t>
            </a:r>
            <a:endParaRPr lang="zh-CN" altLang="en-US" dirty="0"/>
          </a:p>
        </p:txBody>
      </p:sp>
      <p:sp>
        <p:nvSpPr>
          <p:cNvPr id="3" name="文本框 2">
            <a:extLst>
              <a:ext uri="{FF2B5EF4-FFF2-40B4-BE49-F238E27FC236}">
                <a16:creationId xmlns:a16="http://schemas.microsoft.com/office/drawing/2014/main" id="{ED2D0281-F5EF-4E5B-8520-E4929F3C8332}"/>
              </a:ext>
            </a:extLst>
          </p:cNvPr>
          <p:cNvSpPr txBox="1"/>
          <p:nvPr/>
        </p:nvSpPr>
        <p:spPr>
          <a:xfrm>
            <a:off x="795472" y="881586"/>
            <a:ext cx="7848872" cy="73866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1400" dirty="0"/>
              <a:t>通过</a:t>
            </a:r>
            <a:r>
              <a:rPr lang="en-US" altLang="zh-CN" sz="1400" dirty="0"/>
              <a:t>Network</a:t>
            </a:r>
            <a:r>
              <a:rPr lang="zh-CN" altLang="en-US" sz="1400" dirty="0"/>
              <a:t>获取</a:t>
            </a:r>
            <a:r>
              <a:rPr lang="en-US" altLang="zh-CN" sz="1400" dirty="0" err="1"/>
              <a:t>SocketFactory</a:t>
            </a:r>
            <a:r>
              <a:rPr lang="zh-CN" altLang="en-US" sz="1400" dirty="0"/>
              <a:t>初始化</a:t>
            </a:r>
            <a:r>
              <a:rPr lang="en-US" altLang="zh-CN" sz="1400" dirty="0" err="1"/>
              <a:t>Okhttp</a:t>
            </a:r>
            <a:r>
              <a:rPr lang="en-US" altLang="zh-CN" sz="1400" dirty="0"/>
              <a:t>, </a:t>
            </a:r>
            <a:r>
              <a:rPr lang="zh-CN" altLang="en-US" sz="1400" dirty="0"/>
              <a:t>初始化后即可使用</a:t>
            </a:r>
            <a:r>
              <a:rPr lang="en-US" altLang="zh-CN" sz="1400" dirty="0" err="1"/>
              <a:t>Okhttp</a:t>
            </a:r>
            <a:r>
              <a:rPr lang="zh-CN" altLang="en-US" sz="1400" dirty="0"/>
              <a:t>的</a:t>
            </a:r>
            <a:r>
              <a:rPr lang="en-US" altLang="zh-CN" sz="1400" dirty="0"/>
              <a:t>HTTP</a:t>
            </a:r>
            <a:r>
              <a:rPr lang="zh-CN" altLang="en-US" sz="1400" dirty="0"/>
              <a:t>相关</a:t>
            </a:r>
            <a:r>
              <a:rPr lang="en-US" altLang="zh-CN" sz="1400" dirty="0"/>
              <a:t>API</a:t>
            </a:r>
            <a:endParaRPr lang="zh-CN" altLang="en-US" sz="1400" dirty="0"/>
          </a:p>
          <a:p>
            <a:pPr marL="342900" indent="-342900">
              <a:buFont typeface="Wingdings" panose="05000000000000000000" pitchFamily="2" charset="2"/>
              <a:buChar char="Ø"/>
            </a:pPr>
            <a:endParaRPr lang="en-US" altLang="zh-CN" sz="1400" dirty="0"/>
          </a:p>
          <a:p>
            <a:r>
              <a:rPr lang="en-US" altLang="zh-CN" sz="1400" dirty="0"/>
              <a:t>         </a:t>
            </a:r>
            <a:endParaRPr lang="zh-CN" altLang="en-US" dirty="0"/>
          </a:p>
        </p:txBody>
      </p:sp>
      <p:pic>
        <p:nvPicPr>
          <p:cNvPr id="6" name="图片 5">
            <a:extLst>
              <a:ext uri="{FF2B5EF4-FFF2-40B4-BE49-F238E27FC236}">
                <a16:creationId xmlns:a16="http://schemas.microsoft.com/office/drawing/2014/main" id="{7743DB59-1B56-4721-8A31-6AA06FEC9F00}"/>
              </a:ext>
            </a:extLst>
          </p:cNvPr>
          <p:cNvPicPr>
            <a:picLocks noChangeAspect="1"/>
          </p:cNvPicPr>
          <p:nvPr/>
        </p:nvPicPr>
        <p:blipFill>
          <a:blip r:embed="rId2"/>
          <a:stretch>
            <a:fillRect/>
          </a:stretch>
        </p:blipFill>
        <p:spPr>
          <a:xfrm>
            <a:off x="932806" y="1243090"/>
            <a:ext cx="7574203" cy="731889"/>
          </a:xfrm>
          <a:prstGeom prst="rect">
            <a:avLst/>
          </a:prstGeom>
        </p:spPr>
      </p:pic>
      <p:sp>
        <p:nvSpPr>
          <p:cNvPr id="11" name="文本框 10">
            <a:extLst>
              <a:ext uri="{FF2B5EF4-FFF2-40B4-BE49-F238E27FC236}">
                <a16:creationId xmlns:a16="http://schemas.microsoft.com/office/drawing/2014/main" id="{28921391-7CAC-4D2B-8AD8-D160950EC23E}"/>
              </a:ext>
            </a:extLst>
          </p:cNvPr>
          <p:cNvSpPr txBox="1"/>
          <p:nvPr/>
        </p:nvSpPr>
        <p:spPr>
          <a:xfrm>
            <a:off x="837083" y="2417861"/>
            <a:ext cx="7848872" cy="30777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1400" dirty="0"/>
              <a:t>通过对象</a:t>
            </a:r>
            <a:r>
              <a:rPr lang="en-US" altLang="zh-CN" sz="1400" dirty="0"/>
              <a:t>Network</a:t>
            </a:r>
            <a:r>
              <a:rPr lang="zh-CN" altLang="en-US" sz="1400" dirty="0"/>
              <a:t>获取</a:t>
            </a:r>
            <a:r>
              <a:rPr lang="en-US" altLang="zh-CN" sz="1400" dirty="0" err="1"/>
              <a:t>SocketFactory</a:t>
            </a:r>
            <a:r>
              <a:rPr lang="zh-CN" altLang="en-US" sz="1400" dirty="0"/>
              <a:t>建立</a:t>
            </a:r>
            <a:r>
              <a:rPr lang="en-US" altLang="zh-CN" sz="1400" dirty="0"/>
              <a:t>TCP</a:t>
            </a:r>
            <a:r>
              <a:rPr lang="zh-CN" altLang="en-US" sz="1400" dirty="0"/>
              <a:t>连接，主要用于直播推流</a:t>
            </a:r>
            <a:r>
              <a:rPr lang="en-US" altLang="zh-CN" sz="1400" dirty="0"/>
              <a:t>         </a:t>
            </a:r>
            <a:endParaRPr lang="zh-CN" altLang="en-US" dirty="0"/>
          </a:p>
        </p:txBody>
      </p:sp>
      <p:pic>
        <p:nvPicPr>
          <p:cNvPr id="12" name="图片 11">
            <a:extLst>
              <a:ext uri="{FF2B5EF4-FFF2-40B4-BE49-F238E27FC236}">
                <a16:creationId xmlns:a16="http://schemas.microsoft.com/office/drawing/2014/main" id="{3F2C81C6-7923-4730-824B-D221DD95DA14}"/>
              </a:ext>
            </a:extLst>
          </p:cNvPr>
          <p:cNvPicPr>
            <a:picLocks noChangeAspect="1"/>
          </p:cNvPicPr>
          <p:nvPr/>
        </p:nvPicPr>
        <p:blipFill>
          <a:blip r:embed="rId3"/>
          <a:stretch>
            <a:fillRect/>
          </a:stretch>
        </p:blipFill>
        <p:spPr>
          <a:xfrm>
            <a:off x="966507" y="2772590"/>
            <a:ext cx="7574203" cy="1437440"/>
          </a:xfrm>
          <a:prstGeom prst="rect">
            <a:avLst/>
          </a:prstGeom>
        </p:spPr>
      </p:pic>
    </p:spTree>
    <p:extLst>
      <p:ext uri="{BB962C8B-B14F-4D97-AF65-F5344CB8AC3E}">
        <p14:creationId xmlns:p14="http://schemas.microsoft.com/office/powerpoint/2010/main" val="363072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49" y="-20097"/>
            <a:ext cx="5023699" cy="5185753"/>
          </a:xfrm>
          <a:prstGeom prst="rect">
            <a:avLst/>
          </a:prstGeom>
        </p:spPr>
      </p:pic>
      <p:sp>
        <p:nvSpPr>
          <p:cNvPr id="4" name="矩形 3" hidden="1"/>
          <p:cNvSpPr/>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10790" y="-52870"/>
            <a:ext cx="5641730" cy="5216908"/>
          </a:xfrm>
          <a:custGeom>
            <a:avLst/>
            <a:gdLst>
              <a:gd name="connsiteX0" fmla="*/ 0 w 5436096"/>
              <a:gd name="connsiteY0" fmla="*/ 0 h 5142453"/>
              <a:gd name="connsiteX1" fmla="*/ 5436096 w 5436096"/>
              <a:gd name="connsiteY1" fmla="*/ 0 h 5142453"/>
              <a:gd name="connsiteX2" fmla="*/ 5436096 w 5436096"/>
              <a:gd name="connsiteY2" fmla="*/ 5142453 h 5142453"/>
              <a:gd name="connsiteX3" fmla="*/ 0 w 5436096"/>
              <a:gd name="connsiteY3" fmla="*/ 5142453 h 5142453"/>
              <a:gd name="connsiteX4" fmla="*/ 0 w 5436096"/>
              <a:gd name="connsiteY4" fmla="*/ 0 h 5142453"/>
              <a:gd name="connsiteX0" fmla="*/ 0 w 5436096"/>
              <a:gd name="connsiteY0" fmla="*/ 0 h 5152502"/>
              <a:gd name="connsiteX1" fmla="*/ 5436096 w 5436096"/>
              <a:gd name="connsiteY1" fmla="*/ 0 h 5152502"/>
              <a:gd name="connsiteX2" fmla="*/ 5436096 w 5436096"/>
              <a:gd name="connsiteY2" fmla="*/ 5142453 h 5152502"/>
              <a:gd name="connsiteX3" fmla="*/ 1808703 w 5436096"/>
              <a:gd name="connsiteY3" fmla="*/ 5152502 h 5152502"/>
              <a:gd name="connsiteX4" fmla="*/ 0 w 5436096"/>
              <a:gd name="connsiteY4" fmla="*/ 0 h 5152502"/>
              <a:gd name="connsiteX0" fmla="*/ 0 w 4823147"/>
              <a:gd name="connsiteY0" fmla="*/ 10049 h 5152502"/>
              <a:gd name="connsiteX1" fmla="*/ 4823147 w 4823147"/>
              <a:gd name="connsiteY1" fmla="*/ 0 h 5152502"/>
              <a:gd name="connsiteX2" fmla="*/ 4823147 w 4823147"/>
              <a:gd name="connsiteY2" fmla="*/ 5142453 h 5152502"/>
              <a:gd name="connsiteX3" fmla="*/ 1195754 w 4823147"/>
              <a:gd name="connsiteY3" fmla="*/ 5152502 h 5152502"/>
              <a:gd name="connsiteX4" fmla="*/ 0 w 4823147"/>
              <a:gd name="connsiteY4" fmla="*/ 10049 h 5152502"/>
              <a:gd name="connsiteX0" fmla="*/ 0 w 4578898"/>
              <a:gd name="connsiteY0" fmla="*/ 125 h 5152502"/>
              <a:gd name="connsiteX1" fmla="*/ 4578898 w 4578898"/>
              <a:gd name="connsiteY1" fmla="*/ 0 h 5152502"/>
              <a:gd name="connsiteX2" fmla="*/ 4578898 w 4578898"/>
              <a:gd name="connsiteY2" fmla="*/ 5142453 h 5152502"/>
              <a:gd name="connsiteX3" fmla="*/ 951505 w 4578898"/>
              <a:gd name="connsiteY3" fmla="*/ 5152502 h 5152502"/>
              <a:gd name="connsiteX4" fmla="*/ 0 w 4578898"/>
              <a:gd name="connsiteY4" fmla="*/ 125 h 5152502"/>
              <a:gd name="connsiteX0" fmla="*/ 0 w 4663122"/>
              <a:gd name="connsiteY0" fmla="*/ 10050 h 5152502"/>
              <a:gd name="connsiteX1" fmla="*/ 4663122 w 4663122"/>
              <a:gd name="connsiteY1" fmla="*/ 0 h 5152502"/>
              <a:gd name="connsiteX2" fmla="*/ 4663122 w 4663122"/>
              <a:gd name="connsiteY2" fmla="*/ 5142453 h 5152502"/>
              <a:gd name="connsiteX3" fmla="*/ 1035729 w 4663122"/>
              <a:gd name="connsiteY3" fmla="*/ 5152502 h 5152502"/>
              <a:gd name="connsiteX4" fmla="*/ 0 w 4663122"/>
              <a:gd name="connsiteY4" fmla="*/ 10050 h 5152502"/>
              <a:gd name="connsiteX0" fmla="*/ 0 w 4663122"/>
              <a:gd name="connsiteY0" fmla="*/ 10050 h 5152502"/>
              <a:gd name="connsiteX1" fmla="*/ 4663122 w 4663122"/>
              <a:gd name="connsiteY1" fmla="*/ 0 h 5152502"/>
              <a:gd name="connsiteX2" fmla="*/ 4663122 w 4663122"/>
              <a:gd name="connsiteY2" fmla="*/ 5142453 h 5152502"/>
              <a:gd name="connsiteX3" fmla="*/ 1002507 w 4663122"/>
              <a:gd name="connsiteY3" fmla="*/ 5152502 h 5152502"/>
              <a:gd name="connsiteX4" fmla="*/ 0 w 4663122"/>
              <a:gd name="connsiteY4" fmla="*/ 10050 h 5152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3122" h="5152502">
                <a:moveTo>
                  <a:pt x="0" y="10050"/>
                </a:moveTo>
                <a:lnTo>
                  <a:pt x="4663122" y="0"/>
                </a:lnTo>
                <a:lnTo>
                  <a:pt x="4663122" y="5142453"/>
                </a:lnTo>
                <a:lnTo>
                  <a:pt x="1002507" y="5152502"/>
                </a:lnTo>
                <a:lnTo>
                  <a:pt x="0" y="10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360040" y="195486"/>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5190" y="342518"/>
            <a:ext cx="290264" cy="2902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66CCFF"/>
                  </a:gs>
                  <a:gs pos="52000">
                    <a:schemeClr val="bg1"/>
                  </a:gs>
                  <a:gs pos="100000">
                    <a:srgbClr val="0070C0"/>
                  </a:gs>
                </a:gsLst>
                <a:lin ang="0" scaled="1"/>
              </a:gradFill>
            </a:endParaRPr>
          </a:p>
        </p:txBody>
      </p:sp>
      <p:sp>
        <p:nvSpPr>
          <p:cNvPr id="10" name="标题 1"/>
          <p:cNvSpPr txBox="1">
            <a:spLocks/>
          </p:cNvSpPr>
          <p:nvPr/>
        </p:nvSpPr>
        <p:spPr>
          <a:xfrm>
            <a:off x="1115616" y="205978"/>
            <a:ext cx="8229600" cy="565572"/>
          </a:xfrm>
          <a:prstGeom prst="rect">
            <a:avLst/>
          </a:prstGeom>
        </p:spPr>
        <p:txBody>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r>
              <a:rPr lang="zh-CN" altLang="en-US" sz="2000" b="1" dirty="0">
                <a:solidFill>
                  <a:schemeClr val="bg1"/>
                </a:solidFill>
              </a:rPr>
              <a:t>目  录</a:t>
            </a:r>
            <a:endParaRPr lang="zh-CN" altLang="en-US" sz="1400" b="1" dirty="0">
              <a:solidFill>
                <a:schemeClr val="bg1"/>
              </a:solidFill>
            </a:endParaRPr>
          </a:p>
        </p:txBody>
      </p:sp>
      <p:sp>
        <p:nvSpPr>
          <p:cNvPr id="11" name="Rectangle 22"/>
          <p:cNvSpPr>
            <a:spLocks noChangeArrowheads="1"/>
          </p:cNvSpPr>
          <p:nvPr/>
        </p:nvSpPr>
        <p:spPr bwMode="auto">
          <a:xfrm>
            <a:off x="5206858" y="1203624"/>
            <a:ext cx="3852453" cy="67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fontAlgn="base">
              <a:lnSpc>
                <a:spcPct val="120000"/>
              </a:lnSpc>
            </a:pPr>
            <a:r>
              <a:rPr lang="zh-CN" altLang="en-US" sz="2000" b="1" dirty="0">
                <a:solidFill>
                  <a:schemeClr val="bg1"/>
                </a:solidFill>
                <a:latin typeface="微软雅黑" pitchFamily="34" charset="-122"/>
                <a:ea typeface="微软雅黑" pitchFamily="34" charset="-122"/>
              </a:rPr>
              <a:t>项目回顾</a:t>
            </a:r>
          </a:p>
          <a:p>
            <a:pPr algn="l" eaLnBrk="1" fontAlgn="base" hangingPunct="1">
              <a:lnSpc>
                <a:spcPct val="120000"/>
              </a:lnSpc>
            </a:pPr>
            <a:r>
              <a:rPr lang="zh-CN" altLang="en-US" sz="1200" dirty="0">
                <a:solidFill>
                  <a:schemeClr val="bg1"/>
                </a:solidFill>
                <a:latin typeface="微软雅黑" pitchFamily="34" charset="-122"/>
                <a:ea typeface="微软雅黑" pitchFamily="34" charset="-122"/>
              </a:rPr>
              <a:t>项目沟通过程</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项目延迟原因</a:t>
            </a:r>
          </a:p>
        </p:txBody>
      </p:sp>
      <p:sp>
        <p:nvSpPr>
          <p:cNvPr id="12" name="WordArt 20"/>
          <p:cNvSpPr>
            <a:spLocks noChangeArrowheads="1" noChangeShapeType="1" noTextEdit="1"/>
          </p:cNvSpPr>
          <p:nvPr/>
        </p:nvSpPr>
        <p:spPr bwMode="auto">
          <a:xfrm>
            <a:off x="4491681" y="574684"/>
            <a:ext cx="224335"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pPr algn="l"/>
            <a:r>
              <a:rPr lang="en-US" altLang="zh-CN" sz="3400" b="1" dirty="0">
                <a:solidFill>
                  <a:schemeClr val="bg1"/>
                </a:solidFill>
                <a:latin typeface="微软雅黑" pitchFamily="34" charset="-122"/>
                <a:ea typeface="微软雅黑" pitchFamily="34" charset="-122"/>
                <a:cs typeface="Arial"/>
              </a:rPr>
              <a:t>1</a:t>
            </a:r>
            <a:endParaRPr lang="zh-CN" altLang="en-US" sz="3400" b="1" dirty="0">
              <a:solidFill>
                <a:schemeClr val="bg1"/>
              </a:solidFill>
              <a:latin typeface="微软雅黑" pitchFamily="34" charset="-122"/>
              <a:ea typeface="微软雅黑" pitchFamily="34" charset="-122"/>
              <a:cs typeface="Arial"/>
            </a:endParaRPr>
          </a:p>
        </p:txBody>
      </p:sp>
      <p:sp>
        <p:nvSpPr>
          <p:cNvPr id="13" name="Rectangle 22"/>
          <p:cNvSpPr>
            <a:spLocks noChangeArrowheads="1"/>
          </p:cNvSpPr>
          <p:nvPr/>
        </p:nvSpPr>
        <p:spPr bwMode="auto">
          <a:xfrm>
            <a:off x="4913716" y="481712"/>
            <a:ext cx="3647510" cy="56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zh-CN" altLang="en-US" sz="1400" b="1" dirty="0">
                <a:solidFill>
                  <a:schemeClr val="bg1"/>
                </a:solidFill>
                <a:latin typeface="微软雅黑" pitchFamily="34" charset="-122"/>
                <a:ea typeface="微软雅黑" pitchFamily="34" charset="-122"/>
                <a:sym typeface="Arial" pitchFamily="34" charset="0"/>
              </a:rPr>
              <a:t>项目介绍</a:t>
            </a:r>
          </a:p>
          <a:p>
            <a:pPr algn="l" eaLnBrk="1" fontAlgn="base" hangingPunct="1">
              <a:lnSpc>
                <a:spcPct val="120000"/>
              </a:lnSpc>
            </a:pPr>
            <a:r>
              <a:rPr lang="zh-CN" altLang="en-US" sz="1200" dirty="0">
                <a:solidFill>
                  <a:schemeClr val="bg1"/>
                </a:solidFill>
                <a:latin typeface="微软雅黑" pitchFamily="34" charset="-122"/>
                <a:ea typeface="微软雅黑" pitchFamily="34" charset="-122"/>
              </a:rPr>
              <a:t>项目背景</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项目功能</a:t>
            </a:r>
          </a:p>
        </p:txBody>
      </p:sp>
      <p:sp>
        <p:nvSpPr>
          <p:cNvPr id="14" name="WordArt 20"/>
          <p:cNvSpPr>
            <a:spLocks noChangeArrowheads="1" noChangeShapeType="1" noTextEdit="1"/>
          </p:cNvSpPr>
          <p:nvPr/>
        </p:nvSpPr>
        <p:spPr bwMode="auto">
          <a:xfrm>
            <a:off x="4714537" y="1325271"/>
            <a:ext cx="299113"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pPr algn="r"/>
            <a:r>
              <a:rPr lang="en-US" altLang="zh-CN" sz="3400" b="1" dirty="0">
                <a:solidFill>
                  <a:schemeClr val="bg1"/>
                </a:solidFill>
                <a:latin typeface="微软雅黑" pitchFamily="34" charset="-122"/>
                <a:ea typeface="微软雅黑" pitchFamily="34" charset="-122"/>
                <a:cs typeface="Arial"/>
              </a:rPr>
              <a:t>2</a:t>
            </a:r>
            <a:endParaRPr lang="zh-CN" altLang="en-US" sz="3400" b="1" dirty="0">
              <a:solidFill>
                <a:schemeClr val="bg1"/>
              </a:solidFill>
              <a:latin typeface="微软雅黑" pitchFamily="34" charset="-122"/>
              <a:ea typeface="微软雅黑" pitchFamily="34" charset="-122"/>
              <a:cs typeface="Arial"/>
            </a:endParaRPr>
          </a:p>
        </p:txBody>
      </p:sp>
      <p:sp>
        <p:nvSpPr>
          <p:cNvPr id="15" name="WordArt 20"/>
          <p:cNvSpPr>
            <a:spLocks noChangeArrowheads="1" noChangeShapeType="1" noTextEdit="1"/>
          </p:cNvSpPr>
          <p:nvPr/>
        </p:nvSpPr>
        <p:spPr bwMode="auto">
          <a:xfrm>
            <a:off x="5272144" y="2941912"/>
            <a:ext cx="299113"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a:solidFill>
                  <a:schemeClr val="bg1"/>
                </a:solidFill>
                <a:latin typeface="微软雅黑" pitchFamily="34" charset="-122"/>
                <a:ea typeface="微软雅黑" pitchFamily="34" charset="-122"/>
                <a:cs typeface="Arial"/>
              </a:rPr>
              <a:t>4</a:t>
            </a:r>
            <a:endParaRPr lang="zh-CN" altLang="en-US" sz="3400" b="1" dirty="0">
              <a:solidFill>
                <a:schemeClr val="bg1"/>
              </a:solidFill>
              <a:latin typeface="微软雅黑" pitchFamily="34" charset="-122"/>
              <a:ea typeface="微软雅黑" pitchFamily="34" charset="-122"/>
              <a:cs typeface="Arial"/>
            </a:endParaRPr>
          </a:p>
        </p:txBody>
      </p:sp>
      <p:sp>
        <p:nvSpPr>
          <p:cNvPr id="16" name="Rectangle 22"/>
          <p:cNvSpPr>
            <a:spLocks noChangeArrowheads="1"/>
          </p:cNvSpPr>
          <p:nvPr/>
        </p:nvSpPr>
        <p:spPr bwMode="auto">
          <a:xfrm>
            <a:off x="5469463" y="1994950"/>
            <a:ext cx="2916349" cy="108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87644" tIns="43822" rIns="87644" bIns="43822">
            <a:spAutoFit/>
          </a:bodyPr>
          <a:lstStyle/>
          <a:p>
            <a:pPr algn="l" eaLnBrk="1" fontAlgn="base" hangingPunct="1">
              <a:lnSpc>
                <a:spcPct val="120000"/>
              </a:lnSpc>
            </a:pPr>
            <a:r>
              <a:rPr lang="zh-CN" altLang="en-US" sz="2000" b="1" dirty="0">
                <a:solidFill>
                  <a:schemeClr val="bg1"/>
                </a:solidFill>
                <a:latin typeface="微软雅黑" pitchFamily="34" charset="-122"/>
                <a:ea typeface="微软雅黑" pitchFamily="34" charset="-122"/>
                <a:sym typeface="Arial" pitchFamily="34" charset="0"/>
              </a:rPr>
              <a:t>项目难点</a:t>
            </a:r>
            <a:endParaRPr lang="en-US" altLang="zh-CN" sz="2000" b="1" dirty="0">
              <a:solidFill>
                <a:schemeClr val="bg1"/>
              </a:solidFill>
              <a:latin typeface="微软雅黑" pitchFamily="34" charset="-122"/>
              <a:ea typeface="微软雅黑" pitchFamily="34" charset="-122"/>
              <a:sym typeface="Arial" pitchFamily="34" charset="0"/>
            </a:endParaRPr>
          </a:p>
          <a:p>
            <a:pPr fontAlgn="base">
              <a:lnSpc>
                <a:spcPct val="120000"/>
              </a:lnSpc>
            </a:pPr>
            <a:r>
              <a:rPr lang="zh-CN" altLang="en-US" sz="1200" dirty="0">
                <a:solidFill>
                  <a:schemeClr val="bg1"/>
                </a:solidFill>
                <a:latin typeface="微软雅黑" pitchFamily="34" charset="-122"/>
                <a:ea typeface="微软雅黑" pitchFamily="34" charset="-122"/>
              </a:rPr>
              <a:t>介绍项目中难点</a:t>
            </a:r>
          </a:p>
          <a:p>
            <a:pPr algn="l" eaLnBrk="1" fontAlgn="base" hangingPunct="1">
              <a:lnSpc>
                <a:spcPct val="120000"/>
              </a:lnSpc>
            </a:pPr>
            <a:endParaRPr lang="zh-CN" altLang="en-US" sz="2000" dirty="0">
              <a:solidFill>
                <a:schemeClr val="bg1"/>
              </a:solidFill>
              <a:latin typeface="微软雅黑" pitchFamily="34" charset="-122"/>
              <a:ea typeface="微软雅黑" pitchFamily="34" charset="-122"/>
            </a:endParaRPr>
          </a:p>
        </p:txBody>
      </p:sp>
      <p:sp>
        <p:nvSpPr>
          <p:cNvPr id="17" name="Rectangle 22"/>
          <p:cNvSpPr>
            <a:spLocks noChangeArrowheads="1"/>
          </p:cNvSpPr>
          <p:nvPr/>
        </p:nvSpPr>
        <p:spPr bwMode="auto">
          <a:xfrm>
            <a:off x="5718007" y="2813666"/>
            <a:ext cx="3534513" cy="67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zh-CN" altLang="en-US" sz="2000" b="1" dirty="0">
                <a:solidFill>
                  <a:schemeClr val="bg1"/>
                </a:solidFill>
                <a:latin typeface="微软雅黑" pitchFamily="34" charset="-122"/>
                <a:ea typeface="微软雅黑" pitchFamily="34" charset="-122"/>
                <a:sym typeface="Arial" pitchFamily="34" charset="0"/>
              </a:rPr>
              <a:t>项目运用的关键知识点</a:t>
            </a:r>
            <a:endParaRPr lang="en-US" altLang="zh-CN" sz="2000" b="1" dirty="0">
              <a:solidFill>
                <a:schemeClr val="bg1"/>
              </a:solidFill>
              <a:latin typeface="微软雅黑" pitchFamily="34" charset="-122"/>
              <a:ea typeface="微软雅黑" pitchFamily="34" charset="-122"/>
              <a:sym typeface="Arial" pitchFamily="34" charset="0"/>
            </a:endParaRPr>
          </a:p>
          <a:p>
            <a:pPr algn="l" eaLnBrk="1" fontAlgn="base" hangingPunct="1">
              <a:lnSpc>
                <a:spcPct val="120000"/>
              </a:lnSpc>
            </a:pPr>
            <a:r>
              <a:rPr lang="zh-CN" altLang="en-US" sz="1200" dirty="0">
                <a:solidFill>
                  <a:schemeClr val="bg1"/>
                </a:solidFill>
                <a:latin typeface="微软雅黑" pitchFamily="34" charset="-122"/>
                <a:ea typeface="微软雅黑" pitchFamily="34" charset="-122"/>
              </a:rPr>
              <a:t>项目中使用的知识点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遇到的问题和解决方案</a:t>
            </a:r>
          </a:p>
        </p:txBody>
      </p:sp>
      <p:sp>
        <p:nvSpPr>
          <p:cNvPr id="18" name="WordArt 20"/>
          <p:cNvSpPr>
            <a:spLocks noChangeArrowheads="1" noChangeShapeType="1" noTextEdit="1"/>
          </p:cNvSpPr>
          <p:nvPr/>
        </p:nvSpPr>
        <p:spPr bwMode="auto">
          <a:xfrm>
            <a:off x="4991248" y="2124653"/>
            <a:ext cx="299113"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a:solidFill>
                  <a:schemeClr val="bg1"/>
                </a:solidFill>
                <a:latin typeface="微软雅黑" pitchFamily="34" charset="-122"/>
                <a:ea typeface="微软雅黑" pitchFamily="34" charset="-122"/>
                <a:cs typeface="Arial"/>
              </a:rPr>
              <a:t>3</a:t>
            </a:r>
            <a:endParaRPr lang="zh-CN" altLang="en-US" sz="3400" b="1" dirty="0">
              <a:solidFill>
                <a:schemeClr val="bg1"/>
              </a:solidFill>
              <a:latin typeface="微软雅黑" pitchFamily="34" charset="-122"/>
              <a:ea typeface="微软雅黑" pitchFamily="34" charset="-122"/>
              <a:cs typeface="Arial"/>
            </a:endParaRPr>
          </a:p>
        </p:txBody>
      </p:sp>
      <p:pic>
        <p:nvPicPr>
          <p:cNvPr id="20" name="1" descr="D:\360data\重要数据\桌面\666666666.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1" name="2" descr="D:\360data\重要数据\桌面\555555555.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2" name="3" descr="D:\360data\重要数据\桌面\4444444444.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3" name="4" descr="D:\360data\重要数据\桌面\333333333333.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4" name="5" descr="D:\360data\重要数据\桌面\222222.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5" name="6" descr="D:\360data\重要数据\桌面\11111111.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sp>
        <p:nvSpPr>
          <p:cNvPr id="26" name="矩形 25"/>
          <p:cNvSpPr/>
          <p:nvPr/>
        </p:nvSpPr>
        <p:spPr>
          <a:xfrm>
            <a:off x="1259632" y="2067694"/>
            <a:ext cx="3456384" cy="835998"/>
          </a:xfrm>
          <a:prstGeom prst="rect">
            <a:avLst/>
          </a:prstGeom>
        </p:spPr>
        <p:txBody>
          <a:bodyPr wrap="square">
            <a:spAutoFit/>
          </a:bodyPr>
          <a:lstStyle/>
          <a:p>
            <a:pPr fontAlgn="base">
              <a:lnSpc>
                <a:spcPct val="120000"/>
              </a:lnSpc>
            </a:pPr>
            <a:r>
              <a:rPr lang="zh-CN" altLang="en-US" sz="4400" b="1" dirty="0">
                <a:solidFill>
                  <a:schemeClr val="bg1"/>
                </a:solidFill>
                <a:effectLst>
                  <a:outerShdw blurRad="50800" dist="50800" dir="5400000" algn="ctr" rotWithShape="0">
                    <a:schemeClr val="tx1">
                      <a:alpha val="42000"/>
                    </a:schemeClr>
                  </a:outerShdw>
                </a:effectLst>
                <a:latin typeface="微软雅黑" pitchFamily="34" charset="-122"/>
                <a:ea typeface="微软雅黑" pitchFamily="34" charset="-122"/>
                <a:sym typeface="Arial" pitchFamily="34" charset="0"/>
              </a:rPr>
              <a:t>目 录</a:t>
            </a:r>
          </a:p>
        </p:txBody>
      </p:sp>
      <p:sp>
        <p:nvSpPr>
          <p:cNvPr id="134" name="WordArt 20"/>
          <p:cNvSpPr>
            <a:spLocks noChangeArrowheads="1" noChangeShapeType="1" noTextEdit="1"/>
          </p:cNvSpPr>
          <p:nvPr/>
        </p:nvSpPr>
        <p:spPr bwMode="auto">
          <a:xfrm>
            <a:off x="5571257" y="3797986"/>
            <a:ext cx="296887" cy="45161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a:solidFill>
                  <a:schemeClr val="bg1"/>
                </a:solidFill>
                <a:latin typeface="微软雅黑" pitchFamily="34" charset="-122"/>
                <a:ea typeface="微软雅黑" pitchFamily="34" charset="-122"/>
                <a:cs typeface="Arial"/>
              </a:rPr>
              <a:t>5</a:t>
            </a:r>
            <a:endParaRPr lang="zh-CN" altLang="en-US" sz="3400" b="1" dirty="0">
              <a:solidFill>
                <a:schemeClr val="bg1"/>
              </a:solidFill>
              <a:latin typeface="微软雅黑" pitchFamily="34" charset="-122"/>
              <a:ea typeface="微软雅黑" pitchFamily="34" charset="-122"/>
              <a:cs typeface="Arial"/>
            </a:endParaRPr>
          </a:p>
        </p:txBody>
      </p:sp>
      <p:sp>
        <p:nvSpPr>
          <p:cNvPr id="135" name="Rectangle 22"/>
          <p:cNvSpPr>
            <a:spLocks noChangeArrowheads="1"/>
          </p:cNvSpPr>
          <p:nvPr/>
        </p:nvSpPr>
        <p:spPr bwMode="auto">
          <a:xfrm>
            <a:off x="6137103" y="3797986"/>
            <a:ext cx="3534513" cy="42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zh-CN" altLang="en-US" sz="2000" b="1" dirty="0">
                <a:solidFill>
                  <a:schemeClr val="bg1"/>
                </a:solidFill>
                <a:latin typeface="微软雅黑" pitchFamily="34" charset="-122"/>
                <a:ea typeface="微软雅黑" pitchFamily="34" charset="-122"/>
                <a:sym typeface="Arial" pitchFamily="34" charset="0"/>
              </a:rPr>
              <a:t>总结</a:t>
            </a:r>
            <a:endParaRPr lang="zh-CN" altLang="en-US"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89304253"/>
      </p:ext>
    </p:extLst>
  </p:cSld>
  <p:clrMapOvr>
    <a:masterClrMapping/>
  </p:clrMapOvr>
  <p:transition spd="slow" advTm="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with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300" fill="hold"/>
                                        <p:tgtEl>
                                          <p:spTgt spid="7"/>
                                        </p:tgtEl>
                                        <p:attrNameLst>
                                          <p:attrName>ppt_w</p:attrName>
                                        </p:attrNameLst>
                                      </p:cBhvr>
                                      <p:tavLst>
                                        <p:tav tm="0">
                                          <p:val>
                                            <p:fltVal val="0"/>
                                          </p:val>
                                        </p:tav>
                                        <p:tav tm="100000">
                                          <p:val>
                                            <p:strVal val="#ppt_w"/>
                                          </p:val>
                                        </p:tav>
                                      </p:tavLst>
                                    </p:anim>
                                    <p:anim calcmode="lin" valueType="num">
                                      <p:cBhvr>
                                        <p:cTn id="17" dur="300" fill="hold"/>
                                        <p:tgtEl>
                                          <p:spTgt spid="7"/>
                                        </p:tgtEl>
                                        <p:attrNameLst>
                                          <p:attrName>ppt_h</p:attrName>
                                        </p:attrNameLst>
                                      </p:cBhvr>
                                      <p:tavLst>
                                        <p:tav tm="0">
                                          <p:val>
                                            <p:fltVal val="0"/>
                                          </p:val>
                                        </p:tav>
                                        <p:tav tm="100000">
                                          <p:val>
                                            <p:strVal val="#ppt_h"/>
                                          </p:val>
                                        </p:tav>
                                      </p:tavLst>
                                    </p:anim>
                                    <p:anim calcmode="lin" valueType="num">
                                      <p:cBhvr>
                                        <p:cTn id="18" dur="300" fill="hold"/>
                                        <p:tgtEl>
                                          <p:spTgt spid="7"/>
                                        </p:tgtEl>
                                        <p:attrNameLst>
                                          <p:attrName>style.rotation</p:attrName>
                                        </p:attrNameLst>
                                      </p:cBhvr>
                                      <p:tavLst>
                                        <p:tav tm="0">
                                          <p:val>
                                            <p:fltVal val="90"/>
                                          </p:val>
                                        </p:tav>
                                        <p:tav tm="100000">
                                          <p:val>
                                            <p:fltVal val="0"/>
                                          </p:val>
                                        </p:tav>
                                      </p:tavLst>
                                    </p:anim>
                                    <p:animEffect transition="in" filter="fade">
                                      <p:cBhvr>
                                        <p:cTn id="19" dur="300"/>
                                        <p:tgtEl>
                                          <p:spTgt spid="7"/>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300" fill="hold"/>
                                        <p:tgtEl>
                                          <p:spTgt spid="8"/>
                                        </p:tgtEl>
                                        <p:attrNameLst>
                                          <p:attrName>ppt_w</p:attrName>
                                        </p:attrNameLst>
                                      </p:cBhvr>
                                      <p:tavLst>
                                        <p:tav tm="0">
                                          <p:val>
                                            <p:fltVal val="0"/>
                                          </p:val>
                                        </p:tav>
                                        <p:tav tm="100000">
                                          <p:val>
                                            <p:strVal val="#ppt_w"/>
                                          </p:val>
                                        </p:tav>
                                      </p:tavLst>
                                    </p:anim>
                                    <p:anim calcmode="lin" valueType="num">
                                      <p:cBhvr>
                                        <p:cTn id="23" dur="300" fill="hold"/>
                                        <p:tgtEl>
                                          <p:spTgt spid="8"/>
                                        </p:tgtEl>
                                        <p:attrNameLst>
                                          <p:attrName>ppt_h</p:attrName>
                                        </p:attrNameLst>
                                      </p:cBhvr>
                                      <p:tavLst>
                                        <p:tav tm="0">
                                          <p:val>
                                            <p:fltVal val="0"/>
                                          </p:val>
                                        </p:tav>
                                        <p:tav tm="100000">
                                          <p:val>
                                            <p:strVal val="#ppt_h"/>
                                          </p:val>
                                        </p:tav>
                                      </p:tavLst>
                                    </p:anim>
                                    <p:anim calcmode="lin" valueType="num">
                                      <p:cBhvr>
                                        <p:cTn id="24" dur="300" fill="hold"/>
                                        <p:tgtEl>
                                          <p:spTgt spid="8"/>
                                        </p:tgtEl>
                                        <p:attrNameLst>
                                          <p:attrName>style.rotation</p:attrName>
                                        </p:attrNameLst>
                                      </p:cBhvr>
                                      <p:tavLst>
                                        <p:tav tm="0">
                                          <p:val>
                                            <p:fltVal val="90"/>
                                          </p:val>
                                        </p:tav>
                                        <p:tav tm="100000">
                                          <p:val>
                                            <p:fltVal val="0"/>
                                          </p:val>
                                        </p:tav>
                                      </p:tavLst>
                                    </p:anim>
                                    <p:animEffect transition="in" filter="fade">
                                      <p:cBhvr>
                                        <p:cTn id="25" dur="300"/>
                                        <p:tgtEl>
                                          <p:spTgt spid="8"/>
                                        </p:tgtEl>
                                      </p:cBhvr>
                                    </p:animEffect>
                                  </p:childTnLst>
                                </p:cTn>
                              </p:par>
                              <p:par>
                                <p:cTn id="26" presetID="41" presetClass="entr" presetSubtype="0" fill="hold" grpId="0" nodeType="withEffect">
                                  <p:stCondLst>
                                    <p:cond delay="700"/>
                                  </p:stCondLst>
                                  <p:iterate type="lt">
                                    <p:tmPct val="10000"/>
                                  </p:iterate>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9" dur="300" fill="hold"/>
                                        <p:tgtEl>
                                          <p:spTgt spid="10"/>
                                        </p:tgtEl>
                                        <p:attrNameLst>
                                          <p:attrName>ppt_y</p:attrName>
                                        </p:attrNameLst>
                                      </p:cBhvr>
                                      <p:tavLst>
                                        <p:tav tm="0">
                                          <p:val>
                                            <p:strVal val="#ppt_y"/>
                                          </p:val>
                                        </p:tav>
                                        <p:tav tm="100000">
                                          <p:val>
                                            <p:strVal val="#ppt_y"/>
                                          </p:val>
                                        </p:tav>
                                      </p:tavLst>
                                    </p:anim>
                                    <p:anim calcmode="lin" valueType="num">
                                      <p:cBhvr>
                                        <p:cTn id="30" dur="3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1" dur="3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300" tmFilter="0,0; .5, 1; 1, 1"/>
                                        <p:tgtEl>
                                          <p:spTgt spid="10"/>
                                        </p:tgtEl>
                                      </p:cBhvr>
                                    </p:animEffect>
                                  </p:childTnLst>
                                </p:cTn>
                              </p:par>
                              <p:par>
                                <p:cTn id="33" presetID="49" presetClass="entr" presetSubtype="0" decel="100000" fill="hold" grpId="0" nodeType="withEffect">
                                  <p:stCondLst>
                                    <p:cond delay="150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 calcmode="lin" valueType="num">
                                      <p:cBhvr>
                                        <p:cTn id="37" dur="500" fill="hold"/>
                                        <p:tgtEl>
                                          <p:spTgt spid="12"/>
                                        </p:tgtEl>
                                        <p:attrNameLst>
                                          <p:attrName>style.rotation</p:attrName>
                                        </p:attrNameLst>
                                      </p:cBhvr>
                                      <p:tavLst>
                                        <p:tav tm="0">
                                          <p:val>
                                            <p:fltVal val="360"/>
                                          </p:val>
                                        </p:tav>
                                        <p:tav tm="100000">
                                          <p:val>
                                            <p:fltVal val="0"/>
                                          </p:val>
                                        </p:tav>
                                      </p:tavLst>
                                    </p:anim>
                                    <p:animEffect>
                                      <p:cBhvr>
                                        <p:cTn id="38" dur="500"/>
                                        <p:tgtEl>
                                          <p:spTgt spid="12"/>
                                        </p:tgtEl>
                                      </p:cBhvr>
                                    </p:animEffect>
                                  </p:childTnLst>
                                </p:cTn>
                              </p:par>
                              <p:par>
                                <p:cTn id="39" presetID="42" presetClass="entr" presetSubtype="0" fill="hold" grpId="0" nodeType="withEffect">
                                  <p:stCondLst>
                                    <p:cond delay="2000"/>
                                  </p:stCondLst>
                                  <p:childTnLst>
                                    <p:set>
                                      <p:cBhvr>
                                        <p:cTn id="40" dur="1" fill="hold">
                                          <p:stCondLst>
                                            <p:cond delay="0"/>
                                          </p:stCondLst>
                                        </p:cTn>
                                        <p:tgtEl>
                                          <p:spTgt spid="13"/>
                                        </p:tgtEl>
                                        <p:attrNameLst>
                                          <p:attrName>style.visibility</p:attrName>
                                        </p:attrNameLst>
                                      </p:cBhvr>
                                      <p:to>
                                        <p:strVal val="visible"/>
                                      </p:to>
                                    </p:set>
                                    <p:animEffect>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9" presetClass="entr" presetSubtype="0" decel="100000" fill="hold" grpId="0" nodeType="withEffect">
                                  <p:stCondLst>
                                    <p:cond delay="300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 calcmode="lin" valueType="num">
                                      <p:cBhvr>
                                        <p:cTn id="48" dur="500" fill="hold"/>
                                        <p:tgtEl>
                                          <p:spTgt spid="14"/>
                                        </p:tgtEl>
                                        <p:attrNameLst>
                                          <p:attrName>style.rotation</p:attrName>
                                        </p:attrNameLst>
                                      </p:cBhvr>
                                      <p:tavLst>
                                        <p:tav tm="0">
                                          <p:val>
                                            <p:fltVal val="360"/>
                                          </p:val>
                                        </p:tav>
                                        <p:tav tm="100000">
                                          <p:val>
                                            <p:fltVal val="0"/>
                                          </p:val>
                                        </p:tav>
                                      </p:tavLst>
                                    </p:anim>
                                    <p:animEffect>
                                      <p:cBhvr>
                                        <p:cTn id="49" dur="500"/>
                                        <p:tgtEl>
                                          <p:spTgt spid="14"/>
                                        </p:tgtEl>
                                      </p:cBhvr>
                                    </p:animEffect>
                                  </p:childTnLst>
                                </p:cTn>
                              </p:par>
                              <p:par>
                                <p:cTn id="50" presetID="42" presetClass="entr" presetSubtype="0" fill="hold" grpId="0" nodeType="withEffect">
                                  <p:stCondLst>
                                    <p:cond delay="3500"/>
                                  </p:stCondLst>
                                  <p:childTnLst>
                                    <p:set>
                                      <p:cBhvr>
                                        <p:cTn id="51" dur="1" fill="hold">
                                          <p:stCondLst>
                                            <p:cond delay="0"/>
                                          </p:stCondLst>
                                        </p:cTn>
                                        <p:tgtEl>
                                          <p:spTgt spid="11"/>
                                        </p:tgtEl>
                                        <p:attrNameLst>
                                          <p:attrName>style.visibility</p:attrName>
                                        </p:attrNameLst>
                                      </p:cBhvr>
                                      <p:to>
                                        <p:strVal val="visible"/>
                                      </p:to>
                                    </p:set>
                                    <p:animEffect>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9" presetClass="entr" presetSubtype="0" decel="100000" fill="hold" grpId="0" nodeType="withEffect">
                                  <p:stCondLst>
                                    <p:cond delay="45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 calcmode="lin" valueType="num">
                                      <p:cBhvr>
                                        <p:cTn id="59" dur="500" fill="hold"/>
                                        <p:tgtEl>
                                          <p:spTgt spid="18"/>
                                        </p:tgtEl>
                                        <p:attrNameLst>
                                          <p:attrName>style.rotation</p:attrName>
                                        </p:attrNameLst>
                                      </p:cBhvr>
                                      <p:tavLst>
                                        <p:tav tm="0">
                                          <p:val>
                                            <p:fltVal val="360"/>
                                          </p:val>
                                        </p:tav>
                                        <p:tav tm="100000">
                                          <p:val>
                                            <p:fltVal val="0"/>
                                          </p:val>
                                        </p:tav>
                                      </p:tavLst>
                                    </p:anim>
                                    <p:animEffect>
                                      <p:cBhvr>
                                        <p:cTn id="60" dur="500"/>
                                        <p:tgtEl>
                                          <p:spTgt spid="18"/>
                                        </p:tgtEl>
                                      </p:cBhvr>
                                    </p:animEffect>
                                  </p:childTnLst>
                                </p:cTn>
                              </p:par>
                              <p:par>
                                <p:cTn id="61" presetID="42" presetClass="entr" presetSubtype="0" fill="hold" grpId="0" nodeType="withEffect">
                                  <p:stCondLst>
                                    <p:cond delay="5000"/>
                                  </p:stCondLst>
                                  <p:childTnLst>
                                    <p:set>
                                      <p:cBhvr>
                                        <p:cTn id="62" dur="1" fill="hold">
                                          <p:stCondLst>
                                            <p:cond delay="0"/>
                                          </p:stCondLst>
                                        </p:cTn>
                                        <p:tgtEl>
                                          <p:spTgt spid="16"/>
                                        </p:tgtEl>
                                        <p:attrNameLst>
                                          <p:attrName>style.visibility</p:attrName>
                                        </p:attrNameLst>
                                      </p:cBhvr>
                                      <p:to>
                                        <p:strVal val="visible"/>
                                      </p:to>
                                    </p:set>
                                    <p:animEffect>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9" presetClass="entr" presetSubtype="0" decel="100000" fill="hold" grpId="0" nodeType="withEffect">
                                  <p:stCondLst>
                                    <p:cond delay="60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 calcmode="lin" valueType="num">
                                      <p:cBhvr>
                                        <p:cTn id="70" dur="500" fill="hold"/>
                                        <p:tgtEl>
                                          <p:spTgt spid="15"/>
                                        </p:tgtEl>
                                        <p:attrNameLst>
                                          <p:attrName>style.rotation</p:attrName>
                                        </p:attrNameLst>
                                      </p:cBhvr>
                                      <p:tavLst>
                                        <p:tav tm="0">
                                          <p:val>
                                            <p:fltVal val="360"/>
                                          </p:val>
                                        </p:tav>
                                        <p:tav tm="100000">
                                          <p:val>
                                            <p:fltVal val="0"/>
                                          </p:val>
                                        </p:tav>
                                      </p:tavLst>
                                    </p:anim>
                                    <p:animEffect>
                                      <p:cBhvr>
                                        <p:cTn id="71" dur="500"/>
                                        <p:tgtEl>
                                          <p:spTgt spid="15"/>
                                        </p:tgtEl>
                                      </p:cBhvr>
                                    </p:animEffect>
                                  </p:childTnLst>
                                </p:cTn>
                              </p:par>
                              <p:par>
                                <p:cTn id="72" presetID="42" presetClass="entr" presetSubtype="0" fill="hold" grpId="0" nodeType="withEffect">
                                  <p:stCondLst>
                                    <p:cond delay="6500"/>
                                  </p:stCondLst>
                                  <p:childTnLst>
                                    <p:set>
                                      <p:cBhvr>
                                        <p:cTn id="73" dur="1" fill="hold">
                                          <p:stCondLst>
                                            <p:cond delay="0"/>
                                          </p:stCondLst>
                                        </p:cTn>
                                        <p:tgtEl>
                                          <p:spTgt spid="17"/>
                                        </p:tgtEl>
                                        <p:attrNameLst>
                                          <p:attrName>style.visibility</p:attrName>
                                        </p:attrNameLst>
                                      </p:cBhvr>
                                      <p:to>
                                        <p:strVal val="visible"/>
                                      </p:to>
                                    </p:set>
                                    <p:animEffect>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10" presetClass="entr" presetSubtype="0" fill="hold" nodeType="withEffect">
                                  <p:stCondLst>
                                    <p:cond delay="100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nodeType="withEffect">
                                  <p:stCondLst>
                                    <p:cond delay="100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nodeType="withEffect">
                                  <p:stCondLst>
                                    <p:cond delay="100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nodeType="withEffect">
                                  <p:stCondLst>
                                    <p:cond delay="100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nodeType="withEffect">
                                  <p:stCondLst>
                                    <p:cond delay="100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par>
                                <p:cTn id="92" presetID="10" presetClass="entr" presetSubtype="0" fill="hold" nodeType="withEffect">
                                  <p:stCondLst>
                                    <p:cond delay="100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par>
                                <p:cTn id="95" presetID="8" presetClass="emph" presetSubtype="0" repeatCount="3000" fill="hold" nodeType="withEffect">
                                  <p:stCondLst>
                                    <p:cond delay="1000"/>
                                  </p:stCondLst>
                                  <p:childTnLst>
                                    <p:animRot by="21600000">
                                      <p:cBhvr>
                                        <p:cTn id="96" dur="3000" fill="hold"/>
                                        <p:tgtEl>
                                          <p:spTgt spid="20"/>
                                        </p:tgtEl>
                                        <p:attrNameLst>
                                          <p:attrName>r</p:attrName>
                                        </p:attrNameLst>
                                      </p:cBhvr>
                                    </p:animRot>
                                  </p:childTnLst>
                                </p:cTn>
                              </p:par>
                              <p:par>
                                <p:cTn id="97" presetID="8" presetClass="emph" presetSubtype="0" repeatCount="3000" fill="hold" nodeType="withEffect">
                                  <p:stCondLst>
                                    <p:cond delay="1000"/>
                                  </p:stCondLst>
                                  <p:childTnLst>
                                    <p:animRot by="-64800000">
                                      <p:cBhvr>
                                        <p:cTn id="98" dur="3000" fill="hold"/>
                                        <p:tgtEl>
                                          <p:spTgt spid="21"/>
                                        </p:tgtEl>
                                        <p:attrNameLst>
                                          <p:attrName>r</p:attrName>
                                        </p:attrNameLst>
                                      </p:cBhvr>
                                    </p:animRot>
                                  </p:childTnLst>
                                </p:cTn>
                              </p:par>
                              <p:par>
                                <p:cTn id="99" presetID="8" presetClass="emph" presetSubtype="0" repeatCount="3000" fill="hold" nodeType="withEffect">
                                  <p:stCondLst>
                                    <p:cond delay="1000"/>
                                  </p:stCondLst>
                                  <p:childTnLst>
                                    <p:animRot by="43200000">
                                      <p:cBhvr>
                                        <p:cTn id="100" dur="3000" fill="hold"/>
                                        <p:tgtEl>
                                          <p:spTgt spid="22"/>
                                        </p:tgtEl>
                                        <p:attrNameLst>
                                          <p:attrName>r</p:attrName>
                                        </p:attrNameLst>
                                      </p:cBhvr>
                                    </p:animRot>
                                  </p:childTnLst>
                                </p:cTn>
                              </p:par>
                              <p:par>
                                <p:cTn id="101" presetID="8" presetClass="emph" presetSubtype="0" repeatCount="3000" fill="hold" nodeType="withEffect">
                                  <p:stCondLst>
                                    <p:cond delay="1000"/>
                                  </p:stCondLst>
                                  <p:childTnLst>
                                    <p:animRot by="-43200000">
                                      <p:cBhvr>
                                        <p:cTn id="102" dur="3000" fill="hold"/>
                                        <p:tgtEl>
                                          <p:spTgt spid="23"/>
                                        </p:tgtEl>
                                        <p:attrNameLst>
                                          <p:attrName>r</p:attrName>
                                        </p:attrNameLst>
                                      </p:cBhvr>
                                    </p:animRot>
                                  </p:childTnLst>
                                </p:cTn>
                              </p:par>
                              <p:par>
                                <p:cTn id="103" presetID="8" presetClass="emph" presetSubtype="0" repeatCount="3000" fill="hold" nodeType="withEffect">
                                  <p:stCondLst>
                                    <p:cond delay="1000"/>
                                  </p:stCondLst>
                                  <p:childTnLst>
                                    <p:animRot by="21600000">
                                      <p:cBhvr>
                                        <p:cTn id="104" dur="3000" fill="hold"/>
                                        <p:tgtEl>
                                          <p:spTgt spid="24"/>
                                        </p:tgtEl>
                                        <p:attrNameLst>
                                          <p:attrName>r</p:attrName>
                                        </p:attrNameLst>
                                      </p:cBhvr>
                                    </p:animRot>
                                  </p:childTnLst>
                                </p:cTn>
                              </p:par>
                              <p:par>
                                <p:cTn id="105" presetID="8" presetClass="emph" presetSubtype="0" repeatCount="3000" fill="hold" nodeType="withEffect">
                                  <p:stCondLst>
                                    <p:cond delay="1000"/>
                                  </p:stCondLst>
                                  <p:childTnLst>
                                    <p:animRot by="-21600000">
                                      <p:cBhvr>
                                        <p:cTn id="106" dur="3000" fill="hold"/>
                                        <p:tgtEl>
                                          <p:spTgt spid="25"/>
                                        </p:tgtEl>
                                        <p:attrNameLst>
                                          <p:attrName>r</p:attrName>
                                        </p:attrNameLst>
                                      </p:cBhvr>
                                    </p:animRot>
                                  </p:childTnLst>
                                </p:cTn>
                              </p:par>
                              <p:par>
                                <p:cTn id="107" presetID="10" presetClass="entr" presetSubtype="0" fill="hold" grpId="0" nodeType="withEffect">
                                  <p:stCondLst>
                                    <p:cond delay="150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1250"/>
                                        <p:tgtEl>
                                          <p:spTgt spid="26"/>
                                        </p:tgtEl>
                                      </p:cBhvr>
                                    </p:animEffect>
                                  </p:childTnLst>
                                </p:cTn>
                              </p:par>
                              <p:par>
                                <p:cTn id="110" presetID="49" presetClass="entr" presetSubtype="0" decel="100000" fill="hold" grpId="0" nodeType="withEffect">
                                  <p:stCondLst>
                                    <p:cond delay="6000"/>
                                  </p:stCondLst>
                                  <p:childTnLst>
                                    <p:set>
                                      <p:cBhvr>
                                        <p:cTn id="111" dur="1" fill="hold">
                                          <p:stCondLst>
                                            <p:cond delay="0"/>
                                          </p:stCondLst>
                                        </p:cTn>
                                        <p:tgtEl>
                                          <p:spTgt spid="134"/>
                                        </p:tgtEl>
                                        <p:attrNameLst>
                                          <p:attrName>style.visibility</p:attrName>
                                        </p:attrNameLst>
                                      </p:cBhvr>
                                      <p:to>
                                        <p:strVal val="visible"/>
                                      </p:to>
                                    </p:set>
                                    <p:anim calcmode="lin" valueType="num">
                                      <p:cBhvr>
                                        <p:cTn id="112" dur="500" fill="hold"/>
                                        <p:tgtEl>
                                          <p:spTgt spid="134"/>
                                        </p:tgtEl>
                                        <p:attrNameLst>
                                          <p:attrName>ppt_w</p:attrName>
                                        </p:attrNameLst>
                                      </p:cBhvr>
                                      <p:tavLst>
                                        <p:tav tm="0">
                                          <p:val>
                                            <p:fltVal val="0"/>
                                          </p:val>
                                        </p:tav>
                                        <p:tav tm="100000">
                                          <p:val>
                                            <p:strVal val="#ppt_w"/>
                                          </p:val>
                                        </p:tav>
                                      </p:tavLst>
                                    </p:anim>
                                    <p:anim calcmode="lin" valueType="num">
                                      <p:cBhvr>
                                        <p:cTn id="113" dur="500" fill="hold"/>
                                        <p:tgtEl>
                                          <p:spTgt spid="134"/>
                                        </p:tgtEl>
                                        <p:attrNameLst>
                                          <p:attrName>ppt_h</p:attrName>
                                        </p:attrNameLst>
                                      </p:cBhvr>
                                      <p:tavLst>
                                        <p:tav tm="0">
                                          <p:val>
                                            <p:fltVal val="0"/>
                                          </p:val>
                                        </p:tav>
                                        <p:tav tm="100000">
                                          <p:val>
                                            <p:strVal val="#ppt_h"/>
                                          </p:val>
                                        </p:tav>
                                      </p:tavLst>
                                    </p:anim>
                                    <p:anim calcmode="lin" valueType="num">
                                      <p:cBhvr>
                                        <p:cTn id="114" dur="500" fill="hold"/>
                                        <p:tgtEl>
                                          <p:spTgt spid="134"/>
                                        </p:tgtEl>
                                        <p:attrNameLst>
                                          <p:attrName>style.rotation</p:attrName>
                                        </p:attrNameLst>
                                      </p:cBhvr>
                                      <p:tavLst>
                                        <p:tav tm="0">
                                          <p:val>
                                            <p:fltVal val="360"/>
                                          </p:val>
                                        </p:tav>
                                        <p:tav tm="100000">
                                          <p:val>
                                            <p:fltVal val="0"/>
                                          </p:val>
                                        </p:tav>
                                      </p:tavLst>
                                    </p:anim>
                                    <p:animEffect>
                                      <p:cBhvr>
                                        <p:cTn id="115" dur="500"/>
                                        <p:tgtEl>
                                          <p:spTgt spid="134"/>
                                        </p:tgtEl>
                                      </p:cBhvr>
                                    </p:animEffect>
                                  </p:childTnLst>
                                </p:cTn>
                              </p:par>
                              <p:par>
                                <p:cTn id="116" presetID="42" presetClass="entr" presetSubtype="0" fill="hold" grpId="0" nodeType="withEffect">
                                  <p:stCondLst>
                                    <p:cond delay="6500"/>
                                  </p:stCondLst>
                                  <p:childTnLst>
                                    <p:set>
                                      <p:cBhvr>
                                        <p:cTn id="117" dur="1" fill="hold">
                                          <p:stCondLst>
                                            <p:cond delay="0"/>
                                          </p:stCondLst>
                                        </p:cTn>
                                        <p:tgtEl>
                                          <p:spTgt spid="135"/>
                                        </p:tgtEl>
                                        <p:attrNameLst>
                                          <p:attrName>style.visibility</p:attrName>
                                        </p:attrNameLst>
                                      </p:cBhvr>
                                      <p:to>
                                        <p:strVal val="visible"/>
                                      </p:to>
                                    </p:set>
                                    <p:animEffect>
                                      <p:cBhvr>
                                        <p:cTn id="118" dur="1000"/>
                                        <p:tgtEl>
                                          <p:spTgt spid="135"/>
                                        </p:tgtEl>
                                      </p:cBhvr>
                                    </p:animEffect>
                                    <p:anim calcmode="lin" valueType="num">
                                      <p:cBhvr>
                                        <p:cTn id="119" dur="1000" fill="hold"/>
                                        <p:tgtEl>
                                          <p:spTgt spid="135"/>
                                        </p:tgtEl>
                                        <p:attrNameLst>
                                          <p:attrName>ppt_x</p:attrName>
                                        </p:attrNameLst>
                                      </p:cBhvr>
                                      <p:tavLst>
                                        <p:tav tm="0">
                                          <p:val>
                                            <p:strVal val="#ppt_x"/>
                                          </p:val>
                                        </p:tav>
                                        <p:tav tm="100000">
                                          <p:val>
                                            <p:strVal val="#ppt_x"/>
                                          </p:val>
                                        </p:tav>
                                      </p:tavLst>
                                    </p:anim>
                                    <p:anim calcmode="lin" valueType="num">
                                      <p:cBhvr>
                                        <p:cTn id="120"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p:bldP spid="11" grpId="0" bldLvl="0" autoUpdateAnimBg="0"/>
      <p:bldP spid="12" grpId="0"/>
      <p:bldP spid="13" grpId="0" bldLvl="0" autoUpdateAnimBg="0"/>
      <p:bldP spid="14" grpId="0"/>
      <p:bldP spid="15" grpId="0"/>
      <p:bldP spid="16" grpId="0" bldLvl="0" autoUpdateAnimBg="0"/>
      <p:bldP spid="17" grpId="0" bldLvl="0" autoUpdateAnimBg="0"/>
      <p:bldP spid="18" grpId="0"/>
      <p:bldP spid="26" grpId="0"/>
      <p:bldP spid="134" grpId="0"/>
      <p:bldP spid="135"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A6572-4C0B-4758-B73F-7112CB8D2EB0}"/>
              </a:ext>
            </a:extLst>
          </p:cNvPr>
          <p:cNvSpPr>
            <a:spLocks noGrp="1"/>
          </p:cNvSpPr>
          <p:nvPr>
            <p:ph type="title"/>
          </p:nvPr>
        </p:nvSpPr>
        <p:spPr/>
        <p:txBody>
          <a:bodyPr>
            <a:normAutofit fontScale="90000"/>
          </a:bodyPr>
          <a:lstStyle/>
          <a:p>
            <a:r>
              <a:rPr lang="en-US" altLang="zh-CN" dirty="0"/>
              <a:t>RTSP</a:t>
            </a:r>
            <a:r>
              <a:rPr lang="zh-CN" altLang="en-US" dirty="0"/>
              <a:t>协议</a:t>
            </a:r>
          </a:p>
        </p:txBody>
      </p:sp>
      <p:sp>
        <p:nvSpPr>
          <p:cNvPr id="3" name="文本框 2">
            <a:extLst>
              <a:ext uri="{FF2B5EF4-FFF2-40B4-BE49-F238E27FC236}">
                <a16:creationId xmlns:a16="http://schemas.microsoft.com/office/drawing/2014/main" id="{2CC9A336-6518-4A4A-B499-0EBE5FA31431}"/>
              </a:ext>
            </a:extLst>
          </p:cNvPr>
          <p:cNvSpPr txBox="1"/>
          <p:nvPr/>
        </p:nvSpPr>
        <p:spPr>
          <a:xfrm>
            <a:off x="827584" y="771550"/>
            <a:ext cx="8096062" cy="830997"/>
          </a:xfrm>
          <a:prstGeom prst="rect">
            <a:avLst/>
          </a:prstGeom>
          <a:noFill/>
        </p:spPr>
        <p:txBody>
          <a:bodyPr wrap="square" rtlCol="0">
            <a:spAutoFit/>
          </a:bodyPr>
          <a:lstStyle/>
          <a:p>
            <a:pPr marL="171450" indent="-171450">
              <a:buFont typeface="Wingdings" panose="05000000000000000000" pitchFamily="2" charset="2"/>
              <a:buChar char="Ø"/>
            </a:pPr>
            <a:r>
              <a:rPr lang="en-US" altLang="zh-CN" sz="1200" dirty="0"/>
              <a:t>RTSP</a:t>
            </a:r>
            <a:r>
              <a:rPr lang="zh-CN" altLang="en-US" sz="1200" dirty="0"/>
              <a:t>（</a:t>
            </a:r>
            <a:r>
              <a:rPr lang="en-US" altLang="zh-CN" sz="1200" dirty="0"/>
              <a:t>Real Time Streaming Protocol</a:t>
            </a:r>
            <a:r>
              <a:rPr lang="zh-CN" altLang="en-US" sz="1200" dirty="0"/>
              <a:t>），实时流协议，是</a:t>
            </a:r>
            <a:r>
              <a:rPr lang="en-US" altLang="zh-CN" sz="1200" dirty="0"/>
              <a:t>TCP/IP</a:t>
            </a:r>
            <a:r>
              <a:rPr lang="zh-CN" altLang="en-US" sz="1200" dirty="0"/>
              <a:t>协议体系中的一个应用层协议，由哥伦比亚大学、网景和</a:t>
            </a:r>
            <a:r>
              <a:rPr lang="en-US" altLang="zh-CN" sz="1200" dirty="0"/>
              <a:t>RealNetworks</a:t>
            </a:r>
            <a:r>
              <a:rPr lang="zh-CN" altLang="en-US" sz="1200" dirty="0"/>
              <a:t>公司提交的</a:t>
            </a:r>
            <a:r>
              <a:rPr lang="en-US" altLang="zh-CN" sz="1200" dirty="0"/>
              <a:t>IETF RFC</a:t>
            </a:r>
            <a:r>
              <a:rPr lang="zh-CN" altLang="en-US" sz="1200" dirty="0"/>
              <a:t>标准，文档编号</a:t>
            </a:r>
            <a:r>
              <a:rPr lang="en-US" altLang="zh-CN" sz="1200" dirty="0"/>
              <a:t>RFC2326</a:t>
            </a:r>
            <a:r>
              <a:rPr lang="zh-CN" altLang="en-US" sz="1200" dirty="0"/>
              <a:t>。该协议定义了一对多应用程序如何有效地通过</a:t>
            </a:r>
            <a:r>
              <a:rPr lang="en-US" altLang="zh-CN" sz="1200" dirty="0"/>
              <a:t>IP</a:t>
            </a:r>
            <a:r>
              <a:rPr lang="zh-CN" altLang="en-US" sz="1200" dirty="0"/>
              <a:t>网络传送多媒体数据。</a:t>
            </a:r>
            <a:endParaRPr lang="en-US" altLang="zh-CN" sz="1200" dirty="0"/>
          </a:p>
          <a:p>
            <a:endParaRPr lang="en-US" altLang="zh-CN" sz="1200" dirty="0"/>
          </a:p>
        </p:txBody>
      </p:sp>
      <p:sp>
        <p:nvSpPr>
          <p:cNvPr id="6" name="文本框 5">
            <a:extLst>
              <a:ext uri="{FF2B5EF4-FFF2-40B4-BE49-F238E27FC236}">
                <a16:creationId xmlns:a16="http://schemas.microsoft.com/office/drawing/2014/main" id="{4FFB3E34-3E61-45AB-BBA7-F7C85C7505B7}"/>
              </a:ext>
            </a:extLst>
          </p:cNvPr>
          <p:cNvSpPr txBox="1"/>
          <p:nvPr/>
        </p:nvSpPr>
        <p:spPr>
          <a:xfrm>
            <a:off x="827584" y="1491630"/>
            <a:ext cx="8096062" cy="461665"/>
          </a:xfrm>
          <a:prstGeom prst="rect">
            <a:avLst/>
          </a:prstGeom>
          <a:noFill/>
        </p:spPr>
        <p:txBody>
          <a:bodyPr wrap="square" rtlCol="0">
            <a:spAutoFit/>
          </a:bodyPr>
          <a:lstStyle/>
          <a:p>
            <a:pPr marL="171450" indent="-171450">
              <a:buFont typeface="Wingdings" panose="05000000000000000000" pitchFamily="2" charset="2"/>
              <a:buChar char="Ø"/>
            </a:pPr>
            <a:r>
              <a:rPr lang="en-US" altLang="zh-CN" sz="1200" dirty="0"/>
              <a:t>RTSP</a:t>
            </a:r>
            <a:r>
              <a:rPr lang="zh-CN" altLang="en-US" sz="1200" dirty="0"/>
              <a:t>只负责控制流媒体的播放、暂停、快进、停止等，不负责流媒体数据的传输， 流媒体数据传输通过下层协议</a:t>
            </a:r>
            <a:r>
              <a:rPr lang="en-US" altLang="zh-CN" sz="1200" dirty="0"/>
              <a:t>RTP</a:t>
            </a:r>
            <a:r>
              <a:rPr lang="zh-CN" altLang="en-US" sz="1200" dirty="0"/>
              <a:t>、</a:t>
            </a:r>
            <a:r>
              <a:rPr lang="en-US" altLang="zh-CN" sz="1200" dirty="0"/>
              <a:t>RTCP</a:t>
            </a:r>
            <a:r>
              <a:rPr lang="zh-CN" altLang="en-US" sz="1200" dirty="0"/>
              <a:t>实现。</a:t>
            </a:r>
            <a:endParaRPr lang="en-US" altLang="zh-CN" sz="1200" dirty="0"/>
          </a:p>
        </p:txBody>
      </p:sp>
      <p:sp>
        <p:nvSpPr>
          <p:cNvPr id="7" name="文本框 6">
            <a:extLst>
              <a:ext uri="{FF2B5EF4-FFF2-40B4-BE49-F238E27FC236}">
                <a16:creationId xmlns:a16="http://schemas.microsoft.com/office/drawing/2014/main" id="{085DFC97-2826-4054-B3D6-7D66CD8264E9}"/>
              </a:ext>
            </a:extLst>
          </p:cNvPr>
          <p:cNvSpPr txBox="1"/>
          <p:nvPr/>
        </p:nvSpPr>
        <p:spPr>
          <a:xfrm>
            <a:off x="827584" y="1971022"/>
            <a:ext cx="8096062" cy="646331"/>
          </a:xfrm>
          <a:prstGeom prst="rect">
            <a:avLst/>
          </a:prstGeom>
          <a:noFill/>
        </p:spPr>
        <p:txBody>
          <a:bodyPr wrap="square" rtlCol="0">
            <a:spAutoFit/>
          </a:bodyPr>
          <a:lstStyle/>
          <a:p>
            <a:pPr marL="171450" indent="-171450">
              <a:buFont typeface="Wingdings" panose="05000000000000000000" pitchFamily="2" charset="2"/>
              <a:buChar char="Ø"/>
            </a:pPr>
            <a:r>
              <a:rPr lang="en-US" altLang="zh-CN" sz="1200" dirty="0"/>
              <a:t>RTCP</a:t>
            </a:r>
            <a:r>
              <a:rPr lang="zh-CN" altLang="en-US" sz="1200" dirty="0"/>
              <a:t>：实时传输控制协议（</a:t>
            </a:r>
            <a:r>
              <a:rPr lang="en-US" altLang="zh-CN" sz="1200" dirty="0"/>
              <a:t>Real-time Transport Control Protocol</a:t>
            </a:r>
            <a:r>
              <a:rPr lang="zh-CN" altLang="en-US" sz="1200" dirty="0"/>
              <a:t>），主要收集相关媒体连接的统计信息，例如：传输字节数，传输分组数，丢失分组数，</a:t>
            </a:r>
            <a:r>
              <a:rPr lang="en-US" altLang="zh-CN" sz="1200" dirty="0"/>
              <a:t>jitter</a:t>
            </a:r>
            <a:r>
              <a:rPr lang="zh-CN" altLang="en-US" sz="1200" dirty="0"/>
              <a:t>，单向和双向网络延迟等等</a:t>
            </a:r>
            <a:endParaRPr lang="en-US" altLang="zh-CN" sz="1200" dirty="0"/>
          </a:p>
          <a:p>
            <a:r>
              <a:rPr lang="en-US" altLang="zh-CN" sz="1200" dirty="0"/>
              <a:t>     RTP</a:t>
            </a:r>
            <a:r>
              <a:rPr lang="zh-CN" altLang="en-US" sz="1200" dirty="0"/>
              <a:t>：实时传输协议（</a:t>
            </a:r>
            <a:r>
              <a:rPr lang="en-US" altLang="zh-CN" sz="1200" dirty="0"/>
              <a:t>Real-time Transport Protocol</a:t>
            </a:r>
            <a:r>
              <a:rPr lang="zh-CN" altLang="en-US" sz="1200" dirty="0"/>
              <a:t>或简写</a:t>
            </a:r>
            <a:r>
              <a:rPr lang="en-US" altLang="zh-CN" sz="1200" dirty="0"/>
              <a:t>RTP</a:t>
            </a:r>
            <a:r>
              <a:rPr lang="zh-CN" altLang="en-US" sz="1200" dirty="0"/>
              <a:t>）是一个网络传输协议，主要用于传输音视频数据。</a:t>
            </a:r>
            <a:endParaRPr lang="en-US" altLang="zh-CN" sz="1200" dirty="0"/>
          </a:p>
        </p:txBody>
      </p:sp>
      <p:sp>
        <p:nvSpPr>
          <p:cNvPr id="8" name="文本框 7">
            <a:extLst>
              <a:ext uri="{FF2B5EF4-FFF2-40B4-BE49-F238E27FC236}">
                <a16:creationId xmlns:a16="http://schemas.microsoft.com/office/drawing/2014/main" id="{771774E1-B400-4AFC-A22F-D47BC47FDA3F}"/>
              </a:ext>
            </a:extLst>
          </p:cNvPr>
          <p:cNvSpPr txBox="1"/>
          <p:nvPr/>
        </p:nvSpPr>
        <p:spPr>
          <a:xfrm>
            <a:off x="971600" y="2704831"/>
            <a:ext cx="8096062" cy="276999"/>
          </a:xfrm>
          <a:prstGeom prst="rect">
            <a:avLst/>
          </a:prstGeom>
          <a:noFill/>
        </p:spPr>
        <p:txBody>
          <a:bodyPr wrap="square" rtlCol="0">
            <a:spAutoFit/>
          </a:bodyPr>
          <a:lstStyle/>
          <a:p>
            <a:r>
              <a:rPr lang="en-US" altLang="zh-CN" sz="1200" dirty="0"/>
              <a:t>RTSP</a:t>
            </a:r>
            <a:r>
              <a:rPr lang="zh-CN" altLang="en-US" sz="1200" dirty="0"/>
              <a:t>目前广泛用于远程监控、视频会议等场景。</a:t>
            </a:r>
            <a:endParaRPr lang="en-US" altLang="zh-CN" sz="1200" dirty="0"/>
          </a:p>
        </p:txBody>
      </p:sp>
      <p:pic>
        <p:nvPicPr>
          <p:cNvPr id="9" name="图片 8">
            <a:extLst>
              <a:ext uri="{FF2B5EF4-FFF2-40B4-BE49-F238E27FC236}">
                <a16:creationId xmlns:a16="http://schemas.microsoft.com/office/drawing/2014/main" id="{F89846AE-3076-412C-ABEA-C308E8C9F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920" y="3419117"/>
            <a:ext cx="869339" cy="869339"/>
          </a:xfrm>
          <a:prstGeom prst="rect">
            <a:avLst/>
          </a:prstGeom>
        </p:spPr>
      </p:pic>
      <p:pic>
        <p:nvPicPr>
          <p:cNvPr id="10" name="图片 9">
            <a:extLst>
              <a:ext uri="{FF2B5EF4-FFF2-40B4-BE49-F238E27FC236}">
                <a16:creationId xmlns:a16="http://schemas.microsoft.com/office/drawing/2014/main" id="{55866856-E551-4E49-ADBE-21DEB2EE9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128" y="3069308"/>
            <a:ext cx="609600" cy="609600"/>
          </a:xfrm>
          <a:prstGeom prst="rect">
            <a:avLst/>
          </a:prstGeom>
        </p:spPr>
      </p:pic>
      <p:pic>
        <p:nvPicPr>
          <p:cNvPr id="12" name="图片 11">
            <a:extLst>
              <a:ext uri="{FF2B5EF4-FFF2-40B4-BE49-F238E27FC236}">
                <a16:creationId xmlns:a16="http://schemas.microsoft.com/office/drawing/2014/main" id="{A45AA396-AF41-4D04-A1E4-497A97043F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128" y="4067150"/>
            <a:ext cx="609600" cy="609600"/>
          </a:xfrm>
          <a:prstGeom prst="rect">
            <a:avLst/>
          </a:prstGeom>
        </p:spPr>
      </p:pic>
      <p:cxnSp>
        <p:nvCxnSpPr>
          <p:cNvPr id="14" name="直接箭头连接符 13">
            <a:extLst>
              <a:ext uri="{FF2B5EF4-FFF2-40B4-BE49-F238E27FC236}">
                <a16:creationId xmlns:a16="http://schemas.microsoft.com/office/drawing/2014/main" id="{B1080AE2-EDEB-4FF6-8401-E5C125FBBD16}"/>
              </a:ext>
            </a:extLst>
          </p:cNvPr>
          <p:cNvCxnSpPr/>
          <p:nvPr/>
        </p:nvCxnSpPr>
        <p:spPr>
          <a:xfrm flipH="1">
            <a:off x="3491880" y="3795886"/>
            <a:ext cx="172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957DBF9-1AC9-4FF3-AF29-BAABF4EBD9E5}"/>
              </a:ext>
            </a:extLst>
          </p:cNvPr>
          <p:cNvSpPr txBox="1"/>
          <p:nvPr/>
        </p:nvSpPr>
        <p:spPr>
          <a:xfrm>
            <a:off x="3419873" y="3456367"/>
            <a:ext cx="2095254" cy="276999"/>
          </a:xfrm>
          <a:prstGeom prst="rect">
            <a:avLst/>
          </a:prstGeom>
          <a:noFill/>
        </p:spPr>
        <p:txBody>
          <a:bodyPr wrap="none" rtlCol="0">
            <a:spAutoFit/>
          </a:bodyPr>
          <a:lstStyle/>
          <a:p>
            <a:r>
              <a:rPr lang="en-US" altLang="zh-CN" sz="1200" dirty="0"/>
              <a:t>rtsp://192.168.10.1:8554/test</a:t>
            </a:r>
            <a:endParaRPr lang="zh-CN" altLang="en-US" sz="1200" dirty="0"/>
          </a:p>
        </p:txBody>
      </p:sp>
      <p:pic>
        <p:nvPicPr>
          <p:cNvPr id="5" name="Picture 2" descr="https://images.cnblogs.com/cnblogs_com/whyandinside/RTPRTSP.jpg">
            <a:extLst>
              <a:ext uri="{FF2B5EF4-FFF2-40B4-BE49-F238E27FC236}">
                <a16:creationId xmlns:a16="http://schemas.microsoft.com/office/drawing/2014/main" id="{E6B055FA-76EE-40CE-A1A2-7E07633B86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829765"/>
            <a:ext cx="4191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29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xit" presetSubtype="0" fill="hold" grpId="1" nodeType="clickEffect">
                                  <p:stCondLst>
                                    <p:cond delay="0"/>
                                  </p:stCondLst>
                                  <p:childTnLst>
                                    <p:animEffect transition="out" filter="fade">
                                      <p:cBhvr>
                                        <p:cTn id="59" dur="1000"/>
                                        <p:tgtEl>
                                          <p:spTgt spid="3"/>
                                        </p:tgtEl>
                                      </p:cBhvr>
                                    </p:animEffect>
                                    <p:anim calcmode="lin" valueType="num">
                                      <p:cBhvr>
                                        <p:cTn id="60" dur="1000"/>
                                        <p:tgtEl>
                                          <p:spTgt spid="3"/>
                                        </p:tgtEl>
                                        <p:attrNameLst>
                                          <p:attrName>ppt_x</p:attrName>
                                        </p:attrNameLst>
                                      </p:cBhvr>
                                      <p:tavLst>
                                        <p:tav tm="0">
                                          <p:val>
                                            <p:strVal val="ppt_x"/>
                                          </p:val>
                                        </p:tav>
                                        <p:tav tm="100000">
                                          <p:val>
                                            <p:strVal val="ppt_x"/>
                                          </p:val>
                                        </p:tav>
                                      </p:tavLst>
                                    </p:anim>
                                    <p:anim calcmode="lin" valueType="num">
                                      <p:cBhvr>
                                        <p:cTn id="61" dur="1000"/>
                                        <p:tgtEl>
                                          <p:spTgt spid="3"/>
                                        </p:tgtEl>
                                        <p:attrNameLst>
                                          <p:attrName>ppt_y</p:attrName>
                                        </p:attrNameLst>
                                      </p:cBhvr>
                                      <p:tavLst>
                                        <p:tav tm="0">
                                          <p:val>
                                            <p:strVal val="ppt_y"/>
                                          </p:val>
                                        </p:tav>
                                        <p:tav tm="100000">
                                          <p:val>
                                            <p:strVal val="ppt_y+.1"/>
                                          </p:val>
                                        </p:tav>
                                      </p:tavLst>
                                    </p:anim>
                                    <p:set>
                                      <p:cBhvr>
                                        <p:cTn id="62" dur="1" fill="hold">
                                          <p:stCondLst>
                                            <p:cond delay="999"/>
                                          </p:stCondLst>
                                        </p:cTn>
                                        <p:tgtEl>
                                          <p:spTgt spid="3"/>
                                        </p:tgtEl>
                                        <p:attrNameLst>
                                          <p:attrName>style.visibility</p:attrName>
                                        </p:attrNameLst>
                                      </p:cBhvr>
                                      <p:to>
                                        <p:strVal val="hidden"/>
                                      </p:to>
                                    </p:set>
                                  </p:childTnLst>
                                </p:cTn>
                              </p:par>
                              <p:par>
                                <p:cTn id="63" presetID="42" presetClass="exit" presetSubtype="0" fill="hold" grpId="1" nodeType="withEffect">
                                  <p:stCondLst>
                                    <p:cond delay="0"/>
                                  </p:stCondLst>
                                  <p:childTnLst>
                                    <p:animEffect transition="out" filter="fade">
                                      <p:cBhvr>
                                        <p:cTn id="64" dur="1000"/>
                                        <p:tgtEl>
                                          <p:spTgt spid="6"/>
                                        </p:tgtEl>
                                      </p:cBhvr>
                                    </p:animEffect>
                                    <p:anim calcmode="lin" valueType="num">
                                      <p:cBhvr>
                                        <p:cTn id="65" dur="1000"/>
                                        <p:tgtEl>
                                          <p:spTgt spid="6"/>
                                        </p:tgtEl>
                                        <p:attrNameLst>
                                          <p:attrName>ppt_x</p:attrName>
                                        </p:attrNameLst>
                                      </p:cBhvr>
                                      <p:tavLst>
                                        <p:tav tm="0">
                                          <p:val>
                                            <p:strVal val="ppt_x"/>
                                          </p:val>
                                        </p:tav>
                                        <p:tav tm="100000">
                                          <p:val>
                                            <p:strVal val="ppt_x"/>
                                          </p:val>
                                        </p:tav>
                                      </p:tavLst>
                                    </p:anim>
                                    <p:anim calcmode="lin" valueType="num">
                                      <p:cBhvr>
                                        <p:cTn id="66" dur="1000"/>
                                        <p:tgtEl>
                                          <p:spTgt spid="6"/>
                                        </p:tgtEl>
                                        <p:attrNameLst>
                                          <p:attrName>ppt_y</p:attrName>
                                        </p:attrNameLst>
                                      </p:cBhvr>
                                      <p:tavLst>
                                        <p:tav tm="0">
                                          <p:val>
                                            <p:strVal val="ppt_y"/>
                                          </p:val>
                                        </p:tav>
                                        <p:tav tm="100000">
                                          <p:val>
                                            <p:strVal val="ppt_y+.1"/>
                                          </p:val>
                                        </p:tav>
                                      </p:tavLst>
                                    </p:anim>
                                    <p:set>
                                      <p:cBhvr>
                                        <p:cTn id="67" dur="1" fill="hold">
                                          <p:stCondLst>
                                            <p:cond delay="999"/>
                                          </p:stCondLst>
                                        </p:cTn>
                                        <p:tgtEl>
                                          <p:spTgt spid="6"/>
                                        </p:tgtEl>
                                        <p:attrNameLst>
                                          <p:attrName>style.visibility</p:attrName>
                                        </p:attrNameLst>
                                      </p:cBhvr>
                                      <p:to>
                                        <p:strVal val="hidden"/>
                                      </p:to>
                                    </p:set>
                                  </p:childTnLst>
                                </p:cTn>
                              </p:par>
                              <p:par>
                                <p:cTn id="68" presetID="42" presetClass="exit" presetSubtype="0" fill="hold" grpId="1" nodeType="withEffect">
                                  <p:stCondLst>
                                    <p:cond delay="0"/>
                                  </p:stCondLst>
                                  <p:childTnLst>
                                    <p:animEffect transition="out" filter="fade">
                                      <p:cBhvr>
                                        <p:cTn id="69" dur="1000"/>
                                        <p:tgtEl>
                                          <p:spTgt spid="7"/>
                                        </p:tgtEl>
                                      </p:cBhvr>
                                    </p:animEffect>
                                    <p:anim calcmode="lin" valueType="num">
                                      <p:cBhvr>
                                        <p:cTn id="70" dur="1000"/>
                                        <p:tgtEl>
                                          <p:spTgt spid="7"/>
                                        </p:tgtEl>
                                        <p:attrNameLst>
                                          <p:attrName>ppt_x</p:attrName>
                                        </p:attrNameLst>
                                      </p:cBhvr>
                                      <p:tavLst>
                                        <p:tav tm="0">
                                          <p:val>
                                            <p:strVal val="ppt_x"/>
                                          </p:val>
                                        </p:tav>
                                        <p:tav tm="100000">
                                          <p:val>
                                            <p:strVal val="ppt_x"/>
                                          </p:val>
                                        </p:tav>
                                      </p:tavLst>
                                    </p:anim>
                                    <p:anim calcmode="lin" valueType="num">
                                      <p:cBhvr>
                                        <p:cTn id="71" dur="1000"/>
                                        <p:tgtEl>
                                          <p:spTgt spid="7"/>
                                        </p:tgtEl>
                                        <p:attrNameLst>
                                          <p:attrName>ppt_y</p:attrName>
                                        </p:attrNameLst>
                                      </p:cBhvr>
                                      <p:tavLst>
                                        <p:tav tm="0">
                                          <p:val>
                                            <p:strVal val="ppt_y"/>
                                          </p:val>
                                        </p:tav>
                                        <p:tav tm="100000">
                                          <p:val>
                                            <p:strVal val="ppt_y+.1"/>
                                          </p:val>
                                        </p:tav>
                                      </p:tavLst>
                                    </p:anim>
                                    <p:set>
                                      <p:cBhvr>
                                        <p:cTn id="72" dur="1" fill="hold">
                                          <p:stCondLst>
                                            <p:cond delay="999"/>
                                          </p:stCondLst>
                                        </p:cTn>
                                        <p:tgtEl>
                                          <p:spTgt spid="7"/>
                                        </p:tgtEl>
                                        <p:attrNameLst>
                                          <p:attrName>style.visibility</p:attrName>
                                        </p:attrNameLst>
                                      </p:cBhvr>
                                      <p:to>
                                        <p:strVal val="hidden"/>
                                      </p:to>
                                    </p:set>
                                  </p:childTnLst>
                                </p:cTn>
                              </p:par>
                              <p:par>
                                <p:cTn id="73" presetID="42" presetClass="exit" presetSubtype="0" fill="hold" nodeType="withEffect">
                                  <p:stCondLst>
                                    <p:cond delay="0"/>
                                  </p:stCondLst>
                                  <p:childTnLst>
                                    <p:animEffect transition="out" filter="fade">
                                      <p:cBhvr>
                                        <p:cTn id="74" dur="1000"/>
                                        <p:tgtEl>
                                          <p:spTgt spid="9"/>
                                        </p:tgtEl>
                                      </p:cBhvr>
                                    </p:animEffect>
                                    <p:anim calcmode="lin" valueType="num">
                                      <p:cBhvr>
                                        <p:cTn id="75" dur="1000"/>
                                        <p:tgtEl>
                                          <p:spTgt spid="9"/>
                                        </p:tgtEl>
                                        <p:attrNameLst>
                                          <p:attrName>ppt_x</p:attrName>
                                        </p:attrNameLst>
                                      </p:cBhvr>
                                      <p:tavLst>
                                        <p:tav tm="0">
                                          <p:val>
                                            <p:strVal val="ppt_x"/>
                                          </p:val>
                                        </p:tav>
                                        <p:tav tm="100000">
                                          <p:val>
                                            <p:strVal val="ppt_x"/>
                                          </p:val>
                                        </p:tav>
                                      </p:tavLst>
                                    </p:anim>
                                    <p:anim calcmode="lin" valueType="num">
                                      <p:cBhvr>
                                        <p:cTn id="76" dur="1000"/>
                                        <p:tgtEl>
                                          <p:spTgt spid="9"/>
                                        </p:tgtEl>
                                        <p:attrNameLst>
                                          <p:attrName>ppt_y</p:attrName>
                                        </p:attrNameLst>
                                      </p:cBhvr>
                                      <p:tavLst>
                                        <p:tav tm="0">
                                          <p:val>
                                            <p:strVal val="ppt_y"/>
                                          </p:val>
                                        </p:tav>
                                        <p:tav tm="100000">
                                          <p:val>
                                            <p:strVal val="ppt_y+.1"/>
                                          </p:val>
                                        </p:tav>
                                      </p:tavLst>
                                    </p:anim>
                                    <p:set>
                                      <p:cBhvr>
                                        <p:cTn id="77" dur="1" fill="hold">
                                          <p:stCondLst>
                                            <p:cond delay="999"/>
                                          </p:stCondLst>
                                        </p:cTn>
                                        <p:tgtEl>
                                          <p:spTgt spid="9"/>
                                        </p:tgtEl>
                                        <p:attrNameLst>
                                          <p:attrName>style.visibility</p:attrName>
                                        </p:attrNameLst>
                                      </p:cBhvr>
                                      <p:to>
                                        <p:strVal val="hidden"/>
                                      </p:to>
                                    </p:set>
                                  </p:childTnLst>
                                </p:cTn>
                              </p:par>
                              <p:par>
                                <p:cTn id="78" presetID="42" presetClass="exit" presetSubtype="0" fill="hold" nodeType="withEffect">
                                  <p:stCondLst>
                                    <p:cond delay="0"/>
                                  </p:stCondLst>
                                  <p:childTnLst>
                                    <p:animEffect transition="out" filter="fade">
                                      <p:cBhvr>
                                        <p:cTn id="79" dur="1000"/>
                                        <p:tgtEl>
                                          <p:spTgt spid="10"/>
                                        </p:tgtEl>
                                      </p:cBhvr>
                                    </p:animEffect>
                                    <p:anim calcmode="lin" valueType="num">
                                      <p:cBhvr>
                                        <p:cTn id="80" dur="1000"/>
                                        <p:tgtEl>
                                          <p:spTgt spid="10"/>
                                        </p:tgtEl>
                                        <p:attrNameLst>
                                          <p:attrName>ppt_x</p:attrName>
                                        </p:attrNameLst>
                                      </p:cBhvr>
                                      <p:tavLst>
                                        <p:tav tm="0">
                                          <p:val>
                                            <p:strVal val="ppt_x"/>
                                          </p:val>
                                        </p:tav>
                                        <p:tav tm="100000">
                                          <p:val>
                                            <p:strVal val="ppt_x"/>
                                          </p:val>
                                        </p:tav>
                                      </p:tavLst>
                                    </p:anim>
                                    <p:anim calcmode="lin" valueType="num">
                                      <p:cBhvr>
                                        <p:cTn id="81" dur="1000"/>
                                        <p:tgtEl>
                                          <p:spTgt spid="10"/>
                                        </p:tgtEl>
                                        <p:attrNameLst>
                                          <p:attrName>ppt_y</p:attrName>
                                        </p:attrNameLst>
                                      </p:cBhvr>
                                      <p:tavLst>
                                        <p:tav tm="0">
                                          <p:val>
                                            <p:strVal val="ppt_y"/>
                                          </p:val>
                                        </p:tav>
                                        <p:tav tm="100000">
                                          <p:val>
                                            <p:strVal val="ppt_y+.1"/>
                                          </p:val>
                                        </p:tav>
                                      </p:tavLst>
                                    </p:anim>
                                    <p:set>
                                      <p:cBhvr>
                                        <p:cTn id="82" dur="1" fill="hold">
                                          <p:stCondLst>
                                            <p:cond delay="999"/>
                                          </p:stCondLst>
                                        </p:cTn>
                                        <p:tgtEl>
                                          <p:spTgt spid="10"/>
                                        </p:tgtEl>
                                        <p:attrNameLst>
                                          <p:attrName>style.visibility</p:attrName>
                                        </p:attrNameLst>
                                      </p:cBhvr>
                                      <p:to>
                                        <p:strVal val="hidden"/>
                                      </p:to>
                                    </p:set>
                                  </p:childTnLst>
                                </p:cTn>
                              </p:par>
                              <p:par>
                                <p:cTn id="83" presetID="42" presetClass="exit" presetSubtype="0" fill="hold" nodeType="withEffect">
                                  <p:stCondLst>
                                    <p:cond delay="0"/>
                                  </p:stCondLst>
                                  <p:childTnLst>
                                    <p:animEffect transition="out" filter="fade">
                                      <p:cBhvr>
                                        <p:cTn id="84" dur="1000"/>
                                        <p:tgtEl>
                                          <p:spTgt spid="12"/>
                                        </p:tgtEl>
                                      </p:cBhvr>
                                    </p:animEffect>
                                    <p:anim calcmode="lin" valueType="num">
                                      <p:cBhvr>
                                        <p:cTn id="85" dur="1000"/>
                                        <p:tgtEl>
                                          <p:spTgt spid="12"/>
                                        </p:tgtEl>
                                        <p:attrNameLst>
                                          <p:attrName>ppt_x</p:attrName>
                                        </p:attrNameLst>
                                      </p:cBhvr>
                                      <p:tavLst>
                                        <p:tav tm="0">
                                          <p:val>
                                            <p:strVal val="ppt_x"/>
                                          </p:val>
                                        </p:tav>
                                        <p:tav tm="100000">
                                          <p:val>
                                            <p:strVal val="ppt_x"/>
                                          </p:val>
                                        </p:tav>
                                      </p:tavLst>
                                    </p:anim>
                                    <p:anim calcmode="lin" valueType="num">
                                      <p:cBhvr>
                                        <p:cTn id="86" dur="1000"/>
                                        <p:tgtEl>
                                          <p:spTgt spid="12"/>
                                        </p:tgtEl>
                                        <p:attrNameLst>
                                          <p:attrName>ppt_y</p:attrName>
                                        </p:attrNameLst>
                                      </p:cBhvr>
                                      <p:tavLst>
                                        <p:tav tm="0">
                                          <p:val>
                                            <p:strVal val="ppt_y"/>
                                          </p:val>
                                        </p:tav>
                                        <p:tav tm="100000">
                                          <p:val>
                                            <p:strVal val="ppt_y+.1"/>
                                          </p:val>
                                        </p:tav>
                                      </p:tavLst>
                                    </p:anim>
                                    <p:set>
                                      <p:cBhvr>
                                        <p:cTn id="87" dur="1" fill="hold">
                                          <p:stCondLst>
                                            <p:cond delay="999"/>
                                          </p:stCondLst>
                                        </p:cTn>
                                        <p:tgtEl>
                                          <p:spTgt spid="12"/>
                                        </p:tgtEl>
                                        <p:attrNameLst>
                                          <p:attrName>style.visibility</p:attrName>
                                        </p:attrNameLst>
                                      </p:cBhvr>
                                      <p:to>
                                        <p:strVal val="hidden"/>
                                      </p:to>
                                    </p:set>
                                  </p:childTnLst>
                                </p:cTn>
                              </p:par>
                              <p:par>
                                <p:cTn id="88" presetID="42" presetClass="exit" presetSubtype="0" fill="hold" nodeType="withEffect">
                                  <p:stCondLst>
                                    <p:cond delay="0"/>
                                  </p:stCondLst>
                                  <p:childTnLst>
                                    <p:animEffect transition="out" filter="fade">
                                      <p:cBhvr>
                                        <p:cTn id="89" dur="1000"/>
                                        <p:tgtEl>
                                          <p:spTgt spid="14"/>
                                        </p:tgtEl>
                                      </p:cBhvr>
                                    </p:animEffect>
                                    <p:anim calcmode="lin" valueType="num">
                                      <p:cBhvr>
                                        <p:cTn id="90" dur="1000"/>
                                        <p:tgtEl>
                                          <p:spTgt spid="14"/>
                                        </p:tgtEl>
                                        <p:attrNameLst>
                                          <p:attrName>ppt_x</p:attrName>
                                        </p:attrNameLst>
                                      </p:cBhvr>
                                      <p:tavLst>
                                        <p:tav tm="0">
                                          <p:val>
                                            <p:strVal val="ppt_x"/>
                                          </p:val>
                                        </p:tav>
                                        <p:tav tm="100000">
                                          <p:val>
                                            <p:strVal val="ppt_x"/>
                                          </p:val>
                                        </p:tav>
                                      </p:tavLst>
                                    </p:anim>
                                    <p:anim calcmode="lin" valueType="num">
                                      <p:cBhvr>
                                        <p:cTn id="91" dur="1000"/>
                                        <p:tgtEl>
                                          <p:spTgt spid="14"/>
                                        </p:tgtEl>
                                        <p:attrNameLst>
                                          <p:attrName>ppt_y</p:attrName>
                                        </p:attrNameLst>
                                      </p:cBhvr>
                                      <p:tavLst>
                                        <p:tav tm="0">
                                          <p:val>
                                            <p:strVal val="ppt_y"/>
                                          </p:val>
                                        </p:tav>
                                        <p:tav tm="100000">
                                          <p:val>
                                            <p:strVal val="ppt_y+.1"/>
                                          </p:val>
                                        </p:tav>
                                      </p:tavLst>
                                    </p:anim>
                                    <p:set>
                                      <p:cBhvr>
                                        <p:cTn id="92" dur="1" fill="hold">
                                          <p:stCondLst>
                                            <p:cond delay="999"/>
                                          </p:stCondLst>
                                        </p:cTn>
                                        <p:tgtEl>
                                          <p:spTgt spid="14"/>
                                        </p:tgtEl>
                                        <p:attrNameLst>
                                          <p:attrName>style.visibility</p:attrName>
                                        </p:attrNameLst>
                                      </p:cBhvr>
                                      <p:to>
                                        <p:strVal val="hidden"/>
                                      </p:to>
                                    </p:set>
                                  </p:childTnLst>
                                </p:cTn>
                              </p:par>
                              <p:par>
                                <p:cTn id="93" presetID="42" presetClass="exit" presetSubtype="0" fill="hold" grpId="1" nodeType="withEffect">
                                  <p:stCondLst>
                                    <p:cond delay="0"/>
                                  </p:stCondLst>
                                  <p:childTnLst>
                                    <p:animEffect transition="out" filter="fade">
                                      <p:cBhvr>
                                        <p:cTn id="94" dur="1000"/>
                                        <p:tgtEl>
                                          <p:spTgt spid="15"/>
                                        </p:tgtEl>
                                      </p:cBhvr>
                                    </p:animEffect>
                                    <p:anim calcmode="lin" valueType="num">
                                      <p:cBhvr>
                                        <p:cTn id="95" dur="1000"/>
                                        <p:tgtEl>
                                          <p:spTgt spid="15"/>
                                        </p:tgtEl>
                                        <p:attrNameLst>
                                          <p:attrName>ppt_x</p:attrName>
                                        </p:attrNameLst>
                                      </p:cBhvr>
                                      <p:tavLst>
                                        <p:tav tm="0">
                                          <p:val>
                                            <p:strVal val="ppt_x"/>
                                          </p:val>
                                        </p:tav>
                                        <p:tav tm="100000">
                                          <p:val>
                                            <p:strVal val="ppt_x"/>
                                          </p:val>
                                        </p:tav>
                                      </p:tavLst>
                                    </p:anim>
                                    <p:anim calcmode="lin" valueType="num">
                                      <p:cBhvr>
                                        <p:cTn id="96" dur="1000"/>
                                        <p:tgtEl>
                                          <p:spTgt spid="15"/>
                                        </p:tgtEl>
                                        <p:attrNameLst>
                                          <p:attrName>ppt_y</p:attrName>
                                        </p:attrNameLst>
                                      </p:cBhvr>
                                      <p:tavLst>
                                        <p:tav tm="0">
                                          <p:val>
                                            <p:strVal val="ppt_y"/>
                                          </p:val>
                                        </p:tav>
                                        <p:tav tm="100000">
                                          <p:val>
                                            <p:strVal val="ppt_y+.1"/>
                                          </p:val>
                                        </p:tav>
                                      </p:tavLst>
                                    </p:anim>
                                    <p:set>
                                      <p:cBhvr>
                                        <p:cTn id="97" dur="1" fill="hold">
                                          <p:stCondLst>
                                            <p:cond delay="999"/>
                                          </p:stCondLst>
                                        </p:cTn>
                                        <p:tgtEl>
                                          <p:spTgt spid="15"/>
                                        </p:tgtEl>
                                        <p:attrNameLst>
                                          <p:attrName>style.visibility</p:attrName>
                                        </p:attrNameLst>
                                      </p:cBhvr>
                                      <p:to>
                                        <p:strVal val="hidden"/>
                                      </p:to>
                                    </p:set>
                                  </p:childTnLst>
                                </p:cTn>
                              </p:par>
                              <p:par>
                                <p:cTn id="98" presetID="42" presetClass="exit" presetSubtype="0" fill="hold" grpId="1" nodeType="withEffect">
                                  <p:stCondLst>
                                    <p:cond delay="0"/>
                                  </p:stCondLst>
                                  <p:childTnLst>
                                    <p:animEffect transition="out" filter="fade">
                                      <p:cBhvr>
                                        <p:cTn id="99" dur="1000"/>
                                        <p:tgtEl>
                                          <p:spTgt spid="8"/>
                                        </p:tgtEl>
                                      </p:cBhvr>
                                    </p:animEffect>
                                    <p:anim calcmode="lin" valueType="num">
                                      <p:cBhvr>
                                        <p:cTn id="100" dur="1000"/>
                                        <p:tgtEl>
                                          <p:spTgt spid="8"/>
                                        </p:tgtEl>
                                        <p:attrNameLst>
                                          <p:attrName>ppt_x</p:attrName>
                                        </p:attrNameLst>
                                      </p:cBhvr>
                                      <p:tavLst>
                                        <p:tav tm="0">
                                          <p:val>
                                            <p:strVal val="ppt_x"/>
                                          </p:val>
                                        </p:tav>
                                        <p:tav tm="100000">
                                          <p:val>
                                            <p:strVal val="ppt_x"/>
                                          </p:val>
                                        </p:tav>
                                      </p:tavLst>
                                    </p:anim>
                                    <p:anim calcmode="lin" valueType="num">
                                      <p:cBhvr>
                                        <p:cTn id="101" dur="1000"/>
                                        <p:tgtEl>
                                          <p:spTgt spid="8"/>
                                        </p:tgtEl>
                                        <p:attrNameLst>
                                          <p:attrName>ppt_y</p:attrName>
                                        </p:attrNameLst>
                                      </p:cBhvr>
                                      <p:tavLst>
                                        <p:tav tm="0">
                                          <p:val>
                                            <p:strVal val="ppt_y"/>
                                          </p:val>
                                        </p:tav>
                                        <p:tav tm="100000">
                                          <p:val>
                                            <p:strVal val="ppt_y+.1"/>
                                          </p:val>
                                        </p:tav>
                                      </p:tavLst>
                                    </p:anim>
                                    <p:set>
                                      <p:cBhvr>
                                        <p:cTn id="102" dur="1" fill="hold">
                                          <p:stCondLst>
                                            <p:cond delay="999"/>
                                          </p:stCondLst>
                                        </p:cTn>
                                        <p:tgtEl>
                                          <p:spTgt spid="8"/>
                                        </p:tgtEl>
                                        <p:attrNameLst>
                                          <p:attrName>style.visibility</p:attrName>
                                        </p:attrNameLst>
                                      </p:cBhvr>
                                      <p:to>
                                        <p:strVal val="hidden"/>
                                      </p:to>
                                    </p:set>
                                  </p:childTnLst>
                                </p:cTn>
                              </p:par>
                              <p:par>
                                <p:cTn id="103" presetID="42" presetClass="entr" presetSubtype="0" fill="hold" nodeType="with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fade">
                                      <p:cBhvr>
                                        <p:cTn id="105" dur="1000"/>
                                        <p:tgtEl>
                                          <p:spTgt spid="5"/>
                                        </p:tgtEl>
                                      </p:cBhvr>
                                    </p:animEffect>
                                    <p:anim calcmode="lin" valueType="num">
                                      <p:cBhvr>
                                        <p:cTn id="106" dur="1000" fill="hold"/>
                                        <p:tgtEl>
                                          <p:spTgt spid="5"/>
                                        </p:tgtEl>
                                        <p:attrNameLst>
                                          <p:attrName>ppt_x</p:attrName>
                                        </p:attrNameLst>
                                      </p:cBhvr>
                                      <p:tavLst>
                                        <p:tav tm="0">
                                          <p:val>
                                            <p:strVal val="#ppt_x"/>
                                          </p:val>
                                        </p:tav>
                                        <p:tav tm="100000">
                                          <p:val>
                                            <p:strVal val="#ppt_x"/>
                                          </p:val>
                                        </p:tav>
                                      </p:tavLst>
                                    </p:anim>
                                    <p:anim calcmode="lin" valueType="num">
                                      <p:cBhvr>
                                        <p:cTn id="10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P spid="7" grpId="0"/>
      <p:bldP spid="7" grpId="1"/>
      <p:bldP spid="8" grpId="0"/>
      <p:bldP spid="8" grpId="1"/>
      <p:bldP spid="15" grpId="0"/>
      <p:bldP spid="1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F55A0-B0DD-43D7-A11B-B7077A17C480}"/>
              </a:ext>
            </a:extLst>
          </p:cNvPr>
          <p:cNvSpPr>
            <a:spLocks noGrp="1"/>
          </p:cNvSpPr>
          <p:nvPr>
            <p:ph type="title"/>
          </p:nvPr>
        </p:nvSpPr>
        <p:spPr/>
        <p:txBody>
          <a:bodyPr>
            <a:normAutofit fontScale="90000"/>
          </a:bodyPr>
          <a:lstStyle/>
          <a:p>
            <a:r>
              <a:rPr lang="en-US" altLang="zh-CN" dirty="0"/>
              <a:t>RTSP</a:t>
            </a:r>
            <a:r>
              <a:rPr lang="zh-CN" altLang="en-US" dirty="0"/>
              <a:t>交互过程</a:t>
            </a:r>
          </a:p>
        </p:txBody>
      </p:sp>
      <p:pic>
        <p:nvPicPr>
          <p:cNvPr id="2050" name="Picture 2" descr="https://ss1.baidu.com/6ONXsjip0QIZ8tyhnq/it/u=2956375246,3388874477&amp;fm=173&amp;s=5EA63463451F65C85C7D95CE0000C0B1&amp;w=640&amp;h=869&amp;img.JPEG">
            <a:extLst>
              <a:ext uri="{FF2B5EF4-FFF2-40B4-BE49-F238E27FC236}">
                <a16:creationId xmlns:a16="http://schemas.microsoft.com/office/drawing/2014/main" id="{519E3831-728E-4444-B8F8-7BA314B65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87574"/>
            <a:ext cx="2689309" cy="365187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499FA7E-CF4A-4060-ABFB-07D62438B18C}"/>
              </a:ext>
            </a:extLst>
          </p:cNvPr>
          <p:cNvSpPr txBox="1"/>
          <p:nvPr/>
        </p:nvSpPr>
        <p:spPr>
          <a:xfrm>
            <a:off x="3923928" y="920683"/>
            <a:ext cx="4896543" cy="3785652"/>
          </a:xfrm>
          <a:prstGeom prst="rect">
            <a:avLst/>
          </a:prstGeom>
          <a:noFill/>
        </p:spPr>
        <p:txBody>
          <a:bodyPr wrap="square" rtlCol="0">
            <a:spAutoFit/>
          </a:bodyPr>
          <a:lstStyle/>
          <a:p>
            <a:r>
              <a:rPr lang="en-US" altLang="zh-CN" sz="1200" dirty="0"/>
              <a:t>OPTIONS</a:t>
            </a:r>
            <a:r>
              <a:rPr lang="zh-CN" altLang="en-US" sz="1200" dirty="0"/>
              <a:t>：</a:t>
            </a:r>
            <a:endParaRPr lang="en-US" altLang="zh-CN" sz="1200" dirty="0"/>
          </a:p>
          <a:p>
            <a:r>
              <a:rPr lang="zh-CN" altLang="en-US" sz="1200" dirty="0"/>
              <a:t>得到服务器提供的可用方法（</a:t>
            </a:r>
            <a:r>
              <a:rPr lang="en-US" altLang="zh-CN" sz="1200" dirty="0"/>
              <a:t>OPTION</a:t>
            </a:r>
            <a:r>
              <a:rPr lang="zh-CN" altLang="en-US" sz="1200" dirty="0"/>
              <a:t>、</a:t>
            </a:r>
            <a:r>
              <a:rPr lang="en-US" altLang="zh-CN" sz="1200" dirty="0"/>
              <a:t>DESCRIBE</a:t>
            </a:r>
            <a:r>
              <a:rPr lang="zh-CN" altLang="en-US" sz="1200" dirty="0"/>
              <a:t>、</a:t>
            </a:r>
            <a:r>
              <a:rPr lang="en-US" altLang="zh-CN" sz="1200" dirty="0"/>
              <a:t>SETUP</a:t>
            </a:r>
            <a:r>
              <a:rPr lang="zh-CN" altLang="en-US" sz="1200" dirty="0"/>
              <a:t>、</a:t>
            </a:r>
            <a:r>
              <a:rPr lang="en-US" altLang="zh-CN" sz="1200" dirty="0"/>
              <a:t>TEARDOWN</a:t>
            </a:r>
            <a:r>
              <a:rPr lang="zh-CN" altLang="en-US" sz="1200" dirty="0"/>
              <a:t>、</a:t>
            </a:r>
            <a:r>
              <a:rPr lang="en-US" altLang="zh-CN" sz="1200" dirty="0"/>
              <a:t>PLAY</a:t>
            </a:r>
            <a:r>
              <a:rPr lang="zh-CN" altLang="en-US" sz="1200" dirty="0"/>
              <a:t>、</a:t>
            </a:r>
            <a:r>
              <a:rPr lang="en-US" altLang="zh-CN" sz="1200" dirty="0"/>
              <a:t>PAUSE</a:t>
            </a:r>
            <a:r>
              <a:rPr lang="zh-CN" altLang="en-US" sz="1200" dirty="0"/>
              <a:t>、</a:t>
            </a:r>
            <a:r>
              <a:rPr lang="en-US" altLang="zh-CN" sz="1200" dirty="0"/>
              <a:t>SCALE</a:t>
            </a:r>
            <a:r>
              <a:rPr lang="zh-CN" altLang="en-US" sz="1200" dirty="0"/>
              <a:t>、</a:t>
            </a:r>
            <a:r>
              <a:rPr lang="en-US" altLang="zh-CN" sz="1200" dirty="0"/>
              <a:t>GET_PARAMETER</a:t>
            </a:r>
            <a:r>
              <a:rPr lang="zh-CN" altLang="en-US" sz="1200" dirty="0"/>
              <a:t>、</a:t>
            </a:r>
            <a:r>
              <a:rPr lang="en-US" altLang="zh-CN" sz="1200" dirty="0"/>
              <a:t>SET_PARAMETER</a:t>
            </a:r>
            <a:r>
              <a:rPr lang="zh-CN" altLang="en-US" sz="1200" dirty="0"/>
              <a:t>）</a:t>
            </a:r>
            <a:endParaRPr lang="en-US" altLang="zh-CN" sz="1200" dirty="0"/>
          </a:p>
          <a:p>
            <a:endParaRPr lang="en-US" altLang="zh-CN" sz="1200" dirty="0"/>
          </a:p>
          <a:p>
            <a:r>
              <a:rPr lang="en-US" altLang="zh-CN" sz="1200" dirty="0"/>
              <a:t>DESCRIBE</a:t>
            </a:r>
            <a:r>
              <a:rPr lang="zh-CN" altLang="en-US" sz="1200" dirty="0"/>
              <a:t>：</a:t>
            </a:r>
            <a:endParaRPr lang="en-US" altLang="zh-CN" sz="1200" dirty="0"/>
          </a:p>
          <a:p>
            <a:r>
              <a:rPr lang="zh-CN" altLang="en-US" sz="1200" dirty="0"/>
              <a:t>请求流的</a:t>
            </a:r>
            <a:r>
              <a:rPr lang="en-US" altLang="zh-CN" sz="1200" dirty="0"/>
              <a:t>SDP</a:t>
            </a:r>
            <a:r>
              <a:rPr lang="zh-CN" altLang="en-US" sz="1200" dirty="0"/>
              <a:t>信息，返回视频流的详细信息</a:t>
            </a:r>
            <a:endParaRPr lang="en-US" altLang="zh-CN" sz="1200" dirty="0"/>
          </a:p>
          <a:p>
            <a:endParaRPr lang="en-US" altLang="zh-CN" sz="1200" dirty="0"/>
          </a:p>
          <a:p>
            <a:r>
              <a:rPr lang="en-US" altLang="zh-CN" sz="1200" dirty="0"/>
              <a:t>SETUP</a:t>
            </a:r>
            <a:r>
              <a:rPr lang="zh-CN" altLang="en-US" sz="1200" dirty="0"/>
              <a:t>：</a:t>
            </a:r>
            <a:endParaRPr lang="en-US" altLang="zh-CN" sz="1200" dirty="0"/>
          </a:p>
          <a:p>
            <a:r>
              <a:rPr lang="zh-CN" altLang="en-US" sz="1200" dirty="0"/>
              <a:t>客户端提醒服务器建立会话，并建立传输模式，确认传输使用</a:t>
            </a:r>
            <a:r>
              <a:rPr lang="en-US" altLang="zh-CN" sz="1200" dirty="0"/>
              <a:t>TCP</a:t>
            </a:r>
            <a:r>
              <a:rPr lang="zh-CN" altLang="en-US" sz="1200" dirty="0"/>
              <a:t>或</a:t>
            </a:r>
            <a:r>
              <a:rPr lang="en-US" altLang="zh-CN" sz="1200" dirty="0"/>
              <a:t>UDP</a:t>
            </a:r>
            <a:r>
              <a:rPr lang="zh-CN" altLang="en-US" sz="1200" dirty="0"/>
              <a:t>以及传输端口等，准备开始传输数据</a:t>
            </a:r>
            <a:endParaRPr lang="en-US" altLang="zh-CN" sz="1200" dirty="0"/>
          </a:p>
          <a:p>
            <a:endParaRPr lang="en-US" altLang="zh-CN" sz="1200" dirty="0"/>
          </a:p>
          <a:p>
            <a:r>
              <a:rPr lang="en-US" altLang="zh-CN" sz="1200" dirty="0"/>
              <a:t>PLAY</a:t>
            </a:r>
            <a:r>
              <a:rPr lang="zh-CN" altLang="en-US" sz="1200" dirty="0"/>
              <a:t>：</a:t>
            </a:r>
            <a:endParaRPr lang="en-US" altLang="zh-CN" sz="1200" dirty="0"/>
          </a:p>
          <a:p>
            <a:r>
              <a:rPr lang="zh-CN" altLang="en-US" sz="1200" dirty="0"/>
              <a:t>客户端发送播放请求</a:t>
            </a:r>
            <a:r>
              <a:rPr lang="en-US" altLang="zh-CN" sz="1200" dirty="0"/>
              <a:t>, </a:t>
            </a:r>
            <a:r>
              <a:rPr lang="zh-CN" altLang="en-US" sz="1200" dirty="0"/>
              <a:t>服务端接受请求后，结合上一步的</a:t>
            </a:r>
            <a:r>
              <a:rPr lang="en-US" altLang="zh-CN" sz="1200" dirty="0"/>
              <a:t>SETUP</a:t>
            </a:r>
            <a:r>
              <a:rPr lang="zh-CN" altLang="en-US" sz="1200" dirty="0"/>
              <a:t>并使用</a:t>
            </a:r>
            <a:r>
              <a:rPr lang="en-US" altLang="zh-CN" sz="1200" dirty="0"/>
              <a:t>RTP</a:t>
            </a:r>
            <a:r>
              <a:rPr lang="zh-CN" altLang="en-US" sz="1200" dirty="0"/>
              <a:t>传输数据</a:t>
            </a:r>
            <a:endParaRPr lang="en-US" altLang="zh-CN" sz="1200" dirty="0"/>
          </a:p>
          <a:p>
            <a:endParaRPr lang="en-US" altLang="zh-CN" sz="1200" dirty="0"/>
          </a:p>
          <a:p>
            <a:r>
              <a:rPr lang="en-US" altLang="zh-CN" sz="1200" dirty="0"/>
              <a:t>PAUSE</a:t>
            </a:r>
            <a:r>
              <a:rPr lang="zh-CN" altLang="en-US" sz="1200" dirty="0"/>
              <a:t>：</a:t>
            </a:r>
            <a:endParaRPr lang="en-US" altLang="zh-CN" sz="1200" dirty="0"/>
          </a:p>
          <a:p>
            <a:r>
              <a:rPr lang="zh-CN" altLang="en-US" sz="1200" dirty="0"/>
              <a:t>播放暂停请求，暂停流媒体数据传输</a:t>
            </a:r>
            <a:endParaRPr lang="en-US" altLang="zh-CN" sz="1200" dirty="0"/>
          </a:p>
          <a:p>
            <a:endParaRPr lang="en-US" altLang="zh-CN" sz="1200" dirty="0"/>
          </a:p>
          <a:p>
            <a:r>
              <a:rPr lang="en-US" altLang="zh-CN" sz="1200" dirty="0"/>
              <a:t>TEARDOWN:</a:t>
            </a:r>
          </a:p>
          <a:p>
            <a:r>
              <a:rPr lang="zh-CN" altLang="en-US" sz="1200" dirty="0"/>
              <a:t>客户端发送关闭请求，停止流媒体数据传输</a:t>
            </a:r>
          </a:p>
        </p:txBody>
      </p:sp>
    </p:spTree>
    <p:extLst>
      <p:ext uri="{BB962C8B-B14F-4D97-AF65-F5344CB8AC3E}">
        <p14:creationId xmlns:p14="http://schemas.microsoft.com/office/powerpoint/2010/main" val="427701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3B9D5-B3B2-47DE-9E89-885D61E72EAE}"/>
              </a:ext>
            </a:extLst>
          </p:cNvPr>
          <p:cNvSpPr>
            <a:spLocks noGrp="1"/>
          </p:cNvSpPr>
          <p:nvPr>
            <p:ph type="title"/>
          </p:nvPr>
        </p:nvSpPr>
        <p:spPr/>
        <p:txBody>
          <a:bodyPr>
            <a:normAutofit fontScale="90000"/>
          </a:bodyPr>
          <a:lstStyle/>
          <a:p>
            <a:r>
              <a:rPr lang="en-US" altLang="zh-CN" dirty="0"/>
              <a:t>RTSP</a:t>
            </a:r>
            <a:r>
              <a:rPr lang="zh-CN" altLang="en-US" dirty="0"/>
              <a:t>消息格式</a:t>
            </a:r>
          </a:p>
        </p:txBody>
      </p:sp>
      <p:sp>
        <p:nvSpPr>
          <p:cNvPr id="3" name="文本框 2">
            <a:extLst>
              <a:ext uri="{FF2B5EF4-FFF2-40B4-BE49-F238E27FC236}">
                <a16:creationId xmlns:a16="http://schemas.microsoft.com/office/drawing/2014/main" id="{FCAB4086-0422-43AC-96E7-8B8BA2DE87A3}"/>
              </a:ext>
            </a:extLst>
          </p:cNvPr>
          <p:cNvSpPr txBox="1"/>
          <p:nvPr/>
        </p:nvSpPr>
        <p:spPr>
          <a:xfrm>
            <a:off x="1979712" y="771684"/>
            <a:ext cx="902811" cy="307777"/>
          </a:xfrm>
          <a:prstGeom prst="rect">
            <a:avLst/>
          </a:prstGeom>
          <a:noFill/>
        </p:spPr>
        <p:txBody>
          <a:bodyPr wrap="none" rtlCol="0">
            <a:spAutoFit/>
          </a:bodyPr>
          <a:lstStyle/>
          <a:p>
            <a:r>
              <a:rPr lang="zh-CN" altLang="en-US" sz="1400" dirty="0"/>
              <a:t>请求格式</a:t>
            </a:r>
          </a:p>
        </p:txBody>
      </p:sp>
      <p:pic>
        <p:nvPicPr>
          <p:cNvPr id="3074" name="Picture 2" descr="https://ss2.baidu.com/6ONYsjip0QIZ8tyhnq/it/u=405341171,345226292&amp;fm=173&amp;s=7AAC34625B8B44494E55E1DA000080B1&amp;w=640&amp;h=397&amp;img.JPEG">
            <a:extLst>
              <a:ext uri="{FF2B5EF4-FFF2-40B4-BE49-F238E27FC236}">
                <a16:creationId xmlns:a16="http://schemas.microsoft.com/office/drawing/2014/main" id="{D5916ECB-C4F3-4963-B880-68D0703E8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26620"/>
            <a:ext cx="3724281" cy="23102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s1.baidu.com/6ONXsjip0QIZ8tyhnq/it/u=4264927294,998503161&amp;fm=173&amp;s=7AAC30625B8B44494E5DE1DE000080B1&amp;w=640&amp;h=397&amp;img.JPEG">
            <a:extLst>
              <a:ext uri="{FF2B5EF4-FFF2-40B4-BE49-F238E27FC236}">
                <a16:creationId xmlns:a16="http://schemas.microsoft.com/office/drawing/2014/main" id="{898D9CE6-0D55-4FA5-93C7-8207087DC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690" y="1226620"/>
            <a:ext cx="3724282" cy="231021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6C45112-A0A7-437C-BC51-2F3709B84AF0}"/>
              </a:ext>
            </a:extLst>
          </p:cNvPr>
          <p:cNvSpPr txBox="1"/>
          <p:nvPr/>
        </p:nvSpPr>
        <p:spPr>
          <a:xfrm>
            <a:off x="6084168" y="771684"/>
            <a:ext cx="902811" cy="307777"/>
          </a:xfrm>
          <a:prstGeom prst="rect">
            <a:avLst/>
          </a:prstGeom>
          <a:noFill/>
        </p:spPr>
        <p:txBody>
          <a:bodyPr wrap="none" rtlCol="0">
            <a:spAutoFit/>
          </a:bodyPr>
          <a:lstStyle/>
          <a:p>
            <a:r>
              <a:rPr lang="zh-CN" altLang="en-US" sz="1400" dirty="0"/>
              <a:t>响应格式</a:t>
            </a:r>
          </a:p>
        </p:txBody>
      </p:sp>
    </p:spTree>
    <p:extLst>
      <p:ext uri="{BB962C8B-B14F-4D97-AF65-F5344CB8AC3E}">
        <p14:creationId xmlns:p14="http://schemas.microsoft.com/office/powerpoint/2010/main" val="252274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Effect transition="in" filter="fade">
                                      <p:cBhvr>
                                        <p:cTn id="19" dur="1000"/>
                                        <p:tgtEl>
                                          <p:spTgt spid="3076"/>
                                        </p:tgtEl>
                                      </p:cBhvr>
                                    </p:animEffect>
                                    <p:anim calcmode="lin" valueType="num">
                                      <p:cBhvr>
                                        <p:cTn id="20" dur="1000" fill="hold"/>
                                        <p:tgtEl>
                                          <p:spTgt spid="3076"/>
                                        </p:tgtEl>
                                        <p:attrNameLst>
                                          <p:attrName>ppt_x</p:attrName>
                                        </p:attrNameLst>
                                      </p:cBhvr>
                                      <p:tavLst>
                                        <p:tav tm="0">
                                          <p:val>
                                            <p:strVal val="#ppt_x"/>
                                          </p:val>
                                        </p:tav>
                                        <p:tav tm="100000">
                                          <p:val>
                                            <p:strVal val="#ppt_x"/>
                                          </p:val>
                                        </p:tav>
                                      </p:tavLst>
                                    </p:anim>
                                    <p:anim calcmode="lin" valueType="num">
                                      <p:cBhvr>
                                        <p:cTn id="21" dur="1000" fill="hold"/>
                                        <p:tgtEl>
                                          <p:spTgt spid="307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962C0-6FFA-4F9E-A0E3-25129462D916}"/>
              </a:ext>
            </a:extLst>
          </p:cNvPr>
          <p:cNvSpPr>
            <a:spLocks noGrp="1"/>
          </p:cNvSpPr>
          <p:nvPr>
            <p:ph type="title"/>
          </p:nvPr>
        </p:nvSpPr>
        <p:spPr/>
        <p:txBody>
          <a:bodyPr>
            <a:normAutofit fontScale="90000"/>
          </a:bodyPr>
          <a:lstStyle/>
          <a:p>
            <a:r>
              <a:rPr lang="en-US" altLang="zh-CN" dirty="0"/>
              <a:t>RTSP</a:t>
            </a:r>
            <a:r>
              <a:rPr lang="zh-CN" altLang="en-US" dirty="0"/>
              <a:t>请求</a:t>
            </a:r>
          </a:p>
        </p:txBody>
      </p:sp>
      <p:sp>
        <p:nvSpPr>
          <p:cNvPr id="4" name="文本框 3">
            <a:extLst>
              <a:ext uri="{FF2B5EF4-FFF2-40B4-BE49-F238E27FC236}">
                <a16:creationId xmlns:a16="http://schemas.microsoft.com/office/drawing/2014/main" id="{66FF3E80-E36E-4732-80F6-E57424B04D0D}"/>
              </a:ext>
            </a:extLst>
          </p:cNvPr>
          <p:cNvSpPr txBox="1"/>
          <p:nvPr/>
        </p:nvSpPr>
        <p:spPr>
          <a:xfrm>
            <a:off x="889248" y="818716"/>
            <a:ext cx="1491947" cy="307777"/>
          </a:xfrm>
          <a:prstGeom prst="rect">
            <a:avLst/>
          </a:prstGeom>
          <a:noFill/>
        </p:spPr>
        <p:txBody>
          <a:bodyPr wrap="none" rtlCol="0">
            <a:spAutoFit/>
          </a:bodyPr>
          <a:lstStyle/>
          <a:p>
            <a:pPr marL="285750" indent="-285750">
              <a:buFont typeface="Wingdings" panose="05000000000000000000" pitchFamily="2" charset="2"/>
              <a:buChar char="Ø"/>
            </a:pPr>
            <a:r>
              <a:rPr lang="en-US" altLang="zh-CN" sz="1400" dirty="0"/>
              <a:t>OPTIONS</a:t>
            </a:r>
            <a:r>
              <a:rPr lang="zh-CN" altLang="en-US" sz="1400" dirty="0"/>
              <a:t>请求</a:t>
            </a:r>
          </a:p>
        </p:txBody>
      </p:sp>
      <p:pic>
        <p:nvPicPr>
          <p:cNvPr id="6" name="图片 5">
            <a:extLst>
              <a:ext uri="{FF2B5EF4-FFF2-40B4-BE49-F238E27FC236}">
                <a16:creationId xmlns:a16="http://schemas.microsoft.com/office/drawing/2014/main" id="{143EF2D1-9626-433D-879B-E390A8379397}"/>
              </a:ext>
            </a:extLst>
          </p:cNvPr>
          <p:cNvPicPr>
            <a:picLocks noChangeAspect="1"/>
          </p:cNvPicPr>
          <p:nvPr/>
        </p:nvPicPr>
        <p:blipFill>
          <a:blip r:embed="rId3"/>
          <a:stretch>
            <a:fillRect/>
          </a:stretch>
        </p:blipFill>
        <p:spPr>
          <a:xfrm>
            <a:off x="1259633" y="1138244"/>
            <a:ext cx="3888432" cy="1445797"/>
          </a:xfrm>
          <a:prstGeom prst="rect">
            <a:avLst/>
          </a:prstGeom>
        </p:spPr>
      </p:pic>
      <p:sp>
        <p:nvSpPr>
          <p:cNvPr id="7" name="文本框 6">
            <a:extLst>
              <a:ext uri="{FF2B5EF4-FFF2-40B4-BE49-F238E27FC236}">
                <a16:creationId xmlns:a16="http://schemas.microsoft.com/office/drawing/2014/main" id="{F72CBDA4-A4D1-4C6F-B3DE-DA3FD419FEF5}"/>
              </a:ext>
            </a:extLst>
          </p:cNvPr>
          <p:cNvSpPr txBox="1"/>
          <p:nvPr/>
        </p:nvSpPr>
        <p:spPr>
          <a:xfrm>
            <a:off x="889248" y="2640030"/>
            <a:ext cx="1298753" cy="307777"/>
          </a:xfrm>
          <a:prstGeom prst="rect">
            <a:avLst/>
          </a:prstGeom>
          <a:noFill/>
        </p:spPr>
        <p:txBody>
          <a:bodyPr wrap="none" rtlCol="0">
            <a:spAutoFit/>
          </a:bodyPr>
          <a:lstStyle/>
          <a:p>
            <a:pPr marL="285750" indent="-285750">
              <a:buFont typeface="Wingdings" panose="05000000000000000000" pitchFamily="2" charset="2"/>
              <a:buChar char="Ø"/>
            </a:pPr>
            <a:r>
              <a:rPr lang="en-US" altLang="zh-CN" sz="1400" dirty="0"/>
              <a:t>SETUP</a:t>
            </a:r>
            <a:r>
              <a:rPr lang="zh-CN" altLang="en-US" sz="1400" dirty="0"/>
              <a:t>请求</a:t>
            </a:r>
          </a:p>
        </p:txBody>
      </p:sp>
      <p:pic>
        <p:nvPicPr>
          <p:cNvPr id="8" name="图片 7">
            <a:extLst>
              <a:ext uri="{FF2B5EF4-FFF2-40B4-BE49-F238E27FC236}">
                <a16:creationId xmlns:a16="http://schemas.microsoft.com/office/drawing/2014/main" id="{A574C6B8-4EC0-41CE-86FF-46D0B254BB4D}"/>
              </a:ext>
            </a:extLst>
          </p:cNvPr>
          <p:cNvPicPr>
            <a:picLocks noChangeAspect="1"/>
          </p:cNvPicPr>
          <p:nvPr/>
        </p:nvPicPr>
        <p:blipFill>
          <a:blip r:embed="rId4"/>
          <a:stretch>
            <a:fillRect/>
          </a:stretch>
        </p:blipFill>
        <p:spPr>
          <a:xfrm>
            <a:off x="1259633" y="3003796"/>
            <a:ext cx="6324600" cy="1819275"/>
          </a:xfrm>
          <a:prstGeom prst="rect">
            <a:avLst/>
          </a:prstGeom>
        </p:spPr>
      </p:pic>
    </p:spTree>
    <p:extLst>
      <p:ext uri="{BB962C8B-B14F-4D97-AF65-F5344CB8AC3E}">
        <p14:creationId xmlns:p14="http://schemas.microsoft.com/office/powerpoint/2010/main" val="25307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18DB0-B59E-4267-AF0D-750AA3663048}"/>
              </a:ext>
            </a:extLst>
          </p:cNvPr>
          <p:cNvSpPr>
            <a:spLocks noGrp="1"/>
          </p:cNvSpPr>
          <p:nvPr>
            <p:ph type="title"/>
          </p:nvPr>
        </p:nvSpPr>
        <p:spPr/>
        <p:txBody>
          <a:bodyPr>
            <a:normAutofit fontScale="90000"/>
          </a:bodyPr>
          <a:lstStyle/>
          <a:p>
            <a:r>
              <a:rPr lang="zh-CN" altLang="en-US" dirty="0"/>
              <a:t>如何播放</a:t>
            </a:r>
            <a:r>
              <a:rPr lang="en-US" altLang="zh-CN" dirty="0"/>
              <a:t>RTSP</a:t>
            </a:r>
            <a:r>
              <a:rPr lang="zh-CN" altLang="en-US" dirty="0"/>
              <a:t>视频源</a:t>
            </a:r>
          </a:p>
        </p:txBody>
      </p:sp>
      <p:sp>
        <p:nvSpPr>
          <p:cNvPr id="3" name="文本框 2">
            <a:extLst>
              <a:ext uri="{FF2B5EF4-FFF2-40B4-BE49-F238E27FC236}">
                <a16:creationId xmlns:a16="http://schemas.microsoft.com/office/drawing/2014/main" id="{49FD5FA1-6272-406B-804D-5EDF3C4C9D83}"/>
              </a:ext>
            </a:extLst>
          </p:cNvPr>
          <p:cNvSpPr txBox="1"/>
          <p:nvPr/>
        </p:nvSpPr>
        <p:spPr>
          <a:xfrm>
            <a:off x="827584" y="788383"/>
            <a:ext cx="7859216" cy="276999"/>
          </a:xfrm>
          <a:prstGeom prst="rect">
            <a:avLst/>
          </a:prstGeom>
          <a:noFill/>
        </p:spPr>
        <p:txBody>
          <a:bodyPr wrap="square" rtlCol="0">
            <a:spAutoFit/>
          </a:bodyPr>
          <a:lstStyle/>
          <a:p>
            <a:pPr marL="171450" indent="-171450">
              <a:buFont typeface="Wingdings" panose="05000000000000000000" pitchFamily="2" charset="2"/>
              <a:buChar char="Ø"/>
            </a:pPr>
            <a:r>
              <a:rPr lang="en-US" altLang="zh-CN" sz="1200" dirty="0"/>
              <a:t>Android</a:t>
            </a:r>
            <a:r>
              <a:rPr lang="zh-CN" altLang="en-US" sz="1200" dirty="0"/>
              <a:t>原生</a:t>
            </a:r>
            <a:r>
              <a:rPr lang="en-US" altLang="zh-CN" sz="1200" dirty="0" err="1"/>
              <a:t>MediaPlayer+TextureView</a:t>
            </a:r>
            <a:r>
              <a:rPr lang="zh-CN" altLang="en-US" sz="1200" dirty="0"/>
              <a:t>和</a:t>
            </a:r>
            <a:r>
              <a:rPr lang="en-US" altLang="zh-CN" sz="1200" dirty="0" err="1"/>
              <a:t>VideoView</a:t>
            </a:r>
            <a:endParaRPr lang="en-US" altLang="zh-CN" sz="1200" dirty="0"/>
          </a:p>
        </p:txBody>
      </p:sp>
      <p:sp>
        <p:nvSpPr>
          <p:cNvPr id="4" name="文本框 3">
            <a:extLst>
              <a:ext uri="{FF2B5EF4-FFF2-40B4-BE49-F238E27FC236}">
                <a16:creationId xmlns:a16="http://schemas.microsoft.com/office/drawing/2014/main" id="{DB478C3F-F627-42CD-9C69-C781A1CBA209}"/>
              </a:ext>
            </a:extLst>
          </p:cNvPr>
          <p:cNvSpPr txBox="1"/>
          <p:nvPr/>
        </p:nvSpPr>
        <p:spPr>
          <a:xfrm>
            <a:off x="996730" y="994771"/>
            <a:ext cx="7859216" cy="461665"/>
          </a:xfrm>
          <a:prstGeom prst="rect">
            <a:avLst/>
          </a:prstGeom>
          <a:noFill/>
        </p:spPr>
        <p:txBody>
          <a:bodyPr wrap="square" rtlCol="0">
            <a:spAutoFit/>
          </a:bodyPr>
          <a:lstStyle/>
          <a:p>
            <a:r>
              <a:rPr lang="en-US" altLang="zh-CN" sz="1200" dirty="0"/>
              <a:t>android</a:t>
            </a:r>
            <a:r>
              <a:rPr lang="zh-CN" altLang="en-US" sz="1200" dirty="0"/>
              <a:t>原生可支持</a:t>
            </a:r>
            <a:r>
              <a:rPr lang="en-US" altLang="zh-CN" sz="1200" dirty="0" err="1"/>
              <a:t>rtsp</a:t>
            </a:r>
            <a:r>
              <a:rPr lang="zh-CN" altLang="en-US" sz="1200" dirty="0"/>
              <a:t>视频播放，但都存在初始化慢、延迟高，以及扩展性差（不支持录像）等缺点。一般很少用这种方式。</a:t>
            </a:r>
            <a:endParaRPr lang="en-US" altLang="zh-CN" sz="1200" dirty="0"/>
          </a:p>
        </p:txBody>
      </p:sp>
      <p:sp>
        <p:nvSpPr>
          <p:cNvPr id="5" name="文本框 4">
            <a:extLst>
              <a:ext uri="{FF2B5EF4-FFF2-40B4-BE49-F238E27FC236}">
                <a16:creationId xmlns:a16="http://schemas.microsoft.com/office/drawing/2014/main" id="{EA46428D-8EB8-4E34-A633-1B4D13BEA48A}"/>
              </a:ext>
            </a:extLst>
          </p:cNvPr>
          <p:cNvSpPr txBox="1"/>
          <p:nvPr/>
        </p:nvSpPr>
        <p:spPr>
          <a:xfrm>
            <a:off x="827584" y="1527047"/>
            <a:ext cx="7859216" cy="276999"/>
          </a:xfrm>
          <a:prstGeom prst="rect">
            <a:avLst/>
          </a:prstGeom>
          <a:noFill/>
        </p:spPr>
        <p:txBody>
          <a:bodyPr wrap="square" rtlCol="0">
            <a:spAutoFit/>
          </a:bodyPr>
          <a:lstStyle/>
          <a:p>
            <a:pPr marL="171450" indent="-171450">
              <a:buFont typeface="Wingdings" panose="05000000000000000000" pitchFamily="2" charset="2"/>
              <a:buChar char="Ø"/>
            </a:pPr>
            <a:r>
              <a:rPr lang="en-US" altLang="zh-CN" sz="1200" dirty="0" err="1"/>
              <a:t>FFmpeg</a:t>
            </a:r>
            <a:endParaRPr lang="en-US" altLang="zh-CN" sz="1200" dirty="0"/>
          </a:p>
        </p:txBody>
      </p:sp>
      <p:sp>
        <p:nvSpPr>
          <p:cNvPr id="6" name="文本框 5">
            <a:extLst>
              <a:ext uri="{FF2B5EF4-FFF2-40B4-BE49-F238E27FC236}">
                <a16:creationId xmlns:a16="http://schemas.microsoft.com/office/drawing/2014/main" id="{28EDC847-D54C-44ED-AF6F-9691D1C3D9D8}"/>
              </a:ext>
            </a:extLst>
          </p:cNvPr>
          <p:cNvSpPr txBox="1"/>
          <p:nvPr/>
        </p:nvSpPr>
        <p:spPr>
          <a:xfrm>
            <a:off x="996730" y="1740753"/>
            <a:ext cx="7859216" cy="830997"/>
          </a:xfrm>
          <a:prstGeom prst="rect">
            <a:avLst/>
          </a:prstGeom>
          <a:noFill/>
        </p:spPr>
        <p:txBody>
          <a:bodyPr wrap="square" rtlCol="0">
            <a:spAutoFit/>
          </a:bodyPr>
          <a:lstStyle/>
          <a:p>
            <a:r>
              <a:rPr lang="en-US" altLang="zh-CN" sz="1200" dirty="0" err="1"/>
              <a:t>FFmpeg</a:t>
            </a:r>
            <a:r>
              <a:rPr lang="zh-CN" altLang="en-US" sz="1200" dirty="0"/>
              <a:t>是一个自由软件项目的名称，提供了录制、转换、以及流化音视频的完整解决方案。它包含非常先进的音视频编解码库</a:t>
            </a:r>
            <a:r>
              <a:rPr lang="en-US" altLang="zh-CN" sz="1200" dirty="0" err="1"/>
              <a:t>libavcodec</a:t>
            </a:r>
            <a:r>
              <a:rPr lang="zh-CN" altLang="en-US" sz="1200" dirty="0"/>
              <a:t>。</a:t>
            </a:r>
            <a:r>
              <a:rPr lang="en-US" altLang="zh-CN" sz="1200" dirty="0" err="1"/>
              <a:t>FFmpeg</a:t>
            </a:r>
            <a:r>
              <a:rPr lang="zh-CN" altLang="en-US" sz="1200" dirty="0"/>
              <a:t>支持拉取</a:t>
            </a:r>
            <a:r>
              <a:rPr lang="en-US" altLang="zh-CN" sz="1200" dirty="0"/>
              <a:t>RTSP</a:t>
            </a:r>
            <a:r>
              <a:rPr lang="zh-CN" altLang="en-US" sz="1200" dirty="0"/>
              <a:t>视频数据进行播放</a:t>
            </a:r>
            <a:r>
              <a:rPr lang="en-US" altLang="zh-CN" sz="1200" dirty="0"/>
              <a:t>, </a:t>
            </a:r>
            <a:r>
              <a:rPr lang="zh-CN" altLang="en-US" sz="1200" dirty="0"/>
              <a:t>拉取视频数据后再结合</a:t>
            </a:r>
            <a:r>
              <a:rPr lang="en-US" altLang="zh-CN" sz="1200" dirty="0"/>
              <a:t>Android</a:t>
            </a:r>
            <a:r>
              <a:rPr lang="zh-CN" altLang="en-US" sz="1200" dirty="0"/>
              <a:t>原生</a:t>
            </a:r>
            <a:r>
              <a:rPr lang="en-US" altLang="zh-CN" sz="1200" dirty="0" err="1"/>
              <a:t>SurfaceView</a:t>
            </a:r>
            <a:r>
              <a:rPr lang="zh-CN" altLang="en-US" sz="1200" dirty="0"/>
              <a:t>进行播放，并且更多是在</a:t>
            </a:r>
            <a:r>
              <a:rPr lang="en-US" altLang="zh-CN" sz="1200" dirty="0"/>
              <a:t>C++</a:t>
            </a:r>
            <a:r>
              <a:rPr lang="zh-CN" altLang="en-US" sz="1200" dirty="0"/>
              <a:t>端进行播放，对</a:t>
            </a:r>
            <a:r>
              <a:rPr lang="en-US" altLang="zh-CN" sz="1200" dirty="0"/>
              <a:t>Android</a:t>
            </a:r>
            <a:r>
              <a:rPr lang="zh-CN" altLang="en-US" sz="1200" dirty="0"/>
              <a:t>开发者要求比较高，网上案例比较少。</a:t>
            </a:r>
            <a:r>
              <a:rPr lang="en-US" altLang="zh-CN" sz="1200" dirty="0" err="1"/>
              <a:t>Ffmpeg</a:t>
            </a:r>
            <a:r>
              <a:rPr lang="zh-CN" altLang="en-US" sz="1200" dirty="0"/>
              <a:t>更多用于视频采集、格式转换。</a:t>
            </a:r>
            <a:endParaRPr lang="en-US" altLang="zh-CN" sz="1200" dirty="0"/>
          </a:p>
        </p:txBody>
      </p:sp>
      <p:sp>
        <p:nvSpPr>
          <p:cNvPr id="7" name="文本框 6">
            <a:extLst>
              <a:ext uri="{FF2B5EF4-FFF2-40B4-BE49-F238E27FC236}">
                <a16:creationId xmlns:a16="http://schemas.microsoft.com/office/drawing/2014/main" id="{CFE56081-DD60-484E-9EA9-3F3E3C759726}"/>
              </a:ext>
            </a:extLst>
          </p:cNvPr>
          <p:cNvSpPr txBox="1"/>
          <p:nvPr/>
        </p:nvSpPr>
        <p:spPr>
          <a:xfrm>
            <a:off x="824279" y="2676315"/>
            <a:ext cx="7859216" cy="276999"/>
          </a:xfrm>
          <a:prstGeom prst="rect">
            <a:avLst/>
          </a:prstGeom>
          <a:noFill/>
        </p:spPr>
        <p:txBody>
          <a:bodyPr wrap="square" rtlCol="0">
            <a:spAutoFit/>
          </a:bodyPr>
          <a:lstStyle/>
          <a:p>
            <a:pPr marL="171450" indent="-171450">
              <a:buFont typeface="Wingdings" panose="05000000000000000000" pitchFamily="2" charset="2"/>
              <a:buChar char="Ø"/>
            </a:pPr>
            <a:r>
              <a:rPr lang="en-US" altLang="zh-CN" sz="1200" dirty="0"/>
              <a:t>VLC media player</a:t>
            </a:r>
          </a:p>
        </p:txBody>
      </p:sp>
      <p:sp>
        <p:nvSpPr>
          <p:cNvPr id="8" name="文本框 7">
            <a:extLst>
              <a:ext uri="{FF2B5EF4-FFF2-40B4-BE49-F238E27FC236}">
                <a16:creationId xmlns:a16="http://schemas.microsoft.com/office/drawing/2014/main" id="{B79BFF15-D3B2-488B-B4EE-A991755EAF4B}"/>
              </a:ext>
            </a:extLst>
          </p:cNvPr>
          <p:cNvSpPr txBox="1"/>
          <p:nvPr/>
        </p:nvSpPr>
        <p:spPr>
          <a:xfrm>
            <a:off x="996730" y="2891602"/>
            <a:ext cx="7859216" cy="646331"/>
          </a:xfrm>
          <a:prstGeom prst="rect">
            <a:avLst/>
          </a:prstGeom>
          <a:noFill/>
        </p:spPr>
        <p:txBody>
          <a:bodyPr wrap="square" rtlCol="0">
            <a:spAutoFit/>
          </a:bodyPr>
          <a:lstStyle/>
          <a:p>
            <a:r>
              <a:rPr lang="en-US" altLang="zh-CN" sz="1200" dirty="0"/>
              <a:t>VLC </a:t>
            </a:r>
            <a:r>
              <a:rPr lang="zh-CN" altLang="en-US" sz="1200" dirty="0"/>
              <a:t>是一款自由、开源的跨平台多媒体播放器及框架，可播放大多数多媒体文件，以及 </a:t>
            </a:r>
            <a:r>
              <a:rPr lang="en-US" altLang="zh-CN" sz="1200" dirty="0"/>
              <a:t>DVD</a:t>
            </a:r>
            <a:r>
              <a:rPr lang="zh-CN" altLang="en-US" sz="1200" dirty="0"/>
              <a:t>、音频 </a:t>
            </a:r>
            <a:r>
              <a:rPr lang="en-US" altLang="zh-CN" sz="1200" dirty="0"/>
              <a:t>CD</a:t>
            </a:r>
            <a:r>
              <a:rPr lang="zh-CN" altLang="en-US" sz="1200" dirty="0"/>
              <a:t>、</a:t>
            </a:r>
            <a:r>
              <a:rPr lang="en-US" altLang="zh-CN" sz="1200" dirty="0"/>
              <a:t>VCD </a:t>
            </a:r>
            <a:r>
              <a:rPr lang="zh-CN" altLang="en-US" sz="1200" dirty="0"/>
              <a:t>及各类流媒体协议。</a:t>
            </a:r>
            <a:r>
              <a:rPr lang="en-US" altLang="zh-CN" sz="1200" dirty="0"/>
              <a:t>VLC</a:t>
            </a:r>
            <a:r>
              <a:rPr lang="zh-CN" altLang="en-US" sz="1200" dirty="0"/>
              <a:t>也是基于</a:t>
            </a:r>
            <a:r>
              <a:rPr lang="en-US" altLang="zh-CN" sz="1200" dirty="0" err="1"/>
              <a:t>FFmpeg</a:t>
            </a:r>
            <a:r>
              <a:rPr lang="zh-CN" altLang="en-US" sz="1200" dirty="0"/>
              <a:t>，并且</a:t>
            </a:r>
            <a:r>
              <a:rPr lang="en-US" altLang="zh-CN" sz="1200" dirty="0"/>
              <a:t>VLC</a:t>
            </a:r>
            <a:r>
              <a:rPr lang="zh-CN" altLang="en-US" sz="1200" dirty="0"/>
              <a:t>提供了完善的</a:t>
            </a:r>
            <a:r>
              <a:rPr lang="en-US" altLang="zh-CN" sz="1200" dirty="0"/>
              <a:t>API</a:t>
            </a:r>
            <a:r>
              <a:rPr lang="zh-CN" altLang="en-US" sz="1200" dirty="0"/>
              <a:t>让开发者能灵活、便捷的实现播放功能。所以市面上基本首选</a:t>
            </a:r>
            <a:r>
              <a:rPr lang="en-US" altLang="zh-CN" sz="1200" dirty="0"/>
              <a:t>VLC</a:t>
            </a:r>
            <a:r>
              <a:rPr lang="zh-CN" altLang="en-US" sz="1200" dirty="0"/>
              <a:t>作为</a:t>
            </a:r>
            <a:r>
              <a:rPr lang="en-US" altLang="zh-CN" sz="1200" dirty="0"/>
              <a:t>RTSP</a:t>
            </a:r>
            <a:r>
              <a:rPr lang="zh-CN" altLang="en-US" sz="1200" dirty="0"/>
              <a:t>播放器。</a:t>
            </a:r>
            <a:endParaRPr lang="en-US" altLang="zh-CN" sz="1200" dirty="0"/>
          </a:p>
        </p:txBody>
      </p:sp>
      <p:sp>
        <p:nvSpPr>
          <p:cNvPr id="9" name="文本框 8">
            <a:extLst>
              <a:ext uri="{FF2B5EF4-FFF2-40B4-BE49-F238E27FC236}">
                <a16:creationId xmlns:a16="http://schemas.microsoft.com/office/drawing/2014/main" id="{92B76A66-A055-49D5-A3CE-C8CA25A3F9C5}"/>
              </a:ext>
            </a:extLst>
          </p:cNvPr>
          <p:cNvSpPr txBox="1"/>
          <p:nvPr/>
        </p:nvSpPr>
        <p:spPr>
          <a:xfrm>
            <a:off x="827584" y="3476221"/>
            <a:ext cx="7859216" cy="830997"/>
          </a:xfrm>
          <a:prstGeom prst="rect">
            <a:avLst/>
          </a:prstGeom>
          <a:noFill/>
        </p:spPr>
        <p:txBody>
          <a:bodyPr wrap="square" rtlCol="0">
            <a:spAutoFit/>
          </a:bodyPr>
          <a:lstStyle/>
          <a:p>
            <a:endParaRPr lang="en-US" altLang="zh-CN" sz="1200" dirty="0"/>
          </a:p>
          <a:p>
            <a:pPr marL="171450" indent="-171450">
              <a:buFont typeface="Wingdings" panose="05000000000000000000" pitchFamily="2" charset="2"/>
              <a:buChar char="Ø"/>
            </a:pPr>
            <a:r>
              <a:rPr lang="zh-CN" altLang="en-US" sz="1200" dirty="0"/>
              <a:t>收费第三方播放器</a:t>
            </a:r>
            <a:endParaRPr lang="en-US" altLang="zh-CN" sz="1200" dirty="0"/>
          </a:p>
          <a:p>
            <a:r>
              <a:rPr lang="en-US" altLang="zh-CN" sz="1200" dirty="0"/>
              <a:t>     </a:t>
            </a:r>
            <a:r>
              <a:rPr lang="zh-CN" altLang="en-US" sz="1200" dirty="0"/>
              <a:t>例如：</a:t>
            </a:r>
            <a:r>
              <a:rPr lang="en-US" altLang="zh-CN" sz="1200" dirty="0" err="1"/>
              <a:t>EasyRTSPPlayer</a:t>
            </a:r>
            <a:r>
              <a:rPr lang="zh-CN" altLang="en-US" sz="1200" dirty="0"/>
              <a:t>、大牛直播、</a:t>
            </a:r>
            <a:r>
              <a:rPr lang="en-US" altLang="zh-CN" sz="1200" dirty="0" err="1"/>
              <a:t>Vitamio</a:t>
            </a:r>
            <a:endParaRPr lang="en-US" altLang="zh-CN" sz="1200" dirty="0"/>
          </a:p>
          <a:p>
            <a:pPr marL="171450" indent="-171450">
              <a:buFont typeface="Wingdings" panose="05000000000000000000" pitchFamily="2" charset="2"/>
              <a:buChar char="Ø"/>
            </a:pPr>
            <a:endParaRPr lang="zh-CN" altLang="en-US" sz="1200" dirty="0"/>
          </a:p>
        </p:txBody>
      </p:sp>
    </p:spTree>
    <p:extLst>
      <p:ext uri="{BB962C8B-B14F-4D97-AF65-F5344CB8AC3E}">
        <p14:creationId xmlns:p14="http://schemas.microsoft.com/office/powerpoint/2010/main" val="214096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84824-BE61-44FC-A5C6-A71F0D469D6C}"/>
              </a:ext>
            </a:extLst>
          </p:cNvPr>
          <p:cNvSpPr>
            <a:spLocks noGrp="1"/>
          </p:cNvSpPr>
          <p:nvPr>
            <p:ph type="title"/>
          </p:nvPr>
        </p:nvSpPr>
        <p:spPr/>
        <p:txBody>
          <a:bodyPr>
            <a:normAutofit fontScale="90000"/>
          </a:bodyPr>
          <a:lstStyle/>
          <a:p>
            <a:r>
              <a:rPr lang="en-US" altLang="zh-CN" dirty="0"/>
              <a:t>VLC</a:t>
            </a:r>
            <a:r>
              <a:rPr lang="zh-CN" altLang="en-US" dirty="0"/>
              <a:t>播放</a:t>
            </a:r>
            <a:r>
              <a:rPr lang="en-US" altLang="zh-CN" dirty="0"/>
              <a:t>RTSP</a:t>
            </a:r>
            <a:r>
              <a:rPr lang="zh-CN" altLang="en-US" dirty="0"/>
              <a:t>的坑</a:t>
            </a:r>
          </a:p>
        </p:txBody>
      </p:sp>
      <p:sp>
        <p:nvSpPr>
          <p:cNvPr id="3" name="文本框 2">
            <a:extLst>
              <a:ext uri="{FF2B5EF4-FFF2-40B4-BE49-F238E27FC236}">
                <a16:creationId xmlns:a16="http://schemas.microsoft.com/office/drawing/2014/main" id="{0644C53D-4132-483F-800E-361E7FFA5343}"/>
              </a:ext>
            </a:extLst>
          </p:cNvPr>
          <p:cNvSpPr txBox="1"/>
          <p:nvPr/>
        </p:nvSpPr>
        <p:spPr>
          <a:xfrm>
            <a:off x="889248" y="987574"/>
            <a:ext cx="7914346" cy="156966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200" dirty="0"/>
              <a:t>官方没有提供编译好的</a:t>
            </a:r>
            <a:r>
              <a:rPr lang="en-US" altLang="zh-CN" sz="1200" dirty="0"/>
              <a:t>SO</a:t>
            </a:r>
            <a:r>
              <a:rPr lang="zh-CN" altLang="en-US" sz="1200" dirty="0"/>
              <a:t>库，也没有</a:t>
            </a:r>
            <a:r>
              <a:rPr lang="en-US" altLang="zh-CN" sz="1200" dirty="0"/>
              <a:t>DEMO</a:t>
            </a:r>
            <a:r>
              <a:rPr lang="zh-CN" altLang="en-US" sz="1200" dirty="0"/>
              <a:t>，需要自行编译获取。网上存在很多非官方编译的</a:t>
            </a:r>
            <a:r>
              <a:rPr lang="en-US" altLang="zh-CN" sz="1200" dirty="0"/>
              <a:t>SO</a:t>
            </a:r>
            <a:r>
              <a:rPr lang="zh-CN" altLang="en-US" sz="1200" dirty="0"/>
              <a:t>，但都不太稳定，不确定是官方问题还是编译问题。</a:t>
            </a:r>
            <a:endParaRPr lang="en-US" altLang="zh-CN" sz="1200" dirty="0"/>
          </a:p>
          <a:p>
            <a:pPr marL="285750" indent="-285750">
              <a:buFont typeface="Wingdings" panose="05000000000000000000" pitchFamily="2" charset="2"/>
              <a:buChar char="Ø"/>
            </a:pPr>
            <a:endParaRPr lang="en-US" altLang="zh-CN" sz="1200" dirty="0"/>
          </a:p>
          <a:p>
            <a:pPr marL="285750" indent="-285750">
              <a:buFont typeface="Wingdings" panose="05000000000000000000" pitchFamily="2" charset="2"/>
              <a:buChar char="Ø"/>
            </a:pPr>
            <a:r>
              <a:rPr lang="zh-CN" altLang="en-US" sz="1200" dirty="0"/>
              <a:t>基本上无法按照官方提供的编译教程成功编译</a:t>
            </a:r>
            <a:r>
              <a:rPr lang="en-US" altLang="zh-CN" sz="1200" dirty="0"/>
              <a:t>SO</a:t>
            </a:r>
            <a:r>
              <a:rPr lang="zh-CN" altLang="en-US" sz="1200" dirty="0"/>
              <a:t>库（操作系统版本、网络原因）</a:t>
            </a:r>
            <a:br>
              <a:rPr lang="en-US" altLang="zh-CN" sz="1200" dirty="0"/>
            </a:br>
            <a:r>
              <a:rPr lang="zh-CN" altLang="en-US" sz="1200" dirty="0"/>
              <a:t>官方教程：</a:t>
            </a:r>
            <a:r>
              <a:rPr lang="en-US" altLang="zh-CN" sz="1200" dirty="0"/>
              <a:t>https://wiki.videolan.org/AndroidCompile/</a:t>
            </a:r>
          </a:p>
          <a:p>
            <a:pPr marL="285750" indent="-285750">
              <a:buFont typeface="Wingdings" panose="05000000000000000000" pitchFamily="2" charset="2"/>
              <a:buChar char="Ø"/>
            </a:pPr>
            <a:endParaRPr lang="en-US" altLang="zh-CN" sz="1200" dirty="0"/>
          </a:p>
          <a:p>
            <a:pPr marL="285750" indent="-285750">
              <a:buFont typeface="Wingdings" panose="05000000000000000000" pitchFamily="2" charset="2"/>
              <a:buChar char="Ø"/>
            </a:pPr>
            <a:r>
              <a:rPr lang="en-US" altLang="zh-CN" sz="1200" dirty="0"/>
              <a:t>VLC</a:t>
            </a:r>
            <a:r>
              <a:rPr lang="zh-CN" altLang="en-US" sz="1200" dirty="0"/>
              <a:t>默认播放</a:t>
            </a:r>
            <a:r>
              <a:rPr lang="en-US" altLang="zh-CN" sz="1200" dirty="0"/>
              <a:t>RTSP</a:t>
            </a:r>
            <a:r>
              <a:rPr lang="zh-CN" altLang="en-US" sz="1200" dirty="0"/>
              <a:t>有延迟， 需要通过代码调整（最新版本</a:t>
            </a:r>
            <a:r>
              <a:rPr lang="en-US" altLang="zh-CN" sz="1200" dirty="0"/>
              <a:t>3.0.13</a:t>
            </a:r>
            <a:r>
              <a:rPr lang="zh-CN" altLang="en-US" sz="1200" dirty="0"/>
              <a:t>延迟最少</a:t>
            </a:r>
            <a:r>
              <a:rPr lang="en-US" altLang="zh-CN" sz="1200" dirty="0"/>
              <a:t>300ms</a:t>
            </a:r>
            <a:r>
              <a:rPr lang="zh-CN" altLang="en-US" sz="1200" dirty="0"/>
              <a:t>左右）</a:t>
            </a:r>
            <a:endParaRPr lang="en-US" altLang="zh-CN" sz="1200" dirty="0"/>
          </a:p>
          <a:p>
            <a:pPr marL="285750" indent="-285750">
              <a:buFont typeface="Wingdings" panose="05000000000000000000" pitchFamily="2" charset="2"/>
              <a:buChar char="Ø"/>
            </a:pPr>
            <a:endParaRPr lang="zh-CN" altLang="en-US" sz="1200" dirty="0"/>
          </a:p>
        </p:txBody>
      </p:sp>
      <p:pic>
        <p:nvPicPr>
          <p:cNvPr id="4" name="图片 3">
            <a:extLst>
              <a:ext uri="{FF2B5EF4-FFF2-40B4-BE49-F238E27FC236}">
                <a16:creationId xmlns:a16="http://schemas.microsoft.com/office/drawing/2014/main" id="{0B8AFB1C-471B-4F6E-89A9-2ADBBBFDAF7D}"/>
              </a:ext>
            </a:extLst>
          </p:cNvPr>
          <p:cNvPicPr>
            <a:picLocks noChangeAspect="1"/>
          </p:cNvPicPr>
          <p:nvPr/>
        </p:nvPicPr>
        <p:blipFill>
          <a:blip r:embed="rId2"/>
          <a:stretch>
            <a:fillRect/>
          </a:stretch>
        </p:blipFill>
        <p:spPr>
          <a:xfrm>
            <a:off x="1259632" y="2427734"/>
            <a:ext cx="5934075" cy="1333500"/>
          </a:xfrm>
          <a:prstGeom prst="rect">
            <a:avLst/>
          </a:prstGeom>
        </p:spPr>
      </p:pic>
    </p:spTree>
    <p:extLst>
      <p:ext uri="{BB962C8B-B14F-4D97-AF65-F5344CB8AC3E}">
        <p14:creationId xmlns:p14="http://schemas.microsoft.com/office/powerpoint/2010/main" val="370428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3AC46-B7E5-47CB-BEB3-D9F15F471CDB}"/>
              </a:ext>
            </a:extLst>
          </p:cNvPr>
          <p:cNvSpPr>
            <a:spLocks noGrp="1"/>
          </p:cNvSpPr>
          <p:nvPr>
            <p:ph type="title"/>
          </p:nvPr>
        </p:nvSpPr>
        <p:spPr/>
        <p:txBody>
          <a:bodyPr>
            <a:normAutofit fontScale="90000"/>
          </a:bodyPr>
          <a:lstStyle/>
          <a:p>
            <a:r>
              <a:rPr lang="en-US" altLang="zh-CN" dirty="0"/>
              <a:t>RTMP</a:t>
            </a:r>
            <a:r>
              <a:rPr lang="zh-CN" altLang="en-US" dirty="0"/>
              <a:t>协议</a:t>
            </a:r>
          </a:p>
        </p:txBody>
      </p:sp>
      <p:sp>
        <p:nvSpPr>
          <p:cNvPr id="3" name="文本框 2">
            <a:extLst>
              <a:ext uri="{FF2B5EF4-FFF2-40B4-BE49-F238E27FC236}">
                <a16:creationId xmlns:a16="http://schemas.microsoft.com/office/drawing/2014/main" id="{BB34769F-B8B1-4760-9B7E-2472E227F15F}"/>
              </a:ext>
            </a:extLst>
          </p:cNvPr>
          <p:cNvSpPr txBox="1"/>
          <p:nvPr/>
        </p:nvSpPr>
        <p:spPr>
          <a:xfrm>
            <a:off x="827584" y="771550"/>
            <a:ext cx="7931224" cy="3970318"/>
          </a:xfrm>
          <a:prstGeom prst="rect">
            <a:avLst/>
          </a:prstGeom>
          <a:noFill/>
        </p:spPr>
        <p:txBody>
          <a:bodyPr wrap="square" rtlCol="0">
            <a:spAutoFit/>
          </a:bodyPr>
          <a:lstStyle/>
          <a:p>
            <a:pPr marL="171450" indent="-171450">
              <a:buFont typeface="Wingdings" panose="05000000000000000000" pitchFamily="2" charset="2"/>
              <a:buChar char="Ø"/>
            </a:pPr>
            <a:r>
              <a:rPr lang="en-US" altLang="zh-CN" sz="1200" dirty="0"/>
              <a:t>RTMP</a:t>
            </a:r>
            <a:r>
              <a:rPr lang="zh-CN" altLang="en-US" sz="1200" dirty="0"/>
              <a:t>是</a:t>
            </a:r>
            <a:r>
              <a:rPr lang="en-US" altLang="zh-CN" sz="1200" dirty="0"/>
              <a:t>Real Time Messaging Protocol</a:t>
            </a:r>
            <a:r>
              <a:rPr lang="zh-CN" altLang="en-US" sz="1200" dirty="0"/>
              <a:t>（实时消息传输协议）的首字母缩写。该协议基于</a:t>
            </a:r>
            <a:r>
              <a:rPr lang="en-US" altLang="zh-CN" sz="1200" dirty="0"/>
              <a:t>TCP</a:t>
            </a:r>
            <a:r>
              <a:rPr lang="zh-CN" altLang="en-US" sz="1200" dirty="0"/>
              <a:t>，是一个协议族，包括</a:t>
            </a:r>
            <a:r>
              <a:rPr lang="en-US" altLang="zh-CN" sz="1200" dirty="0"/>
              <a:t>RTMP</a:t>
            </a:r>
            <a:r>
              <a:rPr lang="zh-CN" altLang="en-US" sz="1200" dirty="0"/>
              <a:t>基本协议及</a:t>
            </a:r>
            <a:r>
              <a:rPr lang="en-US" altLang="zh-CN" sz="1200" dirty="0"/>
              <a:t>RTMPT/RTMPS/RTMPE</a:t>
            </a:r>
            <a:r>
              <a:rPr lang="zh-CN" altLang="en-US" sz="1200" dirty="0"/>
              <a:t>等多种变种。</a:t>
            </a:r>
            <a:r>
              <a:rPr lang="en-US" altLang="zh-CN" sz="1200" dirty="0"/>
              <a:t>RTMP</a:t>
            </a:r>
            <a:r>
              <a:rPr lang="zh-CN" altLang="en-US" sz="1200" dirty="0"/>
              <a:t>是一种设计用来进行实时数据通信的网络协议，由</a:t>
            </a:r>
            <a:r>
              <a:rPr lang="en-US" altLang="zh-CN" sz="1200" dirty="0"/>
              <a:t>ADOBE</a:t>
            </a:r>
            <a:r>
              <a:rPr lang="zh-CN" altLang="en-US" sz="1200" dirty="0"/>
              <a:t>公司开发，用来在</a:t>
            </a:r>
            <a:r>
              <a:rPr lang="en-US" altLang="zh-CN" sz="1200" dirty="0"/>
              <a:t>Flash/AIR</a:t>
            </a:r>
            <a:r>
              <a:rPr lang="zh-CN" altLang="en-US" sz="1200" dirty="0"/>
              <a:t>平台和支持</a:t>
            </a:r>
            <a:r>
              <a:rPr lang="en-US" altLang="zh-CN" sz="1200" dirty="0"/>
              <a:t>RTMP</a:t>
            </a:r>
            <a:r>
              <a:rPr lang="zh-CN" altLang="en-US" sz="1200" dirty="0"/>
              <a:t>协议的流媒体</a:t>
            </a:r>
            <a:r>
              <a:rPr lang="en-US" altLang="zh-CN" sz="1200" dirty="0"/>
              <a:t>/</a:t>
            </a:r>
            <a:r>
              <a:rPr lang="zh-CN" altLang="en-US" sz="1200" dirty="0"/>
              <a:t>交互服务器之间进行音视频和数据通信。支持该协议的软件包括</a:t>
            </a:r>
            <a:r>
              <a:rPr lang="en-US" altLang="zh-CN" sz="1200" dirty="0"/>
              <a:t>Adobe Media Server/</a:t>
            </a:r>
            <a:r>
              <a:rPr lang="en-US" altLang="zh-CN" sz="1200" dirty="0" err="1"/>
              <a:t>Ultrant</a:t>
            </a:r>
            <a:r>
              <a:rPr lang="en-US" altLang="zh-CN" sz="1200" dirty="0"/>
              <a:t> Media Server/red5</a:t>
            </a:r>
            <a:r>
              <a:rPr lang="zh-CN" altLang="en-US" sz="1200" dirty="0"/>
              <a:t>等</a:t>
            </a:r>
            <a:endParaRPr lang="en-US" altLang="zh-CN" sz="1200" dirty="0"/>
          </a:p>
          <a:p>
            <a:endParaRPr lang="en-US" altLang="zh-CN" sz="1200" dirty="0"/>
          </a:p>
          <a:p>
            <a:pPr marL="171450" indent="-171450">
              <a:buFont typeface="Wingdings" panose="05000000000000000000" pitchFamily="2" charset="2"/>
              <a:buChar char="Ø"/>
            </a:pPr>
            <a:r>
              <a:rPr lang="en-US" altLang="zh-CN" sz="1200" dirty="0"/>
              <a:t>RTMP</a:t>
            </a:r>
            <a:r>
              <a:rPr lang="zh-CN" altLang="en-US" sz="1200" dirty="0"/>
              <a:t>协议一般用于直播，传输的视频数据格式一般是</a:t>
            </a:r>
            <a:r>
              <a:rPr lang="en-US" altLang="zh-CN" sz="1200" dirty="0"/>
              <a:t>FLV</a:t>
            </a:r>
            <a:r>
              <a:rPr lang="zh-CN" altLang="en-US" sz="1200" dirty="0"/>
              <a:t>、</a:t>
            </a:r>
            <a:r>
              <a:rPr lang="en-US" altLang="zh-CN" sz="1200" dirty="0"/>
              <a:t>F4V</a:t>
            </a:r>
            <a:r>
              <a:rPr lang="zh-CN" altLang="en-US" sz="1200" dirty="0"/>
              <a:t>。</a:t>
            </a:r>
            <a:endParaRPr lang="en-US" altLang="zh-CN" sz="1200" dirty="0"/>
          </a:p>
          <a:p>
            <a:endParaRPr lang="en-US" altLang="zh-CN" sz="1200" dirty="0"/>
          </a:p>
          <a:p>
            <a:pPr marL="171450" indent="-171450">
              <a:buFont typeface="Wingdings" panose="05000000000000000000" pitchFamily="2" charset="2"/>
              <a:buChar char="Ø"/>
            </a:pPr>
            <a:r>
              <a:rPr lang="en-US" altLang="zh-CN" sz="1200" dirty="0"/>
              <a:t>FLV </a:t>
            </a:r>
            <a:r>
              <a:rPr lang="zh-CN" altLang="en-US" sz="1200" dirty="0"/>
              <a:t>是</a:t>
            </a:r>
            <a:r>
              <a:rPr lang="en-US" altLang="zh-CN" sz="1200" dirty="0"/>
              <a:t>FLASH VIDEO</a:t>
            </a:r>
            <a:r>
              <a:rPr lang="zh-CN" altLang="en-US" sz="1200" dirty="0"/>
              <a:t>的简称，</a:t>
            </a:r>
            <a:r>
              <a:rPr lang="en-US" altLang="zh-CN" sz="1200" dirty="0"/>
              <a:t>FLV</a:t>
            </a:r>
            <a:r>
              <a:rPr lang="zh-CN" altLang="en-US" sz="1200" dirty="0"/>
              <a:t>流媒体格式是随着</a:t>
            </a:r>
            <a:r>
              <a:rPr lang="en-US" altLang="zh-CN" sz="1200" dirty="0"/>
              <a:t>Flash MX</a:t>
            </a:r>
            <a:r>
              <a:rPr lang="zh-CN" altLang="en-US" sz="1200" dirty="0"/>
              <a:t>的推出发展而来的视频格式。由于它形成的文件极小、加载速度极快，使得网络观看视频文件成为可能。另外在网络上播放视频，最基本的要求就是可以每个人都看得到，如果使用如</a:t>
            </a:r>
            <a:r>
              <a:rPr lang="en-US" altLang="zh-CN" sz="1200" dirty="0"/>
              <a:t>rm</a:t>
            </a:r>
            <a:r>
              <a:rPr lang="zh-CN" altLang="en-US" sz="1200" dirty="0"/>
              <a:t>，</a:t>
            </a:r>
            <a:r>
              <a:rPr lang="en-US" altLang="zh-CN" sz="1200" dirty="0" err="1"/>
              <a:t>wmv</a:t>
            </a:r>
            <a:r>
              <a:rPr lang="zh-CN" altLang="en-US" sz="1200" dirty="0"/>
              <a:t>，</a:t>
            </a:r>
            <a:r>
              <a:rPr lang="en-US" altLang="zh-CN" sz="1200" dirty="0"/>
              <a:t>mov</a:t>
            </a:r>
            <a:r>
              <a:rPr lang="zh-CN" altLang="en-US" sz="1200" dirty="0"/>
              <a:t>，</a:t>
            </a:r>
            <a:r>
              <a:rPr lang="en-US" altLang="zh-CN" sz="1200" dirty="0"/>
              <a:t>mp4</a:t>
            </a:r>
            <a:r>
              <a:rPr lang="zh-CN" altLang="en-US" sz="1200" dirty="0"/>
              <a:t>等格式，如电脑上没有相关解码器或者相关播放器，那么这个视频将无法播放，而当今主流的操作系统</a:t>
            </a:r>
            <a:r>
              <a:rPr lang="en-US" altLang="zh-CN" sz="1200" dirty="0"/>
              <a:t>windows</a:t>
            </a:r>
            <a:r>
              <a:rPr lang="zh-CN" altLang="en-US" sz="1200" dirty="0"/>
              <a:t>系统，都附带了</a:t>
            </a:r>
            <a:r>
              <a:rPr lang="en-US" altLang="zh-CN" sz="1200" dirty="0"/>
              <a:t>Flash</a:t>
            </a:r>
            <a:r>
              <a:rPr lang="zh-CN" altLang="en-US" sz="1200" dirty="0"/>
              <a:t>播放软件，那么</a:t>
            </a:r>
            <a:r>
              <a:rPr lang="en-US" altLang="zh-CN" sz="1200" dirty="0"/>
              <a:t>Flash</a:t>
            </a:r>
            <a:r>
              <a:rPr lang="zh-CN" altLang="en-US" sz="1200" dirty="0"/>
              <a:t>成为了最适合观看网络视频的选择。</a:t>
            </a:r>
            <a:r>
              <a:rPr lang="en-US" altLang="zh-CN" sz="1200" dirty="0"/>
              <a:t>FLV</a:t>
            </a:r>
            <a:r>
              <a:rPr lang="zh-CN" altLang="en-US" sz="1200" dirty="0"/>
              <a:t>也就成为了主流的视频格式</a:t>
            </a:r>
            <a:r>
              <a:rPr lang="en-US" altLang="zh-CN" sz="1200" dirty="0"/>
              <a:t>.</a:t>
            </a:r>
          </a:p>
          <a:p>
            <a:endParaRPr lang="en-US" altLang="zh-CN" sz="1200" dirty="0"/>
          </a:p>
          <a:p>
            <a:pPr marL="171450" indent="-171450">
              <a:buFont typeface="Wingdings" panose="05000000000000000000" pitchFamily="2" charset="2"/>
              <a:buChar char="Ø"/>
            </a:pPr>
            <a:r>
              <a:rPr lang="en-US" altLang="zh-CN" sz="1200" dirty="0"/>
              <a:t>F4V</a:t>
            </a:r>
            <a:r>
              <a:rPr lang="zh-CN" altLang="en-US" sz="1200" dirty="0"/>
              <a:t>格式是</a:t>
            </a:r>
            <a:r>
              <a:rPr lang="en-US" altLang="zh-CN" sz="1200" dirty="0"/>
              <a:t>FLV</a:t>
            </a:r>
            <a:r>
              <a:rPr lang="zh-CN" altLang="en-US" sz="1200" dirty="0"/>
              <a:t>格式的增强版， 用于支持更高清的</a:t>
            </a:r>
            <a:r>
              <a:rPr lang="en-US" altLang="zh-CN" sz="1200" dirty="0"/>
              <a:t>H264</a:t>
            </a:r>
            <a:r>
              <a:rPr lang="zh-CN" altLang="en-US" sz="1200" dirty="0"/>
              <a:t>编码视频，码率可以达到</a:t>
            </a:r>
            <a:r>
              <a:rPr lang="en-US" altLang="zh-CN" sz="1200" dirty="0"/>
              <a:t>50Mbps</a:t>
            </a:r>
          </a:p>
          <a:p>
            <a:endParaRPr lang="en-US" altLang="zh-CN" sz="1200" dirty="0"/>
          </a:p>
          <a:p>
            <a:endParaRPr lang="en-US" altLang="zh-CN" sz="1200" dirty="0"/>
          </a:p>
          <a:p>
            <a:endParaRPr lang="en-US" altLang="zh-CN" sz="1200" dirty="0"/>
          </a:p>
          <a:p>
            <a:r>
              <a:rPr lang="en-US" altLang="zh-CN" sz="1200" dirty="0"/>
              <a:t>RTSP</a:t>
            </a:r>
            <a:r>
              <a:rPr lang="zh-CN" altLang="en-US" sz="1200" dirty="0"/>
              <a:t>虽然实时性最好，但是实现复杂，适合视频聊天和视频监控；</a:t>
            </a:r>
            <a:r>
              <a:rPr lang="en-US" altLang="zh-CN" sz="1200" dirty="0"/>
              <a:t>RTMP</a:t>
            </a:r>
            <a:r>
              <a:rPr lang="zh-CN" altLang="en-US" sz="1200" dirty="0"/>
              <a:t>强在浏览器支持好，加载</a:t>
            </a:r>
            <a:r>
              <a:rPr lang="en-US" altLang="zh-CN" sz="1200" dirty="0"/>
              <a:t>flash</a:t>
            </a:r>
            <a:r>
              <a:rPr lang="zh-CN" altLang="en-US" sz="1200" dirty="0"/>
              <a:t>插件后就能直接播放，所以非常火，相反在浏览器里播放</a:t>
            </a:r>
            <a:r>
              <a:rPr lang="en-US" altLang="zh-CN" sz="1200" dirty="0" err="1"/>
              <a:t>rtsp</a:t>
            </a:r>
            <a:r>
              <a:rPr lang="zh-CN" altLang="en-US" sz="1200" dirty="0"/>
              <a:t>就很困难了。</a:t>
            </a:r>
            <a:endParaRPr lang="en-US" altLang="zh-CN" sz="1200" dirty="0"/>
          </a:p>
          <a:p>
            <a:endParaRPr lang="en-US" altLang="zh-CN" sz="1200" dirty="0"/>
          </a:p>
          <a:p>
            <a:endParaRPr lang="en-US" altLang="zh-CN" sz="1200" dirty="0"/>
          </a:p>
        </p:txBody>
      </p:sp>
    </p:spTree>
    <p:extLst>
      <p:ext uri="{BB962C8B-B14F-4D97-AF65-F5344CB8AC3E}">
        <p14:creationId xmlns:p14="http://schemas.microsoft.com/office/powerpoint/2010/main" val="40290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anim calcmode="lin" valueType="num">
                                      <p:cBhvr>
                                        <p:cTn id="3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2E865-2555-4895-A2F3-0EB079F66B33}"/>
              </a:ext>
            </a:extLst>
          </p:cNvPr>
          <p:cNvSpPr>
            <a:spLocks noGrp="1"/>
          </p:cNvSpPr>
          <p:nvPr>
            <p:ph type="title"/>
          </p:nvPr>
        </p:nvSpPr>
        <p:spPr/>
        <p:txBody>
          <a:bodyPr>
            <a:normAutofit fontScale="90000"/>
          </a:bodyPr>
          <a:lstStyle/>
          <a:p>
            <a:r>
              <a:rPr lang="zh-CN" altLang="en-US" dirty="0"/>
              <a:t>视频编码格式与封装格式</a:t>
            </a:r>
          </a:p>
        </p:txBody>
      </p:sp>
      <p:sp>
        <p:nvSpPr>
          <p:cNvPr id="3" name="文本框 2">
            <a:extLst>
              <a:ext uri="{FF2B5EF4-FFF2-40B4-BE49-F238E27FC236}">
                <a16:creationId xmlns:a16="http://schemas.microsoft.com/office/drawing/2014/main" id="{FDEDDD76-A291-4AC5-A482-4C9115E24495}"/>
              </a:ext>
            </a:extLst>
          </p:cNvPr>
          <p:cNvSpPr txBox="1"/>
          <p:nvPr/>
        </p:nvSpPr>
        <p:spPr>
          <a:xfrm>
            <a:off x="889248" y="771040"/>
            <a:ext cx="8003232" cy="30777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 编码格式</a:t>
            </a:r>
            <a:r>
              <a:rPr lang="en-US" altLang="zh-CN" sz="1200" dirty="0"/>
              <a:t>        </a:t>
            </a:r>
            <a:endParaRPr lang="zh-CN" altLang="en-US" sz="1200" dirty="0"/>
          </a:p>
        </p:txBody>
      </p:sp>
      <p:sp>
        <p:nvSpPr>
          <p:cNvPr id="4" name="文本框 3">
            <a:extLst>
              <a:ext uri="{FF2B5EF4-FFF2-40B4-BE49-F238E27FC236}">
                <a16:creationId xmlns:a16="http://schemas.microsoft.com/office/drawing/2014/main" id="{9EC001C0-2179-436E-B649-93C99DC09826}"/>
              </a:ext>
            </a:extLst>
          </p:cNvPr>
          <p:cNvSpPr txBox="1"/>
          <p:nvPr/>
        </p:nvSpPr>
        <p:spPr>
          <a:xfrm>
            <a:off x="1181588" y="2036093"/>
            <a:ext cx="7632848" cy="461665"/>
          </a:xfrm>
          <a:prstGeom prst="rect">
            <a:avLst/>
          </a:prstGeom>
          <a:noFill/>
        </p:spPr>
        <p:txBody>
          <a:bodyPr wrap="square" rtlCol="0">
            <a:spAutoFit/>
          </a:bodyPr>
          <a:lstStyle/>
          <a:p>
            <a:r>
              <a:rPr lang="zh-CN" altLang="en-US" sz="1200" dirty="0"/>
              <a:t>把编码后的音视频数据以一定格式封装到一个容器。</a:t>
            </a:r>
            <a:endParaRPr lang="en-US" altLang="zh-CN" sz="1200" dirty="0"/>
          </a:p>
          <a:p>
            <a:r>
              <a:rPr lang="zh-CN" altLang="en-US" sz="1200" dirty="0"/>
              <a:t>常见封装格式有：</a:t>
            </a:r>
            <a:r>
              <a:rPr lang="en-US" altLang="zh-CN" sz="1200" dirty="0"/>
              <a:t>AVI</a:t>
            </a:r>
            <a:r>
              <a:rPr lang="zh-CN" altLang="en-US" sz="1200" dirty="0"/>
              <a:t>、</a:t>
            </a:r>
            <a:r>
              <a:rPr lang="en-US" altLang="zh-CN" sz="1200" dirty="0"/>
              <a:t>RMVB</a:t>
            </a:r>
            <a:r>
              <a:rPr lang="zh-CN" altLang="en-US" sz="1200" dirty="0"/>
              <a:t>、</a:t>
            </a:r>
            <a:r>
              <a:rPr lang="en-US" altLang="zh-CN" sz="1200" dirty="0"/>
              <a:t>MKV</a:t>
            </a:r>
            <a:r>
              <a:rPr lang="zh-CN" altLang="en-US" sz="1200" dirty="0"/>
              <a:t>、</a:t>
            </a:r>
            <a:r>
              <a:rPr lang="en-US" altLang="zh-CN" sz="1200" dirty="0"/>
              <a:t>ASF</a:t>
            </a:r>
            <a:r>
              <a:rPr lang="zh-CN" altLang="en-US" sz="1200" dirty="0"/>
              <a:t>、</a:t>
            </a:r>
            <a:r>
              <a:rPr lang="en-US" altLang="zh-CN" sz="1200" dirty="0"/>
              <a:t>WMV</a:t>
            </a:r>
            <a:r>
              <a:rPr lang="zh-CN" altLang="en-US" sz="1200" dirty="0"/>
              <a:t>、</a:t>
            </a:r>
            <a:r>
              <a:rPr lang="en-US" altLang="zh-CN" sz="1200" dirty="0"/>
              <a:t>MP4</a:t>
            </a:r>
            <a:r>
              <a:rPr lang="zh-CN" altLang="en-US" sz="1200" dirty="0"/>
              <a:t>、</a:t>
            </a:r>
            <a:r>
              <a:rPr lang="en-US" altLang="zh-CN" sz="1200" dirty="0"/>
              <a:t>3GP</a:t>
            </a:r>
            <a:r>
              <a:rPr lang="zh-CN" altLang="en-US" sz="1200" dirty="0"/>
              <a:t>、</a:t>
            </a:r>
            <a:r>
              <a:rPr lang="en-US" altLang="zh-CN" sz="1200" dirty="0"/>
              <a:t>FLV</a:t>
            </a:r>
            <a:r>
              <a:rPr lang="zh-CN" altLang="en-US" sz="1200" dirty="0"/>
              <a:t>等</a:t>
            </a:r>
            <a:endParaRPr lang="en-US" altLang="zh-CN" sz="1200" dirty="0"/>
          </a:p>
        </p:txBody>
      </p:sp>
      <p:sp>
        <p:nvSpPr>
          <p:cNvPr id="5" name="文本框 4">
            <a:extLst>
              <a:ext uri="{FF2B5EF4-FFF2-40B4-BE49-F238E27FC236}">
                <a16:creationId xmlns:a16="http://schemas.microsoft.com/office/drawing/2014/main" id="{CF7AE41C-4952-458A-899A-465183B6A17E}"/>
              </a:ext>
            </a:extLst>
          </p:cNvPr>
          <p:cNvSpPr txBox="1"/>
          <p:nvPr/>
        </p:nvSpPr>
        <p:spPr>
          <a:xfrm>
            <a:off x="889248" y="1763015"/>
            <a:ext cx="8003232" cy="49244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封装格式</a:t>
            </a:r>
            <a:endParaRPr lang="en-US" altLang="zh-CN" sz="1400" dirty="0"/>
          </a:p>
          <a:p>
            <a:r>
              <a:rPr lang="en-US" altLang="zh-CN" sz="1200" dirty="0"/>
              <a:t>        </a:t>
            </a:r>
            <a:endParaRPr lang="zh-CN" altLang="en-US" sz="1200" dirty="0"/>
          </a:p>
        </p:txBody>
      </p:sp>
      <p:sp>
        <p:nvSpPr>
          <p:cNvPr id="6" name="文本框 5">
            <a:extLst>
              <a:ext uri="{FF2B5EF4-FFF2-40B4-BE49-F238E27FC236}">
                <a16:creationId xmlns:a16="http://schemas.microsoft.com/office/drawing/2014/main" id="{B2D608B7-CA4D-4533-A93A-079B0610897C}"/>
              </a:ext>
            </a:extLst>
          </p:cNvPr>
          <p:cNvSpPr txBox="1"/>
          <p:nvPr/>
        </p:nvSpPr>
        <p:spPr>
          <a:xfrm>
            <a:off x="1201453" y="1038883"/>
            <a:ext cx="8003232" cy="830997"/>
          </a:xfrm>
          <a:prstGeom prst="rect">
            <a:avLst/>
          </a:prstGeom>
          <a:noFill/>
        </p:spPr>
        <p:txBody>
          <a:bodyPr wrap="square" rtlCol="0">
            <a:spAutoFit/>
          </a:bodyPr>
          <a:lstStyle/>
          <a:p>
            <a:r>
              <a:rPr lang="zh-CN" altLang="en-US" sz="1200" dirty="0"/>
              <a:t>编码的目的是压缩数据量，采用编码算法压缩冗余数据。</a:t>
            </a:r>
            <a:endParaRPr lang="en-US" altLang="zh-CN" sz="1200" dirty="0"/>
          </a:p>
          <a:p>
            <a:r>
              <a:rPr lang="zh-CN" altLang="en-US" sz="1200" dirty="0"/>
              <a:t>常用的视频编码格式有</a:t>
            </a:r>
            <a:r>
              <a:rPr lang="en-US" altLang="zh-CN" sz="1200" dirty="0"/>
              <a:t>: MPEG(MPEG-2, MPEG-4)</a:t>
            </a:r>
            <a:r>
              <a:rPr lang="zh-CN" altLang="en-US" sz="1200" dirty="0"/>
              <a:t>、</a:t>
            </a:r>
            <a:r>
              <a:rPr lang="en-US" altLang="zh-CN" sz="1200" dirty="0"/>
              <a:t>H.26X(H.263, H.264/AVC</a:t>
            </a:r>
            <a:r>
              <a:rPr lang="zh-CN" altLang="en-US" sz="1200" dirty="0"/>
              <a:t>、</a:t>
            </a:r>
            <a:r>
              <a:rPr lang="en-US" altLang="zh-CN" sz="1200" dirty="0"/>
              <a:t>H.265/HEVC)</a:t>
            </a:r>
          </a:p>
          <a:p>
            <a:r>
              <a:rPr lang="zh-CN" altLang="en-US" sz="1200" dirty="0"/>
              <a:t>常用的音频编码格式有</a:t>
            </a:r>
            <a:r>
              <a:rPr lang="en-US" altLang="zh-CN" sz="1200" dirty="0"/>
              <a:t>: MP3</a:t>
            </a:r>
            <a:r>
              <a:rPr lang="zh-CN" altLang="en-US" sz="1200" dirty="0"/>
              <a:t>、</a:t>
            </a:r>
            <a:r>
              <a:rPr lang="en-US" altLang="zh-CN" sz="1200" dirty="0"/>
              <a:t>AAC</a:t>
            </a:r>
            <a:r>
              <a:rPr lang="zh-CN" altLang="en-US" sz="1200" dirty="0"/>
              <a:t>、</a:t>
            </a:r>
            <a:r>
              <a:rPr lang="en-US" altLang="zh-CN" sz="1200" dirty="0"/>
              <a:t>APE</a:t>
            </a:r>
            <a:r>
              <a:rPr lang="zh-CN" altLang="en-US" sz="1200" dirty="0"/>
              <a:t>、</a:t>
            </a:r>
            <a:r>
              <a:rPr lang="en-US" altLang="zh-CN" sz="1200" dirty="0"/>
              <a:t>WMA</a:t>
            </a:r>
            <a:r>
              <a:rPr lang="zh-CN" altLang="en-US" sz="1200" dirty="0"/>
              <a:t>、</a:t>
            </a:r>
            <a:r>
              <a:rPr lang="en-US" altLang="zh-CN" sz="1200" dirty="0"/>
              <a:t>WAV</a:t>
            </a:r>
            <a:r>
              <a:rPr lang="zh-CN" altLang="en-US" sz="1200" dirty="0"/>
              <a:t>、</a:t>
            </a:r>
            <a:r>
              <a:rPr lang="en-US" altLang="zh-CN" sz="1200" dirty="0"/>
              <a:t>OGG</a:t>
            </a:r>
            <a:r>
              <a:rPr lang="zh-CN" altLang="en-US" sz="1200" dirty="0"/>
              <a:t>、</a:t>
            </a:r>
            <a:r>
              <a:rPr lang="en-US" altLang="zh-CN" sz="1200" dirty="0"/>
              <a:t>PCM</a:t>
            </a:r>
          </a:p>
          <a:p>
            <a:r>
              <a:rPr lang="en-US" altLang="zh-CN" sz="1200" dirty="0"/>
              <a:t>        </a:t>
            </a:r>
            <a:endParaRPr lang="zh-CN" altLang="en-US" sz="1200" dirty="0"/>
          </a:p>
        </p:txBody>
      </p:sp>
      <p:sp>
        <p:nvSpPr>
          <p:cNvPr id="7" name="文本框 6">
            <a:extLst>
              <a:ext uri="{FF2B5EF4-FFF2-40B4-BE49-F238E27FC236}">
                <a16:creationId xmlns:a16="http://schemas.microsoft.com/office/drawing/2014/main" id="{162C8D07-E73F-4D04-A85E-BC86DB56CA39}"/>
              </a:ext>
            </a:extLst>
          </p:cNvPr>
          <p:cNvSpPr txBox="1"/>
          <p:nvPr/>
        </p:nvSpPr>
        <p:spPr>
          <a:xfrm>
            <a:off x="1187624" y="2491854"/>
            <a:ext cx="7632848" cy="461665"/>
          </a:xfrm>
          <a:prstGeom prst="rect">
            <a:avLst/>
          </a:prstGeom>
          <a:noFill/>
        </p:spPr>
        <p:txBody>
          <a:bodyPr wrap="square" rtlCol="0">
            <a:spAutoFit/>
          </a:bodyPr>
          <a:lstStyle/>
          <a:p>
            <a:r>
              <a:rPr lang="zh-CN" altLang="en-US" sz="1200" dirty="0"/>
              <a:t>例如：将一个</a:t>
            </a:r>
            <a:r>
              <a:rPr lang="en-US" altLang="zh-CN" sz="1200" dirty="0"/>
              <a:t>MPEG</a:t>
            </a:r>
            <a:r>
              <a:rPr lang="zh-CN" altLang="en-US" sz="1200" dirty="0"/>
              <a:t>视频编码文件和一个</a:t>
            </a:r>
            <a:r>
              <a:rPr lang="en-US" altLang="zh-CN" sz="1200" dirty="0"/>
              <a:t>MP3</a:t>
            </a:r>
            <a:r>
              <a:rPr lang="zh-CN" altLang="en-US" sz="1200" dirty="0"/>
              <a:t>音频编码文件按</a:t>
            </a:r>
            <a:r>
              <a:rPr lang="en-US" altLang="zh-CN" sz="1200" dirty="0"/>
              <a:t>AVI</a:t>
            </a:r>
            <a:r>
              <a:rPr lang="zh-CN" altLang="en-US" sz="1200" dirty="0"/>
              <a:t>封装标准封装以后，就得到一个</a:t>
            </a:r>
            <a:r>
              <a:rPr lang="en-US" altLang="zh-CN" sz="1200" dirty="0"/>
              <a:t>AVI</a:t>
            </a:r>
            <a:r>
              <a:rPr lang="zh-CN" altLang="en-US" sz="1200" dirty="0"/>
              <a:t>后缀的视频文件，这个就是我们常见的</a:t>
            </a:r>
            <a:r>
              <a:rPr lang="en-US" altLang="zh-CN" sz="1200" dirty="0"/>
              <a:t>AVI</a:t>
            </a:r>
            <a:r>
              <a:rPr lang="zh-CN" altLang="en-US" sz="1200" dirty="0"/>
              <a:t>视频文件了</a:t>
            </a:r>
            <a:endParaRPr lang="en-US" altLang="zh-CN" sz="1200" dirty="0"/>
          </a:p>
        </p:txBody>
      </p:sp>
      <p:sp>
        <p:nvSpPr>
          <p:cNvPr id="9" name="文本框 8">
            <a:extLst>
              <a:ext uri="{FF2B5EF4-FFF2-40B4-BE49-F238E27FC236}">
                <a16:creationId xmlns:a16="http://schemas.microsoft.com/office/drawing/2014/main" id="{91E4EA8B-D99C-4841-A4AD-82FDB3B59BC7}"/>
              </a:ext>
            </a:extLst>
          </p:cNvPr>
          <p:cNvSpPr txBox="1"/>
          <p:nvPr/>
        </p:nvSpPr>
        <p:spPr>
          <a:xfrm>
            <a:off x="1187624" y="2988074"/>
            <a:ext cx="7632848" cy="1015663"/>
          </a:xfrm>
          <a:prstGeom prst="rect">
            <a:avLst/>
          </a:prstGeom>
          <a:noFill/>
        </p:spPr>
        <p:txBody>
          <a:bodyPr wrap="square" rtlCol="0">
            <a:spAutoFit/>
          </a:bodyPr>
          <a:lstStyle/>
          <a:p>
            <a:r>
              <a:rPr lang="zh-CN" altLang="en-US" sz="1200" dirty="0"/>
              <a:t>另外，由于很多种视频编码文件、音频编码文件都符合</a:t>
            </a:r>
            <a:r>
              <a:rPr lang="en-US" altLang="zh-CN" sz="1200" dirty="0"/>
              <a:t>AVI</a:t>
            </a:r>
            <a:r>
              <a:rPr lang="zh-CN" altLang="en-US" sz="1200" dirty="0"/>
              <a:t>封装要求，则意味着即使是</a:t>
            </a:r>
            <a:r>
              <a:rPr lang="en-US" altLang="zh-CN" sz="1200" dirty="0"/>
              <a:t>AVI</a:t>
            </a:r>
            <a:r>
              <a:rPr lang="zh-CN" altLang="en-US" sz="1200" dirty="0"/>
              <a:t>后缀，也可能里面的具体编码格式不同。因此出现在一些设备上，同是</a:t>
            </a:r>
            <a:r>
              <a:rPr lang="en-US" altLang="zh-CN" sz="1200" dirty="0"/>
              <a:t>AVI</a:t>
            </a:r>
            <a:r>
              <a:rPr lang="zh-CN" altLang="en-US" sz="1200" dirty="0"/>
              <a:t>后缀文件，一些能正常播放，还有一些就无法播放。尤其是</a:t>
            </a:r>
            <a:r>
              <a:rPr lang="en-US" altLang="zh-CN" sz="1200" dirty="0"/>
              <a:t>MKV</a:t>
            </a:r>
            <a:r>
              <a:rPr lang="zh-CN" altLang="en-US" sz="1200" dirty="0"/>
              <a:t>封装容器，基本无论什么样的组合都可以！但一般</a:t>
            </a:r>
            <a:r>
              <a:rPr lang="en-US" altLang="zh-CN" sz="1200" dirty="0"/>
              <a:t>MKV</a:t>
            </a:r>
            <a:r>
              <a:rPr lang="zh-CN" altLang="en-US" sz="1200" dirty="0"/>
              <a:t>用的最多的就是</a:t>
            </a:r>
            <a:r>
              <a:rPr lang="en-US" altLang="zh-CN" sz="1200" dirty="0"/>
              <a:t>H264+AAC</a:t>
            </a:r>
            <a:r>
              <a:rPr lang="zh-CN" altLang="en-US" sz="1200" dirty="0"/>
              <a:t>组合，此组合文件体积最小，清晰度最高。因此网上很多</a:t>
            </a:r>
            <a:r>
              <a:rPr lang="en-US" altLang="zh-CN" sz="1200" dirty="0"/>
              <a:t>MKV</a:t>
            </a:r>
            <a:r>
              <a:rPr lang="zh-CN" altLang="en-US" sz="1200" dirty="0"/>
              <a:t>视频都是高清晰度的</a:t>
            </a:r>
          </a:p>
          <a:p>
            <a:endParaRPr lang="en-US" altLang="zh-CN" sz="1200" dirty="0"/>
          </a:p>
        </p:txBody>
      </p:sp>
      <p:sp>
        <p:nvSpPr>
          <p:cNvPr id="10" name="文本框 9">
            <a:extLst>
              <a:ext uri="{FF2B5EF4-FFF2-40B4-BE49-F238E27FC236}">
                <a16:creationId xmlns:a16="http://schemas.microsoft.com/office/drawing/2014/main" id="{5CA64418-AF5B-46D7-A285-A20F6AF22119}"/>
              </a:ext>
            </a:extLst>
          </p:cNvPr>
          <p:cNvSpPr txBox="1"/>
          <p:nvPr/>
        </p:nvSpPr>
        <p:spPr>
          <a:xfrm>
            <a:off x="1181588" y="3910795"/>
            <a:ext cx="7344816" cy="923330"/>
          </a:xfrm>
          <a:prstGeom prst="rect">
            <a:avLst/>
          </a:prstGeom>
          <a:noFill/>
        </p:spPr>
        <p:txBody>
          <a:bodyPr wrap="square" rtlCol="0">
            <a:spAutoFit/>
          </a:bodyPr>
          <a:lstStyle/>
          <a:p>
            <a:r>
              <a:rPr lang="zh-CN" altLang="en-US" sz="1200" dirty="0"/>
              <a:t>典型的三种视频封装：</a:t>
            </a:r>
            <a:r>
              <a:rPr lang="en-US" altLang="zh-CN" sz="1200" dirty="0" err="1"/>
              <a:t>ts</a:t>
            </a:r>
            <a:r>
              <a:rPr lang="zh-CN" altLang="en-US" sz="1200" dirty="0"/>
              <a:t>、</a:t>
            </a:r>
            <a:r>
              <a:rPr lang="en-US" altLang="zh-CN" sz="1200" dirty="0"/>
              <a:t>mp4</a:t>
            </a:r>
            <a:r>
              <a:rPr lang="zh-CN" altLang="en-US" sz="1200" dirty="0"/>
              <a:t>和</a:t>
            </a:r>
            <a:r>
              <a:rPr lang="en-US" altLang="zh-CN" sz="1200" dirty="0" err="1"/>
              <a:t>mkv</a:t>
            </a:r>
            <a:r>
              <a:rPr lang="zh-CN" altLang="en-US" sz="1200" dirty="0"/>
              <a:t>，</a:t>
            </a:r>
            <a:r>
              <a:rPr lang="en-US" altLang="zh-CN" sz="1200" dirty="0" err="1"/>
              <a:t>ts</a:t>
            </a:r>
            <a:r>
              <a:rPr lang="zh-CN" altLang="en-US" sz="1200" dirty="0"/>
              <a:t>适合网络流媒体播放，将一段视频无损拆成多段，客户端播放时可以一段一段缓冲；</a:t>
            </a:r>
            <a:r>
              <a:rPr lang="en-US" altLang="zh-CN" sz="1200" dirty="0"/>
              <a:t>mp4</a:t>
            </a:r>
            <a:r>
              <a:rPr lang="zh-CN" altLang="en-US" sz="1200" dirty="0"/>
              <a:t>一般只包括一条视频轨和一条音频轨，适合大多数设备，兼容性最好；</a:t>
            </a:r>
            <a:r>
              <a:rPr lang="en-US" altLang="zh-CN" sz="1200" dirty="0" err="1"/>
              <a:t>mkv</a:t>
            </a:r>
            <a:r>
              <a:rPr lang="zh-CN" altLang="en-US" sz="1200" dirty="0"/>
              <a:t>可以封装入多个音频轨、字幕轨，适合网络传播分享。此外还有适合摄像设备录制视频用的</a:t>
            </a:r>
            <a:r>
              <a:rPr lang="en-US" altLang="zh-CN" sz="1200" dirty="0"/>
              <a:t>m2ts</a:t>
            </a:r>
            <a:r>
              <a:rPr lang="zh-CN" altLang="en-US" sz="1200" dirty="0"/>
              <a:t>封装等。</a:t>
            </a:r>
          </a:p>
          <a:p>
            <a:endParaRPr lang="zh-CN" altLang="en-US" dirty="0"/>
          </a:p>
        </p:txBody>
      </p:sp>
    </p:spTree>
    <p:extLst>
      <p:ext uri="{BB962C8B-B14F-4D97-AF65-F5344CB8AC3E}">
        <p14:creationId xmlns:p14="http://schemas.microsoft.com/office/powerpoint/2010/main" val="397110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1000"/>
                                        <p:tgtEl>
                                          <p:spTgt spid="5">
                                            <p:txEl>
                                              <p:pRg st="0" end="0"/>
                                            </p:txEl>
                                          </p:spTgt>
                                        </p:tgtEl>
                                      </p:cBhvr>
                                    </p:animEffect>
                                    <p:anim calcmode="lin" valueType="num">
                                      <p:cBhvr>
                                        <p:cTn id="3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1000"/>
                                        <p:tgtEl>
                                          <p:spTgt spid="4">
                                            <p:txEl>
                                              <p:pRg st="0" end="0"/>
                                            </p:txEl>
                                          </p:spTgt>
                                        </p:tgtEl>
                                      </p:cBhvr>
                                    </p:animEffect>
                                    <p:anim calcmode="lin" valueType="num">
                                      <p:cBhvr>
                                        <p:cTn id="3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fade">
                                      <p:cBhvr>
                                        <p:cTn id="43" dur="1000"/>
                                        <p:tgtEl>
                                          <p:spTgt spid="4">
                                            <p:txEl>
                                              <p:pRg st="1" end="1"/>
                                            </p:txEl>
                                          </p:spTgt>
                                        </p:tgtEl>
                                      </p:cBhvr>
                                    </p:animEffect>
                                    <p:anim calcmode="lin" valueType="num">
                                      <p:cBhvr>
                                        <p:cTn id="4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1000"/>
                                        <p:tgtEl>
                                          <p:spTgt spid="7"/>
                                        </p:tgtEl>
                                      </p:cBhvr>
                                    </p:animEffect>
                                    <p:anim calcmode="lin" valueType="num">
                                      <p:cBhvr>
                                        <p:cTn id="51" dur="1000" fill="hold"/>
                                        <p:tgtEl>
                                          <p:spTgt spid="7"/>
                                        </p:tgtEl>
                                        <p:attrNameLst>
                                          <p:attrName>ppt_x</p:attrName>
                                        </p:attrNameLst>
                                      </p:cBhvr>
                                      <p:tavLst>
                                        <p:tav tm="0">
                                          <p:val>
                                            <p:strVal val="#ppt_x"/>
                                          </p:val>
                                        </p:tav>
                                        <p:tav tm="100000">
                                          <p:val>
                                            <p:strVal val="#ppt_x"/>
                                          </p:val>
                                        </p:tav>
                                      </p:tavLst>
                                    </p:anim>
                                    <p:anim calcmode="lin" valueType="num">
                                      <p:cBhvr>
                                        <p:cTn id="52" dur="1000" fill="hold"/>
                                        <p:tgtEl>
                                          <p:spTgt spid="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1000"/>
                                        <p:tgtEl>
                                          <p:spTgt spid="10"/>
                                        </p:tgtEl>
                                      </p:cBhvr>
                                    </p:animEffect>
                                    <p:anim calcmode="lin" valueType="num">
                                      <p:cBhvr>
                                        <p:cTn id="63" dur="1000" fill="hold"/>
                                        <p:tgtEl>
                                          <p:spTgt spid="10"/>
                                        </p:tgtEl>
                                        <p:attrNameLst>
                                          <p:attrName>ppt_x</p:attrName>
                                        </p:attrNameLst>
                                      </p:cBhvr>
                                      <p:tavLst>
                                        <p:tav tm="0">
                                          <p:val>
                                            <p:strVal val="#ppt_x"/>
                                          </p:val>
                                        </p:tav>
                                        <p:tav tm="100000">
                                          <p:val>
                                            <p:strVal val="#ppt_x"/>
                                          </p:val>
                                        </p:tav>
                                      </p:tavLst>
                                    </p:anim>
                                    <p:anim calcmode="lin" valueType="num">
                                      <p:cBhvr>
                                        <p:cTn id="6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FC0B6-D362-479C-A9CB-4CA95F395D0A}"/>
              </a:ext>
            </a:extLst>
          </p:cNvPr>
          <p:cNvSpPr>
            <a:spLocks noGrp="1"/>
          </p:cNvSpPr>
          <p:nvPr>
            <p:ph type="title"/>
          </p:nvPr>
        </p:nvSpPr>
        <p:spPr/>
        <p:txBody>
          <a:bodyPr>
            <a:normAutofit fontScale="90000"/>
          </a:bodyPr>
          <a:lstStyle/>
          <a:p>
            <a:r>
              <a:rPr lang="en-US" altLang="zh-CN" dirty="0"/>
              <a:t>RTMP</a:t>
            </a:r>
            <a:r>
              <a:rPr lang="zh-CN" altLang="en-US" dirty="0"/>
              <a:t>直播流程</a:t>
            </a:r>
          </a:p>
        </p:txBody>
      </p:sp>
      <p:pic>
        <p:nvPicPr>
          <p:cNvPr id="8" name="图片 7">
            <a:extLst>
              <a:ext uri="{FF2B5EF4-FFF2-40B4-BE49-F238E27FC236}">
                <a16:creationId xmlns:a16="http://schemas.microsoft.com/office/drawing/2014/main" id="{8E13276E-5B7E-456E-82C0-99E7FB1AC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17" y="1705961"/>
            <a:ext cx="395637" cy="395637"/>
          </a:xfrm>
          <a:prstGeom prst="rect">
            <a:avLst/>
          </a:prstGeom>
        </p:spPr>
      </p:pic>
      <p:pic>
        <p:nvPicPr>
          <p:cNvPr id="10" name="图片 9">
            <a:extLst>
              <a:ext uri="{FF2B5EF4-FFF2-40B4-BE49-F238E27FC236}">
                <a16:creationId xmlns:a16="http://schemas.microsoft.com/office/drawing/2014/main" id="{28C0C902-3F44-4C9C-BD10-C6370B9A6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86" y="2439668"/>
            <a:ext cx="448816" cy="448816"/>
          </a:xfrm>
          <a:prstGeom prst="rect">
            <a:avLst/>
          </a:prstGeom>
        </p:spPr>
      </p:pic>
      <p:pic>
        <p:nvPicPr>
          <p:cNvPr id="12" name="图片 11">
            <a:extLst>
              <a:ext uri="{FF2B5EF4-FFF2-40B4-BE49-F238E27FC236}">
                <a16:creationId xmlns:a16="http://schemas.microsoft.com/office/drawing/2014/main" id="{D573EB75-914F-4DF7-8CC5-224B3BC1C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64" y="3226555"/>
            <a:ext cx="395638" cy="395638"/>
          </a:xfrm>
          <a:prstGeom prst="rect">
            <a:avLst/>
          </a:prstGeom>
        </p:spPr>
      </p:pic>
      <p:pic>
        <p:nvPicPr>
          <p:cNvPr id="14" name="图片 13">
            <a:extLst>
              <a:ext uri="{FF2B5EF4-FFF2-40B4-BE49-F238E27FC236}">
                <a16:creationId xmlns:a16="http://schemas.microsoft.com/office/drawing/2014/main" id="{CCCD1751-9E17-4DED-9AC4-64A46C8414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4354" y="2499742"/>
            <a:ext cx="395639" cy="395639"/>
          </a:xfrm>
          <a:prstGeom prst="rect">
            <a:avLst/>
          </a:prstGeom>
        </p:spPr>
      </p:pic>
      <p:cxnSp>
        <p:nvCxnSpPr>
          <p:cNvPr id="16" name="直接箭头连接符 15">
            <a:extLst>
              <a:ext uri="{FF2B5EF4-FFF2-40B4-BE49-F238E27FC236}">
                <a16:creationId xmlns:a16="http://schemas.microsoft.com/office/drawing/2014/main" id="{CB561494-CB84-4F18-9BAB-47320C5B68E1}"/>
              </a:ext>
            </a:extLst>
          </p:cNvPr>
          <p:cNvCxnSpPr>
            <a:cxnSpLocks/>
          </p:cNvCxnSpPr>
          <p:nvPr/>
        </p:nvCxnSpPr>
        <p:spPr>
          <a:xfrm>
            <a:off x="1395476" y="2709285"/>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1C7E595-4AAB-4D9A-85F1-1EDB2843620F}"/>
              </a:ext>
            </a:extLst>
          </p:cNvPr>
          <p:cNvSpPr txBox="1"/>
          <p:nvPr/>
        </p:nvSpPr>
        <p:spPr>
          <a:xfrm>
            <a:off x="2324655" y="2949556"/>
            <a:ext cx="595035" cy="338554"/>
          </a:xfrm>
          <a:prstGeom prst="rect">
            <a:avLst/>
          </a:prstGeom>
          <a:noFill/>
        </p:spPr>
        <p:txBody>
          <a:bodyPr wrap="none" rtlCol="0">
            <a:spAutoFit/>
          </a:bodyPr>
          <a:lstStyle/>
          <a:p>
            <a:r>
              <a:rPr lang="en-US" altLang="zh-CN" sz="800" dirty="0"/>
              <a:t>YUV/RGB</a:t>
            </a:r>
          </a:p>
          <a:p>
            <a:r>
              <a:rPr lang="zh-CN" altLang="en-US" sz="800" dirty="0"/>
              <a:t>原始数据</a:t>
            </a:r>
          </a:p>
        </p:txBody>
      </p:sp>
      <p:sp>
        <p:nvSpPr>
          <p:cNvPr id="18" name="文本框 17">
            <a:extLst>
              <a:ext uri="{FF2B5EF4-FFF2-40B4-BE49-F238E27FC236}">
                <a16:creationId xmlns:a16="http://schemas.microsoft.com/office/drawing/2014/main" id="{ABBE9D18-76BC-4E6F-BB96-94FD29D9815D}"/>
              </a:ext>
            </a:extLst>
          </p:cNvPr>
          <p:cNvSpPr txBox="1"/>
          <p:nvPr/>
        </p:nvSpPr>
        <p:spPr>
          <a:xfrm>
            <a:off x="1463209" y="2466144"/>
            <a:ext cx="617477" cy="215444"/>
          </a:xfrm>
          <a:prstGeom prst="rect">
            <a:avLst/>
          </a:prstGeom>
          <a:noFill/>
        </p:spPr>
        <p:txBody>
          <a:bodyPr wrap="none" rtlCol="0">
            <a:spAutoFit/>
          </a:bodyPr>
          <a:lstStyle/>
          <a:p>
            <a:r>
              <a:rPr lang="zh-CN" altLang="en-US" sz="800" dirty="0"/>
              <a:t> 拉取视频</a:t>
            </a:r>
          </a:p>
        </p:txBody>
      </p:sp>
      <p:pic>
        <p:nvPicPr>
          <p:cNvPr id="20" name="图片 19">
            <a:extLst>
              <a:ext uri="{FF2B5EF4-FFF2-40B4-BE49-F238E27FC236}">
                <a16:creationId xmlns:a16="http://schemas.microsoft.com/office/drawing/2014/main" id="{CD0A503E-2413-407A-B959-1C888E3C42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7359" y="2499742"/>
            <a:ext cx="395639" cy="395639"/>
          </a:xfrm>
          <a:prstGeom prst="rect">
            <a:avLst/>
          </a:prstGeom>
        </p:spPr>
      </p:pic>
      <p:sp>
        <p:nvSpPr>
          <p:cNvPr id="21" name="文本框 20">
            <a:extLst>
              <a:ext uri="{FF2B5EF4-FFF2-40B4-BE49-F238E27FC236}">
                <a16:creationId xmlns:a16="http://schemas.microsoft.com/office/drawing/2014/main" id="{DDFC446D-E75D-4EEF-AE37-539AE15FC920}"/>
              </a:ext>
            </a:extLst>
          </p:cNvPr>
          <p:cNvSpPr txBox="1"/>
          <p:nvPr/>
        </p:nvSpPr>
        <p:spPr>
          <a:xfrm>
            <a:off x="3571248" y="2949556"/>
            <a:ext cx="607859" cy="215444"/>
          </a:xfrm>
          <a:prstGeom prst="rect">
            <a:avLst/>
          </a:prstGeom>
          <a:noFill/>
        </p:spPr>
        <p:txBody>
          <a:bodyPr wrap="none" rtlCol="0">
            <a:spAutoFit/>
          </a:bodyPr>
          <a:lstStyle/>
          <a:p>
            <a:r>
              <a:rPr lang="en-US" altLang="zh-CN" sz="800" dirty="0"/>
              <a:t>H264</a:t>
            </a:r>
            <a:r>
              <a:rPr lang="zh-CN" altLang="en-US" sz="800" dirty="0"/>
              <a:t>数据</a:t>
            </a:r>
          </a:p>
        </p:txBody>
      </p:sp>
      <p:cxnSp>
        <p:nvCxnSpPr>
          <p:cNvPr id="22" name="直接箭头连接符 21">
            <a:extLst>
              <a:ext uri="{FF2B5EF4-FFF2-40B4-BE49-F238E27FC236}">
                <a16:creationId xmlns:a16="http://schemas.microsoft.com/office/drawing/2014/main" id="{32839E4D-5894-44F5-9929-A808DEC1F8CB}"/>
              </a:ext>
            </a:extLst>
          </p:cNvPr>
          <p:cNvCxnSpPr>
            <a:cxnSpLocks/>
          </p:cNvCxnSpPr>
          <p:nvPr/>
        </p:nvCxnSpPr>
        <p:spPr>
          <a:xfrm flipV="1">
            <a:off x="2894328" y="2697561"/>
            <a:ext cx="6437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655D27A-C727-4E48-8888-10F0FBA1596A}"/>
              </a:ext>
            </a:extLst>
          </p:cNvPr>
          <p:cNvSpPr txBox="1"/>
          <p:nvPr/>
        </p:nvSpPr>
        <p:spPr>
          <a:xfrm>
            <a:off x="2991788" y="2468767"/>
            <a:ext cx="389850" cy="215444"/>
          </a:xfrm>
          <a:prstGeom prst="rect">
            <a:avLst/>
          </a:prstGeom>
          <a:noFill/>
        </p:spPr>
        <p:txBody>
          <a:bodyPr wrap="none" rtlCol="0">
            <a:spAutoFit/>
          </a:bodyPr>
          <a:lstStyle/>
          <a:p>
            <a:r>
              <a:rPr lang="zh-CN" altLang="en-US" sz="800" dirty="0"/>
              <a:t>编码</a:t>
            </a:r>
          </a:p>
        </p:txBody>
      </p:sp>
      <p:pic>
        <p:nvPicPr>
          <p:cNvPr id="24" name="图片 23">
            <a:extLst>
              <a:ext uri="{FF2B5EF4-FFF2-40B4-BE49-F238E27FC236}">
                <a16:creationId xmlns:a16="http://schemas.microsoft.com/office/drawing/2014/main" id="{B8FCF9C9-5D5D-4B9E-B931-4CE4E22AE0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048" y="2499742"/>
            <a:ext cx="395639" cy="395639"/>
          </a:xfrm>
          <a:prstGeom prst="rect">
            <a:avLst/>
          </a:prstGeom>
        </p:spPr>
      </p:pic>
      <p:sp>
        <p:nvSpPr>
          <p:cNvPr id="25" name="文本框 24">
            <a:extLst>
              <a:ext uri="{FF2B5EF4-FFF2-40B4-BE49-F238E27FC236}">
                <a16:creationId xmlns:a16="http://schemas.microsoft.com/office/drawing/2014/main" id="{58D968A9-257C-4CEC-B523-71C90C8B1461}"/>
              </a:ext>
            </a:extLst>
          </p:cNvPr>
          <p:cNvSpPr txBox="1"/>
          <p:nvPr/>
        </p:nvSpPr>
        <p:spPr>
          <a:xfrm>
            <a:off x="4933203" y="2949731"/>
            <a:ext cx="537327" cy="215444"/>
          </a:xfrm>
          <a:prstGeom prst="rect">
            <a:avLst/>
          </a:prstGeom>
          <a:noFill/>
        </p:spPr>
        <p:txBody>
          <a:bodyPr wrap="none" rtlCol="0">
            <a:spAutoFit/>
          </a:bodyPr>
          <a:lstStyle/>
          <a:p>
            <a:r>
              <a:rPr lang="en-US" altLang="zh-CN" sz="800" dirty="0"/>
              <a:t>FLV</a:t>
            </a:r>
            <a:r>
              <a:rPr lang="zh-CN" altLang="en-US" sz="800" dirty="0"/>
              <a:t>数据</a:t>
            </a:r>
          </a:p>
        </p:txBody>
      </p:sp>
      <p:cxnSp>
        <p:nvCxnSpPr>
          <p:cNvPr id="26" name="直接箭头连接符 25">
            <a:extLst>
              <a:ext uri="{FF2B5EF4-FFF2-40B4-BE49-F238E27FC236}">
                <a16:creationId xmlns:a16="http://schemas.microsoft.com/office/drawing/2014/main" id="{1285BE4E-BB7A-4A99-BCA4-9B63FF10E6E2}"/>
              </a:ext>
            </a:extLst>
          </p:cNvPr>
          <p:cNvCxnSpPr>
            <a:cxnSpLocks/>
          </p:cNvCxnSpPr>
          <p:nvPr/>
        </p:nvCxnSpPr>
        <p:spPr>
          <a:xfrm>
            <a:off x="4150537" y="2690020"/>
            <a:ext cx="756084" cy="7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787FB3D-E73B-4FEF-9C7B-6556843E7B59}"/>
              </a:ext>
            </a:extLst>
          </p:cNvPr>
          <p:cNvSpPr txBox="1"/>
          <p:nvPr/>
        </p:nvSpPr>
        <p:spPr>
          <a:xfrm>
            <a:off x="4327667" y="2454140"/>
            <a:ext cx="389850" cy="215444"/>
          </a:xfrm>
          <a:prstGeom prst="rect">
            <a:avLst/>
          </a:prstGeom>
          <a:noFill/>
        </p:spPr>
        <p:txBody>
          <a:bodyPr wrap="none" rtlCol="0">
            <a:spAutoFit/>
          </a:bodyPr>
          <a:lstStyle/>
          <a:p>
            <a:r>
              <a:rPr lang="zh-CN" altLang="en-US" sz="800" dirty="0"/>
              <a:t>封装</a:t>
            </a:r>
          </a:p>
        </p:txBody>
      </p:sp>
      <p:pic>
        <p:nvPicPr>
          <p:cNvPr id="31" name="图片 30">
            <a:extLst>
              <a:ext uri="{FF2B5EF4-FFF2-40B4-BE49-F238E27FC236}">
                <a16:creationId xmlns:a16="http://schemas.microsoft.com/office/drawing/2014/main" id="{E0D9AE9D-8577-4370-98D6-24F140F9A6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898" y="2310324"/>
            <a:ext cx="609600" cy="609600"/>
          </a:xfrm>
          <a:prstGeom prst="rect">
            <a:avLst/>
          </a:prstGeom>
        </p:spPr>
      </p:pic>
      <p:cxnSp>
        <p:nvCxnSpPr>
          <p:cNvPr id="32" name="直接箭头连接符 31">
            <a:extLst>
              <a:ext uri="{FF2B5EF4-FFF2-40B4-BE49-F238E27FC236}">
                <a16:creationId xmlns:a16="http://schemas.microsoft.com/office/drawing/2014/main" id="{01BAF3DD-3CDD-4545-B7B2-565E56A20404}"/>
              </a:ext>
            </a:extLst>
          </p:cNvPr>
          <p:cNvCxnSpPr>
            <a:cxnSpLocks/>
          </p:cNvCxnSpPr>
          <p:nvPr/>
        </p:nvCxnSpPr>
        <p:spPr>
          <a:xfrm>
            <a:off x="5470530" y="2693790"/>
            <a:ext cx="756084" cy="7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B493C6F0-69F8-4936-9C13-E382FE5419B3}"/>
              </a:ext>
            </a:extLst>
          </p:cNvPr>
          <p:cNvSpPr txBox="1"/>
          <p:nvPr/>
        </p:nvSpPr>
        <p:spPr>
          <a:xfrm>
            <a:off x="5635436" y="2466144"/>
            <a:ext cx="389850" cy="215444"/>
          </a:xfrm>
          <a:prstGeom prst="rect">
            <a:avLst/>
          </a:prstGeom>
          <a:noFill/>
        </p:spPr>
        <p:txBody>
          <a:bodyPr wrap="none" rtlCol="0">
            <a:spAutoFit/>
          </a:bodyPr>
          <a:lstStyle/>
          <a:p>
            <a:r>
              <a:rPr lang="zh-CN" altLang="en-US" sz="800" dirty="0"/>
              <a:t>推流</a:t>
            </a:r>
          </a:p>
        </p:txBody>
      </p:sp>
      <p:sp>
        <p:nvSpPr>
          <p:cNvPr id="34" name="文本框 33">
            <a:extLst>
              <a:ext uri="{FF2B5EF4-FFF2-40B4-BE49-F238E27FC236}">
                <a16:creationId xmlns:a16="http://schemas.microsoft.com/office/drawing/2014/main" id="{39489691-6265-4236-9A78-C160AD8D47F4}"/>
              </a:ext>
            </a:extLst>
          </p:cNvPr>
          <p:cNvSpPr txBox="1"/>
          <p:nvPr/>
        </p:nvSpPr>
        <p:spPr>
          <a:xfrm>
            <a:off x="6391034" y="3011111"/>
            <a:ext cx="739305" cy="215444"/>
          </a:xfrm>
          <a:prstGeom prst="rect">
            <a:avLst/>
          </a:prstGeom>
          <a:noFill/>
        </p:spPr>
        <p:txBody>
          <a:bodyPr wrap="none" rtlCol="0">
            <a:spAutoFit/>
          </a:bodyPr>
          <a:lstStyle/>
          <a:p>
            <a:r>
              <a:rPr lang="en-US" altLang="zh-CN" sz="800" dirty="0"/>
              <a:t>RTMP</a:t>
            </a:r>
            <a:r>
              <a:rPr lang="zh-CN" altLang="en-US" sz="800" dirty="0"/>
              <a:t>服务器</a:t>
            </a:r>
          </a:p>
        </p:txBody>
      </p:sp>
      <p:pic>
        <p:nvPicPr>
          <p:cNvPr id="35" name="图片 34">
            <a:extLst>
              <a:ext uri="{FF2B5EF4-FFF2-40B4-BE49-F238E27FC236}">
                <a16:creationId xmlns:a16="http://schemas.microsoft.com/office/drawing/2014/main" id="{50B66B3D-9EBC-4D48-BA4A-2694B41D4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981" y="1666998"/>
            <a:ext cx="448816" cy="448816"/>
          </a:xfrm>
          <a:prstGeom prst="rect">
            <a:avLst/>
          </a:prstGeom>
        </p:spPr>
      </p:pic>
      <p:pic>
        <p:nvPicPr>
          <p:cNvPr id="36" name="图片 35">
            <a:extLst>
              <a:ext uri="{FF2B5EF4-FFF2-40B4-BE49-F238E27FC236}">
                <a16:creationId xmlns:a16="http://schemas.microsoft.com/office/drawing/2014/main" id="{129230D0-B148-4E2B-958D-0CCA5D3817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3943" y="3147314"/>
            <a:ext cx="395638" cy="395638"/>
          </a:xfrm>
          <a:prstGeom prst="rect">
            <a:avLst/>
          </a:prstGeom>
        </p:spPr>
      </p:pic>
      <p:sp>
        <p:nvSpPr>
          <p:cNvPr id="45" name="文本框 44">
            <a:extLst>
              <a:ext uri="{FF2B5EF4-FFF2-40B4-BE49-F238E27FC236}">
                <a16:creationId xmlns:a16="http://schemas.microsoft.com/office/drawing/2014/main" id="{7BE294E3-2B31-4C2F-9B75-E464D76AF425}"/>
              </a:ext>
            </a:extLst>
          </p:cNvPr>
          <p:cNvSpPr txBox="1"/>
          <p:nvPr/>
        </p:nvSpPr>
        <p:spPr>
          <a:xfrm rot="19833569">
            <a:off x="7224394" y="2044593"/>
            <a:ext cx="595035" cy="215444"/>
          </a:xfrm>
          <a:prstGeom prst="rect">
            <a:avLst/>
          </a:prstGeom>
          <a:noFill/>
        </p:spPr>
        <p:txBody>
          <a:bodyPr wrap="none" rtlCol="0">
            <a:spAutoFit/>
          </a:bodyPr>
          <a:lstStyle/>
          <a:p>
            <a:r>
              <a:rPr lang="zh-CN" altLang="en-US" sz="800" dirty="0"/>
              <a:t>分发视频</a:t>
            </a:r>
          </a:p>
        </p:txBody>
      </p:sp>
      <p:sp>
        <p:nvSpPr>
          <p:cNvPr id="46" name="文本框 45">
            <a:extLst>
              <a:ext uri="{FF2B5EF4-FFF2-40B4-BE49-F238E27FC236}">
                <a16:creationId xmlns:a16="http://schemas.microsoft.com/office/drawing/2014/main" id="{C354A4AF-865E-4FA7-B442-7DDAFB1C7D7C}"/>
              </a:ext>
            </a:extLst>
          </p:cNvPr>
          <p:cNvSpPr txBox="1"/>
          <p:nvPr/>
        </p:nvSpPr>
        <p:spPr>
          <a:xfrm rot="19874934">
            <a:off x="7348982" y="2228595"/>
            <a:ext cx="595035" cy="215444"/>
          </a:xfrm>
          <a:prstGeom prst="rect">
            <a:avLst/>
          </a:prstGeom>
          <a:noFill/>
        </p:spPr>
        <p:txBody>
          <a:bodyPr wrap="none" rtlCol="0">
            <a:spAutoFit/>
          </a:bodyPr>
          <a:lstStyle/>
          <a:p>
            <a:r>
              <a:rPr lang="zh-CN" altLang="en-US" sz="800" dirty="0"/>
              <a:t>拉取视频</a:t>
            </a:r>
          </a:p>
        </p:txBody>
      </p:sp>
      <p:cxnSp>
        <p:nvCxnSpPr>
          <p:cNvPr id="49" name="直接箭头连接符 48">
            <a:extLst>
              <a:ext uri="{FF2B5EF4-FFF2-40B4-BE49-F238E27FC236}">
                <a16:creationId xmlns:a16="http://schemas.microsoft.com/office/drawing/2014/main" id="{E0310168-0B14-4F09-93CF-B7EFEF20403B}"/>
              </a:ext>
            </a:extLst>
          </p:cNvPr>
          <p:cNvCxnSpPr/>
          <p:nvPr/>
        </p:nvCxnSpPr>
        <p:spPr>
          <a:xfrm flipV="1">
            <a:off x="7130339" y="2017673"/>
            <a:ext cx="872626" cy="4484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B45D444B-3858-4970-AC4C-B8DD72654A33}"/>
              </a:ext>
            </a:extLst>
          </p:cNvPr>
          <p:cNvCxnSpPr>
            <a:cxnSpLocks/>
          </p:cNvCxnSpPr>
          <p:nvPr/>
        </p:nvCxnSpPr>
        <p:spPr>
          <a:xfrm>
            <a:off x="7130339" y="2949556"/>
            <a:ext cx="920504" cy="2678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A2EA6FA6-12A5-4504-AA86-F8757CC7E27D}"/>
              </a:ext>
            </a:extLst>
          </p:cNvPr>
          <p:cNvSpPr txBox="1"/>
          <p:nvPr/>
        </p:nvSpPr>
        <p:spPr>
          <a:xfrm rot="1022879">
            <a:off x="7316397" y="2849379"/>
            <a:ext cx="595035" cy="215444"/>
          </a:xfrm>
          <a:prstGeom prst="rect">
            <a:avLst/>
          </a:prstGeom>
          <a:noFill/>
        </p:spPr>
        <p:txBody>
          <a:bodyPr wrap="none" rtlCol="0">
            <a:spAutoFit/>
          </a:bodyPr>
          <a:lstStyle/>
          <a:p>
            <a:r>
              <a:rPr lang="zh-CN" altLang="en-US" sz="800" dirty="0"/>
              <a:t>分发视频</a:t>
            </a:r>
          </a:p>
        </p:txBody>
      </p:sp>
      <p:sp>
        <p:nvSpPr>
          <p:cNvPr id="54" name="文本框 53">
            <a:extLst>
              <a:ext uri="{FF2B5EF4-FFF2-40B4-BE49-F238E27FC236}">
                <a16:creationId xmlns:a16="http://schemas.microsoft.com/office/drawing/2014/main" id="{C98CF6AA-B975-4BD0-83A2-34C6B986CBC0}"/>
              </a:ext>
            </a:extLst>
          </p:cNvPr>
          <p:cNvSpPr txBox="1"/>
          <p:nvPr/>
        </p:nvSpPr>
        <p:spPr>
          <a:xfrm rot="1027971">
            <a:off x="7240917" y="3093977"/>
            <a:ext cx="595035" cy="215444"/>
          </a:xfrm>
          <a:prstGeom prst="rect">
            <a:avLst/>
          </a:prstGeom>
          <a:noFill/>
        </p:spPr>
        <p:txBody>
          <a:bodyPr wrap="none" rtlCol="0">
            <a:spAutoFit/>
          </a:bodyPr>
          <a:lstStyle/>
          <a:p>
            <a:r>
              <a:rPr lang="zh-CN" altLang="en-US" sz="800" dirty="0"/>
              <a:t>拉取视频</a:t>
            </a:r>
          </a:p>
        </p:txBody>
      </p:sp>
      <p:cxnSp>
        <p:nvCxnSpPr>
          <p:cNvPr id="56" name="直接连接符 55">
            <a:extLst>
              <a:ext uri="{FF2B5EF4-FFF2-40B4-BE49-F238E27FC236}">
                <a16:creationId xmlns:a16="http://schemas.microsoft.com/office/drawing/2014/main" id="{45811612-E648-4CF7-9DCE-A6F3CD4ADAE3}"/>
              </a:ext>
            </a:extLst>
          </p:cNvPr>
          <p:cNvCxnSpPr>
            <a:cxnSpLocks/>
            <a:stCxn id="8" idx="3"/>
          </p:cNvCxnSpPr>
          <p:nvPr/>
        </p:nvCxnSpPr>
        <p:spPr>
          <a:xfrm>
            <a:off x="765754" y="1903780"/>
            <a:ext cx="629722" cy="80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47D232CF-E6ED-445A-A2F3-A900F4F0F6A9}"/>
              </a:ext>
            </a:extLst>
          </p:cNvPr>
          <p:cNvCxnSpPr>
            <a:cxnSpLocks/>
          </p:cNvCxnSpPr>
          <p:nvPr/>
        </p:nvCxnSpPr>
        <p:spPr>
          <a:xfrm>
            <a:off x="793836" y="2706280"/>
            <a:ext cx="601640" cy="3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9761CB75-8DB1-4A35-863B-EBD87D31D593}"/>
              </a:ext>
            </a:extLst>
          </p:cNvPr>
          <p:cNvCxnSpPr>
            <a:stCxn id="12" idx="3"/>
          </p:cNvCxnSpPr>
          <p:nvPr/>
        </p:nvCxnSpPr>
        <p:spPr>
          <a:xfrm flipV="1">
            <a:off x="786802" y="2706280"/>
            <a:ext cx="608674" cy="7180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666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FC0B6-D362-479C-A9CB-4CA95F395D0A}"/>
              </a:ext>
            </a:extLst>
          </p:cNvPr>
          <p:cNvSpPr>
            <a:spLocks noGrp="1"/>
          </p:cNvSpPr>
          <p:nvPr>
            <p:ph type="title"/>
          </p:nvPr>
        </p:nvSpPr>
        <p:spPr/>
        <p:txBody>
          <a:bodyPr>
            <a:normAutofit fontScale="90000"/>
          </a:bodyPr>
          <a:lstStyle/>
          <a:p>
            <a:r>
              <a:rPr lang="en-US" altLang="zh-CN" dirty="0"/>
              <a:t>H264</a:t>
            </a:r>
            <a:r>
              <a:rPr lang="zh-CN" altLang="en-US" dirty="0"/>
              <a:t>编码</a:t>
            </a:r>
          </a:p>
        </p:txBody>
      </p:sp>
      <p:sp>
        <p:nvSpPr>
          <p:cNvPr id="3" name="文本框 2">
            <a:extLst>
              <a:ext uri="{FF2B5EF4-FFF2-40B4-BE49-F238E27FC236}">
                <a16:creationId xmlns:a16="http://schemas.microsoft.com/office/drawing/2014/main" id="{020673B4-FE23-44DE-9A64-30D835CC8B65}"/>
              </a:ext>
            </a:extLst>
          </p:cNvPr>
          <p:cNvSpPr txBox="1"/>
          <p:nvPr/>
        </p:nvSpPr>
        <p:spPr>
          <a:xfrm>
            <a:off x="827584" y="771550"/>
            <a:ext cx="7931224" cy="400110"/>
          </a:xfrm>
          <a:prstGeom prst="rect">
            <a:avLst/>
          </a:prstGeom>
          <a:noFill/>
        </p:spPr>
        <p:txBody>
          <a:bodyPr wrap="square" rtlCol="0">
            <a:spAutoFit/>
          </a:bodyPr>
          <a:lstStyle/>
          <a:p>
            <a:r>
              <a:rPr lang="en-US" altLang="zh-CN" sz="1000" dirty="0"/>
              <a:t>H.264</a:t>
            </a:r>
            <a:r>
              <a:rPr lang="zh-CN" altLang="en-US" sz="1000" dirty="0"/>
              <a:t>，是由</a:t>
            </a:r>
            <a:r>
              <a:rPr lang="en-US" altLang="zh-CN" sz="1000" dirty="0"/>
              <a:t>ITU-T</a:t>
            </a:r>
            <a:r>
              <a:rPr lang="zh-CN" altLang="en-US" sz="1000" dirty="0"/>
              <a:t>视频编码专家组（</a:t>
            </a:r>
            <a:r>
              <a:rPr lang="en-US" altLang="zh-CN" sz="1000" dirty="0"/>
              <a:t>VCEG</a:t>
            </a:r>
            <a:r>
              <a:rPr lang="zh-CN" altLang="en-US" sz="1000" dirty="0"/>
              <a:t>）和</a:t>
            </a:r>
            <a:r>
              <a:rPr lang="en-US" altLang="zh-CN" sz="1000" dirty="0"/>
              <a:t>ISO/IEC</a:t>
            </a:r>
            <a:r>
              <a:rPr lang="zh-CN" altLang="en-US" sz="1000" dirty="0"/>
              <a:t>动态图像专家组（</a:t>
            </a:r>
            <a:r>
              <a:rPr lang="en-US" altLang="zh-CN" sz="1000" dirty="0"/>
              <a:t>MPEG</a:t>
            </a:r>
            <a:r>
              <a:rPr lang="zh-CN" altLang="en-US" sz="1000" dirty="0"/>
              <a:t>）联合组成的联合视频组（</a:t>
            </a:r>
            <a:r>
              <a:rPr lang="en-US" altLang="zh-CN" sz="1000" dirty="0"/>
              <a:t>JVT</a:t>
            </a:r>
            <a:r>
              <a:rPr lang="zh-CN" altLang="en-US" sz="1000" dirty="0"/>
              <a:t>，</a:t>
            </a:r>
            <a:r>
              <a:rPr lang="en-US" altLang="zh-CN" sz="1000" dirty="0"/>
              <a:t>Joint Video Team</a:t>
            </a:r>
            <a:r>
              <a:rPr lang="zh-CN" altLang="en-US" sz="1000" dirty="0"/>
              <a:t>）提出的高度压缩数字视频编解码器标准。这个标准通常被称之为</a:t>
            </a:r>
            <a:r>
              <a:rPr lang="en-US" altLang="zh-CN" sz="1000" dirty="0"/>
              <a:t>H.264/AVC</a:t>
            </a:r>
            <a:r>
              <a:rPr lang="zh-CN" altLang="en-US" sz="1000" dirty="0"/>
              <a:t>，以高压缩高质量和支持多种网络的流媒体传输著称。</a:t>
            </a:r>
          </a:p>
        </p:txBody>
      </p:sp>
      <p:sp>
        <p:nvSpPr>
          <p:cNvPr id="4" name="文本框 3">
            <a:extLst>
              <a:ext uri="{FF2B5EF4-FFF2-40B4-BE49-F238E27FC236}">
                <a16:creationId xmlns:a16="http://schemas.microsoft.com/office/drawing/2014/main" id="{8D51FE64-E141-43C8-98CC-6FAFE48D4CEE}"/>
              </a:ext>
            </a:extLst>
          </p:cNvPr>
          <p:cNvSpPr txBox="1"/>
          <p:nvPr/>
        </p:nvSpPr>
        <p:spPr>
          <a:xfrm>
            <a:off x="847800" y="1720345"/>
            <a:ext cx="7931223" cy="1015663"/>
          </a:xfrm>
          <a:prstGeom prst="rect">
            <a:avLst/>
          </a:prstGeom>
          <a:noFill/>
        </p:spPr>
        <p:txBody>
          <a:bodyPr wrap="square" rtlCol="0">
            <a:spAutoFit/>
          </a:bodyPr>
          <a:lstStyle/>
          <a:p>
            <a:r>
              <a:rPr lang="en-US" altLang="zh-CN" sz="1000" dirty="0"/>
              <a:t>H264</a:t>
            </a:r>
            <a:r>
              <a:rPr lang="zh-CN" altLang="en-US" sz="1000" dirty="0"/>
              <a:t>编码原理：</a:t>
            </a:r>
            <a:endParaRPr lang="en-US" altLang="zh-CN" sz="1000" dirty="0"/>
          </a:p>
          <a:p>
            <a:r>
              <a:rPr lang="zh-CN" altLang="en-US" sz="1000" dirty="0"/>
              <a:t>在相邻几幅图像画面中，一般有差别的像素只有</a:t>
            </a:r>
            <a:r>
              <a:rPr lang="en-US" altLang="zh-CN" sz="1000" dirty="0"/>
              <a:t>10%</a:t>
            </a:r>
            <a:r>
              <a:rPr lang="zh-CN" altLang="en-US" sz="1000" dirty="0"/>
              <a:t>以内的点</a:t>
            </a:r>
            <a:r>
              <a:rPr lang="en-US" altLang="zh-CN" sz="1000" dirty="0"/>
              <a:t>,</a:t>
            </a:r>
            <a:r>
              <a:rPr lang="zh-CN" altLang="en-US" sz="1000" dirty="0"/>
              <a:t>亮度差值变化不超过</a:t>
            </a:r>
            <a:r>
              <a:rPr lang="en-US" altLang="zh-CN" sz="1000" dirty="0"/>
              <a:t>2%</a:t>
            </a:r>
            <a:r>
              <a:rPr lang="zh-CN" altLang="en-US" sz="1000" dirty="0"/>
              <a:t>，而色度差值的变化只有</a:t>
            </a:r>
            <a:r>
              <a:rPr lang="en-US" altLang="zh-CN" sz="1000" dirty="0"/>
              <a:t>1%</a:t>
            </a:r>
            <a:r>
              <a:rPr lang="zh-CN" altLang="en-US" sz="1000" dirty="0"/>
              <a:t>以内。所以对于一段变化不大图像画面，我们可以先编码出一个完整的图像帧</a:t>
            </a:r>
            <a:r>
              <a:rPr lang="en-US" altLang="zh-CN" sz="1000" dirty="0"/>
              <a:t>A</a:t>
            </a:r>
            <a:r>
              <a:rPr lang="zh-CN" altLang="en-US" sz="1000" dirty="0"/>
              <a:t>，随后的</a:t>
            </a:r>
            <a:r>
              <a:rPr lang="en-US" altLang="zh-CN" sz="1000" dirty="0"/>
              <a:t>B</a:t>
            </a:r>
            <a:r>
              <a:rPr lang="zh-CN" altLang="en-US" sz="1000" dirty="0"/>
              <a:t>帧就不编码全部图像，只写入与</a:t>
            </a:r>
            <a:r>
              <a:rPr lang="en-US" altLang="zh-CN" sz="1000" dirty="0"/>
              <a:t>A</a:t>
            </a:r>
            <a:r>
              <a:rPr lang="zh-CN" altLang="en-US" sz="1000" dirty="0"/>
              <a:t>帧的差别，这样</a:t>
            </a:r>
            <a:r>
              <a:rPr lang="en-US" altLang="zh-CN" sz="1000" dirty="0"/>
              <a:t>B</a:t>
            </a:r>
            <a:r>
              <a:rPr lang="zh-CN" altLang="en-US" sz="1000" dirty="0"/>
              <a:t>帧的大小就只有完整帧的</a:t>
            </a:r>
            <a:r>
              <a:rPr lang="en-US" altLang="zh-CN" sz="1000" dirty="0"/>
              <a:t>1/10</a:t>
            </a:r>
            <a:r>
              <a:rPr lang="zh-CN" altLang="en-US" sz="1000" dirty="0"/>
              <a:t>或更小！</a:t>
            </a:r>
            <a:r>
              <a:rPr lang="en-US" altLang="zh-CN" sz="1000" dirty="0"/>
              <a:t>B</a:t>
            </a:r>
            <a:r>
              <a:rPr lang="zh-CN" altLang="en-US" sz="1000" dirty="0"/>
              <a:t>帧之后的</a:t>
            </a:r>
            <a:r>
              <a:rPr lang="en-US" altLang="zh-CN" sz="1000" dirty="0"/>
              <a:t>C</a:t>
            </a:r>
            <a:r>
              <a:rPr lang="zh-CN" altLang="en-US" sz="1000" dirty="0"/>
              <a:t>帧如果变化不大，可以继续以参考</a:t>
            </a:r>
            <a:r>
              <a:rPr lang="en-US" altLang="zh-CN" sz="1000" dirty="0"/>
              <a:t>B</a:t>
            </a:r>
            <a:r>
              <a:rPr lang="zh-CN" altLang="en-US" sz="1000" dirty="0"/>
              <a:t>的方式编码</a:t>
            </a:r>
            <a:r>
              <a:rPr lang="en-US" altLang="zh-CN" sz="1000" dirty="0"/>
              <a:t>C</a:t>
            </a:r>
            <a:r>
              <a:rPr lang="zh-CN" altLang="en-US" sz="1000" dirty="0"/>
              <a:t>帧，这样循环下去。这段图像称为一个序列（序列就是有相同特点的一段数据），当某个图像与之前的图像变化很大，无法参考前面的帧来生成，那我们就结束上一个序列，开始下一段序列，也就是对这个图像生成一个完整帧</a:t>
            </a:r>
            <a:r>
              <a:rPr lang="en-US" altLang="zh-CN" sz="1000" dirty="0"/>
              <a:t>A1</a:t>
            </a:r>
            <a:r>
              <a:rPr lang="zh-CN" altLang="en-US" sz="1000" dirty="0"/>
              <a:t>，随后的图像就参考</a:t>
            </a:r>
            <a:r>
              <a:rPr lang="en-US" altLang="zh-CN" sz="1000" dirty="0"/>
              <a:t>A1</a:t>
            </a:r>
            <a:r>
              <a:rPr lang="zh-CN" altLang="en-US" sz="1000" dirty="0"/>
              <a:t>生成，只写入与</a:t>
            </a:r>
            <a:r>
              <a:rPr lang="en-US" altLang="zh-CN" sz="1000" dirty="0"/>
              <a:t>A1</a:t>
            </a:r>
            <a:r>
              <a:rPr lang="zh-CN" altLang="en-US" sz="1000" dirty="0"/>
              <a:t>的差别内容。</a:t>
            </a:r>
          </a:p>
        </p:txBody>
      </p:sp>
      <p:sp>
        <p:nvSpPr>
          <p:cNvPr id="5" name="矩形 4">
            <a:extLst>
              <a:ext uri="{FF2B5EF4-FFF2-40B4-BE49-F238E27FC236}">
                <a16:creationId xmlns:a16="http://schemas.microsoft.com/office/drawing/2014/main" id="{D0C57437-1EA7-4584-91E9-33C473E400E3}"/>
              </a:ext>
            </a:extLst>
          </p:cNvPr>
          <p:cNvSpPr/>
          <p:nvPr/>
        </p:nvSpPr>
        <p:spPr>
          <a:xfrm>
            <a:off x="847800" y="1256424"/>
            <a:ext cx="7737618" cy="400110"/>
          </a:xfrm>
          <a:prstGeom prst="rect">
            <a:avLst/>
          </a:prstGeom>
        </p:spPr>
        <p:txBody>
          <a:bodyPr wrap="square">
            <a:spAutoFit/>
          </a:bodyPr>
          <a:lstStyle/>
          <a:p>
            <a:r>
              <a:rPr lang="en-US" altLang="zh-CN" sz="1000" dirty="0">
                <a:solidFill>
                  <a:srgbClr val="2F2F2F"/>
                </a:solidFill>
                <a:latin typeface="-apple-system"/>
              </a:rPr>
              <a:t>H264</a:t>
            </a:r>
            <a:r>
              <a:rPr lang="zh-CN" altLang="en-US" sz="1000" dirty="0">
                <a:solidFill>
                  <a:srgbClr val="2F2F2F"/>
                </a:solidFill>
                <a:latin typeface="-apple-system"/>
              </a:rPr>
              <a:t>编码流程主要分为 </a:t>
            </a:r>
            <a:r>
              <a:rPr lang="en-US" altLang="zh-CN" sz="1000" dirty="0">
                <a:solidFill>
                  <a:srgbClr val="2F2F2F"/>
                </a:solidFill>
                <a:latin typeface="-apple-system"/>
              </a:rPr>
              <a:t>5 </a:t>
            </a:r>
            <a:r>
              <a:rPr lang="zh-CN" altLang="en-US" sz="1000" dirty="0">
                <a:solidFill>
                  <a:srgbClr val="2F2F2F"/>
                </a:solidFill>
                <a:latin typeface="-apple-system"/>
              </a:rPr>
              <a:t>部分： 帧间和帧内预测（</a:t>
            </a:r>
            <a:r>
              <a:rPr lang="en-US" altLang="zh-CN" sz="1000" dirty="0">
                <a:solidFill>
                  <a:srgbClr val="2F2F2F"/>
                </a:solidFill>
                <a:latin typeface="-apple-system"/>
              </a:rPr>
              <a:t>Estimation</a:t>
            </a:r>
            <a:r>
              <a:rPr lang="zh-CN" altLang="en-US" sz="1000" dirty="0">
                <a:solidFill>
                  <a:srgbClr val="2F2F2F"/>
                </a:solidFill>
                <a:latin typeface="-apple-system"/>
              </a:rPr>
              <a:t>）、变换（</a:t>
            </a:r>
            <a:r>
              <a:rPr lang="en-US" altLang="zh-CN" sz="1000" dirty="0">
                <a:solidFill>
                  <a:srgbClr val="2F2F2F"/>
                </a:solidFill>
                <a:latin typeface="-apple-system"/>
              </a:rPr>
              <a:t>Transform</a:t>
            </a:r>
            <a:r>
              <a:rPr lang="zh-CN" altLang="en-US" sz="1000" dirty="0">
                <a:solidFill>
                  <a:srgbClr val="2F2F2F"/>
                </a:solidFill>
                <a:latin typeface="-apple-system"/>
              </a:rPr>
              <a:t>）和反变换、量化（</a:t>
            </a:r>
            <a:r>
              <a:rPr lang="en-US" altLang="zh-CN" sz="1000" dirty="0">
                <a:solidFill>
                  <a:srgbClr val="2F2F2F"/>
                </a:solidFill>
                <a:latin typeface="-apple-system"/>
              </a:rPr>
              <a:t>Quantization</a:t>
            </a:r>
            <a:r>
              <a:rPr lang="zh-CN" altLang="en-US" sz="1000" dirty="0">
                <a:solidFill>
                  <a:srgbClr val="2F2F2F"/>
                </a:solidFill>
                <a:latin typeface="-apple-system"/>
              </a:rPr>
              <a:t>）和反量化、环路滤波（</a:t>
            </a:r>
            <a:r>
              <a:rPr lang="en-US" altLang="zh-CN" sz="1000" dirty="0">
                <a:solidFill>
                  <a:srgbClr val="2F2F2F"/>
                </a:solidFill>
                <a:latin typeface="-apple-system"/>
              </a:rPr>
              <a:t>Loop Filter</a:t>
            </a:r>
            <a:r>
              <a:rPr lang="zh-CN" altLang="en-US" sz="1000" dirty="0">
                <a:solidFill>
                  <a:srgbClr val="2F2F2F"/>
                </a:solidFill>
                <a:latin typeface="-apple-system"/>
              </a:rPr>
              <a:t>）、熵编码（</a:t>
            </a:r>
            <a:r>
              <a:rPr lang="en-US" altLang="zh-CN" sz="1000" dirty="0">
                <a:solidFill>
                  <a:srgbClr val="2F2F2F"/>
                </a:solidFill>
                <a:latin typeface="-apple-system"/>
              </a:rPr>
              <a:t>Entropy Coding</a:t>
            </a:r>
            <a:r>
              <a:rPr lang="zh-CN" altLang="en-US" sz="1000" dirty="0">
                <a:solidFill>
                  <a:srgbClr val="2F2F2F"/>
                </a:solidFill>
                <a:latin typeface="-apple-system"/>
              </a:rPr>
              <a:t>）。详细可查看</a:t>
            </a:r>
            <a:r>
              <a:rPr lang="en-US" altLang="zh-CN" sz="1000" dirty="0">
                <a:solidFill>
                  <a:srgbClr val="00B0F0"/>
                </a:solidFill>
                <a:latin typeface="-apple-system"/>
                <a:hlinkClick r:id="rId3">
                  <a:extLst>
                    <a:ext uri="{A12FA001-AC4F-418D-AE19-62706E023703}">
                      <ahyp:hlinkClr xmlns:ahyp="http://schemas.microsoft.com/office/drawing/2018/hyperlinkcolor" val="tx"/>
                    </a:ext>
                  </a:extLst>
                </a:hlinkClick>
              </a:rPr>
              <a:t>H.264</a:t>
            </a:r>
            <a:r>
              <a:rPr lang="zh-CN" altLang="en-US" sz="1000" dirty="0">
                <a:solidFill>
                  <a:srgbClr val="00B0F0"/>
                </a:solidFill>
                <a:latin typeface="-apple-system"/>
                <a:hlinkClick r:id="rId3">
                  <a:extLst>
                    <a:ext uri="{A12FA001-AC4F-418D-AE19-62706E023703}">
                      <ahyp:hlinkClr xmlns:ahyp="http://schemas.microsoft.com/office/drawing/2018/hyperlinkcolor" val="tx"/>
                    </a:ext>
                  </a:extLst>
                </a:hlinkClick>
              </a:rPr>
              <a:t>详细文档</a:t>
            </a:r>
            <a:endParaRPr lang="zh-CN" altLang="en-US" sz="1000" dirty="0">
              <a:solidFill>
                <a:srgbClr val="00B0F0"/>
              </a:solidFill>
            </a:endParaRPr>
          </a:p>
        </p:txBody>
      </p:sp>
      <p:sp>
        <p:nvSpPr>
          <p:cNvPr id="6" name="文本框 5">
            <a:extLst>
              <a:ext uri="{FF2B5EF4-FFF2-40B4-BE49-F238E27FC236}">
                <a16:creationId xmlns:a16="http://schemas.microsoft.com/office/drawing/2014/main" id="{DD06CFAE-EB98-4D08-8848-D3D9D30C758D}"/>
              </a:ext>
            </a:extLst>
          </p:cNvPr>
          <p:cNvSpPr txBox="1"/>
          <p:nvPr/>
        </p:nvSpPr>
        <p:spPr>
          <a:xfrm>
            <a:off x="889248" y="3939902"/>
            <a:ext cx="184731" cy="369332"/>
          </a:xfrm>
          <a:prstGeom prst="rect">
            <a:avLst/>
          </a:prstGeom>
          <a:noFill/>
        </p:spPr>
        <p:txBody>
          <a:bodyPr wrap="none" rtlCol="0">
            <a:spAutoFit/>
          </a:bodyPr>
          <a:lstStyle/>
          <a:p>
            <a:endParaRPr lang="zh-CN" altLang="en-US" dirty="0"/>
          </a:p>
        </p:txBody>
      </p:sp>
      <p:pic>
        <p:nvPicPr>
          <p:cNvPr id="5122" name="Picture 2" descr="è¿éåå¾çæè¿°">
            <a:extLst>
              <a:ext uri="{FF2B5EF4-FFF2-40B4-BE49-F238E27FC236}">
                <a16:creationId xmlns:a16="http://schemas.microsoft.com/office/drawing/2014/main" id="{822E89CD-9AD6-49C3-B956-F8D033243C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909" y="2931790"/>
            <a:ext cx="4552181" cy="170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00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122"/>
                                        </p:tgtEl>
                                        <p:attrNameLst>
                                          <p:attrName>style.visibility</p:attrName>
                                        </p:attrNameLst>
                                      </p:cBhvr>
                                      <p:to>
                                        <p:strVal val="visible"/>
                                      </p:to>
                                    </p:set>
                                    <p:animEffect transition="in" filter="fade">
                                      <p:cBhvr>
                                        <p:cTn id="31" dur="1000"/>
                                        <p:tgtEl>
                                          <p:spTgt spid="5122"/>
                                        </p:tgtEl>
                                      </p:cBhvr>
                                    </p:animEffect>
                                    <p:anim calcmode="lin" valueType="num">
                                      <p:cBhvr>
                                        <p:cTn id="32" dur="1000" fill="hold"/>
                                        <p:tgtEl>
                                          <p:spTgt spid="5122"/>
                                        </p:tgtEl>
                                        <p:attrNameLst>
                                          <p:attrName>ppt_x</p:attrName>
                                        </p:attrNameLst>
                                      </p:cBhvr>
                                      <p:tavLst>
                                        <p:tav tm="0">
                                          <p:val>
                                            <p:strVal val="#ppt_x"/>
                                          </p:val>
                                        </p:tav>
                                        <p:tav tm="100000">
                                          <p:val>
                                            <p:strVal val="#ppt_x"/>
                                          </p:val>
                                        </p:tav>
                                      </p:tavLst>
                                    </p:anim>
                                    <p:anim calcmode="lin" valueType="num">
                                      <p:cBhvr>
                                        <p:cTn id="33"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636247" y="2752754"/>
            <a:ext cx="3006080" cy="609398"/>
          </a:xfrm>
          <a:prstGeom prst="rect">
            <a:avLst/>
          </a:prstGeom>
        </p:spPr>
        <p:txBody>
          <a:bodyPr wrap="square">
            <a:spAutoFit/>
          </a:bodyPr>
          <a:lstStyle/>
          <a:p>
            <a:pPr fontAlgn="base">
              <a:lnSpc>
                <a:spcPct val="120000"/>
              </a:lnSpc>
            </a:pPr>
            <a:r>
              <a:rPr lang="zh-CN" altLang="en-US" sz="2800" b="1" dirty="0">
                <a:solidFill>
                  <a:schemeClr val="bg1"/>
                </a:solidFill>
                <a:latin typeface="微软雅黑" pitchFamily="34" charset="-122"/>
                <a:ea typeface="微软雅黑" pitchFamily="34" charset="-122"/>
                <a:sym typeface="Arial" pitchFamily="34" charset="0"/>
              </a:rPr>
              <a:t>项目介绍</a:t>
            </a:r>
          </a:p>
        </p:txBody>
      </p:sp>
      <p:sp>
        <p:nvSpPr>
          <p:cNvPr id="23" name="TextBox 22"/>
          <p:cNvSpPr txBox="1"/>
          <p:nvPr/>
        </p:nvSpPr>
        <p:spPr>
          <a:xfrm>
            <a:off x="3822360" y="1504583"/>
            <a:ext cx="1229824" cy="1107996"/>
          </a:xfrm>
          <a:prstGeom prst="rect">
            <a:avLst/>
          </a:prstGeom>
          <a:noFill/>
        </p:spPr>
        <p:txBody>
          <a:bodyPr wrap="none" rtlCol="0">
            <a:spAutoFit/>
          </a:bodyPr>
          <a:lstStyle/>
          <a:p>
            <a:r>
              <a:rPr lang="en-US" altLang="zh-CN" sz="6600" b="1" dirty="0">
                <a:solidFill>
                  <a:schemeClr val="bg1"/>
                </a:solidFill>
                <a:latin typeface="+mj-ea"/>
                <a:ea typeface="+mj-ea"/>
              </a:rPr>
              <a:t>01</a:t>
            </a:r>
            <a:endParaRPr lang="zh-CN" altLang="en-US" sz="6600" b="1" dirty="0">
              <a:solidFill>
                <a:schemeClr val="bg1"/>
              </a:solidFill>
              <a:latin typeface="+mj-ea"/>
              <a:ea typeface="+mj-ea"/>
            </a:endParaRPr>
          </a:p>
        </p:txBody>
      </p:sp>
    </p:spTree>
    <p:extLst>
      <p:ext uri="{BB962C8B-B14F-4D97-AF65-F5344CB8AC3E}">
        <p14:creationId xmlns:p14="http://schemas.microsoft.com/office/powerpoint/2010/main" val="414782401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A89BA-BF1A-4688-B25A-BB584DCCD801}"/>
              </a:ext>
            </a:extLst>
          </p:cNvPr>
          <p:cNvSpPr>
            <a:spLocks noGrp="1"/>
          </p:cNvSpPr>
          <p:nvPr>
            <p:ph type="title"/>
          </p:nvPr>
        </p:nvSpPr>
        <p:spPr/>
        <p:txBody>
          <a:bodyPr>
            <a:normAutofit fontScale="90000"/>
          </a:bodyPr>
          <a:lstStyle/>
          <a:p>
            <a:r>
              <a:rPr lang="en-US" altLang="zh-CN" dirty="0"/>
              <a:t>H264</a:t>
            </a:r>
            <a:r>
              <a:rPr lang="zh-CN" altLang="en-US" dirty="0"/>
              <a:t>协议帧</a:t>
            </a:r>
          </a:p>
        </p:txBody>
      </p:sp>
      <p:sp>
        <p:nvSpPr>
          <p:cNvPr id="3" name="文本框 2">
            <a:extLst>
              <a:ext uri="{FF2B5EF4-FFF2-40B4-BE49-F238E27FC236}">
                <a16:creationId xmlns:a16="http://schemas.microsoft.com/office/drawing/2014/main" id="{8175430F-720F-48C1-80FC-A6AEFD7BA261}"/>
              </a:ext>
            </a:extLst>
          </p:cNvPr>
          <p:cNvSpPr txBox="1"/>
          <p:nvPr/>
        </p:nvSpPr>
        <p:spPr>
          <a:xfrm>
            <a:off x="827584" y="843558"/>
            <a:ext cx="7787208" cy="461665"/>
          </a:xfrm>
          <a:prstGeom prst="rect">
            <a:avLst/>
          </a:prstGeom>
          <a:noFill/>
        </p:spPr>
        <p:txBody>
          <a:bodyPr wrap="square" rtlCol="0">
            <a:spAutoFit/>
          </a:bodyPr>
          <a:lstStyle/>
          <a:p>
            <a:r>
              <a:rPr lang="en-US" altLang="zh-CN" sz="1200" dirty="0"/>
              <a:t>H264</a:t>
            </a:r>
            <a:r>
              <a:rPr lang="zh-CN" altLang="en-US" sz="1200" dirty="0"/>
              <a:t>结构中，一个视频图像编码后的数据叫做一帧，一帧由一个片（</a:t>
            </a:r>
            <a:r>
              <a:rPr lang="en-US" altLang="zh-CN" sz="1200" dirty="0"/>
              <a:t>slice</a:t>
            </a:r>
            <a:r>
              <a:rPr lang="zh-CN" altLang="en-US" sz="1200" dirty="0"/>
              <a:t>）或多个片组成，一个片由一个或多个宏块（</a:t>
            </a:r>
            <a:r>
              <a:rPr lang="en-US" altLang="zh-CN" sz="1200" dirty="0"/>
              <a:t>MB</a:t>
            </a:r>
            <a:r>
              <a:rPr lang="zh-CN" altLang="en-US" sz="1200" dirty="0"/>
              <a:t>）组成，一个宏块由</a:t>
            </a:r>
            <a:r>
              <a:rPr lang="en-US" altLang="zh-CN" sz="1200" dirty="0"/>
              <a:t>16x16</a:t>
            </a:r>
            <a:r>
              <a:rPr lang="zh-CN" altLang="en-US" sz="1200" dirty="0"/>
              <a:t>的</a:t>
            </a:r>
            <a:r>
              <a:rPr lang="en-US" altLang="zh-CN" sz="1200" dirty="0" err="1"/>
              <a:t>yuv</a:t>
            </a:r>
            <a:r>
              <a:rPr lang="zh-CN" altLang="en-US" sz="1200" dirty="0"/>
              <a:t>数据组成。宏块作为</a:t>
            </a:r>
            <a:r>
              <a:rPr lang="en-US" altLang="zh-CN" sz="1200" dirty="0"/>
              <a:t>H264</a:t>
            </a:r>
            <a:r>
              <a:rPr lang="zh-CN" altLang="en-US" sz="1200" dirty="0"/>
              <a:t>编码的基本单位。</a:t>
            </a:r>
          </a:p>
        </p:txBody>
      </p:sp>
      <p:sp>
        <p:nvSpPr>
          <p:cNvPr id="4" name="文本框 3">
            <a:extLst>
              <a:ext uri="{FF2B5EF4-FFF2-40B4-BE49-F238E27FC236}">
                <a16:creationId xmlns:a16="http://schemas.microsoft.com/office/drawing/2014/main" id="{D725027D-D045-46B4-9B19-B35F90C963FC}"/>
              </a:ext>
            </a:extLst>
          </p:cNvPr>
          <p:cNvSpPr txBox="1"/>
          <p:nvPr/>
        </p:nvSpPr>
        <p:spPr>
          <a:xfrm>
            <a:off x="827584" y="1419622"/>
            <a:ext cx="7787208" cy="276999"/>
          </a:xfrm>
          <a:prstGeom prst="rect">
            <a:avLst/>
          </a:prstGeom>
          <a:noFill/>
        </p:spPr>
        <p:txBody>
          <a:bodyPr wrap="square" rtlCol="0">
            <a:spAutoFit/>
          </a:bodyPr>
          <a:lstStyle/>
          <a:p>
            <a:r>
              <a:rPr lang="zh-CN" altLang="en-US" sz="1200" dirty="0"/>
              <a:t>在</a:t>
            </a:r>
            <a:r>
              <a:rPr lang="en-US" altLang="zh-CN" sz="1200" dirty="0"/>
              <a:t>H264</a:t>
            </a:r>
            <a:r>
              <a:rPr lang="zh-CN" altLang="en-US" sz="1200" dirty="0"/>
              <a:t>协议内定义了三种帧，分别是</a:t>
            </a:r>
            <a:r>
              <a:rPr lang="en-US" altLang="zh-CN" sz="1200" dirty="0"/>
              <a:t>I</a:t>
            </a:r>
            <a:r>
              <a:rPr lang="zh-CN" altLang="en-US" sz="1200" dirty="0"/>
              <a:t>帧、</a:t>
            </a:r>
            <a:r>
              <a:rPr lang="en-US" altLang="zh-CN" sz="1200" dirty="0"/>
              <a:t>B</a:t>
            </a:r>
            <a:r>
              <a:rPr lang="zh-CN" altLang="en-US" sz="1200" dirty="0"/>
              <a:t>帧与</a:t>
            </a:r>
            <a:r>
              <a:rPr lang="en-US" altLang="zh-CN" sz="1200" dirty="0"/>
              <a:t>P</a:t>
            </a:r>
            <a:r>
              <a:rPr lang="zh-CN" altLang="en-US" sz="1200" dirty="0"/>
              <a:t>帧。</a:t>
            </a:r>
            <a:endParaRPr lang="en-US" altLang="zh-CN" sz="1200" dirty="0"/>
          </a:p>
        </p:txBody>
      </p:sp>
      <p:sp>
        <p:nvSpPr>
          <p:cNvPr id="6" name="文本框 5">
            <a:extLst>
              <a:ext uri="{FF2B5EF4-FFF2-40B4-BE49-F238E27FC236}">
                <a16:creationId xmlns:a16="http://schemas.microsoft.com/office/drawing/2014/main" id="{C670FDA0-ECD0-4C39-A2B3-53BBC7CA1E16}"/>
              </a:ext>
            </a:extLst>
          </p:cNvPr>
          <p:cNvSpPr txBox="1"/>
          <p:nvPr/>
        </p:nvSpPr>
        <p:spPr>
          <a:xfrm>
            <a:off x="1043608" y="1696621"/>
            <a:ext cx="7787208" cy="830997"/>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I</a:t>
            </a:r>
            <a:r>
              <a:rPr lang="zh-CN" altLang="en-US" sz="1200" dirty="0"/>
              <a:t>帧：关键帧，一个完整的图像帧</a:t>
            </a:r>
            <a:endParaRPr lang="en-US" altLang="zh-CN" sz="1200" dirty="0"/>
          </a:p>
          <a:p>
            <a:pPr marL="171450" indent="-171450">
              <a:buFont typeface="Arial" panose="020B0604020202020204" pitchFamily="34" charset="0"/>
              <a:buChar char="•"/>
            </a:pPr>
            <a:r>
              <a:rPr lang="en-US" altLang="zh-CN" sz="1200" dirty="0"/>
              <a:t>P</a:t>
            </a:r>
            <a:r>
              <a:rPr lang="zh-CN" altLang="en-US" sz="1200" dirty="0"/>
              <a:t>帧：向前预测帧，只保存与前一帧的不同的数据</a:t>
            </a:r>
            <a:endParaRPr lang="en-US" altLang="zh-CN" sz="1200" dirty="0"/>
          </a:p>
          <a:p>
            <a:pPr marL="171450" indent="-171450">
              <a:buFont typeface="Arial" panose="020B0604020202020204" pitchFamily="34" charset="0"/>
              <a:buChar char="•"/>
            </a:pPr>
            <a:r>
              <a:rPr lang="en-US" altLang="zh-CN" sz="1200" dirty="0"/>
              <a:t>B</a:t>
            </a:r>
            <a:r>
              <a:rPr lang="zh-CN" altLang="en-US" sz="1200" dirty="0"/>
              <a:t>帧：双向预测帧，保存与前后图像帧不同的数据。</a:t>
            </a:r>
          </a:p>
          <a:p>
            <a:endParaRPr lang="en-US" altLang="zh-CN" sz="1200" dirty="0"/>
          </a:p>
        </p:txBody>
      </p:sp>
      <p:pic>
        <p:nvPicPr>
          <p:cNvPr id="6146" name="Picture 2" descr="è¿éåå¾çæè¿°">
            <a:extLst>
              <a:ext uri="{FF2B5EF4-FFF2-40B4-BE49-F238E27FC236}">
                <a16:creationId xmlns:a16="http://schemas.microsoft.com/office/drawing/2014/main" id="{B1DAF08C-CD63-4BBA-9251-29576F5A1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962" y="2407011"/>
            <a:ext cx="4762500" cy="9048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upload-images.jianshu.io/upload_images/5956443-5bc8363c14efe8ec.png?imageMogr2/auto-orient/strip%7CimageView2/2/w/600">
            <a:extLst>
              <a:ext uri="{FF2B5EF4-FFF2-40B4-BE49-F238E27FC236}">
                <a16:creationId xmlns:a16="http://schemas.microsoft.com/office/drawing/2014/main" id="{88E8DCBD-584D-4A2A-A88C-29290D8E4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418" y="3582189"/>
            <a:ext cx="3649588" cy="143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10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146"/>
                                        </p:tgtEl>
                                        <p:attrNameLst>
                                          <p:attrName>style.visibility</p:attrName>
                                        </p:attrNameLst>
                                      </p:cBhvr>
                                      <p:to>
                                        <p:strVal val="visible"/>
                                      </p:to>
                                    </p:set>
                                    <p:animEffect transition="in" filter="fade">
                                      <p:cBhvr>
                                        <p:cTn id="26" dur="1000"/>
                                        <p:tgtEl>
                                          <p:spTgt spid="6146"/>
                                        </p:tgtEl>
                                      </p:cBhvr>
                                    </p:animEffect>
                                    <p:anim calcmode="lin" valueType="num">
                                      <p:cBhvr>
                                        <p:cTn id="27" dur="1000" fill="hold"/>
                                        <p:tgtEl>
                                          <p:spTgt spid="6146"/>
                                        </p:tgtEl>
                                        <p:attrNameLst>
                                          <p:attrName>ppt_x</p:attrName>
                                        </p:attrNameLst>
                                      </p:cBhvr>
                                      <p:tavLst>
                                        <p:tav tm="0">
                                          <p:val>
                                            <p:strVal val="#ppt_x"/>
                                          </p:val>
                                        </p:tav>
                                        <p:tav tm="100000">
                                          <p:val>
                                            <p:strVal val="#ppt_x"/>
                                          </p:val>
                                        </p:tav>
                                      </p:tavLst>
                                    </p:anim>
                                    <p:anim calcmode="lin" valueType="num">
                                      <p:cBhvr>
                                        <p:cTn id="28" dur="1000" fill="hold"/>
                                        <p:tgtEl>
                                          <p:spTgt spid="614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148"/>
                                        </p:tgtEl>
                                        <p:attrNameLst>
                                          <p:attrName>style.visibility</p:attrName>
                                        </p:attrNameLst>
                                      </p:cBhvr>
                                      <p:to>
                                        <p:strVal val="visible"/>
                                      </p:to>
                                    </p:set>
                                    <p:animEffect transition="in" filter="fade">
                                      <p:cBhvr>
                                        <p:cTn id="31" dur="1000"/>
                                        <p:tgtEl>
                                          <p:spTgt spid="6148"/>
                                        </p:tgtEl>
                                      </p:cBhvr>
                                    </p:animEffect>
                                    <p:anim calcmode="lin" valueType="num">
                                      <p:cBhvr>
                                        <p:cTn id="32" dur="1000" fill="hold"/>
                                        <p:tgtEl>
                                          <p:spTgt spid="6148"/>
                                        </p:tgtEl>
                                        <p:attrNameLst>
                                          <p:attrName>ppt_x</p:attrName>
                                        </p:attrNameLst>
                                      </p:cBhvr>
                                      <p:tavLst>
                                        <p:tav tm="0">
                                          <p:val>
                                            <p:strVal val="#ppt_x"/>
                                          </p:val>
                                        </p:tav>
                                        <p:tav tm="100000">
                                          <p:val>
                                            <p:strVal val="#ppt_x"/>
                                          </p:val>
                                        </p:tav>
                                      </p:tavLst>
                                    </p:anim>
                                    <p:anim calcmode="lin" valueType="num">
                                      <p:cBhvr>
                                        <p:cTn id="33"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EEA9C-5111-414E-969C-5A46A31DBEE8}"/>
              </a:ext>
            </a:extLst>
          </p:cNvPr>
          <p:cNvSpPr>
            <a:spLocks noGrp="1"/>
          </p:cNvSpPr>
          <p:nvPr>
            <p:ph type="title"/>
          </p:nvPr>
        </p:nvSpPr>
        <p:spPr/>
        <p:txBody>
          <a:bodyPr>
            <a:normAutofit fontScale="90000"/>
          </a:bodyPr>
          <a:lstStyle/>
          <a:p>
            <a:r>
              <a:rPr lang="en-US" altLang="zh-CN" dirty="0"/>
              <a:t>H264</a:t>
            </a:r>
            <a:r>
              <a:rPr lang="zh-CN" altLang="en-US" dirty="0"/>
              <a:t>功能分层</a:t>
            </a:r>
          </a:p>
        </p:txBody>
      </p:sp>
      <p:sp>
        <p:nvSpPr>
          <p:cNvPr id="3" name="文本框 2">
            <a:extLst>
              <a:ext uri="{FF2B5EF4-FFF2-40B4-BE49-F238E27FC236}">
                <a16:creationId xmlns:a16="http://schemas.microsoft.com/office/drawing/2014/main" id="{A2C3E562-96C7-423E-9CB2-B992543686F5}"/>
              </a:ext>
            </a:extLst>
          </p:cNvPr>
          <p:cNvSpPr txBox="1"/>
          <p:nvPr/>
        </p:nvSpPr>
        <p:spPr>
          <a:xfrm>
            <a:off x="827584" y="843558"/>
            <a:ext cx="7080977" cy="646331"/>
          </a:xfrm>
          <a:prstGeom prst="rect">
            <a:avLst/>
          </a:prstGeom>
          <a:noFill/>
        </p:spPr>
        <p:txBody>
          <a:bodyPr wrap="none" rtlCol="0">
            <a:spAutoFit/>
          </a:bodyPr>
          <a:lstStyle/>
          <a:p>
            <a:r>
              <a:rPr lang="en-US" altLang="zh-CN" sz="1200" dirty="0"/>
              <a:t>VCL (</a:t>
            </a:r>
            <a:r>
              <a:rPr lang="en-US" altLang="zh-CN" sz="1200" dirty="0" err="1"/>
              <a:t>VideoCoding</a:t>
            </a:r>
            <a:r>
              <a:rPr lang="en-US" altLang="zh-CN" sz="1200" dirty="0"/>
              <a:t> Layer</a:t>
            </a:r>
            <a:r>
              <a:rPr lang="zh-CN" altLang="en-US" sz="1200" dirty="0"/>
              <a:t>，视频编码层</a:t>
            </a:r>
            <a:r>
              <a:rPr lang="en-US" altLang="zh-CN" sz="1200" dirty="0"/>
              <a:t>)</a:t>
            </a:r>
            <a:r>
              <a:rPr lang="zh-CN" altLang="en-US" sz="1200" dirty="0"/>
              <a:t>：负责高效的视频内容表示。</a:t>
            </a:r>
          </a:p>
          <a:p>
            <a:r>
              <a:rPr lang="en-US" altLang="zh-CN" sz="1200" dirty="0"/>
              <a:t>NAL(</a:t>
            </a:r>
            <a:r>
              <a:rPr lang="en-US" altLang="zh-CN" sz="1200" dirty="0" err="1"/>
              <a:t>NetworkAbstraction</a:t>
            </a:r>
            <a:r>
              <a:rPr lang="en-US" altLang="zh-CN" sz="1200" dirty="0"/>
              <a:t> Layer</a:t>
            </a:r>
            <a:r>
              <a:rPr lang="zh-CN" altLang="en-US" sz="1200" dirty="0"/>
              <a:t>，网络提取层</a:t>
            </a:r>
            <a:r>
              <a:rPr lang="en-US" altLang="zh-CN" sz="1200" dirty="0"/>
              <a:t>)</a:t>
            </a:r>
            <a:r>
              <a:rPr lang="zh-CN" altLang="en-US" sz="1200" dirty="0"/>
              <a:t>：负责以网络所要求的恰当的方式对数据进行打包和传送。</a:t>
            </a:r>
          </a:p>
          <a:p>
            <a:endParaRPr lang="zh-CN" altLang="en-US" sz="1200" dirty="0"/>
          </a:p>
        </p:txBody>
      </p:sp>
      <p:sp>
        <p:nvSpPr>
          <p:cNvPr id="4" name="文本框 3">
            <a:extLst>
              <a:ext uri="{FF2B5EF4-FFF2-40B4-BE49-F238E27FC236}">
                <a16:creationId xmlns:a16="http://schemas.microsoft.com/office/drawing/2014/main" id="{055D60F8-7FF1-4F06-ACDF-B2F5DA8F0212}"/>
              </a:ext>
            </a:extLst>
          </p:cNvPr>
          <p:cNvSpPr txBox="1"/>
          <p:nvPr/>
        </p:nvSpPr>
        <p:spPr>
          <a:xfrm>
            <a:off x="834480" y="1489889"/>
            <a:ext cx="7851829" cy="461665"/>
          </a:xfrm>
          <a:prstGeom prst="rect">
            <a:avLst/>
          </a:prstGeom>
          <a:noFill/>
        </p:spPr>
        <p:txBody>
          <a:bodyPr wrap="none" rtlCol="0">
            <a:spAutoFit/>
          </a:bodyPr>
          <a:lstStyle/>
          <a:p>
            <a:r>
              <a:rPr lang="en-US" altLang="zh-CN" sz="1200" dirty="0"/>
              <a:t>H.264 </a:t>
            </a:r>
            <a:r>
              <a:rPr lang="zh-CN" altLang="en-US" sz="1200" dirty="0"/>
              <a:t>原始码流</a:t>
            </a:r>
            <a:r>
              <a:rPr lang="en-US" altLang="zh-CN" sz="1200" dirty="0"/>
              <a:t>(</a:t>
            </a:r>
            <a:r>
              <a:rPr lang="zh-CN" altLang="en-US" sz="1200" dirty="0"/>
              <a:t>又称为裸流</a:t>
            </a:r>
            <a:r>
              <a:rPr lang="en-US" altLang="zh-CN" sz="1200" dirty="0"/>
              <a:t>)</a:t>
            </a:r>
            <a:r>
              <a:rPr lang="zh-CN" altLang="en-US" sz="1200" dirty="0"/>
              <a:t>，是由一个接一个的 </a:t>
            </a:r>
            <a:r>
              <a:rPr lang="en-US" altLang="zh-CN" sz="1200" dirty="0"/>
              <a:t>NALU </a:t>
            </a:r>
            <a:r>
              <a:rPr lang="zh-CN" altLang="en-US" sz="1200" dirty="0"/>
              <a:t>组成的，</a:t>
            </a:r>
            <a:r>
              <a:rPr lang="en-US" altLang="zh-CN" sz="1200" dirty="0"/>
              <a:t>NALU</a:t>
            </a:r>
            <a:r>
              <a:rPr lang="zh-CN" altLang="en-US" sz="1200" dirty="0"/>
              <a:t>即</a:t>
            </a:r>
            <a:r>
              <a:rPr lang="en-US" altLang="zh-CN" sz="1200" dirty="0"/>
              <a:t>NAL Unit, </a:t>
            </a:r>
            <a:r>
              <a:rPr lang="zh-CN" altLang="en-US" sz="1200" dirty="0"/>
              <a:t>会将</a:t>
            </a:r>
            <a:r>
              <a:rPr lang="en-US" altLang="zh-CN" sz="1200" dirty="0"/>
              <a:t>VCL</a:t>
            </a:r>
            <a:r>
              <a:rPr lang="zh-CN" altLang="en-US" sz="1200" dirty="0"/>
              <a:t>数据封装后在网络上传输</a:t>
            </a:r>
            <a:endParaRPr lang="en-US" altLang="zh-CN" sz="1200" dirty="0"/>
          </a:p>
          <a:p>
            <a:r>
              <a:rPr lang="en-US" altLang="zh-CN" sz="1200" dirty="0"/>
              <a:t>H.264 </a:t>
            </a:r>
            <a:r>
              <a:rPr lang="zh-CN" altLang="en-US" sz="1200" dirty="0"/>
              <a:t>中的结构全部都是以 </a:t>
            </a:r>
            <a:r>
              <a:rPr lang="en-US" altLang="zh-CN" sz="1200" dirty="0"/>
              <a:t>NALU </a:t>
            </a:r>
            <a:r>
              <a:rPr lang="zh-CN" altLang="en-US" sz="1200" dirty="0"/>
              <a:t>为主的，理解了 </a:t>
            </a:r>
            <a:r>
              <a:rPr lang="en-US" altLang="zh-CN" sz="1200" dirty="0"/>
              <a:t>NALU</a:t>
            </a:r>
            <a:r>
              <a:rPr lang="zh-CN" altLang="en-US" sz="1200" dirty="0"/>
              <a:t>，就理解 </a:t>
            </a:r>
            <a:r>
              <a:rPr lang="en-US" altLang="zh-CN" sz="1200" dirty="0"/>
              <a:t>H.264 </a:t>
            </a:r>
            <a:r>
              <a:rPr lang="zh-CN" altLang="en-US" sz="1200" dirty="0"/>
              <a:t>的结构了</a:t>
            </a:r>
            <a:r>
              <a:rPr lang="en-US" altLang="zh-CN" sz="1200" dirty="0"/>
              <a:t>.</a:t>
            </a:r>
            <a:endParaRPr lang="zh-CN" altLang="en-US" sz="1200" dirty="0"/>
          </a:p>
        </p:txBody>
      </p:sp>
      <p:pic>
        <p:nvPicPr>
          <p:cNvPr id="5" name="图片 4">
            <a:extLst>
              <a:ext uri="{FF2B5EF4-FFF2-40B4-BE49-F238E27FC236}">
                <a16:creationId xmlns:a16="http://schemas.microsoft.com/office/drawing/2014/main" id="{E25F3DBC-F641-4933-A47F-809D2AE3B1D2}"/>
              </a:ext>
            </a:extLst>
          </p:cNvPr>
          <p:cNvPicPr>
            <a:picLocks noChangeAspect="1"/>
          </p:cNvPicPr>
          <p:nvPr/>
        </p:nvPicPr>
        <p:blipFill>
          <a:blip r:embed="rId2"/>
          <a:stretch>
            <a:fillRect/>
          </a:stretch>
        </p:blipFill>
        <p:spPr>
          <a:xfrm>
            <a:off x="1357139" y="2388248"/>
            <a:ext cx="6429722" cy="592211"/>
          </a:xfrm>
          <a:prstGeom prst="rect">
            <a:avLst/>
          </a:prstGeom>
        </p:spPr>
      </p:pic>
      <p:sp>
        <p:nvSpPr>
          <p:cNvPr id="6" name="文本框 5">
            <a:extLst>
              <a:ext uri="{FF2B5EF4-FFF2-40B4-BE49-F238E27FC236}">
                <a16:creationId xmlns:a16="http://schemas.microsoft.com/office/drawing/2014/main" id="{401DDCA1-D367-4781-90F0-593F4911AFFB}"/>
              </a:ext>
            </a:extLst>
          </p:cNvPr>
          <p:cNvSpPr txBox="1"/>
          <p:nvPr/>
        </p:nvSpPr>
        <p:spPr>
          <a:xfrm>
            <a:off x="3203848" y="3075806"/>
            <a:ext cx="2560316" cy="246221"/>
          </a:xfrm>
          <a:prstGeom prst="rect">
            <a:avLst/>
          </a:prstGeom>
          <a:noFill/>
        </p:spPr>
        <p:txBody>
          <a:bodyPr wrap="none" rtlCol="0">
            <a:spAutoFit/>
          </a:bodyPr>
          <a:lstStyle/>
          <a:p>
            <a:r>
              <a:rPr lang="en-US" altLang="zh-CN" sz="1000" dirty="0"/>
              <a:t>NAL</a:t>
            </a:r>
            <a:r>
              <a:rPr lang="zh-CN" altLang="en-US" sz="1000" dirty="0"/>
              <a:t>头 </a:t>
            </a:r>
            <a:r>
              <a:rPr lang="en-US" altLang="zh-CN" sz="1000" dirty="0"/>
              <a:t>+ RBSP </a:t>
            </a:r>
            <a:r>
              <a:rPr lang="zh-CN" altLang="en-US" sz="1000" dirty="0"/>
              <a:t>就相当于一个 </a:t>
            </a:r>
            <a:r>
              <a:rPr lang="en-US" altLang="zh-CN" sz="1000" dirty="0"/>
              <a:t>NALU (</a:t>
            </a:r>
            <a:r>
              <a:rPr lang="en-US" altLang="zh-CN" sz="1000" dirty="0" err="1"/>
              <a:t>Nal</a:t>
            </a:r>
            <a:r>
              <a:rPr lang="en-US" altLang="zh-CN" sz="1000" dirty="0"/>
              <a:t> Unit)</a:t>
            </a:r>
            <a:endParaRPr lang="zh-CN" altLang="en-US" sz="1000" dirty="0"/>
          </a:p>
        </p:txBody>
      </p:sp>
    </p:spTree>
    <p:extLst>
      <p:ext uri="{BB962C8B-B14F-4D97-AF65-F5344CB8AC3E}">
        <p14:creationId xmlns:p14="http://schemas.microsoft.com/office/powerpoint/2010/main" val="229998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D8CC0-39D0-4A87-B8E1-1516A0A6070B}"/>
              </a:ext>
            </a:extLst>
          </p:cNvPr>
          <p:cNvSpPr>
            <a:spLocks noGrp="1"/>
          </p:cNvSpPr>
          <p:nvPr>
            <p:ph type="title"/>
          </p:nvPr>
        </p:nvSpPr>
        <p:spPr/>
        <p:txBody>
          <a:bodyPr>
            <a:normAutofit fontScale="90000"/>
          </a:bodyPr>
          <a:lstStyle/>
          <a:p>
            <a:r>
              <a:rPr lang="en-US" altLang="zh-CN" dirty="0"/>
              <a:t>NALU</a:t>
            </a:r>
            <a:r>
              <a:rPr lang="zh-CN" altLang="en-US" dirty="0"/>
              <a:t>头</a:t>
            </a:r>
          </a:p>
        </p:txBody>
      </p:sp>
      <p:sp>
        <p:nvSpPr>
          <p:cNvPr id="4" name="文本框 3">
            <a:extLst>
              <a:ext uri="{FF2B5EF4-FFF2-40B4-BE49-F238E27FC236}">
                <a16:creationId xmlns:a16="http://schemas.microsoft.com/office/drawing/2014/main" id="{283126D2-7454-4430-AEDB-373B00681C3F}"/>
              </a:ext>
            </a:extLst>
          </p:cNvPr>
          <p:cNvSpPr txBox="1"/>
          <p:nvPr/>
        </p:nvSpPr>
        <p:spPr>
          <a:xfrm>
            <a:off x="790381" y="915566"/>
            <a:ext cx="7783862" cy="738664"/>
          </a:xfrm>
          <a:prstGeom prst="rect">
            <a:avLst/>
          </a:prstGeom>
          <a:noFill/>
        </p:spPr>
        <p:txBody>
          <a:bodyPr wrap="none" rtlCol="0">
            <a:spAutoFit/>
          </a:bodyPr>
          <a:lstStyle/>
          <a:p>
            <a:r>
              <a:rPr lang="en-US" altLang="zh-CN" sz="1400" dirty="0"/>
              <a:t>NALU</a:t>
            </a:r>
            <a:r>
              <a:rPr lang="zh-CN" altLang="en-US" sz="1400" dirty="0"/>
              <a:t>头用来标识后面的</a:t>
            </a:r>
            <a:r>
              <a:rPr lang="en-US" altLang="zh-CN" sz="1400" dirty="0"/>
              <a:t>RBSP</a:t>
            </a:r>
            <a:r>
              <a:rPr lang="zh-CN" altLang="en-US" sz="1400" dirty="0"/>
              <a:t>是什么类型的数据，是否会被其他帧参考以及网络传输是否有错误。</a:t>
            </a:r>
            <a:endParaRPr lang="en-US" altLang="zh-CN" sz="1400" dirty="0"/>
          </a:p>
          <a:p>
            <a:endParaRPr lang="en-US" altLang="zh-CN" sz="1400" dirty="0"/>
          </a:p>
          <a:p>
            <a:r>
              <a:rPr lang="zh-CN" altLang="en-US" sz="1400" dirty="0"/>
              <a:t>长度一个字节</a:t>
            </a:r>
            <a:r>
              <a:rPr lang="en-US" altLang="zh-CN" sz="1400" dirty="0"/>
              <a:t>, </a:t>
            </a:r>
            <a:r>
              <a:rPr lang="zh-CN" altLang="en-US" sz="1400" dirty="0"/>
              <a:t>由三部分组成：</a:t>
            </a:r>
            <a:r>
              <a:rPr lang="en-US" altLang="zh-CN" sz="1400" dirty="0"/>
              <a:t>forbidden_bit(1bit)+ </a:t>
            </a:r>
            <a:r>
              <a:rPr lang="en-US" altLang="zh-CN" sz="1400" dirty="0" err="1"/>
              <a:t>nal_reference_bit</a:t>
            </a:r>
            <a:r>
              <a:rPr lang="en-US" altLang="zh-CN" sz="1400" dirty="0"/>
              <a:t>(2bit) + </a:t>
            </a:r>
            <a:r>
              <a:rPr lang="en-US" altLang="zh-CN" sz="1400" dirty="0" err="1"/>
              <a:t>nal_unit_type</a:t>
            </a:r>
            <a:r>
              <a:rPr lang="en-US" altLang="zh-CN" sz="1400" dirty="0"/>
              <a:t>(5bit)</a:t>
            </a:r>
            <a:r>
              <a:rPr lang="zh-CN" altLang="en-US" sz="1400" dirty="0"/>
              <a:t>。</a:t>
            </a:r>
            <a:endParaRPr lang="en-US" altLang="zh-CN" sz="1400" dirty="0"/>
          </a:p>
        </p:txBody>
      </p:sp>
      <p:sp>
        <p:nvSpPr>
          <p:cNvPr id="5" name="文本框 4">
            <a:extLst>
              <a:ext uri="{FF2B5EF4-FFF2-40B4-BE49-F238E27FC236}">
                <a16:creationId xmlns:a16="http://schemas.microsoft.com/office/drawing/2014/main" id="{23CDEAE5-C276-42AA-A032-FBDD75F3DDDB}"/>
              </a:ext>
            </a:extLst>
          </p:cNvPr>
          <p:cNvSpPr txBox="1"/>
          <p:nvPr/>
        </p:nvSpPr>
        <p:spPr>
          <a:xfrm>
            <a:off x="844562" y="1851670"/>
            <a:ext cx="8054193" cy="2092881"/>
          </a:xfrm>
          <a:prstGeom prst="rect">
            <a:avLst/>
          </a:prstGeom>
          <a:noFill/>
        </p:spPr>
        <p:txBody>
          <a:bodyPr wrap="none" rtlCol="0">
            <a:spAutoFit/>
          </a:bodyPr>
          <a:lstStyle/>
          <a:p>
            <a:pPr marL="171450" indent="-171450">
              <a:buFont typeface="Arial" panose="020B0604020202020204" pitchFamily="34" charset="0"/>
              <a:buChar char="•"/>
            </a:pPr>
            <a:r>
              <a:rPr lang="en-US" altLang="zh-CN" sz="1400" dirty="0"/>
              <a:t>forbidden_bit</a:t>
            </a:r>
            <a:r>
              <a:rPr lang="zh-CN" altLang="en-US" sz="1400" dirty="0"/>
              <a:t>：禁止位，初始为</a:t>
            </a:r>
            <a:r>
              <a:rPr lang="en-US" altLang="zh-CN" sz="1400" dirty="0"/>
              <a:t>0</a:t>
            </a:r>
            <a:r>
              <a:rPr lang="zh-CN" altLang="en-US" sz="1400" dirty="0"/>
              <a:t>，当网络发现</a:t>
            </a:r>
            <a:r>
              <a:rPr lang="en-US" altLang="zh-CN" sz="1400" dirty="0"/>
              <a:t>NAL</a:t>
            </a:r>
            <a:r>
              <a:rPr lang="zh-CN" altLang="en-US" sz="1400" dirty="0"/>
              <a:t>单元有比特错误时可设置该比特为</a:t>
            </a:r>
            <a:r>
              <a:rPr lang="en-US" altLang="zh-CN" sz="1400" dirty="0"/>
              <a:t>1</a:t>
            </a:r>
            <a:r>
              <a:rPr lang="zh-CN" altLang="en-US" sz="1400" dirty="0"/>
              <a:t>，</a:t>
            </a:r>
            <a:endParaRPr lang="en-US" altLang="zh-CN" sz="1400" dirty="0"/>
          </a:p>
          <a:p>
            <a:r>
              <a:rPr lang="zh-CN" altLang="en-US" sz="1400" dirty="0"/>
              <a:t>以便接收方纠错或丢掉该单元。</a:t>
            </a:r>
            <a:endParaRPr lang="en-US" altLang="zh-CN" sz="1400" dirty="0"/>
          </a:p>
          <a:p>
            <a:endParaRPr lang="zh-CN" altLang="en-US" sz="1400" dirty="0"/>
          </a:p>
          <a:p>
            <a:pPr marL="171450" indent="-171450">
              <a:buFont typeface="Arial" panose="020B0604020202020204" pitchFamily="34" charset="0"/>
              <a:buChar char="•"/>
            </a:pPr>
            <a:r>
              <a:rPr lang="en-US" altLang="zh-CN" sz="1400" dirty="0" err="1"/>
              <a:t>nal_reference_bit</a:t>
            </a:r>
            <a:r>
              <a:rPr lang="zh-CN" altLang="en-US" sz="1400" dirty="0"/>
              <a:t>：标志该</a:t>
            </a:r>
            <a:r>
              <a:rPr lang="en-US" altLang="zh-CN" sz="1400" dirty="0"/>
              <a:t>NAL</a:t>
            </a:r>
            <a:r>
              <a:rPr lang="zh-CN" altLang="en-US" sz="1400" dirty="0"/>
              <a:t>单元的重要性，值越大，越重要，解码器在解码处理不过来的时候，</a:t>
            </a:r>
            <a:endParaRPr lang="en-US" altLang="zh-CN" sz="1400" dirty="0"/>
          </a:p>
          <a:p>
            <a:r>
              <a:rPr lang="zh-CN" altLang="en-US" sz="1400" dirty="0"/>
              <a:t>可以丢掉重要性为</a:t>
            </a:r>
            <a:r>
              <a:rPr lang="en-US" altLang="zh-CN" sz="1400" dirty="0"/>
              <a:t>0</a:t>
            </a:r>
            <a:r>
              <a:rPr lang="zh-CN" altLang="en-US" sz="1400" dirty="0"/>
              <a:t>的</a:t>
            </a:r>
            <a:r>
              <a:rPr lang="en-US" altLang="zh-CN" sz="1400" dirty="0"/>
              <a:t>NALU</a:t>
            </a:r>
            <a:r>
              <a:rPr lang="zh-CN" altLang="en-US" sz="1400" dirty="0"/>
              <a:t>。</a:t>
            </a:r>
            <a:endParaRPr lang="en-US" altLang="zh-CN" sz="1400" dirty="0"/>
          </a:p>
          <a:p>
            <a:endParaRPr lang="zh-CN" altLang="en-US" sz="1400" dirty="0"/>
          </a:p>
          <a:p>
            <a:pPr marL="171450" indent="-171450">
              <a:buFont typeface="Arial" panose="020B0604020202020204" pitchFamily="34" charset="0"/>
              <a:buChar char="•"/>
            </a:pPr>
            <a:r>
              <a:rPr lang="en-US" altLang="zh-CN" sz="1400" dirty="0" err="1"/>
              <a:t>nal_unit_type</a:t>
            </a:r>
            <a:r>
              <a:rPr lang="en-US" altLang="zh-CN" sz="1400" dirty="0"/>
              <a:t>: </a:t>
            </a:r>
            <a:r>
              <a:rPr lang="zh-CN" altLang="en-US" sz="1400" dirty="0"/>
              <a:t>标识</a:t>
            </a:r>
            <a:r>
              <a:rPr lang="en-US" altLang="zh-CN" sz="1400" dirty="0"/>
              <a:t>NAL</a:t>
            </a:r>
            <a:r>
              <a:rPr lang="zh-CN" altLang="en-US" sz="1400" dirty="0"/>
              <a:t>单元中的</a:t>
            </a:r>
            <a:r>
              <a:rPr lang="en-US" altLang="zh-CN" sz="1400" dirty="0"/>
              <a:t>RBSP</a:t>
            </a:r>
            <a:r>
              <a:rPr lang="zh-CN" altLang="en-US" sz="1400" dirty="0"/>
              <a:t>数据类型，其中，</a:t>
            </a:r>
            <a:r>
              <a:rPr lang="en-US" altLang="zh-CN" sz="1400" dirty="0" err="1"/>
              <a:t>nal_unit_type</a:t>
            </a:r>
            <a:r>
              <a:rPr lang="zh-CN" altLang="en-US" sz="1400" dirty="0"/>
              <a:t>为</a:t>
            </a:r>
            <a:r>
              <a:rPr lang="en-US" altLang="zh-CN" sz="1400" dirty="0"/>
              <a:t>1</a:t>
            </a:r>
            <a:r>
              <a:rPr lang="zh-CN" altLang="en-US" sz="1400" dirty="0"/>
              <a:t>， </a:t>
            </a:r>
            <a:r>
              <a:rPr lang="en-US" altLang="zh-CN" sz="1400" dirty="0"/>
              <a:t>2</a:t>
            </a:r>
            <a:r>
              <a:rPr lang="zh-CN" altLang="en-US" sz="1400" dirty="0"/>
              <a:t>， </a:t>
            </a:r>
            <a:r>
              <a:rPr lang="en-US" altLang="zh-CN" sz="1400" dirty="0"/>
              <a:t>3</a:t>
            </a:r>
            <a:r>
              <a:rPr lang="zh-CN" altLang="en-US" sz="1400" dirty="0"/>
              <a:t>， </a:t>
            </a:r>
            <a:r>
              <a:rPr lang="en-US" altLang="zh-CN" sz="1400" dirty="0"/>
              <a:t>4</a:t>
            </a:r>
            <a:r>
              <a:rPr lang="zh-CN" altLang="en-US" sz="1400" dirty="0"/>
              <a:t>， </a:t>
            </a:r>
            <a:r>
              <a:rPr lang="en-US" altLang="zh-CN" sz="1400" dirty="0"/>
              <a:t>5</a:t>
            </a:r>
            <a:r>
              <a:rPr lang="zh-CN" altLang="en-US" sz="1400" dirty="0"/>
              <a:t>及</a:t>
            </a:r>
            <a:r>
              <a:rPr lang="en-US" altLang="zh-CN" sz="1400" dirty="0"/>
              <a:t>12</a:t>
            </a:r>
            <a:r>
              <a:rPr lang="zh-CN" altLang="en-US" sz="1400" dirty="0"/>
              <a:t>的</a:t>
            </a:r>
            <a:endParaRPr lang="en-US" altLang="zh-CN" sz="1400" dirty="0"/>
          </a:p>
          <a:p>
            <a:r>
              <a:rPr lang="en-US" altLang="zh-CN" sz="1400" dirty="0"/>
              <a:t>NAL</a:t>
            </a:r>
            <a:r>
              <a:rPr lang="zh-CN" altLang="en-US" sz="1400" dirty="0"/>
              <a:t>单元称为</a:t>
            </a:r>
            <a:r>
              <a:rPr lang="en-US" altLang="zh-CN" sz="1400" dirty="0"/>
              <a:t>VCL</a:t>
            </a:r>
            <a:r>
              <a:rPr lang="zh-CN" altLang="en-US" sz="1400" dirty="0"/>
              <a:t>的</a:t>
            </a:r>
            <a:r>
              <a:rPr lang="en-US" altLang="zh-CN" sz="1400" dirty="0"/>
              <a:t>NAL</a:t>
            </a:r>
            <a:r>
              <a:rPr lang="zh-CN" altLang="en-US" sz="1400" dirty="0"/>
              <a:t>单元，其他类型的</a:t>
            </a:r>
            <a:r>
              <a:rPr lang="en-US" altLang="zh-CN" sz="1400" dirty="0"/>
              <a:t>NAL</a:t>
            </a:r>
            <a:r>
              <a:rPr lang="zh-CN" altLang="en-US" sz="1400" dirty="0"/>
              <a:t>单元为非</a:t>
            </a:r>
            <a:r>
              <a:rPr lang="en-US" altLang="zh-CN" sz="1400" dirty="0"/>
              <a:t>VCL</a:t>
            </a:r>
            <a:r>
              <a:rPr lang="zh-CN" altLang="en-US" sz="1400" dirty="0"/>
              <a:t>的</a:t>
            </a:r>
            <a:r>
              <a:rPr lang="en-US" altLang="zh-CN" sz="1400" dirty="0"/>
              <a:t>NAL</a:t>
            </a:r>
            <a:r>
              <a:rPr lang="zh-CN" altLang="en-US" sz="1400" dirty="0"/>
              <a:t>单元</a:t>
            </a:r>
          </a:p>
          <a:p>
            <a:endParaRPr lang="zh-CN" altLang="en-US" dirty="0"/>
          </a:p>
        </p:txBody>
      </p:sp>
    </p:spTree>
    <p:extLst>
      <p:ext uri="{BB962C8B-B14F-4D97-AF65-F5344CB8AC3E}">
        <p14:creationId xmlns:p14="http://schemas.microsoft.com/office/powerpoint/2010/main" val="321751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6F21E-990C-46BE-9104-C180197F327F}"/>
              </a:ext>
            </a:extLst>
          </p:cNvPr>
          <p:cNvSpPr>
            <a:spLocks noGrp="1"/>
          </p:cNvSpPr>
          <p:nvPr>
            <p:ph type="title"/>
          </p:nvPr>
        </p:nvSpPr>
        <p:spPr/>
        <p:txBody>
          <a:bodyPr>
            <a:normAutofit fontScale="90000"/>
          </a:bodyPr>
          <a:lstStyle/>
          <a:p>
            <a:r>
              <a:rPr lang="en-US" altLang="zh-CN" dirty="0"/>
              <a:t>NALU</a:t>
            </a:r>
            <a:r>
              <a:rPr lang="zh-CN" altLang="en-US" dirty="0"/>
              <a:t>单元类型</a:t>
            </a:r>
          </a:p>
        </p:txBody>
      </p:sp>
      <p:pic>
        <p:nvPicPr>
          <p:cNvPr id="3" name="图片 2">
            <a:extLst>
              <a:ext uri="{FF2B5EF4-FFF2-40B4-BE49-F238E27FC236}">
                <a16:creationId xmlns:a16="http://schemas.microsoft.com/office/drawing/2014/main" id="{BF8FD955-0404-4037-ACAB-4E55A4FA43E9}"/>
              </a:ext>
            </a:extLst>
          </p:cNvPr>
          <p:cNvPicPr>
            <a:picLocks noChangeAspect="1"/>
          </p:cNvPicPr>
          <p:nvPr/>
        </p:nvPicPr>
        <p:blipFill>
          <a:blip r:embed="rId2"/>
          <a:stretch>
            <a:fillRect/>
          </a:stretch>
        </p:blipFill>
        <p:spPr>
          <a:xfrm>
            <a:off x="323528" y="771550"/>
            <a:ext cx="5152701" cy="3354759"/>
          </a:xfrm>
          <a:prstGeom prst="rect">
            <a:avLst/>
          </a:prstGeom>
        </p:spPr>
      </p:pic>
      <p:sp>
        <p:nvSpPr>
          <p:cNvPr id="4" name="文本框 3">
            <a:extLst>
              <a:ext uri="{FF2B5EF4-FFF2-40B4-BE49-F238E27FC236}">
                <a16:creationId xmlns:a16="http://schemas.microsoft.com/office/drawing/2014/main" id="{54D90392-FC81-4D58-B97A-7A74A9994AC8}"/>
              </a:ext>
            </a:extLst>
          </p:cNvPr>
          <p:cNvSpPr txBox="1"/>
          <p:nvPr/>
        </p:nvSpPr>
        <p:spPr>
          <a:xfrm>
            <a:off x="5652120" y="771550"/>
            <a:ext cx="2232248" cy="461665"/>
          </a:xfrm>
          <a:prstGeom prst="rect">
            <a:avLst/>
          </a:prstGeom>
          <a:noFill/>
        </p:spPr>
        <p:txBody>
          <a:bodyPr wrap="square" rtlCol="0">
            <a:spAutoFit/>
          </a:bodyPr>
          <a:lstStyle/>
          <a:p>
            <a:r>
              <a:rPr lang="en-US" altLang="zh-CN" sz="1200" dirty="0"/>
              <a:t>SLICE_IDR (type == 5)</a:t>
            </a:r>
            <a:r>
              <a:rPr lang="zh-CN" altLang="en-US" sz="1200" dirty="0"/>
              <a:t>：</a:t>
            </a:r>
            <a:endParaRPr lang="en-US" altLang="zh-CN" sz="1200" dirty="0"/>
          </a:p>
          <a:p>
            <a:r>
              <a:rPr lang="zh-CN" altLang="en-US" sz="1200" dirty="0"/>
              <a:t>关键帧，供</a:t>
            </a:r>
            <a:r>
              <a:rPr lang="en-US" altLang="zh-CN" sz="1200" dirty="0"/>
              <a:t>B</a:t>
            </a:r>
            <a:r>
              <a:rPr lang="zh-CN" altLang="en-US" sz="1200" dirty="0"/>
              <a:t>帧、</a:t>
            </a:r>
            <a:r>
              <a:rPr lang="en-US" altLang="zh-CN" sz="1200" dirty="0"/>
              <a:t>P</a:t>
            </a:r>
            <a:r>
              <a:rPr lang="zh-CN" altLang="en-US" sz="1200" dirty="0"/>
              <a:t>帧参考</a:t>
            </a:r>
          </a:p>
        </p:txBody>
      </p:sp>
      <p:sp>
        <p:nvSpPr>
          <p:cNvPr id="5" name="文本框 4">
            <a:extLst>
              <a:ext uri="{FF2B5EF4-FFF2-40B4-BE49-F238E27FC236}">
                <a16:creationId xmlns:a16="http://schemas.microsoft.com/office/drawing/2014/main" id="{247C8B14-F077-427E-8D0A-C69492A9C053}"/>
              </a:ext>
            </a:extLst>
          </p:cNvPr>
          <p:cNvSpPr txBox="1"/>
          <p:nvPr/>
        </p:nvSpPr>
        <p:spPr>
          <a:xfrm>
            <a:off x="5661316" y="1366511"/>
            <a:ext cx="3240360" cy="646331"/>
          </a:xfrm>
          <a:prstGeom prst="rect">
            <a:avLst/>
          </a:prstGeom>
          <a:noFill/>
        </p:spPr>
        <p:txBody>
          <a:bodyPr wrap="square" rtlCol="0">
            <a:spAutoFit/>
          </a:bodyPr>
          <a:lstStyle/>
          <a:p>
            <a:r>
              <a:rPr lang="en-US" altLang="zh-CN" sz="1200" dirty="0"/>
              <a:t>SPS (type == 7)</a:t>
            </a:r>
            <a:r>
              <a:rPr lang="zh-CN" altLang="en-US" sz="1200" dirty="0"/>
              <a:t>：</a:t>
            </a:r>
            <a:endParaRPr lang="en-US" altLang="zh-CN" sz="1200" dirty="0"/>
          </a:p>
          <a:p>
            <a:r>
              <a:rPr lang="zh-CN" altLang="en-US" sz="1200" dirty="0"/>
              <a:t>序列参数集</a:t>
            </a:r>
            <a:r>
              <a:rPr lang="en-US" altLang="zh-CN" sz="1200" dirty="0"/>
              <a:t>,</a:t>
            </a:r>
            <a:r>
              <a:rPr lang="zh-CN" altLang="en-US" sz="1200" dirty="0"/>
              <a:t> 包括一个图像序列的所有信息，如</a:t>
            </a:r>
            <a:r>
              <a:rPr lang="zh-CN" altLang="en-US" sz="1200" b="1" dirty="0"/>
              <a:t>帧数、参考帧数目、解码图像尺寸</a:t>
            </a:r>
            <a:r>
              <a:rPr lang="zh-CN" altLang="en-US" sz="1200" dirty="0"/>
              <a:t>等等</a:t>
            </a:r>
          </a:p>
        </p:txBody>
      </p:sp>
      <p:sp>
        <p:nvSpPr>
          <p:cNvPr id="6" name="文本框 5">
            <a:extLst>
              <a:ext uri="{FF2B5EF4-FFF2-40B4-BE49-F238E27FC236}">
                <a16:creationId xmlns:a16="http://schemas.microsoft.com/office/drawing/2014/main" id="{6FF68519-7762-47F7-9867-804CEC715D22}"/>
              </a:ext>
            </a:extLst>
          </p:cNvPr>
          <p:cNvSpPr txBox="1"/>
          <p:nvPr/>
        </p:nvSpPr>
        <p:spPr>
          <a:xfrm>
            <a:off x="5683839" y="2210399"/>
            <a:ext cx="3240359" cy="1200329"/>
          </a:xfrm>
          <a:prstGeom prst="rect">
            <a:avLst/>
          </a:prstGeom>
          <a:noFill/>
        </p:spPr>
        <p:txBody>
          <a:bodyPr wrap="square" rtlCol="0">
            <a:spAutoFit/>
          </a:bodyPr>
          <a:lstStyle/>
          <a:p>
            <a:r>
              <a:rPr lang="en-US" altLang="zh-CN" sz="1200" dirty="0"/>
              <a:t>PPS (type == 8)</a:t>
            </a:r>
            <a:r>
              <a:rPr lang="zh-CN" altLang="en-US" sz="1200" dirty="0"/>
              <a:t>：</a:t>
            </a:r>
            <a:endParaRPr lang="en-US" altLang="zh-CN" sz="1200" dirty="0"/>
          </a:p>
          <a:p>
            <a:r>
              <a:rPr lang="zh-CN" altLang="en-US" sz="1200" dirty="0"/>
              <a:t>图像参数集</a:t>
            </a:r>
            <a:r>
              <a:rPr lang="en-US" altLang="zh-CN" sz="1200" dirty="0"/>
              <a:t>,</a:t>
            </a:r>
            <a:r>
              <a:rPr lang="zh-CN" altLang="en-US" sz="1200" dirty="0"/>
              <a:t> </a:t>
            </a:r>
            <a:r>
              <a:rPr lang="en-US" altLang="zh-CN" sz="1200" dirty="0"/>
              <a:t>PPS</a:t>
            </a:r>
            <a:r>
              <a:rPr lang="zh-CN" altLang="en-US" sz="1200" dirty="0"/>
              <a:t>对应的是一个序列中某一幅图像或者某几幅图像，包括一个图像的所有</a:t>
            </a:r>
            <a:r>
              <a:rPr lang="en-US" altLang="zh-CN" sz="1200" dirty="0"/>
              <a:t>slice</a:t>
            </a:r>
            <a:r>
              <a:rPr lang="zh-CN" altLang="en-US" sz="1200" dirty="0"/>
              <a:t>的所有相关信息，如</a:t>
            </a:r>
            <a:r>
              <a:rPr lang="zh-CN" altLang="en-US" sz="1200" b="1" dirty="0"/>
              <a:t>图像类型、序列号、熵编码模式选择标识、片组数目</a:t>
            </a:r>
            <a:r>
              <a:rPr lang="zh-CN" altLang="en-US" sz="1200" dirty="0"/>
              <a:t>等等，解码时某些序列号的丢失可用来校验信息包的丢失与否</a:t>
            </a:r>
          </a:p>
        </p:txBody>
      </p:sp>
      <p:sp>
        <p:nvSpPr>
          <p:cNvPr id="7" name="文本框 6">
            <a:extLst>
              <a:ext uri="{FF2B5EF4-FFF2-40B4-BE49-F238E27FC236}">
                <a16:creationId xmlns:a16="http://schemas.microsoft.com/office/drawing/2014/main" id="{BC853CB5-1E1E-42AE-98A2-42C0766914B4}"/>
              </a:ext>
            </a:extLst>
          </p:cNvPr>
          <p:cNvSpPr txBox="1"/>
          <p:nvPr/>
        </p:nvSpPr>
        <p:spPr>
          <a:xfrm>
            <a:off x="543835" y="4449474"/>
            <a:ext cx="6760184" cy="276999"/>
          </a:xfrm>
          <a:prstGeom prst="rect">
            <a:avLst/>
          </a:prstGeom>
          <a:noFill/>
        </p:spPr>
        <p:txBody>
          <a:bodyPr wrap="none" rtlCol="0">
            <a:spAutoFit/>
          </a:bodyPr>
          <a:lstStyle/>
          <a:p>
            <a:r>
              <a:rPr lang="zh-CN" altLang="en-US" sz="1200" dirty="0"/>
              <a:t>解码器只有在接受到</a:t>
            </a:r>
            <a:r>
              <a:rPr lang="en-US" altLang="zh-CN" sz="1200" dirty="0"/>
              <a:t>SPS</a:t>
            </a:r>
            <a:r>
              <a:rPr lang="zh-CN" altLang="en-US" sz="1200" dirty="0"/>
              <a:t>、</a:t>
            </a:r>
            <a:r>
              <a:rPr lang="en-US" altLang="zh-CN" sz="1200" dirty="0"/>
              <a:t>PPS</a:t>
            </a:r>
            <a:r>
              <a:rPr lang="zh-CN" altLang="en-US" sz="1200" dirty="0"/>
              <a:t>之后才能解析视频， 否则是黑屏， 一般的传输顺序是</a:t>
            </a:r>
            <a:r>
              <a:rPr lang="en-US" altLang="zh-CN" sz="1200" dirty="0"/>
              <a:t>SPS-&gt;PPS-&gt;I</a:t>
            </a:r>
            <a:r>
              <a:rPr lang="zh-CN" altLang="en-US" sz="1200" dirty="0"/>
              <a:t>帧</a:t>
            </a:r>
          </a:p>
        </p:txBody>
      </p:sp>
      <p:pic>
        <p:nvPicPr>
          <p:cNvPr id="9" name="图形 8" descr="警告">
            <a:extLst>
              <a:ext uri="{FF2B5EF4-FFF2-40B4-BE49-F238E27FC236}">
                <a16:creationId xmlns:a16="http://schemas.microsoft.com/office/drawing/2014/main" id="{6D724985-EAB8-4ED0-9DCD-B68F08EAD6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8421" y="4443959"/>
            <a:ext cx="231564" cy="231564"/>
          </a:xfrm>
          <a:prstGeom prst="rect">
            <a:avLst/>
          </a:prstGeom>
        </p:spPr>
      </p:pic>
    </p:spTree>
    <p:extLst>
      <p:ext uri="{BB962C8B-B14F-4D97-AF65-F5344CB8AC3E}">
        <p14:creationId xmlns:p14="http://schemas.microsoft.com/office/powerpoint/2010/main" val="25365910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A018D-0066-4638-B019-D705E2137011}"/>
              </a:ext>
            </a:extLst>
          </p:cNvPr>
          <p:cNvSpPr>
            <a:spLocks noGrp="1"/>
          </p:cNvSpPr>
          <p:nvPr>
            <p:ph type="title"/>
          </p:nvPr>
        </p:nvSpPr>
        <p:spPr>
          <a:xfrm>
            <a:off x="889248" y="195486"/>
            <a:ext cx="3610744" cy="395637"/>
          </a:xfrm>
        </p:spPr>
        <p:txBody>
          <a:bodyPr>
            <a:normAutofit fontScale="90000"/>
          </a:bodyPr>
          <a:lstStyle/>
          <a:p>
            <a:r>
              <a:rPr lang="en-US" altLang="zh-CN" dirty="0"/>
              <a:t>H264</a:t>
            </a:r>
            <a:r>
              <a:rPr lang="zh-CN" altLang="en-US" dirty="0"/>
              <a:t>裸流解析</a:t>
            </a:r>
          </a:p>
        </p:txBody>
      </p:sp>
      <p:pic>
        <p:nvPicPr>
          <p:cNvPr id="3" name="图片 2">
            <a:extLst>
              <a:ext uri="{FF2B5EF4-FFF2-40B4-BE49-F238E27FC236}">
                <a16:creationId xmlns:a16="http://schemas.microsoft.com/office/drawing/2014/main" id="{62E37ED9-A446-40FF-AB92-C5A596BB46F7}"/>
              </a:ext>
            </a:extLst>
          </p:cNvPr>
          <p:cNvPicPr>
            <a:picLocks noChangeAspect="1"/>
          </p:cNvPicPr>
          <p:nvPr/>
        </p:nvPicPr>
        <p:blipFill>
          <a:blip r:embed="rId3"/>
          <a:stretch>
            <a:fillRect/>
          </a:stretch>
        </p:blipFill>
        <p:spPr>
          <a:xfrm>
            <a:off x="2590800" y="1275606"/>
            <a:ext cx="3962400" cy="742950"/>
          </a:xfrm>
          <a:prstGeom prst="rect">
            <a:avLst/>
          </a:prstGeom>
        </p:spPr>
      </p:pic>
      <p:sp>
        <p:nvSpPr>
          <p:cNvPr id="4" name="文本框 3">
            <a:extLst>
              <a:ext uri="{FF2B5EF4-FFF2-40B4-BE49-F238E27FC236}">
                <a16:creationId xmlns:a16="http://schemas.microsoft.com/office/drawing/2014/main" id="{B0F45F51-D8A2-48AE-A8B5-C57497ACDAA3}"/>
              </a:ext>
            </a:extLst>
          </p:cNvPr>
          <p:cNvSpPr txBox="1"/>
          <p:nvPr/>
        </p:nvSpPr>
        <p:spPr>
          <a:xfrm>
            <a:off x="889248" y="843558"/>
            <a:ext cx="7845289" cy="276999"/>
          </a:xfrm>
          <a:prstGeom prst="rect">
            <a:avLst/>
          </a:prstGeom>
          <a:noFill/>
        </p:spPr>
        <p:txBody>
          <a:bodyPr wrap="none" rtlCol="0">
            <a:spAutoFit/>
          </a:bodyPr>
          <a:lstStyle/>
          <a:p>
            <a:pPr marL="171450" indent="-171450">
              <a:buFont typeface="Wingdings" panose="05000000000000000000" pitchFamily="2" charset="2"/>
              <a:buChar char="Ø"/>
            </a:pPr>
            <a:r>
              <a:rPr lang="en-US" altLang="zh-CN" sz="1200" dirty="0"/>
              <a:t>H264</a:t>
            </a:r>
            <a:r>
              <a:rPr lang="zh-CN" altLang="en-US" sz="1200" dirty="0"/>
              <a:t>裸流是由一个个</a:t>
            </a:r>
            <a:r>
              <a:rPr lang="en-US" altLang="zh-CN" sz="1200" dirty="0"/>
              <a:t>NALU</a:t>
            </a:r>
            <a:r>
              <a:rPr lang="zh-CN" altLang="en-US" sz="1200" dirty="0"/>
              <a:t>组合而成，在推流到直播服务器时，需要按照一定的顺序进行推流， 服务器才能解码</a:t>
            </a:r>
          </a:p>
        </p:txBody>
      </p:sp>
      <p:sp>
        <p:nvSpPr>
          <p:cNvPr id="5" name="文本框 4">
            <a:extLst>
              <a:ext uri="{FF2B5EF4-FFF2-40B4-BE49-F238E27FC236}">
                <a16:creationId xmlns:a16="http://schemas.microsoft.com/office/drawing/2014/main" id="{ADE2CB2A-A02B-41D4-8B4C-368D1BBC0B4A}"/>
              </a:ext>
            </a:extLst>
          </p:cNvPr>
          <p:cNvSpPr txBox="1"/>
          <p:nvPr/>
        </p:nvSpPr>
        <p:spPr>
          <a:xfrm>
            <a:off x="3923928" y="2139702"/>
            <a:ext cx="990977" cy="246221"/>
          </a:xfrm>
          <a:prstGeom prst="rect">
            <a:avLst/>
          </a:prstGeom>
          <a:noFill/>
        </p:spPr>
        <p:txBody>
          <a:bodyPr wrap="none" rtlCol="0">
            <a:spAutoFit/>
          </a:bodyPr>
          <a:lstStyle/>
          <a:p>
            <a:r>
              <a:rPr lang="en-US" altLang="zh-CN" sz="1000" dirty="0"/>
              <a:t>NALU</a:t>
            </a:r>
            <a:r>
              <a:rPr lang="zh-CN" altLang="en-US" sz="1000" dirty="0"/>
              <a:t>传输顺序</a:t>
            </a:r>
          </a:p>
        </p:txBody>
      </p:sp>
      <p:sp>
        <p:nvSpPr>
          <p:cNvPr id="6" name="文本框 5">
            <a:extLst>
              <a:ext uri="{FF2B5EF4-FFF2-40B4-BE49-F238E27FC236}">
                <a16:creationId xmlns:a16="http://schemas.microsoft.com/office/drawing/2014/main" id="{5E694730-CF13-4228-99A9-939EDB6BE93E}"/>
              </a:ext>
            </a:extLst>
          </p:cNvPr>
          <p:cNvSpPr txBox="1"/>
          <p:nvPr/>
        </p:nvSpPr>
        <p:spPr>
          <a:xfrm>
            <a:off x="889248" y="2507069"/>
            <a:ext cx="7697813" cy="276999"/>
          </a:xfrm>
          <a:prstGeom prst="rect">
            <a:avLst/>
          </a:prstGeom>
          <a:noFill/>
        </p:spPr>
        <p:txBody>
          <a:bodyPr wrap="none" rtlCol="0">
            <a:spAutoFit/>
          </a:bodyPr>
          <a:lstStyle/>
          <a:p>
            <a:pPr marL="171450" indent="-171450">
              <a:buFont typeface="Wingdings" panose="05000000000000000000" pitchFamily="2" charset="2"/>
              <a:buChar char="Ø"/>
            </a:pPr>
            <a:r>
              <a:rPr lang="en-US" altLang="zh-CN" sz="1200" dirty="0"/>
              <a:t>H264</a:t>
            </a:r>
            <a:r>
              <a:rPr lang="zh-CN" altLang="en-US" sz="1200" dirty="0"/>
              <a:t>裸流数据中的</a:t>
            </a:r>
            <a:r>
              <a:rPr lang="en-US" altLang="zh-CN" sz="1200" dirty="0"/>
              <a:t>NALU</a:t>
            </a:r>
            <a:r>
              <a:rPr lang="zh-CN" altLang="en-US" sz="1200" dirty="0"/>
              <a:t>是以</a:t>
            </a:r>
            <a:r>
              <a:rPr lang="en-US" altLang="zh-CN" sz="1200" dirty="0"/>
              <a:t>”00 00 01”</a:t>
            </a:r>
            <a:r>
              <a:rPr lang="zh-CN" altLang="en-US" sz="1200" dirty="0"/>
              <a:t>或</a:t>
            </a:r>
            <a:r>
              <a:rPr lang="en-US" altLang="zh-CN" sz="1200" dirty="0"/>
              <a:t>”00 00 00 01”</a:t>
            </a:r>
            <a:r>
              <a:rPr lang="zh-CN" altLang="en-US" sz="1200" dirty="0"/>
              <a:t>进行分割的</a:t>
            </a:r>
            <a:r>
              <a:rPr lang="en-US" altLang="zh-CN" sz="1200" dirty="0"/>
              <a:t>, </a:t>
            </a:r>
            <a:r>
              <a:rPr lang="zh-CN" altLang="en-US" sz="1200" dirty="0"/>
              <a:t>可以使用</a:t>
            </a:r>
            <a:r>
              <a:rPr lang="en-US" altLang="zh-CN" sz="1200" dirty="0" err="1"/>
              <a:t>HxD</a:t>
            </a:r>
            <a:r>
              <a:rPr lang="zh-CN" altLang="en-US" sz="1200" dirty="0"/>
              <a:t>软件查看</a:t>
            </a:r>
            <a:r>
              <a:rPr lang="en-US" altLang="zh-CN" sz="1200" dirty="0"/>
              <a:t>H264</a:t>
            </a:r>
            <a:r>
              <a:rPr lang="zh-CN" altLang="en-US" sz="1200" dirty="0"/>
              <a:t>裸流二进制数据</a:t>
            </a:r>
          </a:p>
        </p:txBody>
      </p:sp>
      <p:pic>
        <p:nvPicPr>
          <p:cNvPr id="7" name="图片 6">
            <a:extLst>
              <a:ext uri="{FF2B5EF4-FFF2-40B4-BE49-F238E27FC236}">
                <a16:creationId xmlns:a16="http://schemas.microsoft.com/office/drawing/2014/main" id="{FF0946CA-79A7-48E1-83CC-9CE860A43B7B}"/>
              </a:ext>
            </a:extLst>
          </p:cNvPr>
          <p:cNvPicPr>
            <a:picLocks noChangeAspect="1"/>
          </p:cNvPicPr>
          <p:nvPr/>
        </p:nvPicPr>
        <p:blipFill>
          <a:blip r:embed="rId4"/>
          <a:stretch>
            <a:fillRect/>
          </a:stretch>
        </p:blipFill>
        <p:spPr>
          <a:xfrm>
            <a:off x="2567992" y="2805856"/>
            <a:ext cx="3985208" cy="2258285"/>
          </a:xfrm>
          <a:prstGeom prst="rect">
            <a:avLst/>
          </a:prstGeom>
        </p:spPr>
      </p:pic>
    </p:spTree>
    <p:extLst>
      <p:ext uri="{BB962C8B-B14F-4D97-AF65-F5344CB8AC3E}">
        <p14:creationId xmlns:p14="http://schemas.microsoft.com/office/powerpoint/2010/main" val="29708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E561F-38DA-4ED8-9246-84C2DD7B429C}"/>
              </a:ext>
            </a:extLst>
          </p:cNvPr>
          <p:cNvSpPr>
            <a:spLocks noGrp="1"/>
          </p:cNvSpPr>
          <p:nvPr>
            <p:ph type="title"/>
          </p:nvPr>
        </p:nvSpPr>
        <p:spPr/>
        <p:txBody>
          <a:bodyPr>
            <a:normAutofit fontScale="90000"/>
          </a:bodyPr>
          <a:lstStyle/>
          <a:p>
            <a:r>
              <a:rPr lang="en-US" altLang="zh-CN" dirty="0"/>
              <a:t>H264</a:t>
            </a:r>
            <a:r>
              <a:rPr lang="zh-CN" altLang="en-US" dirty="0"/>
              <a:t>裸流解析</a:t>
            </a:r>
          </a:p>
        </p:txBody>
      </p:sp>
      <p:pic>
        <p:nvPicPr>
          <p:cNvPr id="3" name="图片 2">
            <a:extLst>
              <a:ext uri="{FF2B5EF4-FFF2-40B4-BE49-F238E27FC236}">
                <a16:creationId xmlns:a16="http://schemas.microsoft.com/office/drawing/2014/main" id="{E5852048-06AB-4B5A-84B3-C2C08ADE832C}"/>
              </a:ext>
            </a:extLst>
          </p:cNvPr>
          <p:cNvPicPr>
            <a:picLocks noChangeAspect="1"/>
          </p:cNvPicPr>
          <p:nvPr/>
        </p:nvPicPr>
        <p:blipFill>
          <a:blip r:embed="rId3"/>
          <a:stretch>
            <a:fillRect/>
          </a:stretch>
        </p:blipFill>
        <p:spPr>
          <a:xfrm>
            <a:off x="1763688" y="1347614"/>
            <a:ext cx="5472608" cy="2960720"/>
          </a:xfrm>
          <a:prstGeom prst="rect">
            <a:avLst/>
          </a:prstGeom>
        </p:spPr>
      </p:pic>
      <p:sp>
        <p:nvSpPr>
          <p:cNvPr id="4" name="文本框 3">
            <a:extLst>
              <a:ext uri="{FF2B5EF4-FFF2-40B4-BE49-F238E27FC236}">
                <a16:creationId xmlns:a16="http://schemas.microsoft.com/office/drawing/2014/main" id="{895E5787-9125-49F3-9500-501D2F84A161}"/>
              </a:ext>
            </a:extLst>
          </p:cNvPr>
          <p:cNvSpPr txBox="1"/>
          <p:nvPr/>
        </p:nvSpPr>
        <p:spPr>
          <a:xfrm>
            <a:off x="812766" y="764377"/>
            <a:ext cx="7523085" cy="461665"/>
          </a:xfrm>
          <a:prstGeom prst="rect">
            <a:avLst/>
          </a:prstGeom>
          <a:noFill/>
        </p:spPr>
        <p:txBody>
          <a:bodyPr wrap="none" rtlCol="0">
            <a:spAutoFit/>
          </a:bodyPr>
          <a:lstStyle/>
          <a:p>
            <a:r>
              <a:rPr lang="zh-CN" altLang="en-US" sz="1200" dirty="0"/>
              <a:t>通过分割符</a:t>
            </a:r>
            <a:r>
              <a:rPr lang="en-US" altLang="zh-CN" sz="1200" dirty="0"/>
              <a:t>”00 00 01”</a:t>
            </a:r>
            <a:r>
              <a:rPr lang="zh-CN" altLang="en-US" sz="1200" dirty="0"/>
              <a:t>或</a:t>
            </a:r>
            <a:r>
              <a:rPr lang="en-US" altLang="zh-CN" sz="1200" dirty="0"/>
              <a:t>00 00 00 01</a:t>
            </a:r>
            <a:r>
              <a:rPr lang="zh-CN" altLang="en-US" sz="1200" dirty="0"/>
              <a:t>截取出不同的</a:t>
            </a:r>
            <a:r>
              <a:rPr lang="en-US" altLang="zh-CN" sz="1200" dirty="0"/>
              <a:t>NALU</a:t>
            </a:r>
            <a:r>
              <a:rPr lang="zh-CN" altLang="en-US" sz="1200" dirty="0"/>
              <a:t>，在分割符后的第一个字节就是</a:t>
            </a:r>
            <a:r>
              <a:rPr lang="en-US" altLang="zh-CN" sz="1200" dirty="0"/>
              <a:t>NAL</a:t>
            </a:r>
            <a:r>
              <a:rPr lang="zh-CN" altLang="en-US" sz="1200" dirty="0"/>
              <a:t>头，通过</a:t>
            </a:r>
            <a:r>
              <a:rPr lang="en-US" altLang="zh-CN" sz="1200" dirty="0"/>
              <a:t>NAL</a:t>
            </a:r>
            <a:r>
              <a:rPr lang="zh-CN" altLang="en-US" sz="1200" dirty="0"/>
              <a:t>头可以</a:t>
            </a:r>
            <a:endParaRPr lang="en-US" altLang="zh-CN" sz="1200" dirty="0"/>
          </a:p>
          <a:p>
            <a:r>
              <a:rPr lang="zh-CN" altLang="en-US" sz="1200" dirty="0"/>
              <a:t>分析是什么类型的</a:t>
            </a:r>
            <a:r>
              <a:rPr lang="en-US" altLang="zh-CN" sz="1200" dirty="0"/>
              <a:t>NAL</a:t>
            </a:r>
            <a:r>
              <a:rPr lang="zh-CN" altLang="en-US" sz="1200" dirty="0"/>
              <a:t>， 按照</a:t>
            </a:r>
            <a:r>
              <a:rPr lang="en-US" altLang="zh-CN" sz="1200" dirty="0"/>
              <a:t>SPS-&gt;PPS-&gt;IDR-&gt;SLICE</a:t>
            </a:r>
            <a:r>
              <a:rPr lang="zh-CN" altLang="en-US" sz="1200" dirty="0"/>
              <a:t>进行推流，服务器即可以正常解析视频</a:t>
            </a:r>
            <a:r>
              <a:rPr lang="en-US" altLang="zh-CN" sz="1200" dirty="0"/>
              <a:t>.</a:t>
            </a:r>
            <a:endParaRPr lang="zh-CN" altLang="en-US" sz="1200" dirty="0"/>
          </a:p>
        </p:txBody>
      </p:sp>
      <p:sp>
        <p:nvSpPr>
          <p:cNvPr id="6" name="文本框 5">
            <a:extLst>
              <a:ext uri="{FF2B5EF4-FFF2-40B4-BE49-F238E27FC236}">
                <a16:creationId xmlns:a16="http://schemas.microsoft.com/office/drawing/2014/main" id="{A63C93EA-1AE6-4870-B5B7-D8119CE52610}"/>
              </a:ext>
            </a:extLst>
          </p:cNvPr>
          <p:cNvSpPr txBox="1"/>
          <p:nvPr/>
        </p:nvSpPr>
        <p:spPr>
          <a:xfrm>
            <a:off x="812766" y="4458278"/>
            <a:ext cx="7322838" cy="461665"/>
          </a:xfrm>
          <a:prstGeom prst="rect">
            <a:avLst/>
          </a:prstGeom>
          <a:noFill/>
        </p:spPr>
        <p:txBody>
          <a:bodyPr wrap="none" rtlCol="0">
            <a:spAutoFit/>
          </a:bodyPr>
          <a:lstStyle/>
          <a:p>
            <a:r>
              <a:rPr lang="zh-CN" altLang="en-US" sz="1200" dirty="0"/>
              <a:t>上图所示，</a:t>
            </a:r>
            <a:r>
              <a:rPr lang="en-US" altLang="zh-CN" sz="1200" dirty="0"/>
              <a:t>NAL</a:t>
            </a:r>
            <a:r>
              <a:rPr lang="zh-CN" altLang="en-US" sz="1200" dirty="0"/>
              <a:t>头分别为</a:t>
            </a:r>
            <a:r>
              <a:rPr lang="en-US" altLang="zh-CN" sz="1200" dirty="0"/>
              <a:t> 67</a:t>
            </a:r>
            <a:r>
              <a:rPr lang="zh-CN" altLang="en-US" sz="1200" dirty="0"/>
              <a:t>、</a:t>
            </a:r>
            <a:r>
              <a:rPr lang="en-US" altLang="zh-CN" sz="1200" dirty="0"/>
              <a:t>68</a:t>
            </a:r>
            <a:r>
              <a:rPr lang="zh-CN" altLang="en-US" sz="1200" dirty="0"/>
              <a:t>、</a:t>
            </a:r>
            <a:r>
              <a:rPr lang="en-US" altLang="zh-CN" sz="1200" dirty="0"/>
              <a:t>65, NAL</a:t>
            </a:r>
            <a:r>
              <a:rPr lang="zh-CN" altLang="en-US" sz="1200" dirty="0"/>
              <a:t>头的后</a:t>
            </a:r>
            <a:r>
              <a:rPr lang="en-US" altLang="zh-CN" sz="1200" dirty="0"/>
              <a:t>5</a:t>
            </a:r>
            <a:r>
              <a:rPr lang="zh-CN" altLang="en-US" sz="1200" dirty="0"/>
              <a:t>位代表</a:t>
            </a:r>
            <a:r>
              <a:rPr lang="en-US" altLang="zh-CN" sz="1200" dirty="0"/>
              <a:t>NAL</a:t>
            </a:r>
            <a:r>
              <a:rPr lang="zh-CN" altLang="en-US" sz="1200" dirty="0"/>
              <a:t>类型，通过和</a:t>
            </a:r>
            <a:r>
              <a:rPr lang="en-US" altLang="zh-CN" sz="1200" dirty="0"/>
              <a:t>0x1F</a:t>
            </a:r>
            <a:r>
              <a:rPr lang="zh-CN" altLang="en-US" sz="1200" dirty="0"/>
              <a:t>进行与运算，如</a:t>
            </a:r>
            <a:r>
              <a:rPr lang="en-US" altLang="zh-CN" sz="1200" dirty="0"/>
              <a:t> 0x67 &amp; 0x1F</a:t>
            </a:r>
          </a:p>
          <a:p>
            <a:r>
              <a:rPr lang="zh-CN" altLang="en-US" sz="1200" dirty="0"/>
              <a:t>分别可得出类型</a:t>
            </a:r>
            <a:r>
              <a:rPr lang="en-US" altLang="zh-CN" sz="1200" dirty="0"/>
              <a:t>6</a:t>
            </a:r>
            <a:r>
              <a:rPr lang="zh-CN" altLang="en-US" sz="1200" dirty="0"/>
              <a:t>、</a:t>
            </a:r>
            <a:r>
              <a:rPr lang="en-US" altLang="zh-CN" sz="1200" dirty="0"/>
              <a:t>7</a:t>
            </a:r>
            <a:r>
              <a:rPr lang="zh-CN" altLang="en-US" sz="1200" dirty="0"/>
              <a:t>、</a:t>
            </a:r>
            <a:r>
              <a:rPr lang="en-US" altLang="zh-CN" sz="1200" dirty="0"/>
              <a:t>5</a:t>
            </a:r>
            <a:r>
              <a:rPr lang="zh-CN" altLang="en-US" sz="1200" dirty="0"/>
              <a:t>，分别对应</a:t>
            </a:r>
            <a:r>
              <a:rPr lang="en-US" altLang="zh-CN" sz="1200" dirty="0"/>
              <a:t>SPS</a:t>
            </a:r>
            <a:r>
              <a:rPr lang="zh-CN" altLang="en-US" sz="1200" dirty="0"/>
              <a:t>、</a:t>
            </a:r>
            <a:r>
              <a:rPr lang="en-US" altLang="zh-CN" sz="1200" dirty="0"/>
              <a:t>PPS</a:t>
            </a:r>
            <a:r>
              <a:rPr lang="zh-CN" altLang="en-US" sz="1200" dirty="0"/>
              <a:t>、</a:t>
            </a:r>
            <a:r>
              <a:rPr lang="en-US" altLang="zh-CN" sz="1200" dirty="0"/>
              <a:t>IDR</a:t>
            </a:r>
            <a:r>
              <a:rPr lang="zh-CN" altLang="en-US" sz="1200" dirty="0"/>
              <a:t>。</a:t>
            </a:r>
          </a:p>
        </p:txBody>
      </p:sp>
    </p:spTree>
    <p:extLst>
      <p:ext uri="{BB962C8B-B14F-4D97-AF65-F5344CB8AC3E}">
        <p14:creationId xmlns:p14="http://schemas.microsoft.com/office/powerpoint/2010/main" val="1522142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E283C-FCCA-40F0-A4CA-387C28301690}"/>
              </a:ext>
            </a:extLst>
          </p:cNvPr>
          <p:cNvSpPr>
            <a:spLocks noGrp="1"/>
          </p:cNvSpPr>
          <p:nvPr>
            <p:ph type="title"/>
          </p:nvPr>
        </p:nvSpPr>
        <p:spPr/>
        <p:txBody>
          <a:bodyPr>
            <a:normAutofit fontScale="90000"/>
          </a:bodyPr>
          <a:lstStyle/>
          <a:p>
            <a:r>
              <a:rPr lang="en-US" altLang="zh-CN" dirty="0"/>
              <a:t>H264</a:t>
            </a:r>
            <a:r>
              <a:rPr lang="zh-CN" altLang="en-US" dirty="0"/>
              <a:t>相关资料和软件</a:t>
            </a:r>
          </a:p>
        </p:txBody>
      </p:sp>
      <p:sp>
        <p:nvSpPr>
          <p:cNvPr id="3" name="文本框 2">
            <a:extLst>
              <a:ext uri="{FF2B5EF4-FFF2-40B4-BE49-F238E27FC236}">
                <a16:creationId xmlns:a16="http://schemas.microsoft.com/office/drawing/2014/main" id="{887572C4-C056-4665-A8DC-625B40C288A4}"/>
              </a:ext>
            </a:extLst>
          </p:cNvPr>
          <p:cNvSpPr txBox="1"/>
          <p:nvPr/>
        </p:nvSpPr>
        <p:spPr>
          <a:xfrm>
            <a:off x="889247" y="937225"/>
            <a:ext cx="934871"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资料</a:t>
            </a:r>
            <a:endParaRPr lang="en-US" altLang="zh-CN" dirty="0"/>
          </a:p>
        </p:txBody>
      </p:sp>
      <p:sp>
        <p:nvSpPr>
          <p:cNvPr id="4" name="文本框 3">
            <a:extLst>
              <a:ext uri="{FF2B5EF4-FFF2-40B4-BE49-F238E27FC236}">
                <a16:creationId xmlns:a16="http://schemas.microsoft.com/office/drawing/2014/main" id="{BE7EA426-BE05-4C50-BD83-9D982C4DD7F7}"/>
              </a:ext>
            </a:extLst>
          </p:cNvPr>
          <p:cNvSpPr txBox="1"/>
          <p:nvPr/>
        </p:nvSpPr>
        <p:spPr>
          <a:xfrm>
            <a:off x="889246" y="2252543"/>
            <a:ext cx="934871"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软件</a:t>
            </a:r>
            <a:endParaRPr lang="en-US" altLang="zh-CN" dirty="0"/>
          </a:p>
        </p:txBody>
      </p:sp>
      <p:sp>
        <p:nvSpPr>
          <p:cNvPr id="5" name="文本框 4">
            <a:extLst>
              <a:ext uri="{FF2B5EF4-FFF2-40B4-BE49-F238E27FC236}">
                <a16:creationId xmlns:a16="http://schemas.microsoft.com/office/drawing/2014/main" id="{DA1EBDDA-9B7A-4E5C-88DF-A3D9344C2921}"/>
              </a:ext>
            </a:extLst>
          </p:cNvPr>
          <p:cNvSpPr txBox="1"/>
          <p:nvPr/>
        </p:nvSpPr>
        <p:spPr>
          <a:xfrm>
            <a:off x="1177786" y="2596625"/>
            <a:ext cx="2803332" cy="523220"/>
          </a:xfrm>
          <a:prstGeom prst="rect">
            <a:avLst/>
          </a:prstGeom>
          <a:noFill/>
        </p:spPr>
        <p:txBody>
          <a:bodyPr wrap="none" rtlCol="0">
            <a:spAutoFit/>
          </a:bodyPr>
          <a:lstStyle/>
          <a:p>
            <a:r>
              <a:rPr lang="en-US" altLang="zh-CN" sz="1400" dirty="0" err="1">
                <a:solidFill>
                  <a:srgbClr val="00B0F0"/>
                </a:solidFill>
                <a:hlinkClick r:id="rId2">
                  <a:extLst>
                    <a:ext uri="{A12FA001-AC4F-418D-AE19-62706E023703}">
                      <ahyp:hlinkClr xmlns:ahyp="http://schemas.microsoft.com/office/drawing/2018/hyperlinkcolor" val="tx"/>
                    </a:ext>
                  </a:extLst>
                </a:hlinkClick>
              </a:rPr>
              <a:t>Hxd</a:t>
            </a:r>
            <a:r>
              <a:rPr lang="zh-CN" altLang="en-US" sz="1400" dirty="0">
                <a:solidFill>
                  <a:srgbClr val="00B0F0"/>
                </a:solidFill>
                <a:hlinkClick r:id="rId2">
                  <a:extLst>
                    <a:ext uri="{A12FA001-AC4F-418D-AE19-62706E023703}">
                      <ahyp:hlinkClr xmlns:ahyp="http://schemas.microsoft.com/office/drawing/2018/hyperlinkcolor" val="tx"/>
                    </a:ext>
                  </a:extLst>
                </a:hlinkClick>
              </a:rPr>
              <a:t>软件，以</a:t>
            </a:r>
            <a:r>
              <a:rPr lang="en-US" altLang="zh-CN" sz="1400" dirty="0">
                <a:solidFill>
                  <a:srgbClr val="00B0F0"/>
                </a:solidFill>
                <a:hlinkClick r:id="rId2">
                  <a:extLst>
                    <a:ext uri="{A12FA001-AC4F-418D-AE19-62706E023703}">
                      <ahyp:hlinkClr xmlns:ahyp="http://schemas.microsoft.com/office/drawing/2018/hyperlinkcolor" val="tx"/>
                    </a:ext>
                  </a:extLst>
                </a:hlinkClick>
              </a:rPr>
              <a:t>16</a:t>
            </a:r>
            <a:r>
              <a:rPr lang="zh-CN" altLang="en-US" sz="1400" dirty="0">
                <a:solidFill>
                  <a:srgbClr val="00B0F0"/>
                </a:solidFill>
                <a:hlinkClick r:id="rId2">
                  <a:extLst>
                    <a:ext uri="{A12FA001-AC4F-418D-AE19-62706E023703}">
                      <ahyp:hlinkClr xmlns:ahyp="http://schemas.microsoft.com/office/drawing/2018/hyperlinkcolor" val="tx"/>
                    </a:ext>
                  </a:extLst>
                </a:hlinkClick>
              </a:rPr>
              <a:t>进制形式查看文件</a:t>
            </a:r>
            <a:endParaRPr lang="en-US" altLang="zh-CN" sz="1400" dirty="0">
              <a:solidFill>
                <a:srgbClr val="00B0F0"/>
              </a:solidFill>
            </a:endParaRPr>
          </a:p>
          <a:p>
            <a:r>
              <a:rPr lang="en-US" altLang="zh-CN" sz="1400" dirty="0">
                <a:solidFill>
                  <a:srgbClr val="00B0F0"/>
                </a:solidFill>
                <a:hlinkClick r:id="rId3">
                  <a:extLst>
                    <a:ext uri="{A12FA001-AC4F-418D-AE19-62706E023703}">
                      <ahyp:hlinkClr xmlns:ahyp="http://schemas.microsoft.com/office/drawing/2018/hyperlinkcolor" val="tx"/>
                    </a:ext>
                  </a:extLst>
                </a:hlinkClick>
              </a:rPr>
              <a:t>H264</a:t>
            </a:r>
            <a:r>
              <a:rPr lang="zh-CN" altLang="en-US" sz="1400" dirty="0">
                <a:solidFill>
                  <a:srgbClr val="00B0F0"/>
                </a:solidFill>
                <a:hlinkClick r:id="rId3">
                  <a:extLst>
                    <a:ext uri="{A12FA001-AC4F-418D-AE19-62706E023703}">
                      <ahyp:hlinkClr xmlns:ahyp="http://schemas.microsoft.com/office/drawing/2018/hyperlinkcolor" val="tx"/>
                    </a:ext>
                  </a:extLst>
                </a:hlinkClick>
              </a:rPr>
              <a:t>码流分析器</a:t>
            </a:r>
            <a:endParaRPr lang="en-US" altLang="zh-CN" sz="1400" dirty="0">
              <a:solidFill>
                <a:srgbClr val="00B0F0"/>
              </a:solidFill>
            </a:endParaRPr>
          </a:p>
        </p:txBody>
      </p:sp>
      <p:sp>
        <p:nvSpPr>
          <p:cNvPr id="6" name="文本框 5">
            <a:extLst>
              <a:ext uri="{FF2B5EF4-FFF2-40B4-BE49-F238E27FC236}">
                <a16:creationId xmlns:a16="http://schemas.microsoft.com/office/drawing/2014/main" id="{E618E328-0DAB-4FCB-9838-04A9D3706B2A}"/>
              </a:ext>
            </a:extLst>
          </p:cNvPr>
          <p:cNvSpPr txBox="1"/>
          <p:nvPr/>
        </p:nvSpPr>
        <p:spPr>
          <a:xfrm>
            <a:off x="1177786" y="1067883"/>
            <a:ext cx="4248472" cy="1169551"/>
          </a:xfrm>
          <a:prstGeom prst="rect">
            <a:avLst/>
          </a:prstGeom>
          <a:noFill/>
        </p:spPr>
        <p:txBody>
          <a:bodyPr wrap="square" rtlCol="0">
            <a:spAutoFit/>
          </a:bodyPr>
          <a:lstStyle/>
          <a:p>
            <a:br>
              <a:rPr lang="zh-CN" altLang="en-US" sz="1400" dirty="0">
                <a:solidFill>
                  <a:srgbClr val="00B0F0"/>
                </a:solidFill>
              </a:rPr>
            </a:br>
            <a:r>
              <a:rPr lang="en-US" altLang="zh-CN" sz="1400" dirty="0">
                <a:solidFill>
                  <a:srgbClr val="00B0F0"/>
                </a:solidFill>
                <a:hlinkClick r:id="rId4">
                  <a:extLst>
                    <a:ext uri="{A12FA001-AC4F-418D-AE19-62706E023703}">
                      <ahyp:hlinkClr xmlns:ahyp="http://schemas.microsoft.com/office/drawing/2018/hyperlinkcolor" val="tx"/>
                    </a:ext>
                  </a:extLst>
                </a:hlinkClick>
              </a:rPr>
              <a:t>H264</a:t>
            </a:r>
            <a:r>
              <a:rPr lang="zh-CN" altLang="en-US" sz="1400" dirty="0">
                <a:solidFill>
                  <a:srgbClr val="00B0F0"/>
                </a:solidFill>
                <a:hlinkClick r:id="rId4">
                  <a:extLst>
                    <a:ext uri="{A12FA001-AC4F-418D-AE19-62706E023703}">
                      <ahyp:hlinkClr xmlns:ahyp="http://schemas.microsoft.com/office/drawing/2018/hyperlinkcolor" val="tx"/>
                    </a:ext>
                  </a:extLst>
                </a:hlinkClick>
              </a:rPr>
              <a:t>介绍</a:t>
            </a:r>
            <a:endParaRPr lang="en-US" altLang="zh-CN" sz="1400" dirty="0">
              <a:solidFill>
                <a:srgbClr val="00B0F0"/>
              </a:solidFill>
            </a:endParaRPr>
          </a:p>
          <a:p>
            <a:r>
              <a:rPr lang="zh-CN" altLang="en-US" sz="1400" dirty="0">
                <a:solidFill>
                  <a:srgbClr val="00B0F0"/>
                </a:solidFill>
                <a:hlinkClick r:id="rId5">
                  <a:extLst>
                    <a:ext uri="{A12FA001-AC4F-418D-AE19-62706E023703}">
                      <ahyp:hlinkClr xmlns:ahyp="http://schemas.microsoft.com/office/drawing/2018/hyperlinkcolor" val="tx"/>
                    </a:ext>
                  </a:extLst>
                </a:hlinkClick>
              </a:rPr>
              <a:t>入门理解</a:t>
            </a:r>
            <a:r>
              <a:rPr lang="en-US" altLang="zh-CN" sz="1400" dirty="0">
                <a:solidFill>
                  <a:srgbClr val="00B0F0"/>
                </a:solidFill>
                <a:hlinkClick r:id="rId5">
                  <a:extLst>
                    <a:ext uri="{A12FA001-AC4F-418D-AE19-62706E023703}">
                      <ahyp:hlinkClr xmlns:ahyp="http://schemas.microsoft.com/office/drawing/2018/hyperlinkcolor" val="tx"/>
                    </a:ext>
                  </a:extLst>
                </a:hlinkClick>
              </a:rPr>
              <a:t>H264</a:t>
            </a:r>
            <a:r>
              <a:rPr lang="zh-CN" altLang="en-US" sz="1400" dirty="0">
                <a:solidFill>
                  <a:srgbClr val="00B0F0"/>
                </a:solidFill>
                <a:hlinkClick r:id="rId5">
                  <a:extLst>
                    <a:ext uri="{A12FA001-AC4F-418D-AE19-62706E023703}">
                      <ahyp:hlinkClr xmlns:ahyp="http://schemas.microsoft.com/office/drawing/2018/hyperlinkcolor" val="tx"/>
                    </a:ext>
                  </a:extLst>
                </a:hlinkClick>
              </a:rPr>
              <a:t>编码</a:t>
            </a:r>
            <a:endParaRPr lang="en-US" altLang="zh-CN" sz="1400" dirty="0">
              <a:solidFill>
                <a:srgbClr val="00B0F0"/>
              </a:solidFill>
            </a:endParaRPr>
          </a:p>
          <a:p>
            <a:r>
              <a:rPr lang="en-US" altLang="zh-CN" sz="1400" dirty="0">
                <a:solidFill>
                  <a:srgbClr val="00B0F0"/>
                </a:solidFill>
                <a:hlinkClick r:id="rId6">
                  <a:extLst>
                    <a:ext uri="{A12FA001-AC4F-418D-AE19-62706E023703}">
                      <ahyp:hlinkClr xmlns:ahyp="http://schemas.microsoft.com/office/drawing/2018/hyperlinkcolor" val="tx"/>
                    </a:ext>
                  </a:extLst>
                </a:hlinkClick>
              </a:rPr>
              <a:t>H.264</a:t>
            </a:r>
            <a:r>
              <a:rPr lang="zh-CN" altLang="en-US" sz="1400" dirty="0">
                <a:solidFill>
                  <a:srgbClr val="00B0F0"/>
                </a:solidFill>
                <a:hlinkClick r:id="rId6">
                  <a:extLst>
                    <a:ext uri="{A12FA001-AC4F-418D-AE19-62706E023703}">
                      <ahyp:hlinkClr xmlns:ahyp="http://schemas.microsoft.com/office/drawing/2018/hyperlinkcolor" val="tx"/>
                    </a:ext>
                  </a:extLst>
                </a:hlinkClick>
              </a:rPr>
              <a:t>分层结构：</a:t>
            </a:r>
            <a:r>
              <a:rPr lang="en-US" altLang="zh-CN" sz="1400" dirty="0">
                <a:solidFill>
                  <a:srgbClr val="00B0F0"/>
                </a:solidFill>
                <a:hlinkClick r:id="rId6">
                  <a:extLst>
                    <a:ext uri="{A12FA001-AC4F-418D-AE19-62706E023703}">
                      <ahyp:hlinkClr xmlns:ahyp="http://schemas.microsoft.com/office/drawing/2018/hyperlinkcolor" val="tx"/>
                    </a:ext>
                  </a:extLst>
                </a:hlinkClick>
              </a:rPr>
              <a:t>VCL</a:t>
            </a:r>
            <a:r>
              <a:rPr lang="zh-CN" altLang="en-US" sz="1400" dirty="0">
                <a:solidFill>
                  <a:srgbClr val="00B0F0"/>
                </a:solidFill>
                <a:hlinkClick r:id="rId6">
                  <a:extLst>
                    <a:ext uri="{A12FA001-AC4F-418D-AE19-62706E023703}">
                      <ahyp:hlinkClr xmlns:ahyp="http://schemas.microsoft.com/office/drawing/2018/hyperlinkcolor" val="tx"/>
                    </a:ext>
                  </a:extLst>
                </a:hlinkClick>
              </a:rPr>
              <a:t>、</a:t>
            </a:r>
            <a:r>
              <a:rPr lang="en-US" altLang="zh-CN" sz="1400" dirty="0">
                <a:solidFill>
                  <a:srgbClr val="00B0F0"/>
                </a:solidFill>
                <a:hlinkClick r:id="rId6">
                  <a:extLst>
                    <a:ext uri="{A12FA001-AC4F-418D-AE19-62706E023703}">
                      <ahyp:hlinkClr xmlns:ahyp="http://schemas.microsoft.com/office/drawing/2018/hyperlinkcolor" val="tx"/>
                    </a:ext>
                  </a:extLst>
                </a:hlinkClick>
              </a:rPr>
              <a:t>NAL</a:t>
            </a:r>
            <a:endParaRPr lang="en-US" altLang="zh-CN" sz="1400" dirty="0">
              <a:solidFill>
                <a:srgbClr val="00B0F0"/>
              </a:solidFill>
            </a:endParaRPr>
          </a:p>
          <a:p>
            <a:r>
              <a:rPr lang="zh-CN" altLang="en-US" sz="1400" dirty="0">
                <a:solidFill>
                  <a:srgbClr val="00B0F0"/>
                </a:solidFill>
                <a:hlinkClick r:id="rId7">
                  <a:extLst>
                    <a:ext uri="{A12FA001-AC4F-418D-AE19-62706E023703}">
                      <ahyp:hlinkClr xmlns:ahyp="http://schemas.microsoft.com/office/drawing/2018/hyperlinkcolor" val="tx"/>
                    </a:ext>
                  </a:extLst>
                </a:hlinkClick>
              </a:rPr>
              <a:t>深入浅出理解视频编码</a:t>
            </a:r>
            <a:r>
              <a:rPr lang="en-US" altLang="zh-CN" sz="1400" dirty="0">
                <a:solidFill>
                  <a:srgbClr val="00B0F0"/>
                </a:solidFill>
                <a:hlinkClick r:id="rId7">
                  <a:extLst>
                    <a:ext uri="{A12FA001-AC4F-418D-AE19-62706E023703}">
                      <ahyp:hlinkClr xmlns:ahyp="http://schemas.microsoft.com/office/drawing/2018/hyperlinkcolor" val="tx"/>
                    </a:ext>
                  </a:extLst>
                </a:hlinkClick>
              </a:rPr>
              <a:t>H264</a:t>
            </a:r>
            <a:r>
              <a:rPr lang="zh-CN" altLang="en-US" sz="1400" dirty="0">
                <a:solidFill>
                  <a:srgbClr val="00B0F0"/>
                </a:solidFill>
                <a:hlinkClick r:id="rId7">
                  <a:extLst>
                    <a:ext uri="{A12FA001-AC4F-418D-AE19-62706E023703}">
                      <ahyp:hlinkClr xmlns:ahyp="http://schemas.microsoft.com/office/drawing/2018/hyperlinkcolor" val="tx"/>
                    </a:ext>
                  </a:extLst>
                </a:hlinkClick>
              </a:rPr>
              <a:t>结构</a:t>
            </a:r>
            <a:endParaRPr lang="zh-CN" altLang="en-US" sz="1400" dirty="0">
              <a:solidFill>
                <a:srgbClr val="00B0F0"/>
              </a:solidFill>
            </a:endParaRPr>
          </a:p>
        </p:txBody>
      </p:sp>
      <p:pic>
        <p:nvPicPr>
          <p:cNvPr id="7" name="图片 6">
            <a:extLst>
              <a:ext uri="{FF2B5EF4-FFF2-40B4-BE49-F238E27FC236}">
                <a16:creationId xmlns:a16="http://schemas.microsoft.com/office/drawing/2014/main" id="{A7FF5671-6F8C-4F7E-BDEF-F9EBD3795B5B}"/>
              </a:ext>
            </a:extLst>
          </p:cNvPr>
          <p:cNvPicPr>
            <a:picLocks noChangeAspect="1"/>
          </p:cNvPicPr>
          <p:nvPr/>
        </p:nvPicPr>
        <p:blipFill>
          <a:blip r:embed="rId8"/>
          <a:stretch>
            <a:fillRect/>
          </a:stretch>
        </p:blipFill>
        <p:spPr>
          <a:xfrm>
            <a:off x="4427984" y="1294149"/>
            <a:ext cx="4412413" cy="3075806"/>
          </a:xfrm>
          <a:prstGeom prst="rect">
            <a:avLst/>
          </a:prstGeom>
        </p:spPr>
      </p:pic>
    </p:spTree>
    <p:extLst>
      <p:ext uri="{BB962C8B-B14F-4D97-AF65-F5344CB8AC3E}">
        <p14:creationId xmlns:p14="http://schemas.microsoft.com/office/powerpoint/2010/main" val="29531477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A5E83-6BCD-41DA-8491-0837EE292443}"/>
              </a:ext>
            </a:extLst>
          </p:cNvPr>
          <p:cNvSpPr>
            <a:spLocks noGrp="1"/>
          </p:cNvSpPr>
          <p:nvPr>
            <p:ph type="title"/>
          </p:nvPr>
        </p:nvSpPr>
        <p:spPr/>
        <p:txBody>
          <a:bodyPr>
            <a:normAutofit fontScale="90000"/>
          </a:bodyPr>
          <a:lstStyle/>
          <a:p>
            <a:r>
              <a:rPr lang="en-US" altLang="zh-CN" b="1" dirty="0"/>
              <a:t>FLV</a:t>
            </a:r>
            <a:r>
              <a:rPr lang="zh-CN" altLang="en-US" b="1" dirty="0"/>
              <a:t>文件格式解析</a:t>
            </a:r>
            <a:endParaRPr lang="zh-CN" altLang="en-US" dirty="0"/>
          </a:p>
        </p:txBody>
      </p:sp>
      <p:sp>
        <p:nvSpPr>
          <p:cNvPr id="3" name="文本框 2">
            <a:extLst>
              <a:ext uri="{FF2B5EF4-FFF2-40B4-BE49-F238E27FC236}">
                <a16:creationId xmlns:a16="http://schemas.microsoft.com/office/drawing/2014/main" id="{7571BAA8-90B5-4B1D-AE54-82D7B0D9DE2A}"/>
              </a:ext>
            </a:extLst>
          </p:cNvPr>
          <p:cNvSpPr txBox="1"/>
          <p:nvPr/>
        </p:nvSpPr>
        <p:spPr>
          <a:xfrm>
            <a:off x="817600" y="771550"/>
            <a:ext cx="6644704" cy="369332"/>
          </a:xfrm>
          <a:prstGeom prst="rect">
            <a:avLst/>
          </a:prstGeom>
          <a:noFill/>
        </p:spPr>
        <p:txBody>
          <a:bodyPr wrap="none" rtlCol="0">
            <a:spAutoFit/>
          </a:bodyPr>
          <a:lstStyle/>
          <a:p>
            <a:r>
              <a:rPr lang="en-US" altLang="zh-CN" sz="1400" dirty="0"/>
              <a:t>FLV</a:t>
            </a:r>
            <a:r>
              <a:rPr lang="zh-CN" altLang="en-US" sz="1400" dirty="0"/>
              <a:t>包括文件头（</a:t>
            </a:r>
            <a:r>
              <a:rPr lang="en-US" altLang="zh-CN" sz="1400" dirty="0"/>
              <a:t>File Header</a:t>
            </a:r>
            <a:r>
              <a:rPr lang="zh-CN" altLang="en-US" sz="1400" dirty="0"/>
              <a:t>）和文件体（</a:t>
            </a:r>
            <a:r>
              <a:rPr lang="en-US" altLang="zh-CN" sz="1400" dirty="0"/>
              <a:t>File Body</a:t>
            </a:r>
            <a:r>
              <a:rPr lang="zh-CN" altLang="en-US" sz="1400" dirty="0"/>
              <a:t>）两部分。文件结构如图所示</a:t>
            </a:r>
            <a:r>
              <a:rPr lang="zh-CN" altLang="en-US" dirty="0"/>
              <a:t>：</a:t>
            </a:r>
          </a:p>
        </p:txBody>
      </p:sp>
      <p:pic>
        <p:nvPicPr>
          <p:cNvPr id="4" name="图片 3">
            <a:extLst>
              <a:ext uri="{FF2B5EF4-FFF2-40B4-BE49-F238E27FC236}">
                <a16:creationId xmlns:a16="http://schemas.microsoft.com/office/drawing/2014/main" id="{0B34867E-9A97-4859-8133-DB49ABD59DB1}"/>
              </a:ext>
            </a:extLst>
          </p:cNvPr>
          <p:cNvPicPr>
            <a:picLocks noChangeAspect="1"/>
          </p:cNvPicPr>
          <p:nvPr/>
        </p:nvPicPr>
        <p:blipFill>
          <a:blip r:embed="rId3"/>
          <a:stretch>
            <a:fillRect/>
          </a:stretch>
        </p:blipFill>
        <p:spPr>
          <a:xfrm>
            <a:off x="908058" y="1321309"/>
            <a:ext cx="2806934" cy="2960166"/>
          </a:xfrm>
          <a:prstGeom prst="rect">
            <a:avLst/>
          </a:prstGeom>
        </p:spPr>
      </p:pic>
      <p:sp>
        <p:nvSpPr>
          <p:cNvPr id="5" name="文本框 4">
            <a:extLst>
              <a:ext uri="{FF2B5EF4-FFF2-40B4-BE49-F238E27FC236}">
                <a16:creationId xmlns:a16="http://schemas.microsoft.com/office/drawing/2014/main" id="{F8476286-885A-487B-8AF0-F6BBBD6A1E73}"/>
              </a:ext>
            </a:extLst>
          </p:cNvPr>
          <p:cNvSpPr txBox="1"/>
          <p:nvPr/>
        </p:nvSpPr>
        <p:spPr>
          <a:xfrm>
            <a:off x="4139952" y="1321309"/>
            <a:ext cx="4522392" cy="738664"/>
          </a:xfrm>
          <a:prstGeom prst="rect">
            <a:avLst/>
          </a:prstGeom>
          <a:noFill/>
        </p:spPr>
        <p:txBody>
          <a:bodyPr wrap="square" rtlCol="0">
            <a:spAutoFit/>
          </a:bodyPr>
          <a:lstStyle/>
          <a:p>
            <a:r>
              <a:rPr lang="en-US" altLang="zh-CN" sz="1400" dirty="0"/>
              <a:t>Header</a:t>
            </a:r>
            <a:r>
              <a:rPr lang="zh-CN" altLang="en-US" sz="1400" dirty="0"/>
              <a:t>：</a:t>
            </a:r>
            <a:endParaRPr lang="en-US" altLang="zh-CN" sz="1400" dirty="0"/>
          </a:p>
          <a:p>
            <a:r>
              <a:rPr lang="zh-CN" altLang="en-US" sz="1400" dirty="0"/>
              <a:t>记录了</a:t>
            </a:r>
            <a:r>
              <a:rPr lang="en-US" altLang="zh-CN" sz="1400" dirty="0" err="1"/>
              <a:t>flv</a:t>
            </a:r>
            <a:r>
              <a:rPr lang="zh-CN" altLang="en-US" sz="1400" dirty="0"/>
              <a:t>的类型、版本等信息，是</a:t>
            </a:r>
            <a:r>
              <a:rPr lang="en-US" altLang="zh-CN" sz="1400" dirty="0" err="1"/>
              <a:t>flv</a:t>
            </a:r>
            <a:r>
              <a:rPr lang="zh-CN" altLang="en-US" sz="1400" dirty="0"/>
              <a:t>的开头，占</a:t>
            </a:r>
            <a:r>
              <a:rPr lang="en-US" altLang="zh-CN" sz="1400" dirty="0"/>
              <a:t>9</a:t>
            </a:r>
            <a:r>
              <a:rPr lang="zh-CN" altLang="en-US" sz="1400" dirty="0"/>
              <a:t>个字节</a:t>
            </a:r>
            <a:r>
              <a:rPr lang="en-US" altLang="zh-CN" sz="1400" dirty="0"/>
              <a:t>, </a:t>
            </a:r>
            <a:r>
              <a:rPr lang="zh-CN" altLang="en-US" sz="1400" dirty="0"/>
              <a:t>包括：</a:t>
            </a:r>
            <a:endParaRPr lang="en-US" altLang="zh-CN" sz="1400" dirty="0"/>
          </a:p>
        </p:txBody>
      </p:sp>
      <p:sp>
        <p:nvSpPr>
          <p:cNvPr id="6" name="文本框 5">
            <a:extLst>
              <a:ext uri="{FF2B5EF4-FFF2-40B4-BE49-F238E27FC236}">
                <a16:creationId xmlns:a16="http://schemas.microsoft.com/office/drawing/2014/main" id="{2F2332E9-B84B-4028-B8CB-D32F87613586}"/>
              </a:ext>
            </a:extLst>
          </p:cNvPr>
          <p:cNvSpPr txBox="1"/>
          <p:nvPr/>
        </p:nvSpPr>
        <p:spPr>
          <a:xfrm>
            <a:off x="4139952" y="2101900"/>
            <a:ext cx="4308102" cy="276999"/>
          </a:xfrm>
          <a:prstGeom prst="rect">
            <a:avLst/>
          </a:prstGeom>
          <a:noFill/>
        </p:spPr>
        <p:txBody>
          <a:bodyPr wrap="none" rtlCol="0">
            <a:spAutoFit/>
          </a:bodyPr>
          <a:lstStyle/>
          <a:p>
            <a:pPr marL="171450" indent="-171450">
              <a:buFont typeface="Arial" panose="020B0604020202020204" pitchFamily="34" charset="0"/>
              <a:buChar char="•"/>
            </a:pPr>
            <a:r>
              <a:rPr lang="zh-CN" altLang="en-US" sz="1200" dirty="0"/>
              <a:t>文件标识（</a:t>
            </a:r>
            <a:r>
              <a:rPr lang="en-US" altLang="zh-CN" sz="1200" dirty="0"/>
              <a:t>3</a:t>
            </a:r>
            <a:r>
              <a:rPr lang="zh-CN" altLang="en-US" sz="1200" dirty="0"/>
              <a:t>个字节）：总是为</a:t>
            </a:r>
            <a:r>
              <a:rPr lang="en-US" altLang="zh-CN" sz="1200" dirty="0"/>
              <a:t>”FLV”, </a:t>
            </a:r>
            <a:r>
              <a:rPr lang="zh-CN" altLang="en-US" sz="1200" dirty="0"/>
              <a:t>固定值</a:t>
            </a:r>
            <a:r>
              <a:rPr lang="en-US" altLang="zh-CN" sz="1200" dirty="0"/>
              <a:t>:0x46 0x4c 0x56</a:t>
            </a:r>
            <a:endParaRPr lang="zh-CN" altLang="en-US" sz="1200" dirty="0"/>
          </a:p>
        </p:txBody>
      </p:sp>
      <p:sp>
        <p:nvSpPr>
          <p:cNvPr id="7" name="文本框 6">
            <a:extLst>
              <a:ext uri="{FF2B5EF4-FFF2-40B4-BE49-F238E27FC236}">
                <a16:creationId xmlns:a16="http://schemas.microsoft.com/office/drawing/2014/main" id="{3823B53F-7039-4302-BA05-DE7930E73943}"/>
              </a:ext>
            </a:extLst>
          </p:cNvPr>
          <p:cNvSpPr txBox="1"/>
          <p:nvPr/>
        </p:nvSpPr>
        <p:spPr>
          <a:xfrm>
            <a:off x="4139952" y="2487603"/>
            <a:ext cx="2432076" cy="276999"/>
          </a:xfrm>
          <a:prstGeom prst="rect">
            <a:avLst/>
          </a:prstGeom>
          <a:noFill/>
        </p:spPr>
        <p:txBody>
          <a:bodyPr wrap="none" rtlCol="0">
            <a:spAutoFit/>
          </a:bodyPr>
          <a:lstStyle/>
          <a:p>
            <a:pPr marL="171450" indent="-171450">
              <a:buFont typeface="Arial" panose="020B0604020202020204" pitchFamily="34" charset="0"/>
              <a:buChar char="•"/>
            </a:pPr>
            <a:r>
              <a:rPr lang="zh-CN" altLang="en-US" sz="1200" dirty="0"/>
              <a:t>版本（</a:t>
            </a:r>
            <a:r>
              <a:rPr lang="en-US" altLang="zh-CN" sz="1200" dirty="0"/>
              <a:t>1</a:t>
            </a:r>
            <a:r>
              <a:rPr lang="zh-CN" altLang="en-US" sz="1200" dirty="0"/>
              <a:t>个字节）：当前为</a:t>
            </a:r>
            <a:r>
              <a:rPr lang="en-US" altLang="zh-CN" sz="1200" dirty="0"/>
              <a:t>0x01</a:t>
            </a:r>
            <a:endParaRPr lang="zh-CN" altLang="en-US" sz="1200" dirty="0"/>
          </a:p>
        </p:txBody>
      </p:sp>
      <p:sp>
        <p:nvSpPr>
          <p:cNvPr id="8" name="文本框 7">
            <a:extLst>
              <a:ext uri="{FF2B5EF4-FFF2-40B4-BE49-F238E27FC236}">
                <a16:creationId xmlns:a16="http://schemas.microsoft.com/office/drawing/2014/main" id="{E4B16060-3621-4D47-92B0-1249E24320F8}"/>
              </a:ext>
            </a:extLst>
          </p:cNvPr>
          <p:cNvSpPr txBox="1"/>
          <p:nvPr/>
        </p:nvSpPr>
        <p:spPr>
          <a:xfrm>
            <a:off x="4139952" y="2873306"/>
            <a:ext cx="4522392" cy="830997"/>
          </a:xfrm>
          <a:prstGeom prst="rect">
            <a:avLst/>
          </a:prstGeom>
          <a:noFill/>
        </p:spPr>
        <p:txBody>
          <a:bodyPr wrap="none" rtlCol="0">
            <a:spAutoFit/>
          </a:bodyPr>
          <a:lstStyle/>
          <a:p>
            <a:pPr marL="171450" indent="-171450">
              <a:buFont typeface="Arial" panose="020B0604020202020204" pitchFamily="34" charset="0"/>
              <a:buChar char="•"/>
            </a:pPr>
            <a:r>
              <a:rPr lang="zh-CN" altLang="en-US" sz="1200" dirty="0"/>
              <a:t>视频信息（</a:t>
            </a:r>
            <a:r>
              <a:rPr lang="en-US" altLang="zh-CN" sz="1200" dirty="0"/>
              <a:t>1</a:t>
            </a:r>
            <a:r>
              <a:rPr lang="zh-CN" altLang="en-US" sz="1200" dirty="0"/>
              <a:t>个字节）：标识当前视频是否有音频或视频，前</a:t>
            </a:r>
            <a:endParaRPr lang="en-US" altLang="zh-CN" sz="1200" dirty="0"/>
          </a:p>
          <a:p>
            <a:r>
              <a:rPr lang="en-US" altLang="zh-CN" sz="1200" dirty="0"/>
              <a:t>     5</a:t>
            </a:r>
            <a:r>
              <a:rPr lang="zh-CN" altLang="en-US" sz="1200" dirty="0"/>
              <a:t>位保留，固定为</a:t>
            </a:r>
            <a:r>
              <a:rPr lang="en-US" altLang="zh-CN" sz="1200" dirty="0"/>
              <a:t>0</a:t>
            </a:r>
            <a:r>
              <a:rPr lang="zh-CN" altLang="en-US" sz="1200" dirty="0"/>
              <a:t>。第</a:t>
            </a:r>
            <a:r>
              <a:rPr lang="en-US" altLang="zh-CN" sz="1200" dirty="0"/>
              <a:t>6</a:t>
            </a:r>
            <a:r>
              <a:rPr lang="zh-CN" altLang="en-US" sz="1200" dirty="0"/>
              <a:t>位是音频标识，</a:t>
            </a:r>
            <a:r>
              <a:rPr lang="en-US" altLang="zh-CN" sz="1200" dirty="0"/>
              <a:t>1</a:t>
            </a:r>
            <a:r>
              <a:rPr lang="zh-CN" altLang="en-US" sz="1200" dirty="0"/>
              <a:t>为有音频，</a:t>
            </a:r>
            <a:r>
              <a:rPr lang="en-US" altLang="zh-CN" sz="1200" dirty="0"/>
              <a:t>0</a:t>
            </a:r>
            <a:r>
              <a:rPr lang="zh-CN" altLang="en-US" sz="1200" dirty="0"/>
              <a:t>为没有</a:t>
            </a:r>
            <a:endParaRPr lang="en-US" altLang="zh-CN" sz="1200" dirty="0"/>
          </a:p>
          <a:p>
            <a:r>
              <a:rPr lang="en-US" altLang="zh-CN" sz="1200" dirty="0"/>
              <a:t>     </a:t>
            </a:r>
            <a:r>
              <a:rPr lang="zh-CN" altLang="en-US" sz="1200" dirty="0"/>
              <a:t>音频。第</a:t>
            </a:r>
            <a:r>
              <a:rPr lang="en-US" altLang="zh-CN" sz="1200" dirty="0"/>
              <a:t>7</a:t>
            </a:r>
            <a:r>
              <a:rPr lang="zh-CN" altLang="en-US" sz="1200" dirty="0"/>
              <a:t>位保留，固定为</a:t>
            </a:r>
            <a:r>
              <a:rPr lang="en-US" altLang="zh-CN" sz="1200" dirty="0"/>
              <a:t>0</a:t>
            </a:r>
            <a:r>
              <a:rPr lang="zh-CN" altLang="en-US" sz="1200" dirty="0"/>
              <a:t>。第</a:t>
            </a:r>
            <a:r>
              <a:rPr lang="en-US" altLang="zh-CN" sz="1200" dirty="0"/>
              <a:t>8</a:t>
            </a:r>
            <a:r>
              <a:rPr lang="zh-CN" altLang="en-US" sz="1200" dirty="0"/>
              <a:t>位是视频标识，</a:t>
            </a:r>
            <a:r>
              <a:rPr lang="en-US" altLang="zh-CN" sz="1200" dirty="0"/>
              <a:t>1</a:t>
            </a:r>
            <a:r>
              <a:rPr lang="zh-CN" altLang="en-US" sz="1200" dirty="0"/>
              <a:t>为有视频，</a:t>
            </a:r>
            <a:endParaRPr lang="en-US" altLang="zh-CN" sz="1200" dirty="0"/>
          </a:p>
          <a:p>
            <a:r>
              <a:rPr lang="en-US" altLang="zh-CN" sz="1200" dirty="0"/>
              <a:t>     0</a:t>
            </a:r>
            <a:r>
              <a:rPr lang="zh-CN" altLang="en-US" sz="1200" dirty="0"/>
              <a:t>为没有视频</a:t>
            </a:r>
          </a:p>
        </p:txBody>
      </p:sp>
      <p:sp>
        <p:nvSpPr>
          <p:cNvPr id="9" name="文本框 8">
            <a:extLst>
              <a:ext uri="{FF2B5EF4-FFF2-40B4-BE49-F238E27FC236}">
                <a16:creationId xmlns:a16="http://schemas.microsoft.com/office/drawing/2014/main" id="{27512A76-39BD-4D1C-832E-58FDC27FE467}"/>
              </a:ext>
            </a:extLst>
          </p:cNvPr>
          <p:cNvSpPr txBox="1"/>
          <p:nvPr/>
        </p:nvSpPr>
        <p:spPr>
          <a:xfrm>
            <a:off x="4139952" y="3813007"/>
            <a:ext cx="4320480" cy="461665"/>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Header</a:t>
            </a:r>
            <a:r>
              <a:rPr lang="zh-CN" altLang="en-US" sz="1200" dirty="0"/>
              <a:t>长度（</a:t>
            </a:r>
            <a:r>
              <a:rPr lang="en-US" altLang="zh-CN" sz="1200" dirty="0"/>
              <a:t>4</a:t>
            </a:r>
            <a:r>
              <a:rPr lang="zh-CN" altLang="en-US" sz="1200" dirty="0"/>
              <a:t>个字节）：整个</a:t>
            </a:r>
            <a:r>
              <a:rPr lang="en-US" altLang="zh-CN" sz="1200" dirty="0"/>
              <a:t>header</a:t>
            </a:r>
            <a:r>
              <a:rPr lang="zh-CN" altLang="en-US" sz="1200" dirty="0"/>
              <a:t>的长度，一般为</a:t>
            </a:r>
            <a:r>
              <a:rPr lang="en-US" altLang="zh-CN" sz="1200" dirty="0"/>
              <a:t>9</a:t>
            </a:r>
          </a:p>
          <a:p>
            <a:r>
              <a:rPr lang="en-US" altLang="zh-CN" sz="1200" dirty="0"/>
              <a:t>  </a:t>
            </a:r>
            <a:r>
              <a:rPr lang="zh-CN" altLang="en-US" sz="1200" dirty="0"/>
              <a:t>（版本为</a:t>
            </a:r>
            <a:r>
              <a:rPr lang="en-US" altLang="zh-CN" sz="1200" dirty="0"/>
              <a:t>0x01</a:t>
            </a:r>
            <a:r>
              <a:rPr lang="zh-CN" altLang="en-US" sz="1200" dirty="0"/>
              <a:t>时）；大于</a:t>
            </a:r>
            <a:r>
              <a:rPr lang="en-US" altLang="zh-CN" sz="1200" dirty="0"/>
              <a:t>9</a:t>
            </a:r>
            <a:r>
              <a:rPr lang="zh-CN" altLang="en-US" sz="1200" dirty="0"/>
              <a:t>表示下面还有扩展信息</a:t>
            </a:r>
          </a:p>
        </p:txBody>
      </p:sp>
    </p:spTree>
    <p:extLst>
      <p:ext uri="{BB962C8B-B14F-4D97-AF65-F5344CB8AC3E}">
        <p14:creationId xmlns:p14="http://schemas.microsoft.com/office/powerpoint/2010/main" val="134760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4F30F-CE99-4DA2-93F3-43118B557E28}"/>
              </a:ext>
            </a:extLst>
          </p:cNvPr>
          <p:cNvSpPr>
            <a:spLocks noGrp="1"/>
          </p:cNvSpPr>
          <p:nvPr>
            <p:ph type="title"/>
          </p:nvPr>
        </p:nvSpPr>
        <p:spPr/>
        <p:txBody>
          <a:bodyPr>
            <a:normAutofit fontScale="90000"/>
          </a:bodyPr>
          <a:lstStyle/>
          <a:p>
            <a:r>
              <a:rPr lang="en-US" altLang="zh-CN" dirty="0"/>
              <a:t>FLV Body</a:t>
            </a:r>
            <a:r>
              <a:rPr lang="zh-CN" altLang="en-US" dirty="0"/>
              <a:t>解析</a:t>
            </a:r>
          </a:p>
        </p:txBody>
      </p:sp>
      <p:sp>
        <p:nvSpPr>
          <p:cNvPr id="3" name="文本框 2">
            <a:extLst>
              <a:ext uri="{FF2B5EF4-FFF2-40B4-BE49-F238E27FC236}">
                <a16:creationId xmlns:a16="http://schemas.microsoft.com/office/drawing/2014/main" id="{BF7E8894-D168-4A5B-9323-3789162D6EC0}"/>
              </a:ext>
            </a:extLst>
          </p:cNvPr>
          <p:cNvSpPr txBox="1"/>
          <p:nvPr/>
        </p:nvSpPr>
        <p:spPr>
          <a:xfrm>
            <a:off x="755576" y="771550"/>
            <a:ext cx="7427168" cy="738664"/>
          </a:xfrm>
          <a:prstGeom prst="rect">
            <a:avLst/>
          </a:prstGeom>
          <a:noFill/>
        </p:spPr>
        <p:txBody>
          <a:bodyPr wrap="square" rtlCol="0">
            <a:spAutoFit/>
          </a:bodyPr>
          <a:lstStyle/>
          <a:p>
            <a:r>
              <a:rPr lang="en-US" altLang="zh-CN" sz="1400" dirty="0"/>
              <a:t>FLV Body</a:t>
            </a:r>
            <a:r>
              <a:rPr lang="zh-CN" altLang="en-US" sz="1400" dirty="0"/>
              <a:t>由一系列的</a:t>
            </a:r>
            <a:r>
              <a:rPr lang="en-US" altLang="zh-CN" sz="1400" dirty="0"/>
              <a:t>Tag</a:t>
            </a:r>
            <a:r>
              <a:rPr lang="zh-CN" altLang="en-US" sz="1400" dirty="0"/>
              <a:t>组成。其中，每个</a:t>
            </a:r>
            <a:r>
              <a:rPr lang="en-US" altLang="zh-CN" sz="1400" dirty="0"/>
              <a:t>Tag</a:t>
            </a:r>
            <a:r>
              <a:rPr lang="zh-CN" altLang="en-US" sz="1400" dirty="0"/>
              <a:t>前面还包含了</a:t>
            </a:r>
            <a:r>
              <a:rPr lang="en-US" altLang="zh-CN" sz="1400" dirty="0"/>
              <a:t>Previous Tag Size</a:t>
            </a:r>
            <a:r>
              <a:rPr lang="zh-CN" altLang="en-US" sz="1400" dirty="0"/>
              <a:t>字段，表示前面一个</a:t>
            </a:r>
            <a:r>
              <a:rPr lang="en-US" altLang="zh-CN" sz="1400" dirty="0"/>
              <a:t>Tag</a:t>
            </a:r>
            <a:r>
              <a:rPr lang="zh-CN" altLang="en-US" sz="1400" dirty="0"/>
              <a:t>的大小。</a:t>
            </a:r>
            <a:r>
              <a:rPr lang="en-US" altLang="zh-CN" sz="1400" dirty="0"/>
              <a:t>Tag</a:t>
            </a:r>
            <a:r>
              <a:rPr lang="zh-CN" altLang="en-US" sz="1400" dirty="0"/>
              <a:t>的类型可以是视频、音频和</a:t>
            </a:r>
            <a:r>
              <a:rPr lang="en-US" altLang="zh-CN" sz="1400" dirty="0"/>
              <a:t>Script</a:t>
            </a:r>
            <a:r>
              <a:rPr lang="zh-CN" altLang="en-US" sz="1400" dirty="0"/>
              <a:t>，每个</a:t>
            </a:r>
            <a:r>
              <a:rPr lang="en-US" altLang="zh-CN" sz="1400" dirty="0"/>
              <a:t>Tag</a:t>
            </a:r>
            <a:r>
              <a:rPr lang="zh-CN" altLang="en-US" sz="1400" dirty="0"/>
              <a:t>只能包含以上三种类型的数据中的一种。</a:t>
            </a:r>
          </a:p>
        </p:txBody>
      </p:sp>
      <p:pic>
        <p:nvPicPr>
          <p:cNvPr id="4" name="图片 3">
            <a:extLst>
              <a:ext uri="{FF2B5EF4-FFF2-40B4-BE49-F238E27FC236}">
                <a16:creationId xmlns:a16="http://schemas.microsoft.com/office/drawing/2014/main" id="{47D68786-9134-4438-AEE4-CA7A06AAD884}"/>
              </a:ext>
            </a:extLst>
          </p:cNvPr>
          <p:cNvPicPr>
            <a:picLocks noChangeAspect="1"/>
          </p:cNvPicPr>
          <p:nvPr/>
        </p:nvPicPr>
        <p:blipFill>
          <a:blip r:embed="rId2"/>
          <a:stretch>
            <a:fillRect/>
          </a:stretch>
        </p:blipFill>
        <p:spPr>
          <a:xfrm>
            <a:off x="1907704" y="1563638"/>
            <a:ext cx="4752528" cy="3108326"/>
          </a:xfrm>
          <a:prstGeom prst="rect">
            <a:avLst/>
          </a:prstGeom>
        </p:spPr>
      </p:pic>
    </p:spTree>
    <p:extLst>
      <p:ext uri="{BB962C8B-B14F-4D97-AF65-F5344CB8AC3E}">
        <p14:creationId xmlns:p14="http://schemas.microsoft.com/office/powerpoint/2010/main" val="35832642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26DF6-9302-4C76-9F59-F09B69B46F87}"/>
              </a:ext>
            </a:extLst>
          </p:cNvPr>
          <p:cNvSpPr>
            <a:spLocks noGrp="1"/>
          </p:cNvSpPr>
          <p:nvPr>
            <p:ph type="title"/>
          </p:nvPr>
        </p:nvSpPr>
        <p:spPr/>
        <p:txBody>
          <a:bodyPr>
            <a:normAutofit fontScale="90000"/>
          </a:bodyPr>
          <a:lstStyle/>
          <a:p>
            <a:r>
              <a:rPr lang="en-US" altLang="zh-CN" dirty="0"/>
              <a:t>FLV Body Tag</a:t>
            </a:r>
            <a:r>
              <a:rPr lang="zh-CN" altLang="en-US" dirty="0"/>
              <a:t>解析</a:t>
            </a:r>
          </a:p>
        </p:txBody>
      </p:sp>
      <p:sp>
        <p:nvSpPr>
          <p:cNvPr id="3" name="文本框 2">
            <a:extLst>
              <a:ext uri="{FF2B5EF4-FFF2-40B4-BE49-F238E27FC236}">
                <a16:creationId xmlns:a16="http://schemas.microsoft.com/office/drawing/2014/main" id="{B150CFA1-60BC-4195-8339-091B9727372C}"/>
              </a:ext>
            </a:extLst>
          </p:cNvPr>
          <p:cNvSpPr txBox="1"/>
          <p:nvPr/>
        </p:nvSpPr>
        <p:spPr>
          <a:xfrm>
            <a:off x="889248" y="915566"/>
            <a:ext cx="7715200" cy="523220"/>
          </a:xfrm>
          <a:prstGeom prst="rect">
            <a:avLst/>
          </a:prstGeom>
          <a:noFill/>
        </p:spPr>
        <p:txBody>
          <a:bodyPr wrap="square" rtlCol="0">
            <a:spAutoFit/>
          </a:bodyPr>
          <a:lstStyle/>
          <a:p>
            <a:r>
              <a:rPr lang="en-US" altLang="zh-CN" sz="1400" dirty="0"/>
              <a:t>Tag</a:t>
            </a:r>
            <a:r>
              <a:rPr lang="zh-CN" altLang="en-US" sz="1400" dirty="0"/>
              <a:t>也是由两部分组成的：</a:t>
            </a:r>
            <a:r>
              <a:rPr lang="en-US" altLang="zh-CN" sz="1400" dirty="0"/>
              <a:t>Tag Header</a:t>
            </a:r>
            <a:r>
              <a:rPr lang="zh-CN" altLang="en-US" sz="1400" dirty="0"/>
              <a:t>和</a:t>
            </a:r>
            <a:r>
              <a:rPr lang="en-US" altLang="zh-CN" sz="1400" dirty="0"/>
              <a:t>Tag Data</a:t>
            </a:r>
            <a:r>
              <a:rPr lang="zh-CN" altLang="en-US" sz="1400" dirty="0"/>
              <a:t>。</a:t>
            </a:r>
            <a:r>
              <a:rPr lang="en-US" altLang="zh-CN" sz="1400" dirty="0"/>
              <a:t>Tag Header</a:t>
            </a:r>
            <a:r>
              <a:rPr lang="zh-CN" altLang="en-US" sz="1400" dirty="0"/>
              <a:t>里存放的是当前</a:t>
            </a:r>
            <a:r>
              <a:rPr lang="en-US" altLang="zh-CN" sz="1400" dirty="0"/>
              <a:t>Tag</a:t>
            </a:r>
            <a:r>
              <a:rPr lang="zh-CN" altLang="en-US" sz="1400" dirty="0"/>
              <a:t>的类型、数据区（</a:t>
            </a:r>
            <a:r>
              <a:rPr lang="en-US" altLang="zh-CN" sz="1400" dirty="0"/>
              <a:t>Tag Data</a:t>
            </a:r>
            <a:r>
              <a:rPr lang="zh-CN" altLang="en-US" sz="1400" dirty="0"/>
              <a:t>）长度等信息，具体如下：</a:t>
            </a:r>
          </a:p>
        </p:txBody>
      </p:sp>
      <p:sp>
        <p:nvSpPr>
          <p:cNvPr id="4" name="文本框 3">
            <a:extLst>
              <a:ext uri="{FF2B5EF4-FFF2-40B4-BE49-F238E27FC236}">
                <a16:creationId xmlns:a16="http://schemas.microsoft.com/office/drawing/2014/main" id="{C0A5E998-E057-4F5E-982C-72523AE4E536}"/>
              </a:ext>
            </a:extLst>
          </p:cNvPr>
          <p:cNvSpPr txBox="1"/>
          <p:nvPr/>
        </p:nvSpPr>
        <p:spPr>
          <a:xfrm>
            <a:off x="1043608" y="1486230"/>
            <a:ext cx="7436523" cy="276999"/>
          </a:xfrm>
          <a:prstGeom prst="rect">
            <a:avLst/>
          </a:prstGeom>
          <a:noFill/>
        </p:spPr>
        <p:txBody>
          <a:bodyPr wrap="none" rtlCol="0">
            <a:spAutoFit/>
          </a:bodyPr>
          <a:lstStyle/>
          <a:p>
            <a:pPr marL="285750" indent="-285750">
              <a:buFont typeface="Arial" panose="020B0604020202020204" pitchFamily="34" charset="0"/>
              <a:buChar char="•"/>
            </a:pPr>
            <a:r>
              <a:rPr lang="en-US" altLang="zh-CN" sz="1200" dirty="0"/>
              <a:t>Tag</a:t>
            </a:r>
            <a:r>
              <a:rPr lang="zh-CN" altLang="en-US" sz="1200" dirty="0"/>
              <a:t>类型</a:t>
            </a:r>
            <a:r>
              <a:rPr lang="en-US" altLang="zh-CN" sz="1200" dirty="0"/>
              <a:t>: </a:t>
            </a:r>
            <a:r>
              <a:rPr lang="zh-CN" altLang="en-US" sz="1200" dirty="0"/>
              <a:t>占用</a:t>
            </a:r>
            <a:r>
              <a:rPr lang="en-US" altLang="zh-CN" sz="1200" dirty="0"/>
              <a:t>1</a:t>
            </a:r>
            <a:r>
              <a:rPr lang="zh-CN" altLang="en-US" sz="1200" dirty="0"/>
              <a:t>字节，</a:t>
            </a:r>
            <a:r>
              <a:rPr lang="en-US" altLang="zh-CN" sz="1200" dirty="0"/>
              <a:t>0x08</a:t>
            </a:r>
            <a:r>
              <a:rPr lang="zh-CN" altLang="en-US" sz="1200" dirty="0"/>
              <a:t>：音频</a:t>
            </a:r>
            <a:r>
              <a:rPr lang="en-US" altLang="zh-CN" sz="1200" dirty="0"/>
              <a:t>; 0x09</a:t>
            </a:r>
            <a:r>
              <a:rPr lang="zh-CN" altLang="en-US" sz="1200" dirty="0"/>
              <a:t>：视频</a:t>
            </a:r>
            <a:r>
              <a:rPr lang="en-US" altLang="zh-CN" sz="1200" dirty="0"/>
              <a:t>; 0x12</a:t>
            </a:r>
            <a:r>
              <a:rPr lang="zh-CN" altLang="en-US" sz="1200" dirty="0"/>
              <a:t>：脚本</a:t>
            </a:r>
            <a:r>
              <a:rPr lang="en-US" altLang="zh-CN" sz="1200" dirty="0"/>
              <a:t>; </a:t>
            </a:r>
            <a:r>
              <a:rPr lang="zh-CN" altLang="en-US" sz="1200" dirty="0"/>
              <a:t>其他：保留。不同类型</a:t>
            </a:r>
            <a:r>
              <a:rPr lang="en-US" altLang="zh-CN" sz="1200" dirty="0"/>
              <a:t>Tag Data</a:t>
            </a:r>
            <a:r>
              <a:rPr lang="zh-CN" altLang="en-US" sz="1200" dirty="0"/>
              <a:t>的格式不一样</a:t>
            </a:r>
          </a:p>
        </p:txBody>
      </p:sp>
      <p:sp>
        <p:nvSpPr>
          <p:cNvPr id="5" name="文本框 4">
            <a:extLst>
              <a:ext uri="{FF2B5EF4-FFF2-40B4-BE49-F238E27FC236}">
                <a16:creationId xmlns:a16="http://schemas.microsoft.com/office/drawing/2014/main" id="{41E28DF0-1381-4742-8D93-CE35A0F7259B}"/>
              </a:ext>
            </a:extLst>
          </p:cNvPr>
          <p:cNvSpPr txBox="1"/>
          <p:nvPr/>
        </p:nvSpPr>
        <p:spPr>
          <a:xfrm>
            <a:off x="1043608" y="1817617"/>
            <a:ext cx="3779304" cy="276999"/>
          </a:xfrm>
          <a:prstGeom prst="rect">
            <a:avLst/>
          </a:prstGeom>
          <a:noFill/>
        </p:spPr>
        <p:txBody>
          <a:bodyPr wrap="none" rtlCol="0">
            <a:spAutoFit/>
          </a:bodyPr>
          <a:lstStyle/>
          <a:p>
            <a:pPr marL="285750" indent="-285750">
              <a:buFont typeface="Arial" panose="020B0604020202020204" pitchFamily="34" charset="0"/>
              <a:buChar char="•"/>
            </a:pPr>
            <a:r>
              <a:rPr lang="zh-CN" altLang="en-US" sz="1200" dirty="0"/>
              <a:t>数据区长度</a:t>
            </a:r>
            <a:r>
              <a:rPr lang="en-US" altLang="zh-CN" sz="1200" dirty="0"/>
              <a:t>: </a:t>
            </a:r>
            <a:r>
              <a:rPr lang="zh-CN" altLang="en-US" sz="1200" dirty="0"/>
              <a:t>占用</a:t>
            </a:r>
            <a:r>
              <a:rPr lang="en-US" altLang="zh-CN" sz="1200" dirty="0"/>
              <a:t>3</a:t>
            </a:r>
            <a:r>
              <a:rPr lang="zh-CN" altLang="en-US" sz="1200" dirty="0"/>
              <a:t>字节，表示</a:t>
            </a:r>
            <a:r>
              <a:rPr lang="en-US" altLang="zh-CN" sz="1200" dirty="0"/>
              <a:t>Tag Data</a:t>
            </a:r>
            <a:r>
              <a:rPr lang="zh-CN" altLang="en-US" sz="1200" dirty="0"/>
              <a:t>的数据长度</a:t>
            </a:r>
          </a:p>
        </p:txBody>
      </p:sp>
      <p:sp>
        <p:nvSpPr>
          <p:cNvPr id="6" name="文本框 5">
            <a:extLst>
              <a:ext uri="{FF2B5EF4-FFF2-40B4-BE49-F238E27FC236}">
                <a16:creationId xmlns:a16="http://schemas.microsoft.com/office/drawing/2014/main" id="{FA6F00CB-5F72-4E9C-BD5E-8ADBABD33A82}"/>
              </a:ext>
            </a:extLst>
          </p:cNvPr>
          <p:cNvSpPr txBox="1"/>
          <p:nvPr/>
        </p:nvSpPr>
        <p:spPr>
          <a:xfrm>
            <a:off x="1046720" y="2150162"/>
            <a:ext cx="7570086" cy="276999"/>
          </a:xfrm>
          <a:prstGeom prst="rect">
            <a:avLst/>
          </a:prstGeom>
          <a:noFill/>
        </p:spPr>
        <p:txBody>
          <a:bodyPr wrap="none" rtlCol="0">
            <a:spAutoFit/>
          </a:bodyPr>
          <a:lstStyle/>
          <a:p>
            <a:pPr marL="285750" indent="-285750">
              <a:buFont typeface="Arial" panose="020B0604020202020204" pitchFamily="34" charset="0"/>
              <a:buChar char="•"/>
            </a:pPr>
            <a:r>
              <a:rPr lang="en-US" altLang="zh-CN" sz="1200" dirty="0"/>
              <a:t>Timestamp: </a:t>
            </a:r>
            <a:r>
              <a:rPr lang="zh-CN" altLang="en-US" sz="1200" dirty="0"/>
              <a:t>占用</a:t>
            </a:r>
            <a:r>
              <a:rPr lang="en-US" altLang="zh-CN" sz="1200" dirty="0"/>
              <a:t>3</a:t>
            </a:r>
            <a:r>
              <a:rPr lang="zh-CN" altLang="en-US" sz="1200" dirty="0"/>
              <a:t>字节，时间戳</a:t>
            </a:r>
            <a:r>
              <a:rPr lang="en-US" altLang="zh-CN" sz="1200" dirty="0"/>
              <a:t>,  </a:t>
            </a:r>
            <a:r>
              <a:rPr lang="zh-CN" altLang="en-US" sz="1200" dirty="0"/>
              <a:t>当</a:t>
            </a:r>
            <a:r>
              <a:rPr lang="en-US" altLang="zh-CN" sz="1200" dirty="0"/>
              <a:t>Tag</a:t>
            </a:r>
            <a:r>
              <a:rPr lang="zh-CN" altLang="en-US" sz="1200" dirty="0"/>
              <a:t>类型是脚本时，设置为</a:t>
            </a:r>
            <a:r>
              <a:rPr lang="en-US" altLang="zh-CN" sz="1200" dirty="0"/>
              <a:t>0</a:t>
            </a:r>
            <a:r>
              <a:rPr lang="zh-CN" altLang="en-US" sz="1200" dirty="0"/>
              <a:t>，其他类型根据实际情况计算，会影响解码</a:t>
            </a:r>
          </a:p>
        </p:txBody>
      </p:sp>
      <p:sp>
        <p:nvSpPr>
          <p:cNvPr id="7" name="文本框 6">
            <a:extLst>
              <a:ext uri="{FF2B5EF4-FFF2-40B4-BE49-F238E27FC236}">
                <a16:creationId xmlns:a16="http://schemas.microsoft.com/office/drawing/2014/main" id="{6B7CA8B7-690C-4B0F-937F-6998F3F068FD}"/>
              </a:ext>
            </a:extLst>
          </p:cNvPr>
          <p:cNvSpPr txBox="1"/>
          <p:nvPr/>
        </p:nvSpPr>
        <p:spPr>
          <a:xfrm>
            <a:off x="1043608" y="2474605"/>
            <a:ext cx="7476855" cy="646331"/>
          </a:xfrm>
          <a:prstGeom prst="rect">
            <a:avLst/>
          </a:prstGeom>
          <a:noFill/>
        </p:spPr>
        <p:txBody>
          <a:bodyPr wrap="none" rtlCol="0">
            <a:spAutoFit/>
          </a:bodyPr>
          <a:lstStyle/>
          <a:p>
            <a:pPr marL="285750" indent="-285750">
              <a:buFont typeface="Arial" panose="020B0604020202020204" pitchFamily="34" charset="0"/>
              <a:buChar char="•"/>
            </a:pPr>
            <a:r>
              <a:rPr lang="en-US" altLang="zh-CN" sz="1200" dirty="0" err="1"/>
              <a:t>Timestamp_ex</a:t>
            </a:r>
            <a:r>
              <a:rPr lang="en-US" altLang="zh-CN" sz="1200" dirty="0"/>
              <a:t>: </a:t>
            </a:r>
            <a:r>
              <a:rPr lang="zh-CN" altLang="en-US" sz="1200" dirty="0"/>
              <a:t>占用</a:t>
            </a:r>
            <a:r>
              <a:rPr lang="en-US" altLang="zh-CN" sz="1200" dirty="0"/>
              <a:t>1</a:t>
            </a:r>
            <a:r>
              <a:rPr lang="zh-CN" altLang="en-US" sz="1200" dirty="0"/>
              <a:t>字节，</a:t>
            </a:r>
            <a:r>
              <a:rPr lang="en-US" altLang="zh-CN" sz="1200" dirty="0"/>
              <a:t>Timestamp</a:t>
            </a:r>
            <a:r>
              <a:rPr lang="zh-CN" altLang="en-US" sz="1200" dirty="0"/>
              <a:t>的扩展，当</a:t>
            </a:r>
            <a:r>
              <a:rPr lang="en-US" altLang="zh-CN" sz="1200" dirty="0"/>
              <a:t>24</a:t>
            </a:r>
            <a:r>
              <a:rPr lang="zh-CN" altLang="en-US" sz="1200" dirty="0"/>
              <a:t>位数值不够用的时候，该字节代表最高位，将时间戳</a:t>
            </a:r>
            <a:endParaRPr lang="en-US" altLang="zh-CN" sz="1200" dirty="0"/>
          </a:p>
          <a:p>
            <a:r>
              <a:rPr lang="zh-CN" altLang="en-US" sz="1200" dirty="0"/>
              <a:t>        扩展成</a:t>
            </a:r>
            <a:r>
              <a:rPr lang="en-US" altLang="zh-CN" sz="1200" dirty="0"/>
              <a:t>32</a:t>
            </a:r>
            <a:r>
              <a:rPr lang="zh-CN" altLang="en-US" sz="1200" dirty="0"/>
              <a:t>位</a:t>
            </a:r>
            <a:endParaRPr lang="en-US" altLang="zh-CN" sz="1200" dirty="0"/>
          </a:p>
          <a:p>
            <a:pPr marL="171450" indent="-171450">
              <a:buFont typeface="Arial" panose="020B0604020202020204" pitchFamily="34" charset="0"/>
              <a:buChar char="•"/>
            </a:pPr>
            <a:r>
              <a:rPr lang="en-US" altLang="zh-CN" sz="1200" dirty="0"/>
              <a:t>   </a:t>
            </a:r>
            <a:r>
              <a:rPr lang="en-US" altLang="zh-CN" sz="1200" dirty="0" err="1"/>
              <a:t>StreamID</a:t>
            </a:r>
            <a:r>
              <a:rPr lang="en-US" altLang="zh-CN" sz="1200" dirty="0"/>
              <a:t>: </a:t>
            </a:r>
            <a:r>
              <a:rPr lang="zh-CN" altLang="en-US" sz="1200" dirty="0"/>
              <a:t>占用</a:t>
            </a:r>
            <a:r>
              <a:rPr lang="en-US" altLang="zh-CN" sz="1200" dirty="0"/>
              <a:t>3</a:t>
            </a:r>
            <a:r>
              <a:rPr lang="zh-CN" altLang="en-US" sz="1200" dirty="0"/>
              <a:t>字节，固定为</a:t>
            </a:r>
            <a:r>
              <a:rPr lang="en-US" altLang="zh-CN" sz="1200" dirty="0"/>
              <a:t>0</a:t>
            </a:r>
            <a:endParaRPr lang="zh-CN" altLang="en-US" sz="1200" dirty="0"/>
          </a:p>
        </p:txBody>
      </p:sp>
    </p:spTree>
    <p:extLst>
      <p:ext uri="{BB962C8B-B14F-4D97-AF65-F5344CB8AC3E}">
        <p14:creationId xmlns:p14="http://schemas.microsoft.com/office/powerpoint/2010/main" val="118192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fade">
                                      <p:cBhvr>
                                        <p:cTn id="40" dur="1000"/>
                                        <p:tgtEl>
                                          <p:spTgt spid="7">
                                            <p:txEl>
                                              <p:pRg st="1" end="1"/>
                                            </p:txEl>
                                          </p:spTgt>
                                        </p:tgtEl>
                                      </p:cBhvr>
                                    </p:animEffect>
                                    <p:anim calcmode="lin" valueType="num">
                                      <p:cBhvr>
                                        <p:cTn id="4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1000"/>
                                        <p:tgtEl>
                                          <p:spTgt spid="7">
                                            <p:txEl>
                                              <p:pRg st="2" end="2"/>
                                            </p:txEl>
                                          </p:spTgt>
                                        </p:tgtEl>
                                      </p:cBhvr>
                                    </p:animEffect>
                                    <p:anim calcmode="lin" valueType="num">
                                      <p:cBhvr>
                                        <p:cTn id="4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项目背景</a:t>
            </a:r>
            <a:endParaRPr lang="zh-CN" altLang="en-US" sz="1200" b="1" dirty="0"/>
          </a:p>
        </p:txBody>
      </p:sp>
      <p:sp>
        <p:nvSpPr>
          <p:cNvPr id="7" name="矩形 160"/>
          <p:cNvSpPr>
            <a:spLocks noChangeArrowheads="1"/>
          </p:cNvSpPr>
          <p:nvPr/>
        </p:nvSpPr>
        <p:spPr bwMode="auto">
          <a:xfrm flipH="1">
            <a:off x="-756592" y="1176566"/>
            <a:ext cx="11161240" cy="2664296"/>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 fmla="*/ 0 w 7260238"/>
              <a:gd name="connsiteY0" fmla="*/ 0 h 3090960"/>
              <a:gd name="connsiteX1" fmla="*/ 7260238 w 7260238"/>
              <a:gd name="connsiteY1" fmla="*/ 0 h 3090960"/>
              <a:gd name="connsiteX2" fmla="*/ 7260238 w 7260238"/>
              <a:gd name="connsiteY2" fmla="*/ 3090960 h 3090960"/>
              <a:gd name="connsiteX3" fmla="*/ 666205 w 7260238"/>
              <a:gd name="connsiteY3" fmla="*/ 3090960 h 3090960"/>
              <a:gd name="connsiteX4" fmla="*/ 0 w 7260238"/>
              <a:gd name="connsiteY4" fmla="*/ 0 h 309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headEnd/>
            <a:tailEnd/>
          </a:ln>
        </p:spPr>
        <p:txBody>
          <a:bodyPr anchor="ctr"/>
          <a:lstStyle/>
          <a:p>
            <a:pPr algn="ctr">
              <a:defRPr/>
            </a:pPr>
            <a:endParaRPr lang="zh-CN" altLang="en-US" b="1" dirty="0">
              <a:solidFill>
                <a:srgbClr val="FFC000"/>
              </a:solidFill>
              <a:latin typeface="+mn-ea"/>
              <a:ea typeface="+mn-ea"/>
            </a:endParaRPr>
          </a:p>
        </p:txBody>
      </p:sp>
      <p:sp>
        <p:nvSpPr>
          <p:cNvPr id="10" name="矩形 9"/>
          <p:cNvSpPr/>
          <p:nvPr/>
        </p:nvSpPr>
        <p:spPr>
          <a:xfrm flipH="1">
            <a:off x="251520" y="1292839"/>
            <a:ext cx="8186857" cy="2086725"/>
          </a:xfrm>
          <a:prstGeom prst="rect">
            <a:avLst/>
          </a:prstGeom>
        </p:spPr>
        <p:txBody>
          <a:bodyPr wrap="none">
            <a:spAutoFit/>
          </a:bodyPr>
          <a:lstStyle/>
          <a:p>
            <a:pPr fontAlgn="base">
              <a:lnSpc>
                <a:spcPct val="120000"/>
              </a:lnSpc>
            </a:pPr>
            <a:r>
              <a:rPr lang="en-US" altLang="zh-CN" sz="1200" dirty="0">
                <a:solidFill>
                  <a:schemeClr val="accent1"/>
                </a:solidFill>
                <a:latin typeface="微软雅黑" pitchFamily="34" charset="-122"/>
                <a:ea typeface="微软雅黑" pitchFamily="34" charset="-122"/>
                <a:sym typeface="Arial" pitchFamily="34" charset="0"/>
              </a:rPr>
              <a:t>Pitta</a:t>
            </a:r>
            <a:r>
              <a:rPr lang="zh-CN" altLang="en-US" sz="1200" dirty="0">
                <a:solidFill>
                  <a:schemeClr val="accent1"/>
                </a:solidFill>
                <a:latin typeface="微软雅黑" pitchFamily="34" charset="-122"/>
                <a:ea typeface="微软雅黑" pitchFamily="34" charset="-122"/>
                <a:sym typeface="Arial" pitchFamily="34" charset="0"/>
              </a:rPr>
              <a:t>是无人机新创团队 </a:t>
            </a:r>
            <a:r>
              <a:rPr lang="en-US" altLang="zh-CN" sz="1200" dirty="0">
                <a:solidFill>
                  <a:schemeClr val="accent1"/>
                </a:solidFill>
                <a:latin typeface="微软雅黑" pitchFamily="34" charset="-122"/>
                <a:ea typeface="微软雅黑" pitchFamily="34" charset="-122"/>
                <a:sym typeface="Arial" pitchFamily="34" charset="0"/>
              </a:rPr>
              <a:t>EYEDEA </a:t>
            </a:r>
            <a:r>
              <a:rPr lang="zh-CN" altLang="en-US" sz="1200" dirty="0">
                <a:solidFill>
                  <a:schemeClr val="accent1"/>
                </a:solidFill>
                <a:latin typeface="微软雅黑" pitchFamily="34" charset="-122"/>
                <a:ea typeface="微软雅黑" pitchFamily="34" charset="-122"/>
                <a:sym typeface="Arial" pitchFamily="34" charset="0"/>
              </a:rPr>
              <a:t>推出了一款新型的“飞行运动相机”，与市面上的无人机不同，它主打小巧和多形态，</a:t>
            </a:r>
            <a:endParaRPr lang="en-US" altLang="zh-CN" sz="1200" dirty="0">
              <a:solidFill>
                <a:schemeClr val="accent1"/>
              </a:solidFill>
              <a:latin typeface="微软雅黑" pitchFamily="34" charset="-122"/>
              <a:ea typeface="微软雅黑" pitchFamily="34" charset="-122"/>
              <a:sym typeface="Arial" pitchFamily="34" charset="0"/>
            </a:endParaRPr>
          </a:p>
          <a:p>
            <a:pPr fontAlgn="base">
              <a:lnSpc>
                <a:spcPct val="120000"/>
              </a:lnSpc>
            </a:pPr>
            <a:r>
              <a:rPr lang="zh-CN" altLang="en-US" sz="1200" dirty="0">
                <a:solidFill>
                  <a:schemeClr val="accent1"/>
                </a:solidFill>
                <a:latin typeface="微软雅黑" pitchFamily="34" charset="-122"/>
                <a:ea typeface="微软雅黑" pitchFamily="34" charset="-122"/>
                <a:sym typeface="Arial" pitchFamily="34" charset="0"/>
              </a:rPr>
              <a:t>能够通过“拆件变形”的方式，切换无人机、运动相机以及监控相机三种形态，是一个无人机和运动相机的结合体，</a:t>
            </a:r>
            <a:endParaRPr lang="en-US" altLang="zh-CN" sz="1200" dirty="0">
              <a:solidFill>
                <a:schemeClr val="accent1"/>
              </a:solidFill>
              <a:latin typeface="微软雅黑" pitchFamily="34" charset="-122"/>
              <a:ea typeface="微软雅黑" pitchFamily="34" charset="-122"/>
              <a:sym typeface="Arial" pitchFamily="34" charset="0"/>
            </a:endParaRPr>
          </a:p>
          <a:p>
            <a:pPr fontAlgn="base">
              <a:lnSpc>
                <a:spcPct val="120000"/>
              </a:lnSpc>
            </a:pPr>
            <a:r>
              <a:rPr lang="zh-CN" altLang="en-US" sz="1200" dirty="0">
                <a:solidFill>
                  <a:schemeClr val="accent1"/>
                </a:solidFill>
                <a:latin typeface="微软雅黑" pitchFamily="34" charset="-122"/>
                <a:ea typeface="微软雅黑" pitchFamily="34" charset="-122"/>
                <a:sym typeface="Arial" pitchFamily="34" charset="0"/>
              </a:rPr>
              <a:t>尺寸为 </a:t>
            </a:r>
            <a:r>
              <a:rPr lang="en-US" altLang="zh-CN" sz="1200" dirty="0">
                <a:solidFill>
                  <a:schemeClr val="accent1"/>
                </a:solidFill>
                <a:latin typeface="微软雅黑" pitchFamily="34" charset="-122"/>
                <a:ea typeface="微软雅黑" pitchFamily="34" charset="-122"/>
                <a:sym typeface="Arial" pitchFamily="34" charset="0"/>
              </a:rPr>
              <a:t>170 </a:t>
            </a:r>
            <a:r>
              <a:rPr lang="zh-CN" altLang="en-US" sz="1200" dirty="0">
                <a:solidFill>
                  <a:schemeClr val="accent1"/>
                </a:solidFill>
                <a:latin typeface="微软雅黑" pitchFamily="34" charset="-122"/>
                <a:ea typeface="微软雅黑" pitchFamily="34" charset="-122"/>
                <a:sym typeface="Arial" pitchFamily="34" charset="0"/>
              </a:rPr>
              <a:t>毫米，重量为 </a:t>
            </a:r>
            <a:r>
              <a:rPr lang="en-US" altLang="zh-CN" sz="1200" dirty="0">
                <a:solidFill>
                  <a:schemeClr val="accent1"/>
                </a:solidFill>
                <a:latin typeface="微软雅黑" pitchFamily="34" charset="-122"/>
                <a:ea typeface="微软雅黑" pitchFamily="34" charset="-122"/>
                <a:sym typeface="Arial" pitchFamily="34" charset="0"/>
              </a:rPr>
              <a:t>200 </a:t>
            </a:r>
            <a:r>
              <a:rPr lang="zh-CN" altLang="en-US" sz="1200" dirty="0">
                <a:solidFill>
                  <a:schemeClr val="accent1"/>
                </a:solidFill>
                <a:latin typeface="微软雅黑" pitchFamily="34" charset="-122"/>
                <a:ea typeface="微软雅黑" pitchFamily="34" charset="-122"/>
                <a:sym typeface="Arial" pitchFamily="34" charset="0"/>
              </a:rPr>
              <a:t>克，基本上都可以单手掌握。</a:t>
            </a:r>
            <a:endParaRPr lang="en-US" altLang="zh-CN" sz="1200" dirty="0">
              <a:solidFill>
                <a:schemeClr val="accent1"/>
              </a:solidFill>
              <a:latin typeface="微软雅黑" pitchFamily="34" charset="-122"/>
              <a:ea typeface="微软雅黑" pitchFamily="34" charset="-122"/>
              <a:sym typeface="Arial" pitchFamily="34" charset="0"/>
            </a:endParaRPr>
          </a:p>
          <a:p>
            <a:pPr fontAlgn="base">
              <a:lnSpc>
                <a:spcPct val="120000"/>
              </a:lnSpc>
            </a:pPr>
            <a:endParaRPr lang="en-US" altLang="zh-CN" sz="1200" dirty="0">
              <a:solidFill>
                <a:schemeClr val="accent1"/>
              </a:solidFill>
              <a:latin typeface="微软雅黑" pitchFamily="34" charset="-122"/>
              <a:ea typeface="微软雅黑" pitchFamily="34" charset="-122"/>
              <a:sym typeface="Arial" pitchFamily="34" charset="0"/>
            </a:endParaRPr>
          </a:p>
          <a:p>
            <a:pPr fontAlgn="base">
              <a:lnSpc>
                <a:spcPct val="120000"/>
              </a:lnSpc>
            </a:pPr>
            <a:r>
              <a:rPr lang="zh-CN" altLang="en-US" sz="1200" dirty="0">
                <a:solidFill>
                  <a:schemeClr val="accent1"/>
                </a:solidFill>
                <a:latin typeface="微软雅黑" pitchFamily="34" charset="-122"/>
                <a:ea typeface="微软雅黑" pitchFamily="34" charset="-122"/>
                <a:sym typeface="Arial" pitchFamily="34" charset="0"/>
              </a:rPr>
              <a:t>配备 </a:t>
            </a:r>
            <a:r>
              <a:rPr lang="en-US" altLang="zh-CN" sz="1200" dirty="0">
                <a:solidFill>
                  <a:schemeClr val="accent1"/>
                </a:solidFill>
                <a:latin typeface="微软雅黑" pitchFamily="34" charset="-122"/>
                <a:ea typeface="微软雅黑" pitchFamily="34" charset="-122"/>
                <a:sym typeface="Arial" pitchFamily="34" charset="0"/>
              </a:rPr>
              <a:t>GPS </a:t>
            </a:r>
            <a:r>
              <a:rPr lang="zh-CN" altLang="en-US" sz="1200" dirty="0">
                <a:solidFill>
                  <a:schemeClr val="accent1"/>
                </a:solidFill>
                <a:latin typeface="微软雅黑" pitchFamily="34" charset="-122"/>
                <a:ea typeface="微软雅黑" pitchFamily="34" charset="-122"/>
                <a:sym typeface="Arial" pitchFamily="34" charset="0"/>
              </a:rPr>
              <a:t>和轨道模式，自动跟踪，自动着陆，返航，</a:t>
            </a:r>
            <a:r>
              <a:rPr lang="en-US" altLang="zh-CN" sz="1200" dirty="0">
                <a:solidFill>
                  <a:schemeClr val="accent1"/>
                </a:solidFill>
                <a:latin typeface="微软雅黑" pitchFamily="34" charset="-122"/>
                <a:ea typeface="微软雅黑" pitchFamily="34" charset="-122"/>
                <a:sym typeface="Arial" pitchFamily="34" charset="0"/>
              </a:rPr>
              <a:t>360°</a:t>
            </a:r>
            <a:r>
              <a:rPr lang="zh-CN" altLang="en-US" sz="1200" dirty="0">
                <a:solidFill>
                  <a:schemeClr val="accent1"/>
                </a:solidFill>
                <a:latin typeface="微软雅黑" pitchFamily="34" charset="-122"/>
                <a:ea typeface="微软雅黑" pitchFamily="34" charset="-122"/>
                <a:sym typeface="Arial" pitchFamily="34" charset="0"/>
              </a:rPr>
              <a:t>全景，悬停和地形感知等模式，</a:t>
            </a:r>
            <a:endParaRPr lang="en-US" altLang="zh-CN" sz="1200" dirty="0">
              <a:solidFill>
                <a:schemeClr val="accent1"/>
              </a:solidFill>
              <a:latin typeface="微软雅黑" pitchFamily="34" charset="-122"/>
              <a:ea typeface="微软雅黑" pitchFamily="34" charset="-122"/>
              <a:sym typeface="Arial" pitchFamily="34" charset="0"/>
            </a:endParaRPr>
          </a:p>
          <a:p>
            <a:pPr fontAlgn="base">
              <a:lnSpc>
                <a:spcPct val="120000"/>
              </a:lnSpc>
            </a:pPr>
            <a:r>
              <a:rPr lang="zh-CN" altLang="en-US" sz="1200" dirty="0">
                <a:solidFill>
                  <a:schemeClr val="accent1"/>
                </a:solidFill>
                <a:latin typeface="微软雅黑" pitchFamily="34" charset="-122"/>
                <a:ea typeface="微软雅黑" pitchFamily="34" charset="-122"/>
                <a:sym typeface="Arial" pitchFamily="34" charset="0"/>
              </a:rPr>
              <a:t>在无人机模式下，飞行时间为 </a:t>
            </a:r>
            <a:r>
              <a:rPr lang="en-US" altLang="zh-CN" sz="1200" dirty="0">
                <a:solidFill>
                  <a:schemeClr val="accent1"/>
                </a:solidFill>
                <a:latin typeface="微软雅黑" pitchFamily="34" charset="-122"/>
                <a:ea typeface="微软雅黑" pitchFamily="34" charset="-122"/>
                <a:sym typeface="Arial" pitchFamily="34" charset="0"/>
              </a:rPr>
              <a:t>15 </a:t>
            </a:r>
            <a:r>
              <a:rPr lang="zh-CN" altLang="en-US" sz="1200" dirty="0">
                <a:solidFill>
                  <a:schemeClr val="accent1"/>
                </a:solidFill>
                <a:latin typeface="微软雅黑" pitchFamily="34" charset="-122"/>
                <a:ea typeface="微软雅黑" pitchFamily="34" charset="-122"/>
                <a:sym typeface="Arial" pitchFamily="34" charset="0"/>
              </a:rPr>
              <a:t>分钟。在摄像模式下可获得超过 </a:t>
            </a:r>
            <a:r>
              <a:rPr lang="en-US" altLang="zh-CN" sz="1200" dirty="0">
                <a:solidFill>
                  <a:schemeClr val="accent1"/>
                </a:solidFill>
                <a:latin typeface="微软雅黑" pitchFamily="34" charset="-122"/>
                <a:ea typeface="微软雅黑" pitchFamily="34" charset="-122"/>
                <a:sym typeface="Arial" pitchFamily="34" charset="0"/>
              </a:rPr>
              <a:t>100 </a:t>
            </a:r>
            <a:r>
              <a:rPr lang="zh-CN" altLang="en-US" sz="1200" dirty="0">
                <a:solidFill>
                  <a:schemeClr val="accent1"/>
                </a:solidFill>
                <a:latin typeface="微软雅黑" pitchFamily="34" charset="-122"/>
                <a:ea typeface="微软雅黑" pitchFamily="34" charset="-122"/>
                <a:sym typeface="Arial" pitchFamily="34" charset="0"/>
              </a:rPr>
              <a:t>分钟的录像。</a:t>
            </a:r>
            <a:endParaRPr lang="en-US" altLang="zh-CN" sz="1200" dirty="0">
              <a:solidFill>
                <a:schemeClr val="accent1"/>
              </a:solidFill>
              <a:latin typeface="微软雅黑" pitchFamily="34" charset="-122"/>
              <a:ea typeface="微软雅黑" pitchFamily="34" charset="-122"/>
              <a:sym typeface="Arial" pitchFamily="34" charset="0"/>
            </a:endParaRPr>
          </a:p>
          <a:p>
            <a:pPr fontAlgn="base">
              <a:lnSpc>
                <a:spcPct val="120000"/>
              </a:lnSpc>
            </a:pPr>
            <a:r>
              <a:rPr lang="zh-CN" altLang="en-US" sz="1200" dirty="0">
                <a:solidFill>
                  <a:schemeClr val="accent1"/>
                </a:solidFill>
                <a:latin typeface="微软雅黑" pitchFamily="34" charset="-122"/>
                <a:ea typeface="微软雅黑" pitchFamily="34" charset="-122"/>
                <a:sym typeface="Arial" pitchFamily="34" charset="0"/>
              </a:rPr>
              <a:t>相机可以以 </a:t>
            </a:r>
            <a:r>
              <a:rPr lang="en-US" altLang="zh-CN" sz="1200" dirty="0">
                <a:solidFill>
                  <a:schemeClr val="accent1"/>
                </a:solidFill>
                <a:latin typeface="微软雅黑" pitchFamily="34" charset="-122"/>
                <a:ea typeface="微软雅黑" pitchFamily="34" charset="-122"/>
                <a:sym typeface="Arial" pitchFamily="34" charset="0"/>
              </a:rPr>
              <a:t>h.264 MP4 </a:t>
            </a:r>
            <a:r>
              <a:rPr lang="zh-CN" altLang="en-US" sz="1200" dirty="0">
                <a:solidFill>
                  <a:schemeClr val="accent1"/>
                </a:solidFill>
                <a:latin typeface="微软雅黑" pitchFamily="34" charset="-122"/>
                <a:ea typeface="微软雅黑" pitchFamily="34" charset="-122"/>
                <a:sym typeface="Arial" pitchFamily="34" charset="0"/>
              </a:rPr>
              <a:t>格式以 </a:t>
            </a:r>
            <a:r>
              <a:rPr lang="en-US" altLang="zh-CN" sz="1200" dirty="0">
                <a:solidFill>
                  <a:schemeClr val="accent1"/>
                </a:solidFill>
                <a:latin typeface="微软雅黑" pitchFamily="34" charset="-122"/>
                <a:ea typeface="微软雅黑" pitchFamily="34" charset="-122"/>
                <a:sym typeface="Arial" pitchFamily="34" charset="0"/>
              </a:rPr>
              <a:t>30 fps </a:t>
            </a:r>
            <a:r>
              <a:rPr lang="zh-CN" altLang="en-US" sz="1200" dirty="0">
                <a:solidFill>
                  <a:schemeClr val="accent1"/>
                </a:solidFill>
                <a:latin typeface="微软雅黑" pitchFamily="34" charset="-122"/>
                <a:ea typeface="微软雅黑" pitchFamily="34" charset="-122"/>
                <a:sym typeface="Arial" pitchFamily="34" charset="0"/>
              </a:rPr>
              <a:t>的速度拍摄 </a:t>
            </a:r>
            <a:r>
              <a:rPr lang="en-US" altLang="zh-CN" sz="1200" dirty="0">
                <a:solidFill>
                  <a:schemeClr val="accent1"/>
                </a:solidFill>
                <a:latin typeface="微软雅黑" pitchFamily="34" charset="-122"/>
                <a:ea typeface="微软雅黑" pitchFamily="34" charset="-122"/>
                <a:sym typeface="Arial" pitchFamily="34" charset="0"/>
              </a:rPr>
              <a:t>4K</a:t>
            </a:r>
            <a:r>
              <a:rPr lang="zh-CN" altLang="en-US" sz="1200" dirty="0">
                <a:solidFill>
                  <a:schemeClr val="accent1"/>
                </a:solidFill>
                <a:latin typeface="微软雅黑" pitchFamily="34" charset="-122"/>
                <a:ea typeface="微软雅黑" pitchFamily="34" charset="-122"/>
                <a:sym typeface="Arial" pitchFamily="34" charset="0"/>
              </a:rPr>
              <a:t>，支持时间间隔，慢动作和连拍。</a:t>
            </a:r>
            <a:endParaRPr lang="en-US" altLang="zh-CN" sz="1200" dirty="0">
              <a:solidFill>
                <a:schemeClr val="accent1"/>
              </a:solidFill>
              <a:latin typeface="微软雅黑" pitchFamily="34" charset="-122"/>
              <a:ea typeface="微软雅黑" pitchFamily="34" charset="-122"/>
              <a:sym typeface="Arial" pitchFamily="34" charset="0"/>
            </a:endParaRPr>
          </a:p>
          <a:p>
            <a:pPr fontAlgn="base">
              <a:lnSpc>
                <a:spcPct val="120000"/>
              </a:lnSpc>
            </a:pPr>
            <a:r>
              <a:rPr lang="zh-CN" altLang="en-US" sz="1200" dirty="0">
                <a:solidFill>
                  <a:schemeClr val="accent1"/>
                </a:solidFill>
                <a:latin typeface="微软雅黑" pitchFamily="34" charset="-122"/>
                <a:ea typeface="微软雅黑" pitchFamily="34" charset="-122"/>
                <a:sym typeface="Arial" pitchFamily="34" charset="0"/>
              </a:rPr>
              <a:t>它还具有智能视觉模块，可以让 </a:t>
            </a:r>
            <a:r>
              <a:rPr lang="en-US" altLang="zh-CN" sz="1200" dirty="0">
                <a:solidFill>
                  <a:schemeClr val="accent1"/>
                </a:solidFill>
                <a:latin typeface="微软雅黑" pitchFamily="34" charset="-122"/>
                <a:ea typeface="微软雅黑" pitchFamily="34" charset="-122"/>
                <a:sym typeface="Arial" pitchFamily="34" charset="0"/>
              </a:rPr>
              <a:t>pitta </a:t>
            </a:r>
            <a:r>
              <a:rPr lang="zh-CN" altLang="en-US" sz="1200" dirty="0">
                <a:solidFill>
                  <a:schemeClr val="accent1"/>
                </a:solidFill>
                <a:latin typeface="微软雅黑" pitchFamily="34" charset="-122"/>
                <a:ea typeface="微软雅黑" pitchFamily="34" charset="-122"/>
                <a:sym typeface="Arial" pitchFamily="34" charset="0"/>
              </a:rPr>
              <a:t>实时跟踪和跟踪用户。</a:t>
            </a:r>
          </a:p>
          <a:p>
            <a:pPr fontAlgn="base">
              <a:lnSpc>
                <a:spcPct val="120000"/>
              </a:lnSpc>
            </a:pPr>
            <a:endParaRPr lang="zh-CN" altLang="en-US" sz="1200" b="1" dirty="0">
              <a:solidFill>
                <a:schemeClr val="accent1"/>
              </a:solidFill>
              <a:latin typeface="微软雅黑" pitchFamily="34" charset="-122"/>
              <a:ea typeface="微软雅黑" pitchFamily="34" charset="-122"/>
              <a:sym typeface="Arial" pitchFamily="34" charset="0"/>
            </a:endParaRPr>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a:t>延迟符</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2975320"/>
            <a:ext cx="2362246" cy="1731083"/>
          </a:xfrm>
          <a:prstGeom prst="rect">
            <a:avLst/>
          </a:prstGeom>
        </p:spPr>
      </p:pic>
    </p:spTree>
    <p:extLst>
      <p:ext uri="{BB962C8B-B14F-4D97-AF65-F5344CB8AC3E}">
        <p14:creationId xmlns:p14="http://schemas.microsoft.com/office/powerpoint/2010/main" val="4936977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73610-6FA7-4E15-A3B5-42D6DFB36D16}"/>
              </a:ext>
            </a:extLst>
          </p:cNvPr>
          <p:cNvSpPr>
            <a:spLocks noGrp="1"/>
          </p:cNvSpPr>
          <p:nvPr>
            <p:ph type="title"/>
          </p:nvPr>
        </p:nvSpPr>
        <p:spPr>
          <a:xfrm>
            <a:off x="889248" y="195486"/>
            <a:ext cx="4978896" cy="395637"/>
          </a:xfrm>
        </p:spPr>
        <p:txBody>
          <a:bodyPr>
            <a:normAutofit fontScale="90000"/>
          </a:bodyPr>
          <a:lstStyle/>
          <a:p>
            <a:r>
              <a:rPr lang="en-US" altLang="zh-CN" dirty="0"/>
              <a:t>FLV Body </a:t>
            </a:r>
            <a:r>
              <a:rPr lang="zh-CN" altLang="en-US" dirty="0"/>
              <a:t>三种类型数据之</a:t>
            </a:r>
            <a:r>
              <a:rPr lang="en-US" altLang="zh-CN" dirty="0"/>
              <a:t>Script Tag Data </a:t>
            </a:r>
            <a:r>
              <a:rPr lang="zh-CN" altLang="en-US" dirty="0"/>
              <a:t>解析</a:t>
            </a:r>
          </a:p>
        </p:txBody>
      </p:sp>
      <p:sp>
        <p:nvSpPr>
          <p:cNvPr id="3" name="文本框 2">
            <a:extLst>
              <a:ext uri="{FF2B5EF4-FFF2-40B4-BE49-F238E27FC236}">
                <a16:creationId xmlns:a16="http://schemas.microsoft.com/office/drawing/2014/main" id="{C9544432-DF58-43CC-A6E2-82EE1C6CA25C}"/>
              </a:ext>
            </a:extLst>
          </p:cNvPr>
          <p:cNvSpPr txBox="1"/>
          <p:nvPr/>
        </p:nvSpPr>
        <p:spPr>
          <a:xfrm>
            <a:off x="827584" y="771550"/>
            <a:ext cx="7859216" cy="523220"/>
          </a:xfrm>
          <a:prstGeom prst="rect">
            <a:avLst/>
          </a:prstGeom>
          <a:noFill/>
        </p:spPr>
        <p:txBody>
          <a:bodyPr wrap="square" rtlCol="0">
            <a:spAutoFit/>
          </a:bodyPr>
          <a:lstStyle/>
          <a:p>
            <a:r>
              <a:rPr lang="en-US" altLang="zh-CN" sz="1400" dirty="0"/>
              <a:t>Script Tag Data</a:t>
            </a:r>
            <a:r>
              <a:rPr lang="zh-CN" altLang="en-US" sz="1400" dirty="0"/>
              <a:t>通常也称为</a:t>
            </a:r>
            <a:r>
              <a:rPr lang="en-US" altLang="zh-CN" sz="1400" dirty="0"/>
              <a:t>Metadata Tag</a:t>
            </a:r>
            <a:r>
              <a:rPr lang="zh-CN" altLang="en-US" sz="1400" dirty="0"/>
              <a:t>，会放一些关于</a:t>
            </a:r>
            <a:r>
              <a:rPr lang="en-US" altLang="zh-CN" sz="1400" dirty="0"/>
              <a:t>FLV</a:t>
            </a:r>
            <a:r>
              <a:rPr lang="zh-CN" altLang="en-US" sz="1400" dirty="0"/>
              <a:t>视频和音频的元数据信息如：</a:t>
            </a:r>
            <a:r>
              <a:rPr lang="en-US" altLang="zh-CN" sz="1400" dirty="0"/>
              <a:t>duration</a:t>
            </a:r>
            <a:r>
              <a:rPr lang="zh-CN" altLang="en-US" sz="1400" dirty="0"/>
              <a:t>、</a:t>
            </a:r>
            <a:r>
              <a:rPr lang="en-US" altLang="zh-CN" sz="1400" dirty="0"/>
              <a:t>width</a:t>
            </a:r>
            <a:r>
              <a:rPr lang="zh-CN" altLang="en-US" sz="1400" dirty="0"/>
              <a:t>、</a:t>
            </a:r>
            <a:r>
              <a:rPr lang="en-US" altLang="zh-CN" sz="1400" dirty="0"/>
              <a:t>height</a:t>
            </a:r>
            <a:r>
              <a:rPr lang="zh-CN" altLang="en-US" sz="1400" dirty="0"/>
              <a:t>等。该类型</a:t>
            </a:r>
            <a:r>
              <a:rPr lang="en-US" altLang="zh-CN" sz="1400" dirty="0"/>
              <a:t>Tag</a:t>
            </a:r>
            <a:r>
              <a:rPr lang="zh-CN" altLang="en-US" sz="1400" dirty="0"/>
              <a:t>一般会跟在</a:t>
            </a:r>
            <a:r>
              <a:rPr lang="en-US" altLang="zh-CN" sz="1400" dirty="0"/>
              <a:t>FLV Header</a:t>
            </a:r>
            <a:r>
              <a:rPr lang="zh-CN" altLang="en-US" sz="1400" dirty="0"/>
              <a:t>后面作为第一个</a:t>
            </a:r>
            <a:r>
              <a:rPr lang="en-US" altLang="zh-CN" sz="1400" dirty="0"/>
              <a:t>Tag</a:t>
            </a:r>
            <a:r>
              <a:rPr lang="zh-CN" altLang="en-US" sz="1400" dirty="0"/>
              <a:t>出现，而且只有一个。</a:t>
            </a:r>
          </a:p>
        </p:txBody>
      </p:sp>
      <p:sp>
        <p:nvSpPr>
          <p:cNvPr id="6" name="文本框 5">
            <a:extLst>
              <a:ext uri="{FF2B5EF4-FFF2-40B4-BE49-F238E27FC236}">
                <a16:creationId xmlns:a16="http://schemas.microsoft.com/office/drawing/2014/main" id="{738695AB-22B3-42E7-B4F8-7F2031F1A2EE}"/>
              </a:ext>
            </a:extLst>
          </p:cNvPr>
          <p:cNvSpPr txBox="1"/>
          <p:nvPr/>
        </p:nvSpPr>
        <p:spPr>
          <a:xfrm>
            <a:off x="827584" y="1294770"/>
            <a:ext cx="7859216" cy="523220"/>
          </a:xfrm>
          <a:prstGeom prst="rect">
            <a:avLst/>
          </a:prstGeom>
          <a:noFill/>
        </p:spPr>
        <p:txBody>
          <a:bodyPr wrap="square" rtlCol="0">
            <a:spAutoFit/>
          </a:bodyPr>
          <a:lstStyle/>
          <a:p>
            <a:r>
              <a:rPr lang="en-US" altLang="zh-CN" sz="1400" dirty="0"/>
              <a:t>Script Tag Data</a:t>
            </a:r>
            <a:r>
              <a:rPr lang="zh-CN" altLang="en-US" sz="1400" dirty="0"/>
              <a:t>的所有数据都是以 数据类型</a:t>
            </a:r>
            <a:r>
              <a:rPr lang="en-US" altLang="zh-CN" sz="1400" dirty="0"/>
              <a:t>+(</a:t>
            </a:r>
            <a:r>
              <a:rPr lang="zh-CN" altLang="en-US" sz="1400" dirty="0"/>
              <a:t>数据长度</a:t>
            </a:r>
            <a:r>
              <a:rPr lang="en-US" altLang="zh-CN" sz="1400" dirty="0"/>
              <a:t>)+</a:t>
            </a:r>
            <a:r>
              <a:rPr lang="zh-CN" altLang="en-US" sz="1400" dirty="0"/>
              <a:t>数据的格式出现，称为</a:t>
            </a:r>
            <a:r>
              <a:rPr lang="en-US" altLang="zh-CN" sz="1400" dirty="0" err="1"/>
              <a:t>amf</a:t>
            </a:r>
            <a:r>
              <a:rPr lang="zh-CN" altLang="en-US" sz="1400" dirty="0"/>
              <a:t>封装。其中数据类型占用</a:t>
            </a:r>
            <a:r>
              <a:rPr lang="en-US" altLang="zh-CN" sz="1400" dirty="0"/>
              <a:t>1</a:t>
            </a:r>
            <a:r>
              <a:rPr lang="zh-CN" altLang="en-US" sz="1400" dirty="0"/>
              <a:t>个字节，数据长度占用多少字节要由数据类型决定，最后才是实际的数据。</a:t>
            </a:r>
          </a:p>
        </p:txBody>
      </p:sp>
      <p:sp>
        <p:nvSpPr>
          <p:cNvPr id="7" name="文本框 6">
            <a:extLst>
              <a:ext uri="{FF2B5EF4-FFF2-40B4-BE49-F238E27FC236}">
                <a16:creationId xmlns:a16="http://schemas.microsoft.com/office/drawing/2014/main" id="{3AF5FB16-B9B7-4DAF-9E61-60B6BB73603A}"/>
              </a:ext>
            </a:extLst>
          </p:cNvPr>
          <p:cNvSpPr txBox="1"/>
          <p:nvPr/>
        </p:nvSpPr>
        <p:spPr>
          <a:xfrm>
            <a:off x="827584" y="1923678"/>
            <a:ext cx="7859216" cy="307777"/>
          </a:xfrm>
          <a:prstGeom prst="rect">
            <a:avLst/>
          </a:prstGeom>
          <a:noFill/>
        </p:spPr>
        <p:txBody>
          <a:bodyPr wrap="square" rtlCol="0">
            <a:spAutoFit/>
          </a:bodyPr>
          <a:lstStyle/>
          <a:p>
            <a:r>
              <a:rPr lang="zh-CN" altLang="en-US" sz="1400" dirty="0"/>
              <a:t>数据类型种类有：</a:t>
            </a:r>
          </a:p>
        </p:txBody>
      </p:sp>
      <p:pic>
        <p:nvPicPr>
          <p:cNvPr id="9" name="图片 8">
            <a:extLst>
              <a:ext uri="{FF2B5EF4-FFF2-40B4-BE49-F238E27FC236}">
                <a16:creationId xmlns:a16="http://schemas.microsoft.com/office/drawing/2014/main" id="{F0554370-F45D-44A6-BBBB-2B0B2151CE7F}"/>
              </a:ext>
            </a:extLst>
          </p:cNvPr>
          <p:cNvPicPr>
            <a:picLocks noChangeAspect="1"/>
          </p:cNvPicPr>
          <p:nvPr/>
        </p:nvPicPr>
        <p:blipFill>
          <a:blip r:embed="rId3"/>
          <a:stretch>
            <a:fillRect/>
          </a:stretch>
        </p:blipFill>
        <p:spPr>
          <a:xfrm>
            <a:off x="3419872" y="2090310"/>
            <a:ext cx="1657350" cy="2638425"/>
          </a:xfrm>
          <a:prstGeom prst="rect">
            <a:avLst/>
          </a:prstGeom>
        </p:spPr>
      </p:pic>
    </p:spTree>
    <p:extLst>
      <p:ext uri="{BB962C8B-B14F-4D97-AF65-F5344CB8AC3E}">
        <p14:creationId xmlns:p14="http://schemas.microsoft.com/office/powerpoint/2010/main" val="36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AD089-D634-4AC2-813C-FF6D6996803E}"/>
              </a:ext>
            </a:extLst>
          </p:cNvPr>
          <p:cNvSpPr>
            <a:spLocks noGrp="1"/>
          </p:cNvSpPr>
          <p:nvPr>
            <p:ph type="title"/>
          </p:nvPr>
        </p:nvSpPr>
        <p:spPr>
          <a:xfrm>
            <a:off x="889248" y="195486"/>
            <a:ext cx="4859412" cy="395637"/>
          </a:xfrm>
        </p:spPr>
        <p:txBody>
          <a:bodyPr>
            <a:normAutofit fontScale="90000"/>
          </a:bodyPr>
          <a:lstStyle/>
          <a:p>
            <a:r>
              <a:rPr lang="en-US" altLang="zh-CN" dirty="0"/>
              <a:t>FLV Body </a:t>
            </a:r>
            <a:r>
              <a:rPr lang="zh-CN" altLang="en-US" dirty="0"/>
              <a:t>三种类型数据之</a:t>
            </a:r>
            <a:r>
              <a:rPr lang="en-US" altLang="zh-CN" dirty="0"/>
              <a:t>Script Tag Data </a:t>
            </a:r>
            <a:r>
              <a:rPr lang="zh-CN" altLang="en-US" dirty="0"/>
              <a:t>解析</a:t>
            </a:r>
          </a:p>
        </p:txBody>
      </p:sp>
      <p:sp>
        <p:nvSpPr>
          <p:cNvPr id="3" name="文本框 2">
            <a:extLst>
              <a:ext uri="{FF2B5EF4-FFF2-40B4-BE49-F238E27FC236}">
                <a16:creationId xmlns:a16="http://schemas.microsoft.com/office/drawing/2014/main" id="{1E446846-DCAC-4847-A116-9A284BC89AB7}"/>
              </a:ext>
            </a:extLst>
          </p:cNvPr>
          <p:cNvSpPr txBox="1"/>
          <p:nvPr/>
        </p:nvSpPr>
        <p:spPr>
          <a:xfrm>
            <a:off x="827584" y="771550"/>
            <a:ext cx="7992888" cy="1754326"/>
          </a:xfrm>
          <a:prstGeom prst="rect">
            <a:avLst/>
          </a:prstGeom>
          <a:noFill/>
        </p:spPr>
        <p:txBody>
          <a:bodyPr wrap="square" rtlCol="0">
            <a:spAutoFit/>
          </a:bodyPr>
          <a:lstStyle/>
          <a:p>
            <a:r>
              <a:rPr lang="en-US" altLang="zh-CN" sz="1200" dirty="0"/>
              <a:t>Script Tag Data</a:t>
            </a:r>
            <a:r>
              <a:rPr lang="zh-CN" altLang="en-US" sz="1200" dirty="0"/>
              <a:t>的数据格式：数据类型</a:t>
            </a:r>
            <a:r>
              <a:rPr lang="en-US" altLang="zh-CN" sz="1200" dirty="0"/>
              <a:t>+(</a:t>
            </a:r>
            <a:r>
              <a:rPr lang="zh-CN" altLang="en-US" sz="1200" dirty="0"/>
              <a:t>数据长度</a:t>
            </a:r>
            <a:r>
              <a:rPr lang="en-US" altLang="zh-CN" sz="1200" dirty="0"/>
              <a:t>)+</a:t>
            </a:r>
            <a:r>
              <a:rPr lang="zh-CN" altLang="en-US" sz="1200" dirty="0"/>
              <a:t>数据 </a:t>
            </a:r>
            <a:r>
              <a:rPr lang="en-US" altLang="zh-CN" sz="1200" dirty="0"/>
              <a:t>(</a:t>
            </a:r>
            <a:r>
              <a:rPr lang="en-US" altLang="zh-CN" sz="1200" dirty="0" err="1"/>
              <a:t>amf</a:t>
            </a:r>
            <a:r>
              <a:rPr lang="zh-CN" altLang="en-US" sz="1200" dirty="0"/>
              <a:t>封包</a:t>
            </a:r>
            <a:r>
              <a:rPr lang="en-US" altLang="zh-CN" sz="1200" dirty="0"/>
              <a:t>)</a:t>
            </a:r>
          </a:p>
          <a:p>
            <a:r>
              <a:rPr lang="zh-CN" altLang="en-US" sz="1200" dirty="0"/>
              <a:t>一般写入的信息是</a:t>
            </a:r>
            <a:r>
              <a:rPr lang="en-US" altLang="zh-CN" sz="1200" dirty="0"/>
              <a:t>onMetaData|width|720|height|1280</a:t>
            </a:r>
          </a:p>
          <a:p>
            <a:endParaRPr lang="en-US" altLang="zh-CN" sz="1200" dirty="0"/>
          </a:p>
          <a:p>
            <a:r>
              <a:rPr lang="zh-CN" altLang="en-US" sz="1200" dirty="0"/>
              <a:t>如何写入</a:t>
            </a:r>
            <a:r>
              <a:rPr lang="en-US" altLang="zh-CN" sz="1200" dirty="0" err="1"/>
              <a:t>onMetaData</a:t>
            </a:r>
            <a:r>
              <a:rPr lang="en-US" altLang="zh-CN" sz="1200" dirty="0"/>
              <a:t> ?</a:t>
            </a:r>
          </a:p>
          <a:p>
            <a:r>
              <a:rPr lang="zh-CN" altLang="en-US" sz="1200" dirty="0"/>
              <a:t>因为</a:t>
            </a:r>
            <a:r>
              <a:rPr lang="en-US" altLang="zh-CN" sz="1200" dirty="0"/>
              <a:t>”</a:t>
            </a:r>
            <a:r>
              <a:rPr lang="en-US" altLang="zh-CN" sz="1200" dirty="0" err="1"/>
              <a:t>onMetaData</a:t>
            </a:r>
            <a:r>
              <a:rPr lang="en-US" altLang="zh-CN" sz="1200" dirty="0"/>
              <a:t>”</a:t>
            </a:r>
            <a:r>
              <a:rPr lang="zh-CN" altLang="en-US" sz="1200" dirty="0"/>
              <a:t>是字符串类型，所以写入的第一个字节是</a:t>
            </a:r>
            <a:r>
              <a:rPr lang="en-US" altLang="zh-CN" sz="1200" dirty="0"/>
              <a:t>0x02</a:t>
            </a:r>
          </a:p>
          <a:p>
            <a:r>
              <a:rPr lang="zh-CN" altLang="en-US" sz="1200" dirty="0"/>
              <a:t>第</a:t>
            </a:r>
            <a:r>
              <a:rPr lang="en-US" altLang="zh-CN" sz="1200" dirty="0"/>
              <a:t>2</a:t>
            </a:r>
            <a:r>
              <a:rPr lang="zh-CN" altLang="en-US" sz="1200" dirty="0"/>
              <a:t>、</a:t>
            </a:r>
            <a:r>
              <a:rPr lang="en-US" altLang="zh-CN" sz="1200" dirty="0"/>
              <a:t>3</a:t>
            </a:r>
            <a:r>
              <a:rPr lang="zh-CN" altLang="en-US" sz="1200" dirty="0"/>
              <a:t>字节表示数据长度，一般为</a:t>
            </a:r>
            <a:r>
              <a:rPr lang="en-US" altLang="zh-CN" sz="1200" dirty="0"/>
              <a:t>0x000A</a:t>
            </a:r>
            <a:r>
              <a:rPr lang="zh-CN" altLang="en-US" sz="1200" dirty="0"/>
              <a:t>，表示“</a:t>
            </a:r>
            <a:r>
              <a:rPr lang="en-US" altLang="zh-CN" sz="1200" dirty="0" err="1"/>
              <a:t>onMetaData</a:t>
            </a:r>
            <a:r>
              <a:rPr lang="en-US" altLang="zh-CN" sz="1200" dirty="0"/>
              <a:t>”</a:t>
            </a:r>
            <a:r>
              <a:rPr lang="zh-CN" altLang="en-US" sz="1200" dirty="0"/>
              <a:t>的长度</a:t>
            </a:r>
            <a:r>
              <a:rPr lang="en-US" altLang="zh-CN" sz="1200" dirty="0"/>
              <a:t>10.</a:t>
            </a:r>
          </a:p>
          <a:p>
            <a:r>
              <a:rPr lang="zh-CN" altLang="en-US" sz="1200" dirty="0"/>
              <a:t>最后写入</a:t>
            </a:r>
            <a:r>
              <a:rPr lang="en-US" altLang="zh-CN" sz="1200" dirty="0"/>
              <a:t>”</a:t>
            </a:r>
            <a:r>
              <a:rPr lang="en-US" altLang="zh-CN" sz="1200" dirty="0" err="1"/>
              <a:t>onMetaData</a:t>
            </a:r>
            <a:r>
              <a:rPr lang="en-US" altLang="zh-CN" sz="1200" dirty="0"/>
              <a:t>”, </a:t>
            </a:r>
            <a:r>
              <a:rPr lang="zh-CN" altLang="en-US" sz="1200" dirty="0"/>
              <a:t>对应的</a:t>
            </a:r>
            <a:r>
              <a:rPr lang="en-US" altLang="zh-CN" sz="1200" dirty="0"/>
              <a:t>16</a:t>
            </a:r>
            <a:r>
              <a:rPr lang="zh-CN" altLang="en-US" sz="1200" dirty="0"/>
              <a:t>进制为</a:t>
            </a:r>
            <a:r>
              <a:rPr lang="en-US" altLang="zh-CN" sz="1200" dirty="0"/>
              <a:t>6F,6E,4D,65,74,61,44,61,74,61</a:t>
            </a:r>
          </a:p>
          <a:p>
            <a:endParaRPr lang="en-US" altLang="zh-CN" sz="1200" dirty="0"/>
          </a:p>
          <a:p>
            <a:r>
              <a:rPr lang="zh-CN" altLang="en-US" sz="1200" dirty="0"/>
              <a:t>所以第一个</a:t>
            </a:r>
            <a:r>
              <a:rPr lang="en-US" altLang="zh-CN" sz="1200" dirty="0"/>
              <a:t>AMF</a:t>
            </a:r>
            <a:r>
              <a:rPr lang="zh-CN" altLang="en-US" sz="1200" dirty="0"/>
              <a:t>包是：</a:t>
            </a:r>
            <a:r>
              <a:rPr lang="en-US" altLang="zh-CN" sz="1200" dirty="0"/>
              <a:t> 02 00 0A 6F 6E 4D 65 74 61 44 61 74 61</a:t>
            </a:r>
            <a:endParaRPr lang="zh-CN" altLang="en-US" sz="1200" dirty="0"/>
          </a:p>
        </p:txBody>
      </p:sp>
      <p:sp>
        <p:nvSpPr>
          <p:cNvPr id="6" name="文本框 5">
            <a:extLst>
              <a:ext uri="{FF2B5EF4-FFF2-40B4-BE49-F238E27FC236}">
                <a16:creationId xmlns:a16="http://schemas.microsoft.com/office/drawing/2014/main" id="{DD4227C4-FDF9-4666-8107-36D4D218674C}"/>
              </a:ext>
            </a:extLst>
          </p:cNvPr>
          <p:cNvSpPr txBox="1"/>
          <p:nvPr/>
        </p:nvSpPr>
        <p:spPr>
          <a:xfrm>
            <a:off x="2514600" y="860155"/>
            <a:ext cx="4968552" cy="276999"/>
          </a:xfrm>
          <a:prstGeom prst="rect">
            <a:avLst/>
          </a:prstGeom>
          <a:noFill/>
        </p:spPr>
        <p:txBody>
          <a:bodyPr wrap="square" rtlCol="0">
            <a:spAutoFit/>
          </a:bodyPr>
          <a:lstStyle/>
          <a:p>
            <a:r>
              <a:rPr lang="zh-CN" altLang="en-US" sz="1200" dirty="0"/>
              <a:t>接着也以同样方式写入视频信息</a:t>
            </a:r>
            <a:r>
              <a:rPr lang="en-US" altLang="zh-CN" sz="1200" dirty="0"/>
              <a:t>, </a:t>
            </a:r>
            <a:r>
              <a:rPr lang="zh-CN" altLang="en-US" sz="1200" dirty="0"/>
              <a:t>以键值对写入，视频信息有：</a:t>
            </a:r>
          </a:p>
        </p:txBody>
      </p:sp>
      <p:pic>
        <p:nvPicPr>
          <p:cNvPr id="10" name="图片 9">
            <a:extLst>
              <a:ext uri="{FF2B5EF4-FFF2-40B4-BE49-F238E27FC236}">
                <a16:creationId xmlns:a16="http://schemas.microsoft.com/office/drawing/2014/main" id="{A152CCB0-0AD6-4C27-817E-D67E92CF8FB6}"/>
              </a:ext>
            </a:extLst>
          </p:cNvPr>
          <p:cNvPicPr>
            <a:picLocks noChangeAspect="1"/>
          </p:cNvPicPr>
          <p:nvPr/>
        </p:nvPicPr>
        <p:blipFill>
          <a:blip r:embed="rId3"/>
          <a:stretch>
            <a:fillRect/>
          </a:stretch>
        </p:blipFill>
        <p:spPr>
          <a:xfrm>
            <a:off x="911655" y="2641528"/>
            <a:ext cx="7427168" cy="1293817"/>
          </a:xfrm>
          <a:prstGeom prst="rect">
            <a:avLst/>
          </a:prstGeom>
        </p:spPr>
      </p:pic>
      <p:pic>
        <p:nvPicPr>
          <p:cNvPr id="5" name="图片 4">
            <a:extLst>
              <a:ext uri="{FF2B5EF4-FFF2-40B4-BE49-F238E27FC236}">
                <a16:creationId xmlns:a16="http://schemas.microsoft.com/office/drawing/2014/main" id="{59BF801A-42EE-4242-A1D6-A063F44F8040}"/>
              </a:ext>
            </a:extLst>
          </p:cNvPr>
          <p:cNvPicPr>
            <a:picLocks noChangeAspect="1"/>
          </p:cNvPicPr>
          <p:nvPr/>
        </p:nvPicPr>
        <p:blipFill>
          <a:blip r:embed="rId4"/>
          <a:stretch>
            <a:fillRect/>
          </a:stretch>
        </p:blipFill>
        <p:spPr>
          <a:xfrm>
            <a:off x="3203848" y="1228961"/>
            <a:ext cx="2544812" cy="2739658"/>
          </a:xfrm>
          <a:prstGeom prst="rect">
            <a:avLst/>
          </a:prstGeom>
        </p:spPr>
      </p:pic>
    </p:spTree>
    <p:extLst>
      <p:ext uri="{BB962C8B-B14F-4D97-AF65-F5344CB8AC3E}">
        <p14:creationId xmlns:p14="http://schemas.microsoft.com/office/powerpoint/2010/main" val="119924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xit" presetSubtype="0" fill="hold" grpId="0" nodeType="clickEffect">
                                  <p:stCondLst>
                                    <p:cond delay="0"/>
                                  </p:stCondLst>
                                  <p:childTnLst>
                                    <p:animEffect transition="out" filter="fade">
                                      <p:cBhvr>
                                        <p:cTn id="60" dur="1000"/>
                                        <p:tgtEl>
                                          <p:spTgt spid="3">
                                            <p:txEl>
                                              <p:pRg st="0" end="0"/>
                                            </p:txEl>
                                          </p:spTgt>
                                        </p:tgtEl>
                                      </p:cBhvr>
                                    </p:animEffect>
                                    <p:anim calcmode="lin" valueType="num">
                                      <p:cBhvr>
                                        <p:cTn id="61"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62" dur="1000"/>
                                        <p:tgtEl>
                                          <p:spTgt spid="3">
                                            <p:txEl>
                                              <p:pRg st="0" end="0"/>
                                            </p:txEl>
                                          </p:spTgt>
                                        </p:tgtEl>
                                        <p:attrNameLst>
                                          <p:attrName>ppt_y</p:attrName>
                                        </p:attrNameLst>
                                      </p:cBhvr>
                                      <p:tavLst>
                                        <p:tav tm="0">
                                          <p:val>
                                            <p:strVal val="ppt_y"/>
                                          </p:val>
                                        </p:tav>
                                        <p:tav tm="100000">
                                          <p:val>
                                            <p:strVal val="ppt_y+.1"/>
                                          </p:val>
                                        </p:tav>
                                      </p:tavLst>
                                    </p:anim>
                                    <p:set>
                                      <p:cBhvr>
                                        <p:cTn id="63" dur="1" fill="hold">
                                          <p:stCondLst>
                                            <p:cond delay="999"/>
                                          </p:stCondLst>
                                        </p:cTn>
                                        <p:tgtEl>
                                          <p:spTgt spid="3">
                                            <p:txEl>
                                              <p:pRg st="0" end="0"/>
                                            </p:txEl>
                                          </p:spTgt>
                                        </p:tgtEl>
                                        <p:attrNameLst>
                                          <p:attrName>style.visibility</p:attrName>
                                        </p:attrNameLst>
                                      </p:cBhvr>
                                      <p:to>
                                        <p:strVal val="hidden"/>
                                      </p:to>
                                    </p:set>
                                  </p:childTnLst>
                                </p:cTn>
                              </p:par>
                              <p:par>
                                <p:cTn id="64" presetID="42" presetClass="exit" presetSubtype="0" fill="hold" grpId="0" nodeType="withEffect">
                                  <p:stCondLst>
                                    <p:cond delay="0"/>
                                  </p:stCondLst>
                                  <p:childTnLst>
                                    <p:animEffect transition="out" filter="fade">
                                      <p:cBhvr>
                                        <p:cTn id="65" dur="1000"/>
                                        <p:tgtEl>
                                          <p:spTgt spid="3">
                                            <p:txEl>
                                              <p:pRg st="1" end="1"/>
                                            </p:txEl>
                                          </p:spTgt>
                                        </p:tgtEl>
                                      </p:cBhvr>
                                    </p:animEffect>
                                    <p:anim calcmode="lin" valueType="num">
                                      <p:cBhvr>
                                        <p:cTn id="66"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67" dur="1000"/>
                                        <p:tgtEl>
                                          <p:spTgt spid="3">
                                            <p:txEl>
                                              <p:pRg st="1" end="1"/>
                                            </p:txEl>
                                          </p:spTgt>
                                        </p:tgtEl>
                                        <p:attrNameLst>
                                          <p:attrName>ppt_y</p:attrName>
                                        </p:attrNameLst>
                                      </p:cBhvr>
                                      <p:tavLst>
                                        <p:tav tm="0">
                                          <p:val>
                                            <p:strVal val="ppt_y"/>
                                          </p:val>
                                        </p:tav>
                                        <p:tav tm="100000">
                                          <p:val>
                                            <p:strVal val="ppt_y+.1"/>
                                          </p:val>
                                        </p:tav>
                                      </p:tavLst>
                                    </p:anim>
                                    <p:set>
                                      <p:cBhvr>
                                        <p:cTn id="68" dur="1" fill="hold">
                                          <p:stCondLst>
                                            <p:cond delay="999"/>
                                          </p:stCondLst>
                                        </p:cTn>
                                        <p:tgtEl>
                                          <p:spTgt spid="3">
                                            <p:txEl>
                                              <p:pRg st="1" end="1"/>
                                            </p:txEl>
                                          </p:spTgt>
                                        </p:tgtEl>
                                        <p:attrNameLst>
                                          <p:attrName>style.visibility</p:attrName>
                                        </p:attrNameLst>
                                      </p:cBhvr>
                                      <p:to>
                                        <p:strVal val="hidden"/>
                                      </p:to>
                                    </p:set>
                                  </p:childTnLst>
                                </p:cTn>
                              </p:par>
                              <p:par>
                                <p:cTn id="69" presetID="42" presetClass="exit" presetSubtype="0" fill="hold" grpId="0" nodeType="withEffect">
                                  <p:stCondLst>
                                    <p:cond delay="0"/>
                                  </p:stCondLst>
                                  <p:childTnLst>
                                    <p:animEffect transition="out" filter="fade">
                                      <p:cBhvr>
                                        <p:cTn id="70" dur="1000"/>
                                        <p:tgtEl>
                                          <p:spTgt spid="3">
                                            <p:txEl>
                                              <p:pRg st="3" end="3"/>
                                            </p:txEl>
                                          </p:spTgt>
                                        </p:tgtEl>
                                      </p:cBhvr>
                                    </p:animEffect>
                                    <p:anim calcmode="lin" valueType="num">
                                      <p:cBhvr>
                                        <p:cTn id="71"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72" dur="1000"/>
                                        <p:tgtEl>
                                          <p:spTgt spid="3">
                                            <p:txEl>
                                              <p:pRg st="3" end="3"/>
                                            </p:txEl>
                                          </p:spTgt>
                                        </p:tgtEl>
                                        <p:attrNameLst>
                                          <p:attrName>ppt_y</p:attrName>
                                        </p:attrNameLst>
                                      </p:cBhvr>
                                      <p:tavLst>
                                        <p:tav tm="0">
                                          <p:val>
                                            <p:strVal val="ppt_y"/>
                                          </p:val>
                                        </p:tav>
                                        <p:tav tm="100000">
                                          <p:val>
                                            <p:strVal val="ppt_y+.1"/>
                                          </p:val>
                                        </p:tav>
                                      </p:tavLst>
                                    </p:anim>
                                    <p:set>
                                      <p:cBhvr>
                                        <p:cTn id="73" dur="1" fill="hold">
                                          <p:stCondLst>
                                            <p:cond delay="999"/>
                                          </p:stCondLst>
                                        </p:cTn>
                                        <p:tgtEl>
                                          <p:spTgt spid="3">
                                            <p:txEl>
                                              <p:pRg st="3" end="3"/>
                                            </p:txEl>
                                          </p:spTgt>
                                        </p:tgtEl>
                                        <p:attrNameLst>
                                          <p:attrName>style.visibility</p:attrName>
                                        </p:attrNameLst>
                                      </p:cBhvr>
                                      <p:to>
                                        <p:strVal val="hidden"/>
                                      </p:to>
                                    </p:set>
                                  </p:childTnLst>
                                </p:cTn>
                              </p:par>
                              <p:par>
                                <p:cTn id="74" presetID="42" presetClass="exit" presetSubtype="0" fill="hold" grpId="0" nodeType="withEffect">
                                  <p:stCondLst>
                                    <p:cond delay="0"/>
                                  </p:stCondLst>
                                  <p:childTnLst>
                                    <p:animEffect transition="out" filter="fade">
                                      <p:cBhvr>
                                        <p:cTn id="75" dur="1000"/>
                                        <p:tgtEl>
                                          <p:spTgt spid="3">
                                            <p:txEl>
                                              <p:pRg st="4" end="4"/>
                                            </p:txEl>
                                          </p:spTgt>
                                        </p:tgtEl>
                                      </p:cBhvr>
                                    </p:animEffect>
                                    <p:anim calcmode="lin" valueType="num">
                                      <p:cBhvr>
                                        <p:cTn id="76" dur="1000"/>
                                        <p:tgtEl>
                                          <p:spTgt spid="3">
                                            <p:txEl>
                                              <p:pRg st="4" end="4"/>
                                            </p:txEl>
                                          </p:spTgt>
                                        </p:tgtEl>
                                        <p:attrNameLst>
                                          <p:attrName>ppt_x</p:attrName>
                                        </p:attrNameLst>
                                      </p:cBhvr>
                                      <p:tavLst>
                                        <p:tav tm="0">
                                          <p:val>
                                            <p:strVal val="ppt_x"/>
                                          </p:val>
                                        </p:tav>
                                        <p:tav tm="100000">
                                          <p:val>
                                            <p:strVal val="ppt_x"/>
                                          </p:val>
                                        </p:tav>
                                      </p:tavLst>
                                    </p:anim>
                                    <p:anim calcmode="lin" valueType="num">
                                      <p:cBhvr>
                                        <p:cTn id="77" dur="1000"/>
                                        <p:tgtEl>
                                          <p:spTgt spid="3">
                                            <p:txEl>
                                              <p:pRg st="4" end="4"/>
                                            </p:txEl>
                                          </p:spTgt>
                                        </p:tgtEl>
                                        <p:attrNameLst>
                                          <p:attrName>ppt_y</p:attrName>
                                        </p:attrNameLst>
                                      </p:cBhvr>
                                      <p:tavLst>
                                        <p:tav tm="0">
                                          <p:val>
                                            <p:strVal val="ppt_y"/>
                                          </p:val>
                                        </p:tav>
                                        <p:tav tm="100000">
                                          <p:val>
                                            <p:strVal val="ppt_y+.1"/>
                                          </p:val>
                                        </p:tav>
                                      </p:tavLst>
                                    </p:anim>
                                    <p:set>
                                      <p:cBhvr>
                                        <p:cTn id="78" dur="1" fill="hold">
                                          <p:stCondLst>
                                            <p:cond delay="999"/>
                                          </p:stCondLst>
                                        </p:cTn>
                                        <p:tgtEl>
                                          <p:spTgt spid="3">
                                            <p:txEl>
                                              <p:pRg st="4" end="4"/>
                                            </p:txEl>
                                          </p:spTgt>
                                        </p:tgtEl>
                                        <p:attrNameLst>
                                          <p:attrName>style.visibility</p:attrName>
                                        </p:attrNameLst>
                                      </p:cBhvr>
                                      <p:to>
                                        <p:strVal val="hidden"/>
                                      </p:to>
                                    </p:set>
                                  </p:childTnLst>
                                </p:cTn>
                              </p:par>
                              <p:par>
                                <p:cTn id="79" presetID="42" presetClass="exit" presetSubtype="0" fill="hold" grpId="0" nodeType="withEffect">
                                  <p:stCondLst>
                                    <p:cond delay="0"/>
                                  </p:stCondLst>
                                  <p:childTnLst>
                                    <p:animEffect transition="out" filter="fade">
                                      <p:cBhvr>
                                        <p:cTn id="80" dur="1000"/>
                                        <p:tgtEl>
                                          <p:spTgt spid="3">
                                            <p:txEl>
                                              <p:pRg st="5" end="5"/>
                                            </p:txEl>
                                          </p:spTgt>
                                        </p:tgtEl>
                                      </p:cBhvr>
                                    </p:animEffect>
                                    <p:anim calcmode="lin" valueType="num">
                                      <p:cBhvr>
                                        <p:cTn id="81" dur="1000"/>
                                        <p:tgtEl>
                                          <p:spTgt spid="3">
                                            <p:txEl>
                                              <p:pRg st="5" end="5"/>
                                            </p:txEl>
                                          </p:spTgt>
                                        </p:tgtEl>
                                        <p:attrNameLst>
                                          <p:attrName>ppt_x</p:attrName>
                                        </p:attrNameLst>
                                      </p:cBhvr>
                                      <p:tavLst>
                                        <p:tav tm="0">
                                          <p:val>
                                            <p:strVal val="ppt_x"/>
                                          </p:val>
                                        </p:tav>
                                        <p:tav tm="100000">
                                          <p:val>
                                            <p:strVal val="ppt_x"/>
                                          </p:val>
                                        </p:tav>
                                      </p:tavLst>
                                    </p:anim>
                                    <p:anim calcmode="lin" valueType="num">
                                      <p:cBhvr>
                                        <p:cTn id="82" dur="1000"/>
                                        <p:tgtEl>
                                          <p:spTgt spid="3">
                                            <p:txEl>
                                              <p:pRg st="5" end="5"/>
                                            </p:txEl>
                                          </p:spTgt>
                                        </p:tgtEl>
                                        <p:attrNameLst>
                                          <p:attrName>ppt_y</p:attrName>
                                        </p:attrNameLst>
                                      </p:cBhvr>
                                      <p:tavLst>
                                        <p:tav tm="0">
                                          <p:val>
                                            <p:strVal val="ppt_y"/>
                                          </p:val>
                                        </p:tav>
                                        <p:tav tm="100000">
                                          <p:val>
                                            <p:strVal val="ppt_y+.1"/>
                                          </p:val>
                                        </p:tav>
                                      </p:tavLst>
                                    </p:anim>
                                    <p:set>
                                      <p:cBhvr>
                                        <p:cTn id="83" dur="1" fill="hold">
                                          <p:stCondLst>
                                            <p:cond delay="999"/>
                                          </p:stCondLst>
                                        </p:cTn>
                                        <p:tgtEl>
                                          <p:spTgt spid="3">
                                            <p:txEl>
                                              <p:pRg st="5" end="5"/>
                                            </p:txEl>
                                          </p:spTgt>
                                        </p:tgtEl>
                                        <p:attrNameLst>
                                          <p:attrName>style.visibility</p:attrName>
                                        </p:attrNameLst>
                                      </p:cBhvr>
                                      <p:to>
                                        <p:strVal val="hidden"/>
                                      </p:to>
                                    </p:set>
                                  </p:childTnLst>
                                </p:cTn>
                              </p:par>
                              <p:par>
                                <p:cTn id="84" presetID="42" presetClass="exit" presetSubtype="0" fill="hold" grpId="0" nodeType="withEffect">
                                  <p:stCondLst>
                                    <p:cond delay="0"/>
                                  </p:stCondLst>
                                  <p:childTnLst>
                                    <p:animEffect transition="out" filter="fade">
                                      <p:cBhvr>
                                        <p:cTn id="85" dur="1000"/>
                                        <p:tgtEl>
                                          <p:spTgt spid="3">
                                            <p:txEl>
                                              <p:pRg st="6" end="6"/>
                                            </p:txEl>
                                          </p:spTgt>
                                        </p:tgtEl>
                                      </p:cBhvr>
                                    </p:animEffect>
                                    <p:anim calcmode="lin" valueType="num">
                                      <p:cBhvr>
                                        <p:cTn id="86" dur="1000"/>
                                        <p:tgtEl>
                                          <p:spTgt spid="3">
                                            <p:txEl>
                                              <p:pRg st="6" end="6"/>
                                            </p:txEl>
                                          </p:spTgt>
                                        </p:tgtEl>
                                        <p:attrNameLst>
                                          <p:attrName>ppt_x</p:attrName>
                                        </p:attrNameLst>
                                      </p:cBhvr>
                                      <p:tavLst>
                                        <p:tav tm="0">
                                          <p:val>
                                            <p:strVal val="ppt_x"/>
                                          </p:val>
                                        </p:tav>
                                        <p:tav tm="100000">
                                          <p:val>
                                            <p:strVal val="ppt_x"/>
                                          </p:val>
                                        </p:tav>
                                      </p:tavLst>
                                    </p:anim>
                                    <p:anim calcmode="lin" valueType="num">
                                      <p:cBhvr>
                                        <p:cTn id="87" dur="1000"/>
                                        <p:tgtEl>
                                          <p:spTgt spid="3">
                                            <p:txEl>
                                              <p:pRg st="6" end="6"/>
                                            </p:txEl>
                                          </p:spTgt>
                                        </p:tgtEl>
                                        <p:attrNameLst>
                                          <p:attrName>ppt_y</p:attrName>
                                        </p:attrNameLst>
                                      </p:cBhvr>
                                      <p:tavLst>
                                        <p:tav tm="0">
                                          <p:val>
                                            <p:strVal val="ppt_y"/>
                                          </p:val>
                                        </p:tav>
                                        <p:tav tm="100000">
                                          <p:val>
                                            <p:strVal val="ppt_y+.1"/>
                                          </p:val>
                                        </p:tav>
                                      </p:tavLst>
                                    </p:anim>
                                    <p:set>
                                      <p:cBhvr>
                                        <p:cTn id="88" dur="1" fill="hold">
                                          <p:stCondLst>
                                            <p:cond delay="999"/>
                                          </p:stCondLst>
                                        </p:cTn>
                                        <p:tgtEl>
                                          <p:spTgt spid="3">
                                            <p:txEl>
                                              <p:pRg st="6" end="6"/>
                                            </p:txEl>
                                          </p:spTgt>
                                        </p:tgtEl>
                                        <p:attrNameLst>
                                          <p:attrName>style.visibility</p:attrName>
                                        </p:attrNameLst>
                                      </p:cBhvr>
                                      <p:to>
                                        <p:strVal val="hidden"/>
                                      </p:to>
                                    </p:set>
                                  </p:childTnLst>
                                </p:cTn>
                              </p:par>
                              <p:par>
                                <p:cTn id="89" presetID="42" presetClass="exit" presetSubtype="0" fill="hold" grpId="0" nodeType="withEffect">
                                  <p:stCondLst>
                                    <p:cond delay="0"/>
                                  </p:stCondLst>
                                  <p:childTnLst>
                                    <p:animEffect transition="out" filter="fade">
                                      <p:cBhvr>
                                        <p:cTn id="90" dur="1000"/>
                                        <p:tgtEl>
                                          <p:spTgt spid="3">
                                            <p:txEl>
                                              <p:pRg st="8" end="8"/>
                                            </p:txEl>
                                          </p:spTgt>
                                        </p:tgtEl>
                                      </p:cBhvr>
                                    </p:animEffect>
                                    <p:anim calcmode="lin" valueType="num">
                                      <p:cBhvr>
                                        <p:cTn id="91" dur="1000"/>
                                        <p:tgtEl>
                                          <p:spTgt spid="3">
                                            <p:txEl>
                                              <p:pRg st="8" end="8"/>
                                            </p:txEl>
                                          </p:spTgt>
                                        </p:tgtEl>
                                        <p:attrNameLst>
                                          <p:attrName>ppt_x</p:attrName>
                                        </p:attrNameLst>
                                      </p:cBhvr>
                                      <p:tavLst>
                                        <p:tav tm="0">
                                          <p:val>
                                            <p:strVal val="ppt_x"/>
                                          </p:val>
                                        </p:tav>
                                        <p:tav tm="100000">
                                          <p:val>
                                            <p:strVal val="ppt_x"/>
                                          </p:val>
                                        </p:tav>
                                      </p:tavLst>
                                    </p:anim>
                                    <p:anim calcmode="lin" valueType="num">
                                      <p:cBhvr>
                                        <p:cTn id="92" dur="1000"/>
                                        <p:tgtEl>
                                          <p:spTgt spid="3">
                                            <p:txEl>
                                              <p:pRg st="8" end="8"/>
                                            </p:txEl>
                                          </p:spTgt>
                                        </p:tgtEl>
                                        <p:attrNameLst>
                                          <p:attrName>ppt_y</p:attrName>
                                        </p:attrNameLst>
                                      </p:cBhvr>
                                      <p:tavLst>
                                        <p:tav tm="0">
                                          <p:val>
                                            <p:strVal val="ppt_y"/>
                                          </p:val>
                                        </p:tav>
                                        <p:tav tm="100000">
                                          <p:val>
                                            <p:strVal val="ppt_y+.1"/>
                                          </p:val>
                                        </p:tav>
                                      </p:tavLst>
                                    </p:anim>
                                    <p:set>
                                      <p:cBhvr>
                                        <p:cTn id="93" dur="1" fill="hold">
                                          <p:stCondLst>
                                            <p:cond delay="999"/>
                                          </p:stCondLst>
                                        </p:cTn>
                                        <p:tgtEl>
                                          <p:spTgt spid="3">
                                            <p:txEl>
                                              <p:pRg st="8" end="8"/>
                                            </p:txEl>
                                          </p:spTgt>
                                        </p:tgtEl>
                                        <p:attrNameLst>
                                          <p:attrName>style.visibility</p:attrName>
                                        </p:attrNameLst>
                                      </p:cBhvr>
                                      <p:to>
                                        <p:strVal val="hidden"/>
                                      </p:to>
                                    </p:set>
                                  </p:childTnLst>
                                </p:cTn>
                              </p:par>
                              <p:par>
                                <p:cTn id="94" presetID="42" presetClass="exit" presetSubtype="0" fill="hold" nodeType="withEffect">
                                  <p:stCondLst>
                                    <p:cond delay="0"/>
                                  </p:stCondLst>
                                  <p:childTnLst>
                                    <p:animEffect transition="out" filter="fade">
                                      <p:cBhvr>
                                        <p:cTn id="95" dur="1000"/>
                                        <p:tgtEl>
                                          <p:spTgt spid="10"/>
                                        </p:tgtEl>
                                      </p:cBhvr>
                                    </p:animEffect>
                                    <p:anim calcmode="lin" valueType="num">
                                      <p:cBhvr>
                                        <p:cTn id="96" dur="1000"/>
                                        <p:tgtEl>
                                          <p:spTgt spid="10"/>
                                        </p:tgtEl>
                                        <p:attrNameLst>
                                          <p:attrName>ppt_x</p:attrName>
                                        </p:attrNameLst>
                                      </p:cBhvr>
                                      <p:tavLst>
                                        <p:tav tm="0">
                                          <p:val>
                                            <p:strVal val="ppt_x"/>
                                          </p:val>
                                        </p:tav>
                                        <p:tav tm="100000">
                                          <p:val>
                                            <p:strVal val="ppt_x"/>
                                          </p:val>
                                        </p:tav>
                                      </p:tavLst>
                                    </p:anim>
                                    <p:anim calcmode="lin" valueType="num">
                                      <p:cBhvr>
                                        <p:cTn id="97" dur="1000"/>
                                        <p:tgtEl>
                                          <p:spTgt spid="10"/>
                                        </p:tgtEl>
                                        <p:attrNameLst>
                                          <p:attrName>ppt_y</p:attrName>
                                        </p:attrNameLst>
                                      </p:cBhvr>
                                      <p:tavLst>
                                        <p:tav tm="0">
                                          <p:val>
                                            <p:strVal val="ppt_y"/>
                                          </p:val>
                                        </p:tav>
                                        <p:tav tm="100000">
                                          <p:val>
                                            <p:strVal val="ppt_y+.1"/>
                                          </p:val>
                                        </p:tav>
                                      </p:tavLst>
                                    </p:anim>
                                    <p:set>
                                      <p:cBhvr>
                                        <p:cTn id="98" dur="1" fill="hold">
                                          <p:stCondLst>
                                            <p:cond delay="999"/>
                                          </p:stCondLst>
                                        </p:cTn>
                                        <p:tgtEl>
                                          <p:spTgt spid="10"/>
                                        </p:tgtEl>
                                        <p:attrNameLst>
                                          <p:attrName>style.visibility</p:attrName>
                                        </p:attrNameLst>
                                      </p:cBhvr>
                                      <p:to>
                                        <p:strVal val="hidden"/>
                                      </p:to>
                                    </p:set>
                                  </p:childTnLst>
                                </p:cTn>
                              </p:par>
                              <p:par>
                                <p:cTn id="99" presetID="42" presetClass="entr" presetSubtype="0" fill="hold" grpId="0" nodeType="withEffect">
                                  <p:stCondLst>
                                    <p:cond delay="0"/>
                                  </p:stCondLst>
                                  <p:childTnLst>
                                    <p:set>
                                      <p:cBhvr>
                                        <p:cTn id="100" dur="1" fill="hold">
                                          <p:stCondLst>
                                            <p:cond delay="0"/>
                                          </p:stCondLst>
                                        </p:cTn>
                                        <p:tgtEl>
                                          <p:spTgt spid="6"/>
                                        </p:tgtEl>
                                        <p:attrNameLst>
                                          <p:attrName>style.visibility</p:attrName>
                                        </p:attrNameLst>
                                      </p:cBhvr>
                                      <p:to>
                                        <p:strVal val="visible"/>
                                      </p:to>
                                    </p:set>
                                    <p:animEffect transition="in" filter="fade">
                                      <p:cBhvr>
                                        <p:cTn id="101" dur="1000"/>
                                        <p:tgtEl>
                                          <p:spTgt spid="6"/>
                                        </p:tgtEl>
                                      </p:cBhvr>
                                    </p:animEffect>
                                    <p:anim calcmode="lin" valueType="num">
                                      <p:cBhvr>
                                        <p:cTn id="102" dur="1000" fill="hold"/>
                                        <p:tgtEl>
                                          <p:spTgt spid="6"/>
                                        </p:tgtEl>
                                        <p:attrNameLst>
                                          <p:attrName>ppt_x</p:attrName>
                                        </p:attrNameLst>
                                      </p:cBhvr>
                                      <p:tavLst>
                                        <p:tav tm="0">
                                          <p:val>
                                            <p:strVal val="#ppt_x"/>
                                          </p:val>
                                        </p:tav>
                                        <p:tav tm="100000">
                                          <p:val>
                                            <p:strVal val="#ppt_x"/>
                                          </p:val>
                                        </p:tav>
                                      </p:tavLst>
                                    </p:anim>
                                    <p:anim calcmode="lin" valueType="num">
                                      <p:cBhvr>
                                        <p:cTn id="103" dur="1000" fill="hold"/>
                                        <p:tgtEl>
                                          <p:spTgt spid="6"/>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5"/>
                                        </p:tgtEl>
                                        <p:attrNameLst>
                                          <p:attrName>style.visibility</p:attrName>
                                        </p:attrNameLst>
                                      </p:cBhvr>
                                      <p:to>
                                        <p:strVal val="visible"/>
                                      </p:to>
                                    </p:set>
                                    <p:animEffect transition="in" filter="fade">
                                      <p:cBhvr>
                                        <p:cTn id="106" dur="1000"/>
                                        <p:tgtEl>
                                          <p:spTgt spid="5"/>
                                        </p:tgtEl>
                                      </p:cBhvr>
                                    </p:animEffect>
                                    <p:anim calcmode="lin" valueType="num">
                                      <p:cBhvr>
                                        <p:cTn id="107" dur="1000" fill="hold"/>
                                        <p:tgtEl>
                                          <p:spTgt spid="5"/>
                                        </p:tgtEl>
                                        <p:attrNameLst>
                                          <p:attrName>ppt_x</p:attrName>
                                        </p:attrNameLst>
                                      </p:cBhvr>
                                      <p:tavLst>
                                        <p:tav tm="0">
                                          <p:val>
                                            <p:strVal val="#ppt_x"/>
                                          </p:val>
                                        </p:tav>
                                        <p:tav tm="100000">
                                          <p:val>
                                            <p:strVal val="#ppt_x"/>
                                          </p:val>
                                        </p:tav>
                                      </p:tavLst>
                                    </p:anim>
                                    <p:anim calcmode="lin" valueType="num">
                                      <p:cBhvr>
                                        <p:cTn id="10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7A1A5-E0C6-4E7A-999B-FCF8A60711D0}"/>
              </a:ext>
            </a:extLst>
          </p:cNvPr>
          <p:cNvSpPr>
            <a:spLocks noGrp="1"/>
          </p:cNvSpPr>
          <p:nvPr>
            <p:ph type="title"/>
          </p:nvPr>
        </p:nvSpPr>
        <p:spPr>
          <a:xfrm>
            <a:off x="889248" y="195486"/>
            <a:ext cx="4834880" cy="395637"/>
          </a:xfrm>
        </p:spPr>
        <p:txBody>
          <a:bodyPr>
            <a:normAutofit fontScale="90000"/>
          </a:bodyPr>
          <a:lstStyle/>
          <a:p>
            <a:r>
              <a:rPr lang="en-US" altLang="zh-CN" dirty="0"/>
              <a:t>FLV Body </a:t>
            </a:r>
            <a:r>
              <a:rPr lang="zh-CN" altLang="en-US" dirty="0"/>
              <a:t>三种类型数据之</a:t>
            </a:r>
            <a:r>
              <a:rPr lang="en-US" altLang="zh-CN" dirty="0"/>
              <a:t>Video Tag Data </a:t>
            </a:r>
            <a:r>
              <a:rPr lang="zh-CN" altLang="en-US" dirty="0"/>
              <a:t>解析</a:t>
            </a:r>
          </a:p>
        </p:txBody>
      </p:sp>
      <p:sp>
        <p:nvSpPr>
          <p:cNvPr id="3" name="文本框 2">
            <a:extLst>
              <a:ext uri="{FF2B5EF4-FFF2-40B4-BE49-F238E27FC236}">
                <a16:creationId xmlns:a16="http://schemas.microsoft.com/office/drawing/2014/main" id="{E833D2D7-CF3A-423F-A923-41C7D16581A1}"/>
              </a:ext>
            </a:extLst>
          </p:cNvPr>
          <p:cNvSpPr txBox="1"/>
          <p:nvPr/>
        </p:nvSpPr>
        <p:spPr>
          <a:xfrm>
            <a:off x="889248" y="915566"/>
            <a:ext cx="7859216" cy="738664"/>
          </a:xfrm>
          <a:prstGeom prst="rect">
            <a:avLst/>
          </a:prstGeom>
          <a:noFill/>
        </p:spPr>
        <p:txBody>
          <a:bodyPr wrap="square" rtlCol="0">
            <a:spAutoFit/>
          </a:bodyPr>
          <a:lstStyle/>
          <a:p>
            <a:r>
              <a:rPr lang="en-US" altLang="zh-CN" sz="1400" dirty="0"/>
              <a:t>Video Tag Data</a:t>
            </a:r>
            <a:r>
              <a:rPr lang="zh-CN" altLang="en-US" sz="1400" dirty="0"/>
              <a:t>开始的第</a:t>
            </a:r>
            <a:r>
              <a:rPr lang="en-US" altLang="zh-CN" sz="1400" dirty="0"/>
              <a:t>1</a:t>
            </a:r>
            <a:r>
              <a:rPr lang="zh-CN" altLang="en-US" sz="1400" dirty="0"/>
              <a:t>个字节包含视频数据的参数信息，之后为视频流数据</a:t>
            </a:r>
            <a:r>
              <a:rPr lang="en-US" altLang="zh-CN" sz="1400" dirty="0" err="1"/>
              <a:t>VideoData</a:t>
            </a:r>
            <a:r>
              <a:rPr lang="zh-CN" altLang="en-US" sz="1400" dirty="0"/>
              <a:t>。</a:t>
            </a:r>
            <a:endParaRPr lang="en-US" altLang="zh-CN" sz="1400" dirty="0"/>
          </a:p>
          <a:p>
            <a:endParaRPr lang="en-US" altLang="zh-CN" sz="1400" dirty="0"/>
          </a:p>
          <a:p>
            <a:r>
              <a:rPr lang="zh-CN" altLang="en-US" sz="1400" dirty="0"/>
              <a:t>第一个字节分为两个标识，各占</a:t>
            </a:r>
            <a:r>
              <a:rPr lang="en-US" altLang="zh-CN" sz="1400" dirty="0"/>
              <a:t>4</a:t>
            </a:r>
            <a:r>
              <a:rPr lang="zh-CN" altLang="en-US" sz="1400" dirty="0"/>
              <a:t>位</a:t>
            </a:r>
          </a:p>
        </p:txBody>
      </p:sp>
      <p:sp>
        <p:nvSpPr>
          <p:cNvPr id="4" name="文本框 3">
            <a:extLst>
              <a:ext uri="{FF2B5EF4-FFF2-40B4-BE49-F238E27FC236}">
                <a16:creationId xmlns:a16="http://schemas.microsoft.com/office/drawing/2014/main" id="{B530E232-8188-4176-902E-AF3A27D5069F}"/>
              </a:ext>
            </a:extLst>
          </p:cNvPr>
          <p:cNvSpPr txBox="1"/>
          <p:nvPr/>
        </p:nvSpPr>
        <p:spPr>
          <a:xfrm>
            <a:off x="889248" y="1635646"/>
            <a:ext cx="7859216" cy="332398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err="1"/>
              <a:t>FrameType</a:t>
            </a:r>
            <a:r>
              <a:rPr lang="zh-CN" altLang="en-US" sz="1400" dirty="0"/>
              <a:t>：帧类型，占用第一个字节前</a:t>
            </a:r>
            <a:r>
              <a:rPr lang="en-US" altLang="zh-CN" sz="1400" dirty="0"/>
              <a:t>4</a:t>
            </a:r>
            <a:r>
              <a:rPr lang="zh-CN" altLang="en-US" sz="1400" dirty="0"/>
              <a:t>位，类型如下：</a:t>
            </a:r>
            <a:r>
              <a:rPr lang="en-US" altLang="zh-CN" sz="1400" dirty="0"/>
              <a:t> </a:t>
            </a:r>
          </a:p>
          <a:p>
            <a:pPr marL="742950" lvl="1" indent="-285750">
              <a:buFont typeface="Arial" panose="020B0604020202020204" pitchFamily="34" charset="0"/>
              <a:buChar char="•"/>
            </a:pPr>
            <a:r>
              <a:rPr lang="en-US" altLang="zh-CN" sz="1400" b="1" dirty="0"/>
              <a:t>1: </a:t>
            </a:r>
            <a:r>
              <a:rPr lang="zh-CN" altLang="en-US" sz="1400" b="1" dirty="0"/>
              <a:t>关键帧</a:t>
            </a:r>
            <a:endParaRPr lang="en-US" altLang="zh-CN" sz="1400" b="1" dirty="0"/>
          </a:p>
          <a:p>
            <a:pPr marL="742950" lvl="1" indent="-285750">
              <a:buFont typeface="Arial" panose="020B0604020202020204" pitchFamily="34" charset="0"/>
              <a:buChar char="•"/>
            </a:pPr>
            <a:r>
              <a:rPr lang="en-US" altLang="zh-CN" sz="1400" b="1" dirty="0"/>
              <a:t>2</a:t>
            </a:r>
            <a:r>
              <a:rPr lang="zh-CN" altLang="en-US" sz="1400" b="1" dirty="0"/>
              <a:t>：非关键帧</a:t>
            </a:r>
            <a:endParaRPr lang="en-US" altLang="zh-CN" sz="1400" b="1" dirty="0"/>
          </a:p>
          <a:p>
            <a:pPr marL="742950" lvl="1" indent="-285750">
              <a:buFont typeface="Arial" panose="020B0604020202020204" pitchFamily="34" charset="0"/>
              <a:buChar char="•"/>
            </a:pPr>
            <a:r>
              <a:rPr lang="en-US" altLang="zh-CN" sz="1400" dirty="0"/>
              <a:t>3</a:t>
            </a:r>
            <a:r>
              <a:rPr lang="zh-CN" altLang="en-US" sz="1400" dirty="0"/>
              <a:t>为</a:t>
            </a:r>
            <a:r>
              <a:rPr lang="en-US" altLang="zh-CN" sz="1400" dirty="0"/>
              <a:t>H263</a:t>
            </a:r>
            <a:r>
              <a:rPr lang="zh-CN" altLang="en-US" sz="1400" dirty="0"/>
              <a:t>的非关键帧</a:t>
            </a:r>
            <a:endParaRPr lang="en-US" altLang="zh-CN" sz="1400" dirty="0"/>
          </a:p>
          <a:p>
            <a:pPr marL="742950" lvl="1" indent="-285750">
              <a:buFont typeface="Arial" panose="020B0604020202020204" pitchFamily="34" charset="0"/>
              <a:buChar char="•"/>
            </a:pPr>
            <a:r>
              <a:rPr lang="en-US" altLang="zh-CN" sz="1400" dirty="0"/>
              <a:t>4</a:t>
            </a:r>
            <a:r>
              <a:rPr lang="zh-CN" altLang="en-US" sz="1400" dirty="0"/>
              <a:t>为服务器生成的关键帧</a:t>
            </a:r>
            <a:endParaRPr lang="en-US" altLang="zh-CN" sz="1400" dirty="0"/>
          </a:p>
          <a:p>
            <a:pPr marL="742950" lvl="1" indent="-285750">
              <a:buFont typeface="Arial" panose="020B0604020202020204" pitchFamily="34" charset="0"/>
              <a:buChar char="•"/>
            </a:pPr>
            <a:r>
              <a:rPr lang="en-US" altLang="zh-CN" sz="1400" dirty="0"/>
              <a:t>5</a:t>
            </a:r>
            <a:r>
              <a:rPr lang="zh-CN" altLang="en-US" sz="1400" dirty="0"/>
              <a:t>为视频信息或命令帧</a:t>
            </a:r>
            <a:endParaRPr lang="en-US" altLang="zh-CN" sz="1400" dirty="0"/>
          </a:p>
          <a:p>
            <a:endParaRPr lang="en-US" altLang="zh-CN" sz="1400" dirty="0"/>
          </a:p>
          <a:p>
            <a:pPr marL="285750" indent="-285750">
              <a:buFont typeface="Arial" panose="020B0604020202020204" pitchFamily="34" charset="0"/>
              <a:buChar char="•"/>
            </a:pPr>
            <a:r>
              <a:rPr lang="en-US" altLang="zh-CN" sz="1400" dirty="0" err="1"/>
              <a:t>CodeID</a:t>
            </a:r>
            <a:r>
              <a:rPr lang="zh-CN" altLang="en-US" sz="1400" dirty="0"/>
              <a:t>：编码</a:t>
            </a:r>
            <a:r>
              <a:rPr lang="en-US" altLang="zh-CN" sz="1400" dirty="0"/>
              <a:t>ID</a:t>
            </a:r>
            <a:r>
              <a:rPr lang="zh-CN" altLang="en-US" sz="1400" dirty="0"/>
              <a:t>，占用第一个字节后</a:t>
            </a:r>
            <a:r>
              <a:rPr lang="en-US" altLang="zh-CN" sz="1400" dirty="0"/>
              <a:t>4</a:t>
            </a:r>
            <a:r>
              <a:rPr lang="zh-CN" altLang="en-US" sz="1400" dirty="0"/>
              <a:t>位</a:t>
            </a:r>
            <a:r>
              <a:rPr lang="en-US" altLang="zh-CN" sz="1400" dirty="0"/>
              <a:t>, </a:t>
            </a:r>
            <a:r>
              <a:rPr lang="zh-CN" altLang="en-US" sz="1400" dirty="0"/>
              <a:t>不同编码对应不同</a:t>
            </a:r>
            <a:r>
              <a:rPr lang="en-US" altLang="zh-CN" sz="1400" dirty="0" err="1"/>
              <a:t>VideoData</a:t>
            </a:r>
            <a:r>
              <a:rPr lang="zh-CN" altLang="en-US" sz="1400" dirty="0"/>
              <a:t>：</a:t>
            </a:r>
            <a:endParaRPr lang="en-US" altLang="zh-CN" sz="1400" dirty="0"/>
          </a:p>
          <a:p>
            <a:pPr marL="742950" lvl="1" indent="-285750">
              <a:buFont typeface="Arial" panose="020B0604020202020204" pitchFamily="34" charset="0"/>
              <a:buChar char="•"/>
            </a:pPr>
            <a:r>
              <a:rPr lang="en-US" altLang="zh-CN" sz="1400" dirty="0"/>
              <a:t>1</a:t>
            </a:r>
            <a:r>
              <a:rPr lang="zh-CN" altLang="en-US" sz="1400" dirty="0"/>
              <a:t>：</a:t>
            </a:r>
            <a:r>
              <a:rPr lang="en-US" altLang="zh-CN" sz="1400" dirty="0"/>
              <a:t>JPEG</a:t>
            </a:r>
          </a:p>
          <a:p>
            <a:pPr marL="742950" lvl="1" indent="-285750">
              <a:buFont typeface="Arial" panose="020B0604020202020204" pitchFamily="34" charset="0"/>
              <a:buChar char="•"/>
            </a:pPr>
            <a:r>
              <a:rPr lang="en-US" altLang="zh-CN" sz="1400" dirty="0"/>
              <a:t>2</a:t>
            </a:r>
            <a:r>
              <a:rPr lang="zh-CN" altLang="en-US" sz="1400" dirty="0"/>
              <a:t>：</a:t>
            </a:r>
            <a:r>
              <a:rPr lang="en-US" altLang="zh-CN" sz="1400" dirty="0"/>
              <a:t>H263</a:t>
            </a:r>
            <a:r>
              <a:rPr lang="zh-CN" altLang="en-US" sz="1400" dirty="0"/>
              <a:t>， </a:t>
            </a:r>
            <a:r>
              <a:rPr lang="en-US" altLang="zh-CN" sz="1400" dirty="0" err="1"/>
              <a:t>VideoData</a:t>
            </a:r>
            <a:r>
              <a:rPr lang="zh-CN" altLang="en-US" sz="1400" dirty="0"/>
              <a:t>为</a:t>
            </a:r>
            <a:r>
              <a:rPr lang="en-US" altLang="zh-CN" sz="1400" dirty="0"/>
              <a:t>H263VideoPacket</a:t>
            </a:r>
          </a:p>
          <a:p>
            <a:pPr marL="742950" lvl="1" indent="-285750">
              <a:buFont typeface="Arial" panose="020B0604020202020204" pitchFamily="34" charset="0"/>
              <a:buChar char="•"/>
            </a:pPr>
            <a:r>
              <a:rPr lang="en-US" altLang="zh-CN" sz="1400" dirty="0"/>
              <a:t>3</a:t>
            </a:r>
            <a:r>
              <a:rPr lang="zh-CN" altLang="en-US" sz="1400" dirty="0"/>
              <a:t>：</a:t>
            </a:r>
            <a:r>
              <a:rPr lang="en-US" altLang="zh-CN" sz="1400" dirty="0"/>
              <a:t>Screen Video</a:t>
            </a:r>
            <a:r>
              <a:rPr lang="zh-CN" altLang="en-US" sz="1400" dirty="0"/>
              <a:t>，</a:t>
            </a:r>
            <a:r>
              <a:rPr lang="en-US" altLang="zh-CN" sz="1400" dirty="0"/>
              <a:t> </a:t>
            </a:r>
            <a:r>
              <a:rPr lang="en-US" altLang="zh-CN" sz="1400" dirty="0" err="1"/>
              <a:t>VideoData</a:t>
            </a:r>
            <a:r>
              <a:rPr lang="zh-CN" altLang="en-US" sz="1400" dirty="0"/>
              <a:t>为</a:t>
            </a:r>
            <a:r>
              <a:rPr lang="en-US" altLang="zh-CN" sz="1400" dirty="0" err="1"/>
              <a:t>ScreenVideoPacket</a:t>
            </a:r>
            <a:endParaRPr lang="en-US" altLang="zh-CN" sz="1400" dirty="0"/>
          </a:p>
          <a:p>
            <a:pPr marL="742950" lvl="1" indent="-285750">
              <a:buFont typeface="Arial" panose="020B0604020202020204" pitchFamily="34" charset="0"/>
              <a:buChar char="•"/>
            </a:pPr>
            <a:r>
              <a:rPr lang="en-US" altLang="zh-CN" sz="1400" dirty="0"/>
              <a:t>4</a:t>
            </a:r>
            <a:r>
              <a:rPr lang="zh-CN" altLang="en-US" sz="1400" dirty="0"/>
              <a:t>：</a:t>
            </a:r>
            <a:r>
              <a:rPr lang="en-US" altLang="zh-CN" sz="1400" dirty="0"/>
              <a:t>On2 VP6</a:t>
            </a:r>
            <a:r>
              <a:rPr lang="zh-CN" altLang="en-US" sz="1400" dirty="0"/>
              <a:t>，</a:t>
            </a:r>
            <a:r>
              <a:rPr lang="en-US" altLang="zh-CN" sz="1400" dirty="0"/>
              <a:t> </a:t>
            </a:r>
            <a:r>
              <a:rPr lang="en-US" altLang="zh-CN" sz="1400" dirty="0" err="1"/>
              <a:t>VideoData</a:t>
            </a:r>
            <a:r>
              <a:rPr lang="zh-CN" altLang="en-US" sz="1400" dirty="0"/>
              <a:t>为</a:t>
            </a:r>
            <a:r>
              <a:rPr lang="en-US" altLang="zh-CN" sz="1400" dirty="0"/>
              <a:t>V6PFLVVideoPacket</a:t>
            </a:r>
          </a:p>
          <a:p>
            <a:pPr marL="742950" lvl="1" indent="-285750">
              <a:buFont typeface="Arial" panose="020B0604020202020204" pitchFamily="34" charset="0"/>
              <a:buChar char="•"/>
            </a:pPr>
            <a:r>
              <a:rPr lang="en-US" altLang="zh-CN" sz="1400" dirty="0"/>
              <a:t>5</a:t>
            </a:r>
            <a:r>
              <a:rPr lang="zh-CN" altLang="en-US" sz="1400" dirty="0"/>
              <a:t>：</a:t>
            </a:r>
            <a:r>
              <a:rPr lang="en-US" altLang="zh-CN" sz="1400" dirty="0"/>
              <a:t>On2 VP6 with alpha channel</a:t>
            </a:r>
            <a:r>
              <a:rPr lang="zh-CN" altLang="en-US" sz="1400" dirty="0"/>
              <a:t>，</a:t>
            </a:r>
            <a:r>
              <a:rPr lang="en-US" altLang="zh-CN" sz="1400" dirty="0"/>
              <a:t> </a:t>
            </a:r>
            <a:r>
              <a:rPr lang="en-US" altLang="zh-CN" sz="1400" dirty="0" err="1"/>
              <a:t>VideoData</a:t>
            </a:r>
            <a:r>
              <a:rPr lang="zh-CN" altLang="en-US" sz="1400" dirty="0"/>
              <a:t>为</a:t>
            </a:r>
            <a:r>
              <a:rPr lang="en-US" altLang="zh-CN" sz="1400" dirty="0"/>
              <a:t>V6PFLVAlphaVideoPacket</a:t>
            </a:r>
          </a:p>
          <a:p>
            <a:pPr marL="742950" lvl="1" indent="-285750">
              <a:buFont typeface="Arial" panose="020B0604020202020204" pitchFamily="34" charset="0"/>
              <a:buChar char="•"/>
            </a:pPr>
            <a:r>
              <a:rPr lang="en-US" altLang="zh-CN" sz="1400" dirty="0"/>
              <a:t>6</a:t>
            </a:r>
            <a:r>
              <a:rPr lang="zh-CN" altLang="en-US" sz="1400" dirty="0"/>
              <a:t>：</a:t>
            </a:r>
            <a:r>
              <a:rPr lang="en-US" altLang="zh-CN" sz="1400" dirty="0"/>
              <a:t>Screen Video V2</a:t>
            </a:r>
            <a:r>
              <a:rPr lang="zh-CN" altLang="en-US" sz="1400" dirty="0"/>
              <a:t>，</a:t>
            </a:r>
            <a:r>
              <a:rPr lang="en-US" altLang="zh-CN" sz="1400" dirty="0"/>
              <a:t> </a:t>
            </a:r>
            <a:r>
              <a:rPr lang="en-US" altLang="zh-CN" sz="1400" dirty="0" err="1"/>
              <a:t>VideoData</a:t>
            </a:r>
            <a:r>
              <a:rPr lang="zh-CN" altLang="en-US" sz="1400" dirty="0"/>
              <a:t>为</a:t>
            </a:r>
            <a:r>
              <a:rPr lang="en-US" altLang="zh-CN" sz="1400" dirty="0"/>
              <a:t>ScreenV2Packet</a:t>
            </a:r>
          </a:p>
          <a:p>
            <a:pPr marL="742950" lvl="1" indent="-285750">
              <a:buFont typeface="Arial" panose="020B0604020202020204" pitchFamily="34" charset="0"/>
              <a:buChar char="•"/>
            </a:pPr>
            <a:r>
              <a:rPr lang="en-US" altLang="zh-CN" sz="1400" b="1" dirty="0"/>
              <a:t>7</a:t>
            </a:r>
            <a:r>
              <a:rPr lang="zh-CN" altLang="en-US" sz="1400" b="1" dirty="0"/>
              <a:t>：</a:t>
            </a:r>
            <a:r>
              <a:rPr lang="en-US" altLang="zh-CN" sz="1400" b="1" dirty="0"/>
              <a:t>AVC</a:t>
            </a:r>
            <a:r>
              <a:rPr lang="zh-CN" altLang="en-US" sz="1400" b="1" dirty="0"/>
              <a:t>，</a:t>
            </a:r>
            <a:r>
              <a:rPr lang="en-US" altLang="zh-CN" sz="1400" b="1" dirty="0"/>
              <a:t> </a:t>
            </a:r>
            <a:r>
              <a:rPr lang="en-US" altLang="zh-CN" sz="1400" b="1" dirty="0" err="1"/>
              <a:t>VideoData</a:t>
            </a:r>
            <a:r>
              <a:rPr lang="zh-CN" altLang="en-US" sz="1400" b="1" dirty="0"/>
              <a:t>为</a:t>
            </a:r>
            <a:r>
              <a:rPr lang="en-US" altLang="zh-CN" sz="1400" b="1" dirty="0" err="1"/>
              <a:t>AVCVideoPacket</a:t>
            </a:r>
            <a:endParaRPr lang="zh-CN" altLang="en-US" sz="1400" b="1" dirty="0"/>
          </a:p>
        </p:txBody>
      </p:sp>
    </p:spTree>
    <p:extLst>
      <p:ext uri="{BB962C8B-B14F-4D97-AF65-F5344CB8AC3E}">
        <p14:creationId xmlns:p14="http://schemas.microsoft.com/office/powerpoint/2010/main" val="3808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1000"/>
                                        <p:tgtEl>
                                          <p:spTgt spid="4">
                                            <p:txEl>
                                              <p:pRg st="2" end="2"/>
                                            </p:txEl>
                                          </p:spTgt>
                                        </p:tgtEl>
                                      </p:cBhvr>
                                    </p:animEffect>
                                    <p:anim calcmode="lin" valueType="num">
                                      <p:cBhvr>
                                        <p:cTn id="3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1000"/>
                                        <p:tgtEl>
                                          <p:spTgt spid="4">
                                            <p:txEl>
                                              <p:pRg st="3" end="3"/>
                                            </p:txEl>
                                          </p:spTgt>
                                        </p:tgtEl>
                                      </p:cBhvr>
                                    </p:animEffect>
                                    <p:anim calcmode="lin" valueType="num">
                                      <p:cBhvr>
                                        <p:cTn id="3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1000"/>
                                        <p:tgtEl>
                                          <p:spTgt spid="4">
                                            <p:txEl>
                                              <p:pRg st="4" end="4"/>
                                            </p:txEl>
                                          </p:spTgt>
                                        </p:tgtEl>
                                      </p:cBhvr>
                                    </p:animEffect>
                                    <p:anim calcmode="lin" valueType="num">
                                      <p:cBhvr>
                                        <p:cTn id="4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fade">
                                      <p:cBhvr>
                                        <p:cTn id="44" dur="1000"/>
                                        <p:tgtEl>
                                          <p:spTgt spid="4">
                                            <p:txEl>
                                              <p:pRg st="5" end="5"/>
                                            </p:txEl>
                                          </p:spTgt>
                                        </p:tgtEl>
                                      </p:cBhvr>
                                    </p:animEffect>
                                    <p:anim calcmode="lin" valueType="num">
                                      <p:cBhvr>
                                        <p:cTn id="4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Effect transition="in" filter="fade">
                                      <p:cBhvr>
                                        <p:cTn id="51" dur="1000"/>
                                        <p:tgtEl>
                                          <p:spTgt spid="4">
                                            <p:txEl>
                                              <p:pRg st="7" end="7"/>
                                            </p:txEl>
                                          </p:spTgt>
                                        </p:tgtEl>
                                      </p:cBhvr>
                                    </p:animEffect>
                                    <p:anim calcmode="lin" valueType="num">
                                      <p:cBhvr>
                                        <p:cTn id="5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Effect transition="in" filter="fade">
                                      <p:cBhvr>
                                        <p:cTn id="61" dur="1000"/>
                                        <p:tgtEl>
                                          <p:spTgt spid="4">
                                            <p:txEl>
                                              <p:pRg st="9" end="9"/>
                                            </p:txEl>
                                          </p:spTgt>
                                        </p:tgtEl>
                                      </p:cBhvr>
                                    </p:animEffect>
                                    <p:anim calcmode="lin" valueType="num">
                                      <p:cBhvr>
                                        <p:cTn id="6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10" end="10"/>
                                            </p:txEl>
                                          </p:spTgt>
                                        </p:tgtEl>
                                        <p:attrNameLst>
                                          <p:attrName>style.visibility</p:attrName>
                                        </p:attrNameLst>
                                      </p:cBhvr>
                                      <p:to>
                                        <p:strVal val="visible"/>
                                      </p:to>
                                    </p:set>
                                    <p:animEffect transition="in" filter="fade">
                                      <p:cBhvr>
                                        <p:cTn id="66" dur="1000"/>
                                        <p:tgtEl>
                                          <p:spTgt spid="4">
                                            <p:txEl>
                                              <p:pRg st="10" end="10"/>
                                            </p:txEl>
                                          </p:spTgt>
                                        </p:tgtEl>
                                      </p:cBhvr>
                                    </p:animEffect>
                                    <p:anim calcmode="lin" valueType="num">
                                      <p:cBhvr>
                                        <p:cTn id="6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xEl>
                                              <p:pRg st="11" end="11"/>
                                            </p:txEl>
                                          </p:spTgt>
                                        </p:tgtEl>
                                        <p:attrNameLst>
                                          <p:attrName>style.visibility</p:attrName>
                                        </p:attrNameLst>
                                      </p:cBhvr>
                                      <p:to>
                                        <p:strVal val="visible"/>
                                      </p:to>
                                    </p:set>
                                    <p:animEffect transition="in" filter="fade">
                                      <p:cBhvr>
                                        <p:cTn id="71" dur="1000"/>
                                        <p:tgtEl>
                                          <p:spTgt spid="4">
                                            <p:txEl>
                                              <p:pRg st="11" end="11"/>
                                            </p:txEl>
                                          </p:spTgt>
                                        </p:tgtEl>
                                      </p:cBhvr>
                                    </p:animEffect>
                                    <p:anim calcmode="lin" valueType="num">
                                      <p:cBhvr>
                                        <p:cTn id="7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
                                            <p:txEl>
                                              <p:pRg st="12" end="12"/>
                                            </p:txEl>
                                          </p:spTgt>
                                        </p:tgtEl>
                                        <p:attrNameLst>
                                          <p:attrName>style.visibility</p:attrName>
                                        </p:attrNameLst>
                                      </p:cBhvr>
                                      <p:to>
                                        <p:strVal val="visible"/>
                                      </p:to>
                                    </p:set>
                                    <p:animEffect transition="in" filter="fade">
                                      <p:cBhvr>
                                        <p:cTn id="76" dur="1000"/>
                                        <p:tgtEl>
                                          <p:spTgt spid="4">
                                            <p:txEl>
                                              <p:pRg st="12" end="12"/>
                                            </p:txEl>
                                          </p:spTgt>
                                        </p:tgtEl>
                                      </p:cBhvr>
                                    </p:animEffect>
                                    <p:anim calcmode="lin" valueType="num">
                                      <p:cBhvr>
                                        <p:cTn id="7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4">
                                            <p:txEl>
                                              <p:pRg st="13" end="13"/>
                                            </p:txEl>
                                          </p:spTgt>
                                        </p:tgtEl>
                                        <p:attrNameLst>
                                          <p:attrName>style.visibility</p:attrName>
                                        </p:attrNameLst>
                                      </p:cBhvr>
                                      <p:to>
                                        <p:strVal val="visible"/>
                                      </p:to>
                                    </p:set>
                                    <p:animEffect transition="in" filter="fade">
                                      <p:cBhvr>
                                        <p:cTn id="81" dur="1000"/>
                                        <p:tgtEl>
                                          <p:spTgt spid="4">
                                            <p:txEl>
                                              <p:pRg st="13" end="13"/>
                                            </p:txEl>
                                          </p:spTgt>
                                        </p:tgtEl>
                                      </p:cBhvr>
                                    </p:animEffect>
                                    <p:anim calcmode="lin" valueType="num">
                                      <p:cBhvr>
                                        <p:cTn id="8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4">
                                            <p:txEl>
                                              <p:pRg st="14" end="14"/>
                                            </p:txEl>
                                          </p:spTgt>
                                        </p:tgtEl>
                                        <p:attrNameLst>
                                          <p:attrName>style.visibility</p:attrName>
                                        </p:attrNameLst>
                                      </p:cBhvr>
                                      <p:to>
                                        <p:strVal val="visible"/>
                                      </p:to>
                                    </p:set>
                                    <p:animEffect transition="in" filter="fade">
                                      <p:cBhvr>
                                        <p:cTn id="86" dur="1000"/>
                                        <p:tgtEl>
                                          <p:spTgt spid="4">
                                            <p:txEl>
                                              <p:pRg st="14" end="14"/>
                                            </p:txEl>
                                          </p:spTgt>
                                        </p:tgtEl>
                                      </p:cBhvr>
                                    </p:animEffect>
                                    <p:anim calcmode="lin" valueType="num">
                                      <p:cBhvr>
                                        <p:cTn id="8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86AA9-6A21-4D70-B93F-51C03C881888}"/>
              </a:ext>
            </a:extLst>
          </p:cNvPr>
          <p:cNvSpPr>
            <a:spLocks noGrp="1"/>
          </p:cNvSpPr>
          <p:nvPr>
            <p:ph type="title"/>
          </p:nvPr>
        </p:nvSpPr>
        <p:spPr>
          <a:xfrm>
            <a:off x="889248" y="195486"/>
            <a:ext cx="5266928" cy="395637"/>
          </a:xfrm>
        </p:spPr>
        <p:txBody>
          <a:bodyPr>
            <a:normAutofit fontScale="90000"/>
          </a:bodyPr>
          <a:lstStyle/>
          <a:p>
            <a:r>
              <a:rPr lang="en-US" altLang="zh-CN" dirty="0" err="1"/>
              <a:t>AVCVideoPacket</a:t>
            </a:r>
            <a:r>
              <a:rPr lang="en-US" altLang="zh-CN" dirty="0"/>
              <a:t> </a:t>
            </a:r>
            <a:r>
              <a:rPr lang="zh-CN" altLang="en-US" dirty="0"/>
              <a:t>解析</a:t>
            </a:r>
          </a:p>
        </p:txBody>
      </p:sp>
      <p:sp>
        <p:nvSpPr>
          <p:cNvPr id="3" name="文本框 2">
            <a:extLst>
              <a:ext uri="{FF2B5EF4-FFF2-40B4-BE49-F238E27FC236}">
                <a16:creationId xmlns:a16="http://schemas.microsoft.com/office/drawing/2014/main" id="{5FDDAA0C-4691-49DE-BA74-8A6B0AA96EE2}"/>
              </a:ext>
            </a:extLst>
          </p:cNvPr>
          <p:cNvSpPr txBox="1"/>
          <p:nvPr/>
        </p:nvSpPr>
        <p:spPr>
          <a:xfrm>
            <a:off x="889248" y="779969"/>
            <a:ext cx="7859216" cy="307777"/>
          </a:xfrm>
          <a:prstGeom prst="rect">
            <a:avLst/>
          </a:prstGeom>
          <a:noFill/>
        </p:spPr>
        <p:txBody>
          <a:bodyPr wrap="square" rtlCol="0">
            <a:spAutoFit/>
          </a:bodyPr>
          <a:lstStyle/>
          <a:p>
            <a:r>
              <a:rPr lang="en-US" altLang="zh-CN" sz="1400" dirty="0" err="1"/>
              <a:t>AVCVideoPacket</a:t>
            </a:r>
            <a:r>
              <a:rPr lang="zh-CN" altLang="en-US" sz="1400" dirty="0"/>
              <a:t>由三部分组成： </a:t>
            </a:r>
          </a:p>
        </p:txBody>
      </p:sp>
      <p:sp>
        <p:nvSpPr>
          <p:cNvPr id="4" name="文本框 3">
            <a:extLst>
              <a:ext uri="{FF2B5EF4-FFF2-40B4-BE49-F238E27FC236}">
                <a16:creationId xmlns:a16="http://schemas.microsoft.com/office/drawing/2014/main" id="{9EEE39A5-E038-465A-B71A-6D275AC1DE5D}"/>
              </a:ext>
            </a:extLst>
          </p:cNvPr>
          <p:cNvSpPr txBox="1"/>
          <p:nvPr/>
        </p:nvSpPr>
        <p:spPr>
          <a:xfrm>
            <a:off x="889248" y="1087746"/>
            <a:ext cx="7859216" cy="1015663"/>
          </a:xfrm>
          <a:prstGeom prst="rect">
            <a:avLst/>
          </a:prstGeom>
          <a:noFill/>
        </p:spPr>
        <p:txBody>
          <a:bodyPr wrap="square" rtlCol="0">
            <a:spAutoFit/>
          </a:bodyPr>
          <a:lstStyle/>
          <a:p>
            <a:pPr marL="742950" lvl="1" indent="-285750">
              <a:buFont typeface="Arial" panose="020B0604020202020204" pitchFamily="34" charset="0"/>
              <a:buChar char="•"/>
            </a:pPr>
            <a:r>
              <a:rPr lang="en-US" altLang="zh-CN" sz="1200" dirty="0" err="1"/>
              <a:t>AVCPacketType</a:t>
            </a:r>
            <a:endParaRPr lang="en-US" altLang="zh-CN" sz="1200" dirty="0"/>
          </a:p>
          <a:p>
            <a:pPr lvl="1"/>
            <a:r>
              <a:rPr lang="en-US" altLang="zh-CN" sz="1200" dirty="0"/>
              <a:t>         </a:t>
            </a:r>
            <a:r>
              <a:rPr lang="zh-CN" altLang="en-US" sz="1200" dirty="0"/>
              <a:t>包类型，占用一个字节。不同类型对应不同的</a:t>
            </a:r>
            <a:r>
              <a:rPr lang="en-US" altLang="zh-CN" sz="1200" dirty="0"/>
              <a:t>Data:</a:t>
            </a:r>
          </a:p>
          <a:p>
            <a:pPr lvl="1"/>
            <a:r>
              <a:rPr lang="en-US" altLang="zh-CN" sz="1200" dirty="0"/>
              <a:t>         0x00 : </a:t>
            </a:r>
            <a:r>
              <a:rPr lang="en-US" altLang="zh-CN" sz="1200" dirty="0" err="1"/>
              <a:t>AVCSequence</a:t>
            </a:r>
            <a:r>
              <a:rPr lang="en-US" altLang="zh-CN" sz="1200" dirty="0"/>
              <a:t> Header</a:t>
            </a:r>
          </a:p>
          <a:p>
            <a:pPr lvl="1"/>
            <a:r>
              <a:rPr lang="en-US" altLang="zh-CN" sz="1200" dirty="0"/>
              <a:t>         0x01 : AVC NALU</a:t>
            </a:r>
          </a:p>
          <a:p>
            <a:pPr lvl="1"/>
            <a:r>
              <a:rPr lang="en-US" altLang="zh-CN" sz="1200" dirty="0"/>
              <a:t>         0x02 : AVC end of sequence</a:t>
            </a:r>
          </a:p>
        </p:txBody>
      </p:sp>
      <p:sp>
        <p:nvSpPr>
          <p:cNvPr id="5" name="文本框 4">
            <a:extLst>
              <a:ext uri="{FF2B5EF4-FFF2-40B4-BE49-F238E27FC236}">
                <a16:creationId xmlns:a16="http://schemas.microsoft.com/office/drawing/2014/main" id="{31DEE42B-E326-4D4C-9703-4F623CD1B787}"/>
              </a:ext>
            </a:extLst>
          </p:cNvPr>
          <p:cNvSpPr txBox="1"/>
          <p:nvPr/>
        </p:nvSpPr>
        <p:spPr>
          <a:xfrm>
            <a:off x="889248" y="2103409"/>
            <a:ext cx="7859216" cy="461665"/>
          </a:xfrm>
          <a:prstGeom prst="rect">
            <a:avLst/>
          </a:prstGeom>
          <a:noFill/>
        </p:spPr>
        <p:txBody>
          <a:bodyPr wrap="square" rtlCol="0">
            <a:spAutoFit/>
          </a:bodyPr>
          <a:lstStyle/>
          <a:p>
            <a:pPr marL="742950" lvl="1" indent="-285750">
              <a:buFont typeface="Arial" panose="020B0604020202020204" pitchFamily="34" charset="0"/>
              <a:buChar char="•"/>
            </a:pPr>
            <a:r>
              <a:rPr lang="en-US" altLang="zh-CN" sz="1200" dirty="0"/>
              <a:t>Composition Time</a:t>
            </a:r>
          </a:p>
          <a:p>
            <a:pPr lvl="1"/>
            <a:r>
              <a:rPr lang="en-US" altLang="zh-CN" sz="1200" dirty="0"/>
              <a:t>	</a:t>
            </a:r>
            <a:r>
              <a:rPr lang="zh-CN" altLang="en-US" sz="1200" dirty="0"/>
              <a:t>当</a:t>
            </a:r>
            <a:r>
              <a:rPr lang="en-US" altLang="zh-CN" sz="1200" dirty="0" err="1"/>
              <a:t>AVCPacketType</a:t>
            </a:r>
            <a:r>
              <a:rPr lang="en-US" altLang="zh-CN" sz="1200" dirty="0"/>
              <a:t>=0x01</a:t>
            </a:r>
            <a:r>
              <a:rPr lang="zh-CN" altLang="en-US" sz="1200" dirty="0"/>
              <a:t>时，为相对时间戳，其他均为</a:t>
            </a:r>
            <a:r>
              <a:rPr lang="en-US" altLang="zh-CN" sz="1200" dirty="0"/>
              <a:t>0</a:t>
            </a:r>
            <a:r>
              <a:rPr lang="zh-CN" altLang="en-US" sz="1200" dirty="0"/>
              <a:t>，占用</a:t>
            </a:r>
            <a:r>
              <a:rPr lang="en-US" altLang="zh-CN" sz="1200" dirty="0"/>
              <a:t>3</a:t>
            </a:r>
            <a:r>
              <a:rPr lang="zh-CN" altLang="en-US" sz="1200" dirty="0"/>
              <a:t>个字节</a:t>
            </a:r>
            <a:endParaRPr lang="en-US" altLang="zh-CN" sz="1200" dirty="0"/>
          </a:p>
        </p:txBody>
      </p:sp>
      <p:sp>
        <p:nvSpPr>
          <p:cNvPr id="6" name="文本框 5">
            <a:extLst>
              <a:ext uri="{FF2B5EF4-FFF2-40B4-BE49-F238E27FC236}">
                <a16:creationId xmlns:a16="http://schemas.microsoft.com/office/drawing/2014/main" id="{27591DBB-ACF9-48F7-9A7B-D284F8C4474A}"/>
              </a:ext>
            </a:extLst>
          </p:cNvPr>
          <p:cNvSpPr txBox="1"/>
          <p:nvPr/>
        </p:nvSpPr>
        <p:spPr>
          <a:xfrm>
            <a:off x="889248" y="2574881"/>
            <a:ext cx="7859216" cy="830997"/>
          </a:xfrm>
          <a:prstGeom prst="rect">
            <a:avLst/>
          </a:prstGeom>
          <a:noFill/>
        </p:spPr>
        <p:txBody>
          <a:bodyPr wrap="square" rtlCol="0">
            <a:spAutoFit/>
          </a:bodyPr>
          <a:lstStyle/>
          <a:p>
            <a:pPr marL="742950" lvl="1" indent="-285750">
              <a:buFont typeface="Arial" panose="020B0604020202020204" pitchFamily="34" charset="0"/>
              <a:buChar char="•"/>
            </a:pPr>
            <a:r>
              <a:rPr lang="en-US" altLang="zh-CN" sz="1200" dirty="0"/>
              <a:t>Data</a:t>
            </a:r>
          </a:p>
          <a:p>
            <a:pPr lvl="1"/>
            <a:r>
              <a:rPr lang="en-US" altLang="zh-CN" sz="1200" dirty="0"/>
              <a:t>	</a:t>
            </a:r>
            <a:r>
              <a:rPr lang="zh-CN" altLang="en-US" sz="1200" dirty="0"/>
              <a:t>当</a:t>
            </a:r>
            <a:r>
              <a:rPr lang="en-US" altLang="zh-CN" sz="1200" dirty="0" err="1"/>
              <a:t>AVCPacketType</a:t>
            </a:r>
            <a:r>
              <a:rPr lang="en-US" altLang="zh-CN" sz="1200" dirty="0"/>
              <a:t>=0x00</a:t>
            </a:r>
            <a:r>
              <a:rPr lang="zh-CN" altLang="en-US" sz="1200" dirty="0"/>
              <a:t>时，为</a:t>
            </a:r>
            <a:r>
              <a:rPr lang="en-US" altLang="zh-CN" sz="1200" dirty="0" err="1"/>
              <a:t>AVCDecoderConfigurationRecord</a:t>
            </a:r>
            <a:endParaRPr lang="en-US" altLang="zh-CN" sz="1200" dirty="0"/>
          </a:p>
          <a:p>
            <a:pPr lvl="1"/>
            <a:r>
              <a:rPr lang="en-US" altLang="zh-CN" sz="1200" dirty="0"/>
              <a:t>	</a:t>
            </a:r>
            <a:r>
              <a:rPr lang="zh-CN" altLang="en-US" sz="1200" dirty="0"/>
              <a:t>当</a:t>
            </a:r>
            <a:r>
              <a:rPr lang="en-US" altLang="zh-CN" sz="1200" dirty="0" err="1"/>
              <a:t>AVCPacketType</a:t>
            </a:r>
            <a:r>
              <a:rPr lang="en-US" altLang="zh-CN" sz="1200" dirty="0"/>
              <a:t>=0x01</a:t>
            </a:r>
            <a:r>
              <a:rPr lang="zh-CN" altLang="en-US" sz="1200" dirty="0"/>
              <a:t>时</a:t>
            </a:r>
            <a:r>
              <a:rPr lang="en-US" altLang="zh-CN" sz="1200" dirty="0"/>
              <a:t>,   </a:t>
            </a:r>
            <a:r>
              <a:rPr lang="zh-CN" altLang="en-US" sz="1200" dirty="0"/>
              <a:t>为</a:t>
            </a:r>
            <a:r>
              <a:rPr lang="en-US" altLang="zh-CN" sz="1200" dirty="0"/>
              <a:t>NALUs</a:t>
            </a:r>
          </a:p>
          <a:p>
            <a:pPr lvl="1"/>
            <a:r>
              <a:rPr lang="en-US" altLang="zh-CN" sz="1200" dirty="0"/>
              <a:t>	</a:t>
            </a:r>
            <a:r>
              <a:rPr lang="zh-CN" altLang="en-US" sz="1200" dirty="0"/>
              <a:t>当</a:t>
            </a:r>
            <a:r>
              <a:rPr lang="en-US" altLang="zh-CN" sz="1200" dirty="0" err="1"/>
              <a:t>AVCPacketType</a:t>
            </a:r>
            <a:r>
              <a:rPr lang="en-US" altLang="zh-CN" sz="1200" dirty="0"/>
              <a:t>=0x02</a:t>
            </a:r>
            <a:r>
              <a:rPr lang="zh-CN" altLang="en-US" sz="1200" dirty="0"/>
              <a:t>时，为空</a:t>
            </a:r>
            <a:r>
              <a:rPr lang="en-US" altLang="zh-CN" sz="1200" dirty="0"/>
              <a:t>      </a:t>
            </a:r>
          </a:p>
        </p:txBody>
      </p:sp>
      <p:sp>
        <p:nvSpPr>
          <p:cNvPr id="7" name="文本框 6">
            <a:extLst>
              <a:ext uri="{FF2B5EF4-FFF2-40B4-BE49-F238E27FC236}">
                <a16:creationId xmlns:a16="http://schemas.microsoft.com/office/drawing/2014/main" id="{C6CAE0DE-7F31-4A22-9CA2-12ECC0CB530F}"/>
              </a:ext>
            </a:extLst>
          </p:cNvPr>
          <p:cNvSpPr txBox="1"/>
          <p:nvPr/>
        </p:nvSpPr>
        <p:spPr>
          <a:xfrm>
            <a:off x="679523" y="3611080"/>
            <a:ext cx="8140949" cy="1200329"/>
          </a:xfrm>
          <a:prstGeom prst="rect">
            <a:avLst/>
          </a:prstGeom>
          <a:noFill/>
        </p:spPr>
        <p:txBody>
          <a:bodyPr wrap="square" rtlCol="0">
            <a:spAutoFit/>
          </a:bodyPr>
          <a:lstStyle/>
          <a:p>
            <a:r>
              <a:rPr lang="en-US" altLang="zh-CN" sz="1200" dirty="0"/>
              <a:t>                                                                                 </a:t>
            </a:r>
          </a:p>
          <a:p>
            <a:endParaRPr lang="en-US" altLang="zh-CN" sz="1200" dirty="0"/>
          </a:p>
          <a:p>
            <a:r>
              <a:rPr lang="en-US" altLang="zh-CN" sz="1200" dirty="0"/>
              <a:t>                  1</a:t>
            </a:r>
            <a:r>
              <a:rPr lang="zh-CN" altLang="en-US" sz="1200" dirty="0"/>
              <a:t>字节                                                                                </a:t>
            </a:r>
            <a:r>
              <a:rPr lang="en-US" altLang="zh-CN" sz="1200" dirty="0" err="1"/>
              <a:t>AVCVideoPacket</a:t>
            </a:r>
            <a:endParaRPr lang="en-US" altLang="zh-CN" sz="1200" dirty="0"/>
          </a:p>
          <a:p>
            <a:endParaRPr lang="en-US" altLang="zh-CN" sz="1200" dirty="0"/>
          </a:p>
          <a:p>
            <a:r>
              <a:rPr lang="en-US" altLang="zh-CN" sz="1200" b="1" dirty="0"/>
              <a:t>[</a:t>
            </a:r>
            <a:r>
              <a:rPr lang="en-US" altLang="zh-CN" sz="1200" dirty="0" err="1"/>
              <a:t>FrameType+CodeId</a:t>
            </a:r>
            <a:r>
              <a:rPr lang="en-US" altLang="zh-CN" sz="1200" b="1" dirty="0"/>
              <a:t>]</a:t>
            </a:r>
            <a:r>
              <a:rPr lang="en-US" altLang="zh-CN" sz="1200" dirty="0"/>
              <a:t>  +  </a:t>
            </a:r>
            <a:r>
              <a:rPr lang="en-US" altLang="zh-CN" sz="1200" b="1" dirty="0"/>
              <a:t>[</a:t>
            </a:r>
            <a:r>
              <a:rPr lang="en-US" altLang="zh-CN" sz="1200" dirty="0" err="1"/>
              <a:t>AVCPacketType</a:t>
            </a:r>
            <a:r>
              <a:rPr lang="en-US" altLang="zh-CN" sz="1200" dirty="0"/>
              <a:t>(1</a:t>
            </a:r>
            <a:r>
              <a:rPr lang="zh-CN" altLang="en-US" sz="1200" dirty="0"/>
              <a:t>字节</a:t>
            </a:r>
            <a:r>
              <a:rPr lang="en-US" altLang="zh-CN" sz="1200" dirty="0"/>
              <a:t>) + Composition Time(3</a:t>
            </a:r>
            <a:r>
              <a:rPr lang="zh-CN" altLang="en-US" sz="1200" dirty="0"/>
              <a:t>字节</a:t>
            </a:r>
            <a:r>
              <a:rPr lang="en-US" altLang="zh-CN" sz="1200" dirty="0"/>
              <a:t>) + Data(</a:t>
            </a:r>
            <a:r>
              <a:rPr lang="en-US" altLang="zh-CN" sz="1200" dirty="0" err="1"/>
              <a:t>AVCDecoderConfigurationRecord|NALUs</a:t>
            </a:r>
            <a:r>
              <a:rPr lang="en-US" altLang="zh-CN" sz="1200" dirty="0"/>
              <a:t>)</a:t>
            </a:r>
            <a:r>
              <a:rPr lang="en-US" altLang="zh-CN" sz="1200" b="1" dirty="0"/>
              <a:t>]</a:t>
            </a:r>
          </a:p>
          <a:p>
            <a:endParaRPr lang="zh-CN" altLang="en-US" sz="1200" dirty="0"/>
          </a:p>
        </p:txBody>
      </p:sp>
      <p:sp>
        <p:nvSpPr>
          <p:cNvPr id="8" name="文本框 7">
            <a:extLst>
              <a:ext uri="{FF2B5EF4-FFF2-40B4-BE49-F238E27FC236}">
                <a16:creationId xmlns:a16="http://schemas.microsoft.com/office/drawing/2014/main" id="{10FAFD0C-4D63-4EFD-89AD-B42755703439}"/>
              </a:ext>
            </a:extLst>
          </p:cNvPr>
          <p:cNvSpPr txBox="1"/>
          <p:nvPr/>
        </p:nvSpPr>
        <p:spPr>
          <a:xfrm>
            <a:off x="3860555" y="3487056"/>
            <a:ext cx="1422890" cy="276999"/>
          </a:xfrm>
          <a:prstGeom prst="rect">
            <a:avLst/>
          </a:prstGeom>
          <a:noFill/>
        </p:spPr>
        <p:txBody>
          <a:bodyPr wrap="none" rtlCol="0">
            <a:spAutoFit/>
          </a:bodyPr>
          <a:lstStyle/>
          <a:p>
            <a:r>
              <a:rPr lang="en-US" altLang="zh-CN" sz="1200" dirty="0"/>
              <a:t>Video Tag Data</a:t>
            </a:r>
            <a:r>
              <a:rPr lang="zh-CN" altLang="en-US" sz="1200" dirty="0"/>
              <a:t>格式</a:t>
            </a:r>
          </a:p>
        </p:txBody>
      </p:sp>
      <p:sp>
        <p:nvSpPr>
          <p:cNvPr id="9" name="矩形 8">
            <a:extLst>
              <a:ext uri="{FF2B5EF4-FFF2-40B4-BE49-F238E27FC236}">
                <a16:creationId xmlns:a16="http://schemas.microsoft.com/office/drawing/2014/main" id="{D3745F66-0777-468C-A6D9-45BB46A96794}"/>
              </a:ext>
            </a:extLst>
          </p:cNvPr>
          <p:cNvSpPr/>
          <p:nvPr/>
        </p:nvSpPr>
        <p:spPr>
          <a:xfrm>
            <a:off x="620541" y="3896634"/>
            <a:ext cx="8064896" cy="7990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5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fade">
                                      <p:cBhvr>
                                        <p:cTn id="46" dur="1000"/>
                                        <p:tgtEl>
                                          <p:spTgt spid="6">
                                            <p:txEl>
                                              <p:pRg st="0" end="0"/>
                                            </p:txEl>
                                          </p:spTgt>
                                        </p:tgtEl>
                                      </p:cBhvr>
                                    </p:animEffect>
                                    <p:anim calcmode="lin" valueType="num">
                                      <p:cBhvr>
                                        <p:cTn id="4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Effect transition="in" filter="fade">
                                      <p:cBhvr>
                                        <p:cTn id="51" dur="1000"/>
                                        <p:tgtEl>
                                          <p:spTgt spid="6">
                                            <p:txEl>
                                              <p:pRg st="1" end="1"/>
                                            </p:txEl>
                                          </p:spTgt>
                                        </p:tgtEl>
                                      </p:cBhvr>
                                    </p:animEffect>
                                    <p:anim calcmode="lin" valueType="num">
                                      <p:cBhvr>
                                        <p:cTn id="5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1" end="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fade">
                                      <p:cBhvr>
                                        <p:cTn id="56" dur="1000"/>
                                        <p:tgtEl>
                                          <p:spTgt spid="6">
                                            <p:txEl>
                                              <p:pRg st="2" end="2"/>
                                            </p:txEl>
                                          </p:spTgt>
                                        </p:tgtEl>
                                      </p:cBhvr>
                                    </p:animEffect>
                                    <p:anim calcmode="lin" valueType="num">
                                      <p:cBhvr>
                                        <p:cTn id="5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2" end="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fade">
                                      <p:cBhvr>
                                        <p:cTn id="61" dur="1000"/>
                                        <p:tgtEl>
                                          <p:spTgt spid="6">
                                            <p:txEl>
                                              <p:pRg st="3" end="3"/>
                                            </p:txEl>
                                          </p:spTgt>
                                        </p:tgtEl>
                                      </p:cBhvr>
                                    </p:animEffect>
                                    <p:anim calcmode="lin" valueType="num">
                                      <p:cBhvr>
                                        <p:cTn id="6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anim calcmode="lin" valueType="num">
                                      <p:cBhvr>
                                        <p:cTn id="69" dur="1000" fill="hold"/>
                                        <p:tgtEl>
                                          <p:spTgt spid="8"/>
                                        </p:tgtEl>
                                        <p:attrNameLst>
                                          <p:attrName>ppt_x</p:attrName>
                                        </p:attrNameLst>
                                      </p:cBhvr>
                                      <p:tavLst>
                                        <p:tav tm="0">
                                          <p:val>
                                            <p:strVal val="#ppt_x"/>
                                          </p:val>
                                        </p:tav>
                                        <p:tav tm="100000">
                                          <p:val>
                                            <p:strVal val="#ppt_x"/>
                                          </p:val>
                                        </p:tav>
                                      </p:tavLst>
                                    </p:anim>
                                    <p:anim calcmode="lin" valueType="num">
                                      <p:cBhvr>
                                        <p:cTn id="70" dur="1000" fill="hold"/>
                                        <p:tgtEl>
                                          <p:spTgt spid="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1000"/>
                                        <p:tgtEl>
                                          <p:spTgt spid="9"/>
                                        </p:tgtEl>
                                      </p:cBhvr>
                                    </p:animEffect>
                                    <p:anim calcmode="lin" valueType="num">
                                      <p:cBhvr>
                                        <p:cTn id="74" dur="1000" fill="hold"/>
                                        <p:tgtEl>
                                          <p:spTgt spid="9"/>
                                        </p:tgtEl>
                                        <p:attrNameLst>
                                          <p:attrName>ppt_x</p:attrName>
                                        </p:attrNameLst>
                                      </p:cBhvr>
                                      <p:tavLst>
                                        <p:tav tm="0">
                                          <p:val>
                                            <p:strVal val="#ppt_x"/>
                                          </p:val>
                                        </p:tav>
                                        <p:tav tm="100000">
                                          <p:val>
                                            <p:strVal val="#ppt_x"/>
                                          </p:val>
                                        </p:tav>
                                      </p:tavLst>
                                    </p:anim>
                                    <p:anim calcmode="lin" valueType="num">
                                      <p:cBhvr>
                                        <p:cTn id="75" dur="1000" fill="hold"/>
                                        <p:tgtEl>
                                          <p:spTgt spid="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1000"/>
                                        <p:tgtEl>
                                          <p:spTgt spid="7"/>
                                        </p:tgtEl>
                                      </p:cBhvr>
                                    </p:animEffect>
                                    <p:anim calcmode="lin" valueType="num">
                                      <p:cBhvr>
                                        <p:cTn id="79" dur="1000" fill="hold"/>
                                        <p:tgtEl>
                                          <p:spTgt spid="7"/>
                                        </p:tgtEl>
                                        <p:attrNameLst>
                                          <p:attrName>ppt_x</p:attrName>
                                        </p:attrNameLst>
                                      </p:cBhvr>
                                      <p:tavLst>
                                        <p:tav tm="0">
                                          <p:val>
                                            <p:strVal val="#ppt_x"/>
                                          </p:val>
                                        </p:tav>
                                        <p:tav tm="100000">
                                          <p:val>
                                            <p:strVal val="#ppt_x"/>
                                          </p:val>
                                        </p:tav>
                                      </p:tavLst>
                                    </p:anim>
                                    <p:anim calcmode="lin" valueType="num">
                                      <p:cBhvr>
                                        <p:cTn id="8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631F3-B462-4CD6-BC23-490525F60F30}"/>
              </a:ext>
            </a:extLst>
          </p:cNvPr>
          <p:cNvSpPr>
            <a:spLocks noGrp="1"/>
          </p:cNvSpPr>
          <p:nvPr>
            <p:ph type="title"/>
          </p:nvPr>
        </p:nvSpPr>
        <p:spPr>
          <a:xfrm>
            <a:off x="889248" y="195486"/>
            <a:ext cx="3754760" cy="395637"/>
          </a:xfrm>
        </p:spPr>
        <p:txBody>
          <a:bodyPr>
            <a:normAutofit fontScale="90000"/>
          </a:bodyPr>
          <a:lstStyle/>
          <a:p>
            <a:r>
              <a:rPr lang="en-US" altLang="zh-CN" dirty="0" err="1"/>
              <a:t>AVCDecoderConfigurationRecord</a:t>
            </a:r>
            <a:r>
              <a:rPr lang="zh-CN" altLang="en-US" dirty="0"/>
              <a:t>解析</a:t>
            </a:r>
          </a:p>
        </p:txBody>
      </p:sp>
      <p:pic>
        <p:nvPicPr>
          <p:cNvPr id="3" name="图片 2">
            <a:extLst>
              <a:ext uri="{FF2B5EF4-FFF2-40B4-BE49-F238E27FC236}">
                <a16:creationId xmlns:a16="http://schemas.microsoft.com/office/drawing/2014/main" id="{02C5BC7F-8525-4CC2-9A39-F0365A430A20}"/>
              </a:ext>
            </a:extLst>
          </p:cNvPr>
          <p:cNvPicPr>
            <a:picLocks noChangeAspect="1"/>
          </p:cNvPicPr>
          <p:nvPr/>
        </p:nvPicPr>
        <p:blipFill>
          <a:blip r:embed="rId3"/>
          <a:stretch>
            <a:fillRect/>
          </a:stretch>
        </p:blipFill>
        <p:spPr>
          <a:xfrm>
            <a:off x="1403648" y="1491630"/>
            <a:ext cx="6661373" cy="3122966"/>
          </a:xfrm>
          <a:prstGeom prst="rect">
            <a:avLst/>
          </a:prstGeom>
        </p:spPr>
      </p:pic>
      <p:sp>
        <p:nvSpPr>
          <p:cNvPr id="5" name="文本框 4">
            <a:extLst>
              <a:ext uri="{FF2B5EF4-FFF2-40B4-BE49-F238E27FC236}">
                <a16:creationId xmlns:a16="http://schemas.microsoft.com/office/drawing/2014/main" id="{072CCE8F-71E9-4419-8588-62DA6C9BF18E}"/>
              </a:ext>
            </a:extLst>
          </p:cNvPr>
          <p:cNvSpPr txBox="1"/>
          <p:nvPr/>
        </p:nvSpPr>
        <p:spPr>
          <a:xfrm>
            <a:off x="827584" y="699542"/>
            <a:ext cx="8003232" cy="523220"/>
          </a:xfrm>
          <a:prstGeom prst="rect">
            <a:avLst/>
          </a:prstGeom>
          <a:noFill/>
        </p:spPr>
        <p:txBody>
          <a:bodyPr wrap="square" rtlCol="0">
            <a:spAutoFit/>
          </a:bodyPr>
          <a:lstStyle/>
          <a:p>
            <a:r>
              <a:rPr lang="en-US" altLang="zh-CN" sz="1400" dirty="0" err="1"/>
              <a:t>AVCDecoderConfigurationRecord</a:t>
            </a:r>
            <a:r>
              <a:rPr lang="zh-CN" altLang="en-US" sz="1400" dirty="0"/>
              <a:t>对象主要是保存视频解码相关信息，没有这些信息， 解码器无法解码。</a:t>
            </a:r>
            <a:endParaRPr lang="en-US" altLang="zh-CN" sz="1400" dirty="0"/>
          </a:p>
          <a:p>
            <a:r>
              <a:rPr lang="zh-CN" altLang="en-US" sz="1400" dirty="0"/>
              <a:t>内容主要是</a:t>
            </a:r>
            <a:r>
              <a:rPr lang="en-US" altLang="zh-CN" sz="1400" dirty="0"/>
              <a:t>H264</a:t>
            </a:r>
            <a:r>
              <a:rPr lang="zh-CN" altLang="en-US" sz="1400" dirty="0"/>
              <a:t>编码数据中的</a:t>
            </a:r>
            <a:r>
              <a:rPr lang="en-US" altLang="zh-CN" sz="1400" dirty="0"/>
              <a:t>SPS</a:t>
            </a:r>
            <a:r>
              <a:rPr lang="zh-CN" altLang="en-US" sz="1400" dirty="0"/>
              <a:t>和</a:t>
            </a:r>
            <a:r>
              <a:rPr lang="en-US" altLang="zh-CN" sz="1400" dirty="0"/>
              <a:t>PPS</a:t>
            </a:r>
            <a:r>
              <a:rPr lang="zh-CN" altLang="en-US" sz="1400" dirty="0"/>
              <a:t>，结构和内容如图所示：</a:t>
            </a:r>
            <a:endParaRPr lang="en-US" altLang="zh-CN" sz="1400" dirty="0"/>
          </a:p>
        </p:txBody>
      </p:sp>
    </p:spTree>
    <p:extLst>
      <p:ext uri="{BB962C8B-B14F-4D97-AF65-F5344CB8AC3E}">
        <p14:creationId xmlns:p14="http://schemas.microsoft.com/office/powerpoint/2010/main" val="1710889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B3A39-7756-4C52-958F-CAB5829B576E}"/>
              </a:ext>
            </a:extLst>
          </p:cNvPr>
          <p:cNvSpPr>
            <a:spLocks noGrp="1"/>
          </p:cNvSpPr>
          <p:nvPr>
            <p:ph type="title"/>
          </p:nvPr>
        </p:nvSpPr>
        <p:spPr/>
        <p:txBody>
          <a:bodyPr>
            <a:normAutofit fontScale="90000"/>
          </a:bodyPr>
          <a:lstStyle/>
          <a:p>
            <a:r>
              <a:rPr lang="en-US" altLang="zh-CN" dirty="0"/>
              <a:t>FLV</a:t>
            </a:r>
            <a:r>
              <a:rPr lang="zh-CN" altLang="en-US" dirty="0"/>
              <a:t>格式总结</a:t>
            </a:r>
          </a:p>
        </p:txBody>
      </p:sp>
      <p:pic>
        <p:nvPicPr>
          <p:cNvPr id="8" name="图形 7" descr="信息">
            <a:extLst>
              <a:ext uri="{FF2B5EF4-FFF2-40B4-BE49-F238E27FC236}">
                <a16:creationId xmlns:a16="http://schemas.microsoft.com/office/drawing/2014/main" id="{7854835D-BEAD-4C50-9B85-813E3CBAA5A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584" y="4352526"/>
            <a:ext cx="276490" cy="276490"/>
          </a:xfrm>
          <a:prstGeom prst="rect">
            <a:avLst/>
          </a:prstGeom>
        </p:spPr>
      </p:pic>
      <p:sp>
        <p:nvSpPr>
          <p:cNvPr id="9" name="文本框 8">
            <a:extLst>
              <a:ext uri="{FF2B5EF4-FFF2-40B4-BE49-F238E27FC236}">
                <a16:creationId xmlns:a16="http://schemas.microsoft.com/office/drawing/2014/main" id="{4AE1364C-552D-4280-9555-29AACA524A40}"/>
              </a:ext>
            </a:extLst>
          </p:cNvPr>
          <p:cNvSpPr txBox="1"/>
          <p:nvPr/>
        </p:nvSpPr>
        <p:spPr>
          <a:xfrm>
            <a:off x="1102178" y="4259938"/>
            <a:ext cx="7590668" cy="461665"/>
          </a:xfrm>
          <a:prstGeom prst="rect">
            <a:avLst/>
          </a:prstGeom>
          <a:noFill/>
        </p:spPr>
        <p:txBody>
          <a:bodyPr wrap="none" rtlCol="0">
            <a:spAutoFit/>
          </a:bodyPr>
          <a:lstStyle/>
          <a:p>
            <a:r>
              <a:rPr lang="en-US" altLang="zh-CN" sz="1200" dirty="0"/>
              <a:t>H264</a:t>
            </a:r>
            <a:r>
              <a:rPr lang="zh-CN" altLang="en-US" sz="1200" dirty="0"/>
              <a:t>推流到</a:t>
            </a:r>
            <a:r>
              <a:rPr lang="en-US" altLang="zh-CN" sz="1200" dirty="0"/>
              <a:t>RTMP</a:t>
            </a:r>
            <a:r>
              <a:rPr lang="zh-CN" altLang="en-US" sz="1200" dirty="0"/>
              <a:t>服务器的关键在于， 从</a:t>
            </a:r>
            <a:r>
              <a:rPr lang="en-US" altLang="zh-CN" sz="1200" dirty="0"/>
              <a:t>H264</a:t>
            </a:r>
            <a:r>
              <a:rPr lang="zh-CN" altLang="en-US" sz="1200" dirty="0"/>
              <a:t>数据中解析出</a:t>
            </a:r>
            <a:r>
              <a:rPr lang="en-US" altLang="zh-CN" sz="1200" dirty="0"/>
              <a:t>SPS</a:t>
            </a:r>
            <a:r>
              <a:rPr lang="zh-CN" altLang="en-US" sz="1200" dirty="0"/>
              <a:t>、</a:t>
            </a:r>
            <a:r>
              <a:rPr lang="en-US" altLang="zh-CN" sz="1200" dirty="0"/>
              <a:t>PPS</a:t>
            </a:r>
            <a:r>
              <a:rPr lang="zh-CN" altLang="en-US" sz="1200" dirty="0"/>
              <a:t>，和</a:t>
            </a:r>
            <a:r>
              <a:rPr lang="en-US" altLang="zh-CN" sz="1200" dirty="0"/>
              <a:t>I</a:t>
            </a:r>
            <a:r>
              <a:rPr lang="zh-CN" altLang="en-US" sz="1200" dirty="0"/>
              <a:t>帧、</a:t>
            </a:r>
            <a:r>
              <a:rPr lang="en-US" altLang="zh-CN" sz="1200" dirty="0"/>
              <a:t>B</a:t>
            </a:r>
            <a:r>
              <a:rPr lang="zh-CN" altLang="en-US" sz="1200" dirty="0"/>
              <a:t>帧、</a:t>
            </a:r>
            <a:r>
              <a:rPr lang="en-US" altLang="zh-CN" sz="1200" dirty="0"/>
              <a:t>P</a:t>
            </a:r>
            <a:r>
              <a:rPr lang="zh-CN" altLang="en-US" sz="1200" dirty="0"/>
              <a:t>帧数据。将</a:t>
            </a:r>
            <a:r>
              <a:rPr lang="en-US" altLang="zh-CN" sz="1200" dirty="0"/>
              <a:t>SPS</a:t>
            </a:r>
            <a:r>
              <a:rPr lang="zh-CN" altLang="en-US" sz="1200" dirty="0"/>
              <a:t>、</a:t>
            </a:r>
            <a:r>
              <a:rPr lang="en-US" altLang="zh-CN" sz="1200" dirty="0"/>
              <a:t>PPS</a:t>
            </a:r>
            <a:r>
              <a:rPr lang="zh-CN" altLang="en-US" sz="1200" dirty="0"/>
              <a:t>封装</a:t>
            </a:r>
            <a:endParaRPr lang="en-US" altLang="zh-CN" sz="1200" dirty="0"/>
          </a:p>
          <a:p>
            <a:r>
              <a:rPr lang="zh-CN" altLang="en-US" sz="1200" dirty="0"/>
              <a:t>成</a:t>
            </a:r>
            <a:r>
              <a:rPr lang="en-US" altLang="zh-CN" sz="1200" dirty="0"/>
              <a:t>FLV</a:t>
            </a:r>
            <a:r>
              <a:rPr lang="zh-CN" altLang="en-US" sz="1200" dirty="0"/>
              <a:t>的</a:t>
            </a:r>
            <a:r>
              <a:rPr lang="en-US" altLang="zh-CN" sz="1200" dirty="0" err="1"/>
              <a:t>AVCSequenceHeader</a:t>
            </a:r>
            <a:r>
              <a:rPr lang="zh-CN" altLang="en-US" sz="1200" dirty="0"/>
              <a:t>，将</a:t>
            </a:r>
            <a:r>
              <a:rPr lang="en-US" altLang="zh-CN" sz="1200" dirty="0"/>
              <a:t>I</a:t>
            </a:r>
            <a:r>
              <a:rPr lang="zh-CN" altLang="en-US" sz="1200" dirty="0"/>
              <a:t>帧、</a:t>
            </a:r>
            <a:r>
              <a:rPr lang="en-US" altLang="zh-CN" sz="1200" dirty="0"/>
              <a:t>B</a:t>
            </a:r>
            <a:r>
              <a:rPr lang="zh-CN" altLang="en-US" sz="1200" dirty="0"/>
              <a:t>帧、</a:t>
            </a:r>
            <a:r>
              <a:rPr lang="en-US" altLang="zh-CN" sz="1200" dirty="0"/>
              <a:t>P</a:t>
            </a:r>
            <a:r>
              <a:rPr lang="zh-CN" altLang="en-US" sz="1200" dirty="0"/>
              <a:t>帧封装成</a:t>
            </a:r>
            <a:r>
              <a:rPr lang="en-US" altLang="zh-CN" sz="1200" dirty="0"/>
              <a:t>AVC NALU</a:t>
            </a:r>
            <a:endParaRPr lang="zh-CN" altLang="en-US" sz="1200" dirty="0"/>
          </a:p>
        </p:txBody>
      </p:sp>
      <p:sp>
        <p:nvSpPr>
          <p:cNvPr id="12" name="文本框 11">
            <a:extLst>
              <a:ext uri="{FF2B5EF4-FFF2-40B4-BE49-F238E27FC236}">
                <a16:creationId xmlns:a16="http://schemas.microsoft.com/office/drawing/2014/main" id="{B7D3A8D7-10F4-4704-9B0E-C5AE1CDFEF80}"/>
              </a:ext>
            </a:extLst>
          </p:cNvPr>
          <p:cNvSpPr txBox="1"/>
          <p:nvPr/>
        </p:nvSpPr>
        <p:spPr>
          <a:xfrm>
            <a:off x="3941865" y="3812919"/>
            <a:ext cx="1010405" cy="276999"/>
          </a:xfrm>
          <a:prstGeom prst="rect">
            <a:avLst/>
          </a:prstGeom>
          <a:noFill/>
        </p:spPr>
        <p:txBody>
          <a:bodyPr wrap="none" rtlCol="0">
            <a:spAutoFit/>
          </a:bodyPr>
          <a:lstStyle/>
          <a:p>
            <a:r>
              <a:rPr lang="en-US" altLang="zh-CN" sz="1200" dirty="0"/>
              <a:t>FLV</a:t>
            </a:r>
            <a:r>
              <a:rPr lang="zh-CN" altLang="en-US" sz="1200" dirty="0"/>
              <a:t>结构总览</a:t>
            </a:r>
            <a:endParaRPr lang="en-US" altLang="zh-CN" sz="1200" dirty="0"/>
          </a:p>
        </p:txBody>
      </p:sp>
      <p:pic>
        <p:nvPicPr>
          <p:cNvPr id="4" name="图片 3" descr="图片包含 屏幕截图, 室内&#10;&#10;自动生成的说明">
            <a:extLst>
              <a:ext uri="{FF2B5EF4-FFF2-40B4-BE49-F238E27FC236}">
                <a16:creationId xmlns:a16="http://schemas.microsoft.com/office/drawing/2014/main" id="{2336CA30-07F9-4A87-832D-58EEDB5D28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75" y="1053582"/>
            <a:ext cx="8214297" cy="2640878"/>
          </a:xfrm>
          <a:prstGeom prst="rect">
            <a:avLst/>
          </a:prstGeom>
        </p:spPr>
      </p:pic>
    </p:spTree>
    <p:extLst>
      <p:ext uri="{BB962C8B-B14F-4D97-AF65-F5344CB8AC3E}">
        <p14:creationId xmlns:p14="http://schemas.microsoft.com/office/powerpoint/2010/main" val="2063366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1B59E-446D-45A5-955D-36CC99F0E894}"/>
              </a:ext>
            </a:extLst>
          </p:cNvPr>
          <p:cNvSpPr>
            <a:spLocks noGrp="1"/>
          </p:cNvSpPr>
          <p:nvPr>
            <p:ph type="title"/>
          </p:nvPr>
        </p:nvSpPr>
        <p:spPr>
          <a:xfrm>
            <a:off x="889248" y="195486"/>
            <a:ext cx="4042792" cy="395637"/>
          </a:xfrm>
        </p:spPr>
        <p:txBody>
          <a:bodyPr>
            <a:normAutofit fontScale="90000"/>
          </a:bodyPr>
          <a:lstStyle/>
          <a:p>
            <a:r>
              <a:rPr lang="zh-CN" altLang="en-US" dirty="0"/>
              <a:t>推流成功后播放视频花屏和卡顿问题</a:t>
            </a:r>
          </a:p>
        </p:txBody>
      </p:sp>
      <p:sp>
        <p:nvSpPr>
          <p:cNvPr id="3" name="文本框 2">
            <a:extLst>
              <a:ext uri="{FF2B5EF4-FFF2-40B4-BE49-F238E27FC236}">
                <a16:creationId xmlns:a16="http://schemas.microsoft.com/office/drawing/2014/main" id="{DBC647DE-0280-487B-8C92-5FA1EC77272F}"/>
              </a:ext>
            </a:extLst>
          </p:cNvPr>
          <p:cNvSpPr txBox="1"/>
          <p:nvPr/>
        </p:nvSpPr>
        <p:spPr>
          <a:xfrm>
            <a:off x="871437" y="959496"/>
            <a:ext cx="7715200" cy="30777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问题现象    </a:t>
            </a:r>
            <a:endParaRPr lang="en-US" altLang="zh-CN" dirty="0"/>
          </a:p>
        </p:txBody>
      </p:sp>
      <p:sp>
        <p:nvSpPr>
          <p:cNvPr id="4" name="文本框 3">
            <a:extLst>
              <a:ext uri="{FF2B5EF4-FFF2-40B4-BE49-F238E27FC236}">
                <a16:creationId xmlns:a16="http://schemas.microsoft.com/office/drawing/2014/main" id="{F5A63C08-31B0-4142-B011-6FB51BA01031}"/>
              </a:ext>
            </a:extLst>
          </p:cNvPr>
          <p:cNvSpPr txBox="1"/>
          <p:nvPr/>
        </p:nvSpPr>
        <p:spPr>
          <a:xfrm>
            <a:off x="871437" y="1635646"/>
            <a:ext cx="8021043"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问题原因</a:t>
            </a:r>
            <a:endParaRPr lang="en-US" altLang="zh-CN" sz="1400" dirty="0"/>
          </a:p>
          <a:p>
            <a:endParaRPr lang="en-US" altLang="zh-CN" sz="1400" dirty="0"/>
          </a:p>
        </p:txBody>
      </p:sp>
      <p:sp>
        <p:nvSpPr>
          <p:cNvPr id="5" name="文本框 4">
            <a:extLst>
              <a:ext uri="{FF2B5EF4-FFF2-40B4-BE49-F238E27FC236}">
                <a16:creationId xmlns:a16="http://schemas.microsoft.com/office/drawing/2014/main" id="{8044E4D3-174E-40B9-AE83-0B4E4136E2F9}"/>
              </a:ext>
            </a:extLst>
          </p:cNvPr>
          <p:cNvSpPr txBox="1"/>
          <p:nvPr/>
        </p:nvSpPr>
        <p:spPr>
          <a:xfrm>
            <a:off x="1144073" y="1286639"/>
            <a:ext cx="7715200" cy="276999"/>
          </a:xfrm>
          <a:prstGeom prst="rect">
            <a:avLst/>
          </a:prstGeom>
          <a:noFill/>
        </p:spPr>
        <p:txBody>
          <a:bodyPr wrap="square" rtlCol="0">
            <a:spAutoFit/>
          </a:bodyPr>
          <a:lstStyle/>
          <a:p>
            <a:r>
              <a:rPr lang="zh-CN" altLang="en-US" sz="1200" dirty="0"/>
              <a:t>从无人机拿到</a:t>
            </a:r>
            <a:r>
              <a:rPr lang="en-US" altLang="zh-CN" sz="1200" dirty="0"/>
              <a:t>RTSP</a:t>
            </a:r>
            <a:r>
              <a:rPr lang="zh-CN" altLang="en-US" sz="1200" dirty="0"/>
              <a:t>的</a:t>
            </a:r>
            <a:r>
              <a:rPr lang="en-US" altLang="zh-CN" sz="1200" dirty="0"/>
              <a:t>H264</a:t>
            </a:r>
            <a:r>
              <a:rPr lang="zh-CN" altLang="en-US" sz="1200" dirty="0"/>
              <a:t>数据后，封装成</a:t>
            </a:r>
            <a:r>
              <a:rPr lang="en-US" altLang="zh-CN" sz="1200" dirty="0"/>
              <a:t>FLV</a:t>
            </a:r>
            <a:r>
              <a:rPr lang="zh-CN" altLang="en-US" sz="1200" dirty="0"/>
              <a:t>成功推到</a:t>
            </a:r>
            <a:r>
              <a:rPr lang="en-US" altLang="zh-CN" sz="1200" dirty="0"/>
              <a:t>RTMP</a:t>
            </a:r>
            <a:r>
              <a:rPr lang="zh-CN" altLang="en-US" sz="1200" dirty="0"/>
              <a:t>服务器。但解码的时候花屏卡顿。</a:t>
            </a:r>
            <a:endParaRPr lang="en-US" altLang="zh-CN" sz="1200" dirty="0"/>
          </a:p>
        </p:txBody>
      </p:sp>
      <p:sp>
        <p:nvSpPr>
          <p:cNvPr id="6" name="文本框 5">
            <a:extLst>
              <a:ext uri="{FF2B5EF4-FFF2-40B4-BE49-F238E27FC236}">
                <a16:creationId xmlns:a16="http://schemas.microsoft.com/office/drawing/2014/main" id="{5504EE75-6A58-4BB6-9E7E-C02576B03D51}"/>
              </a:ext>
            </a:extLst>
          </p:cNvPr>
          <p:cNvSpPr txBox="1"/>
          <p:nvPr/>
        </p:nvSpPr>
        <p:spPr>
          <a:xfrm>
            <a:off x="1135502" y="1971585"/>
            <a:ext cx="7715200" cy="1015663"/>
          </a:xfrm>
          <a:prstGeom prst="rect">
            <a:avLst/>
          </a:prstGeom>
          <a:noFill/>
        </p:spPr>
        <p:txBody>
          <a:bodyPr wrap="square" rtlCol="0">
            <a:spAutoFit/>
          </a:bodyPr>
          <a:lstStyle/>
          <a:p>
            <a:r>
              <a:rPr lang="en-US" altLang="zh-CN" sz="1200" dirty="0"/>
              <a:t>RTSP</a:t>
            </a:r>
            <a:r>
              <a:rPr lang="zh-CN" altLang="en-US" sz="1200" dirty="0"/>
              <a:t>数据获取问题， 一般会分别获取到</a:t>
            </a:r>
            <a:r>
              <a:rPr lang="en-US" altLang="zh-CN" sz="1200" dirty="0"/>
              <a:t>SPS</a:t>
            </a:r>
            <a:r>
              <a:rPr lang="zh-CN" altLang="en-US" sz="1200" dirty="0"/>
              <a:t>、</a:t>
            </a:r>
            <a:r>
              <a:rPr lang="en-US" altLang="zh-CN" sz="1200" dirty="0"/>
              <a:t>PPS</a:t>
            </a:r>
            <a:r>
              <a:rPr lang="zh-CN" altLang="en-US" sz="1200" dirty="0"/>
              <a:t>、</a:t>
            </a:r>
            <a:r>
              <a:rPr lang="en-US" altLang="zh-CN" sz="1200" dirty="0"/>
              <a:t>I</a:t>
            </a:r>
            <a:r>
              <a:rPr lang="zh-CN" altLang="en-US" sz="1200" dirty="0"/>
              <a:t>帧，然后按照</a:t>
            </a:r>
            <a:r>
              <a:rPr lang="en-US" altLang="zh-CN" sz="1200" dirty="0"/>
              <a:t>SPS</a:t>
            </a:r>
            <a:r>
              <a:rPr lang="zh-CN" altLang="en-US" sz="1200" dirty="0"/>
              <a:t>、</a:t>
            </a:r>
            <a:r>
              <a:rPr lang="en-US" altLang="zh-CN" sz="1200" dirty="0"/>
              <a:t>PPS</a:t>
            </a:r>
            <a:r>
              <a:rPr lang="zh-CN" altLang="en-US" sz="1200" dirty="0"/>
              <a:t>封装成</a:t>
            </a:r>
            <a:r>
              <a:rPr lang="en-US" altLang="zh-CN" sz="1200" dirty="0"/>
              <a:t>FLV</a:t>
            </a:r>
            <a:r>
              <a:rPr lang="zh-CN" altLang="en-US" sz="1200" dirty="0"/>
              <a:t>的</a:t>
            </a:r>
            <a:r>
              <a:rPr lang="en-US" altLang="zh-CN" sz="1200" dirty="0" err="1"/>
              <a:t>AVCSequenceHeader</a:t>
            </a:r>
            <a:r>
              <a:rPr lang="zh-CN" altLang="en-US" sz="1200" dirty="0"/>
              <a:t>先推到服务器，再将</a:t>
            </a:r>
            <a:r>
              <a:rPr lang="en-US" altLang="zh-CN" sz="1200" dirty="0"/>
              <a:t>I</a:t>
            </a:r>
            <a:r>
              <a:rPr lang="zh-CN" altLang="en-US" sz="1200" dirty="0"/>
              <a:t>帧封装成</a:t>
            </a:r>
            <a:r>
              <a:rPr lang="en-US" altLang="zh-CN" sz="1200" dirty="0"/>
              <a:t>FLV</a:t>
            </a:r>
            <a:r>
              <a:rPr lang="zh-CN" altLang="en-US" sz="1200" dirty="0"/>
              <a:t>的</a:t>
            </a:r>
            <a:r>
              <a:rPr lang="en-US" altLang="zh-CN" sz="1200" dirty="0"/>
              <a:t>AVC NALU</a:t>
            </a:r>
            <a:r>
              <a:rPr lang="zh-CN" altLang="en-US" sz="1200" dirty="0"/>
              <a:t>推到服务器。</a:t>
            </a:r>
            <a:endParaRPr lang="en-US" altLang="zh-CN" sz="1200" dirty="0"/>
          </a:p>
          <a:p>
            <a:endParaRPr lang="en-US" altLang="zh-CN" sz="1200" dirty="0"/>
          </a:p>
          <a:p>
            <a:r>
              <a:rPr lang="zh-CN" altLang="en-US" sz="1200" dirty="0"/>
              <a:t>而</a:t>
            </a:r>
            <a:r>
              <a:rPr lang="en-US" altLang="zh-CN" sz="1200" dirty="0" err="1"/>
              <a:t>FFmpeg</a:t>
            </a:r>
            <a:r>
              <a:rPr lang="zh-CN" altLang="en-US" sz="1200" dirty="0"/>
              <a:t>获取到的数据有时候是</a:t>
            </a:r>
            <a:r>
              <a:rPr lang="en-US" altLang="zh-CN" sz="1200" dirty="0"/>
              <a:t>SPS</a:t>
            </a:r>
            <a:r>
              <a:rPr lang="zh-CN" altLang="en-US" sz="1200" dirty="0"/>
              <a:t>、</a:t>
            </a:r>
            <a:r>
              <a:rPr lang="en-US" altLang="zh-CN" sz="1200" dirty="0"/>
              <a:t>PPS</a:t>
            </a:r>
            <a:r>
              <a:rPr lang="zh-CN" altLang="en-US" sz="1200" dirty="0"/>
              <a:t>、</a:t>
            </a:r>
            <a:r>
              <a:rPr lang="en-US" altLang="zh-CN" sz="1200" dirty="0"/>
              <a:t>I</a:t>
            </a:r>
            <a:r>
              <a:rPr lang="zh-CN" altLang="en-US" sz="1200" dirty="0"/>
              <a:t>帧一次性获取到，导致代码解析时， 解析到</a:t>
            </a:r>
            <a:r>
              <a:rPr lang="en-US" altLang="zh-CN" sz="1200" dirty="0"/>
              <a:t>SPS</a:t>
            </a:r>
            <a:r>
              <a:rPr lang="zh-CN" altLang="en-US" sz="1200" dirty="0"/>
              <a:t>、</a:t>
            </a:r>
            <a:r>
              <a:rPr lang="en-US" altLang="zh-CN" sz="1200" dirty="0"/>
              <a:t>PPS</a:t>
            </a:r>
            <a:r>
              <a:rPr lang="zh-CN" altLang="en-US" sz="1200" dirty="0"/>
              <a:t>，丢弃了</a:t>
            </a:r>
            <a:r>
              <a:rPr lang="en-US" altLang="zh-CN" sz="1200" dirty="0"/>
              <a:t>I</a:t>
            </a:r>
            <a:r>
              <a:rPr lang="zh-CN" altLang="en-US" sz="1200" dirty="0"/>
              <a:t>帧，导致花屏和卡顿。</a:t>
            </a:r>
          </a:p>
        </p:txBody>
      </p:sp>
      <p:sp>
        <p:nvSpPr>
          <p:cNvPr id="7" name="文本框 6">
            <a:extLst>
              <a:ext uri="{FF2B5EF4-FFF2-40B4-BE49-F238E27FC236}">
                <a16:creationId xmlns:a16="http://schemas.microsoft.com/office/drawing/2014/main" id="{E28457B6-BDFC-44F6-BFC5-8E7E93AC7602}"/>
              </a:ext>
            </a:extLst>
          </p:cNvPr>
          <p:cNvSpPr txBox="1"/>
          <p:nvPr/>
        </p:nvSpPr>
        <p:spPr>
          <a:xfrm>
            <a:off x="829659" y="3075806"/>
            <a:ext cx="8021043"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解决办法</a:t>
            </a:r>
            <a:endParaRPr lang="en-US" altLang="zh-CN" sz="1400" dirty="0"/>
          </a:p>
          <a:p>
            <a:endParaRPr lang="en-US" altLang="zh-CN" sz="1400" dirty="0"/>
          </a:p>
        </p:txBody>
      </p:sp>
      <p:sp>
        <p:nvSpPr>
          <p:cNvPr id="8" name="文本框 7">
            <a:extLst>
              <a:ext uri="{FF2B5EF4-FFF2-40B4-BE49-F238E27FC236}">
                <a16:creationId xmlns:a16="http://schemas.microsoft.com/office/drawing/2014/main" id="{68352CD9-CDBF-4AF4-9921-60BB130FA841}"/>
              </a:ext>
            </a:extLst>
          </p:cNvPr>
          <p:cNvSpPr txBox="1"/>
          <p:nvPr/>
        </p:nvSpPr>
        <p:spPr>
          <a:xfrm>
            <a:off x="1135502" y="3372171"/>
            <a:ext cx="7715200" cy="276999"/>
          </a:xfrm>
          <a:prstGeom prst="rect">
            <a:avLst/>
          </a:prstGeom>
          <a:noFill/>
        </p:spPr>
        <p:txBody>
          <a:bodyPr wrap="square" rtlCol="0">
            <a:spAutoFit/>
          </a:bodyPr>
          <a:lstStyle/>
          <a:p>
            <a:r>
              <a:rPr lang="zh-CN" altLang="en-US" sz="1200" dirty="0"/>
              <a:t>将</a:t>
            </a:r>
            <a:r>
              <a:rPr lang="en-US" altLang="zh-CN" sz="1200" dirty="0"/>
              <a:t>SPS</a:t>
            </a:r>
            <a:r>
              <a:rPr lang="zh-CN" altLang="en-US" sz="1200" dirty="0"/>
              <a:t>、</a:t>
            </a:r>
            <a:r>
              <a:rPr lang="en-US" altLang="zh-CN" sz="1200" dirty="0"/>
              <a:t>PPS</a:t>
            </a:r>
            <a:r>
              <a:rPr lang="zh-CN" altLang="en-US" sz="1200" dirty="0"/>
              <a:t>、</a:t>
            </a:r>
            <a:r>
              <a:rPr lang="en-US" altLang="zh-CN" sz="1200" dirty="0"/>
              <a:t>I</a:t>
            </a:r>
            <a:r>
              <a:rPr lang="zh-CN" altLang="en-US" sz="1200" dirty="0"/>
              <a:t>帧再次分割，再按</a:t>
            </a:r>
            <a:r>
              <a:rPr lang="en-US" altLang="zh-CN" sz="1200" dirty="0"/>
              <a:t>FLV</a:t>
            </a:r>
            <a:r>
              <a:rPr lang="zh-CN" altLang="en-US" sz="1200" dirty="0"/>
              <a:t>格式推送。</a:t>
            </a:r>
          </a:p>
        </p:txBody>
      </p:sp>
    </p:spTree>
    <p:extLst>
      <p:ext uri="{BB962C8B-B14F-4D97-AF65-F5344CB8AC3E}">
        <p14:creationId xmlns:p14="http://schemas.microsoft.com/office/powerpoint/2010/main" val="410666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9D433-FE47-4D0C-9936-3BA7407E65D1}"/>
              </a:ext>
            </a:extLst>
          </p:cNvPr>
          <p:cNvSpPr>
            <a:spLocks noGrp="1"/>
          </p:cNvSpPr>
          <p:nvPr>
            <p:ph type="title"/>
          </p:nvPr>
        </p:nvSpPr>
        <p:spPr/>
        <p:txBody>
          <a:bodyPr>
            <a:normAutofit fontScale="90000"/>
          </a:bodyPr>
          <a:lstStyle/>
          <a:p>
            <a:r>
              <a:rPr lang="zh-CN" altLang="en-US" dirty="0"/>
              <a:t>串口通信</a:t>
            </a:r>
          </a:p>
        </p:txBody>
      </p:sp>
      <p:sp>
        <p:nvSpPr>
          <p:cNvPr id="3" name="文本框 2">
            <a:extLst>
              <a:ext uri="{FF2B5EF4-FFF2-40B4-BE49-F238E27FC236}">
                <a16:creationId xmlns:a16="http://schemas.microsoft.com/office/drawing/2014/main" id="{F2CF3A28-957B-4F5A-BD29-D2EE7A531F9C}"/>
              </a:ext>
            </a:extLst>
          </p:cNvPr>
          <p:cNvSpPr txBox="1"/>
          <p:nvPr/>
        </p:nvSpPr>
        <p:spPr>
          <a:xfrm>
            <a:off x="827584" y="843558"/>
            <a:ext cx="4104456" cy="1600438"/>
          </a:xfrm>
          <a:prstGeom prst="rect">
            <a:avLst/>
          </a:prstGeom>
          <a:noFill/>
        </p:spPr>
        <p:txBody>
          <a:bodyPr wrap="square" rtlCol="0">
            <a:spAutoFit/>
          </a:bodyPr>
          <a:lstStyle/>
          <a:p>
            <a:r>
              <a:rPr lang="zh-CN" altLang="en-US" sz="1400" dirty="0"/>
              <a:t>串行接口简称串口，也称串行通信接口或串行通讯接口（通常指</a:t>
            </a:r>
            <a:r>
              <a:rPr lang="en-US" altLang="zh-CN" sz="1400" dirty="0"/>
              <a:t>COM</a:t>
            </a:r>
            <a:r>
              <a:rPr lang="zh-CN" altLang="en-US" sz="1400" dirty="0"/>
              <a:t>接口），是采用串行通信方式的扩展接口。串行接口 </a:t>
            </a:r>
            <a:r>
              <a:rPr lang="en-US" altLang="zh-CN" sz="1400" dirty="0"/>
              <a:t>(Serial Interface) </a:t>
            </a:r>
            <a:r>
              <a:rPr lang="zh-CN" altLang="en-US" sz="1400" dirty="0"/>
              <a:t>是指数据一位一位地顺序传送，其特点是通信线路简单，只要一对传输线就可以实现双向通信（可以直接利用电话线作为传输线），从而大大降低了成本，特别适用于远距离通信，但传送速度较慢。</a:t>
            </a:r>
          </a:p>
        </p:txBody>
      </p:sp>
      <p:sp>
        <p:nvSpPr>
          <p:cNvPr id="4" name="文本框 3">
            <a:extLst>
              <a:ext uri="{FF2B5EF4-FFF2-40B4-BE49-F238E27FC236}">
                <a16:creationId xmlns:a16="http://schemas.microsoft.com/office/drawing/2014/main" id="{58BD61DE-8FEA-4ADE-935A-F4EFCA3E364E}"/>
              </a:ext>
            </a:extLst>
          </p:cNvPr>
          <p:cNvSpPr txBox="1"/>
          <p:nvPr/>
        </p:nvSpPr>
        <p:spPr>
          <a:xfrm>
            <a:off x="806996" y="3147814"/>
            <a:ext cx="7643192" cy="738664"/>
          </a:xfrm>
          <a:prstGeom prst="rect">
            <a:avLst/>
          </a:prstGeom>
          <a:noFill/>
        </p:spPr>
        <p:txBody>
          <a:bodyPr wrap="square" rtlCol="0">
            <a:spAutoFit/>
          </a:bodyPr>
          <a:lstStyle/>
          <a:p>
            <a:r>
              <a:rPr lang="zh-CN" altLang="en-US" sz="1400" dirty="0"/>
              <a:t>串行通讯的特点是：数据位的传送，按位顺序进行，最少只需一根传输线即可完成；成本低但传送速度慢。串行通讯的距离可以从几米到几千米；根据信息的传送方向，串行通讯可以进一步分为单工、半双工和全双工三种。</a:t>
            </a:r>
          </a:p>
        </p:txBody>
      </p:sp>
      <p:pic>
        <p:nvPicPr>
          <p:cNvPr id="5" name="图片 4">
            <a:extLst>
              <a:ext uri="{FF2B5EF4-FFF2-40B4-BE49-F238E27FC236}">
                <a16:creationId xmlns:a16="http://schemas.microsoft.com/office/drawing/2014/main" id="{26101523-DD8F-4295-BF42-3EF41958449C}"/>
              </a:ext>
            </a:extLst>
          </p:cNvPr>
          <p:cNvPicPr>
            <a:picLocks noChangeAspect="1"/>
          </p:cNvPicPr>
          <p:nvPr/>
        </p:nvPicPr>
        <p:blipFill>
          <a:blip r:embed="rId2"/>
          <a:stretch>
            <a:fillRect/>
          </a:stretch>
        </p:blipFill>
        <p:spPr>
          <a:xfrm>
            <a:off x="5430967" y="843558"/>
            <a:ext cx="2903705" cy="1999481"/>
          </a:xfrm>
          <a:prstGeom prst="rect">
            <a:avLst/>
          </a:prstGeom>
        </p:spPr>
      </p:pic>
    </p:spTree>
    <p:extLst>
      <p:ext uri="{BB962C8B-B14F-4D97-AF65-F5344CB8AC3E}">
        <p14:creationId xmlns:p14="http://schemas.microsoft.com/office/powerpoint/2010/main" val="422838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DEAC4-92D8-4C97-9A95-C9FA54AE0852}"/>
              </a:ext>
            </a:extLst>
          </p:cNvPr>
          <p:cNvSpPr>
            <a:spLocks noGrp="1"/>
          </p:cNvSpPr>
          <p:nvPr>
            <p:ph type="title"/>
          </p:nvPr>
        </p:nvSpPr>
        <p:spPr/>
        <p:txBody>
          <a:bodyPr>
            <a:normAutofit fontScale="90000"/>
          </a:bodyPr>
          <a:lstStyle/>
          <a:p>
            <a:r>
              <a:rPr lang="zh-CN" altLang="en-US" dirty="0"/>
              <a:t>单工、半双工、全双工</a:t>
            </a:r>
          </a:p>
        </p:txBody>
      </p:sp>
      <p:sp>
        <p:nvSpPr>
          <p:cNvPr id="3" name="文本框 2">
            <a:extLst>
              <a:ext uri="{FF2B5EF4-FFF2-40B4-BE49-F238E27FC236}">
                <a16:creationId xmlns:a16="http://schemas.microsoft.com/office/drawing/2014/main" id="{DC8F0FF5-C6D4-4B9E-86A0-C121F119CF22}"/>
              </a:ext>
            </a:extLst>
          </p:cNvPr>
          <p:cNvSpPr txBox="1"/>
          <p:nvPr/>
        </p:nvSpPr>
        <p:spPr>
          <a:xfrm>
            <a:off x="901597" y="915566"/>
            <a:ext cx="7702851" cy="70788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单工</a:t>
            </a:r>
            <a:endParaRPr lang="en-US" altLang="zh-CN" sz="1400" dirty="0"/>
          </a:p>
          <a:p>
            <a:r>
              <a:rPr lang="zh-CN" altLang="en-US" sz="1400" dirty="0"/>
              <a:t>       </a:t>
            </a:r>
            <a:r>
              <a:rPr lang="zh-CN" altLang="en-US" sz="1200" dirty="0"/>
              <a:t>单工就是指</a:t>
            </a:r>
            <a:r>
              <a:rPr lang="en-US" altLang="zh-CN" sz="1200" dirty="0"/>
              <a:t>A</a:t>
            </a:r>
            <a:r>
              <a:rPr lang="zh-CN" altLang="en-US" sz="1200" dirty="0"/>
              <a:t>只能发信号，而</a:t>
            </a:r>
            <a:r>
              <a:rPr lang="en-US" altLang="zh-CN" sz="1200" dirty="0"/>
              <a:t>B</a:t>
            </a:r>
            <a:r>
              <a:rPr lang="zh-CN" altLang="en-US" sz="1200" dirty="0"/>
              <a:t>只能接收信号，通信是单向的，就象灯塔之于航船</a:t>
            </a:r>
            <a:r>
              <a:rPr lang="en-US" altLang="zh-CN" sz="1200" dirty="0"/>
              <a:t>——</a:t>
            </a:r>
            <a:r>
              <a:rPr lang="zh-CN" altLang="en-US" sz="1200" dirty="0"/>
              <a:t>灯塔发出光信号而航船只能接收信号以确保自己行驶在正确的航线上</a:t>
            </a:r>
          </a:p>
        </p:txBody>
      </p:sp>
      <p:sp>
        <p:nvSpPr>
          <p:cNvPr id="4" name="文本框 3">
            <a:extLst>
              <a:ext uri="{FF2B5EF4-FFF2-40B4-BE49-F238E27FC236}">
                <a16:creationId xmlns:a16="http://schemas.microsoft.com/office/drawing/2014/main" id="{3A96266E-E8AC-499A-B2FB-DF5CDFAB327D}"/>
              </a:ext>
            </a:extLst>
          </p:cNvPr>
          <p:cNvSpPr txBox="1"/>
          <p:nvPr/>
        </p:nvSpPr>
        <p:spPr>
          <a:xfrm>
            <a:off x="884348" y="1851670"/>
            <a:ext cx="7702851" cy="86177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半双工</a:t>
            </a:r>
            <a:endParaRPr lang="en-US" altLang="zh-CN" sz="1400" dirty="0"/>
          </a:p>
          <a:p>
            <a:r>
              <a:rPr lang="en-US" altLang="zh-CN" sz="1200" dirty="0"/>
              <a:t>       </a:t>
            </a:r>
            <a:r>
              <a:rPr lang="zh-CN" altLang="en-US" sz="1200" dirty="0"/>
              <a:t>指一个时间段内只有一个动作发生，举个简单例子，一天窄窄的马路，同时只能有一辆车通过，当目前有两量车对开，这种情况下就只能一辆先过，等到头儿后另一辆再开，这个例子就形象的说明了半双工的原理。早期的对讲机、以及早期集线器等设备都是实行半双工的产品。随着技术的不断进步，半双工会逐渐退出历史舞台</a:t>
            </a:r>
          </a:p>
        </p:txBody>
      </p:sp>
      <p:sp>
        <p:nvSpPr>
          <p:cNvPr id="5" name="文本框 4">
            <a:extLst>
              <a:ext uri="{FF2B5EF4-FFF2-40B4-BE49-F238E27FC236}">
                <a16:creationId xmlns:a16="http://schemas.microsoft.com/office/drawing/2014/main" id="{31573429-6C87-4595-9EBF-95778BBE0B1D}"/>
              </a:ext>
            </a:extLst>
          </p:cNvPr>
          <p:cNvSpPr txBox="1"/>
          <p:nvPr/>
        </p:nvSpPr>
        <p:spPr>
          <a:xfrm>
            <a:off x="884347" y="3218661"/>
            <a:ext cx="7702851" cy="70788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全双工</a:t>
            </a:r>
            <a:endParaRPr lang="en-US" altLang="zh-CN" sz="1400" dirty="0"/>
          </a:p>
          <a:p>
            <a:r>
              <a:rPr lang="zh-CN" altLang="en-US" sz="1400" dirty="0"/>
              <a:t>       </a:t>
            </a:r>
            <a:r>
              <a:rPr lang="zh-CN" altLang="en-US" sz="1200" dirty="0"/>
              <a:t>指在发送数据的同时也能够接收数据，两者同步进行，这好像我们平时打电话一样，说话的同时也能够听到对方的声音。目前的交换机都支持全双工</a:t>
            </a:r>
          </a:p>
        </p:txBody>
      </p:sp>
    </p:spTree>
    <p:extLst>
      <p:ext uri="{BB962C8B-B14F-4D97-AF65-F5344CB8AC3E}">
        <p14:creationId xmlns:p14="http://schemas.microsoft.com/office/powerpoint/2010/main" val="426046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1000"/>
                                        <p:tgtEl>
                                          <p:spTgt spid="5">
                                            <p:txEl>
                                              <p:pRg st="0" end="0"/>
                                            </p:txEl>
                                          </p:spTgt>
                                        </p:tgtEl>
                                      </p:cBhvr>
                                    </p:animEffect>
                                    <p:anim calcmode="lin" valueType="num">
                                      <p:cBhvr>
                                        <p:cTn id="2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fade">
                                      <p:cBhvr>
                                        <p:cTn id="31" dur="1000"/>
                                        <p:tgtEl>
                                          <p:spTgt spid="5">
                                            <p:txEl>
                                              <p:pRg st="1" end="1"/>
                                            </p:txEl>
                                          </p:spTgt>
                                        </p:tgtEl>
                                      </p:cBhvr>
                                    </p:animEffect>
                                    <p:anim calcmode="lin" valueType="num">
                                      <p:cBhvr>
                                        <p:cTn id="3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B817A-F14B-485F-9D8F-E6B78D02DA91}"/>
              </a:ext>
            </a:extLst>
          </p:cNvPr>
          <p:cNvSpPr>
            <a:spLocks noGrp="1"/>
          </p:cNvSpPr>
          <p:nvPr>
            <p:ph type="title"/>
          </p:nvPr>
        </p:nvSpPr>
        <p:spPr/>
        <p:txBody>
          <a:bodyPr>
            <a:normAutofit fontScale="90000"/>
          </a:bodyPr>
          <a:lstStyle/>
          <a:p>
            <a:r>
              <a:rPr lang="en-US" altLang="zh-CN" dirty="0"/>
              <a:t>Android</a:t>
            </a:r>
            <a:r>
              <a:rPr lang="zh-CN" altLang="en-US" dirty="0"/>
              <a:t>端的串口通讯</a:t>
            </a:r>
          </a:p>
        </p:txBody>
      </p:sp>
      <p:sp>
        <p:nvSpPr>
          <p:cNvPr id="3" name="文本框 2">
            <a:extLst>
              <a:ext uri="{FF2B5EF4-FFF2-40B4-BE49-F238E27FC236}">
                <a16:creationId xmlns:a16="http://schemas.microsoft.com/office/drawing/2014/main" id="{297442AE-7B83-4AC9-9C3C-2C14B8EAC705}"/>
              </a:ext>
            </a:extLst>
          </p:cNvPr>
          <p:cNvSpPr txBox="1"/>
          <p:nvPr/>
        </p:nvSpPr>
        <p:spPr>
          <a:xfrm>
            <a:off x="843175" y="772557"/>
            <a:ext cx="7715200"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t>Google</a:t>
            </a:r>
            <a:r>
              <a:rPr lang="zh-CN" altLang="en-US" sz="1400" dirty="0"/>
              <a:t>提供了完整的串口通讯实现， 只需要集成到项目， 即可直接进行连接通讯。</a:t>
            </a:r>
            <a:endParaRPr lang="en-US" altLang="zh-CN" sz="1400" dirty="0"/>
          </a:p>
          <a:p>
            <a:r>
              <a:rPr lang="zh-CN" altLang="en-US" sz="1400" dirty="0"/>
              <a:t>下载地址：</a:t>
            </a:r>
            <a:r>
              <a:rPr lang="en-US" altLang="zh-CN" sz="1400" dirty="0"/>
              <a:t>https://code.google.com/archive/p/android-serialport-api/source/default/source</a:t>
            </a:r>
            <a:endParaRPr lang="en-US" altLang="zh-CN" dirty="0"/>
          </a:p>
        </p:txBody>
      </p:sp>
      <p:sp>
        <p:nvSpPr>
          <p:cNvPr id="5" name="文本框 4">
            <a:extLst>
              <a:ext uri="{FF2B5EF4-FFF2-40B4-BE49-F238E27FC236}">
                <a16:creationId xmlns:a16="http://schemas.microsoft.com/office/drawing/2014/main" id="{D2FAA631-80B2-4C41-B781-F73788742B62}"/>
              </a:ext>
            </a:extLst>
          </p:cNvPr>
          <p:cNvSpPr txBox="1"/>
          <p:nvPr/>
        </p:nvSpPr>
        <p:spPr>
          <a:xfrm>
            <a:off x="889248" y="1211077"/>
            <a:ext cx="7715200" cy="307777"/>
          </a:xfrm>
          <a:prstGeom prst="rect">
            <a:avLst/>
          </a:prstGeom>
          <a:noFill/>
        </p:spPr>
        <p:txBody>
          <a:bodyPr wrap="square" rtlCol="0">
            <a:spAutoFit/>
          </a:bodyPr>
          <a:lstStyle/>
          <a:p>
            <a:r>
              <a:rPr lang="en-US" altLang="zh-CN" sz="1400" dirty="0"/>
              <a:t>Android Studio</a:t>
            </a:r>
            <a:r>
              <a:rPr lang="zh-CN" altLang="en-US" sz="1400" dirty="0"/>
              <a:t>版地址：</a:t>
            </a:r>
            <a:r>
              <a:rPr lang="en-US" altLang="zh-CN" sz="1400" dirty="0"/>
              <a:t>https://github.com/licheedev/Android-SerialPort-API</a:t>
            </a:r>
            <a:endParaRPr lang="en-US" altLang="zh-CN" dirty="0"/>
          </a:p>
        </p:txBody>
      </p:sp>
      <p:sp>
        <p:nvSpPr>
          <p:cNvPr id="6" name="文本框 5">
            <a:extLst>
              <a:ext uri="{FF2B5EF4-FFF2-40B4-BE49-F238E27FC236}">
                <a16:creationId xmlns:a16="http://schemas.microsoft.com/office/drawing/2014/main" id="{55182739-F1BB-4760-B536-B9FC74BE354C}"/>
              </a:ext>
            </a:extLst>
          </p:cNvPr>
          <p:cNvSpPr txBox="1"/>
          <p:nvPr/>
        </p:nvSpPr>
        <p:spPr>
          <a:xfrm>
            <a:off x="860229" y="1555745"/>
            <a:ext cx="1191352"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连接串口</a:t>
            </a:r>
          </a:p>
        </p:txBody>
      </p:sp>
      <p:pic>
        <p:nvPicPr>
          <p:cNvPr id="7" name="图片 6">
            <a:extLst>
              <a:ext uri="{FF2B5EF4-FFF2-40B4-BE49-F238E27FC236}">
                <a16:creationId xmlns:a16="http://schemas.microsoft.com/office/drawing/2014/main" id="{0E96D0C3-ED62-4DBF-86C4-D3391BCB7EB4}"/>
              </a:ext>
            </a:extLst>
          </p:cNvPr>
          <p:cNvPicPr>
            <a:picLocks noChangeAspect="1"/>
          </p:cNvPicPr>
          <p:nvPr/>
        </p:nvPicPr>
        <p:blipFill>
          <a:blip r:embed="rId2"/>
          <a:stretch>
            <a:fillRect/>
          </a:stretch>
        </p:blipFill>
        <p:spPr>
          <a:xfrm>
            <a:off x="971600" y="1924937"/>
            <a:ext cx="5772150" cy="609600"/>
          </a:xfrm>
          <a:prstGeom prst="rect">
            <a:avLst/>
          </a:prstGeom>
        </p:spPr>
      </p:pic>
      <p:pic>
        <p:nvPicPr>
          <p:cNvPr id="8" name="图片 7">
            <a:extLst>
              <a:ext uri="{FF2B5EF4-FFF2-40B4-BE49-F238E27FC236}">
                <a16:creationId xmlns:a16="http://schemas.microsoft.com/office/drawing/2014/main" id="{E779D8A6-719D-4448-8F98-75B20BD4E2D4}"/>
              </a:ext>
            </a:extLst>
          </p:cNvPr>
          <p:cNvPicPr>
            <a:picLocks noChangeAspect="1"/>
          </p:cNvPicPr>
          <p:nvPr/>
        </p:nvPicPr>
        <p:blipFill>
          <a:blip r:embed="rId3"/>
          <a:stretch>
            <a:fillRect/>
          </a:stretch>
        </p:blipFill>
        <p:spPr>
          <a:xfrm>
            <a:off x="980728" y="3147814"/>
            <a:ext cx="5772150" cy="1729276"/>
          </a:xfrm>
          <a:prstGeom prst="rect">
            <a:avLst/>
          </a:prstGeom>
        </p:spPr>
      </p:pic>
      <p:sp>
        <p:nvSpPr>
          <p:cNvPr id="9" name="文本框 8">
            <a:extLst>
              <a:ext uri="{FF2B5EF4-FFF2-40B4-BE49-F238E27FC236}">
                <a16:creationId xmlns:a16="http://schemas.microsoft.com/office/drawing/2014/main" id="{FE47394F-9D0F-441D-AEB6-131EE0F8DCA1}"/>
              </a:ext>
            </a:extLst>
          </p:cNvPr>
          <p:cNvSpPr txBox="1"/>
          <p:nvPr/>
        </p:nvSpPr>
        <p:spPr>
          <a:xfrm>
            <a:off x="889248" y="2722271"/>
            <a:ext cx="1191352"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读取数据</a:t>
            </a:r>
          </a:p>
        </p:txBody>
      </p:sp>
    </p:spTree>
    <p:extLst>
      <p:ext uri="{BB962C8B-B14F-4D97-AF65-F5344CB8AC3E}">
        <p14:creationId xmlns:p14="http://schemas.microsoft.com/office/powerpoint/2010/main" val="217404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1800" b="1" dirty="0"/>
              <a:t>功能介绍</a:t>
            </a:r>
            <a:endParaRPr lang="zh-CN" altLang="en-US" sz="1200" b="1" dirty="0"/>
          </a:p>
        </p:txBody>
      </p:sp>
      <p:sp>
        <p:nvSpPr>
          <p:cNvPr id="23" name="椭圆 22"/>
          <p:cNvSpPr/>
          <p:nvPr/>
        </p:nvSpPr>
        <p:spPr bwMode="auto">
          <a:xfrm>
            <a:off x="6327143" y="2347600"/>
            <a:ext cx="2243229" cy="2244105"/>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85617"/>
            <a:endParaRPr lang="zh-CN" altLang="en-US" sz="1100"/>
          </a:p>
        </p:txBody>
      </p:sp>
      <p:sp>
        <p:nvSpPr>
          <p:cNvPr id="26" name="椭圆 25"/>
          <p:cNvSpPr/>
          <p:nvPr/>
        </p:nvSpPr>
        <p:spPr bwMode="auto">
          <a:xfrm>
            <a:off x="3319654" y="1053970"/>
            <a:ext cx="2243229" cy="2244105"/>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85617"/>
            <a:endParaRPr lang="zh-CN" altLang="en-US" sz="1100"/>
          </a:p>
        </p:txBody>
      </p:sp>
      <p:sp>
        <p:nvSpPr>
          <p:cNvPr id="29" name="椭圆 28"/>
          <p:cNvSpPr/>
          <p:nvPr/>
        </p:nvSpPr>
        <p:spPr bwMode="auto">
          <a:xfrm>
            <a:off x="600149" y="2703909"/>
            <a:ext cx="2243229" cy="2244105"/>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685617"/>
            <a:endParaRPr lang="zh-CN" altLang="en-US" sz="1100"/>
          </a:p>
        </p:txBody>
      </p:sp>
      <p:sp>
        <p:nvSpPr>
          <p:cNvPr id="37" name="TextBox 36"/>
          <p:cNvSpPr txBox="1"/>
          <p:nvPr/>
        </p:nvSpPr>
        <p:spPr>
          <a:xfrm>
            <a:off x="696916" y="1577588"/>
            <a:ext cx="1943457" cy="729412"/>
          </a:xfrm>
          <a:prstGeom prst="rect">
            <a:avLst/>
          </a:prstGeom>
          <a:noFill/>
        </p:spPr>
        <p:txBody>
          <a:bodyPr wrap="square" lIns="68562" tIns="34281" rIns="68562" bIns="34281" rtlCol="0">
            <a:spAutoFit/>
          </a:bodyPr>
          <a:lstStyle/>
          <a:p>
            <a:pPr>
              <a:lnSpc>
                <a:spcPct val="130000"/>
              </a:lnSpc>
            </a:pPr>
            <a:r>
              <a:rPr lang="en-US" altLang="zh-CN" sz="1100" dirty="0">
                <a:solidFill>
                  <a:sysClr val="windowText" lastClr="000000"/>
                </a:solidFill>
                <a:latin typeface="微软雅黑" pitchFamily="34" charset="-122"/>
                <a:ea typeface="微软雅黑" pitchFamily="34" charset="-122"/>
              </a:rPr>
              <a:t>Aircraft</a:t>
            </a:r>
            <a:r>
              <a:rPr lang="zh-CN" altLang="en-US" sz="1100" dirty="0">
                <a:solidFill>
                  <a:sysClr val="windowText" lastClr="000000"/>
                </a:solidFill>
                <a:latin typeface="微软雅黑" pitchFamily="34" charset="-122"/>
                <a:ea typeface="微软雅黑" pitchFamily="34" charset="-122"/>
              </a:rPr>
              <a:t>模式，可以实现起飞、返航、</a:t>
            </a:r>
            <a:r>
              <a:rPr lang="en-US" altLang="zh-CN" sz="1100" dirty="0">
                <a:solidFill>
                  <a:sysClr val="windowText" lastClr="000000"/>
                </a:solidFill>
                <a:latin typeface="微软雅黑" pitchFamily="34" charset="-122"/>
                <a:ea typeface="微软雅黑" pitchFamily="34" charset="-122"/>
              </a:rPr>
              <a:t>360</a:t>
            </a:r>
            <a:r>
              <a:rPr lang="zh-CN" altLang="en-US" sz="1100" dirty="0">
                <a:solidFill>
                  <a:sysClr val="windowText" lastClr="000000"/>
                </a:solidFill>
                <a:latin typeface="微软雅黑" pitchFamily="34" charset="-122"/>
                <a:ea typeface="微软雅黑" pitchFamily="34" charset="-122"/>
              </a:rPr>
              <a:t>度全景、环绕、目标跟随等功能。</a:t>
            </a:r>
            <a:endParaRPr lang="en-US" altLang="zh-CN" sz="1100" dirty="0">
              <a:solidFill>
                <a:sysClr val="windowText" lastClr="000000"/>
              </a:solidFill>
              <a:latin typeface="微软雅黑" pitchFamily="34" charset="-122"/>
              <a:ea typeface="微软雅黑" pitchFamily="34" charset="-122"/>
            </a:endParaRPr>
          </a:p>
        </p:txBody>
      </p:sp>
      <p:sp>
        <p:nvSpPr>
          <p:cNvPr id="38" name="TextBox 37"/>
          <p:cNvSpPr txBox="1"/>
          <p:nvPr/>
        </p:nvSpPr>
        <p:spPr>
          <a:xfrm>
            <a:off x="3503508" y="3460541"/>
            <a:ext cx="1943457" cy="729412"/>
          </a:xfrm>
          <a:prstGeom prst="rect">
            <a:avLst/>
          </a:prstGeom>
          <a:noFill/>
        </p:spPr>
        <p:txBody>
          <a:bodyPr wrap="square" lIns="68562" tIns="34281" rIns="68562" bIns="34281" rtlCol="0">
            <a:spAutoFit/>
          </a:bodyPr>
          <a:lstStyle/>
          <a:p>
            <a:pPr>
              <a:lnSpc>
                <a:spcPct val="130000"/>
              </a:lnSpc>
            </a:pPr>
            <a:r>
              <a:rPr lang="en-US" altLang="zh-CN" sz="1100" dirty="0">
                <a:solidFill>
                  <a:sysClr val="windowText" lastClr="000000"/>
                </a:solidFill>
                <a:latin typeface="微软雅黑" pitchFamily="34" charset="-122"/>
                <a:ea typeface="微软雅黑" pitchFamily="34" charset="-122"/>
              </a:rPr>
              <a:t>Action Cam</a:t>
            </a:r>
            <a:r>
              <a:rPr lang="zh-CN" altLang="en-US" sz="1100" dirty="0">
                <a:solidFill>
                  <a:sysClr val="windowText" lastClr="000000"/>
                </a:solidFill>
                <a:latin typeface="微软雅黑" pitchFamily="34" charset="-122"/>
                <a:ea typeface="微软雅黑" pitchFamily="34" charset="-122"/>
              </a:rPr>
              <a:t>模式，实现定时拍摄、延时录像、慢动作录像等动能</a:t>
            </a:r>
            <a:endParaRPr lang="en-US" altLang="zh-CN" sz="1100" dirty="0">
              <a:solidFill>
                <a:sysClr val="windowText" lastClr="000000"/>
              </a:solidFill>
              <a:latin typeface="微软雅黑" pitchFamily="34" charset="-122"/>
              <a:ea typeface="微软雅黑" pitchFamily="34" charset="-122"/>
            </a:endParaRPr>
          </a:p>
        </p:txBody>
      </p:sp>
      <p:sp>
        <p:nvSpPr>
          <p:cNvPr id="39" name="TextBox 38"/>
          <p:cNvSpPr txBox="1"/>
          <p:nvPr/>
        </p:nvSpPr>
        <p:spPr>
          <a:xfrm>
            <a:off x="6541672" y="1529045"/>
            <a:ext cx="1943457" cy="509352"/>
          </a:xfrm>
          <a:prstGeom prst="rect">
            <a:avLst/>
          </a:prstGeom>
          <a:noFill/>
        </p:spPr>
        <p:txBody>
          <a:bodyPr wrap="square" lIns="68562" tIns="34281" rIns="68562" bIns="34281" rtlCol="0">
            <a:spAutoFit/>
          </a:bodyPr>
          <a:lstStyle/>
          <a:p>
            <a:pPr>
              <a:lnSpc>
                <a:spcPct val="130000"/>
              </a:lnSpc>
            </a:pPr>
            <a:r>
              <a:rPr lang="en-US" altLang="zh-CN" sz="1100" dirty="0">
                <a:solidFill>
                  <a:sysClr val="windowText" lastClr="000000"/>
                </a:solidFill>
                <a:latin typeface="微软雅黑" pitchFamily="34" charset="-122"/>
                <a:ea typeface="微软雅黑" pitchFamily="34" charset="-122"/>
              </a:rPr>
              <a:t>WIFI Cam</a:t>
            </a:r>
            <a:r>
              <a:rPr lang="zh-CN" altLang="en-US" sz="1100" dirty="0">
                <a:solidFill>
                  <a:sysClr val="windowText" lastClr="000000"/>
                </a:solidFill>
                <a:latin typeface="微软雅黑" pitchFamily="34" charset="-122"/>
                <a:ea typeface="微软雅黑" pitchFamily="34" charset="-122"/>
              </a:rPr>
              <a:t>模式，实现远程查看监控、语音等功能</a:t>
            </a:r>
            <a:endParaRPr lang="en-US" altLang="zh-CN" sz="1100" dirty="0">
              <a:solidFill>
                <a:sysClr val="windowText" lastClr="000000"/>
              </a:solidFill>
              <a:latin typeface="微软雅黑" pitchFamily="34" charset="-122"/>
              <a:ea typeface="微软雅黑" pitchFamily="34" charset="-122"/>
            </a:endParaRPr>
          </a:p>
        </p:txBody>
      </p:sp>
      <p:sp>
        <p:nvSpPr>
          <p:cNvPr id="41" name="TextBox 40"/>
          <p:cNvSpPr txBox="1"/>
          <p:nvPr/>
        </p:nvSpPr>
        <p:spPr>
          <a:xfrm>
            <a:off x="-41955" y="-2540818"/>
            <a:ext cx="877163" cy="369332"/>
          </a:xfrm>
          <a:prstGeom prst="rect">
            <a:avLst/>
          </a:prstGeom>
          <a:noFill/>
        </p:spPr>
        <p:txBody>
          <a:bodyPr wrap="none" rtlCol="0">
            <a:spAutoFit/>
          </a:bodyPr>
          <a:lstStyle/>
          <a:p>
            <a:r>
              <a:rPr lang="zh-CN" altLang="en-US" dirty="0"/>
              <a:t>延迟符</a:t>
            </a:r>
          </a:p>
        </p:txBody>
      </p:sp>
      <p:pic>
        <p:nvPicPr>
          <p:cNvPr id="7" name="图片 6"/>
          <p:cNvPicPr>
            <a:picLocks noChangeAspect="1"/>
          </p:cNvPicPr>
          <p:nvPr/>
        </p:nvPicPr>
        <p:blipFill>
          <a:blip r:embed="rId3"/>
          <a:stretch>
            <a:fillRect/>
          </a:stretch>
        </p:blipFill>
        <p:spPr>
          <a:xfrm>
            <a:off x="3397974" y="1149433"/>
            <a:ext cx="2079873" cy="2079873"/>
          </a:xfrm>
          <a:prstGeom prst="flowChartConnector">
            <a:avLst/>
          </a:prstGeom>
        </p:spPr>
      </p:pic>
      <p:pic>
        <p:nvPicPr>
          <p:cNvPr id="9" name="图片 8"/>
          <p:cNvPicPr>
            <a:picLocks noChangeAspect="1"/>
          </p:cNvPicPr>
          <p:nvPr/>
        </p:nvPicPr>
        <p:blipFill>
          <a:blip r:embed="rId4"/>
          <a:stretch>
            <a:fillRect/>
          </a:stretch>
        </p:blipFill>
        <p:spPr>
          <a:xfrm>
            <a:off x="6423848" y="2445639"/>
            <a:ext cx="2061281" cy="2056499"/>
          </a:xfrm>
          <a:prstGeom prst="flowChartConnector">
            <a:avLst/>
          </a:prstGeom>
        </p:spPr>
      </p:pic>
      <p:pic>
        <p:nvPicPr>
          <p:cNvPr id="10" name="图片 9"/>
          <p:cNvPicPr>
            <a:picLocks noChangeAspect="1"/>
          </p:cNvPicPr>
          <p:nvPr/>
        </p:nvPicPr>
        <p:blipFill>
          <a:blip r:embed="rId5"/>
          <a:stretch>
            <a:fillRect/>
          </a:stretch>
        </p:blipFill>
        <p:spPr>
          <a:xfrm>
            <a:off x="671529" y="2775573"/>
            <a:ext cx="2100271" cy="2105994"/>
          </a:xfrm>
          <a:prstGeom prst="flowChartConnector">
            <a:avLst/>
          </a:prstGeom>
        </p:spPr>
      </p:pic>
    </p:spTree>
    <p:extLst>
      <p:ext uri="{BB962C8B-B14F-4D97-AF65-F5344CB8AC3E}">
        <p14:creationId xmlns:p14="http://schemas.microsoft.com/office/powerpoint/2010/main" val="421392458"/>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1A928-A4AB-402F-AC74-A0BE3E963039}"/>
              </a:ext>
            </a:extLst>
          </p:cNvPr>
          <p:cNvSpPr>
            <a:spLocks noGrp="1"/>
          </p:cNvSpPr>
          <p:nvPr>
            <p:ph type="title"/>
          </p:nvPr>
        </p:nvSpPr>
        <p:spPr/>
        <p:txBody>
          <a:bodyPr>
            <a:normAutofit fontScale="90000"/>
          </a:bodyPr>
          <a:lstStyle/>
          <a:p>
            <a:r>
              <a:rPr lang="zh-CN" altLang="en-US" dirty="0"/>
              <a:t>通信协议</a:t>
            </a:r>
          </a:p>
        </p:txBody>
      </p:sp>
      <p:sp>
        <p:nvSpPr>
          <p:cNvPr id="3" name="文本框 2"/>
          <p:cNvSpPr txBox="1"/>
          <p:nvPr/>
        </p:nvSpPr>
        <p:spPr>
          <a:xfrm>
            <a:off x="870976" y="915566"/>
            <a:ext cx="7787208" cy="30777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通信协议</a:t>
            </a:r>
            <a:endParaRPr lang="en-US" altLang="zh-CN" sz="1400" dirty="0"/>
          </a:p>
        </p:txBody>
      </p:sp>
      <p:sp>
        <p:nvSpPr>
          <p:cNvPr id="5" name="文本框 4"/>
          <p:cNvSpPr txBox="1"/>
          <p:nvPr/>
        </p:nvSpPr>
        <p:spPr>
          <a:xfrm>
            <a:off x="1187624" y="2861924"/>
            <a:ext cx="7787208" cy="276999"/>
          </a:xfrm>
          <a:prstGeom prst="rect">
            <a:avLst/>
          </a:prstGeom>
          <a:noFill/>
        </p:spPr>
        <p:txBody>
          <a:bodyPr wrap="square" rtlCol="0">
            <a:spAutoFit/>
          </a:bodyPr>
          <a:lstStyle/>
          <a:p>
            <a:r>
              <a:rPr lang="zh-CN" altLang="en-US" sz="1200" dirty="0"/>
              <a:t>起始标识</a:t>
            </a:r>
            <a:r>
              <a:rPr lang="en-US" altLang="zh-CN" sz="1200" dirty="0"/>
              <a:t>(1</a:t>
            </a:r>
            <a:r>
              <a:rPr lang="zh-CN" altLang="en-US" sz="1200" dirty="0"/>
              <a:t>或</a:t>
            </a:r>
            <a:r>
              <a:rPr lang="en-US" altLang="zh-CN" sz="1200" dirty="0"/>
              <a:t>2</a:t>
            </a:r>
            <a:r>
              <a:rPr lang="zh-CN" altLang="en-US" sz="1200" dirty="0"/>
              <a:t>字节</a:t>
            </a:r>
            <a:r>
              <a:rPr lang="en-US" altLang="zh-CN" sz="1200" dirty="0"/>
              <a:t>) + </a:t>
            </a:r>
            <a:r>
              <a:rPr lang="zh-CN" altLang="en-US" sz="1200" dirty="0"/>
              <a:t>协议内容</a:t>
            </a:r>
            <a:r>
              <a:rPr lang="en-US" altLang="zh-CN" sz="1200" dirty="0"/>
              <a:t> + </a:t>
            </a:r>
            <a:r>
              <a:rPr lang="zh-CN" altLang="en-US" sz="1200" dirty="0"/>
              <a:t>校验和 </a:t>
            </a:r>
            <a:r>
              <a:rPr lang="en-US" altLang="zh-CN" sz="1200" dirty="0"/>
              <a:t>(</a:t>
            </a:r>
            <a:r>
              <a:rPr lang="zh-CN" altLang="en-US" sz="1200" dirty="0"/>
              <a:t>针对内容的校验</a:t>
            </a:r>
            <a:r>
              <a:rPr lang="en-US" altLang="zh-CN" sz="1200" dirty="0"/>
              <a:t>)</a:t>
            </a:r>
            <a:endParaRPr lang="zh-CN" altLang="en-US" sz="1200" dirty="0"/>
          </a:p>
        </p:txBody>
      </p:sp>
      <p:sp>
        <p:nvSpPr>
          <p:cNvPr id="6" name="文本框 5">
            <a:extLst>
              <a:ext uri="{FF2B5EF4-FFF2-40B4-BE49-F238E27FC236}">
                <a16:creationId xmlns:a16="http://schemas.microsoft.com/office/drawing/2014/main" id="{182B4D19-ACE1-4713-A552-344E68A78A19}"/>
              </a:ext>
            </a:extLst>
          </p:cNvPr>
          <p:cNvSpPr txBox="1"/>
          <p:nvPr/>
        </p:nvSpPr>
        <p:spPr>
          <a:xfrm>
            <a:off x="1187624" y="1223343"/>
            <a:ext cx="7787208" cy="461665"/>
          </a:xfrm>
          <a:prstGeom prst="rect">
            <a:avLst/>
          </a:prstGeom>
          <a:noFill/>
        </p:spPr>
        <p:txBody>
          <a:bodyPr wrap="square" rtlCol="0">
            <a:spAutoFit/>
          </a:bodyPr>
          <a:lstStyle/>
          <a:p>
            <a:r>
              <a:rPr lang="zh-CN" altLang="en-US" sz="1200" dirty="0"/>
              <a:t>指双方实体完成通信或服务所必须遵循的规则和约定。</a:t>
            </a:r>
            <a:endParaRPr lang="en-US" altLang="zh-CN" sz="1200" dirty="0"/>
          </a:p>
          <a:p>
            <a:r>
              <a:rPr lang="zh-CN" altLang="en-US" sz="1200" dirty="0"/>
              <a:t>简单说就是设备之间进行数据传输需要遵守某种规则， 双方才能实现信息交换。这个规则就是通信协议。</a:t>
            </a:r>
          </a:p>
        </p:txBody>
      </p:sp>
      <p:sp>
        <p:nvSpPr>
          <p:cNvPr id="7" name="文本框 6">
            <a:extLst>
              <a:ext uri="{FF2B5EF4-FFF2-40B4-BE49-F238E27FC236}">
                <a16:creationId xmlns:a16="http://schemas.microsoft.com/office/drawing/2014/main" id="{AAC3251A-4E53-45F6-8950-C1BC61DC04ED}"/>
              </a:ext>
            </a:extLst>
          </p:cNvPr>
          <p:cNvSpPr txBox="1"/>
          <p:nvPr/>
        </p:nvSpPr>
        <p:spPr>
          <a:xfrm>
            <a:off x="870976" y="1766763"/>
            <a:ext cx="7787208" cy="30777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数据传输</a:t>
            </a:r>
            <a:endParaRPr lang="en-US" altLang="zh-CN" sz="1400" dirty="0"/>
          </a:p>
        </p:txBody>
      </p:sp>
      <p:sp>
        <p:nvSpPr>
          <p:cNvPr id="8" name="文本框 7">
            <a:extLst>
              <a:ext uri="{FF2B5EF4-FFF2-40B4-BE49-F238E27FC236}">
                <a16:creationId xmlns:a16="http://schemas.microsoft.com/office/drawing/2014/main" id="{A49EAEF7-9A5C-427D-9893-CA27F48BB8CD}"/>
              </a:ext>
            </a:extLst>
          </p:cNvPr>
          <p:cNvSpPr txBox="1"/>
          <p:nvPr/>
        </p:nvSpPr>
        <p:spPr>
          <a:xfrm>
            <a:off x="1187624" y="2089928"/>
            <a:ext cx="7787208" cy="276999"/>
          </a:xfrm>
          <a:prstGeom prst="rect">
            <a:avLst/>
          </a:prstGeom>
          <a:noFill/>
        </p:spPr>
        <p:txBody>
          <a:bodyPr wrap="square" rtlCol="0">
            <a:spAutoFit/>
          </a:bodyPr>
          <a:lstStyle/>
          <a:p>
            <a:r>
              <a:rPr lang="zh-CN" altLang="en-US" sz="1200" dirty="0"/>
              <a:t>与硬件进行数据传输，一般都是通过字节传输。传输的字节长度又分为固定长度和非固定长度。</a:t>
            </a:r>
          </a:p>
        </p:txBody>
      </p:sp>
      <p:sp>
        <p:nvSpPr>
          <p:cNvPr id="9" name="文本框 8">
            <a:extLst>
              <a:ext uri="{FF2B5EF4-FFF2-40B4-BE49-F238E27FC236}">
                <a16:creationId xmlns:a16="http://schemas.microsoft.com/office/drawing/2014/main" id="{956B9559-71E8-41AE-944F-0774912306B2}"/>
              </a:ext>
            </a:extLst>
          </p:cNvPr>
          <p:cNvSpPr txBox="1"/>
          <p:nvPr/>
        </p:nvSpPr>
        <p:spPr>
          <a:xfrm>
            <a:off x="889248" y="2520866"/>
            <a:ext cx="7787208" cy="30777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协议规则</a:t>
            </a:r>
            <a:endParaRPr lang="en-US" altLang="zh-CN" sz="1400" dirty="0"/>
          </a:p>
        </p:txBody>
      </p:sp>
    </p:spTree>
    <p:extLst>
      <p:ext uri="{BB962C8B-B14F-4D97-AF65-F5344CB8AC3E}">
        <p14:creationId xmlns:p14="http://schemas.microsoft.com/office/powerpoint/2010/main" val="336974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通信协议内容</a:t>
            </a:r>
            <a:r>
              <a:rPr lang="en-US" altLang="zh-CN" dirty="0"/>
              <a:t>-</a:t>
            </a:r>
            <a:r>
              <a:rPr lang="zh-CN" altLang="en-US" dirty="0"/>
              <a:t>固定长度</a:t>
            </a:r>
          </a:p>
        </p:txBody>
      </p:sp>
      <p:sp>
        <p:nvSpPr>
          <p:cNvPr id="3" name="文本框 2"/>
          <p:cNvSpPr txBox="1"/>
          <p:nvPr/>
        </p:nvSpPr>
        <p:spPr>
          <a:xfrm>
            <a:off x="611560" y="720801"/>
            <a:ext cx="7787208" cy="307777"/>
          </a:xfrm>
          <a:prstGeom prst="rect">
            <a:avLst/>
          </a:prstGeom>
          <a:noFill/>
        </p:spPr>
        <p:txBody>
          <a:bodyPr wrap="square" rtlCol="0">
            <a:spAutoFit/>
          </a:bodyPr>
          <a:lstStyle/>
          <a:p>
            <a:pPr algn="ctr"/>
            <a:r>
              <a:rPr lang="zh-CN" altLang="en-US" sz="1400" dirty="0"/>
              <a:t>智能机柜通信协议</a:t>
            </a:r>
          </a:p>
        </p:txBody>
      </p:sp>
      <p:pic>
        <p:nvPicPr>
          <p:cNvPr id="4" name="图片 3"/>
          <p:cNvPicPr>
            <a:picLocks noChangeAspect="1"/>
          </p:cNvPicPr>
          <p:nvPr/>
        </p:nvPicPr>
        <p:blipFill>
          <a:blip r:embed="rId2"/>
          <a:stretch>
            <a:fillRect/>
          </a:stretch>
        </p:blipFill>
        <p:spPr>
          <a:xfrm>
            <a:off x="1547664" y="1128642"/>
            <a:ext cx="6075566" cy="1515400"/>
          </a:xfrm>
          <a:prstGeom prst="rect">
            <a:avLst/>
          </a:prstGeom>
        </p:spPr>
      </p:pic>
      <p:sp>
        <p:nvSpPr>
          <p:cNvPr id="6" name="文本框 5"/>
          <p:cNvSpPr txBox="1"/>
          <p:nvPr/>
        </p:nvSpPr>
        <p:spPr>
          <a:xfrm>
            <a:off x="2051720" y="2755285"/>
            <a:ext cx="7787208" cy="276999"/>
          </a:xfrm>
          <a:prstGeom prst="rect">
            <a:avLst/>
          </a:prstGeom>
          <a:noFill/>
        </p:spPr>
        <p:txBody>
          <a:bodyPr wrap="square" rtlCol="0">
            <a:spAutoFit/>
          </a:bodyPr>
          <a:lstStyle/>
          <a:p>
            <a:r>
              <a:rPr lang="zh-CN" altLang="en-US" sz="1200" dirty="0"/>
              <a:t>打开</a:t>
            </a:r>
            <a:r>
              <a:rPr lang="en-US" altLang="zh-CN" sz="1200" dirty="0"/>
              <a:t>16</a:t>
            </a:r>
            <a:r>
              <a:rPr lang="zh-CN" altLang="en-US" sz="1200" dirty="0"/>
              <a:t>号柜子的红色灯指令：</a:t>
            </a:r>
            <a:r>
              <a:rPr lang="en-US" altLang="zh-CN" sz="1200" dirty="0"/>
              <a:t>0x55 0x10 0x00 0xFF 0x00 </a:t>
            </a:r>
            <a:r>
              <a:rPr lang="en-US" altLang="zh-CN" sz="1200" dirty="0" err="1"/>
              <a:t>0x00</a:t>
            </a:r>
            <a:r>
              <a:rPr lang="en-US" altLang="zh-CN" sz="1200" dirty="0"/>
              <a:t> </a:t>
            </a:r>
            <a:r>
              <a:rPr lang="en-US" altLang="zh-CN" sz="1200" dirty="0" err="1"/>
              <a:t>0x00</a:t>
            </a:r>
            <a:r>
              <a:rPr lang="en-US" altLang="zh-CN" sz="1200" dirty="0"/>
              <a:t> 0xFE</a:t>
            </a:r>
            <a:endParaRPr lang="zh-CN" altLang="en-US" sz="1200" dirty="0"/>
          </a:p>
        </p:txBody>
      </p:sp>
      <p:sp>
        <p:nvSpPr>
          <p:cNvPr id="8" name="文本框 7"/>
          <p:cNvSpPr txBox="1"/>
          <p:nvPr/>
        </p:nvSpPr>
        <p:spPr>
          <a:xfrm>
            <a:off x="3923928" y="3099405"/>
            <a:ext cx="3600400" cy="276999"/>
          </a:xfrm>
          <a:prstGeom prst="rect">
            <a:avLst/>
          </a:prstGeom>
          <a:noFill/>
        </p:spPr>
        <p:txBody>
          <a:bodyPr wrap="square" rtlCol="0">
            <a:spAutoFit/>
          </a:bodyPr>
          <a:lstStyle/>
          <a:p>
            <a:r>
              <a:rPr lang="zh-CN" altLang="en-US" sz="1200" dirty="0"/>
              <a:t>校验和算法</a:t>
            </a:r>
          </a:p>
        </p:txBody>
      </p:sp>
      <p:pic>
        <p:nvPicPr>
          <p:cNvPr id="11" name="图片 10"/>
          <p:cNvPicPr>
            <a:picLocks noChangeAspect="1"/>
          </p:cNvPicPr>
          <p:nvPr/>
        </p:nvPicPr>
        <p:blipFill>
          <a:blip r:embed="rId3"/>
          <a:stretch>
            <a:fillRect/>
          </a:stretch>
        </p:blipFill>
        <p:spPr>
          <a:xfrm>
            <a:off x="1563153" y="3474988"/>
            <a:ext cx="6075566" cy="1488715"/>
          </a:xfrm>
          <a:prstGeom prst="rect">
            <a:avLst/>
          </a:prstGeom>
        </p:spPr>
      </p:pic>
    </p:spTree>
    <p:extLst>
      <p:ext uri="{BB962C8B-B14F-4D97-AF65-F5344CB8AC3E}">
        <p14:creationId xmlns:p14="http://schemas.microsoft.com/office/powerpoint/2010/main" val="36671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通信协议内容</a:t>
            </a:r>
            <a:r>
              <a:rPr lang="en-US" altLang="zh-CN" dirty="0"/>
              <a:t>-</a:t>
            </a:r>
            <a:r>
              <a:rPr lang="zh-CN" altLang="en-US" dirty="0"/>
              <a:t>非固定长度</a:t>
            </a:r>
          </a:p>
        </p:txBody>
      </p:sp>
      <p:pic>
        <p:nvPicPr>
          <p:cNvPr id="3" name="图片 2"/>
          <p:cNvPicPr>
            <a:picLocks noChangeAspect="1"/>
          </p:cNvPicPr>
          <p:nvPr/>
        </p:nvPicPr>
        <p:blipFill>
          <a:blip r:embed="rId2"/>
          <a:stretch>
            <a:fillRect/>
          </a:stretch>
        </p:blipFill>
        <p:spPr>
          <a:xfrm>
            <a:off x="2195736" y="1225741"/>
            <a:ext cx="5040560" cy="2949341"/>
          </a:xfrm>
          <a:prstGeom prst="rect">
            <a:avLst/>
          </a:prstGeom>
        </p:spPr>
      </p:pic>
      <p:sp>
        <p:nvSpPr>
          <p:cNvPr id="4" name="文本框 3"/>
          <p:cNvSpPr txBox="1"/>
          <p:nvPr/>
        </p:nvSpPr>
        <p:spPr>
          <a:xfrm>
            <a:off x="860696" y="843558"/>
            <a:ext cx="7787208" cy="307777"/>
          </a:xfrm>
          <a:prstGeom prst="rect">
            <a:avLst/>
          </a:prstGeom>
          <a:noFill/>
        </p:spPr>
        <p:txBody>
          <a:bodyPr wrap="square" rtlCol="0">
            <a:spAutoFit/>
          </a:bodyPr>
          <a:lstStyle/>
          <a:p>
            <a:pPr algn="ctr"/>
            <a:r>
              <a:rPr lang="zh-CN" altLang="en-US" sz="1400" dirty="0"/>
              <a:t>日本三菱车机通信协议</a:t>
            </a:r>
          </a:p>
        </p:txBody>
      </p:sp>
      <p:sp>
        <p:nvSpPr>
          <p:cNvPr id="5" name="文本框 4"/>
          <p:cNvSpPr txBox="1"/>
          <p:nvPr/>
        </p:nvSpPr>
        <p:spPr>
          <a:xfrm>
            <a:off x="2514600" y="4443958"/>
            <a:ext cx="6048672" cy="307777"/>
          </a:xfrm>
          <a:prstGeom prst="rect">
            <a:avLst/>
          </a:prstGeom>
          <a:noFill/>
        </p:spPr>
        <p:txBody>
          <a:bodyPr wrap="square" rtlCol="0">
            <a:spAutoFit/>
          </a:bodyPr>
          <a:lstStyle/>
          <a:p>
            <a:r>
              <a:rPr lang="zh-CN" altLang="en-US" sz="1400" dirty="0"/>
              <a:t>起飞指令： </a:t>
            </a:r>
            <a:r>
              <a:rPr lang="en-US" altLang="zh-CN" sz="1400" dirty="0"/>
              <a:t>0x55 0xAA 0x00 0x01 </a:t>
            </a:r>
            <a:r>
              <a:rPr lang="en-US" altLang="zh-CN" sz="1400" dirty="0" err="1"/>
              <a:t>0x01</a:t>
            </a:r>
            <a:r>
              <a:rPr lang="en-US" altLang="zh-CN" sz="1400" dirty="0"/>
              <a:t> 0x00 </a:t>
            </a:r>
            <a:r>
              <a:rPr lang="en-US" altLang="zh-CN" sz="1400" dirty="0" err="1"/>
              <a:t>0x00</a:t>
            </a:r>
            <a:r>
              <a:rPr lang="en-US" altLang="zh-CN" sz="1400" dirty="0"/>
              <a:t> </a:t>
            </a:r>
            <a:r>
              <a:rPr lang="zh-CN" altLang="en-US" sz="1400" dirty="0"/>
              <a:t>校验和</a:t>
            </a:r>
          </a:p>
        </p:txBody>
      </p:sp>
    </p:spTree>
    <p:extLst>
      <p:ext uri="{BB962C8B-B14F-4D97-AF65-F5344CB8AC3E}">
        <p14:creationId xmlns:p14="http://schemas.microsoft.com/office/powerpoint/2010/main" val="419378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726660" y="2883055"/>
            <a:ext cx="3433732" cy="565604"/>
          </a:xfrm>
          <a:prstGeom prst="rect">
            <a:avLst/>
          </a:prstGeom>
        </p:spPr>
        <p:txBody>
          <a:bodyPr wrap="square">
            <a:spAutoFit/>
          </a:bodyPr>
          <a:lstStyle/>
          <a:p>
            <a:pPr algn="ctr" fontAlgn="base">
              <a:lnSpc>
                <a:spcPct val="120000"/>
              </a:lnSpc>
            </a:pPr>
            <a:r>
              <a:rPr lang="zh-CN" altLang="en-US" sz="2800" b="1" dirty="0">
                <a:solidFill>
                  <a:schemeClr val="bg1"/>
                </a:solidFill>
                <a:latin typeface="微软雅黑" pitchFamily="34" charset="-122"/>
                <a:ea typeface="微软雅黑" pitchFamily="34" charset="-122"/>
                <a:sym typeface="Arial" pitchFamily="34" charset="0"/>
              </a:rPr>
              <a:t>总结</a:t>
            </a:r>
          </a:p>
        </p:txBody>
      </p:sp>
      <p:sp>
        <p:nvSpPr>
          <p:cNvPr id="29" name="TextBox 28"/>
          <p:cNvSpPr txBox="1"/>
          <p:nvPr/>
        </p:nvSpPr>
        <p:spPr>
          <a:xfrm>
            <a:off x="3822360" y="1589742"/>
            <a:ext cx="1229824" cy="1107996"/>
          </a:xfrm>
          <a:prstGeom prst="rect">
            <a:avLst/>
          </a:prstGeom>
          <a:noFill/>
        </p:spPr>
        <p:txBody>
          <a:bodyPr wrap="none" rtlCol="0">
            <a:spAutoFit/>
          </a:bodyPr>
          <a:lstStyle/>
          <a:p>
            <a:r>
              <a:rPr lang="en-US" altLang="zh-CN" sz="6600" b="1" dirty="0">
                <a:solidFill>
                  <a:schemeClr val="bg1"/>
                </a:solidFill>
                <a:latin typeface="+mj-ea"/>
                <a:ea typeface="+mj-ea"/>
              </a:rPr>
              <a:t>05</a:t>
            </a:r>
            <a:endParaRPr lang="zh-CN" altLang="en-US" sz="6600" b="1" dirty="0">
              <a:solidFill>
                <a:schemeClr val="bg1"/>
              </a:solidFill>
              <a:latin typeface="+mj-ea"/>
              <a:ea typeface="+mj-ea"/>
            </a:endParaRPr>
          </a:p>
        </p:txBody>
      </p:sp>
    </p:spTree>
    <p:extLst>
      <p:ext uri="{BB962C8B-B14F-4D97-AF65-F5344CB8AC3E}">
        <p14:creationId xmlns:p14="http://schemas.microsoft.com/office/powerpoint/2010/main" val="83298304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2">
                                                <p:txEl>
                                                  <p:pRg st="0" end="0"/>
                                                </p:txEl>
                                              </p:spTgt>
                                            </p:tgtEl>
                                            <p:attrNameLst>
                                              <p:attrName>style.visibility</p:attrName>
                                            </p:attrNameLst>
                                          </p:cBhvr>
                                          <p:to>
                                            <p:strVal val="visible"/>
                                          </p:to>
                                        </p:set>
                                        <p:animEffect transition="in" filter="wipe(down)">
                                          <p:cBhvr>
                                            <p:cTn id="75"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2">
                                                <p:txEl>
                                                  <p:pRg st="0" end="0"/>
                                                </p:txEl>
                                              </p:spTgt>
                                            </p:tgtEl>
                                            <p:attrNameLst>
                                              <p:attrName>style.visibility</p:attrName>
                                            </p:attrNameLst>
                                          </p:cBhvr>
                                          <p:to>
                                            <p:strVal val="visible"/>
                                          </p:to>
                                        </p:set>
                                        <p:animEffect transition="in" filter="wipe(down)">
                                          <p:cBhvr>
                                            <p:cTn id="75"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跨国项目开发注意事项</a:t>
            </a:r>
          </a:p>
        </p:txBody>
      </p:sp>
      <p:sp>
        <p:nvSpPr>
          <p:cNvPr id="3" name="文本框 2"/>
          <p:cNvSpPr txBox="1"/>
          <p:nvPr/>
        </p:nvSpPr>
        <p:spPr>
          <a:xfrm>
            <a:off x="827584" y="802908"/>
            <a:ext cx="4961615"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需求沟通阶段必须将需求澄清完毕并且明确双方工作内容</a:t>
            </a:r>
          </a:p>
        </p:txBody>
      </p:sp>
      <p:sp>
        <p:nvSpPr>
          <p:cNvPr id="5" name="文本框 4"/>
          <p:cNvSpPr txBox="1"/>
          <p:nvPr/>
        </p:nvSpPr>
        <p:spPr>
          <a:xfrm>
            <a:off x="824849" y="1275606"/>
            <a:ext cx="4602542"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沟通直接使用英文，提高沟通效率和避免信息不对称</a:t>
            </a:r>
          </a:p>
        </p:txBody>
      </p:sp>
      <p:sp>
        <p:nvSpPr>
          <p:cNvPr id="6" name="文本框 5"/>
          <p:cNvSpPr txBox="1"/>
          <p:nvPr/>
        </p:nvSpPr>
        <p:spPr>
          <a:xfrm>
            <a:off x="824849" y="1748304"/>
            <a:ext cx="3166251"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双方保持良好沟通，定期汇报进度</a:t>
            </a:r>
          </a:p>
        </p:txBody>
      </p:sp>
      <p:sp>
        <p:nvSpPr>
          <p:cNvPr id="7" name="文本框 6"/>
          <p:cNvSpPr txBox="1"/>
          <p:nvPr/>
        </p:nvSpPr>
        <p:spPr>
          <a:xfrm>
            <a:off x="824849" y="2232575"/>
            <a:ext cx="3345788"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掌握国外开发环境，包括但不限于：</a:t>
            </a:r>
          </a:p>
        </p:txBody>
      </p:sp>
      <p:sp>
        <p:nvSpPr>
          <p:cNvPr id="8" name="文本框 7"/>
          <p:cNvSpPr txBox="1"/>
          <p:nvPr/>
        </p:nvSpPr>
        <p:spPr>
          <a:xfrm>
            <a:off x="1187624" y="2716846"/>
            <a:ext cx="5279202" cy="276999"/>
          </a:xfrm>
          <a:prstGeom prst="rect">
            <a:avLst/>
          </a:prstGeom>
          <a:noFill/>
        </p:spPr>
        <p:txBody>
          <a:bodyPr wrap="none" rtlCol="0">
            <a:spAutoFit/>
          </a:bodyPr>
          <a:lstStyle/>
          <a:p>
            <a:pPr marL="285750" indent="-285750">
              <a:buFont typeface="Arial" panose="020B0604020202020204" pitchFamily="34" charset="0"/>
              <a:buChar char="•"/>
            </a:pPr>
            <a:r>
              <a:rPr lang="en-US" altLang="zh-CN" sz="1200" dirty="0"/>
              <a:t>Facebook</a:t>
            </a:r>
            <a:r>
              <a:rPr lang="zh-CN" altLang="en-US" sz="1200" dirty="0"/>
              <a:t>、</a:t>
            </a:r>
            <a:r>
              <a:rPr lang="en-US" altLang="zh-CN" sz="1200" dirty="0" err="1"/>
              <a:t>YouToBe</a:t>
            </a:r>
            <a:r>
              <a:rPr lang="zh-CN" altLang="en-US" sz="1200" dirty="0"/>
              <a:t>、</a:t>
            </a:r>
            <a:r>
              <a:rPr lang="en-US" altLang="zh-CN" sz="1200" dirty="0"/>
              <a:t>Twitter</a:t>
            </a:r>
            <a:r>
              <a:rPr lang="zh-CN" altLang="en-US" sz="1200" dirty="0"/>
              <a:t>、</a:t>
            </a:r>
            <a:r>
              <a:rPr lang="en-US" altLang="zh-CN" sz="1200" dirty="0"/>
              <a:t>Instagram</a:t>
            </a:r>
            <a:r>
              <a:rPr lang="zh-CN" altLang="en-US" sz="1200" dirty="0"/>
              <a:t>等社交平台的登录、分享、直播</a:t>
            </a:r>
          </a:p>
        </p:txBody>
      </p:sp>
      <p:sp>
        <p:nvSpPr>
          <p:cNvPr id="9" name="文本框 8"/>
          <p:cNvSpPr txBox="1"/>
          <p:nvPr/>
        </p:nvSpPr>
        <p:spPr>
          <a:xfrm>
            <a:off x="1187623" y="3128706"/>
            <a:ext cx="1826141" cy="276999"/>
          </a:xfrm>
          <a:prstGeom prst="rect">
            <a:avLst/>
          </a:prstGeom>
          <a:noFill/>
        </p:spPr>
        <p:txBody>
          <a:bodyPr wrap="none" rtlCol="0">
            <a:spAutoFit/>
          </a:bodyPr>
          <a:lstStyle/>
          <a:p>
            <a:pPr marL="285750" indent="-285750">
              <a:buFont typeface="Arial" panose="020B0604020202020204" pitchFamily="34" charset="0"/>
              <a:buChar char="•"/>
            </a:pPr>
            <a:r>
              <a:rPr lang="zh-CN" altLang="en-US" sz="1200" dirty="0"/>
              <a:t>亚马逊服务器、</a:t>
            </a:r>
            <a:r>
              <a:rPr lang="en-US" altLang="zh-CN" sz="1200" dirty="0"/>
              <a:t>CDN</a:t>
            </a:r>
            <a:endParaRPr lang="zh-CN" altLang="en-US" sz="1200" dirty="0"/>
          </a:p>
        </p:txBody>
      </p:sp>
      <p:sp>
        <p:nvSpPr>
          <p:cNvPr id="10" name="文本框 9"/>
          <p:cNvSpPr txBox="1"/>
          <p:nvPr/>
        </p:nvSpPr>
        <p:spPr>
          <a:xfrm>
            <a:off x="1187622" y="3540566"/>
            <a:ext cx="2760949" cy="276999"/>
          </a:xfrm>
          <a:prstGeom prst="rect">
            <a:avLst/>
          </a:prstGeom>
          <a:noFill/>
        </p:spPr>
        <p:txBody>
          <a:bodyPr wrap="none" rtlCol="0">
            <a:spAutoFit/>
          </a:bodyPr>
          <a:lstStyle/>
          <a:p>
            <a:pPr marL="285750" indent="-285750">
              <a:buFont typeface="Arial" panose="020B0604020202020204" pitchFamily="34" charset="0"/>
              <a:buChar char="•"/>
            </a:pPr>
            <a:r>
              <a:rPr lang="zh-CN" altLang="en-US" sz="1200" dirty="0"/>
              <a:t>谷歌</a:t>
            </a:r>
            <a:r>
              <a:rPr lang="en-US" altLang="zh-CN" sz="1200" dirty="0"/>
              <a:t>Play Store</a:t>
            </a:r>
            <a:r>
              <a:rPr lang="zh-CN" altLang="en-US" sz="1200" dirty="0"/>
              <a:t>上架、谷歌推送</a:t>
            </a:r>
            <a:r>
              <a:rPr lang="en-US" altLang="zh-CN" sz="1200" dirty="0"/>
              <a:t>FCM</a:t>
            </a:r>
            <a:endParaRPr lang="zh-CN" altLang="en-US" sz="1200" dirty="0"/>
          </a:p>
        </p:txBody>
      </p:sp>
    </p:spTree>
    <p:extLst>
      <p:ext uri="{BB962C8B-B14F-4D97-AF65-F5344CB8AC3E}">
        <p14:creationId xmlns:p14="http://schemas.microsoft.com/office/powerpoint/2010/main" val="157333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1000"/>
                                        <p:tgtEl>
                                          <p:spTgt spid="7">
                                            <p:txEl>
                                              <p:pRg st="0" end="0"/>
                                            </p:txEl>
                                          </p:spTgt>
                                        </p:tgtEl>
                                      </p:cBhvr>
                                    </p:animEffect>
                                    <p:anim calcmode="lin" valueType="num">
                                      <p:cBhvr>
                                        <p:cTn id="2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9"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智能硬件领域应掌握技术</a:t>
            </a:r>
          </a:p>
        </p:txBody>
      </p:sp>
      <p:sp>
        <p:nvSpPr>
          <p:cNvPr id="3" name="文本框 2"/>
          <p:cNvSpPr txBox="1"/>
          <p:nvPr/>
        </p:nvSpPr>
        <p:spPr>
          <a:xfrm>
            <a:off x="827584" y="802908"/>
            <a:ext cx="1550424"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硬件通信方式</a:t>
            </a:r>
          </a:p>
        </p:txBody>
      </p:sp>
      <p:sp>
        <p:nvSpPr>
          <p:cNvPr id="4" name="文本框 3"/>
          <p:cNvSpPr txBox="1"/>
          <p:nvPr/>
        </p:nvSpPr>
        <p:spPr>
          <a:xfrm>
            <a:off x="1283569" y="1189818"/>
            <a:ext cx="2172967" cy="830997"/>
          </a:xfrm>
          <a:prstGeom prst="rect">
            <a:avLst/>
          </a:prstGeom>
          <a:noFill/>
        </p:spPr>
        <p:txBody>
          <a:bodyPr wrap="none" rtlCol="0">
            <a:spAutoFit/>
          </a:bodyPr>
          <a:lstStyle/>
          <a:p>
            <a:pPr marL="285750" indent="-285750">
              <a:buFont typeface="Arial" panose="020B0604020202020204" pitchFamily="34" charset="0"/>
              <a:buChar char="•"/>
            </a:pPr>
            <a:r>
              <a:rPr lang="zh-CN" altLang="en-US" sz="1200" dirty="0"/>
              <a:t>蓝牙</a:t>
            </a:r>
            <a:endParaRPr lang="en-US" altLang="zh-CN" sz="1200" dirty="0"/>
          </a:p>
          <a:p>
            <a:pPr marL="285750" indent="-285750">
              <a:buFont typeface="Arial" panose="020B0604020202020204" pitchFamily="34" charset="0"/>
              <a:buChar char="•"/>
            </a:pPr>
            <a:r>
              <a:rPr lang="en-US" altLang="zh-CN" sz="1200" dirty="0"/>
              <a:t>USB</a:t>
            </a:r>
          </a:p>
          <a:p>
            <a:pPr marL="285750" indent="-285750">
              <a:buFont typeface="Arial" panose="020B0604020202020204" pitchFamily="34" charset="0"/>
              <a:buChar char="•"/>
            </a:pPr>
            <a:r>
              <a:rPr lang="zh-CN" altLang="en-US" sz="1200" dirty="0"/>
              <a:t>串口</a:t>
            </a:r>
            <a:endParaRPr lang="en-US" altLang="zh-CN" sz="1200" dirty="0"/>
          </a:p>
          <a:p>
            <a:pPr marL="285750" indent="-285750">
              <a:buFont typeface="Arial" panose="020B0604020202020204" pitchFamily="34" charset="0"/>
              <a:buChar char="•"/>
            </a:pPr>
            <a:r>
              <a:rPr lang="zh-CN" altLang="en-US" sz="1200" dirty="0"/>
              <a:t>以太网</a:t>
            </a:r>
            <a:r>
              <a:rPr lang="en-US" altLang="zh-CN" sz="1200" dirty="0"/>
              <a:t>(TCP</a:t>
            </a:r>
            <a:r>
              <a:rPr lang="zh-CN" altLang="en-US" sz="1200" dirty="0"/>
              <a:t>、</a:t>
            </a:r>
            <a:r>
              <a:rPr lang="en-US" altLang="zh-CN" sz="1200" dirty="0"/>
              <a:t>UDP</a:t>
            </a:r>
            <a:r>
              <a:rPr lang="zh-CN" altLang="en-US" sz="1200" dirty="0"/>
              <a:t>、</a:t>
            </a:r>
            <a:r>
              <a:rPr lang="en-US" altLang="zh-CN" sz="1200" dirty="0"/>
              <a:t>HTTP)</a:t>
            </a:r>
          </a:p>
        </p:txBody>
      </p:sp>
      <p:sp>
        <p:nvSpPr>
          <p:cNvPr id="5" name="文本框 4"/>
          <p:cNvSpPr txBox="1"/>
          <p:nvPr/>
        </p:nvSpPr>
        <p:spPr>
          <a:xfrm>
            <a:off x="864243" y="2499742"/>
            <a:ext cx="1191352"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数据处理</a:t>
            </a:r>
          </a:p>
        </p:txBody>
      </p:sp>
      <p:sp>
        <p:nvSpPr>
          <p:cNvPr id="6" name="文本框 5"/>
          <p:cNvSpPr txBox="1"/>
          <p:nvPr/>
        </p:nvSpPr>
        <p:spPr>
          <a:xfrm>
            <a:off x="1283569" y="2869074"/>
            <a:ext cx="3939155" cy="646331"/>
          </a:xfrm>
          <a:prstGeom prst="rect">
            <a:avLst/>
          </a:prstGeom>
          <a:noFill/>
        </p:spPr>
        <p:txBody>
          <a:bodyPr wrap="none" rtlCol="0">
            <a:spAutoFit/>
          </a:bodyPr>
          <a:lstStyle/>
          <a:p>
            <a:pPr marL="285750" indent="-285750">
              <a:buFont typeface="Arial" panose="020B0604020202020204" pitchFamily="34" charset="0"/>
              <a:buChar char="•"/>
            </a:pPr>
            <a:r>
              <a:rPr lang="zh-CN" altLang="en-US" sz="1200" dirty="0"/>
              <a:t>字节运算：位、与、异或、取反等运算</a:t>
            </a:r>
            <a:endParaRPr lang="en-US" altLang="zh-CN" sz="1200" dirty="0"/>
          </a:p>
          <a:p>
            <a:pPr marL="285750" indent="-285750">
              <a:buFont typeface="Arial" panose="020B0604020202020204" pitchFamily="34" charset="0"/>
              <a:buChar char="•"/>
            </a:pPr>
            <a:r>
              <a:rPr lang="zh-CN" altLang="en-US" sz="1200" dirty="0"/>
              <a:t>字节读写：</a:t>
            </a:r>
            <a:r>
              <a:rPr lang="en-US" altLang="zh-CN" sz="1200" dirty="0" err="1"/>
              <a:t>ByteBuffer</a:t>
            </a:r>
            <a:endParaRPr lang="en-US" altLang="zh-CN" sz="1200" dirty="0"/>
          </a:p>
          <a:p>
            <a:pPr marL="285750" indent="-285750">
              <a:buFont typeface="Arial" panose="020B0604020202020204" pitchFamily="34" charset="0"/>
              <a:buChar char="•"/>
            </a:pPr>
            <a:r>
              <a:rPr lang="zh-CN" altLang="en-US" sz="1200" dirty="0"/>
              <a:t>数据转换：基本类型转换，</a:t>
            </a:r>
            <a:r>
              <a:rPr lang="en-US" altLang="zh-CN" sz="1200" dirty="0" err="1"/>
              <a:t>int</a:t>
            </a:r>
            <a:r>
              <a:rPr lang="zh-CN" altLang="en-US" sz="1200" dirty="0"/>
              <a:t>转</a:t>
            </a:r>
            <a:r>
              <a:rPr lang="en-US" altLang="zh-CN" sz="1200" dirty="0"/>
              <a:t>byte</a:t>
            </a:r>
            <a:r>
              <a:rPr lang="zh-CN" altLang="en-US" sz="1200" dirty="0"/>
              <a:t>、</a:t>
            </a:r>
            <a:r>
              <a:rPr lang="en-US" altLang="zh-CN" sz="1200" dirty="0"/>
              <a:t>float</a:t>
            </a:r>
            <a:r>
              <a:rPr lang="zh-CN" altLang="en-US" sz="1200" dirty="0"/>
              <a:t>转</a:t>
            </a:r>
            <a:r>
              <a:rPr lang="en-US" altLang="zh-CN" sz="1200" dirty="0"/>
              <a:t>byte</a:t>
            </a:r>
            <a:r>
              <a:rPr lang="zh-CN" altLang="en-US" sz="1200" dirty="0"/>
              <a:t>等</a:t>
            </a:r>
            <a:endParaRPr lang="en-US" altLang="zh-CN" sz="1200" dirty="0"/>
          </a:p>
        </p:txBody>
      </p:sp>
    </p:spTree>
    <p:extLst>
      <p:ext uri="{BB962C8B-B14F-4D97-AF65-F5344CB8AC3E}">
        <p14:creationId xmlns:p14="http://schemas.microsoft.com/office/powerpoint/2010/main" val="395639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1000"/>
                                        <p:tgtEl>
                                          <p:spTgt spid="5">
                                            <p:txEl>
                                              <p:pRg st="0" end="0"/>
                                            </p:txEl>
                                          </p:spTgt>
                                        </p:tgtEl>
                                      </p:cBhvr>
                                    </p:animEffect>
                                    <p:anim calcmode="lin" valueType="num">
                                      <p:cBhvr>
                                        <p:cTn id="4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fade">
                                      <p:cBhvr>
                                        <p:cTn id="49" dur="1000"/>
                                        <p:tgtEl>
                                          <p:spTgt spid="6">
                                            <p:txEl>
                                              <p:pRg st="0" end="0"/>
                                            </p:txEl>
                                          </p:spTgt>
                                        </p:tgtEl>
                                      </p:cBhvr>
                                    </p:animEffect>
                                    <p:anim calcmode="lin" valueType="num">
                                      <p:cBhvr>
                                        <p:cTn id="5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1000"/>
                                        <p:tgtEl>
                                          <p:spTgt spid="6">
                                            <p:txEl>
                                              <p:pRg st="1" end="1"/>
                                            </p:txEl>
                                          </p:spTgt>
                                        </p:tgtEl>
                                      </p:cBhvr>
                                    </p:animEffect>
                                    <p:anim calcmode="lin" valueType="num">
                                      <p:cBhvr>
                                        <p:cTn id="5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animEffect transition="in" filter="fade">
                                      <p:cBhvr>
                                        <p:cTn id="63" dur="1000"/>
                                        <p:tgtEl>
                                          <p:spTgt spid="6">
                                            <p:txEl>
                                              <p:pRg st="2" end="2"/>
                                            </p:txEl>
                                          </p:spTgt>
                                        </p:tgtEl>
                                      </p:cBhvr>
                                    </p:animEffect>
                                    <p:anim calcmode="lin" valueType="num">
                                      <p:cBhvr>
                                        <p:cTn id="6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智能硬件方向应掌握技术</a:t>
            </a:r>
          </a:p>
        </p:txBody>
      </p:sp>
      <p:sp>
        <p:nvSpPr>
          <p:cNvPr id="3" name="文本框 2"/>
          <p:cNvSpPr txBox="1"/>
          <p:nvPr/>
        </p:nvSpPr>
        <p:spPr>
          <a:xfrm>
            <a:off x="827584" y="802908"/>
            <a:ext cx="1011815"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音视频</a:t>
            </a:r>
          </a:p>
        </p:txBody>
      </p:sp>
      <p:sp>
        <p:nvSpPr>
          <p:cNvPr id="4" name="文本框 3"/>
          <p:cNvSpPr txBox="1"/>
          <p:nvPr/>
        </p:nvSpPr>
        <p:spPr>
          <a:xfrm>
            <a:off x="1283569" y="1189818"/>
            <a:ext cx="3075329" cy="1015663"/>
          </a:xfrm>
          <a:prstGeom prst="rect">
            <a:avLst/>
          </a:prstGeom>
          <a:noFill/>
        </p:spPr>
        <p:txBody>
          <a:bodyPr wrap="none" rtlCol="0">
            <a:spAutoFit/>
          </a:bodyPr>
          <a:lstStyle/>
          <a:p>
            <a:pPr marL="285750" indent="-285750">
              <a:buFont typeface="Arial" panose="020B0604020202020204" pitchFamily="34" charset="0"/>
              <a:buChar char="•"/>
            </a:pPr>
            <a:r>
              <a:rPr lang="en-US" altLang="zh-CN" sz="1200" dirty="0"/>
              <a:t>YUV</a:t>
            </a:r>
            <a:r>
              <a:rPr lang="zh-CN" altLang="en-US" sz="1200" dirty="0"/>
              <a:t>、</a:t>
            </a:r>
            <a:r>
              <a:rPr lang="en-US" altLang="zh-CN" sz="1200" dirty="0"/>
              <a:t>RGB</a:t>
            </a:r>
          </a:p>
          <a:p>
            <a:pPr marL="285750" indent="-285750">
              <a:buFont typeface="Arial" panose="020B0604020202020204" pitchFamily="34" charset="0"/>
              <a:buChar char="•"/>
            </a:pPr>
            <a:r>
              <a:rPr lang="en-US" altLang="zh-CN" sz="1200" dirty="0"/>
              <a:t>H264</a:t>
            </a:r>
            <a:r>
              <a:rPr lang="zh-CN" altLang="en-US" sz="1200" dirty="0"/>
              <a:t>、</a:t>
            </a:r>
            <a:r>
              <a:rPr lang="en-US" altLang="zh-CN" sz="1200" dirty="0"/>
              <a:t>H265</a:t>
            </a:r>
            <a:r>
              <a:rPr lang="zh-CN" altLang="en-US" sz="1200" dirty="0"/>
              <a:t>、</a:t>
            </a:r>
            <a:r>
              <a:rPr lang="en-US" altLang="zh-CN" sz="1200" dirty="0"/>
              <a:t>AAC</a:t>
            </a:r>
            <a:r>
              <a:rPr lang="zh-CN" altLang="en-US" sz="1200" dirty="0"/>
              <a:t>、</a:t>
            </a:r>
            <a:r>
              <a:rPr lang="en-US" altLang="zh-CN" sz="1200" dirty="0"/>
              <a:t>PCM</a:t>
            </a:r>
            <a:r>
              <a:rPr lang="zh-CN" altLang="en-US" sz="1200" dirty="0"/>
              <a:t>等音视频编码</a:t>
            </a:r>
            <a:endParaRPr lang="en-US" altLang="zh-CN" sz="1200" dirty="0"/>
          </a:p>
          <a:p>
            <a:pPr marL="285750" indent="-285750">
              <a:buFont typeface="Arial" panose="020B0604020202020204" pitchFamily="34" charset="0"/>
              <a:buChar char="•"/>
            </a:pPr>
            <a:r>
              <a:rPr lang="en-US" altLang="zh-CN" sz="1200" dirty="0"/>
              <a:t>FLV</a:t>
            </a:r>
            <a:r>
              <a:rPr lang="zh-CN" altLang="en-US" sz="1200" dirty="0"/>
              <a:t>封装格式</a:t>
            </a:r>
            <a:endParaRPr lang="en-US" altLang="zh-CN" sz="1200" dirty="0"/>
          </a:p>
          <a:p>
            <a:pPr marL="285750" indent="-285750">
              <a:buFont typeface="Arial" panose="020B0604020202020204" pitchFamily="34" charset="0"/>
              <a:buChar char="•"/>
            </a:pPr>
            <a:r>
              <a:rPr lang="en-US" altLang="zh-CN" sz="1200" dirty="0"/>
              <a:t>RTSP</a:t>
            </a:r>
            <a:r>
              <a:rPr lang="zh-CN" altLang="en-US" sz="1200" dirty="0"/>
              <a:t>、</a:t>
            </a:r>
            <a:r>
              <a:rPr lang="en-US" altLang="zh-CN" sz="1200" dirty="0"/>
              <a:t>RTMP</a:t>
            </a:r>
            <a:r>
              <a:rPr lang="zh-CN" altLang="en-US" sz="1200" dirty="0"/>
              <a:t>协议</a:t>
            </a:r>
            <a:endParaRPr lang="en-US" altLang="zh-CN" sz="1200" dirty="0"/>
          </a:p>
          <a:p>
            <a:pPr marL="285750" indent="-285750">
              <a:buFont typeface="Arial" panose="020B0604020202020204" pitchFamily="34" charset="0"/>
              <a:buChar char="•"/>
            </a:pPr>
            <a:r>
              <a:rPr lang="en-US" altLang="zh-CN" sz="1200" dirty="0" err="1"/>
              <a:t>FFmpeg</a:t>
            </a:r>
            <a:endParaRPr lang="en-US" altLang="zh-CN" sz="1200" dirty="0"/>
          </a:p>
        </p:txBody>
      </p:sp>
      <p:sp>
        <p:nvSpPr>
          <p:cNvPr id="5" name="文本框 4"/>
          <p:cNvSpPr txBox="1"/>
          <p:nvPr/>
        </p:nvSpPr>
        <p:spPr>
          <a:xfrm>
            <a:off x="937961" y="2284614"/>
            <a:ext cx="691215" cy="307777"/>
          </a:xfrm>
          <a:prstGeom prst="rect">
            <a:avLst/>
          </a:prstGeom>
          <a:noFill/>
        </p:spPr>
        <p:txBody>
          <a:bodyPr wrap="none" rtlCol="0">
            <a:spAutoFit/>
          </a:bodyPr>
          <a:lstStyle/>
          <a:p>
            <a:pPr marL="285750" indent="-285750">
              <a:buFont typeface="Wingdings" panose="05000000000000000000" pitchFamily="2" charset="2"/>
              <a:buChar char="Ø"/>
            </a:pPr>
            <a:r>
              <a:rPr lang="en-US" altLang="zh-CN" sz="1400" dirty="0"/>
              <a:t>JNI</a:t>
            </a:r>
            <a:endParaRPr lang="zh-CN" altLang="en-US" sz="1400" dirty="0"/>
          </a:p>
        </p:txBody>
      </p:sp>
      <p:sp>
        <p:nvSpPr>
          <p:cNvPr id="6" name="文本框 5"/>
          <p:cNvSpPr txBox="1"/>
          <p:nvPr/>
        </p:nvSpPr>
        <p:spPr>
          <a:xfrm>
            <a:off x="937961" y="2650287"/>
            <a:ext cx="750270" cy="307777"/>
          </a:xfrm>
          <a:prstGeom prst="rect">
            <a:avLst/>
          </a:prstGeom>
          <a:noFill/>
        </p:spPr>
        <p:txBody>
          <a:bodyPr wrap="none" rtlCol="0">
            <a:spAutoFit/>
          </a:bodyPr>
          <a:lstStyle/>
          <a:p>
            <a:pPr marL="285750" indent="-285750">
              <a:buFont typeface="Wingdings" panose="05000000000000000000" pitchFamily="2" charset="2"/>
              <a:buChar char="Ø"/>
            </a:pPr>
            <a:r>
              <a:rPr lang="en-US" altLang="zh-CN" sz="1400" dirty="0"/>
              <a:t>C++</a:t>
            </a:r>
            <a:endParaRPr lang="zh-CN" altLang="en-US" sz="1400" dirty="0"/>
          </a:p>
        </p:txBody>
      </p:sp>
      <p:sp>
        <p:nvSpPr>
          <p:cNvPr id="7" name="文本框 6"/>
          <p:cNvSpPr txBox="1"/>
          <p:nvPr/>
        </p:nvSpPr>
        <p:spPr>
          <a:xfrm>
            <a:off x="923772" y="3024392"/>
            <a:ext cx="1975221"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操作系统</a:t>
            </a:r>
            <a:r>
              <a:rPr lang="en-US" altLang="zh-CN" sz="1400" dirty="0"/>
              <a:t>Unix/Linux</a:t>
            </a:r>
            <a:endParaRPr lang="zh-CN" altLang="en-US" sz="1400" dirty="0"/>
          </a:p>
        </p:txBody>
      </p:sp>
      <p:sp>
        <p:nvSpPr>
          <p:cNvPr id="8" name="文本框 7"/>
          <p:cNvSpPr txBox="1"/>
          <p:nvPr/>
        </p:nvSpPr>
        <p:spPr>
          <a:xfrm>
            <a:off x="923772" y="3379410"/>
            <a:ext cx="832279" cy="307777"/>
          </a:xfrm>
          <a:prstGeom prst="rect">
            <a:avLst/>
          </a:prstGeom>
          <a:noFill/>
        </p:spPr>
        <p:txBody>
          <a:bodyPr wrap="none" rtlCol="0">
            <a:spAutoFit/>
          </a:bodyPr>
          <a:lstStyle/>
          <a:p>
            <a:pPr marL="285750" indent="-285750">
              <a:buFont typeface="Wingdings" panose="05000000000000000000" pitchFamily="2" charset="2"/>
              <a:buChar char="Ø"/>
            </a:pPr>
            <a:r>
              <a:rPr lang="zh-CN" altLang="en-US" sz="1400" dirty="0"/>
              <a:t>编译</a:t>
            </a:r>
          </a:p>
        </p:txBody>
      </p:sp>
    </p:spTree>
    <p:extLst>
      <p:ext uri="{BB962C8B-B14F-4D97-AF65-F5344CB8AC3E}">
        <p14:creationId xmlns:p14="http://schemas.microsoft.com/office/powerpoint/2010/main" val="9705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0" end="0"/>
                                            </p:txEl>
                                          </p:spTgt>
                                        </p:tgtEl>
                                        <p:attrNameLst>
                                          <p:attrName>style.visibility</p:attrName>
                                        </p:attrNameLst>
                                      </p:cBhvr>
                                      <p:to>
                                        <p:strVal val="visible"/>
                                      </p:to>
                                    </p:set>
                                    <p:animEffect transition="in" filter="fade">
                                      <p:cBhvr>
                                        <p:cTn id="63" dur="1000"/>
                                        <p:tgtEl>
                                          <p:spTgt spid="7">
                                            <p:txEl>
                                              <p:pRg st="0" end="0"/>
                                            </p:txEl>
                                          </p:spTgt>
                                        </p:tgtEl>
                                      </p:cBhvr>
                                    </p:animEffect>
                                    <p:anim calcmode="lin" valueType="num">
                                      <p:cBhvr>
                                        <p:cTn id="6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anim calcmode="lin" valueType="num">
                                      <p:cBhvr>
                                        <p:cTn id="71" dur="1000" fill="hold"/>
                                        <p:tgtEl>
                                          <p:spTgt spid="8"/>
                                        </p:tgtEl>
                                        <p:attrNameLst>
                                          <p:attrName>ppt_x</p:attrName>
                                        </p:attrNameLst>
                                      </p:cBhvr>
                                      <p:tavLst>
                                        <p:tav tm="0">
                                          <p:val>
                                            <p:strVal val="#ppt_x"/>
                                          </p:val>
                                        </p:tav>
                                        <p:tav tm="100000">
                                          <p:val>
                                            <p:strVal val="#ppt_x"/>
                                          </p:val>
                                        </p:tav>
                                      </p:tavLst>
                                    </p:anim>
                                    <p:anim calcmode="lin" valueType="num">
                                      <p:cBhvr>
                                        <p:cTn id="7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cxnSp>
        <p:nvCxnSpPr>
          <p:cNvPr id="37" name="直接连接符 36"/>
          <p:cNvCxnSpPr/>
          <p:nvPr/>
        </p:nvCxnSpPr>
        <p:spPr>
          <a:xfrm>
            <a:off x="5189791" y="4550083"/>
            <a:ext cx="0" cy="238964"/>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18293" y="195487"/>
            <a:ext cx="257112" cy="504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318293" y="195487"/>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5400000">
            <a:off x="5242205" y="1157061"/>
            <a:ext cx="2170282"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V="1">
            <a:off x="4318293" y="1861524"/>
            <a:ext cx="257112" cy="342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V="1">
            <a:off x="4318293" y="2118636"/>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707904" y="709585"/>
            <a:ext cx="24622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zh-CN" altLang="en-US" sz="4800" dirty="0">
                <a:solidFill>
                  <a:schemeClr val="accent1">
                    <a:lumMod val="75000"/>
                  </a:schemeClr>
                </a:solidFill>
                <a:latin typeface="+mj-ea"/>
                <a:ea typeface="+mj-ea"/>
              </a:rPr>
              <a:t>谢谢观看</a:t>
            </a:r>
          </a:p>
        </p:txBody>
      </p:sp>
      <p:sp>
        <p:nvSpPr>
          <p:cNvPr id="24" name="TextBox 23"/>
          <p:cNvSpPr txBox="1"/>
          <p:nvPr/>
        </p:nvSpPr>
        <p:spPr>
          <a:xfrm>
            <a:off x="4555376" y="1406130"/>
            <a:ext cx="15231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2000" dirty="0">
                <a:solidFill>
                  <a:schemeClr val="accent1">
                    <a:lumMod val="75000"/>
                  </a:schemeClr>
                </a:solidFill>
                <a:latin typeface="+mj-ea"/>
                <a:ea typeface="+mj-ea"/>
              </a:rPr>
              <a:t>THANK YOU</a:t>
            </a:r>
            <a:endParaRPr lang="zh-CN" altLang="en-US" sz="2000" dirty="0">
              <a:solidFill>
                <a:schemeClr val="accent1">
                  <a:lumMod val="75000"/>
                </a:schemeClr>
              </a:solidFill>
              <a:latin typeface="+mj-ea"/>
              <a:ea typeface="+mj-ea"/>
            </a:endParaRPr>
          </a:p>
        </p:txBody>
      </p:sp>
    </p:spTree>
    <p:extLst>
      <p:ext uri="{BB962C8B-B14F-4D97-AF65-F5344CB8AC3E}">
        <p14:creationId xmlns:p14="http://schemas.microsoft.com/office/powerpoint/2010/main" val="325313427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childTnLst>
                          </p:cTn>
                        </p:par>
                        <p:par>
                          <p:cTn id="29" fill="hold">
                            <p:stCondLst>
                              <p:cond delay="3150"/>
                            </p:stCondLst>
                            <p:childTnLst>
                              <p:par>
                                <p:cTn id="30" presetID="12" presetClass="entr" presetSubtype="4" fill="hold" grpId="0" nodeType="after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p:tgtEl>
                                          <p:spTgt spid="24"/>
                                        </p:tgtEl>
                                        <p:attrNameLst>
                                          <p:attrName>ppt_y</p:attrName>
                                        </p:attrNameLst>
                                      </p:cBhvr>
                                      <p:tavLst>
                                        <p:tav tm="0">
                                          <p:val>
                                            <p:strVal val="#ppt_y+#ppt_h*1.125000"/>
                                          </p:val>
                                        </p:tav>
                                        <p:tav tm="100000">
                                          <p:val>
                                            <p:strVal val="#ppt_y"/>
                                          </p:val>
                                        </p:tav>
                                      </p:tavLst>
                                    </p:anim>
                                    <p:animEffect transition="in" filter="wipe(up)">
                                      <p:cBhvr>
                                        <p:cTn id="33" dur="500"/>
                                        <p:tgtEl>
                                          <p:spTgt spid="24"/>
                                        </p:tgtEl>
                                      </p:cBhvr>
                                    </p:animEffect>
                                  </p:childTnLst>
                                </p:cTn>
                              </p:par>
                              <p:par>
                                <p:cTn id="34" presetID="10" presetClass="entr" presetSubtype="0" fill="hold" nodeType="withEffect">
                                  <p:stCondLst>
                                    <p:cond delay="75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2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07725-848D-4FD8-B1FD-C57752B733B6}"/>
              </a:ext>
            </a:extLst>
          </p:cNvPr>
          <p:cNvSpPr>
            <a:spLocks noGrp="1"/>
          </p:cNvSpPr>
          <p:nvPr>
            <p:ph type="title"/>
          </p:nvPr>
        </p:nvSpPr>
        <p:spPr/>
        <p:txBody>
          <a:bodyPr>
            <a:normAutofit fontScale="90000"/>
          </a:bodyPr>
          <a:lstStyle/>
          <a:p>
            <a:r>
              <a:rPr lang="zh-CN" altLang="en-US" dirty="0"/>
              <a:t>项目核心功能</a:t>
            </a:r>
          </a:p>
        </p:txBody>
      </p:sp>
      <p:pic>
        <p:nvPicPr>
          <p:cNvPr id="4" name="图片 3">
            <a:extLst>
              <a:ext uri="{FF2B5EF4-FFF2-40B4-BE49-F238E27FC236}">
                <a16:creationId xmlns:a16="http://schemas.microsoft.com/office/drawing/2014/main" id="{DBA217AB-F6F9-4F39-830F-4EF59C5922B0}"/>
              </a:ext>
            </a:extLst>
          </p:cNvPr>
          <p:cNvPicPr>
            <a:picLocks noChangeAspect="1"/>
          </p:cNvPicPr>
          <p:nvPr/>
        </p:nvPicPr>
        <p:blipFill>
          <a:blip r:embed="rId2"/>
          <a:stretch>
            <a:fillRect/>
          </a:stretch>
        </p:blipFill>
        <p:spPr>
          <a:xfrm>
            <a:off x="1547664" y="1275606"/>
            <a:ext cx="5943947" cy="3368777"/>
          </a:xfrm>
          <a:prstGeom prst="rect">
            <a:avLst/>
          </a:prstGeom>
        </p:spPr>
      </p:pic>
    </p:spTree>
    <p:extLst>
      <p:ext uri="{BB962C8B-B14F-4D97-AF65-F5344CB8AC3E}">
        <p14:creationId xmlns:p14="http://schemas.microsoft.com/office/powerpoint/2010/main" val="32222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0" y="0"/>
            <a:ext cx="9144000" cy="5143500"/>
          </a:xfrm>
          <a:prstGeom prst="rect">
            <a:avLst/>
          </a:prstGeom>
        </p:spPr>
      </p:pic>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87134" y="2661936"/>
            <a:ext cx="3006080" cy="609398"/>
          </a:xfrm>
          <a:prstGeom prst="rect">
            <a:avLst/>
          </a:prstGeom>
        </p:spPr>
        <p:txBody>
          <a:bodyPr wrap="square">
            <a:spAutoFit/>
          </a:bodyPr>
          <a:lstStyle/>
          <a:p>
            <a:pPr fontAlgn="base">
              <a:lnSpc>
                <a:spcPct val="120000"/>
              </a:lnSpc>
            </a:pPr>
            <a:r>
              <a:rPr lang="zh-CN" altLang="en-US" sz="2800" b="1" dirty="0">
                <a:solidFill>
                  <a:schemeClr val="bg1"/>
                </a:solidFill>
                <a:latin typeface="微软雅黑" pitchFamily="34" charset="-122"/>
                <a:ea typeface="微软雅黑" pitchFamily="34" charset="-122"/>
                <a:sym typeface="Arial" pitchFamily="34" charset="0"/>
              </a:rPr>
              <a:t>项目回顾</a:t>
            </a:r>
          </a:p>
        </p:txBody>
      </p:sp>
      <p:sp>
        <p:nvSpPr>
          <p:cNvPr id="23" name="TextBox 22"/>
          <p:cNvSpPr txBox="1"/>
          <p:nvPr/>
        </p:nvSpPr>
        <p:spPr>
          <a:xfrm>
            <a:off x="3779912" y="1553940"/>
            <a:ext cx="1229824" cy="1107996"/>
          </a:xfrm>
          <a:prstGeom prst="rect">
            <a:avLst/>
          </a:prstGeom>
          <a:noFill/>
        </p:spPr>
        <p:txBody>
          <a:bodyPr wrap="none" rtlCol="0">
            <a:spAutoFit/>
          </a:bodyPr>
          <a:lstStyle/>
          <a:p>
            <a:r>
              <a:rPr lang="en-US" altLang="zh-CN" sz="6600" b="1" dirty="0">
                <a:solidFill>
                  <a:schemeClr val="bg1"/>
                </a:solidFill>
                <a:latin typeface="+mj-ea"/>
                <a:ea typeface="+mj-ea"/>
              </a:rPr>
              <a:t>02</a:t>
            </a:r>
            <a:endParaRPr lang="zh-CN" altLang="en-US" sz="6600" b="1" dirty="0">
              <a:solidFill>
                <a:schemeClr val="bg1"/>
              </a:solidFill>
              <a:latin typeface="+mj-ea"/>
              <a:ea typeface="+mj-ea"/>
            </a:endParaRPr>
          </a:p>
        </p:txBody>
      </p:sp>
    </p:spTree>
    <p:extLst>
      <p:ext uri="{BB962C8B-B14F-4D97-AF65-F5344CB8AC3E}">
        <p14:creationId xmlns:p14="http://schemas.microsoft.com/office/powerpoint/2010/main" val="62510446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项目计划</a:t>
            </a:r>
          </a:p>
        </p:txBody>
      </p:sp>
      <p:pic>
        <p:nvPicPr>
          <p:cNvPr id="1025" name="Picture 1" descr="D://AppSoftwares/YoudaoNote/chenxiaojin668@163.com/c0a77086d61e400a9776baa050a32dac/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05274"/>
            <a:ext cx="6552728" cy="243058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11560" y="771550"/>
            <a:ext cx="7804894" cy="1600438"/>
          </a:xfrm>
          <a:prstGeom prst="rect">
            <a:avLst/>
          </a:prstGeom>
          <a:noFill/>
        </p:spPr>
        <p:txBody>
          <a:bodyPr wrap="none" rtlCol="0">
            <a:spAutoFit/>
          </a:bodyPr>
          <a:lstStyle/>
          <a:p>
            <a:r>
              <a:rPr lang="en-US" altLang="zh-CN" sz="1400" dirty="0"/>
              <a:t>2018</a:t>
            </a:r>
            <a:r>
              <a:rPr lang="zh-CN" altLang="en-US" sz="1400" dirty="0"/>
              <a:t>年</a:t>
            </a:r>
            <a:r>
              <a:rPr lang="en-US" altLang="zh-CN" sz="1400" dirty="0"/>
              <a:t>08</a:t>
            </a:r>
            <a:r>
              <a:rPr lang="zh-CN" altLang="en-US" sz="1400" dirty="0"/>
              <a:t>月</a:t>
            </a:r>
            <a:r>
              <a:rPr lang="en-US" altLang="zh-CN" sz="1400" dirty="0"/>
              <a:t>06</a:t>
            </a:r>
            <a:r>
              <a:rPr lang="zh-CN" altLang="en-US" sz="1400" dirty="0"/>
              <a:t>日项目启动，根据韩方提供的第一版</a:t>
            </a:r>
            <a:r>
              <a:rPr lang="en-US" altLang="zh-CN" sz="1400" dirty="0"/>
              <a:t>storyboard</a:t>
            </a:r>
            <a:r>
              <a:rPr lang="zh-CN" altLang="en-US" sz="1400" dirty="0"/>
              <a:t>（</a:t>
            </a:r>
            <a:r>
              <a:rPr lang="en-US" altLang="zh-CN" sz="1400" dirty="0"/>
              <a:t>UI</a:t>
            </a:r>
            <a:r>
              <a:rPr lang="zh-CN" altLang="en-US" sz="1400" dirty="0"/>
              <a:t>原型图、流程图）制定开发计划</a:t>
            </a:r>
            <a:endParaRPr lang="en-US" altLang="zh-CN" sz="1400" dirty="0"/>
          </a:p>
          <a:p>
            <a:r>
              <a:rPr lang="zh-CN" altLang="en-US" sz="1400" dirty="0"/>
              <a:t>预计</a:t>
            </a:r>
            <a:r>
              <a:rPr lang="en-US" altLang="zh-CN" sz="1400" dirty="0"/>
              <a:t>4</a:t>
            </a:r>
            <a:r>
              <a:rPr lang="zh-CN" altLang="en-US" sz="1400" dirty="0"/>
              <a:t>个月</a:t>
            </a:r>
            <a:r>
              <a:rPr lang="en-US" altLang="zh-CN" sz="1400" dirty="0"/>
              <a:t>(15</a:t>
            </a:r>
            <a:r>
              <a:rPr lang="zh-CN" altLang="en-US" sz="1400" dirty="0"/>
              <a:t>周</a:t>
            </a:r>
            <a:r>
              <a:rPr lang="en-US" altLang="zh-CN" sz="1400" dirty="0"/>
              <a:t>)</a:t>
            </a:r>
            <a:r>
              <a:rPr lang="zh-CN" altLang="en-US" sz="1400" dirty="0"/>
              <a:t>完成开发，于</a:t>
            </a:r>
            <a:r>
              <a:rPr lang="en-US" altLang="zh-CN" sz="1400" dirty="0"/>
              <a:t>2018</a:t>
            </a:r>
            <a:r>
              <a:rPr lang="zh-CN" altLang="en-US" sz="1400" dirty="0"/>
              <a:t>年</a:t>
            </a:r>
            <a:r>
              <a:rPr lang="en-US" altLang="zh-CN" sz="1400" dirty="0"/>
              <a:t>11</a:t>
            </a:r>
            <a:r>
              <a:rPr lang="zh-CN" altLang="en-US" sz="1400" dirty="0"/>
              <a:t>月</a:t>
            </a:r>
            <a:r>
              <a:rPr lang="en-US" altLang="zh-CN" sz="1400" dirty="0"/>
              <a:t>23</a:t>
            </a:r>
            <a:r>
              <a:rPr lang="zh-CN" altLang="en-US" sz="1400" dirty="0"/>
              <a:t>日交付。</a:t>
            </a:r>
            <a:endParaRPr lang="en-US" altLang="zh-CN" sz="1400" dirty="0"/>
          </a:p>
          <a:p>
            <a:endParaRPr lang="en-US" altLang="zh-CN" sz="1400" dirty="0"/>
          </a:p>
          <a:p>
            <a:r>
              <a:rPr lang="zh-CN" altLang="en-US" sz="1400" dirty="0"/>
              <a:t>但因韩方提供</a:t>
            </a:r>
            <a:r>
              <a:rPr lang="en-US" altLang="zh-CN" sz="1400" dirty="0"/>
              <a:t>storyboard</a:t>
            </a:r>
            <a:r>
              <a:rPr lang="zh-CN" altLang="en-US" sz="1400" dirty="0"/>
              <a:t>不及时以及内部管理和开发等原因，导致了三次延迟。在到原先计划交付</a:t>
            </a:r>
            <a:endParaRPr lang="en-US" altLang="zh-CN" sz="1400" dirty="0"/>
          </a:p>
          <a:p>
            <a:r>
              <a:rPr lang="zh-CN" altLang="en-US" sz="1400" dirty="0"/>
              <a:t>的日期时， 只完成了项目</a:t>
            </a:r>
            <a:r>
              <a:rPr lang="en-US" altLang="zh-CN" sz="1400" dirty="0"/>
              <a:t>50%</a:t>
            </a:r>
            <a:r>
              <a:rPr lang="zh-CN" altLang="en-US" sz="1400" dirty="0"/>
              <a:t>的功能。</a:t>
            </a:r>
            <a:endParaRPr lang="en-US" altLang="zh-CN" sz="1400" dirty="0"/>
          </a:p>
          <a:p>
            <a:endParaRPr lang="en-US" altLang="zh-CN" sz="1400" dirty="0"/>
          </a:p>
          <a:p>
            <a:r>
              <a:rPr lang="zh-CN" altLang="en-US" sz="1400" dirty="0"/>
              <a:t>原开发计划</a:t>
            </a:r>
            <a:r>
              <a:rPr lang="en-US" altLang="zh-CN" sz="1400" dirty="0"/>
              <a:t>:</a:t>
            </a:r>
            <a:endParaRPr lang="zh-CN" altLang="en-US" sz="1400" dirty="0"/>
          </a:p>
        </p:txBody>
      </p:sp>
    </p:spTree>
    <p:extLst>
      <p:ext uri="{BB962C8B-B14F-4D97-AF65-F5344CB8AC3E}">
        <p14:creationId xmlns:p14="http://schemas.microsoft.com/office/powerpoint/2010/main" val="2853696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d22daf625e7f85d06b96e1ac2e1adb1a8fb1e"/>
  <p:tag name="ISPRING_PRESENTATION_TITLE" val="1"/>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7F7F7F"/>
      </a:dk2>
      <a:lt2>
        <a:srgbClr val="7F7F7F"/>
      </a:lt2>
      <a:accent1>
        <a:srgbClr val="3F3F3F"/>
      </a:accent1>
      <a:accent2>
        <a:srgbClr val="C00000"/>
      </a:accent2>
      <a:accent3>
        <a:srgbClr val="3F3F3F"/>
      </a:accent3>
      <a:accent4>
        <a:srgbClr val="C00000"/>
      </a:accent4>
      <a:accent5>
        <a:srgbClr val="3F3F3F"/>
      </a:accent5>
      <a:accent6>
        <a:srgbClr val="C0000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6234</TotalTime>
  <Words>7201</Words>
  <Application>Microsoft Office PowerPoint</Application>
  <PresentationFormat>全屏显示(16:9)</PresentationFormat>
  <Paragraphs>622</Paragraphs>
  <Slides>67</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67</vt:i4>
      </vt:variant>
    </vt:vector>
  </HeadingPairs>
  <TitlesOfParts>
    <vt:vector size="74" baseType="lpstr">
      <vt:lpstr>-apple-system</vt:lpstr>
      <vt:lpstr>微软雅黑</vt:lpstr>
      <vt:lpstr>Agency FB</vt:lpstr>
      <vt:lpstr>Arial</vt:lpstr>
      <vt:lpstr>Calibri</vt:lpstr>
      <vt:lpstr>Wingdings</vt:lpstr>
      <vt:lpstr>第一PPT，www.1ppt.com</vt:lpstr>
      <vt:lpstr>PowerPoint 演示文稿</vt:lpstr>
      <vt:lpstr>PowerPoint 演示文稿</vt:lpstr>
      <vt:lpstr>PowerPoint 演示文稿</vt:lpstr>
      <vt:lpstr>PowerPoint 演示文稿</vt:lpstr>
      <vt:lpstr>项目背景</vt:lpstr>
      <vt:lpstr>功能介绍</vt:lpstr>
      <vt:lpstr>项目核心功能</vt:lpstr>
      <vt:lpstr>PowerPoint 演示文稿</vt:lpstr>
      <vt:lpstr>项目计划</vt:lpstr>
      <vt:lpstr>项目开发过程</vt:lpstr>
      <vt:lpstr>项目第一次延迟</vt:lpstr>
      <vt:lpstr>项目开发过程</vt:lpstr>
      <vt:lpstr>项目第二次延迟</vt:lpstr>
      <vt:lpstr>项目开发过程</vt:lpstr>
      <vt:lpstr>项目第三次延迟</vt:lpstr>
      <vt:lpstr>PowerPoint 演示文稿</vt:lpstr>
      <vt:lpstr>项目难点</vt:lpstr>
      <vt:lpstr>项目难点</vt:lpstr>
      <vt:lpstr>项目难点</vt:lpstr>
      <vt:lpstr>PowerPoint 演示文稿</vt:lpstr>
      <vt:lpstr>产品网络连接形态和核心功能</vt:lpstr>
      <vt:lpstr>项目使用的知识点</vt:lpstr>
      <vt:lpstr>Android指定使用移动网络连接外网</vt:lpstr>
      <vt:lpstr>申请网络权限</vt:lpstr>
      <vt:lpstr>检查移动网络开关是否打开</vt:lpstr>
      <vt:lpstr>引导用户打开移动网络</vt:lpstr>
      <vt:lpstr>获取移动网络对象Network</vt:lpstr>
      <vt:lpstr>通过Network获取HttpUrlConnection请求HTTP接口</vt:lpstr>
      <vt:lpstr>通过Network获取SocketFactory</vt:lpstr>
      <vt:lpstr>RTSP协议</vt:lpstr>
      <vt:lpstr>RTSP交互过程</vt:lpstr>
      <vt:lpstr>RTSP消息格式</vt:lpstr>
      <vt:lpstr>RTSP请求</vt:lpstr>
      <vt:lpstr>如何播放RTSP视频源</vt:lpstr>
      <vt:lpstr>VLC播放RTSP的坑</vt:lpstr>
      <vt:lpstr>RTMP协议</vt:lpstr>
      <vt:lpstr>视频编码格式与封装格式</vt:lpstr>
      <vt:lpstr>RTMP直播流程</vt:lpstr>
      <vt:lpstr>H264编码</vt:lpstr>
      <vt:lpstr>H264协议帧</vt:lpstr>
      <vt:lpstr>H264功能分层</vt:lpstr>
      <vt:lpstr>NALU头</vt:lpstr>
      <vt:lpstr>NALU单元类型</vt:lpstr>
      <vt:lpstr>H264裸流解析</vt:lpstr>
      <vt:lpstr>H264裸流解析</vt:lpstr>
      <vt:lpstr>H264相关资料和软件</vt:lpstr>
      <vt:lpstr>FLV文件格式解析</vt:lpstr>
      <vt:lpstr>FLV Body解析</vt:lpstr>
      <vt:lpstr>FLV Body Tag解析</vt:lpstr>
      <vt:lpstr>FLV Body 三种类型数据之Script Tag Data 解析</vt:lpstr>
      <vt:lpstr>FLV Body 三种类型数据之Script Tag Data 解析</vt:lpstr>
      <vt:lpstr>FLV Body 三种类型数据之Video Tag Data 解析</vt:lpstr>
      <vt:lpstr>AVCVideoPacket 解析</vt:lpstr>
      <vt:lpstr>AVCDecoderConfigurationRecord解析</vt:lpstr>
      <vt:lpstr>FLV格式总结</vt:lpstr>
      <vt:lpstr>推流成功后播放视频花屏和卡顿问题</vt:lpstr>
      <vt:lpstr>串口通信</vt:lpstr>
      <vt:lpstr>单工、半双工、全双工</vt:lpstr>
      <vt:lpstr>Android端的串口通讯</vt:lpstr>
      <vt:lpstr>通信协议</vt:lpstr>
      <vt:lpstr>通信协议内容-固定长度</vt:lpstr>
      <vt:lpstr>通信协议内容-非固定长度</vt:lpstr>
      <vt:lpstr>PowerPoint 演示文稿</vt:lpstr>
      <vt:lpstr>跨国项目开发注意事项</vt:lpstr>
      <vt:lpstr>智能硬件领域应掌握技术</vt:lpstr>
      <vt:lpstr>智能硬件方向应掌握技术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灰色工作汇报</dc:title>
  <dc:creator>第一PPT</dc:creator>
  <cp:keywords>www.1ppt.com</cp:keywords>
  <cp:lastModifiedBy>晓进 陈</cp:lastModifiedBy>
  <cp:revision>426</cp:revision>
  <dcterms:created xsi:type="dcterms:W3CDTF">2015-10-21T17:10:39Z</dcterms:created>
  <dcterms:modified xsi:type="dcterms:W3CDTF">2018-12-14T06:53:42Z</dcterms:modified>
</cp:coreProperties>
</file>