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8F5F606-3A8B-447D-82F0-4D9E55AC683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365760" y="248688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Forecasting Sales</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Based on Promo</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3840480" y="6035040"/>
            <a:ext cx="204300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Erdi Olmezogullari</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Introduction</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 this task, we figure out the market demand with respect to promos and sales.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During that process, we follow up those steps, below: </a:t>
            </a:r>
            <a:endParaRPr b="0" lang="en-US" sz="3200" spc="-1" strike="noStrike">
              <a:solidFill>
                <a:srgbClr val="000000"/>
              </a:solidFill>
              <a:uFill>
                <a:solidFill>
                  <a:srgbClr val="ffffff"/>
                </a:solidFill>
              </a:uFill>
              <a:latin typeface="Arial"/>
            </a:endParaRPr>
          </a:p>
          <a:p>
            <a:pPr marL="448200">
              <a:buClr>
                <a:srgbClr val="000000"/>
              </a:buClr>
              <a:buFont typeface="StarSymbol"/>
              <a:buAutoNum type="arabicParenR"/>
            </a:pPr>
            <a:r>
              <a:rPr b="0" lang="en-US" sz="3200" spc="-1" strike="noStrike">
                <a:solidFill>
                  <a:srgbClr val="000000"/>
                </a:solidFill>
                <a:uFill>
                  <a:solidFill>
                    <a:srgbClr val="ffffff"/>
                  </a:solidFill>
                </a:uFill>
                <a:latin typeface="Arial"/>
              </a:rPr>
              <a:t>Loading data,</a:t>
            </a:r>
            <a:endParaRPr b="0" lang="en-US" sz="3200" spc="-1" strike="noStrike">
              <a:solidFill>
                <a:srgbClr val="000000"/>
              </a:solidFill>
              <a:uFill>
                <a:solidFill>
                  <a:srgbClr val="ffffff"/>
                </a:solidFill>
              </a:uFill>
              <a:latin typeface="Arial"/>
            </a:endParaRPr>
          </a:p>
          <a:p>
            <a:pPr marL="448200">
              <a:buClr>
                <a:srgbClr val="000000"/>
              </a:buClr>
              <a:buFont typeface="StarSymbol"/>
              <a:buAutoNum type="arabicParenR"/>
            </a:pPr>
            <a:r>
              <a:rPr b="0" lang="en-US" sz="3200" spc="-1" strike="noStrike">
                <a:solidFill>
                  <a:srgbClr val="000000"/>
                </a:solidFill>
                <a:uFill>
                  <a:solidFill>
                    <a:srgbClr val="ffffff"/>
                  </a:solidFill>
                </a:uFill>
                <a:latin typeface="Arial"/>
              </a:rPr>
              <a:t>Data cleansing and formating</a:t>
            </a:r>
            <a:endParaRPr b="0" lang="en-US" sz="3200" spc="-1" strike="noStrike">
              <a:solidFill>
                <a:srgbClr val="000000"/>
              </a:solidFill>
              <a:uFill>
                <a:solidFill>
                  <a:srgbClr val="ffffff"/>
                </a:solidFill>
              </a:uFill>
              <a:latin typeface="Arial"/>
            </a:endParaRPr>
          </a:p>
          <a:p>
            <a:pPr marL="448200">
              <a:buClr>
                <a:srgbClr val="000000"/>
              </a:buClr>
              <a:buFont typeface="StarSymbol"/>
              <a:buAutoNum type="arabicParenR"/>
            </a:pPr>
            <a:r>
              <a:rPr b="0" lang="en-US" sz="3200" spc="-1" strike="noStrike">
                <a:solidFill>
                  <a:srgbClr val="000000"/>
                </a:solidFill>
                <a:uFill>
                  <a:solidFill>
                    <a:srgbClr val="ffffff"/>
                  </a:solidFill>
                </a:uFill>
                <a:latin typeface="Arial"/>
              </a:rPr>
              <a:t>Building a model</a:t>
            </a:r>
            <a:endParaRPr b="0" lang="en-US" sz="3200" spc="-1" strike="noStrike">
              <a:solidFill>
                <a:srgbClr val="000000"/>
              </a:solidFill>
              <a:uFill>
                <a:solidFill>
                  <a:srgbClr val="ffffff"/>
                </a:solidFill>
              </a:uFill>
              <a:latin typeface="Arial"/>
            </a:endParaRPr>
          </a:p>
          <a:p>
            <a:pPr marL="448200">
              <a:buClr>
                <a:srgbClr val="000000"/>
              </a:buClr>
              <a:buFont typeface="StarSymbol"/>
              <a:buAutoNum type="arabicParenR"/>
            </a:pPr>
            <a:r>
              <a:rPr b="0" lang="en-US" sz="3200" spc="-1" strike="noStrike">
                <a:solidFill>
                  <a:srgbClr val="000000"/>
                </a:solidFill>
                <a:uFill>
                  <a:solidFill>
                    <a:srgbClr val="ffffff"/>
                  </a:solidFill>
                </a:uFill>
                <a:latin typeface="Arial"/>
              </a:rPr>
              <a:t>Forecasting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Summary</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rPr>
              <a:t>To explore valuable insight related to our promos from data, we used mainly two different techniques, respectively.</a:t>
            </a:r>
            <a:endParaRPr b="0" lang="en-US"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rPr>
              <a:t>Time Series Analysis (SARIMAX)</a:t>
            </a:r>
            <a:endParaRPr b="0" lang="en-US" sz="1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rPr>
              <a:t>Regression Tree and Random Forest Regression</a:t>
            </a:r>
            <a:endParaRPr b="0" lang="en-US" sz="1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rPr>
              <a:t>We got valuable results from our sales data by using to our statistical and ML based data processing like above.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rPr>
              <a:t>Our insights related promos </a:t>
            </a:r>
            <a:r>
              <a:rPr b="0" lang="en-US" sz="1200" spc="-1" strike="noStrike">
                <a:solidFill>
                  <a:srgbClr val="000000"/>
                </a:solidFill>
                <a:uFill>
                  <a:solidFill>
                    <a:srgbClr val="ffffff"/>
                  </a:solidFill>
                </a:uFill>
                <a:latin typeface="Arial"/>
              </a:rPr>
              <a:t>about  data;</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rPr>
              <a:t>Promos are working in Germany and Austria well. The both countries have same patterns.</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rPr>
              <a:t>However, Promos are not working in France. Promo1 s better than promo2 in France because the returning is more high.</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rPr>
              <a:t>The number of promos by promo are almost same in all country</a:t>
            </a:r>
            <a:r>
              <a:rPr b="0" lang="en-US" sz="1200" spc="-1" strike="noStrike">
                <a:solidFill>
                  <a:srgbClr val="000000"/>
                </a:solidFill>
                <a:uFill>
                  <a:solidFill>
                    <a:srgbClr val="ffffff"/>
                  </a:solidFill>
                </a:uFill>
                <a:latin typeface="Arial"/>
              </a:rPr>
              <a:t>. There is no promo2 in Germany and Austria, properly</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200" spc="-1" strike="noStrike">
                <a:solidFill>
                  <a:srgbClr val="000000"/>
                </a:solidFill>
                <a:uFill>
                  <a:solidFill>
                    <a:srgbClr val="ffffff"/>
                  </a:solidFill>
                </a:uFill>
                <a:latin typeface="Arial"/>
              </a:rPr>
              <a:t>Although all countries have similar trend on the sales, their trends gains are different. The order of gain of trend from highest to lowest is Germany, Austria, France,  respectively</a:t>
            </a:r>
            <a:endParaRPr b="0" lang="en-US"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rPr>
              <a:t>In time series analysis, we can focus on only five features (date, country, promo1, promo2, sales) to create a time series model fast and easy. However, the rest of features may play important roles on the sales. To cover the rest of them, we referred to use Regression Tree and Random Forest Regression as a complementary approaching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200" spc="-1" strike="noStrike">
                <a:solidFill>
                  <a:srgbClr val="000000"/>
                </a:solidFill>
                <a:uFill>
                  <a:solidFill>
                    <a:srgbClr val="ffffff"/>
                  </a:solidFill>
                </a:uFill>
                <a:latin typeface="Arial"/>
              </a:rPr>
              <a:t>In addition, the modern approach can be Deep Learning. RNN and LSTM have suitable structure to process time series analysis. </a:t>
            </a:r>
            <a:endParaRPr b="0" lang="en-US" sz="3200" spc="-1" strike="noStrike">
              <a:solidFill>
                <a:srgbClr val="000000"/>
              </a:solidFill>
              <a:uFill>
                <a:solidFill>
                  <a:srgbClr val="ffffff"/>
                </a:solidFill>
              </a:uFill>
              <a:latin typeface="Arial"/>
            </a:endParaRPr>
          </a:p>
        </p:txBody>
      </p:sp>
      <p:graphicFrame>
        <p:nvGraphicFramePr>
          <p:cNvPr id="45" name="Table 3"/>
          <p:cNvGraphicFramePr/>
          <p:nvPr/>
        </p:nvGraphicFramePr>
        <p:xfrm>
          <a:off x="442080" y="6145920"/>
          <a:ext cx="3544920" cy="1655280"/>
        </p:xfrm>
        <a:graphic>
          <a:graphicData uri="http://schemas.openxmlformats.org/drawingml/2006/table">
            <a:tbl>
              <a:tblPr/>
              <a:tblGrid>
                <a:gridCol w="1181880"/>
                <a:gridCol w="1143720"/>
                <a:gridCol w="1219320"/>
              </a:tblGrid>
              <a:tr h="-2666520">
                <a:tc>
                  <a:txBody>
                    <a:bodyPr lIns="90000" rIns="90000" tIns="46800" bIns="46800"/>
                    <a:p>
                      <a:pPr algn="ctr"/>
                      <a:r>
                        <a:rPr b="0" lang="en-US" sz="1800" spc="-1" strike="noStrike">
                          <a:solidFill>
                            <a:srgbClr val="000000"/>
                          </a:solidFill>
                          <a:uFill>
                            <a:solidFill>
                              <a:srgbClr val="ffffff"/>
                            </a:solidFill>
                          </a:uFill>
                          <a:latin typeface="Arial"/>
                        </a:rPr>
                        <a:t>Country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pPr algn="ctr"/>
                      <a:r>
                        <a:rPr b="0" lang="en-US" sz="1800" spc="-1" strike="noStrike">
                          <a:solidFill>
                            <a:srgbClr val="000000"/>
                          </a:solidFill>
                          <a:uFill>
                            <a:solidFill>
                              <a:srgbClr val="ffffff"/>
                            </a:solidFill>
                          </a:uFill>
                          <a:latin typeface="Arial"/>
                        </a:rPr>
                        <a:t>Promo1</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pPr algn="ctr"/>
                      <a:r>
                        <a:rPr b="0" lang="en-US" sz="1800" spc="-1" strike="noStrike">
                          <a:solidFill>
                            <a:srgbClr val="000000"/>
                          </a:solidFill>
                          <a:uFill>
                            <a:solidFill>
                              <a:srgbClr val="ffffff"/>
                            </a:solidFill>
                          </a:uFill>
                          <a:latin typeface="Arial"/>
                        </a:rPr>
                        <a:t>Promo2</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r>
              <a:tr h="255960">
                <a:tc>
                  <a:txBody>
                    <a:bodyPr lIns="90000" rIns="90000" tIns="46800" bIns="46800"/>
                    <a:p>
                      <a:pPr algn="ctr"/>
                      <a:r>
                        <a:rPr b="0" lang="en-US" sz="1800" spc="-1" strike="noStrike">
                          <a:solidFill>
                            <a:srgbClr val="000000"/>
                          </a:solidFill>
                          <a:uFill>
                            <a:solidFill>
                              <a:srgbClr val="ffffff"/>
                            </a:solidFill>
                          </a:uFill>
                          <a:latin typeface="Arial"/>
                        </a:rPr>
                        <a:t>Germany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ct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ctr"/>
                      <a:r>
                        <a:rPr b="0" lang="en-US" sz="1800" spc="-1" strike="noStrike">
                          <a:solidFill>
                            <a:srgbClr val="000000"/>
                          </a:solidFill>
                          <a:uFill>
                            <a:solidFill>
                              <a:srgbClr val="ffffff"/>
                            </a:solidFill>
                          </a:uFill>
                          <a:latin typeface="Arial"/>
                        </a:rPr>
                        <a:t>N/A</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264600">
                <a:tc>
                  <a:txBody>
                    <a:bodyPr lIns="90000" rIns="90000" tIns="46800" bIns="46800"/>
                    <a:p>
                      <a:pPr algn="ctr"/>
                      <a:r>
                        <a:rPr b="0" lang="en-US" sz="1800" spc="-1" strike="noStrike">
                          <a:solidFill>
                            <a:srgbClr val="000000"/>
                          </a:solidFill>
                          <a:uFill>
                            <a:solidFill>
                              <a:srgbClr val="ffffff"/>
                            </a:solidFill>
                          </a:uFill>
                          <a:latin typeface="Arial"/>
                        </a:rPr>
                        <a:t>Austria</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ct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ctr"/>
                      <a:r>
                        <a:rPr b="0" lang="en-US" sz="1800" spc="-1" strike="noStrike">
                          <a:solidFill>
                            <a:srgbClr val="000000"/>
                          </a:solidFill>
                          <a:uFill>
                            <a:solidFill>
                              <a:srgbClr val="ffffff"/>
                            </a:solidFill>
                          </a:uFill>
                          <a:latin typeface="Arial"/>
                        </a:rPr>
                        <a:t>N/A</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264600">
                <a:tc>
                  <a:txBody>
                    <a:bodyPr lIns="90000" rIns="90000" tIns="46800" bIns="46800"/>
                    <a:p>
                      <a:pPr algn="ctr"/>
                      <a:r>
                        <a:rPr b="0" lang="en-US" sz="1800" spc="-1" strike="noStrike">
                          <a:solidFill>
                            <a:srgbClr val="000000"/>
                          </a:solidFill>
                          <a:uFill>
                            <a:solidFill>
                              <a:srgbClr val="ffffff"/>
                            </a:solidFill>
                          </a:uFill>
                          <a:latin typeface="Arial"/>
                        </a:rPr>
                        <a:t>France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ct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ct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bl>
          </a:graphicData>
        </a:graphic>
      </p:graphicFrame>
      <p:sp>
        <p:nvSpPr>
          <p:cNvPr id="46" name="TextShape 4"/>
          <p:cNvSpPr txBox="1"/>
          <p:nvPr/>
        </p:nvSpPr>
        <p:spPr>
          <a:xfrm>
            <a:off x="4297680" y="6359400"/>
            <a:ext cx="2453040" cy="77292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 : Successful</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 : No successful</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 : Moderate Successful</a:t>
            </a:r>
            <a:endParaRPr b="0" lang="en-US" sz="12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Arial"/>
              </a:rPr>
              <a:t>N/A : No promo</a:t>
            </a:r>
            <a:endParaRPr b="0" lang="en-US" sz="1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 quick glance to data</a:t>
            </a:r>
            <a:endParaRPr b="0" lang="en-US" sz="44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548640" y="1645920"/>
            <a:ext cx="6400800" cy="1969560"/>
          </a:xfrm>
          <a:prstGeom prst="rect">
            <a:avLst/>
          </a:prstGeom>
          <a:ln>
            <a:noFill/>
          </a:ln>
        </p:spPr>
      </p:pic>
      <p:pic>
        <p:nvPicPr>
          <p:cNvPr id="49" name="" descr=""/>
          <p:cNvPicPr/>
          <p:nvPr/>
        </p:nvPicPr>
        <p:blipFill>
          <a:blip r:embed="rId2"/>
          <a:stretch/>
        </p:blipFill>
        <p:spPr>
          <a:xfrm>
            <a:off x="640080" y="4056120"/>
            <a:ext cx="6217920" cy="1247400"/>
          </a:xfrm>
          <a:prstGeom prst="rect">
            <a:avLst/>
          </a:prstGeom>
          <a:ln>
            <a:noFill/>
          </a:ln>
        </p:spPr>
      </p:pic>
      <p:pic>
        <p:nvPicPr>
          <p:cNvPr id="50" name="" descr=""/>
          <p:cNvPicPr/>
          <p:nvPr/>
        </p:nvPicPr>
        <p:blipFill>
          <a:blip r:embed="rId3"/>
          <a:stretch/>
        </p:blipFill>
        <p:spPr>
          <a:xfrm>
            <a:off x="731520" y="5577840"/>
            <a:ext cx="5873400" cy="1485720"/>
          </a:xfrm>
          <a:prstGeom prst="rect">
            <a:avLst/>
          </a:prstGeom>
          <a:ln>
            <a:noFill/>
          </a:ln>
        </p:spPr>
      </p:pic>
      <p:sp>
        <p:nvSpPr>
          <p:cNvPr id="51" name="TextShape 2"/>
          <p:cNvSpPr txBox="1"/>
          <p:nvPr/>
        </p:nvSpPr>
        <p:spPr>
          <a:xfrm>
            <a:off x="6949440" y="1737360"/>
            <a:ext cx="3164400" cy="108324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All countries have similar correlation matrix </a:t>
            </a:r>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with respect to the features of product.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According to those matrices, promo1 and promo2</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don’t have neither positive neither negative</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correlation with any kind of features.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There are significant high correlated features.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However,  we skipped them in this step. </a:t>
            </a:r>
            <a:endParaRPr b="0" lang="en-US" sz="1800" spc="-1" strike="noStrike">
              <a:solidFill>
                <a:srgbClr val="000000"/>
              </a:solidFill>
              <a:uFill>
                <a:solidFill>
                  <a:srgbClr val="ffffff"/>
                </a:solidFill>
              </a:uFill>
              <a:latin typeface="Arial"/>
            </a:endParaRPr>
          </a:p>
        </p:txBody>
      </p:sp>
      <p:sp>
        <p:nvSpPr>
          <p:cNvPr id="52" name="TextShape 3"/>
          <p:cNvSpPr txBox="1"/>
          <p:nvPr/>
        </p:nvSpPr>
        <p:spPr>
          <a:xfrm>
            <a:off x="2286000" y="3749040"/>
            <a:ext cx="3542760" cy="261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Promo1, Promo2 vs Sales by Month (Normalized)</a:t>
            </a:r>
            <a:endParaRPr b="0" lang="en-US" sz="1800" spc="-1" strike="noStrike">
              <a:solidFill>
                <a:srgbClr val="000000"/>
              </a:solidFill>
              <a:uFill>
                <a:solidFill>
                  <a:srgbClr val="ffffff"/>
                </a:solidFill>
              </a:uFill>
              <a:latin typeface="Arial"/>
            </a:endParaRPr>
          </a:p>
        </p:txBody>
      </p:sp>
      <p:sp>
        <p:nvSpPr>
          <p:cNvPr id="53" name="TextShape 4"/>
          <p:cNvSpPr txBox="1"/>
          <p:nvPr/>
        </p:nvSpPr>
        <p:spPr>
          <a:xfrm>
            <a:off x="2314080" y="1370880"/>
            <a:ext cx="2898000" cy="261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Feature Correlation Matrices by Country</a:t>
            </a:r>
            <a:endParaRPr b="0" lang="en-US" sz="1800" spc="-1" strike="noStrike">
              <a:solidFill>
                <a:srgbClr val="000000"/>
              </a:solidFill>
              <a:uFill>
                <a:solidFill>
                  <a:srgbClr val="ffffff"/>
                </a:solidFill>
              </a:uFill>
              <a:latin typeface="Arial"/>
            </a:endParaRPr>
          </a:p>
        </p:txBody>
      </p:sp>
      <p:sp>
        <p:nvSpPr>
          <p:cNvPr id="54" name="TextShape 5"/>
          <p:cNvSpPr txBox="1"/>
          <p:nvPr/>
        </p:nvSpPr>
        <p:spPr>
          <a:xfrm>
            <a:off x="6949440" y="2873520"/>
            <a:ext cx="3017520" cy="321084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According to the normalized graphs related to</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Promo1, Promo2 and Sales, we can see the effects of Promo1 and Promo2 on top of Sales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The promos based on Germany and Austria  may have same patterns on the sales. However, France  has more different pattern  than the rest two countries.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Promo2 may have more positive effects than Promo1 on the sales in France.</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Promo2 may less contribution on the sales some points on the graph as we pointed out with “?”. That proposal is also improved by the correlation matrices  (bottom left).</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Promo2 is not available for German and Austria.</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Promo1 may have similar pattern on the sales in the both Germany and Austria</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After this first introduction, we need to verify these patterns on the sales.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000" spc="-1" strike="noStrike">
                <a:solidFill>
                  <a:srgbClr val="000000"/>
                </a:solidFill>
                <a:uFill>
                  <a:solidFill>
                    <a:srgbClr val="ffffff"/>
                  </a:solidFill>
                </a:uFill>
                <a:latin typeface="Arial"/>
              </a:rPr>
              <a:t>In all countries, Promo1 has positive correlations according to the correlation matrices (bottom left).</a:t>
            </a:r>
            <a:endParaRPr b="0" lang="en-US" sz="1800" spc="-1" strike="noStrike">
              <a:solidFill>
                <a:srgbClr val="000000"/>
              </a:solidFill>
              <a:uFill>
                <a:solidFill>
                  <a:srgbClr val="ffffff"/>
                </a:solidFill>
              </a:uFill>
              <a:latin typeface="Arial"/>
            </a:endParaRPr>
          </a:p>
        </p:txBody>
      </p:sp>
      <p:sp>
        <p:nvSpPr>
          <p:cNvPr id="55" name="TextShape 6"/>
          <p:cNvSpPr txBox="1"/>
          <p:nvPr/>
        </p:nvSpPr>
        <p:spPr>
          <a:xfrm>
            <a:off x="2286000" y="5303520"/>
            <a:ext cx="3588480" cy="261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Correlation of  Promo1, Promo2, Sales by Country</a:t>
            </a:r>
            <a:endParaRPr b="0" lang="en-US" sz="1800" spc="-1" strike="noStrike">
              <a:solidFill>
                <a:srgbClr val="000000"/>
              </a:solidFill>
              <a:uFill>
                <a:solidFill>
                  <a:srgbClr val="ffffff"/>
                </a:solidFill>
              </a:uFill>
              <a:latin typeface="Arial"/>
            </a:endParaRPr>
          </a:p>
        </p:txBody>
      </p:sp>
      <p:sp>
        <p:nvSpPr>
          <p:cNvPr id="56" name="TextShape 7"/>
          <p:cNvSpPr txBox="1"/>
          <p:nvPr/>
        </p:nvSpPr>
        <p:spPr>
          <a:xfrm>
            <a:off x="5760720" y="4572000"/>
            <a:ext cx="182880" cy="204840"/>
          </a:xfrm>
          <a:prstGeom prst="rect">
            <a:avLst/>
          </a:prstGeom>
          <a:noFill/>
          <a:ln>
            <a:noFill/>
          </a:ln>
        </p:spPr>
        <p:txBody>
          <a:bodyPr lIns="90000" rIns="90000" tIns="45000" bIns="45000"/>
          <a:p>
            <a:r>
              <a:rPr b="0" lang="en-US" sz="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57" name="TextShape 8"/>
          <p:cNvSpPr txBox="1"/>
          <p:nvPr/>
        </p:nvSpPr>
        <p:spPr>
          <a:xfrm>
            <a:off x="5394960" y="4297680"/>
            <a:ext cx="182880" cy="204840"/>
          </a:xfrm>
          <a:prstGeom prst="rect">
            <a:avLst/>
          </a:prstGeom>
          <a:noFill/>
          <a:ln>
            <a:noFill/>
          </a:ln>
        </p:spPr>
        <p:txBody>
          <a:bodyPr lIns="90000" rIns="90000" tIns="45000" bIns="45000"/>
          <a:p>
            <a:r>
              <a:rPr b="0" lang="en-US" sz="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58" name="TextShape 9"/>
          <p:cNvSpPr txBox="1"/>
          <p:nvPr/>
        </p:nvSpPr>
        <p:spPr>
          <a:xfrm>
            <a:off x="5943600" y="4458600"/>
            <a:ext cx="182880" cy="204840"/>
          </a:xfrm>
          <a:prstGeom prst="rect">
            <a:avLst/>
          </a:prstGeom>
          <a:noFill/>
          <a:ln>
            <a:noFill/>
          </a:ln>
        </p:spPr>
        <p:txBody>
          <a:bodyPr lIns="90000" rIns="90000" tIns="45000" bIns="45000"/>
          <a:p>
            <a:r>
              <a:rPr b="0" lang="en-US" sz="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59" name="TextShape 10"/>
          <p:cNvSpPr txBox="1"/>
          <p:nvPr/>
        </p:nvSpPr>
        <p:spPr>
          <a:xfrm>
            <a:off x="5029200" y="4389120"/>
            <a:ext cx="182880" cy="204840"/>
          </a:xfrm>
          <a:prstGeom prst="rect">
            <a:avLst/>
          </a:prstGeom>
          <a:noFill/>
          <a:ln>
            <a:noFill/>
          </a:ln>
        </p:spPr>
        <p:txBody>
          <a:bodyPr lIns="90000" rIns="90000" tIns="45000" bIns="45000"/>
          <a:p>
            <a:r>
              <a:rPr b="0" lang="en-US" sz="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60" name="TextShape 11"/>
          <p:cNvSpPr txBox="1"/>
          <p:nvPr/>
        </p:nvSpPr>
        <p:spPr>
          <a:xfrm>
            <a:off x="6492240" y="4297680"/>
            <a:ext cx="182880" cy="204840"/>
          </a:xfrm>
          <a:prstGeom prst="rect">
            <a:avLst/>
          </a:prstGeom>
          <a:noFill/>
          <a:ln>
            <a:noFill/>
          </a:ln>
        </p:spPr>
        <p:txBody>
          <a:bodyPr lIns="90000" rIns="90000" tIns="45000" bIns="45000"/>
          <a:p>
            <a:r>
              <a:rPr b="0" lang="en-US" sz="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61" name="TextShape 12"/>
          <p:cNvSpPr txBox="1"/>
          <p:nvPr/>
        </p:nvSpPr>
        <p:spPr>
          <a:xfrm>
            <a:off x="5577840" y="6583680"/>
            <a:ext cx="182880" cy="204840"/>
          </a:xfrm>
          <a:prstGeom prst="rect">
            <a:avLst/>
          </a:prstGeom>
          <a:noFill/>
          <a:ln>
            <a:noFill/>
          </a:ln>
        </p:spPr>
        <p:txBody>
          <a:bodyPr lIns="90000" rIns="90000" tIns="45000" bIns="45000"/>
          <a:p>
            <a:r>
              <a:rPr b="0" lang="en-US" sz="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
        <p:nvSpPr>
          <p:cNvPr id="62" name="Line 13"/>
          <p:cNvSpPr/>
          <p:nvPr/>
        </p:nvSpPr>
        <p:spPr>
          <a:xfrm flipH="1">
            <a:off x="5760720" y="4389120"/>
            <a:ext cx="1463040" cy="2286000"/>
          </a:xfrm>
          <a:prstGeom prst="line">
            <a:avLst/>
          </a:prstGeom>
          <a:ln>
            <a:solidFill>
              <a:srgbClr val="ff3333"/>
            </a:solidFill>
            <a:tailEnd len="med" type="triangle" w="med"/>
          </a:ln>
        </p:spPr>
        <p:style>
          <a:lnRef idx="0"/>
          <a:fillRef idx="0"/>
          <a:effectRef idx="0"/>
          <a:fontRef idx="minor"/>
        </p:style>
      </p:sp>
      <p:sp>
        <p:nvSpPr>
          <p:cNvPr id="63" name="Line 14"/>
          <p:cNvSpPr/>
          <p:nvPr/>
        </p:nvSpPr>
        <p:spPr>
          <a:xfrm flipH="1">
            <a:off x="6126480" y="4297680"/>
            <a:ext cx="1097280" cy="274320"/>
          </a:xfrm>
          <a:prstGeom prst="line">
            <a:avLst/>
          </a:prstGeom>
          <a:ln>
            <a:solidFill>
              <a:srgbClr val="ff3333"/>
            </a:solidFill>
            <a:tailEnd len="med" type="triangle" w="med"/>
          </a:ln>
        </p:spPr>
        <p:style>
          <a:lnRef idx="0"/>
          <a:fillRef idx="0"/>
          <a:effectRef idx="0"/>
          <a:fontRef idx="minor"/>
        </p:style>
      </p:sp>
      <p:pic>
        <p:nvPicPr>
          <p:cNvPr id="64" name="" descr=""/>
          <p:cNvPicPr/>
          <p:nvPr/>
        </p:nvPicPr>
        <p:blipFill>
          <a:blip r:embed="rId4"/>
          <a:stretch/>
        </p:blipFill>
        <p:spPr>
          <a:xfrm>
            <a:off x="8408880" y="6169680"/>
            <a:ext cx="1558080" cy="13284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Time Series Analysis – Decomposition - Approach#1</a:t>
            </a:r>
            <a:endParaRPr b="0" lang="en-US" sz="4400" spc="-1" strike="noStrike">
              <a:solidFill>
                <a:srgbClr val="000000"/>
              </a:solidFill>
              <a:uFill>
                <a:solidFill>
                  <a:srgbClr val="ffffff"/>
                </a:solidFill>
              </a:uFill>
              <a:latin typeface="Arial"/>
            </a:endParaRPr>
          </a:p>
        </p:txBody>
      </p:sp>
      <p:pic>
        <p:nvPicPr>
          <p:cNvPr id="66" name="" descr=""/>
          <p:cNvPicPr/>
          <p:nvPr/>
        </p:nvPicPr>
        <p:blipFill>
          <a:blip r:embed="rId1"/>
          <a:stretch/>
        </p:blipFill>
        <p:spPr>
          <a:xfrm>
            <a:off x="274320" y="1831320"/>
            <a:ext cx="4717440" cy="2424600"/>
          </a:xfrm>
          <a:prstGeom prst="rect">
            <a:avLst/>
          </a:prstGeom>
          <a:ln>
            <a:noFill/>
          </a:ln>
        </p:spPr>
      </p:pic>
      <p:pic>
        <p:nvPicPr>
          <p:cNvPr id="67" name="" descr=""/>
          <p:cNvPicPr/>
          <p:nvPr/>
        </p:nvPicPr>
        <p:blipFill>
          <a:blip r:embed="rId2"/>
          <a:stretch/>
        </p:blipFill>
        <p:spPr>
          <a:xfrm>
            <a:off x="5120640" y="4105080"/>
            <a:ext cx="4717800" cy="2424600"/>
          </a:xfrm>
          <a:prstGeom prst="rect">
            <a:avLst/>
          </a:prstGeom>
          <a:ln>
            <a:noFill/>
          </a:ln>
        </p:spPr>
      </p:pic>
      <p:pic>
        <p:nvPicPr>
          <p:cNvPr id="68" name="" descr=""/>
          <p:cNvPicPr/>
          <p:nvPr/>
        </p:nvPicPr>
        <p:blipFill>
          <a:blip r:embed="rId3"/>
          <a:stretch/>
        </p:blipFill>
        <p:spPr>
          <a:xfrm>
            <a:off x="274320" y="4095360"/>
            <a:ext cx="4717440" cy="2424240"/>
          </a:xfrm>
          <a:prstGeom prst="rect">
            <a:avLst/>
          </a:prstGeom>
          <a:ln>
            <a:noFill/>
          </a:ln>
        </p:spPr>
      </p:pic>
      <p:pic>
        <p:nvPicPr>
          <p:cNvPr id="69" name="" descr=""/>
          <p:cNvPicPr/>
          <p:nvPr/>
        </p:nvPicPr>
        <p:blipFill>
          <a:blip r:embed="rId4"/>
          <a:stretch/>
        </p:blipFill>
        <p:spPr>
          <a:xfrm>
            <a:off x="5120640" y="1848240"/>
            <a:ext cx="4717800" cy="2424240"/>
          </a:xfrm>
          <a:prstGeom prst="rect">
            <a:avLst/>
          </a:prstGeom>
          <a:ln>
            <a:noFill/>
          </a:ln>
        </p:spPr>
      </p:pic>
      <p:sp>
        <p:nvSpPr>
          <p:cNvPr id="70" name="TextShape 2"/>
          <p:cNvSpPr txBox="1"/>
          <p:nvPr/>
        </p:nvSpPr>
        <p:spPr>
          <a:xfrm>
            <a:off x="5212080" y="1535040"/>
            <a:ext cx="4663440" cy="54864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After applying time series decomposition, we got three different components, such as Trend, Seasonal, Residual as shown above.</a:t>
            </a:r>
            <a:endParaRPr b="0" lang="en-US" sz="1800" spc="-1" strike="noStrike">
              <a:solidFill>
                <a:srgbClr val="000000"/>
              </a:solidFill>
              <a:uFill>
                <a:solidFill>
                  <a:srgbClr val="ffffff"/>
                </a:solidFill>
              </a:uFill>
              <a:latin typeface="Arial"/>
            </a:endParaRPr>
          </a:p>
        </p:txBody>
      </p:sp>
      <p:sp>
        <p:nvSpPr>
          <p:cNvPr id="71" name="TextShape 3"/>
          <p:cNvSpPr txBox="1"/>
          <p:nvPr/>
        </p:nvSpPr>
        <p:spPr>
          <a:xfrm>
            <a:off x="5212080" y="6492240"/>
            <a:ext cx="5029200" cy="94356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After decomposition, our expectation is that residual component has to be stationary. It seems stationary, overall. However,  a few critical effects rather than noise affects the curve where we point out. Mostlikely, those effects may be related to promos since promos don’t have neither seasonal nor threading patterns.</a:t>
            </a:r>
            <a:endParaRPr b="0" lang="en-US" sz="1800" spc="-1" strike="noStrike">
              <a:solidFill>
                <a:srgbClr val="000000"/>
              </a:solidFill>
              <a:uFill>
                <a:solidFill>
                  <a:srgbClr val="ffffff"/>
                </a:solidFill>
              </a:uFill>
              <a:latin typeface="Arial"/>
            </a:endParaRPr>
          </a:p>
        </p:txBody>
      </p:sp>
      <p:sp>
        <p:nvSpPr>
          <p:cNvPr id="72" name="CustomShape 4"/>
          <p:cNvSpPr/>
          <p:nvPr/>
        </p:nvSpPr>
        <p:spPr>
          <a:xfrm>
            <a:off x="6217920" y="4846320"/>
            <a:ext cx="457200" cy="1280160"/>
          </a:xfrm>
          <a:prstGeom prst="ellipse">
            <a:avLst/>
          </a:prstGeom>
          <a:noFill/>
          <a:ln w="19080">
            <a:solidFill>
              <a:srgbClr val="990099"/>
            </a:solidFill>
            <a:round/>
          </a:ln>
        </p:spPr>
        <p:style>
          <a:lnRef idx="0"/>
          <a:fillRef idx="0"/>
          <a:effectRef idx="0"/>
          <a:fontRef idx="minor"/>
        </p:style>
      </p:sp>
      <p:sp>
        <p:nvSpPr>
          <p:cNvPr id="73" name="CustomShape 5"/>
          <p:cNvSpPr/>
          <p:nvPr/>
        </p:nvSpPr>
        <p:spPr>
          <a:xfrm>
            <a:off x="6949440" y="4663440"/>
            <a:ext cx="457200" cy="1463040"/>
          </a:xfrm>
          <a:prstGeom prst="ellipse">
            <a:avLst/>
          </a:prstGeom>
          <a:noFill/>
          <a:ln w="19080">
            <a:solidFill>
              <a:srgbClr val="990099"/>
            </a:solidFill>
            <a:round/>
          </a:ln>
        </p:spPr>
        <p:style>
          <a:lnRef idx="0"/>
          <a:fillRef idx="0"/>
          <a:effectRef idx="0"/>
          <a:fontRef idx="minor"/>
        </p:style>
      </p:sp>
      <p:sp>
        <p:nvSpPr>
          <p:cNvPr id="74" name="CustomShape 6"/>
          <p:cNvSpPr/>
          <p:nvPr/>
        </p:nvSpPr>
        <p:spPr>
          <a:xfrm>
            <a:off x="8229600" y="4937760"/>
            <a:ext cx="365760" cy="1188720"/>
          </a:xfrm>
          <a:prstGeom prst="ellipse">
            <a:avLst/>
          </a:prstGeom>
          <a:noFill/>
          <a:ln w="19080">
            <a:solidFill>
              <a:srgbClr val="990099"/>
            </a:solidFill>
            <a:round/>
          </a:ln>
        </p:spPr>
        <p:style>
          <a:lnRef idx="0"/>
          <a:fillRef idx="0"/>
          <a:effectRef idx="0"/>
          <a:fontRef idx="minor"/>
        </p:style>
      </p:sp>
      <p:sp>
        <p:nvSpPr>
          <p:cNvPr id="75" name="CustomShape 7"/>
          <p:cNvSpPr/>
          <p:nvPr/>
        </p:nvSpPr>
        <p:spPr>
          <a:xfrm>
            <a:off x="8869680" y="4272480"/>
            <a:ext cx="365760" cy="1854000"/>
          </a:xfrm>
          <a:prstGeom prst="ellipse">
            <a:avLst/>
          </a:prstGeom>
          <a:noFill/>
          <a:ln w="19080">
            <a:solidFill>
              <a:srgbClr val="990099"/>
            </a:solidFill>
            <a:round/>
          </a:ln>
        </p:spPr>
        <p:style>
          <a:lnRef idx="0"/>
          <a:fillRef idx="0"/>
          <a:effectRef idx="0"/>
          <a:fontRef idx="minor"/>
        </p:style>
      </p:sp>
      <p:sp>
        <p:nvSpPr>
          <p:cNvPr id="76" name="Line 8"/>
          <p:cNvSpPr/>
          <p:nvPr/>
        </p:nvSpPr>
        <p:spPr>
          <a:xfrm flipV="1">
            <a:off x="6492240" y="4389120"/>
            <a:ext cx="548640" cy="365760"/>
          </a:xfrm>
          <a:prstGeom prst="line">
            <a:avLst/>
          </a:prstGeom>
          <a:ln>
            <a:solidFill>
              <a:srgbClr val="000000"/>
            </a:solidFill>
            <a:tailEnd len="med" type="triangle" w="med"/>
          </a:ln>
        </p:spPr>
        <p:style>
          <a:lnRef idx="0"/>
          <a:fillRef idx="0"/>
          <a:effectRef idx="0"/>
          <a:fontRef idx="minor"/>
        </p:style>
      </p:sp>
      <p:sp>
        <p:nvSpPr>
          <p:cNvPr id="77" name="Line 9"/>
          <p:cNvSpPr/>
          <p:nvPr/>
        </p:nvSpPr>
        <p:spPr>
          <a:xfrm flipH="1" flipV="1">
            <a:off x="7040880" y="4389480"/>
            <a:ext cx="182880" cy="273960"/>
          </a:xfrm>
          <a:prstGeom prst="line">
            <a:avLst/>
          </a:prstGeom>
          <a:ln>
            <a:solidFill>
              <a:srgbClr val="000000"/>
            </a:solidFill>
            <a:tailEnd len="med" type="triangle" w="med"/>
          </a:ln>
        </p:spPr>
        <p:style>
          <a:lnRef idx="0"/>
          <a:fillRef idx="0"/>
          <a:effectRef idx="0"/>
          <a:fontRef idx="minor"/>
        </p:style>
      </p:sp>
      <p:sp>
        <p:nvSpPr>
          <p:cNvPr id="78" name="Line 10"/>
          <p:cNvSpPr/>
          <p:nvPr/>
        </p:nvSpPr>
        <p:spPr>
          <a:xfrm flipH="1" flipV="1">
            <a:off x="7178400" y="4403160"/>
            <a:ext cx="1051200" cy="626040"/>
          </a:xfrm>
          <a:prstGeom prst="line">
            <a:avLst/>
          </a:prstGeom>
          <a:ln>
            <a:solidFill>
              <a:srgbClr val="000000"/>
            </a:solidFill>
            <a:tailEnd len="med" type="triangle" w="med"/>
          </a:ln>
        </p:spPr>
        <p:style>
          <a:lnRef idx="0"/>
          <a:fillRef idx="0"/>
          <a:effectRef idx="0"/>
          <a:fontRef idx="minor"/>
        </p:style>
      </p:sp>
      <p:sp>
        <p:nvSpPr>
          <p:cNvPr id="79" name="Line 11"/>
          <p:cNvSpPr/>
          <p:nvPr/>
        </p:nvSpPr>
        <p:spPr>
          <a:xfrm flipH="1" flipV="1">
            <a:off x="7315200" y="4403160"/>
            <a:ext cx="1463040" cy="443160"/>
          </a:xfrm>
          <a:prstGeom prst="line">
            <a:avLst/>
          </a:prstGeom>
          <a:ln>
            <a:solidFill>
              <a:srgbClr val="000000"/>
            </a:solidFill>
            <a:tailEnd len="med" type="triangle" w="med"/>
          </a:ln>
        </p:spPr>
        <p:style>
          <a:lnRef idx="0"/>
          <a:fillRef idx="0"/>
          <a:effectRef idx="0"/>
          <a:fontRef idx="minor"/>
        </p:style>
      </p:sp>
      <p:sp>
        <p:nvSpPr>
          <p:cNvPr id="80" name="TextShape 12"/>
          <p:cNvSpPr txBox="1"/>
          <p:nvPr/>
        </p:nvSpPr>
        <p:spPr>
          <a:xfrm>
            <a:off x="7040880" y="4115160"/>
            <a:ext cx="365760" cy="36540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pic>
        <p:nvPicPr>
          <p:cNvPr id="81" name="" descr=""/>
          <p:cNvPicPr/>
          <p:nvPr/>
        </p:nvPicPr>
        <p:blipFill>
          <a:blip r:embed="rId5"/>
          <a:stretch/>
        </p:blipFill>
        <p:spPr>
          <a:xfrm rot="10800000">
            <a:off x="4663440" y="7498080"/>
            <a:ext cx="3979800" cy="11300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Comparing Promos and Residual</a:t>
            </a:r>
            <a:endParaRPr b="0" lang="en-US" sz="44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16560" y="1920240"/>
            <a:ext cx="10059480" cy="2011680"/>
          </a:xfrm>
          <a:prstGeom prst="rect">
            <a:avLst/>
          </a:prstGeom>
          <a:ln>
            <a:noFill/>
          </a:ln>
        </p:spPr>
      </p:pic>
      <p:sp>
        <p:nvSpPr>
          <p:cNvPr id="84" name="TextShape 2"/>
          <p:cNvSpPr txBox="1"/>
          <p:nvPr/>
        </p:nvSpPr>
        <p:spPr>
          <a:xfrm>
            <a:off x="3085200" y="1563480"/>
            <a:ext cx="3864240" cy="261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Promo1, Promo2 vs Residual by Country (Normalized)</a:t>
            </a:r>
            <a:endParaRPr b="0" lang="en-US" sz="1800" spc="-1" strike="noStrike">
              <a:solidFill>
                <a:srgbClr val="000000"/>
              </a:solidFill>
              <a:uFill>
                <a:solidFill>
                  <a:srgbClr val="ffffff"/>
                </a:solidFill>
              </a:uFill>
              <a:latin typeface="Arial"/>
            </a:endParaRPr>
          </a:p>
        </p:txBody>
      </p:sp>
      <p:sp>
        <p:nvSpPr>
          <p:cNvPr id="85" name="TextShape 3"/>
          <p:cNvSpPr txBox="1"/>
          <p:nvPr/>
        </p:nvSpPr>
        <p:spPr>
          <a:xfrm>
            <a:off x="640080" y="4023360"/>
            <a:ext cx="9052560" cy="137160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400" spc="-1" strike="noStrike">
                <a:solidFill>
                  <a:srgbClr val="000000"/>
                </a:solidFill>
                <a:uFill>
                  <a:solidFill>
                    <a:srgbClr val="ffffff"/>
                  </a:solidFill>
                </a:uFill>
                <a:latin typeface="Arial"/>
              </a:rPr>
              <a:t>According to the graphs, above, our residual components have promos’ effects as we discussed in the previous slide.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400" spc="-1" strike="noStrike">
                <a:solidFill>
                  <a:srgbClr val="000000"/>
                </a:solidFill>
                <a:uFill>
                  <a:solidFill>
                    <a:srgbClr val="ffffff"/>
                  </a:solidFill>
                </a:uFill>
                <a:latin typeface="Arial"/>
              </a:rPr>
              <a:t>Germany and Austria have same effect in terms of promos on the residual. </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However, France has more different pattern than the rest country. As we proposed at the beginning, Promos may not work for France market well. In this graph, we can obviously see.</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400" spc="-1" strike="noStrike">
                <a:solidFill>
                  <a:srgbClr val="000000"/>
                </a:solidFill>
                <a:uFill>
                  <a:solidFill>
                    <a:srgbClr val="ffffff"/>
                  </a:solidFill>
                </a:uFill>
                <a:latin typeface="Arial"/>
              </a:rPr>
              <a:t>Promo2 don’t have positive effect on the sales mostly.</a:t>
            </a:r>
            <a:endParaRPr b="0" lang="en-US" sz="1800" spc="-1" strike="noStrike">
              <a:solidFill>
                <a:srgbClr val="000000"/>
              </a:solidFill>
              <a:uFill>
                <a:solidFill>
                  <a:srgbClr val="ffffff"/>
                </a:solidFill>
              </a:uFill>
              <a:latin typeface="Arial"/>
            </a:endParaRPr>
          </a:p>
        </p:txBody>
      </p:sp>
      <p:sp>
        <p:nvSpPr>
          <p:cNvPr id="86" name="CustomShape 4"/>
          <p:cNvSpPr/>
          <p:nvPr/>
        </p:nvSpPr>
        <p:spPr>
          <a:xfrm>
            <a:off x="8595360" y="2047680"/>
            <a:ext cx="274320" cy="1280160"/>
          </a:xfrm>
          <a:prstGeom prst="ellipse">
            <a:avLst/>
          </a:prstGeom>
          <a:noFill/>
          <a:ln w="19080">
            <a:solidFill>
              <a:srgbClr val="990099"/>
            </a:solidFill>
            <a:round/>
          </a:ln>
        </p:spPr>
        <p:style>
          <a:lnRef idx="0"/>
          <a:fillRef idx="0"/>
          <a:effectRef idx="0"/>
          <a:fontRef idx="minor"/>
        </p:style>
      </p:sp>
      <p:sp>
        <p:nvSpPr>
          <p:cNvPr id="87" name="CustomShape 5"/>
          <p:cNvSpPr/>
          <p:nvPr/>
        </p:nvSpPr>
        <p:spPr>
          <a:xfrm>
            <a:off x="9565200" y="2047680"/>
            <a:ext cx="91440" cy="1280160"/>
          </a:xfrm>
          <a:prstGeom prst="ellipse">
            <a:avLst/>
          </a:prstGeom>
          <a:noFill/>
          <a:ln w="19080">
            <a:solidFill>
              <a:srgbClr val="990099"/>
            </a:solidFill>
            <a:round/>
          </a:ln>
        </p:spPr>
        <p:style>
          <a:lnRef idx="0"/>
          <a:fillRef idx="0"/>
          <a:effectRef idx="0"/>
          <a:fontRef idx="minor"/>
        </p:style>
      </p:sp>
      <p:sp>
        <p:nvSpPr>
          <p:cNvPr id="88" name="CustomShape 6"/>
          <p:cNvSpPr/>
          <p:nvPr/>
        </p:nvSpPr>
        <p:spPr>
          <a:xfrm>
            <a:off x="7151760" y="2120040"/>
            <a:ext cx="91440" cy="1280160"/>
          </a:xfrm>
          <a:prstGeom prst="ellipse">
            <a:avLst/>
          </a:prstGeom>
          <a:noFill/>
          <a:ln w="19080">
            <a:solidFill>
              <a:srgbClr val="990099"/>
            </a:solidFill>
            <a:round/>
          </a:ln>
        </p:spPr>
        <p:style>
          <a:lnRef idx="0"/>
          <a:fillRef idx="0"/>
          <a:effectRef idx="0"/>
          <a:fontRef idx="minor"/>
        </p:style>
      </p:sp>
      <p:sp>
        <p:nvSpPr>
          <p:cNvPr id="89" name="Line 7"/>
          <p:cNvSpPr/>
          <p:nvPr/>
        </p:nvSpPr>
        <p:spPr>
          <a:xfrm flipV="1">
            <a:off x="7223760" y="1828800"/>
            <a:ext cx="1188720" cy="291240"/>
          </a:xfrm>
          <a:prstGeom prst="line">
            <a:avLst/>
          </a:prstGeom>
          <a:ln>
            <a:solidFill>
              <a:srgbClr val="000000"/>
            </a:solidFill>
            <a:tailEnd len="med" type="triangle" w="med"/>
          </a:ln>
        </p:spPr>
        <p:style>
          <a:lnRef idx="0"/>
          <a:fillRef idx="0"/>
          <a:effectRef idx="0"/>
          <a:fontRef idx="minor"/>
        </p:style>
      </p:sp>
      <p:sp>
        <p:nvSpPr>
          <p:cNvPr id="90" name="Line 8"/>
          <p:cNvSpPr/>
          <p:nvPr/>
        </p:nvSpPr>
        <p:spPr>
          <a:xfrm flipH="1" flipV="1">
            <a:off x="8595360" y="1828800"/>
            <a:ext cx="969840" cy="274320"/>
          </a:xfrm>
          <a:prstGeom prst="line">
            <a:avLst/>
          </a:prstGeom>
          <a:ln>
            <a:solidFill>
              <a:srgbClr val="000000"/>
            </a:solidFill>
            <a:tailEnd len="med" type="triangle" w="med"/>
          </a:ln>
        </p:spPr>
        <p:style>
          <a:lnRef idx="0"/>
          <a:fillRef idx="0"/>
          <a:effectRef idx="0"/>
          <a:fontRef idx="minor"/>
        </p:style>
      </p:sp>
      <p:sp>
        <p:nvSpPr>
          <p:cNvPr id="91" name="Line 9"/>
          <p:cNvSpPr/>
          <p:nvPr/>
        </p:nvSpPr>
        <p:spPr>
          <a:xfrm flipH="1" flipV="1">
            <a:off x="8503920" y="1828800"/>
            <a:ext cx="182880" cy="218880"/>
          </a:xfrm>
          <a:prstGeom prst="line">
            <a:avLst/>
          </a:prstGeom>
          <a:ln>
            <a:solidFill>
              <a:srgbClr val="000000"/>
            </a:solidFill>
            <a:tailEnd len="med" type="triangle" w="med"/>
          </a:ln>
        </p:spPr>
        <p:style>
          <a:lnRef idx="0"/>
          <a:fillRef idx="0"/>
          <a:effectRef idx="0"/>
          <a:fontRef idx="minor"/>
        </p:style>
      </p:sp>
      <p:sp>
        <p:nvSpPr>
          <p:cNvPr id="92" name="TextShape 10"/>
          <p:cNvSpPr txBox="1"/>
          <p:nvPr/>
        </p:nvSpPr>
        <p:spPr>
          <a:xfrm>
            <a:off x="7962120" y="1463040"/>
            <a:ext cx="109044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No effect</a:t>
            </a:r>
            <a:endParaRPr b="0" lang="en-US" sz="1800" spc="-1" strike="noStrike">
              <a:solidFill>
                <a:srgbClr val="000000"/>
              </a:solidFill>
              <a:uFill>
                <a:solidFill>
                  <a:srgbClr val="ffffff"/>
                </a:solidFill>
              </a:uFill>
              <a:latin typeface="Arial"/>
            </a:endParaRPr>
          </a:p>
        </p:txBody>
      </p:sp>
      <p:sp>
        <p:nvSpPr>
          <p:cNvPr id="93" name="Line 11"/>
          <p:cNvSpPr/>
          <p:nvPr/>
        </p:nvSpPr>
        <p:spPr>
          <a:xfrm flipV="1">
            <a:off x="4754880" y="3017520"/>
            <a:ext cx="2103120" cy="1828800"/>
          </a:xfrm>
          <a:prstGeom prst="line">
            <a:avLst/>
          </a:prstGeom>
          <a:ln>
            <a:solidFill>
              <a:srgbClr val="000000"/>
            </a:solidFill>
            <a:tailEnd len="med" type="triangle" w="med"/>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Modeling Time Series</a:t>
            </a:r>
            <a:endParaRPr b="0" lang="en-US" sz="4400" spc="-1" strike="noStrike">
              <a:solidFill>
                <a:srgbClr val="000000"/>
              </a:solidFill>
              <a:uFill>
                <a:solidFill>
                  <a:srgbClr val="ffffff"/>
                </a:solidFill>
              </a:uFill>
              <a:latin typeface="Arial"/>
            </a:endParaRPr>
          </a:p>
        </p:txBody>
      </p:sp>
      <p:pic>
        <p:nvPicPr>
          <p:cNvPr id="95" name="" descr=""/>
          <p:cNvPicPr/>
          <p:nvPr/>
        </p:nvPicPr>
        <p:blipFill>
          <a:blip r:embed="rId1"/>
          <a:stretch/>
        </p:blipFill>
        <p:spPr>
          <a:xfrm>
            <a:off x="731520" y="2241360"/>
            <a:ext cx="3842280" cy="3656160"/>
          </a:xfrm>
          <a:prstGeom prst="rect">
            <a:avLst/>
          </a:prstGeom>
          <a:ln>
            <a:noFill/>
          </a:ln>
        </p:spPr>
      </p:pic>
      <p:pic>
        <p:nvPicPr>
          <p:cNvPr id="96" name="" descr=""/>
          <p:cNvPicPr/>
          <p:nvPr/>
        </p:nvPicPr>
        <p:blipFill>
          <a:blip r:embed="rId2"/>
          <a:stretch/>
        </p:blipFill>
        <p:spPr>
          <a:xfrm>
            <a:off x="5250240" y="2242800"/>
            <a:ext cx="3842280" cy="3656160"/>
          </a:xfrm>
          <a:prstGeom prst="rect">
            <a:avLst/>
          </a:prstGeom>
          <a:ln>
            <a:noFill/>
          </a:ln>
        </p:spPr>
      </p:pic>
      <p:sp>
        <p:nvSpPr>
          <p:cNvPr id="97" name="TextShape 2"/>
          <p:cNvSpPr txBox="1"/>
          <p:nvPr/>
        </p:nvSpPr>
        <p:spPr>
          <a:xfrm>
            <a:off x="5299560" y="6005880"/>
            <a:ext cx="3931920" cy="95148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Before building a model for forecasting by using SARIMAX, we processed the data by using moving mean and std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According to autocorrelation function, we have four powerful lags to use as a MA(4) order.</a:t>
            </a:r>
            <a:endParaRPr b="0" lang="en-US" sz="1800" spc="-1" strike="noStrike">
              <a:solidFill>
                <a:srgbClr val="000000"/>
              </a:solidFill>
              <a:uFill>
                <a:solidFill>
                  <a:srgbClr val="ffffff"/>
                </a:solidFill>
              </a:uFill>
              <a:latin typeface="Arial"/>
            </a:endParaRPr>
          </a:p>
        </p:txBody>
      </p:sp>
      <p:sp>
        <p:nvSpPr>
          <p:cNvPr id="98" name="TextShape 3"/>
          <p:cNvSpPr txBox="1"/>
          <p:nvPr/>
        </p:nvSpPr>
        <p:spPr>
          <a:xfrm>
            <a:off x="640080" y="1645920"/>
            <a:ext cx="4208760" cy="43164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Autocorrelation, Partial Autocorrelation, Histogram, Boxplot </a:t>
            </a:r>
            <a:endParaRPr b="0" lang="en-US" sz="1800" spc="-1" strike="noStrike">
              <a:solidFill>
                <a:srgbClr val="000000"/>
              </a:solidFill>
              <a:uFill>
                <a:solidFill>
                  <a:srgbClr val="ffffff"/>
                </a:solidFill>
              </a:uFill>
              <a:latin typeface="Arial"/>
            </a:endParaRPr>
          </a:p>
          <a:p>
            <a:pPr algn="ctr"/>
            <a:r>
              <a:rPr b="0" lang="en-US" sz="1200" spc="-1" strike="noStrike">
                <a:solidFill>
                  <a:srgbClr val="000000"/>
                </a:solidFill>
                <a:uFill>
                  <a:solidFill>
                    <a:srgbClr val="ffffff"/>
                  </a:solidFill>
                </a:uFill>
                <a:latin typeface="Arial"/>
              </a:rPr>
              <a:t>on Residual Component  </a:t>
            </a:r>
            <a:endParaRPr b="0" lang="en-US" sz="1800" spc="-1" strike="noStrike">
              <a:solidFill>
                <a:srgbClr val="000000"/>
              </a:solidFill>
              <a:uFill>
                <a:solidFill>
                  <a:srgbClr val="ffffff"/>
                </a:solidFill>
              </a:uFill>
              <a:latin typeface="Arial"/>
            </a:endParaRPr>
          </a:p>
        </p:txBody>
      </p:sp>
      <p:sp>
        <p:nvSpPr>
          <p:cNvPr id="99" name="TextShape 4"/>
          <p:cNvSpPr txBox="1"/>
          <p:nvPr/>
        </p:nvSpPr>
        <p:spPr>
          <a:xfrm>
            <a:off x="822960" y="5897520"/>
            <a:ext cx="3931920" cy="179676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To check the stationarity of residual component, we used those methods,  above.</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According to boxplot, the variance is a little bit high due to promos effects.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According to autocorrelation,  there is no strongly correlate lags on this component.</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In addition these approaches, we can take difference (d = x(t) – t(t -1)) of actual series to obtain stationary components well.</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00" name="TextShape 5"/>
          <p:cNvSpPr txBox="1"/>
          <p:nvPr/>
        </p:nvSpPr>
        <p:spPr>
          <a:xfrm>
            <a:off x="6262920" y="1567800"/>
            <a:ext cx="2241000" cy="261000"/>
          </a:xfrm>
          <a:prstGeom prst="rect">
            <a:avLst/>
          </a:prstGeom>
          <a:noFill/>
          <a:ln>
            <a:noFill/>
          </a:ln>
        </p:spPr>
        <p:txBody>
          <a:bodyPr lIns="90000" rIns="90000" tIns="45000" bIns="45000"/>
          <a:p>
            <a:pPr algn="ctr"/>
            <a:r>
              <a:rPr b="0" lang="en-US" sz="1200" spc="-1" strike="noStrike">
                <a:solidFill>
                  <a:srgbClr val="000000"/>
                </a:solidFill>
                <a:uFill>
                  <a:solidFill>
                    <a:srgbClr val="ffffff"/>
                  </a:solidFill>
                </a:uFill>
                <a:latin typeface="Arial"/>
              </a:rPr>
              <a:t>Moving Average, Moving  STD</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Forecasting</a:t>
            </a:r>
            <a:endParaRPr b="0" lang="en-US" sz="4400" spc="-1" strike="noStrike">
              <a:solidFill>
                <a:srgbClr val="000000"/>
              </a:solidFill>
              <a:uFill>
                <a:solidFill>
                  <a:srgbClr val="ffffff"/>
                </a:solidFill>
              </a:uFill>
              <a:latin typeface="Arial"/>
            </a:endParaRPr>
          </a:p>
        </p:txBody>
      </p:sp>
      <p:pic>
        <p:nvPicPr>
          <p:cNvPr id="102" name="" descr=""/>
          <p:cNvPicPr/>
          <p:nvPr/>
        </p:nvPicPr>
        <p:blipFill>
          <a:blip r:embed="rId1"/>
          <a:stretch/>
        </p:blipFill>
        <p:spPr>
          <a:xfrm>
            <a:off x="1097280" y="1591560"/>
            <a:ext cx="4023360" cy="5723640"/>
          </a:xfrm>
          <a:prstGeom prst="rect">
            <a:avLst/>
          </a:prstGeom>
          <a:ln>
            <a:noFill/>
          </a:ln>
        </p:spPr>
      </p:pic>
      <p:sp>
        <p:nvSpPr>
          <p:cNvPr id="103" name="TextShape 2"/>
          <p:cNvSpPr txBox="1"/>
          <p:nvPr/>
        </p:nvSpPr>
        <p:spPr>
          <a:xfrm>
            <a:off x="5394960" y="1920240"/>
            <a:ext cx="4266720" cy="213804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We built three different models for each country to forecast the sales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As you see in the graphs, there are two curves such as actual sales and forecasting sales.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At this point any given date, we can make a forecasting about our future sales, roughly.</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Regression - Approach#2</a:t>
            </a:r>
            <a:endParaRPr b="0" lang="en-US" sz="4400" spc="-1" strike="noStrike">
              <a:solidFill>
                <a:srgbClr val="000000"/>
              </a:solidFill>
              <a:uFill>
                <a:solidFill>
                  <a:srgbClr val="ffffff"/>
                </a:solidFill>
              </a:uFill>
              <a:latin typeface="Arial"/>
            </a:endParaRPr>
          </a:p>
        </p:txBody>
      </p:sp>
      <p:pic>
        <p:nvPicPr>
          <p:cNvPr id="105" name="" descr=""/>
          <p:cNvPicPr/>
          <p:nvPr/>
        </p:nvPicPr>
        <p:blipFill>
          <a:blip r:embed="rId1"/>
          <a:stretch/>
        </p:blipFill>
        <p:spPr>
          <a:xfrm>
            <a:off x="504000" y="1459800"/>
            <a:ext cx="4795560" cy="5946840"/>
          </a:xfrm>
          <a:prstGeom prst="rect">
            <a:avLst/>
          </a:prstGeom>
          <a:ln>
            <a:noFill/>
          </a:ln>
        </p:spPr>
      </p:pic>
      <p:sp>
        <p:nvSpPr>
          <p:cNvPr id="106" name="TextShape 2"/>
          <p:cNvSpPr txBox="1"/>
          <p:nvPr/>
        </p:nvSpPr>
        <p:spPr>
          <a:xfrm>
            <a:off x="5465520" y="2926080"/>
            <a:ext cx="4410000" cy="367380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To see all features impact to sales,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We used ML algorithm.</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Regression Tree is kind of regression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method that takes categorical inputs and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maps to continues value. </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In our case, sales is target feature. The rest of them is input features.</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We also used Random Forest Regression. However, its performance worse than regression tree since it is over-fitting according to its variance graph.</a:t>
            </a:r>
            <a:endParaRPr b="0" lang="en-US" sz="1800" spc="-1" strike="noStrike">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07" name="TextShape 3"/>
          <p:cNvSpPr txBox="1"/>
          <p:nvPr/>
        </p:nvSpPr>
        <p:spPr>
          <a:xfrm>
            <a:off x="548640" y="1198800"/>
            <a:ext cx="2433240" cy="261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Actual vs Expected Sales (Mean)</a:t>
            </a:r>
            <a:endParaRPr b="0" lang="en-US" sz="1200" spc="-1" strike="noStrike">
              <a:solidFill>
                <a:srgbClr val="000000"/>
              </a:solidFill>
              <a:uFill>
                <a:solidFill>
                  <a:srgbClr val="ffffff"/>
                </a:solidFill>
              </a:uFill>
              <a:latin typeface="Arial"/>
            </a:endParaRPr>
          </a:p>
        </p:txBody>
      </p:sp>
      <p:sp>
        <p:nvSpPr>
          <p:cNvPr id="108" name="TextShape 4"/>
          <p:cNvSpPr txBox="1"/>
          <p:nvPr/>
        </p:nvSpPr>
        <p:spPr>
          <a:xfrm>
            <a:off x="3108960" y="1188720"/>
            <a:ext cx="2642040" cy="261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Arial"/>
              </a:rPr>
              <a:t>Actual vs Expected Sales (Variance)</a:t>
            </a:r>
            <a:endParaRPr b="0" lang="en-US" sz="1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2017-06-16T17:11:59Z</dcterms:created>
  <dc:creator/>
  <dc:description/>
  <dc:language>en-US</dc:language>
  <cp:lastModifiedBy/>
  <dcterms:modified xsi:type="dcterms:W3CDTF">2017-06-16T22:25:55Z</dcterms:modified>
  <cp:revision>31</cp:revision>
  <dc:subject/>
  <dc:title/>
</cp:coreProperties>
</file>