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  <p:sldId id="271" r:id="rId5"/>
    <p:sldId id="272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7" r:id="rId18"/>
    <p:sldId id="275" r:id="rId19"/>
    <p:sldId id="270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ig.apache.org/docs/r0.10.0/func.html#jsonloadstore" TargetMode="External"/><Relationship Id="rId2" Type="http://schemas.openxmlformats.org/officeDocument/2006/relationships/hyperlink" Target="https://www.yelp.com/dataset_challenge/datase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ortonworks.com/hadoop-tutorial/how-to-use-basic-pig-command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370108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Yelp</a:t>
            </a:r>
            <a:r>
              <a:rPr lang="en-US" b="0" strike="sngStrike" dirty="0" smtClean="0"/>
              <a:t>ing</a:t>
            </a:r>
            <a:r>
              <a:rPr lang="en-US" dirty="0" smtClean="0"/>
              <a:t> </a:t>
            </a:r>
            <a:r>
              <a:rPr lang="en-US" b="0" strike="sngStrike" dirty="0" smtClean="0"/>
              <a:t>Out</a:t>
            </a:r>
            <a:r>
              <a:rPr lang="en-US" dirty="0" smtClean="0"/>
              <a:t>  Review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609600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Details</a:t>
            </a:r>
          </a:p>
          <a:p>
            <a:r>
              <a:rPr lang="en-US" sz="2000" dirty="0" smtClean="0"/>
              <a:t>Pig Architecture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057399"/>
            <a:ext cx="6096000" cy="43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443841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1"/>
              <a:t>More Details –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1"/>
              <a:t>Create test review </a:t>
            </a:r>
            <a:r>
              <a:rPr lang="en-US" dirty="1" err="1"/>
              <a:t>json</a:t>
            </a:r>
            <a:r>
              <a:rPr lang="en-US" dirty="1"/>
              <a:t> data file on EC2 instance and put it onto AWS EMR master node.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1" smtClean="0"/>
              <a:t>Using </a:t>
            </a:r>
            <a:r>
              <a:rPr lang="en-US" dirty="1" err="1"/>
              <a:t>SSh</a:t>
            </a:r>
            <a:r>
              <a:rPr lang="en-US" dirty="1"/>
              <a:t> log into AWS EMR master node.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1" smtClean="0"/>
              <a:t>Start </a:t>
            </a:r>
            <a:r>
              <a:rPr lang="en-US" dirty="1"/>
              <a:t>Pig Grunt shell in local mode and executed Test </a:t>
            </a:r>
            <a:r>
              <a:rPr lang="en-US" dirty="1" smtClean="0"/>
              <a:t>data file.</a:t>
            </a:r>
            <a:endParaRPr lang="en-US" dirty="0"/>
          </a:p>
          <a:p>
            <a:r>
              <a:rPr lang="en-US" dirty="1"/>
              <a:t>		</a:t>
            </a:r>
            <a:r>
              <a:rPr lang="en-US" sz="2000" b="1" dirty="1"/>
              <a:t>[</a:t>
            </a:r>
            <a:r>
              <a:rPr lang="en-US" sz="2000" b="1" dirty="1" err="1"/>
              <a:t>Hadoop@ip</a:t>
            </a:r>
            <a:r>
              <a:rPr lang="en-US" sz="2000" b="1" dirty="1"/>
              <a:t>~]$  Pig –x local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1" smtClean="0"/>
              <a:t>Start </a:t>
            </a:r>
            <a:r>
              <a:rPr lang="en-US" dirty="1"/>
              <a:t>Pig Grunt Shell in Hadoop </a:t>
            </a:r>
            <a:r>
              <a:rPr lang="en-US" dirty="1" smtClean="0"/>
              <a:t>mode</a:t>
            </a:r>
            <a:endParaRPr lang="en-US" dirty="1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1"/>
              <a:t>	        		</a:t>
            </a:r>
            <a:r>
              <a:rPr lang="en-US" sz="2000" b="1" dirty="1"/>
              <a:t>[</a:t>
            </a:r>
            <a:r>
              <a:rPr lang="en-US" sz="2000" b="1" dirty="1" err="1"/>
              <a:t>Hadoop@ip</a:t>
            </a:r>
            <a:r>
              <a:rPr lang="en-US" sz="2000" b="1" dirty="1"/>
              <a:t>~]$  </a:t>
            </a:r>
            <a:r>
              <a:rPr lang="en-US" sz="2000" b="1" dirty="1" smtClean="0"/>
              <a:t>Pig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8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28" y="457200"/>
            <a:ext cx="8458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########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Loading </a:t>
            </a:r>
            <a:r>
              <a:rPr lang="en-US" b="1" dirty="0">
                <a:solidFill>
                  <a:srgbClr val="FF0000"/>
                </a:solidFill>
              </a:rPr>
              <a:t>JSON Data</a:t>
            </a:r>
            <a:r>
              <a:rPr lang="en-US" b="1" dirty="0"/>
              <a:t> with </a:t>
            </a:r>
            <a:r>
              <a:rPr lang="en-US" b="1" dirty="0" err="1"/>
              <a:t>JsonLoader</a:t>
            </a:r>
            <a:r>
              <a:rPr lang="en-US" b="1" dirty="0"/>
              <a:t>() 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Providing Schema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Grunt&gt;</a:t>
            </a:r>
            <a:r>
              <a:rPr lang="en-US" dirty="0" err="1" smtClean="0"/>
              <a:t>ReviewData</a:t>
            </a:r>
            <a:r>
              <a:rPr lang="en-US" dirty="0" smtClean="0"/>
              <a:t>  </a:t>
            </a:r>
            <a:r>
              <a:rPr lang="en-US" dirty="0"/>
              <a:t>= LOAD 's3://</a:t>
            </a:r>
            <a:r>
              <a:rPr lang="en-US" dirty="0" smtClean="0"/>
              <a:t>sm-uwcloud230/Project/Yelp/input/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yelp_academic_dataset_review.json</a:t>
            </a:r>
            <a:r>
              <a:rPr lang="en-US" dirty="0"/>
              <a:t>'  </a:t>
            </a:r>
            <a:r>
              <a:rPr lang="en-US" dirty="0" smtClean="0"/>
              <a:t>USING </a:t>
            </a:r>
            <a:r>
              <a:rPr lang="en-US" dirty="0" err="1" smtClean="0"/>
              <a:t>JsonLoader</a:t>
            </a:r>
            <a:r>
              <a:rPr lang="en-US" dirty="0"/>
              <a:t>('</a:t>
            </a:r>
            <a:r>
              <a:rPr lang="en-US" dirty="0" err="1"/>
              <a:t>votes:tuple</a:t>
            </a:r>
            <a:r>
              <a:rPr lang="en-US" dirty="0"/>
              <a:t>(</a:t>
            </a:r>
            <a:r>
              <a:rPr lang="en-US" dirty="0" err="1"/>
              <a:t>funny_vote:int,useful_vote:int,cool_vote:int</a:t>
            </a:r>
            <a:r>
              <a:rPr lang="en-US" dirty="0"/>
              <a:t>),user_id:chararray,review_id:chararray,stars:int,creation_date:datetime,text:chararray,type:chararray,business_id:chararray');</a:t>
            </a:r>
          </a:p>
          <a:p>
            <a:endParaRPr lang="en-US" dirty="0" smtClean="0"/>
          </a:p>
          <a:p>
            <a:r>
              <a:rPr lang="en-US" dirty="0" smtClean="0"/>
              <a:t>#########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remove nested structure </a:t>
            </a:r>
            <a:r>
              <a:rPr lang="en-US" dirty="0"/>
              <a:t>and text column</a:t>
            </a:r>
          </a:p>
          <a:p>
            <a:r>
              <a:rPr lang="en-US" dirty="0"/>
              <a:t>Grunt&gt; </a:t>
            </a:r>
            <a:r>
              <a:rPr lang="en-US" dirty="0" err="1"/>
              <a:t>OutputReview</a:t>
            </a:r>
            <a:r>
              <a:rPr lang="en-US" dirty="0"/>
              <a:t>  = FOREACH  </a:t>
            </a:r>
            <a:r>
              <a:rPr lang="en-US" dirty="0" err="1"/>
              <a:t>ReviewData</a:t>
            </a:r>
            <a:r>
              <a:rPr lang="en-US" dirty="0"/>
              <a:t>  generate FLATTEN(votes),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review_id,stars,creation_date,type,business_id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########## </a:t>
            </a:r>
            <a:r>
              <a:rPr lang="en-US" b="1" dirty="0" smtClean="0">
                <a:solidFill>
                  <a:srgbClr val="FF0000"/>
                </a:solidFill>
              </a:rPr>
              <a:t>Storing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data into </a:t>
            </a:r>
            <a:r>
              <a:rPr lang="en-US" b="1" dirty="0" err="1" smtClean="0">
                <a:solidFill>
                  <a:srgbClr val="FF0000"/>
                </a:solidFill>
              </a:rPr>
              <a:t>aws</a:t>
            </a:r>
            <a:r>
              <a:rPr lang="en-US" b="1" dirty="0" smtClean="0">
                <a:solidFill>
                  <a:srgbClr val="FF0000"/>
                </a:solidFill>
              </a:rPr>
              <a:t> S3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Grunt &gt; STORE  </a:t>
            </a:r>
            <a:r>
              <a:rPr lang="en-US" dirty="0" err="1"/>
              <a:t>OutputReview</a:t>
            </a:r>
            <a:r>
              <a:rPr lang="en-US" dirty="0"/>
              <a:t>  into 's3://sm-uwcloud230/Project/Yelp/output/review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##### </a:t>
            </a:r>
            <a:r>
              <a:rPr lang="en-US" b="1" dirty="0">
                <a:solidFill>
                  <a:srgbClr val="FF0000"/>
                </a:solidFill>
              </a:rPr>
              <a:t>Combining output parts </a:t>
            </a:r>
            <a:r>
              <a:rPr lang="en-US" b="1" dirty="0"/>
              <a:t>file </a:t>
            </a:r>
            <a:r>
              <a:rPr lang="en-US" dirty="0"/>
              <a:t>into a single file</a:t>
            </a:r>
          </a:p>
          <a:p>
            <a:r>
              <a:rPr lang="en-US" dirty="0"/>
              <a:t>[hadoop@ip-172-31-28-21 </a:t>
            </a:r>
            <a:r>
              <a:rPr lang="en-US" dirty="0" err="1"/>
              <a:t>smitha</a:t>
            </a:r>
            <a:r>
              <a:rPr lang="en-US" dirty="0"/>
              <a:t>]$ </a:t>
            </a:r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getmerge</a:t>
            </a:r>
            <a:r>
              <a:rPr lang="en-US" dirty="0"/>
              <a:t> s3://sm-uwcloud230/Project/Yelp/output/review/ </a:t>
            </a:r>
            <a:r>
              <a:rPr lang="en-US" dirty="0" err="1" smtClean="0"/>
              <a:t>yelp_review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3917"/>
            <a:ext cx="7239000" cy="56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136339"/>
            <a:ext cx="7010400" cy="326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1"/>
              <a:t>Viewing  Yelp Review Data in Excel</a:t>
            </a:r>
          </a:p>
          <a:p>
            <a:r>
              <a:rPr lang="en-US" dirty="1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1"/>
              <a:t>Load data into power query using output web link from  </a:t>
            </a:r>
            <a:r>
              <a:rPr lang="en-US" dirty="1" err="1"/>
              <a:t>aws</a:t>
            </a:r>
            <a:r>
              <a:rPr lang="en-US" dirty="1"/>
              <a:t> S3.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1"/>
              <a:t>Use Group By feature to aggregate data by ‘users’ and ‘businesses’  to get Top businesses  and Top Reviewers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1" smtClean="0"/>
              <a:t>Load</a:t>
            </a:r>
            <a:r>
              <a:rPr lang="en-US" dirty="1"/>
              <a:t> power query  results into excel workbook.</a:t>
            </a:r>
          </a:p>
        </p:txBody>
      </p:sp>
    </p:spTree>
    <p:extLst>
      <p:ext uri="{BB962C8B-B14F-4D97-AF65-F5344CB8AC3E}">
        <p14:creationId xmlns:p14="http://schemas.microsoft.com/office/powerpoint/2010/main" val="4262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304" y="152400"/>
            <a:ext cx="8571697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0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1" y="1131332"/>
            <a:ext cx="63150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2197" y="762000"/>
            <a:ext cx="6367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Top businesses </a:t>
            </a:r>
            <a:r>
              <a:rPr lang="en-US" sz="2400" dirty="0" smtClean="0"/>
              <a:t>reviewed  </a:t>
            </a:r>
            <a:r>
              <a:rPr lang="en-US" sz="2400" dirty="0"/>
              <a:t>for 2012-2014</a:t>
            </a:r>
          </a:p>
        </p:txBody>
      </p:sp>
    </p:spTree>
    <p:extLst>
      <p:ext uri="{BB962C8B-B14F-4D97-AF65-F5344CB8AC3E}">
        <p14:creationId xmlns:p14="http://schemas.microsoft.com/office/powerpoint/2010/main" val="11024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524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Top Reviewers and their </a:t>
            </a:r>
            <a:r>
              <a:rPr lang="en-US" sz="2400" dirty="0" smtClean="0"/>
              <a:t>Votes for  </a:t>
            </a:r>
            <a:r>
              <a:rPr lang="en-US" sz="2400" dirty="0"/>
              <a:t>2012-2014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" y="780680"/>
            <a:ext cx="8668960" cy="5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274838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References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https://www.yelp.com/dataset_challenge/dataset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://pig.apache.org/docs/r0.10.0/func.html#jsonloadstore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://hortonworks.com/hadoop-tutorial/how-to-use-basic-pig-commands/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00" y="2270148"/>
            <a:ext cx="2257425" cy="2028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90" y="838200"/>
            <a:ext cx="3352800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76800"/>
            <a:ext cx="2647950" cy="172402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936490" y="2057399"/>
            <a:ext cx="395288" cy="1227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67400" y="3810000"/>
            <a:ext cx="23098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152400"/>
            <a:ext cx="50292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End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4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r>
              <a:rPr lang="en-US" dirty="1" smtClean="0"/>
              <a:t>Story –  </a:t>
            </a:r>
            <a:endParaRPr lang="en-US" dirty="0" smtClean="0"/>
          </a:p>
          <a:p>
            <a:pPr marL="109728" indent="0">
              <a:buNone/>
            </a:pPr>
            <a:r>
              <a:rPr lang="en-US" dirty="1" smtClean="0"/>
              <a:t>An exercise in using Hadoop and Pig to extract, transform and load data.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1" smtClean="0"/>
              <a:t>Data – Yelp Dataset Challenge</a:t>
            </a:r>
          </a:p>
          <a:p>
            <a:pPr marL="109728" indent="0">
              <a:buNone/>
            </a:pPr>
            <a:r>
              <a:rPr lang="en-US" dirty="1"/>
              <a:t>https://www.yelp.com/dataset_challenge/dataset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</a:t>
            </a:r>
            <a:r>
              <a:rPr lang="en-US" dirty="0" smtClean="0"/>
              <a:t>Yelp</a:t>
            </a:r>
            <a:r>
              <a:rPr lang="en-US" strike="sngStrike" dirty="0" smtClean="0"/>
              <a:t>ing Out</a:t>
            </a:r>
            <a:r>
              <a:rPr lang="en-US" dirty="0" smtClean="0"/>
              <a:t>  </a:t>
            </a:r>
            <a:r>
              <a:rPr lang="en-US" dirty="0"/>
              <a:t>Review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8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85800"/>
            <a:ext cx="2847975" cy="160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1997839"/>
            <a:ext cx="5562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Challenge Dataset includes data from </a:t>
            </a:r>
            <a:r>
              <a:rPr lang="en-US" sz="2000" b="1" dirty="0" smtClean="0"/>
              <a:t>Phoenix</a:t>
            </a:r>
            <a:r>
              <a:rPr lang="en-US" sz="2000" dirty="0" smtClean="0"/>
              <a:t>, </a:t>
            </a:r>
            <a:r>
              <a:rPr lang="en-US" sz="2000" b="1" dirty="0" smtClean="0"/>
              <a:t>Las Vegas</a:t>
            </a:r>
            <a:r>
              <a:rPr lang="en-US" sz="2000" dirty="0" smtClean="0"/>
              <a:t>, </a:t>
            </a:r>
            <a:r>
              <a:rPr lang="en-US" sz="2000" b="1" dirty="0" smtClean="0"/>
              <a:t>Madison</a:t>
            </a:r>
            <a:r>
              <a:rPr lang="en-US" sz="2000" dirty="0" smtClean="0"/>
              <a:t>, </a:t>
            </a:r>
            <a:r>
              <a:rPr lang="en-US" sz="2000" b="1" dirty="0" smtClean="0"/>
              <a:t>Waterloo</a:t>
            </a:r>
            <a:r>
              <a:rPr lang="en-US" sz="2000" dirty="0" smtClean="0"/>
              <a:t> and </a:t>
            </a:r>
            <a:r>
              <a:rPr lang="en-US" sz="2000" b="1" dirty="0" smtClean="0"/>
              <a:t>Edinburgh</a:t>
            </a:r>
            <a:r>
              <a:rPr lang="en-US" sz="2000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42,153</a:t>
            </a:r>
            <a:r>
              <a:rPr lang="en-US" dirty="0" smtClean="0"/>
              <a:t> businesses</a:t>
            </a:r>
          </a:p>
          <a:p>
            <a:r>
              <a:rPr lang="en-US" b="1" dirty="0" smtClean="0"/>
              <a:t>320,002</a:t>
            </a:r>
            <a:r>
              <a:rPr lang="en-US" dirty="0" smtClean="0"/>
              <a:t> business attributes</a:t>
            </a:r>
          </a:p>
          <a:p>
            <a:r>
              <a:rPr lang="en-US" b="1" dirty="0" smtClean="0"/>
              <a:t>31,617</a:t>
            </a:r>
            <a:r>
              <a:rPr lang="en-US" dirty="0" smtClean="0"/>
              <a:t> check-in sets</a:t>
            </a:r>
          </a:p>
          <a:p>
            <a:r>
              <a:rPr lang="en-US" b="1" dirty="0" smtClean="0"/>
              <a:t>252,898</a:t>
            </a:r>
            <a:r>
              <a:rPr lang="en-US" dirty="0" smtClean="0"/>
              <a:t> users</a:t>
            </a:r>
          </a:p>
          <a:p>
            <a:r>
              <a:rPr lang="en-US" b="1" dirty="0" smtClean="0"/>
              <a:t>955,999</a:t>
            </a:r>
            <a:r>
              <a:rPr lang="en-US" dirty="0" smtClean="0"/>
              <a:t> edge social graph</a:t>
            </a:r>
          </a:p>
          <a:p>
            <a:r>
              <a:rPr lang="en-US" b="1" dirty="0" smtClean="0"/>
              <a:t>403,210</a:t>
            </a:r>
            <a:r>
              <a:rPr lang="en-US" dirty="0" smtClean="0"/>
              <a:t> tips</a:t>
            </a:r>
          </a:p>
          <a:p>
            <a:r>
              <a:rPr lang="en-US" b="1" dirty="0" smtClean="0"/>
              <a:t>1,125,458</a:t>
            </a:r>
            <a:r>
              <a:rPr lang="en-US" dirty="0" smtClean="0"/>
              <a:t>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295400"/>
            <a:ext cx="5562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Understanding</a:t>
            </a:r>
            <a:r>
              <a:rPr lang="en-US" b="1" dirty="0"/>
              <a:t> </a:t>
            </a:r>
            <a:r>
              <a:rPr lang="en-US" sz="3200" b="1" dirty="0"/>
              <a:t>and Preparing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372618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Yelp’s dataset available for download is a single </a:t>
            </a:r>
            <a:r>
              <a:rPr lang="en-US" dirty="0" err="1"/>
              <a:t>gzip</a:t>
            </a:r>
            <a:r>
              <a:rPr lang="en-US" dirty="0"/>
              <a:t>-compressed file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file is composed of a single object type like business, reviews, user</a:t>
            </a:r>
            <a:r>
              <a:rPr lang="en-US" dirty="0" smtClean="0"/>
              <a:t>, check-in </a:t>
            </a:r>
            <a:r>
              <a:rPr lang="en-US" dirty="0"/>
              <a:t>and tips , one </a:t>
            </a:r>
            <a:r>
              <a:rPr lang="en-US" dirty="0" err="1"/>
              <a:t>json</a:t>
            </a:r>
            <a:r>
              <a:rPr lang="en-US" dirty="0"/>
              <a:t>-object per-line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Downloaded and decompressed the file on to an AWS EC2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AWS CLI copied  JSON files to s3 bucket to be stored as input for AWS EMR.</a:t>
            </a:r>
          </a:p>
        </p:txBody>
      </p:sp>
    </p:spTree>
    <p:extLst>
      <p:ext uri="{BB962C8B-B14F-4D97-AF65-F5344CB8AC3E}">
        <p14:creationId xmlns:p14="http://schemas.microsoft.com/office/powerpoint/2010/main" val="19526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37" y="533400"/>
            <a:ext cx="67155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28343"/>
            <a:ext cx="6629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Processing the yelp reviews </a:t>
            </a:r>
            <a:r>
              <a:rPr lang="en-US" dirty="0" smtClean="0"/>
              <a:t>from </a:t>
            </a:r>
            <a:r>
              <a:rPr lang="en-US" dirty="0" err="1" smtClean="0"/>
              <a:t>yelp_academic_dataset_review.json</a:t>
            </a:r>
            <a:r>
              <a:rPr lang="en-US" dirty="0" smtClean="0"/>
              <a:t> 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 </a:t>
            </a:r>
            <a:r>
              <a:rPr lang="en-US" dirty="0" err="1"/>
              <a:t>json</a:t>
            </a:r>
            <a:r>
              <a:rPr lang="en-US" dirty="0"/>
              <a:t>-object line in this file has a structure as below -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'type': 'review</a:t>
            </a:r>
            <a:r>
              <a:rPr lang="en-US" dirty="0" smtClean="0"/>
              <a:t>',</a:t>
            </a:r>
          </a:p>
          <a:p>
            <a:r>
              <a:rPr lang="en-US" dirty="0"/>
              <a:t> </a:t>
            </a:r>
            <a:r>
              <a:rPr lang="en-US" dirty="0" smtClean="0"/>
              <a:t>   ‘</a:t>
            </a:r>
            <a:r>
              <a:rPr lang="en-US" dirty="0" err="1" smtClean="0"/>
              <a:t>review_id</a:t>
            </a:r>
            <a:r>
              <a:rPr lang="en-US" dirty="0" smtClean="0"/>
              <a:t>’: (encrypted </a:t>
            </a:r>
            <a:r>
              <a:rPr lang="en-US" dirty="0" err="1" smtClean="0"/>
              <a:t>review_id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'</a:t>
            </a:r>
            <a:r>
              <a:rPr lang="en-US" dirty="0" err="1"/>
              <a:t>business_id</a:t>
            </a:r>
            <a:r>
              <a:rPr lang="en-US" dirty="0"/>
              <a:t>': (encrypted business id),</a:t>
            </a:r>
          </a:p>
          <a:p>
            <a:r>
              <a:rPr lang="en-US" dirty="0"/>
              <a:t>    '</a:t>
            </a:r>
            <a:r>
              <a:rPr lang="en-US" dirty="0" err="1"/>
              <a:t>user_id</a:t>
            </a:r>
            <a:r>
              <a:rPr lang="en-US" dirty="0"/>
              <a:t>': (encrypted user id),</a:t>
            </a:r>
          </a:p>
          <a:p>
            <a:r>
              <a:rPr lang="en-US" dirty="0"/>
              <a:t>    'stars': (star </a:t>
            </a:r>
            <a:r>
              <a:rPr lang="en-US" dirty="0" smtClean="0"/>
              <a:t>rating),</a:t>
            </a:r>
            <a:endParaRPr lang="en-US" dirty="0"/>
          </a:p>
          <a:p>
            <a:r>
              <a:rPr lang="en-US" dirty="0"/>
              <a:t>    'text': (review text),</a:t>
            </a:r>
          </a:p>
          <a:p>
            <a:r>
              <a:rPr lang="en-US" dirty="0"/>
              <a:t>    'date': (date, formatted like '2012-03-14'),</a:t>
            </a:r>
          </a:p>
          <a:p>
            <a:r>
              <a:rPr lang="en-US" dirty="0"/>
              <a:t>    'votes': {(vote type): (count)},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6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533400"/>
            <a:ext cx="81534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Yelp Reviews </a:t>
            </a:r>
            <a:r>
              <a:rPr lang="en-US" sz="2000" dirty="0" smtClean="0"/>
              <a:t> Description -  </a:t>
            </a:r>
          </a:p>
          <a:p>
            <a:endParaRPr lang="en-US" sz="2000" dirty="0"/>
          </a:p>
          <a:p>
            <a:r>
              <a:rPr lang="en-US" dirty="0" smtClean="0"/>
              <a:t>Each </a:t>
            </a:r>
            <a:r>
              <a:rPr lang="en-US" dirty="0"/>
              <a:t>review is made by a user for a business and is made up of -</a:t>
            </a:r>
          </a:p>
          <a:p>
            <a:r>
              <a:rPr lang="en-US" dirty="0" err="1"/>
              <a:t>funny_vote</a:t>
            </a:r>
            <a:r>
              <a:rPr lang="en-US" dirty="0"/>
              <a:t>, </a:t>
            </a:r>
            <a:r>
              <a:rPr lang="en-US" dirty="0" err="1"/>
              <a:t>useful_vote</a:t>
            </a:r>
            <a:r>
              <a:rPr lang="en-US" dirty="0"/>
              <a:t>, </a:t>
            </a:r>
            <a:r>
              <a:rPr lang="en-US" dirty="0" err="1"/>
              <a:t>cool_vote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review_id</a:t>
            </a:r>
            <a:r>
              <a:rPr lang="en-US" dirty="0"/>
              <a:t>, text, </a:t>
            </a:r>
            <a:r>
              <a:rPr lang="en-US" dirty="0" err="1"/>
              <a:t>business_id</a:t>
            </a:r>
            <a:r>
              <a:rPr lang="en-US" dirty="0"/>
              <a:t>, stars, </a:t>
            </a:r>
            <a:r>
              <a:rPr lang="en-US" dirty="0" err="1"/>
              <a:t>review_date</a:t>
            </a:r>
            <a:r>
              <a:rPr lang="en-US" dirty="0"/>
              <a:t>,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r>
              <a:rPr lang="en-US" dirty="0"/>
              <a:t>Sample data :</a:t>
            </a:r>
          </a:p>
          <a:p>
            <a:r>
              <a:rPr lang="en-US" sz="1600" i="1" dirty="0"/>
              <a:t> </a:t>
            </a:r>
          </a:p>
          <a:p>
            <a:r>
              <a:rPr lang="en-US" sz="1600" i="1" dirty="0"/>
              <a:t>{"</a:t>
            </a:r>
            <a:r>
              <a:rPr lang="en-US" sz="1600" i="1" dirty="0">
                <a:solidFill>
                  <a:srgbClr val="FF0000"/>
                </a:solidFill>
              </a:rPr>
              <a:t>votes</a:t>
            </a:r>
            <a:r>
              <a:rPr lang="en-US" sz="1600" i="1" dirty="0"/>
              <a:t>": {"f</a:t>
            </a:r>
            <a:r>
              <a:rPr lang="en-US" sz="1600" i="1" dirty="0">
                <a:solidFill>
                  <a:srgbClr val="FF0000"/>
                </a:solidFill>
              </a:rPr>
              <a:t>unny</a:t>
            </a:r>
            <a:r>
              <a:rPr lang="en-US" sz="1600" i="1" dirty="0"/>
              <a:t>": 1, "</a:t>
            </a:r>
            <a:r>
              <a:rPr lang="en-US" sz="1600" i="1" dirty="0">
                <a:solidFill>
                  <a:srgbClr val="FF0000"/>
                </a:solidFill>
              </a:rPr>
              <a:t>usefu</a:t>
            </a:r>
            <a:r>
              <a:rPr lang="en-US" sz="1600" i="1" dirty="0"/>
              <a:t>l": 1, "c</a:t>
            </a:r>
            <a:r>
              <a:rPr lang="en-US" sz="1600" i="1" dirty="0">
                <a:solidFill>
                  <a:srgbClr val="FF0000"/>
                </a:solidFill>
              </a:rPr>
              <a:t>ool</a:t>
            </a:r>
            <a:r>
              <a:rPr lang="en-US" sz="1600" i="1" dirty="0"/>
              <a:t>": 1}, "</a:t>
            </a:r>
            <a:r>
              <a:rPr lang="en-US" sz="1600" i="1" dirty="0" err="1">
                <a:solidFill>
                  <a:srgbClr val="FF0000"/>
                </a:solidFill>
              </a:rPr>
              <a:t>user_id</a:t>
            </a:r>
            <a:r>
              <a:rPr lang="en-US" sz="1600" i="1" dirty="0"/>
              <a:t>": "k2u1F6spBGhgk2JtAe97QA", "</a:t>
            </a:r>
            <a:r>
              <a:rPr lang="en-US" sz="1600" i="1" dirty="0" err="1">
                <a:solidFill>
                  <a:srgbClr val="FF0000"/>
                </a:solidFill>
              </a:rPr>
              <a:t>review_id</a:t>
            </a:r>
            <a:r>
              <a:rPr lang="en-US" sz="1600" i="1" dirty="0">
                <a:solidFill>
                  <a:srgbClr val="FF0000"/>
                </a:solidFill>
              </a:rPr>
              <a:t>"</a:t>
            </a:r>
            <a:r>
              <a:rPr lang="en-US" sz="1600" i="1" dirty="0"/>
              <a:t>: "HeDqdFYkKaeDvPtiFy6Xmw", "</a:t>
            </a:r>
            <a:r>
              <a:rPr lang="en-US" sz="1600" i="1" dirty="0">
                <a:solidFill>
                  <a:srgbClr val="FF0000"/>
                </a:solidFill>
              </a:rPr>
              <a:t>stars</a:t>
            </a:r>
            <a:r>
              <a:rPr lang="en-US" sz="1600" i="1" dirty="0"/>
              <a:t>": 5, "</a:t>
            </a:r>
            <a:r>
              <a:rPr lang="en-US" sz="1600" i="1" dirty="0">
                <a:solidFill>
                  <a:srgbClr val="FF0000"/>
                </a:solidFill>
              </a:rPr>
              <a:t>date"</a:t>
            </a:r>
            <a:r>
              <a:rPr lang="en-US" sz="1600" i="1" dirty="0"/>
              <a:t>: "2014-07-16", "</a:t>
            </a:r>
            <a:r>
              <a:rPr lang="en-US" sz="1600" i="1" dirty="0">
                <a:solidFill>
                  <a:srgbClr val="FF0000"/>
                </a:solidFill>
              </a:rPr>
              <a:t>text</a:t>
            </a:r>
            <a:r>
              <a:rPr lang="en-US" sz="1600" i="1" dirty="0"/>
              <a:t>": "This event was my favorite event in a long time. Lindsey did a fabulous job of setting all of this up and keeping the movie to be played completely hush </a:t>
            </a:r>
            <a:r>
              <a:rPr lang="en-US" sz="1600" i="1" dirty="0" err="1"/>
              <a:t>hush</a:t>
            </a:r>
            <a:r>
              <a:rPr lang="en-US" sz="1600" i="1" dirty="0"/>
              <a:t>. I absolutely love </a:t>
            </a:r>
            <a:r>
              <a:rPr lang="en-US" sz="1600" i="1" dirty="0" err="1"/>
              <a:t>FilmBar</a:t>
            </a:r>
            <a:r>
              <a:rPr lang="en-US" sz="1600" i="1" dirty="0"/>
              <a:t>. They always have a great beer and wine selection, wonderful staff, and a wacky selection of art film. The movie for the night was Wayne's World, one of my all-time favorites. So naturally I was beyond thrilled to have been invited. Had a super \"</a:t>
            </a:r>
            <a:r>
              <a:rPr lang="en-US" sz="1600" i="1" dirty="0" err="1"/>
              <a:t>Foxey</a:t>
            </a:r>
            <a:r>
              <a:rPr lang="en-US" sz="1600" i="1" dirty="0"/>
              <a:t>\" date, (Can you say that about a guy?) and a delicious dog from Short Leash, and a fabulous time. \n\</a:t>
            </a:r>
            <a:r>
              <a:rPr lang="en-US" sz="1600" i="1" dirty="0" err="1"/>
              <a:t>nThank</a:t>
            </a:r>
            <a:r>
              <a:rPr lang="en-US" sz="1600" i="1" dirty="0"/>
              <a:t> you Lindsey, </a:t>
            </a:r>
            <a:r>
              <a:rPr lang="en-US" sz="1600" i="1" dirty="0" err="1"/>
              <a:t>FilmBar</a:t>
            </a:r>
            <a:r>
              <a:rPr lang="en-US" sz="1600" i="1" dirty="0"/>
              <a:t>, and Yelp for a fantastic evening! Party time, excellent!", "</a:t>
            </a:r>
            <a:r>
              <a:rPr lang="en-US" sz="1600" i="1" dirty="0">
                <a:solidFill>
                  <a:srgbClr val="FF0000"/>
                </a:solidFill>
              </a:rPr>
              <a:t>type</a:t>
            </a:r>
            <a:r>
              <a:rPr lang="en-US" sz="1600" i="1" dirty="0"/>
              <a:t>": "review", "</a:t>
            </a:r>
            <a:r>
              <a:rPr lang="en-US" sz="1600" i="1" dirty="0" err="1">
                <a:solidFill>
                  <a:srgbClr val="FF0000"/>
                </a:solidFill>
              </a:rPr>
              <a:t>business_id</a:t>
            </a:r>
            <a:r>
              <a:rPr lang="en-US" sz="1600" i="1" dirty="0"/>
              <a:t>": "nYer89hXYAoddMEKTxw7kA"}</a:t>
            </a:r>
          </a:p>
        </p:txBody>
      </p:sp>
    </p:spTree>
    <p:extLst>
      <p:ext uri="{BB962C8B-B14F-4D97-AF65-F5344CB8AC3E}">
        <p14:creationId xmlns:p14="http://schemas.microsoft.com/office/powerpoint/2010/main" val="15904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46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Goal </a:t>
            </a:r>
            <a:r>
              <a:rPr lang="en-US" sz="4000" dirty="0" smtClean="0"/>
              <a:t>– </a:t>
            </a:r>
            <a:r>
              <a:rPr lang="en-US" sz="4000" dirty="0"/>
              <a:t>Insights from the Yelp’s </a:t>
            </a:r>
            <a:r>
              <a:rPr lang="en-US" sz="4000" dirty="0" smtClean="0"/>
              <a:t> Review Dataset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Top  businesses with most </a:t>
            </a:r>
            <a:r>
              <a:rPr lang="en-US" dirty="0" smtClean="0"/>
              <a:t>reviews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Top  businesses with funny reviews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 </a:t>
            </a:r>
            <a:r>
              <a:rPr lang="en-US" dirty="0"/>
              <a:t>businesses with least reviews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/>
              <a:t>reviewers in each of the review categories (funny, useful, cool)</a:t>
            </a:r>
          </a:p>
        </p:txBody>
      </p:sp>
    </p:spTree>
    <p:extLst>
      <p:ext uri="{BB962C8B-B14F-4D97-AF65-F5344CB8AC3E}">
        <p14:creationId xmlns:p14="http://schemas.microsoft.com/office/powerpoint/2010/main" val="20857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 xmlns:dgm="http://schemas.openxmlformats.org/drawingml/2006/diagram" xmlns:dsp="http://schemas.microsoft.com/office/drawing/2008/diagram" xmlns:mc="http://schemas.openxmlformats.org/markup-compatibility/2006" xmlns:o="urn:schemas-microsoft-com:office:office" xmlns:v="urn:schemas-microsoft-com:vml" xmlns:p14="http://schemas.microsoft.com/office/powerpoint/2010/main" xmlns:p15="http://schemas.microsoft.com/office/powerpoint/2012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7772400" cy="502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1"/>
              <a:t>Overview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1" smtClean="0"/>
              <a:t>Tools  </a:t>
            </a:r>
            <a:r>
              <a:rPr lang="en-US" dirty="1"/>
              <a:t>: AWS EMR, S3 , Pig, Excel to visualize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1" smtClean="0"/>
              <a:t>Start </a:t>
            </a:r>
            <a:r>
              <a:rPr lang="en-US" dirty="1"/>
              <a:t>a cluster on AWS EMR.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1" err="1" smtClean="0"/>
              <a:t>Ssh</a:t>
            </a:r>
            <a:r>
              <a:rPr lang="en-US" dirty="1" smtClean="0"/>
              <a:t> </a:t>
            </a:r>
            <a:r>
              <a:rPr lang="en-US" dirty="1"/>
              <a:t>to log into the master node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1" smtClean="0"/>
              <a:t>Execute </a:t>
            </a:r>
            <a:r>
              <a:rPr lang="en-US" dirty="1"/>
              <a:t>commands on  Pig Grunt shell  to extract, clean and flatten the nested review </a:t>
            </a:r>
            <a:r>
              <a:rPr lang="en-US" dirty="1" err="1"/>
              <a:t>json</a:t>
            </a:r>
            <a:r>
              <a:rPr lang="en-US" dirty="1"/>
              <a:t> file  and output  a comma separated  file.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1" smtClean="0"/>
              <a:t>Merge </a:t>
            </a:r>
            <a:r>
              <a:rPr lang="en-US" dirty="1"/>
              <a:t>parts file using  the </a:t>
            </a:r>
            <a:r>
              <a:rPr lang="en-US" dirty="1" err="1"/>
              <a:t>hdfs</a:t>
            </a:r>
            <a:r>
              <a:rPr lang="en-US" dirty="1"/>
              <a:t> </a:t>
            </a:r>
            <a:r>
              <a:rPr lang="en-US" dirty="1" err="1"/>
              <a:t>getmerge</a:t>
            </a:r>
            <a:r>
              <a:rPr lang="en-US" dirty="1"/>
              <a:t> command into a single file.</a:t>
            </a:r>
            <a:endParaRPr lang="en-US" dirty="1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1" smtClean="0"/>
              <a:t>Copy output </a:t>
            </a:r>
            <a:r>
              <a:rPr lang="en-US" dirty="1"/>
              <a:t>into s3 output </a:t>
            </a:r>
            <a:r>
              <a:rPr lang="en-US" dirty="1" smtClean="0"/>
              <a:t>bucket folder </a:t>
            </a:r>
            <a:r>
              <a:rPr lang="en-US" dirty="1"/>
              <a:t>. It has about one million records.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1" smtClean="0"/>
              <a:t>Load</a:t>
            </a:r>
            <a:r>
              <a:rPr lang="en-US" dirty="1"/>
              <a:t> new csv file into </a:t>
            </a:r>
            <a:r>
              <a:rPr lang="en-US" dirty="1" err="1"/>
              <a:t>powerquery</a:t>
            </a:r>
            <a:r>
              <a:rPr lang="en-US" dirty="1"/>
              <a:t>  to understand the review trends.</a:t>
            </a:r>
          </a:p>
        </p:txBody>
      </p:sp>
    </p:spTree>
    <p:extLst>
      <p:ext uri="{BB962C8B-B14F-4D97-AF65-F5344CB8AC3E}">
        <p14:creationId xmlns:p14="http://schemas.microsoft.com/office/powerpoint/2010/main" val="28959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548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Pig Yelping Out  Review data</vt:lpstr>
      <vt:lpstr>Pig Yelping Out  Review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smithaprabhath</dc:creator>
  <cp:lastModifiedBy>smithaprabhath</cp:lastModifiedBy>
  <cp:revision>60</cp:revision>
  <dcterms:modified xsi:type="dcterms:W3CDTF">2014-09-04T22:07:40Z</dcterms:modified>
  <dcterms:created xsi:type="dcterms:W3CDTF">2014-09-04T22:07:40Z</dcterms:created>
</cp:coreProperties>
</file>