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1"/>
  </p:notesMasterIdLst>
  <p:sldIdLst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8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4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185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KM2</c:v>
                </c:pt>
              </c:strCache>
            </c:strRef>
          </c:tx>
          <c:explosion val="15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63C-49DF-9F0F-17818FF8A8B2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63C-49DF-9F0F-17818FF8A8B2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63C-49DF-9F0F-17818FF8A8B2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63C-49DF-9F0F-17818FF8A8B2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63C-49DF-9F0F-17818FF8A8B2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63C-49DF-9F0F-17818FF8A8B2}"/>
              </c:ext>
            </c:extLst>
          </c:dPt>
          <c:dLbls>
            <c:dLbl>
              <c:idx val="0"/>
              <c:layout>
                <c:manualLayout>
                  <c:x val="3.028888833451824E-3"/>
                  <c:y val="-2.489843245421576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3C-49DF-9F0F-17818FF8A8B2}"/>
                </c:ext>
              </c:extLst>
            </c:dLbl>
            <c:dLbl>
              <c:idx val="1"/>
              <c:layout>
                <c:manualLayout>
                  <c:x val="1.1398065234890998E-2"/>
                  <c:y val="-0.1430531813888398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3C-49DF-9F0F-17818FF8A8B2}"/>
                </c:ext>
              </c:extLst>
            </c:dLbl>
            <c:dLbl>
              <c:idx val="2"/>
              <c:layout>
                <c:manualLayout>
                  <c:x val="-5.9424146048663576E-3"/>
                  <c:y val="-4.8068612996434792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3C-49DF-9F0F-17818FF8A8B2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63C-49DF-9F0F-17818FF8A8B2}"/>
                </c:ext>
              </c:extLst>
            </c:dLbl>
            <c:dLbl>
              <c:idx val="4"/>
              <c:layout>
                <c:manualLayout>
                  <c:x val="-2.9370033409036305E-3"/>
                  <c:y val="-0.2435393158707431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3C-49DF-9F0F-17818FF8A8B2}"/>
                </c:ext>
              </c:extLst>
            </c:dLbl>
            <c:dLbl>
              <c:idx val="5"/>
              <c:layout>
                <c:manualLayout>
                  <c:x val="1.6389951487885301E-2"/>
                  <c:y val="-8.3975806921527715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63C-49DF-9F0F-17818FF8A8B2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1CADE4"/>
                </a:solidFill>
                <a:round/>
              </a:ln>
              <a:effectLst>
                <a:outerShdw blurRad="50800" dist="38100" dir="2700000" algn="tl" rotWithShape="0">
                  <a:srgbClr val="1CADE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IA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31.4</c:v>
                </c:pt>
                <c:pt idx="1">
                  <c:v>1664</c:v>
                </c:pt>
                <c:pt idx="2">
                  <c:v>594.6</c:v>
                </c:pt>
                <c:pt idx="3">
                  <c:v>26593.1</c:v>
                </c:pt>
                <c:pt idx="4">
                  <c:v>51668.7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3-49C1-9DA2-AE89305FAAD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1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KM2</c:v>
                </c:pt>
              </c:strCache>
            </c:strRef>
          </c:tx>
          <c:explosion val="15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63C-49DF-9F0F-17818FF8A8B2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63C-49DF-9F0F-17818FF8A8B2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63C-49DF-9F0F-17818FF8A8B2}"/>
              </c:ext>
            </c:extLst>
          </c:dPt>
          <c:dPt>
            <c:idx val="3"/>
            <c:bubble3D val="0"/>
            <c:spPr>
              <a:solidFill>
                <a:schemeClr val="tx2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63C-49DF-9F0F-17818FF8A8B2}"/>
              </c:ext>
            </c:extLst>
          </c:dPt>
          <c:dPt>
            <c:idx val="4"/>
            <c:bubble3D val="0"/>
            <c:spPr>
              <a:solidFill>
                <a:schemeClr val="tx2">
                  <a:lumMod val="20000"/>
                  <a:lumOff val="80000"/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63C-49DF-9F0F-17818FF8A8B2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63C-49DF-9F0F-17818FF8A8B2}"/>
              </c:ext>
            </c:extLst>
          </c:dPt>
          <c:dLbls>
            <c:dLbl>
              <c:idx val="0"/>
              <c:layout>
                <c:manualLayout>
                  <c:x val="-2.3244196708623693E-2"/>
                  <c:y val="-2.1789096955936064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3C-49DF-9F0F-17818FF8A8B2}"/>
                </c:ext>
              </c:extLst>
            </c:dLbl>
            <c:dLbl>
              <c:idx val="1"/>
              <c:layout>
                <c:manualLayout>
                  <c:x val="1.2943540855013034E-2"/>
                  <c:y val="-1.2461090461097316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3C-49DF-9F0F-17818FF8A8B2}"/>
                </c:ext>
              </c:extLst>
            </c:dLbl>
            <c:dLbl>
              <c:idx val="2"/>
              <c:layout>
                <c:manualLayout>
                  <c:x val="-2.3918364813779316E-2"/>
                  <c:y val="-0.1266476417771297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3C-49DF-9F0F-17818FF8A8B2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63C-49DF-9F0F-17818FF8A8B2}"/>
                </c:ext>
              </c:extLst>
            </c:dLbl>
            <c:dLbl>
              <c:idx val="4"/>
              <c:layout>
                <c:manualLayout>
                  <c:x val="-2.9370033409036305E-3"/>
                  <c:y val="-0.2435393158707431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3C-49DF-9F0F-17818FF8A8B2}"/>
                </c:ext>
              </c:extLst>
            </c:dLbl>
            <c:dLbl>
              <c:idx val="5"/>
              <c:layout>
                <c:manualLayout>
                  <c:x val="5.5716221470305961E-3"/>
                  <c:y val="-7.7757135924968551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63C-49DF-9F0F-17818FF8A8B2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1CADE4"/>
                </a:solidFill>
                <a:round/>
              </a:ln>
              <a:effectLst>
                <a:outerShdw blurRad="50800" dist="38100" dir="2700000" algn="tl" rotWithShape="0">
                  <a:srgbClr val="1CADE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IA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71.5</c:v>
                </c:pt>
                <c:pt idx="2">
                  <c:v>26.7</c:v>
                </c:pt>
                <c:pt idx="3">
                  <c:v>11495.1</c:v>
                </c:pt>
                <c:pt idx="4">
                  <c:v>2178.1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3-49C1-9DA2-AE89305FAAD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2B2CD-F566-4D2D-AC51-FF3B715133E8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A16D-B470-45B6-BDAE-D243BEC6C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Marine – 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DA16D-B470-45B6-BDAE-D243BEC6C5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3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30 x 30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What is the best use of THE UK land (AND SEA)?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x 30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458ABB-8E6E-437A-B103-38FB6505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309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UK is one of many nations that have pledged to meet the target under a Leaders' Pledge for Nature. 70 nations have approved this pledge. UK government is leading, since 2019, the Global Ocean Alliance promoting a target to protect 30% of the ocean by 2030.</a:t>
            </a:r>
          </a:p>
          <a:p>
            <a:pPr marL="0" indent="0">
              <a:buNone/>
            </a:pPr>
            <a:r>
              <a:rPr lang="en-US" dirty="0"/>
              <a:t>* But which land and sea areas should the UK choose to protect to get to the 30% target by 2030?</a:t>
            </a:r>
          </a:p>
          <a:p>
            <a:pPr marL="0" indent="0">
              <a:buNone/>
            </a:pPr>
            <a:r>
              <a:rPr lang="en-GB" dirty="0"/>
              <a:t>* What should be the focus and where should we protect to allow for the changing climate? </a:t>
            </a:r>
          </a:p>
          <a:p>
            <a:pPr marL="0" indent="0">
              <a:buNone/>
            </a:pPr>
            <a:r>
              <a:rPr lang="en-GB" dirty="0"/>
              <a:t>* </a:t>
            </a:r>
            <a:r>
              <a:rPr lang="en-US" dirty="0"/>
              <a:t>The UK Prime Minister, in September 2020, has committed to protect 30% of the UK’s land by 2030.</a:t>
            </a:r>
          </a:p>
          <a:p>
            <a:pPr marL="0" indent="0">
              <a:buNone/>
            </a:pPr>
            <a:r>
              <a:rPr lang="en-GB" dirty="0"/>
              <a:t>* </a:t>
            </a:r>
            <a:r>
              <a:rPr lang="en-GB" b="1" dirty="0"/>
              <a:t>Designation does not necessarily mean protection</a:t>
            </a:r>
            <a:r>
              <a:rPr lang="en-GB" dirty="0"/>
              <a:t>: an on-going (long-term) management plan should be implemented and proactively actioned to adjust for climate change.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x 30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458ABB-8E6E-437A-B103-38FB6505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7"/>
            <a:ext cx="11029615" cy="359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Innovation</a:t>
            </a:r>
            <a:r>
              <a:rPr lang="en-GB" dirty="0"/>
              <a:t> – we took a </a:t>
            </a:r>
            <a:r>
              <a:rPr lang="en-GB" i="1" dirty="0"/>
              <a:t>holistic approach</a:t>
            </a:r>
            <a:r>
              <a:rPr lang="en-GB" dirty="0"/>
              <a:t> to consider both marine and terrestrial use: why? species will move to adapt to a changing climate: there needs to space to adapt. </a:t>
            </a:r>
          </a:p>
          <a:p>
            <a:pPr marL="0" indent="0">
              <a:buNone/>
            </a:pPr>
            <a:r>
              <a:rPr lang="en-GB" dirty="0"/>
              <a:t>UK numbers are showing we are within the 30 x 30 initiative targets: we still have degrading environments. </a:t>
            </a:r>
          </a:p>
          <a:p>
            <a:pPr marL="0" indent="0">
              <a:buNone/>
            </a:pPr>
            <a:r>
              <a:rPr lang="en-GB" dirty="0"/>
              <a:t>How well protected are these areas? </a:t>
            </a:r>
            <a:r>
              <a:rPr lang="en-GB" b="1" dirty="0"/>
              <a:t>IUCN has 6 protection classifications </a:t>
            </a:r>
            <a:r>
              <a:rPr lang="en-GB" dirty="0"/>
              <a:t>which do not map directly to UK designations: they range from total protection to land/sea scape designations.</a:t>
            </a:r>
          </a:p>
          <a:p>
            <a:pPr marL="0" indent="0">
              <a:buNone/>
            </a:pPr>
            <a:r>
              <a:rPr lang="en-GB" u="sng" dirty="0"/>
              <a:t>Impact </a:t>
            </a:r>
            <a:r>
              <a:rPr lang="en-GB" dirty="0"/>
              <a:t>– designating land is not the end of the process, it needs to be an </a:t>
            </a:r>
            <a:r>
              <a:rPr lang="en-GB" b="1" i="1" dirty="0"/>
              <a:t>on-going process </a:t>
            </a:r>
            <a:r>
              <a:rPr lang="en-GB" dirty="0"/>
              <a:t>with </a:t>
            </a:r>
            <a:r>
              <a:rPr lang="en-GB" b="1" i="1" dirty="0"/>
              <a:t>proactive local engagement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u="sng" dirty="0"/>
              <a:t>Alignment (to COP26) </a:t>
            </a:r>
            <a:r>
              <a:rPr lang="en-GB" dirty="0"/>
              <a:t>– Nature based solutions are a key theme. The importance of nature will mean that 30 x 30 will have an important role in the future. Ecosystem adaptation can have negative side effects if badly implemented whereas nature based solutions should benefit humans and biodiversity.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3619CD7-72F1-4814-A0CE-3F51955944E2}"/>
              </a:ext>
            </a:extLst>
          </p:cNvPr>
          <p:cNvSpPr txBox="1">
            <a:spLocks/>
          </p:cNvSpPr>
          <p:nvPr/>
        </p:nvSpPr>
        <p:spPr>
          <a:xfrm>
            <a:off x="581192" y="5486401"/>
            <a:ext cx="11029615" cy="786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b="1" dirty="0"/>
              <a:t>Marine / Terrestrial areas – </a:t>
            </a:r>
            <a:r>
              <a:rPr lang="en-GB" dirty="0"/>
              <a:t>need to have long-term perspective which takes into account species needs under future climate scenarios. Right solutions in the right places which take into account the local context with species and people.</a:t>
            </a:r>
          </a:p>
        </p:txBody>
      </p:sp>
    </p:spTree>
    <p:extLst>
      <p:ext uri="{BB962C8B-B14F-4D97-AF65-F5344CB8AC3E}">
        <p14:creationId xmlns:p14="http://schemas.microsoft.com/office/powerpoint/2010/main" val="327055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x 30: IUCN UK Protected AREAS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E56F21-D213-4678-9856-25186147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185572"/>
              </p:ext>
            </p:extLst>
          </p:nvPr>
        </p:nvGraphicFramePr>
        <p:xfrm>
          <a:off x="240367" y="1890876"/>
          <a:ext cx="4215091" cy="3207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886990-92D8-4A3B-A8C7-96BF49A747FE}"/>
              </a:ext>
            </a:extLst>
          </p:cNvPr>
          <p:cNvSpPr txBox="1"/>
          <p:nvPr/>
        </p:nvSpPr>
        <p:spPr>
          <a:xfrm>
            <a:off x="479425" y="6272589"/>
            <a:ext cx="5616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Source: https://www.protectedplanet.net/country/GBR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F82F37-1434-4D34-86EC-E8FC7C62E67F}"/>
              </a:ext>
            </a:extLst>
          </p:cNvPr>
          <p:cNvSpPr txBox="1">
            <a:spLocks/>
          </p:cNvSpPr>
          <p:nvPr/>
        </p:nvSpPr>
        <p:spPr>
          <a:xfrm>
            <a:off x="4254874" y="1890876"/>
            <a:ext cx="4360208" cy="417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u="sng" dirty="0"/>
              <a:t>Categories</a:t>
            </a:r>
            <a:r>
              <a:rPr lang="en-GB" dirty="0"/>
              <a:t>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IA – Strict Nature Reserve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IB – Wilderness Area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II – National Park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III – Natural Monument or Feature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i="1" dirty="0"/>
              <a:t>IV – Habitat / Species Management Area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i="1" dirty="0"/>
              <a:t>V – Protected Landscape / Seascape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VI – Protected Area With Sustainable Use Of Natural Resources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GB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(&gt;80% of UK protection is in IV / V categories)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9261E-0BEE-439C-BA02-305FE4281FFE}"/>
              </a:ext>
            </a:extLst>
          </p:cNvPr>
          <p:cNvSpPr txBox="1"/>
          <p:nvPr/>
        </p:nvSpPr>
        <p:spPr>
          <a:xfrm>
            <a:off x="479426" y="5309659"/>
            <a:ext cx="670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LAND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AC61A-CD2A-4F24-84B3-2C0E4716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03" y="1857526"/>
            <a:ext cx="6837975" cy="3398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95397-2003-4E3A-8B69-2C375533A7BD}"/>
              </a:ext>
            </a:extLst>
          </p:cNvPr>
          <p:cNvSpPr txBox="1"/>
          <p:nvPr/>
        </p:nvSpPr>
        <p:spPr>
          <a:xfrm>
            <a:off x="8529731" y="5448356"/>
            <a:ext cx="9190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MARINE</a:t>
            </a:r>
          </a:p>
        </p:txBody>
      </p:sp>
    </p:spTree>
    <p:extLst>
      <p:ext uri="{BB962C8B-B14F-4D97-AF65-F5344CB8AC3E}">
        <p14:creationId xmlns:p14="http://schemas.microsoft.com/office/powerpoint/2010/main" val="230361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x 30: IUCN UK Protected AREAS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E56F21-D213-4678-9856-25186147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103225"/>
              </p:ext>
            </p:extLst>
          </p:nvPr>
        </p:nvGraphicFramePr>
        <p:xfrm>
          <a:off x="581025" y="1890877"/>
          <a:ext cx="8217535" cy="4084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886990-92D8-4A3B-A8C7-96BF49A747FE}"/>
              </a:ext>
            </a:extLst>
          </p:cNvPr>
          <p:cNvSpPr txBox="1"/>
          <p:nvPr/>
        </p:nvSpPr>
        <p:spPr>
          <a:xfrm>
            <a:off x="479425" y="6272589"/>
            <a:ext cx="5616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Source: https://www.protectedplanet.net/country/GBR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F82F37-1434-4D34-86EC-E8FC7C62E67F}"/>
              </a:ext>
            </a:extLst>
          </p:cNvPr>
          <p:cNvSpPr txBox="1">
            <a:spLocks/>
          </p:cNvSpPr>
          <p:nvPr/>
        </p:nvSpPr>
        <p:spPr>
          <a:xfrm>
            <a:off x="7833360" y="2418081"/>
            <a:ext cx="4033520" cy="428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u="sng" dirty="0"/>
              <a:t>Categories</a:t>
            </a:r>
            <a:r>
              <a:rPr lang="en-GB" dirty="0"/>
              <a:t>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IA – Strict Nature Reserve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IB – Wilderness Area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II – National Park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III – Natural Monument or Feature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i="1" dirty="0"/>
              <a:t>IV – Habitat / Species Management Area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i="1" dirty="0"/>
              <a:t>V – Protected Landscape / Seascape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VI – Protected Area With Sustainable Use Of Natural Resources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GB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(&gt;80% of UK protection is in IV / V categories)</a:t>
            </a:r>
          </a:p>
        </p:txBody>
      </p:sp>
    </p:spTree>
    <p:extLst>
      <p:ext uri="{BB962C8B-B14F-4D97-AF65-F5344CB8AC3E}">
        <p14:creationId xmlns:p14="http://schemas.microsoft.com/office/powerpoint/2010/main" val="154052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7BFA96-574B-4423-8E26-4B166750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74"/>
            <a:ext cx="12192000" cy="6640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B20AF3-8A8D-48E2-AA30-A2B3399923AB}"/>
              </a:ext>
            </a:extLst>
          </p:cNvPr>
          <p:cNvSpPr txBox="1"/>
          <p:nvPr/>
        </p:nvSpPr>
        <p:spPr>
          <a:xfrm>
            <a:off x="8797794" y="644141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0D285-E37D-4DBD-8141-71D71222D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" y="135277"/>
            <a:ext cx="12192000" cy="6611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5292A7-C9B3-4389-BA7B-DEA464DD9626}"/>
              </a:ext>
            </a:extLst>
          </p:cNvPr>
          <p:cNvSpPr txBox="1"/>
          <p:nvPr/>
        </p:nvSpPr>
        <p:spPr>
          <a:xfrm>
            <a:off x="8797794" y="598584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I, II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EE6988-D80D-47A8-AA72-94FA5D0F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52"/>
            <a:ext cx="12192000" cy="66162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E34F65-0B37-4606-8081-2B76D6CE081B}"/>
              </a:ext>
            </a:extLst>
          </p:cNvPr>
          <p:cNvSpPr txBox="1"/>
          <p:nvPr/>
        </p:nvSpPr>
        <p:spPr>
          <a:xfrm>
            <a:off x="8797867" y="633946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I, II, III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88BA72-FE56-4BE6-AB4E-7AD8BE6A0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4" y="109396"/>
            <a:ext cx="12192000" cy="66392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1FFDC3-74FC-45FC-BE53-8575417D99F9}"/>
              </a:ext>
            </a:extLst>
          </p:cNvPr>
          <p:cNvSpPr txBox="1"/>
          <p:nvPr/>
        </p:nvSpPr>
        <p:spPr>
          <a:xfrm>
            <a:off x="8797794" y="625095"/>
            <a:ext cx="107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I, II, III, IV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8F2E9-F1B9-4F0E-84C3-A2C8C6F38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2" y="0"/>
            <a:ext cx="12192000" cy="66038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17047E-9C16-4C67-9EAC-281067F6E029}"/>
              </a:ext>
            </a:extLst>
          </p:cNvPr>
          <p:cNvSpPr txBox="1"/>
          <p:nvPr/>
        </p:nvSpPr>
        <p:spPr>
          <a:xfrm>
            <a:off x="8797794" y="615393"/>
            <a:ext cx="107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I, II, III, IV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3C13891-3CA2-47A3-ADC1-027EB8DE03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8" y="38939"/>
            <a:ext cx="12192000" cy="65962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A0F397A-D27D-4157-B0A5-4211293BF093}"/>
              </a:ext>
            </a:extLst>
          </p:cNvPr>
          <p:cNvSpPr txBox="1"/>
          <p:nvPr/>
        </p:nvSpPr>
        <p:spPr>
          <a:xfrm>
            <a:off x="8797794" y="619329"/>
            <a:ext cx="1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I, II, III, IV, V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2361E66-5A03-42D0-9E39-B33417113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6" y="52323"/>
            <a:ext cx="12192000" cy="66014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5875DA-A159-4C96-B023-8ADBF7C0BF60}"/>
              </a:ext>
            </a:extLst>
          </p:cNvPr>
          <p:cNvSpPr txBox="1"/>
          <p:nvPr/>
        </p:nvSpPr>
        <p:spPr>
          <a:xfrm>
            <a:off x="8797794" y="619329"/>
            <a:ext cx="162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I, II, III, IV, V, VI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F6BB991-925B-41E1-9A9E-CF74B111D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44" y="38939"/>
            <a:ext cx="12192000" cy="661517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4888522-FEA3-4A31-AF8C-DCDE6F91EE3B}"/>
              </a:ext>
            </a:extLst>
          </p:cNvPr>
          <p:cNvSpPr txBox="1"/>
          <p:nvPr/>
        </p:nvSpPr>
        <p:spPr>
          <a:xfrm>
            <a:off x="8797794" y="620874"/>
            <a:ext cx="317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I, II, III, IV, V, VI and others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9873FF-F136-4484-AE44-EF078EEF0B22}"/>
              </a:ext>
            </a:extLst>
          </p:cNvPr>
          <p:cNvSpPr/>
          <p:nvPr/>
        </p:nvSpPr>
        <p:spPr>
          <a:xfrm>
            <a:off x="2519082" y="726141"/>
            <a:ext cx="5549674" cy="4527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/>
      <p:bldP spid="21" grpId="0"/>
      <p:bldP spid="25" grpId="0"/>
      <p:bldP spid="32" grpId="0"/>
      <p:bldP spid="35" grpId="0"/>
      <p:bldP spid="38" grpId="0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{954BB275-6444-4C4B-96BE-1122DA0F2D4B}tf33552983_win32</Template>
  <TotalTime>286</TotalTime>
  <Words>602</Words>
  <Application>Microsoft Office PowerPoint</Application>
  <PresentationFormat>Widescreen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Franklin Gothic Demi</vt:lpstr>
      <vt:lpstr>Wingdings 2</vt:lpstr>
      <vt:lpstr>DividendVTI</vt:lpstr>
      <vt:lpstr>30 x 30 initiative</vt:lpstr>
      <vt:lpstr>30 x 30</vt:lpstr>
      <vt:lpstr>30 x 30</vt:lpstr>
      <vt:lpstr>30 x 30: IUCN UK Protected AREAS</vt:lpstr>
      <vt:lpstr>30 x 30: IUCN UK Protected AREAS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 x 30 inititative</dc:title>
  <dc:creator>Guy Collins</dc:creator>
  <cp:lastModifiedBy>Guy Collins</cp:lastModifiedBy>
  <cp:revision>45</cp:revision>
  <dcterms:created xsi:type="dcterms:W3CDTF">2021-03-17T09:45:53Z</dcterms:created>
  <dcterms:modified xsi:type="dcterms:W3CDTF">2021-03-17T15:24:23Z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