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60" r:id="rId7"/>
    <p:sldId id="261" r:id="rId8"/>
    <p:sldId id="262"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250" autoAdjust="0"/>
    <p:restoredTop sz="94619" autoAdjust="0"/>
  </p:normalViewPr>
  <p:slideViewPr>
    <p:cSldViewPr snapToGrid="0">
      <p:cViewPr varScale="1">
        <p:scale>
          <a:sx n="94" d="100"/>
          <a:sy n="94" d="100"/>
        </p:scale>
        <p:origin x="102"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Percentage</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cat>
            <c:strRef>
              <c:f>Sheet1!$A$2:$A$7</c:f>
              <c:strCache>
                <c:ptCount val="6"/>
                <c:pt idx="0">
                  <c:v>I</c:v>
                </c:pt>
                <c:pt idx="1">
                  <c:v>II</c:v>
                </c:pt>
                <c:pt idx="2">
                  <c:v>III</c:v>
                </c:pt>
                <c:pt idx="3">
                  <c:v>IV</c:v>
                </c:pt>
                <c:pt idx="4">
                  <c:v>V</c:v>
                </c:pt>
                <c:pt idx="5">
                  <c:v>VI</c:v>
                </c:pt>
              </c:strCache>
            </c:strRef>
          </c:cat>
          <c:val>
            <c:numRef>
              <c:f>Sheet1!$B$2:$B$7</c:f>
              <c:numCache>
                <c:formatCode>General</c:formatCode>
                <c:ptCount val="6"/>
                <c:pt idx="0">
                  <c:v>0.15</c:v>
                </c:pt>
                <c:pt idx="1">
                  <c:v>0.22</c:v>
                </c:pt>
                <c:pt idx="2">
                  <c:v>2.92</c:v>
                </c:pt>
                <c:pt idx="3">
                  <c:v>76.16</c:v>
                </c:pt>
                <c:pt idx="4">
                  <c:v>5.74</c:v>
                </c:pt>
                <c:pt idx="5">
                  <c:v>0.01</c:v>
                </c:pt>
              </c:numCache>
            </c:numRef>
          </c:val>
          <c:extLst>
            <c:ext xmlns:c16="http://schemas.microsoft.com/office/drawing/2014/chart" uri="{C3380CC4-5D6E-409C-BE32-E72D297353CC}">
              <c16:uniqueId val="{00000000-D443-49C1-9DA2-AE89305FAADF}"/>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custT="1"/>
      <dgm:spPr/>
      <dgm:t>
        <a:bodyPr/>
        <a:lstStyle/>
        <a:p>
          <a:r>
            <a:rPr lang="en-US" sz="2000" dirty="0"/>
            <a:t>60%</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custT="1"/>
      <dgm:spPr/>
      <dgm:t>
        <a:bodyPr/>
        <a:lstStyle/>
        <a:p>
          <a:r>
            <a:rPr lang="en-US" sz="2000" dirty="0"/>
            <a:t>Wildlife lost over the last 50 years.</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custT="1"/>
      <dgm:spPr/>
      <dgm:t>
        <a:bodyPr/>
        <a:lstStyle/>
        <a:p>
          <a:r>
            <a:rPr lang="en-US" sz="2000" dirty="0"/>
            <a:t>90%</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custT="1"/>
      <dgm:spPr/>
      <dgm:t>
        <a:bodyPr/>
        <a:lstStyle/>
        <a:p>
          <a:r>
            <a:rPr lang="en-US" sz="2000" dirty="0"/>
            <a:t>Big ocean fish lost over the last century</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custT="1"/>
      <dgm:spPr/>
      <dgm:t>
        <a:bodyPr/>
        <a:lstStyle/>
        <a:p>
          <a:r>
            <a:rPr lang="en-US" sz="2000" dirty="0"/>
            <a:t>15%</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custT="1"/>
      <dgm:spPr/>
      <dgm:t>
        <a:bodyPr/>
        <a:lstStyle/>
        <a:p>
          <a:r>
            <a:rPr lang="en-US" sz="2000" dirty="0"/>
            <a:t>Protected Land (should be 17% by 2020)</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ctr" defTabSz="889000">
            <a:lnSpc>
              <a:spcPct val="90000"/>
            </a:lnSpc>
            <a:spcBef>
              <a:spcPct val="0"/>
            </a:spcBef>
            <a:spcAft>
              <a:spcPct val="35000"/>
            </a:spcAft>
            <a:buNone/>
          </a:pPr>
          <a:r>
            <a:rPr lang="en-US" sz="2000" kern="1200" dirty="0"/>
            <a:t>60%</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anchor="b" anchorCtr="1">
          <a:noAutofit/>
        </a:bodyPr>
        <a:lstStyle/>
        <a:p>
          <a:pPr marL="0" lvl="0" indent="0" algn="ctr" defTabSz="889000">
            <a:lnSpc>
              <a:spcPct val="90000"/>
            </a:lnSpc>
            <a:spcBef>
              <a:spcPct val="0"/>
            </a:spcBef>
            <a:spcAft>
              <a:spcPct val="35000"/>
            </a:spcAft>
            <a:buNone/>
          </a:pPr>
          <a:r>
            <a:rPr lang="en-US" sz="2000" kern="1200" dirty="0"/>
            <a:t>Wildlife lost over the last 50 years.</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ctr" defTabSz="889000">
            <a:lnSpc>
              <a:spcPct val="90000"/>
            </a:lnSpc>
            <a:spcBef>
              <a:spcPct val="0"/>
            </a:spcBef>
            <a:spcAft>
              <a:spcPct val="35000"/>
            </a:spcAft>
            <a:buNone/>
          </a:pPr>
          <a:r>
            <a:rPr lang="en-US" sz="2000" kern="1200" dirty="0"/>
            <a:t>90%</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0" numCol="1" spcCol="1270" anchor="t" anchorCtr="1">
          <a:noAutofit/>
        </a:bodyPr>
        <a:lstStyle/>
        <a:p>
          <a:pPr marL="0" lvl="0" indent="0" algn="ctr" defTabSz="889000">
            <a:lnSpc>
              <a:spcPct val="90000"/>
            </a:lnSpc>
            <a:spcBef>
              <a:spcPct val="0"/>
            </a:spcBef>
            <a:spcAft>
              <a:spcPct val="35000"/>
            </a:spcAft>
            <a:buNone/>
          </a:pPr>
          <a:r>
            <a:rPr lang="en-US" sz="2000" kern="1200" dirty="0"/>
            <a:t>Big ocean fish lost over the last century</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1">
          <a:noAutofit/>
        </a:bodyPr>
        <a:lstStyle/>
        <a:p>
          <a:pPr marL="0" lvl="0" indent="0" algn="ctr" defTabSz="889000">
            <a:lnSpc>
              <a:spcPct val="90000"/>
            </a:lnSpc>
            <a:spcBef>
              <a:spcPct val="0"/>
            </a:spcBef>
            <a:spcAft>
              <a:spcPct val="35000"/>
            </a:spcAft>
            <a:buNone/>
          </a:pPr>
          <a:r>
            <a:rPr lang="en-US" sz="2000" kern="1200" dirty="0"/>
            <a:t>15%</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anchor="b" anchorCtr="1">
          <a:noAutofit/>
        </a:bodyPr>
        <a:lstStyle/>
        <a:p>
          <a:pPr marL="0" lvl="0" indent="0" algn="ctr" defTabSz="889000">
            <a:lnSpc>
              <a:spcPct val="90000"/>
            </a:lnSpc>
            <a:spcBef>
              <a:spcPct val="0"/>
            </a:spcBef>
            <a:spcAft>
              <a:spcPct val="35000"/>
            </a:spcAft>
            <a:buNone/>
          </a:pPr>
          <a:r>
            <a:rPr lang="en-US" sz="2000" kern="1200" dirty="0"/>
            <a:t>Protected Land (should be 17% by 2020)</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3/17/2021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3/17/2021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3/17/2021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3/17/2021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3/17/2021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3/17/2021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3/17/2021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30 x 30 initiative</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What is the best use of our land AND SEA?</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30 x 30</a:t>
            </a:r>
          </a:p>
        </p:txBody>
      </p:sp>
      <p:sp>
        <p:nvSpPr>
          <p:cNvPr id="7" name="Content Placeholder 6">
            <a:extLst>
              <a:ext uri="{FF2B5EF4-FFF2-40B4-BE49-F238E27FC236}">
                <a16:creationId xmlns:a16="http://schemas.microsoft.com/office/drawing/2014/main" id="{9A458ABB-8E6E-437A-B103-38FB6505D373}"/>
              </a:ext>
            </a:extLst>
          </p:cNvPr>
          <p:cNvSpPr>
            <a:spLocks noGrp="1"/>
          </p:cNvSpPr>
          <p:nvPr>
            <p:ph idx="1"/>
          </p:nvPr>
        </p:nvSpPr>
        <p:spPr>
          <a:xfrm>
            <a:off x="581192" y="2340864"/>
            <a:ext cx="11029615" cy="3309438"/>
          </a:xfrm>
        </p:spPr>
        <p:txBody>
          <a:bodyPr>
            <a:normAutofit/>
          </a:bodyPr>
          <a:lstStyle/>
          <a:p>
            <a:pPr marL="0" indent="0">
              <a:buNone/>
            </a:pPr>
            <a:r>
              <a:rPr lang="en-US" dirty="0"/>
              <a:t>The UK is one of many nations that have pledged to meet the target. Our commitment was announced by Boris Johnson as part of the Leaders' Pledge for Nature. 70 nations have approved. The government has already led, since 2019, the Global Ocean Alliance promoting a target to protect 30% of the ocean by 2030.</a:t>
            </a:r>
          </a:p>
          <a:p>
            <a:pPr marL="0" indent="0">
              <a:buNone/>
            </a:pPr>
            <a:r>
              <a:rPr lang="en-US" dirty="0"/>
              <a:t>* But which land and sea areas should the UK choose to protect to get to the 30% target by 2030?</a:t>
            </a:r>
          </a:p>
          <a:p>
            <a:pPr marL="0" indent="0">
              <a:buNone/>
            </a:pPr>
            <a:r>
              <a:rPr lang="en-GB" dirty="0"/>
              <a:t>* What should the focus be and where should we protect? </a:t>
            </a:r>
          </a:p>
          <a:p>
            <a:pPr marL="0" indent="0">
              <a:buNone/>
            </a:pPr>
            <a:r>
              <a:rPr lang="en-GB" dirty="0"/>
              <a:t>* </a:t>
            </a:r>
            <a:r>
              <a:rPr lang="en-US" dirty="0"/>
              <a:t>The Prime Minister is committing today (Monday 28 September) to protect 30% of the UK’s land by 2030.“ </a:t>
            </a:r>
          </a:p>
          <a:p>
            <a:pPr marL="0" indent="0">
              <a:buNone/>
            </a:pPr>
            <a:r>
              <a:rPr lang="en-GB" dirty="0"/>
              <a:t>* Designation does not necessarily mean protection though: they need to have a management plan that is implemented and actioned proactively.</a:t>
            </a:r>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30 x 30</a:t>
            </a:r>
          </a:p>
        </p:txBody>
      </p:sp>
      <p:sp>
        <p:nvSpPr>
          <p:cNvPr id="7" name="Content Placeholder 6">
            <a:extLst>
              <a:ext uri="{FF2B5EF4-FFF2-40B4-BE49-F238E27FC236}">
                <a16:creationId xmlns:a16="http://schemas.microsoft.com/office/drawing/2014/main" id="{9A458ABB-8E6E-437A-B103-38FB6505D373}"/>
              </a:ext>
            </a:extLst>
          </p:cNvPr>
          <p:cNvSpPr>
            <a:spLocks noGrp="1"/>
          </p:cNvSpPr>
          <p:nvPr>
            <p:ph idx="1"/>
          </p:nvPr>
        </p:nvSpPr>
        <p:spPr>
          <a:xfrm>
            <a:off x="581192" y="2340864"/>
            <a:ext cx="11029615" cy="2306637"/>
          </a:xfrm>
        </p:spPr>
        <p:txBody>
          <a:bodyPr/>
          <a:lstStyle/>
          <a:p>
            <a:pPr marL="0" indent="0">
              <a:buNone/>
            </a:pPr>
            <a:r>
              <a:rPr lang="en-GB" dirty="0"/>
              <a:t>Innovation / Impact / Alignment (to COP26)</a:t>
            </a:r>
          </a:p>
          <a:p>
            <a:pPr marL="0" indent="0">
              <a:buNone/>
            </a:pPr>
            <a:endParaRPr lang="en-GB" dirty="0"/>
          </a:p>
          <a:p>
            <a:pPr marL="0" indent="0">
              <a:buNone/>
            </a:pPr>
            <a:r>
              <a:rPr lang="en-GB" dirty="0"/>
              <a:t>Output – useful and make an impact.</a:t>
            </a:r>
          </a:p>
        </p:txBody>
      </p:sp>
    </p:spTree>
    <p:extLst>
      <p:ext uri="{BB962C8B-B14F-4D97-AF65-F5344CB8AC3E}">
        <p14:creationId xmlns:p14="http://schemas.microsoft.com/office/powerpoint/2010/main" val="3938285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30 x 30</a:t>
            </a:r>
          </a:p>
        </p:txBody>
      </p:sp>
      <p:sp>
        <p:nvSpPr>
          <p:cNvPr id="7" name="Content Placeholder 6">
            <a:extLst>
              <a:ext uri="{FF2B5EF4-FFF2-40B4-BE49-F238E27FC236}">
                <a16:creationId xmlns:a16="http://schemas.microsoft.com/office/drawing/2014/main" id="{9A458ABB-8E6E-437A-B103-38FB6505D373}"/>
              </a:ext>
            </a:extLst>
          </p:cNvPr>
          <p:cNvSpPr>
            <a:spLocks noGrp="1"/>
          </p:cNvSpPr>
          <p:nvPr>
            <p:ph idx="1"/>
          </p:nvPr>
        </p:nvSpPr>
        <p:spPr>
          <a:xfrm>
            <a:off x="581192" y="1890877"/>
            <a:ext cx="11029615" cy="3595524"/>
          </a:xfrm>
        </p:spPr>
        <p:txBody>
          <a:bodyPr>
            <a:normAutofit/>
          </a:bodyPr>
          <a:lstStyle/>
          <a:p>
            <a:pPr marL="0" indent="0">
              <a:buNone/>
            </a:pPr>
            <a:r>
              <a:rPr lang="en-GB" b="1" dirty="0"/>
              <a:t>Innovation</a:t>
            </a:r>
            <a:r>
              <a:rPr lang="en-GB" dirty="0"/>
              <a:t> – new topic (marine and coastal – holistic), species move so we need space to adapt, how will the climate changing allow for nature to move? UK numbers are showing we are within the 30x30 initiatives targets but still we have degrading environments. 30% but how well protected are these areas? IUCN has 6 classifications they do not map to the UK designations and range from total protection to land/sea scape designations.</a:t>
            </a:r>
          </a:p>
          <a:p>
            <a:pPr marL="0" indent="0">
              <a:buNone/>
            </a:pPr>
            <a:r>
              <a:rPr lang="en-GB" b="1" dirty="0"/>
              <a:t>Impact</a:t>
            </a:r>
            <a:r>
              <a:rPr lang="en-GB" dirty="0"/>
              <a:t> – raise awareness that designations are not the end of the process, it needs processes to have local engagement, </a:t>
            </a:r>
          </a:p>
          <a:p>
            <a:pPr marL="0" indent="0">
              <a:buNone/>
            </a:pPr>
            <a:r>
              <a:rPr lang="en-GB" b="1" dirty="0"/>
              <a:t>Alignment</a:t>
            </a:r>
            <a:r>
              <a:rPr lang="en-GB" dirty="0"/>
              <a:t> (to COP26) – Nature based solutions are the key theme and the importance of nature will mean that 30x 30 will have an important role in the future. Ecosystem adaptation can have negative side effects if badly implemented whereas nature based solutions should benefit humans and biodiversity. </a:t>
            </a:r>
          </a:p>
        </p:txBody>
      </p:sp>
      <p:sp>
        <p:nvSpPr>
          <p:cNvPr id="4" name="Content Placeholder 6">
            <a:extLst>
              <a:ext uri="{FF2B5EF4-FFF2-40B4-BE49-F238E27FC236}">
                <a16:creationId xmlns:a16="http://schemas.microsoft.com/office/drawing/2014/main" id="{A3619CD7-72F1-4814-A0CE-3F51955944E2}"/>
              </a:ext>
            </a:extLst>
          </p:cNvPr>
          <p:cNvSpPr txBox="1">
            <a:spLocks/>
          </p:cNvSpPr>
          <p:nvPr/>
        </p:nvSpPr>
        <p:spPr>
          <a:xfrm>
            <a:off x="581192" y="5486401"/>
            <a:ext cx="11029615" cy="786188"/>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GB" b="1" dirty="0"/>
              <a:t>Marine / Terrestrial areas – </a:t>
            </a:r>
            <a:r>
              <a:rPr lang="en-GB" dirty="0"/>
              <a:t>need to have long-term perspective which takes into account species needs under future climate scenarios. Right solutions in the right places which take into account the local context with species and people.</a:t>
            </a:r>
          </a:p>
        </p:txBody>
      </p:sp>
    </p:spTree>
    <p:extLst>
      <p:ext uri="{BB962C8B-B14F-4D97-AF65-F5344CB8AC3E}">
        <p14:creationId xmlns:p14="http://schemas.microsoft.com/office/powerpoint/2010/main" val="3270559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30 x 30 Protected Planet Classification</a:t>
            </a:r>
          </a:p>
        </p:txBody>
      </p:sp>
      <p:graphicFrame>
        <p:nvGraphicFramePr>
          <p:cNvPr id="8" name="Content Placeholder 7">
            <a:extLst>
              <a:ext uri="{FF2B5EF4-FFF2-40B4-BE49-F238E27FC236}">
                <a16:creationId xmlns:a16="http://schemas.microsoft.com/office/drawing/2014/main" id="{BBE56F21-D213-4678-9856-251861478841}"/>
              </a:ext>
            </a:extLst>
          </p:cNvPr>
          <p:cNvGraphicFramePr>
            <a:graphicFrameLocks noGrp="1"/>
          </p:cNvGraphicFramePr>
          <p:nvPr>
            <p:ph idx="1"/>
            <p:extLst>
              <p:ext uri="{D42A27DB-BD31-4B8C-83A1-F6EECF244321}">
                <p14:modId xmlns:p14="http://schemas.microsoft.com/office/powerpoint/2010/main" val="1142881076"/>
              </p:ext>
            </p:extLst>
          </p:nvPr>
        </p:nvGraphicFramePr>
        <p:xfrm>
          <a:off x="581025" y="2341563"/>
          <a:ext cx="11029950" cy="36337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3614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30 x 30 campaign for nature initiative</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nvPr>
        </p:nvGraphicFramePr>
        <p:xfrm>
          <a:off x="580858" y="1972231"/>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3257FA04-1894-4472-B437-9CAB3A977882}"/>
              </a:ext>
            </a:extLst>
          </p:cNvPr>
          <p:cNvSpPr txBox="1"/>
          <p:nvPr/>
        </p:nvSpPr>
        <p:spPr>
          <a:xfrm>
            <a:off x="656439" y="5606018"/>
            <a:ext cx="6094602" cy="369332"/>
          </a:xfrm>
          <a:prstGeom prst="rect">
            <a:avLst/>
          </a:prstGeom>
          <a:noFill/>
        </p:spPr>
        <p:txBody>
          <a:bodyPr wrap="square">
            <a:spAutoFit/>
          </a:bodyPr>
          <a:lstStyle/>
          <a:p>
            <a:r>
              <a:rPr lang="en-GB" dirty="0"/>
              <a:t>https://www.campaignfornature.org</a:t>
            </a:r>
          </a:p>
        </p:txBody>
      </p:sp>
    </p:spTree>
    <p:extLst>
      <p:ext uri="{BB962C8B-B14F-4D97-AF65-F5344CB8AC3E}">
        <p14:creationId xmlns:p14="http://schemas.microsoft.com/office/powerpoint/2010/main" val="141679192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{954BB275-6444-4C4B-96BE-1122DA0F2D4B}tf33552983_win32</Template>
  <TotalTime>70</TotalTime>
  <Words>434</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Franklin Gothic Book</vt:lpstr>
      <vt:lpstr>Franklin Gothic Demi</vt:lpstr>
      <vt:lpstr>Wingdings 2</vt:lpstr>
      <vt:lpstr>DividendVTI</vt:lpstr>
      <vt:lpstr>30 x 30 initiative</vt:lpstr>
      <vt:lpstr>30 x 30</vt:lpstr>
      <vt:lpstr>30 x 30</vt:lpstr>
      <vt:lpstr>30 x 30</vt:lpstr>
      <vt:lpstr>30 x 30 Protected Planet Classification</vt:lpstr>
      <vt:lpstr>30 x 30 campaign for nature initiative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 x 30 inititative</dc:title>
  <dc:creator>Guy Collins</dc:creator>
  <cp:lastModifiedBy>Guy Collins</cp:lastModifiedBy>
  <cp:revision>7</cp:revision>
  <dcterms:created xsi:type="dcterms:W3CDTF">2021-03-17T09:45:53Z</dcterms:created>
  <dcterms:modified xsi:type="dcterms:W3CDTF">2021-03-17T10:55:54Z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