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Playfair Displ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A77073-FBEF-43DC-99F2-AED0D96F1AD0}">
  <a:tblStyle styleId="{CAA77073-FBEF-43DC-99F2-AED0D96F1A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589" autoAdjust="0"/>
  </p:normalViewPr>
  <p:slideViewPr>
    <p:cSldViewPr snapToGrid="0">
      <p:cViewPr varScale="1">
        <p:scale>
          <a:sx n="142" d="100"/>
          <a:sy n="142" d="100"/>
        </p:scale>
        <p:origin x="13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5b78ea52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a5b78ea52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59dd1295b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59dd1295b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59dd1295b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a59dd1295b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59dd1295b_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59dd1295b_5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59dd1295b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59dd1295b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5ac5f92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5ac5f92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5ac5f927c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5ac5f927c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5ac5f92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5ac5f92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58a7b249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58a7b249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58a7b249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58a7b249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58a7b249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58a7b249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b063ad6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b063ad6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58a7b249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58a7b249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Degree of correlation:</a:t>
            </a:r>
            <a:endParaRPr sz="1150" b="1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Perfect: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If the value is near ± 1, then it said to be a perfect correlation: as one variable increases, the other variable tends to also increase (if positive) or decrease (if negative).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High degree: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If the coefficient value lies between ± 0.50 and ± 1, then it is said to be a strong correlation.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Moderate degree: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If the value lies between ± 0.30 and ± 0.49, then it is said to be a medium correlation.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Low degree: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When the value lies below </a:t>
            </a:r>
            <a:r>
              <a:rPr lang="en" sz="1150" u="sng" dirty="0">
                <a:solidFill>
                  <a:srgbClr val="333333"/>
                </a:solidFill>
                <a:highlight>
                  <a:srgbClr val="FFFFFF"/>
                </a:highlight>
              </a:rPr>
              <a:t>+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 .29, then it is said to be a small correlation.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50"/>
              <a:buAutoNum type="arabicPeriod"/>
            </a:pPr>
            <a:r>
              <a:rPr lang="en" sz="1150" b="1" dirty="0">
                <a:solidFill>
                  <a:srgbClr val="333333"/>
                </a:solidFill>
                <a:highlight>
                  <a:srgbClr val="FFFFFF"/>
                </a:highlight>
              </a:rPr>
              <a:t>No correlation: </a:t>
            </a:r>
            <a:r>
              <a:rPr lang="en" sz="1150" dirty="0">
                <a:solidFill>
                  <a:srgbClr val="333333"/>
                </a:solidFill>
                <a:highlight>
                  <a:srgbClr val="FFFFFF"/>
                </a:highlight>
              </a:rPr>
              <a:t>When the value is zero.</a:t>
            </a:r>
            <a:endParaRPr sz="115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58a7b249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58a7b249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8a7b249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8a7b249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9dd1295b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9dd1295b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59dd1295b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59dd1295b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l="10188" t="11201" r="5812" b="9747"/>
          <a:stretch/>
        </p:blipFill>
        <p:spPr>
          <a:xfrm>
            <a:off x="5705029" y="1779600"/>
            <a:ext cx="2344925" cy="15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417717-0AA5-2780-6D66-709F6DD2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21" y="780444"/>
            <a:ext cx="3604585" cy="3584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A57B86-0224-C512-3284-D80B7AD20628}"/>
              </a:ext>
            </a:extLst>
          </p:cNvPr>
          <p:cNvSpPr txBox="1"/>
          <p:nvPr/>
        </p:nvSpPr>
        <p:spPr>
          <a:xfrm>
            <a:off x="6000874" y="3993724"/>
            <a:ext cx="1812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Dev Misra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Holt-Winters Filtering on Total Score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125" y="873088"/>
            <a:ext cx="6000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9350" y="802301"/>
            <a:ext cx="3629300" cy="39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Holt-Winters Forecast and Accuracy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479200" y="1179800"/>
            <a:ext cx="4425300" cy="19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projectedScores &lt;- scorecast2$mean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realLine &lt;- data[101:130, 9]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projectedDifferential = projectedScores - realLine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realDifferential &lt;- data[101:130, 11]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productDiff &lt;- projectedDifferential * realDifferential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posProductDiff &lt;- productDiff[which(productDiff &gt;= 0)]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length(posProductDiff)/length(projectedScores)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200625" y="3259850"/>
            <a:ext cx="3056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= 12/30 = 0.4 = 40%</a:t>
            </a:r>
            <a:endParaRPr sz="1600" b="1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Test on Holt-Winters Forecast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Box.test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(scorecast2$residuals, lag = 20, type = "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Ljung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-Box")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	Box-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Ljung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test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data:  scorecast2$residuals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X-squared = 30.892, 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= 20, p-value = 0.05664</a:t>
            </a:r>
            <a:b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</a:b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According to the box test, the p-value is .05664, which is greater than .05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indicates that the ACFs of the residuals are not equal to 0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However, it is very close to .05 so we will attempt to improve the forecast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6200" y="71500"/>
            <a:ext cx="4557000" cy="85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ARIMA Model </a:t>
            </a:r>
            <a:endParaRPr sz="3200"/>
          </a:p>
        </p:txBody>
      </p:sp>
      <p:sp>
        <p:nvSpPr>
          <p:cNvPr id="150" name="Google Shape;150;p25"/>
          <p:cNvSpPr txBox="1"/>
          <p:nvPr/>
        </p:nvSpPr>
        <p:spPr>
          <a:xfrm>
            <a:off x="307375" y="1331575"/>
            <a:ext cx="49131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t1 &lt;- train[,7]     #total score column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wind &lt;- train[,9]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temp &lt;- train[,10]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humidity &lt;- train[,11]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t &lt;- cbind(wind,temp,humidity)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m1 &lt;- ts(t1, start = c(2006,38), 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end = c(2011,41), frequency=15)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fitm2 &lt;- auto.arima(m1, xreg = t)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f1 &lt;- forecast(fitm2, xreg = t)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448563" y="467975"/>
            <a:ext cx="12912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plot(m1)</a:t>
            </a:r>
            <a:endParaRPr sz="11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952" y="906000"/>
            <a:ext cx="3387005" cy="33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Model Output (cont.)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1017350"/>
            <a:ext cx="4594500" cy="18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fitm2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Series: m1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Regression with ARIMA(3,0,1) errors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ar1      ar2      ar3     ma1  intercept   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-0.8275  -0.1271  -0.1135  0.6140    72.2015 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s.e.   0.2896   0.1604   0.1285  0.2751    10.9099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wind    temp	humidity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-0.9186  -0.2602  -0.1303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S.e  	 0.3307   	0.1064   0.0952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sigma^2 estimated as 169.3:  log likelihood=-310.68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AIC=639.36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AICc=641.97   BIC=660.69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6433678" y="474050"/>
            <a:ext cx="1587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&gt; tsdiag(fitm2)</a:t>
            </a:r>
            <a:endParaRPr sz="1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525" y="788750"/>
            <a:ext cx="3642976" cy="39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Forecast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5864257" y="473425"/>
            <a:ext cx="1372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&gt; plot(f1)</a:t>
            </a:r>
            <a:endParaRPr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67" name="Google Shape;167;p27"/>
          <p:cNvGraphicFramePr/>
          <p:nvPr/>
        </p:nvGraphicFramePr>
        <p:xfrm>
          <a:off x="833850" y="1345450"/>
          <a:ext cx="2231625" cy="3184830"/>
        </p:xfrm>
        <a:graphic>
          <a:graphicData uri="http://schemas.openxmlformats.org/drawingml/2006/table">
            <a:tbl>
              <a:tblPr>
                <a:noFill/>
                <a:tableStyleId>{CAA77073-FBEF-43DC-99F2-AED0D96F1AD0}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x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y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x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y</a:t>
                      </a:r>
                      <a:endParaRPr sz="7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38.81489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11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28.41210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2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42.39381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12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42.89350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3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36.78633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13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35.98835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4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47.60939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14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42.60429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5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36.73060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15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40.70436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6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36.22181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16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39.99184 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7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38.56453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17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46.85284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8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42.72520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18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33.40350 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9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45.74917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19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42.48318</a:t>
                      </a:r>
                      <a:endParaRPr sz="7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10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55.92364 </a:t>
                      </a:r>
                      <a:endParaRPr sz="7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20</a:t>
                      </a:r>
                      <a:endParaRPr sz="7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/>
                        <a:t>44.65914 </a:t>
                      </a:r>
                      <a:endParaRPr sz="7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8" name="Google Shape;168;p27"/>
          <p:cNvSpPr txBox="1"/>
          <p:nvPr/>
        </p:nvSpPr>
        <p:spPr>
          <a:xfrm>
            <a:off x="558325" y="893300"/>
            <a:ext cx="30219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latin typeface="Lato"/>
                <a:ea typeface="Lato"/>
                <a:cs typeface="Lato"/>
                <a:sym typeface="Lato"/>
              </a:rPr>
              <a:t>x =1 at location where predicted values begin</a:t>
            </a:r>
            <a:endParaRPr sz="1000" i="1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475" y="717925"/>
            <a:ext cx="3876601" cy="41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Forecast Accuracy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446650" y="1235250"/>
            <a:ext cx="4417800" cy="20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projectedScores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&lt;- f1$mean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realLine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&lt;- data[80:158, 9]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projectedDifferential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projectedScores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realLine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realDifferential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&lt;- data[80:158, 11]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productDiff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projectedDifferential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realDifferential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posProductDiff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&lt;-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productDiff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[which(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productDiff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&gt;= 0)]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length(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posProductDiff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)/length(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projectedScores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1481500" y="3422250"/>
            <a:ext cx="3056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= 45/79 = 0.5696203 = 56.96%</a:t>
            </a:r>
            <a:endParaRPr sz="1600" b="1" dirty="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5771650" y="439650"/>
            <a:ext cx="3008100" cy="31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5354650" y="865050"/>
            <a:ext cx="3196500" cy="3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Possible reasons for model inaccuracy: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Roster differences over the course of multiple seasons</a:t>
            </a:r>
            <a:br>
              <a:rPr lang="en" sz="1300" dirty="0">
                <a:latin typeface="Lato"/>
                <a:ea typeface="Lato"/>
                <a:cs typeface="Lato"/>
                <a:sym typeface="Lato"/>
              </a:rPr>
            </a:b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Differing levels of opposing teams’ defenses, both over the course of a season and over multiple seasons</a:t>
            </a:r>
            <a:br>
              <a:rPr lang="en" sz="1300" dirty="0">
                <a:latin typeface="Lato"/>
                <a:ea typeface="Lato"/>
                <a:cs typeface="Lato"/>
                <a:sym typeface="Lato"/>
              </a:rPr>
            </a:b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Possible improvements to address model inaccuracy: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 dirty="0">
                <a:latin typeface="Lato"/>
                <a:ea typeface="Lato"/>
                <a:cs typeface="Lato"/>
                <a:sym typeface="Lato"/>
              </a:rPr>
              <a:t>Account for Average Points Scored by the Seahawks (for the season) and Average Points Allowed by opposing team (for the season) </a:t>
            </a:r>
            <a:endParaRPr sz="13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78188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87212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Decided to investigate the betting lines set on the total points scored for games</a:t>
            </a:r>
            <a:br>
              <a:rPr lang="en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From this data, I would be able to predict the total points scored for each game played and leverage the model to predict whether the Over or Under on total points will happen</a:t>
            </a:r>
            <a:br>
              <a:rPr lang="en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Some important factors that I’m interested in are: </a:t>
            </a:r>
            <a:br>
              <a:rPr lang="en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Date of the game, Home Team, Away Team, Total Score, Total Score Open (Betting Line)</a:t>
            </a:r>
            <a:br>
              <a:rPr lang="en" dirty="0">
                <a:solidFill>
                  <a:srgbClr val="000000"/>
                </a:solidFill>
              </a:rPr>
            </a:br>
            <a:endParaRPr sz="7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dirty="0">
                <a:solidFill>
                  <a:srgbClr val="000000"/>
                </a:solidFill>
              </a:rPr>
              <a:t>Weather Conditions:  Average Temperature, Average Humidity, Average Wind Speed, and existence of Precipitation (type),</a:t>
            </a:r>
            <a:br>
              <a:rPr lang="en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At a high level, and after some research, I specifically became interested in detailing how environmental factors affect the total points scored in a game</a:t>
            </a:r>
            <a:endParaRPr sz="1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7E0ECE2D-22EF-520D-1314-75D97CE01418}"/>
              </a:ext>
            </a:extLst>
          </p:cNvPr>
          <p:cNvSpPr txBox="1">
            <a:spLocks/>
          </p:cNvSpPr>
          <p:nvPr/>
        </p:nvSpPr>
        <p:spPr>
          <a:xfrm>
            <a:off x="311700" y="78188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dirty="0"/>
              <a:t>Data Set</a:t>
            </a: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42EA800-57D7-2D63-3BC6-91768F12FA16}"/>
              </a:ext>
            </a:extLst>
          </p:cNvPr>
          <p:cNvSpPr txBox="1">
            <a:spLocks/>
          </p:cNvSpPr>
          <p:nvPr/>
        </p:nvSpPr>
        <p:spPr>
          <a:xfrm>
            <a:off x="311700" y="87212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700" dirty="0">
                <a:solidFill>
                  <a:srgbClr val="000000"/>
                </a:solidFill>
              </a:rPr>
              <a:t>Located scores and betting data of all NFL games starting from 2006 regular season to present</a:t>
            </a:r>
            <a:br>
              <a:rPr lang="en-US" dirty="0">
                <a:solidFill>
                  <a:srgbClr val="000000"/>
                </a:solidFill>
              </a:rPr>
            </a:br>
            <a:endParaRPr lang="en-US" sz="10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dirty="0">
                <a:solidFill>
                  <a:srgbClr val="000000"/>
                </a:solidFill>
              </a:rPr>
              <a:t>Grouped into columns representing Home Team, Away Team, Home Score, Away Score, Total Score, Total Score Open (which is the set Over/Under line), and Line Differential</a:t>
            </a:r>
            <a:br>
              <a:rPr lang="en-US" dirty="0">
                <a:solidFill>
                  <a:srgbClr val="000000"/>
                </a:solidFill>
              </a:rPr>
            </a:br>
            <a:endParaRPr lang="en-US" sz="15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700" dirty="0">
                <a:solidFill>
                  <a:srgbClr val="000000"/>
                </a:solidFill>
              </a:rPr>
              <a:t>The most important external factors effecting total score identified from preliminary analysis were the weather conditions for each game </a:t>
            </a:r>
            <a:br>
              <a:rPr lang="en-US" sz="1700" dirty="0">
                <a:solidFill>
                  <a:srgbClr val="000000"/>
                </a:solidFill>
              </a:rPr>
            </a:br>
            <a:endParaRPr lang="en-US" sz="1700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700" dirty="0">
                <a:solidFill>
                  <a:srgbClr val="000000"/>
                </a:solidFill>
              </a:rPr>
              <a:t>To account for this, added weather data for all the NFL games from 2006 to 2016</a:t>
            </a:r>
            <a:br>
              <a:rPr lang="en-US" dirty="0">
                <a:solidFill>
                  <a:srgbClr val="000000"/>
                </a:solidFill>
              </a:rPr>
            </a:br>
            <a:endParaRPr lang="en-US" sz="10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-US" dirty="0">
                <a:solidFill>
                  <a:srgbClr val="000000"/>
                </a:solidFill>
              </a:rPr>
              <a:t>Added columns showing Average Temperature, Average Humidity, Average Wind, Precipitation, and Fog/Haze to the applicable years within the data 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65500" y="8793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Analysis</a:t>
            </a:r>
            <a:endParaRPr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My preliminary analysis of historic over/under lines showed that taking the over is more appealing, yet when the over/under line is higher than the mean of all over/under bets, the under bet won with increasing frequency.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4939500" y="5718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- Weather conditions that most influence the overall performance are temperature, humidity, wind speed, precipitation, and fog/haze</a:t>
            </a: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dirty="0"/>
              <a:t>- If a game is played in a a closed dome stadium, all impacts of above weather conditions are rendered null, creating the optimal environment for teams to score more points</a:t>
            </a: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063"/>
          <a:stretch/>
        </p:blipFill>
        <p:spPr>
          <a:xfrm>
            <a:off x="4716412" y="1182428"/>
            <a:ext cx="3549250" cy="37043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671124" y="765670"/>
            <a:ext cx="3699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Lato" panose="020F0502020204030203" pitchFamily="34" charset="0"/>
                <a:ea typeface="Calibri"/>
                <a:cs typeface="Lato" panose="020F0502020204030203" pitchFamily="34" charset="0"/>
                <a:sym typeface="Calibri"/>
              </a:rPr>
              <a:t>High Wind (Over 13 miles per hour - sample of 268 games):</a:t>
            </a:r>
            <a:endParaRPr dirty="0">
              <a:latin typeface="Lato" panose="020F0502020204030203" pitchFamily="34" charset="0"/>
              <a:ea typeface="Lato"/>
              <a:cs typeface="Lato" panose="020F0502020204030203" pitchFamily="34" charset="0"/>
              <a:sym typeface="Lato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892453" y="3707396"/>
            <a:ext cx="2301600" cy="385800"/>
          </a:xfrm>
          <a:prstGeom prst="donut">
            <a:avLst>
              <a:gd name="adj" fmla="val 27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4F3348-E299-B169-3363-C01693D56269}"/>
              </a:ext>
            </a:extLst>
          </p:cNvPr>
          <p:cNvGrpSpPr/>
          <p:nvPr/>
        </p:nvGrpSpPr>
        <p:grpSpPr>
          <a:xfrm>
            <a:off x="804562" y="768797"/>
            <a:ext cx="3549300" cy="4026576"/>
            <a:chOff x="804562" y="768797"/>
            <a:chExt cx="3549300" cy="4026576"/>
          </a:xfrm>
        </p:grpSpPr>
        <p:pic>
          <p:nvPicPr>
            <p:cNvPr id="86" name="Google Shape;8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4333" y="1331848"/>
              <a:ext cx="3217000" cy="346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 txBox="1"/>
            <p:nvPr/>
          </p:nvSpPr>
          <p:spPr>
            <a:xfrm>
              <a:off x="804562" y="768797"/>
              <a:ext cx="35493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Lato" panose="020F0502020204030203" pitchFamily="34" charset="0"/>
                  <a:ea typeface="Calibri"/>
                  <a:cs typeface="Lato" panose="020F0502020204030203" pitchFamily="34" charset="0"/>
                  <a:sym typeface="Calibri"/>
                </a:rPr>
                <a:t>Low/No Wind (Under 6 miles per hour - sample of 443 games):</a:t>
              </a:r>
              <a:endParaRPr dirty="0">
                <a:latin typeface="Lato" panose="020F0502020204030203" pitchFamily="34" charset="0"/>
                <a:ea typeface="Lato"/>
                <a:cs typeface="Lato" panose="020F0502020204030203" pitchFamily="34" charset="0"/>
                <a:sym typeface="Lato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2717228" y="2782592"/>
              <a:ext cx="1344000" cy="385800"/>
            </a:xfrm>
            <a:prstGeom prst="donut">
              <a:avLst>
                <a:gd name="adj" fmla="val 275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 rot="5400000">
              <a:off x="2093807" y="3365813"/>
              <a:ext cx="875700" cy="385800"/>
            </a:xfrm>
            <a:prstGeom prst="donut">
              <a:avLst>
                <a:gd name="adj" fmla="val 275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FB63609E-AAF0-9148-0147-9F734D5638AF}"/>
              </a:ext>
            </a:extLst>
          </p:cNvPr>
          <p:cNvSpPr txBox="1">
            <a:spLocks/>
          </p:cNvSpPr>
          <p:nvPr/>
        </p:nvSpPr>
        <p:spPr>
          <a:xfrm>
            <a:off x="311700" y="78188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/>
              <a:t>Heat Maps - Wind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234" y="1490518"/>
            <a:ext cx="3110576" cy="334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9;p17">
            <a:extLst>
              <a:ext uri="{FF2B5EF4-FFF2-40B4-BE49-F238E27FC236}">
                <a16:creationId xmlns:a16="http://schemas.microsoft.com/office/drawing/2014/main" id="{80645DE9-DB34-34EE-98EA-1D27B4F3DE1A}"/>
              </a:ext>
            </a:extLst>
          </p:cNvPr>
          <p:cNvSpPr txBox="1"/>
          <p:nvPr/>
        </p:nvSpPr>
        <p:spPr>
          <a:xfrm>
            <a:off x="4818872" y="783052"/>
            <a:ext cx="3699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Lato" panose="020F0502020204030203" pitchFamily="34" charset="0"/>
                <a:ea typeface="Calibri"/>
                <a:cs typeface="Lato" panose="020F0502020204030203" pitchFamily="34" charset="0"/>
                <a:sym typeface="Calibri"/>
              </a:rPr>
              <a:t>Very Cold Weather (Under 30°F - Sample of 89 Games):</a:t>
            </a:r>
            <a:endParaRPr lang="en-US" sz="16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7282010" y="2478804"/>
            <a:ext cx="930000" cy="385800"/>
          </a:xfrm>
          <a:prstGeom prst="donut">
            <a:avLst>
              <a:gd name="adj" fmla="val 27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5400000">
            <a:off x="6522398" y="3297887"/>
            <a:ext cx="1237500" cy="385800"/>
          </a:xfrm>
          <a:prstGeom prst="donut">
            <a:avLst>
              <a:gd name="adj" fmla="val 275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FF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229C9EC1-9AF1-10E7-4D58-561123349579}"/>
              </a:ext>
            </a:extLst>
          </p:cNvPr>
          <p:cNvSpPr txBox="1">
            <a:spLocks/>
          </p:cNvSpPr>
          <p:nvPr/>
        </p:nvSpPr>
        <p:spPr>
          <a:xfrm>
            <a:off x="311700" y="70754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" dirty="0"/>
              <a:t>Heat Maps - Temperature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DC0FF-44B1-6F01-F657-B57F879641EA}"/>
              </a:ext>
            </a:extLst>
          </p:cNvPr>
          <p:cNvGrpSpPr/>
          <p:nvPr/>
        </p:nvGrpSpPr>
        <p:grpSpPr>
          <a:xfrm>
            <a:off x="814461" y="794343"/>
            <a:ext cx="3699300" cy="4007930"/>
            <a:chOff x="1042556" y="957065"/>
            <a:chExt cx="3549300" cy="3867535"/>
          </a:xfrm>
        </p:grpSpPr>
        <p:pic>
          <p:nvPicPr>
            <p:cNvPr id="101" name="Google Shape;10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58886" y="1475625"/>
              <a:ext cx="3110576" cy="3348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8"/>
            <p:cNvSpPr/>
            <p:nvPr/>
          </p:nvSpPr>
          <p:spPr>
            <a:xfrm>
              <a:off x="3316860" y="2464452"/>
              <a:ext cx="790500" cy="385800"/>
            </a:xfrm>
            <a:prstGeom prst="donut">
              <a:avLst>
                <a:gd name="adj" fmla="val 275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rot="5400000">
              <a:off x="2414060" y="3290450"/>
              <a:ext cx="1344000" cy="385800"/>
            </a:xfrm>
            <a:prstGeom prst="donut">
              <a:avLst>
                <a:gd name="adj" fmla="val 2755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FFF00">
                  <a:alpha val="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;p17">
              <a:extLst>
                <a:ext uri="{FF2B5EF4-FFF2-40B4-BE49-F238E27FC236}">
                  <a16:creationId xmlns:a16="http://schemas.microsoft.com/office/drawing/2014/main" id="{13259E75-FDB2-5FD5-23D7-68D35EFE02E3}"/>
                </a:ext>
              </a:extLst>
            </p:cNvPr>
            <p:cNvSpPr txBox="1"/>
            <p:nvPr/>
          </p:nvSpPr>
          <p:spPr>
            <a:xfrm>
              <a:off x="1042556" y="957065"/>
              <a:ext cx="3549300" cy="53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dirty="0">
                  <a:solidFill>
                    <a:srgbClr val="000000"/>
                  </a:solidFill>
                  <a:latin typeface="Lato" panose="020F0502020204030203" pitchFamily="34" charset="0"/>
                  <a:ea typeface="Calibri"/>
                  <a:cs typeface="Lato" panose="020F0502020204030203" pitchFamily="34" charset="0"/>
                  <a:sym typeface="Calibri"/>
                </a:rPr>
                <a:t>Very Hot Weather (Over 80°F - Sample of 153 games):</a:t>
              </a:r>
              <a:endParaRPr lang="en-US" sz="1600" dirty="0"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1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Creation Processes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I began with a decomposition of the response variable (</a:t>
            </a:r>
            <a:r>
              <a:rPr lang="en" sz="1700" dirty="0" err="1">
                <a:solidFill>
                  <a:schemeClr val="accent1"/>
                </a:solidFill>
              </a:rPr>
              <a:t>TotalScore</a:t>
            </a:r>
            <a:r>
              <a:rPr lang="en" sz="1700" dirty="0">
                <a:solidFill>
                  <a:schemeClr val="accent1"/>
                </a:solidFill>
              </a:rPr>
              <a:t>), followed by the creation and analysis of a Holt-Winters model and an ARIMA model</a:t>
            </a:r>
            <a:br>
              <a:rPr lang="en" sz="1700" dirty="0">
                <a:solidFill>
                  <a:schemeClr val="accent1"/>
                </a:solidFill>
              </a:rPr>
            </a:b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Decided to use one team’s data (the Seattle Seahawks) in order to build my preliminary models </a:t>
            </a:r>
            <a:endParaRPr sz="1700" dirty="0">
              <a:solidFill>
                <a:schemeClr val="accent1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○"/>
            </a:pPr>
            <a:r>
              <a:rPr lang="en" sz="1700" dirty="0">
                <a:solidFill>
                  <a:schemeClr val="accent1"/>
                </a:solidFill>
              </a:rPr>
              <a:t>Split into a training set and test set for each model</a:t>
            </a:r>
            <a:br>
              <a:rPr lang="en" sz="1700" dirty="0">
                <a:solidFill>
                  <a:schemeClr val="accent1"/>
                </a:solidFill>
              </a:rPr>
            </a:b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Created a data frame containing Total Score, Average Wind Speed, Average Temperature, Average Humidity, and Precipitation</a:t>
            </a:r>
            <a:br>
              <a:rPr lang="en" sz="1700" dirty="0">
                <a:solidFill>
                  <a:schemeClr val="accent1"/>
                </a:solidFill>
              </a:rPr>
            </a:br>
            <a:endParaRPr sz="1700" dirty="0">
              <a:solidFill>
                <a:schemeClr val="accent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●"/>
            </a:pPr>
            <a:r>
              <a:rPr lang="en" sz="1700" dirty="0">
                <a:solidFill>
                  <a:schemeClr val="accent1"/>
                </a:solidFill>
              </a:rPr>
              <a:t>Compared values forecasted by training set to actual values from test set to determine model accuracy</a:t>
            </a:r>
            <a:endParaRPr sz="1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of Total Score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788838"/>
            <a:ext cx="6000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Holt-Winters Output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2954500"/>
            <a:ext cx="85206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Based on the decomposition done in the previous slide, a pattern in the seasonality component can be observed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the Holt-Winters function indicates that there is seasonality (as shown by the gamma)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 </a:t>
            </a:r>
            <a:r>
              <a:rPr lang="en-US" dirty="0"/>
              <a:t>account for </a:t>
            </a:r>
            <a:r>
              <a:rPr lang="en" dirty="0"/>
              <a:t>seasonality in the model, the gamma parameter is set to .26</a:t>
            </a: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95" y="941250"/>
            <a:ext cx="7906618" cy="193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9098</TotalTime>
  <Words>1224</Words>
  <Application>Microsoft Macintosh PowerPoint</Application>
  <PresentationFormat>On-screen Show (16:9)</PresentationFormat>
  <Paragraphs>164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Lato</vt:lpstr>
      <vt:lpstr>Playfair Display</vt:lpstr>
      <vt:lpstr>Courier New</vt:lpstr>
      <vt:lpstr>Arial</vt:lpstr>
      <vt:lpstr>Coral</vt:lpstr>
      <vt:lpstr>PowerPoint Presentation</vt:lpstr>
      <vt:lpstr>Background</vt:lpstr>
      <vt:lpstr>PowerPoint Presentation</vt:lpstr>
      <vt:lpstr>Preliminary Analysis</vt:lpstr>
      <vt:lpstr>PowerPoint Presentation</vt:lpstr>
      <vt:lpstr>PowerPoint Presentation</vt:lpstr>
      <vt:lpstr>Model Creation Processes</vt:lpstr>
      <vt:lpstr>Decomposition of Total Score</vt:lpstr>
      <vt:lpstr>Holt-Winters Output</vt:lpstr>
      <vt:lpstr>Holt-Winters Filtering on Total Score</vt:lpstr>
      <vt:lpstr>Holt-Winters Forecast and Accuracy</vt:lpstr>
      <vt:lpstr>Box Test on Holt-Winters Forecast</vt:lpstr>
      <vt:lpstr>ARIMA Model </vt:lpstr>
      <vt:lpstr>ARIMA Model Output (cont.)</vt:lpstr>
      <vt:lpstr>ARIMA Forecast</vt:lpstr>
      <vt:lpstr>ARIMA Forecast Accuracy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Dev Misra</dc:creator>
  <cp:lastModifiedBy>Dev Misra</cp:lastModifiedBy>
  <cp:revision>20</cp:revision>
  <dcterms:modified xsi:type="dcterms:W3CDTF">2025-02-06T02:00:49Z</dcterms:modified>
</cp:coreProperties>
</file>