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57" r:id="rId7"/>
    <p:sldId id="258" r:id="rId8"/>
    <p:sldId id="259" r:id="rId9"/>
    <p:sldId id="260" r:id="rId10"/>
    <p:sldId id="274" r:id="rId11"/>
    <p:sldId id="273" r:id="rId12"/>
    <p:sldId id="261" r:id="rId13"/>
    <p:sldId id="262" r:id="rId14"/>
    <p:sldId id="264" r:id="rId15"/>
    <p:sldId id="266" r:id="rId16"/>
    <p:sldId id="275" r:id="rId17"/>
    <p:sldId id="276" r:id="rId18"/>
    <p:sldId id="267" r:id="rId19"/>
    <p:sldId id="268"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9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2F09-EE97-4A31-A9ED-E2EFF7E912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547B943-E9E3-479F-BFF4-64FE2A11E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77AA2A-2E53-4101-AF51-3805AF9554EC}"/>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19C421B0-CDDC-47B3-B75D-3ED844F4B3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566B3C-1B2E-4026-8C1D-8AF8BE7E2375}"/>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56053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7FC7-64CD-4485-9F00-3311677817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9EC5B-C902-4519-8C65-39881B7174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1033F-1B1B-41D9-98C0-DDEFA2A1F103}"/>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DBAF9459-3413-4BF3-B132-A19A4D311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9D7BA0-B144-448E-BDD4-961E1E1872E3}"/>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142123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951BD-C885-4EE8-B980-14CF2EFA0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5A646C-780D-4F33-A162-0581FBF52D1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213EC-87E5-481C-843C-9076FB926FB7}"/>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10F52C42-D6B9-46D4-B611-5EADCF67F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14A1F-DCE4-464B-86FA-39E488C8E870}"/>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1377030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1ECA-9003-45CE-97F1-D9327F4A92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029301-4C8C-41F8-8828-E70C449E81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CDFA13-B31A-42BC-8677-651B0F7163E5}"/>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71FB2D2D-FD09-4C82-AB82-463946C7D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E2EF5-6C67-4D9B-817F-5E8B5E9B3AF1}"/>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160789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99D0-B60F-47DB-A58C-E3BBE17AA7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4086D2-AE4F-4FF7-BEE8-ECD08CCBF0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14812C-1544-4687-B450-47A5C7831F80}"/>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A5ED5E07-F576-45DE-9684-7ACD9DAB6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42458C-CB5B-4DF5-B6C3-F62107550769}"/>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2321783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9226-3576-4558-9B1D-1313E2CCAB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2A05FC-464E-492D-AA4F-4AFE74A7BF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A172CA-FE3C-453C-B3AC-1B3AF090063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7D0105-46A3-4C6C-B32F-867239EA380D}"/>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6" name="Footer Placeholder 5">
            <a:extLst>
              <a:ext uri="{FF2B5EF4-FFF2-40B4-BE49-F238E27FC236}">
                <a16:creationId xmlns:a16="http://schemas.microsoft.com/office/drawing/2014/main" id="{86C4AF5F-EF11-4645-91CD-73B5C3EE4F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AFB05-A1B7-42C6-9434-ACEE2B609EBC}"/>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313804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8A8D-E998-48B2-A588-41E956527F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5C0A1-5EE7-4FDF-BA59-BDDB29527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639E43-7EA8-4465-8248-3695A5A335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168C88-090F-4CF0-A15E-6EF6A6C99C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701EAA-ECD7-4C60-958D-41F7C6F55F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10A84A-97F5-4D7C-8509-E8C831DF83BA}"/>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8" name="Footer Placeholder 7">
            <a:extLst>
              <a:ext uri="{FF2B5EF4-FFF2-40B4-BE49-F238E27FC236}">
                <a16:creationId xmlns:a16="http://schemas.microsoft.com/office/drawing/2014/main" id="{701627E0-525D-4715-993B-4041E8A207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413DF8-F239-4DD6-99E9-8F0B02B8AA90}"/>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190005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2A56-146F-4184-81E5-F059895425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DF35A-2E33-473E-9825-534BA897040C}"/>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4" name="Footer Placeholder 3">
            <a:extLst>
              <a:ext uri="{FF2B5EF4-FFF2-40B4-BE49-F238E27FC236}">
                <a16:creationId xmlns:a16="http://schemas.microsoft.com/office/drawing/2014/main" id="{01610A48-6A2C-4165-8C40-5F3D828DC2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99C696-BC6F-46D4-8C6E-C19733910696}"/>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257082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07634-F1F8-490A-B536-56D76C802160}"/>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3" name="Footer Placeholder 2">
            <a:extLst>
              <a:ext uri="{FF2B5EF4-FFF2-40B4-BE49-F238E27FC236}">
                <a16:creationId xmlns:a16="http://schemas.microsoft.com/office/drawing/2014/main" id="{1E3A3BE0-545C-4416-82FB-DF5EB588C6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241FFA-F2DA-48FA-9C0F-F7D413B1C9CD}"/>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220993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8101-3318-4D70-9BAC-5B4DE1265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598F2A-FEF6-40F3-A97A-CF558B0A5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946B72-A57A-438D-9A62-B3A1BAD48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43569D-3FD3-4389-9DEF-B3BCC5090DA9}"/>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6" name="Footer Placeholder 5">
            <a:extLst>
              <a:ext uri="{FF2B5EF4-FFF2-40B4-BE49-F238E27FC236}">
                <a16:creationId xmlns:a16="http://schemas.microsoft.com/office/drawing/2014/main" id="{6A5F0229-55F1-4149-868F-7E4AA13584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E5E9BE-018F-46E5-9651-73D68549B24A}"/>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332943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941F-31BE-4D94-903D-AAF7CA0C5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0F8F29-0765-4A0C-82DC-0DB4E5A36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972902-4060-42A9-B4DF-B77FD0E6D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E73FF69-09B6-4F43-B7F2-F327FB522CCF}"/>
              </a:ext>
            </a:extLst>
          </p:cNvPr>
          <p:cNvSpPr>
            <a:spLocks noGrp="1"/>
          </p:cNvSpPr>
          <p:nvPr>
            <p:ph type="dt" sz="half" idx="10"/>
          </p:nvPr>
        </p:nvSpPr>
        <p:spPr/>
        <p:txBody>
          <a:bodyPr/>
          <a:lstStyle/>
          <a:p>
            <a:fld id="{871A82A5-A724-4F8D-9D9C-4A0FC3A3398E}" type="datetimeFigureOut">
              <a:rPr lang="en-IN" smtClean="0"/>
              <a:t>07-04-2025</a:t>
            </a:fld>
            <a:endParaRPr lang="en-IN"/>
          </a:p>
        </p:txBody>
      </p:sp>
      <p:sp>
        <p:nvSpPr>
          <p:cNvPr id="6" name="Footer Placeholder 5">
            <a:extLst>
              <a:ext uri="{FF2B5EF4-FFF2-40B4-BE49-F238E27FC236}">
                <a16:creationId xmlns:a16="http://schemas.microsoft.com/office/drawing/2014/main" id="{BF0A9A54-6901-4723-BDCB-E5793FDDB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86A8BE-4558-4259-AFD7-C1F92AD32536}"/>
              </a:ext>
            </a:extLst>
          </p:cNvPr>
          <p:cNvSpPr>
            <a:spLocks noGrp="1"/>
          </p:cNvSpPr>
          <p:nvPr>
            <p:ph type="sldNum" sz="quarter" idx="12"/>
          </p:nvPr>
        </p:nvSpPr>
        <p:spPr/>
        <p:txBody>
          <a:bodyPr/>
          <a:lstStyle/>
          <a:p>
            <a:fld id="{1C5387A8-216B-4B1C-A217-9DACE714B0CB}" type="slidenum">
              <a:rPr lang="en-IN" smtClean="0"/>
              <a:t>‹#›</a:t>
            </a:fld>
            <a:endParaRPr lang="en-IN"/>
          </a:p>
        </p:txBody>
      </p:sp>
    </p:spTree>
    <p:extLst>
      <p:ext uri="{BB962C8B-B14F-4D97-AF65-F5344CB8AC3E}">
        <p14:creationId xmlns:p14="http://schemas.microsoft.com/office/powerpoint/2010/main" val="3717069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50E44-829A-40D0-BA17-EE653B2A23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D8566D-9A93-4AD7-B802-AEE05B9745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104931-95D6-400A-8C74-55068931B3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A82A5-A724-4F8D-9D9C-4A0FC3A3398E}" type="datetimeFigureOut">
              <a:rPr lang="en-IN" smtClean="0"/>
              <a:t>07-04-2025</a:t>
            </a:fld>
            <a:endParaRPr lang="en-IN"/>
          </a:p>
        </p:txBody>
      </p:sp>
      <p:sp>
        <p:nvSpPr>
          <p:cNvPr id="5" name="Footer Placeholder 4">
            <a:extLst>
              <a:ext uri="{FF2B5EF4-FFF2-40B4-BE49-F238E27FC236}">
                <a16:creationId xmlns:a16="http://schemas.microsoft.com/office/drawing/2014/main" id="{638C28B9-E01C-4E41-9FD9-E494DF759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63D56D-ABE3-4DBD-84CF-F038500AF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5387A8-216B-4B1C-A217-9DACE714B0CB}" type="slidenum">
              <a:rPr lang="en-IN" smtClean="0"/>
              <a:t>‹#›</a:t>
            </a:fld>
            <a:endParaRPr lang="en-IN"/>
          </a:p>
        </p:txBody>
      </p:sp>
    </p:spTree>
    <p:extLst>
      <p:ext uri="{BB962C8B-B14F-4D97-AF65-F5344CB8AC3E}">
        <p14:creationId xmlns:p14="http://schemas.microsoft.com/office/powerpoint/2010/main" val="2789076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451B5-61C4-441F-AE53-BF2E2CE4C1BF}"/>
              </a:ext>
            </a:extLst>
          </p:cNvPr>
          <p:cNvSpPr>
            <a:spLocks noGrp="1"/>
          </p:cNvSpPr>
          <p:nvPr>
            <p:ph type="ctrTitle"/>
          </p:nvPr>
        </p:nvSpPr>
        <p:spPr/>
        <p:txBody>
          <a:bodyPr/>
          <a:lstStyle/>
          <a:p>
            <a:r>
              <a:rPr lang="en-US" dirty="0"/>
              <a:t>ANALYSIS OF BIKE SHARING DATA</a:t>
            </a:r>
            <a:endParaRPr lang="en-IN" dirty="0"/>
          </a:p>
        </p:txBody>
      </p:sp>
    </p:spTree>
    <p:extLst>
      <p:ext uri="{BB962C8B-B14F-4D97-AF65-F5344CB8AC3E}">
        <p14:creationId xmlns:p14="http://schemas.microsoft.com/office/powerpoint/2010/main" val="2644148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51A-5AFA-4F57-9DCB-F408CE1D66CF}"/>
              </a:ext>
            </a:extLst>
          </p:cNvPr>
          <p:cNvSpPr>
            <a:spLocks noGrp="1"/>
          </p:cNvSpPr>
          <p:nvPr>
            <p:ph type="title"/>
          </p:nvPr>
        </p:nvSpPr>
        <p:spPr/>
        <p:txBody>
          <a:bodyPr/>
          <a:lstStyle/>
          <a:p>
            <a:pPr algn="ctr"/>
            <a:r>
              <a:rPr lang="en-US" dirty="0"/>
              <a:t>UNDERSTANDINGS FROM CLUSTERED BAR CHART</a:t>
            </a:r>
            <a:endParaRPr lang="en-IN" dirty="0"/>
          </a:p>
        </p:txBody>
      </p:sp>
      <p:sp>
        <p:nvSpPr>
          <p:cNvPr id="3" name="Content Placeholder 2">
            <a:extLst>
              <a:ext uri="{FF2B5EF4-FFF2-40B4-BE49-F238E27FC236}">
                <a16:creationId xmlns:a16="http://schemas.microsoft.com/office/drawing/2014/main" id="{7F568659-B3A6-4CA5-B855-6B1609BC33A6}"/>
              </a:ext>
            </a:extLst>
          </p:cNvPr>
          <p:cNvSpPr>
            <a:spLocks noGrp="1"/>
          </p:cNvSpPr>
          <p:nvPr>
            <p:ph idx="1"/>
          </p:nvPr>
        </p:nvSpPr>
        <p:spPr/>
        <p:txBody>
          <a:bodyPr/>
          <a:lstStyle/>
          <a:p>
            <a:r>
              <a:rPr lang="en-IN" dirty="0"/>
              <a:t>Casual riders are mostly ride in weekend and members are mostly ride in weekdays. Which means casual riders are occasional or leisure riders and members are mostly commute to works.</a:t>
            </a:r>
          </a:p>
          <a:p>
            <a:endParaRPr lang="en-IN" dirty="0"/>
          </a:p>
        </p:txBody>
      </p:sp>
    </p:spTree>
    <p:extLst>
      <p:ext uri="{BB962C8B-B14F-4D97-AF65-F5344CB8AC3E}">
        <p14:creationId xmlns:p14="http://schemas.microsoft.com/office/powerpoint/2010/main" val="141027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4C3C-32D9-4F9B-A2C5-6BA7AA4809BA}"/>
              </a:ext>
            </a:extLst>
          </p:cNvPr>
          <p:cNvSpPr>
            <a:spLocks noGrp="1"/>
          </p:cNvSpPr>
          <p:nvPr>
            <p:ph type="title"/>
          </p:nvPr>
        </p:nvSpPr>
        <p:spPr/>
        <p:txBody>
          <a:bodyPr/>
          <a:lstStyle/>
          <a:p>
            <a:pPr algn="ctr"/>
            <a:r>
              <a:rPr lang="en-US" dirty="0"/>
              <a:t>PIE CHART FOR CONTRIBUTION UNDERSTANDING</a:t>
            </a:r>
            <a:endParaRPr lang="en-IN" dirty="0"/>
          </a:p>
        </p:txBody>
      </p:sp>
      <p:sp>
        <p:nvSpPr>
          <p:cNvPr id="3" name="Content Placeholder 2">
            <a:extLst>
              <a:ext uri="{FF2B5EF4-FFF2-40B4-BE49-F238E27FC236}">
                <a16:creationId xmlns:a16="http://schemas.microsoft.com/office/drawing/2014/main" id="{F2C769F9-BFEB-4E45-BF1E-A27767951140}"/>
              </a:ext>
            </a:extLst>
          </p:cNvPr>
          <p:cNvSpPr>
            <a:spLocks noGrp="1"/>
          </p:cNvSpPr>
          <p:nvPr>
            <p:ph idx="1"/>
          </p:nvPr>
        </p:nvSpPr>
        <p:spPr/>
        <p:txBody>
          <a:bodyPr/>
          <a:lstStyle/>
          <a:p>
            <a:r>
              <a:rPr lang="en-US" dirty="0"/>
              <a:t>Use pivot table to understand the contributions of each user type in frequency of rides and total duration of rides.</a:t>
            </a:r>
          </a:p>
          <a:p>
            <a:r>
              <a:rPr lang="en-US" dirty="0"/>
              <a:t>Use pie chart to represent the each user type contribution in percentage for both years dataset </a:t>
            </a:r>
          </a:p>
          <a:p>
            <a:r>
              <a:rPr lang="en-US" dirty="0"/>
              <a:t>Which provides the depth understanding of members and casual riders contribution in total rides and find out which type of users trip duration is long.</a:t>
            </a:r>
          </a:p>
        </p:txBody>
      </p:sp>
    </p:spTree>
    <p:extLst>
      <p:ext uri="{BB962C8B-B14F-4D97-AF65-F5344CB8AC3E}">
        <p14:creationId xmlns:p14="http://schemas.microsoft.com/office/powerpoint/2010/main" val="200172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A567-2E32-4834-BC30-0AF4AB5F2489}"/>
              </a:ext>
            </a:extLst>
          </p:cNvPr>
          <p:cNvSpPr>
            <a:spLocks noGrp="1"/>
          </p:cNvSpPr>
          <p:nvPr>
            <p:ph type="title"/>
          </p:nvPr>
        </p:nvSpPr>
        <p:spPr/>
        <p:txBody>
          <a:bodyPr/>
          <a:lstStyle/>
          <a:p>
            <a:pPr algn="ctr"/>
            <a:r>
              <a:rPr lang="en-US" dirty="0"/>
              <a:t>2019 – CUSTOMERS VS SUBSCRIBERS BY 		NUMBER OF RIDES</a:t>
            </a:r>
            <a:endParaRPr lang="en-IN" dirty="0"/>
          </a:p>
        </p:txBody>
      </p:sp>
      <p:pic>
        <p:nvPicPr>
          <p:cNvPr id="9" name="Content Placeholder 8">
            <a:extLst>
              <a:ext uri="{FF2B5EF4-FFF2-40B4-BE49-F238E27FC236}">
                <a16:creationId xmlns:a16="http://schemas.microsoft.com/office/drawing/2014/main" id="{EED85B08-1E30-4BCE-BE66-8881D500A2B4}"/>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191683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5F36-8EE7-419A-B02F-C0F12695554E}"/>
              </a:ext>
            </a:extLst>
          </p:cNvPr>
          <p:cNvSpPr>
            <a:spLocks noGrp="1"/>
          </p:cNvSpPr>
          <p:nvPr>
            <p:ph type="title"/>
          </p:nvPr>
        </p:nvSpPr>
        <p:spPr/>
        <p:txBody>
          <a:bodyPr/>
          <a:lstStyle/>
          <a:p>
            <a:pPr algn="ctr"/>
            <a:r>
              <a:rPr lang="en-US" dirty="0"/>
              <a:t>2019 – CUSTOMERS VS SUBSCRIBERS BY 			TOTAL DURATION OF TRIP</a:t>
            </a:r>
            <a:endParaRPr lang="en-IN" dirty="0"/>
          </a:p>
        </p:txBody>
      </p:sp>
      <p:pic>
        <p:nvPicPr>
          <p:cNvPr id="6" name="Content Placeholder 5">
            <a:extLst>
              <a:ext uri="{FF2B5EF4-FFF2-40B4-BE49-F238E27FC236}">
                <a16:creationId xmlns:a16="http://schemas.microsoft.com/office/drawing/2014/main" id="{1ED33294-B095-4CAA-88C3-CF443E0B4DD7}"/>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125863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A567-2E32-4834-BC30-0AF4AB5F2489}"/>
              </a:ext>
            </a:extLst>
          </p:cNvPr>
          <p:cNvSpPr>
            <a:spLocks noGrp="1"/>
          </p:cNvSpPr>
          <p:nvPr>
            <p:ph type="title"/>
          </p:nvPr>
        </p:nvSpPr>
        <p:spPr/>
        <p:txBody>
          <a:bodyPr/>
          <a:lstStyle/>
          <a:p>
            <a:r>
              <a:rPr lang="en-US" dirty="0"/>
              <a:t>2020 – CUSTOMERS VS SUBSCRIBERS BY 				NUMBER OF RIDES</a:t>
            </a:r>
            <a:endParaRPr lang="en-IN" dirty="0"/>
          </a:p>
        </p:txBody>
      </p:sp>
      <p:pic>
        <p:nvPicPr>
          <p:cNvPr id="7" name="Content Placeholder 6">
            <a:extLst>
              <a:ext uri="{FF2B5EF4-FFF2-40B4-BE49-F238E27FC236}">
                <a16:creationId xmlns:a16="http://schemas.microsoft.com/office/drawing/2014/main" id="{BBC9660B-1C78-4193-A0B1-F9D638E914BA}"/>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406799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5F36-8EE7-419A-B02F-C0F12695554E}"/>
              </a:ext>
            </a:extLst>
          </p:cNvPr>
          <p:cNvSpPr>
            <a:spLocks noGrp="1"/>
          </p:cNvSpPr>
          <p:nvPr>
            <p:ph type="title"/>
          </p:nvPr>
        </p:nvSpPr>
        <p:spPr/>
        <p:txBody>
          <a:bodyPr/>
          <a:lstStyle/>
          <a:p>
            <a:r>
              <a:rPr lang="en-US" dirty="0"/>
              <a:t>2020 – CUSTOMERS VS SUBSCRIBERS BY 			TOTAL DURATION OF TRIP</a:t>
            </a:r>
            <a:endParaRPr lang="en-IN" dirty="0"/>
          </a:p>
        </p:txBody>
      </p:sp>
      <p:pic>
        <p:nvPicPr>
          <p:cNvPr id="10" name="Content Placeholder 9">
            <a:extLst>
              <a:ext uri="{FF2B5EF4-FFF2-40B4-BE49-F238E27FC236}">
                <a16:creationId xmlns:a16="http://schemas.microsoft.com/office/drawing/2014/main" id="{80E5CF7B-B3DB-4613-B4DA-743E890E1C53}"/>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367334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5A33-A2C6-4BEF-9023-4963146C11AF}"/>
              </a:ext>
            </a:extLst>
          </p:cNvPr>
          <p:cNvSpPr>
            <a:spLocks noGrp="1"/>
          </p:cNvSpPr>
          <p:nvPr>
            <p:ph type="title"/>
          </p:nvPr>
        </p:nvSpPr>
        <p:spPr/>
        <p:txBody>
          <a:bodyPr/>
          <a:lstStyle/>
          <a:p>
            <a:pPr algn="ctr"/>
            <a:r>
              <a:rPr lang="en-US" dirty="0"/>
              <a:t>UNDERSTANDINGS FROM PIE CHART</a:t>
            </a:r>
            <a:endParaRPr lang="en-IN" dirty="0"/>
          </a:p>
        </p:txBody>
      </p:sp>
      <p:sp>
        <p:nvSpPr>
          <p:cNvPr id="3" name="Content Placeholder 2">
            <a:extLst>
              <a:ext uri="{FF2B5EF4-FFF2-40B4-BE49-F238E27FC236}">
                <a16:creationId xmlns:a16="http://schemas.microsoft.com/office/drawing/2014/main" id="{F30B3E2B-D608-4B3B-9045-98968B2B6BE2}"/>
              </a:ext>
            </a:extLst>
          </p:cNvPr>
          <p:cNvSpPr>
            <a:spLocks noGrp="1"/>
          </p:cNvSpPr>
          <p:nvPr>
            <p:ph idx="1"/>
          </p:nvPr>
        </p:nvSpPr>
        <p:spPr/>
        <p:txBody>
          <a:bodyPr/>
          <a:lstStyle/>
          <a:p>
            <a:r>
              <a:rPr lang="en-US" dirty="0"/>
              <a:t>2019-The frequency of casual ride is just 6% but their contribution is 23% in trip durations which shows casual riders ride for long durations.</a:t>
            </a:r>
          </a:p>
          <a:p>
            <a:r>
              <a:rPr lang="en-US" dirty="0"/>
              <a:t>2020-The frequency of casual riders 11% but their contribution is 49% in trip duration which shows the casual riders ride long durations and compare to 2019 both casual and members are increased </a:t>
            </a:r>
          </a:p>
          <a:p>
            <a:r>
              <a:rPr lang="en-US" dirty="0"/>
              <a:t>The frequency of members are high in both years but the average contribution in trip duration is low compare to casual riders</a:t>
            </a:r>
            <a:endParaRPr lang="en-IN" dirty="0"/>
          </a:p>
        </p:txBody>
      </p:sp>
    </p:spTree>
    <p:extLst>
      <p:ext uri="{BB962C8B-B14F-4D97-AF65-F5344CB8AC3E}">
        <p14:creationId xmlns:p14="http://schemas.microsoft.com/office/powerpoint/2010/main" val="3635860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B3324-9E62-48A8-B122-B0D3EE85CBCA}"/>
              </a:ext>
            </a:extLst>
          </p:cNvPr>
          <p:cNvSpPr>
            <a:spLocks noGrp="1"/>
          </p:cNvSpPr>
          <p:nvPr>
            <p:ph type="title"/>
          </p:nvPr>
        </p:nvSpPr>
        <p:spPr/>
        <p:txBody>
          <a:bodyPr/>
          <a:lstStyle/>
          <a:p>
            <a:r>
              <a:rPr lang="en-US" dirty="0"/>
              <a:t>PIE CHART TO COMPARE USERS BY YEARS</a:t>
            </a:r>
            <a:endParaRPr lang="en-IN" dirty="0"/>
          </a:p>
        </p:txBody>
      </p:sp>
      <p:sp>
        <p:nvSpPr>
          <p:cNvPr id="3" name="Content Placeholder 2">
            <a:extLst>
              <a:ext uri="{FF2B5EF4-FFF2-40B4-BE49-F238E27FC236}">
                <a16:creationId xmlns:a16="http://schemas.microsoft.com/office/drawing/2014/main" id="{686D997F-5536-41A9-AADB-B5F3F14823E0}"/>
              </a:ext>
            </a:extLst>
          </p:cNvPr>
          <p:cNvSpPr>
            <a:spLocks noGrp="1"/>
          </p:cNvSpPr>
          <p:nvPr>
            <p:ph idx="1"/>
          </p:nvPr>
        </p:nvSpPr>
        <p:spPr/>
        <p:txBody>
          <a:bodyPr/>
          <a:lstStyle/>
          <a:p>
            <a:r>
              <a:rPr lang="en-US" dirty="0"/>
              <a:t>Use a pivot table to create a pie chart using user type and frequency of rides .</a:t>
            </a:r>
          </a:p>
          <a:p>
            <a:r>
              <a:rPr lang="en-US" dirty="0"/>
              <a:t>Create separate pie charts for each user type and understand the contribution by years 2019 and 2020.</a:t>
            </a:r>
          </a:p>
          <a:p>
            <a:r>
              <a:rPr lang="en-US" dirty="0"/>
              <a:t>This helps to find the difference in years for each user type.</a:t>
            </a:r>
          </a:p>
        </p:txBody>
      </p:sp>
    </p:spTree>
    <p:extLst>
      <p:ext uri="{BB962C8B-B14F-4D97-AF65-F5344CB8AC3E}">
        <p14:creationId xmlns:p14="http://schemas.microsoft.com/office/powerpoint/2010/main" val="137885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D166-EE1B-4B13-9810-A6C2A5660253}"/>
              </a:ext>
            </a:extLst>
          </p:cNvPr>
          <p:cNvSpPr>
            <a:spLocks noGrp="1"/>
          </p:cNvSpPr>
          <p:nvPr>
            <p:ph type="title"/>
          </p:nvPr>
        </p:nvSpPr>
        <p:spPr/>
        <p:txBody>
          <a:bodyPr/>
          <a:lstStyle/>
          <a:p>
            <a:pPr algn="ctr"/>
            <a:r>
              <a:rPr lang="en-US" dirty="0"/>
              <a:t>TOTAL MEMBER RIDES BY YEARS</a:t>
            </a:r>
            <a:endParaRPr lang="en-IN" dirty="0"/>
          </a:p>
        </p:txBody>
      </p:sp>
      <p:pic>
        <p:nvPicPr>
          <p:cNvPr id="15" name="Content Placeholder 14">
            <a:extLst>
              <a:ext uri="{FF2B5EF4-FFF2-40B4-BE49-F238E27FC236}">
                <a16:creationId xmlns:a16="http://schemas.microsoft.com/office/drawing/2014/main" id="{4E6F16F7-96B4-47F5-81D8-3ACFEDC65EEC}"/>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2661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1C194-3B8A-4ABB-A145-8C7FB127149C}"/>
              </a:ext>
            </a:extLst>
          </p:cNvPr>
          <p:cNvSpPr>
            <a:spLocks noGrp="1"/>
          </p:cNvSpPr>
          <p:nvPr>
            <p:ph type="title"/>
          </p:nvPr>
        </p:nvSpPr>
        <p:spPr/>
        <p:txBody>
          <a:bodyPr/>
          <a:lstStyle/>
          <a:p>
            <a:pPr algn="ctr"/>
            <a:r>
              <a:rPr lang="en-US" dirty="0"/>
              <a:t>TOTAL CASUAL RIDES BY YEARS</a:t>
            </a:r>
            <a:endParaRPr lang="en-IN" dirty="0"/>
          </a:p>
        </p:txBody>
      </p:sp>
      <p:pic>
        <p:nvPicPr>
          <p:cNvPr id="13" name="Content Placeholder 12">
            <a:extLst>
              <a:ext uri="{FF2B5EF4-FFF2-40B4-BE49-F238E27FC236}">
                <a16:creationId xmlns:a16="http://schemas.microsoft.com/office/drawing/2014/main" id="{4AFB1971-02FF-4C4F-ABE1-C99A440E122D}"/>
              </a:ext>
            </a:extLst>
          </p:cNvPr>
          <p:cNvPicPr>
            <a:picLocks noGrp="1" noChangeAspect="1"/>
          </p:cNvPicPr>
          <p:nvPr>
            <p:ph idx="1"/>
          </p:nvPr>
        </p:nvPicPr>
        <p:blipFill>
          <a:blip r:embed="rId2"/>
          <a:stretch>
            <a:fillRect/>
          </a:stretch>
        </p:blipFill>
        <p:spPr>
          <a:xfrm>
            <a:off x="842704" y="1825625"/>
            <a:ext cx="10506592" cy="4351338"/>
          </a:xfrm>
          <a:prstGeom prst="rect">
            <a:avLst/>
          </a:prstGeom>
        </p:spPr>
      </p:pic>
    </p:spTree>
    <p:extLst>
      <p:ext uri="{BB962C8B-B14F-4D97-AF65-F5344CB8AC3E}">
        <p14:creationId xmlns:p14="http://schemas.microsoft.com/office/powerpoint/2010/main" val="2652411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18FC-A41A-4F31-8CC8-D74150A41599}"/>
              </a:ext>
            </a:extLst>
          </p:cNvPr>
          <p:cNvSpPr>
            <a:spLocks noGrp="1"/>
          </p:cNvSpPr>
          <p:nvPr>
            <p:ph type="title"/>
          </p:nvPr>
        </p:nvSpPr>
        <p:spPr/>
        <p:txBody>
          <a:bodyPr/>
          <a:lstStyle/>
          <a:p>
            <a:pPr algn="ctr"/>
            <a:r>
              <a:rPr lang="en-US" dirty="0"/>
              <a:t>INTRODUCATION</a:t>
            </a:r>
            <a:endParaRPr lang="en-IN" dirty="0"/>
          </a:p>
        </p:txBody>
      </p:sp>
      <p:sp>
        <p:nvSpPr>
          <p:cNvPr id="3" name="Content Placeholder 2">
            <a:extLst>
              <a:ext uri="{FF2B5EF4-FFF2-40B4-BE49-F238E27FC236}">
                <a16:creationId xmlns:a16="http://schemas.microsoft.com/office/drawing/2014/main" id="{840F675D-3F91-4650-BDA3-186778865469}"/>
              </a:ext>
            </a:extLst>
          </p:cNvPr>
          <p:cNvSpPr>
            <a:spLocks noGrp="1"/>
          </p:cNvSpPr>
          <p:nvPr>
            <p:ph idx="1"/>
          </p:nvPr>
        </p:nvSpPr>
        <p:spPr>
          <a:xfrm>
            <a:off x="838200" y="1825625"/>
            <a:ext cx="10820400" cy="4667250"/>
          </a:xfrm>
        </p:spPr>
        <p:txBody>
          <a:bodyPr/>
          <a:lstStyle/>
          <a:p>
            <a:r>
              <a:rPr lang="en-US" dirty="0">
                <a:latin typeface="Times New Roman" panose="02020603050405020304" pitchFamily="18" charset="0"/>
                <a:cs typeface="Times New Roman" panose="02020603050405020304" pitchFamily="18" charset="0"/>
              </a:rPr>
              <a:t>Case study - </a:t>
            </a:r>
            <a:r>
              <a:rPr lang="en-IN" dirty="0">
                <a:latin typeface="Times New Roman" panose="02020603050405020304" pitchFamily="18" charset="0"/>
                <a:cs typeface="Times New Roman" panose="02020603050405020304" pitchFamily="18" charset="0"/>
              </a:rPr>
              <a:t>How does a bike-share navigate speedy success?</a:t>
            </a:r>
          </a:p>
          <a:p>
            <a:r>
              <a:rPr lang="en-US" dirty="0">
                <a:latin typeface="Times New Roman" panose="02020603050405020304" pitchFamily="18" charset="0"/>
                <a:cs typeface="Times New Roman" panose="02020603050405020304" pitchFamily="18" charset="0"/>
              </a:rPr>
              <a:t>C</a:t>
            </a:r>
            <a:r>
              <a:rPr lang="en-IN" dirty="0" err="1">
                <a:latin typeface="Times New Roman" panose="02020603050405020304" pitchFamily="18" charset="0"/>
                <a:cs typeface="Times New Roman" panose="02020603050405020304" pitchFamily="18" charset="0"/>
              </a:rPr>
              <a:t>ompany</a:t>
            </a:r>
            <a:r>
              <a:rPr lang="en-IN" dirty="0">
                <a:latin typeface="Times New Roman" panose="02020603050405020304" pitchFamily="18" charset="0"/>
                <a:cs typeface="Times New Roman" panose="02020603050405020304" pitchFamily="18" charset="0"/>
              </a:rPr>
              <a:t> - Cyclistic an fictional bike sharing company in Chicago</a:t>
            </a:r>
          </a:p>
          <a:p>
            <a:r>
              <a:rPr lang="en-US" dirty="0">
                <a:latin typeface="Times New Roman" panose="02020603050405020304" pitchFamily="18" charset="0"/>
                <a:cs typeface="Times New Roman" panose="02020603050405020304" pitchFamily="18" charset="0"/>
              </a:rPr>
              <a:t>D</a:t>
            </a:r>
            <a:r>
              <a:rPr lang="en-IN" dirty="0" err="1">
                <a:latin typeface="Times New Roman" panose="02020603050405020304" pitchFamily="18" charset="0"/>
                <a:cs typeface="Times New Roman" panose="02020603050405020304" pitchFamily="18" charset="0"/>
              </a:rPr>
              <a:t>ataset</a:t>
            </a:r>
            <a:r>
              <a:rPr lang="en-IN" dirty="0">
                <a:latin typeface="Times New Roman" panose="02020603050405020304" pitchFamily="18" charset="0"/>
                <a:cs typeface="Times New Roman" panose="02020603050405020304" pitchFamily="18" charset="0"/>
              </a:rPr>
              <a:t> - Use </a:t>
            </a:r>
            <a:r>
              <a:rPr lang="en-IN" dirty="0" err="1">
                <a:latin typeface="Times New Roman" panose="02020603050405020304" pitchFamily="18" charset="0"/>
                <a:cs typeface="Times New Roman" panose="02020603050405020304" pitchFamily="18" charset="0"/>
              </a:rPr>
              <a:t>Cyclistic’s</a:t>
            </a:r>
            <a:r>
              <a:rPr lang="en-IN" dirty="0">
                <a:latin typeface="Times New Roman" panose="02020603050405020304" pitchFamily="18" charset="0"/>
                <a:cs typeface="Times New Roman" panose="02020603050405020304" pitchFamily="18" charset="0"/>
              </a:rPr>
              <a:t> historical trip data of 2019 &amp; 2020(1</a:t>
            </a:r>
            <a:r>
              <a:rPr lang="en-IN" baseline="30000" dirty="0">
                <a:latin typeface="Times New Roman" panose="02020603050405020304" pitchFamily="18" charset="0"/>
                <a:cs typeface="Times New Roman" panose="02020603050405020304" pitchFamily="18" charset="0"/>
              </a:rPr>
              <a:t>st</a:t>
            </a:r>
            <a:r>
              <a:rPr lang="en-IN" dirty="0">
                <a:latin typeface="Times New Roman" panose="02020603050405020304" pitchFamily="18" charset="0"/>
                <a:cs typeface="Times New Roman" panose="02020603050405020304" pitchFamily="18" charset="0"/>
              </a:rPr>
              <a:t> quarter)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Total d</a:t>
            </a:r>
            <a:r>
              <a:rPr lang="en-IN" dirty="0" err="1">
                <a:latin typeface="Times New Roman" panose="02020603050405020304" pitchFamily="18" charset="0"/>
                <a:cs typeface="Times New Roman" panose="02020603050405020304" pitchFamily="18" charset="0"/>
              </a:rPr>
              <a:t>ata</a:t>
            </a:r>
            <a:r>
              <a:rPr lang="en-IN" dirty="0">
                <a:latin typeface="Times New Roman" panose="02020603050405020304" pitchFamily="18" charset="0"/>
                <a:cs typeface="Times New Roman" panose="02020603050405020304" pitchFamily="18" charset="0"/>
              </a:rPr>
              <a:t> - 365069 ride data in 2019 and 426887 ride data in 2020</a:t>
            </a:r>
          </a:p>
          <a:p>
            <a:r>
              <a:rPr lang="en-US" dirty="0">
                <a:latin typeface="Times New Roman" panose="02020603050405020304" pitchFamily="18" charset="0"/>
                <a:cs typeface="Times New Roman" panose="02020603050405020304" pitchFamily="18" charset="0"/>
              </a:rPr>
              <a:t>2019 - 341906(93.65%) member rides and 23164(6.34%) casual rides</a:t>
            </a:r>
          </a:p>
          <a:p>
            <a:r>
              <a:rPr lang="en-US" dirty="0">
                <a:latin typeface="Times New Roman" panose="02020603050405020304" pitchFamily="18" charset="0"/>
                <a:cs typeface="Times New Roman" panose="02020603050405020304" pitchFamily="18" charset="0"/>
              </a:rPr>
              <a:t>2020 - 378404(88.64%) member rides and 48480(12.8%) casual rides</a:t>
            </a:r>
          </a:p>
          <a:p>
            <a:r>
              <a:rPr lang="en-US" dirty="0">
                <a:latin typeface="Times New Roman" panose="02020603050405020304" pitchFamily="18" charset="0"/>
                <a:cs typeface="Times New Roman" panose="02020603050405020304" pitchFamily="18" charset="0"/>
              </a:rPr>
              <a:t>Tool - Excel is used for this case study</a:t>
            </a:r>
          </a:p>
          <a:p>
            <a:r>
              <a:rPr lang="en-US" dirty="0">
                <a:latin typeface="Times New Roman" panose="02020603050405020304" pitchFamily="18" charset="0"/>
                <a:cs typeface="Times New Roman" panose="02020603050405020304" pitchFamily="18" charset="0"/>
              </a:rPr>
              <a:t>Question to answer - How different members and casuals use </a:t>
            </a:r>
            <a:r>
              <a:rPr lang="en-US" dirty="0" err="1">
                <a:latin typeface="Times New Roman" panose="02020603050405020304" pitchFamily="18" charset="0"/>
                <a:cs typeface="Times New Roman" panose="02020603050405020304" pitchFamily="18" charset="0"/>
              </a:rPr>
              <a:t>cyclistic</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93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60A4-C570-4D41-A6E9-25AA55E97A1B}"/>
              </a:ext>
            </a:extLst>
          </p:cNvPr>
          <p:cNvSpPr>
            <a:spLocks noGrp="1"/>
          </p:cNvSpPr>
          <p:nvPr>
            <p:ph type="title"/>
          </p:nvPr>
        </p:nvSpPr>
        <p:spPr/>
        <p:txBody>
          <a:bodyPr/>
          <a:lstStyle/>
          <a:p>
            <a:pPr algn="ctr"/>
            <a:r>
              <a:rPr lang="en-US" dirty="0"/>
              <a:t>UNDERSTANDINGS FROM YEAR WISE COTRIBUTIONS IN PIE CHART</a:t>
            </a:r>
            <a:endParaRPr lang="en-IN" dirty="0"/>
          </a:p>
        </p:txBody>
      </p:sp>
      <p:sp>
        <p:nvSpPr>
          <p:cNvPr id="3" name="Content Placeholder 2">
            <a:extLst>
              <a:ext uri="{FF2B5EF4-FFF2-40B4-BE49-F238E27FC236}">
                <a16:creationId xmlns:a16="http://schemas.microsoft.com/office/drawing/2014/main" id="{E1919A9D-7265-419E-8C58-7CDAFA4F2257}"/>
              </a:ext>
            </a:extLst>
          </p:cNvPr>
          <p:cNvSpPr>
            <a:spLocks noGrp="1"/>
          </p:cNvSpPr>
          <p:nvPr>
            <p:ph idx="1"/>
          </p:nvPr>
        </p:nvSpPr>
        <p:spPr/>
        <p:txBody>
          <a:bodyPr/>
          <a:lstStyle/>
          <a:p>
            <a:r>
              <a:rPr lang="en-US" dirty="0"/>
              <a:t>2019 member rides are 341906 and casual rides are 23163</a:t>
            </a:r>
          </a:p>
          <a:p>
            <a:r>
              <a:rPr lang="en-US" dirty="0"/>
              <a:t>2020 member rides are 378407 and casual rides are 48480</a:t>
            </a:r>
          </a:p>
          <a:p>
            <a:r>
              <a:rPr lang="en-US" dirty="0"/>
              <a:t>This shows the increase of users in both user type. </a:t>
            </a:r>
          </a:p>
          <a:p>
            <a:r>
              <a:rPr lang="en-US" dirty="0"/>
              <a:t>In members, 6% increase ride compare to 2019.</a:t>
            </a:r>
          </a:p>
          <a:p>
            <a:r>
              <a:rPr lang="en-US" dirty="0"/>
              <a:t>In casuals, 36% increase ride compare to 2019.</a:t>
            </a:r>
          </a:p>
          <a:p>
            <a:r>
              <a:rPr lang="en-US" dirty="0"/>
              <a:t>From this, we understand the companies growth increased in 2020 compared to 2019 also most attractions in casual rides.</a:t>
            </a:r>
          </a:p>
          <a:p>
            <a:endParaRPr lang="en-IN" dirty="0"/>
          </a:p>
        </p:txBody>
      </p:sp>
    </p:spTree>
    <p:extLst>
      <p:ext uri="{BB962C8B-B14F-4D97-AF65-F5344CB8AC3E}">
        <p14:creationId xmlns:p14="http://schemas.microsoft.com/office/powerpoint/2010/main" val="314569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0619E-7CDC-44E1-8B1A-41A9FD66E4C6}"/>
              </a:ext>
            </a:extLst>
          </p:cNvPr>
          <p:cNvSpPr>
            <a:spLocks noGrp="1"/>
          </p:cNvSpPr>
          <p:nvPr>
            <p:ph type="title"/>
          </p:nvPr>
        </p:nvSpPr>
        <p:spPr/>
        <p:txBody>
          <a:bodyPr/>
          <a:lstStyle/>
          <a:p>
            <a:r>
              <a:rPr lang="en-US" dirty="0"/>
              <a:t>CONCLUSION AND SUGGESIONS</a:t>
            </a:r>
            <a:endParaRPr lang="en-IN" dirty="0"/>
          </a:p>
        </p:txBody>
      </p:sp>
      <p:sp>
        <p:nvSpPr>
          <p:cNvPr id="3" name="Content Placeholder 2">
            <a:extLst>
              <a:ext uri="{FF2B5EF4-FFF2-40B4-BE49-F238E27FC236}">
                <a16:creationId xmlns:a16="http://schemas.microsoft.com/office/drawing/2014/main" id="{0D233A39-5691-4818-AD6E-84AFEBFAEFD1}"/>
              </a:ext>
            </a:extLst>
          </p:cNvPr>
          <p:cNvSpPr>
            <a:spLocks noGrp="1"/>
          </p:cNvSpPr>
          <p:nvPr>
            <p:ph idx="1"/>
          </p:nvPr>
        </p:nvSpPr>
        <p:spPr/>
        <p:txBody>
          <a:bodyPr/>
          <a:lstStyle/>
          <a:p>
            <a:r>
              <a:rPr lang="en-IN" b="1" dirty="0"/>
              <a:t>Capitalize on Casual Rider Growth</a:t>
            </a:r>
          </a:p>
          <a:p>
            <a:pPr lvl="1"/>
            <a:r>
              <a:rPr lang="en-IN" dirty="0"/>
              <a:t>The</a:t>
            </a:r>
            <a:r>
              <a:rPr lang="en-IN" b="1" dirty="0"/>
              <a:t> </a:t>
            </a:r>
            <a:r>
              <a:rPr lang="en-IN" dirty="0"/>
              <a:t>significant 36% increase in casual rides suggests a growing pool of potential members. Cyclistic should focus on converting these casual riders into annual members through strategic initiatives. These could include personalized ride summaries, in-app recommendations, and cost-saving comparisons that highlight how much users could save with a membership.</a:t>
            </a:r>
          </a:p>
        </p:txBody>
      </p:sp>
    </p:spTree>
    <p:extLst>
      <p:ext uri="{BB962C8B-B14F-4D97-AF65-F5344CB8AC3E}">
        <p14:creationId xmlns:p14="http://schemas.microsoft.com/office/powerpoint/2010/main" val="1763380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08023-9C6A-453D-B538-6587A4CFE581}"/>
              </a:ext>
            </a:extLst>
          </p:cNvPr>
          <p:cNvSpPr>
            <a:spLocks noGrp="1"/>
          </p:cNvSpPr>
          <p:nvPr>
            <p:ph idx="1"/>
          </p:nvPr>
        </p:nvSpPr>
        <p:spPr>
          <a:xfrm>
            <a:off x="838200" y="585788"/>
            <a:ext cx="10515600" cy="5591175"/>
          </a:xfrm>
        </p:spPr>
        <p:txBody>
          <a:bodyPr/>
          <a:lstStyle/>
          <a:p>
            <a:r>
              <a:rPr lang="en-IN" b="1" dirty="0"/>
              <a:t>Tailor Marketing by User Behaviour</a:t>
            </a:r>
          </a:p>
          <a:p>
            <a:pPr lvl="1"/>
            <a:r>
              <a:rPr lang="en-IN" dirty="0"/>
              <a:t>Members show more consistent weekday usage, indicating they often use the service for commuting. In contrast, casual riders dominate on weekends, likely using the service for leisure. Marketing strategies should reflect these patterns—offering commuter incentives or loyalty rewards to members to promote long-term engagement and boost retention, and introducing recreational packages, weekend promotions, and trial discounts or benefits for frequent casual users to encourage them to switch to annual memberships</a:t>
            </a:r>
            <a:endParaRPr lang="en-IN" b="1" dirty="0"/>
          </a:p>
          <a:p>
            <a:r>
              <a:rPr lang="en-IN" b="1" dirty="0"/>
              <a:t>Optimize Operations with Data-Driven Planning</a:t>
            </a:r>
          </a:p>
          <a:p>
            <a:pPr lvl="1"/>
            <a:r>
              <a:rPr lang="en-IN" dirty="0"/>
              <a:t>Cyclistic should adjust bike availability and station stocking using historical usage trends. This ensures bikes are reliably available during peak hours and popular days, improving the riding experience for both user types.</a:t>
            </a:r>
          </a:p>
          <a:p>
            <a:pPr lvl="1"/>
            <a:endParaRPr lang="en-IN" dirty="0"/>
          </a:p>
        </p:txBody>
      </p:sp>
    </p:spTree>
    <p:extLst>
      <p:ext uri="{BB962C8B-B14F-4D97-AF65-F5344CB8AC3E}">
        <p14:creationId xmlns:p14="http://schemas.microsoft.com/office/powerpoint/2010/main" val="50644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6CEE-9771-4C67-9D69-783D0B418116}"/>
              </a:ext>
            </a:extLst>
          </p:cNvPr>
          <p:cNvSpPr>
            <a:spLocks noGrp="1"/>
          </p:cNvSpPr>
          <p:nvPr>
            <p:ph type="title"/>
          </p:nvPr>
        </p:nvSpPr>
        <p:spPr/>
        <p:txBody>
          <a:bodyPr/>
          <a:lstStyle/>
          <a:p>
            <a:pPr algn="ctr"/>
            <a:r>
              <a:rPr lang="en-US" dirty="0"/>
              <a:t>DATA CLEANING</a:t>
            </a:r>
            <a:endParaRPr lang="en-IN" dirty="0"/>
          </a:p>
        </p:txBody>
      </p:sp>
      <p:sp>
        <p:nvSpPr>
          <p:cNvPr id="3" name="Content Placeholder 2">
            <a:extLst>
              <a:ext uri="{FF2B5EF4-FFF2-40B4-BE49-F238E27FC236}">
                <a16:creationId xmlns:a16="http://schemas.microsoft.com/office/drawing/2014/main" id="{2837CBDA-BCFC-404C-B815-8CCE01CFB797}"/>
              </a:ext>
            </a:extLst>
          </p:cNvPr>
          <p:cNvSpPr>
            <a:spLocks noGrp="1"/>
          </p:cNvSpPr>
          <p:nvPr>
            <p:ph idx="1"/>
          </p:nvPr>
        </p:nvSpPr>
        <p:spPr/>
        <p:txBody>
          <a:bodyPr/>
          <a:lstStyle/>
          <a:p>
            <a:r>
              <a:rPr lang="en-US" dirty="0"/>
              <a:t>Missing values :</a:t>
            </a:r>
          </a:p>
          <a:p>
            <a:pPr lvl="1"/>
            <a:r>
              <a:rPr lang="en-US" dirty="0"/>
              <a:t>2019 dataset have missing values in two columns gender and birth year.</a:t>
            </a:r>
          </a:p>
          <a:p>
            <a:pPr lvl="1"/>
            <a:r>
              <a:rPr lang="en-US" dirty="0"/>
              <a:t>2020 dataset have missing values in one row with start &amp; end trip time with same datetime.</a:t>
            </a:r>
          </a:p>
          <a:p>
            <a:r>
              <a:rPr lang="en-US" dirty="0"/>
              <a:t>Duplicate values and Irrelevant values :</a:t>
            </a:r>
          </a:p>
          <a:p>
            <a:pPr lvl="1"/>
            <a:r>
              <a:rPr lang="en-US" dirty="0"/>
              <a:t>There is no duplicate entries and irrelevant values in both dataset.</a:t>
            </a:r>
          </a:p>
          <a:p>
            <a:r>
              <a:rPr lang="en-US" dirty="0"/>
              <a:t>Removed columns:</a:t>
            </a:r>
          </a:p>
          <a:p>
            <a:pPr lvl="1"/>
            <a:r>
              <a:rPr lang="en-US" dirty="0"/>
              <a:t>2019 </a:t>
            </a:r>
            <a:r>
              <a:rPr lang="en-US" dirty="0" err="1"/>
              <a:t>bike_id</a:t>
            </a:r>
            <a:r>
              <a:rPr lang="en-US" dirty="0"/>
              <a:t>, start and end station(name, Id), gender, birth year</a:t>
            </a:r>
          </a:p>
          <a:p>
            <a:pPr lvl="1"/>
            <a:r>
              <a:rPr lang="en-US" dirty="0"/>
              <a:t>2020 </a:t>
            </a:r>
            <a:r>
              <a:rPr lang="en-US" dirty="0" err="1"/>
              <a:t>rideable_type</a:t>
            </a:r>
            <a:r>
              <a:rPr lang="en-US" dirty="0"/>
              <a:t>, start and end station(name, Id, latitude, longitude)</a:t>
            </a:r>
          </a:p>
          <a:p>
            <a:pPr lvl="1"/>
            <a:r>
              <a:rPr lang="en-US" dirty="0"/>
              <a:t>To focus on import information that are relevant to business task. </a:t>
            </a:r>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186812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F3C6-7E5E-4890-A646-C87810C416EF}"/>
              </a:ext>
            </a:extLst>
          </p:cNvPr>
          <p:cNvSpPr>
            <a:spLocks noGrp="1"/>
          </p:cNvSpPr>
          <p:nvPr>
            <p:ph type="title"/>
          </p:nvPr>
        </p:nvSpPr>
        <p:spPr/>
        <p:txBody>
          <a:bodyPr/>
          <a:lstStyle/>
          <a:p>
            <a:pPr algn="ctr"/>
            <a:r>
              <a:rPr lang="en-US" dirty="0"/>
              <a:t>ANALYSIS</a:t>
            </a:r>
            <a:endParaRPr lang="en-IN" dirty="0"/>
          </a:p>
        </p:txBody>
      </p:sp>
      <p:sp>
        <p:nvSpPr>
          <p:cNvPr id="3" name="Content Placeholder 2">
            <a:extLst>
              <a:ext uri="{FF2B5EF4-FFF2-40B4-BE49-F238E27FC236}">
                <a16:creationId xmlns:a16="http://schemas.microsoft.com/office/drawing/2014/main" id="{05ADE623-37C5-4F67-8F6E-C7BF5707BF00}"/>
              </a:ext>
            </a:extLst>
          </p:cNvPr>
          <p:cNvSpPr>
            <a:spLocks noGrp="1"/>
          </p:cNvSpPr>
          <p:nvPr>
            <p:ph idx="1"/>
          </p:nvPr>
        </p:nvSpPr>
        <p:spPr/>
        <p:txBody>
          <a:bodyPr/>
          <a:lstStyle/>
          <a:p>
            <a:r>
              <a:rPr lang="en-US" dirty="0"/>
              <a:t>Create new data for analysis</a:t>
            </a:r>
          </a:p>
          <a:p>
            <a:pPr lvl="1"/>
            <a:r>
              <a:rPr lang="en-US" dirty="0"/>
              <a:t>Create total trip duration using start and end trip time by </a:t>
            </a:r>
            <a:r>
              <a:rPr lang="en-US" dirty="0" err="1"/>
              <a:t>subract</a:t>
            </a:r>
            <a:r>
              <a:rPr lang="en-US" dirty="0"/>
              <a:t> end by start time in excel and format the cell to time(HH:MM:SS)</a:t>
            </a:r>
          </a:p>
          <a:p>
            <a:pPr lvl="1"/>
            <a:r>
              <a:rPr lang="en-US" dirty="0"/>
              <a:t>Create day of the week for each rides use start trip time in weekday() function and choose order of days (if criteria is 1 then 1 is Sunday and 7 is Saturday)</a:t>
            </a:r>
            <a:endParaRPr lang="en-IN" dirty="0"/>
          </a:p>
          <a:p>
            <a:r>
              <a:rPr lang="en-US" dirty="0"/>
              <a:t>U</a:t>
            </a:r>
            <a:r>
              <a:rPr lang="en-IN" dirty="0"/>
              <a:t>se pivot table in excel</a:t>
            </a:r>
          </a:p>
          <a:p>
            <a:pPr lvl="1"/>
            <a:r>
              <a:rPr lang="en-US" dirty="0"/>
              <a:t>U</a:t>
            </a:r>
            <a:r>
              <a:rPr lang="en-IN" dirty="0"/>
              <a:t>se pivot table to  calculate the total rides by user type for each day in a week. </a:t>
            </a:r>
          </a:p>
          <a:p>
            <a:pPr lvl="1"/>
            <a:r>
              <a:rPr lang="en-US" dirty="0"/>
              <a:t>Calculate total time of ride by user type for each days in a week.</a:t>
            </a:r>
          </a:p>
          <a:p>
            <a:pPr lvl="1"/>
            <a:r>
              <a:rPr lang="en-US" dirty="0"/>
              <a:t>Then create a clustered column chart to compare the frequency of rides by user type and total ride duration by user type for all days in a week.</a:t>
            </a:r>
          </a:p>
        </p:txBody>
      </p:sp>
    </p:spTree>
    <p:extLst>
      <p:ext uri="{BB962C8B-B14F-4D97-AF65-F5344CB8AC3E}">
        <p14:creationId xmlns:p14="http://schemas.microsoft.com/office/powerpoint/2010/main" val="256757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6A9E-69F0-4384-BAD1-2718FDF85FAF}"/>
              </a:ext>
            </a:extLst>
          </p:cNvPr>
          <p:cNvSpPr>
            <a:spLocks noGrp="1"/>
          </p:cNvSpPr>
          <p:nvPr>
            <p:ph type="title"/>
          </p:nvPr>
        </p:nvSpPr>
        <p:spPr/>
        <p:txBody>
          <a:bodyPr/>
          <a:lstStyle/>
          <a:p>
            <a:pPr algn="ctr"/>
            <a:r>
              <a:rPr lang="en-US" dirty="0"/>
              <a:t>PIVOT TABLE</a:t>
            </a:r>
            <a:endParaRPr lang="en-IN" dirty="0"/>
          </a:p>
        </p:txBody>
      </p:sp>
      <p:pic>
        <p:nvPicPr>
          <p:cNvPr id="4" name="Content Placeholder 3">
            <a:extLst>
              <a:ext uri="{FF2B5EF4-FFF2-40B4-BE49-F238E27FC236}">
                <a16:creationId xmlns:a16="http://schemas.microsoft.com/office/drawing/2014/main" id="{72D0C1F5-FEC4-4A6A-BD58-B3E9D060F8A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8825" y="1475014"/>
            <a:ext cx="8134350" cy="2190750"/>
          </a:xfrm>
          <a:prstGeom prst="rect">
            <a:avLst/>
          </a:prstGeom>
          <a:noFill/>
          <a:ln>
            <a:noFill/>
          </a:ln>
        </p:spPr>
      </p:pic>
      <p:pic>
        <p:nvPicPr>
          <p:cNvPr id="5" name="Picture 4">
            <a:extLst>
              <a:ext uri="{FF2B5EF4-FFF2-40B4-BE49-F238E27FC236}">
                <a16:creationId xmlns:a16="http://schemas.microsoft.com/office/drawing/2014/main" id="{ADD7E58D-6010-4079-8FAB-61D7F3A6901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28825" y="4302125"/>
            <a:ext cx="8134350" cy="2190750"/>
          </a:xfrm>
          <a:prstGeom prst="rect">
            <a:avLst/>
          </a:prstGeom>
          <a:noFill/>
          <a:ln>
            <a:noFill/>
          </a:ln>
        </p:spPr>
      </p:pic>
      <p:sp>
        <p:nvSpPr>
          <p:cNvPr id="6" name="TextBox 5">
            <a:extLst>
              <a:ext uri="{FF2B5EF4-FFF2-40B4-BE49-F238E27FC236}">
                <a16:creationId xmlns:a16="http://schemas.microsoft.com/office/drawing/2014/main" id="{BC647DD8-AE3D-4857-9C57-7BD1DB7E4824}"/>
              </a:ext>
            </a:extLst>
          </p:cNvPr>
          <p:cNvSpPr txBox="1"/>
          <p:nvPr/>
        </p:nvSpPr>
        <p:spPr>
          <a:xfrm>
            <a:off x="1214438" y="2371209"/>
            <a:ext cx="685800" cy="369332"/>
          </a:xfrm>
          <a:prstGeom prst="rect">
            <a:avLst/>
          </a:prstGeom>
          <a:noFill/>
        </p:spPr>
        <p:txBody>
          <a:bodyPr wrap="square" rtlCol="0">
            <a:spAutoFit/>
          </a:bodyPr>
          <a:lstStyle/>
          <a:p>
            <a:r>
              <a:rPr lang="en-US" dirty="0"/>
              <a:t>2019</a:t>
            </a:r>
            <a:endParaRPr lang="en-IN" dirty="0"/>
          </a:p>
        </p:txBody>
      </p:sp>
      <p:sp>
        <p:nvSpPr>
          <p:cNvPr id="7" name="TextBox 6">
            <a:extLst>
              <a:ext uri="{FF2B5EF4-FFF2-40B4-BE49-F238E27FC236}">
                <a16:creationId xmlns:a16="http://schemas.microsoft.com/office/drawing/2014/main" id="{5D3DB90E-8351-4395-9FFE-5A9A57D5DC17}"/>
              </a:ext>
            </a:extLst>
          </p:cNvPr>
          <p:cNvSpPr txBox="1"/>
          <p:nvPr/>
        </p:nvSpPr>
        <p:spPr>
          <a:xfrm>
            <a:off x="1214438" y="5212834"/>
            <a:ext cx="685800" cy="369332"/>
          </a:xfrm>
          <a:prstGeom prst="rect">
            <a:avLst/>
          </a:prstGeom>
          <a:noFill/>
        </p:spPr>
        <p:txBody>
          <a:bodyPr wrap="square" rtlCol="0">
            <a:spAutoFit/>
          </a:bodyPr>
          <a:lstStyle/>
          <a:p>
            <a:r>
              <a:rPr lang="en-US" dirty="0"/>
              <a:t>2020</a:t>
            </a:r>
          </a:p>
        </p:txBody>
      </p:sp>
    </p:spTree>
    <p:extLst>
      <p:ext uri="{BB962C8B-B14F-4D97-AF65-F5344CB8AC3E}">
        <p14:creationId xmlns:p14="http://schemas.microsoft.com/office/powerpoint/2010/main" val="23027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7C61-4628-4C50-9DA5-9968A73DD2FB}"/>
              </a:ext>
            </a:extLst>
          </p:cNvPr>
          <p:cNvSpPr>
            <a:spLocks noGrp="1"/>
          </p:cNvSpPr>
          <p:nvPr>
            <p:ph type="title"/>
          </p:nvPr>
        </p:nvSpPr>
        <p:spPr/>
        <p:txBody>
          <a:bodyPr/>
          <a:lstStyle/>
          <a:p>
            <a:pPr algn="ctr"/>
            <a:r>
              <a:rPr lang="en-US" dirty="0"/>
              <a:t>2019 - COUNT OF TRIPS BY USER TYPE</a:t>
            </a:r>
            <a:endParaRPr lang="en-IN" dirty="0"/>
          </a:p>
        </p:txBody>
      </p:sp>
      <p:sp>
        <p:nvSpPr>
          <p:cNvPr id="5" name="TextBox 4">
            <a:extLst>
              <a:ext uri="{FF2B5EF4-FFF2-40B4-BE49-F238E27FC236}">
                <a16:creationId xmlns:a16="http://schemas.microsoft.com/office/drawing/2014/main" id="{A63590AD-A831-4E85-91E7-9B1B81BA9A91}"/>
              </a:ext>
            </a:extLst>
          </p:cNvPr>
          <p:cNvSpPr txBox="1"/>
          <p:nvPr/>
        </p:nvSpPr>
        <p:spPr>
          <a:xfrm>
            <a:off x="10679289" y="3093156"/>
            <a:ext cx="1230489" cy="1769715"/>
          </a:xfrm>
          <a:prstGeom prst="rect">
            <a:avLst/>
          </a:prstGeom>
          <a:noFill/>
        </p:spPr>
        <p:txBody>
          <a:bodyPr wrap="square" rtlCol="0">
            <a:spAutoFit/>
          </a:bodyPr>
          <a:lstStyle/>
          <a:p>
            <a:r>
              <a:rPr lang="en-US" sz="1300" dirty="0"/>
              <a:t>1-SUNDAY</a:t>
            </a:r>
          </a:p>
          <a:p>
            <a:r>
              <a:rPr lang="en-US" sz="1300" dirty="0"/>
              <a:t>2-MONDAY</a:t>
            </a:r>
          </a:p>
          <a:p>
            <a:r>
              <a:rPr lang="en-US" sz="1300" dirty="0"/>
              <a:t>3-TUESDAY</a:t>
            </a:r>
          </a:p>
          <a:p>
            <a:r>
              <a:rPr lang="en-US" sz="1300" dirty="0"/>
              <a:t>4-WEDNESDAY</a:t>
            </a:r>
          </a:p>
          <a:p>
            <a:r>
              <a:rPr lang="en-US" sz="1300" dirty="0"/>
              <a:t>5-THURSDAY</a:t>
            </a:r>
          </a:p>
          <a:p>
            <a:r>
              <a:rPr lang="en-US" sz="1300" dirty="0"/>
              <a:t>6-FRIDAY</a:t>
            </a:r>
          </a:p>
          <a:p>
            <a:r>
              <a:rPr lang="en-US" sz="1300" dirty="0"/>
              <a:t>7-SATURDAY</a:t>
            </a:r>
          </a:p>
          <a:p>
            <a:endParaRPr lang="en-IN" dirty="0"/>
          </a:p>
        </p:txBody>
      </p:sp>
      <p:pic>
        <p:nvPicPr>
          <p:cNvPr id="8" name="Content Placeholder 7">
            <a:extLst>
              <a:ext uri="{FF2B5EF4-FFF2-40B4-BE49-F238E27FC236}">
                <a16:creationId xmlns:a16="http://schemas.microsoft.com/office/drawing/2014/main" id="{0030C193-0544-41B6-9C7E-EFBE962079CF}"/>
              </a:ext>
            </a:extLst>
          </p:cNvPr>
          <p:cNvPicPr>
            <a:picLocks noGrp="1" noChangeAspect="1"/>
          </p:cNvPicPr>
          <p:nvPr>
            <p:ph idx="1"/>
          </p:nvPr>
        </p:nvPicPr>
        <p:blipFill>
          <a:blip r:embed="rId2"/>
          <a:stretch>
            <a:fillRect/>
          </a:stretch>
        </p:blipFill>
        <p:spPr>
          <a:xfrm>
            <a:off x="1176102" y="2022970"/>
            <a:ext cx="9339498" cy="3956647"/>
          </a:xfrm>
          <a:prstGeom prst="rect">
            <a:avLst/>
          </a:prstGeom>
        </p:spPr>
      </p:pic>
      <p:sp>
        <p:nvSpPr>
          <p:cNvPr id="3" name="TextBox 2">
            <a:extLst>
              <a:ext uri="{FF2B5EF4-FFF2-40B4-BE49-F238E27FC236}">
                <a16:creationId xmlns:a16="http://schemas.microsoft.com/office/drawing/2014/main" id="{BD056851-5E9C-487B-8A60-74894E00A9D7}"/>
              </a:ext>
            </a:extLst>
          </p:cNvPr>
          <p:cNvSpPr txBox="1"/>
          <p:nvPr/>
        </p:nvSpPr>
        <p:spPr>
          <a:xfrm>
            <a:off x="3143249" y="5942567"/>
            <a:ext cx="1385889" cy="369332"/>
          </a:xfrm>
          <a:prstGeom prst="rect">
            <a:avLst/>
          </a:prstGeom>
          <a:noFill/>
        </p:spPr>
        <p:txBody>
          <a:bodyPr wrap="square" rtlCol="0">
            <a:spAutoFit/>
          </a:bodyPr>
          <a:lstStyle/>
          <a:p>
            <a:r>
              <a:rPr lang="en-US" dirty="0"/>
              <a:t>CUSTOMERS</a:t>
            </a:r>
            <a:endParaRPr lang="en-IN" dirty="0"/>
          </a:p>
        </p:txBody>
      </p:sp>
      <p:sp>
        <p:nvSpPr>
          <p:cNvPr id="6" name="TextBox 5">
            <a:extLst>
              <a:ext uri="{FF2B5EF4-FFF2-40B4-BE49-F238E27FC236}">
                <a16:creationId xmlns:a16="http://schemas.microsoft.com/office/drawing/2014/main" id="{91B53134-76DC-4D38-B22B-88F47608A476}"/>
              </a:ext>
            </a:extLst>
          </p:cNvPr>
          <p:cNvSpPr txBox="1"/>
          <p:nvPr/>
        </p:nvSpPr>
        <p:spPr>
          <a:xfrm>
            <a:off x="7367586" y="5942567"/>
            <a:ext cx="1490664" cy="369332"/>
          </a:xfrm>
          <a:prstGeom prst="rect">
            <a:avLst/>
          </a:prstGeom>
          <a:noFill/>
        </p:spPr>
        <p:txBody>
          <a:bodyPr wrap="square" rtlCol="0">
            <a:spAutoFit/>
          </a:bodyPr>
          <a:lstStyle/>
          <a:p>
            <a:r>
              <a:rPr lang="en-US" dirty="0"/>
              <a:t>SUBSCRIBERS</a:t>
            </a:r>
            <a:endParaRPr lang="en-IN" dirty="0"/>
          </a:p>
        </p:txBody>
      </p:sp>
    </p:spTree>
    <p:extLst>
      <p:ext uri="{BB962C8B-B14F-4D97-AF65-F5344CB8AC3E}">
        <p14:creationId xmlns:p14="http://schemas.microsoft.com/office/powerpoint/2010/main" val="380483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FE7F-868E-424A-BADC-48366CF8482C}"/>
              </a:ext>
            </a:extLst>
          </p:cNvPr>
          <p:cNvSpPr>
            <a:spLocks noGrp="1"/>
          </p:cNvSpPr>
          <p:nvPr>
            <p:ph type="title"/>
          </p:nvPr>
        </p:nvSpPr>
        <p:spPr/>
        <p:txBody>
          <a:bodyPr/>
          <a:lstStyle/>
          <a:p>
            <a:pPr algn="ctr"/>
            <a:r>
              <a:rPr lang="en-US" dirty="0"/>
              <a:t>2019 - SUM OF TOTAL DURATION BY USER TYPE</a:t>
            </a:r>
            <a:endParaRPr lang="en-IN" dirty="0"/>
          </a:p>
        </p:txBody>
      </p:sp>
      <p:sp>
        <p:nvSpPr>
          <p:cNvPr id="5" name="TextBox 4">
            <a:extLst>
              <a:ext uri="{FF2B5EF4-FFF2-40B4-BE49-F238E27FC236}">
                <a16:creationId xmlns:a16="http://schemas.microsoft.com/office/drawing/2014/main" id="{C5F3F718-7EC9-45CE-A9C5-22D41F322A97}"/>
              </a:ext>
            </a:extLst>
          </p:cNvPr>
          <p:cNvSpPr txBox="1"/>
          <p:nvPr/>
        </p:nvSpPr>
        <p:spPr>
          <a:xfrm>
            <a:off x="10634133" y="3273778"/>
            <a:ext cx="1230489" cy="1769715"/>
          </a:xfrm>
          <a:prstGeom prst="rect">
            <a:avLst/>
          </a:prstGeom>
          <a:noFill/>
        </p:spPr>
        <p:txBody>
          <a:bodyPr wrap="square" rtlCol="0">
            <a:spAutoFit/>
          </a:bodyPr>
          <a:lstStyle/>
          <a:p>
            <a:r>
              <a:rPr lang="en-US" sz="1300" dirty="0"/>
              <a:t>1-SUNDAY</a:t>
            </a:r>
          </a:p>
          <a:p>
            <a:r>
              <a:rPr lang="en-US" sz="1300" dirty="0"/>
              <a:t>2-MONDAY</a:t>
            </a:r>
          </a:p>
          <a:p>
            <a:r>
              <a:rPr lang="en-US" sz="1300" dirty="0"/>
              <a:t>3-TUESDAY</a:t>
            </a:r>
          </a:p>
          <a:p>
            <a:r>
              <a:rPr lang="en-US" sz="1300" dirty="0"/>
              <a:t>4-WEDNESDAY</a:t>
            </a:r>
          </a:p>
          <a:p>
            <a:r>
              <a:rPr lang="en-US" sz="1300" dirty="0"/>
              <a:t>5-THURSDAY</a:t>
            </a:r>
          </a:p>
          <a:p>
            <a:r>
              <a:rPr lang="en-US" sz="1300" dirty="0"/>
              <a:t>6-FRIDAY</a:t>
            </a:r>
          </a:p>
          <a:p>
            <a:r>
              <a:rPr lang="en-US" sz="1300" dirty="0"/>
              <a:t>7-SATURDAY</a:t>
            </a:r>
          </a:p>
          <a:p>
            <a:endParaRPr lang="en-IN" dirty="0"/>
          </a:p>
        </p:txBody>
      </p:sp>
      <p:pic>
        <p:nvPicPr>
          <p:cNvPr id="7" name="Content Placeholder 6">
            <a:extLst>
              <a:ext uri="{FF2B5EF4-FFF2-40B4-BE49-F238E27FC236}">
                <a16:creationId xmlns:a16="http://schemas.microsoft.com/office/drawing/2014/main" id="{60523BFA-02A2-4755-8D78-A55CCBED2940}"/>
              </a:ext>
            </a:extLst>
          </p:cNvPr>
          <p:cNvPicPr>
            <a:picLocks noGrp="1" noChangeAspect="1"/>
          </p:cNvPicPr>
          <p:nvPr>
            <p:ph idx="1"/>
          </p:nvPr>
        </p:nvPicPr>
        <p:blipFill>
          <a:blip r:embed="rId2"/>
          <a:stretch>
            <a:fillRect/>
          </a:stretch>
        </p:blipFill>
        <p:spPr>
          <a:xfrm>
            <a:off x="1302824" y="1825625"/>
            <a:ext cx="9331309" cy="4351338"/>
          </a:xfrm>
          <a:prstGeom prst="rect">
            <a:avLst/>
          </a:prstGeom>
        </p:spPr>
      </p:pic>
      <p:sp>
        <p:nvSpPr>
          <p:cNvPr id="6" name="TextBox 5">
            <a:extLst>
              <a:ext uri="{FF2B5EF4-FFF2-40B4-BE49-F238E27FC236}">
                <a16:creationId xmlns:a16="http://schemas.microsoft.com/office/drawing/2014/main" id="{F5BDCB10-6DE8-420E-85BD-B6E05F5118EF}"/>
              </a:ext>
            </a:extLst>
          </p:cNvPr>
          <p:cNvSpPr txBox="1"/>
          <p:nvPr/>
        </p:nvSpPr>
        <p:spPr>
          <a:xfrm>
            <a:off x="3143249" y="6123543"/>
            <a:ext cx="1385889" cy="369332"/>
          </a:xfrm>
          <a:prstGeom prst="rect">
            <a:avLst/>
          </a:prstGeom>
          <a:noFill/>
        </p:spPr>
        <p:txBody>
          <a:bodyPr wrap="square" rtlCol="0">
            <a:spAutoFit/>
          </a:bodyPr>
          <a:lstStyle/>
          <a:p>
            <a:r>
              <a:rPr lang="en-US" dirty="0"/>
              <a:t>CUSTOMERS</a:t>
            </a:r>
            <a:endParaRPr lang="en-IN" dirty="0"/>
          </a:p>
        </p:txBody>
      </p:sp>
      <p:sp>
        <p:nvSpPr>
          <p:cNvPr id="8" name="TextBox 7">
            <a:extLst>
              <a:ext uri="{FF2B5EF4-FFF2-40B4-BE49-F238E27FC236}">
                <a16:creationId xmlns:a16="http://schemas.microsoft.com/office/drawing/2014/main" id="{14FDF780-D662-4A53-8205-812D900D9177}"/>
              </a:ext>
            </a:extLst>
          </p:cNvPr>
          <p:cNvSpPr txBox="1"/>
          <p:nvPr/>
        </p:nvSpPr>
        <p:spPr>
          <a:xfrm>
            <a:off x="7381874" y="6123543"/>
            <a:ext cx="1504951" cy="369332"/>
          </a:xfrm>
          <a:prstGeom prst="rect">
            <a:avLst/>
          </a:prstGeom>
          <a:noFill/>
        </p:spPr>
        <p:txBody>
          <a:bodyPr wrap="square" rtlCol="0">
            <a:spAutoFit/>
          </a:bodyPr>
          <a:lstStyle/>
          <a:p>
            <a:r>
              <a:rPr lang="en-US" dirty="0"/>
              <a:t>SUBSCRIBERS</a:t>
            </a:r>
            <a:endParaRPr lang="en-IN" dirty="0"/>
          </a:p>
        </p:txBody>
      </p:sp>
    </p:spTree>
    <p:extLst>
      <p:ext uri="{BB962C8B-B14F-4D97-AF65-F5344CB8AC3E}">
        <p14:creationId xmlns:p14="http://schemas.microsoft.com/office/powerpoint/2010/main" val="371538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8575-A619-49A6-A37C-C953533BE909}"/>
              </a:ext>
            </a:extLst>
          </p:cNvPr>
          <p:cNvSpPr>
            <a:spLocks noGrp="1"/>
          </p:cNvSpPr>
          <p:nvPr>
            <p:ph type="title"/>
          </p:nvPr>
        </p:nvSpPr>
        <p:spPr/>
        <p:txBody>
          <a:bodyPr/>
          <a:lstStyle/>
          <a:p>
            <a:pPr algn="ctr"/>
            <a:r>
              <a:rPr lang="en-US" dirty="0"/>
              <a:t>2020 - COUNT OF TRIPS BY USER TYPE </a:t>
            </a:r>
            <a:endParaRPr lang="en-IN" dirty="0"/>
          </a:p>
        </p:txBody>
      </p:sp>
      <p:sp>
        <p:nvSpPr>
          <p:cNvPr id="5" name="TextBox 4">
            <a:extLst>
              <a:ext uri="{FF2B5EF4-FFF2-40B4-BE49-F238E27FC236}">
                <a16:creationId xmlns:a16="http://schemas.microsoft.com/office/drawing/2014/main" id="{1D104710-FB33-4B43-A1B5-DCC46CF0D330}"/>
              </a:ext>
            </a:extLst>
          </p:cNvPr>
          <p:cNvSpPr txBox="1"/>
          <p:nvPr/>
        </p:nvSpPr>
        <p:spPr>
          <a:xfrm>
            <a:off x="10600267" y="3251201"/>
            <a:ext cx="1230489" cy="1769715"/>
          </a:xfrm>
          <a:prstGeom prst="rect">
            <a:avLst/>
          </a:prstGeom>
          <a:noFill/>
        </p:spPr>
        <p:txBody>
          <a:bodyPr wrap="square" rtlCol="0">
            <a:spAutoFit/>
          </a:bodyPr>
          <a:lstStyle/>
          <a:p>
            <a:r>
              <a:rPr lang="en-US" sz="1300" dirty="0"/>
              <a:t>1-SUNDAY</a:t>
            </a:r>
          </a:p>
          <a:p>
            <a:r>
              <a:rPr lang="en-US" sz="1300" dirty="0"/>
              <a:t>2-MONDAY</a:t>
            </a:r>
          </a:p>
          <a:p>
            <a:r>
              <a:rPr lang="en-US" sz="1300" dirty="0"/>
              <a:t>3-TUESDAY</a:t>
            </a:r>
          </a:p>
          <a:p>
            <a:r>
              <a:rPr lang="en-US" sz="1300" dirty="0"/>
              <a:t>4-WEDNESDAY</a:t>
            </a:r>
          </a:p>
          <a:p>
            <a:r>
              <a:rPr lang="en-US" sz="1300" dirty="0"/>
              <a:t>5-THURSDAY</a:t>
            </a:r>
          </a:p>
          <a:p>
            <a:r>
              <a:rPr lang="en-US" sz="1300" dirty="0"/>
              <a:t>6-FRIDAY</a:t>
            </a:r>
          </a:p>
          <a:p>
            <a:r>
              <a:rPr lang="en-US" sz="1300" dirty="0"/>
              <a:t>7-SATURDAY</a:t>
            </a:r>
          </a:p>
          <a:p>
            <a:endParaRPr lang="en-IN" dirty="0"/>
          </a:p>
        </p:txBody>
      </p:sp>
      <p:pic>
        <p:nvPicPr>
          <p:cNvPr id="7" name="Content Placeholder 6">
            <a:extLst>
              <a:ext uri="{FF2B5EF4-FFF2-40B4-BE49-F238E27FC236}">
                <a16:creationId xmlns:a16="http://schemas.microsoft.com/office/drawing/2014/main" id="{BA7062B7-0D1C-4A8A-B5FB-289729B71647}"/>
              </a:ext>
            </a:extLst>
          </p:cNvPr>
          <p:cNvPicPr>
            <a:picLocks noGrp="1" noChangeAspect="1"/>
          </p:cNvPicPr>
          <p:nvPr>
            <p:ph idx="1"/>
          </p:nvPr>
        </p:nvPicPr>
        <p:blipFill>
          <a:blip r:embed="rId2"/>
          <a:stretch>
            <a:fillRect/>
          </a:stretch>
        </p:blipFill>
        <p:spPr>
          <a:xfrm>
            <a:off x="1275400" y="1825625"/>
            <a:ext cx="9324867" cy="4351338"/>
          </a:xfrm>
          <a:prstGeom prst="rect">
            <a:avLst/>
          </a:prstGeom>
        </p:spPr>
      </p:pic>
      <p:sp>
        <p:nvSpPr>
          <p:cNvPr id="6" name="TextBox 5">
            <a:extLst>
              <a:ext uri="{FF2B5EF4-FFF2-40B4-BE49-F238E27FC236}">
                <a16:creationId xmlns:a16="http://schemas.microsoft.com/office/drawing/2014/main" id="{D188E327-FA70-4792-BA12-7EF6FB34A4B1}"/>
              </a:ext>
            </a:extLst>
          </p:cNvPr>
          <p:cNvSpPr txBox="1"/>
          <p:nvPr/>
        </p:nvSpPr>
        <p:spPr>
          <a:xfrm>
            <a:off x="3157537" y="6059765"/>
            <a:ext cx="1385889" cy="369332"/>
          </a:xfrm>
          <a:prstGeom prst="rect">
            <a:avLst/>
          </a:prstGeom>
          <a:noFill/>
        </p:spPr>
        <p:txBody>
          <a:bodyPr wrap="square" rtlCol="0">
            <a:spAutoFit/>
          </a:bodyPr>
          <a:lstStyle/>
          <a:p>
            <a:r>
              <a:rPr lang="en-US" dirty="0"/>
              <a:t>CUSTOMERS</a:t>
            </a:r>
            <a:endParaRPr lang="en-IN" dirty="0"/>
          </a:p>
        </p:txBody>
      </p:sp>
      <p:sp>
        <p:nvSpPr>
          <p:cNvPr id="8" name="TextBox 7">
            <a:extLst>
              <a:ext uri="{FF2B5EF4-FFF2-40B4-BE49-F238E27FC236}">
                <a16:creationId xmlns:a16="http://schemas.microsoft.com/office/drawing/2014/main" id="{3F73584C-74C3-45B0-B631-6FC8FCFB274B}"/>
              </a:ext>
            </a:extLst>
          </p:cNvPr>
          <p:cNvSpPr txBox="1"/>
          <p:nvPr/>
        </p:nvSpPr>
        <p:spPr>
          <a:xfrm>
            <a:off x="7453311" y="6059765"/>
            <a:ext cx="1519239" cy="369332"/>
          </a:xfrm>
          <a:prstGeom prst="rect">
            <a:avLst/>
          </a:prstGeom>
          <a:noFill/>
        </p:spPr>
        <p:txBody>
          <a:bodyPr wrap="square" rtlCol="0">
            <a:spAutoFit/>
          </a:bodyPr>
          <a:lstStyle/>
          <a:p>
            <a:r>
              <a:rPr lang="en-US" dirty="0"/>
              <a:t>SUBSCRIBERS</a:t>
            </a:r>
            <a:endParaRPr lang="en-IN" dirty="0"/>
          </a:p>
        </p:txBody>
      </p:sp>
    </p:spTree>
    <p:extLst>
      <p:ext uri="{BB962C8B-B14F-4D97-AF65-F5344CB8AC3E}">
        <p14:creationId xmlns:p14="http://schemas.microsoft.com/office/powerpoint/2010/main" val="284985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1214-A0E7-41AB-BE2F-E4320F5A851F}"/>
              </a:ext>
            </a:extLst>
          </p:cNvPr>
          <p:cNvSpPr>
            <a:spLocks noGrp="1"/>
          </p:cNvSpPr>
          <p:nvPr>
            <p:ph type="title"/>
          </p:nvPr>
        </p:nvSpPr>
        <p:spPr/>
        <p:txBody>
          <a:bodyPr/>
          <a:lstStyle/>
          <a:p>
            <a:pPr algn="ctr"/>
            <a:r>
              <a:rPr lang="en-US" dirty="0"/>
              <a:t>2020 - SUM OF TOTAL DURATION BY USER TYPE</a:t>
            </a:r>
            <a:endParaRPr lang="en-IN" dirty="0"/>
          </a:p>
        </p:txBody>
      </p:sp>
      <p:sp>
        <p:nvSpPr>
          <p:cNvPr id="5" name="TextBox 4">
            <a:extLst>
              <a:ext uri="{FF2B5EF4-FFF2-40B4-BE49-F238E27FC236}">
                <a16:creationId xmlns:a16="http://schemas.microsoft.com/office/drawing/2014/main" id="{4705A50A-6856-482E-8037-6004B73E8DFF}"/>
              </a:ext>
            </a:extLst>
          </p:cNvPr>
          <p:cNvSpPr txBox="1"/>
          <p:nvPr/>
        </p:nvSpPr>
        <p:spPr>
          <a:xfrm>
            <a:off x="10397067" y="3330222"/>
            <a:ext cx="1230489" cy="1769715"/>
          </a:xfrm>
          <a:prstGeom prst="rect">
            <a:avLst/>
          </a:prstGeom>
          <a:noFill/>
        </p:spPr>
        <p:txBody>
          <a:bodyPr wrap="square" rtlCol="0">
            <a:spAutoFit/>
          </a:bodyPr>
          <a:lstStyle/>
          <a:p>
            <a:r>
              <a:rPr lang="en-US" sz="1300" dirty="0"/>
              <a:t>1-SUNDAY</a:t>
            </a:r>
          </a:p>
          <a:p>
            <a:r>
              <a:rPr lang="en-US" sz="1300" dirty="0"/>
              <a:t>2-MONDAY</a:t>
            </a:r>
          </a:p>
          <a:p>
            <a:r>
              <a:rPr lang="en-US" sz="1300" dirty="0"/>
              <a:t>3-TUESDAY</a:t>
            </a:r>
          </a:p>
          <a:p>
            <a:r>
              <a:rPr lang="en-US" sz="1300" dirty="0"/>
              <a:t>4-WEDNESDAY</a:t>
            </a:r>
          </a:p>
          <a:p>
            <a:r>
              <a:rPr lang="en-US" sz="1300" dirty="0"/>
              <a:t>5-THURSDAY</a:t>
            </a:r>
          </a:p>
          <a:p>
            <a:r>
              <a:rPr lang="en-US" sz="1300" dirty="0"/>
              <a:t>6-FRIDAY</a:t>
            </a:r>
          </a:p>
          <a:p>
            <a:r>
              <a:rPr lang="en-US" sz="1300" dirty="0"/>
              <a:t>7-SATURDAY</a:t>
            </a:r>
          </a:p>
          <a:p>
            <a:endParaRPr lang="en-IN" dirty="0"/>
          </a:p>
        </p:txBody>
      </p:sp>
      <p:sp>
        <p:nvSpPr>
          <p:cNvPr id="11" name="TextBox 10">
            <a:extLst>
              <a:ext uri="{FF2B5EF4-FFF2-40B4-BE49-F238E27FC236}">
                <a16:creationId xmlns:a16="http://schemas.microsoft.com/office/drawing/2014/main" id="{FD164FB8-8657-4043-9B4B-C3216367C877}"/>
              </a:ext>
            </a:extLst>
          </p:cNvPr>
          <p:cNvSpPr txBox="1"/>
          <p:nvPr/>
        </p:nvSpPr>
        <p:spPr>
          <a:xfrm>
            <a:off x="2886074" y="6346824"/>
            <a:ext cx="1385889" cy="369332"/>
          </a:xfrm>
          <a:prstGeom prst="rect">
            <a:avLst/>
          </a:prstGeom>
          <a:noFill/>
        </p:spPr>
        <p:txBody>
          <a:bodyPr wrap="square" rtlCol="0">
            <a:spAutoFit/>
          </a:bodyPr>
          <a:lstStyle/>
          <a:p>
            <a:r>
              <a:rPr lang="en-US" dirty="0"/>
              <a:t>CUSTOMERS</a:t>
            </a:r>
            <a:endParaRPr lang="en-IN" dirty="0"/>
          </a:p>
        </p:txBody>
      </p:sp>
      <p:sp>
        <p:nvSpPr>
          <p:cNvPr id="12" name="TextBox 11">
            <a:extLst>
              <a:ext uri="{FF2B5EF4-FFF2-40B4-BE49-F238E27FC236}">
                <a16:creationId xmlns:a16="http://schemas.microsoft.com/office/drawing/2014/main" id="{270D2EDF-A046-4D44-92A6-55AEE5202E3D}"/>
              </a:ext>
            </a:extLst>
          </p:cNvPr>
          <p:cNvSpPr txBox="1"/>
          <p:nvPr/>
        </p:nvSpPr>
        <p:spPr>
          <a:xfrm>
            <a:off x="7281861" y="6346824"/>
            <a:ext cx="1385889" cy="369332"/>
          </a:xfrm>
          <a:prstGeom prst="rect">
            <a:avLst/>
          </a:prstGeom>
          <a:noFill/>
        </p:spPr>
        <p:txBody>
          <a:bodyPr wrap="square" rtlCol="0">
            <a:spAutoFit/>
          </a:bodyPr>
          <a:lstStyle/>
          <a:p>
            <a:r>
              <a:rPr lang="en-US" dirty="0"/>
              <a:t>SUBCRIBERS</a:t>
            </a:r>
            <a:endParaRPr lang="en-IN" dirty="0"/>
          </a:p>
        </p:txBody>
      </p:sp>
      <p:pic>
        <p:nvPicPr>
          <p:cNvPr id="14" name="Content Placeholder 13">
            <a:extLst>
              <a:ext uri="{FF2B5EF4-FFF2-40B4-BE49-F238E27FC236}">
                <a16:creationId xmlns:a16="http://schemas.microsoft.com/office/drawing/2014/main" id="{0D702B0A-2262-4A56-87CF-7CE7BE4FA35C}"/>
              </a:ext>
            </a:extLst>
          </p:cNvPr>
          <p:cNvPicPr>
            <a:picLocks noGrp="1" noChangeAspect="1"/>
          </p:cNvPicPr>
          <p:nvPr>
            <p:ph idx="1"/>
          </p:nvPr>
        </p:nvPicPr>
        <p:blipFill>
          <a:blip r:embed="rId2"/>
          <a:stretch>
            <a:fillRect/>
          </a:stretch>
        </p:blipFill>
        <p:spPr>
          <a:xfrm>
            <a:off x="1642412" y="1825625"/>
            <a:ext cx="8754656" cy="4351338"/>
          </a:xfrm>
          <a:prstGeom prst="rect">
            <a:avLst/>
          </a:prstGeom>
        </p:spPr>
      </p:pic>
    </p:spTree>
    <p:extLst>
      <p:ext uri="{BB962C8B-B14F-4D97-AF65-F5344CB8AC3E}">
        <p14:creationId xmlns:p14="http://schemas.microsoft.com/office/powerpoint/2010/main" val="346371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863</TotalTime>
  <Words>996</Words>
  <Application>Microsoft Office PowerPoint</Application>
  <PresentationFormat>Widescreen</PresentationFormat>
  <Paragraphs>106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ANALYSIS OF BIKE SHARING DATA</vt:lpstr>
      <vt:lpstr>INTRODUCATION</vt:lpstr>
      <vt:lpstr>DATA CLEANING</vt:lpstr>
      <vt:lpstr>ANALYSIS</vt:lpstr>
      <vt:lpstr>PIVOT TABLE</vt:lpstr>
      <vt:lpstr>2019 - COUNT OF TRIPS BY USER TYPE</vt:lpstr>
      <vt:lpstr>2019 - SUM OF TOTAL DURATION BY USER TYPE</vt:lpstr>
      <vt:lpstr>2020 - COUNT OF TRIPS BY USER TYPE </vt:lpstr>
      <vt:lpstr>2020 - SUM OF TOTAL DURATION BY USER TYPE</vt:lpstr>
      <vt:lpstr>UNDERSTANDINGS FROM CLUSTERED BAR CHART</vt:lpstr>
      <vt:lpstr>PIE CHART FOR CONTRIBUTION UNDERSTANDING</vt:lpstr>
      <vt:lpstr>2019 – CUSTOMERS VS SUBSCRIBERS BY   NUMBER OF RIDES</vt:lpstr>
      <vt:lpstr>2019 – CUSTOMERS VS SUBSCRIBERS BY    TOTAL DURATION OF TRIP</vt:lpstr>
      <vt:lpstr>2020 – CUSTOMERS VS SUBSCRIBERS BY     NUMBER OF RIDES</vt:lpstr>
      <vt:lpstr>2020 – CUSTOMERS VS SUBSCRIBERS BY    TOTAL DURATION OF TRIP</vt:lpstr>
      <vt:lpstr>UNDERSTANDINGS FROM PIE CHART</vt:lpstr>
      <vt:lpstr>PIE CHART TO COMPARE USERS BY YEARS</vt:lpstr>
      <vt:lpstr>TOTAL MEMBER RIDES BY YEARS</vt:lpstr>
      <vt:lpstr>TOTAL CASUAL RIDES BY YEARS</vt:lpstr>
      <vt:lpstr>UNDERSTANDINGS FROM YEAR WISE COTRIBUTIONS IN PIE CHART</vt:lpstr>
      <vt:lpstr>CONCLUSION AND SUGGESIONS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DK</dc:creator>
  <cp:lastModifiedBy>DK</cp:lastModifiedBy>
  <cp:revision>29</cp:revision>
  <dcterms:created xsi:type="dcterms:W3CDTF">2025-04-04T16:48:33Z</dcterms:created>
  <dcterms:modified xsi:type="dcterms:W3CDTF">2025-04-07T13:28:40Z</dcterms:modified>
</cp:coreProperties>
</file>