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2" r:id="rId3"/>
    <p:sldId id="259" r:id="rId4"/>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 id="284" r:id="rId23"/>
    <p:sldId id="261" r:id="rId24"/>
    <p:sldId id="285" r:id="rId25"/>
    <p:sldId id="287" r:id="rId26"/>
    <p:sldId id="288"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gs" Target="tags/tag1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Factorization Machines</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2010</a:t>
            </a:r>
            <a:endParaRPr lang="en-US" altLang="zh-CN"/>
          </a:p>
        </p:txBody>
      </p:sp>
      <p:sp>
        <p:nvSpPr>
          <p:cNvPr id="3" name="文本框 2"/>
          <p:cNvSpPr txBox="1"/>
          <p:nvPr/>
        </p:nvSpPr>
        <p:spPr>
          <a:xfrm>
            <a:off x="4035425" y="2764790"/>
            <a:ext cx="4121150" cy="368300"/>
          </a:xfrm>
          <a:prstGeom prst="rect">
            <a:avLst/>
          </a:prstGeom>
          <a:noFill/>
        </p:spPr>
        <p:txBody>
          <a:bodyPr wrap="square" rtlCol="0">
            <a:spAutoFit/>
          </a:bodyPr>
          <a:p>
            <a:r>
              <a:rPr lang="zh-CN" altLang="en-US"/>
              <a:t>考虑通用格式样本中不同特征间的</a:t>
            </a:r>
            <a:r>
              <a:rPr lang="zh-CN" altLang="en-US"/>
              <a:t>关系</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Neural Collaborative Filtering</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2017</a:t>
            </a:r>
            <a:endParaRPr lang="en-US" altLang="zh-CN"/>
          </a:p>
        </p:txBody>
      </p:sp>
      <p:sp>
        <p:nvSpPr>
          <p:cNvPr id="3" name="文本框 2"/>
          <p:cNvSpPr txBox="1"/>
          <p:nvPr/>
        </p:nvSpPr>
        <p:spPr>
          <a:xfrm>
            <a:off x="4621530" y="2764790"/>
            <a:ext cx="2948305" cy="368300"/>
          </a:xfrm>
          <a:prstGeom prst="rect">
            <a:avLst/>
          </a:prstGeom>
          <a:noFill/>
        </p:spPr>
        <p:txBody>
          <a:bodyPr wrap="square" rtlCol="0">
            <a:spAutoFit/>
          </a:bodyPr>
          <a:p>
            <a:r>
              <a:rPr lang="zh-CN" altLang="en-US"/>
              <a:t>通过神经网络建模交互函数</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0" y="706755"/>
            <a:ext cx="11198225" cy="6014720"/>
          </a:xfrm>
          <a:prstGeom prst="rect">
            <a:avLst/>
          </a:prstGeom>
          <a:noFill/>
        </p:spPr>
        <p:txBody>
          <a:bodyPr wrap="square" rtlCol="0">
            <a:noAutofit/>
          </a:bodyPr>
          <a:p>
            <a:pPr indent="0" fontAlgn="auto">
              <a:lnSpc>
                <a:spcPct val="150000"/>
              </a:lnSpc>
            </a:pPr>
            <a:r>
              <a:rPr lang="en-US" altLang="zh-CN" b="1">
                <a:solidFill>
                  <a:schemeClr val="tx1"/>
                </a:solidFill>
              </a:rPr>
              <a:t>1. </a:t>
            </a:r>
            <a:r>
              <a:rPr lang="zh-CN" altLang="en-US" b="1">
                <a:solidFill>
                  <a:schemeClr val="tx1"/>
                </a:solidFill>
              </a:rPr>
              <a:t>基于</a:t>
            </a:r>
            <a:r>
              <a:rPr lang="en-US" altLang="zh-CN" b="1">
                <a:solidFill>
                  <a:schemeClr val="tx1"/>
                </a:solidFill>
              </a:rPr>
              <a:t>MF</a:t>
            </a:r>
            <a:r>
              <a:rPr lang="zh-CN" altLang="en-US" b="1">
                <a:solidFill>
                  <a:schemeClr val="tx1"/>
                </a:solidFill>
              </a:rPr>
              <a:t>的</a:t>
            </a:r>
            <a:r>
              <a:rPr lang="zh-CN" altLang="en-US" b="1">
                <a:solidFill>
                  <a:schemeClr val="tx1"/>
                </a:solidFill>
              </a:rPr>
              <a:t>方法</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a:t>
            </a:r>
            <a:r>
              <a:rPr lang="zh-CN" altLang="en-US">
                <a:solidFill>
                  <a:srgbClr val="C00000"/>
                </a:solidFill>
                <a:latin typeface="微软雅黑" panose="020B0503020204020204" charset="-122"/>
                <a:ea typeface="微软雅黑" panose="020B0503020204020204" charset="-122"/>
                <a:sym typeface="+mn-ea"/>
              </a:rPr>
              <a:t>仅通过内积结合用户和物品嵌入的方式，不足以捕捉交互数据所蕴含的复杂模式。</a:t>
            </a:r>
            <a:endParaRPr lang="zh-CN" altLang="en-US">
              <a:solidFill>
                <a:srgbClr val="C00000"/>
              </a:solidFill>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例子：</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可行的解决方案：扩大潜在因素空间的维度。然而在稀疏情景中，这可能会导致过拟合问题。</a:t>
            </a:r>
            <a:endParaRPr lang="zh-CN" altLang="en-US">
              <a:solidFill>
                <a:srgbClr val="C00000"/>
              </a:solidFill>
              <a:latin typeface="微软雅黑" panose="020B0503020204020204" charset="-122"/>
              <a:ea typeface="微软雅黑" panose="020B0503020204020204" charset="-122"/>
              <a:sym typeface="+mn-ea"/>
            </a:endParaRPr>
          </a:p>
          <a:p>
            <a:pPr indent="0" fontAlgn="auto">
              <a:lnSpc>
                <a:spcPct val="150000"/>
              </a:lnSpc>
            </a:pPr>
            <a:r>
              <a:rPr lang="en-US" altLang="zh-CN" b="1">
                <a:solidFill>
                  <a:schemeClr val="tx1"/>
                </a:solidFill>
              </a:rPr>
              <a:t>2. </a:t>
            </a:r>
            <a:r>
              <a:rPr lang="zh-CN" altLang="en-US" b="1">
                <a:solidFill>
                  <a:schemeClr val="tx1"/>
                </a:solidFill>
              </a:rPr>
              <a:t>基于</a:t>
            </a:r>
            <a:r>
              <a:rPr lang="en-US" altLang="zh-CN" b="1">
                <a:solidFill>
                  <a:schemeClr val="tx1"/>
                </a:solidFill>
              </a:rPr>
              <a:t>DNN</a:t>
            </a:r>
            <a:r>
              <a:rPr lang="zh-CN" altLang="en-US" b="1">
                <a:solidFill>
                  <a:schemeClr val="tx1"/>
                </a:solidFill>
              </a:rPr>
              <a:t>的方法</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a:t>
            </a:r>
            <a:r>
              <a:rPr lang="zh-CN" altLang="en-US">
                <a:solidFill>
                  <a:schemeClr val="tx1"/>
                </a:solidFill>
                <a:latin typeface="微软雅黑" panose="020B0503020204020204" charset="-122"/>
                <a:ea typeface="微软雅黑" panose="020B0503020204020204" charset="-122"/>
                <a:sym typeface="+mn-ea"/>
              </a:rPr>
              <a:t>过去常使用DNN来建模物品的文本描述、音乐的声学特征等辅助信息，然后将学习到的特征集成到用户和物品表征中。并</a:t>
            </a:r>
            <a:r>
              <a:rPr lang="zh-CN" altLang="en-US">
                <a:solidFill>
                  <a:srgbClr val="C00000"/>
                </a:solidFill>
                <a:latin typeface="微软雅黑" panose="020B0503020204020204" charset="-122"/>
                <a:ea typeface="微软雅黑" panose="020B0503020204020204" charset="-122"/>
                <a:sym typeface="+mn-ea"/>
              </a:rPr>
              <a:t>没有考虑直接使用DNN来建模基于隐式反馈的协同过滤过程</a:t>
            </a:r>
            <a:r>
              <a:rPr lang="zh-CN" altLang="en-US">
                <a:solidFill>
                  <a:schemeClr val="tx1"/>
                </a:solidFill>
                <a:latin typeface="微软雅黑" panose="020B0503020204020204" charset="-122"/>
                <a:ea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3366770" y="1709420"/>
            <a:ext cx="4465320" cy="3016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7181215" cy="1006475"/>
          </a:xfrm>
        </p:spPr>
        <p:txBody>
          <a:bodyPr>
            <a:normAutofit/>
          </a:bodyPr>
          <a:p>
            <a:r>
              <a:rPr lang="zh-CN" altLang="en-US" sz="2800"/>
              <a:t>二、基于</a:t>
            </a:r>
            <a:r>
              <a:rPr lang="en-US" altLang="zh-CN" sz="2800"/>
              <a:t>NCF</a:t>
            </a:r>
            <a:r>
              <a:rPr lang="zh-CN" altLang="en-US" sz="2800"/>
              <a:t>框架的实例</a:t>
            </a:r>
            <a:r>
              <a:rPr lang="zh-CN" altLang="en-US" sz="2800"/>
              <a:t>一：</a:t>
            </a:r>
            <a:r>
              <a:rPr lang="en-US" altLang="zh-CN" sz="2800"/>
              <a:t>MLP</a:t>
            </a:r>
            <a:endParaRPr lang="en-US" altLang="zh-CN" sz="2800"/>
          </a:p>
        </p:txBody>
      </p:sp>
      <p:sp>
        <p:nvSpPr>
          <p:cNvPr id="5" name="文本框 4"/>
          <p:cNvSpPr txBox="1"/>
          <p:nvPr/>
        </p:nvSpPr>
        <p:spPr>
          <a:xfrm>
            <a:off x="-635" y="665480"/>
            <a:ext cx="12192635" cy="2590165"/>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将内积替换为可以从数据中学习任意函数的多层感知机结构，用于自适应学习交互函数。</a:t>
            </a:r>
            <a:endParaRPr lang="zh-CN" altLang="en-US"/>
          </a:p>
          <a:p>
            <a:pPr indent="0" fontAlgn="auto">
              <a:lnSpc>
                <a:spcPct val="150000"/>
              </a:lnSpc>
            </a:pPr>
            <a:r>
              <a:rPr lang="en-US" altLang="zh-CN" b="1"/>
              <a:t>2. </a:t>
            </a:r>
            <a:r>
              <a:rPr lang="zh-CN" altLang="en-US" b="1"/>
              <a:t>模型</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数据采样：</a:t>
            </a:r>
            <a:r>
              <a:rPr lang="en-US" altLang="zh-CN">
                <a:latin typeface="微软雅黑" panose="020B0503020204020204" charset="-122"/>
                <a:ea typeface="微软雅黑" panose="020B0503020204020204" charset="-122"/>
                <a:sym typeface="+mn-ea"/>
              </a:rPr>
              <a:t>针对每个</a:t>
            </a:r>
            <a:r>
              <a:rPr lang="zh-CN" altLang="en-US">
                <a:latin typeface="微软雅黑" panose="020B0503020204020204" charset="-122"/>
                <a:ea typeface="微软雅黑" panose="020B0503020204020204" charset="-122"/>
                <a:sym typeface="+mn-ea"/>
              </a:rPr>
              <a:t>正例训练样本</a:t>
            </a:r>
            <a:r>
              <a:rPr lang="en-US" altLang="zh-CN">
                <a:latin typeface="微软雅黑" panose="020B0503020204020204" charset="-122"/>
                <a:ea typeface="微软雅黑" panose="020B0503020204020204" charset="-122"/>
                <a:sym typeface="+mn-ea"/>
              </a:rPr>
              <a:t>(u,i)，</a:t>
            </a:r>
            <a:r>
              <a:rPr lang="zh-CN" altLang="en-US">
                <a:latin typeface="微软雅黑" panose="020B0503020204020204" charset="-122"/>
                <a:ea typeface="微软雅黑" panose="020B0503020204020204" charset="-122"/>
                <a:sym typeface="+mn-ea"/>
              </a:rPr>
              <a:t>额外</a:t>
            </a:r>
            <a:r>
              <a:rPr lang="en-US" altLang="zh-CN">
                <a:latin typeface="微软雅黑" panose="020B0503020204020204" charset="-122"/>
                <a:ea typeface="微软雅黑" panose="020B0503020204020204" charset="-122"/>
                <a:sym typeface="+mn-ea"/>
              </a:rPr>
              <a:t>随机采样N个负例</a:t>
            </a:r>
            <a:r>
              <a:rPr lang="zh-CN" altLang="en-US">
                <a:latin typeface="微软雅黑" panose="020B0503020204020204" charset="-122"/>
                <a:ea typeface="微软雅黑" panose="020B0503020204020204" charset="-122"/>
                <a:sym typeface="+mn-ea"/>
              </a:rPr>
              <a:t>样本</a:t>
            </a:r>
            <a:r>
              <a:rPr lang="en-US" altLang="zh-CN">
                <a:latin typeface="微软雅黑" panose="020B0503020204020204" charset="-122"/>
                <a:ea typeface="微软雅黑" panose="020B0503020204020204" charset="-122"/>
                <a:sym typeface="+mn-ea"/>
              </a:rPr>
              <a:t>(u,</a:t>
            </a:r>
            <a:r>
              <a:rPr lang="en-US" altLang="zh-CN">
                <a:latin typeface="微软雅黑" panose="020B0503020204020204" charset="-122"/>
                <a:ea typeface="微软雅黑" panose="020B0503020204020204" charset="-122"/>
                <a:sym typeface="+mn-ea"/>
              </a:rPr>
              <a:t>j)</a:t>
            </a:r>
            <a:r>
              <a:rPr lang="zh-CN" altLang="en-US">
                <a:latin typeface="微软雅黑" panose="020B0503020204020204" charset="-122"/>
                <a:ea typeface="微软雅黑" panose="020B0503020204020204" charset="-122"/>
                <a:sym typeface="+mn-ea"/>
              </a:rPr>
              <a:t>用于训练。</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输入：将随机初始化或预训练参数</a:t>
            </a:r>
            <a:r>
              <a:rPr lang="zh-CN" altLang="en-US">
                <a:latin typeface="微软雅黑" panose="020B0503020204020204" charset="-122"/>
                <a:ea typeface="微软雅黑" panose="020B0503020204020204" charset="-122"/>
                <a:sym typeface="+mn-ea"/>
              </a:rPr>
              <a:t>的用户和物品嵌入，串联拼接起来，作为</a:t>
            </a:r>
            <a:r>
              <a:rPr lang="en-US" altLang="zh-CN">
                <a:latin typeface="微软雅黑" panose="020B0503020204020204" charset="-122"/>
                <a:ea typeface="微软雅黑" panose="020B0503020204020204" charset="-122"/>
                <a:sym typeface="+mn-ea"/>
              </a:rPr>
              <a:t>MLP</a:t>
            </a:r>
            <a:r>
              <a:rPr lang="zh-CN" altLang="en-US">
                <a:latin typeface="微软雅黑" panose="020B0503020204020204" charset="-122"/>
                <a:ea typeface="微软雅黑" panose="020B0503020204020204" charset="-122"/>
                <a:sym typeface="+mn-ea"/>
              </a:rPr>
              <a:t>的输入。</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目标函数：</a:t>
            </a:r>
            <a:r>
              <a:rPr lang="zh-CN" altLang="en-US">
                <a:solidFill>
                  <a:schemeClr val="tx1"/>
                </a:solidFill>
                <a:latin typeface="微软雅黑" panose="020B0503020204020204" charset="-122"/>
                <a:ea typeface="微软雅黑" panose="020B0503020204020204" charset="-122"/>
                <a:sym typeface="+mn-ea"/>
              </a:rPr>
              <a:t>二元交叉熵损失</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3" name="图片 2"/>
          <p:cNvPicPr>
            <a:picLocks noChangeAspect="1"/>
          </p:cNvPicPr>
          <p:nvPr/>
        </p:nvPicPr>
        <p:blipFill>
          <a:blip r:embed="rId1"/>
          <a:stretch>
            <a:fillRect/>
          </a:stretch>
        </p:blipFill>
        <p:spPr>
          <a:xfrm>
            <a:off x="5576570" y="3341370"/>
            <a:ext cx="5241925" cy="3312160"/>
          </a:xfrm>
          <a:prstGeom prst="rect">
            <a:avLst/>
          </a:prstGeom>
        </p:spPr>
      </p:pic>
      <p:pic>
        <p:nvPicPr>
          <p:cNvPr id="4" name="图片 3"/>
          <p:cNvPicPr>
            <a:picLocks noChangeAspect="1"/>
          </p:cNvPicPr>
          <p:nvPr/>
        </p:nvPicPr>
        <p:blipFill>
          <a:blip r:embed="rId2"/>
          <a:stretch>
            <a:fillRect/>
          </a:stretch>
        </p:blipFill>
        <p:spPr>
          <a:xfrm>
            <a:off x="1012825" y="4434840"/>
            <a:ext cx="4307840" cy="11252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7181215" cy="1006475"/>
          </a:xfrm>
        </p:spPr>
        <p:txBody>
          <a:bodyPr>
            <a:normAutofit/>
          </a:bodyPr>
          <a:p>
            <a:r>
              <a:rPr lang="zh-CN" altLang="en-US" sz="2800"/>
              <a:t>二、基于</a:t>
            </a:r>
            <a:r>
              <a:rPr lang="en-US" altLang="zh-CN" sz="2800"/>
              <a:t>NCF</a:t>
            </a:r>
            <a:r>
              <a:rPr lang="zh-CN" altLang="en-US" sz="2800"/>
              <a:t>框架的实例</a:t>
            </a:r>
            <a:r>
              <a:rPr lang="zh-CN" altLang="en-US" sz="2800"/>
              <a:t>二：</a:t>
            </a:r>
            <a:r>
              <a:rPr lang="en-US" altLang="zh-CN" sz="2800"/>
              <a:t>N</a:t>
            </a:r>
            <a:r>
              <a:rPr lang="en-US" altLang="zh-CN" sz="2800"/>
              <a:t>euMF</a:t>
            </a:r>
            <a:endParaRPr lang="en-US" altLang="zh-CN" sz="2800"/>
          </a:p>
        </p:txBody>
      </p:sp>
      <p:sp>
        <p:nvSpPr>
          <p:cNvPr id="5" name="文本框 4"/>
          <p:cNvSpPr txBox="1"/>
          <p:nvPr/>
        </p:nvSpPr>
        <p:spPr>
          <a:xfrm>
            <a:off x="-635" y="665480"/>
            <a:ext cx="12192635" cy="2324735"/>
          </a:xfrm>
          <a:prstGeom prst="rect">
            <a:avLst/>
          </a:prstGeom>
          <a:noFill/>
        </p:spPr>
        <p:txBody>
          <a:bodyPr wrap="square" rtlCol="0">
            <a:noAutofit/>
          </a:bodyPr>
          <a:p>
            <a:pPr indent="0" fontAlgn="auto">
              <a:lnSpc>
                <a:spcPct val="150000"/>
              </a:lnSpc>
            </a:pPr>
            <a:r>
              <a:rPr lang="en-US" altLang="zh-CN" b="1"/>
              <a:t>* GMF</a:t>
            </a:r>
            <a:r>
              <a:rPr lang="zh-CN" altLang="en-US"/>
              <a:t>（一个使用NCF框架模拟和扩展MF的尝试，</a:t>
            </a:r>
            <a:r>
              <a:rPr lang="zh-CN" altLang="en-US"/>
              <a:t>它同MF的区别在于：通过自定义的线性层，在点积计算相似性的过程中额外引入可学习权重）</a:t>
            </a:r>
            <a:endParaRPr lang="zh-CN" altLang="en-US"/>
          </a:p>
          <a:p>
            <a:pPr indent="0" fontAlgn="auto">
              <a:lnSpc>
                <a:spcPct val="150000"/>
              </a:lnSpc>
            </a:pPr>
            <a:r>
              <a:rPr lang="en-US" altLang="zh-CN" b="1"/>
              <a:t>1. </a:t>
            </a:r>
            <a:r>
              <a:rPr lang="zh-CN" altLang="en-US" b="1"/>
              <a:t>工作</a:t>
            </a:r>
            <a:r>
              <a:rPr lang="zh-CN" altLang="en-US" b="1"/>
              <a:t>思想</a:t>
            </a:r>
            <a:endParaRPr lang="zh-CN" altLang="en-US" b="1"/>
          </a:p>
          <a:p>
            <a:pPr indent="0" fontAlgn="auto">
              <a:lnSpc>
                <a:spcPct val="150000"/>
              </a:lnSpc>
            </a:pPr>
            <a:r>
              <a:rPr lang="zh-CN" altLang="en-US"/>
              <a:t>结合GMF关于加权点积的线性学习能力和MLP关于ReLU激活的非线性学习能力</a:t>
            </a:r>
            <a:endParaRPr lang="zh-CN" altLang="en-US"/>
          </a:p>
          <a:p>
            <a:pPr indent="0" fontAlgn="auto">
              <a:lnSpc>
                <a:spcPct val="150000"/>
              </a:lnSpc>
            </a:pPr>
            <a:r>
              <a:rPr lang="en-US" altLang="zh-CN" b="1"/>
              <a:t>2. </a:t>
            </a:r>
            <a:r>
              <a:rPr lang="zh-CN" altLang="en-US" b="1"/>
              <a:t>模型架构</a:t>
            </a:r>
            <a:r>
              <a:rPr lang="zh-CN" altLang="en-US"/>
              <a:t>（允许</a:t>
            </a:r>
            <a:r>
              <a:rPr lang="en-US" altLang="zh-CN"/>
              <a:t>GMF</a:t>
            </a:r>
            <a:r>
              <a:rPr lang="zh-CN" altLang="en-US"/>
              <a:t>和</a:t>
            </a:r>
            <a:r>
              <a:rPr lang="en-US" altLang="zh-CN"/>
              <a:t>MLP</a:t>
            </a:r>
            <a:r>
              <a:rPr lang="zh-CN" altLang="en-US"/>
              <a:t>各自独立学习嵌入，提供更大的</a:t>
            </a:r>
            <a:r>
              <a:rPr lang="zh-CN" altLang="en-US"/>
              <a:t>灵活性）</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6" name="图片 5"/>
          <p:cNvPicPr>
            <a:picLocks noChangeAspect="1"/>
          </p:cNvPicPr>
          <p:nvPr/>
        </p:nvPicPr>
        <p:blipFill>
          <a:blip r:embed="rId1"/>
          <a:stretch>
            <a:fillRect/>
          </a:stretch>
        </p:blipFill>
        <p:spPr>
          <a:xfrm>
            <a:off x="920750" y="2889250"/>
            <a:ext cx="5271135" cy="3572510"/>
          </a:xfrm>
          <a:prstGeom prst="rect">
            <a:avLst/>
          </a:prstGeom>
        </p:spPr>
      </p:pic>
      <p:pic>
        <p:nvPicPr>
          <p:cNvPr id="7" name="图片 6"/>
          <p:cNvPicPr>
            <a:picLocks noChangeAspect="1"/>
          </p:cNvPicPr>
          <p:nvPr/>
        </p:nvPicPr>
        <p:blipFill>
          <a:blip r:embed="rId2"/>
          <a:stretch>
            <a:fillRect/>
          </a:stretch>
        </p:blipFill>
        <p:spPr>
          <a:xfrm>
            <a:off x="6191885" y="3844290"/>
            <a:ext cx="4977765" cy="1662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707890" cy="1006475"/>
          </a:xfrm>
        </p:spPr>
        <p:txBody>
          <a:bodyPr/>
          <a:p>
            <a:r>
              <a:rPr lang="zh-CN" altLang="en-US" sz="2800"/>
              <a:t>三、关于工作有效性的</a:t>
            </a:r>
            <a:r>
              <a:rPr lang="zh-CN" altLang="en-US" sz="2800"/>
              <a:t>解释</a:t>
            </a:r>
            <a:endParaRPr lang="zh-CN" altLang="en-US" sz="2800"/>
          </a:p>
        </p:txBody>
      </p:sp>
      <p:sp>
        <p:nvSpPr>
          <p:cNvPr id="5" name="文本框 4"/>
          <p:cNvSpPr txBox="1"/>
          <p:nvPr/>
        </p:nvSpPr>
        <p:spPr>
          <a:xfrm>
            <a:off x="0" y="1246505"/>
            <a:ext cx="12192635" cy="4364990"/>
          </a:xfrm>
          <a:prstGeom prst="rect">
            <a:avLst/>
          </a:prstGeom>
          <a:noFill/>
        </p:spPr>
        <p:txBody>
          <a:bodyPr wrap="square" rtlCol="0">
            <a:noAutofit/>
          </a:bodyPr>
          <a:p>
            <a:pPr indent="0" fontAlgn="auto">
              <a:lnSpc>
                <a:spcPct val="150000"/>
              </a:lnSpc>
            </a:pPr>
            <a:r>
              <a:rPr lang="en-US" altLang="zh-CN" b="1"/>
              <a:t>1. </a:t>
            </a:r>
            <a:r>
              <a:rPr lang="zh-CN" altLang="en-US" b="1"/>
              <a:t>对于隐式反馈数据的</a:t>
            </a:r>
            <a:r>
              <a:rPr lang="zh-CN" altLang="en-US" b="1"/>
              <a:t>考量</a:t>
            </a:r>
            <a:endParaRPr lang="zh-CN" altLang="en-US" b="1"/>
          </a:p>
          <a:p>
            <a:pPr indent="0" fontAlgn="auto">
              <a:lnSpc>
                <a:spcPct val="150000"/>
              </a:lnSpc>
            </a:pPr>
            <a:r>
              <a:rPr lang="zh-CN" altLang="en-US"/>
              <a:t>将隐式反馈推荐视为分类问题，因而选择使用二元交叉熵损失</a:t>
            </a:r>
            <a:r>
              <a:rPr lang="en-US" altLang="zh-CN"/>
              <a:t>BCELoss</a:t>
            </a:r>
            <a:r>
              <a:rPr lang="zh-CN" altLang="en-US"/>
              <a:t>。</a:t>
            </a:r>
            <a:endParaRPr lang="zh-CN" altLang="en-US"/>
          </a:p>
          <a:p>
            <a:pPr indent="0" fontAlgn="auto">
              <a:lnSpc>
                <a:spcPct val="150000"/>
              </a:lnSpc>
            </a:pPr>
            <a:r>
              <a:rPr lang="en-US" altLang="zh-CN" b="1"/>
              <a:t>2. 应对冷启动问题的灵活性</a:t>
            </a:r>
            <a:endParaRPr lang="en-US" altLang="zh-CN" b="1"/>
          </a:p>
          <a:p>
            <a:pPr indent="0" fontAlgn="auto">
              <a:lnSpc>
                <a:spcPct val="150000"/>
              </a:lnSpc>
            </a:pPr>
            <a:r>
              <a:rPr lang="en-US" altLang="zh-CN"/>
              <a:t>可以通过引入上下文感知或基于内容</a:t>
            </a:r>
            <a:r>
              <a:rPr lang="zh-CN" altLang="en-US"/>
              <a:t>的</a:t>
            </a:r>
            <a:r>
              <a:rPr lang="en-US" altLang="zh-CN"/>
              <a:t>辅助信息，来重构用户或物品的原始输入</a:t>
            </a:r>
            <a:r>
              <a:rPr lang="zh-CN" altLang="en-US"/>
              <a:t>。</a:t>
            </a:r>
            <a:endParaRPr lang="en-US" altLang="zh-CN"/>
          </a:p>
          <a:p>
            <a:pPr indent="0" fontAlgn="auto">
              <a:lnSpc>
                <a:spcPct val="150000"/>
              </a:lnSpc>
            </a:pPr>
            <a:r>
              <a:rPr lang="en-US" altLang="zh-CN" b="1"/>
              <a:t>3. </a:t>
            </a:r>
            <a:r>
              <a:rPr lang="zh-CN" altLang="en-US" b="1">
                <a:solidFill>
                  <a:srgbClr val="C00000"/>
                </a:solidFill>
              </a:rPr>
              <a:t>采用深度模型能够改善推荐性能</a:t>
            </a:r>
            <a:endParaRPr lang="zh-CN" altLang="en-US" b="1"/>
          </a:p>
          <a:p>
            <a:pPr indent="0" fontAlgn="auto">
              <a:lnSpc>
                <a:spcPct val="150000"/>
              </a:lnSpc>
            </a:pPr>
            <a:r>
              <a:rPr lang="zh-CN" altLang="en-US"/>
              <a:t>实验证明，通过堆叠更多隐藏层的方式能够提高深度模型的非线性学习能力，从而一定程度上改善对于理想交互函数的近似效果。</a:t>
            </a:r>
            <a:endParaRPr lang="zh-CN" altLang="en-US" b="1"/>
          </a:p>
          <a:p>
            <a:pPr indent="0" fontAlgn="auto">
              <a:lnSpc>
                <a:spcPct val="150000"/>
              </a:lnSpc>
            </a:pPr>
            <a:r>
              <a:rPr lang="en-US" altLang="zh-CN" b="1"/>
              <a:t>4. 采用预训练措施对于NeuMF的提升</a:t>
            </a:r>
            <a:endParaRPr lang="en-US" altLang="zh-CN" b="1"/>
          </a:p>
          <a:p>
            <a:pPr indent="0" fontAlgn="auto">
              <a:lnSpc>
                <a:spcPct val="150000"/>
              </a:lnSpc>
            </a:pPr>
            <a:r>
              <a:rPr lang="zh-CN" altLang="en-US"/>
              <a:t>由于</a:t>
            </a:r>
            <a:r>
              <a:rPr lang="en-US" altLang="zh-CN"/>
              <a:t>NeuMF</a:t>
            </a:r>
            <a:r>
              <a:rPr lang="zh-CN" altLang="en-US"/>
              <a:t>的目标函数具有非凸性，因此可</a:t>
            </a:r>
            <a:r>
              <a:rPr lang="zh-CN" altLang="en-US"/>
              <a:t>学习参数的初始化取值对于模型的收敛性和性能影响巨大。</a:t>
            </a:r>
            <a:endParaRPr lang="zh-CN" altLang="en-US"/>
          </a:p>
          <a:p>
            <a:pPr indent="0" fontAlgn="auto">
              <a:lnSpc>
                <a:spcPct val="150000"/>
              </a:lnSpc>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Collaborative Metric Learning</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2017</a:t>
            </a:r>
            <a:endParaRPr lang="en-US" altLang="zh-CN"/>
          </a:p>
        </p:txBody>
      </p:sp>
      <p:sp>
        <p:nvSpPr>
          <p:cNvPr id="3" name="文本框 2"/>
          <p:cNvSpPr txBox="1"/>
          <p:nvPr/>
        </p:nvSpPr>
        <p:spPr>
          <a:xfrm>
            <a:off x="4393565" y="2764790"/>
            <a:ext cx="3404870" cy="368300"/>
          </a:xfrm>
          <a:prstGeom prst="rect">
            <a:avLst/>
          </a:prstGeom>
          <a:noFill/>
        </p:spPr>
        <p:txBody>
          <a:bodyPr wrap="square" rtlCol="0">
            <a:spAutoFit/>
          </a:bodyPr>
          <a:p>
            <a:r>
              <a:rPr lang="zh-CN" altLang="en-US"/>
              <a:t>通过引入度量学习建模交互函数</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0" y="706755"/>
            <a:ext cx="12192635" cy="6014720"/>
          </a:xfrm>
          <a:prstGeom prst="rect">
            <a:avLst/>
          </a:prstGeom>
          <a:noFill/>
        </p:spPr>
        <p:txBody>
          <a:bodyPr wrap="square" rtlCol="0">
            <a:noAutofit/>
          </a:bodyPr>
          <a:p>
            <a:pPr indent="0" fontAlgn="auto">
              <a:lnSpc>
                <a:spcPct val="150000"/>
              </a:lnSpc>
            </a:pPr>
            <a:r>
              <a:rPr lang="en-US" altLang="zh-CN" b="1">
                <a:solidFill>
                  <a:schemeClr val="tx1"/>
                </a:solidFill>
              </a:rPr>
              <a:t>1. </a:t>
            </a:r>
            <a:r>
              <a:rPr lang="zh-CN" altLang="en-US" b="1">
                <a:solidFill>
                  <a:schemeClr val="tx1"/>
                </a:solidFill>
              </a:rPr>
              <a:t>基于</a:t>
            </a:r>
            <a:r>
              <a:rPr lang="en-US" altLang="zh-CN" b="1">
                <a:solidFill>
                  <a:schemeClr val="tx1"/>
                </a:solidFill>
              </a:rPr>
              <a:t>MF</a:t>
            </a:r>
            <a:r>
              <a:rPr lang="zh-CN" altLang="en-US" b="1">
                <a:solidFill>
                  <a:schemeClr val="tx1"/>
                </a:solidFill>
              </a:rPr>
              <a:t>的</a:t>
            </a:r>
            <a:r>
              <a:rPr lang="zh-CN" altLang="en-US" b="1">
                <a:solidFill>
                  <a:schemeClr val="tx1"/>
                </a:solidFill>
              </a:rPr>
              <a:t>方法</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1</a:t>
            </a:r>
            <a:r>
              <a:rPr lang="zh-CN" altLang="en-US">
                <a:latin typeface="微软雅黑" panose="020B0503020204020204" charset="-122"/>
                <a:ea typeface="微软雅黑" panose="020B0503020204020204" charset="-122"/>
                <a:sym typeface="+mn-ea"/>
              </a:rPr>
              <a:t>）问题：</a:t>
            </a:r>
            <a:r>
              <a:rPr lang="zh-CN" altLang="en-US">
                <a:solidFill>
                  <a:srgbClr val="C00000"/>
                </a:solidFill>
                <a:latin typeface="微软雅黑" panose="020B0503020204020204" charset="-122"/>
                <a:ea typeface="微软雅黑" panose="020B0503020204020204" charset="-122"/>
                <a:sym typeface="+mn-ea"/>
              </a:rPr>
              <a:t>使用</a:t>
            </a:r>
            <a:r>
              <a:rPr lang="zh-CN" altLang="en-US" b="1">
                <a:solidFill>
                  <a:srgbClr val="C00000"/>
                </a:solidFill>
                <a:latin typeface="微软雅黑" panose="020B0503020204020204" charset="-122"/>
                <a:ea typeface="微软雅黑" panose="020B0503020204020204" charset="-122"/>
                <a:sym typeface="+mn-ea"/>
              </a:rPr>
              <a:t>不满足三角不等式</a:t>
            </a:r>
            <a:r>
              <a:rPr lang="zh-CN" altLang="en-US">
                <a:solidFill>
                  <a:srgbClr val="C00000"/>
                </a:solidFill>
                <a:latin typeface="微软雅黑" panose="020B0503020204020204" charset="-122"/>
                <a:ea typeface="微软雅黑" panose="020B0503020204020204" charset="-122"/>
                <a:sym typeface="+mn-ea"/>
              </a:rPr>
              <a:t>的内积来衡量用户和物品嵌入间的距离，无法捕捉数据中所蕴含的细粒度偏好。</a:t>
            </a:r>
            <a:endParaRPr lang="zh-CN" altLang="en-US">
              <a:solidFill>
                <a:srgbClr val="C00000"/>
              </a:solidFill>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）例子：若U1喜欢v1,U2喜欢v2，U3同时喜欢v1和v2，但是v1和v2的内积为0，这违反了三角形不等式。也就是说，传统的MF模型使用点积的交互建模方式，不具备相似性可传递的性质。</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3</a:t>
            </a:r>
            <a:r>
              <a:rPr lang="zh-CN" altLang="en-US">
                <a:latin typeface="微软雅黑" panose="020B0503020204020204" charset="-122"/>
                <a:ea typeface="微软雅黑" panose="020B0503020204020204" charset="-122"/>
                <a:sym typeface="+mn-ea"/>
              </a:rPr>
              <a:t>）后果：</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无法有效捕获</a:t>
            </a:r>
            <a:r>
              <a:rPr lang="en-US" altLang="zh-CN">
                <a:latin typeface="微软雅黑" panose="020B0503020204020204" charset="-122"/>
                <a:ea typeface="微软雅黑" panose="020B0503020204020204" charset="-122"/>
                <a:sym typeface="+mn-ea"/>
              </a:rPr>
              <a:t>U3</a:t>
            </a:r>
            <a:r>
              <a:rPr lang="zh-CN" altLang="en-US">
                <a:latin typeface="微软雅黑" panose="020B0503020204020204" charset="-122"/>
                <a:ea typeface="微软雅黑" panose="020B0503020204020204" charset="-122"/>
                <a:sym typeface="+mn-ea"/>
              </a:rPr>
              <a:t>反馈中呈现的细粒度</a:t>
            </a:r>
            <a:r>
              <a:rPr lang="zh-CN" altLang="en-US">
                <a:latin typeface="微软雅黑" panose="020B0503020204020204" charset="-122"/>
                <a:ea typeface="微软雅黑" panose="020B0503020204020204" charset="-122"/>
                <a:sym typeface="+mn-ea"/>
              </a:rPr>
              <a:t>偏好。</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en-US" altLang="zh-CN">
                <a:latin typeface="微软雅黑" panose="020B0503020204020204" charset="-122"/>
                <a:ea typeface="微软雅黑" panose="020B0503020204020204" charset="-122"/>
                <a:sym typeface="+mn-ea"/>
              </a:rPr>
              <a:t>MF</a:t>
            </a:r>
            <a:r>
              <a:rPr lang="zh-CN" altLang="en-US">
                <a:latin typeface="微软雅黑" panose="020B0503020204020204" charset="-122"/>
                <a:ea typeface="微软雅黑" panose="020B0503020204020204" charset="-122"/>
                <a:sym typeface="+mn-ea"/>
              </a:rPr>
              <a:t>的潜在因素向量，不能可靠地捕获物品间或用户间的</a:t>
            </a:r>
            <a:r>
              <a:rPr lang="zh-CN" altLang="en-US">
                <a:latin typeface="微软雅黑" panose="020B0503020204020204" charset="-122"/>
                <a:ea typeface="微软雅黑" panose="020B0503020204020204" charset="-122"/>
                <a:sym typeface="+mn-ea"/>
              </a:rPr>
              <a:t>相似性。</a:t>
            </a:r>
            <a:endParaRPr lang="zh-CN" altLang="en-US">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3670935" y="2369185"/>
            <a:ext cx="4849495" cy="26898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665480"/>
            <a:ext cx="12192635" cy="6191885"/>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结合度量学习与协同过滤方法，并且在关于“可使用满足不等式性质的欧式距离来度量实体间距离”的假设下，通过学习一个</a:t>
            </a:r>
            <a:r>
              <a:rPr lang="zh-CN" altLang="en-US">
                <a:solidFill>
                  <a:srgbClr val="C00000"/>
                </a:solidFill>
              </a:rPr>
              <a:t>联合度量空间</a:t>
            </a:r>
            <a:r>
              <a:rPr lang="zh-CN" altLang="en-US"/>
              <a:t>来编码用户偏好</a:t>
            </a:r>
            <a:r>
              <a:rPr lang="zh-CN" altLang="en-US"/>
              <a:t>以及用户或物品间的相似性。</a:t>
            </a:r>
            <a:endParaRPr lang="zh-CN" altLang="en-US"/>
          </a:p>
          <a:p>
            <a:pPr indent="0" fontAlgn="auto">
              <a:lnSpc>
                <a:spcPct val="150000"/>
              </a:lnSpc>
            </a:pPr>
            <a:r>
              <a:rPr lang="en-US" altLang="zh-CN" b="1"/>
              <a:t>2. </a:t>
            </a:r>
            <a:r>
              <a:rPr lang="zh-CN" altLang="en-US" b="1"/>
              <a:t>联合损失</a:t>
            </a:r>
            <a:r>
              <a:rPr lang="zh-CN" altLang="en-US" b="1"/>
              <a:t>函数</a:t>
            </a:r>
            <a:endParaRPr lang="zh-CN" altLang="en-US" b="1"/>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加权成对排序损失</a:t>
            </a:r>
            <a:r>
              <a:rPr lang="en-US" altLang="zh-CN">
                <a:solidFill>
                  <a:srgbClr val="C00000"/>
                </a:solidFill>
                <a:latin typeface="微软雅黑" panose="020B0503020204020204" charset="-122"/>
                <a:ea typeface="微软雅黑" panose="020B0503020204020204" charset="-122"/>
                <a:sym typeface="+mn-ea"/>
              </a:rPr>
              <a:t>Lm</a:t>
            </a:r>
            <a:r>
              <a:rPr lang="zh-CN" altLang="en-US">
                <a:latin typeface="微软雅黑" panose="020B0503020204020204" charset="-122"/>
                <a:ea typeface="微软雅黑" panose="020B0503020204020204" charset="-122"/>
                <a:sym typeface="+mn-ea"/>
              </a:rPr>
              <a:t>（目标：用户</a:t>
            </a:r>
            <a:r>
              <a:rPr lang="en-US" altLang="zh-CN">
                <a:latin typeface="微软雅黑" panose="020B0503020204020204" charset="-122"/>
                <a:ea typeface="微软雅黑" panose="020B0503020204020204" charset="-122"/>
                <a:sym typeface="+mn-ea"/>
              </a:rPr>
              <a:t>i</a:t>
            </a:r>
            <a:r>
              <a:rPr lang="zh-CN" altLang="en-US">
                <a:latin typeface="微软雅黑" panose="020B0503020204020204" charset="-122"/>
                <a:ea typeface="微软雅黑" panose="020B0503020204020204" charset="-122"/>
                <a:sym typeface="+mn-ea"/>
              </a:rPr>
              <a:t>喜欢的物品</a:t>
            </a:r>
            <a:r>
              <a:rPr lang="en-US" altLang="zh-CN">
                <a:latin typeface="微软雅黑" panose="020B0503020204020204" charset="-122"/>
                <a:ea typeface="微软雅黑" panose="020B0503020204020204" charset="-122"/>
                <a:sym typeface="+mn-ea"/>
              </a:rPr>
              <a:t>j</a:t>
            </a:r>
            <a:r>
              <a:rPr lang="zh-CN" altLang="en-US">
                <a:latin typeface="微软雅黑" panose="020B0503020204020204" charset="-122"/>
                <a:ea typeface="微软雅黑" panose="020B0503020204020204" charset="-122"/>
                <a:sym typeface="+mn-ea"/>
              </a:rPr>
              <a:t>，将比他不喜欢的其它物品</a:t>
            </a:r>
            <a:r>
              <a:rPr lang="en-US" altLang="zh-CN">
                <a:latin typeface="微软雅黑" panose="020B0503020204020204" charset="-122"/>
                <a:ea typeface="微软雅黑" panose="020B0503020204020204" charset="-122"/>
                <a:sym typeface="+mn-ea"/>
              </a:rPr>
              <a:t>k</a:t>
            </a:r>
            <a:r>
              <a:rPr lang="zh-CN" altLang="en-US">
                <a:latin typeface="微软雅黑" panose="020B0503020204020204" charset="-122"/>
                <a:ea typeface="微软雅黑" panose="020B0503020204020204" charset="-122"/>
                <a:sym typeface="+mn-ea"/>
              </a:rPr>
              <a:t>更接近这个用户）</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考虑模态信息的物品表征损失</a:t>
            </a:r>
            <a:r>
              <a:rPr lang="en-US" altLang="zh-CN">
                <a:solidFill>
                  <a:srgbClr val="C00000"/>
                </a:solidFill>
                <a:latin typeface="微软雅黑" panose="020B0503020204020204" charset="-122"/>
                <a:ea typeface="微软雅黑" panose="020B0503020204020204" charset="-122"/>
                <a:sym typeface="+mn-ea"/>
              </a:rPr>
              <a:t>Lf</a:t>
            </a:r>
            <a:r>
              <a:rPr lang="zh-CN" altLang="en-US">
                <a:latin typeface="微软雅黑" panose="020B0503020204020204" charset="-122"/>
                <a:ea typeface="微软雅黑" panose="020B0503020204020204" charset="-122"/>
                <a:sym typeface="+mn-ea"/>
              </a:rPr>
              <a:t>（目标：利用物品的模态信息</a:t>
            </a:r>
            <a:r>
              <a:rPr lang="zh-CN" altLang="en-US">
                <a:latin typeface="微软雅黑" panose="020B0503020204020204" charset="-122"/>
                <a:ea typeface="微软雅黑" panose="020B0503020204020204" charset="-122"/>
                <a:sym typeface="+mn-ea"/>
              </a:rPr>
              <a:t>来微调物品表征，使物品表征即能考虑物品本身的属性，也能通过联合</a:t>
            </a:r>
            <a:r>
              <a:rPr lang="zh-CN" altLang="en-US">
                <a:latin typeface="微软雅黑" panose="020B0503020204020204" charset="-122"/>
                <a:ea typeface="微软雅黑" panose="020B0503020204020204" charset="-122"/>
                <a:sym typeface="+mn-ea"/>
              </a:rPr>
              <a:t>学习考虑这些属性与用户偏好间的匹配程度）</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协方差正则化损失</a:t>
            </a:r>
            <a:r>
              <a:rPr lang="en-US" altLang="zh-CN">
                <a:solidFill>
                  <a:srgbClr val="C00000"/>
                </a:solidFill>
                <a:latin typeface="微软雅黑" panose="020B0503020204020204" charset="-122"/>
                <a:ea typeface="微软雅黑" panose="020B0503020204020204" charset="-122"/>
                <a:sym typeface="+mn-ea"/>
              </a:rPr>
              <a:t>Lc</a:t>
            </a:r>
            <a:r>
              <a:rPr lang="zh-CN" altLang="en-US">
                <a:latin typeface="微软雅黑" panose="020B0503020204020204" charset="-122"/>
                <a:ea typeface="微软雅黑" panose="020B0503020204020204" charset="-122"/>
                <a:sym typeface="+mn-ea"/>
              </a:rPr>
              <a:t>（目标：限制所有用户和物品在联合空间中的位置分布，以确保度量的鲁棒性）</a:t>
            </a: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6" name="图片 5"/>
          <p:cNvPicPr>
            <a:picLocks noChangeAspect="1"/>
          </p:cNvPicPr>
          <p:nvPr/>
        </p:nvPicPr>
        <p:blipFill>
          <a:blip r:embed="rId1"/>
          <a:stretch>
            <a:fillRect/>
          </a:stretch>
        </p:blipFill>
        <p:spPr>
          <a:xfrm>
            <a:off x="6706870" y="4475480"/>
            <a:ext cx="2089150" cy="406400"/>
          </a:xfrm>
          <a:prstGeom prst="rect">
            <a:avLst/>
          </a:prstGeom>
        </p:spPr>
      </p:pic>
      <p:pic>
        <p:nvPicPr>
          <p:cNvPr id="7" name="图片 6"/>
          <p:cNvPicPr>
            <a:picLocks noChangeAspect="1"/>
          </p:cNvPicPr>
          <p:nvPr/>
        </p:nvPicPr>
        <p:blipFill>
          <a:blip r:embed="rId2"/>
          <a:stretch>
            <a:fillRect/>
          </a:stretch>
        </p:blipFill>
        <p:spPr>
          <a:xfrm>
            <a:off x="4140200" y="5354320"/>
            <a:ext cx="3912235" cy="1209040"/>
          </a:xfrm>
          <a:prstGeom prst="rect">
            <a:avLst/>
          </a:prstGeom>
        </p:spPr>
      </p:pic>
      <p:pic>
        <p:nvPicPr>
          <p:cNvPr id="9" name="图片 8"/>
          <p:cNvPicPr>
            <a:picLocks noChangeAspect="1"/>
          </p:cNvPicPr>
          <p:nvPr/>
        </p:nvPicPr>
        <p:blipFill>
          <a:blip r:embed="rId3"/>
          <a:stretch>
            <a:fillRect/>
          </a:stretch>
        </p:blipFill>
        <p:spPr>
          <a:xfrm>
            <a:off x="4767580" y="2185670"/>
            <a:ext cx="2658110" cy="749300"/>
          </a:xfrm>
          <a:prstGeom prst="rect">
            <a:avLst/>
          </a:prstGeom>
        </p:spPr>
      </p:pic>
      <p:pic>
        <p:nvPicPr>
          <p:cNvPr id="10" name="图片 9"/>
          <p:cNvPicPr>
            <a:picLocks noChangeAspect="1"/>
          </p:cNvPicPr>
          <p:nvPr/>
        </p:nvPicPr>
        <p:blipFill>
          <a:blip r:embed="rId4"/>
          <a:stretch>
            <a:fillRect/>
          </a:stretch>
        </p:blipFill>
        <p:spPr>
          <a:xfrm>
            <a:off x="3823335" y="3641725"/>
            <a:ext cx="4546600" cy="425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1107440"/>
            <a:ext cx="12192635" cy="4823460"/>
          </a:xfrm>
          <a:prstGeom prst="rect">
            <a:avLst/>
          </a:prstGeom>
          <a:noFill/>
        </p:spPr>
        <p:txBody>
          <a:bodyPr wrap="square" rtlCol="0">
            <a:noAutofit/>
          </a:bodyPr>
          <a:p>
            <a:pPr indent="0" fontAlgn="auto">
              <a:lnSpc>
                <a:spcPct val="150000"/>
              </a:lnSpc>
            </a:pPr>
            <a:r>
              <a:rPr lang="en-US" altLang="zh-CN" b="1"/>
              <a:t>3. </a:t>
            </a:r>
            <a:r>
              <a:rPr lang="zh-CN" altLang="en-US" b="1"/>
              <a:t>优化函数</a:t>
            </a:r>
            <a:r>
              <a:rPr lang="zh-CN" altLang="en-US"/>
              <a:t>（</a:t>
            </a:r>
            <a:r>
              <a:rPr lang="en-US" altLang="zh-CN"/>
              <a:t>Mini-Batch SGD</a:t>
            </a:r>
            <a:r>
              <a:rPr lang="zh-CN" altLang="en-US"/>
              <a:t>）</a:t>
            </a:r>
            <a:endParaRPr lang="zh-CN" altLang="en-US" b="1"/>
          </a:p>
          <a:p>
            <a:pPr indent="0" fontAlgn="auto">
              <a:lnSpc>
                <a:spcPct val="150000"/>
              </a:lnSpc>
            </a:pPr>
            <a:r>
              <a:rPr lang="en-US" altLang="zh-CN" b="1"/>
              <a:t>4. </a:t>
            </a:r>
            <a:r>
              <a:rPr lang="zh-CN" altLang="en-US" b="1"/>
              <a:t>训练过程</a:t>
            </a:r>
            <a:r>
              <a:rPr lang="zh-CN" altLang="en-US"/>
              <a:t>（采用</a:t>
            </a:r>
            <a:r>
              <a:rPr lang="en-US" altLang="zh-CN"/>
              <a:t>WARP</a:t>
            </a:r>
            <a:r>
              <a:rPr lang="zh-CN" altLang="en-US"/>
              <a:t>损失，而非</a:t>
            </a:r>
            <a:r>
              <a:rPr lang="en-US" altLang="zh-CN"/>
              <a:t>BPR</a:t>
            </a:r>
            <a:r>
              <a:rPr lang="zh-CN" altLang="en-US"/>
              <a:t>损失）</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从S中采样N对正配对</a:t>
            </a:r>
            <a:r>
              <a:rPr lang="en-US" altLang="zh-CN">
                <a:latin typeface="微软雅黑" panose="020B0503020204020204" charset="-122"/>
                <a:ea typeface="微软雅黑" panose="020B0503020204020204" charset="-122"/>
                <a:sym typeface="+mn-ea"/>
              </a:rPr>
              <a:t>(i,j)</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对于每对正配对，抽样U个负项</a:t>
            </a:r>
            <a:r>
              <a:rPr lang="en-US" altLang="zh-CN">
                <a:latin typeface="微软雅黑" panose="020B0503020204020204" charset="-122"/>
                <a:ea typeface="微软雅黑" panose="020B0503020204020204" charset="-122"/>
                <a:sym typeface="+mn-ea"/>
              </a:rPr>
              <a:t>k</a:t>
            </a:r>
            <a:r>
              <a:rPr lang="zh-CN" altLang="en-US">
                <a:latin typeface="微软雅黑" panose="020B0503020204020204" charset="-122"/>
                <a:ea typeface="微软雅黑" panose="020B0503020204020204" charset="-122"/>
                <a:sym typeface="+mn-ea"/>
              </a:rPr>
              <a:t>并且</a:t>
            </a:r>
            <a:r>
              <a:rPr lang="zh-CN" altLang="en-US">
                <a:solidFill>
                  <a:srgbClr val="C00000"/>
                </a:solidFill>
                <a:latin typeface="微软雅黑" panose="020B0503020204020204" charset="-122"/>
                <a:ea typeface="微软雅黑" panose="020B0503020204020204" charset="-122"/>
                <a:sym typeface="+mn-ea"/>
              </a:rPr>
              <a:t>近似rank_d(i,j)</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对于每对正配对，计算与每个负样本</a:t>
            </a:r>
            <a:r>
              <a:rPr lang="en-US" altLang="zh-CN">
                <a:latin typeface="微软雅黑" panose="020B0503020204020204" charset="-122"/>
                <a:ea typeface="微软雅黑" panose="020B0503020204020204" charset="-122"/>
                <a:sym typeface="+mn-ea"/>
              </a:rPr>
              <a:t>k</a:t>
            </a:r>
            <a:r>
              <a:rPr lang="zh-CN" altLang="en-US">
                <a:latin typeface="微软雅黑" panose="020B0503020204020204" charset="-122"/>
                <a:ea typeface="微软雅黑" panose="020B0503020204020204" charset="-122"/>
                <a:sym typeface="+mn-ea"/>
              </a:rPr>
              <a:t>的铰链损失，并选择造成最大损失的负样本k，用于</a:t>
            </a:r>
            <a:r>
              <a:rPr lang="zh-CN" altLang="en-US">
                <a:solidFill>
                  <a:srgbClr val="C00000"/>
                </a:solidFill>
                <a:latin typeface="微软雅黑" panose="020B0503020204020204" charset="-122"/>
                <a:ea typeface="微软雅黑" panose="020B0503020204020204" charset="-122"/>
                <a:sym typeface="+mn-ea"/>
              </a:rPr>
              <a:t>构造训练样本(i,j,k)</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a:p>
            <a:pPr indent="0" fontAlgn="auto">
              <a:lnSpc>
                <a:spcPct val="150000"/>
              </a:lnSpc>
            </a:pP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铰链损失：用于评估正配对于负配对间的差异</a:t>
            </a:r>
            <a:endParaRPr lang="zh-CN" altLang="en-US">
              <a:latin typeface="微软雅黑" panose="020B0503020204020204" charset="-122"/>
              <a:ea typeface="微软雅黑" panose="020B0503020204020204" charset="-122"/>
              <a:sym typeface="+mn-ea"/>
            </a:endParaRPr>
          </a:p>
          <a:p>
            <a:pPr indent="0" fontAlgn="auto">
              <a:lnSpc>
                <a:spcPct val="150000"/>
              </a:lnSpc>
            </a:pPr>
            <a:r>
              <a:rPr lang="en-US" altLang="zh-CN">
                <a:latin typeface="微软雅黑" panose="020B0503020204020204" charset="-122"/>
                <a:ea typeface="微软雅黑" panose="020B0503020204020204" charset="-122"/>
                <a:sym typeface="+mn-ea"/>
              </a:rPr>
              <a:t>* </a:t>
            </a:r>
            <a:r>
              <a:rPr lang="zh-CN" altLang="en-US">
                <a:solidFill>
                  <a:srgbClr val="C00000"/>
                </a:solidFill>
                <a:latin typeface="微软雅黑" panose="020B0503020204020204" charset="-122"/>
                <a:ea typeface="微软雅黑" panose="020B0503020204020204" charset="-122"/>
                <a:sym typeface="+mn-ea"/>
              </a:rPr>
              <a:t>只保留采样中最大负例样本</a:t>
            </a:r>
            <a:r>
              <a:rPr lang="en-US" altLang="zh-CN">
                <a:solidFill>
                  <a:srgbClr val="C00000"/>
                </a:solidFill>
                <a:latin typeface="微软雅黑" panose="020B0503020204020204" charset="-122"/>
                <a:ea typeface="微软雅黑" panose="020B0503020204020204" charset="-122"/>
                <a:sym typeface="+mn-ea"/>
              </a:rPr>
              <a:t>k</a:t>
            </a:r>
            <a:r>
              <a:rPr lang="zh-CN" altLang="en-US">
                <a:solidFill>
                  <a:srgbClr val="C00000"/>
                </a:solidFill>
                <a:latin typeface="微软雅黑" panose="020B0503020204020204" charset="-122"/>
                <a:ea typeface="微软雅黑" panose="020B0503020204020204" charset="-122"/>
                <a:sym typeface="+mn-ea"/>
              </a:rPr>
              <a:t>的原因</a:t>
            </a:r>
            <a:r>
              <a:rPr lang="zh-CN" altLang="en-US">
                <a:latin typeface="微软雅黑" panose="020B0503020204020204" charset="-122"/>
                <a:ea typeface="微软雅黑" panose="020B0503020204020204" charset="-122"/>
                <a:sym typeface="+mn-ea"/>
              </a:rPr>
              <a:t>：铰链损失的性质决定了只有对最大损失的负样本进行考虑，才能有效推动模型向正确的方向优化。而且这样的选择策略有助于模型更专注地学习最需要改进的负样本上，从而加速训练过程。</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计算梯度用于</a:t>
            </a:r>
            <a:r>
              <a:rPr lang="zh-CN" altLang="en-US">
                <a:latin typeface="微软雅黑" panose="020B0503020204020204" charset="-122"/>
                <a:ea typeface="微软雅黑" panose="020B0503020204020204" charset="-122"/>
                <a:sym typeface="+mn-ea"/>
              </a:rPr>
              <a:t>更新参数（利用AdaGrad自适应调整每个参数的学习率，以增强学习过程的稳定性和效率）；</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正则化所有用户和物品嵌入向量的范数（长度），以防止过拟合。</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重复这个过程，直到收敛。</a:t>
            </a:r>
            <a:endParaRPr lang="zh-CN" altLang="en-US" b="1"/>
          </a:p>
          <a:p>
            <a:pPr indent="0" fontAlgn="auto">
              <a:lnSpc>
                <a:spcPct val="150000"/>
              </a:lnSpc>
            </a:pPr>
            <a:endParaRPr lang="en-US" altLang="zh-CN"/>
          </a:p>
          <a:p>
            <a:pPr indent="0" fontAlgn="auto">
              <a:lnSpc>
                <a:spcPct val="150000"/>
              </a:lnSpc>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707890" cy="1006475"/>
          </a:xfrm>
        </p:spPr>
        <p:txBody>
          <a:bodyPr/>
          <a:p>
            <a:r>
              <a:rPr lang="zh-CN" altLang="en-US" sz="2800"/>
              <a:t>三、关于工作有效性的</a:t>
            </a:r>
            <a:r>
              <a:rPr lang="zh-CN" altLang="en-US" sz="2800"/>
              <a:t>解释</a:t>
            </a:r>
            <a:endParaRPr lang="zh-CN" altLang="en-US" sz="2800"/>
          </a:p>
        </p:txBody>
      </p:sp>
      <p:sp>
        <p:nvSpPr>
          <p:cNvPr id="5" name="文本框 4"/>
          <p:cNvSpPr txBox="1"/>
          <p:nvPr/>
        </p:nvSpPr>
        <p:spPr>
          <a:xfrm>
            <a:off x="0" y="1686560"/>
            <a:ext cx="12192635" cy="3484245"/>
          </a:xfrm>
          <a:prstGeom prst="rect">
            <a:avLst/>
          </a:prstGeom>
          <a:noFill/>
        </p:spPr>
        <p:txBody>
          <a:bodyPr wrap="square" rtlCol="0">
            <a:noAutofit/>
          </a:bodyPr>
          <a:p>
            <a:pPr indent="0" fontAlgn="auto">
              <a:lnSpc>
                <a:spcPct val="150000"/>
              </a:lnSpc>
            </a:pPr>
            <a:r>
              <a:rPr lang="en-US" altLang="zh-CN" b="1"/>
              <a:t>1. 通过度量如何更好地揭示用户的细粒度偏好</a:t>
            </a:r>
            <a:r>
              <a:rPr lang="zh-CN" altLang="en-US" b="1"/>
              <a:t>？</a:t>
            </a:r>
            <a:endParaRPr lang="en-US" altLang="zh-CN" b="1"/>
          </a:p>
          <a:p>
            <a:pPr indent="0" fontAlgn="auto">
              <a:lnSpc>
                <a:spcPct val="150000"/>
              </a:lnSpc>
            </a:pPr>
            <a:r>
              <a:rPr lang="zh-CN" altLang="en-US"/>
              <a:t>以历史工作中的例子</a:t>
            </a:r>
            <a:r>
              <a:rPr lang="zh-CN" altLang="en-US"/>
              <a:t>为例，根据CML的损失函数Lm可知：由于U3的偏好，CML会将物品v1和v2拉得相对较近。</a:t>
            </a:r>
            <a:endParaRPr lang="zh-CN" altLang="en-US"/>
          </a:p>
          <a:p>
            <a:pPr indent="0" fontAlgn="auto">
              <a:lnSpc>
                <a:spcPct val="150000"/>
              </a:lnSpc>
            </a:pPr>
            <a:r>
              <a:rPr lang="en-US" altLang="zh-CN" b="1"/>
              <a:t>2. </a:t>
            </a:r>
            <a:r>
              <a:rPr lang="zh-CN" altLang="en-US" b="1"/>
              <a:t>如何额外捕获了物品间或用户间的相似性？</a:t>
            </a:r>
            <a:endParaRPr lang="zh-CN" altLang="en-US" b="1"/>
          </a:p>
          <a:p>
            <a:pPr indent="0" fontAlgn="auto">
              <a:lnSpc>
                <a:spcPct val="150000"/>
              </a:lnSpc>
            </a:pPr>
            <a:r>
              <a:rPr lang="zh-CN" altLang="en-US"/>
              <a:t>在迭代学习的过程中，根据遵循的三角不等式假设（相似性可传递），不仅能够保证对于用户偏好的有效学习，还能在联合度量空间中将喜欢相同物品的用户适度聚合，也会将被同一用户共同喜欢的物品</a:t>
            </a:r>
            <a:r>
              <a:rPr lang="zh-CN" altLang="en-US"/>
              <a:t>适度聚合。</a:t>
            </a:r>
            <a:endParaRPr lang="en-US" altLang="zh-CN"/>
          </a:p>
          <a:p>
            <a:pPr indent="0" fontAlgn="auto">
              <a:lnSpc>
                <a:spcPct val="150000"/>
              </a:lnSpc>
            </a:pPr>
            <a:r>
              <a:rPr lang="en-US" altLang="zh-CN" b="1"/>
              <a:t>3. 集成</a:t>
            </a:r>
            <a:r>
              <a:rPr lang="zh-CN" altLang="en-US" b="1"/>
              <a:t>物品</a:t>
            </a:r>
            <a:r>
              <a:rPr lang="en-US" altLang="zh-CN" b="1"/>
              <a:t>各种</a:t>
            </a:r>
            <a:r>
              <a:rPr lang="zh-CN" altLang="en-US" b="1"/>
              <a:t>模态特征</a:t>
            </a:r>
            <a:r>
              <a:rPr lang="en-US" altLang="zh-CN" b="1"/>
              <a:t>（物品的文字表述，或图像等）的能力</a:t>
            </a:r>
            <a:endParaRPr lang="en-US" altLang="zh-CN" b="1"/>
          </a:p>
          <a:p>
            <a:pPr indent="0" fontAlgn="auto">
              <a:lnSpc>
                <a:spcPct val="150000"/>
              </a:lnSpc>
            </a:pPr>
            <a:r>
              <a:rPr lang="zh-CN" altLang="en-US"/>
              <a:t>通过同时最小化Lf和Lm损失的方式，使得模态</a:t>
            </a:r>
            <a:r>
              <a:rPr lang="zh-CN" altLang="en-US"/>
              <a:t>特征映射函数f能够根据v*学习筛选与用户偏好最相关的特征，也能使得v*根据f倾向于和具有相似特征的</a:t>
            </a:r>
            <a:r>
              <a:rPr lang="zh-CN" altLang="en-US"/>
              <a:t>物品聚集在一起。</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635" y="2028190"/>
            <a:ext cx="12192635" cy="2801620"/>
          </a:xfrm>
          <a:prstGeom prst="rect">
            <a:avLst/>
          </a:prstGeom>
          <a:noFill/>
        </p:spPr>
        <p:txBody>
          <a:bodyPr wrap="square" rtlCol="0">
            <a:noAutofit/>
          </a:bodyPr>
          <a:p>
            <a:pPr indent="0" fontAlgn="auto">
              <a:lnSpc>
                <a:spcPct val="150000"/>
              </a:lnSpc>
            </a:pPr>
            <a:r>
              <a:rPr lang="en-US" altLang="zh-CN" sz="2800" b="1"/>
              <a:t>SVM</a:t>
            </a:r>
            <a:br>
              <a:rPr lang="en-US" altLang="zh-CN"/>
            </a:br>
            <a:r>
              <a:rPr lang="zh-CN" altLang="en-US">
                <a:solidFill>
                  <a:srgbClr val="C00000"/>
                </a:solidFill>
              </a:rPr>
              <a:t>问题一：不能在数据稀疏的情况下，在复杂的高维核空间中学习可靠的参数</a:t>
            </a:r>
            <a:endParaRPr lang="zh-CN" altLang="en-US"/>
          </a:p>
          <a:p>
            <a:pPr indent="0" fontAlgn="auto">
              <a:lnSpc>
                <a:spcPct val="150000"/>
              </a:lnSpc>
            </a:pPr>
            <a:r>
              <a:rPr lang="zh-CN" altLang="en-US"/>
              <a:t>原因：</a:t>
            </a:r>
            <a:r>
              <a:rPr lang="en-US" altLang="zh-CN"/>
              <a:t>SVM</a:t>
            </a:r>
            <a:r>
              <a:rPr lang="zh-CN" altLang="en-US"/>
              <a:t>通过核函数将数据映射到高维空间中用于分类或回归。</a:t>
            </a:r>
            <a:r>
              <a:rPr lang="zh-CN" altLang="en-US"/>
              <a:t>然而，在数据稀疏的情形中，高维空间中的数据分布将更加松散，可能会导致难以学习到有效的</a:t>
            </a:r>
            <a:r>
              <a:rPr lang="zh-CN" altLang="en-US"/>
              <a:t>超平面。</a:t>
            </a:r>
            <a:endParaRPr lang="zh-CN" altLang="en-US"/>
          </a:p>
          <a:p>
            <a:pPr indent="0" fontAlgn="auto">
              <a:lnSpc>
                <a:spcPct val="150000"/>
              </a:lnSpc>
            </a:pPr>
            <a:r>
              <a:rPr lang="zh-CN" altLang="en-US">
                <a:solidFill>
                  <a:srgbClr val="C00000"/>
                </a:solidFill>
              </a:rPr>
              <a:t>问题二：无法高效学习特征交互</a:t>
            </a:r>
            <a:endParaRPr lang="zh-CN" altLang="en-US">
              <a:solidFill>
                <a:srgbClr val="C00000"/>
              </a:solidFill>
            </a:endParaRPr>
          </a:p>
          <a:p>
            <a:pPr indent="0" fontAlgn="auto">
              <a:lnSpc>
                <a:spcPct val="150000"/>
              </a:lnSpc>
            </a:pPr>
            <a:r>
              <a:rPr lang="zh-CN" altLang="en-US"/>
              <a:t>原因：虽然二阶多项</a:t>
            </a:r>
            <a:r>
              <a:rPr lang="zh-CN" altLang="en-US"/>
              <a:t>式回归</a:t>
            </a:r>
            <a:r>
              <a:rPr lang="en-US" altLang="zh-CN"/>
              <a:t>SVM</a:t>
            </a:r>
            <a:r>
              <a:rPr lang="zh-CN" altLang="en-US"/>
              <a:t>能够考虑每对特征间的关系，但是其参数量随特征的增加呈二次</a:t>
            </a:r>
            <a:r>
              <a:rPr lang="zh-CN" altLang="en-US"/>
              <a:t>增长。</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代码</a:t>
            </a:r>
            <a:r>
              <a:rPr lang="zh-CN" altLang="zh-CN" sz="4000">
                <a:latin typeface="Times New Roman" panose="02020603050405020304" charset="0"/>
                <a:cs typeface="Times New Roman" panose="02020603050405020304" charset="0"/>
              </a:rPr>
              <a:t>实践</a:t>
            </a:r>
            <a:endParaRPr lang="zh-CN" altLang="zh-CN" sz="4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947160" cy="1006475"/>
          </a:xfrm>
        </p:spPr>
        <p:txBody>
          <a:bodyPr/>
          <a:p>
            <a:r>
              <a:rPr lang="zh-CN" altLang="en-US" sz="2800"/>
              <a:t>一、数据</a:t>
            </a:r>
            <a:r>
              <a:rPr lang="zh-CN" altLang="en-US" sz="2800"/>
              <a:t>介绍</a:t>
            </a:r>
            <a:endParaRPr lang="zh-CN" altLang="en-US" sz="2800"/>
          </a:p>
        </p:txBody>
      </p:sp>
      <p:sp>
        <p:nvSpPr>
          <p:cNvPr id="3" name="内容占位符 2"/>
          <p:cNvSpPr>
            <a:spLocks noGrp="1"/>
          </p:cNvSpPr>
          <p:nvPr>
            <p:ph idx="1"/>
          </p:nvPr>
        </p:nvSpPr>
        <p:spPr>
          <a:xfrm>
            <a:off x="0" y="872490"/>
            <a:ext cx="10515600" cy="5861050"/>
          </a:xfrm>
        </p:spPr>
        <p:txBody>
          <a:bodyPr>
            <a:noAutofit/>
          </a:bodyPr>
          <a:p>
            <a:pPr marL="0" indent="0" fontAlgn="auto">
              <a:lnSpc>
                <a:spcPct val="150000"/>
              </a:lnSpc>
              <a:buNone/>
            </a:pPr>
            <a:r>
              <a:rPr lang="en-US" altLang="zh-CN" sz="1800" b="1"/>
              <a:t>1. </a:t>
            </a:r>
            <a:r>
              <a:rPr lang="en-US" altLang="zh-CN" sz="1800" b="1">
                <a:sym typeface="+mn-ea"/>
              </a:rPr>
              <a:t>MovieLens</a:t>
            </a:r>
            <a:r>
              <a:rPr lang="zh-CN" altLang="en-US" sz="1800" b="1">
                <a:sym typeface="+mn-ea"/>
              </a:rPr>
              <a:t>（</a:t>
            </a:r>
            <a:r>
              <a:rPr lang="zh-CN" altLang="en-US" sz="1800" b="1">
                <a:solidFill>
                  <a:srgbClr val="C00000"/>
                </a:solidFill>
                <a:sym typeface="+mn-ea"/>
              </a:rPr>
              <a:t>显式反馈</a:t>
            </a:r>
            <a:r>
              <a:rPr lang="zh-CN" altLang="en-US" sz="1800" b="1">
                <a:sym typeface="+mn-ea"/>
              </a:rPr>
              <a:t>）</a:t>
            </a:r>
            <a:endParaRPr lang="zh-CN" altLang="en-US" sz="1800" b="1">
              <a:sym typeface="+mn-ea"/>
            </a:endParaRPr>
          </a:p>
          <a:p>
            <a:pPr marL="0" indent="457200" fontAlgn="auto">
              <a:lnSpc>
                <a:spcPct val="150000"/>
              </a:lnSpc>
              <a:buNone/>
            </a:pPr>
            <a:r>
              <a:rPr lang="en-US" altLang="zh-CN" sz="1800">
                <a:sym typeface="+mn-ea"/>
              </a:rPr>
              <a:t>- </a:t>
            </a:r>
            <a:r>
              <a:rPr lang="en-US" altLang="zh-CN" sz="1800">
                <a:solidFill>
                  <a:schemeClr val="accent4"/>
                </a:solidFill>
                <a:sym typeface="+mn-ea"/>
              </a:rPr>
              <a:t>ml-1m.train.rating</a:t>
            </a:r>
            <a:r>
              <a:rPr lang="zh-CN" altLang="en-US" sz="1800">
                <a:sym typeface="+mn-ea"/>
              </a:rPr>
              <a:t>:</a:t>
            </a:r>
            <a:r>
              <a:rPr lang="en-US" altLang="zh-CN" sz="1800">
                <a:sym typeface="+mn-ea"/>
              </a:rPr>
              <a:t> </a:t>
            </a:r>
            <a:r>
              <a:rPr lang="zh-CN" altLang="en-US" sz="1800">
                <a:sym typeface="+mn-ea"/>
              </a:rPr>
              <a:t>UserID::MovieID::Rating::Timestamp</a:t>
            </a:r>
            <a:endParaRPr lang="zh-CN" altLang="en-US" sz="1800">
              <a:sym typeface="+mn-ea"/>
            </a:endParaRPr>
          </a:p>
          <a:p>
            <a:pPr marL="0" indent="457200" fontAlgn="auto">
              <a:lnSpc>
                <a:spcPct val="150000"/>
              </a:lnSpc>
              <a:buNone/>
            </a:pPr>
            <a:r>
              <a:rPr lang="en-US" altLang="zh-CN" sz="1800">
                <a:sym typeface="+mn-ea"/>
              </a:rPr>
              <a:t>- </a:t>
            </a:r>
            <a:r>
              <a:rPr lang="en-US" altLang="zh-CN" sz="1800">
                <a:solidFill>
                  <a:schemeClr val="accent4"/>
                </a:solidFill>
                <a:sym typeface="+mn-ea"/>
              </a:rPr>
              <a:t>ml-1m.test.negative</a:t>
            </a:r>
            <a:r>
              <a:rPr lang="en-US" altLang="zh-CN" sz="1800">
                <a:sym typeface="+mn-ea"/>
              </a:rPr>
              <a:t>: (user_id, pos_item_id) :: neg_item_1 :: neg_item_2 :: ... :: neg_item_99</a:t>
            </a:r>
            <a:endParaRPr lang="zh-CN" altLang="en-US" sz="1800">
              <a:sym typeface="+mn-ea"/>
            </a:endParaRPr>
          </a:p>
          <a:p>
            <a:pPr marL="0" indent="0" fontAlgn="auto">
              <a:lnSpc>
                <a:spcPct val="150000"/>
              </a:lnSpc>
              <a:buNone/>
            </a:pPr>
            <a:r>
              <a:rPr lang="en-US" altLang="zh-CN" sz="1800" b="1"/>
              <a:t>2. A</a:t>
            </a:r>
            <a:r>
              <a:rPr lang="en-US" altLang="zh-CN" sz="1800" b="1">
                <a:sym typeface="+mn-ea"/>
              </a:rPr>
              <a:t>mazon-electro</a:t>
            </a:r>
            <a:r>
              <a:rPr lang="zh-CN" altLang="en-US" sz="1800" b="1">
                <a:sym typeface="+mn-ea"/>
              </a:rPr>
              <a:t>（</a:t>
            </a:r>
            <a:r>
              <a:rPr lang="zh-CN" altLang="en-US" sz="1800" b="1">
                <a:solidFill>
                  <a:srgbClr val="C00000"/>
                </a:solidFill>
                <a:sym typeface="+mn-ea"/>
              </a:rPr>
              <a:t>隐式反馈</a:t>
            </a:r>
            <a:r>
              <a:rPr lang="zh-CN" altLang="en-US" sz="1800" b="1">
                <a:sym typeface="+mn-ea"/>
              </a:rPr>
              <a:t>）</a:t>
            </a:r>
            <a:endParaRPr lang="zh-CN" altLang="en-US" sz="1800" b="1">
              <a:sym typeface="+mn-ea"/>
            </a:endParaRPr>
          </a:p>
          <a:p>
            <a:pPr marL="0" indent="0" fontAlgn="auto">
              <a:lnSpc>
                <a:spcPct val="150000"/>
              </a:lnSpc>
              <a:buNone/>
            </a:pPr>
            <a:r>
              <a:rPr lang="en-US" altLang="zh-CN" sz="1800">
                <a:solidFill>
                  <a:schemeClr val="accent4"/>
                </a:solidFill>
                <a:sym typeface="+mn-ea"/>
              </a:rPr>
              <a:t>train.txt</a:t>
            </a:r>
            <a:r>
              <a:rPr lang="en-US" altLang="zh-CN" sz="1800">
                <a:sym typeface="+mn-ea"/>
              </a:rPr>
              <a:t> / </a:t>
            </a:r>
            <a:r>
              <a:rPr lang="en-US" altLang="zh-CN" sz="1800">
                <a:solidFill>
                  <a:schemeClr val="accent4"/>
                </a:solidFill>
                <a:sym typeface="+mn-ea"/>
              </a:rPr>
              <a:t>test.txt</a:t>
            </a:r>
            <a:r>
              <a:rPr lang="en-US" altLang="zh-CN" sz="1800">
                <a:sym typeface="+mn-ea"/>
              </a:rPr>
              <a:t>: UserID ItemID ItemID ...</a:t>
            </a:r>
            <a:endParaRPr lang="en-US" altLang="zh-CN" sz="1800">
              <a:sym typeface="+mn-ea"/>
            </a:endParaRPr>
          </a:p>
          <a:p>
            <a:pPr marL="0" indent="457200" fontAlgn="auto">
              <a:lnSpc>
                <a:spcPct val="150000"/>
              </a:lnSpc>
              <a:buNone/>
            </a:pPr>
            <a:r>
              <a:rPr lang="en-US" altLang="zh-CN" sz="1800">
                <a:sym typeface="+mn-ea"/>
              </a:rPr>
              <a:t>- UserID</a:t>
            </a:r>
            <a:r>
              <a:rPr lang="zh-CN" altLang="en-US" sz="1800">
                <a:sym typeface="+mn-ea"/>
              </a:rPr>
              <a:t>（用户</a:t>
            </a:r>
            <a:r>
              <a:rPr lang="en-US" altLang="zh-CN" sz="1800">
                <a:sym typeface="+mn-ea"/>
              </a:rPr>
              <a:t>ID</a:t>
            </a:r>
            <a:r>
              <a:rPr lang="zh-CN" altLang="en-US" sz="1800">
                <a:sym typeface="+mn-ea"/>
              </a:rPr>
              <a:t>）：</a:t>
            </a:r>
            <a:r>
              <a:rPr lang="en-US" altLang="zh-CN" sz="1800">
                <a:sym typeface="+mn-ea"/>
              </a:rPr>
              <a:t>0~1434</a:t>
            </a:r>
            <a:endParaRPr lang="en-US" altLang="zh-CN" sz="1800">
              <a:sym typeface="+mn-ea"/>
            </a:endParaRPr>
          </a:p>
          <a:p>
            <a:pPr marL="0" indent="457200" fontAlgn="auto">
              <a:lnSpc>
                <a:spcPct val="150000"/>
              </a:lnSpc>
              <a:buNone/>
            </a:pPr>
            <a:r>
              <a:rPr lang="en-US" altLang="zh-CN" sz="1800">
                <a:sym typeface="+mn-ea"/>
              </a:rPr>
              <a:t>- ItemID</a:t>
            </a:r>
            <a:r>
              <a:rPr lang="zh-CN" altLang="en-US" sz="1800">
                <a:sym typeface="+mn-ea"/>
              </a:rPr>
              <a:t>（物品</a:t>
            </a:r>
            <a:r>
              <a:rPr lang="en-US" altLang="zh-CN" sz="1800">
                <a:sym typeface="+mn-ea"/>
              </a:rPr>
              <a:t>ID</a:t>
            </a:r>
            <a:r>
              <a:rPr lang="zh-CN" altLang="en-US" sz="1800">
                <a:sym typeface="+mn-ea"/>
              </a:rPr>
              <a:t>）：</a:t>
            </a:r>
            <a:r>
              <a:rPr lang="en-US" altLang="zh-CN" sz="1800">
                <a:sym typeface="+mn-ea"/>
              </a:rPr>
              <a:t>0~1521</a:t>
            </a:r>
            <a:endParaRPr lang="zh-CN" altLang="en-US" sz="18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9610725" cy="1006475"/>
          </a:xfrm>
        </p:spPr>
        <p:txBody>
          <a:bodyPr/>
          <a:p>
            <a:r>
              <a:rPr lang="zh-CN" altLang="en-US" sz="2800"/>
              <a:t>二、数据处理：</a:t>
            </a:r>
            <a:r>
              <a:rPr lang="en-US" altLang="zh-CN" sz="2800" b="1">
                <a:solidFill>
                  <a:schemeClr val="accent5">
                    <a:lumMod val="75000"/>
                  </a:schemeClr>
                </a:solidFill>
              </a:rPr>
              <a:t>ml-1m</a:t>
            </a:r>
            <a:r>
              <a:rPr lang="en-US" altLang="zh-CN" sz="2800"/>
              <a:t> BPR-MF</a:t>
            </a:r>
            <a:endParaRPr lang="en-US" altLang="zh-CN" sz="2800"/>
          </a:p>
        </p:txBody>
      </p:sp>
      <p:sp>
        <p:nvSpPr>
          <p:cNvPr id="3" name="内容占位符 2"/>
          <p:cNvSpPr>
            <a:spLocks noGrp="1"/>
          </p:cNvSpPr>
          <p:nvPr>
            <p:ph idx="1"/>
          </p:nvPr>
        </p:nvSpPr>
        <p:spPr>
          <a:xfrm>
            <a:off x="0" y="872490"/>
            <a:ext cx="12192000" cy="5861050"/>
          </a:xfrm>
        </p:spPr>
        <p:txBody>
          <a:bodyPr>
            <a:noAutofit/>
          </a:bodyPr>
          <a:p>
            <a:pPr marL="0" indent="0" fontAlgn="auto">
              <a:lnSpc>
                <a:spcPct val="150000"/>
              </a:lnSpc>
              <a:buNone/>
            </a:pPr>
            <a:r>
              <a:rPr lang="en-US" altLang="zh-CN" sz="1800" b="1"/>
              <a:t>1. </a:t>
            </a:r>
            <a:r>
              <a:rPr lang="zh-CN" altLang="en-US" sz="1800" b="1"/>
              <a:t>数据</a:t>
            </a:r>
            <a:r>
              <a:rPr lang="zh-CN" altLang="en-US" sz="1800" b="1"/>
              <a:t>加载</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en-US" altLang="zh-CN" sz="1800">
                <a:latin typeface="微软雅黑" panose="020B0503020204020204" charset="-122"/>
                <a:ea typeface="微软雅黑" panose="020B0503020204020204" charset="-122"/>
              </a:rPr>
              <a:t>train.rating -&gt; </a:t>
            </a:r>
            <a:r>
              <a:rPr lang="en-US" altLang="zh-CN" sz="1800">
                <a:solidFill>
                  <a:srgbClr val="C00000"/>
                </a:solidFill>
                <a:latin typeface="微软雅黑" panose="020B0503020204020204" charset="-122"/>
                <a:ea typeface="微软雅黑" panose="020B0503020204020204" charset="-122"/>
              </a:rPr>
              <a:t>train_data</a:t>
            </a:r>
            <a:r>
              <a:rPr lang="en-US" altLang="zh-CN" sz="1800">
                <a:latin typeface="微软雅黑" panose="020B0503020204020204" charset="-122"/>
                <a:ea typeface="微软雅黑" panose="020B0503020204020204" charset="-122"/>
                <a:sym typeface="+mn-ea"/>
              </a:rPr>
              <a:t> -&gt; </a:t>
            </a:r>
            <a:r>
              <a:rPr lang="en-US" altLang="zh-CN" sz="1800">
                <a:solidFill>
                  <a:srgbClr val="C00000"/>
                </a:solidFill>
                <a:latin typeface="微软雅黑" panose="020B0503020204020204" charset="-122"/>
                <a:ea typeface="微软雅黑" panose="020B0503020204020204" charset="-122"/>
                <a:sym typeface="+mn-ea"/>
              </a:rPr>
              <a:t>train_mat</a:t>
            </a:r>
            <a:endParaRPr lang="en-US" altLang="zh-CN" sz="1800">
              <a:latin typeface="微软雅黑" panose="020B0503020204020204" charset="-122"/>
              <a:ea typeface="微软雅黑" panose="020B0503020204020204" charset="-122"/>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test.negative -&gt; </a:t>
            </a:r>
            <a:r>
              <a:rPr lang="en-US" altLang="zh-CN" sz="1800">
                <a:solidFill>
                  <a:srgbClr val="C00000"/>
                </a:solidFill>
                <a:latin typeface="微软雅黑" panose="020B0503020204020204" charset="-122"/>
                <a:ea typeface="微软雅黑" panose="020B0503020204020204" charset="-122"/>
                <a:sym typeface="+mn-ea"/>
              </a:rPr>
              <a:t>test_data</a:t>
            </a:r>
            <a:r>
              <a:rPr lang="en-US" altLang="zh-CN" sz="1800">
                <a:latin typeface="微软雅黑" panose="020B0503020204020204" charset="-122"/>
                <a:ea typeface="微软雅黑" panose="020B0503020204020204" charset="-122"/>
                <a:sym typeface="+mn-ea"/>
              </a:rPr>
              <a:t>=[[u, pos_item], [u, neg_item1], ...]</a:t>
            </a:r>
            <a:r>
              <a:rPr lang="zh-CN" altLang="en-US" sz="1800">
                <a:latin typeface="微软雅黑" panose="020B0503020204020204" charset="-122"/>
                <a:ea typeface="微软雅黑" panose="020B0503020204020204" charset="-122"/>
                <a:sym typeface="+mn-ea"/>
              </a:rPr>
              <a:t>（每个用户</a:t>
            </a:r>
            <a:r>
              <a:rPr lang="en-US" altLang="zh-CN" sz="1800">
                <a:latin typeface="微软雅黑" panose="020B0503020204020204" charset="-122"/>
                <a:ea typeface="微软雅黑" panose="020B0503020204020204" charset="-122"/>
                <a:sym typeface="+mn-ea"/>
              </a:rPr>
              <a:t>u</a:t>
            </a:r>
            <a:r>
              <a:rPr lang="zh-CN" altLang="en-US" sz="1800">
                <a:latin typeface="微软雅黑" panose="020B0503020204020204" charset="-122"/>
                <a:ea typeface="微软雅黑" panose="020B0503020204020204" charset="-122"/>
                <a:sym typeface="+mn-ea"/>
              </a:rPr>
              <a:t>有</a:t>
            </a:r>
            <a:r>
              <a:rPr lang="en-US" altLang="zh-CN" sz="1800">
                <a:latin typeface="微软雅黑" panose="020B0503020204020204" charset="-122"/>
                <a:ea typeface="微软雅黑" panose="020B0503020204020204" charset="-122"/>
                <a:sym typeface="+mn-ea"/>
              </a:rPr>
              <a:t>1+99</a:t>
            </a:r>
            <a:r>
              <a:rPr lang="zh-CN" altLang="en-US" sz="1800">
                <a:latin typeface="微软雅黑" panose="020B0503020204020204" charset="-122"/>
                <a:ea typeface="微软雅黑" panose="020B0503020204020204" charset="-122"/>
                <a:sym typeface="+mn-ea"/>
              </a:rPr>
              <a:t>个</a:t>
            </a:r>
            <a:r>
              <a:rPr lang="zh-CN" altLang="en-US" sz="1800">
                <a:latin typeface="微软雅黑" panose="020B0503020204020204" charset="-122"/>
                <a:ea typeface="微软雅黑" panose="020B0503020204020204" charset="-122"/>
                <a:sym typeface="+mn-ea"/>
              </a:rPr>
              <a:t>样本）</a:t>
            </a:r>
            <a:endParaRPr lang="en-US" altLang="zh-CN"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2. </a:t>
            </a:r>
            <a:r>
              <a:rPr lang="zh-CN" altLang="en-US" sz="1800" b="1">
                <a:latin typeface="微软雅黑" panose="020B0503020204020204" charset="-122"/>
                <a:ea typeface="微软雅黑" panose="020B0503020204020204" charset="-122"/>
                <a:sym typeface="+mn-ea"/>
              </a:rPr>
              <a:t>构建训练和测试</a:t>
            </a:r>
            <a:r>
              <a:rPr lang="zh-CN" altLang="en-US" sz="1800" b="1">
                <a:latin typeface="微软雅黑" panose="020B0503020204020204" charset="-122"/>
                <a:ea typeface="微软雅黑" panose="020B0503020204020204" charset="-122"/>
                <a:sym typeface="+mn-ea"/>
              </a:rPr>
              <a:t>数据迭代器</a:t>
            </a:r>
            <a:endParaRPr lang="en-US" altLang="zh-CN" sz="1800" b="1">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en-US" altLang="zh-CN" sz="1800">
                <a:solidFill>
                  <a:srgbClr val="C00000"/>
                </a:solidFill>
                <a:latin typeface="微软雅黑" panose="020B0503020204020204" charset="-122"/>
                <a:ea typeface="微软雅黑" panose="020B0503020204020204" charset="-122"/>
                <a:sym typeface="+mn-ea"/>
              </a:rPr>
              <a:t>train_dataset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a:t>
            </a:r>
            <a:r>
              <a:rPr lang="en-US" altLang="zh-CN" sz="1800">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中的每个</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a:t>
            </a:r>
            <a:r>
              <a:rPr lang="zh-CN" altLang="en-US" sz="1800">
                <a:solidFill>
                  <a:srgbClr val="C00000"/>
                </a:solidFill>
                <a:latin typeface="微软雅黑" panose="020B0503020204020204" charset="-122"/>
                <a:ea typeface="微软雅黑" panose="020B0503020204020204" charset="-122"/>
                <a:sym typeface="+mn-ea"/>
              </a:rPr>
              <a:t>采样</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，一次遍历可构造出</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a:t>
            </a:r>
            <a:r>
              <a:rPr lang="zh-CN" altLang="en-US" sz="1800">
                <a:latin typeface="微软雅黑" panose="020B0503020204020204" charset="-122"/>
                <a:ea typeface="微软雅黑" panose="020B0503020204020204" charset="-122"/>
                <a:sym typeface="+mn-ea"/>
              </a:rPr>
              <a:t>训练样本</a:t>
            </a:r>
            <a:r>
              <a:rPr lang="en-US" altLang="zh-CN" sz="1800">
                <a:latin typeface="微软雅黑" panose="020B0503020204020204" charset="-122"/>
                <a:ea typeface="微软雅黑" panose="020B0503020204020204" charset="-122"/>
                <a:sym typeface="+mn-ea"/>
              </a:rPr>
              <a:t>(u, i, j)</a:t>
            </a:r>
            <a:r>
              <a:rPr lang="zh-CN" altLang="en-US" sz="1800">
                <a:latin typeface="微软雅黑" panose="020B0503020204020204" charset="-122"/>
                <a:ea typeface="微软雅黑" panose="020B0503020204020204" charset="-122"/>
                <a:sym typeface="+mn-ea"/>
              </a:rPr>
              <a:t>。</a:t>
            </a:r>
            <a:endParaRPr lang="en-US" altLang="zh-CN" sz="1800">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en-US" altLang="zh-CN" sz="1800">
                <a:solidFill>
                  <a:srgbClr val="C00000"/>
                </a:solidFill>
                <a:latin typeface="微软雅黑" panose="020B0503020204020204" charset="-122"/>
                <a:ea typeface="微软雅黑" panose="020B0503020204020204" charset="-122"/>
                <a:sym typeface="+mn-ea"/>
              </a:rPr>
              <a:t>test_dataset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a:t>
            </a:r>
            <a:r>
              <a:rPr lang="en-US" altLang="zh-CN" sz="1800">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中的每个</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，扩增为</a:t>
            </a:r>
            <a:r>
              <a:rPr lang="en-US" altLang="zh-CN" sz="1800">
                <a:latin typeface="微软雅黑" panose="020B0503020204020204" charset="-122"/>
                <a:ea typeface="微软雅黑" panose="020B0503020204020204" charset="-122"/>
                <a:sym typeface="+mn-ea"/>
              </a:rPr>
              <a:t>(u, i, i)</a:t>
            </a:r>
            <a:r>
              <a:rPr lang="zh-CN" altLang="en-US" sz="1800">
                <a:latin typeface="微软雅黑" panose="020B0503020204020204" charset="-122"/>
                <a:ea typeface="微软雅黑" panose="020B0503020204020204" charset="-122"/>
                <a:sym typeface="+mn-ea"/>
              </a:rPr>
              <a:t>，用于适配模型进行测试</a:t>
            </a:r>
            <a:r>
              <a:rPr lang="zh-CN" altLang="en-US" sz="1800">
                <a:latin typeface="微软雅黑" panose="020B0503020204020204" charset="-122"/>
                <a:ea typeface="微软雅黑" panose="020B0503020204020204" charset="-122"/>
                <a:sym typeface="+mn-ea"/>
              </a:rPr>
              <a:t>评估。</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3. </a:t>
            </a:r>
            <a:r>
              <a:rPr lang="zh-CN" altLang="en-US" sz="1800" b="1">
                <a:latin typeface="微软雅黑" panose="020B0503020204020204" charset="-122"/>
                <a:ea typeface="微软雅黑" panose="020B0503020204020204" charset="-122"/>
                <a:sym typeface="+mn-ea"/>
              </a:rPr>
              <a:t>迭代训练</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遍历</a:t>
            </a:r>
            <a:r>
              <a:rPr lang="en-US" altLang="zh-CN" sz="1800">
                <a:solidFill>
                  <a:srgbClr val="C00000"/>
                </a:solidFill>
                <a:latin typeface="微软雅黑" panose="020B0503020204020204" charset="-122"/>
                <a:ea typeface="微软雅黑" panose="020B0503020204020204" charset="-122"/>
                <a:sym typeface="+mn-ea"/>
              </a:rPr>
              <a:t>train_loader</a:t>
            </a:r>
            <a:r>
              <a:rPr lang="zh-CN" altLang="en-US" sz="1800">
                <a:latin typeface="微软雅黑" panose="020B0503020204020204" charset="-122"/>
                <a:ea typeface="微软雅黑" panose="020B0503020204020204" charset="-122"/>
                <a:sym typeface="+mn-ea"/>
              </a:rPr>
              <a:t>获得批次</a:t>
            </a:r>
            <a:r>
              <a:rPr lang="en-US" altLang="zh-CN" sz="1800">
                <a:latin typeface="微软雅黑" panose="020B0503020204020204" charset="-122"/>
                <a:ea typeface="微软雅黑" panose="020B0503020204020204" charset="-122"/>
                <a:sym typeface="+mn-ea"/>
              </a:rPr>
              <a:t>user</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item_i</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item_j</a:t>
            </a:r>
            <a:r>
              <a:rPr lang="zh-CN" altLang="en-US" sz="1800">
                <a:latin typeface="微软雅黑" panose="020B0503020204020204" charset="-122"/>
                <a:ea typeface="微软雅黑" panose="020B0503020204020204" charset="-122"/>
                <a:sym typeface="+mn-ea"/>
              </a:rPr>
              <a:t>，以获得预测结果</a:t>
            </a:r>
            <a:r>
              <a:rPr lang="en-US" altLang="zh-CN" sz="1800">
                <a:latin typeface="微软雅黑" panose="020B0503020204020204" charset="-122"/>
                <a:ea typeface="微软雅黑" panose="020B0503020204020204" charset="-122"/>
                <a:sym typeface="+mn-ea"/>
              </a:rPr>
              <a:t>pred_i</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pred_j</a:t>
            </a:r>
            <a:r>
              <a:rPr lang="zh-CN" altLang="en-US" sz="1800">
                <a:latin typeface="微软雅黑" panose="020B0503020204020204" charset="-122"/>
                <a:ea typeface="微软雅黑" panose="020B0503020204020204" charset="-122"/>
                <a:sym typeface="+mn-ea"/>
              </a:rPr>
              <a:t>，</a:t>
            </a:r>
            <a:r>
              <a:rPr lang="zh-CN" altLang="en-US" sz="1800">
                <a:latin typeface="微软雅黑" panose="020B0503020204020204" charset="-122"/>
                <a:ea typeface="微软雅黑" panose="020B0503020204020204" charset="-122"/>
                <a:sym typeface="+mn-ea"/>
              </a:rPr>
              <a:t>用于计算</a:t>
            </a:r>
            <a:r>
              <a:rPr lang="en-US" altLang="zh-CN" sz="1800">
                <a:latin typeface="微软雅黑" panose="020B0503020204020204" charset="-122"/>
                <a:ea typeface="微软雅黑" panose="020B0503020204020204" charset="-122"/>
                <a:sym typeface="+mn-ea"/>
              </a:rPr>
              <a:t>bpr</a:t>
            </a:r>
            <a:r>
              <a:rPr lang="zh-CN" altLang="en-US" sz="1800">
                <a:latin typeface="微软雅黑" panose="020B0503020204020204" charset="-122"/>
                <a:ea typeface="微软雅黑" panose="020B0503020204020204" charset="-122"/>
                <a:sym typeface="+mn-ea"/>
              </a:rPr>
              <a:t>损失。</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4. </a:t>
            </a:r>
            <a:r>
              <a:rPr lang="zh-CN" altLang="en-US" sz="1800" b="1">
                <a:latin typeface="微软雅黑" panose="020B0503020204020204" charset="-122"/>
                <a:ea typeface="微软雅黑" panose="020B0503020204020204" charset="-122"/>
                <a:sym typeface="+mn-ea"/>
              </a:rPr>
              <a:t>测试评估</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遍历</a:t>
            </a:r>
            <a:r>
              <a:rPr lang="en-US" altLang="zh-CN" sz="1800">
                <a:latin typeface="微软雅黑" panose="020B0503020204020204" charset="-122"/>
                <a:ea typeface="微软雅黑" panose="020B0503020204020204" charset="-122"/>
                <a:sym typeface="+mn-ea"/>
              </a:rPr>
              <a:t>test_loader</a:t>
            </a:r>
            <a:r>
              <a:rPr lang="zh-CN" altLang="en-US" sz="1800">
                <a:latin typeface="微软雅黑" panose="020B0503020204020204" charset="-122"/>
                <a:ea typeface="微软雅黑" panose="020B0503020204020204" charset="-122"/>
                <a:sym typeface="+mn-ea"/>
              </a:rPr>
              <a:t>获得批次</a:t>
            </a:r>
            <a:r>
              <a:rPr lang="en-US" altLang="zh-CN" sz="1800">
                <a:latin typeface="微软雅黑" panose="020B0503020204020204" charset="-122"/>
                <a:ea typeface="微软雅黑" panose="020B0503020204020204" charset="-122"/>
                <a:sym typeface="+mn-ea"/>
              </a:rPr>
              <a:t>user</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item_i</a:t>
            </a:r>
            <a:r>
              <a:rPr lang="zh-CN" altLang="en-US" sz="1800">
                <a:latin typeface="微软雅黑" panose="020B0503020204020204" charset="-122"/>
                <a:ea typeface="微软雅黑" panose="020B0503020204020204" charset="-122"/>
                <a:sym typeface="+mn-ea"/>
              </a:rPr>
              <a:t>、</a:t>
            </a:r>
            <a:r>
              <a:rPr lang="en-US" altLang="zh-CN" sz="1800">
                <a:latin typeface="微软雅黑" panose="020B0503020204020204" charset="-122"/>
                <a:ea typeface="微软雅黑" panose="020B0503020204020204" charset="-122"/>
                <a:sym typeface="+mn-ea"/>
              </a:rPr>
              <a:t>item_i</a:t>
            </a:r>
            <a:r>
              <a:rPr lang="zh-CN" altLang="en-US" sz="1800">
                <a:latin typeface="微软雅黑" panose="020B0503020204020204" charset="-122"/>
                <a:ea typeface="微软雅黑" panose="020B0503020204020204" charset="-122"/>
                <a:sym typeface="+mn-ea"/>
              </a:rPr>
              <a:t>，以获得</a:t>
            </a:r>
            <a:r>
              <a:rPr lang="zh-CN" altLang="en-US" sz="1800">
                <a:solidFill>
                  <a:srgbClr val="C00000"/>
                </a:solidFill>
                <a:latin typeface="微软雅黑" panose="020B0503020204020204" charset="-122"/>
                <a:ea typeface="微软雅黑" panose="020B0503020204020204" charset="-122"/>
                <a:sym typeface="+mn-ea"/>
              </a:rPr>
              <a:t>预测值最高的</a:t>
            </a:r>
            <a:r>
              <a:rPr lang="en-US" altLang="zh-CN" sz="1800">
                <a:solidFill>
                  <a:srgbClr val="C00000"/>
                </a:solidFill>
                <a:latin typeface="微软雅黑" panose="020B0503020204020204" charset="-122"/>
                <a:ea typeface="微软雅黑" panose="020B0503020204020204" charset="-122"/>
                <a:sym typeface="+mn-ea"/>
              </a:rPr>
              <a:t>N</a:t>
            </a:r>
            <a:r>
              <a:rPr lang="zh-CN" altLang="en-US" sz="1800">
                <a:solidFill>
                  <a:srgbClr val="C00000"/>
                </a:solidFill>
                <a:latin typeface="微软雅黑" panose="020B0503020204020204" charset="-122"/>
                <a:ea typeface="微软雅黑" panose="020B0503020204020204" charset="-122"/>
                <a:sym typeface="+mn-ea"/>
              </a:rPr>
              <a:t>个推荐物品</a:t>
            </a:r>
            <a:r>
              <a:rPr lang="zh-CN" altLang="en-US" sz="1800">
                <a:latin typeface="微软雅黑" panose="020B0503020204020204" charset="-122"/>
                <a:ea typeface="微软雅黑" panose="020B0503020204020204" charset="-122"/>
                <a:sym typeface="+mn-ea"/>
              </a:rPr>
              <a:t>和</a:t>
            </a:r>
            <a:r>
              <a:rPr lang="zh-CN" altLang="en-US" sz="1800">
                <a:solidFill>
                  <a:srgbClr val="C00000"/>
                </a:solidFill>
                <a:latin typeface="微软雅黑" panose="020B0503020204020204" charset="-122"/>
                <a:ea typeface="微软雅黑" panose="020B0503020204020204" charset="-122"/>
                <a:sym typeface="+mn-ea"/>
              </a:rPr>
              <a:t>标签物品</a:t>
            </a:r>
            <a:r>
              <a:rPr lang="zh-CN" altLang="en-US" sz="1800">
                <a:latin typeface="微软雅黑" panose="020B0503020204020204" charset="-122"/>
                <a:ea typeface="微软雅黑" panose="020B0503020204020204" charset="-122"/>
                <a:sym typeface="+mn-ea"/>
              </a:rPr>
              <a:t>，用于计算该用户的</a:t>
            </a:r>
            <a:r>
              <a:rPr lang="en-US" altLang="zh-CN" sz="1800">
                <a:latin typeface="微软雅黑" panose="020B0503020204020204" charset="-122"/>
                <a:ea typeface="微软雅黑" panose="020B0503020204020204" charset="-122"/>
                <a:sym typeface="+mn-ea"/>
              </a:rPr>
              <a:t>hr</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ndcg</a:t>
            </a:r>
            <a:r>
              <a:rPr lang="zh-CN" altLang="en-US" sz="1800">
                <a:latin typeface="微软雅黑" panose="020B0503020204020204" charset="-122"/>
                <a:ea typeface="微软雅黑" panose="020B0503020204020204" charset="-122"/>
                <a:sym typeface="+mn-ea"/>
              </a:rPr>
              <a:t>值。然后，根据下一个批次的数据，用于计算下一个用户的</a:t>
            </a:r>
            <a:r>
              <a:rPr lang="en-US" altLang="zh-CN" sz="1800">
                <a:latin typeface="微软雅黑" panose="020B0503020204020204" charset="-122"/>
                <a:ea typeface="微软雅黑" panose="020B0503020204020204" charset="-122"/>
                <a:sym typeface="+mn-ea"/>
              </a:rPr>
              <a:t>hr</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ndcg</a:t>
            </a:r>
            <a:r>
              <a:rPr lang="zh-CN" altLang="en-US" sz="1800">
                <a:latin typeface="微软雅黑" panose="020B0503020204020204" charset="-122"/>
                <a:ea typeface="微软雅黑" panose="020B0503020204020204" charset="-122"/>
                <a:sym typeface="+mn-ea"/>
              </a:rPr>
              <a:t>值。最后，对所有用户求均值</a:t>
            </a:r>
            <a:r>
              <a:rPr lang="zh-CN" altLang="en-US" sz="1800">
                <a:latin typeface="微软雅黑" panose="020B0503020204020204" charset="-122"/>
                <a:ea typeface="微软雅黑" panose="020B0503020204020204" charset="-122"/>
                <a:sym typeface="+mn-ea"/>
              </a:rPr>
              <a:t>即可。</a:t>
            </a:r>
            <a:endParaRPr lang="zh-CN" altLang="en-US" sz="1800">
              <a:latin typeface="微软雅黑" panose="020B0503020204020204" charset="-122"/>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9610725" cy="1006475"/>
          </a:xfrm>
        </p:spPr>
        <p:txBody>
          <a:bodyPr/>
          <a:p>
            <a:r>
              <a:rPr lang="zh-CN" altLang="en-US" sz="2800"/>
              <a:t>三、数据处理：</a:t>
            </a:r>
            <a:r>
              <a:rPr lang="en-US" altLang="zh-CN" sz="2800" b="1">
                <a:solidFill>
                  <a:schemeClr val="accent5">
                    <a:lumMod val="75000"/>
                  </a:schemeClr>
                </a:solidFill>
              </a:rPr>
              <a:t>amazon-electro</a:t>
            </a:r>
            <a:r>
              <a:rPr lang="en-US" altLang="zh-CN" sz="2800"/>
              <a:t> BPR-MF</a:t>
            </a:r>
            <a:endParaRPr lang="en-US" altLang="zh-CN" sz="2800"/>
          </a:p>
        </p:txBody>
      </p:sp>
      <p:sp>
        <p:nvSpPr>
          <p:cNvPr id="3" name="内容占位符 2"/>
          <p:cNvSpPr>
            <a:spLocks noGrp="1"/>
          </p:cNvSpPr>
          <p:nvPr>
            <p:ph idx="1"/>
          </p:nvPr>
        </p:nvSpPr>
        <p:spPr>
          <a:xfrm>
            <a:off x="0" y="872490"/>
            <a:ext cx="12192000" cy="5861050"/>
          </a:xfrm>
        </p:spPr>
        <p:txBody>
          <a:bodyPr>
            <a:noAutofit/>
          </a:bodyPr>
          <a:p>
            <a:pPr marL="0" indent="0" fontAlgn="auto">
              <a:lnSpc>
                <a:spcPct val="150000"/>
              </a:lnSpc>
              <a:buNone/>
            </a:pPr>
            <a:r>
              <a:rPr lang="zh-CN" altLang="en-US" sz="1800" b="1">
                <a:solidFill>
                  <a:srgbClr val="C00000"/>
                </a:solidFill>
              </a:rPr>
              <a:t>工作</a:t>
            </a:r>
            <a:r>
              <a:rPr lang="zh-CN" altLang="en-US" sz="1800" b="1">
                <a:solidFill>
                  <a:srgbClr val="C00000"/>
                </a:solidFill>
              </a:rPr>
              <a:t>思路：从</a:t>
            </a:r>
            <a:r>
              <a:rPr lang="en-US" altLang="zh-CN" sz="1800" b="1">
                <a:solidFill>
                  <a:srgbClr val="C00000"/>
                </a:solidFill>
              </a:rPr>
              <a:t>ml-1m</a:t>
            </a:r>
            <a:r>
              <a:rPr lang="zh-CN" altLang="en-US" sz="1800" b="1">
                <a:solidFill>
                  <a:srgbClr val="C00000"/>
                </a:solidFill>
              </a:rPr>
              <a:t>切换为</a:t>
            </a:r>
            <a:r>
              <a:rPr lang="en-US" altLang="zh-CN" sz="1800" b="1">
                <a:solidFill>
                  <a:srgbClr val="C00000"/>
                </a:solidFill>
              </a:rPr>
              <a:t>amazon-electro</a:t>
            </a:r>
            <a:r>
              <a:rPr lang="zh-CN" altLang="en-US" sz="1800" b="1">
                <a:solidFill>
                  <a:srgbClr val="C00000"/>
                </a:solidFill>
              </a:rPr>
              <a:t>数据，仅需根据数据特性重写数据加载函数即可，后续模块无需改动。</a:t>
            </a:r>
            <a:endParaRPr lang="en-US" altLang="zh-CN" sz="1800" b="1">
              <a:solidFill>
                <a:srgbClr val="C00000"/>
              </a:solidFill>
            </a:endParaRPr>
          </a:p>
          <a:p>
            <a:pPr marL="0" indent="0" fontAlgn="auto">
              <a:lnSpc>
                <a:spcPct val="150000"/>
              </a:lnSpc>
              <a:buNone/>
            </a:pPr>
            <a:r>
              <a:rPr lang="en-US" altLang="zh-CN" sz="1800" b="1"/>
              <a:t>1. </a:t>
            </a:r>
            <a:r>
              <a:rPr lang="zh-CN" altLang="en-US" sz="1800" b="1"/>
              <a:t>数据</a:t>
            </a:r>
            <a:r>
              <a:rPr lang="zh-CN" altLang="en-US" sz="1800" b="1"/>
              <a:t>加载</a:t>
            </a:r>
            <a:endParaRPr lang="zh-CN" altLang="en-US" sz="1800" b="1"/>
          </a:p>
          <a:p>
            <a:pPr marL="0" indent="0" fontAlgn="auto">
              <a:lnSpc>
                <a:spcPct val="150000"/>
              </a:lnSpc>
              <a:buNone/>
            </a:pPr>
            <a:r>
              <a:rPr lang="zh-CN" altLang="en-US" sz="1800" b="1"/>
              <a:t>（</a:t>
            </a:r>
            <a:r>
              <a:rPr lang="en-US" altLang="zh-CN" sz="1800" b="1"/>
              <a:t>1</a:t>
            </a:r>
            <a:r>
              <a:rPr lang="zh-CN" altLang="en-US" sz="1800" b="1"/>
              <a:t>）训练数据</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循环读取</a:t>
            </a:r>
            <a:r>
              <a:rPr lang="en-US" altLang="zh-CN" sz="1800">
                <a:solidFill>
                  <a:schemeClr val="tx1"/>
                </a:solidFill>
                <a:latin typeface="微软雅黑" panose="020B0503020204020204" charset="-122"/>
                <a:ea typeface="微软雅黑" panose="020B0503020204020204" charset="-122"/>
                <a:sym typeface="+mn-ea"/>
              </a:rPr>
              <a:t>train.txt</a:t>
            </a:r>
            <a:r>
              <a:rPr lang="zh-CN" altLang="en-US" sz="1800">
                <a:solidFill>
                  <a:schemeClr val="tx1"/>
                </a:solidFill>
                <a:latin typeface="微软雅黑" panose="020B0503020204020204" charset="-122"/>
                <a:ea typeface="微软雅黑" panose="020B0503020204020204" charset="-122"/>
                <a:sym typeface="+mn-ea"/>
              </a:rPr>
              <a:t>中的行数</a:t>
            </a:r>
            <a:r>
              <a:rPr lang="zh-CN" altLang="en-US" sz="1800">
                <a:latin typeface="微软雅黑" panose="020B0503020204020204" charset="-122"/>
                <a:ea typeface="微软雅黑" panose="020B0503020204020204" charset="-122"/>
                <a:sym typeface="+mn-ea"/>
              </a:rPr>
              <a:t>据，然后根据用户</a:t>
            </a:r>
            <a:r>
              <a:rPr lang="en-US" altLang="zh-CN" sz="1800">
                <a:latin typeface="微软雅黑" panose="020B0503020204020204" charset="-122"/>
                <a:ea typeface="微软雅黑" panose="020B0503020204020204" charset="-122"/>
                <a:sym typeface="+mn-ea"/>
              </a:rPr>
              <a:t>line[0]</a:t>
            </a:r>
            <a:r>
              <a:rPr lang="zh-CN" altLang="en-US" sz="1800">
                <a:latin typeface="微软雅黑" panose="020B0503020204020204" charset="-122"/>
                <a:ea typeface="微软雅黑" panose="020B0503020204020204" charset="-122"/>
                <a:sym typeface="+mn-ea"/>
              </a:rPr>
              <a:t>和物品集合</a:t>
            </a:r>
            <a:r>
              <a:rPr lang="en-US" altLang="zh-CN" sz="1800">
                <a:latin typeface="微软雅黑" panose="020B0503020204020204" charset="-122"/>
                <a:ea typeface="微软雅黑" panose="020B0503020204020204" charset="-122"/>
                <a:sym typeface="+mn-ea"/>
              </a:rPr>
              <a:t>line[1:]</a:t>
            </a:r>
            <a:r>
              <a:rPr lang="zh-CN" altLang="en-US" sz="1800">
                <a:latin typeface="微软雅黑" panose="020B0503020204020204" charset="-122"/>
                <a:ea typeface="微软雅黑" panose="020B0503020204020204" charset="-122"/>
                <a:sym typeface="+mn-ea"/>
              </a:rPr>
              <a:t>，向</a:t>
            </a:r>
            <a:r>
              <a:rPr lang="en-US" altLang="zh-CN" sz="1800">
                <a:solidFill>
                  <a:schemeClr val="tx1"/>
                </a:solidFill>
                <a:latin typeface="微软雅黑" panose="020B0503020204020204" charset="-122"/>
                <a:ea typeface="微软雅黑" panose="020B0503020204020204" charset="-122"/>
                <a:sym typeface="+mn-ea"/>
              </a:rPr>
              <a:t>data</a:t>
            </a:r>
            <a:r>
              <a:rPr lang="zh-CN" altLang="en-US" sz="1800">
                <a:latin typeface="微软雅黑" panose="020B0503020204020204" charset="-122"/>
                <a:ea typeface="微软雅黑" panose="020B0503020204020204" charset="-122"/>
                <a:sym typeface="+mn-ea"/>
              </a:rPr>
              <a:t>中追加存储不定个样本数据</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根据</a:t>
            </a:r>
            <a:r>
              <a:rPr lang="en-US" altLang="zh-CN" sz="1800">
                <a:latin typeface="微软雅黑" panose="020B0503020204020204" charset="-122"/>
                <a:ea typeface="微软雅黑" panose="020B0503020204020204" charset="-122"/>
                <a:sym typeface="+mn-ea"/>
              </a:rPr>
              <a:t>DataFrame</a:t>
            </a:r>
            <a:r>
              <a:rPr lang="zh-CN" altLang="en-US" sz="1800">
                <a:latin typeface="微软雅黑" panose="020B0503020204020204" charset="-122"/>
                <a:ea typeface="微软雅黑" panose="020B0503020204020204" charset="-122"/>
                <a:sym typeface="+mn-ea"/>
              </a:rPr>
              <a:t>对象</a:t>
            </a:r>
            <a:r>
              <a:rPr lang="en-US" altLang="zh-CN" sz="1800">
                <a:solidFill>
                  <a:srgbClr val="C00000"/>
                </a:solidFill>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，获取</a:t>
            </a:r>
            <a:r>
              <a:rPr lang="en-US" altLang="zh-CN" sz="1800">
                <a:solidFill>
                  <a:srgbClr val="C00000"/>
                </a:solidFill>
                <a:latin typeface="微软雅黑" panose="020B0503020204020204" charset="-122"/>
                <a:ea typeface="微软雅黑" panose="020B0503020204020204" charset="-122"/>
                <a:sym typeface="+mn-ea"/>
              </a:rPr>
              <a:t>user_num</a:t>
            </a:r>
            <a:r>
              <a:rPr lang="zh-CN" altLang="en-US" sz="1800">
                <a:latin typeface="微软雅黑" panose="020B0503020204020204" charset="-122"/>
                <a:ea typeface="微软雅黑" panose="020B0503020204020204" charset="-122"/>
                <a:sym typeface="+mn-ea"/>
              </a:rPr>
              <a:t>和</a:t>
            </a:r>
            <a:r>
              <a:rPr lang="en-US" altLang="zh-CN" sz="1800">
                <a:solidFill>
                  <a:srgbClr val="C00000"/>
                </a:solidFill>
                <a:latin typeface="微软雅黑" panose="020B0503020204020204" charset="-122"/>
                <a:ea typeface="微软雅黑" panose="020B0503020204020204" charset="-122"/>
                <a:sym typeface="+mn-ea"/>
              </a:rPr>
              <a:t>item_num</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使用</a:t>
            </a:r>
            <a:r>
              <a:rPr lang="en-US" altLang="zh-CN" sz="1800">
                <a:latin typeface="微软雅黑" panose="020B0503020204020204" charset="-122"/>
                <a:ea typeface="微软雅黑" panose="020B0503020204020204" charset="-122"/>
                <a:sym typeface="+mn-ea"/>
              </a:rPr>
              <a:t>sp.dok_matrix</a:t>
            </a:r>
            <a:r>
              <a:rPr lang="zh-CN" altLang="en-US" sz="1800">
                <a:latin typeface="微软雅黑" panose="020B0503020204020204" charset="-122"/>
                <a:ea typeface="微软雅黑" panose="020B0503020204020204" charset="-122"/>
                <a:sym typeface="+mn-ea"/>
              </a:rPr>
              <a:t>创建稀疏评分矩阵</a:t>
            </a:r>
            <a:r>
              <a:rPr lang="en-US" altLang="zh-CN" sz="1800">
                <a:solidFill>
                  <a:srgbClr val="C00000"/>
                </a:solidFill>
                <a:latin typeface="微软雅黑" panose="020B0503020204020204" charset="-122"/>
                <a:ea typeface="微软雅黑" panose="020B0503020204020204" charset="-122"/>
                <a:sym typeface="+mn-ea"/>
              </a:rPr>
              <a:t>train_mat</a:t>
            </a:r>
            <a:r>
              <a:rPr lang="zh-CN" altLang="en-US" sz="1800">
                <a:latin typeface="微软雅黑" panose="020B0503020204020204" charset="-122"/>
                <a:ea typeface="微软雅黑" panose="020B0503020204020204" charset="-122"/>
                <a:sym typeface="+mn-ea"/>
              </a:rPr>
              <a:t>，并根据</a:t>
            </a:r>
            <a:r>
              <a:rPr lang="en-US" altLang="zh-CN" sz="1800">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中的</a:t>
            </a:r>
            <a:r>
              <a:rPr lang="en-US" altLang="zh-CN" sz="1800">
                <a:latin typeface="微软雅黑" panose="020B0503020204020204" charset="-122"/>
                <a:ea typeface="微软雅黑" panose="020B0503020204020204" charset="-122"/>
                <a:sym typeface="+mn-ea"/>
              </a:rPr>
              <a:t>(u ,i)</a:t>
            </a:r>
            <a:r>
              <a:rPr lang="zh-CN" altLang="en-US" sz="1800">
                <a:latin typeface="微软雅黑" panose="020B0503020204020204" charset="-122"/>
                <a:ea typeface="微软雅黑" panose="020B0503020204020204" charset="-122"/>
                <a:sym typeface="+mn-ea"/>
              </a:rPr>
              <a:t>将评分矩阵中对应位置的值覆写为</a:t>
            </a:r>
            <a:r>
              <a:rPr lang="en-US" altLang="zh-CN" sz="1800">
                <a:latin typeface="微软雅黑" panose="020B0503020204020204" charset="-122"/>
                <a:ea typeface="微软雅黑" panose="020B0503020204020204" charset="-122"/>
                <a:sym typeface="+mn-ea"/>
              </a:rPr>
              <a:t>1.0</a:t>
            </a:r>
            <a:r>
              <a:rPr lang="zh-CN" altLang="en-US" sz="1800">
                <a:latin typeface="微软雅黑" panose="020B0503020204020204" charset="-122"/>
                <a:ea typeface="微软雅黑" panose="020B0503020204020204" charset="-122"/>
                <a:sym typeface="+mn-ea"/>
              </a:rPr>
              <a:t>。</a:t>
            </a:r>
            <a:endParaRPr lang="zh-CN" altLang="en-US" sz="1800" b="1"/>
          </a:p>
          <a:p>
            <a:pPr marL="0" indent="0" fontAlgn="auto">
              <a:lnSpc>
                <a:spcPct val="150000"/>
              </a:lnSpc>
              <a:buNone/>
            </a:pPr>
            <a:r>
              <a:rPr lang="zh-CN" altLang="en-US" sz="1800" b="1"/>
              <a:t>（</a:t>
            </a:r>
            <a:r>
              <a:rPr lang="en-US" altLang="zh-CN" sz="1800" b="1"/>
              <a:t>2</a:t>
            </a:r>
            <a:r>
              <a:rPr lang="zh-CN" altLang="en-US" sz="1800" b="1"/>
              <a:t>）测试数据</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循环读取</a:t>
            </a:r>
            <a:r>
              <a:rPr lang="en-US" altLang="zh-CN" sz="1800">
                <a:latin typeface="微软雅黑" panose="020B0503020204020204" charset="-122"/>
                <a:ea typeface="微软雅黑" panose="020B0503020204020204" charset="-122"/>
                <a:sym typeface="+mn-ea"/>
              </a:rPr>
              <a:t>train.txt</a:t>
            </a:r>
            <a:r>
              <a:rPr lang="zh-CN" altLang="en-US" sz="1800">
                <a:latin typeface="微软雅黑" panose="020B0503020204020204" charset="-122"/>
                <a:ea typeface="微软雅黑" panose="020B0503020204020204" charset="-122"/>
                <a:sym typeface="+mn-ea"/>
              </a:rPr>
              <a:t>中的行数据，然后只向</a:t>
            </a:r>
            <a:r>
              <a:rPr lang="en-US" altLang="zh-CN" sz="1800">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中存储一个正例样本</a:t>
            </a:r>
            <a:r>
              <a:rPr lang="en-US" altLang="zh-CN" sz="1800">
                <a:latin typeface="微软雅黑" panose="020B0503020204020204" charset="-122"/>
                <a:ea typeface="微软雅黑" panose="020B0503020204020204" charset="-122"/>
                <a:sym typeface="+mn-ea"/>
              </a:rPr>
              <a:t>(line[0], line[1])</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针对每个行用户</a:t>
            </a:r>
            <a:r>
              <a:rPr lang="en-US" altLang="zh-CN" sz="1800">
                <a:latin typeface="微软雅黑" panose="020B0503020204020204" charset="-122"/>
                <a:ea typeface="微软雅黑" panose="020B0503020204020204" charset="-122"/>
                <a:sym typeface="+mn-ea"/>
              </a:rPr>
              <a:t>line[0]</a:t>
            </a:r>
            <a:r>
              <a:rPr lang="zh-CN" altLang="en-US" sz="1800">
                <a:latin typeface="微软雅黑" panose="020B0503020204020204" charset="-122"/>
                <a:ea typeface="微软雅黑" panose="020B0503020204020204" charset="-122"/>
                <a:sym typeface="+mn-ea"/>
              </a:rPr>
              <a:t>，随机采样</a:t>
            </a:r>
            <a:r>
              <a:rPr lang="en-US" altLang="zh-CN" sz="1800">
                <a:latin typeface="微软雅黑" panose="020B0503020204020204" charset="-122"/>
                <a:ea typeface="微软雅黑" panose="020B0503020204020204" charset="-122"/>
                <a:sym typeface="+mn-ea"/>
              </a:rPr>
              <a:t>N</a:t>
            </a:r>
            <a:r>
              <a:rPr lang="zh-CN" altLang="en-US" sz="1800">
                <a:latin typeface="微软雅黑" panose="020B0503020204020204" charset="-122"/>
                <a:ea typeface="微软雅黑" panose="020B0503020204020204" charset="-122"/>
                <a:sym typeface="+mn-ea"/>
              </a:rPr>
              <a:t>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，从而向</a:t>
            </a:r>
            <a:r>
              <a:rPr lang="en-US" altLang="zh-CN" sz="1800">
                <a:solidFill>
                  <a:srgbClr val="C00000"/>
                </a:solidFill>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中追加存储</a:t>
            </a:r>
            <a:r>
              <a:rPr lang="en-US" altLang="zh-CN" sz="1800">
                <a:latin typeface="微软雅黑" panose="020B0503020204020204" charset="-122"/>
                <a:ea typeface="微软雅黑" panose="020B0503020204020204" charset="-122"/>
                <a:sym typeface="+mn-ea"/>
              </a:rPr>
              <a:t>N</a:t>
            </a:r>
            <a:r>
              <a:rPr lang="zh-CN" altLang="en-US" sz="1800">
                <a:latin typeface="微软雅黑" panose="020B0503020204020204" charset="-122"/>
                <a:ea typeface="微软雅黑" panose="020B0503020204020204" charset="-122"/>
                <a:sym typeface="+mn-ea"/>
              </a:rPr>
              <a:t>个负例样本</a:t>
            </a:r>
            <a:r>
              <a:rPr lang="en-US" altLang="zh-CN" sz="1800">
                <a:latin typeface="微软雅黑" panose="020B0503020204020204" charset="-122"/>
                <a:ea typeface="微软雅黑" panose="020B0503020204020204" charset="-122"/>
                <a:sym typeface="+mn-ea"/>
              </a:rPr>
              <a:t>(line[0], j)</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每个用户</a:t>
            </a:r>
            <a:r>
              <a:rPr lang="en-US" altLang="zh-CN" sz="1800">
                <a:latin typeface="微软雅黑" panose="020B0503020204020204" charset="-122"/>
                <a:ea typeface="微软雅黑" panose="020B0503020204020204" charset="-122"/>
                <a:sym typeface="+mn-ea"/>
              </a:rPr>
              <a:t>u</a:t>
            </a:r>
            <a:r>
              <a:rPr lang="zh-CN" altLang="en-US" sz="1800">
                <a:latin typeface="微软雅黑" panose="020B0503020204020204" charset="-122"/>
                <a:ea typeface="微软雅黑" panose="020B0503020204020204" charset="-122"/>
                <a:sym typeface="+mn-ea"/>
              </a:rPr>
              <a:t>随机采样的</a:t>
            </a:r>
            <a:r>
              <a:rPr lang="zh-CN" altLang="en-US" sz="1800">
                <a:latin typeface="微软雅黑" panose="020B0503020204020204" charset="-122"/>
                <a:ea typeface="微软雅黑" panose="020B0503020204020204" charset="-122"/>
                <a:sym typeface="+mn-ea"/>
              </a:rPr>
              <a:t>每个负例物品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，不应在</a:t>
            </a:r>
            <a:r>
              <a:rPr lang="en-US" altLang="zh-CN" sz="1800">
                <a:latin typeface="微软雅黑" panose="020B0503020204020204" charset="-122"/>
                <a:ea typeface="微软雅黑" panose="020B0503020204020204" charset="-122"/>
                <a:sym typeface="+mn-ea"/>
              </a:rPr>
              <a:t>train_mat</a:t>
            </a:r>
            <a:r>
              <a:rPr lang="zh-CN" altLang="en-US" sz="1800">
                <a:latin typeface="微软雅黑" panose="020B0503020204020204" charset="-122"/>
                <a:ea typeface="微软雅黑" panose="020B0503020204020204" charset="-122"/>
                <a:sym typeface="+mn-ea"/>
              </a:rPr>
              <a:t>中存在，也不应在对应的</a:t>
            </a:r>
            <a:r>
              <a:rPr lang="en-US" altLang="zh-CN" sz="1800">
                <a:latin typeface="微软雅黑" panose="020B0503020204020204" charset="-122"/>
                <a:ea typeface="微软雅黑" panose="020B0503020204020204" charset="-122"/>
                <a:sym typeface="+mn-ea"/>
              </a:rPr>
              <a:t>line[1:]</a:t>
            </a:r>
            <a:r>
              <a:rPr lang="zh-CN" altLang="en-US" sz="1800">
                <a:latin typeface="微软雅黑" panose="020B0503020204020204" charset="-122"/>
                <a:ea typeface="微软雅黑" panose="020B0503020204020204" charset="-122"/>
                <a:sym typeface="+mn-ea"/>
              </a:rPr>
              <a:t>里面</a:t>
            </a:r>
            <a:r>
              <a:rPr lang="zh-CN" altLang="en-US" sz="1800">
                <a:latin typeface="微软雅黑" panose="020B0503020204020204" charset="-122"/>
                <a:ea typeface="微软雅黑" panose="020B0503020204020204" charset="-122"/>
                <a:sym typeface="+mn-ea"/>
              </a:rPr>
              <a:t>存在。</a:t>
            </a:r>
            <a:endParaRPr lang="zh-CN" altLang="en-US" sz="1800">
              <a:latin typeface="微软雅黑" panose="020B0503020204020204" charset="-122"/>
              <a:ea typeface="微软雅黑" panose="020B050302020402020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9610725" cy="1006475"/>
          </a:xfrm>
        </p:spPr>
        <p:txBody>
          <a:bodyPr/>
          <a:p>
            <a:r>
              <a:rPr lang="zh-CN" altLang="en-US" sz="2800"/>
              <a:t>三、损失变动：</a:t>
            </a:r>
            <a:r>
              <a:rPr lang="en-US" altLang="zh-CN" sz="2800">
                <a:solidFill>
                  <a:schemeClr val="tx1"/>
                </a:solidFill>
              </a:rPr>
              <a:t>ml-1m </a:t>
            </a:r>
            <a:r>
              <a:rPr lang="en-US" altLang="zh-CN" sz="2800" b="1">
                <a:solidFill>
                  <a:schemeClr val="accent5">
                    <a:lumMod val="75000"/>
                  </a:schemeClr>
                </a:solidFill>
              </a:rPr>
              <a:t>BCELoss</a:t>
            </a:r>
            <a:r>
              <a:rPr lang="en-US" altLang="zh-CN" sz="2800"/>
              <a:t>-MF</a:t>
            </a:r>
            <a:endParaRPr lang="en-US" altLang="zh-CN" sz="2800"/>
          </a:p>
        </p:txBody>
      </p:sp>
      <p:sp>
        <p:nvSpPr>
          <p:cNvPr id="3" name="内容占位符 2"/>
          <p:cNvSpPr>
            <a:spLocks noGrp="1"/>
          </p:cNvSpPr>
          <p:nvPr>
            <p:ph idx="1"/>
          </p:nvPr>
        </p:nvSpPr>
        <p:spPr>
          <a:xfrm>
            <a:off x="0" y="872490"/>
            <a:ext cx="12192000" cy="5861050"/>
          </a:xfrm>
        </p:spPr>
        <p:txBody>
          <a:bodyPr>
            <a:noAutofit/>
          </a:bodyPr>
          <a:p>
            <a:pPr marL="0" indent="0" fontAlgn="auto">
              <a:lnSpc>
                <a:spcPct val="150000"/>
              </a:lnSpc>
              <a:buNone/>
            </a:pPr>
            <a:r>
              <a:rPr lang="zh-CN" altLang="en-US" sz="1800" b="1">
                <a:solidFill>
                  <a:srgbClr val="C00000"/>
                </a:solidFill>
              </a:rPr>
              <a:t>从</a:t>
            </a:r>
            <a:r>
              <a:rPr lang="en-US" altLang="zh-CN" sz="1800" b="1">
                <a:solidFill>
                  <a:srgbClr val="C00000"/>
                </a:solidFill>
              </a:rPr>
              <a:t>BPRLoss</a:t>
            </a:r>
            <a:r>
              <a:rPr lang="zh-CN" altLang="en-US" sz="1800" b="1">
                <a:solidFill>
                  <a:srgbClr val="C00000"/>
                </a:solidFill>
              </a:rPr>
              <a:t>切换为</a:t>
            </a:r>
            <a:r>
              <a:rPr lang="en-US" altLang="zh-CN" sz="1800" b="1">
                <a:solidFill>
                  <a:srgbClr val="C00000"/>
                </a:solidFill>
              </a:rPr>
              <a:t>BCELoss</a:t>
            </a:r>
            <a:r>
              <a:rPr lang="zh-CN" altLang="en-US" sz="1800" b="1">
                <a:solidFill>
                  <a:srgbClr val="C00000"/>
                </a:solidFill>
              </a:rPr>
              <a:t>，代码</a:t>
            </a:r>
            <a:r>
              <a:rPr lang="zh-CN" altLang="en-US" sz="1800" b="1">
                <a:solidFill>
                  <a:srgbClr val="C00000"/>
                </a:solidFill>
              </a:rPr>
              <a:t>主要在如下</a:t>
            </a:r>
            <a:r>
              <a:rPr lang="zh-CN" altLang="en-US" sz="1800" b="1">
                <a:solidFill>
                  <a:srgbClr val="C00000"/>
                </a:solidFill>
              </a:rPr>
              <a:t>环节有变动：</a:t>
            </a:r>
            <a:endParaRPr lang="en-US" altLang="zh-CN" sz="1800" b="1">
              <a:solidFill>
                <a:srgbClr val="C00000"/>
              </a:solidFill>
            </a:endParaRPr>
          </a:p>
          <a:p>
            <a:pPr marL="0" indent="0" fontAlgn="auto">
              <a:lnSpc>
                <a:spcPct val="150000"/>
              </a:lnSpc>
              <a:buNone/>
            </a:pPr>
            <a:r>
              <a:rPr lang="en-US" altLang="zh-CN" sz="1800" b="1"/>
              <a:t>1. </a:t>
            </a:r>
            <a:r>
              <a:rPr lang="zh-CN" altLang="en-US" sz="1800" b="1"/>
              <a:t>训练样本采样</a:t>
            </a:r>
            <a:r>
              <a:rPr lang="zh-CN" altLang="en-US" sz="1800" b="1"/>
              <a:t>环节</a:t>
            </a:r>
            <a:endParaRPr lang="zh-CN" altLang="en-US" sz="1800" b="1"/>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针对</a:t>
            </a:r>
            <a:r>
              <a:rPr lang="en-US" altLang="zh-CN" sz="1800">
                <a:latin typeface="微软雅黑" panose="020B0503020204020204" charset="-122"/>
                <a:ea typeface="微软雅黑" panose="020B0503020204020204" charset="-122"/>
                <a:sym typeface="+mn-ea"/>
              </a:rPr>
              <a:t>train_data</a:t>
            </a:r>
            <a:r>
              <a:rPr lang="zh-CN" altLang="en-US" sz="1800">
                <a:latin typeface="微软雅黑" panose="020B0503020204020204" charset="-122"/>
                <a:ea typeface="微软雅黑" panose="020B0503020204020204" charset="-122"/>
                <a:sym typeface="+mn-ea"/>
              </a:rPr>
              <a:t>中的每个</a:t>
            </a:r>
            <a:r>
              <a:rPr lang="en-US" altLang="zh-CN" sz="1800">
                <a:latin typeface="微软雅黑" panose="020B0503020204020204" charset="-122"/>
                <a:ea typeface="微软雅黑" panose="020B0503020204020204" charset="-122"/>
                <a:sym typeface="+mn-ea"/>
              </a:rPr>
              <a:t>(u, i)</a:t>
            </a:r>
            <a:r>
              <a:rPr lang="zh-CN" altLang="en-US" sz="1800">
                <a:solidFill>
                  <a:schemeClr val="tx1"/>
                </a:solidFill>
                <a:latin typeface="微软雅黑" panose="020B0503020204020204" charset="-122"/>
                <a:ea typeface="微软雅黑" panose="020B0503020204020204" charset="-122"/>
                <a:sym typeface="+mn-ea"/>
              </a:rPr>
              <a:t>，采样</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个负例物品</a:t>
            </a:r>
            <a:r>
              <a:rPr lang="en-US" altLang="zh-CN" sz="1800">
                <a:latin typeface="微软雅黑" panose="020B0503020204020204" charset="-122"/>
                <a:ea typeface="微软雅黑" panose="020B0503020204020204" charset="-122"/>
                <a:sym typeface="+mn-ea"/>
              </a:rPr>
              <a:t>j</a:t>
            </a:r>
            <a:r>
              <a:rPr lang="zh-CN" altLang="en-US" sz="1800">
                <a:latin typeface="微软雅黑" panose="020B0503020204020204" charset="-122"/>
                <a:ea typeface="微软雅黑" panose="020B0503020204020204" charset="-122"/>
                <a:sym typeface="+mn-ea"/>
              </a:rPr>
              <a:t>，从而构造出</a:t>
            </a:r>
            <a:r>
              <a:rPr lang="en-US" altLang="zh-CN" sz="1800">
                <a:latin typeface="微软雅黑" panose="020B0503020204020204" charset="-122"/>
                <a:ea typeface="微软雅黑" panose="020B0503020204020204" charset="-122"/>
                <a:sym typeface="+mn-ea"/>
              </a:rPr>
              <a:t>M</a:t>
            </a:r>
            <a:r>
              <a:rPr lang="zh-CN" altLang="en-US" sz="1800">
                <a:latin typeface="微软雅黑" panose="020B0503020204020204" charset="-122"/>
                <a:ea typeface="微软雅黑" panose="020B0503020204020204" charset="-122"/>
                <a:sym typeface="+mn-ea"/>
              </a:rPr>
              <a:t>个负例样本</a:t>
            </a:r>
            <a:r>
              <a:rPr lang="en-US" altLang="zh-CN" sz="1800">
                <a:latin typeface="微软雅黑" panose="020B0503020204020204" charset="-122"/>
                <a:ea typeface="微软雅黑" panose="020B0503020204020204" charset="-122"/>
                <a:sym typeface="+mn-ea"/>
              </a:rPr>
              <a:t>(u, j)</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不仅要将当前循环的</a:t>
            </a:r>
            <a:r>
              <a:rPr lang="en-US" altLang="zh-CN" sz="1800">
                <a:latin typeface="微软雅黑" panose="020B0503020204020204" charset="-122"/>
                <a:ea typeface="微软雅黑" panose="020B0503020204020204" charset="-122"/>
                <a:sym typeface="+mn-ea"/>
              </a:rPr>
              <a:t>1+M</a:t>
            </a:r>
            <a:r>
              <a:rPr lang="zh-CN" altLang="en-US" sz="1800">
                <a:latin typeface="微软雅黑" panose="020B0503020204020204" charset="-122"/>
                <a:ea typeface="微软雅黑" panose="020B0503020204020204" charset="-122"/>
                <a:sym typeface="+mn-ea"/>
              </a:rPr>
              <a:t>个样本追加存储到</a:t>
            </a:r>
            <a:r>
              <a:rPr lang="en-US" altLang="zh-CN" sz="1800">
                <a:solidFill>
                  <a:srgbClr val="C00000"/>
                </a:solidFill>
                <a:latin typeface="微软雅黑" panose="020B0503020204020204" charset="-122"/>
                <a:ea typeface="微软雅黑" panose="020B0503020204020204" charset="-122"/>
                <a:sym typeface="+mn-ea"/>
              </a:rPr>
              <a:t>train_dataset</a:t>
            </a:r>
            <a:r>
              <a:rPr lang="zh-CN" altLang="en-US" sz="1800">
                <a:latin typeface="微软雅黑" panose="020B0503020204020204" charset="-122"/>
                <a:ea typeface="微软雅黑" panose="020B0503020204020204" charset="-122"/>
                <a:sym typeface="+mn-ea"/>
              </a:rPr>
              <a:t>中，还要向</a:t>
            </a:r>
            <a:r>
              <a:rPr lang="en-US" altLang="zh-CN" sz="1800">
                <a:solidFill>
                  <a:srgbClr val="C00000"/>
                </a:solidFill>
                <a:latin typeface="微软雅黑" panose="020B0503020204020204" charset="-122"/>
                <a:ea typeface="微软雅黑" panose="020B0503020204020204" charset="-122"/>
                <a:sym typeface="+mn-ea"/>
              </a:rPr>
              <a:t>labels</a:t>
            </a:r>
            <a:r>
              <a:rPr lang="zh-CN" altLang="en-US" sz="1800">
                <a:latin typeface="微软雅黑" panose="020B0503020204020204" charset="-122"/>
                <a:ea typeface="微软雅黑" panose="020B0503020204020204" charset="-122"/>
                <a:sym typeface="+mn-ea"/>
              </a:rPr>
              <a:t>中追加存储对应</a:t>
            </a:r>
            <a:r>
              <a:rPr lang="zh-CN" altLang="en-US" sz="1800">
                <a:latin typeface="微软雅黑" panose="020B0503020204020204" charset="-122"/>
                <a:ea typeface="微软雅黑" panose="020B0503020204020204" charset="-122"/>
                <a:sym typeface="+mn-ea"/>
              </a:rPr>
              <a:t>数量的标签值（</a:t>
            </a:r>
            <a:r>
              <a:rPr lang="en-US" altLang="zh-CN" sz="1800">
                <a:latin typeface="微软雅黑" panose="020B0503020204020204" charset="-122"/>
                <a:ea typeface="微软雅黑" panose="020B0503020204020204" charset="-122"/>
                <a:sym typeface="+mn-ea"/>
              </a:rPr>
              <a:t>1 </a:t>
            </a:r>
            <a:r>
              <a:rPr lang="zh-CN" altLang="en-US" sz="1800">
                <a:latin typeface="微软雅黑" panose="020B0503020204020204" charset="-122"/>
                <a:ea typeface="微软雅黑" panose="020B0503020204020204" charset="-122"/>
                <a:sym typeface="+mn-ea"/>
              </a:rPr>
              <a:t>或</a:t>
            </a:r>
            <a:r>
              <a:rPr lang="en-US" altLang="zh-CN" sz="1800">
                <a:latin typeface="微软雅黑" panose="020B0503020204020204" charset="-122"/>
                <a:ea typeface="微软雅黑" panose="020B0503020204020204" charset="-122"/>
                <a:sym typeface="+mn-ea"/>
              </a:rPr>
              <a:t> 0</a:t>
            </a:r>
            <a:r>
              <a:rPr lang="zh-CN" altLang="en-US" sz="1800">
                <a:latin typeface="微软雅黑" panose="020B0503020204020204" charset="-122"/>
                <a:ea typeface="微软雅黑" panose="020B0503020204020204" charset="-122"/>
                <a:sym typeface="+mn-ea"/>
              </a:rPr>
              <a:t>）。</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2. </a:t>
            </a:r>
            <a:r>
              <a:rPr lang="zh-CN" altLang="en-US" sz="1800" b="1">
                <a:latin typeface="微软雅黑" panose="020B0503020204020204" charset="-122"/>
                <a:ea typeface="微软雅黑" panose="020B0503020204020204" charset="-122"/>
                <a:sym typeface="+mn-ea"/>
              </a:rPr>
              <a:t>测试数据迭代器构建环节</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使用</a:t>
            </a:r>
            <a:r>
              <a:rPr lang="en-US" altLang="zh-CN" sz="1800">
                <a:latin typeface="微软雅黑" panose="020B0503020204020204" charset="-122"/>
                <a:ea typeface="微软雅黑" panose="020B0503020204020204" charset="-122"/>
                <a:sym typeface="+mn-ea"/>
              </a:rPr>
              <a:t>data.DataLoader</a:t>
            </a:r>
            <a:r>
              <a:rPr lang="zh-CN" altLang="en-US" sz="1800">
                <a:latin typeface="微软雅黑" panose="020B0503020204020204" charset="-122"/>
                <a:ea typeface="微软雅黑" panose="020B0503020204020204" charset="-122"/>
                <a:sym typeface="+mn-ea"/>
              </a:rPr>
              <a:t>直接处理</a:t>
            </a:r>
            <a:r>
              <a:rPr lang="en-US" altLang="zh-CN" sz="1800">
                <a:latin typeface="微软雅黑" panose="020B0503020204020204" charset="-122"/>
                <a:ea typeface="微软雅黑" panose="020B0503020204020204" charset="-122"/>
                <a:sym typeface="+mn-ea"/>
              </a:rPr>
              <a:t>test_data</a:t>
            </a:r>
            <a:r>
              <a:rPr lang="zh-CN" altLang="en-US" sz="1800">
                <a:latin typeface="微软雅黑" panose="020B0503020204020204" charset="-122"/>
                <a:ea typeface="微软雅黑" panose="020B0503020204020204" charset="-122"/>
                <a:sym typeface="+mn-ea"/>
              </a:rPr>
              <a:t>即可。通过</a:t>
            </a:r>
            <a:r>
              <a:rPr lang="en-US" altLang="zh-CN" sz="1800">
                <a:latin typeface="微软雅黑" panose="020B0503020204020204" charset="-122"/>
                <a:ea typeface="微软雅黑" panose="020B0503020204020204" charset="-122"/>
                <a:sym typeface="+mn-ea"/>
              </a:rPr>
              <a:t>shuffle=False</a:t>
            </a:r>
            <a:r>
              <a:rPr lang="zh-CN" altLang="en-US" sz="1800">
                <a:latin typeface="微软雅黑" panose="020B0503020204020204" charset="-122"/>
                <a:ea typeface="微软雅黑" panose="020B0503020204020204" charset="-122"/>
                <a:sym typeface="+mn-ea"/>
              </a:rPr>
              <a:t>保证每个批次能拿到属于</a:t>
            </a:r>
            <a:r>
              <a:rPr lang="en-US" altLang="zh-CN" sz="1800">
                <a:latin typeface="微软雅黑" panose="020B0503020204020204" charset="-122"/>
                <a:ea typeface="微软雅黑" panose="020B0503020204020204" charset="-122"/>
                <a:sym typeface="+mn-ea"/>
              </a:rPr>
              <a:t>u</a:t>
            </a:r>
            <a:r>
              <a:rPr lang="zh-CN" altLang="en-US" sz="1800">
                <a:latin typeface="微软雅黑" panose="020B0503020204020204" charset="-122"/>
                <a:ea typeface="微软雅黑" panose="020B0503020204020204" charset="-122"/>
                <a:sym typeface="+mn-ea"/>
              </a:rPr>
              <a:t>的所有样本，从而正确进行分用户的</a:t>
            </a:r>
            <a:r>
              <a:rPr lang="en-US" altLang="zh-CN" sz="1800">
                <a:latin typeface="微软雅黑" panose="020B0503020204020204" charset="-122"/>
                <a:ea typeface="微软雅黑" panose="020B0503020204020204" charset="-122"/>
                <a:sym typeface="+mn-ea"/>
              </a:rPr>
              <a:t>hr</a:t>
            </a:r>
            <a:r>
              <a:rPr lang="zh-CN" altLang="en-US" sz="1800">
                <a:latin typeface="微软雅黑" panose="020B0503020204020204" charset="-122"/>
                <a:ea typeface="微软雅黑" panose="020B0503020204020204" charset="-122"/>
                <a:sym typeface="+mn-ea"/>
              </a:rPr>
              <a:t>和</a:t>
            </a:r>
            <a:r>
              <a:rPr lang="en-US" altLang="zh-CN" sz="1800">
                <a:latin typeface="微软雅黑" panose="020B0503020204020204" charset="-122"/>
                <a:ea typeface="微软雅黑" panose="020B0503020204020204" charset="-122"/>
                <a:sym typeface="+mn-ea"/>
              </a:rPr>
              <a:t>ndcg</a:t>
            </a:r>
            <a:r>
              <a:rPr lang="zh-CN" altLang="en-US" sz="1800">
                <a:latin typeface="微软雅黑" panose="020B0503020204020204" charset="-122"/>
                <a:ea typeface="微软雅黑" panose="020B0503020204020204" charset="-122"/>
                <a:sym typeface="+mn-ea"/>
              </a:rPr>
              <a:t>度量。</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3. </a:t>
            </a:r>
            <a:r>
              <a:rPr lang="zh-CN" altLang="en-US" sz="1800" b="1">
                <a:latin typeface="微软雅黑" panose="020B0503020204020204" charset="-122"/>
                <a:ea typeface="微软雅黑" panose="020B0503020204020204" charset="-122"/>
                <a:sym typeface="+mn-ea"/>
              </a:rPr>
              <a:t>迭代训练环节</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根据批次样本</a:t>
            </a:r>
            <a:r>
              <a:rPr lang="en-US" altLang="zh-CN" sz="1800">
                <a:latin typeface="微软雅黑" panose="020B0503020204020204" charset="-122"/>
                <a:ea typeface="微软雅黑" panose="020B0503020204020204" charset="-122"/>
                <a:sym typeface="+mn-ea"/>
              </a:rPr>
              <a:t>features=[[u, item_1], [u, item_5], ...]</a:t>
            </a:r>
            <a:r>
              <a:rPr lang="zh-CN" altLang="en-US" sz="1800">
                <a:latin typeface="微软雅黑" panose="020B0503020204020204" charset="-122"/>
                <a:ea typeface="微软雅黑" panose="020B0503020204020204" charset="-122"/>
                <a:sym typeface="+mn-ea"/>
              </a:rPr>
              <a:t>和标签</a:t>
            </a:r>
            <a:r>
              <a:rPr lang="en-US" altLang="zh-CN" sz="1800">
                <a:latin typeface="微软雅黑" panose="020B0503020204020204" charset="-122"/>
                <a:ea typeface="微软雅黑" panose="020B0503020204020204" charset="-122"/>
                <a:sym typeface="+mn-ea"/>
              </a:rPr>
              <a:t>labels=[1,0,...]</a:t>
            </a:r>
            <a:r>
              <a:rPr lang="zh-CN" altLang="en-US" sz="1800">
                <a:latin typeface="微软雅黑" panose="020B0503020204020204" charset="-122"/>
                <a:ea typeface="微软雅黑" panose="020B0503020204020204" charset="-122"/>
                <a:sym typeface="+mn-ea"/>
              </a:rPr>
              <a:t>，计算</a:t>
            </a:r>
            <a:r>
              <a:rPr lang="en-US" altLang="zh-CN" sz="1800">
                <a:latin typeface="微软雅黑" panose="020B0503020204020204" charset="-122"/>
                <a:ea typeface="微软雅黑" panose="020B0503020204020204" charset="-122"/>
                <a:sym typeface="+mn-ea"/>
              </a:rPr>
              <a:t>BCELoss</a:t>
            </a:r>
            <a:r>
              <a:rPr lang="zh-CN" altLang="en-US" sz="1800">
                <a:latin typeface="微软雅黑" panose="020B0503020204020204" charset="-122"/>
                <a:ea typeface="微软雅黑" panose="020B0503020204020204" charset="-122"/>
                <a:sym typeface="+mn-ea"/>
              </a:rPr>
              <a:t>损失。</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r>
              <a:rPr lang="en-US" altLang="zh-CN" sz="1800" b="1">
                <a:latin typeface="微软雅黑" panose="020B0503020204020204" charset="-122"/>
                <a:ea typeface="微软雅黑" panose="020B0503020204020204" charset="-122"/>
                <a:sym typeface="+mn-ea"/>
              </a:rPr>
              <a:t>4. </a:t>
            </a:r>
            <a:r>
              <a:rPr lang="zh-CN" altLang="en-US" sz="1800" b="1">
                <a:latin typeface="微软雅黑" panose="020B0503020204020204" charset="-122"/>
                <a:ea typeface="微软雅黑" panose="020B0503020204020204" charset="-122"/>
                <a:sym typeface="+mn-ea"/>
              </a:rPr>
              <a:t>模型</a:t>
            </a:r>
            <a:endParaRPr lang="zh-CN" altLang="en-US" sz="1800" b="1">
              <a:latin typeface="微软雅黑" panose="020B0503020204020204" charset="-122"/>
              <a:ea typeface="微软雅黑" panose="020B0503020204020204" charset="-122"/>
              <a:sym typeface="+mn-ea"/>
            </a:endParaRPr>
          </a:p>
          <a:p>
            <a:pPr marL="0" indent="0" fontAlgn="auto">
              <a:lnSpc>
                <a:spcPct val="150000"/>
              </a:lnSpc>
              <a:buNone/>
            </a:pPr>
            <a:r>
              <a:rPr lang="en-US" altLang="zh-CN" sz="1800">
                <a:latin typeface="微软雅黑" panose="020B0503020204020204" charset="-122"/>
                <a:ea typeface="微软雅黑" panose="020B0503020204020204" charset="-122"/>
                <a:sym typeface="+mn-ea"/>
              </a:rPr>
              <a:t>✱ </a:t>
            </a:r>
            <a:r>
              <a:rPr lang="zh-CN" altLang="en-US" sz="1800">
                <a:latin typeface="微软雅黑" panose="020B0503020204020204" charset="-122"/>
                <a:ea typeface="微软雅黑" panose="020B0503020204020204" charset="-122"/>
                <a:sym typeface="+mn-ea"/>
              </a:rPr>
              <a:t>在前向传播函数中，删除对应</a:t>
            </a:r>
            <a:r>
              <a:rPr lang="en-US" altLang="zh-CN" sz="1800">
                <a:latin typeface="微软雅黑" panose="020B0503020204020204" charset="-122"/>
                <a:ea typeface="微软雅黑" panose="020B0503020204020204" charset="-122"/>
                <a:sym typeface="+mn-ea"/>
              </a:rPr>
              <a:t>item_j</a:t>
            </a:r>
            <a:r>
              <a:rPr lang="zh-CN" altLang="en-US" sz="1800">
                <a:latin typeface="微软雅黑" panose="020B0503020204020204" charset="-122"/>
                <a:ea typeface="微软雅黑" panose="020B0503020204020204" charset="-122"/>
                <a:sym typeface="+mn-ea"/>
              </a:rPr>
              <a:t>的所有影响</a:t>
            </a:r>
            <a:r>
              <a:rPr lang="zh-CN" altLang="en-US" sz="1800">
                <a:latin typeface="微软雅黑" panose="020B0503020204020204" charset="-122"/>
                <a:ea typeface="微软雅黑" panose="020B0503020204020204" charset="-122"/>
                <a:sym typeface="+mn-ea"/>
              </a:rPr>
              <a:t>即可。</a:t>
            </a:r>
            <a:endParaRPr lang="zh-CN" altLang="en-US" sz="1800">
              <a:latin typeface="微软雅黑" panose="020B0503020204020204" charset="-122"/>
              <a:ea typeface="微软雅黑" panose="020B0503020204020204" charset="-122"/>
              <a:sym typeface="+mn-ea"/>
            </a:endParaRPr>
          </a:p>
          <a:p>
            <a:pPr marL="0" indent="0" fontAlgn="auto">
              <a:lnSpc>
                <a:spcPct val="150000"/>
              </a:lnSpc>
              <a:buNone/>
            </a:pPr>
            <a:endParaRPr lang="zh-CN" altLang="en-US" sz="1800">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741045"/>
            <a:ext cx="12192635" cy="6117590"/>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针对数据稀疏的情景，FM通过矩阵分解的方式，建模样本中不同特征间所有可能的相互作用。</a:t>
            </a:r>
            <a:endParaRPr lang="zh-CN" altLang="en-US"/>
          </a:p>
          <a:p>
            <a:pPr indent="0" fontAlgn="auto">
              <a:lnSpc>
                <a:spcPct val="150000"/>
              </a:lnSpc>
            </a:pPr>
            <a:r>
              <a:rPr lang="en-US" altLang="zh-CN" b="1"/>
              <a:t>2. </a:t>
            </a:r>
            <a:r>
              <a:rPr lang="zh-CN" altLang="en-US" b="1"/>
              <a:t>模型公式</a:t>
            </a:r>
            <a:endParaRPr lang="zh-CN" altLang="en-US" b="1"/>
          </a:p>
          <a:p>
            <a:pPr indent="0" fontAlgn="auto">
              <a:lnSpc>
                <a:spcPct val="150000"/>
              </a:lnSpc>
            </a:pPr>
            <a:r>
              <a:rPr lang="zh-CN" altLang="en-US"/>
              <a:t>（</a:t>
            </a:r>
            <a:r>
              <a:rPr lang="en-US" altLang="zh-CN"/>
              <a:t>1</a:t>
            </a:r>
            <a:r>
              <a:rPr lang="zh-CN" altLang="en-US"/>
              <a:t>）二阶</a:t>
            </a:r>
            <a:r>
              <a:rPr lang="en-US" altLang="zh-CN"/>
              <a:t>FM</a:t>
            </a: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en-US" altLang="zh-CN"/>
          </a:p>
          <a:p>
            <a:pPr indent="0" fontAlgn="auto">
              <a:lnSpc>
                <a:spcPct val="150000"/>
              </a:lnSpc>
            </a:pPr>
            <a:r>
              <a:rPr lang="zh-CN" altLang="en-US"/>
              <a:t>（</a:t>
            </a:r>
            <a:r>
              <a:rPr lang="en-US" altLang="zh-CN"/>
              <a:t>2</a:t>
            </a:r>
            <a:r>
              <a:rPr lang="zh-CN" altLang="en-US"/>
              <a:t>）高阶</a:t>
            </a:r>
            <a:r>
              <a:rPr lang="en-US" altLang="zh-CN"/>
              <a:t>FM</a:t>
            </a:r>
            <a:endParaRPr lang="en-US" altLang="zh-CN"/>
          </a:p>
          <a:p>
            <a:pPr indent="0" fontAlgn="auto">
              <a:lnSpc>
                <a:spcPct val="150000"/>
              </a:lnSpc>
            </a:pPr>
            <a:endParaRPr lang="en-US" altLang="zh-CN"/>
          </a:p>
          <a:p>
            <a:pPr indent="0" fontAlgn="auto">
              <a:lnSpc>
                <a:spcPct val="150000"/>
              </a:lnSpc>
            </a:pPr>
            <a:endParaRPr lang="zh-CN" altLang="en-US"/>
          </a:p>
        </p:txBody>
      </p:sp>
      <p:pic>
        <p:nvPicPr>
          <p:cNvPr id="3" name="图片 2"/>
          <p:cNvPicPr>
            <a:picLocks noChangeAspect="1"/>
          </p:cNvPicPr>
          <p:nvPr/>
        </p:nvPicPr>
        <p:blipFill>
          <a:blip r:embed="rId1"/>
          <a:stretch>
            <a:fillRect/>
          </a:stretch>
        </p:blipFill>
        <p:spPr>
          <a:xfrm>
            <a:off x="0" y="5306060"/>
            <a:ext cx="5867400" cy="774700"/>
          </a:xfrm>
          <a:prstGeom prst="rect">
            <a:avLst/>
          </a:prstGeom>
        </p:spPr>
      </p:pic>
      <p:pic>
        <p:nvPicPr>
          <p:cNvPr id="4" name="图片 3"/>
          <p:cNvPicPr>
            <a:picLocks noChangeAspect="1"/>
          </p:cNvPicPr>
          <p:nvPr/>
        </p:nvPicPr>
        <p:blipFill>
          <a:blip r:embed="rId2"/>
          <a:stretch>
            <a:fillRect/>
          </a:stretch>
        </p:blipFill>
        <p:spPr>
          <a:xfrm>
            <a:off x="-635" y="2540000"/>
            <a:ext cx="4445000" cy="2374900"/>
          </a:xfrm>
          <a:prstGeom prst="rect">
            <a:avLst/>
          </a:prstGeom>
        </p:spPr>
      </p:pic>
      <p:pic>
        <p:nvPicPr>
          <p:cNvPr id="6" name="图片 5"/>
          <p:cNvPicPr>
            <a:picLocks noChangeAspect="1"/>
          </p:cNvPicPr>
          <p:nvPr/>
        </p:nvPicPr>
        <p:blipFill>
          <a:blip r:embed="rId3"/>
          <a:stretch>
            <a:fillRect/>
          </a:stretch>
        </p:blipFill>
        <p:spPr>
          <a:xfrm>
            <a:off x="6082665" y="2401570"/>
            <a:ext cx="4142105" cy="1203960"/>
          </a:xfrm>
          <a:prstGeom prst="rect">
            <a:avLst/>
          </a:prstGeom>
        </p:spPr>
      </p:pic>
      <p:pic>
        <p:nvPicPr>
          <p:cNvPr id="7" name="图片 6"/>
          <p:cNvPicPr>
            <a:picLocks noChangeAspect="1"/>
          </p:cNvPicPr>
          <p:nvPr/>
        </p:nvPicPr>
        <p:blipFill>
          <a:blip r:embed="rId4"/>
          <a:stretch>
            <a:fillRect/>
          </a:stretch>
        </p:blipFill>
        <p:spPr>
          <a:xfrm>
            <a:off x="6082665" y="3605530"/>
            <a:ext cx="4142740" cy="22313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203700" cy="1006475"/>
          </a:xfrm>
        </p:spPr>
        <p:txBody>
          <a:bodyPr/>
          <a:p>
            <a:r>
              <a:rPr lang="zh-CN" altLang="en-US" sz="2800"/>
              <a:t>三、同</a:t>
            </a:r>
            <a:r>
              <a:rPr lang="en-US" altLang="zh-CN" sz="2800"/>
              <a:t>SVM</a:t>
            </a:r>
            <a:r>
              <a:rPr lang="zh-CN" altLang="en-US" sz="2800"/>
              <a:t>的联系与</a:t>
            </a:r>
            <a:r>
              <a:rPr lang="zh-CN" altLang="en-US" sz="2800"/>
              <a:t>区别</a:t>
            </a:r>
            <a:endParaRPr lang="zh-CN" altLang="en-US" sz="2800"/>
          </a:p>
        </p:txBody>
      </p:sp>
      <p:sp>
        <p:nvSpPr>
          <p:cNvPr id="5" name="文本框 4"/>
          <p:cNvSpPr txBox="1"/>
          <p:nvPr/>
        </p:nvSpPr>
        <p:spPr>
          <a:xfrm>
            <a:off x="-635" y="740410"/>
            <a:ext cx="12192635" cy="6117590"/>
          </a:xfrm>
          <a:prstGeom prst="rect">
            <a:avLst/>
          </a:prstGeom>
          <a:noFill/>
        </p:spPr>
        <p:txBody>
          <a:bodyPr wrap="square" rtlCol="0">
            <a:noAutofit/>
          </a:bodyPr>
          <a:p>
            <a:pPr indent="0" fontAlgn="auto">
              <a:lnSpc>
                <a:spcPct val="150000"/>
              </a:lnSpc>
            </a:pPr>
            <a:r>
              <a:rPr lang="en-US" altLang="zh-CN" b="1"/>
              <a:t>1. </a:t>
            </a:r>
            <a:r>
              <a:rPr lang="zh-CN" altLang="en-US" b="1"/>
              <a:t>联系</a:t>
            </a:r>
            <a:endParaRPr lang="zh-CN" altLang="en-US" b="1"/>
          </a:p>
          <a:p>
            <a:pPr indent="0" fontAlgn="auto">
              <a:lnSpc>
                <a:spcPct val="150000"/>
              </a:lnSpc>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一阶</a:t>
            </a:r>
            <a:r>
              <a:rPr lang="en-US" altLang="zh-CN"/>
              <a:t>FM</a:t>
            </a:r>
            <a:r>
              <a:rPr lang="zh-CN" altLang="en-US"/>
              <a:t>等价于线性</a:t>
            </a:r>
            <a:r>
              <a:rPr lang="en-US" altLang="zh-CN"/>
              <a:t>SVM</a:t>
            </a:r>
            <a:r>
              <a:rPr lang="zh-CN" altLang="en-US"/>
              <a:t>。</a:t>
            </a:r>
            <a:endParaRPr lang="zh-CN" altLang="en-US"/>
          </a:p>
          <a:p>
            <a:pPr indent="0" fontAlgn="auto">
              <a:lnSpc>
                <a:spcPct val="150000"/>
              </a:lnSpc>
            </a:pPr>
            <a:endParaRPr lang="en-US" altLang="zh-CN"/>
          </a:p>
          <a:p>
            <a:pPr indent="0" fontAlgn="auto">
              <a:lnSpc>
                <a:spcPct val="150000"/>
              </a:lnSpc>
            </a:pPr>
            <a:endParaRPr lang="en-US" altLang="zh-CN"/>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多项式</a:t>
            </a:r>
            <a:r>
              <a:rPr lang="en-US" altLang="zh-CN">
                <a:latin typeface="微软雅黑" panose="020B0503020204020204" charset="-122"/>
                <a:ea typeface="微软雅黑" panose="020B0503020204020204" charset="-122"/>
                <a:sym typeface="+mn-ea"/>
              </a:rPr>
              <a:t>SVM</a:t>
            </a:r>
            <a:r>
              <a:rPr lang="zh-CN" altLang="en-US">
                <a:latin typeface="微软雅黑" panose="020B0503020204020204" charset="-122"/>
                <a:ea typeface="微软雅黑" panose="020B0503020204020204" charset="-122"/>
                <a:sym typeface="+mn-ea"/>
              </a:rPr>
              <a:t>和</a:t>
            </a:r>
            <a:r>
              <a:rPr lang="en-US" altLang="zh-CN">
                <a:latin typeface="微软雅黑" panose="020B0503020204020204" charset="-122"/>
                <a:ea typeface="微软雅黑" panose="020B0503020204020204" charset="-122"/>
                <a:sym typeface="+mn-ea"/>
              </a:rPr>
              <a:t>FM</a:t>
            </a:r>
            <a:r>
              <a:rPr lang="zh-CN" altLang="en-US">
                <a:latin typeface="微软雅黑" panose="020B0503020204020204" charset="-122"/>
                <a:ea typeface="微软雅黑" panose="020B0503020204020204" charset="-122"/>
                <a:sym typeface="+mn-ea"/>
              </a:rPr>
              <a:t>一样，都能建模通用格式样本中不同特征间的相互关系。</a:t>
            </a:r>
            <a:endParaRPr lang="zh-CN" altLang="en-US"/>
          </a:p>
          <a:p>
            <a:pPr indent="0" fontAlgn="auto">
              <a:lnSpc>
                <a:spcPct val="150000"/>
              </a:lnSpc>
            </a:pPr>
            <a:r>
              <a:rPr lang="en-US" altLang="zh-CN" b="1"/>
              <a:t>2. </a:t>
            </a:r>
            <a:r>
              <a:rPr lang="zh-CN" altLang="en-US" b="1"/>
              <a:t>区别</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en-US" altLang="zh-CN"/>
              <a:t>FM</a:t>
            </a:r>
            <a:r>
              <a:rPr lang="zh-CN" altLang="en-US"/>
              <a:t>利用隐向量高效捕捉特征的高阶交互，而多项式</a:t>
            </a:r>
            <a:r>
              <a:rPr lang="en-US" altLang="zh-CN"/>
              <a:t>SVM</a:t>
            </a:r>
            <a:r>
              <a:rPr lang="zh-CN" altLang="en-US"/>
              <a:t>则通过显式引入高阶特征组合项的方式考虑特征交叉，不适用于数据稀疏或大规模特征的情形。</a:t>
            </a:r>
            <a:endParaRPr lang="zh-CN" altLang="en-US"/>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zh-CN" altLang="en-US"/>
          </a:p>
        </p:txBody>
      </p:sp>
      <p:pic>
        <p:nvPicPr>
          <p:cNvPr id="8" name="图片 7"/>
          <p:cNvPicPr>
            <a:picLocks noChangeAspect="1"/>
          </p:cNvPicPr>
          <p:nvPr/>
        </p:nvPicPr>
        <p:blipFill>
          <a:blip r:embed="rId1"/>
          <a:stretch>
            <a:fillRect/>
          </a:stretch>
        </p:blipFill>
        <p:spPr>
          <a:xfrm>
            <a:off x="3203575" y="4058920"/>
            <a:ext cx="5784215" cy="2799080"/>
          </a:xfrm>
          <a:prstGeom prst="rect">
            <a:avLst/>
          </a:prstGeom>
        </p:spPr>
      </p:pic>
      <p:pic>
        <p:nvPicPr>
          <p:cNvPr id="9" name="图片 8"/>
          <p:cNvPicPr>
            <a:picLocks noChangeAspect="1"/>
          </p:cNvPicPr>
          <p:nvPr/>
        </p:nvPicPr>
        <p:blipFill>
          <a:blip r:embed="rId2"/>
          <a:stretch>
            <a:fillRect/>
          </a:stretch>
        </p:blipFill>
        <p:spPr>
          <a:xfrm>
            <a:off x="154940" y="1739900"/>
            <a:ext cx="3295650" cy="63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707890" cy="1006475"/>
          </a:xfrm>
        </p:spPr>
        <p:txBody>
          <a:bodyPr/>
          <a:p>
            <a:r>
              <a:rPr lang="zh-CN" altLang="en-US" sz="2800"/>
              <a:t>四、关于工作有效性的</a:t>
            </a:r>
            <a:r>
              <a:rPr lang="zh-CN" altLang="en-US" sz="2800"/>
              <a:t>解释</a:t>
            </a:r>
            <a:endParaRPr lang="zh-CN" altLang="en-US" sz="2800"/>
          </a:p>
        </p:txBody>
      </p:sp>
      <p:sp>
        <p:nvSpPr>
          <p:cNvPr id="5" name="文本框 4"/>
          <p:cNvSpPr txBox="1"/>
          <p:nvPr/>
        </p:nvSpPr>
        <p:spPr>
          <a:xfrm>
            <a:off x="-635" y="740410"/>
            <a:ext cx="12192635" cy="6117590"/>
          </a:xfrm>
          <a:prstGeom prst="rect">
            <a:avLst/>
          </a:prstGeom>
          <a:noFill/>
        </p:spPr>
        <p:txBody>
          <a:bodyPr wrap="square" rtlCol="0">
            <a:noAutofit/>
          </a:bodyPr>
          <a:p>
            <a:pPr indent="0" fontAlgn="auto">
              <a:lnSpc>
                <a:spcPct val="150000"/>
              </a:lnSpc>
            </a:pPr>
            <a:r>
              <a:rPr lang="en-US" altLang="zh-CN" b="1"/>
              <a:t>1. </a:t>
            </a:r>
            <a:r>
              <a:rPr lang="zh-CN" altLang="en-US" b="1"/>
              <a:t>考虑数据稀疏情形下的特征</a:t>
            </a:r>
            <a:r>
              <a:rPr lang="zh-CN" altLang="en-US" b="1"/>
              <a:t>交互</a:t>
            </a:r>
            <a:endParaRPr lang="zh-CN" altLang="en-US" b="1"/>
          </a:p>
          <a:p>
            <a:pPr indent="0" fontAlgn="auto">
              <a:lnSpc>
                <a:spcPct val="150000"/>
              </a:lnSpc>
            </a:pPr>
            <a:r>
              <a:rPr lang="zh-CN" altLang="en-US"/>
              <a:t>通过矩阵分解的方式将样本中的原始特征分量，映射到低维的隐空间中，从而建模特征间所有可能的相互作用</a:t>
            </a:r>
            <a:r>
              <a:rPr lang="en-US" altLang="zh-CN"/>
              <a:t>W_i,j</a:t>
            </a:r>
            <a:r>
              <a:rPr lang="zh-CN" altLang="en-US"/>
              <a:t>。</a:t>
            </a:r>
            <a:endParaRPr lang="zh-CN" altLang="en-US"/>
          </a:p>
          <a:p>
            <a:pPr indent="0" fontAlgn="auto">
              <a:lnSpc>
                <a:spcPct val="150000"/>
              </a:lnSpc>
            </a:pPr>
            <a:r>
              <a:rPr lang="en-US" altLang="zh-CN" b="1"/>
              <a:t>2. </a:t>
            </a:r>
            <a:r>
              <a:rPr lang="zh-CN" altLang="en-US" b="1"/>
              <a:t>时间复杂度为线性：</a:t>
            </a:r>
            <a:r>
              <a:rPr lang="en-US" altLang="zh-CN" b="1"/>
              <a:t>O(</a:t>
            </a:r>
            <a:r>
              <a:rPr lang="en-US" altLang="zh-CN" b="1"/>
              <a:t>kn)</a:t>
            </a:r>
            <a:endParaRPr lang="zh-CN" altLang="en-US" b="1"/>
          </a:p>
          <a:p>
            <a:pPr indent="0" fontAlgn="auto">
              <a:lnSpc>
                <a:spcPct val="150000"/>
              </a:lnSpc>
            </a:pPr>
            <a:endParaRPr lang="zh-CN" altLang="en-US" b="1"/>
          </a:p>
          <a:p>
            <a:pPr indent="0" fontAlgn="auto">
              <a:lnSpc>
                <a:spcPct val="150000"/>
              </a:lnSpc>
            </a:pPr>
            <a:endParaRPr lang="zh-CN" altLang="en-US" b="1"/>
          </a:p>
          <a:p>
            <a:pPr indent="0" fontAlgn="auto">
              <a:lnSpc>
                <a:spcPct val="150000"/>
              </a:lnSpc>
            </a:pPr>
            <a:endParaRPr lang="zh-CN" altLang="en-US" b="1"/>
          </a:p>
          <a:p>
            <a:pPr indent="0" fontAlgn="auto">
              <a:lnSpc>
                <a:spcPct val="150000"/>
              </a:lnSpc>
            </a:pPr>
            <a:endParaRPr lang="zh-CN" altLang="en-US" b="1"/>
          </a:p>
          <a:p>
            <a:pPr indent="0" fontAlgn="auto">
              <a:lnSpc>
                <a:spcPct val="150000"/>
              </a:lnSpc>
            </a:pPr>
            <a:r>
              <a:rPr lang="en-US" altLang="zh-CN" b="1"/>
              <a:t>3. </a:t>
            </a:r>
            <a:r>
              <a:rPr lang="zh-CN" altLang="en-US" b="1"/>
              <a:t>兼容任意实值的特征</a:t>
            </a:r>
            <a:r>
              <a:rPr lang="zh-CN" altLang="en-US" b="1"/>
              <a:t>分量</a:t>
            </a:r>
            <a:endParaRPr lang="en-US" altLang="zh-CN"/>
          </a:p>
          <a:p>
            <a:pPr indent="0" fontAlgn="auto">
              <a:lnSpc>
                <a:spcPct val="150000"/>
              </a:lnSpc>
            </a:pPr>
            <a:endParaRPr lang="zh-CN" altLang="en-US"/>
          </a:p>
        </p:txBody>
      </p:sp>
      <p:pic>
        <p:nvPicPr>
          <p:cNvPr id="3" name="图片 2"/>
          <p:cNvPicPr>
            <a:picLocks noChangeAspect="1"/>
          </p:cNvPicPr>
          <p:nvPr/>
        </p:nvPicPr>
        <p:blipFill>
          <a:blip r:embed="rId1"/>
          <a:stretch>
            <a:fillRect/>
          </a:stretch>
        </p:blipFill>
        <p:spPr>
          <a:xfrm>
            <a:off x="1504950" y="2123440"/>
            <a:ext cx="4591050" cy="1543050"/>
          </a:xfrm>
          <a:prstGeom prst="rect">
            <a:avLst/>
          </a:prstGeom>
        </p:spPr>
      </p:pic>
      <p:pic>
        <p:nvPicPr>
          <p:cNvPr id="4" name="图片 3"/>
          <p:cNvPicPr>
            <a:picLocks noChangeAspect="1"/>
          </p:cNvPicPr>
          <p:nvPr/>
        </p:nvPicPr>
        <p:blipFill>
          <a:blip r:embed="rId2"/>
          <a:stretch>
            <a:fillRect/>
          </a:stretch>
        </p:blipFill>
        <p:spPr>
          <a:xfrm>
            <a:off x="6212840" y="2459990"/>
            <a:ext cx="3676650" cy="704850"/>
          </a:xfrm>
          <a:prstGeom prst="rect">
            <a:avLst/>
          </a:prstGeom>
        </p:spPr>
      </p:pic>
      <p:pic>
        <p:nvPicPr>
          <p:cNvPr id="6" name="图片 5"/>
          <p:cNvPicPr>
            <a:picLocks noChangeAspect="1"/>
          </p:cNvPicPr>
          <p:nvPr/>
        </p:nvPicPr>
        <p:blipFill>
          <a:blip r:embed="rId3"/>
          <a:stretch>
            <a:fillRect/>
          </a:stretch>
        </p:blipFill>
        <p:spPr>
          <a:xfrm>
            <a:off x="3139440" y="3994150"/>
            <a:ext cx="5911850" cy="2863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3017520"/>
            <a:ext cx="12192000" cy="822960"/>
          </a:xfrm>
        </p:spPr>
        <p:txBody>
          <a:bodyPr>
            <a:normAutofit/>
          </a:bodyPr>
          <a:p>
            <a:r>
              <a:rPr lang="zh-CN" altLang="zh-CN" sz="4000">
                <a:latin typeface="Times New Roman" panose="02020603050405020304" charset="0"/>
                <a:cs typeface="Times New Roman" panose="02020603050405020304" charset="0"/>
              </a:rPr>
              <a:t>Wide &amp; Deep Learning for Recommender Systems</a:t>
            </a:r>
            <a:endParaRPr lang="zh-CN" altLang="zh-CN" sz="4000">
              <a:latin typeface="Times New Roman" panose="02020603050405020304" charset="0"/>
              <a:cs typeface="Times New Roman" panose="02020603050405020304" charset="0"/>
            </a:endParaRPr>
          </a:p>
        </p:txBody>
      </p:sp>
      <p:sp>
        <p:nvSpPr>
          <p:cNvPr id="5" name="文本框 4"/>
          <p:cNvSpPr txBox="1"/>
          <p:nvPr/>
        </p:nvSpPr>
        <p:spPr>
          <a:xfrm>
            <a:off x="8874125" y="4782820"/>
            <a:ext cx="1896745" cy="368300"/>
          </a:xfrm>
          <a:prstGeom prst="rect">
            <a:avLst/>
          </a:prstGeom>
          <a:noFill/>
        </p:spPr>
        <p:txBody>
          <a:bodyPr wrap="square" rtlCol="0">
            <a:spAutoFit/>
          </a:bodyPr>
          <a:p>
            <a:r>
              <a:rPr lang="zh-CN" altLang="en-US"/>
              <a:t>发表年份：</a:t>
            </a:r>
            <a:r>
              <a:rPr lang="en-US" altLang="zh-CN"/>
              <a:t>2016</a:t>
            </a:r>
            <a:endParaRPr lang="en-US" altLang="zh-CN"/>
          </a:p>
        </p:txBody>
      </p:sp>
      <p:sp>
        <p:nvSpPr>
          <p:cNvPr id="3" name="文本框 2"/>
          <p:cNvSpPr txBox="1"/>
          <p:nvPr/>
        </p:nvSpPr>
        <p:spPr>
          <a:xfrm>
            <a:off x="4035425" y="2764790"/>
            <a:ext cx="4121150" cy="368300"/>
          </a:xfrm>
          <a:prstGeom prst="rect">
            <a:avLst/>
          </a:prstGeom>
          <a:noFill/>
        </p:spPr>
        <p:txBody>
          <a:bodyPr wrap="square" rtlCol="0">
            <a:spAutoFit/>
          </a:bodyPr>
          <a:p>
            <a:r>
              <a:rPr lang="zh-CN" altLang="en-US"/>
              <a:t>考虑样本中不同特征间的复杂高阶关系</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一、历史工作</a:t>
            </a:r>
            <a:endParaRPr lang="en-US" altLang="zh-CN" sz="2800"/>
          </a:p>
        </p:txBody>
      </p:sp>
      <p:sp>
        <p:nvSpPr>
          <p:cNvPr id="5" name="文本框 4"/>
          <p:cNvSpPr txBox="1"/>
          <p:nvPr/>
        </p:nvSpPr>
        <p:spPr>
          <a:xfrm>
            <a:off x="497205" y="2028190"/>
            <a:ext cx="11198225" cy="2801620"/>
          </a:xfrm>
          <a:prstGeom prst="rect">
            <a:avLst/>
          </a:prstGeom>
          <a:noFill/>
        </p:spPr>
        <p:txBody>
          <a:bodyPr wrap="square" rtlCol="0">
            <a:noAutofit/>
          </a:bodyPr>
          <a:p>
            <a:pPr indent="0" fontAlgn="auto">
              <a:lnSpc>
                <a:spcPct val="150000"/>
              </a:lnSpc>
            </a:pPr>
            <a:r>
              <a:rPr lang="en-US" altLang="zh-CN" b="1">
                <a:solidFill>
                  <a:schemeClr val="tx1"/>
                </a:solidFill>
              </a:rPr>
              <a:t>1. </a:t>
            </a:r>
            <a:r>
              <a:rPr lang="zh-CN" altLang="en-US" b="1">
                <a:solidFill>
                  <a:schemeClr val="tx1"/>
                </a:solidFill>
              </a:rPr>
              <a:t>广义线性模型</a:t>
            </a:r>
            <a:endParaRPr lang="zh-CN" altLang="en-US"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solidFill>
                  <a:schemeClr val="tx1"/>
                </a:solidFill>
              </a:rPr>
              <a:t>优点：具有较强的</a:t>
            </a:r>
            <a:r>
              <a:rPr lang="zh-CN" altLang="en-US" b="1">
                <a:solidFill>
                  <a:schemeClr val="tx1"/>
                </a:solidFill>
              </a:rPr>
              <a:t>记忆能力</a:t>
            </a:r>
            <a:r>
              <a:rPr lang="zh-CN" altLang="en-US">
                <a:solidFill>
                  <a:schemeClr val="tx1"/>
                </a:solidFill>
              </a:rPr>
              <a:t>和可解释性，即：可使用交叉积特征变换有效记忆数据中已知的稀疏特征</a:t>
            </a:r>
            <a:r>
              <a:rPr lang="zh-CN" altLang="en-US">
                <a:solidFill>
                  <a:schemeClr val="tx1"/>
                </a:solidFill>
              </a:rPr>
              <a:t>组合。</a:t>
            </a:r>
            <a:endParaRPr lang="zh-CN" altLang="en-US">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a:t>
            </a:r>
            <a:r>
              <a:rPr lang="zh-CN" altLang="en-US">
                <a:solidFill>
                  <a:srgbClr val="C00000"/>
                </a:solidFill>
                <a:latin typeface="微软雅黑" panose="020B0503020204020204" charset="-122"/>
                <a:ea typeface="微软雅黑" panose="020B0503020204020204" charset="-122"/>
                <a:sym typeface="+mn-ea"/>
              </a:rPr>
              <a:t>在大规模特征或数据稀疏的场景中，关于特征组合的学习能力，严重受限于特征工程。</a:t>
            </a:r>
            <a:endParaRPr lang="zh-CN" altLang="en-US">
              <a:solidFill>
                <a:srgbClr val="C00000"/>
              </a:solidFill>
            </a:endParaRPr>
          </a:p>
          <a:p>
            <a:pPr indent="0" fontAlgn="auto">
              <a:lnSpc>
                <a:spcPct val="150000"/>
              </a:lnSpc>
            </a:pPr>
            <a:r>
              <a:rPr lang="en-US" altLang="zh-CN" b="1">
                <a:solidFill>
                  <a:schemeClr val="tx1"/>
                </a:solidFill>
              </a:rPr>
              <a:t>2. DNN</a:t>
            </a:r>
            <a:endParaRPr lang="en-US" altLang="zh-CN" b="1">
              <a:solidFill>
                <a:schemeClr val="tx1"/>
              </a:solidFill>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优点：能够减少对特征工程的需求，</a:t>
            </a:r>
            <a:r>
              <a:rPr lang="zh-CN" altLang="en-US">
                <a:latin typeface="微软雅黑" panose="020B0503020204020204" charset="-122"/>
                <a:ea typeface="微软雅黑" panose="020B0503020204020204" charset="-122"/>
                <a:sym typeface="+mn-ea"/>
              </a:rPr>
              <a:t>能够依赖低维嵌入来</a:t>
            </a:r>
            <a:r>
              <a:rPr lang="zh-CN" altLang="en-US" b="1">
                <a:latin typeface="微软雅黑" panose="020B0503020204020204" charset="-122"/>
                <a:ea typeface="微软雅黑" panose="020B0503020204020204" charset="-122"/>
                <a:sym typeface="+mn-ea"/>
              </a:rPr>
              <a:t>泛化</a:t>
            </a:r>
            <a:r>
              <a:rPr lang="zh-CN" altLang="en-US">
                <a:latin typeface="微软雅黑" panose="020B0503020204020204" charset="-122"/>
                <a:ea typeface="微软雅黑" panose="020B0503020204020204" charset="-122"/>
                <a:sym typeface="+mn-ea"/>
              </a:rPr>
              <a:t>学习更多未知或少见的潜在特征</a:t>
            </a:r>
            <a:r>
              <a:rPr lang="zh-CN" altLang="en-US">
                <a:latin typeface="微软雅黑" panose="020B0503020204020204" charset="-122"/>
                <a:ea typeface="微软雅黑" panose="020B0503020204020204" charset="-122"/>
                <a:sym typeface="+mn-ea"/>
              </a:rPr>
              <a:t>组合。</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问题：缺乏解释性。而且，</a:t>
            </a:r>
            <a:r>
              <a:rPr lang="zh-CN" altLang="en-US">
                <a:solidFill>
                  <a:srgbClr val="C00000"/>
                </a:solidFill>
                <a:latin typeface="微软雅黑" panose="020B0503020204020204" charset="-122"/>
                <a:ea typeface="微软雅黑" panose="020B0503020204020204" charset="-122"/>
                <a:sym typeface="+mn-ea"/>
              </a:rPr>
              <a:t>在数据稀疏场景中，网络过深可能会造成过拟合问题。</a:t>
            </a:r>
            <a:endParaRPr lang="zh-CN" altLang="en-US">
              <a:solidFill>
                <a:srgbClr val="C00000"/>
              </a:solidFill>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3495040" cy="1006475"/>
          </a:xfrm>
        </p:spPr>
        <p:txBody>
          <a:bodyPr/>
          <a:p>
            <a:r>
              <a:rPr lang="zh-CN" altLang="en-US" sz="2800"/>
              <a:t>二、本文</a:t>
            </a:r>
            <a:r>
              <a:rPr lang="zh-CN" altLang="en-US" sz="2800"/>
              <a:t>工作</a:t>
            </a:r>
            <a:endParaRPr lang="zh-CN" altLang="en-US" sz="2800"/>
          </a:p>
        </p:txBody>
      </p:sp>
      <p:sp>
        <p:nvSpPr>
          <p:cNvPr id="5" name="文本框 4"/>
          <p:cNvSpPr txBox="1"/>
          <p:nvPr/>
        </p:nvSpPr>
        <p:spPr>
          <a:xfrm>
            <a:off x="-635" y="665480"/>
            <a:ext cx="12192635" cy="4168775"/>
          </a:xfrm>
          <a:prstGeom prst="rect">
            <a:avLst/>
          </a:prstGeom>
          <a:noFill/>
        </p:spPr>
        <p:txBody>
          <a:bodyPr wrap="square" rtlCol="0">
            <a:noAutofit/>
          </a:bodyPr>
          <a:p>
            <a:pPr indent="0" fontAlgn="auto">
              <a:lnSpc>
                <a:spcPct val="150000"/>
              </a:lnSpc>
            </a:pPr>
            <a:r>
              <a:rPr lang="en-US" altLang="zh-CN" b="1"/>
              <a:t>1. </a:t>
            </a:r>
            <a:r>
              <a:rPr lang="zh-CN" altLang="en-US" b="1"/>
              <a:t>工作思想</a:t>
            </a:r>
            <a:endParaRPr lang="zh-CN" altLang="en-US" b="1"/>
          </a:p>
          <a:p>
            <a:pPr indent="0" fontAlgn="auto">
              <a:lnSpc>
                <a:spcPct val="150000"/>
              </a:lnSpc>
            </a:pPr>
            <a:r>
              <a:rPr lang="zh-CN" altLang="en-US"/>
              <a:t>结合线性模型的记忆能力和DNN的泛化能力，在训练过程中同时优化它们以获得最佳的推荐性能。其中，记忆能力倾向于保守，会推荐用户产生过交互行为的物品；泛化能力则更趋向于提高推荐</a:t>
            </a:r>
            <a:r>
              <a:rPr lang="zh-CN" altLang="en-US"/>
              <a:t>的多样性。</a:t>
            </a:r>
            <a:endParaRPr lang="zh-CN" altLang="en-US"/>
          </a:p>
          <a:p>
            <a:pPr indent="0" fontAlgn="auto">
              <a:lnSpc>
                <a:spcPct val="150000"/>
              </a:lnSpc>
            </a:pPr>
            <a:r>
              <a:rPr lang="en-US" altLang="zh-CN" b="1"/>
              <a:t>2. </a:t>
            </a:r>
            <a:r>
              <a:rPr lang="zh-CN" altLang="en-US" b="1"/>
              <a:t>模型</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Wide部分（线性模型+特征交叉）</a:t>
            </a:r>
            <a:endParaRPr lang="en-US" altLang="zh-CN">
              <a:latin typeface="微软雅黑" panose="020B0503020204020204" charset="-122"/>
              <a:ea typeface="微软雅黑" panose="020B0503020204020204" charset="-122"/>
              <a:sym typeface="+mn-ea"/>
            </a:endParaRPr>
          </a:p>
          <a:p>
            <a:pPr indent="0" fontAlgn="auto">
              <a:lnSpc>
                <a:spcPct val="150000"/>
              </a:lnSpc>
            </a:pPr>
            <a:r>
              <a:rPr lang="en-US" altLang="zh-CN">
                <a:latin typeface="微软雅黑" panose="020B0503020204020204" charset="-122"/>
                <a:ea typeface="微软雅黑" panose="020B0503020204020204" charset="-122"/>
                <a:sym typeface="+mn-ea"/>
              </a:rPr>
              <a:t>形如y=w^T*x+b的广义线性模型，其中特征向量x不仅包含原始输入特征，还有一些诸如特征交叉等类型的转换特征</a:t>
            </a:r>
            <a:r>
              <a:rPr lang="zh-CN" altLang="en-US">
                <a:latin typeface="微软雅黑" panose="020B0503020204020204" charset="-122"/>
                <a:ea typeface="微软雅黑" panose="020B0503020204020204" charset="-122"/>
                <a:sym typeface="+mn-ea"/>
              </a:rPr>
              <a:t>。</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Deep部分（</a:t>
            </a:r>
            <a:r>
              <a:rPr lang="zh-CN" altLang="en-US">
                <a:latin typeface="微软雅黑" panose="020B0503020204020204" charset="-122"/>
                <a:ea typeface="微软雅黑" panose="020B0503020204020204" charset="-122"/>
                <a:sym typeface="+mn-ea"/>
              </a:rPr>
              <a:t>前馈神经网络</a:t>
            </a:r>
            <a:r>
              <a:rPr lang="en-US" altLang="zh-CN">
                <a:latin typeface="微软雅黑" panose="020B0503020204020204" charset="-122"/>
                <a:ea typeface="微软雅黑" panose="020B0503020204020204" charset="-122"/>
                <a:sym typeface="+mn-ea"/>
              </a:rPr>
              <a:t>）</a:t>
            </a:r>
            <a:endParaRPr lang="en-US" altLang="zh-CN">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训练</a:t>
            </a:r>
            <a:endParaRPr lang="zh-CN" altLang="en-US">
              <a:latin typeface="微软雅黑" panose="020B0503020204020204" charset="-122"/>
              <a:ea typeface="微软雅黑" panose="020B0503020204020204" charset="-122"/>
              <a:sym typeface="+mn-ea"/>
            </a:endParaRPr>
          </a:p>
          <a:p>
            <a:pPr indent="0" fontAlgn="auto">
              <a:lnSpc>
                <a:spcPct val="150000"/>
              </a:lnSpc>
            </a:pPr>
            <a:r>
              <a:rPr lang="zh-CN" altLang="en-US">
                <a:latin typeface="微软雅黑" panose="020B0503020204020204" charset="-122"/>
                <a:ea typeface="微软雅黑" panose="020B0503020204020204" charset="-122"/>
                <a:sym typeface="+mn-ea"/>
              </a:rPr>
              <a:t>在训练阶段采用逻辑回归损失进行</a:t>
            </a:r>
            <a:r>
              <a:rPr lang="zh-CN" altLang="en-US">
                <a:solidFill>
                  <a:srgbClr val="C00000"/>
                </a:solidFill>
                <a:latin typeface="微软雅黑" panose="020B0503020204020204" charset="-122"/>
                <a:ea typeface="微软雅黑" panose="020B0503020204020204" charset="-122"/>
                <a:sym typeface="+mn-ea"/>
              </a:rPr>
              <a:t>联合训练</a:t>
            </a:r>
            <a:r>
              <a:rPr lang="zh-CN" altLang="en-US">
                <a:latin typeface="微软雅黑" panose="020B0503020204020204" charset="-122"/>
                <a:ea typeface="微软雅黑" panose="020B0503020204020204" charset="-122"/>
                <a:sym typeface="+mn-ea"/>
              </a:rPr>
              <a:t>。其中，宽模型通过特征交叉捕捉重要的低阶特征组合关系，强化了模型对历史数据的记忆；而深度模型则用于进一步学习复杂的特征表示和潜在的特征交互，强调了泛化学习</a:t>
            </a:r>
            <a:r>
              <a:rPr lang="zh-CN" altLang="en-US">
                <a:latin typeface="微软雅黑" panose="020B0503020204020204" charset="-122"/>
                <a:ea typeface="微软雅黑" panose="020B0503020204020204" charset="-122"/>
                <a:sym typeface="+mn-ea"/>
              </a:rPr>
              <a:t>能力。</a:t>
            </a:r>
            <a:endParaRPr lang="zh-CN" altLang="en-US">
              <a:latin typeface="微软雅黑" panose="020B0503020204020204" charset="-122"/>
              <a:ea typeface="微软雅黑" panose="020B0503020204020204" charset="-122"/>
              <a:sym typeface="+mn-ea"/>
            </a:endParaRPr>
          </a:p>
          <a:p>
            <a:pPr indent="0" fontAlgn="auto">
              <a:lnSpc>
                <a:spcPct val="150000"/>
              </a:lnSpc>
            </a:pPr>
            <a:endParaRPr lang="en-US" altLang="zh-CN">
              <a:latin typeface="微软雅黑" panose="020B0503020204020204" charset="-122"/>
              <a:ea typeface="微软雅黑" panose="020B0503020204020204" charset="-122"/>
              <a:sym typeface="+mn-ea"/>
            </a:endParaRPr>
          </a:p>
          <a:p>
            <a:pPr indent="0" fontAlgn="auto">
              <a:lnSpc>
                <a:spcPct val="150000"/>
              </a:lnSpc>
            </a:pPr>
            <a:endParaRPr lang="zh-CN" altLang="en-US" b="1"/>
          </a:p>
          <a:p>
            <a:pPr indent="0" fontAlgn="auto">
              <a:lnSpc>
                <a:spcPct val="150000"/>
              </a:lnSpc>
            </a:pPr>
            <a:endParaRPr lang="en-US" altLang="zh-CN"/>
          </a:p>
          <a:p>
            <a:pPr indent="0" fontAlgn="auto">
              <a:lnSpc>
                <a:spcPct val="150000"/>
              </a:lnSpc>
            </a:pPr>
            <a:endParaRPr lang="zh-CN" altLang="en-US"/>
          </a:p>
        </p:txBody>
      </p:sp>
      <p:pic>
        <p:nvPicPr>
          <p:cNvPr id="8" name="图片 7"/>
          <p:cNvPicPr>
            <a:picLocks noChangeAspect="1"/>
          </p:cNvPicPr>
          <p:nvPr/>
        </p:nvPicPr>
        <p:blipFill>
          <a:blip r:embed="rId1"/>
          <a:stretch>
            <a:fillRect/>
          </a:stretch>
        </p:blipFill>
        <p:spPr>
          <a:xfrm>
            <a:off x="1433830" y="4833620"/>
            <a:ext cx="9324975" cy="2024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0"/>
            <a:ext cx="4203700" cy="1006475"/>
          </a:xfrm>
        </p:spPr>
        <p:txBody>
          <a:bodyPr/>
          <a:p>
            <a:r>
              <a:rPr lang="zh-CN" altLang="en-US" sz="2800"/>
              <a:t>三、同</a:t>
            </a:r>
            <a:r>
              <a:rPr lang="en-US" altLang="zh-CN" sz="2800"/>
              <a:t>FM</a:t>
            </a:r>
            <a:r>
              <a:rPr lang="zh-CN" altLang="en-US" sz="2800"/>
              <a:t>的联系与</a:t>
            </a:r>
            <a:r>
              <a:rPr lang="zh-CN" altLang="en-US" sz="2800"/>
              <a:t>区别</a:t>
            </a:r>
            <a:endParaRPr lang="zh-CN" altLang="en-US" sz="2800"/>
          </a:p>
        </p:txBody>
      </p:sp>
      <p:sp>
        <p:nvSpPr>
          <p:cNvPr id="5" name="文本框 4"/>
          <p:cNvSpPr txBox="1"/>
          <p:nvPr/>
        </p:nvSpPr>
        <p:spPr>
          <a:xfrm>
            <a:off x="0" y="2462530"/>
            <a:ext cx="12192635" cy="1932940"/>
          </a:xfrm>
          <a:prstGeom prst="rect">
            <a:avLst/>
          </a:prstGeom>
          <a:noFill/>
        </p:spPr>
        <p:txBody>
          <a:bodyPr wrap="square" rtlCol="0">
            <a:noAutofit/>
          </a:bodyPr>
          <a:p>
            <a:pPr indent="0" fontAlgn="auto">
              <a:lnSpc>
                <a:spcPct val="150000"/>
              </a:lnSpc>
            </a:pPr>
            <a:r>
              <a:rPr lang="en-US" altLang="zh-CN" b="1"/>
              <a:t>1. </a:t>
            </a:r>
            <a:r>
              <a:rPr lang="zh-CN" altLang="en-US" b="1"/>
              <a:t>联系</a:t>
            </a:r>
            <a:endParaRPr lang="zh-CN" altLang="en-US" b="1"/>
          </a:p>
          <a:p>
            <a:pPr indent="0" fontAlgn="auto">
              <a:lnSpc>
                <a:spcPct val="150000"/>
              </a:lnSpc>
            </a:pP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针对于数据稀疏情景，都能够较为高效地自动学习特征间的相互关系。</a:t>
            </a:r>
            <a:endParaRPr lang="zh-CN" altLang="en-US"/>
          </a:p>
          <a:p>
            <a:pPr indent="0" fontAlgn="auto">
              <a:lnSpc>
                <a:spcPct val="150000"/>
              </a:lnSpc>
            </a:pPr>
            <a:r>
              <a:rPr lang="en-US" altLang="zh-CN" b="1"/>
              <a:t>2. </a:t>
            </a:r>
            <a:r>
              <a:rPr lang="zh-CN" altLang="en-US" b="1"/>
              <a:t>区别</a:t>
            </a:r>
            <a:endParaRPr lang="zh-CN" altLang="en-US" b="1"/>
          </a:p>
          <a:p>
            <a:pPr indent="0" fontAlgn="auto">
              <a:lnSpc>
                <a:spcPct val="150000"/>
              </a:lnSpc>
            </a:pPr>
            <a:r>
              <a:rPr lang="zh-CN" altLang="en-US">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rPr>
              <a:t>WDeep通过联合训练的方式，有效平衡了模型的记忆和泛化能力，能灵活应对更复杂的深度特征</a:t>
            </a:r>
            <a:r>
              <a:rPr lang="zh-CN" altLang="en-US">
                <a:latin typeface="微软雅黑" panose="020B0503020204020204" charset="-122"/>
                <a:ea typeface="微软雅黑" panose="020B0503020204020204" charset="-122"/>
              </a:rPr>
              <a:t>学习和非线性场景。</a:t>
            </a:r>
            <a:endParaRPr lang="zh-CN" altLang="en-US">
              <a:latin typeface="微软雅黑" panose="020B0503020204020204" charset="-122"/>
              <a:ea typeface="微软雅黑" panose="020B0503020204020204" charset="-122"/>
            </a:endParaRPr>
          </a:p>
          <a:p>
            <a:pPr indent="0" fontAlgn="auto">
              <a:lnSpc>
                <a:spcPct val="150000"/>
              </a:lnSpc>
            </a:pPr>
            <a:endParaRPr lang="en-US" altLang="zh-CN"/>
          </a:p>
          <a:p>
            <a:pPr indent="0" fontAlgn="auto">
              <a:lnSpc>
                <a:spcPct val="150000"/>
              </a:lnSpc>
            </a:pPr>
            <a:endParaRPr lang="en-US" altLang="zh-CN"/>
          </a:p>
          <a:p>
            <a:pPr indent="0" fontAlgn="auto">
              <a:lnSpc>
                <a:spcPct val="150000"/>
              </a:lnSpc>
            </a:pPr>
            <a:endParaRPr lang="zh-CN" altLang="en-US"/>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commondata" val="eyJoZGlkIjoiYzkxZTljNWQ5OWNlNjkwODViY2UyNzJkMDhjNzAzOGYifQ=="/>
</p:tagLst>
</file>

<file path=ppt/tags/tag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5018</Words>
  <Application>WPS 演示</Application>
  <PresentationFormat>宽屏</PresentationFormat>
  <Paragraphs>265</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Times New Roman</vt:lpstr>
      <vt:lpstr>微软雅黑</vt:lpstr>
      <vt:lpstr>Calibri</vt:lpstr>
      <vt:lpstr>Arial Unicode MS</vt:lpstr>
      <vt:lpstr>WPS</vt:lpstr>
      <vt:lpstr>Factorization Machines</vt:lpstr>
      <vt:lpstr>一、历史工作</vt:lpstr>
      <vt:lpstr>二、本文工作</vt:lpstr>
      <vt:lpstr>三、同SVM的联系与区别</vt:lpstr>
      <vt:lpstr>四、关于工作有效性的解释</vt:lpstr>
      <vt:lpstr>Wide &amp; Deep Learning for Recommender Systems</vt:lpstr>
      <vt:lpstr>一、历史工作</vt:lpstr>
      <vt:lpstr>二、本文工作</vt:lpstr>
      <vt:lpstr>三、同FM的联系与区别</vt:lpstr>
      <vt:lpstr>Neural Collaborative Filtering</vt:lpstr>
      <vt:lpstr>一、历史工作</vt:lpstr>
      <vt:lpstr>二、基于NCF框架的实例一：MLP</vt:lpstr>
      <vt:lpstr>二、基于NCF框架的实例二：NeuMF</vt:lpstr>
      <vt:lpstr>三、关于工作有效性的解释</vt:lpstr>
      <vt:lpstr>Collaborative Metric Learning</vt:lpstr>
      <vt:lpstr>一、历史工作</vt:lpstr>
      <vt:lpstr>二、本文工作</vt:lpstr>
      <vt:lpstr>二、本文工作</vt:lpstr>
      <vt:lpstr>三、关于工作有效性的解释</vt:lpstr>
      <vt:lpstr>代码实践</vt:lpstr>
      <vt:lpstr>一、数据介绍</vt:lpstr>
      <vt:lpstr>二、数据处理：ml-1m BPR-MF</vt:lpstr>
      <vt:lpstr>二、数据处理：ml-1m BPR-MF</vt:lpstr>
      <vt:lpstr>三、数据处理：amazon-book BPR-MF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Rain1700</dc:creator>
  <cp:lastModifiedBy>Eternityシ浅忆</cp:lastModifiedBy>
  <cp:revision>112</cp:revision>
  <dcterms:created xsi:type="dcterms:W3CDTF">2023-08-09T12:44:00Z</dcterms:created>
  <dcterms:modified xsi:type="dcterms:W3CDTF">2024-06-28T02:11:27Z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2052-12.1.0.16929</vt:lpwstr>
  </property>
</Properties>
</file>