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3" r:id="rId6"/>
    <p:sldId id="264" r:id="rId7"/>
    <p:sldId id="265" r:id="rId8"/>
    <p:sldId id="258" r:id="rId9"/>
    <p:sldId id="268" r:id="rId10"/>
    <p:sldId id="269" r:id="rId11"/>
    <p:sldId id="27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多模态推荐</a:t>
            </a:r>
            <a:r>
              <a:rPr lang="zh-CN" altLang="zh-CN"/>
              <a:t>论文汇报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3560445"/>
            <a:ext cx="12192635" cy="115443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Qidong Liu,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Jiaxi Hu,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Yutian Xiao,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Jingtong Gao,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and Xiangyu Zhao</a:t>
            </a:r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.2023.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Multimodal Recommender Systems: A Survey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.In.ACM,New York,NY,USA,14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pages.</a:t>
            </a:r>
            <a:endParaRPr lang="zh-CN" altLang="en-US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41345"/>
            <a:ext cx="10969200" cy="705600"/>
          </a:xfrm>
        </p:spPr>
        <p:txBody>
          <a:bodyPr/>
          <a:p>
            <a:r>
              <a:rPr lang="en-US" altLang="zh-CN"/>
              <a:t>3. </a:t>
            </a:r>
            <a:r>
              <a:rPr lang="zh-CN" altLang="en-US"/>
              <a:t>两阶段多行为推荐的实现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950" y="1840230"/>
            <a:ext cx="12192000" cy="3177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1. </a:t>
            </a:r>
            <a:r>
              <a:rPr lang="zh-CN" altLang="en-US" b="1"/>
              <a:t>第一阶段</a:t>
            </a:r>
            <a:r>
              <a:rPr lang="zh-CN" altLang="en-US"/>
              <a:t>（关注不同行为下的用户偏好建模）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Calibri" panose="020F0502020204030204" charset="0"/>
              </a:rPr>
              <a:t>①</a:t>
            </a:r>
            <a:r>
              <a:rPr lang="en-US" altLang="zh-CN">
                <a:latin typeface="Calibri" panose="020F0502020204030204" charset="0"/>
              </a:rPr>
              <a:t> </a:t>
            </a:r>
            <a:r>
              <a:rPr lang="zh-CN" altLang="en-US"/>
              <a:t>先利用所有交互数据 (不区分行为类别)， 对用户的全局偏好进行建模，以</a:t>
            </a:r>
            <a:r>
              <a:rPr lang="zh-CN" altLang="en-US">
                <a:solidFill>
                  <a:schemeClr val="tx1"/>
                </a:solidFill>
              </a:rPr>
              <a:t>缓解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数据稀疏性问题</a:t>
            </a:r>
            <a:r>
              <a:rPr lang="zh-CN" altLang="en-US"/>
              <a:t>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Calibri" panose="020F0502020204030204" charset="0"/>
              </a:rPr>
              <a:t>②</a:t>
            </a:r>
            <a:r>
              <a:rPr lang="en-US" altLang="zh-CN">
                <a:latin typeface="Calibri" panose="020F0502020204030204" charset="0"/>
              </a:rPr>
              <a:t> </a:t>
            </a:r>
            <a:r>
              <a:rPr lang="zh-CN" altLang="en-US"/>
              <a:t>再在学习而来的用户全局偏好基础上，分别利用各行为的交互数据，来优化特定行为下的用户局部偏好，以</a:t>
            </a:r>
            <a:r>
              <a:rPr lang="zh-CN" altLang="en-US">
                <a:solidFill>
                  <a:schemeClr val="tx1"/>
                </a:solidFill>
              </a:rPr>
              <a:t>减轻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不同行为间数据不平衡问题</a:t>
            </a:r>
            <a:r>
              <a:rPr lang="zh-CN" altLang="en-US"/>
              <a:t>造成的影响。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2. </a:t>
            </a:r>
            <a:r>
              <a:rPr lang="zh-CN" altLang="en-US" b="1"/>
              <a:t>第二阶段</a:t>
            </a:r>
            <a:r>
              <a:rPr lang="zh-CN" altLang="en-US"/>
              <a:t>（关注不同行为间</a:t>
            </a:r>
            <a:r>
              <a:rPr lang="zh-CN" altLang="en-US"/>
              <a:t>关系的建模）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设计了两级线性变换模块，对不同行为偏好的转换进行了探索。并通过对两阶段任务的交替学习，实现了挖掘用户偏好和建模行为间关系的解耦，从而缓解了为适配不同任务而引起的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信息损失问题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41345"/>
            <a:ext cx="10969200" cy="705600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工作</a:t>
            </a:r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46760"/>
            <a:ext cx="5786120" cy="6090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6120" y="1930400"/>
            <a:ext cx="6405880" cy="2997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400" b="1"/>
              <a:t>1. </a:t>
            </a:r>
            <a:r>
              <a:rPr lang="zh-CN" altLang="en-US" sz="1400" b="1"/>
              <a:t>特征提取</a:t>
            </a:r>
            <a:endParaRPr lang="zh-CN" altLang="en-US" sz="1400" b="1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使用不同的模态编码器，用于提取图像</a:t>
            </a:r>
            <a:r>
              <a:rPr lang="zh-CN" altLang="en-US" sz="1400"/>
              <a:t>和文本等模态的表征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 b="1"/>
              <a:t>2. </a:t>
            </a:r>
            <a:r>
              <a:rPr lang="zh-CN" altLang="en-US" sz="1400" b="1"/>
              <a:t>特征交互</a:t>
            </a:r>
            <a:endParaRPr lang="zh-CN" altLang="en-US" sz="1400" b="1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如何有效结合来自不同模态的特征，并在节点表征中捕捉对于每种模态的偏好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 b="1"/>
              <a:t>3. </a:t>
            </a:r>
            <a:r>
              <a:rPr lang="zh-CN" altLang="en-US" sz="1400" b="1"/>
              <a:t>特征增强</a:t>
            </a:r>
            <a:endParaRPr lang="zh-CN" altLang="en-US" sz="1400" b="1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通过对比或解耦表征学习等方法，考虑不同模态表示中的独特或共同语义信息，</a:t>
            </a:r>
            <a:r>
              <a:rPr lang="zh-CN" altLang="en-US" sz="1400"/>
              <a:t>从而增强有限数据下的用户和物品表征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 b="1"/>
              <a:t>4. </a:t>
            </a:r>
            <a:r>
              <a:rPr lang="zh-CN" altLang="en-US" sz="1400" b="1"/>
              <a:t>模型优化</a:t>
            </a:r>
            <a:endParaRPr lang="zh-CN" altLang="en-US" sz="1400" b="1"/>
          </a:p>
          <a:p>
            <a:pPr indent="0" fontAlgn="auto">
              <a:lnSpc>
                <a:spcPct val="150000"/>
              </a:lnSpc>
            </a:pPr>
            <a:r>
              <a:rPr lang="zh-CN" altLang="en-US" sz="1400"/>
              <a:t>优化设计轻量级推荐模型和参数化的模态编码器，进行端到端或两阶段的</a:t>
            </a:r>
            <a:r>
              <a:rPr lang="zh-CN" altLang="en-US" sz="1400"/>
              <a:t>训练。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41345"/>
            <a:ext cx="10969200" cy="705600"/>
          </a:xfrm>
        </p:spPr>
        <p:txBody>
          <a:bodyPr/>
          <a:p>
            <a:r>
              <a:rPr lang="en-US" altLang="zh-CN"/>
              <a:t>1.1 </a:t>
            </a:r>
            <a:r>
              <a:rPr lang="zh-CN" altLang="en-US"/>
              <a:t>特征</a:t>
            </a:r>
            <a:r>
              <a:rPr lang="zh-CN" altLang="en-US"/>
              <a:t>交互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626745"/>
            <a:ext cx="441198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400" b="1"/>
              <a:t>交互策略</a:t>
            </a:r>
            <a:r>
              <a:rPr lang="zh-CN" altLang="en-US" sz="1400"/>
              <a:t>（三种策略可以同时应用）</a:t>
            </a:r>
            <a:r>
              <a:rPr lang="zh-CN" altLang="en-US" sz="1400" b="1"/>
              <a:t>：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1. </a:t>
            </a:r>
            <a:r>
              <a:rPr lang="zh-CN" altLang="en-US" sz="1400">
                <a:solidFill>
                  <a:srgbClr val="C00000"/>
                </a:solidFill>
              </a:rPr>
              <a:t>桥接</a:t>
            </a:r>
            <a:r>
              <a:rPr lang="en-US" altLang="zh-CN" sz="1400">
                <a:solidFill>
                  <a:srgbClr val="C00000"/>
                </a:solidFill>
              </a:rPr>
              <a:t>Bridge</a:t>
            </a:r>
            <a:endParaRPr lang="en-US" altLang="zh-CN" sz="1400">
              <a:solidFill>
                <a:srgbClr val="C00000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✸</a:t>
            </a:r>
            <a:r>
              <a:rPr lang="zh-CN" altLang="en-US" sz="1400"/>
              <a:t>定义：</a:t>
            </a:r>
            <a:r>
              <a:rPr lang="en-US" altLang="zh-CN" sz="1400"/>
              <a:t>相较于仅利用多模态内容来增强项目表达，更侧重于利用多模态数据捕捉和增强用户和项目间的关系，并进一步学习用户对不同模态的偏好</a:t>
            </a:r>
            <a:r>
              <a:rPr lang="zh-CN" altLang="en-US" sz="1400"/>
              <a:t>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 sz="1400"/>
              <a:t>工作：基于用户</a:t>
            </a:r>
            <a:r>
              <a:rPr lang="en-US" altLang="zh-CN" sz="1400"/>
              <a:t>-</a:t>
            </a:r>
            <a:r>
              <a:rPr lang="zh-CN" altLang="en-US" sz="1400"/>
              <a:t>物品交互图、基于物品</a:t>
            </a:r>
            <a:r>
              <a:rPr lang="en-US" altLang="zh-CN" sz="1400"/>
              <a:t>-</a:t>
            </a:r>
            <a:r>
              <a:rPr lang="zh-CN" altLang="en-US" sz="1400"/>
              <a:t>物品交互图、知识图谱。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2. </a:t>
            </a:r>
            <a:r>
              <a:rPr lang="zh-CN" altLang="en-US" sz="1400">
                <a:solidFill>
                  <a:srgbClr val="C00000"/>
                </a:solidFill>
              </a:rPr>
              <a:t>融合Fusion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 sz="1400"/>
              <a:t>定义：</a:t>
            </a:r>
            <a:r>
              <a:rPr lang="en-US" altLang="zh-CN" sz="1400"/>
              <a:t>侧重于项目内部不同模态的融合，提高项目表征的丰富和完整性。看重模态间的内部关系和相互作用。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 sz="1400"/>
              <a:t>工作：粗粒度注意力、细粒度注意力、联合注意力、线性层和平均池化</a:t>
            </a:r>
            <a:r>
              <a:rPr lang="zh-CN" altLang="en-US" sz="1400"/>
              <a:t>等。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3. </a:t>
            </a:r>
            <a:r>
              <a:rPr lang="zh-CN" altLang="en-US" sz="1400">
                <a:solidFill>
                  <a:srgbClr val="C00000"/>
                </a:solidFill>
              </a:rPr>
              <a:t>过滤</a:t>
            </a:r>
            <a:r>
              <a:rPr lang="en-US" altLang="zh-CN" sz="1400">
                <a:solidFill>
                  <a:srgbClr val="C00000"/>
                </a:solidFill>
              </a:rPr>
              <a:t>Filtration</a:t>
            </a:r>
            <a:endParaRPr lang="en-US" altLang="zh-CN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 sz="1400"/>
              <a:t>定义：</a:t>
            </a:r>
            <a:r>
              <a:rPr lang="en-US" altLang="zh-CN" sz="1400"/>
              <a:t>过滤多模态数据中同用户偏好无关的噪声或冗余信息</a:t>
            </a:r>
            <a:r>
              <a:rPr lang="zh-CN" altLang="en-US" sz="1400"/>
              <a:t>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 sz="1400"/>
              <a:t>工作：使用图像处理技术进行去噪、基于</a:t>
            </a:r>
            <a:r>
              <a:rPr lang="en-US" altLang="zh-CN" sz="1400"/>
              <a:t>GNN</a:t>
            </a:r>
            <a:r>
              <a:rPr lang="zh-CN" altLang="en-US" sz="1400"/>
              <a:t>结构用于去噪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1980" y="746760"/>
            <a:ext cx="7779385" cy="3513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1980" y="5467985"/>
            <a:ext cx="4914265" cy="1066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关键问题：</a:t>
            </a:r>
            <a:endParaRPr lang="zh-CN" altLang="en-US" sz="1400" b="1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1. </a:t>
            </a:r>
            <a:r>
              <a:rPr lang="zh-CN" altLang="en-US" sz="1400">
                <a:sym typeface="+mn-ea"/>
              </a:rPr>
              <a:t>项目在不同模态中的表征，存在语义差异</a:t>
            </a:r>
            <a:endParaRPr lang="zh-CN" altLang="en-US" sz="1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2. </a:t>
            </a:r>
            <a:r>
              <a:rPr lang="zh-CN" altLang="en-US" sz="1400">
                <a:sym typeface="+mn-ea"/>
              </a:rPr>
              <a:t>不同用户对模态有不同的偏好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41345"/>
            <a:ext cx="10969200" cy="705600"/>
          </a:xfrm>
        </p:spPr>
        <p:txBody>
          <a:bodyPr/>
          <a:p>
            <a:r>
              <a:rPr lang="en-US" altLang="zh-CN"/>
              <a:t>1.2 </a:t>
            </a:r>
            <a:r>
              <a:rPr lang="zh-CN" altLang="en-US"/>
              <a:t>特征</a:t>
            </a:r>
            <a:r>
              <a:rPr lang="zh-CN" altLang="en-US"/>
              <a:t>增强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8025" y="2030095"/>
            <a:ext cx="9552305" cy="2797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目的：</a:t>
            </a:r>
            <a:endParaRPr lang="zh-CN" altLang="en-US" sz="1400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ym typeface="+mn-ea"/>
              </a:rPr>
              <a:t>通过对比或解耦表征学习等方法，考虑不同模态表示中的独特或共同语义信息，从而增强有限数据下的用户和物品表征</a:t>
            </a:r>
            <a:endParaRPr lang="zh-CN" altLang="en-US" sz="1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方法：</a:t>
            </a:r>
            <a:endParaRPr lang="zh-CN" altLang="en-US" sz="1400" b="1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1. </a:t>
            </a:r>
            <a:r>
              <a:rPr lang="zh-CN" altLang="en-US" sz="1400">
                <a:solidFill>
                  <a:srgbClr val="C00000"/>
                </a:solidFill>
                <a:sym typeface="+mn-ea"/>
              </a:rPr>
              <a:t>对比学习</a:t>
            </a:r>
            <a:r>
              <a:rPr lang="zh-CN" altLang="en-US" sz="1400">
                <a:sym typeface="+mn-ea"/>
              </a:rPr>
              <a:t>（Contrastive Learning</a:t>
            </a:r>
            <a:r>
              <a:rPr lang="en-US" altLang="zh-CN" sz="1400">
                <a:sym typeface="+mn-ea"/>
              </a:rPr>
              <a:t>, CL</a:t>
            </a:r>
            <a:r>
              <a:rPr lang="zh-CN" altLang="en-US" sz="1400">
                <a:sym typeface="+mn-ea"/>
              </a:rPr>
              <a:t>）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ym typeface="+mn-ea"/>
              </a:rPr>
              <a:t>在MRS中通过引入对比损失函数的方式，用于模态对齐和增强正负样本间的深层特征信息。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2. </a:t>
            </a:r>
            <a:r>
              <a:rPr lang="zh-CN" altLang="en-US" sz="1400">
                <a:solidFill>
                  <a:srgbClr val="C00000"/>
                </a:solidFill>
                <a:sym typeface="+mn-ea"/>
              </a:rPr>
              <a:t>解耦表征学习</a:t>
            </a:r>
            <a:r>
              <a:rPr lang="zh-CN" altLang="en-US" sz="1400">
                <a:sym typeface="+mn-ea"/>
              </a:rPr>
              <a:t>（Disentangled Representation Learning</a:t>
            </a:r>
            <a:r>
              <a:rPr lang="en-US" altLang="zh-CN" sz="1400">
                <a:sym typeface="+mn-ea"/>
              </a:rPr>
              <a:t>, DRL</a:t>
            </a:r>
            <a:r>
              <a:rPr lang="zh-CN" altLang="en-US" sz="1400">
                <a:sym typeface="+mn-ea"/>
              </a:rPr>
              <a:t>）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ym typeface="+mn-ea"/>
              </a:rPr>
              <a:t>用户可能更关注某些模态的特定因素，然而每种模态中不同因素的表征往往纠缠在一起。因此，可通过分解学习来解开这些交织在一起的表示，如：DICER、MacridVAE和CDR</a:t>
            </a:r>
            <a:r>
              <a:rPr lang="zh-CN" altLang="en-US" sz="1400">
                <a:sym typeface="+mn-ea"/>
              </a:rPr>
              <a:t>等。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41345"/>
            <a:ext cx="10969200" cy="705600"/>
          </a:xfrm>
        </p:spPr>
        <p:txBody>
          <a:bodyPr/>
          <a:p>
            <a:r>
              <a:rPr lang="en-US" altLang="zh-CN"/>
              <a:t>1.3 </a:t>
            </a:r>
            <a:r>
              <a:rPr lang="zh-CN" altLang="en-US"/>
              <a:t>模型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1890" y="746760"/>
            <a:ext cx="98888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400" b="1">
                <a:sym typeface="+mn-ea"/>
              </a:rPr>
              <a:t>问题：</a:t>
            </a:r>
            <a:endParaRPr lang="zh-CN" altLang="en-US" sz="1400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400">
                <a:sym typeface="+mn-ea"/>
              </a:rPr>
              <a:t>由于多模态信息的存在，当多模态编码器和推荐模型一起训练时，对模型训练的计算需求大大增加。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zh-CN" altLang="en-US" sz="1400" b="1"/>
              <a:t>类别：</a:t>
            </a:r>
            <a:endParaRPr lang="zh-CN" altLang="en-US" sz="1400" b="1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1. </a:t>
            </a:r>
            <a:r>
              <a:rPr lang="zh-CN" altLang="en-US" sz="1400">
                <a:solidFill>
                  <a:srgbClr val="C00000"/>
                </a:solidFill>
              </a:rPr>
              <a:t>端到端训练的</a:t>
            </a:r>
            <a:r>
              <a:rPr lang="en-US" altLang="zh-CN" sz="1400">
                <a:solidFill>
                  <a:srgbClr val="C00000"/>
                </a:solidFill>
              </a:rPr>
              <a:t>MRS</a:t>
            </a:r>
            <a:r>
              <a:rPr lang="zh-CN" altLang="en-US" sz="1400"/>
              <a:t>（可以利用反向传播获得的每个梯度来更新模型中所有层的参数）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 sz="1400"/>
              <a:t>大多数MRS直接采用预训练好的多模态编码器，并只以端到端模式训练推荐模型。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 sz="1400"/>
              <a:t>一些端到端方面的工作旨在改进模型结构，用于减少训练时的可</a:t>
            </a:r>
            <a:r>
              <a:rPr lang="zh-CN" altLang="en-US" sz="1400"/>
              <a:t>学习参数量。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/>
              <a:t>2. </a:t>
            </a:r>
            <a:r>
              <a:rPr lang="zh-CN" altLang="en-US" sz="1400">
                <a:solidFill>
                  <a:srgbClr val="C00000"/>
                </a:solidFill>
              </a:rPr>
              <a:t>分两阶段训练的</a:t>
            </a:r>
            <a:r>
              <a:rPr lang="en-US" altLang="zh-CN" sz="1400">
                <a:solidFill>
                  <a:srgbClr val="C00000"/>
                </a:solidFill>
              </a:rPr>
              <a:t>MRS</a:t>
            </a:r>
            <a:r>
              <a:rPr lang="zh-CN" altLang="en-US" sz="1400"/>
              <a:t>（预训练多模态编码器+面向任务的优化）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 sz="1400"/>
              <a:t>与端到端相比，两阶段训练可以更好地针对下游任务，但它对计算资源的要求要高得多。因此，很少有MRS采用两步训练。</a:t>
            </a:r>
            <a:endParaRPr lang="zh-CN" altLang="en-US" sz="1400"/>
          </a:p>
          <a:p>
            <a:pPr indent="0"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 sz="1400"/>
              <a:t>在难以使用端到端方案训练模型的序列推荐任务中，采用两阶段训练方案是常见的。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690" y="3830320"/>
            <a:ext cx="5769610" cy="3027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41345"/>
            <a:ext cx="10969200" cy="705600"/>
          </a:xfrm>
        </p:spPr>
        <p:txBody>
          <a:bodyPr/>
          <a:p>
            <a:r>
              <a:rPr lang="en-US" altLang="zh-CN"/>
              <a:t>2. </a:t>
            </a:r>
            <a:r>
              <a:rPr lang="zh-CN" altLang="en-US"/>
              <a:t>挑战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1306195"/>
            <a:ext cx="121926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 b="1"/>
              <a:t>通用解决方案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尽管在模型的不同阶段提出了一些方法，但没有提供这些技术组合的最新通用解决方案。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2. </a:t>
            </a:r>
            <a:r>
              <a:rPr lang="zh-CN" altLang="en-US" b="1"/>
              <a:t>可解释性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多模态模型的复杂性，可能会使人们难以理解和解释系统生成的建议，从而限制系统的信任和透明度。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3. </a:t>
            </a:r>
            <a:r>
              <a:rPr lang="zh-CN" altLang="en-US" b="1"/>
              <a:t>计算复杂性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多模态数据和模型的复杂性，会增加推荐生成所需的计算成本和时间，对实时应用具有挑战。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4. </a:t>
            </a:r>
            <a:r>
              <a:rPr lang="zh-CN" altLang="en-US" b="1"/>
              <a:t>数据集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MRS的数据集有限，且涵盖的模式不够广泛。而且不同模态数据的质量和可用性不同，可能会影响推荐</a:t>
            </a:r>
            <a:r>
              <a:rPr lang="zh-CN" altLang="en-US"/>
              <a:t>性能和可靠性。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5. </a:t>
            </a:r>
            <a:r>
              <a:rPr lang="zh-CN" altLang="en-US" b="1"/>
              <a:t>如何有效融合多模态信息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进一步探索更有效的模态融合方法，从而更好</a:t>
            </a:r>
            <a:r>
              <a:rPr lang="zh-CN" altLang="en-US"/>
              <a:t>地捕获单一模态无法包含的互补信息。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多行为推荐</a:t>
            </a:r>
            <a:r>
              <a:rPr lang="zh-CN" altLang="zh-CN"/>
              <a:t>论文汇报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3560445"/>
            <a:ext cx="12192635" cy="115443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严明时, 程志勇, 孙静, 王法胜, 孙福明. </a:t>
            </a:r>
            <a:r>
              <a:rPr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基于两阶段学习的多行为推荐</a:t>
            </a:r>
            <a:endParaRPr sz="1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.软件学报.http://www.jos.org.cn/1000-9825/6897.htm</a:t>
            </a:r>
            <a:endParaRPr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41345"/>
            <a:ext cx="10969200" cy="705600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基本</a:t>
            </a:r>
            <a:r>
              <a:rPr lang="zh-CN" altLang="en-US"/>
              <a:t>认知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2130" y="1694180"/>
            <a:ext cx="11127740" cy="3470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1. </a:t>
            </a:r>
            <a:r>
              <a:rPr lang="zh-CN" altLang="en-US" b="1"/>
              <a:t>定义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多行为推荐是指：不局限于单一的目标行为，而是充分考虑用户多种行为（购买、浏览、收藏）的交互数据，</a:t>
            </a:r>
            <a:r>
              <a:rPr lang="zh-CN" altLang="en-US"/>
              <a:t>从而在有限数据的条件</a:t>
            </a:r>
            <a:r>
              <a:rPr lang="zh-CN" altLang="en-US"/>
              <a:t>下提高系统的推荐性能。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2. </a:t>
            </a:r>
            <a:r>
              <a:rPr lang="zh-CN" altLang="en-US" b="1"/>
              <a:t>实现</a:t>
            </a:r>
            <a:endParaRPr lang="zh-CN" altLang="en-US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将多行为数据直接作用于共享的用户表征上进行表示学习，从而完成</a:t>
            </a:r>
            <a:r>
              <a:rPr lang="zh-CN" altLang="en-US">
                <a:solidFill>
                  <a:srgbClr val="C00000"/>
                </a:solidFill>
              </a:rPr>
              <a:t>用户偏好</a:t>
            </a:r>
            <a:r>
              <a:rPr lang="zh-CN" altLang="en-US"/>
              <a:t>挖掘和</a:t>
            </a:r>
            <a:r>
              <a:rPr lang="zh-CN" altLang="en-US">
                <a:solidFill>
                  <a:srgbClr val="C00000"/>
                </a:solidFill>
              </a:rPr>
              <a:t>行为间关系</a:t>
            </a:r>
            <a:r>
              <a:rPr lang="zh-CN" altLang="en-US"/>
              <a:t>建模</a:t>
            </a:r>
            <a:r>
              <a:rPr lang="zh-CN" altLang="en-US"/>
              <a:t>任务。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/>
              <a:t>用户偏好：用户在不同行为中表现出来的喜好，</a:t>
            </a:r>
            <a:r>
              <a:rPr lang="zh-CN" altLang="en-US"/>
              <a:t>比如，浏览的喜好。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</a:t>
            </a:r>
            <a:r>
              <a:rPr lang="zh-CN" altLang="en-US"/>
              <a:t>不同行为间的关系：表现为用户偏好在不同行为间的潜在转化关系，即：用户在其</a:t>
            </a:r>
            <a:r>
              <a:rPr lang="zh-CN" altLang="en-US"/>
              <a:t>它行为中表现出的偏好同样可能导致目标行为的发生。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41345"/>
            <a:ext cx="10969200" cy="705600"/>
          </a:xfrm>
        </p:spPr>
        <p:txBody>
          <a:bodyPr/>
          <a:p>
            <a:r>
              <a:rPr lang="en-US" altLang="zh-CN"/>
              <a:t>2. </a:t>
            </a:r>
            <a:r>
              <a:rPr lang="zh-CN" altLang="en-US"/>
              <a:t>历史工作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2935" y="941070"/>
            <a:ext cx="9723120" cy="4975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1. 基于机器学习的浅层模型</a:t>
            </a:r>
            <a:endParaRPr lang="en-US" altLang="zh-CN" b="1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主要关注于对用户和物品表征的学习，忽视了不同行为间的关联。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✸通过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矩阵分解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术对多行为数据加以利用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✸设计新的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采样策略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来利用多种行为的数据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✸通过</a:t>
            </a:r>
            <a:r>
              <a:rPr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考虑时间因素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来探索多行为推荐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2. 基于神经网络的深层模型</a:t>
            </a:r>
            <a:endParaRPr lang="en-US" altLang="zh-CN" b="1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虽然能够</a:t>
            </a:r>
            <a:r>
              <a:rPr lang="en-US" altLang="zh-CN"/>
              <a:t>从</a:t>
            </a:r>
            <a:r>
              <a:rPr lang="zh-CN" altLang="en-US"/>
              <a:t>不同</a:t>
            </a:r>
            <a:r>
              <a:rPr lang="en-US" altLang="zh-CN"/>
              <a:t>行为间</a:t>
            </a:r>
            <a:r>
              <a:rPr lang="zh-CN" altLang="en-US"/>
              <a:t>关系的角度</a:t>
            </a:r>
            <a:r>
              <a:rPr lang="en-US" altLang="zh-CN"/>
              <a:t>挖掘信息，</a:t>
            </a:r>
            <a:r>
              <a:rPr lang="zh-CN" altLang="en-US"/>
              <a:t>但是</a:t>
            </a:r>
            <a:r>
              <a:rPr lang="en-US" altLang="zh-CN"/>
              <a:t>忽视了不同行为数据</a:t>
            </a:r>
            <a:r>
              <a:rPr lang="zh-CN" altLang="en-US"/>
              <a:t>在</a:t>
            </a:r>
            <a:r>
              <a:rPr lang="en-US" altLang="zh-CN"/>
              <a:t>分布和规模</a:t>
            </a:r>
            <a:r>
              <a:rPr lang="zh-CN" altLang="en-US"/>
              <a:t>上的</a:t>
            </a:r>
            <a:r>
              <a:rPr lang="en-US" altLang="zh-CN"/>
              <a:t>差异</a:t>
            </a:r>
            <a:r>
              <a:rPr lang="zh-CN" altLang="en-US"/>
              <a:t>，即：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数据不平衡问题</a:t>
            </a:r>
            <a:r>
              <a:rPr lang="zh-CN" altLang="en-US"/>
              <a:t>。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3. 基于图卷积网络的协同过滤模型</a:t>
            </a:r>
            <a:endParaRPr lang="en-US" altLang="zh-CN" b="1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由于数据的复杂性</a:t>
            </a:r>
            <a:r>
              <a:rPr lang="zh-CN" altLang="en-US"/>
              <a:t>，</a:t>
            </a:r>
            <a:r>
              <a:rPr lang="en-US" altLang="zh-CN"/>
              <a:t>GCN同时参与了不同行为下用户偏好挖掘</a:t>
            </a:r>
            <a:r>
              <a:rPr lang="zh-CN" altLang="en-US"/>
              <a:t>和</a:t>
            </a:r>
            <a:r>
              <a:rPr lang="en-US" altLang="zh-CN"/>
              <a:t>行为</a:t>
            </a:r>
            <a:r>
              <a:rPr lang="zh-CN" altLang="en-US"/>
              <a:t>间关系建模</a:t>
            </a:r>
            <a:r>
              <a:rPr lang="en-US" altLang="zh-CN"/>
              <a:t>这两个</a:t>
            </a:r>
            <a:r>
              <a:rPr lang="zh-CN" altLang="en-US"/>
              <a:t>糅合在一起</a:t>
            </a:r>
            <a:r>
              <a:rPr lang="en-US" altLang="zh-CN"/>
              <a:t>的任务</a:t>
            </a:r>
            <a:r>
              <a:rPr lang="zh-CN" altLang="en-US"/>
              <a:t>，</a:t>
            </a:r>
            <a:r>
              <a:rPr lang="zh-CN" altLang="en-US"/>
              <a:t>这或将会</a:t>
            </a:r>
            <a:r>
              <a:rPr lang="en-US" altLang="zh-CN"/>
              <a:t>导致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信息损失问题</a:t>
            </a:r>
            <a:r>
              <a:rPr lang="zh-CN" altLang="en-US"/>
              <a:t>。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commondata" val="eyJoZGlkIjoiYzkxZTljNWQ5OWNlNjkwODViY2UyNzJkMDhjNzAzOG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2344</Words>
  <Application>WPS 演示</Application>
  <PresentationFormat>宽屏</PresentationFormat>
  <Paragraphs>104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多模态推荐论文汇报</vt:lpstr>
      <vt:lpstr>1. 工作流程</vt:lpstr>
      <vt:lpstr>1.1 特征交互</vt:lpstr>
      <vt:lpstr>1.2 特征增强</vt:lpstr>
      <vt:lpstr>1.3 模型优化</vt:lpstr>
      <vt:lpstr>2. 挑战</vt:lpstr>
      <vt:lpstr>多行为推荐论文汇报</vt:lpstr>
      <vt:lpstr>1. 工作流程</vt:lpstr>
      <vt:lpstr>1. 基本认知</vt:lpstr>
      <vt:lpstr>2. 历史工作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Eternityシ浅忆</cp:lastModifiedBy>
  <cp:revision>233</cp:revision>
  <dcterms:created xsi:type="dcterms:W3CDTF">2019-06-19T02:08:00Z</dcterms:created>
  <dcterms:modified xsi:type="dcterms:W3CDTF">2024-06-12T00:24:07Z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