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62" r:id="rId3"/>
    <p:sldId id="259" r:id="rId4"/>
    <p:sldId id="265" r:id="rId6"/>
    <p:sldId id="266" r:id="rId7"/>
    <p:sldId id="267" r:id="rId8"/>
    <p:sldId id="268" r:id="rId9"/>
    <p:sldId id="289" r:id="rId10"/>
    <p:sldId id="290" r:id="rId11"/>
    <p:sldId id="296" r:id="rId12"/>
    <p:sldId id="297" r:id="rId13"/>
    <p:sldId id="306" r:id="rId14"/>
    <p:sldId id="284" r:id="rId15"/>
    <p:sldId id="261" r:id="rId16"/>
    <p:sldId id="301" r:id="rId17"/>
    <p:sldId id="302" r:id="rId18"/>
    <p:sldId id="303" r:id="rId19"/>
    <p:sldId id="304" r:id="rId20"/>
  </p:sldIdLst>
  <p:sldSz cx="12192000" cy="6858000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gs" Target="tags/tag7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emf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0" y="3017520"/>
            <a:ext cx="12192000" cy="822960"/>
          </a:xfrm>
        </p:spPr>
        <p:txBody>
          <a:bodyPr>
            <a:normAutofit/>
          </a:bodyPr>
          <a:p>
            <a:r>
              <a:rPr lang="zh-CN" altLang="zh-CN" sz="4000">
                <a:latin typeface="Times New Roman" panose="02020603050405020304" charset="0"/>
                <a:cs typeface="Times New Roman" panose="02020603050405020304" charset="0"/>
              </a:rPr>
              <a:t>Neural Graph Collaborative Filtering</a:t>
            </a:r>
            <a:endParaRPr lang="zh-CN" altLang="zh-CN" sz="4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874125" y="4782820"/>
            <a:ext cx="18967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发表年份：</a:t>
            </a:r>
            <a:r>
              <a:rPr lang="en-US" altLang="zh-CN"/>
              <a:t>2019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3738245" y="2764790"/>
            <a:ext cx="47155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通过GNN建模嵌入函数中的高阶连通性信息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4707890" cy="1006475"/>
          </a:xfrm>
        </p:spPr>
        <p:txBody>
          <a:bodyPr/>
          <a:p>
            <a:r>
              <a:rPr lang="zh-CN" altLang="en-US" sz="2800"/>
              <a:t>四、关于工作有效性的</a:t>
            </a:r>
            <a:r>
              <a:rPr lang="zh-CN" altLang="en-US" sz="2800"/>
              <a:t>解释</a:t>
            </a:r>
            <a:endParaRPr lang="zh-CN" altLang="en-US" sz="2800"/>
          </a:p>
        </p:txBody>
      </p:sp>
      <p:sp>
        <p:nvSpPr>
          <p:cNvPr id="5" name="文本框 4"/>
          <p:cNvSpPr txBox="1"/>
          <p:nvPr/>
        </p:nvSpPr>
        <p:spPr>
          <a:xfrm>
            <a:off x="-635" y="740410"/>
            <a:ext cx="12192635" cy="61175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fontAlgn="auto">
              <a:lnSpc>
                <a:spcPct val="150000"/>
              </a:lnSpc>
            </a:pPr>
            <a:r>
              <a:rPr lang="en-US" altLang="zh-CN" b="1"/>
              <a:t>1. </a:t>
            </a:r>
            <a:r>
              <a:rPr lang="zh-CN" altLang="en-US" b="1"/>
              <a:t>对</a:t>
            </a:r>
            <a:r>
              <a:rPr lang="en-US" altLang="zh-CN" b="1"/>
              <a:t>GCN</a:t>
            </a:r>
            <a:r>
              <a:rPr lang="zh-CN" altLang="en-US" b="1"/>
              <a:t>进行</a:t>
            </a:r>
            <a:r>
              <a:rPr lang="zh-CN" altLang="en-US" b="1">
                <a:solidFill>
                  <a:srgbClr val="C00000"/>
                </a:solidFill>
              </a:rPr>
              <a:t>轻量优化</a:t>
            </a:r>
            <a:r>
              <a:rPr lang="zh-CN" altLang="en-US" b="1"/>
              <a:t>的</a:t>
            </a:r>
            <a:r>
              <a:rPr lang="zh-CN" altLang="en-US" b="1"/>
              <a:t>合理性</a:t>
            </a:r>
            <a:endParaRPr lang="zh-CN" altLang="en-US" b="1"/>
          </a:p>
          <a:p>
            <a:pPr indent="0" fontAlgn="auto">
              <a:lnSpc>
                <a:spcPct val="150000"/>
              </a:lnSpc>
            </a:pPr>
            <a:r>
              <a:rPr lang="zh-CN" altLang="en-US"/>
              <a:t>经实验验证，至少针对于用户</a:t>
            </a:r>
            <a:r>
              <a:rPr lang="en-US" altLang="zh-CN"/>
              <a:t>-</a:t>
            </a:r>
            <a:r>
              <a:rPr lang="zh-CN" altLang="en-US"/>
              <a:t>物品交互</a:t>
            </a:r>
            <a:r>
              <a:rPr lang="zh-CN" altLang="en-US"/>
              <a:t>数据，NGCF的恶化不是由于过拟合造成，而是由于特征转换和非线性激活设计徒增训练难度所造成的。</a:t>
            </a:r>
            <a:endParaRPr lang="zh-CN" altLang="en-US"/>
          </a:p>
          <a:p>
            <a:pPr indent="0" fontAlgn="auto">
              <a:lnSpc>
                <a:spcPct val="150000"/>
              </a:lnSpc>
            </a:pPr>
            <a:r>
              <a:rPr lang="en-US" altLang="zh-CN" b="1"/>
              <a:t>2. </a:t>
            </a:r>
            <a:r>
              <a:rPr lang="zh-CN" altLang="en-US" b="1"/>
              <a:t>通过加权和完成</a:t>
            </a:r>
            <a:r>
              <a:rPr lang="zh-CN" altLang="en-US" b="1">
                <a:solidFill>
                  <a:srgbClr val="C00000"/>
                </a:solidFill>
              </a:rPr>
              <a:t>嵌入组合</a:t>
            </a:r>
            <a:r>
              <a:rPr lang="zh-CN" altLang="en-US" b="1"/>
              <a:t>的合理性</a:t>
            </a:r>
            <a:endParaRPr lang="zh-CN" altLang="en-US" b="1"/>
          </a:p>
          <a:p>
            <a:pPr indent="0" fontAlgn="auto">
              <a:lnSpc>
                <a:spcPct val="150000"/>
              </a:lnSpc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✱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随着图卷积层的增加，邻域聚合会导致节点表征的取值愈加平滑，这使得深层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生成的嵌入结果缺乏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可用性。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✱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加权和不同抽象层次嵌入结果的方式，能够天然模拟自连接的图卷积效果。因此无需在传播过程中显式考虑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自连接。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✱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不同图卷积层生成的嵌入结果，本身捕获了不同层次的连通信号，对于它们的组合能够更好地完成表征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学习。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3. 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关于嵌入组合权重</a:t>
            </a:r>
            <a:r>
              <a:rPr lang="en-US" altLang="zh-CN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a_k</a:t>
            </a:r>
            <a:r>
              <a:rPr lang="en-US" altLang="zh-CN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=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1/(1+k)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的合理性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经实验验证，通过注意力机制等手段对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a_k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进行自适应学习，没有表现出显著效果。这可能是由于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交互数据中缺乏足够的学习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信号。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4. 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高阶嵌入平滑的</a:t>
            </a:r>
            <a:r>
              <a:rPr lang="zh-CN" altLang="en-US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可解释性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及其同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CF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的联系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以二阶嵌入平滑过程为例，第二层生成的</a:t>
            </a:r>
            <a:r>
              <a:rPr lang="zh-CN" altLang="en-US">
                <a:solidFill>
                  <a:schemeClr val="accent4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用户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/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物品表征，是根据具有交互</a:t>
            </a:r>
            <a:r>
              <a:rPr lang="zh-CN" altLang="en-US">
                <a:solidFill>
                  <a:schemeClr val="accent4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物品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/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用户重叠的全部</a:t>
            </a:r>
            <a:r>
              <a:rPr lang="zh-CN" altLang="en-US">
                <a:solidFill>
                  <a:schemeClr val="accent4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用户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/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物品的平滑结果。这种聚合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效果同协同过滤算法关于用户相似性的假设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不谋而合。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49695" y="5836920"/>
            <a:ext cx="5572125" cy="85915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5615305" cy="1006475"/>
          </a:xfrm>
        </p:spPr>
        <p:txBody>
          <a:bodyPr/>
          <a:p>
            <a:r>
              <a:rPr lang="zh-CN" altLang="en-US" sz="28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✱✱</a:t>
            </a:r>
            <a:r>
              <a:rPr lang="en-US" altLang="zh-CN" sz="28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2800" b="1">
                <a:solidFill>
                  <a:srgbClr val="C00000"/>
                </a:solidFill>
              </a:rPr>
              <a:t>NGCF</a:t>
            </a:r>
            <a:r>
              <a:rPr lang="zh-CN" altLang="en-US" sz="2800" b="1">
                <a:solidFill>
                  <a:srgbClr val="C00000"/>
                </a:solidFill>
              </a:rPr>
              <a:t>类模型的可改进思路</a:t>
            </a:r>
            <a:endParaRPr lang="zh-CN" altLang="en-US" sz="2800" b="1">
              <a:solidFill>
                <a:srgbClr val="C0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-635" y="740410"/>
            <a:ext cx="12192635" cy="61175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fontAlgn="auto">
              <a:lnSpc>
                <a:spcPct val="150000"/>
              </a:lnSpc>
            </a:pPr>
            <a:r>
              <a:rPr lang="en-US" altLang="zh-CN"/>
              <a:t>1.</a:t>
            </a:r>
            <a:r>
              <a:rPr lang="en-US" altLang="zh-CN">
                <a:solidFill>
                  <a:srgbClr val="C00000"/>
                </a:solidFill>
              </a:rPr>
              <a:t> </a:t>
            </a:r>
            <a:r>
              <a:rPr lang="zh-CN" altLang="en-US">
                <a:solidFill>
                  <a:srgbClr val="C00000"/>
                </a:solidFill>
              </a:rPr>
              <a:t>嵌入组合</a:t>
            </a:r>
            <a:r>
              <a:rPr lang="zh-CN" altLang="en-US"/>
              <a:t>的方式多样且黑盒，比如：串联、加权和</a:t>
            </a:r>
            <a:endParaRPr lang="zh-CN" altLang="en-US"/>
          </a:p>
          <a:p>
            <a:pPr indent="0" fontAlgn="auto">
              <a:lnSpc>
                <a:spcPct val="150000"/>
              </a:lnSpc>
            </a:pPr>
            <a:r>
              <a:rPr lang="en-US" altLang="zh-CN"/>
              <a:t>2. </a:t>
            </a:r>
            <a:r>
              <a:rPr lang="zh-CN" altLang="en-US">
                <a:solidFill>
                  <a:srgbClr val="C00000"/>
                </a:solidFill>
              </a:rPr>
              <a:t>传播规则</a:t>
            </a:r>
            <a:r>
              <a:rPr lang="zh-CN" altLang="en-US"/>
              <a:t>上的多样性设计，比如：归一化方法，考虑自连接、添加基于</a:t>
            </a:r>
            <a:r>
              <a:rPr lang="en-US" altLang="zh-CN"/>
              <a:t>E*E</a:t>
            </a:r>
            <a:r>
              <a:rPr lang="zh-CN" altLang="en-US"/>
              <a:t>的的相似性关系，激活函数、特征转换权重</a:t>
            </a:r>
            <a:endParaRPr lang="zh-CN" altLang="en-US"/>
          </a:p>
          <a:p>
            <a:pPr indent="0" fontAlgn="auto">
              <a:lnSpc>
                <a:spcPct val="150000"/>
              </a:lnSpc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✱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观点在于，当需要学习用户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-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物品交互数据之外的信息时，关于非线性激活和特征转换权重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w&amp;b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是存在必要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5" y="3017520"/>
            <a:ext cx="12192000" cy="822960"/>
          </a:xfrm>
        </p:spPr>
        <p:txBody>
          <a:bodyPr>
            <a:normAutofit/>
          </a:bodyPr>
          <a:p>
            <a:r>
              <a:rPr lang="zh-CN" altLang="en-US" sz="4000">
                <a:latin typeface="Times New Roman" panose="02020603050405020304" charset="0"/>
                <a:cs typeface="Times New Roman" panose="02020603050405020304" charset="0"/>
              </a:rPr>
              <a:t>基于</a:t>
            </a:r>
            <a:r>
              <a:rPr lang="en-US" altLang="zh-CN" sz="4000">
                <a:latin typeface="Times New Roman" panose="02020603050405020304" charset="0"/>
                <a:cs typeface="Times New Roman" panose="02020603050405020304" charset="0"/>
              </a:rPr>
              <a:t>torch</a:t>
            </a:r>
            <a:r>
              <a:rPr lang="zh-CN" altLang="en-US" sz="4000">
                <a:latin typeface="Times New Roman" panose="02020603050405020304" charset="0"/>
                <a:cs typeface="Times New Roman" panose="02020603050405020304" charset="0"/>
              </a:rPr>
              <a:t>的</a:t>
            </a:r>
            <a:r>
              <a:rPr lang="en-US" altLang="zh-CN" sz="4000">
                <a:latin typeface="Times New Roman" panose="02020603050405020304" charset="0"/>
                <a:cs typeface="Times New Roman" panose="02020603050405020304" charset="0"/>
              </a:rPr>
              <a:t>NGCF</a:t>
            </a:r>
            <a:r>
              <a:rPr lang="zh-CN" altLang="zh-CN" sz="4000">
                <a:latin typeface="Times New Roman" panose="02020603050405020304" charset="0"/>
                <a:cs typeface="Times New Roman" panose="02020603050405020304" charset="0"/>
              </a:rPr>
              <a:t>代码</a:t>
            </a:r>
            <a:r>
              <a:rPr lang="zh-CN" altLang="zh-CN" sz="4000">
                <a:latin typeface="Times New Roman" panose="02020603050405020304" charset="0"/>
                <a:cs typeface="Times New Roman" panose="02020603050405020304" charset="0"/>
              </a:rPr>
              <a:t>实践</a:t>
            </a:r>
            <a:endParaRPr lang="zh-CN" altLang="zh-CN" sz="4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16830" y="4478655"/>
            <a:ext cx="707580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✱</a:t>
            </a:r>
            <a:r>
              <a:rPr lang="en-US" altLang="zh-CN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 </a:t>
            </a:r>
            <a:r>
              <a:rPr lang="zh-CN" altLang="en-US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数据集：</a:t>
            </a:r>
            <a:r>
              <a:rPr lang="en-US" altLang="zh-CN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amazon-book </a:t>
            </a:r>
            <a:r>
              <a:rPr lang="zh-CN" altLang="en-US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或</a:t>
            </a:r>
            <a:r>
              <a:rPr lang="en-US" altLang="zh-CN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 gowalla</a:t>
            </a:r>
            <a:endParaRPr lang="zh-CN" altLang="en-US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  <a:p>
            <a:r>
              <a:rPr lang="zh-CN" altLang="en-US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✱</a:t>
            </a:r>
            <a:r>
              <a:rPr lang="en-US" altLang="zh-CN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 </a:t>
            </a:r>
            <a:r>
              <a:rPr lang="zh-CN" altLang="en-US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损失函数：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BPRL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oss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✱</a:t>
            </a:r>
            <a:r>
              <a:rPr lang="en-US" altLang="zh-CN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 </a:t>
            </a:r>
            <a:r>
              <a:rPr lang="zh-CN" altLang="en-US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优化算法：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mini-batch Adam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✱</a:t>
            </a:r>
            <a:r>
              <a:rPr lang="en-US" altLang="zh-CN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 </a:t>
            </a:r>
            <a:r>
              <a:rPr lang="zh-CN" altLang="en-US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测试策略：</a:t>
            </a:r>
            <a:r>
              <a:rPr lang="zh-CN" altLang="en-US">
                <a:solidFill>
                  <a:srgbClr val="C00000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all-ranking protocol</a:t>
            </a:r>
            <a:r>
              <a:rPr lang="zh-CN" altLang="en-US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（所有未观测物品都是</a:t>
            </a:r>
            <a:r>
              <a:rPr lang="zh-CN" altLang="en-US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候选项）</a:t>
            </a:r>
            <a:endParaRPr lang="zh-CN" altLang="en-US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35" y="0"/>
            <a:ext cx="7545705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50000"/>
              </a:lnSpc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改进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措施：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✱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需要考虑随机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种子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✱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实时追加保存最优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embed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结果等各种信息，用于后续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工作。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3947160" cy="1006475"/>
          </a:xfrm>
        </p:spPr>
        <p:txBody>
          <a:bodyPr/>
          <a:p>
            <a:r>
              <a:rPr lang="zh-CN" altLang="en-US" sz="2800"/>
              <a:t>一、数据</a:t>
            </a:r>
            <a:r>
              <a:rPr lang="zh-CN" altLang="en-US" sz="2800"/>
              <a:t>处理</a:t>
            </a:r>
            <a:endParaRPr lang="zh-CN" altLang="en-US" sz="28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872490"/>
            <a:ext cx="12192000" cy="5861050"/>
          </a:xfrm>
        </p:spPr>
        <p:txBody>
          <a:bodyPr>
            <a:noAutofit/>
          </a:bodyPr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1800"/>
              <a:t>1. </a:t>
            </a:r>
            <a:r>
              <a:rPr lang="zh-CN" altLang="en-US" sz="1800"/>
              <a:t>按行读取</a:t>
            </a:r>
            <a:r>
              <a:rPr lang="en-US" altLang="zh-CN" sz="1800"/>
              <a:t>train.txt</a:t>
            </a:r>
            <a:r>
              <a:rPr lang="zh-CN" altLang="en-US" sz="1800"/>
              <a:t>和</a:t>
            </a:r>
            <a:r>
              <a:rPr lang="en-US" altLang="zh-CN" sz="1800"/>
              <a:t>text.txt</a:t>
            </a:r>
            <a:r>
              <a:rPr lang="zh-CN" altLang="en-US" sz="1800"/>
              <a:t>，主要获得</a:t>
            </a:r>
            <a:r>
              <a:rPr lang="en-US" altLang="zh-CN" sz="1800">
                <a:solidFill>
                  <a:srgbClr val="C00000"/>
                </a:solidFill>
              </a:rPr>
              <a:t>n_users</a:t>
            </a:r>
            <a:r>
              <a:rPr lang="zh-CN" altLang="en-US" sz="1800"/>
              <a:t>、</a:t>
            </a:r>
            <a:r>
              <a:rPr lang="en-US" altLang="zh-CN" sz="1800">
                <a:solidFill>
                  <a:srgbClr val="C00000"/>
                </a:solidFill>
              </a:rPr>
              <a:t>n_items</a:t>
            </a:r>
            <a:r>
              <a:rPr lang="zh-CN" altLang="en-US" sz="1800"/>
              <a:t>、</a:t>
            </a:r>
            <a:r>
              <a:rPr lang="en-US" altLang="zh-CN" sz="1800">
                <a:solidFill>
                  <a:srgbClr val="C00000"/>
                </a:solidFill>
              </a:rPr>
              <a:t>train_items</a:t>
            </a:r>
            <a:r>
              <a:rPr lang="zh-CN" altLang="en-US" sz="1800"/>
              <a:t>、</a:t>
            </a:r>
            <a:r>
              <a:rPr lang="en-US" altLang="zh-CN" sz="1800">
                <a:solidFill>
                  <a:srgbClr val="C00000"/>
                </a:solidFill>
              </a:rPr>
              <a:t>test_set</a:t>
            </a:r>
            <a:r>
              <a:rPr lang="zh-CN" altLang="en-US" sz="1800"/>
              <a:t>、</a:t>
            </a:r>
            <a:r>
              <a:rPr lang="en-US" altLang="zh-CN" sz="1800">
                <a:solidFill>
                  <a:srgbClr val="C00000"/>
                </a:solidFill>
              </a:rPr>
              <a:t>R</a:t>
            </a:r>
            <a:r>
              <a:rPr lang="zh-CN" altLang="en-US" sz="1800"/>
              <a:t>。</a:t>
            </a:r>
            <a:endParaRPr lang="zh-CN" altLang="en-US" sz="18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✱</a:t>
            </a:r>
            <a:r>
              <a:rPr lang="zh-CN" altLang="en-US" sz="1800"/>
              <a:t> 训练用户交互字典</a:t>
            </a:r>
            <a:r>
              <a:rPr lang="en-US" altLang="zh-CN" sz="1800"/>
              <a:t>train_items[uid]=line[1:]</a:t>
            </a:r>
            <a:endParaRPr lang="en-US" altLang="zh-CN" sz="18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✱</a:t>
            </a:r>
            <a:r>
              <a:rPr lang="en-US" altLang="zh-CN" sz="1800"/>
              <a:t> </a:t>
            </a:r>
            <a:r>
              <a:rPr lang="zh-CN" altLang="en-US" sz="1800"/>
              <a:t>测试用户交互字典</a:t>
            </a:r>
            <a:r>
              <a:rPr lang="en-US" altLang="zh-CN" sz="1800"/>
              <a:t>test_set[uid]=line[1:]</a:t>
            </a:r>
            <a:endParaRPr lang="en-US" altLang="zh-CN" sz="18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✱</a:t>
            </a:r>
            <a:r>
              <a:rPr lang="en-US" altLang="zh-CN" sz="1800"/>
              <a:t> </a:t>
            </a:r>
            <a:r>
              <a:rPr lang="zh-CN" altLang="en-US" sz="1800"/>
              <a:t>稀疏用户</a:t>
            </a:r>
            <a:r>
              <a:rPr lang="en-US" altLang="zh-CN" sz="1800"/>
              <a:t>-</a:t>
            </a:r>
            <a:r>
              <a:rPr lang="zh-CN" altLang="en-US" sz="1800"/>
              <a:t>物品交互矩阵</a:t>
            </a:r>
            <a:r>
              <a:rPr lang="en-US" altLang="zh-CN" sz="1800"/>
              <a:t>R</a:t>
            </a:r>
            <a:r>
              <a:rPr lang="zh-CN" altLang="en-US" sz="1800"/>
              <a:t>：先使用</a:t>
            </a:r>
            <a:r>
              <a:rPr lang="en-US" altLang="zh-CN" sz="1800"/>
              <a:t>sp.dok_matrix(n_users,n_items)</a:t>
            </a:r>
            <a:r>
              <a:rPr lang="zh-CN" altLang="en-US" sz="1800"/>
              <a:t>初始化，然后遍历</a:t>
            </a:r>
            <a:r>
              <a:rPr lang="en-US" altLang="zh-CN" sz="1800"/>
              <a:t>line[1:]</a:t>
            </a:r>
            <a:r>
              <a:rPr lang="zh-CN" altLang="en-US" sz="1800"/>
              <a:t>进行覆写</a:t>
            </a:r>
            <a:r>
              <a:rPr lang="en-US" altLang="zh-CN" sz="1800"/>
              <a:t>R[uid, i]=1.0</a:t>
            </a:r>
            <a:r>
              <a:rPr lang="zh-CN" altLang="en-US" sz="1800"/>
              <a:t>。</a:t>
            </a:r>
            <a:endParaRPr lang="en-US" altLang="zh-CN" sz="1800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1800"/>
              <a:t>2. </a:t>
            </a:r>
            <a:r>
              <a:rPr lang="zh-CN" altLang="en-US" sz="1800"/>
              <a:t>根据</a:t>
            </a:r>
            <a:r>
              <a:rPr lang="en-US" altLang="zh-CN" sz="1800"/>
              <a:t>R</a:t>
            </a:r>
            <a:r>
              <a:rPr lang="zh-CN" altLang="en-US" sz="1800"/>
              <a:t>，获得归一化对称邻接矩阵</a:t>
            </a:r>
            <a:r>
              <a:rPr lang="en-US" altLang="zh-CN" sz="1800">
                <a:solidFill>
                  <a:srgbClr val="C00000"/>
                </a:solidFill>
              </a:rPr>
              <a:t>norm_adj_mat</a:t>
            </a:r>
            <a:r>
              <a:rPr lang="zh-CN" altLang="en-US" sz="1800"/>
              <a:t>。</a:t>
            </a:r>
            <a:endParaRPr lang="en-US" altLang="zh-CN" sz="18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（</a:t>
            </a: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）先使用</a:t>
            </a: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sp.dok_matrix</a:t>
            </a: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初始化</a:t>
            </a: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adj_mat</a:t>
            </a: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，再使用</a:t>
            </a: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.tolil()</a:t>
            </a: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将</a:t>
            </a: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adj_mat</a:t>
            </a: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和</a:t>
            </a: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R</a:t>
            </a: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转换为</a:t>
            </a: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LIL</a:t>
            </a: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格式对象，以便于高效切片覆写。</a:t>
            </a:r>
            <a:endParaRPr lang="en-US" altLang="zh-CN" sz="18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（</a:t>
            </a: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2</a:t>
            </a: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）使用</a:t>
            </a: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R</a:t>
            </a: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覆写</a:t>
            </a: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adj_mat</a:t>
            </a: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（即：</a:t>
            </a: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adj_mat=[[0, R], [R^T, 0]]</a:t>
            </a: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），然后使用</a:t>
            </a: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adj_mat.todok()</a:t>
            </a: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转换回</a:t>
            </a: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DOK</a:t>
            </a: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格式</a:t>
            </a: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对象。</a:t>
            </a:r>
            <a:endParaRPr lang="zh-CN" altLang="en-US" sz="18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（</a:t>
            </a: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3</a:t>
            </a: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）通过</a:t>
            </a: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D^(-1)*(adj_mat+I)</a:t>
            </a: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完成归一化处理，并返回</a:t>
            </a: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norm_adj_mat.tocsr()</a:t>
            </a: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，以便于后续的行操作。</a:t>
            </a:r>
            <a:endParaRPr lang="zh-CN" altLang="en-US" sz="1800"/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 sz="1800" b="1"/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 sz="1800"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3947160" cy="1006475"/>
          </a:xfrm>
        </p:spPr>
        <p:txBody>
          <a:bodyPr/>
          <a:p>
            <a:r>
              <a:rPr lang="zh-CN" altLang="en-US" sz="2800"/>
              <a:t>二、迭代</a:t>
            </a:r>
            <a:r>
              <a:rPr lang="zh-CN" altLang="en-US" sz="2800"/>
              <a:t>训练</a:t>
            </a:r>
            <a:endParaRPr lang="zh-CN" altLang="en-US" sz="28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872490"/>
            <a:ext cx="12192000" cy="5861050"/>
          </a:xfrm>
        </p:spPr>
        <p:txBody>
          <a:bodyPr>
            <a:noAutofit/>
          </a:bodyPr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1800"/>
              <a:t>1. </a:t>
            </a:r>
            <a:r>
              <a:rPr lang="zh-CN" altLang="en-US" sz="1800"/>
              <a:t>在当前周期的每个分批次训练过程中，都需首先</a:t>
            </a:r>
            <a:r>
              <a:rPr lang="zh-CN" altLang="en-US" sz="1800">
                <a:solidFill>
                  <a:srgbClr val="C00000"/>
                </a:solidFill>
              </a:rPr>
              <a:t>随机采样</a:t>
            </a:r>
            <a:r>
              <a:rPr lang="en-US" altLang="zh-CN" sz="1800"/>
              <a:t>batch_size</a:t>
            </a:r>
            <a:r>
              <a:rPr lang="zh-CN" altLang="en-US" sz="1800"/>
              <a:t>个样本</a:t>
            </a:r>
            <a:r>
              <a:rPr lang="en-US" altLang="zh-CN" sz="1800"/>
              <a:t>(u, i, j)</a:t>
            </a:r>
            <a:r>
              <a:rPr lang="zh-CN" altLang="en-US" sz="1800"/>
              <a:t>；</a:t>
            </a:r>
            <a:endParaRPr lang="zh-CN" altLang="en-US" sz="1800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1800"/>
              <a:t>2. </a:t>
            </a:r>
            <a:r>
              <a:rPr lang="zh-CN" altLang="en-US" sz="1800"/>
              <a:t>根据批次样本获得对应的嵌入表征，以用于即使平均</a:t>
            </a:r>
            <a:r>
              <a:rPr lang="en-US" altLang="zh-CN" sz="1800"/>
              <a:t>BPRLoss</a:t>
            </a:r>
            <a:r>
              <a:rPr lang="zh-CN" altLang="en-US" sz="1800"/>
              <a:t>；</a:t>
            </a:r>
            <a:endParaRPr lang="zh-CN" altLang="en-US" sz="1800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1800"/>
              <a:t>3. </a:t>
            </a:r>
            <a:r>
              <a:rPr lang="zh-CN" altLang="en-US" sz="1800"/>
              <a:t>根据</a:t>
            </a:r>
            <a:r>
              <a:rPr lang="en-US" altLang="zh-CN" sz="1800"/>
              <a:t>BPRLoss</a:t>
            </a:r>
            <a:r>
              <a:rPr lang="zh-CN" altLang="en-US" sz="1800"/>
              <a:t>计算梯度，以用于分批次更新模型参数。</a:t>
            </a:r>
            <a:endParaRPr lang="zh-CN" altLang="en-US" sz="1800" b="1"/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 sz="1800" b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3947160" cy="1006475"/>
          </a:xfrm>
        </p:spPr>
        <p:txBody>
          <a:bodyPr/>
          <a:p>
            <a:r>
              <a:rPr lang="zh-CN" altLang="en-US" sz="2800"/>
              <a:t>三、测试</a:t>
            </a:r>
            <a:r>
              <a:rPr lang="zh-CN" altLang="en-US" sz="2800"/>
              <a:t>评估</a:t>
            </a:r>
            <a:endParaRPr lang="zh-CN" altLang="en-US" sz="28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872490"/>
            <a:ext cx="12192000" cy="5861050"/>
          </a:xfrm>
        </p:spPr>
        <p:txBody>
          <a:bodyPr>
            <a:noAutofit/>
          </a:bodyPr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1800"/>
              <a:t>* </a:t>
            </a:r>
            <a:r>
              <a:rPr lang="zh-CN" altLang="en-US" sz="1800"/>
              <a:t>每</a:t>
            </a:r>
            <a:r>
              <a:rPr lang="en-US" altLang="zh-CN" sz="1800"/>
              <a:t>10</a:t>
            </a:r>
            <a:r>
              <a:rPr lang="zh-CN" altLang="en-US" sz="1800"/>
              <a:t>个训练周期，可进行一次</a:t>
            </a: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all-ranking protocol测试，评估指标为：</a:t>
            </a: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recall</a:t>
            </a: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、</a:t>
            </a: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precision</a:t>
            </a: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、</a:t>
            </a: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ndcg</a:t>
            </a: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、</a:t>
            </a: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hit</a:t>
            </a: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en-US" altLang="zh-CN" sz="1800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1800" b="1"/>
              <a:t>1. </a:t>
            </a:r>
            <a:r>
              <a:rPr lang="zh-CN" altLang="en-US" sz="1800" b="1"/>
              <a:t>（方案</a:t>
            </a:r>
            <a:r>
              <a:rPr lang="zh-CN" altLang="en-US" sz="1800" b="1"/>
              <a:t>一）针对每个用户批次，进行分物品批次的测试</a:t>
            </a:r>
            <a:endParaRPr lang="zh-CN" altLang="en-US" sz="1800" b="1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✱</a:t>
            </a: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将图中绿色部分的批次用户和批次物品，传入</a:t>
            </a: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model</a:t>
            </a: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中获得</a:t>
            </a: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对应嵌入；</a:t>
            </a:r>
            <a:endParaRPr lang="zh-CN" altLang="en-US" sz="18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✱ 根据返回的批次用户嵌入和批次</a:t>
            </a: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物品嵌入，计算对应的批次</a:t>
            </a: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评分；</a:t>
            </a:r>
            <a:endParaRPr lang="zh-CN" altLang="en-US" sz="18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✱ 将结果覆写至评分矩阵</a:t>
            </a: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rating</a:t>
            </a: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中对应图中绿色位置</a:t>
            </a: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处；</a:t>
            </a:r>
            <a:endParaRPr lang="zh-CN" altLang="en-US" sz="18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✱</a:t>
            </a: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对于当前批次用户，继续遍历处理图中第</a:t>
            </a: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2</a:t>
            </a: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块批次</a:t>
            </a: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物品。</a:t>
            </a:r>
            <a:endParaRPr lang="zh-CN" altLang="en-US" sz="18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18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1. </a:t>
            </a:r>
            <a:r>
              <a:rPr lang="zh-CN" altLang="en-US" sz="18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（方案</a:t>
            </a:r>
            <a:r>
              <a:rPr lang="zh-CN" altLang="en-US" sz="18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二）针对每个用户批次，进行全物品测试</a:t>
            </a:r>
            <a:endParaRPr lang="zh-CN" altLang="en-US" sz="1800" b="1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 sz="1800" b="1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07275" y="2125345"/>
            <a:ext cx="4512945" cy="19431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290" y="4661535"/>
            <a:ext cx="4512945" cy="19431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3947160" cy="1006475"/>
          </a:xfrm>
        </p:spPr>
        <p:txBody>
          <a:bodyPr/>
          <a:p>
            <a:r>
              <a:rPr lang="zh-CN" altLang="en-US" sz="2800"/>
              <a:t>三、测试</a:t>
            </a:r>
            <a:r>
              <a:rPr lang="zh-CN" altLang="en-US" sz="2800"/>
              <a:t>评估</a:t>
            </a:r>
            <a:endParaRPr lang="zh-CN" altLang="en-US" sz="28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872490"/>
            <a:ext cx="12192000" cy="5861050"/>
          </a:xfrm>
        </p:spPr>
        <p:txBody>
          <a:bodyPr>
            <a:noAutofit/>
          </a:bodyPr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18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2. </a:t>
            </a:r>
            <a:r>
              <a:rPr lang="zh-CN" altLang="en-US" sz="18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使用</a:t>
            </a:r>
            <a:r>
              <a:rPr lang="en-US" altLang="zh-CN" sz="18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pool.map(test_one_user, rating_iter)</a:t>
            </a:r>
            <a:r>
              <a:rPr lang="zh-CN" altLang="en-US" sz="18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并行处理每一个</a:t>
            </a:r>
            <a:r>
              <a:rPr lang="zh-CN" altLang="en-US" sz="18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批次用户及其对应的全物品预测评分</a:t>
            </a:r>
            <a:r>
              <a:rPr lang="zh-CN" altLang="en-US" sz="18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列表</a:t>
            </a:r>
            <a:endParaRPr lang="zh-CN" altLang="en-US" sz="1800" b="1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在</a:t>
            </a: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test_one_user(x)</a:t>
            </a: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函数中：</a:t>
            </a:r>
            <a:endParaRPr lang="zh-CN" altLang="en-US" sz="18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✱</a:t>
            </a: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 获取用户</a:t>
            </a: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u</a:t>
            </a: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</a:t>
            </a: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ID</a:t>
            </a: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（</a:t>
            </a:r>
            <a:r>
              <a:rPr lang="en-US" altLang="zh-CN" sz="18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x[1]</a:t>
            </a: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）以及对应的全物品预测评分列表</a:t>
            </a:r>
            <a:r>
              <a:rPr lang="en-US" altLang="zh-CN" sz="18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x[0]</a:t>
            </a: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；</a:t>
            </a:r>
            <a:endParaRPr lang="en-US" altLang="zh-CN" sz="18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✱</a:t>
            </a: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获取用户</a:t>
            </a: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u</a:t>
            </a: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在训练集中的观测物品集合</a:t>
            </a:r>
            <a:r>
              <a:rPr lang="en-US" altLang="zh-CN" sz="18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train_items[u]</a:t>
            </a: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，获取用户</a:t>
            </a: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u</a:t>
            </a: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在测试集中的标签物品集合</a:t>
            </a:r>
            <a:r>
              <a:rPr lang="en-US" altLang="zh-CN" sz="18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test_set[u]</a:t>
            </a: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；</a:t>
            </a:r>
            <a:endParaRPr lang="zh-CN" altLang="en-US" sz="18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✱</a:t>
            </a: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 筛选出用户</a:t>
            </a: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u</a:t>
            </a: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的所有未观测</a:t>
            </a:r>
            <a:r>
              <a:rPr lang="en-US" altLang="zh-CN" sz="18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test_items</a:t>
            </a: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=all_items-train_items[u]</a:t>
            </a: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；</a:t>
            </a:r>
            <a:endParaRPr lang="zh-CN" altLang="en-US" sz="18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✱</a:t>
            </a: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 根据</a:t>
            </a: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test_items</a:t>
            </a: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，抽取用户</a:t>
            </a: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u</a:t>
            </a: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对所有未观测物品的预测</a:t>
            </a: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评分；</a:t>
            </a:r>
            <a:endParaRPr lang="zh-CN" altLang="en-US" sz="18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✱</a:t>
            </a: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获取其中预测值最高的前</a:t>
            </a: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max(</a:t>
            </a:r>
            <a:r>
              <a:rPr lang="en-US" altLang="zh-CN" sz="18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Ks</a:t>
            </a: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=[20, 40, 100])</a:t>
            </a: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个</a:t>
            </a: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推荐物品；</a:t>
            </a:r>
            <a:endParaRPr lang="zh-CN" altLang="en-US" sz="18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✱ 根据</a:t>
            </a: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test_set[u]</a:t>
            </a: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来标记推荐列表中的每个物品是否为标签物品（命中为</a:t>
            </a: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，否则为</a:t>
            </a: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0</a:t>
            </a: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），以获得推荐结果标记列表</a:t>
            </a:r>
            <a:r>
              <a:rPr lang="en-US" altLang="zh-CN" sz="18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r</a:t>
            </a: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；</a:t>
            </a:r>
            <a:endParaRPr lang="en-US" altLang="zh-CN" sz="18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✱</a:t>
            </a: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根据</a:t>
            </a: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test_set[u]</a:t>
            </a: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、</a:t>
            </a: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r</a:t>
            </a: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和</a:t>
            </a: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Ks</a:t>
            </a: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，分别计算用户</a:t>
            </a: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u</a:t>
            </a: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在不同</a:t>
            </a: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top-n</a:t>
            </a: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下的</a:t>
            </a: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prec</a:t>
            </a: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、</a:t>
            </a: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recall</a:t>
            </a: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、</a:t>
            </a: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ndcg</a:t>
            </a: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、</a:t>
            </a: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hit</a:t>
            </a: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值；</a:t>
            </a:r>
            <a:endParaRPr lang="zh-CN" altLang="en-US" sz="18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✱ 累加当前批次下所有用户的度量结果并求均值。</a:t>
            </a:r>
            <a:endParaRPr lang="zh-CN" altLang="en-US" sz="18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 sz="18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3947160" cy="1006475"/>
          </a:xfrm>
        </p:spPr>
        <p:txBody>
          <a:bodyPr/>
          <a:p>
            <a:r>
              <a:rPr lang="zh-CN" altLang="en-US" sz="2800"/>
              <a:t>三、测试</a:t>
            </a:r>
            <a:r>
              <a:rPr lang="zh-CN" altLang="en-US" sz="2800"/>
              <a:t>评估</a:t>
            </a:r>
            <a:endParaRPr lang="zh-CN" altLang="en-US" sz="28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872490"/>
            <a:ext cx="12192000" cy="5861050"/>
          </a:xfrm>
        </p:spPr>
        <p:txBody>
          <a:bodyPr>
            <a:noAutofit/>
          </a:bodyPr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18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3. </a:t>
            </a:r>
            <a:r>
              <a:rPr lang="zh-CN" altLang="en-US" sz="18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记录当前周期的训练</a:t>
            </a:r>
            <a:r>
              <a:rPr lang="en-US" altLang="zh-CN" sz="18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loss</a:t>
            </a:r>
            <a:r>
              <a:rPr lang="zh-CN" altLang="en-US" sz="18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和总平均度量结果</a:t>
            </a:r>
            <a:r>
              <a:rPr lang="en-US" altLang="zh-CN" sz="18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ret={“recall”:[0.12, ..., 0.15], “ndcg”...}</a:t>
            </a:r>
            <a:endParaRPr lang="en-US" altLang="zh-CN" sz="1800" b="1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18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4. </a:t>
            </a:r>
            <a:r>
              <a:rPr lang="zh-CN" altLang="en-US" sz="18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打印测试信息</a:t>
            </a:r>
            <a:endParaRPr lang="zh-CN" altLang="en-US" sz="1800" b="1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18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5. </a:t>
            </a:r>
            <a:r>
              <a:rPr lang="zh-CN" altLang="en-US" sz="18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将当前周期的</a:t>
            </a:r>
            <a:r>
              <a:rPr lang="en-US" altLang="zh-CN" sz="18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recall[0]</a:t>
            </a:r>
            <a:r>
              <a:rPr lang="zh-CN" altLang="en-US" sz="18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同历史最佳</a:t>
            </a:r>
            <a:r>
              <a:rPr lang="en-US" altLang="zh-CN" sz="18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recall</a:t>
            </a:r>
            <a:r>
              <a:rPr lang="zh-CN" altLang="en-US" sz="18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相比较，来决定是否提前停止训练</a:t>
            </a:r>
            <a:endParaRPr lang="zh-CN" altLang="en-US" sz="1800" b="1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* </a:t>
            </a: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若连续</a:t>
            </a: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m</a:t>
            </a: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次测试的</a:t>
            </a: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recall[0]</a:t>
            </a: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结果都未超过历史最佳</a:t>
            </a: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recall</a:t>
            </a: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，则可以直接早</a:t>
            </a: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停。</a:t>
            </a:r>
            <a:endParaRPr lang="zh-CN" altLang="en-US" sz="18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3495040" cy="1006475"/>
          </a:xfrm>
        </p:spPr>
        <p:txBody>
          <a:bodyPr/>
          <a:p>
            <a:r>
              <a:rPr lang="zh-CN" altLang="en-US" sz="2800"/>
              <a:t>一、问题</a:t>
            </a:r>
            <a:r>
              <a:rPr lang="zh-CN" altLang="en-US" sz="2800"/>
              <a:t>导引</a:t>
            </a:r>
            <a:endParaRPr lang="zh-CN" altLang="en-US" sz="2800"/>
          </a:p>
        </p:txBody>
      </p:sp>
      <p:sp>
        <p:nvSpPr>
          <p:cNvPr id="5" name="文本框 4"/>
          <p:cNvSpPr txBox="1"/>
          <p:nvPr/>
        </p:nvSpPr>
        <p:spPr>
          <a:xfrm>
            <a:off x="0" y="1669415"/>
            <a:ext cx="12112625" cy="35191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fontAlgn="auto">
              <a:lnSpc>
                <a:spcPct val="150000"/>
              </a:lnSpc>
            </a:pPr>
            <a:r>
              <a:rPr lang="en-US" altLang="zh-CN" b="1">
                <a:solidFill>
                  <a:schemeClr val="tx1"/>
                </a:solidFill>
              </a:rPr>
              <a:t>1. </a:t>
            </a:r>
            <a:r>
              <a:rPr lang="zh-CN" altLang="en-US" b="1">
                <a:solidFill>
                  <a:schemeClr val="tx1"/>
                </a:solidFill>
              </a:rPr>
              <a:t>问题</a:t>
            </a:r>
            <a:endParaRPr lang="zh-CN" altLang="en-US" b="1">
              <a:solidFill>
                <a:schemeClr val="tx1"/>
              </a:solidFill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>
                <a:solidFill>
                  <a:srgbClr val="C00000"/>
                </a:solidFill>
              </a:rPr>
              <a:t>传统方法在嵌入函数中缺乏对协同信号的明确编码</a:t>
            </a:r>
            <a:r>
              <a:rPr lang="zh-CN" altLang="en-US">
                <a:solidFill>
                  <a:schemeClr val="tx1"/>
                </a:solidFill>
              </a:rPr>
              <a:t>，可能导致嵌入结果不足以高效捕获交互数据中所隐含的复杂模式。</a:t>
            </a:r>
            <a:endParaRPr lang="zh-CN" altLang="en-US">
              <a:solidFill>
                <a:schemeClr val="tx1"/>
              </a:solidFill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 b="1">
                <a:solidFill>
                  <a:schemeClr val="tx1"/>
                </a:solidFill>
              </a:rPr>
              <a:t>2. </a:t>
            </a:r>
            <a:r>
              <a:rPr lang="zh-CN" altLang="en-US" b="1">
                <a:solidFill>
                  <a:schemeClr val="tx1"/>
                </a:solidFill>
              </a:rPr>
              <a:t>历史工作</a:t>
            </a:r>
            <a:endParaRPr lang="zh-CN" altLang="en-US" b="1">
              <a:solidFill>
                <a:schemeClr val="tx1"/>
              </a:solidFill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）部分方法通过整合物品内容、社会关系、物品关系、用户评论和外部知识图等</a:t>
            </a:r>
            <a:r>
              <a:rPr lang="zh-CN" altLang="en-US"/>
              <a:t>辅助信息，来增强嵌入</a:t>
            </a:r>
            <a:r>
              <a:rPr lang="zh-CN" altLang="en-US"/>
              <a:t>功能。</a:t>
            </a:r>
            <a:endParaRPr lang="zh-CN" altLang="en-US"/>
          </a:p>
          <a:p>
            <a:pPr indent="0" fontAlgn="auto">
              <a:lnSpc>
                <a:spcPct val="150000"/>
              </a:lnSpc>
            </a:pPr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</a:t>
            </a:r>
            <a:r>
              <a:rPr lang="en-US" altLang="zh-CN"/>
              <a:t>NCF</a:t>
            </a:r>
            <a:r>
              <a:rPr lang="zh-CN" altLang="en-US"/>
              <a:t>和</a:t>
            </a:r>
            <a:r>
              <a:rPr lang="en-US" altLang="zh-CN"/>
              <a:t>CML</a:t>
            </a:r>
            <a:r>
              <a:rPr lang="zh-CN" altLang="en-US"/>
              <a:t>等，通过在交互函数处引入额外的复杂性，来弥补次优嵌入结果的</a:t>
            </a:r>
            <a:r>
              <a:rPr lang="zh-CN" altLang="en-US"/>
              <a:t>不足。</a:t>
            </a:r>
            <a:endParaRPr lang="zh-CN" altLang="en-US"/>
          </a:p>
          <a:p>
            <a:pPr indent="0" fontAlgn="auto">
              <a:lnSpc>
                <a:spcPct val="150000"/>
              </a:lnSpc>
            </a:pPr>
            <a:r>
              <a:rPr lang="en-US" altLang="zh-CN" b="1"/>
              <a:t>3. </a:t>
            </a:r>
            <a:r>
              <a:rPr lang="zh-CN" altLang="en-US" b="1"/>
              <a:t>工作思路</a:t>
            </a:r>
            <a:endParaRPr lang="zh-CN" altLang="en-US" b="1"/>
          </a:p>
          <a:p>
            <a:pPr indent="0" fontAlgn="auto">
              <a:lnSpc>
                <a:spcPct val="150000"/>
              </a:lnSpc>
            </a:pPr>
            <a:r>
              <a:rPr lang="zh-CN" altLang="en-US"/>
              <a:t>通过</a:t>
            </a:r>
            <a:r>
              <a:rPr lang="zh-CN" altLang="en-US">
                <a:solidFill>
                  <a:srgbClr val="C00000"/>
                </a:solidFill>
              </a:rPr>
              <a:t>在用户-物品二部图结构上进行递归形式的嵌入传播</a:t>
            </a:r>
            <a:r>
              <a:rPr lang="zh-CN" altLang="en-US"/>
              <a:t>（即：聚合物品嵌入来细化用户，聚合用户嵌入来细化物品），从而在嵌入学习的过程中显式考虑不同层次的复杂协作信号。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3495040" cy="1006475"/>
          </a:xfrm>
        </p:spPr>
        <p:txBody>
          <a:bodyPr/>
          <a:p>
            <a:r>
              <a:rPr lang="zh-CN" altLang="en-US" sz="2800"/>
              <a:t>二、模型</a:t>
            </a:r>
            <a:r>
              <a:rPr lang="zh-CN" altLang="en-US" sz="2800"/>
              <a:t>架构</a:t>
            </a:r>
            <a:endParaRPr lang="zh-CN" altLang="en-US" sz="2800"/>
          </a:p>
        </p:txBody>
      </p:sp>
      <p:sp>
        <p:nvSpPr>
          <p:cNvPr id="5" name="文本框 4"/>
          <p:cNvSpPr txBox="1"/>
          <p:nvPr/>
        </p:nvSpPr>
        <p:spPr>
          <a:xfrm>
            <a:off x="0" y="1347470"/>
            <a:ext cx="6541135" cy="46443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fontAlgn="auto">
              <a:lnSpc>
                <a:spcPct val="150000"/>
              </a:lnSpc>
            </a:pPr>
            <a:r>
              <a:rPr lang="en-US" altLang="zh-CN" b="1"/>
              <a:t>1. </a:t>
            </a:r>
            <a:r>
              <a:rPr lang="zh-CN" altLang="en-US" b="1"/>
              <a:t>嵌入层</a:t>
            </a:r>
            <a:r>
              <a:rPr lang="zh-CN" altLang="en-US"/>
              <a:t>（用户嵌入层</a:t>
            </a:r>
            <a:r>
              <a:rPr lang="en-US" altLang="zh-CN"/>
              <a:t>+</a:t>
            </a:r>
            <a:r>
              <a:rPr lang="zh-CN" altLang="en-US"/>
              <a:t>物品嵌入</a:t>
            </a:r>
            <a:r>
              <a:rPr lang="zh-CN" altLang="en-US"/>
              <a:t>层）</a:t>
            </a:r>
            <a:endParaRPr lang="zh-CN" altLang="en-US"/>
          </a:p>
          <a:p>
            <a:pPr indent="0" fontAlgn="auto">
              <a:lnSpc>
                <a:spcPct val="150000"/>
              </a:lnSpc>
            </a:pPr>
            <a:r>
              <a:rPr lang="en-US" altLang="zh-CN" b="1"/>
              <a:t>2. </a:t>
            </a:r>
            <a:r>
              <a:rPr lang="zh-CN" altLang="en-US" b="1"/>
              <a:t>串联堆叠的嵌入传播层</a:t>
            </a:r>
            <a:endParaRPr lang="zh-CN" altLang="en-US" b="1"/>
          </a:p>
          <a:p>
            <a:pPr indent="0" fontAlgn="auto">
              <a:lnSpc>
                <a:spcPct val="150000"/>
              </a:lnSpc>
            </a:pPr>
            <a:r>
              <a:rPr lang="zh-CN" altLang="en-US">
                <a:solidFill>
                  <a:srgbClr val="C00000"/>
                </a:solidFill>
              </a:rPr>
              <a:t>矩阵形式的传播规则</a:t>
            </a:r>
            <a:r>
              <a:rPr lang="zh-CN" altLang="en-US"/>
              <a:t>为：</a:t>
            </a:r>
            <a:endParaRPr lang="zh-CN" altLang="en-US"/>
          </a:p>
          <a:p>
            <a:pPr indent="0" fontAlgn="auto">
              <a:lnSpc>
                <a:spcPct val="150000"/>
              </a:lnSpc>
            </a:pPr>
            <a:endParaRPr lang="zh-CN" altLang="en-US"/>
          </a:p>
          <a:p>
            <a:pPr indent="0" fontAlgn="auto">
              <a:lnSpc>
                <a:spcPct val="150000"/>
              </a:lnSpc>
            </a:pPr>
            <a:endParaRPr lang="zh-CN" altLang="en-US"/>
          </a:p>
          <a:p>
            <a:pPr indent="0" fontAlgn="auto">
              <a:lnSpc>
                <a:spcPct val="150000"/>
              </a:lnSpc>
            </a:pPr>
            <a:endParaRPr lang="zh-CN" altLang="en-US"/>
          </a:p>
          <a:p>
            <a:pPr indent="0" fontAlgn="auto">
              <a:lnSpc>
                <a:spcPct val="150000"/>
              </a:lnSpc>
            </a:pPr>
            <a:r>
              <a:rPr lang="en-US" altLang="zh-CN"/>
              <a:t>* </a:t>
            </a:r>
            <a:r>
              <a:rPr lang="zh-CN" altLang="en-US"/>
              <a:t>矩阵传播是一种能够同时更新所有用户和物品表示的可行</a:t>
            </a:r>
            <a:r>
              <a:rPr lang="zh-CN" altLang="en-US"/>
              <a:t>方案</a:t>
            </a:r>
            <a:endParaRPr lang="zh-CN" altLang="en-US"/>
          </a:p>
          <a:p>
            <a:pPr indent="0" fontAlgn="auto">
              <a:lnSpc>
                <a:spcPct val="150000"/>
              </a:lnSpc>
            </a:pPr>
            <a:r>
              <a:rPr lang="en-US" altLang="zh-CN" b="1"/>
              <a:t>3. </a:t>
            </a:r>
            <a:r>
              <a:rPr lang="zh-CN" altLang="en-US" b="1"/>
              <a:t>嵌入组合层</a:t>
            </a:r>
            <a:endParaRPr lang="zh-CN" altLang="en-US" b="1"/>
          </a:p>
          <a:p>
            <a:pPr indent="0" fontAlgn="auto">
              <a:lnSpc>
                <a:spcPct val="150000"/>
              </a:lnSpc>
            </a:pPr>
            <a:r>
              <a:rPr lang="zh-CN" altLang="en-US"/>
              <a:t>通过</a:t>
            </a:r>
            <a:r>
              <a:rPr lang="zh-CN" altLang="en-US">
                <a:solidFill>
                  <a:srgbClr val="C00000"/>
                </a:solidFill>
              </a:rPr>
              <a:t>串联</a:t>
            </a:r>
            <a:r>
              <a:rPr lang="zh-CN" altLang="en-US"/>
              <a:t>的方式，</a:t>
            </a:r>
            <a:r>
              <a:rPr lang="zh-CN" altLang="en-US"/>
              <a:t>横向拼接来自不同传播层的嵌入结果</a:t>
            </a:r>
            <a:r>
              <a:rPr lang="en-US" altLang="zh-CN"/>
              <a:t>E</a:t>
            </a:r>
            <a:r>
              <a:rPr lang="zh-CN" altLang="en-US"/>
              <a:t>。</a:t>
            </a:r>
            <a:endParaRPr lang="zh-CN" altLang="en-US"/>
          </a:p>
          <a:p>
            <a:pPr indent="0" fontAlgn="auto">
              <a:lnSpc>
                <a:spcPct val="150000"/>
              </a:lnSpc>
            </a:pPr>
            <a:r>
              <a:rPr lang="en-US" altLang="zh-CN" b="1"/>
              <a:t>4. </a:t>
            </a:r>
            <a:r>
              <a:rPr lang="zh-CN" altLang="en-US" b="1"/>
              <a:t>预测输出层</a:t>
            </a:r>
            <a:endParaRPr lang="zh-CN" altLang="en-US" b="1"/>
          </a:p>
          <a:p>
            <a:pPr indent="0" fontAlgn="auto">
              <a:lnSpc>
                <a:spcPct val="150000"/>
              </a:lnSpc>
            </a:pPr>
            <a:r>
              <a:rPr lang="zh-CN" altLang="en-US"/>
              <a:t>通过</a:t>
            </a:r>
            <a:r>
              <a:rPr lang="zh-CN" altLang="en-US">
                <a:solidFill>
                  <a:srgbClr val="C00000"/>
                </a:solidFill>
              </a:rPr>
              <a:t>点积</a:t>
            </a:r>
            <a:r>
              <a:rPr lang="zh-CN" altLang="en-US"/>
              <a:t>的方式，估计用户对物品的</a:t>
            </a:r>
            <a:r>
              <a:rPr lang="zh-CN" altLang="en-US"/>
              <a:t>偏好。</a:t>
            </a:r>
            <a:endParaRPr lang="zh-CN" altLang="en-US"/>
          </a:p>
          <a:p>
            <a:pPr indent="0" fontAlgn="auto">
              <a:lnSpc>
                <a:spcPct val="150000"/>
              </a:lnSpc>
            </a:pPr>
            <a:endParaRPr lang="en-US" altLang="zh-CN"/>
          </a:p>
          <a:p>
            <a:pPr indent="0" fontAlgn="auto">
              <a:lnSpc>
                <a:spcPct val="150000"/>
              </a:lnSpc>
            </a:pP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36385" y="1347470"/>
            <a:ext cx="5356225" cy="464439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80970"/>
            <a:ext cx="6171565" cy="64643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rcRect t="20032"/>
          <a:stretch>
            <a:fillRect/>
          </a:stretch>
        </p:blipFill>
        <p:spPr>
          <a:xfrm>
            <a:off x="0" y="3307715"/>
            <a:ext cx="3276600" cy="62611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4203700" cy="1006475"/>
          </a:xfrm>
        </p:spPr>
        <p:txBody>
          <a:bodyPr/>
          <a:p>
            <a:r>
              <a:rPr lang="zh-CN" altLang="en-US" sz="2800"/>
              <a:t>三、补充</a:t>
            </a:r>
            <a:r>
              <a:rPr lang="zh-CN" altLang="en-US" sz="2800"/>
              <a:t>声明</a:t>
            </a:r>
            <a:endParaRPr lang="zh-CN" altLang="en-US" sz="2800"/>
          </a:p>
        </p:txBody>
      </p:sp>
      <p:sp>
        <p:nvSpPr>
          <p:cNvPr id="5" name="文本框 4"/>
          <p:cNvSpPr txBox="1"/>
          <p:nvPr/>
        </p:nvSpPr>
        <p:spPr>
          <a:xfrm>
            <a:off x="2734945" y="1208405"/>
            <a:ext cx="6722745" cy="44411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fontAlgn="auto">
              <a:lnSpc>
                <a:spcPct val="150000"/>
              </a:lnSpc>
            </a:pPr>
            <a:r>
              <a:rPr lang="en-US" altLang="zh-CN" b="1"/>
              <a:t>1. </a:t>
            </a:r>
            <a:r>
              <a:rPr lang="zh-CN" altLang="en-US" b="1"/>
              <a:t>损失函数与优化方法</a:t>
            </a:r>
            <a:endParaRPr lang="zh-CN" altLang="en-US" b="1"/>
          </a:p>
          <a:p>
            <a:pPr indent="0" fontAlgn="auto">
              <a:lnSpc>
                <a:spcPct val="150000"/>
              </a:lnSpc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✱</a:t>
            </a:r>
            <a:r>
              <a:rPr lang="en-US" altLang="zh-CN">
                <a:solidFill>
                  <a:srgbClr val="C00000"/>
                </a:solidFill>
              </a:rPr>
              <a:t>BPRLoss</a:t>
            </a:r>
            <a:r>
              <a:rPr lang="en-US" altLang="zh-CN"/>
              <a:t>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✱</a:t>
            </a:r>
            <a:r>
              <a:rPr lang="en-US" altLang="zh-CN">
                <a:solidFill>
                  <a:srgbClr val="C00000"/>
                </a:solidFill>
              </a:rPr>
              <a:t>mini-batch Adam</a:t>
            </a:r>
            <a:endParaRPr lang="en-US" altLang="zh-CN">
              <a:solidFill>
                <a:srgbClr val="C00000"/>
              </a:solidFill>
            </a:endParaRPr>
          </a:p>
          <a:p>
            <a:pPr indent="0" fontAlgn="auto">
              <a:lnSpc>
                <a:spcPct val="150000"/>
              </a:lnSpc>
            </a:pPr>
            <a:endParaRPr lang="en-US" altLang="zh-CN">
              <a:solidFill>
                <a:srgbClr val="C00000"/>
              </a:solidFill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 b="1">
                <a:solidFill>
                  <a:schemeClr val="tx1"/>
                </a:solidFill>
              </a:rPr>
              <a:t>2. Dropout</a:t>
            </a:r>
            <a:r>
              <a:rPr lang="zh-CN" altLang="en-US" b="1">
                <a:solidFill>
                  <a:schemeClr val="tx1"/>
                </a:solidFill>
              </a:rPr>
              <a:t>措施</a:t>
            </a:r>
            <a:endParaRPr lang="zh-CN" altLang="en-US" b="1">
              <a:solidFill>
                <a:schemeClr val="tx1"/>
              </a:solidFill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</a:t>
            </a:r>
            <a:r>
              <a:rPr lang="en-US" altLang="zh-CN">
                <a:solidFill>
                  <a:srgbClr val="C00000"/>
                </a:solidFill>
              </a:rPr>
              <a:t>Message Dropout</a:t>
            </a:r>
            <a:endParaRPr lang="en-US" altLang="zh-CN"/>
          </a:p>
          <a:p>
            <a:pPr indent="0" fontAlgn="auto">
              <a:lnSpc>
                <a:spcPct val="150000"/>
              </a:lnSpc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✱</a:t>
            </a:r>
            <a:r>
              <a:rPr lang="zh-CN" altLang="en-US"/>
              <a:t>方法：在邻域聚合的过程中，按照</a:t>
            </a:r>
            <a:r>
              <a:rPr lang="zh-CN" altLang="en-US"/>
              <a:t>特定概率丢弃部分聚集</a:t>
            </a:r>
            <a:r>
              <a:rPr lang="zh-CN" altLang="en-US"/>
              <a:t>信息。</a:t>
            </a:r>
            <a:endParaRPr lang="zh-CN" altLang="en-US"/>
          </a:p>
          <a:p>
            <a:pPr indent="0" fontAlgn="auto">
              <a:lnSpc>
                <a:spcPct val="150000"/>
              </a:lnSpc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✱</a:t>
            </a:r>
            <a:r>
              <a:rPr lang="zh-CN" altLang="en-US"/>
              <a:t>作用：侧重于减少用户和物品间脆弱连通的影响</a:t>
            </a:r>
            <a:endParaRPr lang="en-US" altLang="zh-CN"/>
          </a:p>
          <a:p>
            <a:pPr indent="0" fontAlgn="auto">
              <a:lnSpc>
                <a:spcPct val="150000"/>
              </a:lnSpc>
            </a:pPr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</a:t>
            </a:r>
            <a:r>
              <a:rPr lang="en-US" altLang="zh-CN">
                <a:solidFill>
                  <a:srgbClr val="C00000"/>
                </a:solidFill>
              </a:rPr>
              <a:t>Node Dropout</a:t>
            </a:r>
            <a:endParaRPr lang="en-US" altLang="zh-CN"/>
          </a:p>
          <a:p>
            <a:pPr indent="0" fontAlgn="auto">
              <a:lnSpc>
                <a:spcPct val="150000"/>
              </a:lnSpc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✱</a:t>
            </a:r>
            <a:r>
              <a:rPr lang="zh-CN" altLang="en-US"/>
              <a:t>方法：按照特定概率，随机失活</a:t>
            </a:r>
            <a:r>
              <a:rPr lang="en-US" altLang="zh-CN"/>
              <a:t>A_hat</a:t>
            </a:r>
            <a:r>
              <a:rPr lang="zh-CN" altLang="en-US"/>
              <a:t>中的</a:t>
            </a:r>
            <a:r>
              <a:rPr lang="zh-CN" altLang="en-US"/>
              <a:t>节点。</a:t>
            </a:r>
            <a:endParaRPr lang="zh-CN" altLang="en-US"/>
          </a:p>
          <a:p>
            <a:pPr indent="0" fontAlgn="auto">
              <a:lnSpc>
                <a:spcPct val="150000"/>
              </a:lnSpc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✱</a:t>
            </a:r>
            <a:r>
              <a:rPr lang="zh-CN" altLang="en-US"/>
              <a:t>作用：侧重于减少特定用户或物品的影响</a:t>
            </a:r>
            <a:endParaRPr lang="en-US" altLang="zh-CN"/>
          </a:p>
          <a:p>
            <a:pPr indent="0" fontAlgn="auto">
              <a:lnSpc>
                <a:spcPct val="150000"/>
              </a:lnSpc>
            </a:pPr>
            <a:endParaRPr lang="en-US" altLang="zh-CN"/>
          </a:p>
          <a:p>
            <a:pPr indent="0" fontAlgn="auto">
              <a:lnSpc>
                <a:spcPct val="150000"/>
              </a:lnSpc>
            </a:pPr>
            <a:endParaRPr lang="en-US" altLang="zh-CN"/>
          </a:p>
          <a:p>
            <a:pPr indent="0" fontAlgn="auto">
              <a:lnSpc>
                <a:spcPct val="150000"/>
              </a:lnSpc>
            </a:pP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32100" y="2069465"/>
            <a:ext cx="4509135" cy="5270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4707890" cy="1006475"/>
          </a:xfrm>
        </p:spPr>
        <p:txBody>
          <a:bodyPr/>
          <a:p>
            <a:r>
              <a:rPr lang="zh-CN" altLang="en-US" sz="2800"/>
              <a:t>四、关于工作有效性的</a:t>
            </a:r>
            <a:r>
              <a:rPr lang="zh-CN" altLang="en-US" sz="2800"/>
              <a:t>解释</a:t>
            </a:r>
            <a:endParaRPr lang="zh-CN" altLang="en-US" sz="2800"/>
          </a:p>
        </p:txBody>
      </p:sp>
      <p:sp>
        <p:nvSpPr>
          <p:cNvPr id="5" name="文本框 4"/>
          <p:cNvSpPr txBox="1"/>
          <p:nvPr/>
        </p:nvSpPr>
        <p:spPr>
          <a:xfrm>
            <a:off x="-635" y="740410"/>
            <a:ext cx="12192635" cy="61175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fontAlgn="auto">
              <a:lnSpc>
                <a:spcPct val="150000"/>
              </a:lnSpc>
            </a:pPr>
            <a:r>
              <a:rPr lang="en-US" altLang="zh-CN" b="1"/>
              <a:t>1. </a:t>
            </a:r>
            <a:r>
              <a:rPr lang="zh-CN" altLang="en-US" b="1"/>
              <a:t>在嵌入函数中，仅需花费有限的额外复杂性，即可实现高阶连通性的</a:t>
            </a:r>
            <a:r>
              <a:rPr lang="zh-CN" altLang="en-US" b="1"/>
              <a:t>有效建模。</a:t>
            </a:r>
            <a:endParaRPr lang="zh-CN" altLang="en-US" b="1"/>
          </a:p>
          <a:p>
            <a:pPr indent="0" fontAlgn="auto">
              <a:lnSpc>
                <a:spcPct val="150000"/>
              </a:lnSpc>
            </a:pPr>
            <a:r>
              <a:rPr lang="zh-CN" altLang="en-US"/>
              <a:t>相较于传统</a:t>
            </a:r>
            <a:r>
              <a:rPr lang="en-US" altLang="zh-CN"/>
              <a:t>MF</a:t>
            </a:r>
            <a:r>
              <a:rPr lang="zh-CN" altLang="en-US"/>
              <a:t>，</a:t>
            </a:r>
            <a:r>
              <a:rPr lang="en-US" altLang="zh-CN"/>
              <a:t>NGCF</a:t>
            </a:r>
            <a:r>
              <a:rPr lang="zh-CN" altLang="en-US"/>
              <a:t>的每个嵌入传播层中仅有W1和W2需学习。因此</a:t>
            </a:r>
            <a:r>
              <a:rPr lang="en-US" altLang="zh-CN"/>
              <a:t>NGCF</a:t>
            </a:r>
            <a:r>
              <a:rPr lang="zh-CN" altLang="en-US"/>
              <a:t>为了捕捉交互</a:t>
            </a:r>
            <a:r>
              <a:rPr lang="zh-CN" altLang="en-US"/>
              <a:t>数据的高阶连通性，只多使用了L*2*d_l*d_l-1个参数，复杂度开销</a:t>
            </a:r>
            <a:r>
              <a:rPr lang="zh-CN" altLang="en-US"/>
              <a:t>有限。</a:t>
            </a:r>
            <a:endParaRPr lang="zh-CN" altLang="en-US"/>
          </a:p>
          <a:p>
            <a:pPr indent="0" fontAlgn="auto">
              <a:lnSpc>
                <a:spcPct val="150000"/>
              </a:lnSpc>
            </a:pPr>
            <a:r>
              <a:rPr lang="en-US" altLang="zh-CN" b="1"/>
              <a:t>2. </a:t>
            </a:r>
            <a:r>
              <a:rPr lang="zh-CN" altLang="en-US"/>
              <a:t>实验验证：</a:t>
            </a:r>
            <a:r>
              <a:rPr lang="zh-CN" altLang="en-US" b="1"/>
              <a:t>高阶连通性对于表征学习的</a:t>
            </a:r>
            <a:r>
              <a:rPr lang="zh-CN" altLang="en-US" b="1"/>
              <a:t>有效性</a:t>
            </a:r>
            <a:endParaRPr lang="zh-CN" altLang="en-US" b="1"/>
          </a:p>
          <a:p>
            <a:pPr indent="0" fontAlgn="auto">
              <a:lnSpc>
                <a:spcPct val="150000"/>
              </a:lnSpc>
            </a:pPr>
            <a:r>
              <a:rPr lang="en-US" altLang="zh-CN" b="1"/>
              <a:t>3. </a:t>
            </a:r>
            <a:r>
              <a:rPr lang="zh-CN" altLang="en-US"/>
              <a:t>对于冷启动问题的考量：</a:t>
            </a:r>
            <a:r>
              <a:rPr lang="zh-CN" altLang="en-US" b="1"/>
              <a:t>利用高阶连通性能极大地促进非活跃用户的表示学习</a:t>
            </a:r>
            <a:endParaRPr lang="en-US" altLang="zh-CN"/>
          </a:p>
          <a:p>
            <a:pPr indent="0" fontAlgn="auto">
              <a:lnSpc>
                <a:spcPct val="150000"/>
              </a:lnSpc>
            </a:pP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1895" y="3373755"/>
            <a:ext cx="4933315" cy="278892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0610" y="3373755"/>
            <a:ext cx="4910455" cy="27895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0" y="2891790"/>
            <a:ext cx="12192000" cy="1073785"/>
          </a:xfrm>
        </p:spPr>
        <p:txBody>
          <a:bodyPr>
            <a:normAutofit fontScale="90000"/>
          </a:bodyPr>
          <a:p>
            <a:r>
              <a:rPr lang="zh-CN" altLang="zh-CN" sz="4000">
                <a:latin typeface="Times New Roman" panose="02020603050405020304" charset="0"/>
                <a:cs typeface="Times New Roman" panose="02020603050405020304" charset="0"/>
              </a:rPr>
              <a:t>LightGCN: Simplifying and Powering Graph Convolution Network for Recommendation</a:t>
            </a:r>
            <a:endParaRPr lang="zh-CN" altLang="zh-CN" sz="4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874125" y="4782820"/>
            <a:ext cx="18967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发表年份：</a:t>
            </a:r>
            <a:r>
              <a:rPr lang="en-US" altLang="zh-CN"/>
              <a:t>2020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3488055" y="2523490"/>
            <a:ext cx="52158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通过</a:t>
            </a:r>
            <a:r>
              <a:rPr lang="zh-CN" altLang="en-US">
                <a:solidFill>
                  <a:srgbClr val="C00000"/>
                </a:solidFill>
              </a:rPr>
              <a:t>简化的GCN</a:t>
            </a:r>
            <a:r>
              <a:rPr lang="zh-CN" altLang="en-US"/>
              <a:t>高效建模</a:t>
            </a:r>
            <a:r>
              <a:rPr lang="zh-CN" altLang="en-US">
                <a:solidFill>
                  <a:schemeClr val="tx1"/>
                </a:solidFill>
              </a:rPr>
              <a:t>基于</a:t>
            </a:r>
            <a:r>
              <a:rPr lang="zh-CN" altLang="en-US">
                <a:solidFill>
                  <a:srgbClr val="C00000"/>
                </a:solidFill>
              </a:rPr>
              <a:t>协同过滤</a:t>
            </a:r>
            <a:r>
              <a:rPr lang="zh-CN" altLang="en-US"/>
              <a:t>的嵌入函数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3495040" cy="1006475"/>
          </a:xfrm>
        </p:spPr>
        <p:txBody>
          <a:bodyPr/>
          <a:p>
            <a:r>
              <a:rPr lang="zh-CN" altLang="en-US" sz="2800"/>
              <a:t>一、问题</a:t>
            </a:r>
            <a:r>
              <a:rPr lang="zh-CN" altLang="en-US" sz="2800"/>
              <a:t>导引</a:t>
            </a:r>
            <a:endParaRPr lang="zh-CN" altLang="en-US" sz="2800"/>
          </a:p>
        </p:txBody>
      </p:sp>
      <p:sp>
        <p:nvSpPr>
          <p:cNvPr id="5" name="文本框 4"/>
          <p:cNvSpPr txBox="1"/>
          <p:nvPr/>
        </p:nvSpPr>
        <p:spPr>
          <a:xfrm>
            <a:off x="0" y="1922145"/>
            <a:ext cx="12192000" cy="30137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fontAlgn="auto">
              <a:lnSpc>
                <a:spcPct val="150000"/>
              </a:lnSpc>
            </a:pPr>
            <a:r>
              <a:rPr lang="en-US" altLang="zh-CN" b="1">
                <a:solidFill>
                  <a:schemeClr val="tx1"/>
                </a:solidFill>
              </a:rPr>
              <a:t>1. </a:t>
            </a:r>
            <a:r>
              <a:rPr lang="zh-CN" altLang="en-US" b="1">
                <a:solidFill>
                  <a:schemeClr val="tx1"/>
                </a:solidFill>
              </a:rPr>
              <a:t>问题</a:t>
            </a:r>
            <a:endParaRPr lang="zh-CN" altLang="en-US" b="1">
              <a:solidFill>
                <a:schemeClr val="tx1"/>
              </a:solidFill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>
                <a:solidFill>
                  <a:schemeClr val="tx1"/>
                </a:solidFill>
              </a:rPr>
              <a:t>针对用户</a:t>
            </a:r>
            <a:r>
              <a:rPr lang="en-US" altLang="zh-CN">
                <a:solidFill>
                  <a:schemeClr val="tx1"/>
                </a:solidFill>
              </a:rPr>
              <a:t>-</a:t>
            </a:r>
            <a:r>
              <a:rPr lang="zh-CN" altLang="en-US">
                <a:solidFill>
                  <a:schemeClr val="tx1"/>
                </a:solidFill>
              </a:rPr>
              <a:t>物品交互数据，</a:t>
            </a:r>
            <a:r>
              <a:rPr lang="zh-CN" altLang="en-US">
                <a:solidFill>
                  <a:srgbClr val="C00000"/>
                </a:solidFill>
              </a:rPr>
              <a:t>GCN关于特征转换和非线性激活的设计</a:t>
            </a:r>
            <a:r>
              <a:rPr lang="zh-CN" altLang="en-US">
                <a:solidFill>
                  <a:schemeClr val="tx1"/>
                </a:solidFill>
              </a:rPr>
              <a:t>，未显著提升协同过滤性能的同时，反而</a:t>
            </a:r>
            <a:r>
              <a:rPr lang="zh-CN" altLang="en-US">
                <a:solidFill>
                  <a:srgbClr val="C00000"/>
                </a:solidFill>
              </a:rPr>
              <a:t>徒增训练难度</a:t>
            </a:r>
            <a:r>
              <a:rPr lang="zh-CN" altLang="en-US">
                <a:solidFill>
                  <a:schemeClr val="tx1"/>
                </a:solidFill>
              </a:rPr>
              <a:t>。</a:t>
            </a:r>
            <a:endParaRPr lang="zh-CN" altLang="en-US">
              <a:solidFill>
                <a:schemeClr val="tx1"/>
              </a:solidFill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 b="1">
                <a:solidFill>
                  <a:schemeClr val="tx1"/>
                </a:solidFill>
              </a:rPr>
              <a:t>2. </a:t>
            </a:r>
            <a:r>
              <a:rPr lang="zh-CN" altLang="en-US" b="1">
                <a:solidFill>
                  <a:schemeClr val="tx1"/>
                </a:solidFill>
              </a:rPr>
              <a:t>历史工作</a:t>
            </a:r>
            <a:endParaRPr lang="zh-CN" altLang="en-US" b="1">
              <a:solidFill>
                <a:schemeClr val="tx1"/>
              </a:solidFill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✱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>
                <a:solidFill>
                  <a:schemeClr val="tx1"/>
                </a:solidFill>
              </a:rPr>
              <a:t>考虑</a:t>
            </a:r>
            <a:r>
              <a:rPr lang="en-US" altLang="zh-CN">
                <a:solidFill>
                  <a:schemeClr val="tx1"/>
                </a:solidFill>
              </a:rPr>
              <a:t>GCN</a:t>
            </a:r>
            <a:r>
              <a:rPr lang="zh-CN" altLang="en-US">
                <a:solidFill>
                  <a:schemeClr val="tx1"/>
                </a:solidFill>
              </a:rPr>
              <a:t>的</a:t>
            </a:r>
            <a:r>
              <a:rPr lang="en-US" altLang="zh-CN">
                <a:solidFill>
                  <a:schemeClr val="tx1"/>
                </a:solidFill>
              </a:rPr>
              <a:t>NGCF</a:t>
            </a:r>
            <a:endParaRPr lang="zh-CN" altLang="en-US">
              <a:solidFill>
                <a:schemeClr val="tx1"/>
              </a:solidFill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 b="1"/>
              <a:t>3. </a:t>
            </a:r>
            <a:r>
              <a:rPr lang="zh-CN" altLang="en-US" b="1"/>
              <a:t>工作思路</a:t>
            </a:r>
            <a:endParaRPr lang="zh-CN" altLang="en-US" b="1"/>
          </a:p>
          <a:p>
            <a:pPr indent="0" fontAlgn="auto">
              <a:lnSpc>
                <a:spcPct val="150000"/>
              </a:lnSpc>
            </a:pPr>
            <a:r>
              <a:rPr lang="zh-CN" altLang="en-US"/>
              <a:t>在GCN中</a:t>
            </a:r>
            <a:r>
              <a:rPr lang="zh-CN" altLang="en-US">
                <a:solidFill>
                  <a:srgbClr val="C00000"/>
                </a:solidFill>
              </a:rPr>
              <a:t>仅需保留邻域聚合和多层线性传播</a:t>
            </a:r>
            <a:r>
              <a:rPr lang="zh-CN" altLang="en-US"/>
              <a:t>等核心部分，即可在用户-物品交互图上递归学习节点不同抽象层次的表征。然后将所有层上学习到的节点表征</a:t>
            </a:r>
            <a:r>
              <a:rPr lang="zh-CN" altLang="en-US">
                <a:solidFill>
                  <a:srgbClr val="C00000"/>
                </a:solidFill>
              </a:rPr>
              <a:t>加权求和</a:t>
            </a:r>
            <a:r>
              <a:rPr lang="zh-CN" altLang="en-US"/>
              <a:t>，即可获得最终</a:t>
            </a:r>
            <a:r>
              <a:rPr lang="zh-CN" altLang="en-US"/>
              <a:t>的嵌入矩阵。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3495040" cy="1006475"/>
          </a:xfrm>
        </p:spPr>
        <p:txBody>
          <a:bodyPr/>
          <a:p>
            <a:r>
              <a:rPr lang="zh-CN" altLang="en-US" sz="2800"/>
              <a:t>二、模型</a:t>
            </a:r>
            <a:r>
              <a:rPr lang="zh-CN" altLang="en-US" sz="2800"/>
              <a:t>架构</a:t>
            </a:r>
            <a:endParaRPr lang="zh-CN" altLang="en-US" sz="28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12255" y="1744345"/>
            <a:ext cx="5380355" cy="464439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0" y="1347470"/>
            <a:ext cx="6541135" cy="54381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fontAlgn="auto">
              <a:lnSpc>
                <a:spcPct val="150000"/>
              </a:lnSpc>
            </a:pPr>
            <a:r>
              <a:rPr lang="en-US" altLang="zh-CN" b="1"/>
              <a:t>1. </a:t>
            </a:r>
            <a:r>
              <a:rPr lang="zh-CN" altLang="en-US" b="1"/>
              <a:t>嵌入层</a:t>
            </a:r>
            <a:r>
              <a:rPr lang="zh-CN" altLang="en-US"/>
              <a:t>（用户嵌入层</a:t>
            </a:r>
            <a:r>
              <a:rPr lang="en-US" altLang="zh-CN"/>
              <a:t>+</a:t>
            </a:r>
            <a:r>
              <a:rPr lang="zh-CN" altLang="en-US"/>
              <a:t>物品嵌入</a:t>
            </a:r>
            <a:r>
              <a:rPr lang="zh-CN" altLang="en-US"/>
              <a:t>层）</a:t>
            </a:r>
            <a:endParaRPr lang="zh-CN" altLang="en-US"/>
          </a:p>
          <a:p>
            <a:pPr indent="0" fontAlgn="auto">
              <a:lnSpc>
                <a:spcPct val="150000"/>
              </a:lnSpc>
            </a:pPr>
            <a:r>
              <a:rPr lang="en-US" altLang="zh-CN" b="1"/>
              <a:t>2. </a:t>
            </a:r>
            <a:r>
              <a:rPr lang="zh-CN" altLang="en-US" b="1"/>
              <a:t>基于堆叠图卷积层的递归邻域聚合</a:t>
            </a:r>
            <a:r>
              <a:rPr lang="zh-CN" altLang="en-US" b="1"/>
              <a:t>过程</a:t>
            </a:r>
            <a:endParaRPr lang="zh-CN" altLang="en-US" b="1"/>
          </a:p>
          <a:p>
            <a:pPr indent="0" fontAlgn="auto">
              <a:lnSpc>
                <a:spcPct val="150000"/>
              </a:lnSpc>
            </a:pPr>
            <a:r>
              <a:rPr lang="zh-CN" altLang="en-US">
                <a:solidFill>
                  <a:srgbClr val="C00000"/>
                </a:solidFill>
              </a:rPr>
              <a:t>矩阵形式的传播规则</a:t>
            </a:r>
            <a:r>
              <a:rPr lang="zh-CN" altLang="en-US"/>
              <a:t>为：</a:t>
            </a:r>
            <a:endParaRPr lang="zh-CN" altLang="en-US"/>
          </a:p>
          <a:p>
            <a:pPr indent="0" fontAlgn="auto">
              <a:lnSpc>
                <a:spcPct val="150000"/>
              </a:lnSpc>
            </a:pPr>
            <a:endParaRPr lang="zh-CN" altLang="en-US"/>
          </a:p>
          <a:p>
            <a:pPr indent="0" fontAlgn="auto">
              <a:lnSpc>
                <a:spcPct val="150000"/>
              </a:lnSpc>
            </a:pPr>
            <a:endParaRPr lang="zh-CN" altLang="en-US"/>
          </a:p>
          <a:p>
            <a:pPr indent="0" fontAlgn="auto">
              <a:lnSpc>
                <a:spcPct val="150000"/>
              </a:lnSpc>
            </a:pPr>
            <a:endParaRPr lang="zh-CN" altLang="en-US"/>
          </a:p>
          <a:p>
            <a:pPr indent="0" fontAlgn="auto">
              <a:lnSpc>
                <a:spcPct val="150000"/>
              </a:lnSpc>
            </a:pPr>
            <a:endParaRPr lang="zh-CN" altLang="en-US"/>
          </a:p>
          <a:p>
            <a:pPr indent="0" fontAlgn="auto">
              <a:lnSpc>
                <a:spcPct val="150000"/>
              </a:lnSpc>
            </a:pPr>
            <a:r>
              <a:rPr lang="en-US" altLang="zh-CN" b="1"/>
              <a:t>3. </a:t>
            </a:r>
            <a:r>
              <a:rPr lang="zh-CN" altLang="en-US" b="1"/>
              <a:t>嵌入组合</a:t>
            </a:r>
            <a:r>
              <a:rPr lang="zh-CN" altLang="en-US" b="1"/>
              <a:t>层</a:t>
            </a:r>
            <a:endParaRPr lang="zh-CN" altLang="en-US" b="1"/>
          </a:p>
          <a:p>
            <a:pPr indent="0" fontAlgn="auto">
              <a:lnSpc>
                <a:spcPct val="150000"/>
              </a:lnSpc>
            </a:pPr>
            <a:r>
              <a:rPr lang="zh-CN" altLang="en-US"/>
              <a:t>通过</a:t>
            </a:r>
            <a:r>
              <a:rPr lang="zh-CN" altLang="en-US">
                <a:solidFill>
                  <a:srgbClr val="C00000"/>
                </a:solidFill>
              </a:rPr>
              <a:t>加权求和</a:t>
            </a:r>
            <a:r>
              <a:rPr lang="zh-CN" altLang="en-US"/>
              <a:t>的方式，组合不同抽象层次的嵌入结果，超参</a:t>
            </a:r>
            <a:r>
              <a:rPr lang="en-US" altLang="zh-CN"/>
              <a:t>K</a:t>
            </a:r>
            <a:r>
              <a:rPr lang="zh-CN" altLang="en-US"/>
              <a:t>的经验取值为</a:t>
            </a:r>
            <a:r>
              <a:rPr lang="en-US" altLang="zh-CN"/>
              <a:t>1/(k+1)</a:t>
            </a:r>
            <a:r>
              <a:rPr lang="zh-CN" altLang="en-US"/>
              <a:t>。</a:t>
            </a:r>
            <a:endParaRPr lang="zh-CN" altLang="en-US"/>
          </a:p>
          <a:p>
            <a:pPr indent="0" fontAlgn="auto">
              <a:lnSpc>
                <a:spcPct val="150000"/>
              </a:lnSpc>
            </a:pPr>
            <a:endParaRPr lang="zh-CN" altLang="en-US"/>
          </a:p>
          <a:p>
            <a:pPr indent="0" fontAlgn="auto">
              <a:lnSpc>
                <a:spcPct val="150000"/>
              </a:lnSpc>
            </a:pPr>
            <a:r>
              <a:rPr lang="en-US" altLang="zh-CN" b="1"/>
              <a:t>4. </a:t>
            </a:r>
            <a:r>
              <a:rPr lang="zh-CN" altLang="en-US" b="1"/>
              <a:t>预测输出层</a:t>
            </a:r>
            <a:endParaRPr lang="zh-CN" altLang="en-US" b="1"/>
          </a:p>
          <a:p>
            <a:pPr indent="0" fontAlgn="auto">
              <a:lnSpc>
                <a:spcPct val="150000"/>
              </a:lnSpc>
            </a:pPr>
            <a:r>
              <a:rPr lang="zh-CN" altLang="en-US"/>
              <a:t>通过</a:t>
            </a:r>
            <a:r>
              <a:rPr lang="zh-CN" altLang="en-US">
                <a:solidFill>
                  <a:srgbClr val="C00000"/>
                </a:solidFill>
              </a:rPr>
              <a:t>点积</a:t>
            </a:r>
            <a:r>
              <a:rPr lang="zh-CN" altLang="en-US"/>
              <a:t>的方式，估计用户对物品的</a:t>
            </a:r>
            <a:r>
              <a:rPr lang="zh-CN" altLang="en-US"/>
              <a:t>偏好。</a:t>
            </a:r>
            <a:endParaRPr lang="zh-CN" altLang="en-US"/>
          </a:p>
          <a:p>
            <a:pPr indent="0" fontAlgn="auto">
              <a:lnSpc>
                <a:spcPct val="150000"/>
              </a:lnSpc>
            </a:pPr>
            <a:endParaRPr lang="en-US" altLang="zh-CN"/>
          </a:p>
          <a:p>
            <a:pPr indent="0" fontAlgn="auto">
              <a:lnSpc>
                <a:spcPct val="150000"/>
              </a:lnSpc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rcRect t="21834" b="24764"/>
          <a:stretch>
            <a:fillRect/>
          </a:stretch>
        </p:blipFill>
        <p:spPr>
          <a:xfrm>
            <a:off x="2487295" y="2242185"/>
            <a:ext cx="3088640" cy="3587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52725"/>
            <a:ext cx="6550660" cy="152590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805" y="5561965"/>
            <a:ext cx="5353685" cy="4826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65985" y="5065395"/>
            <a:ext cx="2219325" cy="57594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4203700" cy="1006475"/>
          </a:xfrm>
        </p:spPr>
        <p:txBody>
          <a:bodyPr/>
          <a:p>
            <a:r>
              <a:rPr lang="zh-CN" altLang="en-US" sz="2800"/>
              <a:t>三、联系与</a:t>
            </a:r>
            <a:r>
              <a:rPr lang="zh-CN" altLang="en-US" sz="2800"/>
              <a:t>区别</a:t>
            </a:r>
            <a:endParaRPr lang="zh-CN" altLang="en-US" sz="2800"/>
          </a:p>
        </p:txBody>
      </p:sp>
      <p:sp>
        <p:nvSpPr>
          <p:cNvPr id="5" name="文本框 4"/>
          <p:cNvSpPr txBox="1"/>
          <p:nvPr/>
        </p:nvSpPr>
        <p:spPr>
          <a:xfrm>
            <a:off x="0" y="1208405"/>
            <a:ext cx="12191365" cy="44411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fontAlgn="auto">
              <a:lnSpc>
                <a:spcPct val="150000"/>
              </a:lnSpc>
            </a:pPr>
            <a:r>
              <a:rPr lang="en-US" altLang="zh-CN" b="1"/>
              <a:t>1. </a:t>
            </a:r>
            <a:r>
              <a:rPr lang="zh-CN" altLang="en-US" b="1"/>
              <a:t>同</a:t>
            </a:r>
            <a:r>
              <a:rPr lang="en-US" altLang="zh-CN" b="1"/>
              <a:t>NGCF</a:t>
            </a:r>
            <a:r>
              <a:rPr lang="zh-CN" altLang="en-US" b="1"/>
              <a:t>的区别</a:t>
            </a:r>
            <a:endParaRPr lang="zh-CN" altLang="en-US" b="1"/>
          </a:p>
          <a:p>
            <a:pPr indent="0" fontAlgn="auto">
              <a:lnSpc>
                <a:spcPct val="150000"/>
              </a:lnSpc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✱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 LightGCN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在传播规则中</a:t>
            </a:r>
            <a:r>
              <a:rPr lang="zh-CN" altLang="en-US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无需考虑自连接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✱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LGC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中</a:t>
            </a:r>
            <a:r>
              <a:rPr lang="zh-CN" altLang="en-US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敲除了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特征转换权重</a:t>
            </a:r>
            <a:r>
              <a:rPr lang="en-US" altLang="zh-CN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W1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、</a:t>
            </a:r>
            <a:r>
              <a:rPr lang="en-US" altLang="zh-CN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W2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，以及</a:t>
            </a:r>
            <a:r>
              <a:rPr lang="zh-CN" altLang="en-US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非线性激活函数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✱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 LightGCN</a:t>
            </a:r>
            <a:r>
              <a:rPr lang="zh-CN" altLang="en-US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不需要</a:t>
            </a:r>
            <a:r>
              <a:rPr lang="en-US" altLang="zh-CN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Message &amp; Node Dropout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，针对嵌入的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L2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正则化就足以应对过拟合问题。</a:t>
            </a:r>
            <a:endParaRPr lang="en-US" altLang="zh-CN">
              <a:solidFill>
                <a:srgbClr val="C00000"/>
              </a:solidFill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 b="1">
                <a:solidFill>
                  <a:schemeClr val="tx1"/>
                </a:solidFill>
              </a:rPr>
              <a:t>2. </a:t>
            </a:r>
            <a:r>
              <a:rPr lang="zh-CN" altLang="en-US" b="1">
                <a:solidFill>
                  <a:schemeClr val="tx1"/>
                </a:solidFill>
              </a:rPr>
              <a:t>同</a:t>
            </a:r>
            <a:r>
              <a:rPr lang="en-US" altLang="zh-CN" b="1">
                <a:solidFill>
                  <a:schemeClr val="tx1"/>
                </a:solidFill>
              </a:rPr>
              <a:t>APPNP</a:t>
            </a:r>
            <a:r>
              <a:rPr lang="zh-CN" altLang="en-US" b="1">
                <a:solidFill>
                  <a:schemeClr val="tx1"/>
                </a:solidFill>
              </a:rPr>
              <a:t>的</a:t>
            </a:r>
            <a:r>
              <a:rPr lang="zh-CN" altLang="en-US" b="1">
                <a:solidFill>
                  <a:schemeClr val="tx1"/>
                </a:solidFill>
              </a:rPr>
              <a:t>联系</a:t>
            </a:r>
            <a:endParaRPr lang="zh-CN" altLang="en-US" b="1">
              <a:solidFill>
                <a:schemeClr val="tx1"/>
              </a:solidFill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✱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 LightGCN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通过加权和不同层次嵌入结果的方式，用于防范长距离传播下的过平滑问题，这同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APPNP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不谋而合。</a:t>
            </a:r>
            <a:endParaRPr lang="zh-CN" altLang="en-US"/>
          </a:p>
          <a:p>
            <a:pPr indent="0" fontAlgn="auto">
              <a:lnSpc>
                <a:spcPct val="150000"/>
              </a:lnSpc>
            </a:pPr>
            <a:endParaRPr lang="en-US" altLang="zh-CN"/>
          </a:p>
          <a:p>
            <a:pPr indent="0" fontAlgn="auto">
              <a:lnSpc>
                <a:spcPct val="150000"/>
              </a:lnSpc>
            </a:pPr>
            <a:endParaRPr lang="en-US" altLang="zh-CN"/>
          </a:p>
          <a:p>
            <a:pPr indent="0" fontAlgn="auto">
              <a:lnSpc>
                <a:spcPct val="150000"/>
              </a:lnSpc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76270" y="3858260"/>
            <a:ext cx="5840095" cy="11747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270" y="5123180"/>
            <a:ext cx="5839460" cy="52641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commondata" val="eyJoZGlkIjoiYzkxZTljNWQ5OWNlNjkwODViY2UyNzJkMDhjNzAzOGY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3682</Words>
  <Application>WPS 演示</Application>
  <PresentationFormat>宽屏</PresentationFormat>
  <Paragraphs>182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Arial</vt:lpstr>
      <vt:lpstr>宋体</vt:lpstr>
      <vt:lpstr>Wingdings</vt:lpstr>
      <vt:lpstr>Times New Roman</vt:lpstr>
      <vt:lpstr>微软雅黑</vt:lpstr>
      <vt:lpstr>Calibri</vt:lpstr>
      <vt:lpstr>Arial Unicode MS</vt:lpstr>
      <vt:lpstr>WPS</vt:lpstr>
      <vt:lpstr>Neural Graph Collaborative Filtering</vt:lpstr>
      <vt:lpstr>一、问题导引</vt:lpstr>
      <vt:lpstr>二、模型架构</vt:lpstr>
      <vt:lpstr>三、补充声明</vt:lpstr>
      <vt:lpstr>四、关于工作有效性的解释</vt:lpstr>
      <vt:lpstr>LightGCN: Simplifying and Powering Graph Convolution Network for Recommendation</vt:lpstr>
      <vt:lpstr>一、问题导引</vt:lpstr>
      <vt:lpstr>二、模型架构</vt:lpstr>
      <vt:lpstr>三、联系与区别</vt:lpstr>
      <vt:lpstr>四、关于工作有效性的解释</vt:lpstr>
      <vt:lpstr>五、关于工作有效性的解释</vt:lpstr>
      <vt:lpstr>基于torch的NGCF代码实践</vt:lpstr>
      <vt:lpstr>一、数据处理</vt:lpstr>
      <vt:lpstr>二、迭代训练</vt:lpstr>
      <vt:lpstr>三、测试评估</vt:lpstr>
      <vt:lpstr>三、测试评估</vt:lpstr>
      <vt:lpstr>三、测试评估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Rain1700</dc:creator>
  <cp:lastModifiedBy>Eternityシ浅忆</cp:lastModifiedBy>
  <cp:revision>184</cp:revision>
  <dcterms:created xsi:type="dcterms:W3CDTF">2023-08-09T12:44:00Z</dcterms:created>
  <dcterms:modified xsi:type="dcterms:W3CDTF">2024-07-07T02:16:47Z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2052-12.1.0.16929</vt:lpwstr>
  </property>
</Properties>
</file>