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emf" ContentType="image/x-emf"/>
  <Default Extension="rels" ContentType="application/vnd.openxmlformats-package.relationships+xml"/>
  <Override PartName="/customXml/itemProps129.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351" r:id="rId3"/>
    <p:sldId id="271" r:id="rId5"/>
    <p:sldId id="379" r:id="rId6"/>
    <p:sldId id="380" r:id="rId7"/>
    <p:sldId id="382" r:id="rId8"/>
    <p:sldId id="409" r:id="rId9"/>
    <p:sldId id="437" r:id="rId10"/>
    <p:sldId id="443" r:id="rId11"/>
    <p:sldId id="438" r:id="rId12"/>
    <p:sldId id="444" r:id="rId13"/>
    <p:sldId id="449" r:id="rId14"/>
    <p:sldId id="452" r:id="rId15"/>
    <p:sldId id="454" r:id="rId16"/>
    <p:sldId id="446" r:id="rId17"/>
    <p:sldId id="455" r:id="rId18"/>
    <p:sldId id="456" r:id="rId19"/>
    <p:sldId id="457" r:id="rId20"/>
    <p:sldId id="331" r:id="rId21"/>
    <p:sldId id="447" r:id="rId22"/>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6"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97EBF"/>
    <a:srgbClr val="1C50A2"/>
    <a:srgbClr val="C81D31"/>
    <a:srgbClr val="EBF0F8"/>
    <a:srgbClr val="0A76B8"/>
    <a:srgbClr val="335485"/>
    <a:srgbClr val="2D416C"/>
    <a:srgbClr val="FF93AF"/>
    <a:srgbClr val="5BC6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6182" autoAdjust="0"/>
  </p:normalViewPr>
  <p:slideViewPr>
    <p:cSldViewPr snapToGrid="0" showGuides="1">
      <p:cViewPr varScale="1">
        <p:scale>
          <a:sx n="114" d="100"/>
          <a:sy n="114" d="100"/>
        </p:scale>
        <p:origin x="-474" y="-96"/>
      </p:cViewPr>
      <p:guideLst>
        <p:guide orient="horz" pos="2056"/>
        <p:guide pos="3839"/>
      </p:guideLst>
    </p:cSldViewPr>
  </p:slideViewPr>
  <p:notesTextViewPr>
    <p:cViewPr>
      <p:scale>
        <a:sx n="3" d="2"/>
        <a:sy n="3" d="2"/>
      </p:scale>
      <p:origin x="0" y="0"/>
    </p:cViewPr>
  </p:notesTextViewPr>
  <p:sorterViewPr>
    <p:cViewPr varScale="1">
      <p:scale>
        <a:sx n="1" d="1"/>
        <a:sy n="1" d="1"/>
      </p:scale>
      <p:origin x="0" y="-621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130.xml"/><Relationship Id="rId27" Type="http://schemas.openxmlformats.org/officeDocument/2006/relationships/customXml" Target="../customXml/item1.xml"/><Relationship Id="rId26" Type="http://schemas.openxmlformats.org/officeDocument/2006/relationships/customXmlProps" Target="../customXml/itemProps129.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在跨模态对齐模块中，物品不同模态表征间的两两对齐，即能保证</a:t>
            </a:r>
            <a:r>
              <a:rPr lang="zh-CN" altLang="en-US"/>
              <a:t>后续加权和融合方式的可行性，也能相互促进不同模态编码器的有益特征提炼能力。</a:t>
            </a:r>
            <a:endParaRPr lang="zh-CN" altLang="en-US"/>
          </a:p>
          <a:p>
            <a:r>
              <a:rPr lang="zh-CN" altLang="en-US"/>
              <a:t>而在跨环境不变学习模块中，通过最小化不同环境下的</a:t>
            </a:r>
            <a:r>
              <a:rPr lang="zh-CN" altLang="en-US"/>
              <a:t>损失期望，不仅能够增强多模态编码器提炼</a:t>
            </a:r>
            <a:r>
              <a:rPr lang="zh-CN" altLang="en-US"/>
              <a:t>模态内容中</a:t>
            </a:r>
            <a:r>
              <a:rPr lang="zh-CN" altLang="en-US"/>
              <a:t>有益特征的能力，还能更鲁棒地学习模型无关的用户</a:t>
            </a:r>
            <a:r>
              <a:rPr lang="zh-CN" altLang="en-US"/>
              <a:t>不变偏好。</a:t>
            </a:r>
            <a:endParaRPr lang="zh-CN" altLang="en-US"/>
          </a:p>
          <a:p>
            <a:r>
              <a:rPr lang="zh-CN" altLang="en-US"/>
              <a:t>其实，换一个角度思考，我认为</a:t>
            </a:r>
            <a:r>
              <a:rPr lang="en-US" altLang="zh-CN"/>
              <a:t>MILK</a:t>
            </a:r>
            <a:r>
              <a:rPr lang="zh-CN" altLang="en-US"/>
              <a:t>也是在学习对物品</a:t>
            </a:r>
            <a:r>
              <a:rPr lang="zh-CN" altLang="en-US"/>
              <a:t>现存模态中显著特征敏感的用户表征。也就是说，</a:t>
            </a:r>
            <a:r>
              <a:rPr lang="en-US" altLang="zh-CN"/>
              <a:t>MILK</a:t>
            </a:r>
            <a:r>
              <a:rPr lang="zh-CN" altLang="en-US"/>
              <a:t>本质上是从如何充分利用物品可用模态内容的角度出发，来考虑物品侧的模态缺失</a:t>
            </a:r>
            <a:r>
              <a:rPr lang="zh-CN" altLang="en-US"/>
              <a:t>问题。</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MILK</a:t>
            </a:r>
            <a:r>
              <a:rPr lang="zh-CN" altLang="en-US"/>
              <a:t>在训练阶段需要足够数量的完整模态物品，用于确保多模态编码器提炼有益模态特征的能力，从而进一步提升用户不变偏好的鲁棒性建模</a:t>
            </a:r>
            <a:r>
              <a:rPr lang="zh-CN" altLang="en-US"/>
              <a:t>质量。</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CI2MG</a:t>
            </a:r>
            <a:r>
              <a:rPr lang="zh-CN" altLang="en-US"/>
              <a:t>通过结合同模态和跨模态生成结果，最终获得了更可用的物品缺失模态表征。一方面，可以通过学习如何重构生成完全模态物品的不同模态表征，使得模型可以更好地利用来自近邻的同模态特征和自身的跨模态共性特征，来补齐目标物品的缺失模态。另一方面，通过对比自监督学习同模态和跨模态生成结果，可以相互促进彼此的重构生成能力，某种程度上缓解了生成监督信号不足的问题。此外，根据用户的不同模态偏好表征和物品的不同模态重构表征，对模型进行推荐任务相关的损失约束，也确保了模态能够重构生成更有益的物品不同模态表征，从而</a:t>
            </a:r>
            <a:r>
              <a:rPr lang="zh-CN" altLang="en-US"/>
              <a:t>缓解冗余模态特征的负面</a:t>
            </a:r>
            <a:r>
              <a:rPr lang="zh-CN" altLang="en-US"/>
              <a:t>影响。</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对于物品的缺失模态而言，基于最优传输优化的跨模态生成方法，更有利于跨模态恢复缺失模态中的共性特征。而</a:t>
            </a:r>
            <a:r>
              <a:rPr lang="zh-CN" altLang="en-US">
                <a:sym typeface="+mn-ea"/>
              </a:rPr>
              <a:t>基于超图卷积的同模态生成模块，则更有利于充分利用近邻物品的同模态内容，来恢复缺失模态中的模态特定特征。然而，在</a:t>
            </a:r>
            <a:r>
              <a:rPr lang="en-US" altLang="zh-CN">
                <a:sym typeface="+mn-ea"/>
              </a:rPr>
              <a:t>CI2MG</a:t>
            </a:r>
            <a:r>
              <a:rPr lang="zh-CN" altLang="en-US">
                <a:sym typeface="+mn-ea"/>
              </a:rPr>
              <a:t>模型</a:t>
            </a:r>
            <a:r>
              <a:rPr lang="zh-CN" altLang="en-US">
                <a:sym typeface="+mn-ea"/>
              </a:rPr>
              <a:t>中，基于</a:t>
            </a:r>
            <a:r>
              <a:rPr lang="zh-CN" altLang="en-US">
                <a:sym typeface="+mn-ea"/>
              </a:rPr>
              <a:t>不同潜在聚类原型的若干超边，实际上可能捕捉了耦合的模态</a:t>
            </a:r>
            <a:r>
              <a:rPr lang="zh-CN" altLang="en-US">
                <a:sym typeface="+mn-ea"/>
              </a:rPr>
              <a:t>特定特征和共性特征，缺乏充分挖掘模态特定显著特征的细粒度，而这也恰恰是跨模态生成方法所不擅长</a:t>
            </a:r>
            <a:r>
              <a:rPr lang="zh-CN" altLang="en-US">
                <a:sym typeface="+mn-ea"/>
              </a:rPr>
              <a:t>的。</a:t>
            </a:r>
            <a:endParaRPr lang="zh-CN" altLang="en-US">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noProof="0" dirty="0">
                <a:ln>
                  <a:noFill/>
                </a:ln>
                <a:solidFill>
                  <a:schemeClr val="bg1"/>
                </a:solidFill>
                <a:effectLst/>
                <a:uLnTx/>
                <a:uFillTx/>
                <a:latin typeface="思源宋体 CN Heavy" panose="02020400000000000000" charset="-122"/>
                <a:ea typeface="思源宋体 CN Heavy" panose="02020400000000000000" charset="-122"/>
                <a:sym typeface="+mn-ea"/>
              </a:rPr>
              <a:t>传统推荐</a:t>
            </a:r>
            <a:r>
              <a:rPr lang="zh-CN" noProof="0" dirty="0">
                <a:ln>
                  <a:noFill/>
                </a:ln>
                <a:solidFill>
                  <a:schemeClr val="bg1"/>
                </a:solidFill>
                <a:effectLst/>
                <a:uLnTx/>
                <a:uFillTx/>
                <a:latin typeface="思源宋体 CN Heavy" panose="02020400000000000000" charset="-122"/>
                <a:ea typeface="思源宋体 CN Heavy" panose="02020400000000000000" charset="-122"/>
                <a:sym typeface="+mn-ea"/>
              </a:rPr>
              <a:t>算法</a:t>
            </a:r>
            <a:r>
              <a:rPr noProof="0" dirty="0">
                <a:ln>
                  <a:noFill/>
                </a:ln>
                <a:solidFill>
                  <a:schemeClr val="bg1"/>
                </a:solidFill>
                <a:effectLst/>
                <a:uLnTx/>
                <a:uFillTx/>
                <a:latin typeface="思源宋体 CN Heavy" panose="02020400000000000000" charset="-122"/>
                <a:ea typeface="思源宋体 CN Heavy" panose="02020400000000000000" charset="-122"/>
                <a:sym typeface="+mn-ea"/>
              </a:rPr>
              <a:t>在应对信息过载问题</a:t>
            </a:r>
            <a:r>
              <a:rPr lang="zh-CN" noProof="0" dirty="0">
                <a:ln>
                  <a:noFill/>
                </a:ln>
                <a:solidFill>
                  <a:schemeClr val="bg1"/>
                </a:solidFill>
                <a:effectLst/>
                <a:uLnTx/>
                <a:uFillTx/>
                <a:latin typeface="思源宋体 CN Heavy" panose="02020400000000000000" charset="-122"/>
                <a:ea typeface="思源宋体 CN Heavy" panose="02020400000000000000" charset="-122"/>
                <a:sym typeface="+mn-ea"/>
              </a:rPr>
              <a:t>时</a:t>
            </a:r>
            <a:r>
              <a:rPr noProof="0" dirty="0">
                <a:ln>
                  <a:noFill/>
                </a:ln>
                <a:solidFill>
                  <a:schemeClr val="bg1"/>
                </a:solidFill>
                <a:effectLst/>
                <a:uLnTx/>
                <a:uFillTx/>
                <a:latin typeface="思源宋体 CN Heavy" panose="02020400000000000000" charset="-122"/>
                <a:ea typeface="思源宋体 CN Heavy" panose="02020400000000000000" charset="-122"/>
                <a:sym typeface="+mn-ea"/>
              </a:rPr>
              <a:t>，存在数据稀疏性和冷启动方面的性能瓶颈</a:t>
            </a:r>
            <a:r>
              <a:rPr lang="zh-CN" noProof="0" dirty="0">
                <a:ln>
                  <a:noFill/>
                </a:ln>
                <a:solidFill>
                  <a:schemeClr val="bg1"/>
                </a:solidFill>
                <a:effectLst/>
                <a:uLnTx/>
                <a:uFillTx/>
                <a:latin typeface="思源宋体 CN Heavy" panose="02020400000000000000" charset="-122"/>
                <a:ea typeface="思源宋体 CN Heavy" panose="02020400000000000000" charset="-122"/>
                <a:sym typeface="+mn-ea"/>
              </a:rPr>
              <a:t>。一个显而易见的事实是，人类通过处理模态信号（比如，图像、文本和音频）来感知世界。因此，这启发研究人员可以通过引入多媒体数据作为辅助信息，用于增强推荐模型在数据稀疏情形下关于用户偏好和物品</a:t>
            </a:r>
            <a:r>
              <a:rPr lang="zh-CN" noProof="0" dirty="0">
                <a:ln>
                  <a:noFill/>
                </a:ln>
                <a:solidFill>
                  <a:schemeClr val="bg1"/>
                </a:solidFill>
                <a:effectLst/>
                <a:uLnTx/>
                <a:uFillTx/>
                <a:latin typeface="思源宋体 CN Heavy" panose="02020400000000000000" charset="-122"/>
                <a:ea typeface="思源宋体 CN Heavy" panose="02020400000000000000" charset="-122"/>
                <a:sym typeface="+mn-ea"/>
              </a:rPr>
              <a:t>特征的表达能力。</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一般而言，多模态推荐系统的工作流程主要有：模态原始特征提取、多模态特征交互以及推荐预测。我们</a:t>
            </a:r>
            <a:r>
              <a:rPr lang="zh-CN" altLang="en-US"/>
              <a:t>可以根据是否使用预训练的模态原始特征提取器，将多模态推荐模型划分为两阶段和端到端类型。实际上，</a:t>
            </a:r>
            <a:r>
              <a:rPr lang="zh-CN" altLang="en-US">
                <a:sym typeface="+mn-ea"/>
              </a:rPr>
              <a:t>多模态推荐作为应对交互数据稀疏性问题的方法之一</a:t>
            </a:r>
            <a:r>
              <a:rPr lang="zh-CN" altLang="en-US"/>
              <a:t>，其主要优势体现在：</a:t>
            </a:r>
            <a:r>
              <a:rPr lang="zh-CN" altLang="en-US"/>
              <a:t>它即可以通过挖掘多模态数据之间的互补信息，增强对物品各个方面的信息理解；也可以根据用户的历史交互数据，协同学习用户在不同模态上的细粒度偏好。</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传统多模态推荐系统，通常假设每个物品都与完整模态相关联，忽略了现实场景中普遍存在的模态缺失问题。比如，在抖音平台中，用户可能会上传一个没有文本描述的微视频，可能会上传一段没有视频和文本描述的特殊音频，也可能</a:t>
            </a:r>
            <a:r>
              <a:rPr lang="zh-CN" altLang="en-US"/>
              <a:t>上传的微视频没有声音或者噪声太大</a:t>
            </a:r>
            <a:r>
              <a:rPr lang="zh-CN" altLang="en-US"/>
              <a:t>从而导致音频不可用。</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实际上，物品侧的模态内容随机缺失问题，可能会导致传统的多模态推荐</a:t>
            </a:r>
            <a:r>
              <a:rPr lang="zh-CN" altLang="en-US"/>
              <a:t>模型无法全面理解正例物品各个方面的固有特征，使得</a:t>
            </a:r>
            <a:r>
              <a:rPr lang="zh-CN" altLang="en-US"/>
              <a:t>模型难以根据历史交互记录学习建模用户的真实偏好，从而严重影响推荐性能</a:t>
            </a:r>
            <a:r>
              <a:rPr lang="zh-CN" altLang="en-US"/>
              <a:t>表现。</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当前，面向模态缺失的多模态推荐算法研究，主要有鲁棒的表示学习和缺失模态生成这两类解决</a:t>
            </a:r>
            <a:r>
              <a:rPr lang="zh-CN" altLang="en-US"/>
              <a:t>方法。其中，</a:t>
            </a:r>
            <a:r>
              <a:rPr lang="en-US" altLang="zh-CN"/>
              <a:t>...</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1" descr="微信图片_20211207152454"/>
          <p:cNvPicPr>
            <a:picLocks noChangeAspect="1"/>
          </p:cNvPicPr>
          <p:nvPr userDrawn="1"/>
        </p:nvPicPr>
        <p:blipFill>
          <a:blip r:embed="rId2"/>
          <a:stretch>
            <a:fillRect/>
          </a:stretch>
        </p:blipFill>
        <p:spPr>
          <a:xfrm>
            <a:off x="635" y="0"/>
            <a:ext cx="12192000" cy="685800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页">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835" name="Rectangle 627"/>
          <p:cNvSpPr>
            <a:spLocks noChangeArrowheads="1"/>
          </p:cNvSpPr>
          <p:nvPr userDrawn="1"/>
        </p:nvSpPr>
        <p:spPr bwMode="auto">
          <a:xfrm>
            <a:off x="-34944" y="13548"/>
            <a:ext cx="12195175" cy="6861175"/>
          </a:xfrm>
          <a:prstGeom prst="rect">
            <a:avLst/>
          </a:prstGeom>
          <a:solidFill>
            <a:srgbClr val="D3E8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nvGrpSpPr>
          <p:cNvPr id="665" name="组合 664"/>
          <p:cNvGrpSpPr/>
          <p:nvPr userDrawn="1"/>
        </p:nvGrpSpPr>
        <p:grpSpPr>
          <a:xfrm>
            <a:off x="3930426" y="1261176"/>
            <a:ext cx="4308700" cy="2229383"/>
            <a:chOff x="5434013" y="2547938"/>
            <a:chExt cx="6335713" cy="3278188"/>
          </a:xfrm>
        </p:grpSpPr>
        <p:sp>
          <p:nvSpPr>
            <p:cNvPr id="672" name="Freeform 634"/>
            <p:cNvSpPr>
              <a:spLocks noEditPoints="1"/>
            </p:cNvSpPr>
            <p:nvPr userDrawn="1"/>
          </p:nvSpPr>
          <p:spPr bwMode="auto">
            <a:xfrm>
              <a:off x="6383338" y="3911600"/>
              <a:ext cx="1917700" cy="1912938"/>
            </a:xfrm>
            <a:custGeom>
              <a:avLst/>
              <a:gdLst>
                <a:gd name="T0" fmla="*/ 1208 w 1208"/>
                <a:gd name="T1" fmla="*/ 1205 h 1205"/>
                <a:gd name="T2" fmla="*/ 0 w 1208"/>
                <a:gd name="T3" fmla="*/ 1205 h 1205"/>
                <a:gd name="T4" fmla="*/ 0 w 1208"/>
                <a:gd name="T5" fmla="*/ 362 h 1205"/>
                <a:gd name="T6" fmla="*/ 604 w 1208"/>
                <a:gd name="T7" fmla="*/ 0 h 1205"/>
                <a:gd name="T8" fmla="*/ 1208 w 1208"/>
                <a:gd name="T9" fmla="*/ 362 h 1205"/>
                <a:gd name="T10" fmla="*/ 1208 w 1208"/>
                <a:gd name="T11" fmla="*/ 1205 h 1205"/>
                <a:gd name="T12" fmla="*/ 1208 w 1208"/>
                <a:gd name="T13" fmla="*/ 1205 h 1205"/>
                <a:gd name="T14" fmla="*/ 1208 w 1208"/>
                <a:gd name="T15" fmla="*/ 1205 h 12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8" h="1205">
                  <a:moveTo>
                    <a:pt x="1208" y="1205"/>
                  </a:moveTo>
                  <a:lnTo>
                    <a:pt x="0" y="1205"/>
                  </a:lnTo>
                  <a:lnTo>
                    <a:pt x="0" y="362"/>
                  </a:lnTo>
                  <a:lnTo>
                    <a:pt x="604" y="0"/>
                  </a:lnTo>
                  <a:lnTo>
                    <a:pt x="1208" y="362"/>
                  </a:lnTo>
                  <a:lnTo>
                    <a:pt x="1208" y="1205"/>
                  </a:lnTo>
                  <a:close/>
                  <a:moveTo>
                    <a:pt x="1208" y="1205"/>
                  </a:moveTo>
                  <a:lnTo>
                    <a:pt x="1208" y="1205"/>
                  </a:lnTo>
                  <a:close/>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3" name="Freeform 635"/>
            <p:cNvSpPr>
              <a:spLocks noEditPoints="1"/>
            </p:cNvSpPr>
            <p:nvPr userDrawn="1"/>
          </p:nvSpPr>
          <p:spPr bwMode="auto">
            <a:xfrm>
              <a:off x="6383338" y="3911600"/>
              <a:ext cx="1917700" cy="1912938"/>
            </a:xfrm>
            <a:custGeom>
              <a:avLst/>
              <a:gdLst>
                <a:gd name="T0" fmla="*/ 1208 w 1208"/>
                <a:gd name="T1" fmla="*/ 1205 h 1205"/>
                <a:gd name="T2" fmla="*/ 0 w 1208"/>
                <a:gd name="T3" fmla="*/ 1205 h 1205"/>
                <a:gd name="T4" fmla="*/ 0 w 1208"/>
                <a:gd name="T5" fmla="*/ 362 h 1205"/>
                <a:gd name="T6" fmla="*/ 604 w 1208"/>
                <a:gd name="T7" fmla="*/ 0 h 1205"/>
                <a:gd name="T8" fmla="*/ 1208 w 1208"/>
                <a:gd name="T9" fmla="*/ 362 h 1205"/>
                <a:gd name="T10" fmla="*/ 1208 w 1208"/>
                <a:gd name="T11" fmla="*/ 1205 h 1205"/>
                <a:gd name="T12" fmla="*/ 1208 w 1208"/>
                <a:gd name="T13" fmla="*/ 1205 h 1205"/>
                <a:gd name="T14" fmla="*/ 1208 w 1208"/>
                <a:gd name="T15" fmla="*/ 1205 h 12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8" h="1205">
                  <a:moveTo>
                    <a:pt x="1208" y="1205"/>
                  </a:moveTo>
                  <a:lnTo>
                    <a:pt x="0" y="1205"/>
                  </a:lnTo>
                  <a:lnTo>
                    <a:pt x="0" y="362"/>
                  </a:lnTo>
                  <a:lnTo>
                    <a:pt x="604" y="0"/>
                  </a:lnTo>
                  <a:lnTo>
                    <a:pt x="1208" y="362"/>
                  </a:lnTo>
                  <a:lnTo>
                    <a:pt x="1208" y="1205"/>
                  </a:lnTo>
                  <a:moveTo>
                    <a:pt x="1208" y="1205"/>
                  </a:moveTo>
                  <a:lnTo>
                    <a:pt x="1208" y="120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4" name="Rectangle 636"/>
            <p:cNvSpPr>
              <a:spLocks noChangeArrowheads="1"/>
            </p:cNvSpPr>
            <p:nvPr userDrawn="1"/>
          </p:nvSpPr>
          <p:spPr bwMode="auto">
            <a:xfrm>
              <a:off x="6750050" y="4295775"/>
              <a:ext cx="1223963" cy="1225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5" name="Freeform 637"/>
            <p:cNvSpPr>
              <a:spLocks noEditPoints="1"/>
            </p:cNvSpPr>
            <p:nvPr userDrawn="1"/>
          </p:nvSpPr>
          <p:spPr bwMode="auto">
            <a:xfrm>
              <a:off x="6383338" y="4486275"/>
              <a:ext cx="1917700" cy="1338263"/>
            </a:xfrm>
            <a:custGeom>
              <a:avLst/>
              <a:gdLst>
                <a:gd name="T0" fmla="*/ 557 w 1208"/>
                <a:gd name="T1" fmla="*/ 422 h 843"/>
                <a:gd name="T2" fmla="*/ 0 w 1208"/>
                <a:gd name="T3" fmla="*/ 843 h 843"/>
                <a:gd name="T4" fmla="*/ 0 w 1208"/>
                <a:gd name="T5" fmla="*/ 0 h 843"/>
                <a:gd name="T6" fmla="*/ 557 w 1208"/>
                <a:gd name="T7" fmla="*/ 422 h 843"/>
                <a:gd name="T8" fmla="*/ 652 w 1208"/>
                <a:gd name="T9" fmla="*/ 422 h 843"/>
                <a:gd name="T10" fmla="*/ 1208 w 1208"/>
                <a:gd name="T11" fmla="*/ 843 h 843"/>
                <a:gd name="T12" fmla="*/ 1208 w 1208"/>
                <a:gd name="T13" fmla="*/ 0 h 843"/>
                <a:gd name="T14" fmla="*/ 652 w 1208"/>
                <a:gd name="T15" fmla="*/ 422 h 843"/>
                <a:gd name="T16" fmla="*/ 652 w 1208"/>
                <a:gd name="T17" fmla="*/ 422 h 843"/>
                <a:gd name="T18" fmla="*/ 652 w 1208"/>
                <a:gd name="T19" fmla="*/ 422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8" h="843">
                  <a:moveTo>
                    <a:pt x="557" y="422"/>
                  </a:moveTo>
                  <a:lnTo>
                    <a:pt x="0" y="843"/>
                  </a:lnTo>
                  <a:lnTo>
                    <a:pt x="0" y="0"/>
                  </a:lnTo>
                  <a:lnTo>
                    <a:pt x="557" y="422"/>
                  </a:lnTo>
                  <a:close/>
                  <a:moveTo>
                    <a:pt x="652" y="422"/>
                  </a:moveTo>
                  <a:lnTo>
                    <a:pt x="1208" y="843"/>
                  </a:lnTo>
                  <a:lnTo>
                    <a:pt x="1208" y="0"/>
                  </a:lnTo>
                  <a:lnTo>
                    <a:pt x="652" y="422"/>
                  </a:lnTo>
                  <a:close/>
                  <a:moveTo>
                    <a:pt x="652" y="422"/>
                  </a:moveTo>
                  <a:lnTo>
                    <a:pt x="652" y="422"/>
                  </a:lnTo>
                  <a:close/>
                </a:path>
              </a:pathLst>
            </a:custGeom>
            <a:solidFill>
              <a:srgbClr val="429B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6" name="Freeform 638"/>
            <p:cNvSpPr>
              <a:spLocks noEditPoints="1"/>
            </p:cNvSpPr>
            <p:nvPr userDrawn="1"/>
          </p:nvSpPr>
          <p:spPr bwMode="auto">
            <a:xfrm>
              <a:off x="6383338" y="4486275"/>
              <a:ext cx="1917700" cy="1338263"/>
            </a:xfrm>
            <a:custGeom>
              <a:avLst/>
              <a:gdLst>
                <a:gd name="T0" fmla="*/ 557 w 1208"/>
                <a:gd name="T1" fmla="*/ 422 h 843"/>
                <a:gd name="T2" fmla="*/ 0 w 1208"/>
                <a:gd name="T3" fmla="*/ 843 h 843"/>
                <a:gd name="T4" fmla="*/ 0 w 1208"/>
                <a:gd name="T5" fmla="*/ 0 h 843"/>
                <a:gd name="T6" fmla="*/ 557 w 1208"/>
                <a:gd name="T7" fmla="*/ 422 h 843"/>
                <a:gd name="T8" fmla="*/ 652 w 1208"/>
                <a:gd name="T9" fmla="*/ 422 h 843"/>
                <a:gd name="T10" fmla="*/ 1208 w 1208"/>
                <a:gd name="T11" fmla="*/ 843 h 843"/>
                <a:gd name="T12" fmla="*/ 1208 w 1208"/>
                <a:gd name="T13" fmla="*/ 0 h 843"/>
                <a:gd name="T14" fmla="*/ 652 w 1208"/>
                <a:gd name="T15" fmla="*/ 422 h 843"/>
                <a:gd name="T16" fmla="*/ 652 w 1208"/>
                <a:gd name="T17" fmla="*/ 422 h 843"/>
                <a:gd name="T18" fmla="*/ 652 w 1208"/>
                <a:gd name="T19" fmla="*/ 422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8" h="843">
                  <a:moveTo>
                    <a:pt x="557" y="422"/>
                  </a:moveTo>
                  <a:lnTo>
                    <a:pt x="0" y="843"/>
                  </a:lnTo>
                  <a:lnTo>
                    <a:pt x="0" y="0"/>
                  </a:lnTo>
                  <a:lnTo>
                    <a:pt x="557" y="422"/>
                  </a:lnTo>
                  <a:moveTo>
                    <a:pt x="652" y="422"/>
                  </a:moveTo>
                  <a:lnTo>
                    <a:pt x="1208" y="843"/>
                  </a:lnTo>
                  <a:lnTo>
                    <a:pt x="1208" y="0"/>
                  </a:lnTo>
                  <a:lnTo>
                    <a:pt x="652" y="422"/>
                  </a:lnTo>
                  <a:moveTo>
                    <a:pt x="652" y="422"/>
                  </a:moveTo>
                  <a:lnTo>
                    <a:pt x="652" y="4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7" name="Freeform 639"/>
            <p:cNvSpPr>
              <a:spLocks noEditPoints="1"/>
            </p:cNvSpPr>
            <p:nvPr userDrawn="1"/>
          </p:nvSpPr>
          <p:spPr bwMode="auto">
            <a:xfrm>
              <a:off x="6383338" y="4432300"/>
              <a:ext cx="1917700" cy="1392238"/>
            </a:xfrm>
            <a:custGeom>
              <a:avLst/>
              <a:gdLst>
                <a:gd name="T0" fmla="*/ 1208 w 1208"/>
                <a:gd name="T1" fmla="*/ 877 h 877"/>
                <a:gd name="T2" fmla="*/ 0 w 1208"/>
                <a:gd name="T3" fmla="*/ 877 h 877"/>
                <a:gd name="T4" fmla="*/ 604 w 1208"/>
                <a:gd name="T5" fmla="*/ 420 h 877"/>
                <a:gd name="T6" fmla="*/ 1208 w 1208"/>
                <a:gd name="T7" fmla="*/ 877 h 877"/>
                <a:gd name="T8" fmla="*/ 312 w 1208"/>
                <a:gd name="T9" fmla="*/ 0 h 877"/>
                <a:gd name="T10" fmla="*/ 557 w 1208"/>
                <a:gd name="T11" fmla="*/ 0 h 877"/>
                <a:gd name="T12" fmla="*/ 557 w 1208"/>
                <a:gd name="T13" fmla="*/ 34 h 877"/>
                <a:gd name="T14" fmla="*/ 312 w 1208"/>
                <a:gd name="T15" fmla="*/ 34 h 877"/>
                <a:gd name="T16" fmla="*/ 312 w 1208"/>
                <a:gd name="T17" fmla="*/ 0 h 877"/>
                <a:gd name="T18" fmla="*/ 312 w 1208"/>
                <a:gd name="T19" fmla="*/ 74 h 877"/>
                <a:gd name="T20" fmla="*/ 636 w 1208"/>
                <a:gd name="T21" fmla="*/ 74 h 877"/>
                <a:gd name="T22" fmla="*/ 636 w 1208"/>
                <a:gd name="T23" fmla="*/ 108 h 877"/>
                <a:gd name="T24" fmla="*/ 312 w 1208"/>
                <a:gd name="T25" fmla="*/ 108 h 877"/>
                <a:gd name="T26" fmla="*/ 312 w 1208"/>
                <a:gd name="T27" fmla="*/ 74 h 877"/>
                <a:gd name="T28" fmla="*/ 312 w 1208"/>
                <a:gd name="T29" fmla="*/ 149 h 877"/>
                <a:gd name="T30" fmla="*/ 636 w 1208"/>
                <a:gd name="T31" fmla="*/ 149 h 877"/>
                <a:gd name="T32" fmla="*/ 636 w 1208"/>
                <a:gd name="T33" fmla="*/ 183 h 877"/>
                <a:gd name="T34" fmla="*/ 312 w 1208"/>
                <a:gd name="T35" fmla="*/ 183 h 877"/>
                <a:gd name="T36" fmla="*/ 312 w 1208"/>
                <a:gd name="T37" fmla="*/ 149 h 877"/>
                <a:gd name="T38" fmla="*/ 312 w 1208"/>
                <a:gd name="T39" fmla="*/ 219 h 877"/>
                <a:gd name="T40" fmla="*/ 814 w 1208"/>
                <a:gd name="T41" fmla="*/ 219 h 877"/>
                <a:gd name="T42" fmla="*/ 814 w 1208"/>
                <a:gd name="T43" fmla="*/ 253 h 877"/>
                <a:gd name="T44" fmla="*/ 312 w 1208"/>
                <a:gd name="T45" fmla="*/ 253 h 877"/>
                <a:gd name="T46" fmla="*/ 312 w 1208"/>
                <a:gd name="T47" fmla="*/ 219 h 877"/>
                <a:gd name="T48" fmla="*/ 312 w 1208"/>
                <a:gd name="T49" fmla="*/ 219 h 877"/>
                <a:gd name="T50" fmla="*/ 312 w 1208"/>
                <a:gd name="T51" fmla="*/ 219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877">
                  <a:moveTo>
                    <a:pt x="1208" y="877"/>
                  </a:moveTo>
                  <a:lnTo>
                    <a:pt x="0" y="877"/>
                  </a:lnTo>
                  <a:lnTo>
                    <a:pt x="604" y="420"/>
                  </a:lnTo>
                  <a:lnTo>
                    <a:pt x="1208" y="877"/>
                  </a:lnTo>
                  <a:close/>
                  <a:moveTo>
                    <a:pt x="312" y="0"/>
                  </a:moveTo>
                  <a:lnTo>
                    <a:pt x="557" y="0"/>
                  </a:lnTo>
                  <a:lnTo>
                    <a:pt x="557" y="34"/>
                  </a:lnTo>
                  <a:lnTo>
                    <a:pt x="312" y="34"/>
                  </a:lnTo>
                  <a:lnTo>
                    <a:pt x="312" y="0"/>
                  </a:lnTo>
                  <a:close/>
                  <a:moveTo>
                    <a:pt x="312" y="74"/>
                  </a:moveTo>
                  <a:lnTo>
                    <a:pt x="636" y="74"/>
                  </a:lnTo>
                  <a:lnTo>
                    <a:pt x="636" y="108"/>
                  </a:lnTo>
                  <a:lnTo>
                    <a:pt x="312" y="108"/>
                  </a:lnTo>
                  <a:lnTo>
                    <a:pt x="312" y="74"/>
                  </a:lnTo>
                  <a:close/>
                  <a:moveTo>
                    <a:pt x="312" y="149"/>
                  </a:moveTo>
                  <a:lnTo>
                    <a:pt x="636" y="149"/>
                  </a:lnTo>
                  <a:lnTo>
                    <a:pt x="636" y="183"/>
                  </a:lnTo>
                  <a:lnTo>
                    <a:pt x="312" y="183"/>
                  </a:lnTo>
                  <a:lnTo>
                    <a:pt x="312" y="149"/>
                  </a:lnTo>
                  <a:close/>
                  <a:moveTo>
                    <a:pt x="312" y="219"/>
                  </a:moveTo>
                  <a:lnTo>
                    <a:pt x="814" y="219"/>
                  </a:lnTo>
                  <a:lnTo>
                    <a:pt x="814" y="253"/>
                  </a:lnTo>
                  <a:lnTo>
                    <a:pt x="312" y="253"/>
                  </a:lnTo>
                  <a:lnTo>
                    <a:pt x="312" y="219"/>
                  </a:lnTo>
                  <a:close/>
                  <a:moveTo>
                    <a:pt x="312" y="219"/>
                  </a:moveTo>
                  <a:lnTo>
                    <a:pt x="312" y="219"/>
                  </a:lnTo>
                  <a:close/>
                </a:path>
              </a:pathLst>
            </a:custGeom>
            <a:solidFill>
              <a:srgbClr val="D2ED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 name="Freeform 640"/>
            <p:cNvSpPr>
              <a:spLocks noEditPoints="1"/>
            </p:cNvSpPr>
            <p:nvPr userDrawn="1"/>
          </p:nvSpPr>
          <p:spPr bwMode="auto">
            <a:xfrm>
              <a:off x="6383338" y="4432300"/>
              <a:ext cx="1917700" cy="1392238"/>
            </a:xfrm>
            <a:custGeom>
              <a:avLst/>
              <a:gdLst>
                <a:gd name="T0" fmla="*/ 1208 w 1208"/>
                <a:gd name="T1" fmla="*/ 877 h 877"/>
                <a:gd name="T2" fmla="*/ 0 w 1208"/>
                <a:gd name="T3" fmla="*/ 877 h 877"/>
                <a:gd name="T4" fmla="*/ 604 w 1208"/>
                <a:gd name="T5" fmla="*/ 420 h 877"/>
                <a:gd name="T6" fmla="*/ 1208 w 1208"/>
                <a:gd name="T7" fmla="*/ 877 h 877"/>
                <a:gd name="T8" fmla="*/ 312 w 1208"/>
                <a:gd name="T9" fmla="*/ 0 h 877"/>
                <a:gd name="T10" fmla="*/ 557 w 1208"/>
                <a:gd name="T11" fmla="*/ 0 h 877"/>
                <a:gd name="T12" fmla="*/ 557 w 1208"/>
                <a:gd name="T13" fmla="*/ 34 h 877"/>
                <a:gd name="T14" fmla="*/ 312 w 1208"/>
                <a:gd name="T15" fmla="*/ 34 h 877"/>
                <a:gd name="T16" fmla="*/ 312 w 1208"/>
                <a:gd name="T17" fmla="*/ 0 h 877"/>
                <a:gd name="T18" fmla="*/ 312 w 1208"/>
                <a:gd name="T19" fmla="*/ 74 h 877"/>
                <a:gd name="T20" fmla="*/ 636 w 1208"/>
                <a:gd name="T21" fmla="*/ 74 h 877"/>
                <a:gd name="T22" fmla="*/ 636 w 1208"/>
                <a:gd name="T23" fmla="*/ 108 h 877"/>
                <a:gd name="T24" fmla="*/ 312 w 1208"/>
                <a:gd name="T25" fmla="*/ 108 h 877"/>
                <a:gd name="T26" fmla="*/ 312 w 1208"/>
                <a:gd name="T27" fmla="*/ 74 h 877"/>
                <a:gd name="T28" fmla="*/ 312 w 1208"/>
                <a:gd name="T29" fmla="*/ 149 h 877"/>
                <a:gd name="T30" fmla="*/ 636 w 1208"/>
                <a:gd name="T31" fmla="*/ 149 h 877"/>
                <a:gd name="T32" fmla="*/ 636 w 1208"/>
                <a:gd name="T33" fmla="*/ 183 h 877"/>
                <a:gd name="T34" fmla="*/ 312 w 1208"/>
                <a:gd name="T35" fmla="*/ 183 h 877"/>
                <a:gd name="T36" fmla="*/ 312 w 1208"/>
                <a:gd name="T37" fmla="*/ 149 h 877"/>
                <a:gd name="T38" fmla="*/ 312 w 1208"/>
                <a:gd name="T39" fmla="*/ 219 h 877"/>
                <a:gd name="T40" fmla="*/ 814 w 1208"/>
                <a:gd name="T41" fmla="*/ 219 h 877"/>
                <a:gd name="T42" fmla="*/ 814 w 1208"/>
                <a:gd name="T43" fmla="*/ 253 h 877"/>
                <a:gd name="T44" fmla="*/ 312 w 1208"/>
                <a:gd name="T45" fmla="*/ 253 h 877"/>
                <a:gd name="T46" fmla="*/ 312 w 1208"/>
                <a:gd name="T47" fmla="*/ 219 h 877"/>
                <a:gd name="T48" fmla="*/ 312 w 1208"/>
                <a:gd name="T49" fmla="*/ 219 h 877"/>
                <a:gd name="T50" fmla="*/ 312 w 1208"/>
                <a:gd name="T51" fmla="*/ 219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877">
                  <a:moveTo>
                    <a:pt x="1208" y="877"/>
                  </a:moveTo>
                  <a:lnTo>
                    <a:pt x="0" y="877"/>
                  </a:lnTo>
                  <a:lnTo>
                    <a:pt x="604" y="420"/>
                  </a:lnTo>
                  <a:lnTo>
                    <a:pt x="1208" y="877"/>
                  </a:lnTo>
                  <a:moveTo>
                    <a:pt x="312" y="0"/>
                  </a:moveTo>
                  <a:lnTo>
                    <a:pt x="557" y="0"/>
                  </a:lnTo>
                  <a:lnTo>
                    <a:pt x="557" y="34"/>
                  </a:lnTo>
                  <a:lnTo>
                    <a:pt x="312" y="34"/>
                  </a:lnTo>
                  <a:lnTo>
                    <a:pt x="312" y="0"/>
                  </a:lnTo>
                  <a:moveTo>
                    <a:pt x="312" y="74"/>
                  </a:moveTo>
                  <a:lnTo>
                    <a:pt x="636" y="74"/>
                  </a:lnTo>
                  <a:lnTo>
                    <a:pt x="636" y="108"/>
                  </a:lnTo>
                  <a:lnTo>
                    <a:pt x="312" y="108"/>
                  </a:lnTo>
                  <a:lnTo>
                    <a:pt x="312" y="74"/>
                  </a:lnTo>
                  <a:moveTo>
                    <a:pt x="312" y="149"/>
                  </a:moveTo>
                  <a:lnTo>
                    <a:pt x="636" y="149"/>
                  </a:lnTo>
                  <a:lnTo>
                    <a:pt x="636" y="183"/>
                  </a:lnTo>
                  <a:lnTo>
                    <a:pt x="312" y="183"/>
                  </a:lnTo>
                  <a:lnTo>
                    <a:pt x="312" y="149"/>
                  </a:lnTo>
                  <a:moveTo>
                    <a:pt x="312" y="219"/>
                  </a:moveTo>
                  <a:lnTo>
                    <a:pt x="814" y="219"/>
                  </a:lnTo>
                  <a:lnTo>
                    <a:pt x="814" y="253"/>
                  </a:lnTo>
                  <a:lnTo>
                    <a:pt x="312" y="253"/>
                  </a:lnTo>
                  <a:lnTo>
                    <a:pt x="312" y="219"/>
                  </a:lnTo>
                  <a:moveTo>
                    <a:pt x="312" y="219"/>
                  </a:moveTo>
                  <a:lnTo>
                    <a:pt x="312" y="2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 name="Freeform 641"/>
            <p:cNvSpPr>
              <a:spLocks noEditPoints="1"/>
            </p:cNvSpPr>
            <p:nvPr userDrawn="1"/>
          </p:nvSpPr>
          <p:spPr bwMode="auto">
            <a:xfrm>
              <a:off x="7556500" y="4438650"/>
              <a:ext cx="209550" cy="214313"/>
            </a:xfrm>
            <a:custGeom>
              <a:avLst/>
              <a:gdLst>
                <a:gd name="T0" fmla="*/ 63 w 132"/>
                <a:gd name="T1" fmla="*/ 101 h 135"/>
                <a:gd name="T2" fmla="*/ 40 w 132"/>
                <a:gd name="T3" fmla="*/ 101 h 135"/>
                <a:gd name="T4" fmla="*/ 27 w 132"/>
                <a:gd name="T5" fmla="*/ 73 h 135"/>
                <a:gd name="T6" fmla="*/ 47 w 132"/>
                <a:gd name="T7" fmla="*/ 34 h 135"/>
                <a:gd name="T8" fmla="*/ 75 w 132"/>
                <a:gd name="T9" fmla="*/ 32 h 135"/>
                <a:gd name="T10" fmla="*/ 87 w 132"/>
                <a:gd name="T11" fmla="*/ 31 h 135"/>
                <a:gd name="T12" fmla="*/ 89 w 132"/>
                <a:gd name="T13" fmla="*/ 78 h 135"/>
                <a:gd name="T14" fmla="*/ 88 w 132"/>
                <a:gd name="T15" fmla="*/ 92 h 135"/>
                <a:gd name="T16" fmla="*/ 101 w 132"/>
                <a:gd name="T17" fmla="*/ 89 h 135"/>
                <a:gd name="T18" fmla="*/ 118 w 132"/>
                <a:gd name="T19" fmla="*/ 54 h 135"/>
                <a:gd name="T20" fmla="*/ 95 w 132"/>
                <a:gd name="T21" fmla="*/ 16 h 135"/>
                <a:gd name="T22" fmla="*/ 39 w 132"/>
                <a:gd name="T23" fmla="*/ 18 h 135"/>
                <a:gd name="T24" fmla="*/ 10 w 132"/>
                <a:gd name="T25" fmla="*/ 71 h 135"/>
                <a:gd name="T26" fmla="*/ 39 w 132"/>
                <a:gd name="T27" fmla="*/ 118 h 135"/>
                <a:gd name="T28" fmla="*/ 101 w 132"/>
                <a:gd name="T29" fmla="*/ 118 h 135"/>
                <a:gd name="T30" fmla="*/ 132 w 132"/>
                <a:gd name="T31" fmla="*/ 103 h 135"/>
                <a:gd name="T32" fmla="*/ 100 w 132"/>
                <a:gd name="T33" fmla="*/ 130 h 135"/>
                <a:gd name="T34" fmla="*/ 42 w 132"/>
                <a:gd name="T35" fmla="*/ 131 h 135"/>
                <a:gd name="T36" fmla="*/ 6 w 132"/>
                <a:gd name="T37" fmla="*/ 100 h 135"/>
                <a:gd name="T38" fmla="*/ 7 w 132"/>
                <a:gd name="T39" fmla="*/ 39 h 135"/>
                <a:gd name="T40" fmla="*/ 69 w 132"/>
                <a:gd name="T41" fmla="*/ 0 h 135"/>
                <a:gd name="T42" fmla="*/ 122 w 132"/>
                <a:gd name="T43" fmla="*/ 29 h 135"/>
                <a:gd name="T44" fmla="*/ 115 w 132"/>
                <a:gd name="T45" fmla="*/ 91 h 135"/>
                <a:gd name="T46" fmla="*/ 79 w 132"/>
                <a:gd name="T47" fmla="*/ 103 h 135"/>
                <a:gd name="T48" fmla="*/ 74 w 132"/>
                <a:gd name="T49" fmla="*/ 93 h 135"/>
                <a:gd name="T50" fmla="*/ 44 w 132"/>
                <a:gd name="T51" fmla="*/ 89 h 135"/>
                <a:gd name="T52" fmla="*/ 63 w 132"/>
                <a:gd name="T53" fmla="*/ 92 h 135"/>
                <a:gd name="T54" fmla="*/ 78 w 132"/>
                <a:gd name="T55" fmla="*/ 73 h 135"/>
                <a:gd name="T56" fmla="*/ 75 w 132"/>
                <a:gd name="T57" fmla="*/ 44 h 135"/>
                <a:gd name="T58" fmla="*/ 56 w 132"/>
                <a:gd name="T59" fmla="*/ 41 h 135"/>
                <a:gd name="T60" fmla="*/ 42 w 132"/>
                <a:gd name="T61" fmla="*/ 61 h 135"/>
                <a:gd name="T62" fmla="*/ 40 w 132"/>
                <a:gd name="T63" fmla="*/ 7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35">
                  <a:moveTo>
                    <a:pt x="74" y="93"/>
                  </a:moveTo>
                  <a:cubicBezTo>
                    <a:pt x="71" y="96"/>
                    <a:pt x="67" y="99"/>
                    <a:pt x="63" y="101"/>
                  </a:cubicBezTo>
                  <a:cubicBezTo>
                    <a:pt x="60" y="103"/>
                    <a:pt x="56" y="105"/>
                    <a:pt x="52" y="105"/>
                  </a:cubicBezTo>
                  <a:cubicBezTo>
                    <a:pt x="48" y="105"/>
                    <a:pt x="44" y="103"/>
                    <a:pt x="40" y="101"/>
                  </a:cubicBezTo>
                  <a:cubicBezTo>
                    <a:pt x="36" y="99"/>
                    <a:pt x="33" y="95"/>
                    <a:pt x="30" y="90"/>
                  </a:cubicBezTo>
                  <a:cubicBezTo>
                    <a:pt x="28" y="85"/>
                    <a:pt x="27" y="79"/>
                    <a:pt x="27" y="73"/>
                  </a:cubicBezTo>
                  <a:cubicBezTo>
                    <a:pt x="27" y="66"/>
                    <a:pt x="29" y="58"/>
                    <a:pt x="33" y="51"/>
                  </a:cubicBezTo>
                  <a:cubicBezTo>
                    <a:pt x="36" y="43"/>
                    <a:pt x="41" y="38"/>
                    <a:pt x="47" y="34"/>
                  </a:cubicBezTo>
                  <a:cubicBezTo>
                    <a:pt x="52" y="30"/>
                    <a:pt x="58" y="29"/>
                    <a:pt x="63" y="29"/>
                  </a:cubicBezTo>
                  <a:cubicBezTo>
                    <a:pt x="67" y="29"/>
                    <a:pt x="71" y="30"/>
                    <a:pt x="75" y="32"/>
                  </a:cubicBezTo>
                  <a:cubicBezTo>
                    <a:pt x="78" y="34"/>
                    <a:pt x="82" y="37"/>
                    <a:pt x="84" y="41"/>
                  </a:cubicBezTo>
                  <a:cubicBezTo>
                    <a:pt x="87" y="31"/>
                    <a:pt x="87" y="31"/>
                    <a:pt x="87" y="31"/>
                  </a:cubicBezTo>
                  <a:cubicBezTo>
                    <a:pt x="99" y="31"/>
                    <a:pt x="99" y="31"/>
                    <a:pt x="99" y="31"/>
                  </a:cubicBezTo>
                  <a:cubicBezTo>
                    <a:pt x="89" y="78"/>
                    <a:pt x="89" y="78"/>
                    <a:pt x="89" y="78"/>
                  </a:cubicBezTo>
                  <a:cubicBezTo>
                    <a:pt x="88" y="84"/>
                    <a:pt x="87" y="88"/>
                    <a:pt x="87" y="88"/>
                  </a:cubicBezTo>
                  <a:cubicBezTo>
                    <a:pt x="87" y="90"/>
                    <a:pt x="87" y="91"/>
                    <a:pt x="88" y="92"/>
                  </a:cubicBezTo>
                  <a:cubicBezTo>
                    <a:pt x="89" y="92"/>
                    <a:pt x="90" y="93"/>
                    <a:pt x="92" y="93"/>
                  </a:cubicBezTo>
                  <a:cubicBezTo>
                    <a:pt x="94" y="93"/>
                    <a:pt x="97" y="92"/>
                    <a:pt x="101" y="89"/>
                  </a:cubicBezTo>
                  <a:cubicBezTo>
                    <a:pt x="107" y="85"/>
                    <a:pt x="111" y="80"/>
                    <a:pt x="114" y="74"/>
                  </a:cubicBezTo>
                  <a:cubicBezTo>
                    <a:pt x="117" y="68"/>
                    <a:pt x="118" y="61"/>
                    <a:pt x="118" y="54"/>
                  </a:cubicBezTo>
                  <a:cubicBezTo>
                    <a:pt x="118" y="47"/>
                    <a:pt x="117" y="39"/>
                    <a:pt x="113" y="33"/>
                  </a:cubicBezTo>
                  <a:cubicBezTo>
                    <a:pt x="109" y="26"/>
                    <a:pt x="103" y="21"/>
                    <a:pt x="95" y="16"/>
                  </a:cubicBezTo>
                  <a:cubicBezTo>
                    <a:pt x="87" y="12"/>
                    <a:pt x="78" y="10"/>
                    <a:pt x="69" y="10"/>
                  </a:cubicBezTo>
                  <a:cubicBezTo>
                    <a:pt x="58" y="10"/>
                    <a:pt x="48" y="13"/>
                    <a:pt x="39" y="18"/>
                  </a:cubicBezTo>
                  <a:cubicBezTo>
                    <a:pt x="30" y="23"/>
                    <a:pt x="23" y="30"/>
                    <a:pt x="18" y="40"/>
                  </a:cubicBezTo>
                  <a:cubicBezTo>
                    <a:pt x="13" y="49"/>
                    <a:pt x="10" y="60"/>
                    <a:pt x="10" y="71"/>
                  </a:cubicBezTo>
                  <a:cubicBezTo>
                    <a:pt x="10" y="82"/>
                    <a:pt x="13" y="92"/>
                    <a:pt x="18" y="100"/>
                  </a:cubicBezTo>
                  <a:cubicBezTo>
                    <a:pt x="23" y="108"/>
                    <a:pt x="30" y="114"/>
                    <a:pt x="39" y="118"/>
                  </a:cubicBezTo>
                  <a:cubicBezTo>
                    <a:pt x="49" y="122"/>
                    <a:pt x="59" y="124"/>
                    <a:pt x="71" y="124"/>
                  </a:cubicBezTo>
                  <a:cubicBezTo>
                    <a:pt x="83" y="124"/>
                    <a:pt x="93" y="122"/>
                    <a:pt x="101" y="118"/>
                  </a:cubicBezTo>
                  <a:cubicBezTo>
                    <a:pt x="109" y="114"/>
                    <a:pt x="116" y="109"/>
                    <a:pt x="120" y="103"/>
                  </a:cubicBezTo>
                  <a:cubicBezTo>
                    <a:pt x="132" y="103"/>
                    <a:pt x="132" y="103"/>
                    <a:pt x="132" y="103"/>
                  </a:cubicBezTo>
                  <a:cubicBezTo>
                    <a:pt x="130" y="108"/>
                    <a:pt x="126" y="113"/>
                    <a:pt x="120" y="118"/>
                  </a:cubicBezTo>
                  <a:cubicBezTo>
                    <a:pt x="115" y="123"/>
                    <a:pt x="108" y="127"/>
                    <a:pt x="100" y="130"/>
                  </a:cubicBezTo>
                  <a:cubicBezTo>
                    <a:pt x="92" y="133"/>
                    <a:pt x="82" y="135"/>
                    <a:pt x="71" y="135"/>
                  </a:cubicBezTo>
                  <a:cubicBezTo>
                    <a:pt x="61" y="135"/>
                    <a:pt x="51" y="133"/>
                    <a:pt x="42" y="131"/>
                  </a:cubicBezTo>
                  <a:cubicBezTo>
                    <a:pt x="33" y="128"/>
                    <a:pt x="26" y="124"/>
                    <a:pt x="20" y="119"/>
                  </a:cubicBezTo>
                  <a:cubicBezTo>
                    <a:pt x="14" y="113"/>
                    <a:pt x="9" y="107"/>
                    <a:pt x="6" y="100"/>
                  </a:cubicBezTo>
                  <a:cubicBezTo>
                    <a:pt x="2" y="91"/>
                    <a:pt x="0" y="82"/>
                    <a:pt x="0" y="72"/>
                  </a:cubicBezTo>
                  <a:cubicBezTo>
                    <a:pt x="0" y="60"/>
                    <a:pt x="2" y="50"/>
                    <a:pt x="7" y="39"/>
                  </a:cubicBezTo>
                  <a:cubicBezTo>
                    <a:pt x="13" y="27"/>
                    <a:pt x="21" y="17"/>
                    <a:pt x="31" y="10"/>
                  </a:cubicBezTo>
                  <a:cubicBezTo>
                    <a:pt x="42" y="4"/>
                    <a:pt x="54" y="0"/>
                    <a:pt x="69" y="0"/>
                  </a:cubicBezTo>
                  <a:cubicBezTo>
                    <a:pt x="81" y="0"/>
                    <a:pt x="91" y="3"/>
                    <a:pt x="100" y="7"/>
                  </a:cubicBezTo>
                  <a:cubicBezTo>
                    <a:pt x="110" y="12"/>
                    <a:pt x="117" y="19"/>
                    <a:pt x="122" y="29"/>
                  </a:cubicBezTo>
                  <a:cubicBezTo>
                    <a:pt x="127" y="37"/>
                    <a:pt x="129" y="45"/>
                    <a:pt x="129" y="55"/>
                  </a:cubicBezTo>
                  <a:cubicBezTo>
                    <a:pt x="129" y="68"/>
                    <a:pt x="124" y="80"/>
                    <a:pt x="115" y="91"/>
                  </a:cubicBezTo>
                  <a:cubicBezTo>
                    <a:pt x="106" y="100"/>
                    <a:pt x="97" y="105"/>
                    <a:pt x="87" y="105"/>
                  </a:cubicBezTo>
                  <a:cubicBezTo>
                    <a:pt x="84" y="105"/>
                    <a:pt x="81" y="104"/>
                    <a:pt x="79" y="103"/>
                  </a:cubicBezTo>
                  <a:cubicBezTo>
                    <a:pt x="77" y="102"/>
                    <a:pt x="75" y="101"/>
                    <a:pt x="75" y="99"/>
                  </a:cubicBezTo>
                  <a:cubicBezTo>
                    <a:pt x="74" y="98"/>
                    <a:pt x="74" y="96"/>
                    <a:pt x="74" y="93"/>
                  </a:cubicBezTo>
                  <a:close/>
                  <a:moveTo>
                    <a:pt x="40" y="74"/>
                  </a:moveTo>
                  <a:cubicBezTo>
                    <a:pt x="40" y="80"/>
                    <a:pt x="41" y="85"/>
                    <a:pt x="44" y="89"/>
                  </a:cubicBezTo>
                  <a:cubicBezTo>
                    <a:pt x="47" y="92"/>
                    <a:pt x="51" y="94"/>
                    <a:pt x="55" y="94"/>
                  </a:cubicBezTo>
                  <a:cubicBezTo>
                    <a:pt x="57" y="94"/>
                    <a:pt x="60" y="93"/>
                    <a:pt x="63" y="92"/>
                  </a:cubicBezTo>
                  <a:cubicBezTo>
                    <a:pt x="66" y="90"/>
                    <a:pt x="69" y="88"/>
                    <a:pt x="71" y="85"/>
                  </a:cubicBezTo>
                  <a:cubicBezTo>
                    <a:pt x="74" y="82"/>
                    <a:pt x="76" y="78"/>
                    <a:pt x="78" y="73"/>
                  </a:cubicBezTo>
                  <a:cubicBezTo>
                    <a:pt x="79" y="68"/>
                    <a:pt x="80" y="64"/>
                    <a:pt x="80" y="59"/>
                  </a:cubicBezTo>
                  <a:cubicBezTo>
                    <a:pt x="80" y="53"/>
                    <a:pt x="79" y="48"/>
                    <a:pt x="75" y="44"/>
                  </a:cubicBezTo>
                  <a:cubicBezTo>
                    <a:pt x="72" y="41"/>
                    <a:pt x="68" y="39"/>
                    <a:pt x="64" y="39"/>
                  </a:cubicBezTo>
                  <a:cubicBezTo>
                    <a:pt x="61" y="39"/>
                    <a:pt x="58" y="40"/>
                    <a:pt x="56" y="41"/>
                  </a:cubicBezTo>
                  <a:cubicBezTo>
                    <a:pt x="53" y="43"/>
                    <a:pt x="50" y="45"/>
                    <a:pt x="48" y="49"/>
                  </a:cubicBezTo>
                  <a:cubicBezTo>
                    <a:pt x="45" y="52"/>
                    <a:pt x="43" y="56"/>
                    <a:pt x="42" y="61"/>
                  </a:cubicBezTo>
                  <a:cubicBezTo>
                    <a:pt x="41" y="65"/>
                    <a:pt x="40" y="70"/>
                    <a:pt x="40" y="74"/>
                  </a:cubicBezTo>
                  <a:close/>
                  <a:moveTo>
                    <a:pt x="40" y="74"/>
                  </a:moveTo>
                  <a:cubicBezTo>
                    <a:pt x="40" y="74"/>
                    <a:pt x="40" y="74"/>
                    <a:pt x="40" y="74"/>
                  </a:cubicBezTo>
                </a:path>
              </a:pathLst>
            </a:custGeom>
            <a:solidFill>
              <a:srgbClr val="FDC2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 name="Rectangle 642"/>
            <p:cNvSpPr>
              <a:spLocks noChangeArrowheads="1"/>
            </p:cNvSpPr>
            <p:nvPr userDrawn="1"/>
          </p:nvSpPr>
          <p:spPr bwMode="auto">
            <a:xfrm>
              <a:off x="5781675" y="5527675"/>
              <a:ext cx="133350" cy="214313"/>
            </a:xfrm>
            <a:prstGeom prst="rect">
              <a:avLst/>
            </a:prstGeom>
            <a:solidFill>
              <a:srgbClr val="2D41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1" name="Rectangle 643"/>
            <p:cNvSpPr>
              <a:spLocks noChangeArrowheads="1"/>
            </p:cNvSpPr>
            <p:nvPr userDrawn="1"/>
          </p:nvSpPr>
          <p:spPr bwMode="auto">
            <a:xfrm>
              <a:off x="5781675" y="5527675"/>
              <a:ext cx="66675" cy="214313"/>
            </a:xfrm>
            <a:prstGeom prst="rect">
              <a:avLst/>
            </a:prstGeom>
            <a:solidFill>
              <a:srgbClr val="1A7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2" name="Freeform 644"/>
            <p:cNvSpPr>
              <a:spLocks noEditPoints="1"/>
            </p:cNvSpPr>
            <p:nvPr userDrawn="1"/>
          </p:nvSpPr>
          <p:spPr bwMode="auto">
            <a:xfrm>
              <a:off x="5434013" y="4832350"/>
              <a:ext cx="830263" cy="708025"/>
            </a:xfrm>
            <a:custGeom>
              <a:avLst/>
              <a:gdLst>
                <a:gd name="T0" fmla="*/ 452 w 523"/>
                <a:gd name="T1" fmla="*/ 445 h 445"/>
                <a:gd name="T2" fmla="*/ 70 w 523"/>
                <a:gd name="T3" fmla="*/ 445 h 445"/>
                <a:gd name="T4" fmla="*/ 0 w 523"/>
                <a:gd name="T5" fmla="*/ 375 h 445"/>
                <a:gd name="T6" fmla="*/ 0 w 523"/>
                <a:gd name="T7" fmla="*/ 71 h 445"/>
                <a:gd name="T8" fmla="*/ 70 w 523"/>
                <a:gd name="T9" fmla="*/ 0 h 445"/>
                <a:gd name="T10" fmla="*/ 452 w 523"/>
                <a:gd name="T11" fmla="*/ 0 h 445"/>
                <a:gd name="T12" fmla="*/ 523 w 523"/>
                <a:gd name="T13" fmla="*/ 71 h 445"/>
                <a:gd name="T14" fmla="*/ 523 w 523"/>
                <a:gd name="T15" fmla="*/ 375 h 445"/>
                <a:gd name="T16" fmla="*/ 452 w 523"/>
                <a:gd name="T17" fmla="*/ 445 h 445"/>
                <a:gd name="T18" fmla="*/ 70 w 523"/>
                <a:gd name="T19" fmla="*/ 33 h 445"/>
                <a:gd name="T20" fmla="*/ 33 w 523"/>
                <a:gd name="T21" fmla="*/ 71 h 445"/>
                <a:gd name="T22" fmla="*/ 33 w 523"/>
                <a:gd name="T23" fmla="*/ 375 h 445"/>
                <a:gd name="T24" fmla="*/ 70 w 523"/>
                <a:gd name="T25" fmla="*/ 412 h 445"/>
                <a:gd name="T26" fmla="*/ 452 w 523"/>
                <a:gd name="T27" fmla="*/ 412 h 445"/>
                <a:gd name="T28" fmla="*/ 490 w 523"/>
                <a:gd name="T29" fmla="*/ 375 h 445"/>
                <a:gd name="T30" fmla="*/ 490 w 523"/>
                <a:gd name="T31" fmla="*/ 71 h 445"/>
                <a:gd name="T32" fmla="*/ 452 w 523"/>
                <a:gd name="T33" fmla="*/ 33 h 445"/>
                <a:gd name="T34" fmla="*/ 70 w 523"/>
                <a:gd name="T35" fmla="*/ 33 h 445"/>
                <a:gd name="T36" fmla="*/ 70 w 523"/>
                <a:gd name="T37" fmla="*/ 33 h 445"/>
                <a:gd name="T38" fmla="*/ 70 w 523"/>
                <a:gd name="T39" fmla="*/ 3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3" h="445">
                  <a:moveTo>
                    <a:pt x="452" y="445"/>
                  </a:moveTo>
                  <a:cubicBezTo>
                    <a:pt x="70" y="445"/>
                    <a:pt x="70" y="445"/>
                    <a:pt x="70" y="445"/>
                  </a:cubicBezTo>
                  <a:cubicBezTo>
                    <a:pt x="31" y="445"/>
                    <a:pt x="0" y="414"/>
                    <a:pt x="0" y="375"/>
                  </a:cubicBezTo>
                  <a:cubicBezTo>
                    <a:pt x="0" y="71"/>
                    <a:pt x="0" y="71"/>
                    <a:pt x="0" y="71"/>
                  </a:cubicBezTo>
                  <a:cubicBezTo>
                    <a:pt x="0" y="32"/>
                    <a:pt x="31" y="0"/>
                    <a:pt x="70" y="0"/>
                  </a:cubicBezTo>
                  <a:cubicBezTo>
                    <a:pt x="452" y="0"/>
                    <a:pt x="452" y="0"/>
                    <a:pt x="452" y="0"/>
                  </a:cubicBezTo>
                  <a:cubicBezTo>
                    <a:pt x="491" y="0"/>
                    <a:pt x="523" y="32"/>
                    <a:pt x="523" y="71"/>
                  </a:cubicBezTo>
                  <a:cubicBezTo>
                    <a:pt x="523" y="375"/>
                    <a:pt x="523" y="375"/>
                    <a:pt x="523" y="375"/>
                  </a:cubicBezTo>
                  <a:cubicBezTo>
                    <a:pt x="523" y="414"/>
                    <a:pt x="491" y="445"/>
                    <a:pt x="452" y="445"/>
                  </a:cubicBezTo>
                  <a:close/>
                  <a:moveTo>
                    <a:pt x="70" y="33"/>
                  </a:moveTo>
                  <a:cubicBezTo>
                    <a:pt x="50" y="33"/>
                    <a:pt x="33" y="50"/>
                    <a:pt x="33" y="71"/>
                  </a:cubicBezTo>
                  <a:cubicBezTo>
                    <a:pt x="33" y="375"/>
                    <a:pt x="33" y="375"/>
                    <a:pt x="33" y="375"/>
                  </a:cubicBezTo>
                  <a:cubicBezTo>
                    <a:pt x="33" y="395"/>
                    <a:pt x="50" y="412"/>
                    <a:pt x="70" y="412"/>
                  </a:cubicBezTo>
                  <a:cubicBezTo>
                    <a:pt x="452" y="412"/>
                    <a:pt x="452" y="412"/>
                    <a:pt x="452" y="412"/>
                  </a:cubicBezTo>
                  <a:cubicBezTo>
                    <a:pt x="473" y="412"/>
                    <a:pt x="490" y="395"/>
                    <a:pt x="490" y="375"/>
                  </a:cubicBezTo>
                  <a:cubicBezTo>
                    <a:pt x="490" y="71"/>
                    <a:pt x="490" y="71"/>
                    <a:pt x="490" y="71"/>
                  </a:cubicBezTo>
                  <a:cubicBezTo>
                    <a:pt x="490" y="50"/>
                    <a:pt x="473" y="33"/>
                    <a:pt x="452" y="33"/>
                  </a:cubicBezTo>
                  <a:lnTo>
                    <a:pt x="70" y="33"/>
                  </a:lnTo>
                  <a:close/>
                  <a:moveTo>
                    <a:pt x="70" y="33"/>
                  </a:moveTo>
                  <a:cubicBezTo>
                    <a:pt x="70" y="33"/>
                    <a:pt x="70" y="33"/>
                    <a:pt x="70" y="33"/>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 name="Freeform 645"/>
            <p:cNvSpPr>
              <a:spLocks noEditPoints="1"/>
            </p:cNvSpPr>
            <p:nvPr userDrawn="1"/>
          </p:nvSpPr>
          <p:spPr bwMode="auto">
            <a:xfrm>
              <a:off x="5567363" y="4287838"/>
              <a:ext cx="563563" cy="1173163"/>
            </a:xfrm>
            <a:custGeom>
              <a:avLst/>
              <a:gdLst>
                <a:gd name="T0" fmla="*/ 177 w 355"/>
                <a:gd name="T1" fmla="*/ 738 h 738"/>
                <a:gd name="T2" fmla="*/ 0 w 355"/>
                <a:gd name="T3" fmla="*/ 561 h 738"/>
                <a:gd name="T4" fmla="*/ 0 w 355"/>
                <a:gd name="T5" fmla="*/ 178 h 738"/>
                <a:gd name="T6" fmla="*/ 177 w 355"/>
                <a:gd name="T7" fmla="*/ 0 h 738"/>
                <a:gd name="T8" fmla="*/ 355 w 355"/>
                <a:gd name="T9" fmla="*/ 178 h 738"/>
                <a:gd name="T10" fmla="*/ 355 w 355"/>
                <a:gd name="T11" fmla="*/ 561 h 738"/>
                <a:gd name="T12" fmla="*/ 177 w 355"/>
                <a:gd name="T13" fmla="*/ 738 h 738"/>
                <a:gd name="T14" fmla="*/ 177 w 355"/>
                <a:gd name="T15" fmla="*/ 738 h 738"/>
                <a:gd name="T16" fmla="*/ 177 w 355"/>
                <a:gd name="T17"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738">
                  <a:moveTo>
                    <a:pt x="177" y="738"/>
                  </a:moveTo>
                  <a:cubicBezTo>
                    <a:pt x="80" y="738"/>
                    <a:pt x="0" y="659"/>
                    <a:pt x="0" y="561"/>
                  </a:cubicBezTo>
                  <a:cubicBezTo>
                    <a:pt x="0" y="178"/>
                    <a:pt x="0" y="178"/>
                    <a:pt x="0" y="178"/>
                  </a:cubicBezTo>
                  <a:cubicBezTo>
                    <a:pt x="0" y="80"/>
                    <a:pt x="80" y="0"/>
                    <a:pt x="177" y="0"/>
                  </a:cubicBezTo>
                  <a:cubicBezTo>
                    <a:pt x="275" y="0"/>
                    <a:pt x="355" y="80"/>
                    <a:pt x="355" y="178"/>
                  </a:cubicBezTo>
                  <a:cubicBezTo>
                    <a:pt x="355" y="561"/>
                    <a:pt x="355" y="561"/>
                    <a:pt x="355" y="561"/>
                  </a:cubicBezTo>
                  <a:cubicBezTo>
                    <a:pt x="355" y="659"/>
                    <a:pt x="275" y="738"/>
                    <a:pt x="177" y="738"/>
                  </a:cubicBezTo>
                  <a:close/>
                  <a:moveTo>
                    <a:pt x="177" y="738"/>
                  </a:moveTo>
                  <a:cubicBezTo>
                    <a:pt x="177" y="738"/>
                    <a:pt x="177" y="738"/>
                    <a:pt x="177" y="738"/>
                  </a:cubicBezTo>
                </a:path>
              </a:pathLst>
            </a:custGeom>
            <a:solidFill>
              <a:srgbClr val="83C6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 name="Freeform 646"/>
            <p:cNvSpPr>
              <a:spLocks noEditPoints="1"/>
            </p:cNvSpPr>
            <p:nvPr userDrawn="1"/>
          </p:nvSpPr>
          <p:spPr bwMode="auto">
            <a:xfrm>
              <a:off x="5848350" y="4289425"/>
              <a:ext cx="282575" cy="1171575"/>
            </a:xfrm>
            <a:custGeom>
              <a:avLst/>
              <a:gdLst>
                <a:gd name="T0" fmla="*/ 0 w 178"/>
                <a:gd name="T1" fmla="*/ 0 h 737"/>
                <a:gd name="T2" fmla="*/ 0 w 178"/>
                <a:gd name="T3" fmla="*/ 737 h 737"/>
                <a:gd name="T4" fmla="*/ 178 w 178"/>
                <a:gd name="T5" fmla="*/ 560 h 737"/>
                <a:gd name="T6" fmla="*/ 178 w 178"/>
                <a:gd name="T7" fmla="*/ 177 h 737"/>
                <a:gd name="T8" fmla="*/ 0 w 178"/>
                <a:gd name="T9" fmla="*/ 0 h 737"/>
                <a:gd name="T10" fmla="*/ 0 w 178"/>
                <a:gd name="T11" fmla="*/ 0 h 737"/>
                <a:gd name="T12" fmla="*/ 0 w 178"/>
                <a:gd name="T13" fmla="*/ 0 h 737"/>
              </a:gdLst>
              <a:ahLst/>
              <a:cxnLst>
                <a:cxn ang="0">
                  <a:pos x="T0" y="T1"/>
                </a:cxn>
                <a:cxn ang="0">
                  <a:pos x="T2" y="T3"/>
                </a:cxn>
                <a:cxn ang="0">
                  <a:pos x="T4" y="T5"/>
                </a:cxn>
                <a:cxn ang="0">
                  <a:pos x="T6" y="T7"/>
                </a:cxn>
                <a:cxn ang="0">
                  <a:pos x="T8" y="T9"/>
                </a:cxn>
                <a:cxn ang="0">
                  <a:pos x="T10" y="T11"/>
                </a:cxn>
                <a:cxn ang="0">
                  <a:pos x="T12" y="T13"/>
                </a:cxn>
              </a:cxnLst>
              <a:rect l="0" t="0" r="r" b="b"/>
              <a:pathLst>
                <a:path w="178" h="737">
                  <a:moveTo>
                    <a:pt x="0" y="0"/>
                  </a:moveTo>
                  <a:cubicBezTo>
                    <a:pt x="0" y="737"/>
                    <a:pt x="0" y="737"/>
                    <a:pt x="0" y="737"/>
                  </a:cubicBezTo>
                  <a:cubicBezTo>
                    <a:pt x="98" y="737"/>
                    <a:pt x="178" y="658"/>
                    <a:pt x="178" y="560"/>
                  </a:cubicBezTo>
                  <a:cubicBezTo>
                    <a:pt x="178" y="177"/>
                    <a:pt x="178" y="177"/>
                    <a:pt x="178" y="177"/>
                  </a:cubicBezTo>
                  <a:cubicBezTo>
                    <a:pt x="178" y="79"/>
                    <a:pt x="98" y="0"/>
                    <a:pt x="0" y="0"/>
                  </a:cubicBezTo>
                  <a:close/>
                  <a:moveTo>
                    <a:pt x="0" y="0"/>
                  </a:moveTo>
                  <a:cubicBezTo>
                    <a:pt x="0" y="0"/>
                    <a:pt x="0" y="0"/>
                    <a:pt x="0" y="0"/>
                  </a:cubicBezTo>
                </a:path>
              </a:pathLst>
            </a:custGeom>
            <a:solidFill>
              <a:srgbClr val="429B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 name="Freeform 647"/>
            <p:cNvSpPr>
              <a:spLocks noEditPoints="1"/>
            </p:cNvSpPr>
            <p:nvPr userDrawn="1"/>
          </p:nvSpPr>
          <p:spPr bwMode="auto">
            <a:xfrm>
              <a:off x="5599113" y="4562475"/>
              <a:ext cx="34925" cy="38100"/>
            </a:xfrm>
            <a:custGeom>
              <a:avLst/>
              <a:gdLst>
                <a:gd name="T0" fmla="*/ 0 w 22"/>
                <a:gd name="T1" fmla="*/ 12 h 24"/>
                <a:gd name="T2" fmla="*/ 5 w 22"/>
                <a:gd name="T3" fmla="*/ 22 h 24"/>
                <a:gd name="T4" fmla="*/ 17 w 22"/>
                <a:gd name="T5" fmla="*/ 22 h 24"/>
                <a:gd name="T6" fmla="*/ 22 w 22"/>
                <a:gd name="T7" fmla="*/ 12 h 24"/>
                <a:gd name="T8" fmla="*/ 17 w 22"/>
                <a:gd name="T9" fmla="*/ 2 h 24"/>
                <a:gd name="T10" fmla="*/ 5 w 22"/>
                <a:gd name="T11" fmla="*/ 2 h 24"/>
                <a:gd name="T12" fmla="*/ 0 w 22"/>
                <a:gd name="T13" fmla="*/ 12 h 24"/>
                <a:gd name="T14" fmla="*/ 0 w 22"/>
                <a:gd name="T15" fmla="*/ 12 h 24"/>
                <a:gd name="T16" fmla="*/ 0 w 22"/>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12"/>
                  </a:moveTo>
                  <a:cubicBezTo>
                    <a:pt x="0" y="16"/>
                    <a:pt x="2" y="20"/>
                    <a:pt x="5" y="22"/>
                  </a:cubicBezTo>
                  <a:cubicBezTo>
                    <a:pt x="9" y="24"/>
                    <a:pt x="13" y="24"/>
                    <a:pt x="17" y="22"/>
                  </a:cubicBezTo>
                  <a:cubicBezTo>
                    <a:pt x="20" y="20"/>
                    <a:pt x="22" y="16"/>
                    <a:pt x="22" y="12"/>
                  </a:cubicBezTo>
                  <a:cubicBezTo>
                    <a:pt x="22" y="8"/>
                    <a:pt x="20" y="4"/>
                    <a:pt x="17"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 name="Freeform 648"/>
            <p:cNvSpPr>
              <a:spLocks noEditPoints="1"/>
            </p:cNvSpPr>
            <p:nvPr userDrawn="1"/>
          </p:nvSpPr>
          <p:spPr bwMode="auto">
            <a:xfrm>
              <a:off x="5665788" y="4562475"/>
              <a:ext cx="34925" cy="38100"/>
            </a:xfrm>
            <a:custGeom>
              <a:avLst/>
              <a:gdLst>
                <a:gd name="T0" fmla="*/ 0 w 22"/>
                <a:gd name="T1" fmla="*/ 12 h 24"/>
                <a:gd name="T2" fmla="*/ 5 w 22"/>
                <a:gd name="T3" fmla="*/ 22 h 24"/>
                <a:gd name="T4" fmla="*/ 16 w 22"/>
                <a:gd name="T5" fmla="*/ 22 h 24"/>
                <a:gd name="T6" fmla="*/ 22 w 22"/>
                <a:gd name="T7" fmla="*/ 12 h 24"/>
                <a:gd name="T8" fmla="*/ 16 w 22"/>
                <a:gd name="T9" fmla="*/ 2 h 24"/>
                <a:gd name="T10" fmla="*/ 5 w 22"/>
                <a:gd name="T11" fmla="*/ 2 h 24"/>
                <a:gd name="T12" fmla="*/ 0 w 22"/>
                <a:gd name="T13" fmla="*/ 12 h 24"/>
                <a:gd name="T14" fmla="*/ 0 w 22"/>
                <a:gd name="T15" fmla="*/ 12 h 24"/>
                <a:gd name="T16" fmla="*/ 0 w 22"/>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12"/>
                  </a:moveTo>
                  <a:cubicBezTo>
                    <a:pt x="0" y="16"/>
                    <a:pt x="2" y="20"/>
                    <a:pt x="5" y="22"/>
                  </a:cubicBezTo>
                  <a:cubicBezTo>
                    <a:pt x="9" y="24"/>
                    <a:pt x="13" y="24"/>
                    <a:pt x="16" y="22"/>
                  </a:cubicBezTo>
                  <a:cubicBezTo>
                    <a:pt x="20" y="20"/>
                    <a:pt x="22" y="16"/>
                    <a:pt x="22" y="12"/>
                  </a:cubicBezTo>
                  <a:cubicBezTo>
                    <a:pt x="22" y="8"/>
                    <a:pt x="20" y="4"/>
                    <a:pt x="16"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 name="Freeform 649"/>
            <p:cNvSpPr>
              <a:spLocks noEditPoints="1"/>
            </p:cNvSpPr>
            <p:nvPr userDrawn="1"/>
          </p:nvSpPr>
          <p:spPr bwMode="auto">
            <a:xfrm>
              <a:off x="5730875" y="4562475"/>
              <a:ext cx="36513" cy="38100"/>
            </a:xfrm>
            <a:custGeom>
              <a:avLst/>
              <a:gdLst>
                <a:gd name="T0" fmla="*/ 0 w 23"/>
                <a:gd name="T1" fmla="*/ 12 h 24"/>
                <a:gd name="T2" fmla="*/ 6 w 23"/>
                <a:gd name="T3" fmla="*/ 22 h 24"/>
                <a:gd name="T4" fmla="*/ 17 w 23"/>
                <a:gd name="T5" fmla="*/ 22 h 24"/>
                <a:gd name="T6" fmla="*/ 23 w 23"/>
                <a:gd name="T7" fmla="*/ 12 h 24"/>
                <a:gd name="T8" fmla="*/ 17 w 23"/>
                <a:gd name="T9" fmla="*/ 2 h 24"/>
                <a:gd name="T10" fmla="*/ 6 w 23"/>
                <a:gd name="T11" fmla="*/ 2 h 24"/>
                <a:gd name="T12" fmla="*/ 0 w 23"/>
                <a:gd name="T13" fmla="*/ 12 h 24"/>
                <a:gd name="T14" fmla="*/ 0 w 23"/>
                <a:gd name="T15" fmla="*/ 12 h 24"/>
                <a:gd name="T16" fmla="*/ 0 w 23"/>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0" y="12"/>
                  </a:moveTo>
                  <a:cubicBezTo>
                    <a:pt x="0" y="16"/>
                    <a:pt x="3" y="20"/>
                    <a:pt x="6" y="22"/>
                  </a:cubicBezTo>
                  <a:cubicBezTo>
                    <a:pt x="9" y="24"/>
                    <a:pt x="14" y="24"/>
                    <a:pt x="17" y="22"/>
                  </a:cubicBezTo>
                  <a:cubicBezTo>
                    <a:pt x="21" y="20"/>
                    <a:pt x="23" y="16"/>
                    <a:pt x="23" y="12"/>
                  </a:cubicBezTo>
                  <a:cubicBezTo>
                    <a:pt x="23" y="8"/>
                    <a:pt x="21" y="4"/>
                    <a:pt x="17" y="2"/>
                  </a:cubicBezTo>
                  <a:cubicBezTo>
                    <a:pt x="14" y="0"/>
                    <a:pt x="9" y="0"/>
                    <a:pt x="6" y="2"/>
                  </a:cubicBezTo>
                  <a:cubicBezTo>
                    <a:pt x="3"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 name="Freeform 650"/>
            <p:cNvSpPr>
              <a:spLocks noEditPoints="1"/>
            </p:cNvSpPr>
            <p:nvPr userDrawn="1"/>
          </p:nvSpPr>
          <p:spPr bwMode="auto">
            <a:xfrm>
              <a:off x="5797550" y="4562475"/>
              <a:ext cx="36513" cy="38100"/>
            </a:xfrm>
            <a:custGeom>
              <a:avLst/>
              <a:gdLst>
                <a:gd name="T0" fmla="*/ 0 w 23"/>
                <a:gd name="T1" fmla="*/ 12 h 24"/>
                <a:gd name="T2" fmla="*/ 6 w 23"/>
                <a:gd name="T3" fmla="*/ 22 h 24"/>
                <a:gd name="T4" fmla="*/ 17 w 23"/>
                <a:gd name="T5" fmla="*/ 22 h 24"/>
                <a:gd name="T6" fmla="*/ 23 w 23"/>
                <a:gd name="T7" fmla="*/ 12 h 24"/>
                <a:gd name="T8" fmla="*/ 17 w 23"/>
                <a:gd name="T9" fmla="*/ 2 h 24"/>
                <a:gd name="T10" fmla="*/ 6 w 23"/>
                <a:gd name="T11" fmla="*/ 2 h 24"/>
                <a:gd name="T12" fmla="*/ 0 w 23"/>
                <a:gd name="T13" fmla="*/ 12 h 24"/>
                <a:gd name="T14" fmla="*/ 0 w 23"/>
                <a:gd name="T15" fmla="*/ 12 h 24"/>
                <a:gd name="T16" fmla="*/ 0 w 23"/>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0" y="12"/>
                  </a:moveTo>
                  <a:cubicBezTo>
                    <a:pt x="0" y="16"/>
                    <a:pt x="2" y="20"/>
                    <a:pt x="6" y="22"/>
                  </a:cubicBezTo>
                  <a:cubicBezTo>
                    <a:pt x="9" y="24"/>
                    <a:pt x="14" y="24"/>
                    <a:pt x="17" y="22"/>
                  </a:cubicBezTo>
                  <a:cubicBezTo>
                    <a:pt x="20" y="20"/>
                    <a:pt x="23" y="16"/>
                    <a:pt x="23" y="12"/>
                  </a:cubicBezTo>
                  <a:cubicBezTo>
                    <a:pt x="23" y="8"/>
                    <a:pt x="20" y="4"/>
                    <a:pt x="17" y="2"/>
                  </a:cubicBezTo>
                  <a:cubicBezTo>
                    <a:pt x="14"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9" name="Freeform 651"/>
            <p:cNvSpPr>
              <a:spLocks noEditPoints="1"/>
            </p:cNvSpPr>
            <p:nvPr userDrawn="1"/>
          </p:nvSpPr>
          <p:spPr bwMode="auto">
            <a:xfrm>
              <a:off x="5864225" y="4564063"/>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0" name="Freeform 652"/>
            <p:cNvSpPr>
              <a:spLocks noEditPoints="1"/>
            </p:cNvSpPr>
            <p:nvPr userDrawn="1"/>
          </p:nvSpPr>
          <p:spPr bwMode="auto">
            <a:xfrm>
              <a:off x="5930900" y="4564063"/>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1" name="Freeform 653"/>
            <p:cNvSpPr>
              <a:spLocks noEditPoints="1"/>
            </p:cNvSpPr>
            <p:nvPr userDrawn="1"/>
          </p:nvSpPr>
          <p:spPr bwMode="auto">
            <a:xfrm>
              <a:off x="5997575" y="4564063"/>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2" name="Freeform 654"/>
            <p:cNvSpPr>
              <a:spLocks noEditPoints="1"/>
            </p:cNvSpPr>
            <p:nvPr userDrawn="1"/>
          </p:nvSpPr>
          <p:spPr bwMode="auto">
            <a:xfrm>
              <a:off x="6062663" y="4564063"/>
              <a:ext cx="36513" cy="34925"/>
            </a:xfrm>
            <a:custGeom>
              <a:avLst/>
              <a:gdLst>
                <a:gd name="T0" fmla="*/ 0 w 23"/>
                <a:gd name="T1" fmla="*/ 11 h 22"/>
                <a:gd name="T2" fmla="*/ 12 w 23"/>
                <a:gd name="T3" fmla="*/ 22 h 22"/>
                <a:gd name="T4" fmla="*/ 23 w 23"/>
                <a:gd name="T5" fmla="*/ 11 h 22"/>
                <a:gd name="T6" fmla="*/ 12 w 23"/>
                <a:gd name="T7" fmla="*/ 0 h 22"/>
                <a:gd name="T8" fmla="*/ 0 w 23"/>
                <a:gd name="T9" fmla="*/ 11 h 22"/>
                <a:gd name="T10" fmla="*/ 0 w 23"/>
                <a:gd name="T11" fmla="*/ 11 h 22"/>
                <a:gd name="T12" fmla="*/ 0 w 23"/>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0" y="11"/>
                  </a:moveTo>
                  <a:cubicBezTo>
                    <a:pt x="0" y="17"/>
                    <a:pt x="5" y="22"/>
                    <a:pt x="12" y="22"/>
                  </a:cubicBezTo>
                  <a:cubicBezTo>
                    <a:pt x="18" y="22"/>
                    <a:pt x="23" y="17"/>
                    <a:pt x="23" y="11"/>
                  </a:cubicBezTo>
                  <a:cubicBezTo>
                    <a:pt x="23" y="5"/>
                    <a:pt x="18" y="0"/>
                    <a:pt x="12"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3" name="Freeform 655"/>
            <p:cNvSpPr>
              <a:spLocks noEditPoints="1"/>
            </p:cNvSpPr>
            <p:nvPr userDrawn="1"/>
          </p:nvSpPr>
          <p:spPr bwMode="auto">
            <a:xfrm>
              <a:off x="5599113" y="4670425"/>
              <a:ext cx="34925" cy="36513"/>
            </a:xfrm>
            <a:custGeom>
              <a:avLst/>
              <a:gdLst>
                <a:gd name="T0" fmla="*/ 0 w 22"/>
                <a:gd name="T1" fmla="*/ 11 h 23"/>
                <a:gd name="T2" fmla="*/ 5 w 22"/>
                <a:gd name="T3" fmla="*/ 21 h 23"/>
                <a:gd name="T4" fmla="*/ 17 w 22"/>
                <a:gd name="T5" fmla="*/ 21 h 23"/>
                <a:gd name="T6" fmla="*/ 22 w 22"/>
                <a:gd name="T7" fmla="*/ 11 h 23"/>
                <a:gd name="T8" fmla="*/ 17 w 22"/>
                <a:gd name="T9" fmla="*/ 2 h 23"/>
                <a:gd name="T10" fmla="*/ 5 w 22"/>
                <a:gd name="T11" fmla="*/ 2 h 23"/>
                <a:gd name="T12" fmla="*/ 0 w 22"/>
                <a:gd name="T13" fmla="*/ 11 h 23"/>
                <a:gd name="T14" fmla="*/ 0 w 22"/>
                <a:gd name="T15" fmla="*/ 11 h 23"/>
                <a:gd name="T16" fmla="*/ 0 w 22"/>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1"/>
                  </a:moveTo>
                  <a:cubicBezTo>
                    <a:pt x="0" y="15"/>
                    <a:pt x="2" y="19"/>
                    <a:pt x="5" y="21"/>
                  </a:cubicBezTo>
                  <a:cubicBezTo>
                    <a:pt x="9" y="23"/>
                    <a:pt x="13" y="23"/>
                    <a:pt x="17" y="21"/>
                  </a:cubicBezTo>
                  <a:cubicBezTo>
                    <a:pt x="20" y="19"/>
                    <a:pt x="22" y="15"/>
                    <a:pt x="22" y="11"/>
                  </a:cubicBezTo>
                  <a:cubicBezTo>
                    <a:pt x="22" y="7"/>
                    <a:pt x="20" y="4"/>
                    <a:pt x="17" y="2"/>
                  </a:cubicBezTo>
                  <a:cubicBezTo>
                    <a:pt x="13" y="0"/>
                    <a:pt x="9" y="0"/>
                    <a:pt x="5" y="2"/>
                  </a:cubicBezTo>
                  <a:cubicBezTo>
                    <a:pt x="2" y="4"/>
                    <a:pt x="0" y="7"/>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4" name="Freeform 656"/>
            <p:cNvSpPr>
              <a:spLocks noEditPoints="1"/>
            </p:cNvSpPr>
            <p:nvPr userDrawn="1"/>
          </p:nvSpPr>
          <p:spPr bwMode="auto">
            <a:xfrm>
              <a:off x="5665788" y="4670425"/>
              <a:ext cx="34925" cy="36513"/>
            </a:xfrm>
            <a:custGeom>
              <a:avLst/>
              <a:gdLst>
                <a:gd name="T0" fmla="*/ 0 w 22"/>
                <a:gd name="T1" fmla="*/ 11 h 23"/>
                <a:gd name="T2" fmla="*/ 5 w 22"/>
                <a:gd name="T3" fmla="*/ 21 h 23"/>
                <a:gd name="T4" fmla="*/ 16 w 22"/>
                <a:gd name="T5" fmla="*/ 21 h 23"/>
                <a:gd name="T6" fmla="*/ 22 w 22"/>
                <a:gd name="T7" fmla="*/ 11 h 23"/>
                <a:gd name="T8" fmla="*/ 16 w 22"/>
                <a:gd name="T9" fmla="*/ 2 h 23"/>
                <a:gd name="T10" fmla="*/ 5 w 22"/>
                <a:gd name="T11" fmla="*/ 2 h 23"/>
                <a:gd name="T12" fmla="*/ 0 w 22"/>
                <a:gd name="T13" fmla="*/ 11 h 23"/>
                <a:gd name="T14" fmla="*/ 0 w 22"/>
                <a:gd name="T15" fmla="*/ 11 h 23"/>
                <a:gd name="T16" fmla="*/ 0 w 22"/>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1"/>
                  </a:moveTo>
                  <a:cubicBezTo>
                    <a:pt x="0" y="15"/>
                    <a:pt x="2" y="19"/>
                    <a:pt x="5" y="21"/>
                  </a:cubicBezTo>
                  <a:cubicBezTo>
                    <a:pt x="9" y="23"/>
                    <a:pt x="13" y="23"/>
                    <a:pt x="16" y="21"/>
                  </a:cubicBezTo>
                  <a:cubicBezTo>
                    <a:pt x="20" y="19"/>
                    <a:pt x="22" y="15"/>
                    <a:pt x="22" y="11"/>
                  </a:cubicBezTo>
                  <a:cubicBezTo>
                    <a:pt x="22" y="7"/>
                    <a:pt x="20" y="4"/>
                    <a:pt x="16" y="2"/>
                  </a:cubicBezTo>
                  <a:cubicBezTo>
                    <a:pt x="13" y="0"/>
                    <a:pt x="9" y="0"/>
                    <a:pt x="5" y="2"/>
                  </a:cubicBezTo>
                  <a:cubicBezTo>
                    <a:pt x="2" y="4"/>
                    <a:pt x="0" y="7"/>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5" name="Freeform 657"/>
            <p:cNvSpPr>
              <a:spLocks noEditPoints="1"/>
            </p:cNvSpPr>
            <p:nvPr userDrawn="1"/>
          </p:nvSpPr>
          <p:spPr bwMode="auto">
            <a:xfrm>
              <a:off x="5730875" y="4670425"/>
              <a:ext cx="36513" cy="36513"/>
            </a:xfrm>
            <a:custGeom>
              <a:avLst/>
              <a:gdLst>
                <a:gd name="T0" fmla="*/ 0 w 23"/>
                <a:gd name="T1" fmla="*/ 11 h 23"/>
                <a:gd name="T2" fmla="*/ 6 w 23"/>
                <a:gd name="T3" fmla="*/ 21 h 23"/>
                <a:gd name="T4" fmla="*/ 17 w 23"/>
                <a:gd name="T5" fmla="*/ 21 h 23"/>
                <a:gd name="T6" fmla="*/ 23 w 23"/>
                <a:gd name="T7" fmla="*/ 11 h 23"/>
                <a:gd name="T8" fmla="*/ 17 w 23"/>
                <a:gd name="T9" fmla="*/ 2 h 23"/>
                <a:gd name="T10" fmla="*/ 6 w 23"/>
                <a:gd name="T11" fmla="*/ 2 h 23"/>
                <a:gd name="T12" fmla="*/ 0 w 23"/>
                <a:gd name="T13" fmla="*/ 11 h 23"/>
                <a:gd name="T14" fmla="*/ 0 w 23"/>
                <a:gd name="T15" fmla="*/ 11 h 23"/>
                <a:gd name="T16" fmla="*/ 0 w 23"/>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1"/>
                  </a:moveTo>
                  <a:cubicBezTo>
                    <a:pt x="0" y="15"/>
                    <a:pt x="3" y="19"/>
                    <a:pt x="6" y="21"/>
                  </a:cubicBezTo>
                  <a:cubicBezTo>
                    <a:pt x="9" y="23"/>
                    <a:pt x="14" y="23"/>
                    <a:pt x="17" y="21"/>
                  </a:cubicBezTo>
                  <a:cubicBezTo>
                    <a:pt x="21" y="19"/>
                    <a:pt x="23" y="15"/>
                    <a:pt x="23" y="11"/>
                  </a:cubicBezTo>
                  <a:cubicBezTo>
                    <a:pt x="23" y="7"/>
                    <a:pt x="21" y="4"/>
                    <a:pt x="17" y="2"/>
                  </a:cubicBezTo>
                  <a:cubicBezTo>
                    <a:pt x="14" y="0"/>
                    <a:pt x="9" y="0"/>
                    <a:pt x="6" y="2"/>
                  </a:cubicBezTo>
                  <a:cubicBezTo>
                    <a:pt x="3" y="4"/>
                    <a:pt x="0" y="7"/>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6" name="Freeform 658"/>
            <p:cNvSpPr>
              <a:spLocks noEditPoints="1"/>
            </p:cNvSpPr>
            <p:nvPr userDrawn="1"/>
          </p:nvSpPr>
          <p:spPr bwMode="auto">
            <a:xfrm>
              <a:off x="5797550" y="4670425"/>
              <a:ext cx="36513" cy="36513"/>
            </a:xfrm>
            <a:custGeom>
              <a:avLst/>
              <a:gdLst>
                <a:gd name="T0" fmla="*/ 0 w 23"/>
                <a:gd name="T1" fmla="*/ 11 h 23"/>
                <a:gd name="T2" fmla="*/ 6 w 23"/>
                <a:gd name="T3" fmla="*/ 21 h 23"/>
                <a:gd name="T4" fmla="*/ 17 w 23"/>
                <a:gd name="T5" fmla="*/ 21 h 23"/>
                <a:gd name="T6" fmla="*/ 23 w 23"/>
                <a:gd name="T7" fmla="*/ 11 h 23"/>
                <a:gd name="T8" fmla="*/ 17 w 23"/>
                <a:gd name="T9" fmla="*/ 2 h 23"/>
                <a:gd name="T10" fmla="*/ 6 w 23"/>
                <a:gd name="T11" fmla="*/ 2 h 23"/>
                <a:gd name="T12" fmla="*/ 0 w 23"/>
                <a:gd name="T13" fmla="*/ 11 h 23"/>
                <a:gd name="T14" fmla="*/ 0 w 23"/>
                <a:gd name="T15" fmla="*/ 11 h 23"/>
                <a:gd name="T16" fmla="*/ 0 w 23"/>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1"/>
                  </a:moveTo>
                  <a:cubicBezTo>
                    <a:pt x="0" y="15"/>
                    <a:pt x="2" y="19"/>
                    <a:pt x="6" y="21"/>
                  </a:cubicBezTo>
                  <a:cubicBezTo>
                    <a:pt x="9" y="23"/>
                    <a:pt x="14" y="23"/>
                    <a:pt x="17" y="21"/>
                  </a:cubicBezTo>
                  <a:cubicBezTo>
                    <a:pt x="20" y="19"/>
                    <a:pt x="23" y="15"/>
                    <a:pt x="23" y="11"/>
                  </a:cubicBezTo>
                  <a:cubicBezTo>
                    <a:pt x="23" y="7"/>
                    <a:pt x="20" y="4"/>
                    <a:pt x="17" y="2"/>
                  </a:cubicBezTo>
                  <a:cubicBezTo>
                    <a:pt x="14" y="0"/>
                    <a:pt x="9" y="0"/>
                    <a:pt x="6" y="2"/>
                  </a:cubicBezTo>
                  <a:cubicBezTo>
                    <a:pt x="2" y="4"/>
                    <a:pt x="0" y="7"/>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7" name="Freeform 659"/>
            <p:cNvSpPr>
              <a:spLocks noEditPoints="1"/>
            </p:cNvSpPr>
            <p:nvPr userDrawn="1"/>
          </p:nvSpPr>
          <p:spPr bwMode="auto">
            <a:xfrm>
              <a:off x="5864225" y="4670425"/>
              <a:ext cx="34925" cy="36513"/>
            </a:xfrm>
            <a:custGeom>
              <a:avLst/>
              <a:gdLst>
                <a:gd name="T0" fmla="*/ 0 w 22"/>
                <a:gd name="T1" fmla="*/ 11 h 23"/>
                <a:gd name="T2" fmla="*/ 11 w 22"/>
                <a:gd name="T3" fmla="*/ 23 h 23"/>
                <a:gd name="T4" fmla="*/ 22 w 22"/>
                <a:gd name="T5" fmla="*/ 11 h 23"/>
                <a:gd name="T6" fmla="*/ 11 w 22"/>
                <a:gd name="T7" fmla="*/ 0 h 23"/>
                <a:gd name="T8" fmla="*/ 0 w 22"/>
                <a:gd name="T9" fmla="*/ 11 h 23"/>
                <a:gd name="T10" fmla="*/ 0 w 22"/>
                <a:gd name="T11" fmla="*/ 11 h 23"/>
                <a:gd name="T12" fmla="*/ 0 w 22"/>
                <a:gd name="T13" fmla="*/ 11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1"/>
                  </a:moveTo>
                  <a:cubicBezTo>
                    <a:pt x="0" y="18"/>
                    <a:pt x="5" y="23"/>
                    <a:pt x="11" y="23"/>
                  </a:cubicBezTo>
                  <a:cubicBezTo>
                    <a:pt x="17" y="23"/>
                    <a:pt x="22" y="18"/>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8" name="Freeform 660"/>
            <p:cNvSpPr>
              <a:spLocks noEditPoints="1"/>
            </p:cNvSpPr>
            <p:nvPr userDrawn="1"/>
          </p:nvSpPr>
          <p:spPr bwMode="auto">
            <a:xfrm>
              <a:off x="5930900" y="4670425"/>
              <a:ext cx="34925" cy="36513"/>
            </a:xfrm>
            <a:custGeom>
              <a:avLst/>
              <a:gdLst>
                <a:gd name="T0" fmla="*/ 0 w 22"/>
                <a:gd name="T1" fmla="*/ 11 h 23"/>
                <a:gd name="T2" fmla="*/ 11 w 22"/>
                <a:gd name="T3" fmla="*/ 23 h 23"/>
                <a:gd name="T4" fmla="*/ 22 w 22"/>
                <a:gd name="T5" fmla="*/ 11 h 23"/>
                <a:gd name="T6" fmla="*/ 11 w 22"/>
                <a:gd name="T7" fmla="*/ 0 h 23"/>
                <a:gd name="T8" fmla="*/ 0 w 22"/>
                <a:gd name="T9" fmla="*/ 11 h 23"/>
                <a:gd name="T10" fmla="*/ 0 w 22"/>
                <a:gd name="T11" fmla="*/ 11 h 23"/>
                <a:gd name="T12" fmla="*/ 0 w 22"/>
                <a:gd name="T13" fmla="*/ 11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1"/>
                  </a:moveTo>
                  <a:cubicBezTo>
                    <a:pt x="0" y="18"/>
                    <a:pt x="5" y="23"/>
                    <a:pt x="11" y="23"/>
                  </a:cubicBezTo>
                  <a:cubicBezTo>
                    <a:pt x="17" y="23"/>
                    <a:pt x="22" y="18"/>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9" name="Freeform 661"/>
            <p:cNvSpPr>
              <a:spLocks noEditPoints="1"/>
            </p:cNvSpPr>
            <p:nvPr userDrawn="1"/>
          </p:nvSpPr>
          <p:spPr bwMode="auto">
            <a:xfrm>
              <a:off x="5997575" y="4670425"/>
              <a:ext cx="34925" cy="36513"/>
            </a:xfrm>
            <a:custGeom>
              <a:avLst/>
              <a:gdLst>
                <a:gd name="T0" fmla="*/ 0 w 22"/>
                <a:gd name="T1" fmla="*/ 11 h 23"/>
                <a:gd name="T2" fmla="*/ 11 w 22"/>
                <a:gd name="T3" fmla="*/ 23 h 23"/>
                <a:gd name="T4" fmla="*/ 22 w 22"/>
                <a:gd name="T5" fmla="*/ 11 h 23"/>
                <a:gd name="T6" fmla="*/ 11 w 22"/>
                <a:gd name="T7" fmla="*/ 0 h 23"/>
                <a:gd name="T8" fmla="*/ 0 w 22"/>
                <a:gd name="T9" fmla="*/ 11 h 23"/>
                <a:gd name="T10" fmla="*/ 0 w 22"/>
                <a:gd name="T11" fmla="*/ 11 h 23"/>
                <a:gd name="T12" fmla="*/ 0 w 22"/>
                <a:gd name="T13" fmla="*/ 11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1"/>
                  </a:moveTo>
                  <a:cubicBezTo>
                    <a:pt x="0" y="18"/>
                    <a:pt x="5" y="23"/>
                    <a:pt x="11" y="23"/>
                  </a:cubicBezTo>
                  <a:cubicBezTo>
                    <a:pt x="17" y="23"/>
                    <a:pt x="22" y="18"/>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0" name="Freeform 662"/>
            <p:cNvSpPr>
              <a:spLocks noEditPoints="1"/>
            </p:cNvSpPr>
            <p:nvPr userDrawn="1"/>
          </p:nvSpPr>
          <p:spPr bwMode="auto">
            <a:xfrm>
              <a:off x="6062663" y="4670425"/>
              <a:ext cx="36513" cy="36513"/>
            </a:xfrm>
            <a:custGeom>
              <a:avLst/>
              <a:gdLst>
                <a:gd name="T0" fmla="*/ 0 w 23"/>
                <a:gd name="T1" fmla="*/ 11 h 23"/>
                <a:gd name="T2" fmla="*/ 12 w 23"/>
                <a:gd name="T3" fmla="*/ 23 h 23"/>
                <a:gd name="T4" fmla="*/ 23 w 23"/>
                <a:gd name="T5" fmla="*/ 11 h 23"/>
                <a:gd name="T6" fmla="*/ 12 w 23"/>
                <a:gd name="T7" fmla="*/ 0 h 23"/>
                <a:gd name="T8" fmla="*/ 0 w 23"/>
                <a:gd name="T9" fmla="*/ 11 h 23"/>
                <a:gd name="T10" fmla="*/ 0 w 23"/>
                <a:gd name="T11" fmla="*/ 11 h 23"/>
                <a:gd name="T12" fmla="*/ 0 w 23"/>
                <a:gd name="T13" fmla="*/ 11 h 23"/>
              </a:gdLst>
              <a:ahLst/>
              <a:cxnLst>
                <a:cxn ang="0">
                  <a:pos x="T0" y="T1"/>
                </a:cxn>
                <a:cxn ang="0">
                  <a:pos x="T2" y="T3"/>
                </a:cxn>
                <a:cxn ang="0">
                  <a:pos x="T4" y="T5"/>
                </a:cxn>
                <a:cxn ang="0">
                  <a:pos x="T6" y="T7"/>
                </a:cxn>
                <a:cxn ang="0">
                  <a:pos x="T8" y="T9"/>
                </a:cxn>
                <a:cxn ang="0">
                  <a:pos x="T10" y="T11"/>
                </a:cxn>
                <a:cxn ang="0">
                  <a:pos x="T12" y="T13"/>
                </a:cxn>
              </a:cxnLst>
              <a:rect l="0" t="0" r="r" b="b"/>
              <a:pathLst>
                <a:path w="23" h="23">
                  <a:moveTo>
                    <a:pt x="0" y="11"/>
                  </a:moveTo>
                  <a:cubicBezTo>
                    <a:pt x="0" y="18"/>
                    <a:pt x="5" y="23"/>
                    <a:pt x="12" y="23"/>
                  </a:cubicBezTo>
                  <a:cubicBezTo>
                    <a:pt x="18" y="23"/>
                    <a:pt x="23" y="18"/>
                    <a:pt x="23" y="11"/>
                  </a:cubicBezTo>
                  <a:cubicBezTo>
                    <a:pt x="23" y="5"/>
                    <a:pt x="18" y="0"/>
                    <a:pt x="12"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1" name="Freeform 663"/>
            <p:cNvSpPr>
              <a:spLocks noEditPoints="1"/>
            </p:cNvSpPr>
            <p:nvPr userDrawn="1"/>
          </p:nvSpPr>
          <p:spPr bwMode="auto">
            <a:xfrm>
              <a:off x="5599113" y="4776788"/>
              <a:ext cx="34925" cy="36513"/>
            </a:xfrm>
            <a:custGeom>
              <a:avLst/>
              <a:gdLst>
                <a:gd name="T0" fmla="*/ 0 w 22"/>
                <a:gd name="T1" fmla="*/ 12 h 23"/>
                <a:gd name="T2" fmla="*/ 5 w 22"/>
                <a:gd name="T3" fmla="*/ 21 h 23"/>
                <a:gd name="T4" fmla="*/ 17 w 22"/>
                <a:gd name="T5" fmla="*/ 21 h 23"/>
                <a:gd name="T6" fmla="*/ 22 w 22"/>
                <a:gd name="T7" fmla="*/ 12 h 23"/>
                <a:gd name="T8" fmla="*/ 17 w 22"/>
                <a:gd name="T9" fmla="*/ 2 h 23"/>
                <a:gd name="T10" fmla="*/ 5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6"/>
                    <a:pt x="2" y="19"/>
                    <a:pt x="5" y="21"/>
                  </a:cubicBezTo>
                  <a:cubicBezTo>
                    <a:pt x="9" y="23"/>
                    <a:pt x="13" y="23"/>
                    <a:pt x="17" y="21"/>
                  </a:cubicBezTo>
                  <a:cubicBezTo>
                    <a:pt x="20" y="19"/>
                    <a:pt x="22" y="16"/>
                    <a:pt x="22" y="12"/>
                  </a:cubicBezTo>
                  <a:cubicBezTo>
                    <a:pt x="22" y="8"/>
                    <a:pt x="20" y="4"/>
                    <a:pt x="17"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2" name="Freeform 664"/>
            <p:cNvSpPr>
              <a:spLocks noEditPoints="1"/>
            </p:cNvSpPr>
            <p:nvPr userDrawn="1"/>
          </p:nvSpPr>
          <p:spPr bwMode="auto">
            <a:xfrm>
              <a:off x="5665788" y="4776788"/>
              <a:ext cx="34925" cy="36513"/>
            </a:xfrm>
            <a:custGeom>
              <a:avLst/>
              <a:gdLst>
                <a:gd name="T0" fmla="*/ 0 w 22"/>
                <a:gd name="T1" fmla="*/ 12 h 23"/>
                <a:gd name="T2" fmla="*/ 5 w 22"/>
                <a:gd name="T3" fmla="*/ 21 h 23"/>
                <a:gd name="T4" fmla="*/ 16 w 22"/>
                <a:gd name="T5" fmla="*/ 21 h 23"/>
                <a:gd name="T6" fmla="*/ 22 w 22"/>
                <a:gd name="T7" fmla="*/ 12 h 23"/>
                <a:gd name="T8" fmla="*/ 16 w 22"/>
                <a:gd name="T9" fmla="*/ 2 h 23"/>
                <a:gd name="T10" fmla="*/ 5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6"/>
                    <a:pt x="2" y="19"/>
                    <a:pt x="5" y="21"/>
                  </a:cubicBezTo>
                  <a:cubicBezTo>
                    <a:pt x="9" y="23"/>
                    <a:pt x="13" y="23"/>
                    <a:pt x="16" y="21"/>
                  </a:cubicBezTo>
                  <a:cubicBezTo>
                    <a:pt x="20" y="19"/>
                    <a:pt x="22" y="16"/>
                    <a:pt x="22" y="12"/>
                  </a:cubicBezTo>
                  <a:cubicBezTo>
                    <a:pt x="22" y="8"/>
                    <a:pt x="20" y="4"/>
                    <a:pt x="16"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3" name="Freeform 665"/>
            <p:cNvSpPr>
              <a:spLocks noEditPoints="1"/>
            </p:cNvSpPr>
            <p:nvPr userDrawn="1"/>
          </p:nvSpPr>
          <p:spPr bwMode="auto">
            <a:xfrm>
              <a:off x="5730875" y="4776788"/>
              <a:ext cx="36513" cy="36513"/>
            </a:xfrm>
            <a:custGeom>
              <a:avLst/>
              <a:gdLst>
                <a:gd name="T0" fmla="*/ 0 w 23"/>
                <a:gd name="T1" fmla="*/ 12 h 23"/>
                <a:gd name="T2" fmla="*/ 6 w 23"/>
                <a:gd name="T3" fmla="*/ 21 h 23"/>
                <a:gd name="T4" fmla="*/ 17 w 23"/>
                <a:gd name="T5" fmla="*/ 21 h 23"/>
                <a:gd name="T6" fmla="*/ 23 w 23"/>
                <a:gd name="T7" fmla="*/ 12 h 23"/>
                <a:gd name="T8" fmla="*/ 17 w 23"/>
                <a:gd name="T9" fmla="*/ 2 h 23"/>
                <a:gd name="T10" fmla="*/ 6 w 23"/>
                <a:gd name="T11" fmla="*/ 2 h 23"/>
                <a:gd name="T12" fmla="*/ 0 w 23"/>
                <a:gd name="T13" fmla="*/ 12 h 23"/>
                <a:gd name="T14" fmla="*/ 0 w 23"/>
                <a:gd name="T15" fmla="*/ 12 h 23"/>
                <a:gd name="T16" fmla="*/ 0 w 23"/>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2"/>
                  </a:moveTo>
                  <a:cubicBezTo>
                    <a:pt x="0" y="16"/>
                    <a:pt x="3" y="19"/>
                    <a:pt x="6" y="21"/>
                  </a:cubicBezTo>
                  <a:cubicBezTo>
                    <a:pt x="9" y="23"/>
                    <a:pt x="14" y="23"/>
                    <a:pt x="17" y="21"/>
                  </a:cubicBezTo>
                  <a:cubicBezTo>
                    <a:pt x="21" y="19"/>
                    <a:pt x="23" y="16"/>
                    <a:pt x="23" y="12"/>
                  </a:cubicBezTo>
                  <a:cubicBezTo>
                    <a:pt x="23" y="8"/>
                    <a:pt x="21" y="4"/>
                    <a:pt x="17" y="2"/>
                  </a:cubicBezTo>
                  <a:cubicBezTo>
                    <a:pt x="14" y="0"/>
                    <a:pt x="9" y="0"/>
                    <a:pt x="6" y="2"/>
                  </a:cubicBezTo>
                  <a:cubicBezTo>
                    <a:pt x="3"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4" name="Freeform 666"/>
            <p:cNvSpPr>
              <a:spLocks noEditPoints="1"/>
            </p:cNvSpPr>
            <p:nvPr userDrawn="1"/>
          </p:nvSpPr>
          <p:spPr bwMode="auto">
            <a:xfrm>
              <a:off x="5797550" y="4776788"/>
              <a:ext cx="36513" cy="36513"/>
            </a:xfrm>
            <a:custGeom>
              <a:avLst/>
              <a:gdLst>
                <a:gd name="T0" fmla="*/ 0 w 23"/>
                <a:gd name="T1" fmla="*/ 12 h 23"/>
                <a:gd name="T2" fmla="*/ 6 w 23"/>
                <a:gd name="T3" fmla="*/ 21 h 23"/>
                <a:gd name="T4" fmla="*/ 17 w 23"/>
                <a:gd name="T5" fmla="*/ 21 h 23"/>
                <a:gd name="T6" fmla="*/ 23 w 23"/>
                <a:gd name="T7" fmla="*/ 12 h 23"/>
                <a:gd name="T8" fmla="*/ 17 w 23"/>
                <a:gd name="T9" fmla="*/ 2 h 23"/>
                <a:gd name="T10" fmla="*/ 6 w 23"/>
                <a:gd name="T11" fmla="*/ 2 h 23"/>
                <a:gd name="T12" fmla="*/ 0 w 23"/>
                <a:gd name="T13" fmla="*/ 12 h 23"/>
                <a:gd name="T14" fmla="*/ 0 w 23"/>
                <a:gd name="T15" fmla="*/ 12 h 23"/>
                <a:gd name="T16" fmla="*/ 0 w 23"/>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2"/>
                  </a:moveTo>
                  <a:cubicBezTo>
                    <a:pt x="0" y="16"/>
                    <a:pt x="2" y="19"/>
                    <a:pt x="6" y="21"/>
                  </a:cubicBezTo>
                  <a:cubicBezTo>
                    <a:pt x="9" y="23"/>
                    <a:pt x="14" y="23"/>
                    <a:pt x="17" y="21"/>
                  </a:cubicBezTo>
                  <a:cubicBezTo>
                    <a:pt x="20" y="19"/>
                    <a:pt x="23" y="16"/>
                    <a:pt x="23" y="12"/>
                  </a:cubicBezTo>
                  <a:cubicBezTo>
                    <a:pt x="23" y="8"/>
                    <a:pt x="20" y="4"/>
                    <a:pt x="17" y="2"/>
                  </a:cubicBezTo>
                  <a:cubicBezTo>
                    <a:pt x="14"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5" name="Freeform 667"/>
            <p:cNvSpPr>
              <a:spLocks noEditPoints="1"/>
            </p:cNvSpPr>
            <p:nvPr userDrawn="1"/>
          </p:nvSpPr>
          <p:spPr bwMode="auto">
            <a:xfrm>
              <a:off x="5864225" y="4778375"/>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6" name="Freeform 668"/>
            <p:cNvSpPr>
              <a:spLocks noEditPoints="1"/>
            </p:cNvSpPr>
            <p:nvPr userDrawn="1"/>
          </p:nvSpPr>
          <p:spPr bwMode="auto">
            <a:xfrm>
              <a:off x="5930900" y="4778375"/>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7" name="Freeform 669"/>
            <p:cNvSpPr>
              <a:spLocks noEditPoints="1"/>
            </p:cNvSpPr>
            <p:nvPr userDrawn="1"/>
          </p:nvSpPr>
          <p:spPr bwMode="auto">
            <a:xfrm>
              <a:off x="5997575" y="4778375"/>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8" name="Freeform 670"/>
            <p:cNvSpPr>
              <a:spLocks noEditPoints="1"/>
            </p:cNvSpPr>
            <p:nvPr userDrawn="1"/>
          </p:nvSpPr>
          <p:spPr bwMode="auto">
            <a:xfrm>
              <a:off x="6062663" y="4778375"/>
              <a:ext cx="36513" cy="34925"/>
            </a:xfrm>
            <a:custGeom>
              <a:avLst/>
              <a:gdLst>
                <a:gd name="T0" fmla="*/ 0 w 23"/>
                <a:gd name="T1" fmla="*/ 11 h 22"/>
                <a:gd name="T2" fmla="*/ 12 w 23"/>
                <a:gd name="T3" fmla="*/ 22 h 22"/>
                <a:gd name="T4" fmla="*/ 23 w 23"/>
                <a:gd name="T5" fmla="*/ 11 h 22"/>
                <a:gd name="T6" fmla="*/ 12 w 23"/>
                <a:gd name="T7" fmla="*/ 0 h 22"/>
                <a:gd name="T8" fmla="*/ 0 w 23"/>
                <a:gd name="T9" fmla="*/ 11 h 22"/>
                <a:gd name="T10" fmla="*/ 0 w 23"/>
                <a:gd name="T11" fmla="*/ 11 h 22"/>
                <a:gd name="T12" fmla="*/ 0 w 23"/>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0" y="11"/>
                  </a:moveTo>
                  <a:cubicBezTo>
                    <a:pt x="0" y="17"/>
                    <a:pt x="5" y="22"/>
                    <a:pt x="12" y="22"/>
                  </a:cubicBezTo>
                  <a:cubicBezTo>
                    <a:pt x="18" y="22"/>
                    <a:pt x="23" y="17"/>
                    <a:pt x="23" y="11"/>
                  </a:cubicBezTo>
                  <a:cubicBezTo>
                    <a:pt x="23" y="5"/>
                    <a:pt x="18" y="0"/>
                    <a:pt x="12"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9" name="Freeform 671"/>
            <p:cNvSpPr>
              <a:spLocks noEditPoints="1"/>
            </p:cNvSpPr>
            <p:nvPr userDrawn="1"/>
          </p:nvSpPr>
          <p:spPr bwMode="auto">
            <a:xfrm>
              <a:off x="5599113" y="4883150"/>
              <a:ext cx="34925" cy="38100"/>
            </a:xfrm>
            <a:custGeom>
              <a:avLst/>
              <a:gdLst>
                <a:gd name="T0" fmla="*/ 0 w 22"/>
                <a:gd name="T1" fmla="*/ 12 h 24"/>
                <a:gd name="T2" fmla="*/ 5 w 22"/>
                <a:gd name="T3" fmla="*/ 22 h 24"/>
                <a:gd name="T4" fmla="*/ 17 w 22"/>
                <a:gd name="T5" fmla="*/ 22 h 24"/>
                <a:gd name="T6" fmla="*/ 22 w 22"/>
                <a:gd name="T7" fmla="*/ 12 h 24"/>
                <a:gd name="T8" fmla="*/ 17 w 22"/>
                <a:gd name="T9" fmla="*/ 2 h 24"/>
                <a:gd name="T10" fmla="*/ 5 w 22"/>
                <a:gd name="T11" fmla="*/ 2 h 24"/>
                <a:gd name="T12" fmla="*/ 0 w 22"/>
                <a:gd name="T13" fmla="*/ 12 h 24"/>
                <a:gd name="T14" fmla="*/ 0 w 22"/>
                <a:gd name="T15" fmla="*/ 12 h 24"/>
                <a:gd name="T16" fmla="*/ 0 w 22"/>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12"/>
                  </a:moveTo>
                  <a:cubicBezTo>
                    <a:pt x="0" y="16"/>
                    <a:pt x="2" y="20"/>
                    <a:pt x="5" y="22"/>
                  </a:cubicBezTo>
                  <a:cubicBezTo>
                    <a:pt x="9" y="24"/>
                    <a:pt x="13" y="24"/>
                    <a:pt x="17" y="22"/>
                  </a:cubicBezTo>
                  <a:cubicBezTo>
                    <a:pt x="20" y="20"/>
                    <a:pt x="22" y="16"/>
                    <a:pt x="22" y="12"/>
                  </a:cubicBezTo>
                  <a:cubicBezTo>
                    <a:pt x="22" y="8"/>
                    <a:pt x="20" y="4"/>
                    <a:pt x="17"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0" name="Freeform 672"/>
            <p:cNvSpPr>
              <a:spLocks noEditPoints="1"/>
            </p:cNvSpPr>
            <p:nvPr userDrawn="1"/>
          </p:nvSpPr>
          <p:spPr bwMode="auto">
            <a:xfrm>
              <a:off x="5665788" y="4883150"/>
              <a:ext cx="34925" cy="38100"/>
            </a:xfrm>
            <a:custGeom>
              <a:avLst/>
              <a:gdLst>
                <a:gd name="T0" fmla="*/ 0 w 22"/>
                <a:gd name="T1" fmla="*/ 12 h 24"/>
                <a:gd name="T2" fmla="*/ 5 w 22"/>
                <a:gd name="T3" fmla="*/ 22 h 24"/>
                <a:gd name="T4" fmla="*/ 16 w 22"/>
                <a:gd name="T5" fmla="*/ 22 h 24"/>
                <a:gd name="T6" fmla="*/ 22 w 22"/>
                <a:gd name="T7" fmla="*/ 12 h 24"/>
                <a:gd name="T8" fmla="*/ 16 w 22"/>
                <a:gd name="T9" fmla="*/ 2 h 24"/>
                <a:gd name="T10" fmla="*/ 5 w 22"/>
                <a:gd name="T11" fmla="*/ 2 h 24"/>
                <a:gd name="T12" fmla="*/ 0 w 22"/>
                <a:gd name="T13" fmla="*/ 12 h 24"/>
                <a:gd name="T14" fmla="*/ 0 w 22"/>
                <a:gd name="T15" fmla="*/ 12 h 24"/>
                <a:gd name="T16" fmla="*/ 0 w 22"/>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12"/>
                  </a:moveTo>
                  <a:cubicBezTo>
                    <a:pt x="0" y="16"/>
                    <a:pt x="2" y="20"/>
                    <a:pt x="5" y="22"/>
                  </a:cubicBezTo>
                  <a:cubicBezTo>
                    <a:pt x="9" y="24"/>
                    <a:pt x="13" y="24"/>
                    <a:pt x="16" y="22"/>
                  </a:cubicBezTo>
                  <a:cubicBezTo>
                    <a:pt x="20" y="20"/>
                    <a:pt x="22" y="16"/>
                    <a:pt x="22" y="12"/>
                  </a:cubicBezTo>
                  <a:cubicBezTo>
                    <a:pt x="22" y="8"/>
                    <a:pt x="20" y="4"/>
                    <a:pt x="16"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1" name="Freeform 673"/>
            <p:cNvSpPr>
              <a:spLocks noEditPoints="1"/>
            </p:cNvSpPr>
            <p:nvPr userDrawn="1"/>
          </p:nvSpPr>
          <p:spPr bwMode="auto">
            <a:xfrm>
              <a:off x="5730875" y="4883150"/>
              <a:ext cx="36513" cy="38100"/>
            </a:xfrm>
            <a:custGeom>
              <a:avLst/>
              <a:gdLst>
                <a:gd name="T0" fmla="*/ 0 w 23"/>
                <a:gd name="T1" fmla="*/ 12 h 24"/>
                <a:gd name="T2" fmla="*/ 6 w 23"/>
                <a:gd name="T3" fmla="*/ 22 h 24"/>
                <a:gd name="T4" fmla="*/ 17 w 23"/>
                <a:gd name="T5" fmla="*/ 22 h 24"/>
                <a:gd name="T6" fmla="*/ 23 w 23"/>
                <a:gd name="T7" fmla="*/ 12 h 24"/>
                <a:gd name="T8" fmla="*/ 17 w 23"/>
                <a:gd name="T9" fmla="*/ 2 h 24"/>
                <a:gd name="T10" fmla="*/ 6 w 23"/>
                <a:gd name="T11" fmla="*/ 2 h 24"/>
                <a:gd name="T12" fmla="*/ 0 w 23"/>
                <a:gd name="T13" fmla="*/ 12 h 24"/>
                <a:gd name="T14" fmla="*/ 0 w 23"/>
                <a:gd name="T15" fmla="*/ 12 h 24"/>
                <a:gd name="T16" fmla="*/ 0 w 23"/>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0" y="12"/>
                  </a:moveTo>
                  <a:cubicBezTo>
                    <a:pt x="0" y="16"/>
                    <a:pt x="3" y="20"/>
                    <a:pt x="6" y="22"/>
                  </a:cubicBezTo>
                  <a:cubicBezTo>
                    <a:pt x="9" y="24"/>
                    <a:pt x="14" y="24"/>
                    <a:pt x="17" y="22"/>
                  </a:cubicBezTo>
                  <a:cubicBezTo>
                    <a:pt x="21" y="20"/>
                    <a:pt x="23" y="16"/>
                    <a:pt x="23" y="12"/>
                  </a:cubicBezTo>
                  <a:cubicBezTo>
                    <a:pt x="23" y="8"/>
                    <a:pt x="21" y="4"/>
                    <a:pt x="17" y="2"/>
                  </a:cubicBezTo>
                  <a:cubicBezTo>
                    <a:pt x="14" y="0"/>
                    <a:pt x="9" y="0"/>
                    <a:pt x="6" y="2"/>
                  </a:cubicBezTo>
                  <a:cubicBezTo>
                    <a:pt x="3"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2" name="Freeform 674"/>
            <p:cNvSpPr>
              <a:spLocks noEditPoints="1"/>
            </p:cNvSpPr>
            <p:nvPr userDrawn="1"/>
          </p:nvSpPr>
          <p:spPr bwMode="auto">
            <a:xfrm>
              <a:off x="5797550" y="4883150"/>
              <a:ext cx="36513" cy="38100"/>
            </a:xfrm>
            <a:custGeom>
              <a:avLst/>
              <a:gdLst>
                <a:gd name="T0" fmla="*/ 0 w 23"/>
                <a:gd name="T1" fmla="*/ 12 h 24"/>
                <a:gd name="T2" fmla="*/ 6 w 23"/>
                <a:gd name="T3" fmla="*/ 22 h 24"/>
                <a:gd name="T4" fmla="*/ 17 w 23"/>
                <a:gd name="T5" fmla="*/ 22 h 24"/>
                <a:gd name="T6" fmla="*/ 23 w 23"/>
                <a:gd name="T7" fmla="*/ 12 h 24"/>
                <a:gd name="T8" fmla="*/ 17 w 23"/>
                <a:gd name="T9" fmla="*/ 2 h 24"/>
                <a:gd name="T10" fmla="*/ 6 w 23"/>
                <a:gd name="T11" fmla="*/ 2 h 24"/>
                <a:gd name="T12" fmla="*/ 0 w 23"/>
                <a:gd name="T13" fmla="*/ 12 h 24"/>
                <a:gd name="T14" fmla="*/ 0 w 23"/>
                <a:gd name="T15" fmla="*/ 12 h 24"/>
                <a:gd name="T16" fmla="*/ 0 w 23"/>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0" y="12"/>
                  </a:moveTo>
                  <a:cubicBezTo>
                    <a:pt x="0" y="16"/>
                    <a:pt x="2" y="20"/>
                    <a:pt x="6" y="22"/>
                  </a:cubicBezTo>
                  <a:cubicBezTo>
                    <a:pt x="9" y="24"/>
                    <a:pt x="14" y="24"/>
                    <a:pt x="17" y="22"/>
                  </a:cubicBezTo>
                  <a:cubicBezTo>
                    <a:pt x="20" y="20"/>
                    <a:pt x="23" y="16"/>
                    <a:pt x="23" y="12"/>
                  </a:cubicBezTo>
                  <a:cubicBezTo>
                    <a:pt x="23" y="8"/>
                    <a:pt x="20" y="4"/>
                    <a:pt x="17" y="2"/>
                  </a:cubicBezTo>
                  <a:cubicBezTo>
                    <a:pt x="14"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3" name="Freeform 675"/>
            <p:cNvSpPr>
              <a:spLocks noEditPoints="1"/>
            </p:cNvSpPr>
            <p:nvPr userDrawn="1"/>
          </p:nvSpPr>
          <p:spPr bwMode="auto">
            <a:xfrm>
              <a:off x="5864225" y="4884738"/>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4" name="Freeform 676"/>
            <p:cNvSpPr>
              <a:spLocks noEditPoints="1"/>
            </p:cNvSpPr>
            <p:nvPr userDrawn="1"/>
          </p:nvSpPr>
          <p:spPr bwMode="auto">
            <a:xfrm>
              <a:off x="5930900" y="4884738"/>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5" name="Freeform 677"/>
            <p:cNvSpPr>
              <a:spLocks noEditPoints="1"/>
            </p:cNvSpPr>
            <p:nvPr userDrawn="1"/>
          </p:nvSpPr>
          <p:spPr bwMode="auto">
            <a:xfrm>
              <a:off x="5997575" y="4884738"/>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6" name="Freeform 678"/>
            <p:cNvSpPr>
              <a:spLocks noEditPoints="1"/>
            </p:cNvSpPr>
            <p:nvPr userDrawn="1"/>
          </p:nvSpPr>
          <p:spPr bwMode="auto">
            <a:xfrm>
              <a:off x="6062663" y="4884738"/>
              <a:ext cx="36513" cy="34925"/>
            </a:xfrm>
            <a:custGeom>
              <a:avLst/>
              <a:gdLst>
                <a:gd name="T0" fmla="*/ 0 w 23"/>
                <a:gd name="T1" fmla="*/ 11 h 22"/>
                <a:gd name="T2" fmla="*/ 12 w 23"/>
                <a:gd name="T3" fmla="*/ 22 h 22"/>
                <a:gd name="T4" fmla="*/ 23 w 23"/>
                <a:gd name="T5" fmla="*/ 11 h 22"/>
                <a:gd name="T6" fmla="*/ 12 w 23"/>
                <a:gd name="T7" fmla="*/ 0 h 22"/>
                <a:gd name="T8" fmla="*/ 0 w 23"/>
                <a:gd name="T9" fmla="*/ 11 h 22"/>
                <a:gd name="T10" fmla="*/ 0 w 23"/>
                <a:gd name="T11" fmla="*/ 11 h 22"/>
                <a:gd name="T12" fmla="*/ 0 w 23"/>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0" y="11"/>
                  </a:moveTo>
                  <a:cubicBezTo>
                    <a:pt x="0" y="17"/>
                    <a:pt x="5" y="22"/>
                    <a:pt x="12" y="22"/>
                  </a:cubicBezTo>
                  <a:cubicBezTo>
                    <a:pt x="18" y="22"/>
                    <a:pt x="23" y="17"/>
                    <a:pt x="23" y="11"/>
                  </a:cubicBezTo>
                  <a:cubicBezTo>
                    <a:pt x="23" y="5"/>
                    <a:pt x="18" y="0"/>
                    <a:pt x="12"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7" name="Freeform 679"/>
            <p:cNvSpPr>
              <a:spLocks noEditPoints="1"/>
            </p:cNvSpPr>
            <p:nvPr userDrawn="1"/>
          </p:nvSpPr>
          <p:spPr bwMode="auto">
            <a:xfrm>
              <a:off x="5599113" y="4991100"/>
              <a:ext cx="34925" cy="36513"/>
            </a:xfrm>
            <a:custGeom>
              <a:avLst/>
              <a:gdLst>
                <a:gd name="T0" fmla="*/ 0 w 22"/>
                <a:gd name="T1" fmla="*/ 12 h 23"/>
                <a:gd name="T2" fmla="*/ 5 w 22"/>
                <a:gd name="T3" fmla="*/ 21 h 23"/>
                <a:gd name="T4" fmla="*/ 17 w 22"/>
                <a:gd name="T5" fmla="*/ 21 h 23"/>
                <a:gd name="T6" fmla="*/ 22 w 22"/>
                <a:gd name="T7" fmla="*/ 12 h 23"/>
                <a:gd name="T8" fmla="*/ 17 w 22"/>
                <a:gd name="T9" fmla="*/ 2 h 23"/>
                <a:gd name="T10" fmla="*/ 5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6"/>
                    <a:pt x="2" y="19"/>
                    <a:pt x="5" y="21"/>
                  </a:cubicBezTo>
                  <a:cubicBezTo>
                    <a:pt x="9" y="23"/>
                    <a:pt x="13" y="23"/>
                    <a:pt x="17" y="21"/>
                  </a:cubicBezTo>
                  <a:cubicBezTo>
                    <a:pt x="20" y="19"/>
                    <a:pt x="22" y="16"/>
                    <a:pt x="22" y="12"/>
                  </a:cubicBezTo>
                  <a:cubicBezTo>
                    <a:pt x="22" y="8"/>
                    <a:pt x="20" y="4"/>
                    <a:pt x="17"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8" name="Freeform 680"/>
            <p:cNvSpPr>
              <a:spLocks noEditPoints="1"/>
            </p:cNvSpPr>
            <p:nvPr userDrawn="1"/>
          </p:nvSpPr>
          <p:spPr bwMode="auto">
            <a:xfrm>
              <a:off x="5665788" y="4991100"/>
              <a:ext cx="34925" cy="36513"/>
            </a:xfrm>
            <a:custGeom>
              <a:avLst/>
              <a:gdLst>
                <a:gd name="T0" fmla="*/ 0 w 22"/>
                <a:gd name="T1" fmla="*/ 12 h 23"/>
                <a:gd name="T2" fmla="*/ 5 w 22"/>
                <a:gd name="T3" fmla="*/ 21 h 23"/>
                <a:gd name="T4" fmla="*/ 16 w 22"/>
                <a:gd name="T5" fmla="*/ 21 h 23"/>
                <a:gd name="T6" fmla="*/ 22 w 22"/>
                <a:gd name="T7" fmla="*/ 12 h 23"/>
                <a:gd name="T8" fmla="*/ 16 w 22"/>
                <a:gd name="T9" fmla="*/ 2 h 23"/>
                <a:gd name="T10" fmla="*/ 5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6"/>
                    <a:pt x="2" y="19"/>
                    <a:pt x="5" y="21"/>
                  </a:cubicBezTo>
                  <a:cubicBezTo>
                    <a:pt x="9" y="23"/>
                    <a:pt x="13" y="23"/>
                    <a:pt x="16" y="21"/>
                  </a:cubicBezTo>
                  <a:cubicBezTo>
                    <a:pt x="20" y="19"/>
                    <a:pt x="22" y="16"/>
                    <a:pt x="22" y="12"/>
                  </a:cubicBezTo>
                  <a:cubicBezTo>
                    <a:pt x="22" y="8"/>
                    <a:pt x="20" y="4"/>
                    <a:pt x="16"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9" name="Freeform 681"/>
            <p:cNvSpPr>
              <a:spLocks noEditPoints="1"/>
            </p:cNvSpPr>
            <p:nvPr userDrawn="1"/>
          </p:nvSpPr>
          <p:spPr bwMode="auto">
            <a:xfrm>
              <a:off x="5730875" y="4991100"/>
              <a:ext cx="36513" cy="36513"/>
            </a:xfrm>
            <a:custGeom>
              <a:avLst/>
              <a:gdLst>
                <a:gd name="T0" fmla="*/ 0 w 23"/>
                <a:gd name="T1" fmla="*/ 12 h 23"/>
                <a:gd name="T2" fmla="*/ 6 w 23"/>
                <a:gd name="T3" fmla="*/ 21 h 23"/>
                <a:gd name="T4" fmla="*/ 17 w 23"/>
                <a:gd name="T5" fmla="*/ 21 h 23"/>
                <a:gd name="T6" fmla="*/ 23 w 23"/>
                <a:gd name="T7" fmla="*/ 12 h 23"/>
                <a:gd name="T8" fmla="*/ 17 w 23"/>
                <a:gd name="T9" fmla="*/ 2 h 23"/>
                <a:gd name="T10" fmla="*/ 6 w 23"/>
                <a:gd name="T11" fmla="*/ 2 h 23"/>
                <a:gd name="T12" fmla="*/ 0 w 23"/>
                <a:gd name="T13" fmla="*/ 12 h 23"/>
                <a:gd name="T14" fmla="*/ 0 w 23"/>
                <a:gd name="T15" fmla="*/ 12 h 23"/>
                <a:gd name="T16" fmla="*/ 0 w 23"/>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2"/>
                  </a:moveTo>
                  <a:cubicBezTo>
                    <a:pt x="0" y="16"/>
                    <a:pt x="3" y="19"/>
                    <a:pt x="6" y="21"/>
                  </a:cubicBezTo>
                  <a:cubicBezTo>
                    <a:pt x="9" y="23"/>
                    <a:pt x="14" y="23"/>
                    <a:pt x="17" y="21"/>
                  </a:cubicBezTo>
                  <a:cubicBezTo>
                    <a:pt x="21" y="19"/>
                    <a:pt x="23" y="16"/>
                    <a:pt x="23" y="12"/>
                  </a:cubicBezTo>
                  <a:cubicBezTo>
                    <a:pt x="23" y="8"/>
                    <a:pt x="21" y="4"/>
                    <a:pt x="17" y="2"/>
                  </a:cubicBezTo>
                  <a:cubicBezTo>
                    <a:pt x="14" y="0"/>
                    <a:pt x="9" y="0"/>
                    <a:pt x="6" y="2"/>
                  </a:cubicBezTo>
                  <a:cubicBezTo>
                    <a:pt x="3"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0" name="Freeform 682"/>
            <p:cNvSpPr>
              <a:spLocks noEditPoints="1"/>
            </p:cNvSpPr>
            <p:nvPr userDrawn="1"/>
          </p:nvSpPr>
          <p:spPr bwMode="auto">
            <a:xfrm>
              <a:off x="5797550" y="4991100"/>
              <a:ext cx="36513" cy="36513"/>
            </a:xfrm>
            <a:custGeom>
              <a:avLst/>
              <a:gdLst>
                <a:gd name="T0" fmla="*/ 0 w 23"/>
                <a:gd name="T1" fmla="*/ 12 h 23"/>
                <a:gd name="T2" fmla="*/ 6 w 23"/>
                <a:gd name="T3" fmla="*/ 21 h 23"/>
                <a:gd name="T4" fmla="*/ 17 w 23"/>
                <a:gd name="T5" fmla="*/ 21 h 23"/>
                <a:gd name="T6" fmla="*/ 23 w 23"/>
                <a:gd name="T7" fmla="*/ 12 h 23"/>
                <a:gd name="T8" fmla="*/ 17 w 23"/>
                <a:gd name="T9" fmla="*/ 2 h 23"/>
                <a:gd name="T10" fmla="*/ 6 w 23"/>
                <a:gd name="T11" fmla="*/ 2 h 23"/>
                <a:gd name="T12" fmla="*/ 0 w 23"/>
                <a:gd name="T13" fmla="*/ 12 h 23"/>
                <a:gd name="T14" fmla="*/ 0 w 23"/>
                <a:gd name="T15" fmla="*/ 12 h 23"/>
                <a:gd name="T16" fmla="*/ 0 w 23"/>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2"/>
                  </a:moveTo>
                  <a:cubicBezTo>
                    <a:pt x="0" y="16"/>
                    <a:pt x="2" y="19"/>
                    <a:pt x="6" y="21"/>
                  </a:cubicBezTo>
                  <a:cubicBezTo>
                    <a:pt x="9" y="23"/>
                    <a:pt x="14" y="23"/>
                    <a:pt x="17" y="21"/>
                  </a:cubicBezTo>
                  <a:cubicBezTo>
                    <a:pt x="20" y="19"/>
                    <a:pt x="23" y="16"/>
                    <a:pt x="23" y="12"/>
                  </a:cubicBezTo>
                  <a:cubicBezTo>
                    <a:pt x="23" y="8"/>
                    <a:pt x="20" y="4"/>
                    <a:pt x="17" y="2"/>
                  </a:cubicBezTo>
                  <a:cubicBezTo>
                    <a:pt x="14"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1" name="Freeform 683"/>
            <p:cNvSpPr>
              <a:spLocks noEditPoints="1"/>
            </p:cNvSpPr>
            <p:nvPr userDrawn="1"/>
          </p:nvSpPr>
          <p:spPr bwMode="auto">
            <a:xfrm>
              <a:off x="5864225" y="4991100"/>
              <a:ext cx="34925" cy="36513"/>
            </a:xfrm>
            <a:custGeom>
              <a:avLst/>
              <a:gdLst>
                <a:gd name="T0" fmla="*/ 0 w 22"/>
                <a:gd name="T1" fmla="*/ 12 h 23"/>
                <a:gd name="T2" fmla="*/ 11 w 22"/>
                <a:gd name="T3" fmla="*/ 23 h 23"/>
                <a:gd name="T4" fmla="*/ 22 w 22"/>
                <a:gd name="T5" fmla="*/ 12 h 23"/>
                <a:gd name="T6" fmla="*/ 11 w 22"/>
                <a:gd name="T7" fmla="*/ 0 h 23"/>
                <a:gd name="T8" fmla="*/ 0 w 22"/>
                <a:gd name="T9" fmla="*/ 12 h 23"/>
                <a:gd name="T10" fmla="*/ 0 w 22"/>
                <a:gd name="T11" fmla="*/ 12 h 23"/>
                <a:gd name="T12" fmla="*/ 0 w 2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2"/>
                  </a:moveTo>
                  <a:cubicBezTo>
                    <a:pt x="0" y="18"/>
                    <a:pt x="5" y="23"/>
                    <a:pt x="11" y="23"/>
                  </a:cubicBezTo>
                  <a:cubicBezTo>
                    <a:pt x="17" y="23"/>
                    <a:pt x="22" y="18"/>
                    <a:pt x="22" y="12"/>
                  </a:cubicBezTo>
                  <a:cubicBezTo>
                    <a:pt x="22" y="5"/>
                    <a:pt x="17" y="0"/>
                    <a:pt x="11" y="0"/>
                  </a:cubicBezTo>
                  <a:cubicBezTo>
                    <a:pt x="5" y="0"/>
                    <a:pt x="0" y="5"/>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2" name="Freeform 684"/>
            <p:cNvSpPr>
              <a:spLocks noEditPoints="1"/>
            </p:cNvSpPr>
            <p:nvPr userDrawn="1"/>
          </p:nvSpPr>
          <p:spPr bwMode="auto">
            <a:xfrm>
              <a:off x="5930900" y="4991100"/>
              <a:ext cx="34925" cy="36513"/>
            </a:xfrm>
            <a:custGeom>
              <a:avLst/>
              <a:gdLst>
                <a:gd name="T0" fmla="*/ 0 w 22"/>
                <a:gd name="T1" fmla="*/ 12 h 23"/>
                <a:gd name="T2" fmla="*/ 11 w 22"/>
                <a:gd name="T3" fmla="*/ 23 h 23"/>
                <a:gd name="T4" fmla="*/ 22 w 22"/>
                <a:gd name="T5" fmla="*/ 12 h 23"/>
                <a:gd name="T6" fmla="*/ 11 w 22"/>
                <a:gd name="T7" fmla="*/ 0 h 23"/>
                <a:gd name="T8" fmla="*/ 0 w 22"/>
                <a:gd name="T9" fmla="*/ 12 h 23"/>
                <a:gd name="T10" fmla="*/ 0 w 22"/>
                <a:gd name="T11" fmla="*/ 12 h 23"/>
                <a:gd name="T12" fmla="*/ 0 w 2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2"/>
                  </a:moveTo>
                  <a:cubicBezTo>
                    <a:pt x="0" y="18"/>
                    <a:pt x="5" y="23"/>
                    <a:pt x="11" y="23"/>
                  </a:cubicBezTo>
                  <a:cubicBezTo>
                    <a:pt x="17" y="23"/>
                    <a:pt x="22" y="18"/>
                    <a:pt x="22" y="12"/>
                  </a:cubicBezTo>
                  <a:cubicBezTo>
                    <a:pt x="22" y="5"/>
                    <a:pt x="17" y="0"/>
                    <a:pt x="11" y="0"/>
                  </a:cubicBezTo>
                  <a:cubicBezTo>
                    <a:pt x="5" y="0"/>
                    <a:pt x="0" y="5"/>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3" name="Freeform 685"/>
            <p:cNvSpPr>
              <a:spLocks noEditPoints="1"/>
            </p:cNvSpPr>
            <p:nvPr userDrawn="1"/>
          </p:nvSpPr>
          <p:spPr bwMode="auto">
            <a:xfrm>
              <a:off x="5997575" y="4991100"/>
              <a:ext cx="34925" cy="36513"/>
            </a:xfrm>
            <a:custGeom>
              <a:avLst/>
              <a:gdLst>
                <a:gd name="T0" fmla="*/ 0 w 22"/>
                <a:gd name="T1" fmla="*/ 12 h 23"/>
                <a:gd name="T2" fmla="*/ 11 w 22"/>
                <a:gd name="T3" fmla="*/ 23 h 23"/>
                <a:gd name="T4" fmla="*/ 22 w 22"/>
                <a:gd name="T5" fmla="*/ 12 h 23"/>
                <a:gd name="T6" fmla="*/ 11 w 22"/>
                <a:gd name="T7" fmla="*/ 0 h 23"/>
                <a:gd name="T8" fmla="*/ 0 w 22"/>
                <a:gd name="T9" fmla="*/ 12 h 23"/>
                <a:gd name="T10" fmla="*/ 0 w 22"/>
                <a:gd name="T11" fmla="*/ 12 h 23"/>
                <a:gd name="T12" fmla="*/ 0 w 2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2"/>
                  </a:moveTo>
                  <a:cubicBezTo>
                    <a:pt x="0" y="18"/>
                    <a:pt x="5" y="23"/>
                    <a:pt x="11" y="23"/>
                  </a:cubicBezTo>
                  <a:cubicBezTo>
                    <a:pt x="17" y="23"/>
                    <a:pt x="22" y="18"/>
                    <a:pt x="22" y="12"/>
                  </a:cubicBezTo>
                  <a:cubicBezTo>
                    <a:pt x="22" y="5"/>
                    <a:pt x="17" y="0"/>
                    <a:pt x="11" y="0"/>
                  </a:cubicBezTo>
                  <a:cubicBezTo>
                    <a:pt x="5" y="0"/>
                    <a:pt x="0" y="5"/>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4" name="Freeform 686"/>
            <p:cNvSpPr>
              <a:spLocks noEditPoints="1"/>
            </p:cNvSpPr>
            <p:nvPr userDrawn="1"/>
          </p:nvSpPr>
          <p:spPr bwMode="auto">
            <a:xfrm>
              <a:off x="6062663" y="4991100"/>
              <a:ext cx="36513" cy="36513"/>
            </a:xfrm>
            <a:custGeom>
              <a:avLst/>
              <a:gdLst>
                <a:gd name="T0" fmla="*/ 0 w 23"/>
                <a:gd name="T1" fmla="*/ 12 h 23"/>
                <a:gd name="T2" fmla="*/ 12 w 23"/>
                <a:gd name="T3" fmla="*/ 23 h 23"/>
                <a:gd name="T4" fmla="*/ 23 w 23"/>
                <a:gd name="T5" fmla="*/ 12 h 23"/>
                <a:gd name="T6" fmla="*/ 12 w 23"/>
                <a:gd name="T7" fmla="*/ 0 h 23"/>
                <a:gd name="T8" fmla="*/ 0 w 23"/>
                <a:gd name="T9" fmla="*/ 12 h 23"/>
                <a:gd name="T10" fmla="*/ 0 w 23"/>
                <a:gd name="T11" fmla="*/ 12 h 23"/>
                <a:gd name="T12" fmla="*/ 0 w 23"/>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3" h="23">
                  <a:moveTo>
                    <a:pt x="0" y="12"/>
                  </a:moveTo>
                  <a:cubicBezTo>
                    <a:pt x="0" y="18"/>
                    <a:pt x="5" y="23"/>
                    <a:pt x="12" y="23"/>
                  </a:cubicBezTo>
                  <a:cubicBezTo>
                    <a:pt x="18" y="23"/>
                    <a:pt x="23" y="18"/>
                    <a:pt x="23" y="12"/>
                  </a:cubicBezTo>
                  <a:cubicBezTo>
                    <a:pt x="23" y="5"/>
                    <a:pt x="18" y="0"/>
                    <a:pt x="12" y="0"/>
                  </a:cubicBezTo>
                  <a:cubicBezTo>
                    <a:pt x="5" y="0"/>
                    <a:pt x="0" y="5"/>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5" name="Freeform 687"/>
            <p:cNvSpPr>
              <a:spLocks noEditPoints="1"/>
            </p:cNvSpPr>
            <p:nvPr userDrawn="1"/>
          </p:nvSpPr>
          <p:spPr bwMode="auto">
            <a:xfrm>
              <a:off x="5599113" y="5099050"/>
              <a:ext cx="34925" cy="38100"/>
            </a:xfrm>
            <a:custGeom>
              <a:avLst/>
              <a:gdLst>
                <a:gd name="T0" fmla="*/ 0 w 22"/>
                <a:gd name="T1" fmla="*/ 12 h 24"/>
                <a:gd name="T2" fmla="*/ 5 w 22"/>
                <a:gd name="T3" fmla="*/ 22 h 24"/>
                <a:gd name="T4" fmla="*/ 17 w 22"/>
                <a:gd name="T5" fmla="*/ 22 h 24"/>
                <a:gd name="T6" fmla="*/ 22 w 22"/>
                <a:gd name="T7" fmla="*/ 12 h 24"/>
                <a:gd name="T8" fmla="*/ 17 w 22"/>
                <a:gd name="T9" fmla="*/ 2 h 24"/>
                <a:gd name="T10" fmla="*/ 5 w 22"/>
                <a:gd name="T11" fmla="*/ 2 h 24"/>
                <a:gd name="T12" fmla="*/ 0 w 22"/>
                <a:gd name="T13" fmla="*/ 12 h 24"/>
                <a:gd name="T14" fmla="*/ 0 w 22"/>
                <a:gd name="T15" fmla="*/ 12 h 24"/>
                <a:gd name="T16" fmla="*/ 0 w 22"/>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12"/>
                  </a:moveTo>
                  <a:cubicBezTo>
                    <a:pt x="0" y="16"/>
                    <a:pt x="2" y="20"/>
                    <a:pt x="5" y="22"/>
                  </a:cubicBezTo>
                  <a:cubicBezTo>
                    <a:pt x="9" y="24"/>
                    <a:pt x="13" y="24"/>
                    <a:pt x="17" y="22"/>
                  </a:cubicBezTo>
                  <a:cubicBezTo>
                    <a:pt x="20" y="20"/>
                    <a:pt x="22" y="16"/>
                    <a:pt x="22" y="12"/>
                  </a:cubicBezTo>
                  <a:cubicBezTo>
                    <a:pt x="22" y="8"/>
                    <a:pt x="20" y="4"/>
                    <a:pt x="17"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6" name="Freeform 688"/>
            <p:cNvSpPr>
              <a:spLocks noEditPoints="1"/>
            </p:cNvSpPr>
            <p:nvPr userDrawn="1"/>
          </p:nvSpPr>
          <p:spPr bwMode="auto">
            <a:xfrm>
              <a:off x="5665788" y="5099050"/>
              <a:ext cx="34925" cy="38100"/>
            </a:xfrm>
            <a:custGeom>
              <a:avLst/>
              <a:gdLst>
                <a:gd name="T0" fmla="*/ 0 w 22"/>
                <a:gd name="T1" fmla="*/ 12 h 24"/>
                <a:gd name="T2" fmla="*/ 5 w 22"/>
                <a:gd name="T3" fmla="*/ 22 h 24"/>
                <a:gd name="T4" fmla="*/ 16 w 22"/>
                <a:gd name="T5" fmla="*/ 22 h 24"/>
                <a:gd name="T6" fmla="*/ 22 w 22"/>
                <a:gd name="T7" fmla="*/ 12 h 24"/>
                <a:gd name="T8" fmla="*/ 16 w 22"/>
                <a:gd name="T9" fmla="*/ 2 h 24"/>
                <a:gd name="T10" fmla="*/ 5 w 22"/>
                <a:gd name="T11" fmla="*/ 2 h 24"/>
                <a:gd name="T12" fmla="*/ 0 w 22"/>
                <a:gd name="T13" fmla="*/ 12 h 24"/>
                <a:gd name="T14" fmla="*/ 0 w 22"/>
                <a:gd name="T15" fmla="*/ 12 h 24"/>
                <a:gd name="T16" fmla="*/ 0 w 22"/>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12"/>
                  </a:moveTo>
                  <a:cubicBezTo>
                    <a:pt x="0" y="16"/>
                    <a:pt x="2" y="20"/>
                    <a:pt x="5" y="22"/>
                  </a:cubicBezTo>
                  <a:cubicBezTo>
                    <a:pt x="9" y="24"/>
                    <a:pt x="13" y="24"/>
                    <a:pt x="16" y="22"/>
                  </a:cubicBezTo>
                  <a:cubicBezTo>
                    <a:pt x="20" y="20"/>
                    <a:pt x="22" y="16"/>
                    <a:pt x="22" y="12"/>
                  </a:cubicBezTo>
                  <a:cubicBezTo>
                    <a:pt x="22" y="8"/>
                    <a:pt x="20" y="4"/>
                    <a:pt x="16"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7" name="Freeform 689"/>
            <p:cNvSpPr>
              <a:spLocks noEditPoints="1"/>
            </p:cNvSpPr>
            <p:nvPr userDrawn="1"/>
          </p:nvSpPr>
          <p:spPr bwMode="auto">
            <a:xfrm>
              <a:off x="5730875" y="5099050"/>
              <a:ext cx="36513" cy="38100"/>
            </a:xfrm>
            <a:custGeom>
              <a:avLst/>
              <a:gdLst>
                <a:gd name="T0" fmla="*/ 0 w 23"/>
                <a:gd name="T1" fmla="*/ 12 h 24"/>
                <a:gd name="T2" fmla="*/ 6 w 23"/>
                <a:gd name="T3" fmla="*/ 22 h 24"/>
                <a:gd name="T4" fmla="*/ 17 w 23"/>
                <a:gd name="T5" fmla="*/ 22 h 24"/>
                <a:gd name="T6" fmla="*/ 23 w 23"/>
                <a:gd name="T7" fmla="*/ 12 h 24"/>
                <a:gd name="T8" fmla="*/ 17 w 23"/>
                <a:gd name="T9" fmla="*/ 2 h 24"/>
                <a:gd name="T10" fmla="*/ 6 w 23"/>
                <a:gd name="T11" fmla="*/ 2 h 24"/>
                <a:gd name="T12" fmla="*/ 0 w 23"/>
                <a:gd name="T13" fmla="*/ 12 h 24"/>
                <a:gd name="T14" fmla="*/ 0 w 23"/>
                <a:gd name="T15" fmla="*/ 12 h 24"/>
                <a:gd name="T16" fmla="*/ 0 w 23"/>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0" y="12"/>
                  </a:moveTo>
                  <a:cubicBezTo>
                    <a:pt x="0" y="16"/>
                    <a:pt x="3" y="20"/>
                    <a:pt x="6" y="22"/>
                  </a:cubicBezTo>
                  <a:cubicBezTo>
                    <a:pt x="9" y="24"/>
                    <a:pt x="14" y="24"/>
                    <a:pt x="17" y="22"/>
                  </a:cubicBezTo>
                  <a:cubicBezTo>
                    <a:pt x="21" y="20"/>
                    <a:pt x="23" y="16"/>
                    <a:pt x="23" y="12"/>
                  </a:cubicBezTo>
                  <a:cubicBezTo>
                    <a:pt x="23" y="8"/>
                    <a:pt x="21" y="4"/>
                    <a:pt x="17" y="2"/>
                  </a:cubicBezTo>
                  <a:cubicBezTo>
                    <a:pt x="14" y="0"/>
                    <a:pt x="9" y="0"/>
                    <a:pt x="6" y="2"/>
                  </a:cubicBezTo>
                  <a:cubicBezTo>
                    <a:pt x="3"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8" name="Freeform 690"/>
            <p:cNvSpPr>
              <a:spLocks noEditPoints="1"/>
            </p:cNvSpPr>
            <p:nvPr userDrawn="1"/>
          </p:nvSpPr>
          <p:spPr bwMode="auto">
            <a:xfrm>
              <a:off x="5797550" y="5099050"/>
              <a:ext cx="36513" cy="38100"/>
            </a:xfrm>
            <a:custGeom>
              <a:avLst/>
              <a:gdLst>
                <a:gd name="T0" fmla="*/ 0 w 23"/>
                <a:gd name="T1" fmla="*/ 12 h 24"/>
                <a:gd name="T2" fmla="*/ 6 w 23"/>
                <a:gd name="T3" fmla="*/ 22 h 24"/>
                <a:gd name="T4" fmla="*/ 17 w 23"/>
                <a:gd name="T5" fmla="*/ 22 h 24"/>
                <a:gd name="T6" fmla="*/ 23 w 23"/>
                <a:gd name="T7" fmla="*/ 12 h 24"/>
                <a:gd name="T8" fmla="*/ 17 w 23"/>
                <a:gd name="T9" fmla="*/ 2 h 24"/>
                <a:gd name="T10" fmla="*/ 6 w 23"/>
                <a:gd name="T11" fmla="*/ 2 h 24"/>
                <a:gd name="T12" fmla="*/ 0 w 23"/>
                <a:gd name="T13" fmla="*/ 12 h 24"/>
                <a:gd name="T14" fmla="*/ 0 w 23"/>
                <a:gd name="T15" fmla="*/ 12 h 24"/>
                <a:gd name="T16" fmla="*/ 0 w 23"/>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0" y="12"/>
                  </a:moveTo>
                  <a:cubicBezTo>
                    <a:pt x="0" y="16"/>
                    <a:pt x="2" y="20"/>
                    <a:pt x="6" y="22"/>
                  </a:cubicBezTo>
                  <a:cubicBezTo>
                    <a:pt x="9" y="24"/>
                    <a:pt x="14" y="24"/>
                    <a:pt x="17" y="22"/>
                  </a:cubicBezTo>
                  <a:cubicBezTo>
                    <a:pt x="20" y="20"/>
                    <a:pt x="23" y="16"/>
                    <a:pt x="23" y="12"/>
                  </a:cubicBezTo>
                  <a:cubicBezTo>
                    <a:pt x="23" y="8"/>
                    <a:pt x="20" y="4"/>
                    <a:pt x="17" y="2"/>
                  </a:cubicBezTo>
                  <a:cubicBezTo>
                    <a:pt x="14"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9" name="Freeform 691"/>
            <p:cNvSpPr>
              <a:spLocks noEditPoints="1"/>
            </p:cNvSpPr>
            <p:nvPr userDrawn="1"/>
          </p:nvSpPr>
          <p:spPr bwMode="auto">
            <a:xfrm>
              <a:off x="5864225" y="5100638"/>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0" name="Freeform 692"/>
            <p:cNvSpPr>
              <a:spLocks noEditPoints="1"/>
            </p:cNvSpPr>
            <p:nvPr userDrawn="1"/>
          </p:nvSpPr>
          <p:spPr bwMode="auto">
            <a:xfrm>
              <a:off x="5930900" y="5100638"/>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1" name="Freeform 693"/>
            <p:cNvSpPr>
              <a:spLocks noEditPoints="1"/>
            </p:cNvSpPr>
            <p:nvPr userDrawn="1"/>
          </p:nvSpPr>
          <p:spPr bwMode="auto">
            <a:xfrm>
              <a:off x="5997575" y="5100638"/>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2" name="Freeform 694"/>
            <p:cNvSpPr>
              <a:spLocks noEditPoints="1"/>
            </p:cNvSpPr>
            <p:nvPr userDrawn="1"/>
          </p:nvSpPr>
          <p:spPr bwMode="auto">
            <a:xfrm>
              <a:off x="6062663" y="5100638"/>
              <a:ext cx="36513" cy="34925"/>
            </a:xfrm>
            <a:custGeom>
              <a:avLst/>
              <a:gdLst>
                <a:gd name="T0" fmla="*/ 0 w 23"/>
                <a:gd name="T1" fmla="*/ 11 h 22"/>
                <a:gd name="T2" fmla="*/ 12 w 23"/>
                <a:gd name="T3" fmla="*/ 22 h 22"/>
                <a:gd name="T4" fmla="*/ 23 w 23"/>
                <a:gd name="T5" fmla="*/ 11 h 22"/>
                <a:gd name="T6" fmla="*/ 12 w 23"/>
                <a:gd name="T7" fmla="*/ 0 h 22"/>
                <a:gd name="T8" fmla="*/ 0 w 23"/>
                <a:gd name="T9" fmla="*/ 11 h 22"/>
                <a:gd name="T10" fmla="*/ 0 w 23"/>
                <a:gd name="T11" fmla="*/ 11 h 22"/>
                <a:gd name="T12" fmla="*/ 0 w 23"/>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0" y="11"/>
                  </a:moveTo>
                  <a:cubicBezTo>
                    <a:pt x="0" y="17"/>
                    <a:pt x="5" y="22"/>
                    <a:pt x="12" y="22"/>
                  </a:cubicBezTo>
                  <a:cubicBezTo>
                    <a:pt x="18" y="22"/>
                    <a:pt x="23" y="17"/>
                    <a:pt x="23" y="11"/>
                  </a:cubicBezTo>
                  <a:cubicBezTo>
                    <a:pt x="23" y="5"/>
                    <a:pt x="18" y="0"/>
                    <a:pt x="12"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3" name="Freeform 695"/>
            <p:cNvSpPr>
              <a:spLocks noEditPoints="1"/>
            </p:cNvSpPr>
            <p:nvPr userDrawn="1"/>
          </p:nvSpPr>
          <p:spPr bwMode="auto">
            <a:xfrm>
              <a:off x="5632450" y="4616450"/>
              <a:ext cx="34925" cy="36513"/>
            </a:xfrm>
            <a:custGeom>
              <a:avLst/>
              <a:gdLst>
                <a:gd name="T0" fmla="*/ 0 w 22"/>
                <a:gd name="T1" fmla="*/ 12 h 23"/>
                <a:gd name="T2" fmla="*/ 5 w 22"/>
                <a:gd name="T3" fmla="*/ 21 h 23"/>
                <a:gd name="T4" fmla="*/ 16 w 22"/>
                <a:gd name="T5" fmla="*/ 21 h 23"/>
                <a:gd name="T6" fmla="*/ 22 w 22"/>
                <a:gd name="T7" fmla="*/ 12 h 23"/>
                <a:gd name="T8" fmla="*/ 16 w 22"/>
                <a:gd name="T9" fmla="*/ 2 h 23"/>
                <a:gd name="T10" fmla="*/ 5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6"/>
                    <a:pt x="2" y="19"/>
                    <a:pt x="5" y="21"/>
                  </a:cubicBezTo>
                  <a:cubicBezTo>
                    <a:pt x="9" y="23"/>
                    <a:pt x="13" y="23"/>
                    <a:pt x="16" y="21"/>
                  </a:cubicBezTo>
                  <a:cubicBezTo>
                    <a:pt x="20" y="19"/>
                    <a:pt x="22" y="16"/>
                    <a:pt x="22" y="12"/>
                  </a:cubicBezTo>
                  <a:cubicBezTo>
                    <a:pt x="22" y="8"/>
                    <a:pt x="20" y="4"/>
                    <a:pt x="16"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4" name="Freeform 696"/>
            <p:cNvSpPr>
              <a:spLocks noEditPoints="1"/>
            </p:cNvSpPr>
            <p:nvPr userDrawn="1"/>
          </p:nvSpPr>
          <p:spPr bwMode="auto">
            <a:xfrm>
              <a:off x="5567363" y="4616450"/>
              <a:ext cx="34925" cy="36513"/>
            </a:xfrm>
            <a:custGeom>
              <a:avLst/>
              <a:gdLst>
                <a:gd name="T0" fmla="*/ 0 w 22"/>
                <a:gd name="T1" fmla="*/ 12 h 23"/>
                <a:gd name="T2" fmla="*/ 5 w 22"/>
                <a:gd name="T3" fmla="*/ 21 h 23"/>
                <a:gd name="T4" fmla="*/ 17 w 22"/>
                <a:gd name="T5" fmla="*/ 21 h 23"/>
                <a:gd name="T6" fmla="*/ 22 w 22"/>
                <a:gd name="T7" fmla="*/ 12 h 23"/>
                <a:gd name="T8" fmla="*/ 17 w 22"/>
                <a:gd name="T9" fmla="*/ 2 h 23"/>
                <a:gd name="T10" fmla="*/ 5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6"/>
                    <a:pt x="2" y="19"/>
                    <a:pt x="5" y="21"/>
                  </a:cubicBezTo>
                  <a:cubicBezTo>
                    <a:pt x="9" y="23"/>
                    <a:pt x="13" y="23"/>
                    <a:pt x="17" y="21"/>
                  </a:cubicBezTo>
                  <a:cubicBezTo>
                    <a:pt x="20" y="19"/>
                    <a:pt x="22" y="16"/>
                    <a:pt x="22" y="12"/>
                  </a:cubicBezTo>
                  <a:cubicBezTo>
                    <a:pt x="22" y="8"/>
                    <a:pt x="20" y="4"/>
                    <a:pt x="17"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5" name="Freeform 697"/>
            <p:cNvSpPr>
              <a:spLocks noEditPoints="1"/>
            </p:cNvSpPr>
            <p:nvPr userDrawn="1"/>
          </p:nvSpPr>
          <p:spPr bwMode="auto">
            <a:xfrm>
              <a:off x="5697538" y="4616450"/>
              <a:ext cx="36513" cy="36513"/>
            </a:xfrm>
            <a:custGeom>
              <a:avLst/>
              <a:gdLst>
                <a:gd name="T0" fmla="*/ 0 w 23"/>
                <a:gd name="T1" fmla="*/ 12 h 23"/>
                <a:gd name="T2" fmla="*/ 6 w 23"/>
                <a:gd name="T3" fmla="*/ 21 h 23"/>
                <a:gd name="T4" fmla="*/ 17 w 23"/>
                <a:gd name="T5" fmla="*/ 21 h 23"/>
                <a:gd name="T6" fmla="*/ 23 w 23"/>
                <a:gd name="T7" fmla="*/ 12 h 23"/>
                <a:gd name="T8" fmla="*/ 17 w 23"/>
                <a:gd name="T9" fmla="*/ 2 h 23"/>
                <a:gd name="T10" fmla="*/ 6 w 23"/>
                <a:gd name="T11" fmla="*/ 2 h 23"/>
                <a:gd name="T12" fmla="*/ 0 w 23"/>
                <a:gd name="T13" fmla="*/ 12 h 23"/>
                <a:gd name="T14" fmla="*/ 0 w 23"/>
                <a:gd name="T15" fmla="*/ 12 h 23"/>
                <a:gd name="T16" fmla="*/ 0 w 23"/>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2"/>
                  </a:moveTo>
                  <a:cubicBezTo>
                    <a:pt x="0" y="16"/>
                    <a:pt x="3" y="19"/>
                    <a:pt x="6" y="21"/>
                  </a:cubicBezTo>
                  <a:cubicBezTo>
                    <a:pt x="9" y="23"/>
                    <a:pt x="14" y="23"/>
                    <a:pt x="17" y="21"/>
                  </a:cubicBezTo>
                  <a:cubicBezTo>
                    <a:pt x="21" y="19"/>
                    <a:pt x="23" y="16"/>
                    <a:pt x="23" y="12"/>
                  </a:cubicBezTo>
                  <a:cubicBezTo>
                    <a:pt x="23" y="8"/>
                    <a:pt x="21" y="4"/>
                    <a:pt x="17" y="2"/>
                  </a:cubicBezTo>
                  <a:cubicBezTo>
                    <a:pt x="14" y="0"/>
                    <a:pt x="9" y="0"/>
                    <a:pt x="6" y="2"/>
                  </a:cubicBezTo>
                  <a:cubicBezTo>
                    <a:pt x="3"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6" name="Freeform 698"/>
            <p:cNvSpPr>
              <a:spLocks noEditPoints="1"/>
            </p:cNvSpPr>
            <p:nvPr userDrawn="1"/>
          </p:nvSpPr>
          <p:spPr bwMode="auto">
            <a:xfrm>
              <a:off x="5764213" y="4616450"/>
              <a:ext cx="36513" cy="36513"/>
            </a:xfrm>
            <a:custGeom>
              <a:avLst/>
              <a:gdLst>
                <a:gd name="T0" fmla="*/ 0 w 23"/>
                <a:gd name="T1" fmla="*/ 12 h 23"/>
                <a:gd name="T2" fmla="*/ 6 w 23"/>
                <a:gd name="T3" fmla="*/ 21 h 23"/>
                <a:gd name="T4" fmla="*/ 17 w 23"/>
                <a:gd name="T5" fmla="*/ 21 h 23"/>
                <a:gd name="T6" fmla="*/ 23 w 23"/>
                <a:gd name="T7" fmla="*/ 12 h 23"/>
                <a:gd name="T8" fmla="*/ 17 w 23"/>
                <a:gd name="T9" fmla="*/ 2 h 23"/>
                <a:gd name="T10" fmla="*/ 6 w 23"/>
                <a:gd name="T11" fmla="*/ 2 h 23"/>
                <a:gd name="T12" fmla="*/ 0 w 23"/>
                <a:gd name="T13" fmla="*/ 12 h 23"/>
                <a:gd name="T14" fmla="*/ 0 w 23"/>
                <a:gd name="T15" fmla="*/ 12 h 23"/>
                <a:gd name="T16" fmla="*/ 0 w 23"/>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2"/>
                  </a:moveTo>
                  <a:cubicBezTo>
                    <a:pt x="0" y="16"/>
                    <a:pt x="2" y="19"/>
                    <a:pt x="6" y="21"/>
                  </a:cubicBezTo>
                  <a:cubicBezTo>
                    <a:pt x="9" y="23"/>
                    <a:pt x="14" y="23"/>
                    <a:pt x="17" y="21"/>
                  </a:cubicBezTo>
                  <a:cubicBezTo>
                    <a:pt x="21" y="19"/>
                    <a:pt x="23" y="16"/>
                    <a:pt x="23" y="12"/>
                  </a:cubicBezTo>
                  <a:cubicBezTo>
                    <a:pt x="23" y="8"/>
                    <a:pt x="21" y="4"/>
                    <a:pt x="17" y="2"/>
                  </a:cubicBezTo>
                  <a:cubicBezTo>
                    <a:pt x="14"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7" name="Freeform 699"/>
            <p:cNvSpPr>
              <a:spLocks noEditPoints="1"/>
            </p:cNvSpPr>
            <p:nvPr userDrawn="1"/>
          </p:nvSpPr>
          <p:spPr bwMode="auto">
            <a:xfrm>
              <a:off x="5830888" y="4616450"/>
              <a:ext cx="34925" cy="36513"/>
            </a:xfrm>
            <a:custGeom>
              <a:avLst/>
              <a:gdLst>
                <a:gd name="T0" fmla="*/ 0 w 22"/>
                <a:gd name="T1" fmla="*/ 12 h 23"/>
                <a:gd name="T2" fmla="*/ 6 w 22"/>
                <a:gd name="T3" fmla="*/ 21 h 23"/>
                <a:gd name="T4" fmla="*/ 17 w 22"/>
                <a:gd name="T5" fmla="*/ 21 h 23"/>
                <a:gd name="T6" fmla="*/ 22 w 22"/>
                <a:gd name="T7" fmla="*/ 12 h 23"/>
                <a:gd name="T8" fmla="*/ 17 w 22"/>
                <a:gd name="T9" fmla="*/ 2 h 23"/>
                <a:gd name="T10" fmla="*/ 6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6"/>
                    <a:pt x="2" y="19"/>
                    <a:pt x="6" y="21"/>
                  </a:cubicBezTo>
                  <a:cubicBezTo>
                    <a:pt x="9" y="23"/>
                    <a:pt x="13" y="23"/>
                    <a:pt x="17" y="21"/>
                  </a:cubicBezTo>
                  <a:cubicBezTo>
                    <a:pt x="20" y="19"/>
                    <a:pt x="22" y="16"/>
                    <a:pt x="22" y="12"/>
                  </a:cubicBezTo>
                  <a:cubicBezTo>
                    <a:pt x="22" y="8"/>
                    <a:pt x="20" y="4"/>
                    <a:pt x="17" y="2"/>
                  </a:cubicBezTo>
                  <a:cubicBezTo>
                    <a:pt x="13"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8" name="Freeform 700"/>
            <p:cNvSpPr>
              <a:spLocks noEditPoints="1"/>
            </p:cNvSpPr>
            <p:nvPr userDrawn="1"/>
          </p:nvSpPr>
          <p:spPr bwMode="auto">
            <a:xfrm>
              <a:off x="5897563" y="4616450"/>
              <a:ext cx="34925" cy="36513"/>
            </a:xfrm>
            <a:custGeom>
              <a:avLst/>
              <a:gdLst>
                <a:gd name="T0" fmla="*/ 0 w 22"/>
                <a:gd name="T1" fmla="*/ 12 h 23"/>
                <a:gd name="T2" fmla="*/ 11 w 22"/>
                <a:gd name="T3" fmla="*/ 23 h 23"/>
                <a:gd name="T4" fmla="*/ 22 w 22"/>
                <a:gd name="T5" fmla="*/ 12 h 23"/>
                <a:gd name="T6" fmla="*/ 11 w 22"/>
                <a:gd name="T7" fmla="*/ 0 h 23"/>
                <a:gd name="T8" fmla="*/ 0 w 22"/>
                <a:gd name="T9" fmla="*/ 12 h 23"/>
                <a:gd name="T10" fmla="*/ 0 w 22"/>
                <a:gd name="T11" fmla="*/ 12 h 23"/>
                <a:gd name="T12" fmla="*/ 0 w 2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2"/>
                  </a:moveTo>
                  <a:cubicBezTo>
                    <a:pt x="0" y="18"/>
                    <a:pt x="5" y="23"/>
                    <a:pt x="11" y="23"/>
                  </a:cubicBezTo>
                  <a:cubicBezTo>
                    <a:pt x="17" y="23"/>
                    <a:pt x="22" y="18"/>
                    <a:pt x="22" y="12"/>
                  </a:cubicBezTo>
                  <a:cubicBezTo>
                    <a:pt x="22" y="6"/>
                    <a:pt x="17" y="0"/>
                    <a:pt x="11" y="0"/>
                  </a:cubicBezTo>
                  <a:cubicBezTo>
                    <a:pt x="5" y="0"/>
                    <a:pt x="0" y="6"/>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9" name="Freeform 701"/>
            <p:cNvSpPr>
              <a:spLocks noEditPoints="1"/>
            </p:cNvSpPr>
            <p:nvPr userDrawn="1"/>
          </p:nvSpPr>
          <p:spPr bwMode="auto">
            <a:xfrm>
              <a:off x="5964238" y="4616450"/>
              <a:ext cx="34925" cy="36513"/>
            </a:xfrm>
            <a:custGeom>
              <a:avLst/>
              <a:gdLst>
                <a:gd name="T0" fmla="*/ 0 w 22"/>
                <a:gd name="T1" fmla="*/ 12 h 23"/>
                <a:gd name="T2" fmla="*/ 11 w 22"/>
                <a:gd name="T3" fmla="*/ 23 h 23"/>
                <a:gd name="T4" fmla="*/ 22 w 22"/>
                <a:gd name="T5" fmla="*/ 12 h 23"/>
                <a:gd name="T6" fmla="*/ 11 w 22"/>
                <a:gd name="T7" fmla="*/ 0 h 23"/>
                <a:gd name="T8" fmla="*/ 0 w 22"/>
                <a:gd name="T9" fmla="*/ 12 h 23"/>
                <a:gd name="T10" fmla="*/ 0 w 22"/>
                <a:gd name="T11" fmla="*/ 12 h 23"/>
                <a:gd name="T12" fmla="*/ 0 w 2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2"/>
                  </a:moveTo>
                  <a:cubicBezTo>
                    <a:pt x="0" y="18"/>
                    <a:pt x="5" y="23"/>
                    <a:pt x="11" y="23"/>
                  </a:cubicBezTo>
                  <a:cubicBezTo>
                    <a:pt x="17" y="23"/>
                    <a:pt x="22" y="18"/>
                    <a:pt x="22" y="12"/>
                  </a:cubicBezTo>
                  <a:cubicBezTo>
                    <a:pt x="22" y="6"/>
                    <a:pt x="17" y="0"/>
                    <a:pt x="11" y="0"/>
                  </a:cubicBezTo>
                  <a:cubicBezTo>
                    <a:pt x="5" y="0"/>
                    <a:pt x="0" y="6"/>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0" name="Freeform 702"/>
            <p:cNvSpPr>
              <a:spLocks noEditPoints="1"/>
            </p:cNvSpPr>
            <p:nvPr userDrawn="1"/>
          </p:nvSpPr>
          <p:spPr bwMode="auto">
            <a:xfrm>
              <a:off x="6030913" y="4616450"/>
              <a:ext cx="34925" cy="36513"/>
            </a:xfrm>
            <a:custGeom>
              <a:avLst/>
              <a:gdLst>
                <a:gd name="T0" fmla="*/ 0 w 22"/>
                <a:gd name="T1" fmla="*/ 12 h 23"/>
                <a:gd name="T2" fmla="*/ 11 w 22"/>
                <a:gd name="T3" fmla="*/ 23 h 23"/>
                <a:gd name="T4" fmla="*/ 22 w 22"/>
                <a:gd name="T5" fmla="*/ 12 h 23"/>
                <a:gd name="T6" fmla="*/ 11 w 22"/>
                <a:gd name="T7" fmla="*/ 0 h 23"/>
                <a:gd name="T8" fmla="*/ 0 w 22"/>
                <a:gd name="T9" fmla="*/ 12 h 23"/>
                <a:gd name="T10" fmla="*/ 0 w 22"/>
                <a:gd name="T11" fmla="*/ 12 h 23"/>
                <a:gd name="T12" fmla="*/ 0 w 2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2"/>
                  </a:moveTo>
                  <a:cubicBezTo>
                    <a:pt x="0" y="18"/>
                    <a:pt x="5" y="23"/>
                    <a:pt x="11" y="23"/>
                  </a:cubicBezTo>
                  <a:cubicBezTo>
                    <a:pt x="17" y="23"/>
                    <a:pt x="22" y="18"/>
                    <a:pt x="22" y="12"/>
                  </a:cubicBezTo>
                  <a:cubicBezTo>
                    <a:pt x="22" y="6"/>
                    <a:pt x="17" y="0"/>
                    <a:pt x="11" y="0"/>
                  </a:cubicBezTo>
                  <a:cubicBezTo>
                    <a:pt x="5" y="0"/>
                    <a:pt x="0" y="6"/>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1" name="Freeform 703"/>
            <p:cNvSpPr>
              <a:spLocks noEditPoints="1"/>
            </p:cNvSpPr>
            <p:nvPr userDrawn="1"/>
          </p:nvSpPr>
          <p:spPr bwMode="auto">
            <a:xfrm>
              <a:off x="6094413" y="4616450"/>
              <a:ext cx="36513" cy="36513"/>
            </a:xfrm>
            <a:custGeom>
              <a:avLst/>
              <a:gdLst>
                <a:gd name="T0" fmla="*/ 0 w 23"/>
                <a:gd name="T1" fmla="*/ 12 h 23"/>
                <a:gd name="T2" fmla="*/ 12 w 23"/>
                <a:gd name="T3" fmla="*/ 23 h 23"/>
                <a:gd name="T4" fmla="*/ 23 w 23"/>
                <a:gd name="T5" fmla="*/ 12 h 23"/>
                <a:gd name="T6" fmla="*/ 12 w 23"/>
                <a:gd name="T7" fmla="*/ 0 h 23"/>
                <a:gd name="T8" fmla="*/ 0 w 23"/>
                <a:gd name="T9" fmla="*/ 12 h 23"/>
                <a:gd name="T10" fmla="*/ 0 w 23"/>
                <a:gd name="T11" fmla="*/ 12 h 23"/>
                <a:gd name="T12" fmla="*/ 0 w 23"/>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3" h="23">
                  <a:moveTo>
                    <a:pt x="0" y="12"/>
                  </a:moveTo>
                  <a:cubicBezTo>
                    <a:pt x="0" y="18"/>
                    <a:pt x="5" y="23"/>
                    <a:pt x="12" y="23"/>
                  </a:cubicBezTo>
                  <a:cubicBezTo>
                    <a:pt x="18" y="23"/>
                    <a:pt x="23" y="18"/>
                    <a:pt x="23" y="12"/>
                  </a:cubicBezTo>
                  <a:cubicBezTo>
                    <a:pt x="23" y="6"/>
                    <a:pt x="18" y="0"/>
                    <a:pt x="12" y="0"/>
                  </a:cubicBezTo>
                  <a:cubicBezTo>
                    <a:pt x="5" y="0"/>
                    <a:pt x="0" y="6"/>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2" name="Freeform 704"/>
            <p:cNvSpPr>
              <a:spLocks noEditPoints="1"/>
            </p:cNvSpPr>
            <p:nvPr userDrawn="1"/>
          </p:nvSpPr>
          <p:spPr bwMode="auto">
            <a:xfrm>
              <a:off x="5632450" y="4722813"/>
              <a:ext cx="34925" cy="38100"/>
            </a:xfrm>
            <a:custGeom>
              <a:avLst/>
              <a:gdLst>
                <a:gd name="T0" fmla="*/ 0 w 22"/>
                <a:gd name="T1" fmla="*/ 12 h 24"/>
                <a:gd name="T2" fmla="*/ 5 w 22"/>
                <a:gd name="T3" fmla="*/ 22 h 24"/>
                <a:gd name="T4" fmla="*/ 16 w 22"/>
                <a:gd name="T5" fmla="*/ 22 h 24"/>
                <a:gd name="T6" fmla="*/ 22 w 22"/>
                <a:gd name="T7" fmla="*/ 12 h 24"/>
                <a:gd name="T8" fmla="*/ 16 w 22"/>
                <a:gd name="T9" fmla="*/ 2 h 24"/>
                <a:gd name="T10" fmla="*/ 5 w 22"/>
                <a:gd name="T11" fmla="*/ 2 h 24"/>
                <a:gd name="T12" fmla="*/ 0 w 22"/>
                <a:gd name="T13" fmla="*/ 12 h 24"/>
                <a:gd name="T14" fmla="*/ 0 w 22"/>
                <a:gd name="T15" fmla="*/ 12 h 24"/>
                <a:gd name="T16" fmla="*/ 0 w 22"/>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12"/>
                  </a:moveTo>
                  <a:cubicBezTo>
                    <a:pt x="0" y="16"/>
                    <a:pt x="2" y="20"/>
                    <a:pt x="5" y="22"/>
                  </a:cubicBezTo>
                  <a:cubicBezTo>
                    <a:pt x="9" y="24"/>
                    <a:pt x="13" y="24"/>
                    <a:pt x="16" y="22"/>
                  </a:cubicBezTo>
                  <a:cubicBezTo>
                    <a:pt x="20" y="20"/>
                    <a:pt x="22" y="16"/>
                    <a:pt x="22" y="12"/>
                  </a:cubicBezTo>
                  <a:cubicBezTo>
                    <a:pt x="22" y="8"/>
                    <a:pt x="20" y="4"/>
                    <a:pt x="16"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3" name="Freeform 705"/>
            <p:cNvSpPr>
              <a:spLocks noEditPoints="1"/>
            </p:cNvSpPr>
            <p:nvPr userDrawn="1"/>
          </p:nvSpPr>
          <p:spPr bwMode="auto">
            <a:xfrm>
              <a:off x="5567363" y="4722813"/>
              <a:ext cx="34925" cy="38100"/>
            </a:xfrm>
            <a:custGeom>
              <a:avLst/>
              <a:gdLst>
                <a:gd name="T0" fmla="*/ 0 w 22"/>
                <a:gd name="T1" fmla="*/ 12 h 24"/>
                <a:gd name="T2" fmla="*/ 5 w 22"/>
                <a:gd name="T3" fmla="*/ 22 h 24"/>
                <a:gd name="T4" fmla="*/ 17 w 22"/>
                <a:gd name="T5" fmla="*/ 22 h 24"/>
                <a:gd name="T6" fmla="*/ 22 w 22"/>
                <a:gd name="T7" fmla="*/ 12 h 24"/>
                <a:gd name="T8" fmla="*/ 17 w 22"/>
                <a:gd name="T9" fmla="*/ 2 h 24"/>
                <a:gd name="T10" fmla="*/ 5 w 22"/>
                <a:gd name="T11" fmla="*/ 2 h 24"/>
                <a:gd name="T12" fmla="*/ 0 w 22"/>
                <a:gd name="T13" fmla="*/ 12 h 24"/>
                <a:gd name="T14" fmla="*/ 0 w 22"/>
                <a:gd name="T15" fmla="*/ 12 h 24"/>
                <a:gd name="T16" fmla="*/ 0 w 22"/>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12"/>
                  </a:moveTo>
                  <a:cubicBezTo>
                    <a:pt x="0" y="16"/>
                    <a:pt x="2" y="20"/>
                    <a:pt x="5" y="22"/>
                  </a:cubicBezTo>
                  <a:cubicBezTo>
                    <a:pt x="9" y="24"/>
                    <a:pt x="13" y="24"/>
                    <a:pt x="17" y="22"/>
                  </a:cubicBezTo>
                  <a:cubicBezTo>
                    <a:pt x="20" y="20"/>
                    <a:pt x="22" y="16"/>
                    <a:pt x="22" y="12"/>
                  </a:cubicBezTo>
                  <a:cubicBezTo>
                    <a:pt x="22" y="8"/>
                    <a:pt x="20" y="4"/>
                    <a:pt x="17"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4" name="Freeform 706"/>
            <p:cNvSpPr>
              <a:spLocks noEditPoints="1"/>
            </p:cNvSpPr>
            <p:nvPr userDrawn="1"/>
          </p:nvSpPr>
          <p:spPr bwMode="auto">
            <a:xfrm>
              <a:off x="5697538" y="4722813"/>
              <a:ext cx="36513" cy="38100"/>
            </a:xfrm>
            <a:custGeom>
              <a:avLst/>
              <a:gdLst>
                <a:gd name="T0" fmla="*/ 0 w 23"/>
                <a:gd name="T1" fmla="*/ 12 h 24"/>
                <a:gd name="T2" fmla="*/ 6 w 23"/>
                <a:gd name="T3" fmla="*/ 22 h 24"/>
                <a:gd name="T4" fmla="*/ 17 w 23"/>
                <a:gd name="T5" fmla="*/ 22 h 24"/>
                <a:gd name="T6" fmla="*/ 23 w 23"/>
                <a:gd name="T7" fmla="*/ 12 h 24"/>
                <a:gd name="T8" fmla="*/ 17 w 23"/>
                <a:gd name="T9" fmla="*/ 2 h 24"/>
                <a:gd name="T10" fmla="*/ 6 w 23"/>
                <a:gd name="T11" fmla="*/ 2 h 24"/>
                <a:gd name="T12" fmla="*/ 0 w 23"/>
                <a:gd name="T13" fmla="*/ 12 h 24"/>
                <a:gd name="T14" fmla="*/ 0 w 23"/>
                <a:gd name="T15" fmla="*/ 12 h 24"/>
                <a:gd name="T16" fmla="*/ 0 w 23"/>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0" y="12"/>
                  </a:moveTo>
                  <a:cubicBezTo>
                    <a:pt x="0" y="16"/>
                    <a:pt x="3" y="20"/>
                    <a:pt x="6" y="22"/>
                  </a:cubicBezTo>
                  <a:cubicBezTo>
                    <a:pt x="9" y="24"/>
                    <a:pt x="14" y="24"/>
                    <a:pt x="17" y="22"/>
                  </a:cubicBezTo>
                  <a:cubicBezTo>
                    <a:pt x="21" y="20"/>
                    <a:pt x="23" y="16"/>
                    <a:pt x="23" y="12"/>
                  </a:cubicBezTo>
                  <a:cubicBezTo>
                    <a:pt x="23" y="8"/>
                    <a:pt x="21" y="4"/>
                    <a:pt x="17" y="2"/>
                  </a:cubicBezTo>
                  <a:cubicBezTo>
                    <a:pt x="14" y="0"/>
                    <a:pt x="9" y="0"/>
                    <a:pt x="6" y="2"/>
                  </a:cubicBezTo>
                  <a:cubicBezTo>
                    <a:pt x="3"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5" name="Freeform 707"/>
            <p:cNvSpPr>
              <a:spLocks noEditPoints="1"/>
            </p:cNvSpPr>
            <p:nvPr userDrawn="1"/>
          </p:nvSpPr>
          <p:spPr bwMode="auto">
            <a:xfrm>
              <a:off x="5764213" y="4722813"/>
              <a:ext cx="36513" cy="38100"/>
            </a:xfrm>
            <a:custGeom>
              <a:avLst/>
              <a:gdLst>
                <a:gd name="T0" fmla="*/ 0 w 23"/>
                <a:gd name="T1" fmla="*/ 12 h 24"/>
                <a:gd name="T2" fmla="*/ 6 w 23"/>
                <a:gd name="T3" fmla="*/ 22 h 24"/>
                <a:gd name="T4" fmla="*/ 17 w 23"/>
                <a:gd name="T5" fmla="*/ 22 h 24"/>
                <a:gd name="T6" fmla="*/ 23 w 23"/>
                <a:gd name="T7" fmla="*/ 12 h 24"/>
                <a:gd name="T8" fmla="*/ 17 w 23"/>
                <a:gd name="T9" fmla="*/ 2 h 24"/>
                <a:gd name="T10" fmla="*/ 6 w 23"/>
                <a:gd name="T11" fmla="*/ 2 h 24"/>
                <a:gd name="T12" fmla="*/ 0 w 23"/>
                <a:gd name="T13" fmla="*/ 12 h 24"/>
                <a:gd name="T14" fmla="*/ 0 w 23"/>
                <a:gd name="T15" fmla="*/ 12 h 24"/>
                <a:gd name="T16" fmla="*/ 0 w 23"/>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0" y="12"/>
                  </a:moveTo>
                  <a:cubicBezTo>
                    <a:pt x="0" y="16"/>
                    <a:pt x="2" y="20"/>
                    <a:pt x="6" y="22"/>
                  </a:cubicBezTo>
                  <a:cubicBezTo>
                    <a:pt x="9" y="24"/>
                    <a:pt x="14" y="24"/>
                    <a:pt x="17" y="22"/>
                  </a:cubicBezTo>
                  <a:cubicBezTo>
                    <a:pt x="21" y="20"/>
                    <a:pt x="23" y="16"/>
                    <a:pt x="23" y="12"/>
                  </a:cubicBezTo>
                  <a:cubicBezTo>
                    <a:pt x="23" y="8"/>
                    <a:pt x="21" y="4"/>
                    <a:pt x="17" y="2"/>
                  </a:cubicBezTo>
                  <a:cubicBezTo>
                    <a:pt x="14"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6" name="Freeform 708"/>
            <p:cNvSpPr>
              <a:spLocks noEditPoints="1"/>
            </p:cNvSpPr>
            <p:nvPr userDrawn="1"/>
          </p:nvSpPr>
          <p:spPr bwMode="auto">
            <a:xfrm>
              <a:off x="5830888" y="4722813"/>
              <a:ext cx="34925" cy="38100"/>
            </a:xfrm>
            <a:custGeom>
              <a:avLst/>
              <a:gdLst>
                <a:gd name="T0" fmla="*/ 0 w 22"/>
                <a:gd name="T1" fmla="*/ 12 h 24"/>
                <a:gd name="T2" fmla="*/ 6 w 22"/>
                <a:gd name="T3" fmla="*/ 22 h 24"/>
                <a:gd name="T4" fmla="*/ 17 w 22"/>
                <a:gd name="T5" fmla="*/ 22 h 24"/>
                <a:gd name="T6" fmla="*/ 22 w 22"/>
                <a:gd name="T7" fmla="*/ 12 h 24"/>
                <a:gd name="T8" fmla="*/ 17 w 22"/>
                <a:gd name="T9" fmla="*/ 2 h 24"/>
                <a:gd name="T10" fmla="*/ 6 w 22"/>
                <a:gd name="T11" fmla="*/ 2 h 24"/>
                <a:gd name="T12" fmla="*/ 0 w 22"/>
                <a:gd name="T13" fmla="*/ 12 h 24"/>
                <a:gd name="T14" fmla="*/ 0 w 22"/>
                <a:gd name="T15" fmla="*/ 12 h 24"/>
                <a:gd name="T16" fmla="*/ 0 w 22"/>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12"/>
                  </a:moveTo>
                  <a:cubicBezTo>
                    <a:pt x="0" y="16"/>
                    <a:pt x="2" y="20"/>
                    <a:pt x="6" y="22"/>
                  </a:cubicBezTo>
                  <a:cubicBezTo>
                    <a:pt x="9" y="24"/>
                    <a:pt x="13" y="24"/>
                    <a:pt x="17" y="22"/>
                  </a:cubicBezTo>
                  <a:cubicBezTo>
                    <a:pt x="20" y="20"/>
                    <a:pt x="22" y="16"/>
                    <a:pt x="22" y="12"/>
                  </a:cubicBezTo>
                  <a:cubicBezTo>
                    <a:pt x="22" y="8"/>
                    <a:pt x="20" y="4"/>
                    <a:pt x="17" y="2"/>
                  </a:cubicBezTo>
                  <a:cubicBezTo>
                    <a:pt x="13"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7" name="Freeform 709"/>
            <p:cNvSpPr>
              <a:spLocks noEditPoints="1"/>
            </p:cNvSpPr>
            <p:nvPr userDrawn="1"/>
          </p:nvSpPr>
          <p:spPr bwMode="auto">
            <a:xfrm>
              <a:off x="5897563" y="4724400"/>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8" name="Freeform 710"/>
            <p:cNvSpPr>
              <a:spLocks noEditPoints="1"/>
            </p:cNvSpPr>
            <p:nvPr userDrawn="1"/>
          </p:nvSpPr>
          <p:spPr bwMode="auto">
            <a:xfrm>
              <a:off x="5964238" y="4724400"/>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9" name="Freeform 711"/>
            <p:cNvSpPr>
              <a:spLocks noEditPoints="1"/>
            </p:cNvSpPr>
            <p:nvPr userDrawn="1"/>
          </p:nvSpPr>
          <p:spPr bwMode="auto">
            <a:xfrm>
              <a:off x="6030913" y="4724400"/>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0" name="Freeform 712"/>
            <p:cNvSpPr>
              <a:spLocks noEditPoints="1"/>
            </p:cNvSpPr>
            <p:nvPr userDrawn="1"/>
          </p:nvSpPr>
          <p:spPr bwMode="auto">
            <a:xfrm>
              <a:off x="6094413" y="4724400"/>
              <a:ext cx="36513" cy="34925"/>
            </a:xfrm>
            <a:custGeom>
              <a:avLst/>
              <a:gdLst>
                <a:gd name="T0" fmla="*/ 0 w 23"/>
                <a:gd name="T1" fmla="*/ 11 h 22"/>
                <a:gd name="T2" fmla="*/ 12 w 23"/>
                <a:gd name="T3" fmla="*/ 22 h 22"/>
                <a:gd name="T4" fmla="*/ 23 w 23"/>
                <a:gd name="T5" fmla="*/ 11 h 22"/>
                <a:gd name="T6" fmla="*/ 12 w 23"/>
                <a:gd name="T7" fmla="*/ 0 h 22"/>
                <a:gd name="T8" fmla="*/ 0 w 23"/>
                <a:gd name="T9" fmla="*/ 11 h 22"/>
                <a:gd name="T10" fmla="*/ 0 w 23"/>
                <a:gd name="T11" fmla="*/ 11 h 22"/>
                <a:gd name="T12" fmla="*/ 0 w 23"/>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0" y="11"/>
                  </a:moveTo>
                  <a:cubicBezTo>
                    <a:pt x="0" y="17"/>
                    <a:pt x="5" y="22"/>
                    <a:pt x="12" y="22"/>
                  </a:cubicBezTo>
                  <a:cubicBezTo>
                    <a:pt x="18" y="22"/>
                    <a:pt x="23" y="17"/>
                    <a:pt x="23" y="11"/>
                  </a:cubicBezTo>
                  <a:cubicBezTo>
                    <a:pt x="23" y="5"/>
                    <a:pt x="18" y="0"/>
                    <a:pt x="12"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1" name="Freeform 713"/>
            <p:cNvSpPr>
              <a:spLocks noEditPoints="1"/>
            </p:cNvSpPr>
            <p:nvPr userDrawn="1"/>
          </p:nvSpPr>
          <p:spPr bwMode="auto">
            <a:xfrm>
              <a:off x="5632450" y="4830763"/>
              <a:ext cx="34925" cy="36513"/>
            </a:xfrm>
            <a:custGeom>
              <a:avLst/>
              <a:gdLst>
                <a:gd name="T0" fmla="*/ 0 w 22"/>
                <a:gd name="T1" fmla="*/ 12 h 23"/>
                <a:gd name="T2" fmla="*/ 5 w 22"/>
                <a:gd name="T3" fmla="*/ 21 h 23"/>
                <a:gd name="T4" fmla="*/ 16 w 22"/>
                <a:gd name="T5" fmla="*/ 21 h 23"/>
                <a:gd name="T6" fmla="*/ 22 w 22"/>
                <a:gd name="T7" fmla="*/ 12 h 23"/>
                <a:gd name="T8" fmla="*/ 16 w 22"/>
                <a:gd name="T9" fmla="*/ 2 h 23"/>
                <a:gd name="T10" fmla="*/ 5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5"/>
                    <a:pt x="2" y="19"/>
                    <a:pt x="5" y="21"/>
                  </a:cubicBezTo>
                  <a:cubicBezTo>
                    <a:pt x="9" y="23"/>
                    <a:pt x="13" y="23"/>
                    <a:pt x="16" y="21"/>
                  </a:cubicBezTo>
                  <a:cubicBezTo>
                    <a:pt x="20" y="19"/>
                    <a:pt x="22" y="15"/>
                    <a:pt x="22" y="12"/>
                  </a:cubicBezTo>
                  <a:cubicBezTo>
                    <a:pt x="22" y="8"/>
                    <a:pt x="20" y="4"/>
                    <a:pt x="16"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2" name="Freeform 714"/>
            <p:cNvSpPr>
              <a:spLocks noEditPoints="1"/>
            </p:cNvSpPr>
            <p:nvPr userDrawn="1"/>
          </p:nvSpPr>
          <p:spPr bwMode="auto">
            <a:xfrm>
              <a:off x="5567363" y="4830763"/>
              <a:ext cx="34925" cy="36513"/>
            </a:xfrm>
            <a:custGeom>
              <a:avLst/>
              <a:gdLst>
                <a:gd name="T0" fmla="*/ 0 w 22"/>
                <a:gd name="T1" fmla="*/ 12 h 23"/>
                <a:gd name="T2" fmla="*/ 5 w 22"/>
                <a:gd name="T3" fmla="*/ 21 h 23"/>
                <a:gd name="T4" fmla="*/ 17 w 22"/>
                <a:gd name="T5" fmla="*/ 21 h 23"/>
                <a:gd name="T6" fmla="*/ 22 w 22"/>
                <a:gd name="T7" fmla="*/ 12 h 23"/>
                <a:gd name="T8" fmla="*/ 17 w 22"/>
                <a:gd name="T9" fmla="*/ 2 h 23"/>
                <a:gd name="T10" fmla="*/ 5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5"/>
                    <a:pt x="2" y="19"/>
                    <a:pt x="5" y="21"/>
                  </a:cubicBezTo>
                  <a:cubicBezTo>
                    <a:pt x="9" y="23"/>
                    <a:pt x="13" y="23"/>
                    <a:pt x="17" y="21"/>
                  </a:cubicBezTo>
                  <a:cubicBezTo>
                    <a:pt x="20" y="19"/>
                    <a:pt x="22" y="15"/>
                    <a:pt x="22" y="12"/>
                  </a:cubicBezTo>
                  <a:cubicBezTo>
                    <a:pt x="22" y="8"/>
                    <a:pt x="20" y="4"/>
                    <a:pt x="17"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3" name="Freeform 715"/>
            <p:cNvSpPr>
              <a:spLocks noEditPoints="1"/>
            </p:cNvSpPr>
            <p:nvPr userDrawn="1"/>
          </p:nvSpPr>
          <p:spPr bwMode="auto">
            <a:xfrm>
              <a:off x="5697538" y="4830763"/>
              <a:ext cx="36513" cy="36513"/>
            </a:xfrm>
            <a:custGeom>
              <a:avLst/>
              <a:gdLst>
                <a:gd name="T0" fmla="*/ 0 w 23"/>
                <a:gd name="T1" fmla="*/ 12 h 23"/>
                <a:gd name="T2" fmla="*/ 6 w 23"/>
                <a:gd name="T3" fmla="*/ 21 h 23"/>
                <a:gd name="T4" fmla="*/ 17 w 23"/>
                <a:gd name="T5" fmla="*/ 21 h 23"/>
                <a:gd name="T6" fmla="*/ 23 w 23"/>
                <a:gd name="T7" fmla="*/ 12 h 23"/>
                <a:gd name="T8" fmla="*/ 17 w 23"/>
                <a:gd name="T9" fmla="*/ 2 h 23"/>
                <a:gd name="T10" fmla="*/ 6 w 23"/>
                <a:gd name="T11" fmla="*/ 2 h 23"/>
                <a:gd name="T12" fmla="*/ 0 w 23"/>
                <a:gd name="T13" fmla="*/ 12 h 23"/>
                <a:gd name="T14" fmla="*/ 0 w 23"/>
                <a:gd name="T15" fmla="*/ 12 h 23"/>
                <a:gd name="T16" fmla="*/ 0 w 23"/>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2"/>
                  </a:moveTo>
                  <a:cubicBezTo>
                    <a:pt x="0" y="15"/>
                    <a:pt x="3" y="19"/>
                    <a:pt x="6" y="21"/>
                  </a:cubicBezTo>
                  <a:cubicBezTo>
                    <a:pt x="9" y="23"/>
                    <a:pt x="14" y="23"/>
                    <a:pt x="17" y="21"/>
                  </a:cubicBezTo>
                  <a:cubicBezTo>
                    <a:pt x="21" y="19"/>
                    <a:pt x="23" y="15"/>
                    <a:pt x="23" y="12"/>
                  </a:cubicBezTo>
                  <a:cubicBezTo>
                    <a:pt x="23" y="8"/>
                    <a:pt x="21" y="4"/>
                    <a:pt x="17" y="2"/>
                  </a:cubicBezTo>
                  <a:cubicBezTo>
                    <a:pt x="14" y="0"/>
                    <a:pt x="9" y="0"/>
                    <a:pt x="6" y="2"/>
                  </a:cubicBezTo>
                  <a:cubicBezTo>
                    <a:pt x="3"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4" name="Freeform 716"/>
            <p:cNvSpPr>
              <a:spLocks noEditPoints="1"/>
            </p:cNvSpPr>
            <p:nvPr userDrawn="1"/>
          </p:nvSpPr>
          <p:spPr bwMode="auto">
            <a:xfrm>
              <a:off x="5764213" y="4830763"/>
              <a:ext cx="36513" cy="36513"/>
            </a:xfrm>
            <a:custGeom>
              <a:avLst/>
              <a:gdLst>
                <a:gd name="T0" fmla="*/ 0 w 23"/>
                <a:gd name="T1" fmla="*/ 12 h 23"/>
                <a:gd name="T2" fmla="*/ 6 w 23"/>
                <a:gd name="T3" fmla="*/ 21 h 23"/>
                <a:gd name="T4" fmla="*/ 17 w 23"/>
                <a:gd name="T5" fmla="*/ 21 h 23"/>
                <a:gd name="T6" fmla="*/ 23 w 23"/>
                <a:gd name="T7" fmla="*/ 12 h 23"/>
                <a:gd name="T8" fmla="*/ 17 w 23"/>
                <a:gd name="T9" fmla="*/ 2 h 23"/>
                <a:gd name="T10" fmla="*/ 6 w 23"/>
                <a:gd name="T11" fmla="*/ 2 h 23"/>
                <a:gd name="T12" fmla="*/ 0 w 23"/>
                <a:gd name="T13" fmla="*/ 12 h 23"/>
                <a:gd name="T14" fmla="*/ 0 w 23"/>
                <a:gd name="T15" fmla="*/ 12 h 23"/>
                <a:gd name="T16" fmla="*/ 0 w 23"/>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2"/>
                  </a:moveTo>
                  <a:cubicBezTo>
                    <a:pt x="0" y="15"/>
                    <a:pt x="2" y="19"/>
                    <a:pt x="6" y="21"/>
                  </a:cubicBezTo>
                  <a:cubicBezTo>
                    <a:pt x="9" y="23"/>
                    <a:pt x="14" y="23"/>
                    <a:pt x="17" y="21"/>
                  </a:cubicBezTo>
                  <a:cubicBezTo>
                    <a:pt x="21" y="19"/>
                    <a:pt x="23" y="15"/>
                    <a:pt x="23" y="12"/>
                  </a:cubicBezTo>
                  <a:cubicBezTo>
                    <a:pt x="23" y="8"/>
                    <a:pt x="21" y="4"/>
                    <a:pt x="17" y="2"/>
                  </a:cubicBezTo>
                  <a:cubicBezTo>
                    <a:pt x="14"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5" name="Freeform 717"/>
            <p:cNvSpPr>
              <a:spLocks noEditPoints="1"/>
            </p:cNvSpPr>
            <p:nvPr userDrawn="1"/>
          </p:nvSpPr>
          <p:spPr bwMode="auto">
            <a:xfrm>
              <a:off x="5830888" y="4830763"/>
              <a:ext cx="34925" cy="36513"/>
            </a:xfrm>
            <a:custGeom>
              <a:avLst/>
              <a:gdLst>
                <a:gd name="T0" fmla="*/ 0 w 22"/>
                <a:gd name="T1" fmla="*/ 12 h 23"/>
                <a:gd name="T2" fmla="*/ 6 w 22"/>
                <a:gd name="T3" fmla="*/ 21 h 23"/>
                <a:gd name="T4" fmla="*/ 17 w 22"/>
                <a:gd name="T5" fmla="*/ 21 h 23"/>
                <a:gd name="T6" fmla="*/ 22 w 22"/>
                <a:gd name="T7" fmla="*/ 12 h 23"/>
                <a:gd name="T8" fmla="*/ 17 w 22"/>
                <a:gd name="T9" fmla="*/ 2 h 23"/>
                <a:gd name="T10" fmla="*/ 6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5"/>
                    <a:pt x="2" y="19"/>
                    <a:pt x="6" y="21"/>
                  </a:cubicBezTo>
                  <a:cubicBezTo>
                    <a:pt x="9" y="23"/>
                    <a:pt x="13" y="23"/>
                    <a:pt x="17" y="21"/>
                  </a:cubicBezTo>
                  <a:cubicBezTo>
                    <a:pt x="20" y="19"/>
                    <a:pt x="22" y="15"/>
                    <a:pt x="22" y="12"/>
                  </a:cubicBezTo>
                  <a:cubicBezTo>
                    <a:pt x="22" y="8"/>
                    <a:pt x="20" y="4"/>
                    <a:pt x="17" y="2"/>
                  </a:cubicBezTo>
                  <a:cubicBezTo>
                    <a:pt x="13"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6" name="Freeform 718"/>
            <p:cNvSpPr>
              <a:spLocks noEditPoints="1"/>
            </p:cNvSpPr>
            <p:nvPr userDrawn="1"/>
          </p:nvSpPr>
          <p:spPr bwMode="auto">
            <a:xfrm>
              <a:off x="5897563" y="4830763"/>
              <a:ext cx="34925" cy="36513"/>
            </a:xfrm>
            <a:custGeom>
              <a:avLst/>
              <a:gdLst>
                <a:gd name="T0" fmla="*/ 0 w 22"/>
                <a:gd name="T1" fmla="*/ 12 h 23"/>
                <a:gd name="T2" fmla="*/ 11 w 22"/>
                <a:gd name="T3" fmla="*/ 23 h 23"/>
                <a:gd name="T4" fmla="*/ 22 w 22"/>
                <a:gd name="T5" fmla="*/ 12 h 23"/>
                <a:gd name="T6" fmla="*/ 11 w 22"/>
                <a:gd name="T7" fmla="*/ 0 h 23"/>
                <a:gd name="T8" fmla="*/ 0 w 22"/>
                <a:gd name="T9" fmla="*/ 12 h 23"/>
                <a:gd name="T10" fmla="*/ 0 w 22"/>
                <a:gd name="T11" fmla="*/ 12 h 23"/>
                <a:gd name="T12" fmla="*/ 0 w 2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2"/>
                  </a:moveTo>
                  <a:cubicBezTo>
                    <a:pt x="0" y="18"/>
                    <a:pt x="5" y="23"/>
                    <a:pt x="11" y="23"/>
                  </a:cubicBezTo>
                  <a:cubicBezTo>
                    <a:pt x="17" y="23"/>
                    <a:pt x="22" y="18"/>
                    <a:pt x="22" y="12"/>
                  </a:cubicBezTo>
                  <a:cubicBezTo>
                    <a:pt x="22" y="5"/>
                    <a:pt x="17" y="0"/>
                    <a:pt x="11" y="0"/>
                  </a:cubicBezTo>
                  <a:cubicBezTo>
                    <a:pt x="5" y="0"/>
                    <a:pt x="0" y="5"/>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7" name="Freeform 719"/>
            <p:cNvSpPr>
              <a:spLocks noEditPoints="1"/>
            </p:cNvSpPr>
            <p:nvPr userDrawn="1"/>
          </p:nvSpPr>
          <p:spPr bwMode="auto">
            <a:xfrm>
              <a:off x="5964238" y="4830763"/>
              <a:ext cx="34925" cy="36513"/>
            </a:xfrm>
            <a:custGeom>
              <a:avLst/>
              <a:gdLst>
                <a:gd name="T0" fmla="*/ 0 w 22"/>
                <a:gd name="T1" fmla="*/ 12 h 23"/>
                <a:gd name="T2" fmla="*/ 11 w 22"/>
                <a:gd name="T3" fmla="*/ 23 h 23"/>
                <a:gd name="T4" fmla="*/ 22 w 22"/>
                <a:gd name="T5" fmla="*/ 12 h 23"/>
                <a:gd name="T6" fmla="*/ 11 w 22"/>
                <a:gd name="T7" fmla="*/ 0 h 23"/>
                <a:gd name="T8" fmla="*/ 0 w 22"/>
                <a:gd name="T9" fmla="*/ 12 h 23"/>
                <a:gd name="T10" fmla="*/ 0 w 22"/>
                <a:gd name="T11" fmla="*/ 12 h 23"/>
                <a:gd name="T12" fmla="*/ 0 w 2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2"/>
                  </a:moveTo>
                  <a:cubicBezTo>
                    <a:pt x="0" y="18"/>
                    <a:pt x="5" y="23"/>
                    <a:pt x="11" y="23"/>
                  </a:cubicBezTo>
                  <a:cubicBezTo>
                    <a:pt x="17" y="23"/>
                    <a:pt x="22" y="18"/>
                    <a:pt x="22" y="12"/>
                  </a:cubicBezTo>
                  <a:cubicBezTo>
                    <a:pt x="22" y="5"/>
                    <a:pt x="17" y="0"/>
                    <a:pt x="11" y="0"/>
                  </a:cubicBezTo>
                  <a:cubicBezTo>
                    <a:pt x="5" y="0"/>
                    <a:pt x="0" y="5"/>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8" name="Freeform 720"/>
            <p:cNvSpPr>
              <a:spLocks noEditPoints="1"/>
            </p:cNvSpPr>
            <p:nvPr userDrawn="1"/>
          </p:nvSpPr>
          <p:spPr bwMode="auto">
            <a:xfrm>
              <a:off x="6030913" y="4830763"/>
              <a:ext cx="34925" cy="36513"/>
            </a:xfrm>
            <a:custGeom>
              <a:avLst/>
              <a:gdLst>
                <a:gd name="T0" fmla="*/ 0 w 22"/>
                <a:gd name="T1" fmla="*/ 12 h 23"/>
                <a:gd name="T2" fmla="*/ 11 w 22"/>
                <a:gd name="T3" fmla="*/ 23 h 23"/>
                <a:gd name="T4" fmla="*/ 22 w 22"/>
                <a:gd name="T5" fmla="*/ 12 h 23"/>
                <a:gd name="T6" fmla="*/ 11 w 22"/>
                <a:gd name="T7" fmla="*/ 0 h 23"/>
                <a:gd name="T8" fmla="*/ 0 w 22"/>
                <a:gd name="T9" fmla="*/ 12 h 23"/>
                <a:gd name="T10" fmla="*/ 0 w 22"/>
                <a:gd name="T11" fmla="*/ 12 h 23"/>
                <a:gd name="T12" fmla="*/ 0 w 2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2"/>
                  </a:moveTo>
                  <a:cubicBezTo>
                    <a:pt x="0" y="18"/>
                    <a:pt x="5" y="23"/>
                    <a:pt x="11" y="23"/>
                  </a:cubicBezTo>
                  <a:cubicBezTo>
                    <a:pt x="17" y="23"/>
                    <a:pt x="22" y="18"/>
                    <a:pt x="22" y="12"/>
                  </a:cubicBezTo>
                  <a:cubicBezTo>
                    <a:pt x="22" y="5"/>
                    <a:pt x="17" y="0"/>
                    <a:pt x="11" y="0"/>
                  </a:cubicBezTo>
                  <a:cubicBezTo>
                    <a:pt x="5" y="0"/>
                    <a:pt x="0" y="5"/>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9" name="Freeform 721"/>
            <p:cNvSpPr>
              <a:spLocks noEditPoints="1"/>
            </p:cNvSpPr>
            <p:nvPr userDrawn="1"/>
          </p:nvSpPr>
          <p:spPr bwMode="auto">
            <a:xfrm>
              <a:off x="6094413" y="4830763"/>
              <a:ext cx="36513" cy="36513"/>
            </a:xfrm>
            <a:custGeom>
              <a:avLst/>
              <a:gdLst>
                <a:gd name="T0" fmla="*/ 0 w 23"/>
                <a:gd name="T1" fmla="*/ 12 h 23"/>
                <a:gd name="T2" fmla="*/ 12 w 23"/>
                <a:gd name="T3" fmla="*/ 23 h 23"/>
                <a:gd name="T4" fmla="*/ 23 w 23"/>
                <a:gd name="T5" fmla="*/ 12 h 23"/>
                <a:gd name="T6" fmla="*/ 12 w 23"/>
                <a:gd name="T7" fmla="*/ 0 h 23"/>
                <a:gd name="T8" fmla="*/ 0 w 23"/>
                <a:gd name="T9" fmla="*/ 12 h 23"/>
                <a:gd name="T10" fmla="*/ 0 w 23"/>
                <a:gd name="T11" fmla="*/ 12 h 23"/>
                <a:gd name="T12" fmla="*/ 0 w 23"/>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3" h="23">
                  <a:moveTo>
                    <a:pt x="0" y="12"/>
                  </a:moveTo>
                  <a:cubicBezTo>
                    <a:pt x="0" y="18"/>
                    <a:pt x="5" y="23"/>
                    <a:pt x="12" y="23"/>
                  </a:cubicBezTo>
                  <a:cubicBezTo>
                    <a:pt x="18" y="23"/>
                    <a:pt x="23" y="18"/>
                    <a:pt x="23" y="12"/>
                  </a:cubicBezTo>
                  <a:cubicBezTo>
                    <a:pt x="23" y="5"/>
                    <a:pt x="18" y="0"/>
                    <a:pt x="12" y="0"/>
                  </a:cubicBezTo>
                  <a:cubicBezTo>
                    <a:pt x="5" y="0"/>
                    <a:pt x="0" y="5"/>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0" name="Freeform 722"/>
            <p:cNvSpPr>
              <a:spLocks noEditPoints="1"/>
            </p:cNvSpPr>
            <p:nvPr userDrawn="1"/>
          </p:nvSpPr>
          <p:spPr bwMode="auto">
            <a:xfrm>
              <a:off x="5632450" y="4937125"/>
              <a:ext cx="34925" cy="38100"/>
            </a:xfrm>
            <a:custGeom>
              <a:avLst/>
              <a:gdLst>
                <a:gd name="T0" fmla="*/ 0 w 22"/>
                <a:gd name="T1" fmla="*/ 12 h 24"/>
                <a:gd name="T2" fmla="*/ 5 w 22"/>
                <a:gd name="T3" fmla="*/ 22 h 24"/>
                <a:gd name="T4" fmla="*/ 16 w 22"/>
                <a:gd name="T5" fmla="*/ 22 h 24"/>
                <a:gd name="T6" fmla="*/ 22 w 22"/>
                <a:gd name="T7" fmla="*/ 12 h 24"/>
                <a:gd name="T8" fmla="*/ 16 w 22"/>
                <a:gd name="T9" fmla="*/ 2 h 24"/>
                <a:gd name="T10" fmla="*/ 5 w 22"/>
                <a:gd name="T11" fmla="*/ 2 h 24"/>
                <a:gd name="T12" fmla="*/ 0 w 22"/>
                <a:gd name="T13" fmla="*/ 12 h 24"/>
                <a:gd name="T14" fmla="*/ 0 w 22"/>
                <a:gd name="T15" fmla="*/ 12 h 24"/>
                <a:gd name="T16" fmla="*/ 0 w 22"/>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12"/>
                  </a:moveTo>
                  <a:cubicBezTo>
                    <a:pt x="0" y="16"/>
                    <a:pt x="2" y="20"/>
                    <a:pt x="5" y="22"/>
                  </a:cubicBezTo>
                  <a:cubicBezTo>
                    <a:pt x="9" y="24"/>
                    <a:pt x="13" y="24"/>
                    <a:pt x="16" y="22"/>
                  </a:cubicBezTo>
                  <a:cubicBezTo>
                    <a:pt x="20" y="20"/>
                    <a:pt x="22" y="16"/>
                    <a:pt x="22" y="12"/>
                  </a:cubicBezTo>
                  <a:cubicBezTo>
                    <a:pt x="22" y="8"/>
                    <a:pt x="20" y="4"/>
                    <a:pt x="16"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1" name="Freeform 723"/>
            <p:cNvSpPr>
              <a:spLocks noEditPoints="1"/>
            </p:cNvSpPr>
            <p:nvPr userDrawn="1"/>
          </p:nvSpPr>
          <p:spPr bwMode="auto">
            <a:xfrm>
              <a:off x="5567363" y="4937125"/>
              <a:ext cx="34925" cy="38100"/>
            </a:xfrm>
            <a:custGeom>
              <a:avLst/>
              <a:gdLst>
                <a:gd name="T0" fmla="*/ 0 w 22"/>
                <a:gd name="T1" fmla="*/ 12 h 24"/>
                <a:gd name="T2" fmla="*/ 5 w 22"/>
                <a:gd name="T3" fmla="*/ 22 h 24"/>
                <a:gd name="T4" fmla="*/ 17 w 22"/>
                <a:gd name="T5" fmla="*/ 22 h 24"/>
                <a:gd name="T6" fmla="*/ 22 w 22"/>
                <a:gd name="T7" fmla="*/ 12 h 24"/>
                <a:gd name="T8" fmla="*/ 17 w 22"/>
                <a:gd name="T9" fmla="*/ 2 h 24"/>
                <a:gd name="T10" fmla="*/ 5 w 22"/>
                <a:gd name="T11" fmla="*/ 2 h 24"/>
                <a:gd name="T12" fmla="*/ 0 w 22"/>
                <a:gd name="T13" fmla="*/ 12 h 24"/>
                <a:gd name="T14" fmla="*/ 0 w 22"/>
                <a:gd name="T15" fmla="*/ 12 h 24"/>
                <a:gd name="T16" fmla="*/ 0 w 22"/>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12"/>
                  </a:moveTo>
                  <a:cubicBezTo>
                    <a:pt x="0" y="16"/>
                    <a:pt x="2" y="20"/>
                    <a:pt x="5" y="22"/>
                  </a:cubicBezTo>
                  <a:cubicBezTo>
                    <a:pt x="9" y="24"/>
                    <a:pt x="13" y="24"/>
                    <a:pt x="17" y="22"/>
                  </a:cubicBezTo>
                  <a:cubicBezTo>
                    <a:pt x="20" y="20"/>
                    <a:pt x="22" y="16"/>
                    <a:pt x="22" y="12"/>
                  </a:cubicBezTo>
                  <a:cubicBezTo>
                    <a:pt x="22" y="8"/>
                    <a:pt x="20" y="4"/>
                    <a:pt x="17"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2" name="Freeform 724"/>
            <p:cNvSpPr>
              <a:spLocks noEditPoints="1"/>
            </p:cNvSpPr>
            <p:nvPr userDrawn="1"/>
          </p:nvSpPr>
          <p:spPr bwMode="auto">
            <a:xfrm>
              <a:off x="5697538" y="4937125"/>
              <a:ext cx="36513" cy="38100"/>
            </a:xfrm>
            <a:custGeom>
              <a:avLst/>
              <a:gdLst>
                <a:gd name="T0" fmla="*/ 0 w 23"/>
                <a:gd name="T1" fmla="*/ 12 h 24"/>
                <a:gd name="T2" fmla="*/ 6 w 23"/>
                <a:gd name="T3" fmla="*/ 22 h 24"/>
                <a:gd name="T4" fmla="*/ 17 w 23"/>
                <a:gd name="T5" fmla="*/ 22 h 24"/>
                <a:gd name="T6" fmla="*/ 23 w 23"/>
                <a:gd name="T7" fmla="*/ 12 h 24"/>
                <a:gd name="T8" fmla="*/ 17 w 23"/>
                <a:gd name="T9" fmla="*/ 2 h 24"/>
                <a:gd name="T10" fmla="*/ 6 w 23"/>
                <a:gd name="T11" fmla="*/ 2 h 24"/>
                <a:gd name="T12" fmla="*/ 0 w 23"/>
                <a:gd name="T13" fmla="*/ 12 h 24"/>
                <a:gd name="T14" fmla="*/ 0 w 23"/>
                <a:gd name="T15" fmla="*/ 12 h 24"/>
                <a:gd name="T16" fmla="*/ 0 w 23"/>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0" y="12"/>
                  </a:moveTo>
                  <a:cubicBezTo>
                    <a:pt x="0" y="16"/>
                    <a:pt x="3" y="20"/>
                    <a:pt x="6" y="22"/>
                  </a:cubicBezTo>
                  <a:cubicBezTo>
                    <a:pt x="9" y="24"/>
                    <a:pt x="14" y="24"/>
                    <a:pt x="17" y="22"/>
                  </a:cubicBezTo>
                  <a:cubicBezTo>
                    <a:pt x="21" y="20"/>
                    <a:pt x="23" y="16"/>
                    <a:pt x="23" y="12"/>
                  </a:cubicBezTo>
                  <a:cubicBezTo>
                    <a:pt x="23" y="8"/>
                    <a:pt x="21" y="4"/>
                    <a:pt x="17" y="2"/>
                  </a:cubicBezTo>
                  <a:cubicBezTo>
                    <a:pt x="14" y="0"/>
                    <a:pt x="9" y="0"/>
                    <a:pt x="6" y="2"/>
                  </a:cubicBezTo>
                  <a:cubicBezTo>
                    <a:pt x="3"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3" name="Freeform 725"/>
            <p:cNvSpPr>
              <a:spLocks noEditPoints="1"/>
            </p:cNvSpPr>
            <p:nvPr userDrawn="1"/>
          </p:nvSpPr>
          <p:spPr bwMode="auto">
            <a:xfrm>
              <a:off x="5764213" y="4937125"/>
              <a:ext cx="36513" cy="38100"/>
            </a:xfrm>
            <a:custGeom>
              <a:avLst/>
              <a:gdLst>
                <a:gd name="T0" fmla="*/ 0 w 23"/>
                <a:gd name="T1" fmla="*/ 12 h 24"/>
                <a:gd name="T2" fmla="*/ 6 w 23"/>
                <a:gd name="T3" fmla="*/ 22 h 24"/>
                <a:gd name="T4" fmla="*/ 17 w 23"/>
                <a:gd name="T5" fmla="*/ 22 h 24"/>
                <a:gd name="T6" fmla="*/ 23 w 23"/>
                <a:gd name="T7" fmla="*/ 12 h 24"/>
                <a:gd name="T8" fmla="*/ 17 w 23"/>
                <a:gd name="T9" fmla="*/ 2 h 24"/>
                <a:gd name="T10" fmla="*/ 6 w 23"/>
                <a:gd name="T11" fmla="*/ 2 h 24"/>
                <a:gd name="T12" fmla="*/ 0 w 23"/>
                <a:gd name="T13" fmla="*/ 12 h 24"/>
                <a:gd name="T14" fmla="*/ 0 w 23"/>
                <a:gd name="T15" fmla="*/ 12 h 24"/>
                <a:gd name="T16" fmla="*/ 0 w 23"/>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0" y="12"/>
                  </a:moveTo>
                  <a:cubicBezTo>
                    <a:pt x="0" y="16"/>
                    <a:pt x="2" y="20"/>
                    <a:pt x="6" y="22"/>
                  </a:cubicBezTo>
                  <a:cubicBezTo>
                    <a:pt x="9" y="24"/>
                    <a:pt x="14" y="24"/>
                    <a:pt x="17" y="22"/>
                  </a:cubicBezTo>
                  <a:cubicBezTo>
                    <a:pt x="21" y="20"/>
                    <a:pt x="23" y="16"/>
                    <a:pt x="23" y="12"/>
                  </a:cubicBezTo>
                  <a:cubicBezTo>
                    <a:pt x="23" y="8"/>
                    <a:pt x="21" y="4"/>
                    <a:pt x="17" y="2"/>
                  </a:cubicBezTo>
                  <a:cubicBezTo>
                    <a:pt x="14"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4" name="Freeform 726"/>
            <p:cNvSpPr>
              <a:spLocks noEditPoints="1"/>
            </p:cNvSpPr>
            <p:nvPr userDrawn="1"/>
          </p:nvSpPr>
          <p:spPr bwMode="auto">
            <a:xfrm>
              <a:off x="5830888" y="4937125"/>
              <a:ext cx="34925" cy="38100"/>
            </a:xfrm>
            <a:custGeom>
              <a:avLst/>
              <a:gdLst>
                <a:gd name="T0" fmla="*/ 0 w 22"/>
                <a:gd name="T1" fmla="*/ 12 h 24"/>
                <a:gd name="T2" fmla="*/ 6 w 22"/>
                <a:gd name="T3" fmla="*/ 22 h 24"/>
                <a:gd name="T4" fmla="*/ 17 w 22"/>
                <a:gd name="T5" fmla="*/ 22 h 24"/>
                <a:gd name="T6" fmla="*/ 22 w 22"/>
                <a:gd name="T7" fmla="*/ 12 h 24"/>
                <a:gd name="T8" fmla="*/ 17 w 22"/>
                <a:gd name="T9" fmla="*/ 2 h 24"/>
                <a:gd name="T10" fmla="*/ 6 w 22"/>
                <a:gd name="T11" fmla="*/ 2 h 24"/>
                <a:gd name="T12" fmla="*/ 0 w 22"/>
                <a:gd name="T13" fmla="*/ 12 h 24"/>
                <a:gd name="T14" fmla="*/ 0 w 22"/>
                <a:gd name="T15" fmla="*/ 12 h 24"/>
                <a:gd name="T16" fmla="*/ 0 w 22"/>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12"/>
                  </a:moveTo>
                  <a:cubicBezTo>
                    <a:pt x="0" y="16"/>
                    <a:pt x="2" y="20"/>
                    <a:pt x="6" y="22"/>
                  </a:cubicBezTo>
                  <a:cubicBezTo>
                    <a:pt x="9" y="24"/>
                    <a:pt x="13" y="24"/>
                    <a:pt x="17" y="22"/>
                  </a:cubicBezTo>
                  <a:cubicBezTo>
                    <a:pt x="20" y="20"/>
                    <a:pt x="22" y="16"/>
                    <a:pt x="22" y="12"/>
                  </a:cubicBezTo>
                  <a:cubicBezTo>
                    <a:pt x="22" y="8"/>
                    <a:pt x="20" y="4"/>
                    <a:pt x="17" y="2"/>
                  </a:cubicBezTo>
                  <a:cubicBezTo>
                    <a:pt x="13"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5" name="Freeform 727"/>
            <p:cNvSpPr>
              <a:spLocks noEditPoints="1"/>
            </p:cNvSpPr>
            <p:nvPr userDrawn="1"/>
          </p:nvSpPr>
          <p:spPr bwMode="auto">
            <a:xfrm>
              <a:off x="5897563" y="4938713"/>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6" name="Freeform 728"/>
            <p:cNvSpPr>
              <a:spLocks noEditPoints="1"/>
            </p:cNvSpPr>
            <p:nvPr userDrawn="1"/>
          </p:nvSpPr>
          <p:spPr bwMode="auto">
            <a:xfrm>
              <a:off x="5964238" y="4938713"/>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7" name="Freeform 729"/>
            <p:cNvSpPr>
              <a:spLocks noEditPoints="1"/>
            </p:cNvSpPr>
            <p:nvPr userDrawn="1"/>
          </p:nvSpPr>
          <p:spPr bwMode="auto">
            <a:xfrm>
              <a:off x="6030913" y="4938713"/>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8" name="Freeform 730"/>
            <p:cNvSpPr>
              <a:spLocks noEditPoints="1"/>
            </p:cNvSpPr>
            <p:nvPr userDrawn="1"/>
          </p:nvSpPr>
          <p:spPr bwMode="auto">
            <a:xfrm>
              <a:off x="6094413" y="4938713"/>
              <a:ext cx="36513" cy="34925"/>
            </a:xfrm>
            <a:custGeom>
              <a:avLst/>
              <a:gdLst>
                <a:gd name="T0" fmla="*/ 0 w 23"/>
                <a:gd name="T1" fmla="*/ 11 h 22"/>
                <a:gd name="T2" fmla="*/ 12 w 23"/>
                <a:gd name="T3" fmla="*/ 22 h 22"/>
                <a:gd name="T4" fmla="*/ 23 w 23"/>
                <a:gd name="T5" fmla="*/ 11 h 22"/>
                <a:gd name="T6" fmla="*/ 12 w 23"/>
                <a:gd name="T7" fmla="*/ 0 h 22"/>
                <a:gd name="T8" fmla="*/ 0 w 23"/>
                <a:gd name="T9" fmla="*/ 11 h 22"/>
                <a:gd name="T10" fmla="*/ 0 w 23"/>
                <a:gd name="T11" fmla="*/ 11 h 22"/>
                <a:gd name="T12" fmla="*/ 0 w 23"/>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0" y="11"/>
                  </a:moveTo>
                  <a:cubicBezTo>
                    <a:pt x="0" y="17"/>
                    <a:pt x="5" y="22"/>
                    <a:pt x="12" y="22"/>
                  </a:cubicBezTo>
                  <a:cubicBezTo>
                    <a:pt x="18" y="22"/>
                    <a:pt x="23" y="17"/>
                    <a:pt x="23" y="11"/>
                  </a:cubicBezTo>
                  <a:cubicBezTo>
                    <a:pt x="23" y="5"/>
                    <a:pt x="18" y="0"/>
                    <a:pt x="12"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9" name="Freeform 731"/>
            <p:cNvSpPr>
              <a:spLocks noEditPoints="1"/>
            </p:cNvSpPr>
            <p:nvPr userDrawn="1"/>
          </p:nvSpPr>
          <p:spPr bwMode="auto">
            <a:xfrm>
              <a:off x="5632450" y="5045075"/>
              <a:ext cx="34925" cy="38100"/>
            </a:xfrm>
            <a:custGeom>
              <a:avLst/>
              <a:gdLst>
                <a:gd name="T0" fmla="*/ 0 w 22"/>
                <a:gd name="T1" fmla="*/ 11 h 23"/>
                <a:gd name="T2" fmla="*/ 5 w 22"/>
                <a:gd name="T3" fmla="*/ 21 h 23"/>
                <a:gd name="T4" fmla="*/ 16 w 22"/>
                <a:gd name="T5" fmla="*/ 21 h 23"/>
                <a:gd name="T6" fmla="*/ 22 w 22"/>
                <a:gd name="T7" fmla="*/ 11 h 23"/>
                <a:gd name="T8" fmla="*/ 16 w 22"/>
                <a:gd name="T9" fmla="*/ 2 h 23"/>
                <a:gd name="T10" fmla="*/ 5 w 22"/>
                <a:gd name="T11" fmla="*/ 2 h 23"/>
                <a:gd name="T12" fmla="*/ 0 w 22"/>
                <a:gd name="T13" fmla="*/ 11 h 23"/>
                <a:gd name="T14" fmla="*/ 0 w 22"/>
                <a:gd name="T15" fmla="*/ 11 h 23"/>
                <a:gd name="T16" fmla="*/ 0 w 22"/>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1"/>
                  </a:moveTo>
                  <a:cubicBezTo>
                    <a:pt x="0" y="15"/>
                    <a:pt x="2" y="19"/>
                    <a:pt x="5" y="21"/>
                  </a:cubicBezTo>
                  <a:cubicBezTo>
                    <a:pt x="9" y="23"/>
                    <a:pt x="13" y="23"/>
                    <a:pt x="16" y="21"/>
                  </a:cubicBezTo>
                  <a:cubicBezTo>
                    <a:pt x="20" y="19"/>
                    <a:pt x="22" y="15"/>
                    <a:pt x="22" y="11"/>
                  </a:cubicBezTo>
                  <a:cubicBezTo>
                    <a:pt x="22" y="7"/>
                    <a:pt x="20" y="4"/>
                    <a:pt x="16" y="2"/>
                  </a:cubicBezTo>
                  <a:cubicBezTo>
                    <a:pt x="13" y="0"/>
                    <a:pt x="9" y="0"/>
                    <a:pt x="5" y="2"/>
                  </a:cubicBezTo>
                  <a:cubicBezTo>
                    <a:pt x="2" y="4"/>
                    <a:pt x="0" y="7"/>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0" name="Freeform 732"/>
            <p:cNvSpPr>
              <a:spLocks noEditPoints="1"/>
            </p:cNvSpPr>
            <p:nvPr userDrawn="1"/>
          </p:nvSpPr>
          <p:spPr bwMode="auto">
            <a:xfrm>
              <a:off x="5567363" y="5045075"/>
              <a:ext cx="34925" cy="38100"/>
            </a:xfrm>
            <a:custGeom>
              <a:avLst/>
              <a:gdLst>
                <a:gd name="T0" fmla="*/ 0 w 22"/>
                <a:gd name="T1" fmla="*/ 11 h 23"/>
                <a:gd name="T2" fmla="*/ 5 w 22"/>
                <a:gd name="T3" fmla="*/ 21 h 23"/>
                <a:gd name="T4" fmla="*/ 17 w 22"/>
                <a:gd name="T5" fmla="*/ 21 h 23"/>
                <a:gd name="T6" fmla="*/ 22 w 22"/>
                <a:gd name="T7" fmla="*/ 11 h 23"/>
                <a:gd name="T8" fmla="*/ 17 w 22"/>
                <a:gd name="T9" fmla="*/ 2 h 23"/>
                <a:gd name="T10" fmla="*/ 5 w 22"/>
                <a:gd name="T11" fmla="*/ 2 h 23"/>
                <a:gd name="T12" fmla="*/ 0 w 22"/>
                <a:gd name="T13" fmla="*/ 11 h 23"/>
                <a:gd name="T14" fmla="*/ 0 w 22"/>
                <a:gd name="T15" fmla="*/ 11 h 23"/>
                <a:gd name="T16" fmla="*/ 0 w 22"/>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1"/>
                  </a:moveTo>
                  <a:cubicBezTo>
                    <a:pt x="0" y="15"/>
                    <a:pt x="2" y="19"/>
                    <a:pt x="5" y="21"/>
                  </a:cubicBezTo>
                  <a:cubicBezTo>
                    <a:pt x="9" y="23"/>
                    <a:pt x="13" y="23"/>
                    <a:pt x="17" y="21"/>
                  </a:cubicBezTo>
                  <a:cubicBezTo>
                    <a:pt x="20" y="19"/>
                    <a:pt x="22" y="15"/>
                    <a:pt x="22" y="11"/>
                  </a:cubicBezTo>
                  <a:cubicBezTo>
                    <a:pt x="22" y="7"/>
                    <a:pt x="20" y="4"/>
                    <a:pt x="17" y="2"/>
                  </a:cubicBezTo>
                  <a:cubicBezTo>
                    <a:pt x="13" y="0"/>
                    <a:pt x="9" y="0"/>
                    <a:pt x="5" y="2"/>
                  </a:cubicBezTo>
                  <a:cubicBezTo>
                    <a:pt x="2" y="4"/>
                    <a:pt x="0" y="7"/>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1" name="Freeform 733"/>
            <p:cNvSpPr>
              <a:spLocks noEditPoints="1"/>
            </p:cNvSpPr>
            <p:nvPr userDrawn="1"/>
          </p:nvSpPr>
          <p:spPr bwMode="auto">
            <a:xfrm>
              <a:off x="5697538" y="5045075"/>
              <a:ext cx="36513" cy="38100"/>
            </a:xfrm>
            <a:custGeom>
              <a:avLst/>
              <a:gdLst>
                <a:gd name="T0" fmla="*/ 0 w 23"/>
                <a:gd name="T1" fmla="*/ 11 h 23"/>
                <a:gd name="T2" fmla="*/ 6 w 23"/>
                <a:gd name="T3" fmla="*/ 21 h 23"/>
                <a:gd name="T4" fmla="*/ 17 w 23"/>
                <a:gd name="T5" fmla="*/ 21 h 23"/>
                <a:gd name="T6" fmla="*/ 23 w 23"/>
                <a:gd name="T7" fmla="*/ 11 h 23"/>
                <a:gd name="T8" fmla="*/ 17 w 23"/>
                <a:gd name="T9" fmla="*/ 2 h 23"/>
                <a:gd name="T10" fmla="*/ 6 w 23"/>
                <a:gd name="T11" fmla="*/ 2 h 23"/>
                <a:gd name="T12" fmla="*/ 0 w 23"/>
                <a:gd name="T13" fmla="*/ 11 h 23"/>
                <a:gd name="T14" fmla="*/ 0 w 23"/>
                <a:gd name="T15" fmla="*/ 11 h 23"/>
                <a:gd name="T16" fmla="*/ 0 w 23"/>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1"/>
                  </a:moveTo>
                  <a:cubicBezTo>
                    <a:pt x="0" y="15"/>
                    <a:pt x="3" y="19"/>
                    <a:pt x="6" y="21"/>
                  </a:cubicBezTo>
                  <a:cubicBezTo>
                    <a:pt x="9" y="23"/>
                    <a:pt x="14" y="23"/>
                    <a:pt x="17" y="21"/>
                  </a:cubicBezTo>
                  <a:cubicBezTo>
                    <a:pt x="21" y="19"/>
                    <a:pt x="23" y="15"/>
                    <a:pt x="23" y="11"/>
                  </a:cubicBezTo>
                  <a:cubicBezTo>
                    <a:pt x="23" y="7"/>
                    <a:pt x="21" y="4"/>
                    <a:pt x="17" y="2"/>
                  </a:cubicBezTo>
                  <a:cubicBezTo>
                    <a:pt x="14" y="0"/>
                    <a:pt x="9" y="0"/>
                    <a:pt x="6" y="2"/>
                  </a:cubicBezTo>
                  <a:cubicBezTo>
                    <a:pt x="3" y="4"/>
                    <a:pt x="0" y="7"/>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2" name="Freeform 734"/>
            <p:cNvSpPr>
              <a:spLocks noEditPoints="1"/>
            </p:cNvSpPr>
            <p:nvPr userDrawn="1"/>
          </p:nvSpPr>
          <p:spPr bwMode="auto">
            <a:xfrm>
              <a:off x="5764213" y="5045075"/>
              <a:ext cx="36513" cy="38100"/>
            </a:xfrm>
            <a:custGeom>
              <a:avLst/>
              <a:gdLst>
                <a:gd name="T0" fmla="*/ 0 w 23"/>
                <a:gd name="T1" fmla="*/ 11 h 23"/>
                <a:gd name="T2" fmla="*/ 6 w 23"/>
                <a:gd name="T3" fmla="*/ 21 h 23"/>
                <a:gd name="T4" fmla="*/ 17 w 23"/>
                <a:gd name="T5" fmla="*/ 21 h 23"/>
                <a:gd name="T6" fmla="*/ 23 w 23"/>
                <a:gd name="T7" fmla="*/ 11 h 23"/>
                <a:gd name="T8" fmla="*/ 17 w 23"/>
                <a:gd name="T9" fmla="*/ 2 h 23"/>
                <a:gd name="T10" fmla="*/ 6 w 23"/>
                <a:gd name="T11" fmla="*/ 2 h 23"/>
                <a:gd name="T12" fmla="*/ 0 w 23"/>
                <a:gd name="T13" fmla="*/ 11 h 23"/>
                <a:gd name="T14" fmla="*/ 0 w 23"/>
                <a:gd name="T15" fmla="*/ 11 h 23"/>
                <a:gd name="T16" fmla="*/ 0 w 23"/>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1"/>
                  </a:moveTo>
                  <a:cubicBezTo>
                    <a:pt x="0" y="15"/>
                    <a:pt x="2" y="19"/>
                    <a:pt x="6" y="21"/>
                  </a:cubicBezTo>
                  <a:cubicBezTo>
                    <a:pt x="9" y="23"/>
                    <a:pt x="14" y="23"/>
                    <a:pt x="17" y="21"/>
                  </a:cubicBezTo>
                  <a:cubicBezTo>
                    <a:pt x="21" y="19"/>
                    <a:pt x="23" y="15"/>
                    <a:pt x="23" y="11"/>
                  </a:cubicBezTo>
                  <a:cubicBezTo>
                    <a:pt x="23" y="7"/>
                    <a:pt x="21" y="4"/>
                    <a:pt x="17" y="2"/>
                  </a:cubicBezTo>
                  <a:cubicBezTo>
                    <a:pt x="14" y="0"/>
                    <a:pt x="9" y="0"/>
                    <a:pt x="6" y="2"/>
                  </a:cubicBezTo>
                  <a:cubicBezTo>
                    <a:pt x="2" y="4"/>
                    <a:pt x="0" y="7"/>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3" name="Freeform 735"/>
            <p:cNvSpPr>
              <a:spLocks noEditPoints="1"/>
            </p:cNvSpPr>
            <p:nvPr userDrawn="1"/>
          </p:nvSpPr>
          <p:spPr bwMode="auto">
            <a:xfrm>
              <a:off x="5830888" y="5045075"/>
              <a:ext cx="34925" cy="38100"/>
            </a:xfrm>
            <a:custGeom>
              <a:avLst/>
              <a:gdLst>
                <a:gd name="T0" fmla="*/ 0 w 22"/>
                <a:gd name="T1" fmla="*/ 11 h 23"/>
                <a:gd name="T2" fmla="*/ 6 w 22"/>
                <a:gd name="T3" fmla="*/ 21 h 23"/>
                <a:gd name="T4" fmla="*/ 17 w 22"/>
                <a:gd name="T5" fmla="*/ 21 h 23"/>
                <a:gd name="T6" fmla="*/ 22 w 22"/>
                <a:gd name="T7" fmla="*/ 11 h 23"/>
                <a:gd name="T8" fmla="*/ 17 w 22"/>
                <a:gd name="T9" fmla="*/ 2 h 23"/>
                <a:gd name="T10" fmla="*/ 6 w 22"/>
                <a:gd name="T11" fmla="*/ 2 h 23"/>
                <a:gd name="T12" fmla="*/ 0 w 22"/>
                <a:gd name="T13" fmla="*/ 11 h 23"/>
                <a:gd name="T14" fmla="*/ 0 w 22"/>
                <a:gd name="T15" fmla="*/ 11 h 23"/>
                <a:gd name="T16" fmla="*/ 0 w 22"/>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1"/>
                  </a:moveTo>
                  <a:cubicBezTo>
                    <a:pt x="0" y="15"/>
                    <a:pt x="2" y="19"/>
                    <a:pt x="6" y="21"/>
                  </a:cubicBezTo>
                  <a:cubicBezTo>
                    <a:pt x="9" y="23"/>
                    <a:pt x="13" y="23"/>
                    <a:pt x="17" y="21"/>
                  </a:cubicBezTo>
                  <a:cubicBezTo>
                    <a:pt x="20" y="19"/>
                    <a:pt x="22" y="15"/>
                    <a:pt x="22" y="11"/>
                  </a:cubicBezTo>
                  <a:cubicBezTo>
                    <a:pt x="22" y="7"/>
                    <a:pt x="20" y="4"/>
                    <a:pt x="17" y="2"/>
                  </a:cubicBezTo>
                  <a:cubicBezTo>
                    <a:pt x="13" y="0"/>
                    <a:pt x="9" y="0"/>
                    <a:pt x="6" y="2"/>
                  </a:cubicBezTo>
                  <a:cubicBezTo>
                    <a:pt x="2" y="4"/>
                    <a:pt x="0" y="7"/>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4" name="Freeform 736"/>
            <p:cNvSpPr>
              <a:spLocks noEditPoints="1"/>
            </p:cNvSpPr>
            <p:nvPr userDrawn="1"/>
          </p:nvSpPr>
          <p:spPr bwMode="auto">
            <a:xfrm>
              <a:off x="5897563" y="5045075"/>
              <a:ext cx="34925" cy="36513"/>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5" name="Freeform 737"/>
            <p:cNvSpPr>
              <a:spLocks noEditPoints="1"/>
            </p:cNvSpPr>
            <p:nvPr userDrawn="1"/>
          </p:nvSpPr>
          <p:spPr bwMode="auto">
            <a:xfrm>
              <a:off x="5964238" y="5045075"/>
              <a:ext cx="34925" cy="36513"/>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6" name="Freeform 738"/>
            <p:cNvSpPr>
              <a:spLocks noEditPoints="1"/>
            </p:cNvSpPr>
            <p:nvPr userDrawn="1"/>
          </p:nvSpPr>
          <p:spPr bwMode="auto">
            <a:xfrm>
              <a:off x="6030913" y="5045075"/>
              <a:ext cx="34925" cy="36513"/>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7" name="Freeform 739"/>
            <p:cNvSpPr>
              <a:spLocks noEditPoints="1"/>
            </p:cNvSpPr>
            <p:nvPr userDrawn="1"/>
          </p:nvSpPr>
          <p:spPr bwMode="auto">
            <a:xfrm>
              <a:off x="6094413" y="5045075"/>
              <a:ext cx="36513" cy="36513"/>
            </a:xfrm>
            <a:custGeom>
              <a:avLst/>
              <a:gdLst>
                <a:gd name="T0" fmla="*/ 0 w 23"/>
                <a:gd name="T1" fmla="*/ 11 h 22"/>
                <a:gd name="T2" fmla="*/ 12 w 23"/>
                <a:gd name="T3" fmla="*/ 22 h 22"/>
                <a:gd name="T4" fmla="*/ 23 w 23"/>
                <a:gd name="T5" fmla="*/ 11 h 22"/>
                <a:gd name="T6" fmla="*/ 12 w 23"/>
                <a:gd name="T7" fmla="*/ 0 h 22"/>
                <a:gd name="T8" fmla="*/ 0 w 23"/>
                <a:gd name="T9" fmla="*/ 11 h 22"/>
                <a:gd name="T10" fmla="*/ 0 w 23"/>
                <a:gd name="T11" fmla="*/ 11 h 22"/>
                <a:gd name="T12" fmla="*/ 0 w 23"/>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0" y="11"/>
                  </a:moveTo>
                  <a:cubicBezTo>
                    <a:pt x="0" y="17"/>
                    <a:pt x="5" y="22"/>
                    <a:pt x="12" y="22"/>
                  </a:cubicBezTo>
                  <a:cubicBezTo>
                    <a:pt x="18" y="22"/>
                    <a:pt x="23" y="17"/>
                    <a:pt x="23" y="11"/>
                  </a:cubicBezTo>
                  <a:cubicBezTo>
                    <a:pt x="23" y="5"/>
                    <a:pt x="18" y="0"/>
                    <a:pt x="12"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8" name="Freeform 740"/>
            <p:cNvSpPr>
              <a:spLocks noEditPoints="1"/>
            </p:cNvSpPr>
            <p:nvPr userDrawn="1"/>
          </p:nvSpPr>
          <p:spPr bwMode="auto">
            <a:xfrm>
              <a:off x="5632450" y="5153025"/>
              <a:ext cx="34925" cy="36513"/>
            </a:xfrm>
            <a:custGeom>
              <a:avLst/>
              <a:gdLst>
                <a:gd name="T0" fmla="*/ 0 w 22"/>
                <a:gd name="T1" fmla="*/ 12 h 23"/>
                <a:gd name="T2" fmla="*/ 5 w 22"/>
                <a:gd name="T3" fmla="*/ 21 h 23"/>
                <a:gd name="T4" fmla="*/ 16 w 22"/>
                <a:gd name="T5" fmla="*/ 21 h 23"/>
                <a:gd name="T6" fmla="*/ 22 w 22"/>
                <a:gd name="T7" fmla="*/ 12 h 23"/>
                <a:gd name="T8" fmla="*/ 16 w 22"/>
                <a:gd name="T9" fmla="*/ 2 h 23"/>
                <a:gd name="T10" fmla="*/ 5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6"/>
                    <a:pt x="2" y="19"/>
                    <a:pt x="5" y="21"/>
                  </a:cubicBezTo>
                  <a:cubicBezTo>
                    <a:pt x="9" y="23"/>
                    <a:pt x="13" y="23"/>
                    <a:pt x="16" y="21"/>
                  </a:cubicBezTo>
                  <a:cubicBezTo>
                    <a:pt x="20" y="19"/>
                    <a:pt x="22" y="16"/>
                    <a:pt x="22" y="12"/>
                  </a:cubicBezTo>
                  <a:cubicBezTo>
                    <a:pt x="22" y="8"/>
                    <a:pt x="20" y="4"/>
                    <a:pt x="16"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9" name="Freeform 741"/>
            <p:cNvSpPr>
              <a:spLocks noEditPoints="1"/>
            </p:cNvSpPr>
            <p:nvPr userDrawn="1"/>
          </p:nvSpPr>
          <p:spPr bwMode="auto">
            <a:xfrm>
              <a:off x="5567363" y="5153025"/>
              <a:ext cx="34925" cy="36513"/>
            </a:xfrm>
            <a:custGeom>
              <a:avLst/>
              <a:gdLst>
                <a:gd name="T0" fmla="*/ 0 w 22"/>
                <a:gd name="T1" fmla="*/ 12 h 23"/>
                <a:gd name="T2" fmla="*/ 5 w 22"/>
                <a:gd name="T3" fmla="*/ 21 h 23"/>
                <a:gd name="T4" fmla="*/ 17 w 22"/>
                <a:gd name="T5" fmla="*/ 21 h 23"/>
                <a:gd name="T6" fmla="*/ 22 w 22"/>
                <a:gd name="T7" fmla="*/ 12 h 23"/>
                <a:gd name="T8" fmla="*/ 17 w 22"/>
                <a:gd name="T9" fmla="*/ 2 h 23"/>
                <a:gd name="T10" fmla="*/ 5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6"/>
                    <a:pt x="2" y="19"/>
                    <a:pt x="5" y="21"/>
                  </a:cubicBezTo>
                  <a:cubicBezTo>
                    <a:pt x="9" y="23"/>
                    <a:pt x="13" y="23"/>
                    <a:pt x="17" y="21"/>
                  </a:cubicBezTo>
                  <a:cubicBezTo>
                    <a:pt x="20" y="19"/>
                    <a:pt x="22" y="16"/>
                    <a:pt x="22" y="12"/>
                  </a:cubicBezTo>
                  <a:cubicBezTo>
                    <a:pt x="22" y="8"/>
                    <a:pt x="20" y="4"/>
                    <a:pt x="17"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0" name="Freeform 742"/>
            <p:cNvSpPr>
              <a:spLocks noEditPoints="1"/>
            </p:cNvSpPr>
            <p:nvPr userDrawn="1"/>
          </p:nvSpPr>
          <p:spPr bwMode="auto">
            <a:xfrm>
              <a:off x="5697538" y="5153025"/>
              <a:ext cx="36513" cy="36513"/>
            </a:xfrm>
            <a:custGeom>
              <a:avLst/>
              <a:gdLst>
                <a:gd name="T0" fmla="*/ 0 w 23"/>
                <a:gd name="T1" fmla="*/ 12 h 23"/>
                <a:gd name="T2" fmla="*/ 6 w 23"/>
                <a:gd name="T3" fmla="*/ 21 h 23"/>
                <a:gd name="T4" fmla="*/ 17 w 23"/>
                <a:gd name="T5" fmla="*/ 21 h 23"/>
                <a:gd name="T6" fmla="*/ 23 w 23"/>
                <a:gd name="T7" fmla="*/ 12 h 23"/>
                <a:gd name="T8" fmla="*/ 17 w 23"/>
                <a:gd name="T9" fmla="*/ 2 h 23"/>
                <a:gd name="T10" fmla="*/ 6 w 23"/>
                <a:gd name="T11" fmla="*/ 2 h 23"/>
                <a:gd name="T12" fmla="*/ 0 w 23"/>
                <a:gd name="T13" fmla="*/ 12 h 23"/>
                <a:gd name="T14" fmla="*/ 0 w 23"/>
                <a:gd name="T15" fmla="*/ 12 h 23"/>
                <a:gd name="T16" fmla="*/ 0 w 23"/>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2"/>
                  </a:moveTo>
                  <a:cubicBezTo>
                    <a:pt x="0" y="16"/>
                    <a:pt x="3" y="19"/>
                    <a:pt x="6" y="21"/>
                  </a:cubicBezTo>
                  <a:cubicBezTo>
                    <a:pt x="9" y="23"/>
                    <a:pt x="14" y="23"/>
                    <a:pt x="17" y="21"/>
                  </a:cubicBezTo>
                  <a:cubicBezTo>
                    <a:pt x="21" y="19"/>
                    <a:pt x="23" y="16"/>
                    <a:pt x="23" y="12"/>
                  </a:cubicBezTo>
                  <a:cubicBezTo>
                    <a:pt x="23" y="8"/>
                    <a:pt x="21" y="4"/>
                    <a:pt x="17" y="2"/>
                  </a:cubicBezTo>
                  <a:cubicBezTo>
                    <a:pt x="14" y="0"/>
                    <a:pt x="9" y="0"/>
                    <a:pt x="6" y="2"/>
                  </a:cubicBezTo>
                  <a:cubicBezTo>
                    <a:pt x="3"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1" name="Freeform 743"/>
            <p:cNvSpPr>
              <a:spLocks noEditPoints="1"/>
            </p:cNvSpPr>
            <p:nvPr userDrawn="1"/>
          </p:nvSpPr>
          <p:spPr bwMode="auto">
            <a:xfrm>
              <a:off x="5764213" y="5153025"/>
              <a:ext cx="36513" cy="36513"/>
            </a:xfrm>
            <a:custGeom>
              <a:avLst/>
              <a:gdLst>
                <a:gd name="T0" fmla="*/ 0 w 23"/>
                <a:gd name="T1" fmla="*/ 12 h 23"/>
                <a:gd name="T2" fmla="*/ 6 w 23"/>
                <a:gd name="T3" fmla="*/ 21 h 23"/>
                <a:gd name="T4" fmla="*/ 17 w 23"/>
                <a:gd name="T5" fmla="*/ 21 h 23"/>
                <a:gd name="T6" fmla="*/ 23 w 23"/>
                <a:gd name="T7" fmla="*/ 12 h 23"/>
                <a:gd name="T8" fmla="*/ 17 w 23"/>
                <a:gd name="T9" fmla="*/ 2 h 23"/>
                <a:gd name="T10" fmla="*/ 6 w 23"/>
                <a:gd name="T11" fmla="*/ 2 h 23"/>
                <a:gd name="T12" fmla="*/ 0 w 23"/>
                <a:gd name="T13" fmla="*/ 12 h 23"/>
                <a:gd name="T14" fmla="*/ 0 w 23"/>
                <a:gd name="T15" fmla="*/ 12 h 23"/>
                <a:gd name="T16" fmla="*/ 0 w 23"/>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2"/>
                  </a:moveTo>
                  <a:cubicBezTo>
                    <a:pt x="0" y="16"/>
                    <a:pt x="2" y="19"/>
                    <a:pt x="6" y="21"/>
                  </a:cubicBezTo>
                  <a:cubicBezTo>
                    <a:pt x="9" y="23"/>
                    <a:pt x="14" y="23"/>
                    <a:pt x="17" y="21"/>
                  </a:cubicBezTo>
                  <a:cubicBezTo>
                    <a:pt x="21" y="19"/>
                    <a:pt x="23" y="16"/>
                    <a:pt x="23" y="12"/>
                  </a:cubicBezTo>
                  <a:cubicBezTo>
                    <a:pt x="23" y="8"/>
                    <a:pt x="21" y="4"/>
                    <a:pt x="17" y="2"/>
                  </a:cubicBezTo>
                  <a:cubicBezTo>
                    <a:pt x="14"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2" name="Freeform 744"/>
            <p:cNvSpPr>
              <a:spLocks noEditPoints="1"/>
            </p:cNvSpPr>
            <p:nvPr userDrawn="1"/>
          </p:nvSpPr>
          <p:spPr bwMode="auto">
            <a:xfrm>
              <a:off x="5830888" y="5153025"/>
              <a:ext cx="34925" cy="36513"/>
            </a:xfrm>
            <a:custGeom>
              <a:avLst/>
              <a:gdLst>
                <a:gd name="T0" fmla="*/ 0 w 22"/>
                <a:gd name="T1" fmla="*/ 12 h 23"/>
                <a:gd name="T2" fmla="*/ 6 w 22"/>
                <a:gd name="T3" fmla="*/ 21 h 23"/>
                <a:gd name="T4" fmla="*/ 17 w 22"/>
                <a:gd name="T5" fmla="*/ 21 h 23"/>
                <a:gd name="T6" fmla="*/ 22 w 22"/>
                <a:gd name="T7" fmla="*/ 12 h 23"/>
                <a:gd name="T8" fmla="*/ 17 w 22"/>
                <a:gd name="T9" fmla="*/ 2 h 23"/>
                <a:gd name="T10" fmla="*/ 6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6"/>
                    <a:pt x="2" y="19"/>
                    <a:pt x="6" y="21"/>
                  </a:cubicBezTo>
                  <a:cubicBezTo>
                    <a:pt x="9" y="23"/>
                    <a:pt x="13" y="23"/>
                    <a:pt x="17" y="21"/>
                  </a:cubicBezTo>
                  <a:cubicBezTo>
                    <a:pt x="20" y="19"/>
                    <a:pt x="22" y="16"/>
                    <a:pt x="22" y="12"/>
                  </a:cubicBezTo>
                  <a:cubicBezTo>
                    <a:pt x="22" y="8"/>
                    <a:pt x="20" y="4"/>
                    <a:pt x="17" y="2"/>
                  </a:cubicBezTo>
                  <a:cubicBezTo>
                    <a:pt x="13"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3" name="Freeform 745"/>
            <p:cNvSpPr>
              <a:spLocks noEditPoints="1"/>
            </p:cNvSpPr>
            <p:nvPr userDrawn="1"/>
          </p:nvSpPr>
          <p:spPr bwMode="auto">
            <a:xfrm>
              <a:off x="5897563" y="5153025"/>
              <a:ext cx="34925" cy="36513"/>
            </a:xfrm>
            <a:custGeom>
              <a:avLst/>
              <a:gdLst>
                <a:gd name="T0" fmla="*/ 0 w 22"/>
                <a:gd name="T1" fmla="*/ 12 h 23"/>
                <a:gd name="T2" fmla="*/ 11 w 22"/>
                <a:gd name="T3" fmla="*/ 23 h 23"/>
                <a:gd name="T4" fmla="*/ 22 w 22"/>
                <a:gd name="T5" fmla="*/ 12 h 23"/>
                <a:gd name="T6" fmla="*/ 11 w 22"/>
                <a:gd name="T7" fmla="*/ 0 h 23"/>
                <a:gd name="T8" fmla="*/ 0 w 22"/>
                <a:gd name="T9" fmla="*/ 12 h 23"/>
                <a:gd name="T10" fmla="*/ 0 w 22"/>
                <a:gd name="T11" fmla="*/ 12 h 23"/>
                <a:gd name="T12" fmla="*/ 0 w 2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2"/>
                  </a:moveTo>
                  <a:cubicBezTo>
                    <a:pt x="0" y="18"/>
                    <a:pt x="5" y="23"/>
                    <a:pt x="11" y="23"/>
                  </a:cubicBezTo>
                  <a:cubicBezTo>
                    <a:pt x="17" y="23"/>
                    <a:pt x="22" y="18"/>
                    <a:pt x="22" y="12"/>
                  </a:cubicBezTo>
                  <a:cubicBezTo>
                    <a:pt x="22" y="5"/>
                    <a:pt x="17" y="0"/>
                    <a:pt x="11" y="0"/>
                  </a:cubicBezTo>
                  <a:cubicBezTo>
                    <a:pt x="5" y="0"/>
                    <a:pt x="0" y="5"/>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4" name="Freeform 746"/>
            <p:cNvSpPr>
              <a:spLocks noEditPoints="1"/>
            </p:cNvSpPr>
            <p:nvPr userDrawn="1"/>
          </p:nvSpPr>
          <p:spPr bwMode="auto">
            <a:xfrm>
              <a:off x="5964238" y="5153025"/>
              <a:ext cx="34925" cy="36513"/>
            </a:xfrm>
            <a:custGeom>
              <a:avLst/>
              <a:gdLst>
                <a:gd name="T0" fmla="*/ 0 w 22"/>
                <a:gd name="T1" fmla="*/ 12 h 23"/>
                <a:gd name="T2" fmla="*/ 11 w 22"/>
                <a:gd name="T3" fmla="*/ 23 h 23"/>
                <a:gd name="T4" fmla="*/ 22 w 22"/>
                <a:gd name="T5" fmla="*/ 12 h 23"/>
                <a:gd name="T6" fmla="*/ 11 w 22"/>
                <a:gd name="T7" fmla="*/ 0 h 23"/>
                <a:gd name="T8" fmla="*/ 0 w 22"/>
                <a:gd name="T9" fmla="*/ 12 h 23"/>
                <a:gd name="T10" fmla="*/ 0 w 22"/>
                <a:gd name="T11" fmla="*/ 12 h 23"/>
                <a:gd name="T12" fmla="*/ 0 w 2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2"/>
                  </a:moveTo>
                  <a:cubicBezTo>
                    <a:pt x="0" y="18"/>
                    <a:pt x="5" y="23"/>
                    <a:pt x="11" y="23"/>
                  </a:cubicBezTo>
                  <a:cubicBezTo>
                    <a:pt x="17" y="23"/>
                    <a:pt x="22" y="18"/>
                    <a:pt x="22" y="12"/>
                  </a:cubicBezTo>
                  <a:cubicBezTo>
                    <a:pt x="22" y="5"/>
                    <a:pt x="17" y="0"/>
                    <a:pt x="11" y="0"/>
                  </a:cubicBezTo>
                  <a:cubicBezTo>
                    <a:pt x="5" y="0"/>
                    <a:pt x="0" y="5"/>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5" name="Freeform 747"/>
            <p:cNvSpPr>
              <a:spLocks noEditPoints="1"/>
            </p:cNvSpPr>
            <p:nvPr userDrawn="1"/>
          </p:nvSpPr>
          <p:spPr bwMode="auto">
            <a:xfrm>
              <a:off x="6030913" y="5153025"/>
              <a:ext cx="34925" cy="36513"/>
            </a:xfrm>
            <a:custGeom>
              <a:avLst/>
              <a:gdLst>
                <a:gd name="T0" fmla="*/ 0 w 22"/>
                <a:gd name="T1" fmla="*/ 12 h 23"/>
                <a:gd name="T2" fmla="*/ 11 w 22"/>
                <a:gd name="T3" fmla="*/ 23 h 23"/>
                <a:gd name="T4" fmla="*/ 22 w 22"/>
                <a:gd name="T5" fmla="*/ 12 h 23"/>
                <a:gd name="T6" fmla="*/ 11 w 22"/>
                <a:gd name="T7" fmla="*/ 0 h 23"/>
                <a:gd name="T8" fmla="*/ 0 w 22"/>
                <a:gd name="T9" fmla="*/ 12 h 23"/>
                <a:gd name="T10" fmla="*/ 0 w 22"/>
                <a:gd name="T11" fmla="*/ 12 h 23"/>
                <a:gd name="T12" fmla="*/ 0 w 2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2"/>
                  </a:moveTo>
                  <a:cubicBezTo>
                    <a:pt x="0" y="18"/>
                    <a:pt x="5" y="23"/>
                    <a:pt x="11" y="23"/>
                  </a:cubicBezTo>
                  <a:cubicBezTo>
                    <a:pt x="17" y="23"/>
                    <a:pt x="22" y="18"/>
                    <a:pt x="22" y="12"/>
                  </a:cubicBezTo>
                  <a:cubicBezTo>
                    <a:pt x="22" y="5"/>
                    <a:pt x="17" y="0"/>
                    <a:pt x="11" y="0"/>
                  </a:cubicBezTo>
                  <a:cubicBezTo>
                    <a:pt x="5" y="0"/>
                    <a:pt x="0" y="5"/>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6" name="Freeform 748"/>
            <p:cNvSpPr>
              <a:spLocks noEditPoints="1"/>
            </p:cNvSpPr>
            <p:nvPr userDrawn="1"/>
          </p:nvSpPr>
          <p:spPr bwMode="auto">
            <a:xfrm>
              <a:off x="6094413" y="5153025"/>
              <a:ext cx="36513" cy="36513"/>
            </a:xfrm>
            <a:custGeom>
              <a:avLst/>
              <a:gdLst>
                <a:gd name="T0" fmla="*/ 0 w 23"/>
                <a:gd name="T1" fmla="*/ 12 h 23"/>
                <a:gd name="T2" fmla="*/ 12 w 23"/>
                <a:gd name="T3" fmla="*/ 23 h 23"/>
                <a:gd name="T4" fmla="*/ 23 w 23"/>
                <a:gd name="T5" fmla="*/ 12 h 23"/>
                <a:gd name="T6" fmla="*/ 12 w 23"/>
                <a:gd name="T7" fmla="*/ 0 h 23"/>
                <a:gd name="T8" fmla="*/ 0 w 23"/>
                <a:gd name="T9" fmla="*/ 12 h 23"/>
                <a:gd name="T10" fmla="*/ 0 w 23"/>
                <a:gd name="T11" fmla="*/ 12 h 23"/>
                <a:gd name="T12" fmla="*/ 0 w 23"/>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3" h="23">
                  <a:moveTo>
                    <a:pt x="0" y="12"/>
                  </a:moveTo>
                  <a:cubicBezTo>
                    <a:pt x="0" y="18"/>
                    <a:pt x="5" y="23"/>
                    <a:pt x="12" y="23"/>
                  </a:cubicBezTo>
                  <a:cubicBezTo>
                    <a:pt x="18" y="23"/>
                    <a:pt x="23" y="18"/>
                    <a:pt x="23" y="12"/>
                  </a:cubicBezTo>
                  <a:cubicBezTo>
                    <a:pt x="23" y="5"/>
                    <a:pt x="18" y="0"/>
                    <a:pt x="12" y="0"/>
                  </a:cubicBezTo>
                  <a:cubicBezTo>
                    <a:pt x="5" y="0"/>
                    <a:pt x="0" y="5"/>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7" name="Freeform 749"/>
            <p:cNvSpPr>
              <a:spLocks noEditPoints="1"/>
            </p:cNvSpPr>
            <p:nvPr userDrawn="1"/>
          </p:nvSpPr>
          <p:spPr bwMode="auto">
            <a:xfrm>
              <a:off x="5602288" y="5691188"/>
              <a:ext cx="492125" cy="134938"/>
            </a:xfrm>
            <a:custGeom>
              <a:avLst/>
              <a:gdLst>
                <a:gd name="T0" fmla="*/ 0 w 310"/>
                <a:gd name="T1" fmla="*/ 42 h 85"/>
                <a:gd name="T2" fmla="*/ 43 w 310"/>
                <a:gd name="T3" fmla="*/ 0 h 85"/>
                <a:gd name="T4" fmla="*/ 268 w 310"/>
                <a:gd name="T5" fmla="*/ 0 h 85"/>
                <a:gd name="T6" fmla="*/ 310 w 310"/>
                <a:gd name="T7" fmla="*/ 42 h 85"/>
                <a:gd name="T8" fmla="*/ 268 w 310"/>
                <a:gd name="T9" fmla="*/ 85 h 85"/>
                <a:gd name="T10" fmla="*/ 43 w 310"/>
                <a:gd name="T11" fmla="*/ 85 h 85"/>
                <a:gd name="T12" fmla="*/ 0 w 310"/>
                <a:gd name="T13" fmla="*/ 42 h 85"/>
                <a:gd name="T14" fmla="*/ 0 w 310"/>
                <a:gd name="T15" fmla="*/ 42 h 85"/>
                <a:gd name="T16" fmla="*/ 0 w 310"/>
                <a:gd name="T17" fmla="*/ 4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85">
                  <a:moveTo>
                    <a:pt x="0" y="42"/>
                  </a:moveTo>
                  <a:cubicBezTo>
                    <a:pt x="0" y="19"/>
                    <a:pt x="19" y="0"/>
                    <a:pt x="43" y="0"/>
                  </a:cubicBezTo>
                  <a:cubicBezTo>
                    <a:pt x="268" y="0"/>
                    <a:pt x="268" y="0"/>
                    <a:pt x="268" y="0"/>
                  </a:cubicBezTo>
                  <a:cubicBezTo>
                    <a:pt x="291" y="0"/>
                    <a:pt x="310" y="19"/>
                    <a:pt x="310" y="42"/>
                  </a:cubicBezTo>
                  <a:cubicBezTo>
                    <a:pt x="310" y="66"/>
                    <a:pt x="291" y="85"/>
                    <a:pt x="268" y="85"/>
                  </a:cubicBezTo>
                  <a:cubicBezTo>
                    <a:pt x="43" y="85"/>
                    <a:pt x="43" y="85"/>
                    <a:pt x="43" y="85"/>
                  </a:cubicBezTo>
                  <a:cubicBezTo>
                    <a:pt x="19" y="85"/>
                    <a:pt x="0" y="66"/>
                    <a:pt x="0" y="42"/>
                  </a:cubicBezTo>
                  <a:close/>
                  <a:moveTo>
                    <a:pt x="0" y="42"/>
                  </a:moveTo>
                  <a:cubicBezTo>
                    <a:pt x="0" y="42"/>
                    <a:pt x="0" y="42"/>
                    <a:pt x="0" y="42"/>
                  </a:cubicBezTo>
                </a:path>
              </a:pathLst>
            </a:custGeom>
            <a:solidFill>
              <a:srgbClr val="FFD8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8" name="Freeform 750"/>
            <p:cNvSpPr>
              <a:spLocks noEditPoints="1"/>
            </p:cNvSpPr>
            <p:nvPr userDrawn="1"/>
          </p:nvSpPr>
          <p:spPr bwMode="auto">
            <a:xfrm>
              <a:off x="5602288" y="5757863"/>
              <a:ext cx="492125" cy="68263"/>
            </a:xfrm>
            <a:custGeom>
              <a:avLst/>
              <a:gdLst>
                <a:gd name="T0" fmla="*/ 43 w 310"/>
                <a:gd name="T1" fmla="*/ 43 h 43"/>
                <a:gd name="T2" fmla="*/ 268 w 310"/>
                <a:gd name="T3" fmla="*/ 43 h 43"/>
                <a:gd name="T4" fmla="*/ 310 w 310"/>
                <a:gd name="T5" fmla="*/ 0 h 43"/>
                <a:gd name="T6" fmla="*/ 0 w 310"/>
                <a:gd name="T7" fmla="*/ 0 h 43"/>
                <a:gd name="T8" fmla="*/ 43 w 310"/>
                <a:gd name="T9" fmla="*/ 43 h 43"/>
                <a:gd name="T10" fmla="*/ 43 w 310"/>
                <a:gd name="T11" fmla="*/ 43 h 43"/>
                <a:gd name="T12" fmla="*/ 43 w 310"/>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310" h="43">
                  <a:moveTo>
                    <a:pt x="43" y="43"/>
                  </a:moveTo>
                  <a:cubicBezTo>
                    <a:pt x="268" y="43"/>
                    <a:pt x="268" y="43"/>
                    <a:pt x="268" y="43"/>
                  </a:cubicBezTo>
                  <a:cubicBezTo>
                    <a:pt x="291" y="43"/>
                    <a:pt x="310" y="24"/>
                    <a:pt x="310" y="0"/>
                  </a:cubicBezTo>
                  <a:cubicBezTo>
                    <a:pt x="0" y="0"/>
                    <a:pt x="0" y="0"/>
                    <a:pt x="0" y="0"/>
                  </a:cubicBezTo>
                  <a:cubicBezTo>
                    <a:pt x="0" y="24"/>
                    <a:pt x="19" y="43"/>
                    <a:pt x="43" y="43"/>
                  </a:cubicBezTo>
                  <a:close/>
                  <a:moveTo>
                    <a:pt x="43" y="43"/>
                  </a:moveTo>
                  <a:cubicBezTo>
                    <a:pt x="43" y="43"/>
                    <a:pt x="43" y="43"/>
                    <a:pt x="43" y="43"/>
                  </a:cubicBezTo>
                </a:path>
              </a:pathLst>
            </a:custGeom>
            <a:solidFill>
              <a:srgbClr val="FDC2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9" name="Rectangle 751"/>
            <p:cNvSpPr>
              <a:spLocks noChangeArrowheads="1"/>
            </p:cNvSpPr>
            <p:nvPr userDrawn="1"/>
          </p:nvSpPr>
          <p:spPr bwMode="auto">
            <a:xfrm>
              <a:off x="7710488" y="2960688"/>
              <a:ext cx="2179638" cy="2863850"/>
            </a:xfrm>
            <a:prstGeom prst="rect">
              <a:avLst/>
            </a:prstGeom>
            <a:solidFill>
              <a:srgbClr val="2D41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90" name="Freeform 752"/>
            <p:cNvSpPr>
              <a:spLocks noEditPoints="1"/>
            </p:cNvSpPr>
            <p:nvPr userDrawn="1"/>
          </p:nvSpPr>
          <p:spPr bwMode="auto">
            <a:xfrm>
              <a:off x="7834313" y="3051175"/>
              <a:ext cx="1931988" cy="2576513"/>
            </a:xfrm>
            <a:custGeom>
              <a:avLst/>
              <a:gdLst>
                <a:gd name="T0" fmla="*/ 0 w 1217"/>
                <a:gd name="T1" fmla="*/ 0 h 1623"/>
                <a:gd name="T2" fmla="*/ 0 w 1217"/>
                <a:gd name="T3" fmla="*/ 1623 h 1623"/>
                <a:gd name="T4" fmla="*/ 963 w 1217"/>
                <a:gd name="T5" fmla="*/ 1623 h 1623"/>
                <a:gd name="T6" fmla="*/ 963 w 1217"/>
                <a:gd name="T7" fmla="*/ 1361 h 1623"/>
                <a:gd name="T8" fmla="*/ 1217 w 1217"/>
                <a:gd name="T9" fmla="*/ 1361 h 1623"/>
                <a:gd name="T10" fmla="*/ 1217 w 1217"/>
                <a:gd name="T11" fmla="*/ 0 h 1623"/>
                <a:gd name="T12" fmla="*/ 0 w 1217"/>
                <a:gd name="T13" fmla="*/ 0 h 1623"/>
                <a:gd name="T14" fmla="*/ 0 w 1217"/>
                <a:gd name="T15" fmla="*/ 0 h 1623"/>
                <a:gd name="T16" fmla="*/ 0 w 1217"/>
                <a:gd name="T17" fmla="*/ 0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7" h="1623">
                  <a:moveTo>
                    <a:pt x="0" y="0"/>
                  </a:moveTo>
                  <a:lnTo>
                    <a:pt x="0" y="1623"/>
                  </a:lnTo>
                  <a:lnTo>
                    <a:pt x="963" y="1623"/>
                  </a:lnTo>
                  <a:lnTo>
                    <a:pt x="963" y="1361"/>
                  </a:lnTo>
                  <a:lnTo>
                    <a:pt x="1217" y="1361"/>
                  </a:lnTo>
                  <a:lnTo>
                    <a:pt x="1217" y="0"/>
                  </a:lnTo>
                  <a:lnTo>
                    <a:pt x="0" y="0"/>
                  </a:lnTo>
                  <a:close/>
                  <a:moveTo>
                    <a:pt x="0" y="0"/>
                  </a:move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1" name="Freeform 753"/>
            <p:cNvSpPr>
              <a:spLocks noEditPoints="1"/>
            </p:cNvSpPr>
            <p:nvPr userDrawn="1"/>
          </p:nvSpPr>
          <p:spPr bwMode="auto">
            <a:xfrm>
              <a:off x="7834313" y="3051175"/>
              <a:ext cx="1931988" cy="2576513"/>
            </a:xfrm>
            <a:custGeom>
              <a:avLst/>
              <a:gdLst>
                <a:gd name="T0" fmla="*/ 0 w 1217"/>
                <a:gd name="T1" fmla="*/ 0 h 1623"/>
                <a:gd name="T2" fmla="*/ 0 w 1217"/>
                <a:gd name="T3" fmla="*/ 1623 h 1623"/>
                <a:gd name="T4" fmla="*/ 963 w 1217"/>
                <a:gd name="T5" fmla="*/ 1623 h 1623"/>
                <a:gd name="T6" fmla="*/ 963 w 1217"/>
                <a:gd name="T7" fmla="*/ 1361 h 1623"/>
                <a:gd name="T8" fmla="*/ 1217 w 1217"/>
                <a:gd name="T9" fmla="*/ 1361 h 1623"/>
                <a:gd name="T10" fmla="*/ 1217 w 1217"/>
                <a:gd name="T11" fmla="*/ 0 h 1623"/>
                <a:gd name="T12" fmla="*/ 0 w 1217"/>
                <a:gd name="T13" fmla="*/ 0 h 1623"/>
                <a:gd name="T14" fmla="*/ 0 w 1217"/>
                <a:gd name="T15" fmla="*/ 0 h 1623"/>
                <a:gd name="T16" fmla="*/ 0 w 1217"/>
                <a:gd name="T17" fmla="*/ 0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7" h="1623">
                  <a:moveTo>
                    <a:pt x="0" y="0"/>
                  </a:moveTo>
                  <a:lnTo>
                    <a:pt x="0" y="1623"/>
                  </a:lnTo>
                  <a:lnTo>
                    <a:pt x="963" y="1623"/>
                  </a:lnTo>
                  <a:lnTo>
                    <a:pt x="963" y="1361"/>
                  </a:lnTo>
                  <a:lnTo>
                    <a:pt x="1217" y="1361"/>
                  </a:lnTo>
                  <a:lnTo>
                    <a:pt x="1217" y="0"/>
                  </a:lnTo>
                  <a:lnTo>
                    <a:pt x="0" y="0"/>
                  </a:lnTo>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2" name="Freeform 754"/>
            <p:cNvSpPr>
              <a:spLocks noEditPoints="1"/>
            </p:cNvSpPr>
            <p:nvPr userDrawn="1"/>
          </p:nvSpPr>
          <p:spPr bwMode="auto">
            <a:xfrm>
              <a:off x="9363075" y="5211763"/>
              <a:ext cx="403225" cy="415925"/>
            </a:xfrm>
            <a:custGeom>
              <a:avLst/>
              <a:gdLst>
                <a:gd name="T0" fmla="*/ 0 w 254"/>
                <a:gd name="T1" fmla="*/ 262 h 262"/>
                <a:gd name="T2" fmla="*/ 0 w 254"/>
                <a:gd name="T3" fmla="*/ 0 h 262"/>
                <a:gd name="T4" fmla="*/ 254 w 254"/>
                <a:gd name="T5" fmla="*/ 0 h 262"/>
                <a:gd name="T6" fmla="*/ 0 w 254"/>
                <a:gd name="T7" fmla="*/ 262 h 262"/>
                <a:gd name="T8" fmla="*/ 0 w 254"/>
                <a:gd name="T9" fmla="*/ 262 h 262"/>
                <a:gd name="T10" fmla="*/ 0 w 254"/>
                <a:gd name="T11" fmla="*/ 262 h 262"/>
              </a:gdLst>
              <a:ahLst/>
              <a:cxnLst>
                <a:cxn ang="0">
                  <a:pos x="T0" y="T1"/>
                </a:cxn>
                <a:cxn ang="0">
                  <a:pos x="T2" y="T3"/>
                </a:cxn>
                <a:cxn ang="0">
                  <a:pos x="T4" y="T5"/>
                </a:cxn>
                <a:cxn ang="0">
                  <a:pos x="T6" y="T7"/>
                </a:cxn>
                <a:cxn ang="0">
                  <a:pos x="T8" y="T9"/>
                </a:cxn>
                <a:cxn ang="0">
                  <a:pos x="T10" y="T11"/>
                </a:cxn>
              </a:cxnLst>
              <a:rect l="0" t="0" r="r" b="b"/>
              <a:pathLst>
                <a:path w="254" h="262">
                  <a:moveTo>
                    <a:pt x="0" y="262"/>
                  </a:moveTo>
                  <a:lnTo>
                    <a:pt x="0" y="0"/>
                  </a:lnTo>
                  <a:lnTo>
                    <a:pt x="254" y="0"/>
                  </a:lnTo>
                  <a:lnTo>
                    <a:pt x="0" y="262"/>
                  </a:lnTo>
                  <a:close/>
                  <a:moveTo>
                    <a:pt x="0" y="262"/>
                  </a:moveTo>
                  <a:lnTo>
                    <a:pt x="0" y="262"/>
                  </a:lnTo>
                  <a:close/>
                </a:path>
              </a:pathLst>
            </a:custGeom>
            <a:solidFill>
              <a:srgbClr val="83C6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3" name="Freeform 755"/>
            <p:cNvSpPr>
              <a:spLocks noEditPoints="1"/>
            </p:cNvSpPr>
            <p:nvPr userDrawn="1"/>
          </p:nvSpPr>
          <p:spPr bwMode="auto">
            <a:xfrm>
              <a:off x="9363075" y="5211763"/>
              <a:ext cx="403225" cy="415925"/>
            </a:xfrm>
            <a:custGeom>
              <a:avLst/>
              <a:gdLst>
                <a:gd name="T0" fmla="*/ 0 w 254"/>
                <a:gd name="T1" fmla="*/ 262 h 262"/>
                <a:gd name="T2" fmla="*/ 0 w 254"/>
                <a:gd name="T3" fmla="*/ 0 h 262"/>
                <a:gd name="T4" fmla="*/ 254 w 254"/>
                <a:gd name="T5" fmla="*/ 0 h 262"/>
                <a:gd name="T6" fmla="*/ 0 w 254"/>
                <a:gd name="T7" fmla="*/ 262 h 262"/>
                <a:gd name="T8" fmla="*/ 0 w 254"/>
                <a:gd name="T9" fmla="*/ 262 h 262"/>
                <a:gd name="T10" fmla="*/ 0 w 254"/>
                <a:gd name="T11" fmla="*/ 262 h 262"/>
              </a:gdLst>
              <a:ahLst/>
              <a:cxnLst>
                <a:cxn ang="0">
                  <a:pos x="T0" y="T1"/>
                </a:cxn>
                <a:cxn ang="0">
                  <a:pos x="T2" y="T3"/>
                </a:cxn>
                <a:cxn ang="0">
                  <a:pos x="T4" y="T5"/>
                </a:cxn>
                <a:cxn ang="0">
                  <a:pos x="T6" y="T7"/>
                </a:cxn>
                <a:cxn ang="0">
                  <a:pos x="T8" y="T9"/>
                </a:cxn>
                <a:cxn ang="0">
                  <a:pos x="T10" y="T11"/>
                </a:cxn>
              </a:cxnLst>
              <a:rect l="0" t="0" r="r" b="b"/>
              <a:pathLst>
                <a:path w="254" h="262">
                  <a:moveTo>
                    <a:pt x="0" y="262"/>
                  </a:moveTo>
                  <a:lnTo>
                    <a:pt x="0" y="0"/>
                  </a:lnTo>
                  <a:lnTo>
                    <a:pt x="254" y="0"/>
                  </a:lnTo>
                  <a:lnTo>
                    <a:pt x="0" y="262"/>
                  </a:lnTo>
                  <a:moveTo>
                    <a:pt x="0" y="262"/>
                  </a:moveTo>
                  <a:lnTo>
                    <a:pt x="0" y="26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4" name="Rectangle 756"/>
            <p:cNvSpPr>
              <a:spLocks noChangeArrowheads="1"/>
            </p:cNvSpPr>
            <p:nvPr userDrawn="1"/>
          </p:nvSpPr>
          <p:spPr bwMode="auto">
            <a:xfrm>
              <a:off x="8110538" y="3586163"/>
              <a:ext cx="627063" cy="90488"/>
            </a:xfrm>
            <a:prstGeom prst="rect">
              <a:avLst/>
            </a:prstGeom>
            <a:solidFill>
              <a:srgbClr val="D2ED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95" name="Rectangle 757"/>
            <p:cNvSpPr>
              <a:spLocks noChangeArrowheads="1"/>
            </p:cNvSpPr>
            <p:nvPr userDrawn="1"/>
          </p:nvSpPr>
          <p:spPr bwMode="auto">
            <a:xfrm>
              <a:off x="8110538" y="3800475"/>
              <a:ext cx="811213" cy="92075"/>
            </a:xfrm>
            <a:prstGeom prst="rect">
              <a:avLst/>
            </a:prstGeom>
            <a:solidFill>
              <a:srgbClr val="FFD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96" name="Freeform 758"/>
            <p:cNvSpPr>
              <a:spLocks noEditPoints="1"/>
            </p:cNvSpPr>
            <p:nvPr userDrawn="1"/>
          </p:nvSpPr>
          <p:spPr bwMode="auto">
            <a:xfrm>
              <a:off x="8110538" y="4014788"/>
              <a:ext cx="1387475" cy="693738"/>
            </a:xfrm>
            <a:custGeom>
              <a:avLst/>
              <a:gdLst>
                <a:gd name="T0" fmla="*/ 0 w 874"/>
                <a:gd name="T1" fmla="*/ 379 h 437"/>
                <a:gd name="T2" fmla="*/ 511 w 874"/>
                <a:gd name="T3" fmla="*/ 379 h 437"/>
                <a:gd name="T4" fmla="*/ 511 w 874"/>
                <a:gd name="T5" fmla="*/ 437 h 437"/>
                <a:gd name="T6" fmla="*/ 0 w 874"/>
                <a:gd name="T7" fmla="*/ 437 h 437"/>
                <a:gd name="T8" fmla="*/ 0 w 874"/>
                <a:gd name="T9" fmla="*/ 379 h 437"/>
                <a:gd name="T10" fmla="*/ 0 w 874"/>
                <a:gd name="T11" fmla="*/ 0 h 437"/>
                <a:gd name="T12" fmla="*/ 874 w 874"/>
                <a:gd name="T13" fmla="*/ 0 h 437"/>
                <a:gd name="T14" fmla="*/ 874 w 874"/>
                <a:gd name="T15" fmla="*/ 58 h 437"/>
                <a:gd name="T16" fmla="*/ 0 w 874"/>
                <a:gd name="T17" fmla="*/ 58 h 437"/>
                <a:gd name="T18" fmla="*/ 0 w 874"/>
                <a:gd name="T19" fmla="*/ 0 h 437"/>
                <a:gd name="T20" fmla="*/ 0 w 874"/>
                <a:gd name="T21" fmla="*/ 135 h 437"/>
                <a:gd name="T22" fmla="*/ 874 w 874"/>
                <a:gd name="T23" fmla="*/ 135 h 437"/>
                <a:gd name="T24" fmla="*/ 874 w 874"/>
                <a:gd name="T25" fmla="*/ 193 h 437"/>
                <a:gd name="T26" fmla="*/ 0 w 874"/>
                <a:gd name="T27" fmla="*/ 193 h 437"/>
                <a:gd name="T28" fmla="*/ 0 w 874"/>
                <a:gd name="T29" fmla="*/ 135 h 437"/>
                <a:gd name="T30" fmla="*/ 0 w 874"/>
                <a:gd name="T31" fmla="*/ 135 h 437"/>
                <a:gd name="T32" fmla="*/ 0 w 874"/>
                <a:gd name="T33" fmla="*/ 135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4" h="437">
                  <a:moveTo>
                    <a:pt x="0" y="379"/>
                  </a:moveTo>
                  <a:lnTo>
                    <a:pt x="511" y="379"/>
                  </a:lnTo>
                  <a:lnTo>
                    <a:pt x="511" y="437"/>
                  </a:lnTo>
                  <a:lnTo>
                    <a:pt x="0" y="437"/>
                  </a:lnTo>
                  <a:lnTo>
                    <a:pt x="0" y="379"/>
                  </a:lnTo>
                  <a:close/>
                  <a:moveTo>
                    <a:pt x="0" y="0"/>
                  </a:moveTo>
                  <a:lnTo>
                    <a:pt x="874" y="0"/>
                  </a:lnTo>
                  <a:lnTo>
                    <a:pt x="874" y="58"/>
                  </a:lnTo>
                  <a:lnTo>
                    <a:pt x="0" y="58"/>
                  </a:lnTo>
                  <a:lnTo>
                    <a:pt x="0" y="0"/>
                  </a:lnTo>
                  <a:close/>
                  <a:moveTo>
                    <a:pt x="0" y="135"/>
                  </a:moveTo>
                  <a:lnTo>
                    <a:pt x="874" y="135"/>
                  </a:lnTo>
                  <a:lnTo>
                    <a:pt x="874" y="193"/>
                  </a:lnTo>
                  <a:lnTo>
                    <a:pt x="0" y="193"/>
                  </a:lnTo>
                  <a:lnTo>
                    <a:pt x="0" y="135"/>
                  </a:lnTo>
                  <a:close/>
                  <a:moveTo>
                    <a:pt x="0" y="135"/>
                  </a:moveTo>
                  <a:lnTo>
                    <a:pt x="0" y="135"/>
                  </a:lnTo>
                  <a:close/>
                </a:path>
              </a:pathLst>
            </a:custGeom>
            <a:solidFill>
              <a:srgbClr val="D2ED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7" name="Freeform 759"/>
            <p:cNvSpPr>
              <a:spLocks noEditPoints="1"/>
            </p:cNvSpPr>
            <p:nvPr userDrawn="1"/>
          </p:nvSpPr>
          <p:spPr bwMode="auto">
            <a:xfrm>
              <a:off x="8110538" y="4014788"/>
              <a:ext cx="1387475" cy="693738"/>
            </a:xfrm>
            <a:custGeom>
              <a:avLst/>
              <a:gdLst>
                <a:gd name="T0" fmla="*/ 0 w 874"/>
                <a:gd name="T1" fmla="*/ 379 h 437"/>
                <a:gd name="T2" fmla="*/ 511 w 874"/>
                <a:gd name="T3" fmla="*/ 379 h 437"/>
                <a:gd name="T4" fmla="*/ 511 w 874"/>
                <a:gd name="T5" fmla="*/ 437 h 437"/>
                <a:gd name="T6" fmla="*/ 0 w 874"/>
                <a:gd name="T7" fmla="*/ 437 h 437"/>
                <a:gd name="T8" fmla="*/ 0 w 874"/>
                <a:gd name="T9" fmla="*/ 379 h 437"/>
                <a:gd name="T10" fmla="*/ 0 w 874"/>
                <a:gd name="T11" fmla="*/ 0 h 437"/>
                <a:gd name="T12" fmla="*/ 874 w 874"/>
                <a:gd name="T13" fmla="*/ 0 h 437"/>
                <a:gd name="T14" fmla="*/ 874 w 874"/>
                <a:gd name="T15" fmla="*/ 58 h 437"/>
                <a:gd name="T16" fmla="*/ 0 w 874"/>
                <a:gd name="T17" fmla="*/ 58 h 437"/>
                <a:gd name="T18" fmla="*/ 0 w 874"/>
                <a:gd name="T19" fmla="*/ 0 h 437"/>
                <a:gd name="T20" fmla="*/ 0 w 874"/>
                <a:gd name="T21" fmla="*/ 135 h 437"/>
                <a:gd name="T22" fmla="*/ 874 w 874"/>
                <a:gd name="T23" fmla="*/ 135 h 437"/>
                <a:gd name="T24" fmla="*/ 874 w 874"/>
                <a:gd name="T25" fmla="*/ 193 h 437"/>
                <a:gd name="T26" fmla="*/ 0 w 874"/>
                <a:gd name="T27" fmla="*/ 193 h 437"/>
                <a:gd name="T28" fmla="*/ 0 w 874"/>
                <a:gd name="T29" fmla="*/ 135 h 437"/>
                <a:gd name="T30" fmla="*/ 0 w 874"/>
                <a:gd name="T31" fmla="*/ 135 h 437"/>
                <a:gd name="T32" fmla="*/ 0 w 874"/>
                <a:gd name="T33" fmla="*/ 135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4" h="437">
                  <a:moveTo>
                    <a:pt x="0" y="379"/>
                  </a:moveTo>
                  <a:lnTo>
                    <a:pt x="511" y="379"/>
                  </a:lnTo>
                  <a:lnTo>
                    <a:pt x="511" y="437"/>
                  </a:lnTo>
                  <a:lnTo>
                    <a:pt x="0" y="437"/>
                  </a:lnTo>
                  <a:lnTo>
                    <a:pt x="0" y="379"/>
                  </a:lnTo>
                  <a:moveTo>
                    <a:pt x="0" y="0"/>
                  </a:moveTo>
                  <a:lnTo>
                    <a:pt x="874" y="0"/>
                  </a:lnTo>
                  <a:lnTo>
                    <a:pt x="874" y="58"/>
                  </a:lnTo>
                  <a:lnTo>
                    <a:pt x="0" y="58"/>
                  </a:lnTo>
                  <a:lnTo>
                    <a:pt x="0" y="0"/>
                  </a:lnTo>
                  <a:moveTo>
                    <a:pt x="0" y="135"/>
                  </a:moveTo>
                  <a:lnTo>
                    <a:pt x="874" y="135"/>
                  </a:lnTo>
                  <a:lnTo>
                    <a:pt x="874" y="193"/>
                  </a:lnTo>
                  <a:lnTo>
                    <a:pt x="0" y="193"/>
                  </a:lnTo>
                  <a:lnTo>
                    <a:pt x="0" y="135"/>
                  </a:lnTo>
                  <a:moveTo>
                    <a:pt x="0" y="135"/>
                  </a:moveTo>
                  <a:lnTo>
                    <a:pt x="0" y="1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8" name="Rectangle 760"/>
            <p:cNvSpPr>
              <a:spLocks noChangeArrowheads="1"/>
            </p:cNvSpPr>
            <p:nvPr userDrawn="1"/>
          </p:nvSpPr>
          <p:spPr bwMode="auto">
            <a:xfrm>
              <a:off x="8110538" y="4422775"/>
              <a:ext cx="1387475" cy="92075"/>
            </a:xfrm>
            <a:prstGeom prst="rect">
              <a:avLst/>
            </a:prstGeom>
            <a:solidFill>
              <a:srgbClr val="FFD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99" name="Freeform 761"/>
            <p:cNvSpPr>
              <a:spLocks noEditPoints="1"/>
            </p:cNvSpPr>
            <p:nvPr userDrawn="1"/>
          </p:nvSpPr>
          <p:spPr bwMode="auto">
            <a:xfrm>
              <a:off x="8108950" y="2911475"/>
              <a:ext cx="1389063" cy="279400"/>
            </a:xfrm>
            <a:custGeom>
              <a:avLst/>
              <a:gdLst>
                <a:gd name="T0" fmla="*/ 785 w 874"/>
                <a:gd name="T1" fmla="*/ 176 h 176"/>
                <a:gd name="T2" fmla="*/ 88 w 874"/>
                <a:gd name="T3" fmla="*/ 176 h 176"/>
                <a:gd name="T4" fmla="*/ 0 w 874"/>
                <a:gd name="T5" fmla="*/ 88 h 176"/>
                <a:gd name="T6" fmla="*/ 88 w 874"/>
                <a:gd name="T7" fmla="*/ 0 h 176"/>
                <a:gd name="T8" fmla="*/ 785 w 874"/>
                <a:gd name="T9" fmla="*/ 0 h 176"/>
                <a:gd name="T10" fmla="*/ 874 w 874"/>
                <a:gd name="T11" fmla="*/ 88 h 176"/>
                <a:gd name="T12" fmla="*/ 785 w 874"/>
                <a:gd name="T13" fmla="*/ 176 h 176"/>
                <a:gd name="T14" fmla="*/ 785 w 874"/>
                <a:gd name="T15" fmla="*/ 176 h 176"/>
                <a:gd name="T16" fmla="*/ 785 w 874"/>
                <a:gd name="T17"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4" h="176">
                  <a:moveTo>
                    <a:pt x="785" y="176"/>
                  </a:moveTo>
                  <a:cubicBezTo>
                    <a:pt x="88" y="176"/>
                    <a:pt x="88" y="176"/>
                    <a:pt x="88" y="176"/>
                  </a:cubicBezTo>
                  <a:cubicBezTo>
                    <a:pt x="40" y="176"/>
                    <a:pt x="0" y="136"/>
                    <a:pt x="0" y="88"/>
                  </a:cubicBezTo>
                  <a:cubicBezTo>
                    <a:pt x="0" y="39"/>
                    <a:pt x="39" y="0"/>
                    <a:pt x="88" y="0"/>
                  </a:cubicBezTo>
                  <a:cubicBezTo>
                    <a:pt x="785" y="0"/>
                    <a:pt x="785" y="0"/>
                    <a:pt x="785" y="0"/>
                  </a:cubicBezTo>
                  <a:cubicBezTo>
                    <a:pt x="834" y="0"/>
                    <a:pt x="874" y="39"/>
                    <a:pt x="874" y="88"/>
                  </a:cubicBezTo>
                  <a:cubicBezTo>
                    <a:pt x="874" y="136"/>
                    <a:pt x="834" y="176"/>
                    <a:pt x="785" y="176"/>
                  </a:cubicBezTo>
                  <a:close/>
                  <a:moveTo>
                    <a:pt x="785" y="176"/>
                  </a:moveTo>
                  <a:cubicBezTo>
                    <a:pt x="785" y="176"/>
                    <a:pt x="785" y="176"/>
                    <a:pt x="785" y="176"/>
                  </a:cubicBezTo>
                </a:path>
              </a:pathLst>
            </a:custGeom>
            <a:solidFill>
              <a:srgbClr val="429B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0" name="Freeform 762"/>
            <p:cNvSpPr>
              <a:spLocks noEditPoints="1"/>
            </p:cNvSpPr>
            <p:nvPr userDrawn="1"/>
          </p:nvSpPr>
          <p:spPr bwMode="auto">
            <a:xfrm>
              <a:off x="8569325" y="2592388"/>
              <a:ext cx="506413" cy="504825"/>
            </a:xfrm>
            <a:custGeom>
              <a:avLst/>
              <a:gdLst>
                <a:gd name="T0" fmla="*/ 159 w 318"/>
                <a:gd name="T1" fmla="*/ 318 h 318"/>
                <a:gd name="T2" fmla="*/ 0 w 318"/>
                <a:gd name="T3" fmla="*/ 159 h 318"/>
                <a:gd name="T4" fmla="*/ 159 w 318"/>
                <a:gd name="T5" fmla="*/ 0 h 318"/>
                <a:gd name="T6" fmla="*/ 318 w 318"/>
                <a:gd name="T7" fmla="*/ 159 h 318"/>
                <a:gd name="T8" fmla="*/ 159 w 318"/>
                <a:gd name="T9" fmla="*/ 318 h 318"/>
                <a:gd name="T10" fmla="*/ 159 w 318"/>
                <a:gd name="T11" fmla="*/ 87 h 318"/>
                <a:gd name="T12" fmla="*/ 86 w 318"/>
                <a:gd name="T13" fmla="*/ 159 h 318"/>
                <a:gd name="T14" fmla="*/ 159 w 318"/>
                <a:gd name="T15" fmla="*/ 232 h 318"/>
                <a:gd name="T16" fmla="*/ 231 w 318"/>
                <a:gd name="T17" fmla="*/ 159 h 318"/>
                <a:gd name="T18" fmla="*/ 159 w 318"/>
                <a:gd name="T19" fmla="*/ 87 h 318"/>
                <a:gd name="T20" fmla="*/ 159 w 318"/>
                <a:gd name="T21" fmla="*/ 87 h 318"/>
                <a:gd name="T22" fmla="*/ 159 w 318"/>
                <a:gd name="T23" fmla="*/ 87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318">
                  <a:moveTo>
                    <a:pt x="159" y="318"/>
                  </a:moveTo>
                  <a:cubicBezTo>
                    <a:pt x="71" y="318"/>
                    <a:pt x="0" y="247"/>
                    <a:pt x="0" y="159"/>
                  </a:cubicBezTo>
                  <a:cubicBezTo>
                    <a:pt x="0" y="72"/>
                    <a:pt x="71" y="0"/>
                    <a:pt x="159" y="0"/>
                  </a:cubicBezTo>
                  <a:cubicBezTo>
                    <a:pt x="246" y="0"/>
                    <a:pt x="318" y="72"/>
                    <a:pt x="318" y="159"/>
                  </a:cubicBezTo>
                  <a:cubicBezTo>
                    <a:pt x="318" y="247"/>
                    <a:pt x="246" y="318"/>
                    <a:pt x="159" y="318"/>
                  </a:cubicBezTo>
                  <a:close/>
                  <a:moveTo>
                    <a:pt x="159" y="87"/>
                  </a:moveTo>
                  <a:cubicBezTo>
                    <a:pt x="119" y="87"/>
                    <a:pt x="86" y="120"/>
                    <a:pt x="86" y="159"/>
                  </a:cubicBezTo>
                  <a:cubicBezTo>
                    <a:pt x="86" y="199"/>
                    <a:pt x="119" y="232"/>
                    <a:pt x="159" y="232"/>
                  </a:cubicBezTo>
                  <a:cubicBezTo>
                    <a:pt x="199" y="232"/>
                    <a:pt x="231" y="199"/>
                    <a:pt x="231" y="159"/>
                  </a:cubicBezTo>
                  <a:cubicBezTo>
                    <a:pt x="231" y="120"/>
                    <a:pt x="199" y="87"/>
                    <a:pt x="159" y="87"/>
                  </a:cubicBezTo>
                  <a:close/>
                  <a:moveTo>
                    <a:pt x="159" y="87"/>
                  </a:moveTo>
                  <a:cubicBezTo>
                    <a:pt x="159" y="87"/>
                    <a:pt x="159" y="87"/>
                    <a:pt x="159" y="87"/>
                  </a:cubicBezTo>
                </a:path>
              </a:pathLst>
            </a:custGeom>
            <a:solidFill>
              <a:srgbClr val="429B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1" name="Freeform 763"/>
            <p:cNvSpPr>
              <a:spLocks noEditPoints="1"/>
            </p:cNvSpPr>
            <p:nvPr userDrawn="1"/>
          </p:nvSpPr>
          <p:spPr bwMode="auto">
            <a:xfrm>
              <a:off x="8821738" y="2911475"/>
              <a:ext cx="676275" cy="279400"/>
            </a:xfrm>
            <a:custGeom>
              <a:avLst/>
              <a:gdLst>
                <a:gd name="T0" fmla="*/ 336 w 425"/>
                <a:gd name="T1" fmla="*/ 0 h 176"/>
                <a:gd name="T2" fmla="*/ 0 w 425"/>
                <a:gd name="T3" fmla="*/ 0 h 176"/>
                <a:gd name="T4" fmla="*/ 0 w 425"/>
                <a:gd name="T5" fmla="*/ 176 h 176"/>
                <a:gd name="T6" fmla="*/ 337 w 425"/>
                <a:gd name="T7" fmla="*/ 176 h 176"/>
                <a:gd name="T8" fmla="*/ 425 w 425"/>
                <a:gd name="T9" fmla="*/ 88 h 176"/>
                <a:gd name="T10" fmla="*/ 336 w 425"/>
                <a:gd name="T11" fmla="*/ 0 h 176"/>
                <a:gd name="T12" fmla="*/ 336 w 425"/>
                <a:gd name="T13" fmla="*/ 0 h 176"/>
                <a:gd name="T14" fmla="*/ 336 w 425"/>
                <a:gd name="T15" fmla="*/ 0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5" h="176">
                  <a:moveTo>
                    <a:pt x="336" y="0"/>
                  </a:moveTo>
                  <a:cubicBezTo>
                    <a:pt x="0" y="0"/>
                    <a:pt x="0" y="0"/>
                    <a:pt x="0" y="0"/>
                  </a:cubicBezTo>
                  <a:cubicBezTo>
                    <a:pt x="0" y="176"/>
                    <a:pt x="0" y="176"/>
                    <a:pt x="0" y="176"/>
                  </a:cubicBezTo>
                  <a:cubicBezTo>
                    <a:pt x="337" y="176"/>
                    <a:pt x="337" y="176"/>
                    <a:pt x="337" y="176"/>
                  </a:cubicBezTo>
                  <a:cubicBezTo>
                    <a:pt x="385" y="176"/>
                    <a:pt x="425" y="136"/>
                    <a:pt x="425" y="88"/>
                  </a:cubicBezTo>
                  <a:cubicBezTo>
                    <a:pt x="425" y="39"/>
                    <a:pt x="385" y="0"/>
                    <a:pt x="336" y="0"/>
                  </a:cubicBezTo>
                  <a:close/>
                  <a:moveTo>
                    <a:pt x="336" y="0"/>
                  </a:moveTo>
                  <a:cubicBezTo>
                    <a:pt x="336" y="0"/>
                    <a:pt x="336" y="0"/>
                    <a:pt x="336" y="0"/>
                  </a:cubicBezTo>
                </a:path>
              </a:pathLst>
            </a:custGeom>
            <a:solidFill>
              <a:srgbClr val="1A7F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2" name="Freeform 764"/>
            <p:cNvSpPr>
              <a:spLocks noEditPoints="1"/>
            </p:cNvSpPr>
            <p:nvPr userDrawn="1"/>
          </p:nvSpPr>
          <p:spPr bwMode="auto">
            <a:xfrm>
              <a:off x="8821738" y="2592388"/>
              <a:ext cx="254000" cy="504825"/>
            </a:xfrm>
            <a:custGeom>
              <a:avLst/>
              <a:gdLst>
                <a:gd name="T0" fmla="*/ 0 w 159"/>
                <a:gd name="T1" fmla="*/ 0 h 318"/>
                <a:gd name="T2" fmla="*/ 0 w 159"/>
                <a:gd name="T3" fmla="*/ 87 h 318"/>
                <a:gd name="T4" fmla="*/ 72 w 159"/>
                <a:gd name="T5" fmla="*/ 159 h 318"/>
                <a:gd name="T6" fmla="*/ 0 w 159"/>
                <a:gd name="T7" fmla="*/ 232 h 318"/>
                <a:gd name="T8" fmla="*/ 0 w 159"/>
                <a:gd name="T9" fmla="*/ 318 h 318"/>
                <a:gd name="T10" fmla="*/ 159 w 159"/>
                <a:gd name="T11" fmla="*/ 159 h 318"/>
                <a:gd name="T12" fmla="*/ 0 w 159"/>
                <a:gd name="T13" fmla="*/ 0 h 318"/>
                <a:gd name="T14" fmla="*/ 0 w 159"/>
                <a:gd name="T15" fmla="*/ 0 h 318"/>
                <a:gd name="T16" fmla="*/ 0 w 159"/>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318">
                  <a:moveTo>
                    <a:pt x="0" y="0"/>
                  </a:moveTo>
                  <a:cubicBezTo>
                    <a:pt x="0" y="87"/>
                    <a:pt x="0" y="87"/>
                    <a:pt x="0" y="87"/>
                  </a:cubicBezTo>
                  <a:cubicBezTo>
                    <a:pt x="40" y="87"/>
                    <a:pt x="72" y="120"/>
                    <a:pt x="72" y="159"/>
                  </a:cubicBezTo>
                  <a:cubicBezTo>
                    <a:pt x="72" y="199"/>
                    <a:pt x="40" y="232"/>
                    <a:pt x="0" y="232"/>
                  </a:cubicBezTo>
                  <a:cubicBezTo>
                    <a:pt x="0" y="318"/>
                    <a:pt x="0" y="318"/>
                    <a:pt x="0" y="318"/>
                  </a:cubicBezTo>
                  <a:cubicBezTo>
                    <a:pt x="87" y="318"/>
                    <a:pt x="159" y="247"/>
                    <a:pt x="159" y="159"/>
                  </a:cubicBezTo>
                  <a:cubicBezTo>
                    <a:pt x="159" y="72"/>
                    <a:pt x="87" y="0"/>
                    <a:pt x="0" y="0"/>
                  </a:cubicBezTo>
                  <a:close/>
                  <a:moveTo>
                    <a:pt x="0" y="0"/>
                  </a:moveTo>
                  <a:cubicBezTo>
                    <a:pt x="0" y="0"/>
                    <a:pt x="0" y="0"/>
                    <a:pt x="0" y="0"/>
                  </a:cubicBezTo>
                </a:path>
              </a:pathLst>
            </a:custGeom>
            <a:solidFill>
              <a:srgbClr val="1A7F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3" name="Rectangle 765"/>
            <p:cNvSpPr>
              <a:spLocks noChangeArrowheads="1"/>
            </p:cNvSpPr>
            <p:nvPr userDrawn="1"/>
          </p:nvSpPr>
          <p:spPr bwMode="auto">
            <a:xfrm>
              <a:off x="10506075" y="3987800"/>
              <a:ext cx="338138" cy="1492250"/>
            </a:xfrm>
            <a:prstGeom prst="rect">
              <a:avLst/>
            </a:prstGeom>
            <a:solidFill>
              <a:srgbClr val="299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4" name="Rectangle 766"/>
            <p:cNvSpPr>
              <a:spLocks noChangeArrowheads="1"/>
            </p:cNvSpPr>
            <p:nvPr userDrawn="1"/>
          </p:nvSpPr>
          <p:spPr bwMode="auto">
            <a:xfrm>
              <a:off x="10844213" y="3987800"/>
              <a:ext cx="925513" cy="1492250"/>
            </a:xfrm>
            <a:prstGeom prst="rect">
              <a:avLst/>
            </a:prstGeom>
            <a:solidFill>
              <a:srgbClr val="5BB2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5" name="Rectangle 767"/>
            <p:cNvSpPr>
              <a:spLocks noChangeArrowheads="1"/>
            </p:cNvSpPr>
            <p:nvPr userDrawn="1"/>
          </p:nvSpPr>
          <p:spPr bwMode="auto">
            <a:xfrm>
              <a:off x="10844213" y="5170488"/>
              <a:ext cx="925513" cy="309563"/>
            </a:xfrm>
            <a:prstGeom prst="rect">
              <a:avLst/>
            </a:prstGeom>
            <a:solidFill>
              <a:srgbClr val="2D41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6" name="Rectangle 768"/>
            <p:cNvSpPr>
              <a:spLocks noChangeArrowheads="1"/>
            </p:cNvSpPr>
            <p:nvPr userDrawn="1"/>
          </p:nvSpPr>
          <p:spPr bwMode="auto">
            <a:xfrm>
              <a:off x="10609263" y="5170488"/>
              <a:ext cx="1127125" cy="271463"/>
            </a:xfrm>
            <a:prstGeom prst="rect">
              <a:avLst/>
            </a:prstGeom>
            <a:solidFill>
              <a:srgbClr val="FC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7" name="Freeform 769"/>
            <p:cNvSpPr>
              <a:spLocks noEditPoints="1"/>
            </p:cNvSpPr>
            <p:nvPr userDrawn="1"/>
          </p:nvSpPr>
          <p:spPr bwMode="auto">
            <a:xfrm>
              <a:off x="10682288" y="5216525"/>
              <a:ext cx="998538" cy="177800"/>
            </a:xfrm>
            <a:custGeom>
              <a:avLst/>
              <a:gdLst>
                <a:gd name="T0" fmla="*/ 0 w 629"/>
                <a:gd name="T1" fmla="*/ 0 h 112"/>
                <a:gd name="T2" fmla="*/ 629 w 629"/>
                <a:gd name="T3" fmla="*/ 0 h 112"/>
                <a:gd name="T4" fmla="*/ 629 w 629"/>
                <a:gd name="T5" fmla="*/ 23 h 112"/>
                <a:gd name="T6" fmla="*/ 0 w 629"/>
                <a:gd name="T7" fmla="*/ 23 h 112"/>
                <a:gd name="T8" fmla="*/ 0 w 629"/>
                <a:gd name="T9" fmla="*/ 0 h 112"/>
                <a:gd name="T10" fmla="*/ 0 w 629"/>
                <a:gd name="T11" fmla="*/ 45 h 112"/>
                <a:gd name="T12" fmla="*/ 629 w 629"/>
                <a:gd name="T13" fmla="*/ 45 h 112"/>
                <a:gd name="T14" fmla="*/ 629 w 629"/>
                <a:gd name="T15" fmla="*/ 68 h 112"/>
                <a:gd name="T16" fmla="*/ 0 w 629"/>
                <a:gd name="T17" fmla="*/ 68 h 112"/>
                <a:gd name="T18" fmla="*/ 0 w 629"/>
                <a:gd name="T19" fmla="*/ 45 h 112"/>
                <a:gd name="T20" fmla="*/ 0 w 629"/>
                <a:gd name="T21" fmla="*/ 89 h 112"/>
                <a:gd name="T22" fmla="*/ 629 w 629"/>
                <a:gd name="T23" fmla="*/ 89 h 112"/>
                <a:gd name="T24" fmla="*/ 629 w 629"/>
                <a:gd name="T25" fmla="*/ 112 h 112"/>
                <a:gd name="T26" fmla="*/ 0 w 629"/>
                <a:gd name="T27" fmla="*/ 112 h 112"/>
                <a:gd name="T28" fmla="*/ 0 w 629"/>
                <a:gd name="T29" fmla="*/ 89 h 112"/>
                <a:gd name="T30" fmla="*/ 0 w 629"/>
                <a:gd name="T31" fmla="*/ 89 h 112"/>
                <a:gd name="T32" fmla="*/ 0 w 629"/>
                <a:gd name="T33" fmla="*/ 8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9" h="112">
                  <a:moveTo>
                    <a:pt x="0" y="0"/>
                  </a:moveTo>
                  <a:lnTo>
                    <a:pt x="629" y="0"/>
                  </a:lnTo>
                  <a:lnTo>
                    <a:pt x="629" y="23"/>
                  </a:lnTo>
                  <a:lnTo>
                    <a:pt x="0" y="23"/>
                  </a:lnTo>
                  <a:lnTo>
                    <a:pt x="0" y="0"/>
                  </a:lnTo>
                  <a:close/>
                  <a:moveTo>
                    <a:pt x="0" y="45"/>
                  </a:moveTo>
                  <a:lnTo>
                    <a:pt x="629" y="45"/>
                  </a:lnTo>
                  <a:lnTo>
                    <a:pt x="629" y="68"/>
                  </a:lnTo>
                  <a:lnTo>
                    <a:pt x="0" y="68"/>
                  </a:lnTo>
                  <a:lnTo>
                    <a:pt x="0" y="45"/>
                  </a:lnTo>
                  <a:close/>
                  <a:moveTo>
                    <a:pt x="0" y="89"/>
                  </a:moveTo>
                  <a:lnTo>
                    <a:pt x="629" y="89"/>
                  </a:lnTo>
                  <a:lnTo>
                    <a:pt x="629" y="112"/>
                  </a:lnTo>
                  <a:lnTo>
                    <a:pt x="0" y="112"/>
                  </a:lnTo>
                  <a:lnTo>
                    <a:pt x="0" y="89"/>
                  </a:lnTo>
                  <a:close/>
                  <a:moveTo>
                    <a:pt x="0" y="89"/>
                  </a:moveTo>
                  <a:lnTo>
                    <a:pt x="0" y="89"/>
                  </a:lnTo>
                  <a:close/>
                </a:path>
              </a:pathLst>
            </a:custGeom>
            <a:solidFill>
              <a:srgbClr val="D2ED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8" name="Freeform 770"/>
            <p:cNvSpPr>
              <a:spLocks noEditPoints="1"/>
            </p:cNvSpPr>
            <p:nvPr userDrawn="1"/>
          </p:nvSpPr>
          <p:spPr bwMode="auto">
            <a:xfrm>
              <a:off x="10682288" y="5216525"/>
              <a:ext cx="998538" cy="177800"/>
            </a:xfrm>
            <a:custGeom>
              <a:avLst/>
              <a:gdLst>
                <a:gd name="T0" fmla="*/ 0 w 629"/>
                <a:gd name="T1" fmla="*/ 0 h 112"/>
                <a:gd name="T2" fmla="*/ 629 w 629"/>
                <a:gd name="T3" fmla="*/ 0 h 112"/>
                <a:gd name="T4" fmla="*/ 629 w 629"/>
                <a:gd name="T5" fmla="*/ 23 h 112"/>
                <a:gd name="T6" fmla="*/ 0 w 629"/>
                <a:gd name="T7" fmla="*/ 23 h 112"/>
                <a:gd name="T8" fmla="*/ 0 w 629"/>
                <a:gd name="T9" fmla="*/ 0 h 112"/>
                <a:gd name="T10" fmla="*/ 0 w 629"/>
                <a:gd name="T11" fmla="*/ 45 h 112"/>
                <a:gd name="T12" fmla="*/ 629 w 629"/>
                <a:gd name="T13" fmla="*/ 45 h 112"/>
                <a:gd name="T14" fmla="*/ 629 w 629"/>
                <a:gd name="T15" fmla="*/ 68 h 112"/>
                <a:gd name="T16" fmla="*/ 0 w 629"/>
                <a:gd name="T17" fmla="*/ 68 h 112"/>
                <a:gd name="T18" fmla="*/ 0 w 629"/>
                <a:gd name="T19" fmla="*/ 45 h 112"/>
                <a:gd name="T20" fmla="*/ 0 w 629"/>
                <a:gd name="T21" fmla="*/ 89 h 112"/>
                <a:gd name="T22" fmla="*/ 629 w 629"/>
                <a:gd name="T23" fmla="*/ 89 h 112"/>
                <a:gd name="T24" fmla="*/ 629 w 629"/>
                <a:gd name="T25" fmla="*/ 112 h 112"/>
                <a:gd name="T26" fmla="*/ 0 w 629"/>
                <a:gd name="T27" fmla="*/ 112 h 112"/>
                <a:gd name="T28" fmla="*/ 0 w 629"/>
                <a:gd name="T29" fmla="*/ 89 h 112"/>
                <a:gd name="T30" fmla="*/ 0 w 629"/>
                <a:gd name="T31" fmla="*/ 89 h 112"/>
                <a:gd name="T32" fmla="*/ 0 w 629"/>
                <a:gd name="T33" fmla="*/ 8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9" h="112">
                  <a:moveTo>
                    <a:pt x="0" y="0"/>
                  </a:moveTo>
                  <a:lnTo>
                    <a:pt x="629" y="0"/>
                  </a:lnTo>
                  <a:lnTo>
                    <a:pt x="629" y="23"/>
                  </a:lnTo>
                  <a:lnTo>
                    <a:pt x="0" y="23"/>
                  </a:lnTo>
                  <a:lnTo>
                    <a:pt x="0" y="0"/>
                  </a:lnTo>
                  <a:moveTo>
                    <a:pt x="0" y="45"/>
                  </a:moveTo>
                  <a:lnTo>
                    <a:pt x="629" y="45"/>
                  </a:lnTo>
                  <a:lnTo>
                    <a:pt x="629" y="68"/>
                  </a:lnTo>
                  <a:lnTo>
                    <a:pt x="0" y="68"/>
                  </a:lnTo>
                  <a:lnTo>
                    <a:pt x="0" y="45"/>
                  </a:lnTo>
                  <a:moveTo>
                    <a:pt x="0" y="89"/>
                  </a:moveTo>
                  <a:lnTo>
                    <a:pt x="629" y="89"/>
                  </a:lnTo>
                  <a:lnTo>
                    <a:pt x="629" y="112"/>
                  </a:lnTo>
                  <a:lnTo>
                    <a:pt x="0" y="112"/>
                  </a:lnTo>
                  <a:lnTo>
                    <a:pt x="0" y="89"/>
                  </a:lnTo>
                  <a:moveTo>
                    <a:pt x="0" y="89"/>
                  </a:moveTo>
                  <a:lnTo>
                    <a:pt x="0"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9" name="Rectangle 771"/>
            <p:cNvSpPr>
              <a:spLocks noChangeArrowheads="1"/>
            </p:cNvSpPr>
            <p:nvPr userDrawn="1"/>
          </p:nvSpPr>
          <p:spPr bwMode="auto">
            <a:xfrm>
              <a:off x="11055350" y="4233863"/>
              <a:ext cx="481013" cy="111125"/>
            </a:xfrm>
            <a:prstGeom prst="rect">
              <a:avLst/>
            </a:prstGeom>
            <a:solidFill>
              <a:srgbClr val="F9C8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10" name="Rectangle 772"/>
            <p:cNvSpPr>
              <a:spLocks noChangeArrowheads="1"/>
            </p:cNvSpPr>
            <p:nvPr userDrawn="1"/>
          </p:nvSpPr>
          <p:spPr bwMode="auto">
            <a:xfrm>
              <a:off x="11295063" y="4233863"/>
              <a:ext cx="241300" cy="111125"/>
            </a:xfrm>
            <a:prstGeom prst="rect">
              <a:avLst/>
            </a:prstGeom>
            <a:solidFill>
              <a:srgbClr val="F9AB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11" name="Freeform 773"/>
            <p:cNvSpPr>
              <a:spLocks noEditPoints="1"/>
            </p:cNvSpPr>
            <p:nvPr userDrawn="1"/>
          </p:nvSpPr>
          <p:spPr bwMode="auto">
            <a:xfrm>
              <a:off x="10448925" y="2605088"/>
              <a:ext cx="1020763" cy="1020763"/>
            </a:xfrm>
            <a:custGeom>
              <a:avLst/>
              <a:gdLst>
                <a:gd name="T0" fmla="*/ 4 w 643"/>
                <a:gd name="T1" fmla="*/ 534 h 643"/>
                <a:gd name="T2" fmla="*/ 9 w 643"/>
                <a:gd name="T3" fmla="*/ 561 h 643"/>
                <a:gd name="T4" fmla="*/ 20 w 643"/>
                <a:gd name="T5" fmla="*/ 573 h 643"/>
                <a:gd name="T6" fmla="*/ 267 w 643"/>
                <a:gd name="T7" fmla="*/ 267 h 643"/>
                <a:gd name="T8" fmla="*/ 573 w 643"/>
                <a:gd name="T9" fmla="*/ 20 h 643"/>
                <a:gd name="T10" fmla="*/ 562 w 643"/>
                <a:gd name="T11" fmla="*/ 8 h 643"/>
                <a:gd name="T12" fmla="*/ 535 w 643"/>
                <a:gd name="T13" fmla="*/ 3 h 643"/>
                <a:gd name="T14" fmla="*/ 139 w 643"/>
                <a:gd name="T15" fmla="*/ 139 h 643"/>
                <a:gd name="T16" fmla="*/ 4 w 643"/>
                <a:gd name="T17" fmla="*/ 534 h 643"/>
                <a:gd name="T18" fmla="*/ 391 w 643"/>
                <a:gd name="T19" fmla="*/ 617 h 643"/>
                <a:gd name="T20" fmla="*/ 398 w 643"/>
                <a:gd name="T21" fmla="*/ 634 h 643"/>
                <a:gd name="T22" fmla="*/ 407 w 643"/>
                <a:gd name="T23" fmla="*/ 643 h 643"/>
                <a:gd name="T24" fmla="*/ 502 w 643"/>
                <a:gd name="T25" fmla="*/ 502 h 643"/>
                <a:gd name="T26" fmla="*/ 643 w 643"/>
                <a:gd name="T27" fmla="*/ 407 h 643"/>
                <a:gd name="T28" fmla="*/ 634 w 643"/>
                <a:gd name="T29" fmla="*/ 398 h 643"/>
                <a:gd name="T30" fmla="*/ 617 w 643"/>
                <a:gd name="T31" fmla="*/ 390 h 643"/>
                <a:gd name="T32" fmla="*/ 422 w 643"/>
                <a:gd name="T33" fmla="*/ 422 h 643"/>
                <a:gd name="T34" fmla="*/ 391 w 643"/>
                <a:gd name="T35" fmla="*/ 617 h 643"/>
                <a:gd name="T36" fmla="*/ 422 w 643"/>
                <a:gd name="T37" fmla="*/ 422 h 643"/>
                <a:gd name="T38" fmla="*/ 422 w 643"/>
                <a:gd name="T39" fmla="*/ 422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3" h="643">
                  <a:moveTo>
                    <a:pt x="4" y="534"/>
                  </a:moveTo>
                  <a:cubicBezTo>
                    <a:pt x="0" y="545"/>
                    <a:pt x="2" y="555"/>
                    <a:pt x="9" y="561"/>
                  </a:cubicBezTo>
                  <a:cubicBezTo>
                    <a:pt x="20" y="573"/>
                    <a:pt x="20" y="573"/>
                    <a:pt x="20" y="573"/>
                  </a:cubicBezTo>
                  <a:cubicBezTo>
                    <a:pt x="20" y="573"/>
                    <a:pt x="152" y="383"/>
                    <a:pt x="267" y="267"/>
                  </a:cubicBezTo>
                  <a:cubicBezTo>
                    <a:pt x="413" y="121"/>
                    <a:pt x="573" y="20"/>
                    <a:pt x="573" y="20"/>
                  </a:cubicBezTo>
                  <a:cubicBezTo>
                    <a:pt x="562" y="8"/>
                    <a:pt x="562" y="8"/>
                    <a:pt x="562" y="8"/>
                  </a:cubicBezTo>
                  <a:cubicBezTo>
                    <a:pt x="555" y="2"/>
                    <a:pt x="545" y="0"/>
                    <a:pt x="535" y="3"/>
                  </a:cubicBezTo>
                  <a:cubicBezTo>
                    <a:pt x="139" y="139"/>
                    <a:pt x="139" y="139"/>
                    <a:pt x="139" y="139"/>
                  </a:cubicBezTo>
                  <a:lnTo>
                    <a:pt x="4" y="534"/>
                  </a:lnTo>
                  <a:close/>
                  <a:moveTo>
                    <a:pt x="391" y="617"/>
                  </a:moveTo>
                  <a:cubicBezTo>
                    <a:pt x="390" y="622"/>
                    <a:pt x="393" y="629"/>
                    <a:pt x="398" y="634"/>
                  </a:cubicBezTo>
                  <a:cubicBezTo>
                    <a:pt x="407" y="643"/>
                    <a:pt x="407" y="643"/>
                    <a:pt x="407" y="643"/>
                  </a:cubicBezTo>
                  <a:cubicBezTo>
                    <a:pt x="407" y="643"/>
                    <a:pt x="453" y="551"/>
                    <a:pt x="502" y="502"/>
                  </a:cubicBezTo>
                  <a:cubicBezTo>
                    <a:pt x="565" y="440"/>
                    <a:pt x="643" y="407"/>
                    <a:pt x="643" y="407"/>
                  </a:cubicBezTo>
                  <a:cubicBezTo>
                    <a:pt x="634" y="398"/>
                    <a:pt x="634" y="398"/>
                    <a:pt x="634" y="398"/>
                  </a:cubicBezTo>
                  <a:cubicBezTo>
                    <a:pt x="629" y="393"/>
                    <a:pt x="623" y="390"/>
                    <a:pt x="617" y="390"/>
                  </a:cubicBezTo>
                  <a:cubicBezTo>
                    <a:pt x="422" y="422"/>
                    <a:pt x="422" y="422"/>
                    <a:pt x="422" y="422"/>
                  </a:cubicBezTo>
                  <a:lnTo>
                    <a:pt x="391" y="617"/>
                  </a:lnTo>
                  <a:close/>
                  <a:moveTo>
                    <a:pt x="422" y="422"/>
                  </a:moveTo>
                  <a:cubicBezTo>
                    <a:pt x="422" y="422"/>
                    <a:pt x="422" y="422"/>
                    <a:pt x="422" y="422"/>
                  </a:cubicBezTo>
                </a:path>
              </a:pathLst>
            </a:custGeom>
            <a:solidFill>
              <a:srgbClr val="429B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2" name="Freeform 774"/>
            <p:cNvSpPr>
              <a:spLocks noEditPoints="1"/>
            </p:cNvSpPr>
            <p:nvPr userDrawn="1"/>
          </p:nvSpPr>
          <p:spPr bwMode="auto">
            <a:xfrm>
              <a:off x="10448925" y="2825750"/>
              <a:ext cx="796925" cy="798513"/>
            </a:xfrm>
            <a:custGeom>
              <a:avLst/>
              <a:gdLst>
                <a:gd name="T0" fmla="*/ 4 w 502"/>
                <a:gd name="T1" fmla="*/ 395 h 503"/>
                <a:gd name="T2" fmla="*/ 9 w 502"/>
                <a:gd name="T3" fmla="*/ 422 h 503"/>
                <a:gd name="T4" fmla="*/ 20 w 502"/>
                <a:gd name="T5" fmla="*/ 434 h 503"/>
                <a:gd name="T6" fmla="*/ 267 w 502"/>
                <a:gd name="T7" fmla="*/ 128 h 503"/>
                <a:gd name="T8" fmla="*/ 139 w 502"/>
                <a:gd name="T9" fmla="*/ 0 h 503"/>
                <a:gd name="T10" fmla="*/ 4 w 502"/>
                <a:gd name="T11" fmla="*/ 395 h 503"/>
                <a:gd name="T12" fmla="*/ 391 w 502"/>
                <a:gd name="T13" fmla="*/ 478 h 503"/>
                <a:gd name="T14" fmla="*/ 398 w 502"/>
                <a:gd name="T15" fmla="*/ 495 h 503"/>
                <a:gd name="T16" fmla="*/ 407 w 502"/>
                <a:gd name="T17" fmla="*/ 503 h 503"/>
                <a:gd name="T18" fmla="*/ 502 w 502"/>
                <a:gd name="T19" fmla="*/ 363 h 503"/>
                <a:gd name="T20" fmla="*/ 422 w 502"/>
                <a:gd name="T21" fmla="*/ 283 h 503"/>
                <a:gd name="T22" fmla="*/ 391 w 502"/>
                <a:gd name="T23" fmla="*/ 478 h 503"/>
                <a:gd name="T24" fmla="*/ 391 w 502"/>
                <a:gd name="T25" fmla="*/ 478 h 503"/>
                <a:gd name="T26" fmla="*/ 391 w 502"/>
                <a:gd name="T27" fmla="*/ 478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2" h="503">
                  <a:moveTo>
                    <a:pt x="4" y="395"/>
                  </a:moveTo>
                  <a:cubicBezTo>
                    <a:pt x="0" y="406"/>
                    <a:pt x="2" y="416"/>
                    <a:pt x="9" y="422"/>
                  </a:cubicBezTo>
                  <a:cubicBezTo>
                    <a:pt x="20" y="434"/>
                    <a:pt x="20" y="434"/>
                    <a:pt x="20" y="434"/>
                  </a:cubicBezTo>
                  <a:cubicBezTo>
                    <a:pt x="20" y="434"/>
                    <a:pt x="152" y="244"/>
                    <a:pt x="267" y="128"/>
                  </a:cubicBezTo>
                  <a:cubicBezTo>
                    <a:pt x="139" y="0"/>
                    <a:pt x="139" y="0"/>
                    <a:pt x="139" y="0"/>
                  </a:cubicBezTo>
                  <a:cubicBezTo>
                    <a:pt x="4" y="395"/>
                    <a:pt x="4" y="395"/>
                    <a:pt x="4" y="395"/>
                  </a:cubicBezTo>
                  <a:close/>
                  <a:moveTo>
                    <a:pt x="391" y="478"/>
                  </a:moveTo>
                  <a:cubicBezTo>
                    <a:pt x="390" y="483"/>
                    <a:pt x="393" y="490"/>
                    <a:pt x="398" y="495"/>
                  </a:cubicBezTo>
                  <a:cubicBezTo>
                    <a:pt x="407" y="503"/>
                    <a:pt x="407" y="503"/>
                    <a:pt x="407" y="503"/>
                  </a:cubicBezTo>
                  <a:cubicBezTo>
                    <a:pt x="407" y="503"/>
                    <a:pt x="453" y="412"/>
                    <a:pt x="502" y="363"/>
                  </a:cubicBezTo>
                  <a:cubicBezTo>
                    <a:pt x="422" y="283"/>
                    <a:pt x="422" y="283"/>
                    <a:pt x="422" y="283"/>
                  </a:cubicBezTo>
                  <a:cubicBezTo>
                    <a:pt x="391" y="478"/>
                    <a:pt x="391" y="478"/>
                    <a:pt x="391" y="478"/>
                  </a:cubicBezTo>
                  <a:close/>
                  <a:moveTo>
                    <a:pt x="391" y="478"/>
                  </a:moveTo>
                  <a:cubicBezTo>
                    <a:pt x="391" y="478"/>
                    <a:pt x="391" y="478"/>
                    <a:pt x="391" y="478"/>
                  </a:cubicBezTo>
                </a:path>
              </a:pathLst>
            </a:custGeom>
            <a:solidFill>
              <a:srgbClr val="1A7F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3" name="Freeform 775"/>
            <p:cNvSpPr>
              <a:spLocks noEditPoints="1"/>
            </p:cNvSpPr>
            <p:nvPr userDrawn="1"/>
          </p:nvSpPr>
          <p:spPr bwMode="auto">
            <a:xfrm>
              <a:off x="10393363" y="2547938"/>
              <a:ext cx="1052513" cy="1054100"/>
            </a:xfrm>
            <a:custGeom>
              <a:avLst/>
              <a:gdLst>
                <a:gd name="T0" fmla="*/ 86 w 663"/>
                <a:gd name="T1" fmla="*/ 189 h 664"/>
                <a:gd name="T2" fmla="*/ 28 w 663"/>
                <a:gd name="T3" fmla="*/ 29 h 664"/>
                <a:gd name="T4" fmla="*/ 188 w 663"/>
                <a:gd name="T5" fmla="*/ 87 h 664"/>
                <a:gd name="T6" fmla="*/ 480 w 663"/>
                <a:gd name="T7" fmla="*/ 378 h 664"/>
                <a:gd name="T8" fmla="*/ 635 w 663"/>
                <a:gd name="T9" fmla="*/ 636 h 664"/>
                <a:gd name="T10" fmla="*/ 378 w 663"/>
                <a:gd name="T11" fmla="*/ 480 h 664"/>
                <a:gd name="T12" fmla="*/ 86 w 663"/>
                <a:gd name="T13" fmla="*/ 189 h 664"/>
                <a:gd name="T14" fmla="*/ 86 w 663"/>
                <a:gd name="T15" fmla="*/ 189 h 664"/>
                <a:gd name="T16" fmla="*/ 86 w 663"/>
                <a:gd name="T17" fmla="*/ 189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3" h="664">
                  <a:moveTo>
                    <a:pt x="86" y="189"/>
                  </a:moveTo>
                  <a:cubicBezTo>
                    <a:pt x="58" y="161"/>
                    <a:pt x="0" y="57"/>
                    <a:pt x="28" y="29"/>
                  </a:cubicBezTo>
                  <a:cubicBezTo>
                    <a:pt x="56" y="0"/>
                    <a:pt x="160" y="59"/>
                    <a:pt x="188" y="87"/>
                  </a:cubicBezTo>
                  <a:cubicBezTo>
                    <a:pt x="480" y="378"/>
                    <a:pt x="480" y="378"/>
                    <a:pt x="480" y="378"/>
                  </a:cubicBezTo>
                  <a:cubicBezTo>
                    <a:pt x="508" y="406"/>
                    <a:pt x="663" y="608"/>
                    <a:pt x="635" y="636"/>
                  </a:cubicBezTo>
                  <a:cubicBezTo>
                    <a:pt x="607" y="664"/>
                    <a:pt x="406" y="508"/>
                    <a:pt x="378" y="480"/>
                  </a:cubicBezTo>
                  <a:cubicBezTo>
                    <a:pt x="86" y="189"/>
                    <a:pt x="86" y="189"/>
                    <a:pt x="86" y="189"/>
                  </a:cubicBezTo>
                  <a:close/>
                  <a:moveTo>
                    <a:pt x="86" y="189"/>
                  </a:moveTo>
                  <a:cubicBezTo>
                    <a:pt x="86" y="189"/>
                    <a:pt x="86" y="189"/>
                    <a:pt x="86" y="189"/>
                  </a:cubicBezTo>
                </a:path>
              </a:pathLst>
            </a:custGeom>
            <a:solidFill>
              <a:srgbClr val="83C6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4" name="Freeform 776"/>
            <p:cNvSpPr>
              <a:spLocks noEditPoints="1"/>
            </p:cNvSpPr>
            <p:nvPr userDrawn="1"/>
          </p:nvSpPr>
          <p:spPr bwMode="auto">
            <a:xfrm>
              <a:off x="10472738" y="2628900"/>
              <a:ext cx="142875" cy="142875"/>
            </a:xfrm>
            <a:custGeom>
              <a:avLst/>
              <a:gdLst>
                <a:gd name="T0" fmla="*/ 0 w 90"/>
                <a:gd name="T1" fmla="*/ 39 h 90"/>
                <a:gd name="T2" fmla="*/ 39 w 90"/>
                <a:gd name="T3" fmla="*/ 0 h 90"/>
                <a:gd name="T4" fmla="*/ 90 w 90"/>
                <a:gd name="T5" fmla="*/ 32 h 90"/>
                <a:gd name="T6" fmla="*/ 32 w 90"/>
                <a:gd name="T7" fmla="*/ 90 h 90"/>
                <a:gd name="T8" fmla="*/ 0 w 90"/>
                <a:gd name="T9" fmla="*/ 39 h 90"/>
                <a:gd name="T10" fmla="*/ 32 w 90"/>
                <a:gd name="T11" fmla="*/ 90 h 90"/>
                <a:gd name="T12" fmla="*/ 32 w 9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90" h="90">
                  <a:moveTo>
                    <a:pt x="0" y="39"/>
                  </a:moveTo>
                  <a:lnTo>
                    <a:pt x="39" y="0"/>
                  </a:lnTo>
                  <a:lnTo>
                    <a:pt x="90" y="32"/>
                  </a:lnTo>
                  <a:lnTo>
                    <a:pt x="32" y="90"/>
                  </a:lnTo>
                  <a:lnTo>
                    <a:pt x="0" y="39"/>
                  </a:lnTo>
                  <a:close/>
                  <a:moveTo>
                    <a:pt x="32" y="90"/>
                  </a:moveTo>
                  <a:lnTo>
                    <a:pt x="32" y="90"/>
                  </a:lnTo>
                  <a:close/>
                </a:path>
              </a:pathLst>
            </a:custGeom>
            <a:solidFill>
              <a:srgbClr val="F9C8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5" name="Freeform 777"/>
            <p:cNvSpPr>
              <a:spLocks noEditPoints="1"/>
            </p:cNvSpPr>
            <p:nvPr userDrawn="1"/>
          </p:nvSpPr>
          <p:spPr bwMode="auto">
            <a:xfrm>
              <a:off x="10472738" y="2628900"/>
              <a:ext cx="142875" cy="142875"/>
            </a:xfrm>
            <a:custGeom>
              <a:avLst/>
              <a:gdLst>
                <a:gd name="T0" fmla="*/ 0 w 90"/>
                <a:gd name="T1" fmla="*/ 39 h 90"/>
                <a:gd name="T2" fmla="*/ 39 w 90"/>
                <a:gd name="T3" fmla="*/ 0 h 90"/>
                <a:gd name="T4" fmla="*/ 90 w 90"/>
                <a:gd name="T5" fmla="*/ 32 h 90"/>
                <a:gd name="T6" fmla="*/ 32 w 90"/>
                <a:gd name="T7" fmla="*/ 90 h 90"/>
                <a:gd name="T8" fmla="*/ 0 w 90"/>
                <a:gd name="T9" fmla="*/ 39 h 90"/>
                <a:gd name="T10" fmla="*/ 32 w 90"/>
                <a:gd name="T11" fmla="*/ 90 h 90"/>
                <a:gd name="T12" fmla="*/ 32 w 9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90" h="90">
                  <a:moveTo>
                    <a:pt x="0" y="39"/>
                  </a:moveTo>
                  <a:lnTo>
                    <a:pt x="39" y="0"/>
                  </a:lnTo>
                  <a:lnTo>
                    <a:pt x="90" y="32"/>
                  </a:lnTo>
                  <a:lnTo>
                    <a:pt x="32" y="90"/>
                  </a:lnTo>
                  <a:lnTo>
                    <a:pt x="0" y="39"/>
                  </a:lnTo>
                  <a:moveTo>
                    <a:pt x="32" y="90"/>
                  </a:moveTo>
                  <a:lnTo>
                    <a:pt x="32" y="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6" name="Freeform 778"/>
            <p:cNvSpPr>
              <a:spLocks noEditPoints="1"/>
            </p:cNvSpPr>
            <p:nvPr userDrawn="1"/>
          </p:nvSpPr>
          <p:spPr bwMode="auto">
            <a:xfrm>
              <a:off x="10472738" y="2659063"/>
              <a:ext cx="96838" cy="112713"/>
            </a:xfrm>
            <a:custGeom>
              <a:avLst/>
              <a:gdLst>
                <a:gd name="T0" fmla="*/ 20 w 61"/>
                <a:gd name="T1" fmla="*/ 0 h 71"/>
                <a:gd name="T2" fmla="*/ 0 w 61"/>
                <a:gd name="T3" fmla="*/ 20 h 71"/>
                <a:gd name="T4" fmla="*/ 32 w 61"/>
                <a:gd name="T5" fmla="*/ 71 h 71"/>
                <a:gd name="T6" fmla="*/ 61 w 61"/>
                <a:gd name="T7" fmla="*/ 42 h 71"/>
                <a:gd name="T8" fmla="*/ 20 w 61"/>
                <a:gd name="T9" fmla="*/ 0 h 71"/>
                <a:gd name="T10" fmla="*/ 61 w 61"/>
                <a:gd name="T11" fmla="*/ 42 h 71"/>
                <a:gd name="T12" fmla="*/ 61 w 61"/>
                <a:gd name="T13" fmla="*/ 42 h 71"/>
              </a:gdLst>
              <a:ahLst/>
              <a:cxnLst>
                <a:cxn ang="0">
                  <a:pos x="T0" y="T1"/>
                </a:cxn>
                <a:cxn ang="0">
                  <a:pos x="T2" y="T3"/>
                </a:cxn>
                <a:cxn ang="0">
                  <a:pos x="T4" y="T5"/>
                </a:cxn>
                <a:cxn ang="0">
                  <a:pos x="T6" y="T7"/>
                </a:cxn>
                <a:cxn ang="0">
                  <a:pos x="T8" y="T9"/>
                </a:cxn>
                <a:cxn ang="0">
                  <a:pos x="T10" y="T11"/>
                </a:cxn>
                <a:cxn ang="0">
                  <a:pos x="T12" y="T13"/>
                </a:cxn>
              </a:cxnLst>
              <a:rect l="0" t="0" r="r" b="b"/>
              <a:pathLst>
                <a:path w="61" h="71">
                  <a:moveTo>
                    <a:pt x="20" y="0"/>
                  </a:moveTo>
                  <a:lnTo>
                    <a:pt x="0" y="20"/>
                  </a:lnTo>
                  <a:lnTo>
                    <a:pt x="32" y="71"/>
                  </a:lnTo>
                  <a:lnTo>
                    <a:pt x="61" y="42"/>
                  </a:lnTo>
                  <a:lnTo>
                    <a:pt x="20" y="0"/>
                  </a:lnTo>
                  <a:close/>
                  <a:moveTo>
                    <a:pt x="61" y="42"/>
                  </a:moveTo>
                  <a:lnTo>
                    <a:pt x="61" y="42"/>
                  </a:lnTo>
                  <a:close/>
                </a:path>
              </a:pathLst>
            </a:custGeom>
            <a:solidFill>
              <a:srgbClr val="FFB10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7" name="Freeform 779"/>
            <p:cNvSpPr>
              <a:spLocks noEditPoints="1"/>
            </p:cNvSpPr>
            <p:nvPr userDrawn="1"/>
          </p:nvSpPr>
          <p:spPr bwMode="auto">
            <a:xfrm>
              <a:off x="10472738" y="2659063"/>
              <a:ext cx="96838" cy="112713"/>
            </a:xfrm>
            <a:custGeom>
              <a:avLst/>
              <a:gdLst>
                <a:gd name="T0" fmla="*/ 20 w 61"/>
                <a:gd name="T1" fmla="*/ 0 h 71"/>
                <a:gd name="T2" fmla="*/ 0 w 61"/>
                <a:gd name="T3" fmla="*/ 20 h 71"/>
                <a:gd name="T4" fmla="*/ 32 w 61"/>
                <a:gd name="T5" fmla="*/ 71 h 71"/>
                <a:gd name="T6" fmla="*/ 61 w 61"/>
                <a:gd name="T7" fmla="*/ 42 h 71"/>
                <a:gd name="T8" fmla="*/ 20 w 61"/>
                <a:gd name="T9" fmla="*/ 0 h 71"/>
                <a:gd name="T10" fmla="*/ 61 w 61"/>
                <a:gd name="T11" fmla="*/ 42 h 71"/>
                <a:gd name="T12" fmla="*/ 61 w 61"/>
                <a:gd name="T13" fmla="*/ 42 h 71"/>
              </a:gdLst>
              <a:ahLst/>
              <a:cxnLst>
                <a:cxn ang="0">
                  <a:pos x="T0" y="T1"/>
                </a:cxn>
                <a:cxn ang="0">
                  <a:pos x="T2" y="T3"/>
                </a:cxn>
                <a:cxn ang="0">
                  <a:pos x="T4" y="T5"/>
                </a:cxn>
                <a:cxn ang="0">
                  <a:pos x="T6" y="T7"/>
                </a:cxn>
                <a:cxn ang="0">
                  <a:pos x="T8" y="T9"/>
                </a:cxn>
                <a:cxn ang="0">
                  <a:pos x="T10" y="T11"/>
                </a:cxn>
                <a:cxn ang="0">
                  <a:pos x="T12" y="T13"/>
                </a:cxn>
              </a:cxnLst>
              <a:rect l="0" t="0" r="r" b="b"/>
              <a:pathLst>
                <a:path w="61" h="71">
                  <a:moveTo>
                    <a:pt x="20" y="0"/>
                  </a:moveTo>
                  <a:lnTo>
                    <a:pt x="0" y="20"/>
                  </a:lnTo>
                  <a:lnTo>
                    <a:pt x="32" y="71"/>
                  </a:lnTo>
                  <a:lnTo>
                    <a:pt x="61" y="42"/>
                  </a:lnTo>
                  <a:lnTo>
                    <a:pt x="20" y="0"/>
                  </a:lnTo>
                  <a:moveTo>
                    <a:pt x="61" y="42"/>
                  </a:moveTo>
                  <a:lnTo>
                    <a:pt x="61" y="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8" name="Rectangle 780"/>
            <p:cNvSpPr>
              <a:spLocks noChangeArrowheads="1"/>
            </p:cNvSpPr>
            <p:nvPr userDrawn="1"/>
          </p:nvSpPr>
          <p:spPr bwMode="auto">
            <a:xfrm>
              <a:off x="10034588" y="4332288"/>
              <a:ext cx="338138" cy="1492250"/>
            </a:xfrm>
            <a:prstGeom prst="rect">
              <a:avLst/>
            </a:prstGeom>
            <a:solidFill>
              <a:srgbClr val="1A7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19" name="Rectangle 781"/>
            <p:cNvSpPr>
              <a:spLocks noChangeArrowheads="1"/>
            </p:cNvSpPr>
            <p:nvPr userDrawn="1"/>
          </p:nvSpPr>
          <p:spPr bwMode="auto">
            <a:xfrm>
              <a:off x="10372725" y="4332288"/>
              <a:ext cx="925513" cy="1492250"/>
            </a:xfrm>
            <a:prstGeom prst="rect">
              <a:avLst/>
            </a:prstGeom>
            <a:solidFill>
              <a:srgbClr val="429B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20" name="Rectangle 782"/>
            <p:cNvSpPr>
              <a:spLocks noChangeArrowheads="1"/>
            </p:cNvSpPr>
            <p:nvPr userDrawn="1"/>
          </p:nvSpPr>
          <p:spPr bwMode="auto">
            <a:xfrm>
              <a:off x="10372725" y="5513388"/>
              <a:ext cx="925513" cy="311150"/>
            </a:xfrm>
            <a:prstGeom prst="rect">
              <a:avLst/>
            </a:prstGeom>
            <a:solidFill>
              <a:srgbClr val="2D41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21" name="Rectangle 783"/>
            <p:cNvSpPr>
              <a:spLocks noChangeArrowheads="1"/>
            </p:cNvSpPr>
            <p:nvPr userDrawn="1"/>
          </p:nvSpPr>
          <p:spPr bwMode="auto">
            <a:xfrm>
              <a:off x="10139363" y="5513388"/>
              <a:ext cx="1125538" cy="273050"/>
            </a:xfrm>
            <a:prstGeom prst="rect">
              <a:avLst/>
            </a:prstGeom>
            <a:solidFill>
              <a:srgbClr val="FC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22" name="Freeform 784"/>
            <p:cNvSpPr>
              <a:spLocks noEditPoints="1"/>
            </p:cNvSpPr>
            <p:nvPr userDrawn="1"/>
          </p:nvSpPr>
          <p:spPr bwMode="auto">
            <a:xfrm>
              <a:off x="10212388" y="5561013"/>
              <a:ext cx="998538" cy="177800"/>
            </a:xfrm>
            <a:custGeom>
              <a:avLst/>
              <a:gdLst>
                <a:gd name="T0" fmla="*/ 0 w 629"/>
                <a:gd name="T1" fmla="*/ 0 h 112"/>
                <a:gd name="T2" fmla="*/ 629 w 629"/>
                <a:gd name="T3" fmla="*/ 0 h 112"/>
                <a:gd name="T4" fmla="*/ 629 w 629"/>
                <a:gd name="T5" fmla="*/ 23 h 112"/>
                <a:gd name="T6" fmla="*/ 0 w 629"/>
                <a:gd name="T7" fmla="*/ 23 h 112"/>
                <a:gd name="T8" fmla="*/ 0 w 629"/>
                <a:gd name="T9" fmla="*/ 0 h 112"/>
                <a:gd name="T10" fmla="*/ 0 w 629"/>
                <a:gd name="T11" fmla="*/ 45 h 112"/>
                <a:gd name="T12" fmla="*/ 629 w 629"/>
                <a:gd name="T13" fmla="*/ 45 h 112"/>
                <a:gd name="T14" fmla="*/ 629 w 629"/>
                <a:gd name="T15" fmla="*/ 67 h 112"/>
                <a:gd name="T16" fmla="*/ 0 w 629"/>
                <a:gd name="T17" fmla="*/ 67 h 112"/>
                <a:gd name="T18" fmla="*/ 0 w 629"/>
                <a:gd name="T19" fmla="*/ 45 h 112"/>
                <a:gd name="T20" fmla="*/ 0 w 629"/>
                <a:gd name="T21" fmla="*/ 89 h 112"/>
                <a:gd name="T22" fmla="*/ 629 w 629"/>
                <a:gd name="T23" fmla="*/ 89 h 112"/>
                <a:gd name="T24" fmla="*/ 629 w 629"/>
                <a:gd name="T25" fmla="*/ 112 h 112"/>
                <a:gd name="T26" fmla="*/ 0 w 629"/>
                <a:gd name="T27" fmla="*/ 112 h 112"/>
                <a:gd name="T28" fmla="*/ 0 w 629"/>
                <a:gd name="T29" fmla="*/ 89 h 112"/>
                <a:gd name="T30" fmla="*/ 0 w 629"/>
                <a:gd name="T31" fmla="*/ 89 h 112"/>
                <a:gd name="T32" fmla="*/ 0 w 629"/>
                <a:gd name="T33" fmla="*/ 8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9" h="112">
                  <a:moveTo>
                    <a:pt x="0" y="0"/>
                  </a:moveTo>
                  <a:lnTo>
                    <a:pt x="629" y="0"/>
                  </a:lnTo>
                  <a:lnTo>
                    <a:pt x="629" y="23"/>
                  </a:lnTo>
                  <a:lnTo>
                    <a:pt x="0" y="23"/>
                  </a:lnTo>
                  <a:lnTo>
                    <a:pt x="0" y="0"/>
                  </a:lnTo>
                  <a:close/>
                  <a:moveTo>
                    <a:pt x="0" y="45"/>
                  </a:moveTo>
                  <a:lnTo>
                    <a:pt x="629" y="45"/>
                  </a:lnTo>
                  <a:lnTo>
                    <a:pt x="629" y="67"/>
                  </a:lnTo>
                  <a:lnTo>
                    <a:pt x="0" y="67"/>
                  </a:lnTo>
                  <a:lnTo>
                    <a:pt x="0" y="45"/>
                  </a:lnTo>
                  <a:close/>
                  <a:moveTo>
                    <a:pt x="0" y="89"/>
                  </a:moveTo>
                  <a:lnTo>
                    <a:pt x="629" y="89"/>
                  </a:lnTo>
                  <a:lnTo>
                    <a:pt x="629" y="112"/>
                  </a:lnTo>
                  <a:lnTo>
                    <a:pt x="0" y="112"/>
                  </a:lnTo>
                  <a:lnTo>
                    <a:pt x="0" y="89"/>
                  </a:lnTo>
                  <a:close/>
                  <a:moveTo>
                    <a:pt x="0" y="89"/>
                  </a:moveTo>
                  <a:lnTo>
                    <a:pt x="0" y="89"/>
                  </a:lnTo>
                  <a:close/>
                </a:path>
              </a:pathLst>
            </a:custGeom>
            <a:solidFill>
              <a:srgbClr val="D2ED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3" name="Freeform 785"/>
            <p:cNvSpPr>
              <a:spLocks noEditPoints="1"/>
            </p:cNvSpPr>
            <p:nvPr userDrawn="1"/>
          </p:nvSpPr>
          <p:spPr bwMode="auto">
            <a:xfrm>
              <a:off x="10212388" y="5561013"/>
              <a:ext cx="998538" cy="177800"/>
            </a:xfrm>
            <a:custGeom>
              <a:avLst/>
              <a:gdLst>
                <a:gd name="T0" fmla="*/ 0 w 629"/>
                <a:gd name="T1" fmla="*/ 0 h 112"/>
                <a:gd name="T2" fmla="*/ 629 w 629"/>
                <a:gd name="T3" fmla="*/ 0 h 112"/>
                <a:gd name="T4" fmla="*/ 629 w 629"/>
                <a:gd name="T5" fmla="*/ 23 h 112"/>
                <a:gd name="T6" fmla="*/ 0 w 629"/>
                <a:gd name="T7" fmla="*/ 23 h 112"/>
                <a:gd name="T8" fmla="*/ 0 w 629"/>
                <a:gd name="T9" fmla="*/ 0 h 112"/>
                <a:gd name="T10" fmla="*/ 0 w 629"/>
                <a:gd name="T11" fmla="*/ 45 h 112"/>
                <a:gd name="T12" fmla="*/ 629 w 629"/>
                <a:gd name="T13" fmla="*/ 45 h 112"/>
                <a:gd name="T14" fmla="*/ 629 w 629"/>
                <a:gd name="T15" fmla="*/ 67 h 112"/>
                <a:gd name="T16" fmla="*/ 0 w 629"/>
                <a:gd name="T17" fmla="*/ 67 h 112"/>
                <a:gd name="T18" fmla="*/ 0 w 629"/>
                <a:gd name="T19" fmla="*/ 45 h 112"/>
                <a:gd name="T20" fmla="*/ 0 w 629"/>
                <a:gd name="T21" fmla="*/ 89 h 112"/>
                <a:gd name="T22" fmla="*/ 629 w 629"/>
                <a:gd name="T23" fmla="*/ 89 h 112"/>
                <a:gd name="T24" fmla="*/ 629 w 629"/>
                <a:gd name="T25" fmla="*/ 112 h 112"/>
                <a:gd name="T26" fmla="*/ 0 w 629"/>
                <a:gd name="T27" fmla="*/ 112 h 112"/>
                <a:gd name="T28" fmla="*/ 0 w 629"/>
                <a:gd name="T29" fmla="*/ 89 h 112"/>
                <a:gd name="T30" fmla="*/ 0 w 629"/>
                <a:gd name="T31" fmla="*/ 89 h 112"/>
                <a:gd name="T32" fmla="*/ 0 w 629"/>
                <a:gd name="T33" fmla="*/ 8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9" h="112">
                  <a:moveTo>
                    <a:pt x="0" y="0"/>
                  </a:moveTo>
                  <a:lnTo>
                    <a:pt x="629" y="0"/>
                  </a:lnTo>
                  <a:lnTo>
                    <a:pt x="629" y="23"/>
                  </a:lnTo>
                  <a:lnTo>
                    <a:pt x="0" y="23"/>
                  </a:lnTo>
                  <a:lnTo>
                    <a:pt x="0" y="0"/>
                  </a:lnTo>
                  <a:moveTo>
                    <a:pt x="0" y="45"/>
                  </a:moveTo>
                  <a:lnTo>
                    <a:pt x="629" y="45"/>
                  </a:lnTo>
                  <a:lnTo>
                    <a:pt x="629" y="67"/>
                  </a:lnTo>
                  <a:lnTo>
                    <a:pt x="0" y="67"/>
                  </a:lnTo>
                  <a:lnTo>
                    <a:pt x="0" y="45"/>
                  </a:lnTo>
                  <a:moveTo>
                    <a:pt x="0" y="89"/>
                  </a:moveTo>
                  <a:lnTo>
                    <a:pt x="629" y="89"/>
                  </a:lnTo>
                  <a:lnTo>
                    <a:pt x="629" y="112"/>
                  </a:lnTo>
                  <a:lnTo>
                    <a:pt x="0" y="112"/>
                  </a:lnTo>
                  <a:lnTo>
                    <a:pt x="0" y="89"/>
                  </a:lnTo>
                  <a:moveTo>
                    <a:pt x="0" y="89"/>
                  </a:moveTo>
                  <a:lnTo>
                    <a:pt x="0"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4" name="Rectangle 786"/>
            <p:cNvSpPr>
              <a:spLocks noChangeArrowheads="1"/>
            </p:cNvSpPr>
            <p:nvPr userDrawn="1"/>
          </p:nvSpPr>
          <p:spPr bwMode="auto">
            <a:xfrm>
              <a:off x="10583863" y="4576763"/>
              <a:ext cx="481013" cy="112713"/>
            </a:xfrm>
            <a:prstGeom prst="rect">
              <a:avLst/>
            </a:prstGeom>
            <a:solidFill>
              <a:srgbClr val="F9C8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25" name="Rectangle 787"/>
            <p:cNvSpPr>
              <a:spLocks noChangeArrowheads="1"/>
            </p:cNvSpPr>
            <p:nvPr userDrawn="1"/>
          </p:nvSpPr>
          <p:spPr bwMode="auto">
            <a:xfrm>
              <a:off x="10825163" y="4576763"/>
              <a:ext cx="239713" cy="112713"/>
            </a:xfrm>
            <a:prstGeom prst="rect">
              <a:avLst/>
            </a:prstGeom>
            <a:solidFill>
              <a:srgbClr val="F9AB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26" name="Freeform 788"/>
            <p:cNvSpPr/>
            <p:nvPr userDrawn="1"/>
          </p:nvSpPr>
          <p:spPr bwMode="auto">
            <a:xfrm>
              <a:off x="5788025" y="2968625"/>
              <a:ext cx="1035050" cy="450850"/>
            </a:xfrm>
            <a:custGeom>
              <a:avLst/>
              <a:gdLst>
                <a:gd name="T0" fmla="*/ 324 w 652"/>
                <a:gd name="T1" fmla="*/ 0 h 284"/>
                <a:gd name="T2" fmla="*/ 0 w 652"/>
                <a:gd name="T3" fmla="*/ 142 h 284"/>
                <a:gd name="T4" fmla="*/ 324 w 652"/>
                <a:gd name="T5" fmla="*/ 284 h 284"/>
                <a:gd name="T6" fmla="*/ 652 w 652"/>
                <a:gd name="T7" fmla="*/ 142 h 284"/>
                <a:gd name="T8" fmla="*/ 324 w 652"/>
                <a:gd name="T9" fmla="*/ 0 h 284"/>
              </a:gdLst>
              <a:ahLst/>
              <a:cxnLst>
                <a:cxn ang="0">
                  <a:pos x="T0" y="T1"/>
                </a:cxn>
                <a:cxn ang="0">
                  <a:pos x="T2" y="T3"/>
                </a:cxn>
                <a:cxn ang="0">
                  <a:pos x="T4" y="T5"/>
                </a:cxn>
                <a:cxn ang="0">
                  <a:pos x="T6" y="T7"/>
                </a:cxn>
                <a:cxn ang="0">
                  <a:pos x="T8" y="T9"/>
                </a:cxn>
              </a:cxnLst>
              <a:rect l="0" t="0" r="r" b="b"/>
              <a:pathLst>
                <a:path w="652" h="284">
                  <a:moveTo>
                    <a:pt x="324" y="0"/>
                  </a:moveTo>
                  <a:lnTo>
                    <a:pt x="0" y="142"/>
                  </a:lnTo>
                  <a:lnTo>
                    <a:pt x="324" y="284"/>
                  </a:lnTo>
                  <a:lnTo>
                    <a:pt x="652" y="142"/>
                  </a:lnTo>
                  <a:lnTo>
                    <a:pt x="324" y="0"/>
                  </a:lnTo>
                  <a:close/>
                </a:path>
              </a:pathLst>
            </a:custGeom>
            <a:solidFill>
              <a:srgbClr val="83C6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7" name="Freeform 789"/>
            <p:cNvSpPr/>
            <p:nvPr userDrawn="1"/>
          </p:nvSpPr>
          <p:spPr bwMode="auto">
            <a:xfrm>
              <a:off x="5929313" y="3255963"/>
              <a:ext cx="373063" cy="449263"/>
            </a:xfrm>
            <a:custGeom>
              <a:avLst/>
              <a:gdLst>
                <a:gd name="T0" fmla="*/ 0 w 235"/>
                <a:gd name="T1" fmla="*/ 0 h 283"/>
                <a:gd name="T2" fmla="*/ 0 w 235"/>
                <a:gd name="T3" fmla="*/ 146 h 283"/>
                <a:gd name="T4" fmla="*/ 235 w 235"/>
                <a:gd name="T5" fmla="*/ 283 h 283"/>
                <a:gd name="T6" fmla="*/ 235 w 235"/>
                <a:gd name="T7" fmla="*/ 283 h 283"/>
                <a:gd name="T8" fmla="*/ 235 w 235"/>
                <a:gd name="T9" fmla="*/ 103 h 283"/>
                <a:gd name="T10" fmla="*/ 0 w 235"/>
                <a:gd name="T11" fmla="*/ 0 h 283"/>
              </a:gdLst>
              <a:ahLst/>
              <a:cxnLst>
                <a:cxn ang="0">
                  <a:pos x="T0" y="T1"/>
                </a:cxn>
                <a:cxn ang="0">
                  <a:pos x="T2" y="T3"/>
                </a:cxn>
                <a:cxn ang="0">
                  <a:pos x="T4" y="T5"/>
                </a:cxn>
                <a:cxn ang="0">
                  <a:pos x="T6" y="T7"/>
                </a:cxn>
                <a:cxn ang="0">
                  <a:pos x="T8" y="T9"/>
                </a:cxn>
                <a:cxn ang="0">
                  <a:pos x="T10" y="T11"/>
                </a:cxn>
              </a:cxnLst>
              <a:rect l="0" t="0" r="r" b="b"/>
              <a:pathLst>
                <a:path w="235" h="283">
                  <a:moveTo>
                    <a:pt x="0" y="0"/>
                  </a:moveTo>
                  <a:lnTo>
                    <a:pt x="0" y="146"/>
                  </a:lnTo>
                  <a:lnTo>
                    <a:pt x="235" y="283"/>
                  </a:lnTo>
                  <a:lnTo>
                    <a:pt x="235" y="283"/>
                  </a:lnTo>
                  <a:lnTo>
                    <a:pt x="235" y="103"/>
                  </a:lnTo>
                  <a:lnTo>
                    <a:pt x="0" y="0"/>
                  </a:lnTo>
                  <a:close/>
                </a:path>
              </a:pathLst>
            </a:custGeom>
            <a:solidFill>
              <a:srgbClr val="429B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8" name="Freeform 790"/>
            <p:cNvSpPr/>
            <p:nvPr userDrawn="1"/>
          </p:nvSpPr>
          <p:spPr bwMode="auto">
            <a:xfrm>
              <a:off x="6302375" y="3259138"/>
              <a:ext cx="368300" cy="446088"/>
            </a:xfrm>
            <a:custGeom>
              <a:avLst/>
              <a:gdLst>
                <a:gd name="T0" fmla="*/ 0 w 232"/>
                <a:gd name="T1" fmla="*/ 101 h 281"/>
                <a:gd name="T2" fmla="*/ 0 w 232"/>
                <a:gd name="T3" fmla="*/ 281 h 281"/>
                <a:gd name="T4" fmla="*/ 232 w 232"/>
                <a:gd name="T5" fmla="*/ 139 h 281"/>
                <a:gd name="T6" fmla="*/ 232 w 232"/>
                <a:gd name="T7" fmla="*/ 0 h 281"/>
                <a:gd name="T8" fmla="*/ 0 w 232"/>
                <a:gd name="T9" fmla="*/ 101 h 281"/>
              </a:gdLst>
              <a:ahLst/>
              <a:cxnLst>
                <a:cxn ang="0">
                  <a:pos x="T0" y="T1"/>
                </a:cxn>
                <a:cxn ang="0">
                  <a:pos x="T2" y="T3"/>
                </a:cxn>
                <a:cxn ang="0">
                  <a:pos x="T4" y="T5"/>
                </a:cxn>
                <a:cxn ang="0">
                  <a:pos x="T6" y="T7"/>
                </a:cxn>
                <a:cxn ang="0">
                  <a:pos x="T8" y="T9"/>
                </a:cxn>
              </a:cxnLst>
              <a:rect l="0" t="0" r="r" b="b"/>
              <a:pathLst>
                <a:path w="232" h="281">
                  <a:moveTo>
                    <a:pt x="0" y="101"/>
                  </a:moveTo>
                  <a:lnTo>
                    <a:pt x="0" y="281"/>
                  </a:lnTo>
                  <a:lnTo>
                    <a:pt x="232" y="139"/>
                  </a:lnTo>
                  <a:lnTo>
                    <a:pt x="232" y="0"/>
                  </a:lnTo>
                  <a:lnTo>
                    <a:pt x="0" y="101"/>
                  </a:lnTo>
                  <a:close/>
                </a:path>
              </a:pathLst>
            </a:custGeom>
            <a:solidFill>
              <a:srgbClr val="1A7F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9" name="Freeform 791"/>
            <p:cNvSpPr/>
            <p:nvPr userDrawn="1"/>
          </p:nvSpPr>
          <p:spPr bwMode="auto">
            <a:xfrm>
              <a:off x="5788025" y="2968625"/>
              <a:ext cx="814388" cy="301625"/>
            </a:xfrm>
            <a:custGeom>
              <a:avLst/>
              <a:gdLst>
                <a:gd name="T0" fmla="*/ 513 w 513"/>
                <a:gd name="T1" fmla="*/ 82 h 190"/>
                <a:gd name="T2" fmla="*/ 324 w 513"/>
                <a:gd name="T3" fmla="*/ 0 h 190"/>
                <a:gd name="T4" fmla="*/ 0 w 513"/>
                <a:gd name="T5" fmla="*/ 142 h 190"/>
                <a:gd name="T6" fmla="*/ 110 w 513"/>
                <a:gd name="T7" fmla="*/ 190 h 190"/>
                <a:gd name="T8" fmla="*/ 513 w 513"/>
                <a:gd name="T9" fmla="*/ 82 h 190"/>
              </a:gdLst>
              <a:ahLst/>
              <a:cxnLst>
                <a:cxn ang="0">
                  <a:pos x="T0" y="T1"/>
                </a:cxn>
                <a:cxn ang="0">
                  <a:pos x="T2" y="T3"/>
                </a:cxn>
                <a:cxn ang="0">
                  <a:pos x="T4" y="T5"/>
                </a:cxn>
                <a:cxn ang="0">
                  <a:pos x="T6" y="T7"/>
                </a:cxn>
                <a:cxn ang="0">
                  <a:pos x="T8" y="T9"/>
                </a:cxn>
              </a:cxnLst>
              <a:rect l="0" t="0" r="r" b="b"/>
              <a:pathLst>
                <a:path w="513" h="190">
                  <a:moveTo>
                    <a:pt x="513" y="82"/>
                  </a:moveTo>
                  <a:cubicBezTo>
                    <a:pt x="324" y="0"/>
                    <a:pt x="324" y="0"/>
                    <a:pt x="324" y="0"/>
                  </a:cubicBezTo>
                  <a:cubicBezTo>
                    <a:pt x="0" y="142"/>
                    <a:pt x="0" y="142"/>
                    <a:pt x="0" y="142"/>
                  </a:cubicBezTo>
                  <a:cubicBezTo>
                    <a:pt x="110" y="190"/>
                    <a:pt x="110" y="190"/>
                    <a:pt x="110" y="190"/>
                  </a:cubicBezTo>
                  <a:cubicBezTo>
                    <a:pt x="229" y="110"/>
                    <a:pt x="371" y="72"/>
                    <a:pt x="513" y="82"/>
                  </a:cubicBezTo>
                  <a:close/>
                </a:path>
              </a:pathLst>
            </a:custGeom>
            <a:solidFill>
              <a:srgbClr val="83C6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0" name="Freeform 792"/>
            <p:cNvSpPr/>
            <p:nvPr userDrawn="1"/>
          </p:nvSpPr>
          <p:spPr bwMode="auto">
            <a:xfrm>
              <a:off x="6300788" y="3157538"/>
              <a:ext cx="323850" cy="198438"/>
            </a:xfrm>
            <a:custGeom>
              <a:avLst/>
              <a:gdLst>
                <a:gd name="T0" fmla="*/ 199 w 204"/>
                <a:gd name="T1" fmla="*/ 125 h 125"/>
                <a:gd name="T2" fmla="*/ 194 w 204"/>
                <a:gd name="T3" fmla="*/ 120 h 125"/>
                <a:gd name="T4" fmla="*/ 194 w 204"/>
                <a:gd name="T5" fmla="*/ 71 h 125"/>
                <a:gd name="T6" fmla="*/ 4 w 204"/>
                <a:gd name="T7" fmla="*/ 10 h 125"/>
                <a:gd name="T8" fmla="*/ 1 w 204"/>
                <a:gd name="T9" fmla="*/ 4 h 125"/>
                <a:gd name="T10" fmla="*/ 7 w 204"/>
                <a:gd name="T11" fmla="*/ 1 h 125"/>
                <a:gd name="T12" fmla="*/ 201 w 204"/>
                <a:gd name="T13" fmla="*/ 62 h 125"/>
                <a:gd name="T14" fmla="*/ 204 w 204"/>
                <a:gd name="T15" fmla="*/ 67 h 125"/>
                <a:gd name="T16" fmla="*/ 204 w 204"/>
                <a:gd name="T17" fmla="*/ 120 h 125"/>
                <a:gd name="T18" fmla="*/ 199 w 204"/>
                <a:gd name="T1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125">
                  <a:moveTo>
                    <a:pt x="199" y="125"/>
                  </a:moveTo>
                  <a:cubicBezTo>
                    <a:pt x="196" y="125"/>
                    <a:pt x="194" y="123"/>
                    <a:pt x="194" y="120"/>
                  </a:cubicBezTo>
                  <a:cubicBezTo>
                    <a:pt x="194" y="71"/>
                    <a:pt x="194" y="71"/>
                    <a:pt x="194" y="71"/>
                  </a:cubicBezTo>
                  <a:cubicBezTo>
                    <a:pt x="4" y="10"/>
                    <a:pt x="4" y="10"/>
                    <a:pt x="4" y="10"/>
                  </a:cubicBezTo>
                  <a:cubicBezTo>
                    <a:pt x="2" y="10"/>
                    <a:pt x="0" y="7"/>
                    <a:pt x="1" y="4"/>
                  </a:cubicBezTo>
                  <a:cubicBezTo>
                    <a:pt x="2" y="1"/>
                    <a:pt x="5" y="0"/>
                    <a:pt x="7" y="1"/>
                  </a:cubicBezTo>
                  <a:cubicBezTo>
                    <a:pt x="201" y="62"/>
                    <a:pt x="201" y="62"/>
                    <a:pt x="201" y="62"/>
                  </a:cubicBezTo>
                  <a:cubicBezTo>
                    <a:pt x="203" y="63"/>
                    <a:pt x="204" y="65"/>
                    <a:pt x="204" y="67"/>
                  </a:cubicBezTo>
                  <a:cubicBezTo>
                    <a:pt x="204" y="120"/>
                    <a:pt x="204" y="120"/>
                    <a:pt x="204" y="120"/>
                  </a:cubicBezTo>
                  <a:cubicBezTo>
                    <a:pt x="204" y="123"/>
                    <a:pt x="202" y="125"/>
                    <a:pt x="199" y="125"/>
                  </a:cubicBezTo>
                  <a:close/>
                </a:path>
              </a:pathLst>
            </a:custGeom>
            <a:solidFill>
              <a:srgbClr val="F9CA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1" name="Freeform 793"/>
            <p:cNvSpPr/>
            <p:nvPr userDrawn="1"/>
          </p:nvSpPr>
          <p:spPr bwMode="auto">
            <a:xfrm>
              <a:off x="6589713" y="3336925"/>
              <a:ext cx="53975" cy="114300"/>
            </a:xfrm>
            <a:custGeom>
              <a:avLst/>
              <a:gdLst>
                <a:gd name="T0" fmla="*/ 17 w 34"/>
                <a:gd name="T1" fmla="*/ 0 h 72"/>
                <a:gd name="T2" fmla="*/ 0 w 34"/>
                <a:gd name="T3" fmla="*/ 17 h 72"/>
                <a:gd name="T4" fmla="*/ 0 w 34"/>
                <a:gd name="T5" fmla="*/ 22 h 72"/>
                <a:gd name="T6" fmla="*/ 0 w 34"/>
                <a:gd name="T7" fmla="*/ 72 h 72"/>
                <a:gd name="T8" fmla="*/ 34 w 34"/>
                <a:gd name="T9" fmla="*/ 72 h 72"/>
                <a:gd name="T10" fmla="*/ 34 w 34"/>
                <a:gd name="T11" fmla="*/ 22 h 72"/>
                <a:gd name="T12" fmla="*/ 34 w 34"/>
                <a:gd name="T13" fmla="*/ 17 h 72"/>
                <a:gd name="T14" fmla="*/ 17 w 34"/>
                <a:gd name="T15" fmla="*/ 0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72">
                  <a:moveTo>
                    <a:pt x="17" y="0"/>
                  </a:moveTo>
                  <a:cubicBezTo>
                    <a:pt x="8" y="0"/>
                    <a:pt x="0" y="8"/>
                    <a:pt x="0" y="17"/>
                  </a:cubicBezTo>
                  <a:cubicBezTo>
                    <a:pt x="0" y="22"/>
                    <a:pt x="0" y="22"/>
                    <a:pt x="0" y="22"/>
                  </a:cubicBezTo>
                  <a:cubicBezTo>
                    <a:pt x="0" y="72"/>
                    <a:pt x="0" y="72"/>
                    <a:pt x="0" y="72"/>
                  </a:cubicBezTo>
                  <a:cubicBezTo>
                    <a:pt x="34" y="72"/>
                    <a:pt x="34" y="72"/>
                    <a:pt x="34" y="72"/>
                  </a:cubicBezTo>
                  <a:cubicBezTo>
                    <a:pt x="34" y="22"/>
                    <a:pt x="34" y="22"/>
                    <a:pt x="34" y="22"/>
                  </a:cubicBezTo>
                  <a:cubicBezTo>
                    <a:pt x="34" y="17"/>
                    <a:pt x="34" y="17"/>
                    <a:pt x="34" y="17"/>
                  </a:cubicBezTo>
                  <a:cubicBezTo>
                    <a:pt x="34" y="8"/>
                    <a:pt x="27" y="0"/>
                    <a:pt x="17" y="0"/>
                  </a:cubicBezTo>
                  <a:close/>
                </a:path>
              </a:pathLst>
            </a:custGeom>
            <a:solidFill>
              <a:srgbClr val="F9CA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2" name="Freeform 794"/>
            <p:cNvSpPr/>
            <p:nvPr userDrawn="1"/>
          </p:nvSpPr>
          <p:spPr bwMode="auto">
            <a:xfrm>
              <a:off x="6596063" y="3454400"/>
              <a:ext cx="41275" cy="15875"/>
            </a:xfrm>
            <a:custGeom>
              <a:avLst/>
              <a:gdLst>
                <a:gd name="T0" fmla="*/ 0 w 26"/>
                <a:gd name="T1" fmla="*/ 5 h 10"/>
                <a:gd name="T2" fmla="*/ 0 w 26"/>
                <a:gd name="T3" fmla="*/ 10 h 10"/>
                <a:gd name="T4" fmla="*/ 26 w 26"/>
                <a:gd name="T5" fmla="*/ 10 h 10"/>
                <a:gd name="T6" fmla="*/ 26 w 26"/>
                <a:gd name="T7" fmla="*/ 5 h 10"/>
                <a:gd name="T8" fmla="*/ 25 w 26"/>
                <a:gd name="T9" fmla="*/ 0 h 10"/>
                <a:gd name="T10" fmla="*/ 1 w 26"/>
                <a:gd name="T11" fmla="*/ 0 h 10"/>
                <a:gd name="T12" fmla="*/ 0 w 26"/>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0" y="5"/>
                  </a:moveTo>
                  <a:cubicBezTo>
                    <a:pt x="0" y="10"/>
                    <a:pt x="0" y="10"/>
                    <a:pt x="0" y="10"/>
                  </a:cubicBezTo>
                  <a:cubicBezTo>
                    <a:pt x="26" y="10"/>
                    <a:pt x="26" y="10"/>
                    <a:pt x="26" y="10"/>
                  </a:cubicBezTo>
                  <a:cubicBezTo>
                    <a:pt x="26" y="5"/>
                    <a:pt x="26" y="5"/>
                    <a:pt x="26" y="5"/>
                  </a:cubicBezTo>
                  <a:cubicBezTo>
                    <a:pt x="26" y="4"/>
                    <a:pt x="25" y="2"/>
                    <a:pt x="25" y="0"/>
                  </a:cubicBezTo>
                  <a:cubicBezTo>
                    <a:pt x="1" y="0"/>
                    <a:pt x="1" y="0"/>
                    <a:pt x="1" y="0"/>
                  </a:cubicBezTo>
                  <a:cubicBezTo>
                    <a:pt x="1" y="2"/>
                    <a:pt x="0" y="4"/>
                    <a:pt x="0" y="5"/>
                  </a:cubicBezTo>
                  <a:close/>
                </a:path>
              </a:pathLst>
            </a:custGeom>
            <a:solidFill>
              <a:srgbClr val="F9CA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3" name="Freeform 795"/>
            <p:cNvSpPr/>
            <p:nvPr userDrawn="1"/>
          </p:nvSpPr>
          <p:spPr bwMode="auto">
            <a:xfrm>
              <a:off x="6597650" y="3451225"/>
              <a:ext cx="38100" cy="3175"/>
            </a:xfrm>
            <a:custGeom>
              <a:avLst/>
              <a:gdLst>
                <a:gd name="T0" fmla="*/ 1 w 24"/>
                <a:gd name="T1" fmla="*/ 0 h 2"/>
                <a:gd name="T2" fmla="*/ 0 w 24"/>
                <a:gd name="T3" fmla="*/ 2 h 2"/>
                <a:gd name="T4" fmla="*/ 24 w 24"/>
                <a:gd name="T5" fmla="*/ 2 h 2"/>
                <a:gd name="T6" fmla="*/ 24 w 24"/>
                <a:gd name="T7" fmla="*/ 0 h 2"/>
                <a:gd name="T8" fmla="*/ 1 w 24"/>
                <a:gd name="T9" fmla="*/ 0 h 2"/>
              </a:gdLst>
              <a:ahLst/>
              <a:cxnLst>
                <a:cxn ang="0">
                  <a:pos x="T0" y="T1"/>
                </a:cxn>
                <a:cxn ang="0">
                  <a:pos x="T2" y="T3"/>
                </a:cxn>
                <a:cxn ang="0">
                  <a:pos x="T4" y="T5"/>
                </a:cxn>
                <a:cxn ang="0">
                  <a:pos x="T6" y="T7"/>
                </a:cxn>
                <a:cxn ang="0">
                  <a:pos x="T8" y="T9"/>
                </a:cxn>
              </a:cxnLst>
              <a:rect l="0" t="0" r="r" b="b"/>
              <a:pathLst>
                <a:path w="24" h="2">
                  <a:moveTo>
                    <a:pt x="1" y="0"/>
                  </a:moveTo>
                  <a:cubicBezTo>
                    <a:pt x="0" y="1"/>
                    <a:pt x="0" y="2"/>
                    <a:pt x="0" y="2"/>
                  </a:cubicBezTo>
                  <a:cubicBezTo>
                    <a:pt x="24" y="2"/>
                    <a:pt x="24" y="2"/>
                    <a:pt x="24" y="2"/>
                  </a:cubicBezTo>
                  <a:cubicBezTo>
                    <a:pt x="24" y="2"/>
                    <a:pt x="24" y="1"/>
                    <a:pt x="24" y="0"/>
                  </a:cubicBezTo>
                  <a:lnTo>
                    <a:pt x="1" y="0"/>
                  </a:lnTo>
                  <a:close/>
                </a:path>
              </a:pathLst>
            </a:custGeom>
            <a:solidFill>
              <a:srgbClr val="F9C2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4" name="Freeform 796"/>
            <p:cNvSpPr/>
            <p:nvPr userDrawn="1"/>
          </p:nvSpPr>
          <p:spPr bwMode="auto">
            <a:xfrm>
              <a:off x="6261100" y="3136900"/>
              <a:ext cx="88900" cy="57150"/>
            </a:xfrm>
            <a:custGeom>
              <a:avLst/>
              <a:gdLst>
                <a:gd name="T0" fmla="*/ 56 w 56"/>
                <a:gd name="T1" fmla="*/ 28 h 36"/>
                <a:gd name="T2" fmla="*/ 28 w 56"/>
                <a:gd name="T3" fmla="*/ 0 h 36"/>
                <a:gd name="T4" fmla="*/ 0 w 56"/>
                <a:gd name="T5" fmla="*/ 28 h 36"/>
                <a:gd name="T6" fmla="*/ 0 w 56"/>
                <a:gd name="T7" fmla="*/ 36 h 36"/>
                <a:gd name="T8" fmla="*/ 56 w 56"/>
                <a:gd name="T9" fmla="*/ 36 h 36"/>
                <a:gd name="T10" fmla="*/ 56 w 56"/>
                <a:gd name="T11" fmla="*/ 28 h 36"/>
              </a:gdLst>
              <a:ahLst/>
              <a:cxnLst>
                <a:cxn ang="0">
                  <a:pos x="T0" y="T1"/>
                </a:cxn>
                <a:cxn ang="0">
                  <a:pos x="T2" y="T3"/>
                </a:cxn>
                <a:cxn ang="0">
                  <a:pos x="T4" y="T5"/>
                </a:cxn>
                <a:cxn ang="0">
                  <a:pos x="T6" y="T7"/>
                </a:cxn>
                <a:cxn ang="0">
                  <a:pos x="T8" y="T9"/>
                </a:cxn>
                <a:cxn ang="0">
                  <a:pos x="T10" y="T11"/>
                </a:cxn>
              </a:cxnLst>
              <a:rect l="0" t="0" r="r" b="b"/>
              <a:pathLst>
                <a:path w="56" h="36">
                  <a:moveTo>
                    <a:pt x="56" y="28"/>
                  </a:moveTo>
                  <a:cubicBezTo>
                    <a:pt x="56" y="13"/>
                    <a:pt x="44" y="0"/>
                    <a:pt x="28" y="0"/>
                  </a:cubicBezTo>
                  <a:cubicBezTo>
                    <a:pt x="13" y="0"/>
                    <a:pt x="0" y="13"/>
                    <a:pt x="0" y="28"/>
                  </a:cubicBezTo>
                  <a:cubicBezTo>
                    <a:pt x="0" y="36"/>
                    <a:pt x="0" y="36"/>
                    <a:pt x="0" y="36"/>
                  </a:cubicBezTo>
                  <a:cubicBezTo>
                    <a:pt x="56" y="36"/>
                    <a:pt x="56" y="36"/>
                    <a:pt x="56" y="36"/>
                  </a:cubicBezTo>
                  <a:lnTo>
                    <a:pt x="56" y="28"/>
                  </a:lnTo>
                  <a:close/>
                </a:path>
              </a:pathLst>
            </a:custGeom>
            <a:solidFill>
              <a:srgbClr val="429B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3" name="标题 1"/>
          <p:cNvSpPr>
            <a:spLocks noGrp="1"/>
          </p:cNvSpPr>
          <p:nvPr userDrawn="1">
            <p:ph type="ctrTitle" hasCustomPrompt="1"/>
          </p:nvPr>
        </p:nvSpPr>
        <p:spPr>
          <a:xfrm>
            <a:off x="3382962" y="3674037"/>
            <a:ext cx="5426076" cy="702242"/>
          </a:xfrm>
          <a:prstGeom prst="rect">
            <a:avLst/>
          </a:prstGeo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3382962" y="4750135"/>
            <a:ext cx="5426076" cy="310871"/>
          </a:xfrm>
          <a:prstGeom prst="rect">
            <a:avLst/>
          </a:prstGeom>
        </p:spPr>
        <p:txBody>
          <a:bodyPr vert="horz" lIns="91440" tIns="45720" rIns="91440" bIns="45720" rtlCol="0" anchor="ctr" anchorCtr="1">
            <a:normAutofit/>
          </a:bodyPr>
          <a:lstStyle>
            <a:lvl1pPr marL="228600" marR="0" indent="-228600" algn="r" defTabSz="914400" rtl="0" eaLnBrk="1" fontAlgn="auto" latinLnBrk="0" hangingPunct="1">
              <a:lnSpc>
                <a:spcPct val="90000"/>
              </a:lnSpc>
              <a:spcBef>
                <a:spcPts val="1000"/>
              </a:spcBef>
              <a:spcAft>
                <a:spcPts val="0"/>
              </a:spcAft>
              <a:buClrTx/>
              <a:buSzTx/>
              <a:buFont typeface="Arial" panose="020B0604020202020204" pitchFamily="34" charset="0"/>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Signature</a:t>
            </a:r>
            <a:endParaRPr lang="en-US" altLang="zh-CN" dirty="0"/>
          </a:p>
        </p:txBody>
      </p:sp>
      <p:sp>
        <p:nvSpPr>
          <p:cNvPr id="15" name="文本占位符 62"/>
          <p:cNvSpPr>
            <a:spLocks noGrp="1"/>
          </p:cNvSpPr>
          <p:nvPr userDrawn="1">
            <p:ph type="body" sz="quarter" idx="18" hasCustomPrompt="1"/>
          </p:nvPr>
        </p:nvSpPr>
        <p:spPr>
          <a:xfrm>
            <a:off x="3382962" y="5061006"/>
            <a:ext cx="5426076" cy="310871"/>
          </a:xfrm>
          <a:prstGeom prst="rect">
            <a:avLst/>
          </a:prstGeo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10515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46370D86-9754-4443-9CA0-396C6AD3AAF3}"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3B654A74-8552-4CA6-8096-43634C5B79BC}" type="slidenum">
              <a:rPr lang="zh-CN" altLang="en-US" smtClean="0"/>
            </a:fld>
            <a:endParaRPr lang="zh-CN" altLang="en-US"/>
          </a:p>
        </p:txBody>
      </p:sp>
      <p:pic>
        <p:nvPicPr>
          <p:cNvPr id="7" name="图片 6"/>
          <p:cNvPicPr>
            <a:picLocks noChangeAspect="1"/>
          </p:cNvPicPr>
          <p:nvPr userDrawn="1"/>
        </p:nvPicPr>
        <p:blipFill>
          <a:blip r:embed="rId2"/>
          <a:stretch>
            <a:fillRect/>
          </a:stretch>
        </p:blipFill>
        <p:spPr>
          <a:xfrm>
            <a:off x="114935" y="144145"/>
            <a:ext cx="556260" cy="561975"/>
          </a:xfrm>
          <a:prstGeom prst="rect">
            <a:avLst/>
          </a:prstGeom>
          <a:solidFill>
            <a:srgbClr val="4A5F74"/>
          </a:solidFill>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4.xml"/><Relationship Id="rId4" Type="http://schemas.openxmlformats.org/officeDocument/2006/relationships/tags" Target="../tags/tag1.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emf"/><Relationship Id="rId4" Type="http://schemas.openxmlformats.org/officeDocument/2006/relationships/image" Target="../media/image23.emf"/><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4.xml"/><Relationship Id="rId4" Type="http://schemas.openxmlformats.org/officeDocument/2006/relationships/image" Target="../media/image26.png"/><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4.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9" Type="http://schemas.openxmlformats.org/officeDocument/2006/relationships/image" Target="../media/image36.emf"/><Relationship Id="rId8" Type="http://schemas.openxmlformats.org/officeDocument/2006/relationships/image" Target="../media/image35.emf"/><Relationship Id="rId7" Type="http://schemas.openxmlformats.org/officeDocument/2006/relationships/image" Target="../media/image34.png"/><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3" Type="http://schemas.openxmlformats.org/officeDocument/2006/relationships/notesSlide" Target="../notesSlides/notesSlide15.xml"/><Relationship Id="rId22" Type="http://schemas.openxmlformats.org/officeDocument/2006/relationships/slideLayout" Target="../slideLayouts/slideLayout4.xml"/><Relationship Id="rId21" Type="http://schemas.openxmlformats.org/officeDocument/2006/relationships/image" Target="../media/image48.png"/><Relationship Id="rId20" Type="http://schemas.openxmlformats.org/officeDocument/2006/relationships/image" Target="../media/image47.png"/><Relationship Id="rId2" Type="http://schemas.openxmlformats.org/officeDocument/2006/relationships/image" Target="../media/image29.png"/><Relationship Id="rId19" Type="http://schemas.openxmlformats.org/officeDocument/2006/relationships/image" Target="../media/image46.png"/><Relationship Id="rId18" Type="http://schemas.openxmlformats.org/officeDocument/2006/relationships/image" Target="../media/image45.png"/><Relationship Id="rId17" Type="http://schemas.openxmlformats.org/officeDocument/2006/relationships/image" Target="../media/image44.png"/><Relationship Id="rId16" Type="http://schemas.openxmlformats.org/officeDocument/2006/relationships/image" Target="../media/image43.png"/><Relationship Id="rId15" Type="http://schemas.openxmlformats.org/officeDocument/2006/relationships/image" Target="../media/image42.png"/><Relationship Id="rId14" Type="http://schemas.openxmlformats.org/officeDocument/2006/relationships/image" Target="../media/image41.png"/><Relationship Id="rId13" Type="http://schemas.openxmlformats.org/officeDocument/2006/relationships/image" Target="../media/image40.png"/><Relationship Id="rId12" Type="http://schemas.openxmlformats.org/officeDocument/2006/relationships/image" Target="../media/image39.emf"/><Relationship Id="rId11" Type="http://schemas.openxmlformats.org/officeDocument/2006/relationships/image" Target="../media/image38.emf"/><Relationship Id="rId10" Type="http://schemas.openxmlformats.org/officeDocument/2006/relationships/image" Target="../media/image37.emf"/><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4.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image" Target="../media/image49.png"/></Relationships>
</file>

<file path=ppt/slides/_rels/slide17.xml.rels><?xml version="1.0" encoding="UTF-8" standalone="yes"?>
<Relationships xmlns="http://schemas.openxmlformats.org/package/2006/relationships"><Relationship Id="rId9" Type="http://schemas.openxmlformats.org/officeDocument/2006/relationships/image" Target="../media/image39.emf"/><Relationship Id="rId8" Type="http://schemas.openxmlformats.org/officeDocument/2006/relationships/image" Target="../media/image38.emf"/><Relationship Id="rId7" Type="http://schemas.openxmlformats.org/officeDocument/2006/relationships/image" Target="../media/image37.emf"/><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41.png"/><Relationship Id="rId3" Type="http://schemas.openxmlformats.org/officeDocument/2006/relationships/tags" Target="../tags/tag32.xml"/><Relationship Id="rId2" Type="http://schemas.openxmlformats.org/officeDocument/2006/relationships/tags" Target="../tags/tag31.xml"/><Relationship Id="rId13" Type="http://schemas.openxmlformats.org/officeDocument/2006/relationships/notesSlide" Target="../notesSlides/notesSlide17.xml"/><Relationship Id="rId12" Type="http://schemas.openxmlformats.org/officeDocument/2006/relationships/slideLayout" Target="../slideLayouts/slideLayout4.xml"/><Relationship Id="rId11" Type="http://schemas.openxmlformats.org/officeDocument/2006/relationships/tags" Target="../tags/tag33.xml"/><Relationship Id="rId10" Type="http://schemas.openxmlformats.org/officeDocument/2006/relationships/image" Target="../media/image40.png"/><Relationship Id="rId1" Type="http://schemas.openxmlformats.org/officeDocument/2006/relationships/tags" Target="../tags/tag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99" Type="http://schemas.openxmlformats.org/officeDocument/2006/relationships/notesSlide" Target="../notesSlides/notesSlide18.xml"/><Relationship Id="rId98" Type="http://schemas.openxmlformats.org/officeDocument/2006/relationships/slideLayout" Target="../slideLayouts/slideLayout4.xml"/><Relationship Id="rId97" Type="http://schemas.openxmlformats.org/officeDocument/2006/relationships/image" Target="../media/image51.png"/><Relationship Id="rId96" Type="http://schemas.openxmlformats.org/officeDocument/2006/relationships/tags" Target="../tags/tag128.xml"/><Relationship Id="rId95" Type="http://schemas.openxmlformats.org/officeDocument/2006/relationships/tags" Target="../tags/tag127.xml"/><Relationship Id="rId94" Type="http://schemas.openxmlformats.org/officeDocument/2006/relationships/tags" Target="../tags/tag126.xml"/><Relationship Id="rId93" Type="http://schemas.openxmlformats.org/officeDocument/2006/relationships/tags" Target="../tags/tag125.xml"/><Relationship Id="rId92" Type="http://schemas.openxmlformats.org/officeDocument/2006/relationships/tags" Target="../tags/tag124.xml"/><Relationship Id="rId91" Type="http://schemas.openxmlformats.org/officeDocument/2006/relationships/tags" Target="../tags/tag123.xml"/><Relationship Id="rId90" Type="http://schemas.openxmlformats.org/officeDocument/2006/relationships/tags" Target="../tags/tag122.xml"/><Relationship Id="rId9" Type="http://schemas.openxmlformats.org/officeDocument/2006/relationships/tags" Target="../tags/tag41.xml"/><Relationship Id="rId89" Type="http://schemas.openxmlformats.org/officeDocument/2006/relationships/tags" Target="../tags/tag121.xml"/><Relationship Id="rId88" Type="http://schemas.openxmlformats.org/officeDocument/2006/relationships/tags" Target="../tags/tag120.xml"/><Relationship Id="rId87" Type="http://schemas.openxmlformats.org/officeDocument/2006/relationships/tags" Target="../tags/tag119.xml"/><Relationship Id="rId86" Type="http://schemas.openxmlformats.org/officeDocument/2006/relationships/tags" Target="../tags/tag118.xml"/><Relationship Id="rId85" Type="http://schemas.openxmlformats.org/officeDocument/2006/relationships/tags" Target="../tags/tag117.xml"/><Relationship Id="rId84" Type="http://schemas.openxmlformats.org/officeDocument/2006/relationships/tags" Target="../tags/tag116.xml"/><Relationship Id="rId83" Type="http://schemas.openxmlformats.org/officeDocument/2006/relationships/tags" Target="../tags/tag115.xml"/><Relationship Id="rId82" Type="http://schemas.openxmlformats.org/officeDocument/2006/relationships/tags" Target="../tags/tag114.xml"/><Relationship Id="rId81" Type="http://schemas.openxmlformats.org/officeDocument/2006/relationships/tags" Target="../tags/tag113.xml"/><Relationship Id="rId80" Type="http://schemas.openxmlformats.org/officeDocument/2006/relationships/tags" Target="../tags/tag112.xml"/><Relationship Id="rId8" Type="http://schemas.openxmlformats.org/officeDocument/2006/relationships/tags" Target="../tags/tag40.xml"/><Relationship Id="rId79" Type="http://schemas.openxmlformats.org/officeDocument/2006/relationships/tags" Target="../tags/tag111.xml"/><Relationship Id="rId78" Type="http://schemas.openxmlformats.org/officeDocument/2006/relationships/tags" Target="../tags/tag110.xml"/><Relationship Id="rId77" Type="http://schemas.openxmlformats.org/officeDocument/2006/relationships/tags" Target="../tags/tag109.xml"/><Relationship Id="rId76" Type="http://schemas.openxmlformats.org/officeDocument/2006/relationships/tags" Target="../tags/tag108.xml"/><Relationship Id="rId75" Type="http://schemas.openxmlformats.org/officeDocument/2006/relationships/tags" Target="../tags/tag107.xml"/><Relationship Id="rId74" Type="http://schemas.openxmlformats.org/officeDocument/2006/relationships/tags" Target="../tags/tag106.xml"/><Relationship Id="rId73" Type="http://schemas.openxmlformats.org/officeDocument/2006/relationships/tags" Target="../tags/tag105.xml"/><Relationship Id="rId72" Type="http://schemas.openxmlformats.org/officeDocument/2006/relationships/tags" Target="../tags/tag104.xml"/><Relationship Id="rId71" Type="http://schemas.openxmlformats.org/officeDocument/2006/relationships/tags" Target="../tags/tag103.xml"/><Relationship Id="rId70" Type="http://schemas.openxmlformats.org/officeDocument/2006/relationships/tags" Target="../tags/tag102.xml"/><Relationship Id="rId7" Type="http://schemas.openxmlformats.org/officeDocument/2006/relationships/tags" Target="../tags/tag39.xml"/><Relationship Id="rId69" Type="http://schemas.openxmlformats.org/officeDocument/2006/relationships/tags" Target="../tags/tag101.xml"/><Relationship Id="rId68" Type="http://schemas.openxmlformats.org/officeDocument/2006/relationships/tags" Target="../tags/tag100.xml"/><Relationship Id="rId67" Type="http://schemas.openxmlformats.org/officeDocument/2006/relationships/tags" Target="../tags/tag99.xml"/><Relationship Id="rId66" Type="http://schemas.openxmlformats.org/officeDocument/2006/relationships/tags" Target="../tags/tag98.xml"/><Relationship Id="rId65" Type="http://schemas.openxmlformats.org/officeDocument/2006/relationships/tags" Target="../tags/tag97.xml"/><Relationship Id="rId64" Type="http://schemas.openxmlformats.org/officeDocument/2006/relationships/tags" Target="../tags/tag96.xml"/><Relationship Id="rId63" Type="http://schemas.openxmlformats.org/officeDocument/2006/relationships/tags" Target="../tags/tag95.xml"/><Relationship Id="rId62" Type="http://schemas.openxmlformats.org/officeDocument/2006/relationships/tags" Target="../tags/tag94.xml"/><Relationship Id="rId61" Type="http://schemas.openxmlformats.org/officeDocument/2006/relationships/tags" Target="../tags/tag93.xml"/><Relationship Id="rId60" Type="http://schemas.openxmlformats.org/officeDocument/2006/relationships/tags" Target="../tags/tag92.xml"/><Relationship Id="rId6" Type="http://schemas.openxmlformats.org/officeDocument/2006/relationships/tags" Target="../tags/tag38.xml"/><Relationship Id="rId59" Type="http://schemas.openxmlformats.org/officeDocument/2006/relationships/tags" Target="../tags/tag91.xml"/><Relationship Id="rId58" Type="http://schemas.openxmlformats.org/officeDocument/2006/relationships/tags" Target="../tags/tag90.xml"/><Relationship Id="rId57" Type="http://schemas.openxmlformats.org/officeDocument/2006/relationships/tags" Target="../tags/tag89.xml"/><Relationship Id="rId56" Type="http://schemas.openxmlformats.org/officeDocument/2006/relationships/tags" Target="../tags/tag88.xml"/><Relationship Id="rId55" Type="http://schemas.openxmlformats.org/officeDocument/2006/relationships/tags" Target="../tags/tag87.xml"/><Relationship Id="rId54" Type="http://schemas.openxmlformats.org/officeDocument/2006/relationships/tags" Target="../tags/tag86.xml"/><Relationship Id="rId53" Type="http://schemas.openxmlformats.org/officeDocument/2006/relationships/tags" Target="../tags/tag85.xml"/><Relationship Id="rId52" Type="http://schemas.openxmlformats.org/officeDocument/2006/relationships/tags" Target="../tags/tag84.xml"/><Relationship Id="rId51" Type="http://schemas.openxmlformats.org/officeDocument/2006/relationships/tags" Target="../tags/tag83.xml"/><Relationship Id="rId50" Type="http://schemas.openxmlformats.org/officeDocument/2006/relationships/tags" Target="../tags/tag82.xml"/><Relationship Id="rId5" Type="http://schemas.openxmlformats.org/officeDocument/2006/relationships/tags" Target="../tags/tag37.xml"/><Relationship Id="rId49" Type="http://schemas.openxmlformats.org/officeDocument/2006/relationships/tags" Target="../tags/tag81.xml"/><Relationship Id="rId48" Type="http://schemas.openxmlformats.org/officeDocument/2006/relationships/tags" Target="../tags/tag80.xml"/><Relationship Id="rId47" Type="http://schemas.openxmlformats.org/officeDocument/2006/relationships/tags" Target="../tags/tag79.xml"/><Relationship Id="rId46" Type="http://schemas.openxmlformats.org/officeDocument/2006/relationships/tags" Target="../tags/tag78.xml"/><Relationship Id="rId45" Type="http://schemas.openxmlformats.org/officeDocument/2006/relationships/tags" Target="../tags/tag77.xml"/><Relationship Id="rId44" Type="http://schemas.openxmlformats.org/officeDocument/2006/relationships/tags" Target="../tags/tag76.xml"/><Relationship Id="rId43" Type="http://schemas.openxmlformats.org/officeDocument/2006/relationships/tags" Target="../tags/tag75.xml"/><Relationship Id="rId42" Type="http://schemas.openxmlformats.org/officeDocument/2006/relationships/tags" Target="../tags/tag74.xml"/><Relationship Id="rId41" Type="http://schemas.openxmlformats.org/officeDocument/2006/relationships/tags" Target="../tags/tag73.xml"/><Relationship Id="rId40" Type="http://schemas.openxmlformats.org/officeDocument/2006/relationships/tags" Target="../tags/tag72.xml"/><Relationship Id="rId4" Type="http://schemas.openxmlformats.org/officeDocument/2006/relationships/tags" Target="../tags/tag36.xml"/><Relationship Id="rId39" Type="http://schemas.openxmlformats.org/officeDocument/2006/relationships/tags" Target="../tags/tag71.xml"/><Relationship Id="rId38" Type="http://schemas.openxmlformats.org/officeDocument/2006/relationships/tags" Target="../tags/tag70.xml"/><Relationship Id="rId37" Type="http://schemas.openxmlformats.org/officeDocument/2006/relationships/tags" Target="../tags/tag69.xml"/><Relationship Id="rId36" Type="http://schemas.openxmlformats.org/officeDocument/2006/relationships/tags" Target="../tags/tag68.xml"/><Relationship Id="rId35" Type="http://schemas.openxmlformats.org/officeDocument/2006/relationships/tags" Target="../tags/tag67.xml"/><Relationship Id="rId34" Type="http://schemas.openxmlformats.org/officeDocument/2006/relationships/tags" Target="../tags/tag66.xml"/><Relationship Id="rId33" Type="http://schemas.openxmlformats.org/officeDocument/2006/relationships/tags" Target="../tags/tag65.xml"/><Relationship Id="rId32" Type="http://schemas.openxmlformats.org/officeDocument/2006/relationships/tags" Target="../tags/tag64.xml"/><Relationship Id="rId31" Type="http://schemas.openxmlformats.org/officeDocument/2006/relationships/tags" Target="../tags/tag63.xml"/><Relationship Id="rId30" Type="http://schemas.openxmlformats.org/officeDocument/2006/relationships/tags" Target="../tags/tag62.xml"/><Relationship Id="rId3" Type="http://schemas.openxmlformats.org/officeDocument/2006/relationships/tags" Target="../tags/tag35.xml"/><Relationship Id="rId29" Type="http://schemas.openxmlformats.org/officeDocument/2006/relationships/tags" Target="../tags/tag61.xml"/><Relationship Id="rId28" Type="http://schemas.openxmlformats.org/officeDocument/2006/relationships/tags" Target="../tags/tag60.xml"/><Relationship Id="rId27" Type="http://schemas.openxmlformats.org/officeDocument/2006/relationships/tags" Target="../tags/tag59.xml"/><Relationship Id="rId26" Type="http://schemas.openxmlformats.org/officeDocument/2006/relationships/tags" Target="../tags/tag58.xml"/><Relationship Id="rId25" Type="http://schemas.openxmlformats.org/officeDocument/2006/relationships/tags" Target="../tags/tag57.xml"/><Relationship Id="rId24" Type="http://schemas.openxmlformats.org/officeDocument/2006/relationships/tags" Target="../tags/tag56.xml"/><Relationship Id="rId23" Type="http://schemas.openxmlformats.org/officeDocument/2006/relationships/tags" Target="../tags/tag55.xml"/><Relationship Id="rId22" Type="http://schemas.openxmlformats.org/officeDocument/2006/relationships/tags" Target="../tags/tag54.xml"/><Relationship Id="rId21" Type="http://schemas.openxmlformats.org/officeDocument/2006/relationships/tags" Target="../tags/tag53.xml"/><Relationship Id="rId20" Type="http://schemas.openxmlformats.org/officeDocument/2006/relationships/tags" Target="../tags/tag52.xml"/><Relationship Id="rId2" Type="http://schemas.openxmlformats.org/officeDocument/2006/relationships/tags" Target="../tags/tag34.xml"/><Relationship Id="rId19" Type="http://schemas.openxmlformats.org/officeDocument/2006/relationships/tags" Target="../tags/tag51.xml"/><Relationship Id="rId18" Type="http://schemas.openxmlformats.org/officeDocument/2006/relationships/tags" Target="../tags/tag50.xml"/><Relationship Id="rId17" Type="http://schemas.openxmlformats.org/officeDocument/2006/relationships/tags" Target="../tags/tag49.xml"/><Relationship Id="rId16" Type="http://schemas.openxmlformats.org/officeDocument/2006/relationships/tags" Target="../tags/tag48.xml"/><Relationship Id="rId15" Type="http://schemas.openxmlformats.org/officeDocument/2006/relationships/tags" Target="../tags/tag47.xml"/><Relationship Id="rId14" Type="http://schemas.openxmlformats.org/officeDocument/2006/relationships/tags" Target="../tags/tag46.xml"/><Relationship Id="rId13" Type="http://schemas.openxmlformats.org/officeDocument/2006/relationships/tags" Target="../tags/tag45.xml"/><Relationship Id="rId12" Type="http://schemas.openxmlformats.org/officeDocument/2006/relationships/tags" Target="../tags/tag44.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image" Target="../media/image5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3.xml"/><Relationship Id="rId13" Type="http://schemas.openxmlformats.org/officeDocument/2006/relationships/notesSlide" Target="../notesSlides/notesSlide3.xml"/><Relationship Id="rId12" Type="http://schemas.openxmlformats.org/officeDocument/2006/relationships/slideLayout" Target="../slideLayouts/slideLayout4.xml"/><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image" Target="../media/image17.png"/><Relationship Id="rId2" Type="http://schemas.openxmlformats.org/officeDocument/2006/relationships/tags" Target="../tags/tag5.xml"/><Relationship Id="rId17" Type="http://schemas.openxmlformats.org/officeDocument/2006/relationships/notesSlide" Target="../notesSlides/notesSlide7.xml"/><Relationship Id="rId16" Type="http://schemas.openxmlformats.org/officeDocument/2006/relationships/slideLayout" Target="../slideLayouts/slideLayout4.xml"/><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tags" Target="../tags/tag19.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35" y="2759710"/>
            <a:ext cx="12190095" cy="1949450"/>
          </a:xfrm>
          <a:prstGeom prst="rect">
            <a:avLst/>
          </a:prstGeom>
          <a:solidFill>
            <a:srgbClr val="33548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6" name="文本框 5"/>
          <p:cNvSpPr txBox="1"/>
          <p:nvPr/>
        </p:nvSpPr>
        <p:spPr>
          <a:xfrm>
            <a:off x="518160" y="3265170"/>
            <a:ext cx="11155680" cy="922020"/>
          </a:xfrm>
          <a:prstGeom prst="rect">
            <a:avLst/>
          </a:prstGeom>
          <a:noFill/>
        </p:spPr>
        <p:txBody>
          <a:bodyPr wrap="none" rtlCol="0">
            <a:spAutoFit/>
          </a:bodyPr>
          <a:lstStyle/>
          <a:p>
            <a:r>
              <a:rPr lang="zh-CN" altLang="en-US" sz="5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面向模态缺失的多模态推荐</a:t>
            </a:r>
            <a:r>
              <a:rPr lang="zh-CN" altLang="en-US" sz="5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算法研究</a:t>
            </a:r>
            <a:endParaRPr lang="zh-CN" altLang="en-US" sz="5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descr="0ecae686729ff2b57057c0a1190671a5"/>
          <p:cNvPicPr>
            <a:picLocks noChangeAspect="1"/>
          </p:cNvPicPr>
          <p:nvPr/>
        </p:nvPicPr>
        <p:blipFill>
          <a:blip r:embed="rId1"/>
          <a:stretch>
            <a:fillRect/>
          </a:stretch>
        </p:blipFill>
        <p:spPr>
          <a:xfrm>
            <a:off x="3943350" y="730885"/>
            <a:ext cx="4304030" cy="1776730"/>
          </a:xfrm>
          <a:prstGeom prst="rect">
            <a:avLst/>
          </a:prstGeom>
        </p:spPr>
      </p:pic>
      <p:sp>
        <p:nvSpPr>
          <p:cNvPr id="9" name="文本框 8"/>
          <p:cNvSpPr txBox="1"/>
          <p:nvPr/>
        </p:nvSpPr>
        <p:spPr>
          <a:xfrm>
            <a:off x="3044825" y="5408295"/>
            <a:ext cx="6101080" cy="368300"/>
          </a:xfrm>
          <a:prstGeom prst="rect">
            <a:avLst/>
          </a:prstGeom>
          <a:noFill/>
        </p:spPr>
        <p:txBody>
          <a:bodyPr wrap="none" rtlCol="0">
            <a:spAutoFit/>
          </a:bodyPr>
          <a:lstStyle/>
          <a:p>
            <a:r>
              <a:rPr lang="zh-CN" altLang="en-US" b="1">
                <a:solidFill>
                  <a:srgbClr val="335485"/>
                </a:solidFill>
              </a:rPr>
              <a:t>指导老师</a:t>
            </a:r>
            <a:r>
              <a:rPr lang="zh-CN" altLang="en-US">
                <a:solidFill>
                  <a:schemeClr val="tx1">
                    <a:lumMod val="75000"/>
                    <a:lumOff val="25000"/>
                  </a:schemeClr>
                </a:solidFill>
              </a:rPr>
              <a:t>：程志勇</a:t>
            </a:r>
            <a:r>
              <a:rPr lang="en-US" altLang="zh-CN">
                <a:solidFill>
                  <a:schemeClr val="tx1">
                    <a:lumMod val="75000"/>
                    <a:lumOff val="25000"/>
                  </a:schemeClr>
                </a:solidFill>
              </a:rPr>
              <a:t>  </a:t>
            </a:r>
            <a:r>
              <a:rPr lang="zh-CN" altLang="en-US" b="1">
                <a:solidFill>
                  <a:srgbClr val="335485"/>
                </a:solidFill>
              </a:rPr>
              <a:t>汇报人</a:t>
            </a:r>
            <a:r>
              <a:rPr lang="zh-CN" altLang="en-US">
                <a:solidFill>
                  <a:schemeClr val="tx1">
                    <a:lumMod val="75000"/>
                    <a:lumOff val="25000"/>
                  </a:schemeClr>
                </a:solidFill>
              </a:rPr>
              <a:t>：吴泞宇</a:t>
            </a:r>
            <a:r>
              <a:rPr lang="en-US" altLang="zh-CN">
                <a:solidFill>
                  <a:schemeClr val="tx1">
                    <a:lumMod val="75000"/>
                    <a:lumOff val="25000"/>
                  </a:schemeClr>
                </a:solidFill>
              </a:rPr>
              <a:t>  </a:t>
            </a:r>
            <a:r>
              <a:rPr lang="zh-CN" altLang="en-US" b="1">
                <a:solidFill>
                  <a:srgbClr val="335485"/>
                </a:solidFill>
              </a:rPr>
              <a:t>汇报时间：</a:t>
            </a:r>
            <a:r>
              <a:rPr lang="en-US" altLang="zh-CN">
                <a:solidFill>
                  <a:schemeClr val="tx1">
                    <a:lumMod val="75000"/>
                    <a:lumOff val="25000"/>
                  </a:schemeClr>
                </a:solidFill>
              </a:rPr>
              <a:t>2024</a:t>
            </a:r>
            <a:r>
              <a:rPr lang="zh-CN" altLang="en-US">
                <a:solidFill>
                  <a:schemeClr val="tx1">
                    <a:lumMod val="75000"/>
                    <a:lumOff val="25000"/>
                  </a:schemeClr>
                </a:solidFill>
              </a:rPr>
              <a:t>年</a:t>
            </a:r>
            <a:r>
              <a:rPr lang="en-US" altLang="zh-CN">
                <a:solidFill>
                  <a:schemeClr val="tx1">
                    <a:lumMod val="75000"/>
                    <a:lumOff val="25000"/>
                  </a:schemeClr>
                </a:solidFill>
              </a:rPr>
              <a:t>9</a:t>
            </a:r>
            <a:r>
              <a:rPr lang="zh-CN" altLang="en-US">
                <a:solidFill>
                  <a:schemeClr val="tx1">
                    <a:lumMod val="75000"/>
                    <a:lumOff val="25000"/>
                  </a:schemeClr>
                </a:solidFill>
              </a:rPr>
              <a:t>月</a:t>
            </a:r>
            <a:endParaRPr lang="zh-CN" altLang="en-US">
              <a:solidFill>
                <a:schemeClr val="tx1">
                  <a:lumMod val="75000"/>
                  <a:lumOff val="25000"/>
                </a:schemeClr>
              </a:solidFill>
            </a:endParaRPr>
          </a:p>
        </p:txBody>
      </p:sp>
      <p:pic>
        <p:nvPicPr>
          <p:cNvPr id="2" name="图片 1"/>
          <p:cNvPicPr>
            <a:picLocks noChangeAspect="1"/>
          </p:cNvPicPr>
          <p:nvPr/>
        </p:nvPicPr>
        <p:blipFill>
          <a:blip r:embed="rId2"/>
          <a:stretch>
            <a:fillRect/>
          </a:stretch>
        </p:blipFill>
        <p:spPr>
          <a:xfrm>
            <a:off x="114935" y="144145"/>
            <a:ext cx="556260" cy="561975"/>
          </a:xfrm>
          <a:prstGeom prst="rect">
            <a:avLst/>
          </a:prstGeom>
          <a:solidFill>
            <a:srgbClr val="4A5F74"/>
          </a:solidFill>
        </p:spPr>
      </p:pic>
      <p:pic>
        <p:nvPicPr>
          <p:cNvPr id="3" name="图片 2"/>
          <p:cNvPicPr>
            <a:picLocks noChangeAspect="1"/>
          </p:cNvPicPr>
          <p:nvPr/>
        </p:nvPicPr>
        <p:blipFill>
          <a:blip r:embed="rId3"/>
          <a:stretch>
            <a:fillRect/>
          </a:stretch>
        </p:blipFill>
        <p:spPr>
          <a:xfrm>
            <a:off x="765810" y="144145"/>
            <a:ext cx="4297680" cy="551815"/>
          </a:xfrm>
          <a:prstGeom prst="rect">
            <a:avLst/>
          </a:prstGeom>
          <a:solidFill>
            <a:srgbClr val="4A5F74"/>
          </a:solidFill>
        </p:spPr>
      </p:pic>
      <p:sp>
        <p:nvSpPr>
          <p:cNvPr id="22" name="矩形 21"/>
          <p:cNvSpPr/>
          <p:nvPr/>
        </p:nvSpPr>
        <p:spPr>
          <a:xfrm>
            <a:off x="3323590" y="4843220"/>
            <a:ext cx="5543550" cy="459105"/>
          </a:xfrm>
          <a:prstGeom prst="rect">
            <a:avLst/>
          </a:prstGeom>
        </p:spPr>
        <p:txBody>
          <a:bodyPr wrap="none" lIns="91428" tIns="45713" rIns="91428" bIns="45713">
            <a:spAutoFit/>
          </a:bodyPr>
          <a:p>
            <a:pPr algn="ctr"/>
            <a:r>
              <a:rPr lang="zh-CN" altLang="en-US" sz="2400" dirty="0">
                <a:solidFill>
                  <a:srgbClr val="335485"/>
                </a:solidFill>
                <a:latin typeface="微软雅黑" panose="020B0503020204020204" pitchFamily="34" charset="-122"/>
                <a:ea typeface="微软雅黑" panose="020B0503020204020204" pitchFamily="34" charset="-122"/>
              </a:rPr>
              <a:t>数学与人工智能学部  智能信息处理技术</a:t>
            </a:r>
            <a:endParaRPr lang="zh-CN" altLang="en-US" sz="2400" dirty="0">
              <a:solidFill>
                <a:srgbClr val="335485"/>
              </a:solidFill>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timing>
    <p:tnLst>
      <p:par>
        <p:cTn id="1" dur="indefinite" restart="never" nodeType="tmRoot"/>
      </p:par>
    </p:tnLst>
    <p:bldLst>
      <p:bldP spid="15" grpId="0" bldLvl="0" animBg="1"/>
      <p:bldP spid="15" grpId="1"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83588" y="80479"/>
            <a:ext cx="6726856" cy="616751"/>
            <a:chOff x="642" y="271"/>
            <a:chExt cx="10593" cy="971"/>
          </a:xfrm>
        </p:grpSpPr>
        <p:grpSp>
          <p:nvGrpSpPr>
            <p:cNvPr id="11" name="组合 10"/>
            <p:cNvGrpSpPr/>
            <p:nvPr/>
          </p:nvGrpSpPr>
          <p:grpSpPr>
            <a:xfrm>
              <a:off x="642" y="271"/>
              <a:ext cx="1056" cy="952"/>
              <a:chOff x="5424755" y="1340768"/>
              <a:chExt cx="670560" cy="604586"/>
            </a:xfrm>
          </p:grpSpPr>
          <p:grpSp>
            <p:nvGrpSpPr>
              <p:cNvPr id="14" name="组合 13"/>
              <p:cNvGrpSpPr/>
              <p:nvPr/>
            </p:nvGrpSpPr>
            <p:grpSpPr>
              <a:xfrm>
                <a:off x="5424755" y="1340768"/>
                <a:ext cx="670560" cy="604586"/>
                <a:chOff x="3720691" y="2824413"/>
                <a:chExt cx="1341120" cy="1209172"/>
              </a:xfrm>
            </p:grpSpPr>
            <p:sp>
              <p:nvSpPr>
                <p:cNvPr id="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 name="文本框 9"/>
            <p:cNvSpPr txBox="1"/>
            <p:nvPr/>
          </p:nvSpPr>
          <p:spPr>
            <a:xfrm>
              <a:off x="1771" y="458"/>
              <a:ext cx="9464" cy="784"/>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en-US" altLang="zh-CN" sz="2800" b="1" dirty="0">
                  <a:solidFill>
                    <a:srgbClr val="414455"/>
                  </a:solidFill>
                  <a:latin typeface="微软雅黑" panose="020B0503020204020204" pitchFamily="34" charset="-122"/>
                  <a:ea typeface="微软雅黑" panose="020B0503020204020204" pitchFamily="34" charset="-122"/>
                </a:rPr>
                <a:t>MILK</a:t>
              </a:r>
              <a:r>
                <a:rPr lang="zh-CN" altLang="en-US" sz="2800" b="1" dirty="0">
                  <a:solidFill>
                    <a:srgbClr val="414455"/>
                  </a:solidFill>
                  <a:latin typeface="微软雅黑" panose="020B0503020204020204" pitchFamily="34" charset="-122"/>
                  <a:ea typeface="微软雅黑" panose="020B0503020204020204" pitchFamily="34" charset="-122"/>
                </a:rPr>
                <a:t>：基本</a:t>
              </a:r>
              <a:r>
                <a:rPr lang="zh-CN" altLang="en-US" sz="2800" b="1" dirty="0">
                  <a:solidFill>
                    <a:srgbClr val="414455"/>
                  </a:solidFill>
                  <a:latin typeface="微软雅黑" panose="020B0503020204020204" pitchFamily="34" charset="-122"/>
                  <a:ea typeface="微软雅黑" panose="020B0503020204020204" pitchFamily="34" charset="-122"/>
                </a:rPr>
                <a:t>认知</a:t>
              </a:r>
              <a:endParaRPr lang="zh-CN" altLang="en-US" sz="2800" b="1" dirty="0">
                <a:solidFill>
                  <a:srgbClr val="414455"/>
                </a:solidFill>
                <a:latin typeface="微软雅黑" panose="020B0503020204020204" pitchFamily="34" charset="-122"/>
                <a:ea typeface="微软雅黑" panose="020B0503020204020204" pitchFamily="34" charset="-122"/>
              </a:endParaRPr>
            </a:p>
          </p:txBody>
        </p:sp>
        <p:sp>
          <p:nvSpPr>
            <p:cNvPr id="13" name="Freeform 126"/>
            <p:cNvSpPr>
              <a:spLocks noChangeAspect="1" noEditPoints="1"/>
            </p:cNvSpPr>
            <p:nvPr/>
          </p:nvSpPr>
          <p:spPr bwMode="auto">
            <a:xfrm>
              <a:off x="963" y="524"/>
              <a:ext cx="422" cy="5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2" name="文本框 1"/>
          <p:cNvSpPr txBox="1"/>
          <p:nvPr/>
        </p:nvSpPr>
        <p:spPr>
          <a:xfrm>
            <a:off x="6624955" y="14605"/>
            <a:ext cx="5518785" cy="368300"/>
          </a:xfrm>
          <a:prstGeom prst="rect">
            <a:avLst/>
          </a:prstGeom>
          <a:solidFill>
            <a:srgbClr val="EBF0F8"/>
          </a:solidFill>
          <a:effectLst>
            <a:outerShdw blurRad="50800" dist="38100" dir="2700000" algn="tl" rotWithShape="0">
              <a:prstClr val="black">
                <a:alpha val="40000"/>
              </a:prstClr>
            </a:outerShdw>
          </a:effectLst>
        </p:spPr>
        <p:txBody>
          <a:bodyPr wrap="square" rtlCol="0">
            <a:spAutoFit/>
          </a:bodyPr>
          <a:p>
            <a:r>
              <a:rPr lang="zh-CN" altLang="en-US" dirty="0">
                <a:solidFill>
                  <a:srgbClr val="1C50A2"/>
                </a:solidFill>
                <a:latin typeface="微软雅黑" panose="020B0503020204020204" pitchFamily="34" charset="-122"/>
                <a:ea typeface="微软雅黑" panose="020B0503020204020204" pitchFamily="34" charset="-122"/>
                <a:cs typeface="+mn-ea"/>
              </a:rPr>
              <a:t>稀疏性问题 | 多模态推荐 | 模态缺失问题 | </a:t>
            </a:r>
            <a:r>
              <a:rPr lang="zh-CN" altLang="en-US" b="1" dirty="0">
                <a:solidFill>
                  <a:srgbClr val="1C50A2"/>
                </a:solidFill>
                <a:latin typeface="微软雅黑" panose="020B0503020204020204" pitchFamily="34" charset="-122"/>
                <a:ea typeface="微软雅黑" panose="020B0503020204020204" pitchFamily="34" charset="-122"/>
                <a:cs typeface="+mn-ea"/>
              </a:rPr>
              <a:t>历史工作</a:t>
            </a:r>
            <a:endParaRPr lang="zh-CN" altLang="en-US" b="1" dirty="0">
              <a:solidFill>
                <a:srgbClr val="1C50A2"/>
              </a:solidFill>
              <a:latin typeface="微软雅黑" panose="020B0503020204020204" pitchFamily="34" charset="-122"/>
              <a:ea typeface="微软雅黑" panose="020B0503020204020204" pitchFamily="34" charset="-122"/>
              <a:cs typeface="+mn-ea"/>
            </a:endParaRPr>
          </a:p>
        </p:txBody>
      </p:sp>
      <p:sp>
        <p:nvSpPr>
          <p:cNvPr id="55" name="文本框 54"/>
          <p:cNvSpPr txBox="1"/>
          <p:nvPr/>
        </p:nvSpPr>
        <p:spPr>
          <a:xfrm>
            <a:off x="3288665" y="6584950"/>
            <a:ext cx="5615305" cy="245110"/>
          </a:xfrm>
          <a:prstGeom prst="rect">
            <a:avLst/>
          </a:prstGeom>
          <a:noFill/>
        </p:spPr>
        <p:txBody>
          <a:bodyPr wrap="square" rtlCol="0">
            <a:spAutoFit/>
          </a:bodyPr>
          <a:p>
            <a:r>
              <a:rPr lang="zh-CN" altLang="en-US" sz="1000"/>
              <a:t>Multimodality Invariant Learning for Multimedia-Based New Item Recommendation</a:t>
            </a:r>
            <a:r>
              <a:rPr lang="zh-CN" altLang="en-US" sz="1000"/>
              <a:t>.</a:t>
            </a:r>
            <a:r>
              <a:rPr lang="en-US" altLang="zh-CN" sz="1000"/>
              <a:t> 2024. SIGIR </a:t>
            </a:r>
            <a:endParaRPr lang="en-US" altLang="zh-CN" sz="1000"/>
          </a:p>
        </p:txBody>
      </p:sp>
      <p:grpSp>
        <p:nvGrpSpPr>
          <p:cNvPr id="3" name="组合 2"/>
          <p:cNvGrpSpPr/>
          <p:nvPr/>
        </p:nvGrpSpPr>
        <p:grpSpPr>
          <a:xfrm>
            <a:off x="1215390" y="2422525"/>
            <a:ext cx="9761220" cy="2103120"/>
            <a:chOff x="176" y="4356"/>
            <a:chExt cx="15372" cy="3312"/>
          </a:xfrm>
        </p:grpSpPr>
        <p:sp>
          <p:nvSpPr>
            <p:cNvPr id="24" name="Teardrop 3"/>
            <p:cNvSpPr/>
            <p:nvPr/>
          </p:nvSpPr>
          <p:spPr>
            <a:xfrm>
              <a:off x="176" y="4386"/>
              <a:ext cx="576" cy="576"/>
            </a:xfrm>
            <a:prstGeom prst="teardrop">
              <a:avLst/>
            </a:prstGeom>
            <a:solidFill>
              <a:srgbClr val="3354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solidFill>
                <a:latin typeface="Roboto" panose="02000000000000000000" pitchFamily="2" charset="0"/>
                <a:ea typeface="Roboto" panose="02000000000000000000" pitchFamily="2" charset="0"/>
              </a:endParaRPr>
            </a:p>
          </p:txBody>
        </p:sp>
        <p:sp>
          <p:nvSpPr>
            <p:cNvPr id="5" name="矩形 4"/>
            <p:cNvSpPr/>
            <p:nvPr/>
          </p:nvSpPr>
          <p:spPr>
            <a:xfrm>
              <a:off x="176" y="4365"/>
              <a:ext cx="3129" cy="6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chemeClr val="bg1"/>
                  </a:solidFill>
                </a:rPr>
                <a:t>A</a:t>
              </a:r>
              <a:endParaRPr lang="zh-CN" altLang="en-US" sz="2000" b="1" dirty="0">
                <a:solidFill>
                  <a:schemeClr val="bg1"/>
                </a:solidFill>
              </a:endParaRPr>
            </a:p>
          </p:txBody>
        </p:sp>
        <p:sp>
          <p:nvSpPr>
            <p:cNvPr id="25" name="文本框 24"/>
            <p:cNvSpPr txBox="1"/>
            <p:nvPr/>
          </p:nvSpPr>
          <p:spPr>
            <a:xfrm>
              <a:off x="689" y="4356"/>
              <a:ext cx="12887" cy="628"/>
            </a:xfrm>
            <a:prstGeom prst="rect">
              <a:avLst/>
            </a:prstGeom>
            <a:noFill/>
          </p:spPr>
          <p:txBody>
            <a:bodyPr wrap="none" rtlCol="0">
              <a:spAutoFit/>
            </a:bodyPr>
            <a:lstStyle/>
            <a:p>
              <a:r>
                <a:rPr lang="zh-CN" altLang="en-US" sz="2000" b="1" dirty="0"/>
                <a:t>论文名称：</a:t>
              </a:r>
              <a:r>
                <a:rPr lang="zh-CN" altLang="en-US" sz="2000" dirty="0"/>
                <a:t>基于多媒体的新物品推荐的多模态不变学习（</a:t>
              </a:r>
              <a:r>
                <a:rPr lang="en-US" altLang="zh-CN" sz="2000" dirty="0"/>
                <a:t>2024, SIGIR</a:t>
              </a:r>
              <a:r>
                <a:rPr lang="zh-CN" altLang="en-US" sz="2000" dirty="0"/>
                <a:t>）</a:t>
              </a:r>
              <a:endParaRPr lang="zh-CN" altLang="en-US" sz="2000" dirty="0"/>
            </a:p>
          </p:txBody>
        </p:sp>
        <p:sp>
          <p:nvSpPr>
            <p:cNvPr id="8" name="Teardrop 3"/>
            <p:cNvSpPr/>
            <p:nvPr/>
          </p:nvSpPr>
          <p:spPr>
            <a:xfrm>
              <a:off x="176" y="5280"/>
              <a:ext cx="576" cy="576"/>
            </a:xfrm>
            <a:prstGeom prst="teardrop">
              <a:avLst/>
            </a:prstGeom>
            <a:solidFill>
              <a:srgbClr val="3354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solidFill>
                <a:latin typeface="Roboto" panose="02000000000000000000" pitchFamily="2" charset="0"/>
                <a:ea typeface="Roboto" panose="02000000000000000000" pitchFamily="2" charset="0"/>
              </a:endParaRPr>
            </a:p>
          </p:txBody>
        </p:sp>
        <p:sp>
          <p:nvSpPr>
            <p:cNvPr id="9" name="矩形 8"/>
            <p:cNvSpPr/>
            <p:nvPr/>
          </p:nvSpPr>
          <p:spPr>
            <a:xfrm>
              <a:off x="176" y="5244"/>
              <a:ext cx="3129" cy="62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chemeClr val="bg1"/>
                  </a:solidFill>
                </a:rPr>
                <a:t>B</a:t>
              </a:r>
              <a:endParaRPr lang="en-US" altLang="zh-CN" sz="2000" b="1" dirty="0">
                <a:solidFill>
                  <a:schemeClr val="bg1"/>
                </a:solidFill>
              </a:endParaRPr>
            </a:p>
          </p:txBody>
        </p:sp>
        <p:sp>
          <p:nvSpPr>
            <p:cNvPr id="10" name="文本框 9"/>
            <p:cNvSpPr txBox="1"/>
            <p:nvPr/>
          </p:nvSpPr>
          <p:spPr>
            <a:xfrm>
              <a:off x="689" y="4955"/>
              <a:ext cx="10615" cy="1355"/>
            </a:xfrm>
            <a:prstGeom prst="rect">
              <a:avLst/>
            </a:prstGeom>
            <a:noFill/>
          </p:spPr>
          <p:txBody>
            <a:bodyPr wrap="none" rtlCol="0">
              <a:noAutofit/>
            </a:bodyPr>
            <a:lstStyle/>
            <a:p>
              <a:pPr indent="0" algn="l" fontAlgn="auto">
                <a:lnSpc>
                  <a:spcPct val="150000"/>
                </a:lnSpc>
              </a:pPr>
              <a:r>
                <a:rPr lang="zh-CN" altLang="en-US" sz="2000" b="1" dirty="0"/>
                <a:t>研究问题：</a:t>
              </a:r>
              <a:endParaRPr lang="zh-CN" altLang="en-US" sz="2000" b="1" dirty="0"/>
            </a:p>
            <a:p>
              <a:pPr indent="0" algn="l" fontAlgn="auto">
                <a:lnSpc>
                  <a:spcPct val="150000"/>
                </a:lnSpc>
              </a:pPr>
              <a:r>
                <a:rPr lang="zh-CN" altLang="en-US" sz="2000" dirty="0"/>
                <a:t>如何在</a:t>
              </a:r>
              <a:r>
                <a:rPr lang="zh-CN" altLang="en-US" sz="2000" dirty="0">
                  <a:solidFill>
                    <a:srgbClr val="C00000"/>
                  </a:solidFill>
                </a:rPr>
                <a:t>模态随机缺失场景</a:t>
              </a:r>
              <a:r>
                <a:rPr lang="zh-CN" altLang="en-US" sz="2000" dirty="0"/>
                <a:t>中，有效进行</a:t>
              </a:r>
              <a:r>
                <a:rPr lang="zh-CN" altLang="en-US" sz="2000" dirty="0">
                  <a:solidFill>
                    <a:srgbClr val="C00000"/>
                  </a:solidFill>
                </a:rPr>
                <a:t>冷启动物品</a:t>
              </a:r>
              <a:r>
                <a:rPr lang="zh-CN" altLang="en-US" sz="2000" dirty="0"/>
                <a:t>推荐？</a:t>
              </a:r>
              <a:endParaRPr lang="zh-CN" altLang="en-US" sz="2000" dirty="0"/>
            </a:p>
          </p:txBody>
        </p:sp>
        <p:sp>
          <p:nvSpPr>
            <p:cNvPr id="18" name="Teardrop 3"/>
            <p:cNvSpPr/>
            <p:nvPr/>
          </p:nvSpPr>
          <p:spPr>
            <a:xfrm>
              <a:off x="176" y="6638"/>
              <a:ext cx="576" cy="576"/>
            </a:xfrm>
            <a:prstGeom prst="teardrop">
              <a:avLst/>
            </a:prstGeom>
            <a:solidFill>
              <a:srgbClr val="3354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solidFill>
                <a:latin typeface="Roboto" panose="02000000000000000000" pitchFamily="2" charset="0"/>
                <a:ea typeface="Roboto" panose="02000000000000000000" pitchFamily="2" charset="0"/>
              </a:endParaRPr>
            </a:p>
          </p:txBody>
        </p:sp>
        <p:sp>
          <p:nvSpPr>
            <p:cNvPr id="19" name="矩形 18"/>
            <p:cNvSpPr/>
            <p:nvPr/>
          </p:nvSpPr>
          <p:spPr>
            <a:xfrm>
              <a:off x="176" y="6602"/>
              <a:ext cx="3129" cy="62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chemeClr val="bg1"/>
                  </a:solidFill>
                </a:rPr>
                <a:t>C</a:t>
              </a:r>
              <a:endParaRPr lang="en-US" altLang="zh-CN" sz="2000" b="1" dirty="0">
                <a:solidFill>
                  <a:schemeClr val="bg1"/>
                </a:solidFill>
              </a:endParaRPr>
            </a:p>
          </p:txBody>
        </p:sp>
        <p:sp>
          <p:nvSpPr>
            <p:cNvPr id="20" name="文本框 19"/>
            <p:cNvSpPr txBox="1"/>
            <p:nvPr/>
          </p:nvSpPr>
          <p:spPr>
            <a:xfrm>
              <a:off x="689" y="6313"/>
              <a:ext cx="14859" cy="1355"/>
            </a:xfrm>
            <a:prstGeom prst="rect">
              <a:avLst/>
            </a:prstGeom>
            <a:noFill/>
          </p:spPr>
          <p:txBody>
            <a:bodyPr wrap="none" rtlCol="0">
              <a:noAutofit/>
            </a:bodyPr>
            <a:lstStyle/>
            <a:p>
              <a:pPr indent="0" algn="l" fontAlgn="auto">
                <a:lnSpc>
                  <a:spcPct val="150000"/>
                </a:lnSpc>
              </a:pPr>
              <a:r>
                <a:rPr lang="zh-CN" altLang="en-US" sz="2000" b="1" dirty="0"/>
                <a:t>核心</a:t>
              </a:r>
              <a:r>
                <a:rPr lang="zh-CN" altLang="en-US" sz="2000" b="1" dirty="0"/>
                <a:t>思想：</a:t>
              </a:r>
              <a:endParaRPr lang="zh-CN" altLang="en-US" sz="2000" b="1" dirty="0"/>
            </a:p>
            <a:p>
              <a:pPr indent="0" algn="l" fontAlgn="auto">
                <a:lnSpc>
                  <a:spcPct val="150000"/>
                </a:lnSpc>
              </a:pPr>
              <a:r>
                <a:rPr lang="zh-CN" altLang="en-US" sz="2000" dirty="0"/>
                <a:t>在根据循环移位策略构建而来的不同环境中，不变学习模态无关的鲁棒性用户偏好</a:t>
              </a:r>
              <a:r>
                <a:rPr lang="zh-CN" altLang="en-US" sz="2000" dirty="0"/>
                <a:t>。</a:t>
              </a:r>
              <a:endParaRPr lang="zh-CN" altLang="en-US" sz="2000" dirty="0"/>
            </a:p>
          </p:txBody>
        </p:sp>
      </p:grpSp>
      <p:sp>
        <p:nvSpPr>
          <p:cNvPr id="23" name="文本框 22"/>
          <p:cNvSpPr txBox="1"/>
          <p:nvPr/>
        </p:nvSpPr>
        <p:spPr>
          <a:xfrm>
            <a:off x="9157970" y="6216650"/>
            <a:ext cx="2985770" cy="368300"/>
          </a:xfrm>
          <a:prstGeom prst="rect">
            <a:avLst/>
          </a:prstGeom>
          <a:noFill/>
        </p:spPr>
        <p:txBody>
          <a:bodyPr wrap="square" rtlCol="0">
            <a:spAutoFit/>
          </a:bodyPr>
          <a:p>
            <a:r>
              <a:rPr lang="zh-CN" altLang="en-US"/>
              <a:t>标签：鲁棒的表征学习</a:t>
            </a:r>
            <a:r>
              <a:rPr lang="zh-CN" altLang="en-US"/>
              <a:t>方法</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83588" y="80479"/>
            <a:ext cx="6726856" cy="616751"/>
            <a:chOff x="642" y="271"/>
            <a:chExt cx="10593" cy="971"/>
          </a:xfrm>
        </p:grpSpPr>
        <p:grpSp>
          <p:nvGrpSpPr>
            <p:cNvPr id="11" name="组合 10"/>
            <p:cNvGrpSpPr/>
            <p:nvPr/>
          </p:nvGrpSpPr>
          <p:grpSpPr>
            <a:xfrm>
              <a:off x="642" y="271"/>
              <a:ext cx="1056" cy="952"/>
              <a:chOff x="5424755" y="1340768"/>
              <a:chExt cx="670560" cy="604586"/>
            </a:xfrm>
          </p:grpSpPr>
          <p:grpSp>
            <p:nvGrpSpPr>
              <p:cNvPr id="14" name="组合 13"/>
              <p:cNvGrpSpPr/>
              <p:nvPr/>
            </p:nvGrpSpPr>
            <p:grpSpPr>
              <a:xfrm>
                <a:off x="5424755" y="1340768"/>
                <a:ext cx="670560" cy="604586"/>
                <a:chOff x="3720691" y="2824413"/>
                <a:chExt cx="1341120" cy="1209172"/>
              </a:xfrm>
            </p:grpSpPr>
            <p:sp>
              <p:nvSpPr>
                <p:cNvPr id="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 name="文本框 9"/>
            <p:cNvSpPr txBox="1"/>
            <p:nvPr/>
          </p:nvSpPr>
          <p:spPr>
            <a:xfrm>
              <a:off x="1771" y="458"/>
              <a:ext cx="9464" cy="784"/>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en-US" altLang="zh-CN" sz="2800" b="1" dirty="0">
                  <a:solidFill>
                    <a:srgbClr val="414455"/>
                  </a:solidFill>
                  <a:latin typeface="微软雅黑" panose="020B0503020204020204" pitchFamily="34" charset="-122"/>
                  <a:ea typeface="微软雅黑" panose="020B0503020204020204" pitchFamily="34" charset="-122"/>
                </a:rPr>
                <a:t>MILK</a:t>
              </a:r>
              <a:r>
                <a:rPr lang="zh-CN" altLang="en-US" sz="2800" b="1" dirty="0">
                  <a:solidFill>
                    <a:srgbClr val="414455"/>
                  </a:solidFill>
                  <a:latin typeface="微软雅黑" panose="020B0503020204020204" pitchFamily="34" charset="-122"/>
                  <a:ea typeface="微软雅黑" panose="020B0503020204020204" pitchFamily="34" charset="-122"/>
                </a:rPr>
                <a:t>：模型</a:t>
              </a:r>
              <a:r>
                <a:rPr lang="zh-CN" altLang="en-US" sz="2800" b="1" dirty="0">
                  <a:solidFill>
                    <a:srgbClr val="414455"/>
                  </a:solidFill>
                  <a:latin typeface="微软雅黑" panose="020B0503020204020204" pitchFamily="34" charset="-122"/>
                  <a:ea typeface="微软雅黑" panose="020B0503020204020204" pitchFamily="34" charset="-122"/>
                </a:rPr>
                <a:t>架构</a:t>
              </a:r>
              <a:endParaRPr lang="zh-CN" altLang="en-US" sz="2800" b="1" dirty="0">
                <a:solidFill>
                  <a:srgbClr val="414455"/>
                </a:solidFill>
                <a:latin typeface="微软雅黑" panose="020B0503020204020204" pitchFamily="34" charset="-122"/>
                <a:ea typeface="微软雅黑" panose="020B0503020204020204" pitchFamily="34" charset="-122"/>
              </a:endParaRPr>
            </a:p>
          </p:txBody>
        </p:sp>
        <p:sp>
          <p:nvSpPr>
            <p:cNvPr id="13" name="Freeform 126"/>
            <p:cNvSpPr>
              <a:spLocks noChangeAspect="1" noEditPoints="1"/>
            </p:cNvSpPr>
            <p:nvPr/>
          </p:nvSpPr>
          <p:spPr bwMode="auto">
            <a:xfrm>
              <a:off x="963" y="524"/>
              <a:ext cx="422" cy="5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2" name="文本框 1"/>
          <p:cNvSpPr txBox="1"/>
          <p:nvPr/>
        </p:nvSpPr>
        <p:spPr>
          <a:xfrm>
            <a:off x="6624955" y="14605"/>
            <a:ext cx="5518785" cy="368300"/>
          </a:xfrm>
          <a:prstGeom prst="rect">
            <a:avLst/>
          </a:prstGeom>
          <a:solidFill>
            <a:srgbClr val="EBF0F8"/>
          </a:solidFill>
          <a:effectLst>
            <a:outerShdw blurRad="50800" dist="38100" dir="2700000" algn="tl" rotWithShape="0">
              <a:prstClr val="black">
                <a:alpha val="40000"/>
              </a:prstClr>
            </a:outerShdw>
          </a:effectLst>
        </p:spPr>
        <p:txBody>
          <a:bodyPr wrap="square" rtlCol="0">
            <a:spAutoFit/>
          </a:bodyPr>
          <a:p>
            <a:r>
              <a:rPr lang="zh-CN" altLang="en-US" dirty="0">
                <a:solidFill>
                  <a:srgbClr val="1C50A2"/>
                </a:solidFill>
                <a:latin typeface="微软雅黑" panose="020B0503020204020204" pitchFamily="34" charset="-122"/>
                <a:ea typeface="微软雅黑" panose="020B0503020204020204" pitchFamily="34" charset="-122"/>
                <a:cs typeface="+mn-ea"/>
              </a:rPr>
              <a:t>稀疏性问题 | 多模态推荐 | 模态缺失问题 | </a:t>
            </a:r>
            <a:r>
              <a:rPr lang="zh-CN" altLang="en-US" b="1" dirty="0">
                <a:solidFill>
                  <a:srgbClr val="1C50A2"/>
                </a:solidFill>
                <a:latin typeface="微软雅黑" panose="020B0503020204020204" pitchFamily="34" charset="-122"/>
                <a:ea typeface="微软雅黑" panose="020B0503020204020204" pitchFamily="34" charset="-122"/>
                <a:cs typeface="+mn-ea"/>
              </a:rPr>
              <a:t>历史工作</a:t>
            </a:r>
            <a:endParaRPr lang="zh-CN" altLang="en-US" b="1" dirty="0">
              <a:solidFill>
                <a:srgbClr val="1C50A2"/>
              </a:solidFill>
              <a:latin typeface="微软雅黑" panose="020B0503020204020204" pitchFamily="34" charset="-122"/>
              <a:ea typeface="微软雅黑" panose="020B0503020204020204" pitchFamily="34" charset="-122"/>
              <a:cs typeface="+mn-ea"/>
            </a:endParaRPr>
          </a:p>
        </p:txBody>
      </p:sp>
      <p:sp>
        <p:nvSpPr>
          <p:cNvPr id="55" name="文本框 54"/>
          <p:cNvSpPr txBox="1"/>
          <p:nvPr/>
        </p:nvSpPr>
        <p:spPr>
          <a:xfrm>
            <a:off x="3288665" y="6584950"/>
            <a:ext cx="5615305" cy="245110"/>
          </a:xfrm>
          <a:prstGeom prst="rect">
            <a:avLst/>
          </a:prstGeom>
          <a:noFill/>
        </p:spPr>
        <p:txBody>
          <a:bodyPr wrap="square" rtlCol="0">
            <a:spAutoFit/>
          </a:bodyPr>
          <a:p>
            <a:r>
              <a:rPr lang="zh-CN" altLang="en-US" sz="1000"/>
              <a:t>Multimodality Invariant Learning for Multimedia-Based New Item Recommendation</a:t>
            </a:r>
            <a:r>
              <a:rPr lang="zh-CN" altLang="en-US" sz="1000"/>
              <a:t>.</a:t>
            </a:r>
            <a:r>
              <a:rPr lang="en-US" altLang="zh-CN" sz="1000"/>
              <a:t> 2024. SIGIR </a:t>
            </a:r>
            <a:endParaRPr lang="en-US" altLang="zh-CN" sz="1000"/>
          </a:p>
        </p:txBody>
      </p:sp>
      <p:pic>
        <p:nvPicPr>
          <p:cNvPr id="4" name="图片 3"/>
          <p:cNvPicPr>
            <a:picLocks noChangeAspect="1"/>
          </p:cNvPicPr>
          <p:nvPr/>
        </p:nvPicPr>
        <p:blipFill>
          <a:blip r:embed="rId1"/>
          <a:stretch>
            <a:fillRect/>
          </a:stretch>
        </p:blipFill>
        <p:spPr>
          <a:xfrm>
            <a:off x="156210" y="842010"/>
            <a:ext cx="11879580" cy="4510405"/>
          </a:xfrm>
          <a:prstGeom prst="rect">
            <a:avLst/>
          </a:prstGeom>
        </p:spPr>
      </p:pic>
      <p:pic>
        <p:nvPicPr>
          <p:cNvPr id="26" name="图片 25"/>
          <p:cNvPicPr>
            <a:picLocks noChangeAspect="1"/>
          </p:cNvPicPr>
          <p:nvPr/>
        </p:nvPicPr>
        <p:blipFill>
          <a:blip r:embed="rId2"/>
          <a:stretch>
            <a:fillRect/>
          </a:stretch>
        </p:blipFill>
        <p:spPr>
          <a:xfrm>
            <a:off x="7940040" y="5440045"/>
            <a:ext cx="2828925" cy="638175"/>
          </a:xfrm>
          <a:prstGeom prst="rect">
            <a:avLst/>
          </a:prstGeom>
        </p:spPr>
      </p:pic>
      <p:grpSp>
        <p:nvGrpSpPr>
          <p:cNvPr id="32" name="组合 31"/>
          <p:cNvGrpSpPr/>
          <p:nvPr/>
        </p:nvGrpSpPr>
        <p:grpSpPr>
          <a:xfrm>
            <a:off x="1332230" y="5440045"/>
            <a:ext cx="6447790" cy="1076325"/>
            <a:chOff x="144" y="8567"/>
            <a:chExt cx="10154" cy="1695"/>
          </a:xfrm>
        </p:grpSpPr>
        <p:pic>
          <p:nvPicPr>
            <p:cNvPr id="27" name="图片 26"/>
            <p:cNvPicPr/>
            <p:nvPr/>
          </p:nvPicPr>
          <p:blipFill>
            <a:blip r:embed="rId3"/>
            <a:stretch>
              <a:fillRect/>
            </a:stretch>
          </p:blipFill>
          <p:spPr>
            <a:xfrm>
              <a:off x="246" y="8567"/>
              <a:ext cx="6067" cy="624"/>
            </a:xfrm>
            <a:prstGeom prst="rect">
              <a:avLst/>
            </a:prstGeom>
            <a:ln>
              <a:noFill/>
            </a:ln>
          </p:spPr>
        </p:pic>
        <p:grpSp>
          <p:nvGrpSpPr>
            <p:cNvPr id="30" name="组合 29"/>
            <p:cNvGrpSpPr/>
            <p:nvPr/>
          </p:nvGrpSpPr>
          <p:grpSpPr>
            <a:xfrm>
              <a:off x="144" y="9159"/>
              <a:ext cx="10154" cy="1103"/>
              <a:chOff x="148" y="9133"/>
              <a:chExt cx="9775" cy="919"/>
            </a:xfrm>
          </p:grpSpPr>
          <p:pic>
            <p:nvPicPr>
              <p:cNvPr id="28" name="图片 27"/>
              <p:cNvPicPr>
                <a:picLocks noChangeAspect="1"/>
              </p:cNvPicPr>
              <p:nvPr/>
            </p:nvPicPr>
            <p:blipFill>
              <a:blip r:embed="rId4"/>
              <a:stretch>
                <a:fillRect/>
              </a:stretch>
            </p:blipFill>
            <p:spPr>
              <a:xfrm>
                <a:off x="148" y="9152"/>
                <a:ext cx="4665" cy="900"/>
              </a:xfrm>
              <a:prstGeom prst="rect">
                <a:avLst/>
              </a:prstGeom>
              <a:ln>
                <a:noFill/>
              </a:ln>
            </p:spPr>
          </p:pic>
          <p:pic>
            <p:nvPicPr>
              <p:cNvPr id="29" name="图片 28"/>
              <p:cNvPicPr/>
              <p:nvPr/>
            </p:nvPicPr>
            <p:blipFill>
              <a:blip r:embed="rId5"/>
              <a:stretch>
                <a:fillRect/>
              </a:stretch>
            </p:blipFill>
            <p:spPr>
              <a:xfrm>
                <a:off x="4911" y="9133"/>
                <a:ext cx="5012" cy="901"/>
              </a:xfrm>
              <a:prstGeom prst="rect">
                <a:avLst/>
              </a:prstGeom>
              <a:ln>
                <a:noFill/>
              </a:ln>
            </p:spPr>
          </p:pic>
        </p:grpSp>
      </p:grpSp>
      <p:pic>
        <p:nvPicPr>
          <p:cNvPr id="6" name="图片 5"/>
          <p:cNvPicPr/>
          <p:nvPr/>
        </p:nvPicPr>
        <p:blipFill>
          <a:blip r:embed="rId6"/>
          <a:stretch>
            <a:fillRect/>
          </a:stretch>
        </p:blipFill>
        <p:spPr>
          <a:xfrm>
            <a:off x="4037330" y="439420"/>
            <a:ext cx="3247200" cy="396000"/>
          </a:xfrm>
          <a:prstGeom prst="rect">
            <a:avLst/>
          </a:prstGeom>
          <a:ln>
            <a:solidFill>
              <a:srgbClr val="335485"/>
            </a:solidFill>
            <a:prstDash val="sysDash"/>
          </a:ln>
        </p:spPr>
      </p:pic>
      <p:cxnSp>
        <p:nvCxnSpPr>
          <p:cNvPr id="31" name="直接箭头连接符 30"/>
          <p:cNvCxnSpPr>
            <a:stCxn id="6" idx="1"/>
          </p:cNvCxnSpPr>
          <p:nvPr/>
        </p:nvCxnSpPr>
        <p:spPr>
          <a:xfrm flipH="1">
            <a:off x="1901190" y="637540"/>
            <a:ext cx="2136140" cy="792480"/>
          </a:xfrm>
          <a:prstGeom prst="straightConnector1">
            <a:avLst/>
          </a:prstGeom>
          <a:ln w="31750" cap="rnd">
            <a:solidFill>
              <a:schemeClr val="accent1"/>
            </a:solidFill>
            <a:prstDash val="sysDot"/>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83588" y="80479"/>
            <a:ext cx="6726856" cy="616751"/>
            <a:chOff x="642" y="271"/>
            <a:chExt cx="10593" cy="971"/>
          </a:xfrm>
        </p:grpSpPr>
        <p:grpSp>
          <p:nvGrpSpPr>
            <p:cNvPr id="11" name="组合 10"/>
            <p:cNvGrpSpPr/>
            <p:nvPr/>
          </p:nvGrpSpPr>
          <p:grpSpPr>
            <a:xfrm>
              <a:off x="642" y="271"/>
              <a:ext cx="1056" cy="952"/>
              <a:chOff x="5424755" y="1340768"/>
              <a:chExt cx="670560" cy="604586"/>
            </a:xfrm>
          </p:grpSpPr>
          <p:grpSp>
            <p:nvGrpSpPr>
              <p:cNvPr id="14" name="组合 13"/>
              <p:cNvGrpSpPr/>
              <p:nvPr/>
            </p:nvGrpSpPr>
            <p:grpSpPr>
              <a:xfrm>
                <a:off x="5424755" y="1340768"/>
                <a:ext cx="670560" cy="604586"/>
                <a:chOff x="3720691" y="2824413"/>
                <a:chExt cx="1341120" cy="1209172"/>
              </a:xfrm>
            </p:grpSpPr>
            <p:sp>
              <p:nvSpPr>
                <p:cNvPr id="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 name="文本框 9"/>
            <p:cNvSpPr txBox="1"/>
            <p:nvPr/>
          </p:nvSpPr>
          <p:spPr>
            <a:xfrm>
              <a:off x="1771" y="458"/>
              <a:ext cx="9464" cy="784"/>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en-US" altLang="zh-CN" sz="2800" b="1" dirty="0">
                  <a:solidFill>
                    <a:srgbClr val="414455"/>
                  </a:solidFill>
                  <a:latin typeface="微软雅黑" panose="020B0503020204020204" pitchFamily="34" charset="-122"/>
                  <a:ea typeface="微软雅黑" panose="020B0503020204020204" pitchFamily="34" charset="-122"/>
                </a:rPr>
                <a:t>MILK</a:t>
              </a:r>
              <a:r>
                <a:rPr lang="zh-CN" altLang="en-US" sz="2800" b="1" dirty="0">
                  <a:solidFill>
                    <a:srgbClr val="414455"/>
                  </a:solidFill>
                  <a:latin typeface="微软雅黑" panose="020B0503020204020204" pitchFamily="34" charset="-122"/>
                  <a:ea typeface="微软雅黑" panose="020B0503020204020204" pitchFamily="34" charset="-122"/>
                </a:rPr>
                <a:t>：有效性</a:t>
              </a:r>
              <a:r>
                <a:rPr lang="zh-CN" altLang="en-US" sz="2800" b="1" dirty="0">
                  <a:solidFill>
                    <a:srgbClr val="414455"/>
                  </a:solidFill>
                  <a:latin typeface="微软雅黑" panose="020B0503020204020204" pitchFamily="34" charset="-122"/>
                  <a:ea typeface="微软雅黑" panose="020B0503020204020204" pitchFamily="34" charset="-122"/>
                </a:rPr>
                <a:t>解释</a:t>
              </a:r>
              <a:endParaRPr lang="zh-CN" altLang="en-US" sz="2800" b="1" dirty="0">
                <a:solidFill>
                  <a:srgbClr val="414455"/>
                </a:solidFill>
                <a:latin typeface="微软雅黑" panose="020B0503020204020204" pitchFamily="34" charset="-122"/>
                <a:ea typeface="微软雅黑" panose="020B0503020204020204" pitchFamily="34" charset="-122"/>
              </a:endParaRPr>
            </a:p>
          </p:txBody>
        </p:sp>
        <p:sp>
          <p:nvSpPr>
            <p:cNvPr id="13" name="Freeform 126"/>
            <p:cNvSpPr>
              <a:spLocks noChangeAspect="1" noEditPoints="1"/>
            </p:cNvSpPr>
            <p:nvPr/>
          </p:nvSpPr>
          <p:spPr bwMode="auto">
            <a:xfrm>
              <a:off x="963" y="524"/>
              <a:ext cx="422" cy="5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2" name="文本框 1"/>
          <p:cNvSpPr txBox="1"/>
          <p:nvPr/>
        </p:nvSpPr>
        <p:spPr>
          <a:xfrm>
            <a:off x="6624955" y="14605"/>
            <a:ext cx="5518785" cy="368300"/>
          </a:xfrm>
          <a:prstGeom prst="rect">
            <a:avLst/>
          </a:prstGeom>
          <a:solidFill>
            <a:srgbClr val="EBF0F8"/>
          </a:solidFill>
          <a:effectLst>
            <a:outerShdw blurRad="50800" dist="38100" dir="2700000" algn="tl" rotWithShape="0">
              <a:prstClr val="black">
                <a:alpha val="40000"/>
              </a:prstClr>
            </a:outerShdw>
          </a:effectLst>
        </p:spPr>
        <p:txBody>
          <a:bodyPr wrap="square" rtlCol="0">
            <a:spAutoFit/>
          </a:bodyPr>
          <a:p>
            <a:r>
              <a:rPr lang="zh-CN" altLang="en-US" dirty="0">
                <a:solidFill>
                  <a:srgbClr val="1C50A2"/>
                </a:solidFill>
                <a:latin typeface="微软雅黑" panose="020B0503020204020204" pitchFamily="34" charset="-122"/>
                <a:ea typeface="微软雅黑" panose="020B0503020204020204" pitchFamily="34" charset="-122"/>
                <a:cs typeface="+mn-ea"/>
              </a:rPr>
              <a:t>稀疏性问题 | 多模态推荐 | 模态缺失问题 | </a:t>
            </a:r>
            <a:r>
              <a:rPr lang="zh-CN" altLang="en-US" b="1" dirty="0">
                <a:solidFill>
                  <a:srgbClr val="1C50A2"/>
                </a:solidFill>
                <a:latin typeface="微软雅黑" panose="020B0503020204020204" pitchFamily="34" charset="-122"/>
                <a:ea typeface="微软雅黑" panose="020B0503020204020204" pitchFamily="34" charset="-122"/>
                <a:cs typeface="+mn-ea"/>
              </a:rPr>
              <a:t>历史工作</a:t>
            </a:r>
            <a:endParaRPr lang="zh-CN" altLang="en-US" b="1" dirty="0">
              <a:solidFill>
                <a:srgbClr val="1C50A2"/>
              </a:solidFill>
              <a:latin typeface="微软雅黑" panose="020B0503020204020204" pitchFamily="34" charset="-122"/>
              <a:ea typeface="微软雅黑" panose="020B0503020204020204" pitchFamily="34" charset="-122"/>
              <a:cs typeface="+mn-ea"/>
            </a:endParaRPr>
          </a:p>
        </p:txBody>
      </p:sp>
      <p:sp>
        <p:nvSpPr>
          <p:cNvPr id="55" name="文本框 54"/>
          <p:cNvSpPr txBox="1"/>
          <p:nvPr/>
        </p:nvSpPr>
        <p:spPr>
          <a:xfrm>
            <a:off x="3288665" y="6584950"/>
            <a:ext cx="5615305" cy="245110"/>
          </a:xfrm>
          <a:prstGeom prst="rect">
            <a:avLst/>
          </a:prstGeom>
          <a:noFill/>
        </p:spPr>
        <p:txBody>
          <a:bodyPr wrap="square" rtlCol="0">
            <a:spAutoFit/>
          </a:bodyPr>
          <a:p>
            <a:r>
              <a:rPr lang="zh-CN" altLang="en-US" sz="1000"/>
              <a:t>Multimodality Invariant Learning for Multimedia-Based New Item Recommendation</a:t>
            </a:r>
            <a:r>
              <a:rPr lang="zh-CN" altLang="en-US" sz="1000"/>
              <a:t>.</a:t>
            </a:r>
            <a:r>
              <a:rPr lang="en-US" altLang="zh-CN" sz="1000"/>
              <a:t> 2024. SIGIR </a:t>
            </a:r>
            <a:endParaRPr lang="en-US" altLang="zh-CN" sz="1000"/>
          </a:p>
        </p:txBody>
      </p:sp>
      <p:grpSp>
        <p:nvGrpSpPr>
          <p:cNvPr id="9" name="组合 8"/>
          <p:cNvGrpSpPr/>
          <p:nvPr/>
        </p:nvGrpSpPr>
        <p:grpSpPr>
          <a:xfrm>
            <a:off x="2447290" y="1097915"/>
            <a:ext cx="7298690" cy="459740"/>
            <a:chOff x="766" y="1739"/>
            <a:chExt cx="11494" cy="724"/>
          </a:xfrm>
        </p:grpSpPr>
        <p:grpSp>
          <p:nvGrpSpPr>
            <p:cNvPr id="5" name="组合 4"/>
            <p:cNvGrpSpPr/>
            <p:nvPr/>
          </p:nvGrpSpPr>
          <p:grpSpPr>
            <a:xfrm>
              <a:off x="766" y="1739"/>
              <a:ext cx="702" cy="723"/>
              <a:chOff x="6751" y="2879"/>
              <a:chExt cx="702" cy="723"/>
            </a:xfrm>
          </p:grpSpPr>
          <p:sp>
            <p:nvSpPr>
              <p:cNvPr id="23" name="任意多边形 22"/>
              <p:cNvSpPr/>
              <p:nvPr>
                <p:custDataLst>
                  <p:tags r:id="rId1"/>
                </p:custDataLst>
              </p:nvPr>
            </p:nvSpPr>
            <p:spPr>
              <a:xfrm>
                <a:off x="7053" y="2879"/>
                <a:ext cx="400" cy="480"/>
              </a:xfrm>
              <a:custGeom>
                <a:avLst/>
                <a:gdLst>
                  <a:gd name="connsiteX0" fmla="*/ 0 w 285750"/>
                  <a:gd name="connsiteY0" fmla="*/ 0 h 342900"/>
                  <a:gd name="connsiteX1" fmla="*/ 285750 w 285750"/>
                  <a:gd name="connsiteY1" fmla="*/ 342900 h 342900"/>
                  <a:gd name="connsiteX0-1" fmla="*/ 0 w 285750"/>
                  <a:gd name="connsiteY0-2" fmla="*/ 0 h 342900"/>
                  <a:gd name="connsiteX1-3" fmla="*/ 285750 w 285750"/>
                  <a:gd name="connsiteY1-4" fmla="*/ 342900 h 342900"/>
                  <a:gd name="connsiteX0-5" fmla="*/ 0 w 285750"/>
                  <a:gd name="connsiteY0-6" fmla="*/ 0 h 342900"/>
                  <a:gd name="connsiteX1-7" fmla="*/ 285750 w 285750"/>
                  <a:gd name="connsiteY1-8" fmla="*/ 342900 h 342900"/>
                  <a:gd name="connsiteX0-9" fmla="*/ 0 w 285750"/>
                  <a:gd name="connsiteY0-10" fmla="*/ 0 h 342900"/>
                  <a:gd name="connsiteX1-11" fmla="*/ 285750 w 285750"/>
                  <a:gd name="connsiteY1-12" fmla="*/ 342900 h 342900"/>
                  <a:gd name="connsiteX0-13" fmla="*/ 0 w 285750"/>
                  <a:gd name="connsiteY0-14" fmla="*/ 0 h 342900"/>
                  <a:gd name="connsiteX1-15" fmla="*/ 285750 w 285750"/>
                  <a:gd name="connsiteY1-16" fmla="*/ 342900 h 342900"/>
                  <a:gd name="connsiteX0-17" fmla="*/ 0 w 285800"/>
                  <a:gd name="connsiteY0-18" fmla="*/ 0 h 342900"/>
                  <a:gd name="connsiteX1-19" fmla="*/ 285750 w 285800"/>
                  <a:gd name="connsiteY1-20" fmla="*/ 342900 h 342900"/>
                </a:gdLst>
                <a:ahLst/>
                <a:cxnLst>
                  <a:cxn ang="0">
                    <a:pos x="connsiteX0-1" y="connsiteY0-2"/>
                  </a:cxn>
                  <a:cxn ang="0">
                    <a:pos x="connsiteX1-3" y="connsiteY1-4"/>
                  </a:cxn>
                </a:cxnLst>
                <a:rect l="l" t="t" r="r" b="b"/>
                <a:pathLst>
                  <a:path w="285800" h="342900">
                    <a:moveTo>
                      <a:pt x="0" y="0"/>
                    </a:moveTo>
                    <a:cubicBezTo>
                      <a:pt x="207169" y="16669"/>
                      <a:pt x="288132" y="135732"/>
                      <a:pt x="285750" y="342900"/>
                    </a:cubicBezTo>
                  </a:path>
                </a:pathLst>
              </a:custGeom>
              <a:noFill/>
              <a:ln w="38100">
                <a:solidFill>
                  <a:srgbClr val="1C50A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7" name="椭圆 6"/>
              <p:cNvSpPr>
                <a:spLocks noChangeAspect="1"/>
              </p:cNvSpPr>
              <p:nvPr>
                <p:custDataLst>
                  <p:tags r:id="rId2"/>
                </p:custDataLst>
              </p:nvPr>
            </p:nvSpPr>
            <p:spPr>
              <a:xfrm>
                <a:off x="6751" y="2998"/>
                <a:ext cx="605" cy="60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37" name="Freeform 217"/>
              <p:cNvSpPr>
                <a:spLocks noChangeAspect="1" noEditPoints="1"/>
              </p:cNvSpPr>
              <p:nvPr>
                <p:custDataLst>
                  <p:tags r:id="rId3"/>
                </p:custDataLst>
              </p:nvPr>
            </p:nvSpPr>
            <p:spPr bwMode="auto">
              <a:xfrm>
                <a:off x="6899" y="3137"/>
                <a:ext cx="347" cy="353"/>
              </a:xfrm>
              <a:custGeom>
                <a:avLst/>
                <a:gdLst>
                  <a:gd name="T0" fmla="*/ 49 w 125"/>
                  <a:gd name="T1" fmla="*/ 16 h 127"/>
                  <a:gd name="T2" fmla="*/ 36 w 125"/>
                  <a:gd name="T3" fmla="*/ 18 h 127"/>
                  <a:gd name="T4" fmla="*/ 25 w 125"/>
                  <a:gd name="T5" fmla="*/ 26 h 127"/>
                  <a:gd name="T6" fmla="*/ 18 w 125"/>
                  <a:gd name="T7" fmla="*/ 37 h 127"/>
                  <a:gd name="T8" fmla="*/ 15 w 125"/>
                  <a:gd name="T9" fmla="*/ 50 h 127"/>
                  <a:gd name="T10" fmla="*/ 18 w 125"/>
                  <a:gd name="T11" fmla="*/ 64 h 127"/>
                  <a:gd name="T12" fmla="*/ 25 w 125"/>
                  <a:gd name="T13" fmla="*/ 75 h 127"/>
                  <a:gd name="T14" fmla="*/ 36 w 125"/>
                  <a:gd name="T15" fmla="*/ 81 h 127"/>
                  <a:gd name="T16" fmla="*/ 49 w 125"/>
                  <a:gd name="T17" fmla="*/ 85 h 127"/>
                  <a:gd name="T18" fmla="*/ 63 w 125"/>
                  <a:gd name="T19" fmla="*/ 81 h 127"/>
                  <a:gd name="T20" fmla="*/ 73 w 125"/>
                  <a:gd name="T21" fmla="*/ 75 h 127"/>
                  <a:gd name="T22" fmla="*/ 81 w 125"/>
                  <a:gd name="T23" fmla="*/ 64 h 127"/>
                  <a:gd name="T24" fmla="*/ 84 w 125"/>
                  <a:gd name="T25" fmla="*/ 50 h 127"/>
                  <a:gd name="T26" fmla="*/ 81 w 125"/>
                  <a:gd name="T27" fmla="*/ 37 h 127"/>
                  <a:gd name="T28" fmla="*/ 73 w 125"/>
                  <a:gd name="T29" fmla="*/ 26 h 127"/>
                  <a:gd name="T30" fmla="*/ 63 w 125"/>
                  <a:gd name="T31" fmla="*/ 18 h 127"/>
                  <a:gd name="T32" fmla="*/ 49 w 125"/>
                  <a:gd name="T33" fmla="*/ 16 h 127"/>
                  <a:gd name="T34" fmla="*/ 49 w 125"/>
                  <a:gd name="T35" fmla="*/ 0 h 127"/>
                  <a:gd name="T36" fmla="*/ 68 w 125"/>
                  <a:gd name="T37" fmla="*/ 4 h 127"/>
                  <a:gd name="T38" fmla="*/ 85 w 125"/>
                  <a:gd name="T39" fmla="*/ 16 h 127"/>
                  <a:gd name="T40" fmla="*/ 95 w 125"/>
                  <a:gd name="T41" fmla="*/ 31 h 127"/>
                  <a:gd name="T42" fmla="*/ 99 w 125"/>
                  <a:gd name="T43" fmla="*/ 50 h 127"/>
                  <a:gd name="T44" fmla="*/ 97 w 125"/>
                  <a:gd name="T45" fmla="*/ 64 h 127"/>
                  <a:gd name="T46" fmla="*/ 91 w 125"/>
                  <a:gd name="T47" fmla="*/ 77 h 127"/>
                  <a:gd name="T48" fmla="*/ 91 w 125"/>
                  <a:gd name="T49" fmla="*/ 78 h 127"/>
                  <a:gd name="T50" fmla="*/ 122 w 125"/>
                  <a:gd name="T51" fmla="*/ 109 h 127"/>
                  <a:gd name="T52" fmla="*/ 124 w 125"/>
                  <a:gd name="T53" fmla="*/ 113 h 127"/>
                  <a:gd name="T54" fmla="*/ 125 w 125"/>
                  <a:gd name="T55" fmla="*/ 116 h 127"/>
                  <a:gd name="T56" fmla="*/ 124 w 125"/>
                  <a:gd name="T57" fmla="*/ 120 h 127"/>
                  <a:gd name="T58" fmla="*/ 122 w 125"/>
                  <a:gd name="T59" fmla="*/ 123 h 127"/>
                  <a:gd name="T60" fmla="*/ 119 w 125"/>
                  <a:gd name="T61" fmla="*/ 126 h 127"/>
                  <a:gd name="T62" fmla="*/ 115 w 125"/>
                  <a:gd name="T63" fmla="*/ 127 h 127"/>
                  <a:gd name="T64" fmla="*/ 111 w 125"/>
                  <a:gd name="T65" fmla="*/ 126 h 127"/>
                  <a:gd name="T66" fmla="*/ 107 w 125"/>
                  <a:gd name="T67" fmla="*/ 123 h 127"/>
                  <a:gd name="T68" fmla="*/ 77 w 125"/>
                  <a:gd name="T69" fmla="*/ 93 h 127"/>
                  <a:gd name="T70" fmla="*/ 76 w 125"/>
                  <a:gd name="T71" fmla="*/ 92 h 127"/>
                  <a:gd name="T72" fmla="*/ 64 w 125"/>
                  <a:gd name="T73" fmla="*/ 98 h 127"/>
                  <a:gd name="T74" fmla="*/ 49 w 125"/>
                  <a:gd name="T75" fmla="*/ 101 h 127"/>
                  <a:gd name="T76" fmla="*/ 30 w 125"/>
                  <a:gd name="T77" fmla="*/ 97 h 127"/>
                  <a:gd name="T78" fmla="*/ 14 w 125"/>
                  <a:gd name="T79" fmla="*/ 85 h 127"/>
                  <a:gd name="T80" fmla="*/ 4 w 125"/>
                  <a:gd name="T81" fmla="*/ 69 h 127"/>
                  <a:gd name="T82" fmla="*/ 0 w 125"/>
                  <a:gd name="T83" fmla="*/ 50 h 127"/>
                  <a:gd name="T84" fmla="*/ 4 w 125"/>
                  <a:gd name="T85" fmla="*/ 31 h 127"/>
                  <a:gd name="T86" fmla="*/ 14 w 125"/>
                  <a:gd name="T87" fmla="*/ 16 h 127"/>
                  <a:gd name="T88" fmla="*/ 30 w 125"/>
                  <a:gd name="T89" fmla="*/ 4 h 127"/>
                  <a:gd name="T90" fmla="*/ 49 w 125"/>
                  <a:gd name="T9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127">
                    <a:moveTo>
                      <a:pt x="49" y="16"/>
                    </a:moveTo>
                    <a:lnTo>
                      <a:pt x="36" y="18"/>
                    </a:lnTo>
                    <a:lnTo>
                      <a:pt x="25" y="26"/>
                    </a:lnTo>
                    <a:lnTo>
                      <a:pt x="18" y="37"/>
                    </a:lnTo>
                    <a:lnTo>
                      <a:pt x="15" y="50"/>
                    </a:lnTo>
                    <a:lnTo>
                      <a:pt x="18" y="64"/>
                    </a:lnTo>
                    <a:lnTo>
                      <a:pt x="25" y="75"/>
                    </a:lnTo>
                    <a:lnTo>
                      <a:pt x="36" y="81"/>
                    </a:lnTo>
                    <a:lnTo>
                      <a:pt x="49" y="85"/>
                    </a:lnTo>
                    <a:lnTo>
                      <a:pt x="63" y="81"/>
                    </a:lnTo>
                    <a:lnTo>
                      <a:pt x="73" y="75"/>
                    </a:lnTo>
                    <a:lnTo>
                      <a:pt x="81" y="64"/>
                    </a:lnTo>
                    <a:lnTo>
                      <a:pt x="84" y="50"/>
                    </a:lnTo>
                    <a:lnTo>
                      <a:pt x="81" y="37"/>
                    </a:lnTo>
                    <a:lnTo>
                      <a:pt x="73" y="26"/>
                    </a:lnTo>
                    <a:lnTo>
                      <a:pt x="63" y="18"/>
                    </a:lnTo>
                    <a:lnTo>
                      <a:pt x="49" y="16"/>
                    </a:lnTo>
                    <a:close/>
                    <a:moveTo>
                      <a:pt x="49" y="0"/>
                    </a:moveTo>
                    <a:lnTo>
                      <a:pt x="68" y="4"/>
                    </a:lnTo>
                    <a:lnTo>
                      <a:pt x="85" y="16"/>
                    </a:lnTo>
                    <a:lnTo>
                      <a:pt x="95" y="31"/>
                    </a:lnTo>
                    <a:lnTo>
                      <a:pt x="99" y="50"/>
                    </a:lnTo>
                    <a:lnTo>
                      <a:pt x="97" y="64"/>
                    </a:lnTo>
                    <a:lnTo>
                      <a:pt x="91" y="77"/>
                    </a:lnTo>
                    <a:lnTo>
                      <a:pt x="91" y="78"/>
                    </a:lnTo>
                    <a:lnTo>
                      <a:pt x="122" y="109"/>
                    </a:lnTo>
                    <a:lnTo>
                      <a:pt x="124" y="113"/>
                    </a:lnTo>
                    <a:lnTo>
                      <a:pt x="125" y="116"/>
                    </a:lnTo>
                    <a:lnTo>
                      <a:pt x="124" y="120"/>
                    </a:lnTo>
                    <a:lnTo>
                      <a:pt x="122" y="123"/>
                    </a:lnTo>
                    <a:lnTo>
                      <a:pt x="119" y="126"/>
                    </a:lnTo>
                    <a:lnTo>
                      <a:pt x="115" y="127"/>
                    </a:lnTo>
                    <a:lnTo>
                      <a:pt x="111" y="126"/>
                    </a:lnTo>
                    <a:lnTo>
                      <a:pt x="107" y="123"/>
                    </a:lnTo>
                    <a:lnTo>
                      <a:pt x="77" y="93"/>
                    </a:lnTo>
                    <a:lnTo>
                      <a:pt x="76" y="92"/>
                    </a:lnTo>
                    <a:lnTo>
                      <a:pt x="64" y="98"/>
                    </a:lnTo>
                    <a:lnTo>
                      <a:pt x="49" y="101"/>
                    </a:lnTo>
                    <a:lnTo>
                      <a:pt x="30" y="97"/>
                    </a:lnTo>
                    <a:lnTo>
                      <a:pt x="14" y="85"/>
                    </a:lnTo>
                    <a:lnTo>
                      <a:pt x="4" y="69"/>
                    </a:lnTo>
                    <a:lnTo>
                      <a:pt x="0" y="50"/>
                    </a:lnTo>
                    <a:lnTo>
                      <a:pt x="4" y="31"/>
                    </a:lnTo>
                    <a:lnTo>
                      <a:pt x="14" y="16"/>
                    </a:lnTo>
                    <a:lnTo>
                      <a:pt x="30" y="4"/>
                    </a:lnTo>
                    <a:lnTo>
                      <a:pt x="49" y="0"/>
                    </a:lnTo>
                    <a:close/>
                  </a:path>
                </a:pathLst>
              </a:custGeom>
              <a:solidFill>
                <a:schemeClr val="bg1"/>
              </a:solidFill>
              <a:ln w="0">
                <a:noFill/>
                <a:prstDash val="solid"/>
                <a:round/>
              </a:ln>
            </p:spPr>
            <p:txBody>
              <a:bodyPr vert="horz" wrap="square" lIns="68580" tIns="34291" rIns="68580" bIns="3429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grpSp>
        <p:sp>
          <p:nvSpPr>
            <p:cNvPr id="8" name="文本框 7"/>
            <p:cNvSpPr txBox="1"/>
            <p:nvPr/>
          </p:nvSpPr>
          <p:spPr>
            <a:xfrm>
              <a:off x="1475" y="1883"/>
              <a:ext cx="10785" cy="58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针对不完整模态的冷启动物品，</a:t>
              </a:r>
              <a:r>
                <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为什么</a:t>
              </a:r>
              <a:r>
                <a:rPr lang="en-US" altLang="zh-C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MILK</a:t>
              </a:r>
              <a:r>
                <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模型的</a:t>
              </a:r>
              <a:r>
                <a:rPr lang="zh-CN" altLang="en-US">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推荐性能更好</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10" name="图片 9"/>
          <p:cNvPicPr>
            <a:picLocks noChangeAspect="1"/>
          </p:cNvPicPr>
          <p:nvPr/>
        </p:nvPicPr>
        <p:blipFill>
          <a:blip r:embed="rId4"/>
          <a:stretch>
            <a:fillRect/>
          </a:stretch>
        </p:blipFill>
        <p:spPr>
          <a:xfrm>
            <a:off x="2606040" y="1699260"/>
            <a:ext cx="6979920" cy="481901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83588" y="80479"/>
            <a:ext cx="6726856" cy="616751"/>
            <a:chOff x="642" y="271"/>
            <a:chExt cx="10593" cy="971"/>
          </a:xfrm>
        </p:grpSpPr>
        <p:grpSp>
          <p:nvGrpSpPr>
            <p:cNvPr id="11" name="组合 10"/>
            <p:cNvGrpSpPr/>
            <p:nvPr/>
          </p:nvGrpSpPr>
          <p:grpSpPr>
            <a:xfrm>
              <a:off x="642" y="271"/>
              <a:ext cx="1056" cy="952"/>
              <a:chOff x="5424755" y="1340768"/>
              <a:chExt cx="670560" cy="604586"/>
            </a:xfrm>
          </p:grpSpPr>
          <p:grpSp>
            <p:nvGrpSpPr>
              <p:cNvPr id="14" name="组合 13"/>
              <p:cNvGrpSpPr/>
              <p:nvPr/>
            </p:nvGrpSpPr>
            <p:grpSpPr>
              <a:xfrm>
                <a:off x="5424755" y="1340768"/>
                <a:ext cx="670560" cy="604586"/>
                <a:chOff x="3720691" y="2824413"/>
                <a:chExt cx="1341120" cy="1209172"/>
              </a:xfrm>
            </p:grpSpPr>
            <p:sp>
              <p:nvSpPr>
                <p:cNvPr id="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 name="文本框 9"/>
            <p:cNvSpPr txBox="1"/>
            <p:nvPr/>
          </p:nvSpPr>
          <p:spPr>
            <a:xfrm>
              <a:off x="1771" y="458"/>
              <a:ext cx="9464" cy="784"/>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en-US" altLang="zh-CN" sz="2800" b="1" dirty="0">
                  <a:solidFill>
                    <a:srgbClr val="414455"/>
                  </a:solidFill>
                  <a:latin typeface="微软雅黑" panose="020B0503020204020204" pitchFamily="34" charset="-122"/>
                  <a:ea typeface="微软雅黑" panose="020B0503020204020204" pitchFamily="34" charset="-122"/>
                </a:rPr>
                <a:t>MILK</a:t>
              </a:r>
              <a:r>
                <a:rPr lang="zh-CN" altLang="en-US" sz="2800" b="1" dirty="0">
                  <a:solidFill>
                    <a:srgbClr val="414455"/>
                  </a:solidFill>
                  <a:latin typeface="微软雅黑" panose="020B0503020204020204" pitchFamily="34" charset="-122"/>
                  <a:ea typeface="微软雅黑" panose="020B0503020204020204" pitchFamily="34" charset="-122"/>
                </a:rPr>
                <a:t>：有效性</a:t>
              </a:r>
              <a:r>
                <a:rPr lang="zh-CN" altLang="en-US" sz="2800" b="1" dirty="0">
                  <a:solidFill>
                    <a:srgbClr val="414455"/>
                  </a:solidFill>
                  <a:latin typeface="微软雅黑" panose="020B0503020204020204" pitchFamily="34" charset="-122"/>
                  <a:ea typeface="微软雅黑" panose="020B0503020204020204" pitchFamily="34" charset="-122"/>
                </a:rPr>
                <a:t>解释</a:t>
              </a:r>
              <a:endParaRPr lang="zh-CN" altLang="en-US" sz="2800" b="1" dirty="0">
                <a:solidFill>
                  <a:srgbClr val="414455"/>
                </a:solidFill>
                <a:latin typeface="微软雅黑" panose="020B0503020204020204" pitchFamily="34" charset="-122"/>
                <a:ea typeface="微软雅黑" panose="020B0503020204020204" pitchFamily="34" charset="-122"/>
              </a:endParaRPr>
            </a:p>
          </p:txBody>
        </p:sp>
        <p:sp>
          <p:nvSpPr>
            <p:cNvPr id="13" name="Freeform 126"/>
            <p:cNvSpPr>
              <a:spLocks noChangeAspect="1" noEditPoints="1"/>
            </p:cNvSpPr>
            <p:nvPr/>
          </p:nvSpPr>
          <p:spPr bwMode="auto">
            <a:xfrm>
              <a:off x="963" y="524"/>
              <a:ext cx="422" cy="5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2" name="文本框 1"/>
          <p:cNvSpPr txBox="1"/>
          <p:nvPr/>
        </p:nvSpPr>
        <p:spPr>
          <a:xfrm>
            <a:off x="6624955" y="14605"/>
            <a:ext cx="5518785" cy="368300"/>
          </a:xfrm>
          <a:prstGeom prst="rect">
            <a:avLst/>
          </a:prstGeom>
          <a:solidFill>
            <a:srgbClr val="EBF0F8"/>
          </a:solidFill>
          <a:effectLst>
            <a:outerShdw blurRad="50800" dist="38100" dir="2700000" algn="tl" rotWithShape="0">
              <a:prstClr val="black">
                <a:alpha val="40000"/>
              </a:prstClr>
            </a:outerShdw>
          </a:effectLst>
        </p:spPr>
        <p:txBody>
          <a:bodyPr wrap="square" rtlCol="0">
            <a:spAutoFit/>
          </a:bodyPr>
          <a:p>
            <a:r>
              <a:rPr lang="zh-CN" altLang="en-US" dirty="0">
                <a:solidFill>
                  <a:srgbClr val="1C50A2"/>
                </a:solidFill>
                <a:latin typeface="微软雅黑" panose="020B0503020204020204" pitchFamily="34" charset="-122"/>
                <a:ea typeface="微软雅黑" panose="020B0503020204020204" pitchFamily="34" charset="-122"/>
                <a:cs typeface="+mn-ea"/>
              </a:rPr>
              <a:t>稀疏性问题 | 多模态推荐 | 模态缺失问题 | </a:t>
            </a:r>
            <a:r>
              <a:rPr lang="zh-CN" altLang="en-US" b="1" dirty="0">
                <a:solidFill>
                  <a:srgbClr val="1C50A2"/>
                </a:solidFill>
                <a:latin typeface="微软雅黑" panose="020B0503020204020204" pitchFamily="34" charset="-122"/>
                <a:ea typeface="微软雅黑" panose="020B0503020204020204" pitchFamily="34" charset="-122"/>
                <a:cs typeface="+mn-ea"/>
              </a:rPr>
              <a:t>历史工作</a:t>
            </a:r>
            <a:endParaRPr lang="zh-CN" altLang="en-US" b="1" dirty="0">
              <a:solidFill>
                <a:srgbClr val="1C50A2"/>
              </a:solidFill>
              <a:latin typeface="微软雅黑" panose="020B0503020204020204" pitchFamily="34" charset="-122"/>
              <a:ea typeface="微软雅黑" panose="020B0503020204020204" pitchFamily="34" charset="-122"/>
              <a:cs typeface="+mn-ea"/>
            </a:endParaRPr>
          </a:p>
        </p:txBody>
      </p:sp>
      <p:sp>
        <p:nvSpPr>
          <p:cNvPr id="55" name="文本框 54"/>
          <p:cNvSpPr txBox="1"/>
          <p:nvPr/>
        </p:nvSpPr>
        <p:spPr>
          <a:xfrm>
            <a:off x="3288665" y="6584950"/>
            <a:ext cx="5615305" cy="245110"/>
          </a:xfrm>
          <a:prstGeom prst="rect">
            <a:avLst/>
          </a:prstGeom>
          <a:noFill/>
        </p:spPr>
        <p:txBody>
          <a:bodyPr wrap="square" rtlCol="0">
            <a:spAutoFit/>
          </a:bodyPr>
          <a:p>
            <a:r>
              <a:rPr lang="zh-CN" altLang="en-US" sz="1000"/>
              <a:t>Multimodality Invariant Learning for Multimedia-Based New Item Recommendation</a:t>
            </a:r>
            <a:r>
              <a:rPr lang="zh-CN" altLang="en-US" sz="1000"/>
              <a:t>.</a:t>
            </a:r>
            <a:r>
              <a:rPr lang="en-US" altLang="zh-CN" sz="1000"/>
              <a:t> 2024. SIGIR </a:t>
            </a:r>
            <a:endParaRPr lang="en-US" altLang="zh-CN" sz="1000"/>
          </a:p>
        </p:txBody>
      </p:sp>
      <p:pic>
        <p:nvPicPr>
          <p:cNvPr id="3" name="图片 2"/>
          <p:cNvPicPr>
            <a:picLocks noChangeAspect="1"/>
          </p:cNvPicPr>
          <p:nvPr/>
        </p:nvPicPr>
        <p:blipFill>
          <a:blip r:embed="rId1"/>
          <a:stretch>
            <a:fillRect/>
          </a:stretch>
        </p:blipFill>
        <p:spPr>
          <a:xfrm>
            <a:off x="1971675" y="1854835"/>
            <a:ext cx="8248015" cy="4356735"/>
          </a:xfrm>
          <a:prstGeom prst="rect">
            <a:avLst/>
          </a:prstGeom>
        </p:spPr>
      </p:pic>
      <p:grpSp>
        <p:nvGrpSpPr>
          <p:cNvPr id="9" name="组合 8"/>
          <p:cNvGrpSpPr/>
          <p:nvPr/>
        </p:nvGrpSpPr>
        <p:grpSpPr>
          <a:xfrm>
            <a:off x="899160" y="1078865"/>
            <a:ext cx="10394315" cy="459740"/>
            <a:chOff x="766" y="1739"/>
            <a:chExt cx="16369" cy="724"/>
          </a:xfrm>
        </p:grpSpPr>
        <p:grpSp>
          <p:nvGrpSpPr>
            <p:cNvPr id="5" name="组合 4"/>
            <p:cNvGrpSpPr/>
            <p:nvPr/>
          </p:nvGrpSpPr>
          <p:grpSpPr>
            <a:xfrm>
              <a:off x="766" y="1739"/>
              <a:ext cx="702" cy="723"/>
              <a:chOff x="6751" y="2879"/>
              <a:chExt cx="702" cy="723"/>
            </a:xfrm>
          </p:grpSpPr>
          <p:sp>
            <p:nvSpPr>
              <p:cNvPr id="23" name="任意多边形 22"/>
              <p:cNvSpPr/>
              <p:nvPr>
                <p:custDataLst>
                  <p:tags r:id="rId2"/>
                </p:custDataLst>
              </p:nvPr>
            </p:nvSpPr>
            <p:spPr>
              <a:xfrm>
                <a:off x="7053" y="2879"/>
                <a:ext cx="400" cy="480"/>
              </a:xfrm>
              <a:custGeom>
                <a:avLst/>
                <a:gdLst>
                  <a:gd name="connsiteX0" fmla="*/ 0 w 285750"/>
                  <a:gd name="connsiteY0" fmla="*/ 0 h 342900"/>
                  <a:gd name="connsiteX1" fmla="*/ 285750 w 285750"/>
                  <a:gd name="connsiteY1" fmla="*/ 342900 h 342900"/>
                  <a:gd name="connsiteX0-1" fmla="*/ 0 w 285750"/>
                  <a:gd name="connsiteY0-2" fmla="*/ 0 h 342900"/>
                  <a:gd name="connsiteX1-3" fmla="*/ 285750 w 285750"/>
                  <a:gd name="connsiteY1-4" fmla="*/ 342900 h 342900"/>
                  <a:gd name="connsiteX0-5" fmla="*/ 0 w 285750"/>
                  <a:gd name="connsiteY0-6" fmla="*/ 0 h 342900"/>
                  <a:gd name="connsiteX1-7" fmla="*/ 285750 w 285750"/>
                  <a:gd name="connsiteY1-8" fmla="*/ 342900 h 342900"/>
                  <a:gd name="connsiteX0-9" fmla="*/ 0 w 285750"/>
                  <a:gd name="connsiteY0-10" fmla="*/ 0 h 342900"/>
                  <a:gd name="connsiteX1-11" fmla="*/ 285750 w 285750"/>
                  <a:gd name="connsiteY1-12" fmla="*/ 342900 h 342900"/>
                  <a:gd name="connsiteX0-13" fmla="*/ 0 w 285750"/>
                  <a:gd name="connsiteY0-14" fmla="*/ 0 h 342900"/>
                  <a:gd name="connsiteX1-15" fmla="*/ 285750 w 285750"/>
                  <a:gd name="connsiteY1-16" fmla="*/ 342900 h 342900"/>
                  <a:gd name="connsiteX0-17" fmla="*/ 0 w 285800"/>
                  <a:gd name="connsiteY0-18" fmla="*/ 0 h 342900"/>
                  <a:gd name="connsiteX1-19" fmla="*/ 285750 w 285800"/>
                  <a:gd name="connsiteY1-20" fmla="*/ 342900 h 342900"/>
                </a:gdLst>
                <a:ahLst/>
                <a:cxnLst>
                  <a:cxn ang="0">
                    <a:pos x="connsiteX0-1" y="connsiteY0-2"/>
                  </a:cxn>
                  <a:cxn ang="0">
                    <a:pos x="connsiteX1-3" y="connsiteY1-4"/>
                  </a:cxn>
                </a:cxnLst>
                <a:rect l="l" t="t" r="r" b="b"/>
                <a:pathLst>
                  <a:path w="285800" h="342900">
                    <a:moveTo>
                      <a:pt x="0" y="0"/>
                    </a:moveTo>
                    <a:cubicBezTo>
                      <a:pt x="207169" y="16669"/>
                      <a:pt x="288132" y="135732"/>
                      <a:pt x="285750" y="342900"/>
                    </a:cubicBezTo>
                  </a:path>
                </a:pathLst>
              </a:custGeom>
              <a:noFill/>
              <a:ln w="38100">
                <a:solidFill>
                  <a:srgbClr val="1C50A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7" name="椭圆 6"/>
              <p:cNvSpPr>
                <a:spLocks noChangeAspect="1"/>
              </p:cNvSpPr>
              <p:nvPr>
                <p:custDataLst>
                  <p:tags r:id="rId3"/>
                </p:custDataLst>
              </p:nvPr>
            </p:nvSpPr>
            <p:spPr>
              <a:xfrm>
                <a:off x="6751" y="2998"/>
                <a:ext cx="605" cy="60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37" name="Freeform 217"/>
              <p:cNvSpPr>
                <a:spLocks noChangeAspect="1" noEditPoints="1"/>
              </p:cNvSpPr>
              <p:nvPr>
                <p:custDataLst>
                  <p:tags r:id="rId4"/>
                </p:custDataLst>
              </p:nvPr>
            </p:nvSpPr>
            <p:spPr bwMode="auto">
              <a:xfrm>
                <a:off x="6899" y="3137"/>
                <a:ext cx="347" cy="353"/>
              </a:xfrm>
              <a:custGeom>
                <a:avLst/>
                <a:gdLst>
                  <a:gd name="T0" fmla="*/ 49 w 125"/>
                  <a:gd name="T1" fmla="*/ 16 h 127"/>
                  <a:gd name="T2" fmla="*/ 36 w 125"/>
                  <a:gd name="T3" fmla="*/ 18 h 127"/>
                  <a:gd name="T4" fmla="*/ 25 w 125"/>
                  <a:gd name="T5" fmla="*/ 26 h 127"/>
                  <a:gd name="T6" fmla="*/ 18 w 125"/>
                  <a:gd name="T7" fmla="*/ 37 h 127"/>
                  <a:gd name="T8" fmla="*/ 15 w 125"/>
                  <a:gd name="T9" fmla="*/ 50 h 127"/>
                  <a:gd name="T10" fmla="*/ 18 w 125"/>
                  <a:gd name="T11" fmla="*/ 64 h 127"/>
                  <a:gd name="T12" fmla="*/ 25 w 125"/>
                  <a:gd name="T13" fmla="*/ 75 h 127"/>
                  <a:gd name="T14" fmla="*/ 36 w 125"/>
                  <a:gd name="T15" fmla="*/ 81 h 127"/>
                  <a:gd name="T16" fmla="*/ 49 w 125"/>
                  <a:gd name="T17" fmla="*/ 85 h 127"/>
                  <a:gd name="T18" fmla="*/ 63 w 125"/>
                  <a:gd name="T19" fmla="*/ 81 h 127"/>
                  <a:gd name="T20" fmla="*/ 73 w 125"/>
                  <a:gd name="T21" fmla="*/ 75 h 127"/>
                  <a:gd name="T22" fmla="*/ 81 w 125"/>
                  <a:gd name="T23" fmla="*/ 64 h 127"/>
                  <a:gd name="T24" fmla="*/ 84 w 125"/>
                  <a:gd name="T25" fmla="*/ 50 h 127"/>
                  <a:gd name="T26" fmla="*/ 81 w 125"/>
                  <a:gd name="T27" fmla="*/ 37 h 127"/>
                  <a:gd name="T28" fmla="*/ 73 w 125"/>
                  <a:gd name="T29" fmla="*/ 26 h 127"/>
                  <a:gd name="T30" fmla="*/ 63 w 125"/>
                  <a:gd name="T31" fmla="*/ 18 h 127"/>
                  <a:gd name="T32" fmla="*/ 49 w 125"/>
                  <a:gd name="T33" fmla="*/ 16 h 127"/>
                  <a:gd name="T34" fmla="*/ 49 w 125"/>
                  <a:gd name="T35" fmla="*/ 0 h 127"/>
                  <a:gd name="T36" fmla="*/ 68 w 125"/>
                  <a:gd name="T37" fmla="*/ 4 h 127"/>
                  <a:gd name="T38" fmla="*/ 85 w 125"/>
                  <a:gd name="T39" fmla="*/ 16 h 127"/>
                  <a:gd name="T40" fmla="*/ 95 w 125"/>
                  <a:gd name="T41" fmla="*/ 31 h 127"/>
                  <a:gd name="T42" fmla="*/ 99 w 125"/>
                  <a:gd name="T43" fmla="*/ 50 h 127"/>
                  <a:gd name="T44" fmla="*/ 97 w 125"/>
                  <a:gd name="T45" fmla="*/ 64 h 127"/>
                  <a:gd name="T46" fmla="*/ 91 w 125"/>
                  <a:gd name="T47" fmla="*/ 77 h 127"/>
                  <a:gd name="T48" fmla="*/ 91 w 125"/>
                  <a:gd name="T49" fmla="*/ 78 h 127"/>
                  <a:gd name="T50" fmla="*/ 122 w 125"/>
                  <a:gd name="T51" fmla="*/ 109 h 127"/>
                  <a:gd name="T52" fmla="*/ 124 w 125"/>
                  <a:gd name="T53" fmla="*/ 113 h 127"/>
                  <a:gd name="T54" fmla="*/ 125 w 125"/>
                  <a:gd name="T55" fmla="*/ 116 h 127"/>
                  <a:gd name="T56" fmla="*/ 124 w 125"/>
                  <a:gd name="T57" fmla="*/ 120 h 127"/>
                  <a:gd name="T58" fmla="*/ 122 w 125"/>
                  <a:gd name="T59" fmla="*/ 123 h 127"/>
                  <a:gd name="T60" fmla="*/ 119 w 125"/>
                  <a:gd name="T61" fmla="*/ 126 h 127"/>
                  <a:gd name="T62" fmla="*/ 115 w 125"/>
                  <a:gd name="T63" fmla="*/ 127 h 127"/>
                  <a:gd name="T64" fmla="*/ 111 w 125"/>
                  <a:gd name="T65" fmla="*/ 126 h 127"/>
                  <a:gd name="T66" fmla="*/ 107 w 125"/>
                  <a:gd name="T67" fmla="*/ 123 h 127"/>
                  <a:gd name="T68" fmla="*/ 77 w 125"/>
                  <a:gd name="T69" fmla="*/ 93 h 127"/>
                  <a:gd name="T70" fmla="*/ 76 w 125"/>
                  <a:gd name="T71" fmla="*/ 92 h 127"/>
                  <a:gd name="T72" fmla="*/ 64 w 125"/>
                  <a:gd name="T73" fmla="*/ 98 h 127"/>
                  <a:gd name="T74" fmla="*/ 49 w 125"/>
                  <a:gd name="T75" fmla="*/ 101 h 127"/>
                  <a:gd name="T76" fmla="*/ 30 w 125"/>
                  <a:gd name="T77" fmla="*/ 97 h 127"/>
                  <a:gd name="T78" fmla="*/ 14 w 125"/>
                  <a:gd name="T79" fmla="*/ 85 h 127"/>
                  <a:gd name="T80" fmla="*/ 4 w 125"/>
                  <a:gd name="T81" fmla="*/ 69 h 127"/>
                  <a:gd name="T82" fmla="*/ 0 w 125"/>
                  <a:gd name="T83" fmla="*/ 50 h 127"/>
                  <a:gd name="T84" fmla="*/ 4 w 125"/>
                  <a:gd name="T85" fmla="*/ 31 h 127"/>
                  <a:gd name="T86" fmla="*/ 14 w 125"/>
                  <a:gd name="T87" fmla="*/ 16 h 127"/>
                  <a:gd name="T88" fmla="*/ 30 w 125"/>
                  <a:gd name="T89" fmla="*/ 4 h 127"/>
                  <a:gd name="T90" fmla="*/ 49 w 125"/>
                  <a:gd name="T9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127">
                    <a:moveTo>
                      <a:pt x="49" y="16"/>
                    </a:moveTo>
                    <a:lnTo>
                      <a:pt x="36" y="18"/>
                    </a:lnTo>
                    <a:lnTo>
                      <a:pt x="25" y="26"/>
                    </a:lnTo>
                    <a:lnTo>
                      <a:pt x="18" y="37"/>
                    </a:lnTo>
                    <a:lnTo>
                      <a:pt x="15" y="50"/>
                    </a:lnTo>
                    <a:lnTo>
                      <a:pt x="18" y="64"/>
                    </a:lnTo>
                    <a:lnTo>
                      <a:pt x="25" y="75"/>
                    </a:lnTo>
                    <a:lnTo>
                      <a:pt x="36" y="81"/>
                    </a:lnTo>
                    <a:lnTo>
                      <a:pt x="49" y="85"/>
                    </a:lnTo>
                    <a:lnTo>
                      <a:pt x="63" y="81"/>
                    </a:lnTo>
                    <a:lnTo>
                      <a:pt x="73" y="75"/>
                    </a:lnTo>
                    <a:lnTo>
                      <a:pt x="81" y="64"/>
                    </a:lnTo>
                    <a:lnTo>
                      <a:pt x="84" y="50"/>
                    </a:lnTo>
                    <a:lnTo>
                      <a:pt x="81" y="37"/>
                    </a:lnTo>
                    <a:lnTo>
                      <a:pt x="73" y="26"/>
                    </a:lnTo>
                    <a:lnTo>
                      <a:pt x="63" y="18"/>
                    </a:lnTo>
                    <a:lnTo>
                      <a:pt x="49" y="16"/>
                    </a:lnTo>
                    <a:close/>
                    <a:moveTo>
                      <a:pt x="49" y="0"/>
                    </a:moveTo>
                    <a:lnTo>
                      <a:pt x="68" y="4"/>
                    </a:lnTo>
                    <a:lnTo>
                      <a:pt x="85" y="16"/>
                    </a:lnTo>
                    <a:lnTo>
                      <a:pt x="95" y="31"/>
                    </a:lnTo>
                    <a:lnTo>
                      <a:pt x="99" y="50"/>
                    </a:lnTo>
                    <a:lnTo>
                      <a:pt x="97" y="64"/>
                    </a:lnTo>
                    <a:lnTo>
                      <a:pt x="91" y="77"/>
                    </a:lnTo>
                    <a:lnTo>
                      <a:pt x="91" y="78"/>
                    </a:lnTo>
                    <a:lnTo>
                      <a:pt x="122" y="109"/>
                    </a:lnTo>
                    <a:lnTo>
                      <a:pt x="124" y="113"/>
                    </a:lnTo>
                    <a:lnTo>
                      <a:pt x="125" y="116"/>
                    </a:lnTo>
                    <a:lnTo>
                      <a:pt x="124" y="120"/>
                    </a:lnTo>
                    <a:lnTo>
                      <a:pt x="122" y="123"/>
                    </a:lnTo>
                    <a:lnTo>
                      <a:pt x="119" y="126"/>
                    </a:lnTo>
                    <a:lnTo>
                      <a:pt x="115" y="127"/>
                    </a:lnTo>
                    <a:lnTo>
                      <a:pt x="111" y="126"/>
                    </a:lnTo>
                    <a:lnTo>
                      <a:pt x="107" y="123"/>
                    </a:lnTo>
                    <a:lnTo>
                      <a:pt x="77" y="93"/>
                    </a:lnTo>
                    <a:lnTo>
                      <a:pt x="76" y="92"/>
                    </a:lnTo>
                    <a:lnTo>
                      <a:pt x="64" y="98"/>
                    </a:lnTo>
                    <a:lnTo>
                      <a:pt x="49" y="101"/>
                    </a:lnTo>
                    <a:lnTo>
                      <a:pt x="30" y="97"/>
                    </a:lnTo>
                    <a:lnTo>
                      <a:pt x="14" y="85"/>
                    </a:lnTo>
                    <a:lnTo>
                      <a:pt x="4" y="69"/>
                    </a:lnTo>
                    <a:lnTo>
                      <a:pt x="0" y="50"/>
                    </a:lnTo>
                    <a:lnTo>
                      <a:pt x="4" y="31"/>
                    </a:lnTo>
                    <a:lnTo>
                      <a:pt x="14" y="16"/>
                    </a:lnTo>
                    <a:lnTo>
                      <a:pt x="30" y="4"/>
                    </a:lnTo>
                    <a:lnTo>
                      <a:pt x="49" y="0"/>
                    </a:lnTo>
                    <a:close/>
                  </a:path>
                </a:pathLst>
              </a:custGeom>
              <a:solidFill>
                <a:schemeClr val="bg1"/>
              </a:solidFill>
              <a:ln w="0">
                <a:noFill/>
                <a:prstDash val="solid"/>
                <a:round/>
              </a:ln>
            </p:spPr>
            <p:txBody>
              <a:bodyPr vert="horz" wrap="square" lIns="68580" tIns="34291" rIns="68580" bIns="3429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grpSp>
        <p:sp>
          <p:nvSpPr>
            <p:cNvPr id="8" name="文本框 7"/>
            <p:cNvSpPr txBox="1"/>
            <p:nvPr/>
          </p:nvSpPr>
          <p:spPr>
            <a:xfrm>
              <a:off x="1475" y="1883"/>
              <a:ext cx="15660" cy="58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为什么仅在测试集中考虑可能存在模态缺失问题的物品（</a:t>
              </a:r>
              <a:r>
                <a:rPr lang="en-US" altLang="zh-CN">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FTMT</a:t>
              </a:r>
              <a:r>
                <a:rPr lang="zh-CN" altLang="en-US">
                  <a:latin typeface="微软雅黑" panose="020B0503020204020204" pitchFamily="34" charset="-122"/>
                  <a:ea typeface="微软雅黑" panose="020B0503020204020204" pitchFamily="34" charset="-122"/>
                  <a:cs typeface="微软雅黑" panose="020B0503020204020204" pitchFamily="34" charset="-122"/>
                </a:rPr>
                <a:t>），更能保证</a:t>
              </a:r>
              <a:r>
                <a:rPr lang="en-US" altLang="zh-CN">
                  <a:latin typeface="微软雅黑" panose="020B0503020204020204" pitchFamily="34" charset="-122"/>
                  <a:ea typeface="微软雅黑" panose="020B0503020204020204" pitchFamily="34" charset="-122"/>
                  <a:cs typeface="微软雅黑" panose="020B0503020204020204" pitchFamily="34" charset="-122"/>
                </a:rPr>
                <a:t>MILK</a:t>
              </a:r>
              <a:r>
                <a:rPr lang="zh-CN" altLang="en-US">
                  <a:latin typeface="微软雅黑" panose="020B0503020204020204" pitchFamily="34" charset="-122"/>
                  <a:ea typeface="微软雅黑" panose="020B0503020204020204" pitchFamily="34" charset="-122"/>
                  <a:cs typeface="微软雅黑" panose="020B0503020204020204" pitchFamily="34" charset="-122"/>
                </a:rPr>
                <a:t>模型的效果？</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83588" y="80479"/>
            <a:ext cx="6726856" cy="616751"/>
            <a:chOff x="642" y="271"/>
            <a:chExt cx="10593" cy="971"/>
          </a:xfrm>
        </p:grpSpPr>
        <p:grpSp>
          <p:nvGrpSpPr>
            <p:cNvPr id="11" name="组合 10"/>
            <p:cNvGrpSpPr/>
            <p:nvPr/>
          </p:nvGrpSpPr>
          <p:grpSpPr>
            <a:xfrm>
              <a:off x="642" y="271"/>
              <a:ext cx="1056" cy="952"/>
              <a:chOff x="5424755" y="1340768"/>
              <a:chExt cx="670560" cy="604586"/>
            </a:xfrm>
          </p:grpSpPr>
          <p:grpSp>
            <p:nvGrpSpPr>
              <p:cNvPr id="14" name="组合 13"/>
              <p:cNvGrpSpPr/>
              <p:nvPr/>
            </p:nvGrpSpPr>
            <p:grpSpPr>
              <a:xfrm>
                <a:off x="5424755" y="1340768"/>
                <a:ext cx="670560" cy="604586"/>
                <a:chOff x="3720691" y="2824413"/>
                <a:chExt cx="1341120" cy="1209172"/>
              </a:xfrm>
            </p:grpSpPr>
            <p:sp>
              <p:nvSpPr>
                <p:cNvPr id="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 name="文本框 9"/>
            <p:cNvSpPr txBox="1"/>
            <p:nvPr/>
          </p:nvSpPr>
          <p:spPr>
            <a:xfrm>
              <a:off x="1771" y="458"/>
              <a:ext cx="9464" cy="784"/>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en-US" altLang="zh-CN" sz="2800" b="1" dirty="0">
                  <a:solidFill>
                    <a:srgbClr val="414455"/>
                  </a:solidFill>
                  <a:latin typeface="微软雅黑" panose="020B0503020204020204" pitchFamily="34" charset="-122"/>
                  <a:ea typeface="微软雅黑" panose="020B0503020204020204" pitchFamily="34" charset="-122"/>
                </a:rPr>
                <a:t>CI2MG</a:t>
              </a:r>
              <a:r>
                <a:rPr lang="zh-CN" altLang="en-US" sz="2800" b="1" dirty="0">
                  <a:solidFill>
                    <a:srgbClr val="414455"/>
                  </a:solidFill>
                  <a:latin typeface="微软雅黑" panose="020B0503020204020204" pitchFamily="34" charset="-122"/>
                  <a:ea typeface="微软雅黑" panose="020B0503020204020204" pitchFamily="34" charset="-122"/>
                </a:rPr>
                <a:t>：基本</a:t>
              </a:r>
              <a:r>
                <a:rPr lang="zh-CN" altLang="en-US" sz="2800" b="1" dirty="0">
                  <a:solidFill>
                    <a:srgbClr val="414455"/>
                  </a:solidFill>
                  <a:latin typeface="微软雅黑" panose="020B0503020204020204" pitchFamily="34" charset="-122"/>
                  <a:ea typeface="微软雅黑" panose="020B0503020204020204" pitchFamily="34" charset="-122"/>
                </a:rPr>
                <a:t>认知</a:t>
              </a:r>
              <a:endParaRPr lang="zh-CN" altLang="en-US" sz="2800" b="1" dirty="0">
                <a:solidFill>
                  <a:srgbClr val="414455"/>
                </a:solidFill>
                <a:latin typeface="微软雅黑" panose="020B0503020204020204" pitchFamily="34" charset="-122"/>
                <a:ea typeface="微软雅黑" panose="020B0503020204020204" pitchFamily="34" charset="-122"/>
              </a:endParaRPr>
            </a:p>
          </p:txBody>
        </p:sp>
        <p:sp>
          <p:nvSpPr>
            <p:cNvPr id="13" name="Freeform 126"/>
            <p:cNvSpPr>
              <a:spLocks noChangeAspect="1" noEditPoints="1"/>
            </p:cNvSpPr>
            <p:nvPr/>
          </p:nvSpPr>
          <p:spPr bwMode="auto">
            <a:xfrm>
              <a:off x="963" y="524"/>
              <a:ext cx="422" cy="5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2" name="文本框 1"/>
          <p:cNvSpPr txBox="1"/>
          <p:nvPr/>
        </p:nvSpPr>
        <p:spPr>
          <a:xfrm>
            <a:off x="6624955" y="14605"/>
            <a:ext cx="5518785" cy="368300"/>
          </a:xfrm>
          <a:prstGeom prst="rect">
            <a:avLst/>
          </a:prstGeom>
          <a:solidFill>
            <a:srgbClr val="EBF0F8"/>
          </a:solidFill>
          <a:effectLst>
            <a:outerShdw blurRad="50800" dist="38100" dir="2700000" algn="tl" rotWithShape="0">
              <a:prstClr val="black">
                <a:alpha val="40000"/>
              </a:prstClr>
            </a:outerShdw>
          </a:effectLst>
        </p:spPr>
        <p:txBody>
          <a:bodyPr wrap="square" rtlCol="0">
            <a:spAutoFit/>
          </a:bodyPr>
          <a:p>
            <a:r>
              <a:rPr lang="zh-CN" altLang="en-US" dirty="0">
                <a:solidFill>
                  <a:srgbClr val="1C50A2"/>
                </a:solidFill>
                <a:latin typeface="微软雅黑" panose="020B0503020204020204" pitchFamily="34" charset="-122"/>
                <a:ea typeface="微软雅黑" panose="020B0503020204020204" pitchFamily="34" charset="-122"/>
                <a:cs typeface="+mn-ea"/>
              </a:rPr>
              <a:t>稀疏性问题 | 多模态推荐 | 模态缺失问题 | </a:t>
            </a:r>
            <a:r>
              <a:rPr lang="zh-CN" altLang="en-US" b="1" dirty="0">
                <a:solidFill>
                  <a:srgbClr val="1C50A2"/>
                </a:solidFill>
                <a:latin typeface="微软雅黑" panose="020B0503020204020204" pitchFamily="34" charset="-122"/>
                <a:ea typeface="微软雅黑" panose="020B0503020204020204" pitchFamily="34" charset="-122"/>
                <a:cs typeface="+mn-ea"/>
              </a:rPr>
              <a:t>历史工作</a:t>
            </a:r>
            <a:endParaRPr lang="zh-CN" altLang="en-US" b="1" dirty="0">
              <a:solidFill>
                <a:srgbClr val="1C50A2"/>
              </a:solidFill>
              <a:latin typeface="微软雅黑" panose="020B0503020204020204" pitchFamily="34" charset="-122"/>
              <a:ea typeface="微软雅黑" panose="020B0503020204020204" pitchFamily="34" charset="-122"/>
              <a:cs typeface="+mn-ea"/>
            </a:endParaRPr>
          </a:p>
        </p:txBody>
      </p:sp>
      <p:sp>
        <p:nvSpPr>
          <p:cNvPr id="55" name="文本框 54"/>
          <p:cNvSpPr txBox="1"/>
          <p:nvPr/>
        </p:nvSpPr>
        <p:spPr>
          <a:xfrm>
            <a:off x="2806700" y="6584950"/>
            <a:ext cx="6578600" cy="245110"/>
          </a:xfrm>
          <a:prstGeom prst="rect">
            <a:avLst/>
          </a:prstGeom>
          <a:noFill/>
        </p:spPr>
        <p:txBody>
          <a:bodyPr wrap="square" rtlCol="0">
            <a:spAutoFit/>
          </a:bodyPr>
          <a:p>
            <a:r>
              <a:rPr lang="zh-CN" altLang="en-US" sz="1000"/>
              <a:t>Contrastive intra-and inter-modality generation for enhancing incomplete multimedia recommendation.</a:t>
            </a:r>
            <a:r>
              <a:rPr lang="en-US" altLang="zh-CN" sz="1000"/>
              <a:t> 2023. MM </a:t>
            </a:r>
            <a:endParaRPr lang="en-US" altLang="zh-CN" sz="1000"/>
          </a:p>
        </p:txBody>
      </p:sp>
      <p:grpSp>
        <p:nvGrpSpPr>
          <p:cNvPr id="5" name="组合 4"/>
          <p:cNvGrpSpPr/>
          <p:nvPr/>
        </p:nvGrpSpPr>
        <p:grpSpPr>
          <a:xfrm>
            <a:off x="1215390" y="2422525"/>
            <a:ext cx="9761220" cy="2103120"/>
            <a:chOff x="176" y="4356"/>
            <a:chExt cx="15372" cy="3312"/>
          </a:xfrm>
        </p:grpSpPr>
        <p:sp>
          <p:nvSpPr>
            <p:cNvPr id="24" name="Teardrop 3"/>
            <p:cNvSpPr/>
            <p:nvPr/>
          </p:nvSpPr>
          <p:spPr>
            <a:xfrm>
              <a:off x="176" y="4386"/>
              <a:ext cx="576" cy="576"/>
            </a:xfrm>
            <a:prstGeom prst="teardrop">
              <a:avLst/>
            </a:prstGeom>
            <a:solidFill>
              <a:srgbClr val="3354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solidFill>
                <a:latin typeface="Roboto" panose="02000000000000000000" pitchFamily="2" charset="0"/>
                <a:ea typeface="Roboto" panose="02000000000000000000" pitchFamily="2" charset="0"/>
              </a:endParaRPr>
            </a:p>
          </p:txBody>
        </p:sp>
        <p:sp>
          <p:nvSpPr>
            <p:cNvPr id="6" name="矩形 5"/>
            <p:cNvSpPr/>
            <p:nvPr/>
          </p:nvSpPr>
          <p:spPr>
            <a:xfrm>
              <a:off x="176" y="4365"/>
              <a:ext cx="3129" cy="6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chemeClr val="bg1"/>
                  </a:solidFill>
                </a:rPr>
                <a:t>A</a:t>
              </a:r>
              <a:endParaRPr lang="zh-CN" altLang="en-US" sz="2000" b="1" dirty="0">
                <a:solidFill>
                  <a:schemeClr val="bg1"/>
                </a:solidFill>
              </a:endParaRPr>
            </a:p>
          </p:txBody>
        </p:sp>
        <p:sp>
          <p:nvSpPr>
            <p:cNvPr id="25" name="文本框 24"/>
            <p:cNvSpPr txBox="1"/>
            <p:nvPr/>
          </p:nvSpPr>
          <p:spPr>
            <a:xfrm>
              <a:off x="689" y="4356"/>
              <a:ext cx="14464" cy="628"/>
            </a:xfrm>
            <a:prstGeom prst="rect">
              <a:avLst/>
            </a:prstGeom>
            <a:noFill/>
          </p:spPr>
          <p:txBody>
            <a:bodyPr wrap="none" rtlCol="0">
              <a:spAutoFit/>
            </a:bodyPr>
            <a:lstStyle/>
            <a:p>
              <a:r>
                <a:rPr lang="zh-CN" altLang="en-US" sz="2000" b="1" dirty="0"/>
                <a:t>论文名称：</a:t>
              </a:r>
              <a:r>
                <a:rPr lang="zh-CN" altLang="en-US" sz="2000" dirty="0"/>
                <a:t>通过对比</a:t>
              </a:r>
              <a:r>
                <a:rPr lang="zh-CN" altLang="en-US" sz="2000" dirty="0"/>
                <a:t>同模态和跨模态生成</a:t>
              </a:r>
              <a:r>
                <a:rPr lang="zh-CN" altLang="en-US" sz="2000" dirty="0"/>
                <a:t>来增强不完整多媒体推荐（</a:t>
              </a:r>
              <a:r>
                <a:rPr lang="en-US" altLang="zh-CN" sz="2000" dirty="0"/>
                <a:t>2023, MM</a:t>
              </a:r>
              <a:r>
                <a:rPr lang="zh-CN" altLang="en-US" sz="2000" dirty="0"/>
                <a:t>）</a:t>
              </a:r>
              <a:endParaRPr lang="zh-CN" altLang="en-US" sz="2000" dirty="0"/>
            </a:p>
          </p:txBody>
        </p:sp>
        <p:sp>
          <p:nvSpPr>
            <p:cNvPr id="8" name="Teardrop 3"/>
            <p:cNvSpPr/>
            <p:nvPr/>
          </p:nvSpPr>
          <p:spPr>
            <a:xfrm>
              <a:off x="176" y="5280"/>
              <a:ext cx="576" cy="576"/>
            </a:xfrm>
            <a:prstGeom prst="teardrop">
              <a:avLst/>
            </a:prstGeom>
            <a:solidFill>
              <a:srgbClr val="3354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solidFill>
                <a:latin typeface="Roboto" panose="02000000000000000000" pitchFamily="2" charset="0"/>
                <a:ea typeface="Roboto" panose="02000000000000000000" pitchFamily="2" charset="0"/>
              </a:endParaRPr>
            </a:p>
          </p:txBody>
        </p:sp>
        <p:sp>
          <p:nvSpPr>
            <p:cNvPr id="9" name="矩形 8"/>
            <p:cNvSpPr/>
            <p:nvPr/>
          </p:nvSpPr>
          <p:spPr>
            <a:xfrm>
              <a:off x="176" y="5244"/>
              <a:ext cx="3129" cy="62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chemeClr val="bg1"/>
                  </a:solidFill>
                </a:rPr>
                <a:t>B</a:t>
              </a:r>
              <a:endParaRPr lang="en-US" altLang="zh-CN" sz="2000" b="1" dirty="0">
                <a:solidFill>
                  <a:schemeClr val="bg1"/>
                </a:solidFill>
              </a:endParaRPr>
            </a:p>
          </p:txBody>
        </p:sp>
        <p:sp>
          <p:nvSpPr>
            <p:cNvPr id="10" name="文本框 9"/>
            <p:cNvSpPr txBox="1"/>
            <p:nvPr/>
          </p:nvSpPr>
          <p:spPr>
            <a:xfrm>
              <a:off x="689" y="4955"/>
              <a:ext cx="10615" cy="1355"/>
            </a:xfrm>
            <a:prstGeom prst="rect">
              <a:avLst/>
            </a:prstGeom>
            <a:noFill/>
          </p:spPr>
          <p:txBody>
            <a:bodyPr wrap="none" rtlCol="0">
              <a:noAutofit/>
            </a:bodyPr>
            <a:lstStyle/>
            <a:p>
              <a:pPr indent="0" algn="l" fontAlgn="auto">
                <a:lnSpc>
                  <a:spcPct val="150000"/>
                </a:lnSpc>
              </a:pPr>
              <a:r>
                <a:rPr lang="zh-CN" altLang="en-US" sz="2000" b="1" dirty="0"/>
                <a:t>研究问题：</a:t>
              </a:r>
              <a:endParaRPr lang="zh-CN" altLang="en-US" sz="2000" b="1" dirty="0"/>
            </a:p>
            <a:p>
              <a:pPr indent="0" algn="l" fontAlgn="auto">
                <a:lnSpc>
                  <a:spcPct val="150000"/>
                </a:lnSpc>
              </a:pPr>
              <a:r>
                <a:rPr lang="zh-CN" altLang="en-US" sz="2000" dirty="0"/>
                <a:t>如何应对</a:t>
              </a:r>
              <a:r>
                <a:rPr lang="zh-CN" altLang="en-US" sz="2000" dirty="0">
                  <a:solidFill>
                    <a:schemeClr val="tx1"/>
                  </a:solidFill>
                </a:rPr>
                <a:t>同（跨）模态生成</a:t>
              </a:r>
              <a:r>
                <a:rPr lang="zh-CN" altLang="en-US" sz="2000" dirty="0"/>
                <a:t>过程中，监督标签不足和不完整的</a:t>
              </a:r>
              <a:r>
                <a:rPr lang="zh-CN" altLang="en-US" sz="2000" dirty="0"/>
                <a:t>挑战？</a:t>
              </a:r>
              <a:endParaRPr lang="zh-CN" altLang="en-US" sz="2000" dirty="0"/>
            </a:p>
          </p:txBody>
        </p:sp>
        <p:sp>
          <p:nvSpPr>
            <p:cNvPr id="18" name="Teardrop 3"/>
            <p:cNvSpPr/>
            <p:nvPr/>
          </p:nvSpPr>
          <p:spPr>
            <a:xfrm>
              <a:off x="176" y="6638"/>
              <a:ext cx="576" cy="576"/>
            </a:xfrm>
            <a:prstGeom prst="teardrop">
              <a:avLst/>
            </a:prstGeom>
            <a:solidFill>
              <a:srgbClr val="3354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solidFill>
                <a:latin typeface="Roboto" panose="02000000000000000000" pitchFamily="2" charset="0"/>
                <a:ea typeface="Roboto" panose="02000000000000000000" pitchFamily="2" charset="0"/>
              </a:endParaRPr>
            </a:p>
          </p:txBody>
        </p:sp>
        <p:sp>
          <p:nvSpPr>
            <p:cNvPr id="19" name="矩形 18"/>
            <p:cNvSpPr/>
            <p:nvPr/>
          </p:nvSpPr>
          <p:spPr>
            <a:xfrm>
              <a:off x="176" y="6602"/>
              <a:ext cx="3129" cy="62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chemeClr val="bg1"/>
                  </a:solidFill>
                </a:rPr>
                <a:t>C</a:t>
              </a:r>
              <a:endParaRPr lang="en-US" altLang="zh-CN" sz="2000" b="1" dirty="0">
                <a:solidFill>
                  <a:schemeClr val="bg1"/>
                </a:solidFill>
              </a:endParaRPr>
            </a:p>
          </p:txBody>
        </p:sp>
        <p:sp>
          <p:nvSpPr>
            <p:cNvPr id="20" name="文本框 19"/>
            <p:cNvSpPr txBox="1"/>
            <p:nvPr/>
          </p:nvSpPr>
          <p:spPr>
            <a:xfrm>
              <a:off x="689" y="6313"/>
              <a:ext cx="14859" cy="1355"/>
            </a:xfrm>
            <a:prstGeom prst="rect">
              <a:avLst/>
            </a:prstGeom>
            <a:noFill/>
          </p:spPr>
          <p:txBody>
            <a:bodyPr wrap="none" rtlCol="0">
              <a:noAutofit/>
            </a:bodyPr>
            <a:lstStyle/>
            <a:p>
              <a:pPr indent="0" algn="l" fontAlgn="auto">
                <a:lnSpc>
                  <a:spcPct val="150000"/>
                </a:lnSpc>
              </a:pPr>
              <a:r>
                <a:rPr lang="zh-CN" altLang="en-US" sz="2000" b="1" dirty="0"/>
                <a:t>核心</a:t>
              </a:r>
              <a:r>
                <a:rPr lang="zh-CN" altLang="en-US" sz="2000" b="1" dirty="0"/>
                <a:t>思想：</a:t>
              </a:r>
              <a:endParaRPr lang="zh-CN" altLang="en-US" sz="2000" b="1" dirty="0"/>
            </a:p>
            <a:p>
              <a:pPr indent="0" algn="l" fontAlgn="auto">
                <a:lnSpc>
                  <a:spcPct val="150000"/>
                </a:lnSpc>
              </a:pPr>
              <a:r>
                <a:rPr lang="zh-CN" altLang="en-US" sz="2000" dirty="0"/>
                <a:t>针对物品的缺失模态，</a:t>
              </a:r>
              <a:r>
                <a:rPr lang="zh-CN" altLang="en-US" sz="2000" dirty="0">
                  <a:solidFill>
                    <a:srgbClr val="C00000"/>
                  </a:solidFill>
                </a:rPr>
                <a:t>同时进行同模态和跨模态生成</a:t>
              </a:r>
              <a:r>
                <a:rPr lang="zh-CN" altLang="en-US" sz="2000" dirty="0"/>
                <a:t>，并通过</a:t>
              </a:r>
              <a:r>
                <a:rPr lang="zh-CN" altLang="en-US" sz="2000" dirty="0">
                  <a:solidFill>
                    <a:srgbClr val="C00000"/>
                  </a:solidFill>
                </a:rPr>
                <a:t>对比自监督学习</a:t>
              </a:r>
              <a:r>
                <a:rPr lang="zh-CN" altLang="en-US" sz="2000" dirty="0"/>
                <a:t>相互</a:t>
              </a:r>
              <a:r>
                <a:rPr lang="zh-CN" altLang="en-US" sz="2000" dirty="0"/>
                <a:t>增强。</a:t>
              </a:r>
              <a:endParaRPr lang="zh-CN" altLang="en-US" sz="2000" dirty="0"/>
            </a:p>
          </p:txBody>
        </p:sp>
      </p:grpSp>
      <p:sp>
        <p:nvSpPr>
          <p:cNvPr id="7" name="文本框 6"/>
          <p:cNvSpPr txBox="1"/>
          <p:nvPr/>
        </p:nvSpPr>
        <p:spPr>
          <a:xfrm>
            <a:off x="8539480" y="6216650"/>
            <a:ext cx="3570605" cy="368300"/>
          </a:xfrm>
          <a:prstGeom prst="rect">
            <a:avLst/>
          </a:prstGeom>
          <a:noFill/>
        </p:spPr>
        <p:txBody>
          <a:bodyPr wrap="square" rtlCol="0">
            <a:spAutoFit/>
          </a:bodyPr>
          <a:p>
            <a:r>
              <a:rPr lang="zh-CN" altLang="en-US"/>
              <a:t>标签：缺失模态生成</a:t>
            </a:r>
            <a:r>
              <a:rPr lang="en-US" altLang="zh-CN"/>
              <a:t> | </a:t>
            </a:r>
            <a:r>
              <a:rPr lang="zh-CN" altLang="en-US"/>
              <a:t>代码未</a:t>
            </a:r>
            <a:r>
              <a:rPr lang="zh-CN" altLang="en-US"/>
              <a:t>公开</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83588" y="80479"/>
            <a:ext cx="6726856" cy="616751"/>
            <a:chOff x="642" y="271"/>
            <a:chExt cx="10593" cy="971"/>
          </a:xfrm>
        </p:grpSpPr>
        <p:grpSp>
          <p:nvGrpSpPr>
            <p:cNvPr id="11" name="组合 10"/>
            <p:cNvGrpSpPr/>
            <p:nvPr/>
          </p:nvGrpSpPr>
          <p:grpSpPr>
            <a:xfrm>
              <a:off x="642" y="271"/>
              <a:ext cx="1056" cy="952"/>
              <a:chOff x="5424755" y="1340768"/>
              <a:chExt cx="670560" cy="604586"/>
            </a:xfrm>
          </p:grpSpPr>
          <p:grpSp>
            <p:nvGrpSpPr>
              <p:cNvPr id="14" name="组合 13"/>
              <p:cNvGrpSpPr/>
              <p:nvPr/>
            </p:nvGrpSpPr>
            <p:grpSpPr>
              <a:xfrm>
                <a:off x="5424755" y="1340768"/>
                <a:ext cx="670560" cy="604586"/>
                <a:chOff x="3720691" y="2824413"/>
                <a:chExt cx="1341120" cy="1209172"/>
              </a:xfrm>
            </p:grpSpPr>
            <p:sp>
              <p:nvSpPr>
                <p:cNvPr id="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 name="文本框 9"/>
            <p:cNvSpPr txBox="1"/>
            <p:nvPr/>
          </p:nvSpPr>
          <p:spPr>
            <a:xfrm>
              <a:off x="1771" y="458"/>
              <a:ext cx="9464" cy="784"/>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en-US" altLang="zh-CN" sz="2800" b="1" dirty="0">
                  <a:solidFill>
                    <a:srgbClr val="414455"/>
                  </a:solidFill>
                  <a:latin typeface="微软雅黑" panose="020B0503020204020204" pitchFamily="34" charset="-122"/>
                  <a:ea typeface="微软雅黑" panose="020B0503020204020204" pitchFamily="34" charset="-122"/>
                </a:rPr>
                <a:t>CI2MG</a:t>
              </a:r>
              <a:r>
                <a:rPr lang="zh-CN" altLang="en-US" sz="2800" b="1" dirty="0">
                  <a:solidFill>
                    <a:srgbClr val="414455"/>
                  </a:solidFill>
                  <a:latin typeface="微软雅黑" panose="020B0503020204020204" pitchFamily="34" charset="-122"/>
                  <a:ea typeface="微软雅黑" panose="020B0503020204020204" pitchFamily="34" charset="-122"/>
                </a:rPr>
                <a:t>：模型</a:t>
              </a:r>
              <a:r>
                <a:rPr lang="zh-CN" altLang="en-US" sz="2800" b="1" dirty="0">
                  <a:solidFill>
                    <a:srgbClr val="414455"/>
                  </a:solidFill>
                  <a:latin typeface="微软雅黑" panose="020B0503020204020204" pitchFamily="34" charset="-122"/>
                  <a:ea typeface="微软雅黑" panose="020B0503020204020204" pitchFamily="34" charset="-122"/>
                </a:rPr>
                <a:t>架构</a:t>
              </a:r>
              <a:endParaRPr lang="zh-CN" altLang="en-US" sz="2800" b="1" dirty="0">
                <a:solidFill>
                  <a:srgbClr val="414455"/>
                </a:solidFill>
                <a:latin typeface="微软雅黑" panose="020B0503020204020204" pitchFamily="34" charset="-122"/>
                <a:ea typeface="微软雅黑" panose="020B0503020204020204" pitchFamily="34" charset="-122"/>
              </a:endParaRPr>
            </a:p>
          </p:txBody>
        </p:sp>
        <p:sp>
          <p:nvSpPr>
            <p:cNvPr id="13" name="Freeform 126"/>
            <p:cNvSpPr>
              <a:spLocks noChangeAspect="1" noEditPoints="1"/>
            </p:cNvSpPr>
            <p:nvPr/>
          </p:nvSpPr>
          <p:spPr bwMode="auto">
            <a:xfrm>
              <a:off x="963" y="524"/>
              <a:ext cx="422" cy="5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2" name="文本框 1"/>
          <p:cNvSpPr txBox="1"/>
          <p:nvPr/>
        </p:nvSpPr>
        <p:spPr>
          <a:xfrm>
            <a:off x="6624955" y="14605"/>
            <a:ext cx="5518785" cy="368300"/>
          </a:xfrm>
          <a:prstGeom prst="rect">
            <a:avLst/>
          </a:prstGeom>
          <a:solidFill>
            <a:srgbClr val="EBF0F8"/>
          </a:solidFill>
          <a:effectLst>
            <a:outerShdw blurRad="50800" dist="38100" dir="2700000" algn="tl" rotWithShape="0">
              <a:prstClr val="black">
                <a:alpha val="40000"/>
              </a:prstClr>
            </a:outerShdw>
          </a:effectLst>
        </p:spPr>
        <p:txBody>
          <a:bodyPr wrap="square" rtlCol="0">
            <a:spAutoFit/>
          </a:bodyPr>
          <a:p>
            <a:r>
              <a:rPr lang="zh-CN" altLang="en-US" dirty="0">
                <a:solidFill>
                  <a:srgbClr val="1C50A2"/>
                </a:solidFill>
                <a:latin typeface="微软雅黑" panose="020B0503020204020204" pitchFamily="34" charset="-122"/>
                <a:ea typeface="微软雅黑" panose="020B0503020204020204" pitchFamily="34" charset="-122"/>
                <a:cs typeface="+mn-ea"/>
              </a:rPr>
              <a:t>稀疏性问题 | 多模态推荐 | 模态缺失问题 | </a:t>
            </a:r>
            <a:r>
              <a:rPr lang="zh-CN" altLang="en-US" b="1" dirty="0">
                <a:solidFill>
                  <a:srgbClr val="1C50A2"/>
                </a:solidFill>
                <a:latin typeface="微软雅黑" panose="020B0503020204020204" pitchFamily="34" charset="-122"/>
                <a:ea typeface="微软雅黑" panose="020B0503020204020204" pitchFamily="34" charset="-122"/>
                <a:cs typeface="+mn-ea"/>
              </a:rPr>
              <a:t>历史工作</a:t>
            </a:r>
            <a:endParaRPr lang="zh-CN" altLang="en-US" b="1" dirty="0">
              <a:solidFill>
                <a:srgbClr val="1C50A2"/>
              </a:solidFill>
              <a:latin typeface="微软雅黑" panose="020B0503020204020204" pitchFamily="34" charset="-122"/>
              <a:ea typeface="微软雅黑" panose="020B0503020204020204" pitchFamily="34" charset="-122"/>
              <a:cs typeface="+mn-ea"/>
            </a:endParaRPr>
          </a:p>
        </p:txBody>
      </p:sp>
      <p:sp>
        <p:nvSpPr>
          <p:cNvPr id="55" name="文本框 54"/>
          <p:cNvSpPr txBox="1"/>
          <p:nvPr/>
        </p:nvSpPr>
        <p:spPr>
          <a:xfrm>
            <a:off x="2806700" y="6584950"/>
            <a:ext cx="6578600" cy="245110"/>
          </a:xfrm>
          <a:prstGeom prst="rect">
            <a:avLst/>
          </a:prstGeom>
          <a:noFill/>
        </p:spPr>
        <p:txBody>
          <a:bodyPr wrap="square" rtlCol="0">
            <a:spAutoFit/>
          </a:bodyPr>
          <a:p>
            <a:r>
              <a:rPr lang="zh-CN" altLang="en-US" sz="1000"/>
              <a:t>Contrastive intra-and inter-modality generation for enhancing incomplete multimedia recommendation.</a:t>
            </a:r>
            <a:r>
              <a:rPr lang="en-US" altLang="zh-CN" sz="1000"/>
              <a:t> 2023. MM </a:t>
            </a:r>
            <a:endParaRPr lang="en-US" altLang="zh-CN" sz="1000"/>
          </a:p>
        </p:txBody>
      </p:sp>
      <p:pic>
        <p:nvPicPr>
          <p:cNvPr id="3" name="图片 2"/>
          <p:cNvPicPr>
            <a:picLocks noChangeAspect="1"/>
          </p:cNvPicPr>
          <p:nvPr/>
        </p:nvPicPr>
        <p:blipFill>
          <a:blip r:embed="rId1"/>
          <a:stretch>
            <a:fillRect/>
          </a:stretch>
        </p:blipFill>
        <p:spPr>
          <a:xfrm>
            <a:off x="119380" y="791210"/>
            <a:ext cx="7599680" cy="3886200"/>
          </a:xfrm>
          <a:prstGeom prst="rect">
            <a:avLst/>
          </a:prstGeom>
          <a:ln w="19050">
            <a:solidFill>
              <a:schemeClr val="accent1"/>
            </a:solidFill>
            <a:prstDash val="sysDash"/>
          </a:ln>
        </p:spPr>
      </p:pic>
      <p:grpSp>
        <p:nvGrpSpPr>
          <p:cNvPr id="68" name="组合 67"/>
          <p:cNvGrpSpPr/>
          <p:nvPr/>
        </p:nvGrpSpPr>
        <p:grpSpPr>
          <a:xfrm>
            <a:off x="2793365" y="5795645"/>
            <a:ext cx="6802120" cy="751840"/>
            <a:chOff x="1085" y="9234"/>
            <a:chExt cx="10712" cy="1184"/>
          </a:xfrm>
        </p:grpSpPr>
        <p:pic>
          <p:nvPicPr>
            <p:cNvPr id="22" name="图片 21"/>
            <p:cNvPicPr>
              <a:picLocks noChangeAspect="1"/>
            </p:cNvPicPr>
            <p:nvPr/>
          </p:nvPicPr>
          <p:blipFill>
            <a:blip r:embed="rId2"/>
            <a:stretch>
              <a:fillRect/>
            </a:stretch>
          </p:blipFill>
          <p:spPr>
            <a:xfrm>
              <a:off x="6023" y="9234"/>
              <a:ext cx="5775" cy="1185"/>
            </a:xfrm>
            <a:prstGeom prst="rect">
              <a:avLst/>
            </a:prstGeom>
            <a:ln>
              <a:solidFill>
                <a:srgbClr val="C00000"/>
              </a:solidFill>
              <a:prstDash val="sysDash"/>
            </a:ln>
          </p:spPr>
        </p:pic>
        <p:pic>
          <p:nvPicPr>
            <p:cNvPr id="31" name="图片 30"/>
            <p:cNvPicPr>
              <a:picLocks noChangeAspect="1"/>
            </p:cNvPicPr>
            <p:nvPr/>
          </p:nvPicPr>
          <p:blipFill>
            <a:blip r:embed="rId3"/>
            <a:stretch>
              <a:fillRect/>
            </a:stretch>
          </p:blipFill>
          <p:spPr>
            <a:xfrm>
              <a:off x="1085" y="9558"/>
              <a:ext cx="4860" cy="592"/>
            </a:xfrm>
            <a:prstGeom prst="rect">
              <a:avLst/>
            </a:prstGeom>
            <a:ln w="19050">
              <a:solidFill>
                <a:srgbClr val="197EBF"/>
              </a:solidFill>
              <a:prstDash val="sysDash"/>
            </a:ln>
          </p:spPr>
        </p:pic>
      </p:grpSp>
      <p:grpSp>
        <p:nvGrpSpPr>
          <p:cNvPr id="43" name="组合 42"/>
          <p:cNvGrpSpPr/>
          <p:nvPr/>
        </p:nvGrpSpPr>
        <p:grpSpPr>
          <a:xfrm>
            <a:off x="7767320" y="774700"/>
            <a:ext cx="4297680" cy="1526540"/>
            <a:chOff x="12127" y="1325"/>
            <a:chExt cx="6768" cy="2404"/>
          </a:xfrm>
        </p:grpSpPr>
        <p:grpSp>
          <p:nvGrpSpPr>
            <p:cNvPr id="41" name="组合 40"/>
            <p:cNvGrpSpPr/>
            <p:nvPr/>
          </p:nvGrpSpPr>
          <p:grpSpPr>
            <a:xfrm>
              <a:off x="12127" y="1325"/>
              <a:ext cx="6768" cy="2404"/>
              <a:chOff x="12127" y="1325"/>
              <a:chExt cx="6768" cy="2404"/>
            </a:xfrm>
          </p:grpSpPr>
          <p:sp>
            <p:nvSpPr>
              <p:cNvPr id="40" name="矩形 39"/>
              <p:cNvSpPr/>
              <p:nvPr/>
            </p:nvSpPr>
            <p:spPr>
              <a:xfrm>
                <a:off x="12127" y="1325"/>
                <a:ext cx="6768" cy="2404"/>
              </a:xfrm>
              <a:prstGeom prst="rect">
                <a:avLst/>
              </a:prstGeom>
              <a:solidFill>
                <a:schemeClr val="bg1"/>
              </a:solid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9" name="组合 38"/>
              <p:cNvGrpSpPr/>
              <p:nvPr/>
            </p:nvGrpSpPr>
            <p:grpSpPr>
              <a:xfrm>
                <a:off x="12187" y="1525"/>
                <a:ext cx="6567" cy="2132"/>
                <a:chOff x="12003" y="2597"/>
                <a:chExt cx="6567" cy="2132"/>
              </a:xfrm>
            </p:grpSpPr>
            <p:pic>
              <p:nvPicPr>
                <p:cNvPr id="6" name="图片 5"/>
                <p:cNvPicPr>
                  <a:picLocks noChangeAspect="1"/>
                </p:cNvPicPr>
                <p:nvPr/>
              </p:nvPicPr>
              <p:blipFill>
                <a:blip r:embed="rId4"/>
                <a:stretch>
                  <a:fillRect/>
                </a:stretch>
              </p:blipFill>
              <p:spPr>
                <a:xfrm>
                  <a:off x="12773" y="3589"/>
                  <a:ext cx="5010" cy="1140"/>
                </a:xfrm>
                <a:prstGeom prst="rect">
                  <a:avLst/>
                </a:prstGeom>
                <a:ln>
                  <a:solidFill>
                    <a:schemeClr val="tx1"/>
                  </a:solidFill>
                  <a:prstDash val="sysDash"/>
                </a:ln>
              </p:spPr>
            </p:pic>
            <p:pic>
              <p:nvPicPr>
                <p:cNvPr id="36" name="图片 35"/>
                <p:cNvPicPr>
                  <a:picLocks noChangeAspect="1"/>
                </p:cNvPicPr>
                <p:nvPr/>
              </p:nvPicPr>
              <p:blipFill>
                <a:blip r:embed="rId5"/>
                <a:stretch>
                  <a:fillRect/>
                </a:stretch>
              </p:blipFill>
              <p:spPr>
                <a:xfrm>
                  <a:off x="12003" y="2599"/>
                  <a:ext cx="3105" cy="480"/>
                </a:xfrm>
                <a:prstGeom prst="rect">
                  <a:avLst/>
                </a:prstGeom>
              </p:spPr>
            </p:pic>
            <p:pic>
              <p:nvPicPr>
                <p:cNvPr id="37" name="图片 36"/>
                <p:cNvPicPr/>
                <p:nvPr/>
              </p:nvPicPr>
              <p:blipFill>
                <a:blip r:embed="rId6"/>
                <a:stretch>
                  <a:fillRect/>
                </a:stretch>
              </p:blipFill>
              <p:spPr>
                <a:xfrm>
                  <a:off x="15270" y="2597"/>
                  <a:ext cx="3300" cy="482"/>
                </a:xfrm>
                <a:prstGeom prst="rect">
                  <a:avLst/>
                </a:prstGeom>
              </p:spPr>
            </p:pic>
            <p:pic>
              <p:nvPicPr>
                <p:cNvPr id="38" name="图片 37"/>
                <p:cNvPicPr/>
                <p:nvPr/>
              </p:nvPicPr>
              <p:blipFill>
                <a:blip r:embed="rId7"/>
                <a:stretch>
                  <a:fillRect/>
                </a:stretch>
              </p:blipFill>
              <p:spPr>
                <a:xfrm>
                  <a:off x="13406" y="3079"/>
                  <a:ext cx="3570" cy="482"/>
                </a:xfrm>
                <a:prstGeom prst="rect">
                  <a:avLst/>
                </a:prstGeom>
              </p:spPr>
            </p:pic>
          </p:grpSp>
        </p:grpSp>
        <p:sp>
          <p:nvSpPr>
            <p:cNvPr id="42" name="文本框 41"/>
            <p:cNvSpPr txBox="1"/>
            <p:nvPr/>
          </p:nvSpPr>
          <p:spPr>
            <a:xfrm>
              <a:off x="12127" y="3149"/>
              <a:ext cx="603" cy="580"/>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1800">
                  <a:solidFill>
                    <a:srgbClr val="1C50A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Ⅰ</a:t>
              </a:r>
              <a:endParaRPr lang="zh-CN" altLang="en-US" sz="1800">
                <a:solidFill>
                  <a:srgbClr val="1C50A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7759065" y="2347595"/>
            <a:ext cx="4305935" cy="1384300"/>
            <a:chOff x="12114" y="4166"/>
            <a:chExt cx="6781" cy="2180"/>
          </a:xfrm>
        </p:grpSpPr>
        <p:grpSp>
          <p:nvGrpSpPr>
            <p:cNvPr id="51" name="组合 50"/>
            <p:cNvGrpSpPr/>
            <p:nvPr/>
          </p:nvGrpSpPr>
          <p:grpSpPr>
            <a:xfrm>
              <a:off x="12127" y="4166"/>
              <a:ext cx="6768" cy="2180"/>
              <a:chOff x="12127" y="4166"/>
              <a:chExt cx="6768" cy="2180"/>
            </a:xfrm>
          </p:grpSpPr>
          <p:sp>
            <p:nvSpPr>
              <p:cNvPr id="47" name="矩形 46"/>
              <p:cNvSpPr/>
              <p:nvPr/>
            </p:nvSpPr>
            <p:spPr>
              <a:xfrm>
                <a:off x="12127" y="4166"/>
                <a:ext cx="6768" cy="2180"/>
              </a:xfrm>
              <a:prstGeom prst="rect">
                <a:avLst/>
              </a:prstGeom>
              <a:solidFill>
                <a:schemeClr val="bg1"/>
              </a:solidFill>
              <a:ln w="9525">
                <a:solidFill>
                  <a:srgbClr val="1C50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6" name="组合 45"/>
              <p:cNvGrpSpPr/>
              <p:nvPr/>
            </p:nvGrpSpPr>
            <p:grpSpPr>
              <a:xfrm>
                <a:off x="12187" y="4430"/>
                <a:ext cx="6566" cy="1704"/>
                <a:chOff x="12187" y="4430"/>
                <a:chExt cx="6566" cy="1704"/>
              </a:xfrm>
            </p:grpSpPr>
            <p:grpSp>
              <p:nvGrpSpPr>
                <p:cNvPr id="44" name="组合 43"/>
                <p:cNvGrpSpPr/>
                <p:nvPr/>
              </p:nvGrpSpPr>
              <p:grpSpPr>
                <a:xfrm>
                  <a:off x="13091" y="4430"/>
                  <a:ext cx="4292" cy="365"/>
                  <a:chOff x="12957" y="4541"/>
                  <a:chExt cx="4575" cy="450"/>
                </a:xfrm>
              </p:grpSpPr>
              <p:pic>
                <p:nvPicPr>
                  <p:cNvPr id="7" name="图片 6"/>
                  <p:cNvPicPr>
                    <a:picLocks noChangeAspect="1"/>
                  </p:cNvPicPr>
                  <p:nvPr/>
                </p:nvPicPr>
                <p:blipFill>
                  <a:blip r:embed="rId8"/>
                  <a:stretch>
                    <a:fillRect/>
                  </a:stretch>
                </p:blipFill>
                <p:spPr>
                  <a:xfrm>
                    <a:off x="12957" y="4541"/>
                    <a:ext cx="3405" cy="450"/>
                  </a:xfrm>
                  <a:prstGeom prst="rect">
                    <a:avLst/>
                  </a:prstGeom>
                </p:spPr>
              </p:pic>
              <p:pic>
                <p:nvPicPr>
                  <p:cNvPr id="8" name="图片 7"/>
                  <p:cNvPicPr/>
                  <p:nvPr/>
                </p:nvPicPr>
                <p:blipFill>
                  <a:blip r:embed="rId9"/>
                  <a:stretch>
                    <a:fillRect/>
                  </a:stretch>
                </p:blipFill>
                <p:spPr>
                  <a:xfrm>
                    <a:off x="16362" y="4543"/>
                    <a:ext cx="1170" cy="448"/>
                  </a:xfrm>
                  <a:prstGeom prst="rect">
                    <a:avLst/>
                  </a:prstGeom>
                </p:spPr>
              </p:pic>
            </p:grpSp>
            <p:grpSp>
              <p:nvGrpSpPr>
                <p:cNvPr id="45" name="组合 44"/>
                <p:cNvGrpSpPr/>
                <p:nvPr/>
              </p:nvGrpSpPr>
              <p:grpSpPr>
                <a:xfrm>
                  <a:off x="12187" y="4870"/>
                  <a:ext cx="6566" cy="404"/>
                  <a:chOff x="12188" y="4971"/>
                  <a:chExt cx="6708" cy="425"/>
                </a:xfrm>
              </p:grpSpPr>
              <p:pic>
                <p:nvPicPr>
                  <p:cNvPr id="9" name="图片 8"/>
                  <p:cNvPicPr>
                    <a:picLocks noChangeAspect="1"/>
                  </p:cNvPicPr>
                  <p:nvPr/>
                </p:nvPicPr>
                <p:blipFill>
                  <a:blip r:embed="rId10"/>
                  <a:stretch>
                    <a:fillRect/>
                  </a:stretch>
                </p:blipFill>
                <p:spPr>
                  <a:xfrm>
                    <a:off x="12188" y="4972"/>
                    <a:ext cx="5171" cy="424"/>
                  </a:xfrm>
                  <a:prstGeom prst="rect">
                    <a:avLst/>
                  </a:prstGeom>
                </p:spPr>
              </p:pic>
              <p:pic>
                <p:nvPicPr>
                  <p:cNvPr id="10" name="图片 9"/>
                  <p:cNvPicPr/>
                  <p:nvPr/>
                </p:nvPicPr>
                <p:blipFill>
                  <a:blip r:embed="rId11"/>
                  <a:stretch>
                    <a:fillRect/>
                  </a:stretch>
                </p:blipFill>
                <p:spPr>
                  <a:xfrm>
                    <a:off x="17360" y="4971"/>
                    <a:ext cx="1536" cy="425"/>
                  </a:xfrm>
                  <a:prstGeom prst="rect">
                    <a:avLst/>
                  </a:prstGeom>
                </p:spPr>
              </p:pic>
            </p:grpSp>
            <p:pic>
              <p:nvPicPr>
                <p:cNvPr id="18" name="图片 17"/>
                <p:cNvPicPr>
                  <a:picLocks noChangeAspect="1"/>
                </p:cNvPicPr>
                <p:nvPr/>
              </p:nvPicPr>
              <p:blipFill>
                <a:blip r:embed="rId12"/>
                <a:stretch>
                  <a:fillRect/>
                </a:stretch>
              </p:blipFill>
              <p:spPr>
                <a:xfrm>
                  <a:off x="13091" y="5252"/>
                  <a:ext cx="4292" cy="465"/>
                </a:xfrm>
                <a:prstGeom prst="rect">
                  <a:avLst/>
                </a:prstGeom>
              </p:spPr>
            </p:pic>
            <p:pic>
              <p:nvPicPr>
                <p:cNvPr id="19" name="图片 18"/>
                <p:cNvPicPr>
                  <a:picLocks noChangeAspect="1"/>
                </p:cNvPicPr>
                <p:nvPr/>
              </p:nvPicPr>
              <p:blipFill>
                <a:blip r:embed="rId13"/>
                <a:stretch>
                  <a:fillRect/>
                </a:stretch>
              </p:blipFill>
              <p:spPr>
                <a:xfrm>
                  <a:off x="13114" y="5691"/>
                  <a:ext cx="4270" cy="443"/>
                </a:xfrm>
                <a:prstGeom prst="rect">
                  <a:avLst/>
                </a:prstGeom>
                <a:ln>
                  <a:solidFill>
                    <a:schemeClr val="tx1"/>
                  </a:solidFill>
                  <a:prstDash val="sysDash"/>
                </a:ln>
              </p:spPr>
            </p:pic>
          </p:grpSp>
        </p:grpSp>
        <p:sp>
          <p:nvSpPr>
            <p:cNvPr id="48" name="文本框 47"/>
            <p:cNvSpPr txBox="1"/>
            <p:nvPr/>
          </p:nvSpPr>
          <p:spPr>
            <a:xfrm>
              <a:off x="12114" y="5766"/>
              <a:ext cx="603" cy="580"/>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1800">
                  <a:solidFill>
                    <a:srgbClr val="1C50A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Ⅱ</a:t>
              </a:r>
              <a:endParaRPr lang="zh-CN" altLang="en-US" sz="1800">
                <a:solidFill>
                  <a:srgbClr val="1C50A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7767320" y="3776345"/>
            <a:ext cx="4297680" cy="641985"/>
            <a:chOff x="12127" y="6559"/>
            <a:chExt cx="6768" cy="1011"/>
          </a:xfrm>
        </p:grpSpPr>
        <p:sp>
          <p:nvSpPr>
            <p:cNvPr id="53" name="矩形 52"/>
            <p:cNvSpPr/>
            <p:nvPr/>
          </p:nvSpPr>
          <p:spPr>
            <a:xfrm>
              <a:off x="12127" y="6559"/>
              <a:ext cx="6769" cy="1011"/>
            </a:xfrm>
            <a:prstGeom prst="rect">
              <a:avLst/>
            </a:prstGeom>
            <a:solidFill>
              <a:schemeClr val="bg1"/>
            </a:solid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0" name="图片 19"/>
            <p:cNvPicPr>
              <a:picLocks noChangeAspect="1"/>
            </p:cNvPicPr>
            <p:nvPr/>
          </p:nvPicPr>
          <p:blipFill>
            <a:blip r:embed="rId14"/>
            <a:stretch>
              <a:fillRect/>
            </a:stretch>
          </p:blipFill>
          <p:spPr>
            <a:xfrm>
              <a:off x="12684" y="6592"/>
              <a:ext cx="6180" cy="945"/>
            </a:xfrm>
            <a:prstGeom prst="rect">
              <a:avLst/>
            </a:prstGeom>
          </p:spPr>
        </p:pic>
        <p:sp>
          <p:nvSpPr>
            <p:cNvPr id="54" name="文本框 53"/>
            <p:cNvSpPr txBox="1"/>
            <p:nvPr/>
          </p:nvSpPr>
          <p:spPr>
            <a:xfrm>
              <a:off x="12127" y="6990"/>
              <a:ext cx="603" cy="580"/>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1800">
                  <a:solidFill>
                    <a:srgbClr val="1C50A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Ⅲ</a:t>
              </a:r>
              <a:endParaRPr lang="zh-CN" altLang="en-US" sz="1800">
                <a:solidFill>
                  <a:srgbClr val="1C50A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7759065" y="4465955"/>
            <a:ext cx="4306570" cy="1300480"/>
            <a:chOff x="12114" y="7840"/>
            <a:chExt cx="6782" cy="2048"/>
          </a:xfrm>
        </p:grpSpPr>
        <p:sp>
          <p:nvSpPr>
            <p:cNvPr id="61" name="矩形 60"/>
            <p:cNvSpPr/>
            <p:nvPr/>
          </p:nvSpPr>
          <p:spPr>
            <a:xfrm>
              <a:off x="12114" y="7840"/>
              <a:ext cx="6782" cy="2042"/>
            </a:xfrm>
            <a:prstGeom prst="rect">
              <a:avLst/>
            </a:prstGeom>
            <a:solidFill>
              <a:schemeClr val="bg1"/>
            </a:solidFill>
            <a:ln w="9525">
              <a:solidFill>
                <a:srgbClr val="1C50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60" name="组合 59"/>
            <p:cNvGrpSpPr/>
            <p:nvPr/>
          </p:nvGrpSpPr>
          <p:grpSpPr>
            <a:xfrm>
              <a:off x="12730" y="7851"/>
              <a:ext cx="4677" cy="1928"/>
              <a:chOff x="13075" y="7753"/>
              <a:chExt cx="4677" cy="1928"/>
            </a:xfrm>
          </p:grpSpPr>
          <p:grpSp>
            <p:nvGrpSpPr>
              <p:cNvPr id="57" name="组合 56"/>
              <p:cNvGrpSpPr/>
              <p:nvPr/>
            </p:nvGrpSpPr>
            <p:grpSpPr>
              <a:xfrm>
                <a:off x="13382" y="7753"/>
                <a:ext cx="3989" cy="482"/>
                <a:chOff x="11465" y="8138"/>
                <a:chExt cx="3989" cy="482"/>
              </a:xfrm>
            </p:grpSpPr>
            <p:pic>
              <p:nvPicPr>
                <p:cNvPr id="24" name="图片 23"/>
                <p:cNvPicPr/>
                <p:nvPr/>
              </p:nvPicPr>
              <p:blipFill>
                <a:blip r:embed="rId15"/>
                <a:stretch>
                  <a:fillRect/>
                </a:stretch>
              </p:blipFill>
              <p:spPr>
                <a:xfrm>
                  <a:off x="14134" y="8138"/>
                  <a:ext cx="1320" cy="482"/>
                </a:xfrm>
                <a:prstGeom prst="rect">
                  <a:avLst/>
                </a:prstGeom>
              </p:spPr>
            </p:pic>
            <p:pic>
              <p:nvPicPr>
                <p:cNvPr id="25" name="图片 24"/>
                <p:cNvPicPr>
                  <a:picLocks noChangeAspect="1"/>
                </p:cNvPicPr>
                <p:nvPr/>
              </p:nvPicPr>
              <p:blipFill>
                <a:blip r:embed="rId16"/>
                <a:stretch>
                  <a:fillRect/>
                </a:stretch>
              </p:blipFill>
              <p:spPr>
                <a:xfrm>
                  <a:off x="11465" y="8138"/>
                  <a:ext cx="2670" cy="480"/>
                </a:xfrm>
                <a:prstGeom prst="rect">
                  <a:avLst/>
                </a:prstGeom>
              </p:spPr>
            </p:pic>
          </p:grpSp>
          <p:pic>
            <p:nvPicPr>
              <p:cNvPr id="27" name="图片 26"/>
              <p:cNvPicPr>
                <a:picLocks noChangeAspect="1"/>
              </p:cNvPicPr>
              <p:nvPr/>
            </p:nvPicPr>
            <p:blipFill>
              <a:blip r:embed="rId17"/>
              <a:stretch>
                <a:fillRect/>
              </a:stretch>
            </p:blipFill>
            <p:spPr>
              <a:xfrm>
                <a:off x="14229" y="8853"/>
                <a:ext cx="2743" cy="828"/>
              </a:xfrm>
              <a:prstGeom prst="rect">
                <a:avLst/>
              </a:prstGeom>
              <a:ln>
                <a:solidFill>
                  <a:srgbClr val="C81D31"/>
                </a:solidFill>
                <a:prstDash val="sysDash"/>
              </a:ln>
            </p:spPr>
          </p:pic>
          <p:grpSp>
            <p:nvGrpSpPr>
              <p:cNvPr id="59" name="组合 58"/>
              <p:cNvGrpSpPr/>
              <p:nvPr/>
            </p:nvGrpSpPr>
            <p:grpSpPr>
              <a:xfrm>
                <a:off x="13075" y="8321"/>
                <a:ext cx="4677" cy="482"/>
                <a:chOff x="13362" y="8552"/>
                <a:chExt cx="4677" cy="482"/>
              </a:xfrm>
            </p:grpSpPr>
            <p:pic>
              <p:nvPicPr>
                <p:cNvPr id="23" name="图片 22"/>
                <p:cNvPicPr>
                  <a:picLocks noChangeAspect="1"/>
                </p:cNvPicPr>
                <p:nvPr/>
              </p:nvPicPr>
              <p:blipFill>
                <a:blip r:embed="rId18"/>
                <a:stretch>
                  <a:fillRect/>
                </a:stretch>
              </p:blipFill>
              <p:spPr>
                <a:xfrm>
                  <a:off x="13362" y="8552"/>
                  <a:ext cx="3139" cy="482"/>
                </a:xfrm>
                <a:prstGeom prst="rect">
                  <a:avLst/>
                </a:prstGeom>
              </p:spPr>
            </p:pic>
            <p:pic>
              <p:nvPicPr>
                <p:cNvPr id="58" name="图片 57"/>
                <p:cNvPicPr>
                  <a:picLocks noChangeAspect="1"/>
                </p:cNvPicPr>
                <p:nvPr/>
              </p:nvPicPr>
              <p:blipFill>
                <a:blip r:embed="rId19"/>
                <a:stretch>
                  <a:fillRect/>
                </a:stretch>
              </p:blipFill>
              <p:spPr>
                <a:xfrm>
                  <a:off x="16475" y="8629"/>
                  <a:ext cx="1564" cy="312"/>
                </a:xfrm>
                <a:prstGeom prst="rect">
                  <a:avLst/>
                </a:prstGeom>
              </p:spPr>
            </p:pic>
          </p:grpSp>
        </p:grpSp>
        <p:sp>
          <p:nvSpPr>
            <p:cNvPr id="62" name="文本框 61"/>
            <p:cNvSpPr txBox="1"/>
            <p:nvPr/>
          </p:nvSpPr>
          <p:spPr>
            <a:xfrm>
              <a:off x="12127" y="9308"/>
              <a:ext cx="603" cy="580"/>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1800">
                  <a:solidFill>
                    <a:srgbClr val="1C50A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Ⅳ</a:t>
              </a:r>
              <a:endParaRPr lang="zh-CN" altLang="en-US" sz="1800">
                <a:solidFill>
                  <a:srgbClr val="1C50A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grpSp>
      <p:grpSp>
        <p:nvGrpSpPr>
          <p:cNvPr id="67" name="组合 66"/>
          <p:cNvGrpSpPr/>
          <p:nvPr/>
        </p:nvGrpSpPr>
        <p:grpSpPr>
          <a:xfrm>
            <a:off x="2607945" y="4732655"/>
            <a:ext cx="4950460" cy="1033780"/>
            <a:chOff x="-53" y="9132"/>
            <a:chExt cx="7796" cy="1628"/>
          </a:xfrm>
        </p:grpSpPr>
        <p:sp>
          <p:nvSpPr>
            <p:cNvPr id="65" name="矩形 64"/>
            <p:cNvSpPr/>
            <p:nvPr/>
          </p:nvSpPr>
          <p:spPr>
            <a:xfrm>
              <a:off x="-53" y="9132"/>
              <a:ext cx="7796" cy="1624"/>
            </a:xfrm>
            <a:prstGeom prst="rect">
              <a:avLst/>
            </a:prstGeom>
            <a:solidFill>
              <a:schemeClr val="bg1"/>
            </a:solid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64" name="组合 63"/>
            <p:cNvGrpSpPr/>
            <p:nvPr/>
          </p:nvGrpSpPr>
          <p:grpSpPr>
            <a:xfrm>
              <a:off x="57" y="9212"/>
              <a:ext cx="7596" cy="1183"/>
              <a:chOff x="5094" y="9328"/>
              <a:chExt cx="6817" cy="788"/>
            </a:xfrm>
          </p:grpSpPr>
          <p:pic>
            <p:nvPicPr>
              <p:cNvPr id="28" name="图片 27"/>
              <p:cNvPicPr>
                <a:picLocks noChangeAspect="1"/>
              </p:cNvPicPr>
              <p:nvPr/>
            </p:nvPicPr>
            <p:blipFill>
              <a:blip r:embed="rId20"/>
              <a:stretch>
                <a:fillRect/>
              </a:stretch>
            </p:blipFill>
            <p:spPr>
              <a:xfrm>
                <a:off x="5094" y="9330"/>
                <a:ext cx="3376" cy="786"/>
              </a:xfrm>
              <a:prstGeom prst="rect">
                <a:avLst/>
              </a:prstGeom>
            </p:spPr>
          </p:pic>
          <p:pic>
            <p:nvPicPr>
              <p:cNvPr id="30" name="图片 29"/>
              <p:cNvPicPr/>
              <p:nvPr/>
            </p:nvPicPr>
            <p:blipFill>
              <a:blip r:embed="rId21"/>
              <a:stretch>
                <a:fillRect/>
              </a:stretch>
            </p:blipFill>
            <p:spPr>
              <a:xfrm>
                <a:off x="8470" y="9328"/>
                <a:ext cx="3441" cy="788"/>
              </a:xfrm>
              <a:prstGeom prst="rect">
                <a:avLst/>
              </a:prstGeom>
              <a:ln>
                <a:solidFill>
                  <a:srgbClr val="C81D31"/>
                </a:solidFill>
                <a:prstDash val="sysDash"/>
              </a:ln>
            </p:spPr>
          </p:pic>
        </p:grpSp>
        <p:sp>
          <p:nvSpPr>
            <p:cNvPr id="66" name="文本框 65"/>
            <p:cNvSpPr txBox="1"/>
            <p:nvPr/>
          </p:nvSpPr>
          <p:spPr>
            <a:xfrm>
              <a:off x="-53" y="10180"/>
              <a:ext cx="603" cy="580"/>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1800">
                  <a:solidFill>
                    <a:srgbClr val="1C50A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Ⅴ</a:t>
              </a:r>
              <a:endParaRPr lang="zh-CN" altLang="en-US" sz="1800">
                <a:solidFill>
                  <a:srgbClr val="1C50A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83588" y="80479"/>
            <a:ext cx="6726856" cy="616751"/>
            <a:chOff x="642" y="271"/>
            <a:chExt cx="10593" cy="971"/>
          </a:xfrm>
        </p:grpSpPr>
        <p:grpSp>
          <p:nvGrpSpPr>
            <p:cNvPr id="11" name="组合 10"/>
            <p:cNvGrpSpPr/>
            <p:nvPr/>
          </p:nvGrpSpPr>
          <p:grpSpPr>
            <a:xfrm>
              <a:off x="642" y="271"/>
              <a:ext cx="1056" cy="952"/>
              <a:chOff x="5424755" y="1340768"/>
              <a:chExt cx="670560" cy="604586"/>
            </a:xfrm>
          </p:grpSpPr>
          <p:grpSp>
            <p:nvGrpSpPr>
              <p:cNvPr id="14" name="组合 13"/>
              <p:cNvGrpSpPr/>
              <p:nvPr/>
            </p:nvGrpSpPr>
            <p:grpSpPr>
              <a:xfrm>
                <a:off x="5424755" y="1340768"/>
                <a:ext cx="670560" cy="604586"/>
                <a:chOff x="3720691" y="2824413"/>
                <a:chExt cx="1341120" cy="1209172"/>
              </a:xfrm>
            </p:grpSpPr>
            <p:sp>
              <p:nvSpPr>
                <p:cNvPr id="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 name="文本框 9"/>
            <p:cNvSpPr txBox="1"/>
            <p:nvPr/>
          </p:nvSpPr>
          <p:spPr>
            <a:xfrm>
              <a:off x="1771" y="458"/>
              <a:ext cx="9464" cy="784"/>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en-US" altLang="zh-CN" sz="2800" b="1" dirty="0">
                  <a:solidFill>
                    <a:srgbClr val="414455"/>
                  </a:solidFill>
                  <a:latin typeface="微软雅黑" panose="020B0503020204020204" pitchFamily="34" charset="-122"/>
                  <a:ea typeface="微软雅黑" panose="020B0503020204020204" pitchFamily="34" charset="-122"/>
                </a:rPr>
                <a:t>CI2MG</a:t>
              </a:r>
              <a:r>
                <a:rPr lang="zh-CN" altLang="en-US" sz="2800" b="1" dirty="0">
                  <a:solidFill>
                    <a:srgbClr val="414455"/>
                  </a:solidFill>
                  <a:latin typeface="微软雅黑" panose="020B0503020204020204" pitchFamily="34" charset="-122"/>
                  <a:ea typeface="微软雅黑" panose="020B0503020204020204" pitchFamily="34" charset="-122"/>
                </a:rPr>
                <a:t>：有效性</a:t>
              </a:r>
              <a:r>
                <a:rPr lang="zh-CN" altLang="en-US" sz="2800" b="1" dirty="0">
                  <a:solidFill>
                    <a:srgbClr val="414455"/>
                  </a:solidFill>
                  <a:latin typeface="微软雅黑" panose="020B0503020204020204" pitchFamily="34" charset="-122"/>
                  <a:ea typeface="微软雅黑" panose="020B0503020204020204" pitchFamily="34" charset="-122"/>
                </a:rPr>
                <a:t>解释</a:t>
              </a:r>
              <a:endParaRPr lang="zh-CN" altLang="en-US" sz="2800" b="1" dirty="0">
                <a:solidFill>
                  <a:srgbClr val="414455"/>
                </a:solidFill>
                <a:latin typeface="微软雅黑" panose="020B0503020204020204" pitchFamily="34" charset="-122"/>
                <a:ea typeface="微软雅黑" panose="020B0503020204020204" pitchFamily="34" charset="-122"/>
              </a:endParaRPr>
            </a:p>
          </p:txBody>
        </p:sp>
        <p:sp>
          <p:nvSpPr>
            <p:cNvPr id="13" name="Freeform 126"/>
            <p:cNvSpPr>
              <a:spLocks noChangeAspect="1" noEditPoints="1"/>
            </p:cNvSpPr>
            <p:nvPr/>
          </p:nvSpPr>
          <p:spPr bwMode="auto">
            <a:xfrm>
              <a:off x="963" y="524"/>
              <a:ext cx="422" cy="5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2" name="文本框 1"/>
          <p:cNvSpPr txBox="1"/>
          <p:nvPr/>
        </p:nvSpPr>
        <p:spPr>
          <a:xfrm>
            <a:off x="6624955" y="14605"/>
            <a:ext cx="5518785" cy="368300"/>
          </a:xfrm>
          <a:prstGeom prst="rect">
            <a:avLst/>
          </a:prstGeom>
          <a:solidFill>
            <a:srgbClr val="EBF0F8"/>
          </a:solidFill>
          <a:effectLst>
            <a:outerShdw blurRad="50800" dist="38100" dir="2700000" algn="tl" rotWithShape="0">
              <a:prstClr val="black">
                <a:alpha val="40000"/>
              </a:prstClr>
            </a:outerShdw>
          </a:effectLst>
        </p:spPr>
        <p:txBody>
          <a:bodyPr wrap="square" rtlCol="0">
            <a:spAutoFit/>
          </a:bodyPr>
          <a:p>
            <a:r>
              <a:rPr lang="zh-CN" altLang="en-US" dirty="0">
                <a:solidFill>
                  <a:srgbClr val="1C50A2"/>
                </a:solidFill>
                <a:latin typeface="微软雅黑" panose="020B0503020204020204" pitchFamily="34" charset="-122"/>
                <a:ea typeface="微软雅黑" panose="020B0503020204020204" pitchFamily="34" charset="-122"/>
                <a:cs typeface="+mn-ea"/>
              </a:rPr>
              <a:t>稀疏性问题 | 多模态推荐 | 模态缺失问题 | </a:t>
            </a:r>
            <a:r>
              <a:rPr lang="zh-CN" altLang="en-US" b="1" dirty="0">
                <a:solidFill>
                  <a:srgbClr val="1C50A2"/>
                </a:solidFill>
                <a:latin typeface="微软雅黑" panose="020B0503020204020204" pitchFamily="34" charset="-122"/>
                <a:ea typeface="微软雅黑" panose="020B0503020204020204" pitchFamily="34" charset="-122"/>
                <a:cs typeface="+mn-ea"/>
              </a:rPr>
              <a:t>历史工作</a:t>
            </a:r>
            <a:endParaRPr lang="zh-CN" altLang="en-US" b="1" dirty="0">
              <a:solidFill>
                <a:srgbClr val="1C50A2"/>
              </a:solidFill>
              <a:latin typeface="微软雅黑" panose="020B0503020204020204" pitchFamily="34" charset="-122"/>
              <a:ea typeface="微软雅黑" panose="020B0503020204020204" pitchFamily="34" charset="-122"/>
              <a:cs typeface="+mn-ea"/>
            </a:endParaRPr>
          </a:p>
        </p:txBody>
      </p:sp>
      <p:sp>
        <p:nvSpPr>
          <p:cNvPr id="55" name="文本框 54"/>
          <p:cNvSpPr txBox="1"/>
          <p:nvPr/>
        </p:nvSpPr>
        <p:spPr>
          <a:xfrm>
            <a:off x="2806700" y="6584950"/>
            <a:ext cx="6578600" cy="245110"/>
          </a:xfrm>
          <a:prstGeom prst="rect">
            <a:avLst/>
          </a:prstGeom>
          <a:noFill/>
        </p:spPr>
        <p:txBody>
          <a:bodyPr wrap="square" rtlCol="0">
            <a:spAutoFit/>
          </a:bodyPr>
          <a:p>
            <a:r>
              <a:rPr lang="zh-CN" altLang="en-US" sz="1000"/>
              <a:t>Contrastive intra-and inter-modality generation for enhancing incomplete multimedia recommendation.</a:t>
            </a:r>
            <a:r>
              <a:rPr lang="en-US" altLang="zh-CN" sz="1000"/>
              <a:t> 2023. MM </a:t>
            </a:r>
            <a:endParaRPr lang="en-US" altLang="zh-CN" sz="1000"/>
          </a:p>
        </p:txBody>
      </p:sp>
      <p:pic>
        <p:nvPicPr>
          <p:cNvPr id="3" name="图片 2"/>
          <p:cNvPicPr>
            <a:picLocks noChangeAspect="1"/>
          </p:cNvPicPr>
          <p:nvPr/>
        </p:nvPicPr>
        <p:blipFill>
          <a:blip r:embed="rId1"/>
          <a:stretch>
            <a:fillRect/>
          </a:stretch>
        </p:blipFill>
        <p:spPr>
          <a:xfrm>
            <a:off x="2891155" y="1490980"/>
            <a:ext cx="6409690" cy="4333875"/>
          </a:xfrm>
          <a:prstGeom prst="rect">
            <a:avLst/>
          </a:prstGeom>
        </p:spPr>
      </p:pic>
      <p:grpSp>
        <p:nvGrpSpPr>
          <p:cNvPr id="9" name="组合 8"/>
          <p:cNvGrpSpPr/>
          <p:nvPr/>
        </p:nvGrpSpPr>
        <p:grpSpPr>
          <a:xfrm>
            <a:off x="2589530" y="900430"/>
            <a:ext cx="7012305" cy="459740"/>
            <a:chOff x="766" y="1739"/>
            <a:chExt cx="11043" cy="724"/>
          </a:xfrm>
        </p:grpSpPr>
        <p:grpSp>
          <p:nvGrpSpPr>
            <p:cNvPr id="5" name="组合 4"/>
            <p:cNvGrpSpPr/>
            <p:nvPr/>
          </p:nvGrpSpPr>
          <p:grpSpPr>
            <a:xfrm>
              <a:off x="766" y="1739"/>
              <a:ext cx="702" cy="723"/>
              <a:chOff x="6751" y="2879"/>
              <a:chExt cx="702" cy="723"/>
            </a:xfrm>
          </p:grpSpPr>
          <p:sp>
            <p:nvSpPr>
              <p:cNvPr id="23" name="任意多边形 22"/>
              <p:cNvSpPr/>
              <p:nvPr>
                <p:custDataLst>
                  <p:tags r:id="rId2"/>
                </p:custDataLst>
              </p:nvPr>
            </p:nvSpPr>
            <p:spPr>
              <a:xfrm>
                <a:off x="7053" y="2879"/>
                <a:ext cx="400" cy="480"/>
              </a:xfrm>
              <a:custGeom>
                <a:avLst/>
                <a:gdLst>
                  <a:gd name="connsiteX0" fmla="*/ 0 w 285750"/>
                  <a:gd name="connsiteY0" fmla="*/ 0 h 342900"/>
                  <a:gd name="connsiteX1" fmla="*/ 285750 w 285750"/>
                  <a:gd name="connsiteY1" fmla="*/ 342900 h 342900"/>
                  <a:gd name="connsiteX0-1" fmla="*/ 0 w 285750"/>
                  <a:gd name="connsiteY0-2" fmla="*/ 0 h 342900"/>
                  <a:gd name="connsiteX1-3" fmla="*/ 285750 w 285750"/>
                  <a:gd name="connsiteY1-4" fmla="*/ 342900 h 342900"/>
                  <a:gd name="connsiteX0-5" fmla="*/ 0 w 285750"/>
                  <a:gd name="connsiteY0-6" fmla="*/ 0 h 342900"/>
                  <a:gd name="connsiteX1-7" fmla="*/ 285750 w 285750"/>
                  <a:gd name="connsiteY1-8" fmla="*/ 342900 h 342900"/>
                  <a:gd name="connsiteX0-9" fmla="*/ 0 w 285750"/>
                  <a:gd name="connsiteY0-10" fmla="*/ 0 h 342900"/>
                  <a:gd name="connsiteX1-11" fmla="*/ 285750 w 285750"/>
                  <a:gd name="connsiteY1-12" fmla="*/ 342900 h 342900"/>
                  <a:gd name="connsiteX0-13" fmla="*/ 0 w 285750"/>
                  <a:gd name="connsiteY0-14" fmla="*/ 0 h 342900"/>
                  <a:gd name="connsiteX1-15" fmla="*/ 285750 w 285750"/>
                  <a:gd name="connsiteY1-16" fmla="*/ 342900 h 342900"/>
                  <a:gd name="connsiteX0-17" fmla="*/ 0 w 285800"/>
                  <a:gd name="connsiteY0-18" fmla="*/ 0 h 342900"/>
                  <a:gd name="connsiteX1-19" fmla="*/ 285750 w 285800"/>
                  <a:gd name="connsiteY1-20" fmla="*/ 342900 h 342900"/>
                </a:gdLst>
                <a:ahLst/>
                <a:cxnLst>
                  <a:cxn ang="0">
                    <a:pos x="connsiteX0-1" y="connsiteY0-2"/>
                  </a:cxn>
                  <a:cxn ang="0">
                    <a:pos x="connsiteX1-3" y="connsiteY1-4"/>
                  </a:cxn>
                </a:cxnLst>
                <a:rect l="l" t="t" r="r" b="b"/>
                <a:pathLst>
                  <a:path w="285800" h="342900">
                    <a:moveTo>
                      <a:pt x="0" y="0"/>
                    </a:moveTo>
                    <a:cubicBezTo>
                      <a:pt x="207169" y="16669"/>
                      <a:pt x="288132" y="135732"/>
                      <a:pt x="285750" y="342900"/>
                    </a:cubicBezTo>
                  </a:path>
                </a:pathLst>
              </a:custGeom>
              <a:noFill/>
              <a:ln w="38100">
                <a:solidFill>
                  <a:srgbClr val="1C50A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7" name="椭圆 6"/>
              <p:cNvSpPr>
                <a:spLocks noChangeAspect="1"/>
              </p:cNvSpPr>
              <p:nvPr>
                <p:custDataLst>
                  <p:tags r:id="rId3"/>
                </p:custDataLst>
              </p:nvPr>
            </p:nvSpPr>
            <p:spPr>
              <a:xfrm>
                <a:off x="6751" y="2998"/>
                <a:ext cx="605" cy="60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37" name="Freeform 217"/>
              <p:cNvSpPr>
                <a:spLocks noChangeAspect="1" noEditPoints="1"/>
              </p:cNvSpPr>
              <p:nvPr>
                <p:custDataLst>
                  <p:tags r:id="rId4"/>
                </p:custDataLst>
              </p:nvPr>
            </p:nvSpPr>
            <p:spPr bwMode="auto">
              <a:xfrm>
                <a:off x="6899" y="3137"/>
                <a:ext cx="347" cy="353"/>
              </a:xfrm>
              <a:custGeom>
                <a:avLst/>
                <a:gdLst>
                  <a:gd name="T0" fmla="*/ 49 w 125"/>
                  <a:gd name="T1" fmla="*/ 16 h 127"/>
                  <a:gd name="T2" fmla="*/ 36 w 125"/>
                  <a:gd name="T3" fmla="*/ 18 h 127"/>
                  <a:gd name="T4" fmla="*/ 25 w 125"/>
                  <a:gd name="T5" fmla="*/ 26 h 127"/>
                  <a:gd name="T6" fmla="*/ 18 w 125"/>
                  <a:gd name="T7" fmla="*/ 37 h 127"/>
                  <a:gd name="T8" fmla="*/ 15 w 125"/>
                  <a:gd name="T9" fmla="*/ 50 h 127"/>
                  <a:gd name="T10" fmla="*/ 18 w 125"/>
                  <a:gd name="T11" fmla="*/ 64 h 127"/>
                  <a:gd name="T12" fmla="*/ 25 w 125"/>
                  <a:gd name="T13" fmla="*/ 75 h 127"/>
                  <a:gd name="T14" fmla="*/ 36 w 125"/>
                  <a:gd name="T15" fmla="*/ 81 h 127"/>
                  <a:gd name="T16" fmla="*/ 49 w 125"/>
                  <a:gd name="T17" fmla="*/ 85 h 127"/>
                  <a:gd name="T18" fmla="*/ 63 w 125"/>
                  <a:gd name="T19" fmla="*/ 81 h 127"/>
                  <a:gd name="T20" fmla="*/ 73 w 125"/>
                  <a:gd name="T21" fmla="*/ 75 h 127"/>
                  <a:gd name="T22" fmla="*/ 81 w 125"/>
                  <a:gd name="T23" fmla="*/ 64 h 127"/>
                  <a:gd name="T24" fmla="*/ 84 w 125"/>
                  <a:gd name="T25" fmla="*/ 50 h 127"/>
                  <a:gd name="T26" fmla="*/ 81 w 125"/>
                  <a:gd name="T27" fmla="*/ 37 h 127"/>
                  <a:gd name="T28" fmla="*/ 73 w 125"/>
                  <a:gd name="T29" fmla="*/ 26 h 127"/>
                  <a:gd name="T30" fmla="*/ 63 w 125"/>
                  <a:gd name="T31" fmla="*/ 18 h 127"/>
                  <a:gd name="T32" fmla="*/ 49 w 125"/>
                  <a:gd name="T33" fmla="*/ 16 h 127"/>
                  <a:gd name="T34" fmla="*/ 49 w 125"/>
                  <a:gd name="T35" fmla="*/ 0 h 127"/>
                  <a:gd name="T36" fmla="*/ 68 w 125"/>
                  <a:gd name="T37" fmla="*/ 4 h 127"/>
                  <a:gd name="T38" fmla="*/ 85 w 125"/>
                  <a:gd name="T39" fmla="*/ 16 h 127"/>
                  <a:gd name="T40" fmla="*/ 95 w 125"/>
                  <a:gd name="T41" fmla="*/ 31 h 127"/>
                  <a:gd name="T42" fmla="*/ 99 w 125"/>
                  <a:gd name="T43" fmla="*/ 50 h 127"/>
                  <a:gd name="T44" fmla="*/ 97 w 125"/>
                  <a:gd name="T45" fmla="*/ 64 h 127"/>
                  <a:gd name="T46" fmla="*/ 91 w 125"/>
                  <a:gd name="T47" fmla="*/ 77 h 127"/>
                  <a:gd name="T48" fmla="*/ 91 w 125"/>
                  <a:gd name="T49" fmla="*/ 78 h 127"/>
                  <a:gd name="T50" fmla="*/ 122 w 125"/>
                  <a:gd name="T51" fmla="*/ 109 h 127"/>
                  <a:gd name="T52" fmla="*/ 124 w 125"/>
                  <a:gd name="T53" fmla="*/ 113 h 127"/>
                  <a:gd name="T54" fmla="*/ 125 w 125"/>
                  <a:gd name="T55" fmla="*/ 116 h 127"/>
                  <a:gd name="T56" fmla="*/ 124 w 125"/>
                  <a:gd name="T57" fmla="*/ 120 h 127"/>
                  <a:gd name="T58" fmla="*/ 122 w 125"/>
                  <a:gd name="T59" fmla="*/ 123 h 127"/>
                  <a:gd name="T60" fmla="*/ 119 w 125"/>
                  <a:gd name="T61" fmla="*/ 126 h 127"/>
                  <a:gd name="T62" fmla="*/ 115 w 125"/>
                  <a:gd name="T63" fmla="*/ 127 h 127"/>
                  <a:gd name="T64" fmla="*/ 111 w 125"/>
                  <a:gd name="T65" fmla="*/ 126 h 127"/>
                  <a:gd name="T66" fmla="*/ 107 w 125"/>
                  <a:gd name="T67" fmla="*/ 123 h 127"/>
                  <a:gd name="T68" fmla="*/ 77 w 125"/>
                  <a:gd name="T69" fmla="*/ 93 h 127"/>
                  <a:gd name="T70" fmla="*/ 76 w 125"/>
                  <a:gd name="T71" fmla="*/ 92 h 127"/>
                  <a:gd name="T72" fmla="*/ 64 w 125"/>
                  <a:gd name="T73" fmla="*/ 98 h 127"/>
                  <a:gd name="T74" fmla="*/ 49 w 125"/>
                  <a:gd name="T75" fmla="*/ 101 h 127"/>
                  <a:gd name="T76" fmla="*/ 30 w 125"/>
                  <a:gd name="T77" fmla="*/ 97 h 127"/>
                  <a:gd name="T78" fmla="*/ 14 w 125"/>
                  <a:gd name="T79" fmla="*/ 85 h 127"/>
                  <a:gd name="T80" fmla="*/ 4 w 125"/>
                  <a:gd name="T81" fmla="*/ 69 h 127"/>
                  <a:gd name="T82" fmla="*/ 0 w 125"/>
                  <a:gd name="T83" fmla="*/ 50 h 127"/>
                  <a:gd name="T84" fmla="*/ 4 w 125"/>
                  <a:gd name="T85" fmla="*/ 31 h 127"/>
                  <a:gd name="T86" fmla="*/ 14 w 125"/>
                  <a:gd name="T87" fmla="*/ 16 h 127"/>
                  <a:gd name="T88" fmla="*/ 30 w 125"/>
                  <a:gd name="T89" fmla="*/ 4 h 127"/>
                  <a:gd name="T90" fmla="*/ 49 w 125"/>
                  <a:gd name="T9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127">
                    <a:moveTo>
                      <a:pt x="49" y="16"/>
                    </a:moveTo>
                    <a:lnTo>
                      <a:pt x="36" y="18"/>
                    </a:lnTo>
                    <a:lnTo>
                      <a:pt x="25" y="26"/>
                    </a:lnTo>
                    <a:lnTo>
                      <a:pt x="18" y="37"/>
                    </a:lnTo>
                    <a:lnTo>
                      <a:pt x="15" y="50"/>
                    </a:lnTo>
                    <a:lnTo>
                      <a:pt x="18" y="64"/>
                    </a:lnTo>
                    <a:lnTo>
                      <a:pt x="25" y="75"/>
                    </a:lnTo>
                    <a:lnTo>
                      <a:pt x="36" y="81"/>
                    </a:lnTo>
                    <a:lnTo>
                      <a:pt x="49" y="85"/>
                    </a:lnTo>
                    <a:lnTo>
                      <a:pt x="63" y="81"/>
                    </a:lnTo>
                    <a:lnTo>
                      <a:pt x="73" y="75"/>
                    </a:lnTo>
                    <a:lnTo>
                      <a:pt x="81" y="64"/>
                    </a:lnTo>
                    <a:lnTo>
                      <a:pt x="84" y="50"/>
                    </a:lnTo>
                    <a:lnTo>
                      <a:pt x="81" y="37"/>
                    </a:lnTo>
                    <a:lnTo>
                      <a:pt x="73" y="26"/>
                    </a:lnTo>
                    <a:lnTo>
                      <a:pt x="63" y="18"/>
                    </a:lnTo>
                    <a:lnTo>
                      <a:pt x="49" y="16"/>
                    </a:lnTo>
                    <a:close/>
                    <a:moveTo>
                      <a:pt x="49" y="0"/>
                    </a:moveTo>
                    <a:lnTo>
                      <a:pt x="68" y="4"/>
                    </a:lnTo>
                    <a:lnTo>
                      <a:pt x="85" y="16"/>
                    </a:lnTo>
                    <a:lnTo>
                      <a:pt x="95" y="31"/>
                    </a:lnTo>
                    <a:lnTo>
                      <a:pt x="99" y="50"/>
                    </a:lnTo>
                    <a:lnTo>
                      <a:pt x="97" y="64"/>
                    </a:lnTo>
                    <a:lnTo>
                      <a:pt x="91" y="77"/>
                    </a:lnTo>
                    <a:lnTo>
                      <a:pt x="91" y="78"/>
                    </a:lnTo>
                    <a:lnTo>
                      <a:pt x="122" y="109"/>
                    </a:lnTo>
                    <a:lnTo>
                      <a:pt x="124" y="113"/>
                    </a:lnTo>
                    <a:lnTo>
                      <a:pt x="125" y="116"/>
                    </a:lnTo>
                    <a:lnTo>
                      <a:pt x="124" y="120"/>
                    </a:lnTo>
                    <a:lnTo>
                      <a:pt x="122" y="123"/>
                    </a:lnTo>
                    <a:lnTo>
                      <a:pt x="119" y="126"/>
                    </a:lnTo>
                    <a:lnTo>
                      <a:pt x="115" y="127"/>
                    </a:lnTo>
                    <a:lnTo>
                      <a:pt x="111" y="126"/>
                    </a:lnTo>
                    <a:lnTo>
                      <a:pt x="107" y="123"/>
                    </a:lnTo>
                    <a:lnTo>
                      <a:pt x="77" y="93"/>
                    </a:lnTo>
                    <a:lnTo>
                      <a:pt x="76" y="92"/>
                    </a:lnTo>
                    <a:lnTo>
                      <a:pt x="64" y="98"/>
                    </a:lnTo>
                    <a:lnTo>
                      <a:pt x="49" y="101"/>
                    </a:lnTo>
                    <a:lnTo>
                      <a:pt x="30" y="97"/>
                    </a:lnTo>
                    <a:lnTo>
                      <a:pt x="14" y="85"/>
                    </a:lnTo>
                    <a:lnTo>
                      <a:pt x="4" y="69"/>
                    </a:lnTo>
                    <a:lnTo>
                      <a:pt x="0" y="50"/>
                    </a:lnTo>
                    <a:lnTo>
                      <a:pt x="4" y="31"/>
                    </a:lnTo>
                    <a:lnTo>
                      <a:pt x="14" y="16"/>
                    </a:lnTo>
                    <a:lnTo>
                      <a:pt x="30" y="4"/>
                    </a:lnTo>
                    <a:lnTo>
                      <a:pt x="49" y="0"/>
                    </a:lnTo>
                    <a:close/>
                  </a:path>
                </a:pathLst>
              </a:custGeom>
              <a:solidFill>
                <a:schemeClr val="bg1"/>
              </a:solidFill>
              <a:ln w="0">
                <a:noFill/>
                <a:prstDash val="solid"/>
                <a:round/>
              </a:ln>
            </p:spPr>
            <p:txBody>
              <a:bodyPr vert="horz" wrap="square" lIns="68580" tIns="34291" rIns="68580" bIns="3429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grpSp>
        <p:sp>
          <p:nvSpPr>
            <p:cNvPr id="8" name="文本框 7"/>
            <p:cNvSpPr txBox="1"/>
            <p:nvPr/>
          </p:nvSpPr>
          <p:spPr>
            <a:xfrm>
              <a:off x="1475" y="1883"/>
              <a:ext cx="10334" cy="58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为什么</a:t>
              </a:r>
              <a:r>
                <a:rPr lang="en-US" altLang="zh-CN">
                  <a:latin typeface="微软雅黑" panose="020B0503020204020204" pitchFamily="34" charset="-122"/>
                  <a:ea typeface="微软雅黑" panose="020B0503020204020204" pitchFamily="34" charset="-122"/>
                  <a:cs typeface="微软雅黑" panose="020B0503020204020204" pitchFamily="34" charset="-122"/>
                </a:rPr>
                <a:t>CI2MG</a:t>
              </a:r>
              <a:r>
                <a:rPr lang="zh-CN" altLang="en-US">
                  <a:latin typeface="微软雅黑" panose="020B0503020204020204" pitchFamily="34" charset="-122"/>
                  <a:ea typeface="微软雅黑" panose="020B0503020204020204" pitchFamily="34" charset="-122"/>
                  <a:cs typeface="微软雅黑" panose="020B0503020204020204" pitchFamily="34" charset="-122"/>
                </a:rPr>
                <a:t>模型更</a:t>
              </a:r>
              <a:r>
                <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有效，或者说它的</a:t>
              </a:r>
              <a:r>
                <a:rPr lang="zh-CN" altLang="en-US">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主要贡献</a:t>
              </a:r>
              <a:r>
                <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是什么</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矩形 3"/>
          <p:cNvSpPr/>
          <p:nvPr>
            <p:custDataLst>
              <p:tags r:id="rId5"/>
            </p:custDataLst>
          </p:nvPr>
        </p:nvSpPr>
        <p:spPr>
          <a:xfrm>
            <a:off x="635" y="5888355"/>
            <a:ext cx="12191365" cy="565785"/>
          </a:xfrm>
          <a:prstGeom prst="rect">
            <a:avLst/>
          </a:prstGeom>
          <a:solidFill>
            <a:srgbClr val="4A72E3">
              <a:alpha val="14000"/>
            </a:srgb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586740" y="5956300"/>
            <a:ext cx="11019155" cy="566420"/>
          </a:xfrm>
          <a:prstGeom prst="rect">
            <a:avLst/>
          </a:prstGeom>
          <a:gradFill>
            <a:gsLst>
              <a:gs pos="5000">
                <a:srgbClr val="3027CC">
                  <a:alpha val="92000"/>
                </a:srgbClr>
              </a:gs>
              <a:gs pos="50000">
                <a:srgbClr val="006EE9">
                  <a:alpha val="87000"/>
                </a:srgbClr>
              </a:gs>
              <a:gs pos="95000">
                <a:srgbClr val="01C392">
                  <a:alpha val="78000"/>
                </a:srgbClr>
              </a:gs>
            </a:gsLst>
            <a:lin ang="18900000" scaled="0"/>
          </a:gradFill>
          <a:ln w="28575"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algn="ctr">
              <a:defRPr/>
            </a:pPr>
            <a:r>
              <a:rPr lang="en-US" altLang="zh-CN" b="1"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CI2MG</a:t>
            </a:r>
            <a:r>
              <a:rPr lang="zh-CN" altLang="en-US" b="1"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通过</a:t>
            </a:r>
            <a:r>
              <a:rPr lang="zh-CN" altLang="en-US" b="1"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结合同模态和跨模态生成结果，最终获得了更可用的物品缺失模态</a:t>
            </a:r>
            <a:r>
              <a:rPr lang="zh-CN" altLang="en-US" b="1"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表征。</a:t>
            </a:r>
            <a:endParaRPr lang="zh-CN" altLang="en-US" b="1" noProof="0" dirty="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83588" y="80479"/>
            <a:ext cx="6726856" cy="616751"/>
            <a:chOff x="642" y="271"/>
            <a:chExt cx="10593" cy="971"/>
          </a:xfrm>
        </p:grpSpPr>
        <p:grpSp>
          <p:nvGrpSpPr>
            <p:cNvPr id="11" name="组合 10"/>
            <p:cNvGrpSpPr/>
            <p:nvPr/>
          </p:nvGrpSpPr>
          <p:grpSpPr>
            <a:xfrm>
              <a:off x="642" y="271"/>
              <a:ext cx="1056" cy="952"/>
              <a:chOff x="5424755" y="1340768"/>
              <a:chExt cx="670560" cy="604586"/>
            </a:xfrm>
          </p:grpSpPr>
          <p:grpSp>
            <p:nvGrpSpPr>
              <p:cNvPr id="14" name="组合 13"/>
              <p:cNvGrpSpPr/>
              <p:nvPr/>
            </p:nvGrpSpPr>
            <p:grpSpPr>
              <a:xfrm>
                <a:off x="5424755" y="1340768"/>
                <a:ext cx="670560" cy="604586"/>
                <a:chOff x="3720691" y="2824413"/>
                <a:chExt cx="1341120" cy="1209172"/>
              </a:xfrm>
            </p:grpSpPr>
            <p:sp>
              <p:nvSpPr>
                <p:cNvPr id="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 name="文本框 9"/>
            <p:cNvSpPr txBox="1"/>
            <p:nvPr/>
          </p:nvSpPr>
          <p:spPr>
            <a:xfrm>
              <a:off x="1771" y="458"/>
              <a:ext cx="9464" cy="784"/>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en-US" altLang="zh-CN" sz="2800" b="1" dirty="0">
                  <a:solidFill>
                    <a:srgbClr val="414455"/>
                  </a:solidFill>
                  <a:latin typeface="微软雅黑" panose="020B0503020204020204" pitchFamily="34" charset="-122"/>
                  <a:ea typeface="微软雅黑" panose="020B0503020204020204" pitchFamily="34" charset="-122"/>
                </a:rPr>
                <a:t>CI2MG</a:t>
              </a:r>
              <a:r>
                <a:rPr lang="zh-CN" altLang="en-US" sz="2800" b="1" dirty="0">
                  <a:solidFill>
                    <a:srgbClr val="414455"/>
                  </a:solidFill>
                  <a:latin typeface="微软雅黑" panose="020B0503020204020204" pitchFamily="34" charset="-122"/>
                  <a:ea typeface="微软雅黑" panose="020B0503020204020204" pitchFamily="34" charset="-122"/>
                </a:rPr>
                <a:t>：相关</a:t>
              </a:r>
              <a:r>
                <a:rPr lang="zh-CN" altLang="en-US" sz="2800" b="1" dirty="0">
                  <a:solidFill>
                    <a:srgbClr val="414455"/>
                  </a:solidFill>
                  <a:latin typeface="微软雅黑" panose="020B0503020204020204" pitchFamily="34" charset="-122"/>
                  <a:ea typeface="微软雅黑" panose="020B0503020204020204" pitchFamily="34" charset="-122"/>
                </a:rPr>
                <a:t>思考</a:t>
              </a:r>
              <a:endParaRPr lang="zh-CN" altLang="en-US" sz="2800" b="1" dirty="0">
                <a:solidFill>
                  <a:srgbClr val="414455"/>
                </a:solidFill>
                <a:latin typeface="微软雅黑" panose="020B0503020204020204" pitchFamily="34" charset="-122"/>
                <a:ea typeface="微软雅黑" panose="020B0503020204020204" pitchFamily="34" charset="-122"/>
              </a:endParaRPr>
            </a:p>
          </p:txBody>
        </p:sp>
        <p:sp>
          <p:nvSpPr>
            <p:cNvPr id="13" name="Freeform 126"/>
            <p:cNvSpPr>
              <a:spLocks noChangeAspect="1" noEditPoints="1"/>
            </p:cNvSpPr>
            <p:nvPr/>
          </p:nvSpPr>
          <p:spPr bwMode="auto">
            <a:xfrm>
              <a:off x="963" y="524"/>
              <a:ext cx="422" cy="5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2" name="文本框 1"/>
          <p:cNvSpPr txBox="1"/>
          <p:nvPr/>
        </p:nvSpPr>
        <p:spPr>
          <a:xfrm>
            <a:off x="6624955" y="14605"/>
            <a:ext cx="5518785" cy="368300"/>
          </a:xfrm>
          <a:prstGeom prst="rect">
            <a:avLst/>
          </a:prstGeom>
          <a:solidFill>
            <a:srgbClr val="EBF0F8"/>
          </a:solidFill>
          <a:effectLst>
            <a:outerShdw blurRad="50800" dist="38100" dir="2700000" algn="tl" rotWithShape="0">
              <a:prstClr val="black">
                <a:alpha val="40000"/>
              </a:prstClr>
            </a:outerShdw>
          </a:effectLst>
        </p:spPr>
        <p:txBody>
          <a:bodyPr wrap="square" rtlCol="0">
            <a:spAutoFit/>
          </a:bodyPr>
          <a:p>
            <a:r>
              <a:rPr lang="zh-CN" altLang="en-US" dirty="0">
                <a:solidFill>
                  <a:srgbClr val="1C50A2"/>
                </a:solidFill>
                <a:latin typeface="微软雅黑" panose="020B0503020204020204" pitchFamily="34" charset="-122"/>
                <a:ea typeface="微软雅黑" panose="020B0503020204020204" pitchFamily="34" charset="-122"/>
                <a:cs typeface="+mn-ea"/>
              </a:rPr>
              <a:t>稀疏性问题 | 多模态推荐 | 模态缺失问题 | </a:t>
            </a:r>
            <a:r>
              <a:rPr lang="zh-CN" altLang="en-US" b="1" dirty="0">
                <a:solidFill>
                  <a:srgbClr val="1C50A2"/>
                </a:solidFill>
                <a:latin typeface="微软雅黑" panose="020B0503020204020204" pitchFamily="34" charset="-122"/>
                <a:ea typeface="微软雅黑" panose="020B0503020204020204" pitchFamily="34" charset="-122"/>
                <a:cs typeface="+mn-ea"/>
              </a:rPr>
              <a:t>历史工作</a:t>
            </a:r>
            <a:endParaRPr lang="zh-CN" altLang="en-US" b="1" dirty="0">
              <a:solidFill>
                <a:srgbClr val="1C50A2"/>
              </a:solidFill>
              <a:latin typeface="微软雅黑" panose="020B0503020204020204" pitchFamily="34" charset="-122"/>
              <a:ea typeface="微软雅黑" panose="020B0503020204020204" pitchFamily="34" charset="-122"/>
              <a:cs typeface="+mn-ea"/>
            </a:endParaRPr>
          </a:p>
        </p:txBody>
      </p:sp>
      <p:sp>
        <p:nvSpPr>
          <p:cNvPr id="55" name="文本框 54"/>
          <p:cNvSpPr txBox="1"/>
          <p:nvPr/>
        </p:nvSpPr>
        <p:spPr>
          <a:xfrm>
            <a:off x="2806700" y="6584950"/>
            <a:ext cx="6578600" cy="245110"/>
          </a:xfrm>
          <a:prstGeom prst="rect">
            <a:avLst/>
          </a:prstGeom>
          <a:noFill/>
        </p:spPr>
        <p:txBody>
          <a:bodyPr wrap="square" rtlCol="0">
            <a:spAutoFit/>
          </a:bodyPr>
          <a:p>
            <a:r>
              <a:rPr lang="zh-CN" altLang="en-US" sz="1000"/>
              <a:t>Contrastive intra-and inter-modality generation for enhancing incomplete multimedia recommendation.</a:t>
            </a:r>
            <a:r>
              <a:rPr lang="en-US" altLang="zh-CN" sz="1000"/>
              <a:t> 2023. MM </a:t>
            </a:r>
            <a:endParaRPr lang="en-US" altLang="zh-CN" sz="1000"/>
          </a:p>
        </p:txBody>
      </p:sp>
      <p:grpSp>
        <p:nvGrpSpPr>
          <p:cNvPr id="26" name="组合 25"/>
          <p:cNvGrpSpPr/>
          <p:nvPr/>
        </p:nvGrpSpPr>
        <p:grpSpPr>
          <a:xfrm>
            <a:off x="2607945" y="1501140"/>
            <a:ext cx="6976745" cy="459740"/>
            <a:chOff x="766" y="1739"/>
            <a:chExt cx="10987" cy="724"/>
          </a:xfrm>
        </p:grpSpPr>
        <p:grpSp>
          <p:nvGrpSpPr>
            <p:cNvPr id="27" name="组合 26"/>
            <p:cNvGrpSpPr/>
            <p:nvPr/>
          </p:nvGrpSpPr>
          <p:grpSpPr>
            <a:xfrm>
              <a:off x="766" y="1739"/>
              <a:ext cx="702" cy="723"/>
              <a:chOff x="6751" y="2879"/>
              <a:chExt cx="702" cy="723"/>
            </a:xfrm>
          </p:grpSpPr>
          <p:sp>
            <p:nvSpPr>
              <p:cNvPr id="28" name="任意多边形 27"/>
              <p:cNvSpPr/>
              <p:nvPr>
                <p:custDataLst>
                  <p:tags r:id="rId1"/>
                </p:custDataLst>
              </p:nvPr>
            </p:nvSpPr>
            <p:spPr>
              <a:xfrm>
                <a:off x="7053" y="2879"/>
                <a:ext cx="400" cy="480"/>
              </a:xfrm>
              <a:custGeom>
                <a:avLst/>
                <a:gdLst>
                  <a:gd name="connsiteX0" fmla="*/ 0 w 285750"/>
                  <a:gd name="connsiteY0" fmla="*/ 0 h 342900"/>
                  <a:gd name="connsiteX1" fmla="*/ 285750 w 285750"/>
                  <a:gd name="connsiteY1" fmla="*/ 342900 h 342900"/>
                  <a:gd name="connsiteX0-1" fmla="*/ 0 w 285750"/>
                  <a:gd name="connsiteY0-2" fmla="*/ 0 h 342900"/>
                  <a:gd name="connsiteX1-3" fmla="*/ 285750 w 285750"/>
                  <a:gd name="connsiteY1-4" fmla="*/ 342900 h 342900"/>
                  <a:gd name="connsiteX0-5" fmla="*/ 0 w 285750"/>
                  <a:gd name="connsiteY0-6" fmla="*/ 0 h 342900"/>
                  <a:gd name="connsiteX1-7" fmla="*/ 285750 w 285750"/>
                  <a:gd name="connsiteY1-8" fmla="*/ 342900 h 342900"/>
                  <a:gd name="connsiteX0-9" fmla="*/ 0 w 285750"/>
                  <a:gd name="connsiteY0-10" fmla="*/ 0 h 342900"/>
                  <a:gd name="connsiteX1-11" fmla="*/ 285750 w 285750"/>
                  <a:gd name="connsiteY1-12" fmla="*/ 342900 h 342900"/>
                  <a:gd name="connsiteX0-13" fmla="*/ 0 w 285750"/>
                  <a:gd name="connsiteY0-14" fmla="*/ 0 h 342900"/>
                  <a:gd name="connsiteX1-15" fmla="*/ 285750 w 285750"/>
                  <a:gd name="connsiteY1-16" fmla="*/ 342900 h 342900"/>
                  <a:gd name="connsiteX0-17" fmla="*/ 0 w 285800"/>
                  <a:gd name="connsiteY0-18" fmla="*/ 0 h 342900"/>
                  <a:gd name="connsiteX1-19" fmla="*/ 285750 w 285800"/>
                  <a:gd name="connsiteY1-20" fmla="*/ 342900 h 342900"/>
                </a:gdLst>
                <a:ahLst/>
                <a:cxnLst>
                  <a:cxn ang="0">
                    <a:pos x="connsiteX0-1" y="connsiteY0-2"/>
                  </a:cxn>
                  <a:cxn ang="0">
                    <a:pos x="connsiteX1-3" y="connsiteY1-4"/>
                  </a:cxn>
                </a:cxnLst>
                <a:rect l="l" t="t" r="r" b="b"/>
                <a:pathLst>
                  <a:path w="285800" h="342900">
                    <a:moveTo>
                      <a:pt x="0" y="0"/>
                    </a:moveTo>
                    <a:cubicBezTo>
                      <a:pt x="207169" y="16669"/>
                      <a:pt x="288132" y="135732"/>
                      <a:pt x="285750" y="342900"/>
                    </a:cubicBezTo>
                  </a:path>
                </a:pathLst>
              </a:custGeom>
              <a:noFill/>
              <a:ln w="38100">
                <a:solidFill>
                  <a:srgbClr val="1C50A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29" name="椭圆 28"/>
              <p:cNvSpPr>
                <a:spLocks noChangeAspect="1"/>
              </p:cNvSpPr>
              <p:nvPr>
                <p:custDataLst>
                  <p:tags r:id="rId2"/>
                </p:custDataLst>
              </p:nvPr>
            </p:nvSpPr>
            <p:spPr>
              <a:xfrm>
                <a:off x="6751" y="2998"/>
                <a:ext cx="605" cy="60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37" name="Freeform 217"/>
              <p:cNvSpPr>
                <a:spLocks noChangeAspect="1" noEditPoints="1"/>
              </p:cNvSpPr>
              <p:nvPr>
                <p:custDataLst>
                  <p:tags r:id="rId3"/>
                </p:custDataLst>
              </p:nvPr>
            </p:nvSpPr>
            <p:spPr bwMode="auto">
              <a:xfrm>
                <a:off x="6899" y="3137"/>
                <a:ext cx="347" cy="353"/>
              </a:xfrm>
              <a:custGeom>
                <a:avLst/>
                <a:gdLst>
                  <a:gd name="T0" fmla="*/ 49 w 125"/>
                  <a:gd name="T1" fmla="*/ 16 h 127"/>
                  <a:gd name="T2" fmla="*/ 36 w 125"/>
                  <a:gd name="T3" fmla="*/ 18 h 127"/>
                  <a:gd name="T4" fmla="*/ 25 w 125"/>
                  <a:gd name="T5" fmla="*/ 26 h 127"/>
                  <a:gd name="T6" fmla="*/ 18 w 125"/>
                  <a:gd name="T7" fmla="*/ 37 h 127"/>
                  <a:gd name="T8" fmla="*/ 15 w 125"/>
                  <a:gd name="T9" fmla="*/ 50 h 127"/>
                  <a:gd name="T10" fmla="*/ 18 w 125"/>
                  <a:gd name="T11" fmla="*/ 64 h 127"/>
                  <a:gd name="T12" fmla="*/ 25 w 125"/>
                  <a:gd name="T13" fmla="*/ 75 h 127"/>
                  <a:gd name="T14" fmla="*/ 36 w 125"/>
                  <a:gd name="T15" fmla="*/ 81 h 127"/>
                  <a:gd name="T16" fmla="*/ 49 w 125"/>
                  <a:gd name="T17" fmla="*/ 85 h 127"/>
                  <a:gd name="T18" fmla="*/ 63 w 125"/>
                  <a:gd name="T19" fmla="*/ 81 h 127"/>
                  <a:gd name="T20" fmla="*/ 73 w 125"/>
                  <a:gd name="T21" fmla="*/ 75 h 127"/>
                  <a:gd name="T22" fmla="*/ 81 w 125"/>
                  <a:gd name="T23" fmla="*/ 64 h 127"/>
                  <a:gd name="T24" fmla="*/ 84 w 125"/>
                  <a:gd name="T25" fmla="*/ 50 h 127"/>
                  <a:gd name="T26" fmla="*/ 81 w 125"/>
                  <a:gd name="T27" fmla="*/ 37 h 127"/>
                  <a:gd name="T28" fmla="*/ 73 w 125"/>
                  <a:gd name="T29" fmla="*/ 26 h 127"/>
                  <a:gd name="T30" fmla="*/ 63 w 125"/>
                  <a:gd name="T31" fmla="*/ 18 h 127"/>
                  <a:gd name="T32" fmla="*/ 49 w 125"/>
                  <a:gd name="T33" fmla="*/ 16 h 127"/>
                  <a:gd name="T34" fmla="*/ 49 w 125"/>
                  <a:gd name="T35" fmla="*/ 0 h 127"/>
                  <a:gd name="T36" fmla="*/ 68 w 125"/>
                  <a:gd name="T37" fmla="*/ 4 h 127"/>
                  <a:gd name="T38" fmla="*/ 85 w 125"/>
                  <a:gd name="T39" fmla="*/ 16 h 127"/>
                  <a:gd name="T40" fmla="*/ 95 w 125"/>
                  <a:gd name="T41" fmla="*/ 31 h 127"/>
                  <a:gd name="T42" fmla="*/ 99 w 125"/>
                  <a:gd name="T43" fmla="*/ 50 h 127"/>
                  <a:gd name="T44" fmla="*/ 97 w 125"/>
                  <a:gd name="T45" fmla="*/ 64 h 127"/>
                  <a:gd name="T46" fmla="*/ 91 w 125"/>
                  <a:gd name="T47" fmla="*/ 77 h 127"/>
                  <a:gd name="T48" fmla="*/ 91 w 125"/>
                  <a:gd name="T49" fmla="*/ 78 h 127"/>
                  <a:gd name="T50" fmla="*/ 122 w 125"/>
                  <a:gd name="T51" fmla="*/ 109 h 127"/>
                  <a:gd name="T52" fmla="*/ 124 w 125"/>
                  <a:gd name="T53" fmla="*/ 113 h 127"/>
                  <a:gd name="T54" fmla="*/ 125 w 125"/>
                  <a:gd name="T55" fmla="*/ 116 h 127"/>
                  <a:gd name="T56" fmla="*/ 124 w 125"/>
                  <a:gd name="T57" fmla="*/ 120 h 127"/>
                  <a:gd name="T58" fmla="*/ 122 w 125"/>
                  <a:gd name="T59" fmla="*/ 123 h 127"/>
                  <a:gd name="T60" fmla="*/ 119 w 125"/>
                  <a:gd name="T61" fmla="*/ 126 h 127"/>
                  <a:gd name="T62" fmla="*/ 115 w 125"/>
                  <a:gd name="T63" fmla="*/ 127 h 127"/>
                  <a:gd name="T64" fmla="*/ 111 w 125"/>
                  <a:gd name="T65" fmla="*/ 126 h 127"/>
                  <a:gd name="T66" fmla="*/ 107 w 125"/>
                  <a:gd name="T67" fmla="*/ 123 h 127"/>
                  <a:gd name="T68" fmla="*/ 77 w 125"/>
                  <a:gd name="T69" fmla="*/ 93 h 127"/>
                  <a:gd name="T70" fmla="*/ 76 w 125"/>
                  <a:gd name="T71" fmla="*/ 92 h 127"/>
                  <a:gd name="T72" fmla="*/ 64 w 125"/>
                  <a:gd name="T73" fmla="*/ 98 h 127"/>
                  <a:gd name="T74" fmla="*/ 49 w 125"/>
                  <a:gd name="T75" fmla="*/ 101 h 127"/>
                  <a:gd name="T76" fmla="*/ 30 w 125"/>
                  <a:gd name="T77" fmla="*/ 97 h 127"/>
                  <a:gd name="T78" fmla="*/ 14 w 125"/>
                  <a:gd name="T79" fmla="*/ 85 h 127"/>
                  <a:gd name="T80" fmla="*/ 4 w 125"/>
                  <a:gd name="T81" fmla="*/ 69 h 127"/>
                  <a:gd name="T82" fmla="*/ 0 w 125"/>
                  <a:gd name="T83" fmla="*/ 50 h 127"/>
                  <a:gd name="T84" fmla="*/ 4 w 125"/>
                  <a:gd name="T85" fmla="*/ 31 h 127"/>
                  <a:gd name="T86" fmla="*/ 14 w 125"/>
                  <a:gd name="T87" fmla="*/ 16 h 127"/>
                  <a:gd name="T88" fmla="*/ 30 w 125"/>
                  <a:gd name="T89" fmla="*/ 4 h 127"/>
                  <a:gd name="T90" fmla="*/ 49 w 125"/>
                  <a:gd name="T9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127">
                    <a:moveTo>
                      <a:pt x="49" y="16"/>
                    </a:moveTo>
                    <a:lnTo>
                      <a:pt x="36" y="18"/>
                    </a:lnTo>
                    <a:lnTo>
                      <a:pt x="25" y="26"/>
                    </a:lnTo>
                    <a:lnTo>
                      <a:pt x="18" y="37"/>
                    </a:lnTo>
                    <a:lnTo>
                      <a:pt x="15" y="50"/>
                    </a:lnTo>
                    <a:lnTo>
                      <a:pt x="18" y="64"/>
                    </a:lnTo>
                    <a:lnTo>
                      <a:pt x="25" y="75"/>
                    </a:lnTo>
                    <a:lnTo>
                      <a:pt x="36" y="81"/>
                    </a:lnTo>
                    <a:lnTo>
                      <a:pt x="49" y="85"/>
                    </a:lnTo>
                    <a:lnTo>
                      <a:pt x="63" y="81"/>
                    </a:lnTo>
                    <a:lnTo>
                      <a:pt x="73" y="75"/>
                    </a:lnTo>
                    <a:lnTo>
                      <a:pt x="81" y="64"/>
                    </a:lnTo>
                    <a:lnTo>
                      <a:pt x="84" y="50"/>
                    </a:lnTo>
                    <a:lnTo>
                      <a:pt x="81" y="37"/>
                    </a:lnTo>
                    <a:lnTo>
                      <a:pt x="73" y="26"/>
                    </a:lnTo>
                    <a:lnTo>
                      <a:pt x="63" y="18"/>
                    </a:lnTo>
                    <a:lnTo>
                      <a:pt x="49" y="16"/>
                    </a:lnTo>
                    <a:close/>
                    <a:moveTo>
                      <a:pt x="49" y="0"/>
                    </a:moveTo>
                    <a:lnTo>
                      <a:pt x="68" y="4"/>
                    </a:lnTo>
                    <a:lnTo>
                      <a:pt x="85" y="16"/>
                    </a:lnTo>
                    <a:lnTo>
                      <a:pt x="95" y="31"/>
                    </a:lnTo>
                    <a:lnTo>
                      <a:pt x="99" y="50"/>
                    </a:lnTo>
                    <a:lnTo>
                      <a:pt x="97" y="64"/>
                    </a:lnTo>
                    <a:lnTo>
                      <a:pt x="91" y="77"/>
                    </a:lnTo>
                    <a:lnTo>
                      <a:pt x="91" y="78"/>
                    </a:lnTo>
                    <a:lnTo>
                      <a:pt x="122" y="109"/>
                    </a:lnTo>
                    <a:lnTo>
                      <a:pt x="124" y="113"/>
                    </a:lnTo>
                    <a:lnTo>
                      <a:pt x="125" y="116"/>
                    </a:lnTo>
                    <a:lnTo>
                      <a:pt x="124" y="120"/>
                    </a:lnTo>
                    <a:lnTo>
                      <a:pt x="122" y="123"/>
                    </a:lnTo>
                    <a:lnTo>
                      <a:pt x="119" y="126"/>
                    </a:lnTo>
                    <a:lnTo>
                      <a:pt x="115" y="127"/>
                    </a:lnTo>
                    <a:lnTo>
                      <a:pt x="111" y="126"/>
                    </a:lnTo>
                    <a:lnTo>
                      <a:pt x="107" y="123"/>
                    </a:lnTo>
                    <a:lnTo>
                      <a:pt x="77" y="93"/>
                    </a:lnTo>
                    <a:lnTo>
                      <a:pt x="76" y="92"/>
                    </a:lnTo>
                    <a:lnTo>
                      <a:pt x="64" y="98"/>
                    </a:lnTo>
                    <a:lnTo>
                      <a:pt x="49" y="101"/>
                    </a:lnTo>
                    <a:lnTo>
                      <a:pt x="30" y="97"/>
                    </a:lnTo>
                    <a:lnTo>
                      <a:pt x="14" y="85"/>
                    </a:lnTo>
                    <a:lnTo>
                      <a:pt x="4" y="69"/>
                    </a:lnTo>
                    <a:lnTo>
                      <a:pt x="0" y="50"/>
                    </a:lnTo>
                    <a:lnTo>
                      <a:pt x="4" y="31"/>
                    </a:lnTo>
                    <a:lnTo>
                      <a:pt x="14" y="16"/>
                    </a:lnTo>
                    <a:lnTo>
                      <a:pt x="30" y="4"/>
                    </a:lnTo>
                    <a:lnTo>
                      <a:pt x="49" y="0"/>
                    </a:lnTo>
                    <a:close/>
                  </a:path>
                </a:pathLst>
              </a:custGeom>
              <a:solidFill>
                <a:schemeClr val="bg1"/>
              </a:solidFill>
              <a:ln w="0">
                <a:noFill/>
                <a:prstDash val="solid"/>
                <a:round/>
              </a:ln>
            </p:spPr>
            <p:txBody>
              <a:bodyPr vert="horz" wrap="square" lIns="68580" tIns="34291" rIns="68580" bIns="34291"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grpSp>
        <p:sp>
          <p:nvSpPr>
            <p:cNvPr id="30" name="文本框 29"/>
            <p:cNvSpPr txBox="1"/>
            <p:nvPr/>
          </p:nvSpPr>
          <p:spPr>
            <a:xfrm>
              <a:off x="1475" y="1883"/>
              <a:ext cx="10278" cy="58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如何理解同模态和跨模态生成，对于物品缺失模态补齐的</a:t>
              </a:r>
              <a:r>
                <a:rPr lang="zh-CN" altLang="en-US">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作用</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6" name="组合 35"/>
          <p:cNvGrpSpPr/>
          <p:nvPr/>
        </p:nvGrpSpPr>
        <p:grpSpPr>
          <a:xfrm>
            <a:off x="629920" y="2464435"/>
            <a:ext cx="10932160" cy="2971165"/>
            <a:chOff x="265" y="3168"/>
            <a:chExt cx="17216" cy="4679"/>
          </a:xfrm>
        </p:grpSpPr>
        <p:grpSp>
          <p:nvGrpSpPr>
            <p:cNvPr id="56" name="组合 55"/>
            <p:cNvGrpSpPr/>
            <p:nvPr/>
          </p:nvGrpSpPr>
          <p:grpSpPr>
            <a:xfrm>
              <a:off x="265" y="3168"/>
              <a:ext cx="6769" cy="1633"/>
              <a:chOff x="12127" y="5937"/>
              <a:chExt cx="6769" cy="1633"/>
            </a:xfrm>
          </p:grpSpPr>
          <p:sp>
            <p:nvSpPr>
              <p:cNvPr id="53" name="矩形 52"/>
              <p:cNvSpPr/>
              <p:nvPr/>
            </p:nvSpPr>
            <p:spPr>
              <a:xfrm>
                <a:off x="12127" y="5937"/>
                <a:ext cx="6769" cy="1633"/>
              </a:xfrm>
              <a:prstGeom prst="rect">
                <a:avLst/>
              </a:prstGeom>
              <a:solidFill>
                <a:schemeClr val="bg1"/>
              </a:solid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0" name="图片 19"/>
              <p:cNvPicPr>
                <a:picLocks noChangeAspect="1"/>
              </p:cNvPicPr>
              <p:nvPr/>
            </p:nvPicPr>
            <p:blipFill>
              <a:blip r:embed="rId4"/>
              <a:stretch>
                <a:fillRect/>
              </a:stretch>
            </p:blipFill>
            <p:spPr>
              <a:xfrm>
                <a:off x="12684" y="6592"/>
                <a:ext cx="6180" cy="945"/>
              </a:xfrm>
              <a:prstGeom prst="rect">
                <a:avLst/>
              </a:prstGeom>
            </p:spPr>
          </p:pic>
          <p:sp>
            <p:nvSpPr>
              <p:cNvPr id="54" name="文本框 53"/>
              <p:cNvSpPr txBox="1"/>
              <p:nvPr/>
            </p:nvSpPr>
            <p:spPr>
              <a:xfrm>
                <a:off x="12127" y="5938"/>
                <a:ext cx="2838" cy="580"/>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1800">
                    <a:solidFill>
                      <a:srgbClr val="1C50A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跨模态生成</a:t>
                </a:r>
                <a:r>
                  <a:rPr lang="zh-CN" altLang="en-US" sz="1800">
                    <a:solidFill>
                      <a:srgbClr val="1C50A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模块</a:t>
                </a:r>
                <a:endParaRPr lang="zh-CN" altLang="en-US" sz="1800">
                  <a:solidFill>
                    <a:srgbClr val="1C50A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272" y="5075"/>
              <a:ext cx="6768" cy="2772"/>
              <a:chOff x="12127" y="3574"/>
              <a:chExt cx="6768" cy="2772"/>
            </a:xfrm>
          </p:grpSpPr>
          <p:grpSp>
            <p:nvGrpSpPr>
              <p:cNvPr id="51" name="组合 50"/>
              <p:cNvGrpSpPr/>
              <p:nvPr/>
            </p:nvGrpSpPr>
            <p:grpSpPr>
              <a:xfrm>
                <a:off x="12127" y="3574"/>
                <a:ext cx="6768" cy="2772"/>
                <a:chOff x="12127" y="3574"/>
                <a:chExt cx="6768" cy="2772"/>
              </a:xfrm>
            </p:grpSpPr>
            <p:sp>
              <p:nvSpPr>
                <p:cNvPr id="47" name="矩形 46"/>
                <p:cNvSpPr/>
                <p:nvPr/>
              </p:nvSpPr>
              <p:spPr>
                <a:xfrm>
                  <a:off x="12127" y="3574"/>
                  <a:ext cx="6768" cy="2772"/>
                </a:xfrm>
                <a:prstGeom prst="rect">
                  <a:avLst/>
                </a:prstGeom>
                <a:solidFill>
                  <a:schemeClr val="bg1"/>
                </a:solidFill>
                <a:ln w="9525">
                  <a:solidFill>
                    <a:srgbClr val="1C50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6" name="组合 45"/>
                <p:cNvGrpSpPr/>
                <p:nvPr/>
              </p:nvGrpSpPr>
              <p:grpSpPr>
                <a:xfrm>
                  <a:off x="12187" y="4430"/>
                  <a:ext cx="6566" cy="1704"/>
                  <a:chOff x="12187" y="4430"/>
                  <a:chExt cx="6566" cy="1704"/>
                </a:xfrm>
              </p:grpSpPr>
              <p:grpSp>
                <p:nvGrpSpPr>
                  <p:cNvPr id="44" name="组合 43"/>
                  <p:cNvGrpSpPr/>
                  <p:nvPr/>
                </p:nvGrpSpPr>
                <p:grpSpPr>
                  <a:xfrm>
                    <a:off x="13091" y="4430"/>
                    <a:ext cx="4292" cy="365"/>
                    <a:chOff x="12957" y="4541"/>
                    <a:chExt cx="4575" cy="450"/>
                  </a:xfrm>
                </p:grpSpPr>
                <p:pic>
                  <p:nvPicPr>
                    <p:cNvPr id="7" name="图片 6"/>
                    <p:cNvPicPr>
                      <a:picLocks noChangeAspect="1"/>
                    </p:cNvPicPr>
                    <p:nvPr/>
                  </p:nvPicPr>
                  <p:blipFill>
                    <a:blip r:embed="rId5"/>
                    <a:stretch>
                      <a:fillRect/>
                    </a:stretch>
                  </p:blipFill>
                  <p:spPr>
                    <a:xfrm>
                      <a:off x="12957" y="4541"/>
                      <a:ext cx="3405" cy="450"/>
                    </a:xfrm>
                    <a:prstGeom prst="rect">
                      <a:avLst/>
                    </a:prstGeom>
                  </p:spPr>
                </p:pic>
                <p:pic>
                  <p:nvPicPr>
                    <p:cNvPr id="8" name="图片 7"/>
                    <p:cNvPicPr/>
                    <p:nvPr/>
                  </p:nvPicPr>
                  <p:blipFill>
                    <a:blip r:embed="rId6"/>
                    <a:stretch>
                      <a:fillRect/>
                    </a:stretch>
                  </p:blipFill>
                  <p:spPr>
                    <a:xfrm>
                      <a:off x="16362" y="4543"/>
                      <a:ext cx="1170" cy="448"/>
                    </a:xfrm>
                    <a:prstGeom prst="rect">
                      <a:avLst/>
                    </a:prstGeom>
                  </p:spPr>
                </p:pic>
              </p:grpSp>
              <p:grpSp>
                <p:nvGrpSpPr>
                  <p:cNvPr id="45" name="组合 44"/>
                  <p:cNvGrpSpPr/>
                  <p:nvPr/>
                </p:nvGrpSpPr>
                <p:grpSpPr>
                  <a:xfrm>
                    <a:off x="12187" y="4870"/>
                    <a:ext cx="6566" cy="404"/>
                    <a:chOff x="12188" y="4971"/>
                    <a:chExt cx="6708" cy="425"/>
                  </a:xfrm>
                </p:grpSpPr>
                <p:pic>
                  <p:nvPicPr>
                    <p:cNvPr id="9" name="图片 8"/>
                    <p:cNvPicPr>
                      <a:picLocks noChangeAspect="1"/>
                    </p:cNvPicPr>
                    <p:nvPr/>
                  </p:nvPicPr>
                  <p:blipFill>
                    <a:blip r:embed="rId7"/>
                    <a:stretch>
                      <a:fillRect/>
                    </a:stretch>
                  </p:blipFill>
                  <p:spPr>
                    <a:xfrm>
                      <a:off x="12188" y="4972"/>
                      <a:ext cx="5171" cy="424"/>
                    </a:xfrm>
                    <a:prstGeom prst="rect">
                      <a:avLst/>
                    </a:prstGeom>
                  </p:spPr>
                </p:pic>
                <p:pic>
                  <p:nvPicPr>
                    <p:cNvPr id="10" name="图片 9"/>
                    <p:cNvPicPr/>
                    <p:nvPr/>
                  </p:nvPicPr>
                  <p:blipFill>
                    <a:blip r:embed="rId8"/>
                    <a:stretch>
                      <a:fillRect/>
                    </a:stretch>
                  </p:blipFill>
                  <p:spPr>
                    <a:xfrm>
                      <a:off x="17360" y="4971"/>
                      <a:ext cx="1536" cy="425"/>
                    </a:xfrm>
                    <a:prstGeom prst="rect">
                      <a:avLst/>
                    </a:prstGeom>
                  </p:spPr>
                </p:pic>
              </p:grpSp>
              <p:pic>
                <p:nvPicPr>
                  <p:cNvPr id="18" name="图片 17"/>
                  <p:cNvPicPr>
                    <a:picLocks noChangeAspect="1"/>
                  </p:cNvPicPr>
                  <p:nvPr/>
                </p:nvPicPr>
                <p:blipFill>
                  <a:blip r:embed="rId9"/>
                  <a:stretch>
                    <a:fillRect/>
                  </a:stretch>
                </p:blipFill>
                <p:spPr>
                  <a:xfrm>
                    <a:off x="13091" y="5252"/>
                    <a:ext cx="4292" cy="465"/>
                  </a:xfrm>
                  <a:prstGeom prst="rect">
                    <a:avLst/>
                  </a:prstGeom>
                </p:spPr>
              </p:pic>
              <p:pic>
                <p:nvPicPr>
                  <p:cNvPr id="19" name="图片 18"/>
                  <p:cNvPicPr>
                    <a:picLocks noChangeAspect="1"/>
                  </p:cNvPicPr>
                  <p:nvPr/>
                </p:nvPicPr>
                <p:blipFill>
                  <a:blip r:embed="rId10"/>
                  <a:stretch>
                    <a:fillRect/>
                  </a:stretch>
                </p:blipFill>
                <p:spPr>
                  <a:xfrm>
                    <a:off x="13114" y="5691"/>
                    <a:ext cx="4270" cy="443"/>
                  </a:xfrm>
                  <a:prstGeom prst="rect">
                    <a:avLst/>
                  </a:prstGeom>
                  <a:ln>
                    <a:solidFill>
                      <a:schemeClr val="tx1"/>
                    </a:solidFill>
                    <a:prstDash val="sysDash"/>
                  </a:ln>
                </p:spPr>
              </p:pic>
            </p:grpSp>
          </p:grpSp>
          <p:sp>
            <p:nvSpPr>
              <p:cNvPr id="48" name="文本框 47"/>
              <p:cNvSpPr txBox="1"/>
              <p:nvPr/>
            </p:nvSpPr>
            <p:spPr>
              <a:xfrm>
                <a:off x="12134" y="3574"/>
                <a:ext cx="3062" cy="580"/>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1800">
                    <a:solidFill>
                      <a:srgbClr val="1C50A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同模态生成</a:t>
                </a:r>
                <a:r>
                  <a:rPr lang="zh-CN" altLang="en-US" sz="1800">
                    <a:solidFill>
                      <a:srgbClr val="1C50A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模块</a:t>
                </a:r>
                <a:endParaRPr lang="zh-CN" altLang="en-US" sz="1800">
                  <a:solidFill>
                    <a:srgbClr val="1C50A2"/>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grpSp>
        <p:sp>
          <p:nvSpPr>
            <p:cNvPr id="31" name="矩形 30"/>
            <p:cNvSpPr/>
            <p:nvPr/>
          </p:nvSpPr>
          <p:spPr>
            <a:xfrm>
              <a:off x="10433" y="3500"/>
              <a:ext cx="7048" cy="16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rPr>
                <a:t>更有利于恢复缺失模态中的共性</a:t>
              </a:r>
              <a:r>
                <a:rPr lang="zh-CN" altLang="en-US">
                  <a:solidFill>
                    <a:schemeClr val="bg1"/>
                  </a:solidFill>
                </a:rPr>
                <a:t>特征</a:t>
              </a:r>
              <a:endParaRPr lang="zh-CN" altLang="en-US">
                <a:solidFill>
                  <a:schemeClr val="bg1"/>
                </a:solidFill>
              </a:endParaRPr>
            </a:p>
          </p:txBody>
        </p:sp>
        <p:sp>
          <p:nvSpPr>
            <p:cNvPr id="32" name="矩形 31"/>
            <p:cNvSpPr/>
            <p:nvPr/>
          </p:nvSpPr>
          <p:spPr>
            <a:xfrm>
              <a:off x="10433" y="5649"/>
              <a:ext cx="7048" cy="16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rPr>
                <a:t>更有利于恢复缺失模态中的模态</a:t>
              </a:r>
              <a:r>
                <a:rPr lang="zh-CN" altLang="en-US">
                  <a:solidFill>
                    <a:schemeClr val="bg1"/>
                  </a:solidFill>
                </a:rPr>
                <a:t>特定特征</a:t>
              </a:r>
              <a:endParaRPr lang="zh-CN" altLang="en-US">
                <a:solidFill>
                  <a:schemeClr val="bg1"/>
                </a:solidFill>
              </a:endParaRPr>
            </a:p>
          </p:txBody>
        </p:sp>
        <p:cxnSp>
          <p:nvCxnSpPr>
            <p:cNvPr id="33" name="直接箭头连接符 32"/>
            <p:cNvCxnSpPr>
              <a:stCxn id="20" idx="3"/>
              <a:endCxn id="31" idx="1"/>
            </p:cNvCxnSpPr>
            <p:nvPr/>
          </p:nvCxnSpPr>
          <p:spPr>
            <a:xfrm>
              <a:off x="7002" y="4296"/>
              <a:ext cx="3431" cy="7"/>
            </a:xfrm>
            <a:prstGeom prst="straightConnector1">
              <a:avLst/>
            </a:prstGeom>
            <a:ln w="31750" cap="rnd">
              <a:solidFill>
                <a:schemeClr val="accent1"/>
              </a:solidFill>
              <a:prstDash val="sysDot"/>
              <a:round/>
              <a:tailEnd type="arrow" w="med" len="med"/>
            </a:ln>
          </p:spPr>
          <p:style>
            <a:lnRef idx="0">
              <a:srgbClr val="FFFFFF"/>
            </a:lnRef>
            <a:fillRef idx="0">
              <a:srgbClr val="FFFFFF"/>
            </a:fillRef>
            <a:effectRef idx="0">
              <a:srgbClr val="FFFFFF"/>
            </a:effectRef>
            <a:fontRef idx="minor">
              <a:schemeClr val="tx1"/>
            </a:fontRef>
          </p:style>
        </p:cxnSp>
        <p:cxnSp>
          <p:nvCxnSpPr>
            <p:cNvPr id="35" name="直接箭头连接符 34"/>
            <p:cNvCxnSpPr>
              <a:stCxn id="47" idx="3"/>
              <a:endCxn id="32" idx="1"/>
            </p:cNvCxnSpPr>
            <p:nvPr/>
          </p:nvCxnSpPr>
          <p:spPr>
            <a:xfrm flipV="1">
              <a:off x="7040" y="6452"/>
              <a:ext cx="3393" cy="9"/>
            </a:xfrm>
            <a:prstGeom prst="straightConnector1">
              <a:avLst/>
            </a:prstGeom>
            <a:ln w="31750" cap="rnd">
              <a:solidFill>
                <a:schemeClr val="accent1"/>
              </a:solidFill>
              <a:prstDash val="sysDot"/>
              <a:round/>
              <a:tailEnd type="arrow" w="med" len="med"/>
            </a:ln>
          </p:spPr>
          <p:style>
            <a:lnRef idx="0">
              <a:srgbClr val="FFFFFF"/>
            </a:lnRef>
            <a:fillRef idx="0">
              <a:srgbClr val="FFFFFF"/>
            </a:fillRef>
            <a:effectRef idx="0">
              <a:srgbClr val="FFFFFF"/>
            </a:effectRef>
            <a:fontRef idx="minor">
              <a:schemeClr val="tx1"/>
            </a:fontRef>
          </p:style>
        </p:cxnSp>
      </p:grpSp>
      <p:sp>
        <p:nvSpPr>
          <p:cNvPr id="38" name="矩形 37"/>
          <p:cNvSpPr/>
          <p:nvPr>
            <p:custDataLst>
              <p:tags r:id="rId11"/>
            </p:custDataLst>
          </p:nvPr>
        </p:nvSpPr>
        <p:spPr>
          <a:xfrm>
            <a:off x="635" y="5888355"/>
            <a:ext cx="12191365" cy="565785"/>
          </a:xfrm>
          <a:prstGeom prst="rect">
            <a:avLst/>
          </a:prstGeom>
          <a:solidFill>
            <a:srgbClr val="4A72E3">
              <a:alpha val="14000"/>
            </a:srgb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矩形 38"/>
          <p:cNvSpPr/>
          <p:nvPr/>
        </p:nvSpPr>
        <p:spPr>
          <a:xfrm>
            <a:off x="586740" y="5956300"/>
            <a:ext cx="11019155" cy="566420"/>
          </a:xfrm>
          <a:prstGeom prst="rect">
            <a:avLst/>
          </a:prstGeom>
          <a:gradFill>
            <a:gsLst>
              <a:gs pos="5000">
                <a:srgbClr val="3027CC">
                  <a:alpha val="92000"/>
                </a:srgbClr>
              </a:gs>
              <a:gs pos="50000">
                <a:srgbClr val="006EE9">
                  <a:alpha val="87000"/>
                </a:srgbClr>
              </a:gs>
              <a:gs pos="95000">
                <a:srgbClr val="01C392">
                  <a:alpha val="78000"/>
                </a:srgbClr>
              </a:gs>
            </a:gsLst>
            <a:lin ang="18900000" scaled="0"/>
          </a:gradFill>
          <a:ln w="28575"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algn="ctr">
              <a:defRPr/>
            </a:pPr>
            <a:r>
              <a:rPr lang="en-US" altLang="zh-CN" b="1"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CI2MG</a:t>
            </a:r>
            <a:r>
              <a:rPr lang="zh-CN" altLang="en-US" b="1"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的同模态生成模块，缺乏充分挖掘模态特定显著特征的</a:t>
            </a:r>
            <a:r>
              <a:rPr lang="zh-CN" altLang="en-US" b="1"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细粒度。</a:t>
            </a:r>
            <a:endParaRPr lang="zh-CN" altLang="en-US" b="1" noProof="0" dirty="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ectangle 627"/>
          <p:cNvSpPr>
            <a:spLocks noChangeArrowheads="1"/>
          </p:cNvSpPr>
          <p:nvPr/>
        </p:nvSpPr>
        <p:spPr bwMode="auto">
          <a:xfrm>
            <a:off x="1588" y="-1588"/>
            <a:ext cx="12195175" cy="6861175"/>
          </a:xfrm>
          <a:prstGeom prst="rect">
            <a:avLst/>
          </a:prstGeom>
          <a:solidFill>
            <a:srgbClr val="D3E8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nvGrpSpPr>
          <p:cNvPr id="2" name="组合 1"/>
          <p:cNvGrpSpPr/>
          <p:nvPr/>
        </p:nvGrpSpPr>
        <p:grpSpPr>
          <a:xfrm>
            <a:off x="3817585" y="952499"/>
            <a:ext cx="4563180" cy="2882901"/>
            <a:chOff x="5208588" y="2547938"/>
            <a:chExt cx="6824663" cy="4311650"/>
          </a:xfrm>
        </p:grpSpPr>
        <p:sp>
          <p:nvSpPr>
            <p:cNvPr id="3" name="Rectangle 628"/>
            <p:cNvSpPr>
              <a:spLocks noChangeArrowheads="1"/>
            </p:cNvSpPr>
            <p:nvPr/>
          </p:nvSpPr>
          <p:spPr bwMode="auto">
            <a:xfrm>
              <a:off x="11280775" y="5934075"/>
              <a:ext cx="314325" cy="925513"/>
            </a:xfrm>
            <a:prstGeom prst="rect">
              <a:avLst/>
            </a:prstGeom>
            <a:solidFill>
              <a:srgbClr val="7C68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 name="Rectangle 629"/>
            <p:cNvSpPr>
              <a:spLocks noChangeArrowheads="1"/>
            </p:cNvSpPr>
            <p:nvPr/>
          </p:nvSpPr>
          <p:spPr bwMode="auto">
            <a:xfrm>
              <a:off x="5646738" y="5921375"/>
              <a:ext cx="314325" cy="938213"/>
            </a:xfrm>
            <a:prstGeom prst="rect">
              <a:avLst/>
            </a:prstGeom>
            <a:solidFill>
              <a:srgbClr val="7C68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 name="Rectangle 630"/>
            <p:cNvSpPr>
              <a:spLocks noChangeArrowheads="1"/>
            </p:cNvSpPr>
            <p:nvPr/>
          </p:nvSpPr>
          <p:spPr bwMode="auto">
            <a:xfrm>
              <a:off x="5646738" y="5921375"/>
              <a:ext cx="314325" cy="204788"/>
            </a:xfrm>
            <a:prstGeom prst="rect">
              <a:avLst/>
            </a:prstGeom>
            <a:solidFill>
              <a:srgbClr val="5B4B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 name="Rectangle 631"/>
            <p:cNvSpPr>
              <a:spLocks noChangeArrowheads="1"/>
            </p:cNvSpPr>
            <p:nvPr/>
          </p:nvSpPr>
          <p:spPr bwMode="auto">
            <a:xfrm>
              <a:off x="11280775" y="5921375"/>
              <a:ext cx="314325" cy="204788"/>
            </a:xfrm>
            <a:prstGeom prst="rect">
              <a:avLst/>
            </a:prstGeom>
            <a:solidFill>
              <a:srgbClr val="5B4B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 name="Rectangle 632"/>
            <p:cNvSpPr>
              <a:spLocks noChangeArrowheads="1"/>
            </p:cNvSpPr>
            <p:nvPr/>
          </p:nvSpPr>
          <p:spPr bwMode="auto">
            <a:xfrm>
              <a:off x="5208588" y="5824538"/>
              <a:ext cx="6824663" cy="193675"/>
            </a:xfrm>
            <a:prstGeom prst="rect">
              <a:avLst/>
            </a:prstGeom>
            <a:solidFill>
              <a:srgbClr val="AA8C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 name="Rectangle 633"/>
            <p:cNvSpPr>
              <a:spLocks noChangeArrowheads="1"/>
            </p:cNvSpPr>
            <p:nvPr/>
          </p:nvSpPr>
          <p:spPr bwMode="auto">
            <a:xfrm>
              <a:off x="5208588" y="5921375"/>
              <a:ext cx="6824663" cy="96838"/>
            </a:xfrm>
            <a:prstGeom prst="rect">
              <a:avLst/>
            </a:prstGeom>
            <a:solidFill>
              <a:srgbClr val="7C68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 name="Freeform 634"/>
            <p:cNvSpPr>
              <a:spLocks noEditPoints="1"/>
            </p:cNvSpPr>
            <p:nvPr/>
          </p:nvSpPr>
          <p:spPr bwMode="auto">
            <a:xfrm>
              <a:off x="6383338" y="3911600"/>
              <a:ext cx="1917700" cy="1912938"/>
            </a:xfrm>
            <a:custGeom>
              <a:avLst/>
              <a:gdLst>
                <a:gd name="T0" fmla="*/ 1208 w 1208"/>
                <a:gd name="T1" fmla="*/ 1205 h 1205"/>
                <a:gd name="T2" fmla="*/ 0 w 1208"/>
                <a:gd name="T3" fmla="*/ 1205 h 1205"/>
                <a:gd name="T4" fmla="*/ 0 w 1208"/>
                <a:gd name="T5" fmla="*/ 362 h 1205"/>
                <a:gd name="T6" fmla="*/ 604 w 1208"/>
                <a:gd name="T7" fmla="*/ 0 h 1205"/>
                <a:gd name="T8" fmla="*/ 1208 w 1208"/>
                <a:gd name="T9" fmla="*/ 362 h 1205"/>
                <a:gd name="T10" fmla="*/ 1208 w 1208"/>
                <a:gd name="T11" fmla="*/ 1205 h 1205"/>
                <a:gd name="T12" fmla="*/ 1208 w 1208"/>
                <a:gd name="T13" fmla="*/ 1205 h 1205"/>
                <a:gd name="T14" fmla="*/ 1208 w 1208"/>
                <a:gd name="T15" fmla="*/ 1205 h 12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8" h="1205">
                  <a:moveTo>
                    <a:pt x="1208" y="1205"/>
                  </a:moveTo>
                  <a:lnTo>
                    <a:pt x="0" y="1205"/>
                  </a:lnTo>
                  <a:lnTo>
                    <a:pt x="0" y="362"/>
                  </a:lnTo>
                  <a:lnTo>
                    <a:pt x="604" y="0"/>
                  </a:lnTo>
                  <a:lnTo>
                    <a:pt x="1208" y="362"/>
                  </a:lnTo>
                  <a:lnTo>
                    <a:pt x="1208" y="1205"/>
                  </a:lnTo>
                  <a:close/>
                  <a:moveTo>
                    <a:pt x="1208" y="1205"/>
                  </a:moveTo>
                  <a:lnTo>
                    <a:pt x="1208" y="1205"/>
                  </a:lnTo>
                  <a:close/>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35"/>
            <p:cNvSpPr>
              <a:spLocks noEditPoints="1"/>
            </p:cNvSpPr>
            <p:nvPr/>
          </p:nvSpPr>
          <p:spPr bwMode="auto">
            <a:xfrm>
              <a:off x="6383338" y="3911600"/>
              <a:ext cx="1917700" cy="1912938"/>
            </a:xfrm>
            <a:custGeom>
              <a:avLst/>
              <a:gdLst>
                <a:gd name="T0" fmla="*/ 1208 w 1208"/>
                <a:gd name="T1" fmla="*/ 1205 h 1205"/>
                <a:gd name="T2" fmla="*/ 0 w 1208"/>
                <a:gd name="T3" fmla="*/ 1205 h 1205"/>
                <a:gd name="T4" fmla="*/ 0 w 1208"/>
                <a:gd name="T5" fmla="*/ 362 h 1205"/>
                <a:gd name="T6" fmla="*/ 604 w 1208"/>
                <a:gd name="T7" fmla="*/ 0 h 1205"/>
                <a:gd name="T8" fmla="*/ 1208 w 1208"/>
                <a:gd name="T9" fmla="*/ 362 h 1205"/>
                <a:gd name="T10" fmla="*/ 1208 w 1208"/>
                <a:gd name="T11" fmla="*/ 1205 h 1205"/>
                <a:gd name="T12" fmla="*/ 1208 w 1208"/>
                <a:gd name="T13" fmla="*/ 1205 h 1205"/>
                <a:gd name="T14" fmla="*/ 1208 w 1208"/>
                <a:gd name="T15" fmla="*/ 1205 h 12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8" h="1205">
                  <a:moveTo>
                    <a:pt x="1208" y="1205"/>
                  </a:moveTo>
                  <a:lnTo>
                    <a:pt x="0" y="1205"/>
                  </a:lnTo>
                  <a:lnTo>
                    <a:pt x="0" y="362"/>
                  </a:lnTo>
                  <a:lnTo>
                    <a:pt x="604" y="0"/>
                  </a:lnTo>
                  <a:lnTo>
                    <a:pt x="1208" y="362"/>
                  </a:lnTo>
                  <a:lnTo>
                    <a:pt x="1208" y="1205"/>
                  </a:lnTo>
                  <a:moveTo>
                    <a:pt x="1208" y="1205"/>
                  </a:moveTo>
                  <a:lnTo>
                    <a:pt x="1208" y="120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Rectangle 636"/>
            <p:cNvSpPr>
              <a:spLocks noChangeArrowheads="1"/>
            </p:cNvSpPr>
            <p:nvPr/>
          </p:nvSpPr>
          <p:spPr bwMode="auto">
            <a:xfrm>
              <a:off x="6750050" y="4295775"/>
              <a:ext cx="1223963" cy="1225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 name="Freeform 637"/>
            <p:cNvSpPr>
              <a:spLocks noEditPoints="1"/>
            </p:cNvSpPr>
            <p:nvPr/>
          </p:nvSpPr>
          <p:spPr bwMode="auto">
            <a:xfrm>
              <a:off x="6383338" y="4486275"/>
              <a:ext cx="1917700" cy="1338263"/>
            </a:xfrm>
            <a:custGeom>
              <a:avLst/>
              <a:gdLst>
                <a:gd name="T0" fmla="*/ 557 w 1208"/>
                <a:gd name="T1" fmla="*/ 422 h 843"/>
                <a:gd name="T2" fmla="*/ 0 w 1208"/>
                <a:gd name="T3" fmla="*/ 843 h 843"/>
                <a:gd name="T4" fmla="*/ 0 w 1208"/>
                <a:gd name="T5" fmla="*/ 0 h 843"/>
                <a:gd name="T6" fmla="*/ 557 w 1208"/>
                <a:gd name="T7" fmla="*/ 422 h 843"/>
                <a:gd name="T8" fmla="*/ 652 w 1208"/>
                <a:gd name="T9" fmla="*/ 422 h 843"/>
                <a:gd name="T10" fmla="*/ 1208 w 1208"/>
                <a:gd name="T11" fmla="*/ 843 h 843"/>
                <a:gd name="T12" fmla="*/ 1208 w 1208"/>
                <a:gd name="T13" fmla="*/ 0 h 843"/>
                <a:gd name="T14" fmla="*/ 652 w 1208"/>
                <a:gd name="T15" fmla="*/ 422 h 843"/>
                <a:gd name="T16" fmla="*/ 652 w 1208"/>
                <a:gd name="T17" fmla="*/ 422 h 843"/>
                <a:gd name="T18" fmla="*/ 652 w 1208"/>
                <a:gd name="T19" fmla="*/ 422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8" h="843">
                  <a:moveTo>
                    <a:pt x="557" y="422"/>
                  </a:moveTo>
                  <a:lnTo>
                    <a:pt x="0" y="843"/>
                  </a:lnTo>
                  <a:lnTo>
                    <a:pt x="0" y="0"/>
                  </a:lnTo>
                  <a:lnTo>
                    <a:pt x="557" y="422"/>
                  </a:lnTo>
                  <a:close/>
                  <a:moveTo>
                    <a:pt x="652" y="422"/>
                  </a:moveTo>
                  <a:lnTo>
                    <a:pt x="1208" y="843"/>
                  </a:lnTo>
                  <a:lnTo>
                    <a:pt x="1208" y="0"/>
                  </a:lnTo>
                  <a:lnTo>
                    <a:pt x="652" y="422"/>
                  </a:lnTo>
                  <a:close/>
                  <a:moveTo>
                    <a:pt x="652" y="422"/>
                  </a:moveTo>
                  <a:lnTo>
                    <a:pt x="652" y="422"/>
                  </a:lnTo>
                  <a:close/>
                </a:path>
              </a:pathLst>
            </a:custGeom>
            <a:solidFill>
              <a:srgbClr val="1C50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38"/>
            <p:cNvSpPr>
              <a:spLocks noEditPoints="1"/>
            </p:cNvSpPr>
            <p:nvPr/>
          </p:nvSpPr>
          <p:spPr bwMode="auto">
            <a:xfrm>
              <a:off x="6383338" y="4486275"/>
              <a:ext cx="1917700" cy="1338263"/>
            </a:xfrm>
            <a:custGeom>
              <a:avLst/>
              <a:gdLst>
                <a:gd name="T0" fmla="*/ 557 w 1208"/>
                <a:gd name="T1" fmla="*/ 422 h 843"/>
                <a:gd name="T2" fmla="*/ 0 w 1208"/>
                <a:gd name="T3" fmla="*/ 843 h 843"/>
                <a:gd name="T4" fmla="*/ 0 w 1208"/>
                <a:gd name="T5" fmla="*/ 0 h 843"/>
                <a:gd name="T6" fmla="*/ 557 w 1208"/>
                <a:gd name="T7" fmla="*/ 422 h 843"/>
                <a:gd name="T8" fmla="*/ 652 w 1208"/>
                <a:gd name="T9" fmla="*/ 422 h 843"/>
                <a:gd name="T10" fmla="*/ 1208 w 1208"/>
                <a:gd name="T11" fmla="*/ 843 h 843"/>
                <a:gd name="T12" fmla="*/ 1208 w 1208"/>
                <a:gd name="T13" fmla="*/ 0 h 843"/>
                <a:gd name="T14" fmla="*/ 652 w 1208"/>
                <a:gd name="T15" fmla="*/ 422 h 843"/>
                <a:gd name="T16" fmla="*/ 652 w 1208"/>
                <a:gd name="T17" fmla="*/ 422 h 843"/>
                <a:gd name="T18" fmla="*/ 652 w 1208"/>
                <a:gd name="T19" fmla="*/ 422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8" h="843">
                  <a:moveTo>
                    <a:pt x="557" y="422"/>
                  </a:moveTo>
                  <a:lnTo>
                    <a:pt x="0" y="843"/>
                  </a:lnTo>
                  <a:lnTo>
                    <a:pt x="0" y="0"/>
                  </a:lnTo>
                  <a:lnTo>
                    <a:pt x="557" y="422"/>
                  </a:lnTo>
                  <a:moveTo>
                    <a:pt x="652" y="422"/>
                  </a:moveTo>
                  <a:lnTo>
                    <a:pt x="1208" y="843"/>
                  </a:lnTo>
                  <a:lnTo>
                    <a:pt x="1208" y="0"/>
                  </a:lnTo>
                  <a:lnTo>
                    <a:pt x="652" y="422"/>
                  </a:lnTo>
                  <a:moveTo>
                    <a:pt x="652" y="422"/>
                  </a:moveTo>
                  <a:lnTo>
                    <a:pt x="652" y="4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639"/>
            <p:cNvSpPr>
              <a:spLocks noEditPoints="1"/>
            </p:cNvSpPr>
            <p:nvPr/>
          </p:nvSpPr>
          <p:spPr bwMode="auto">
            <a:xfrm>
              <a:off x="6383338" y="4432300"/>
              <a:ext cx="1917700" cy="1392238"/>
            </a:xfrm>
            <a:custGeom>
              <a:avLst/>
              <a:gdLst>
                <a:gd name="T0" fmla="*/ 1208 w 1208"/>
                <a:gd name="T1" fmla="*/ 877 h 877"/>
                <a:gd name="T2" fmla="*/ 0 w 1208"/>
                <a:gd name="T3" fmla="*/ 877 h 877"/>
                <a:gd name="T4" fmla="*/ 604 w 1208"/>
                <a:gd name="T5" fmla="*/ 420 h 877"/>
                <a:gd name="T6" fmla="*/ 1208 w 1208"/>
                <a:gd name="T7" fmla="*/ 877 h 877"/>
                <a:gd name="T8" fmla="*/ 312 w 1208"/>
                <a:gd name="T9" fmla="*/ 0 h 877"/>
                <a:gd name="T10" fmla="*/ 557 w 1208"/>
                <a:gd name="T11" fmla="*/ 0 h 877"/>
                <a:gd name="T12" fmla="*/ 557 w 1208"/>
                <a:gd name="T13" fmla="*/ 34 h 877"/>
                <a:gd name="T14" fmla="*/ 312 w 1208"/>
                <a:gd name="T15" fmla="*/ 34 h 877"/>
                <a:gd name="T16" fmla="*/ 312 w 1208"/>
                <a:gd name="T17" fmla="*/ 0 h 877"/>
                <a:gd name="T18" fmla="*/ 312 w 1208"/>
                <a:gd name="T19" fmla="*/ 74 h 877"/>
                <a:gd name="T20" fmla="*/ 636 w 1208"/>
                <a:gd name="T21" fmla="*/ 74 h 877"/>
                <a:gd name="T22" fmla="*/ 636 w 1208"/>
                <a:gd name="T23" fmla="*/ 108 h 877"/>
                <a:gd name="T24" fmla="*/ 312 w 1208"/>
                <a:gd name="T25" fmla="*/ 108 h 877"/>
                <a:gd name="T26" fmla="*/ 312 w 1208"/>
                <a:gd name="T27" fmla="*/ 74 h 877"/>
                <a:gd name="T28" fmla="*/ 312 w 1208"/>
                <a:gd name="T29" fmla="*/ 149 h 877"/>
                <a:gd name="T30" fmla="*/ 636 w 1208"/>
                <a:gd name="T31" fmla="*/ 149 h 877"/>
                <a:gd name="T32" fmla="*/ 636 w 1208"/>
                <a:gd name="T33" fmla="*/ 183 h 877"/>
                <a:gd name="T34" fmla="*/ 312 w 1208"/>
                <a:gd name="T35" fmla="*/ 183 h 877"/>
                <a:gd name="T36" fmla="*/ 312 w 1208"/>
                <a:gd name="T37" fmla="*/ 149 h 877"/>
                <a:gd name="T38" fmla="*/ 312 w 1208"/>
                <a:gd name="T39" fmla="*/ 219 h 877"/>
                <a:gd name="T40" fmla="*/ 814 w 1208"/>
                <a:gd name="T41" fmla="*/ 219 h 877"/>
                <a:gd name="T42" fmla="*/ 814 w 1208"/>
                <a:gd name="T43" fmla="*/ 253 h 877"/>
                <a:gd name="T44" fmla="*/ 312 w 1208"/>
                <a:gd name="T45" fmla="*/ 253 h 877"/>
                <a:gd name="T46" fmla="*/ 312 w 1208"/>
                <a:gd name="T47" fmla="*/ 219 h 877"/>
                <a:gd name="T48" fmla="*/ 312 w 1208"/>
                <a:gd name="T49" fmla="*/ 219 h 877"/>
                <a:gd name="T50" fmla="*/ 312 w 1208"/>
                <a:gd name="T51" fmla="*/ 219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877">
                  <a:moveTo>
                    <a:pt x="1208" y="877"/>
                  </a:moveTo>
                  <a:lnTo>
                    <a:pt x="0" y="877"/>
                  </a:lnTo>
                  <a:lnTo>
                    <a:pt x="604" y="420"/>
                  </a:lnTo>
                  <a:lnTo>
                    <a:pt x="1208" y="877"/>
                  </a:lnTo>
                  <a:close/>
                  <a:moveTo>
                    <a:pt x="312" y="0"/>
                  </a:moveTo>
                  <a:lnTo>
                    <a:pt x="557" y="0"/>
                  </a:lnTo>
                  <a:lnTo>
                    <a:pt x="557" y="34"/>
                  </a:lnTo>
                  <a:lnTo>
                    <a:pt x="312" y="34"/>
                  </a:lnTo>
                  <a:lnTo>
                    <a:pt x="312" y="0"/>
                  </a:lnTo>
                  <a:close/>
                  <a:moveTo>
                    <a:pt x="312" y="74"/>
                  </a:moveTo>
                  <a:lnTo>
                    <a:pt x="636" y="74"/>
                  </a:lnTo>
                  <a:lnTo>
                    <a:pt x="636" y="108"/>
                  </a:lnTo>
                  <a:lnTo>
                    <a:pt x="312" y="108"/>
                  </a:lnTo>
                  <a:lnTo>
                    <a:pt x="312" y="74"/>
                  </a:lnTo>
                  <a:close/>
                  <a:moveTo>
                    <a:pt x="312" y="149"/>
                  </a:moveTo>
                  <a:lnTo>
                    <a:pt x="636" y="149"/>
                  </a:lnTo>
                  <a:lnTo>
                    <a:pt x="636" y="183"/>
                  </a:lnTo>
                  <a:lnTo>
                    <a:pt x="312" y="183"/>
                  </a:lnTo>
                  <a:lnTo>
                    <a:pt x="312" y="149"/>
                  </a:lnTo>
                  <a:close/>
                  <a:moveTo>
                    <a:pt x="312" y="219"/>
                  </a:moveTo>
                  <a:lnTo>
                    <a:pt x="814" y="219"/>
                  </a:lnTo>
                  <a:lnTo>
                    <a:pt x="814" y="253"/>
                  </a:lnTo>
                  <a:lnTo>
                    <a:pt x="312" y="253"/>
                  </a:lnTo>
                  <a:lnTo>
                    <a:pt x="312" y="219"/>
                  </a:lnTo>
                  <a:close/>
                  <a:moveTo>
                    <a:pt x="312" y="219"/>
                  </a:moveTo>
                  <a:lnTo>
                    <a:pt x="312" y="219"/>
                  </a:ln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640"/>
            <p:cNvSpPr>
              <a:spLocks noEditPoints="1"/>
            </p:cNvSpPr>
            <p:nvPr/>
          </p:nvSpPr>
          <p:spPr bwMode="auto">
            <a:xfrm>
              <a:off x="6383338" y="4432300"/>
              <a:ext cx="1917700" cy="1392238"/>
            </a:xfrm>
            <a:custGeom>
              <a:avLst/>
              <a:gdLst>
                <a:gd name="T0" fmla="*/ 1208 w 1208"/>
                <a:gd name="T1" fmla="*/ 877 h 877"/>
                <a:gd name="T2" fmla="*/ 0 w 1208"/>
                <a:gd name="T3" fmla="*/ 877 h 877"/>
                <a:gd name="T4" fmla="*/ 604 w 1208"/>
                <a:gd name="T5" fmla="*/ 420 h 877"/>
                <a:gd name="T6" fmla="*/ 1208 w 1208"/>
                <a:gd name="T7" fmla="*/ 877 h 877"/>
                <a:gd name="T8" fmla="*/ 312 w 1208"/>
                <a:gd name="T9" fmla="*/ 0 h 877"/>
                <a:gd name="T10" fmla="*/ 557 w 1208"/>
                <a:gd name="T11" fmla="*/ 0 h 877"/>
                <a:gd name="T12" fmla="*/ 557 w 1208"/>
                <a:gd name="T13" fmla="*/ 34 h 877"/>
                <a:gd name="T14" fmla="*/ 312 w 1208"/>
                <a:gd name="T15" fmla="*/ 34 h 877"/>
                <a:gd name="T16" fmla="*/ 312 w 1208"/>
                <a:gd name="T17" fmla="*/ 0 h 877"/>
                <a:gd name="T18" fmla="*/ 312 w 1208"/>
                <a:gd name="T19" fmla="*/ 74 h 877"/>
                <a:gd name="T20" fmla="*/ 636 w 1208"/>
                <a:gd name="T21" fmla="*/ 74 h 877"/>
                <a:gd name="T22" fmla="*/ 636 w 1208"/>
                <a:gd name="T23" fmla="*/ 108 h 877"/>
                <a:gd name="T24" fmla="*/ 312 w 1208"/>
                <a:gd name="T25" fmla="*/ 108 h 877"/>
                <a:gd name="T26" fmla="*/ 312 w 1208"/>
                <a:gd name="T27" fmla="*/ 74 h 877"/>
                <a:gd name="T28" fmla="*/ 312 w 1208"/>
                <a:gd name="T29" fmla="*/ 149 h 877"/>
                <a:gd name="T30" fmla="*/ 636 w 1208"/>
                <a:gd name="T31" fmla="*/ 149 h 877"/>
                <a:gd name="T32" fmla="*/ 636 w 1208"/>
                <a:gd name="T33" fmla="*/ 183 h 877"/>
                <a:gd name="T34" fmla="*/ 312 w 1208"/>
                <a:gd name="T35" fmla="*/ 183 h 877"/>
                <a:gd name="T36" fmla="*/ 312 w 1208"/>
                <a:gd name="T37" fmla="*/ 149 h 877"/>
                <a:gd name="T38" fmla="*/ 312 w 1208"/>
                <a:gd name="T39" fmla="*/ 219 h 877"/>
                <a:gd name="T40" fmla="*/ 814 w 1208"/>
                <a:gd name="T41" fmla="*/ 219 h 877"/>
                <a:gd name="T42" fmla="*/ 814 w 1208"/>
                <a:gd name="T43" fmla="*/ 253 h 877"/>
                <a:gd name="T44" fmla="*/ 312 w 1208"/>
                <a:gd name="T45" fmla="*/ 253 h 877"/>
                <a:gd name="T46" fmla="*/ 312 w 1208"/>
                <a:gd name="T47" fmla="*/ 219 h 877"/>
                <a:gd name="T48" fmla="*/ 312 w 1208"/>
                <a:gd name="T49" fmla="*/ 219 h 877"/>
                <a:gd name="T50" fmla="*/ 312 w 1208"/>
                <a:gd name="T51" fmla="*/ 219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877">
                  <a:moveTo>
                    <a:pt x="1208" y="877"/>
                  </a:moveTo>
                  <a:lnTo>
                    <a:pt x="0" y="877"/>
                  </a:lnTo>
                  <a:lnTo>
                    <a:pt x="604" y="420"/>
                  </a:lnTo>
                  <a:lnTo>
                    <a:pt x="1208" y="877"/>
                  </a:lnTo>
                  <a:moveTo>
                    <a:pt x="312" y="0"/>
                  </a:moveTo>
                  <a:lnTo>
                    <a:pt x="557" y="0"/>
                  </a:lnTo>
                  <a:lnTo>
                    <a:pt x="557" y="34"/>
                  </a:lnTo>
                  <a:lnTo>
                    <a:pt x="312" y="34"/>
                  </a:lnTo>
                  <a:lnTo>
                    <a:pt x="312" y="0"/>
                  </a:lnTo>
                  <a:moveTo>
                    <a:pt x="312" y="74"/>
                  </a:moveTo>
                  <a:lnTo>
                    <a:pt x="636" y="74"/>
                  </a:lnTo>
                  <a:lnTo>
                    <a:pt x="636" y="108"/>
                  </a:lnTo>
                  <a:lnTo>
                    <a:pt x="312" y="108"/>
                  </a:lnTo>
                  <a:lnTo>
                    <a:pt x="312" y="74"/>
                  </a:lnTo>
                  <a:moveTo>
                    <a:pt x="312" y="149"/>
                  </a:moveTo>
                  <a:lnTo>
                    <a:pt x="636" y="149"/>
                  </a:lnTo>
                  <a:lnTo>
                    <a:pt x="636" y="183"/>
                  </a:lnTo>
                  <a:lnTo>
                    <a:pt x="312" y="183"/>
                  </a:lnTo>
                  <a:lnTo>
                    <a:pt x="312" y="149"/>
                  </a:lnTo>
                  <a:moveTo>
                    <a:pt x="312" y="219"/>
                  </a:moveTo>
                  <a:lnTo>
                    <a:pt x="814" y="219"/>
                  </a:lnTo>
                  <a:lnTo>
                    <a:pt x="814" y="253"/>
                  </a:lnTo>
                  <a:lnTo>
                    <a:pt x="312" y="253"/>
                  </a:lnTo>
                  <a:lnTo>
                    <a:pt x="312" y="219"/>
                  </a:lnTo>
                  <a:moveTo>
                    <a:pt x="312" y="219"/>
                  </a:moveTo>
                  <a:lnTo>
                    <a:pt x="312" y="2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641"/>
            <p:cNvSpPr>
              <a:spLocks noEditPoints="1"/>
            </p:cNvSpPr>
            <p:nvPr/>
          </p:nvSpPr>
          <p:spPr bwMode="auto">
            <a:xfrm>
              <a:off x="7556500" y="4438650"/>
              <a:ext cx="209550" cy="214313"/>
            </a:xfrm>
            <a:custGeom>
              <a:avLst/>
              <a:gdLst>
                <a:gd name="T0" fmla="*/ 63 w 132"/>
                <a:gd name="T1" fmla="*/ 101 h 135"/>
                <a:gd name="T2" fmla="*/ 40 w 132"/>
                <a:gd name="T3" fmla="*/ 101 h 135"/>
                <a:gd name="T4" fmla="*/ 27 w 132"/>
                <a:gd name="T5" fmla="*/ 73 h 135"/>
                <a:gd name="T6" fmla="*/ 47 w 132"/>
                <a:gd name="T7" fmla="*/ 34 h 135"/>
                <a:gd name="T8" fmla="*/ 75 w 132"/>
                <a:gd name="T9" fmla="*/ 32 h 135"/>
                <a:gd name="T10" fmla="*/ 87 w 132"/>
                <a:gd name="T11" fmla="*/ 31 h 135"/>
                <a:gd name="T12" fmla="*/ 89 w 132"/>
                <a:gd name="T13" fmla="*/ 78 h 135"/>
                <a:gd name="T14" fmla="*/ 88 w 132"/>
                <a:gd name="T15" fmla="*/ 92 h 135"/>
                <a:gd name="T16" fmla="*/ 101 w 132"/>
                <a:gd name="T17" fmla="*/ 89 h 135"/>
                <a:gd name="T18" fmla="*/ 118 w 132"/>
                <a:gd name="T19" fmla="*/ 54 h 135"/>
                <a:gd name="T20" fmla="*/ 95 w 132"/>
                <a:gd name="T21" fmla="*/ 16 h 135"/>
                <a:gd name="T22" fmla="*/ 39 w 132"/>
                <a:gd name="T23" fmla="*/ 18 h 135"/>
                <a:gd name="T24" fmla="*/ 10 w 132"/>
                <a:gd name="T25" fmla="*/ 71 h 135"/>
                <a:gd name="T26" fmla="*/ 39 w 132"/>
                <a:gd name="T27" fmla="*/ 118 h 135"/>
                <a:gd name="T28" fmla="*/ 101 w 132"/>
                <a:gd name="T29" fmla="*/ 118 h 135"/>
                <a:gd name="T30" fmla="*/ 132 w 132"/>
                <a:gd name="T31" fmla="*/ 103 h 135"/>
                <a:gd name="T32" fmla="*/ 100 w 132"/>
                <a:gd name="T33" fmla="*/ 130 h 135"/>
                <a:gd name="T34" fmla="*/ 42 w 132"/>
                <a:gd name="T35" fmla="*/ 131 h 135"/>
                <a:gd name="T36" fmla="*/ 6 w 132"/>
                <a:gd name="T37" fmla="*/ 100 h 135"/>
                <a:gd name="T38" fmla="*/ 7 w 132"/>
                <a:gd name="T39" fmla="*/ 39 h 135"/>
                <a:gd name="T40" fmla="*/ 69 w 132"/>
                <a:gd name="T41" fmla="*/ 0 h 135"/>
                <a:gd name="T42" fmla="*/ 122 w 132"/>
                <a:gd name="T43" fmla="*/ 29 h 135"/>
                <a:gd name="T44" fmla="*/ 115 w 132"/>
                <a:gd name="T45" fmla="*/ 91 h 135"/>
                <a:gd name="T46" fmla="*/ 79 w 132"/>
                <a:gd name="T47" fmla="*/ 103 h 135"/>
                <a:gd name="T48" fmla="*/ 74 w 132"/>
                <a:gd name="T49" fmla="*/ 93 h 135"/>
                <a:gd name="T50" fmla="*/ 44 w 132"/>
                <a:gd name="T51" fmla="*/ 89 h 135"/>
                <a:gd name="T52" fmla="*/ 63 w 132"/>
                <a:gd name="T53" fmla="*/ 92 h 135"/>
                <a:gd name="T54" fmla="*/ 78 w 132"/>
                <a:gd name="T55" fmla="*/ 73 h 135"/>
                <a:gd name="T56" fmla="*/ 75 w 132"/>
                <a:gd name="T57" fmla="*/ 44 h 135"/>
                <a:gd name="T58" fmla="*/ 56 w 132"/>
                <a:gd name="T59" fmla="*/ 41 h 135"/>
                <a:gd name="T60" fmla="*/ 42 w 132"/>
                <a:gd name="T61" fmla="*/ 61 h 135"/>
                <a:gd name="T62" fmla="*/ 40 w 132"/>
                <a:gd name="T63" fmla="*/ 7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35">
                  <a:moveTo>
                    <a:pt x="74" y="93"/>
                  </a:moveTo>
                  <a:cubicBezTo>
                    <a:pt x="71" y="96"/>
                    <a:pt x="67" y="99"/>
                    <a:pt x="63" y="101"/>
                  </a:cubicBezTo>
                  <a:cubicBezTo>
                    <a:pt x="60" y="103"/>
                    <a:pt x="56" y="105"/>
                    <a:pt x="52" y="105"/>
                  </a:cubicBezTo>
                  <a:cubicBezTo>
                    <a:pt x="48" y="105"/>
                    <a:pt x="44" y="103"/>
                    <a:pt x="40" y="101"/>
                  </a:cubicBezTo>
                  <a:cubicBezTo>
                    <a:pt x="36" y="99"/>
                    <a:pt x="33" y="95"/>
                    <a:pt x="30" y="90"/>
                  </a:cubicBezTo>
                  <a:cubicBezTo>
                    <a:pt x="28" y="85"/>
                    <a:pt x="27" y="79"/>
                    <a:pt x="27" y="73"/>
                  </a:cubicBezTo>
                  <a:cubicBezTo>
                    <a:pt x="27" y="66"/>
                    <a:pt x="29" y="58"/>
                    <a:pt x="33" y="51"/>
                  </a:cubicBezTo>
                  <a:cubicBezTo>
                    <a:pt x="36" y="43"/>
                    <a:pt x="41" y="38"/>
                    <a:pt x="47" y="34"/>
                  </a:cubicBezTo>
                  <a:cubicBezTo>
                    <a:pt x="52" y="30"/>
                    <a:pt x="58" y="29"/>
                    <a:pt x="63" y="29"/>
                  </a:cubicBezTo>
                  <a:cubicBezTo>
                    <a:pt x="67" y="29"/>
                    <a:pt x="71" y="30"/>
                    <a:pt x="75" y="32"/>
                  </a:cubicBezTo>
                  <a:cubicBezTo>
                    <a:pt x="78" y="34"/>
                    <a:pt x="82" y="37"/>
                    <a:pt x="84" y="41"/>
                  </a:cubicBezTo>
                  <a:cubicBezTo>
                    <a:pt x="87" y="31"/>
                    <a:pt x="87" y="31"/>
                    <a:pt x="87" y="31"/>
                  </a:cubicBezTo>
                  <a:cubicBezTo>
                    <a:pt x="99" y="31"/>
                    <a:pt x="99" y="31"/>
                    <a:pt x="99" y="31"/>
                  </a:cubicBezTo>
                  <a:cubicBezTo>
                    <a:pt x="89" y="78"/>
                    <a:pt x="89" y="78"/>
                    <a:pt x="89" y="78"/>
                  </a:cubicBezTo>
                  <a:cubicBezTo>
                    <a:pt x="88" y="84"/>
                    <a:pt x="87" y="88"/>
                    <a:pt x="87" y="88"/>
                  </a:cubicBezTo>
                  <a:cubicBezTo>
                    <a:pt x="87" y="90"/>
                    <a:pt x="87" y="91"/>
                    <a:pt x="88" y="92"/>
                  </a:cubicBezTo>
                  <a:cubicBezTo>
                    <a:pt x="89" y="92"/>
                    <a:pt x="90" y="93"/>
                    <a:pt x="92" y="93"/>
                  </a:cubicBezTo>
                  <a:cubicBezTo>
                    <a:pt x="94" y="93"/>
                    <a:pt x="97" y="92"/>
                    <a:pt x="101" y="89"/>
                  </a:cubicBezTo>
                  <a:cubicBezTo>
                    <a:pt x="107" y="85"/>
                    <a:pt x="111" y="80"/>
                    <a:pt x="114" y="74"/>
                  </a:cubicBezTo>
                  <a:cubicBezTo>
                    <a:pt x="117" y="68"/>
                    <a:pt x="118" y="61"/>
                    <a:pt x="118" y="54"/>
                  </a:cubicBezTo>
                  <a:cubicBezTo>
                    <a:pt x="118" y="47"/>
                    <a:pt x="117" y="39"/>
                    <a:pt x="113" y="33"/>
                  </a:cubicBezTo>
                  <a:cubicBezTo>
                    <a:pt x="109" y="26"/>
                    <a:pt x="103" y="21"/>
                    <a:pt x="95" y="16"/>
                  </a:cubicBezTo>
                  <a:cubicBezTo>
                    <a:pt x="87" y="12"/>
                    <a:pt x="78" y="10"/>
                    <a:pt x="69" y="10"/>
                  </a:cubicBezTo>
                  <a:cubicBezTo>
                    <a:pt x="58" y="10"/>
                    <a:pt x="48" y="13"/>
                    <a:pt x="39" y="18"/>
                  </a:cubicBezTo>
                  <a:cubicBezTo>
                    <a:pt x="30" y="23"/>
                    <a:pt x="23" y="30"/>
                    <a:pt x="18" y="40"/>
                  </a:cubicBezTo>
                  <a:cubicBezTo>
                    <a:pt x="13" y="49"/>
                    <a:pt x="10" y="60"/>
                    <a:pt x="10" y="71"/>
                  </a:cubicBezTo>
                  <a:cubicBezTo>
                    <a:pt x="10" y="82"/>
                    <a:pt x="13" y="92"/>
                    <a:pt x="18" y="100"/>
                  </a:cubicBezTo>
                  <a:cubicBezTo>
                    <a:pt x="23" y="108"/>
                    <a:pt x="30" y="114"/>
                    <a:pt x="39" y="118"/>
                  </a:cubicBezTo>
                  <a:cubicBezTo>
                    <a:pt x="49" y="122"/>
                    <a:pt x="59" y="124"/>
                    <a:pt x="71" y="124"/>
                  </a:cubicBezTo>
                  <a:cubicBezTo>
                    <a:pt x="83" y="124"/>
                    <a:pt x="93" y="122"/>
                    <a:pt x="101" y="118"/>
                  </a:cubicBezTo>
                  <a:cubicBezTo>
                    <a:pt x="109" y="114"/>
                    <a:pt x="116" y="109"/>
                    <a:pt x="120" y="103"/>
                  </a:cubicBezTo>
                  <a:cubicBezTo>
                    <a:pt x="132" y="103"/>
                    <a:pt x="132" y="103"/>
                    <a:pt x="132" y="103"/>
                  </a:cubicBezTo>
                  <a:cubicBezTo>
                    <a:pt x="130" y="108"/>
                    <a:pt x="126" y="113"/>
                    <a:pt x="120" y="118"/>
                  </a:cubicBezTo>
                  <a:cubicBezTo>
                    <a:pt x="115" y="123"/>
                    <a:pt x="108" y="127"/>
                    <a:pt x="100" y="130"/>
                  </a:cubicBezTo>
                  <a:cubicBezTo>
                    <a:pt x="92" y="133"/>
                    <a:pt x="82" y="135"/>
                    <a:pt x="71" y="135"/>
                  </a:cubicBezTo>
                  <a:cubicBezTo>
                    <a:pt x="61" y="135"/>
                    <a:pt x="51" y="133"/>
                    <a:pt x="42" y="131"/>
                  </a:cubicBezTo>
                  <a:cubicBezTo>
                    <a:pt x="33" y="128"/>
                    <a:pt x="26" y="124"/>
                    <a:pt x="20" y="119"/>
                  </a:cubicBezTo>
                  <a:cubicBezTo>
                    <a:pt x="14" y="113"/>
                    <a:pt x="9" y="107"/>
                    <a:pt x="6" y="100"/>
                  </a:cubicBezTo>
                  <a:cubicBezTo>
                    <a:pt x="2" y="91"/>
                    <a:pt x="0" y="82"/>
                    <a:pt x="0" y="72"/>
                  </a:cubicBezTo>
                  <a:cubicBezTo>
                    <a:pt x="0" y="60"/>
                    <a:pt x="2" y="50"/>
                    <a:pt x="7" y="39"/>
                  </a:cubicBezTo>
                  <a:cubicBezTo>
                    <a:pt x="13" y="27"/>
                    <a:pt x="21" y="17"/>
                    <a:pt x="31" y="10"/>
                  </a:cubicBezTo>
                  <a:cubicBezTo>
                    <a:pt x="42" y="4"/>
                    <a:pt x="54" y="0"/>
                    <a:pt x="69" y="0"/>
                  </a:cubicBezTo>
                  <a:cubicBezTo>
                    <a:pt x="81" y="0"/>
                    <a:pt x="91" y="3"/>
                    <a:pt x="100" y="7"/>
                  </a:cubicBezTo>
                  <a:cubicBezTo>
                    <a:pt x="110" y="12"/>
                    <a:pt x="117" y="19"/>
                    <a:pt x="122" y="29"/>
                  </a:cubicBezTo>
                  <a:cubicBezTo>
                    <a:pt x="127" y="37"/>
                    <a:pt x="129" y="45"/>
                    <a:pt x="129" y="55"/>
                  </a:cubicBezTo>
                  <a:cubicBezTo>
                    <a:pt x="129" y="68"/>
                    <a:pt x="124" y="80"/>
                    <a:pt x="115" y="91"/>
                  </a:cubicBezTo>
                  <a:cubicBezTo>
                    <a:pt x="106" y="100"/>
                    <a:pt x="97" y="105"/>
                    <a:pt x="87" y="105"/>
                  </a:cubicBezTo>
                  <a:cubicBezTo>
                    <a:pt x="84" y="105"/>
                    <a:pt x="81" y="104"/>
                    <a:pt x="79" y="103"/>
                  </a:cubicBezTo>
                  <a:cubicBezTo>
                    <a:pt x="77" y="102"/>
                    <a:pt x="75" y="101"/>
                    <a:pt x="75" y="99"/>
                  </a:cubicBezTo>
                  <a:cubicBezTo>
                    <a:pt x="74" y="98"/>
                    <a:pt x="74" y="96"/>
                    <a:pt x="74" y="93"/>
                  </a:cubicBezTo>
                  <a:close/>
                  <a:moveTo>
                    <a:pt x="40" y="74"/>
                  </a:moveTo>
                  <a:cubicBezTo>
                    <a:pt x="40" y="80"/>
                    <a:pt x="41" y="85"/>
                    <a:pt x="44" y="89"/>
                  </a:cubicBezTo>
                  <a:cubicBezTo>
                    <a:pt x="47" y="92"/>
                    <a:pt x="51" y="94"/>
                    <a:pt x="55" y="94"/>
                  </a:cubicBezTo>
                  <a:cubicBezTo>
                    <a:pt x="57" y="94"/>
                    <a:pt x="60" y="93"/>
                    <a:pt x="63" y="92"/>
                  </a:cubicBezTo>
                  <a:cubicBezTo>
                    <a:pt x="66" y="90"/>
                    <a:pt x="69" y="88"/>
                    <a:pt x="71" y="85"/>
                  </a:cubicBezTo>
                  <a:cubicBezTo>
                    <a:pt x="74" y="82"/>
                    <a:pt x="76" y="78"/>
                    <a:pt x="78" y="73"/>
                  </a:cubicBezTo>
                  <a:cubicBezTo>
                    <a:pt x="79" y="68"/>
                    <a:pt x="80" y="64"/>
                    <a:pt x="80" y="59"/>
                  </a:cubicBezTo>
                  <a:cubicBezTo>
                    <a:pt x="80" y="53"/>
                    <a:pt x="79" y="48"/>
                    <a:pt x="75" y="44"/>
                  </a:cubicBezTo>
                  <a:cubicBezTo>
                    <a:pt x="72" y="41"/>
                    <a:pt x="68" y="39"/>
                    <a:pt x="64" y="39"/>
                  </a:cubicBezTo>
                  <a:cubicBezTo>
                    <a:pt x="61" y="39"/>
                    <a:pt x="58" y="40"/>
                    <a:pt x="56" y="41"/>
                  </a:cubicBezTo>
                  <a:cubicBezTo>
                    <a:pt x="53" y="43"/>
                    <a:pt x="50" y="45"/>
                    <a:pt x="48" y="49"/>
                  </a:cubicBezTo>
                  <a:cubicBezTo>
                    <a:pt x="45" y="52"/>
                    <a:pt x="43" y="56"/>
                    <a:pt x="42" y="61"/>
                  </a:cubicBezTo>
                  <a:cubicBezTo>
                    <a:pt x="41" y="65"/>
                    <a:pt x="40" y="70"/>
                    <a:pt x="40" y="74"/>
                  </a:cubicBezTo>
                  <a:close/>
                  <a:moveTo>
                    <a:pt x="40" y="74"/>
                  </a:moveTo>
                  <a:cubicBezTo>
                    <a:pt x="40" y="74"/>
                    <a:pt x="40" y="74"/>
                    <a:pt x="40" y="74"/>
                  </a:cubicBezTo>
                </a:path>
              </a:pathLst>
            </a:custGeom>
            <a:solidFill>
              <a:srgbClr val="FDC2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642"/>
            <p:cNvSpPr>
              <a:spLocks noChangeArrowheads="1"/>
            </p:cNvSpPr>
            <p:nvPr/>
          </p:nvSpPr>
          <p:spPr bwMode="auto">
            <a:xfrm>
              <a:off x="5781675" y="5527675"/>
              <a:ext cx="133350" cy="214313"/>
            </a:xfrm>
            <a:prstGeom prst="rect">
              <a:avLst/>
            </a:prstGeom>
            <a:solidFill>
              <a:srgbClr val="2D41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643"/>
            <p:cNvSpPr>
              <a:spLocks noChangeArrowheads="1"/>
            </p:cNvSpPr>
            <p:nvPr/>
          </p:nvSpPr>
          <p:spPr bwMode="auto">
            <a:xfrm>
              <a:off x="5781675" y="5527675"/>
              <a:ext cx="66675" cy="214313"/>
            </a:xfrm>
            <a:prstGeom prst="rect">
              <a:avLst/>
            </a:prstGeom>
            <a:solidFill>
              <a:srgbClr val="1A7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 name="Freeform 644"/>
            <p:cNvSpPr>
              <a:spLocks noEditPoints="1"/>
            </p:cNvSpPr>
            <p:nvPr/>
          </p:nvSpPr>
          <p:spPr bwMode="auto">
            <a:xfrm>
              <a:off x="5434013" y="4832350"/>
              <a:ext cx="830263" cy="708025"/>
            </a:xfrm>
            <a:custGeom>
              <a:avLst/>
              <a:gdLst>
                <a:gd name="T0" fmla="*/ 452 w 523"/>
                <a:gd name="T1" fmla="*/ 445 h 445"/>
                <a:gd name="T2" fmla="*/ 70 w 523"/>
                <a:gd name="T3" fmla="*/ 445 h 445"/>
                <a:gd name="T4" fmla="*/ 0 w 523"/>
                <a:gd name="T5" fmla="*/ 375 h 445"/>
                <a:gd name="T6" fmla="*/ 0 w 523"/>
                <a:gd name="T7" fmla="*/ 71 h 445"/>
                <a:gd name="T8" fmla="*/ 70 w 523"/>
                <a:gd name="T9" fmla="*/ 0 h 445"/>
                <a:gd name="T10" fmla="*/ 452 w 523"/>
                <a:gd name="T11" fmla="*/ 0 h 445"/>
                <a:gd name="T12" fmla="*/ 523 w 523"/>
                <a:gd name="T13" fmla="*/ 71 h 445"/>
                <a:gd name="T14" fmla="*/ 523 w 523"/>
                <a:gd name="T15" fmla="*/ 375 h 445"/>
                <a:gd name="T16" fmla="*/ 452 w 523"/>
                <a:gd name="T17" fmla="*/ 445 h 445"/>
                <a:gd name="T18" fmla="*/ 70 w 523"/>
                <a:gd name="T19" fmla="*/ 33 h 445"/>
                <a:gd name="T20" fmla="*/ 33 w 523"/>
                <a:gd name="T21" fmla="*/ 71 h 445"/>
                <a:gd name="T22" fmla="*/ 33 w 523"/>
                <a:gd name="T23" fmla="*/ 375 h 445"/>
                <a:gd name="T24" fmla="*/ 70 w 523"/>
                <a:gd name="T25" fmla="*/ 412 h 445"/>
                <a:gd name="T26" fmla="*/ 452 w 523"/>
                <a:gd name="T27" fmla="*/ 412 h 445"/>
                <a:gd name="T28" fmla="*/ 490 w 523"/>
                <a:gd name="T29" fmla="*/ 375 h 445"/>
                <a:gd name="T30" fmla="*/ 490 w 523"/>
                <a:gd name="T31" fmla="*/ 71 h 445"/>
                <a:gd name="T32" fmla="*/ 452 w 523"/>
                <a:gd name="T33" fmla="*/ 33 h 445"/>
                <a:gd name="T34" fmla="*/ 70 w 523"/>
                <a:gd name="T35" fmla="*/ 33 h 445"/>
                <a:gd name="T36" fmla="*/ 70 w 523"/>
                <a:gd name="T37" fmla="*/ 33 h 445"/>
                <a:gd name="T38" fmla="*/ 70 w 523"/>
                <a:gd name="T39" fmla="*/ 3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3" h="445">
                  <a:moveTo>
                    <a:pt x="452" y="445"/>
                  </a:moveTo>
                  <a:cubicBezTo>
                    <a:pt x="70" y="445"/>
                    <a:pt x="70" y="445"/>
                    <a:pt x="70" y="445"/>
                  </a:cubicBezTo>
                  <a:cubicBezTo>
                    <a:pt x="31" y="445"/>
                    <a:pt x="0" y="414"/>
                    <a:pt x="0" y="375"/>
                  </a:cubicBezTo>
                  <a:cubicBezTo>
                    <a:pt x="0" y="71"/>
                    <a:pt x="0" y="71"/>
                    <a:pt x="0" y="71"/>
                  </a:cubicBezTo>
                  <a:cubicBezTo>
                    <a:pt x="0" y="32"/>
                    <a:pt x="31" y="0"/>
                    <a:pt x="70" y="0"/>
                  </a:cubicBezTo>
                  <a:cubicBezTo>
                    <a:pt x="452" y="0"/>
                    <a:pt x="452" y="0"/>
                    <a:pt x="452" y="0"/>
                  </a:cubicBezTo>
                  <a:cubicBezTo>
                    <a:pt x="491" y="0"/>
                    <a:pt x="523" y="32"/>
                    <a:pt x="523" y="71"/>
                  </a:cubicBezTo>
                  <a:cubicBezTo>
                    <a:pt x="523" y="375"/>
                    <a:pt x="523" y="375"/>
                    <a:pt x="523" y="375"/>
                  </a:cubicBezTo>
                  <a:cubicBezTo>
                    <a:pt x="523" y="414"/>
                    <a:pt x="491" y="445"/>
                    <a:pt x="452" y="445"/>
                  </a:cubicBezTo>
                  <a:close/>
                  <a:moveTo>
                    <a:pt x="70" y="33"/>
                  </a:moveTo>
                  <a:cubicBezTo>
                    <a:pt x="50" y="33"/>
                    <a:pt x="33" y="50"/>
                    <a:pt x="33" y="71"/>
                  </a:cubicBezTo>
                  <a:cubicBezTo>
                    <a:pt x="33" y="375"/>
                    <a:pt x="33" y="375"/>
                    <a:pt x="33" y="375"/>
                  </a:cubicBezTo>
                  <a:cubicBezTo>
                    <a:pt x="33" y="395"/>
                    <a:pt x="50" y="412"/>
                    <a:pt x="70" y="412"/>
                  </a:cubicBezTo>
                  <a:cubicBezTo>
                    <a:pt x="452" y="412"/>
                    <a:pt x="452" y="412"/>
                    <a:pt x="452" y="412"/>
                  </a:cubicBezTo>
                  <a:cubicBezTo>
                    <a:pt x="473" y="412"/>
                    <a:pt x="490" y="395"/>
                    <a:pt x="490" y="375"/>
                  </a:cubicBezTo>
                  <a:cubicBezTo>
                    <a:pt x="490" y="71"/>
                    <a:pt x="490" y="71"/>
                    <a:pt x="490" y="71"/>
                  </a:cubicBezTo>
                  <a:cubicBezTo>
                    <a:pt x="490" y="50"/>
                    <a:pt x="473" y="33"/>
                    <a:pt x="452" y="33"/>
                  </a:cubicBezTo>
                  <a:lnTo>
                    <a:pt x="70" y="33"/>
                  </a:lnTo>
                  <a:close/>
                  <a:moveTo>
                    <a:pt x="70" y="33"/>
                  </a:moveTo>
                  <a:cubicBezTo>
                    <a:pt x="70" y="33"/>
                    <a:pt x="70" y="33"/>
                    <a:pt x="70" y="33"/>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645"/>
            <p:cNvSpPr>
              <a:spLocks noEditPoints="1"/>
            </p:cNvSpPr>
            <p:nvPr/>
          </p:nvSpPr>
          <p:spPr bwMode="auto">
            <a:xfrm>
              <a:off x="5567363" y="4287838"/>
              <a:ext cx="563563" cy="1173163"/>
            </a:xfrm>
            <a:custGeom>
              <a:avLst/>
              <a:gdLst>
                <a:gd name="T0" fmla="*/ 177 w 355"/>
                <a:gd name="T1" fmla="*/ 738 h 738"/>
                <a:gd name="T2" fmla="*/ 0 w 355"/>
                <a:gd name="T3" fmla="*/ 561 h 738"/>
                <a:gd name="T4" fmla="*/ 0 w 355"/>
                <a:gd name="T5" fmla="*/ 178 h 738"/>
                <a:gd name="T6" fmla="*/ 177 w 355"/>
                <a:gd name="T7" fmla="*/ 0 h 738"/>
                <a:gd name="T8" fmla="*/ 355 w 355"/>
                <a:gd name="T9" fmla="*/ 178 h 738"/>
                <a:gd name="T10" fmla="*/ 355 w 355"/>
                <a:gd name="T11" fmla="*/ 561 h 738"/>
                <a:gd name="T12" fmla="*/ 177 w 355"/>
                <a:gd name="T13" fmla="*/ 738 h 738"/>
                <a:gd name="T14" fmla="*/ 177 w 355"/>
                <a:gd name="T15" fmla="*/ 738 h 738"/>
                <a:gd name="T16" fmla="*/ 177 w 355"/>
                <a:gd name="T17"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738">
                  <a:moveTo>
                    <a:pt x="177" y="738"/>
                  </a:moveTo>
                  <a:cubicBezTo>
                    <a:pt x="80" y="738"/>
                    <a:pt x="0" y="659"/>
                    <a:pt x="0" y="561"/>
                  </a:cubicBezTo>
                  <a:cubicBezTo>
                    <a:pt x="0" y="178"/>
                    <a:pt x="0" y="178"/>
                    <a:pt x="0" y="178"/>
                  </a:cubicBezTo>
                  <a:cubicBezTo>
                    <a:pt x="0" y="80"/>
                    <a:pt x="80" y="0"/>
                    <a:pt x="177" y="0"/>
                  </a:cubicBezTo>
                  <a:cubicBezTo>
                    <a:pt x="275" y="0"/>
                    <a:pt x="355" y="80"/>
                    <a:pt x="355" y="178"/>
                  </a:cubicBezTo>
                  <a:cubicBezTo>
                    <a:pt x="355" y="561"/>
                    <a:pt x="355" y="561"/>
                    <a:pt x="355" y="561"/>
                  </a:cubicBezTo>
                  <a:cubicBezTo>
                    <a:pt x="355" y="659"/>
                    <a:pt x="275" y="738"/>
                    <a:pt x="177" y="738"/>
                  </a:cubicBezTo>
                  <a:close/>
                  <a:moveTo>
                    <a:pt x="177" y="738"/>
                  </a:moveTo>
                  <a:cubicBezTo>
                    <a:pt x="177" y="738"/>
                    <a:pt x="177" y="738"/>
                    <a:pt x="177" y="738"/>
                  </a:cubicBezTo>
                </a:path>
              </a:pathLst>
            </a:custGeom>
            <a:solidFill>
              <a:srgbClr val="1C50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646"/>
            <p:cNvSpPr>
              <a:spLocks noEditPoints="1"/>
            </p:cNvSpPr>
            <p:nvPr/>
          </p:nvSpPr>
          <p:spPr bwMode="auto">
            <a:xfrm>
              <a:off x="5848350" y="4289425"/>
              <a:ext cx="282575" cy="1171575"/>
            </a:xfrm>
            <a:custGeom>
              <a:avLst/>
              <a:gdLst>
                <a:gd name="T0" fmla="*/ 0 w 178"/>
                <a:gd name="T1" fmla="*/ 0 h 737"/>
                <a:gd name="T2" fmla="*/ 0 w 178"/>
                <a:gd name="T3" fmla="*/ 737 h 737"/>
                <a:gd name="T4" fmla="*/ 178 w 178"/>
                <a:gd name="T5" fmla="*/ 560 h 737"/>
                <a:gd name="T6" fmla="*/ 178 w 178"/>
                <a:gd name="T7" fmla="*/ 177 h 737"/>
                <a:gd name="T8" fmla="*/ 0 w 178"/>
                <a:gd name="T9" fmla="*/ 0 h 737"/>
                <a:gd name="T10" fmla="*/ 0 w 178"/>
                <a:gd name="T11" fmla="*/ 0 h 737"/>
                <a:gd name="T12" fmla="*/ 0 w 178"/>
                <a:gd name="T13" fmla="*/ 0 h 737"/>
              </a:gdLst>
              <a:ahLst/>
              <a:cxnLst>
                <a:cxn ang="0">
                  <a:pos x="T0" y="T1"/>
                </a:cxn>
                <a:cxn ang="0">
                  <a:pos x="T2" y="T3"/>
                </a:cxn>
                <a:cxn ang="0">
                  <a:pos x="T4" y="T5"/>
                </a:cxn>
                <a:cxn ang="0">
                  <a:pos x="T6" y="T7"/>
                </a:cxn>
                <a:cxn ang="0">
                  <a:pos x="T8" y="T9"/>
                </a:cxn>
                <a:cxn ang="0">
                  <a:pos x="T10" y="T11"/>
                </a:cxn>
                <a:cxn ang="0">
                  <a:pos x="T12" y="T13"/>
                </a:cxn>
              </a:cxnLst>
              <a:rect l="0" t="0" r="r" b="b"/>
              <a:pathLst>
                <a:path w="178" h="737">
                  <a:moveTo>
                    <a:pt x="0" y="0"/>
                  </a:moveTo>
                  <a:cubicBezTo>
                    <a:pt x="0" y="737"/>
                    <a:pt x="0" y="737"/>
                    <a:pt x="0" y="737"/>
                  </a:cubicBezTo>
                  <a:cubicBezTo>
                    <a:pt x="98" y="737"/>
                    <a:pt x="178" y="658"/>
                    <a:pt x="178" y="560"/>
                  </a:cubicBezTo>
                  <a:cubicBezTo>
                    <a:pt x="178" y="177"/>
                    <a:pt x="178" y="177"/>
                    <a:pt x="178" y="177"/>
                  </a:cubicBezTo>
                  <a:cubicBezTo>
                    <a:pt x="178" y="79"/>
                    <a:pt x="98" y="0"/>
                    <a:pt x="0" y="0"/>
                  </a:cubicBezTo>
                  <a:close/>
                  <a:moveTo>
                    <a:pt x="0" y="0"/>
                  </a:moveTo>
                  <a:cubicBezTo>
                    <a:pt x="0" y="0"/>
                    <a:pt x="0" y="0"/>
                    <a:pt x="0" y="0"/>
                  </a:cubicBezTo>
                </a:path>
              </a:pathLst>
            </a:custGeom>
            <a:solidFill>
              <a:srgbClr val="1C50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47"/>
            <p:cNvSpPr>
              <a:spLocks noEditPoints="1"/>
            </p:cNvSpPr>
            <p:nvPr/>
          </p:nvSpPr>
          <p:spPr bwMode="auto">
            <a:xfrm>
              <a:off x="5599113" y="4562475"/>
              <a:ext cx="34925" cy="38100"/>
            </a:xfrm>
            <a:custGeom>
              <a:avLst/>
              <a:gdLst>
                <a:gd name="T0" fmla="*/ 0 w 22"/>
                <a:gd name="T1" fmla="*/ 12 h 24"/>
                <a:gd name="T2" fmla="*/ 5 w 22"/>
                <a:gd name="T3" fmla="*/ 22 h 24"/>
                <a:gd name="T4" fmla="*/ 17 w 22"/>
                <a:gd name="T5" fmla="*/ 22 h 24"/>
                <a:gd name="T6" fmla="*/ 22 w 22"/>
                <a:gd name="T7" fmla="*/ 12 h 24"/>
                <a:gd name="T8" fmla="*/ 17 w 22"/>
                <a:gd name="T9" fmla="*/ 2 h 24"/>
                <a:gd name="T10" fmla="*/ 5 w 22"/>
                <a:gd name="T11" fmla="*/ 2 h 24"/>
                <a:gd name="T12" fmla="*/ 0 w 22"/>
                <a:gd name="T13" fmla="*/ 12 h 24"/>
                <a:gd name="T14" fmla="*/ 0 w 22"/>
                <a:gd name="T15" fmla="*/ 12 h 24"/>
                <a:gd name="T16" fmla="*/ 0 w 22"/>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12"/>
                  </a:moveTo>
                  <a:cubicBezTo>
                    <a:pt x="0" y="16"/>
                    <a:pt x="2" y="20"/>
                    <a:pt x="5" y="22"/>
                  </a:cubicBezTo>
                  <a:cubicBezTo>
                    <a:pt x="9" y="24"/>
                    <a:pt x="13" y="24"/>
                    <a:pt x="17" y="22"/>
                  </a:cubicBezTo>
                  <a:cubicBezTo>
                    <a:pt x="20" y="20"/>
                    <a:pt x="22" y="16"/>
                    <a:pt x="22" y="12"/>
                  </a:cubicBezTo>
                  <a:cubicBezTo>
                    <a:pt x="22" y="8"/>
                    <a:pt x="20" y="4"/>
                    <a:pt x="17"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648"/>
            <p:cNvSpPr>
              <a:spLocks noEditPoints="1"/>
            </p:cNvSpPr>
            <p:nvPr/>
          </p:nvSpPr>
          <p:spPr bwMode="auto">
            <a:xfrm>
              <a:off x="5665788" y="4562475"/>
              <a:ext cx="34925" cy="38100"/>
            </a:xfrm>
            <a:custGeom>
              <a:avLst/>
              <a:gdLst>
                <a:gd name="T0" fmla="*/ 0 w 22"/>
                <a:gd name="T1" fmla="*/ 12 h 24"/>
                <a:gd name="T2" fmla="*/ 5 w 22"/>
                <a:gd name="T3" fmla="*/ 22 h 24"/>
                <a:gd name="T4" fmla="*/ 16 w 22"/>
                <a:gd name="T5" fmla="*/ 22 h 24"/>
                <a:gd name="T6" fmla="*/ 22 w 22"/>
                <a:gd name="T7" fmla="*/ 12 h 24"/>
                <a:gd name="T8" fmla="*/ 16 w 22"/>
                <a:gd name="T9" fmla="*/ 2 h 24"/>
                <a:gd name="T10" fmla="*/ 5 w 22"/>
                <a:gd name="T11" fmla="*/ 2 h 24"/>
                <a:gd name="T12" fmla="*/ 0 w 22"/>
                <a:gd name="T13" fmla="*/ 12 h 24"/>
                <a:gd name="T14" fmla="*/ 0 w 22"/>
                <a:gd name="T15" fmla="*/ 12 h 24"/>
                <a:gd name="T16" fmla="*/ 0 w 22"/>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12"/>
                  </a:moveTo>
                  <a:cubicBezTo>
                    <a:pt x="0" y="16"/>
                    <a:pt x="2" y="20"/>
                    <a:pt x="5" y="22"/>
                  </a:cubicBezTo>
                  <a:cubicBezTo>
                    <a:pt x="9" y="24"/>
                    <a:pt x="13" y="24"/>
                    <a:pt x="16" y="22"/>
                  </a:cubicBezTo>
                  <a:cubicBezTo>
                    <a:pt x="20" y="20"/>
                    <a:pt x="22" y="16"/>
                    <a:pt x="22" y="12"/>
                  </a:cubicBezTo>
                  <a:cubicBezTo>
                    <a:pt x="22" y="8"/>
                    <a:pt x="20" y="4"/>
                    <a:pt x="16"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649"/>
            <p:cNvSpPr>
              <a:spLocks noEditPoints="1"/>
            </p:cNvSpPr>
            <p:nvPr/>
          </p:nvSpPr>
          <p:spPr bwMode="auto">
            <a:xfrm>
              <a:off x="5730875" y="4562475"/>
              <a:ext cx="36513" cy="38100"/>
            </a:xfrm>
            <a:custGeom>
              <a:avLst/>
              <a:gdLst>
                <a:gd name="T0" fmla="*/ 0 w 23"/>
                <a:gd name="T1" fmla="*/ 12 h 24"/>
                <a:gd name="T2" fmla="*/ 6 w 23"/>
                <a:gd name="T3" fmla="*/ 22 h 24"/>
                <a:gd name="T4" fmla="*/ 17 w 23"/>
                <a:gd name="T5" fmla="*/ 22 h 24"/>
                <a:gd name="T6" fmla="*/ 23 w 23"/>
                <a:gd name="T7" fmla="*/ 12 h 24"/>
                <a:gd name="T8" fmla="*/ 17 w 23"/>
                <a:gd name="T9" fmla="*/ 2 h 24"/>
                <a:gd name="T10" fmla="*/ 6 w 23"/>
                <a:gd name="T11" fmla="*/ 2 h 24"/>
                <a:gd name="T12" fmla="*/ 0 w 23"/>
                <a:gd name="T13" fmla="*/ 12 h 24"/>
                <a:gd name="T14" fmla="*/ 0 w 23"/>
                <a:gd name="T15" fmla="*/ 12 h 24"/>
                <a:gd name="T16" fmla="*/ 0 w 23"/>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0" y="12"/>
                  </a:moveTo>
                  <a:cubicBezTo>
                    <a:pt x="0" y="16"/>
                    <a:pt x="3" y="20"/>
                    <a:pt x="6" y="22"/>
                  </a:cubicBezTo>
                  <a:cubicBezTo>
                    <a:pt x="9" y="24"/>
                    <a:pt x="14" y="24"/>
                    <a:pt x="17" y="22"/>
                  </a:cubicBezTo>
                  <a:cubicBezTo>
                    <a:pt x="21" y="20"/>
                    <a:pt x="23" y="16"/>
                    <a:pt x="23" y="12"/>
                  </a:cubicBezTo>
                  <a:cubicBezTo>
                    <a:pt x="23" y="8"/>
                    <a:pt x="21" y="4"/>
                    <a:pt x="17" y="2"/>
                  </a:cubicBezTo>
                  <a:cubicBezTo>
                    <a:pt x="14" y="0"/>
                    <a:pt x="9" y="0"/>
                    <a:pt x="6" y="2"/>
                  </a:cubicBezTo>
                  <a:cubicBezTo>
                    <a:pt x="3"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650"/>
            <p:cNvSpPr>
              <a:spLocks noEditPoints="1"/>
            </p:cNvSpPr>
            <p:nvPr/>
          </p:nvSpPr>
          <p:spPr bwMode="auto">
            <a:xfrm>
              <a:off x="5797550" y="4562475"/>
              <a:ext cx="36513" cy="38100"/>
            </a:xfrm>
            <a:custGeom>
              <a:avLst/>
              <a:gdLst>
                <a:gd name="T0" fmla="*/ 0 w 23"/>
                <a:gd name="T1" fmla="*/ 12 h 24"/>
                <a:gd name="T2" fmla="*/ 6 w 23"/>
                <a:gd name="T3" fmla="*/ 22 h 24"/>
                <a:gd name="T4" fmla="*/ 17 w 23"/>
                <a:gd name="T5" fmla="*/ 22 h 24"/>
                <a:gd name="T6" fmla="*/ 23 w 23"/>
                <a:gd name="T7" fmla="*/ 12 h 24"/>
                <a:gd name="T8" fmla="*/ 17 w 23"/>
                <a:gd name="T9" fmla="*/ 2 h 24"/>
                <a:gd name="T10" fmla="*/ 6 w 23"/>
                <a:gd name="T11" fmla="*/ 2 h 24"/>
                <a:gd name="T12" fmla="*/ 0 w 23"/>
                <a:gd name="T13" fmla="*/ 12 h 24"/>
                <a:gd name="T14" fmla="*/ 0 w 23"/>
                <a:gd name="T15" fmla="*/ 12 h 24"/>
                <a:gd name="T16" fmla="*/ 0 w 23"/>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0" y="12"/>
                  </a:moveTo>
                  <a:cubicBezTo>
                    <a:pt x="0" y="16"/>
                    <a:pt x="2" y="20"/>
                    <a:pt x="6" y="22"/>
                  </a:cubicBezTo>
                  <a:cubicBezTo>
                    <a:pt x="9" y="24"/>
                    <a:pt x="14" y="24"/>
                    <a:pt x="17" y="22"/>
                  </a:cubicBezTo>
                  <a:cubicBezTo>
                    <a:pt x="20" y="20"/>
                    <a:pt x="23" y="16"/>
                    <a:pt x="23" y="12"/>
                  </a:cubicBezTo>
                  <a:cubicBezTo>
                    <a:pt x="23" y="8"/>
                    <a:pt x="20" y="4"/>
                    <a:pt x="17" y="2"/>
                  </a:cubicBezTo>
                  <a:cubicBezTo>
                    <a:pt x="14"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651"/>
            <p:cNvSpPr>
              <a:spLocks noEditPoints="1"/>
            </p:cNvSpPr>
            <p:nvPr/>
          </p:nvSpPr>
          <p:spPr bwMode="auto">
            <a:xfrm>
              <a:off x="5864225" y="4564063"/>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652"/>
            <p:cNvSpPr>
              <a:spLocks noEditPoints="1"/>
            </p:cNvSpPr>
            <p:nvPr/>
          </p:nvSpPr>
          <p:spPr bwMode="auto">
            <a:xfrm>
              <a:off x="5930900" y="4564063"/>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653"/>
            <p:cNvSpPr>
              <a:spLocks noEditPoints="1"/>
            </p:cNvSpPr>
            <p:nvPr/>
          </p:nvSpPr>
          <p:spPr bwMode="auto">
            <a:xfrm>
              <a:off x="5997575" y="4564063"/>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654"/>
            <p:cNvSpPr>
              <a:spLocks noEditPoints="1"/>
            </p:cNvSpPr>
            <p:nvPr/>
          </p:nvSpPr>
          <p:spPr bwMode="auto">
            <a:xfrm>
              <a:off x="6062663" y="4564063"/>
              <a:ext cx="36513" cy="34925"/>
            </a:xfrm>
            <a:custGeom>
              <a:avLst/>
              <a:gdLst>
                <a:gd name="T0" fmla="*/ 0 w 23"/>
                <a:gd name="T1" fmla="*/ 11 h 22"/>
                <a:gd name="T2" fmla="*/ 12 w 23"/>
                <a:gd name="T3" fmla="*/ 22 h 22"/>
                <a:gd name="T4" fmla="*/ 23 w 23"/>
                <a:gd name="T5" fmla="*/ 11 h 22"/>
                <a:gd name="T6" fmla="*/ 12 w 23"/>
                <a:gd name="T7" fmla="*/ 0 h 22"/>
                <a:gd name="T8" fmla="*/ 0 w 23"/>
                <a:gd name="T9" fmla="*/ 11 h 22"/>
                <a:gd name="T10" fmla="*/ 0 w 23"/>
                <a:gd name="T11" fmla="*/ 11 h 22"/>
                <a:gd name="T12" fmla="*/ 0 w 23"/>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0" y="11"/>
                  </a:moveTo>
                  <a:cubicBezTo>
                    <a:pt x="0" y="17"/>
                    <a:pt x="5" y="22"/>
                    <a:pt x="12" y="22"/>
                  </a:cubicBezTo>
                  <a:cubicBezTo>
                    <a:pt x="18" y="22"/>
                    <a:pt x="23" y="17"/>
                    <a:pt x="23" y="11"/>
                  </a:cubicBezTo>
                  <a:cubicBezTo>
                    <a:pt x="23" y="5"/>
                    <a:pt x="18" y="0"/>
                    <a:pt x="12"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655"/>
            <p:cNvSpPr>
              <a:spLocks noEditPoints="1"/>
            </p:cNvSpPr>
            <p:nvPr/>
          </p:nvSpPr>
          <p:spPr bwMode="auto">
            <a:xfrm>
              <a:off x="5599113" y="4670425"/>
              <a:ext cx="34925" cy="36513"/>
            </a:xfrm>
            <a:custGeom>
              <a:avLst/>
              <a:gdLst>
                <a:gd name="T0" fmla="*/ 0 w 22"/>
                <a:gd name="T1" fmla="*/ 11 h 23"/>
                <a:gd name="T2" fmla="*/ 5 w 22"/>
                <a:gd name="T3" fmla="*/ 21 h 23"/>
                <a:gd name="T4" fmla="*/ 17 w 22"/>
                <a:gd name="T5" fmla="*/ 21 h 23"/>
                <a:gd name="T6" fmla="*/ 22 w 22"/>
                <a:gd name="T7" fmla="*/ 11 h 23"/>
                <a:gd name="T8" fmla="*/ 17 w 22"/>
                <a:gd name="T9" fmla="*/ 2 h 23"/>
                <a:gd name="T10" fmla="*/ 5 w 22"/>
                <a:gd name="T11" fmla="*/ 2 h 23"/>
                <a:gd name="T12" fmla="*/ 0 w 22"/>
                <a:gd name="T13" fmla="*/ 11 h 23"/>
                <a:gd name="T14" fmla="*/ 0 w 22"/>
                <a:gd name="T15" fmla="*/ 11 h 23"/>
                <a:gd name="T16" fmla="*/ 0 w 22"/>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1"/>
                  </a:moveTo>
                  <a:cubicBezTo>
                    <a:pt x="0" y="15"/>
                    <a:pt x="2" y="19"/>
                    <a:pt x="5" y="21"/>
                  </a:cubicBezTo>
                  <a:cubicBezTo>
                    <a:pt x="9" y="23"/>
                    <a:pt x="13" y="23"/>
                    <a:pt x="17" y="21"/>
                  </a:cubicBezTo>
                  <a:cubicBezTo>
                    <a:pt x="20" y="19"/>
                    <a:pt x="22" y="15"/>
                    <a:pt x="22" y="11"/>
                  </a:cubicBezTo>
                  <a:cubicBezTo>
                    <a:pt x="22" y="7"/>
                    <a:pt x="20" y="4"/>
                    <a:pt x="17" y="2"/>
                  </a:cubicBezTo>
                  <a:cubicBezTo>
                    <a:pt x="13" y="0"/>
                    <a:pt x="9" y="0"/>
                    <a:pt x="5" y="2"/>
                  </a:cubicBezTo>
                  <a:cubicBezTo>
                    <a:pt x="2" y="4"/>
                    <a:pt x="0" y="7"/>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656"/>
            <p:cNvSpPr>
              <a:spLocks noEditPoints="1"/>
            </p:cNvSpPr>
            <p:nvPr/>
          </p:nvSpPr>
          <p:spPr bwMode="auto">
            <a:xfrm>
              <a:off x="5665788" y="4670425"/>
              <a:ext cx="34925" cy="36513"/>
            </a:xfrm>
            <a:custGeom>
              <a:avLst/>
              <a:gdLst>
                <a:gd name="T0" fmla="*/ 0 w 22"/>
                <a:gd name="T1" fmla="*/ 11 h 23"/>
                <a:gd name="T2" fmla="*/ 5 w 22"/>
                <a:gd name="T3" fmla="*/ 21 h 23"/>
                <a:gd name="T4" fmla="*/ 16 w 22"/>
                <a:gd name="T5" fmla="*/ 21 h 23"/>
                <a:gd name="T6" fmla="*/ 22 w 22"/>
                <a:gd name="T7" fmla="*/ 11 h 23"/>
                <a:gd name="T8" fmla="*/ 16 w 22"/>
                <a:gd name="T9" fmla="*/ 2 h 23"/>
                <a:gd name="T10" fmla="*/ 5 w 22"/>
                <a:gd name="T11" fmla="*/ 2 h 23"/>
                <a:gd name="T12" fmla="*/ 0 w 22"/>
                <a:gd name="T13" fmla="*/ 11 h 23"/>
                <a:gd name="T14" fmla="*/ 0 w 22"/>
                <a:gd name="T15" fmla="*/ 11 h 23"/>
                <a:gd name="T16" fmla="*/ 0 w 22"/>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1"/>
                  </a:moveTo>
                  <a:cubicBezTo>
                    <a:pt x="0" y="15"/>
                    <a:pt x="2" y="19"/>
                    <a:pt x="5" y="21"/>
                  </a:cubicBezTo>
                  <a:cubicBezTo>
                    <a:pt x="9" y="23"/>
                    <a:pt x="13" y="23"/>
                    <a:pt x="16" y="21"/>
                  </a:cubicBezTo>
                  <a:cubicBezTo>
                    <a:pt x="20" y="19"/>
                    <a:pt x="22" y="15"/>
                    <a:pt x="22" y="11"/>
                  </a:cubicBezTo>
                  <a:cubicBezTo>
                    <a:pt x="22" y="7"/>
                    <a:pt x="20" y="4"/>
                    <a:pt x="16" y="2"/>
                  </a:cubicBezTo>
                  <a:cubicBezTo>
                    <a:pt x="13" y="0"/>
                    <a:pt x="9" y="0"/>
                    <a:pt x="5" y="2"/>
                  </a:cubicBezTo>
                  <a:cubicBezTo>
                    <a:pt x="2" y="4"/>
                    <a:pt x="0" y="7"/>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657"/>
            <p:cNvSpPr>
              <a:spLocks noEditPoints="1"/>
            </p:cNvSpPr>
            <p:nvPr/>
          </p:nvSpPr>
          <p:spPr bwMode="auto">
            <a:xfrm>
              <a:off x="5730875" y="4670425"/>
              <a:ext cx="36513" cy="36513"/>
            </a:xfrm>
            <a:custGeom>
              <a:avLst/>
              <a:gdLst>
                <a:gd name="T0" fmla="*/ 0 w 23"/>
                <a:gd name="T1" fmla="*/ 11 h 23"/>
                <a:gd name="T2" fmla="*/ 6 w 23"/>
                <a:gd name="T3" fmla="*/ 21 h 23"/>
                <a:gd name="T4" fmla="*/ 17 w 23"/>
                <a:gd name="T5" fmla="*/ 21 h 23"/>
                <a:gd name="T6" fmla="*/ 23 w 23"/>
                <a:gd name="T7" fmla="*/ 11 h 23"/>
                <a:gd name="T8" fmla="*/ 17 w 23"/>
                <a:gd name="T9" fmla="*/ 2 h 23"/>
                <a:gd name="T10" fmla="*/ 6 w 23"/>
                <a:gd name="T11" fmla="*/ 2 h 23"/>
                <a:gd name="T12" fmla="*/ 0 w 23"/>
                <a:gd name="T13" fmla="*/ 11 h 23"/>
                <a:gd name="T14" fmla="*/ 0 w 23"/>
                <a:gd name="T15" fmla="*/ 11 h 23"/>
                <a:gd name="T16" fmla="*/ 0 w 23"/>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1"/>
                  </a:moveTo>
                  <a:cubicBezTo>
                    <a:pt x="0" y="15"/>
                    <a:pt x="3" y="19"/>
                    <a:pt x="6" y="21"/>
                  </a:cubicBezTo>
                  <a:cubicBezTo>
                    <a:pt x="9" y="23"/>
                    <a:pt x="14" y="23"/>
                    <a:pt x="17" y="21"/>
                  </a:cubicBezTo>
                  <a:cubicBezTo>
                    <a:pt x="21" y="19"/>
                    <a:pt x="23" y="15"/>
                    <a:pt x="23" y="11"/>
                  </a:cubicBezTo>
                  <a:cubicBezTo>
                    <a:pt x="23" y="7"/>
                    <a:pt x="21" y="4"/>
                    <a:pt x="17" y="2"/>
                  </a:cubicBezTo>
                  <a:cubicBezTo>
                    <a:pt x="14" y="0"/>
                    <a:pt x="9" y="0"/>
                    <a:pt x="6" y="2"/>
                  </a:cubicBezTo>
                  <a:cubicBezTo>
                    <a:pt x="3" y="4"/>
                    <a:pt x="0" y="7"/>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658"/>
            <p:cNvSpPr>
              <a:spLocks noEditPoints="1"/>
            </p:cNvSpPr>
            <p:nvPr/>
          </p:nvSpPr>
          <p:spPr bwMode="auto">
            <a:xfrm>
              <a:off x="5797550" y="4670425"/>
              <a:ext cx="36513" cy="36513"/>
            </a:xfrm>
            <a:custGeom>
              <a:avLst/>
              <a:gdLst>
                <a:gd name="T0" fmla="*/ 0 w 23"/>
                <a:gd name="T1" fmla="*/ 11 h 23"/>
                <a:gd name="T2" fmla="*/ 6 w 23"/>
                <a:gd name="T3" fmla="*/ 21 h 23"/>
                <a:gd name="T4" fmla="*/ 17 w 23"/>
                <a:gd name="T5" fmla="*/ 21 h 23"/>
                <a:gd name="T6" fmla="*/ 23 w 23"/>
                <a:gd name="T7" fmla="*/ 11 h 23"/>
                <a:gd name="T8" fmla="*/ 17 w 23"/>
                <a:gd name="T9" fmla="*/ 2 h 23"/>
                <a:gd name="T10" fmla="*/ 6 w 23"/>
                <a:gd name="T11" fmla="*/ 2 h 23"/>
                <a:gd name="T12" fmla="*/ 0 w 23"/>
                <a:gd name="T13" fmla="*/ 11 h 23"/>
                <a:gd name="T14" fmla="*/ 0 w 23"/>
                <a:gd name="T15" fmla="*/ 11 h 23"/>
                <a:gd name="T16" fmla="*/ 0 w 23"/>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1"/>
                  </a:moveTo>
                  <a:cubicBezTo>
                    <a:pt x="0" y="15"/>
                    <a:pt x="2" y="19"/>
                    <a:pt x="6" y="21"/>
                  </a:cubicBezTo>
                  <a:cubicBezTo>
                    <a:pt x="9" y="23"/>
                    <a:pt x="14" y="23"/>
                    <a:pt x="17" y="21"/>
                  </a:cubicBezTo>
                  <a:cubicBezTo>
                    <a:pt x="20" y="19"/>
                    <a:pt x="23" y="15"/>
                    <a:pt x="23" y="11"/>
                  </a:cubicBezTo>
                  <a:cubicBezTo>
                    <a:pt x="23" y="7"/>
                    <a:pt x="20" y="4"/>
                    <a:pt x="17" y="2"/>
                  </a:cubicBezTo>
                  <a:cubicBezTo>
                    <a:pt x="14" y="0"/>
                    <a:pt x="9" y="0"/>
                    <a:pt x="6" y="2"/>
                  </a:cubicBezTo>
                  <a:cubicBezTo>
                    <a:pt x="2" y="4"/>
                    <a:pt x="0" y="7"/>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59"/>
            <p:cNvSpPr>
              <a:spLocks noEditPoints="1"/>
            </p:cNvSpPr>
            <p:nvPr/>
          </p:nvSpPr>
          <p:spPr bwMode="auto">
            <a:xfrm>
              <a:off x="5864225" y="4670425"/>
              <a:ext cx="34925" cy="36513"/>
            </a:xfrm>
            <a:custGeom>
              <a:avLst/>
              <a:gdLst>
                <a:gd name="T0" fmla="*/ 0 w 22"/>
                <a:gd name="T1" fmla="*/ 11 h 23"/>
                <a:gd name="T2" fmla="*/ 11 w 22"/>
                <a:gd name="T3" fmla="*/ 23 h 23"/>
                <a:gd name="T4" fmla="*/ 22 w 22"/>
                <a:gd name="T5" fmla="*/ 11 h 23"/>
                <a:gd name="T6" fmla="*/ 11 w 22"/>
                <a:gd name="T7" fmla="*/ 0 h 23"/>
                <a:gd name="T8" fmla="*/ 0 w 22"/>
                <a:gd name="T9" fmla="*/ 11 h 23"/>
                <a:gd name="T10" fmla="*/ 0 w 22"/>
                <a:gd name="T11" fmla="*/ 11 h 23"/>
                <a:gd name="T12" fmla="*/ 0 w 22"/>
                <a:gd name="T13" fmla="*/ 11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1"/>
                  </a:moveTo>
                  <a:cubicBezTo>
                    <a:pt x="0" y="18"/>
                    <a:pt x="5" y="23"/>
                    <a:pt x="11" y="23"/>
                  </a:cubicBezTo>
                  <a:cubicBezTo>
                    <a:pt x="17" y="23"/>
                    <a:pt x="22" y="18"/>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660"/>
            <p:cNvSpPr>
              <a:spLocks noEditPoints="1"/>
            </p:cNvSpPr>
            <p:nvPr/>
          </p:nvSpPr>
          <p:spPr bwMode="auto">
            <a:xfrm>
              <a:off x="5930900" y="4670425"/>
              <a:ext cx="34925" cy="36513"/>
            </a:xfrm>
            <a:custGeom>
              <a:avLst/>
              <a:gdLst>
                <a:gd name="T0" fmla="*/ 0 w 22"/>
                <a:gd name="T1" fmla="*/ 11 h 23"/>
                <a:gd name="T2" fmla="*/ 11 w 22"/>
                <a:gd name="T3" fmla="*/ 23 h 23"/>
                <a:gd name="T4" fmla="*/ 22 w 22"/>
                <a:gd name="T5" fmla="*/ 11 h 23"/>
                <a:gd name="T6" fmla="*/ 11 w 22"/>
                <a:gd name="T7" fmla="*/ 0 h 23"/>
                <a:gd name="T8" fmla="*/ 0 w 22"/>
                <a:gd name="T9" fmla="*/ 11 h 23"/>
                <a:gd name="T10" fmla="*/ 0 w 22"/>
                <a:gd name="T11" fmla="*/ 11 h 23"/>
                <a:gd name="T12" fmla="*/ 0 w 22"/>
                <a:gd name="T13" fmla="*/ 11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1"/>
                  </a:moveTo>
                  <a:cubicBezTo>
                    <a:pt x="0" y="18"/>
                    <a:pt x="5" y="23"/>
                    <a:pt x="11" y="23"/>
                  </a:cubicBezTo>
                  <a:cubicBezTo>
                    <a:pt x="17" y="23"/>
                    <a:pt x="22" y="18"/>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661"/>
            <p:cNvSpPr>
              <a:spLocks noEditPoints="1"/>
            </p:cNvSpPr>
            <p:nvPr/>
          </p:nvSpPr>
          <p:spPr bwMode="auto">
            <a:xfrm>
              <a:off x="5997575" y="4670425"/>
              <a:ext cx="34925" cy="36513"/>
            </a:xfrm>
            <a:custGeom>
              <a:avLst/>
              <a:gdLst>
                <a:gd name="T0" fmla="*/ 0 w 22"/>
                <a:gd name="T1" fmla="*/ 11 h 23"/>
                <a:gd name="T2" fmla="*/ 11 w 22"/>
                <a:gd name="T3" fmla="*/ 23 h 23"/>
                <a:gd name="T4" fmla="*/ 22 w 22"/>
                <a:gd name="T5" fmla="*/ 11 h 23"/>
                <a:gd name="T6" fmla="*/ 11 w 22"/>
                <a:gd name="T7" fmla="*/ 0 h 23"/>
                <a:gd name="T8" fmla="*/ 0 w 22"/>
                <a:gd name="T9" fmla="*/ 11 h 23"/>
                <a:gd name="T10" fmla="*/ 0 w 22"/>
                <a:gd name="T11" fmla="*/ 11 h 23"/>
                <a:gd name="T12" fmla="*/ 0 w 22"/>
                <a:gd name="T13" fmla="*/ 11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1"/>
                  </a:moveTo>
                  <a:cubicBezTo>
                    <a:pt x="0" y="18"/>
                    <a:pt x="5" y="23"/>
                    <a:pt x="11" y="23"/>
                  </a:cubicBezTo>
                  <a:cubicBezTo>
                    <a:pt x="17" y="23"/>
                    <a:pt x="22" y="18"/>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662"/>
            <p:cNvSpPr>
              <a:spLocks noEditPoints="1"/>
            </p:cNvSpPr>
            <p:nvPr/>
          </p:nvSpPr>
          <p:spPr bwMode="auto">
            <a:xfrm>
              <a:off x="6062663" y="4670425"/>
              <a:ext cx="36513" cy="36513"/>
            </a:xfrm>
            <a:custGeom>
              <a:avLst/>
              <a:gdLst>
                <a:gd name="T0" fmla="*/ 0 w 23"/>
                <a:gd name="T1" fmla="*/ 11 h 23"/>
                <a:gd name="T2" fmla="*/ 12 w 23"/>
                <a:gd name="T3" fmla="*/ 23 h 23"/>
                <a:gd name="T4" fmla="*/ 23 w 23"/>
                <a:gd name="T5" fmla="*/ 11 h 23"/>
                <a:gd name="T6" fmla="*/ 12 w 23"/>
                <a:gd name="T7" fmla="*/ 0 h 23"/>
                <a:gd name="T8" fmla="*/ 0 w 23"/>
                <a:gd name="T9" fmla="*/ 11 h 23"/>
                <a:gd name="T10" fmla="*/ 0 w 23"/>
                <a:gd name="T11" fmla="*/ 11 h 23"/>
                <a:gd name="T12" fmla="*/ 0 w 23"/>
                <a:gd name="T13" fmla="*/ 11 h 23"/>
              </a:gdLst>
              <a:ahLst/>
              <a:cxnLst>
                <a:cxn ang="0">
                  <a:pos x="T0" y="T1"/>
                </a:cxn>
                <a:cxn ang="0">
                  <a:pos x="T2" y="T3"/>
                </a:cxn>
                <a:cxn ang="0">
                  <a:pos x="T4" y="T5"/>
                </a:cxn>
                <a:cxn ang="0">
                  <a:pos x="T6" y="T7"/>
                </a:cxn>
                <a:cxn ang="0">
                  <a:pos x="T8" y="T9"/>
                </a:cxn>
                <a:cxn ang="0">
                  <a:pos x="T10" y="T11"/>
                </a:cxn>
                <a:cxn ang="0">
                  <a:pos x="T12" y="T13"/>
                </a:cxn>
              </a:cxnLst>
              <a:rect l="0" t="0" r="r" b="b"/>
              <a:pathLst>
                <a:path w="23" h="23">
                  <a:moveTo>
                    <a:pt x="0" y="11"/>
                  </a:moveTo>
                  <a:cubicBezTo>
                    <a:pt x="0" y="18"/>
                    <a:pt x="5" y="23"/>
                    <a:pt x="12" y="23"/>
                  </a:cubicBezTo>
                  <a:cubicBezTo>
                    <a:pt x="18" y="23"/>
                    <a:pt x="23" y="18"/>
                    <a:pt x="23" y="11"/>
                  </a:cubicBezTo>
                  <a:cubicBezTo>
                    <a:pt x="23" y="5"/>
                    <a:pt x="18" y="0"/>
                    <a:pt x="12"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663"/>
            <p:cNvSpPr>
              <a:spLocks noEditPoints="1"/>
            </p:cNvSpPr>
            <p:nvPr/>
          </p:nvSpPr>
          <p:spPr bwMode="auto">
            <a:xfrm>
              <a:off x="5599113" y="4776788"/>
              <a:ext cx="34925" cy="36513"/>
            </a:xfrm>
            <a:custGeom>
              <a:avLst/>
              <a:gdLst>
                <a:gd name="T0" fmla="*/ 0 w 22"/>
                <a:gd name="T1" fmla="*/ 12 h 23"/>
                <a:gd name="T2" fmla="*/ 5 w 22"/>
                <a:gd name="T3" fmla="*/ 21 h 23"/>
                <a:gd name="T4" fmla="*/ 17 w 22"/>
                <a:gd name="T5" fmla="*/ 21 h 23"/>
                <a:gd name="T6" fmla="*/ 22 w 22"/>
                <a:gd name="T7" fmla="*/ 12 h 23"/>
                <a:gd name="T8" fmla="*/ 17 w 22"/>
                <a:gd name="T9" fmla="*/ 2 h 23"/>
                <a:gd name="T10" fmla="*/ 5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6"/>
                    <a:pt x="2" y="19"/>
                    <a:pt x="5" y="21"/>
                  </a:cubicBezTo>
                  <a:cubicBezTo>
                    <a:pt x="9" y="23"/>
                    <a:pt x="13" y="23"/>
                    <a:pt x="17" y="21"/>
                  </a:cubicBezTo>
                  <a:cubicBezTo>
                    <a:pt x="20" y="19"/>
                    <a:pt x="22" y="16"/>
                    <a:pt x="22" y="12"/>
                  </a:cubicBezTo>
                  <a:cubicBezTo>
                    <a:pt x="22" y="8"/>
                    <a:pt x="20" y="4"/>
                    <a:pt x="17"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64"/>
            <p:cNvSpPr>
              <a:spLocks noEditPoints="1"/>
            </p:cNvSpPr>
            <p:nvPr/>
          </p:nvSpPr>
          <p:spPr bwMode="auto">
            <a:xfrm>
              <a:off x="5665788" y="4776788"/>
              <a:ext cx="34925" cy="36513"/>
            </a:xfrm>
            <a:custGeom>
              <a:avLst/>
              <a:gdLst>
                <a:gd name="T0" fmla="*/ 0 w 22"/>
                <a:gd name="T1" fmla="*/ 12 h 23"/>
                <a:gd name="T2" fmla="*/ 5 w 22"/>
                <a:gd name="T3" fmla="*/ 21 h 23"/>
                <a:gd name="T4" fmla="*/ 16 w 22"/>
                <a:gd name="T5" fmla="*/ 21 h 23"/>
                <a:gd name="T6" fmla="*/ 22 w 22"/>
                <a:gd name="T7" fmla="*/ 12 h 23"/>
                <a:gd name="T8" fmla="*/ 16 w 22"/>
                <a:gd name="T9" fmla="*/ 2 h 23"/>
                <a:gd name="T10" fmla="*/ 5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6"/>
                    <a:pt x="2" y="19"/>
                    <a:pt x="5" y="21"/>
                  </a:cubicBezTo>
                  <a:cubicBezTo>
                    <a:pt x="9" y="23"/>
                    <a:pt x="13" y="23"/>
                    <a:pt x="16" y="21"/>
                  </a:cubicBezTo>
                  <a:cubicBezTo>
                    <a:pt x="20" y="19"/>
                    <a:pt x="22" y="16"/>
                    <a:pt x="22" y="12"/>
                  </a:cubicBezTo>
                  <a:cubicBezTo>
                    <a:pt x="22" y="8"/>
                    <a:pt x="20" y="4"/>
                    <a:pt x="16"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665"/>
            <p:cNvSpPr>
              <a:spLocks noEditPoints="1"/>
            </p:cNvSpPr>
            <p:nvPr/>
          </p:nvSpPr>
          <p:spPr bwMode="auto">
            <a:xfrm>
              <a:off x="5730875" y="4776788"/>
              <a:ext cx="36513" cy="36513"/>
            </a:xfrm>
            <a:custGeom>
              <a:avLst/>
              <a:gdLst>
                <a:gd name="T0" fmla="*/ 0 w 23"/>
                <a:gd name="T1" fmla="*/ 12 h 23"/>
                <a:gd name="T2" fmla="*/ 6 w 23"/>
                <a:gd name="T3" fmla="*/ 21 h 23"/>
                <a:gd name="T4" fmla="*/ 17 w 23"/>
                <a:gd name="T5" fmla="*/ 21 h 23"/>
                <a:gd name="T6" fmla="*/ 23 w 23"/>
                <a:gd name="T7" fmla="*/ 12 h 23"/>
                <a:gd name="T8" fmla="*/ 17 w 23"/>
                <a:gd name="T9" fmla="*/ 2 h 23"/>
                <a:gd name="T10" fmla="*/ 6 w 23"/>
                <a:gd name="T11" fmla="*/ 2 h 23"/>
                <a:gd name="T12" fmla="*/ 0 w 23"/>
                <a:gd name="T13" fmla="*/ 12 h 23"/>
                <a:gd name="T14" fmla="*/ 0 w 23"/>
                <a:gd name="T15" fmla="*/ 12 h 23"/>
                <a:gd name="T16" fmla="*/ 0 w 23"/>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2"/>
                  </a:moveTo>
                  <a:cubicBezTo>
                    <a:pt x="0" y="16"/>
                    <a:pt x="3" y="19"/>
                    <a:pt x="6" y="21"/>
                  </a:cubicBezTo>
                  <a:cubicBezTo>
                    <a:pt x="9" y="23"/>
                    <a:pt x="14" y="23"/>
                    <a:pt x="17" y="21"/>
                  </a:cubicBezTo>
                  <a:cubicBezTo>
                    <a:pt x="21" y="19"/>
                    <a:pt x="23" y="16"/>
                    <a:pt x="23" y="12"/>
                  </a:cubicBezTo>
                  <a:cubicBezTo>
                    <a:pt x="23" y="8"/>
                    <a:pt x="21" y="4"/>
                    <a:pt x="17" y="2"/>
                  </a:cubicBezTo>
                  <a:cubicBezTo>
                    <a:pt x="14" y="0"/>
                    <a:pt x="9" y="0"/>
                    <a:pt x="6" y="2"/>
                  </a:cubicBezTo>
                  <a:cubicBezTo>
                    <a:pt x="3"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666"/>
            <p:cNvSpPr>
              <a:spLocks noEditPoints="1"/>
            </p:cNvSpPr>
            <p:nvPr/>
          </p:nvSpPr>
          <p:spPr bwMode="auto">
            <a:xfrm>
              <a:off x="5797550" y="4776788"/>
              <a:ext cx="36513" cy="36513"/>
            </a:xfrm>
            <a:custGeom>
              <a:avLst/>
              <a:gdLst>
                <a:gd name="T0" fmla="*/ 0 w 23"/>
                <a:gd name="T1" fmla="*/ 12 h 23"/>
                <a:gd name="T2" fmla="*/ 6 w 23"/>
                <a:gd name="T3" fmla="*/ 21 h 23"/>
                <a:gd name="T4" fmla="*/ 17 w 23"/>
                <a:gd name="T5" fmla="*/ 21 h 23"/>
                <a:gd name="T6" fmla="*/ 23 w 23"/>
                <a:gd name="T7" fmla="*/ 12 h 23"/>
                <a:gd name="T8" fmla="*/ 17 w 23"/>
                <a:gd name="T9" fmla="*/ 2 h 23"/>
                <a:gd name="T10" fmla="*/ 6 w 23"/>
                <a:gd name="T11" fmla="*/ 2 h 23"/>
                <a:gd name="T12" fmla="*/ 0 w 23"/>
                <a:gd name="T13" fmla="*/ 12 h 23"/>
                <a:gd name="T14" fmla="*/ 0 w 23"/>
                <a:gd name="T15" fmla="*/ 12 h 23"/>
                <a:gd name="T16" fmla="*/ 0 w 23"/>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2"/>
                  </a:moveTo>
                  <a:cubicBezTo>
                    <a:pt x="0" y="16"/>
                    <a:pt x="2" y="19"/>
                    <a:pt x="6" y="21"/>
                  </a:cubicBezTo>
                  <a:cubicBezTo>
                    <a:pt x="9" y="23"/>
                    <a:pt x="14" y="23"/>
                    <a:pt x="17" y="21"/>
                  </a:cubicBezTo>
                  <a:cubicBezTo>
                    <a:pt x="20" y="19"/>
                    <a:pt x="23" y="16"/>
                    <a:pt x="23" y="12"/>
                  </a:cubicBezTo>
                  <a:cubicBezTo>
                    <a:pt x="23" y="8"/>
                    <a:pt x="20" y="4"/>
                    <a:pt x="17" y="2"/>
                  </a:cubicBezTo>
                  <a:cubicBezTo>
                    <a:pt x="14"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667"/>
            <p:cNvSpPr>
              <a:spLocks noEditPoints="1"/>
            </p:cNvSpPr>
            <p:nvPr/>
          </p:nvSpPr>
          <p:spPr bwMode="auto">
            <a:xfrm>
              <a:off x="5864225" y="4778375"/>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668"/>
            <p:cNvSpPr>
              <a:spLocks noEditPoints="1"/>
            </p:cNvSpPr>
            <p:nvPr/>
          </p:nvSpPr>
          <p:spPr bwMode="auto">
            <a:xfrm>
              <a:off x="5930900" y="4778375"/>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669"/>
            <p:cNvSpPr>
              <a:spLocks noEditPoints="1"/>
            </p:cNvSpPr>
            <p:nvPr/>
          </p:nvSpPr>
          <p:spPr bwMode="auto">
            <a:xfrm>
              <a:off x="5997575" y="4778375"/>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670"/>
            <p:cNvSpPr>
              <a:spLocks noEditPoints="1"/>
            </p:cNvSpPr>
            <p:nvPr/>
          </p:nvSpPr>
          <p:spPr bwMode="auto">
            <a:xfrm>
              <a:off x="6062663" y="4778375"/>
              <a:ext cx="36513" cy="34925"/>
            </a:xfrm>
            <a:custGeom>
              <a:avLst/>
              <a:gdLst>
                <a:gd name="T0" fmla="*/ 0 w 23"/>
                <a:gd name="T1" fmla="*/ 11 h 22"/>
                <a:gd name="T2" fmla="*/ 12 w 23"/>
                <a:gd name="T3" fmla="*/ 22 h 22"/>
                <a:gd name="T4" fmla="*/ 23 w 23"/>
                <a:gd name="T5" fmla="*/ 11 h 22"/>
                <a:gd name="T6" fmla="*/ 12 w 23"/>
                <a:gd name="T7" fmla="*/ 0 h 22"/>
                <a:gd name="T8" fmla="*/ 0 w 23"/>
                <a:gd name="T9" fmla="*/ 11 h 22"/>
                <a:gd name="T10" fmla="*/ 0 w 23"/>
                <a:gd name="T11" fmla="*/ 11 h 22"/>
                <a:gd name="T12" fmla="*/ 0 w 23"/>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0" y="11"/>
                  </a:moveTo>
                  <a:cubicBezTo>
                    <a:pt x="0" y="17"/>
                    <a:pt x="5" y="22"/>
                    <a:pt x="12" y="22"/>
                  </a:cubicBezTo>
                  <a:cubicBezTo>
                    <a:pt x="18" y="22"/>
                    <a:pt x="23" y="17"/>
                    <a:pt x="23" y="11"/>
                  </a:cubicBezTo>
                  <a:cubicBezTo>
                    <a:pt x="23" y="5"/>
                    <a:pt x="18" y="0"/>
                    <a:pt x="12"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671"/>
            <p:cNvSpPr>
              <a:spLocks noEditPoints="1"/>
            </p:cNvSpPr>
            <p:nvPr/>
          </p:nvSpPr>
          <p:spPr bwMode="auto">
            <a:xfrm>
              <a:off x="5599113" y="4883150"/>
              <a:ext cx="34925" cy="38100"/>
            </a:xfrm>
            <a:custGeom>
              <a:avLst/>
              <a:gdLst>
                <a:gd name="T0" fmla="*/ 0 w 22"/>
                <a:gd name="T1" fmla="*/ 12 h 24"/>
                <a:gd name="T2" fmla="*/ 5 w 22"/>
                <a:gd name="T3" fmla="*/ 22 h 24"/>
                <a:gd name="T4" fmla="*/ 17 w 22"/>
                <a:gd name="T5" fmla="*/ 22 h 24"/>
                <a:gd name="T6" fmla="*/ 22 w 22"/>
                <a:gd name="T7" fmla="*/ 12 h 24"/>
                <a:gd name="T8" fmla="*/ 17 w 22"/>
                <a:gd name="T9" fmla="*/ 2 h 24"/>
                <a:gd name="T10" fmla="*/ 5 w 22"/>
                <a:gd name="T11" fmla="*/ 2 h 24"/>
                <a:gd name="T12" fmla="*/ 0 w 22"/>
                <a:gd name="T13" fmla="*/ 12 h 24"/>
                <a:gd name="T14" fmla="*/ 0 w 22"/>
                <a:gd name="T15" fmla="*/ 12 h 24"/>
                <a:gd name="T16" fmla="*/ 0 w 22"/>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12"/>
                  </a:moveTo>
                  <a:cubicBezTo>
                    <a:pt x="0" y="16"/>
                    <a:pt x="2" y="20"/>
                    <a:pt x="5" y="22"/>
                  </a:cubicBezTo>
                  <a:cubicBezTo>
                    <a:pt x="9" y="24"/>
                    <a:pt x="13" y="24"/>
                    <a:pt x="17" y="22"/>
                  </a:cubicBezTo>
                  <a:cubicBezTo>
                    <a:pt x="20" y="20"/>
                    <a:pt x="22" y="16"/>
                    <a:pt x="22" y="12"/>
                  </a:cubicBezTo>
                  <a:cubicBezTo>
                    <a:pt x="22" y="8"/>
                    <a:pt x="20" y="4"/>
                    <a:pt x="17"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672"/>
            <p:cNvSpPr>
              <a:spLocks noEditPoints="1"/>
            </p:cNvSpPr>
            <p:nvPr/>
          </p:nvSpPr>
          <p:spPr bwMode="auto">
            <a:xfrm>
              <a:off x="5665788" y="4883150"/>
              <a:ext cx="34925" cy="38100"/>
            </a:xfrm>
            <a:custGeom>
              <a:avLst/>
              <a:gdLst>
                <a:gd name="T0" fmla="*/ 0 w 22"/>
                <a:gd name="T1" fmla="*/ 12 h 24"/>
                <a:gd name="T2" fmla="*/ 5 w 22"/>
                <a:gd name="T3" fmla="*/ 22 h 24"/>
                <a:gd name="T4" fmla="*/ 16 w 22"/>
                <a:gd name="T5" fmla="*/ 22 h 24"/>
                <a:gd name="T6" fmla="*/ 22 w 22"/>
                <a:gd name="T7" fmla="*/ 12 h 24"/>
                <a:gd name="T8" fmla="*/ 16 w 22"/>
                <a:gd name="T9" fmla="*/ 2 h 24"/>
                <a:gd name="T10" fmla="*/ 5 w 22"/>
                <a:gd name="T11" fmla="*/ 2 h 24"/>
                <a:gd name="T12" fmla="*/ 0 w 22"/>
                <a:gd name="T13" fmla="*/ 12 h 24"/>
                <a:gd name="T14" fmla="*/ 0 w 22"/>
                <a:gd name="T15" fmla="*/ 12 h 24"/>
                <a:gd name="T16" fmla="*/ 0 w 22"/>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12"/>
                  </a:moveTo>
                  <a:cubicBezTo>
                    <a:pt x="0" y="16"/>
                    <a:pt x="2" y="20"/>
                    <a:pt x="5" y="22"/>
                  </a:cubicBezTo>
                  <a:cubicBezTo>
                    <a:pt x="9" y="24"/>
                    <a:pt x="13" y="24"/>
                    <a:pt x="16" y="22"/>
                  </a:cubicBezTo>
                  <a:cubicBezTo>
                    <a:pt x="20" y="20"/>
                    <a:pt x="22" y="16"/>
                    <a:pt x="22" y="12"/>
                  </a:cubicBezTo>
                  <a:cubicBezTo>
                    <a:pt x="22" y="8"/>
                    <a:pt x="20" y="4"/>
                    <a:pt x="16"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673"/>
            <p:cNvSpPr>
              <a:spLocks noEditPoints="1"/>
            </p:cNvSpPr>
            <p:nvPr/>
          </p:nvSpPr>
          <p:spPr bwMode="auto">
            <a:xfrm>
              <a:off x="5730875" y="4883150"/>
              <a:ext cx="36513" cy="38100"/>
            </a:xfrm>
            <a:custGeom>
              <a:avLst/>
              <a:gdLst>
                <a:gd name="T0" fmla="*/ 0 w 23"/>
                <a:gd name="T1" fmla="*/ 12 h 24"/>
                <a:gd name="T2" fmla="*/ 6 w 23"/>
                <a:gd name="T3" fmla="*/ 22 h 24"/>
                <a:gd name="T4" fmla="*/ 17 w 23"/>
                <a:gd name="T5" fmla="*/ 22 h 24"/>
                <a:gd name="T6" fmla="*/ 23 w 23"/>
                <a:gd name="T7" fmla="*/ 12 h 24"/>
                <a:gd name="T8" fmla="*/ 17 w 23"/>
                <a:gd name="T9" fmla="*/ 2 h 24"/>
                <a:gd name="T10" fmla="*/ 6 w 23"/>
                <a:gd name="T11" fmla="*/ 2 h 24"/>
                <a:gd name="T12" fmla="*/ 0 w 23"/>
                <a:gd name="T13" fmla="*/ 12 h 24"/>
                <a:gd name="T14" fmla="*/ 0 w 23"/>
                <a:gd name="T15" fmla="*/ 12 h 24"/>
                <a:gd name="T16" fmla="*/ 0 w 23"/>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0" y="12"/>
                  </a:moveTo>
                  <a:cubicBezTo>
                    <a:pt x="0" y="16"/>
                    <a:pt x="3" y="20"/>
                    <a:pt x="6" y="22"/>
                  </a:cubicBezTo>
                  <a:cubicBezTo>
                    <a:pt x="9" y="24"/>
                    <a:pt x="14" y="24"/>
                    <a:pt x="17" y="22"/>
                  </a:cubicBezTo>
                  <a:cubicBezTo>
                    <a:pt x="21" y="20"/>
                    <a:pt x="23" y="16"/>
                    <a:pt x="23" y="12"/>
                  </a:cubicBezTo>
                  <a:cubicBezTo>
                    <a:pt x="23" y="8"/>
                    <a:pt x="21" y="4"/>
                    <a:pt x="17" y="2"/>
                  </a:cubicBezTo>
                  <a:cubicBezTo>
                    <a:pt x="14" y="0"/>
                    <a:pt x="9" y="0"/>
                    <a:pt x="6" y="2"/>
                  </a:cubicBezTo>
                  <a:cubicBezTo>
                    <a:pt x="3"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674"/>
            <p:cNvSpPr>
              <a:spLocks noEditPoints="1"/>
            </p:cNvSpPr>
            <p:nvPr/>
          </p:nvSpPr>
          <p:spPr bwMode="auto">
            <a:xfrm>
              <a:off x="5797550" y="4883150"/>
              <a:ext cx="36513" cy="38100"/>
            </a:xfrm>
            <a:custGeom>
              <a:avLst/>
              <a:gdLst>
                <a:gd name="T0" fmla="*/ 0 w 23"/>
                <a:gd name="T1" fmla="*/ 12 h 24"/>
                <a:gd name="T2" fmla="*/ 6 w 23"/>
                <a:gd name="T3" fmla="*/ 22 h 24"/>
                <a:gd name="T4" fmla="*/ 17 w 23"/>
                <a:gd name="T5" fmla="*/ 22 h 24"/>
                <a:gd name="T6" fmla="*/ 23 w 23"/>
                <a:gd name="T7" fmla="*/ 12 h 24"/>
                <a:gd name="T8" fmla="*/ 17 w 23"/>
                <a:gd name="T9" fmla="*/ 2 h 24"/>
                <a:gd name="T10" fmla="*/ 6 w 23"/>
                <a:gd name="T11" fmla="*/ 2 h 24"/>
                <a:gd name="T12" fmla="*/ 0 w 23"/>
                <a:gd name="T13" fmla="*/ 12 h 24"/>
                <a:gd name="T14" fmla="*/ 0 w 23"/>
                <a:gd name="T15" fmla="*/ 12 h 24"/>
                <a:gd name="T16" fmla="*/ 0 w 23"/>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0" y="12"/>
                  </a:moveTo>
                  <a:cubicBezTo>
                    <a:pt x="0" y="16"/>
                    <a:pt x="2" y="20"/>
                    <a:pt x="6" y="22"/>
                  </a:cubicBezTo>
                  <a:cubicBezTo>
                    <a:pt x="9" y="24"/>
                    <a:pt x="14" y="24"/>
                    <a:pt x="17" y="22"/>
                  </a:cubicBezTo>
                  <a:cubicBezTo>
                    <a:pt x="20" y="20"/>
                    <a:pt x="23" y="16"/>
                    <a:pt x="23" y="12"/>
                  </a:cubicBezTo>
                  <a:cubicBezTo>
                    <a:pt x="23" y="8"/>
                    <a:pt x="20" y="4"/>
                    <a:pt x="17" y="2"/>
                  </a:cubicBezTo>
                  <a:cubicBezTo>
                    <a:pt x="14"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675"/>
            <p:cNvSpPr>
              <a:spLocks noEditPoints="1"/>
            </p:cNvSpPr>
            <p:nvPr/>
          </p:nvSpPr>
          <p:spPr bwMode="auto">
            <a:xfrm>
              <a:off x="5864225" y="4884738"/>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676"/>
            <p:cNvSpPr>
              <a:spLocks noEditPoints="1"/>
            </p:cNvSpPr>
            <p:nvPr/>
          </p:nvSpPr>
          <p:spPr bwMode="auto">
            <a:xfrm>
              <a:off x="5930900" y="4884738"/>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677"/>
            <p:cNvSpPr>
              <a:spLocks noEditPoints="1"/>
            </p:cNvSpPr>
            <p:nvPr/>
          </p:nvSpPr>
          <p:spPr bwMode="auto">
            <a:xfrm>
              <a:off x="5997575" y="4884738"/>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678"/>
            <p:cNvSpPr>
              <a:spLocks noEditPoints="1"/>
            </p:cNvSpPr>
            <p:nvPr/>
          </p:nvSpPr>
          <p:spPr bwMode="auto">
            <a:xfrm>
              <a:off x="6062663" y="4884738"/>
              <a:ext cx="36513" cy="34925"/>
            </a:xfrm>
            <a:custGeom>
              <a:avLst/>
              <a:gdLst>
                <a:gd name="T0" fmla="*/ 0 w 23"/>
                <a:gd name="T1" fmla="*/ 11 h 22"/>
                <a:gd name="T2" fmla="*/ 12 w 23"/>
                <a:gd name="T3" fmla="*/ 22 h 22"/>
                <a:gd name="T4" fmla="*/ 23 w 23"/>
                <a:gd name="T5" fmla="*/ 11 h 22"/>
                <a:gd name="T6" fmla="*/ 12 w 23"/>
                <a:gd name="T7" fmla="*/ 0 h 22"/>
                <a:gd name="T8" fmla="*/ 0 w 23"/>
                <a:gd name="T9" fmla="*/ 11 h 22"/>
                <a:gd name="T10" fmla="*/ 0 w 23"/>
                <a:gd name="T11" fmla="*/ 11 h 22"/>
                <a:gd name="T12" fmla="*/ 0 w 23"/>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0" y="11"/>
                  </a:moveTo>
                  <a:cubicBezTo>
                    <a:pt x="0" y="17"/>
                    <a:pt x="5" y="22"/>
                    <a:pt x="12" y="22"/>
                  </a:cubicBezTo>
                  <a:cubicBezTo>
                    <a:pt x="18" y="22"/>
                    <a:pt x="23" y="17"/>
                    <a:pt x="23" y="11"/>
                  </a:cubicBezTo>
                  <a:cubicBezTo>
                    <a:pt x="23" y="5"/>
                    <a:pt x="18" y="0"/>
                    <a:pt x="12"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679"/>
            <p:cNvSpPr>
              <a:spLocks noEditPoints="1"/>
            </p:cNvSpPr>
            <p:nvPr/>
          </p:nvSpPr>
          <p:spPr bwMode="auto">
            <a:xfrm>
              <a:off x="5599113" y="4991100"/>
              <a:ext cx="34925" cy="36513"/>
            </a:xfrm>
            <a:custGeom>
              <a:avLst/>
              <a:gdLst>
                <a:gd name="T0" fmla="*/ 0 w 22"/>
                <a:gd name="T1" fmla="*/ 12 h 23"/>
                <a:gd name="T2" fmla="*/ 5 w 22"/>
                <a:gd name="T3" fmla="*/ 21 h 23"/>
                <a:gd name="T4" fmla="*/ 17 w 22"/>
                <a:gd name="T5" fmla="*/ 21 h 23"/>
                <a:gd name="T6" fmla="*/ 22 w 22"/>
                <a:gd name="T7" fmla="*/ 12 h 23"/>
                <a:gd name="T8" fmla="*/ 17 w 22"/>
                <a:gd name="T9" fmla="*/ 2 h 23"/>
                <a:gd name="T10" fmla="*/ 5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6"/>
                    <a:pt x="2" y="19"/>
                    <a:pt x="5" y="21"/>
                  </a:cubicBezTo>
                  <a:cubicBezTo>
                    <a:pt x="9" y="23"/>
                    <a:pt x="13" y="23"/>
                    <a:pt x="17" y="21"/>
                  </a:cubicBezTo>
                  <a:cubicBezTo>
                    <a:pt x="20" y="19"/>
                    <a:pt x="22" y="16"/>
                    <a:pt x="22" y="12"/>
                  </a:cubicBezTo>
                  <a:cubicBezTo>
                    <a:pt x="22" y="8"/>
                    <a:pt x="20" y="4"/>
                    <a:pt x="17"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680"/>
            <p:cNvSpPr>
              <a:spLocks noEditPoints="1"/>
            </p:cNvSpPr>
            <p:nvPr/>
          </p:nvSpPr>
          <p:spPr bwMode="auto">
            <a:xfrm>
              <a:off x="5665788" y="4991100"/>
              <a:ext cx="34925" cy="36513"/>
            </a:xfrm>
            <a:custGeom>
              <a:avLst/>
              <a:gdLst>
                <a:gd name="T0" fmla="*/ 0 w 22"/>
                <a:gd name="T1" fmla="*/ 12 h 23"/>
                <a:gd name="T2" fmla="*/ 5 w 22"/>
                <a:gd name="T3" fmla="*/ 21 h 23"/>
                <a:gd name="T4" fmla="*/ 16 w 22"/>
                <a:gd name="T5" fmla="*/ 21 h 23"/>
                <a:gd name="T6" fmla="*/ 22 w 22"/>
                <a:gd name="T7" fmla="*/ 12 h 23"/>
                <a:gd name="T8" fmla="*/ 16 w 22"/>
                <a:gd name="T9" fmla="*/ 2 h 23"/>
                <a:gd name="T10" fmla="*/ 5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6"/>
                    <a:pt x="2" y="19"/>
                    <a:pt x="5" y="21"/>
                  </a:cubicBezTo>
                  <a:cubicBezTo>
                    <a:pt x="9" y="23"/>
                    <a:pt x="13" y="23"/>
                    <a:pt x="16" y="21"/>
                  </a:cubicBezTo>
                  <a:cubicBezTo>
                    <a:pt x="20" y="19"/>
                    <a:pt x="22" y="16"/>
                    <a:pt x="22" y="12"/>
                  </a:cubicBezTo>
                  <a:cubicBezTo>
                    <a:pt x="22" y="8"/>
                    <a:pt x="20" y="4"/>
                    <a:pt x="16"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681"/>
            <p:cNvSpPr>
              <a:spLocks noEditPoints="1"/>
            </p:cNvSpPr>
            <p:nvPr/>
          </p:nvSpPr>
          <p:spPr bwMode="auto">
            <a:xfrm>
              <a:off x="5730875" y="4991100"/>
              <a:ext cx="36513" cy="36513"/>
            </a:xfrm>
            <a:custGeom>
              <a:avLst/>
              <a:gdLst>
                <a:gd name="T0" fmla="*/ 0 w 23"/>
                <a:gd name="T1" fmla="*/ 12 h 23"/>
                <a:gd name="T2" fmla="*/ 6 w 23"/>
                <a:gd name="T3" fmla="*/ 21 h 23"/>
                <a:gd name="T4" fmla="*/ 17 w 23"/>
                <a:gd name="T5" fmla="*/ 21 h 23"/>
                <a:gd name="T6" fmla="*/ 23 w 23"/>
                <a:gd name="T7" fmla="*/ 12 h 23"/>
                <a:gd name="T8" fmla="*/ 17 w 23"/>
                <a:gd name="T9" fmla="*/ 2 h 23"/>
                <a:gd name="T10" fmla="*/ 6 w 23"/>
                <a:gd name="T11" fmla="*/ 2 h 23"/>
                <a:gd name="T12" fmla="*/ 0 w 23"/>
                <a:gd name="T13" fmla="*/ 12 h 23"/>
                <a:gd name="T14" fmla="*/ 0 w 23"/>
                <a:gd name="T15" fmla="*/ 12 h 23"/>
                <a:gd name="T16" fmla="*/ 0 w 23"/>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2"/>
                  </a:moveTo>
                  <a:cubicBezTo>
                    <a:pt x="0" y="16"/>
                    <a:pt x="3" y="19"/>
                    <a:pt x="6" y="21"/>
                  </a:cubicBezTo>
                  <a:cubicBezTo>
                    <a:pt x="9" y="23"/>
                    <a:pt x="14" y="23"/>
                    <a:pt x="17" y="21"/>
                  </a:cubicBezTo>
                  <a:cubicBezTo>
                    <a:pt x="21" y="19"/>
                    <a:pt x="23" y="16"/>
                    <a:pt x="23" y="12"/>
                  </a:cubicBezTo>
                  <a:cubicBezTo>
                    <a:pt x="23" y="8"/>
                    <a:pt x="21" y="4"/>
                    <a:pt x="17" y="2"/>
                  </a:cubicBezTo>
                  <a:cubicBezTo>
                    <a:pt x="14" y="0"/>
                    <a:pt x="9" y="0"/>
                    <a:pt x="6" y="2"/>
                  </a:cubicBezTo>
                  <a:cubicBezTo>
                    <a:pt x="3"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682"/>
            <p:cNvSpPr>
              <a:spLocks noEditPoints="1"/>
            </p:cNvSpPr>
            <p:nvPr/>
          </p:nvSpPr>
          <p:spPr bwMode="auto">
            <a:xfrm>
              <a:off x="5797550" y="4991100"/>
              <a:ext cx="36513" cy="36513"/>
            </a:xfrm>
            <a:custGeom>
              <a:avLst/>
              <a:gdLst>
                <a:gd name="T0" fmla="*/ 0 w 23"/>
                <a:gd name="T1" fmla="*/ 12 h 23"/>
                <a:gd name="T2" fmla="*/ 6 w 23"/>
                <a:gd name="T3" fmla="*/ 21 h 23"/>
                <a:gd name="T4" fmla="*/ 17 w 23"/>
                <a:gd name="T5" fmla="*/ 21 h 23"/>
                <a:gd name="T6" fmla="*/ 23 w 23"/>
                <a:gd name="T7" fmla="*/ 12 h 23"/>
                <a:gd name="T8" fmla="*/ 17 w 23"/>
                <a:gd name="T9" fmla="*/ 2 h 23"/>
                <a:gd name="T10" fmla="*/ 6 w 23"/>
                <a:gd name="T11" fmla="*/ 2 h 23"/>
                <a:gd name="T12" fmla="*/ 0 w 23"/>
                <a:gd name="T13" fmla="*/ 12 h 23"/>
                <a:gd name="T14" fmla="*/ 0 w 23"/>
                <a:gd name="T15" fmla="*/ 12 h 23"/>
                <a:gd name="T16" fmla="*/ 0 w 23"/>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2"/>
                  </a:moveTo>
                  <a:cubicBezTo>
                    <a:pt x="0" y="16"/>
                    <a:pt x="2" y="19"/>
                    <a:pt x="6" y="21"/>
                  </a:cubicBezTo>
                  <a:cubicBezTo>
                    <a:pt x="9" y="23"/>
                    <a:pt x="14" y="23"/>
                    <a:pt x="17" y="21"/>
                  </a:cubicBezTo>
                  <a:cubicBezTo>
                    <a:pt x="20" y="19"/>
                    <a:pt x="23" y="16"/>
                    <a:pt x="23" y="12"/>
                  </a:cubicBezTo>
                  <a:cubicBezTo>
                    <a:pt x="23" y="8"/>
                    <a:pt x="20" y="4"/>
                    <a:pt x="17" y="2"/>
                  </a:cubicBezTo>
                  <a:cubicBezTo>
                    <a:pt x="14"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683"/>
            <p:cNvSpPr>
              <a:spLocks noEditPoints="1"/>
            </p:cNvSpPr>
            <p:nvPr/>
          </p:nvSpPr>
          <p:spPr bwMode="auto">
            <a:xfrm>
              <a:off x="5864225" y="4991100"/>
              <a:ext cx="34925" cy="36513"/>
            </a:xfrm>
            <a:custGeom>
              <a:avLst/>
              <a:gdLst>
                <a:gd name="T0" fmla="*/ 0 w 22"/>
                <a:gd name="T1" fmla="*/ 12 h 23"/>
                <a:gd name="T2" fmla="*/ 11 w 22"/>
                <a:gd name="T3" fmla="*/ 23 h 23"/>
                <a:gd name="T4" fmla="*/ 22 w 22"/>
                <a:gd name="T5" fmla="*/ 12 h 23"/>
                <a:gd name="T6" fmla="*/ 11 w 22"/>
                <a:gd name="T7" fmla="*/ 0 h 23"/>
                <a:gd name="T8" fmla="*/ 0 w 22"/>
                <a:gd name="T9" fmla="*/ 12 h 23"/>
                <a:gd name="T10" fmla="*/ 0 w 22"/>
                <a:gd name="T11" fmla="*/ 12 h 23"/>
                <a:gd name="T12" fmla="*/ 0 w 2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2"/>
                  </a:moveTo>
                  <a:cubicBezTo>
                    <a:pt x="0" y="18"/>
                    <a:pt x="5" y="23"/>
                    <a:pt x="11" y="23"/>
                  </a:cubicBezTo>
                  <a:cubicBezTo>
                    <a:pt x="17" y="23"/>
                    <a:pt x="22" y="18"/>
                    <a:pt x="22" y="12"/>
                  </a:cubicBezTo>
                  <a:cubicBezTo>
                    <a:pt x="22" y="5"/>
                    <a:pt x="17" y="0"/>
                    <a:pt x="11" y="0"/>
                  </a:cubicBezTo>
                  <a:cubicBezTo>
                    <a:pt x="5" y="0"/>
                    <a:pt x="0" y="5"/>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684"/>
            <p:cNvSpPr>
              <a:spLocks noEditPoints="1"/>
            </p:cNvSpPr>
            <p:nvPr/>
          </p:nvSpPr>
          <p:spPr bwMode="auto">
            <a:xfrm>
              <a:off x="5930900" y="4991100"/>
              <a:ext cx="34925" cy="36513"/>
            </a:xfrm>
            <a:custGeom>
              <a:avLst/>
              <a:gdLst>
                <a:gd name="T0" fmla="*/ 0 w 22"/>
                <a:gd name="T1" fmla="*/ 12 h 23"/>
                <a:gd name="T2" fmla="*/ 11 w 22"/>
                <a:gd name="T3" fmla="*/ 23 h 23"/>
                <a:gd name="T4" fmla="*/ 22 w 22"/>
                <a:gd name="T5" fmla="*/ 12 h 23"/>
                <a:gd name="T6" fmla="*/ 11 w 22"/>
                <a:gd name="T7" fmla="*/ 0 h 23"/>
                <a:gd name="T8" fmla="*/ 0 w 22"/>
                <a:gd name="T9" fmla="*/ 12 h 23"/>
                <a:gd name="T10" fmla="*/ 0 w 22"/>
                <a:gd name="T11" fmla="*/ 12 h 23"/>
                <a:gd name="T12" fmla="*/ 0 w 2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2"/>
                  </a:moveTo>
                  <a:cubicBezTo>
                    <a:pt x="0" y="18"/>
                    <a:pt x="5" y="23"/>
                    <a:pt x="11" y="23"/>
                  </a:cubicBezTo>
                  <a:cubicBezTo>
                    <a:pt x="17" y="23"/>
                    <a:pt x="22" y="18"/>
                    <a:pt x="22" y="12"/>
                  </a:cubicBezTo>
                  <a:cubicBezTo>
                    <a:pt x="22" y="5"/>
                    <a:pt x="17" y="0"/>
                    <a:pt x="11" y="0"/>
                  </a:cubicBezTo>
                  <a:cubicBezTo>
                    <a:pt x="5" y="0"/>
                    <a:pt x="0" y="5"/>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685"/>
            <p:cNvSpPr>
              <a:spLocks noEditPoints="1"/>
            </p:cNvSpPr>
            <p:nvPr/>
          </p:nvSpPr>
          <p:spPr bwMode="auto">
            <a:xfrm>
              <a:off x="5997575" y="4991100"/>
              <a:ext cx="34925" cy="36513"/>
            </a:xfrm>
            <a:custGeom>
              <a:avLst/>
              <a:gdLst>
                <a:gd name="T0" fmla="*/ 0 w 22"/>
                <a:gd name="T1" fmla="*/ 12 h 23"/>
                <a:gd name="T2" fmla="*/ 11 w 22"/>
                <a:gd name="T3" fmla="*/ 23 h 23"/>
                <a:gd name="T4" fmla="*/ 22 w 22"/>
                <a:gd name="T5" fmla="*/ 12 h 23"/>
                <a:gd name="T6" fmla="*/ 11 w 22"/>
                <a:gd name="T7" fmla="*/ 0 h 23"/>
                <a:gd name="T8" fmla="*/ 0 w 22"/>
                <a:gd name="T9" fmla="*/ 12 h 23"/>
                <a:gd name="T10" fmla="*/ 0 w 22"/>
                <a:gd name="T11" fmla="*/ 12 h 23"/>
                <a:gd name="T12" fmla="*/ 0 w 2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2"/>
                  </a:moveTo>
                  <a:cubicBezTo>
                    <a:pt x="0" y="18"/>
                    <a:pt x="5" y="23"/>
                    <a:pt x="11" y="23"/>
                  </a:cubicBezTo>
                  <a:cubicBezTo>
                    <a:pt x="17" y="23"/>
                    <a:pt x="22" y="18"/>
                    <a:pt x="22" y="12"/>
                  </a:cubicBezTo>
                  <a:cubicBezTo>
                    <a:pt x="22" y="5"/>
                    <a:pt x="17" y="0"/>
                    <a:pt x="11" y="0"/>
                  </a:cubicBezTo>
                  <a:cubicBezTo>
                    <a:pt x="5" y="0"/>
                    <a:pt x="0" y="5"/>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686"/>
            <p:cNvSpPr>
              <a:spLocks noEditPoints="1"/>
            </p:cNvSpPr>
            <p:nvPr/>
          </p:nvSpPr>
          <p:spPr bwMode="auto">
            <a:xfrm>
              <a:off x="6062663" y="4991100"/>
              <a:ext cx="36513" cy="36513"/>
            </a:xfrm>
            <a:custGeom>
              <a:avLst/>
              <a:gdLst>
                <a:gd name="T0" fmla="*/ 0 w 23"/>
                <a:gd name="T1" fmla="*/ 12 h 23"/>
                <a:gd name="T2" fmla="*/ 12 w 23"/>
                <a:gd name="T3" fmla="*/ 23 h 23"/>
                <a:gd name="T4" fmla="*/ 23 w 23"/>
                <a:gd name="T5" fmla="*/ 12 h 23"/>
                <a:gd name="T6" fmla="*/ 12 w 23"/>
                <a:gd name="T7" fmla="*/ 0 h 23"/>
                <a:gd name="T8" fmla="*/ 0 w 23"/>
                <a:gd name="T9" fmla="*/ 12 h 23"/>
                <a:gd name="T10" fmla="*/ 0 w 23"/>
                <a:gd name="T11" fmla="*/ 12 h 23"/>
                <a:gd name="T12" fmla="*/ 0 w 23"/>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3" h="23">
                  <a:moveTo>
                    <a:pt x="0" y="12"/>
                  </a:moveTo>
                  <a:cubicBezTo>
                    <a:pt x="0" y="18"/>
                    <a:pt x="5" y="23"/>
                    <a:pt x="12" y="23"/>
                  </a:cubicBezTo>
                  <a:cubicBezTo>
                    <a:pt x="18" y="23"/>
                    <a:pt x="23" y="18"/>
                    <a:pt x="23" y="12"/>
                  </a:cubicBezTo>
                  <a:cubicBezTo>
                    <a:pt x="23" y="5"/>
                    <a:pt x="18" y="0"/>
                    <a:pt x="12" y="0"/>
                  </a:cubicBezTo>
                  <a:cubicBezTo>
                    <a:pt x="5" y="0"/>
                    <a:pt x="0" y="5"/>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87"/>
            <p:cNvSpPr>
              <a:spLocks noEditPoints="1"/>
            </p:cNvSpPr>
            <p:nvPr/>
          </p:nvSpPr>
          <p:spPr bwMode="auto">
            <a:xfrm>
              <a:off x="5599113" y="5099050"/>
              <a:ext cx="34925" cy="38100"/>
            </a:xfrm>
            <a:custGeom>
              <a:avLst/>
              <a:gdLst>
                <a:gd name="T0" fmla="*/ 0 w 22"/>
                <a:gd name="T1" fmla="*/ 12 h 24"/>
                <a:gd name="T2" fmla="*/ 5 w 22"/>
                <a:gd name="T3" fmla="*/ 22 h 24"/>
                <a:gd name="T4" fmla="*/ 17 w 22"/>
                <a:gd name="T5" fmla="*/ 22 h 24"/>
                <a:gd name="T6" fmla="*/ 22 w 22"/>
                <a:gd name="T7" fmla="*/ 12 h 24"/>
                <a:gd name="T8" fmla="*/ 17 w 22"/>
                <a:gd name="T9" fmla="*/ 2 h 24"/>
                <a:gd name="T10" fmla="*/ 5 w 22"/>
                <a:gd name="T11" fmla="*/ 2 h 24"/>
                <a:gd name="T12" fmla="*/ 0 w 22"/>
                <a:gd name="T13" fmla="*/ 12 h 24"/>
                <a:gd name="T14" fmla="*/ 0 w 22"/>
                <a:gd name="T15" fmla="*/ 12 h 24"/>
                <a:gd name="T16" fmla="*/ 0 w 22"/>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12"/>
                  </a:moveTo>
                  <a:cubicBezTo>
                    <a:pt x="0" y="16"/>
                    <a:pt x="2" y="20"/>
                    <a:pt x="5" y="22"/>
                  </a:cubicBezTo>
                  <a:cubicBezTo>
                    <a:pt x="9" y="24"/>
                    <a:pt x="13" y="24"/>
                    <a:pt x="17" y="22"/>
                  </a:cubicBezTo>
                  <a:cubicBezTo>
                    <a:pt x="20" y="20"/>
                    <a:pt x="22" y="16"/>
                    <a:pt x="22" y="12"/>
                  </a:cubicBezTo>
                  <a:cubicBezTo>
                    <a:pt x="22" y="8"/>
                    <a:pt x="20" y="4"/>
                    <a:pt x="17"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88"/>
            <p:cNvSpPr>
              <a:spLocks noEditPoints="1"/>
            </p:cNvSpPr>
            <p:nvPr/>
          </p:nvSpPr>
          <p:spPr bwMode="auto">
            <a:xfrm>
              <a:off x="5665788" y="5099050"/>
              <a:ext cx="34925" cy="38100"/>
            </a:xfrm>
            <a:custGeom>
              <a:avLst/>
              <a:gdLst>
                <a:gd name="T0" fmla="*/ 0 w 22"/>
                <a:gd name="T1" fmla="*/ 12 h 24"/>
                <a:gd name="T2" fmla="*/ 5 w 22"/>
                <a:gd name="T3" fmla="*/ 22 h 24"/>
                <a:gd name="T4" fmla="*/ 16 w 22"/>
                <a:gd name="T5" fmla="*/ 22 h 24"/>
                <a:gd name="T6" fmla="*/ 22 w 22"/>
                <a:gd name="T7" fmla="*/ 12 h 24"/>
                <a:gd name="T8" fmla="*/ 16 w 22"/>
                <a:gd name="T9" fmla="*/ 2 h 24"/>
                <a:gd name="T10" fmla="*/ 5 w 22"/>
                <a:gd name="T11" fmla="*/ 2 h 24"/>
                <a:gd name="T12" fmla="*/ 0 w 22"/>
                <a:gd name="T13" fmla="*/ 12 h 24"/>
                <a:gd name="T14" fmla="*/ 0 w 22"/>
                <a:gd name="T15" fmla="*/ 12 h 24"/>
                <a:gd name="T16" fmla="*/ 0 w 22"/>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12"/>
                  </a:moveTo>
                  <a:cubicBezTo>
                    <a:pt x="0" y="16"/>
                    <a:pt x="2" y="20"/>
                    <a:pt x="5" y="22"/>
                  </a:cubicBezTo>
                  <a:cubicBezTo>
                    <a:pt x="9" y="24"/>
                    <a:pt x="13" y="24"/>
                    <a:pt x="16" y="22"/>
                  </a:cubicBezTo>
                  <a:cubicBezTo>
                    <a:pt x="20" y="20"/>
                    <a:pt x="22" y="16"/>
                    <a:pt x="22" y="12"/>
                  </a:cubicBezTo>
                  <a:cubicBezTo>
                    <a:pt x="22" y="8"/>
                    <a:pt x="20" y="4"/>
                    <a:pt x="16"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89"/>
            <p:cNvSpPr>
              <a:spLocks noEditPoints="1"/>
            </p:cNvSpPr>
            <p:nvPr/>
          </p:nvSpPr>
          <p:spPr bwMode="auto">
            <a:xfrm>
              <a:off x="5730875" y="5099050"/>
              <a:ext cx="36513" cy="38100"/>
            </a:xfrm>
            <a:custGeom>
              <a:avLst/>
              <a:gdLst>
                <a:gd name="T0" fmla="*/ 0 w 23"/>
                <a:gd name="T1" fmla="*/ 12 h 24"/>
                <a:gd name="T2" fmla="*/ 6 w 23"/>
                <a:gd name="T3" fmla="*/ 22 h 24"/>
                <a:gd name="T4" fmla="*/ 17 w 23"/>
                <a:gd name="T5" fmla="*/ 22 h 24"/>
                <a:gd name="T6" fmla="*/ 23 w 23"/>
                <a:gd name="T7" fmla="*/ 12 h 24"/>
                <a:gd name="T8" fmla="*/ 17 w 23"/>
                <a:gd name="T9" fmla="*/ 2 h 24"/>
                <a:gd name="T10" fmla="*/ 6 w 23"/>
                <a:gd name="T11" fmla="*/ 2 h 24"/>
                <a:gd name="T12" fmla="*/ 0 w 23"/>
                <a:gd name="T13" fmla="*/ 12 h 24"/>
                <a:gd name="T14" fmla="*/ 0 w 23"/>
                <a:gd name="T15" fmla="*/ 12 h 24"/>
                <a:gd name="T16" fmla="*/ 0 w 23"/>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0" y="12"/>
                  </a:moveTo>
                  <a:cubicBezTo>
                    <a:pt x="0" y="16"/>
                    <a:pt x="3" y="20"/>
                    <a:pt x="6" y="22"/>
                  </a:cubicBezTo>
                  <a:cubicBezTo>
                    <a:pt x="9" y="24"/>
                    <a:pt x="14" y="24"/>
                    <a:pt x="17" y="22"/>
                  </a:cubicBezTo>
                  <a:cubicBezTo>
                    <a:pt x="21" y="20"/>
                    <a:pt x="23" y="16"/>
                    <a:pt x="23" y="12"/>
                  </a:cubicBezTo>
                  <a:cubicBezTo>
                    <a:pt x="23" y="8"/>
                    <a:pt x="21" y="4"/>
                    <a:pt x="17" y="2"/>
                  </a:cubicBezTo>
                  <a:cubicBezTo>
                    <a:pt x="14" y="0"/>
                    <a:pt x="9" y="0"/>
                    <a:pt x="6" y="2"/>
                  </a:cubicBezTo>
                  <a:cubicBezTo>
                    <a:pt x="3"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90"/>
            <p:cNvSpPr>
              <a:spLocks noEditPoints="1"/>
            </p:cNvSpPr>
            <p:nvPr/>
          </p:nvSpPr>
          <p:spPr bwMode="auto">
            <a:xfrm>
              <a:off x="5797550" y="5099050"/>
              <a:ext cx="36513" cy="38100"/>
            </a:xfrm>
            <a:custGeom>
              <a:avLst/>
              <a:gdLst>
                <a:gd name="T0" fmla="*/ 0 w 23"/>
                <a:gd name="T1" fmla="*/ 12 h 24"/>
                <a:gd name="T2" fmla="*/ 6 w 23"/>
                <a:gd name="T3" fmla="*/ 22 h 24"/>
                <a:gd name="T4" fmla="*/ 17 w 23"/>
                <a:gd name="T5" fmla="*/ 22 h 24"/>
                <a:gd name="T6" fmla="*/ 23 w 23"/>
                <a:gd name="T7" fmla="*/ 12 h 24"/>
                <a:gd name="T8" fmla="*/ 17 w 23"/>
                <a:gd name="T9" fmla="*/ 2 h 24"/>
                <a:gd name="T10" fmla="*/ 6 w 23"/>
                <a:gd name="T11" fmla="*/ 2 h 24"/>
                <a:gd name="T12" fmla="*/ 0 w 23"/>
                <a:gd name="T13" fmla="*/ 12 h 24"/>
                <a:gd name="T14" fmla="*/ 0 w 23"/>
                <a:gd name="T15" fmla="*/ 12 h 24"/>
                <a:gd name="T16" fmla="*/ 0 w 23"/>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0" y="12"/>
                  </a:moveTo>
                  <a:cubicBezTo>
                    <a:pt x="0" y="16"/>
                    <a:pt x="2" y="20"/>
                    <a:pt x="6" y="22"/>
                  </a:cubicBezTo>
                  <a:cubicBezTo>
                    <a:pt x="9" y="24"/>
                    <a:pt x="14" y="24"/>
                    <a:pt x="17" y="22"/>
                  </a:cubicBezTo>
                  <a:cubicBezTo>
                    <a:pt x="20" y="20"/>
                    <a:pt x="23" y="16"/>
                    <a:pt x="23" y="12"/>
                  </a:cubicBezTo>
                  <a:cubicBezTo>
                    <a:pt x="23" y="8"/>
                    <a:pt x="20" y="4"/>
                    <a:pt x="17" y="2"/>
                  </a:cubicBezTo>
                  <a:cubicBezTo>
                    <a:pt x="14"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91"/>
            <p:cNvSpPr>
              <a:spLocks noEditPoints="1"/>
            </p:cNvSpPr>
            <p:nvPr/>
          </p:nvSpPr>
          <p:spPr bwMode="auto">
            <a:xfrm>
              <a:off x="5864225" y="5100638"/>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92"/>
            <p:cNvSpPr>
              <a:spLocks noEditPoints="1"/>
            </p:cNvSpPr>
            <p:nvPr/>
          </p:nvSpPr>
          <p:spPr bwMode="auto">
            <a:xfrm>
              <a:off x="5930900" y="5100638"/>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93"/>
            <p:cNvSpPr>
              <a:spLocks noEditPoints="1"/>
            </p:cNvSpPr>
            <p:nvPr/>
          </p:nvSpPr>
          <p:spPr bwMode="auto">
            <a:xfrm>
              <a:off x="5997575" y="5100638"/>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94"/>
            <p:cNvSpPr>
              <a:spLocks noEditPoints="1"/>
            </p:cNvSpPr>
            <p:nvPr/>
          </p:nvSpPr>
          <p:spPr bwMode="auto">
            <a:xfrm>
              <a:off x="6062663" y="5100638"/>
              <a:ext cx="36513" cy="34925"/>
            </a:xfrm>
            <a:custGeom>
              <a:avLst/>
              <a:gdLst>
                <a:gd name="T0" fmla="*/ 0 w 23"/>
                <a:gd name="T1" fmla="*/ 11 h 22"/>
                <a:gd name="T2" fmla="*/ 12 w 23"/>
                <a:gd name="T3" fmla="*/ 22 h 22"/>
                <a:gd name="T4" fmla="*/ 23 w 23"/>
                <a:gd name="T5" fmla="*/ 11 h 22"/>
                <a:gd name="T6" fmla="*/ 12 w 23"/>
                <a:gd name="T7" fmla="*/ 0 h 22"/>
                <a:gd name="T8" fmla="*/ 0 w 23"/>
                <a:gd name="T9" fmla="*/ 11 h 22"/>
                <a:gd name="T10" fmla="*/ 0 w 23"/>
                <a:gd name="T11" fmla="*/ 11 h 22"/>
                <a:gd name="T12" fmla="*/ 0 w 23"/>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0" y="11"/>
                  </a:moveTo>
                  <a:cubicBezTo>
                    <a:pt x="0" y="17"/>
                    <a:pt x="5" y="22"/>
                    <a:pt x="12" y="22"/>
                  </a:cubicBezTo>
                  <a:cubicBezTo>
                    <a:pt x="18" y="22"/>
                    <a:pt x="23" y="17"/>
                    <a:pt x="23" y="11"/>
                  </a:cubicBezTo>
                  <a:cubicBezTo>
                    <a:pt x="23" y="5"/>
                    <a:pt x="18" y="0"/>
                    <a:pt x="12"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95"/>
            <p:cNvSpPr>
              <a:spLocks noEditPoints="1"/>
            </p:cNvSpPr>
            <p:nvPr/>
          </p:nvSpPr>
          <p:spPr bwMode="auto">
            <a:xfrm>
              <a:off x="5632450" y="4616450"/>
              <a:ext cx="34925" cy="36513"/>
            </a:xfrm>
            <a:custGeom>
              <a:avLst/>
              <a:gdLst>
                <a:gd name="T0" fmla="*/ 0 w 22"/>
                <a:gd name="T1" fmla="*/ 12 h 23"/>
                <a:gd name="T2" fmla="*/ 5 w 22"/>
                <a:gd name="T3" fmla="*/ 21 h 23"/>
                <a:gd name="T4" fmla="*/ 16 w 22"/>
                <a:gd name="T5" fmla="*/ 21 h 23"/>
                <a:gd name="T6" fmla="*/ 22 w 22"/>
                <a:gd name="T7" fmla="*/ 12 h 23"/>
                <a:gd name="T8" fmla="*/ 16 w 22"/>
                <a:gd name="T9" fmla="*/ 2 h 23"/>
                <a:gd name="T10" fmla="*/ 5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6"/>
                    <a:pt x="2" y="19"/>
                    <a:pt x="5" y="21"/>
                  </a:cubicBezTo>
                  <a:cubicBezTo>
                    <a:pt x="9" y="23"/>
                    <a:pt x="13" y="23"/>
                    <a:pt x="16" y="21"/>
                  </a:cubicBezTo>
                  <a:cubicBezTo>
                    <a:pt x="20" y="19"/>
                    <a:pt x="22" y="16"/>
                    <a:pt x="22" y="12"/>
                  </a:cubicBezTo>
                  <a:cubicBezTo>
                    <a:pt x="22" y="8"/>
                    <a:pt x="20" y="4"/>
                    <a:pt x="16"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96"/>
            <p:cNvSpPr>
              <a:spLocks noEditPoints="1"/>
            </p:cNvSpPr>
            <p:nvPr/>
          </p:nvSpPr>
          <p:spPr bwMode="auto">
            <a:xfrm>
              <a:off x="5567363" y="4616450"/>
              <a:ext cx="34925" cy="36513"/>
            </a:xfrm>
            <a:custGeom>
              <a:avLst/>
              <a:gdLst>
                <a:gd name="T0" fmla="*/ 0 w 22"/>
                <a:gd name="T1" fmla="*/ 12 h 23"/>
                <a:gd name="T2" fmla="*/ 5 w 22"/>
                <a:gd name="T3" fmla="*/ 21 h 23"/>
                <a:gd name="T4" fmla="*/ 17 w 22"/>
                <a:gd name="T5" fmla="*/ 21 h 23"/>
                <a:gd name="T6" fmla="*/ 22 w 22"/>
                <a:gd name="T7" fmla="*/ 12 h 23"/>
                <a:gd name="T8" fmla="*/ 17 w 22"/>
                <a:gd name="T9" fmla="*/ 2 h 23"/>
                <a:gd name="T10" fmla="*/ 5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6"/>
                    <a:pt x="2" y="19"/>
                    <a:pt x="5" y="21"/>
                  </a:cubicBezTo>
                  <a:cubicBezTo>
                    <a:pt x="9" y="23"/>
                    <a:pt x="13" y="23"/>
                    <a:pt x="17" y="21"/>
                  </a:cubicBezTo>
                  <a:cubicBezTo>
                    <a:pt x="20" y="19"/>
                    <a:pt x="22" y="16"/>
                    <a:pt x="22" y="12"/>
                  </a:cubicBezTo>
                  <a:cubicBezTo>
                    <a:pt x="22" y="8"/>
                    <a:pt x="20" y="4"/>
                    <a:pt x="17"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7"/>
            <p:cNvSpPr>
              <a:spLocks noEditPoints="1"/>
            </p:cNvSpPr>
            <p:nvPr/>
          </p:nvSpPr>
          <p:spPr bwMode="auto">
            <a:xfrm>
              <a:off x="5697538" y="4616450"/>
              <a:ext cx="36513" cy="36513"/>
            </a:xfrm>
            <a:custGeom>
              <a:avLst/>
              <a:gdLst>
                <a:gd name="T0" fmla="*/ 0 w 23"/>
                <a:gd name="T1" fmla="*/ 12 h 23"/>
                <a:gd name="T2" fmla="*/ 6 w 23"/>
                <a:gd name="T3" fmla="*/ 21 h 23"/>
                <a:gd name="T4" fmla="*/ 17 w 23"/>
                <a:gd name="T5" fmla="*/ 21 h 23"/>
                <a:gd name="T6" fmla="*/ 23 w 23"/>
                <a:gd name="T7" fmla="*/ 12 h 23"/>
                <a:gd name="T8" fmla="*/ 17 w 23"/>
                <a:gd name="T9" fmla="*/ 2 h 23"/>
                <a:gd name="T10" fmla="*/ 6 w 23"/>
                <a:gd name="T11" fmla="*/ 2 h 23"/>
                <a:gd name="T12" fmla="*/ 0 w 23"/>
                <a:gd name="T13" fmla="*/ 12 h 23"/>
                <a:gd name="T14" fmla="*/ 0 w 23"/>
                <a:gd name="T15" fmla="*/ 12 h 23"/>
                <a:gd name="T16" fmla="*/ 0 w 23"/>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2"/>
                  </a:moveTo>
                  <a:cubicBezTo>
                    <a:pt x="0" y="16"/>
                    <a:pt x="3" y="19"/>
                    <a:pt x="6" y="21"/>
                  </a:cubicBezTo>
                  <a:cubicBezTo>
                    <a:pt x="9" y="23"/>
                    <a:pt x="14" y="23"/>
                    <a:pt x="17" y="21"/>
                  </a:cubicBezTo>
                  <a:cubicBezTo>
                    <a:pt x="21" y="19"/>
                    <a:pt x="23" y="16"/>
                    <a:pt x="23" y="12"/>
                  </a:cubicBezTo>
                  <a:cubicBezTo>
                    <a:pt x="23" y="8"/>
                    <a:pt x="21" y="4"/>
                    <a:pt x="17" y="2"/>
                  </a:cubicBezTo>
                  <a:cubicBezTo>
                    <a:pt x="14" y="0"/>
                    <a:pt x="9" y="0"/>
                    <a:pt x="6" y="2"/>
                  </a:cubicBezTo>
                  <a:cubicBezTo>
                    <a:pt x="3"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698"/>
            <p:cNvSpPr>
              <a:spLocks noEditPoints="1"/>
            </p:cNvSpPr>
            <p:nvPr/>
          </p:nvSpPr>
          <p:spPr bwMode="auto">
            <a:xfrm>
              <a:off x="5764213" y="4616450"/>
              <a:ext cx="36513" cy="36513"/>
            </a:xfrm>
            <a:custGeom>
              <a:avLst/>
              <a:gdLst>
                <a:gd name="T0" fmla="*/ 0 w 23"/>
                <a:gd name="T1" fmla="*/ 12 h 23"/>
                <a:gd name="T2" fmla="*/ 6 w 23"/>
                <a:gd name="T3" fmla="*/ 21 h 23"/>
                <a:gd name="T4" fmla="*/ 17 w 23"/>
                <a:gd name="T5" fmla="*/ 21 h 23"/>
                <a:gd name="T6" fmla="*/ 23 w 23"/>
                <a:gd name="T7" fmla="*/ 12 h 23"/>
                <a:gd name="T8" fmla="*/ 17 w 23"/>
                <a:gd name="T9" fmla="*/ 2 h 23"/>
                <a:gd name="T10" fmla="*/ 6 w 23"/>
                <a:gd name="T11" fmla="*/ 2 h 23"/>
                <a:gd name="T12" fmla="*/ 0 w 23"/>
                <a:gd name="T13" fmla="*/ 12 h 23"/>
                <a:gd name="T14" fmla="*/ 0 w 23"/>
                <a:gd name="T15" fmla="*/ 12 h 23"/>
                <a:gd name="T16" fmla="*/ 0 w 23"/>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2"/>
                  </a:moveTo>
                  <a:cubicBezTo>
                    <a:pt x="0" y="16"/>
                    <a:pt x="2" y="19"/>
                    <a:pt x="6" y="21"/>
                  </a:cubicBezTo>
                  <a:cubicBezTo>
                    <a:pt x="9" y="23"/>
                    <a:pt x="14" y="23"/>
                    <a:pt x="17" y="21"/>
                  </a:cubicBezTo>
                  <a:cubicBezTo>
                    <a:pt x="21" y="19"/>
                    <a:pt x="23" y="16"/>
                    <a:pt x="23" y="12"/>
                  </a:cubicBezTo>
                  <a:cubicBezTo>
                    <a:pt x="23" y="8"/>
                    <a:pt x="21" y="4"/>
                    <a:pt x="17" y="2"/>
                  </a:cubicBezTo>
                  <a:cubicBezTo>
                    <a:pt x="14"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699"/>
            <p:cNvSpPr>
              <a:spLocks noEditPoints="1"/>
            </p:cNvSpPr>
            <p:nvPr/>
          </p:nvSpPr>
          <p:spPr bwMode="auto">
            <a:xfrm>
              <a:off x="5830888" y="4616450"/>
              <a:ext cx="34925" cy="36513"/>
            </a:xfrm>
            <a:custGeom>
              <a:avLst/>
              <a:gdLst>
                <a:gd name="T0" fmla="*/ 0 w 22"/>
                <a:gd name="T1" fmla="*/ 12 h 23"/>
                <a:gd name="T2" fmla="*/ 6 w 22"/>
                <a:gd name="T3" fmla="*/ 21 h 23"/>
                <a:gd name="T4" fmla="*/ 17 w 22"/>
                <a:gd name="T5" fmla="*/ 21 h 23"/>
                <a:gd name="T6" fmla="*/ 22 w 22"/>
                <a:gd name="T7" fmla="*/ 12 h 23"/>
                <a:gd name="T8" fmla="*/ 17 w 22"/>
                <a:gd name="T9" fmla="*/ 2 h 23"/>
                <a:gd name="T10" fmla="*/ 6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6"/>
                    <a:pt x="2" y="19"/>
                    <a:pt x="6" y="21"/>
                  </a:cubicBezTo>
                  <a:cubicBezTo>
                    <a:pt x="9" y="23"/>
                    <a:pt x="13" y="23"/>
                    <a:pt x="17" y="21"/>
                  </a:cubicBezTo>
                  <a:cubicBezTo>
                    <a:pt x="20" y="19"/>
                    <a:pt x="22" y="16"/>
                    <a:pt x="22" y="12"/>
                  </a:cubicBezTo>
                  <a:cubicBezTo>
                    <a:pt x="22" y="8"/>
                    <a:pt x="20" y="4"/>
                    <a:pt x="17" y="2"/>
                  </a:cubicBezTo>
                  <a:cubicBezTo>
                    <a:pt x="13"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00"/>
            <p:cNvSpPr>
              <a:spLocks noEditPoints="1"/>
            </p:cNvSpPr>
            <p:nvPr/>
          </p:nvSpPr>
          <p:spPr bwMode="auto">
            <a:xfrm>
              <a:off x="5897563" y="4616450"/>
              <a:ext cx="34925" cy="36513"/>
            </a:xfrm>
            <a:custGeom>
              <a:avLst/>
              <a:gdLst>
                <a:gd name="T0" fmla="*/ 0 w 22"/>
                <a:gd name="T1" fmla="*/ 12 h 23"/>
                <a:gd name="T2" fmla="*/ 11 w 22"/>
                <a:gd name="T3" fmla="*/ 23 h 23"/>
                <a:gd name="T4" fmla="*/ 22 w 22"/>
                <a:gd name="T5" fmla="*/ 12 h 23"/>
                <a:gd name="T6" fmla="*/ 11 w 22"/>
                <a:gd name="T7" fmla="*/ 0 h 23"/>
                <a:gd name="T8" fmla="*/ 0 w 22"/>
                <a:gd name="T9" fmla="*/ 12 h 23"/>
                <a:gd name="T10" fmla="*/ 0 w 22"/>
                <a:gd name="T11" fmla="*/ 12 h 23"/>
                <a:gd name="T12" fmla="*/ 0 w 2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2"/>
                  </a:moveTo>
                  <a:cubicBezTo>
                    <a:pt x="0" y="18"/>
                    <a:pt x="5" y="23"/>
                    <a:pt x="11" y="23"/>
                  </a:cubicBezTo>
                  <a:cubicBezTo>
                    <a:pt x="17" y="23"/>
                    <a:pt x="22" y="18"/>
                    <a:pt x="22" y="12"/>
                  </a:cubicBezTo>
                  <a:cubicBezTo>
                    <a:pt x="22" y="6"/>
                    <a:pt x="17" y="0"/>
                    <a:pt x="11" y="0"/>
                  </a:cubicBezTo>
                  <a:cubicBezTo>
                    <a:pt x="5" y="0"/>
                    <a:pt x="0" y="6"/>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01"/>
            <p:cNvSpPr>
              <a:spLocks noEditPoints="1"/>
            </p:cNvSpPr>
            <p:nvPr/>
          </p:nvSpPr>
          <p:spPr bwMode="auto">
            <a:xfrm>
              <a:off x="5964238" y="4616450"/>
              <a:ext cx="34925" cy="36513"/>
            </a:xfrm>
            <a:custGeom>
              <a:avLst/>
              <a:gdLst>
                <a:gd name="T0" fmla="*/ 0 w 22"/>
                <a:gd name="T1" fmla="*/ 12 h 23"/>
                <a:gd name="T2" fmla="*/ 11 w 22"/>
                <a:gd name="T3" fmla="*/ 23 h 23"/>
                <a:gd name="T4" fmla="*/ 22 w 22"/>
                <a:gd name="T5" fmla="*/ 12 h 23"/>
                <a:gd name="T6" fmla="*/ 11 w 22"/>
                <a:gd name="T7" fmla="*/ 0 h 23"/>
                <a:gd name="T8" fmla="*/ 0 w 22"/>
                <a:gd name="T9" fmla="*/ 12 h 23"/>
                <a:gd name="T10" fmla="*/ 0 w 22"/>
                <a:gd name="T11" fmla="*/ 12 h 23"/>
                <a:gd name="T12" fmla="*/ 0 w 2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2"/>
                  </a:moveTo>
                  <a:cubicBezTo>
                    <a:pt x="0" y="18"/>
                    <a:pt x="5" y="23"/>
                    <a:pt x="11" y="23"/>
                  </a:cubicBezTo>
                  <a:cubicBezTo>
                    <a:pt x="17" y="23"/>
                    <a:pt x="22" y="18"/>
                    <a:pt x="22" y="12"/>
                  </a:cubicBezTo>
                  <a:cubicBezTo>
                    <a:pt x="22" y="6"/>
                    <a:pt x="17" y="0"/>
                    <a:pt x="11" y="0"/>
                  </a:cubicBezTo>
                  <a:cubicBezTo>
                    <a:pt x="5" y="0"/>
                    <a:pt x="0" y="6"/>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02"/>
            <p:cNvSpPr>
              <a:spLocks noEditPoints="1"/>
            </p:cNvSpPr>
            <p:nvPr/>
          </p:nvSpPr>
          <p:spPr bwMode="auto">
            <a:xfrm>
              <a:off x="6030913" y="4616450"/>
              <a:ext cx="34925" cy="36513"/>
            </a:xfrm>
            <a:custGeom>
              <a:avLst/>
              <a:gdLst>
                <a:gd name="T0" fmla="*/ 0 w 22"/>
                <a:gd name="T1" fmla="*/ 12 h 23"/>
                <a:gd name="T2" fmla="*/ 11 w 22"/>
                <a:gd name="T3" fmla="*/ 23 h 23"/>
                <a:gd name="T4" fmla="*/ 22 w 22"/>
                <a:gd name="T5" fmla="*/ 12 h 23"/>
                <a:gd name="T6" fmla="*/ 11 w 22"/>
                <a:gd name="T7" fmla="*/ 0 h 23"/>
                <a:gd name="T8" fmla="*/ 0 w 22"/>
                <a:gd name="T9" fmla="*/ 12 h 23"/>
                <a:gd name="T10" fmla="*/ 0 w 22"/>
                <a:gd name="T11" fmla="*/ 12 h 23"/>
                <a:gd name="T12" fmla="*/ 0 w 2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2"/>
                  </a:moveTo>
                  <a:cubicBezTo>
                    <a:pt x="0" y="18"/>
                    <a:pt x="5" y="23"/>
                    <a:pt x="11" y="23"/>
                  </a:cubicBezTo>
                  <a:cubicBezTo>
                    <a:pt x="17" y="23"/>
                    <a:pt x="22" y="18"/>
                    <a:pt x="22" y="12"/>
                  </a:cubicBezTo>
                  <a:cubicBezTo>
                    <a:pt x="22" y="6"/>
                    <a:pt x="17" y="0"/>
                    <a:pt x="11" y="0"/>
                  </a:cubicBezTo>
                  <a:cubicBezTo>
                    <a:pt x="5" y="0"/>
                    <a:pt x="0" y="6"/>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03"/>
            <p:cNvSpPr>
              <a:spLocks noEditPoints="1"/>
            </p:cNvSpPr>
            <p:nvPr/>
          </p:nvSpPr>
          <p:spPr bwMode="auto">
            <a:xfrm>
              <a:off x="6094413" y="4616450"/>
              <a:ext cx="36513" cy="36513"/>
            </a:xfrm>
            <a:custGeom>
              <a:avLst/>
              <a:gdLst>
                <a:gd name="T0" fmla="*/ 0 w 23"/>
                <a:gd name="T1" fmla="*/ 12 h 23"/>
                <a:gd name="T2" fmla="*/ 12 w 23"/>
                <a:gd name="T3" fmla="*/ 23 h 23"/>
                <a:gd name="T4" fmla="*/ 23 w 23"/>
                <a:gd name="T5" fmla="*/ 12 h 23"/>
                <a:gd name="T6" fmla="*/ 12 w 23"/>
                <a:gd name="T7" fmla="*/ 0 h 23"/>
                <a:gd name="T8" fmla="*/ 0 w 23"/>
                <a:gd name="T9" fmla="*/ 12 h 23"/>
                <a:gd name="T10" fmla="*/ 0 w 23"/>
                <a:gd name="T11" fmla="*/ 12 h 23"/>
                <a:gd name="T12" fmla="*/ 0 w 23"/>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3" h="23">
                  <a:moveTo>
                    <a:pt x="0" y="12"/>
                  </a:moveTo>
                  <a:cubicBezTo>
                    <a:pt x="0" y="18"/>
                    <a:pt x="5" y="23"/>
                    <a:pt x="12" y="23"/>
                  </a:cubicBezTo>
                  <a:cubicBezTo>
                    <a:pt x="18" y="23"/>
                    <a:pt x="23" y="18"/>
                    <a:pt x="23" y="12"/>
                  </a:cubicBezTo>
                  <a:cubicBezTo>
                    <a:pt x="23" y="6"/>
                    <a:pt x="18" y="0"/>
                    <a:pt x="12" y="0"/>
                  </a:cubicBezTo>
                  <a:cubicBezTo>
                    <a:pt x="5" y="0"/>
                    <a:pt x="0" y="6"/>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04"/>
            <p:cNvSpPr>
              <a:spLocks noEditPoints="1"/>
            </p:cNvSpPr>
            <p:nvPr/>
          </p:nvSpPr>
          <p:spPr bwMode="auto">
            <a:xfrm>
              <a:off x="5632450" y="4722813"/>
              <a:ext cx="34925" cy="38100"/>
            </a:xfrm>
            <a:custGeom>
              <a:avLst/>
              <a:gdLst>
                <a:gd name="T0" fmla="*/ 0 w 22"/>
                <a:gd name="T1" fmla="*/ 12 h 24"/>
                <a:gd name="T2" fmla="*/ 5 w 22"/>
                <a:gd name="T3" fmla="*/ 22 h 24"/>
                <a:gd name="T4" fmla="*/ 16 w 22"/>
                <a:gd name="T5" fmla="*/ 22 h 24"/>
                <a:gd name="T6" fmla="*/ 22 w 22"/>
                <a:gd name="T7" fmla="*/ 12 h 24"/>
                <a:gd name="T8" fmla="*/ 16 w 22"/>
                <a:gd name="T9" fmla="*/ 2 h 24"/>
                <a:gd name="T10" fmla="*/ 5 w 22"/>
                <a:gd name="T11" fmla="*/ 2 h 24"/>
                <a:gd name="T12" fmla="*/ 0 w 22"/>
                <a:gd name="T13" fmla="*/ 12 h 24"/>
                <a:gd name="T14" fmla="*/ 0 w 22"/>
                <a:gd name="T15" fmla="*/ 12 h 24"/>
                <a:gd name="T16" fmla="*/ 0 w 22"/>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12"/>
                  </a:moveTo>
                  <a:cubicBezTo>
                    <a:pt x="0" y="16"/>
                    <a:pt x="2" y="20"/>
                    <a:pt x="5" y="22"/>
                  </a:cubicBezTo>
                  <a:cubicBezTo>
                    <a:pt x="9" y="24"/>
                    <a:pt x="13" y="24"/>
                    <a:pt x="16" y="22"/>
                  </a:cubicBezTo>
                  <a:cubicBezTo>
                    <a:pt x="20" y="20"/>
                    <a:pt x="22" y="16"/>
                    <a:pt x="22" y="12"/>
                  </a:cubicBezTo>
                  <a:cubicBezTo>
                    <a:pt x="22" y="8"/>
                    <a:pt x="20" y="4"/>
                    <a:pt x="16"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05"/>
            <p:cNvSpPr>
              <a:spLocks noEditPoints="1"/>
            </p:cNvSpPr>
            <p:nvPr/>
          </p:nvSpPr>
          <p:spPr bwMode="auto">
            <a:xfrm>
              <a:off x="5567363" y="4722813"/>
              <a:ext cx="34925" cy="38100"/>
            </a:xfrm>
            <a:custGeom>
              <a:avLst/>
              <a:gdLst>
                <a:gd name="T0" fmla="*/ 0 w 22"/>
                <a:gd name="T1" fmla="*/ 12 h 24"/>
                <a:gd name="T2" fmla="*/ 5 w 22"/>
                <a:gd name="T3" fmla="*/ 22 h 24"/>
                <a:gd name="T4" fmla="*/ 17 w 22"/>
                <a:gd name="T5" fmla="*/ 22 h 24"/>
                <a:gd name="T6" fmla="*/ 22 w 22"/>
                <a:gd name="T7" fmla="*/ 12 h 24"/>
                <a:gd name="T8" fmla="*/ 17 w 22"/>
                <a:gd name="T9" fmla="*/ 2 h 24"/>
                <a:gd name="T10" fmla="*/ 5 w 22"/>
                <a:gd name="T11" fmla="*/ 2 h 24"/>
                <a:gd name="T12" fmla="*/ 0 w 22"/>
                <a:gd name="T13" fmla="*/ 12 h 24"/>
                <a:gd name="T14" fmla="*/ 0 w 22"/>
                <a:gd name="T15" fmla="*/ 12 h 24"/>
                <a:gd name="T16" fmla="*/ 0 w 22"/>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12"/>
                  </a:moveTo>
                  <a:cubicBezTo>
                    <a:pt x="0" y="16"/>
                    <a:pt x="2" y="20"/>
                    <a:pt x="5" y="22"/>
                  </a:cubicBezTo>
                  <a:cubicBezTo>
                    <a:pt x="9" y="24"/>
                    <a:pt x="13" y="24"/>
                    <a:pt x="17" y="22"/>
                  </a:cubicBezTo>
                  <a:cubicBezTo>
                    <a:pt x="20" y="20"/>
                    <a:pt x="22" y="16"/>
                    <a:pt x="22" y="12"/>
                  </a:cubicBezTo>
                  <a:cubicBezTo>
                    <a:pt x="22" y="8"/>
                    <a:pt x="20" y="4"/>
                    <a:pt x="17"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06"/>
            <p:cNvSpPr>
              <a:spLocks noEditPoints="1"/>
            </p:cNvSpPr>
            <p:nvPr/>
          </p:nvSpPr>
          <p:spPr bwMode="auto">
            <a:xfrm>
              <a:off x="5697538" y="4722813"/>
              <a:ext cx="36513" cy="38100"/>
            </a:xfrm>
            <a:custGeom>
              <a:avLst/>
              <a:gdLst>
                <a:gd name="T0" fmla="*/ 0 w 23"/>
                <a:gd name="T1" fmla="*/ 12 h 24"/>
                <a:gd name="T2" fmla="*/ 6 w 23"/>
                <a:gd name="T3" fmla="*/ 22 h 24"/>
                <a:gd name="T4" fmla="*/ 17 w 23"/>
                <a:gd name="T5" fmla="*/ 22 h 24"/>
                <a:gd name="T6" fmla="*/ 23 w 23"/>
                <a:gd name="T7" fmla="*/ 12 h 24"/>
                <a:gd name="T8" fmla="*/ 17 w 23"/>
                <a:gd name="T9" fmla="*/ 2 h 24"/>
                <a:gd name="T10" fmla="*/ 6 w 23"/>
                <a:gd name="T11" fmla="*/ 2 h 24"/>
                <a:gd name="T12" fmla="*/ 0 w 23"/>
                <a:gd name="T13" fmla="*/ 12 h 24"/>
                <a:gd name="T14" fmla="*/ 0 w 23"/>
                <a:gd name="T15" fmla="*/ 12 h 24"/>
                <a:gd name="T16" fmla="*/ 0 w 23"/>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0" y="12"/>
                  </a:moveTo>
                  <a:cubicBezTo>
                    <a:pt x="0" y="16"/>
                    <a:pt x="3" y="20"/>
                    <a:pt x="6" y="22"/>
                  </a:cubicBezTo>
                  <a:cubicBezTo>
                    <a:pt x="9" y="24"/>
                    <a:pt x="14" y="24"/>
                    <a:pt x="17" y="22"/>
                  </a:cubicBezTo>
                  <a:cubicBezTo>
                    <a:pt x="21" y="20"/>
                    <a:pt x="23" y="16"/>
                    <a:pt x="23" y="12"/>
                  </a:cubicBezTo>
                  <a:cubicBezTo>
                    <a:pt x="23" y="8"/>
                    <a:pt x="21" y="4"/>
                    <a:pt x="17" y="2"/>
                  </a:cubicBezTo>
                  <a:cubicBezTo>
                    <a:pt x="14" y="0"/>
                    <a:pt x="9" y="0"/>
                    <a:pt x="6" y="2"/>
                  </a:cubicBezTo>
                  <a:cubicBezTo>
                    <a:pt x="3"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07"/>
            <p:cNvSpPr>
              <a:spLocks noEditPoints="1"/>
            </p:cNvSpPr>
            <p:nvPr/>
          </p:nvSpPr>
          <p:spPr bwMode="auto">
            <a:xfrm>
              <a:off x="5764213" y="4722813"/>
              <a:ext cx="36513" cy="38100"/>
            </a:xfrm>
            <a:custGeom>
              <a:avLst/>
              <a:gdLst>
                <a:gd name="T0" fmla="*/ 0 w 23"/>
                <a:gd name="T1" fmla="*/ 12 h 24"/>
                <a:gd name="T2" fmla="*/ 6 w 23"/>
                <a:gd name="T3" fmla="*/ 22 h 24"/>
                <a:gd name="T4" fmla="*/ 17 w 23"/>
                <a:gd name="T5" fmla="*/ 22 h 24"/>
                <a:gd name="T6" fmla="*/ 23 w 23"/>
                <a:gd name="T7" fmla="*/ 12 h 24"/>
                <a:gd name="T8" fmla="*/ 17 w 23"/>
                <a:gd name="T9" fmla="*/ 2 h 24"/>
                <a:gd name="T10" fmla="*/ 6 w 23"/>
                <a:gd name="T11" fmla="*/ 2 h 24"/>
                <a:gd name="T12" fmla="*/ 0 w 23"/>
                <a:gd name="T13" fmla="*/ 12 h 24"/>
                <a:gd name="T14" fmla="*/ 0 w 23"/>
                <a:gd name="T15" fmla="*/ 12 h 24"/>
                <a:gd name="T16" fmla="*/ 0 w 23"/>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0" y="12"/>
                  </a:moveTo>
                  <a:cubicBezTo>
                    <a:pt x="0" y="16"/>
                    <a:pt x="2" y="20"/>
                    <a:pt x="6" y="22"/>
                  </a:cubicBezTo>
                  <a:cubicBezTo>
                    <a:pt x="9" y="24"/>
                    <a:pt x="14" y="24"/>
                    <a:pt x="17" y="22"/>
                  </a:cubicBezTo>
                  <a:cubicBezTo>
                    <a:pt x="21" y="20"/>
                    <a:pt x="23" y="16"/>
                    <a:pt x="23" y="12"/>
                  </a:cubicBezTo>
                  <a:cubicBezTo>
                    <a:pt x="23" y="8"/>
                    <a:pt x="21" y="4"/>
                    <a:pt x="17" y="2"/>
                  </a:cubicBezTo>
                  <a:cubicBezTo>
                    <a:pt x="14"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708"/>
            <p:cNvSpPr>
              <a:spLocks noEditPoints="1"/>
            </p:cNvSpPr>
            <p:nvPr/>
          </p:nvSpPr>
          <p:spPr bwMode="auto">
            <a:xfrm>
              <a:off x="5830888" y="4722813"/>
              <a:ext cx="34925" cy="38100"/>
            </a:xfrm>
            <a:custGeom>
              <a:avLst/>
              <a:gdLst>
                <a:gd name="T0" fmla="*/ 0 w 22"/>
                <a:gd name="T1" fmla="*/ 12 h 24"/>
                <a:gd name="T2" fmla="*/ 6 w 22"/>
                <a:gd name="T3" fmla="*/ 22 h 24"/>
                <a:gd name="T4" fmla="*/ 17 w 22"/>
                <a:gd name="T5" fmla="*/ 22 h 24"/>
                <a:gd name="T6" fmla="*/ 22 w 22"/>
                <a:gd name="T7" fmla="*/ 12 h 24"/>
                <a:gd name="T8" fmla="*/ 17 w 22"/>
                <a:gd name="T9" fmla="*/ 2 h 24"/>
                <a:gd name="T10" fmla="*/ 6 w 22"/>
                <a:gd name="T11" fmla="*/ 2 h 24"/>
                <a:gd name="T12" fmla="*/ 0 w 22"/>
                <a:gd name="T13" fmla="*/ 12 h 24"/>
                <a:gd name="T14" fmla="*/ 0 w 22"/>
                <a:gd name="T15" fmla="*/ 12 h 24"/>
                <a:gd name="T16" fmla="*/ 0 w 22"/>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12"/>
                  </a:moveTo>
                  <a:cubicBezTo>
                    <a:pt x="0" y="16"/>
                    <a:pt x="2" y="20"/>
                    <a:pt x="6" y="22"/>
                  </a:cubicBezTo>
                  <a:cubicBezTo>
                    <a:pt x="9" y="24"/>
                    <a:pt x="13" y="24"/>
                    <a:pt x="17" y="22"/>
                  </a:cubicBezTo>
                  <a:cubicBezTo>
                    <a:pt x="20" y="20"/>
                    <a:pt x="22" y="16"/>
                    <a:pt x="22" y="12"/>
                  </a:cubicBezTo>
                  <a:cubicBezTo>
                    <a:pt x="22" y="8"/>
                    <a:pt x="20" y="4"/>
                    <a:pt x="17" y="2"/>
                  </a:cubicBezTo>
                  <a:cubicBezTo>
                    <a:pt x="13"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709"/>
            <p:cNvSpPr>
              <a:spLocks noEditPoints="1"/>
            </p:cNvSpPr>
            <p:nvPr/>
          </p:nvSpPr>
          <p:spPr bwMode="auto">
            <a:xfrm>
              <a:off x="5897563" y="4724400"/>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710"/>
            <p:cNvSpPr>
              <a:spLocks noEditPoints="1"/>
            </p:cNvSpPr>
            <p:nvPr/>
          </p:nvSpPr>
          <p:spPr bwMode="auto">
            <a:xfrm>
              <a:off x="5964238" y="4724400"/>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711"/>
            <p:cNvSpPr>
              <a:spLocks noEditPoints="1"/>
            </p:cNvSpPr>
            <p:nvPr/>
          </p:nvSpPr>
          <p:spPr bwMode="auto">
            <a:xfrm>
              <a:off x="6030913" y="4724400"/>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712"/>
            <p:cNvSpPr>
              <a:spLocks noEditPoints="1"/>
            </p:cNvSpPr>
            <p:nvPr/>
          </p:nvSpPr>
          <p:spPr bwMode="auto">
            <a:xfrm>
              <a:off x="6094413" y="4724400"/>
              <a:ext cx="36513" cy="34925"/>
            </a:xfrm>
            <a:custGeom>
              <a:avLst/>
              <a:gdLst>
                <a:gd name="T0" fmla="*/ 0 w 23"/>
                <a:gd name="T1" fmla="*/ 11 h 22"/>
                <a:gd name="T2" fmla="*/ 12 w 23"/>
                <a:gd name="T3" fmla="*/ 22 h 22"/>
                <a:gd name="T4" fmla="*/ 23 w 23"/>
                <a:gd name="T5" fmla="*/ 11 h 22"/>
                <a:gd name="T6" fmla="*/ 12 w 23"/>
                <a:gd name="T7" fmla="*/ 0 h 22"/>
                <a:gd name="T8" fmla="*/ 0 w 23"/>
                <a:gd name="T9" fmla="*/ 11 h 22"/>
                <a:gd name="T10" fmla="*/ 0 w 23"/>
                <a:gd name="T11" fmla="*/ 11 h 22"/>
                <a:gd name="T12" fmla="*/ 0 w 23"/>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0" y="11"/>
                  </a:moveTo>
                  <a:cubicBezTo>
                    <a:pt x="0" y="17"/>
                    <a:pt x="5" y="22"/>
                    <a:pt x="12" y="22"/>
                  </a:cubicBezTo>
                  <a:cubicBezTo>
                    <a:pt x="18" y="22"/>
                    <a:pt x="23" y="17"/>
                    <a:pt x="23" y="11"/>
                  </a:cubicBezTo>
                  <a:cubicBezTo>
                    <a:pt x="23" y="5"/>
                    <a:pt x="18" y="0"/>
                    <a:pt x="12"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713"/>
            <p:cNvSpPr>
              <a:spLocks noEditPoints="1"/>
            </p:cNvSpPr>
            <p:nvPr/>
          </p:nvSpPr>
          <p:spPr bwMode="auto">
            <a:xfrm>
              <a:off x="5632450" y="4830763"/>
              <a:ext cx="34925" cy="36513"/>
            </a:xfrm>
            <a:custGeom>
              <a:avLst/>
              <a:gdLst>
                <a:gd name="T0" fmla="*/ 0 w 22"/>
                <a:gd name="T1" fmla="*/ 12 h 23"/>
                <a:gd name="T2" fmla="*/ 5 w 22"/>
                <a:gd name="T3" fmla="*/ 21 h 23"/>
                <a:gd name="T4" fmla="*/ 16 w 22"/>
                <a:gd name="T5" fmla="*/ 21 h 23"/>
                <a:gd name="T6" fmla="*/ 22 w 22"/>
                <a:gd name="T7" fmla="*/ 12 h 23"/>
                <a:gd name="T8" fmla="*/ 16 w 22"/>
                <a:gd name="T9" fmla="*/ 2 h 23"/>
                <a:gd name="T10" fmla="*/ 5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5"/>
                    <a:pt x="2" y="19"/>
                    <a:pt x="5" y="21"/>
                  </a:cubicBezTo>
                  <a:cubicBezTo>
                    <a:pt x="9" y="23"/>
                    <a:pt x="13" y="23"/>
                    <a:pt x="16" y="21"/>
                  </a:cubicBezTo>
                  <a:cubicBezTo>
                    <a:pt x="20" y="19"/>
                    <a:pt x="22" y="15"/>
                    <a:pt x="22" y="12"/>
                  </a:cubicBezTo>
                  <a:cubicBezTo>
                    <a:pt x="22" y="8"/>
                    <a:pt x="20" y="4"/>
                    <a:pt x="16"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714"/>
            <p:cNvSpPr>
              <a:spLocks noEditPoints="1"/>
            </p:cNvSpPr>
            <p:nvPr/>
          </p:nvSpPr>
          <p:spPr bwMode="auto">
            <a:xfrm>
              <a:off x="5567363" y="4830763"/>
              <a:ext cx="34925" cy="36513"/>
            </a:xfrm>
            <a:custGeom>
              <a:avLst/>
              <a:gdLst>
                <a:gd name="T0" fmla="*/ 0 w 22"/>
                <a:gd name="T1" fmla="*/ 12 h 23"/>
                <a:gd name="T2" fmla="*/ 5 w 22"/>
                <a:gd name="T3" fmla="*/ 21 h 23"/>
                <a:gd name="T4" fmla="*/ 17 w 22"/>
                <a:gd name="T5" fmla="*/ 21 h 23"/>
                <a:gd name="T6" fmla="*/ 22 w 22"/>
                <a:gd name="T7" fmla="*/ 12 h 23"/>
                <a:gd name="T8" fmla="*/ 17 w 22"/>
                <a:gd name="T9" fmla="*/ 2 h 23"/>
                <a:gd name="T10" fmla="*/ 5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5"/>
                    <a:pt x="2" y="19"/>
                    <a:pt x="5" y="21"/>
                  </a:cubicBezTo>
                  <a:cubicBezTo>
                    <a:pt x="9" y="23"/>
                    <a:pt x="13" y="23"/>
                    <a:pt x="17" y="21"/>
                  </a:cubicBezTo>
                  <a:cubicBezTo>
                    <a:pt x="20" y="19"/>
                    <a:pt x="22" y="15"/>
                    <a:pt x="22" y="12"/>
                  </a:cubicBezTo>
                  <a:cubicBezTo>
                    <a:pt x="22" y="8"/>
                    <a:pt x="20" y="4"/>
                    <a:pt x="17"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715"/>
            <p:cNvSpPr>
              <a:spLocks noEditPoints="1"/>
            </p:cNvSpPr>
            <p:nvPr/>
          </p:nvSpPr>
          <p:spPr bwMode="auto">
            <a:xfrm>
              <a:off x="5697538" y="4830763"/>
              <a:ext cx="36513" cy="36513"/>
            </a:xfrm>
            <a:custGeom>
              <a:avLst/>
              <a:gdLst>
                <a:gd name="T0" fmla="*/ 0 w 23"/>
                <a:gd name="T1" fmla="*/ 12 h 23"/>
                <a:gd name="T2" fmla="*/ 6 w 23"/>
                <a:gd name="T3" fmla="*/ 21 h 23"/>
                <a:gd name="T4" fmla="*/ 17 w 23"/>
                <a:gd name="T5" fmla="*/ 21 h 23"/>
                <a:gd name="T6" fmla="*/ 23 w 23"/>
                <a:gd name="T7" fmla="*/ 12 h 23"/>
                <a:gd name="T8" fmla="*/ 17 w 23"/>
                <a:gd name="T9" fmla="*/ 2 h 23"/>
                <a:gd name="T10" fmla="*/ 6 w 23"/>
                <a:gd name="T11" fmla="*/ 2 h 23"/>
                <a:gd name="T12" fmla="*/ 0 w 23"/>
                <a:gd name="T13" fmla="*/ 12 h 23"/>
                <a:gd name="T14" fmla="*/ 0 w 23"/>
                <a:gd name="T15" fmla="*/ 12 h 23"/>
                <a:gd name="T16" fmla="*/ 0 w 23"/>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2"/>
                  </a:moveTo>
                  <a:cubicBezTo>
                    <a:pt x="0" y="15"/>
                    <a:pt x="3" y="19"/>
                    <a:pt x="6" y="21"/>
                  </a:cubicBezTo>
                  <a:cubicBezTo>
                    <a:pt x="9" y="23"/>
                    <a:pt x="14" y="23"/>
                    <a:pt x="17" y="21"/>
                  </a:cubicBezTo>
                  <a:cubicBezTo>
                    <a:pt x="21" y="19"/>
                    <a:pt x="23" y="15"/>
                    <a:pt x="23" y="12"/>
                  </a:cubicBezTo>
                  <a:cubicBezTo>
                    <a:pt x="23" y="8"/>
                    <a:pt x="21" y="4"/>
                    <a:pt x="17" y="2"/>
                  </a:cubicBezTo>
                  <a:cubicBezTo>
                    <a:pt x="14" y="0"/>
                    <a:pt x="9" y="0"/>
                    <a:pt x="6" y="2"/>
                  </a:cubicBezTo>
                  <a:cubicBezTo>
                    <a:pt x="3"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716"/>
            <p:cNvSpPr>
              <a:spLocks noEditPoints="1"/>
            </p:cNvSpPr>
            <p:nvPr/>
          </p:nvSpPr>
          <p:spPr bwMode="auto">
            <a:xfrm>
              <a:off x="5764213" y="4830763"/>
              <a:ext cx="36513" cy="36513"/>
            </a:xfrm>
            <a:custGeom>
              <a:avLst/>
              <a:gdLst>
                <a:gd name="T0" fmla="*/ 0 w 23"/>
                <a:gd name="T1" fmla="*/ 12 h 23"/>
                <a:gd name="T2" fmla="*/ 6 w 23"/>
                <a:gd name="T3" fmla="*/ 21 h 23"/>
                <a:gd name="T4" fmla="*/ 17 w 23"/>
                <a:gd name="T5" fmla="*/ 21 h 23"/>
                <a:gd name="T6" fmla="*/ 23 w 23"/>
                <a:gd name="T7" fmla="*/ 12 h 23"/>
                <a:gd name="T8" fmla="*/ 17 w 23"/>
                <a:gd name="T9" fmla="*/ 2 h 23"/>
                <a:gd name="T10" fmla="*/ 6 w 23"/>
                <a:gd name="T11" fmla="*/ 2 h 23"/>
                <a:gd name="T12" fmla="*/ 0 w 23"/>
                <a:gd name="T13" fmla="*/ 12 h 23"/>
                <a:gd name="T14" fmla="*/ 0 w 23"/>
                <a:gd name="T15" fmla="*/ 12 h 23"/>
                <a:gd name="T16" fmla="*/ 0 w 23"/>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2"/>
                  </a:moveTo>
                  <a:cubicBezTo>
                    <a:pt x="0" y="15"/>
                    <a:pt x="2" y="19"/>
                    <a:pt x="6" y="21"/>
                  </a:cubicBezTo>
                  <a:cubicBezTo>
                    <a:pt x="9" y="23"/>
                    <a:pt x="14" y="23"/>
                    <a:pt x="17" y="21"/>
                  </a:cubicBezTo>
                  <a:cubicBezTo>
                    <a:pt x="21" y="19"/>
                    <a:pt x="23" y="15"/>
                    <a:pt x="23" y="12"/>
                  </a:cubicBezTo>
                  <a:cubicBezTo>
                    <a:pt x="23" y="8"/>
                    <a:pt x="21" y="4"/>
                    <a:pt x="17" y="2"/>
                  </a:cubicBezTo>
                  <a:cubicBezTo>
                    <a:pt x="14"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717"/>
            <p:cNvSpPr>
              <a:spLocks noEditPoints="1"/>
            </p:cNvSpPr>
            <p:nvPr/>
          </p:nvSpPr>
          <p:spPr bwMode="auto">
            <a:xfrm>
              <a:off x="5830888" y="4830763"/>
              <a:ext cx="34925" cy="36513"/>
            </a:xfrm>
            <a:custGeom>
              <a:avLst/>
              <a:gdLst>
                <a:gd name="T0" fmla="*/ 0 w 22"/>
                <a:gd name="T1" fmla="*/ 12 h 23"/>
                <a:gd name="T2" fmla="*/ 6 w 22"/>
                <a:gd name="T3" fmla="*/ 21 h 23"/>
                <a:gd name="T4" fmla="*/ 17 w 22"/>
                <a:gd name="T5" fmla="*/ 21 h 23"/>
                <a:gd name="T6" fmla="*/ 22 w 22"/>
                <a:gd name="T7" fmla="*/ 12 h 23"/>
                <a:gd name="T8" fmla="*/ 17 w 22"/>
                <a:gd name="T9" fmla="*/ 2 h 23"/>
                <a:gd name="T10" fmla="*/ 6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5"/>
                    <a:pt x="2" y="19"/>
                    <a:pt x="6" y="21"/>
                  </a:cubicBezTo>
                  <a:cubicBezTo>
                    <a:pt x="9" y="23"/>
                    <a:pt x="13" y="23"/>
                    <a:pt x="17" y="21"/>
                  </a:cubicBezTo>
                  <a:cubicBezTo>
                    <a:pt x="20" y="19"/>
                    <a:pt x="22" y="15"/>
                    <a:pt x="22" y="12"/>
                  </a:cubicBezTo>
                  <a:cubicBezTo>
                    <a:pt x="22" y="8"/>
                    <a:pt x="20" y="4"/>
                    <a:pt x="17" y="2"/>
                  </a:cubicBezTo>
                  <a:cubicBezTo>
                    <a:pt x="13"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718"/>
            <p:cNvSpPr>
              <a:spLocks noEditPoints="1"/>
            </p:cNvSpPr>
            <p:nvPr/>
          </p:nvSpPr>
          <p:spPr bwMode="auto">
            <a:xfrm>
              <a:off x="5897563" y="4830763"/>
              <a:ext cx="34925" cy="36513"/>
            </a:xfrm>
            <a:custGeom>
              <a:avLst/>
              <a:gdLst>
                <a:gd name="T0" fmla="*/ 0 w 22"/>
                <a:gd name="T1" fmla="*/ 12 h 23"/>
                <a:gd name="T2" fmla="*/ 11 w 22"/>
                <a:gd name="T3" fmla="*/ 23 h 23"/>
                <a:gd name="T4" fmla="*/ 22 w 22"/>
                <a:gd name="T5" fmla="*/ 12 h 23"/>
                <a:gd name="T6" fmla="*/ 11 w 22"/>
                <a:gd name="T7" fmla="*/ 0 h 23"/>
                <a:gd name="T8" fmla="*/ 0 w 22"/>
                <a:gd name="T9" fmla="*/ 12 h 23"/>
                <a:gd name="T10" fmla="*/ 0 w 22"/>
                <a:gd name="T11" fmla="*/ 12 h 23"/>
                <a:gd name="T12" fmla="*/ 0 w 2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2"/>
                  </a:moveTo>
                  <a:cubicBezTo>
                    <a:pt x="0" y="18"/>
                    <a:pt x="5" y="23"/>
                    <a:pt x="11" y="23"/>
                  </a:cubicBezTo>
                  <a:cubicBezTo>
                    <a:pt x="17" y="23"/>
                    <a:pt x="22" y="18"/>
                    <a:pt x="22" y="12"/>
                  </a:cubicBezTo>
                  <a:cubicBezTo>
                    <a:pt x="22" y="5"/>
                    <a:pt x="17" y="0"/>
                    <a:pt x="11" y="0"/>
                  </a:cubicBezTo>
                  <a:cubicBezTo>
                    <a:pt x="5" y="0"/>
                    <a:pt x="0" y="5"/>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719"/>
            <p:cNvSpPr>
              <a:spLocks noEditPoints="1"/>
            </p:cNvSpPr>
            <p:nvPr/>
          </p:nvSpPr>
          <p:spPr bwMode="auto">
            <a:xfrm>
              <a:off x="5964238" y="4830763"/>
              <a:ext cx="34925" cy="36513"/>
            </a:xfrm>
            <a:custGeom>
              <a:avLst/>
              <a:gdLst>
                <a:gd name="T0" fmla="*/ 0 w 22"/>
                <a:gd name="T1" fmla="*/ 12 h 23"/>
                <a:gd name="T2" fmla="*/ 11 w 22"/>
                <a:gd name="T3" fmla="*/ 23 h 23"/>
                <a:gd name="T4" fmla="*/ 22 w 22"/>
                <a:gd name="T5" fmla="*/ 12 h 23"/>
                <a:gd name="T6" fmla="*/ 11 w 22"/>
                <a:gd name="T7" fmla="*/ 0 h 23"/>
                <a:gd name="T8" fmla="*/ 0 w 22"/>
                <a:gd name="T9" fmla="*/ 12 h 23"/>
                <a:gd name="T10" fmla="*/ 0 w 22"/>
                <a:gd name="T11" fmla="*/ 12 h 23"/>
                <a:gd name="T12" fmla="*/ 0 w 2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2"/>
                  </a:moveTo>
                  <a:cubicBezTo>
                    <a:pt x="0" y="18"/>
                    <a:pt x="5" y="23"/>
                    <a:pt x="11" y="23"/>
                  </a:cubicBezTo>
                  <a:cubicBezTo>
                    <a:pt x="17" y="23"/>
                    <a:pt x="22" y="18"/>
                    <a:pt x="22" y="12"/>
                  </a:cubicBezTo>
                  <a:cubicBezTo>
                    <a:pt x="22" y="5"/>
                    <a:pt x="17" y="0"/>
                    <a:pt x="11" y="0"/>
                  </a:cubicBezTo>
                  <a:cubicBezTo>
                    <a:pt x="5" y="0"/>
                    <a:pt x="0" y="5"/>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720"/>
            <p:cNvSpPr>
              <a:spLocks noEditPoints="1"/>
            </p:cNvSpPr>
            <p:nvPr/>
          </p:nvSpPr>
          <p:spPr bwMode="auto">
            <a:xfrm>
              <a:off x="6030913" y="4830763"/>
              <a:ext cx="34925" cy="36513"/>
            </a:xfrm>
            <a:custGeom>
              <a:avLst/>
              <a:gdLst>
                <a:gd name="T0" fmla="*/ 0 w 22"/>
                <a:gd name="T1" fmla="*/ 12 h 23"/>
                <a:gd name="T2" fmla="*/ 11 w 22"/>
                <a:gd name="T3" fmla="*/ 23 h 23"/>
                <a:gd name="T4" fmla="*/ 22 w 22"/>
                <a:gd name="T5" fmla="*/ 12 h 23"/>
                <a:gd name="T6" fmla="*/ 11 w 22"/>
                <a:gd name="T7" fmla="*/ 0 h 23"/>
                <a:gd name="T8" fmla="*/ 0 w 22"/>
                <a:gd name="T9" fmla="*/ 12 h 23"/>
                <a:gd name="T10" fmla="*/ 0 w 22"/>
                <a:gd name="T11" fmla="*/ 12 h 23"/>
                <a:gd name="T12" fmla="*/ 0 w 2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2"/>
                  </a:moveTo>
                  <a:cubicBezTo>
                    <a:pt x="0" y="18"/>
                    <a:pt x="5" y="23"/>
                    <a:pt x="11" y="23"/>
                  </a:cubicBezTo>
                  <a:cubicBezTo>
                    <a:pt x="17" y="23"/>
                    <a:pt x="22" y="18"/>
                    <a:pt x="22" y="12"/>
                  </a:cubicBezTo>
                  <a:cubicBezTo>
                    <a:pt x="22" y="5"/>
                    <a:pt x="17" y="0"/>
                    <a:pt x="11" y="0"/>
                  </a:cubicBezTo>
                  <a:cubicBezTo>
                    <a:pt x="5" y="0"/>
                    <a:pt x="0" y="5"/>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721"/>
            <p:cNvSpPr>
              <a:spLocks noEditPoints="1"/>
            </p:cNvSpPr>
            <p:nvPr/>
          </p:nvSpPr>
          <p:spPr bwMode="auto">
            <a:xfrm>
              <a:off x="6094413" y="4830763"/>
              <a:ext cx="36513" cy="36513"/>
            </a:xfrm>
            <a:custGeom>
              <a:avLst/>
              <a:gdLst>
                <a:gd name="T0" fmla="*/ 0 w 23"/>
                <a:gd name="T1" fmla="*/ 12 h 23"/>
                <a:gd name="T2" fmla="*/ 12 w 23"/>
                <a:gd name="T3" fmla="*/ 23 h 23"/>
                <a:gd name="T4" fmla="*/ 23 w 23"/>
                <a:gd name="T5" fmla="*/ 12 h 23"/>
                <a:gd name="T6" fmla="*/ 12 w 23"/>
                <a:gd name="T7" fmla="*/ 0 h 23"/>
                <a:gd name="T8" fmla="*/ 0 w 23"/>
                <a:gd name="T9" fmla="*/ 12 h 23"/>
                <a:gd name="T10" fmla="*/ 0 w 23"/>
                <a:gd name="T11" fmla="*/ 12 h 23"/>
                <a:gd name="T12" fmla="*/ 0 w 23"/>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3" h="23">
                  <a:moveTo>
                    <a:pt x="0" y="12"/>
                  </a:moveTo>
                  <a:cubicBezTo>
                    <a:pt x="0" y="18"/>
                    <a:pt x="5" y="23"/>
                    <a:pt x="12" y="23"/>
                  </a:cubicBezTo>
                  <a:cubicBezTo>
                    <a:pt x="18" y="23"/>
                    <a:pt x="23" y="18"/>
                    <a:pt x="23" y="12"/>
                  </a:cubicBezTo>
                  <a:cubicBezTo>
                    <a:pt x="23" y="5"/>
                    <a:pt x="18" y="0"/>
                    <a:pt x="12" y="0"/>
                  </a:cubicBezTo>
                  <a:cubicBezTo>
                    <a:pt x="5" y="0"/>
                    <a:pt x="0" y="5"/>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722"/>
            <p:cNvSpPr>
              <a:spLocks noEditPoints="1"/>
            </p:cNvSpPr>
            <p:nvPr/>
          </p:nvSpPr>
          <p:spPr bwMode="auto">
            <a:xfrm>
              <a:off x="5632450" y="4937125"/>
              <a:ext cx="34925" cy="38100"/>
            </a:xfrm>
            <a:custGeom>
              <a:avLst/>
              <a:gdLst>
                <a:gd name="T0" fmla="*/ 0 w 22"/>
                <a:gd name="T1" fmla="*/ 12 h 24"/>
                <a:gd name="T2" fmla="*/ 5 w 22"/>
                <a:gd name="T3" fmla="*/ 22 h 24"/>
                <a:gd name="T4" fmla="*/ 16 w 22"/>
                <a:gd name="T5" fmla="*/ 22 h 24"/>
                <a:gd name="T6" fmla="*/ 22 w 22"/>
                <a:gd name="T7" fmla="*/ 12 h 24"/>
                <a:gd name="T8" fmla="*/ 16 w 22"/>
                <a:gd name="T9" fmla="*/ 2 h 24"/>
                <a:gd name="T10" fmla="*/ 5 w 22"/>
                <a:gd name="T11" fmla="*/ 2 h 24"/>
                <a:gd name="T12" fmla="*/ 0 w 22"/>
                <a:gd name="T13" fmla="*/ 12 h 24"/>
                <a:gd name="T14" fmla="*/ 0 w 22"/>
                <a:gd name="T15" fmla="*/ 12 h 24"/>
                <a:gd name="T16" fmla="*/ 0 w 22"/>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12"/>
                  </a:moveTo>
                  <a:cubicBezTo>
                    <a:pt x="0" y="16"/>
                    <a:pt x="2" y="20"/>
                    <a:pt x="5" y="22"/>
                  </a:cubicBezTo>
                  <a:cubicBezTo>
                    <a:pt x="9" y="24"/>
                    <a:pt x="13" y="24"/>
                    <a:pt x="16" y="22"/>
                  </a:cubicBezTo>
                  <a:cubicBezTo>
                    <a:pt x="20" y="20"/>
                    <a:pt x="22" y="16"/>
                    <a:pt x="22" y="12"/>
                  </a:cubicBezTo>
                  <a:cubicBezTo>
                    <a:pt x="22" y="8"/>
                    <a:pt x="20" y="4"/>
                    <a:pt x="16"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723"/>
            <p:cNvSpPr>
              <a:spLocks noEditPoints="1"/>
            </p:cNvSpPr>
            <p:nvPr/>
          </p:nvSpPr>
          <p:spPr bwMode="auto">
            <a:xfrm>
              <a:off x="5567363" y="4937125"/>
              <a:ext cx="34925" cy="38100"/>
            </a:xfrm>
            <a:custGeom>
              <a:avLst/>
              <a:gdLst>
                <a:gd name="T0" fmla="*/ 0 w 22"/>
                <a:gd name="T1" fmla="*/ 12 h 24"/>
                <a:gd name="T2" fmla="*/ 5 w 22"/>
                <a:gd name="T3" fmla="*/ 22 h 24"/>
                <a:gd name="T4" fmla="*/ 17 w 22"/>
                <a:gd name="T5" fmla="*/ 22 h 24"/>
                <a:gd name="T6" fmla="*/ 22 w 22"/>
                <a:gd name="T7" fmla="*/ 12 h 24"/>
                <a:gd name="T8" fmla="*/ 17 w 22"/>
                <a:gd name="T9" fmla="*/ 2 h 24"/>
                <a:gd name="T10" fmla="*/ 5 w 22"/>
                <a:gd name="T11" fmla="*/ 2 h 24"/>
                <a:gd name="T12" fmla="*/ 0 w 22"/>
                <a:gd name="T13" fmla="*/ 12 h 24"/>
                <a:gd name="T14" fmla="*/ 0 w 22"/>
                <a:gd name="T15" fmla="*/ 12 h 24"/>
                <a:gd name="T16" fmla="*/ 0 w 22"/>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12"/>
                  </a:moveTo>
                  <a:cubicBezTo>
                    <a:pt x="0" y="16"/>
                    <a:pt x="2" y="20"/>
                    <a:pt x="5" y="22"/>
                  </a:cubicBezTo>
                  <a:cubicBezTo>
                    <a:pt x="9" y="24"/>
                    <a:pt x="13" y="24"/>
                    <a:pt x="17" y="22"/>
                  </a:cubicBezTo>
                  <a:cubicBezTo>
                    <a:pt x="20" y="20"/>
                    <a:pt x="22" y="16"/>
                    <a:pt x="22" y="12"/>
                  </a:cubicBezTo>
                  <a:cubicBezTo>
                    <a:pt x="22" y="8"/>
                    <a:pt x="20" y="4"/>
                    <a:pt x="17"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724"/>
            <p:cNvSpPr>
              <a:spLocks noEditPoints="1"/>
            </p:cNvSpPr>
            <p:nvPr/>
          </p:nvSpPr>
          <p:spPr bwMode="auto">
            <a:xfrm>
              <a:off x="5697538" y="4937125"/>
              <a:ext cx="36513" cy="38100"/>
            </a:xfrm>
            <a:custGeom>
              <a:avLst/>
              <a:gdLst>
                <a:gd name="T0" fmla="*/ 0 w 23"/>
                <a:gd name="T1" fmla="*/ 12 h 24"/>
                <a:gd name="T2" fmla="*/ 6 w 23"/>
                <a:gd name="T3" fmla="*/ 22 h 24"/>
                <a:gd name="T4" fmla="*/ 17 w 23"/>
                <a:gd name="T5" fmla="*/ 22 h 24"/>
                <a:gd name="T6" fmla="*/ 23 w 23"/>
                <a:gd name="T7" fmla="*/ 12 h 24"/>
                <a:gd name="T8" fmla="*/ 17 w 23"/>
                <a:gd name="T9" fmla="*/ 2 h 24"/>
                <a:gd name="T10" fmla="*/ 6 w 23"/>
                <a:gd name="T11" fmla="*/ 2 h 24"/>
                <a:gd name="T12" fmla="*/ 0 w 23"/>
                <a:gd name="T13" fmla="*/ 12 h 24"/>
                <a:gd name="T14" fmla="*/ 0 w 23"/>
                <a:gd name="T15" fmla="*/ 12 h 24"/>
                <a:gd name="T16" fmla="*/ 0 w 23"/>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0" y="12"/>
                  </a:moveTo>
                  <a:cubicBezTo>
                    <a:pt x="0" y="16"/>
                    <a:pt x="3" y="20"/>
                    <a:pt x="6" y="22"/>
                  </a:cubicBezTo>
                  <a:cubicBezTo>
                    <a:pt x="9" y="24"/>
                    <a:pt x="14" y="24"/>
                    <a:pt x="17" y="22"/>
                  </a:cubicBezTo>
                  <a:cubicBezTo>
                    <a:pt x="21" y="20"/>
                    <a:pt x="23" y="16"/>
                    <a:pt x="23" y="12"/>
                  </a:cubicBezTo>
                  <a:cubicBezTo>
                    <a:pt x="23" y="8"/>
                    <a:pt x="21" y="4"/>
                    <a:pt x="17" y="2"/>
                  </a:cubicBezTo>
                  <a:cubicBezTo>
                    <a:pt x="14" y="0"/>
                    <a:pt x="9" y="0"/>
                    <a:pt x="6" y="2"/>
                  </a:cubicBezTo>
                  <a:cubicBezTo>
                    <a:pt x="3"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725"/>
            <p:cNvSpPr>
              <a:spLocks noEditPoints="1"/>
            </p:cNvSpPr>
            <p:nvPr/>
          </p:nvSpPr>
          <p:spPr bwMode="auto">
            <a:xfrm>
              <a:off x="5764213" y="4937125"/>
              <a:ext cx="36513" cy="38100"/>
            </a:xfrm>
            <a:custGeom>
              <a:avLst/>
              <a:gdLst>
                <a:gd name="T0" fmla="*/ 0 w 23"/>
                <a:gd name="T1" fmla="*/ 12 h 24"/>
                <a:gd name="T2" fmla="*/ 6 w 23"/>
                <a:gd name="T3" fmla="*/ 22 h 24"/>
                <a:gd name="T4" fmla="*/ 17 w 23"/>
                <a:gd name="T5" fmla="*/ 22 h 24"/>
                <a:gd name="T6" fmla="*/ 23 w 23"/>
                <a:gd name="T7" fmla="*/ 12 h 24"/>
                <a:gd name="T8" fmla="*/ 17 w 23"/>
                <a:gd name="T9" fmla="*/ 2 h 24"/>
                <a:gd name="T10" fmla="*/ 6 w 23"/>
                <a:gd name="T11" fmla="*/ 2 h 24"/>
                <a:gd name="T12" fmla="*/ 0 w 23"/>
                <a:gd name="T13" fmla="*/ 12 h 24"/>
                <a:gd name="T14" fmla="*/ 0 w 23"/>
                <a:gd name="T15" fmla="*/ 12 h 24"/>
                <a:gd name="T16" fmla="*/ 0 w 23"/>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4">
                  <a:moveTo>
                    <a:pt x="0" y="12"/>
                  </a:moveTo>
                  <a:cubicBezTo>
                    <a:pt x="0" y="16"/>
                    <a:pt x="2" y="20"/>
                    <a:pt x="6" y="22"/>
                  </a:cubicBezTo>
                  <a:cubicBezTo>
                    <a:pt x="9" y="24"/>
                    <a:pt x="14" y="24"/>
                    <a:pt x="17" y="22"/>
                  </a:cubicBezTo>
                  <a:cubicBezTo>
                    <a:pt x="21" y="20"/>
                    <a:pt x="23" y="16"/>
                    <a:pt x="23" y="12"/>
                  </a:cubicBezTo>
                  <a:cubicBezTo>
                    <a:pt x="23" y="8"/>
                    <a:pt x="21" y="4"/>
                    <a:pt x="17" y="2"/>
                  </a:cubicBezTo>
                  <a:cubicBezTo>
                    <a:pt x="14"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726"/>
            <p:cNvSpPr>
              <a:spLocks noEditPoints="1"/>
            </p:cNvSpPr>
            <p:nvPr/>
          </p:nvSpPr>
          <p:spPr bwMode="auto">
            <a:xfrm>
              <a:off x="5830888" y="4937125"/>
              <a:ext cx="34925" cy="38100"/>
            </a:xfrm>
            <a:custGeom>
              <a:avLst/>
              <a:gdLst>
                <a:gd name="T0" fmla="*/ 0 w 22"/>
                <a:gd name="T1" fmla="*/ 12 h 24"/>
                <a:gd name="T2" fmla="*/ 6 w 22"/>
                <a:gd name="T3" fmla="*/ 22 h 24"/>
                <a:gd name="T4" fmla="*/ 17 w 22"/>
                <a:gd name="T5" fmla="*/ 22 h 24"/>
                <a:gd name="T6" fmla="*/ 22 w 22"/>
                <a:gd name="T7" fmla="*/ 12 h 24"/>
                <a:gd name="T8" fmla="*/ 17 w 22"/>
                <a:gd name="T9" fmla="*/ 2 h 24"/>
                <a:gd name="T10" fmla="*/ 6 w 22"/>
                <a:gd name="T11" fmla="*/ 2 h 24"/>
                <a:gd name="T12" fmla="*/ 0 w 22"/>
                <a:gd name="T13" fmla="*/ 12 h 24"/>
                <a:gd name="T14" fmla="*/ 0 w 22"/>
                <a:gd name="T15" fmla="*/ 12 h 24"/>
                <a:gd name="T16" fmla="*/ 0 w 22"/>
                <a:gd name="T17"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0" y="12"/>
                  </a:moveTo>
                  <a:cubicBezTo>
                    <a:pt x="0" y="16"/>
                    <a:pt x="2" y="20"/>
                    <a:pt x="6" y="22"/>
                  </a:cubicBezTo>
                  <a:cubicBezTo>
                    <a:pt x="9" y="24"/>
                    <a:pt x="13" y="24"/>
                    <a:pt x="17" y="22"/>
                  </a:cubicBezTo>
                  <a:cubicBezTo>
                    <a:pt x="20" y="20"/>
                    <a:pt x="22" y="16"/>
                    <a:pt x="22" y="12"/>
                  </a:cubicBezTo>
                  <a:cubicBezTo>
                    <a:pt x="22" y="8"/>
                    <a:pt x="20" y="4"/>
                    <a:pt x="17" y="2"/>
                  </a:cubicBezTo>
                  <a:cubicBezTo>
                    <a:pt x="13"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727"/>
            <p:cNvSpPr>
              <a:spLocks noEditPoints="1"/>
            </p:cNvSpPr>
            <p:nvPr/>
          </p:nvSpPr>
          <p:spPr bwMode="auto">
            <a:xfrm>
              <a:off x="5897563" y="4938713"/>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728"/>
            <p:cNvSpPr>
              <a:spLocks noEditPoints="1"/>
            </p:cNvSpPr>
            <p:nvPr/>
          </p:nvSpPr>
          <p:spPr bwMode="auto">
            <a:xfrm>
              <a:off x="5964238" y="4938713"/>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729"/>
            <p:cNvSpPr>
              <a:spLocks noEditPoints="1"/>
            </p:cNvSpPr>
            <p:nvPr/>
          </p:nvSpPr>
          <p:spPr bwMode="auto">
            <a:xfrm>
              <a:off x="6030913" y="4938713"/>
              <a:ext cx="34925" cy="34925"/>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730"/>
            <p:cNvSpPr>
              <a:spLocks noEditPoints="1"/>
            </p:cNvSpPr>
            <p:nvPr/>
          </p:nvSpPr>
          <p:spPr bwMode="auto">
            <a:xfrm>
              <a:off x="6094413" y="4938713"/>
              <a:ext cx="36513" cy="34925"/>
            </a:xfrm>
            <a:custGeom>
              <a:avLst/>
              <a:gdLst>
                <a:gd name="T0" fmla="*/ 0 w 23"/>
                <a:gd name="T1" fmla="*/ 11 h 22"/>
                <a:gd name="T2" fmla="*/ 12 w 23"/>
                <a:gd name="T3" fmla="*/ 22 h 22"/>
                <a:gd name="T4" fmla="*/ 23 w 23"/>
                <a:gd name="T5" fmla="*/ 11 h 22"/>
                <a:gd name="T6" fmla="*/ 12 w 23"/>
                <a:gd name="T7" fmla="*/ 0 h 22"/>
                <a:gd name="T8" fmla="*/ 0 w 23"/>
                <a:gd name="T9" fmla="*/ 11 h 22"/>
                <a:gd name="T10" fmla="*/ 0 w 23"/>
                <a:gd name="T11" fmla="*/ 11 h 22"/>
                <a:gd name="T12" fmla="*/ 0 w 23"/>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0" y="11"/>
                  </a:moveTo>
                  <a:cubicBezTo>
                    <a:pt x="0" y="17"/>
                    <a:pt x="5" y="22"/>
                    <a:pt x="12" y="22"/>
                  </a:cubicBezTo>
                  <a:cubicBezTo>
                    <a:pt x="18" y="22"/>
                    <a:pt x="23" y="17"/>
                    <a:pt x="23" y="11"/>
                  </a:cubicBezTo>
                  <a:cubicBezTo>
                    <a:pt x="23" y="5"/>
                    <a:pt x="18" y="0"/>
                    <a:pt x="12"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731"/>
            <p:cNvSpPr>
              <a:spLocks noEditPoints="1"/>
            </p:cNvSpPr>
            <p:nvPr/>
          </p:nvSpPr>
          <p:spPr bwMode="auto">
            <a:xfrm>
              <a:off x="5632450" y="5045075"/>
              <a:ext cx="34925" cy="38100"/>
            </a:xfrm>
            <a:custGeom>
              <a:avLst/>
              <a:gdLst>
                <a:gd name="T0" fmla="*/ 0 w 22"/>
                <a:gd name="T1" fmla="*/ 11 h 23"/>
                <a:gd name="T2" fmla="*/ 5 w 22"/>
                <a:gd name="T3" fmla="*/ 21 h 23"/>
                <a:gd name="T4" fmla="*/ 16 w 22"/>
                <a:gd name="T5" fmla="*/ 21 h 23"/>
                <a:gd name="T6" fmla="*/ 22 w 22"/>
                <a:gd name="T7" fmla="*/ 11 h 23"/>
                <a:gd name="T8" fmla="*/ 16 w 22"/>
                <a:gd name="T9" fmla="*/ 2 h 23"/>
                <a:gd name="T10" fmla="*/ 5 w 22"/>
                <a:gd name="T11" fmla="*/ 2 h 23"/>
                <a:gd name="T12" fmla="*/ 0 w 22"/>
                <a:gd name="T13" fmla="*/ 11 h 23"/>
                <a:gd name="T14" fmla="*/ 0 w 22"/>
                <a:gd name="T15" fmla="*/ 11 h 23"/>
                <a:gd name="T16" fmla="*/ 0 w 22"/>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1"/>
                  </a:moveTo>
                  <a:cubicBezTo>
                    <a:pt x="0" y="15"/>
                    <a:pt x="2" y="19"/>
                    <a:pt x="5" y="21"/>
                  </a:cubicBezTo>
                  <a:cubicBezTo>
                    <a:pt x="9" y="23"/>
                    <a:pt x="13" y="23"/>
                    <a:pt x="16" y="21"/>
                  </a:cubicBezTo>
                  <a:cubicBezTo>
                    <a:pt x="20" y="19"/>
                    <a:pt x="22" y="15"/>
                    <a:pt x="22" y="11"/>
                  </a:cubicBezTo>
                  <a:cubicBezTo>
                    <a:pt x="22" y="7"/>
                    <a:pt x="20" y="4"/>
                    <a:pt x="16" y="2"/>
                  </a:cubicBezTo>
                  <a:cubicBezTo>
                    <a:pt x="13" y="0"/>
                    <a:pt x="9" y="0"/>
                    <a:pt x="5" y="2"/>
                  </a:cubicBezTo>
                  <a:cubicBezTo>
                    <a:pt x="2" y="4"/>
                    <a:pt x="0" y="7"/>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732"/>
            <p:cNvSpPr>
              <a:spLocks noEditPoints="1"/>
            </p:cNvSpPr>
            <p:nvPr/>
          </p:nvSpPr>
          <p:spPr bwMode="auto">
            <a:xfrm>
              <a:off x="5567363" y="5045075"/>
              <a:ext cx="34925" cy="38100"/>
            </a:xfrm>
            <a:custGeom>
              <a:avLst/>
              <a:gdLst>
                <a:gd name="T0" fmla="*/ 0 w 22"/>
                <a:gd name="T1" fmla="*/ 11 h 23"/>
                <a:gd name="T2" fmla="*/ 5 w 22"/>
                <a:gd name="T3" fmla="*/ 21 h 23"/>
                <a:gd name="T4" fmla="*/ 17 w 22"/>
                <a:gd name="T5" fmla="*/ 21 h 23"/>
                <a:gd name="T6" fmla="*/ 22 w 22"/>
                <a:gd name="T7" fmla="*/ 11 h 23"/>
                <a:gd name="T8" fmla="*/ 17 w 22"/>
                <a:gd name="T9" fmla="*/ 2 h 23"/>
                <a:gd name="T10" fmla="*/ 5 w 22"/>
                <a:gd name="T11" fmla="*/ 2 h 23"/>
                <a:gd name="T12" fmla="*/ 0 w 22"/>
                <a:gd name="T13" fmla="*/ 11 h 23"/>
                <a:gd name="T14" fmla="*/ 0 w 22"/>
                <a:gd name="T15" fmla="*/ 11 h 23"/>
                <a:gd name="T16" fmla="*/ 0 w 22"/>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1"/>
                  </a:moveTo>
                  <a:cubicBezTo>
                    <a:pt x="0" y="15"/>
                    <a:pt x="2" y="19"/>
                    <a:pt x="5" y="21"/>
                  </a:cubicBezTo>
                  <a:cubicBezTo>
                    <a:pt x="9" y="23"/>
                    <a:pt x="13" y="23"/>
                    <a:pt x="17" y="21"/>
                  </a:cubicBezTo>
                  <a:cubicBezTo>
                    <a:pt x="20" y="19"/>
                    <a:pt x="22" y="15"/>
                    <a:pt x="22" y="11"/>
                  </a:cubicBezTo>
                  <a:cubicBezTo>
                    <a:pt x="22" y="7"/>
                    <a:pt x="20" y="4"/>
                    <a:pt x="17" y="2"/>
                  </a:cubicBezTo>
                  <a:cubicBezTo>
                    <a:pt x="13" y="0"/>
                    <a:pt x="9" y="0"/>
                    <a:pt x="5" y="2"/>
                  </a:cubicBezTo>
                  <a:cubicBezTo>
                    <a:pt x="2" y="4"/>
                    <a:pt x="0" y="7"/>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733"/>
            <p:cNvSpPr>
              <a:spLocks noEditPoints="1"/>
            </p:cNvSpPr>
            <p:nvPr/>
          </p:nvSpPr>
          <p:spPr bwMode="auto">
            <a:xfrm>
              <a:off x="5697538" y="5045075"/>
              <a:ext cx="36513" cy="38100"/>
            </a:xfrm>
            <a:custGeom>
              <a:avLst/>
              <a:gdLst>
                <a:gd name="T0" fmla="*/ 0 w 23"/>
                <a:gd name="T1" fmla="*/ 11 h 23"/>
                <a:gd name="T2" fmla="*/ 6 w 23"/>
                <a:gd name="T3" fmla="*/ 21 h 23"/>
                <a:gd name="T4" fmla="*/ 17 w 23"/>
                <a:gd name="T5" fmla="*/ 21 h 23"/>
                <a:gd name="T6" fmla="*/ 23 w 23"/>
                <a:gd name="T7" fmla="*/ 11 h 23"/>
                <a:gd name="T8" fmla="*/ 17 w 23"/>
                <a:gd name="T9" fmla="*/ 2 h 23"/>
                <a:gd name="T10" fmla="*/ 6 w 23"/>
                <a:gd name="T11" fmla="*/ 2 h 23"/>
                <a:gd name="T12" fmla="*/ 0 w 23"/>
                <a:gd name="T13" fmla="*/ 11 h 23"/>
                <a:gd name="T14" fmla="*/ 0 w 23"/>
                <a:gd name="T15" fmla="*/ 11 h 23"/>
                <a:gd name="T16" fmla="*/ 0 w 23"/>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1"/>
                  </a:moveTo>
                  <a:cubicBezTo>
                    <a:pt x="0" y="15"/>
                    <a:pt x="3" y="19"/>
                    <a:pt x="6" y="21"/>
                  </a:cubicBezTo>
                  <a:cubicBezTo>
                    <a:pt x="9" y="23"/>
                    <a:pt x="14" y="23"/>
                    <a:pt x="17" y="21"/>
                  </a:cubicBezTo>
                  <a:cubicBezTo>
                    <a:pt x="21" y="19"/>
                    <a:pt x="23" y="15"/>
                    <a:pt x="23" y="11"/>
                  </a:cubicBezTo>
                  <a:cubicBezTo>
                    <a:pt x="23" y="7"/>
                    <a:pt x="21" y="4"/>
                    <a:pt x="17" y="2"/>
                  </a:cubicBezTo>
                  <a:cubicBezTo>
                    <a:pt x="14" y="0"/>
                    <a:pt x="9" y="0"/>
                    <a:pt x="6" y="2"/>
                  </a:cubicBezTo>
                  <a:cubicBezTo>
                    <a:pt x="3" y="4"/>
                    <a:pt x="0" y="7"/>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734"/>
            <p:cNvSpPr>
              <a:spLocks noEditPoints="1"/>
            </p:cNvSpPr>
            <p:nvPr/>
          </p:nvSpPr>
          <p:spPr bwMode="auto">
            <a:xfrm>
              <a:off x="5764213" y="5045075"/>
              <a:ext cx="36513" cy="38100"/>
            </a:xfrm>
            <a:custGeom>
              <a:avLst/>
              <a:gdLst>
                <a:gd name="T0" fmla="*/ 0 w 23"/>
                <a:gd name="T1" fmla="*/ 11 h 23"/>
                <a:gd name="T2" fmla="*/ 6 w 23"/>
                <a:gd name="T3" fmla="*/ 21 h 23"/>
                <a:gd name="T4" fmla="*/ 17 w 23"/>
                <a:gd name="T5" fmla="*/ 21 h 23"/>
                <a:gd name="T6" fmla="*/ 23 w 23"/>
                <a:gd name="T7" fmla="*/ 11 h 23"/>
                <a:gd name="T8" fmla="*/ 17 w 23"/>
                <a:gd name="T9" fmla="*/ 2 h 23"/>
                <a:gd name="T10" fmla="*/ 6 w 23"/>
                <a:gd name="T11" fmla="*/ 2 h 23"/>
                <a:gd name="T12" fmla="*/ 0 w 23"/>
                <a:gd name="T13" fmla="*/ 11 h 23"/>
                <a:gd name="T14" fmla="*/ 0 w 23"/>
                <a:gd name="T15" fmla="*/ 11 h 23"/>
                <a:gd name="T16" fmla="*/ 0 w 23"/>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1"/>
                  </a:moveTo>
                  <a:cubicBezTo>
                    <a:pt x="0" y="15"/>
                    <a:pt x="2" y="19"/>
                    <a:pt x="6" y="21"/>
                  </a:cubicBezTo>
                  <a:cubicBezTo>
                    <a:pt x="9" y="23"/>
                    <a:pt x="14" y="23"/>
                    <a:pt x="17" y="21"/>
                  </a:cubicBezTo>
                  <a:cubicBezTo>
                    <a:pt x="21" y="19"/>
                    <a:pt x="23" y="15"/>
                    <a:pt x="23" y="11"/>
                  </a:cubicBezTo>
                  <a:cubicBezTo>
                    <a:pt x="23" y="7"/>
                    <a:pt x="21" y="4"/>
                    <a:pt x="17" y="2"/>
                  </a:cubicBezTo>
                  <a:cubicBezTo>
                    <a:pt x="14" y="0"/>
                    <a:pt x="9" y="0"/>
                    <a:pt x="6" y="2"/>
                  </a:cubicBezTo>
                  <a:cubicBezTo>
                    <a:pt x="2" y="4"/>
                    <a:pt x="0" y="7"/>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735"/>
            <p:cNvSpPr>
              <a:spLocks noEditPoints="1"/>
            </p:cNvSpPr>
            <p:nvPr/>
          </p:nvSpPr>
          <p:spPr bwMode="auto">
            <a:xfrm>
              <a:off x="5830888" y="5045075"/>
              <a:ext cx="34925" cy="38100"/>
            </a:xfrm>
            <a:custGeom>
              <a:avLst/>
              <a:gdLst>
                <a:gd name="T0" fmla="*/ 0 w 22"/>
                <a:gd name="T1" fmla="*/ 11 h 23"/>
                <a:gd name="T2" fmla="*/ 6 w 22"/>
                <a:gd name="T3" fmla="*/ 21 h 23"/>
                <a:gd name="T4" fmla="*/ 17 w 22"/>
                <a:gd name="T5" fmla="*/ 21 h 23"/>
                <a:gd name="T6" fmla="*/ 22 w 22"/>
                <a:gd name="T7" fmla="*/ 11 h 23"/>
                <a:gd name="T8" fmla="*/ 17 w 22"/>
                <a:gd name="T9" fmla="*/ 2 h 23"/>
                <a:gd name="T10" fmla="*/ 6 w 22"/>
                <a:gd name="T11" fmla="*/ 2 h 23"/>
                <a:gd name="T12" fmla="*/ 0 w 22"/>
                <a:gd name="T13" fmla="*/ 11 h 23"/>
                <a:gd name="T14" fmla="*/ 0 w 22"/>
                <a:gd name="T15" fmla="*/ 11 h 23"/>
                <a:gd name="T16" fmla="*/ 0 w 22"/>
                <a:gd name="T1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1"/>
                  </a:moveTo>
                  <a:cubicBezTo>
                    <a:pt x="0" y="15"/>
                    <a:pt x="2" y="19"/>
                    <a:pt x="6" y="21"/>
                  </a:cubicBezTo>
                  <a:cubicBezTo>
                    <a:pt x="9" y="23"/>
                    <a:pt x="13" y="23"/>
                    <a:pt x="17" y="21"/>
                  </a:cubicBezTo>
                  <a:cubicBezTo>
                    <a:pt x="20" y="19"/>
                    <a:pt x="22" y="15"/>
                    <a:pt x="22" y="11"/>
                  </a:cubicBezTo>
                  <a:cubicBezTo>
                    <a:pt x="22" y="7"/>
                    <a:pt x="20" y="4"/>
                    <a:pt x="17" y="2"/>
                  </a:cubicBezTo>
                  <a:cubicBezTo>
                    <a:pt x="13" y="0"/>
                    <a:pt x="9" y="0"/>
                    <a:pt x="6" y="2"/>
                  </a:cubicBezTo>
                  <a:cubicBezTo>
                    <a:pt x="2" y="4"/>
                    <a:pt x="0" y="7"/>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736"/>
            <p:cNvSpPr>
              <a:spLocks noEditPoints="1"/>
            </p:cNvSpPr>
            <p:nvPr/>
          </p:nvSpPr>
          <p:spPr bwMode="auto">
            <a:xfrm>
              <a:off x="5897563" y="5045075"/>
              <a:ext cx="34925" cy="36513"/>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737"/>
            <p:cNvSpPr>
              <a:spLocks noEditPoints="1"/>
            </p:cNvSpPr>
            <p:nvPr/>
          </p:nvSpPr>
          <p:spPr bwMode="auto">
            <a:xfrm>
              <a:off x="5964238" y="5045075"/>
              <a:ext cx="34925" cy="36513"/>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738"/>
            <p:cNvSpPr>
              <a:spLocks noEditPoints="1"/>
            </p:cNvSpPr>
            <p:nvPr/>
          </p:nvSpPr>
          <p:spPr bwMode="auto">
            <a:xfrm>
              <a:off x="6030913" y="5045075"/>
              <a:ext cx="34925" cy="36513"/>
            </a:xfrm>
            <a:custGeom>
              <a:avLst/>
              <a:gdLst>
                <a:gd name="T0" fmla="*/ 0 w 22"/>
                <a:gd name="T1" fmla="*/ 11 h 22"/>
                <a:gd name="T2" fmla="*/ 11 w 22"/>
                <a:gd name="T3" fmla="*/ 22 h 22"/>
                <a:gd name="T4" fmla="*/ 22 w 22"/>
                <a:gd name="T5" fmla="*/ 11 h 22"/>
                <a:gd name="T6" fmla="*/ 11 w 22"/>
                <a:gd name="T7" fmla="*/ 0 h 22"/>
                <a:gd name="T8" fmla="*/ 0 w 22"/>
                <a:gd name="T9" fmla="*/ 11 h 22"/>
                <a:gd name="T10" fmla="*/ 0 w 22"/>
                <a:gd name="T11" fmla="*/ 11 h 22"/>
                <a:gd name="T12" fmla="*/ 0 w 22"/>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0" y="11"/>
                  </a:moveTo>
                  <a:cubicBezTo>
                    <a:pt x="0" y="17"/>
                    <a:pt x="5" y="22"/>
                    <a:pt x="11" y="22"/>
                  </a:cubicBezTo>
                  <a:cubicBezTo>
                    <a:pt x="17" y="22"/>
                    <a:pt x="22" y="17"/>
                    <a:pt x="22" y="11"/>
                  </a:cubicBezTo>
                  <a:cubicBezTo>
                    <a:pt x="22" y="5"/>
                    <a:pt x="17" y="0"/>
                    <a:pt x="11"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739"/>
            <p:cNvSpPr>
              <a:spLocks noEditPoints="1"/>
            </p:cNvSpPr>
            <p:nvPr/>
          </p:nvSpPr>
          <p:spPr bwMode="auto">
            <a:xfrm>
              <a:off x="6094413" y="5045075"/>
              <a:ext cx="36513" cy="36513"/>
            </a:xfrm>
            <a:custGeom>
              <a:avLst/>
              <a:gdLst>
                <a:gd name="T0" fmla="*/ 0 w 23"/>
                <a:gd name="T1" fmla="*/ 11 h 22"/>
                <a:gd name="T2" fmla="*/ 12 w 23"/>
                <a:gd name="T3" fmla="*/ 22 h 22"/>
                <a:gd name="T4" fmla="*/ 23 w 23"/>
                <a:gd name="T5" fmla="*/ 11 h 22"/>
                <a:gd name="T6" fmla="*/ 12 w 23"/>
                <a:gd name="T7" fmla="*/ 0 h 22"/>
                <a:gd name="T8" fmla="*/ 0 w 23"/>
                <a:gd name="T9" fmla="*/ 11 h 22"/>
                <a:gd name="T10" fmla="*/ 0 w 23"/>
                <a:gd name="T11" fmla="*/ 11 h 22"/>
                <a:gd name="T12" fmla="*/ 0 w 23"/>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23" h="22">
                  <a:moveTo>
                    <a:pt x="0" y="11"/>
                  </a:moveTo>
                  <a:cubicBezTo>
                    <a:pt x="0" y="17"/>
                    <a:pt x="5" y="22"/>
                    <a:pt x="12" y="22"/>
                  </a:cubicBezTo>
                  <a:cubicBezTo>
                    <a:pt x="18" y="22"/>
                    <a:pt x="23" y="17"/>
                    <a:pt x="23" y="11"/>
                  </a:cubicBezTo>
                  <a:cubicBezTo>
                    <a:pt x="23" y="5"/>
                    <a:pt x="18" y="0"/>
                    <a:pt x="12" y="0"/>
                  </a:cubicBezTo>
                  <a:cubicBezTo>
                    <a:pt x="5" y="0"/>
                    <a:pt x="0" y="5"/>
                    <a:pt x="0" y="11"/>
                  </a:cubicBezTo>
                  <a:close/>
                  <a:moveTo>
                    <a:pt x="0" y="11"/>
                  </a:moveTo>
                  <a:cubicBezTo>
                    <a:pt x="0" y="11"/>
                    <a:pt x="0" y="11"/>
                    <a:pt x="0" y="11"/>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740"/>
            <p:cNvSpPr>
              <a:spLocks noEditPoints="1"/>
            </p:cNvSpPr>
            <p:nvPr/>
          </p:nvSpPr>
          <p:spPr bwMode="auto">
            <a:xfrm>
              <a:off x="5632450" y="5153025"/>
              <a:ext cx="34925" cy="36513"/>
            </a:xfrm>
            <a:custGeom>
              <a:avLst/>
              <a:gdLst>
                <a:gd name="T0" fmla="*/ 0 w 22"/>
                <a:gd name="T1" fmla="*/ 12 h 23"/>
                <a:gd name="T2" fmla="*/ 5 w 22"/>
                <a:gd name="T3" fmla="*/ 21 h 23"/>
                <a:gd name="T4" fmla="*/ 16 w 22"/>
                <a:gd name="T5" fmla="*/ 21 h 23"/>
                <a:gd name="T6" fmla="*/ 22 w 22"/>
                <a:gd name="T7" fmla="*/ 12 h 23"/>
                <a:gd name="T8" fmla="*/ 16 w 22"/>
                <a:gd name="T9" fmla="*/ 2 h 23"/>
                <a:gd name="T10" fmla="*/ 5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6"/>
                    <a:pt x="2" y="19"/>
                    <a:pt x="5" y="21"/>
                  </a:cubicBezTo>
                  <a:cubicBezTo>
                    <a:pt x="9" y="23"/>
                    <a:pt x="13" y="23"/>
                    <a:pt x="16" y="21"/>
                  </a:cubicBezTo>
                  <a:cubicBezTo>
                    <a:pt x="20" y="19"/>
                    <a:pt x="22" y="16"/>
                    <a:pt x="22" y="12"/>
                  </a:cubicBezTo>
                  <a:cubicBezTo>
                    <a:pt x="22" y="8"/>
                    <a:pt x="20" y="4"/>
                    <a:pt x="16"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741"/>
            <p:cNvSpPr>
              <a:spLocks noEditPoints="1"/>
            </p:cNvSpPr>
            <p:nvPr/>
          </p:nvSpPr>
          <p:spPr bwMode="auto">
            <a:xfrm>
              <a:off x="5567363" y="5153025"/>
              <a:ext cx="34925" cy="36513"/>
            </a:xfrm>
            <a:custGeom>
              <a:avLst/>
              <a:gdLst>
                <a:gd name="T0" fmla="*/ 0 w 22"/>
                <a:gd name="T1" fmla="*/ 12 h 23"/>
                <a:gd name="T2" fmla="*/ 5 w 22"/>
                <a:gd name="T3" fmla="*/ 21 h 23"/>
                <a:gd name="T4" fmla="*/ 17 w 22"/>
                <a:gd name="T5" fmla="*/ 21 h 23"/>
                <a:gd name="T6" fmla="*/ 22 w 22"/>
                <a:gd name="T7" fmla="*/ 12 h 23"/>
                <a:gd name="T8" fmla="*/ 17 w 22"/>
                <a:gd name="T9" fmla="*/ 2 h 23"/>
                <a:gd name="T10" fmla="*/ 5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6"/>
                    <a:pt x="2" y="19"/>
                    <a:pt x="5" y="21"/>
                  </a:cubicBezTo>
                  <a:cubicBezTo>
                    <a:pt x="9" y="23"/>
                    <a:pt x="13" y="23"/>
                    <a:pt x="17" y="21"/>
                  </a:cubicBezTo>
                  <a:cubicBezTo>
                    <a:pt x="20" y="19"/>
                    <a:pt x="22" y="16"/>
                    <a:pt x="22" y="12"/>
                  </a:cubicBezTo>
                  <a:cubicBezTo>
                    <a:pt x="22" y="8"/>
                    <a:pt x="20" y="4"/>
                    <a:pt x="17" y="2"/>
                  </a:cubicBezTo>
                  <a:cubicBezTo>
                    <a:pt x="13" y="0"/>
                    <a:pt x="9" y="0"/>
                    <a:pt x="5"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742"/>
            <p:cNvSpPr>
              <a:spLocks noEditPoints="1"/>
            </p:cNvSpPr>
            <p:nvPr/>
          </p:nvSpPr>
          <p:spPr bwMode="auto">
            <a:xfrm>
              <a:off x="5697538" y="5153025"/>
              <a:ext cx="36513" cy="36513"/>
            </a:xfrm>
            <a:custGeom>
              <a:avLst/>
              <a:gdLst>
                <a:gd name="T0" fmla="*/ 0 w 23"/>
                <a:gd name="T1" fmla="*/ 12 h 23"/>
                <a:gd name="T2" fmla="*/ 6 w 23"/>
                <a:gd name="T3" fmla="*/ 21 h 23"/>
                <a:gd name="T4" fmla="*/ 17 w 23"/>
                <a:gd name="T5" fmla="*/ 21 h 23"/>
                <a:gd name="T6" fmla="*/ 23 w 23"/>
                <a:gd name="T7" fmla="*/ 12 h 23"/>
                <a:gd name="T8" fmla="*/ 17 w 23"/>
                <a:gd name="T9" fmla="*/ 2 h 23"/>
                <a:gd name="T10" fmla="*/ 6 w 23"/>
                <a:gd name="T11" fmla="*/ 2 h 23"/>
                <a:gd name="T12" fmla="*/ 0 w 23"/>
                <a:gd name="T13" fmla="*/ 12 h 23"/>
                <a:gd name="T14" fmla="*/ 0 w 23"/>
                <a:gd name="T15" fmla="*/ 12 h 23"/>
                <a:gd name="T16" fmla="*/ 0 w 23"/>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2"/>
                  </a:moveTo>
                  <a:cubicBezTo>
                    <a:pt x="0" y="16"/>
                    <a:pt x="3" y="19"/>
                    <a:pt x="6" y="21"/>
                  </a:cubicBezTo>
                  <a:cubicBezTo>
                    <a:pt x="9" y="23"/>
                    <a:pt x="14" y="23"/>
                    <a:pt x="17" y="21"/>
                  </a:cubicBezTo>
                  <a:cubicBezTo>
                    <a:pt x="21" y="19"/>
                    <a:pt x="23" y="16"/>
                    <a:pt x="23" y="12"/>
                  </a:cubicBezTo>
                  <a:cubicBezTo>
                    <a:pt x="23" y="8"/>
                    <a:pt x="21" y="4"/>
                    <a:pt x="17" y="2"/>
                  </a:cubicBezTo>
                  <a:cubicBezTo>
                    <a:pt x="14" y="0"/>
                    <a:pt x="9" y="0"/>
                    <a:pt x="6" y="2"/>
                  </a:cubicBezTo>
                  <a:cubicBezTo>
                    <a:pt x="3"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743"/>
            <p:cNvSpPr>
              <a:spLocks noEditPoints="1"/>
            </p:cNvSpPr>
            <p:nvPr/>
          </p:nvSpPr>
          <p:spPr bwMode="auto">
            <a:xfrm>
              <a:off x="5764213" y="5153025"/>
              <a:ext cx="36513" cy="36513"/>
            </a:xfrm>
            <a:custGeom>
              <a:avLst/>
              <a:gdLst>
                <a:gd name="T0" fmla="*/ 0 w 23"/>
                <a:gd name="T1" fmla="*/ 12 h 23"/>
                <a:gd name="T2" fmla="*/ 6 w 23"/>
                <a:gd name="T3" fmla="*/ 21 h 23"/>
                <a:gd name="T4" fmla="*/ 17 w 23"/>
                <a:gd name="T5" fmla="*/ 21 h 23"/>
                <a:gd name="T6" fmla="*/ 23 w 23"/>
                <a:gd name="T7" fmla="*/ 12 h 23"/>
                <a:gd name="T8" fmla="*/ 17 w 23"/>
                <a:gd name="T9" fmla="*/ 2 h 23"/>
                <a:gd name="T10" fmla="*/ 6 w 23"/>
                <a:gd name="T11" fmla="*/ 2 h 23"/>
                <a:gd name="T12" fmla="*/ 0 w 23"/>
                <a:gd name="T13" fmla="*/ 12 h 23"/>
                <a:gd name="T14" fmla="*/ 0 w 23"/>
                <a:gd name="T15" fmla="*/ 12 h 23"/>
                <a:gd name="T16" fmla="*/ 0 w 23"/>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12"/>
                  </a:moveTo>
                  <a:cubicBezTo>
                    <a:pt x="0" y="16"/>
                    <a:pt x="2" y="19"/>
                    <a:pt x="6" y="21"/>
                  </a:cubicBezTo>
                  <a:cubicBezTo>
                    <a:pt x="9" y="23"/>
                    <a:pt x="14" y="23"/>
                    <a:pt x="17" y="21"/>
                  </a:cubicBezTo>
                  <a:cubicBezTo>
                    <a:pt x="21" y="19"/>
                    <a:pt x="23" y="16"/>
                    <a:pt x="23" y="12"/>
                  </a:cubicBezTo>
                  <a:cubicBezTo>
                    <a:pt x="23" y="8"/>
                    <a:pt x="21" y="4"/>
                    <a:pt x="17" y="2"/>
                  </a:cubicBezTo>
                  <a:cubicBezTo>
                    <a:pt x="14"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744"/>
            <p:cNvSpPr>
              <a:spLocks noEditPoints="1"/>
            </p:cNvSpPr>
            <p:nvPr/>
          </p:nvSpPr>
          <p:spPr bwMode="auto">
            <a:xfrm>
              <a:off x="5830888" y="5153025"/>
              <a:ext cx="34925" cy="36513"/>
            </a:xfrm>
            <a:custGeom>
              <a:avLst/>
              <a:gdLst>
                <a:gd name="T0" fmla="*/ 0 w 22"/>
                <a:gd name="T1" fmla="*/ 12 h 23"/>
                <a:gd name="T2" fmla="*/ 6 w 22"/>
                <a:gd name="T3" fmla="*/ 21 h 23"/>
                <a:gd name="T4" fmla="*/ 17 w 22"/>
                <a:gd name="T5" fmla="*/ 21 h 23"/>
                <a:gd name="T6" fmla="*/ 22 w 22"/>
                <a:gd name="T7" fmla="*/ 12 h 23"/>
                <a:gd name="T8" fmla="*/ 17 w 22"/>
                <a:gd name="T9" fmla="*/ 2 h 23"/>
                <a:gd name="T10" fmla="*/ 6 w 22"/>
                <a:gd name="T11" fmla="*/ 2 h 23"/>
                <a:gd name="T12" fmla="*/ 0 w 22"/>
                <a:gd name="T13" fmla="*/ 12 h 23"/>
                <a:gd name="T14" fmla="*/ 0 w 22"/>
                <a:gd name="T15" fmla="*/ 12 h 23"/>
                <a:gd name="T16" fmla="*/ 0 w 22"/>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3">
                  <a:moveTo>
                    <a:pt x="0" y="12"/>
                  </a:moveTo>
                  <a:cubicBezTo>
                    <a:pt x="0" y="16"/>
                    <a:pt x="2" y="19"/>
                    <a:pt x="6" y="21"/>
                  </a:cubicBezTo>
                  <a:cubicBezTo>
                    <a:pt x="9" y="23"/>
                    <a:pt x="13" y="23"/>
                    <a:pt x="17" y="21"/>
                  </a:cubicBezTo>
                  <a:cubicBezTo>
                    <a:pt x="20" y="19"/>
                    <a:pt x="22" y="16"/>
                    <a:pt x="22" y="12"/>
                  </a:cubicBezTo>
                  <a:cubicBezTo>
                    <a:pt x="22" y="8"/>
                    <a:pt x="20" y="4"/>
                    <a:pt x="17" y="2"/>
                  </a:cubicBezTo>
                  <a:cubicBezTo>
                    <a:pt x="13" y="0"/>
                    <a:pt x="9" y="0"/>
                    <a:pt x="6" y="2"/>
                  </a:cubicBezTo>
                  <a:cubicBezTo>
                    <a:pt x="2" y="4"/>
                    <a:pt x="0" y="8"/>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745"/>
            <p:cNvSpPr>
              <a:spLocks noEditPoints="1"/>
            </p:cNvSpPr>
            <p:nvPr/>
          </p:nvSpPr>
          <p:spPr bwMode="auto">
            <a:xfrm>
              <a:off x="5897563" y="5153025"/>
              <a:ext cx="34925" cy="36513"/>
            </a:xfrm>
            <a:custGeom>
              <a:avLst/>
              <a:gdLst>
                <a:gd name="T0" fmla="*/ 0 w 22"/>
                <a:gd name="T1" fmla="*/ 12 h 23"/>
                <a:gd name="T2" fmla="*/ 11 w 22"/>
                <a:gd name="T3" fmla="*/ 23 h 23"/>
                <a:gd name="T4" fmla="*/ 22 w 22"/>
                <a:gd name="T5" fmla="*/ 12 h 23"/>
                <a:gd name="T6" fmla="*/ 11 w 22"/>
                <a:gd name="T7" fmla="*/ 0 h 23"/>
                <a:gd name="T8" fmla="*/ 0 w 22"/>
                <a:gd name="T9" fmla="*/ 12 h 23"/>
                <a:gd name="T10" fmla="*/ 0 w 22"/>
                <a:gd name="T11" fmla="*/ 12 h 23"/>
                <a:gd name="T12" fmla="*/ 0 w 2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2"/>
                  </a:moveTo>
                  <a:cubicBezTo>
                    <a:pt x="0" y="18"/>
                    <a:pt x="5" y="23"/>
                    <a:pt x="11" y="23"/>
                  </a:cubicBezTo>
                  <a:cubicBezTo>
                    <a:pt x="17" y="23"/>
                    <a:pt x="22" y="18"/>
                    <a:pt x="22" y="12"/>
                  </a:cubicBezTo>
                  <a:cubicBezTo>
                    <a:pt x="22" y="5"/>
                    <a:pt x="17" y="0"/>
                    <a:pt x="11" y="0"/>
                  </a:cubicBezTo>
                  <a:cubicBezTo>
                    <a:pt x="5" y="0"/>
                    <a:pt x="0" y="5"/>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746"/>
            <p:cNvSpPr>
              <a:spLocks noEditPoints="1"/>
            </p:cNvSpPr>
            <p:nvPr/>
          </p:nvSpPr>
          <p:spPr bwMode="auto">
            <a:xfrm>
              <a:off x="5964238" y="5153025"/>
              <a:ext cx="34925" cy="36513"/>
            </a:xfrm>
            <a:custGeom>
              <a:avLst/>
              <a:gdLst>
                <a:gd name="T0" fmla="*/ 0 w 22"/>
                <a:gd name="T1" fmla="*/ 12 h 23"/>
                <a:gd name="T2" fmla="*/ 11 w 22"/>
                <a:gd name="T3" fmla="*/ 23 h 23"/>
                <a:gd name="T4" fmla="*/ 22 w 22"/>
                <a:gd name="T5" fmla="*/ 12 h 23"/>
                <a:gd name="T6" fmla="*/ 11 w 22"/>
                <a:gd name="T7" fmla="*/ 0 h 23"/>
                <a:gd name="T8" fmla="*/ 0 w 22"/>
                <a:gd name="T9" fmla="*/ 12 h 23"/>
                <a:gd name="T10" fmla="*/ 0 w 22"/>
                <a:gd name="T11" fmla="*/ 12 h 23"/>
                <a:gd name="T12" fmla="*/ 0 w 2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2"/>
                  </a:moveTo>
                  <a:cubicBezTo>
                    <a:pt x="0" y="18"/>
                    <a:pt x="5" y="23"/>
                    <a:pt x="11" y="23"/>
                  </a:cubicBezTo>
                  <a:cubicBezTo>
                    <a:pt x="17" y="23"/>
                    <a:pt x="22" y="18"/>
                    <a:pt x="22" y="12"/>
                  </a:cubicBezTo>
                  <a:cubicBezTo>
                    <a:pt x="22" y="5"/>
                    <a:pt x="17" y="0"/>
                    <a:pt x="11" y="0"/>
                  </a:cubicBezTo>
                  <a:cubicBezTo>
                    <a:pt x="5" y="0"/>
                    <a:pt x="0" y="5"/>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747"/>
            <p:cNvSpPr>
              <a:spLocks noEditPoints="1"/>
            </p:cNvSpPr>
            <p:nvPr/>
          </p:nvSpPr>
          <p:spPr bwMode="auto">
            <a:xfrm>
              <a:off x="6030913" y="5153025"/>
              <a:ext cx="34925" cy="36513"/>
            </a:xfrm>
            <a:custGeom>
              <a:avLst/>
              <a:gdLst>
                <a:gd name="T0" fmla="*/ 0 w 22"/>
                <a:gd name="T1" fmla="*/ 12 h 23"/>
                <a:gd name="T2" fmla="*/ 11 w 22"/>
                <a:gd name="T3" fmla="*/ 23 h 23"/>
                <a:gd name="T4" fmla="*/ 22 w 22"/>
                <a:gd name="T5" fmla="*/ 12 h 23"/>
                <a:gd name="T6" fmla="*/ 11 w 22"/>
                <a:gd name="T7" fmla="*/ 0 h 23"/>
                <a:gd name="T8" fmla="*/ 0 w 22"/>
                <a:gd name="T9" fmla="*/ 12 h 23"/>
                <a:gd name="T10" fmla="*/ 0 w 22"/>
                <a:gd name="T11" fmla="*/ 12 h 23"/>
                <a:gd name="T12" fmla="*/ 0 w 2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12"/>
                  </a:moveTo>
                  <a:cubicBezTo>
                    <a:pt x="0" y="18"/>
                    <a:pt x="5" y="23"/>
                    <a:pt x="11" y="23"/>
                  </a:cubicBezTo>
                  <a:cubicBezTo>
                    <a:pt x="17" y="23"/>
                    <a:pt x="22" y="18"/>
                    <a:pt x="22" y="12"/>
                  </a:cubicBezTo>
                  <a:cubicBezTo>
                    <a:pt x="22" y="5"/>
                    <a:pt x="17" y="0"/>
                    <a:pt x="11" y="0"/>
                  </a:cubicBezTo>
                  <a:cubicBezTo>
                    <a:pt x="5" y="0"/>
                    <a:pt x="0" y="5"/>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748"/>
            <p:cNvSpPr>
              <a:spLocks noEditPoints="1"/>
            </p:cNvSpPr>
            <p:nvPr/>
          </p:nvSpPr>
          <p:spPr bwMode="auto">
            <a:xfrm>
              <a:off x="6094413" y="5153025"/>
              <a:ext cx="36513" cy="36513"/>
            </a:xfrm>
            <a:custGeom>
              <a:avLst/>
              <a:gdLst>
                <a:gd name="T0" fmla="*/ 0 w 23"/>
                <a:gd name="T1" fmla="*/ 12 h 23"/>
                <a:gd name="T2" fmla="*/ 12 w 23"/>
                <a:gd name="T3" fmla="*/ 23 h 23"/>
                <a:gd name="T4" fmla="*/ 23 w 23"/>
                <a:gd name="T5" fmla="*/ 12 h 23"/>
                <a:gd name="T6" fmla="*/ 12 w 23"/>
                <a:gd name="T7" fmla="*/ 0 h 23"/>
                <a:gd name="T8" fmla="*/ 0 w 23"/>
                <a:gd name="T9" fmla="*/ 12 h 23"/>
                <a:gd name="T10" fmla="*/ 0 w 23"/>
                <a:gd name="T11" fmla="*/ 12 h 23"/>
                <a:gd name="T12" fmla="*/ 0 w 23"/>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23" h="23">
                  <a:moveTo>
                    <a:pt x="0" y="12"/>
                  </a:moveTo>
                  <a:cubicBezTo>
                    <a:pt x="0" y="18"/>
                    <a:pt x="5" y="23"/>
                    <a:pt x="12" y="23"/>
                  </a:cubicBezTo>
                  <a:cubicBezTo>
                    <a:pt x="18" y="23"/>
                    <a:pt x="23" y="18"/>
                    <a:pt x="23" y="12"/>
                  </a:cubicBezTo>
                  <a:cubicBezTo>
                    <a:pt x="23" y="5"/>
                    <a:pt x="18" y="0"/>
                    <a:pt x="12" y="0"/>
                  </a:cubicBezTo>
                  <a:cubicBezTo>
                    <a:pt x="5" y="0"/>
                    <a:pt x="0" y="5"/>
                    <a:pt x="0" y="12"/>
                  </a:cubicBezTo>
                  <a:close/>
                  <a:moveTo>
                    <a:pt x="0" y="12"/>
                  </a:moveTo>
                  <a:cubicBezTo>
                    <a:pt x="0" y="12"/>
                    <a:pt x="0" y="12"/>
                    <a:pt x="0" y="12"/>
                  </a:cubicBezTo>
                </a:path>
              </a:pathLst>
            </a:custGeom>
            <a:solidFill>
              <a:srgbClr val="2D41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749"/>
            <p:cNvSpPr>
              <a:spLocks noEditPoints="1"/>
            </p:cNvSpPr>
            <p:nvPr/>
          </p:nvSpPr>
          <p:spPr bwMode="auto">
            <a:xfrm>
              <a:off x="5602288" y="5691188"/>
              <a:ext cx="492125" cy="134938"/>
            </a:xfrm>
            <a:custGeom>
              <a:avLst/>
              <a:gdLst>
                <a:gd name="T0" fmla="*/ 0 w 310"/>
                <a:gd name="T1" fmla="*/ 42 h 85"/>
                <a:gd name="T2" fmla="*/ 43 w 310"/>
                <a:gd name="T3" fmla="*/ 0 h 85"/>
                <a:gd name="T4" fmla="*/ 268 w 310"/>
                <a:gd name="T5" fmla="*/ 0 h 85"/>
                <a:gd name="T6" fmla="*/ 310 w 310"/>
                <a:gd name="T7" fmla="*/ 42 h 85"/>
                <a:gd name="T8" fmla="*/ 268 w 310"/>
                <a:gd name="T9" fmla="*/ 85 h 85"/>
                <a:gd name="T10" fmla="*/ 43 w 310"/>
                <a:gd name="T11" fmla="*/ 85 h 85"/>
                <a:gd name="T12" fmla="*/ 0 w 310"/>
                <a:gd name="T13" fmla="*/ 42 h 85"/>
                <a:gd name="T14" fmla="*/ 0 w 310"/>
                <a:gd name="T15" fmla="*/ 42 h 85"/>
                <a:gd name="T16" fmla="*/ 0 w 310"/>
                <a:gd name="T17" fmla="*/ 4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85">
                  <a:moveTo>
                    <a:pt x="0" y="42"/>
                  </a:moveTo>
                  <a:cubicBezTo>
                    <a:pt x="0" y="19"/>
                    <a:pt x="19" y="0"/>
                    <a:pt x="43" y="0"/>
                  </a:cubicBezTo>
                  <a:cubicBezTo>
                    <a:pt x="268" y="0"/>
                    <a:pt x="268" y="0"/>
                    <a:pt x="268" y="0"/>
                  </a:cubicBezTo>
                  <a:cubicBezTo>
                    <a:pt x="291" y="0"/>
                    <a:pt x="310" y="19"/>
                    <a:pt x="310" y="42"/>
                  </a:cubicBezTo>
                  <a:cubicBezTo>
                    <a:pt x="310" y="66"/>
                    <a:pt x="291" y="85"/>
                    <a:pt x="268" y="85"/>
                  </a:cubicBezTo>
                  <a:cubicBezTo>
                    <a:pt x="43" y="85"/>
                    <a:pt x="43" y="85"/>
                    <a:pt x="43" y="85"/>
                  </a:cubicBezTo>
                  <a:cubicBezTo>
                    <a:pt x="19" y="85"/>
                    <a:pt x="0" y="66"/>
                    <a:pt x="0" y="42"/>
                  </a:cubicBezTo>
                  <a:close/>
                  <a:moveTo>
                    <a:pt x="0" y="42"/>
                  </a:moveTo>
                  <a:cubicBezTo>
                    <a:pt x="0" y="42"/>
                    <a:pt x="0" y="42"/>
                    <a:pt x="0" y="42"/>
                  </a:cubicBezTo>
                </a:path>
              </a:pathLst>
            </a:custGeom>
            <a:solidFill>
              <a:srgbClr val="FFD8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750"/>
            <p:cNvSpPr>
              <a:spLocks noEditPoints="1"/>
            </p:cNvSpPr>
            <p:nvPr/>
          </p:nvSpPr>
          <p:spPr bwMode="auto">
            <a:xfrm>
              <a:off x="5602288" y="5757863"/>
              <a:ext cx="492125" cy="68263"/>
            </a:xfrm>
            <a:custGeom>
              <a:avLst/>
              <a:gdLst>
                <a:gd name="T0" fmla="*/ 43 w 310"/>
                <a:gd name="T1" fmla="*/ 43 h 43"/>
                <a:gd name="T2" fmla="*/ 268 w 310"/>
                <a:gd name="T3" fmla="*/ 43 h 43"/>
                <a:gd name="T4" fmla="*/ 310 w 310"/>
                <a:gd name="T5" fmla="*/ 0 h 43"/>
                <a:gd name="T6" fmla="*/ 0 w 310"/>
                <a:gd name="T7" fmla="*/ 0 h 43"/>
                <a:gd name="T8" fmla="*/ 43 w 310"/>
                <a:gd name="T9" fmla="*/ 43 h 43"/>
                <a:gd name="T10" fmla="*/ 43 w 310"/>
                <a:gd name="T11" fmla="*/ 43 h 43"/>
                <a:gd name="T12" fmla="*/ 43 w 310"/>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310" h="43">
                  <a:moveTo>
                    <a:pt x="43" y="43"/>
                  </a:moveTo>
                  <a:cubicBezTo>
                    <a:pt x="268" y="43"/>
                    <a:pt x="268" y="43"/>
                    <a:pt x="268" y="43"/>
                  </a:cubicBezTo>
                  <a:cubicBezTo>
                    <a:pt x="291" y="43"/>
                    <a:pt x="310" y="24"/>
                    <a:pt x="310" y="0"/>
                  </a:cubicBezTo>
                  <a:cubicBezTo>
                    <a:pt x="0" y="0"/>
                    <a:pt x="0" y="0"/>
                    <a:pt x="0" y="0"/>
                  </a:cubicBezTo>
                  <a:cubicBezTo>
                    <a:pt x="0" y="24"/>
                    <a:pt x="19" y="43"/>
                    <a:pt x="43" y="43"/>
                  </a:cubicBezTo>
                  <a:close/>
                  <a:moveTo>
                    <a:pt x="43" y="43"/>
                  </a:moveTo>
                  <a:cubicBezTo>
                    <a:pt x="43" y="43"/>
                    <a:pt x="43" y="43"/>
                    <a:pt x="43" y="43"/>
                  </a:cubicBezTo>
                </a:path>
              </a:pathLst>
            </a:custGeom>
            <a:solidFill>
              <a:srgbClr val="FDC2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Rectangle 751"/>
            <p:cNvSpPr>
              <a:spLocks noChangeArrowheads="1"/>
            </p:cNvSpPr>
            <p:nvPr/>
          </p:nvSpPr>
          <p:spPr bwMode="auto">
            <a:xfrm>
              <a:off x="7710488" y="2960688"/>
              <a:ext cx="2179638" cy="2863850"/>
            </a:xfrm>
            <a:prstGeom prst="rect">
              <a:avLst/>
            </a:prstGeom>
            <a:solidFill>
              <a:srgbClr val="2D41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7" name="Freeform 752"/>
            <p:cNvSpPr>
              <a:spLocks noEditPoints="1"/>
            </p:cNvSpPr>
            <p:nvPr/>
          </p:nvSpPr>
          <p:spPr bwMode="auto">
            <a:xfrm>
              <a:off x="7834313" y="3051175"/>
              <a:ext cx="1931988" cy="2576513"/>
            </a:xfrm>
            <a:custGeom>
              <a:avLst/>
              <a:gdLst>
                <a:gd name="T0" fmla="*/ 0 w 1217"/>
                <a:gd name="T1" fmla="*/ 0 h 1623"/>
                <a:gd name="T2" fmla="*/ 0 w 1217"/>
                <a:gd name="T3" fmla="*/ 1623 h 1623"/>
                <a:gd name="T4" fmla="*/ 963 w 1217"/>
                <a:gd name="T5" fmla="*/ 1623 h 1623"/>
                <a:gd name="T6" fmla="*/ 963 w 1217"/>
                <a:gd name="T7" fmla="*/ 1361 h 1623"/>
                <a:gd name="T8" fmla="*/ 1217 w 1217"/>
                <a:gd name="T9" fmla="*/ 1361 h 1623"/>
                <a:gd name="T10" fmla="*/ 1217 w 1217"/>
                <a:gd name="T11" fmla="*/ 0 h 1623"/>
                <a:gd name="T12" fmla="*/ 0 w 1217"/>
                <a:gd name="T13" fmla="*/ 0 h 1623"/>
                <a:gd name="T14" fmla="*/ 0 w 1217"/>
                <a:gd name="T15" fmla="*/ 0 h 1623"/>
                <a:gd name="T16" fmla="*/ 0 w 1217"/>
                <a:gd name="T17" fmla="*/ 0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7" h="1623">
                  <a:moveTo>
                    <a:pt x="0" y="0"/>
                  </a:moveTo>
                  <a:lnTo>
                    <a:pt x="0" y="1623"/>
                  </a:lnTo>
                  <a:lnTo>
                    <a:pt x="963" y="1623"/>
                  </a:lnTo>
                  <a:lnTo>
                    <a:pt x="963" y="1361"/>
                  </a:lnTo>
                  <a:lnTo>
                    <a:pt x="1217" y="1361"/>
                  </a:lnTo>
                  <a:lnTo>
                    <a:pt x="1217" y="0"/>
                  </a:lnTo>
                  <a:lnTo>
                    <a:pt x="0" y="0"/>
                  </a:lnTo>
                  <a:close/>
                  <a:moveTo>
                    <a:pt x="0" y="0"/>
                  </a:move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753"/>
            <p:cNvSpPr>
              <a:spLocks noEditPoints="1"/>
            </p:cNvSpPr>
            <p:nvPr/>
          </p:nvSpPr>
          <p:spPr bwMode="auto">
            <a:xfrm>
              <a:off x="7834313" y="3051175"/>
              <a:ext cx="1931988" cy="2576513"/>
            </a:xfrm>
            <a:custGeom>
              <a:avLst/>
              <a:gdLst>
                <a:gd name="T0" fmla="*/ 0 w 1217"/>
                <a:gd name="T1" fmla="*/ 0 h 1623"/>
                <a:gd name="T2" fmla="*/ 0 w 1217"/>
                <a:gd name="T3" fmla="*/ 1623 h 1623"/>
                <a:gd name="T4" fmla="*/ 963 w 1217"/>
                <a:gd name="T5" fmla="*/ 1623 h 1623"/>
                <a:gd name="T6" fmla="*/ 963 w 1217"/>
                <a:gd name="T7" fmla="*/ 1361 h 1623"/>
                <a:gd name="T8" fmla="*/ 1217 w 1217"/>
                <a:gd name="T9" fmla="*/ 1361 h 1623"/>
                <a:gd name="T10" fmla="*/ 1217 w 1217"/>
                <a:gd name="T11" fmla="*/ 0 h 1623"/>
                <a:gd name="T12" fmla="*/ 0 w 1217"/>
                <a:gd name="T13" fmla="*/ 0 h 1623"/>
                <a:gd name="T14" fmla="*/ 0 w 1217"/>
                <a:gd name="T15" fmla="*/ 0 h 1623"/>
                <a:gd name="T16" fmla="*/ 0 w 1217"/>
                <a:gd name="T17" fmla="*/ 0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7" h="1623">
                  <a:moveTo>
                    <a:pt x="0" y="0"/>
                  </a:moveTo>
                  <a:lnTo>
                    <a:pt x="0" y="1623"/>
                  </a:lnTo>
                  <a:lnTo>
                    <a:pt x="963" y="1623"/>
                  </a:lnTo>
                  <a:lnTo>
                    <a:pt x="963" y="1361"/>
                  </a:lnTo>
                  <a:lnTo>
                    <a:pt x="1217" y="1361"/>
                  </a:lnTo>
                  <a:lnTo>
                    <a:pt x="1217" y="0"/>
                  </a:lnTo>
                  <a:lnTo>
                    <a:pt x="0" y="0"/>
                  </a:lnTo>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754"/>
            <p:cNvSpPr>
              <a:spLocks noEditPoints="1"/>
            </p:cNvSpPr>
            <p:nvPr/>
          </p:nvSpPr>
          <p:spPr bwMode="auto">
            <a:xfrm>
              <a:off x="9363075" y="5211763"/>
              <a:ext cx="403225" cy="415925"/>
            </a:xfrm>
            <a:custGeom>
              <a:avLst/>
              <a:gdLst>
                <a:gd name="T0" fmla="*/ 0 w 254"/>
                <a:gd name="T1" fmla="*/ 262 h 262"/>
                <a:gd name="T2" fmla="*/ 0 w 254"/>
                <a:gd name="T3" fmla="*/ 0 h 262"/>
                <a:gd name="T4" fmla="*/ 254 w 254"/>
                <a:gd name="T5" fmla="*/ 0 h 262"/>
                <a:gd name="T6" fmla="*/ 0 w 254"/>
                <a:gd name="T7" fmla="*/ 262 h 262"/>
                <a:gd name="T8" fmla="*/ 0 w 254"/>
                <a:gd name="T9" fmla="*/ 262 h 262"/>
                <a:gd name="T10" fmla="*/ 0 w 254"/>
                <a:gd name="T11" fmla="*/ 262 h 262"/>
              </a:gdLst>
              <a:ahLst/>
              <a:cxnLst>
                <a:cxn ang="0">
                  <a:pos x="T0" y="T1"/>
                </a:cxn>
                <a:cxn ang="0">
                  <a:pos x="T2" y="T3"/>
                </a:cxn>
                <a:cxn ang="0">
                  <a:pos x="T4" y="T5"/>
                </a:cxn>
                <a:cxn ang="0">
                  <a:pos x="T6" y="T7"/>
                </a:cxn>
                <a:cxn ang="0">
                  <a:pos x="T8" y="T9"/>
                </a:cxn>
                <a:cxn ang="0">
                  <a:pos x="T10" y="T11"/>
                </a:cxn>
              </a:cxnLst>
              <a:rect l="0" t="0" r="r" b="b"/>
              <a:pathLst>
                <a:path w="254" h="262">
                  <a:moveTo>
                    <a:pt x="0" y="262"/>
                  </a:moveTo>
                  <a:lnTo>
                    <a:pt x="0" y="0"/>
                  </a:lnTo>
                  <a:lnTo>
                    <a:pt x="254" y="0"/>
                  </a:lnTo>
                  <a:lnTo>
                    <a:pt x="0" y="262"/>
                  </a:lnTo>
                  <a:close/>
                  <a:moveTo>
                    <a:pt x="0" y="262"/>
                  </a:moveTo>
                  <a:lnTo>
                    <a:pt x="0" y="262"/>
                  </a:lnTo>
                  <a:close/>
                </a:path>
              </a:pathLst>
            </a:custGeom>
            <a:solidFill>
              <a:srgbClr val="1C50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755"/>
            <p:cNvSpPr>
              <a:spLocks noEditPoints="1"/>
            </p:cNvSpPr>
            <p:nvPr/>
          </p:nvSpPr>
          <p:spPr bwMode="auto">
            <a:xfrm>
              <a:off x="9363075" y="5211763"/>
              <a:ext cx="403225" cy="415925"/>
            </a:xfrm>
            <a:custGeom>
              <a:avLst/>
              <a:gdLst>
                <a:gd name="T0" fmla="*/ 0 w 254"/>
                <a:gd name="T1" fmla="*/ 262 h 262"/>
                <a:gd name="T2" fmla="*/ 0 w 254"/>
                <a:gd name="T3" fmla="*/ 0 h 262"/>
                <a:gd name="T4" fmla="*/ 254 w 254"/>
                <a:gd name="T5" fmla="*/ 0 h 262"/>
                <a:gd name="T6" fmla="*/ 0 w 254"/>
                <a:gd name="T7" fmla="*/ 262 h 262"/>
                <a:gd name="T8" fmla="*/ 0 w 254"/>
                <a:gd name="T9" fmla="*/ 262 h 262"/>
                <a:gd name="T10" fmla="*/ 0 w 254"/>
                <a:gd name="T11" fmla="*/ 262 h 262"/>
              </a:gdLst>
              <a:ahLst/>
              <a:cxnLst>
                <a:cxn ang="0">
                  <a:pos x="T0" y="T1"/>
                </a:cxn>
                <a:cxn ang="0">
                  <a:pos x="T2" y="T3"/>
                </a:cxn>
                <a:cxn ang="0">
                  <a:pos x="T4" y="T5"/>
                </a:cxn>
                <a:cxn ang="0">
                  <a:pos x="T6" y="T7"/>
                </a:cxn>
                <a:cxn ang="0">
                  <a:pos x="T8" y="T9"/>
                </a:cxn>
                <a:cxn ang="0">
                  <a:pos x="T10" y="T11"/>
                </a:cxn>
              </a:cxnLst>
              <a:rect l="0" t="0" r="r" b="b"/>
              <a:pathLst>
                <a:path w="254" h="262">
                  <a:moveTo>
                    <a:pt x="0" y="262"/>
                  </a:moveTo>
                  <a:lnTo>
                    <a:pt x="0" y="0"/>
                  </a:lnTo>
                  <a:lnTo>
                    <a:pt x="254" y="0"/>
                  </a:lnTo>
                  <a:lnTo>
                    <a:pt x="0" y="262"/>
                  </a:lnTo>
                  <a:moveTo>
                    <a:pt x="0" y="262"/>
                  </a:moveTo>
                  <a:lnTo>
                    <a:pt x="0" y="26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Rectangle 756"/>
            <p:cNvSpPr>
              <a:spLocks noChangeArrowheads="1"/>
            </p:cNvSpPr>
            <p:nvPr/>
          </p:nvSpPr>
          <p:spPr bwMode="auto">
            <a:xfrm>
              <a:off x="8110538" y="3586163"/>
              <a:ext cx="627063" cy="90488"/>
            </a:xfrm>
            <a:prstGeom prst="rect">
              <a:avLst/>
            </a:prstGeom>
            <a:solidFill>
              <a:srgbClr val="1C50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2" name="Rectangle 757"/>
            <p:cNvSpPr>
              <a:spLocks noChangeArrowheads="1"/>
            </p:cNvSpPr>
            <p:nvPr/>
          </p:nvSpPr>
          <p:spPr bwMode="auto">
            <a:xfrm>
              <a:off x="8110538" y="3800475"/>
              <a:ext cx="811213" cy="92075"/>
            </a:xfrm>
            <a:prstGeom prst="rect">
              <a:avLst/>
            </a:prstGeom>
            <a:solidFill>
              <a:srgbClr val="FFD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3" name="Freeform 758"/>
            <p:cNvSpPr>
              <a:spLocks noEditPoints="1"/>
            </p:cNvSpPr>
            <p:nvPr/>
          </p:nvSpPr>
          <p:spPr bwMode="auto">
            <a:xfrm>
              <a:off x="8110538" y="4014788"/>
              <a:ext cx="1387475" cy="693738"/>
            </a:xfrm>
            <a:custGeom>
              <a:avLst/>
              <a:gdLst>
                <a:gd name="T0" fmla="*/ 0 w 874"/>
                <a:gd name="T1" fmla="*/ 379 h 437"/>
                <a:gd name="T2" fmla="*/ 511 w 874"/>
                <a:gd name="T3" fmla="*/ 379 h 437"/>
                <a:gd name="T4" fmla="*/ 511 w 874"/>
                <a:gd name="T5" fmla="*/ 437 h 437"/>
                <a:gd name="T6" fmla="*/ 0 w 874"/>
                <a:gd name="T7" fmla="*/ 437 h 437"/>
                <a:gd name="T8" fmla="*/ 0 w 874"/>
                <a:gd name="T9" fmla="*/ 379 h 437"/>
                <a:gd name="T10" fmla="*/ 0 w 874"/>
                <a:gd name="T11" fmla="*/ 0 h 437"/>
                <a:gd name="T12" fmla="*/ 874 w 874"/>
                <a:gd name="T13" fmla="*/ 0 h 437"/>
                <a:gd name="T14" fmla="*/ 874 w 874"/>
                <a:gd name="T15" fmla="*/ 58 h 437"/>
                <a:gd name="T16" fmla="*/ 0 w 874"/>
                <a:gd name="T17" fmla="*/ 58 h 437"/>
                <a:gd name="T18" fmla="*/ 0 w 874"/>
                <a:gd name="T19" fmla="*/ 0 h 437"/>
                <a:gd name="T20" fmla="*/ 0 w 874"/>
                <a:gd name="T21" fmla="*/ 135 h 437"/>
                <a:gd name="T22" fmla="*/ 874 w 874"/>
                <a:gd name="T23" fmla="*/ 135 h 437"/>
                <a:gd name="T24" fmla="*/ 874 w 874"/>
                <a:gd name="T25" fmla="*/ 193 h 437"/>
                <a:gd name="T26" fmla="*/ 0 w 874"/>
                <a:gd name="T27" fmla="*/ 193 h 437"/>
                <a:gd name="T28" fmla="*/ 0 w 874"/>
                <a:gd name="T29" fmla="*/ 135 h 437"/>
                <a:gd name="T30" fmla="*/ 0 w 874"/>
                <a:gd name="T31" fmla="*/ 135 h 437"/>
                <a:gd name="T32" fmla="*/ 0 w 874"/>
                <a:gd name="T33" fmla="*/ 135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4" h="437">
                  <a:moveTo>
                    <a:pt x="0" y="379"/>
                  </a:moveTo>
                  <a:lnTo>
                    <a:pt x="511" y="379"/>
                  </a:lnTo>
                  <a:lnTo>
                    <a:pt x="511" y="437"/>
                  </a:lnTo>
                  <a:lnTo>
                    <a:pt x="0" y="437"/>
                  </a:lnTo>
                  <a:lnTo>
                    <a:pt x="0" y="379"/>
                  </a:lnTo>
                  <a:close/>
                  <a:moveTo>
                    <a:pt x="0" y="0"/>
                  </a:moveTo>
                  <a:lnTo>
                    <a:pt x="874" y="0"/>
                  </a:lnTo>
                  <a:lnTo>
                    <a:pt x="874" y="58"/>
                  </a:lnTo>
                  <a:lnTo>
                    <a:pt x="0" y="58"/>
                  </a:lnTo>
                  <a:lnTo>
                    <a:pt x="0" y="0"/>
                  </a:lnTo>
                  <a:close/>
                  <a:moveTo>
                    <a:pt x="0" y="135"/>
                  </a:moveTo>
                  <a:lnTo>
                    <a:pt x="874" y="135"/>
                  </a:lnTo>
                  <a:lnTo>
                    <a:pt x="874" y="193"/>
                  </a:lnTo>
                  <a:lnTo>
                    <a:pt x="0" y="193"/>
                  </a:lnTo>
                  <a:lnTo>
                    <a:pt x="0" y="135"/>
                  </a:lnTo>
                  <a:close/>
                  <a:moveTo>
                    <a:pt x="0" y="135"/>
                  </a:moveTo>
                  <a:lnTo>
                    <a:pt x="0" y="135"/>
                  </a:lnTo>
                  <a:close/>
                </a:path>
              </a:pathLst>
            </a:custGeom>
            <a:solidFill>
              <a:srgbClr val="1C50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759"/>
            <p:cNvSpPr>
              <a:spLocks noEditPoints="1"/>
            </p:cNvSpPr>
            <p:nvPr/>
          </p:nvSpPr>
          <p:spPr bwMode="auto">
            <a:xfrm>
              <a:off x="8110538" y="4014788"/>
              <a:ext cx="1387475" cy="693738"/>
            </a:xfrm>
            <a:custGeom>
              <a:avLst/>
              <a:gdLst>
                <a:gd name="T0" fmla="*/ 0 w 874"/>
                <a:gd name="T1" fmla="*/ 379 h 437"/>
                <a:gd name="T2" fmla="*/ 511 w 874"/>
                <a:gd name="T3" fmla="*/ 379 h 437"/>
                <a:gd name="T4" fmla="*/ 511 w 874"/>
                <a:gd name="T5" fmla="*/ 437 h 437"/>
                <a:gd name="T6" fmla="*/ 0 w 874"/>
                <a:gd name="T7" fmla="*/ 437 h 437"/>
                <a:gd name="T8" fmla="*/ 0 w 874"/>
                <a:gd name="T9" fmla="*/ 379 h 437"/>
                <a:gd name="T10" fmla="*/ 0 w 874"/>
                <a:gd name="T11" fmla="*/ 0 h 437"/>
                <a:gd name="T12" fmla="*/ 874 w 874"/>
                <a:gd name="T13" fmla="*/ 0 h 437"/>
                <a:gd name="T14" fmla="*/ 874 w 874"/>
                <a:gd name="T15" fmla="*/ 58 h 437"/>
                <a:gd name="T16" fmla="*/ 0 w 874"/>
                <a:gd name="T17" fmla="*/ 58 h 437"/>
                <a:gd name="T18" fmla="*/ 0 w 874"/>
                <a:gd name="T19" fmla="*/ 0 h 437"/>
                <a:gd name="T20" fmla="*/ 0 w 874"/>
                <a:gd name="T21" fmla="*/ 135 h 437"/>
                <a:gd name="T22" fmla="*/ 874 w 874"/>
                <a:gd name="T23" fmla="*/ 135 h 437"/>
                <a:gd name="T24" fmla="*/ 874 w 874"/>
                <a:gd name="T25" fmla="*/ 193 h 437"/>
                <a:gd name="T26" fmla="*/ 0 w 874"/>
                <a:gd name="T27" fmla="*/ 193 h 437"/>
                <a:gd name="T28" fmla="*/ 0 w 874"/>
                <a:gd name="T29" fmla="*/ 135 h 437"/>
                <a:gd name="T30" fmla="*/ 0 w 874"/>
                <a:gd name="T31" fmla="*/ 135 h 437"/>
                <a:gd name="T32" fmla="*/ 0 w 874"/>
                <a:gd name="T33" fmla="*/ 135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4" h="437">
                  <a:moveTo>
                    <a:pt x="0" y="379"/>
                  </a:moveTo>
                  <a:lnTo>
                    <a:pt x="511" y="379"/>
                  </a:lnTo>
                  <a:lnTo>
                    <a:pt x="511" y="437"/>
                  </a:lnTo>
                  <a:lnTo>
                    <a:pt x="0" y="437"/>
                  </a:lnTo>
                  <a:lnTo>
                    <a:pt x="0" y="379"/>
                  </a:lnTo>
                  <a:moveTo>
                    <a:pt x="0" y="0"/>
                  </a:moveTo>
                  <a:lnTo>
                    <a:pt x="874" y="0"/>
                  </a:lnTo>
                  <a:lnTo>
                    <a:pt x="874" y="58"/>
                  </a:lnTo>
                  <a:lnTo>
                    <a:pt x="0" y="58"/>
                  </a:lnTo>
                  <a:lnTo>
                    <a:pt x="0" y="0"/>
                  </a:lnTo>
                  <a:moveTo>
                    <a:pt x="0" y="135"/>
                  </a:moveTo>
                  <a:lnTo>
                    <a:pt x="874" y="135"/>
                  </a:lnTo>
                  <a:lnTo>
                    <a:pt x="874" y="193"/>
                  </a:lnTo>
                  <a:lnTo>
                    <a:pt x="0" y="193"/>
                  </a:lnTo>
                  <a:lnTo>
                    <a:pt x="0" y="135"/>
                  </a:lnTo>
                  <a:moveTo>
                    <a:pt x="0" y="135"/>
                  </a:moveTo>
                  <a:lnTo>
                    <a:pt x="0" y="1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Rectangle 760"/>
            <p:cNvSpPr>
              <a:spLocks noChangeArrowheads="1"/>
            </p:cNvSpPr>
            <p:nvPr/>
          </p:nvSpPr>
          <p:spPr bwMode="auto">
            <a:xfrm>
              <a:off x="8110538" y="4422775"/>
              <a:ext cx="1387475" cy="92075"/>
            </a:xfrm>
            <a:prstGeom prst="rect">
              <a:avLst/>
            </a:prstGeom>
            <a:solidFill>
              <a:srgbClr val="FFD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6" name="Freeform 761"/>
            <p:cNvSpPr>
              <a:spLocks noEditPoints="1"/>
            </p:cNvSpPr>
            <p:nvPr/>
          </p:nvSpPr>
          <p:spPr bwMode="auto">
            <a:xfrm>
              <a:off x="8108950" y="2911475"/>
              <a:ext cx="1389063" cy="279400"/>
            </a:xfrm>
            <a:custGeom>
              <a:avLst/>
              <a:gdLst>
                <a:gd name="T0" fmla="*/ 785 w 874"/>
                <a:gd name="T1" fmla="*/ 176 h 176"/>
                <a:gd name="T2" fmla="*/ 88 w 874"/>
                <a:gd name="T3" fmla="*/ 176 h 176"/>
                <a:gd name="T4" fmla="*/ 0 w 874"/>
                <a:gd name="T5" fmla="*/ 88 h 176"/>
                <a:gd name="T6" fmla="*/ 88 w 874"/>
                <a:gd name="T7" fmla="*/ 0 h 176"/>
                <a:gd name="T8" fmla="*/ 785 w 874"/>
                <a:gd name="T9" fmla="*/ 0 h 176"/>
                <a:gd name="T10" fmla="*/ 874 w 874"/>
                <a:gd name="T11" fmla="*/ 88 h 176"/>
                <a:gd name="T12" fmla="*/ 785 w 874"/>
                <a:gd name="T13" fmla="*/ 176 h 176"/>
                <a:gd name="T14" fmla="*/ 785 w 874"/>
                <a:gd name="T15" fmla="*/ 176 h 176"/>
                <a:gd name="T16" fmla="*/ 785 w 874"/>
                <a:gd name="T17"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4" h="176">
                  <a:moveTo>
                    <a:pt x="785" y="176"/>
                  </a:moveTo>
                  <a:cubicBezTo>
                    <a:pt x="88" y="176"/>
                    <a:pt x="88" y="176"/>
                    <a:pt x="88" y="176"/>
                  </a:cubicBezTo>
                  <a:cubicBezTo>
                    <a:pt x="40" y="176"/>
                    <a:pt x="0" y="136"/>
                    <a:pt x="0" y="88"/>
                  </a:cubicBezTo>
                  <a:cubicBezTo>
                    <a:pt x="0" y="39"/>
                    <a:pt x="39" y="0"/>
                    <a:pt x="88" y="0"/>
                  </a:cubicBezTo>
                  <a:cubicBezTo>
                    <a:pt x="785" y="0"/>
                    <a:pt x="785" y="0"/>
                    <a:pt x="785" y="0"/>
                  </a:cubicBezTo>
                  <a:cubicBezTo>
                    <a:pt x="834" y="0"/>
                    <a:pt x="874" y="39"/>
                    <a:pt x="874" y="88"/>
                  </a:cubicBezTo>
                  <a:cubicBezTo>
                    <a:pt x="874" y="136"/>
                    <a:pt x="834" y="176"/>
                    <a:pt x="785" y="176"/>
                  </a:cubicBezTo>
                  <a:close/>
                  <a:moveTo>
                    <a:pt x="785" y="176"/>
                  </a:moveTo>
                  <a:cubicBezTo>
                    <a:pt x="785" y="176"/>
                    <a:pt x="785" y="176"/>
                    <a:pt x="785" y="176"/>
                  </a:cubicBezTo>
                </a:path>
              </a:pathLst>
            </a:custGeom>
            <a:solidFill>
              <a:srgbClr val="1C50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762"/>
            <p:cNvSpPr>
              <a:spLocks noEditPoints="1"/>
            </p:cNvSpPr>
            <p:nvPr/>
          </p:nvSpPr>
          <p:spPr bwMode="auto">
            <a:xfrm>
              <a:off x="8569325" y="2592388"/>
              <a:ext cx="506413" cy="504825"/>
            </a:xfrm>
            <a:custGeom>
              <a:avLst/>
              <a:gdLst>
                <a:gd name="T0" fmla="*/ 159 w 318"/>
                <a:gd name="T1" fmla="*/ 318 h 318"/>
                <a:gd name="T2" fmla="*/ 0 w 318"/>
                <a:gd name="T3" fmla="*/ 159 h 318"/>
                <a:gd name="T4" fmla="*/ 159 w 318"/>
                <a:gd name="T5" fmla="*/ 0 h 318"/>
                <a:gd name="T6" fmla="*/ 318 w 318"/>
                <a:gd name="T7" fmla="*/ 159 h 318"/>
                <a:gd name="T8" fmla="*/ 159 w 318"/>
                <a:gd name="T9" fmla="*/ 318 h 318"/>
                <a:gd name="T10" fmla="*/ 159 w 318"/>
                <a:gd name="T11" fmla="*/ 87 h 318"/>
                <a:gd name="T12" fmla="*/ 86 w 318"/>
                <a:gd name="T13" fmla="*/ 159 h 318"/>
                <a:gd name="T14" fmla="*/ 159 w 318"/>
                <a:gd name="T15" fmla="*/ 232 h 318"/>
                <a:gd name="T16" fmla="*/ 231 w 318"/>
                <a:gd name="T17" fmla="*/ 159 h 318"/>
                <a:gd name="T18" fmla="*/ 159 w 318"/>
                <a:gd name="T19" fmla="*/ 87 h 318"/>
                <a:gd name="T20" fmla="*/ 159 w 318"/>
                <a:gd name="T21" fmla="*/ 87 h 318"/>
                <a:gd name="T22" fmla="*/ 159 w 318"/>
                <a:gd name="T23" fmla="*/ 87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318">
                  <a:moveTo>
                    <a:pt x="159" y="318"/>
                  </a:moveTo>
                  <a:cubicBezTo>
                    <a:pt x="71" y="318"/>
                    <a:pt x="0" y="247"/>
                    <a:pt x="0" y="159"/>
                  </a:cubicBezTo>
                  <a:cubicBezTo>
                    <a:pt x="0" y="72"/>
                    <a:pt x="71" y="0"/>
                    <a:pt x="159" y="0"/>
                  </a:cubicBezTo>
                  <a:cubicBezTo>
                    <a:pt x="246" y="0"/>
                    <a:pt x="318" y="72"/>
                    <a:pt x="318" y="159"/>
                  </a:cubicBezTo>
                  <a:cubicBezTo>
                    <a:pt x="318" y="247"/>
                    <a:pt x="246" y="318"/>
                    <a:pt x="159" y="318"/>
                  </a:cubicBezTo>
                  <a:close/>
                  <a:moveTo>
                    <a:pt x="159" y="87"/>
                  </a:moveTo>
                  <a:cubicBezTo>
                    <a:pt x="119" y="87"/>
                    <a:pt x="86" y="120"/>
                    <a:pt x="86" y="159"/>
                  </a:cubicBezTo>
                  <a:cubicBezTo>
                    <a:pt x="86" y="199"/>
                    <a:pt x="119" y="232"/>
                    <a:pt x="159" y="232"/>
                  </a:cubicBezTo>
                  <a:cubicBezTo>
                    <a:pt x="199" y="232"/>
                    <a:pt x="231" y="199"/>
                    <a:pt x="231" y="159"/>
                  </a:cubicBezTo>
                  <a:cubicBezTo>
                    <a:pt x="231" y="120"/>
                    <a:pt x="199" y="87"/>
                    <a:pt x="159" y="87"/>
                  </a:cubicBezTo>
                  <a:close/>
                  <a:moveTo>
                    <a:pt x="159" y="87"/>
                  </a:moveTo>
                  <a:cubicBezTo>
                    <a:pt x="159" y="87"/>
                    <a:pt x="159" y="87"/>
                    <a:pt x="159" y="87"/>
                  </a:cubicBezTo>
                </a:path>
              </a:pathLst>
            </a:custGeom>
            <a:solidFill>
              <a:srgbClr val="1C50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763"/>
            <p:cNvSpPr>
              <a:spLocks noEditPoints="1"/>
            </p:cNvSpPr>
            <p:nvPr/>
          </p:nvSpPr>
          <p:spPr bwMode="auto">
            <a:xfrm>
              <a:off x="8821738" y="2911475"/>
              <a:ext cx="676275" cy="279400"/>
            </a:xfrm>
            <a:custGeom>
              <a:avLst/>
              <a:gdLst>
                <a:gd name="T0" fmla="*/ 336 w 425"/>
                <a:gd name="T1" fmla="*/ 0 h 176"/>
                <a:gd name="T2" fmla="*/ 0 w 425"/>
                <a:gd name="T3" fmla="*/ 0 h 176"/>
                <a:gd name="T4" fmla="*/ 0 w 425"/>
                <a:gd name="T5" fmla="*/ 176 h 176"/>
                <a:gd name="T6" fmla="*/ 337 w 425"/>
                <a:gd name="T7" fmla="*/ 176 h 176"/>
                <a:gd name="T8" fmla="*/ 425 w 425"/>
                <a:gd name="T9" fmla="*/ 88 h 176"/>
                <a:gd name="T10" fmla="*/ 336 w 425"/>
                <a:gd name="T11" fmla="*/ 0 h 176"/>
                <a:gd name="T12" fmla="*/ 336 w 425"/>
                <a:gd name="T13" fmla="*/ 0 h 176"/>
                <a:gd name="T14" fmla="*/ 336 w 425"/>
                <a:gd name="T15" fmla="*/ 0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5" h="176">
                  <a:moveTo>
                    <a:pt x="336" y="0"/>
                  </a:moveTo>
                  <a:cubicBezTo>
                    <a:pt x="0" y="0"/>
                    <a:pt x="0" y="0"/>
                    <a:pt x="0" y="0"/>
                  </a:cubicBezTo>
                  <a:cubicBezTo>
                    <a:pt x="0" y="176"/>
                    <a:pt x="0" y="176"/>
                    <a:pt x="0" y="176"/>
                  </a:cubicBezTo>
                  <a:cubicBezTo>
                    <a:pt x="337" y="176"/>
                    <a:pt x="337" y="176"/>
                    <a:pt x="337" y="176"/>
                  </a:cubicBezTo>
                  <a:cubicBezTo>
                    <a:pt x="385" y="176"/>
                    <a:pt x="425" y="136"/>
                    <a:pt x="425" y="88"/>
                  </a:cubicBezTo>
                  <a:cubicBezTo>
                    <a:pt x="425" y="39"/>
                    <a:pt x="385" y="0"/>
                    <a:pt x="336" y="0"/>
                  </a:cubicBezTo>
                  <a:close/>
                  <a:moveTo>
                    <a:pt x="336" y="0"/>
                  </a:moveTo>
                  <a:cubicBezTo>
                    <a:pt x="336" y="0"/>
                    <a:pt x="336" y="0"/>
                    <a:pt x="336" y="0"/>
                  </a:cubicBezTo>
                </a:path>
              </a:pathLst>
            </a:custGeom>
            <a:solidFill>
              <a:srgbClr val="1C50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764"/>
            <p:cNvSpPr>
              <a:spLocks noEditPoints="1"/>
            </p:cNvSpPr>
            <p:nvPr/>
          </p:nvSpPr>
          <p:spPr bwMode="auto">
            <a:xfrm>
              <a:off x="8821738" y="2592388"/>
              <a:ext cx="254000" cy="504825"/>
            </a:xfrm>
            <a:custGeom>
              <a:avLst/>
              <a:gdLst>
                <a:gd name="T0" fmla="*/ 0 w 159"/>
                <a:gd name="T1" fmla="*/ 0 h 318"/>
                <a:gd name="T2" fmla="*/ 0 w 159"/>
                <a:gd name="T3" fmla="*/ 87 h 318"/>
                <a:gd name="T4" fmla="*/ 72 w 159"/>
                <a:gd name="T5" fmla="*/ 159 h 318"/>
                <a:gd name="T6" fmla="*/ 0 w 159"/>
                <a:gd name="T7" fmla="*/ 232 h 318"/>
                <a:gd name="T8" fmla="*/ 0 w 159"/>
                <a:gd name="T9" fmla="*/ 318 h 318"/>
                <a:gd name="T10" fmla="*/ 159 w 159"/>
                <a:gd name="T11" fmla="*/ 159 h 318"/>
                <a:gd name="T12" fmla="*/ 0 w 159"/>
                <a:gd name="T13" fmla="*/ 0 h 318"/>
                <a:gd name="T14" fmla="*/ 0 w 159"/>
                <a:gd name="T15" fmla="*/ 0 h 318"/>
                <a:gd name="T16" fmla="*/ 0 w 159"/>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318">
                  <a:moveTo>
                    <a:pt x="0" y="0"/>
                  </a:moveTo>
                  <a:cubicBezTo>
                    <a:pt x="0" y="87"/>
                    <a:pt x="0" y="87"/>
                    <a:pt x="0" y="87"/>
                  </a:cubicBezTo>
                  <a:cubicBezTo>
                    <a:pt x="40" y="87"/>
                    <a:pt x="72" y="120"/>
                    <a:pt x="72" y="159"/>
                  </a:cubicBezTo>
                  <a:cubicBezTo>
                    <a:pt x="72" y="199"/>
                    <a:pt x="40" y="232"/>
                    <a:pt x="0" y="232"/>
                  </a:cubicBezTo>
                  <a:cubicBezTo>
                    <a:pt x="0" y="318"/>
                    <a:pt x="0" y="318"/>
                    <a:pt x="0" y="318"/>
                  </a:cubicBezTo>
                  <a:cubicBezTo>
                    <a:pt x="87" y="318"/>
                    <a:pt x="159" y="247"/>
                    <a:pt x="159" y="159"/>
                  </a:cubicBezTo>
                  <a:cubicBezTo>
                    <a:pt x="159" y="72"/>
                    <a:pt x="87" y="0"/>
                    <a:pt x="0" y="0"/>
                  </a:cubicBezTo>
                  <a:close/>
                  <a:moveTo>
                    <a:pt x="0" y="0"/>
                  </a:moveTo>
                  <a:cubicBezTo>
                    <a:pt x="0" y="0"/>
                    <a:pt x="0" y="0"/>
                    <a:pt x="0" y="0"/>
                  </a:cubicBezTo>
                </a:path>
              </a:pathLst>
            </a:custGeom>
            <a:solidFill>
              <a:srgbClr val="1C50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Rectangle 765"/>
            <p:cNvSpPr>
              <a:spLocks noChangeArrowheads="1"/>
            </p:cNvSpPr>
            <p:nvPr/>
          </p:nvSpPr>
          <p:spPr bwMode="auto">
            <a:xfrm>
              <a:off x="10506075" y="3987800"/>
              <a:ext cx="338138" cy="14922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1" name="Rectangle 766"/>
            <p:cNvSpPr>
              <a:spLocks noChangeArrowheads="1"/>
            </p:cNvSpPr>
            <p:nvPr/>
          </p:nvSpPr>
          <p:spPr bwMode="auto">
            <a:xfrm>
              <a:off x="10844213" y="3987800"/>
              <a:ext cx="925513" cy="1492250"/>
            </a:xfrm>
            <a:prstGeom prst="rect">
              <a:avLst/>
            </a:prstGeom>
            <a:solidFill>
              <a:srgbClr val="1C50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2" name="Rectangle 767"/>
            <p:cNvSpPr>
              <a:spLocks noChangeArrowheads="1"/>
            </p:cNvSpPr>
            <p:nvPr/>
          </p:nvSpPr>
          <p:spPr bwMode="auto">
            <a:xfrm>
              <a:off x="10844213" y="5170488"/>
              <a:ext cx="925513" cy="309563"/>
            </a:xfrm>
            <a:prstGeom prst="rect">
              <a:avLst/>
            </a:prstGeom>
            <a:solidFill>
              <a:srgbClr val="2D41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3" name="Rectangle 768"/>
            <p:cNvSpPr>
              <a:spLocks noChangeArrowheads="1"/>
            </p:cNvSpPr>
            <p:nvPr/>
          </p:nvSpPr>
          <p:spPr bwMode="auto">
            <a:xfrm>
              <a:off x="10609263" y="5170488"/>
              <a:ext cx="1127125" cy="271463"/>
            </a:xfrm>
            <a:prstGeom prst="rect">
              <a:avLst/>
            </a:prstGeom>
            <a:solidFill>
              <a:srgbClr val="FC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4" name="Freeform 769"/>
            <p:cNvSpPr>
              <a:spLocks noEditPoints="1"/>
            </p:cNvSpPr>
            <p:nvPr/>
          </p:nvSpPr>
          <p:spPr bwMode="auto">
            <a:xfrm>
              <a:off x="10682288" y="5216525"/>
              <a:ext cx="998538" cy="177800"/>
            </a:xfrm>
            <a:custGeom>
              <a:avLst/>
              <a:gdLst>
                <a:gd name="T0" fmla="*/ 0 w 629"/>
                <a:gd name="T1" fmla="*/ 0 h 112"/>
                <a:gd name="T2" fmla="*/ 629 w 629"/>
                <a:gd name="T3" fmla="*/ 0 h 112"/>
                <a:gd name="T4" fmla="*/ 629 w 629"/>
                <a:gd name="T5" fmla="*/ 23 h 112"/>
                <a:gd name="T6" fmla="*/ 0 w 629"/>
                <a:gd name="T7" fmla="*/ 23 h 112"/>
                <a:gd name="T8" fmla="*/ 0 w 629"/>
                <a:gd name="T9" fmla="*/ 0 h 112"/>
                <a:gd name="T10" fmla="*/ 0 w 629"/>
                <a:gd name="T11" fmla="*/ 45 h 112"/>
                <a:gd name="T12" fmla="*/ 629 w 629"/>
                <a:gd name="T13" fmla="*/ 45 h 112"/>
                <a:gd name="T14" fmla="*/ 629 w 629"/>
                <a:gd name="T15" fmla="*/ 68 h 112"/>
                <a:gd name="T16" fmla="*/ 0 w 629"/>
                <a:gd name="T17" fmla="*/ 68 h 112"/>
                <a:gd name="T18" fmla="*/ 0 w 629"/>
                <a:gd name="T19" fmla="*/ 45 h 112"/>
                <a:gd name="T20" fmla="*/ 0 w 629"/>
                <a:gd name="T21" fmla="*/ 89 h 112"/>
                <a:gd name="T22" fmla="*/ 629 w 629"/>
                <a:gd name="T23" fmla="*/ 89 h 112"/>
                <a:gd name="T24" fmla="*/ 629 w 629"/>
                <a:gd name="T25" fmla="*/ 112 h 112"/>
                <a:gd name="T26" fmla="*/ 0 w 629"/>
                <a:gd name="T27" fmla="*/ 112 h 112"/>
                <a:gd name="T28" fmla="*/ 0 w 629"/>
                <a:gd name="T29" fmla="*/ 89 h 112"/>
                <a:gd name="T30" fmla="*/ 0 w 629"/>
                <a:gd name="T31" fmla="*/ 89 h 112"/>
                <a:gd name="T32" fmla="*/ 0 w 629"/>
                <a:gd name="T33" fmla="*/ 8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9" h="112">
                  <a:moveTo>
                    <a:pt x="0" y="0"/>
                  </a:moveTo>
                  <a:lnTo>
                    <a:pt x="629" y="0"/>
                  </a:lnTo>
                  <a:lnTo>
                    <a:pt x="629" y="23"/>
                  </a:lnTo>
                  <a:lnTo>
                    <a:pt x="0" y="23"/>
                  </a:lnTo>
                  <a:lnTo>
                    <a:pt x="0" y="0"/>
                  </a:lnTo>
                  <a:close/>
                  <a:moveTo>
                    <a:pt x="0" y="45"/>
                  </a:moveTo>
                  <a:lnTo>
                    <a:pt x="629" y="45"/>
                  </a:lnTo>
                  <a:lnTo>
                    <a:pt x="629" y="68"/>
                  </a:lnTo>
                  <a:lnTo>
                    <a:pt x="0" y="68"/>
                  </a:lnTo>
                  <a:lnTo>
                    <a:pt x="0" y="45"/>
                  </a:lnTo>
                  <a:close/>
                  <a:moveTo>
                    <a:pt x="0" y="89"/>
                  </a:moveTo>
                  <a:lnTo>
                    <a:pt x="629" y="89"/>
                  </a:lnTo>
                  <a:lnTo>
                    <a:pt x="629" y="112"/>
                  </a:lnTo>
                  <a:lnTo>
                    <a:pt x="0" y="112"/>
                  </a:lnTo>
                  <a:lnTo>
                    <a:pt x="0" y="89"/>
                  </a:lnTo>
                  <a:close/>
                  <a:moveTo>
                    <a:pt x="0" y="89"/>
                  </a:moveTo>
                  <a:lnTo>
                    <a:pt x="0" y="89"/>
                  </a:lnTo>
                  <a:close/>
                </a:path>
              </a:pathLst>
            </a:custGeom>
            <a:solidFill>
              <a:srgbClr val="1C50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770"/>
            <p:cNvSpPr>
              <a:spLocks noEditPoints="1"/>
            </p:cNvSpPr>
            <p:nvPr/>
          </p:nvSpPr>
          <p:spPr bwMode="auto">
            <a:xfrm>
              <a:off x="10682288" y="5216525"/>
              <a:ext cx="998538" cy="177800"/>
            </a:xfrm>
            <a:custGeom>
              <a:avLst/>
              <a:gdLst>
                <a:gd name="T0" fmla="*/ 0 w 629"/>
                <a:gd name="T1" fmla="*/ 0 h 112"/>
                <a:gd name="T2" fmla="*/ 629 w 629"/>
                <a:gd name="T3" fmla="*/ 0 h 112"/>
                <a:gd name="T4" fmla="*/ 629 w 629"/>
                <a:gd name="T5" fmla="*/ 23 h 112"/>
                <a:gd name="T6" fmla="*/ 0 w 629"/>
                <a:gd name="T7" fmla="*/ 23 h 112"/>
                <a:gd name="T8" fmla="*/ 0 w 629"/>
                <a:gd name="T9" fmla="*/ 0 h 112"/>
                <a:gd name="T10" fmla="*/ 0 w 629"/>
                <a:gd name="T11" fmla="*/ 45 h 112"/>
                <a:gd name="T12" fmla="*/ 629 w 629"/>
                <a:gd name="T13" fmla="*/ 45 h 112"/>
                <a:gd name="T14" fmla="*/ 629 w 629"/>
                <a:gd name="T15" fmla="*/ 68 h 112"/>
                <a:gd name="T16" fmla="*/ 0 w 629"/>
                <a:gd name="T17" fmla="*/ 68 h 112"/>
                <a:gd name="T18" fmla="*/ 0 w 629"/>
                <a:gd name="T19" fmla="*/ 45 h 112"/>
                <a:gd name="T20" fmla="*/ 0 w 629"/>
                <a:gd name="T21" fmla="*/ 89 h 112"/>
                <a:gd name="T22" fmla="*/ 629 w 629"/>
                <a:gd name="T23" fmla="*/ 89 h 112"/>
                <a:gd name="T24" fmla="*/ 629 w 629"/>
                <a:gd name="T25" fmla="*/ 112 h 112"/>
                <a:gd name="T26" fmla="*/ 0 w 629"/>
                <a:gd name="T27" fmla="*/ 112 h 112"/>
                <a:gd name="T28" fmla="*/ 0 w 629"/>
                <a:gd name="T29" fmla="*/ 89 h 112"/>
                <a:gd name="T30" fmla="*/ 0 w 629"/>
                <a:gd name="T31" fmla="*/ 89 h 112"/>
                <a:gd name="T32" fmla="*/ 0 w 629"/>
                <a:gd name="T33" fmla="*/ 8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9" h="112">
                  <a:moveTo>
                    <a:pt x="0" y="0"/>
                  </a:moveTo>
                  <a:lnTo>
                    <a:pt x="629" y="0"/>
                  </a:lnTo>
                  <a:lnTo>
                    <a:pt x="629" y="23"/>
                  </a:lnTo>
                  <a:lnTo>
                    <a:pt x="0" y="23"/>
                  </a:lnTo>
                  <a:lnTo>
                    <a:pt x="0" y="0"/>
                  </a:lnTo>
                  <a:moveTo>
                    <a:pt x="0" y="45"/>
                  </a:moveTo>
                  <a:lnTo>
                    <a:pt x="629" y="45"/>
                  </a:lnTo>
                  <a:lnTo>
                    <a:pt x="629" y="68"/>
                  </a:lnTo>
                  <a:lnTo>
                    <a:pt x="0" y="68"/>
                  </a:lnTo>
                  <a:lnTo>
                    <a:pt x="0" y="45"/>
                  </a:lnTo>
                  <a:moveTo>
                    <a:pt x="0" y="89"/>
                  </a:moveTo>
                  <a:lnTo>
                    <a:pt x="629" y="89"/>
                  </a:lnTo>
                  <a:lnTo>
                    <a:pt x="629" y="112"/>
                  </a:lnTo>
                  <a:lnTo>
                    <a:pt x="0" y="112"/>
                  </a:lnTo>
                  <a:lnTo>
                    <a:pt x="0" y="89"/>
                  </a:lnTo>
                  <a:moveTo>
                    <a:pt x="0" y="89"/>
                  </a:moveTo>
                  <a:lnTo>
                    <a:pt x="0"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Rectangle 771"/>
            <p:cNvSpPr>
              <a:spLocks noChangeArrowheads="1"/>
            </p:cNvSpPr>
            <p:nvPr/>
          </p:nvSpPr>
          <p:spPr bwMode="auto">
            <a:xfrm>
              <a:off x="11055350" y="4233863"/>
              <a:ext cx="481013" cy="111125"/>
            </a:xfrm>
            <a:prstGeom prst="rect">
              <a:avLst/>
            </a:prstGeom>
            <a:solidFill>
              <a:srgbClr val="F9C8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7" name="Rectangle 772"/>
            <p:cNvSpPr>
              <a:spLocks noChangeArrowheads="1"/>
            </p:cNvSpPr>
            <p:nvPr/>
          </p:nvSpPr>
          <p:spPr bwMode="auto">
            <a:xfrm>
              <a:off x="11295063" y="4233863"/>
              <a:ext cx="241300" cy="111125"/>
            </a:xfrm>
            <a:prstGeom prst="rect">
              <a:avLst/>
            </a:prstGeom>
            <a:solidFill>
              <a:srgbClr val="F9AB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8" name="Freeform 773"/>
            <p:cNvSpPr>
              <a:spLocks noEditPoints="1"/>
            </p:cNvSpPr>
            <p:nvPr/>
          </p:nvSpPr>
          <p:spPr bwMode="auto">
            <a:xfrm>
              <a:off x="10448925" y="2605088"/>
              <a:ext cx="1020763" cy="1020763"/>
            </a:xfrm>
            <a:custGeom>
              <a:avLst/>
              <a:gdLst>
                <a:gd name="T0" fmla="*/ 4 w 643"/>
                <a:gd name="T1" fmla="*/ 534 h 643"/>
                <a:gd name="T2" fmla="*/ 9 w 643"/>
                <a:gd name="T3" fmla="*/ 561 h 643"/>
                <a:gd name="T4" fmla="*/ 20 w 643"/>
                <a:gd name="T5" fmla="*/ 573 h 643"/>
                <a:gd name="T6" fmla="*/ 267 w 643"/>
                <a:gd name="T7" fmla="*/ 267 h 643"/>
                <a:gd name="T8" fmla="*/ 573 w 643"/>
                <a:gd name="T9" fmla="*/ 20 h 643"/>
                <a:gd name="T10" fmla="*/ 562 w 643"/>
                <a:gd name="T11" fmla="*/ 8 h 643"/>
                <a:gd name="T12" fmla="*/ 535 w 643"/>
                <a:gd name="T13" fmla="*/ 3 h 643"/>
                <a:gd name="T14" fmla="*/ 139 w 643"/>
                <a:gd name="T15" fmla="*/ 139 h 643"/>
                <a:gd name="T16" fmla="*/ 4 w 643"/>
                <a:gd name="T17" fmla="*/ 534 h 643"/>
                <a:gd name="T18" fmla="*/ 391 w 643"/>
                <a:gd name="T19" fmla="*/ 617 h 643"/>
                <a:gd name="T20" fmla="*/ 398 w 643"/>
                <a:gd name="T21" fmla="*/ 634 h 643"/>
                <a:gd name="T22" fmla="*/ 407 w 643"/>
                <a:gd name="T23" fmla="*/ 643 h 643"/>
                <a:gd name="T24" fmla="*/ 502 w 643"/>
                <a:gd name="T25" fmla="*/ 502 h 643"/>
                <a:gd name="T26" fmla="*/ 643 w 643"/>
                <a:gd name="T27" fmla="*/ 407 h 643"/>
                <a:gd name="T28" fmla="*/ 634 w 643"/>
                <a:gd name="T29" fmla="*/ 398 h 643"/>
                <a:gd name="T30" fmla="*/ 617 w 643"/>
                <a:gd name="T31" fmla="*/ 390 h 643"/>
                <a:gd name="T32" fmla="*/ 422 w 643"/>
                <a:gd name="T33" fmla="*/ 422 h 643"/>
                <a:gd name="T34" fmla="*/ 391 w 643"/>
                <a:gd name="T35" fmla="*/ 617 h 643"/>
                <a:gd name="T36" fmla="*/ 422 w 643"/>
                <a:gd name="T37" fmla="*/ 422 h 643"/>
                <a:gd name="T38" fmla="*/ 422 w 643"/>
                <a:gd name="T39" fmla="*/ 422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3" h="643">
                  <a:moveTo>
                    <a:pt x="4" y="534"/>
                  </a:moveTo>
                  <a:cubicBezTo>
                    <a:pt x="0" y="545"/>
                    <a:pt x="2" y="555"/>
                    <a:pt x="9" y="561"/>
                  </a:cubicBezTo>
                  <a:cubicBezTo>
                    <a:pt x="20" y="573"/>
                    <a:pt x="20" y="573"/>
                    <a:pt x="20" y="573"/>
                  </a:cubicBezTo>
                  <a:cubicBezTo>
                    <a:pt x="20" y="573"/>
                    <a:pt x="152" y="383"/>
                    <a:pt x="267" y="267"/>
                  </a:cubicBezTo>
                  <a:cubicBezTo>
                    <a:pt x="413" y="121"/>
                    <a:pt x="573" y="20"/>
                    <a:pt x="573" y="20"/>
                  </a:cubicBezTo>
                  <a:cubicBezTo>
                    <a:pt x="562" y="8"/>
                    <a:pt x="562" y="8"/>
                    <a:pt x="562" y="8"/>
                  </a:cubicBezTo>
                  <a:cubicBezTo>
                    <a:pt x="555" y="2"/>
                    <a:pt x="545" y="0"/>
                    <a:pt x="535" y="3"/>
                  </a:cubicBezTo>
                  <a:cubicBezTo>
                    <a:pt x="139" y="139"/>
                    <a:pt x="139" y="139"/>
                    <a:pt x="139" y="139"/>
                  </a:cubicBezTo>
                  <a:lnTo>
                    <a:pt x="4" y="534"/>
                  </a:lnTo>
                  <a:close/>
                  <a:moveTo>
                    <a:pt x="391" y="617"/>
                  </a:moveTo>
                  <a:cubicBezTo>
                    <a:pt x="390" y="622"/>
                    <a:pt x="393" y="629"/>
                    <a:pt x="398" y="634"/>
                  </a:cubicBezTo>
                  <a:cubicBezTo>
                    <a:pt x="407" y="643"/>
                    <a:pt x="407" y="643"/>
                    <a:pt x="407" y="643"/>
                  </a:cubicBezTo>
                  <a:cubicBezTo>
                    <a:pt x="407" y="643"/>
                    <a:pt x="453" y="551"/>
                    <a:pt x="502" y="502"/>
                  </a:cubicBezTo>
                  <a:cubicBezTo>
                    <a:pt x="565" y="440"/>
                    <a:pt x="643" y="407"/>
                    <a:pt x="643" y="407"/>
                  </a:cubicBezTo>
                  <a:cubicBezTo>
                    <a:pt x="634" y="398"/>
                    <a:pt x="634" y="398"/>
                    <a:pt x="634" y="398"/>
                  </a:cubicBezTo>
                  <a:cubicBezTo>
                    <a:pt x="629" y="393"/>
                    <a:pt x="623" y="390"/>
                    <a:pt x="617" y="390"/>
                  </a:cubicBezTo>
                  <a:cubicBezTo>
                    <a:pt x="422" y="422"/>
                    <a:pt x="422" y="422"/>
                    <a:pt x="422" y="422"/>
                  </a:cubicBezTo>
                  <a:lnTo>
                    <a:pt x="391" y="617"/>
                  </a:lnTo>
                  <a:close/>
                  <a:moveTo>
                    <a:pt x="422" y="422"/>
                  </a:moveTo>
                  <a:cubicBezTo>
                    <a:pt x="422" y="422"/>
                    <a:pt x="422" y="422"/>
                    <a:pt x="422" y="422"/>
                  </a:cubicBezTo>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774"/>
            <p:cNvSpPr>
              <a:spLocks noEditPoints="1"/>
            </p:cNvSpPr>
            <p:nvPr/>
          </p:nvSpPr>
          <p:spPr bwMode="auto">
            <a:xfrm>
              <a:off x="10448925" y="2825750"/>
              <a:ext cx="796925" cy="798513"/>
            </a:xfrm>
            <a:custGeom>
              <a:avLst/>
              <a:gdLst>
                <a:gd name="T0" fmla="*/ 4 w 502"/>
                <a:gd name="T1" fmla="*/ 395 h 503"/>
                <a:gd name="T2" fmla="*/ 9 w 502"/>
                <a:gd name="T3" fmla="*/ 422 h 503"/>
                <a:gd name="T4" fmla="*/ 20 w 502"/>
                <a:gd name="T5" fmla="*/ 434 h 503"/>
                <a:gd name="T6" fmla="*/ 267 w 502"/>
                <a:gd name="T7" fmla="*/ 128 h 503"/>
                <a:gd name="T8" fmla="*/ 139 w 502"/>
                <a:gd name="T9" fmla="*/ 0 h 503"/>
                <a:gd name="T10" fmla="*/ 4 w 502"/>
                <a:gd name="T11" fmla="*/ 395 h 503"/>
                <a:gd name="T12" fmla="*/ 391 w 502"/>
                <a:gd name="T13" fmla="*/ 478 h 503"/>
                <a:gd name="T14" fmla="*/ 398 w 502"/>
                <a:gd name="T15" fmla="*/ 495 h 503"/>
                <a:gd name="T16" fmla="*/ 407 w 502"/>
                <a:gd name="T17" fmla="*/ 503 h 503"/>
                <a:gd name="T18" fmla="*/ 502 w 502"/>
                <a:gd name="T19" fmla="*/ 363 h 503"/>
                <a:gd name="T20" fmla="*/ 422 w 502"/>
                <a:gd name="T21" fmla="*/ 283 h 503"/>
                <a:gd name="T22" fmla="*/ 391 w 502"/>
                <a:gd name="T23" fmla="*/ 478 h 503"/>
                <a:gd name="T24" fmla="*/ 391 w 502"/>
                <a:gd name="T25" fmla="*/ 478 h 503"/>
                <a:gd name="T26" fmla="*/ 391 w 502"/>
                <a:gd name="T27" fmla="*/ 478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2" h="503">
                  <a:moveTo>
                    <a:pt x="4" y="395"/>
                  </a:moveTo>
                  <a:cubicBezTo>
                    <a:pt x="0" y="406"/>
                    <a:pt x="2" y="416"/>
                    <a:pt x="9" y="422"/>
                  </a:cubicBezTo>
                  <a:cubicBezTo>
                    <a:pt x="20" y="434"/>
                    <a:pt x="20" y="434"/>
                    <a:pt x="20" y="434"/>
                  </a:cubicBezTo>
                  <a:cubicBezTo>
                    <a:pt x="20" y="434"/>
                    <a:pt x="152" y="244"/>
                    <a:pt x="267" y="128"/>
                  </a:cubicBezTo>
                  <a:cubicBezTo>
                    <a:pt x="139" y="0"/>
                    <a:pt x="139" y="0"/>
                    <a:pt x="139" y="0"/>
                  </a:cubicBezTo>
                  <a:cubicBezTo>
                    <a:pt x="4" y="395"/>
                    <a:pt x="4" y="395"/>
                    <a:pt x="4" y="395"/>
                  </a:cubicBezTo>
                  <a:close/>
                  <a:moveTo>
                    <a:pt x="391" y="478"/>
                  </a:moveTo>
                  <a:cubicBezTo>
                    <a:pt x="390" y="483"/>
                    <a:pt x="393" y="490"/>
                    <a:pt x="398" y="495"/>
                  </a:cubicBezTo>
                  <a:cubicBezTo>
                    <a:pt x="407" y="503"/>
                    <a:pt x="407" y="503"/>
                    <a:pt x="407" y="503"/>
                  </a:cubicBezTo>
                  <a:cubicBezTo>
                    <a:pt x="407" y="503"/>
                    <a:pt x="453" y="412"/>
                    <a:pt x="502" y="363"/>
                  </a:cubicBezTo>
                  <a:cubicBezTo>
                    <a:pt x="422" y="283"/>
                    <a:pt x="422" y="283"/>
                    <a:pt x="422" y="283"/>
                  </a:cubicBezTo>
                  <a:cubicBezTo>
                    <a:pt x="391" y="478"/>
                    <a:pt x="391" y="478"/>
                    <a:pt x="391" y="478"/>
                  </a:cubicBezTo>
                  <a:close/>
                  <a:moveTo>
                    <a:pt x="391" y="478"/>
                  </a:moveTo>
                  <a:cubicBezTo>
                    <a:pt x="391" y="478"/>
                    <a:pt x="391" y="478"/>
                    <a:pt x="391" y="478"/>
                  </a:cubicBezTo>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775"/>
            <p:cNvSpPr>
              <a:spLocks noEditPoints="1"/>
            </p:cNvSpPr>
            <p:nvPr/>
          </p:nvSpPr>
          <p:spPr bwMode="auto">
            <a:xfrm>
              <a:off x="10393363" y="2547938"/>
              <a:ext cx="1052513" cy="1054100"/>
            </a:xfrm>
            <a:custGeom>
              <a:avLst/>
              <a:gdLst>
                <a:gd name="T0" fmla="*/ 86 w 663"/>
                <a:gd name="T1" fmla="*/ 189 h 664"/>
                <a:gd name="T2" fmla="*/ 28 w 663"/>
                <a:gd name="T3" fmla="*/ 29 h 664"/>
                <a:gd name="T4" fmla="*/ 188 w 663"/>
                <a:gd name="T5" fmla="*/ 87 h 664"/>
                <a:gd name="T6" fmla="*/ 480 w 663"/>
                <a:gd name="T7" fmla="*/ 378 h 664"/>
                <a:gd name="T8" fmla="*/ 635 w 663"/>
                <a:gd name="T9" fmla="*/ 636 h 664"/>
                <a:gd name="T10" fmla="*/ 378 w 663"/>
                <a:gd name="T11" fmla="*/ 480 h 664"/>
                <a:gd name="T12" fmla="*/ 86 w 663"/>
                <a:gd name="T13" fmla="*/ 189 h 664"/>
                <a:gd name="T14" fmla="*/ 86 w 663"/>
                <a:gd name="T15" fmla="*/ 189 h 664"/>
                <a:gd name="T16" fmla="*/ 86 w 663"/>
                <a:gd name="T17" fmla="*/ 189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3" h="664">
                  <a:moveTo>
                    <a:pt x="86" y="189"/>
                  </a:moveTo>
                  <a:cubicBezTo>
                    <a:pt x="58" y="161"/>
                    <a:pt x="0" y="57"/>
                    <a:pt x="28" y="29"/>
                  </a:cubicBezTo>
                  <a:cubicBezTo>
                    <a:pt x="56" y="0"/>
                    <a:pt x="160" y="59"/>
                    <a:pt x="188" y="87"/>
                  </a:cubicBezTo>
                  <a:cubicBezTo>
                    <a:pt x="480" y="378"/>
                    <a:pt x="480" y="378"/>
                    <a:pt x="480" y="378"/>
                  </a:cubicBezTo>
                  <a:cubicBezTo>
                    <a:pt x="508" y="406"/>
                    <a:pt x="663" y="608"/>
                    <a:pt x="635" y="636"/>
                  </a:cubicBezTo>
                  <a:cubicBezTo>
                    <a:pt x="607" y="664"/>
                    <a:pt x="406" y="508"/>
                    <a:pt x="378" y="480"/>
                  </a:cubicBezTo>
                  <a:cubicBezTo>
                    <a:pt x="86" y="189"/>
                    <a:pt x="86" y="189"/>
                    <a:pt x="86" y="189"/>
                  </a:cubicBezTo>
                  <a:close/>
                  <a:moveTo>
                    <a:pt x="86" y="189"/>
                  </a:moveTo>
                  <a:cubicBezTo>
                    <a:pt x="86" y="189"/>
                    <a:pt x="86" y="189"/>
                    <a:pt x="86" y="189"/>
                  </a:cubicBezTo>
                </a:path>
              </a:pathLst>
            </a:custGeom>
            <a:solidFill>
              <a:srgbClr val="1C50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776"/>
            <p:cNvSpPr>
              <a:spLocks noEditPoints="1"/>
            </p:cNvSpPr>
            <p:nvPr/>
          </p:nvSpPr>
          <p:spPr bwMode="auto">
            <a:xfrm>
              <a:off x="10472738" y="2628900"/>
              <a:ext cx="142875" cy="142875"/>
            </a:xfrm>
            <a:custGeom>
              <a:avLst/>
              <a:gdLst>
                <a:gd name="T0" fmla="*/ 0 w 90"/>
                <a:gd name="T1" fmla="*/ 39 h 90"/>
                <a:gd name="T2" fmla="*/ 39 w 90"/>
                <a:gd name="T3" fmla="*/ 0 h 90"/>
                <a:gd name="T4" fmla="*/ 90 w 90"/>
                <a:gd name="T5" fmla="*/ 32 h 90"/>
                <a:gd name="T6" fmla="*/ 32 w 90"/>
                <a:gd name="T7" fmla="*/ 90 h 90"/>
                <a:gd name="T8" fmla="*/ 0 w 90"/>
                <a:gd name="T9" fmla="*/ 39 h 90"/>
                <a:gd name="T10" fmla="*/ 32 w 90"/>
                <a:gd name="T11" fmla="*/ 90 h 90"/>
                <a:gd name="T12" fmla="*/ 32 w 9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90" h="90">
                  <a:moveTo>
                    <a:pt x="0" y="39"/>
                  </a:moveTo>
                  <a:lnTo>
                    <a:pt x="39" y="0"/>
                  </a:lnTo>
                  <a:lnTo>
                    <a:pt x="90" y="32"/>
                  </a:lnTo>
                  <a:lnTo>
                    <a:pt x="32" y="90"/>
                  </a:lnTo>
                  <a:lnTo>
                    <a:pt x="0" y="39"/>
                  </a:lnTo>
                  <a:close/>
                  <a:moveTo>
                    <a:pt x="32" y="90"/>
                  </a:moveTo>
                  <a:lnTo>
                    <a:pt x="32" y="90"/>
                  </a:lnTo>
                  <a:close/>
                </a:path>
              </a:pathLst>
            </a:custGeom>
            <a:solidFill>
              <a:srgbClr val="F9C8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777"/>
            <p:cNvSpPr>
              <a:spLocks noEditPoints="1"/>
            </p:cNvSpPr>
            <p:nvPr/>
          </p:nvSpPr>
          <p:spPr bwMode="auto">
            <a:xfrm>
              <a:off x="10472738" y="2628900"/>
              <a:ext cx="142875" cy="142875"/>
            </a:xfrm>
            <a:custGeom>
              <a:avLst/>
              <a:gdLst>
                <a:gd name="T0" fmla="*/ 0 w 90"/>
                <a:gd name="T1" fmla="*/ 39 h 90"/>
                <a:gd name="T2" fmla="*/ 39 w 90"/>
                <a:gd name="T3" fmla="*/ 0 h 90"/>
                <a:gd name="T4" fmla="*/ 90 w 90"/>
                <a:gd name="T5" fmla="*/ 32 h 90"/>
                <a:gd name="T6" fmla="*/ 32 w 90"/>
                <a:gd name="T7" fmla="*/ 90 h 90"/>
                <a:gd name="T8" fmla="*/ 0 w 90"/>
                <a:gd name="T9" fmla="*/ 39 h 90"/>
                <a:gd name="T10" fmla="*/ 32 w 90"/>
                <a:gd name="T11" fmla="*/ 90 h 90"/>
                <a:gd name="T12" fmla="*/ 32 w 9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90" h="90">
                  <a:moveTo>
                    <a:pt x="0" y="39"/>
                  </a:moveTo>
                  <a:lnTo>
                    <a:pt x="39" y="0"/>
                  </a:lnTo>
                  <a:lnTo>
                    <a:pt x="90" y="32"/>
                  </a:lnTo>
                  <a:lnTo>
                    <a:pt x="32" y="90"/>
                  </a:lnTo>
                  <a:lnTo>
                    <a:pt x="0" y="39"/>
                  </a:lnTo>
                  <a:moveTo>
                    <a:pt x="32" y="90"/>
                  </a:moveTo>
                  <a:lnTo>
                    <a:pt x="32" y="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778"/>
            <p:cNvSpPr>
              <a:spLocks noEditPoints="1"/>
            </p:cNvSpPr>
            <p:nvPr/>
          </p:nvSpPr>
          <p:spPr bwMode="auto">
            <a:xfrm>
              <a:off x="10472738" y="2659063"/>
              <a:ext cx="96838" cy="112713"/>
            </a:xfrm>
            <a:custGeom>
              <a:avLst/>
              <a:gdLst>
                <a:gd name="T0" fmla="*/ 20 w 61"/>
                <a:gd name="T1" fmla="*/ 0 h 71"/>
                <a:gd name="T2" fmla="*/ 0 w 61"/>
                <a:gd name="T3" fmla="*/ 20 h 71"/>
                <a:gd name="T4" fmla="*/ 32 w 61"/>
                <a:gd name="T5" fmla="*/ 71 h 71"/>
                <a:gd name="T6" fmla="*/ 61 w 61"/>
                <a:gd name="T7" fmla="*/ 42 h 71"/>
                <a:gd name="T8" fmla="*/ 20 w 61"/>
                <a:gd name="T9" fmla="*/ 0 h 71"/>
                <a:gd name="T10" fmla="*/ 61 w 61"/>
                <a:gd name="T11" fmla="*/ 42 h 71"/>
                <a:gd name="T12" fmla="*/ 61 w 61"/>
                <a:gd name="T13" fmla="*/ 42 h 71"/>
              </a:gdLst>
              <a:ahLst/>
              <a:cxnLst>
                <a:cxn ang="0">
                  <a:pos x="T0" y="T1"/>
                </a:cxn>
                <a:cxn ang="0">
                  <a:pos x="T2" y="T3"/>
                </a:cxn>
                <a:cxn ang="0">
                  <a:pos x="T4" y="T5"/>
                </a:cxn>
                <a:cxn ang="0">
                  <a:pos x="T6" y="T7"/>
                </a:cxn>
                <a:cxn ang="0">
                  <a:pos x="T8" y="T9"/>
                </a:cxn>
                <a:cxn ang="0">
                  <a:pos x="T10" y="T11"/>
                </a:cxn>
                <a:cxn ang="0">
                  <a:pos x="T12" y="T13"/>
                </a:cxn>
              </a:cxnLst>
              <a:rect l="0" t="0" r="r" b="b"/>
              <a:pathLst>
                <a:path w="61" h="71">
                  <a:moveTo>
                    <a:pt x="20" y="0"/>
                  </a:moveTo>
                  <a:lnTo>
                    <a:pt x="0" y="20"/>
                  </a:lnTo>
                  <a:lnTo>
                    <a:pt x="32" y="71"/>
                  </a:lnTo>
                  <a:lnTo>
                    <a:pt x="61" y="42"/>
                  </a:lnTo>
                  <a:lnTo>
                    <a:pt x="20" y="0"/>
                  </a:lnTo>
                  <a:close/>
                  <a:moveTo>
                    <a:pt x="61" y="42"/>
                  </a:moveTo>
                  <a:lnTo>
                    <a:pt x="61" y="42"/>
                  </a:lnTo>
                  <a:close/>
                </a:path>
              </a:pathLst>
            </a:custGeom>
            <a:solidFill>
              <a:srgbClr val="FFB10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779"/>
            <p:cNvSpPr>
              <a:spLocks noEditPoints="1"/>
            </p:cNvSpPr>
            <p:nvPr/>
          </p:nvSpPr>
          <p:spPr bwMode="auto">
            <a:xfrm>
              <a:off x="10472738" y="2659063"/>
              <a:ext cx="96838" cy="112713"/>
            </a:xfrm>
            <a:custGeom>
              <a:avLst/>
              <a:gdLst>
                <a:gd name="T0" fmla="*/ 20 w 61"/>
                <a:gd name="T1" fmla="*/ 0 h 71"/>
                <a:gd name="T2" fmla="*/ 0 w 61"/>
                <a:gd name="T3" fmla="*/ 20 h 71"/>
                <a:gd name="T4" fmla="*/ 32 w 61"/>
                <a:gd name="T5" fmla="*/ 71 h 71"/>
                <a:gd name="T6" fmla="*/ 61 w 61"/>
                <a:gd name="T7" fmla="*/ 42 h 71"/>
                <a:gd name="T8" fmla="*/ 20 w 61"/>
                <a:gd name="T9" fmla="*/ 0 h 71"/>
                <a:gd name="T10" fmla="*/ 61 w 61"/>
                <a:gd name="T11" fmla="*/ 42 h 71"/>
                <a:gd name="T12" fmla="*/ 61 w 61"/>
                <a:gd name="T13" fmla="*/ 42 h 71"/>
              </a:gdLst>
              <a:ahLst/>
              <a:cxnLst>
                <a:cxn ang="0">
                  <a:pos x="T0" y="T1"/>
                </a:cxn>
                <a:cxn ang="0">
                  <a:pos x="T2" y="T3"/>
                </a:cxn>
                <a:cxn ang="0">
                  <a:pos x="T4" y="T5"/>
                </a:cxn>
                <a:cxn ang="0">
                  <a:pos x="T6" y="T7"/>
                </a:cxn>
                <a:cxn ang="0">
                  <a:pos x="T8" y="T9"/>
                </a:cxn>
                <a:cxn ang="0">
                  <a:pos x="T10" y="T11"/>
                </a:cxn>
                <a:cxn ang="0">
                  <a:pos x="T12" y="T13"/>
                </a:cxn>
              </a:cxnLst>
              <a:rect l="0" t="0" r="r" b="b"/>
              <a:pathLst>
                <a:path w="61" h="71">
                  <a:moveTo>
                    <a:pt x="20" y="0"/>
                  </a:moveTo>
                  <a:lnTo>
                    <a:pt x="0" y="20"/>
                  </a:lnTo>
                  <a:lnTo>
                    <a:pt x="32" y="71"/>
                  </a:lnTo>
                  <a:lnTo>
                    <a:pt x="61" y="42"/>
                  </a:lnTo>
                  <a:lnTo>
                    <a:pt x="20" y="0"/>
                  </a:lnTo>
                  <a:moveTo>
                    <a:pt x="61" y="42"/>
                  </a:moveTo>
                  <a:lnTo>
                    <a:pt x="61" y="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Rectangle 780"/>
            <p:cNvSpPr>
              <a:spLocks noChangeArrowheads="1"/>
            </p:cNvSpPr>
            <p:nvPr/>
          </p:nvSpPr>
          <p:spPr bwMode="auto">
            <a:xfrm>
              <a:off x="10034588" y="4332288"/>
              <a:ext cx="338138" cy="14922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6" name="Rectangle 781"/>
            <p:cNvSpPr>
              <a:spLocks noChangeArrowheads="1"/>
            </p:cNvSpPr>
            <p:nvPr/>
          </p:nvSpPr>
          <p:spPr bwMode="auto">
            <a:xfrm>
              <a:off x="10372725" y="4332288"/>
              <a:ext cx="925513" cy="1492250"/>
            </a:xfrm>
            <a:prstGeom prst="rect">
              <a:avLst/>
            </a:prstGeom>
            <a:solidFill>
              <a:srgbClr val="1C50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7" name="Rectangle 782"/>
            <p:cNvSpPr>
              <a:spLocks noChangeArrowheads="1"/>
            </p:cNvSpPr>
            <p:nvPr/>
          </p:nvSpPr>
          <p:spPr bwMode="auto">
            <a:xfrm>
              <a:off x="10372725" y="5513388"/>
              <a:ext cx="925513" cy="311150"/>
            </a:xfrm>
            <a:prstGeom prst="rect">
              <a:avLst/>
            </a:prstGeom>
            <a:solidFill>
              <a:srgbClr val="2D41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8" name="Rectangle 783"/>
            <p:cNvSpPr>
              <a:spLocks noChangeArrowheads="1"/>
            </p:cNvSpPr>
            <p:nvPr/>
          </p:nvSpPr>
          <p:spPr bwMode="auto">
            <a:xfrm>
              <a:off x="10139363" y="5513388"/>
              <a:ext cx="1125538" cy="273050"/>
            </a:xfrm>
            <a:prstGeom prst="rect">
              <a:avLst/>
            </a:prstGeom>
            <a:solidFill>
              <a:srgbClr val="FC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9" name="Freeform 784"/>
            <p:cNvSpPr>
              <a:spLocks noEditPoints="1"/>
            </p:cNvSpPr>
            <p:nvPr/>
          </p:nvSpPr>
          <p:spPr bwMode="auto">
            <a:xfrm>
              <a:off x="10212388" y="5561013"/>
              <a:ext cx="998538" cy="177800"/>
            </a:xfrm>
            <a:custGeom>
              <a:avLst/>
              <a:gdLst>
                <a:gd name="T0" fmla="*/ 0 w 629"/>
                <a:gd name="T1" fmla="*/ 0 h 112"/>
                <a:gd name="T2" fmla="*/ 629 w 629"/>
                <a:gd name="T3" fmla="*/ 0 h 112"/>
                <a:gd name="T4" fmla="*/ 629 w 629"/>
                <a:gd name="T5" fmla="*/ 23 h 112"/>
                <a:gd name="T6" fmla="*/ 0 w 629"/>
                <a:gd name="T7" fmla="*/ 23 h 112"/>
                <a:gd name="T8" fmla="*/ 0 w 629"/>
                <a:gd name="T9" fmla="*/ 0 h 112"/>
                <a:gd name="T10" fmla="*/ 0 w 629"/>
                <a:gd name="T11" fmla="*/ 45 h 112"/>
                <a:gd name="T12" fmla="*/ 629 w 629"/>
                <a:gd name="T13" fmla="*/ 45 h 112"/>
                <a:gd name="T14" fmla="*/ 629 w 629"/>
                <a:gd name="T15" fmla="*/ 67 h 112"/>
                <a:gd name="T16" fmla="*/ 0 w 629"/>
                <a:gd name="T17" fmla="*/ 67 h 112"/>
                <a:gd name="T18" fmla="*/ 0 w 629"/>
                <a:gd name="T19" fmla="*/ 45 h 112"/>
                <a:gd name="T20" fmla="*/ 0 w 629"/>
                <a:gd name="T21" fmla="*/ 89 h 112"/>
                <a:gd name="T22" fmla="*/ 629 w 629"/>
                <a:gd name="T23" fmla="*/ 89 h 112"/>
                <a:gd name="T24" fmla="*/ 629 w 629"/>
                <a:gd name="T25" fmla="*/ 112 h 112"/>
                <a:gd name="T26" fmla="*/ 0 w 629"/>
                <a:gd name="T27" fmla="*/ 112 h 112"/>
                <a:gd name="T28" fmla="*/ 0 w 629"/>
                <a:gd name="T29" fmla="*/ 89 h 112"/>
                <a:gd name="T30" fmla="*/ 0 w 629"/>
                <a:gd name="T31" fmla="*/ 89 h 112"/>
                <a:gd name="T32" fmla="*/ 0 w 629"/>
                <a:gd name="T33" fmla="*/ 8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9" h="112">
                  <a:moveTo>
                    <a:pt x="0" y="0"/>
                  </a:moveTo>
                  <a:lnTo>
                    <a:pt x="629" y="0"/>
                  </a:lnTo>
                  <a:lnTo>
                    <a:pt x="629" y="23"/>
                  </a:lnTo>
                  <a:lnTo>
                    <a:pt x="0" y="23"/>
                  </a:lnTo>
                  <a:lnTo>
                    <a:pt x="0" y="0"/>
                  </a:lnTo>
                  <a:close/>
                  <a:moveTo>
                    <a:pt x="0" y="45"/>
                  </a:moveTo>
                  <a:lnTo>
                    <a:pt x="629" y="45"/>
                  </a:lnTo>
                  <a:lnTo>
                    <a:pt x="629" y="67"/>
                  </a:lnTo>
                  <a:lnTo>
                    <a:pt x="0" y="67"/>
                  </a:lnTo>
                  <a:lnTo>
                    <a:pt x="0" y="45"/>
                  </a:lnTo>
                  <a:close/>
                  <a:moveTo>
                    <a:pt x="0" y="89"/>
                  </a:moveTo>
                  <a:lnTo>
                    <a:pt x="629" y="89"/>
                  </a:lnTo>
                  <a:lnTo>
                    <a:pt x="629" y="112"/>
                  </a:lnTo>
                  <a:lnTo>
                    <a:pt x="0" y="112"/>
                  </a:lnTo>
                  <a:lnTo>
                    <a:pt x="0" y="89"/>
                  </a:lnTo>
                  <a:close/>
                  <a:moveTo>
                    <a:pt x="0" y="89"/>
                  </a:moveTo>
                  <a:lnTo>
                    <a:pt x="0" y="89"/>
                  </a:lnTo>
                  <a:close/>
                </a:path>
              </a:pathLst>
            </a:custGeom>
            <a:solidFill>
              <a:srgbClr val="1C50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785"/>
            <p:cNvSpPr>
              <a:spLocks noEditPoints="1"/>
            </p:cNvSpPr>
            <p:nvPr/>
          </p:nvSpPr>
          <p:spPr bwMode="auto">
            <a:xfrm>
              <a:off x="10212388" y="5561013"/>
              <a:ext cx="998538" cy="177800"/>
            </a:xfrm>
            <a:custGeom>
              <a:avLst/>
              <a:gdLst>
                <a:gd name="T0" fmla="*/ 0 w 629"/>
                <a:gd name="T1" fmla="*/ 0 h 112"/>
                <a:gd name="T2" fmla="*/ 629 w 629"/>
                <a:gd name="T3" fmla="*/ 0 h 112"/>
                <a:gd name="T4" fmla="*/ 629 w 629"/>
                <a:gd name="T5" fmla="*/ 23 h 112"/>
                <a:gd name="T6" fmla="*/ 0 w 629"/>
                <a:gd name="T7" fmla="*/ 23 h 112"/>
                <a:gd name="T8" fmla="*/ 0 w 629"/>
                <a:gd name="T9" fmla="*/ 0 h 112"/>
                <a:gd name="T10" fmla="*/ 0 w 629"/>
                <a:gd name="T11" fmla="*/ 45 h 112"/>
                <a:gd name="T12" fmla="*/ 629 w 629"/>
                <a:gd name="T13" fmla="*/ 45 h 112"/>
                <a:gd name="T14" fmla="*/ 629 w 629"/>
                <a:gd name="T15" fmla="*/ 67 h 112"/>
                <a:gd name="T16" fmla="*/ 0 w 629"/>
                <a:gd name="T17" fmla="*/ 67 h 112"/>
                <a:gd name="T18" fmla="*/ 0 w 629"/>
                <a:gd name="T19" fmla="*/ 45 h 112"/>
                <a:gd name="T20" fmla="*/ 0 w 629"/>
                <a:gd name="T21" fmla="*/ 89 h 112"/>
                <a:gd name="T22" fmla="*/ 629 w 629"/>
                <a:gd name="T23" fmla="*/ 89 h 112"/>
                <a:gd name="T24" fmla="*/ 629 w 629"/>
                <a:gd name="T25" fmla="*/ 112 h 112"/>
                <a:gd name="T26" fmla="*/ 0 w 629"/>
                <a:gd name="T27" fmla="*/ 112 h 112"/>
                <a:gd name="T28" fmla="*/ 0 w 629"/>
                <a:gd name="T29" fmla="*/ 89 h 112"/>
                <a:gd name="T30" fmla="*/ 0 w 629"/>
                <a:gd name="T31" fmla="*/ 89 h 112"/>
                <a:gd name="T32" fmla="*/ 0 w 629"/>
                <a:gd name="T33" fmla="*/ 8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9" h="112">
                  <a:moveTo>
                    <a:pt x="0" y="0"/>
                  </a:moveTo>
                  <a:lnTo>
                    <a:pt x="629" y="0"/>
                  </a:lnTo>
                  <a:lnTo>
                    <a:pt x="629" y="23"/>
                  </a:lnTo>
                  <a:lnTo>
                    <a:pt x="0" y="23"/>
                  </a:lnTo>
                  <a:lnTo>
                    <a:pt x="0" y="0"/>
                  </a:lnTo>
                  <a:moveTo>
                    <a:pt x="0" y="45"/>
                  </a:moveTo>
                  <a:lnTo>
                    <a:pt x="629" y="45"/>
                  </a:lnTo>
                  <a:lnTo>
                    <a:pt x="629" y="67"/>
                  </a:lnTo>
                  <a:lnTo>
                    <a:pt x="0" y="67"/>
                  </a:lnTo>
                  <a:lnTo>
                    <a:pt x="0" y="45"/>
                  </a:lnTo>
                  <a:moveTo>
                    <a:pt x="0" y="89"/>
                  </a:moveTo>
                  <a:lnTo>
                    <a:pt x="629" y="89"/>
                  </a:lnTo>
                  <a:lnTo>
                    <a:pt x="629" y="112"/>
                  </a:lnTo>
                  <a:lnTo>
                    <a:pt x="0" y="112"/>
                  </a:lnTo>
                  <a:lnTo>
                    <a:pt x="0" y="89"/>
                  </a:lnTo>
                  <a:moveTo>
                    <a:pt x="0" y="89"/>
                  </a:moveTo>
                  <a:lnTo>
                    <a:pt x="0"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Rectangle 786"/>
            <p:cNvSpPr>
              <a:spLocks noChangeArrowheads="1"/>
            </p:cNvSpPr>
            <p:nvPr/>
          </p:nvSpPr>
          <p:spPr bwMode="auto">
            <a:xfrm>
              <a:off x="10583863" y="4576763"/>
              <a:ext cx="481013" cy="112713"/>
            </a:xfrm>
            <a:prstGeom prst="rect">
              <a:avLst/>
            </a:prstGeom>
            <a:solidFill>
              <a:srgbClr val="F9C8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2" name="Rectangle 787"/>
            <p:cNvSpPr>
              <a:spLocks noChangeArrowheads="1"/>
            </p:cNvSpPr>
            <p:nvPr/>
          </p:nvSpPr>
          <p:spPr bwMode="auto">
            <a:xfrm>
              <a:off x="10825163" y="4576763"/>
              <a:ext cx="239713" cy="112713"/>
            </a:xfrm>
            <a:prstGeom prst="rect">
              <a:avLst/>
            </a:prstGeom>
            <a:solidFill>
              <a:srgbClr val="F9AB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3" name="Freeform 788"/>
            <p:cNvSpPr/>
            <p:nvPr/>
          </p:nvSpPr>
          <p:spPr bwMode="auto">
            <a:xfrm>
              <a:off x="5788025" y="2968625"/>
              <a:ext cx="1035050" cy="450850"/>
            </a:xfrm>
            <a:custGeom>
              <a:avLst/>
              <a:gdLst>
                <a:gd name="T0" fmla="*/ 324 w 652"/>
                <a:gd name="T1" fmla="*/ 0 h 284"/>
                <a:gd name="T2" fmla="*/ 0 w 652"/>
                <a:gd name="T3" fmla="*/ 142 h 284"/>
                <a:gd name="T4" fmla="*/ 324 w 652"/>
                <a:gd name="T5" fmla="*/ 284 h 284"/>
                <a:gd name="T6" fmla="*/ 652 w 652"/>
                <a:gd name="T7" fmla="*/ 142 h 284"/>
                <a:gd name="T8" fmla="*/ 324 w 652"/>
                <a:gd name="T9" fmla="*/ 0 h 284"/>
              </a:gdLst>
              <a:ahLst/>
              <a:cxnLst>
                <a:cxn ang="0">
                  <a:pos x="T0" y="T1"/>
                </a:cxn>
                <a:cxn ang="0">
                  <a:pos x="T2" y="T3"/>
                </a:cxn>
                <a:cxn ang="0">
                  <a:pos x="T4" y="T5"/>
                </a:cxn>
                <a:cxn ang="0">
                  <a:pos x="T6" y="T7"/>
                </a:cxn>
                <a:cxn ang="0">
                  <a:pos x="T8" y="T9"/>
                </a:cxn>
              </a:cxnLst>
              <a:rect l="0" t="0" r="r" b="b"/>
              <a:pathLst>
                <a:path w="652" h="284">
                  <a:moveTo>
                    <a:pt x="324" y="0"/>
                  </a:moveTo>
                  <a:lnTo>
                    <a:pt x="0" y="142"/>
                  </a:lnTo>
                  <a:lnTo>
                    <a:pt x="324" y="284"/>
                  </a:lnTo>
                  <a:lnTo>
                    <a:pt x="652" y="142"/>
                  </a:lnTo>
                  <a:lnTo>
                    <a:pt x="324" y="0"/>
                  </a:lnTo>
                  <a:close/>
                </a:path>
              </a:pathLst>
            </a:custGeom>
            <a:solidFill>
              <a:srgbClr val="1C50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789"/>
            <p:cNvSpPr/>
            <p:nvPr/>
          </p:nvSpPr>
          <p:spPr bwMode="auto">
            <a:xfrm>
              <a:off x="5929313" y="3255963"/>
              <a:ext cx="373063" cy="449263"/>
            </a:xfrm>
            <a:custGeom>
              <a:avLst/>
              <a:gdLst>
                <a:gd name="T0" fmla="*/ 0 w 235"/>
                <a:gd name="T1" fmla="*/ 0 h 283"/>
                <a:gd name="T2" fmla="*/ 0 w 235"/>
                <a:gd name="T3" fmla="*/ 146 h 283"/>
                <a:gd name="T4" fmla="*/ 235 w 235"/>
                <a:gd name="T5" fmla="*/ 283 h 283"/>
                <a:gd name="T6" fmla="*/ 235 w 235"/>
                <a:gd name="T7" fmla="*/ 283 h 283"/>
                <a:gd name="T8" fmla="*/ 235 w 235"/>
                <a:gd name="T9" fmla="*/ 103 h 283"/>
                <a:gd name="T10" fmla="*/ 0 w 235"/>
                <a:gd name="T11" fmla="*/ 0 h 283"/>
              </a:gdLst>
              <a:ahLst/>
              <a:cxnLst>
                <a:cxn ang="0">
                  <a:pos x="T0" y="T1"/>
                </a:cxn>
                <a:cxn ang="0">
                  <a:pos x="T2" y="T3"/>
                </a:cxn>
                <a:cxn ang="0">
                  <a:pos x="T4" y="T5"/>
                </a:cxn>
                <a:cxn ang="0">
                  <a:pos x="T6" y="T7"/>
                </a:cxn>
                <a:cxn ang="0">
                  <a:pos x="T8" y="T9"/>
                </a:cxn>
                <a:cxn ang="0">
                  <a:pos x="T10" y="T11"/>
                </a:cxn>
              </a:cxnLst>
              <a:rect l="0" t="0" r="r" b="b"/>
              <a:pathLst>
                <a:path w="235" h="283">
                  <a:moveTo>
                    <a:pt x="0" y="0"/>
                  </a:moveTo>
                  <a:lnTo>
                    <a:pt x="0" y="146"/>
                  </a:lnTo>
                  <a:lnTo>
                    <a:pt x="235" y="283"/>
                  </a:lnTo>
                  <a:lnTo>
                    <a:pt x="235" y="283"/>
                  </a:lnTo>
                  <a:lnTo>
                    <a:pt x="235" y="103"/>
                  </a:lnTo>
                  <a:lnTo>
                    <a:pt x="0" y="0"/>
                  </a:lnTo>
                  <a:close/>
                </a:path>
              </a:pathLst>
            </a:custGeom>
            <a:solidFill>
              <a:srgbClr val="1C50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790"/>
            <p:cNvSpPr/>
            <p:nvPr/>
          </p:nvSpPr>
          <p:spPr bwMode="auto">
            <a:xfrm>
              <a:off x="6302375" y="3259138"/>
              <a:ext cx="368300" cy="446088"/>
            </a:xfrm>
            <a:custGeom>
              <a:avLst/>
              <a:gdLst>
                <a:gd name="T0" fmla="*/ 0 w 232"/>
                <a:gd name="T1" fmla="*/ 101 h 281"/>
                <a:gd name="T2" fmla="*/ 0 w 232"/>
                <a:gd name="T3" fmla="*/ 281 h 281"/>
                <a:gd name="T4" fmla="*/ 232 w 232"/>
                <a:gd name="T5" fmla="*/ 139 h 281"/>
                <a:gd name="T6" fmla="*/ 232 w 232"/>
                <a:gd name="T7" fmla="*/ 0 h 281"/>
                <a:gd name="T8" fmla="*/ 0 w 232"/>
                <a:gd name="T9" fmla="*/ 101 h 281"/>
              </a:gdLst>
              <a:ahLst/>
              <a:cxnLst>
                <a:cxn ang="0">
                  <a:pos x="T0" y="T1"/>
                </a:cxn>
                <a:cxn ang="0">
                  <a:pos x="T2" y="T3"/>
                </a:cxn>
                <a:cxn ang="0">
                  <a:pos x="T4" y="T5"/>
                </a:cxn>
                <a:cxn ang="0">
                  <a:pos x="T6" y="T7"/>
                </a:cxn>
                <a:cxn ang="0">
                  <a:pos x="T8" y="T9"/>
                </a:cxn>
              </a:cxnLst>
              <a:rect l="0" t="0" r="r" b="b"/>
              <a:pathLst>
                <a:path w="232" h="281">
                  <a:moveTo>
                    <a:pt x="0" y="101"/>
                  </a:moveTo>
                  <a:lnTo>
                    <a:pt x="0" y="281"/>
                  </a:lnTo>
                  <a:lnTo>
                    <a:pt x="232" y="139"/>
                  </a:lnTo>
                  <a:lnTo>
                    <a:pt x="232" y="0"/>
                  </a:lnTo>
                  <a:lnTo>
                    <a:pt x="0" y="101"/>
                  </a:lnTo>
                  <a:close/>
                </a:path>
              </a:pathLst>
            </a:custGeom>
            <a:solidFill>
              <a:srgbClr val="1C50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791"/>
            <p:cNvSpPr/>
            <p:nvPr/>
          </p:nvSpPr>
          <p:spPr bwMode="auto">
            <a:xfrm>
              <a:off x="5788025" y="2968625"/>
              <a:ext cx="814388" cy="301625"/>
            </a:xfrm>
            <a:custGeom>
              <a:avLst/>
              <a:gdLst>
                <a:gd name="T0" fmla="*/ 513 w 513"/>
                <a:gd name="T1" fmla="*/ 82 h 190"/>
                <a:gd name="T2" fmla="*/ 324 w 513"/>
                <a:gd name="T3" fmla="*/ 0 h 190"/>
                <a:gd name="T4" fmla="*/ 0 w 513"/>
                <a:gd name="T5" fmla="*/ 142 h 190"/>
                <a:gd name="T6" fmla="*/ 110 w 513"/>
                <a:gd name="T7" fmla="*/ 190 h 190"/>
                <a:gd name="T8" fmla="*/ 513 w 513"/>
                <a:gd name="T9" fmla="*/ 82 h 190"/>
              </a:gdLst>
              <a:ahLst/>
              <a:cxnLst>
                <a:cxn ang="0">
                  <a:pos x="T0" y="T1"/>
                </a:cxn>
                <a:cxn ang="0">
                  <a:pos x="T2" y="T3"/>
                </a:cxn>
                <a:cxn ang="0">
                  <a:pos x="T4" y="T5"/>
                </a:cxn>
                <a:cxn ang="0">
                  <a:pos x="T6" y="T7"/>
                </a:cxn>
                <a:cxn ang="0">
                  <a:pos x="T8" y="T9"/>
                </a:cxn>
              </a:cxnLst>
              <a:rect l="0" t="0" r="r" b="b"/>
              <a:pathLst>
                <a:path w="513" h="190">
                  <a:moveTo>
                    <a:pt x="513" y="82"/>
                  </a:moveTo>
                  <a:cubicBezTo>
                    <a:pt x="324" y="0"/>
                    <a:pt x="324" y="0"/>
                    <a:pt x="324" y="0"/>
                  </a:cubicBezTo>
                  <a:cubicBezTo>
                    <a:pt x="0" y="142"/>
                    <a:pt x="0" y="142"/>
                    <a:pt x="0" y="142"/>
                  </a:cubicBezTo>
                  <a:cubicBezTo>
                    <a:pt x="110" y="190"/>
                    <a:pt x="110" y="190"/>
                    <a:pt x="110" y="190"/>
                  </a:cubicBezTo>
                  <a:cubicBezTo>
                    <a:pt x="229" y="110"/>
                    <a:pt x="371" y="72"/>
                    <a:pt x="513" y="82"/>
                  </a:cubicBezTo>
                  <a:close/>
                </a:path>
              </a:pathLst>
            </a:custGeom>
            <a:solidFill>
              <a:srgbClr val="1C50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792"/>
            <p:cNvSpPr/>
            <p:nvPr/>
          </p:nvSpPr>
          <p:spPr bwMode="auto">
            <a:xfrm>
              <a:off x="6300788" y="3157538"/>
              <a:ext cx="323850" cy="198438"/>
            </a:xfrm>
            <a:custGeom>
              <a:avLst/>
              <a:gdLst>
                <a:gd name="T0" fmla="*/ 199 w 204"/>
                <a:gd name="T1" fmla="*/ 125 h 125"/>
                <a:gd name="T2" fmla="*/ 194 w 204"/>
                <a:gd name="T3" fmla="*/ 120 h 125"/>
                <a:gd name="T4" fmla="*/ 194 w 204"/>
                <a:gd name="T5" fmla="*/ 71 h 125"/>
                <a:gd name="T6" fmla="*/ 4 w 204"/>
                <a:gd name="T7" fmla="*/ 10 h 125"/>
                <a:gd name="T8" fmla="*/ 1 w 204"/>
                <a:gd name="T9" fmla="*/ 4 h 125"/>
                <a:gd name="T10" fmla="*/ 7 w 204"/>
                <a:gd name="T11" fmla="*/ 1 h 125"/>
                <a:gd name="T12" fmla="*/ 201 w 204"/>
                <a:gd name="T13" fmla="*/ 62 h 125"/>
                <a:gd name="T14" fmla="*/ 204 w 204"/>
                <a:gd name="T15" fmla="*/ 67 h 125"/>
                <a:gd name="T16" fmla="*/ 204 w 204"/>
                <a:gd name="T17" fmla="*/ 120 h 125"/>
                <a:gd name="T18" fmla="*/ 199 w 204"/>
                <a:gd name="T1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125">
                  <a:moveTo>
                    <a:pt x="199" y="125"/>
                  </a:moveTo>
                  <a:cubicBezTo>
                    <a:pt x="196" y="125"/>
                    <a:pt x="194" y="123"/>
                    <a:pt x="194" y="120"/>
                  </a:cubicBezTo>
                  <a:cubicBezTo>
                    <a:pt x="194" y="71"/>
                    <a:pt x="194" y="71"/>
                    <a:pt x="194" y="71"/>
                  </a:cubicBezTo>
                  <a:cubicBezTo>
                    <a:pt x="4" y="10"/>
                    <a:pt x="4" y="10"/>
                    <a:pt x="4" y="10"/>
                  </a:cubicBezTo>
                  <a:cubicBezTo>
                    <a:pt x="2" y="10"/>
                    <a:pt x="0" y="7"/>
                    <a:pt x="1" y="4"/>
                  </a:cubicBezTo>
                  <a:cubicBezTo>
                    <a:pt x="2" y="1"/>
                    <a:pt x="5" y="0"/>
                    <a:pt x="7" y="1"/>
                  </a:cubicBezTo>
                  <a:cubicBezTo>
                    <a:pt x="201" y="62"/>
                    <a:pt x="201" y="62"/>
                    <a:pt x="201" y="62"/>
                  </a:cubicBezTo>
                  <a:cubicBezTo>
                    <a:pt x="203" y="63"/>
                    <a:pt x="204" y="65"/>
                    <a:pt x="204" y="67"/>
                  </a:cubicBezTo>
                  <a:cubicBezTo>
                    <a:pt x="204" y="120"/>
                    <a:pt x="204" y="120"/>
                    <a:pt x="204" y="120"/>
                  </a:cubicBezTo>
                  <a:cubicBezTo>
                    <a:pt x="204" y="123"/>
                    <a:pt x="202" y="125"/>
                    <a:pt x="199" y="125"/>
                  </a:cubicBezTo>
                  <a:close/>
                </a:path>
              </a:pathLst>
            </a:custGeom>
            <a:solidFill>
              <a:srgbClr val="F9CA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793"/>
            <p:cNvSpPr/>
            <p:nvPr/>
          </p:nvSpPr>
          <p:spPr bwMode="auto">
            <a:xfrm>
              <a:off x="6589713" y="3336925"/>
              <a:ext cx="53975" cy="114300"/>
            </a:xfrm>
            <a:custGeom>
              <a:avLst/>
              <a:gdLst>
                <a:gd name="T0" fmla="*/ 17 w 34"/>
                <a:gd name="T1" fmla="*/ 0 h 72"/>
                <a:gd name="T2" fmla="*/ 0 w 34"/>
                <a:gd name="T3" fmla="*/ 17 h 72"/>
                <a:gd name="T4" fmla="*/ 0 w 34"/>
                <a:gd name="T5" fmla="*/ 22 h 72"/>
                <a:gd name="T6" fmla="*/ 0 w 34"/>
                <a:gd name="T7" fmla="*/ 72 h 72"/>
                <a:gd name="T8" fmla="*/ 34 w 34"/>
                <a:gd name="T9" fmla="*/ 72 h 72"/>
                <a:gd name="T10" fmla="*/ 34 w 34"/>
                <a:gd name="T11" fmla="*/ 22 h 72"/>
                <a:gd name="T12" fmla="*/ 34 w 34"/>
                <a:gd name="T13" fmla="*/ 17 h 72"/>
                <a:gd name="T14" fmla="*/ 17 w 34"/>
                <a:gd name="T15" fmla="*/ 0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72">
                  <a:moveTo>
                    <a:pt x="17" y="0"/>
                  </a:moveTo>
                  <a:cubicBezTo>
                    <a:pt x="8" y="0"/>
                    <a:pt x="0" y="8"/>
                    <a:pt x="0" y="17"/>
                  </a:cubicBezTo>
                  <a:cubicBezTo>
                    <a:pt x="0" y="22"/>
                    <a:pt x="0" y="22"/>
                    <a:pt x="0" y="22"/>
                  </a:cubicBezTo>
                  <a:cubicBezTo>
                    <a:pt x="0" y="72"/>
                    <a:pt x="0" y="72"/>
                    <a:pt x="0" y="72"/>
                  </a:cubicBezTo>
                  <a:cubicBezTo>
                    <a:pt x="34" y="72"/>
                    <a:pt x="34" y="72"/>
                    <a:pt x="34" y="72"/>
                  </a:cubicBezTo>
                  <a:cubicBezTo>
                    <a:pt x="34" y="22"/>
                    <a:pt x="34" y="22"/>
                    <a:pt x="34" y="22"/>
                  </a:cubicBezTo>
                  <a:cubicBezTo>
                    <a:pt x="34" y="17"/>
                    <a:pt x="34" y="17"/>
                    <a:pt x="34" y="17"/>
                  </a:cubicBezTo>
                  <a:cubicBezTo>
                    <a:pt x="34" y="8"/>
                    <a:pt x="27" y="0"/>
                    <a:pt x="17" y="0"/>
                  </a:cubicBezTo>
                  <a:close/>
                </a:path>
              </a:pathLst>
            </a:custGeom>
            <a:solidFill>
              <a:srgbClr val="F9CA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794"/>
            <p:cNvSpPr/>
            <p:nvPr/>
          </p:nvSpPr>
          <p:spPr bwMode="auto">
            <a:xfrm>
              <a:off x="6596063" y="3454400"/>
              <a:ext cx="41275" cy="15875"/>
            </a:xfrm>
            <a:custGeom>
              <a:avLst/>
              <a:gdLst>
                <a:gd name="T0" fmla="*/ 0 w 26"/>
                <a:gd name="T1" fmla="*/ 5 h 10"/>
                <a:gd name="T2" fmla="*/ 0 w 26"/>
                <a:gd name="T3" fmla="*/ 10 h 10"/>
                <a:gd name="T4" fmla="*/ 26 w 26"/>
                <a:gd name="T5" fmla="*/ 10 h 10"/>
                <a:gd name="T6" fmla="*/ 26 w 26"/>
                <a:gd name="T7" fmla="*/ 5 h 10"/>
                <a:gd name="T8" fmla="*/ 25 w 26"/>
                <a:gd name="T9" fmla="*/ 0 h 10"/>
                <a:gd name="T10" fmla="*/ 1 w 26"/>
                <a:gd name="T11" fmla="*/ 0 h 10"/>
                <a:gd name="T12" fmla="*/ 0 w 26"/>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0" y="5"/>
                  </a:moveTo>
                  <a:cubicBezTo>
                    <a:pt x="0" y="10"/>
                    <a:pt x="0" y="10"/>
                    <a:pt x="0" y="10"/>
                  </a:cubicBezTo>
                  <a:cubicBezTo>
                    <a:pt x="26" y="10"/>
                    <a:pt x="26" y="10"/>
                    <a:pt x="26" y="10"/>
                  </a:cubicBezTo>
                  <a:cubicBezTo>
                    <a:pt x="26" y="5"/>
                    <a:pt x="26" y="5"/>
                    <a:pt x="26" y="5"/>
                  </a:cubicBezTo>
                  <a:cubicBezTo>
                    <a:pt x="26" y="4"/>
                    <a:pt x="25" y="2"/>
                    <a:pt x="25" y="0"/>
                  </a:cubicBezTo>
                  <a:cubicBezTo>
                    <a:pt x="1" y="0"/>
                    <a:pt x="1" y="0"/>
                    <a:pt x="1" y="0"/>
                  </a:cubicBezTo>
                  <a:cubicBezTo>
                    <a:pt x="1" y="2"/>
                    <a:pt x="0" y="4"/>
                    <a:pt x="0" y="5"/>
                  </a:cubicBezTo>
                  <a:close/>
                </a:path>
              </a:pathLst>
            </a:custGeom>
            <a:solidFill>
              <a:srgbClr val="F9CA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795"/>
            <p:cNvSpPr/>
            <p:nvPr/>
          </p:nvSpPr>
          <p:spPr bwMode="auto">
            <a:xfrm>
              <a:off x="6597650" y="3451225"/>
              <a:ext cx="38100" cy="3175"/>
            </a:xfrm>
            <a:custGeom>
              <a:avLst/>
              <a:gdLst>
                <a:gd name="T0" fmla="*/ 1 w 24"/>
                <a:gd name="T1" fmla="*/ 0 h 2"/>
                <a:gd name="T2" fmla="*/ 0 w 24"/>
                <a:gd name="T3" fmla="*/ 2 h 2"/>
                <a:gd name="T4" fmla="*/ 24 w 24"/>
                <a:gd name="T5" fmla="*/ 2 h 2"/>
                <a:gd name="T6" fmla="*/ 24 w 24"/>
                <a:gd name="T7" fmla="*/ 0 h 2"/>
                <a:gd name="T8" fmla="*/ 1 w 24"/>
                <a:gd name="T9" fmla="*/ 0 h 2"/>
              </a:gdLst>
              <a:ahLst/>
              <a:cxnLst>
                <a:cxn ang="0">
                  <a:pos x="T0" y="T1"/>
                </a:cxn>
                <a:cxn ang="0">
                  <a:pos x="T2" y="T3"/>
                </a:cxn>
                <a:cxn ang="0">
                  <a:pos x="T4" y="T5"/>
                </a:cxn>
                <a:cxn ang="0">
                  <a:pos x="T6" y="T7"/>
                </a:cxn>
                <a:cxn ang="0">
                  <a:pos x="T8" y="T9"/>
                </a:cxn>
              </a:cxnLst>
              <a:rect l="0" t="0" r="r" b="b"/>
              <a:pathLst>
                <a:path w="24" h="2">
                  <a:moveTo>
                    <a:pt x="1" y="0"/>
                  </a:moveTo>
                  <a:cubicBezTo>
                    <a:pt x="0" y="1"/>
                    <a:pt x="0" y="2"/>
                    <a:pt x="0" y="2"/>
                  </a:cubicBezTo>
                  <a:cubicBezTo>
                    <a:pt x="24" y="2"/>
                    <a:pt x="24" y="2"/>
                    <a:pt x="24" y="2"/>
                  </a:cubicBezTo>
                  <a:cubicBezTo>
                    <a:pt x="24" y="2"/>
                    <a:pt x="24" y="1"/>
                    <a:pt x="24" y="0"/>
                  </a:cubicBezTo>
                  <a:lnTo>
                    <a:pt x="1" y="0"/>
                  </a:lnTo>
                  <a:close/>
                </a:path>
              </a:pathLst>
            </a:custGeom>
            <a:solidFill>
              <a:srgbClr val="F9C2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796"/>
            <p:cNvSpPr/>
            <p:nvPr/>
          </p:nvSpPr>
          <p:spPr bwMode="auto">
            <a:xfrm>
              <a:off x="6261100" y="3136900"/>
              <a:ext cx="88900" cy="57150"/>
            </a:xfrm>
            <a:custGeom>
              <a:avLst/>
              <a:gdLst>
                <a:gd name="T0" fmla="*/ 56 w 56"/>
                <a:gd name="T1" fmla="*/ 28 h 36"/>
                <a:gd name="T2" fmla="*/ 28 w 56"/>
                <a:gd name="T3" fmla="*/ 0 h 36"/>
                <a:gd name="T4" fmla="*/ 0 w 56"/>
                <a:gd name="T5" fmla="*/ 28 h 36"/>
                <a:gd name="T6" fmla="*/ 0 w 56"/>
                <a:gd name="T7" fmla="*/ 36 h 36"/>
                <a:gd name="T8" fmla="*/ 56 w 56"/>
                <a:gd name="T9" fmla="*/ 36 h 36"/>
                <a:gd name="T10" fmla="*/ 56 w 56"/>
                <a:gd name="T11" fmla="*/ 28 h 36"/>
              </a:gdLst>
              <a:ahLst/>
              <a:cxnLst>
                <a:cxn ang="0">
                  <a:pos x="T0" y="T1"/>
                </a:cxn>
                <a:cxn ang="0">
                  <a:pos x="T2" y="T3"/>
                </a:cxn>
                <a:cxn ang="0">
                  <a:pos x="T4" y="T5"/>
                </a:cxn>
                <a:cxn ang="0">
                  <a:pos x="T6" y="T7"/>
                </a:cxn>
                <a:cxn ang="0">
                  <a:pos x="T8" y="T9"/>
                </a:cxn>
                <a:cxn ang="0">
                  <a:pos x="T10" y="T11"/>
                </a:cxn>
              </a:cxnLst>
              <a:rect l="0" t="0" r="r" b="b"/>
              <a:pathLst>
                <a:path w="56" h="36">
                  <a:moveTo>
                    <a:pt x="56" y="28"/>
                  </a:moveTo>
                  <a:cubicBezTo>
                    <a:pt x="56" y="13"/>
                    <a:pt x="44" y="0"/>
                    <a:pt x="28" y="0"/>
                  </a:cubicBezTo>
                  <a:cubicBezTo>
                    <a:pt x="13" y="0"/>
                    <a:pt x="0" y="13"/>
                    <a:pt x="0" y="28"/>
                  </a:cubicBezTo>
                  <a:cubicBezTo>
                    <a:pt x="0" y="36"/>
                    <a:pt x="0" y="36"/>
                    <a:pt x="0" y="36"/>
                  </a:cubicBezTo>
                  <a:cubicBezTo>
                    <a:pt x="56" y="36"/>
                    <a:pt x="56" y="36"/>
                    <a:pt x="56" y="36"/>
                  </a:cubicBezTo>
                  <a:lnTo>
                    <a:pt x="56" y="28"/>
                  </a:lnTo>
                  <a:close/>
                </a:path>
              </a:pathLst>
            </a:custGeom>
            <a:solidFill>
              <a:srgbClr val="429B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73" name="文本框 172"/>
          <p:cNvSpPr txBox="1"/>
          <p:nvPr/>
        </p:nvSpPr>
        <p:spPr>
          <a:xfrm>
            <a:off x="3817585" y="3903127"/>
            <a:ext cx="6409266" cy="1015663"/>
          </a:xfrm>
          <a:prstGeom prst="rect">
            <a:avLst/>
          </a:prstGeom>
          <a:noFill/>
        </p:spPr>
        <p:txBody>
          <a:bodyPr wrap="square" rtlCol="0">
            <a:spAutoFit/>
          </a:bodyPr>
          <a:lstStyle/>
          <a:p>
            <a:r>
              <a:rPr lang="en-US" altLang="zh-CN" sz="6000" b="1" dirty="0" smtClean="0">
                <a:solidFill>
                  <a:srgbClr val="1C50A2"/>
                </a:solidFill>
              </a:rPr>
              <a:t>THANK  YOU</a:t>
            </a:r>
            <a:endParaRPr lang="zh-CN" altLang="en-US" sz="6000" b="1" dirty="0">
              <a:solidFill>
                <a:srgbClr val="1C50A2"/>
              </a:solidFill>
            </a:endParaRPr>
          </a:p>
        </p:txBody>
      </p:sp>
      <p:grpSp>
        <p:nvGrpSpPr>
          <p:cNvPr id="174" name="组合 173"/>
          <p:cNvGrpSpPr/>
          <p:nvPr/>
        </p:nvGrpSpPr>
        <p:grpSpPr>
          <a:xfrm>
            <a:off x="4005867" y="5043366"/>
            <a:ext cx="2227581" cy="370766"/>
            <a:chOff x="4654427" y="4718860"/>
            <a:chExt cx="1663809" cy="276971"/>
          </a:xfrm>
        </p:grpSpPr>
        <p:grpSp>
          <p:nvGrpSpPr>
            <p:cNvPr id="175" name="组合 174"/>
            <p:cNvGrpSpPr/>
            <p:nvPr/>
          </p:nvGrpSpPr>
          <p:grpSpPr>
            <a:xfrm>
              <a:off x="4654427" y="4718860"/>
              <a:ext cx="276971" cy="276971"/>
              <a:chOff x="3725237" y="4930504"/>
              <a:chExt cx="531780" cy="531780"/>
            </a:xfrm>
          </p:grpSpPr>
          <p:sp>
            <p:nvSpPr>
              <p:cNvPr id="177" name="圆角矩形 2"/>
              <p:cNvSpPr/>
              <p:nvPr/>
            </p:nvSpPr>
            <p:spPr>
              <a:xfrm>
                <a:off x="3725237" y="4930504"/>
                <a:ext cx="531780" cy="531780"/>
              </a:xfrm>
              <a:prstGeom prst="ellipse">
                <a:avLst/>
              </a:prstGeom>
              <a:solidFill>
                <a:schemeClr val="bg1"/>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1C50A2"/>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endParaRPr>
              </a:p>
            </p:txBody>
          </p:sp>
          <p:sp>
            <p:nvSpPr>
              <p:cNvPr id="178"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rgbClr val="1C50A2"/>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1C50A2"/>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endParaRPr>
              </a:p>
            </p:txBody>
          </p:sp>
        </p:grpSp>
        <p:sp>
          <p:nvSpPr>
            <p:cNvPr id="176" name="文本框 22"/>
            <p:cNvSpPr txBox="1"/>
            <p:nvPr/>
          </p:nvSpPr>
          <p:spPr>
            <a:xfrm>
              <a:off x="4925563" y="4751368"/>
              <a:ext cx="1392673" cy="229116"/>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smtClean="0">
                  <a:ln>
                    <a:noFill/>
                  </a:ln>
                  <a:solidFill>
                    <a:srgbClr val="1C50A2"/>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rPr>
                <a:t>汇报人：吴泞</a:t>
              </a:r>
              <a:r>
                <a:rPr kumimoji="0" lang="zh-CN" altLang="en-US" sz="1400" b="1" i="0" u="none" strike="noStrike" kern="1200" cap="none" spc="0" normalizeH="0" baseline="0" noProof="0" dirty="0" smtClean="0">
                  <a:ln>
                    <a:noFill/>
                  </a:ln>
                  <a:solidFill>
                    <a:srgbClr val="1C50A2"/>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rPr>
                <a:t>宇</a:t>
              </a:r>
              <a:endParaRPr kumimoji="0" lang="zh-CN" altLang="en-US" sz="1400" b="1" i="0" u="none" strike="noStrike" kern="1200" cap="none" spc="0" normalizeH="0" baseline="0" noProof="0" dirty="0" smtClean="0">
                <a:ln>
                  <a:noFill/>
                </a:ln>
                <a:solidFill>
                  <a:srgbClr val="1C50A2"/>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endParaRPr>
            </a:p>
          </p:txBody>
        </p:sp>
      </p:grpSp>
      <p:grpSp>
        <p:nvGrpSpPr>
          <p:cNvPr id="179" name="组合 178"/>
          <p:cNvGrpSpPr/>
          <p:nvPr/>
        </p:nvGrpSpPr>
        <p:grpSpPr>
          <a:xfrm>
            <a:off x="5976039" y="5049249"/>
            <a:ext cx="2699384" cy="370958"/>
            <a:chOff x="6395842" y="4718860"/>
            <a:chExt cx="2016134" cy="276971"/>
          </a:xfrm>
        </p:grpSpPr>
        <p:grpSp>
          <p:nvGrpSpPr>
            <p:cNvPr id="180" name="组合 179"/>
            <p:cNvGrpSpPr/>
            <p:nvPr/>
          </p:nvGrpSpPr>
          <p:grpSpPr>
            <a:xfrm>
              <a:off x="6395842" y="4718860"/>
              <a:ext cx="276971" cy="276971"/>
              <a:chOff x="6392770" y="4930504"/>
              <a:chExt cx="531780" cy="531780"/>
            </a:xfrm>
          </p:grpSpPr>
          <p:sp>
            <p:nvSpPr>
              <p:cNvPr id="182" name="圆角矩形 2"/>
              <p:cNvSpPr/>
              <p:nvPr/>
            </p:nvSpPr>
            <p:spPr>
              <a:xfrm>
                <a:off x="6392770" y="4930504"/>
                <a:ext cx="531780" cy="531780"/>
              </a:xfrm>
              <a:prstGeom prst="ellipse">
                <a:avLst/>
              </a:prstGeom>
              <a:solidFill>
                <a:schemeClr val="bg1"/>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1C50A2"/>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endParaRPr>
              </a:p>
            </p:txBody>
          </p:sp>
          <p:sp>
            <p:nvSpPr>
              <p:cNvPr id="183"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rgbClr val="1C50A2"/>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1C50A2"/>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endParaRPr>
              </a:p>
            </p:txBody>
          </p:sp>
        </p:grpSp>
        <p:sp>
          <p:nvSpPr>
            <p:cNvPr id="181" name="文本框 27"/>
            <p:cNvSpPr txBox="1"/>
            <p:nvPr/>
          </p:nvSpPr>
          <p:spPr>
            <a:xfrm>
              <a:off x="6669040" y="4742230"/>
              <a:ext cx="1742936" cy="228997"/>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smtClean="0">
                  <a:ln>
                    <a:noFill/>
                  </a:ln>
                  <a:solidFill>
                    <a:srgbClr val="1C50A2"/>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rPr>
                <a:t>时间：</a:t>
              </a:r>
              <a:r>
                <a:rPr kumimoji="0" lang="en-US" altLang="zh-CN" sz="1400" b="1" i="0" u="none" strike="noStrike" kern="1200" cap="none" spc="0" normalizeH="0" baseline="0" noProof="0" dirty="0" smtClean="0">
                  <a:ln>
                    <a:noFill/>
                  </a:ln>
                  <a:solidFill>
                    <a:srgbClr val="1C50A2"/>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rPr>
                <a:t>2024</a:t>
              </a:r>
              <a:r>
                <a:rPr kumimoji="0" lang="zh-CN" altLang="en-US" sz="1400" b="1" i="0" u="none" strike="noStrike" kern="1200" cap="none" spc="0" normalizeH="0" baseline="0" noProof="0" dirty="0" smtClean="0">
                  <a:ln>
                    <a:noFill/>
                  </a:ln>
                  <a:solidFill>
                    <a:srgbClr val="1C50A2"/>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rPr>
                <a:t>年</a:t>
              </a:r>
              <a:r>
                <a:rPr kumimoji="0" lang="en-US" altLang="zh-CN" sz="1400" b="1" i="0" u="none" strike="noStrike" kern="1200" cap="none" spc="0" normalizeH="0" baseline="0" noProof="0" dirty="0" smtClean="0">
                  <a:ln>
                    <a:noFill/>
                  </a:ln>
                  <a:solidFill>
                    <a:srgbClr val="1C50A2"/>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rPr>
                <a:t>9</a:t>
              </a:r>
              <a:r>
                <a:rPr kumimoji="0" lang="zh-CN" altLang="en-US" sz="1400" b="1" i="0" u="none" strike="noStrike" kern="1200" cap="none" spc="0" normalizeH="0" baseline="0" noProof="0" dirty="0" smtClean="0">
                  <a:ln>
                    <a:noFill/>
                  </a:ln>
                  <a:solidFill>
                    <a:srgbClr val="1C50A2"/>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rPr>
                <a:t>月</a:t>
              </a:r>
              <a:endParaRPr kumimoji="0" lang="zh-CN" altLang="en-US" sz="1400" b="1" i="0" u="none" strike="noStrike" kern="1200" cap="none" spc="0" normalizeH="0" baseline="0" noProof="0" dirty="0" smtClean="0">
                <a:ln>
                  <a:noFill/>
                </a:ln>
                <a:solidFill>
                  <a:srgbClr val="1C50A2"/>
                </a:solidFill>
                <a:effectLst/>
                <a:uLnTx/>
                <a:uFillTx/>
                <a:latin typeface="Arial" panose="020B0604020202020204"/>
                <a:ea typeface="微软雅黑" panose="020B0503020204020204" pitchFamily="34" charset="-122"/>
                <a:cs typeface="微软雅黑" panose="020B0503020204020204" pitchFamily="34" charset="-122"/>
                <a:sym typeface="Arial" panose="020B0604020202020204" pitchFamily="34"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83588" y="80479"/>
            <a:ext cx="6726856" cy="616751"/>
            <a:chOff x="642" y="271"/>
            <a:chExt cx="10593" cy="971"/>
          </a:xfrm>
        </p:grpSpPr>
        <p:grpSp>
          <p:nvGrpSpPr>
            <p:cNvPr id="11" name="组合 10"/>
            <p:cNvGrpSpPr/>
            <p:nvPr/>
          </p:nvGrpSpPr>
          <p:grpSpPr>
            <a:xfrm>
              <a:off x="642" y="271"/>
              <a:ext cx="1056" cy="952"/>
              <a:chOff x="5424755" y="1340768"/>
              <a:chExt cx="670560" cy="604586"/>
            </a:xfrm>
          </p:grpSpPr>
          <p:grpSp>
            <p:nvGrpSpPr>
              <p:cNvPr id="14" name="组合 13"/>
              <p:cNvGrpSpPr/>
              <p:nvPr/>
            </p:nvGrpSpPr>
            <p:grpSpPr>
              <a:xfrm>
                <a:off x="5424755" y="1340768"/>
                <a:ext cx="670560" cy="604586"/>
                <a:chOff x="3720691" y="2824413"/>
                <a:chExt cx="1341120" cy="1209172"/>
              </a:xfrm>
            </p:grpSpPr>
            <p:sp>
              <p:nvSpPr>
                <p:cNvPr id="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 name="文本框 9"/>
            <p:cNvSpPr txBox="1"/>
            <p:nvPr/>
          </p:nvSpPr>
          <p:spPr>
            <a:xfrm>
              <a:off x="1771" y="458"/>
              <a:ext cx="9464" cy="784"/>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sz="2800" b="1" dirty="0">
                  <a:solidFill>
                    <a:srgbClr val="414455"/>
                  </a:solidFill>
                  <a:latin typeface="微软雅黑" panose="020B0503020204020204" pitchFamily="34" charset="-122"/>
                  <a:ea typeface="微软雅黑" panose="020B0503020204020204" pitchFamily="34" charset="-122"/>
                </a:rPr>
                <a:t>基于近邻的同模态生成</a:t>
              </a:r>
              <a:r>
                <a:rPr lang="zh-CN" altLang="en-US" sz="2800" b="1" dirty="0">
                  <a:solidFill>
                    <a:srgbClr val="414455"/>
                  </a:solidFill>
                  <a:latin typeface="微软雅黑" panose="020B0503020204020204" pitchFamily="34" charset="-122"/>
                  <a:ea typeface="微软雅黑" panose="020B0503020204020204" pitchFamily="34" charset="-122"/>
                </a:rPr>
                <a:t>框架</a:t>
              </a:r>
              <a:endParaRPr lang="zh-CN" altLang="en-US" sz="2800" b="1" dirty="0">
                <a:solidFill>
                  <a:srgbClr val="414455"/>
                </a:solidFill>
                <a:latin typeface="微软雅黑" panose="020B0503020204020204" pitchFamily="34" charset="-122"/>
                <a:ea typeface="微软雅黑" panose="020B0503020204020204" pitchFamily="34" charset="-122"/>
              </a:endParaRPr>
            </a:p>
          </p:txBody>
        </p:sp>
        <p:sp>
          <p:nvSpPr>
            <p:cNvPr id="13" name="Freeform 126"/>
            <p:cNvSpPr>
              <a:spLocks noChangeAspect="1" noEditPoints="1"/>
            </p:cNvSpPr>
            <p:nvPr/>
          </p:nvSpPr>
          <p:spPr bwMode="auto">
            <a:xfrm>
              <a:off x="963" y="524"/>
              <a:ext cx="422" cy="5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127" name="文本框 126"/>
          <p:cNvSpPr txBox="1"/>
          <p:nvPr/>
        </p:nvSpPr>
        <p:spPr>
          <a:xfrm>
            <a:off x="6196965" y="5406390"/>
            <a:ext cx="5595620" cy="829945"/>
          </a:xfrm>
          <a:prstGeom prst="rect">
            <a:avLst/>
          </a:prstGeom>
          <a:noFill/>
        </p:spPr>
        <p:txBody>
          <a:bodyPr wrap="square" rtlCol="0">
            <a:spAutoFit/>
          </a:bodyPr>
          <a:p>
            <a:pPr algn="l">
              <a:buClrTx/>
              <a:buSzTx/>
              <a:buFontTx/>
            </a:pPr>
            <a:r>
              <a:rPr lang="zh-CN" altLang="en-US" sz="1200" b="1">
                <a:latin typeface="微软雅黑" panose="020B0503020204020204" pitchFamily="34" charset="-122"/>
                <a:ea typeface="微软雅黑" panose="020B0503020204020204" pitchFamily="34" charset="-122"/>
                <a:sym typeface="+mn-ea"/>
              </a:rPr>
              <a:t>Ⅰ. 热启动：</a:t>
            </a:r>
            <a:r>
              <a:rPr lang="zh-CN" altLang="en-US" sz="1200">
                <a:latin typeface="微软雅黑" panose="020B0503020204020204" pitchFamily="34" charset="-122"/>
                <a:ea typeface="微软雅黑" panose="020B0503020204020204" pitchFamily="34" charset="-122"/>
                <a:sym typeface="+mn-ea"/>
              </a:rPr>
              <a:t>仅根据</a:t>
            </a:r>
            <a:r>
              <a:rPr lang="en-US" altLang="zh-CN" sz="1200">
                <a:latin typeface="微软雅黑" panose="020B0503020204020204" pitchFamily="34" charset="-122"/>
                <a:ea typeface="微软雅黑" panose="020B0503020204020204" pitchFamily="34" charset="-122"/>
                <a:sym typeface="+mn-ea"/>
              </a:rPr>
              <a:t>U-I</a:t>
            </a:r>
            <a:r>
              <a:rPr lang="zh-CN" altLang="en-US" sz="1200">
                <a:latin typeface="微软雅黑" panose="020B0503020204020204" pitchFamily="34" charset="-122"/>
                <a:ea typeface="微软雅黑" panose="020B0503020204020204" pitchFamily="34" charset="-122"/>
                <a:sym typeface="+mn-ea"/>
              </a:rPr>
              <a:t>交互协同学习物品表征，用于初始化同构物品图</a:t>
            </a:r>
            <a:r>
              <a:rPr lang="en-US" altLang="zh-CN" sz="1200">
                <a:latin typeface="微软雅黑" panose="020B0503020204020204" pitchFamily="34" charset="-122"/>
                <a:ea typeface="微软雅黑" panose="020B0503020204020204" pitchFamily="34" charset="-122"/>
                <a:sym typeface="+mn-ea"/>
              </a:rPr>
              <a:t>I-I</a:t>
            </a:r>
            <a:r>
              <a:rPr lang="zh-CN" altLang="en-US" sz="1200">
                <a:latin typeface="微软雅黑" panose="020B0503020204020204" pitchFamily="34" charset="-122"/>
                <a:ea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endParaRPr>
          </a:p>
          <a:p>
            <a:pPr algn="l">
              <a:buClrTx/>
              <a:buSzTx/>
              <a:buFontTx/>
            </a:pPr>
            <a:r>
              <a:rPr lang="zh-CN" altLang="en-US" sz="1200" b="1">
                <a:latin typeface="微软雅黑" panose="020B0503020204020204" pitchFamily="34" charset="-122"/>
                <a:ea typeface="微软雅黑" panose="020B0503020204020204" pitchFamily="34" charset="-122"/>
              </a:rPr>
              <a:t>Ⅱ. </a:t>
            </a:r>
            <a:r>
              <a:rPr lang="zh-CN" altLang="en-US" sz="1200" b="1">
                <a:latin typeface="微软雅黑" panose="020B0503020204020204" pitchFamily="34" charset="-122"/>
                <a:ea typeface="微软雅黑" panose="020B0503020204020204" pitchFamily="34" charset="-122"/>
              </a:rPr>
              <a:t>重构训练：</a:t>
            </a:r>
            <a:r>
              <a:rPr lang="zh-CN" altLang="en-US" sz="1200">
                <a:latin typeface="微软雅黑" panose="020B0503020204020204" pitchFamily="34" charset="-122"/>
                <a:ea typeface="微软雅黑" panose="020B0503020204020204" pitchFamily="34" charset="-122"/>
              </a:rPr>
              <a:t>学习如何利用近邻来重构生成自身表征。</a:t>
            </a:r>
            <a:endParaRPr lang="zh-CN" altLang="en-US" sz="1200">
              <a:latin typeface="微软雅黑" panose="020B0503020204020204" pitchFamily="34" charset="-122"/>
              <a:ea typeface="微软雅黑" panose="020B0503020204020204" pitchFamily="34" charset="-122"/>
            </a:endParaRPr>
          </a:p>
          <a:p>
            <a:pPr algn="l">
              <a:buClrTx/>
              <a:buSzTx/>
              <a:buFontTx/>
            </a:pPr>
            <a:r>
              <a:rPr lang="zh-CN" altLang="en-US" sz="1200" b="1">
                <a:latin typeface="微软雅黑" panose="020B0503020204020204" pitchFamily="34" charset="-122"/>
                <a:ea typeface="微软雅黑" panose="020B0503020204020204" pitchFamily="34" charset="-122"/>
                <a:sym typeface="+mn-ea"/>
              </a:rPr>
              <a:t>Ⅲ</a:t>
            </a:r>
            <a:r>
              <a:rPr lang="en-US" altLang="zh-CN" sz="1200" b="1">
                <a:latin typeface="微软雅黑" panose="020B0503020204020204" pitchFamily="34" charset="-122"/>
                <a:ea typeface="微软雅黑" panose="020B0503020204020204" pitchFamily="34" charset="-122"/>
                <a:sym typeface="+mn-ea"/>
              </a:rPr>
              <a:t>. </a:t>
            </a:r>
            <a:r>
              <a:rPr lang="zh-CN" altLang="en-US" sz="1200" b="1">
                <a:latin typeface="微软雅黑" panose="020B0503020204020204" pitchFamily="34" charset="-122"/>
                <a:ea typeface="微软雅黑" panose="020B0503020204020204" pitchFamily="34" charset="-122"/>
                <a:sym typeface="+mn-ea"/>
              </a:rPr>
              <a:t>缺失补齐：</a:t>
            </a:r>
            <a:r>
              <a:rPr lang="zh-CN" altLang="en-US" sz="1200">
                <a:latin typeface="微软雅黑" panose="020B0503020204020204" pitchFamily="34" charset="-122"/>
                <a:ea typeface="微软雅黑" panose="020B0503020204020204" pitchFamily="34" charset="-122"/>
                <a:sym typeface="+mn-ea"/>
              </a:rPr>
              <a:t>展开</a:t>
            </a:r>
            <a:r>
              <a:rPr lang="zh-CN" altLang="en-US" sz="1200">
                <a:sym typeface="+mn-ea"/>
              </a:rPr>
              <a:t>补齐工作。</a:t>
            </a:r>
            <a:endParaRPr lang="zh-CN" altLang="en-US" sz="1200" b="1">
              <a:latin typeface="微软雅黑" panose="020B0503020204020204" pitchFamily="34" charset="-122"/>
              <a:ea typeface="微软雅黑" panose="020B0503020204020204" pitchFamily="34" charset="-122"/>
            </a:endParaRPr>
          </a:p>
          <a:p>
            <a:pPr algn="l">
              <a:buClrTx/>
              <a:buSzTx/>
              <a:buFontTx/>
            </a:pPr>
            <a:r>
              <a:rPr lang="en-US" altLang="zh-CN" sz="1200" b="1">
                <a:latin typeface="微软雅黑" panose="020B0503020204020204" pitchFamily="34" charset="-122"/>
                <a:ea typeface="微软雅黑" panose="020B0503020204020204" pitchFamily="34" charset="-122"/>
                <a:sym typeface="+mn-ea"/>
              </a:rPr>
              <a:t>Ⅳ. </a:t>
            </a:r>
            <a:r>
              <a:rPr lang="zh-CN" altLang="en-US" sz="1200" b="1">
                <a:latin typeface="微软雅黑" panose="020B0503020204020204" pitchFamily="34" charset="-122"/>
                <a:ea typeface="微软雅黑" panose="020B0503020204020204" pitchFamily="34" charset="-122"/>
                <a:sym typeface="+mn-ea"/>
              </a:rPr>
              <a:t>近邻优化：</a:t>
            </a:r>
            <a:r>
              <a:rPr lang="zh-CN" altLang="en-US" sz="1200">
                <a:latin typeface="微软雅黑" panose="020B0503020204020204" pitchFamily="34" charset="-122"/>
                <a:ea typeface="微软雅黑" panose="020B0503020204020204" pitchFamily="34" charset="-122"/>
                <a:sym typeface="+mn-ea"/>
              </a:rPr>
              <a:t>根据更理想的物品多模态表征</a:t>
            </a:r>
            <a:r>
              <a:rPr lang="en-US" altLang="zh-CN" sz="1200">
                <a:latin typeface="微软雅黑" panose="020B0503020204020204" pitchFamily="34" charset="-122"/>
                <a:ea typeface="微软雅黑" panose="020B0503020204020204" pitchFamily="34" charset="-122"/>
                <a:sym typeface="+mn-ea"/>
              </a:rPr>
              <a:t>E</a:t>
            </a:r>
            <a:r>
              <a:rPr lang="en-US" altLang="zh-CN" sz="1200" baseline="30000">
                <a:uFillTx/>
                <a:latin typeface="微软雅黑" panose="020B0503020204020204" pitchFamily="34" charset="-122"/>
                <a:ea typeface="微软雅黑" panose="020B0503020204020204" pitchFamily="34" charset="-122"/>
                <a:sym typeface="+mn-ea"/>
              </a:rPr>
              <a:t>(mm)</a:t>
            </a:r>
            <a:r>
              <a:rPr lang="zh-CN" altLang="en-US" sz="1200">
                <a:latin typeface="微软雅黑" panose="020B0503020204020204" pitchFamily="34" charset="-122"/>
                <a:ea typeface="微软雅黑" panose="020B0503020204020204" pitchFamily="34" charset="-122"/>
                <a:sym typeface="+mn-ea"/>
              </a:rPr>
              <a:t>重构</a:t>
            </a:r>
            <a:r>
              <a:rPr lang="en-US" altLang="zh-CN" sz="1200">
                <a:latin typeface="微软雅黑" panose="020B0503020204020204" pitchFamily="34" charset="-122"/>
                <a:ea typeface="微软雅黑" panose="020B0503020204020204" pitchFamily="34" charset="-122"/>
                <a:sym typeface="+mn-ea"/>
              </a:rPr>
              <a:t>I-I</a:t>
            </a:r>
            <a:r>
              <a:rPr lang="zh-CN" altLang="en-US" sz="1200">
                <a:latin typeface="微软雅黑" panose="020B0503020204020204" pitchFamily="34" charset="-122"/>
                <a:ea typeface="微软雅黑" panose="020B0503020204020204" pitchFamily="34" charset="-122"/>
                <a:sym typeface="+mn-ea"/>
              </a:rPr>
              <a:t>图，再次启动重构</a:t>
            </a:r>
            <a:r>
              <a:rPr lang="zh-CN" altLang="en-US" sz="1200">
                <a:latin typeface="微软雅黑" panose="020B0503020204020204" pitchFamily="34" charset="-122"/>
                <a:ea typeface="微软雅黑" panose="020B0503020204020204" pitchFamily="34" charset="-122"/>
                <a:sym typeface="+mn-ea"/>
              </a:rPr>
              <a:t>训练。</a:t>
            </a:r>
            <a:endParaRPr lang="zh-CN" altLang="en-US" sz="1200">
              <a:latin typeface="微软雅黑" panose="020B0503020204020204" pitchFamily="34" charset="-122"/>
              <a:ea typeface="微软雅黑" panose="020B0503020204020204" pitchFamily="34" charset="-122"/>
              <a:sym typeface="+mn-ea"/>
            </a:endParaRPr>
          </a:p>
        </p:txBody>
      </p:sp>
      <p:grpSp>
        <p:nvGrpSpPr>
          <p:cNvPr id="32" name="组合 31"/>
          <p:cNvGrpSpPr/>
          <p:nvPr/>
        </p:nvGrpSpPr>
        <p:grpSpPr>
          <a:xfrm>
            <a:off x="1506220" y="1722755"/>
            <a:ext cx="9179560" cy="3209290"/>
            <a:chOff x="2110" y="1490"/>
            <a:chExt cx="14456" cy="5054"/>
          </a:xfrm>
        </p:grpSpPr>
        <p:pic>
          <p:nvPicPr>
            <p:cNvPr id="130" name="图片 129"/>
            <p:cNvPicPr/>
            <p:nvPr/>
          </p:nvPicPr>
          <p:blipFill>
            <a:blip r:embed="rId1"/>
            <a:stretch>
              <a:fillRect/>
            </a:stretch>
          </p:blipFill>
          <p:spPr>
            <a:xfrm>
              <a:off x="2310" y="4342"/>
              <a:ext cx="850" cy="850"/>
            </a:xfrm>
            <a:prstGeom prst="rect">
              <a:avLst/>
            </a:prstGeom>
          </p:spPr>
        </p:pic>
        <p:grpSp>
          <p:nvGrpSpPr>
            <p:cNvPr id="6" name="组合 5"/>
            <p:cNvGrpSpPr/>
            <p:nvPr/>
          </p:nvGrpSpPr>
          <p:grpSpPr>
            <a:xfrm rot="0">
              <a:off x="2300" y="2840"/>
              <a:ext cx="850" cy="1224"/>
              <a:chOff x="1527" y="2248"/>
              <a:chExt cx="850" cy="1224"/>
            </a:xfrm>
          </p:grpSpPr>
          <p:sp>
            <p:nvSpPr>
              <p:cNvPr id="4" name="矩形 3"/>
              <p:cNvSpPr/>
              <p:nvPr/>
            </p:nvSpPr>
            <p:spPr>
              <a:xfrm>
                <a:off x="1527" y="2622"/>
                <a:ext cx="850" cy="850"/>
              </a:xfrm>
              <a:prstGeom prst="rect">
                <a:avLst/>
              </a:prstGeom>
              <a:solidFill>
                <a:schemeClr val="accent5">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latin typeface="微软雅黑" panose="020B0503020204020204" pitchFamily="34" charset="-122"/>
                    <a:ea typeface="微软雅黑" panose="020B0503020204020204" pitchFamily="34" charset="-122"/>
                  </a:rPr>
                  <a:t>U-I</a:t>
                </a: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587" y="2248"/>
                <a:ext cx="729" cy="386"/>
              </a:xfrm>
              <a:prstGeom prst="rect">
                <a:avLst/>
              </a:prstGeom>
              <a:noFill/>
            </p:spPr>
            <p:txBody>
              <a:bodyPr wrap="square" rtlCol="0">
                <a:noAutofit/>
              </a:bodyPr>
              <a:p>
                <a:r>
                  <a:rPr lang="en-US" altLang="zh-CN" sz="1200"/>
                  <a:t>m*</a:t>
                </a:r>
                <a:r>
                  <a:rPr lang="en-US" altLang="zh-CN" sz="1200">
                    <a:latin typeface="微软雅黑" panose="020B0503020204020204" pitchFamily="34" charset="-122"/>
                    <a:ea typeface="微软雅黑" panose="020B0503020204020204" pitchFamily="34" charset="-122"/>
                  </a:rPr>
                  <a:t>n</a:t>
                </a:r>
                <a:endParaRPr lang="en-US" altLang="zh-CN" sz="1200">
                  <a:latin typeface="微软雅黑" panose="020B0503020204020204" pitchFamily="34" charset="-122"/>
                  <a:ea typeface="微软雅黑" panose="020B0503020204020204" pitchFamily="34" charset="-122"/>
                </a:endParaRPr>
              </a:p>
            </p:txBody>
          </p:sp>
        </p:grpSp>
        <p:grpSp>
          <p:nvGrpSpPr>
            <p:cNvPr id="7" name="组合 6"/>
            <p:cNvGrpSpPr/>
            <p:nvPr/>
          </p:nvGrpSpPr>
          <p:grpSpPr>
            <a:xfrm rot="0">
              <a:off x="2110" y="1490"/>
              <a:ext cx="1235" cy="1253"/>
              <a:chOff x="1337" y="-1178"/>
              <a:chExt cx="1235" cy="1253"/>
            </a:xfrm>
          </p:grpSpPr>
          <p:sp>
            <p:nvSpPr>
              <p:cNvPr id="8" name="矩形 7"/>
              <p:cNvSpPr/>
              <p:nvPr/>
            </p:nvSpPr>
            <p:spPr>
              <a:xfrm>
                <a:off x="1527" y="-775"/>
                <a:ext cx="850" cy="850"/>
              </a:xfrm>
              <a:prstGeom prst="rect">
                <a:avLst/>
              </a:prstGeom>
              <a:solidFill>
                <a:schemeClr val="accent5">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latin typeface="微软雅黑" panose="020B0503020204020204" pitchFamily="34" charset="-122"/>
                    <a:ea typeface="微软雅黑" panose="020B0503020204020204" pitchFamily="34" charset="-122"/>
                  </a:rPr>
                  <a:t>E</a:t>
                </a:r>
                <a:r>
                  <a:rPr lang="en-US" altLang="zh-CN" baseline="30000">
                    <a:solidFill>
                      <a:schemeClr val="tx1"/>
                    </a:solidFill>
                    <a:uFillTx/>
                    <a:latin typeface="微软雅黑" panose="020B0503020204020204" pitchFamily="34" charset="-122"/>
                    <a:ea typeface="微软雅黑" panose="020B0503020204020204" pitchFamily="34" charset="-122"/>
                  </a:rPr>
                  <a:t>(0)</a:t>
                </a:r>
                <a:endParaRPr lang="en-US" altLang="zh-CN" baseline="30000">
                  <a:solidFill>
                    <a:schemeClr val="tx1"/>
                  </a:solidFill>
                  <a:uFillTx/>
                  <a:latin typeface="微软雅黑" panose="020B0503020204020204" pitchFamily="34" charset="-122"/>
                  <a:ea typeface="微软雅黑" panose="020B0503020204020204" pitchFamily="34" charset="-122"/>
                </a:endParaRPr>
              </a:p>
            </p:txBody>
          </p:sp>
          <p:sp>
            <p:nvSpPr>
              <p:cNvPr id="9" name="文本框 8"/>
              <p:cNvSpPr txBox="1"/>
              <p:nvPr/>
            </p:nvSpPr>
            <p:spPr>
              <a:xfrm>
                <a:off x="1337" y="-1178"/>
                <a:ext cx="1235" cy="386"/>
              </a:xfrm>
              <a:prstGeom prst="rect">
                <a:avLst/>
              </a:prstGeom>
              <a:noFill/>
            </p:spPr>
            <p:txBody>
              <a:bodyPr wrap="square" rtlCol="0">
                <a:noAutofit/>
              </a:bodyPr>
              <a:p>
                <a:r>
                  <a:rPr lang="en-US" altLang="zh-CN" sz="1200"/>
                  <a:t>(m+</a:t>
                </a:r>
                <a:r>
                  <a:rPr lang="en-US" altLang="zh-CN" sz="1200">
                    <a:latin typeface="微软雅黑" panose="020B0503020204020204" pitchFamily="34" charset="-122"/>
                    <a:ea typeface="微软雅黑" panose="020B0503020204020204" pitchFamily="34" charset="-122"/>
                  </a:rPr>
                  <a:t>n)*</a:t>
                </a:r>
                <a:r>
                  <a:rPr lang="en-US" altLang="zh-CN" sz="1200">
                    <a:latin typeface="微软雅黑" panose="020B0503020204020204" pitchFamily="34" charset="-122"/>
                    <a:ea typeface="微软雅黑" panose="020B0503020204020204" pitchFamily="34" charset="-122"/>
                  </a:rPr>
                  <a:t>d</a:t>
                </a:r>
                <a:endParaRPr lang="en-US" altLang="zh-CN" sz="1200">
                  <a:latin typeface="微软雅黑" panose="020B0503020204020204" pitchFamily="34" charset="-122"/>
                  <a:ea typeface="微软雅黑" panose="020B0503020204020204" pitchFamily="34" charset="-122"/>
                </a:endParaRPr>
              </a:p>
            </p:txBody>
          </p:sp>
        </p:grpSp>
        <p:sp>
          <p:nvSpPr>
            <p:cNvPr id="3" name="圆角矩形 2"/>
            <p:cNvSpPr/>
            <p:nvPr/>
          </p:nvSpPr>
          <p:spPr>
            <a:xfrm>
              <a:off x="3853" y="2431"/>
              <a:ext cx="2268" cy="1134"/>
            </a:xfrm>
            <a:prstGeom prst="roundRect">
              <a:avLst/>
            </a:prstGeom>
            <a:solidFill>
              <a:schemeClr val="accent6">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L</a:t>
              </a:r>
              <a:r>
                <a:rPr lang="en-US" altLang="zh-CN">
                  <a:solidFill>
                    <a:schemeClr val="tx1"/>
                  </a:solidFill>
                </a:rPr>
                <a:t>ightGCN</a:t>
              </a:r>
              <a:endParaRPr lang="en-US" altLang="zh-CN">
                <a:solidFill>
                  <a:schemeClr val="tx1"/>
                </a:solidFill>
              </a:endParaRPr>
            </a:p>
          </p:txBody>
        </p:sp>
        <p:cxnSp>
          <p:nvCxnSpPr>
            <p:cNvPr id="18" name="肘形连接符 17"/>
            <p:cNvCxnSpPr/>
            <p:nvPr/>
          </p:nvCxnSpPr>
          <p:spPr>
            <a:xfrm flipV="1">
              <a:off x="3150" y="2998"/>
              <a:ext cx="703" cy="638"/>
            </a:xfrm>
            <a:prstGeom prst="bentConnector3">
              <a:avLst>
                <a:gd name="adj1" fmla="val 50071"/>
              </a:avLst>
            </a:prstGeom>
            <a:ln w="12700" cap="flat" cmpd="sng" algn="ctr">
              <a:solidFill>
                <a:schemeClr val="accent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19" name="肘形连接符 18"/>
            <p:cNvCxnSpPr>
              <a:endCxn id="3" idx="1"/>
            </p:cNvCxnSpPr>
            <p:nvPr/>
          </p:nvCxnSpPr>
          <p:spPr>
            <a:xfrm>
              <a:off x="3150" y="2411"/>
              <a:ext cx="703" cy="587"/>
            </a:xfrm>
            <a:prstGeom prst="bentConnector3">
              <a:avLst>
                <a:gd name="adj1" fmla="val 50071"/>
              </a:avLst>
            </a:prstGeom>
            <a:ln w="12700" cap="flat" cmpd="sng" algn="ctr">
              <a:solidFill>
                <a:schemeClr val="accent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grpSp>
          <p:nvGrpSpPr>
            <p:cNvPr id="20" name="组合 19"/>
            <p:cNvGrpSpPr/>
            <p:nvPr/>
          </p:nvGrpSpPr>
          <p:grpSpPr>
            <a:xfrm rot="0">
              <a:off x="6416" y="2211"/>
              <a:ext cx="1235" cy="1230"/>
              <a:chOff x="-752" y="593"/>
              <a:chExt cx="1235" cy="1230"/>
            </a:xfrm>
          </p:grpSpPr>
          <p:sp>
            <p:nvSpPr>
              <p:cNvPr id="22" name="矩形 21"/>
              <p:cNvSpPr/>
              <p:nvPr/>
            </p:nvSpPr>
            <p:spPr>
              <a:xfrm>
                <a:off x="-560" y="973"/>
                <a:ext cx="850" cy="850"/>
              </a:xfrm>
              <a:prstGeom prst="rect">
                <a:avLst/>
              </a:prstGeom>
              <a:solidFill>
                <a:schemeClr val="accent5">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latin typeface="微软雅黑" panose="020B0503020204020204" pitchFamily="34" charset="-122"/>
                    <a:ea typeface="微软雅黑" panose="020B0503020204020204" pitchFamily="34" charset="-122"/>
                  </a:rPr>
                  <a:t>E</a:t>
                </a:r>
                <a:r>
                  <a:rPr lang="en-US" altLang="zh-CN" baseline="30000">
                    <a:solidFill>
                      <a:schemeClr val="tx1"/>
                    </a:solidFill>
                    <a:uFillTx/>
                    <a:latin typeface="微软雅黑" panose="020B0503020204020204" pitchFamily="34" charset="-122"/>
                    <a:ea typeface="微软雅黑" panose="020B0503020204020204" pitchFamily="34" charset="-122"/>
                  </a:rPr>
                  <a:t>(UI</a:t>
                </a:r>
                <a:r>
                  <a:rPr lang="en-US" altLang="zh-CN" baseline="30000">
                    <a:solidFill>
                      <a:schemeClr val="tx1"/>
                    </a:solidFill>
                    <a:uFillTx/>
                    <a:latin typeface="微软雅黑" panose="020B0503020204020204" pitchFamily="34" charset="-122"/>
                    <a:ea typeface="微软雅黑" panose="020B0503020204020204" pitchFamily="34" charset="-122"/>
                  </a:rPr>
                  <a:t>)</a:t>
                </a:r>
                <a:endParaRPr lang="en-US" altLang="zh-CN" baseline="30000">
                  <a:solidFill>
                    <a:schemeClr val="tx1"/>
                  </a:solidFill>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752" y="593"/>
                <a:ext cx="1235" cy="386"/>
              </a:xfrm>
              <a:prstGeom prst="rect">
                <a:avLst/>
              </a:prstGeom>
              <a:noFill/>
            </p:spPr>
            <p:txBody>
              <a:bodyPr wrap="square" rtlCol="0">
                <a:noAutofit/>
              </a:bodyPr>
              <a:p>
                <a:r>
                  <a:rPr lang="en-US" altLang="zh-CN" sz="1200"/>
                  <a:t>(m+</a:t>
                </a:r>
                <a:r>
                  <a:rPr lang="en-US" altLang="zh-CN" sz="1200">
                    <a:latin typeface="微软雅黑" panose="020B0503020204020204" pitchFamily="34" charset="-122"/>
                    <a:ea typeface="微软雅黑" panose="020B0503020204020204" pitchFamily="34" charset="-122"/>
                  </a:rPr>
                  <a:t>n)*</a:t>
                </a:r>
                <a:r>
                  <a:rPr lang="en-US" altLang="zh-CN" sz="1200">
                    <a:latin typeface="微软雅黑" panose="020B0503020204020204" pitchFamily="34" charset="-122"/>
                    <a:ea typeface="微软雅黑" panose="020B0503020204020204" pitchFamily="34" charset="-122"/>
                  </a:rPr>
                  <a:t>d</a:t>
                </a:r>
                <a:endParaRPr lang="en-US" altLang="zh-CN" sz="1200">
                  <a:latin typeface="微软雅黑" panose="020B0503020204020204" pitchFamily="34" charset="-122"/>
                  <a:ea typeface="微软雅黑" panose="020B0503020204020204" pitchFamily="34" charset="-122"/>
                </a:endParaRPr>
              </a:p>
            </p:txBody>
          </p:sp>
        </p:grpSp>
        <p:cxnSp>
          <p:nvCxnSpPr>
            <p:cNvPr id="24" name="肘形连接符 23"/>
            <p:cNvCxnSpPr>
              <a:stCxn id="3" idx="3"/>
            </p:cNvCxnSpPr>
            <p:nvPr/>
          </p:nvCxnSpPr>
          <p:spPr>
            <a:xfrm flipV="1">
              <a:off x="6121" y="2989"/>
              <a:ext cx="487" cy="9"/>
            </a:xfrm>
            <a:prstGeom prst="bentConnector3">
              <a:avLst>
                <a:gd name="adj1" fmla="val 50103"/>
              </a:avLst>
            </a:prstGeom>
            <a:ln w="12700" cap="flat" cmpd="sng" algn="ctr">
              <a:solidFill>
                <a:schemeClr val="accent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25" name="肘形连接符 24"/>
            <p:cNvCxnSpPr/>
            <p:nvPr/>
          </p:nvCxnSpPr>
          <p:spPr>
            <a:xfrm>
              <a:off x="7458" y="3016"/>
              <a:ext cx="479" cy="2"/>
            </a:xfrm>
            <a:prstGeom prst="bentConnector3">
              <a:avLst>
                <a:gd name="adj1" fmla="val 50104"/>
              </a:avLst>
            </a:prstGeom>
            <a:ln w="12700" cap="flat" cmpd="sng" algn="ctr">
              <a:solidFill>
                <a:schemeClr val="accent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grpSp>
          <p:nvGrpSpPr>
            <p:cNvPr id="26" name="组合 25"/>
            <p:cNvGrpSpPr/>
            <p:nvPr/>
          </p:nvGrpSpPr>
          <p:grpSpPr>
            <a:xfrm rot="0">
              <a:off x="7937" y="2245"/>
              <a:ext cx="850" cy="1198"/>
              <a:chOff x="9120" y="1570"/>
              <a:chExt cx="907" cy="1515"/>
            </a:xfrm>
          </p:grpSpPr>
          <p:sp>
            <p:nvSpPr>
              <p:cNvPr id="27" name="矩形 26"/>
              <p:cNvSpPr/>
              <p:nvPr/>
            </p:nvSpPr>
            <p:spPr>
              <a:xfrm>
                <a:off x="9120" y="2009"/>
                <a:ext cx="907" cy="1076"/>
              </a:xfrm>
              <a:prstGeom prst="rect">
                <a:avLst/>
              </a:prstGeom>
              <a:solidFill>
                <a:schemeClr val="accent5">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latin typeface="微软雅黑" panose="020B0503020204020204" pitchFamily="34" charset="-122"/>
                    <a:ea typeface="微软雅黑" panose="020B0503020204020204" pitchFamily="34" charset="-122"/>
                  </a:rPr>
                  <a:t>I-I</a:t>
                </a:r>
                <a:endParaRPr lang="en-US" altLang="zh-CN" baseline="30000">
                  <a:solidFill>
                    <a:schemeClr val="tx1"/>
                  </a:solidFill>
                  <a:uFillTx/>
                  <a:latin typeface="微软雅黑" panose="020B0503020204020204" pitchFamily="34" charset="-122"/>
                  <a:ea typeface="微软雅黑" panose="020B0503020204020204" pitchFamily="34" charset="-122"/>
                </a:endParaRPr>
              </a:p>
            </p:txBody>
          </p:sp>
          <p:sp>
            <p:nvSpPr>
              <p:cNvPr id="28" name="文本框 27"/>
              <p:cNvSpPr txBox="1"/>
              <p:nvPr/>
            </p:nvSpPr>
            <p:spPr>
              <a:xfrm>
                <a:off x="9177" y="1570"/>
                <a:ext cx="790" cy="600"/>
              </a:xfrm>
              <a:prstGeom prst="rect">
                <a:avLst/>
              </a:prstGeom>
              <a:noFill/>
            </p:spPr>
            <p:txBody>
              <a:bodyPr wrap="square" rtlCol="0">
                <a:noAutofit/>
              </a:bodyPr>
              <a:p>
                <a:r>
                  <a:rPr lang="en-US" altLang="zh-CN" sz="1200">
                    <a:latin typeface="微软雅黑" panose="020B0503020204020204" pitchFamily="34" charset="-122"/>
                    <a:ea typeface="微软雅黑" panose="020B0503020204020204" pitchFamily="34" charset="-122"/>
                  </a:rPr>
                  <a:t>n*n</a:t>
                </a:r>
                <a:endParaRPr lang="en-US" altLang="zh-CN" sz="1200">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9080" y="3690"/>
              <a:ext cx="2724" cy="2102"/>
              <a:chOff x="10214" y="2796"/>
              <a:chExt cx="3005" cy="2007"/>
            </a:xfrm>
          </p:grpSpPr>
          <p:grpSp>
            <p:nvGrpSpPr>
              <p:cNvPr id="922" name="Google Shape;922;p28"/>
              <p:cNvGrpSpPr/>
              <p:nvPr/>
            </p:nvGrpSpPr>
            <p:grpSpPr>
              <a:xfrm>
                <a:off x="10521" y="2796"/>
                <a:ext cx="1752" cy="1701"/>
                <a:chOff x="2854300" y="1168125"/>
                <a:chExt cx="2904000" cy="2668950"/>
              </a:xfrm>
            </p:grpSpPr>
            <p:sp>
              <p:nvSpPr>
                <p:cNvPr id="923" name="Google Shape;923;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24" name="Google Shape;924;p28"/>
                <p:cNvSpPr/>
                <p:nvPr/>
              </p:nvSpPr>
              <p:spPr>
                <a:xfrm flipH="1">
                  <a:off x="2854300" y="1168125"/>
                  <a:ext cx="580800" cy="532800"/>
                </a:xfrm>
                <a:prstGeom prst="rect">
                  <a:avLst/>
                </a:prstGeom>
                <a:solidFill>
                  <a:schemeClr val="accent3">
                    <a:lumMod val="75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25" name="Google Shape;925;p28"/>
                <p:cNvSpPr/>
                <p:nvPr/>
              </p:nvSpPr>
              <p:spPr>
                <a:xfrm flipH="1">
                  <a:off x="3435100" y="1168125"/>
                  <a:ext cx="580800" cy="532800"/>
                </a:xfrm>
                <a:prstGeom prst="rect">
                  <a:avLst/>
                </a:prstGeom>
                <a:solidFill>
                  <a:schemeClr val="accent3">
                    <a:lumMod val="75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26" name="Google Shape;926;p28"/>
                <p:cNvSpPr/>
                <p:nvPr/>
              </p:nvSpPr>
              <p:spPr>
                <a:xfrm flipH="1">
                  <a:off x="4015900" y="1168125"/>
                  <a:ext cx="580800" cy="532800"/>
                </a:xfrm>
                <a:prstGeom prst="rect">
                  <a:avLst/>
                </a:prstGeom>
                <a:solidFill>
                  <a:schemeClr val="accent3">
                    <a:lumMod val="75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27" name="Google Shape;927;p28"/>
                <p:cNvSpPr/>
                <p:nvPr/>
              </p:nvSpPr>
              <p:spPr>
                <a:xfrm flipH="1">
                  <a:off x="4596700" y="1168125"/>
                  <a:ext cx="580800" cy="532800"/>
                </a:xfrm>
                <a:prstGeom prst="rect">
                  <a:avLst/>
                </a:prstGeom>
                <a:solidFill>
                  <a:schemeClr val="accent3">
                    <a:lumMod val="75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28" name="Google Shape;928;p28"/>
                <p:cNvSpPr/>
                <p:nvPr/>
              </p:nvSpPr>
              <p:spPr>
                <a:xfrm flipH="1">
                  <a:off x="5177500" y="1168125"/>
                  <a:ext cx="580800" cy="532800"/>
                </a:xfrm>
                <a:prstGeom prst="rect">
                  <a:avLst/>
                </a:prstGeom>
                <a:solidFill>
                  <a:schemeClr val="accent3">
                    <a:lumMod val="75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29" name="Google Shape;929;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0" name="Google Shape;930;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1" name="Google Shape;931;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2" name="Google Shape;932;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3" name="Google Shape;933;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4" name="Google Shape;934;p28"/>
                <p:cNvSpPr/>
                <p:nvPr/>
              </p:nvSpPr>
              <p:spPr>
                <a:xfrm flipH="1">
                  <a:off x="2854300" y="2235375"/>
                  <a:ext cx="580800" cy="532800"/>
                </a:xfrm>
                <a:prstGeom prst="rect">
                  <a:avLst/>
                </a:prstGeom>
                <a:solidFill>
                  <a:srgbClr val="C81D3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5" name="Google Shape;935;p28"/>
                <p:cNvSpPr/>
                <p:nvPr/>
              </p:nvSpPr>
              <p:spPr>
                <a:xfrm flipH="1">
                  <a:off x="3435100" y="2235375"/>
                  <a:ext cx="580800" cy="532800"/>
                </a:xfrm>
                <a:prstGeom prst="rect">
                  <a:avLst/>
                </a:prstGeom>
                <a:solidFill>
                  <a:srgbClr val="C81D3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6" name="Google Shape;936;p28"/>
                <p:cNvSpPr/>
                <p:nvPr/>
              </p:nvSpPr>
              <p:spPr>
                <a:xfrm flipH="1">
                  <a:off x="4015900" y="2235375"/>
                  <a:ext cx="580800" cy="532800"/>
                </a:xfrm>
                <a:prstGeom prst="rect">
                  <a:avLst/>
                </a:prstGeom>
                <a:solidFill>
                  <a:srgbClr val="C81D3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7" name="Google Shape;937;p28"/>
                <p:cNvSpPr/>
                <p:nvPr/>
              </p:nvSpPr>
              <p:spPr>
                <a:xfrm flipH="1">
                  <a:off x="4596700" y="2235375"/>
                  <a:ext cx="580800" cy="532800"/>
                </a:xfrm>
                <a:prstGeom prst="rect">
                  <a:avLst/>
                </a:prstGeom>
                <a:solidFill>
                  <a:srgbClr val="C81D3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8" name="Google Shape;938;p28"/>
                <p:cNvSpPr/>
                <p:nvPr/>
              </p:nvSpPr>
              <p:spPr>
                <a:xfrm flipH="1">
                  <a:off x="5177500" y="2235375"/>
                  <a:ext cx="580800" cy="532800"/>
                </a:xfrm>
                <a:prstGeom prst="rect">
                  <a:avLst/>
                </a:prstGeom>
                <a:solidFill>
                  <a:srgbClr val="C81D3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39" name="Google Shape;939;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40" name="Google Shape;940;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41" name="Google Shape;941;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42" name="Google Shape;942;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43" name="Google Shape;943;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44" name="Google Shape;944;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45" name="Google Shape;945;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46" name="Google Shape;946;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47" name="Google Shape;947;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48" name="Google Shape;948;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37" name="文本框 36"/>
              <p:cNvSpPr txBox="1"/>
              <p:nvPr/>
            </p:nvSpPr>
            <p:spPr>
              <a:xfrm>
                <a:off x="10214" y="4434"/>
                <a:ext cx="3005" cy="369"/>
              </a:xfrm>
              <a:prstGeom prst="rect">
                <a:avLst/>
              </a:prstGeom>
              <a:noFill/>
            </p:spPr>
            <p:txBody>
              <a:bodyPr wrap="square" rtlCol="0">
                <a:spAutoFit/>
              </a:bodyPr>
              <a:p>
                <a:r>
                  <a:rPr lang="zh-CN" altLang="en-US" sz="1000"/>
                  <a:t>物品图像表征（</a:t>
                </a:r>
                <a:r>
                  <a:rPr lang="en-US" altLang="zh-CN" sz="1000"/>
                  <a:t>n*</a:t>
                </a:r>
                <a:r>
                  <a:rPr lang="en-US" altLang="zh-CN" sz="1000">
                    <a:latin typeface="微软雅黑" panose="020B0503020204020204" pitchFamily="34" charset="-122"/>
                    <a:ea typeface="微软雅黑" panose="020B0503020204020204" pitchFamily="34" charset="-122"/>
                    <a:sym typeface="+mn-ea"/>
                  </a:rPr>
                  <a:t>d</a:t>
                </a:r>
                <a:r>
                  <a:rPr lang="en-US" altLang="zh-CN" sz="1000" baseline="30000">
                    <a:uFillTx/>
                    <a:latin typeface="微软雅黑" panose="020B0503020204020204" pitchFamily="34" charset="-122"/>
                    <a:ea typeface="微软雅黑" panose="020B0503020204020204" pitchFamily="34" charset="-122"/>
                    <a:sym typeface="+mn-ea"/>
                  </a:rPr>
                  <a:t>v</a:t>
                </a:r>
                <a:r>
                  <a:rPr lang="zh-CN" altLang="en-US" sz="1000"/>
                  <a:t>）</a:t>
                </a:r>
                <a:endParaRPr lang="zh-CN" altLang="en-US" sz="1000"/>
              </a:p>
            </p:txBody>
          </p:sp>
        </p:grpSp>
        <p:grpSp>
          <p:nvGrpSpPr>
            <p:cNvPr id="119" name="组合 118"/>
            <p:cNvGrpSpPr/>
            <p:nvPr/>
          </p:nvGrpSpPr>
          <p:grpSpPr>
            <a:xfrm>
              <a:off x="11551" y="2792"/>
              <a:ext cx="5015" cy="3752"/>
              <a:chOff x="5368" y="3412"/>
              <a:chExt cx="5015" cy="3752"/>
            </a:xfrm>
          </p:grpSpPr>
          <p:grpSp>
            <p:nvGrpSpPr>
              <p:cNvPr id="51" name="组合 50"/>
              <p:cNvGrpSpPr/>
              <p:nvPr>
                <p:custDataLst>
                  <p:tags r:id="rId2"/>
                </p:custDataLst>
              </p:nvPr>
            </p:nvGrpSpPr>
            <p:grpSpPr>
              <a:xfrm rot="0">
                <a:off x="7304" y="3414"/>
                <a:ext cx="1037" cy="1796"/>
                <a:chOff x="13656" y="1884"/>
                <a:chExt cx="1037" cy="1796"/>
              </a:xfrm>
            </p:grpSpPr>
            <p:grpSp>
              <p:nvGrpSpPr>
                <p:cNvPr id="41" name="组合 40"/>
                <p:cNvGrpSpPr/>
                <p:nvPr/>
              </p:nvGrpSpPr>
              <p:grpSpPr>
                <a:xfrm>
                  <a:off x="13758" y="2296"/>
                  <a:ext cx="276" cy="1382"/>
                  <a:chOff x="13970" y="2148"/>
                  <a:chExt cx="276" cy="1382"/>
                </a:xfrm>
              </p:grpSpPr>
              <p:sp>
                <p:nvSpPr>
                  <p:cNvPr id="1022" name="Google Shape;1022;p28"/>
                  <p:cNvSpPr/>
                  <p:nvPr>
                    <p:custDataLst>
                      <p:tags r:id="rId3"/>
                    </p:custDataLst>
                  </p:nvPr>
                </p:nvSpPr>
                <p:spPr>
                  <a:xfrm flipH="1">
                    <a:off x="13970" y="2148"/>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27" name="Google Shape;1027;p28"/>
                  <p:cNvSpPr/>
                  <p:nvPr>
                    <p:custDataLst>
                      <p:tags r:id="rId4"/>
                    </p:custDataLst>
                  </p:nvPr>
                </p:nvSpPr>
                <p:spPr>
                  <a:xfrm flipH="1">
                    <a:off x="13970" y="2424"/>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32" name="Google Shape;1032;p28"/>
                  <p:cNvSpPr/>
                  <p:nvPr>
                    <p:custDataLst>
                      <p:tags r:id="rId5"/>
                    </p:custDataLst>
                  </p:nvPr>
                </p:nvSpPr>
                <p:spPr>
                  <a:xfrm flipH="1">
                    <a:off x="13970" y="2700"/>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37" name="Google Shape;1037;p28"/>
                  <p:cNvSpPr/>
                  <p:nvPr>
                    <p:custDataLst>
                      <p:tags r:id="rId6"/>
                    </p:custDataLst>
                  </p:nvPr>
                </p:nvSpPr>
                <p:spPr>
                  <a:xfrm flipH="1">
                    <a:off x="13970" y="2977"/>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42" name="Google Shape;1042;p28"/>
                  <p:cNvSpPr/>
                  <p:nvPr/>
                </p:nvSpPr>
                <p:spPr>
                  <a:xfrm flipH="1">
                    <a:off x="13970" y="3254"/>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42" name="组合 41"/>
                <p:cNvGrpSpPr/>
                <p:nvPr/>
              </p:nvGrpSpPr>
              <p:grpSpPr>
                <a:xfrm>
                  <a:off x="14234" y="2298"/>
                  <a:ext cx="276" cy="1382"/>
                  <a:chOff x="13970" y="2148"/>
                  <a:chExt cx="276" cy="1382"/>
                </a:xfrm>
                <a:solidFill>
                  <a:srgbClr val="AAC8DD"/>
                </a:solidFill>
              </p:grpSpPr>
              <p:sp>
                <p:nvSpPr>
                  <p:cNvPr id="43" name="Google Shape;1022;p28"/>
                  <p:cNvSpPr/>
                  <p:nvPr>
                    <p:custDataLst>
                      <p:tags r:id="rId7"/>
                    </p:custDataLst>
                  </p:nvPr>
                </p:nvSpPr>
                <p:spPr>
                  <a:xfrm flipH="1">
                    <a:off x="13970" y="2148"/>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4" name="Google Shape;1027;p28"/>
                  <p:cNvSpPr/>
                  <p:nvPr>
                    <p:custDataLst>
                      <p:tags r:id="rId8"/>
                    </p:custDataLst>
                  </p:nvPr>
                </p:nvSpPr>
                <p:spPr>
                  <a:xfrm flipH="1">
                    <a:off x="13970" y="2424"/>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5" name="Google Shape;1032;p28"/>
                  <p:cNvSpPr/>
                  <p:nvPr>
                    <p:custDataLst>
                      <p:tags r:id="rId9"/>
                    </p:custDataLst>
                  </p:nvPr>
                </p:nvSpPr>
                <p:spPr>
                  <a:xfrm flipH="1">
                    <a:off x="13970" y="2700"/>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6" name="Google Shape;1037;p28"/>
                  <p:cNvSpPr/>
                  <p:nvPr>
                    <p:custDataLst>
                      <p:tags r:id="rId10"/>
                    </p:custDataLst>
                  </p:nvPr>
                </p:nvSpPr>
                <p:spPr>
                  <a:xfrm flipH="1">
                    <a:off x="13970" y="2977"/>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7" name="Google Shape;1042;p28"/>
                  <p:cNvSpPr/>
                  <p:nvPr/>
                </p:nvSpPr>
                <p:spPr>
                  <a:xfrm flipH="1">
                    <a:off x="13970" y="3254"/>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48" name="文本框 47"/>
                <p:cNvSpPr txBox="1"/>
                <p:nvPr>
                  <p:custDataLst>
                    <p:tags r:id="rId11"/>
                  </p:custDataLst>
                </p:nvPr>
              </p:nvSpPr>
              <p:spPr>
                <a:xfrm>
                  <a:off x="14147" y="1884"/>
                  <a:ext cx="546" cy="434"/>
                </a:xfrm>
                <a:prstGeom prst="rect">
                  <a:avLst/>
                </a:prstGeom>
                <a:noFill/>
              </p:spPr>
              <p:txBody>
                <a:bodyPr wrap="square" rtlCol="0">
                  <a:spAutoFit/>
                </a:bodyPr>
                <a:p>
                  <a:r>
                    <a:rPr lang="en-US" altLang="zh-CN" sz="1200"/>
                    <a:t>j</a:t>
                  </a:r>
                  <a:r>
                    <a:rPr lang="en-US" altLang="zh-CN" sz="1200" baseline="-25000">
                      <a:solidFill>
                        <a:schemeClr val="tx1"/>
                      </a:solidFill>
                      <a:uFillTx/>
                    </a:rPr>
                    <a:t>1</a:t>
                  </a:r>
                  <a:r>
                    <a:rPr lang="en-US" altLang="zh-CN" sz="1200" baseline="30000">
                      <a:solidFill>
                        <a:schemeClr val="tx1"/>
                      </a:solidFill>
                      <a:uFillTx/>
                    </a:rPr>
                    <a:t>v</a:t>
                  </a:r>
                  <a:endParaRPr lang="en-US" altLang="zh-CN" sz="1200" baseline="30000">
                    <a:solidFill>
                      <a:schemeClr val="tx1"/>
                    </a:solidFill>
                    <a:uFillTx/>
                  </a:endParaRPr>
                </a:p>
              </p:txBody>
            </p:sp>
            <p:sp>
              <p:nvSpPr>
                <p:cNvPr id="49" name="文本框 48"/>
                <p:cNvSpPr txBox="1"/>
                <p:nvPr>
                  <p:custDataLst>
                    <p:tags r:id="rId12"/>
                  </p:custDataLst>
                </p:nvPr>
              </p:nvSpPr>
              <p:spPr>
                <a:xfrm>
                  <a:off x="13952" y="2829"/>
                  <a:ext cx="240" cy="434"/>
                </a:xfrm>
                <a:prstGeom prst="rect">
                  <a:avLst/>
                </a:prstGeom>
                <a:noFill/>
              </p:spPr>
              <p:txBody>
                <a:bodyPr wrap="square" rtlCol="0">
                  <a:spAutoFit/>
                </a:bodyPr>
                <a:p>
                  <a:r>
                    <a:rPr lang="en-US" altLang="zh-CN" sz="1200"/>
                    <a:t>*</a:t>
                  </a:r>
                  <a:endParaRPr lang="en-US" altLang="zh-CN" sz="1200"/>
                </a:p>
              </p:txBody>
            </p:sp>
            <p:sp>
              <p:nvSpPr>
                <p:cNvPr id="50" name="文本框 49"/>
                <p:cNvSpPr txBox="1"/>
                <p:nvPr>
                  <p:custDataLst>
                    <p:tags r:id="rId13"/>
                  </p:custDataLst>
                </p:nvPr>
              </p:nvSpPr>
              <p:spPr>
                <a:xfrm>
                  <a:off x="13656" y="1954"/>
                  <a:ext cx="534" cy="332"/>
                </a:xfrm>
                <a:prstGeom prst="rect">
                  <a:avLst/>
                </a:prstGeom>
                <a:noFill/>
              </p:spPr>
              <p:txBody>
                <a:bodyPr wrap="square" rtlCol="0">
                  <a:spAutoFit/>
                </a:bodyPr>
                <a:p>
                  <a:r>
                    <a:rPr lang="en-US" altLang="zh-CN" sz="1200" baseline="-25000">
                      <a:solidFill>
                        <a:schemeClr val="tx1"/>
                      </a:solidFill>
                      <a:uFillTx/>
                    </a:rPr>
                    <a:t>w1</a:t>
                  </a:r>
                  <a:endParaRPr lang="en-US" altLang="zh-CN" sz="1200" baseline="-25000">
                    <a:solidFill>
                      <a:schemeClr val="tx1"/>
                    </a:solidFill>
                    <a:uFillTx/>
                  </a:endParaRPr>
                </a:p>
              </p:txBody>
            </p:sp>
          </p:grpSp>
          <p:grpSp>
            <p:nvGrpSpPr>
              <p:cNvPr id="52" name="组合 51"/>
              <p:cNvGrpSpPr/>
              <p:nvPr>
                <p:custDataLst>
                  <p:tags r:id="rId14"/>
                </p:custDataLst>
              </p:nvPr>
            </p:nvGrpSpPr>
            <p:grpSpPr>
              <a:xfrm rot="0">
                <a:off x="8320" y="3415"/>
                <a:ext cx="1037" cy="1796"/>
                <a:chOff x="13656" y="1884"/>
                <a:chExt cx="1037" cy="1796"/>
              </a:xfrm>
            </p:grpSpPr>
            <p:grpSp>
              <p:nvGrpSpPr>
                <p:cNvPr id="53" name="组合 52"/>
                <p:cNvGrpSpPr/>
                <p:nvPr/>
              </p:nvGrpSpPr>
              <p:grpSpPr>
                <a:xfrm>
                  <a:off x="13758" y="2296"/>
                  <a:ext cx="276" cy="1382"/>
                  <a:chOff x="13970" y="2148"/>
                  <a:chExt cx="276" cy="1382"/>
                </a:xfrm>
              </p:grpSpPr>
              <p:sp>
                <p:nvSpPr>
                  <p:cNvPr id="54" name="Google Shape;1022;p28"/>
                  <p:cNvSpPr/>
                  <p:nvPr>
                    <p:custDataLst>
                      <p:tags r:id="rId15"/>
                    </p:custDataLst>
                  </p:nvPr>
                </p:nvSpPr>
                <p:spPr>
                  <a:xfrm flipH="1">
                    <a:off x="13970" y="2148"/>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5" name="Google Shape;1027;p28"/>
                  <p:cNvSpPr/>
                  <p:nvPr>
                    <p:custDataLst>
                      <p:tags r:id="rId16"/>
                    </p:custDataLst>
                  </p:nvPr>
                </p:nvSpPr>
                <p:spPr>
                  <a:xfrm flipH="1">
                    <a:off x="13970" y="2424"/>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6" name="Google Shape;1032;p28"/>
                  <p:cNvSpPr/>
                  <p:nvPr>
                    <p:custDataLst>
                      <p:tags r:id="rId17"/>
                    </p:custDataLst>
                  </p:nvPr>
                </p:nvSpPr>
                <p:spPr>
                  <a:xfrm flipH="1">
                    <a:off x="13970" y="2700"/>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7" name="Google Shape;1037;p28"/>
                  <p:cNvSpPr/>
                  <p:nvPr>
                    <p:custDataLst>
                      <p:tags r:id="rId18"/>
                    </p:custDataLst>
                  </p:nvPr>
                </p:nvSpPr>
                <p:spPr>
                  <a:xfrm flipH="1">
                    <a:off x="13970" y="2977"/>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8" name="Google Shape;1042;p28"/>
                  <p:cNvSpPr/>
                  <p:nvPr/>
                </p:nvSpPr>
                <p:spPr>
                  <a:xfrm flipH="1">
                    <a:off x="13970" y="3254"/>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59" name="组合 58"/>
                <p:cNvGrpSpPr/>
                <p:nvPr/>
              </p:nvGrpSpPr>
              <p:grpSpPr>
                <a:xfrm>
                  <a:off x="14234" y="2298"/>
                  <a:ext cx="276" cy="1382"/>
                  <a:chOff x="13970" y="2148"/>
                  <a:chExt cx="276" cy="1382"/>
                </a:xfrm>
                <a:solidFill>
                  <a:srgbClr val="AAC8DD"/>
                </a:solidFill>
              </p:grpSpPr>
              <p:sp>
                <p:nvSpPr>
                  <p:cNvPr id="60" name="Google Shape;1022;p28"/>
                  <p:cNvSpPr/>
                  <p:nvPr>
                    <p:custDataLst>
                      <p:tags r:id="rId19"/>
                    </p:custDataLst>
                  </p:nvPr>
                </p:nvSpPr>
                <p:spPr>
                  <a:xfrm flipH="1">
                    <a:off x="13970" y="2148"/>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1" name="Google Shape;1027;p28"/>
                  <p:cNvSpPr/>
                  <p:nvPr>
                    <p:custDataLst>
                      <p:tags r:id="rId20"/>
                    </p:custDataLst>
                  </p:nvPr>
                </p:nvSpPr>
                <p:spPr>
                  <a:xfrm flipH="1">
                    <a:off x="13970" y="2424"/>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2" name="Google Shape;1032;p28"/>
                  <p:cNvSpPr/>
                  <p:nvPr>
                    <p:custDataLst>
                      <p:tags r:id="rId21"/>
                    </p:custDataLst>
                  </p:nvPr>
                </p:nvSpPr>
                <p:spPr>
                  <a:xfrm flipH="1">
                    <a:off x="13970" y="2700"/>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3" name="Google Shape;1037;p28"/>
                  <p:cNvSpPr/>
                  <p:nvPr>
                    <p:custDataLst>
                      <p:tags r:id="rId22"/>
                    </p:custDataLst>
                  </p:nvPr>
                </p:nvSpPr>
                <p:spPr>
                  <a:xfrm flipH="1">
                    <a:off x="13970" y="2977"/>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4" name="Google Shape;1042;p28"/>
                  <p:cNvSpPr/>
                  <p:nvPr/>
                </p:nvSpPr>
                <p:spPr>
                  <a:xfrm flipH="1">
                    <a:off x="13970" y="3254"/>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65" name="文本框 64"/>
                <p:cNvSpPr txBox="1"/>
                <p:nvPr>
                  <p:custDataLst>
                    <p:tags r:id="rId23"/>
                  </p:custDataLst>
                </p:nvPr>
              </p:nvSpPr>
              <p:spPr>
                <a:xfrm>
                  <a:off x="14147" y="1884"/>
                  <a:ext cx="546" cy="434"/>
                </a:xfrm>
                <a:prstGeom prst="rect">
                  <a:avLst/>
                </a:prstGeom>
                <a:noFill/>
              </p:spPr>
              <p:txBody>
                <a:bodyPr wrap="square" rtlCol="0">
                  <a:spAutoFit/>
                </a:bodyPr>
                <a:p>
                  <a:r>
                    <a:rPr lang="en-US" altLang="zh-CN" sz="1200"/>
                    <a:t>j</a:t>
                  </a:r>
                  <a:r>
                    <a:rPr lang="en-US" altLang="zh-CN" sz="1200" baseline="-25000">
                      <a:solidFill>
                        <a:schemeClr val="tx1"/>
                      </a:solidFill>
                      <a:uFillTx/>
                    </a:rPr>
                    <a:t>2</a:t>
                  </a:r>
                  <a:r>
                    <a:rPr lang="en-US" altLang="zh-CN" sz="1200" baseline="30000">
                      <a:solidFill>
                        <a:schemeClr val="tx1"/>
                      </a:solidFill>
                      <a:uFillTx/>
                    </a:rPr>
                    <a:t>v</a:t>
                  </a:r>
                  <a:endParaRPr lang="en-US" altLang="zh-CN" sz="1200" baseline="30000">
                    <a:solidFill>
                      <a:schemeClr val="tx1"/>
                    </a:solidFill>
                    <a:uFillTx/>
                  </a:endParaRPr>
                </a:p>
              </p:txBody>
            </p:sp>
            <p:sp>
              <p:nvSpPr>
                <p:cNvPr id="66" name="文本框 65"/>
                <p:cNvSpPr txBox="1"/>
                <p:nvPr>
                  <p:custDataLst>
                    <p:tags r:id="rId24"/>
                  </p:custDataLst>
                </p:nvPr>
              </p:nvSpPr>
              <p:spPr>
                <a:xfrm>
                  <a:off x="13952" y="2829"/>
                  <a:ext cx="240" cy="434"/>
                </a:xfrm>
                <a:prstGeom prst="rect">
                  <a:avLst/>
                </a:prstGeom>
                <a:noFill/>
              </p:spPr>
              <p:txBody>
                <a:bodyPr wrap="square" rtlCol="0">
                  <a:spAutoFit/>
                </a:bodyPr>
                <a:p>
                  <a:r>
                    <a:rPr lang="en-US" altLang="zh-CN" sz="1200"/>
                    <a:t>*</a:t>
                  </a:r>
                  <a:endParaRPr lang="en-US" altLang="zh-CN" sz="1200"/>
                </a:p>
              </p:txBody>
            </p:sp>
            <p:sp>
              <p:nvSpPr>
                <p:cNvPr id="67" name="文本框 66"/>
                <p:cNvSpPr txBox="1"/>
                <p:nvPr>
                  <p:custDataLst>
                    <p:tags r:id="rId25"/>
                  </p:custDataLst>
                </p:nvPr>
              </p:nvSpPr>
              <p:spPr>
                <a:xfrm>
                  <a:off x="13656" y="1954"/>
                  <a:ext cx="534" cy="332"/>
                </a:xfrm>
                <a:prstGeom prst="rect">
                  <a:avLst/>
                </a:prstGeom>
                <a:noFill/>
              </p:spPr>
              <p:txBody>
                <a:bodyPr wrap="square" rtlCol="0">
                  <a:spAutoFit/>
                </a:bodyPr>
                <a:p>
                  <a:r>
                    <a:rPr lang="en-US" altLang="zh-CN" sz="1200" baseline="-25000">
                      <a:solidFill>
                        <a:schemeClr val="tx1"/>
                      </a:solidFill>
                      <a:uFillTx/>
                    </a:rPr>
                    <a:t>w2</a:t>
                  </a:r>
                  <a:endParaRPr lang="en-US" altLang="zh-CN" sz="1200" baseline="-25000">
                    <a:solidFill>
                      <a:schemeClr val="tx1"/>
                    </a:solidFill>
                    <a:uFillTx/>
                  </a:endParaRPr>
                </a:p>
              </p:txBody>
            </p:sp>
          </p:grpSp>
          <p:grpSp>
            <p:nvGrpSpPr>
              <p:cNvPr id="68" name="组合 67"/>
              <p:cNvGrpSpPr/>
              <p:nvPr>
                <p:custDataLst>
                  <p:tags r:id="rId26"/>
                </p:custDataLst>
              </p:nvPr>
            </p:nvGrpSpPr>
            <p:grpSpPr>
              <a:xfrm rot="0">
                <a:off x="9347" y="3412"/>
                <a:ext cx="1037" cy="1796"/>
                <a:chOff x="13656" y="1884"/>
                <a:chExt cx="1037" cy="1796"/>
              </a:xfrm>
            </p:grpSpPr>
            <p:grpSp>
              <p:nvGrpSpPr>
                <p:cNvPr id="69" name="组合 68"/>
                <p:cNvGrpSpPr/>
                <p:nvPr/>
              </p:nvGrpSpPr>
              <p:grpSpPr>
                <a:xfrm>
                  <a:off x="13758" y="2296"/>
                  <a:ext cx="276" cy="1382"/>
                  <a:chOff x="13970" y="2148"/>
                  <a:chExt cx="276" cy="1382"/>
                </a:xfrm>
              </p:grpSpPr>
              <p:sp>
                <p:nvSpPr>
                  <p:cNvPr id="70" name="Google Shape;1022;p28"/>
                  <p:cNvSpPr/>
                  <p:nvPr>
                    <p:custDataLst>
                      <p:tags r:id="rId27"/>
                    </p:custDataLst>
                  </p:nvPr>
                </p:nvSpPr>
                <p:spPr>
                  <a:xfrm flipH="1">
                    <a:off x="13970" y="2148"/>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1" name="Google Shape;1027;p28"/>
                  <p:cNvSpPr/>
                  <p:nvPr>
                    <p:custDataLst>
                      <p:tags r:id="rId28"/>
                    </p:custDataLst>
                  </p:nvPr>
                </p:nvSpPr>
                <p:spPr>
                  <a:xfrm flipH="1">
                    <a:off x="13970" y="2424"/>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2" name="Google Shape;1032;p28"/>
                  <p:cNvSpPr/>
                  <p:nvPr>
                    <p:custDataLst>
                      <p:tags r:id="rId29"/>
                    </p:custDataLst>
                  </p:nvPr>
                </p:nvSpPr>
                <p:spPr>
                  <a:xfrm flipH="1">
                    <a:off x="13970" y="2700"/>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3" name="Google Shape;1037;p28"/>
                  <p:cNvSpPr/>
                  <p:nvPr>
                    <p:custDataLst>
                      <p:tags r:id="rId30"/>
                    </p:custDataLst>
                  </p:nvPr>
                </p:nvSpPr>
                <p:spPr>
                  <a:xfrm flipH="1">
                    <a:off x="13970" y="2977"/>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 name="Google Shape;1042;p28"/>
                  <p:cNvSpPr/>
                  <p:nvPr/>
                </p:nvSpPr>
                <p:spPr>
                  <a:xfrm flipH="1">
                    <a:off x="13970" y="3254"/>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75" name="组合 74"/>
                <p:cNvGrpSpPr/>
                <p:nvPr/>
              </p:nvGrpSpPr>
              <p:grpSpPr>
                <a:xfrm>
                  <a:off x="14234" y="2298"/>
                  <a:ext cx="276" cy="1382"/>
                  <a:chOff x="13970" y="2148"/>
                  <a:chExt cx="276" cy="1382"/>
                </a:xfrm>
                <a:solidFill>
                  <a:srgbClr val="AAC8DD"/>
                </a:solidFill>
              </p:grpSpPr>
              <p:sp>
                <p:nvSpPr>
                  <p:cNvPr id="76" name="Google Shape;1022;p28"/>
                  <p:cNvSpPr/>
                  <p:nvPr>
                    <p:custDataLst>
                      <p:tags r:id="rId31"/>
                    </p:custDataLst>
                  </p:nvPr>
                </p:nvSpPr>
                <p:spPr>
                  <a:xfrm flipH="1">
                    <a:off x="13970" y="2148"/>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7" name="Google Shape;1027;p28"/>
                  <p:cNvSpPr/>
                  <p:nvPr>
                    <p:custDataLst>
                      <p:tags r:id="rId32"/>
                    </p:custDataLst>
                  </p:nvPr>
                </p:nvSpPr>
                <p:spPr>
                  <a:xfrm flipH="1">
                    <a:off x="13970" y="2424"/>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8" name="Google Shape;1032;p28"/>
                  <p:cNvSpPr/>
                  <p:nvPr>
                    <p:custDataLst>
                      <p:tags r:id="rId33"/>
                    </p:custDataLst>
                  </p:nvPr>
                </p:nvSpPr>
                <p:spPr>
                  <a:xfrm flipH="1">
                    <a:off x="13970" y="2700"/>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9" name="Google Shape;1037;p28"/>
                  <p:cNvSpPr/>
                  <p:nvPr>
                    <p:custDataLst>
                      <p:tags r:id="rId34"/>
                    </p:custDataLst>
                  </p:nvPr>
                </p:nvSpPr>
                <p:spPr>
                  <a:xfrm flipH="1">
                    <a:off x="13970" y="2977"/>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0" name="Google Shape;1042;p28"/>
                  <p:cNvSpPr/>
                  <p:nvPr/>
                </p:nvSpPr>
                <p:spPr>
                  <a:xfrm flipH="1">
                    <a:off x="13970" y="3254"/>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81" name="文本框 80"/>
                <p:cNvSpPr txBox="1"/>
                <p:nvPr>
                  <p:custDataLst>
                    <p:tags r:id="rId35"/>
                  </p:custDataLst>
                </p:nvPr>
              </p:nvSpPr>
              <p:spPr>
                <a:xfrm>
                  <a:off x="14147" y="1884"/>
                  <a:ext cx="546" cy="434"/>
                </a:xfrm>
                <a:prstGeom prst="rect">
                  <a:avLst/>
                </a:prstGeom>
                <a:noFill/>
              </p:spPr>
              <p:txBody>
                <a:bodyPr wrap="square" rtlCol="0">
                  <a:spAutoFit/>
                </a:bodyPr>
                <a:p>
                  <a:r>
                    <a:rPr lang="en-US" altLang="zh-CN" sz="1200"/>
                    <a:t>j</a:t>
                  </a:r>
                  <a:r>
                    <a:rPr lang="en-US" altLang="zh-CN" sz="1200" baseline="-25000">
                      <a:solidFill>
                        <a:schemeClr val="tx1"/>
                      </a:solidFill>
                      <a:uFillTx/>
                    </a:rPr>
                    <a:t>3</a:t>
                  </a:r>
                  <a:r>
                    <a:rPr lang="en-US" altLang="zh-CN" sz="1200" baseline="30000">
                      <a:solidFill>
                        <a:schemeClr val="tx1"/>
                      </a:solidFill>
                      <a:uFillTx/>
                    </a:rPr>
                    <a:t>v</a:t>
                  </a:r>
                  <a:endParaRPr lang="en-US" altLang="zh-CN" sz="1200" baseline="30000">
                    <a:solidFill>
                      <a:schemeClr val="tx1"/>
                    </a:solidFill>
                    <a:uFillTx/>
                  </a:endParaRPr>
                </a:p>
              </p:txBody>
            </p:sp>
            <p:sp>
              <p:nvSpPr>
                <p:cNvPr id="82" name="文本框 81"/>
                <p:cNvSpPr txBox="1"/>
                <p:nvPr>
                  <p:custDataLst>
                    <p:tags r:id="rId36"/>
                  </p:custDataLst>
                </p:nvPr>
              </p:nvSpPr>
              <p:spPr>
                <a:xfrm>
                  <a:off x="13952" y="2829"/>
                  <a:ext cx="240" cy="434"/>
                </a:xfrm>
                <a:prstGeom prst="rect">
                  <a:avLst/>
                </a:prstGeom>
                <a:noFill/>
              </p:spPr>
              <p:txBody>
                <a:bodyPr wrap="square" rtlCol="0">
                  <a:spAutoFit/>
                </a:bodyPr>
                <a:p>
                  <a:r>
                    <a:rPr lang="en-US" altLang="zh-CN" sz="1200"/>
                    <a:t>*</a:t>
                  </a:r>
                  <a:endParaRPr lang="en-US" altLang="zh-CN" sz="1200"/>
                </a:p>
              </p:txBody>
            </p:sp>
            <p:sp>
              <p:nvSpPr>
                <p:cNvPr id="83" name="文本框 82"/>
                <p:cNvSpPr txBox="1"/>
                <p:nvPr>
                  <p:custDataLst>
                    <p:tags r:id="rId37"/>
                  </p:custDataLst>
                </p:nvPr>
              </p:nvSpPr>
              <p:spPr>
                <a:xfrm>
                  <a:off x="13656" y="1954"/>
                  <a:ext cx="534" cy="332"/>
                </a:xfrm>
                <a:prstGeom prst="rect">
                  <a:avLst/>
                </a:prstGeom>
                <a:noFill/>
              </p:spPr>
              <p:txBody>
                <a:bodyPr wrap="square" rtlCol="0">
                  <a:spAutoFit/>
                </a:bodyPr>
                <a:p>
                  <a:r>
                    <a:rPr lang="en-US" altLang="zh-CN" sz="1200" baseline="-25000">
                      <a:solidFill>
                        <a:schemeClr val="tx1"/>
                      </a:solidFill>
                      <a:uFillTx/>
                    </a:rPr>
                    <a:t>w3</a:t>
                  </a:r>
                  <a:endParaRPr lang="en-US" altLang="zh-CN" sz="1200" baseline="-25000">
                    <a:solidFill>
                      <a:schemeClr val="tx1"/>
                    </a:solidFill>
                    <a:uFillTx/>
                  </a:endParaRPr>
                </a:p>
              </p:txBody>
            </p:sp>
          </p:grpSp>
          <p:sp>
            <p:nvSpPr>
              <p:cNvPr id="84" name="文本框 83"/>
              <p:cNvSpPr txBox="1"/>
              <p:nvPr>
                <p:custDataLst>
                  <p:tags r:id="rId38"/>
                </p:custDataLst>
              </p:nvPr>
            </p:nvSpPr>
            <p:spPr>
              <a:xfrm>
                <a:off x="8079" y="4304"/>
                <a:ext cx="363" cy="434"/>
              </a:xfrm>
              <a:prstGeom prst="rect">
                <a:avLst/>
              </a:prstGeom>
              <a:noFill/>
            </p:spPr>
            <p:txBody>
              <a:bodyPr wrap="square" rtlCol="0">
                <a:spAutoFit/>
              </a:bodyPr>
              <a:p>
                <a:r>
                  <a:rPr lang="en-US" altLang="zh-CN" sz="1200"/>
                  <a:t>+</a:t>
                </a:r>
                <a:endParaRPr lang="en-US" altLang="zh-CN" sz="1200"/>
              </a:p>
            </p:txBody>
          </p:sp>
          <p:sp>
            <p:nvSpPr>
              <p:cNvPr id="85" name="文本框 84"/>
              <p:cNvSpPr txBox="1"/>
              <p:nvPr>
                <p:custDataLst>
                  <p:tags r:id="rId39"/>
                </p:custDataLst>
              </p:nvPr>
            </p:nvSpPr>
            <p:spPr>
              <a:xfrm>
                <a:off x="9094" y="4304"/>
                <a:ext cx="363" cy="434"/>
              </a:xfrm>
              <a:prstGeom prst="rect">
                <a:avLst/>
              </a:prstGeom>
              <a:noFill/>
            </p:spPr>
            <p:txBody>
              <a:bodyPr wrap="square" rtlCol="0">
                <a:spAutoFit/>
              </a:bodyPr>
              <a:p>
                <a:r>
                  <a:rPr lang="en-US" altLang="zh-CN" sz="1200"/>
                  <a:t>+</a:t>
                </a:r>
                <a:endParaRPr lang="en-US" altLang="zh-CN" sz="1200"/>
              </a:p>
            </p:txBody>
          </p:sp>
          <p:sp>
            <p:nvSpPr>
              <p:cNvPr id="86" name="文本框 85"/>
              <p:cNvSpPr txBox="1"/>
              <p:nvPr>
                <p:custDataLst>
                  <p:tags r:id="rId40"/>
                </p:custDataLst>
              </p:nvPr>
            </p:nvSpPr>
            <p:spPr>
              <a:xfrm>
                <a:off x="6975" y="4299"/>
                <a:ext cx="409" cy="434"/>
              </a:xfrm>
              <a:prstGeom prst="rect">
                <a:avLst/>
              </a:prstGeom>
              <a:noFill/>
            </p:spPr>
            <p:txBody>
              <a:bodyPr wrap="square" rtlCol="0">
                <a:spAutoFit/>
              </a:bodyPr>
              <a:p>
                <a:r>
                  <a:rPr lang="en-US" altLang="zh-CN" sz="1200"/>
                  <a:t>=</a:t>
                </a:r>
                <a:endParaRPr lang="en-US" altLang="zh-CN" sz="1200"/>
              </a:p>
            </p:txBody>
          </p:sp>
          <p:grpSp>
            <p:nvGrpSpPr>
              <p:cNvPr id="92" name="组合 91"/>
              <p:cNvGrpSpPr/>
              <p:nvPr>
                <p:custDataLst>
                  <p:tags r:id="rId41"/>
                </p:custDataLst>
              </p:nvPr>
            </p:nvGrpSpPr>
            <p:grpSpPr>
              <a:xfrm rot="0">
                <a:off x="6744" y="3796"/>
                <a:ext cx="276" cy="1397"/>
                <a:chOff x="12131" y="5355"/>
                <a:chExt cx="276" cy="1382"/>
              </a:xfrm>
              <a:solidFill>
                <a:schemeClr val="accent3">
                  <a:lumMod val="75000"/>
                </a:schemeClr>
              </a:solidFill>
            </p:grpSpPr>
            <p:sp>
              <p:nvSpPr>
                <p:cNvPr id="87" name="Google Shape;1022;p28"/>
                <p:cNvSpPr/>
                <p:nvPr>
                  <p:custDataLst>
                    <p:tags r:id="rId42"/>
                  </p:custDataLst>
                </p:nvPr>
              </p:nvSpPr>
              <p:spPr>
                <a:xfrm flipH="1">
                  <a:off x="12131" y="5355"/>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8" name="Google Shape;1027;p28"/>
                <p:cNvSpPr/>
                <p:nvPr>
                  <p:custDataLst>
                    <p:tags r:id="rId43"/>
                  </p:custDataLst>
                </p:nvPr>
              </p:nvSpPr>
              <p:spPr>
                <a:xfrm flipH="1">
                  <a:off x="12131" y="5631"/>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9" name="Google Shape;1032;p28"/>
                <p:cNvSpPr/>
                <p:nvPr>
                  <p:custDataLst>
                    <p:tags r:id="rId44"/>
                  </p:custDataLst>
                </p:nvPr>
              </p:nvSpPr>
              <p:spPr>
                <a:xfrm flipH="1">
                  <a:off x="12131" y="5907"/>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0" name="Google Shape;1037;p28"/>
                <p:cNvSpPr/>
                <p:nvPr>
                  <p:custDataLst>
                    <p:tags r:id="rId45"/>
                  </p:custDataLst>
                </p:nvPr>
              </p:nvSpPr>
              <p:spPr>
                <a:xfrm flipH="1">
                  <a:off x="12131" y="6184"/>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1" name="Google Shape;1042;p28"/>
                <p:cNvSpPr/>
                <p:nvPr/>
              </p:nvSpPr>
              <p:spPr>
                <a:xfrm flipH="1">
                  <a:off x="12131" y="6461"/>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99" name="文本框 98"/>
              <p:cNvSpPr txBox="1"/>
              <p:nvPr>
                <p:custDataLst>
                  <p:tags r:id="rId46"/>
                </p:custDataLst>
              </p:nvPr>
            </p:nvSpPr>
            <p:spPr>
              <a:xfrm>
                <a:off x="6681" y="3440"/>
                <a:ext cx="484" cy="434"/>
              </a:xfrm>
              <a:prstGeom prst="rect">
                <a:avLst/>
              </a:prstGeom>
              <a:noFill/>
            </p:spPr>
            <p:txBody>
              <a:bodyPr wrap="square" rtlCol="0">
                <a:spAutoFit/>
              </a:bodyPr>
              <a:p>
                <a:r>
                  <a:rPr lang="en-US" altLang="zh-CN" sz="1200"/>
                  <a:t>i</a:t>
                </a:r>
                <a:r>
                  <a:rPr lang="en-US" altLang="zh-CN" sz="1200" baseline="30000">
                    <a:solidFill>
                      <a:schemeClr val="tx1"/>
                    </a:solidFill>
                    <a:uFillTx/>
                  </a:rPr>
                  <a:t>v’</a:t>
                </a:r>
                <a:endParaRPr lang="en-US" altLang="zh-CN" sz="1200" baseline="30000">
                  <a:solidFill>
                    <a:schemeClr val="tx1"/>
                  </a:solidFill>
                  <a:uFillTx/>
                </a:endParaRPr>
              </a:p>
            </p:txBody>
          </p:sp>
          <p:grpSp>
            <p:nvGrpSpPr>
              <p:cNvPr id="101" name="组合 100"/>
              <p:cNvGrpSpPr/>
              <p:nvPr>
                <p:custDataLst>
                  <p:tags r:id="rId47"/>
                </p:custDataLst>
              </p:nvPr>
            </p:nvGrpSpPr>
            <p:grpSpPr>
              <a:xfrm rot="0">
                <a:off x="5431" y="3796"/>
                <a:ext cx="276" cy="1397"/>
                <a:chOff x="12131" y="5355"/>
                <a:chExt cx="276" cy="1382"/>
              </a:xfrm>
              <a:solidFill>
                <a:schemeClr val="accent3">
                  <a:lumMod val="75000"/>
                </a:schemeClr>
              </a:solidFill>
            </p:grpSpPr>
            <p:sp>
              <p:nvSpPr>
                <p:cNvPr id="102" name="Google Shape;1022;p28"/>
                <p:cNvSpPr/>
                <p:nvPr>
                  <p:custDataLst>
                    <p:tags r:id="rId48"/>
                  </p:custDataLst>
                </p:nvPr>
              </p:nvSpPr>
              <p:spPr>
                <a:xfrm flipH="1">
                  <a:off x="12131" y="5355"/>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3" name="Google Shape;1027;p28"/>
                <p:cNvSpPr/>
                <p:nvPr>
                  <p:custDataLst>
                    <p:tags r:id="rId49"/>
                  </p:custDataLst>
                </p:nvPr>
              </p:nvSpPr>
              <p:spPr>
                <a:xfrm flipH="1">
                  <a:off x="12131" y="5631"/>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4" name="Google Shape;1032;p28"/>
                <p:cNvSpPr/>
                <p:nvPr>
                  <p:custDataLst>
                    <p:tags r:id="rId50"/>
                  </p:custDataLst>
                </p:nvPr>
              </p:nvSpPr>
              <p:spPr>
                <a:xfrm flipH="1">
                  <a:off x="12131" y="5907"/>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5" name="Google Shape;1037;p28"/>
                <p:cNvSpPr/>
                <p:nvPr>
                  <p:custDataLst>
                    <p:tags r:id="rId51"/>
                  </p:custDataLst>
                </p:nvPr>
              </p:nvSpPr>
              <p:spPr>
                <a:xfrm flipH="1">
                  <a:off x="12131" y="6184"/>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6" name="Google Shape;1042;p28"/>
                <p:cNvSpPr/>
                <p:nvPr/>
              </p:nvSpPr>
              <p:spPr>
                <a:xfrm flipH="1">
                  <a:off x="12131" y="6461"/>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07" name="文本框 106"/>
              <p:cNvSpPr txBox="1"/>
              <p:nvPr>
                <p:custDataLst>
                  <p:tags r:id="rId52"/>
                </p:custDataLst>
              </p:nvPr>
            </p:nvSpPr>
            <p:spPr>
              <a:xfrm>
                <a:off x="5368" y="3440"/>
                <a:ext cx="484" cy="434"/>
              </a:xfrm>
              <a:prstGeom prst="rect">
                <a:avLst/>
              </a:prstGeom>
              <a:noFill/>
            </p:spPr>
            <p:txBody>
              <a:bodyPr wrap="square" rtlCol="0">
                <a:spAutoFit/>
              </a:bodyPr>
              <a:p>
                <a:r>
                  <a:rPr lang="en-US" altLang="zh-CN" sz="1200"/>
                  <a:t>i</a:t>
                </a:r>
                <a:r>
                  <a:rPr lang="en-US" altLang="zh-CN" sz="1200" baseline="30000">
                    <a:solidFill>
                      <a:schemeClr val="tx1"/>
                    </a:solidFill>
                    <a:uFillTx/>
                  </a:rPr>
                  <a:t>v</a:t>
                </a:r>
                <a:endParaRPr lang="en-US" altLang="zh-CN" sz="1200" baseline="30000">
                  <a:solidFill>
                    <a:schemeClr val="tx1"/>
                  </a:solidFill>
                  <a:uFillTx/>
                </a:endParaRPr>
              </a:p>
            </p:txBody>
          </p:sp>
          <p:sp>
            <p:nvSpPr>
              <p:cNvPr id="123" name="文本框 122"/>
              <p:cNvSpPr txBox="1"/>
              <p:nvPr/>
            </p:nvSpPr>
            <p:spPr>
              <a:xfrm>
                <a:off x="5852" y="4164"/>
                <a:ext cx="773" cy="434"/>
              </a:xfrm>
              <a:prstGeom prst="rect">
                <a:avLst/>
              </a:prstGeom>
              <a:noFill/>
            </p:spPr>
            <p:txBody>
              <a:bodyPr wrap="square" rtlCol="0">
                <a:spAutoFit/>
              </a:bodyPr>
              <a:p>
                <a:r>
                  <a:rPr lang="en-US" altLang="zh-CN" sz="1200" b="1"/>
                  <a:t>L</a:t>
                </a:r>
                <a:r>
                  <a:rPr lang="zh-CN" altLang="en-US" sz="1200" b="1" baseline="30000">
                    <a:solidFill>
                      <a:schemeClr val="tx1"/>
                    </a:solidFill>
                    <a:uFillTx/>
                  </a:rPr>
                  <a:t>重构</a:t>
                </a:r>
                <a:endParaRPr lang="zh-CN" altLang="en-US" sz="1200" b="1" baseline="30000">
                  <a:solidFill>
                    <a:schemeClr val="tx1"/>
                  </a:solidFill>
                  <a:uFillTx/>
                </a:endParaRPr>
              </a:p>
            </p:txBody>
          </p:sp>
          <p:cxnSp>
            <p:nvCxnSpPr>
              <p:cNvPr id="125" name="直接箭头连接符 124"/>
              <p:cNvCxnSpPr>
                <a:stCxn id="104" idx="1"/>
                <a:endCxn id="89" idx="3"/>
              </p:cNvCxnSpPr>
              <p:nvPr/>
            </p:nvCxnSpPr>
            <p:spPr>
              <a:xfrm>
                <a:off x="5707" y="4493"/>
                <a:ext cx="1037" cy="0"/>
              </a:xfrm>
              <a:prstGeom prst="straightConnector1">
                <a:avLst/>
              </a:prstGeom>
              <a:ln w="31750" cap="rnd">
                <a:solidFill>
                  <a:schemeClr val="accent1"/>
                </a:solidFill>
                <a:prstDash val="sysDot"/>
                <a:round/>
                <a:headEnd type="arrow" w="med" len="med"/>
                <a:tailEnd type="arrow" w="med" len="med"/>
              </a:ln>
            </p:spPr>
            <p:style>
              <a:lnRef idx="0">
                <a:srgbClr val="FFFFFF"/>
              </a:lnRef>
              <a:fillRef idx="0">
                <a:srgbClr val="FFFFFF"/>
              </a:fillRef>
              <a:effectRef idx="0">
                <a:srgbClr val="FFFFFF"/>
              </a:effectRef>
              <a:fontRef idx="minor">
                <a:schemeClr val="tx1"/>
              </a:fontRef>
            </p:style>
          </p:cxnSp>
          <p:cxnSp>
            <p:nvCxnSpPr>
              <p:cNvPr id="228" name="直接箭头连接符 227"/>
              <p:cNvCxnSpPr>
                <a:endCxn id="172" idx="0"/>
              </p:cNvCxnSpPr>
              <p:nvPr/>
            </p:nvCxnSpPr>
            <p:spPr>
              <a:xfrm flipH="1">
                <a:off x="7544" y="5208"/>
                <a:ext cx="1" cy="571"/>
              </a:xfrm>
              <a:prstGeom prst="straightConnector1">
                <a:avLst/>
              </a:prstGeom>
              <a:ln w="12700" cap="flat" cmpd="sng" algn="ctr">
                <a:solidFill>
                  <a:srgbClr val="ACD78E"/>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229" name="直接箭头连接符 228"/>
              <p:cNvCxnSpPr>
                <a:endCxn id="188" idx="0"/>
              </p:cNvCxnSpPr>
              <p:nvPr/>
            </p:nvCxnSpPr>
            <p:spPr>
              <a:xfrm>
                <a:off x="8560" y="5209"/>
                <a:ext cx="0" cy="571"/>
              </a:xfrm>
              <a:prstGeom prst="straightConnector1">
                <a:avLst/>
              </a:prstGeom>
              <a:ln w="12700" cap="flat" cmpd="sng" algn="ctr">
                <a:solidFill>
                  <a:srgbClr val="ACD78E"/>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230" name="直接箭头连接符 229"/>
              <p:cNvCxnSpPr>
                <a:endCxn id="204" idx="0"/>
              </p:cNvCxnSpPr>
              <p:nvPr/>
            </p:nvCxnSpPr>
            <p:spPr>
              <a:xfrm>
                <a:off x="9587" y="5206"/>
                <a:ext cx="0" cy="571"/>
              </a:xfrm>
              <a:prstGeom prst="straightConnector1">
                <a:avLst/>
              </a:prstGeom>
              <a:ln w="12700" cap="flat" cmpd="sng" algn="ctr">
                <a:solidFill>
                  <a:srgbClr val="ACD78E"/>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grpSp>
            <p:nvGrpSpPr>
              <p:cNvPr id="170" name="组合 169"/>
              <p:cNvGrpSpPr/>
              <p:nvPr>
                <p:custDataLst>
                  <p:tags r:id="rId53"/>
                </p:custDataLst>
              </p:nvPr>
            </p:nvGrpSpPr>
            <p:grpSpPr>
              <a:xfrm rot="0">
                <a:off x="7136" y="5367"/>
                <a:ext cx="1205" cy="1796"/>
                <a:chOff x="13488" y="1884"/>
                <a:chExt cx="1205" cy="1796"/>
              </a:xfrm>
            </p:grpSpPr>
            <p:grpSp>
              <p:nvGrpSpPr>
                <p:cNvPr id="171" name="组合 170"/>
                <p:cNvGrpSpPr/>
                <p:nvPr/>
              </p:nvGrpSpPr>
              <p:grpSpPr>
                <a:xfrm>
                  <a:off x="13758" y="2296"/>
                  <a:ext cx="276" cy="1382"/>
                  <a:chOff x="13970" y="2148"/>
                  <a:chExt cx="276" cy="1382"/>
                </a:xfrm>
              </p:grpSpPr>
              <p:sp>
                <p:nvSpPr>
                  <p:cNvPr id="172" name="Google Shape;1022;p28"/>
                  <p:cNvSpPr/>
                  <p:nvPr>
                    <p:custDataLst>
                      <p:tags r:id="rId54"/>
                    </p:custDataLst>
                  </p:nvPr>
                </p:nvSpPr>
                <p:spPr>
                  <a:xfrm flipH="1">
                    <a:off x="13970" y="2148"/>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3" name="Google Shape;1027;p28"/>
                  <p:cNvSpPr/>
                  <p:nvPr>
                    <p:custDataLst>
                      <p:tags r:id="rId55"/>
                    </p:custDataLst>
                  </p:nvPr>
                </p:nvSpPr>
                <p:spPr>
                  <a:xfrm flipH="1">
                    <a:off x="13970" y="2424"/>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4" name="Google Shape;1032;p28"/>
                  <p:cNvSpPr/>
                  <p:nvPr>
                    <p:custDataLst>
                      <p:tags r:id="rId56"/>
                    </p:custDataLst>
                  </p:nvPr>
                </p:nvSpPr>
                <p:spPr>
                  <a:xfrm flipH="1">
                    <a:off x="13970" y="2700"/>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5" name="Google Shape;1037;p28"/>
                  <p:cNvSpPr/>
                  <p:nvPr>
                    <p:custDataLst>
                      <p:tags r:id="rId57"/>
                    </p:custDataLst>
                  </p:nvPr>
                </p:nvSpPr>
                <p:spPr>
                  <a:xfrm flipH="1">
                    <a:off x="13970" y="2977"/>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6" name="Google Shape;1042;p28"/>
                  <p:cNvSpPr/>
                  <p:nvPr/>
                </p:nvSpPr>
                <p:spPr>
                  <a:xfrm flipH="1">
                    <a:off x="13970" y="3254"/>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77" name="组合 176"/>
                <p:cNvGrpSpPr/>
                <p:nvPr/>
              </p:nvGrpSpPr>
              <p:grpSpPr>
                <a:xfrm>
                  <a:off x="14234" y="2298"/>
                  <a:ext cx="276" cy="1382"/>
                  <a:chOff x="13970" y="2148"/>
                  <a:chExt cx="276" cy="1382"/>
                </a:xfrm>
                <a:solidFill>
                  <a:srgbClr val="AAC8DD"/>
                </a:solidFill>
              </p:grpSpPr>
              <p:sp>
                <p:nvSpPr>
                  <p:cNvPr id="178" name="Google Shape;1022;p28"/>
                  <p:cNvSpPr/>
                  <p:nvPr>
                    <p:custDataLst>
                      <p:tags r:id="rId58"/>
                    </p:custDataLst>
                  </p:nvPr>
                </p:nvSpPr>
                <p:spPr>
                  <a:xfrm flipH="1">
                    <a:off x="13970" y="2148"/>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9" name="Google Shape;1027;p28"/>
                  <p:cNvSpPr/>
                  <p:nvPr>
                    <p:custDataLst>
                      <p:tags r:id="rId59"/>
                    </p:custDataLst>
                  </p:nvPr>
                </p:nvSpPr>
                <p:spPr>
                  <a:xfrm flipH="1">
                    <a:off x="13970" y="2424"/>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0" name="Google Shape;1032;p28"/>
                  <p:cNvSpPr/>
                  <p:nvPr>
                    <p:custDataLst>
                      <p:tags r:id="rId60"/>
                    </p:custDataLst>
                  </p:nvPr>
                </p:nvSpPr>
                <p:spPr>
                  <a:xfrm flipH="1">
                    <a:off x="13970" y="2700"/>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1" name="Google Shape;1037;p28"/>
                  <p:cNvSpPr/>
                  <p:nvPr>
                    <p:custDataLst>
                      <p:tags r:id="rId61"/>
                    </p:custDataLst>
                  </p:nvPr>
                </p:nvSpPr>
                <p:spPr>
                  <a:xfrm flipH="1">
                    <a:off x="13970" y="2977"/>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2" name="Google Shape;1042;p28"/>
                  <p:cNvSpPr/>
                  <p:nvPr/>
                </p:nvSpPr>
                <p:spPr>
                  <a:xfrm flipH="1">
                    <a:off x="13970" y="3254"/>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83" name="文本框 182"/>
                <p:cNvSpPr txBox="1"/>
                <p:nvPr>
                  <p:custDataLst>
                    <p:tags r:id="rId62"/>
                  </p:custDataLst>
                </p:nvPr>
              </p:nvSpPr>
              <p:spPr>
                <a:xfrm>
                  <a:off x="14147" y="1884"/>
                  <a:ext cx="546" cy="434"/>
                </a:xfrm>
                <a:prstGeom prst="rect">
                  <a:avLst/>
                </a:prstGeom>
                <a:noFill/>
              </p:spPr>
              <p:txBody>
                <a:bodyPr wrap="square" rtlCol="0">
                  <a:spAutoFit/>
                </a:bodyPr>
                <a:p>
                  <a:r>
                    <a:rPr lang="en-US" altLang="zh-CN" sz="1200"/>
                    <a:t>j</a:t>
                  </a:r>
                  <a:r>
                    <a:rPr lang="en-US" altLang="zh-CN" sz="1200" baseline="-25000">
                      <a:solidFill>
                        <a:schemeClr val="tx1"/>
                      </a:solidFill>
                      <a:uFillTx/>
                    </a:rPr>
                    <a:t>5</a:t>
                  </a:r>
                  <a:r>
                    <a:rPr lang="en-US" altLang="zh-CN" sz="1200" baseline="30000">
                      <a:solidFill>
                        <a:schemeClr val="tx1"/>
                      </a:solidFill>
                      <a:uFillTx/>
                    </a:rPr>
                    <a:t>v</a:t>
                  </a:r>
                  <a:endParaRPr lang="en-US" altLang="zh-CN" sz="1200" baseline="30000">
                    <a:solidFill>
                      <a:schemeClr val="tx1"/>
                    </a:solidFill>
                    <a:uFillTx/>
                  </a:endParaRPr>
                </a:p>
              </p:txBody>
            </p:sp>
            <p:sp>
              <p:nvSpPr>
                <p:cNvPr id="184" name="文本框 183"/>
                <p:cNvSpPr txBox="1"/>
                <p:nvPr>
                  <p:custDataLst>
                    <p:tags r:id="rId63"/>
                  </p:custDataLst>
                </p:nvPr>
              </p:nvSpPr>
              <p:spPr>
                <a:xfrm>
                  <a:off x="13952" y="2829"/>
                  <a:ext cx="240" cy="434"/>
                </a:xfrm>
                <a:prstGeom prst="rect">
                  <a:avLst/>
                </a:prstGeom>
                <a:noFill/>
              </p:spPr>
              <p:txBody>
                <a:bodyPr wrap="square" rtlCol="0">
                  <a:spAutoFit/>
                </a:bodyPr>
                <a:p>
                  <a:r>
                    <a:rPr lang="en-US" altLang="zh-CN" sz="1200"/>
                    <a:t>*</a:t>
                  </a:r>
                  <a:endParaRPr lang="en-US" altLang="zh-CN" sz="1200"/>
                </a:p>
              </p:txBody>
            </p:sp>
            <p:sp>
              <p:nvSpPr>
                <p:cNvPr id="185" name="文本框 184"/>
                <p:cNvSpPr txBox="1"/>
                <p:nvPr>
                  <p:custDataLst>
                    <p:tags r:id="rId64"/>
                  </p:custDataLst>
                </p:nvPr>
              </p:nvSpPr>
              <p:spPr>
                <a:xfrm>
                  <a:off x="13488" y="2010"/>
                  <a:ext cx="534" cy="332"/>
                </a:xfrm>
                <a:prstGeom prst="rect">
                  <a:avLst/>
                </a:prstGeom>
                <a:noFill/>
              </p:spPr>
              <p:txBody>
                <a:bodyPr wrap="square" rtlCol="0">
                  <a:spAutoFit/>
                </a:bodyPr>
                <a:p>
                  <a:r>
                    <a:rPr lang="en-US" altLang="zh-CN" sz="1200" baseline="-25000">
                      <a:solidFill>
                        <a:schemeClr val="tx1"/>
                      </a:solidFill>
                      <a:uFillTx/>
                    </a:rPr>
                    <a:t>w1</a:t>
                  </a:r>
                  <a:endParaRPr lang="en-US" altLang="zh-CN" sz="1200" baseline="-25000">
                    <a:solidFill>
                      <a:schemeClr val="tx1"/>
                    </a:solidFill>
                    <a:uFillTx/>
                  </a:endParaRPr>
                </a:p>
              </p:txBody>
            </p:sp>
          </p:grpSp>
          <p:grpSp>
            <p:nvGrpSpPr>
              <p:cNvPr id="186" name="组合 185"/>
              <p:cNvGrpSpPr/>
              <p:nvPr>
                <p:custDataLst>
                  <p:tags r:id="rId65"/>
                </p:custDataLst>
              </p:nvPr>
            </p:nvGrpSpPr>
            <p:grpSpPr>
              <a:xfrm rot="0">
                <a:off x="8138" y="5368"/>
                <a:ext cx="1219" cy="1796"/>
                <a:chOff x="13474" y="1884"/>
                <a:chExt cx="1219" cy="1796"/>
              </a:xfrm>
            </p:grpSpPr>
            <p:grpSp>
              <p:nvGrpSpPr>
                <p:cNvPr id="187" name="组合 186"/>
                <p:cNvGrpSpPr/>
                <p:nvPr/>
              </p:nvGrpSpPr>
              <p:grpSpPr>
                <a:xfrm>
                  <a:off x="13758" y="2296"/>
                  <a:ext cx="276" cy="1382"/>
                  <a:chOff x="13970" y="2148"/>
                  <a:chExt cx="276" cy="1382"/>
                </a:xfrm>
              </p:grpSpPr>
              <p:sp>
                <p:nvSpPr>
                  <p:cNvPr id="188" name="Google Shape;1022;p28"/>
                  <p:cNvSpPr/>
                  <p:nvPr>
                    <p:custDataLst>
                      <p:tags r:id="rId66"/>
                    </p:custDataLst>
                  </p:nvPr>
                </p:nvSpPr>
                <p:spPr>
                  <a:xfrm flipH="1">
                    <a:off x="13970" y="2148"/>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9" name="Google Shape;1027;p28"/>
                  <p:cNvSpPr/>
                  <p:nvPr>
                    <p:custDataLst>
                      <p:tags r:id="rId67"/>
                    </p:custDataLst>
                  </p:nvPr>
                </p:nvSpPr>
                <p:spPr>
                  <a:xfrm flipH="1">
                    <a:off x="13970" y="2424"/>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0" name="Google Shape;1032;p28"/>
                  <p:cNvSpPr/>
                  <p:nvPr>
                    <p:custDataLst>
                      <p:tags r:id="rId68"/>
                    </p:custDataLst>
                  </p:nvPr>
                </p:nvSpPr>
                <p:spPr>
                  <a:xfrm flipH="1">
                    <a:off x="13970" y="2700"/>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1" name="Google Shape;1037;p28"/>
                  <p:cNvSpPr/>
                  <p:nvPr>
                    <p:custDataLst>
                      <p:tags r:id="rId69"/>
                    </p:custDataLst>
                  </p:nvPr>
                </p:nvSpPr>
                <p:spPr>
                  <a:xfrm flipH="1">
                    <a:off x="13970" y="2977"/>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2" name="Google Shape;1042;p28"/>
                  <p:cNvSpPr/>
                  <p:nvPr/>
                </p:nvSpPr>
                <p:spPr>
                  <a:xfrm flipH="1">
                    <a:off x="13970" y="3254"/>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93" name="组合 192"/>
                <p:cNvGrpSpPr/>
                <p:nvPr/>
              </p:nvGrpSpPr>
              <p:grpSpPr>
                <a:xfrm>
                  <a:off x="14234" y="2298"/>
                  <a:ext cx="276" cy="1382"/>
                  <a:chOff x="13970" y="2148"/>
                  <a:chExt cx="276" cy="1382"/>
                </a:xfrm>
                <a:solidFill>
                  <a:srgbClr val="AAC8DD"/>
                </a:solidFill>
              </p:grpSpPr>
              <p:sp>
                <p:nvSpPr>
                  <p:cNvPr id="194" name="Google Shape;1022;p28"/>
                  <p:cNvSpPr/>
                  <p:nvPr>
                    <p:custDataLst>
                      <p:tags r:id="rId70"/>
                    </p:custDataLst>
                  </p:nvPr>
                </p:nvSpPr>
                <p:spPr>
                  <a:xfrm flipH="1">
                    <a:off x="13970" y="2148"/>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5" name="Google Shape;1027;p28"/>
                  <p:cNvSpPr/>
                  <p:nvPr>
                    <p:custDataLst>
                      <p:tags r:id="rId71"/>
                    </p:custDataLst>
                  </p:nvPr>
                </p:nvSpPr>
                <p:spPr>
                  <a:xfrm flipH="1">
                    <a:off x="13970" y="2424"/>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6" name="Google Shape;1032;p28"/>
                  <p:cNvSpPr/>
                  <p:nvPr>
                    <p:custDataLst>
                      <p:tags r:id="rId72"/>
                    </p:custDataLst>
                  </p:nvPr>
                </p:nvSpPr>
                <p:spPr>
                  <a:xfrm flipH="1">
                    <a:off x="13970" y="2700"/>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7" name="Google Shape;1037;p28"/>
                  <p:cNvSpPr/>
                  <p:nvPr>
                    <p:custDataLst>
                      <p:tags r:id="rId73"/>
                    </p:custDataLst>
                  </p:nvPr>
                </p:nvSpPr>
                <p:spPr>
                  <a:xfrm flipH="1">
                    <a:off x="13970" y="2977"/>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8" name="Google Shape;1042;p28"/>
                  <p:cNvSpPr/>
                  <p:nvPr/>
                </p:nvSpPr>
                <p:spPr>
                  <a:xfrm flipH="1">
                    <a:off x="13970" y="3254"/>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199" name="文本框 198"/>
                <p:cNvSpPr txBox="1"/>
                <p:nvPr>
                  <p:custDataLst>
                    <p:tags r:id="rId74"/>
                  </p:custDataLst>
                </p:nvPr>
              </p:nvSpPr>
              <p:spPr>
                <a:xfrm>
                  <a:off x="14147" y="1884"/>
                  <a:ext cx="546" cy="434"/>
                </a:xfrm>
                <a:prstGeom prst="rect">
                  <a:avLst/>
                </a:prstGeom>
                <a:noFill/>
              </p:spPr>
              <p:txBody>
                <a:bodyPr wrap="square" rtlCol="0">
                  <a:spAutoFit/>
                </a:bodyPr>
                <a:p>
                  <a:r>
                    <a:rPr lang="en-US" altLang="zh-CN" sz="1200"/>
                    <a:t>j</a:t>
                  </a:r>
                  <a:r>
                    <a:rPr lang="en-US" altLang="zh-CN" sz="1200" baseline="-25000">
                      <a:solidFill>
                        <a:schemeClr val="tx1"/>
                      </a:solidFill>
                      <a:uFillTx/>
                    </a:rPr>
                    <a:t>7</a:t>
                  </a:r>
                  <a:r>
                    <a:rPr lang="en-US" altLang="zh-CN" sz="1200" baseline="30000">
                      <a:solidFill>
                        <a:schemeClr val="tx1"/>
                      </a:solidFill>
                      <a:uFillTx/>
                    </a:rPr>
                    <a:t>v</a:t>
                  </a:r>
                  <a:endParaRPr lang="en-US" altLang="zh-CN" sz="1200" baseline="30000">
                    <a:solidFill>
                      <a:schemeClr val="tx1"/>
                    </a:solidFill>
                    <a:uFillTx/>
                  </a:endParaRPr>
                </a:p>
              </p:txBody>
            </p:sp>
            <p:sp>
              <p:nvSpPr>
                <p:cNvPr id="200" name="文本框 199"/>
                <p:cNvSpPr txBox="1"/>
                <p:nvPr>
                  <p:custDataLst>
                    <p:tags r:id="rId75"/>
                  </p:custDataLst>
                </p:nvPr>
              </p:nvSpPr>
              <p:spPr>
                <a:xfrm>
                  <a:off x="13952" y="2829"/>
                  <a:ext cx="240" cy="434"/>
                </a:xfrm>
                <a:prstGeom prst="rect">
                  <a:avLst/>
                </a:prstGeom>
                <a:noFill/>
              </p:spPr>
              <p:txBody>
                <a:bodyPr wrap="square" rtlCol="0">
                  <a:spAutoFit/>
                </a:bodyPr>
                <a:p>
                  <a:r>
                    <a:rPr lang="en-US" altLang="zh-CN" sz="1200"/>
                    <a:t>*</a:t>
                  </a:r>
                  <a:endParaRPr lang="en-US" altLang="zh-CN" sz="1200"/>
                </a:p>
              </p:txBody>
            </p:sp>
            <p:sp>
              <p:nvSpPr>
                <p:cNvPr id="201" name="文本框 200"/>
                <p:cNvSpPr txBox="1"/>
                <p:nvPr>
                  <p:custDataLst>
                    <p:tags r:id="rId76"/>
                  </p:custDataLst>
                </p:nvPr>
              </p:nvSpPr>
              <p:spPr>
                <a:xfrm>
                  <a:off x="13474" y="2010"/>
                  <a:ext cx="534" cy="332"/>
                </a:xfrm>
                <a:prstGeom prst="rect">
                  <a:avLst/>
                </a:prstGeom>
                <a:noFill/>
              </p:spPr>
              <p:txBody>
                <a:bodyPr wrap="square" rtlCol="0">
                  <a:spAutoFit/>
                </a:bodyPr>
                <a:p>
                  <a:r>
                    <a:rPr lang="en-US" altLang="zh-CN" sz="1200" baseline="-25000">
                      <a:solidFill>
                        <a:schemeClr val="tx1"/>
                      </a:solidFill>
                      <a:uFillTx/>
                    </a:rPr>
                    <a:t>w2</a:t>
                  </a:r>
                  <a:endParaRPr lang="en-US" altLang="zh-CN" sz="1200" baseline="-25000">
                    <a:solidFill>
                      <a:schemeClr val="tx1"/>
                    </a:solidFill>
                    <a:uFillTx/>
                  </a:endParaRPr>
                </a:p>
              </p:txBody>
            </p:sp>
          </p:grpSp>
          <p:grpSp>
            <p:nvGrpSpPr>
              <p:cNvPr id="202" name="组合 201"/>
              <p:cNvGrpSpPr/>
              <p:nvPr>
                <p:custDataLst>
                  <p:tags r:id="rId77"/>
                </p:custDataLst>
              </p:nvPr>
            </p:nvGrpSpPr>
            <p:grpSpPr>
              <a:xfrm rot="0">
                <a:off x="9179" y="5365"/>
                <a:ext cx="1205" cy="1796"/>
                <a:chOff x="13488" y="1884"/>
                <a:chExt cx="1205" cy="1796"/>
              </a:xfrm>
            </p:grpSpPr>
            <p:grpSp>
              <p:nvGrpSpPr>
                <p:cNvPr id="203" name="组合 202"/>
                <p:cNvGrpSpPr/>
                <p:nvPr/>
              </p:nvGrpSpPr>
              <p:grpSpPr>
                <a:xfrm>
                  <a:off x="13758" y="2296"/>
                  <a:ext cx="276" cy="1382"/>
                  <a:chOff x="13970" y="2148"/>
                  <a:chExt cx="276" cy="1382"/>
                </a:xfrm>
              </p:grpSpPr>
              <p:sp>
                <p:nvSpPr>
                  <p:cNvPr id="204" name="Google Shape;1022;p28"/>
                  <p:cNvSpPr/>
                  <p:nvPr>
                    <p:custDataLst>
                      <p:tags r:id="rId78"/>
                    </p:custDataLst>
                  </p:nvPr>
                </p:nvSpPr>
                <p:spPr>
                  <a:xfrm flipH="1">
                    <a:off x="13970" y="2148"/>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5" name="Google Shape;1027;p28"/>
                  <p:cNvSpPr/>
                  <p:nvPr>
                    <p:custDataLst>
                      <p:tags r:id="rId79"/>
                    </p:custDataLst>
                  </p:nvPr>
                </p:nvSpPr>
                <p:spPr>
                  <a:xfrm flipH="1">
                    <a:off x="13970" y="2424"/>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6" name="Google Shape;1032;p28"/>
                  <p:cNvSpPr/>
                  <p:nvPr>
                    <p:custDataLst>
                      <p:tags r:id="rId80"/>
                    </p:custDataLst>
                  </p:nvPr>
                </p:nvSpPr>
                <p:spPr>
                  <a:xfrm flipH="1">
                    <a:off x="13970" y="2700"/>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7" name="Google Shape;1037;p28"/>
                  <p:cNvSpPr/>
                  <p:nvPr>
                    <p:custDataLst>
                      <p:tags r:id="rId81"/>
                    </p:custDataLst>
                  </p:nvPr>
                </p:nvSpPr>
                <p:spPr>
                  <a:xfrm flipH="1">
                    <a:off x="13970" y="2977"/>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08" name="Google Shape;1042;p28"/>
                  <p:cNvSpPr/>
                  <p:nvPr/>
                </p:nvSpPr>
                <p:spPr>
                  <a:xfrm flipH="1">
                    <a:off x="13970" y="3254"/>
                    <a:ext cx="276" cy="276"/>
                  </a:xfrm>
                  <a:prstGeom prst="rect">
                    <a:avLst/>
                  </a:prstGeom>
                  <a:solidFill>
                    <a:schemeClr val="accent4">
                      <a:lumMod val="60000"/>
                      <a:lumOff val="4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09" name="组合 208"/>
                <p:cNvGrpSpPr/>
                <p:nvPr/>
              </p:nvGrpSpPr>
              <p:grpSpPr>
                <a:xfrm>
                  <a:off x="14234" y="2298"/>
                  <a:ext cx="276" cy="1382"/>
                  <a:chOff x="13970" y="2148"/>
                  <a:chExt cx="276" cy="1382"/>
                </a:xfrm>
                <a:solidFill>
                  <a:srgbClr val="AAC8DD"/>
                </a:solidFill>
              </p:grpSpPr>
              <p:sp>
                <p:nvSpPr>
                  <p:cNvPr id="210" name="Google Shape;1022;p28"/>
                  <p:cNvSpPr/>
                  <p:nvPr>
                    <p:custDataLst>
                      <p:tags r:id="rId82"/>
                    </p:custDataLst>
                  </p:nvPr>
                </p:nvSpPr>
                <p:spPr>
                  <a:xfrm flipH="1">
                    <a:off x="13970" y="2148"/>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1" name="Google Shape;1027;p28"/>
                  <p:cNvSpPr/>
                  <p:nvPr>
                    <p:custDataLst>
                      <p:tags r:id="rId83"/>
                    </p:custDataLst>
                  </p:nvPr>
                </p:nvSpPr>
                <p:spPr>
                  <a:xfrm flipH="1">
                    <a:off x="13970" y="2424"/>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2" name="Google Shape;1032;p28"/>
                  <p:cNvSpPr/>
                  <p:nvPr>
                    <p:custDataLst>
                      <p:tags r:id="rId84"/>
                    </p:custDataLst>
                  </p:nvPr>
                </p:nvSpPr>
                <p:spPr>
                  <a:xfrm flipH="1">
                    <a:off x="13970" y="2700"/>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3" name="Google Shape;1037;p28"/>
                  <p:cNvSpPr/>
                  <p:nvPr>
                    <p:custDataLst>
                      <p:tags r:id="rId85"/>
                    </p:custDataLst>
                  </p:nvPr>
                </p:nvSpPr>
                <p:spPr>
                  <a:xfrm flipH="1">
                    <a:off x="13970" y="2977"/>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14" name="Google Shape;1042;p28"/>
                  <p:cNvSpPr/>
                  <p:nvPr/>
                </p:nvSpPr>
                <p:spPr>
                  <a:xfrm flipH="1">
                    <a:off x="13970" y="3254"/>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215" name="文本框 214"/>
                <p:cNvSpPr txBox="1"/>
                <p:nvPr>
                  <p:custDataLst>
                    <p:tags r:id="rId86"/>
                  </p:custDataLst>
                </p:nvPr>
              </p:nvSpPr>
              <p:spPr>
                <a:xfrm>
                  <a:off x="14147" y="1884"/>
                  <a:ext cx="546" cy="434"/>
                </a:xfrm>
                <a:prstGeom prst="rect">
                  <a:avLst/>
                </a:prstGeom>
                <a:noFill/>
              </p:spPr>
              <p:txBody>
                <a:bodyPr wrap="square" rtlCol="0">
                  <a:spAutoFit/>
                </a:bodyPr>
                <a:p>
                  <a:r>
                    <a:rPr lang="en-US" altLang="zh-CN" sz="1200"/>
                    <a:t>j</a:t>
                  </a:r>
                  <a:r>
                    <a:rPr lang="en-US" altLang="zh-CN" sz="1200" baseline="-25000">
                      <a:solidFill>
                        <a:schemeClr val="tx1"/>
                      </a:solidFill>
                      <a:uFillTx/>
                    </a:rPr>
                    <a:t>1</a:t>
                  </a:r>
                  <a:r>
                    <a:rPr lang="en-US" altLang="zh-CN" sz="1200" baseline="30000">
                      <a:solidFill>
                        <a:schemeClr val="tx1"/>
                      </a:solidFill>
                      <a:uFillTx/>
                    </a:rPr>
                    <a:t>v</a:t>
                  </a:r>
                  <a:endParaRPr lang="en-US" altLang="zh-CN" sz="1200" baseline="30000">
                    <a:solidFill>
                      <a:schemeClr val="tx1"/>
                    </a:solidFill>
                    <a:uFillTx/>
                  </a:endParaRPr>
                </a:p>
              </p:txBody>
            </p:sp>
            <p:sp>
              <p:nvSpPr>
                <p:cNvPr id="216" name="文本框 215"/>
                <p:cNvSpPr txBox="1"/>
                <p:nvPr>
                  <p:custDataLst>
                    <p:tags r:id="rId87"/>
                  </p:custDataLst>
                </p:nvPr>
              </p:nvSpPr>
              <p:spPr>
                <a:xfrm>
                  <a:off x="13952" y="2829"/>
                  <a:ext cx="240" cy="434"/>
                </a:xfrm>
                <a:prstGeom prst="rect">
                  <a:avLst/>
                </a:prstGeom>
                <a:noFill/>
              </p:spPr>
              <p:txBody>
                <a:bodyPr wrap="square" rtlCol="0">
                  <a:spAutoFit/>
                </a:bodyPr>
                <a:p>
                  <a:r>
                    <a:rPr lang="en-US" altLang="zh-CN" sz="1200"/>
                    <a:t>*</a:t>
                  </a:r>
                  <a:endParaRPr lang="en-US" altLang="zh-CN" sz="1200"/>
                </a:p>
              </p:txBody>
            </p:sp>
            <p:sp>
              <p:nvSpPr>
                <p:cNvPr id="217" name="文本框 216"/>
                <p:cNvSpPr txBox="1"/>
                <p:nvPr>
                  <p:custDataLst>
                    <p:tags r:id="rId88"/>
                  </p:custDataLst>
                </p:nvPr>
              </p:nvSpPr>
              <p:spPr>
                <a:xfrm>
                  <a:off x="13488" y="2010"/>
                  <a:ext cx="534" cy="332"/>
                </a:xfrm>
                <a:prstGeom prst="rect">
                  <a:avLst/>
                </a:prstGeom>
                <a:noFill/>
              </p:spPr>
              <p:txBody>
                <a:bodyPr wrap="square" rtlCol="0">
                  <a:spAutoFit/>
                </a:bodyPr>
                <a:p>
                  <a:r>
                    <a:rPr lang="en-US" altLang="zh-CN" sz="1200" baseline="-25000">
                      <a:solidFill>
                        <a:schemeClr val="tx1"/>
                      </a:solidFill>
                      <a:uFillTx/>
                    </a:rPr>
                    <a:t>w3</a:t>
                  </a:r>
                  <a:endParaRPr lang="en-US" altLang="zh-CN" sz="1200" baseline="-25000">
                    <a:solidFill>
                      <a:schemeClr val="tx1"/>
                    </a:solidFill>
                    <a:uFillTx/>
                  </a:endParaRPr>
                </a:p>
              </p:txBody>
            </p:sp>
          </p:grpSp>
          <p:sp>
            <p:nvSpPr>
              <p:cNvPr id="218" name="文本框 217"/>
              <p:cNvSpPr txBox="1"/>
              <p:nvPr>
                <p:custDataLst>
                  <p:tags r:id="rId89"/>
                </p:custDataLst>
              </p:nvPr>
            </p:nvSpPr>
            <p:spPr>
              <a:xfrm>
                <a:off x="6949" y="6261"/>
                <a:ext cx="409" cy="434"/>
              </a:xfrm>
              <a:prstGeom prst="rect">
                <a:avLst/>
              </a:prstGeom>
              <a:noFill/>
            </p:spPr>
            <p:txBody>
              <a:bodyPr wrap="square" rtlCol="0">
                <a:spAutoFit/>
              </a:bodyPr>
              <a:p>
                <a:r>
                  <a:rPr lang="en-US" altLang="zh-CN" sz="1200"/>
                  <a:t>=</a:t>
                </a:r>
                <a:endParaRPr lang="en-US" altLang="zh-CN" sz="1200"/>
              </a:p>
            </p:txBody>
          </p:sp>
          <p:grpSp>
            <p:nvGrpSpPr>
              <p:cNvPr id="219" name="组合 218"/>
              <p:cNvGrpSpPr/>
              <p:nvPr>
                <p:custDataLst>
                  <p:tags r:id="rId90"/>
                </p:custDataLst>
              </p:nvPr>
            </p:nvGrpSpPr>
            <p:grpSpPr>
              <a:xfrm rot="0">
                <a:off x="6713" y="5762"/>
                <a:ext cx="276" cy="1397"/>
                <a:chOff x="12131" y="5355"/>
                <a:chExt cx="276" cy="1382"/>
              </a:xfrm>
              <a:solidFill>
                <a:srgbClr val="C81D31"/>
              </a:solidFill>
            </p:grpSpPr>
            <p:sp>
              <p:nvSpPr>
                <p:cNvPr id="220" name="Google Shape;1022;p28"/>
                <p:cNvSpPr/>
                <p:nvPr>
                  <p:custDataLst>
                    <p:tags r:id="rId91"/>
                  </p:custDataLst>
                </p:nvPr>
              </p:nvSpPr>
              <p:spPr>
                <a:xfrm flipH="1">
                  <a:off x="12131" y="5355"/>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1" name="Google Shape;1027;p28"/>
                <p:cNvSpPr/>
                <p:nvPr>
                  <p:custDataLst>
                    <p:tags r:id="rId92"/>
                  </p:custDataLst>
                </p:nvPr>
              </p:nvSpPr>
              <p:spPr>
                <a:xfrm flipH="1">
                  <a:off x="12131" y="5631"/>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2" name="Google Shape;1032;p28"/>
                <p:cNvSpPr/>
                <p:nvPr>
                  <p:custDataLst>
                    <p:tags r:id="rId93"/>
                  </p:custDataLst>
                </p:nvPr>
              </p:nvSpPr>
              <p:spPr>
                <a:xfrm flipH="1">
                  <a:off x="12131" y="5907"/>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3" name="Google Shape;1037;p28"/>
                <p:cNvSpPr/>
                <p:nvPr>
                  <p:custDataLst>
                    <p:tags r:id="rId94"/>
                  </p:custDataLst>
                </p:nvPr>
              </p:nvSpPr>
              <p:spPr>
                <a:xfrm flipH="1">
                  <a:off x="12131" y="6184"/>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4" name="Google Shape;1042;p28"/>
                <p:cNvSpPr/>
                <p:nvPr/>
              </p:nvSpPr>
              <p:spPr>
                <a:xfrm flipH="1">
                  <a:off x="12131" y="6461"/>
                  <a:ext cx="276" cy="276"/>
                </a:xfrm>
                <a:prstGeom prst="rect">
                  <a:avLst/>
                </a:prstGeom>
                <a:grp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225" name="文本框 224"/>
              <p:cNvSpPr txBox="1"/>
              <p:nvPr>
                <p:custDataLst>
                  <p:tags r:id="rId95"/>
                </p:custDataLst>
              </p:nvPr>
            </p:nvSpPr>
            <p:spPr>
              <a:xfrm>
                <a:off x="8058" y="6267"/>
                <a:ext cx="363" cy="434"/>
              </a:xfrm>
              <a:prstGeom prst="rect">
                <a:avLst/>
              </a:prstGeom>
              <a:noFill/>
            </p:spPr>
            <p:txBody>
              <a:bodyPr wrap="square" rtlCol="0">
                <a:spAutoFit/>
              </a:bodyPr>
              <a:p>
                <a:r>
                  <a:rPr lang="en-US" altLang="zh-CN" sz="1200"/>
                  <a:t>+</a:t>
                </a:r>
                <a:endParaRPr lang="en-US" altLang="zh-CN" sz="1200"/>
              </a:p>
            </p:txBody>
          </p:sp>
          <p:sp>
            <p:nvSpPr>
              <p:cNvPr id="226" name="文本框 225"/>
              <p:cNvSpPr txBox="1"/>
              <p:nvPr>
                <p:custDataLst>
                  <p:tags r:id="rId96"/>
                </p:custDataLst>
              </p:nvPr>
            </p:nvSpPr>
            <p:spPr>
              <a:xfrm>
                <a:off x="9078" y="6268"/>
                <a:ext cx="363" cy="434"/>
              </a:xfrm>
              <a:prstGeom prst="rect">
                <a:avLst/>
              </a:prstGeom>
              <a:noFill/>
            </p:spPr>
            <p:txBody>
              <a:bodyPr wrap="square" rtlCol="0">
                <a:spAutoFit/>
              </a:bodyPr>
              <a:p>
                <a:r>
                  <a:rPr lang="en-US" altLang="zh-CN" sz="1200"/>
                  <a:t>+</a:t>
                </a:r>
                <a:endParaRPr lang="en-US" altLang="zh-CN" sz="1200"/>
              </a:p>
            </p:txBody>
          </p:sp>
        </p:grpSp>
        <p:grpSp>
          <p:nvGrpSpPr>
            <p:cNvPr id="342" name="组合 341"/>
            <p:cNvGrpSpPr/>
            <p:nvPr/>
          </p:nvGrpSpPr>
          <p:grpSpPr>
            <a:xfrm>
              <a:off x="7736" y="4939"/>
              <a:ext cx="1235" cy="1171"/>
              <a:chOff x="8213" y="7572"/>
              <a:chExt cx="1235" cy="1171"/>
            </a:xfrm>
          </p:grpSpPr>
          <p:sp>
            <p:nvSpPr>
              <p:cNvPr id="340" name="矩形 339"/>
              <p:cNvSpPr/>
              <p:nvPr/>
            </p:nvSpPr>
            <p:spPr>
              <a:xfrm>
                <a:off x="8297" y="7572"/>
                <a:ext cx="1077" cy="850"/>
              </a:xfrm>
              <a:prstGeom prst="rect">
                <a:avLst/>
              </a:prstGeom>
              <a:solidFill>
                <a:schemeClr val="accent5">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latin typeface="微软雅黑" panose="020B0503020204020204" pitchFamily="34" charset="-122"/>
                    <a:ea typeface="微软雅黑" panose="020B0503020204020204" pitchFamily="34" charset="-122"/>
                  </a:rPr>
                  <a:t>E</a:t>
                </a:r>
                <a:r>
                  <a:rPr lang="en-US" altLang="zh-CN" baseline="30000">
                    <a:solidFill>
                      <a:schemeClr val="tx1"/>
                    </a:solidFill>
                    <a:uFillTx/>
                    <a:latin typeface="微软雅黑" panose="020B0503020204020204" pitchFamily="34" charset="-122"/>
                    <a:ea typeface="微软雅黑" panose="020B0503020204020204" pitchFamily="34" charset="-122"/>
                  </a:rPr>
                  <a:t>(MM)</a:t>
                </a:r>
                <a:endParaRPr lang="en-US" altLang="zh-CN" baseline="30000">
                  <a:solidFill>
                    <a:schemeClr val="tx1"/>
                  </a:solidFill>
                  <a:uFillTx/>
                  <a:latin typeface="微软雅黑" panose="020B0503020204020204" pitchFamily="34" charset="-122"/>
                  <a:ea typeface="微软雅黑" panose="020B0503020204020204" pitchFamily="34" charset="-122"/>
                </a:endParaRPr>
              </a:p>
            </p:txBody>
          </p:sp>
          <p:sp>
            <p:nvSpPr>
              <p:cNvPr id="341" name="文本框 340"/>
              <p:cNvSpPr txBox="1"/>
              <p:nvPr/>
            </p:nvSpPr>
            <p:spPr>
              <a:xfrm>
                <a:off x="8213" y="8357"/>
                <a:ext cx="1235" cy="386"/>
              </a:xfrm>
              <a:prstGeom prst="rect">
                <a:avLst/>
              </a:prstGeom>
              <a:noFill/>
            </p:spPr>
            <p:txBody>
              <a:bodyPr wrap="square" rtlCol="0">
                <a:noAutofit/>
              </a:bodyPr>
              <a:p>
                <a:r>
                  <a:rPr lang="en-US" altLang="zh-CN" sz="1200"/>
                  <a:t>(m+</a:t>
                </a:r>
                <a:r>
                  <a:rPr lang="en-US" altLang="zh-CN" sz="1200">
                    <a:latin typeface="微软雅黑" panose="020B0503020204020204" pitchFamily="34" charset="-122"/>
                    <a:ea typeface="微软雅黑" panose="020B0503020204020204" pitchFamily="34" charset="-122"/>
                  </a:rPr>
                  <a:t>n)*</a:t>
                </a:r>
                <a:r>
                  <a:rPr lang="en-US" altLang="zh-CN" sz="1200">
                    <a:latin typeface="微软雅黑" panose="020B0503020204020204" pitchFamily="34" charset="-122"/>
                    <a:ea typeface="微软雅黑" panose="020B0503020204020204" pitchFamily="34" charset="-122"/>
                  </a:rPr>
                  <a:t>d</a:t>
                </a:r>
                <a:endParaRPr lang="en-US" altLang="zh-CN" sz="1200">
                  <a:latin typeface="微软雅黑" panose="020B0503020204020204" pitchFamily="34" charset="-122"/>
                  <a:ea typeface="微软雅黑" panose="020B0503020204020204" pitchFamily="34" charset="-122"/>
                </a:endParaRPr>
              </a:p>
            </p:txBody>
          </p:sp>
        </p:grpSp>
        <p:sp>
          <p:nvSpPr>
            <p:cNvPr id="346" name="文本框 345"/>
            <p:cNvSpPr txBox="1"/>
            <p:nvPr/>
          </p:nvSpPr>
          <p:spPr>
            <a:xfrm>
              <a:off x="7920" y="3938"/>
              <a:ext cx="530" cy="974"/>
            </a:xfrm>
            <a:prstGeom prst="rect">
              <a:avLst/>
            </a:prstGeom>
          </p:spPr>
          <p:txBody>
            <a:bodyPr vert="eaVert" wrap="square">
              <a:spAutoFit/>
              <a:extLst>
                <a:ext uri="{4A0BC546-FE56-4ADE-93B0-CB8AF2F6F144}">
                  <wpsdc:textFrameExt xmlns:wpsdc="http://www.wps.cn/officeDocument/2022/drawingmlCustomData" type="text"/>
                </a:ext>
              </a:extLst>
            </a:bodyPr>
            <a:p>
              <a:pPr algn="l"/>
              <a:r>
                <a:rPr lang="zh-CN" altLang="en-US" sz="1000">
                  <a:latin typeface="Arial" panose="020B0604020202020204" pitchFamily="34" charset="0"/>
                  <a:ea typeface="微软雅黑" panose="020B0503020204020204" pitchFamily="34" charset="-122"/>
                </a:rPr>
                <a:t>近邻优化</a:t>
              </a:r>
              <a:endParaRPr lang="zh-CN" altLang="en-US" sz="1000">
                <a:latin typeface="Arial" panose="020B0604020202020204" pitchFamily="34" charset="0"/>
                <a:ea typeface="微软雅黑" panose="020B0503020204020204" pitchFamily="34" charset="-122"/>
              </a:endParaRPr>
            </a:p>
          </p:txBody>
        </p:sp>
        <p:pic>
          <p:nvPicPr>
            <p:cNvPr id="29" name="图片 28"/>
            <p:cNvPicPr/>
            <p:nvPr/>
          </p:nvPicPr>
          <p:blipFill>
            <a:blip r:embed="rId97"/>
            <a:stretch>
              <a:fillRect/>
            </a:stretch>
          </p:blipFill>
          <p:spPr>
            <a:xfrm>
              <a:off x="2310" y="5565"/>
              <a:ext cx="850" cy="850"/>
            </a:xfrm>
            <a:prstGeom prst="rect">
              <a:avLst/>
            </a:prstGeom>
          </p:spPr>
        </p:pic>
        <p:sp>
          <p:nvSpPr>
            <p:cNvPr id="30" name="圆角矩形 29"/>
            <p:cNvSpPr/>
            <p:nvPr/>
          </p:nvSpPr>
          <p:spPr>
            <a:xfrm>
              <a:off x="3569" y="4221"/>
              <a:ext cx="1077" cy="1077"/>
            </a:xfrm>
            <a:prstGeom prst="roundRect">
              <a:avLst/>
            </a:prstGeom>
            <a:solidFill>
              <a:schemeClr val="accent6">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ViT</a:t>
              </a:r>
              <a:endParaRPr lang="en-US" altLang="zh-CN">
                <a:solidFill>
                  <a:schemeClr val="tx1"/>
                </a:solidFill>
              </a:endParaRPr>
            </a:p>
          </p:txBody>
        </p:sp>
        <p:sp>
          <p:nvSpPr>
            <p:cNvPr id="31" name="圆角矩形 30"/>
            <p:cNvSpPr/>
            <p:nvPr/>
          </p:nvSpPr>
          <p:spPr>
            <a:xfrm>
              <a:off x="3569" y="5442"/>
              <a:ext cx="1077" cy="1077"/>
            </a:xfrm>
            <a:prstGeom prst="roundRect">
              <a:avLst/>
            </a:prstGeom>
            <a:solidFill>
              <a:schemeClr val="accent6">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Bert</a:t>
              </a:r>
              <a:endParaRPr lang="en-US" altLang="zh-CN">
                <a:solidFill>
                  <a:schemeClr val="tx1"/>
                </a:solidFill>
              </a:endParaRPr>
            </a:p>
          </p:txBody>
        </p:sp>
        <p:cxnSp>
          <p:nvCxnSpPr>
            <p:cNvPr id="33" name="直接箭头连接符 32"/>
            <p:cNvCxnSpPr>
              <a:stCxn id="130" idx="3"/>
              <a:endCxn id="30" idx="1"/>
            </p:cNvCxnSpPr>
            <p:nvPr/>
          </p:nvCxnSpPr>
          <p:spPr>
            <a:xfrm flipV="1">
              <a:off x="3160" y="4760"/>
              <a:ext cx="409" cy="7"/>
            </a:xfrm>
            <a:prstGeom prst="straightConnector1">
              <a:avLst/>
            </a:prstGeom>
            <a:ln w="12700" cap="flat" cmpd="sng" algn="ctr">
              <a:solidFill>
                <a:schemeClr val="accent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34" name="直接箭头连接符 33"/>
            <p:cNvCxnSpPr>
              <a:stCxn id="29" idx="3"/>
              <a:endCxn id="31" idx="1"/>
            </p:cNvCxnSpPr>
            <p:nvPr/>
          </p:nvCxnSpPr>
          <p:spPr>
            <a:xfrm flipV="1">
              <a:off x="3160" y="5981"/>
              <a:ext cx="409" cy="9"/>
            </a:xfrm>
            <a:prstGeom prst="straightConnector1">
              <a:avLst/>
            </a:prstGeom>
            <a:ln w="12700" cap="flat" cmpd="sng" algn="ctr">
              <a:solidFill>
                <a:schemeClr val="accent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98" name="圆角矩形 97"/>
            <p:cNvSpPr/>
            <p:nvPr/>
          </p:nvSpPr>
          <p:spPr>
            <a:xfrm>
              <a:off x="5116" y="4799"/>
              <a:ext cx="2268" cy="1134"/>
            </a:xfrm>
            <a:prstGeom prst="roundRect">
              <a:avLst/>
            </a:prstGeom>
            <a:solidFill>
              <a:schemeClr val="accent6">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MMRS</a:t>
              </a:r>
              <a:endParaRPr lang="en-US" altLang="zh-CN">
                <a:solidFill>
                  <a:schemeClr val="tx1"/>
                </a:solidFill>
              </a:endParaRPr>
            </a:p>
          </p:txBody>
        </p:sp>
        <p:cxnSp>
          <p:nvCxnSpPr>
            <p:cNvPr id="100" name="直接箭头连接符 99"/>
            <p:cNvCxnSpPr/>
            <p:nvPr/>
          </p:nvCxnSpPr>
          <p:spPr>
            <a:xfrm>
              <a:off x="10946" y="3868"/>
              <a:ext cx="668" cy="6"/>
            </a:xfrm>
            <a:prstGeom prst="straightConnector1">
              <a:avLst/>
            </a:prstGeom>
            <a:ln w="31750" cap="rnd">
              <a:solidFill>
                <a:schemeClr val="accent1"/>
              </a:solidFill>
              <a:prstDash val="sysDot"/>
              <a:round/>
              <a:tailEnd type="arrow" w="med" len="med"/>
            </a:ln>
          </p:spPr>
          <p:style>
            <a:lnRef idx="0">
              <a:srgbClr val="FFFFFF"/>
            </a:lnRef>
            <a:fillRef idx="0">
              <a:srgbClr val="FFFFFF"/>
            </a:fillRef>
            <a:effectRef idx="0">
              <a:srgbClr val="FFFFFF"/>
            </a:effectRef>
            <a:fontRef idx="minor">
              <a:schemeClr val="tx1"/>
            </a:fontRef>
          </p:style>
        </p:cxnSp>
        <p:cxnSp>
          <p:nvCxnSpPr>
            <p:cNvPr id="108" name="直接箭头连接符 107"/>
            <p:cNvCxnSpPr/>
            <p:nvPr/>
          </p:nvCxnSpPr>
          <p:spPr>
            <a:xfrm flipH="1" flipV="1">
              <a:off x="10946" y="4580"/>
              <a:ext cx="1950" cy="1260"/>
            </a:xfrm>
            <a:prstGeom prst="straightConnector1">
              <a:avLst/>
            </a:prstGeom>
            <a:ln w="31750" cap="rnd">
              <a:solidFill>
                <a:schemeClr val="accent1"/>
              </a:solidFill>
              <a:prstDash val="sysDot"/>
              <a:round/>
              <a:tailEnd type="arrow" w="med" len="med"/>
            </a:ln>
          </p:spPr>
          <p:style>
            <a:lnRef idx="0">
              <a:srgbClr val="FFFFFF"/>
            </a:lnRef>
            <a:fillRef idx="0">
              <a:srgbClr val="FFFFFF"/>
            </a:fillRef>
            <a:effectRef idx="0">
              <a:srgbClr val="FFFFFF"/>
            </a:effectRef>
            <a:fontRef idx="minor">
              <a:schemeClr val="tx1"/>
            </a:fontRef>
          </p:style>
        </p:cxnSp>
        <p:cxnSp>
          <p:nvCxnSpPr>
            <p:cNvPr id="109" name="肘形连接符 108"/>
            <p:cNvCxnSpPr/>
            <p:nvPr/>
          </p:nvCxnSpPr>
          <p:spPr>
            <a:xfrm>
              <a:off x="8730" y="2482"/>
              <a:ext cx="5521" cy="312"/>
            </a:xfrm>
            <a:prstGeom prst="bentConnector2">
              <a:avLst/>
            </a:prstGeom>
            <a:ln w="12700" cap="flat" cmpd="sng" algn="ctr">
              <a:solidFill>
                <a:schemeClr val="accent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110" name="肘形连接符 109"/>
            <p:cNvCxnSpPr/>
            <p:nvPr/>
          </p:nvCxnSpPr>
          <p:spPr>
            <a:xfrm>
              <a:off x="8730" y="2482"/>
              <a:ext cx="6537" cy="313"/>
            </a:xfrm>
            <a:prstGeom prst="bentConnector2">
              <a:avLst/>
            </a:prstGeom>
            <a:ln w="12700" cap="flat" cmpd="sng" algn="ctr">
              <a:solidFill>
                <a:schemeClr val="accent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112" name="肘形连接符 111"/>
            <p:cNvCxnSpPr/>
            <p:nvPr/>
          </p:nvCxnSpPr>
          <p:spPr>
            <a:xfrm>
              <a:off x="8730" y="2482"/>
              <a:ext cx="7564" cy="310"/>
            </a:xfrm>
            <a:prstGeom prst="bentConnector2">
              <a:avLst/>
            </a:prstGeom>
            <a:ln w="12700" cap="flat" cmpd="sng" algn="ctr">
              <a:solidFill>
                <a:schemeClr val="accent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116" name="肘形连接符 115"/>
            <p:cNvCxnSpPr>
              <a:stCxn id="98" idx="3"/>
            </p:cNvCxnSpPr>
            <p:nvPr/>
          </p:nvCxnSpPr>
          <p:spPr>
            <a:xfrm flipV="1">
              <a:off x="7384" y="5364"/>
              <a:ext cx="436" cy="2"/>
            </a:xfrm>
            <a:prstGeom prst="bentConnector3">
              <a:avLst>
                <a:gd name="adj1" fmla="val 50000"/>
              </a:avLst>
            </a:prstGeom>
            <a:ln w="12700" cap="flat" cmpd="sng" algn="ctr">
              <a:solidFill>
                <a:schemeClr val="accent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118" name="肘形连接符 117"/>
            <p:cNvCxnSpPr/>
            <p:nvPr/>
          </p:nvCxnSpPr>
          <p:spPr>
            <a:xfrm rot="16200000">
              <a:off x="7613" y="4190"/>
              <a:ext cx="1496" cy="3"/>
            </a:xfrm>
            <a:prstGeom prst="bentConnector3">
              <a:avLst>
                <a:gd name="adj1" fmla="val 50033"/>
              </a:avLst>
            </a:prstGeom>
            <a:ln w="31750" cap="rnd">
              <a:solidFill>
                <a:schemeClr val="accent1"/>
              </a:solidFill>
              <a:prstDash val="sysDot"/>
              <a:round/>
              <a:tailEnd type="arrow" w="med" len="med"/>
            </a:ln>
          </p:spPr>
          <p:style>
            <a:lnRef idx="0">
              <a:srgbClr val="FFFFFF"/>
            </a:lnRef>
            <a:fillRef idx="0">
              <a:srgbClr val="FFFFFF"/>
            </a:fillRef>
            <a:effectRef idx="0">
              <a:srgbClr val="FFFFFF"/>
            </a:effectRef>
            <a:fontRef idx="minor">
              <a:schemeClr val="tx1"/>
            </a:fontRef>
          </p:style>
        </p:cxnSp>
        <p:cxnSp>
          <p:nvCxnSpPr>
            <p:cNvPr id="129" name="肘形连接符 128"/>
            <p:cNvCxnSpPr>
              <a:stCxn id="31" idx="3"/>
              <a:endCxn id="98" idx="1"/>
            </p:cNvCxnSpPr>
            <p:nvPr/>
          </p:nvCxnSpPr>
          <p:spPr>
            <a:xfrm flipV="1">
              <a:off x="4646" y="5366"/>
              <a:ext cx="470" cy="615"/>
            </a:xfrm>
            <a:prstGeom prst="bentConnector3">
              <a:avLst>
                <a:gd name="adj1" fmla="val 50000"/>
              </a:avLst>
            </a:prstGeom>
            <a:ln w="12700" cap="flat" cmpd="sng" algn="ctr">
              <a:solidFill>
                <a:schemeClr val="accent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131" name="肘形连接符 130"/>
            <p:cNvCxnSpPr>
              <a:stCxn id="30" idx="0"/>
            </p:cNvCxnSpPr>
            <p:nvPr/>
          </p:nvCxnSpPr>
          <p:spPr>
            <a:xfrm rot="16200000">
              <a:off x="6557" y="1420"/>
              <a:ext cx="353" cy="5250"/>
            </a:xfrm>
            <a:prstGeom prst="bentConnector2">
              <a:avLst/>
            </a:prstGeom>
            <a:ln w="12700" cap="flat" cmpd="sng" algn="ctr">
              <a:solidFill>
                <a:schemeClr val="accent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126" name="肘形连接符 125"/>
            <p:cNvCxnSpPr>
              <a:stCxn id="30" idx="3"/>
              <a:endCxn id="98" idx="1"/>
            </p:cNvCxnSpPr>
            <p:nvPr/>
          </p:nvCxnSpPr>
          <p:spPr>
            <a:xfrm>
              <a:off x="4646" y="4760"/>
              <a:ext cx="470" cy="606"/>
            </a:xfrm>
            <a:prstGeom prst="bentConnector3">
              <a:avLst>
                <a:gd name="adj1" fmla="val 50000"/>
              </a:avLst>
            </a:prstGeom>
            <a:ln w="12700" cap="flat" cmpd="sng" algn="ctr">
              <a:solidFill>
                <a:srgbClr val="C00000"/>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grpSp>
      <p:sp>
        <p:nvSpPr>
          <p:cNvPr id="35" name="文本框 34"/>
          <p:cNvSpPr txBox="1"/>
          <p:nvPr/>
        </p:nvSpPr>
        <p:spPr>
          <a:xfrm>
            <a:off x="5625465" y="14605"/>
            <a:ext cx="6518275" cy="368300"/>
          </a:xfrm>
          <a:prstGeom prst="rect">
            <a:avLst/>
          </a:prstGeom>
          <a:solidFill>
            <a:srgbClr val="EBF0F8"/>
          </a:solidFill>
          <a:effectLst>
            <a:outerShdw blurRad="50800" dist="38100" dir="2700000" algn="tl" rotWithShape="0">
              <a:prstClr val="black">
                <a:alpha val="40000"/>
              </a:prstClr>
            </a:outerShdw>
          </a:effectLst>
        </p:spPr>
        <p:txBody>
          <a:bodyPr wrap="square" rtlCol="0">
            <a:spAutoFit/>
          </a:bodyPr>
          <a:p>
            <a:r>
              <a:rPr lang="zh-CN" altLang="en-US" dirty="0">
                <a:solidFill>
                  <a:srgbClr val="1C50A2"/>
                </a:solidFill>
                <a:latin typeface="微软雅黑" panose="020B0503020204020204" pitchFamily="34" charset="-122"/>
                <a:ea typeface="微软雅黑" panose="020B0503020204020204" pitchFamily="34" charset="-122"/>
                <a:cs typeface="+mn-ea"/>
              </a:rPr>
              <a:t>稀疏性问题 | 多模态推荐 | 模态缺失问题 | 历史工作</a:t>
            </a:r>
            <a:r>
              <a:rPr lang="en-US" altLang="zh-CN" dirty="0">
                <a:solidFill>
                  <a:srgbClr val="1C50A2"/>
                </a:solidFill>
                <a:latin typeface="微软雅黑" panose="020B0503020204020204" pitchFamily="34" charset="-122"/>
                <a:ea typeface="微软雅黑" panose="020B0503020204020204" pitchFamily="34" charset="-122"/>
                <a:cs typeface="+mn-ea"/>
              </a:rPr>
              <a:t> | </a:t>
            </a:r>
            <a:r>
              <a:rPr lang="zh-CN" altLang="en-US" b="1" dirty="0">
                <a:solidFill>
                  <a:srgbClr val="1C50A2"/>
                </a:solidFill>
                <a:latin typeface="微软雅黑" panose="020B0503020204020204" pitchFamily="34" charset="-122"/>
                <a:ea typeface="微软雅黑" panose="020B0503020204020204" pitchFamily="34" charset="-122"/>
                <a:cs typeface="+mn-ea"/>
              </a:rPr>
              <a:t>解决方案</a:t>
            </a:r>
            <a:endParaRPr lang="zh-CN" altLang="en-US" b="1" dirty="0">
              <a:solidFill>
                <a:srgbClr val="1C50A2"/>
              </a:solidFill>
              <a:latin typeface="微软雅黑" panose="020B0503020204020204" pitchFamily="34" charset="-122"/>
              <a:ea typeface="微软雅黑" panose="020B0503020204020204" pitchFamily="34" charset="-122"/>
              <a:cs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etry_91022"/>
          <p:cNvSpPr>
            <a:spLocks noChangeAspect="1"/>
          </p:cNvSpPr>
          <p:nvPr/>
        </p:nvSpPr>
        <p:spPr bwMode="auto">
          <a:xfrm>
            <a:off x="350362" y="30289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rgbClr val="1C50A2"/>
          </a:solidFill>
          <a:ln>
            <a:noFill/>
          </a:ln>
        </p:spPr>
        <p:txBody>
          <a:bodyPr/>
          <a:lstStyle/>
          <a:p>
            <a:endParaRPr lang="zh-CN" altLang="en-US">
              <a:solidFill>
                <a:schemeClr val="accent1"/>
              </a:solidFill>
              <a:cs typeface="+mn-ea"/>
              <a:sym typeface="+mn-lt"/>
            </a:endParaRPr>
          </a:p>
        </p:txBody>
      </p:sp>
      <p:grpSp>
        <p:nvGrpSpPr>
          <p:cNvPr id="2" name="组合 1"/>
          <p:cNvGrpSpPr/>
          <p:nvPr/>
        </p:nvGrpSpPr>
        <p:grpSpPr>
          <a:xfrm>
            <a:off x="3005455" y="2383630"/>
            <a:ext cx="6180719" cy="2091498"/>
            <a:chOff x="5373" y="3400"/>
            <a:chExt cx="9733" cy="3294"/>
          </a:xfrm>
        </p:grpSpPr>
        <p:sp>
          <p:nvSpPr>
            <p:cNvPr id="7" name="iṡľïḑè"/>
            <p:cNvSpPr txBox="1"/>
            <p:nvPr/>
          </p:nvSpPr>
          <p:spPr bwMode="auto">
            <a:xfrm>
              <a:off x="9782" y="3511"/>
              <a:ext cx="5324" cy="3182"/>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lvl="0" indent="-342900">
                <a:lnSpc>
                  <a:spcPct val="150000"/>
                </a:lnSpc>
                <a:buFont typeface="+mj-lt"/>
                <a:buAutoNum type="arabicPeriod"/>
              </a:pPr>
              <a:r>
                <a:rPr lang="zh-CN" altLang="en-US" sz="1800" dirty="0" smtClean="0">
                  <a:solidFill>
                    <a:srgbClr val="1C50A2"/>
                  </a:solidFill>
                  <a:latin typeface="微软雅黑" panose="020B0503020204020204" pitchFamily="34" charset="-122"/>
                  <a:sym typeface="微软雅黑" panose="020B0503020204020204" pitchFamily="34" charset="-122"/>
                </a:rPr>
                <a:t>稀疏性问题</a:t>
              </a:r>
              <a:endParaRPr lang="zh-CN" altLang="en-US" sz="1800" dirty="0">
                <a:solidFill>
                  <a:srgbClr val="1C50A2"/>
                </a:solidFill>
                <a:latin typeface="微软雅黑" panose="020B0503020204020204" pitchFamily="34" charset="-122"/>
                <a:sym typeface="微软雅黑" panose="020B0503020204020204" pitchFamily="34" charset="-122"/>
              </a:endParaRPr>
            </a:p>
            <a:p>
              <a:pPr marL="342900" lvl="0" indent="-342900">
                <a:lnSpc>
                  <a:spcPct val="150000"/>
                </a:lnSpc>
                <a:buFont typeface="+mj-lt"/>
                <a:buAutoNum type="arabicPeriod"/>
              </a:pPr>
              <a:r>
                <a:rPr lang="zh-CN" altLang="en-US" sz="1800" dirty="0">
                  <a:solidFill>
                    <a:srgbClr val="1C50A2"/>
                  </a:solidFill>
                  <a:latin typeface="微软雅黑" panose="020B0503020204020204" pitchFamily="34" charset="-122"/>
                  <a:sym typeface="微软雅黑" panose="020B0503020204020204" pitchFamily="34" charset="-122"/>
                </a:rPr>
                <a:t>多模态推荐系统</a:t>
              </a:r>
              <a:endParaRPr lang="zh-CN" altLang="en-US" sz="1800" dirty="0">
                <a:solidFill>
                  <a:srgbClr val="1C50A2"/>
                </a:solidFill>
                <a:latin typeface="微软雅黑" panose="020B0503020204020204" pitchFamily="34" charset="-122"/>
                <a:sym typeface="微软雅黑" panose="020B0503020204020204" pitchFamily="34" charset="-122"/>
              </a:endParaRPr>
            </a:p>
            <a:p>
              <a:pPr marL="342900" lvl="0" indent="-342900">
                <a:lnSpc>
                  <a:spcPct val="150000"/>
                </a:lnSpc>
                <a:buFont typeface="+mj-lt"/>
                <a:buAutoNum type="arabicPeriod"/>
              </a:pPr>
              <a:r>
                <a:rPr lang="zh-CN" altLang="en-US" sz="1800" dirty="0">
                  <a:solidFill>
                    <a:srgbClr val="1C50A2"/>
                  </a:solidFill>
                  <a:latin typeface="微软雅黑" panose="020B0503020204020204" pitchFamily="34" charset="-122"/>
                  <a:sym typeface="微软雅黑" panose="020B0503020204020204" pitchFamily="34" charset="-122"/>
                </a:rPr>
                <a:t>模态缺失问题</a:t>
              </a:r>
              <a:endParaRPr lang="zh-CN" altLang="en-US" sz="1800" dirty="0">
                <a:solidFill>
                  <a:srgbClr val="1C50A2"/>
                </a:solidFill>
                <a:latin typeface="微软雅黑" panose="020B0503020204020204" pitchFamily="34" charset="-122"/>
                <a:sym typeface="微软雅黑" panose="020B0503020204020204" pitchFamily="34" charset="-122"/>
              </a:endParaRPr>
            </a:p>
            <a:p>
              <a:pPr marL="342900" lvl="0" indent="-342900">
                <a:lnSpc>
                  <a:spcPct val="150000"/>
                </a:lnSpc>
                <a:buFont typeface="+mj-lt"/>
                <a:buAutoNum type="arabicPeriod"/>
              </a:pPr>
              <a:r>
                <a:rPr lang="zh-CN" altLang="en-US" sz="1800" dirty="0">
                  <a:solidFill>
                    <a:srgbClr val="1C50A2"/>
                  </a:solidFill>
                  <a:latin typeface="微软雅黑" panose="020B0503020204020204" pitchFamily="34" charset="-122"/>
                  <a:sym typeface="+mn-lt"/>
                </a:rPr>
                <a:t>历史工作</a:t>
              </a:r>
              <a:endParaRPr lang="zh-CN" altLang="en-US" sz="1800" dirty="0">
                <a:solidFill>
                  <a:srgbClr val="1C50A2"/>
                </a:solidFill>
                <a:latin typeface="微软雅黑" panose="020B0503020204020204" pitchFamily="34" charset="-122"/>
                <a:sym typeface="+mn-lt"/>
              </a:endParaRPr>
            </a:p>
          </p:txBody>
        </p:sp>
        <p:cxnSp>
          <p:nvCxnSpPr>
            <p:cNvPr id="8" name="直接连接符 7"/>
            <p:cNvCxnSpPr/>
            <p:nvPr/>
          </p:nvCxnSpPr>
          <p:spPr>
            <a:xfrm>
              <a:off x="9606" y="3511"/>
              <a:ext cx="18" cy="2755"/>
            </a:xfrm>
            <a:prstGeom prst="line">
              <a:avLst/>
            </a:prstGeom>
            <a:solidFill>
              <a:srgbClr val="FFCC00"/>
            </a:solidFill>
            <a:ln w="3175" cap="flat" cmpd="sng" algn="ctr">
              <a:solidFill>
                <a:srgbClr val="1C50A2"/>
              </a:solidFill>
              <a:prstDash val="solid"/>
              <a:round/>
              <a:headEnd type="none" w="med" len="med"/>
              <a:tailEnd type="none" w="med" len="med"/>
            </a:ln>
            <a:effectLst/>
          </p:spPr>
        </p:cxnSp>
        <p:sp>
          <p:nvSpPr>
            <p:cNvPr id="9" name="išľïḋé"/>
            <p:cNvSpPr txBox="1"/>
            <p:nvPr/>
          </p:nvSpPr>
          <p:spPr>
            <a:xfrm>
              <a:off x="5373" y="4541"/>
              <a:ext cx="4131" cy="824"/>
            </a:xfrm>
            <a:prstGeom prst="rect">
              <a:avLst/>
            </a:prstGeom>
            <a:solidFill>
              <a:schemeClr val="bg1"/>
            </a:solidFill>
          </p:spPr>
          <p:txBody>
            <a:bodyPr wrap="square" rtlCol="0">
              <a:spAutoFit/>
            </a:bodyPr>
            <a:lstStyle/>
            <a:p>
              <a:pPr algn="r"/>
              <a:r>
                <a:rPr lang="tr-TR" sz="2800" b="1" dirty="0">
                  <a:solidFill>
                    <a:schemeClr val="tx1">
                      <a:lumMod val="75000"/>
                      <a:lumOff val="25000"/>
                    </a:schemeClr>
                  </a:solidFill>
                  <a:cs typeface="+mn-ea"/>
                  <a:sym typeface="+mn-lt"/>
                </a:rPr>
                <a:t>CONTENTS</a:t>
              </a:r>
              <a:endParaRPr lang="tr-TR" sz="2800" b="1" dirty="0">
                <a:solidFill>
                  <a:schemeClr val="tx1">
                    <a:lumMod val="75000"/>
                    <a:lumOff val="25000"/>
                  </a:schemeClr>
                </a:solidFill>
                <a:cs typeface="+mn-ea"/>
                <a:sym typeface="+mn-lt"/>
              </a:endParaRPr>
            </a:p>
          </p:txBody>
        </p:sp>
        <p:sp>
          <p:nvSpPr>
            <p:cNvPr id="15" name="矩形 14"/>
            <p:cNvSpPr/>
            <p:nvPr/>
          </p:nvSpPr>
          <p:spPr>
            <a:xfrm>
              <a:off x="6114" y="3400"/>
              <a:ext cx="2472" cy="145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11705">
                <a:defRPr/>
              </a:pPr>
              <a:r>
                <a:rPr lang="zh-CN" altLang="en-US" sz="5400" b="1" kern="0" dirty="0">
                  <a:solidFill>
                    <a:srgbClr val="1C50A2"/>
                  </a:solidFill>
                  <a:latin typeface="微软雅黑" panose="020B0503020204020204" pitchFamily="34" charset="-122"/>
                  <a:ea typeface="微软雅黑" panose="020B0503020204020204" pitchFamily="34" charset="-122"/>
                </a:rPr>
                <a:t>目录</a:t>
              </a:r>
              <a:endParaRPr lang="zh-CN" altLang="en-US" sz="5400" b="1" kern="0" dirty="0">
                <a:solidFill>
                  <a:srgbClr val="1C50A2"/>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83588" y="80479"/>
            <a:ext cx="5185642" cy="616751"/>
            <a:chOff x="642" y="271"/>
            <a:chExt cx="8166" cy="971"/>
          </a:xfrm>
        </p:grpSpPr>
        <p:grpSp>
          <p:nvGrpSpPr>
            <p:cNvPr id="11" name="组合 10"/>
            <p:cNvGrpSpPr/>
            <p:nvPr/>
          </p:nvGrpSpPr>
          <p:grpSpPr>
            <a:xfrm>
              <a:off x="642" y="271"/>
              <a:ext cx="1056" cy="952"/>
              <a:chOff x="5424755" y="1340768"/>
              <a:chExt cx="670560" cy="604586"/>
            </a:xfrm>
          </p:grpSpPr>
          <p:grpSp>
            <p:nvGrpSpPr>
              <p:cNvPr id="14" name="组合 13"/>
              <p:cNvGrpSpPr/>
              <p:nvPr/>
            </p:nvGrpSpPr>
            <p:grpSpPr>
              <a:xfrm>
                <a:off x="5424755" y="1340768"/>
                <a:ext cx="670560" cy="604586"/>
                <a:chOff x="3720691" y="2824413"/>
                <a:chExt cx="1341120" cy="1209172"/>
              </a:xfrm>
            </p:grpSpPr>
            <p:sp>
              <p:nvSpPr>
                <p:cNvPr id="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 name="文本框 9"/>
            <p:cNvSpPr txBox="1"/>
            <p:nvPr/>
          </p:nvSpPr>
          <p:spPr>
            <a:xfrm>
              <a:off x="1771" y="458"/>
              <a:ext cx="7037" cy="784"/>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sz="2800" b="1" dirty="0">
                  <a:solidFill>
                    <a:srgbClr val="414455"/>
                  </a:solidFill>
                  <a:latin typeface="微软雅黑" panose="020B0503020204020204" pitchFamily="34" charset="-122"/>
                  <a:ea typeface="微软雅黑" panose="020B0503020204020204" pitchFamily="34" charset="-122"/>
                </a:rPr>
                <a:t>传统推荐的数据稀疏性问题</a:t>
              </a:r>
              <a:endParaRPr lang="zh-CN" altLang="en-US" sz="2800" b="1" dirty="0">
                <a:solidFill>
                  <a:srgbClr val="414455"/>
                </a:solidFill>
                <a:latin typeface="微软雅黑" panose="020B0503020204020204" pitchFamily="34" charset="-122"/>
                <a:ea typeface="微软雅黑" panose="020B0503020204020204" pitchFamily="34" charset="-122"/>
              </a:endParaRPr>
            </a:p>
          </p:txBody>
        </p:sp>
        <p:sp>
          <p:nvSpPr>
            <p:cNvPr id="13" name="Freeform 126"/>
            <p:cNvSpPr>
              <a:spLocks noChangeAspect="1" noEditPoints="1"/>
            </p:cNvSpPr>
            <p:nvPr/>
          </p:nvSpPr>
          <p:spPr bwMode="auto">
            <a:xfrm>
              <a:off x="963" y="524"/>
              <a:ext cx="422" cy="5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6" name="矩形 5"/>
          <p:cNvSpPr/>
          <p:nvPr>
            <p:custDataLst>
              <p:tags r:id="rId1"/>
            </p:custDataLst>
          </p:nvPr>
        </p:nvSpPr>
        <p:spPr>
          <a:xfrm>
            <a:off x="33058" y="5389245"/>
            <a:ext cx="6805323" cy="462915"/>
          </a:xfrm>
          <a:prstGeom prst="rect">
            <a:avLst/>
          </a:prstGeom>
          <a:solidFill>
            <a:schemeClr val="accent1">
              <a:lumMod val="40000"/>
              <a:lumOff val="60000"/>
            </a:schemeClr>
          </a:solidFill>
        </p:spPr>
        <p:style>
          <a:lnRef idx="0">
            <a:srgbClr val="FFFFFF"/>
          </a:lnRef>
          <a:fillRef idx="2">
            <a:schemeClr val="accent1"/>
          </a:fillRef>
          <a:effectRef idx="0">
            <a:srgbClr val="FFFFFF"/>
          </a:effectRef>
          <a:fontRef idx="minor">
            <a:schemeClr val="lt1"/>
          </a:fontRef>
        </p:style>
        <p:txBody>
          <a:bodyPr rtlCol="0" anchor="ctr"/>
          <a:p>
            <a:pPr algn="ct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仅根据稀疏的用户</a:t>
            </a:r>
            <a:r>
              <a:rPr lang="en-US" altLang="zh-CN"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物品历史交互，难以协同学习用户偏好。</a:t>
            </a:r>
            <a:endParaRPr lang="en-US" altLang="zh-CN" sz="2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4" name="文本框 33"/>
          <p:cNvSpPr txBox="1"/>
          <p:nvPr/>
        </p:nvSpPr>
        <p:spPr>
          <a:xfrm>
            <a:off x="8329295" y="2774315"/>
            <a:ext cx="1470660" cy="708025"/>
          </a:xfrm>
          <a:prstGeom prst="rect">
            <a:avLst/>
          </a:prstGeom>
          <a:noFill/>
        </p:spPr>
        <p:txBody>
          <a:bodyPr wrap="square" rtlCol="0">
            <a:noAutofit/>
          </a:bodyPr>
          <a:p>
            <a:pPr algn="ctr"/>
            <a:r>
              <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Multimedia</a:t>
            </a:r>
            <a:endPar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a:p>
            <a:pPr algn="ctr"/>
            <a:r>
              <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rPr>
              <a:t>Data</a:t>
            </a:r>
            <a:endPar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35" name="矩形 34"/>
          <p:cNvSpPr/>
          <p:nvPr>
            <p:custDataLst>
              <p:tags r:id="rId2"/>
            </p:custDataLst>
          </p:nvPr>
        </p:nvSpPr>
        <p:spPr>
          <a:xfrm>
            <a:off x="635" y="6028690"/>
            <a:ext cx="12191365" cy="565785"/>
          </a:xfrm>
          <a:prstGeom prst="rect">
            <a:avLst/>
          </a:prstGeom>
          <a:solidFill>
            <a:srgbClr val="4A72E3">
              <a:alpha val="14000"/>
            </a:srgb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矩形 35"/>
          <p:cNvSpPr/>
          <p:nvPr/>
        </p:nvSpPr>
        <p:spPr>
          <a:xfrm>
            <a:off x="967105" y="6096635"/>
            <a:ext cx="10259060" cy="566420"/>
          </a:xfrm>
          <a:prstGeom prst="rect">
            <a:avLst/>
          </a:prstGeom>
          <a:gradFill>
            <a:gsLst>
              <a:gs pos="5000">
                <a:srgbClr val="3027CC">
                  <a:alpha val="92000"/>
                </a:srgbClr>
              </a:gs>
              <a:gs pos="50000">
                <a:srgbClr val="006EE9">
                  <a:alpha val="87000"/>
                </a:srgbClr>
              </a:gs>
              <a:gs pos="95000">
                <a:srgbClr val="01C392">
                  <a:alpha val="78000"/>
                </a:srgbClr>
              </a:gs>
            </a:gsLst>
            <a:lin ang="18900000" scaled="0"/>
          </a:gradFill>
          <a:ln w="28575"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algn="ctr">
              <a:defRPr/>
            </a:pPr>
            <a:r>
              <a:rPr lang="zh-CN" altLang="en-US" sz="2400" b="1"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在交互数据的稀疏情景中，多媒体数据助力学习用户和物品间的隐含关系！</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18" name="直接箭头连接符 17"/>
          <p:cNvCxnSpPr/>
          <p:nvPr/>
        </p:nvCxnSpPr>
        <p:spPr>
          <a:xfrm>
            <a:off x="6866118" y="2461251"/>
            <a:ext cx="1594278" cy="896057"/>
          </a:xfrm>
          <a:prstGeom prst="straightConnector1">
            <a:avLst/>
          </a:prstGeom>
          <a:ln w="31750" cap="rnd">
            <a:solidFill>
              <a:schemeClr val="accent1"/>
            </a:solidFill>
            <a:prstDash val="sysDot"/>
            <a:round/>
            <a:tailEnd type="arrow" w="med" len="med"/>
          </a:ln>
        </p:spPr>
        <p:style>
          <a:lnRef idx="0">
            <a:srgbClr val="FFFFFF"/>
          </a:lnRef>
          <a:fillRef idx="0">
            <a:srgbClr val="FFFFFF"/>
          </a:fillRef>
          <a:effectRef idx="0">
            <a:srgbClr val="FFFFFF"/>
          </a:effectRef>
          <a:fontRef idx="minor">
            <a:schemeClr val="tx1"/>
          </a:fontRef>
        </p:style>
      </p:cxnSp>
      <p:cxnSp>
        <p:nvCxnSpPr>
          <p:cNvPr id="19" name="直接箭头连接符 18"/>
          <p:cNvCxnSpPr>
            <a:stCxn id="37" idx="1"/>
          </p:cNvCxnSpPr>
          <p:nvPr/>
        </p:nvCxnSpPr>
        <p:spPr>
          <a:xfrm flipH="1">
            <a:off x="8460396" y="1983824"/>
            <a:ext cx="1323319" cy="1381012"/>
          </a:xfrm>
          <a:prstGeom prst="straightConnector1">
            <a:avLst/>
          </a:prstGeom>
          <a:ln w="31750" cap="rnd">
            <a:solidFill>
              <a:schemeClr val="accent1"/>
            </a:solidFill>
            <a:prstDash val="sysDot"/>
            <a:round/>
            <a:tailEnd type="arrow" w="med" len="med"/>
          </a:ln>
        </p:spPr>
        <p:style>
          <a:lnRef idx="0">
            <a:srgbClr val="FFFFFF"/>
          </a:lnRef>
          <a:fillRef idx="0">
            <a:srgbClr val="FFFFFF"/>
          </a:fillRef>
          <a:effectRef idx="0">
            <a:srgbClr val="FFFFFF"/>
          </a:effectRef>
          <a:fontRef idx="minor">
            <a:schemeClr val="tx1"/>
          </a:fontRef>
        </p:style>
      </p:cxnSp>
      <p:pic>
        <p:nvPicPr>
          <p:cNvPr id="20" name="图片 19"/>
          <p:cNvPicPr>
            <a:picLocks noChangeAspect="1"/>
          </p:cNvPicPr>
          <p:nvPr/>
        </p:nvPicPr>
        <p:blipFill>
          <a:blip r:embed="rId3"/>
          <a:stretch>
            <a:fillRect/>
          </a:stretch>
        </p:blipFill>
        <p:spPr>
          <a:xfrm>
            <a:off x="50231" y="903824"/>
            <a:ext cx="6788150" cy="4461292"/>
          </a:xfrm>
          <a:prstGeom prst="rect">
            <a:avLst/>
          </a:prstGeom>
          <a:ln>
            <a:solidFill>
              <a:schemeClr val="accent1"/>
            </a:solidFill>
            <a:prstDash val="sysDash"/>
          </a:ln>
        </p:spPr>
      </p:pic>
      <p:sp>
        <p:nvSpPr>
          <p:cNvPr id="37" name="文本框 36"/>
          <p:cNvSpPr txBox="1"/>
          <p:nvPr/>
        </p:nvSpPr>
        <p:spPr>
          <a:xfrm>
            <a:off x="9783715" y="903824"/>
            <a:ext cx="2160000" cy="2160000"/>
          </a:xfrm>
          <a:prstGeom prst="rect">
            <a:avLst/>
          </a:prstGeom>
          <a:noFill/>
          <a:ln>
            <a:solidFill>
              <a:srgbClr val="5470C6"/>
            </a:solidFill>
            <a:prstDash val="sysDash"/>
          </a:ln>
        </p:spPr>
        <p:txBody>
          <a:bodyPr wrap="square" rtlCol="0">
            <a:spAutoFit/>
          </a:bodyPr>
          <a:p>
            <a:endParaRPr lang="zh-CN" altLang="en-US" dirty="0"/>
          </a:p>
        </p:txBody>
      </p:sp>
      <p:sp>
        <p:nvSpPr>
          <p:cNvPr id="38" name="文本框 37"/>
          <p:cNvSpPr txBox="1"/>
          <p:nvPr/>
        </p:nvSpPr>
        <p:spPr>
          <a:xfrm>
            <a:off x="9793638" y="966430"/>
            <a:ext cx="259718" cy="461665"/>
          </a:xfrm>
          <a:prstGeom prst="rect">
            <a:avLst/>
          </a:prstGeom>
          <a:noFill/>
        </p:spPr>
        <p:txBody>
          <a:bodyPr wrap="square" rtlCol="0">
            <a:spAutoFit/>
          </a:bodyPr>
          <a:p>
            <a:r>
              <a:rPr lang="zh-CN" altLang="en-US" sz="1200" b="1" dirty="0">
                <a:latin typeface="微软雅黑" panose="020B0503020204020204" pitchFamily="34" charset="-122"/>
                <a:ea typeface="微软雅黑" panose="020B0503020204020204" pitchFamily="34" charset="-122"/>
              </a:rPr>
              <a:t>图像</a:t>
            </a:r>
            <a:endParaRPr lang="en-US" altLang="zh-CN" sz="1200" b="1" dirty="0">
              <a:latin typeface="微软雅黑" panose="020B0503020204020204" pitchFamily="34" charset="-122"/>
              <a:ea typeface="微软雅黑" panose="020B0503020204020204" pitchFamily="34" charset="-122"/>
            </a:endParaRPr>
          </a:p>
        </p:txBody>
      </p:sp>
      <p:pic>
        <p:nvPicPr>
          <p:cNvPr id="40" name="图片 39"/>
          <p:cNvPicPr/>
          <p:nvPr/>
        </p:nvPicPr>
        <p:blipFill>
          <a:blip r:embed="rId4"/>
          <a:stretch>
            <a:fillRect/>
          </a:stretch>
        </p:blipFill>
        <p:spPr>
          <a:xfrm>
            <a:off x="10093362" y="1508018"/>
            <a:ext cx="792000" cy="432000"/>
          </a:xfrm>
          <a:prstGeom prst="rect">
            <a:avLst/>
          </a:prstGeom>
          <a:ln w="6350">
            <a:solidFill>
              <a:srgbClr val="5470C6"/>
            </a:solidFill>
            <a:prstDash val="sysDash"/>
          </a:ln>
        </p:spPr>
      </p:pic>
      <p:pic>
        <p:nvPicPr>
          <p:cNvPr id="41" name="图片 40"/>
          <p:cNvPicPr/>
          <p:nvPr/>
        </p:nvPicPr>
        <p:blipFill>
          <a:blip r:embed="rId5"/>
          <a:stretch>
            <a:fillRect/>
          </a:stretch>
        </p:blipFill>
        <p:spPr>
          <a:xfrm>
            <a:off x="10997312" y="1507100"/>
            <a:ext cx="792000" cy="432000"/>
          </a:xfrm>
          <a:prstGeom prst="rect">
            <a:avLst/>
          </a:prstGeom>
          <a:ln w="6350">
            <a:solidFill>
              <a:srgbClr val="5470C6"/>
            </a:solidFill>
            <a:prstDash val="sysDash"/>
          </a:ln>
        </p:spPr>
      </p:pic>
      <p:pic>
        <p:nvPicPr>
          <p:cNvPr id="42" name="图片 41"/>
          <p:cNvPicPr/>
          <p:nvPr/>
        </p:nvPicPr>
        <p:blipFill>
          <a:blip r:embed="rId6"/>
          <a:stretch>
            <a:fillRect/>
          </a:stretch>
        </p:blipFill>
        <p:spPr>
          <a:xfrm>
            <a:off x="10997312" y="977061"/>
            <a:ext cx="792000" cy="432000"/>
          </a:xfrm>
          <a:prstGeom prst="rect">
            <a:avLst/>
          </a:prstGeom>
          <a:ln w="6350">
            <a:solidFill>
              <a:srgbClr val="5470C6"/>
            </a:solidFill>
            <a:prstDash val="sysDash"/>
          </a:ln>
        </p:spPr>
      </p:pic>
      <p:pic>
        <p:nvPicPr>
          <p:cNvPr id="43" name="图片 42"/>
          <p:cNvPicPr/>
          <p:nvPr/>
        </p:nvPicPr>
        <p:blipFill>
          <a:blip r:embed="rId7"/>
          <a:stretch>
            <a:fillRect/>
          </a:stretch>
        </p:blipFill>
        <p:spPr>
          <a:xfrm>
            <a:off x="10093362" y="981263"/>
            <a:ext cx="792000" cy="432000"/>
          </a:xfrm>
          <a:prstGeom prst="rect">
            <a:avLst/>
          </a:prstGeom>
          <a:ln w="6350">
            <a:solidFill>
              <a:srgbClr val="5470C6"/>
            </a:solidFill>
            <a:prstDash val="sysDash"/>
          </a:ln>
        </p:spPr>
      </p:pic>
      <p:pic>
        <p:nvPicPr>
          <p:cNvPr id="44" name="图片 43"/>
          <p:cNvPicPr/>
          <p:nvPr/>
        </p:nvPicPr>
        <p:blipFill>
          <a:blip r:embed="rId8"/>
          <a:stretch>
            <a:fillRect/>
          </a:stretch>
        </p:blipFill>
        <p:spPr>
          <a:xfrm>
            <a:off x="10093362" y="2559079"/>
            <a:ext cx="792000" cy="432000"/>
          </a:xfrm>
          <a:prstGeom prst="rect">
            <a:avLst/>
          </a:prstGeom>
          <a:ln w="6350">
            <a:solidFill>
              <a:srgbClr val="5470C6"/>
            </a:solidFill>
            <a:prstDash val="sysDash"/>
          </a:ln>
        </p:spPr>
      </p:pic>
      <p:pic>
        <p:nvPicPr>
          <p:cNvPr id="45" name="图片 44"/>
          <p:cNvPicPr/>
          <p:nvPr/>
        </p:nvPicPr>
        <p:blipFill>
          <a:blip r:embed="rId9"/>
          <a:stretch>
            <a:fillRect/>
          </a:stretch>
        </p:blipFill>
        <p:spPr>
          <a:xfrm>
            <a:off x="11001873" y="2559079"/>
            <a:ext cx="792000" cy="432000"/>
          </a:xfrm>
          <a:prstGeom prst="rect">
            <a:avLst/>
          </a:prstGeom>
          <a:ln w="6350">
            <a:solidFill>
              <a:srgbClr val="5470C6"/>
            </a:solidFill>
            <a:prstDash val="sysDash"/>
          </a:ln>
        </p:spPr>
      </p:pic>
      <p:pic>
        <p:nvPicPr>
          <p:cNvPr id="46" name="图片 45"/>
          <p:cNvPicPr/>
          <p:nvPr/>
        </p:nvPicPr>
        <p:blipFill>
          <a:blip r:embed="rId10"/>
          <a:stretch>
            <a:fillRect/>
          </a:stretch>
        </p:blipFill>
        <p:spPr>
          <a:xfrm>
            <a:off x="10093362" y="2032324"/>
            <a:ext cx="792000" cy="432000"/>
          </a:xfrm>
          <a:prstGeom prst="rect">
            <a:avLst/>
          </a:prstGeom>
          <a:ln w="6350">
            <a:solidFill>
              <a:srgbClr val="5470C6"/>
            </a:solidFill>
            <a:prstDash val="sysDash"/>
          </a:ln>
        </p:spPr>
      </p:pic>
      <p:pic>
        <p:nvPicPr>
          <p:cNvPr id="47" name="图片 46"/>
          <p:cNvPicPr/>
          <p:nvPr/>
        </p:nvPicPr>
        <p:blipFill>
          <a:blip r:embed="rId11"/>
          <a:stretch>
            <a:fillRect/>
          </a:stretch>
        </p:blipFill>
        <p:spPr>
          <a:xfrm>
            <a:off x="10997312" y="2032324"/>
            <a:ext cx="792000" cy="432000"/>
          </a:xfrm>
          <a:prstGeom prst="rect">
            <a:avLst/>
          </a:prstGeom>
          <a:ln w="6350">
            <a:solidFill>
              <a:srgbClr val="5470C6"/>
            </a:solidFill>
            <a:prstDash val="sysDash"/>
          </a:ln>
        </p:spPr>
      </p:pic>
      <p:sp>
        <p:nvSpPr>
          <p:cNvPr id="48" name="文本框 47"/>
          <p:cNvSpPr txBox="1"/>
          <p:nvPr/>
        </p:nvSpPr>
        <p:spPr>
          <a:xfrm>
            <a:off x="9793638" y="1492811"/>
            <a:ext cx="259718" cy="461665"/>
          </a:xfrm>
          <a:prstGeom prst="rect">
            <a:avLst/>
          </a:prstGeom>
          <a:noFill/>
        </p:spPr>
        <p:txBody>
          <a:bodyPr wrap="square" rtlCol="0">
            <a:spAutoFit/>
          </a:bodyPr>
          <a:p>
            <a:r>
              <a:rPr lang="zh-CN" altLang="en-US" sz="1200" b="1" dirty="0">
                <a:latin typeface="微软雅黑" panose="020B0503020204020204" pitchFamily="34" charset="-122"/>
                <a:ea typeface="微软雅黑" panose="020B0503020204020204" pitchFamily="34" charset="-122"/>
              </a:rPr>
              <a:t>视频</a:t>
            </a:r>
            <a:endParaRPr lang="en-US" altLang="zh-CN" sz="12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9790906" y="2021257"/>
            <a:ext cx="259718" cy="461665"/>
          </a:xfrm>
          <a:prstGeom prst="rect">
            <a:avLst/>
          </a:prstGeom>
          <a:noFill/>
        </p:spPr>
        <p:txBody>
          <a:bodyPr wrap="square" rtlCol="0">
            <a:spAutoFit/>
          </a:bodyPr>
          <a:p>
            <a:r>
              <a:rPr lang="zh-CN" altLang="en-US" sz="1200" b="1" dirty="0">
                <a:latin typeface="微软雅黑" panose="020B0503020204020204" pitchFamily="34" charset="-122"/>
                <a:ea typeface="微软雅黑" panose="020B0503020204020204" pitchFamily="34" charset="-122"/>
              </a:rPr>
              <a:t>文本</a:t>
            </a:r>
            <a:endParaRPr lang="en-US" altLang="zh-CN" sz="1200" b="1" dirty="0">
              <a:latin typeface="微软雅黑" panose="020B0503020204020204" pitchFamily="34" charset="-122"/>
              <a:ea typeface="微软雅黑" panose="020B0503020204020204" pitchFamily="34" charset="-122"/>
            </a:endParaRPr>
          </a:p>
        </p:txBody>
      </p:sp>
      <p:sp>
        <p:nvSpPr>
          <p:cNvPr id="50" name="文本框 49"/>
          <p:cNvSpPr txBox="1"/>
          <p:nvPr/>
        </p:nvSpPr>
        <p:spPr>
          <a:xfrm>
            <a:off x="9790904" y="2542485"/>
            <a:ext cx="259718" cy="461665"/>
          </a:xfrm>
          <a:prstGeom prst="rect">
            <a:avLst/>
          </a:prstGeom>
          <a:noFill/>
        </p:spPr>
        <p:txBody>
          <a:bodyPr wrap="square" rtlCol="0">
            <a:spAutoFit/>
          </a:bodyPr>
          <a:p>
            <a:r>
              <a:rPr lang="zh-CN" altLang="en-US" sz="1200" b="1" dirty="0">
                <a:latin typeface="微软雅黑" panose="020B0503020204020204" pitchFamily="34" charset="-122"/>
                <a:ea typeface="微软雅黑" panose="020B0503020204020204" pitchFamily="34" charset="-122"/>
              </a:rPr>
              <a:t>音频</a:t>
            </a:r>
            <a:endParaRPr lang="en-US" altLang="zh-CN" sz="1200" b="1" dirty="0">
              <a:latin typeface="微软雅黑" panose="020B0503020204020204" pitchFamily="34" charset="-122"/>
              <a:ea typeface="微软雅黑" panose="020B0503020204020204" pitchFamily="34" charset="-122"/>
            </a:endParaRPr>
          </a:p>
        </p:txBody>
      </p:sp>
      <p:graphicFrame>
        <p:nvGraphicFramePr>
          <p:cNvPr id="57" name="表格 12"/>
          <p:cNvGraphicFramePr>
            <a:graphicFrameLocks noGrp="1"/>
          </p:cNvGraphicFramePr>
          <p:nvPr/>
        </p:nvGraphicFramePr>
        <p:xfrm>
          <a:off x="10013001" y="3382361"/>
          <a:ext cx="1616388" cy="1828800"/>
        </p:xfrm>
        <a:graphic>
          <a:graphicData uri="http://schemas.openxmlformats.org/drawingml/2006/table">
            <a:tbl>
              <a:tblPr firstRow="1" bandRow="1">
                <a:tableStyleId>{5C22544A-7EE6-4342-B048-85BDC9FD1C3A}</a:tableStyleId>
              </a:tblPr>
              <a:tblGrid>
                <a:gridCol w="808194"/>
                <a:gridCol w="808194"/>
              </a:tblGrid>
              <a:tr h="286225">
                <a:tc>
                  <a:txBody>
                    <a:bodyPr/>
                    <a:p>
                      <a:pPr algn="ctr"/>
                      <a:r>
                        <a:rPr lang="en-US" altLang="zh-CN" sz="1800" b="0" dirty="0">
                          <a:latin typeface="微软雅黑" panose="020B0503020204020204" pitchFamily="34" charset="-122"/>
                          <a:ea typeface="微软雅黑" panose="020B0503020204020204" pitchFamily="34" charset="-122"/>
                        </a:rPr>
                        <a:t>item</a:t>
                      </a:r>
                      <a:endParaRPr lang="zh-CN" altLang="en-US" sz="1800" b="0" dirty="0">
                        <a:latin typeface="微软雅黑" panose="020B0503020204020204" pitchFamily="34" charset="-122"/>
                        <a:ea typeface="微软雅黑" panose="020B0503020204020204" pitchFamily="34" charset="-122"/>
                      </a:endParaRPr>
                    </a:p>
                  </a:txBody>
                  <a:tcPr/>
                </a:tc>
                <a:tc>
                  <a:txBody>
                    <a:bodyPr/>
                    <a:p>
                      <a:pPr algn="ctr"/>
                      <a:r>
                        <a:rPr lang="en-US" altLang="zh-CN" sz="1800" b="0" dirty="0">
                          <a:latin typeface="微软雅黑" panose="020B0503020204020204" pitchFamily="34" charset="-122"/>
                          <a:ea typeface="微软雅黑" panose="020B0503020204020204" pitchFamily="34" charset="-122"/>
                        </a:rPr>
                        <a:t>score</a:t>
                      </a:r>
                      <a:endParaRPr lang="zh-CN" altLang="en-US" sz="1800" b="0" dirty="0">
                        <a:latin typeface="微软雅黑" panose="020B0503020204020204" pitchFamily="34" charset="-122"/>
                        <a:ea typeface="微软雅黑" panose="020B0503020204020204" pitchFamily="34" charset="-122"/>
                      </a:endParaRPr>
                    </a:p>
                  </a:txBody>
                  <a:tcPr/>
                </a:tc>
              </a:tr>
              <a:tr h="286225">
                <a:tc>
                  <a:txBody>
                    <a:bodyPr/>
                    <a:p>
                      <a:pPr algn="ctr"/>
                      <a:r>
                        <a:rPr lang="en-US" altLang="zh-CN" sz="1800" b="0" dirty="0">
                          <a:latin typeface="微软雅黑" panose="020B0503020204020204" pitchFamily="34" charset="-122"/>
                          <a:ea typeface="微软雅黑" panose="020B0503020204020204" pitchFamily="34" charset="-122"/>
                        </a:rPr>
                        <a:t>i1</a:t>
                      </a:r>
                      <a:endParaRPr lang="zh-CN" altLang="en-US" sz="1800" b="0" dirty="0">
                        <a:latin typeface="微软雅黑" panose="020B0503020204020204" pitchFamily="34" charset="-122"/>
                        <a:ea typeface="微软雅黑" panose="020B0503020204020204" pitchFamily="34" charset="-122"/>
                      </a:endParaRPr>
                    </a:p>
                  </a:txBody>
                  <a:tcPr/>
                </a:tc>
                <a:tc>
                  <a:txBody>
                    <a:bodyPr/>
                    <a:p>
                      <a:pPr algn="ctr"/>
                      <a:r>
                        <a:rPr lang="en-US" altLang="zh-CN" sz="1800" b="0" dirty="0">
                          <a:latin typeface="微软雅黑" panose="020B0503020204020204" pitchFamily="34" charset="-122"/>
                          <a:ea typeface="微软雅黑" panose="020B0503020204020204" pitchFamily="34" charset="-122"/>
                        </a:rPr>
                        <a:t>0.9</a:t>
                      </a:r>
                      <a:endParaRPr lang="zh-CN" altLang="en-US" sz="1800" b="0" dirty="0">
                        <a:latin typeface="微软雅黑" panose="020B0503020204020204" pitchFamily="34" charset="-122"/>
                        <a:ea typeface="微软雅黑" panose="020B0503020204020204" pitchFamily="34" charset="-122"/>
                      </a:endParaRPr>
                    </a:p>
                  </a:txBody>
                  <a:tcPr/>
                </a:tc>
              </a:tr>
              <a:tr h="286225">
                <a:tc>
                  <a:txBody>
                    <a:bodyPr/>
                    <a:p>
                      <a:pPr algn="ctr"/>
                      <a:r>
                        <a:rPr lang="en-US" altLang="zh-CN" sz="1800" b="0" dirty="0">
                          <a:latin typeface="微软雅黑" panose="020B0503020204020204" pitchFamily="34" charset="-122"/>
                          <a:ea typeface="微软雅黑" panose="020B0503020204020204" pitchFamily="34" charset="-122"/>
                        </a:rPr>
                        <a:t>i2</a:t>
                      </a:r>
                      <a:endParaRPr lang="zh-CN" altLang="en-US" sz="1800" b="0" dirty="0">
                        <a:latin typeface="微软雅黑" panose="020B0503020204020204" pitchFamily="34" charset="-122"/>
                        <a:ea typeface="微软雅黑" panose="020B0503020204020204" pitchFamily="34" charset="-122"/>
                      </a:endParaRPr>
                    </a:p>
                  </a:txBody>
                  <a:tcPr/>
                </a:tc>
                <a:tc>
                  <a:txBody>
                    <a:bodyPr/>
                    <a:p>
                      <a:pPr algn="ctr"/>
                      <a:r>
                        <a:rPr lang="en-US" altLang="zh-CN" sz="1800" b="0" dirty="0">
                          <a:latin typeface="微软雅黑" panose="020B0503020204020204" pitchFamily="34" charset="-122"/>
                          <a:ea typeface="微软雅黑" panose="020B0503020204020204" pitchFamily="34" charset="-122"/>
                        </a:rPr>
                        <a:t>1</a:t>
                      </a:r>
                      <a:endParaRPr lang="zh-CN" altLang="en-US" sz="1800" b="0" dirty="0">
                        <a:latin typeface="微软雅黑" panose="020B0503020204020204" pitchFamily="34" charset="-122"/>
                        <a:ea typeface="微软雅黑" panose="020B0503020204020204" pitchFamily="34" charset="-122"/>
                      </a:endParaRPr>
                    </a:p>
                  </a:txBody>
                  <a:tcPr/>
                </a:tc>
              </a:tr>
              <a:tr h="286225">
                <a:tc>
                  <a:txBody>
                    <a:bodyPr/>
                    <a:p>
                      <a:pPr algn="ctr"/>
                      <a:r>
                        <a:rPr lang="en-US" altLang="zh-CN" sz="1800" b="0" dirty="0">
                          <a:latin typeface="微软雅黑" panose="020B0503020204020204" pitchFamily="34" charset="-122"/>
                          <a:ea typeface="微软雅黑" panose="020B0503020204020204" pitchFamily="34" charset="-122"/>
                        </a:rPr>
                        <a:t>i3</a:t>
                      </a:r>
                      <a:endParaRPr lang="zh-CN" altLang="en-US" sz="1800" b="0" dirty="0">
                        <a:latin typeface="微软雅黑" panose="020B0503020204020204" pitchFamily="34" charset="-122"/>
                        <a:ea typeface="微软雅黑" panose="020B0503020204020204" pitchFamily="34" charset="-122"/>
                      </a:endParaRPr>
                    </a:p>
                  </a:txBody>
                  <a:tcPr/>
                </a:tc>
                <a:tc>
                  <a:txBody>
                    <a:bodyPr/>
                    <a:p>
                      <a:pPr algn="ctr"/>
                      <a:r>
                        <a:rPr lang="en-US" altLang="zh-CN" sz="1800" b="0" dirty="0">
                          <a:latin typeface="微软雅黑" panose="020B0503020204020204" pitchFamily="34" charset="-122"/>
                          <a:ea typeface="微软雅黑" panose="020B0503020204020204" pitchFamily="34" charset="-122"/>
                        </a:rPr>
                        <a:t>0.3</a:t>
                      </a:r>
                      <a:endParaRPr lang="zh-CN" altLang="en-US" sz="1800" b="0" dirty="0">
                        <a:latin typeface="微软雅黑" panose="020B0503020204020204" pitchFamily="34" charset="-122"/>
                        <a:ea typeface="微软雅黑" panose="020B0503020204020204" pitchFamily="34" charset="-122"/>
                      </a:endParaRPr>
                    </a:p>
                  </a:txBody>
                  <a:tcPr/>
                </a:tc>
              </a:tr>
              <a:tr h="286225">
                <a:tc>
                  <a:txBody>
                    <a:bodyPr/>
                    <a:p>
                      <a:pPr algn="ctr"/>
                      <a:r>
                        <a:rPr lang="en-US" altLang="zh-CN" sz="1800" b="0" dirty="0">
                          <a:latin typeface="微软雅黑" panose="020B0503020204020204" pitchFamily="34" charset="-122"/>
                          <a:ea typeface="微软雅黑" panose="020B0503020204020204" pitchFamily="34" charset="-122"/>
                        </a:rPr>
                        <a:t>…</a:t>
                      </a:r>
                      <a:endParaRPr lang="zh-CN" altLang="en-US" sz="1800" b="0" dirty="0">
                        <a:latin typeface="微软雅黑" panose="020B0503020204020204" pitchFamily="34" charset="-122"/>
                        <a:ea typeface="微软雅黑" panose="020B0503020204020204" pitchFamily="34" charset="-122"/>
                      </a:endParaRPr>
                    </a:p>
                  </a:txBody>
                  <a:tcPr/>
                </a:tc>
                <a:tc>
                  <a:txBody>
                    <a:bodyPr/>
                    <a:p>
                      <a:pPr algn="ctr"/>
                      <a:r>
                        <a:rPr lang="en-US" altLang="zh-CN" sz="1800" b="0" dirty="0">
                          <a:latin typeface="微软雅黑" panose="020B0503020204020204" pitchFamily="34" charset="-122"/>
                          <a:ea typeface="微软雅黑" panose="020B0503020204020204" pitchFamily="34" charset="-122"/>
                        </a:rPr>
                        <a:t>…</a:t>
                      </a:r>
                      <a:endParaRPr lang="zh-CN" altLang="en-US" sz="1800" b="0" dirty="0">
                        <a:latin typeface="微软雅黑" panose="020B0503020204020204" pitchFamily="34" charset="-122"/>
                        <a:ea typeface="微软雅黑" panose="020B0503020204020204" pitchFamily="34" charset="-122"/>
                      </a:endParaRPr>
                    </a:p>
                  </a:txBody>
                  <a:tcPr/>
                </a:tc>
              </a:tr>
            </a:tbl>
          </a:graphicData>
        </a:graphic>
      </p:graphicFrame>
      <p:grpSp>
        <p:nvGrpSpPr>
          <p:cNvPr id="58" name="组合 57"/>
          <p:cNvGrpSpPr/>
          <p:nvPr/>
        </p:nvGrpSpPr>
        <p:grpSpPr>
          <a:xfrm>
            <a:off x="7024955" y="3382360"/>
            <a:ext cx="4918760" cy="2475130"/>
            <a:chOff x="1713303" y="2938998"/>
            <a:chExt cx="5174158" cy="2561965"/>
          </a:xfrm>
        </p:grpSpPr>
        <p:sp>
          <p:nvSpPr>
            <p:cNvPr id="59" name="立方体 58"/>
            <p:cNvSpPr/>
            <p:nvPr/>
          </p:nvSpPr>
          <p:spPr>
            <a:xfrm>
              <a:off x="1713303" y="2938998"/>
              <a:ext cx="2539008" cy="1892959"/>
            </a:xfrm>
            <a:prstGeom prst="cube">
              <a:avLst/>
            </a:prstGeom>
            <a:ln>
              <a:solidFill>
                <a:srgbClr val="B4C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rgbClr val="B4C7E7"/>
                </a:solidFill>
              </a:endParaRPr>
            </a:p>
          </p:txBody>
        </p:sp>
        <p:cxnSp>
          <p:nvCxnSpPr>
            <p:cNvPr id="60" name="直接箭头连接符 59"/>
            <p:cNvCxnSpPr/>
            <p:nvPr/>
          </p:nvCxnSpPr>
          <p:spPr>
            <a:xfrm>
              <a:off x="4322450" y="3980325"/>
              <a:ext cx="497365" cy="0"/>
            </a:xfrm>
            <a:prstGeom prst="straightConnector1">
              <a:avLst/>
            </a:prstGeom>
            <a:ln w="76200">
              <a:solidFill>
                <a:srgbClr val="698ED0"/>
              </a:solidFill>
              <a:tailEnd type="triangl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1713303" y="4831957"/>
              <a:ext cx="2539008" cy="669006"/>
            </a:xfrm>
            <a:prstGeom prst="rect">
              <a:avLst/>
            </a:prstGeom>
            <a:noFill/>
          </p:spPr>
          <p:txBody>
            <a:bodyPr wrap="square" rtlCol="0">
              <a:spAutoFit/>
            </a:bodyPr>
            <a:p>
              <a:pPr algn="ctr"/>
              <a:r>
                <a:rPr lang="en-US" altLang="zh-CN" dirty="0">
                  <a:latin typeface="微软雅黑" panose="020B0503020204020204" pitchFamily="34" charset="-122"/>
                  <a:ea typeface="微软雅黑" panose="020B0503020204020204" pitchFamily="34" charset="-122"/>
                </a:rPr>
                <a:t>Recommendation</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component</a:t>
              </a:r>
              <a:endParaRPr lang="zh-CN" altLang="en-US" dirty="0">
                <a:latin typeface="微软雅黑" panose="020B0503020204020204" pitchFamily="34" charset="-122"/>
                <a:ea typeface="微软雅黑" panose="020B0503020204020204" pitchFamily="34" charset="-122"/>
              </a:endParaRPr>
            </a:p>
          </p:txBody>
        </p:sp>
        <p:sp>
          <p:nvSpPr>
            <p:cNvPr id="62" name="文本框 61"/>
            <p:cNvSpPr txBox="1"/>
            <p:nvPr/>
          </p:nvSpPr>
          <p:spPr>
            <a:xfrm>
              <a:off x="4512822" y="4831955"/>
              <a:ext cx="2374639" cy="669006"/>
            </a:xfrm>
            <a:prstGeom prst="rect">
              <a:avLst/>
            </a:prstGeom>
            <a:noFill/>
          </p:spPr>
          <p:txBody>
            <a:bodyPr wrap="square" rtlCol="0">
              <a:spAutoFit/>
            </a:bodyPr>
            <a:p>
              <a:pPr algn="ctr"/>
              <a:r>
                <a:rPr lang="en-US" altLang="zh-CN" dirty="0">
                  <a:latin typeface="微软雅黑" panose="020B0503020204020204" pitchFamily="34" charset="-122"/>
                  <a:ea typeface="微软雅黑" panose="020B0503020204020204" pitchFamily="34" charset="-122"/>
                </a:rPr>
                <a:t>Recommendation</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list</a:t>
              </a:r>
              <a:endParaRPr lang="zh-CN" altLang="en-US" dirty="0">
                <a:latin typeface="微软雅黑" panose="020B0503020204020204" pitchFamily="34" charset="-122"/>
                <a:ea typeface="微软雅黑" panose="020B0503020204020204" pitchFamily="34" charset="-122"/>
              </a:endParaRPr>
            </a:p>
          </p:txBody>
        </p:sp>
      </p:grpSp>
      <p:sp>
        <p:nvSpPr>
          <p:cNvPr id="2" name="文本框 1"/>
          <p:cNvSpPr txBox="1"/>
          <p:nvPr/>
        </p:nvSpPr>
        <p:spPr>
          <a:xfrm>
            <a:off x="6624955" y="14605"/>
            <a:ext cx="5518785" cy="368300"/>
          </a:xfrm>
          <a:prstGeom prst="rect">
            <a:avLst/>
          </a:prstGeom>
          <a:solidFill>
            <a:srgbClr val="EBF0F8"/>
          </a:solidFill>
          <a:effectLst>
            <a:outerShdw blurRad="50800" dist="38100" dir="2700000" algn="tl" rotWithShape="0">
              <a:prstClr val="black">
                <a:alpha val="40000"/>
              </a:prstClr>
            </a:outerShdw>
          </a:effectLst>
        </p:spPr>
        <p:txBody>
          <a:bodyPr wrap="square" rtlCol="0">
            <a:spAutoFit/>
          </a:bodyPr>
          <a:p>
            <a:r>
              <a:rPr lang="zh-CN" altLang="en-US" b="1" dirty="0">
                <a:solidFill>
                  <a:srgbClr val="1C50A2"/>
                </a:solidFill>
                <a:latin typeface="微软雅黑" panose="020B0503020204020204" pitchFamily="34" charset="-122"/>
                <a:ea typeface="微软雅黑" panose="020B0503020204020204" pitchFamily="34" charset="-122"/>
                <a:cs typeface="+mn-ea"/>
              </a:rPr>
              <a:t>稀疏性问题</a:t>
            </a:r>
            <a:r>
              <a:rPr lang="zh-CN" altLang="en-US" dirty="0">
                <a:solidFill>
                  <a:srgbClr val="1C50A2"/>
                </a:solidFill>
                <a:latin typeface="微软雅黑" panose="020B0503020204020204" pitchFamily="34" charset="-122"/>
                <a:ea typeface="微软雅黑" panose="020B0503020204020204" pitchFamily="34" charset="-122"/>
                <a:cs typeface="+mn-ea"/>
              </a:rPr>
              <a:t> | 多模态推荐 | 模态缺失问题 | 历史工作</a:t>
            </a:r>
            <a:endParaRPr lang="zh-CN" altLang="en-US">
              <a:solidFill>
                <a:schemeClr val="accent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83588" y="80479"/>
            <a:ext cx="6726856" cy="616751"/>
            <a:chOff x="642" y="271"/>
            <a:chExt cx="10593" cy="971"/>
          </a:xfrm>
        </p:grpSpPr>
        <p:grpSp>
          <p:nvGrpSpPr>
            <p:cNvPr id="11" name="组合 10"/>
            <p:cNvGrpSpPr/>
            <p:nvPr/>
          </p:nvGrpSpPr>
          <p:grpSpPr>
            <a:xfrm>
              <a:off x="642" y="271"/>
              <a:ext cx="1056" cy="952"/>
              <a:chOff x="5424755" y="1340768"/>
              <a:chExt cx="670560" cy="604586"/>
            </a:xfrm>
          </p:grpSpPr>
          <p:grpSp>
            <p:nvGrpSpPr>
              <p:cNvPr id="14" name="组合 13"/>
              <p:cNvGrpSpPr/>
              <p:nvPr/>
            </p:nvGrpSpPr>
            <p:grpSpPr>
              <a:xfrm>
                <a:off x="5424755" y="1340768"/>
                <a:ext cx="670560" cy="604586"/>
                <a:chOff x="3720691" y="2824413"/>
                <a:chExt cx="1341120" cy="1209172"/>
              </a:xfrm>
            </p:grpSpPr>
            <p:sp>
              <p:nvSpPr>
                <p:cNvPr id="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 name="文本框 9"/>
            <p:cNvSpPr txBox="1"/>
            <p:nvPr/>
          </p:nvSpPr>
          <p:spPr>
            <a:xfrm>
              <a:off x="1771" y="458"/>
              <a:ext cx="9464" cy="784"/>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sz="2800" b="1" dirty="0">
                  <a:solidFill>
                    <a:srgbClr val="414455"/>
                  </a:solidFill>
                  <a:latin typeface="微软雅黑" panose="020B0503020204020204" pitchFamily="34" charset="-122"/>
                  <a:ea typeface="微软雅黑" panose="020B0503020204020204" pitchFamily="34" charset="-122"/>
                </a:rPr>
                <a:t>多模态推荐系统的工作流程与</a:t>
              </a:r>
              <a:r>
                <a:rPr lang="zh-CN" altLang="en-US" sz="2800" b="1" dirty="0">
                  <a:solidFill>
                    <a:srgbClr val="414455"/>
                  </a:solidFill>
                  <a:latin typeface="微软雅黑" panose="020B0503020204020204" pitchFamily="34" charset="-122"/>
                  <a:ea typeface="微软雅黑" panose="020B0503020204020204" pitchFamily="34" charset="-122"/>
                </a:rPr>
                <a:t>优势</a:t>
              </a:r>
              <a:endParaRPr lang="zh-CN" altLang="en-US" sz="2800" b="1" dirty="0">
                <a:solidFill>
                  <a:srgbClr val="414455"/>
                </a:solidFill>
                <a:latin typeface="微软雅黑" panose="020B0503020204020204" pitchFamily="34" charset="-122"/>
                <a:ea typeface="微软雅黑" panose="020B0503020204020204" pitchFamily="34" charset="-122"/>
              </a:endParaRPr>
            </a:p>
          </p:txBody>
        </p:sp>
        <p:sp>
          <p:nvSpPr>
            <p:cNvPr id="13" name="Freeform 126"/>
            <p:cNvSpPr>
              <a:spLocks noChangeAspect="1" noEditPoints="1"/>
            </p:cNvSpPr>
            <p:nvPr/>
          </p:nvSpPr>
          <p:spPr bwMode="auto">
            <a:xfrm>
              <a:off x="963" y="524"/>
              <a:ext cx="422" cy="5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9" name="组合 8"/>
          <p:cNvGrpSpPr/>
          <p:nvPr/>
        </p:nvGrpSpPr>
        <p:grpSpPr>
          <a:xfrm>
            <a:off x="46355" y="939165"/>
            <a:ext cx="8807450" cy="5264150"/>
            <a:chOff x="323" y="1479"/>
            <a:chExt cx="13870" cy="8290"/>
          </a:xfrm>
        </p:grpSpPr>
        <p:sp>
          <p:nvSpPr>
            <p:cNvPr id="5" name="矩形 4"/>
            <p:cNvSpPr/>
            <p:nvPr/>
          </p:nvSpPr>
          <p:spPr>
            <a:xfrm>
              <a:off x="453" y="1580"/>
              <a:ext cx="13740" cy="8189"/>
            </a:xfrm>
            <a:prstGeom prst="rect">
              <a:avLst/>
            </a:prstGeom>
            <a:solidFill>
              <a:srgbClr val="EBF0F8"/>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n>
                  <a:solidFill>
                    <a:schemeClr val="tx1"/>
                  </a:solidFill>
                  <a:prstDash val="sysDash"/>
                </a:ln>
              </a:endParaRPr>
            </a:p>
          </p:txBody>
        </p:sp>
        <p:pic>
          <p:nvPicPr>
            <p:cNvPr id="3" name="图片 2"/>
            <p:cNvPicPr>
              <a:picLocks noChangeAspect="1"/>
            </p:cNvPicPr>
            <p:nvPr/>
          </p:nvPicPr>
          <p:blipFill>
            <a:blip r:embed="rId1"/>
            <a:stretch>
              <a:fillRect/>
            </a:stretch>
          </p:blipFill>
          <p:spPr>
            <a:xfrm>
              <a:off x="525" y="2225"/>
              <a:ext cx="13560" cy="7440"/>
            </a:xfrm>
            <a:prstGeom prst="rect">
              <a:avLst/>
            </a:prstGeom>
          </p:spPr>
        </p:pic>
        <p:grpSp>
          <p:nvGrpSpPr>
            <p:cNvPr id="7" name="组合 6"/>
            <p:cNvGrpSpPr/>
            <p:nvPr/>
          </p:nvGrpSpPr>
          <p:grpSpPr>
            <a:xfrm>
              <a:off x="323" y="1479"/>
              <a:ext cx="681" cy="681"/>
              <a:chOff x="15651" y="4329"/>
              <a:chExt cx="1070" cy="1070"/>
            </a:xfrm>
          </p:grpSpPr>
          <p:sp>
            <p:nvSpPr>
              <p:cNvPr id="98" name="íṡľíḍè-Rectangle 43"/>
              <p:cNvSpPr/>
              <p:nvPr/>
            </p:nvSpPr>
            <p:spPr>
              <a:xfrm flipV="1">
                <a:off x="15651" y="4329"/>
                <a:ext cx="1071" cy="1071"/>
              </a:xfrm>
              <a:prstGeom prst="rect">
                <a:avLst/>
              </a:prstGeom>
              <a:solidFill>
                <a:schemeClr val="tx1">
                  <a:lumMod val="75000"/>
                  <a:lumOff val="2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73" name="íṡľíḍè-任意多边形: 形状 64"/>
              <p:cNvSpPr>
                <a:spLocks noChangeAspect="1"/>
              </p:cNvSpPr>
              <p:nvPr/>
            </p:nvSpPr>
            <p:spPr bwMode="auto">
              <a:xfrm>
                <a:off x="15930" y="4557"/>
                <a:ext cx="579" cy="578"/>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grpSp>
        <p:sp>
          <p:nvSpPr>
            <p:cNvPr id="8" name="文本框 7"/>
            <p:cNvSpPr txBox="1"/>
            <p:nvPr/>
          </p:nvSpPr>
          <p:spPr>
            <a:xfrm>
              <a:off x="900" y="1524"/>
              <a:ext cx="1780" cy="580"/>
            </a:xfrm>
            <a:prstGeom prst="rect">
              <a:avLst/>
            </a:prstGeom>
            <a:noFill/>
          </p:spPr>
          <p:txBody>
            <a:bodyPr wrap="square" rtlCol="0">
              <a:spAutoFit/>
            </a:bodyPr>
            <a:p>
              <a:r>
                <a:rPr lang="zh-CN" altLang="en-US" b="1"/>
                <a:t>工作流程</a:t>
              </a:r>
              <a:endParaRPr lang="zh-CN" altLang="en-US" b="1"/>
            </a:p>
          </p:txBody>
        </p:sp>
      </p:grpSp>
      <p:sp>
        <p:nvSpPr>
          <p:cNvPr id="28" name="矩形 27"/>
          <p:cNvSpPr/>
          <p:nvPr/>
        </p:nvSpPr>
        <p:spPr>
          <a:xfrm>
            <a:off x="8890000" y="1003300"/>
            <a:ext cx="3159125" cy="5200015"/>
          </a:xfrm>
          <a:prstGeom prst="rect">
            <a:avLst/>
          </a:prstGeom>
          <a:solidFill>
            <a:srgbClr val="EBF0F8"/>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n>
                <a:solidFill>
                  <a:schemeClr val="tx1"/>
                </a:solidFill>
                <a:prstDash val="sysDash"/>
              </a:ln>
            </a:endParaRPr>
          </a:p>
        </p:txBody>
      </p:sp>
      <p:grpSp>
        <p:nvGrpSpPr>
          <p:cNvPr id="27" name="组合 26"/>
          <p:cNvGrpSpPr/>
          <p:nvPr/>
        </p:nvGrpSpPr>
        <p:grpSpPr>
          <a:xfrm>
            <a:off x="8956730" y="939063"/>
            <a:ext cx="1496005" cy="432850"/>
            <a:chOff x="14298" y="1434"/>
            <a:chExt cx="2356" cy="682"/>
          </a:xfrm>
        </p:grpSpPr>
        <p:sp>
          <p:nvSpPr>
            <p:cNvPr id="23" name="íṡľíḍè-Rectangle 43"/>
            <p:cNvSpPr/>
            <p:nvPr/>
          </p:nvSpPr>
          <p:spPr>
            <a:xfrm flipV="1">
              <a:off x="14298" y="1434"/>
              <a:ext cx="682" cy="682"/>
            </a:xfrm>
            <a:prstGeom prst="rect">
              <a:avLst/>
            </a:prstGeom>
            <a:solidFill>
              <a:schemeClr val="tx1">
                <a:lumMod val="75000"/>
                <a:lumOff val="2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24" name="íṡľíḍè-任意多边形: 形状 64"/>
            <p:cNvSpPr>
              <a:spLocks noChangeAspect="1"/>
            </p:cNvSpPr>
            <p:nvPr/>
          </p:nvSpPr>
          <p:spPr bwMode="auto">
            <a:xfrm>
              <a:off x="14475" y="1579"/>
              <a:ext cx="369" cy="368"/>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25" name="文本框 24"/>
            <p:cNvSpPr txBox="1"/>
            <p:nvPr/>
          </p:nvSpPr>
          <p:spPr>
            <a:xfrm>
              <a:off x="14875" y="1479"/>
              <a:ext cx="1779" cy="580"/>
            </a:xfrm>
            <a:prstGeom prst="rect">
              <a:avLst/>
            </a:prstGeom>
            <a:noFill/>
          </p:spPr>
          <p:txBody>
            <a:bodyPr wrap="square" rtlCol="0">
              <a:spAutoFit/>
            </a:bodyPr>
            <a:p>
              <a:r>
                <a:rPr lang="zh-CN" altLang="en-US" b="1"/>
                <a:t>主要优势</a:t>
              </a:r>
              <a:endParaRPr lang="zh-CN" altLang="en-US" b="1"/>
            </a:p>
          </p:txBody>
        </p:sp>
      </p:grpSp>
      <p:grpSp>
        <p:nvGrpSpPr>
          <p:cNvPr id="54" name="组合 53"/>
          <p:cNvGrpSpPr/>
          <p:nvPr/>
        </p:nvGrpSpPr>
        <p:grpSpPr>
          <a:xfrm>
            <a:off x="8955405" y="2401716"/>
            <a:ext cx="3093601" cy="2282027"/>
            <a:chOff x="14194" y="3804"/>
            <a:chExt cx="4872" cy="3594"/>
          </a:xfrm>
        </p:grpSpPr>
        <p:grpSp>
          <p:nvGrpSpPr>
            <p:cNvPr id="31" name="组合 30"/>
            <p:cNvGrpSpPr/>
            <p:nvPr/>
          </p:nvGrpSpPr>
          <p:grpSpPr>
            <a:xfrm>
              <a:off x="14195" y="3804"/>
              <a:ext cx="4871" cy="1618"/>
              <a:chOff x="1024" y="8785"/>
              <a:chExt cx="10623" cy="4202"/>
            </a:xfrm>
          </p:grpSpPr>
          <p:sp>
            <p:nvSpPr>
              <p:cNvPr id="29" name="Rectangle 4"/>
              <p:cNvSpPr/>
              <p:nvPr/>
            </p:nvSpPr>
            <p:spPr>
              <a:xfrm>
                <a:off x="1024" y="8785"/>
                <a:ext cx="10623" cy="4202"/>
              </a:xfrm>
              <a:prstGeom prst="rect">
                <a:avLst/>
              </a:prstGeom>
              <a:solidFill>
                <a:srgbClr val="1D50A2"/>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增强对物品</a:t>
                </a:r>
                <a:r>
                  <a:rPr kumimoji="0" lang="zh-CN" altLang="en-US"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特征的信息</a:t>
                </a:r>
                <a:r>
                  <a:rPr kumimoji="0" lang="zh-CN" altLang="en-US"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理解</a:t>
                </a:r>
                <a:endParaRPr kumimoji="0" lang="zh-CN" altLang="en-US"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144"/>
              <p:cNvSpPr>
                <a:spLocks noEditPoints="1"/>
              </p:cNvSpPr>
              <p:nvPr/>
            </p:nvSpPr>
            <p:spPr bwMode="auto">
              <a:xfrm>
                <a:off x="1224" y="9010"/>
                <a:ext cx="734" cy="719"/>
              </a:xfrm>
              <a:custGeom>
                <a:avLst/>
                <a:gdLst/>
                <a:ahLst/>
                <a:cxnLst>
                  <a:cxn ang="0">
                    <a:pos x="90" y="0"/>
                  </a:cxn>
                  <a:cxn ang="0">
                    <a:pos x="53" y="26"/>
                  </a:cxn>
                  <a:cxn ang="0">
                    <a:pos x="53" y="26"/>
                  </a:cxn>
                  <a:cxn ang="0">
                    <a:pos x="13" y="66"/>
                  </a:cxn>
                  <a:cxn ang="0">
                    <a:pos x="0" y="106"/>
                  </a:cxn>
                  <a:cxn ang="0">
                    <a:pos x="13" y="123"/>
                  </a:cxn>
                  <a:cxn ang="0">
                    <a:pos x="50" y="114"/>
                  </a:cxn>
                  <a:cxn ang="0">
                    <a:pos x="115" y="51"/>
                  </a:cxn>
                  <a:cxn ang="0">
                    <a:pos x="61" y="91"/>
                  </a:cxn>
                  <a:cxn ang="0">
                    <a:pos x="95" y="45"/>
                  </a:cxn>
                  <a:cxn ang="0">
                    <a:pos x="91" y="64"/>
                  </a:cxn>
                  <a:cxn ang="0">
                    <a:pos x="61" y="94"/>
                  </a:cxn>
                  <a:cxn ang="0">
                    <a:pos x="56" y="78"/>
                  </a:cxn>
                  <a:cxn ang="0">
                    <a:pos x="43" y="66"/>
                  </a:cxn>
                  <a:cxn ang="0">
                    <a:pos x="88" y="34"/>
                  </a:cxn>
                  <a:cxn ang="0">
                    <a:pos x="56" y="78"/>
                  </a:cxn>
                  <a:cxn ang="0">
                    <a:pos x="29" y="61"/>
                  </a:cxn>
                  <a:cxn ang="0">
                    <a:pos x="76" y="28"/>
                  </a:cxn>
                  <a:cxn ang="0">
                    <a:pos x="16" y="115"/>
                  </a:cxn>
                  <a:cxn ang="0">
                    <a:pos x="7" y="110"/>
                  </a:cxn>
                  <a:cxn ang="0">
                    <a:pos x="12" y="93"/>
                  </a:cxn>
                  <a:cxn ang="0">
                    <a:pos x="30" y="111"/>
                  </a:cxn>
                  <a:cxn ang="0">
                    <a:pos x="34" y="110"/>
                  </a:cxn>
                  <a:cxn ang="0">
                    <a:pos x="13" y="89"/>
                  </a:cxn>
                  <a:cxn ang="0">
                    <a:pos x="18" y="72"/>
                  </a:cxn>
                  <a:cxn ang="0">
                    <a:pos x="49" y="106"/>
                  </a:cxn>
                  <a:cxn ang="0">
                    <a:pos x="34" y="110"/>
                  </a:cxn>
                  <a:cxn ang="0">
                    <a:pos x="103" y="52"/>
                  </a:cxn>
                  <a:cxn ang="0">
                    <a:pos x="93" y="29"/>
                  </a:cxn>
                  <a:cxn ang="0">
                    <a:pos x="77" y="13"/>
                  </a:cxn>
                  <a:cxn ang="0">
                    <a:pos x="107" y="16"/>
                  </a:cxn>
                  <a:cxn ang="0">
                    <a:pos x="110" y="45"/>
                  </a:cxn>
                  <a:cxn ang="0">
                    <a:pos x="110" y="45"/>
                  </a:cxn>
                </a:cxnLst>
                <a:rect l="0" t="0" r="r" b="b"/>
                <a:pathLst>
                  <a:path w="126" h="123">
                    <a:moveTo>
                      <a:pt x="112" y="10"/>
                    </a:moveTo>
                    <a:cubicBezTo>
                      <a:pt x="106" y="4"/>
                      <a:pt x="98" y="0"/>
                      <a:pt x="90" y="0"/>
                    </a:cubicBezTo>
                    <a:cubicBezTo>
                      <a:pt x="83" y="0"/>
                      <a:pt x="76" y="3"/>
                      <a:pt x="72" y="7"/>
                    </a:cubicBezTo>
                    <a:cubicBezTo>
                      <a:pt x="53" y="26"/>
                      <a:pt x="53" y="26"/>
                      <a:pt x="53" y="26"/>
                    </a:cubicBezTo>
                    <a:cubicBezTo>
                      <a:pt x="53" y="26"/>
                      <a:pt x="53" y="26"/>
                      <a:pt x="53" y="26"/>
                    </a:cubicBezTo>
                    <a:cubicBezTo>
                      <a:pt x="53" y="26"/>
                      <a:pt x="53" y="26"/>
                      <a:pt x="53" y="26"/>
                    </a:cubicBezTo>
                    <a:cubicBezTo>
                      <a:pt x="53" y="26"/>
                      <a:pt x="53" y="26"/>
                      <a:pt x="53" y="26"/>
                    </a:cubicBezTo>
                    <a:cubicBezTo>
                      <a:pt x="13" y="66"/>
                      <a:pt x="13" y="66"/>
                      <a:pt x="13" y="66"/>
                    </a:cubicBezTo>
                    <a:cubicBezTo>
                      <a:pt x="11" y="68"/>
                      <a:pt x="10" y="70"/>
                      <a:pt x="9" y="73"/>
                    </a:cubicBezTo>
                    <a:cubicBezTo>
                      <a:pt x="0" y="106"/>
                      <a:pt x="0" y="106"/>
                      <a:pt x="0" y="106"/>
                    </a:cubicBezTo>
                    <a:cubicBezTo>
                      <a:pt x="0" y="106"/>
                      <a:pt x="0" y="108"/>
                      <a:pt x="0" y="110"/>
                    </a:cubicBezTo>
                    <a:cubicBezTo>
                      <a:pt x="0" y="117"/>
                      <a:pt x="6" y="123"/>
                      <a:pt x="13" y="123"/>
                    </a:cubicBezTo>
                    <a:cubicBezTo>
                      <a:pt x="15" y="123"/>
                      <a:pt x="17" y="122"/>
                      <a:pt x="18" y="122"/>
                    </a:cubicBezTo>
                    <a:cubicBezTo>
                      <a:pt x="50" y="114"/>
                      <a:pt x="50" y="114"/>
                      <a:pt x="50" y="114"/>
                    </a:cubicBezTo>
                    <a:cubicBezTo>
                      <a:pt x="52" y="113"/>
                      <a:pt x="55" y="112"/>
                      <a:pt x="57" y="110"/>
                    </a:cubicBezTo>
                    <a:cubicBezTo>
                      <a:pt x="115" y="51"/>
                      <a:pt x="115" y="51"/>
                      <a:pt x="115" y="51"/>
                    </a:cubicBezTo>
                    <a:cubicBezTo>
                      <a:pt x="126" y="40"/>
                      <a:pt x="125" y="22"/>
                      <a:pt x="112" y="10"/>
                    </a:cubicBezTo>
                    <a:close/>
                    <a:moveTo>
                      <a:pt x="61" y="91"/>
                    </a:moveTo>
                    <a:cubicBezTo>
                      <a:pt x="61" y="88"/>
                      <a:pt x="60" y="85"/>
                      <a:pt x="58" y="81"/>
                    </a:cubicBezTo>
                    <a:cubicBezTo>
                      <a:pt x="95" y="45"/>
                      <a:pt x="95" y="45"/>
                      <a:pt x="95" y="45"/>
                    </a:cubicBezTo>
                    <a:cubicBezTo>
                      <a:pt x="97" y="52"/>
                      <a:pt x="96" y="59"/>
                      <a:pt x="91" y="64"/>
                    </a:cubicBezTo>
                    <a:cubicBezTo>
                      <a:pt x="91" y="64"/>
                      <a:pt x="91" y="64"/>
                      <a:pt x="91" y="64"/>
                    </a:cubicBezTo>
                    <a:cubicBezTo>
                      <a:pt x="91" y="64"/>
                      <a:pt x="91" y="64"/>
                      <a:pt x="91" y="64"/>
                    </a:cubicBezTo>
                    <a:cubicBezTo>
                      <a:pt x="61" y="94"/>
                      <a:pt x="61" y="94"/>
                      <a:pt x="61" y="94"/>
                    </a:cubicBezTo>
                    <a:cubicBezTo>
                      <a:pt x="61" y="93"/>
                      <a:pt x="61" y="92"/>
                      <a:pt x="61" y="91"/>
                    </a:cubicBezTo>
                    <a:close/>
                    <a:moveTo>
                      <a:pt x="56" y="78"/>
                    </a:moveTo>
                    <a:cubicBezTo>
                      <a:pt x="55" y="76"/>
                      <a:pt x="53" y="73"/>
                      <a:pt x="51" y="71"/>
                    </a:cubicBezTo>
                    <a:cubicBezTo>
                      <a:pt x="49" y="69"/>
                      <a:pt x="46" y="67"/>
                      <a:pt x="43" y="66"/>
                    </a:cubicBezTo>
                    <a:cubicBezTo>
                      <a:pt x="80" y="29"/>
                      <a:pt x="80" y="29"/>
                      <a:pt x="80" y="29"/>
                    </a:cubicBezTo>
                    <a:cubicBezTo>
                      <a:pt x="83" y="30"/>
                      <a:pt x="86" y="32"/>
                      <a:pt x="88" y="34"/>
                    </a:cubicBezTo>
                    <a:cubicBezTo>
                      <a:pt x="90" y="37"/>
                      <a:pt x="92" y="39"/>
                      <a:pt x="93" y="41"/>
                    </a:cubicBezTo>
                    <a:lnTo>
                      <a:pt x="56" y="78"/>
                    </a:lnTo>
                    <a:close/>
                    <a:moveTo>
                      <a:pt x="40" y="64"/>
                    </a:moveTo>
                    <a:cubicBezTo>
                      <a:pt x="36" y="62"/>
                      <a:pt x="33" y="61"/>
                      <a:pt x="29" y="61"/>
                    </a:cubicBezTo>
                    <a:cubicBezTo>
                      <a:pt x="58" y="32"/>
                      <a:pt x="58" y="32"/>
                      <a:pt x="58" y="32"/>
                    </a:cubicBezTo>
                    <a:cubicBezTo>
                      <a:pt x="63" y="27"/>
                      <a:pt x="69" y="26"/>
                      <a:pt x="76" y="28"/>
                    </a:cubicBezTo>
                    <a:lnTo>
                      <a:pt x="40" y="64"/>
                    </a:lnTo>
                    <a:close/>
                    <a:moveTo>
                      <a:pt x="16" y="115"/>
                    </a:moveTo>
                    <a:cubicBezTo>
                      <a:pt x="15" y="115"/>
                      <a:pt x="14" y="115"/>
                      <a:pt x="13" y="115"/>
                    </a:cubicBezTo>
                    <a:cubicBezTo>
                      <a:pt x="10" y="115"/>
                      <a:pt x="7" y="113"/>
                      <a:pt x="7" y="110"/>
                    </a:cubicBezTo>
                    <a:cubicBezTo>
                      <a:pt x="7" y="109"/>
                      <a:pt x="8" y="108"/>
                      <a:pt x="8" y="107"/>
                    </a:cubicBezTo>
                    <a:cubicBezTo>
                      <a:pt x="12" y="93"/>
                      <a:pt x="12" y="93"/>
                      <a:pt x="12" y="93"/>
                    </a:cubicBezTo>
                    <a:cubicBezTo>
                      <a:pt x="16" y="93"/>
                      <a:pt x="21" y="94"/>
                      <a:pt x="25" y="98"/>
                    </a:cubicBezTo>
                    <a:cubicBezTo>
                      <a:pt x="28" y="102"/>
                      <a:pt x="30" y="107"/>
                      <a:pt x="30" y="111"/>
                    </a:cubicBezTo>
                    <a:lnTo>
                      <a:pt x="16" y="115"/>
                    </a:lnTo>
                    <a:close/>
                    <a:moveTo>
                      <a:pt x="34" y="110"/>
                    </a:moveTo>
                    <a:cubicBezTo>
                      <a:pt x="34" y="105"/>
                      <a:pt x="31" y="100"/>
                      <a:pt x="27" y="95"/>
                    </a:cubicBezTo>
                    <a:cubicBezTo>
                      <a:pt x="23" y="91"/>
                      <a:pt x="18" y="89"/>
                      <a:pt x="13" y="89"/>
                    </a:cubicBezTo>
                    <a:cubicBezTo>
                      <a:pt x="17" y="75"/>
                      <a:pt x="17" y="75"/>
                      <a:pt x="17" y="75"/>
                    </a:cubicBezTo>
                    <a:cubicBezTo>
                      <a:pt x="17" y="74"/>
                      <a:pt x="17" y="73"/>
                      <a:pt x="18" y="72"/>
                    </a:cubicBezTo>
                    <a:cubicBezTo>
                      <a:pt x="26" y="67"/>
                      <a:pt x="38" y="68"/>
                      <a:pt x="46" y="77"/>
                    </a:cubicBezTo>
                    <a:cubicBezTo>
                      <a:pt x="55" y="85"/>
                      <a:pt x="56" y="98"/>
                      <a:pt x="49" y="106"/>
                    </a:cubicBezTo>
                    <a:cubicBezTo>
                      <a:pt x="49" y="106"/>
                      <a:pt x="48" y="106"/>
                      <a:pt x="48" y="106"/>
                    </a:cubicBezTo>
                    <a:lnTo>
                      <a:pt x="34" y="110"/>
                    </a:lnTo>
                    <a:close/>
                    <a:moveTo>
                      <a:pt x="110" y="45"/>
                    </a:moveTo>
                    <a:cubicBezTo>
                      <a:pt x="103" y="52"/>
                      <a:pt x="103" y="52"/>
                      <a:pt x="103" y="52"/>
                    </a:cubicBezTo>
                    <a:cubicBezTo>
                      <a:pt x="103" y="51"/>
                      <a:pt x="103" y="50"/>
                      <a:pt x="103" y="49"/>
                    </a:cubicBezTo>
                    <a:cubicBezTo>
                      <a:pt x="103" y="42"/>
                      <a:pt x="99" y="35"/>
                      <a:pt x="93" y="29"/>
                    </a:cubicBezTo>
                    <a:cubicBezTo>
                      <a:pt x="87" y="23"/>
                      <a:pt x="79" y="19"/>
                      <a:pt x="71" y="19"/>
                    </a:cubicBezTo>
                    <a:cubicBezTo>
                      <a:pt x="77" y="13"/>
                      <a:pt x="77" y="13"/>
                      <a:pt x="77" y="13"/>
                    </a:cubicBezTo>
                    <a:cubicBezTo>
                      <a:pt x="80" y="10"/>
                      <a:pt x="85" y="8"/>
                      <a:pt x="90" y="8"/>
                    </a:cubicBezTo>
                    <a:cubicBezTo>
                      <a:pt x="96" y="8"/>
                      <a:pt x="102" y="11"/>
                      <a:pt x="107" y="16"/>
                    </a:cubicBezTo>
                    <a:cubicBezTo>
                      <a:pt x="112" y="20"/>
                      <a:pt x="114" y="26"/>
                      <a:pt x="115" y="32"/>
                    </a:cubicBezTo>
                    <a:cubicBezTo>
                      <a:pt x="115" y="37"/>
                      <a:pt x="113" y="42"/>
                      <a:pt x="110" y="45"/>
                    </a:cubicBezTo>
                    <a:close/>
                    <a:moveTo>
                      <a:pt x="110" y="45"/>
                    </a:moveTo>
                    <a:cubicBezTo>
                      <a:pt x="110" y="45"/>
                      <a:pt x="110" y="45"/>
                      <a:pt x="110" y="45"/>
                    </a:cubicBezTo>
                  </a:path>
                </a:pathLst>
              </a:custGeom>
              <a:solidFill>
                <a:srgbClr val="FFFFFF"/>
              </a:solidFill>
              <a:ln w="9525">
                <a:noFill/>
                <a:round/>
              </a:ln>
            </p:spPr>
            <p:txBody>
              <a:bodyPr vert="horz" wrap="square" lIns="111664" tIns="55832" rIns="111664" bIns="55832"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eaLnBrk="1" fontAlgn="auto" latinLnBrk="0" hangingPunct="1">
                  <a:lnSpc>
                    <a:spcPct val="120000"/>
                  </a:lnSpc>
                  <a:spcBef>
                    <a:spcPts val="0"/>
                  </a:spcBef>
                  <a:spcAft>
                    <a:spcPts val="0"/>
                  </a:spcAft>
                  <a:buClrTx/>
                  <a:buSzTx/>
                  <a:buFontTx/>
                  <a:buNone/>
                  <a:defRPr/>
                </a:pPr>
                <a:endParaRPr kumimoji="0" lang="en-US" sz="700" b="0" i="0" u="none" strike="noStrike" kern="0" cap="none" spc="0" normalizeH="0" baseline="0" noProof="0" dirty="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3" name="组合 52"/>
            <p:cNvGrpSpPr/>
            <p:nvPr/>
          </p:nvGrpSpPr>
          <p:grpSpPr>
            <a:xfrm>
              <a:off x="14194" y="5780"/>
              <a:ext cx="4871" cy="1618"/>
              <a:chOff x="14194" y="4730"/>
              <a:chExt cx="4871" cy="1618"/>
            </a:xfrm>
          </p:grpSpPr>
          <p:sp>
            <p:nvSpPr>
              <p:cNvPr id="33" name="Rectangle 4"/>
              <p:cNvSpPr/>
              <p:nvPr/>
            </p:nvSpPr>
            <p:spPr>
              <a:xfrm>
                <a:off x="14194" y="4730"/>
                <a:ext cx="4871" cy="1618"/>
              </a:xfrm>
              <a:prstGeom prst="rect">
                <a:avLst/>
              </a:prstGeom>
              <a:solidFill>
                <a:srgbClr val="1D50A2"/>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更细粒度的用户偏好</a:t>
                </a:r>
                <a:r>
                  <a:rPr kumimoji="0" lang="zh-CN" altLang="en-US"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建模</a:t>
                </a:r>
                <a:endParaRPr kumimoji="0" lang="zh-CN" altLang="en-US"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144"/>
              <p:cNvSpPr>
                <a:spLocks noEditPoints="1"/>
              </p:cNvSpPr>
              <p:nvPr/>
            </p:nvSpPr>
            <p:spPr bwMode="auto">
              <a:xfrm>
                <a:off x="14287" y="4831"/>
                <a:ext cx="337" cy="277"/>
              </a:xfrm>
              <a:custGeom>
                <a:avLst/>
                <a:gdLst/>
                <a:ahLst/>
                <a:cxnLst>
                  <a:cxn ang="0">
                    <a:pos x="90" y="0"/>
                  </a:cxn>
                  <a:cxn ang="0">
                    <a:pos x="53" y="26"/>
                  </a:cxn>
                  <a:cxn ang="0">
                    <a:pos x="53" y="26"/>
                  </a:cxn>
                  <a:cxn ang="0">
                    <a:pos x="13" y="66"/>
                  </a:cxn>
                  <a:cxn ang="0">
                    <a:pos x="0" y="106"/>
                  </a:cxn>
                  <a:cxn ang="0">
                    <a:pos x="13" y="123"/>
                  </a:cxn>
                  <a:cxn ang="0">
                    <a:pos x="50" y="114"/>
                  </a:cxn>
                  <a:cxn ang="0">
                    <a:pos x="115" y="51"/>
                  </a:cxn>
                  <a:cxn ang="0">
                    <a:pos x="61" y="91"/>
                  </a:cxn>
                  <a:cxn ang="0">
                    <a:pos x="95" y="45"/>
                  </a:cxn>
                  <a:cxn ang="0">
                    <a:pos x="91" y="64"/>
                  </a:cxn>
                  <a:cxn ang="0">
                    <a:pos x="61" y="94"/>
                  </a:cxn>
                  <a:cxn ang="0">
                    <a:pos x="56" y="78"/>
                  </a:cxn>
                  <a:cxn ang="0">
                    <a:pos x="43" y="66"/>
                  </a:cxn>
                  <a:cxn ang="0">
                    <a:pos x="88" y="34"/>
                  </a:cxn>
                  <a:cxn ang="0">
                    <a:pos x="56" y="78"/>
                  </a:cxn>
                  <a:cxn ang="0">
                    <a:pos x="29" y="61"/>
                  </a:cxn>
                  <a:cxn ang="0">
                    <a:pos x="76" y="28"/>
                  </a:cxn>
                  <a:cxn ang="0">
                    <a:pos x="16" y="115"/>
                  </a:cxn>
                  <a:cxn ang="0">
                    <a:pos x="7" y="110"/>
                  </a:cxn>
                  <a:cxn ang="0">
                    <a:pos x="12" y="93"/>
                  </a:cxn>
                  <a:cxn ang="0">
                    <a:pos x="30" y="111"/>
                  </a:cxn>
                  <a:cxn ang="0">
                    <a:pos x="34" y="110"/>
                  </a:cxn>
                  <a:cxn ang="0">
                    <a:pos x="13" y="89"/>
                  </a:cxn>
                  <a:cxn ang="0">
                    <a:pos x="18" y="72"/>
                  </a:cxn>
                  <a:cxn ang="0">
                    <a:pos x="49" y="106"/>
                  </a:cxn>
                  <a:cxn ang="0">
                    <a:pos x="34" y="110"/>
                  </a:cxn>
                  <a:cxn ang="0">
                    <a:pos x="103" y="52"/>
                  </a:cxn>
                  <a:cxn ang="0">
                    <a:pos x="93" y="29"/>
                  </a:cxn>
                  <a:cxn ang="0">
                    <a:pos x="77" y="13"/>
                  </a:cxn>
                  <a:cxn ang="0">
                    <a:pos x="107" y="16"/>
                  </a:cxn>
                  <a:cxn ang="0">
                    <a:pos x="110" y="45"/>
                  </a:cxn>
                  <a:cxn ang="0">
                    <a:pos x="110" y="45"/>
                  </a:cxn>
                </a:cxnLst>
                <a:rect l="0" t="0" r="r" b="b"/>
                <a:pathLst>
                  <a:path w="126" h="123">
                    <a:moveTo>
                      <a:pt x="112" y="10"/>
                    </a:moveTo>
                    <a:cubicBezTo>
                      <a:pt x="106" y="4"/>
                      <a:pt x="98" y="0"/>
                      <a:pt x="90" y="0"/>
                    </a:cubicBezTo>
                    <a:cubicBezTo>
                      <a:pt x="83" y="0"/>
                      <a:pt x="76" y="3"/>
                      <a:pt x="72" y="7"/>
                    </a:cubicBezTo>
                    <a:cubicBezTo>
                      <a:pt x="53" y="26"/>
                      <a:pt x="53" y="26"/>
                      <a:pt x="53" y="26"/>
                    </a:cubicBezTo>
                    <a:cubicBezTo>
                      <a:pt x="53" y="26"/>
                      <a:pt x="53" y="26"/>
                      <a:pt x="53" y="26"/>
                    </a:cubicBezTo>
                    <a:cubicBezTo>
                      <a:pt x="53" y="26"/>
                      <a:pt x="53" y="26"/>
                      <a:pt x="53" y="26"/>
                    </a:cubicBezTo>
                    <a:cubicBezTo>
                      <a:pt x="53" y="26"/>
                      <a:pt x="53" y="26"/>
                      <a:pt x="53" y="26"/>
                    </a:cubicBezTo>
                    <a:cubicBezTo>
                      <a:pt x="13" y="66"/>
                      <a:pt x="13" y="66"/>
                      <a:pt x="13" y="66"/>
                    </a:cubicBezTo>
                    <a:cubicBezTo>
                      <a:pt x="11" y="68"/>
                      <a:pt x="10" y="70"/>
                      <a:pt x="9" y="73"/>
                    </a:cubicBezTo>
                    <a:cubicBezTo>
                      <a:pt x="0" y="106"/>
                      <a:pt x="0" y="106"/>
                      <a:pt x="0" y="106"/>
                    </a:cubicBezTo>
                    <a:cubicBezTo>
                      <a:pt x="0" y="106"/>
                      <a:pt x="0" y="108"/>
                      <a:pt x="0" y="110"/>
                    </a:cubicBezTo>
                    <a:cubicBezTo>
                      <a:pt x="0" y="117"/>
                      <a:pt x="6" y="123"/>
                      <a:pt x="13" y="123"/>
                    </a:cubicBezTo>
                    <a:cubicBezTo>
                      <a:pt x="15" y="123"/>
                      <a:pt x="17" y="122"/>
                      <a:pt x="18" y="122"/>
                    </a:cubicBezTo>
                    <a:cubicBezTo>
                      <a:pt x="50" y="114"/>
                      <a:pt x="50" y="114"/>
                      <a:pt x="50" y="114"/>
                    </a:cubicBezTo>
                    <a:cubicBezTo>
                      <a:pt x="52" y="113"/>
                      <a:pt x="55" y="112"/>
                      <a:pt x="57" y="110"/>
                    </a:cubicBezTo>
                    <a:cubicBezTo>
                      <a:pt x="115" y="51"/>
                      <a:pt x="115" y="51"/>
                      <a:pt x="115" y="51"/>
                    </a:cubicBezTo>
                    <a:cubicBezTo>
                      <a:pt x="126" y="40"/>
                      <a:pt x="125" y="22"/>
                      <a:pt x="112" y="10"/>
                    </a:cubicBezTo>
                    <a:close/>
                    <a:moveTo>
                      <a:pt x="61" y="91"/>
                    </a:moveTo>
                    <a:cubicBezTo>
                      <a:pt x="61" y="88"/>
                      <a:pt x="60" y="85"/>
                      <a:pt x="58" y="81"/>
                    </a:cubicBezTo>
                    <a:cubicBezTo>
                      <a:pt x="95" y="45"/>
                      <a:pt x="95" y="45"/>
                      <a:pt x="95" y="45"/>
                    </a:cubicBezTo>
                    <a:cubicBezTo>
                      <a:pt x="97" y="52"/>
                      <a:pt x="96" y="59"/>
                      <a:pt x="91" y="64"/>
                    </a:cubicBezTo>
                    <a:cubicBezTo>
                      <a:pt x="91" y="64"/>
                      <a:pt x="91" y="64"/>
                      <a:pt x="91" y="64"/>
                    </a:cubicBezTo>
                    <a:cubicBezTo>
                      <a:pt x="91" y="64"/>
                      <a:pt x="91" y="64"/>
                      <a:pt x="91" y="64"/>
                    </a:cubicBezTo>
                    <a:cubicBezTo>
                      <a:pt x="61" y="94"/>
                      <a:pt x="61" y="94"/>
                      <a:pt x="61" y="94"/>
                    </a:cubicBezTo>
                    <a:cubicBezTo>
                      <a:pt x="61" y="93"/>
                      <a:pt x="61" y="92"/>
                      <a:pt x="61" y="91"/>
                    </a:cubicBezTo>
                    <a:close/>
                    <a:moveTo>
                      <a:pt x="56" y="78"/>
                    </a:moveTo>
                    <a:cubicBezTo>
                      <a:pt x="55" y="76"/>
                      <a:pt x="53" y="73"/>
                      <a:pt x="51" y="71"/>
                    </a:cubicBezTo>
                    <a:cubicBezTo>
                      <a:pt x="49" y="69"/>
                      <a:pt x="46" y="67"/>
                      <a:pt x="43" y="66"/>
                    </a:cubicBezTo>
                    <a:cubicBezTo>
                      <a:pt x="80" y="29"/>
                      <a:pt x="80" y="29"/>
                      <a:pt x="80" y="29"/>
                    </a:cubicBezTo>
                    <a:cubicBezTo>
                      <a:pt x="83" y="30"/>
                      <a:pt x="86" y="32"/>
                      <a:pt x="88" y="34"/>
                    </a:cubicBezTo>
                    <a:cubicBezTo>
                      <a:pt x="90" y="37"/>
                      <a:pt x="92" y="39"/>
                      <a:pt x="93" y="41"/>
                    </a:cubicBezTo>
                    <a:lnTo>
                      <a:pt x="56" y="78"/>
                    </a:lnTo>
                    <a:close/>
                    <a:moveTo>
                      <a:pt x="40" y="64"/>
                    </a:moveTo>
                    <a:cubicBezTo>
                      <a:pt x="36" y="62"/>
                      <a:pt x="33" y="61"/>
                      <a:pt x="29" y="61"/>
                    </a:cubicBezTo>
                    <a:cubicBezTo>
                      <a:pt x="58" y="32"/>
                      <a:pt x="58" y="32"/>
                      <a:pt x="58" y="32"/>
                    </a:cubicBezTo>
                    <a:cubicBezTo>
                      <a:pt x="63" y="27"/>
                      <a:pt x="69" y="26"/>
                      <a:pt x="76" y="28"/>
                    </a:cubicBezTo>
                    <a:lnTo>
                      <a:pt x="40" y="64"/>
                    </a:lnTo>
                    <a:close/>
                    <a:moveTo>
                      <a:pt x="16" y="115"/>
                    </a:moveTo>
                    <a:cubicBezTo>
                      <a:pt x="15" y="115"/>
                      <a:pt x="14" y="115"/>
                      <a:pt x="13" y="115"/>
                    </a:cubicBezTo>
                    <a:cubicBezTo>
                      <a:pt x="10" y="115"/>
                      <a:pt x="7" y="113"/>
                      <a:pt x="7" y="110"/>
                    </a:cubicBezTo>
                    <a:cubicBezTo>
                      <a:pt x="7" y="109"/>
                      <a:pt x="8" y="108"/>
                      <a:pt x="8" y="107"/>
                    </a:cubicBezTo>
                    <a:cubicBezTo>
                      <a:pt x="12" y="93"/>
                      <a:pt x="12" y="93"/>
                      <a:pt x="12" y="93"/>
                    </a:cubicBezTo>
                    <a:cubicBezTo>
                      <a:pt x="16" y="93"/>
                      <a:pt x="21" y="94"/>
                      <a:pt x="25" y="98"/>
                    </a:cubicBezTo>
                    <a:cubicBezTo>
                      <a:pt x="28" y="102"/>
                      <a:pt x="30" y="107"/>
                      <a:pt x="30" y="111"/>
                    </a:cubicBezTo>
                    <a:lnTo>
                      <a:pt x="16" y="115"/>
                    </a:lnTo>
                    <a:close/>
                    <a:moveTo>
                      <a:pt x="34" y="110"/>
                    </a:moveTo>
                    <a:cubicBezTo>
                      <a:pt x="34" y="105"/>
                      <a:pt x="31" y="100"/>
                      <a:pt x="27" y="95"/>
                    </a:cubicBezTo>
                    <a:cubicBezTo>
                      <a:pt x="23" y="91"/>
                      <a:pt x="18" y="89"/>
                      <a:pt x="13" y="89"/>
                    </a:cubicBezTo>
                    <a:cubicBezTo>
                      <a:pt x="17" y="75"/>
                      <a:pt x="17" y="75"/>
                      <a:pt x="17" y="75"/>
                    </a:cubicBezTo>
                    <a:cubicBezTo>
                      <a:pt x="17" y="74"/>
                      <a:pt x="17" y="73"/>
                      <a:pt x="18" y="72"/>
                    </a:cubicBezTo>
                    <a:cubicBezTo>
                      <a:pt x="26" y="67"/>
                      <a:pt x="38" y="68"/>
                      <a:pt x="46" y="77"/>
                    </a:cubicBezTo>
                    <a:cubicBezTo>
                      <a:pt x="55" y="85"/>
                      <a:pt x="56" y="98"/>
                      <a:pt x="49" y="106"/>
                    </a:cubicBezTo>
                    <a:cubicBezTo>
                      <a:pt x="49" y="106"/>
                      <a:pt x="48" y="106"/>
                      <a:pt x="48" y="106"/>
                    </a:cubicBezTo>
                    <a:lnTo>
                      <a:pt x="34" y="110"/>
                    </a:lnTo>
                    <a:close/>
                    <a:moveTo>
                      <a:pt x="110" y="45"/>
                    </a:moveTo>
                    <a:cubicBezTo>
                      <a:pt x="103" y="52"/>
                      <a:pt x="103" y="52"/>
                      <a:pt x="103" y="52"/>
                    </a:cubicBezTo>
                    <a:cubicBezTo>
                      <a:pt x="103" y="51"/>
                      <a:pt x="103" y="50"/>
                      <a:pt x="103" y="49"/>
                    </a:cubicBezTo>
                    <a:cubicBezTo>
                      <a:pt x="103" y="42"/>
                      <a:pt x="99" y="35"/>
                      <a:pt x="93" y="29"/>
                    </a:cubicBezTo>
                    <a:cubicBezTo>
                      <a:pt x="87" y="23"/>
                      <a:pt x="79" y="19"/>
                      <a:pt x="71" y="19"/>
                    </a:cubicBezTo>
                    <a:cubicBezTo>
                      <a:pt x="77" y="13"/>
                      <a:pt x="77" y="13"/>
                      <a:pt x="77" y="13"/>
                    </a:cubicBezTo>
                    <a:cubicBezTo>
                      <a:pt x="80" y="10"/>
                      <a:pt x="85" y="8"/>
                      <a:pt x="90" y="8"/>
                    </a:cubicBezTo>
                    <a:cubicBezTo>
                      <a:pt x="96" y="8"/>
                      <a:pt x="102" y="11"/>
                      <a:pt x="107" y="16"/>
                    </a:cubicBezTo>
                    <a:cubicBezTo>
                      <a:pt x="112" y="20"/>
                      <a:pt x="114" y="26"/>
                      <a:pt x="115" y="32"/>
                    </a:cubicBezTo>
                    <a:cubicBezTo>
                      <a:pt x="115" y="37"/>
                      <a:pt x="113" y="42"/>
                      <a:pt x="110" y="45"/>
                    </a:cubicBezTo>
                    <a:close/>
                    <a:moveTo>
                      <a:pt x="110" y="45"/>
                    </a:moveTo>
                    <a:cubicBezTo>
                      <a:pt x="110" y="45"/>
                      <a:pt x="110" y="45"/>
                      <a:pt x="110" y="45"/>
                    </a:cubicBezTo>
                  </a:path>
                </a:pathLst>
              </a:custGeom>
              <a:solidFill>
                <a:srgbClr val="FFFFFF"/>
              </a:solidFill>
              <a:ln w="9525">
                <a:noFill/>
                <a:round/>
              </a:ln>
            </p:spPr>
            <p:txBody>
              <a:bodyPr vert="horz" wrap="square" lIns="111664" tIns="55832" rIns="111664" bIns="55832"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eaLnBrk="1" fontAlgn="auto" latinLnBrk="0" hangingPunct="1">
                  <a:lnSpc>
                    <a:spcPct val="120000"/>
                  </a:lnSpc>
                  <a:spcBef>
                    <a:spcPts val="0"/>
                  </a:spcBef>
                  <a:spcAft>
                    <a:spcPts val="0"/>
                  </a:spcAft>
                  <a:buClrTx/>
                  <a:buSzTx/>
                  <a:buFontTx/>
                  <a:buNone/>
                  <a:defRPr/>
                </a:pPr>
                <a:endParaRPr kumimoji="0" lang="en-US" sz="700" b="0" i="0" u="none" strike="noStrike" kern="0" cap="none" spc="0" normalizeH="0" baseline="0" noProof="0" dirty="0">
                  <a:ln>
                    <a:noFill/>
                  </a:ln>
                  <a:solidFill>
                    <a:sysClr val="windowText" lastClr="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55" name="文本框 54"/>
          <p:cNvSpPr txBox="1"/>
          <p:nvPr/>
        </p:nvSpPr>
        <p:spPr>
          <a:xfrm>
            <a:off x="46355" y="6452235"/>
            <a:ext cx="9359900" cy="245110"/>
          </a:xfrm>
          <a:prstGeom prst="rect">
            <a:avLst/>
          </a:prstGeom>
          <a:noFill/>
        </p:spPr>
        <p:txBody>
          <a:bodyPr wrap="square" rtlCol="0">
            <a:spAutoFit/>
          </a:bodyPr>
          <a:p>
            <a:r>
              <a:rPr lang="zh-CN" altLang="en-US" sz="1000" b="1"/>
              <a:t>参考文献：</a:t>
            </a:r>
            <a:r>
              <a:rPr lang="zh-CN" altLang="en-US" sz="1000"/>
              <a:t>A Comprehensive Survey o</a:t>
            </a:r>
            <a:r>
              <a:rPr lang="en-US" altLang="zh-CN" sz="1000"/>
              <a:t>n </a:t>
            </a:r>
            <a:r>
              <a:rPr lang="zh-CN" altLang="en-US" sz="1000"/>
              <a:t>Multimodal Recommender Systems: Taxonomy, Evaluation, and Future Directions.</a:t>
            </a:r>
            <a:r>
              <a:rPr lang="en-US" altLang="zh-CN" sz="1000"/>
              <a:t> 2023. MM </a:t>
            </a:r>
            <a:endParaRPr lang="en-US" altLang="zh-CN" sz="1000"/>
          </a:p>
        </p:txBody>
      </p:sp>
      <p:sp>
        <p:nvSpPr>
          <p:cNvPr id="22" name="文本框 21"/>
          <p:cNvSpPr txBox="1"/>
          <p:nvPr/>
        </p:nvSpPr>
        <p:spPr>
          <a:xfrm>
            <a:off x="6624955" y="14605"/>
            <a:ext cx="5518785" cy="368300"/>
          </a:xfrm>
          <a:prstGeom prst="rect">
            <a:avLst/>
          </a:prstGeom>
          <a:solidFill>
            <a:srgbClr val="EBF0F8"/>
          </a:solidFill>
          <a:effectLst>
            <a:outerShdw blurRad="50800" dist="38100" dir="2700000" algn="tl" rotWithShape="0">
              <a:prstClr val="black">
                <a:alpha val="40000"/>
              </a:prstClr>
            </a:outerShdw>
          </a:effectLst>
        </p:spPr>
        <p:txBody>
          <a:bodyPr wrap="square" rtlCol="0">
            <a:spAutoFit/>
          </a:bodyPr>
          <a:p>
            <a:r>
              <a:rPr lang="zh-CN" altLang="en-US" dirty="0">
                <a:solidFill>
                  <a:srgbClr val="1C50A2"/>
                </a:solidFill>
                <a:latin typeface="微软雅黑" panose="020B0503020204020204" pitchFamily="34" charset="-122"/>
                <a:ea typeface="微软雅黑" panose="020B0503020204020204" pitchFamily="34" charset="-122"/>
                <a:cs typeface="+mn-ea"/>
              </a:rPr>
              <a:t>稀疏性问题 | </a:t>
            </a:r>
            <a:r>
              <a:rPr lang="zh-CN" altLang="en-US" b="1" dirty="0">
                <a:solidFill>
                  <a:srgbClr val="1C50A2"/>
                </a:solidFill>
                <a:latin typeface="微软雅黑" panose="020B0503020204020204" pitchFamily="34" charset="-122"/>
                <a:ea typeface="微软雅黑" panose="020B0503020204020204" pitchFamily="34" charset="-122"/>
                <a:cs typeface="+mn-ea"/>
              </a:rPr>
              <a:t>多模态推荐</a:t>
            </a:r>
            <a:r>
              <a:rPr lang="zh-CN" altLang="en-US" dirty="0">
                <a:solidFill>
                  <a:srgbClr val="1C50A2"/>
                </a:solidFill>
                <a:latin typeface="微软雅黑" panose="020B0503020204020204" pitchFamily="34" charset="-122"/>
                <a:ea typeface="微软雅黑" panose="020B0503020204020204" pitchFamily="34" charset="-122"/>
                <a:cs typeface="+mn-ea"/>
              </a:rPr>
              <a:t> | 模态缺失问题 | 历史工作</a:t>
            </a:r>
            <a:endParaRPr lang="zh-CN" altLang="en-US">
              <a:solidFill>
                <a:schemeClr val="accent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9F754DE-2CAD-44b6-B708-469DEB6407EB-2" descr="C:/Users/Rain1700/AppData/Local/Temp/wpp.vPMKLFwpp"/>
          <p:cNvPicPr/>
          <p:nvPr/>
        </p:nvPicPr>
        <p:blipFill>
          <a:blip r:embed="rId1"/>
          <a:stretch>
            <a:fillRect/>
          </a:stretch>
        </p:blipFill>
        <p:spPr>
          <a:xfrm>
            <a:off x="78105" y="1010285"/>
            <a:ext cx="12038330" cy="5539105"/>
          </a:xfrm>
          <a:prstGeom prst="rect">
            <a:avLst/>
          </a:prstGeom>
          <a:ln>
            <a:solidFill>
              <a:srgbClr val="335485"/>
            </a:solidFill>
            <a:prstDash val="sysDash"/>
          </a:ln>
        </p:spPr>
      </p:pic>
      <p:grpSp>
        <p:nvGrpSpPr>
          <p:cNvPr id="21" name="组合 20"/>
          <p:cNvGrpSpPr/>
          <p:nvPr/>
        </p:nvGrpSpPr>
        <p:grpSpPr>
          <a:xfrm>
            <a:off x="83588" y="80479"/>
            <a:ext cx="6726856" cy="616751"/>
            <a:chOff x="642" y="271"/>
            <a:chExt cx="10593" cy="971"/>
          </a:xfrm>
        </p:grpSpPr>
        <p:grpSp>
          <p:nvGrpSpPr>
            <p:cNvPr id="11" name="组合 10"/>
            <p:cNvGrpSpPr/>
            <p:nvPr/>
          </p:nvGrpSpPr>
          <p:grpSpPr>
            <a:xfrm>
              <a:off x="642" y="271"/>
              <a:ext cx="1056" cy="952"/>
              <a:chOff x="5424755" y="1340768"/>
              <a:chExt cx="670560" cy="604586"/>
            </a:xfrm>
          </p:grpSpPr>
          <p:grpSp>
            <p:nvGrpSpPr>
              <p:cNvPr id="14" name="组合 13"/>
              <p:cNvGrpSpPr/>
              <p:nvPr/>
            </p:nvGrpSpPr>
            <p:grpSpPr>
              <a:xfrm>
                <a:off x="5424755" y="1340768"/>
                <a:ext cx="670560" cy="604586"/>
                <a:chOff x="3720691" y="2824413"/>
                <a:chExt cx="1341120" cy="1209172"/>
              </a:xfrm>
            </p:grpSpPr>
            <p:sp>
              <p:nvSpPr>
                <p:cNvPr id="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 name="文本框 9"/>
            <p:cNvSpPr txBox="1"/>
            <p:nvPr/>
          </p:nvSpPr>
          <p:spPr>
            <a:xfrm>
              <a:off x="1771" y="458"/>
              <a:ext cx="9464" cy="784"/>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sz="2800" b="1" dirty="0">
                  <a:solidFill>
                    <a:srgbClr val="414455"/>
                  </a:solidFill>
                  <a:latin typeface="微软雅黑" panose="020B0503020204020204" pitchFamily="34" charset="-122"/>
                  <a:ea typeface="微软雅黑" panose="020B0503020204020204" pitchFamily="34" charset="-122"/>
                </a:rPr>
                <a:t>多模态推荐系统的主要研究</a:t>
              </a:r>
              <a:r>
                <a:rPr lang="zh-CN" altLang="en-US" sz="2800" b="1" dirty="0">
                  <a:solidFill>
                    <a:srgbClr val="414455"/>
                  </a:solidFill>
                  <a:latin typeface="微软雅黑" panose="020B0503020204020204" pitchFamily="34" charset="-122"/>
                  <a:ea typeface="微软雅黑" panose="020B0503020204020204" pitchFamily="34" charset="-122"/>
                </a:rPr>
                <a:t>问题</a:t>
              </a:r>
              <a:endParaRPr lang="zh-CN" altLang="en-US" sz="2800" b="1" dirty="0">
                <a:solidFill>
                  <a:srgbClr val="414455"/>
                </a:solidFill>
                <a:latin typeface="微软雅黑" panose="020B0503020204020204" pitchFamily="34" charset="-122"/>
                <a:ea typeface="微软雅黑" panose="020B0503020204020204" pitchFamily="34" charset="-122"/>
              </a:endParaRPr>
            </a:p>
          </p:txBody>
        </p:sp>
        <p:sp>
          <p:nvSpPr>
            <p:cNvPr id="13" name="Freeform 126"/>
            <p:cNvSpPr>
              <a:spLocks noChangeAspect="1" noEditPoints="1"/>
            </p:cNvSpPr>
            <p:nvPr/>
          </p:nvSpPr>
          <p:spPr bwMode="auto">
            <a:xfrm>
              <a:off x="963" y="524"/>
              <a:ext cx="422" cy="5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2" name="文本框 1"/>
          <p:cNvSpPr txBox="1"/>
          <p:nvPr/>
        </p:nvSpPr>
        <p:spPr>
          <a:xfrm>
            <a:off x="6624955" y="14605"/>
            <a:ext cx="5518785" cy="368300"/>
          </a:xfrm>
          <a:prstGeom prst="rect">
            <a:avLst/>
          </a:prstGeom>
          <a:solidFill>
            <a:srgbClr val="EBF0F8"/>
          </a:solidFill>
          <a:effectLst>
            <a:outerShdw blurRad="50800" dist="38100" dir="2700000" algn="tl" rotWithShape="0">
              <a:prstClr val="black">
                <a:alpha val="40000"/>
              </a:prstClr>
            </a:outerShdw>
          </a:effectLst>
        </p:spPr>
        <p:txBody>
          <a:bodyPr wrap="square" rtlCol="0">
            <a:spAutoFit/>
          </a:bodyPr>
          <a:p>
            <a:r>
              <a:rPr lang="zh-CN" altLang="en-US" dirty="0">
                <a:solidFill>
                  <a:srgbClr val="1C50A2"/>
                </a:solidFill>
                <a:latin typeface="微软雅黑" panose="020B0503020204020204" pitchFamily="34" charset="-122"/>
                <a:ea typeface="微软雅黑" panose="020B0503020204020204" pitchFamily="34" charset="-122"/>
                <a:cs typeface="+mn-ea"/>
              </a:rPr>
              <a:t>稀疏性问题 | </a:t>
            </a:r>
            <a:r>
              <a:rPr lang="zh-CN" altLang="en-US" b="1" dirty="0">
                <a:solidFill>
                  <a:srgbClr val="1C50A2"/>
                </a:solidFill>
                <a:latin typeface="微软雅黑" panose="020B0503020204020204" pitchFamily="34" charset="-122"/>
                <a:ea typeface="微软雅黑" panose="020B0503020204020204" pitchFamily="34" charset="-122"/>
                <a:cs typeface="+mn-ea"/>
              </a:rPr>
              <a:t>多模态推荐</a:t>
            </a:r>
            <a:r>
              <a:rPr lang="zh-CN" altLang="en-US" dirty="0">
                <a:solidFill>
                  <a:srgbClr val="1C50A2"/>
                </a:solidFill>
                <a:latin typeface="微软雅黑" panose="020B0503020204020204" pitchFamily="34" charset="-122"/>
                <a:ea typeface="微软雅黑" panose="020B0503020204020204" pitchFamily="34" charset="-122"/>
                <a:cs typeface="+mn-ea"/>
              </a:rPr>
              <a:t> | 模态缺失问题 | 历史工作</a:t>
            </a:r>
            <a:endParaRPr lang="zh-CN" altLang="en-US">
              <a:solidFill>
                <a:schemeClr val="accent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83588" y="80479"/>
            <a:ext cx="6726856" cy="616751"/>
            <a:chOff x="642" y="271"/>
            <a:chExt cx="10593" cy="971"/>
          </a:xfrm>
        </p:grpSpPr>
        <p:grpSp>
          <p:nvGrpSpPr>
            <p:cNvPr id="11" name="组合 10"/>
            <p:cNvGrpSpPr/>
            <p:nvPr/>
          </p:nvGrpSpPr>
          <p:grpSpPr>
            <a:xfrm>
              <a:off x="642" y="271"/>
              <a:ext cx="1056" cy="952"/>
              <a:chOff x="5424755" y="1340768"/>
              <a:chExt cx="670560" cy="604586"/>
            </a:xfrm>
          </p:grpSpPr>
          <p:grpSp>
            <p:nvGrpSpPr>
              <p:cNvPr id="14" name="组合 13"/>
              <p:cNvGrpSpPr/>
              <p:nvPr/>
            </p:nvGrpSpPr>
            <p:grpSpPr>
              <a:xfrm>
                <a:off x="5424755" y="1340768"/>
                <a:ext cx="670560" cy="604586"/>
                <a:chOff x="3720691" y="2824413"/>
                <a:chExt cx="1341120" cy="1209172"/>
              </a:xfrm>
            </p:grpSpPr>
            <p:sp>
              <p:nvSpPr>
                <p:cNvPr id="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 name="文本框 9"/>
            <p:cNvSpPr txBox="1"/>
            <p:nvPr/>
          </p:nvSpPr>
          <p:spPr>
            <a:xfrm>
              <a:off x="1771" y="458"/>
              <a:ext cx="9464" cy="784"/>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sz="2800" b="1" dirty="0">
                  <a:solidFill>
                    <a:srgbClr val="414455"/>
                  </a:solidFill>
                  <a:latin typeface="微软雅黑" panose="020B0503020204020204" pitchFamily="34" charset="-122"/>
                  <a:ea typeface="微软雅黑" panose="020B0503020204020204" pitchFamily="34" charset="-122"/>
                </a:rPr>
                <a:t>多模态推荐系统的技术</a:t>
              </a:r>
              <a:r>
                <a:rPr lang="zh-CN" altLang="en-US" sz="2800" b="1" dirty="0">
                  <a:solidFill>
                    <a:srgbClr val="414455"/>
                  </a:solidFill>
                  <a:latin typeface="微软雅黑" panose="020B0503020204020204" pitchFamily="34" charset="-122"/>
                  <a:ea typeface="微软雅黑" panose="020B0503020204020204" pitchFamily="34" charset="-122"/>
                </a:rPr>
                <a:t>实现</a:t>
              </a:r>
              <a:endParaRPr lang="zh-CN" altLang="en-US" sz="2800" b="1" dirty="0">
                <a:solidFill>
                  <a:srgbClr val="414455"/>
                </a:solidFill>
                <a:latin typeface="微软雅黑" panose="020B0503020204020204" pitchFamily="34" charset="-122"/>
                <a:ea typeface="微软雅黑" panose="020B0503020204020204" pitchFamily="34" charset="-122"/>
              </a:endParaRPr>
            </a:p>
          </p:txBody>
        </p:sp>
        <p:sp>
          <p:nvSpPr>
            <p:cNvPr id="13" name="Freeform 126"/>
            <p:cNvSpPr>
              <a:spLocks noChangeAspect="1" noEditPoints="1"/>
            </p:cNvSpPr>
            <p:nvPr/>
          </p:nvSpPr>
          <p:spPr bwMode="auto">
            <a:xfrm>
              <a:off x="963" y="524"/>
              <a:ext cx="422" cy="5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3" name="文本框 2"/>
          <p:cNvSpPr txBox="1"/>
          <p:nvPr/>
        </p:nvSpPr>
        <p:spPr>
          <a:xfrm>
            <a:off x="6624955" y="14605"/>
            <a:ext cx="5518785" cy="368300"/>
          </a:xfrm>
          <a:prstGeom prst="rect">
            <a:avLst/>
          </a:prstGeom>
          <a:solidFill>
            <a:srgbClr val="EBF0F8"/>
          </a:solidFill>
          <a:effectLst>
            <a:outerShdw blurRad="50800" dist="38100" dir="2700000" algn="tl" rotWithShape="0">
              <a:prstClr val="black">
                <a:alpha val="40000"/>
              </a:prstClr>
            </a:outerShdw>
          </a:effectLst>
        </p:spPr>
        <p:txBody>
          <a:bodyPr wrap="square" rtlCol="0">
            <a:spAutoFit/>
          </a:bodyPr>
          <a:p>
            <a:r>
              <a:rPr lang="zh-CN" altLang="en-US" dirty="0">
                <a:solidFill>
                  <a:srgbClr val="1C50A2"/>
                </a:solidFill>
                <a:latin typeface="微软雅黑" panose="020B0503020204020204" pitchFamily="34" charset="-122"/>
                <a:ea typeface="微软雅黑" panose="020B0503020204020204" pitchFamily="34" charset="-122"/>
                <a:cs typeface="+mn-ea"/>
              </a:rPr>
              <a:t>稀疏性问题 | </a:t>
            </a:r>
            <a:r>
              <a:rPr lang="zh-CN" altLang="en-US" b="1" dirty="0">
                <a:solidFill>
                  <a:srgbClr val="1C50A2"/>
                </a:solidFill>
                <a:latin typeface="微软雅黑" panose="020B0503020204020204" pitchFamily="34" charset="-122"/>
                <a:ea typeface="微软雅黑" panose="020B0503020204020204" pitchFamily="34" charset="-122"/>
                <a:cs typeface="+mn-ea"/>
              </a:rPr>
              <a:t>多模态推荐</a:t>
            </a:r>
            <a:r>
              <a:rPr lang="zh-CN" altLang="en-US" dirty="0">
                <a:solidFill>
                  <a:srgbClr val="1C50A2"/>
                </a:solidFill>
                <a:latin typeface="微软雅黑" panose="020B0503020204020204" pitchFamily="34" charset="-122"/>
                <a:ea typeface="微软雅黑" panose="020B0503020204020204" pitchFamily="34" charset="-122"/>
                <a:cs typeface="+mn-ea"/>
              </a:rPr>
              <a:t> | 模态缺失问题 | 历史工作</a:t>
            </a:r>
            <a:endParaRPr lang="zh-CN" altLang="en-US">
              <a:solidFill>
                <a:schemeClr val="accent1"/>
              </a:solidFill>
            </a:endParaRPr>
          </a:p>
        </p:txBody>
      </p:sp>
      <p:pic>
        <p:nvPicPr>
          <p:cNvPr id="4" name="C9F754DE-2CAD-44b6-B708-469DEB6407EB-3" descr="C:/Users/Rain1700/AppData/Local/Temp/wpp.pFAIzEwpp"/>
          <p:cNvPicPr>
            <a:picLocks noChangeAspect="1"/>
          </p:cNvPicPr>
          <p:nvPr/>
        </p:nvPicPr>
        <p:blipFill>
          <a:blip r:embed="rId1"/>
          <a:stretch>
            <a:fillRect/>
          </a:stretch>
        </p:blipFill>
        <p:spPr>
          <a:xfrm>
            <a:off x="33020" y="1121728"/>
            <a:ext cx="12101830" cy="4613910"/>
          </a:xfrm>
          <a:prstGeom prst="rect">
            <a:avLst/>
          </a:prstGeom>
          <a:ln>
            <a:solidFill>
              <a:srgbClr val="335485"/>
            </a:solidFill>
            <a:prstDash val="sysDash"/>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83588" y="80479"/>
            <a:ext cx="2517253" cy="616751"/>
            <a:chOff x="642" y="271"/>
            <a:chExt cx="3964" cy="971"/>
          </a:xfrm>
        </p:grpSpPr>
        <p:grpSp>
          <p:nvGrpSpPr>
            <p:cNvPr id="11" name="组合 10"/>
            <p:cNvGrpSpPr/>
            <p:nvPr/>
          </p:nvGrpSpPr>
          <p:grpSpPr>
            <a:xfrm>
              <a:off x="642" y="271"/>
              <a:ext cx="1056" cy="952"/>
              <a:chOff x="5424755" y="1340768"/>
              <a:chExt cx="670560" cy="604586"/>
            </a:xfrm>
          </p:grpSpPr>
          <p:grpSp>
            <p:nvGrpSpPr>
              <p:cNvPr id="14" name="组合 13"/>
              <p:cNvGrpSpPr/>
              <p:nvPr/>
            </p:nvGrpSpPr>
            <p:grpSpPr>
              <a:xfrm>
                <a:off x="5424755" y="1340768"/>
                <a:ext cx="670560" cy="604586"/>
                <a:chOff x="3720691" y="2824413"/>
                <a:chExt cx="1341120" cy="1209172"/>
              </a:xfrm>
            </p:grpSpPr>
            <p:sp>
              <p:nvSpPr>
                <p:cNvPr id="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 name="文本框 9"/>
            <p:cNvSpPr txBox="1"/>
            <p:nvPr/>
          </p:nvSpPr>
          <p:spPr>
            <a:xfrm>
              <a:off x="1771" y="458"/>
              <a:ext cx="2835" cy="784"/>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sz="2800" b="1" dirty="0">
                  <a:solidFill>
                    <a:srgbClr val="414455"/>
                  </a:solidFill>
                  <a:latin typeface="微软雅黑" panose="020B0503020204020204" pitchFamily="34" charset="-122"/>
                  <a:ea typeface="微软雅黑" panose="020B0503020204020204" pitchFamily="34" charset="-122"/>
                </a:rPr>
                <a:t>研究背景</a:t>
              </a:r>
              <a:endParaRPr lang="zh-CN" altLang="en-US" sz="2800" b="1" dirty="0">
                <a:solidFill>
                  <a:srgbClr val="414455"/>
                </a:solidFill>
                <a:latin typeface="微软雅黑" panose="020B0503020204020204" pitchFamily="34" charset="-122"/>
                <a:ea typeface="微软雅黑" panose="020B0503020204020204" pitchFamily="34" charset="-122"/>
              </a:endParaRPr>
            </a:p>
          </p:txBody>
        </p:sp>
        <p:sp>
          <p:nvSpPr>
            <p:cNvPr id="13" name="Freeform 126"/>
            <p:cNvSpPr>
              <a:spLocks noChangeAspect="1" noEditPoints="1"/>
            </p:cNvSpPr>
            <p:nvPr/>
          </p:nvSpPr>
          <p:spPr bwMode="auto">
            <a:xfrm>
              <a:off x="963" y="524"/>
              <a:ext cx="422" cy="5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55" name="文本框 54"/>
          <p:cNvSpPr txBox="1"/>
          <p:nvPr/>
        </p:nvSpPr>
        <p:spPr>
          <a:xfrm>
            <a:off x="46355" y="6584950"/>
            <a:ext cx="7225030" cy="245110"/>
          </a:xfrm>
          <a:prstGeom prst="rect">
            <a:avLst/>
          </a:prstGeom>
          <a:noFill/>
        </p:spPr>
        <p:txBody>
          <a:bodyPr wrap="square" rtlCol="0">
            <a:spAutoFit/>
          </a:bodyPr>
          <a:p>
            <a:r>
              <a:rPr lang="zh-CN" altLang="en-US" sz="1000" b="1"/>
              <a:t>参考文献：</a:t>
            </a:r>
            <a:r>
              <a:rPr lang="zh-CN" altLang="en-US" sz="1000"/>
              <a:t>Contrastive intra-and inter-modality generation for enhancing incomplete multimedia recommendation.</a:t>
            </a:r>
            <a:r>
              <a:rPr lang="en-US" altLang="zh-CN" sz="1000"/>
              <a:t> 2023. MM </a:t>
            </a:r>
            <a:endParaRPr lang="en-US" altLang="zh-CN" sz="1000"/>
          </a:p>
        </p:txBody>
      </p:sp>
      <p:sp>
        <p:nvSpPr>
          <p:cNvPr id="5" name="矩形 4"/>
          <p:cNvSpPr/>
          <p:nvPr>
            <p:custDataLst>
              <p:tags r:id="rId1"/>
            </p:custDataLst>
          </p:nvPr>
        </p:nvSpPr>
        <p:spPr>
          <a:xfrm>
            <a:off x="635" y="5888355"/>
            <a:ext cx="12191365" cy="565785"/>
          </a:xfrm>
          <a:prstGeom prst="rect">
            <a:avLst/>
          </a:prstGeom>
          <a:solidFill>
            <a:srgbClr val="4A72E3">
              <a:alpha val="14000"/>
            </a:srgb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586740" y="5956300"/>
            <a:ext cx="11019155" cy="566420"/>
          </a:xfrm>
          <a:prstGeom prst="rect">
            <a:avLst/>
          </a:prstGeom>
          <a:gradFill>
            <a:gsLst>
              <a:gs pos="5000">
                <a:srgbClr val="3027CC">
                  <a:alpha val="92000"/>
                </a:srgbClr>
              </a:gs>
              <a:gs pos="50000">
                <a:srgbClr val="006EE9">
                  <a:alpha val="87000"/>
                </a:srgbClr>
              </a:gs>
              <a:gs pos="95000">
                <a:srgbClr val="01C392">
                  <a:alpha val="78000"/>
                </a:srgbClr>
              </a:gs>
            </a:gsLst>
            <a:lin ang="18900000" scaled="0"/>
          </a:gradFill>
          <a:ln w="28575"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algn="ctr">
              <a:defRPr/>
            </a:pPr>
            <a:r>
              <a:rPr lang="zh-CN" altLang="en-US" b="1" noProof="0" dirty="0">
                <a:ln>
                  <a:noFill/>
                </a:ln>
                <a:solidFill>
                  <a:schemeClr val="bg1"/>
                </a:solidFill>
                <a:effectLst/>
                <a:uLnTx/>
                <a:uFillTx/>
                <a:latin typeface="微软雅黑" panose="020B0503020204020204" pitchFamily="34" charset="-122"/>
                <a:ea typeface="微软雅黑" panose="020B0503020204020204" pitchFamily="34" charset="-122"/>
                <a:sym typeface="+mn-ea"/>
              </a:rPr>
              <a:t>传统多模态推荐系统，通常假设每个物品都与完整模态相关联，忽略了现实场景中普遍存在的模态缺失问题。</a:t>
            </a:r>
            <a:endParaRPr lang="zh-CN" altLang="en-US" b="1" noProof="0" dirty="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grpSp>
        <p:nvGrpSpPr>
          <p:cNvPr id="34" name="组合 33"/>
          <p:cNvGrpSpPr/>
          <p:nvPr>
            <p:custDataLst>
              <p:tags r:id="rId2"/>
            </p:custDataLst>
          </p:nvPr>
        </p:nvGrpSpPr>
        <p:grpSpPr>
          <a:xfrm>
            <a:off x="1331595" y="932815"/>
            <a:ext cx="9530080" cy="4700270"/>
            <a:chOff x="2086" y="1055"/>
            <a:chExt cx="15008" cy="7402"/>
          </a:xfrm>
        </p:grpSpPr>
        <p:pic>
          <p:nvPicPr>
            <p:cNvPr id="3" name="图片 2"/>
            <p:cNvPicPr>
              <a:picLocks noChangeAspect="1"/>
            </p:cNvPicPr>
            <p:nvPr/>
          </p:nvPicPr>
          <p:blipFill>
            <a:blip r:embed="rId3"/>
            <a:stretch>
              <a:fillRect/>
            </a:stretch>
          </p:blipFill>
          <p:spPr>
            <a:xfrm>
              <a:off x="2086" y="1194"/>
              <a:ext cx="4527" cy="7263"/>
            </a:xfrm>
            <a:prstGeom prst="rect">
              <a:avLst/>
            </a:prstGeom>
            <a:ln>
              <a:solidFill>
                <a:schemeClr val="accent1"/>
              </a:solidFill>
              <a:prstDash val="sysDash"/>
            </a:ln>
          </p:spPr>
        </p:pic>
        <p:grpSp>
          <p:nvGrpSpPr>
            <p:cNvPr id="32" name="组合 31"/>
            <p:cNvGrpSpPr/>
            <p:nvPr/>
          </p:nvGrpSpPr>
          <p:grpSpPr>
            <a:xfrm>
              <a:off x="6668" y="1055"/>
              <a:ext cx="10426" cy="7402"/>
              <a:chOff x="6668" y="1055"/>
              <a:chExt cx="10426" cy="7402"/>
            </a:xfrm>
          </p:grpSpPr>
          <p:sp>
            <p:nvSpPr>
              <p:cNvPr id="31" name="矩形 30"/>
              <p:cNvSpPr/>
              <p:nvPr/>
            </p:nvSpPr>
            <p:spPr>
              <a:xfrm>
                <a:off x="6746" y="1143"/>
                <a:ext cx="10348" cy="7314"/>
              </a:xfrm>
              <a:prstGeom prst="rect">
                <a:avLst/>
              </a:prstGeom>
              <a:solidFill>
                <a:srgbClr val="EBF0F8"/>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n>
                    <a:solidFill>
                      <a:schemeClr val="tx1"/>
                    </a:solidFill>
                    <a:prstDash val="sysDash"/>
                  </a:ln>
                </a:endParaRPr>
              </a:p>
            </p:txBody>
          </p:sp>
          <p:grpSp>
            <p:nvGrpSpPr>
              <p:cNvPr id="29" name="组合 28"/>
              <p:cNvGrpSpPr/>
              <p:nvPr/>
            </p:nvGrpSpPr>
            <p:grpSpPr>
              <a:xfrm rot="0">
                <a:off x="6668" y="1055"/>
                <a:ext cx="2447" cy="682"/>
                <a:chOff x="73" y="1479"/>
                <a:chExt cx="2447" cy="682"/>
              </a:xfrm>
            </p:grpSpPr>
            <p:sp>
              <p:nvSpPr>
                <p:cNvPr id="98" name="íṡľíḍè-Rectangle 43"/>
                <p:cNvSpPr/>
                <p:nvPr/>
              </p:nvSpPr>
              <p:spPr>
                <a:xfrm flipV="1">
                  <a:off x="73" y="1479"/>
                  <a:ext cx="682" cy="682"/>
                </a:xfrm>
                <a:prstGeom prst="rect">
                  <a:avLst/>
                </a:prstGeom>
                <a:solidFill>
                  <a:schemeClr val="tx1">
                    <a:lumMod val="75000"/>
                    <a:lumOff val="2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73" name="íṡľíḍè-任意多边形: 形状 64"/>
                <p:cNvSpPr>
                  <a:spLocks noChangeAspect="1"/>
                </p:cNvSpPr>
                <p:nvPr/>
              </p:nvSpPr>
              <p:spPr bwMode="auto">
                <a:xfrm>
                  <a:off x="251" y="1624"/>
                  <a:ext cx="369" cy="368"/>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8" name="文本框 7"/>
                <p:cNvSpPr txBox="1"/>
                <p:nvPr/>
              </p:nvSpPr>
              <p:spPr>
                <a:xfrm>
                  <a:off x="740" y="1524"/>
                  <a:ext cx="1780" cy="580"/>
                </a:xfrm>
                <a:prstGeom prst="rect">
                  <a:avLst/>
                </a:prstGeom>
                <a:noFill/>
              </p:spPr>
              <p:txBody>
                <a:bodyPr wrap="square" rtlCol="0">
                  <a:spAutoFit/>
                </a:bodyPr>
                <a:p>
                  <a:r>
                    <a:rPr lang="zh-CN" altLang="en-US" b="1"/>
                    <a:t>表现</a:t>
                  </a:r>
                  <a:r>
                    <a:rPr lang="zh-CN" altLang="en-US" b="1"/>
                    <a:t>形式</a:t>
                  </a:r>
                  <a:endParaRPr lang="zh-CN" altLang="en-US" b="1"/>
                </a:p>
              </p:txBody>
            </p:sp>
          </p:grpSp>
          <p:grpSp>
            <p:nvGrpSpPr>
              <p:cNvPr id="7" name="组合 6"/>
              <p:cNvGrpSpPr/>
              <p:nvPr>
                <p:custDataLst>
                  <p:tags r:id="rId4"/>
                </p:custDataLst>
              </p:nvPr>
            </p:nvGrpSpPr>
            <p:grpSpPr>
              <a:xfrm rot="0">
                <a:off x="6947" y="2665"/>
                <a:ext cx="795" cy="715"/>
                <a:chOff x="6577594" y="2807988"/>
                <a:chExt cx="595480" cy="535188"/>
              </a:xfrm>
            </p:grpSpPr>
            <p:sp>
              <p:nvSpPr>
                <p:cNvPr id="9" name="椭圆 8"/>
                <p:cNvSpPr/>
                <p:nvPr>
                  <p:custDataLst>
                    <p:tags r:id="rId5"/>
                  </p:custDataLst>
                </p:nvPr>
              </p:nvSpPr>
              <p:spPr>
                <a:xfrm>
                  <a:off x="6586578" y="2807988"/>
                  <a:ext cx="535188" cy="535188"/>
                </a:xfrm>
                <a:prstGeom prst="ellipse">
                  <a:avLst/>
                </a:prstGeom>
                <a:solidFill>
                  <a:srgbClr val="3354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18" name="矩形 17"/>
                <p:cNvSpPr/>
                <p:nvPr>
                  <p:custDataLst>
                    <p:tags r:id="rId6"/>
                  </p:custDataLst>
                </p:nvPr>
              </p:nvSpPr>
              <p:spPr>
                <a:xfrm>
                  <a:off x="6577594" y="2848575"/>
                  <a:ext cx="595480" cy="47006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prstClr val="white"/>
                      </a:solidFill>
                      <a:latin typeface="微软雅黑" panose="020B0503020204020204" pitchFamily="34" charset="-122"/>
                      <a:ea typeface="微软雅黑" panose="020B0503020204020204" pitchFamily="34" charset="-122"/>
                    </a:rPr>
                    <a:t>01</a:t>
                  </a:r>
                  <a:endParaRPr lang="en-US" altLang="zh-CN" sz="2000" b="1" dirty="0">
                    <a:solidFill>
                      <a:prstClr val="white"/>
                    </a:solidFill>
                    <a:latin typeface="微软雅黑" panose="020B0503020204020204" pitchFamily="34" charset="-122"/>
                    <a:ea typeface="微软雅黑" panose="020B0503020204020204" pitchFamily="34" charset="-122"/>
                  </a:endParaRPr>
                </a:p>
              </p:txBody>
            </p:sp>
          </p:grpSp>
          <p:grpSp>
            <p:nvGrpSpPr>
              <p:cNvPr id="19" name="组合 18"/>
              <p:cNvGrpSpPr/>
              <p:nvPr>
                <p:custDataLst>
                  <p:tags r:id="rId7"/>
                </p:custDataLst>
              </p:nvPr>
            </p:nvGrpSpPr>
            <p:grpSpPr>
              <a:xfrm rot="0">
                <a:off x="6909" y="4307"/>
                <a:ext cx="795" cy="715"/>
                <a:chOff x="6568610" y="2807988"/>
                <a:chExt cx="595480" cy="535188"/>
              </a:xfrm>
            </p:grpSpPr>
            <p:sp>
              <p:nvSpPr>
                <p:cNvPr id="20" name="椭圆 19"/>
                <p:cNvSpPr/>
                <p:nvPr>
                  <p:custDataLst>
                    <p:tags r:id="rId8"/>
                  </p:custDataLst>
                </p:nvPr>
              </p:nvSpPr>
              <p:spPr>
                <a:xfrm>
                  <a:off x="6586578" y="2807988"/>
                  <a:ext cx="535188" cy="535188"/>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22" name="矩形 21"/>
                <p:cNvSpPr/>
                <p:nvPr>
                  <p:custDataLst>
                    <p:tags r:id="rId9"/>
                  </p:custDataLst>
                </p:nvPr>
              </p:nvSpPr>
              <p:spPr>
                <a:xfrm>
                  <a:off x="6568610" y="2848575"/>
                  <a:ext cx="595480" cy="47006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prstClr val="white"/>
                      </a:solidFill>
                      <a:latin typeface="微软雅黑" panose="020B0503020204020204" pitchFamily="34" charset="-122"/>
                      <a:ea typeface="微软雅黑" panose="020B0503020204020204" pitchFamily="34" charset="-122"/>
                    </a:rPr>
                    <a:t>02</a:t>
                  </a:r>
                  <a:endParaRPr lang="en-US" altLang="zh-CN" sz="2000" b="1" dirty="0">
                    <a:solidFill>
                      <a:prstClr val="white"/>
                    </a:solidFill>
                    <a:latin typeface="微软雅黑" panose="020B0503020204020204" pitchFamily="34" charset="-122"/>
                    <a:ea typeface="微软雅黑" panose="020B0503020204020204" pitchFamily="34" charset="-122"/>
                  </a:endParaRPr>
                </a:p>
              </p:txBody>
            </p:sp>
          </p:grpSp>
          <p:grpSp>
            <p:nvGrpSpPr>
              <p:cNvPr id="23" name="组合 22"/>
              <p:cNvGrpSpPr/>
              <p:nvPr>
                <p:custDataLst>
                  <p:tags r:id="rId10"/>
                </p:custDataLst>
              </p:nvPr>
            </p:nvGrpSpPr>
            <p:grpSpPr>
              <a:xfrm rot="0">
                <a:off x="6959" y="5919"/>
                <a:ext cx="795" cy="715"/>
                <a:chOff x="6568610" y="2807988"/>
                <a:chExt cx="595480" cy="535188"/>
              </a:xfrm>
            </p:grpSpPr>
            <p:sp>
              <p:nvSpPr>
                <p:cNvPr id="24" name="椭圆 23"/>
                <p:cNvSpPr/>
                <p:nvPr>
                  <p:custDataLst>
                    <p:tags r:id="rId11"/>
                  </p:custDataLst>
                </p:nvPr>
              </p:nvSpPr>
              <p:spPr>
                <a:xfrm>
                  <a:off x="6586578" y="2807988"/>
                  <a:ext cx="535188" cy="535188"/>
                </a:xfrm>
                <a:prstGeom prst="ellipse">
                  <a:avLst/>
                </a:prstGeom>
                <a:solidFill>
                  <a:srgbClr val="3354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25" name="矩形 24"/>
                <p:cNvSpPr/>
                <p:nvPr>
                  <p:custDataLst>
                    <p:tags r:id="rId12"/>
                  </p:custDataLst>
                </p:nvPr>
              </p:nvSpPr>
              <p:spPr>
                <a:xfrm>
                  <a:off x="6568610" y="2839591"/>
                  <a:ext cx="595480" cy="47006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prstClr val="white"/>
                      </a:solidFill>
                      <a:latin typeface="微软雅黑" panose="020B0503020204020204" pitchFamily="34" charset="-122"/>
                      <a:ea typeface="微软雅黑" panose="020B0503020204020204" pitchFamily="34" charset="-122"/>
                    </a:rPr>
                    <a:t>03</a:t>
                  </a:r>
                  <a:endParaRPr lang="en-US" altLang="zh-CN" sz="2000" b="1" dirty="0">
                    <a:solidFill>
                      <a:prstClr val="white"/>
                    </a:solidFill>
                    <a:latin typeface="微软雅黑" panose="020B0503020204020204" pitchFamily="34" charset="-122"/>
                    <a:ea typeface="微软雅黑" panose="020B0503020204020204" pitchFamily="34" charset="-122"/>
                  </a:endParaRPr>
                </a:p>
              </p:txBody>
            </p:sp>
          </p:grpSp>
          <p:sp>
            <p:nvSpPr>
              <p:cNvPr id="26" name="矩形 25"/>
              <p:cNvSpPr/>
              <p:nvPr>
                <p:custDataLst>
                  <p:tags r:id="rId13"/>
                </p:custDataLst>
              </p:nvPr>
            </p:nvSpPr>
            <p:spPr>
              <a:xfrm>
                <a:off x="7747" y="4380"/>
                <a:ext cx="8434" cy="580"/>
              </a:xfrm>
              <a:prstGeom prst="rect">
                <a:avLst/>
              </a:prstGeom>
            </p:spPr>
            <p:txBody>
              <a:bodyPr wrap="square">
                <a:spAutoFit/>
              </a:bodyPr>
              <a:lstStyle/>
              <a:p>
                <a:pPr>
                  <a:buNone/>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模态随机缺失</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某些物品的某种模态内容全部</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缺失。</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custDataLst>
                  <p:tags r:id="rId14"/>
                </p:custDataLst>
              </p:nvPr>
            </p:nvSpPr>
            <p:spPr>
              <a:xfrm>
                <a:off x="7769" y="6010"/>
                <a:ext cx="8412" cy="580"/>
              </a:xfrm>
              <a:prstGeom prst="rect">
                <a:avLst/>
              </a:prstGeom>
            </p:spPr>
            <p:txBody>
              <a:bodyPr wrap="square">
                <a:spAutoFit/>
              </a:bodyPr>
              <a:lstStyle/>
              <a:p>
                <a:pPr>
                  <a:buNone/>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模态内容缺失</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某些物品的某种模态内容部分</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缺失。</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矩形 27"/>
              <p:cNvSpPr/>
              <p:nvPr>
                <p:custDataLst>
                  <p:tags r:id="rId15"/>
                </p:custDataLst>
              </p:nvPr>
            </p:nvSpPr>
            <p:spPr>
              <a:xfrm>
                <a:off x="7804" y="2729"/>
                <a:ext cx="8377" cy="580"/>
              </a:xfrm>
              <a:prstGeom prst="rect">
                <a:avLst/>
              </a:prstGeom>
            </p:spPr>
            <p:txBody>
              <a:bodyPr wrap="square">
                <a:spAutoFit/>
              </a:bodyPr>
              <a:lstStyle/>
              <a:p>
                <a:pPr>
                  <a:buNone/>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模态</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全缺失</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：所有物品都没有某种模态</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sp>
        <p:nvSpPr>
          <p:cNvPr id="4" name="文本框 3"/>
          <p:cNvSpPr txBox="1"/>
          <p:nvPr/>
        </p:nvSpPr>
        <p:spPr>
          <a:xfrm>
            <a:off x="6624955" y="14605"/>
            <a:ext cx="5518785" cy="368300"/>
          </a:xfrm>
          <a:prstGeom prst="rect">
            <a:avLst/>
          </a:prstGeom>
          <a:solidFill>
            <a:srgbClr val="EBF0F8"/>
          </a:solidFill>
          <a:effectLst>
            <a:outerShdw blurRad="50800" dist="38100" dir="2700000" algn="tl" rotWithShape="0">
              <a:prstClr val="black">
                <a:alpha val="40000"/>
              </a:prstClr>
            </a:outerShdw>
          </a:effectLst>
        </p:spPr>
        <p:txBody>
          <a:bodyPr wrap="square" rtlCol="0">
            <a:spAutoFit/>
          </a:bodyPr>
          <a:p>
            <a:r>
              <a:rPr lang="zh-CN" altLang="en-US" dirty="0">
                <a:solidFill>
                  <a:srgbClr val="1C50A2"/>
                </a:solidFill>
                <a:latin typeface="微软雅黑" panose="020B0503020204020204" pitchFamily="34" charset="-122"/>
                <a:ea typeface="微软雅黑" panose="020B0503020204020204" pitchFamily="34" charset="-122"/>
                <a:cs typeface="+mn-ea"/>
              </a:rPr>
              <a:t>稀疏性问题 | 多模态推荐 | </a:t>
            </a:r>
            <a:r>
              <a:rPr lang="zh-CN" altLang="en-US" b="1" dirty="0">
                <a:solidFill>
                  <a:srgbClr val="1C50A2"/>
                </a:solidFill>
                <a:latin typeface="微软雅黑" panose="020B0503020204020204" pitchFamily="34" charset="-122"/>
                <a:ea typeface="微软雅黑" panose="020B0503020204020204" pitchFamily="34" charset="-122"/>
                <a:cs typeface="+mn-ea"/>
              </a:rPr>
              <a:t>模态缺失问题</a:t>
            </a:r>
            <a:r>
              <a:rPr lang="zh-CN" altLang="en-US" dirty="0">
                <a:solidFill>
                  <a:srgbClr val="1C50A2"/>
                </a:solidFill>
                <a:latin typeface="微软雅黑" panose="020B0503020204020204" pitchFamily="34" charset="-122"/>
                <a:ea typeface="微软雅黑" panose="020B0503020204020204" pitchFamily="34" charset="-122"/>
                <a:cs typeface="+mn-ea"/>
              </a:rPr>
              <a:t> | 历史工作</a:t>
            </a:r>
            <a:endParaRPr lang="zh-CN" altLang="en-US">
              <a:solidFill>
                <a:schemeClr val="accent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83588" y="80479"/>
            <a:ext cx="2517253" cy="616751"/>
            <a:chOff x="642" y="271"/>
            <a:chExt cx="3964" cy="971"/>
          </a:xfrm>
        </p:grpSpPr>
        <p:grpSp>
          <p:nvGrpSpPr>
            <p:cNvPr id="11" name="组合 10"/>
            <p:cNvGrpSpPr/>
            <p:nvPr/>
          </p:nvGrpSpPr>
          <p:grpSpPr>
            <a:xfrm>
              <a:off x="642" y="271"/>
              <a:ext cx="1056" cy="952"/>
              <a:chOff x="5424755" y="1340768"/>
              <a:chExt cx="670560" cy="604586"/>
            </a:xfrm>
          </p:grpSpPr>
          <p:grpSp>
            <p:nvGrpSpPr>
              <p:cNvPr id="14" name="组合 13"/>
              <p:cNvGrpSpPr/>
              <p:nvPr/>
            </p:nvGrpSpPr>
            <p:grpSpPr>
              <a:xfrm>
                <a:off x="5424755" y="1340768"/>
                <a:ext cx="670560" cy="604586"/>
                <a:chOff x="3720691" y="2824413"/>
                <a:chExt cx="1341120" cy="1209172"/>
              </a:xfrm>
            </p:grpSpPr>
            <p:sp>
              <p:nvSpPr>
                <p:cNvPr id="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 name="文本框 9"/>
            <p:cNvSpPr txBox="1"/>
            <p:nvPr/>
          </p:nvSpPr>
          <p:spPr>
            <a:xfrm>
              <a:off x="1771" y="458"/>
              <a:ext cx="2835" cy="784"/>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sz="2800" b="1" dirty="0">
                  <a:solidFill>
                    <a:srgbClr val="414455"/>
                  </a:solidFill>
                  <a:latin typeface="微软雅黑" panose="020B0503020204020204" pitchFamily="34" charset="-122"/>
                  <a:ea typeface="微软雅黑" panose="020B0503020204020204" pitchFamily="34" charset="-122"/>
                </a:rPr>
                <a:t>研究</a:t>
              </a:r>
              <a:r>
                <a:rPr lang="zh-CN" altLang="en-US" sz="2800" b="1" dirty="0">
                  <a:solidFill>
                    <a:srgbClr val="414455"/>
                  </a:solidFill>
                  <a:latin typeface="微软雅黑" panose="020B0503020204020204" pitchFamily="34" charset="-122"/>
                  <a:ea typeface="微软雅黑" panose="020B0503020204020204" pitchFamily="34" charset="-122"/>
                </a:rPr>
                <a:t>意义</a:t>
              </a:r>
              <a:endParaRPr lang="zh-CN" altLang="en-US" sz="2800" b="1" dirty="0">
                <a:solidFill>
                  <a:srgbClr val="414455"/>
                </a:solidFill>
                <a:latin typeface="微软雅黑" panose="020B0503020204020204" pitchFamily="34" charset="-122"/>
                <a:ea typeface="微软雅黑" panose="020B0503020204020204" pitchFamily="34" charset="-122"/>
              </a:endParaRPr>
            </a:p>
          </p:txBody>
        </p:sp>
        <p:sp>
          <p:nvSpPr>
            <p:cNvPr id="13" name="Freeform 126"/>
            <p:cNvSpPr>
              <a:spLocks noChangeAspect="1" noEditPoints="1"/>
            </p:cNvSpPr>
            <p:nvPr/>
          </p:nvSpPr>
          <p:spPr bwMode="auto">
            <a:xfrm>
              <a:off x="963" y="524"/>
              <a:ext cx="422" cy="5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55" name="文本框 54"/>
          <p:cNvSpPr txBox="1"/>
          <p:nvPr/>
        </p:nvSpPr>
        <p:spPr>
          <a:xfrm>
            <a:off x="46355" y="6584950"/>
            <a:ext cx="7225030" cy="245110"/>
          </a:xfrm>
          <a:prstGeom prst="rect">
            <a:avLst/>
          </a:prstGeom>
          <a:noFill/>
        </p:spPr>
        <p:txBody>
          <a:bodyPr wrap="square" rtlCol="0">
            <a:spAutoFit/>
          </a:bodyPr>
          <a:p>
            <a:r>
              <a:rPr lang="zh-CN" altLang="en-US" sz="1000" b="1"/>
              <a:t>参考文献：</a:t>
            </a:r>
            <a:r>
              <a:rPr lang="zh-CN" altLang="en-US" sz="1000"/>
              <a:t>Multimodality Invariant Learning for Multimedia-Based New Item Recommendation</a:t>
            </a:r>
            <a:r>
              <a:rPr lang="zh-CN" altLang="en-US" sz="1000"/>
              <a:t>.</a:t>
            </a:r>
            <a:r>
              <a:rPr lang="en-US" altLang="zh-CN" sz="1000"/>
              <a:t> 2024. SIGIR </a:t>
            </a:r>
            <a:endParaRPr lang="en-US" altLang="zh-CN" sz="1000"/>
          </a:p>
        </p:txBody>
      </p:sp>
      <p:sp>
        <p:nvSpPr>
          <p:cNvPr id="4" name="文本框 3"/>
          <p:cNvSpPr txBox="1"/>
          <p:nvPr/>
        </p:nvSpPr>
        <p:spPr>
          <a:xfrm>
            <a:off x="6624955" y="14605"/>
            <a:ext cx="5518785" cy="368300"/>
          </a:xfrm>
          <a:prstGeom prst="rect">
            <a:avLst/>
          </a:prstGeom>
          <a:solidFill>
            <a:srgbClr val="EBF0F8"/>
          </a:solidFill>
          <a:effectLst>
            <a:outerShdw blurRad="50800" dist="38100" dir="2700000" algn="tl" rotWithShape="0">
              <a:prstClr val="black">
                <a:alpha val="40000"/>
              </a:prstClr>
            </a:outerShdw>
          </a:effectLst>
        </p:spPr>
        <p:txBody>
          <a:bodyPr wrap="square" rtlCol="0">
            <a:spAutoFit/>
          </a:bodyPr>
          <a:p>
            <a:r>
              <a:rPr lang="zh-CN" altLang="en-US" dirty="0">
                <a:solidFill>
                  <a:srgbClr val="1C50A2"/>
                </a:solidFill>
                <a:latin typeface="微软雅黑" panose="020B0503020204020204" pitchFamily="34" charset="-122"/>
                <a:ea typeface="微软雅黑" panose="020B0503020204020204" pitchFamily="34" charset="-122"/>
                <a:cs typeface="+mn-ea"/>
              </a:rPr>
              <a:t>稀疏性问题 | 多模态推荐 | </a:t>
            </a:r>
            <a:r>
              <a:rPr lang="zh-CN" altLang="en-US" b="1" dirty="0">
                <a:solidFill>
                  <a:srgbClr val="1C50A2"/>
                </a:solidFill>
                <a:latin typeface="微软雅黑" panose="020B0503020204020204" pitchFamily="34" charset="-122"/>
                <a:ea typeface="微软雅黑" panose="020B0503020204020204" pitchFamily="34" charset="-122"/>
                <a:cs typeface="+mn-ea"/>
              </a:rPr>
              <a:t>模态缺失问题</a:t>
            </a:r>
            <a:r>
              <a:rPr lang="zh-CN" altLang="en-US" dirty="0">
                <a:solidFill>
                  <a:srgbClr val="1C50A2"/>
                </a:solidFill>
                <a:latin typeface="微软雅黑" panose="020B0503020204020204" pitchFamily="34" charset="-122"/>
                <a:ea typeface="微软雅黑" panose="020B0503020204020204" pitchFamily="34" charset="-122"/>
                <a:cs typeface="+mn-ea"/>
              </a:rPr>
              <a:t> | 历史工作</a:t>
            </a:r>
            <a:endParaRPr lang="zh-CN" altLang="en-US">
              <a:solidFill>
                <a:schemeClr val="accent1"/>
              </a:solidFill>
            </a:endParaRPr>
          </a:p>
        </p:txBody>
      </p:sp>
      <p:grpSp>
        <p:nvGrpSpPr>
          <p:cNvPr id="36" name="组合 35"/>
          <p:cNvGrpSpPr/>
          <p:nvPr/>
        </p:nvGrpSpPr>
        <p:grpSpPr>
          <a:xfrm>
            <a:off x="1831340" y="859155"/>
            <a:ext cx="8528685" cy="5579110"/>
            <a:chOff x="2456" y="1368"/>
            <a:chExt cx="13431" cy="8786"/>
          </a:xfrm>
        </p:grpSpPr>
        <p:sp>
          <p:nvSpPr>
            <p:cNvPr id="10" name="矩形 9"/>
            <p:cNvSpPr/>
            <p:nvPr>
              <p:custDataLst>
                <p:tags r:id="rId1"/>
              </p:custDataLst>
            </p:nvPr>
          </p:nvSpPr>
          <p:spPr>
            <a:xfrm>
              <a:off x="2456" y="1368"/>
              <a:ext cx="8367" cy="3110"/>
            </a:xfrm>
            <a:prstGeom prst="rect">
              <a:avLst/>
            </a:prstGeom>
            <a:solidFill>
              <a:srgbClr val="EBF0F8"/>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0" name="组合 29"/>
            <p:cNvGrpSpPr/>
            <p:nvPr/>
          </p:nvGrpSpPr>
          <p:grpSpPr>
            <a:xfrm rot="0">
              <a:off x="2818" y="1746"/>
              <a:ext cx="13069" cy="8408"/>
              <a:chOff x="1953" y="1443"/>
              <a:chExt cx="13069" cy="8408"/>
            </a:xfrm>
          </p:grpSpPr>
          <p:sp>
            <p:nvSpPr>
              <p:cNvPr id="5" name="矩形 4"/>
              <p:cNvSpPr/>
              <p:nvPr>
                <p:custDataLst>
                  <p:tags r:id="rId2"/>
                </p:custDataLst>
              </p:nvPr>
            </p:nvSpPr>
            <p:spPr>
              <a:xfrm>
                <a:off x="1953" y="8960"/>
                <a:ext cx="13069" cy="891"/>
              </a:xfrm>
              <a:prstGeom prst="rect">
                <a:avLst/>
              </a:prstGeom>
              <a:solidFill>
                <a:srgbClr val="0A76B8"/>
              </a:solidFill>
              <a:ln>
                <a:solidFill>
                  <a:srgbClr val="335485"/>
                </a:solidFill>
                <a:prstDash val="sysDash"/>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针对不完整模态</a:t>
                </a:r>
                <a:r>
                  <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的物品，传统</a:t>
                </a:r>
                <a:r>
                  <a:rPr lang="en-US" altLang="zh-CN"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MMRSs</a:t>
                </a:r>
                <a:r>
                  <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的推荐性能将受到严重影响。</a:t>
                </a:r>
                <a:r>
                  <a:rPr lang="en-US" altLang="zh-CN"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968" y="1443"/>
                <a:ext cx="13054" cy="7466"/>
              </a:xfrm>
              <a:prstGeom prst="rect">
                <a:avLst/>
              </a:prstGeom>
              <a:ln w="12700">
                <a:solidFill>
                  <a:srgbClr val="335485"/>
                </a:solidFill>
                <a:prstDash val="sysDash"/>
              </a:ln>
              <a:effectLst>
                <a:outerShdw blurRad="50800" dist="38100" dir="13500000" algn="br" rotWithShape="0">
                  <a:prstClr val="black">
                    <a:alpha val="40000"/>
                  </a:prstClr>
                </a:outerShdw>
              </a:effectLst>
            </p:spPr>
          </p:pic>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83588" y="80479"/>
            <a:ext cx="3355491" cy="616751"/>
            <a:chOff x="642" y="271"/>
            <a:chExt cx="5284" cy="971"/>
          </a:xfrm>
        </p:grpSpPr>
        <p:grpSp>
          <p:nvGrpSpPr>
            <p:cNvPr id="11" name="组合 10"/>
            <p:cNvGrpSpPr/>
            <p:nvPr/>
          </p:nvGrpSpPr>
          <p:grpSpPr>
            <a:xfrm>
              <a:off x="642" y="271"/>
              <a:ext cx="1056" cy="952"/>
              <a:chOff x="5424755" y="1340768"/>
              <a:chExt cx="670560" cy="604586"/>
            </a:xfrm>
          </p:grpSpPr>
          <p:grpSp>
            <p:nvGrpSpPr>
              <p:cNvPr id="14" name="组合 13"/>
              <p:cNvGrpSpPr/>
              <p:nvPr/>
            </p:nvGrpSpPr>
            <p:grpSpPr>
              <a:xfrm>
                <a:off x="5424755" y="1340768"/>
                <a:ext cx="670560" cy="604586"/>
                <a:chOff x="3720691" y="2824413"/>
                <a:chExt cx="1341120" cy="1209172"/>
              </a:xfrm>
            </p:grpSpPr>
            <p:sp>
              <p:nvSpPr>
                <p:cNvPr id="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5"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12" name="文本框 9"/>
            <p:cNvSpPr txBox="1"/>
            <p:nvPr/>
          </p:nvSpPr>
          <p:spPr>
            <a:xfrm>
              <a:off x="1771" y="458"/>
              <a:ext cx="4155" cy="784"/>
            </a:xfrm>
            <a:prstGeom prst="rect">
              <a:avLst/>
            </a:prstGeom>
            <a:noFill/>
          </p:spPr>
          <p:txBody>
            <a:bodyPr wrap="square" lIns="68561" tIns="34280" rIns="68561" bIns="3428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r>
                <a:rPr lang="zh-CN" altLang="en-US" sz="2800" b="1" dirty="0">
                  <a:solidFill>
                    <a:srgbClr val="414455"/>
                  </a:solidFill>
                  <a:latin typeface="微软雅黑" panose="020B0503020204020204" pitchFamily="34" charset="-122"/>
                  <a:ea typeface="微软雅黑" panose="020B0503020204020204" pitchFamily="34" charset="-122"/>
                </a:rPr>
                <a:t>主要方法及</a:t>
              </a:r>
              <a:r>
                <a:rPr lang="zh-CN" altLang="en-US" sz="2800" b="1" dirty="0">
                  <a:solidFill>
                    <a:srgbClr val="414455"/>
                  </a:solidFill>
                  <a:latin typeface="微软雅黑" panose="020B0503020204020204" pitchFamily="34" charset="-122"/>
                  <a:ea typeface="微软雅黑" panose="020B0503020204020204" pitchFamily="34" charset="-122"/>
                </a:rPr>
                <a:t>挑战</a:t>
              </a:r>
              <a:endParaRPr lang="zh-CN" altLang="en-US" sz="2800" b="1" dirty="0">
                <a:solidFill>
                  <a:srgbClr val="414455"/>
                </a:solidFill>
                <a:latin typeface="微软雅黑" panose="020B0503020204020204" pitchFamily="34" charset="-122"/>
                <a:ea typeface="微软雅黑" panose="020B0503020204020204" pitchFamily="34" charset="-122"/>
              </a:endParaRPr>
            </a:p>
          </p:txBody>
        </p:sp>
        <p:sp>
          <p:nvSpPr>
            <p:cNvPr id="13" name="Freeform 126"/>
            <p:cNvSpPr>
              <a:spLocks noChangeAspect="1" noEditPoints="1"/>
            </p:cNvSpPr>
            <p:nvPr/>
          </p:nvSpPr>
          <p:spPr bwMode="auto">
            <a:xfrm>
              <a:off x="963" y="524"/>
              <a:ext cx="422" cy="528"/>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1C50A2"/>
            </a:solidFill>
            <a:ln>
              <a:noFill/>
            </a:ln>
          </p:spPr>
          <p:txBody>
            <a:bodyPr vert="horz" wrap="square" lIns="91416" tIns="45708" rIns="91416" bIns="45708"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pic>
        <p:nvPicPr>
          <p:cNvPr id="4" name="C9F754DE-2CAD-44b6-B708-469DEB6407EB-1" descr="C:/Users/Rain1700/AppData/Local/Temp/wpp.YIYBBYwpp"/>
          <p:cNvPicPr>
            <a:picLocks noChangeAspect="1"/>
          </p:cNvPicPr>
          <p:nvPr/>
        </p:nvPicPr>
        <p:blipFill>
          <a:blip r:embed="rId1"/>
          <a:stretch>
            <a:fillRect/>
          </a:stretch>
        </p:blipFill>
        <p:spPr>
          <a:xfrm>
            <a:off x="36513" y="1803400"/>
            <a:ext cx="12120245" cy="3356610"/>
          </a:xfrm>
          <a:prstGeom prst="rect">
            <a:avLst/>
          </a:prstGeom>
          <a:ln>
            <a:solidFill>
              <a:schemeClr val="accent1"/>
            </a:solidFill>
            <a:prstDash val="sysDash"/>
          </a:ln>
        </p:spPr>
      </p:pic>
      <p:sp>
        <p:nvSpPr>
          <p:cNvPr id="2" name="文本框 1"/>
          <p:cNvSpPr txBox="1"/>
          <p:nvPr/>
        </p:nvSpPr>
        <p:spPr>
          <a:xfrm>
            <a:off x="6624955" y="14605"/>
            <a:ext cx="5518785" cy="368300"/>
          </a:xfrm>
          <a:prstGeom prst="rect">
            <a:avLst/>
          </a:prstGeom>
          <a:solidFill>
            <a:srgbClr val="EBF0F8"/>
          </a:solidFill>
          <a:effectLst>
            <a:outerShdw blurRad="50800" dist="38100" dir="2700000" algn="tl" rotWithShape="0">
              <a:prstClr val="black">
                <a:alpha val="40000"/>
              </a:prstClr>
            </a:outerShdw>
          </a:effectLst>
        </p:spPr>
        <p:txBody>
          <a:bodyPr wrap="square" rtlCol="0">
            <a:spAutoFit/>
          </a:bodyPr>
          <a:p>
            <a:r>
              <a:rPr lang="zh-CN" altLang="en-US" dirty="0">
                <a:solidFill>
                  <a:srgbClr val="1C50A2"/>
                </a:solidFill>
                <a:latin typeface="微软雅黑" panose="020B0503020204020204" pitchFamily="34" charset="-122"/>
                <a:ea typeface="微软雅黑" panose="020B0503020204020204" pitchFamily="34" charset="-122"/>
                <a:cs typeface="+mn-ea"/>
              </a:rPr>
              <a:t>稀疏性问题 | 多模态推荐 | </a:t>
            </a:r>
            <a:r>
              <a:rPr lang="zh-CN" altLang="en-US" b="1" dirty="0">
                <a:solidFill>
                  <a:srgbClr val="1C50A2"/>
                </a:solidFill>
                <a:latin typeface="微软雅黑" panose="020B0503020204020204" pitchFamily="34" charset="-122"/>
                <a:ea typeface="微软雅黑" panose="020B0503020204020204" pitchFamily="34" charset="-122"/>
                <a:cs typeface="+mn-ea"/>
              </a:rPr>
              <a:t>模态缺失问题</a:t>
            </a:r>
            <a:r>
              <a:rPr lang="zh-CN" altLang="en-US" dirty="0">
                <a:solidFill>
                  <a:srgbClr val="1C50A2"/>
                </a:solidFill>
                <a:latin typeface="微软雅黑" panose="020B0503020204020204" pitchFamily="34" charset="-122"/>
                <a:ea typeface="微软雅黑" panose="020B0503020204020204" pitchFamily="34" charset="-122"/>
                <a:cs typeface="+mn-ea"/>
              </a:rPr>
              <a:t> | 历史工作</a:t>
            </a:r>
            <a:endParaRPr lang="zh-CN" altLang="en-US">
              <a:solidFill>
                <a:schemeClr val="accent1"/>
              </a:solidFill>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0.xml><?xml version="1.0" encoding="utf-8"?>
<p:tagLst xmlns:p="http://schemas.openxmlformats.org/presentationml/2006/main">
  <p:tag name="KSO_WM_DIAGRAM_VIRTUALLY_FRAME" val="{&quot;height&quot;:370.1,&quot;left&quot;:104.85,&quot;top&quot;:73.45,&quot;width&quot;:750.4}"/>
</p:tagLst>
</file>

<file path=ppt/tags/tag100.xml><?xml version="1.0" encoding="utf-8"?>
<p:tagLst xmlns:p="http://schemas.openxmlformats.org/presentationml/2006/main">
  <p:tag name="KSO_WM_DIAGRAM_VIRTUALLY_FRAME" val="{&quot;height&quot;:98.6,&quot;left&quot;:522,&quot;top&quot;:67.35,&quot;width&quot;:392.1}"/>
</p:tagLst>
</file>

<file path=ppt/tags/tag101.xml><?xml version="1.0" encoding="utf-8"?>
<p:tagLst xmlns:p="http://schemas.openxmlformats.org/presentationml/2006/main">
  <p:tag name="KSO_WM_DIAGRAM_VIRTUALLY_FRAME" val="{&quot;height&quot;:98.6,&quot;left&quot;:522,&quot;top&quot;:67.35,&quot;width&quot;:392.1}"/>
</p:tagLst>
</file>

<file path=ppt/tags/tag102.xml><?xml version="1.0" encoding="utf-8"?>
<p:tagLst xmlns:p="http://schemas.openxmlformats.org/presentationml/2006/main">
  <p:tag name="KSO_WM_DIAGRAM_VIRTUALLY_FRAME" val="{&quot;height&quot;:98.6,&quot;left&quot;:522,&quot;top&quot;:67.35,&quot;width&quot;:392.1}"/>
</p:tagLst>
</file>

<file path=ppt/tags/tag103.xml><?xml version="1.0" encoding="utf-8"?>
<p:tagLst xmlns:p="http://schemas.openxmlformats.org/presentationml/2006/main">
  <p:tag name="KSO_WM_DIAGRAM_VIRTUALLY_FRAME" val="{&quot;height&quot;:98.6,&quot;left&quot;:522,&quot;top&quot;:67.35,&quot;width&quot;:392.1}"/>
</p:tagLst>
</file>

<file path=ppt/tags/tag104.xml><?xml version="1.0" encoding="utf-8"?>
<p:tagLst xmlns:p="http://schemas.openxmlformats.org/presentationml/2006/main">
  <p:tag name="KSO_WM_DIAGRAM_VIRTUALLY_FRAME" val="{&quot;height&quot;:98.6,&quot;left&quot;:522,&quot;top&quot;:67.35,&quot;width&quot;:392.1}"/>
</p:tagLst>
</file>

<file path=ppt/tags/tag105.xml><?xml version="1.0" encoding="utf-8"?>
<p:tagLst xmlns:p="http://schemas.openxmlformats.org/presentationml/2006/main">
  <p:tag name="KSO_WM_DIAGRAM_VIRTUALLY_FRAME" val="{&quot;height&quot;:98.6,&quot;left&quot;:522,&quot;top&quot;:67.35,&quot;width&quot;:392.1}"/>
</p:tagLst>
</file>

<file path=ppt/tags/tag106.xml><?xml version="1.0" encoding="utf-8"?>
<p:tagLst xmlns:p="http://schemas.openxmlformats.org/presentationml/2006/main">
  <p:tag name="KSO_WM_DIAGRAM_VIRTUALLY_FRAME" val="{&quot;height&quot;:98.6,&quot;left&quot;:522,&quot;top&quot;:67.35,&quot;width&quot;:392.1}"/>
</p:tagLst>
</file>

<file path=ppt/tags/tag107.xml><?xml version="1.0" encoding="utf-8"?>
<p:tagLst xmlns:p="http://schemas.openxmlformats.org/presentationml/2006/main">
  <p:tag name="KSO_WM_DIAGRAM_VIRTUALLY_FRAME" val="{&quot;height&quot;:98.6,&quot;left&quot;:522,&quot;top&quot;:67.35,&quot;width&quot;:392.1}"/>
</p:tagLst>
</file>

<file path=ppt/tags/tag108.xml><?xml version="1.0" encoding="utf-8"?>
<p:tagLst xmlns:p="http://schemas.openxmlformats.org/presentationml/2006/main">
  <p:tag name="KSO_WM_DIAGRAM_VIRTUALLY_FRAME" val="{&quot;height&quot;:98.6,&quot;left&quot;:522,&quot;top&quot;:67.35,&quot;width&quot;:392.1}"/>
</p:tagLst>
</file>

<file path=ppt/tags/tag109.xml><?xml version="1.0" encoding="utf-8"?>
<p:tagLst xmlns:p="http://schemas.openxmlformats.org/presentationml/2006/main">
  <p:tag name="KSO_WM_DIAGRAM_VIRTUALLY_FRAME" val="{&quot;height&quot;:98.6,&quot;left&quot;:522,&quot;top&quot;:67.35,&quot;width&quot;:392.1}"/>
</p:tagLst>
</file>

<file path=ppt/tags/tag11.xml><?xml version="1.0" encoding="utf-8"?>
<p:tagLst xmlns:p="http://schemas.openxmlformats.org/presentationml/2006/main">
  <p:tag name="KSO_WM_DIAGRAM_VIRTUALLY_FRAME" val="{&quot;height&quot;:370.1,&quot;left&quot;:104.85,&quot;top&quot;:73.45,&quot;width&quot;:750.4}"/>
</p:tagLst>
</file>

<file path=ppt/tags/tag110.xml><?xml version="1.0" encoding="utf-8"?>
<p:tagLst xmlns:p="http://schemas.openxmlformats.org/presentationml/2006/main">
  <p:tag name="KSO_WM_DIAGRAM_VIRTUALLY_FRAME" val="{&quot;height&quot;:98.6,&quot;left&quot;:522,&quot;top&quot;:67.35,&quot;width&quot;:392.1}"/>
</p:tagLst>
</file>

<file path=ppt/tags/tag111.xml><?xml version="1.0" encoding="utf-8"?>
<p:tagLst xmlns:p="http://schemas.openxmlformats.org/presentationml/2006/main">
  <p:tag name="KSO_WM_DIAGRAM_VIRTUALLY_FRAME" val="{&quot;height&quot;:98.6,&quot;left&quot;:522,&quot;top&quot;:67.35,&quot;width&quot;:392.1}"/>
</p:tagLst>
</file>

<file path=ppt/tags/tag112.xml><?xml version="1.0" encoding="utf-8"?>
<p:tagLst xmlns:p="http://schemas.openxmlformats.org/presentationml/2006/main">
  <p:tag name="KSO_WM_DIAGRAM_VIRTUALLY_FRAME" val="{&quot;height&quot;:98.6,&quot;left&quot;:522,&quot;top&quot;:67.35,&quot;width&quot;:392.1}"/>
</p:tagLst>
</file>

<file path=ppt/tags/tag113.xml><?xml version="1.0" encoding="utf-8"?>
<p:tagLst xmlns:p="http://schemas.openxmlformats.org/presentationml/2006/main">
  <p:tag name="KSO_WM_DIAGRAM_VIRTUALLY_FRAME" val="{&quot;height&quot;:98.6,&quot;left&quot;:522,&quot;top&quot;:67.35,&quot;width&quot;:392.1}"/>
</p:tagLst>
</file>

<file path=ppt/tags/tag114.xml><?xml version="1.0" encoding="utf-8"?>
<p:tagLst xmlns:p="http://schemas.openxmlformats.org/presentationml/2006/main">
  <p:tag name="KSO_WM_DIAGRAM_VIRTUALLY_FRAME" val="{&quot;height&quot;:98.6,&quot;left&quot;:522,&quot;top&quot;:67.35,&quot;width&quot;:392.1}"/>
</p:tagLst>
</file>

<file path=ppt/tags/tag115.xml><?xml version="1.0" encoding="utf-8"?>
<p:tagLst xmlns:p="http://schemas.openxmlformats.org/presentationml/2006/main">
  <p:tag name="KSO_WM_DIAGRAM_VIRTUALLY_FRAME" val="{&quot;height&quot;:98.6,&quot;left&quot;:522,&quot;top&quot;:67.35,&quot;width&quot;:392.1}"/>
</p:tagLst>
</file>

<file path=ppt/tags/tag116.xml><?xml version="1.0" encoding="utf-8"?>
<p:tagLst xmlns:p="http://schemas.openxmlformats.org/presentationml/2006/main">
  <p:tag name="KSO_WM_DIAGRAM_VIRTUALLY_FRAME" val="{&quot;height&quot;:98.6,&quot;left&quot;:522,&quot;top&quot;:67.35,&quot;width&quot;:392.1}"/>
</p:tagLst>
</file>

<file path=ppt/tags/tag117.xml><?xml version="1.0" encoding="utf-8"?>
<p:tagLst xmlns:p="http://schemas.openxmlformats.org/presentationml/2006/main">
  <p:tag name="KSO_WM_DIAGRAM_VIRTUALLY_FRAME" val="{&quot;height&quot;:98.6,&quot;left&quot;:522,&quot;top&quot;:67.35,&quot;width&quot;:392.1}"/>
</p:tagLst>
</file>

<file path=ppt/tags/tag118.xml><?xml version="1.0" encoding="utf-8"?>
<p:tagLst xmlns:p="http://schemas.openxmlformats.org/presentationml/2006/main">
  <p:tag name="KSO_WM_DIAGRAM_VIRTUALLY_FRAME" val="{&quot;height&quot;:98.6,&quot;left&quot;:522,&quot;top&quot;:67.35,&quot;width&quot;:392.1}"/>
</p:tagLst>
</file>

<file path=ppt/tags/tag119.xml><?xml version="1.0" encoding="utf-8"?>
<p:tagLst xmlns:p="http://schemas.openxmlformats.org/presentationml/2006/main">
  <p:tag name="KSO_WM_DIAGRAM_VIRTUALLY_FRAME" val="{&quot;height&quot;:98.6,&quot;left&quot;:522,&quot;top&quot;:67.35,&quot;width&quot;:392.1}"/>
</p:tagLst>
</file>

<file path=ppt/tags/tag12.xml><?xml version="1.0" encoding="utf-8"?>
<p:tagLst xmlns:p="http://schemas.openxmlformats.org/presentationml/2006/main">
  <p:tag name="KSO_WM_DIAGRAM_VIRTUALLY_FRAME" val="{&quot;height&quot;:257.93217249481694,&quot;left&quot;:329.45,&quot;top&quot;:95.2112598425197,&quot;width&quot;:519.7}"/>
</p:tagLst>
</file>

<file path=ppt/tags/tag120.xml><?xml version="1.0" encoding="utf-8"?>
<p:tagLst xmlns:p="http://schemas.openxmlformats.org/presentationml/2006/main">
  <p:tag name="KSO_WM_DIAGRAM_VIRTUALLY_FRAME" val="{&quot;height&quot;:98.6,&quot;left&quot;:522,&quot;top&quot;:67.35,&quot;width&quot;:392.1}"/>
</p:tagLst>
</file>

<file path=ppt/tags/tag121.xml><?xml version="1.0" encoding="utf-8"?>
<p:tagLst xmlns:p="http://schemas.openxmlformats.org/presentationml/2006/main">
  <p:tag name="KSO_WM_DIAGRAM_VIRTUALLY_FRAME" val="{&quot;height&quot;:98.6,&quot;left&quot;:522,&quot;top&quot;:67.35,&quot;width&quot;:392.1}"/>
</p:tagLst>
</file>

<file path=ppt/tags/tag122.xml><?xml version="1.0" encoding="utf-8"?>
<p:tagLst xmlns:p="http://schemas.openxmlformats.org/presentationml/2006/main">
  <p:tag name="KSO_WM_DIAGRAM_VIRTUALLY_FRAME" val="{&quot;height&quot;:98.6,&quot;left&quot;:522,&quot;top&quot;:67.35,&quot;width&quot;:392.1}"/>
</p:tagLst>
</file>

<file path=ppt/tags/tag123.xml><?xml version="1.0" encoding="utf-8"?>
<p:tagLst xmlns:p="http://schemas.openxmlformats.org/presentationml/2006/main">
  <p:tag name="KSO_WM_DIAGRAM_VIRTUALLY_FRAME" val="{&quot;height&quot;:98.6,&quot;left&quot;:522,&quot;top&quot;:67.35,&quot;width&quot;:392.1}"/>
</p:tagLst>
</file>

<file path=ppt/tags/tag124.xml><?xml version="1.0" encoding="utf-8"?>
<p:tagLst xmlns:p="http://schemas.openxmlformats.org/presentationml/2006/main">
  <p:tag name="KSO_WM_DIAGRAM_VIRTUALLY_FRAME" val="{&quot;height&quot;:98.6,&quot;left&quot;:522,&quot;top&quot;:67.35,&quot;width&quot;:392.1}"/>
</p:tagLst>
</file>

<file path=ppt/tags/tag125.xml><?xml version="1.0" encoding="utf-8"?>
<p:tagLst xmlns:p="http://schemas.openxmlformats.org/presentationml/2006/main">
  <p:tag name="KSO_WM_DIAGRAM_VIRTUALLY_FRAME" val="{&quot;height&quot;:98.6,&quot;left&quot;:522,&quot;top&quot;:67.35,&quot;width&quot;:392.1}"/>
</p:tagLst>
</file>

<file path=ppt/tags/tag126.xml><?xml version="1.0" encoding="utf-8"?>
<p:tagLst xmlns:p="http://schemas.openxmlformats.org/presentationml/2006/main">
  <p:tag name="KSO_WM_DIAGRAM_VIRTUALLY_FRAME" val="{&quot;height&quot;:98.6,&quot;left&quot;:522,&quot;top&quot;:67.35,&quot;width&quot;:392.1}"/>
</p:tagLst>
</file>

<file path=ppt/tags/tag127.xml><?xml version="1.0" encoding="utf-8"?>
<p:tagLst xmlns:p="http://schemas.openxmlformats.org/presentationml/2006/main">
  <p:tag name="KSO_WM_DIAGRAM_VIRTUALLY_FRAME" val="{&quot;height&quot;:98.6,&quot;left&quot;:522,&quot;top&quot;:67.35,&quot;width&quot;:392.1}"/>
</p:tagLst>
</file>

<file path=ppt/tags/tag128.xml><?xml version="1.0" encoding="utf-8"?>
<p:tagLst xmlns:p="http://schemas.openxmlformats.org/presentationml/2006/main">
  <p:tag name="KSO_WM_DIAGRAM_VIRTUALLY_FRAME" val="{&quot;height&quot;:98.6,&quot;left&quot;:522,&quot;top&quot;:67.35,&quot;width&quot;:392.1}"/>
</p:tagLst>
</file>

<file path=ppt/tags/tag13.xml><?xml version="1.0" encoding="utf-8"?>
<p:tagLst xmlns:p="http://schemas.openxmlformats.org/presentationml/2006/main">
  <p:tag name="KSO_WM_DIAGRAM_VIRTUALLY_FRAME" val="{&quot;height&quot;:370.1,&quot;left&quot;:104.85,&quot;top&quot;:73.45,&quot;width&quot;:750.4}"/>
</p:tagLst>
</file>

<file path=ppt/tags/tag130.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6671161c-c94b-4e01-b2c2-707ceef6b01f"/>
  <p:tag name="ISPRING_PRESENTATION_TITLE" val="PPT"/>
  <p:tag name="commondata" val="eyJoZGlkIjoiMDRlNDMyNDM3YTY0OGY1ZDE5NWM0YjI1ZjZiZDhkZjIifQ=="/>
</p:tagLst>
</file>

<file path=ppt/tags/tag14.xml><?xml version="1.0" encoding="utf-8"?>
<p:tagLst xmlns:p="http://schemas.openxmlformats.org/presentationml/2006/main">
  <p:tag name="KSO_WM_DIAGRAM_VIRTUALLY_FRAME" val="{&quot;height&quot;:370.1,&quot;left&quot;:104.85,&quot;top&quot;:73.45,&quot;width&quot;:750.4}"/>
</p:tagLst>
</file>

<file path=ppt/tags/tag15.xml><?xml version="1.0" encoding="utf-8"?>
<p:tagLst xmlns:p="http://schemas.openxmlformats.org/presentationml/2006/main">
  <p:tag name="KSO_WM_DIAGRAM_VIRTUALLY_FRAME" val="{&quot;height&quot;:370.1,&quot;left&quot;:104.85,&quot;top&quot;:73.45,&quot;width&quot;:750.4}"/>
</p:tagLst>
</file>

<file path=ppt/tags/tag16.xml><?xml version="1.0" encoding="utf-8"?>
<p:tagLst xmlns:p="http://schemas.openxmlformats.org/presentationml/2006/main">
  <p:tag name="KSO_WM_DIAGRAM_VIRTUALLY_FRAME" val="{&quot;height&quot;:370.1,&quot;left&quot;:104.85,&quot;top&quot;:73.45,&quot;width&quot;:750.4}"/>
</p:tagLst>
</file>

<file path=ppt/tags/tag17.xml><?xml version="1.0" encoding="utf-8"?>
<p:tagLst xmlns:p="http://schemas.openxmlformats.org/presentationml/2006/main">
  <p:tag name="KSO_WM_DIAGRAM_VIRTUALLY_FRAME" val="{&quot;height&quot;:370.1,&quot;left&quot;:104.85,&quot;top&quot;:73.45,&quot;width&quot;:750.4}"/>
</p:tagLst>
</file>

<file path=ppt/tags/tag18.xml><?xml version="1.0" encoding="utf-8"?>
<p:tagLst xmlns:p="http://schemas.openxmlformats.org/presentationml/2006/main">
  <p:tag name="KSO_WM_DIAGRAM_VIRTUALLY_FRAME" val="{&quot;height&quot;:367.9596062992126,&quot;left&quot;:71.28409448818897,&quot;top&quot;:98.77496062992125,&quot;width&quot;:819.7424409448819}"/>
</p:tagLst>
</file>

<file path=ppt/tags/tag19.xml><?xml version="1.0" encoding="utf-8"?>
<p:tagLst xmlns:p="http://schemas.openxmlformats.org/presentationml/2006/main">
  <p:tag name="KSO_WM_DIAGRAM_VIRTUALLY_FRAME" val="{&quot;height&quot;:367.9596062992126,&quot;left&quot;:71.28409448818897,&quot;top&quot;:98.77496062992125,&quot;width&quot;:819.7424409448819}"/>
</p:tagLst>
</file>

<file path=ppt/tags/tag2.xml><?xml version="1.0" encoding="utf-8"?>
<p:tagLst xmlns:p="http://schemas.openxmlformats.org/presentationml/2006/main">
  <p:tag name="KSO_WM_DIAGRAM_VIRTUALLY_FRAME" val="{&quot;height&quot;:475.52259842519686,&quot;left&quot;:-105.23574803149609,&quot;top&quot;:71.76314960629915,&quot;width&quot;:1183.591181102362}"/>
</p:tagLst>
</file>

<file path=ppt/tags/tag20.xml><?xml version="1.0" encoding="utf-8"?>
<p:tagLst xmlns:p="http://schemas.openxmlformats.org/presentationml/2006/main">
  <p:tag name="KSO_WM_DIAGRAM_VIRTUALLY_FRAME" val="{&quot;height&quot;:283.9186614173228,&quot;left&quot;:101.95220472440944,&quot;top&quot;:142.3891338582677,&quot;width&quot;:779.2422047244096}"/>
</p:tagLst>
</file>

<file path=ppt/tags/tag21.xml><?xml version="1.0" encoding="utf-8"?>
<p:tagLst xmlns:p="http://schemas.openxmlformats.org/presentationml/2006/main">
  <p:tag name="KSO_WM_DIAGRAM_VIRTUALLY_FRAME" val="{&quot;height&quot;:283.9186614173228,&quot;left&quot;:101.95220472440944,&quot;top&quot;:142.3891338582677,&quot;width&quot;:779.2422047244096}"/>
</p:tagLst>
</file>

<file path=ppt/tags/tag22.xml><?xml version="1.0" encoding="utf-8"?>
<p:tagLst xmlns:p="http://schemas.openxmlformats.org/presentationml/2006/main">
  <p:tag name="KSO_WM_DIAGRAM_VIRTUALLY_FRAME" val="{&quot;height&quot;:283.9186614173228,&quot;left&quot;:101.95220472440944,&quot;top&quot;:142.3891338582677,&quot;width&quot;:779.2422047244096}"/>
</p:tagLst>
</file>

<file path=ppt/tags/tag23.xml><?xml version="1.0" encoding="utf-8"?>
<p:tagLst xmlns:p="http://schemas.openxmlformats.org/presentationml/2006/main">
  <p:tag name="KSO_WM_DIAGRAM_VIRTUALLY_FRAME" val="{&quot;height&quot;:283.9186614173228,&quot;left&quot;:101.95220472440944,&quot;top&quot;:142.3891338582677,&quot;width&quot;:779.2422047244096}"/>
</p:tagLst>
</file>

<file path=ppt/tags/tag24.xml><?xml version="1.0" encoding="utf-8"?>
<p:tagLst xmlns:p="http://schemas.openxmlformats.org/presentationml/2006/main">
  <p:tag name="KSO_WM_DIAGRAM_VIRTUALLY_FRAME" val="{&quot;height&quot;:283.9186614173228,&quot;left&quot;:101.95220472440944,&quot;top&quot;:142.3891338582677,&quot;width&quot;:779.2422047244096}"/>
</p:tagLst>
</file>

<file path=ppt/tags/tag25.xml><?xml version="1.0" encoding="utf-8"?>
<p:tagLst xmlns:p="http://schemas.openxmlformats.org/presentationml/2006/main">
  <p:tag name="KSO_WM_DIAGRAM_VIRTUALLY_FRAME" val="{&quot;height&quot;:283.9186614173228,&quot;left&quot;:101.95220472440944,&quot;top&quot;:142.3891338582677,&quot;width&quot;:779.2422047244096}"/>
</p:tagLst>
</file>

<file path=ppt/tags/tag26.xml><?xml version="1.0" encoding="utf-8"?>
<p:tagLst xmlns:p="http://schemas.openxmlformats.org/presentationml/2006/main">
  <p:tag name="KSO_WM_DIAGRAM_VIRTUALLY_FRAME" val="{&quot;height&quot;:283.9186614173228,&quot;left&quot;:101.95220472440944,&quot;top&quot;:142.3891338582677,&quot;width&quot;:779.2422047244096}"/>
</p:tagLst>
</file>

<file path=ppt/tags/tag27.xml><?xml version="1.0" encoding="utf-8"?>
<p:tagLst xmlns:p="http://schemas.openxmlformats.org/presentationml/2006/main">
  <p:tag name="KSO_WM_DIAGRAM_VIRTUALLY_FRAME" val="{&quot;height&quot;:283.9186614173228,&quot;left&quot;:101.95220472440944,&quot;top&quot;:142.3891338582677,&quot;width&quot;:779.2422047244096}"/>
</p:tagLst>
</file>

<file path=ppt/tags/tag28.xml><?xml version="1.0" encoding="utf-8"?>
<p:tagLst xmlns:p="http://schemas.openxmlformats.org/presentationml/2006/main">
  <p:tag name="KSO_WM_DIAGRAM_VIRTUALLY_FRAME" val="{&quot;height&quot;:283.9186614173228,&quot;left&quot;:101.95220472440944,&quot;top&quot;:142.3891338582677,&quot;width&quot;:779.2422047244096}"/>
</p:tagLst>
</file>

<file path=ppt/tags/tag29.xml><?xml version="1.0" encoding="utf-8"?>
<p:tagLst xmlns:p="http://schemas.openxmlformats.org/presentationml/2006/main">
  <p:tag name="KSO_WM_DIAGRAM_VIRTUALLY_FRAME" val="{&quot;height&quot;:367.9596062992126,&quot;left&quot;:71.28409448818897,&quot;top&quot;:98.77496062992125,&quot;width&quot;:819.7424409448819}"/>
</p:tagLst>
</file>

<file path=ppt/tags/tag3.xml><?xml version="1.0" encoding="utf-8"?>
<p:tagLst xmlns:p="http://schemas.openxmlformats.org/presentationml/2006/main">
  <p:tag name="KSO_WM_DIAGRAM_VIRTUALLY_FRAME" val="{&quot;height&quot;:367.9596062992126,&quot;left&quot;:71.28409448818897,&quot;top&quot;:98.77496062992125,&quot;width&quot;:819.7424409448819}"/>
</p:tagLst>
</file>

<file path=ppt/tags/tag30.xml><?xml version="1.0" encoding="utf-8"?>
<p:tagLst xmlns:p="http://schemas.openxmlformats.org/presentationml/2006/main">
  <p:tag name="KSO_WM_DIAGRAM_VIRTUALLY_FRAME" val="{&quot;height&quot;:283.9186614173228,&quot;left&quot;:101.95220472440944,&quot;top&quot;:142.3891338582677,&quot;width&quot;:779.2422047244096}"/>
</p:tagLst>
</file>

<file path=ppt/tags/tag31.xml><?xml version="1.0" encoding="utf-8"?>
<p:tagLst xmlns:p="http://schemas.openxmlformats.org/presentationml/2006/main">
  <p:tag name="KSO_WM_DIAGRAM_VIRTUALLY_FRAME" val="{&quot;height&quot;:283.9186614173228,&quot;left&quot;:101.95220472440944,&quot;top&quot;:142.3891338582677,&quot;width&quot;:779.2422047244096}"/>
</p:tagLst>
</file>

<file path=ppt/tags/tag32.xml><?xml version="1.0" encoding="utf-8"?>
<p:tagLst xmlns:p="http://schemas.openxmlformats.org/presentationml/2006/main">
  <p:tag name="KSO_WM_DIAGRAM_VIRTUALLY_FRAME" val="{&quot;height&quot;:283.9186614173228,&quot;left&quot;:101.95220472440944,&quot;top&quot;:142.3891338582677,&quot;width&quot;:779.2422047244096}"/>
</p:tagLst>
</file>

<file path=ppt/tags/tag33.xml><?xml version="1.0" encoding="utf-8"?>
<p:tagLst xmlns:p="http://schemas.openxmlformats.org/presentationml/2006/main">
  <p:tag name="KSO_WM_DIAGRAM_VIRTUALLY_FRAME" val="{&quot;height&quot;:367.9596062992126,&quot;left&quot;:71.28409448818897,&quot;top&quot;:98.77496062992125,&quot;width&quot;:819.7424409448819}"/>
</p:tagLst>
</file>

<file path=ppt/tags/tag34.xml><?xml version="1.0" encoding="utf-8"?>
<p:tagLst xmlns:p="http://schemas.openxmlformats.org/presentationml/2006/main">
  <p:tag name="KSO_WM_DIAGRAM_VIRTUALLY_FRAME" val="{&quot;height&quot;:98.6,&quot;left&quot;:522,&quot;top&quot;:67.35,&quot;width&quot;:392.1}"/>
</p:tagLst>
</file>

<file path=ppt/tags/tag35.xml><?xml version="1.0" encoding="utf-8"?>
<p:tagLst xmlns:p="http://schemas.openxmlformats.org/presentationml/2006/main">
  <p:tag name="KSO_WM_DIAGRAM_VIRTUALLY_FRAME" val="{&quot;height&quot;:98.6,&quot;left&quot;:522,&quot;top&quot;:67.35,&quot;width&quot;:392.1}"/>
</p:tagLst>
</file>

<file path=ppt/tags/tag36.xml><?xml version="1.0" encoding="utf-8"?>
<p:tagLst xmlns:p="http://schemas.openxmlformats.org/presentationml/2006/main">
  <p:tag name="KSO_WM_DIAGRAM_VIRTUALLY_FRAME" val="{&quot;height&quot;:98.6,&quot;left&quot;:522,&quot;top&quot;:67.35,&quot;width&quot;:392.1}"/>
</p:tagLst>
</file>

<file path=ppt/tags/tag37.xml><?xml version="1.0" encoding="utf-8"?>
<p:tagLst xmlns:p="http://schemas.openxmlformats.org/presentationml/2006/main">
  <p:tag name="KSO_WM_DIAGRAM_VIRTUALLY_FRAME" val="{&quot;height&quot;:98.6,&quot;left&quot;:522,&quot;top&quot;:67.35,&quot;width&quot;:392.1}"/>
</p:tagLst>
</file>

<file path=ppt/tags/tag38.xml><?xml version="1.0" encoding="utf-8"?>
<p:tagLst xmlns:p="http://schemas.openxmlformats.org/presentationml/2006/main">
  <p:tag name="KSO_WM_DIAGRAM_VIRTUALLY_FRAME" val="{&quot;height&quot;:98.6,&quot;left&quot;:522,&quot;top&quot;:67.35,&quot;width&quot;:392.1}"/>
</p:tagLst>
</file>

<file path=ppt/tags/tag39.xml><?xml version="1.0" encoding="utf-8"?>
<p:tagLst xmlns:p="http://schemas.openxmlformats.org/presentationml/2006/main">
  <p:tag name="KSO_WM_DIAGRAM_VIRTUALLY_FRAME" val="{&quot;height&quot;:98.6,&quot;left&quot;:522,&quot;top&quot;:67.35,&quot;width&quot;:392.1}"/>
</p:tagLst>
</file>

<file path=ppt/tags/tag4.xml><?xml version="1.0" encoding="utf-8"?>
<p:tagLst xmlns:p="http://schemas.openxmlformats.org/presentationml/2006/main">
  <p:tag name="KSO_WM_DIAGRAM_VIRTUALLY_FRAME" val="{&quot;height&quot;:367.9596062992126,&quot;left&quot;:71.28409448818897,&quot;top&quot;:98.77496062992125,&quot;width&quot;:819.7424409448819}"/>
</p:tagLst>
</file>

<file path=ppt/tags/tag40.xml><?xml version="1.0" encoding="utf-8"?>
<p:tagLst xmlns:p="http://schemas.openxmlformats.org/presentationml/2006/main">
  <p:tag name="KSO_WM_DIAGRAM_VIRTUALLY_FRAME" val="{&quot;height&quot;:98.6,&quot;left&quot;:522,&quot;top&quot;:67.35,&quot;width&quot;:392.1}"/>
</p:tagLst>
</file>

<file path=ppt/tags/tag41.xml><?xml version="1.0" encoding="utf-8"?>
<p:tagLst xmlns:p="http://schemas.openxmlformats.org/presentationml/2006/main">
  <p:tag name="KSO_WM_DIAGRAM_VIRTUALLY_FRAME" val="{&quot;height&quot;:98.6,&quot;left&quot;:522,&quot;top&quot;:67.35,&quot;width&quot;:392.1}"/>
</p:tagLst>
</file>

<file path=ppt/tags/tag42.xml><?xml version="1.0" encoding="utf-8"?>
<p:tagLst xmlns:p="http://schemas.openxmlformats.org/presentationml/2006/main">
  <p:tag name="KSO_WM_DIAGRAM_VIRTUALLY_FRAME" val="{&quot;height&quot;:98.6,&quot;left&quot;:522,&quot;top&quot;:67.35,&quot;width&quot;:392.1}"/>
</p:tagLst>
</file>

<file path=ppt/tags/tag43.xml><?xml version="1.0" encoding="utf-8"?>
<p:tagLst xmlns:p="http://schemas.openxmlformats.org/presentationml/2006/main">
  <p:tag name="KSO_WM_DIAGRAM_VIRTUALLY_FRAME" val="{&quot;height&quot;:98.6,&quot;left&quot;:522,&quot;top&quot;:67.35,&quot;width&quot;:392.1}"/>
</p:tagLst>
</file>

<file path=ppt/tags/tag44.xml><?xml version="1.0" encoding="utf-8"?>
<p:tagLst xmlns:p="http://schemas.openxmlformats.org/presentationml/2006/main">
  <p:tag name="KSO_WM_DIAGRAM_VIRTUALLY_FRAME" val="{&quot;height&quot;:98.6,&quot;left&quot;:522,&quot;top&quot;:67.35,&quot;width&quot;:392.1}"/>
</p:tagLst>
</file>

<file path=ppt/tags/tag45.xml><?xml version="1.0" encoding="utf-8"?>
<p:tagLst xmlns:p="http://schemas.openxmlformats.org/presentationml/2006/main">
  <p:tag name="KSO_WM_DIAGRAM_VIRTUALLY_FRAME" val="{&quot;height&quot;:98.6,&quot;left&quot;:522,&quot;top&quot;:67.35,&quot;width&quot;:392.1}"/>
</p:tagLst>
</file>

<file path=ppt/tags/tag46.xml><?xml version="1.0" encoding="utf-8"?>
<p:tagLst xmlns:p="http://schemas.openxmlformats.org/presentationml/2006/main">
  <p:tag name="KSO_WM_DIAGRAM_VIRTUALLY_FRAME" val="{&quot;height&quot;:98.6,&quot;left&quot;:522,&quot;top&quot;:67.35,&quot;width&quot;:392.1}"/>
</p:tagLst>
</file>

<file path=ppt/tags/tag47.xml><?xml version="1.0" encoding="utf-8"?>
<p:tagLst xmlns:p="http://schemas.openxmlformats.org/presentationml/2006/main">
  <p:tag name="KSO_WM_DIAGRAM_VIRTUALLY_FRAME" val="{&quot;height&quot;:98.6,&quot;left&quot;:522,&quot;top&quot;:67.35,&quot;width&quot;:392.1}"/>
</p:tagLst>
</file>

<file path=ppt/tags/tag48.xml><?xml version="1.0" encoding="utf-8"?>
<p:tagLst xmlns:p="http://schemas.openxmlformats.org/presentationml/2006/main">
  <p:tag name="KSO_WM_DIAGRAM_VIRTUALLY_FRAME" val="{&quot;height&quot;:98.6,&quot;left&quot;:522,&quot;top&quot;:67.35,&quot;width&quot;:392.1}"/>
</p:tagLst>
</file>

<file path=ppt/tags/tag49.xml><?xml version="1.0" encoding="utf-8"?>
<p:tagLst xmlns:p="http://schemas.openxmlformats.org/presentationml/2006/main">
  <p:tag name="KSO_WM_DIAGRAM_VIRTUALLY_FRAME" val="{&quot;height&quot;:98.6,&quot;left&quot;:522,&quot;top&quot;:67.35,&quot;width&quot;:392.1}"/>
</p:tagLst>
</file>

<file path=ppt/tags/tag5.xml><?xml version="1.0" encoding="utf-8"?>
<p:tagLst xmlns:p="http://schemas.openxmlformats.org/presentationml/2006/main">
  <p:tag name="KSO_WM_DIAGRAM_VIRTUALLY_FRAME" val="{&quot;height&quot;:370.1,&quot;left&quot;:104.85,&quot;top&quot;:73.45,&quot;width&quot;:750.4}"/>
</p:tagLst>
</file>

<file path=ppt/tags/tag50.xml><?xml version="1.0" encoding="utf-8"?>
<p:tagLst xmlns:p="http://schemas.openxmlformats.org/presentationml/2006/main">
  <p:tag name="KSO_WM_DIAGRAM_VIRTUALLY_FRAME" val="{&quot;height&quot;:98.6,&quot;left&quot;:522,&quot;top&quot;:67.35,&quot;width&quot;:392.1}"/>
</p:tagLst>
</file>

<file path=ppt/tags/tag51.xml><?xml version="1.0" encoding="utf-8"?>
<p:tagLst xmlns:p="http://schemas.openxmlformats.org/presentationml/2006/main">
  <p:tag name="KSO_WM_DIAGRAM_VIRTUALLY_FRAME" val="{&quot;height&quot;:98.6,&quot;left&quot;:522,&quot;top&quot;:67.35,&quot;width&quot;:392.1}"/>
</p:tagLst>
</file>

<file path=ppt/tags/tag52.xml><?xml version="1.0" encoding="utf-8"?>
<p:tagLst xmlns:p="http://schemas.openxmlformats.org/presentationml/2006/main">
  <p:tag name="KSO_WM_DIAGRAM_VIRTUALLY_FRAME" val="{&quot;height&quot;:98.6,&quot;left&quot;:522,&quot;top&quot;:67.35,&quot;width&quot;:392.1}"/>
</p:tagLst>
</file>

<file path=ppt/tags/tag53.xml><?xml version="1.0" encoding="utf-8"?>
<p:tagLst xmlns:p="http://schemas.openxmlformats.org/presentationml/2006/main">
  <p:tag name="KSO_WM_DIAGRAM_VIRTUALLY_FRAME" val="{&quot;height&quot;:98.6,&quot;left&quot;:522,&quot;top&quot;:67.35,&quot;width&quot;:392.1}"/>
</p:tagLst>
</file>

<file path=ppt/tags/tag54.xml><?xml version="1.0" encoding="utf-8"?>
<p:tagLst xmlns:p="http://schemas.openxmlformats.org/presentationml/2006/main">
  <p:tag name="KSO_WM_DIAGRAM_VIRTUALLY_FRAME" val="{&quot;height&quot;:98.6,&quot;left&quot;:522,&quot;top&quot;:67.35,&quot;width&quot;:392.1}"/>
</p:tagLst>
</file>

<file path=ppt/tags/tag55.xml><?xml version="1.0" encoding="utf-8"?>
<p:tagLst xmlns:p="http://schemas.openxmlformats.org/presentationml/2006/main">
  <p:tag name="KSO_WM_DIAGRAM_VIRTUALLY_FRAME" val="{&quot;height&quot;:98.6,&quot;left&quot;:522,&quot;top&quot;:67.35,&quot;width&quot;:392.1}"/>
</p:tagLst>
</file>

<file path=ppt/tags/tag56.xml><?xml version="1.0" encoding="utf-8"?>
<p:tagLst xmlns:p="http://schemas.openxmlformats.org/presentationml/2006/main">
  <p:tag name="KSO_WM_DIAGRAM_VIRTUALLY_FRAME" val="{&quot;height&quot;:98.6,&quot;left&quot;:522,&quot;top&quot;:67.35,&quot;width&quot;:392.1}"/>
</p:tagLst>
</file>

<file path=ppt/tags/tag57.xml><?xml version="1.0" encoding="utf-8"?>
<p:tagLst xmlns:p="http://schemas.openxmlformats.org/presentationml/2006/main">
  <p:tag name="KSO_WM_DIAGRAM_VIRTUALLY_FRAME" val="{&quot;height&quot;:98.6,&quot;left&quot;:522,&quot;top&quot;:67.35,&quot;width&quot;:392.1}"/>
</p:tagLst>
</file>

<file path=ppt/tags/tag58.xml><?xml version="1.0" encoding="utf-8"?>
<p:tagLst xmlns:p="http://schemas.openxmlformats.org/presentationml/2006/main">
  <p:tag name="KSO_WM_DIAGRAM_VIRTUALLY_FRAME" val="{&quot;height&quot;:98.6,&quot;left&quot;:522,&quot;top&quot;:67.35,&quot;width&quot;:392.1}"/>
</p:tagLst>
</file>

<file path=ppt/tags/tag59.xml><?xml version="1.0" encoding="utf-8"?>
<p:tagLst xmlns:p="http://schemas.openxmlformats.org/presentationml/2006/main">
  <p:tag name="KSO_WM_DIAGRAM_VIRTUALLY_FRAME" val="{&quot;height&quot;:98.6,&quot;left&quot;:522,&quot;top&quot;:67.35,&quot;width&quot;:392.1}"/>
</p:tagLst>
</file>

<file path=ppt/tags/tag6.xml><?xml version="1.0" encoding="utf-8"?>
<p:tagLst xmlns:p="http://schemas.openxmlformats.org/presentationml/2006/main">
  <p:tag name="KSO_WM_DIAGRAM_VIRTUALLY_FRAME" val="{&quot;height&quot;:257.93217249481694,&quot;left&quot;:329.45,&quot;top&quot;:95.2112598425197,&quot;width&quot;:519.7}"/>
</p:tagLst>
</file>

<file path=ppt/tags/tag60.xml><?xml version="1.0" encoding="utf-8"?>
<p:tagLst xmlns:p="http://schemas.openxmlformats.org/presentationml/2006/main">
  <p:tag name="KSO_WM_DIAGRAM_VIRTUALLY_FRAME" val="{&quot;height&quot;:98.6,&quot;left&quot;:522,&quot;top&quot;:67.35,&quot;width&quot;:392.1}"/>
</p:tagLst>
</file>

<file path=ppt/tags/tag61.xml><?xml version="1.0" encoding="utf-8"?>
<p:tagLst xmlns:p="http://schemas.openxmlformats.org/presentationml/2006/main">
  <p:tag name="KSO_WM_DIAGRAM_VIRTUALLY_FRAME" val="{&quot;height&quot;:98.6,&quot;left&quot;:522,&quot;top&quot;:67.35,&quot;width&quot;:392.1}"/>
</p:tagLst>
</file>

<file path=ppt/tags/tag62.xml><?xml version="1.0" encoding="utf-8"?>
<p:tagLst xmlns:p="http://schemas.openxmlformats.org/presentationml/2006/main">
  <p:tag name="KSO_WM_DIAGRAM_VIRTUALLY_FRAME" val="{&quot;height&quot;:98.6,&quot;left&quot;:522,&quot;top&quot;:67.35,&quot;width&quot;:392.1}"/>
</p:tagLst>
</file>

<file path=ppt/tags/tag63.xml><?xml version="1.0" encoding="utf-8"?>
<p:tagLst xmlns:p="http://schemas.openxmlformats.org/presentationml/2006/main">
  <p:tag name="KSO_WM_DIAGRAM_VIRTUALLY_FRAME" val="{&quot;height&quot;:98.6,&quot;left&quot;:522,&quot;top&quot;:67.35,&quot;width&quot;:392.1}"/>
</p:tagLst>
</file>

<file path=ppt/tags/tag64.xml><?xml version="1.0" encoding="utf-8"?>
<p:tagLst xmlns:p="http://schemas.openxmlformats.org/presentationml/2006/main">
  <p:tag name="KSO_WM_DIAGRAM_VIRTUALLY_FRAME" val="{&quot;height&quot;:98.6,&quot;left&quot;:522,&quot;top&quot;:67.35,&quot;width&quot;:392.1}"/>
</p:tagLst>
</file>

<file path=ppt/tags/tag65.xml><?xml version="1.0" encoding="utf-8"?>
<p:tagLst xmlns:p="http://schemas.openxmlformats.org/presentationml/2006/main">
  <p:tag name="KSO_WM_DIAGRAM_VIRTUALLY_FRAME" val="{&quot;height&quot;:98.6,&quot;left&quot;:522,&quot;top&quot;:67.35,&quot;width&quot;:392.1}"/>
</p:tagLst>
</file>

<file path=ppt/tags/tag66.xml><?xml version="1.0" encoding="utf-8"?>
<p:tagLst xmlns:p="http://schemas.openxmlformats.org/presentationml/2006/main">
  <p:tag name="KSO_WM_DIAGRAM_VIRTUALLY_FRAME" val="{&quot;height&quot;:98.6,&quot;left&quot;:522,&quot;top&quot;:67.35,&quot;width&quot;:392.1}"/>
</p:tagLst>
</file>

<file path=ppt/tags/tag67.xml><?xml version="1.0" encoding="utf-8"?>
<p:tagLst xmlns:p="http://schemas.openxmlformats.org/presentationml/2006/main">
  <p:tag name="KSO_WM_DIAGRAM_VIRTUALLY_FRAME" val="{&quot;height&quot;:98.6,&quot;left&quot;:522,&quot;top&quot;:67.35,&quot;width&quot;:392.1}"/>
</p:tagLst>
</file>

<file path=ppt/tags/tag68.xml><?xml version="1.0" encoding="utf-8"?>
<p:tagLst xmlns:p="http://schemas.openxmlformats.org/presentationml/2006/main">
  <p:tag name="KSO_WM_DIAGRAM_VIRTUALLY_FRAME" val="{&quot;height&quot;:98.6,&quot;left&quot;:522,&quot;top&quot;:67.35,&quot;width&quot;:392.1}"/>
</p:tagLst>
</file>

<file path=ppt/tags/tag69.xml><?xml version="1.0" encoding="utf-8"?>
<p:tagLst xmlns:p="http://schemas.openxmlformats.org/presentationml/2006/main">
  <p:tag name="KSO_WM_DIAGRAM_VIRTUALLY_FRAME" val="{&quot;height&quot;:98.6,&quot;left&quot;:522,&quot;top&quot;:67.35,&quot;width&quot;:392.1}"/>
</p:tagLst>
</file>

<file path=ppt/tags/tag7.xml><?xml version="1.0" encoding="utf-8"?>
<p:tagLst xmlns:p="http://schemas.openxmlformats.org/presentationml/2006/main">
  <p:tag name="KSO_WM_DIAGRAM_VIRTUALLY_FRAME" val="{&quot;height&quot;:370.1,&quot;left&quot;:104.85,&quot;top&quot;:73.45,&quot;width&quot;:750.4}"/>
</p:tagLst>
</file>

<file path=ppt/tags/tag70.xml><?xml version="1.0" encoding="utf-8"?>
<p:tagLst xmlns:p="http://schemas.openxmlformats.org/presentationml/2006/main">
  <p:tag name="KSO_WM_DIAGRAM_VIRTUALLY_FRAME" val="{&quot;height&quot;:98.6,&quot;left&quot;:522,&quot;top&quot;:67.35,&quot;width&quot;:392.1}"/>
</p:tagLst>
</file>

<file path=ppt/tags/tag71.xml><?xml version="1.0" encoding="utf-8"?>
<p:tagLst xmlns:p="http://schemas.openxmlformats.org/presentationml/2006/main">
  <p:tag name="KSO_WM_DIAGRAM_VIRTUALLY_FRAME" val="{&quot;height&quot;:98.6,&quot;left&quot;:522,&quot;top&quot;:67.35,&quot;width&quot;:392.1}"/>
</p:tagLst>
</file>

<file path=ppt/tags/tag72.xml><?xml version="1.0" encoding="utf-8"?>
<p:tagLst xmlns:p="http://schemas.openxmlformats.org/presentationml/2006/main">
  <p:tag name="KSO_WM_DIAGRAM_VIRTUALLY_FRAME" val="{&quot;height&quot;:98.6,&quot;left&quot;:522,&quot;top&quot;:67.35,&quot;width&quot;:392.1}"/>
</p:tagLst>
</file>

<file path=ppt/tags/tag73.xml><?xml version="1.0" encoding="utf-8"?>
<p:tagLst xmlns:p="http://schemas.openxmlformats.org/presentationml/2006/main">
  <p:tag name="KSO_WM_DIAGRAM_VIRTUALLY_FRAME" val="{&quot;height&quot;:98.6,&quot;left&quot;:522,&quot;top&quot;:67.35,&quot;width&quot;:392.1}"/>
</p:tagLst>
</file>

<file path=ppt/tags/tag74.xml><?xml version="1.0" encoding="utf-8"?>
<p:tagLst xmlns:p="http://schemas.openxmlformats.org/presentationml/2006/main">
  <p:tag name="KSO_WM_DIAGRAM_VIRTUALLY_FRAME" val="{&quot;height&quot;:98.6,&quot;left&quot;:522,&quot;top&quot;:67.35,&quot;width&quot;:392.1}"/>
</p:tagLst>
</file>

<file path=ppt/tags/tag75.xml><?xml version="1.0" encoding="utf-8"?>
<p:tagLst xmlns:p="http://schemas.openxmlformats.org/presentationml/2006/main">
  <p:tag name="KSO_WM_DIAGRAM_VIRTUALLY_FRAME" val="{&quot;height&quot;:98.6,&quot;left&quot;:522,&quot;top&quot;:67.35,&quot;width&quot;:392.1}"/>
</p:tagLst>
</file>

<file path=ppt/tags/tag76.xml><?xml version="1.0" encoding="utf-8"?>
<p:tagLst xmlns:p="http://schemas.openxmlformats.org/presentationml/2006/main">
  <p:tag name="KSO_WM_DIAGRAM_VIRTUALLY_FRAME" val="{&quot;height&quot;:98.6,&quot;left&quot;:522,&quot;top&quot;:67.35,&quot;width&quot;:392.1}"/>
</p:tagLst>
</file>

<file path=ppt/tags/tag77.xml><?xml version="1.0" encoding="utf-8"?>
<p:tagLst xmlns:p="http://schemas.openxmlformats.org/presentationml/2006/main">
  <p:tag name="KSO_WM_DIAGRAM_VIRTUALLY_FRAME" val="{&quot;height&quot;:98.6,&quot;left&quot;:522,&quot;top&quot;:67.35,&quot;width&quot;:392.1}"/>
</p:tagLst>
</file>

<file path=ppt/tags/tag78.xml><?xml version="1.0" encoding="utf-8"?>
<p:tagLst xmlns:p="http://schemas.openxmlformats.org/presentationml/2006/main">
  <p:tag name="KSO_WM_DIAGRAM_VIRTUALLY_FRAME" val="{&quot;height&quot;:98.6,&quot;left&quot;:522,&quot;top&quot;:67.35,&quot;width&quot;:392.1}"/>
</p:tagLst>
</file>

<file path=ppt/tags/tag79.xml><?xml version="1.0" encoding="utf-8"?>
<p:tagLst xmlns:p="http://schemas.openxmlformats.org/presentationml/2006/main">
  <p:tag name="KSO_WM_DIAGRAM_VIRTUALLY_FRAME" val="{&quot;height&quot;:98.6,&quot;left&quot;:522,&quot;top&quot;:67.35,&quot;width&quot;:392.1}"/>
</p:tagLst>
</file>

<file path=ppt/tags/tag8.xml><?xml version="1.0" encoding="utf-8"?>
<p:tagLst xmlns:p="http://schemas.openxmlformats.org/presentationml/2006/main">
  <p:tag name="KSO_WM_DIAGRAM_VIRTUALLY_FRAME" val="{&quot;height&quot;:370.1,&quot;left&quot;:104.85,&quot;top&quot;:73.45,&quot;width&quot;:750.4}"/>
</p:tagLst>
</file>

<file path=ppt/tags/tag80.xml><?xml version="1.0" encoding="utf-8"?>
<p:tagLst xmlns:p="http://schemas.openxmlformats.org/presentationml/2006/main">
  <p:tag name="KSO_WM_DIAGRAM_VIRTUALLY_FRAME" val="{&quot;height&quot;:98.6,&quot;left&quot;:522,&quot;top&quot;:67.35,&quot;width&quot;:392.1}"/>
</p:tagLst>
</file>

<file path=ppt/tags/tag81.xml><?xml version="1.0" encoding="utf-8"?>
<p:tagLst xmlns:p="http://schemas.openxmlformats.org/presentationml/2006/main">
  <p:tag name="KSO_WM_DIAGRAM_VIRTUALLY_FRAME" val="{&quot;height&quot;:98.6,&quot;left&quot;:522,&quot;top&quot;:67.35,&quot;width&quot;:392.1}"/>
</p:tagLst>
</file>

<file path=ppt/tags/tag82.xml><?xml version="1.0" encoding="utf-8"?>
<p:tagLst xmlns:p="http://schemas.openxmlformats.org/presentationml/2006/main">
  <p:tag name="KSO_WM_DIAGRAM_VIRTUALLY_FRAME" val="{&quot;height&quot;:98.6,&quot;left&quot;:522,&quot;top&quot;:67.35,&quot;width&quot;:392.1}"/>
</p:tagLst>
</file>

<file path=ppt/tags/tag83.xml><?xml version="1.0" encoding="utf-8"?>
<p:tagLst xmlns:p="http://schemas.openxmlformats.org/presentationml/2006/main">
  <p:tag name="KSO_WM_DIAGRAM_VIRTUALLY_FRAME" val="{&quot;height&quot;:98.6,&quot;left&quot;:522,&quot;top&quot;:67.35,&quot;width&quot;:392.1}"/>
</p:tagLst>
</file>

<file path=ppt/tags/tag84.xml><?xml version="1.0" encoding="utf-8"?>
<p:tagLst xmlns:p="http://schemas.openxmlformats.org/presentationml/2006/main">
  <p:tag name="KSO_WM_DIAGRAM_VIRTUALLY_FRAME" val="{&quot;height&quot;:98.6,&quot;left&quot;:522,&quot;top&quot;:67.35,&quot;width&quot;:392.1}"/>
</p:tagLst>
</file>

<file path=ppt/tags/tag85.xml><?xml version="1.0" encoding="utf-8"?>
<p:tagLst xmlns:p="http://schemas.openxmlformats.org/presentationml/2006/main">
  <p:tag name="KSO_WM_DIAGRAM_VIRTUALLY_FRAME" val="{&quot;height&quot;:98.6,&quot;left&quot;:522,&quot;top&quot;:67.35,&quot;width&quot;:392.1}"/>
</p:tagLst>
</file>

<file path=ppt/tags/tag86.xml><?xml version="1.0" encoding="utf-8"?>
<p:tagLst xmlns:p="http://schemas.openxmlformats.org/presentationml/2006/main">
  <p:tag name="KSO_WM_DIAGRAM_VIRTUALLY_FRAME" val="{&quot;height&quot;:98.6,&quot;left&quot;:522,&quot;top&quot;:67.35,&quot;width&quot;:392.1}"/>
</p:tagLst>
</file>

<file path=ppt/tags/tag87.xml><?xml version="1.0" encoding="utf-8"?>
<p:tagLst xmlns:p="http://schemas.openxmlformats.org/presentationml/2006/main">
  <p:tag name="KSO_WM_DIAGRAM_VIRTUALLY_FRAME" val="{&quot;height&quot;:98.6,&quot;left&quot;:522,&quot;top&quot;:67.35,&quot;width&quot;:392.1}"/>
</p:tagLst>
</file>

<file path=ppt/tags/tag88.xml><?xml version="1.0" encoding="utf-8"?>
<p:tagLst xmlns:p="http://schemas.openxmlformats.org/presentationml/2006/main">
  <p:tag name="KSO_WM_DIAGRAM_VIRTUALLY_FRAME" val="{&quot;height&quot;:98.6,&quot;left&quot;:522,&quot;top&quot;:67.35,&quot;width&quot;:392.1}"/>
</p:tagLst>
</file>

<file path=ppt/tags/tag89.xml><?xml version="1.0" encoding="utf-8"?>
<p:tagLst xmlns:p="http://schemas.openxmlformats.org/presentationml/2006/main">
  <p:tag name="KSO_WM_DIAGRAM_VIRTUALLY_FRAME" val="{&quot;height&quot;:98.6,&quot;left&quot;:522,&quot;top&quot;:67.35,&quot;width&quot;:392.1}"/>
</p:tagLst>
</file>

<file path=ppt/tags/tag9.xml><?xml version="1.0" encoding="utf-8"?>
<p:tagLst xmlns:p="http://schemas.openxmlformats.org/presentationml/2006/main">
  <p:tag name="KSO_WM_DIAGRAM_VIRTUALLY_FRAME" val="{&quot;height&quot;:257.93217249481694,&quot;left&quot;:329.45,&quot;top&quot;:95.2112598425197,&quot;width&quot;:519.7}"/>
</p:tagLst>
</file>

<file path=ppt/tags/tag90.xml><?xml version="1.0" encoding="utf-8"?>
<p:tagLst xmlns:p="http://schemas.openxmlformats.org/presentationml/2006/main">
  <p:tag name="KSO_WM_DIAGRAM_VIRTUALLY_FRAME" val="{&quot;height&quot;:98.6,&quot;left&quot;:522,&quot;top&quot;:67.35,&quot;width&quot;:392.1}"/>
</p:tagLst>
</file>

<file path=ppt/tags/tag91.xml><?xml version="1.0" encoding="utf-8"?>
<p:tagLst xmlns:p="http://schemas.openxmlformats.org/presentationml/2006/main">
  <p:tag name="KSO_WM_DIAGRAM_VIRTUALLY_FRAME" val="{&quot;height&quot;:98.6,&quot;left&quot;:522,&quot;top&quot;:67.35,&quot;width&quot;:392.1}"/>
</p:tagLst>
</file>

<file path=ppt/tags/tag92.xml><?xml version="1.0" encoding="utf-8"?>
<p:tagLst xmlns:p="http://schemas.openxmlformats.org/presentationml/2006/main">
  <p:tag name="KSO_WM_DIAGRAM_VIRTUALLY_FRAME" val="{&quot;height&quot;:98.6,&quot;left&quot;:522,&quot;top&quot;:67.35,&quot;width&quot;:392.1}"/>
</p:tagLst>
</file>

<file path=ppt/tags/tag93.xml><?xml version="1.0" encoding="utf-8"?>
<p:tagLst xmlns:p="http://schemas.openxmlformats.org/presentationml/2006/main">
  <p:tag name="KSO_WM_DIAGRAM_VIRTUALLY_FRAME" val="{&quot;height&quot;:98.6,&quot;left&quot;:522,&quot;top&quot;:67.35,&quot;width&quot;:392.1}"/>
</p:tagLst>
</file>

<file path=ppt/tags/tag94.xml><?xml version="1.0" encoding="utf-8"?>
<p:tagLst xmlns:p="http://schemas.openxmlformats.org/presentationml/2006/main">
  <p:tag name="KSO_WM_DIAGRAM_VIRTUALLY_FRAME" val="{&quot;height&quot;:98.6,&quot;left&quot;:522,&quot;top&quot;:67.35,&quot;width&quot;:392.1}"/>
</p:tagLst>
</file>

<file path=ppt/tags/tag95.xml><?xml version="1.0" encoding="utf-8"?>
<p:tagLst xmlns:p="http://schemas.openxmlformats.org/presentationml/2006/main">
  <p:tag name="KSO_WM_DIAGRAM_VIRTUALLY_FRAME" val="{&quot;height&quot;:98.6,&quot;left&quot;:522,&quot;top&quot;:67.35,&quot;width&quot;:392.1}"/>
</p:tagLst>
</file>

<file path=ppt/tags/tag96.xml><?xml version="1.0" encoding="utf-8"?>
<p:tagLst xmlns:p="http://schemas.openxmlformats.org/presentationml/2006/main">
  <p:tag name="KSO_WM_DIAGRAM_VIRTUALLY_FRAME" val="{&quot;height&quot;:98.6,&quot;left&quot;:522,&quot;top&quot;:67.35,&quot;width&quot;:392.1}"/>
</p:tagLst>
</file>

<file path=ppt/tags/tag97.xml><?xml version="1.0" encoding="utf-8"?>
<p:tagLst xmlns:p="http://schemas.openxmlformats.org/presentationml/2006/main">
  <p:tag name="KSO_WM_DIAGRAM_VIRTUALLY_FRAME" val="{&quot;height&quot;:98.6,&quot;left&quot;:522,&quot;top&quot;:67.35,&quot;width&quot;:392.1}"/>
</p:tagLst>
</file>

<file path=ppt/tags/tag98.xml><?xml version="1.0" encoding="utf-8"?>
<p:tagLst xmlns:p="http://schemas.openxmlformats.org/presentationml/2006/main">
  <p:tag name="KSO_WM_DIAGRAM_VIRTUALLY_FRAME" val="{&quot;height&quot;:98.6,&quot;left&quot;:522,&quot;top&quot;:67.35,&quot;width&quot;:392.1}"/>
</p:tagLst>
</file>

<file path=ppt/tags/tag99.xml><?xml version="1.0" encoding="utf-8"?>
<p:tagLst xmlns:p="http://schemas.openxmlformats.org/presentationml/2006/main">
  <p:tag name="KSO_WM_DIAGRAM_VIRTUALLY_FRAME" val="{&quot;height&quot;:98.6,&quot;left&quot;:522,&quot;top&quot;:67.35,&quot;width&quot;:392.1}"/>
</p:tagLst>
</file>

<file path=ppt/theme/theme1.xml><?xml version="1.0" encoding="utf-8"?>
<a:theme xmlns:a="http://schemas.openxmlformats.org/drawingml/2006/main" name="www.2ppt.com">
  <a:themeElements>
    <a:clrScheme name="房利美">
      <a:dk1>
        <a:srgbClr val="000000"/>
      </a:dk1>
      <a:lt1>
        <a:srgbClr val="FFFFFF"/>
      </a:lt1>
      <a:dk2>
        <a:srgbClr val="768394"/>
      </a:dk2>
      <a:lt2>
        <a:srgbClr val="F0F0F0"/>
      </a:lt2>
      <a:accent1>
        <a:srgbClr val="197EBF"/>
      </a:accent1>
      <a:accent2>
        <a:srgbClr val="FFD858"/>
      </a:accent2>
      <a:accent3>
        <a:srgbClr val="2D416B"/>
      </a:accent3>
      <a:accent4>
        <a:srgbClr val="868686"/>
      </a:accent4>
      <a:accent5>
        <a:srgbClr val="CCCCCC"/>
      </a:accent5>
      <a:accent6>
        <a:srgbClr val="4E4E4E"/>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C9F754DE-2CAD-44b6-B708-469DEB6407EB-1">
      <extobjdata type="C9F754DE-2CAD-44b6-B708-469DEB6407EB" data="ewoJIkZpbGVJZCIgOiAiMzIyMjU2MjkwMDEwIiwKCSJHcm91cElkIiA6ICI3NDM3Nzc0MzAiLAoJIkltYWdlIiA6ICJpVkJPUncwS0dnb0FBQUFOU1VoRVVnQUFBNTBBQUFRNENBWUFBQUNLV3JpWkFBQUFBWE5TUjBJQXJzNGM2UUFBSUFCSlJFRlVlSnpzM1hsQWxOWCtQL0QzRERNd3c0QU1vcUFnSUM2NHBKYUt5WFhKTkxsMVhjcjg1dEppNWpVWE5HK2xWbXJiTFExSXhPMzdOVlByYXFabGJwbDZRNkt3MUJzdXVQeE1RS2xBY1dHUmZSaVlmWDUvek9XQmNZYWRFY1QzNnkvbVBPZDU1cUNQT0cvT2VUNUhaRGFielNBaUlpSWlJaUp5QUhGekQ0Q0lpSWlJaUloYUw0Wk9JaUlpSWlJaWNoaUdUaUlpSWlJaUluSVloazRpSWlJaUlpSnlHSVpPSWlJaUlpSWljaGlHVGlJaUlpSWlJbklZaGs0aUlpSWlJaUp5R0laT0lpSWlJaUlpY2hpR1RpSWlJaUlpSW5JWWhrNGlJaUlpSWlKeUdJWk9JaUlpSWlJaWNoaUdUaUlpSWlJaUluSVloazRpSWlJaUlpSnlHSVpPSWlJaUlpSWljaGlHVGlJaUlpSWlJbklZaGs0aUlpSWlJaUp5R0laT0lpSWlJaUlpY2hpR1RpSWlJaUlpSW5JWWhrNGlJaUlpSWlKeUdJWk9JaUlpSWlJaWNoaUdUaUlpSWlJaUluSVloazRpSWlJaUlpSnlHSVpPSWlJaUlpSWljaGlHVGlJaUlpSWlJbklZaGs0aUlpSWlJaUp5R0laT0lpSWlJaUlpY2hpR1RpSWlJaUlpSW5JWWhrNGlJaUlpSWlKeUdJWk9JaUlpSWlJaWNoaUdUaUlpSWlJaUluSVloazRpSWlJaUlpSnlHSVpPSWlJaUlpSWljaGlHVGlJaUlpSWlJbklZaGs0aUlpSWlJaUp5R0laT0lpSWlJaUlpY2hpR1RpSWlJaUlpSW5JWWhrNGlJaUlpSWlKeUdJWk9JaUlpSWlJaWNoaUdUaUlpSWlJaUluSVloazRpSWlJaUlpSnlHSVpPSWlJaUlpSWljaGlHVGlJaUlpSWlJbklZaGs0aUlpSWlJaUp5R0laT0lpSWlJaUlpY2hpR1RpSWlJaUlpSW5JWWhrNGlJaUlpSWlKeUdJWk9JaUlpSWlJaWNoaUdUaUlpSWlJaUluSVloazRpSWlJaUlpSnlHSVpPSWlJaUlpSWljaGlHVGlJaUlpSWlJbklZaGs0aUlpSWlJaUp5R0laT0lpSWlJaUlpY2hpR1RpSWlJcUpXeW13MlE2ZlR3V3cyMTlqUFlEQkFyOWMzNkQyV0xWdUd6ei8vdkVIbk90S2ZmLzRKazhuVTNNT2dKbEpjWEl6eTh2SkdYeWMyTmhhWEwxOXVnaEZWMG1nME5tMjV1Ym04LzZxUU5QY0FpSWlJaU1neGtwT1Q4ZnJycitQVFR6OUYxNjVkcSswWEhSMk42OWV2NDVOUFBxbjNlOXk0Y1FQdTd1NzFQaTh0TFEzUjBkRll1SEFoZXZYcVpYVXNJU0VCMzMzM0hWYXRXZ1dwVkZydmEyZG1abUx1M0xsNDVaVlg4TlJUVDlYN2ZHcVlyS3dzM0xoeG8xSFhFSWxFQ0FrSnNXb3pHbzJZTzNjdVJvMGFoVm16WnRWNkRiUFpqSnljSEdSbVppSTRPQmhLcFZJNHRtWExGa3lZTUFFOWUvWVUycTVmdnc2ZFRsZmpOZHUxYXdjUER3Kzd4NVl0V3dhRHdZRDE2OWNEc0lUUXYvLzk3M2pra1VmdzVwdHYxanJlK3dGREp4RVJFVkVyVWxSVWhOemNYQUNXRDlNQWNPM2FOUmlOeG1yUFVhbFUwR3ExU0V0TEU5cUNnNE1kT3M1ang0NGhNek1UdnI2K05zZDhmWDJSbXBxS1hidDJZZHEwYVRWZXA2U2tCR2ZQbnJWcU8zWHFGQURBeWNrSlI0OGV0WHRlWUdBZ3VuVHAwc0RSa3owSkNRbll0bTFibzY0aEZvc1JGeGNIazhrRXJWWXJ0SThkT3hiNzkrL0hwRW1UNE9MaUFnQ1FTQ1RJemMzRkYxOThnYkt5TXFqVmFxaFVLbVJuWnd2bnZ2VFNTM2orK2VkcmZNOFZLMWJnMnJWcjFmNkNRNlBSWVA3OCtaZ3dZWUxOc2FLaUlseTZkQWxqeG93UjJrNmZQZzJ0Vm9zUkkwYlUrL3R2clJnNmlZaUlpRnFSaElRRWJOeTQwYW90TWpLeVR1Zk9uejlmK0RvK1ByNUp4MVdWMld6R0w3Lzhna0dEQmlFNU9SbjUrZmsyZlFJQ0FuRCsvSG1yV2FvS2ZuNStHREJnQUFEZzVzMmJpSWlJZ0ZRcWhaT1RrOUJISnBOaDA2Wk5kdDlmbzlGZ3lwUXBESjFOYk1xVUtaZzRjV0sxeDgrZVBZc1BQdmdBNjlldlIrZk9uZTMyRVlsRUFJREV4RVQ4ODUvL3REaythZElrNGV1eFk4ZGk5T2pST0hyMEtBWU9IQWhmWDE4b2xVcDRlWG1oWGJ0MjhQYjJocCtmWDUzRy91U1RUMkxldkhsMmo0MGZQNzdhODQ0ZlB3NnoyWXhSbzBZSmJiR3hzWEIxZFVXWExsMVFVRkJRNC90NmVIaFkzYmV0RlVNbkVSRVJVU3Z5NUpOUDRtOS8reHNBSUNVbEJVdVdMTUc2ZGVzUUZCUlU3VGt4TVRHNGNlTUcxcXhaWTlXZWxaV0YyYk5uMS9oK0dvMEdPVGs1K1BYWFg2dnQwNlpORyt6Y3VWTjRmZmJzV1dSblp5TThQQnhIamh6QnBVdVg3SjVYVUZDQXJWdTMyclFQSHo1Y0NKMFZJaU1qOGVDREQ5WTQxZ3IyWnF5bzhTUVNDU1FTaWRXTWVWVVZNL0E1T1RsMmc1YVhseGU4dkx3QUFQMzc5OGVtVFp0dzdOZ3hteG5EeE1SRWRPblNCZDI3ZDBkV1ZoWUFZTkdpUldqZnZyM2Q5OVZxdGNMOWFUQVlrSkdSZ2FOSGo2SlRwMDdvM3IwN0FLQ3NyQXpaMmRsMno2L3BtZWpZMkZqNCtmbWhYNzkrQUN6THpaT1NrZ0FBenozM1hMWG5WZGk4ZVhPTi96WmJDNFpPSWlJaW9sYWs0b00vQUdFWllzVk1ZSFVLQ2dyZzUrY0h1Vnh1MWU3dTdvNFhYM3l4MnZOKy92bG5wS1dsd1dReVljaVFJZWpXclp2ZGZoWGpxSER3NEVGNGUzc2pORFFVUTRZTXFkUDNWWnUwdExRYWx4QlhWZGQrMURBTEZpeW9zWWpPUng5OVpMZTk2bEpZVjFkWHlPVnk3TnUzRDA1T1RzSXk2eHMzYm1EbnpwMFlPblFvUWtORGhkQlprOUxTVXF4ZXZScUE1WmNraVltSlNFcEt3dGl4WTRYUUdSY1hoN2k0dUhwOW43Ly8vanQrLy8xM3ZQRENDMExibDE5K0NhbFVpZzgrK0FEWjJkbFl2MzQ5NXMrZlgrMi9qWTRkTzliclBlOVZESjFFUkVSRXJkeTRjZVBnNCtOVDdmR0RCdzlhUFQ5WHdjM056V281WTFVM2I5N0V0bTNiaERCNzllcFZ2UFhXV3hDTGE5NGM0YzgvLzBSaVlpTEN3c0tFdnIvOTlodnk4dkxxOUwxVTl5em0xcTFiNjd4TTBWNjFVV3BhenozM25FMFJwOU9uVHlNbUpnWXhNVEhvMUttVDFiR3F3YTFDeDQ0ZE1XL2VQS0g0ajBLaFFIUjBOUHo5L2JGdzRjSTZqOFhMeXd1SERoMENBRXljT0JFVEpreXcrbVhLVTA4OUJXOXZiL1R2MzkvdStYdjM3a1h2M3IxdDJ2ZnMyUVBBRXBBQnk3MmRrSkNBQ1JNbVlOQ2dRY0lNZmxCUUVQcjA2VlBuOGJaR0RKMUVSRVJFclZ5M2J0MFFHQmhZN2ZGZmZ2bEZXUHBZVit2V3JjUFFvVU54K2ZKbGRPL2VIWC84OFFmMjc5K1BaNTU1cHNiejdCV2ErZmJiYjNIbXpKazZ2ZTh6enp4ak4zUnllVzNMSXBmTDBiWnRXNXMyQUdqYnRxM05zVHV0V0xFQ2FyVWFBT0R0N1kySWlBaW8xV3FrcHFhaWE5ZXUrT0NERHdCWWxwTTNWR1ptSmw1NzdUV3J0dDY5ZTJQRmloWFlzbVVMRGg0OEtMVHYyTEVEUFhyMHdLcFZxd0JZWmx4Ly92bG40YmpKWk1McTFhc2hrOG53N0xQUE5uaE1yUlZESnhFUkVWRXJ0M1RwMGxyN1ZDd3pySXR2dnZrR0tTa3AyTHAxS3hZdFdnU0pSSUxaczJjak1qSVNBd2NPclBZWnRYUG56dUhreVpNMjdlKzk5MTZkMzdzNksxYXNnTE96YzUzNlZvUVpjcHd2dnZqQzZqbGVvSEpaODl5NWM0V0NRUlh1M0NmMmdRY2VzSnA5TjVsTU1Kdk5Oc3V4SzJiYVo4eVlZWFBOQ2hFUkVlamJ0NjlWbThsa0VxcmRidGl3QVU1T1R2ajU1NS94MjIrL0NlTUpDUW5CeXkrL0RNQlNiYm5xYzh2YnRtMkRSQ0lSeG4zbXpCbWtwYVZoM3J4NU5vSDZ6Smt6ZHA4WDdkV3JGd0lDQXV5T3ViVmg2Q1FpSWlKcUFmUnFFNHF2YWFGWEcySFFtbUhVbWlCVFN0QmhvS0xSMTE2OWVuV054VXJXcmwyTFc3ZHUxZWxhNTgrZng3Lys5Uy9NbXpmUHFuREwwS0ZEOGRCREQrRzk5OTdESjU5OFlyTjNwMDZudzdwMTY5Q2pSdytid2l4TnNieDI3Tml4TmM3bVZoVVRFMU9uZmpVcHUyMUFYa29aakxycWk4emNxMFFpUU9iWnVIdnZrVWNld2RDaFE2M2FMbHk0Z0VPSER1R1ZWMTRSbHFSV2lJaUlzSHI5OU5OUFc3M2V2bjA3ZnZ6eFIyemZ2dDJxdldJSjYrelpzK0h1N2c2dFZvdVltQmhNbURCQldCTHI3Kzl2ZGM3Smt5Y1JGeGVISjU1NEFnRFF0V3RYT0RrNUNZR3pnbHd1RjZyZlZ0Mmo4L3o1OC9qbGwxOHdlZkprN042OUd3QXdlUEJndlBYV1cxWlZiQ3ZzMzcvZjd0THZ1WFBuTW5RU0VSRVJrV09aOUdZVS9xbEJVYm9HbWtMYjRqYnFiRDNhZHBmQnVVM2RubFUwbVV4SVNFZ1FYdCs0Y1FPQUpkVGw1T1JVZTk3dDI3ZWhVcW53NDQ4L0NtMUJRVUhvMnJXclZiL016RXlzV0xFQ29hR2hOcy9yQWNEaXhZc3haODRjZlBqaGgvam9vNCtzWmg1TFMwdFJVRkNBNWN1WEl6bzYydXE4cGxoZTI3OS8vem92cjEyM2JsMmQrdFVrLzBvNVZEZDBqYjVPUzZYTzBjT3p1d3d1ZGJ6MzdoUVVGSVJISG5uRXFxMWlDWGRZV0poTkNJdUtpcko2cmRmcnJXWTZkVG9kekdZelNrdExoVGFwVkNyTW5nNGZQaHllbnA0b0xTMUZURXdNZXZmdWpaRWpSd0t3N0tXNWZmdDJuRHAxQ2lxVkNqcWREc09HRFJPSysvelAvL3lQOEo1VloveC8rdWtuSEQ5K0hJQmxscmJpMzhPaFE0ZlFybDA3VEpreVJRaWRBREI2OUdpN2Z4YjFXZnJkV2pGMEVoRVJFZDFsUnAwWnQzOHJRK0VmR3BnTTFjK1VTVjNGa0NycS9xSGZhRFRhYkRHaVZDcXhkZXRXS0JRS0tCVFdNMWNta3dsNWVYbVF5V1JvMDZhTjFibmp4NCszQ3AyM2J0M0NtMisrQ1hkM2R5eGV2Tmp1K3l1VlNpeFpzZ1JMbGl6QjIyKy9qZVhMbDBNbWt3R3dQTWUzYXRVcXV6TTdUYkc4ZHVuU3BYZTFrSkNpdlJRbDEyeUxMN1VXVW9XNHdZRVRBTkxUMDNIMDZGR3J0dVRrWkVpbFVodzdkc3ltLzUzVmJ1UGo0MjIyOEFHc1owREhqaDJMa0pBUUFKYWlWOVVwTGk3Ry92MzcwYWRQSDBpbFVreWVQQmt2dnZnaWNuSnlFQklTZ2xtelprRWtFdUhLbFN2NC9mZmZzWGJ0V2lpVlNreWZQaDNEaGcwREFLU21waUk5UFIyQUpWdysvdmpqd3IxTnRXUG9KQ0lpSXJxTE5JVUdYUHU1QklZeTZ3L1pZZ25nMXRFWjhuWlNTR1JpU0JWaUtIeXEzK2JFSHFsVWF2VWMzYTFidC9EUGYvNFRIVHQyeEljZmZnaWxVb2s5ZS9iZzY2Ky94djc5K3dGWW5zLzg4c3N2TVhYcVZJd2ZQOTd1ZFcvZHVvVTMzbmdEUnFNUmtaR1JOa3RucStyZnZ6OFdMMTZNbFN0WDRxMjMzc0lISDN3QXBWSUpBT2pSbzRmZGN6SXlNbkQxNnRVNmZZOFBQUEFBdkwyOWJkb25UNTVzdGJ4V285R2d1TGpZYnRYZXBsaGUyN2FIREc1K3p0Q3JXOS8yS3lJUjRPcGR2M3V2S3JsY2psOS8vUldKaVlsVzdWcXRGaUtSU05pK3BLbzd0N0VaTVdLRVZjWFg3Nzc3RGlkUG5rUmtaS1RRNXU3dWpsT25Uc0hGeGFYR0xZRUNBZ0x3N2JmZlFpUVNZZUxFaVVLN2o0K1AxZldDZ29Jd2NPQkFQUGZjYzFpL2ZqMTY5ZXBsZFkwS0ZjK1Y2blN0ZDZhN3FURjBFaEVSRWQwbHhkZTB1SEZDWmRYbTBzWUpQZzhwNE81ZnR5STRkZldmLy93SDBkSFJlT2loaDdCMDZWSmhyMHlqMFdoVnRHWEtsQ25vMEtFRFB2NzRZeVFsSldIMjdObkNjMndBY1BueVpiejc3cnZRNlhTSWpvNnUwNzZDWVdGaFVLbFUyTGh4STJiUG5vMGxTNVpnd0lBQjFmWS9mdnc0dnZ6eXl4cG5qc3htTTdSYUxaWXRXeWFFenNMQ1F0eThlVlBZdXVMOCtmTVlNR0FBUER3OEVCMGRqVE5uem1EbHlwWG8zTG16MWJVR0RScUVmZnYyUWFWUzFSaWdhK1BzSm9helc4MWJ4TnlQb3FLaUVCRVJnY2pJU09GZU1wbE1tRFJwRXNhTkc0Y1pNMmJZblBQdXUrOWEzVnNLaFFJNU9UbFl1WElsM24zM1hYaDRlTURKeVFsYXJSWTdkdXpBc21YTDRPTGlndlQwZEp0bk51OVVYWUdoNTU5L0hpVWxKVlp0RmM4YkwxNjgyTzcyUDQ4KytpZ1dMVnBVOHgvQUhYNzk5VmRrWm1iYXRQdjUrZFg0NzZJMVllZ2tJaUlpdWd0VU4zVldnVlBrQkhRWTZJYTIzWnQyaWQ0ZmYveUJ6WnMzNDhLRkN4Zy9manppNHVLc3RqRXhHQXd3R0F3MnM1cURCdzlHWm1ZbVhucnBKUXdlUEJoVHAwNEZBQ3hac2dUT3pzNklqbzVHVmxhV3pWTFl3c0pDRkJRVUNQMHI3TnExQys3dTdsaTllalVpSXlQeHIzLzlxOGFBSjVWS2hiMFU3Y25PenNhMGFkT3Mybjc0NFFkOC92bm4yTEZqQi9Mejh4RVJFWUUxYTliQXc4TURjK2JNd1pVclYvREdHMjhnSmlZR0FRRUJLQ29xUW1abUpyeTh2TEIvLzM2Y1AzOGVLMWV1ckhQVlc2cWI0T0JnQkFVRlllblNwVmk1Y2lVNmRPaUE0OGVQbzZTa0JJOCsrcWpkYzVZdlgyN1Q5dVdYWDBLbFVsbk5iTHU2dWlJcEtRa2JOMjdFYTYrOWh0VFVWTHQ3YU5iRk8rKzhZelhEZXY3OGVYejU1WmNBTE05M1RwOCszZVpaeklwWisvbzRjdVNJM2FYZnc0Y1BaK2drSWlJaW9xWlJYbURBOWVPVk15b1N1UmlCbzlwQXBtemFqMklhalFZZmZ2Z2hwRklwWW1KaTBMTm5UNXRpTGdrSkNZaVBqOGVLRlN1czJuMThmT0RsNVlWOSsvWmgzNzU5TUpsTTZOV3JGMGFQSG8ybm5ub0tRVUZCY0hGeHdlVEprNjNPMjdsekozeDhmT3dXVVFrTEM0T1BqdzhVQ2tXalpoVHRNWnZOaUl1THc4Q0JBK0h0N1kzOC9IeXI0MjNhdEVGRVJBVGVldXN0NU9ibUlpQWdBRmV1WE1FNzc3eUQ2T2hvTEZ1MkRPKysreTVXcmx5SnQ5OSt1OXJaTUtvL3NWaU1aY3VXSVNvcUNuUG16TUdNR1RPd2E5Y3UvUFd2ZjYyeGluSlZxYW1wT0hIaUJCWXZYbXkxZE5iUHp3L1RwMC9IbGkxYjBMOS9mMXkrZkxuQisySldMSi9WYURUWXZuMDdEaDA2aEZtelptSHo1czE0NFlVWHNHZlBIdWgwT2p6NzdMT05lbjd6d3c4L1pDR2g1aDRBRVJFUlVXdG1NZ0RYZnltQitiOFRLbEtGR0YyZThJUkUxdlFoUnlhVENUTjlFb25sWTk2ZEgzWlRVMVBoNU9SVTdZZmdxVk9uWXRLa1NjTE16R3V2dlNZY0N3d010Tm1XNU1DQkEvRDM5N2Q2VnE2cWZ2MzZOZmo3cVVsaVlpS3VYNzh1N0tOWXNSVFNZREFJZmJ5OXZmSDU1NThMeDFKVFV5RVNpZEN0V3plNHVibmg3My8vTzc3NDRndWtwYVZWKzd3cE5ZeUxpd3ZDdzhPeGNPRkNiTml3QVFCUVVGQ0EyTmhZUFBUUVEralFvVU9OUWYvcnI3OUdseTVkRUJZV0JzQzYwTkF6enp5RDRPQmdIRHQyRE43ZTNnZ05EVzNRR012S3loQWJHNHZkdTNkRG9WQmc5ZXJWVUNxVjJMeDVNd1lOR29SaHc0WWhLaW9Lc2JHeGVQTEpKL0czdi8wTlhsNWVEWHF2K3gxREp4RVJFWkVEWlo4dGhmNi9SWU5FVGtEZ3lEWU9DWndWdkx5OE1HM2FOS2hVS3J2SGRUb2Q5SG85Smt5WVVPMDF3c1BEOGZqamp6dHFpSGJwOWZwcUN4a0JzTm5iTXpVMUZRRUJBVUxnOFBIeGdWZ3N4bzRkTzVDYm0ydnpQRjVPVGc3Mjc5K1B2bjM3Q3BWT3AwNmRpdUhEaDFzOXcwcU5rNXViaXdzWEx1REVpUk00ZmZvMFpESVpaczJhQmJQWmpCOS8vRkVvSWlTVHlSQVFFSUQyN2R2RDA5TVRIaDRlY0hGeGdVUWlRZWZPbmZIMjIyL2oxcTFiaUkyTmhVUWl3YkZqeDRUWjhvcS8yOE9IRCtPMTExNnorK3hsVmRldVhVTlNVaEkwR2cxVUtoVVVDZ1VPSHo2TVRaczJBYkE4MXp4NThtUTRPenZqOXUzYndubGR1blRCaGcwYmNQandZWHoxMVZmNDRvc3ZNSExrU0N4YnRzd1JmM1N0R2tNbkVSRVJrWU9VWnV0UStFZmw5aHdCSTlyQXhjUHhINzllZmZWVnF4bS8rckszRDZhak9UazVZZUhDaGRVZUx5NHVGbWJNQUdEbXpKbVlQbjI2RURpVVNpVVdMRmlBSFR0MjJPd0RDbGhDVHE5ZXZmRDY2NjlidFROd05nMjlYbzk1OCtZSlZZaURnNE14Wjg0Y1BQNzQ0M0IxZFFWZ0NYZjUrZmxJU1VsQldsb2Fzckt5a0oyZGpjdVhMd3Y3WndMQWloVXI0T0xpZ3NEQVFNeWZQeDk2dlI1S3BWS1kxUVlzczVSRGhnekJtREZqYWgyYlJxUEJwNTkrQ2dEbzFxMGJIbjMwVVlqRlloUVdGdUxKSjUrRWg0ZEh0ZWRLcFZJOC9mVFRHRGR1SEg3KytlYzZMdzhtYXlMem5iODJJaUlpSXFKR014bk0rUDFnSVF6bGxsbk90ajNrNkJpaXFPVXNvbnZYdVhQbmNQdjJiZlR2MzkvdXRqYTFNUnFOS0NzcmEvTG5mNEhLNWJtMXpZcVNZekIwRWhFUkVUbEE3c1V5M1A2dERBRGc1Q0pDOTZjODRTVGxCMTRpdXYvd0p4OFJFUkZSRXpNWnpNaS9VaTY4YnQvSGxZR1RpTzViL09sSFJFUkUxTVFLLzlUQXBMTXNKbk55RWNHelc5UHV4VWxFZEM5aDZDUWlJaUpxWXZtcGxiT2M3WHE3UWl6aEhwQkVkUDlpNkNRaUlpSnFRdVY1QnVqVi95MWFJaFdoYlRCbk9Zbm8vc2JRU1VSRVJOU0VDdE1ydDBqeDdDcmpMQ2NSM2ZjWU9vbUlpSWlhaU5sa1J2RlZyZkRhbzdOTE00NkdpS2hsWU9na0lpSWlhaUtsdC9RdzZTMEZoS1FLTWVSZWttWWVFUkZSODJQb0pDSWlJbW9pcFZrNjRXdVBRTTV5RWhFQkRKMUVSRVJFVGFZMFN5OThyZWpnM0l3aklTSnFPUmc2aVlpSWlKcUFRV09DVG1VRUFJakVnS3MzbDlZU0VRRU1uVVJFUkVSTm92Ulc1U3luYTNzcHhFNnNXa3RFQkRCMEVoRVJFVFdKMHV6SzV6bmRPa3FiY1NSRVJDMExReWNSRVJGUkV5aTd6ZWM1aVlqc1llZ2tJaUlpYWlTVHdReDlxY255UWdUSTJqbzE3NENJaUZvUWhrNGlJaUtpUnRJVUdJU3ZaWjRTaUVSOG5wT0lxQUpESnhFUkVWRWpsZDhST29tSXFCSkRKeEVSRVZFamFRb3JRNmZjazB0cmlZaXFZdWdrSWlJaWFpVE9kQklSVlkraGs0aUlpS2dSekNZenRFVkc0YldzTFVNbkVWRlZESjFFUkVSRWpWQTFjRW9WWW9nbExDSkVSRlFWUXljUkVSRlJJMmlMT2N0SlJGUVRoazRpSWlLaVJ0Q1ZWb1pPbHpZTW5VUkVkMkxvSkNJaUltb0VyYW95ZERxNzg2TVZFZEdkK0pPUmlJaUlxQkYwVlVPbkc3ZExJU0s2RTBNbkVSRVJVU05ZaFU1M2hrNGlvanN4ZEJJUkVSRTFrTWxvaGxGcnRyd1FBVkpYZnJRaUlyb1RmeklTRVJFUk5aQ3VoTE9jUkVTMVllZ2tJaUlpYWlDZHlpUjh6ZWM1aVlqc1krZ2tJaUlpYWlBZEs5Y1NFZFdLUHgySmlJaUlHb2lWYTRtSWFzZlFTVVJFUk5SQU9uVmw2SlFxR0RxSnFzck96cjRyNzVPWm1ZbWlvcUltdTU1ZXI0ZEdvNmxUMzR5TURKU1VsTlRZcDdDd0VILysrU2RNSmxPTi9Wb3poazRpSWlLaUJqS1VWMzZJbE1yNXNZcW93dUhEaHpGNzltd1VGaGJXcVg5NWVUblMwdEp3OGVMRmVyL1hhNis5aG4vLys5OTE2aHNlSG81UFAvMjB4ajdyMTYvSHpKa3o2M1M5MmJObkl5NHVyc1krMzMvL1BlYk9uUXV0Vmx1bmE3WkdrdVllQUJFUkVkRzlTbDgxZEhLN0ZMclBhYlZhWVRadjZOQ2gyTHAxSzc3Ly9udE1uRGhSNkNPVHliQjc5MjVjdm53WmFyVWFhclVhQlFVRnlNdkxBd0M0dXJwaTkrN2R1SFhyRm03ZHVtWHpIZzgvL0RBdVhicUVzckl5b2MxZ01DQXpNeFAvK2M5L2hEWW5KeWVFaG9iYW5LL1JhS0RYNjV2c2U2YTZZZWdrSWlJaWFnQ3p5UXlUeml5OGRwS0xtbkUwUk0zdkgvLzRCOUxUMDYzYXRtM2JobTNidGdtdnYvbm1HNXc5ZXhZM2J0eEE3OTY5NGUvdmo3WnQyOExMeXd2dDI3ZUhqNDhQcEZJcFltTmo4ZTIzMzlxOHg5NjllN0Zueng1a1pXVUpiVnF0RmtsSlNVaExTd01BbEphV1FxUFI0TkNoUTNVYTl4dHZ2SUdSSTBkaXpKZ3hEZm0ycVE0WU9vbUlpSWdhUUY5V0pYREtSQkNKR0RycC92YisrKzhqUFQwZGFyVWF3Y0hCUXJ0YXJVWmlZaUllZSt3eGVIaDRBQUFHRGh5SVJZc1dWWHV0ZWZQbVlkNjhlUUNBbXpkdll2NzgrUmd3WUFBOFBEd1FFUkZoMVhmaXhJbVlPSEVpbm4vK2VRREFnUU1IOFBubm45ZDUzTW5KeWVqZHUzZU5mVEl6TTFGU1VvSStmZnJVZXIzVHAwL0R4OGNIZ1lHQmRSNURhOGZRU1VSRVJOUUFodklxUllUa0xDSkU1T3ZyaTcxNzkrTEVpUlA0OU5OUDBiWnRXd0RBcWxXcmtKQ1FnRkdqUnNISnFYNy9WdFJxTmQ1Nzd6MzQrUGpnelRmZnhNR0RCMjJLQm1tMVdwdy9meDVHbytYZjVPWExsNkhYNjdGOSszWklKQkk4OTl4ejlmNWVUQ1lUa3BLU2NPclVLWnc4ZVJMWjJkbDQrdW1uMGFkUEgyUm5aNk84dkZ6b1cxQlFnSXlNREFCQVlHQWdvcUtpTUdiTUdMejg4c3YxZnQvV2lxR1RpSWlJcUFFTVpYeWVrK2hPYytiTXdibHo1L0R2Zi84YjA2Wk53NWt6WnhBWEY0ZWxTNWVpYTlldTlicVd5V1JDWkdRa2lvcUtzR0hEQnNoa010eThlUk81dWJrMi9ZcUtpb1RnVjFCUUFMUFpqSXlNRExpNHVDQTlQVjFZcWx0WVdJZ0xGeTRnSmlZR3ZyNitlUGJaWjRYckZCVVY0ZlRwMDBoSlNVRmVYaDZXTGwyS1RwMDZZZmp3NFRodzRBQmNYRndBQUZGUlVVaE9UaGJPMjd0M0wvYnUzU3Q4WFoyVWxCVGhHZ0RRb1VNSHRHdlhybDUvSnZjcWhrNGlJaUtpQnFoYVJFakN5clYwbjB0TVRNVEJnd2NCQUM0dUxraEpTY0hTcFV2eCsrKy9ReTZYSXo0K0h2SHg4Umc4ZUhDZHI3bDE2MWFjT1hNR0gzLzhNVHAwNkFEQVVuMzJUaE1uVHNUSWtTTnRsdGUrLy83N0FDd3pueFdGaW94R0l6UWFEZkx5OHVEcTZvcXJWNi9DWkRMaDBLRkQrUHJycnlFU2lTQ1h5NkZVS3JGMjdWcjQrZmtKMTNSMmRnWUF2UExLSzFDcjFRQ0F4WXNYWTl5NGNYajAwVWNCQUFxRm90cnZaOG1TSlZhdlo4K2VqVW1USnRYNXorTmV4dEJKUkVSRTFBQjZ6blFTQ2RxMWE0Y0hIM3pRcXMxb05LSmZ2MzVXenp0MzZ0UUpBUERERHovZzU1OS90bnV0UG4zNllQNzgrZGkxYXhjNmRPaUFuMy8rV2VnYkhoNk96ejc3VEFpUmdHVzdsYU5IaitLUFAvNEFBS3NpUXdEUXMyZFBSRVpHQWdCbXpKaUJBUU1HWU1HQ0JmanNzODh3YTlZc0FJQzN0emZDdzhNUkdocUt6WnMzNDl5NWMwTGdCQ3dWY2l0Q1o3ZHUzYXl1Nyt2cmEvTzkyeE1kSFcwMTArbnQ3VjNyT2EwRlF5Y1JFUkZSQXhnNDAwbXRnRjV0Z2w1ZCtYeHllWUVCSnIwWjdwMmNJZk9zZTFUbzNyMDd1bmZ2YnRVV0ZoYUd0OTU2QzZOSGo3WnEzNzE3Ti9yMjdZdXhZOGNDQU9MajQ1R2VubzQ1YytZQUFKUktKU1FTaVRBcm1wZVhoOXpjWEdSa1pHRE9uRGtJQ2dxQ2w1ZVhjTDB6Wjg2Z1hidDI2TkdqQndETGN0dnM3T3hheHh3YUdvcmV2WHRqK2ZMbEdEeDRNTUxDd3V6MjAyZzBNSnZOa01sa2RmelRzSzlIang2UXkrV051c2E5aXFHVGlJaUlxQUVNM0tPVDdqRW1uUmtsTjNSUTUraWdWNXVnenFsK3Y4cmNpMlhvTmNrTFl1ZTZWMlZXcTlVd204MVdiVnF0RnFXbHBjSnJoVUlCbzlHSWdJQUFqQnc1RWdDUW1wcUtyS3dzNFhXRlYxNTVSVmhXdTNYclZ1VGw1VUV1bDl0c2JWSVJZcWRPblZybnNRSVFLdEhXVm5tNll2eXVycTcxdWo1Vll1Z2tJaUlpYWdBKzAwbjNnb3FnbVgrNURKcENZKzBuVkdIVW0rc1ZPbWZPbkluOC9IeXJ0clZyMTJMdDJyWEM2MisrK1FZcWxRcHVibTQxWGlzaElRR3JWcTNDdm4zN0lKZkxjZlhxVlFRR0JxS2dvQUFMRml5dzZsdGFXb285ZS9iZysrKy90MnAvOWRWWDhmREREOWQ1L0hlNmVQRWlEQVlERWhNVEFWUXVEYWI2WStna0lpSWlhZ0F1cjZXV3pLUXpJLzlLT2ZKU3kySFNtNnZ0SjVhS3JKYlJ5ajBsRUR1TElQZVVRS3FvMzMyOWV2VnFHQXdHNGZYTW1UTXhhOVlzaElhR0NtMUtwUktscGFWd2QzZXY4Vm9QUGZRUWpFWWpFaE1UOGVpamorTHk1Y3Y0NjEvL0NuZDNkNXY5UFQvNDRBTU1IVG9VanozMm1GVjdseTVkNmpYK084WEh4K1BJa1NNQWdKQ1FFUFRzMmJQV2N5b0tESkUxaGs0aUlpS2llaklaekZZZjVKMWM2ajRiUk9Sb3F1czZaSjB0aFY1dHNqbm0zc2taQ2g4cFpKNFNJV0EyRlY5ZlgwUkdSc0xmM3g4dnZQQUNBTURUMHhPeHNiSG8wcVVMd3NMQ29GS3BjUHYyYmZqNys5ZDRyYlp0MitMaGh4L0c3dDFJMFFETkFBQWdBRWxFUVZTNzBhWk5HeFFVRk9BdmYva0xkRHFkemRZclRrNU9hTnUycmQwdFdZeEdZNzMzQnEzdzBrc3ZZZno0OFhCMWRZV2ZueCsrK3VvcjlPM2JGLzM2OWJQcWQrM2FOV3pjdUJFblRwd1FxdGlTTllaT0lpSWlvbnF5bXVXVWlXdDlKb3pvYnJuOVd4bHlMNVpadGNtVVR2RHE1WW8yblp5Yk5HVGVLU01qQXdrSkNYanR0ZGVFTnBGSUJKVktoZlhyMTZOMzc5NjRkZXNXQUtCWHIxNjFYdSs1NTU3RFAvN3hENnhac3daK2ZuN28xYXNYRmk5ZWpJc1hMOXIwM2JWckYzYnQybVhUdm1IREJnUUhCMXUxRlJRVVlOZXVYVGgrL0xoUXZkWWVMeTh2cTRKRisvZnZSMXBhR3ZyMDZZUGs1R1NjT0hFQ0FCQVhGd2NYRnhlRWhvWmkyTEJoaUkyTnJmVjd1OTh3ZEJJUkVSSFZFNWZXVWt0ME0xR0ZvblN0OEZvc0ZhRmppQnVVWFZ4cU9LdnBmUGJaWitqWXNTTWVmL3h4cS9idzhIQWtKU1ZoOCtiTmtNdmw2TnExSzVSS1phM1g2OVdyRjhMQ3doQWZINC9ubjM4ZUlwRUlLMWFzZ05Gby9XenFpeSsraVBIang5dmQ4N0tpK00vMTY5ZHg3Tmd4NU9YbDRjYU5HemgxNmhRR0R4NXNkOXVTZ1FNSDJyU3IxV3FVbEpRZ0lDQUFyNy8rT2xKU1VpQVdpekZvMENDTUhEa1N3NFlOdTI4cjA5WUZReWNSRVJGUlBWVmR0c2pRU1MxQmRwTGFLbkFxdTdpZzQwQTNoODVzVnBXV2xvYlRwMC9qL2ZmZmgwUWlnY2xVK1c5RW9WRGd3dzgvaEZRcXhieDU4L0NQZi95alR0ZFVxOVZJVGs2R2s1TVR2dnJxSytoME9reWNPQkh0MnJXejZldnM3Rnh0Y2FMRGh3OWozYnAxQUlBSEhuZ0FvMGVQeG9nUkk0VG5TcDJkblZGVVZDVDB0N2RFOXRLbFN3QXNlM1Q2Ky92anNjY2V3NGdSSStEaDRRRUFLQzR1Um5GeE1RREFiRFpEclZZTDI3WlVWTC9OemMyMTJxY1RnRkNkdDdWajZDUWlJaUtxSjEyVmZRMjVYUW8xdDZKMExmS3ZsQXV2bFYxYzRQZVhtZ3YxTkxYZzRHQnMyYklGeGNYRmlJK1BSMFpHQmdBSXdhNWJ0MjU0NjYyMzBMNTllNXVDUC9ab3RWb3NYNzRjUlVWRitQVFRUL0hUVHo5aHo1NDkyTGR2SDNyMDZJRWVQWHJBeThzTENvVUNNMmJNZ0ZRcVJYeDhQTXhtTTR4R0l3d0dBd3dHQS9SNlBZWU1HWUxwMDZkajlPalJka05lY0hBd2Z2amhCMGlsVXZqNCtOZ2NMeXdzUkZ4Y0hPUnlPVUpDUXFCUUtHejZmUExKSjBoSVNCQmVIejU4R0ljUEg3YnE4L0xMTDl1Y2QrVElrUVkvYzNvdlllZ2tJaUlpcXFlcU01MzFyZkJKMUpSTU9qT3lraXIzd1d5T3dGbWhjK2ZPMkxseko3WnQyd2FKUklKQmd3Wmh3SUFCQUFDZFRnZVJTSVNsUzVmQzJkbTUxbXR0MnJRSkZ5OWV4UHZ2djQvT25UdGo1c3labURCaEFuNzQ0UWRjdkhnUnYvNzZLMVFxRmJSYUxjeG1zODMrb0JYNjlPbUR5Wk1uQzRXTjdIbjExVmV4WnMwYXhNWEZRYVBSMkJ5WFNxVUlDZ3JDbkRsejdBWk9BSmc0Y1NLR0RoMWE2L2QxSjdINC92ajVJVEpYOXpkRVJFUkVSSFpkU3loR2FaWWVBT0QzRi9lNzlzd2MwWjJ5azlUQ0xLZFVJVWEzTVo1M2JVbXRJMlZrWktDd3NGQUlyZlZ4WndpOVg0SmRTOGFaVGlJaUlxSjZzcHJwNVBKYWFpWjZ0Y2xxV2EzZlg5eGJSZUFFZ0tDZ0lBUUZCVFhvWEpGSXhJclNMUXgvU2hJUkVSSFZrNjZVejNSUzg4dFByUXljcnQ1U0tIeWt6VGdhb3VyeHB5UVJFUkZSUGVqVkpwZ3JKem9oWWVpa1psS1lYdm44b1hjLzEyWWNDVkhOK0ZPU2lJaUlxQjYwSlpXem5FNHVJb2dsWE1aSGQxOVJ1aFltdmVXNVJhbEN6RmxPYXRFWU9vbUlpSWpxUVZkaUVMNTJkbS85V3gxUXkxUnl2WEpQVHErZThtWWNDVkh0R0RxSmlJaUk2cUhxVENkREp6VUhrODRNMVEyZDhMcU5QNnNuVTh2RzBFbEVSTlFNcmw2OWlxTkhqK0xXclZ2TlBSU0grdlBQUDJFeW1XcnZlQS9SRkZVSm5XNzNkdWpVNi9WMjl5VzBKeU1qQXlVbEpUWDJLU3dzYkRGLzV5MWxISTVRVWlWd3lwUk8zQ3VXV2p6ZW9VUkVSSGVaU3FYQ2tpVkxFQkVSZ2RqWTJDYTU1clJwMHhBUkVWSHY4OUxTMGpCcjFpeWtwcWJhSEV0SVNNQ3JyNzRLdlY3Zm9ERmxabVppN3R5NU9IVG9VSVBPYjZuSzh5di9QR1FlTFRkMGhvZUg0OU5QUDYyeHovcjE2ekZ6NXN3NlhXLzI3Tm1JaTR1cnNjLzMzMytQdVhQblFxdlYxdGdQNEwzWEdPcWN5dENwN0NwcnhwRVExUTMzNlNRaUlyckwxcTFiaC96OGZBUUVCT0NiYjc3Qm9FR0QwSzlmdndaZlQ2UFJJRHM3R3c4KytHQzl6ejEyN0JneU16UGg2K3RyYzh6WDF4ZXBxYW5ZdFdzWHBrMmJWdU4xU2twS2NQYnNXYXUyVTZkT0FRQ2NuSnh3OU9oUnUrY0ZCZ2FpUzVjdTlSNTNjOUdWR0dHdW5PaUV6TFBsZnBUU2FEUU5EbTEzQSsrOWhpdTVYaGs2V1VDSTdnVXQ5eWNsRVJGUks3UnIxeTc4OHNzdkdEZHVIS1pQbjQ0NWMrWWdLaW9LLy91Ly93c3ZMNjhHWGJPNHVCZ0EwSzVkdTNxZFp6YWI4Y3N2djJEUW9FRklUazVHZm42K1RaK0FnQUNjUDM4ZVNxWFM1cGlmbng4R0RCZ0FBTGg1OHlZaUlpSWdsVXJoNUZRNSt5ZVR5YkJwMHlhNzc2L1JhREJseXBSNzZvTy8rblpsaUJOTFJIQnUwM0puT3UxNTQ0MDNNSExrU0l3Wk02Wlp4OEY3citGVTEzVldWV3RiOGk4K2lDcndMaVVpSXJwTERoMDZoTTgvL3h6ZHVuVkRlSGc0bkoyZHNXVEpFaXhac2dTTEZpMUNURXhNZzRKbnhYT2g5VDMzN05tenlNN09Sbmg0T0k0Y09ZSkxseTdaN1ZkUVVJQ3RXN2ZhdEE4ZlBsejQ0RjhoTWpLeXpqT3VFeVpNcU5kNFd3SjFWbVhvZE90NDc4MHdKU2NubzNmdjNqWDJ5Y3pNUkVsSkNmcjA2VlByOVU2ZlBnMGZIeDhFQmdiV2F4eTg5eHF1NUVibDB1VTJuVmhBaU80TkRKMUVSRVIzd1o0OWU3Qmx5eFlFQkFRZ01qSVN6czdPQUlEKy9mdmpyYmZlUWxSVUZCWXRXb1FQUC93UUFRRUI5YnAyUmtZR0FOaWRMYXJKd1lNSDRlM3RqZERRVUF3Wk1xUmU1MVluTFMwTlJxT3g5bzVBbmZ1MUpLcGJsY3NhM2Z5Y20zRWtUY2RrTWlFcEtRbW5UcDNDeVpNbmtaMmRqYWVmZmhwOSt2UkJkblkyeXN2TGhiNEZCUVhDL1JZWUdJaW9xQ2lNR1RNR0w3LzhjcjNlay9kZXc2bHpLbi94b2V6SzBFbjNCb1pPSWlJaUI5THBkRmk5ZWpWKyt1a25CQVFFSURvNjJtYTU0S2hSbzJBMEdyRnExU3JNbXpjUDRlSGhHRHQyYkozZjQ0OC8vZ0FBbkRsekJpKzk5RktkenZuenp6K1JtSmlJc0xBd2lNV1d1b0svL2ZZYjh2THk2blIrZGMvRGJkMjYxV3FKWTAzcVdqVzFwVkJuNjRWbGpRRGczZ0pEWjNwNk9yNzk5bHNBbGtxeUZ5NWNRRXhNREh4OWZmSHNzODhLL1lxS2luRDY5R21rcEtRZ0x5OFBTNWN1UmFkT25UQjgrSEFjT0hBQUxpNldNQk1WRllYazVHVGh2TDE3OTJMdjNyM0MxOVZKU1VrUnJnRUFIVHAwRUpaLzg5NXJ1S0owTGZScVMwVmVMcTJsZXdudlZDSWlJZ2RKVFUzRm1qVnJrSkdSZ1VHREJ1SHR0OStHUXFFQVlKbjVQSGJzR041NTV4MzQrUGdnTEN3TVBqNCtXTEZpQmRhdVhZdWZmdm9KMDZaTlEvLysvV3Q4RDdQWmpIUG56a0VrRWlFdExRMjV1Ym53OXZhdWRXemJ0bTJ6YWZ2MjIyOXg1c3laT24xdnp6enpqTjBQL3ExNWlXTmVhdVdNbjV1dk15U3lscmNKZ0U2bkU4S2IwV2lFUnFOQlhsNGVYRjFkY2ZYcVZaaE1KaHc2ZEFoZmYvMDFSQ0lSNUhJNWxFb2wxcTVkQ3o4L1B3REFnUU1IaEpuNFYxNTVCV3ExR2dDd2VQRmlqQnMzRG84KytpZ0FDUGV5UFV1V0xMRjZQWHYyYkV5YU5Ba0E3NzJHTXVuTXlMMm9GbDU3OVpRMzQyaUk2b2VoazRpSXFJbnBkRHBzMnJSSjJLNWg2dFNwbURGamhqQ3JBd0RaMmRtNGZQbXkxZFlTL2ZyMXc4YU5HN0ZxMVNva0pTWGh6VGZmeE9USmt6RnIxcXhxMyt2MzMzOUhmbjQrbm5qaUNmejAwMCtJajQvSDg4OC9YK1A0enAwN2g1TW5UOXEwdi9mZWUvWDlWbTJzV0xGQ0NDeTFxUWd6OTRLUzZ6cVVWbGxhNjkzUHRSbEhVNzJlUFhzaU1qSVNBREJqeGd3TUdEQUFDeFlzd0dlZmZTYmNSOTdlM2dnUEQwZG9hQ2cyYjk2TWMrZk9DWUVUQUF3R2cvQjMySzFiTjZ2cisvcjYxaW5ZUlVkSFc4MTBWdndpaFBkZXc2aHU2SkNWVkNyTWNvcWxJbmgyNFZZcGRPOWc2Q1FpSXJxRHB0Q0k4anc5dENvanRNVUd1TFNSb01QQTZtZDE3aVNSU1BENzc3K2pVNmRPZU9PTk45Q3JWNjg2bit2bDVZWEl5RWljT0hFQ216ZHZ4dU9QUDE1ai80U0VCQUJBV0ZnWVZDb1ZqaHc1Z3FsVHAxYTd6RkNuMDJIZHVuWG8wYU1IekdhejFiR21XT0k0ZHV6WU9oZVZpWW1KcVZPL211U2NWeVAvU2puTXBrWmZxa1ptRXlBU0FXWXo0T1FpUXZZNXg0Y1drY2l5SlV0OTdyM3FoSWFHb25mdjNsaStmRGtHRHg2TXNMQXd1LzAwR2czTVpqTmtzc1lGbWg0OWVrQXV0NTZKYTIzM1h2NWxEVzcvNXRqN3dHd0NUQVl6ekdZenhDS1IwTjdwTCs0UU80dHFPSk9vWldIb0pDSWkraTlEbVFsWjU5UW91V2E5c1gzcExUM2FkcGZWZVhzTXNWaU05OTU3RDIzYXRLbnp6TXVkaGcwYmhpRkRobGpOanQ2cHZMd2NSNDRjUWNlT0hkRzNiMStVbDVmam5YZmVRVUpDUXJXaG9yUzBGQVVGQlZpK2ZEbWlvNk90ampYRkVzZisvZnZYZVluanVuWHI2dFN2SmdWWE5GYjdaanBLeGVkOWtjaXl6TEVzOSs3c2Y2bk8wY096dXd3dWpkeWFwYUlTclVoVWMxQXBMUzBGQUxpNk52MU1ibXU3OTI0bnEySFVtV3Z2MkFSRUloSE1BQ0F5dzd1Zkc5ejlXOTd6eEVRMVllZ2tJaUlDVUhDbEhGbEo5bWN0cEs1aVNCWDErOUJmM3owejdha3BjQUxBZDk5OUI3VmFqZWVmZng0aWtRaURCZzJDbjU4ZnRtL2Zqa2NlZWNScWVXT0Z0bTNiWXRXcVZYWXI1RGJGRXNlbFM1ZmUxV0l1TXFVRVpmbDNKd0EyQjZsQ0RLbXI0L2NDdlhqeElnd0dBeElURXdFQW5UcDFhdkwzYUczM1hwdE9NaFQrVVY1N3g2WmtGaUV2cFF6S0lCZElGUzN2bVdLaTZqQjBFaEhSZmUvMnBUTGsvcjh5cTdZMi9zNlFlVW9nOTVMQXpiZmx6U3JrNXVaaTU4NmRVQ3FWR0Q5K1BBQkxTSDNoaFJmdzhjY2ZZOGVPSFpnNWM2YmRjM3YwNkdHM1BTTWpBMWV2WHEzVCt6L3d3QU4yQ3haTm5qelphb21qUnFOQmNYRXhmSHg4YlBvMnhSTEhvQ2M4VUh4Tmo3SmNYZTJkRzBHZG80ZTIyQUFBRUVsRUNCam1EcEhFc2NzYlJTTEExZnZ1N0FVYUh4K1BJMGVPQUFCQ1FrTFFzMmZQV3M5cHlIT1JyZW5lOHgyc2dQY0RjaFRmY095OTU2d1FRNTJqUi80VlM4QTE2YzNJL0tVWVhjZDRPdlI5aVpvU1F5Y1JFZDNYYmlkYkIwNVhid244UXQzaDdPNzQyYVdHTXBsTVdMMTZOVFFhRGViTm0yZjEvTjJvVWFQdzdiZmZZdmZ1M1hqb29ZY3djT0RBT2wvMytQSGorUExMTDJ0OG5zOXNOa09yMVdMWnNtWENCLy9Dd2tMY3ZIa1RlL2JzQVFDY1AzOGVBd1lNZ0llSEI2S2pvM0htekJtc1hMa1NuVHQzdHJyV29FR0RzRy9mUHFoVUtyaTd1OWZuajhDS1I2QVVIb0dPRFdkbUkvREh2d3VoVXhsaE5waFJsbWVBOTRNdHM1aFFRN3owMGtzWVAzNDhYRjFkNGVmbmg2KysrZ3A5Ky9aRnYzNzlyUHBkdTNZTkd6ZHV4SWtUSjRRcXRrM2hYcjMzSkc1aWVQVjBmRUVmZDM5bnlOcEtrSlZVQ3BQZURFMmhFZW9jUFJRK2QrZVhFa1NOeGRCSlJFVDNMZFVOSFhJdlZBWk83d2RkMGI1UHl3OFNtelp0d3Rtelo5Ry9mMy84N1c5L3N6b21Gb3V4Y09GQ3pKOC9IeDk5OUJHaW82UFJ0V3ZYT2w5YktwVUtWWGZ0eWM3T3hyUnAwNnphZnZqaEIzeisrZWZZc1dNSDh2UHpFUkVSZ1RWcjFzRER3d056NXN6QmxTdFg4TVliYnlBbUpnWUJBUUVvS2lwQ1ptWW12THk4c0gvL2Zwdy9meDRyVjY1czhQT3ZkNFBJeWJKRlJkWVp5ek9QK1ZmSzBiNnZIQ0p4eXk3bVVsQlFnRjI3ZHVINDhlTTFWa0gyOHZLQ2w1ZVg4SHIvL3YxSVMwdERuejU5a0p5Y2pCTW5UZ0FBNHVMaTRPTGlndERRVUF3Yk5neXhzYkZOTmxiZWV6VlRkbkdCcnRTSTI3OVpmbWJkL3EwTUNoK1BaaDRWVWQxd01UZ1JFZDJYREZvVGJwNVVDYStWWFZ6dWljQzVmZnQyN04rL0grM2F0Y095WmN2czl1bmF0U3ZtelpzSGxVcUZ4WXNYNDlLbFN3NGJqOWxzUmx4Y0hBWU9IR2gzeVdPYk5tMFFFUkVCTnpjMzVPYm1BZ0N1WExtQ1JZc1c0ZmJ0MjFpMmJCbFNVbEt3Y3VWS200cW1MWTJ5YytVenNpYTlHZVY1aG1ZY1RmV3VYNytPblR0M0lpOHZEeWRPbk1EMjdkdmg3ZTF0OSs5bjRNQ0JlT0tKSjZ6YTFHbzFTa3BLRUJBUWdOZGZmeDBMRnk3RWdRTUhNR2pRSUx6NTVwdllzMmNQM25ubm5YcFZaWGFFKytuZXE5Q3V5dDZjNmh5OXNJVUtVVXZIbVU0aUlyb3ZaU2VwWWRSYVBtZ3FPa2poTzlpdG1VZFVNNTFPaC8vN3YvOURiR3dzUER3OEVCRVJBYVZTV1czL0o1OThFams1T2RpOWV6Y1dMVnFFRjE5OEVaTW5UNFpVMnJUTDhSSVRFM0g5K25XOC9QTExBQ3FMSHhrTWxZSE0yOXNibjMvK3VYQXNOVFVWSXBFSTNicDFnNXViRy83Kzk3L2ppeSsrUUZwYVdyWFAvTFVFWW1jUkZENVNxSE1zaFl1S00zVjM3Wm5MdWpwOCtMQlFtZldCQng3QTZOR2pNV0xFQ0dFSnFiT3pNNHFLaW9UKzlwYklWdnlTb2x1M2J2RDM5OGRqanoyR0VTTkd3TVBETXF0V1hGeU00dUppQUpiZ3AxYXJrWjJkRGFDeSttMXVicTVOSWFzT0hUbzA1YmQ2WDkxN0ZjVE9JcmgzY29icXY4K1JsbHpYd3F1bnZKYXppSm9mUXljUkVkMTNWTGQwS0w1cTJSWkZMQkhCZjVoN2kxNG1lZVhLRlh6ODhjZTRmdjA2Zkh4OHNHTEZDcHRuMU95Wk5Xc1daREladG0vZmptM2J0aUUrUGg0Yk4yNjAyVCt4S3IxZUx4UW1zdWZPR2FIVTFGUUVCQVFnTkRRVUFPRGo0d094V0l3ZE8zWWdOemZYcGdKdlRrNE85dS9majc1OSs4TE56UkwwcDA2ZGl1SERoOFBQejYvVzc2bTV1WFYwRmtLbjZvWVdIVU1hdjRkbVUzcjQ0WWN4ZmZwMGpCNDkybTdJQ3c0T3hnOC8vQUNwVkdxM3dFNWhZU0hpNHVJZ2w4c1JFaElDaGNMMisvdmtrMCtFL1dFQlM5QTlmUGl3VlorS0lGalZrU05IYXF3dXkzdXZidHI0dXdpaHN5aGR3OUJKOXdTR1RpSWl1cStZeldaa25TNFZYbnMvNkFvbmw1Yjl0SWxPcDhPdFc3Y3dlUEJnTEY2OHVNWVp6anRObXpZTndjSEJXTE5tRGFaTW1WSmo0QVFBSnljbkxGeTRzTnJqeGNYRjJMQmhnL0I2NXN5Wm1ENTl1dkFCWDZsVVlzR0NCZGl4WTRmTlhvd0FJSlBKMEt0WEw3eisrdXRXN2ZmS2gzNVg3OHFQVG5xMUNZWnlFeVR5bG5QL2VIdDc0NFVYWHFqMitLdXZ2b28xYTlZZ0xpN083clloVXFrVVFVRkJtRE5uanQzQUNRQVRKMDdFMEtGRDZ6MjIycllBNHIxWE4yMDZPZVBtZjcvV0ZCcGgwcGtoZG02NXZ6UWpBZ0NSK1Y1WnhFNUVSTlFFU2pLMXVIN2M4aXluczVzWTNjWjd0dWhaemdxWm1abDI5emVzSzcxZTMrUkxhKzlISm9NWnFkL2tDNjhEUjNuQXJTUC9YT251eW9ndlJsbXVaY2JkN3kvdVVIYXgzWk9YcUNWcE9iK2FJeUlpdWd0eUwxWldxKzBRNG5aUEJFNEFqUXFjQUJnNG00aFlJb0tMUitVU1VXMVJ5eXdtUksxYkcvL0thcnNsMTdYTk9CS2l1bUhvSkNLaSs0WTZSdzl0c1JFQTRPTGhCSGUvbHI5TkFyVThzcmFWUzJ3cjdpZWl1Nm1OZitYTVpzWHpuVVF0R1VNbkVSSGROL0pTS21jNTIvWmc4UTFxR0pteU1uVHFTaGs2NmU2VEtzU1FLU3RuM0l2U09kdEpMUnRESnhFUjNSY001U2FVM3JJOEF5VnlBcFJCZkFhS0dzYWxUZVdIZllaT2FpN0tyakxoNjZKMDI2SlFSQzBKUXljUkVkMFhpcTlWemdRb084c2dsdHdiejNKU3kxTTFkT3JMVERDYldKT1I3cjZxUzJ6Vk9Ycm8xYVptSEExUnpSZzZpWWpvdmxBMWRIcHdscE1hUWVvbUJpcCtaMkVHRE9VTW5YVDNTUlZpcTZxMXVSZlZ6VGdhb3BveGRCSVJVYXVuVnh0Um5tZXBNaXFXaU9EYW50dFVVOE9KeENKSUZaVWZvZlJsWEdKTHpVUFpwZW9TVzIycm51MHNMaTVHZVhuNVhYa3Z2VjV2ZHg5YmV6SXlNbEJTVWxKam44TENRdno1NTU4d21WcnYzMDl0K0w4dUVSRzFlaVdabGRVZDIvZzczelBicEZETDVheHdncjdVOGdGU3J6WUI3WnQ1UUhSZlV2aEk0ZW90RmZic3pFb3FSY0NJTnMwMm5xeXNMTnk0Y2FOUjF4Q0pSQWdKQ2JGcU14cU5tRHQzTGthTkdvVlpzMmJWZWcyejJZeWNuQnhrWm1ZaU9EZ1lTcVZTT0JZZUhvNEhIM3dRYytmT3JmYjg5ZXZYNDl5NWM5aTVjMmV0N3pWNzltek1uajBia3laTnFyYlA5OTkvajIzYnR1SGd3WU9ReSsvUEluWU1uVVJFMU9wVlhWcnI3cytsdGRSNDFqT2Q5Ky9zQlRXL2ppRUsvUGw5RVFETDlpbjVsOHZoMWJONWdrMUNRZ0syYmR2V3FHdUl4V0xFeGNYQlpESkJxNjM4MlQxMjdGanMzNzhma3laTmdvdUw1ZWU0UkNKQmJtNHV2dmppQzVTVmxVR3RWa09sVWlFN08xczQ5NldYWHNMenp6OHZYRWVqMFVDdjF6ZHFqRlIvREoxRVJOU3FHYlFtbE9kYmx0YUt4SUJiUjJremo0aGFBNm1pU2pFaE5aZlhVdk9SZVVyZzFVT08vQ3VXcGFmWlo5V1FlVXFnOExuN1ArdW1USm1DaVJNblZudjg3Tm16K09DREQ3QisvWHAwN3R6WmJoK1J5TElTSlRFeEVmLzg1ejl0amxlZFVSdzdkaXhHang2Tm8wZVBZdURBZ2ZEMTlZVlNxWVNYbHhmYXRXc0hiMjl2K1BuNTFUcnVOOTU0QXlOSGpzU1lNV05xN1VzTnc5QkpSRVN0V2xtT1FmamFyYU16cTlaU2s3Q2E2U3puVENjMXJ3NGhDcWh6ZE5BVVdYNEJjdlhIWXZqOXhkMnEwTkRkSUpGSUlKRklrSmFXWnZkNGJtNHVBQ0FuSndkT1RrNDJ4NzI4dk9EbDVRVUE2TisvUHpadDJvUmp4NDVoeElnUlZ2MFNFeFBScFVzWGRPL2VIVmxaV1FDQVJZc1dvWDM3aHExelQwNU9SdS9ldld2c2s1bVppWktTRXZUcDA2Zlc2NTArZlJvK1BqNElEQXhzMEhoYUk0Wk9JaUpxMWRTNWxjOXpjcGFUbW9yVXRmSURzNEdoazFxQW9EQWwvdmkrVUNnbWRETlJoWkxyV25RTWNiUDZKY25kc0dEQmdocUw1bnowMFVkMjI2c3VoWFYxZFlWY0xzZStmZnZnNU9TRWFkT21BUUJ1M0xpQm5UdDNZdWpRb1FnTkRSVkNaMU16bVV4SVNrckNxVk9uY1BMa1NXUm5aK1BwcDU5R256NTlrSjJkYlZYVXFLQ2dBQmtaR1FDQXdNQkFSRVZGWWN5WU1YajU1WmNkTXJaN0VVTW5FUkcxYXVxY3ltZDNYTnN6ZEZMVGtNb3JQOFFiTkF5ZDFQekV6aUowRytPSmpQZ2lZY1pUZFVNSDFZMENlUGR6aGJLTDdLNkd6K2VlZXc1UFBmV1VWZHZwMDZjUkV4T0RtSmdZZE9yVXllcllDeSs4WUhPTmpoMDdZdDY4ZWRpeVpRc21USmdBaFVLQjZPaG8rUHY3WStIQ2hYVWVTM3A2T3I3OTlsc0Fsa3F5Rnk1Y1FFeE1ESHg5ZmZIc3M4OEsvWXFLaW5ENjlHbWtwS1FnTHk4UFM1Y3VSYWRPblRCOCtIQWNPSEJBZUpZMEtpb0t5Y25Kd25sNzkrN0YzcjE3aGErcms1S1NJbHdEQURwMDZJQjI3ZHJWK2Z1NGx6RjBFaEZScTJYUW1xRDk3NGN2a1JodzhiUmR6a1hVRUpLcW9aT0ZoS2lGRUR1TDBIV3NKMjRtcWxDVVhsbUVKL2RpR1hJdmxrSG02UVJsRnhuYStMczRQSURLNVhLMGJkdldwZzBBMnJadGEzUHNUaXRXcklCYWJkbDcxTnZiR3hFUkVWQ3IxVWhOVFVYWHJsM3h3UWNmQUFDZWZQTEpXc2VpMCttUWw1Y0h3RklKVjZQUklDOHZENjZ1cnJoNjlTcE1KaE1PSFRxRXI3LytHaUtSQ0hLNUhFcWxFbXZYcmhXZUNUMXc0QUNjblowQkFLKzg4b293dHNXTEYyUGN1SEY0OU5GSEFRQUtoYUxhY1N4WnNzVHFkVzFWYjFzVGhrNGlJbXExeW5Jcm4rZDA5WllLQlNxSUdzdkpSUVNJQUpnQnN3a3c2YzBRUzNsL1VjdGdlWjVUaHR5TFpjSjJLZ0NnS1RRaSs2d2EyV2N0Z1VuaEk0WE1Vd0luWjh1OVcvVnJWKy9HclF6NTRvc3ZiTFljTVJvdHZ3U2NPM2V1emMvak95dktQdkRBQTFiVmEwMG1FOHhtTTRZTUdXTFZUeXExakhQR2pCblYvb3lQaUloQVpHU2swRy9BZ0FGWXNHQUJQdnZzTTJFTEZtOXZiNFNIaHlNME5CU2JOMi9HdVhQbnJJb1FHUXdHSVhSMjY5Yk42dnErdnI1NDhNRUhhL2pUc0lpT2pyYWE2ZlQyOXE3MW5OYUNvWk9JaUZxdHFrdHJGWTM4QUVWMEo2bGNMR3lYWXRDWTRDemxURHExSEFvZktZTENQS0RPMGR1RXp3cnFITDNWejhtcXhGSVJlazMyYXZEN1AvTElJeGc2ZEtoVjI0VUxGM0RvMENHODhzb3JjSFYxdFRvV0VSRmg5ZnJwcDUrMmVyMTkrM2I4K09PUDJMNTl1MVg3cFV1WEFGaG1EZDNkM2FIVmFoRVRFNE1KRXlZSXhZSDgvZjN0ampFME5CUzllL2ZHOHVYTE1YandZSVNGaGRudHA5Rm9ZRGFiSVpQSmF2bXVhOWFqUncvdTAwbEVSTlRhbE9WVUZoSGk4NXpVMUtTS08wS25PME1udFR3VjRWT3ZOa0dkbzBmSmRTM1VPWHFZOU9ZYXp6UHB6ZENyVFExZWhoc1VGSVJISG5uRXFxMmllbTFZV0poTjlkcW9xQ2lyMTNxOTNtcW1VNmZUd1d3Mm83UzBWR2lUU3FYQzdPbnc0Y1BoNmVtSjB0SlN4TVRFb0hmdjNoZzVjbVNOWTZ5b1JGdmJLcGlLOTd3ektGUGRNWFFTRVZHclpEYVpoV0lhQUNCdnovL3lxR2xKNUU0QUxFdTQ5V29UMExEZEdvanVDcWxDREdVWEYyRWJGYjNhQkYycEVacENBNHc2U3dDdE91dlp4dCs1VWM5OXBxZW40K2pSbzFadHljbkprRXFsT0hic21FMy9PNnZkeHNmSFk4MmFOVGI5cXM2QWpoMDdGaUVoSVFBQU56ZTNCbysxT2hjdlhvVEJZRUJpWWlJQTJCUS9vcnJqLzhCRVJOUXFhUW9xQTZlTDBnbGlKejV2UjAxTDZscWxtQkMzVGFGN2pGUWhobFFoaHNLbjZWZUJ5T1Z5L1BycnIwSllxNkRWYWlFU2liQjY5V3FiY3lwbUxDdU1HREhDYWsvTTc3NzdEaWRQbmhTZXpRUUFkM2QzbkRwMUNpNHVMc0t6blUwcFBqNGVSNDRjQVFDRWhJU2daOCtldFo1VFVXQ0lyREYwRWhGUnE2UXByQ3dpSlBQa2YzZlU5S3BXc05XemdpMlJJQ29xU2lqZVUxR014MlF5WWRLa1NSZzNiaHhtekpoaGM4Njc3NzZMamgwN0NxOFZDZ1Z5Y25Ld2N1Vkt2UHZ1dS9EdzhJQ1RreE8wV2kxMjdOaUJaY3VXd2NYRkJlbnA2ZFUrczlsWUw3MzBFc2FQSHc5WFYxZjQrZm5ocTYrK1F0KytmZEd2WHorcmZ0ZXVYY1BHalJ0eDRzUUpvWW90V2J1N084VVNFUkhkSlZWRHA1eWhreHlnNmt5bm5qT2RSSUxnNEdBRUJRVmg2ZEtseU03T0JnQWNQMzRjSlNVbDFZYXk1Y3VYWTlTb1VWWnRYMzc1SlZRcWxWV1ZWMWRYVnlRbEpXSGp4bzBBZ05UVVZLRmdVRjBWRkJSZzE2NWRtRDkvUGk1Y3VGQnRQeTh2THdRSEI2TlRwMDRRaVVUWXYzOC85dTNiQjVQSmhOOSsrMDBZUTF4Y0hQNzk3MytqVjY5ZUdEWnNXTDNHY3IvZy84SkVSTlFxbFhPbWt4ek1hbmx0bWJHR25rVDNGN0ZZakdYTGxpRXFLZ3B6NXN6QmpCa3pzR3ZYTHZ6MXIzOUZVRkJRbmE2Um1wcUtFeWRPWVBIaXhWWkxaLzM4L0RCOStuUnMyYklGL2Z2M3grWExsL0hzczgvV2VyM3IxNi9qMkxGanlNdkx3NDBiTjNEcTFDa01IanpZN3JZbEF3Y090R2xYcTlVb0tTbEJRRUFBWG4vOWRhU2twRUFzRm1QUW9FRVlPWElraGcwYmR0OVdwcTBML2k5TVJFU3RrdFh5MnJhc0trcE56MnA1TFdjNmlheTR1TGdnUER3Y0N4Y3V4SVlOR3dCWVpoaGpZMlB4MEVNUG9VT0hEalZXamYzNjY2L1JwVXNYWVJ1VHFvV0dubm5tR1FRSEIrUFlzV1B3OXZaR2FHaG9qV001ZlBndzFxMWJCOEN5LytmbzBhTXhZc1FJdUx1N0EwU0hJTm9BQUNBQVNVUkJWQUNjbloxUlZGUWs5TGMzRzF1eE5VdTNidDNnNysrUHh4NTdEQ05HaklDSGh3Y0FvTGk0R01YRnhRQUFzOWtNdFZvdHpQSldWTC9OemMyMTJxY1RBRHAwNkZEajJGc0xoazRpSW1wMWRDb2p6UCtkZUpMSXhIQnk1dE1rMVBTcVZ2YlVxeGs2aVFCTHNMcHc0UUpPbkRpQjA2ZFBReWFUWWRhc1dUQ2J6Zmp4eHgrRklrSXltUXdCQVFGbzM3NDlQRDA5NGVIaEFSY1hGMGdrRW5UdTNCbHZ2LzAyYnQyNmhkallXRWdrRWh3N2Rrd0lpV0t4NWQvZTRjT0g4ZHBycndtdnEvUHd3dzlqK3ZUcEdEMTZ0TjJRRnh3Y2pCOSsrQUZTcVJRK1BqNDJ4d3NMQ3hFWEZ3ZTVYSTZRa0JBb0ZBcWJQcDk4OGdrU0VoS0UxNGNQSDhiaHc0ZXQrcno4OHNzMjV4MDVjc1JtKzVqV2lLR1RpSWhhSFUxaDVWSkh6bktTbzRqRUlvaWxJc3QraDJiQXFEUER5WmxWa3VuK3BOZnJNVy9lUEZ5OWVoV0FKY2pObVRNSGp6Lyt1TEMvNVpRcFU1Q2ZuNCtVbEJTa3BhVWhLeXNMMmRuWnVIejVNbFFxRlhRNnk5N0tLMWFzZ0l1TEN3SURBekYvL256bzlYb29sVXFyMEZaV1ZvWWhRNFpnekpneHRZN04yOXNiTDd6d1FyWEhYMzMxVmF4WnN3WnhjWEhRYURRMng2VlNLWUtDZ2pCbnpoeTdnUk1BSms2Y2lLRkRoOVk2bGp2VkZwaGJDNUhaYks1NVoxZ2lJcUo3ek8xTFpjajlmMlVBQUs5ZWNuUVlZUDlEQWxGai9YRzRFTnBpeXk4NXVvMzFoSXVTditTZys5ZTVjK2R3Ky9adDlPL2YzKzZ6a3JVeEdvMG9LeXNUWmpTcDllQk1KeEVSdFRxNmtpcDdkTG96QkpEalNPUmlJWFRxeTAwTW5YUmZHekJnUUtQT2QzSnlZdUJzcGU2UCtWd2lJcnF2YUZXVm9kTzVEVU1BT1k3VnRpbWxyR0JMUkdRUFF5Y1JFYlU2bk9ta3UwV3FxTHkvZEF5ZFJFUjJNWFFTRVZHcll0U2JZZFJaeWhXSXhJREVsZi9Wa2VNNHV6RjBFaEhWaHY4VEV4RlJxNkt2c3JUV3hZT3puT1JZemxWbTBuVXFicHRDUkdRUFF5Y1JFYlVxdWlyN0pVcmRHRHJKc1p6ZEt6OUtjYWFUaU1nK2hrNGlJbXBWOU9vcVJZUmNHVHJKc1NReU1VVC92YzFNVlpaMkV4RlJKWVpPSWlKcVZmUlZaem9WL0crT0hNOTZpUzFuTzRtSTdzVC9qZW4vczNmZjRVMlcrLy9BMzlucG9JdFNXZ3FGVXFhQVpZT0tZdkVneUpDQ0lDcHlSUFRId2NNUzlhQUZ2eUtJeXVib3NZNGVQSUNzTWdvb0cyUnZXeWdnUzJXMVpaVFMzU1pOTTU3bjkwZm9RMEs2NlVqTCszVmRlQ1hQeXAyYU5ubm52dS9QVFVSVXF4aHRlam9aT3FrcTJCWVQ0cklwUkVTTytHNU1SRVMxaWwxUEo0ZlhVaFd3NituTVpURWhJcUlITVhRU0VWR3RZbUpQSjFVeHUyVlRPTHlXaU1nQjM0MkppS2pXRUFVUmx2ejdoVndVV2xrMXRvWWVGVnF2KzZFelA5dGNqUzBoSW5KT0RKMUVSRlJybVBYM0E2ZlNSUTZaaktHVEtwL2FaajNZdkhTR1RpS2lCekYwRWhGUnJXSEtzNTNQeWJjNHFocEtqVndheWkxYU9NU1dpT2hCZkVjbUlxSmF3MndUT3BVdWZJdWpxcVAxVmtxM0RlenRKQ0t5dzNka0lpS3FOY3g1TmtXRUdEcXBDdG1HenJ3TWhrNGlJbHQ4UnlZaW9sckRkbml0a3NOcnFRcXhwNU9JcUdoOFJ5WWlvbHJEck9md1dxb2U3T2trSWlvYTM1R0ppS2pXTUJ0c0Nna3hkRklWVXJ2TElidFh4TlppRUdITUZZby9nWWpvRWNKM1pDSWlxalhNQnBzMU9qVjhpNk9xNWVhbmttN3JiaHVyc1NWRVJNNkY3OGhFUkZScm1QTnRodGRxK1JaSFZjdk5YeTNkemsxbTZDUWlLc0IzWkNJaXFqWHNsMHlSVldOTDZGSGs3bisvcHpQM3RnbWlLQlp6TkJIUm80T2hrNGlJYWdYQkpBTDNQdVBMRklCTXp0QkpWVXZqcllCQ2JYM2RDU1lSK1JtV0VzNGdJbm8wTUhRU0VWR3RZRnRFaUVOcnFUcklaREs0UGREYlNVUkVESjFFUkZSTDJCWVJZdWlrNnVJZWNIOWVaMVpDZmpXMmhJakllZkJkbVlpSWFnVUxpd2lSRS9Cb3BBYnVqZXcyWkpoaHlPS2FuVVJFZkZjbUlxSmF3Ylp5clVMRCtaeFVQUlFhT2VvMHRPbnR2TXJlVGlJaWhrNGlJcW9WTFBsY281T2NnMWV3VnJxZGVTMmZWV3lKNkpISGQyVWlJcW9WN0liWE1uUlNOYW9UcUlMOFhoVmJjNTZBbkNRV0ZDS2lSeHZmbFltSXFGYXc3K25rOEZxcVBqSzVERDdOWGFUN0tXZDE3TzBrb2tjYVF5Y1JFZFVLWnFQdG5FNit2VkgxOG4xTUM1bkNlanMveThMZVRpSjZwUEZkbVlpSWFnWGJuazRsZXpxcG1pblVjdFJ0ZWIrM00vbFVMZ1J6N2V6dHZIYnRXb1ZkeTJnMElpc3JDM2w1ZVdVK055MHREV1l6cXdVN080UEJVSzd6QkVFb2N0L2R1M2R4NjlhdDhqYUpxZ0JESnhFUjFRcTJjem9WYXI2OVVmV3IyOXBGNnUwMDZRVGMvVjFmWlkrOWYvOSsvUHJycnc3LzR1UGpwV01HRGh5SXpaczNPNXlibDVlSDFOVFVVajNPaGcwYk1HYk1HQncrZlBpaDI1eVhsNGNKRXlaZzZOQ2hpSW1KS2RPNU9wME9vMGFOd280ZE8reTJpNktJdkx5OFl2K1ZOd1JSMlFpQ2dBOCsrQUNmZnZwcG1jL056OC9IOE9IRHNXZlBua0wzTDE2OEdMTm16WHJZSmxJbFVsWjNBNGlJaUNvQzUzU1NzMUZxNWZCcjU0WTdwM1VBZ05TTGVmQU0xa0RyVmZrZnZ4WXNXRkJvbU9yY3VUTTZkT2dBd05xcmFMRlk3UGFiVENaTW56NGRpWW1KV0xKa0NWeGNYQnl1WWV2NTU1OUhURXdNNXMyYmgrRGdZQVFHQnBhcnZZSWc0UFBQUDhmVnExZlJ1SEZqckZpeEFxMWJ0MGFuVHAxS2RiNmJteHQ2OWVxRjFhdFg0NFVYWG9CQ1lVMzdxYW1wZU8yMTE0bzlWeTZYWStmT25lVnFONVdlWEM1SGFHZ29mdnJwSit6Y3VSTjkrdlFwOWJtblRwMUNabVltQWdNRGtaaVk2TEJmcjlmRGFEUVd1aytqMGFCKy9mb1AxWFo2ZUF5ZFJFUlVLNWdOTmoyZFdvWk9jZzUxVzJ1UmxXQ0FJY01DaUVEaWdXdzA3ZXRWSlJXVzMzbm5IUXdZTUVDNlAyZk9IT2oxUmZlMkNvS0EyYk5uNDh5Wk01ZzJiWnBkNEV4SVNMRHJKYlgxK09PUDQ4U0pFemh3NEFCY1hWMGQ5amRwMGdUdDI3Y3Y4bkdOUmlPKytPSUxuRGh4QW4vLys5OHhiTmd3UkVSRVlNYU1HWmd4WTRZVWtoOTA3dHc1dlAvKys5SjlVUlFoaWlMNjllc25iUnMwYUJEbXo1OHYzZCt3WVFNdVhyeUlhZE9tU2R0a012NjlxQ2c3ZCs1RWRuWjJrZnZsY2prMEdnMysrT09QWW8vcjJMRWpRa0pDcFB2SGpoMURZR0FnTkJvTjNucnJyU0xQSzJ4ZjgrYk44ZTIzMzVieUdWQmxZZWdrSXFJYVQ3Q1p4aVZUOEVNa09RK1pYSWJBcCtyZ3l0Wk1RQVJNdVFJUzltUWgrSGt2eUpXVit6cVZ5K1hJeWNsQlNrb0tXcmR1WGV6dmhTQUltRDkvUGc0ZVBJZ1BQdmdBenp6empOMys4K2ZQSXpJeUVocU5wc2pyckY2OTJtR2J3V0JBMzc1OWl3eWQyZG5abUQ1OU9zNmRPNGZodzRkajVNaVJBSUJaczJiaFgvLzZGeUlpSWpCcDBpUzg4TUlMUmJiN20yKyt3WlVyVjlDc1dUTm90ZmZYU0owNWN5WVVDZ1ZDUTBPbGJjdVhMOGRqanoxbXQ0MHF6cVpObTNEanhnMkg3WUlnd0dnMFFpYVRRYVBSWVBmdTNjVmV4OVhWVlFxZCtmbjVPSGp3SUlZTkc0YUdEUnRpNmRLbERzZEhSVVhoMXExYmhRN2RWYXZWNVh3MlZKRVlPb21JcU1ZVGpKelBTYzVMNjZsRTRCUHV1SGswRndCZ3lMRGcydTRzTk83bFVlazlub2NPSGNMU3BVdXhhZE9tSW84eG1VeVlOV3NXamgwN2hzbVRKeGM3N0hIeDRzWHc5L2N2OWVNUEdUS2t5SDF4Y1hHWU4yOGVNakl5TUhic1dMejAwa3ZTUGpjM044eWZQeCt6WjgvR3dvVUxjZXJVS1l3Yk53NWVYbDdTTVhYcTFFRzNidDBnbDh2eDFWZGY0ZU9QUDhiVFR6OHQ3ZS9VcVJNYU4yNk0rUGg0cEtXbEFRQ3VYTG1DME5CUS9QcnJyOUp4anozMkdCbzBhRkRxNTBSRisrNjc3eHkyV1N3V1RKOCtIYkd4c1pnNmRTcDY5dXdwN1RNYWpTV0d3a09IRGtHdjE2TlBuejVRcVZUdzkvZkgzYnQzSFk2VHlXVFNzT29DSGg0ZWhmYStVOVZqNkNRaW9oclBZcktaejZsbUx5YzVINjlnTGN4NlVacmZhVWczNCtyMlREUU84NFRHVTFIQzJaWHJtMisrd1lrVEp4QVJFWUd3c0xCS2Y3eWNuQndzV2JJRW16ZHZob3VMQzZaT25Zb09IVG9nS3l2TDRkajMzbnNQUzVjdXhkYXRXM0h5NUVuOC9lOS94d3N2dkFDTlJvUEdqUnRqMXF4WitPeXp6eUFJQXViT25ZdTVjK2RLNXo3Ly9QUG8yN2N2cGt5Wmdnc1hMc0RkM1IwYWpRYVhMbDNDcFV1WEFGZ3IzazZlUEptaHM1S0lvb2dGQ3hiZ3hJa1RtREpsaWwzZzFPbDArT2MvLzRsbm4zMFdiNzc1WnBIWDJMQmhBOXpkM2VIcjZ3c0FTRTVPeHFoUm93bzl0cUNudk1ERWlSTXhjT0RBQ25nbTlMQVlPb21JcU1hejJQVjBNblNTYy9KdDR3S1pIRWcrWlEyZUpwMkF5MXN6NE4xTWkvcWhidFZXQU92MTExL0gwMDgvamM2ZE8xZnE0NWhNSnZ6ODg4OVlzV0lGZERvZHVuYnRpdDkrK3cyZmYvNTVpZWQyNnRRSjZlbnBpSXlNeElvVksvRFBmLzRUdlhyMXd2SGp4M0g0OEdGTW56NGRBUUVCQUlERXhFUjg4Y1VYYU42OHVYUitXRmlZM2Z6UEF1SGg0UlgzQk1sT3daRHRQWHYyNEYvLytoZDY5KzV0dDkvTnpRMERCZ3hBVkZRVVpESlpvVUh5dDk5K3cxOS8vWVU2ZGVvNDdQdm9vNC9RcGsyYkloLy93UUJLMVl1aGs0aUlhanlMMGJhbms4TnJ5WG5WYmUwQ2xac0NTWWZ1RlZFUmdZeS9ETWo0eXdEM0FCWHFCS3JoNHF1Q1VpdUh5cTF5WHN1WExsM0NoUXNYSUlvaXpwdzVJNjEvK0dEbFR6YzN0ekpWR0MySklBallzbVVMUER3OE1HWEtGSFRyMWcwSER4NjBPK2JzMmJQWXNtVUx4b3daSS9Wc0FVRGp4bzNScEVrVGJOMjZGYXRXclVKd2NEQnUzYnFGMmJObkl6dzhIRWxKU1dqWnNpVThQRHl3Y09GQ3RHelpFczgvLzd4REd3NGZQb3lGQ3hkaXpabzFVS2xVRmZiY3lGNXViaTdtejUrUDQ4ZVBZOXEwYVE1emhBc01HellNMmRuWldMbHlKYlJhTFY1NTVSVnBueUFJaGM3ZkxHQTJtMkUwR2l1ODdWUTVHRHFKaUtqR0UyeENwNXc5bmVUa1BJTFVhTnJYQzdkTzVGaXIydDZUZTl1RTNOc211Mk8xM2dxRTlQTitxTWVUeSszRDY1a3paN0JpeFFxSW9vamp4NDhqTGk0T0JvTUJLcFhLYms1Y1FFQ0FRK2c4ZE9nUVBEdzhTdjNZSnRQOTU2UFJhREIzN2x4NGUzdExnZS9CNGJ4R294RmJ0bXhCNTg2ZEVSd2M3SEM5Z1FNSG9uLy8vcERMNVRoNjlDaENRa0xRdjM5L2ZQcnBwMWkrZkRrQ0F3T1JtWm1KeU1oSWgrZGQwSjZjbkp3S0tUYVdjY1dBNUpNNkNEYkQrMnNUcmJjU0lmMjhTajd3QVhGeGNmamlpeStRazVNRER3OFByRnUzRHF0V3JZTEZZb0hKWklMWmJJYlpiSlp1Rjd4R2Z2enhSM2g3ZTB1dnVTMWJ0dURxMWF0NDdybm44TnR2dnprOGptMVZZbkorREoxRVJGVGpjWGd0MVRRdWRaVUk2ZWNOM1IwVDBpN2xJZWRHNFQwMmhnd0w4ck1zNVo3M2FUS1pISHIwaGc4Zmp1SERoNk5Qbno3NHh6LytnZkR3Y0l3ZE94WmR1blFwY2ptS3ZMdzhBTlpDUW1WUjBJdGF3TmZYRjZJb09xd1BXa0FVUmVtOG9vNHA4T1NUVDZKNzkrNlF5K1dZT25VcVB2endRMXkvZmgxcXRSb3hNVEVZUG53NGZIeDhDcjErWVlHMHJES3Y1dGZhd0FrQWhnd3pkSGRNY0t0ZnRoN2hsaTFiQWdCYXRHZ0JUMDlQS0JRS0hEOStIS0dob1dqUm9nVzBXaTEwT2gwMmJOaUFmdjM2b1YyN2RsQ3IxWWlPanNiQ2hRc1JFQkNBeHg5L0hPZk9uY1BRb1VQaDd1NWVhT2ljTVdNR0huLzg4U0xiTVhqdzRMSTlZYXBVREoxRVJGVGoyUTJ2VlhGNExkVWNidlZWY0t1dmdzVW9JdWVHRVZrSkJwaDBBc3o1QWl3R0VWcHY1VU1WR2pJWURIYnJiUllsTkRRVUowK2VMREowRnF6dnVYSGp4akpWQXgwMmJKaGR3RnUyYkJsV3JWcFY0bmxqeDQ0dGR2K09IVHVnVUNodysvWnRiTnEwQ2IvODhndENRMFB4M252dllmLysvVmk5ZWpXMmJObUNjZVBHMloxWDBLTmJFYUhUcTZrR2hneHpyUTJlV205bG1RTW5ZSzBxdkg3OWV1bG5mUFhxVlJ3L2ZoeDkrdlNSNW5WZXUzWU5HelpzUUx0MjdmQzN2LzBOZ0RXa3JsaXhRbG9xWmVqUW9RZ0tDaXF5OG5KeWNuS1pldDJwZWpGMEVoRlJqV2MvcDVNOW5WVHpLTlF5ZURYVndLdXBwa0t2bTVtWkNXL3Zrb2ZudG0vZkhoczJiTUNkTzNkUXYzNTloLzFaV1Zsd2NYRXA4L0lUNjlhdHM3dmZ2WHYzWXR0ejZkSWw3Tm16QjYrKytxcERMNlV0dVZ5T0gzLzhFZEhSMGZEejg4UGt5Wk1SRmhZR21VeUdJVU9Hb0ZldlhvaU9qa1pvYUNqMjc5OHZuWmVibXdzM043Y3lQWWVpZUlkbzRSMmlMZm5BUjVCdHFMOTE2eFlBbExqVWpyKy9Qejc0NEFQcGZvc1dMWW85L3Z2dnYrZWF6RFVJUXljUkVkVjR0c05yT2FlVENBZ0tDb0tIaHdkdTNyd0pmMzkvaUtLSVpzMmFTY05rSDlTMWExZjQrdm9pT2pvYWt5Wk5jdGgvNWNvVitQbjVQWFM3V3JkdWpkYXRXd093RHRrdEtBVFVvVU1IQU1ET25UdXhaODhlaElXRklUZzRHTC85OWhzT0hEaUFDUk1tUUt1MUQzaTlldlZDeTVZdE1XUEdEQ3hZc0FBTEZpeXcyLzkvLy9kL0NBd010TnQyNjlhdFlzTXNWYnpEaHc5RG9WQklQWmdWWmZiczJlallzV09SK3grc2xrdlZpNkdUaUlocVBNSEU2clZFdGlJakkyRTJtL0gxMTE5RG85Rmd3WUlGZVAvOTk0dnNHVklvRkJnMGFCQ1dMVnVHd1lNSEl5Z29TTm9uQ0FLdVhyMWFaQVhTOHJCWUxKZzVjeWJpNHVMUXBVc1hLWFErS0RrNUdYdjI3TUhGaXhmeHlTZWZvRW1USnRLKzRPQmdxWjBSRVJGbzFxeVp0Ry9peEltRlh1LzA2ZE9GRmlpaXlwR2Ftb3FEQncraVU2ZE9wZW9sTjVsTW1EVnJGZ1lOR2xSc29BU0F5NWN2VjFRenFRb3dkQklSVVkxbnNRMmRLdlowRWdIQTNyMTdvZFBwTUdUSUVDeGZ2aHdxbGFyUVhrd0F5TS9QUi8vKy9iRjE2MVo4OHNrbmlJeU1sSWFobmo1OUducTl2dGlpTFdWaE1wa3diOTQ4eE1YRjRlMjMzOGFBQVFPS1BQYkZGMTlFMDZaTk1YUG1USXdmUHg3dnZmY2VldlhxNVhDY241K2ZYVkMySGQ0NWNlSkVxRlFxN04rL0h6ZHYzc1R0MjdleGJOa3l2UDc2NjFpd1lJSGQwaXhVY2ZMeThqQno1a3hZTEJhOC92cnJwVHBIcDlQaDZOR2o4UEx5S2pGMExsMjYxSzdhTWprM2ZoMU1SRVExbm0xUHA1eWhrd2hwYVdtSWlvckNNODg4ZzcvLy9lOFlOV29VdG16WmdxaW9LTHZqUkZIRTd0Mjc4ZWFiYitMdTNidUlpSWpBN2R1M0VSRVJnYlMwTkFEV0lhOXF0UnJkdTNkLzZIWmxaMmRqeXBRcDJMZHZIOTU0NHcwTUh6N2Nibi9CdW90SzVmMStrYlp0MitLNzc3NURvMGFOOE9XWFgrSzc3NzRyc2JLdHJZWU5HeUk5UFIwTEZ5NUU2OWF0OGM5Ly9oTnIxcXpCNU1tVDRlYm1CazlQejRkK1htVHZyNy8rd3NTSkUzSHg0a1c4L2ZiYjBwRHFBZ1gvZngvOC81aWFtZ3FnNVBtZkFEQnIxaXhzM3J5NXlIL2tYTmpUU1VSRU5aNkZvWk5Ja3BtWmlZaUlDQURBTysrOEF3QVlNV0lFYnQyNmhYWHIxcUZwMDZabzJiSWxCRUhBNHNXTFlUUWEwYk5uVDlTdFd4ZWVucDZZUEhreUZpMWFoSEhqeG1IYXRHbll2MzgvZXZmdWpUcDE2angwMi9idTNZc0xGeTVnd29RSmVQSEZGeUVJQXBZc1dZSTZkZXBBSnBQaGwxOStnVnF0ZGlobVZMZHVYU3hhdEFpZmYvNDVybDY5Q3JQWmJOZkw5ZUdISDlyMWJob01CZ0RXWHRVTkd6Wmc2ZEtscUYrL1BqNzU1QlA0K3ZyaXNjY2V3MmVmZllheFk4ZGl5cFFwZVBMSkp4LzZ1VDNxUkZIRTZkT25zWFhyVmh3NGNBQXFsUXJ2dnZzdSt2ZnY3M0NzcjY4dmxFb2x0bTNiQnBWS0JhVlNDYlBaakIwN2RnQUFXclZxNVhDT3hXSkJiR3dzMHRQVEFRQVhMMTZVdnFRb3lyVnIxM0Q4K0hHMGJkc1c3dTd1RmZBc3FieGtZc0dDUlVSRVJEWFVIekZwTUJ1c2IyY3RoL2hBNmNLQlBQVG9tajU5T2s2ZVBJblpzMmVqYmR1MjBuYVR5WVNOR3pkaXlKQWhXTFpzR2FLam94RWNISXdKRXlhZ1hidDJkdGM0ZlBnd2NuSnljT2JNR1J3NWNnVC8vZTkvUzlYN1ZCckp5Y2wyMTNydHRkZHc5KzVkQU5ad09XYk1tRUtIMEFMVythVm1zeGxxdFJxQU5ZajA3ZHNYRXlkT3RKdXIrZkhISDJQMDZORll1M1l0N3R5NWd4NDllbUR5NU1sMlMyems1T1JneG93Wk9IZnVISll1WFZwaHorOVJaVEtaTUhic1dOeTRjUU5QUC8wMDNuNzc3V0ovcGx1MmJNR0tGU3VrSG5VQThQTHlRdi8rL1RGcTFDaHBXM1IwTk5hdVhZdWZmdnFwM0d0dmZ2MzExdzY5clZTMUdEcUppS2pHdXhDZEN2SGVLSzNXdzMwaDV6Z2Vlb1NscGFYaDl1M2Jkb0h6UVRxZER0dTNiOGZnd1lPTG5SZVhtWm1KK1BoNGhJV0ZWVVpUSlJhTEJhSW8yZzJyTGEzRXhFVFVyMThmR28zamNqT2JObTFDVUZCUWtmTURMUllMenA4L1gySHpWUjkxTjIvZWhGcXRScjE2OWFxN0tlUmtHRHFKaUtoR0UwVVJGMWJkLzZhOHpRZ1dCU0VpSW5JbUhIOUVSRVExbW1DNmY1dnpPWW1JaUp3UFF5Y1JFZFZvQXBkTElTSWljbW9NblVSRVZLTlpqS3hjUzBSRTVNd1lPb21JcUVZVHpJSjBtNkdUaUlqSStUQjBFaEZSaldZN3A1UERhNG1JaUp3UFF5Y1JFZFZvZ3RsbWVLMlNvWk9JaU1qWk1IUVNFVkdOeHRCSlJFVGszQmc2aVlpb1JyT3RYc3M1blVSRVJNNkhvWk9JaUdvMDluUVNFUkU1TjRaT0lpS3EwZXhDSjNzNmlZaUluQTVESnhFUjFXaDJ3MnZaMDBsRVJPUjBHRHFKaUtoR1kwOG5FUkdSYzJQb0pDS2lHczNDT1oxRVJFUk9qYUdUaUlocU5Odmh0UXIyZEJJUkVUa2RoazRpSXFyUldMMldpSWpJdVRGMEVoRlJqY2JRU1VSRTVOd1lPb21JcUVaajZDUWlJbkp1REoxRVJGU2pjY2tVSWlJaTU4YlFTVVJFTlJxWFRDRWlJbkp1REoxRVJGU2oyZloweXBUVjJCQWlJaUlxRkVNbkVSSFZXS0xsL20yWkhKREoyTk5KUkVUa2JCZzZpWWlveHVMUVdpSWlJdWZIMEVsRVJEV1doVVdFaUlpSW5CNURKeEVSMVZpQ1NaQnVzNmVUaUlqSU9URjBFaEZSaldWYlJFakIwRWxFUk9TVUdEcUppS2pHc2hnNXZKYUlpTWpaTVhRU0VWR05aZHZUeWVHMVJFUkV6b21oazRpSWFpeTdRa0lxdnFVUkVSRTVJNzVERXhGUmpXVmJTSWh6T29tSWlKd1RReWNSRWRWWWRuTTZHVHFKaUlpY0VrTW5FUkhWV0Z5bms0Z2VWWUlnNE5xMWE4ak96cTdXZHF4YXRRcS8vZlpibWM3SnlNaUFLSW9sSDNpUFhxL0hqQmt6Y083Y09idnRDUWtKbURObkRsSlNVc3IwK0ErMkpUVTF0ZHpuVStrd2RCSVJVWTBsR0xsa0NoRTV2OE9IRCtQTEw3K0UwV2lVdGdtQ0FLUFJXT3AvRDlMcGRCZ3paZ3grL2ZYWGNyZExFQVJjdVhLbFZQOFNFeE1MdmNheVpjdHc5T2hSNlg1bVppYlMwOU1kL2hrTUJ1a3h4NDRkaXkrLy9MTFU3VFNaVERoOCtERHUzcjFydDMzdjNyMDRjT0FBM056Y3l2SHNyWDc4OFVlODlkWmJ5TXZMSy9jMXFHVEs2bTRBRVpFek9YNzhPQTRlUElnclY2N0F3OE1EcDArZnJ1NG1PWTNRMEZEazVPUWdKQ1FFWVdGaDZOS2xTM1UzeWI2blU4M1FTVVRPU2EvWDQ4Q0JBN2g1OHlabXpwd0pIeDhmL1BMTEw0aU1qQ3oxTlhiczJBR0ZRdUd3WFNZci85KytuSndjakIwN3RsVEhCZ1FFWU1tU0piaDU4eVo4Zkh6Zzd1NWU2SEVqUjQ2VUFxYXRVYU5HWWNTSUVUaDc5aXpTMDlQUm8wZVBFaDl6NDhhTjBHZzBlT3FwcHh6MmlhS0l2WHYzb2x1M2J1VU9uV2xwYWRpelp3OEdEeDRNRnhlWGNsMkRTb2VoazRqb25vVUxGOEppc2FCOSsvWjQ2YVdYRUJJU1V0MU5jam9GMzNqdjJiTUhSNDRjd2J2dnZsdXQ3V0VoSVNLcUNaNS8vbm5VcTFjUG4zenlDY2FORzRmNTgrZWplL2Z1OFBmM2w0NUpUazVHWkdRa1Jvd1lnVmF0V2psY1F5NjNINkJZTUR5MXFOQzVkKzllckZxMXF0QjlHbzBHa1pHUmNIVjF4ZFNwVTZYdHExZXZSa0pDQXNhUEgrOFFLbDFkWFpHZW5vNjMzbm9MNDhhTlEzaDRlSkhQZDhDQUFlaldyWnQwZjhHQ0JkTHQvZnYzUTZGUXdOWFZGV2ZPbkNuMC9GYXRXa0dqMGVEbzBhT29XN2R1b2FIejlPblRTRTVPeGxOUFBZWFkyTmdpMjlLZ1FRTUVCZ1lpSnljSDhmSHhkdnVPSFRzR3M5a01QejgvSER4NHNNaHJGUER4OFVIYnRtMUxQSTRjTVhRU0VRR1lOV3NXMnJWcmgwR0RCbFYzVTV4YVNFZ0lRa0pDOFB6enoyUGp4bzJZUFhzMlB2cm9vMnByajMwaEljNFlJU0xuMWFGREJ5eFlzQURidDIrSHY3OC9GQXFGWGVqY3RXc1hBT0M1NTU1RG8wYU5pcnpPTysrOGd4czNia2ozZi9qaEIvejQ0NC9TL2NjZmZ4eWZmLzQ1c3JPemtaQ1FnUER3Y0dnMEdtbi82ZE9ua1pDUUFBQlFxVlFJQ3dzREFQenh4eCs0ZHUwYWhnd1pnb0VEQjBJUUJCdzRjQURkdTNlWGVnRWZITjVhbE1hTkc2TkxseTR3bVV6UWFyVlFxOVVBckVPQ0R4dzRBSXZGZ29pSWlDTFBYN3AwS1FJREE1R2NuRnhreU51OGVUTUFJQ1ltQmpFeE1VVmVhL1RvMFhqMTFWZHg0OFlOZlBiWlo0VWVVOW9lNTI3ZHVtSFdyRm1sT3Bic01YUVMwU052NGNLRmVQenh4L0hpaXk5V2QxTnFsTUdEQjJQanhvMzQ2cXV2TUduU3BHcHBneVhmWms0bmg5Y1NrWk15R28xUXE5Vm8wYUlGV3JSb1VlZ3h4NDRkZzQrUFQ3R0JFd0Q2OU9tRDdPeHNHQXdHckZ1M0RwMDZkWkt1dVczYk5wak5acnZqWDMvOWRYaDZla3IzZi9qaEJ5bDBGaEFFQWQ5ODh3M3ExYXVIVWFOR0FRQnUzcnlKT1hQbUlEdzh2TlJEY0cxdDI3WU5VVkZSVWpnRWdPam9hT2gwT2l4YXRBamUzdDRPNThUR3hpSXlNaElLaFFJR2d3RjM3dHhCZEhRMDFxOWZEd0NZTjI4ZUZpNWNpRW1USnVISWtTTUlEdzlIV0ZnWUprMmFoRkdqUnFGTGx5NzQ4TU1QRVJZV2hsNjllbUh5NU1sU1lHN2V2RG5XckZralBkYktsU3V4YmRzMlJFWkd3c3ZMQ3dDd1pzMGFwS1NrWU1LRUNZVStwNEx3VEdYSDBFbEVqN1RqeDQvRFlyRXdjSmJUNE1HRE1YdjJiTVRHeGxiTEhFK0xrY05yaWNpNVhiaHdBWjk4OGduKzhZOS9vSGZ2M2dDQTdkdTM0OXR2djdVN3ptQXdRQ2FUWWVEQWdZVmV4OFBEQXl0WHJwU0d0YWFscFdIZHVuWG8wYU1IK3ZidEM4RDZubGJZdk0rU0xGKytISmN1WGNMY3VYT2xrTmFvVVNNTUd6WU1hOWV1Ulo4K2ZSQWNIRnptNjlwS1MwdkRybDI3MEtOSER3UUZCU0V1TGc1ZHUzYTFHOGI3NTU5L0FyQU9KYjUwNlJKRVVjU0VDUk9nVXFrd2QrNWNEQm8wQ0czYnRzWHUzYnVoVnFzeGN1UklaR1ZsQVFBNmQrNk1rSkFRNkhRNnRHN2RHa0ZCUVFDc3c0SUJRS2xVd3NmSEI0QzEyTkd1WGJ2UXAwOGZORzNhMUs2TlNVbEowbkZVY1JnNmllaVJkdkRnUWJSdjM3NjZtMUdqdFcvZkhnY09IS2p5MENsYUFQRis1b1JjemVHMVJPUjhBZ01EMGJScFU4eWRPeGRuenB6QnhJa1QwYlp0VzR3ZlAxNDZaczJhTlVoT1RzWTc3N3dEVVJUeDNYZmZJU1FreEM2QVB0akxaaktaQUZpSHlCYXdXQ3hsRHAxTGx5N0Z5cFVyMGFaTkc2U2twR0RObWpYSXlNaEFabVltN3R5NUEwRVE4TlZYWDJIUm9rWGxlUGIzSlNZbXd0WFZGU05IanNTSkV5Y3dkKzVjTEZ1MnpDNTBDb0wxajdwQ29jQ3BVNmZnNmVtSmZ2MzZTY0d5UllzV0NBd014TEZqeHpCOCtIQjRlSGdnTGk0T0NvVUNUWm8wd2QyN2R5R0tJZ0lDQXFScXRBV2gwOWJLbFN0aE5wdngybXV2UGRSem90Smo2Q1NpUjlxVksxZncwa3N2VlhjemFyUm16WnBoMDZaTlZmNjRsbnpCN3I2YzcyaEU1SVE4UFQweGUvWnNmUHZ0MzFpZFNBQUFJQUJKUkVGVXQvajU1NThSRUJDQUVTTkdTTU5vTjIzYWhLU2tKSXdlUFZvS21YbDVlVmk4ZURINjlldUhmdjM2RlhwZG5VNEhBSFpWVnkwV0M1VEs4djB4UEgvK1BDNWN1QUF2THkvNCtQaWdidDI2YU5pd0lYeDlmYkYvLzM3czNMa1RuVHAxS3RlMUFldWMxdG16WjBPcFZHTFZxbFZvMGFJRkdqUm9ZSGVNYmVnOGV2UW9PbmJzNkhBZGhVS0I3dDI3NDlWWFh3VUFuRDE3RnMyYk40ZEdvOEgxNjljQkFFMmFOSkhXM255d0t1MmRPM2V3WmNzV0RCZ3dBSDUrZnVWK1BsUTJmSXNtb2tkYW5UcDFXS1gySVRWcjFxekkwdm1WeWJhSWtFTERvYlZFVkhGTU9nR0dERE1NR1dibzdwanM5dFZyNXdxMytxb2l6aXljWEM3SCtQSGowYkZqUjNUdjNoMkF0ZnJzcWxXcnNIVHBVdlRxMVF2aDRlRzRlUEVpR2pkdWpKZGZmaG0zYnQzQ29rV0xjUDM2ZFl3ZVBScGFyZGJ1bXRuWjJRQ3N3MjRMQ0lKUTVwN09vVU9Ib2x1M2J2RDE5WVdQanc5aVkyT3hiOTgrVEo0OEdWcXRGbWF6R1dhejJTRWdsc2FEYlZFcWxUQ2J6WWlOamNXSUVTT1FsSlNFclZ1M1lzeVlNWkRMNVhhaE15SWlRZ3JXdHJ5OXZmSEJCeC9BeGNVRmdpRGcyTEZqR0RCZ0FBRHI4Tno2OWV2RDNkMGRTVWxKQUJ4N090ZXZYdyt6MlF3M056ZUhMMHh2M3J5Sm5KeWNRcjlJN2RxMWE3bCtCbVRGMEVsRWo3U2l5clZUMlZUSHo1SHpPWW1vSXBsMEFyS1Q4cEYyS1E4bW5WRGtjWEpWWHBsRFo0RW5uM3dTQUpDU2tvSkZpeFloTGk0T2ZmcjB3YnZ2dm91clY2OWk0c1NKV0xSb0VkcTJiWXRKa3liQjNkMGRhOWV1eGNHREIvSGlpeStpYjkrKzBuekRpZ3FkN3U3dWFOMjZ0WFQvK3ZYcjJMdDNyMVJNUjZsVVl2cjA2UUJLWDcwV3NBNy90UjM2VytEa3laUFE2L1hvMmJNbjB0TFNFQk1UZ3g0OWVxQnQyN2F3V0N6U1k5cCtJVnl3UEV4MGREVG16WnVIeVpNbm8zZnYzamgwNkJEUzA5T2xDcnp4OGZGbzE2NGRnUHM5d1ErR1RwMU9CNjFXVzJqRlc2UFJDRkVVN2FvQkY2aFhyeDVENTBOZzZDUWlvaHJKcm5LdGh2TTVpYWg4VERvQktXZDF5THlhWDZyalBScHBTajZvRUNkUG5zVHZ2LytPdm4zN1l0eTRjY2pQejhjNzc3eURnUU1IRmpva1ZpNlhZOVNvVWZEMTljV21UWnV3WWNNR3FSQVJZQjBtQ3NDdUNxelJhQ3cwNkJVblBqN2VydUp0d1hJczhmSHhkcjJyalJzM0xuSk4wTUxvOWZwQzUxUHUzYnNYN2R1M2g1K2ZIM3g5ZmVIbDVZV2pSNC9haFU2RlFnRlJGSEgrL0huczI3Y1BCdzRjQUdBdEFCUWVIbzdRMEZBWWpVWXNXYklFUFhyMFFNT0dEWkdXbG9iejU4K2pmLy8rMHVNRGpzTnJwMHlaZ2lsVHBoVGE1bG16WnVINjlldFl2SGh4cVo4bmxRNURKeEVSMVVobW16bWRYQzZGaU1vajdWSWVVczdxSVpoRWgzMnVmaXFvM2VWUXVTbWdkbGRBNVNhSGk3Y1M4bkwrdmZudHQ5K3dZY01HREJvMENCRVJFV2pRb0FFdVhicUUxMTU3RFQvODhJTjBuRTZudzhLRkN6RjA2RkJzMmJJRlI0NGN3UTgvL0lDc3JDelVxMWRQT3U3aXhZdW9YNzgrNnRTcEkyM0x6ODh2ODV6T0dUTm1GRHFNZGViTW1YYjN4NDBiaDZlZWVxclUxODNJeUpDV0lpbVFuWjJOdzRjUDQ5MTMzd1ZnRGRaZHVuVEJpUk1uTUdiTUdDbjhLcFZLTEZ5NEVEdDI3SUJjTGtkb2FDamk0K014ZHV4WXFWZnpxNisrUWxwYUd1Yk5td2ZBdW02blVxbkVFMDg4QVFESXpjMEZBTGk1dVpXNnpWUjVHRHFKaUtoR01odHNRaWQ3T29tb0RBU2ppTnNuY3gxNk4rVXFHZXEyY29Gdks1ZHloOHVpWEx4NEVZR0JnZkQyOWtibnpwMEJBTE5uejBaQVFBQjhmSHlrd2pkYXJSYUhEaDJDcDZjbmhnMGJocTFidDJMdDJyVVlQWHEwM2ZVdVhMaUEwTkJRdTIzNStmbGw3dW1NaW9xUzVsSUMxdkMyZHUxYS9QREREM1k5bFI0ZUhvV0cwd2NGQlFYQnc4TURDUWtKMG5EVTBOQlFCQVFFNE1zdnY0VFJhRVJNVEF5aW82T1JrNU9Ebkp3Y21NMW1wS1Nrd0d3MlF5YVRRUzZYbzAyYk52RDM5MGZmdm4yaFZDb3hkT2hRNlRIV3JWdUhMVnUyWVB6NDhhaFhyeDdTMDlNUkV4T0QvdjM3U3lHeklIUSsyTk5KMVlPaGs0aUlhaVNMZ2NOcmlhanNCS09JYTc5bXdwQmhrYmFwM09Ud2U5d05YazNMTjNTMkpDYVRDWmN2WDhaenp6MG5iVHQ3OWl3dVhyeUlqei8rMk81WWhVS0JybDI3NHRkZmY4WG8wYU14Wk1nUXJGKy9IZ01IRHBSNk9zK2RPNGYwOUhTMGFkUEc3bHlqMGVpd3RFcEpIcXpnV3RCejZ1Zm41MUFrVHEvWFE2VlNGVHR2TkRJeUVucTlIdlBuejRlWGx4ZFdyMTR0RFdjOWVQQWdnb0tDRUJBUUlBMnRWYXZWaUlxS1FseGNuTjA4MElLMVJ3RklTNllBMXJWSW82S2lNR1RJRUF3YU5BaUNJR0QyN05sUUtCUjJTNkJrWjJmRHhjVUZjcm4xL2VHVlYxNHBNVFFYek9rc2FxMVVBQmc3ZHF3MGhKZEtqNkdUaUlocUpOdWVUaVdyMXhKUktSUVdPTFZlQ2dUMzlxcnduazFiRnk5ZWhNbGtRdHUyYmEzdEVBUjgrKzIzQ0E0T3h0TlBQKzF3L0JOUFBJRzllL2ZpMHFWTGVQbmxsN0Y1ODJiODlOTlBlUC85OXdGWWwxbFJxVlRTVUZQQTJzc3BpcUpEbGR2ZmYvL2Ryc2N5SlNXbHpPM1B6czVHWGw0ZTZ0ZXZqMjNidHBWNC9DKy8vQUpCRVBEc3M4L2lmLy83SDVSS0pZWU5HNFpQUC8yMDBPTzl2YjNSb1VNSC9Qenp6eVgyMUhidTNCbi8rTWMvcE9YT3Z2dnVPOFRIeDJQYXRHbDI4MXV6c3JMc2h0YSs4c29yMHRxbVJkbXpady9TMDlNeGJOaXdJbzlwMWFwVnNkZWd3akYwRWhGUmpjVGh0VVJVVnJkUDV0b0ZUcSttR2dRK1VhZVlNeXBHYkd3c0FFaWhNelUxRlVxbEVxTkdqWko2NG13RFVaY3VYYUJRS0JBYkc0dldyVnZqalRmZWtJcjRKQ1ltNHRDaFEramR1N2RkNWRxQ05TcnIxcTFyOTlnelpzeHdhRTlCTUJVRUFSa1pHVWhMUzBOcWFpclMwdElRSHg4UEFQajAwMCtSbnA2T2xKUVU1T2ZubzJQSGpwZ3paNDdkZGZMeThpQUlndlFjQU92NjE4dVhMOGZBZ1FNeFpzd1lHQXdHUkVWRlFhdlZGdG1EK0xlLy9RMkFkY2h3U1d0bkZneTFMUWp1bXpadHdpdXZ2SUpubjMzVzdyZy8vdmhEV2dzVkFNTER3NHU5YnNFNVpyTzUyTkJKNWNQUVNVUkVOUko3T29tb0xES3Y1dHZONGF5cXdBa0FjWEZ4OFBiMlJtQmdJQURyME5WdnZ2a0dpWW1KV0wxNk5kemMzSER3NEVFQWdJK1BEOXpjM1BEOTk5K2pjZVBHQUlEQmd3Y0RzQWJUenovL0hISzVITU9HRFVOOGZEd09IVG9FalVhRFk4ZU9BWUREa051b3FDaTdZYklyVjY3RW5qMTdBQUM3ZCsvRy9Qbno3WTVYcVZRSURBeUVVcWxFdTNidDRPL3ZqL3IxNjZOSmt5WUFnRldyVnVIbXpadlFhRFM0ZlBreUFFaHpOeTlmdm95SWlBZ0VCZ1pLYzFESGp4K1BsSlFVZlBQTk53Z05EVVZRVUJBQVlPblNwWEJ6YzVQbVhKNDZkUXBuenB6QnE2KytXdUxQTXk4dkQ5T25UMGQ4ZkR4ZWV1a2x2UFhXVy9qeHh4K2hVQ2lnMVdweDhlSkZYTHQyRGVQR2pTdjVmdzVWQ1laT0lpS3FrZXhDcHd0N09vbW9hQ2FkZ050eHVkTDlPZzNWVlJZNHpXWXo1SEs1dEg2a0xibGNqdi85NzM4QXJMMlBMNy84c2hUZ0NrS2VyWXNYTCtMcTFhdjRmLy92LzZGeDQ4Ykl5c3JDMXExYklRZ0MzTnpjTUdyVUtDbW9GdkR4OFlHbnA2ZDAzN2F3VHJkdTNmRG1tMjlLd2RMZjN4OCtQajdGTG8yU2xaV0ZYYnQyQWJEMk9uYnUzQmt2dlBBQ1JGSEUvUG56NGVycWlzOC8vMXg2SExsY2ptblRwdUg4K2ZOUzRBU3NRZnl2di82U2loalZxVk1IL2Z2M3g0Z1JJNHIvZ2Q3N1dYbDdlK085OTk3REN5KzhJUDFzQ3RhTXJsT25EbDU2NmFWaTUyWlMxWktKQmF1dEVoRTlnbnIzN28zZHUzZFhkek5xdktyK09ZcUNpQXVyMDZUN3pRZDZRKzFSdGdYUmllalJjZk5ZanRUTEtWZkowRExjcDFMbmNCYkdiRFlYdXB4SlFlaXlIYUphbktOSGo2Sjc5KzUyeDR1aVdLWTFOQ3VDSUFpUXlXUjJqM3ZuemgybzFXcTd1WlVsRVVVUkZvdWx6RXU5Rk5VbWk4VlM1Z3ErVlBuWTAwbEVSRFdPMldEL2ZTbDdPb21vS0xvN0pydGh0UUdkM2FzOGNBSW9NbFNWTm13V2VQTEpKeDIyVlhYZ0JBcHZkLzM2OWN0OEhabE1WaUdCRTdDMnFhdy9UNm9hL0w5Q1JFUTFqbGwvZjJpdFRHSHR1U0FpS3N6ZDMvWFNiVmMvVmFVdGkwSkVSV1BvSkNLaUdzZGtFenJWN2h4V1MwU0ZNK2tFNk83Y3J3cmI4TW1xbWNkSlJQWVlPb21JYXBtNHVEaXBkSDV0WmRMZlgvS0FvWk9JaXBKMk1VKzY3ZFZVQTVVYlAvb1NWUWZPNlNRaXFrWFdyRm1EeFlzWG8xR2pSb2lNakxTclVsaWIyUFowcWhnNmlhZ0lHVmNOMG0yUGhoeFdTMVJkR0RxSmlDckl0R25Ua0oyZFhXSFhtenAxS2dJQ0FzcDBUcDgrZlJBVEU0T2twQ1FzWExnUTA2Wk5xN0QyT0JOVDd2MmVUZzJyMWhKUklYS1NqQkJNMXFKaktqYzU2alJTVjNPTGlCNWRESjFFUkJYa3p6Ly9SR1ptWm9WZHoyQXdsSHpRQTd5OHZCQVJFWUVQUC93UUowNmNRR0ppb3QyNmFMVkZmczc5MEtuMVl1Z2tJa2ZaTis1WHJHVXZKMUgxWXVna0lxcGdLMWFzZ0llSFI2SDdSb3dZZ1p5Y25HS1BHVDkrUEJJVEV3dmRsNVNVaEgvLys5OGx0a0dqMGFCdTNicjQ2cXV2aWoydWYvLys2TldyVjRuWGN6YkdiSnM1blo0TW5VVGt5TGFBa0ZjSVF5ZFJkV0xvSkNLcVlGcXR0c1M1bE1VZFU5eDZhM2w1ZVRoNzlteXAybkhqeGczY3VIR2oyR082ZE9sU3FtczVFNU5lZ0hodlNxZlNWUTZsaG9WQmlNaWVJY01Nazg3NmgwS3Vra0hyelkrOFJOV0p2NEZFUkRWUVNFZ0lGaTFhVk83elY2eFlnYlZyMTFaZ2k2cE9mcVpadXUzcXE2ckdsaENSczdMdDVmVGdYRTZpYXNmUVNVUlVBOG5sOG9lcVRLdFUxdHcvLy9wVW05QlpyK1krRHlLcVBObEpSdW0yVzMyR1RxTHF4bmRySXFJS1pqQVlvRllYL3lHbnVHTkVVYXlNWnRVYWVXbjNlekRjQS9oaGtvZ2M2VlB1LzUxd3E4OFJFVVRWamFHVGlLaUN2Zjc2NnhWeUREa1NMS0kwYkU3bEtvZUdSWVNJNkFHR2pQdWpJVlJ1Y3FqY09PK2JxTG94ZEJJUlZiREhIbnVzeU9HcjU4NmRneUFJeFI3enh4OS9JRDgvdjlCOWp6cmRiUlBFZTRWclBadXdHaVVST1RKazJDeXB4QUpDUkU2QnY0bEU5TWd5NjRWS3VlN01tVFBoNmVsWjZMNGhRNFlnSnllbjJHUGVmdnR0SkNRa1ZFcmJLbE4yUWo1TWVaVTRORmdVa1huMS90cWxQaTNLUDZlVmlHb3ZRL3I5bms2R1RpTG53TjlFSXFxVjlIZk55RXN6UVo5aWdra3Z3Skl2d0dJU1ljbXZ2RkJrTmxzLzZGVG1uRXlMeGZvTmZsSlNFdDUvLy8xeVh5YzVPYm1pbWdRQW1QakNEQ1FkenFuUWF4Wk9oQ2pLNE5mT2xVUG1pS2hRZVRiRGF6bWZrOGc1TUhRU1VZMW56QldRbDJxQ1B0V0V2RlF6REJsbWFSM0hxbFFRQ0N1ek1xeE9wd05nTFVSVTJ2VTZxNEtIYStHOXRoVlBCcGtNTU9rdEpSOUtSSThrMnlKQ0x1enBKSElLL0Uwa29ocEpmOWVNN01SOFpDZmxTd3VBbDRWY0xZTlNVN0U5WlFhRGRlaW5xNnRyaFY3WFZrSG83TktsQy83di8vNnYzTmVwNkhVNlZ4LzVMOTUvNlJPWWpaVTd2RmE0MTRHUmVUVWZXbThsNnJiaUVGc2l1dS9CSWtKeXRhd2FXME5FQlJnNmlhakcwS2VZa0oxa1JGWmlmcG5tWTJxOUZmQm9wSUhXV3dtMXV3SWFMNXVLcC8rcG1MYmw1ZVZKdzJvblRacFU1SEVGb1RFaUlnSUtSZUdWVjIvZnZsM2srWHE5SGdEZzUrZjNVT3QwL3UxdmYwT3paczBRRWhKUzdtdll1cEo4SHMzRGZTcmtXc1hKdkpxUG04ZXN3M2lUVCtyZ0hhS0ZYTVVQbFVSa1pjcTkvOTZnY21OMWF5Sm53ZEJKUkU1TmwyeEMxdlY4Wk4vSUw5TjhUS1ZXQnErbVduZzExVmJKc2hycDZlblM3VXVYTHBWNC9GOS8vVld1eDdsNTh5WUFvRzdkdXVVNnYwQndjRENDZzRNZjZoclZ3YXVwQnFrWDlNalBzZzZ2emJsaGhHY3dxOWdTa1JYbmN4STVKNFpPSW5JNm9nVkl2NXlIMUF0NVphNHc2MXBQQ1orV0x2Qm9wSUdzQ3V2TXBLYW1BckF1bC9MVlYxOFZlVnhCOWRyMTY5ZVhxM3J0NWN1WEFRRCsvdjRQMmVLYXk3T3hCaWxuclQyK1dRbjVESjFFSkRIcDdzLzNWbkJvTFpIVFlPZ2tJcWNobUVTay8ybEE2a1Y5bWF2TWVqYld3TGVOUzdXVnh5OElpWUdCZ1pYNk9GZXVYQUZnRGJlUEt2Y0dhaWwwNWlZYklZb2laREordUNRaWEyRzVBbHd1aGNoNThMZVJpS3FkSlY5RTZrVTkwdjgwUUREWmg4MkMxVWRrTXBuMWprMjJrTWtCN3hBdGZCOXpoY3E5ZXBmUE9ILytQQUFnS0NpbzBoN2o4dVhMeU16TWhJK1BUNldIVzJlbTlWRkFwckQyaUlzV0lEL0RBcTBQMzg2SWlKVnJpWndWZnh1SnFOcVk5UUx1WHRBajQ3SUI0Z01yWUlnUUlST3R5Mk1BTW9paVlOZWI1UjZnUW9QdWRhQnlyZjYxR3MxbU0rTGk0Z0FBSFRwMHFMVEgyYlZyVjZVL1JrMGdrOG5nNHFPQy9xNzF3NlUrMWN6UVNVUVFIcWllemNxMVJNNkQ3OUpFVk9WRUM1RHl1dzVwRi9NYzE5TVVyZitSeTYxaFVoUUZRQVlwY0NwZDVXalEyUjExR3FtcnRNM0ZPWHIwS0xLenMrSGg0WUhtelpzLzlQVUV3WEVlcTlGb3hONjlld0VBL2ZyMWUrakhxT2xjNmlydmg4NjdKdmkwMEZaemk0aW91dGtXRVhMMVl4RWhJbWZDMEVsRVZTcnJlajZTVCtsZ3pyTVBWdmV5SnVReVFJVE11dnlJS0FJMnZadmV6YlR3NytRT3VSUDk1UklFQWF0V3JRSUF2UERDQzFKWUxpMmRUZ2VWU2dXMTJocWlyMXk1SWkyWjR1Ym1KaDIzZlBseVpHVmxvWEhqeG5qODhjY3JxUFUxbDB2ZCt5K0N2RlJUTVVjUzBhUENkbzFPZFRWUHVTQWllMDcwMFkySWFyUDhMQXR1SHN0QlhwclpicnNvaXBBWGxKbVZpUkR2YlpQSlpGTGdWR2hsYVBTVUI5ejhuZStiNiszYnQrUEtsU3RRS0JRWU5HaFFtYy8vL3Z2dnNXUEhEc2psY2lnVUNwaE0xZ0RsNitzTFgxOWZBTllpUld2WHJnVUF2UDc2NnhYWCtCcE02M1gvN2N1WUswQXdpNUFyT1pTTzZGRm1zUmxleXpVNmlad0xReWNSVlNyQkpPSk92QTdwbHczM3VqT3RSSnRodEdKQnRTRElBTmpQM2ZSc29rR0RMdTVPT3plblhidDJjSE56UTNoNE9PclZxMWZpOGQ3ZTNsQW9GRktQYUxObXpTQ1h5eUVJQWdUQit0d2JOV3FFZDk5OVZ6cW1mdjM2YU5HaUJUdzlQZkhzczg5VzZ2T3BLVlIxN0hzeGpMa0N0Rjc4a0VuMEtOUGRZUkVoSW1jbEUrOS8yaU1pcWxDNXQ0eTRjVFRIWWZrVEVZQWNkaGtVTXR3TG92ZXlwVXdCQkhhdkE4OG1sYnNHWSsvZXZiRjc5KzZIdXNiRml4ZlJyRmt6cUZUbDc0a1ZCQUVXaThVdWtOckt6TXlFMld5V2VqK2RUVVg4SE12cWo0M3AwanF1UWM5NE9OVThYeUtxZWxlMlpjQ1FZYTFLMStSdm5uQ3I3M3lqWTRnZVZmd2FpSWdxbkdBU2NTczJGMW5YOGgxM3lnQ1phQjg0cllOcVpWTGdWTmRSSUtpbkJ6U2VOYVBucW5YcjFnOTlEYmxjWHV4OFVDOHZyNGQrak5wR1UwY2hoVTVqcnFXRW80bW90aXNJbkFBWU9JbWNERU1uRVZVbzNSMFRiaHpKc1NzVVZEQ1UxcnJXcHYzeElrVEliQmJmOUFoU0kvQUpENmNxRmtUT1NlMmhrSWJUbVhTT0ZYK0o2TkZoVzBSSTVjWWlRa1RPaHIrVlJGUWhSQXR3KzdkY1hQODF5ejV3d2xxUjFuYWVwdTArS1hES0FQK09ibWowTkFNbmxZN2FwbENJS1k4OW5lU2NNakl5VUphWlRIcTlIak5tek1DNWMrZnN0aWNrSkdET25EbElTVWw1cUxha3BxYVcrM3huWnNxOS83NVQyNG9JcGFTa1lOKytmYkJZcXUvdlhINStQblE2WFpuTzJiNTlPeUlqSXgyMi8rOS8vOE8yYmRzZXFqMVhyMTZ0MXA4SGxSMC8yaEhSUTh0TE5TUHBjTFpkYjVPMUIxTU8yYjNCczNaa2dDaUlVaENWcTJRSWVzWTVxOU9TODFLNTN2L2UxS1JuVHlkVnZjek16RUxYMVhWMWRZVldxNFVnQ0JnN2RpeENRME14ZGVyVVVsM1RaRExoOE9IRGVPYVpaK3kyNzkyN0Z3Y09ITUQ0OGVQTDNkNGZmL3dSaHc0ZFFuUjBORnhjWE1wOUhXZGt1MGFuTXc2dHZYYnRHdUxqNDZYN1NxVVNMNzc0SWk1ZHVvVFRwMDlMMnpVYURRWVBIbXgzN3ZuejUvSEZGMStnZS9mdWNIRnhRV1ptcHNPWEQzSzVITTJhTlhONDNIWHIxaUUvUDcvWXl1Y0dnd0Y2dmQ1aHUwd21nN2UzTndCZzU4NmQrT2FiYjdCNDhXSUVCUVdWNmpsZnZud1pwMDZkc3R1bTErc1JFeE9EbDE1NnFWVFhLRXh5Y2pMZWVlY2R2UDc2NnhnNWNtUzVyME5WaTZHVGlNcE5GSUNVTXpxa1hzaXozeTRObVhYOGRsOEcrOENwY3BPanlYT2VVTmVwWGQ5TVUrVlQyb1RPQjlkOUphb0tJMGVPaE1GZ2NOZythdFFvakJneEFtZlBua1Y2ZWpwNjlPaFI0clUyYnR3SWpVYURwNTU2eW1HZktJcll1M2N2dW5YclpyZCtiMW1rcGFWaHo1NDlHRHg0Y0swTG5JRHpWNjQ5ZCs0Yy92dmYvOExmM3g4R2d3RzV1Ymw0OGNVWDhmdnZ2MlBseXBWbzFLZ1Jjbk56a1p1Ymk4R0RCK1B5NWN1SWlvckN6Smt6SGE2MWYvOStoeDVFclZhTHpaczMyMjJMaTR0RFZGUVVaRElaMnJkdmo3WnQyeGJhdHMyYk55TXFLc3BodTF3dXg4NmRPNlhIREFvS0tqRndwcVdsWWRteVpVV0czQ05IanNCb05DSXNMS3pZNnhSbi9mcjFVS2xVZVBIRkY4dDlEYXA2enZkYlNVUTFnbGt2NFBxK0xPUm5QakM4UlN4OEtDMkErekgwM241WFB4V0NlbnBBNGFUTG9aQnpZMDhuT1lNQkF3YWdXN2R1MHYwRkN4Wkl0L2Z2M3crRlFnRlhWMWVjT1hPbTBQTmJ0V29GalVhRG8wZVBvbTdkdW9XR3p0T25UeU01T1JsUFBmVVVZbU5qaTJ4TGd3WU5FQmdZaUp5Y0hMdGVOUUE0ZHV3WXpHWXovUHo4Y1BEZ3dSS2ZsNCtQVDVFaHhSblp6dW5VK2pqbngxdC9mMzhzV2JJRXNiR3hkbUd5U1pNbStNOS8vb01qUjQ1SXI1L3M3R3pFeDhmRGJEWVhlaTI1WEk1bHk1WUJBT2JObTRmTXpFeTcvZW5wNlZpd1lBRjY5KzZON094c3pKa3pCLy81ejMrS0xFcm42dXFLaUlnSTZYNThmRHcyYmRvRXdCb2t6NTA3aCtlZWU2N0kxN0czdHplQ2dvSnc2OVl0Yk4rK0hhKzg4a3FoeDIzYnRnMWVYbDVJVFUwdGRxaDNseTVkQUZqRGVucDZ1clJkRUFUczJMRUR6WnMzTDdJdEQrclFvUVBxMUtsVHFtT3A4ampuYnlVUk9UVjlpZ21KQjdMdEZ1SVdSUkZ5bVF4aVVmbFJGQ0hLN0FzR05lcmhBVEJ2VWpuWkZRc1JyUXZEOHdzTXFtcU5HemRHbHk1ZFlES1pvTlZxb1ZaYmwrN1I2WFE0Y09BQUxCYUwzWWY1QnkxZHVoU0JnWUZJVGs0dXRpY0tBR0ppWWhBVEUxUGt0VWFQSG8xWFgzMFZOMjdjd0dlZmZWYm9NWVhOc1N0TXQyN2RNR3ZXckZJZFc5ME1HV1lJSnV2N2tjcE4vc2dVRXZMMzk0ZkpaTUtmZi82SjhQQndhWHQrZmo2bVQ1OE9qVWFEaVJNbndtQXdZT3pZc2Zqb280OHdmLzU4dUx1N08xeExvVkNnZS9mdU1CZ01VQ3FWeU1yS2t2WnQzNzRkb2lqaTExOS94YSsvL2xwb1czcjE2b1dJaUFna0p5ZERMcGZEejgvUDRaanIxNjlMYzVXTEcyNnVWQ3F4ZmZ0MkFNREtsU3NSRnhmbmNNeTVjK2NjNWowWEpUSXlrcUhUQ1RCMEVsR1pwSjdYNDg3cEIrWitpQ0prTW5saHN6ZXR1MkhmKytuVFhJdUFybzV2ZWtSbElaUExJRmZKcEErYkZvTUFoWnJEdEtucWJkdTJEVkZSVVhiREc2T2pvNkhUNmJCbzBTSnBYcHl0Mk5oWVJFWkdRcUZRd0dBdzRNNmRPNGlPanNiNjllc0JXSHV2Rmk1Y2lFbVRKdUhJa1NNSUR3OUhXRmdZSmsyYWhGR2pScUZMbHk3NDhNTVBFUllXaGw2OWVtSHk1TW5Tc05ubXpadGp6Wm8xMG1PdFhMa1MyN1p0UTJSa3BOVFR0V2JOR3FTa3BHRENoQW1GUHFlQzhGd1RaQ2NacGR2T09KK3pNbDI0Y0FFR2d3RlBQdmtrQU91Y3lVOCsrUVNKaVlsWXVIQWh0Rm90dEZvdHZ2enlTMHllUEJuang0L0hwNTkraWlaTm1oUjZ2WkVqUitMbGwxK0doNGNIQUNBckt3dnIxcTNEczg4K2kxR2pSaFY2enRTcFU2RlFXUC8ySmlRa1FCQUVEQjQ4R0NhVENSYUxCUU1IRGtSb2FDZzhQRHpnNHVLQ0w3LzhFdHUyYlVOOGZEdysvZlJUSER4NEVPdldyY1BYWDMrTm4zLytHY2VQSDdlN3RzbGtIVHFkazVPRGNlUEdJU3dzREcrKytTWUFJRFUxRmYvKzk3L3g2cXV2b2syYk5vVzJ6OVBUc3h3L1dhcG9ESjFFVkNxQ0dVZzZsSVhjVy9mbnpSUVVDN0wyVmhZUk9FVnBOQzBBb0g1N1YvaTJjYTNjeHRJalEra2loOUZrSGVKdHpoZWdCa01uVmIrMHREVHMyclVMUFhyMFFGQlFFT0xpNHRDMWExZTdIcVkvLy93VGdIV1k1S1ZMbHlDS0lpWk1tQUNWU29XNWMrZGkwS0JCYU51MkxYYnYzZzIxV28yUkkwZEt2VStkTzNkR1NFZ0lkRG9kV3JkdUxjMnpjM1cxL20xVktwWHc4ZkVCWUMxMnRHdlhMdlRwMHdkTm16YTFhMk5TVXBKMFhFMldlZlgrdkZxMytqVW5MRmVFMk5oWStQajRvRldyVmtoSlNjR01HVE9Ra0pDQTJiTm5JeVFrUkRvdU9EZ1ljK2JNd2NjZmY0eng0OGZqdGRkZXc5Q2hRMHY4Y21IbHlwWFE2L1Y0N2JYWGNQdjJiYmk3dTZOVnExWjJ4OWl1TTMzaHdnVjA2TkFCZ3dZTndyWnQyM0RseWhWTW1EQUJCb01COCtiTnc3Qmh3OUNtVFJ0czJyUUp3Y0hCYU5HaUJZNGVQUW8vUHorMGJOa1NycTZ1MHVzWWdGMFA1ZnIxNjJHeFdEQnk1RWpwZFp1Ym00dS8vdm9Mb2lqV2l0ZHliY2JRU1VRbE11WllrTEF2RzhhYysvTTNyY3VkeUZGVTJBU3NRMjV0ZXpnYlBsa0huc0dhU213cFBXcVVXam1NMmZkQ3A2SDB5MUlRVmFiRXhFUzR1cnBpNU1pUk9ISGlCT2JPbll0bHk1YlpoYzZDcXJjS2hRS25UcDJDcDZjbit2WHJKd1hMRmkxYUlEQXdFTWVPSGNQdzRjUGg0ZUdCdUxnNEtCUUtOR25TQkhmdjNvVW9pZ2dJQ0VCZW5yV1ltKzJIOVFJclY2NkUyV3pHYTYrOVZnWFB2T3BsWHMyWEtxZXIzT1R3YXZwb3ZjZjg5dHR2ZU9LSkozRDY5R2w4OXRsbnlNbkpRWThlUFhENThtVmN2bnpaNGZqbm4zOGVKMCtleEpJbFM1Q1dsbFprVDNlQnUzZnZvbWZQbmdnT0RzWW5uM3lDdG0zYk9vUk9RUkNnVUNpUWw1ZUhTNWN1WWV6WXNYanFxYWR3NnRRcDNMcDFDMDg5OVJSbXpab0ZyVllyVmEzOTY2Ky84T3l6endLd0xna1RFQkFBQU1qTHl5djBkWnlXbG9hZmYvNFpmZnYyTFhUb0xqay9oazRpS2xidUxTTVNEMlpEdEtrWEpQVndGaEU0WlFBRTJBeXBsUUZCejNpZ1RzTkg2eHRvcW54SzdmMHZOY3dHRmhNaTU5Q2hRd2ZNbmowYlNxVVNxMWF0UW9zV0xkQ2dRUU83WTJ4RDU5R2pSOUd4WTBlSDZ4VE1zM3YxMVZjQkFHZlBua1h6NXMyaDBXaHcvZnAxQU5ZaU5BVUZXUjZzU252bnpoMXMyYklGQXdZTXFKVWYxQTBaWnR5T3k1WHVlelhWVm1OcmlxYlQ2V0EwR2lHS0luSnpjNldLeDdtNXVUQWFqUkFFd1dGN1VRV0ViT1huNXlNeE1SRlBQLzAwdkwyOVViZHVYYnp5eWl0WXQyNmROTjh4TnpjWE1wbE1xbnFzVnF1eGRPbFNyRml4QXM4Ly8zeUpqekY5K25TWXpXWWtKU1VoT1RtNTBDVjdDa0puYkd3c1RDWlRvYS9sWnMyYW9WMjdkdkR5OGtKYVdocHUzcndwRFllOWZ2MDYyclZyQjhBYU9ndXJycng4K1hJQUtIYnBGM0p1REoxRVZEZ1J1SE82OE9WUWlsaDlVeUpJUzZZQWtBR05uL1dBZXdNR1RxcDRTcGY3QlVNc0RKMVVDaWFkZ0t5RWZKaDBGcGp6UlZqeUJXaTlsUER2Vkw2bFNBb1V6R2tyb0ZRcVlUYWJFUnNiaXhFalJpQXBLUWxidDI3Rm1ERmpJSmZMN1VKblJFUUVkRHFkd3pXOXZiMmo1ckVwQUFBZ0FFbEVRVlR4d1FjZndNWEZCWUlnNE5peFl4Z3dZQUFBNi9EYyt2WHJ3OTNkSFVsSlNRQWNlenJYcjE4UHM5a01OemMzcVJKcGdaczNieUluSjhkaE93QjA3ZHJWSVNTWHhlVXRtY2pQTmxkcW5UZ1JLUGgyRTZJSXlKVXk1TjQyUVhjbnE0UXpINDVDTFlQdlk2NXdyVmY2ajlBalI0NUVUazRPQU5pdHdWbmM3Zjc5KzVkNFhZMUdnMUdqUnVHbm4zNUNXRmlZdER6S3l5Ky9MQjB6WmNvVXFOVnFoNkpRQlhNaUMxUFlhL25Zc1dOd2QzZEh4NDRkc1huelp0U3RXMWVhUjFvUU9wOTg4a2xNbURBQkRSczJkTGhtejU0OXBkN01JMGVPUUsxVzQvSEhINGZSYU1UMTY5ZWxRa2lGOVhSbVpHUmcrL2J0Q0FrSndhRkRoK3oyRlZUdGpZMk50YXR5Q3dBZUhoN28xYXRYa2MrVHFoWkRKeEU1RUV3aUV2Wm5RNTlpTzM4VGtCVzUrdVk5TXBsMVNPMjlqeG95QmRENFdVKzQrVHR2WVlmUTBORHFia0t0VUYwL1I2WFdacTFPaGs0cWdtQVNrWEhGZ015ckJoZ3lMQTc3ZGNrbStEVFhRdTFSdmpuQkpwTUpLcFhqMzdtVEowOUNyOWVqWjgrZVNFdExRMHhNREhyMDZJRzJiZHZDWXJHMlE2bFUyczI5RTBYclg5am82R2pNbXpjUGt5ZFBSdS9ldlhIbzBDR2twNmRMNnh2R3g4ZEx2VU1GZ2ZYQkQrczZuUTVhcmJiUWlyY0ZQVzgvL3Zpanc3NTY5ZXFWTzNSbVhUY2lQOHZhUzFmcEE5NWxCZE00QU5FaUlpL1ZWUEk1RmZHd0NobGM2NVcrR3VwLy92TWY3TjI3Rjd0MjdjTG5uMytPYytmTzRkdHZ2OFczMzM2TG5UdDNJaTR1RHRPbVRVTjhmRHlXTEZtQ3I3LytHb21KaWRpNmRXdUoxMzc1NVpleFk4Y09MRjI2RkI5Ly9QSERQQzBBUmIrV0R4dzRnS2VmZmhvcWxRcEhqeDZGeFdLUlFxZkZZb0ZTcVlSU3FiUmJPMU1VUldSa1pHRDA2TkV3bVV4WXZudzVSRkhFNXMyYjBhTkhEMmcwR3NUSHg4TmtNdG05bHV2VnEyZjMyRHFkRG1xMUdrbEpTUTZ2MTRMZmx6MTc5bUQvL3YxMis0S0NnaGc2blFoREp4SFpNZWtFWFA4MUU4WmNtdy93b2doNU1kVnBBV3NnRlFWUktob2tVd0RCZi9PQ2k2OXovNW5KeWNuQmxTdFg3RDcwVWRsY3Zud1p1Ym01SlI5WUNXeERweVdmY3pySm5zVW80dTd2ZW1SY05rQXdGLy82VUxxV3Z3aVZYcTh2ZEI3YTNyMTcwYjU5ZS9qNStjSFgxeGRlWGw0NGV2U29YZWhVS0JRUVJSSG56NS9Idm4zN2NPREFBUURXSHB6dzhIQ0Vob2JDYURSaXlaSWw2TkdqQnhvMmJJaTB0RFNjUDM5ZTZnM1Q2NjBWeFI4Y2xqaGx5aFJNbVRLbDBEYlBtalVMMTY5ZngrTEZpOHY5dkF1ajlhcmE1VXFrOTV4N1gzcFdCWFVabDJRSkRBeUVsNWNYbEVvbGdvS0NjT2ZPSGNoa01nUUZCY0hMeXd0cXRScEJRVUZJU2txQ1hDNUhVRkJRc1d0WTJwTEw1ZWpWcXhmV3JsMkxwVXVYT256QllEUmFLL3NPSERqUWJudFFVSkREOGptaUtFbzlqYmJEZTIvZXZJay8vL3dUNzd6ekRnRHJjanJmZi84OWREb2QzTnpjWUxGWXBON1JyS3dzSER4NEVQdjI3Y1B2di84T21VeUdsaTFiNG9VWFhnQUE3Tml4QTRtSmlmam9vNDhBQUFjUEhrUkFRSURVQzZyWDZ4MWV4dzBiTnJTckRHMHJNVEVSYjczMUZqNzY2Q004ODh3enBmcVpVZlZ3N2srRFJGU2w4ck1zdUxZNzg0RVA3OVppUU1VRlRrQUdBWUkwaDdPbUJFNEFDQWtKWWVoOFNKY3ZYMGF6WnMycTViSHRlanJ6MmROSjl4a3l6RWpZbncyejN2NTFJVk1BZFJxbzRlS3JnbElyaDhwVkRxMjNFdktIK0hPVmtaRWhMVVZTSURzN0c0Y1BIOGE3Nzc0THdCb091blRwZ2hNblRtRE1tREhTaDNxbFVvbUZDeGRpeDQ0ZGtNdmxDQTBOUlh4OFBNYU9IU3YxYW43MTFWZElTMHZEdkhuekFGalg3VlFxbFhqaWlTY0FRUHJTcDJEZVhuWFNlQ25ST013THViZnlVWmtaMEp3bklDL05CRlBCLzE4RjBLaTdCeFRheWwyclY2R1dRZXRkOWhlTDJXeDJHTFlLM084bGZCZ0JBUUhJejg5SGh3NGRwUEJXWU8zYXRWQXFsUmd5WklqZDlzTFdyY3pPem9ZZ0NQRHk4cklMdlZ1M2JvVy92Nyswam16Mzd0MFJHUm1KdUxnNDlPelpFMmF6R1VxbEVzbkp5WGpqalRjZ0NBTDgvUHdRRkJRRVFSQXdaODRjQU5idyt0MTMzeUU4UEJ3aElTSEl5Y25Cdm4zNzdBSnhibTZ1VTd5T3FlSTUveWRDSXFvUytoUVRFdlpsTy9RR3lGQjhEeWNnZ3lqYUJFNDUwT1E1enhvUk9BRWdMQ3dNZS9ic0tWVkJCU3JjeVpNbjBiZHYzMnA1YklYR3BxZlR5SjVPc3NwS3lNZU53emwyMnpRZUN2aTFkNE5IbzRxYlh4NFVGQVFQRHc4a0pDUkl3MUZEUTBNUkVCQ0FMNy84RWthakVURXhNWWlPamtaT1RnNXljbkpnTnB1UmtwSUNzOWtNbVV3R3VWeU9ObTNhd04vZkgzMzc5b1ZTcWNUUW9VT2x4MWkzYmgyMmJObUM4ZVBIbzE2OWVraFBUMGRNVEF6NjkrOHZmVGd2Q0oyRkZXQ3BEdTRObEhCdlVQbnZBWUpSeExYZG1UQmtXaUNhUmVUY3lrZmdFNlVmOWxxVml1b05MMnA3YVJpTlJxaFVLbHk2ZEFsS3BSS1BQZllZNnRXcmg0MGJOK0tOTjk2QXU3czc5dXpaQTdWYWpUNTkrdURreVpPb1Y2K2V0TVJPQVE4UER6UnUzQmdKQ1FrQUlMMldPM2Z1akxObnoyTFRwazF3ZFhYRjJMRmpvZFBwcFBtcEQ0Wk9QejgvUFAzMDAramJ0eTg2ZHV5SXlNaEluRHAxQ2dDUW5wNk9xVk9ud3RQVEUyKzg4UVlBWVBYcTFUQWFqZEo4VHNENldpN3Z6NE9jVzgzNFZFaEVsU3JuaHJWQ2JXSFpzdmdodFlBSSs4RFpPTXdUcnZXY2R3N25nN3AwNllJalI0NWc0OGFOZG9VY3FIVFdyMThQRHc4UGRPclVxVm9lWDZHNTM2dGhZVThuQWNpNWFYUUluQUZkM2VIVHZPSXJtMFpHUmtLdjEyUCsvUG53OHZMQzZ0V3JwZUdzQnc4ZVJGQlFFQUlDQXFTaHRXcTFHbEZSVVlpTGk3T2JPMmY3cFUzQmtpa0FjUHo0Y1VSRlJXSElrQ0VZTkdnUUJFSEE3Tm16b1ZBbzdKWkF5YzdPaG91TGk3Ulc0aXYvbjcwN2oyK2lYUHNHL3B2SjByUnAwdzFLUzZIc3F5Q29vR3dLS0R4eTVDQW82Z0VSWGc0b0luamNEaTRjajl1akhoRlEzSEI5QkJRWGpvSUNncUlJZ2lDQ1FLSEkyZ0psS2RBV3VqZk5QdlAra1dhUzBEWHBscVMvNytlRE5wT1p5VjFvazdubXZ1N3JtakNoMHNKRW5seHJPaTlQdS9RMGMrYk1XaFcwYVNxaVZrRHlvQ2ljK041WlRLYndwQVZKMTBSQzFEYnNiS2MvY25OekVSMGRYV0Y3Zm41K3BkdHI0NEVISGtCMmRqYXNWaXRHamh3SmpVYUR4WXNYNDhTSkV4VUtCVW1TaEk4KytnaVhMbDNDL1BuenZYcTIzbnp6emJqNTVwdXhkT2xTQ0lLQUJRc1dZTzdjdVhqNTVaZVJucDZPaUlnSXRHL2ZIZ2tKQ1lpUGowZDBkRFIyN2RxRlBYdjJBSEN2QXhWRnNjcDFwYzg4OHd6S3lzcnd4aHR2SUNJaUFtbHBhVmk1Y2lYKzlyZS9JVDQrSG9Eelo5SmlzU2czVTlhdVhZdVBQdnFvMnI4RFYwcjF2SG56bEV5QXl4a01CbnorK2VlMStCdWxoc1NnazZpWnkwODM0OEp1OTNvOFY4R2cycFNBa0dWWldWQWppRURLME1BdUdsU1ZSeDU1QlBQbXpXUGc2YU92di80YUowK2V4Sk5QUHRsa1kxQnpwcE04bVBMdE9MdXRXSG1zRGhlUk1zeUE4TGlHdTl4WnUzWXRKRW5Dc0dIRHNHVEpFcWpWYXR4NTU1MTQvdm5uSzkwL05qWVdWMTExRmRhc1dWTnB3UlpQL2ZyMXcvMzMzNi8wTm56dnZmZXdiOTgrUFAzMDA0aU5qVlgyS3lvcThrcEpuREJoQW15MjZvdnFiTnEwQ2ZuNStianp6anVyM09meWZveUJTQmVyUmtTQ1JpbDhWM0RTalBqdWdUSGo2K25VcVZPVkZsdzdmZm8waGd3WlVtSDdWVmRkaFEwYk5sU2FrdXN5WmNvVVpHUmtvRU9IRHJqaGhodXdkZXRXL1BISEgvajN2LzlkWWJaUUZFWDg1ei8vd1dPUFBZWTVjK1pnNGNLRlhvRm5XVmtaMXE5ZmoySERodUhJa1NONC9QSEg4ZHBycjZGcjE2NVl1WEpsaGRmdTA2Y1BTa3BLWUxQWjRIQTRhdnhaL3Z2Zi93NkR3WURrNUdTY09YTUdMNzMwRWpwMjdJZ3BVNllvKzdodXVMaCtsbnYwNk9IMWZHVUtDd3Z4MVZkZllkaXdZZWpRb1VPbCs0U0ZOYS9lcllHS1FTZFJNNWF6MzRoTGg5d3RVV3JxditsSkxsL3JDY0RaaDNOb05DSmJCMS9BNmZMVVUwL2h6VGZmeEx4NTg5QzNiMTkwN3R5NXlkWXBCakpYdy9HOWUvZkNZREEwYWNBSkFLSkhwcVJrazhzcldRYmVMQWMxUE1rT25OM3E3aW1zMFl2b09DcldxNWRyZlR0eDRnU1dMMStPTVdQR1lNYU1HVENiemZqd3d3K2gwK21xbkVFY01XSUVBT0R3NGNNMTlzNTBwZHBLa29SMzMzMFhxMWV2eG9RSkV6QnMyREN2L1k0ZE80YTJiZHNxanozVEZhdHk3Tmd4Mk8zMmFvUE9ZQkhiU2FjRW5jWWNXOEFGblNVbEpUaDY5S2d5TysyYW5Tc3BLVUY2ZWpydXZmZmVDc2NJZ3FBRW5LNzJPcGNiT25Rb2hnNGRDZ0RJeXNyQzY2Ky9qa0dEQmluYkxqODJMaTRPOCtmUHg4TVBQNHpISDM4Y2I3enhodkp6OCthYmI4SmlzV0Q2OU9td1dDeDQrT0dIOGVTVFQrTDExMStId1dDbzhOcGR1blFCNE93ZEM2REduK1YrL2ZvQmNQN096SjA3RnlxVkNzODk5NXhYc0hyczJERUFVTWJVcFVzWDVYV3FjdWJNR1h6MTFWY1lNR0FBQ3drRk9BYWRSTTFVMW04bEtEcGxjVytRVVg2eFhydlpJc0dqQTF2YklZYWdEamhkSG43NFllemV2UnRidDI3RjZ0V3JFUmtaaWJTMHRLWWVWc0RvMjdjdlNrcEswTGx6WjR3YU5hckpVbW85Q1lJQVVTdEFLcC9sbEN5QUtqRDd3MU1EeTk1YnFoU1ZFVlJBdStHR0JnMDRqeDgvanJsejV5STVPUm5UcGswREFEejQ0SVBJemMzRk8rKzhnejU5K2locjU1WXRXd2E5WHErc3VVeE5UVVZhV2hvbVRweFk0K3VZVENZODk5eHoyTGR2SDhhUEg0L3AwNmZqNDQ4L2hrcWxnazZudzVFalI1Q1ptWW5aczJjMzJQY2E2UFN0M0o4L0pWbldKaHhKNVg3NjZTZm85WHEwYjk4ZWE5YXN3YjU5KzJBd0dMQjU4MlpFUmtZaU1URVI2ZW5wMkx0M3J6SXJkK0xFQ1J3N2RneFdxeFdiTm0yQ1dxMnVkc2J1anovK1FFUkVCT2JNbVlNTkd6WWdMeThQRG9jRGh3OGZ4azAzM2FUc2w1Q1FnRmRmZlJYLy9lOS9rWkNRQUVtU2xKWXVqei8rT0ZxMWFnVUFlT0dGRi9Ea2swOWk4ZUxGbUR0M0xnQm5tNTZEQnc4aUtpb0tZV0ZoeU0vUHg5cTFhNkhYNjVXV0o5WFp0bTBiWG4zMVZVUkdSbUwrL1BtNGRPa1MxcXhaQTRQQkFLdlZpdlhyMTZORml4Ym8yclZyWGY2NktVQXg2Q1JxaHJKVGpWNEJwMXlMbGlodTNvRnA2MnNqWVVpcHY4SWNUYTEvLy83bzM3OS9VdytEZktEV0NyQ1dCNTEycXdTVnp2L1dGeFNjU3JPdEtEaHVWaDZuRERVZ0xMcmhMbkZrV2NiQ2hRc1JFUkdCbDE5K1dRa21SVkhFMDA4L2pVT0hEbmtWYTltelp3OHlNaktVV2Flb3FDaU1IajBha3laTnF2RzFkRG9kWW1OajhkaGpqeWx0SjQ0Y09hTGNFSXVLaXNMNDhlT3JYWnNaNmpSNkVScTlDSnZSK2ZkckxyRDdWV0cyb2JodUdFUkVSQ2k5TjZkT25ZcU5HemZpdHR0dXc5R2pSL0hTU3k5QkZFWGxaeUk5UFIyTEZpMEM0UHk1bWpCaGdySm10ekszMzM0N2JyNzVadWoxZW1SbVp1S2JiNzZCSUFobzI3YXRrcDd0a3BLU2dzY2ZmeHdBc0dQSERxeGJ0dzdUcDAvM0txaDM1WlZYNHVXWFgwYTNidDJVYldhekdWOSsrU1hzZHJ2enVrRVUwYTVkT3p6d3dBTzFXcGZhc21WTDlPelpFMDg5OVJUaTR1S1FscGFtdEhnUlJSR2RPblhDUXc4OUJLMDJkSzRweUUyUUc2dXBFUkVGaEF1N1M1R2Y3cjQ0YzY3aDlFOUNud2kwN01VcWM5UzBUdjVZQ05NbFovdUpEdjhUWElXc3FPNGt1NHlNdFFXd201d0JSM3ozY0NSZTAvQXRGM0p5Y3FEVmFyM1dWdFpFbHVWNmFaRUJPTk1tYTdPV3JyazRzN1ZZbWVWTUhoaUZtSTZCczQ3UFpESkJGTVVLTTVVbEpTVlFxOVVJRHc5WGJraTRBa3RabG1HejJTQkpFalFhVGJWck8rdnF5SkVqNk5HamgwL0hPQndPcGZweVhjaXlyTFNUcWV1NUtMQUZ6bTBnSW1wdzUzZVZlczBHd0tmMWIwTDVtaytuMkM0NkJwd1VFTHlLQ1ZsNEg3VzV1WFRZcEFTY3FqQUJMYTlzblBWOHJqUkVYd2lDVUM4QkorQU1UbmlSN3FhTFZTdEJwem5mRGdSUTBGbFZLeHZQWHBtWC8xc0tndEJvTTM2K0Jwd0E2aTBJRmdTQk4wNmFDYjViRVRVVDUzYVVYQlp3d2xseXRsWUVRSmFVZ0RPNlhSaGFYeHRaenlNazhvOW4yeFE3MjZZMEs1SmRSdDR4ZHpHMGhONFJVR2w0YWRNY2VhN3JOQlhZbTNBa1JGUVp6blFTTlFOWjIwdFFkTnBqRFNkOEtSb2tBQjZ0VWFLU3RXZ3pPRENiYjFQenBOSnlwck81S2poaFZvcElxY0lFeEhSbUZhbm1TaHZwbm5rek0rZ2tDamk4SFVnVTRzNzhXbnhad09sS2thM2R4YmtzUzhxaXovQVdhclM5M3VEL0lsQ2lCdUE1MCttd2NxYXpPY2s3NHA3bGJORXpBcUtLYjA3TmxVYnZ2cVNWYkxKeU00S0lBZ09EVHFJUUpVdkE2VitLVVhMV3MzeTg3TlhxcEJablVkWjhhaU5GdEI4ZURZR0ZRU25BZU0xMDhrS3oyVEJkc2l2VlNrV05nTGl1bk9WczdpSVNtR0pMRktnWWRCS0ZJdGxaeWEvMHZQOEJwK3hSMTFhbEZkQitSQXhFTFdjUktQQjR6WFJ5VFdlelVYRFN2VVk5dHBNT29wcnZUODJkeXVNenluVkRnb2dDQTROT29oQjA5cmVTU2dOT1grYUFYQUdxSUFMdFIwUjdwUzRSQlJLdTZXeCtaRW4yNmpVYzNTNXdLcFZTMC9Ic3pXa3RkVFRoU0lqb2NyeUtKQW94NTNlVm90aGpEU2NBbndMT3l6djNwZ3lORHFnbTIwU1hVN042YmJOVGV0NEd5ZVo4czlMb1JZUzM0SHNVc1pnUVVTQmowRWtVUW5MMkc3M2Jvc0NaSUZ2N3VSOEJubTA3RTYvV0k3STErMmRSWUZQclBHWTZ6WnpwYkE1S0w3Z3pPVGpMU1M2ZUdUazJJMmM2aVFJSmcwNmlFSkYvekl4TGg5eVZIQ0hMUGdhYzVaVnF5OFYwREVOOGo4WnBzazVVRjZMblRLZVpNNTNOUWVrRm0vSzFQbEhiaENPaFFPTFpxOU5jd0tDVEtKQXc2Q1FLQVlXWkZsellVK3JlVU41WDA1Y1pUbmZ2VG1jRndPUUI3TVZKd1VGVUNSQTE3c0NUclJKQ205MHN3VnJpRENnRUVZaElZR290dVhtK0Y3Q1lFRkhnWU5CSkZPU0tUbHR3YmtlSjhsZ3VEemhyVFJBZ3k3SlMxMVlicFVLN1llekZTY0ZGemRuT1pxUDB2SHVXTTZLbGhyMDV5UXVMQ1JFRkpnYWRSRUdzOUx3VldiKzVBMDdJN3I2YXRTWkpTb3dxYWdXMHZ5bmE2MDR4VVRCUWVhenJ0TE9DYlVncnpYYXY1NHhNNHBwejhoYnVFWFFhYzJ6VjdFbEVqWWxCSjFHUUtzdTE0Y3pXWW1YUnBnelptV3ZtSzFmRUtRRHRoN00xQ2dVbjcySkNuT2tNWldVWHVaNlRxcWFKZEw4WE1OV2VLSER3NnBJb0NKa0xIVGo5U3hGY2RYOWtXWVlvaVBDdGJKRDNiR2FiUVZGc08wQkJTeDN1TWRQSm9ETmtTWFladHRMeWYxOEIwTVdwcWorQW1oM1A5Rm9UMjZZUUJRd0duVVJCeGw0bTRkU21Ra2psbjZYT0paeWljeTJuTHp3cTFjWjNEMGQwZTdZZG9PRGxPZE5wTXpIb0RGWG1mSGNRb1l0Vis3NmNnRUllZTNVU0JTWUduVVJCUkxMSnlOeFU1TzVGS012bDJiRytCWnlleFliMHJUUkl2RVpmdndNbGFtU2M2V3dlVEpjRm5VU1gwK2hGcFM2QlpKTlp3WllvUUREb0pBb1dNbkI2U3pHc3hRN1hROS9YY0FvQ0lMdGJvNmpEUmJTOXdWQy80eVJxQWhyUG9KTXpuU0hMYytZcVBKYXB0VlE1enhzU25yUGpSTlIwR0hRU0JZbHpPMHRRbHVzdW9DRkFnTzh6bkpLeWxGTVFnWGJEREZCcG1aNUd3Yzh6dlpaQloramlUQ2ZWaHI2VnU2b3hLOWdTQlFZR25VUkI0T0tmWlNnOGFWRWVPNWR2K2w2VlQvQW9IcFE4TUFxNk9GNjBVV2p3VEsvbG1zN1FKRXN5TElYdXZvdDgvNktxaExPWUVGSEFZZEJKRk9DS1RsdVFlNkRNYTV2UHRUTXVteFNONlJqR3drRVVVdFRoN2w4S3Uwbnl2YkFXQlR6UGdGT2pGeUdxbWFWQmxmT2M2ZlRNRUNLaXBzT2dreWlBbGVYYWtQVmJpZkxZNyt0b0dVcGFyUzVXamRiWFJkVjViRVNCUkJBRmQ2cTRESGV4TFFvWmxpTE9jbEx0aUZyQnErYzBxOWdTTlQwR25VUUJ5bExzd09rdHhWNHpsUDUwQi9BTVZGVmFBZTJHRzN5dVAwUVVERFFSSGltMlpVeXhEVFhXVW5mUUdXWmcwRW5WNDdwT29zRENTMCtpQU9Td3lqaTFxUWlTelJVeHluNzNvMU1PRTRDVW9RYXZ0VzlFb1VTamQxY3paZEFaZWl3bDdxQlRHOFgzTWFxZXZwVlcrYnI0ckxVSlIwSkVBSU5Pb29BalM4Q1pMVVd3dXk2YVpXZHViRjNYcUNWZXJVZEVncWJtSFltQ2xOcGpwdE5lNXFobVR3cEdWcytnTTVMdFVxaDZoamJ1b0pQck9vbWFIb05Pb2dCemJtY0p5aTU2ckQveEl4ZFdnT0NWVjJ0b3EwVjg5L0Q2R0I1UndHSjZiV2p6Q2pxakdIUlM5VVN0QUYyTSsrZWtoTE9kUkUyS1FTZFJBTWsvWmtaUnByczFDdnhvalNJQXpsblI4cnhhclVHRk5vTU45VFpHb2tDbGlmQklyelV5NkF3bGtrT0d3MUwrWGloNDMyQWdxb3BYaW0yV3BabzlpYWloOFYyYktFQ1VYYlRqd3Q1UzViRXpjUFQ5UEJMY3g0bHFvTjN3YUFpY0ZLQm13TE5hcGRYSTlOcFFZaTNtTENmNUxxYVR1elZZOFZrckpDdXJXaE0xRlFhZFJBSEFWaXJoOUpZaVpWSlRsZ0hSMzhKQkhwRnFteUVHYUNQNWEwN05nK2M2UDFzcGc4NVFZaTF4ejF4elBTZlZsaTVXcmFUWVNqWVp4VmxNc1NWcUtyd2FKV3Bpa2wzR3FjMUZ5aDFZR1RKRXdkZWsybkllQjhWMUMwZFVzcmJxZllsQ2pEcENVR2I1N1dZWnNzUlpqVkJoWmVWYThsTk1KNTN5ZGQ3UnNpWWNDVkh6eG5kdW9pWjI5dGRpandzcUdTSUVQd0xPOHNKQjVSZmN1bGcxa3E3UjE5OGdpWUtBSUFqZXhZUkt1YTR6VkxCeUxma3J0cU03NkRRWE9GaFFpS2lKTU9na2FrSTUrNDBvdmVBdTVTNzRGWEFDTWlTbGNKQktLNkRkY0lOZjYwR0pncDFuUUdKbDBCa3lQTmZvZXZaakphcUpxQlVRMDlHOXR2UEMzbEt1N1NScUFndzZpWnBJOFJrTExoMHllVzN6OTJQUWN4MW55bEFEMU9IODFhYm15YlBJakpYck9rT0czZVMrZ2NES3RlU3JwR3NpSVdxY241TTJvNFRjQTAyWFpsdGNYSXdEQnc1VXUwOWFXaHBTVTFOcmRiNk5HemZpeXkrL3JMS1g5OEdEQjdGMDZWTGs1ZVg1UE5iNmtKT1RBMG1xL2diZ3hZc1hHMmswMUpUNHprM1VCQ3pGRG1UOVZxSThsdjBPTjcyMTdCMkJpQVJOdlp5TEtCaDVCcDJXWW5zMWUxSXdzWGtHbmJ5cFJqNFN0WUpYcitxOFl5WVljMnpWSE5GdzFxeFpnMy8rODUvSXpNeXNjcC9QUC84Y1M1Y3VyZkZjSjA2Y3dNS0ZDeUZKRW9SS2lnOUtrb1JGaXhZaE5UVVY4Zkh4ZFJxM1A0cUxpekZ6NWt6TW16Y1BEa2ZsTndGLytPRUhUSjQ4R1JzM2JtemswVkZqVXpmMUFJaWFHOGt1NDh3dlJaRExyNkZrZU05VTFwNEF5TzYwMm9pV2FpUmNHVkZ2NHlRS1JtRUdqNkN6aURPZG9VQ1daSzkwU0ZVNDF3NlE3MXAwRDBmSldRdk1oYzczaGV5OXBlZ3dJZ2FpdHZGK25pd1dDOWF1WFlzaFE0YWdRNGNPZFRxWExNdDQ4ODAzSVVrU05tL2VqRjkvL2RYcitZRURCNkpWcTFZNGMrWU00dUxpY1AvOTkxYzR4KzIzMzQ2b3FDajgvdnZ2ZFJxTHl6Ly8rVSt2eHdhREFmL3YvLzAvTEY2OEdBRHcxRk5QUVJUZE40M09ueitQZDk5OUYrM2F0Y1Bnd1lQclpRd1V1QmgwRWpXeXM5dEtQTmFheVJBZ3dwL0VXaG51TzVzcXJZQzJOMFRYM3lDSmdwUm4wT25aMjVHQ2w2M00vZjZvRGhjcm5kRWhxb21vRlpBOEtBb252aThFNEN3cWxQbHpZYU1HbnV2V3JVTnhjVEgrL3ZlL0s5c3FtL0UwbTgyd1dDeVZQdGUyYlZ1bzFXcDgvUEhIT0hueUpPYk9uWXZmZi84ZFJVVkZ1UDMyMjVYOWJEWWJGaTVjaUJ0dXVBRWpSNDdFc21YTDBMVnJWd3dhTkVqWkp5VWxCVnUyYk1HV0xWdXFITFBaYklZZ0NBZ0xDNnR5SHhkWDBGbFNVb0tNakF6bE5mcjI3WXM5ZS9aZysvYnRpSXlNVlBaZnRtd1o3SFk3eG84Zmo2Tkhqd0lBWW1KaTBMRmp4eHBmaTRLUElGZVZCRTVFOVM3dmlBblpxVWJsc1FELzEzRjZhajhpR3ZwV1RLc2xraVVaaDFma0tiOVlQZjRXRDFITklDV1lsVjIwSWZPbklnQkFlTHdhSFVmRk5QR0lLSmdWbnJUZzNPL3U1UzBhdllpVW9RYm9ZaHQySHNaa01tSEtsQ2tZTkdnUUhuMzBVVmdzRnFqVmFvd2FOY3FuOHl4ZnZody8vL3d6UHZua0V6enh4Qk1ZT1hJa05tN2NpUG56NStPbGwxN0NkZGRkQndCNDdMSEhrSm1aaWFWTGx5SW1KZ1pMbGl6QnlwVXJNWC8rZlBUcTFhdldyM2Z6elRlalY2OWVlTzIxMTJwOVRHcHFLcDU4OGttZnZpK1hRWU1HNFlVWFh2RHJXQXBzbk9ra2FpU21TM1prN3pONmJhdVBnTE5GejNBR25FVGxCRkdBTmtxbHpISmFDaDBJYjhHUHVtQm1MM092NTJTUk5Lb3JWeVZiVitCcE0wckkzRmlFRGlPakd6VHcvT0tMTDJDeFdEQjE2bFFBd1BQUFB3OUprdkRPTys5VW1MMS82NjIzWUxGWThQampqMWM0ajA2bnc1bzFhekJwMGlSY2Q5MTFPSGZ1SEhyMjdJbCsvZm9oUHo4ZjU4NmRBd0NNSFRzV09UazVNQnFOTUJxTnVQbm1tM0g0OEdFVUZ4ZkRack5CbzJuNDY0YlhYMys5UWhyeHNtWEw4T09QUCtMTEw3K3NzUCsvLy8zdkJoOFROUjErRWhNMUFvZFp4dWt0UlI1UnBuTWxwKzhFQUpKeWJIaThHcTM2c2g4bmtTZGRqRm9KT3MwRmRnYWRRYzdHeXJWVXoySTZoc0djYjBmZU1XY0ZlY2ttNDhUM2hZaHFvMFY4OS9xL2tYdnk1RW1zWExrUzA2Wk5RMnhzTEhidDJvVTllL2JnM252dlJiZHUzU3JzSHhFUkFVRVEwTFZyMTByUHQzanhZaVFrSk9DRER6N0FOOTk4QTczZWVSMXc3Tml4Q3Z1dVdMRkMrVnFTSkR6MzNITjQvLzMzMGFsVEo1KytCNVBKaFBEdzhKcDM5QkFSRWVHVlRndEFDWFl2M3c0QUtoWGJJWVV5ZmhJVE5UUVpPTDIxQ0E2THJHend2eCtuckJRZEVqVUNVbTVnUDA2aXkrbGlWU2crNC96YVhNZ0t0c0hPVnNhZ2srcGZZajg5ZEhGcVhOaFRDc25tL0VRdXliS2lKTXNLWGF3SzhkMGp2UHA3MXNWMzMzMEh1OTJPVFpzMlllUEdqY2pOelVXSERoMXd4eDEzK0hXK2hJUUU1ZXV1WGJ2aWpUZmVxTlZ4WjgrZXhYMzMzZWZ6NjVuTlpzeWFOUXNwS1NsNDRJRUhrSmlZV0t2akhucm9JYS9DUVlCenJhbkQ0Y0NZTVdNcTdHK3hXREJ3NEVDZngwZkJnVUVuVVFQTDJXK0U2Wkx6d2xlV0FVRVVxK3luVlJQUCtMTHRFQVBVdkFBanFrQVg0LzVvYzFXcXBPRGwyYU5USGM2WkVLby9NUjNEb0l0VjRjSWVJOHB5M1MxVXpBVU9uUHU5UkVuQmRjMTg2bHRwb05HcllHaWo5YW40MEUwMzNZU29xQ2hFUlVWaCsvYnRNQnFOZU9TUlI2QlNxZkRUVHovaDdiZmY5dHJmYXJWQ2x1VUtnZG0wYWROdzIyMjNlVzA3ZXZSb3BRRmNaZnk5OW5BNEhMamlpaXZ3NDQ4L1l2ZnUzWmd3WVFJbVRKZ0FyVlpiN1hHVEowOUdxMWF0dkxadDJyUUpxYW1wZU95eHh5cnMvOWxubi9rMVBnb09ERHFKR2xESk9Tc3VIVGE1Tndod1JwNTFGTmRWaDhqV1hNZEpWQm5QZEZwVG5nMnlMTFBpYVJDek03MldHcEF1Vm8wT0k2Tmh6TEVoZTA5cHBUZXFYRDA5WGY4M2R3dEhZci9hTDIzcDFhc1hldlhxaGJObnoyTHAwcVVZTjI0Y2V2YnNDUURvMXEwYnBrK2ZYcXZ6OU83ZHU4SzI3dDI3VndoYXEzTG16SmxhdjVZbnZWNlBPWFBtNEM5LytRdmVlT01OTEYrK0hCczNic1RERHorTWZ2MzZWWGxjLy83OUs2VHhwcWVuSXkwdERjT0hENit3LzdwMTYzd2VHd1VQQnAxRURjUm1sSkMxdmRoamkreFhQMDVCRUNETDduV2NZZEVxSkY1VGNTMEVFVG1wZGVWZ0lzNEFBQ0FBU1VSQlZDTFVFU0xzWlJKa0IyQXRraEFXd3hteVlHVXpzWkFRTlR4OUt3MDZqWTZGdWNDT3doTVdHSE9zVldaS09HeFNwZHVySTBrU0ZpeFlnSVNFQksvQXIxMjdkbWpYcnAzZjQwNVBUOGU0Y2VOcVBZYTZ1T0tLSy9EZWUrOWh4WW9WK095enp6QjM3bHpjZE5OTm1EVnJGZ3dHUTRYOWp4MDdodExTVXE5dEZ5OWVoTVBoUUZwYVdvWDlTMHRMSzEzclNhR0JRU2RSQTVBbDRQU1dJa2l1NVdSMVNLdVZKUWtvbjZVUlJDQmxxQUVDcjd1SXFoVVJyMFp4bVJXQXMrVUdnODdnWldmUVNZMUlGNnRHWWo4MUFPZE1wakhIQnB0UmdyWFVHWUNxdEFJTWJYMWY2L25wcDUvaTZOR2plT09OTnlBSUFrNmNPSUhjM0Z3TUhEZ1E2ZW5wdFRwSDU4NmRLNnlSN055NU14WXVYRmlyNDdPeXNqQnIxaXlmeCs1SnJWYmpubnZ1d2FCQmcvRHFxNjlpMDZaTk1Kdk5lUDc1NXl2c3UyalJvaXJQTTJmT25FcTMxM2E5S0FVZkJwMUVEZURjN3lXd2xOOGhkYVgyK2JlV1F2QmF5Sm5ZTHhMYUtGNDhFOVVrdklVR3hXZmRRV2RzRjEwVGo0ajhJZGxscGNnTEJPY0ZQMUZqcW85S3R1bnA2Zmo4ODg4UkZoYUdsMTkrR2JtNXVRQ2NSWUFHRGh5STJiTm4xK284MzM3N2JZV1pRTFBaakNOSGp0VHErSXNYTC9vMjhHcDA3TmdSNzd6ekRwWXZYNDViYjczVjZ6bFJGS0hSYURCdjNyd0tzN2lmZlBJSk5tN2NXT242elJkZmZCRnFOVU9UVU1WL1dhSjZWbmpTZ3FKVEZ1V3hJSWp3cHlPbmMvbW5yQVNka2EyMWlPT0ZNMUd0ZUY0b2xweTNOdUZJcUM2NG5wTkNRVXhNREZKU1VwQ1Nrb0syYmRzcWY5cTBhYVBzYzhjZGQyRHMyTEdWSHI5eDQwWjgrdW1uRmJhM2F0VUtFUkVSK0wvLyt6OWtaR1FBQUxwMDZWSmh2K3pzYkpTVWxDQStQaDdkdTNlSFRsYy8xeElhalFiVHBrMnJzTDF2Mzc3NC92dnZLejBtTE13NVN4d2RIVjNodWRyTzJGSndZdEJKVkk5c1Jnbm4veWh4YjVBQkNINEduSzR2QUtoMUF0b09qcXFIRVJJMUQ3bzRGVVNOQU1rbXcyR1JZUzUwUU1jVTI2REQxRm9LQlFrSkNmajQ0NCtyM1NjeU1yTEsxTktvcU1vLy84ZU5HNmVzNTV3NmRTb0dEQmlBbVROblZ0anY0TUdEZVBUUlIvSHl5eS83M0ovVEYyZk9uS2x4MXJhNmxpbWVSbzhlWGVuM1FzR0xRU2RSZlpHQk0xdUxJSmZYSGFoTHhVeFpobGRhYmRzYkRENlZaeWRxN2dSQlFHUnJMWXBQTzdNT1NzOWJvWXZ4cmJFNU5UMmJrVUVuaFJhYnpZYmp4NC9qNk5Hak9IcjBLQjU4OEVHZmpqZWJ6Ymp6empzcjNiNTY5V3FzWDcrK3duT3VBa0tYOTgzczM3OC9ubjMyV1IrL2c2ckZ4c1ppeG93WjFlNnpiZHMySER4NHNNYjlPblRvVUcvam9zREFvSk9vbm1Udk04SmM0RnJINlg5YXJjYzhKd0NneFJYaGlHako5aWhFdm9wSzByaUR6Z3RXdE9qSm9EUFlXSTN1NnFFYUJwMFVwUGJzMllOZHUzYmg2TkdqT0g3OE9PeDJPMFJSUkpjdVhhRFIrUGI1cnRWcThjb3JyM2h0Ky9ubm43RisvWHJNblRzWDhmSHhGWTdKek16RVcyKzloWWNlZWdqSnljbks5cXBtVVAwVkZSVlY0d3ptK2ZQbmNlVElrVnIzRnFYUXdhQ1RxQjRZczIzSU8rTHV4eW1LL2paaEZpQkRkaFdyaFM1V2hWWjlhdDhMaklqY0lwUGRqY3VOT1RZNGJCSlVHZ1l1d2NSenBsT2paM28wQmFlOWUvZGl3NFlONk5HakIrNisrMjcwNnRVTFBYcjA4RnBidVd6Wk1peGJ0cXpHYzRtaWlGNjllc0ZrTXVIbzBhUFlzR0VETm0vZWpDbFRwbURvMEtIVkh0dTVjK2NHVGE4bHFnNkRUcUk2Y2xoa25QWG94eWtyLy9HSHJHVFZDaUxROW9abytOSGFrNGpnN05jWkZxMkNwY2dCeUVEeEdTdGlPN0VZVnpDeGVjNTBzcEFRQmFuSmt5ZmozbnZ2aFVwVjlZMlRZY09HNGZycnI2LzB1ZDI3ZDJQRGhnMWUyK2JQbjQ5ZHUzYWhiOSsrV0xCZ0FmcjI3VnV2WXlhcWI0THMzM1FNRVpVN3Rha0l4bXlieHhidjlGaC90YjQya20wZWlPb285MEFaTHY1WkJzQlowYmI5aUlvVkV5bHdIZit1QUpaaVorRFpZV1EwSWhLNDFJQUlBQ3dXQ3dSQmdGYXJyWGxub2dEQTI0WkVkWERwc0tsK0FrN0IrNmpJSkEwRFRxSjZFTlBCM2NUZG1HUHpxb1pLZ2M5YTZqblR5ZlJhSXBld3NEQUduQlJVR0hRUytjbGNZRWZPZnFON1F4M3lhajNhY1VJVkpxRE5ZRU5kaDBkRUFMUlJLcTlDWEVXbkxkWHNUWUhFWnBRZ2U5d2pVRWR3clFFUlViQmkwRW5rQjlrQm5ObGFyTVNZbDdjNDhaWG5vVzBHRzZBSzQ4VVZVWDJKNmVTZTdjeFBOL2xaNUlzYW15dXRGZ0EwZWhHQ3lQZEZJcUpneGFDVHlBL25maTl4VjFXVVpmaDdMWFQ1WWJGZGRJaE00cG9sb3Zwa1NBbURVUDVwWnkyUlVITFdWdjBCRkJDc3hYYmxhMjBVVTJ1SmlJSVpnMDRpSHhXZXRIaW42SW1DMzkwNEpZOFpGMDJraUtSckl1czhQaUx5cHRJSVhtdWtjdzhZcTltYkFvWG5US2Mya2tFbkVWRXdZOUJKNUFOYm1ZVHpmNVM0Tjhqd3UxQ3RKQU9DcXlHbkFLUmNiNERBNnlxaUJ0SGlpZ2psOTh0UzVFRHArY0NaN1N3b0tQQXA1YmVzckF3dnZQQUNEaDQ4NkxYOTlPblRlUFhWVjVHYm0xdmZRMndTNWtKMzBCbG00SnNqRVZFd1k5Qko1SU96MjRvaEs5ZEJNb1E2cE5WNkhwclFPd0s2T0xiTkpXb29tbkFSY1YzQ2xjZlplMHNoU3cyL3RyT3dzQkQ1K2ZrVi9wak5aZ0NBSkVtWU9YTW1Ybm5sbFZxZjAyYXpZZnYyN2JoNDhhTFg5czJiTjJQcjFxM1E2L1gxK2owMEZWT2UrOFpBV0RUZkg0bUlnaG5meFlscTZkSmhFMHlYbkd1TVpGbUdLSXArRmlRUklNc1NYQkdyTGs2TmxyMGk2bkdrUkZTWkZsZUVJei9EQk5uaFROMjgrS2NKQ1gwYTluZHY4dVRKU29EcGFlclVxWmcwYVJJT0hEaUEvUHg4REJreXBNWnpmZnZ0dHdnTEM4UGd3WU1yUENmTE1qWnYzb3pycnJzdUpJSk9hN0hENHdZZkVCYk5tVTRpb21ER29KT29GcXpGRHVTbXVkZUJDWUQvRlRCbFdRazRCUkZvZTcyaFRwVnZpYWgyMURvUnJmcnFrYjNYK2J0ODhWQVpvdHBxRWQ3QVdRWi8vZXRmY2QxMTF5bVBYM3Z0TmVYckxWdTJRS1ZTSVNJaUFtbHBhWlVlMzcxN2Q0U0ZoV0hIamgySWo0K3ZOT2pjdjM4L3NyT3pNWGp3WU96ZXZidktzYlJ1M1JySnljbDErRzRhaC9HaWU1WlRWQXZRNkptWVJVUVV6QmgwRXRWRUJzNXNLL2JvRitjT0d2M2ljV2lycS9YUVJ2SmlpcWl4eEhYVG9laTB4Wm0xSUR0YkgzWDZTd3pVdW9iN1BXelhyaDM2OSs4UG04MEduVTZuTkhRM0dvM1l1blVySEE0SDVzNmRXK1h4eTVZdFEzSnlNckt6czlHclY2OUs5L251dSs4QUFLdFdyY0txVmF1cVBOZTBhZE13Y2VMRU9udzNqY040d1IxMHNxSTNFVkh3NDlVdVVRMXkwb3l3bEJlMGtBRUlRaDErYlR3bVIvV3ROSWp2Rmw3MXZrUlU3d1JCUUp2QlVVcFJJWHVaaEZNL0Y4RmhsYW8vc0k2Ky8vNTczSG5ublY3YlZxeFlBYVBSaUVXTEZtSFpzbVVWL3N5ZVBSc0FvRktwWURhYmtaT1RneFVyVnVDZWUrNEJBQ3hZc0FCanhvekJ6ei8vak45Kyt3M2p4bzNEbTIrK0NjQ1p2cnQ0OFdKRVJrWml6Smd4V0xSb0VRQWdQRHc0M25OS3psdVZyeU9UdFUwNEVpSWlxZzhNT29tcVljNjM0OUloay9LNExtbTFzdXNFQUFRVjBHWndWSjNIUjBTKzAwYXFrRExVb1BUdXRCUTVjSEpEb1ZlTGpvYVdsNWVIYjcvOUZrT0dERUZLU2dxT0hUdUc2T2hvSkNjbkszK2lvNk1CQUtJbzR1alJvNUJsR2YvNHh6L3cwRU1QQVFER2poMkxwNTU2Q3R1M2I0ZFdxOFhreVpNUkZlVjhYK25Ycng4NmRlb0VvOUdJSGoxNklDVWxCUUFRRVJINDY4ZU4yVFpJTnZmN2JCU0RUaUtpb01lZ2s2Z0tzc09aVmxzZkxxOVcyN3AvSk5UaC9QVWphaXFSU1ZxMEhXSlFIbHRMSkp6NHZnQkZtWlpxanFvL1o4NmNRVVJFQkNaUG5veGR1M2JobFZkZVFYR3g5L3VOSkRsblgxVXFGVkpUVXhFZEhZMWJicmtGMTE1N0xRQ2dhOWV1U0U1T3h1Ky8vNDdiYnJzTkJvTUJHUmtaVUtsVWFOKytQUzVldkFoWmxwR1VsQVNUeVhuekxCaUN6a3RIM0RmNklsdHJHelQxbVlpSUdnZmZ5WW1xY0dGdktXeWx6b3MrNXoxMy85WnhDb0lBejhTOXlDUU5ZanJwcXR5ZmlCcEhWRnN0Mmd4eVp4eklEaUJyUndtT2ZadVBpMytXS1duMURlR3FxNjdDRjE5OGdRNGRPdUNQUC81QTE2NWQwYnAxYTY5OVBJUE9IVHQyNE9xcnI2NXdIcFZLaFFFREJpanJOQThjT0lBdVhib2dMQ3dNcDA2ZEFnQzBiOTllQ1RvRFBiMjIrS3dWcFI2cHRRbFhCbjZRVEVSRU5XTWhJYUpLbEY2d29TREQzZVpBaEFBWi9xWFZTcklFb1R4Z0ZiVUMyZ3cyMUhBRUVUV1c2QTVoMEVTS09QZDdLYXdsemlEVFhpWWg5MEFaY2crVUFYQzJOZEluYUpCNFRkMWFrYWhVM20wLzFHbzE3SFk3ZHUvZWpVbVRKdUhzMmJOWXYzNDlac3lZQVZFVXZZTE91WFBud21nMFZqaG5iR3dzNXN5WmcvRHdjRWlTaE45Ly94MS8vZXRmQVFEcDZlbG8xYW9WSWlNamNmYnNXUUQrejNRV1pKaVErMmNaSkx0Zmg5ZWFaSFgyUDViaG5PVU1qK2RsQ2hGUktPQk1KOUZsSEZZWldiOTVwTG5KOER2Z2hBd2w0QVNBTmdPam9BcGpmeFNpUUJMUlVvTXV0OGFpMVZWNnFDTXFmaXlhOCszSU8ycUN0UTVyUG0wMkd6U2FpbFZZOSs3ZGk3S3lNZ3dkT2hTbHBhVll0V29WRGg4K0RBQndPSnl2cDFhcjBhbFRKMXg1NVpVQTNPdktWNnhZZ2J2dXVnczdkKzRFQUd6YnRnMzUrZmtZUG53NEFHRGZ2bjNvM2JzM0FDZ0JxNzlCNThXREp0aE5NaVJidy81QmVjQ3AwZ3BJdmk3U3I3RVNFVkhnNFMxRW9zdWMyMUVDaDhWNVVlZXNWdXZmZVFRSWtBVjNzQnJkTGd4UmJWZ1FneWhRdGVnWmpoWTl3MUY4MW9xQzR5YVk4KzJ3bTUyL3c1b0lFUnE5cW9ZelZLMnNyS3pTZ0cvejVzM28yN2N2RWhJUzBLSkZDOFRFeEdESGpoM28xYXVYRW5TcVZDcklzb3hEaHc3aGwxOSt3ZGF0V3dFQWhZV0ZHRGR1SFByMDZRT3IxWXFsUzVkaXlKQWhhTk9tRGZMeThuRG8wQ0dNSGoxYWVYM0EvL1RhaUpaYUZKMDIxN3hqUFhGWVpaU2N0eUsyTTVjaUVCR0ZBZ2FkUkI2S1QxdFFjczY1bmtoR0hkTnE0VTZyVllVSmFNMjc5a1JCd2RCV0MwTmI1dzBpeVE1WWl1eDFUdk1zS0NoQVRFeU0xN2JpNG1KczM3NGRqenp5Q0FCbmxkcisvZnRqMTY1ZG1ERmpCdXgyWnk2cldxM0c2NisvamcwYk5rQVVSZlRwMHdmNzl1M0R6Smt6bFZuTk45OThFM2w1ZVZpd1lBRUFaOTlPdFZxTmdRTUhBZ0JLUzBzQkFIcTlmeW5DYllaRUlyYXJEdWI4QnN5dmxZR2lzeGFZTGpwN2RHYW5HaEhkTGd5aWh0a2hSRVRCamtFblVUbUhWY2I1UDBxVnh3THFtRmJyTVVYYVpsQVVMNXlJZ3BDb1JwMEN6cFNVRkJnTUJwdytmVm9wRk5TblR4OGtKU1hobFZkZWdkVnF4YXBWcTdCaXhRcVVsSlNncEtRRWRyc2R1Ym01c052dEVBUUJvaWppaWl1dVFHSmlJa2FOR2dXMVdvMDc3cmhEZVkydnYvNGE2OWF0dzRNUFBvaVdMVnNpUHo4ZnExYXR3dWpSbzVVZzB4VjAxcVdRa0Q1QkRYMUN3MTQyeEhYVjRmajZBbGhMSEpCc01pNGROaUdoRDRzSkVSRUZPd2FkUk9YTzd5cUZ3MXFlVml2WFkxcHQrekJFdG1aYUxWRnp0SGp4WXBTVmxXSGh3b1dJaVluQmwxOStpU2VlZUFJQThPdXZ2eUlsSlFWSlNVbEthcTFXcThXSEgzNklQWHYyZUswREhUVnFsSExPb3FJaTVldWRPM2Zpd3c4L3hPMjMzNDZ4WThkQ2tpVE1temNQS3BVS2Q5OTl0N0pmY1hFeHdzUERJWXFCWGNwQlVBSHgzY054WWJjelNNNDdaa0xMM3VFUVJONjBJeUlLWmd3NmlRQ1VucmVpK0l5N1A1Ky9BU2RRU1ZydHRVeXJKV3JPMXE1ZEMwbVNNR3pZTUN4WnNnUnF0UnAzM25rbm5uLysrVXIzajQyTnhWVlhYWVUxYTlaVVdueklVNzkrL1hELy9mZGovUGp4QUlEMzNuc1ArL2J0dzlOUFA0M1kyRmhsdjZLaUlyOVRheHRiVFBzd0plaVViREpNbCt5SVNLais3NEdJaUFJYmcwNXE5aHhXR1ZrN1N0d2JaUGpia2hQQVpkVnFtVlpMMUt5ZE9IRUN5NWN2eDVneFl6Qmp4Z3lZeldaOCtPR0gwT2wwR0RObVRLWEhqQmd4QWdCdytQQmhKQ1FrVkh0K1Y2cXRKRWw0OTkxM3NYcjFha3lZTUFIRGhnM3oydS9Zc1dObzI3WnQvWHhURFV6VUN0QzMwc0NZNDF6YldYVEd5cUNUaUNqSU1laWtadS9DN2xLbFdpMGdReEFFdjFaeUNwY1ZIV0phTFZIemR2ejRjY3lkT3hmSnljbVlObTBhQU9EQkJ4OUVibTR1M25ubkhmVHAwd2NwS1NrQWdHWExsa0d2MXl0ckxsTlRVNUdXbG9hSkV5ZlcrRG9ta3duUFBmY2M5dTNiaC9IangyUDY5T240K09PUG9WS3BvTlBwY09USUVXUm1abUwyN05rTjk4M1dzOGdrclJKMGxtUlprTlF2T0dacGlZaW9jZ3c2cVZrclBXOUYwU2xuV3Exemd0Ty9nQk5nV2kwUnVjbXlqSVVMRnlJaUlnSXZ2L3l5RWt5S29vaW5uMzRhaHc0ZFVnSk9BTml6Wnc4eU1qSWdTUklBSUNvcUNxTkhqOGFrU1pOcWZDMmRUb2ZZMkZnODl0aGorTXRmL2dJQU9ITGtDTkxTMHBSempSOC92c3FaMVVBVTRWR3d5R2FVWURkSlVJY0g5bnBVSWlLcW1pQzd1a3dUTlRPU1RVYjZtbnlQV2M0NnVDd2x0OTF3QTJjNWlacTVuSndjYUxWYXI3V1ZOWkZsR1E2SEEycDEzZThKUzVJRWg4TlI0N3JRUUNUWlpSejViNTd5dU4yTjBZaE1Dcjd2ZzRpSW5IamJrSnF0QzN0S3ZRTE9PcTI4OURpWWFiVkVCQUN0V3JYeUtlQUVuSzJXNmlQZ0JKeXpxc0VZY0FLQXFCWVFGcTFTSGxzS0c3QS9LQkVSTlRnR25kUXNHYk50S0R6cFRxdjEvTC9QUEE1VWhRbEk2cyswV2lLaXV0TEZ1WU52UzVHakNVZENSRVIxeGFDVG1oM0pEcTlxdFhXdUxldHhnamFEb3FEU3Nsb3RFVkZkNldMY1FhZTFsRUVuRVZFd1k5Qkp6VTcybmxMWVRjNWlIYWpEa21ZQnp2VlhMdEh0bUZaTFJGUmZ3Z3p1OUZvR25VUkV3WTFCSnpVcnhtd2JDazZZM1JzRS8yY2xaVGpYWHdIbGFiV3NWa3RFVkc4OGcwNWJtUVJaWXQxRElxSmd4YUNUbW8zTDAycjlYOFNKQ2ptNVRLc2xJcXBmbWtqUi9WNHJBM1lUZzA0aW9tREZvSk9halp6OUhtbTFrSlZaU2w4SkVMelNjZzFNcXlVaXFuZUNLRUNqZDErbTJNcVlZa3VoUVpabFpHZG5WN3RQWGw2ZTByZlhWd1VGQlVoTFMwTlpXWm5QeDU0NWN3YVhMbDJxY2IrOHZEeWtwYVhCYkRiWHVDOFJ3S0NUbWdsenZoMzV4enpmR0FYSWZrNTFPdGR4dXROcVd6T3Rsb2lvUVdqMUhpbTJSdjh1d0luOGRlalFJV3pldkxuZXovdkpKNTlnNXN5Wk9IejRjS1hQbTgxbXpKa3pCN05tellMRll2SDUvSHYzN3NXY09YT1FsWlhsODdGTGxpekJwRW1UVUZCUVVPMSt1M2J0d3B3NWM1Q2JtK3Z6YTFEelZEL053SWdDbWV5ZFZ1c09HZjNrY1hEeWRVeXJKU0pxS040em5RdzZxWEV0WDc0Y2UvZnVSWEZ4TWNhTkd3Y0FTRTlQeCs3ZHUydDlqb1NFQkl3Y09kSnIyMjIzM1lZdFc3YmdxYWVld3Z6NTg5RzllM2V2NXovNDRBTmtaV1hoaVNlZVFGaFlXTjIva1ZveUdvMzQ0NDgvMEtkUEg1OTdEQlBWaEVFbmhieExSMHhLanpkbndDbkE3d1dkc3F3VUh6S2thQkhWbG1tMVJFUU5SZU0xMDhuMFdtcGN6ejc3TFA3MXIzOWg4ZUxGTUpsTW1EaHhJakl5TXJCaXhZb0srMHFTQkt2VkNyVmFEYlhhZlhuZHExY3ZKZWhNVDA5SGFXa3BBT0N1dSs3Q20yKytpWFhyMW5tbHdaNDdkdzdyMXExRHYzNzlFQjhmajlUVVZBQkFqeDQ5RUI0ZURnRDQ1cHR2cWgxM2VubzZBR0R6NXMwNGVQQmdsZnYxN3QwYlhicDBVUjcvOHNzdnNObHNHRDE2ZExYbkovS0hJTXQxNkJsQkZPQnNSZ2taYS9NaGw5OGdGd1FCZnYvSWUweVJpbG9CWFcrTmd5cU1zNXhFUkEybDRJUVo1M2M2TDlLajJtcVJjb09oaVVkRXpVMVpXUmtlZi94eHBLZW40KzIzMzY0d0srbVNtWm1KR1RObTRJRUhIc0R0dDk5ZTZUNlBQUElJRGgwNjVOYzQzbi8vZlhUcTFBa0FNR2JNbUdyM2RUZ2NzTmxzMEdxMUVNV3FWOUpObXpZTnQ5MTJtL0w0dnZ2dWc5Rm94UExseTZGU3FhbzhEZ0MrLy81N0xGcTBDQjkvL0RGU1VsSjgrRTZvdWVKTUo0VzBjenRMbElCVEJ1clVsMU1XM0ptMXlkZEdNdUFrSW1wZ21najNoYSs3RUJ4UjQ0bUlpTUIvL3ZNZjdOdTNyOHFBMHhmWFhuc3Q1czZkNjdYTmJEWmo0c1NKbURwMUtzYU9IZXYxM01HREIvSE1NODk0YmZ2dXUrK3FmWTJmZi80WnI3NzZLaFl0V29TdVhidldhbHlwcWFrNGRlb1UvdnJYdjZLd3NCQlRwMDZ0ZG4rSHc1bDVNR3ZXTEFpQ0FJUEJnTTgvLzd4V3IwWE5FNE5PQ2xuRnB5MHdadHVVeDJLZFpqbmQxVzcxaVJvWTJqWGVHZ3Npb3VaS0UrNmVwYkdiR1hSUzA0aU9qc2F3WWNQcTVWeHF0UnFSa2Q0RkNGMnppbHF0dHNKenJwVGFoclpzMlRJQWdDaUswT2wwdVBQT082dmRQeU1qQXp0MzdzVE5OOStNNk9qb1JsMTdTc0dKUVNlRkpNa200L3llVXZjR0dYNVhxM1dtMVRvRFRsRU50QmtZVmZjQkVoRlJqZFNlUVNjTENWRWp5YzdPeGs4Ly9lUzFiZEtrU1RXbW5OYkd6cDA3cTB5UFhiSmtDVDc5OUZPdmJhNFp4Y3VaeldiczM3Ky8wdWRPbkRnQndEbExtcCtmNy9WY1ltSWkycmR2NzdWdHg0NGRPSExraVBKWXI5ZGp5cFFwMVg0ZjMzLy9QWGJ1M0lteFk4Y3l2WlpxaFVFbmhhVHNmVVk0ek80Z1V4RDhMUjBrQUlJRVYySnRxNzZSVUVldzB4QVJVV05RaFpXdmE1QUJXWExlVUJRMVhOcEFOYk1aSmFYNGxDNUdEZEdIU3ZNWEwxN0UxMTkvN1R5UHpRYUh3NEVKRXliVVM5RFp1WE5uM0hISEhkNWp0ZG13WU1FQzNIREREUmd3WUlEWGM2ZFBuNjQwYlRVdkw2OUMydTNsM252dnZRcmJicjMxVnZ6akgvOVFIcHZOWml4ZXZCaUppWW5JeTh1cnNQK2xTNWZRb2tXTGFsK0hxRFlZZEZMSU1WMnlveUNqbm5weVFpNnZkZ3ZvWXRXSTY2YXJoeEVTRVZGdGFjSkZwVjJLM1N4QnE2bjdoVCtGRnNrcW8rQ2tHY1ljRzh3RjlrcDd1dmE0TTc3V2dXZnYzcjJWZFpOTGx5N0ZGMTk4VVc5amJkR2lCWVlQSCs2MXpXUXlZY0dDQmVqY3VYT0Y1OUxTMGlvTk9wT1NrdkRmLy80WEpTVWxtRGx6SmthTUdJRy8vLzN2VmI3dTExOS9qWlVyVjZKdjM3NWUyei83N0RQazV1Ymk1WmRmeG9zdnZ1ajEzS0pGaTdCcjF5NTgvUEhIME92MXZuNnJSRjRZZEZKb3Vhd25wek0xMXYvaVFZTEhGMjBHTTYyV2lLaXhhZlNYQloxUkREckp5WmhqUTk1UkUwcXlyRFh1NjdESlBzMTJOcFNpb2lLa3BhVjViYk5ZTEFDQTgrZlBWM2pPbFNwN09WRVVFUmNYaDdpNE9OeDQ0NDNZc21VTDdydnZQaGdNRlNzOEZ4Y1g0NGNmZmtEWHJsMHhaTWdRcitkaVkyUHhQLy96UDdqMjJtc3JIRGRxMUNqODhNTVArUERERC9Ib280LzY5SDBTWFk1Qko0V1VpNGZLWUMwcFgvOVFYdnpIMzVEVGM1YXo1UlVSQ0l2bWhRNFJVV05UaDZzQTJBRTRVeWJSc21uSFEwM1BYR0JIOWw0ampEbTJhdmNUTlFKMHNXb1kybXFoMFFmRzBwaERodzVoenB3NWxUNjNidDA2ckZ1M3p1ZHpUcDQ4R2IvODhndmVmLzk5UFBIRUV4V2VYN1JvRWN4bU14NTk5RkdsS0tMTHNHSERjTXN0dDFSNjNoNDlldURXVzIvRm1qVnJNR3JVS1BUbzBjUG5zUkc1TU9pa2tHRXpTcmo0WjVuSEZ2OERUc2hRM3BnMWVoRXRlMGZVZFhoRVJPUUhqY2M2ZXJaTm9ieWpKbVR2TlZiWXJ0R0xpTzhlRGwyc0dpcXRNOWdNTkJxTkJvTUdEY0pqanozbXRkMXNOdU9lZSs3QmxDbFRjT3V0dDNvOWQvandZYno0NG9zVmdrVlBpWW1KdVB2dXUvSEpKNStnWDc5K3VQSEdHNVhuUHYvOGMyemZ2aDNUcDA5SDU4NmRLeHdiSHg5ZjdaaW5USm1DbjMvK0dXKzk5UllXTDE1Y2JkOVBvdW9FM204a2taK3lkbmozNUt6bS9ia0dnbGRLYnB0QlVSRDRIa3RFMUNROEs5amFXTUcyV1R2M2V3a0tUMXE4dGtVa2FOQ2llemlpMm1vYlpRd0hEaHhBV2xvYUprK2U3UE94Q3hZc3FIUzdWdXNjdTA2blEzUjB0TmR6QXdjT3hQZmZmMS9qdWUrKysyNGNPSEFBQ3hjdWhNRmdRTDkrL2ZEZi8vNFh5NVl0dzhpUkl6Rmh3Z1NmeHdzQUJvTUIwNmRQOTcvbEhGRTVCcDBVRWdvekxTakxkYWJaeUpBaENxSmZiNUFDdkZ1cnhIYlNJU0pCVTEvREpDSWlIM25PZE5vNDA5bHNYUjV3Nm1KVVNCNFUxV2d6bXBJa1lmbnk1ZmpzczgvUXMyZFBuNExPZWZQbTRiZmZmcXR4djhwYXBsenU4ODgvcjNUZHBpaUtlT2FaWi9ERUUwL2c2YWVmUnQrK2ZaR2Ftb3FSSTBmaW4vLzhaNjNIV3BtcVdyd1ErWUpCSndVOXlTWWoyNk1ucHdEQjd6dHlzZ3lsZXBCS0t5RHhHbFpySXlKcVNsN3B0V1dWOXl5azBGWlp3TmxoWkV5akZBWnlGZmw1N0xISGtKR1JnZXV2dng2UFBQS0lUK2NZT1hJa3JyamlpaXFmdDlsc2VPKzk5ekJnd0FCY2ZmWFYxWjVMcDZ1NmlyNWVyOGZJa1NQeDNudnZJVFUxRmVIaDRSZzZkR2k5dEhvaHFpc0duUlQwTHV3cGhjUHFDaktkeFgvOFRnTHgrUHhLdWphUy9lQ0lpSnFZVjNvdFp6cWJuYnlqSnErQU02WmpHSkt1aVd5VWdGT1daUnc4ZUJDQXM3THNrMDgraVJFalJsUzZiMzUrUGdCQXJhNTRhWDNOTmRmZ21tdXVxZkoxVENZVDNudnZQZlRzMmRPdldjVzh2RHhzM0xnUjY5ZXZSM1oyTnJwMzc0NitmZnRpOWVyVitQZS8vNDJVbEJUY2VPT051UDc2NjVHU2t1THorU3R6OGVKRkFFQmtaR1M5bkk5Q0g0Tk9DbXFtUzNidjlSMkNBTCtYSGNpeXNoQlVuNmhCZEx1d3VnK1FpSWpxeEN2b3JLVC9Jb1V1VjVWYWw1aU9ZVWdlMkhqdHkwcExTMUZVVklST25UcmhmLy8zZjVHUWtLQTg5L2JiYjZPc3JBemg0ZUVBZ0IwN2RnQUEycmR2MytEamNqZ2N5TWpJd1A3OSs3Rmp4dzRjT1hJRUFOQ3JWeS9NbkRrVGd3Y1BCZ0NNR3pjT3ExYXR3b1lORzdCczJUSXNXN1lNY1hGeDZOMjdOenAyN0lpcnI3NGEzYnQzcjlWcmZ2dnR0OGpJeUlCT3A0UFZhc1hXclZ1Um1KaUl1TGk0QnZzK0tiUXc2S1NnSlV1WDllUUU0UDhVSjVTQVUxQUJiUnJ4UTQySWlLb21xZ1dJR2dHU1RRWmt3R0dWb1FxQWZvdlU4TTc5N3Y2TTErakZSZzA0QVNBcUtncUxGaTJDVHFlck1LT1huNStQN2R1M2UrMDdZY0lFWEhubGxRMDZKbG1XTVh2MmJLVi9aMEpDQXU2NjZ5Nk1HREVDSFRwMDhObzNQajRlTTJiTXdOU3BVN0Zueng3ODl0dHYyTHQzTDdadTNZcGZmLzIxeGxSZVR5YVRDUnMzYmdUZ1hEL2F2bjE3bjlPTXFYa1RaSmFqb2lCMThXQVpjdE9jTFZJOGUycjZUaWcvM2lueEdqM2l1NGZYeXhpSmlLanVqcThyZ0tYSXVaNno4K2hZaE1Wd2pWcW9LenhwOFFvNjI0K0locjVWNEJUMmt5UkpxUjhoQ0VLanRoSkpUVTFGZW5vNit2ZnZqMDZkT3ZsOGZIWjJObkp5Y3RDblR4K2ZqcE1rQ1pJa1FSUkZ0azRobjNHbWs0S1MzVlN4SjZmL0pDVmcxY1dxR1hBU0VRVVlkYmlvQkowMms4U2dNOFJKVmhtNUI3elRhZ01wNEFUUXBFSFgxVmRmN2RNczVlVVNFeE9SbUpqbzgzRU1OcWt1K0pORFFlbkNubEtsSnljOFppbDlKMEFKV0FXZ3pXQ20xUklSQlJxTjU3ck9VbGF3RFhYRldWWmwvYTZvRVpCMERZdlZFQVU3QnAwVWRNb3UybEY4eGdyQXRZVFQvNURUTTd1OFJjOXdoRVh6N2prUlVhRFI2TjN2elZZR25TRXY3Nmc3a3ltcFgrTlVxaVdpaHNXZ2s0S0xESnpiNlY3alViZVBJZGxWT3dnYXZZaUVLOW1UazRnb0VHbWpHSFEyRitZQ084d0Y3R2dCWmdBQUlBQkpSRUZVem45alVTUEEwRWJieENNaW92ckFvSk9DU3Q1UkU2ekZyZ3NPLzJ0Z0NSNy9CWUEyZzZJZzhMZUJpQ2dnZVFXZEpXeWJFc3J5anBxVXJ3MXR0WnpsSkFvUnZNeW1vT0d3eU1nOVVEL0ZneVNQdE5xWWptR0lTQWlzQWdWRVJPVEdtYzdtby9pc1ZmbWFoZjJJUWdlRFRnb2EyWHRMSWRucnA4T1BVSjVYeXdJRlJFU0JUNjBUSUpUSG5aSk5oc1BLYm0raHlKaGpjL1pqaFhQWml5NldUUmFJUWdXRFRnb0twanc3Q2pNdDdnMkMvejA1UGROeUU2L1JNM1dIaUNnSWhIbWwySEsyTXhRWmMyeksxNEhXSW9XSTZvWkJKd1VGeitKQmtBSElmdDdsbG1XNDBuSjFjV3JFZHRMVmVXeEVSTlR3UEZOczJUWWxOSlZrdVc4dUc5cUVOZUZJaUtpK01laWtnSmVmWVlhbDBIbUJJY3YrVDNJS0VOekxRQVdnelVEMjVDUWlDaGJlNnpwWlRDalVTRlpacVZvTGNLYVRLTlF3NktTQUpsbGw1T3d6S28rOWsyTnJUd0FnZVJ3WjN5MGNZVEhzeVVsRUZDeTBrVXl2RFdXZXFiVVJDUm91ZlNFS01RdzZLYUJsN3pjcVJRVmtXZmE3WUsza2NhaGFKNkJWWC9ia0pDSUtKcDQzQ2kzRjlpWWNDVFVFVTRINzM1U3puRVNoaDBFbkJTeHpvUU1GR1dibHNlQm5YcTBBUVBDWTVVenFINlZVUVNRaW91RGdXY25VbE0rZ005UjR6blNHczJvdFVjaGgwRWtCNjd4SDhhQzZGTWVYUFJhQzZsdHBZRWpSMW5Ga1JFVFUyRVMxQUkzZWVka2lPNWhpRzJyTUhqT2R1amdHblVTaGhrRW5CYVRDa3hhWThzby9nT1R5SWtEK2tLRUVuSUlJSkE5ZzhTQWlvbURsT2R0cDVteG55REFYMkwzNmM3cHVMaEJSNk9Cdk5RVWN5U1lqTzdYMHNxMit6M1VLRUNCN3hLb3RlMFZBRThrZmVTS2lZT1dWWWx2QW9ETlVlRmF0MVRHMWxpZ2s4UXFjQWs3dWdUSTRMT1hGZytCL2l4UVpzakkvcXRHTGFIRkZSTDJNajRpSW1nWm5Pa09UNTc4bGcwNmkwTVNna3dLS3BkaUJ2R01tNWJIZ1ZRS285aTV2clpJOE1Bb0NmOXFKaUlJYVp6cERFeXZYRW9VK1hvWlRRRG0vcytTeVRGci9TZ2hKSHJPY2hwUXdmb2dSRVlVQWJhU29WQjkzbUdWWVM2V21IUkRWQzV2Um5WNnJZbjlPb3BERW9KTUNSc2xaSzhvdU91OTJ5bkpkNnRXNkN3K0phaUNwUDN0eUVoR0ZDbjJDK3lhaThZSzFDVWRDOWNWbWROODhZSG90VVdoaTBFbUJRWVpYOGFDNjlPU0VSOENhMEVjUHRZNC81a1JFb1VLZjZHNTdWWnJOb0RQWWVmYm4xTVd3aVRaUnFPTFZPQVdFdkdNbUpVMUtsbVcvZzA3Wm8vSlFXTFFLOGQzQzYydUlSRVFVQUNLVDNET2RwUmRzZGM2TW9hWWxXZDMvZnBwSUJwMUVvWXBCSnpVNXlTWWo5ODh5NWJFZ0NINWRSQWpLZjV6YURJcUN2KzA5aVlnb01PbGkxUkExempkM3lTYkQ0dEZ1ZzRLUFp4RWhwdFlTaFM0R25kVGtjZytVZWQzcDlJY0FRUElJVkdNNzY2Q0w0NGNYRVZFb2ltcnRrV0o3d1ZiTm5oVG96QjVCcDVZem5VUWhpMEVuTlNtYlVmSnVrZUp2VDA3WnZRNVUxQWhJdklyRmc0aUlRcFhlSThXMjZMU2xDVWRDZGVYd1RLL1Y4N0tVS0ZUeHQ1dWFWUGJlVXErdUtQNHR6ZkdPVkpPdTBVTmt5WFVpb3BCbGFLTlYzdnJOQlhhWWk5aXpNMWlWNWJwbnF0bmVqQ2gwTWVpa0ptTzZaRWZ4V1dmbHdib2wxOHJLeFVkNHZCb3huWFIxSFJvUkVRVXdWWmlJcURidUZOdWlrNXp0REVhZVMydGM2M1NKS0RReDZLUW1jLzRQanhZcDlWUjhzUFdBcVBvNUVSRVJCYlNZRHU0YmpJV1pGbGF4RFVJc0lrVFVmRERvcENaUmxHbnhLaDdnYjVWWno0dU0yQzQ2OXZnaUltb21vcEkxeWxJS3UwbEN5VmtXRkFvMjNrV0VlRWxLRk1yNEcwNk5UcGFBN0gzR2VqbVhWL0dndml3ZVJFVFVYQWlpZ0xndTdsN011UWVNbk8wTU1yYnkvdHdBb05IenBqRlJLR1BRU1kzdTB1RXkyRTJ1RHhyL0xoQUVlQmNkYW5VVml3Y1JFVFUzTFhycUlKVEhLcFlpQjJjN2c0eG5laTJMQ0JHRk5nYWQxS2djRmhrWEQ1YTVOOGorQllyT0Zpbk9yOE5pVklqcnd1SkJSRVROalVvcklyNmJlN1l6TzdVVWtqMzRaenRsV1VaMmRuYTErK1RsNVVHU3BHcjNDWFRCMUtOVGtpUzg5dHByMkw5L3Y5ZjJ0OTkrdThLMjJqQWE2NTd4OWNNUFArRG8wYU4xUG84bnM5bGNZVnR1Ym03US82eFIwMlBRU1kwcVo3OFJzc1A1dGV4UmRkWW5ndUIxWERLTEJ4RVJOVnZ4UGNLVjJVNmJVY0xGUDh1cVA2QWVIVHAwQ0pzM2I2NzM4Mzd5eVNlWU9YTW1EaDgrWE9uelpyTVpjK2JNd2F4WnMyQ3hCR2ZsWHB0UmdtUnozaUFRTlVMQTkraVVaUmtiTm16QXFWT25sRzBuVDU3RTJyVnJjZkxrU1ovT1piUFo4UERERCtPVlYxN3gydjdzczgvaXFhZWVxckQvMmJObkt6M1BSeDk5aEQvKytLUEN2aWRPbktqMlQxRlJVWlZqKzllLy9vV0hIbnBJZVd3Mm16RnQyalFzWExqUWwyK1JxQUtXQ3FOR1l5bHlvT0M0K3c2YUlBaitaZGQ2NU5YR2RBaERlRHgvakltSW1pdTFUa1JDYnoxeTlqdG5qaTRkTVNHNlF4aDBNUTMvMmJCOCtYTHMzYnNYeGNYRkdEZHVIQUFnUFQwZHUzZnZydlU1RWhJU01ITGtTSzl0dDkxMkc3WnMyWUtubm5vSzgrZlBSL2Z1M2IyZS8rQ0RENUNWbFlVbm5uZ0NZV0ZoZGY5R21vQTVQL2dyMS83MjIyOEFnQ0ZEaHZoMDNBY2ZmSURUcDAvai92dnY5OW91U1pMWGpHSm1aaWFXTEZtQ25UdDM0c1VYWDhTQUFRTnFQUGRMTDcyRTA2ZFBRNk9wUEYzWmJEWmo5dXpaeXMrcnA4TENRaHc4ZUJDMzNIS0xzdTJQUC82QXhXTEIwS0ZEYS92dEVWVXFPSC9MS1NoNXRraXBZMk5PQUlDb0ZwQjRUV1RkVDBSRVJFRXR2b2NPUmFmTk1CYzRBQms0czdVWUhVZkZRQjNXc0xObnp6NzdMUDcxcjM5aDhlTEZNSmxNbURoeElqSXlNckJpeFlvSyswcVNCS3ZWQ3JWYURiWGFmZm5WcTFjdkplaE1UMDlIYWFuenMvS3V1KzdDbTIrK2lYWHIxcUdzekQxN2UrN2NPYXhidHc3OSt2VkRmSHc4VWxOVEFRQTlldlJBZUhnNGdvVXh4NzMrTmhEWGN6b2NEcno5OXRzWVBudzQrdlRwVStGNVdaYngwMDgvb1V1WExraElTS2oxZVZldlhvMDFhOWJnbm52dVFmLysvU3M4TDBrU3RtL2ZqclZyMTJMZnZuMW8zYm8xWnMrZVhla1lxbkxycmJkaTFxeFpsVDQzWnN5WUtvL2J0bTBiWkZuR2pUZmVxR3o3NFljZkVCRVJnWTRkT3lJL1A3L2ExNDJPam9aS0ZkaHAwdFIwR0hSU295ZzliMFZaYnZrSGpPZUNUSi9KY09YV0p2U0pnQ3FNeFlPSWlKbzdRUlNRUERnS0o5WVhBckt6S3VycFRVWG84RDh4RU5VTjl6a1JFUkdCLy96blAzajg4Y2V4Wk1rU1hIWFZWUmc5ZWpSR2p4NWRZZC9NekV6TW1ERUQ5OTEzSDI2Ly9mWkt6L2Z1dSsvaTBLRkRYdHQrL1BGSC9QampqeFgyM2JObkQvYnMyYU04ZnYvOTk5R3BVNmM2ZmtlTng1aHJWYjRPRDhDWlRvZkRnZlhyMTZOOSsvYVZCbno3OSs5SGRuWTJXclJvVWVsTkJwZjQrSGpscHNMcTFhdXhlUEZpQU1Ea3laT1ZmV3cyR3c0ZVBJZ0xGeTdnekprelNFdExRNTgrZmZEQ0N5OWd3SUFCRUVVUmYvNzVKNUtTa2hBVkZZVWRPM1lBQU94Mk96SXpNL0hMTDcrZ1RaczI2TktsQ3dDZ3JLeXN5alhCMVZWNC91R0hINUNjbkl3cnI3d1NBSkNWbGFYOGpOMTk5OTFWSHVmeTRZY2Zva09IRGpYdVI4MVQ0UDJXVStpUmdRdTdQV1k1L1F3NG5iR3E4MWl0UWVWVlBJS0lpSm8zWGJRYXlRTWpjVzZIOC9QR1hPQkE1c1lpdEx2UjBLQXpucTdBYzkrK2ZSWFNZUDF4N2JYWFl1N2N1VjdiekdZekprNmNpS2xUcDJMczJMRmV6eDA4ZUJEUFBQTk1uViszTWRtTWtuTld1bHdnem5UV1pPWEtsUUNBNDhlUDQvang0OHAyV1paaHNWaWcwV2lnVXFuUXJWczMzSFRUVGZqd3d3K3hhdFVxR0F3R0ZCY1hReFJGYk4yNkZSczNia1JhV3BwU3dLZDE2OVo0N3JubjBMRmpSNi9YKythYmI1Q1ZsWVY1OCtiaDlkZGZCK0Q4dWZqOTk5K3haODhlakI0OVdnazZxN3BSVVoyTWpBeGtaR1Rnbm52dVViWXRYNzRjR28wR0w3endBckt6cy9IV1cyOWg5dXpaNk55NWM2WG5TRXBLOHVrMXFYbGgwRWtOTHYrNEdkYnlYbHl5TEVNVVJUOTZxUW53ek1sTkhoRGxYeEVpSWlJS1dURWRkTENYeWNyNlRuTytIU2QvS0VTNzRkRUlpMjY0dEwvbzZHZ01HemFzWHM2bFZxc1JHZW05ZE1TVnNxalZhaXM4RjB3cHRTNTVSMHpLMXpFZHc0S3U1ZG1wVTZlVUFqNWZmZldWMTcvQmtTTkg4TkJERCtHRkYxNVEwbWQzNzk2TlZhdFdZZXpZc1VoSlNjSGJiNzhOd0ZuQjl0aXhZeGc2ZENpR0RCbUNOV3ZXd0d3MlZ3ZzRBV2RhZFpzMmJSQWZINC92dnZzT0FIRDc3YmRqM0xoeG1ESmxpckxmMkxGamtaQ1FnS3V1dXFyU3NhOWN1Ukk5ZS9hc3NQM3JyNzhHNEx5SkFnQW5UcHpBNXMyYk1XN2NPUFR2M3g4SER4NEVBSFRvMEFHOWV2WHk3UytNQ0F3NnFZRkpOdmVIUCtEcXIrbjdnazRac2pKQmFralJJcUlsZjNTSmlLaWlGbGVFUXhDQjdGVG5aNC9OS09INCtnTEVkdGFoVlI5OXZTekx5TTdPeGs4Ly9lUzFiZEtrU2ZXeW5tM256cDFWcnJ0YnNtUUpQdjMwVTY5dERvZWowbjBEbGMwb0llK1laOUFaZkMzUFB2bmtFK1hybkp3Y3RHL2ZYbm5zV3ZmWXNtVkxaVnYvL3YzeDNIUFBZY2lRSVVyQUNBQ2pSbzNDcUZHaklJck9tZmdEQnc1ZzFhcFYrT0tMTHhBZkg2L3NkL0xrU1dSbVptTFVxRkZWanVuTW1UTjQ1SkZIdkxiMTdOa1RMNzMwRWo3NjZDT3NYYnRXMmY3Wlo1K2hXN2R1U2tYYXJLd3NiTm15UlhsZWtpUzgvdnJyME9sMG1EaHhZdTMrVW9ocXdDdDNhbEFYRDVWQnNub0VtWDZtMXJxT0VsUkFVajhXRHlJaW9xckY5d2lIUnEvQzJXM0Z6ZzB5VUpCaFJrR0dHWkZKR2tRbGF4SGVRZ08xVHZTclZjZkZpeGVWbVNHYnpRYUh3NEVKRXliVVM5RFp1WE5uM0hISEhWN2JiRFliRml4WWdCdHV1S0ZDQmRQVHAwL2o4ODgvci9Qck5vYVNMQ3N1N0hFdnQ0bEkwQVJkYXUyRkN4ZXdmZnQyM0hqampkaThlVE15TXpPOWdzNXo1ODVCRUlRS3hZVXFxM0RyQ2paZDdycnJMcHc5ZXhZclY2NkV6ZVpSYUVtdnh5MjMzRkxselFoSmttQTBHbEZTVW9MRml4ZERwVkpoeTVZdCtQUFBQd0U0ZjM3NjlldUhlKys5RndEdzY2Ky9LdXRDQVdEWnNtVlFxOVhLYSs3ZXZSdnA2ZW1ZTldzVzR1TGl2RjVyOSs3ZGxhNFg3ZEdqQjFKU1Vpb2RIeEhBb0pNYWtMMU04a3FoRVFTdmJpZTFJd2lRWlZrSk9sdjJpb0E2UExCN2VSRVJVZE16cEdqUmNWUU16dThxOFZvL1dIckJodElMTnE5OW85dUhvYzNnMnZkODd0Mjd0ekpqdFhUcFVuenh4UmYxTTJnQUxWcTB3UERodzcyMm1Vd21MRml3QUowN2Q2N3dYRnBhV3AyRHpqTmJTbENjWmZHL3hsOHRPYThCWktVK1ExbXVEWWMrdjlTd0x3cmYvMzJyazVTVWhQSGp4MlBTcEVrNGN1UUk5dS9mNy9WdmN1alFJYlJ2MzE1SlU3MWNuejU5TUdmT25FcG5xS09pb3ZEODg4OVgyQzRJUW9VQTFXWG56cDM0OGNjZmxWblFUcDA2UWFWU0tRR25TM2g0T0pLVGt3RTQwOEZkOXUzYmg2MWJ0K0t1dSs3Q1YxOTlCUUM0N3JycjhPU1RUM3BWc1hYNTVwdHZLcjI1TW5QbVRBYWRWQzBHbmRSZ2NnNlVRWGEzbS9JOTRDdy95UFVacUlrVTBhSm41Vy9pUkVSRWx3dVBWNlBUTGJFdzV0aVFkOVNFa2l4cnBmc1ZuYktnWmU4SWhCbWF2dDFEVVZFUjB0TFN2TFpaTEJZQXdQbno1eXM4ZCtMRWlUcS9ac21GaGc4NEFWZXlrMUQrdGVEWGNodC9GSjJ5SUxhenJ0NW1WV2ZPbkFuQUdaeHQyYklGRHo3NElEUWFEU3dXQzlMUzBpcjBYWFZ4T0J5WVBuMDZBQ2lwcmJWeDIyMjNLUzFRQ2dzTHNYYnRXdXphdFFzbEpTV3dXcTBZTW1TSVV0eG4vUGp4QUp5em02N0NRZ0N3YWRNbWJOdTJUUm1IcTlMeGQ5OTloeFl0V3VCdmYvdWJFblFDd0lnUkl5b2R5eXV2dk9KVCt4WWlGd2FkMUNDc3hRNFVuakFyandVSWtQMXB6dW5SWGlYNXVpZ0luT1FrSWlJZjZWczUwemdkVmhsRnB5d29PV2VCelNqQmJwSGdNTXVJYmhjV0VBRW40SndwbXpOblRxWFByVnUzRHV2V3JhdjMxNHh0cTBQQmFSTWFzMEpmWXdXY2dIT21zNjRCcHl2dzkzVFRUVGRoOWVyVjJMcDFLMGFNR0lGdDI3YkJhRFJXR2JDNWpCZ3hvdEowMjhxOCt1cXJYbytMaW9yd3pUZmZvRmV2WHRCb05ManJycnN3WmNvVTVPVGtvRisvZnJqdnZ2ditQM3YzSGQ1MHZiY1AvRTZhcENQZGs5SkZXMHFoN0FLeXB5QkNCY0VqQndRSENCd1BBaDRSbEFPS0NDSndWQlE5UDBWUUgwRkVsQ0VneUQ0aWV3Z0Z5bWdadHBTMjBFRjMwNlpOay96K0NFMFRrdEptbERUdC9ib3VuaXZmVDc3akhRNlA3WjNQZ2tBZ3dMVnIxM0RqeGcyc1hMa1NucDZlZU9tbGw3VFBURXhNUkhKeXNyYVdvVU9Id3NuSi91YldrbjFoNktSNmthbXplQkFBOHdJbm9BMmNia0VTU0p2WjE3d1BJaUpxV0J3a0FuaTNjb0ozcTRiNUM3WllMRWF2WHIzd3hodHY2TFhMNVhJOC8venplUEhGRnpGeTVFaTk5NjVldllyMzMzOWZPMlRWSE0zN3VLSjVuL3BmTDBFaFUrSDJINFdRRjJpR2xvcWxRclFhNVYzTFZiWlJGWXBsTWhrMmJOaUFiZHUyR1p6VHVuVnJkT3pZRWV2V3JVUFBuajN4NDQ4L0lpb3FDdEhSMFErOWQxaFlHSHIzN3EzWE5tL2VQTFJ0MjFadnl4SkFzNXF4cnREUVVHemJ0ZzBDZ1VCdnY5ZUFnQUFzVzdaTWV4d2VIbzR1WGJwZy9QangrUHp6ejlHbVRSdTllMVRwMWFzWEFLQ2l3dmdvQUNKclllZ2txNVBuVmFJNFRmTWZMelVBb1JtOW5Ib2JwQWlBd01lNGVCQVJFVFY4Q1FrSnVIanhJbDU0NFFXVHIvM29vNCtNdGtza0VnQ0FrNU9UM253OEFPalpzeWQyNzk1dGVxRTJJSllLRVQ3RUU5ZTI1MEdsVUVNaFU2RTRyUUp1SVJKYmwyYmc5dTNiQURTTDdBaUZRZ3dlUE5oZ3hXSUFlT1dWVnpCejVrek1tREVENmVucEpnMmIxZlhYWDMvVmFaL0xtcjVjbURCaEFvcUtpdlRhcW9Mem5EbHpqTTRKSFRCZ0FHYlBubTFTblNkT25ORCszZWdLQ2dwQ2JHeXNTZmVpcG9XaGs2enV6cC9WSzlOcHdxUHB2WndxcUNHNFA4ekhyNjBMeEM0Y1YwdEVSQTJYU3FYQyt2WHI4Y01QUHlBbUpzYWswTGw4K1hJY1AzNjgxdk9NYlpueW9BMGJOc0RkM2IzT3ozN1VoQklCZkZvN0krZFNLUUFnUDFuZUlFUG56WnMzQVFDZE8zZkd0R25URUJvYWFqUjBSa1ZGWWNpUUlkaTdkeS9hdEdsajFueEhwVktKb3FJaWd6MVlUZkhPTysvb0xVNTAvdng1ckYrL0hvQm1mdWRMTDcxa1VKdW5wNmZKejltN2Q2L1JoWVQ2OXUzTDBFa1B4ZEJKVmxWeXB3Smw5eW8xQjJvMU5KTXdUUXlkNnVwdjhrUk9RdmkxNCtKQlJFVFVNRlhOOVh2ampUZHc0OFlOOU8zYjEyQy94Tm9NR1RJRWJkdTJyZkY5aFVLQlZhdFdvVWVQSHJYK1ltOFBjL084SXAyMG9iTTR2UUtxQ2pXRWtrYzNuN1F1aGcwYkJnOFBEL1RvMFFOQ29kRG9hck5xdFJwYnRtekIvdjM3NGVYbGhjVEVSTXlmUHg4elpzeEE4K2JONi95c2l4Y3ZRcWxVNHNpUkkzQnpjOFBqano5dXNGVkpiYXFHejhybGNuei8vZmZZdVhNbnBrNmRpalZyMXVENTU1L0g1czJiVVZGUmdlZWVlODZpZnlPTEZ5L21Ra0prRm9aT3NxcXF6YmdCM0orUGFlS3dXb0VBS3JWSzI4c1oyTTBWZ29heHRnTVJFWkVldFZxTnk1Y3ZBOUNzTER0Mzd0d2FGNUhKeThzRFlEaEhEd0M2ZE9tQ0xsMjYxUGljc3JJeXJGcTFDakV4TVRYdTFXaFB4RkloWFB6RktNM1diRjBqeTFJMHlON09xdm1PeG1Sa1pPQ3p6ejdEK2ZQbjBiOS9mN3oxMWx2WXVYTW52djMyVzB5ZVBCbFBQUEVFL3ZhM3Yrbk5ueFFLaFpnL2Y3NTI1VmhBMHlPNWZQbHkrUHY3dzkvZkgydldyTUUzMzN5RDJOaFlEQmt5QkRObnprUklTRWl0dFphV2xtTFBuajNZdEdrVHBGSXBQdm5rRTNoNmVtTE5talhvMXEwYit2VHBnK1hMbDJQUG5qMFlPWElraGcwYkJoOGZIOHYrZ29oTXdOQkpWbE9ZVW83eVFzMDNnWnE1bkNiM2NXcjI1THpmeStuaUw0WjdhTVA3SVVSRVJBUUFKU1VsS0N3c1JHUmtKQll2WGd4L2YzL3RlLy85NzM5Uldsb0taMmRuQUpxNWNBRFFva1VMbTlUYTBFZ0RHbjdvTktha3BBUmZmUEVGZHUzYUJZbEVnbG16Wm1INDhPRUFOTnVWZE92V0RhdFdyY0x1M2J1eGUvZHVkT3pZRVV1WExvVkVJb0ZBSUVEUG5qMlJrcEtDVFpzMjRjaVJJN2gyN1JxQ2dvS3dhTkVpaElXRklTc3JDL3YyN2NQKy9mdXhiTmt5YmMrbmc0TUR3c1BEa1pxYWlyTm56MEl1bDZPNHVCaFNxUlM3ZHUzQzZ0V3JBUUJqeDQ3RjMvLytkMGdrRXVUazVHanJqb2lJME5iOTQ0OC9ZdDI2ZFJnNGNDRG16NTl2azc5SGFub2FSZWo4UGVzeTR2TlRjRnQyRDJtbHViWXVwMm16OXI3QVI2MTh2eHFFdVBnZ1RPcUhXSzl3REF5b2VZZ1RFUkZSRlRjM04zejY2YWR3Y25JeW1JK1hsNWVIWThlTzZaMDdidHc0ZE9qUTRWR1gyU0JKQThUSXVhUjVYWlpmYWR0aVRDQ1JTSERwMGlVTUhEZ1FreWRQTnVndERBME54YkpseTNENThtVnMzcndaanozMkdDUVNDUll1WElqRXhFVGs1K2RyejIzVHBnMys5YTkvWWVqUW9SQ0xOU3YwQndRRTRNVVhYOFR6enorUE0yZk9ZUHYyN2RvLzY5ZXZoMXd1eDFkZmZRVUFhTm15SlFZTUdBQ2hVSWo4L0h5TUhEblNZS0VwWFdLeEdLTkhqOFpUVHoyRlAvNzRBK0hoNGZYd04wUmtuRUQ5S0RkS3NyS0NpbEo4Y1dNdnp1WWwyN29VYWtRZTgybUptVkZQd2xYYzhPZkZFQkZSdzZSU3FiU3Jod29FQXFPcmh6WmxxZ28xRWpkWGR4UzBuZUJydzJwTW8xS3BUUDdmODhpUkk0aVBqMGZ6NXMzUm9rVUx0R25UQm01dWJuVzZOajA5SFJjdlhrUmNYSnoyK1FENGI0cnNpdDJHem9TQ1ZIeVN0QXVGaWpKYmwwS05rSS9FRFcrMGprT01SN0N0U3lFaUltcVVybS9QZzBLbUNWQ1J3ejNoNU5Vb0J1QVJrUkYyK3hYSi9zd0VCazZxTjdrVnhkaDk5N3l0eXlBaUltcTB4TkxxbFFJVkpTb2JWa0pFOWMwdVErZlJuQ1FjejdsbTZ6S29rVHVlY3cxSGM1SnNYUVlSRVZHakpBMFFhMS9iMDd4T0lqS2RYWWJPZlhjdjJMb0VhaUw0YjQySWlLaCtTRnlyZXpybERKMUVqWnBkaHM1c2VaR3RTNkFtZ3YvV2lJaUk2b2RZV3YxcnFMTENMcGNZSWFJNnNydlFxVlNya0Z0ZWJPc3lxSW5JTFMrR1VzMTVKa1JFUk5ibXJMTndVTldlblVUVU9ObGQ2SFFRQ0tFQ3Z3MmpSME1GTlJ3RWR2Zi9Ka1JFUkEyZVVDTFFPMWF4dDVPbzBlSnYwMFJFUkVSa0V5NytYRXlJcUNsZzZDUWlJaUlpbTNEUTZlMnMyck9UaUJvZmhrNGlJaUlpc2drbm5YbWRGU1ZLRzFaQ1JQV0pvWk9JaUlpSWJFSjNNU0ZaRmhjVEltcXNHRHFKaUlpSXlDWjBGeE5TS1RpOGxxaXhZdWdrSWlJaUlwdVFCbFF2SkNUUDUvQmFvc2FLb1pPSWlJaUliRVlzcmY1MVZNNFZiSWthSllaT0lpSWlJcklac2RSQisxcFJ3aUcyUkkwUlF5Y1JFUkVSMll6dUVGdnUxVW5VT0RGMEVoRVJFWkhOY0FWYm9zYVBvWk9JaUlpSWJFYnNXdjNycUVMR3hZU0lHaU9HVGlJaUlpS3lHU2Vkbms2RlRBV0ZqUE02aVJvYmhrNGlJaUlpc2lrWGY1MnRVL0k0cjVPb3NXSG9KQ0lpSWlLYjBsMU1pUE02aVJvZmhrNGlJaUlpc2ltOTBKbGRZY05LaUtnK01IUVNFUkVSa1UzcHJtQXJ6MWRDVmFHMllUVkVaRzBNblVSRVJFUmtVMEtKQUU2ZUR0cGpEckVsYWx3WU9vbUlpSWpJNXR4Q0hMV3ZpOUxMYlZnSkVWa2JReWNSRVJFUjJaeDdpRVQ3dWlpTjh6cUpHaE9HVGlJaUlpS3lPU2N2RWNSU3phK21Lb1dhUTJ5SkdoR0dUaUlpSWlKcUVOeURxNGZZRmlUTGJWZ0pFVmtUUXljUkVSRVJOUWlla1Ryek90TXF1SW90VVNQQjBFbEVSRVJFRFlLVGwwaTdpcTFLb2NhOXBESWJWMFJFMXNEUVNVUkVSRVFOaGs4YkYrM3IzS1F5S0dRcUcxWkRSTmJBMEVsRVJFUkVEWVpuaEtQZWdrSVpKNHR0WEJFUldZcWhrNGlJaUlnYWxNQXVydHJYc2l3RmlodllGaXJGeGNVb0tpcXlkUm1QbEVxbFFsbFpHUlFLcmlwTXBoUFp1Z0FpSWlJaUlsMXVJUks0K0l0Um1xMEpPT2tuaXhFZDRBMmhSR0RqeW9DOHZEeE1uRGdSL2ZyMXc1dzVjMHk2OXVMRmk4ak16RFRwbWxhdFdpRThQRng3TEpmTDhmbm5uMlBjdUhFSURRMDE2VjdHeUdReXJGbXpCcE1tVFlLbnAyZU41MzMxMVZmWXRtMGJKaytlakhIanhsbjhYR3BhR0RxSmlJaUlxTUVKN3VXR203L2xRNlZRUTZWUTQvYVJJb1QyYzYvMzRLbFVLcEdSa2ZIUWM5cTJiWXY5Ky9kajRNQ0I4UFB6cS9FOE56YzNlSGw1YVkrM2I5K080OGVQdzlIUnNjWnJkTW5sY2t5ZVBGa3ZkQllVRk9ETW1UTzRjT0VDUHZ2c00vajUrZUg2OWV1WU9YTm1uZTRKQU04Kyt5eW1UcDBLQUVoT1RzYStmZnVRbUppSUZTdFd3TTNOemVEOGxKUVU3Tml4QTJLeEdKczJiY0tUVHo3NTBJQks5Q0NCV3EyMnU3V29SeC85Mk5ZbFVCT3lyYTlwMzJJU0VSR1JkUlNuVmVEMmtlcGhyRTVlRGdnZjdGbXZ3VE1uSndmang0KzN5cjFHamh5cEZ3WVhMVnFFL1B4OHJGeTVzdFpyeThyS01ITGtTS005aTBsSlNaZ3padzZhTld1R2xTdFhRcUZRNE9EQmczcm5WRlJVWU8zYXRlamV2VHM2ZHV5bzkxNTBkRFE2ZE9pZ1BUNTQ4Q0QrODUvL29IWHIxdmpvbzQvZzVPU2tmVThtaytHMTExNkRUQ2JEQng5OGdGbXpacUZUcDA1NDc3MzNJQlJ5cGg3VkRYczZpWWlJaUtoQmNndVJ3RFBDRVFYSjVRQUFlYjRTS1FjTEVOVFREVTVlOWZOcnJKZVhGNzc2Nml1OXR2ejhmR3pjdUJHVEprMkNzN096M25zcWxRby8vdmdqNHVMaTlIbzFBY0REdzZOZWFtemR1alZtelpxRjVjdVg0OEtGQytqVHB3OUdqQmdCUjBkSENBU2FRRjVTVW9LMWE5ZWlZOGVPR0RObWpQWmF1Vnl1RnlvQllQRGd3VWhOVGNWUFAvMkUwNmRQbzMvLy9nQUFoVUtCRHo3NEFPbnA2VmkrZkRraUl5TXhjK1pNZlBqaGgxaTllaldtVFp0V0w1K1BHaCtHemtla21aTW5Wbldib3RlV1VKQ0toWmMyMjZnaUlpSWlvb1l2cUtkbXVLZGU4RHhRaU1DdXJ2Q01xTnN3VlZPSVJDSkVSa2JxdGQyNGNRT0ppWW5ZdEdrVEZpMWFwQTEyQUxCNTgyWWNPM1lNTFZ1MnhJUUpFNnhlVDAwZWYveHhCQWNISXpvNkdzWEZ4ZmpuUC8rSjhlUEhJeTR1cnNacnNyS3k4T3FycitMMTExOUgzNzU5OWQ2Yk5Ha1N1blhycHUwQkxTc3J3OEtGQzNIKy9IbTg4Y1liNk55NU13Qmd5SkFodUhYckZqWnQyZ1NsVW9sWFgzMlZQWjVVSzRaT0lpSWlJbXJRZ25xNndVRXNSTzYxTWdEVlc2bGtKOGpnMDlvWlhoRk9WaDl5SzVQSlVGbFpDUUR3OS9mSGhBa1RjUGp3WWFTbnA4UGQzUjJBSnNSOTk5MTM2TjY5TytMaTRsQllXS2k5dnI1Nk9YVkZSMGNEME13ZGJkMjZOYjcrK212MDdOa1QzdDdlUnM5ZnMyWU5Ta3RMalM1QUpCUUt0WUV6SlNVRnk1WXRRMHBLQ3FaUG40NWh3NGJwblR0bHloU1VsNWRqeDQ0ZFNFdEx3NnhaczlDc1dUTXJmenBxVEJnNmlZaUlpS2pCYTlaVkNtbUFHT2tuaTZGU2FKWWtVY2hVeUR3blEzWkNLYndpblNDV0N1SHNMWUpRTExCNCtPMlNKVXR3OXV4WmcvYVhYMzdab08zMDZkTjZRMWdCNExmZmZvTkVJakU0OStyVnF4Z3hZb1JaTlJVV0Z1TFFvVVBhNCtEZ1lIVHQyaFVBTUczYU5FeWNPQkZmZi8wMTVzNmRhM0R0cVZPbmNPVElFVXljT0JGaFlXRUFnQk1uVHVndG10Uy9mMy9jdkhtR2cyL2pBQUFnQUVsRVFWUVRTNVlzZ1VBZ3dQejU4ekZ3NEVDRGV3a0VBc3lZTVFPZW5wNVl0MjRkSmsrZWpDKy8vRko3WDZJSE1YUVNFUkVSa1Yxd0M1R2dwYmNYc2hOazJ1RzJnS2JuTXplcHpPQjhvVmdBOXhDSmRvaXVxV0ppWXJTcnZBTEF6WnMzRVJnWUNLbFVDa0F6MXpNdExVMXZVWjVUcDA3aDU1OS9ydkdlelpzM3gzUFBQVmZyc3hVS0JUNzc3RE85dHJ5OFBLeGR1eFlBVUZwYWluNzkrbWxEcDYrdkw1NTk5bGxzMkxBQkkwZU9SRWhJaVBZNm1VeUdUei85RkJFUkVYcUxFaDA2ZEFpblRwMkNTcVZDUlVVRklpTWowYkZqUjhUR3htTHk1TWs0ZGVvVTVzMmJoMlhMbGhuVWw1dWJpM0hqeHFGMTY5YUlqNDluNEtTSFl1Z2tJaUlpSXJzaGxnb1IxTk1OL2gya3lFNlFvU2l0UXR2eitTQ1ZRbzJDNUhMNHRIWTJxK2ZUemMwTjdkcTFBd0NjT1hNRzMzNzdMZnIzNzYvZG4vUGJiNy9GVHovOWhOR2pSMlBLbENtUVNDUzRmZnQyamZlYk1XTUdsRW9sL1AzOWEzMjJXcTFHaHc0ZDlCWW5DZzhQeC9idDJ3RUFyN3p5aXNFMVk4ZU9oYU9qSXlJaUlxQlFLTFR0VXFrVVk4ZU9SWWNPSGVEZzRLQnRmL3Z0dHdFQWlZbUplTzIxMTdUbkxsbXlCQUR3eXkrLzROcTFhd2JQU1VoSXdQdnZ2NCsrZmZ2aXRkZGUwd1pmb3Bvd2RCSVJFUkdSM2FrS24wRTlOVnVybE9WWFFwYWxnRHkvVWkrRWlxVkNpNGZhN3RpeEExOSsrU1VlZSt3eHpKZ3hROXMrYWRJa3VMcTY0cnZ2dnNPNWMrZTBJZTVCNmVucHVIdjNydlk0TlRWVis3cDU4K1lJQ2dvQ0FKdy9mMTQ3ajdSS1ZsWVdBQ0FpSWdJK1BqNEc5NWJKWk1qT3p0WWU5K2pSQTNmdTNFRlptYWJuTnk4dkR5a3BLZHFGZ0ZKU1VnQUE3dTd1UnUvM01ES1pET3ZXcmNQMjdkdmg0ZUdCeHg1N3pLVHJxZWxpNkNRaUlpSWl1K1lXSW9GYmlPSDhTVXRWVkZSZzZkS2xPSFRvRUxwMTY0YW5uMzRhVjY5ZTFUc25LaW9LTDd6d0FuNzk5VmZNbkRrVFk4ZU9OYmpQM3IxN2F4eHlPMzc4ZUV5YU5Ba0E4UDc3NzZPNHVOam9lWFBuenNYZ3dZTU4ycytjT1lPbFM1ZlcrQm0yYk5tQ0xWdTJHTFEvdUlmb3c4amxjdXpldlJzLy92Z2pDZ3NMTVhUb1VFeWRPdldSTEpaRWpRTkRKeEVSRVJHUkVXS3hHQ0tSQ1AvKzk3OXg0Y0lGeko4L0g0Nk8rdHUwS0pWS0tCUUtyRisvSGhjdVhJQktwVEo2THpjM04zei8vZmQ2YlMrKytLTEJlV1BHak1INDhlTzF4OFhGeFViUHE5S3BVeWY4NXovL01XaVh5K1ZZdUhBaGhnOGZydDEzVTVlZm4xK045OVJWV2xxS0NSTW1vS2lvQ04yN2Q4ZExMNzJFcUtpb09sMUxWSVdoazRpSWlJaklDSUZBZ0xmZWVnc0FjT0hDQmNURXhHRGx5cFY2NXh3NmRBaExseTZGdDdjM25uenlTZXpldmJ2Rys3bTZ1dGI2VExGWXJIZWVVcWw4NlBsZVhsNTY4ejZybEpTVUFOQ3NjQnNiRzF2cmMydWlWcXZScTFjdmpCNDlHaEVSRVhydlpXUmtJRGs1R2QyN2R6ZTZVaTlSRmU3a1NrUkVSRVJreHhJU0VuRGp4ZzJyM1UrM3QxWXFsV0wyN05rR2dSTUFybDI3aHNXTEYrUDY5ZXRXZXpZMVR1enBKQ0lpSWlLcWc0S0NBaHc4ZUZDdkxURXgwVWJWYUxaVldiMTZOYlp1M1lvRkN4WllaZGhyZkh3ODl1elpVK09pU0xxcUZqQ3FXZ2lKcUNZTW5VUkVSRVJFZFpDZG5XMHdMeE1BQWdNRElSQUlBRUM3YW16VnNhNnE5eDVHclZickRhazFOa2RVb1ZBZ0t5c0x5Y25KMnA3SXZuMzcxdmx6UEtpOFhMUG42WVlORzVDUWtLQ2RBeW9VQ3FGUUtLQldxNDErbnRUVVZEZzdPeHNkM2t1a2k2R3pGa0lJRUNMMVJaalVGMjRpWjdpSUpGQ29sQ2hSeUpFcEw4QXRXUTVLS3VWV2ZhWkVLRUlydDBBRXUzaERLbktDUXFWRW9hSVV0Mlgza0NMTHJ2MEdabkFRQ0JIcEdnQWZSemU0aTUzaEtuS0NYS2xBa2FJTUJSVXkzQ2krQzdsS1VmdU5yQ1JNNm9jV1VqOTRTcVFRQ1lRb3JDaEZ2a0tHYTBWM3JQNzNUVVJFUkZRYlQwOVA5T3JWQysrODg0NWV1MUtweE5telo3RjM3MTRVRkJSZzE2NWQ4UEh4Z1ZnczFqdXZ1TGdZSTBlT3JQVTVHemR1eE1hTkd4OTZUbUppSW1ReUdUcDE2b1M1YytmQzE5Zlg5QStrNDlTcFU5cjdUcHMyRGFOSGp3YWcyYzVGTHBmand3OC9OQmhlZS9mdVhmeisrKy9vMTYrZlJjK21wb0doc3dhdDNadmppV1lkMGRPM0Zad2N4RFdlcHdhUUtzdkJpWHZYc0MzdFQxU3FIejdaKzJHYU9YbmcyZENlNk8wWERTZWg4V2NXS2txeEt5TWV2MmFjUllXcTB1ZzVkU1dFQUFNQ1l0RGJyelZpUElKcmZDWUFWS3BWdUY1MEIwZHprbkF3TXdHVmF1TXJzOVdrbVpNblZuV2JvdGVXVUpDS2haYzJhNDlkSENTSUMrcUNvYzA2d01mUnplaDlWRkFqc1RBRE96UE80blR1VFpOcUlDSWlJakxYNU1tVGpiWUxoVUo4K09HSEtDb3FBcUJaRlhiNjlPa0c1N200dUdEeDRzVjZiZSsrKzY3QmVVT0dETUh3NGNPMXh6S1p6Q0RvZHVqUUFjdVdMVU5zYkN5RVFzdVhhSEZ6YzBOSVNBZ1dMRmlBOFBCd2JYdGNYQnppNCtOeCtQQmhnMkhGVXFrVXZYdjNydk8ySzlTMENkUnF0YnIyMHhxVzBVYy9ycmQ3ZTBta21CbzVHRDE5VFI4VFArblVseWhRbEJwOXI3YlFOVFN3STE2T0dBaUpzRzdmQTl3cHk4ZWlTNXVSWFY1a2NwMEEwTSsvRFo0TDY0Tm1UcWJ2cjVSVFhvVDFLVWR3TkNlcHp0ZlU5dms3ZUliaFg5SEQ0QzJwZlZXM0toY0tVckV5NlRjVTF2QjNiaTNiK3M2cDEvc1RFUkZSdzNQcjFpMElCQUtFaFlYWnVwUjZwMUtwVUZGUkFTY25KMXVYUW8wVVY2L1ZFZXJpaTQ4NlBXOVc0TFRFdUxCZStHZkxJWFVPbkFEUTNOa0xIM1I4RGk0T3BpMVBMUklJOFdyVUU1Z1ZIV2RXNEFRQVAwZDN2Tkg2S2J3VTNoK0dvL3ROMTlldkRkNXQ5emVUQWljQWRQSU13d2NkeDVsOEhSRVJFVkZ0V3JSbzBTUUNKNkRwcldYZ3BQckU0YlgzdVRoSThIYTcwVWFIZGQ2VkYrQlNRU3F5NVVXUUt4VndGVGtod01rRGtXNEJDSFd4YkF6OXdJQzJHQnZhUzNzc1Z5bVFrSitLTEhraEt0VksrRHE2b1lObkdEekVMZ2JYK2pxNllXTEVBSHg1WTMrZG5pVVNDTEd3L1JpMDh3Z3grbjV4cFJ4WEN0T1FWMTZDTW1VRjNNUk84SGYwUUl4SHNORkFQQ3E0RzF4RWpsaFZ4K2NiMDlZakdLOUZENE9Eb1ByN2orenlRaVFXWmlDL1FnYUJRQUFmaVN2YWU0WWEvVHNJY3ZiR3UrMytoam5uMTVzODVKZUlpSWlJaU9vZlErZDl6NFIwaDcramZzOWZrYUlNWDkzY2oxUDNicUNtTWNqTm5Ed3dNS0FkbmdycVl2SXovWnc4TURYeWNRQkFwVnFKcldtbjhVdmFHWU81bWtJSUVCY1VpeGZEKzBNazBPK2NIaFRRRGovZU9sYmpzRjVkVTFzK2JqUnczaTY5aC9VcFJ4Q2Zsd0tWa1U4cUZqaGdZRUJiakF2ckRTK0pWTys5SjVwMVFGSlJCZzVsWGFuMStRK1NpcHp3ZW5TYzlqTWxGbVZnWGZKaFhDdStZM0N1QUVCUDMxWjRPV0tnd1JjRFlWSS9qQXZyalI5dUhUVzVCaUlpSWlJaXFsOGNYbnZmd0lDMkJtMGZKdTdBeVljRVRnRElsQmRpWStweC9QUE1HcFJVbHB2MHpFQW5Uemc3U0ZDdVVtREo1Vi93VStvSm80c0RxYURHem94eitQemFib1AzSEFSQzlQZVBxZlZadmYyaThVU3pqZ2J0aDdPdll0YTVkVGlibDJ3MGNBS0FRcTNFL3N3RXpJcGZoMXV5SElQM1gyazUyR2d2WkcwaVhRUGdlejlBN3N3NGg3Y3ZialFhT0FITmdrMG43bDNIblBQcmNidjBuc0g3bzRLN0dRUmlJaUlpSWlLeVBZWk9BRklIUjRONWdUbmxSYmhTbUY3bmV4Ulh5czFldWZhckd3ZHdzU0MxMXZPTzVpUWhQai9Gb0QzR0kvaWgxd2tod1Bpd1BnYnRwM0p2WU9XMTNUV0d6UWNWS2txeDhOSW1nNFY3SElWaXhEV1ByZE05akRtVWRRWC9sM3lvVGxVVUtFcXg3TW8yZysxYkhBUkNvNkdhaUlpSWlJaHNpNkVUZ0t2WWNPSzA4aEhORDd4VWVCdC9aRit0OC9uNzd5WVl0RVc0Qmp6MG10NSswV2p1ckw5cGI2R2lGRjllMzFmbjUxWXBVcFRoLzVJUEdiUVBhOTRKSW9HRHlmZkxyU2pCVnpjUG1IUk5wcndRdjZTZE1XZ2ZZS1MzbW9pSWlJaUliSXVoRTVvZzlhQm1UcDRHUWEwKy9KcCsxcVR6TCtiZk11Z1I5SFo4K09xdGZmM2JHTFQ5ZHVjOGlpdmxKajI3eXJIc0pPUlh5UFRhWEVWT2FPVWVhUEs5ZHFUL2FkWitvL3Z2WGpUNFlxQ1prNGRadzN5SmlJaUlpS2orTUhRQ0tGTldHSjBuK0ZhYmtRZ3djMXVSdXFoVUs1RlFjTnVrYStRcUJYTEtDL1hhaEJEQXlVRnM5SHdCTkN2RVB1aGdwbUdQYVYycG9NYkplOWNOMm8wOXB6WW5jcTZaVlVPaG9oUXBzbXlEOW1qMzVtYmRqNGlJaUlpSTZnZEQ1MzM3N2w0MGFBdVQrdUh6THBNd01ieC92ZXdGZWJlc3dLeGVQbU05czg0MTdOZlpRdW9QRndkSHZiWTdaZmtHUFpXbXVsRjgxNkN0cFdzemsrNlJVMTZFM0lvU3MydTRXWnhsME9ibjZHNzIvWWlJaUlpSXlQb1lPdS9iZStjQ0Vvc3lETm9sUWhHZUR1NkcxWS85QTNQYWpFQUh6MUNyUGJQWVNIaXNpekpsaFVHYkVBS2o1L283R1lhd3Ywb013NXFwMGtwekRkcmN4TTRtM1NQUGdzQUpBQVZHZ3JPcmlCc2JFeEVSRVJFMUpBeWQ5Nm1neHVMTFczQW05NmJSOTBVQ0lYcjdSbU5SKzcvankyNVRNQ3E0VzQyOWkzVmw3bXEzYW5YZFZwc0ZBRGVSWVJBc3FzT2VucldSR2RrZXh0VFFXVnBwR0o1TnVsNXBXSU9MeUxML1RZaUlpSWlJeUxvWU9uWElsUW9zdTdvZEs1SjJJVk5lV09ONWdVNmVlQ204UDc1KzdCWDhMYVE3SEFRTjk2L1IyTXE4bG9ZOUFKQWI2VzExRWhxZlYxcGZKRUtSUVp0Q1pWNlFKeUlpSWlLaSt0RncwNUlOSGN0SndveXozK0t6YTdzZk9oUlZLbkxFOHkzNjRwUFlGK0h2V0g4TERsbkNXQWh6ZERBTWE2WXl0bkJSaVptcjRacnJ3Ym1xdHFpQmlJaUlpSWdlanFHekJrcTFDbjlrWDhXYzgrdng1dmtmc1BmdUJhTnpLUUVnMU1VWHl6dU5oMmNEM0s3RDJLSkR4b2JjbWtwcVpPNmtzV2ZWSjE5SE40TzJFZ1ZESnhFUkVSRlJROExRV1FjM1N6S3grdVpCdkh4NkZmNHYrUkFLamN5SjlKSklNYVhsNHphbzd1RUtGWWFMN2JSdzliUDR2c0V1UGdadHVlWEZKdDNEeGNJNXNSRnVBUVp0YVdXR0N4d1JFUkVSRVpIdE1IU2FRSzVVWUdmR09Vdy8reTNPNVNVYnZOL0xON3JCOVhiK1Zad0ZGZlFYSGdxVCtsa2MrS0xjRExkSHVWeVladEk5L0l5c3JGdFhYaElwbWp0NzZiVlZxcFg0eThnMktrUkVSRVJFWkRzTW5XYVFWWmJqdzhSZkRmYVlGQUNJZGcreVRWRTFrQ25MRFlLWUVBSU1DbWhuOWoyRkVLQ25ieXVEOWtzRnQwMjZqN2ZFRmFFdXZtYlZNTUEveG1DYm1MK0tzOHhlRVppSWlJaUlpT29IUTZlWktsU1ZpRGZTMitsdTRyWWhqOExwM0JzR2JTT0R1NXE5Mm14dnYyaDRTMXoxMmhLTE1wQlRYbVR5dlVZRWR6SDVHaWVoR0hITll3M2FEMlZmTWZsZVJFUkVSRVJVdnhnNnJleFJMNlpURjN2dlhERFkwOUxQMFIzL2FEblk1SHU1aVp6d2N1UWdnL1pOdDArYVZkdWdnSFpvN3hGcTBqWFBoL2VGendPTENKVXF5L0ZIMWxXemFpQWlJaUlpb3ZyRDBBa2d4TVVIa3lJR3dObUVlWTVpZ1FNNmViVXdhRThydldmTjBxeENwaXpIanZTekJ1MERBOXBpV3RRUWcyR3FOWEVYTzJOaCt6RUc4MWF2RktiaFF2NHRzMm9UUW9BM1kwYWdsVnRnbmM0Zkhkek5hQy9uOXZTektGY3B6S3FCaUlpSWlJanFqK1ViTmpZQ0lvRVFJNE82b3I5L0RQYmZ2WWo5bVFtNDk1Q1ZXRDNFTG5nMTZnbjRPZW92aEhPak9CTjN5dkxydTF5emJMbDlDaDA4dzlEV0kxaXYvWWxtSFJIbEZvajFLVWR3SWYvV0Ewc09hWWdFRGhnUUVJUHhZWDNnSlpIcXZWZWdLTVdLcEYwVzFlWW1jc2I3SGNaaVM5cHA3RXcvQzdtUjhOak15Uk1USS9xanUwK1V3WHQvbFdSaDYrMVRGdFZBUkVSRVJFVDFnNkZUaDRmWUJXTkNlMkpNYUUra2wrVWhxU2dEdWVYRktGS1VRUWdCM01VdUNIZjFSd2ZQVUVpRStuOTFTclVLMy96MVB4dFZYanNWMVBnbzhWZDgxUGw1ZzdBY0x2WEh1KzJlUlpHaURGY0swNUJYVVlJeVpRVmNSYzd3ZDNKSFc0OWdPQnFaL3lsWEtmRGgxUjNJcnpEY2xxVXVyaFNtUXlJVUljcXRHU1JDRWNhSDljYXpJZDF4dVRBTmQ4cnlVYTVVd0VQaWduQ3BQeUpkRGJkSEFZRGl5aktzVFByTllJVmVJaUlpSWlKcUdCZzZheERzN0kxZ1orODZuVnVwVnVITEcvdHd2Zmh1UFZkbG1VSkZLZDQ2L3dQKzNYWVVvdDJhRzd6dkxuWTJ1aXF0TWZmS2k3SDB5aTlJa2VXWVhZOVNyY1IvRW4vRGZ6cU8xODdSbEFoRmlQVUtSNnhYZUszWEZ5aEtzVEJoRTlMTDhzeXVnWWlJaUlpSTZoZm5kQUpRcXMzdkpidGRlZy92SnZ5TVExbjJzWEpxZ2FJVTcxejhHVnZUVHBzMUIxSUZOUTVsWGNHYzgrc3RDcHhWY3N1TE1lL2lSdHd5OFY3eCtTbjQ5NFVOdU4wQTU5QVNFUkVSRVZFMTluUkNFeHhueGEvRDBNQ082T29kQ2Q4SFZrWjlrRkt0d3NXQ1ZCek92b3BqMlVsMk43U3pVcTNFRDdlT1ltZkdPWXdJNm9KdVBwRzE3cGVaS1MvRWhmd1U3TXc0Wi9WNXF6bmxSWmh6ZmozaW1zZGlaRkFYZzVWcHF5alVTaVRrcDJMdjNZczRtL2VYVldzZ0lpSWlJcUw2SVZDckxlam1zNUhSUnordTEvdjdPM29nUk9vRFAwZDNPRHRJNENBUVFxNnNRRW1sSEJsbGVVaVYzVU9GcXJKZWEzalV2Q1JTUkxnR3dFUHNESGV4Q3dRUW9FaFJpaUpGR2RKSzd5RlRYbWpSL1pzNWVXSlZ0eWw2YlFrRnFWaDRhYlBCdVJHdS9vaVFCc0JENGdLbFdvV0NDaG55S21TNFhuVEg2Q0pEOVcxYjN6bVAvSmxFUkVSRVJJMEZlenFOeUM0dlJIYTVaU0hMM3VSWHlIQXVMOW5XWlFBQWtrdXlrVnlTYmVzeWlJaUlpSWpJQ2ppbms0aUlpSWlJaU9vTlF5Y1JFUkVSRVJIVkc0Wk9JaUlpSWlJaXFqY01uVVJFUkVSRVJGUnZHRHFKaUlpSWlJaW8zakIwRWhFUkVSRVJVYjFoNkNRaUlpSWlJcUo2dzlCSlJFUkVSRVJFOVlhaGs0aUlpSWlJaU9vTlF5Y1JFUkVSRVJIVkc0Wk9JaUlpSWlJaXFqY2lXeGRBVFVPbXZBQ2pqMzVzNnpLSWlJaUlpT2dSWTA4bkVSRVJFUkVSMVJ1R1RpSWlJaUlpSXFvM0RKMUVSRVJFUkVSVWJ4ZzZpWWlJaUlpSXFONHdkQklSRVJFUkVWRzlZZWdrSWlJaUlpS2llc1BRU1VSRVJFUkVSUFdHb1pPSWlJaUlpSWpxRFVNbkVSRVJFUkVSMVJ1R1RpSWlJaUlpSXFvM0RKMUVSRVJFUkVSVWJ4ZzZpWWlJaUlpSXFONHdkQklSRVJFUkVWRzlZZWdrSWlJaUlpS2llc1BRU1VSRVJFUkVSUFdHb1pPSWlJaUlpSWpxalYyR3ppaTNRRnVYUUUwRS82MFJFUkVSRVZuR0xrTm51TlRmMWlWUUU4Ri9hMFJFUkVSRWxySEwwRG1rV1hzSUliQjFHZFRJQ1NIQTBNQU90aTZEaUlpSWlNaXUyV1hvYk9uV0RJT2JNUXhRL1JyZXZETWlYQU5zWFFZUkVSRVJrVjJ6eTlBSkFCTmE5SWFieU5uV1pWQWo1UzF4eGZnV2ZXeGRCaEVSRVJHUjNST28xV3Excllzd1Y0bENqdi9lMklzenVUZHRYUW8xSWwyOUkvQjY5SEJJUlU2MkxvV0lpSWlJeU83WmRlaXNjaWpyQ3VMelU1QXF5MEZhYWE2dHl5RTdGT0xpZzFDcEwySzl3akVvb0oydHl5RWlJakpRV0ZnSWlVUUNaK2Y2SGVsVlhGeU0zTnhjdEdqUm9sNmZRMFJOUjZNSW5XUWJsOU1MMGY3dC9aYmRSQTFVclFsMWVQNEE5SXYyczdndUlpS2l4a2FwVk9MNTU1L0hvRUdETUhYcTFGclBWNnZWeU1yS3d1M2J0OUdxVlN0NGVuclcrVm5idDIvSHFsV3JzRy9mUGt0S0ppTFNFdG02QUxKZjdZSTlNS3hETSt4SnlOUTA2QVJJYzd6NVV3Sk9MM3pjS3JVUkVSSFpPNVZLaGZMeWN1MXhYRndjZnZubEY0d1pNd2FPam80QUFKRkloT3pzYkt4YnR3NmxwYVdReVdRb0xpNUdabWFtOXRxSkV5ZGk3Tml4T0gzNnRNRXpBZ01ENGU3dWptdlhybW5iVWxKU29GYXJjZno0Y2Ixelc3Um9nYUNnb1ByNHFFVFV5TEdua3l4eS9NWTk5Rmx5eUxLYnFOV0FRSk5XOTh6dWl5YzdOTE5DWlVSRVJQYnQrUEhqZU8rOTl4NTZUbHhjSEFZUEhveFpzMmFoUzVjdThQSHhnYWVuSjN4OGZPRHI2d3QvZjM4RUJRVkJJQkJnOU9qUkJ0ZVBIRGtTanozMkdMNzY2aXR0VzBsSkNRb0tDaEFjSEt4dHUzUG5EcVpNbVlJeFk4Wlk3d01TVVpQQm5rNnlTTzhvWHd4bzdZYy9rbklzdUV0MTkraS9OeVV3ZEJJUkVRSG8zTGt6VnE5ZWpTTkhqcUIvLy81Njc1MDhlUklSRVJHSWlvckMzYnQzQVFDelo4K0duMS9OMDFRT0hEaWdmZjM1NTU5ajc5NjlHRHAwS0ZxMWFvWHUzYnRyMzZzYVh2dmRkOTlwMjU1NTVobHJmU3dpYW9JWU9zbGk3NHlNd1I5Smh6VUhGZzZ4dlpoV2lGL09adUNacmh5K1EwUkVUWnVMaXd1Y25aMnhkZXRXT0RnNDRJVVhYZ0FBcEtlblk4T0dEZWpkdXpkNjlPaWhEWjExdFh2M2J1emN1Uk56NTg2Rm82TWp2di8rZTczM2s1S1NvRktwOU5yTHk4dHg5dXhabEpXVm9VdVhMbWpidHEzbEg1Q0ltZ3k3M2FlVEdvN0gyL3FqYXdzdnpZRUFtdUJwQ2dIMExucDd5eVdvT09xYmlJZ0lnWUdCZVBYVlY3RnQyellVRnhkRHBWTGhvNDgrUWtoSUNONTQ0dzJUNzNmNThtWDg5Ny8veGJQUFBvdkJnd2VqdExRVUtTa3Blbi95OHZJQVFLOU5wVkloUHo4ZktTa3BLQ29xc3ZiSEpLSkdqbk02eVNwMlhiaUxFWjhldTM5a1lYY25nTy8vOFJoZTZCMW1jVjFFUkVUMmFzbVNKWkRKWkFDQS9QeDhlSGw1UVNhVElURXhFWkdSa2ZEeTBuemhPM0xrU0x6NzdydjQ4Y2NmSHpxOE5qczdHOU9uVDBka1pDU1dMbDBLb2RCNDM0T3gxV3VmZWVZWlBQZmNjNXpUU1VSbTRmQmFzb3FuT2dXaVhaQTdMbWNVQVJEb0xRNVVaenBaOWIxdFZ6QytaeWdjaEphRlZ5SWlJbnZWdG0xYnZkVnJWU29WMUdvMWV2WHFwWGVlV0N3R0FFeWFOQW1DR243MkxsMjZGTHQyN1VKQlFRRmNYVjN4K2VlZkE5RE1HL1h4OGNIV3JWdTE1OTY5ZXhjcWxRcUxGaTNTdHBXVmxWbnRjeEZSMDhQUVNWYXo0T2tZalAzeTFQMGpnZWtkbmpybkp1Zkk4TTNoRkx3eU1NS0tGUklSRVQwNnYxL054c1hiQmJpWlhZS1VIQm1lYU5jTXJ3K05xdlAxRDY0MisvMzMzK1Bnd1lNR2N6QXZYNzRNQVBqSFAvNEJOemMzbEplWFk4V0tGUmcxYWhSaVltSUFBQ0VoSVFnTkRVWDM3dDBobDhzaGw4c1JIeDhQWjJkbkRCczJETkhSMGRyN0taVktKQ2NuNjdYRng4ZlhHR2lKaUdyRDBFbFc4K3hqd1dqMWl5dXVaNWFZUDdwV3A0ZjB2VzFYTUtsdkMwaEVuSHBNUkVUMjRZL0VISHh6T0JtL25yK0RZbm1sM250N0VqSk5DcDBLaFVLdnA3T2lvZ0pxdFJvbEpTWGFOckZZREtWU0NRRG8yN2N2dkx5OFVGSlNnaFVyVmlBbUpnWURCdzdVbmp0NjlHaU1HREVDN3U3dVVDZ1VlT3FwcHhBUUVJRFEwRkNFaG9acXo5dStmVHRPbno2TmNlUEdhZHQwWHhNUm1ZcWhrNnhHS0JCZy9vZzJtUGoxbjVvR2M2WjJDcXA3U0RNTDVmaDgvdzNNR1I1ZDYyVkVSRVMySkZjb01lUDc4L2oyU0VxTjU0VDV1cGgwendNSER1RFRUejgxYU5mdEFZMkxpMFBYcmwwQkFLNnVyZys5MzZ1dnZvb0JBd1pnNHNTSnVIMzdObFFxRmNMQ3d2RE5OOS9nMEtIcVBiZkx5c3FnVXFrd1ljSUV2ZXREUWtLd2ZQbHlrejRERVJIQTBFbFdOcUZuR043YmRnVzM3cFZXcjJScmN2Q3N2bWpKcjRtWU9pQUNIaTVpSzFkS1JFUmtIWWwzaWpENnN4TzRsbG1zMXo2bVd6QzZSL3FnbVljVGdyMmRFVnUxMG5zZDllL2ZIKzNhdGRNZTc5aXhBNmRPbmNLeVpjdTBiVzV1YmpoOStqUWNIUjIxY3p0ckVoc2JpOE9IRDJQaXhJbTRldlVxaEVJaDJyUnBBeDhmSDhUR3htclBPM0hpQkg3OTlWZk1uajFiNzNwbloyZVQ2aWNpcXNMUVNWWWxjaEJnYmx4clRGc1hyMmt3YTVodDlVV0ZaUW9zMzVXRVpYOXZiNVg2aUlpSXJDa2hyUkFEbGg1Q2ZxbEMyelovUkd2ODY0bFc4SGQzdE9qZVVxa1VXVmxaK1BEREQ3Rmd3UUo0ZUhqQXdjRUI1ZVhsK09HSEh6Qi8vbnc0T2pvaU9Ua1pJU0VodGQ1djJMQmgyTGx6SjQ0ZlA0NkRCdytpYytmT0VJbEU4UER3Z0llSGgvYTg2OWV2UXlBUUlESXkwdUFlTXBrTVVxblVvczlGUkUwUFF5ZFozY3Y5d3ZIK2pxdTRVeUMvMzJMWkZpb3I5MS9INjBPakVPRGhaSlg2aUlpSXJPRlNXaUVHTEtzT25BRWVqdmhsWmkvMGl2SzEyalBXcjErUDR1SmkrUHY3YTl0Y1hGeHc5dXhackZxMUNxKy8vam9TRXhPMUN3WTlURlJVRkxwMjdZb3Z2dmdDT1RrNW1EZHZIcTVjdVlJNWMrWVlQZi9aWjU4MWFPdmV2VHVXTEZsaS9nY2lvaWFKb1pPc1RpSVNZczZ3YUx5eDhhS213ZHpNZWY4NnVVS0ZCVnN2WTgzTFhhMVlKUkVSa2ZtS3loUVl2dUlvOG1XYXdCbmhKOFdKQllPcytnVnBZbUlpamgwN2hqbHo1dWdOblEwS0NzSkxMNzJFcjcvK0dwMDdkMFpTVWhLZWUrNjVPdDF6eG93WmVQbmxsK0hvNklnZVBYckEwZEVSMjdadDB6dG45KzdkK1BiYmIvVzJVYWtpRXZGWFJ5SXlIWmNGcFhyeHowR1I4S3FhaDFtMU9KQ3BkSUxxL3gyNWhXdDNpMnMrbDRpSTZCRjZkVjA4MHZNMWUxZDZ1b2l4NzgxK1ZoK1JzM0hqUmtSRVJHRElrQ0VBTlB0MFZubjIyV2Z4MFVjZjRlTEZpL0QzOTBlUEhqM3FkTTl6NTg1QnBWS2hzcklTTTJmT3hKOS8vZ2tYRnhlNHVycHEvMGdrRWdEUWE2djY0K1RFVVVkRVpEcCtYVVgxd2xuaWdEbkRvL0gyRnMzZVllWnZvYUs1VnFsV1kvN21TOWo2V3E5YUx5RWlJcXBQTzgvZndZYVR0d0VBWWdjQjlzenVpNVlCRDE4NTFoeHZ2LzAyN3R5NWd6MTc5a0FrRXVISWtTTndjM01EQUFpRm1uNkRYYnQyNGZYWFg5Y2VQOHpwMDZleGF0VXF4TVhGNGFtbm5zS3laY3V3WU1FQ2VIdDdJeVltQmkxYXRJQ2JteHNjSFIweGMrWk1IRGh3QUlBbTdDcVZTaWdVQ2lnVUNrUkVST2d0UEVSRVZCdUdUcW8zTTRkRVlmbXVKSU45eWt5aXN3THVMK2N5Y0RZbEgxM0RUVnY5ajRpSXlGcHlpc3J4NHBvejJ1TkZvOXVoUjB1ZmVubVdvNk1qd3NMQ01IMzZkQ2dVQ25oNmVtTEtsQ25hOTB0TFM5R3JWeThNSHo2ODlycHpjckJ3NFVLMGI5OGUwNmRQaDFnc3hqZmZmSU16Wjg3Z3hJa1RTRXBLd3VYTGwxRlNVZ0tsVWdtMXV1WWhTaDkrK0tGVlBoOFJOUjBDOWNQK3EwSmtvZmUyWGNHaTdWYzFCMmJQN1ZScmh1Z0M2QlBsaTZQdkRLemxBaUlpb3ZveCtkcy84WDlIYmdFQXd2Mmt1TGI4U1loRjlqRmJhZWZPblhqeXlTZHIzVnJsUVdxMVdodEMxV28xSEJ3YzZxTThJbXJFN09PL2ttUzM1Z3lMaHFkMmJpZk1uTnRaZmVHeEcvZXdKeUhUV3VVUkVSSFYyZDJDTXF3N2xxbzkvblp5VjdzSm5BQXdZc1FJa3dNbkFBZ0VBZ2lGUWdpRlFnWk9JaktML2Z5WGt1eVNxNU1JYnp6WlNxZkY4bzcxdVQ4bldId1BJaUlpVXkzZmxRU2xTdk56YkVqYkFBeHM0MS9MRlVSRUJEQjAwaU13YTJncm5kNU9NMWV5VlZlUHk3MlVYb2dmVHFRKzVHUWlJaUxydWxkY2pqVi9KR3VQMzRxTHRtRTFSRVQyaGFHVDZwMnJrd2h2RFcrdDAySkc2bnhnTHVpOFRaZWdVS3FNbjB0RVJHUmwzeDVKZ1Z5aCtiblROc2dkZzlzRzJMZ2lJaUw3d2RCSmo4VE1JUzNoNjZyWjkwdDNqcWJKN2wrV25sK0dMLy8zbDFWcUl5SWlxczEzUjI5cFg3OHpNc2FHbFJBUjJSK0dUbm9rWEoxRWVGT3Z0OVBNalRzRjFXRjE4ZmFya0pWYnNCMExFUkZSSFp4UExjQzF1enlEZ2FNQUFDQUFTVVJCVk1VQUFFOFhNY1k4Rm16amlvaUk3QXRESnoweWVyMmRBTXhjeWxaN1daNnNBdi81TGNrYXBSRVJFZFZvL2ZIcVhzNHgzWUxoSURUemkxTWlvaWFLb1pNZUdXZUpBK2FOYUtQVFltNXZaL1hMVC9aY1IxYWgzS0s2aUlpSWFxSlNxYkZlWi9HNmNUMUNiVmdORVpGOVl1aWtSMnJhb0VqOTNrNXpkMUM1ZjUyc1FvbkZPNjVhWEJjUkVaRXhKLy9LeGIzaUNnQ0F2N3NqQnJieHMzRkZSRVQyaDZHVEhpbG5pUVBlZVZwbkFRWnpSeWpwWExmNjkyU2s1TWdzcW91SWlNaVlnMWV5dGErZjZoUUlnWUJEYTRtSVRNWFFTWS9jdEVHUkNQUndxbTZ3c0xkVHFWWmozdVpMRnRkRlJFVDBvUDlkeWRLK2ZqeUcyNlFRRVptRG9aTWVPWWxJaUxkSHRxbjl4Tm9JZ0tyaytmUHBORnhLSzdUOG5rUkVSUGZKeWl0eDRtYXU5bmh3VzM4YlZrTkVaTDhZT3NrbXBnNklxTzd0MUFtUEpsTlhEM09hOWVNRmkrc2lJaUtxY2pncEIwcVY1dWRUMnlCMytMczcxWElGRVJFWnc5QkpOaUVSQ2ZIdUtKMjVuV3BMVnJMVi9FTHd2NnZaT0hBNTY2R25FeEVSMWRVZlNUbmExNC9Ic0plVGlNaGNESjFrTTFQNlJ5RFUyMFZ6SUlERmN6c0JZUGJHaTVhV1JVUkVCQUE0cFRPMGRrQWJoazRpSW5NeGRKTE5pQndFZU9kcEs4enQxRm5LOWxKNklYNDhlZHNLOXlRaW9xWk1wVkxqVEVxZTlyaHZLMThiVmtORVpOOFlPc21tSnZVTnQ3eTM4NEhyM3ZvNUFRcWx5Z3JWRVJGUlUzWCtkZ0hLRlpxZkpjRmV6dkIxYzdSeFJVUkU5b3VoazJ4SzVDREFlNlBiV240am5TbWhHZmxsK0hUdkRjdnZTVVJFVGRhNWxIenQ2KzZSM2phc2hJakkvakYwa3MyOTBEc01MZjFkTlFlVzdMbXQwOXY1d2E5WGtWZFNZVkZkUkVUVWRDV2tGV2hmZDJuQjBFbEVaQW1HVHJJNWtZTUFDNTdXWGNuV3pCc0pBS2cxRnhmSksvSGV0aXNXMTBaRVJFM1R4ZHZWZXo5M0NQR3dZU1ZFUlBhUG9aTWFoT2Q3aDFxbnQxTlFmZkdYLy9zTHQrN0pMQ3VNaUlpYXBIT3AxY05yTzRReWRCSVJXWUtoa3hvRW9VQ0FSYy9venUwMHQ3dXorbEtsV28wM2Z1UVdLa1JFWkpyMHZES1VWU2dCQU00U0I0UlVMWGhIUkVSbVllaWtCbU5janhCRU4zTzdmeVN3Y0ppdDV1VzJjeGs0Y1NQM29hY1RFUkhwdW5hM1dQdTZjNmluRFNzaEltb2NHRHFwd1JBS0JQajR1WTdWRFFLMUJSMmUxUmZPWEI5dlVWMUVSTlMwSk4wdDByNXVwZjB5bElpSXpNWFFTUTNLVTUwQzBTZXFhZ051Y3pmdXZIL3QvVVdGNGxNTDhOT3BOR3VVUjBSRVRZQnVUMmQwSUVNbkVaR2xHRHFwd2ZsMFFxZnFBNEdacXdvSm9MY2cwYnpOQ1ZBb1ZSYlZSVVJFVGNPMVRJWk9JaUpyWXVpa0JxZHJ1QmRHZG01ZTNXRDJFTnZxMUhuclhpaysyM2ZEb3JxSWlLaHB1SmxWb24zTjRiVkVSSlpqNktRRzZjT3hIU0NzeW95V2JLR2lFMWpmMzNFVmVTVVZscFJGUkVSTmdPNTJXNjNaMDBsRVpER0dUbXFRb2dQZDhFTHZzT29HaTFheTFWeGNKSy9FNGgxWExhNk5pSWdhcjlSN3BWRGQvNWtUNk9FRUI2RWwzM3dTRVJIQTBFa04ySksvdFlmWTRmNFBlNHZXRktyK2hlSEwvOTNVK3dhYmlJaElsKzdQaUhBL3FRMHJJU0pxUEJnNnFjRUs5bmJHak1FdGRWck1udHlwcFZDcU1XZmpSWXZ2UTBSRWpWTktEa01uRVpHMU1YUlNnL2JPeUJoSUpRNmFBNEhBc3R4NS85cXRaek53NGthdXhiVVJFVkhqb3hzNlcvZzI3dENabVpsWnIvZlB5c3FDV20zNUY4WkVaUDlFdGk2QTZHRzhYU1g0OTFOdHNPQ1h5NXFHcW1HMjVreXgwYmxtNXZwNG5Gczh4QW9WRWhGUlk1S2FXeDA2dzN4ZGJGaUp4dG16WnkwT2JzSEJ3UWdNRE5ScjI3VnJGOWFzV1lOMTY5YkJ5OHVyMW51VWxaVWhMUzBOY3JrY0hUcDBxUFg4TTJmT1lNR0NCWmc3ZHk0R0RScFU1MXBMU2twdy9QanhPcDhQQUVLaEVFT0c4R2M2VVVQRzBFa04zcXduby9EL0R0NUFWbEc1WlRkUzMvOC9BZ0hpVXd1dzZYUWEvdDQ5eEJvbEVoRlJJNUdlVjZaOUhleHQrOUQ1OXR0dlE2V3liSi9waVJNbllzS0VDU2d2TDlmZXEzZnYzdmp1dSsrd2UvZHVQUFBNTTlwem5aeWNzR25USmlRbEpVRW1rMEVta3lFdkx3LzM3dDBEQUxpNHVHRFRwazF3ZEhSODZETTdkKzZNWnMyYTRidnZ2a08vZnYwZ0V0WHRWODZjbkJ4OC9QSEhFSXZGY0hCd3FQVjhoVUxCMEVsa0J4ZzZxY0dUT29ydzdxaTJtUDU5dktaQllHWlhwd0NBdXZxNnVac1NNTHByRU1RT0hHVk9SRVFhYVhtbDJ0ZkJYczQyckVSang0NGREKzNwbkQxN05ueDhmREIvL3Z3YXp4R0x4UUNBMTE1N0Rjbkp5WHJ2clYyN0ZtdlhydFVlLy96enp6aDM3aHpTMDlNUkV4T0RrSkFRZUh0N3c4ZkhCMzUrZmdnSUNJQllMTWFwVTZld1lNR0NPbjJHWWNPR1BmVDliZHUyd2RYVlZhOXR5WklsaUkyTnJmWGVxMWV2eG80ZE8rcFVCeEhaRGtNbjJZVlhCa2JnNDkzWGtISlBCa0JnbFNHMnQrNlY0cjhIYnVLTkoxdFpxVW9pSXJKM3QzT3JRMmRRQXdpZFRrNU95TTNOUlc2dThiVUl5c3ZMSVpmTGtaYVdadlQ5VnEycWY4WXRYTGdReWNuSmtNbGtldTB5bVF3blQ1N0U0NDgvRGc4UER3QkFseTVkTUh2MjdCcnJpb3FLTWdpNm1abVo4UGIyaGtRaU1YcE5YbDRldkwyOWpYNUdJbXJjR0RySkxqZ0lCZmhnVER1TVgzVmEwMkJ1YnllZ0YxZ1hiYnVDS2YzRDRlNHN0a2FaUkVSa3gvSktLaUJYYUlhZk9nZ0Y4SFkxSHA0ZXRiMTc5K3IxUmo3bzl1M2JtRDU5dWtHN1VDakV2bjM3dE1mTm16ZkhsaTFiY096WU1YejExVmZhQVBqeHh4L2o5OTkveDZCQmcrbzBwQlVBZkh4OE1IRGdRTzF4Ym00dVB2MzBVd3dhTkFpdnYvNjZ3Zm1WbFpXWU1tVUt3c1BEc1hEaHdqbzlnNGdhRDRaT3NodlA5UWpGc3AxSnVKUmVDTE1ESis1ZnF0Yk03U3lTVitLOWJWZnd5ZmhPMWlxVGlJanNsTzdRMm9nR3RsMktXQ3pHRHovOFlORCs1cHR2b25uejVwZzFhNVplKzQ0ZE8vRFRUejhablAvS0s2OGdQajRldi8zMkcxNTQ0UVg4K2VlZjJMZHZIK2JObTRmSXlFaXo2L1B4OFVHL2Z2M3cyMisvb1Z1M2J1amR1N2ZlK3p0MzdrUkdSZ1pHakJoaDlqT0l5SDR4ZEpKZCtXaGNCeno1OFZITGJ5U29EcTMvNytCTnZQcDRTN1FNY0gzSUJVUkUxTmpkS1pCclh6ZjN0UDNRMmdjWkc1b0tBTTdPemdidk9UdnIxMy95NUVuOCt1dXZBQUJIUjBkY3ZYb1Y4K2JOdzQwYk4rRHM3SXdEQnc3Z3dJRUQ2TjY5dTluMXZmcnFxemg3OWl3MmJ0eW9GenJ6OHZLd2J0MDZkTzNhVlcvUm9vZDU1NTEzVEZwSWlJZ2FOb1pPc2l0RDJ6ZERueWhmSEx1aFdVWFA3TG1kT2hSS05XWnZ2SWdkci9ldS9XUWlJbXEwN2haVXIxd2I2Tm13NWhrcUZBcWp2WVJ5dVJ6cDZlazRlZktrWG50bFphWGVzYSt2THpwMjdLalhwbFFxMGFGREJ3aDB2b2dORGc0R0FPemZ2eDkvL1BHSDBWcmF0V3VIWmN1V0FkQnM2YUk3MzdSbno1NElDUW5SRzlaNytQQmh5R1F5ZE96WUVmdjM3OWU3VjFoWUdGcTNibTN3akZHalJpRXNMTXpvODNYOThjY2Z1SGp4WXEzbkVaRnRNWFNTM2ZsMFFpZDBlKytnNWtCbnFLeDVOS24xMS9OM2NEZ3BCLzFiKzFtcFNpSWlzamVaaGRVOW5jMDhMQStkaDVOeXRLOHYzQzdBMDdITjBjTFh2R0c3RGc0T2VQUE5OdzNhVjY1Y2llam9hSU1WWW84ZlA2NFhHcU9pb2hBVkZhVjN6cEFoUXpCMzdsd01IanhZcjMzVHBrMW8zNzQ5NHVMaUFBQUhEaHhBY25JeVhubmxGUUNBcDZlbjNya1hMbHlvZFFzVkp5Y25iTml3d2FCOTVNaVJlcUV6T0RnWTMzNzdMZno5L2V1MHdGRDM3dDFSVWxKUzYzbEVaRnNNbldSM3VvWjc0VzlkZzdEMWJJYW13ZXpBQ2MwV0t2Y3ZmM1ZkUEJJK2VBSU9RZ3U3VG9tSXlDNWw2Z3l2RFRSamVPMk8rRHZZZmk0REYyNFg0TUx0QW9QM1YrNjdqcFFWY1diVkpoUUswYTlmUDRQMmp6LytHTkhSMFFidjNibHp4NkNuVWlhVEdXeS9VbDVlcmhmYXBGSXBsRW9sUWtORHRRc0ZKU1ltNHU3ZHUzb0xCK2tLRHcvSDZ0V3J6ZnBjVlZRcUZjNmRPNmM5enNySzBudS9hOWV1RUFnRXlNN09SbXBxcXNIMWQrL2VoWk9URTlxM2IyOVJIVVJVUHhnNnlTNTk4R3g3YkQ5M0I4cXFINTZXYktGeXY2ZjA2cDBpZlBYN1g1Zyt1S1VWS3lVaUludGhUazluUWFrQ24rMi9nWlg3cnFPZ1ZQSFFjL05sRDMvL1lWUXFGUTRkT3FUWHBsYXJVVlpXaHN6TVRJUDNIdHlQRXdBbVQ1NXNzUFhLeXBVcnNYTGxTdTN4enovL2pPTGlZb045TTJ1aVZxdjFodWVhcTdLeThxRjdqZTdkdXhjT0RnNDRjZUlFdnZqaUM2UG5CQVlHNHZ2dnY3ZTRGaUt5UG9aT3NrdlJnVzU0dVY4TGZIMDRSZE5ncGM3SkJWc3Y0NFhlWWR4Q2hZaW9DZElOblhXWjA3bG8rOVZhdzJiSEVBOTR1a2pRS2N3VG8yS0R6S3BMSkJKQkxCWmp4WW9WZWdGUHFWUUNBSTRlUFlyang0L3JYZlBnbkU0QStPU1RUL1RhSjArZWpLbFRwNkpIang3YU5rOVBUNVNVbE1ETnphMU90VlZXVmtJc3R0N1B6S2xUcDJMNDhPSGE0OTI3ZCtQcnI3ODJPRy9yMXExNkN3aDkvZlhYT0gvK3ZOWHFJQ0xyWXVna3UvWEJtUGJZY1BJMlNpczBQM1RONyswVWFLL05MMVZnd2RiTCtPejV6bGFzbElpSTdFRjJVYm4yOWNONk9ndEtGUmo5MlhIOG9UTm5zOHBMZmNJd3NVODRPb1Y1d3RQRk9tRnM3Tml4dUhIakJueDhmREJ0MmpSdCt5Ky8vSUp2dnZrR216ZHZob3VMaTk0MWh3OGZObGkwcDNuejVsaTJiQmxDUWtMdy9QUFBBd0M4dkx5d1o4OGVSRVJFWU1pUUlTZ3VMa1pPVGc1Q1FrTHFWRnRKU1FtOHZMd3MvSVRWSkJLSlhpK3JSR0o4cjFTcFZLcTN1cTFJeEY5cGlSb3lyakZOZHN2UHpSSC9ma3AzeFR0MWplZldTaWVzZm5Id0w5ek00cUlFUkVSTlRYWlJkVTluUUEyaDgwSnFBY0puLzZZWE9EMmN4Vmc0S2dZcEs0Wmo3ZFRITUtDTm45VUNaNVZSbzBaaDU4NmQrT0dISDZCV3E2RlNxYkJueng1MDc5N2RJSEFDUVAvKy9mSEJCeC9vdGFXa3BPRDMzMy9YQzRrQ2dRREZ4Y1g0L1BQUGtaR1JnYVNrSkFCQW16WnQ2bFJYVGs2T1ZVTW5FVFZPL0ZxSTdOcGJ3MXZqcTkvLzB1eXRwdE5qYVFtbFdvM3AzOGRqMzV1R0N6WVFFVkhqcEZhcmthOHpUTmJQemJDSDdVSnFBUVl1LzBOdk9PMUxmY0t3Y2tKbnE0Zk1CN1ZyMXc2TEZ5L0draVZMY1BYcVZZU0VoQ0FqSXdQdnZ2dHVuZS94elRmZklEQXdFRU9IRHRWcm56WnRHczZlUFlzMWE5YkEyZGtaa1pHUmVpdlUxaVFqSXdNeW1ReWhvYUVtZng0aWFsclkwMGwyelZFc3hJZGpkZllkRTFqUTJ3bWdxcmQwLytVczdMNTQxOEo3RVJHUnZjZ3NyQjVhNitzcU1WZ2NwNkJVWVJBNEY0Nkt3ZHFwajlWNzRLelNwVXNYakJrekJuLysrU2QrK2VVWE9EczdZOSsrZmJoNDhTSktTMHNmZXUzMTY5ZHg1c3daL09NZi80QklKSUpLcGRLK0o1VktzWGp4WWt5Y09CR0hEeC9HMDA4L1hhZDZEaHc0b0szTFdpb3JLMUZXVnFiOVkyeHVLcUJaV0VtcFZHci9QTGdxTHhFMUxPenBKTHMzb1Zjb1Z1eTlodk9wQmJpL0hDM003KzZzdnU1ZlAxekEwUGJOdUlVS0VWRVRrRk5jSFRyOTNBejNuQno5MlhHOXdQbmRsRzZZMkxkRnZkZWxVQ2lRbEpTRU0yZk80TkNoUThqS3lrTG56cDB4Yk5nd25EcDFDdHUzYjhmUFAvOE1BQWdJQ0VCUVVCQzh2YjNoNmVrSnFWUUtzVmdNc1ZpTUlVT0c0T3V2djBaaFlTRU9IRGlBbEJUTlFueFZDd2ExYk5rU2MrZk9oWitmSHg1Ly9QRmE2OHJOemNXdnYvNktWcTFhNmUyemFhblZxMWZYYWZzVjNjV0dxZ1FHQmxxdERpS3lMb1pPYWhTK2ZERVdQZC8vL2Y2UmhjTnM3MitoY2pPN0JQODljQk92RDQycS9Sb2lJckpyT1RxTENQbTU2NGZPOTdaZDBadkQrYWdDNS83OSsvSEpKNTlBcVZSQ0twV2lkKy9lZU9xcHA3VHpMUWNPSEFpRlFvR2JOMjhpS1NrSnQyN2RRbFpXRnBLU2twQ2ZuNCt5c2pLb1ZDcEVSMGZqbVdlZWdadWJHelpzMklDMWE5ZENKQktoVzdkdWlJMk5CUUJVVkZSQUlCQmczcng1TlM3ZW8ydlRwazJReVdSNDVaVlhyUHFaUjQwYWhUNTkrbWlQangwN2h1M2J0eHVjdDJMRkNyM1ZhN2R1M1lxLy92ckxxclVRa2ZVSTFCeVBRSTNFdUM5UDRlZlRhZmVQTEVpZDkwTW5BTGc3aVhEcmt6aDRTV3YvQVV4RVJQWnI0Nm5iR0wvcU5BRGdiMTJEc0dWbUx3REFyWHN5aE0vZXJUM3ZYMDlFWWVXRVRvK2twc3JLU216WnNnVXhNVEdJaVlreGE0Vld1Vnl6T0pLVFU5MzJIYTJyNHVKaUhEMTYxR2lQSXhIUmd6aW5reHFOVDU3ckNFZFIxVDlwZ1NZOG1xTnFRU0lBUmZKS3ZMM2xzbFhxSXlLaWh1dGVjWVgydGU3dzJ2ZTJYZEcrOW5BVzQ3M1JiUjlaVFNLUkNPUEdqVU9IRGgzTTNoTEV5Y25KNm9FVDBBekxaZUFrb3JwaTZLUkdvN21YTTk1NHNsVjFnOENDdVpnNmw2NDVsSXlyR1VYbTM0dUlpQnE4M0JLZGhZVHVoODQvRW5PdzdsaXF0bjN0MUc2UGJORWdJcUxHaEtHVEdwVjNubzU1WUFFSUMwYVAzKzhwVmFyVmVIVmR2R1dGRVJGUmc1WmJVdDNUNmVPcStUbXk5bGlLdHExL3RCOUdkUWw2NUhVUkVUVUdESjNVcUxoSUhMQjBUSHZyM0V4UXRSSXVjUGhhRG5iRTM3SE9mWW1JcU1IUjdlbjBjWldnb0ZTaDM4djVqMjYyS0l1SXFGRmc2S1JHWjNLL2NNUTBkNzkvSkxDb3MxTi9DNVh6VUNoVkR6bVhpSWpzbFg1UHB3UnJqOTdTSHZlUDlrTUxYNmt0eWlJaWFoUVlPcW5SRVFpQUwxK0sxV213OEliM2g5bW01cFppNWI0YkZ0Nk1pSWdhSXQzUTZTMlY0TFA5MTdYSGoySjdGQ0tpeG95aGt4cWwvcTM5TUxKejgrb0dLL1YyTHRseFZXOERjU0lpYWh4MGg5ZG1GNVhqMXIxU0FKb1ZheGs2aVlnc3c5QkpqZGFLNXpyQ29Xb0ZXMHQ2TzZ1bmRxSklYb241bXk5Wldob1JFVFV3dWoyZGwzVldMQi9WcGJteDA0bUl5QVFNbmRSb3RReHd4V3RQdE5ScHNhQzdVeWUwZm5NNEJmRzM4czIvRnhFUk5UakY4a3J0Ni8yWE1yV3ZCN1QydDBVNVJFU05Da01uTldydmptcXJzNmVhQUpaUDhOU1kvajIzVUNFaWFpenU2VXliOEhBVzQvQzFITzB4dDBraElySWNReWMxYXA0dVlpd2EzYmE2UWEyeWNINm54cW0vOHJEdTJLM2FUeVFpb2didm5zN1FXaWR4OWE5R0hVTThkTDY0SkNJaWN6RjBVcU0zZlhCTHRQUjMxUndJTE96cDFBbXNiLzZVb0RjY2k0aUk3SlB1SWtLNkJyVGgwRm9pSW10ZzZLUkd6MEVvd01vSm5hb2JMRjFVNkg3eXpDa3V4M3ZicmxoU0doRVJOUUM2aXdncEtxdS9YUndWeTZHMVJFVFd3TkJKVFVKY3AwRDBqL2JUYWJGZ2pLMjZPclYrdHU4R3J1cXNja2hFUlBZbnQ3ZzZkT2FWVnIvdUZPWnBpM0tJaUJvZGhrNXFNbFpOak5VNXNxQzdVNmUzVTZsV1k4WjZMaXBFUkdUUDdsVU5yOVg1UGpMTXg0WHpPWW1JcklTaGs1cU1OczNkTVd0b1ZIV0RSUXNLVlcvZWVTZ3hCNXZQcEZ0eU15SWlzaUh0bkU2ZDd5TTdoYktYazRqSVdoZzZxVWxaOUV3NytMazVhZzUwZWl6Tm9uUHB2MzQ0ajlJS3BTV2xFUkdSaldRWEdTNGt4S0cxUkVUV3c5QkpUWXFia3dnZmordG9uWnNKQk5yZ2ViZFFqcVcvSmxybnZrUkU5RWhsRmNvMUwzUytUQnpRbWl2WEVoRlpDME1uTlRrdjlnbEQ5d2p2KzBjQ3EremJDUUFmN2s3QzdkeFM2OXlNaUlnZW1jeXEwS2s3dkpZOW5VUkVWc1BRU1UzU1Z4TzdWUDl1SVFDZ05qTjVWay90aEVLcHh2VHZ1YWdRRVpHOTBZYk8renljeFZ4RWlJaklpaGc2cVVucUZPYUpmdzZLMUdteHNNZnovclc3THR6RjdvdDNMU21OaU9qL3MzZm5jVkZXK3gvQVB6TnN3NzZLb0xJSjdodnV1MG5ta3FXQldsbGUwMXl2L2R6aWFsbm1VbHBwWldacFpXcWlwWldTdVNTdW1ab3JvdUJHaUNBZ0xvRHNPd3d6OC90allCWlpaNEZoK2J4ZnIzdDdualBQOGgyUmNiN1BPZWQ3cUE3SlpESTh5aXlFYWpjbml3Z1JFZWtYazA1cXNqNmUwQm4yWlUreUJRQUVPdlIycW1Tcy93MjZpaUt4Vk5md2lJaW9EcVRtRnBkcjgyeG1ZWUJJaUlnYUx5YWQxR1RaVzVwaXpTdGRWVnAwV2J0VG9CaWltNWhlZ05VSEkzVUxqb2lJNnNTampJTFNMZVhEUTA4blM4TUVRMFRVU0RIcHBDWnQ1dERXNnNPb2RCbGlxNUt6cmowY2hYc3BlVHBjaklpSTZzS0Q5TktrazVWcmlZaHFEWk5PYXRJRUFubFJJV1dEVGxkRDJiY1dzVVNHV2R2RGRMa1lFUkhWZ1FkbFBaMHFVeXhZUklpSVNMK1lkRktUMTlmYkFXOE85bFEyNkxTRWlySWcwVitSS1FpKzhrQ1hpeEVSVVMxTFZDeDFwVkpJaU11bEVCSHBGWk5PSWdCclgrMEthNUd4ZkVkbEdSUmR6ZjhwSFBuRkV2MWNqSWlJOU81QlJyN2FaNzZISTRzSUVSSHBHNU5PSWdETnJNM3c2Y3RkbEEyNkRMTlZTVm9mWnhWaXhiNWJ1b1JHUkVTMTZFRjZnZHBuUG9zSUVSSHBINU5Pb2xKdkRmTkJMMDk3bFJiOWRIZXVQM29YVVk5ejlISXRJaUxTci9qVVBLaCszZy90ME14d3dSQVJOVkpNT29sS0NRVEFqek42dzBoUTlzaGJvSDNlcWJKMnAwUW13NHh0Vi9RUUlSRVI2Wk5FS2tQY0UvVks0M1lXcGdhS2hvaW84V0xTU2FTaWk1c3Q1ZzczVVduUmRRMFYrZm5uNzZiaHAvTUp1b1JHUkVSNkZwT2NDNmtNZ0V5bGlKQTdpd2dSRWVrYmswNmlwNndhM3hrdXRpTDVqa0FBeVBRenpEWndkd1F5ODhWNnVSWVJFZW51Ym5LdWZFTmxUaWNyMXhJUjZSK1RUcUtuV0l1TXNYRnlkNVVXSGFvS3laUzluYW01eFZpeTU0Wk9zUkVSYVNvNU9Sa3lQVDA4YTJ6dUpxblB0N2MxTjJreWEzUmV2MzRkQ1FtTmZ3Uk9XbG9hTGwyNkJJbUVsZVNKRE1uWTBBRVExVWZqZTdmQzgxMWRjT1JHa3U2VmJDRkVXZUw1dzkvM01PT1oxdWpsWlYvVldVUkVlaEVhR29wbHk1YmgzWGZmeGJQUFBsdmo4M0p6YzNIKy9IbU43aVVVQ2pGOCtIQk5RelNvbXcreTFQWWIwdEJhc1ZpTXdNQkFkTzNhRlRObnp0VDQvQysrK0FLREJ3L0dyRm16YWlHNjhsSlNVcENmbnc4UER3OElCTHI4dzZxWmE5ZXU0YlBQUHNPaFE0ZGdaR1JVWi9jbEluVk1Pb2txc2ZuTm5tajN6bEVVaUhWOU9pcVQ1NXlsZFltbWJiMkM4RlhEWVNTc3UzOTBpYWhwNnQ2OU8xeGNYTEI5KzNZTUdUSUV4c1kxKzJmL3laTW4rT0tMTDJCaVlsS2pMK3Bpc2JoQkpwMWhjUmxRZkVDallWV3VsY2xraUlxS2dvT0RRNDNQeWN2TFExRlJFUUNncUtnSVlyRVk2ZW5waXRlTmpZMWhZMk9EMDZkUDQrclZxeFZlWS9UbzBlalFvWU5Hc1lyRll2emYvLzBmWEZ4YzhNMDMzMVI0ekxwMTZ6UzZabVg2OSsrUGZ2MzZJVE16RXdBVS84M096a1orZnI3aU9HdHJhMGlsVW16Y3VMSEM2OWpaMldINjlPbDZpWW1JbUhRU1Zjck53UUxML1R2aXZiMDM1UTNLN3lXYVV6bnY1b01zckQ4YWpVV2oyK2thSWhFMWNaY3VYY0t5WmN0cWRPenp6ejlmNWV0Ly9QRUhyS3lzMU5wV3IxNk5IajE2Vkh2dHpaczM0OENCQXpXS283NFFsMGh4NjJHV2ZCcEU2V2QwUStycDFNYlhYMytOVTZkT0tmYjM3OStQL2Z2M0svWTdkdXlJRFJzMklESXlFbWZPbkVIUG5qMFZyMG1sVWx5NGNBSGR1blhUT09uODU1OS9rSm1aV1dXUDdPblRweXQ5cmFTa0JDVWxKVFY2Q09McTZnb1BEdzlNblRwVnJYM1NwRWxxKzJ2V3JFRzdkdTF3OU9oUnRHL2ZIazVPVG9yWDR1TGlJSlZLbVhRUzZSR1RUcUlxL08vNXRnajZKeDUza25KS2k5SEs1TVdGZExSODMyMjgyczhOYmc0V3VnZEpSRTFXbXpadDhQNzc3NnUxSlNVbHdjSEJBYWFtRlMvOWtaNmVYbUh2bUVna3FwVVk2NnV6ZDFMbGRlSlVQdEtIZG5BMldEeDFZZnIwNlhqbGxWZVFuWjJOZDk1NUIxT25Ua1cvZnYwQXlCOGNxQTU3ZFhSMHhJb1ZLeFQ3QlFVRkdEdDJyRmIzUFhUb0VLeXRyVEYwNk5BcWo2bk1ybDI3RUJRVWhFOC8vUlRkdW5XcjluNWlzUmpmZi84OUFHRDM3dDJJakl6RTZ0V3JBUUFQSHo3RXFsV3IxUDYranhzM0RuNStmb3I5elpzM2F6eThuSWlxeHFTVHFBb21Sa0w4T0tNM0JxNHVmVElzRUVCMUtSU05sWDdCS1JCTE1IdjdWWVQ4YjdDZUlpV2lwc2pSMFZIdHkzSmFXaHJXcjErUFo1OTlGZ3NYTGl4M2ZFbEpDV2JNbUFFdkx5KzFoS0lwT25ManNkcCtOemZiUmw5RXlOblpHYzdPem9pSWlBQUErUHI2d3R2Ykc0QjhUbTV0UEhpSWk0dkRyVnUzTUdIQ2hFb2ZoT2liaVltSjRuMWxaR1RBM2QxZHNWODJ2TmpjM0x4T1lpRWlPVmF2SmFyR2dEYU9tUG1NbDdKQkp0VnQrYzdTYzQvY1NNTCtxdzkxaW8ySVNKV2pveU9HREJtQ3c0Y1BWOWhUYytqUUlUeDgrQkNkTzNjMlFIVDF5NUViU1dyN0MwZTJOVkFrdXBGSUpDZ29LS2owZjJKeCthVzZ6cDA3QjVGSXBFakVBQ0FuSndlV2xwWjZqNitzQi9QRkYxL1V5L1VLQ2dwcWZHeDZlam9pSXlQVi9yN241TWdyRnRmR2V5V2l5ckduazZnR1BwL1lEUWZESHlFNXUwaTM0YlZsUTNSTHgzUE4vemtjSTd1NHdOeVVGZldJU0QvZWV1c3RoSVdGNFpkZmZzSEFnUU1WN2VucDZkaXhZd2Q2OWVxRmNlUEcxZWhhSDN6d2dVYUZoQnFLU3pGcGlIeWtYQzdGMXR3RS9qMWJHakFpN1YyK2ZMbktZYSt2di80NjNuenpUY1YrUmtZR1RwdzRnYUZEaDZyMWJHWm5aOFBXMWxheFgxQlFnTC8vL2x1eFgxSHlXcDM4L0h5Y1BIa1NQWHYyUk11V3V2LzVob1NFWU5XcVZaZzJiUnBHalJwVjdkKzUzMy8vSFZLcEZDTkhqbFMwWldkbkF3QnNiVzFSVWxJQ0FJaU1qRlE3THpFeFVlZFlpVWdkazA2aUdyQzFNTUczVTNwaS9EY1hkTCtZU3RLYW1GNkFEMzYvaFhXdlZUOUhoWWdhcjRjWkJjak1GNk5UU3h1dHpnOExDME5hV3BwaXYzLy8vbkJ6YzhPeFk4Y1ViV2ZPbkVGZVhoNjZkZXVHNDhlUHE1M3Y0ZUdCOXUzYmw3dXV2NzgvUER3OHFyMy82ZE9uY2YzNmRhMWlmOXBybXk3aFlVYVJYcTVWRWFsTWlodUpaVXVseUQrUC9YdTJSRVJDWnEzZEV3QXN6SXpRcDNYTks4M1dsTHU3ZTVYTDRYVHAwa1d4TFpWSzhmbm5ud01BSmsrZWpNaklTRWlsVWlRa0pDQXBLVW50WjUyWm1ZbnQyN2NyOXJWWjYvWGt5Wk02elFWOW1wT1RFOHpNekxCKy9Yb2NQbndZOCtmUFI3dDJGUmZsdTNYckZvS0RneEVRRUFBek16T0VoNGZEeU1nSUlTRWhjSFoyaGtna1FtNXVMZ0Q1MzkvTGx5OHJ6czNPem9hTmpYYS9pMFJVTVNhZFJEVTBybGRMdk9qcmlqOGp5dVlCNlZET1ZxVWcwWVpqZC9IbVlFOTBibVZielVsRTFGamNUTXhDOEpVSE9IWXpDVGNTc3hSTE04MGEyaHFiMyt4Wnpkbmw3ZG16QnhFUkVUQXpNNnZ5T0pGSWhGMjdkcFZySHp0MnJGclMyYXBWSzJ6YnRrM3g1Ync2ZmZ2MlZYeUIxNFh3amIyUTFjVnFVbVVmMzZYLzNYRXVIanZPeGRmNmJaL3I1SXdUN3p5ajEydTJhdFdxWEdYV2lvakZZcXhkdXhaWHJsekJ1KysrQzJkbloremN1VlB4WUtKRGh3NG9MQ3hFWUdBZ2ZIeDg0T3JxcXBaMEZoWVc0dVdYWDY3eHNqdUFmR2h0czJiTkZNV0tkTlduVHg5TW5qd1pQLy84TS9idTNZdDU4K2JoeFJkZnhQVHAwOVdHeTk2NGNRUExseStIaDRjSHBrMmJocXlzTEx6enpqc0FBRk5UVXl4Y3VCQ0JnWUVZTW1RSUFQbm9BTlc1MFQvKytDTXVYYnFrbDVpSlNJNUpKNUVHdGs3ckJaL0ZSNUJiVkFMdDEwOUJhY0lwLzdZamtja3dkY3NWWEY0eGpHdDNFalZ5RjJQU01HTmJHQ0lmWlZmNG9EU29zUUFBSUFCSlJFRlUrcVhZdEFyYmE4TEx5d3ViTjIvVytueEEzaE9tdWo1amNuS3kydXU5ZXZXQ1FDQkFTa29LRWhJU3lwMy8rUEZqaUVRaXRkNjFtbnFTWGFUVGRIbU5sSDNVQ25Rb0RLZUZrN2RURUpHUUNWK1B1bCthUlNhVG9hU2tCQXNXTE1Cenp6MEhBSmd6Wnc0bVQ1NE1TMHRMV0ZsWjRkZGZmMFZVVkJTKy9QTExjdWVMUktJcUs4dys3ZWJObTRpUGo4ZlVxVlAxT3ZSYUpCSmh4b3daOFBQend4ZGZmSUZEaHc3aC9QbnptRDkvdm1JNGVVbEpDVHc4UFBEUlJ4L0J6TXdNenM3TzJMVnJGd1FDQVJ3Y0hHQmtaSVQxNjllalQ1OCtPSEhpUkxsN1RKczJEZE9tVGROYnpFVEVwSk5JSTgxdFJWajNXamZNRGlyOVVxYkwycDBRS002L0dwK0JEY2Z2SW5CVXd5eGtRVVRWKy9qZ3Yvamc5MXZsMnUwc1RPQmlLMEpiRjJ0OE1GYXo5US9MeUdReXRlVXV0RlZTVWxKdUNSWlZSNDhlaFpHUkVTNWN1SUJObXpaVmVJeXJxeXQyN3R5cDhiMmIyWmloVTBzNzNINllBWjBlNmxWTGRla3JHWXdFQXZUeXNvZklwSGJuMWx1WUdXSHVjejRHU1RnQmVRL2Y4dVhMSVpQSklKSEllOVpGSXBHaUoxc2lrVUFxbFNxMnF5SVVDcXY5KzNidzRFRVlHUmxWdXo2c3RyeTl2YkZ4NDBiczNyMGJQLy84TTFhdVhJbnZ2LzhlM3Q3ZTZONjl1MkpwbGJMMzR1am9xRGkzckUwcWxWYjVYZ1VDUVlPYXEweFVuekhwSk5MUUxML1crUEZzSEM3ZlM5ZnI5NklQZ20vaGxUNXVhT1hBTXU1RWpVbWhXSUx4WDE5QWlFcTExR2JXWnBnMXREVm1EbTBORHlmZDErc3RLU21CaVluK2x2dVlPWE1tUm84ZXJkZ1BDUW5CbGkxYnloMzMrKysvcTMwcDM3SmxDOExEdzdXKzc2MVBoMnQ5cmliZTJId1pQMTI0RHdDUXlHUXdOelhDMys5VnZvWmtZL0g2NjYrcnpmMnR6S2hSbzZwOGZlclVxVlVPNmMzTXpNUzVjK2N3YU5DZ0N0ZUUxUmNqSXlOTW5qd1p2WHIxd3IvLy9xdW94bnZreUJHc1g3Kysydk8zYjkrdU5vVDRhVUtoVUcxZU5CRnBqMGtua1JaK210MFhuZDgvaG1LSi9LbXcxajJlS3VjVWlDV1lzZTBLamk0ZW9vOFFpYWdlS0M2UnduL0RlUnk3cVJ5bU9tV1FCNzZiMGxPdlZhdHpjM05oYjIrdnQrdVptcHJDeXNwS2JiOGlscGFXYXRWdE5abnZaMGhmdnU2TFBhRVBVRlFpL3d3L0hmVUU4YWw1OEhScTNNdG9MRnEwU0xGT3BhcTB0RFJzMzc0ZHhzYkd5TXJLZ29XRkJRWU9ISWdCQXdaVWVKM3Fpa3NkUG53WUpTVWxHRE5takY3aXJrNkhEaDNRb1lOeWxFRFBuajJ4Y3VYS0NvODlmdnc0YnQ2OGlkemNYRmhaV2NIWTJCalRwMDlYKy90ZVJoK2pCNGhJcm1IODYwQlV6N1J4c2NLS2dJNVlHcXd5VkU2WG9iYWw1eDY3bFl6ZEYrL2o5Zjd1ZW9pU2lBenQ2WVR6eCttOThlWVFUNzNmNThtVEoyamR1clhlcjl0WU9WbWJZV1FYRnh3TWZ5UnZrQUVyLzdpTm9KbDlEQnRZTGV2VnE1ZmF2a3dtdzZsVHB4QVVGSVF4WThiQXdzSUNPM2Z1eEJkZmZJSDMzbnNQbHBhV21ESmxpa1pyV2txbFVvU0VoTURkM1YweHhMV3VOVy9lSE0yYk4xZHJTMDFOeGNhTkczSHYzajE4L2ZYWG1EVnJGaVpNbUlEazVHVDgvUFBQV0xSb2tjSGlKV29LT0ZDZFNFdnZqRzZ2WE41QTE0ZWhBbVVoaS9rL2h5TXpYL1AxMElpb2Zwbi9VemlPcUF5cC9mV3RmcldTY0Q1OCtCQjVlWGx3ZCtmREtrMk02dUtpdG44bTZvbUJJakdNNjlldlk4R0NCZGk0Y1NNV0xGaWdWampIeDhjSDMzenpEZTdldllzMzNuZ0RlL2Z1VmF4dldaMUxseTRoSlNXbHpubzVxNU9UazRPZE8zZGk2dFNwa01sazJMaHhJMXExYWdWQVBuejI3YmZmeHZqeDQvSCsrKy9qZ3c4K3dNMmJOdzBjTVZIanhKNU9JaTBaR3dudzAreSs2TG44aEx6Mm9RQnFTNkZvcEd5TkFBR1FsbHVNdDNkRllQdk0zbnFNbG9qcVV1aTlkSHh6TWtheHY4Sy9JMTd0NjFZcjl5cXJ2dG16cCtaTHJWU21wS1FFQlFVRmF2c1ZLU3M4VTBhYnRSd05aVWo3WnNvZEFSQ2ZtbSt3eXJLVkVZdkZsZjdaaThYeWg1TVNpVVR0WjFVWmMzTno1T1hsNGR5NWN6aDQ4Q0NpbzZNeGVQQmdMRisrSEU1T1R1V09kM0Z4d2JwMTYzRHc0RUhzMnJVTFAvNzRJL3IyN1lzZVBYcWdaOCtlYU5teVpZWDNPWFRvRUVRaUVZWVByNXY1dVpXSmpvN0dpUk1uY1BUb1VWaFlXR0QrL1BrWU1XSkVoY2Y2Ky91alo4K2UyTEpsQ3dJREE5R3laVXNNSERnUVhidDJSWThlUGZRNlg1cW9xV0xTU2FTRDdoNTJXRFM2SFQ0UHVhUGJoWjdLVTRQT3hXUEtJRThNN2RDczR1T0pxTjRxa1VqeCtuZktOZjRHdG5IRXlvQk90WEt2dExRMEhEeDRFRzNidGxWYloxTlhtemR2cnRIeUs2ckZoc3E0dXJycUxZN2ExTUhWR2lJVElRckZ5cm41RWZmclY5TDV5eSsvNEtlZmZxcnltTXVYTDJQczJMSFZYbXZmdm4xWXNHQUJFaE1UMGJ0M2IyellzQUVkTzNhczhoeWhVQWgvZjMrTUdqVUtSNDhleGRHalI3Rmx5eGEwYWRPbXdxVHowYU5IQ0FzTHcralJvelVha3F0dng0NGR3eGRmZkFGN2UzdE1uRGdSNDhlUHIzYTlXVGMzTjN6MDBVZUlqbzdHZ1FNSGNPalFJU1FsSmFGM2J6NEFKdElISnAxRU9sbzl2alArQ0h1SW1KUmN0ZlUzdGFKeTZyU3RWL0R2bWxFd00rRW9lS0tHNU51L1loR2JrZ2NBRUprSXNldS9mV3Z0WG52MjdFRmVYaDVtejU2dDErdjYrL3RqMEtCQml2MXo1ODVoLy83OTVZNWJ0MjZkV3ZYYTMzLy9IYkd4c1hxTnBiWUloUUwwOW5MQVA5R3BpcmJUVVNtWU9sai9RNkMxMWFOSGowcUxPR25LMHRJU24zenlDU1FTU2FXOWxKVVJpVVR3OS9lSHY3Ky9vZ0JQUmY3ODgwOEFxRkVTWEp0R2pod0pWMWRYZE96WVVlUGlWbTNidHNYaXhZc3hiOTQ4R0JrWmNja1VJajBSeUJyU1dCaWllaXIwWGpvR2ZIUUtFajMvT3IwenVoM1d2dHBWcjlja290cFRYQ0tGUitCaEpHVVZBZ0RXdmRhdFZ0ZmZ6Y25Kd1QvLy9GTmhqeU5WNzMrL1hNZVhSNk1WKzgrMGE0YlQ3emYrcFZPSWlPb2FIOThRNlVHZjFnNVlORnIxaTZVT3lhZktxZXVPUkNNOElWUDdheEZSbmRyODl6MUZ3dW51YUlHRkk5clU2djJzcmEyWmNPcWdjMHRiNVk0TU9IT25hUlVUSWlLcUswdzZpZlRrbzNHZDBiRkZhVFZiQ09SRmhiUlJWcEFJOGtYTEoyKytqQklKQnlRUTFYZkZKVko4Y3VoZnhmNTdMN2FIVU1oMS91cXpOaTRxdzBSTGYxUVJmTkJIUktSM1REcUo5TVRVV0Q1M3k2aXNlcTFBb0gySHA4cTV0eDltNDJPVkw3SkVWRC90Q1UxVTlISTZXcGxpMmhBdkEwZEUxV25UL0ttNWlUSWdQalhQTU1FUUVUVmlURHFKOU1qWHd3N3Z2TkJPUHhkVDZTQlpmU0FTdHgvV2JJMDBJaktNb0gvaUZkdExYbWdQVTJQK0UxdmZOYmNWbGZzNVJkeG5UeWNSa2I3eFgwUWlQVnNaMEVrNXpGWmxxS3gyNU9lV1NPWERiQ1ZTRHJNbHFvOGVaeGJncjhnVUFQSTFmUC83ckxlQkk2S2E2dHpTUm0yZlBaMUVSUHJIcEpOSXovUTZ6QmJLYzhNVE1ySHVTSFRWaHhPUlFXdzlFNmZZSHVQYkFsWWlya2pXVUhnNnFhOG5HZjhrMzBDUkVCRTFYa3c2aVdxQnI0Y2RscnlvcDRYYVZZYlpMdnY5RnU0bTVlcm51a1NrTjZwSjU2VCs3Z2FNaERUbDVtaWgzQkVBMXhNNXZKYUlTTitZZEJMVmtuTERiSFZSMnR0WkxKRmk4dWJMdW8zWUpTSzlDay9JeFAwMGVlK1lwWmtSeG5adlllQ0lTQk90N00yVk96SWdNMTlzdUdDSWlCb3BKcDFFdGNUWVNJQmYzdW9IVXlPVlh6T3RxOWtxejcxOEx4MmIvb3JSTlR3aTBwUGp0NUlVMjJPN3Q0QUpDd2cxS0dvOW5hVWZ0S2YvNVhxZFJFVDZ4SDhaaVdwUlZ6ZGJySjdRV2RtZ1U0K25NbU45NTljYlNFamx2Q09pK3VENHpXVEY5dk5kWFEwWUNXbWpsWU5LVDJmcFp6U0xDUkVSNlJlVFRxSmF0dWo1ZGhqYXZwbXlRWmUxTzBzVmlDWDR6L2VYZFF1TWlIUldKSmJnZEZTS1l2LzVyaTRHaklhMDBjSk9mWGd0d0tTVGlFamZtSFFTMVRLQkFOZzlweDlzeXFwWjZycU1TdW1wNSs2bTRwc1RIR1pMWkVpbi9uMkNzcFdNZW5yYXc4bmF6TEFCa2NaYXFzN3BMSDI0RjVIQVlrSkVSUHJFcEpPb0RyamFpYkJsV2k5bGcwQ2dmZUlwVUo3MzdtOGNaa3RrU01kdkt1ZHpzcGV6WVRJMUZzSmFiWWtiR1JMUytMbEtSS1JQVERxSjZzZ3JmZDN3ZWorVnBSUzBudCtwVEZqTGh0bXltaTJSWVZ5SVNWTnNqK2pNcExPaGFtNGpVdTdJZ0lqNzdPa2tJdEluSnAxRWRlaTdxVDNnYWx2MjVVYVgzazVsT2R0emQxUHgxYkZvdmNSSFJEVW5McEhpV2tJR0FQbXZaQzh2ZXdOSFJOcHFicXM2TEpwRGJJbUk5STFKSjFFZHNqRTN3ZTQ1L1pTZG5BS0I5b1dGVkxwS2x3YmZRa3h5cm83UkVaRW1yaWRtb1VRaS93WHUzTklXNXFaR0JvNkl0S1hXMDFtS3ZaMUVSUHJEcEpPb2pnM3QwQXlMUnJkVGI5UTY4VlFPczUzRVliWkVkZXJLdlhURmR1L1c3T1ZzeUZ6c1ZKTE8wdWQ1VERxSmlQU0hTU2VSQWF3ZTN4bGQzV3psT3dLb0ZRZlNqSEtJYnVpOWRIeHg1STVlNGlPaTZvV3FKSjE5V2pzYU1CTFNWVFBWcXNPbEg4Y2NYa3RFcEQ5TU9va013TlJZaU9DNUEyQ2hHSTZudy94T0ZSOEUzMExVNHh5ZHIwTkUxYnNTcDlMVHlmbWNEWnFqbFVyU1dkclRlZWJPRThNRVEwVFVDREhwSkRLUU5pNVcyUFJHRDJXRFFNdHl0aXJ6UW9zbFVyeTY2YUppbmhrUjFRNkpWSVovSDJVRGtQOEsrcnJiR1RnaTBvV2psYWxpMjhKRU9UZVh2WjFFUlByQnBKUElnS1lPOXNURXZtNHFMVG9raTZVOXBUY1NzN0RzOTF1NkJVWkVWYnJ6T0FmUzBsOVg3MlpXRUFxMVhnT0o2Z0cxcE5OTXVXWW41M1VTRWVrSGswNGlBOXMyb3pmYU5MY3EzVk11aGFJUmdlTC9BQUJyRDBmaHd0MjBTZzhuSXQyb0RtTnYzOExhZ0pHUVBqaXB6T2swTTFGK05Ub2RsV0tJY0lpSUdoMG1uVVFHWm1GcWhEOFdESVNwVWRtdm81YnpPd1ZRbkNjRDhOcTNsNUJYVktLdk1JbElSZFRqYk1WMmh4WTJCb3lFOUVHMXAxT3E4dmw3NE5valE0UkRSTlRvTU9ra3FnYzZ0YlRCK2ttK3lnWTl6Tys4bjU2UCtUK0g2eDRjRVpWelI3V24wNVU5blEyZGFpR2gzTUlTMkpxYkFBQXk4OFdjMTBsRXBBZE1Pb25xaWJlR2VTT2daMHVWRmkzbmQ2cU0wUDN4YkR5ZjFCUFZBclhodGE3czZXem9yRVhLZVp3NWhTWHc3OWxDc1g4NmlsVnNpWWgweGFTVHFCN1pNYXNQV3RtYmwrNXBPYjhUVUR2dnpTMmhlSkpUcEd0b1JLVGk5c01zeFhZM2Qxc0RSa0w2MHNKT3BOanU1cWFzUnJ6alhMd2h3aUVpYWxTWWRCTFZJOVlpWS93K2Z3Q01GWlV3dFozZnFSeWVtNUV2eHV2ZlhkSlBnRVNFMUp3aTVCVkpBQUQyRmlhd1ZLbDJTZzJYNmhEYlBxMGRGZHNSOXpNUm41cG5pSkNJaUJvTkpwMUU5VXlmMWc3NGZHSTNaWU8yOHpzQmxQVjRucnlkZ3ZWSG8zVUxqSWdBQVBHcCtZcHR6MmFXQm95RTlFbTFtSkJZSXNWTDNaVkRiSVArWVc4bkVaRXVtSFFTMVVNTFI3YkJoTjZ0VkZxMEhHWXJVeWFzUy9iY1JEZ0xZaERwTEVHbDE4dlRpVWxuWTZHYWRLYmxGbUhxWUUvRlBvZllFaEhwaGtrblVUMjFZMVlmZEZCVXhTeE5IalhOUFFYS2s0b2xVb3ovK2dLWFVTSFNVVUthc3FmVHc5SENnSkdRUHFrT3IwM0xMWVovejVhS24yOThhajU3TzRtSWRNQ2trNmllc2pBMXdzRzNCOEZLYmI2WVRJdE9UK1c4MExqVVBQemZ6bXY2Q3BHb1NWTHI2ZVR3MmtiRHdWSzFwN01ZQU5SNk85L2VIWUhNZkhHZHgwVkUxQmd3NlNTcXgzeWFXMkgzbkw3S0JxM25keXJQMjNFdUFic3YzdGN0TUtJbVRHMU9KNGZYTmhwUEQ2OEZnSVVqMjZxdDJibnlqOXNHaVUxYktTa3ArUHZ2dnlHUlNBd2RDaEUxY1N5NVIxVFBqZW5lQW91ZWI0c3ZqcFFXQXRJbTczenFuRmsvaHFHL2p5TzgyRXREcERIMU9aMGNYdHRZUEQyOEZnRHNMRXl3Y0dRYmZMZy9FZ0N3NGZoZCtQZG9pYUVkbXRWWlhIRnhjUWdQRDFmc0d4c2JZK3pZc1lpS2lrSkVSSVNpM2N6TURBRUJBV3JuM3I1OUc1OTg4Z242OWVzSGMzTnpaR1ptSWlVbFJlMFlvVkFJSHgrZmN2ZmR1M2N2aW9xSzhKLy8vRWZQNzRpSW1pSW1uVVFOd09jVHUrSEt2UXljdWFQakl1VXlHU0FRSUs5WWd2SGZYTUNsNWNOZ2Fzd0JEMFNhVUozVHlaN094c1BSdW54UEp3Q3NET2lFb0gvaUZULzN0M2RISUh6VjhEcUw2OWF0VzlpeVpRdGNYRnhRV0ZpSTNOeGNqQjA3RmpkdjNzU3VYYnZnNXVhRzNOeGM1T2JtSWlBZ0FERXhNZmpoaHgvdzBVY2ZsYnZXNmRPbnNXblRKclUya1VpRVE0Y09xYldGaFlYaGh4OStnRUFnZ0srdkx6cDM3bHlyNzVHSUdqOSsyeVJxSUg3N3YzNW9icU44RXE5VlFWdUJjbjVuZUVJbUZ2OTZYVC9CRVRVUitVVWxpbmw5NXFaR3NMVXdNWEJFcEMvcXcydUwxVjdidjJDZ1lqdmlmaWJlM0hLbHp1SUNBQmNYRjJ6ZnZoMkJnWUZxN1o2ZW52ajIyMjh4ZS9ac1JWdDJkamJDdzhOUlVsSngwVGloVUlpZmZ2b0pQLzMwRTdwMjdRcG5aMmUxMTlQVDA3RnUzVG9NSHo0Y2ZmcjB3ZHExYTVHWnljcm5SS1FiSnAxRURVUnpXeEgrV0RBUXhzTFNzYklxbFdrMW94eHIrL1dKR0J5T2VLeVA4SWlhaEljWmhZcnRWdmJtQm95RTlNMUpaWGp0azV3aXRkZDhQZXl3L25WZnhYN1F1WGgwWDNhaXdSWVdjbkZ4Z2FPakk2S2pvekZnd0FCRmUxRlJFVmFzV0FFek16UE1uejhmaXhZdGdsZ3N4cElsUzVDYm0ydkFpSW1vb1dQU1NkU0E5UGR4eEhkVGU2cTBDTFJiUmtXbVBHbnk1c3RJeWlxcy9IZ2lVbmlVV2FEWWRyVVRHVEFTMHJmbXRzcWZaM0lGbjRrTFI3YkJsRUVlaXYySSs1bncrL1IwZzAwOEl5TWpVVmhZcUVnNjgvUHpzWFRwVXR5L2Z4L0xsaTJEU0NTQ25aMGRQdjMwVXlRbEpXSHUzTG1JaitleU1VU2tIU2FkUkEzTWpHZThNSCs0U3RFSEFiUklQSlc5blJuNVlyeTY2U0trTW0xNlRZbWFsc2VaeW1Ta2hSMTdPaHNUT3dzVG1CakpQeHV6QzB0UVhDSXRkMHpRekQ3bEVzL3V5NDVqeDdtR2w0eGR1WElGRGc0T2FOKytQVkpTVXJCNDhXSkVSVVhoNDQ4L2hyZTN0K0k0THk4dnJGMjdGbmw1ZVpnN2R5NTI3OTZONHVMaUtxNU1SRlFlQ3drUk5VQWIvdE1kMFVtNU9Ib3pTZDZnN1VvcWtBRVE0T3lkVkt6WWR4dXJ4ck5ZQkZGVjJOUFp1RFczRWVGQmh2eG4vQ2l6b01KQ1VVRXorOERPd2hRYmp0OEZJRjlDWitxV0sxajV4MjFNSGV5RkJTUGF3SzRCelBVTkRRMUYvLzc5RVJFUmdWV3JWaUVuSndlREJnMUNURXdNWW1KaXloMC9Zc1FJWEwxNkZkdTNiMGRhV2hybXpadG5nS2lKcUtGaTBrblVRUDMyZi8zUWUrVkpSQ2ZwTU05R0psQWtyQjhmL0JmUGRuU0dYd2ZucXM4aGFzSWVaYWdtbmV6cGJHeWEyeXFUenVTc29rcXJFMzgxeVJlKzduWll1Q3NDV1FYeTRiWHhxZmxZK2NkdGZIVXNHdjQ5V3NLem1TVThuU3pnNldTSmJ1NTJXaVdpZVhsNUtDNHVoa3dtUTI1dUxnb0w1VDN0dWJtNUtDNHVobFFxTGRkZVdRRWhWVVZGUmJoLy96NEdEeDRNZTN0N09EbzZZdUxFaWRpN2R5OXUzYnFsdUpaQUlJQ2xwZnpQd05UVUZFRkJRZmo1NTU4eFlzUUlqZDhMRVRWdFREcUpHaWdiY3hNY1hUUUVQWmVmUUViWm5LTFNKVkZxVE9WUUdZQ1hOMTdFOWRVajBKSUZVb2dxcERxOGxqMmRqWTlxaGZEazdLcm51azhkN0ltaEhacGg1Uiszc2VOY2dxSTlNMStNb0FxRzI5cFptR0RCaURaWUdkQ3B4dkZNbmp3Wk9UazVBS0MyQm1kVjJ5Kzg4RUsxMXpVek04UFVxVk94YytkTytQbjVLWlpIZWVXVlZ4VEh2UFBPT3pBMU5jWHExYXZWem4zenpUZHJIRDhSVVJuTzZTUnF3THlhV2VKUTRDQVlsU1dhS2t1aWFLVDBuTFRjWWdSc09JOFNDZWQzRWxWRWJYaXRMUi9PTkRiT05sVVhFM3FhcDVNbGdtYjJRZHk2MFZnd29nMDhIQzBxUFRZelg0d1A5MGRxRk04MzMzeUROOTU0QXk0dUx0aTJiUnZlZnZ0dG1KbVpZZHUyYlhqbGxWZlF1blZyYk51MkRYUG56b1dscFNXMmJkdUdYcjE2MWVqYXI3enlDcHlkblJFVUZBU0JKZzhyaVlpMHdKNU9vZ1p1WUJzbmZQOW1UOHo4TVV6ZUlCQ1VUZFdzT1pVdkhGZmlNdkRlM2h2NGZHSTN2Y1pKMUJpb0ZSS3laMDluWTlQY1ZxV25NNnVvaWlQVmVUcFo0cXRKdnZocWtpOGlFakt4LzlwRHhLZm1JZjVKUGlMdVp5cUc0S29XSWFxSmxpMWJ3czdPRHNiR3huQjNkMGR5Y2pJRUFnSGMzZDFoWjJjSFUxTlR1THU3SXpFeEVVS2hFTzd1N2toTlRhM1J0WVZDSVo1OTlsbnMyYk1IUVVGQitQMzMzOVZlTHlzV05HYk1HTFYyZDNkM2JOcTBTYVAzUVVURXBKT29FWmp4akJkaWtuT3c5dkFkZVlOaURVOE5NaytWdzc4NEVvMytQazRZMTZ1bGZnTWxhdUJVaDF5cTlvcFI0OURLUWRsVCtTQWpYNnRyK0hyWXdkZkRUbDhob2FTa0JFWkdSdVhhSlJJSmpJMTEreHJuNnVxS29xSWlkTy9lSGE2dXJtcXY3ZG16QjhiR3hoZzNicHhhdTdXMXRVNzNKS0ttaWNOcmlScUpUMS91aXZGcVNhS0dhM2crdGZUSzVNMlhjVE14UzAvUkVUVjg0aEtwMnBxTURwYjF2MElwYVVaMVBydHEwU2hEeXMvUGg0VkYrV0c3bGJYWFJGbHhvcWlvS0JnYkc2Tmp4NDdvMHFVTFltSmlNSERnUUl3Y09SS09qbzVvMXF3WlJvNGNDU2NuSjNUbzBBRWpSNDVVck90SlJLUUpKcDFFallSQUFPejZiei8wOTNGVWFkVDBJa0JaNXBsZkxNR0xYNTVEVmdOZCtKeEkzMUp5bE1NdFhXeEZuQWZYQ0ttdXZmcXduaVNkS1NrcHNMVzFMZGVlbnA1ZVlYdE56Smt6QnkrKytDSU9IandJUHo4L21KaVlZTk9tVGZqbm4zOGdGS3AvTlpSS3BkaXlaUXNDQXdOeDc5NDlyZTVIUk1Ta2s2Z1JNVE1SNG5EZ0lMUnBicVZzMUxRbWtFelpRM28vUFI4VE5sNkFWSnZpUkVTTlRFcTJNdWwwVnFseVNvMkhhazluZlVrNjQrUGo0ZVhsVmE0OUlTRUJIaDdsNTRoMjc5NGRSNDhlaFpXVlZiblh5cnp4eGhzSUNBakFraVZMOFBiYmIrUE1tVE1JRFEzRm5EbHp5dldlQ29WQ2ZQTEpKN0N5c3NLaVJZdVllQktSVnBoMEVqVXk5cGFtT1A3T0VEaFptY29iVkhvdmErU3B6cHVUdDFPdzdQZGIrZ3FQcU1GS1VadlB5YVN6TVdxcFVod3FPYnNJNGhLcEFhTUJjbkp5RUJVVmhVNmQ1TXVzeUVvZkFPYms1Q0E2T2hydDI3Y3ZkNDVBSUZETUFaVktLNDcvbVdlZXdZd1pNekJzMkRBa0p5Zmp5eSsveElBQkEvRE1NODhvamxFOTE4SEJBWjk5OWhuTXpNeXdlUEZpSkNZbTZ1MDlFbEhUd0VKQ1JJMlFwNU1saml3YWdrR3JUNkdvUkFxTng5aytkZmduaDZJd3dNY0pML2k2Vm53OFVST2cydFBabkVXRUdpV0JRQUFYV3hHU1NwZExTY291aEp1RGR2TW05ZUg0OGVPd3RMU0VwNmNuRGh3NGdQRHdjTmpZMk9EVXFWT3dzcktDaTRzTG9xT2pjZlhxVlppWnlSK0V4TWJHNHM2ZE95Z3VMc1pmZi8wRlkyTmp4V3NWQ1EwTmhZV0ZCUll0V29TalI0OGlMUzBORW9rRWtaR1JHRFpzbU9JNFoyZG5yRjI3RnIvOTlodWNuWjFyL2IwVFVlUENwSk9va2VybFpZOWQvKzJMbHpkZVZPbm4xTFNpclV5eG5NckVieS9oeW9mUG9iMHJLeGRTMDhUaHRVMURDenRsMHZrd3ZjQ2dTV2Q0ZURqR2p4OFBDd3NMSEQ1OEdBQXdkZXBVbkRoeEFnRUJBWWlLaXNMcTFhc2hGQW94YWRJa0FFQjBkRFRXcjE4UFFENDBkdUxFaWVYbWFhb2FOMjRjUm80Y0NVdExTOFRGeFdIZnZuMFFDQVJ3YzNQRCtQSGoxWTUxZDNmSDRzV0xhK25kRWxGakpwREpPRm1McURINzlxOVkvTi9PYThvR1RkZndWRG5CeDlrS1Z6OTZEamJtck5wSlRjOTdlMjVpemVFb0FNREhFenJqL1RFZERCd1IxWVl4NjgvaHo0akhBSURmNXcwdzZOSlJCUVVGRUFxRjVYb3FjM0p5WUd4c0RITnpjOFV3MkxMRVVpYVRRU3dXUXlxVndzVEVwTUxsVm9pSTZocm5kQkkxY204Tjg4Ynlsem9xR3pRdXVLbGNTeVVtSlJldmYzY1pmRlJGVFZGYXJyS24wOEhTMUlDUlVHMXlkMVQyYk41UDAyNnRUbjB4TnpldmNHaXN0YlUxek0zbFJZK0VRcUZhVDZaQUlJQ3BxU2xFSWhFVFRpS3FONWgwRWpVQkg0N3JoUC82dFZadjFDaHpWQ2FlaDY4L3hrY0hJdlVXRzFGRGtaWmJyTmgydE9MdzJzYkt5OGxTc1IzM0pOZUFrUkFSTlI1TU9vbWFpRTFUZXVEbDNxMlVEUUtCWm9tbnlxRWYvbkViaDB1SG54RTFGYXBKSjNzNkd5K3Zac3FrODk2VFBBTkdRa1RVZUREcEpHb2loQUlCZHMvcGgyYzdxRlFkMUdSeGU1VmpaUUJlM1hRUi96N0sxbCtBUlBXYzJ2QmFLeWFkalpWcTBobkhwSk9JU0MrWWRCSTFJY1pHQWh4OGV5QzZlOWc5OVlybWt6VHppaVVZK2ZsWlJaVkhvc1l1UFk4OW5VMUJhMmNyeFhac0NvZlhFaEhwQTVOT29pYkcwc3dZSjk1NUJxTzZ1S2kwQ3JUSk81R1lYb0NSbjU5RlhsR0ozdUlqcXErZTVDaDdPaDNaMDlsbzJWbVl3TlpDWHFHN1VDeFZXeXFIaUlpMHc2U1RxQWx5dERMRmdZVUQxUk5QQWJTYTQza2pNUXNCR3k1QUltVkpXMnE4OG9wS0lKWW8vNDViaWJqTWRXUFdta05zaVlqMGl2OXFFalZScHNaQ0hGZzRFQzk5ZFI1SGJ5YkpHeldhNHdsNWtpb1E0TVR0Wk16OE1Rdy96dWhkSzdIV3BVdVhMdUhzMmJPSWpZMkZqWTBOSWlJaURCMVNrOU90V3pmazVPVEEyOXNiZm41KzZOM2I4SCt2TXZQRmltMFhXNUVCSTZHNjBLYTVGY0lUTWdFQTBVazU2T3Z0WU9DSWlJZ2FOaWFkUkUxWWhZa25BSGszWmcwU1VJRkFjZWoyZitMaDFjd1N5MVRYQkcxZ3Z2enlTMGdrRXZqNittTDgrUEh3OXZZMmRFaE5WbXhzTEdKalkvSFhYMy9oL1BueldMaHdvVUhqU2MzaEdwMU5TWWNXTm9wdEZrd2pJdElkaDljU05YRmxpV2Y1T1o0MUhTNnJURTZYNzd1TjNSZnY2elcrdXJKNjlXcDRlM3RqOGVMRkdERmlCQk5PQS9QMjlzYUlFU093Wk1rU2VIaDRZTTJhTlFhTmg4dWxOQzJxU1dma1F5YWRSRVM2WXRKSlJCVW5ualZkeDFNZ1V5dENOSFZMS001RVBkRi9rTFhveXkrL1JOZXVYZkhTU3k4Wk9oU3FRRUJBQU5xMWE0Y05HellZTEFiVnBKTkZoQm8vdFo3T3gwdzZpWWgweGFTVGlBQlVrWGpXcEt5dFNoRWlzVVNHc2V2UE5aZ2hhWmN1WFlKRUlzSFlzV01OSFFwVklTQWdBQVVGQmJoeTVZcEI3cTg2dk5iUm1rbG5ZOWZPUmJsc1NreHlMZ3VsRVJIcGlFa25FU2xVT3RTMlJwVExybVFYbG1EWW1qTU5vdXJqMmJObjBhMWJOME9IUVRYZzYrdUxNMmZPR09UZTZqMmRaZ2FKZ2VxT21Za1J2SjNsRld5bE1zN3JKQ0xTRlpOT0lsSmphaXpFd2JjSDR1WGVyZFJmcU81QnY2RDBmNlVIUHM0cXhET2YvSTNFOVB4YWlGSi9ZbU5qT1gremdmRHg4VUZNVEl4QjdwMld5elU2bXhyVkliYlg3MmNaTUJJaW9vYVBTU2NSbFdOaUpNU2V1ZjN4N2d2dGxJMDFIR21yMnVPWm1GNkFaejQralNjNTlYZHhkV3RyYXlhZERZU1Bqdytzckt5cVA3QVdzS2V6NmVubVpxZllEb3RMTjJBa1JFUU5INU5PSXFyVW1sZTY0dHMzZWlnSDJHcXdqR2VadU5ROFBQUHgzMGhYK2RKZW4xeS9mdDNRSVpBR0RQWHpTc2t1Vkd5emVtM1QwTXZMWHJFZEZwZGh3RWlJaUJvK0pwMUVWS1U1dzd6eHg0S0JFSm1vZkZ6SWdDb3owS2RlK3ZkeER2elduRVpXdnJnMlFpU3FkY25aeXQ3Nlp0YnM2V3dLZXJkMlVHeUh4YWREeW1KQ1JFUmFZOUpKUk5WNnFVY0wvTFAwV1dVUGowcTEycHE2a1ppRllXdlBJTGV3UlA4QkV0V3k1Q3l4MjViYUFBQWdBRWxFUVZSbFQyY3pHeWFkVFVGTGUzUEZBNFpDc1JTUkxDWkVSS1ExSnAxRVZDTzl2T3dSdW5JWVBCd3Q1QTFsdlprMVNUNUxEN2thbjRIaG41MUJmckdrVm1Ja3FnMHltUXlQVlpKT1ovWjBOaG45ZlJ3VjI2SDNPSytUaUVoYlREcUpxTWE4bmExdzVjUG40T3V1TExBaFg4dXo1aTdGcHVQNUw4Nml1RVNxNStpSWFrZnFVL09SSFZpOXRza1kwRWFaZEo2OG5XekFTSWlJR2pZbW5VU2trV2JXWmppLzdGazgxOG01NWljcDhsSjVsK2ZaTzZrSTJIQWVKUkxPa2FMNlQzVm9yWXV0eUlDUlVGMGIzcW01WWp2a1JwSUJJeUVpYXRpWWRCS1J4aXhNalhCMDBSQzgrMEs3cDJvRzFXQXh6OUpEUW00azRmbDFaem5VbHVxOUpOV2h0WnpQMmFUMDhMUlh6T3ZNeWhmaldqeXIyQklSYVlOSkp4RnB4VWdvd0pwWHV1THcvd2JEMXR5a3RGVXgwYlB5RTFYVyt6eDVPd1VEVjUycTErdDRFajNLVUNraXhQbWNUYzZJenNyZXp1TzNPTVNXaUVnYlREcUpTQ2ZQZDNYQmpZOUhvRXNyVzVWV1FkV2RuaXJkb3hIM005Rjd4VW5FcHVUV1ZvaEVPa2xNejFkc2MzaHQwek95aTR0aSsvZ3REckVsSXRJR2swNGkwcG03b3dXdXJId09zNGEyVmpZcWVqUXJLVFNra3BRbXBPV2p6OHEvRUpHUVdZdFJFbW5uZnBveTZXeHBiMjdBU01nUVJuWlI5blNlaVhxQ2pMemlLbzRtSXFLS01Pa2tJcjB3TXhGaTg1czlzZXUvZldGdVlpUnZGQUNWZG5rK1ZWd29QYThZQTFlZllvVklxbmRVZXpwYk1PbHNjcHh0UkJoWVdzVldLZ04rdm5EZndCRVJFVFU4VERxSlNLOWU3KytPcXg4OWh6Yk5yZFJma01sUVlhK25UTm1XWHl6QnFNLy93UzUrcWFONkpGR2xwN09GSFpQT3BtaktJRS9GOWsvbjR3MFlDUkZSdzhTa2s0ajBya01MRzRTdkdvNngzVnNvR3dWbDQyMWw2cDJmVC9WNFNtUXkvR2Z6WmF6NU02cHVnaVdxUm5TeWNyNXhDM3ZPNld5S1h1dm5Eak1UK1ZlbUszRVp1TWM1NkVSRUdtSFNTVVMxd3RMTUdBY1dEc1RQcy9zK1ZmRlRVRHJmOCtsZVQwRnBiNmpjZTN0djR0Vk5GNUZiV0ZJWDRlcE5ZV0VoTGwyNmhORFEwR3FQVFV0THc2VkxsM0Q3OXUwNmlJeTBrWnhWaU9JU3FXTGZ3OUhTZ05HUW9WaUpqT0hmbzZWaS82dGpkdzBZRFJGUnc4T2trNGhxMWFRQjdyaXpkaFNtRFBKUWYwRlEydXVwMXFaZTlYWlA2QU4wV1hvTTErODNuQUpETzNmdXhMSmx5M0QrL1BscWovM3V1Kyt3Yk5teWVwdDBpc1ZpRkJRVTZQUy9oaTVHcFVkTEtBQmFPWEI0YlZPbE9zUjJ5NWw3TENoRVJLUUJZME1IUUVTTm43MmxLWUptOXNHVVFaNllzUzBNOTU3a2xiNGlVUG12VEwycGRBcG9mS3E4c3UzbkU3dGkvb2cyZFJxM3B1N2V2WXQ5Ky9iQjB0SVNiNzc1WnBYSEppWW00dXpaczdDMnRzYVlNV1AwY3Y4alI0NWd4NDRkR3AvM3dRY2ZvSFBuenVYYTE2OWZqeE1uVHVnVVUzQndNR3h0YmFzL3NKNktVUmxhMjg3RjJvQ1JrS0dON053Y1BzMnRFSk9jaTBLeEZGOGR1NHNQeDNVeWRGaEVSQTBDazA0aXFqTitIWndSKzhWb0xObHpBMnNQMzFGNXBZSUt0d0xJaDlzS0JDaVdTTEZnVndTTzMwckdUN1A3d043U3RLNUNyckc4dkR5c1dyVUtFb2tFK2ZuNWVQMzExeXM4enQ3ZUhydDI3Y0xXclZzaGs4bVFtNXVMOGVQSFYzcGRKeWNuN055NUV5TkhqcXp5L21QSGpvV3JxeXZTMHRMZzVPUUVHeHNieFd1cHFhbkl6czZHcTZzcnpNM055N1VYRjFmZFkrUGw1UVZYVjljcWozbGFhR2dvU2tvYTF0RG9pcWdtbmQ1UEY4ZWlKa1VvRkdDbGZ5ZjhaL05sQU1EWEorNWl5WXZ0WVc1cVpKQjRNakl5a0phV0JuZDNkNWlhYXYrWm1KZVhCMHRMRGhzbm90ckZwSk9JNnR5YVY3cGlVbjhQdlBGREtDS2VIanFyV3VSV29EN3Y4L0QxeCtqMDNqSHNtejhBL1h3YzZ5VFdtaWd1THNhS0ZTdncrUEZqZE9uU0JWNWVYcmg5K3paY1hWM2g0T0NnZHF5RmhRWCsvUE5QWExod0FjN096dWpYcng4ZVBIaUEzTnhjdEcvZnZ0eTFyYTNsdld1cVBaSDM3OTlIWm1ZbXZMMjlGVjhXVlpQQzExOS9YYTMzOUp0dnZzSEJnd2V4Y09GQzlPalJvMXg3ZFVhUEhnMS9mLzhhL21uSWpSczNEams1T1JxZFV4L2RmcGl0Mk83WXdxYUtJNmtwZUsyZkcxYnV2NDJZNUZ4azVvdngwZjVJZlBwS2wxcS9iM2g0T0pLU2t1RG41d2VSU0Y3TTZ1Ky8vOFozMzMySGI3LzlGbTNheUVlQm5EcDFDaUVoSVZpMGFCRmNYRnlxdmU3Smt5ZXhhZE1tZlBycHA0clBuK2pvYU15Yk53L3IxcTFUKzl3cEtDaEFmbjQrSEIzcnoyY3ZFVFVjVERxSnlDQzZ1TmtpZk5WdzdMcHdIeXYvdUsyY082ZVdaNVlPdTFWSlJCOW5GV0xRNnI4eGM2Z1hQcDdRQlE1V2h1MzF6TS9QeDBjZmZZVHIxNitqVTZkT1dMTm1EZExUMDNINDhHRklwVklFQmdZcUVzZk16RXc4ZnZ3WWE5ZXVoVUFnd0h2dnZZY09IVHBnMnJScFNFOVB4NXc1Y3lvYzVnb0E2OWF0VTJ4Lyt1bW5PSFhxRkJZc1dJQU9IVG9vMnZmdDIxZTdiN1lKdWhhZm9kaXVUdzg2eURDRVFnRlcrSGZFNU0zeVFtR2ZoVVRobGI2dDBOM0R2bGJ2dTJQSERqeDY5QWpEaHc5WHRDVW1Kc0xJeUFpZW5zcTVwczJiTjhlREJ3OHdhOVlzL1BlLy84WG8wYU1ydmViRGh3K3hhZE1tZUhwNktwTFdNbEtwc25pV1dDekduMy8raWQyN2Q2TjU4K2I0K3V1dklSU3lKQWdSYVlhZkdrUmtVSk1HdU9QdTU4OWoyL1JlOEhDMGVPcFY5WVN6akVRbXcvZC8zNFAzNGhCc09INFhKWklLaHVmV2thQ2dJRnk5ZWhWdDI3YkZxbFdyWUdwcUNoY1hGMHlkT2hWeGNYSDQ0SU1QSUpWS2taR1JnY21USjJQbHlwWDQ5Tk5QRVJnWWlNNmRPOFBJeUFoTGx5NkZSQ0xCKysrL2ovdjN1VVpwZlpHVkwwYUN5aHFkZzlzNkdUQWFxaThtOVhkSEx5OTVraW1WQWYvWkhBcUp0UFkrZys3ZnY0L2J0MjlqOU9qUk1EWlc5aFhFeHNiQzA5TVRKaVltaXJaT25UcmgrKysvUjl1MmJiRisvWHI4K2VlZkZWNHpLeXNMUzVjdWhiR3hNVDc0NEFNWUdaVWZJcHljbkl4dDI3Ymh0ZGRldytiTm05R2pSdy9NbnorZkNTY1JhWVU5blVSVUwwd2I0b1ZwUTd6dzdWK3grUGhnSkI1bEZzcGZVQlFXa2dFQ0lRQ3BvakV6WDR5RnV5S3c2V1FNdnB2U0U4TTZPZGQ5M05PbXdjaklDRk9tVEZFTWV3T0FpUk1uNHZIanh4ZzBhQkNFUWlIczdlMHhZc1FJSER4NEVILysrU2RtenB5cE9MWnQyN1pZc0dBQlVsTlQ0ZWJtcG5OTWYvNzVKOExDd2hUNzkrN2RBeUR2TFRsdzRFQzU5dXBzMnJRSm16WnQwam11aGlZc1R0bkw2ZTVnQVNlMXBYK29xUklJQlBoMVRqOTBXbm9NUldJcEloOW1ZOWIyTUd5YjNydFc3aGNTRWdLaFVLaldheW1SU0JBYkd3cy9QNzl5eDl2WjJlR3p6ejVEU0VnSW5uLysrWEt2WjJSa1lQSGl4WGo0OENFbVRacWtObHcyT1RrWmx5NWRBZ0NzV2JNRzF0YldlT0dGRitEdjd3OUhSMGZrNWVVaExDd01QWHIwWVBKSlJCcGgwa2xFOWNwYnc3engxakJ2ckQ4YWpZOFAvWXUwM05JaU40S3lDcmRQcis4SjNFM094WE9mbmNHTHZxNzQ4alZmdEhHcHU0SXZJcEVJVVZGUmVQbmxseXQ4L2RTcFU0cHRpVVFDQU5pelowK2xjeWwvL2ZWWHhYYXJWcTN3M1hmZmFSeFRZbUlpSGoxNnBOZ1hpOFVBNU5WMVZYczB5dHFyMDZwVkt6UnIxa3lqR0c3Y3VLRjR2dzNWNmFnVXhYWS9INGNxanFTbXhydTVGVDUvdFJ2bS94d09BUGp4YkR6Y0hDeXdNa0QvMVd4alltSWdsVW94ZmZwMFJadE1Ka054Y1RGT25qeUpNMmZPVkhydTVzMmJGZHQ3OSs3Rmd3Y1BzR0xGQ21Sblo4UEV4QVJDb1JDWm1abll2WHMzd3NMQ2tKaVlxRGgrOHVUSmVQWFZWMkZtcG56WWtwS1NndmZlZXcvTGx5L0g0TUdEOWZ4T2lhZ3hZOUpKUlBYUzI2UGFZdmF6M3RodzdDNCtENGxDUm43MUNkS2ZFWTl4NUhvU1JuUnBqaW1EUE9IZm95WE1UR3IvYVh4UlVSRUtDd3ZSdDI5ZnRkNU9iWldVbE9EOCtmTW9MQ3pVNnZ3NWMrWlVXRWhvOWVyVkdoVVNhdE9tRGZMeThqQjY5R2owN2R0WG94aldybDJML1B4OHRhRi9EYzNCY0dYaS9sS1BsZ2FNaE9xamVjTjljRGsyRGJzdXlvZkVmN2cvRWxuNVluenhXamNZQ2NzL0hOUFdpeSsrV083Mzc4S0ZDN2gxNnhZbVRacFU0ODhjWTJOamJOaXdBUktKQkY5OTlSV1dMRmtDUUY2czdOS2xTN0MzdDhlc1diUFF2SGx6ckZxMUNsMjZkRkZMT0FINVBGQkEvaUNLaUVnVFREcUpxTjZ5TURYQ2UyUGFZK0hJTmpodzdSRjJYVXpBc1p0SkVGY3hoMU1paytISWpTUWN1WkVFVzNNVHZOS25GZDRZNUlsQmRUQWZiKzdjdVRXcUdGbWRyS3dzbkQ5L1hnOFI2U1lnSUFBQkFRRmFuZnZ1dSsvcU9acTZkUzArQXpjU3N3QUExaUpqdk5LSFg3S3B2QjJ6K2lDN1VJeEQ0WThCQUY4ZHY0dXcrQXpzWHpBQWpsYjZHWTQ5ZE9qUWNtM0hqaDJEdTdzN0prK2VyTkcxNXM2ZEMzdDdlemc3SzZjaUdCa1o0Y2NmZjFUTUY4M0p5WUdSa1JGMjd0eUpwS1FreFREYTR1Smk3TisvSHpZMk5uQjNkOWZoSFJGUlU4U2trNGpxUFhOVEkwenM1NGFKL2R5UWtWZU1YeTRsNHRkTDkvRlBkR3FWNTJVVmlMSGxUQnkybkltRHRjZ1liVjJzMGM3Rkd1MWJXS090aXpWODlMVHVvcFdWRmF5dHJTRVVDdkhUVHo5Qkp0T3VxRWhBUUlEaU9uWjJkckN6czFPODlyLy8vUTgzYnR4UU8zNysvUG1LN1VXTEZta1hmQ1g4L2YzMU5qeDJ5cFFwbURCaGdsNnVWVmVXQnQ5U2JNLzJhdzFqSTg1Zm8vS01oQUlFengyQVo5ZWN4dm03YVFDQWM5R3A4RjUwQkpNSGVtRHVjejVvNTJxdDEzdkd4OGNqSVNFQlk4ZU9SVlpXVnBYSENvVkNSZlZzQUdqWHJsMkZ4NmtXS0xLMnRrWmdZQ0IyN2RxRmI3LzlWdEZ1WkdRRVYxZFhMRjI2dE1MQ1EwUkVWUkhJdFAxMlJFUmtZSW5wK2RoOThUNTJYN3l2NkpYUzFIT1Bmc0NKRXlmMEZ0UElrU1BWbGh2UVJGQlFFRnEyckhnWTV3OC8vSUM0dURnQThnSkE2ZW5wNk5DaGcyS2R6Z2tUSmlBaElRSGZmZmNkMnJadHE3WnVaMHhNREI0K2ZJaHUzYnFwSmJKbDdXdlhybFViZHF2NlBwNWVTa0VUYVdscFNFOVB4L1RwMHpGeDRrU3RyNlBLY3RKV0ZKdmF5YWYzMWhJWkFJa1VnRUFHVjFzUmJudzhna1dFcUZwTGcyL2lrME5SNWRxdHpJemhhaWRDUzN0empPM2VBbStQYXF2VGZiWnYzNDdkdTNmWDZGaFhWMWZzM0xtelhMdFVLc1haczJmUnNtVkx0RzdkdXNiM1pySkpSTnBpVHljUk5WaHVEaFo0OTRYMmVQZUY5a2pKTHNLNTZGUmNpazNENWRnMGhNVmxJTC9ZTUlWc0xDMHRzWC8vL2hvZlgxRXY1dE5telpxbDJDNWJwM1BPbkRscTYzUW1KQ1FBa0MvdUhoMGRYZTRhMTY5ZnIzRk1aVlI3T2xSbFpXWGgrUEhqc0xHeHdjaVJJeXM4UnBNdnh6VnhQeTBQK2NhMjhuVXFhbHZwbEx3UEF6b3g0YVFhK1hoQ0Y3emMydzJ6ZzY0aTlGNjZvajIzcUFSM2szTnhOemtYcDZPZTZKUjBGaFVWSVNRa0JENCtQbmowNkJHR0RSdUdaNTk5dHNMamxpOWZYdWxEckIwN2RtajF1L25ISDMvQXlxcnVDclVSVWVQQnBKT0lHZ1ZuR3pPTTY5VVM0M29wdjJTRkoyVGlVa3dhNGxMemtKbFhqSXg4TVRMemk1R1pKMFpHZmpFeWExQ2NxQ0VSQ29Vd01USEI3Tm16TVdMRUNFWDc5OTkvajVDUUVLeGF0UXJkdW5WVHRHL2R1aFZIamh6UmF1bUQ1T1JrL1BEREQyamR1bldsU2FlK3VUdGFsaTZkbzc4aUxkVUovQ1VDejNWdURxOW1sblYyVDJxNGZEM3NjSG5GTUZ5T1RjZkdrM2V4Ti9RQmlrcVVJeDg4bko1ZWkxZ3podzhmUm1abUp1YlBuNC93OEhCY3YzNGRjK2ZPTGZjNy9OdHZ2Nkc0dUJpdnZmWmFwZGN5TWpMQ3NtWExhblRmME5CUWhJU0U2QlE3RVRWdFREcUpxTkhxN21HSDdoNTJWUjR6ZlBoR3ZkKzN1TGdZVzdkdXJmSHhqeDgvMXN0OS9mMzk0ZS92WDY2OWJMNldxYWtwek0zTkZlM3o1czNEdkhuenRMcFgyWElycW5QQjZrSy9sR0Qwbi93QmlpWGFEV0d1aVg4ZlorRlVwSHk1bE56Q0Vpd052b25kYy9yVjJ2Mm84ZW5yN1lDKzNuM3gwK3krU000cVJHcHVNYklMeE9qY3lsYnJhNHJGWXV6WnN3Y3RXclRBd0lFRDBhRkRCeHcvZmh4Nzl1eFJHNzZla0pDQW5UdDN3cy9QRDEyN2RxMzBla0toRUFNSERsUnJ1M0RoQW5iczJJRzFhOWVxRGNWLzh1U0oxbkVURVFGTU9vbUk5RTRzRnVQQWdRTTFQcjZvcUtnV282a2QrZm41QUtDV3hOWUZLMGtHdnB4VStSZHBmZW02OURodVBzZ0NJTUF2RnhQeDdndnQwYzI5NmdjWVJCVnBiaXRDYzF2ZGwxSUtDZ3BDV2xvYVZxeFlBYUZRQ0NjbkoweWZQaDNmZi84OTNOM2RNV0RBQUtTbHBXSHAwcVZ3Y0hEQTNMbHpOYjVIZW5vNjd0MjdwM09zUkVSUFk5SkpSS1JubXM3cFBIYnNHSktUazJGalk2UFRmVmV1WEltU2twSnk3Zkh4OFFEa2N5ejM3ZHRYN25VM056Zk1uajFibzN1VnJkZW5XckNvTVhsam9BY1cvM1pEUHJkVEJuejdWeXcydjluVDBHRlJFL1h2di84aU9EZ1kzYnQzeDZCQmd4VHRBUUVCaUk2T3hvY2Zmb2dwVTZZZ0pDUUVoWVdGV0xkdW5WYWZKeGtaR1FDZ0tGQkdSS1F2VERxSmlQUk1JcEhnMzMvL3JmSHg3dTd1Y0hkM3g0TUhEd0RJRXpuVm9XMDFVVmhZaU5EUVVNV3cxNHBFUlpXdnJBbWcybVVYS25MNThtVUFRSFoyTnJLeXNtQnJxLzJ3d2Zwb2REZFhlZEpaNnZCMS9ReUJKdEpVZG5ZMjFxNWRDM056Y3dRR0JwWjdQVEF3RURFeE1kaStmVHNBWVBYcTFmRHc4TkRxWHRldVhZTkFJTUQ2OWV2eDNIUFB3ZGZYVjZzNTMwUkVUMlBTU1VTa1o0V0ZoV3ByYUdwcS92ejVHRE5tVExYSFhiOStIY2VQSDhmRml4Y3hac3dZN051M3I4STFRaXNySkZSRzB5K1Z0MjdkUWxoWUdBRDVITEFyVjY3QXo4OFAvdjcrT2kyeFVwOTBiR2tESzVFeGNndExBQUh3TUtNQTErOW5jb2d0MWFtQ2dnSzgvLzc3ZVBqd0lWYXNXQUVYRnhmRmEzbDVlVGh4NGdUMjc5K1Bodzhmb20vZnZyaHo1dzZXTDErT29VT0g0clhYWG9PbnAyZUYxeDA2ZEtqYVVpbDVlWG5ZdkhremJ0MjZoYjU5KytMS2xTczRjZUlFSEIwZE1XellNSFRwMGdYdnYvOCtSQ0xkaHdrVFVkUEVwSk9JU005RUloRSsvUEJEamMvNzlkZGZFUjRlWHVGck1wa01jWEZ4Q0E4UFIyUmtKQUJnMjdadGl0ZFRVMU1yL1VKWVdTR2hxbno4OGNjVkpyQjM3OTdGeXBVckFRQitmbjV3Y25KQ1NFZ0lqaDgvanVQSGo2Tmp4NDU0NmFXWE1HVElFRXlZTUFFalJveG9zTDJnSFZ2WUtKZStrTWw3TzVsMFVsMEtDZ3JDblR0M01IMzZkQXdhTkFpWm1abTRjdVVLenAwN2h5dFhya0FzRnNQWDF4Zi8rOS8vMEtWTEYrVG41K09YWDM3QnZuMzdjT3JVS1hoNmVxSkhqeDdvMmJNbmV2YnNxVmhuMDlQVEV4WVdGamg3OWl6Q3dzSnc5dXhaNU9mblkrTEVpWmcrZlRva0Vna3VYNzZNbzBlUElqZzRHSHYyN0VIbnpwMGhGb3N4Wk1nUUpwOUVwREVtblVSRWVtWmtaSVFlUFhwb2ZONnhZOGNxYkw5Mzd4NFdMMTZNN094c3RmWldyVnFoZi8vK0dEQmdBRHAyN0toVnJKWHAxYXVYMm41V1ZoYUNnNE1SSEJ5TWtwSVN1THU3SXpBd0VDS1JDSk1uVDhheFk4ZncrKysvSXpJeUVwR1JrZGk2ZFN2R2pSdUgwYU5IdzhKQ3QyVWlES1dkaTdYS2Vvc3kvSE1uRmFpK0E1cEliMTU5OVZVNE9Ubmg1WmRmUm5SME5PYk5td2VwVkFwemMzTU1IejRjTDc3NG90cm9BZ3NMQzB5ZlBoMWp4NDdGZ1FNSGNPellNZXpidHc5WldWbm8wNmNQd3NMQ3NISGpSang1OGdURnhjVUFBR3RyYXd3Wk1nUUJBUUh3OHZJQ0lQOE1HekJnZ0tJNDBhRkRoM0Q0OEdGOC92bm51SEhqQmhZdFdtU1FQdzhpYXJpWWRCSVI2WmxNSnROcW5tUmw4ekhkM053Z2tVZ2dGQXJSc1dOSFJhTFpxbFVyQVBKS3Npa3BLWlZldDZDZ0FJQzhTRWhTVWxLRnh4Z1pHYUZaczJacWJkbloyYmgyN1JyT25UdUhDeGN1S09JYk1HQUFGaTFhcE9qdE1EYzNoNysvUDhhT0hZc3paODdndDk5K1EyeHNMRFp2M295ZmYvNFpZOGFNZ2IrL1B4d2RIVFg3QXpHdzlpMnNWZllFdUpHWWFiQllxR2x5Y0hEQXl5Ky9EQUJvMjdZdEZpMWFCRE16TS9UdDJ4ZG1abWFWbnRlc1dUUE1tREVEVTZaTXdlWExsOUduVHg4QVFMZHUzZEM1YzJmWTJkbkJ6YzBOUGo0KzhQTHlxbktJdmFPakk2Wk9uWXBKa3liaDdObXo4UGIyMXUrYkpLSW1RU0NyYVB3VUVWRVRNWHo0Y0p3NGNVSnYxeHM1Y2lTa1V0M1drS3hvVHVlTkd6Zmc2ZWxaWVVYSy9mdjNZOU9tVFRyZDA5blpHUnMyYk1EcDA2Y1JGeGVITzNmdUlDRWhRZTJZenAwN1k5S2tTZVY2UVN0eStmSmw3TnExUzFGUXljVEVCUDcrL3BnMWE1Wk9jZXI3NTFXVlh5OGw0clh2THFtMXBXMTZDUTVXcG5WeWZ5SWlvc2FDUFoxRVJIcG1ZbUtDbDE1NlNlUHpRa05EY2YvKy9RcGZxMnFSZHc4UER3d2ZQbHpqKzZteXRiV0ZwYVVsZ29PRGtaYVdCZ0FRQ0FSbzA2WU4rdlRwQXo4L1A3aTd1OWY0ZW4zNzlrWGZ2bjF4OWVwVkJBVUZJU29xcXNFdHIrTHVXSDVZY05UakhBeG8wN0I2YkltSWlBeU5QWjFFMUtUcHUrZXNySmV6b1M0ekVCWVdocmk0T0hoN2U2TmR1M1o2VzYvdjJyVnJlbGwrb1M1N09oUFQ4K0grOW1HMXRwMnorbUR5UU8yV295QWlJbXFxMk5OSlJLUkhEVFhaTE5PclY2OGFEWi9WbERhRmxReXRsZjNUbFg1bHVQY2t6eUN4RUJFUk5XUU4rOXNSRVJGUkxSRUlCT3FKcDB5QTJPUmN3d1ZFUkVUVVFESHBKQ0lpcW9UYlUvTTY0MVBaMDBsRVJLUXBKcDFFUkVTVmVMcVlVR0o2dm9FaUlTSWlhcmlZZEJJUkVWWEN4VmFrc2lkRFlub0JXSCtQaUloSU0wdzZpWWlJS3VGc1k2YmNFUWdna2NxUWxGVmt1SUNJaUlnYUlDYWRSRVJFbFhDMFVrazZTenM0T2NTV2lJaElNMHc2aVlpSUt1RmtaYXJjRWNqLzh5Qzl3RERCRUJFUk5WQk1Pb21JaUNyUlRIVjRiZWxjenFTc1FnTkZRMFJFMURBeDZTUWlJcXFFazVYNm5FNEFlSnpKbms0aUlpSk5NT2trSWlLcWhKTzFtWHFEREhpY3laNU9JaUlpVFREcEpDSWlxa1F6YTlOeWJlenBKQ0lpMGd5VFRpSWlva29JQkFMWVdaaW90TWp3bUhNNmlZaUlOTUtrazRpYXRHN2R1aGs2Qk5LQUlYNWU5aGFxdlowQ1BNcGdUeWNSRVpFbW1IUVNVWk9XazVPRDJOaFlRNGRCTlJBVEU0UGMzTnc2djYrZHBZbmFmbkoyRWNRbDBqcVBnNGlJcUtGaTBrbEVUWnEzdHplVHpnWWlKaVlHUGo0K2RYNWY5WjVPT1E2eEpTSWlxamttblVUVXBQbjUrZUhhdFd1R0RvTnE0T3JWcS9Eejg2dnorOW8vMWRNSkFBODV4SmFJaUtqR21IUVNVWlBXdTNkdmlFUWkvUEhISDRZT2hhb1FIQndNR3hzYjlPelpzODd2YmFmYTB5bGZxcFB6T29tSWlEVEFwSk9JbXJ5RkN4Zml6cDA3VER6cnFiMTc5eUkyTmhiejVzMHp5UDNaMDBsRVJLUWJZME1IUUVSVUh5eFpzZ1FiTm16QW1qVnI0T3ZyQ3g4Zkg0UE1IeVM1bUpnWXhNVEU0T3JWcTdDeHNjRzc3NzVyc0Zqc0xWVjZPbVVBQk1BanJ0VkpSRVJVWTB3NmlZaEtMVml3QUZldVhNR1pNMmV3Zi85K1dGbFo0ZnIxNjRZT3E4bng5ZlZGVGs0T2ZIeDhNR3JVS0lNTXFWVmxWMEVoSWZaMEVoRVIxUnlUVGlJaUZiMTc5MGJ2M3IwTkhRYlZJK3JEYStWZG5ZOHlXTDJXaUlpb3BqaW5rNGlJcUFxMjVpcEpaMmtoSWZaMEVoRVIxUnlUVGlJaW9pcFlpMVI3T3VWWkorZDBFaEVSMVJ5VFRpSWlvaXBZaTFSbW9zamsvOGtwTEVGbVhyRmhBaUlpSW1wZ21IUVNFUkZWd2RwY21YUWFxZnlyR1pPU1o0Qm9pSWlJR2g0bW5VUkVSRlZRSFY0cks1dlVDZUJlU3E0aHdpRWlJbXB3bUhRU0VSRlZRWFY0clZRbVUyekhzcWVUaUlpb1JwaDBFaEVSVmNIYzFBZ0NRZm4yV1BaMFVnTW1rOG53MjIrLzRlVEprNFlPUldORlJVVW9LR0F4TDZLR2hPdDBFaEVSVmNQVzNBU1orV0w1am55cFRpYWRWQ2NLQ3d0UlZGU2swelZzYkd3Z2VPckp5WWtUSjdCMTYxWjg5dGxuV2w4M05EUVU0ZUhobUQxN3RrN3hsVGwzN2h4U1UxUGg3KzlmNlRHcHFhbDQ4ODAzWVdSa2hMMTc5OExFeEtUU1k0bW8vbURTU1VSRVZBMXJrYkV5NlN4MWo4TnJxUTdzMkxFRHdjSEJPbDBqT0RnWXRyYTJpdjJzckN4czNib1ZBTEI4K1hLTnI3ZGt5UklNSERnUUVSRVJDQTRPaG9XRkJTWlBucXk0M3VYTGwydDhyUU1IRGtBa0VnRUFEaDgrakxDd01KaWFtbUwwNk5FVkh2Lzk5OStqcEtRRWhZV0YyTFZyRjZaT25hcHgvRVJVOTVoMEVoRVJWVU5lVEtoME9GOXBoOUg5OUh5VVNLUXdOdUpNRmFwOWl4Y3YxcmhYNysrLy84YkZpeGZWMm1ReUdkYXRXd2N6TXpPc1diT21YQTlvVGJSdTNSb0FNSFBtVENRbkoyUG56cDF3ZEhURTZOR2pNV0xFQ0hUcDBrWHQrQXNYTGlBcUtnclRwazByZHkxalkrVlgwV1hMbGlFd01CQmZmZlVWTEN3c01IVG9VTFZqUTBKQ2NPYk1HY3ljT1JOUG5qekJyNy8raWo1OStxQmp4NDRhdndjaXFsdE1Pb21JaUtxaFdreW91WTBaa3JQbHd4MWpVL0xRenRYYVVHRlJFeko0OEdDWW01dHJkRTVzYkd5NXBQUEhIMy9FeFlzWE1XL2VQRGc0T0doMFBTY25KMWhiSy8rK0N3UUNMRjY4R0E4ZVBNQ2hRNGN3YXRRb0RCbzBDQVVGQldxeFBubnlCREV4TVhqNTVaY1ZiVVZGUlRBMU5WVkxlaTBzTFBEUlJ4L2hyYmZld3ErLy9vb2hRNFpBS0pRLzFBa1BEOGZYWDMrTjd0MjdZOEtFQ1NndUxrWjRlRGlXTFZ1R2I3NzVCaTFhdE5Eb3ZkRC9zM2ZuY1ZIVisvL0FYek13d3pBZ2pBSktJSnU1NGdadXBhS0lhMm5pa3ByOXZLYmRxNVJtS3U2bUlwcDdZU2ltbHRlTFluYk5TQ212bHBxS2lTVXFpNHFLUW9HNHN3bkNzQTNNL1A3ZzY1RnBXR1lFSGRUWDg0OGVaODU4empudlEvWFFGNStONk5saTZDUWlJcXBCeGIwNm0xakpLb1RPZklaT2VtN3MzcjBiZS9ic1FmUG16UkVTRW1MdzlSOTk5SkhPZkV1WlRJWmx5NWJCM053Y1lyRVllL2Z1eGNHREIvSDExMS9Eek15c3ludHQzYm9WTjIvZXhLcFZxeUNWU29YempSczN4dXJWcStIZzRDQUV6dE9uVDJQbHlwVndjbkxDMHFWTElSYUxJWlBKc0dMRkNuejg4Y2VZTldzV1ZxeFlnZWJObXh2OFRrVDBiREIwRWhFUjFjRFM3UEVmbHc0TnpYSHhWaTRBNE9xZFBBenUrSXF4eXFLWFVHeHNMSll1WFZybDkxWldWdGk5ZTdmTytmVDBkSHp6elRkNDk5MTMwYWhSSXp4NDhBQjc5dXpSKzdrVmV5bi96dDdlWGpqdTBxVUx0bS9mamwyN2RtSFNwRW1WdGs5SlNjR2hRNGZnNCtPakZUZ2ZhZEdpQlFCQXJWYmoyMisveGE1ZHUrRGk0b0xWcTFmRHdzSkM2N25yMXEzRC9Qbno0ZS92anlsVHB1RE5OOTk4b2lIRFJQUjBNWFFTRVJIVndLSkM2TFMzbGduSDhXa1BqRkVPdmNUS3lzcFFWRlNFOGVQSG8wbVRKbHJmSFQ5K0hFbEpTWlZlMTdoeFkzejIyV2RvMTY0ZElpSWlvRktwY083Y09iMmZXMXBhcXZVNU9qb2FkKy9lRlQ3Mzc5OGZscGFXYU5hc0dZWU5HNGJ3OEhBTUdqUUlUazVPV3RlcDFXcXNYNzhlVmxaV21EcDFLZ0FnSnljSFI0OGVGZHJZMnRyQzI5c2JzMmZQUmtKQ0FqcDI3SWpBd0VCWVdscnExT1htNW9iZzRHQXNXclFJWDN6eEJSSVNFakJ2M2p5OTM0dUluZzJHVGlJaW9ocFVESjIyRFI0UEdZeS9rV09NY29qdyt1dXZvMlhMbGxybi92enp6eXBESndDMGE5ZE9PTTdQejhmbXpVVVVzdndBQUNBQVNVUkJWSnYxZmw1QlFZSFc1K1BIanlNNk9ocWxwYVVvTGk1R3AwNmRoRkE0ZnZ4NEhEbHlCRnUzYnNYS2xTdTFyZ3NQRDBkaVlpS1dMRmtDS3lzckFNQ0RCdzhRRmhZR0FDZ3BLVUdiTm0zZzQrT0R2bjM3b2tPSER2RDE5Y1hDaFFzeGV2Um85TzdkVzZjMlUxTlRiTjY4R1Z1MmJNR29VYVAwZmljaWVuWVlPb21JaUdwZ1lXWWlIRGUwa0VBa0FqUWE0UEtkaHlncFZVTnF5aFZzcVZ4cXBoSTNNaDhIdFBpMEhHRzduV0dlRHZCd1VSaXJOQzBOR3paRWFHaW8zdTMvUHJ4MjRjS0ZBTXJuV3dZR0JtcDkxNkJCQTh5WU1VTnIyTzBqdlh2M1JtRmhvVlo0ZEhOenc0RURCNFQ3RmhhV3J4UTlkT2hRQU9VTEVTVW1KaUk3TzF2clhrVkZSZGkwYVJPaW9xS3dhZE1tekpvMVMrLzNJYUpuaTZHVGlJaW9CaFY3T2d0THl0REt2Z0VTNytaQm93RXUzY3BGWjllR1JxeU9qT2xrWWdiaTAzSVFlVFVkOFdrNVNNMHNxTEp0OE9IcmVMQmxlSlhmUDB0WldWbENxTk5IVVZGUmpXMXUzNzZOa3BJU0FJQ3JxeXVBOHZtYkR4OCtoRnF0UmtwS0NvRHk0UG5vR0FCY1hGeUVSWVAwRlJjWGgrRGdZTnk1Y3djK1BqNVFLT3BIbUNlaXlqRjBFaEVSMWFCaTZGUVdsNktqc3dLSmQvTUFsQSt4WmVoOHVhUm1LckV6NmdhQ0QxOFhlakgxWVcxdTJENmJUNU8xdFRVKy9mUlQzTDE3RnlxVkNzN096dFcyMzdwMXF6QWN0aXFMRnkvR3JWdTNxdnplejgrdjB2UGg0ZUd3dHJhdXVXZ0FTVWxKQ0FzTHc1a3paOUNrU1JNRUJnYWlaOCtlZWwxTFJNYkQwRWxFUkZRRDdkQlpobzVPQ253WGZSTkErZkJKZWpta1ppcXhiUDhWN0loS3JiS050YmtFSHM2UGU5MzZ0TEVEQUNqa1VnenZYSGQ3U2ZyNysrdjBEcXBVS3NqbDhocXZIVFpzR0h4OWZmSDc3NzlqN2RxMUdESmtDTnEwYVZQdE5iTm56MGJEaHRYL2NtWHUzTG1WOW9nZU9IQUEwZEhSV0xGaVJhWFhWVnlSdGpwNzl1eEJWbFlXRkFvRi9Qejg0T3ZyVysyMkxFUlVmekIwRWhFUjFhRGluTTZDa2xKMGRIN2NLM01tT2NzWUpkRXp0dUZJRW1idWp0YzU3MklqUjU4MmR1alR1akU4bkJYUGJNN21PKys4WTlEcXRSV0pSQ0ljTzNZTVFVRkJBSUNqUjQ5cXJSNzdkOFhGeGRCb05KZzhlVExHakJsVFpUdDNkL2RLejU4NWN3WW1KaWJvMUtsVGpiVlZ4OXpjSFA3Ky91alhyNTlPMkR4Ky9EaGF0R2loczFvdUVkVVBESjFFUkVRMXFOalRXVkJjaGg3TmJZVFBNVGNlSUwrb0ZKWXkvcEg2SXNvcFVNRi9kN3hPNzZaM0t6dk1ITlFDd3pzN1B0TjYzTnpjTUdmT0hIVHYzbDFudUt1TGk0dldOaWFWS1NrcHdmYnQyN0Z2M3o3MDdOa1RzYkd4R0Q5K1BONSsrMjJkbnRPQ2dnTHMzTGtURVJFUjhQSHhnYSt2YjdYM0xpb3F3ckZqeHpCa3lKQW5lN2xLcU5WcTRYallzR0VZUEhod3BlM0N3c0xRdUhGanJGdTNyczZlVFVSMWgzOUNFaEVSMVVBcmRKYVVRV0VoUlJmWGhqaWYrZ0FhRFhEOGFqcDhQZXR1NkNUVkR6a0ZLdmlzanRRYVF1M2R5ZzdCNHp5TXRncXRyYTB0QmcwYVZPbDNyVnUzUnV2V3JhdTg5bzgvL3NEWFgzK043T3hzWVM3a3BVdVhzR3JWS3B3NGNRTHZ2UE1Pdkx5OFVGaFlpSU1IRDJMZnZuMFFpVVQ0NUpOUDRPM3RYVzFkVjY5ZVJVQkFBQ1FTU1oyRXpzTENRbXpldkJsOSsvWkYwNlpOYTJ5ZmtaRUJUMC9QV2orWGlKNE9oazRpSXFJYS9IMTRMUUQwYjlzRTUxTWZBQUJPWEdIb2ZORlVGamhuREd5QjRIRWVScW5uMnJWckJzOWZ6TXA2UFBRN056Y1hJU0VoYU5PbURkYXRXd2M3dS9LNXB1M2J0MGRvYUNqMjdObURsU3RYd3NiR0J2bjUrU2d0TGNXNGNlTXdhdFFveUdTeUtwOXg4MmI1M09iUFAvOGMzYnAxZzcrLy94TzgzV1BGeGNYSXlNaUFuNThmY25KeU1HVElFS0VIVnFXcWZOR211M2Z2b3FTa0JJNk96N2JYbVlqMHg5QkpSRVJVZzc4UHJ3V0FBZTJhWU0zQlJBRGxQWjMwWXZIZkhhOFZPRU1uZGNYRVhxNUdxMmZ1M0xtMXV0N2EyaHIvK2M5L2hBQ1puWjJOcEtRa1hMdDJEWmN2WDhibHk1Y2hsVXJScWxVclpHWm00dHExYTlpMWF4ZE9uVHFGbGkxYndzbkpDYmEydHJDenM0T2pveU1hTldvRUFJaUppWUZNSnNPVUtWT3FIUHFxcjZ5c0xDUW5KNk93c0JCdDI3YkYyclZyNGVEZ0FMVmFEWmxNaHYzNzkwT2xVa0VpZWJ3S3NFcWxRbVJrSkVRaUVicDI3VnFyNXhQUjA4UFFTVVJFVklPL2I1a0NBTDFiMlVKcUtrWkpxUm9YYitZaU83OEVqU3lseGlxUjZsRGsxUXl0T1p6R0Rwd0FzSG56Wm9ON09uLzQ0UWNjT25SSTY5d25uM3lDcEtRazVPU1VCMnBuWjJkNGVucGl4SWdSOFBEd0VFTHAvZnYzY2Y3OGVjVEZ4U0UyTmhhLy9QS0xjSTlGaXhhaFQ1OCtBTXBYdFZXcFZIV3lnSTlFSW9GY0xzZUlFU013WWNJRW9ZZFRMQlpqK3ZUcDJMWnRHMEpEUTdXdUVZdkZjSEJ3d1B6NTgrSGk0bExyR29qbzZSQnBOQnFOc1lzZ0lpS3F6OUt5Q3VBeTZ5Q0E4dFZLVTllWHoxa2JISFFLUDErOEJ3RFkvcTh1K0dkdk42UFZTSFhIYzhsUm9aZHptS2NESW1hK09QdEFIanAwQ09ucDZXamR1alhjM2QxcjNIdnprZHpjWE55NGNRUDM3OS9IZ0FFRG5scDlTcVZTN3kxVWlPajV3WjVPSWlLaUdzaWxqK2QwUGl4OFBLL3NuZGVjaE5BWkZuV0RvZk1Gc09OVXFoQTRyYzBsQ1A2SGNlWndQaTFQT2dUVzJ0b2FIVHAwcU9OcWRERndFcjJZeERVM0lTSWllcm45ZmZYYVI5N3UwaFJta3ZJL1NrOWV5OEN0N0lKblhodlZyWjBWaHRYT0hOUUNycllNUVVSRXRjWFFTVVJFVkFQekNqMmR4YVZxbEphVjd4MW9LVFBGbUs2UDU3S0ZuYjd4ekd1anVoTi9Jd2VSaVJuQzU1bURXaHF4R2lLaUZ3ZERKeEVSa1I0cURyRXRWRDNlc0g2QzErTUZaa0tPSmd1QmxKNC93VWV1QzhjVHZGeWdrRXVxYVUxRVJQcGk2Q1FpSXRKRFpTdllBa0JmZHp1NE81WXZ4bkl2dHdpaHAxSjFycVhudzQreGQ0VGppVjZjbjB0RVZGY1lPb21JaVBSUXNhZnowVjZkQUNBU2liRFl0NDN3ZWNWUFY5bmIrUnlLdkpxQm5JTHlSYUpjYk9UbzA4Yk95QlVSRWIwNEdEcUppSWowb0wyWVVLbldkKzkwYzBMekpwWUF5cmRYQ1RtYS9FeHJNNGJpNG1JVUZoWWF1NHc2RXhGN1d6Z2UzdG5SaUpVUUViMTRHRHFKaUlqMFVMR25VMW1ocHhNQXhHTHQzczVQd2k4OXM1VnN6NTQ5aTYrKytxck83aGNWRllXSWlJaHEyMlJtWm1MVXFGRjQ5OTEzb1ZLcHFtMzd2UGl4UXVqczA1cTluRVJFZFluN2RCSVJFZWxCYmxaaGVPM2Zlam9CNEI4OVhQRGxyOGs0bC9JQVJTbzEvclg5UEE3UDdmM1U2NHFQajBkNGVEamtjam5Hang4UEFBZ0lDRUIwZExUZTkvanh4eDhoazhrQUFBY1BIc1Q1OCtjaGxVcXIzTk54NjlhdEtDMHRSVkZSRVhidjNvMkpFeWZXL2tXTUtQNUdEbEl6eTM5SllHMHVZVThuRVZFZFkrZ2tJaUxTZy9aQ1FtVTYzNXVJUmZoMnl1dHdYL2dMVkdVYUhFbTRqL1cvWE1lc041N3V0aHVUSjAvRy9mdjNFUllXQmhzYkd3d2VQQmdEQnc1RSsvYnR0ZHI5L3Z2dlNFeE14RC8vK1UrZGU1aWFQbjYzSlV1V1lOYXNXUWdPRG9aY0xrZWZQbjIwMmg0NmRBZ25UNTdFNU1tVGtaR1JnVDE3OXFCYnQyNXdkM2QvT2kvNERHZ1ByWFV3WWlWRVJDOG1oazRpSWlJOWFDOGtwTnZUQ1FETm0xaGl4ZHZ0TVgvdlJRREE3UDllZ0l1TkhHOTNiZnJVNmhLSlJKZzdkeTV1M2JxRkF3Y080STAzM29DWGx4Y0tDd3RoYm00dXRNdkl5RUJ5Y2pKR2p4NHRuQ3N1TG9aVUtvVklKQkxPeWVWeUxGKytIRk9uVHNXZVBYdlF1M2R2aU1YbHMzSGk0dUt3Y2VOR2VIcDZZdFNvVVNncEtVRmNYQnlXTEZtQ2tKQVFPRGc4bjRHdDRxcTF3enV4bDVPSXFLNXhUaWNSRVpFZTVOTHFlem9mbWZObVN3ejFmRVg0UEhiTEdhMzVnaytEVENiRHNtWExzR2JOR29qRll1emR1eGNmZnZnaGlvdUxxNzF1NjlhdG1EdDNMa3BLU3JUT04yN2NHS3RYcjBaUVVKQVFPRStmUG8xRml4YkJ5Y2tKUzVjdWhWZ3Noa3dtdzRvVkt5QVdpekZyMWl3a0p6OS9DeWlsWmlvUm41WWpmT2JRV2lLaXVzZlFTVVJFcEFlTEd1WjBQaUlXaXhBK3JRZDZ0ckFCQUpTV2FUQjh3Ky9ZY3V6UHAxcWZ2YjA5cksydEFRQmR1blRCdlh2M3NHdlhyaXJicDZTazROQ2hRN0MxdFlWVUt0WDV2a1dMRnJDd3NJQmFyY1kzMzN5RDVjdVhvMm5UcGxpelpnMHNMQ3kwbnJ0dTNUcW8xV3I0Ky92ajBLRkQwR2cwZGYrQ1Qwbmcvc3ZDOFFRdkZ5TldRa1QwNHVMd1dpSWlJajNVTktleklxbXBHRWZtOXNiYklYL2dsMHYzQUFCVHcySnhJUDRPMXIzVEFlMmFXdGRKVGRIUjBiaDc5Njd3dVgvLy9yQzB0RVN6WnMwd2JOZ3doSWVIWTlDZ1FYQnljdEs2VHExV1kvMzY5YkN5c3NMVXFWTUJBRGs1T1RoNjlLalF4dGJXRnQ3ZTNwZzllellTRWhMUXNXTkhCQVlHd3RMU1VxY09OemMzQkFjSFk5R2lSZmppaXkrUWtKQ0FlZlBtMWNrN1BrMlJWek93TStxRzhIbWlsNXNScXlFaWVuRXhkQklSRWVuQlV2YjRqOHk4b3BxM0NaR2JtZUxuT2Izd1FXZ012bzc4Q3dEdzg4VjcrUG5pUFF6MWVBVkRQUjB3b3JNamJCdVlQWEZOeDQ4ZlIzUjBORXBMUzFGY1hJeE9uVG9Kb1hEOCtQRTRjdVFJdG03ZGlwVXJWMnBkRng0ZWpzVEVSQ3hac2dSV1ZsWUFnQWNQSGlBc0xBd0FVRkpTZ2padDJzREh4d2Q5Ky9aRmh3NGQ0T3ZyaTRVTEYyTDA2TkhvM1Z0M1ZWNVRVMU5zM3J3Wlc3WnN3YWhSbzU3NG5aNkYxRXdsZm95OWc1bTc0NFZ6M3EzczBLY050MG9oSW5vYUdEcUppSWowMEVBbUVZN3ppNm9lWHZ0M1g3M2ZHUjJjckJHNC96SXk4OHZuVGg2SXY0c0Q4WGZoRnhvanRGUElKVmozVGdkTTd0Tk03M3N2WExnUVFQbDh5OERBUU8xNkd6VEFqQmt6WUc5dnIzTmQ3OTY5VVZoWXFCVWUzZHpjY09EQUFlRytoWVdGQUlDaFE0Y0NLRitJS0RFeEVkbloyVnIzS2lvcXdxWk5teEFWRllWTm16WmgxcXhaZXRmL2QzMVduY0J2MXpQeFRFYm5halNBU0F4QUEydHpDWGI0ZFgwR0R5VWllamt4ZEJJUkVlbWhZazluZmhXcjExYmxvLzdOOFZILzV2anF4Ri9ZZkN3WkYyL202clRKS1ZCaC9TL1hEUXFkbGJsOSs3YXdNSkNycXl1QTh2bWJEeDgraEZxdFJrcEtDb0R5NFBub0dBQmNYRnlFUllQMEZSY1hoK0RnWU55NWN3YytQajVRS0JTMXF2MlpCVTRBRUlrQWFDQTFFZVBiS2EvQjFkYWl4a3VJaU9qSk1IUVNFUkhwd2JMQ25FNURlam9yK3NDbkdUN3dhWWFrZS9uWTlYc3FUbHpKd1AySFJjak1LeTdmK21Sd3Exclh1WGp4WXR5NmRhdks3LzM4L0NvOUh4NGVMaXhFVkpPa3BDU0VoWVhoekpremFOS2tDUUlEQTlHelo4OG5xcmVpams0S3JaVmtuNFdTTWpVV2hTZWdSd3RiS09TU21pOGdJaUtETVhRU0VSSHBvWUY1eFRtZFR4WTZIMmxoYjRubEk5c0JJMnRibGE2NWMrZWlxS2hJNS95QkF3Y1FIUjJORlN0V1ZIcGR4UlZwcTdObnp4NWtaV1ZCb1ZEQXo4OFB2cjYrTURONzhubXBGY1Y5T3FCTzdsT2RuQUlWNG0va0lDTDJOalljU1FJQXhLZmxZT2J1T095WTNPMnBQNStJNkdYRTBFbEVSS1NIdXVqcGZCYmMzZDByUFgvbXpCbVltSmlnVTZkT3RicS91Yms1L1AzOTBhOWZQNTJ3ZWZ6NGNiUm8wVUpudGR6NlJDR1hvRStiOGtXRFBKd1ZlUC9mNXdBQU82TnVJSEJFV3c2ekpTSjZDcmhQSnhFUmtSNXFNNmZ6V1NvcUtzTEJnd2ZyOUo1cXRWbzRIalpzR0FZUEhseHA3MlpZV0JoQ1FrTHE5TmxQMDhSZXJoam02U0I4cnJobkp4RVIxUjJHVGlJaUlqMDhEejJkVjY5ZXhZY2Zmb2lJaUlnNnVWOWhZU0dDZ29KdzRjSUZ2ZHBuWkdUQTBkR3hUcDc5ck13YzFGSTQvakgyamhFcklTSjZjVEYwRWhFUjZVRjdUbWZOKzNRK1N6ZHYzZ1FBZlA3NTUzQjBkTVRxMWF0cmRiL2k0bUprWkdUQXo4OFBrWkdSTURjM0YxYTJWYWtxZi9lN2QrK2lwS1RrdVF1ZGZkcll3Y1ZHRHFCOHZtZEV6RzBqVjBSRTlPTGhuRTRpSWlJOTFPZWV6cGlZR01oa01reVpNZ1dEQncrdTFiMnlzcktRbkp5TXdzSkN0RzNiRm12WHJvV0Rnd1BVYWpWa01objI3OThQbFVvRmllVHhTcThxbFFxUmtaRVFpVVRvMnZYNTIrOXllR2RIWVZHaGlOamJHTjc1K1FyT1JFVDFIVU1uRVJHUkhxek5INGVzdkhvMnAzUDI3TmxRcVZSMXNvQ1BSQ0tCWEM3SGlCRWpNR0hDQktHSFV5d1dZL3IwNmRpMmJSdENRME8xcmhHTHhYQndjTUQ4K2ZQaDR1SlM2eHFldFlsZXJrTG9QSm1ZWWVScWlJaGVQQ0tONXBsdHcweEVSUFJjTS92bkR5Z3BLMTlVUjdsdEpPUlNFeU5YOUhRb2xVcTl0MUI1VVNnK2pFQnVZZm5RNGJqbEErRGhvakJ5UlVSRUx3N082U1FpSXRLVFZZVjVuUThMNjllOHpycjBzZ1ZPQUJqZStmRXF0anVpVW8xWUNSSFJpNGVoazRpSVNFOVdGWWJZdnNpaDgyVTB2TlBqZVp3Y1lrdEVWTGNZT29tSWlQU2tIVHJyMTd4T3FwM2huUjJGZWJ2eGFUbEl6VlFhdVNJaW9oY0hReWNSRVpHZVhwYmh0UytyaWtOc0EvZGZObUlsUkVRdkZvWk9JaUlpUFhGNDdZdHRvcGViY1B4ajdCM2tGUERmTVJGUlhXRG9KQ0lpMHBPVmpNTnJYMlI5MnRqQnhVWU9BTWdwVUdISEtTNG9SRVJVRnhnNmlZaUk5S1ExdkxhSXZXQXZvc0FSYllYalpSR1huK3ZlenZUMGRKdzRjUUpsWldYR0xxVk9GUmNYbzdDdzBOaGxFSkVCVEd0dVFrUkVSQUNIMTc0TUp2WnlSZUQreTdpUlZZQ2NBaFdDRDEvWENxTFBXa3BLQ3VMaTRvVFBwcWFtOFBYMVJXSmlJdUxqNDRYelptWm1HREZpaE5hMWx5OWZ4cXBWcS9ENjY2L0QzTndjT1RrNVNFOVAxMm9qRm92UnZIbHpuZWQrLy8zM0tDNHV4ai8rOFk4cWF6dDc5aXppNHVMd3dRY2ZQT25yYVltS2lrSm1aaWFHRHg5ZVpadk16RXk4Ly83N01ERXh3ZmZmZncrSlJGSmxXeUtxUHhnNmlZaUk5TVRRK1hJSUh1ZUJFUnQvQndBc2k3Z0NEMmNGaG5kMnJPR3FweU1oSVFIYnRtMkR2YjA5aW9xS2tKK2ZEMTlmWDF5NmRBbTdkKytHazVNVDh2UHprWitmanhFalJpQTVPUmxmZi8wMWxpOWZybk92eU1oSWZQbmxsMXJuWkRJWkRodzRvSFh1L1BueitQcnJyeUVTaWVEaDRZRjI3ZHBWV2x0OGZEekN3OE1obDhzeGZ2eDRBRUJBUUFDaW82UDFmcjhmZi93Uk1wa01BSER3NEVHY1AzOGVVcWtVZ3djUHJyVDkxcTFiVVZwYWlxS2lJdXpldlJzVEowN1UrMWxFWkR3TW5VUkVSSHJpbGlrdmgrR2RIZUhkeWc0bnI1WHYxL24rdjgvQjFkWUNIaTRLbzlSamIyK1AwTkJRbkR0M1RpdE11cnE2SWlRa0JLZFBuMFpRVUJBQTRPSERoNGlMaTBOcGFlWC9mWXJGWXV6Y3VSTUE4TmxubnlFbkowZnIrK3pzYkFRRkJXSEFnQUY0K1BBaDFxNWRpNUNRRUNnVXV1OCtlZkprM0w5L0gyRmhZYkN4c2NIZ3dZTXhjT0JBdEcvZlhxdmQ3Ny8vanNURVJQenpuLy9VdVllcDZlTy9paTVac2dTelpzMUNjSEF3NUhJNSt2VHBvOVgyMEtGRE9IbnlKQ1pQbm95TWpBenMyYk1IM2JwMWc3dTdlM1UvUGlLcUJ4ZzZpWWlJOU1RdFUxNGVFVE43d21QeEVXR1lyV2ZBVVlSTzZvcUp2VnlOWFZxdDJkdmJRNlZTNGZyMTYxcERXWXVMaTdGMDZWS1ltWmxoK3ZUcEtDb3F3b2NmZm9nRkN4Ymc4ODgvaDZXbHBkWjlSQ0lSNXM2ZGkxdTNidUhBZ1FONDQ0MDM0T1hsaGNMQ1FwaWJtd3Z0TWpJeWtKeWNqTkdqUjJzOVN5cVZRaVFTQ2Vma2NqbVdMMStPcVZPbllzK2VQZWpkdXpmRTR2TGxSK0xpNHJCeDQwWjRlbnBpMUtoUktDa3BRVnhjSEpZc1dZS1FrQkE0T0R6ZTdvYUk2aDh1SkVSRVJLUW42d285bmJrTW5TODBoVnlDaUJrOXRmNmR2Ly92YzNoLzI3bm5lbkdoUjY1Y3VZS2lvaUwwNk5FREFGQlFVSUJGaXhZaExTME5TNVlzZ1V3bWcwS2h3T3JWcTNIdjNqMU1tellOcWFtNnEvbktaRElzVzdZTWE5YXNnVmdzeHQ2OWUvSGhoeCtpdUxpNDJ1ZHYzYm9WYytmT1JVbEppZGI1eG8wYlkvWHExUWdLQ2hJQzUrblRwN0ZvMFNJNE9UbGg2ZEtsRUl2RmtNbGtXTEZpQmNSaU1XYk5tb1hrNU9RNitza1EwZFBBMEVsRVJLUW5oVndxSE9jb24vL2dRZFh6Y0ZFZ2RmMFFkSFN5RnM3dGlFcUYyK3lEZUgvYk9hUm1LbzFZWGUyY08zY09qUm8xUXV2V3JaR2VubzY1YytjaU1URVJLMWV1eEt1dnZpcTBjM056dzlxMWE2RlVLakZ0MmpSOCsrMjNPa0hSM3Q0ZTF0YmxQNk11WGJyZzNyMTcyTFZyVjVYUFRrbEp3YUZEaDJCcmF3dXBWS3J6ZllzV0xXQmhZUUcxV28xdnZ2a0d5NWN2UjlPbVRiRm16UnBZV0Zob1BYZmR1blZRcTlYdzkvZkhvVU9Ib05Gb2F2dWpJYUtuZ01OcmlZaUk5S1NRUCs3MXlpa29xYVlsdlNnVWNnbmlWd3pFeEcxbnNUUHFCb0QvMjhNektoVTdvbExScDdVZGhuZDJoSWV6QXQ2dDdZeGNyZjdPbmoyTDd0MjdJejQrSHA5Kytpbnk4dkxnNWVXRjVPVGtTbnNOQnc0Y2lKaVlHSVNHaGlJckt3dmR1blhEM2J0M2hlLzc5KzhQUzB0TE5HdldETU9HRFVONGVEZ0dEUm9FSnljbnJmdW8xV3FzWDc4ZVZsWldtRHAxS2dBZ0p5Y0hSNDhlRmRyWTJ0ckMyOXNiczJmUFJrSkNBanAyN0lqQXdFQ2Q0YjFBZVNnT0RnN0dva1dMOE1VWFh5QWhJUUh6NXMycnF4OFRFZFVSaGs0aUlpSTlOYlNvME5QNUFneXhKUDN0bU53TkU3M2NFTGovc3JEQUVBQkVKbVlnTXZIeFp3OW5CVHljRlhDMWU5d2o1Mm9yaDZ1dEJUbzZLN1IrY1ZFVHBWS0prcElTYURRYTVPZm5vNmlvQ0FDUW41K1BrcElTcU5WcW5mTlZMU0JVVVhGeE1kTFMwdENyVnk4MGJOZ1FOalkyR0R0MkxMNy8vbnNrSkNRSTl4S0pSRUxQb2xRcXhZNGRPL0ROTjk5ZzRNQ0JDQXNMUTNSME5FcExTMUZjWEl4T25Ub0pvWEQ4K1BFNGN1UUl0bTdkaXBVclYybzlPenc4SEltSmlWaXlaQW1zckt3QUFBOGVQRUJZV0JnQW9LU2tCRzNhdElHUGp3LzY5dTJMRGgwNndOZlhGd3NYTHNUbzBhUFJ1M2R2bmZjeE5UWEY1czJic1dYTEZvd2FOVXJ2bnk4UlBUc01uVVJFUkhyUzd1bGs2SHpaOUdsamg4ZzJmUkI1TlFNN29sS0VucytLNHROeUVKK1dVOG5WNWVFekpXaUkzczhiUDM0ODh2THlBRUJyRDg3cWpvY01xZm4rWm1abW1EaHhJc0xDd3VEajR5TnNqekptekJpaHpieDU4eUNWU3JGaXhRcXRhOTkvLzMwQXdNS0ZDd0dVejdjTURBelVhdE9nUVFQTW1ERUQ5dmIyT3MvdTNiczNDZ3NMdGNLam01dWJzRzNMd29VTFVWaFlDQUFZT25Rb2dQS0ZpQklURTVHZG5hMTFyNktpSW16YXRBbFJVVkhZdEdrVFpzMmFWZU83RTVGeGNFNG5FUkdSbnF6bEVqeGFiRE8vdUJScU5lZVB2WXo2dExIRGpzbmRrQkkwR0tHVHVtTEd3QlphOHo2cjhzREFlY0FoSVNGNDc3MzNZRzl2aiszYnQ4UGYzeDltWm1iWXZuMDd4b3daZzJiTm1tSDc5dTJZTm0wYUxDd3NzSDM3ZG5UcDBrV3ZlNDhaTXdhTkd6ZkdqaDA3dEZhUXJZM2J0MjhqSlNVRktTa3BjSFYxaFV3bVEwcEtDaDQrZkFpMVdvMlVsQlFoY0Q1cWw1S1NBclZhYmZDejR1TGk4TUVISCtEdzRjUG8xcTFicFZ1NkVGSDl3WjVPSWlJaUExaWJTNFJlemdjRkt0aFk2aTZFUWk4SFYxc0xUT3oxZUJodFRvRUs4VGR5a0ZOUW90WGJtVk9nUW1xRzB1RHRWaHdkSGFGUUtHQnFhZ3BuWjJmY3YzOGZJcEVJenM3T1VDZ1VrRXFsY0haMnhzMmJOeUVXaStIczdJek16RXk5N2kwV2k5RzNiMS9zM2JzWE8zYnN3QTgvL0tEMS9hUEZnaDcxTmo3aTdPeU1MNy84c3RKN0xsNjhHTGR1M2FyeW1YNStmcFdlRHc4UEZ4WWlxa2xTVWhMQ3dzSnc1c3daTkduU0JJR0JnZWpaczZkZTF4S1I4VEIwRWhFUkdhQ2hYQ3FFenB5Q0VvWk9FaWprRXZScFU3NlkwUERPam5WeXo5TFNVcGlZbU9pY0x5c3JnNmxwN2Y0YTk4b3JyNkM0dUJpZW5wNTQ1WlZYdEw3YnUzY3ZURTFOTVhMa1NLM3pEUm8wcVBKK2MrZk9GZWFYVm5UZ3dBRkVSMGZyRE5WOXBPS0t0TlhaczJjUHNyS3lvRkFvNE9mbkIxOWZYNWlabWVsMUxSRVpGME1uRVJHUkFSUVdFdUQvT3BNNHI1T2V0b0tDQXNqbGNyM1A2Nk9rcEFRU2lRU0ppWWt3TlRXRnU3czc3T3pzc0gvL2ZreVlNQUdXbHBZNGR1d1lwRklwQmcwYWhKaVlHTmpaMmNIWjJibmErN3E3dTFkNi9zeVpNekF4TVVHblRwMmVxTjVIek0zTjRlL3ZqMzc5K3VtRXplUEhqNk5GaXhZNnErVVNVZjNBT1oxRVJFUUcwRnBNaUh0MTBsT1ducDVlNmREVDdPeHN2WWVrL3QyVUtWUHcxbHR2NGFlZmZvS1BqdzhrRWdtKy9QSkxuRHAxQ21LeDlsOE4xV28xdG0zYmhsbXpadUd2di82cTlyNUZSVVU0ZVBEZ0U5VlVsWXJ6UFljTkc0YkJnd2RYMnJzWkZoYUdrSkNRT24wMkVkVWRoazRpSWlJREtPU1BoOU5tSzdsWEp6MWRxYW1wY0hOejB6bC80OFlOdUxpNDZKejM5UFRFTDcvOFV1bWVsbys4OTk1N0dERmlCQllzV0FCL2YzK2NQSGtTWjgrZXhaUXBVM1I2VDhWaU1WYXRXZ1ZMUzB2TW1UT255dUI1OWVwVmZQamhoNGlJaUREd0RTdFhXRmlJb0tBZ1hMaHdRYS8yR1JrWmNIU3NteUhOUkZUM0dEcUppSWdNMEtqQ1hwMVorY1ZHcklSZWRIbDVlVWhNVEVUYnRtMEJBQnFOUmpoLy9mcDF0RzdkV3VjYWtVZ2t6QUd0YWxWWWIyOXZUSm8wQ2YzNjljUDkrL2V4ZnYxNjlPalJBOTdlM2tLYml0YzJhdFFJNjlhdGc1bVpHZWJPbll1Yk4yOEszejA2L3Z6enorSG82SWpWcTFmWDZwMkxpNHVSa1pFQlB6OC9SRVpHd3R6Y1hPaDlWYWtxSDFsdzkrNWRsSlNVTUhRUzFXT2MwMGxFUkdTQVJwYnM2YVJuNDhpUkk3Q3dzSUNycXl0Ky9QRkh4TVhGd2NyS0NzZVBINGVscFNYczdlMXgvZnAxeE1URUNFTk8vL3p6VDF5N2RnMGxKU1U0ZHV3WVRFMU5xMTFzNSt6WnM1REw1Wmd6Wnc1KytlVVhaR1Zsb2F5c0RGZXVYRUcvZnYyRWRvMGJOOGJhdFd2eDNYZmZvWEhqeHNMNW1KZ1l5R1F5VEpreUJZTUhENjdWKzJabFpTRTVPUm1GaFlWbzI3WXQxcTVkQ3djSEI2alZhc2hrTXV6ZnZ4OHFsUW9TeWVNaDdpcVZDcEdSa1JDSlJPamF0V3V0bms5RVR3OURKeEVSa1FFcXJsYWJsYy9RU1U5UFhGd2Mzbjc3YmNqbGNtR3U1TVNKRTNIMDZGR01HREVDaVltSldMRmlCY1JpTWNhTkd3Y0F1SDc5T3I3NDRnc0E1VU5qeDQ0ZHF6TlBzNktSSTBkaTBLQkJzTEN3UUVwS0N2YnQyd2VSU0FRbkp5ZTgvZmJiV20yZG5aMHhkKzVjclhPelo4K0dTcVdxa3dWOEpCSUo1SEk1Um93WWdRa1RKZ2gxaThWaVRKOCtIZHUyYlVOb2FLaldOV0t4R0E0T0RwZy9mMzZsdzQySnFINFFhUjZOMVNBaUlxSWEvZnRrQ2liLzV6d0FZSUtYQzNaTTdtYmtpdWhGVlZoWUNMRllyTk5UbVplWEIxTlRVNWlibXd2RFlCOEZOSTFHQTVWS0JiVmFEWWxFVXVsMksvV1pVcW5VZXdzVklucCtzS2VUaUlqSUFOcHpPdG5UU1UrUHVibDVwZWNyN3BYNTkxNU1rVWdFcWZUNTNUdVdnWlBveGNTRmhJaUlpQXpBNGJWRVJFU0dZZWdrSWlJeWdIYm81T3ExUkVSRU5XSG9KQ0lpTWtERjRiWFo3T2trSWlLcUVVTW5FUkdSQWJUbWRDcExvRlp6UFQ0aUlxTHFNSFFTRVJFWlFDWTFRUU5aK1RwOEdnM3dvS0R5RGV1SmlJaW9IRU1uRVJHUmdScGJQZDdDSXYxaGtSRXJJU0lpcXY4WU9vbUlpQXpVMkVvbUhLYy81R0pDUkVSRTFXSG9KQ0lpVFhEQ2lRQUFJQUJKUkVGVU1sQVRyWjVPaGs0aUlxTHFNSFFTRVJFWnFHSlA1MzBPcnlVaUlxb1dReWNSRVpHQm1saHpUaWNSRVpHK0dEcUppSWdNeERtZFJFUkUrbVBvSkNJaU1sRGpCcHpUU1VSRXBDK0dUaUlpSWdPOW9qQVhqdS9tRkJxeEVpSWlvdnFQb1pPSWlNaEFyeWdlRDYrOTg0QnpPb21JaUtyRDBFbEVSR1FnRnh1NWNId250eEFhamNhSTFSQVJFZFZ2REoxRVJFUUdrcGlLWVcwdUFRQ1VsbW1Ra1ZkaTVJcUlpSWpxTDRaT0lpS2lKK0NnTmNTVzh6cUppSWlxd3RCSlJFVDBCQ291Sm5TYm9aT0lpS2hLREoxRVJFUlB3S0ZoaFo1T3JtQkxSRVJVSllaT0lpS2lKK0JRb2FmelpuYUJFU3NoSWlLcTN4ZzZpWWlJbm9CVGhSVnNiMlF5ZEJJUkVWV0ZvWk9JaU9nSnVObGFDTWRwV1F5ZFJFUkVWV0hvSkNJaWVnS3VkbzlESjNzNmlZaUlxc2JRU1VSRTlBU2FWUWlkYWRrRjBHZzBScXlHaUlpby9tTG9KQ0lpZWdMbVVoTTBibUFHQUNoVGEzRDdRWkdSS3lJaUlxcWZHRHFKaUlpZWtKc2Q1M1VTRVJIVmhLR1RpSWpvQ2JWNnBZRndmTzF1bmhFcklTSWlxcjhZT29tSWlKNVE2MWVzaE9QRXV3K05XQWtSRVZIOXhkQkpSRVQwaEZvN3NLZVRpSWlvSmd5ZFJFUkVUNmlOUThXZVRvWk9JaUtpeWpCMEVoRVJQYUVXVFN3aEZwVWZKOTNQUTVtYTI2WVFQWEx2M2oxamwwQkU5WVNwc1FzZ0lpSjZYcG1JUldocDN3Q0pkL09nMWdESjkvTzFGaGNpZWxudDNic1gyN2R2eCtiTm0vSHFxNi9xZmQyMWE5Znc0TUVEZzUvbjZ1b0tlM3Q3bmZOcGFXbDQrTkN3K2RhdFc3ZUdxU24vaWt4VWwvaC9GQkVSVVMyMGZxV0JNTFEyOFc0ZVF5Y1JnSDc5K21IWHJsM1lzR0VETm16WUFKRklwTmQxdTNidFFuUjB0TUhQKytpamp6QjgrSENkODZHaG9VaElTSUN6czNPTjl5Z29LRUJ5Y2pLKysrNDdOR3JVeU9BYWlLaHFESjFFUkVTMVVMNkM3UjBBWEV5SVhoNzM3dDFEUWtKQ3RXMWF0V3FGa3BJU0hEbHlCQ1ltSnBXMmtVcWw2TjI3dDg1MTY5ZXYxNnNPcFZLSk1XUEdWTnZHd2NFQi9mcjFxL0ZlNmVucFNFNU8xdXU1UkdRWWhrNGlJcUphMEY1TWlOdW0wTXNoSVNFQmE5ZXUxYXZ0MWF0WHEveXVRWU1HT3FFek56Y1hKMDZjME92ZXhjWEZlclVqSXVOaTZDUWlJcXFGaXR1bVhMeVphOFJLaUo0ZEh4OGY5T3paVStlOFJxT3BjaWl0U3FXQ1JDTFJPbGRaMi92MzcyUFRwazExVXlqS2UyVWpJeU5yYkZkUVVGQm56eVFpYlF5ZFJFUkV0ZEMrcVRWRUlrQ2pBUzdjeklHcVZBMkpLUmVIcHhlYmlZa0p6TTNOdGM1RlJVVWhMQ3dNZ1lHQmNIQncwUHB1OCtiTnVIRGhBcFl0VzFicGdqOFZ0V3JWQ2lFaElYclZrWitmanhFalJsVGJ4czNOcmNZaHVBQnc2OVl0WEx0MlRhL25FcEZoR0RxSmlJaHF3VnhxZ281T0NzU241YUMwVElNTE4zUFJ4YTJoc2NzaWVxWk9uanlKVmF0V3djWEZCWEs1WE9kN2IyOXZuRGh4QWxPblRrVkFRQUE4UER5cXZGZE9UZzRPSHo2czEzTXJHMTRiRnhjbnpNMjBzcktDUXFIQW4zLytXZU85aW9xSzRPWGxoY09IRHd1cjE0NGVQVnF2T29pb2VneWRSRVJFdGZUYXE0MFFuNVlEQURpZmtzM1FTUytWdzRjUFkvMzY5V2pXckJuV3JsMExLeXNyblRadDI3WkZTRWdJUHZua0U4eWZQeC9UcDAvSGtDRkRkTnBKcFZMazVPVFVhbml0VENZVGFuQjNkOWY3T2lzckt6UnUzUGlKbjB0RVZSTnBOQnJ1WkUxRVJGUUxvYitsNHAvYnp3RUEvdG5iRmR2LzFkWElGUkU5ZGpJeEEvRnBPWWk4bW82Y0FoVUFJRDR0UnpnR2dPR2RITEIvaHU0Y3plcVVscGJpcTYrK1FrUkVCTnEyYll1eFk4Zmk2TkdqV0xSb0VjUmk3U0htRVJFUk9IbnlKR2JNbUlIZzRHQmN2bndaNzd6ekRpWk5tbFRwdldOalkvSHJyNy9pWC8vNkYyeHNiS3Fzb2Fpb0NCczNic1NBQVFQZzZlbXA4LzI4ZWZPUWxwWm0wSHV0V0xFQ3paczNOK2dhSXFvZWV6cUppSWhxNmZYbWovZjBPNTlpK01iMlJIVXBOVk9KSDJQdklDTG1OaUlUTS9TNkppTDJqa0hQVUt2VldMQmdBUzVjdUlBQkF3YkEzOThmWjg2Y3dXKy8vWVl1WGJyZ3pUZmZGTnFxVkNxRWg0ZERLcFhDMmRrWmE5YXNRV0JnSUw3NzdqdTR1N3VqUjQ4ZVd2ZE9UazdHOHVYTElaVkswYjE3ZDUwQSszYzllL1pFUVVFQjB0TFNkUGJqek03T3hvQUJBK0RyNjZ0MS92Lzl2LytIanovK0dOMjdkeGZPNWVmbnc4L1BEeXFWQ2tSVXR4ZzZpWWlJYXFtTmd4V3N6RTN4c0xBVWwyN2xjakVoTW9yVVRDV1c3YitDSFZHcEJsMW5iUzdCeEY2dUJsMGpGb3ZoN2UyTkxsMjZZT3pZc1FBQUx5OHZ2UHJxcTlpNWN5ZTh2YjJGdVozNzkrL0gvZnYzRVJBUUFMRllESmxNaGs4Ly9SUy8vdnFyVHVDOGVQRWlBZ0lDb0ZRcW9WUXFzWHo1Y3Ixcm1qaHhJc2FORzZkei9zeVpNN2gxNjViTythTkhqeUl1TGs3NFhGcGFxdmV6aU1nd0RKMUVSRVIxb0Z1elJ2ajFjam8wR3VCODZnTjBiMTcxa0VDaXVwUlRvTUtJRGFlcjdOWHM2R1FORHhjRityUnVERmRiQ3dCQW56WjJ0WDd1MEtGRHRUNkxSQ0pNbXpZTnMyYk53dHExYXhFWUdJaWJOMjlpNTg2ZDZOU3BFM3IxNmlXMGxVZ2tXcjJoWldWbCtQNzc3eEVhR29wMjdkb2hJQ0FBbHBhV2lJbUp3YUpGaXpCbnpoejA3OThmQUxCbXpScGN1M1lOb2FHaEFNcTNPaGs1Y2lRc0xDd3FyYk5kdTNibzE2K2Yxcm1vcUNoMDY5Wk5hMGl1VXFuRW1UTm5hdmRESWFKS01YUVNFUkhWZ2RlYTJlRFh5K2tBZ0tqcm1ReWQ5RXpFMzhpQno1cElyZm1aQU9EZHlnNFRlN2xpZUdkSEtPU1NLcTZ1ZSszYXRjTTc3N3lEUFh2MllNdVdMVGg3OWl6TXpNd3dkKzdjS3E4cExTM0Y5T25Ua1pTVWhLRkRoMkxLbENtUVNDUzRkKzhlMXE5ZmorYk5tMlBBZ0FFUWk4WEl5c3JDNmRPbk1YYnNXSmlZbUFBb245Y0pvTXJRYVcxdERTY25KNTN6TmpZMld1Zno4dkpxOCtwRVZBMkdUaUlpb2pyUXA0MGRWaDY0Q2dENDlmSjl6QjNjeXNnVjBZdHV4NmxVdlAvdmMxcm5Kbmk1WU9iQWx2QndVUmlwS3VEOTk5OUhVbElTOXUvZkR3QUlDZ3FDcmExdGxlMU5UVTB4YXRRb0tCUUtkT3JVQ1FBUUV4T0ROV3ZXUUN3V1krblNwUkNMeGRCb05OaXdZUU5rTWhtR0R4OHVYUDhvTERabzBFRG4zaEtKQkJFUkVUaDQ4S0RPZDE5Ly9iWFFXMXF4dlVna012eWxpYWhhREoxRVJFUjFvRmRMVzhpbEppZ29LY1BKYXhrb0xWUEQxSVR6T3VucENENmNCUDl2NDRYUDF1WVNSTXpvV1NmRFptdWpzTEFRZS9mdXhjV0xGeUdSU0tCU3FiQjE2MVpNbno0ZHJWdTNydks2dm4zN0FvQXdIUGZreVpOd2MzUEQ4dVhMWVc5dkQ3VmFqVTJiTnVHUFAvN0E0c1dMdGJabHljcktBbERlby9tSVNxVkNhV2twMXE5ZlgrbnpmSDE5TVhYcVZLMGh2MzkvRDNOemM0UGZuNGdxeDlCSlJFUlVCOHdrSnVqbjNoZ0g0dStpV0tYR3FldVo4R25EUGYrbzdrVmV6ZEFLbkIyZHJCRXhzNmN3WDlNWTd0NjlpNTkvL2hrSERoeEFmbjQrWG52dE5jeWNPUk1KQ1FuWXRHa1RQdjc0WTNUczJCRyt2cjdvMXEwYlpES1oxdlhSMGRINDZhZWZoT0c0NDhlUHg3dnZ2Z3VKUklLTWpBd0VCUVVoSmlZR2t5Wk5ncmUzdDlhMThmSGxQNHVtVFpzSzU3Nzg4a3NjTzNhczJwcURnNE1SRWhKUzVmY0hEaHd3OU1kQVJGWGdQcDFFUkVSMVpQT3hQL0ZSV0N3QTRKT2hyYkZ5VkhzalYwUXZtcHdDRmR4bUh4VG1jSFowc2tiOGlvRkdxU1UxTlJYbnpwMURWRlFVcmx5NVVsNVB4NDU0NzczMzBLRkRCNkdkVXFuRXZuMzc4TU1QUDBDcFZFSWlrY0RUMHhOdDI3YUZ1N3M3UER3OGNPYk1HUVFIQjJQZ3dJRVlPWElrRkFvRnNyS3lzSC8vZmtSRVJFQ2owV0RHakJtd3RyWkdiR3dzWkRJWnBGSXBidCsraldQSGpxRjkrL2I0L1BQUEFaVFBFVldyMWRYV1BtVElFTXliTjA4bndQNmRWQ3F0NVUrSmlBQ0dUaUlpb2pweks3c0FUdjdsYzhlNk5XdUU2S1g5YXJpQ3lEQ0IreTlqV1VSNXdMTTJseUIxL1pCbnVsRFFJNWN2WDhiTW1UTUJBQXFGQWo0K1BoZ3laQWhjWEZ5cXZLYW9xQWluVHAzQzRjT0hjZW5TSmFqVmFvd2VQUnArZm42VnR0KzJiUnYyN3QyTExsMjZZTnEwYVhCMGRNU0pFeWV3YXRVcW9ZMkZoUVU4UER6dzBVY2Z3YzZ1ZkdqeHZIbnp0TFpDcVkzdzhIQ3RZYnRFOUdRWU9vbUlpT3BRNi9tLzROcTk4b1ZON20wY2lpYldzaHF1SU5KUGFxWVNua3VPQ3IyY29aTzZHcnkvWmwwNmZQZ3dIQndjMExadFc0akZoczFmenMvUFIyeHNMTHAzN3c2SnBQTFFyRmFya1p5Y2pKWXRXOVpGdVVSa1JGemhnSWlJcUE2OTJjRmVPUDd2bVp0R3JJUmVOTUdIazRUQStXaExGR01hTkdnUTJyZHZiM0RnQkFCTFMwdjA3dDI3eXNBSkFHS3htSUdUNkFYQjBFbEVSRlNIeHJ6MmVOKy8vNTVKTTJJbDlLTFpHWlVxSEFlT2FHdkVTb2lJRE1QUVNVUkVWSWU2TjdkQnExZks5d3M4KzFjMmJtWVZHTGtpZWhIc09KVXE5SEs2Mk1pTnZqVUtFWkVoR0RxSmlJanEyS1RlYnNKeDJPa2JScXlFWGhRYmppUUp4ek1IY2NncEVUMWZHRHFKaUlqcTJBUXZWNGhFNWNlaHAxS01Xd3c5OTNJS1ZJaFB5eEUrRzNzdUp4R1JvUmc2aVlpSTZwaWRsUm1HZVRvQUFQNU1WK0xFMVhRalYwVFBzNGlZMjhLeGR5czdvMnlSUWtSVUd3eWRSRVJFVDhHL3ZKc0p4d3UvdjJTME91N2R1MmUwWnh1aXRMUVVTcVd5eG5aUlVWRTRkdXpZTTZpby9xZ1lPb2QzZGpSaUpVUkVUOGJVMkFVUUVSRzlpQVozc0VkYlJ5dGN2djBRMFg5bTQvaVZkUFIxYi94TWE5aTdkeSsyYjkrT3paczM0OVZYWDlYN3VtdlhydUhCZ3djR1A4L1YxUlgyOW8rM2pORm9ORWhOVFlXYlcva2Mxd1VMRnNEUzBoS0xGeThHQUp3N2R3NmRPbldDaVlrSjR1UGpzWERoUW16WXNBSHU3dTVWUHVQbzBhUEl6YzFGdjM3OUFBQktwUktscGFWNjFTZVR5V0JtWm1id2V4bmJqM0YzaE9QaG5SMk1XQWtSMFpOaDZDUWlJbm9LeEdJUlBoL2JFVzhHblFJQWZCSitDV2NDK2ozVEd2cjE2NGRkdTNaaHc0WU4yTEJoQTBTUEpwcldZTmV1WFlpT2pqYjRlUjk5OUJHR0R4OHVmRDUwNkJDKy9QSkxCQWNIbzJYTGxsQ3IxU2dyS3dNQW5EcDFDc3VYTDhmQ2hRdlJ0MjlmWEw5K0hUS1p6T0I5R1FNQ0FuRHg0a1c5Mms2Y09CSGp4bzB6NlA3R1ZyR1hzNk9UTlZ4dExZeFlEUkhSazJIb0pDSWlla3JlNkdDUFBxM3RFSm1ZZ2VnL3N4SDZXeXJlNzExM2k4RGN1M2NQQ1FrSjFiWnAxYW9WU2twS2NPVElFWmlZbUZUYVJpcVZvbmZ2M2pyWHJWKy9YcTg2bEVvbHhvd1pvM1AralRmZXdDKy8vSUxBd0VEOCs5Ly9Gczdmdm4wYm4zLytPUVlOR29TK2Zmc0NBQzVjdUlBT0hUckExTlR3djVxOC92cnJtRGh4WXJWdEZpeFlZUEI5NjRPSTJNZWhzMCtiWjl0VFRrUlVWeGc2aVlpSW5xS1E4WjVvditnSUFHQktXQXk4V3RxZ2hYMkRPcmwzUWtJQzFxNWRxMWZicTFldlZ2bGRnd1lOZEVKbmJtNHVUcHc0b2RlOWk0dUxLejF2WW1LQ1R6NzVCSW1KaVpETDVjSjVDd3NMdlBIR0c1ZzBhUktBOHRCNjRjSUZ0R3ZYRHJ0Mzc5YTVqNCtQRDJKaVlnQ1VCKzNDd2tJY09IQUFUWm8wRWVxdmFmaHdWWUc3dnZzeDl2SFEyb2xlWExXV2lKNVBESjFFUkVSUFVidW0xaGpmd3dXN2ZyK0JZcFVhd3pmK2pwakEvcEJKYXgrQ2ZIeDgwTE5uVDUzekdvMm15cUcwS3BVS0VvbjI2cWVWdGIxLy96NDJiZHIweExVOWVQQUE2OWF0RXo0Zk9YSUV5Y25KTURFeEVZSnlRRUFBeG84Zmo3LysrZ3RxdFJwNWVYbjQ3YmZmQUFEWjJkbkl6YzJGbTVzYldyWnNpWTBiTjJyZGYrUEdqWGp0dGRjQUFKbVptVGh6NWt5MTlaU1VsRHp4dXhqTGpsT3B5Q2xRQVFCY2JPVHdjRkVZdVNJaW9pZkQwRWxFUlBTVWJmeUhCNkwveXNMMWUvbTRjdnNoZXE4NmdaOW1lc0ZlSWF2VmZVMU1UR0J1YnE1MUxpb3FDbUZoWVFnTURJU0RnL2FpTTVzM2I4YUZDeGV3Yk5reXJRVi9LdE9xVlN1RWhJVG9WVWQrZmo1R2pCaWhkYzdVMUZTcjkvSHExYXZJeTh0RDA2Wk50YzdMNVhMczM3OGZ6czdPK09xcnI0VHp3Y0hCT0h2MnJIRHU2TkdqQUlDbFM1Y2lOemNYd2NIQkFJRFpzMmZqd29VTDFmYmtBa0JSVVpGZTcxS2ZMSXU0TEJ4emIwNGllcDR4ZEJJUkVUMWxDZ3NwVGl6b0E4K0FvMGgvV0l4ektRL1FmdkZoL0RpakozcTBzSzJ6NTV3OGVSS3JWcTJDaTR1TDFuRFdSN3k5dlhIaXhBbE1uVG9WQVFFQjhQRHdxUEplT1RrNU9IejRzRjdQcld4NGJZTUdEWVRoc3ovLy9EUDI3ZHNIdVZ3T3NWaU0xTlJVekpvMUM0MGFOY0tSSTBlUWxwWUdDd3Z0QlhJeU16T0Y0Yk0xNmRldkgrYk5tNmQxYnQ2OGVYanJyYmVFWWNQLys5Ly9ERnJCMTVoeUNsVHdXUjJKMU13Q0FJQzF1UVF6QnhtMndCSVJVWDNDMEVsRVJQUU1PRFEweDYvenZPRzE0amdlRnBVaU02OEVQVmVjZ0t1dEhKNHVEZEhadFNHR2VqcWdnNVAxRTkzLzhPSERXTDkrUFpvMWE0YTFhOWZDeXNwS3AwM2J0bTBSRWhLQ1R6NzVCUFBuejhmMDZkTXhaTWdRblhaU3FSUTVPVG0xR2w0TEFIbDVlZmpxcTY5dzlPaFJ6Smt6QjBlUEhrVnhjVEV5TXpQeHdRY2ZZTW1TSmZqMjIyL1JxRkVqWkdkbkl5Y25Cd3BGK1JEU1c3ZHVWYnQxU2sydVg3K083T3hzNGZOYmI3MVZxM2VKU3NyRUY3OWN4d09scWxiM3FVbG1makZTMHBYSUwzNjhEVXpnaUxaUXlDWFZYRVZFVkwrSk5CcU54dGhGRUJFUnZTeFNNNVQ0NS9aek9IRTFRK2U3YnMwYUlYcXBZZHVxbEphVzRxdXZ2a0pFUkFUYXRtMkxzV1BINHVqUm8xaTBhQkhFWXJGVzI0aUlDSnc4ZVJJelpzeEFjSEF3TGwrK2pIZmVlVWZva2Z5NzJOaFkvUHJyci9qWHYvNEZHeHViS21zb0tpckN4bzBiTVdEQUFIaDZlZ0lBNHVQanNYTGxTb2hFSXN5ZlB4K2RPM2ZHdkhuellHRmhnZm56NTJQTm1qVzRjdVVLL1B6OFlHOXZEMzkvZnl4ZnZoemR1M2RIUVVFQmhnMGJwck1GQzFBK3ZEWTFOUldkTzNlR2hZVUZFaElTY09YS0ZVaWxVcDJhVEUxTmRWYkQ3ZFdybDA2dnFEN2trL2FoVUZWbThIVlBUZ05BaEFsZUx0Z3h1ZHN6ZkM0UlVkMWpUeWNSRWRFejVHcG5nZU1MK3VEN3M3ZXc0cWNydUhnelYvaE9yTjgybWdLMVdvMEZDeGJnd29VTEdEQmdBUHo5L1hIbXpCbjg5dHR2Nk5LbEM5NTg4MDJoclVxbFFuaDRPS1JTS1p5ZG5iRm16Um9FQmdiaXUrKytnN3U3TzNyMDZLRjE3K1RrWkN4ZnZoeFNxUlRkdTNmWENiQi8xN05uVHhRVUZDQXRMUTNPenM1bzJyUXBYbnZ0TmZqNStjSEt5Z3A3OSs1RisvYnQ0ZW5wQ1psTWhvQ0FBTnk1Y3dkTm16WUZBTmpaMlNFMk5oYmR1M2ZIaFFzWEFBQ3RXN2NHVU41aitzY2ZmeUE2T2hxeHNiRW9LaXBDYm00dTNudnZQUlFXRnNMVDB4T0RCZzNTcWljb0tBaDkrdlJCNTg2ZHRjN3JPMlJYMTdQK0hiM28vLzVwNEg4VVJFVDFFSHM2aVlpSWpPaGhvUXAvSkdmaDBzMWN2TkhCSHUyYUdqYTg5c0NCQTFBcWxSZzdkaXlBOHBWcnAweVpncHljSFB6blAvOFI1bmJ1M2JzWDI3WnRRMEJBQUhyMTZnV2dQSWorK3V1dld1RVVBQzVldklpQWdBQW9sVXFEMzJmaXhJa1lOMjRjbEVvbDB0UFRBUUEzYnR6QXlwVXJNWDc4ZU9IWkFHQm1aaVlzZGhRVUZJUno1ODdoMjIrL3hmcjE2eEVkSFkzdnZ2c09ZckVZa1pHUldMbHlKU1FTQ2FSU0tlenQ3YkZ4NDBaSXBWSzg5OTU3Nk5ldkh5Wk1tS0JWeC9EaHd6Rng0a1NkbnRJbkZaV1VpYUNmay9BZy8ra3VTSFFydXdqM0hoWkJXV0Y0N1JmL3p3TXpCN1Y0cXM4bElucWEyTk5KUkVSa1JGYm1FZ3hxYjQ5QjdhdGZUYllxUTRjTzFmb3NFb2t3YmRvMHpKbzFDMnZYcmtWZ1lDQnUzcnlKblR0M29sT25UbHFoVHlLUmFBWE9zckl5ZlAvOTl3Z05EVVc3ZHUwUUVCQUFTMHRMeE1URVlOR2lSWmd6Wnc3NjkrOFBBRml6WmcydVhidUcwTkJRQUVCQlFRRkdqaHdwTEFnVUV4T0RUei85Vkt1MlhidDJZZGV1WGNMblpzMmFDYXZUK3ZqNDRKZGZmc0doUTRkdzh1UkpEQmd3UU9oZGJkNjhPZWJNbVFNdkx5K3NXN2NPdWJtNXduRGEzTnhjTkd6WUVFcWxFaFYvajY3UmFGQlNVb0w4L0h6aG5KbVptYzUyTWZyeWFtRUxyenBjOUtrNk9RVXE5RmwxQWhmK3J4ZDhXY1JsVE96bHlubWRSUFRjWXVna0lpSjZ3YlJyMXc3dnZQTU85dXpaZ3kxYnR1RHMyYk13TXpQRDNMbHpxN3ltdExRVTA2ZFBSMUpTRW9ZT0hZb3BVNlpBSXBIZzNyMTdXTDkrUFpvM2J5NEV3YXlzTEp3K2ZScGp4NDZGaVVuNWZxT1B0aVI1RkRxN2QrK083Nzc3RGovOTlCTysrKzQ3ckYrL1hoamFXbEpTZ3Breloyb3RGT1RoNFlHbVRac2lKQ1FFYXJWYUswdzNiZHBVR0laYlVYcDZPZ29LQ3VEbzZBZy9QeitoWi9XUmJkdTJZZHUyYmNMbk9YUG02QXpEclk4VWNna2lQL0dCeCtJanVKRlZnSndDRllJUFgwZmdpTGJHTG8ySTZJa3dkQklSRWIyQTNuLy9mU1FsSldILy92MEF5b2V2MnRwVzNWTm5hbXFLVWFOR1FhRlFvRk9uVGdES2V5dlhyRmtEc1ZpTXBVdVhRaXdXUTZQUllNT0dEWkRKWkZwRFYvUHk4Z0NVYjVVQ2xQZWlscGFXNG9jZmZvQ3JxeXRzYkd6UXFGRWpBTUNXTFZ1UWw1ZUhjZVBHQ2RlTHhXSzg5ZFpiMkxwMUt6dzhQT0RtNWxiak8vNzExMThBZ0pZdHk3Y1Q4ZlgxeGVEQmd5dHQrK0dISDlaNHYvcEVJWmNnY0VSYnZQL3Zjd0NBblZHcERKMUU5TnhpNkNRaUluckJGQllXWXUvZXZiaDQ4U0lrRWdsVUtoVzJidDJLNmRPbkM0dnpWS1p2Mzc0QUlBekhQWG55Sk56YzNMQjgrWExZMjl0RHJWWmowNlpOK09PUFA3QjQ4V0t0YlZteXNySUFBTmJXaitlazJ0blpZZjc4K2ZqbW0yOHdmdng0K1BqNHdNYkdCdnYyN2NPaVJZdTBRdkRkdTNleFo4OGVBT1Z6U24vLy9YZWR4WTMrN3ZmZmY0ZXJxNnNRZEJzMWF2VGM3TVdwajRtOVhERnpkenh5QzFWSXpTeEEvSTBjZUxnb2pGMFdFWkhCR0RxSmlJaGVFSGZ2M3NYUFAvK01Bd2NPSUQ4L0g2Kzk5aHBtenB5SmhJUUViTnEwQ1I5Ly9ERTZkdXdJWDE5ZmRPdldEVEtaVE92NjZPaG8vUFRUVDhKdzNQSGp4K1BkZDkrRlJDSkJSa1lHZ29LQ0VCTVRnMG1USnNIYjIxdnIydmo0ZUFEUUdnWXJFb25nNWVXRm5qMTdZdi8rL2RpeVpRc0F3TmJXVnVqMUJJQ2NuQndzWExnUVNxVVNDeFlzd0gvKzh4K3NYTGtTeTVjdjExbDl0cmk0R0NLUkNDVWxKWWlLaXNLWU1XUHE5R2RZM3d6djdJQ2RVVGNBQUJHeHR4azZpZWk1eE5WcmlZaUlubU9wcWFrNGQrNGNvcUtpY09YS0ZRQkF4NDRkOGQ1Nzc2RkRodzVDTzZWU2lYMzc5dUdISDM2QVVxbUVSQ0tCcDZjbjJyWnRDM2QzZDNoNGVPRE1tVE1JRGc3R3dJRURNWExrU0NnVUNtUmxaV0gvL3YySWlJaUFScVBCakJrellHMXRqZGpZV01oa01raWxVdHkrZlJ2SGpoMUQrL2J0OGZubm53dlAxR2cwU0VwS3d2Lys5ejhjT1hJRU5qWTJHRFpzR0E0ZE9vVGJ0Mjlqd29RSjZOcTFLNVl0VzRhc3JDd3NXYklFWGw1ZVNFdEx3NHdaTTRSVmVRY05Hb1FmZnZnQnhjWEZPSDc4T0x5OHZPRHM3SXc5ZS9ZZ0xDd01OalkyR0RkdUhESXlNaUFTVmI3RmlGcXRmbTdtZEZZVUVYTWJJemIrRGdEd2NGWWc3dE1CUnE2SWlNaHdESjFFUkVUUHFjdVhMMlBtekprQUFJVkNBUjhmSHd3Wk1nUXVMaTVWWGxOVVZJUlRwMDdoOE9IRHVIVHBFdFJxTlVhUEhnMC9QNzlLMjIvYnRnMTc5KzVGbHk1ZE1HM2FORGc2T3VMRWlSTll0V3FWME1iQ3dnSWVIaDc0NktPUFlHZG5Cd0E0ZGVvVVFrSkM4T0RCQTlqWTJHREVpQkVZTm13WVpESVp5c3JLY09qUUlUUnMyQkNyVnEyQ1ZDckZnZ1VMOFBycnJ3djNURTFOUldCZ0lPN2V2WXZQUHZzTXk1WXRBd0E0T2pwaTl1elorT2FiYitEczdJeng0OGNEQU1hTkd3ZFBUMDhNR0ZCNUtKc3paODV6R1RwekNsUm9PQ1ZDK0p3U05CaXV0aFpHcklpSXlIQU1uVVJFUk0reHc0Y1B3OEhCQVczYnRoVzJHTkZYZm40K1ltTmowYjE3OXlxM0VsR3IxVWhPVGhZVzY5Rlhlbm82ZHUvZWpSNDllcUJyMTY2VjFsWmFXb290VzdaZzVNaVJjSFIwMVBsZXFWVGkvUG56T2tONWdmSmUxTkxTMGlmZUF1VjVNano0Tkg2TXV3T0FlM1lTMGZPSm9aT0lpSWlvSHR0eEtsVll4ZGE3bFIwaVArbGo1SXFJaUF4ajJLOUVpWWlJaU9pWkd0NzVjUy93eVdzWnlDbFFHYkVhSWlMRE1YUVNFUkVSMVdNS3VRUWRuUjV2UmJQalZLb1JxeUVpTWh4REp4RVJFVkU5TjNQUTR6bTFHNDVjTjJJbFJFU0dZK2drSWlJaXF1ZUdkM2FFdFhuNW9rbXBtUVdJdkpwaDVJcUlpUFRIMEVsRVJFUlV6eW5rRWt6czVTcDhYaFp4MllqVlBIMzM3OStIV3EydXRrMUd4cE1INzZ0WHJ5SXJLK3VKcnljaXc1Z0VCZ1lHR3JzSUlpSWlJcXBlYTRjRzJIQWtDVUI1YjZlSHN3S3RIYXlNVms5WldSbSsvZlpiTkd2V0RGS3B0TTd1Ky9EaFEweWFOQWtwS1NubzBhTkhwZHZ0L1B6eno1Zy9mejZhTkdtQ1YxOTkxZUJuVEo0OEdZMGFOVUxyMXEwTnZ2YlJkajFGUlVWUUtwWEl5OHZEZ3djUGtKNmVqanQzN2lBdExRMS8vZlVYcmw2OWlrdVhMaUUyTmhidDJyV0RTQ1F5K0ZsRUx3cFRZeGRBUkVSRVJEVnp0YlhBMHVIdVdCWnhCUUR3L3IvUG9VK2J4bERJamJOWDZlWExsN0ZyMXk3ODl0dHZXTDE2Tld4c2JBQUE0ZUhoS0M0dTF2cysvZnYzUjVNbVRZVFBWbFpXbURCaEFyNzg4a3NBd0lJRkM3U0M1NTA3ZDdCNTgyYTR1TGlnWjgrZU92Y3JLeXZEbjMvK1dlMHp5OHJLa0o2ZWp1dlhxNTRmMjZCQkE3enl5aXZRYURSNDk5MTM4ZkRoUTVTVmxkWFlBeXNXaTJGdWJnNlpUQWFaVEFZek16Tzg4Y1lid3MrSDZHWEVmVHFKaUlpSW5oTTVCU3E0empxSTNNTHliVlA2dExiRGlZWEcyN2Z6NU1tVFdMVnFGZXp0N2ZIWlo1K2hjZVBHR0RkdUhCNCtmS2pUdHFTa0JHcTFHaktaVE92OHFsV3IwTDU5ZStUbDVTRXBLVWs0LzkvLy9oZC8vdmtuWnM2Y0NVdExTK0g4amgwN2tKU1VCSDkvZjlqYTJnSUFGQW9GbWpWckJnREl6YzNGcUZHamF2MXVYbDVlV0xwMEtRRGc3Tm16S0M0dWhrUWlnVlFxaFVRaWdVUWl3YVZMbC9EMTExOWo4ZUxGNk55NU04ek16Q0NSR09lWEFFVDFHVU1uRVJFUjBYTWs4bW9HZk5aRUNwODluQlU0c2JDUDBYbzhqeDgvanRXclYrTzExMTdEaWhVcnFteTNiTmt5eE1YRklTSWlvdEx2WTJOak1YLysvQ2Vxb1VlUEhsaTJiQm1BOHVHdmxZWGUzTnhjQkFVRm9iQ3dFTGR2MzRhenN6UHUzTG1EU1pNbW9YZnYzanJ0SlJJSjVISTVBT0Q2OWV2SXpjM1ZhYk52M3o1Y3VIQUJTLzkvZTNjYm9tVzk0SEg4TitQelRITFV6R1JmckJvY3RRd2RpN2FrUFpSaXgxQnk5MmdRRk5JRVBWaFI2N0ZlbEVRR0xWYlEwNG9rVFFVSmNRWWtyTVdTWnB0WU4xbWpqVk5LZzU3Y3dsRkpiYlhTbU5NNFRUT3pMOFJaYjJlY21YU3VzOGZ4ODNrMTkvLytYMDh2QkwvYy8rdTZWcTdzZGhud0NkT25UOCt3WWNQTzZOcGdJTEM4RmdEZ0hITDlwUmZsaFZ1cjh2cy9iRXVTYk50N0pKTWVlamYvL3NqMXFab3c2aTkrUG5QbXpFbFpXVm11dU9LS2Z0bmY4ODgvbjBtVEpwV012Zjc2NjZtcnEwdHRiVzJYK1k4OTlsak9MMk85QUFBSDZVbEVRVlRKNTdLeXN2enFWLy8zWHRQMjl2WnMyclFwNjlhdHkvVHAwL1BRUXcvbDFsdHZ6Yng1ODNMeHhSZm51ZWVleTlhdFcxTmRYWjBwVTZaMGUwNjF0Ylg1N0xQUFNzWisvdm5udExTMFpQanc0WG5xcWFkNnZLYWFtcHFNR3pldXh6a3drSWxPQUlCenpMSjV2ODZvaWlHNTQ5VlBraHhmZGp2ejhmZFQvZmNUcy9KM2wyWGkyTXEvNlBuTW5qMjczL1pWVVZGUnNwdzJTZWVTMVZQSGsyVFFvRUhkN3FlNXVUbDFkWFY1NjYyMzB0emNuSHZ2dlRkejVzd3BtVE5yMXF5OCt1cXJxYW1weVFNUFBKQnAwNlpsL3Z6NXVmYmFhenQvNVV6U3VjejJoSTZPanF4WXNTSUhEaHpJMnJWck0yTEVpRE82VmpoZldGNExBSENPMnJiblNQN3hYLzR6ZTc3OXNXVDgrcWtYWmRtOHlmbUhLLzZta09QVzFkWGxtMisrNmZ4OCtlV1g5L3BMWjErWDF3NGRPclRMVXRYVzF0YTB0YlYxdVI4MFNWcGFXakpyMXF6TzViVU5EUTNadUhGanRtN2Rta0dEQm1YeDRzVlp2SGh4U1VUVzFOVGttbXV1eWZUcDB6dkh2dnJxcTlUVzFtYkxsaTBwTHkvUGpCa3o4c1FUVDJUSmtpVnBiVzB0T1daN2UzdWFtNXM3Ny9Ic2kvbno1K2Z1dSsvdTAxd1lhUHpTQ1FCd2pxcWFNQ3JiL3ZtM3FhNzVyL3pyWi9zN3h6Zi82VkEyLytuNGV5eXIvblpVcnA5NlVhb21qTXJFc1pXWk1MYmlySDhKM2J4NWN4b2FHcElreDQ0ZHl5MjMzTkp2eTJ1WExGbFM4alRiSlBuZ2d3L3k2YWVmWnZueTVWM212L0hHR3lXZnk4cks4dVdYWCthT08rN0llKys5bC9YcjEyZjkrdlZkdHR1NGNXTzN4Ny96emp2VDB0S1N3WU1IWi9qdzRYbmtrVWRLbmxpN1o4K2V2UHp5eTVrOWUzWnV1T0dHUGwvWHFkY0U1eFBSQ1FCd0RodFZNU1J2TDdzMjIvWWN5WXYvdGl0di8zRi81OU50aytQM2ZHN2JlK1MwMjA4Y1c1Ri8rdTNrTEp2MzZ6NGY4OFE5akcxdGJibnh4aHZQL09TN2NkVlZWM1Y1OSthdVhidXlmZnYyYnBmeHZ2UE9PeVdmcDAyYmx0ZGVleTNKOFY5a0w3bmtrdHgwMDAyOUhyZTV1VG1yVjYvTzZOR2pNM2Z1M003eEs2KzhzdlB2bjM3NkthKzg4a29xS3l0eisrMjNkN3ZjOTFRWFhIREJhWmNBdy9sQ2RBSUFEQUJWRTBibDliditMbzIvKzNOZXJQdnZiTjc1UDltK3Irc1RWMC9WZVBqSC9QNFAyMUw5bTRuL2IwL0FQZGtYWDN5UnBxYW1rckZEaHc2bHJhMHQyN2R2N3pLL3FhbXB4L2diUDM1OFNVU2V6dEdqUjdONjllclRmdC9SMFpGbm5ua211M2Z2VHBKVVYxZjN1czhrV2IxNmRTNjk5TkkrellXQlNuUUNBQXdnRThkVzVzWGJxcEljZjhEUTIzLzhPbzJILzV4dGU0N2t5SSt0K1k4dkRuWFo1cm9wRi8xVkJHZVN2UERDQzZmOTd1R0hIKzUyZlB6NDhhZmRadlBtemRtNmRldFpuOWRMTDcyVUR6LzhNRW55NElNUDlycWMrTUNCQTNuMDBVZlArcmd3RUloT0FJQUJhbFRGa0ZUL1ptS1BjNDc4MlBwWEVaemw1ZVVaTW1SSW5uNzY2VXlZTUtIa3UzWHIxdVg5OTkvdmN2OW1rano1NUpNWlBQajAvNlc5N0xMTHNuRGh3bDZQMzl6YzNHM3d0cmUzWjgyYU5kbTRjV1BtenAyYit2cjZIRDU4T1B2MjdldHhmNGNPZFkxN09GK0pUZ0NBODFoL0JtZExTMHZXcmwyYkpVdVc1TUlMTC94RjIxWlZWV1hUcGszZGZqZHMyTEFrS1huLzVnblBQdnRzai9zZE4yNWNuMTdwY3ZUbzBTN1JlZXpZc2F4YXRTb2ZmZlJSYnJ2dHR0eDg4ODJwcjYvUHUrKyttL3I2K2g3MzE5YlcxdXN4NFh3aE9nRUFPR3U3ZCsvT3FsV3IwdGpZbU91dXU2N1AwYmwzNzk3Y2YvLzlQYzQ1OGNxVTNoNEl0R0RCZ2l4ZHVyUms3R3lXMTdhM3QrZmJiNy9OaWhVck1udjI3TTU3VFpjdFc1WlpzMmIxdU8yK2ZmdHkxMTEzbmRGeFlhQVJuUUFBbkpHV2xwWWt5Y2NmZjV3Tkd6Wmt4SWdSV2JseVpXYk9uTm5uZll3ZVBiclg5MWR1MmJJbERRME52YzZiTkdsU2w3R3BVNmYrb3FmWG5xeWlvaUpyMXF4SldWbFp5ZmlKZDRJQ2ZTTTZBUUE0STU5Ly9ubVNwTEd4TVZkZmZYV1dMMStlTVdQR2REdjN1KysrNi9iZXk1RWpSL1lhaGZ2Mzc4L09uVHY3Rkk4bnUrZWVlMUpaV1prcFU2YjBPcmUxdFRWanhveko1TW1UUzhaUERjNGt1ZSsrKzFKVlZkWGovZzRlUEpqSEgzLzhGNTB2REZTaUV3Q0FNL0wxMTErbnJLd3NTNWN1emFKRml6ckhHeG9hc21IRGhvd2NPVEpEaHc3TndZTUhzMlBIanN5WU1hUHdjOXF4WTBkMjdkcFZNclp6NTg0K2IzL3lBNEFXTGx5WTh2THlMbk9hbXByeS9mZmY5N2lmSDM3NG9jL0hoSUZPZEFJQWNFWVdMVnFVbVRObmRsbldXbGxabVMxYnRuUitMaTh2eitUSmszdTlkN00vZlBMSkozbnp6VGY3WlY4TEZpem9OanByYTJzemFOQ2dIcmZ0Nk9qb2wzT0FnYUNzdzc4SUFBRDYyY2xQYnkwdkwrOTJtU3B3ZmhDZEFBQUFGS2JyZWdFQUFBRG9KNklUQUFDQXdvaE9BQUFBQ2lNNkFRQUFLSXpvQkFBQW9EQ2lFd0FBZ01LSVRnQUFBQW9qT2dFQUFDaU02QVFBQUtBd29oTUFBSURDaUU0QUFBQUtJem9CQUFBb2pPZ0VBQUNnTUtJVEFBQ0F3b2hPQUFBQUNpTTZBUUFBS0l6b0JBQUFvRENpRXdBQWdNS0lUZ0FBQUFvak9nRUFBQ2lNNkFRQUFLQXdvaE1BQUlEQ2lFNEFBQUFLSXpvQkFBQW9qT2dFQUFDZ01LSVRBQUNBd29oT0FBQUFDaU02QVFBQUtJem9CQUFBb0RDaUV3QUFnTUtJVGdBQUFBb2pPZ0VBQUNpTTZBUUFBS0F3b2hNQUFJRENpRTRBQUFBS0l6b0JBQUFvak9nRUFBQ2dNS0lUQUFDQXdvaE9BQUFBQ2lNNkFRQUFLSXpvQkFBQW9EQ2lFd0FBZ01LSVRnQUFBQW9qT2dFQUFDaU02QVFBQUtBd29oTUFBSURDaUU0QUFBQUtJem9CQUFBb2pPZ0VBQUNnTUtJVEFBQ0F3b2hPQUFBQUNpTTZBUUFBS016L0F0cjVnY25rQ2NkUUFBQUFBRWxGVGtTdVFtQ0MiLAoJIlRoZW1lIiA6ICIiLAoJIlR5cGUiIDogIm1pbmQiLAoJIlZlcnNpb24iIDogIiIKfQo="/>
    </extobj>
    <extobj name="C9F754DE-2CAD-44b6-B708-469DEB6407EB-2">
      <extobjdata type="C9F754DE-2CAD-44b6-B708-469DEB6407EB" data="ewoJIkZpbGVJZCIgOiAiMzIyMjI0MDUzODI3IiwKCSJHcm91cElkIiA6ICI3NDM3Nzc0MzAiLAoJIkltYWdlIiA6ICJpVkJPUncwS0dnb0FBQUFOU1VoRVVnQUFDSlFBQUFQTkNBWUFBQURWbHFJekFBQUFBWE5TUjBJQXJzNGM2UUFBSUFCSlJFRlVlSnpzM1hkOEZWWCsvL0gzM0pMYzlKQ0VRQUlTNlVvVEVha2lLbEZoUmJEUUZOMEZkQzJvZkZjWEYzWFZ4ZlczZnI5WUVGeHhoZFcxRjFSUUZ3V0JoUlhwVmFTSkNRa3RtSVNTUW5LVG0xdHlmMzljY3MyUVFnSkJVRjdQeDRNSHljeVpNK2ZNQkgxazducyt4M0M3M1g0QkFBQUFBQUFBQUFBQUFBQUF4MWpPOUFBQUFBQUFBQUFBQUFBQUFBQndkaUZRQWdBQUFBQUFBQUFBQUFBQUFCTUNKUUFBQUFBQUFBQUFBQUFBQURBaFVBSUFBQUFBQUFBQUFBQUFBQUFUQWlVQUFBQUFBQUFBQUFBQUFBQXdJVkFDQUFBQUFBQUFBQUFBQUFBQUV3SWxBQUFBQUFBQUFBQUFBQUFBTUNGUUFnQUFBQUFBQUFBQUFBQUFBQk1DSlFBQUFBQUFBQUFBQUFBQUFEQWhVQUlBQUFBQUFBQUFBQUFBQUFBVEFpVUFBQUFBQUFBQUFBQUFBQUF3SVZBQ0FBQUFBQUFBQUFBQUFBQUFFd0lsQUFBQUFBQUFBQUFBQUFBQU1DRlFBZ0FBQUFBQUFBQUFBQUFBQUJNQ0pRQUFBQUFBQUFBQUFBQUFBREFoVUFJQUFBQUFBQUFBQUFBQUFBQVRBaVVBQUFBQUFBQUFBQUFBQUFBd0lWQUNBQUFBQUFBQUFBQUFBQUFBRXdJbEFBQUFBQUFBQUFBQUFBQUFNQ0ZRQWdBQUFBQUFBQUFBQUFBQUFCTUNKUUFBQUFBQUFBQUFBQUFBQURBaFVBSUFBQUFBQUFBQUFBQUFBQUFUQWlVQUFBQUFBQUFBQUFBQUFBQXdJVkFDQUFBQUFBQUFBQUFBQUFBQUV3SWxBQUFBQUFBQUFBQUFBQUFBTUNGUUFnQUFBQUFBQUFBQUFBQUFBQk1DSlFBQUFBQUFBQUFBQUFBQUFEQWhVQUlBQUFBQUFBQUFBQUFBQUFBVEFpVUFBQUFBQUFBQUFBQUFBQUF3SVZBQ0FBQUFBQUFBQUFBQUFBQUFFd0lsQUFBQUFBQUFBQUFBQUFBQU1DRlFBZ0FBQUFBQUFBQUFBQUFBQUJNQ0pRQUFBQUFBQUFBQUFBQUFBREFoVUFJQUFBQUFBQUFBQUFBQUFBQVRBaVVBQUFBQUFBQUFBQUFBQUFBd0lWQUNBQUFBQUFBQUFBQUFBQUFBRXdJbEFBQUFBQUFBQUFBQUFBQUFNQ0ZRQWdBQUFBQUFBQUFBQUFBQUFCTUNKUUFBQUFBQUFBQUFBQUFBQURBaFVBSUFBQUFBQUFBQUFBQUFBQUFUQWlVQUFBQUFBQUFBQUFBQUFBQXdJVkFDQUFBQUFBQUFBQUFBQUFBQUV3SWxBQUFBQUFBQUFBQUFBQUFBTUNGUUFnQUFBQUFBQUFBQUFBQUFBQk1DSlFBQUFBQUFBQUFBQUFBQUFEQWhVQUlBQUFBQUFBQUFBQUFBQUFBVEFpVUFBQUFBQUFBQUFBQUFBQUF3SVZBQ0FBQUFBQUFBQUFBQUFBQUFFd0lsQUFBQUFBQUFBQUFBQUFBQU1DRlFBZ0FBQUFBQUFBQUFBQUFBQUJNQ0pRQUFBQUFBQUFBQUFBQUFBREFoVUFJQUFBQUFBQUFBQUFBQUFBQVRBaVVBQUFBQUFBQUFBQUFBQUFBd0lWQUNBQUFBQUFBQUFBQUFBQUFBRXdJbHFLSzB0UFJNRCtGWHllVnluZWtoQUFBQUFBQUFBQUFBQUFCUUp3UktZSktSa2FISEgzOWNtelp0T3RORCtWWDU0b3N2OU13enoraklrU05uZWlnQUFBQUFBQUFBQUFBQUFKeVE3VXdQNEV4ek9wMWF0R2lSTm0vZXJNT0hEOHRxdGFwWnMyYnEyN2V2K3ZidEs4TXdnbTJuVEptaWpJd01KU1VsNmFtbm5ncHUzN2x6cCtiUG42LzkrL2ZMN1hhclJZc1dHang0c0RwMjdCaHNNMzM2ZEczZnZqMzQvUU1QUEtET25Uc0h2Ly8yMjIvMWozLzhJL2g5eDQ0ZDlULy84eittc2ZwOFBpMWJ0a3pyMXExVGJtNnVYQzZYb3FLaTFMcDFhNldtcHFwMTY5YW5kQzEyNzk2dDZkT255K1Z5S1MwdFRkMjZkYXZYSENYcHh4OS8xQ2VmZktLMHREUlpyVloxN05oUkkwYU1VR3hzcktsZFhmdmJzV09IdnZqaUMrM2J0MDkydTEwWFhYU1Jicjc1WmtWRlJkVjdmcWR5RDA3bDJQTHljcVducHlzbkowY3Z2UENDSms2Y3FMaTR1SHFQSHdBQUFBQUFBQUFBQUFDQW44czVYYUhrd0lFRG1qeDVzaFlzV0tEczdHeDVQQjY1WEM1bFpHVG83YmZmMXN5Wk0rWDMrMnZ0WTgyYU5abzZkYXAyN3R3cHA5TXBqOGVqakl3TVRaOCtYWnMzYjY3eHVMUzBOTlAzNmVucHRaNG5MeTlQVTZaTTBZY2ZmcWpNekV3NW5VNzVmRDRWRkJSbzQ4YU5takpsaXRhdVhWdjN5UjhuUHo5Zk0yYk1rTXZsMHBBaFF6UnExS2g2ejdHd3NGRFBQZmVjdG0zYkpyZmJyZExTVW0zWXNFRlRwMDZWeCtPcGQzL2ZmLys5cGsrZnJsMjdkc250ZHN2cGRHclZxbFdhTm0yYWZEN2ZTYysxUW4zdndja2VhN0ZZTkdIQ0JQWG8wVU9IRHgvV2pCa3pUTmNEQUFBQUFBQUFBQUFBQUlDenpUa2JLSEc1WEpveFk0WUtDd3RsR0laNjkrNnRNV1BHYU9qUW9ZcUppWkVrYmRxMFNVdVhMcTJ4RDcvZnI3bHo1MHFTbWpadHFva1RKK29QZi9oRHNQckVuRGx6YWp6MitBREM4UUdGeW53K24yYk5tcVU5ZS9aSWtscTNicTJSSTBmcXQ3LzlyZnIwNlJPc292TG1tMjhxSnllbkRyT3Y2dDEzMzlYUm8wYzFZTUFBRFI0OCtLVG11SERoUWptZFRvV0dobXJDaEFrYU4yNmNETU5RVGs2T2xpOWZYdS8rUHYvOGMvbjlmaVVuSit1eHh4N1RpQkVqSkVuNzkrL1htalZyVG1xZWxkWG5IcHpxc1ZhclZlUEdqVk9IRGgyMGYvOSt6WnMzcis0REJRQUFBQUFBQUFBQUFBRGdaM2JPQmtxKy92cHJIVDU4V0pJMGV2Um9qUjA3Vm4zNjlORjExMTJuUng1NVJPSGg0WkpVYTZBa096dGJCUVVGa3FUcnJydE83ZHExVTRjT0hYVGxsVmRLa25KemMrVjBPazNIVkFRbjl1elpvN0t5TWttQmNNdisvZnROK3l0YnRXcVZNak16SlVsWFhIR0ZKazJhcEFFREJ1aXl5eTdUbURGak5IcjBhRW1CNE1tcVZhdnFmUzNTMDlPMWRldFdKU1VsNmVhYmJ6N3BPVzdhdEVtUzFLMWJOM1hxMUVtOWV2VlNtelp0VFB2cTJwL2I3Vlp1YnE0a2FlalFvVHIvL1BPVm1wcXFSbzBhU1Fvc3ozT3lUdVllTk1TeEZvdEZZOGVPbGNQaDBKSWxTMVJZV0hqU2N3QUFBQUFBQUFBQUFBQUE0SFN5bmVrQm5DbnIxNitYSkNVa0pPanl5eTgzN1l1UGo5ZW9VYU5rR0liYXRXdFhZeCtKaVltYVBIbXk4dkx5bEpLU1VtMGJpOFdjMlduZXZMbWNUcWZLeXNxVWtaR2hEaDA2YU5ldVhmTDcvUW9QRDFkeWNyTHk4dkpNeDZ4ZXZWcVNGQkVSb2VIRGgxYzVSNzkrL1ZSUVVLRGs1R1MxYXRYcXhKTS96c3FWS3lWSkF3Y09sTTFtL3BHbzZ4eWRUbWR3M00yYU5RdnVTMGxKVVhwNnVyS3lzdXJWWDBoSWlLWk9uYXJjM054Z2lNVHY5OHZ0ZGt1U1FrSkM2ajNQQ2lkekR4cmlXRW1LaVlsUnYzNzl0SGp4WXExZnYxNnBxYWtuUFE4QUFBQUFBQUFBQUFBQUFFNlhjN0pDaWRmckRRWWNXcmR1WFcyYlhyMTZxV2ZQbnNFd1EzVnNOcHVTazVQVnFWTW5SVVZGU1pMS3k4dTFidDA2U1ZKU1VwTEN3c0pNeDFnc2xtRG9vMkxabElxL1c3VnFGVnkrcG9MZjd3OVc0MmpmdnIzc2RudVZjUmlHb1NGRGhxaDc5KzYxVnNpb1NVWkdoaVNwUzVjdUp6M0gvUHo4NERHUmtaSEJyeXNxdlpTVWxNamxjdFhybWhtR29hWk5teW8wTkZTbHBhWDY3TFBQNUhRNlpiRlkxS3RYcjNyUHMwSjk3MEZESFZ2aG9vc3VraVR0MnJYckpHY0FBQUFBQUFBQUFBQUFBTURwZFU0R1NvcUxpK1gzK3lWSjBkSFJEZHIzUng5OUZGeis1SW9ycnFpMlRjVXlNR2xwYWFhL3F3dTNIRDE2VkQ2ZlQ1SVVHeHRyMnBlVmxhVWRPM2FZL2xTRUcrcmo2TkdqQ2dzTFUwUkVSSjNhVnpkSGw4c1YzRis1eWtubHJ5dTNPVkYveDVzMGFaSVdMRmdncTlXcWNlUEdxVVdMRm5VYWEwM3FjdzhhOGxncFVCVkhDbHgzQUFBQUFBQUFBQUFBQUFET1J1ZmtramZsNWVYQnJ5dUNKUTFoM3J4NVdycDBxU1NwWmN1VzZ0Ky9mN1h0S29JSHUzZnZWa2xKaWZidTNTc3BFRlRJek13MHRhMWM4YUx5dUNYcDAwOC8xZGF0VzAzYm9xT2o5Znp6ejlkcjNGYXJWYVdscGZMNWZMSmFyYlcycmNzYzYxS2xvejc5RlJVVnFieThYRGFiVFY2dlY0c1dMVktMRmkzVXRHblRPcC9uZVBXNUJ3MTVyQ1NWbHBaSzBnbXZOUUFBQUFBQUFBQUFBQUFBWjhvNVdhR2s4cElzTlZXSktDa3BxVmVmQ3hjdTFMeDU4eVJKaVltSkdqOSt2Q3lXNmk5dnhkSW9YcTlYUzVZc2tkZnJsZFZxVmN1V0xhdTBqWXFLQ2dZUERoOCtYSzh4MVZWY1hKeDhQcDl5YzNOcmJWZmJIRU5EUTRQdHZGNXZ0Vjg3SEk0NjkxZFpaR1NrL3Y3M3YydnExS2xxMjdhdDl1M2JwMy84NHg5VkFqYjFVWjk3MEpESFNsSjJkcllrS1Q0Ky9xVEhEd0FBQUFBQUFBQUFBQURBNlhST0JrcENRa0tVbEpRa1NUVldsSGpycmJmMHlDT1A2Sk5QUGpsaEZaTTFhOVpvenB3NWtnTExtVHowMEVPS2lZbXBzYjNENFZEejVzMGxLVmlkNDd6enpsTklTRWlWdG9aaHFHM2J0cElDUzZ0VVZMZVFwQWNlZUVDelpzM1NyRm16MUxGangxckhXSnYyN2R0TGtsYXZYbDFqbXhQTnNmSnlQRTZuTS9oMWNYR3hKQ2s4UE53VUtLblBOVE1NUTRaaHlPRndCQ3VZWkdkbkt5Y25wMTd6ckt3Kzk2QWhqNVdrbFN0WFN2cnB1Z01BQUFBQUFBQUFBQUFBY0xZNUp3TWxrblRKSlpkSUNsVDlxUGlBdjhLK2ZmdTBaY3NXNWVYbEtTMHRyZFlsWExLeXN2VE9PKzlJa21KaVl2VGdndzhxTGk3dWhPZHYwNmFOcEovQ0Z4WGZWNmRuejU2U0pMZmJyUTgrK0tCS3dLVzB0TFRHU2l0MTBhZFBIMG5Tc21YTGRPVElrU3I3NnpMSHFLaW9ZQ0JrLy83OXBtT2xRT0NpUHYxbFoyZnJoUmRlMEdPUFBXYnFyNmlvS1BqMXFTNVhWSjk3MEZESHBxZW5hL3YyN1FvTEMxUFhybDNyTTF3QUFBQUFBQUFBQUFBQUFINDJ0ak05Z0RObHdJQUJXckZpaFFvS0N2VDIyMjlyOSs3ZGF0T21qUTRkT3FRbFM1Ykk1L05Ka2dZTkdsUnJQKys5OTU0OEhvK2tRTVdKSFR0Mm1QYjM2dFhMdEJ4TWhUWnQydWkvLy8xdjhQdldyVnZYZUk0K2ZmcG8rZkxseXN6TTFKbzFhM1R3NEVIMTdObFQ0ZUhoeXNySzBvb1ZLNExCaHRyQ0x6VnAxcXlaZXZic3FiVnIxK3JWVjEvVnBFbVRaTFA5OUtOUjF6bDI3ZHBWeTVZdDA4YU5HOVd0V3plVmxwWXFQVDFka25UeHhSZlhxNytFaEFUdDNyMWJicmRiNzd6empvWVBINjdpNG1MTm56OWZVbUNabnVUa1pFbUJwWE1PSFRxazVzMmI2NG9ycnFqenZPdHpEeHJpMklLQ0FzMmFOVXRTNE9jcUxDeXN6dWNEQUFBQUFBQUFBQUFBQU9EbmRNNEdTaUlpSW5UZmZmZHArdlRwS2k0dTFqZmZmS052dnZuRzFDWTFOZFVVaERqZXZuMzdsSkdSRWZ4KzNicDFXcmR1bmFsTjU4NmRxdzJVSEI5QXFLM0NoV0VZR2o5K3ZGNTU1UlZsWm1ZRy94d3ZJU0ZCWThhTXFiR2Yyb3dhTlVxWm1abmF1M2V2cGsyYnBudnZ2VmNSRVJIMW11T2dRWU8wYWRNbUZSVVZhY2FNR2NIOVRaczJWYjkrL1NUVi9ackZ4Y1hwMWx0djFadHZ2cWs5ZS9ib3VlZWVDKzYzV3EyNi9mYmJnK0daelpzM0t5TWpRNTA3ZDY1WG9LUSs5K0JVajgzTnpkWExMNytzd3NKQ3RXL2ZYbGRmZlhXZHp3VUFBQUFBQUFBQXdMbWt0TFNVbHpMUGNpNlhTdzZINDB3UEF3QndtcDJ6Uzk1SVVrcEtpaVpQbnF6VTFGUTFidHhZVnF0VkRvZEQ3ZHUzMXozMzNLTVJJMGJVZXZ3UFAveHcwdWVPaTRzTEx2UFN1SEhqNEhJeE5ZbU9qdGJFaVJNMWR1eFlYWERCQllxTmpaWFZhbFZzYkt5NmR1MnFjZVBHNmVtbm4xYTdkdTFPYWp3UkVSR2FNR0dDWW1OamxaYVdwZzgrK0VCUy9lWVlGeGVuaHg5K1dGMjZkRkZJU0lnY0RvY3V1ZVFTUGZqZ2c3TGI3Zlh1cjArZlBwb3dZWUxhdG0ycjhQQndPUndPZGVyVVNYLzYwNS9Vc1dQSEt1MnRWbXVkKzY0WWIzM3V3Y2tlNi9mN05YUG1UT1htNWlvbEpVWDMzSE5QdmNjS0FBQUFBQUFBQU1DNUlDTWpRNDgvL3JnMmJkcDBwb2VDR256eHhSZDY1cGxuZE9USWtUTTlGQURBYVdhNDNXNy9tUjRFemg1NWVYbWFQWHUyYnIzMTFub0ZMTTYwV2JObUtUUTBWTC83M2UvTzlGQ3F0Vy9mUGkxYXRFaTMzWFliaVYwQUFBQUFBQUFBd0duMTQ0OC9hdkxreVpJQ0w1USs5OXh6cHFYdWorZDBPclZvMFNKdDNyeFpodzhmbHRWcVZiTm16ZFMzYjEvMTdkczNXREZja2w1OTlkVVRoajJlZXVvcEpTVWwxWHZjdTNmdjFvc3Z2aWlYeTZXcnJycEtvMGFOQ3U3YnVYT241cytmci8zNzk4dnRkcXRGaXhZYVBIaHdsUmRRZi96eFIzM3l5U2RLUzB1VDFXcFZ4NDRkTldMRUNNWEd4bFo3emdNSER1aXBwNTZTSkwzd3dndUtpb3FTSktXbnA1dXFwMWZua1VjZVVhdFdyZW8xeDZOSGoycisvUG5hdW5XckNnb0taQmlHbWpScG9rc3Z2VlNwcWFtbSt6Umx5aFJsWkdRb0tTa3BPTVlLUHA5UHk1WXQwN3AxNjVTYm15dVh5NldvcUNpMWJ0MWFxYW1wVlNxdFY5ZlhLNis4b3MyYk4xY1pvOVZxVldSa3BGcTJiS2toUTRhb2VmUG13WDNsNWVXYVBuMjZ2di8rZXlVa0pHaml4SW5CRjNBQkFMOCs1M1NGRWxRVkZ4ZW5lKys5OXhjVkp0bThlYk8rKys2N1dwY25PdE5hdEdpaE8rKzhrekFKQUFBQUFBQUFBQ0FvTnpkWDQ4ZVAxNTQ5ZXhxMDM3VnIxd2EvZGpxZDJySmxTNDF0RHh3NG9NbVRKMnZCZ2dYS3pzNld4K09SeStWU1JrYUczbjc3YmMyY09WTisvK2wvTnprL1AxOHpac3lReStYU2tDRkRUR0dTTld2V2FPclVxZHE1YzZlY1RxYzhIbzh5TWpJMGZmcDBVeUNpc0xCUXp6MzNuTFp0MnlhMzI2M1MwbEp0MkxCQlU2ZE9sY2ZqcVhKT3Q5dXRkOTk5OTZUSFhEbG9VeGRIamh6UjAwOC9yYVZMbCtyUW9VUHllRHh5dTkzYXYzKy81czZkcTJuVHBzbm44NTJ3bjd5OFBFMlpNa1VmZnZpaE1qTXo1WFE2NWZQNVZGQlFvSTBiTjJyS2xDbW1uNEg2OHZsOEtpd3MxT2JObS9Yc3M4OHFOemMzdU05aXNXakNoQW5xMGFPSERoOCtyQmt6WmxSN2JRRUF2dzQxeDFHQlg0aTFhOWZxcHB0dVVwY3VYYzcwVUFEZ0YydkRoZzN5Ky8xcTBhS0ZtalJwY2twOTVlVGthT2ZPbllxTWpGU1hMbDIwYmRzMlhYREJCUW9QRDYvMXVFT0hEcWx4NDhhbmRPN0tEaDgrck5XclZ5cy9QMSsvL2Uxdkc2eGZBQUFBQUFDQWhsQlNVcUpYWDMxVlhxKzNRZnYxKy8xYXQyNmRhZHZhdFd2VnJWdTNLbTFkTHBkbXpKaWh3c0pDR1lhaFhyMTZxWDM3OXNyUHo5ZlhYMyt0d3NKQ2JkcTBTVXVYTHRXQUFRTk14em9jRHQxMTExM1ZqdUZrS2xhOCsrNjdPbnIwcUFZTUdLREJnd2ViNWpOMzdseEpVdE9tVFhYYmJiZko2L1hxN2JmZlZsNWVudWJNbWFPdVhidEtraFl1WENpbjA2blEwRkRkZmZmZEtpNHUxaHR2dktHY25Cd3RYNzVjVjExMVZiRGZnb0lDL2ZPZi8xUkdSa2ExNDBsTVROVG8wYU9yYkYrd1lJSHk4dkowNFlVWDZ2enp6Ni9YSE9mTm02ZkN3a0paclZaZGM4MDFhdG15cGNyS3lyUmt5Ukx0MmJOSGFXbHBXclZxbGZyMTYxZGpIejZmVDdObXpRcUdrRnEzYnEzdTNic3JORFJVdTNidDB1clZxK1gzKy9YbW0yOHFKU1ZGVFpzMlBlRzRLdDlMdjk4dm44K25kZXZXYWNPR0RYSzVYRnEwYUpGdXYvMzJZSHVyMWFweDQ4YXB1TGhZTzNiczBMeDU4M1RUVFRmVjYxb0FBSDRaQ0pUZ0YrL3V1KzgrMDBNQWdGK1UxYXRYS3lrcHlmUUw3eHR2dkNHUHg2T3hZOGVlY3FEazBLRkRldi85OXlWSnc0Y1AxOGNmZjZ5a3BDVGRmLy85MVFaR2podzVvbi85NjEvS3ljblJYLy82VjBWRVJBVDNmZlhWVjFxK2ZMa2lJeVAxNktPUDFtc2NYcTlYWDN6eGhmeCt2MUpUVTVXY25IeEs4d0lBQUFBQUFHZ28yZG5aZXZYVlY1V2RuZDNnZmUvYXRVdEhqaHlSSkRWdTNGaUhEaDNTbGkxYlZGeGNyTWpJU0ZQYnI3LytXb2NQSDVZa2pSNDlXcGRmZm5sd1g2OWV2ZlQwMDArcnBLU2sya0NKMVdwVnAwNmRHbVRNNmVucDJycDFxNUtTa25UenpUZWI5bVZuWjZ1Z29FQ1NkTjExMTZsZHUzYVNwQ3V2dkZKejVzeFJibTZ1bkU2bklpSWlna3Z4ZE92V0xUaTI1Y3VYS3owOVhaczJiUW9HU3RhdFc2ZjMzbnRQcGFXbE5ZNHBKaVpHL2Z2M04yM2J0bTJiOHZMeUZCWVdwanZ1dUtQZUZVb3lNek1sU1YyN2R0V05OOTRZM042aFF3YzkvUERES2k4djE3WnQyMm9ObEt4YXRTcll6eFZYWEtGYmI3MDF1Tyt5eXk1VHExYXQ5TzY3NzhybjgyblZxbFYxQ25wVWR5ODdkKzZzNzcvL1hrNm5zOW9LT2hhTFJXUEhqdFVUVHp5aEpVdVdhTUNBQWIrbzZ2Y0FnTG9oVUFJQXdEbm1zODgrVTM1K3Z0cTBhYU0vL3ZHUHNscXRDZ2tKa2NmamFaQ2x1U3IzMGJGalJ5MWV2RmpaMmRsNi92bm45ZEJERDFVSnJFUkZSU2t2TDA5RlJVWDY0b3N2TkhMa3lPQStpOFdpUTRjT3lXNjMxM2krTjk5OFUvbjUrZFd1QXh3U0VxS3lzakxObkRsVENRa0pwbjArbjA4K24wOS8vT01mVDNhcUFBQUFBQUFBOWJabXpScTk5ZFpiQ2dzTFU5KytmYlZ5NWNvRzcxOEtQQmNaTVdLRVpzeVlFYXc0VWJsQ2h5U3RYNzlla3BTUWtHQUtrMGhTZkh5OFJvMGFKY013Z2lHTzA2WGlHZ3djT0xES001N0V4RVJObmp4WmVYbDVTa2xKcWZaNGk4VWlwOU9wdkx3OFNWS3paczJDKzFKU1VwU2VucTZzckt6Z3RsMjdkcW0wdEZUbm4zKytPbmZ1ckhuejVwMXdqRjZ2VjdObno1WVVDTFpFUjBmWGI1SUszQk5KK3Y3NzcvWGRkOStwUzVjdU1neERVVkZSZXZycHArWDFlb050YXJKNjlXcEpVa1JFaElZUEgxNWxmNzkrL1ZSUVVLRGs1R1MxYXRXcTNtT3NZTFZhRlJvYUtxZlRXZU96dVppWUdQWHIxMCtMRnkvVyt2WHJsWnFhZXRMbkF3Q2NuUWlVQUFCd0RqbHk1SWp5OC9NbFNYMzc5cFhWYWpYdHQxZ3NwM3lPME5CUVNZRTFaSk9Uay9Yd3d3L3IvLzd2LzVTZm42OXZ2LzFXcWFtcHBnY0RJU0VodXVHR0cvVDY2NjlyMmJKbEdqUm9VUEFYOG9wd1NtMUJsMzM3OXBrZUNGUW5PenU3MmpkKzZ2c1dDUUFBQUFBQXdLazZjT0NBdW5mdnJtSERobW43OXUwTkdpanhlcjNhdUhHanBFQ0ZpYzZkT3lzcUtrcEZSVVZhczJhTktWRGk5WHFEejFSYXQyNWRiWCs5ZXZWcXNMSFZwbUxabWVxV3RyZlpiRXBPVGpaVm55MHZMdzh1NjVPVWxLU3dzRERUODZIS2xWZ3FsbUV1S1NtUnkrV1N3K0ZRbzBhTk5ITGtTUFh2M3o4WTBEaVIxYXRYS3pjM1Z6RXhNVldDT1hYVm8wY1A3ZHUzVHlVbEpab3hZNGFpb3FMVXNXUEg0TDA2MGN0ZWZyOWZ1M2Z2bGlTMWI5KysycUNIWVJnYU1tVElTWTJ2NGh3bEpTVmF0bXhaTUtEVHBrMmJHdHRmZE5GRldyeDRzWGJ0MmtXZ0JBQitoUWlVQUFCd0ZudjExVmUxYWRPbUt1VXJUMWJGV3lkaFlXRnEwNlpOc0tTcDMrK1hKQlVYRjV1MmViMWUrWHcrTlcvZTNOVFAvUG56OWRsbm45VjZMci9mWDJVZDNibHo1NnA1OCticTFLbVRjbk56NVhhN1piVmFkZDU1NXlrcEtVbjkrL2NQdnZVUUZoWVdESHpVRnZ5b1dQck1ack9wckt4TVU2Wk1VV2xwcWE2NjZpcGRjODAxa3FTTkd6ZnE0NDgvbGlSTm5EaFJDUWtKOHZsODhuZzhKNzVvQUFBQUFBQUFEV2pvMEtIVlZscHRDRnUyYkZGSlNZa2s2WkpMTHBIRllsSFhybDIxZlBseTdkbXpSOW5aMlVwS1NwSVVlQTVVOFV6b1pLcHRPSjNPS3M5K0pPbmVlKy9WeFJkZlhLKytqaDQ5cXJDd01OTlN5TFg1NktPUHRILy9ma21CWlY4a3llVnlCZmRYdnI2VnY2NElsQXdhTktoZTQ1TUN5d05KMHVXWFgzN1M5eTgxTlZWWldWbkJLaklWUVo4MWE5Ykk0WERvTjcvNWphNjk5dG9hbjRVZFBYcFVQcDlQa2hRYkcydmFsNVdWcGFOSGo1cTIyZTEydFczYjlvVGpxdWxlU29GbGt3WU9IRmpqc1JWVmdZOC9Od0RnMTRGQUNRQUFaNmxObXpZRjEzMXRDSDYvUC9qR1JXbHBxWjU0NG9rcWJkNTY2NjBxMnlJaUl2VGlpeSthdGxYODBteXhXSUlWU1NxcldIL1c0WERJTUF5Vmw1Zkw1L1BKNi9VRzIzejY2YWRWNXZmaGh4L0thclhxYjMvN204TEN3a3o3ZHU3Y0taZkxwYTVkdTVxMkg3K0V6azAzM2FUMzNudFAvLzN2ZjVXU2txSjI3ZHBwOGVMRmtxVHUzYnVmOWhLdEFBQUFBQUFBdFRsZFlSSkp3YW9kZHJ0ZG5UcDFraFFJbGl4ZnZseFNZRG1jRzIrOFVWS2d5a2VGaW1ESm1XSzFXbFZhV2lxZnoxZWxvdTd4NXMyYnA2VkxsMHFTV3Jac3FmNzkrMWRwMDlCVmFUTXlNb0lCbG43OStwMTBQeGFMUmVQR2pWTy9mdjIwY3VWS2JkdTJMUmpFY0xsY21qdDNyaXdXUy9BbHFlTlZubGZsK3ljRm5yVnQzYnJWdEMwNk9sclBQLy84U1kwMUxpNU9mZnYyMVlBQkE0SlZYcXBUOFJ6d1JQY05BUERMUktBRUFJQ3owTXFWSy9YZWUrODFhSjlyMXF3Skx2dHkvQnNNaFlXRjh2djlpb2lJTUpYSzlIcTkxUVpHS2g1OGRPblNSZVBIajYreWY4S0VDWEs1WEhyODhjZVZtSmlveFlzWHEwT0hEcWJTcE5IUjBVcEtTcExOWnBOaEdEcHc0SUI4UHAvNjl1MnJ1TGc0VTM4WkdSbDY4Y1VYNVhBNDlQampqNnR4NDhZMXpyTi8vLzVLUzB2VCt2WHI5Y1liYnlneU1sTEZ4Y1ZLU2tyUzZOR2o2M0NsQUFBQUFBQUFmbmxLUzB1MVpjc1dTWUVYY0hidDJpVXBFRHl3Mld6eWVyMWF1M2F0YnJqaEJobUdZVm9XcHFicUVpVWxKVFdHQ1J3T1I3VlZMVnEwYUZIdnNjZkZ4V25mdm4zS3pjMDFQVDg2M3NLRkN6VnYzanhKVW1KaW9zYVBIeDljd3JueU02ektMelZWL3ZwRVM4clVwR0lab2ZQUFA3L0tjN1dUMGJadFc3VnQyMVordjE4SERoelFoZzBidEhEaFF2bDhQaTFjdUZCWFgzMTF0YUdZcUtnb1dhMVcrWHkrWUpYaGhoQWVIcTVISG5sRWVYbDVtak5uanZidjM2K2lvaUkxYmRxMDFqQ0pwT0R6eHZqNCtBWWJEd0RnN0VHZ0JBQ0FzNGpiN2RaTEw3Mmt0TFMwQnUyM3FLaEluMzc2cWFUQStya1BQUENBYWYrRER6NG9wOU9wTVdQRzZLS0xManBoZnhWdnJiamQ3aXEvdkVaSFJ5czZPbG91bDB2RnhjVktURXpVa2lWTDlObG5uMm5Rb0VFYVBIaXdKSm1XOE5tK2ZidW1UNSt1OFBCd0RSNDhXSjkvL25td25TU2RkOTU1OHZsOCt2SEhIL1hhYTYvcFQzLzZVNDF2UGZoOFB2WHIxMC9idDI5WFNVbUppb3VMSlFYV2VqMTA2SkFjRGdkdlRBQUFBQUFBZ0YrZERSczJCTU1UV1ZsWmV1bWxsNnEweWN2TDA4NmRPM1hoaFJjcUpDUkVTVWxKeXM3T1ZtWm1aclY5dnZYV1c5cTdkNis2ZCsrdW0yKysyUlJ5c0ZxdHdTb29wNnA5Ky9iYXQyK2ZWcTllclp0dnZybmFObXZXck5HY09YTWtCWlpaZWVpaGh4UVRFeFBjWHpubzRYUTZnMTlYUEJzS0R3OC82VURKenAwN0pRV2VxNTJzckt3c3paMDdWL241K1JvMmJKZzZkdXdvd3pEVXZIbHpOVy9lWEc2M1cvLzV6MzlVVkZTa29xS2lhcGNoTWd4RGJkdTIxYzZkTzVXV2xxYlMwdEpnbGQvS3ovdW1UNSt1N2R1MzEzbHNobUdvYWRPbWF0cTBxWktUay9YVVUwL0o2WFRxOWRkZlYzeDh2RnExYWxYanNTdFhycFFVdUljQWdGOGZBaVVBQUp4RnlzcktsSmFXSm92Rm9wRWpSMnJCZ2dVcUtDZzQ1WDduekprVDdHZklrQ0duM0YrRkhUdDI2TEhISGpOdG16aHhvaElTRW5UdzRFSGw1ZVhKNy9jckx5OVBrdFNvVWFNcWZlVGs1T2kxMTE2VEpOMXd3dzFhdkhpeEZpOWVyRU9IRGdWL0VRMEpDZEV0dDl5aVo1NTVScnQzNzlhQ0JRczBlUEJncGFlbkt5c3JTOFhGeFRwMDZKQU9Ianlvckt3c3VkMXVTUXErYlZOVVZLVGx5NWRyK2ZMbHNscXRhdFNva1JvMWFpU0h3Nkg0K0hqZGNzc3REVjRLRlFBQUFBQUE0T2RVc2R6TmlheGV2Vm9YWG5paHBNQnlPRjk4OFlVT0h6NnNsU3RYcW0vZnZzRjIrL2J0MDVZdFcrVHorWlFtZG4wdEFBQWdBRWxFUVZTV2xuWmFuNTMwNmROSGl4Y3YxckpseTNURkZWZFVxWGFSbFpXbGQ5NTVSNUlVRXhPakJ4OThzRXFGMjZpb0tNWEV4S2l3c0RDNFBFM0ZzVkxnaGFXVDRYUTZnMzJjZi83NUo5V0hKSVdGaFduYnRtMlNwS1ZMbDZwang0Nm0vUlhQejZUYUs2bjA3TmxUTzNmdWxOdnQxZ2NmZktDeFk4ZWE3azFwYVdtTkZXZnFJalkyVnNPSEQ5ZWJiNzZwOHZKeXZmWFdXM3J5eVNlcmZVRXJQVDFkMjdkdlYxaFlXSlZscWdFQXZ3NEVTZ0FBT0l0WUxCWjE2OVpOZ3djUFZ2UG16YlZnd1lJRzZYZk1tREc2L3ZycnRXL2ZQdjN3d3crYVBYdTJhYjFlbDhzbFNmcjg4OCsxWk1rU1NZRktIK0hoNGJydnZ2dXE5RmZ4dG92ZGJsZEVSSVFrQlFNcjBkSFJhdHEwcVhiczJLR3NyS3pnTDhxdFc3YzJQWlNRcEI5Ly9GSFRwazBMdmpXeWN1Vks3ZDI3VnlFaElZcU1qRlJoWVdHd2JZc1dMWFRWVlZmcFAvLzVqK2JQbjY5dTNickpack5wOXV6WlZkYU1sYVFMTHJoQXQ5MTJtK0xpNHJSKy9YcDk5TkZIY2pxZHdaS2dGWlZWN3JyckxzSWtBQUFBQUFEZ0Z5MHZMeTlZOGZiU1N5L1Y3My8vK3lwdG5uenlTZVhrNUdqVHBrMGFQWHEwUWtORE5XREFBSzFZc1VJRkJRVjYrKzIzdFh2MzdtQ1YxeVZMbHNqbjgwbVNCZzBhZEZySDM2eFpNL1hzMlZOcjE2N1ZxNisrcWttVEpwbWVYYjMzM252eWVEeVNBcFV3ZHV6WVlUcStWNjllQ2cwTlZkZXVYYlZzMlRKdDNMaFIzYnAxVTJscHFkTFQweVZKRjE5ODhVbU5yU0pNSXRVY1NsbTRjS0VPSFRxazVzMmI2NG9ycnFpMlRYeDh2QzY0NEFMdDNMbFRXN2R1MWQvLy9uZDE3OTVkRm90Rlc3ZHUxYVpObXlSSkhUdDJWRWhJU0kzajZkT25qNVl2WDY3TXpFeXRXYk5HQnc4ZVZNK2VQUlVlSHE2c3JDeXRXTEVpK0t6dFpKOTU5ZW5UUjZ0V3JWSmFXcHF5czdPMWVQRmlEUnc0ME5TbW9LQkFzMmJOa2hUNCthaW9sQUlBK0hVaFVBSUF3RmtrSWlKQzk5eHp6Mm5wT3o0K1h2SHg4Wm85ZTNad0RkM2pWZjRGdWVLWTZsUlVBTG5vb290MDExMTN5ZWZ6NmQ1Nzc1VVVlQnVrWXEzY2I3LzlWZ2NQSHBRa0RSczJ6TlRIenAwN05YUG1URk1KMHIxNzkwcVNicm5sRnZYdDIxZkxseTgzSFhQOTlkZHI5ZXJWY2pxZGV2dnR0elZwMGlUMTZORkRSNDhlVmV2V3JkV21UUnRsWjJmcnd3OC8xSUVEQjVTWW1DaEo2dDI3dHo3NDRBTkowblhYWGFld3NERGw1dWFxb0tCQWwxeHl5UW11SEFBQUFBQUF3Tmx0M2JwMXdTV0tlL2JzV1cyYlhyMTY2YlBQUHBQYjdkYW1UWnZVdTNkdlJVUkU2TDc3N3RQMDZkTlZYRnlzYjc3NVJ0OTg4NDNwdU5UVTFKTU9ZOVRIcUZHamxKbVpxYjE3OTJyYXRHbTY5OTU3RlJFUm9YMzc5aWtqSXlQWWJ0MjZkVldxc1hUdTNGbWhvYUVhTkdpUU5tM2FwS0tpSXMyWU1TTzR2Mm5UcHVyWHI5OUpqYXZpaFNlcjFXcGFWcWV5elpzM0t5TWpRNTA3ZDY0eFVDSkpvMGVQMXJQUFBxdWlvaUp0M2JwVlc3ZHVOZTJQaUlqUXlKRWpheDJQWVJnYVAzNjhYbm5sRldWbVpnYi9IQzhoSVVGanhvdzUwZlJxSGV0Zi8vcFgrWHcrelo4L1gzMzY5QWt1dzVPYm02dVhYMzVaaFlXRmF0Kyt2YTYrK3VxVFBnOEE0T3hHb0FRQWdITk1qeDQ5MUtaTkc0V0VoQVRmVXBnMWE1WmNMcGV1di81NnRXelpVbjYvWDE2dnQ4YTNHQ3BDSUtHaG9aSitxbkJpR0liQ3c4T0Q2NnBtWjJkTENnUlBXcmR1SFR4KzVjcVZldnZ0dCtYMyt4VWJHeXVQeHlPbjA2a21UWm9vTnpkWDc3NzdyaXdXUzVYemhvV0ZLVFUxVlJzMmJBaXUyenR1M0RoVG05emNYRWxTVWxLU2FYdElTSWhjTHBjNmR1eW9ObTNhMU8raUFRQUFBQUFBL015ZWZmWlpPWjFPUGZYVVV5ZHN1M2J0V2ttQlFNTHhTNmxVNk4yN3R6Ny8vSFA1L1g2dFhyMWF2WHYzbGlTbHBLUm84dVRKK3VxcnIvVGRkOThwTHk5UGRydGRLU2twdXZMS0s5V3RXN2VHbTFRdElpSWlOR0hDQkwzd3dndEtTMHZUQng5OG9EdnZ2Rk0vL1BCRG5mdUlpNHZUd3c4L3JFOCsrVVE3ZCs2VXhXSlJ4NDRkTldMRUNObnQ5cE1hVjBWVjNvb3F2YldwYmxtWXlwbzBhYUlubm5oQ1gzMzFsYlp0MjZhOHZEd1pocUc0dURoZGVPR0ZHalJvVUxWTFJoOHZPanBhRXlkTzFQcjE2N1Y2OVdybDVPU29xS2hJVVZGUk92Lzg4OVd0V3pkZGV1bWxKeHhQYlpLU2tqUnc0RUI5K2VXWGNybGNtanQzcnNhTUdTTy8zNitaTTJjcU56ZFhLU2twdXVlZWUwN3BQQUNBc3h1QkVnREFHYkZ1elNwOTlzbEhaM29ZcDgyZi92eWtZaHZGbmJqaEdkQ3laVXUxYk5uU3RLM2lsNzRXTFZxb1U2ZE9KK3lqb3VwSVRFeU1wTURhckpJVUhoNHV3ekRVdEdsVHhjYkdxcUNnUUNFaElSbzVjcVRLeXNya2Ryc1ZGUldsTm0zYUtEUTBWREV4TVpvd1lVSncyWnM3Nzd4VEgzendnVEl6TTFWWVdGanRMK3BYWDMyMXJyMzJXbFBaMDhxT0hEa2lTVXBPVGpadHIzaG9VTk54Sit1ZnIveGR1ek16VHR6d0pEbkN3cFNjM0V3RHJobW9scTBKd2dBQUFBQUFjSzRvTEN4VWNYRnhuZHIrNVM5L09XR2JSbzBhYWViTW1kWHVpNDZPMW9nUkl6Uml4SWdUOW5PNnF1dEtnY0RGSTQ4OG90bXpaMnY0OE9HU0FzK0M2bE1CbzJuVHByci8vdnZyM0w1ZnYzNjFWaSs1NXBwcmRNMDExOVRheDZSSmt6UnIxcXpneTFlMWlZMk4xYWhSbytvMHRrbVRKdFc0ejJhenFYZnYzc0ZnME1uME5YNzgrRnFQR1RwMHFJWU9IV3JhWmhpR3hvd1pvMFdMRnVtMjIyNlR3K0dvMC9rQkFMOU01MjZneE9OUjhjZXo1ZG02VmVXSERwN3AwUURBV2NtU21DaDc1NHNVT1d5NGRKSUovcG8wYTM2ZXJycjYyZ2J0ODJ6aWNQeDYxd3oxKy8ybU1wcTdkKzhPZmg4WkdTa3BVSUdrNHUyTnlNaEl4Y1RFNk1DQkE1b3hZNFp1dU9FRzllblRSL2ZmZjcrU2s1T0R4MGlCS2lMMzMzKy9saTlmcm9FREIxWlo4cWFpVFUxOFBwKysvZlpiU1ZMYnRtMVBmYkoxME8zU25xYzE2RkZhV3FvZDI3YnFuLzk0V1gwdXUxd0RybVZOV2dBQUFBQUFmaTM2OU9talBuMzZWTHZ2YjMvNzI4ODhtck5EWEZ4Y2NHbmxYNHJObXpmcnUrKyswOTEzMzMybWgvS3phTkdpaGU2ODg4NHpQUXdBd00vZ25BeVVlRE16VlBUNmF5clB6VG5UUXdHQXMxcjV3WU1xVzdKWTN1M2JGSFhYM2JLMlNHbXd2cHMxUDAvTm1wL1hZUDNoeENwS2FGcXQxaHFYc2lrcksxTlJVWkZwbTgvbms4ZmpVVnhjbkt4V3F6SXpNMVZTVWlKSmNydmQrdC8vL2Q5ZzI4VEVSSDM1NVpmNi9QUFBKUVhlV01qTHk5TkhIMzJrOXUzYnE3Q3dVTysvLzc1NjkrNnRkdTNhVlR1R3lNaElEUm8wcU43ekt5OHYxL3Z2djYrREJ3OHFLaXFxVHBWV0dzSWxsL1k0N2VlNC9vYWI5SitGQzdSMDhVSzVYQzRORzNYcmFUOG5BQUFBQUFBQTZtYnQyclc2NmFhYjFLVkxsek05RkFBQUd0UTVHU2h4YjlsQ21BUUE2c0dYa3kzM2Q1c1Yxb0NCRXB5YUkwZU9hTUdDQlpLa0FRTUdLQ2twNllUSHZQenl5OHJLeXFxMXpXdXZ2VmJqdm1lZWVVWUpDUW1hTjIrZUpLbFZxMVlhUEhpd2xpeFpvdERRVU5udGRxV25wMnZyMXEyU0F1VkNXN1ZxcGJmZWVrdkxsaTBMYms5SlNaSEZZakgxN2ZmN1RYK2ZhSHRsRlZWSnZ2enlTeDA0Y0VDU2RNc3R0MVNwNGxGYkg3OEVxZGNHUWpaTEZ5OVVoMDZkMWFGVDV6TThJZ0FBQUFBQUFFZzZaeXFUQUFET1BlZG1vR1REK2pNOUJBRDR4WEZ2MmFLdzY0ZWV1Q0YrRmtWRlJmcm1tMjhrU2QyNmRhdFRvTVJ1dHlzcUtrbzJtNjFLb0tNbWZyOWZQcDlQWldWbE1neER5NWN2MTQ0ZE95UUYxbzhORHcvWHRHblR0R0hEQnIzenpqdVNBdXUzRGhzMlRGZGRkWlVrYWUvZXZmcjY2NitWbDVjblNkVldEdkY2dlpJQzRaRHF0bGY4ZlR5bjA2bm5uMzgrR0NSeE9CejY3VzkvcSs3ZHUxZHBXOUgzOGVmNEpVbTlkcEEycmwrbmxkOThUYUFFQUFBQUFBQUFBQUNjVnVkZW9NVHRsby9xSkFCUWI3NERCeVMvWDZwaHFSU2MvUjU5OU5GVDdxTm56NTV5dTkzYXRXdVh1blhySmtrS0N3dlRaWmRkcHZUMGRQMzQ0NDhhTTJhTW1qZHZIanptMWx0dlZYSnlzbGFzV0tHSWlBajE3OSsvU3I4ZWowZFNZQW1kNnJaWC9IMjhpSWdJM1hmZmZYcjIyV2ZWdG0xYkRSczJUSTBhTmFxMmJVM24rS1hwMEttenZ0MUlPQllBQUFBQUFBQUFBSnhlaHR2dC9tWFhmejhKUis0Y2U2YUhBUHo4ckZicEYveFdQczRPOGErOWNhYUhnTE9ZMSt1VnhXS3BjL1dUaHVSeXVlUndPSDcyODU0Skc5ZXYwNXpaNyt2aFB6K3BSbzNpenZSd0FBQUFBQUFBQUFEQXI5VFAvNG5QT2N3U0YxOWxtelVoUWZHUFB5bDd5MVoxNmlQbWp0OHJ0TXRGVmJhSFh0UlZNWGY4dnZhRDYxdFZvSmIyOXJidEZISDlrS3JqNk54RjBXUEdTWklzc2JHSytmM2Rzc1RFMXZtVVlaZjNWK1QxUTJXRWhkVnZyTldJR25tTFl1OFpmOHI5R0JFUjlUN21iTHMrTWVQdVVQeWpmNVlhNEVQZWtFNmRaYW5tQTB3ak1sS09TN29IZ2lzTnhIYmVlWEpjMnFQYW4wVkxWTFFNUi9YWHdYRnBEOWxidHptbGMwZmYvanM1K3ZROXBUNHEyRkpTRkhQWFBiSTFheTdENFZERWJ3YlhmaS9zZGhuaDRRMXk3ckRMK2lubXpyc2E5TDRBTmFuUFVqb043VndKazBoU1hGemd2OEVGeDVZUUFnQUFBQUFBQUFBQU9CM092U1Z2Zm1iV3BDUTV1bCtxOFA1WHloSVpxY09QUHliZjRVTS9OVEFNMmR1MmsrejJPdlVYMXF1M1BIdjNWajFQa3laeTlPaWh3dGYvV2VPeFVTTkdLZUthYStXdlE1VUt3MmFUckZibDNuV0gvR1ZsVmZhSHRHMnJxQ0UzeURudjM1S09oV1U4SGxrVEV4WFNycjJNeUVoWlltTVZkbGsvT1JkOUpja3Z5VkI1WVVHdDV3M3RjcEZDMnJSVjhSZi9QdUVZVDhTVzNFeEdXTjAvWURRaUltU0pqcFkxUGtHMkprMWtPNitGUXRxM2w4VVJwb04vL0lOVVhsN252czYyNitQSnlsSlkveXNWZWNPTktwNDdSMUVqYjFIRXRRUGw5M2tsYi9VL0R3V3Z2S3l5clZ1cWJJOFpNMDdlclAzS256YlZQT2ZXYlJRNzRROHEvT2RNbGE1WVhxL3gxY1RSdlljaWI3aFJPV051cjdLdjhiUFBxM1RGTnpyNjNydFY5a1hmL2p1NU5tMlVKMk5YbmM0VGVjT044bVJtQnVickR4UnRDcnZzTWtsK3VWYXRQS1U1U0pJUjZsQlkzOHRVdXV4ckdlSGhpcnp4Um9WY2VLSHlYNW9tVmJPTVIrVDFReFI1L1ZEbGpQdGRZRHgydTR6UTBKcjdOeXd5UXV3cUx5MlZ2NlRFdE0rV25DeDdxOVpWcXRNWW9hSFZoSm44OGgwOGVOTHpCQUFBQUFBQUFBQUFBUERyUWFEa05HbjBoNGNVY21FSEdTRWhrc1VpMTVyVktsbjJ0Y3FMaTB6dC9MNWpJWVh5bWtNZThYOTVTcmFtU2ZKN3ZaTGRycWhod3hVNVpLaXBqUkVTSWlQVW9jU1haa2dXUS9KTEJ4OHdWK2R3clYwanorN01RRCtWeE41OWo5dzdkNnBrMmRjLzlXZXpTVGFiL05WODJDMUpmbzlIZnJjNytIM2pwLzhtdjk4dncycVZFUnFxeHM5TUNWWmdpSHQ0a2d6REluZkdMdVZQZlY2U0ZOS2hvL3h1dC93dVYvQURmRW15dDJ3bHo5NjlzaVUzcTNwU3EwV1dzSEI1OXUyVnY3UzB4dXYxMHlETDVTOHVQbkU3QmFwck5IbHBScUNLZzljcldhMXlwNldwYk9ORytZNGNsaVVpUXVWRlJTZnVxT0xVWjluMUtWbThTT0ZYWHFYSTY0ZXFkTVVLbGE1Y0lYZmFENUxQZHl4ZzlOTTVySEh4aXJuekx2bjkxYXlHRlJJaWEwS0NpajZlWFhWWHgwNHF6ODlYYVFNRU1DcVVPNHNEUVo1cXh1TDN1T1YzVi8vektaODNjQi9yd21aVDVPQWg4dXpPVk5tVzczN2E3dlhKNzZsakh5Zmdkd2RDV2Y3eWNublMwNVQzM0xPSy85TWppaG8yUWtVZnZGZWxmWG14MDNUdncvcjBWY3pZTzFSKzlHajFKekFNR1Zhcm5GL05WL0cvUDVkc05pVysrSkw4WldXeVJFVElzTnZWK0xrWGdzM3pwNzRnYTNLeUdrMm9GSlF5RE1uclZRNUxnZ0VBQUFBQUFBQUFBQUFRZ1pMVHB2amZuOHV5NUQ5eXA2ZXJ5VDlteXJWcG85dzd0a3VTYk0yYVNRb3M0V0dKalpFa1dSTVM1UzkxSFR2YUwrK0JBOEcrOHA2YklwV1h5MTllcmliVFgxYlJuSTlONFE5SkN1OS9oYUp1dkRsUVNjTXdaRlJUOGNTelo3YzhlM1pYSGF6WEo5L0JYSlZ0MmxqM0NSNzNBWC91ZmZkSWtoeDkraXB5MEhVNi9NUmpzaVlrcVBFTDAzVDRpY2RWbm04dXk5L292Z2RrUkVaVzI3VTFJVUdoWGJ2V2VPb2pmM2tpT0E4alBGeUowLzVlYlR2RGJwZjhmaldaOVhxMSsvT2VteUpQZWxwZ09zWEZPdnprNHlwM0ZxdThvRUJOWHBtcGtzVUw1VnEvTHRnKzdQTCtpcjd0dDFYNktaNzdpWnhmTFRCdlBFdXVUK1h4RkgvMnFTemhFZklkekpVa2ViUDJWOTkvVWxMZ0MxK2xNSVhkTGt0a2xPek5td2VPM2I4L3VPeE5lVUcrSkNtc1IwOTVjM01VMXU5eVUzK2VYYnZrUFpBbFNRcS81bHFGWDk2L1NwV2M4b0lDNWIvNGdxcW9yU3BNdVYvK0d2Yjd2YjRxd1NscmZMekNyeG1vb2cvZk45MmZrQXN1bE94MkZYODVyK1p6MVlFbExsNjJ4TVJxOTFrVEVpUko5dlBQbDNGczZabmlMNytRTjJ1L2JNMmFtZjY5U3dwVUxhazBONy9MSmIvVHFZTVQ3cXZiWUh3K0hYM3pYeW92SzFQMHJhUGx5OG1SYzhsaTJSS2JLbnJNV1BrOWJzbnRscis0K0tlZnpaNjlGSE5zT1NZQUFBQUFBQUFBQUFBQUlGQnltbmd5TTJyY0YvL2tVekpzdHNDSDZvRmNpV0x2dUROWXdjTHY5U3IzN2p1RDdZOWZ3aUp5eUEyS1NMM0d0TTBJRHo5MjRrREZoc3JWTVJwU1dML0xaVzNTUlBielc4b0lDVkhVc0JIeSs3d3EvdXhUV2VQajVjdkpVZkcvUDVNMUlVRkdTS2lLUG54ZkZvZERSa0tDZkljUEIvczUvTmUvQktwalZLcUFFbjNyYlFydDFGbUgvL0tFckFrSmludjB6OHFmK3Z4UDRRaUxSWVk5Ukw3SzRZdnljaG1ob1NyOStyOHFYYjNLTk5hWXNYZklzM2VQU3BZdU1XMFA2ZFJKa2RjUERYeW9Ya2xOQVlzZ3YxL3krWlIzcklxSUpNVTlORkgrOHAvQ0NXZmI5WEgwNktuSTY0Y3FmL3BVdWRhdXFYMStWZWI3MDVlaEYzWlFvejgrSFB3KzRYK25CTC9PdmZjdWhiUnVJMHVqUnJMNmZJb2Nja053bnpVdVRrZmZmemNZS1BHa3BhbTRxTWhVUFNTcy94V1MxU3A3bTdhQlpWMHFoVTFzVFpwS2hoR285bU96eWJOM1Q2VXFIZFZVVUtsdThKSkNMKzZtbUR0K0wwdGtwTnpmNzFEWjVtK0QrOEl2N3k5NXZiSkV4eWpzc240L0hXU3p5ZGFzbVhtYnhTSWpKRVNsYTFaWHFYNFQxcnUzb2thTXF2THZ0YktvRVNNRFN3d1pScUF2bTAzT3IrYXI2S05BeFplUURoMGxuMC9XK0hqSllwRzlUUnRad3NKTll3cTU0RUw1aTR2bHIxVFZ5QWgxeU85Mnk3dDN6N0hwKytYYXVFRXlERmxqRzZua3YwdmwzcjVkZm1kZ2JINjN1L293VGoyV2RRSUFBQUFBQUFBQUFBRHc2MGFnNURTeHhNVkxIby84L3NBSHRJWWpUSmJZV1BsZFpZSHFBUi9QVnNsL0ZzdlNLRTZKMDE3U2tmOTdScDZNWFFwUHZWcFJOOTVjYTkrdWRXdFY5dDFtMDdiUWk3b3FySGVmMHphZkNrWm9xQ3lSa2JKR1J3Y3FvVVJHU21WbGdXVmNYcGdtMzVFajVzb1drc0pUcjVFMUlVRTVZMjRQVm9idzVlYWEydGlhTlplalIwOFZ6NTBqMytGRDhoMCtKRTltaHNLdlNsWCtpOCtySmhXVkxyd0hEOHE5ODN2VFBrdGtwTHo3OTFmZEhoZW9yT0YzbGYyME1TUWtFTWFwYnBrWHUxMkd4UklJZHh4YnNpU292Rnp5L2hUNk9OdXVqd3hEdGhZdGd2MUcvT1k2UlEwZldXM1RvbzlueXpuL3kycjNWUVNVRGo4NlNiNmpoWklrUjVlTEZIUDN2Zko3UEFxL2FvRGNQL3lndkdlZU5oMlhPTzJsUUlEaW1PcXE1SVFQdUZxZXpBeEZqUmdwZTdQbUtpOHJDNDdYNG5CSWhxSFl1KzZSN0hZVnZQcUszTnUyMWpyZnl2ZlFscFNzcUpHakZIcHhON2wzZnErakg3d243NTQ5d2YyV3VIZzVMdWt1djh1bHFKdk0vKzZNMEZDRnRHc3YrM25uL2JUUlpwTmh0Y205ZmJ1OHh5K241UGZMWDFLaTNIdnZxblpvVGYvNUx4MTk2MDJWcmxoZTQvQWpyeDhpUzNTMExERXhNa0pEZ3hWRGl1ZjlPekFtaDBQUnQ5MHV1ZDB5SXFOa2pZMlZaLzgrR1ZhYnlyWnZVOUhlUGFiK1FqdDFsaEVSSWZmMjdjZm1GQklZcXNjVHJKUmljbXdaSmdBQUFBQUFBQUFBQUFBZ1VISTZXQ3hLZkhHNmFWUE11RHNrU1VmZmVhdjYwRUk5KzVmVlVuVmJEWXlRVUZtaUl1WDMrbFJUVlFjakpGU1dtSmhxejJWWWJmSWRQaVJKS3ZuUFlrbFMzS1JINVM4cjA5RTMveFZvWnd2OEtPVlBmMUcrbkd4VEY5YjRCQ1U4ODM4MXp0c1NGYTFHRC95UHZMazVjbTNlRk54KzlJUDNGZi9ZNHdxLytocVZMRjVVL2VTT1d6b2wyR2RNakl6SVNKVTdpNnZkTDhrVUJJbjd3eDhWMHJHamFYZnMvUk9DWDN2UzArU3NhUXlWcG5XMlhaK0taVjhxLyswdkxkWGh5VSthMmlWTS9tdVZKV0pNL1J5clhGSHVMQTVXNWloM0JaWm9DbW5WU3FIZExsSCtDODlWUGRCcWs3OVNnTVlTRjZmWU8zNnZnbi9PVkhsQmdXUVlzcWVreUxsNG9ZbysrckRLNGVHcFZ5dDY5TzA2K09DRUt2c2tLZks2d1lxNGRxQmtTSWJOTGxrc3dXVmh3dnIwVWNUQVFmTHUzYXY4RjU1VDJaYnZxaHdmZGZNd3lUQjA2UEhIcWl3NzFHVEdxeXBaL2sxZ2laeTZLSy85MzNWNWNiSHAzMWprVGNOVXV1eS9nWkRSTVhsVC9sZVNGUGZZRTdJM2E2YkRqejhtS2JBY2pYUnNhYVpIL2lSSndmRFprYjg4VWUzNWpOQlFSWTBjSmMrdWRIbC9QQ0FqUEZ5aFhTOE9WTDRwSzVPc1ZzbGlrYTFaWUJramExeWNEQnYvU3dBQUFBQUFBTUN2dzRHcy9WcTdlcVYrUEpDbEg3T3lHcnovUjUvOHE2S2lveHU4WHdBQWdMTUpueDVXWmhpSy8vTVRnYW9Ydm5MVGtoSzFIMlpJaGtXRzNhWWp6L3cvcWJ4Y0IrOGZMNy9IclloQnYxSGtEVGVwOExWWmNuMjdTZko0VGxpQjVFUkNPM2VXdlVVTDA3WnF3eURIaEhTNFVJMGVuRmhybjJGWFhLbXdLNjZzZHQveFZSY3NzYkdCWlRkY0xrVU5IeW5ud2dVcWR6b2xTZkdQL2JucUIrc1dvK2F3UktOR2ludm9ZVm5pNCtUOFlwNFNudnAvS256OW55cGR1VUtldEI5VS9Pa2NSWSsrWFphd3NFQ1ZoanFHY2NJdTd5OUppcnpoUm5uMjdwVW5ZMWV0N1F0Zm54WDRnTDI4WEtIZHVpdDY5RzA2K3RZYkt0dXlKUkFHOFhsbGI5VzZUdWMrcTY3UDhkK1hsMHQrdjN3SGM2dTJxMjI1azFxdXU3MWxLN2wvMktteXJWdGtpWXRYZWQ1UEFRbkRacFBmL1ZOd3gxOVdKa3Qwak9JbVR0S1JaNTZXcmZsNU1zTEM1RW43UVpMa3VLUjdZS21XT2lyYjhwMWNHOVlIbDQrUnphN3kwdExBVkl1TFZmamFQNnNOa2toU1NLZk9DcnVzbjByK3U3UkttT1RrK0dYWWJPWWxjaVI1OXU2VmQvOCsrZktPeUJJVEt5a1FySWtjTWxUMlZxMlUvL3l6cHZaR1pLUkMycmFWdjZSRXRxUmtlYk4vTkovR2FxMCtTRldwT291dCtYbUt2ZXNlV1dJYjZjai9lMHF5MjVYdzlOOWtUV2djcUpCU1huNHNtR1pWL0YrZStta0dOUVMwQUFBQUFBQUFnRitTLy81bmtSWi9OVitTbE5LeWxTNi9jb0JzRGZ3eVZjaXhhc0FBQUFDL1pnUktLak1NMmR1MkMzenQ5MHUxVkd3d3NWZ0Nmd3dqK0tGdWVkRlJTVkpvaDBEVkMxdVRwb29kZDZmeVg1cFdyeUZaRXhNRHcvRjZBNVV3REVNbFgzK3QwbFVyVGUzQyt2UlY1SFdEWldrVVdNN0ZzRmtsbTAyK25CeTUwOU4xNUtrbjVmZDRxdzBOeEQvK3BGeWJ2NVh6aTNubUhZWWhXWXdxVlF2Q3J4d1FEQ0RZVWxJVVBXYWNDbDU1V1pKMGVQS1Q4bVVmVjRFaklVR05uMyt4eW5sREwrbXUySEYzU2phYjhxZE5sZnVISDJSUE9WOHh2NzliNWFXbEt0dTBVY1dmZnlZajFLSEltNGZMMGIySG5Fc1dxMnpMZHlyUHo2L3htaG1PTUVVTXVGcWU5RFNWRnhjci90RS9xL0NOMTFXNmNrV054MVN1RWhIV3M2ZWt3SWZyNGRkY3ErTFA1c3BmVWxMblFNbFpmMzNDd3dNVlVZN2JWaGNoYmRvR3d6SDI1b0hLRnM1RkMrVmN2RWd4djc5YjltYk5kZmd2ajFlYW5GWHl1SVBmK3AxT0habnlqQkllLzRzYS9lRWhlZmZ2bDJmM2JwVVhGY21Xa3FMWUNYOVEvb3ZQcTJ5emVVbW5tbmoyNzY5eENabXlMVnRxREpOSWtudjdOaDM1NitSQXVPWlltT2lFZ2FXYXdoeVNKRU95MnhVMWJIaHdpNlZSbkk2Kzk2NjgrL2ZKbTVNamU3Tm1rcVN3M24wbFNVWHZ2MWVsbC9CallTaUZCRUlnQmErK1l0cmY1Qit6WklTRUJNWnJ0YXJwYTI5SU5wc0tYNXNWdkJiMk5tMGttMVY1ZjN0YXZwd2NTVkxCakpmbEx5MlZvMWN2eGQ3M2dBcG0vRjI1ZDkxUiszd0JBQUFBQUFDQVg1Z3ZQLzlVSzVjdlUvZWV2VFR3dXVzVkhoNXhwb2RVbGNlajRvOW55N04xcThvUEhUelRvd0hPZXBiRVJOazdYNlRJWWNNbHUvMU1Ed2NBemlrRVNpb3JMMWZPbldNREh4alhWcTJoSmphYjZUaGJpeGF5dDJrYnFBaHh0RkRoVjE4alIrOCtraVJMVkpTc2lVMkNsVVdzY1hFcUwyb2lTMVNVcWN1NFNZL0pHaDh2djhjdCtRTVZINkpHakZUazBCdE03UXliVGJKWTFIaEtZTmtSdzJLUmJEYmwzbit2L01YRjhtUm0xanB2ZjNHUnZBZE9YUGJQRWhXdGlJRUQ1ZHI4clVMYlg2Q2piNzJoaEwvK1RiWmo0WUwvejk1OWgwZFJiZzhjLzg3MmtrNkEwSHRSUUpxSW9JQlVFU3YyOXJNWEZEdFlMOWdWKzhXSzNudFI3QTBGQmRRcnZVcnZ2UVlTMHZ2MjNabWQzeDhiTmxtU2tLQWdjajJmNS9FeCs4N01PK2VkQkEwelo4NUpmZnJaNml0d0tFcjBZYndTRjBmS2cyTXh0MjJMbHBkTDhWdHZvbVljQUtENHZYZEl1bU1VNnY3MDZPR3ViNzRpdUdjM0NkZjlING0zM0laNzZyZTRaL3hRZllDS1F0SWRkMktJaTZQd3BSZlJjbk5Jdk9VMkV1OFloYWx4RTF6ZmZuM0U5ZGw2bnhsSkhORTBERTRuOXI1OXNiUnVUZUdFRjJxOU5pZkY5U0ZTSmVUdzlqSkpvMGJYYVgySm8rNkt0dmhSS3JkWjBqUjhTNWRnZitReHJLZDFqU1p5S0daemxWWTZ1dHROMGV1dlVPK3BaN0IwNklqcnkwaExHWFgvZnZ4clZoTi94VlYxVGlqNVEzUTlXcmttNGJycmNRd2JIdnZuM21EQU9meThTRXNkaUNhTTVZOTVBSzJnb01wMGlzVk0yT1VpNzRHSzlqeHBVejZOSnBlcEdSbll1dmRBc1ZweG5qc2MzOUlscUZrSFl5Y3htM0VPSFVaZzQwWXNiZHZpVzcrT3VJdEg0cDVWa2V5VmQvODk2S0VRam9HRGlML2tVbkx2dlJ2RllvbXBMdUpidWdUZjRrVXh5UytodlhzaXkzTEdZVXhLcXY2YUtKR2tHSUxCNnJjTElZUVFRZ2doaEJCQ0NQRVh0bS9QYnBZdVhzakFJY01ZT256RWlRNm5XdXJlUGJnbS80ZHdiczZKRGtXSWswWTRMNC9BM05tb1d6WVRmOGVkR0p1M09ORWhDU0hFMzRZa2xCd3VGS3A5bjVvYzl1QTgvb3FyQ0t4Ymk3VjdEOEtscGZnV0xjRFVxQkVBY1JlUEpPNmlpcVNRcEx2dmlYeWhLT2psRlNBQThoOStLUHFRMjlTc0dTa1BQNHB2NlZKY1gzOUp3azAzRTBwUHg3ZGdQdVoyN2FuMzZPTzRwMytQNTZkWjBibnEyaUttVGd3R2t1NGVqWnFaU1hEckZxd2RPcUxsNTVQMzhFUG9ibmRNdFlQNkw3Mks2L3VwK0ZldXFEaSsvT0cyN25ialg3dUdVTVlCWEY5OWdlNzNWK3lqcXBUOCt3T01oN1h3Q2F4WlRmN0dEZGhPNzRYL3QyWFZ4MmMwa25UN25WaDdubzdyeTgvUmNpS1ZRRW9uL3hzOUZNSjV3WVVvRGdmQlhUdXJYMTVpRWduL2R5UGVlWE94OXowTExUK2ZrcmZmSXVYeGZ4Qi8rWldFMHZlZDNPNXBUTGtBQUNBQVNVUkJWTmVuMG5tcUpHelVzZFZKL3RpSENKZVdBbUR0MFpQayt4K01iZ3R1Mll5YWtZRnp4QVdSaEJLakVRd0c5R3FTRTdUOGZId0xGdUM4OEtLWWNjK1BQMUR2bWVjaTYxaTlxazR4SFF2ZUpVc0lidCtPSGdwRi84d2tqYjZYd09aTitCWXVpT3hrTUtCWUxJVExYTlhPb2RqczZJRkFwYzgyVUJUQ3Jzait3VDI3VVp4T0VtNjRDWVBEZ2Z2N3FWWG1pTHZnUWxBTUJEYXV4OUsyTGQ2NWM3QjI2eGFUdktPWHQvU0ovdGtPaDJOL1JvQ2syKy9FMXZ2TUk2NDU3ZVBQYXR5V2MvTU52eStwVGdnaGhCQkNDQ0dFRUVLSUUyalJnbm1rMXEvL2wwMG1BUWh1M0NqSkpFTDhUbHBPTnNFTjY3RkxRb2tRUXZ4cEpLSGtPTEdmM1EvcmFWMHBmTzRack4xN0FGRDI1UmNRRHVNOGR6aGxuMzJDZDg1c0RNa3BOSmo0Rm9YUFAwdG96MjRjUTRZU2Y4V1ZGUk9Gd3hoU1VuQ2VPeHpuMEhQeExWMFNyUzVoN1hJYXVqZnljRG0wYXlmRjc3NU44dWg3c2ZYb2lmdkhId2hzM25Sc0UwcE1KblJOdy8zOWQ5SEVHSWkwTVRHM2JJVWVDcUtYUDRSVzRweGdNR0JJS1cvQm94akFiRUxOeW9KUUNNK3NHU2hPWi9SQnVDRXhDY1ZzUml2SUorbU9VUmlUa3lsOC90bm9PWXlwOWJGMDZIREV0alVKVjErTHJVOWZ2UFBtNHZubDU1aHRaWjlNUVRHWjhDMWJpckYrL2FvSEc0MGszWGtYZXNDUDY5dXZzZmVOdENRSjd0aU81NWVmQ1pmVTNFTG1aTGsrNVNjNjBzYmExMWdMNzRKNXhGMDhNdEpDcDd3U1N6UUJvaEpEUWdLT0lVTUo3ZDFEL09WWEVOaTBBZlhnUVVMcCt3aHUzaFJwNlhLMEZBVjduNzc0VjY4KzZrUFYvZWt4VlY4QTBEUzBnZ0lDbXpiV2FRNURjaks2dHlJWlRMSFpnRWlDRUVRcWhPZytIL2F6KytIKy9ydVlOa3NBaHFRazRpNjhtTEt2dm94ZXU5RGVQWVQyN29rbWh5aFdLNGE0T0hSVmk4NXZTRXlNSkx1WUxaSDJQVURaVjE5UTl1WG5NUWt1dHU0OVNMeGpWQ1RSU285VVNmTE1uMXVSZ0Vha29vekI0WlJrRWlHRUVFSUlJWVFRUWdoeFV0cTNkdys5eTl0Ti8xVUYvOFFYNllUNFh4VGN1Qkg3aFJlZjZEQ0VFT0p2UXhKS2pnTkRjZ3FKTjk1TVlQMDZRcnQzVld3b2YwZ2IycjBicmJqNkJJWGdybDI0cDA4RElnK1BreDhjZzZWRFIvUmdrTEl2UGlmK2lpdXdkdTBHWVExRFloS09RWU94OSswTFJoT0t4VXpoQzgrUmRPZGRKSTk1R04zdm8rQWZUNkFWNUIrYmhRV0RsTHoxSm5vd0VKTXdnZGxNMHIzM1JhbzdoTU1vTmp1S3dVakNsVmVqQjRPRWZkNUlZb3NXcHZqTk42SVAwdXUvTUFILzJyV1VmVEtGaEJ0dXhOSzZEWGtQM29mbnY3OVFiL3hUTWExVEhBTUg0Unh4UGxwQlBzRWRPNm9Ocit6elR3bnUyWTEveGZKcXQ1ZCsrQitBcWdrbGlrTFNIYU93ZE94STRRdlBWYW4yNFBvcTBwTEYxdnRNbExnNEd2NXJjc1doVnV0SmMzMEFGTE9seWhvT3JVTXgvL0gvSFBnV0w4SzNaQW02MzRjaE9Sa2dzcjdESk41K0oxcCtQb1hQUDB1OXg1NGc2YzY3S0hqNlNRaUhLWHIxNWFNK3I3VjdEK0l2dXdKVHMyYW9PVS9XdkYrUG5vUjI3eUpjVm5iVTU2aU5wWFZyUXZ2M1J6OGZhbWNWTGs4b1VleDJkTDhmeFd6Rzg5OUl3cE5pdFVaYUFta2E0WklTU2orWmdtL3BFaHhuOTYvMkhPWjI3VWthZFJlb0dxQ2poNEtrUHZOY3BCS01xcEgvMFAyUmN4WVZ4UnhuNjNVR2lUZmZpbnY2OXhnY0Rrek5XMUQyMWVjazMvY2d1dCtQWjJha3BZNE8wUW8wUWdnaGhCQkNDQ0dFRUVLY1RJb0tDd2dHQWpSdTB2UkVoMUt6WUJCTnFwTUk4WWRvQnc5R25xa2M4UVZhSVlRUXg0b2tsQndINGVJaS9LdFg0WnIrZmJYYmovVEF2SEtsQkQwUVFNdlB4M3N3RS9mTW1ZU0xpOUFLQzlBREFmUlFpT1RSOXhEWXNBSHZrc1VZbkE0TWlVbUU5dTBsZi93VE9JZWVpN2xWcTJPWFRGSk9Ed2FxRGdhRDVJK3BhSDJTZFBjOUJFcExDR1ZtNGh4NkxvVXZQRnVsU29VeExRMURja3JGQS9oZ01Ob2FKYlI3Ris3cDN4UEt6SXhzVXhSYzMzMkxwVU1Ia2thTkpuLzhFOUdxRDRmekwvL3Q2QmRsTW9ISlJObm5ueExhczd2bS9Rd0dkSzgzcGpKSXZYRlBncUhpbDVhLyt2WHhMVjVJWU1QNmFyZUZ5MnBQSkxDMDcwQzR2QXFIdVZuejZQbWo2NjlVRWNNUUZ4OFo4MVphbTZLUWNNTk5XTnAzb09EcDhhQnBsSDcwSWFuUHYwamNoUmZoL21GNnJURWNta2V4MjdHMGEwZnE4eE13Tld0R2NOdFdpbDU2Z2REZXZlVUJHS29jazNUcjdXakZSUlNNZTZKdTU2a2pRM3dDeHJSRytKWXN3ZFNzR2RhdTNiQjI2aHlwY2xKYWdoSVhSOHBEWXlNdHJjSWF6bUhuNHY3eEJ5d2RPcEp3N2ZVVXZmRXFXbDRldmdYemozaWU0T1pONU4xemQ5M2pTa3drL3JJcnNKL2RqN0l2UHNNN1p6WUoxMTBQUUdEOWVrcmVlNGVrTysvQ2Rub3ZYRjkvUlhEYjFqOTBIWVFRLy9zOGJqY2V0eHUvMzQvZjcwTTdyTjJmRU1lTHlXVENack5qdGR0d3hzWGpkRHBQZEVoQ0NDR0VFRUtJdnhpL0wvS2lvTmxzUHNHUkhJSEZjdXlxaWhzTVVtbFkvQzNwd1lBa2t3Z2h4SjlJRWtxT2s1SVBKdFZ0eDBQLzA2dmgvMzJsay84ZDh6bXdibTMwYXowVVFpc3NJTFJyWit4Qm9SQ2VuMmJXL2Z3bVk5MzJyWTNaVE1LMTEyTnEyb3pDS1IraWU3M1lUdTlGdlNmR1J5cHZGQlJFZDNVTU9BYzlHTUMvTWxKTlJOY2lGUmNPY1UvN1BocGY2dk12NHBuOUt5V1QvMDM5RjE0aS9ySXJLUHY0bzRyNGo1SnllS0pCS0VUSk8yL1Yrb3U4WXJGQ09JeDZNRE02Rm5hNzZ4N0RDYmcraXRFWTNROGc3SElSZHJtT0dLYkJibzk4VWVsNktPVS9JNG0zM2w0eGZ1am54bWdFVGFzeWo2Vjlld2lIb3drb21Fd2szVFVhVy9jZUZMM3hHbHAyTmdCcTFrRmMzMDBsdUxOcVpSWEZiSzcyKzJKcTBRTEZac2R5eXFrRU4yK2ljTXFITWRXQWRIOEFXOWV1aEhidVFGZERrWGphdGtlSmk4UDNjMFdMRjJ2M0hwSFdNZFU5RURVWk1hV2xZZXQxeG1GQktXQXlSU29ObGJlWXNmZnJCNEIveldyQ0hnL3hsMStKVmxpQTY3dXBtQm8zSWZudWU4Q2dVUGpjTTlqTzZFMzhGVmNTeXN6RTNLUXB4a2FOSXRWcktqT2JZaEppRkxNWkZBVmpnNFpWNHdSUUl0Vm53bDRQNGFJaXpPM2FZei96VE96OUJ4QXVLcWJvNVJlcnJWempYNzJLZ3R3Y2ttNGZSY3BqVDZCbVp4Rll1eGJYZDk5Vyt6MFZRdnk5NWVaa28ya2FkcnVkaE1SRWJIYjdYL3NtbmZpZkVncUY4UHU4K0h3K1NvdUw4TGhjTkVoTE85RmhDU0dFRUVJSUljUXhGNjE4WEY1SjJKaGFuNFRyLzQvU1R6NG1YRlRSUmp2KzZtc3hOMmxDMlZkZm9HWmsvT2x4bXBvMEplN1N5L0RPbjBkdzg2YmZQWSsxUjA5czNicmorZTh2cUFjek1jUW5FSFlkK3dyVHg0dTFXM2UwNHVLcUxkVVBiZTl5R3NiVStuam56NjExTGtOOFBLYkdUVkN6c3Y3UU5VZ2Urd2hhWGg1bG4wejUzWE1BSk41NUY2R2RPNnVOUGVHR20xQ3pzL0RPbmZPN0U1dmlMcjBjVTRNR2xINHlCZDFidGRLNUVFS0l2d1pKS0RuZUZBVU1ob29IKzRkdlB2VFFXREZVdXgzQTJLZ1JodmdFVUVNUXJ2eVEzNHdoS1JsenkxYXg1ek1hMEFOQjFJd0ROYzVwU0tsSHl0aEhVTXdtRkp1ZDhHRVZNbXBWNldHM3FYbHpiRDFQeHpGd0VPSGlFb3BlZlRuNlAvK1NTZStTOHZCanBFNTRHZStjT1hqbnp5UHNkdUVZTkJqZjBpWFJ5aHg2TUlnaEpRWDdnSE5pV3M1WTJyWEgxTFFaaXRtTWxwMU55UWVUQ0d6YVdMSGNvM2lRNVJneURHTzlGS3pkdW9PdUU2NzhDOHBoU1F1S3lRVEcyRDhldm1WTDhLOWVHVE9XLy9CRGYrM3JVNTRjb3BocXYwNkc1R1FTcnI0R2M1dDJBQldKSUVTU0ZRRHlIeDBiL1l1TXRVZFBrdTkvRU1Wc2psWlBzWFk1RGNlUVlSZ1NFakMzYW9WdjBjSm9Zb0loUGdGalVqTEZiNzlaNVM4WW5sa3pZajdiZXArSnJkY1pXRTg1RmJXYUVwQnFlanFlWDM0aXNHbFR0WDlaY2MvOGtZUnJyaU5wVkVVMUQxMFBFMWkvSHUvc1g2TmpjU1BPanlSMEJFTlZmZ2JDYmcrbVpzMkp2L3JhbUhIRlpFSXhteW45OUdPMHZGd015U25FWFhneHdXM2JVTE1PQXBCejYwMG9WaXR4RjE5QzZsUFBFTnk5aTVKMzN5WmNXb3JubDUrdzllaEI4djBQZ3FxaTVlUVFQcXdGbHNGcWkwbjAwbFdWc01kTnlzT1BWRmxyZVZRb1ZnditGU3NvKy94VG5FT0hZZTNhRmMrc21iaG56WVRLQ1N1S0lTYXBTczNJb09DcGNkajc5TVU1ZkFTS3d5N0pKRUtJS25idjJFRnEvZnJVYjFoRFlwc1F4NW5aYk1ac1RpUStJWEpqTlM4M2g5MDd0dE8yUThjVEhKa1FRZ2doaEJCQ0hGdko5ejJJSVNHZXdna3ZSaEpJVENZc3AzWWllZlM5RkQ3L0RPZzZpczJPWThBQWRLK3Z4dmJleG9ZTnNaN1dGVlFOUFJ5bThndUwxVkpWZkV1WFJEK2FtalRCMGo3MjcxeGFjUkdCOWVzQWNKNS9BYmF1M2ZETytUV21OYndlREI1VkZSWmorWDF2MzIvTE1EczdVTy9oUnluNWFETCtaVXVyN213d29Kak02SnBhOTNNY2VqWnorRXQ5RUhtZVVqNlBZckdpeERreHhNZEg3bVducG1KcTBBQlRzK1pZV3JmQlBXc0ducDltVlpuQ09lSUNqSWtKNUkvL0I1VGZKMWZpNHFMYnJkMTdZRzdaRXQrcUZkRXhQUkNvTmg1am84YWtQREdPa2c4bVZiLytPakk0SEdpSHYxaDdsQndEQjJIdjA1Zmc1azBZR3pWQ1VReGdOcU5tSE1EY3NsWGtHY2JpUlJqTDd4VkZ0cHZRUFo2WWwyZVB4TmFyRjFwQmdTU1RDQ0hFWDV3a2xCeHZKaE5hWG01NWhZbXFGRXZrUVgzbFg3Z09GemQ4QlBhenprWlgxU29QZXUyOXo4VGUrOHhLRXlwZ05CTGF2ZXVJclhYQ1JZVVExbEJNZGdMcjEwVWUvQjhGeFdTT3hteHUyZ3puOEJGNGZ2a1o5NC9UWTJMVXZWNktYcDVBd2cwM1l1L1RCOC9zWDlGOVBvb24vaE90VWphMWY4MHFySjA2a1hEbDFUSG4wVldWd05vMWVPZlBpK3kzWW5sc0hJNjZsenNQdTEwa1hQOS9hTG01dUw3NStzaS9wSmpOS0piRGtqQkNvYXFWSkdyd2w3aytoMzZ1ekxYL1VROFhGMk51Mng1RFFqeSt4WXRpc3RxRGUvZFE5TXFFU0VXV2NvSE5tOGdmODBETWRRenUyb1ZqOEJDQ1d6YmordW9MZ2p1MlY1cS9pTUxubnE0MURnQXROeGRUNHliNDE2N0JYVU8xSGRlWFg5UjR2SC9GOGlyWG9qcUZMenhYcDNpT1JBLzQ4UzZZajI5WnhWKzIwRFIwVmNYVXBDbXU3NlpHS2dZZCtndE9PRXpSYTY4UWY4V1ZXRTd0aEh2R2oxWG1WS3pXbUNRZy8vTGZqcXFkVSttVUR5TXRtcXBwZmFSWXpKRnFPekdMMFBFdFc0cHYyZEtLdjJBSklVUzVYVHUyMDZ4RlMrTGo0MDkwS0VKRU5XaVlodDF1WjgvT0hiUnAzK0ZFaHlPRUVFSUlJWVFReDB6SnY5OG5kZnpUcER3MGxvTHhUNkRsWk9QNjZvdG9LL0hnanUwNHp4dUJZclpROU9hTDBSY0FEMmRxM0lUNFN5K1BQSnRRMVJxZlVVQ2tNa2JZNVlwSktERzNhVXZDZGRmalhiZ0FGQVhIb01HNGYveUJ3UHAxbUpvM3g5NzNMSFMvbitUN0l1M2VGYnVkc050Ti9pTmpqaXBCSU5vT1Bod210R2MzZ2UzYlNMcjFkZ3J6ODZ0VVp6ZTNhUnRwUTMrVVhOOThYZVdsUml3VzB2NzlZVFVCNllUZGJzS3VNc0psWlpIcnNtcEYxUmJyZ09Kd1lHblRocEpKNzBhVFNRQWF2UHBHNU41OE9CeTUzNm9vTkp6NGRtU2p5WVJyNmpkNFpzNm9NaC9sMWJhMXZMeWpYbU9NY0RpbUtuZURpVytoT0owUXFqNFJwK3pMei9FdFdSejliRzdiam9ScnJ3ZE5JL0cyT3lwVjJsZklIL01naWJmZkFlRXc5cjVuWWU4L0lQTE1vL3psYXUvOHVaUk4rWWk0a1pmaVBPLzhLdWNLN3RoTzhldXZZbTdiRGxQakpwZ2FOS1RodnlaSHQrdGVEM2xqSHBTWEhvVVE0aTlFQ1FhRHg2aGgzOG1qOExhYlQzUUkvM01VaDZQV1h4SVZteDNkZjVTVlVJNGxSVUd4V0NMWnYzLzJxVStHNjBNa2ExMHJLSkJmMWtTTjZ2M25veE1kZ2hCL2UvdjI3T2Jmazk3aDlydnVvVldidHNmMVhMazUyVmd0VnFsTUl2Nnk4bkp6Q0FWRDB2NUdDQ0dFRUVJSVFWWm1KdTlNZkkzcmI3cVZVenQzT2RIaDFLZ3V6eWVzWGJ1QnJoUFl1Q0V5b0NpWVdyUkFUVS9Ia0pSRS9WZGZ4ek56SnU0ZnBoMlRtSkx1dmdkVG84WVVqSDhpT21icjA1ZkU2MjhnZC9Rb1RFMmFrUHJpeXhTTWV3STFONGZVSjU4aDdIRlROT0VGQUV5TkdwTTY0ZVZJWlkzZmxzVk9Ya1BMOU9oYXl5dGhGNzMwQXNGdDIxQWNEcHpEejhNemEyWTBHZVlRSlM0T1MrczJrWmR2RDJ1emtuVG5LSUo3OXVDZE03dGlzUHdGWEMwL0R5MDNOL2JFSmhOcGs2Zmdtdm9OZ2JWcjBBTUJ3ajVmNUQ1K0hhdWZPQVlPSXVHbVd5SXZWcXFSTlpaOS9pbkpEenlJYStxMytGY3NKLzdLcXpDM2JFM1JLeE1BcVAvU3Ezam16bzZwcEgySXBlTXBwRHorRHdvZWV3UTFPeXQyZlhlTlJySFpZOGI4SzVmSEpBRWRVbS9jazRUMjdhWHM4ODlBVVRDM2EwL3lmZmZqWDdFYzMrS0t4QkZUMDZZazNuNG5SYSsrSEswRWJ1bmNoZVRSOXhMWXNwbVNkOThtN3BLUm1OdTBwZmkxVjhCc0pubjB2VmphZDZEZ3lYOFE5bnBwK040SEZkLzM4cVFTTkEzbmlQT3huOW1Ib24rK1FmSjlEeEJZdHdiRkdZZXBTUk9LWDN1RjVBY2V3dHF0TzRYUFBZTldWQlNKKzlISENXelpUTm1uSDlkNjdlVSt0UkJDL0hta1FvazRKdXFTY1h5aWt5WFE5Uk9TVEFJbnlmV0JxcjlVQ3lHRStOdnllTnhvcWtiOVpwSk1JdjY2R2pSTUkzM2ZYcndlTnc1blhPMEhDQ0dFRUVJSUljUmZsZGxNZzljbjFycWJZbzVVSUhZTUhZWmo4SkRvZU42RDkxV2J1R0h2UDREZzl1MW9lVFhmKzFWTUp2U0FQM2F3VXNLR3VWMTd0THc4MUp4c2t1OTdJSklVTVBFTmpQWHJnNjdqUFA4Q3RQS0tJc2JVVk1KdWQ3UjFlOEsxMStNWU1qUVMyMkZKSUVDMDhrZkt3NDlWYkRjWWlMdDRKT3JCVEFxZWVDeTZxKzUyVnlUWkhFWVBCQWtYRnhIY3ZxM0dkY1llRUVrYTBRb0xVUThlck5zeGxabE1PQys4R08rdnYrQmRzQUI3Ly80NEJnNUd6YzFCc1ZxSkgza1p6cUhETU5aTFJiSFpvcFZWalBYcW9SaGpIODAxZU9lOVNBc2NRNlI2ZFBMWVJ5QWMrVjdxUGg4RlQ0N0QwcWtUNm9FRHFBY3pBYkNkMlpkUStyN29ITlp1M1VoK2NHd2tBY2RveE55NkRZN0JRMUVQSHFSZy9CT0VDNHRBSithWVErMXFLbGRFVVF3Ry9LdFhSYXBnNnpxaHZYdXhuOVVQQUVOY1BLSDk2WGgrK1RuYTFpYTBieC9HNU9TS2ExcitNNmlIUXBGVzdzVkZvS21FdlY0TVJpTm9ZU3lkdTJEdDNvT3dxd3hydCs2NHYvc1dhN2Z1R092WGo3UndGMElJOFpjaUNTVkNDQ0dFRUtJS2o4dUYzV0d2ZlVjaFRqQ0gzWUhiSlFrbFFnZ2hoQkJDaUpOY0tJUWhJUUh2dkxrRTFxMnQ4MkhXN2oxd0RCcGNiVEtKNG5TU2NOVTFLRllyN2hrLzRKNDVvL3BxSVNiVEVkdTlXenQzSWJCeEF3YW5FOEk2L2pXckk2MVExRWpTUUlST3lxT1BZMHl0VCtsSGsvRXRXZ2lBYi9FaWd0dTJScXFONkZVVFNoU1RtYVI3NzhjN2Z4NkJUWWNxc2hqS2sxeU8vd3VpeG9SRWpBMXFmNWttN0hHamV6elJ6M0VYWG9ReElRSFhEOVBSM1c0c2Jkc1QzTG9GVkpXU0Q5NUhLVStVc2Zmcmp5bXRFZTRmcGtlUFZYTnpZdVoyZmZFNXVxWmhhZGNleDlCaHVLWitBNnFLN1l6ZW1KczNMejlJdzdkaU9iNkZDd0F3dCs4UVU3MGx1SE1uaGM4OGhXSzNrZkxJNC9oWExNZjkzNStqMzIrdHNDQ1NBRlNKS2EwUnV0ZUxsbCtSVUJMWXVJRlFaaWFHdUhoMFRTV1VuazdoczAraHhNVmg2OWtUNTNubjQ1bjlLMHBjNU8vZ1JhKy9Ba1RhSm1FeUV5NHJqWnl6aGlvdmlzbEk0azIzRU5pd0h1LzhlU1RmZlErQnRXdEl1T0VtM0xObUVpNHFyUFY3SVlRUTRzLzF0MHdvTWFZMVFzdkpQdEZoQ0NIRVNjWFVxdldKRGtFSThTZnkrLzBrSkNhZDZEQ0VxSlhOWWNlVjZ6clJZUWdoaEJCQ0NDSEVIMk0yZzZLZ1poMGtzR2xqblE4ek5td1liZTF5ZUxLSTd2R1EvOFNqSk54NE0zR1hYbzZ0MXhtVXZEOEpOVE1qWmovRlpLNlVHSEw0Q1l4WU8zZWg5T09QQ0plVVVQelAxNDdZeHFiQlcrL0dKRHFFMHZmRlZNV29qdTUybzZzaEF1dlgxMkhGa0hqcjdlakJZSjFhbzlSRU1Wc0FpTC9tV3VLdnViYlcvVXZlbW9oL3plcm81N0RMalcvVlNuUzNHNHhHZ3R1M0VkeXpHM1BiZG9UZHJtZ0xITjN2UncrRm9tMWRVQlFNempoSU02RGxSQkpMZk11V0FtQ0lpNE53T05vMnlOeTJMY2JVMU1nODFWeHZ2VkxGRjkzckpiUjNEL2F6em83RTUzYWhwcWRIdDZ1NXVWaTdkNDg1M3RxbEM4RmRPNnNrZjlSLzZSVVVxN1hHYTlIdzNmZHIzRmJ3eEdQUktpclYwVldOb2xjbVJLcVhGQlVSMkxZMTBxSm5menJ1SDZmWGVKd1FRb2dUNTIrWlVHSTV2UmUrbVQrZTZEQ0VFT0trWXVuYTlVU0hJSVQ0RS9uOWZteDJxVkFpL3Zyc2RnZUJ2MERyUUNHRUVFSUlJWVQ0UTFTVm9na3ZvT2JtWUV4cmhMbGxLOURVYWhNSkRnbHUzb3h2K1c4RWQrNm92cDBNRUM0dHBlU3RpZGpQN2tmQ2pUZVJOUG9lQ2g1L05IWW5rNm5tbHV5NmpsWlFnSzFidDJpaVE3MG5uOGJjckhtMVNTaUt4Y0xodFNsTWpadGdTRTZPVFVJeEdsQ01Ka0laR1lReURtQnUycXpHZFI3TzFMZ0pZYStueXJnaEtSbHp1L2FWZ2xGUUxCYUNPN1pIV3NwVWp0TnVBNkJzeWtlWTI3YkYwcUVqUlMrOVVHWE9oSnR1d2RLcU5mNE5zY2t1M2ptL3dud2pTZmZjaDVxZGpldmJyMEZSYVBqT0pQUmdNQ2JaQXlENW9iR1ZZakxqWDdtU3NrK214TVlmSDAvWTdhNzRiSGVnZTcyMVg1Qks3SDNQQXNDWVdwL0UyKzZJdEs1UlZkU0RtVGpQSFI1TkJqTEV4Mk51MjQ2eUx6NnZNa2YrbzJNakZXc091MmEyWG1lUWNNMTE1RDEwZjlVVEc0MG9GZ3RoVjhVTEgrYldiV2o0cjhrb0Zndm1WcTFCVVFoczJoUnRzV05NUzhPWW5BSW1FMmdheHVSa3RQejhvMXF2RUVLSTQrOXZtVkRpdU9CQ2dodlhveDA0Y0tKREVVS0lrNEt4YVRQc3cwZWM2RENFRUg4aVRWVXhtODBuT2d3aGFtVTJtMUZyZXBOT0NDR0VFRUlJSVU0V3VrNXcrellBN09jTUpPR0txOUExdFVxaWlNRVpCNVpJZFkzOGg4ZWc1ZVdpVmtwQ3FJbHZ5V0pDR1FkUWpGVWZDeWxtVTVYa2dhaHdtTktQUDZMZXVDY3gvL0lMb1gxN0tYcmxKZEMwYXBOZEdydytFZVd3TWZ0WlorTWNmaDU2V0VNeG1hUHpZalJTOHEvM0NlN2VoYVAvT2JXdUlVb1BRN2hxU3hWYno5T3hkdTFXYVdHUjZpdDVEejFBdUxnb1psOWpVaklBYWxZbW9Zd0QyTS91aHlFNWhkQ3VuZEY5RENuMXNKN2FDYzlQczJLcXJrUnBHc2FrSkxUQ2d2SzRkSEpIajRva3oxUzVDcFhDOTNuUi9mNHE0OGJrRk1MRnhSWGhPeHlFUFZVVFoycGlURXZEMHFrejRkSlNqUFViWU8zZWxIQlpLYTV2dmlhNFp6Y1lqVmphdGlXNFl3ZU9nWU5BMC9DditLM0tQT0hpWXVJdXZSenJxYWZHakJ2aTRsSHNkbEllZnJUS01hSDBkTW8rK3lSbVRNM01vR1RTZXlUZE9Rci94ZzBZSEU2TTlWSXhObXFFYzlCZ0hBTUhFOWk4aWRLUFB5THg1bHVvLzhyckJMZHVJYmg5Tzc1bFM5QUtwZjJORUVMOEZmd3RFMG93bVVoNmZCenVxZDhTMnJTQmNGNWU3Y2NJSWNUZmtLRitBOHluZFNYdThpc2ltZUpDQ0NHRUVFSUlJWVFRUW9qanlyZGdQcjRGODJQR0xKMDY0Ung2THRiT1hmQ3ZXSTUvMWNxS1JJWTZVdmZ2ajM1dGJ0Y2VQUmhBM2I4ZnhXaUtWS1NvUVdqWFR0U0RCN0gzN1V0bzMxNlM3cndMVTFxamFxdWlHT0xqb2J5ZHpDR3ViNytPVlBBQWtzYytBcUVReFcvK3MySnRIVG9RZCtIRm1GdTJxclU5enBGNDU4Nm03UFBQNnJUdm9WWXlXbUVoV2tFQm9YMTdpYjlrSkVXdnZoemR4M251Y05BMFBMTi9yWEVlWGRQUWc3SFhMdlhaRnpBNEhOVW0zQ2dXQzY1dnZvb2txUndlVTZOR3FIbTUwYzhHdXgzMUtDcDJ4RjkrSmFIZHV3QUk3ZHRMWU9zV25NT0c0NTQ1QXkwN0d5MC9IMXZ2UGdUMzdjTXhaQmkrWlVzSmw1WldPNWN4TlJYRmJNRTFiV3AwekRGa0dJYWtKTnlIZFFCd0RCeUNzWDZES25Qb3dTRHF3VXowWUpCd1NRbG9HcWFHRFVsNStERVVvNUhTRC84VGJmZFRNUDRmT0FhY2cyUHdVSnpuWDRCbi90dzZyMXNJSWNUeDlmZDlPbWcyRTNmTnRWQ0gzbmhDQ0NHRUVFSUlJWVFRUWdnaGhCQW5oS0tRTXVZUkFoczNrRGZtZ1JxVEFHcGxOR0xyMFJQbjhCR1kyN2FsN0pNcGtTUVRzd2xkclRtaEJFQXJMSWdtRGJpbmZROUdBNmpWdCtNNTJrU1g0SzVkNkQ0ZnRqUDcvS0dFa3FOaGJ0VUtRcUZvRlF6Mzk5K1JQT1pockQxNkVsaTdCbFBMbGppSERzTTljd2JoMHBLam1sdjMrU2o3WVJyZU9iT3hkRHdGWTBvS3ZwVXJRRldwLzlLclZSSlFBRkFVekMxYTRKazVzMkxJYnE5enl4dmI2YjJ3OVRxRGtrbnY0aHd5TkxLbUg2Y1QyTGdoT29kdjZXS2NJODRId09CdzRKcjJmYzBUYWhxYXE0ekEra2lySDBOeUNwYjJIVkFNQmtMN0Q4UlVmTEgxT0IzRmFxMVRuTHFxVWZ6cXk5ajc5eWZocGx0SXVPbVdtTzJoWFRzcG5QQTgrbEZVWmhGQ0NIRjgvWDBUU29RUVFnZ2h4UCtFOU5tL1VwcWVqak10amJZWFhoUWRMMDFQWitWcnJ3SXdZTUpMWkM1ZVJPYXlwVGdiTnFUbnZkWDArNjFCOXNvVmJQcm9ROUo2bms3YTZhZlRvRnYzT2gwWExDc2pVRlpHZk5PbWJQMzhNOXpaV1pFNWV2YkVWMVJFWXN0VzZKckdxbisrVG90QlE2aC8ybWtZYXFrR2xiMXlCYm9XSnJGVks1eHBhWFZlUTNXS2QrMGt1WEp2NmNPNE1qTlovOEVrNGhvM29VbWZQblZlZDJXWlN4Wmp0Rmh4cHFXUjBMejVId2xYQ0NHRUVFSUlJZjZubWR1MXA5NC94a01vaEs1WGJlZUMwWWkxeTJuVWYvV05tR0ZGVWNCc3B1QWZqNk1lekt4MmJtT0RCamo2bjRPOWYzOE1DWWtFTm0raWVPSWJCTmF2aTh4aHFybmxqZVdVVTdEM0c0QzFjeGQ4aXhjQmtlb1hoemdHRHNiY3NpV2xIMDJPaWZXb2hNTUVOcXpEM3JzM3JxKy9oT3JXZjR4WlRqbVYwUDc5MFhNRk5tN0F0M0FCaVRmZlNsRk9Ec21qUnFNVkYrR1pOZVBvSjYvVTdjWitkaitzblRwRkszRWN2djBRYzV1MktEWTd3YjI3SzNaek9BaDc2NVpZWWUzZWc5Q3VuZmlYL3haTktOSGRib0tiTjBYMzhjNlpqWFA0ZVRnR0Q4RTE5UnZDUlRXM2xGRXF0MEUyR2ttK2V6UjZNSWdTSDAveS9ROVE5TXBMR09MaVNINXdES1pHamZIOE5MUEd1UTZuWm1laCt3Tm9CZm1VdlB0T2ROeDUzZ2lNS2ZVa21VUUlJZjVpSktGRUNDR0VFRUtjMURJV0xTUjk5bXpTZXA1TzJ3c3VKT2h5WWJMWlVBd0djbGF2QXNCa3QrUE96bWIvbkRrMDZOb1ZpSlNsMVFJQlRBN0hFZWYzNXVXVHUyNGR1ZXZXa2RTbVRaMWlLanR3Z0lXUFBZTHE4M1BlNU1sa0xGcEUzb2IxbUd4MnlnNWtzRzdTdXpUdDE0K2U5OXpIanFsVDJURjFLdDN2SGszbkcyNDg0cnlMeDQ4alVGckttWTg5UWJ0TExzRlhXSWhhaDdlVnJJa0pXQklTbzUvZFdWbk0vTC9yY1Rac1NNZXJydWJVYTYrcmNvd2VEcE0rZTNiaytJVEVXaE5Ld3FxS0ZneGdkamlqWSt2ZWU1ZVN2WHRwMHJjdmc5NllXR3VjUWdnaGhCQkNDUEYzcGVYa1VQTCtlelVtbENUZE9ZckF1bldSU2hlVlJCSktMR2lWS2tZQUdKS1RzZlhvaWIxUDMwaDdHNzhQNy96NWVPZk5RY3ZMaTUzRFpFSVBxZFhHcGVibVl1OTdGcUU5ZTNEUC9CSG44Qkg0bGk3QjJxTUhhc1lCd240ZjlyUE9wdXpMdjBWbVlRQUFJQUJKUkVGVUw5RDlQcEx1R28yYWxZWDdoMm0xcmxseE9yRjJQQVgvaHZWNFpzL0dkbVpmN0FQT2liVDdVUlJzdmZ2Z1gvSGJNVTh3TWFiV3g5eXFOZTdwc1JVNnlqNzdsTlFPSFVsOTlua3dHQ2g4L2huMFFLQk9jMXE3ZGNNeGNEREYvM3dkeFdhUGpwdWFOSTFwVzZPcklSUmoxVWR6OXI1blFTaEVjTmV1NkpqQkZsdWhSREdab3BWQUZDVTJLNlhza3luUk5qNDFVYXhXOUVBd0VsOHdlTVI5ZlN1V294aU5ZRFNTZE5kb0RQVlNjVS83anZqTHJrQXJMQ1QxNmVjbytmY0grSmN0SSt6MTRGMjRJSFlDZ3dGVDAyYlVlK1k1VEdtTmNLYlVRekVhQ1dVY0tMOE9Lbm9vRkpNRUZYYTdNU1FsSFRFdUlZUVFmejVKS0JGQ0NDR0VFQ2MxVS9tTkdwUGRUcUMwbEcrR0Q2dXl6eGY5ejQ3ZWtNdmJzSUhQK3A2SkhnN1RySDkvem5ubE5iUkFBSDl4TWJia1pJeUhsV2t0TFMrM2EwbElvRm4vQVZVRDBIVlVudzlmVVJIeFRac0NZTFJhVVgxKzNObFpMUHJIRXhqSzMreFJqQVoyVHZzT2dJYmR1bE5TNmEydVZ1Y09yMzJ0NVdzME95TkpHeXRmZTVVRDgrZlZldHpoeVNwN1prWGVIUEtYbE5EMHJMT3JQYWJ5ZFVocVczc2lUZDc2ZFN4NDlCSGFuSDhCYlMrNmlPUzI3VERaSTk4YloxcWpXbzhYUWdnaGhCQkNpTCt6c0tzTS8vTGZhdDVCMVZDekRoSll1NlpPOHptSG40ZHorQWgwdHh2M3RPL3cvUHJmbXR1bm1Nem9OVlFvQ1JjVmtmZlFBNFNMQ3JHY2NncngxMXhMS0RPRHVBc3V4RHRuTnQ0Rjg5R3Z2d0ZUOCthRWR1NUF6VHFJODd6ejhjeWRqZTUyeDh4bFNFN0c0SFJpVEU0bTlma0ptSm8ySmV4eUVSajdJS0hkdXdpc1gwZkNsVmNUM0xLWnNOdE4wbDEzNHp2MVZFby8vRStkMWx4WGpuTUdBa1FycmtUalMwa203UGRoTkp2UjNXNk05UnNRMnJ1M3VpbWlGSXNWYStmT3hKMS9BZTZaTTBCUktIbm5UZFM4UEF3cDlUQzNhb1g3eHg5d25qZUN3TGF0Rkl4N29zb2Noc1FrN1AzNkVkaThLU2JSSTFLaHBPSjdsbkREVFNUY2NGUEY5dktYYUFEMFFBRDE0TUVhNHpRMmFFakttSWZSaWdyeExWMU0vRFhYZ2RGVVkyV1J3THExR09JVFNIbjRNVXhObTFMNHdyT1ltN2NBWGFma3ZYZEl1bU1VOWY0eEh1K0NlZmhXUmRyNXhGNFhDK0dpSXR6bDkwQUE3SDM2WWtpVWhCRWhoRGpaU0VLSkVFSUlJWVE0YnZMejgvbm1tMi9ZdW5VckhvK0haczJhTVh6NGNNNDY2NnhqZGc2bHZKU3V3V3lLZmpiWmJCZ3RGdnpGeFFEWTZ0VkQ5WGdKZVQwWXpHYXNpWWxvd1ZEMDJKSzllL2pwNWtvM1pReUc2TmQ2T0F4RVd0aDgzcTlxM0llMkt3WUQxeTliRG9EUmJPTE14eDluem4zM2tyZGhBN2FVRkFCMlRaOU9vTHpYZGFQZXZkazVMZkxHVm1xblRqZ2JOcXp6V28wV2MvbS9MWkgxcGFSZ1Q2bFhaWC9Yd1V4VW53OWJwVGQ4VkorUG5kOUhidWkwSERJVVhkY3BUVTlIMXpSVXZ4OTdTZ3JPUm8wd1ZMb0d0cVRrV21NNytOdHZoRHdlZGs3N25qYmxQWmtQeFd1Smo2djFlQ0dFRUVJSUlZUVFOVkFVcUtWRjZ1SGMwNllSTGk3Qk8zL3VFYXRzR0JJVE1jVEhvL3NPU3phcFZBSGpVR3NVNTdubkVkeTJMZEpHUlF1amF4cDZJRUR1dlhkamJ0R1N1SkdYNFYwNEg4YzVBNG03NENKY1gzMkJJVEdScEx0R1kycmFGRU44QXJySGczLzlPb0tiTnhIY3VRT3RvQ0I2bnRLUHAxRC91UmRJSHZNd3ZrVUxBVkJ6Y2dBd3RXaUJwVTFiZEUzRGtKQ0lZck5oSDNCT1JiZ09PNlltVFdQR1VKUklWUStUR2UrOHVlakJBSWJrWkJ4RGh4Rll1d2F0TUxJdWM3djJPQVlOeHQ3N1ROVE1ESXBlZWhIbjhQTkl1dnNldE11dndMdHdBZjdWcTlGeXNtTXZrYzJPdVZrek1Ka28rMlFLM25sekFRanUySUc1VldzU2I3a05MVDhQNzRMNUpGeDVGZkZYWFlOLzFVcGNYMzBSUFRkQXd0WFhvRmlzZUJkVXZEQmlTRXBDc1ZvSmw5OURVQXdHZkFzWEVOaStEWUQ0U3krSGFpcWRBQ2htQ3hpTTBXdmdPR2NnOFZkZmc1YWJSL0hycnhKMnVRQ0YrS3V1eHRhckYrNXAzeFBZdERHbUVveXRUMThTcnIwZTFCQkZMenlIbHAyTnVVWEx5RVpObzJUU3U5aTNiaUhoNm10eG5ET0k0UFp0QkRadElyaGxNNkgwZmFpWm1Yam16U1d3Zm4xMHp1Q3VYU2psOXpFQXpDMWEwdkJmRmEyU0ZKT0p3Tll0MWE1SkNDSEVpU01KSlVJSUlZUVE0cmdvS0NoZzNMaHhxS3JLOE9IRFNVcEtZdm55NWJ6Nzdydms1dVp5NmFXWC91NjVkVTFqNTdScFdCTVRjV2RGM3NEeDV1Vng4TGZmT1B2cFoyZzVkQmp1N0N5bWpid0VnTXRuekdMenh4K3pidEs3Tk9qYWphSHZ2SHZrK2N1VFJPbzZmcmlOSDA1bXg5U3AwV044NVRmSURpV1RBTXk4L2pwTU5oc0F2cUlpRmp3eU5ycE5Dd1NKYjlhVU04WStRczZhMVFSS1N6RlpyV2grUHdDRk8zYWdoM1h5eTNzaHQ3dm9ZcnFOdXF0S0hMUHZHVTNPNmxVWXpCVTNiRFovUENXYWFMTm4xc3hvdFpMS0hQVWJZS2gwczNMaFk0OUdFM2FTMjdhai80c1RZcStMcHJIdmw1OEJhTktuRDJFMVJNSG1UYWkrU0x5K3dpSUtLdlZ0RG10aHRJQWZXM0l5eWUzYUgrRktDaUdFRUVJSUljVGZsN2xkZStKSFhvWWhMZzdGWmlQc2N0ZCtVRG5kNzhQenkwL1Zick4yT1ExcjEyNWdNR0R0M0FVVWhlQ2VQVEg3SEhwQjRCQkw1eTVZdS9lZzhJWG5JdlByWVN3ZE9oTFl1Q0dTdERCd0VQYXorK0dkTzV1eUx6Nkg4cGNVd3FXbFlEQVEzTDRkMytKRmtTb2NtbFp0WE9HaVFvb212a0hLZzJPSXYrb2FDSWZ4bDFmaHNMUnBTOXdsSTlGVkRYUWR4ZTRnN3FKTEt0WWJVakUyVElzWmk2ekRnR0t4NGx1NkJEMFl3SHBxSnhTakVkZjA3MG00NFNhc1hidGhURTFGelRwSTZlUi80MXUyRkhTZDRMYXRXTHQxSis3Q2k0bS80aXJpcjdpSzRPWk5GTDMrS3BUZkc5RDlQdnhyVmhQWXRoWGZndmtvY1hIRVgzWUZsbzRkTVRWdVFtam5Eb3JlZUkxd2NSRWw3NytIWmZGQ0VtKzlnL292dlVyeFd4TUpiTnFJWS9BUWJIM1BRazFQSjdCK1BZckRRZElkb3pBMWJZWWVDQkRhRjZtYWl0RkljTTl1L011V0F1QWNNalFtNlNkbXpWWXJpc21FdVcwN2ttNi9FMk5hR3Y1Vkt5bjl6Ny9SL1Q0QVhGOS9pWnFaUWNJTk41STg1bUhjMDZmaG52WWRwaVpOU0JwOUg2WW1UUWh1MlVMSnBIY0p1OG9xZmlZcXZYemlXN2lBd05vMXhJMjhERWYvQVZnNmRLUncyMVlBQXV2WFZZbEw5M2pRUFo3SVhHWVRXbTRPcFI5OUdOM3VHRFFZUTF4OHRXc1NRZ2h4NGtoQ2lSQkNDQ0dFT0M2Ky92cHJYQzRYVHovOU5PM2JSNUlHQmc4ZXpQang0NWsrZlRwRGh3NGxQdjczM1NnSXF5b3JYM3NsWnF4Z3l4WUt0anhGWEpNbUxIOXBBbHFsY3IxZkRSNUlxUHltUmM3cVZYdzFlQ0MybEJRdStUWlNxU09oV1hPR3Z2MHVKb2NkZzhrYzdVVzg0VC8vSW1QUklzeE9KMFBlZXB1TmsvL0R3V1hMU0c3Zm5yUEdQUWxFRWtiQ2FnaTFtamUrRktNUnZZWWJaUUJxZVlLSUp6c2JUM2JzbTA0Tmc5MEIyUDcxVjJRc2lpM0R1K25EeVRHZmQzdzNsWDJ6ZjYweS82RkVGbDJMbEo0dDNyV1RMWjkvQmtTcW1xZytINnJQaDhsdXgreDBvdnI5aE54dXZQbXgvYlRkMlZuUnIrT2JOYTl5bnIwLy80U3YvTzJxakVXTHFzUzdaK1lNOXN5Y1VlVzRkcGVNNU16SEhxOHlMb1FRUWdnaGhCQUNRbnQyZ3g1R3pjM0J0M3daM2lXTGFqK29Mdk1lMkUveVEyUFIvWDdVbkd5OFg4NGx0R3RuekQ2Vkswa0FCSGZ1b1BqTmZ4TGF1U1B5ZWRzMkhJTUdZenVqTndCaGx3djNEOU1JbDVYaFg3VXk1dGlpRjUrdmUyeTdkcEwvK0tQWSsvUkJ6YzFGeThzRndEdHZiclFDeUIvaFc3cUV3TmF0aEl1TFVMT3lRTlB3clZvWlhWZGxnZlhyQ0t4Zmg3RlJJK3k5emlDd2RXczBtZVNRa2trVkw2em9iamRhUVFIaDRoS0t2L21hd0xxMU1mc0d0MnloWU56ak9BWU9qaVRXQUlFTjY5RUs4aW45L05QSUhGNHZCcWNUTlRzTHo1UVBvd2tnaHlmNEZENzdkSTFyVkt4V01Ka0k3ZDJEbXAyRis4ZnArSll1cWY1YWJONkVZOEE1dUgvOEFRRDE0RUg4YTFlakwxcUFwL3pGa2VpOEZndEtlVXZmUThJdUYyV2ZUTUU5N1hzc0hUb1EyaHVibUZSampHWUxZYitmWUhuRkZRQnJ0KzRZeXl1OENpR0UrT3VRaEJJaGhCQkNDSEZjNkxyT2FhZWRGazBtQVRBWURIVHUzSmw5Ky9hUm1abkpLYWVjOHJ2bVZnd0dHcC9aQjNPY2sreVZLd21XbGVGczJKQjZwM2JDbXBqQXJ1blRBVEJhclNpS2dxNXAwV29ndXE0VDhuaXdWbW9EWTQ2TEk2MVhyNWh6NUczWVFPYlN5SnMvcDE1ekxhbWRPblBxdGRkeGNOa3lpbmZ1eEoyZFJiUEtwWFFyNlhudi9mUzg5MzVXVC93bk82ZDlIN1BObHBMQ3VlLy9pejB6WjdENWs0K3hKQ1RRKytGSEFOanduMzlUdG44L0xZY09wY1dnSVVDa0lnaUF3V0xoNE5LbHFENGZEYnAydzVxVVJNYkNCUUFFWFM2Q0xsZU4xOHRmVWtKWVZWazhmanpoVUFoSC9RWmMvTTIzckhyamRYYlArSkUyNTUvUEdXTWpNUlR0MkZHZVdPSmkzcGlIQUJnMjZRTTJmektGck45K3crSjB4c3dkTEN0bDdYdVJHMmhtcHhPVHd4SGRGaWd1SnF5cW1CMU9UTTZLY1YyTEpPRVlEN3RCS1lRUVFnZ2hoQkNpa25DWW9sZGZQdmJUbHBhU2M5dk5OVllLQWZET240ZDNma1VMRm9KQkFtdlhSRCtXZlRLRnNrOC9qclRpVWRXWWRpbC9QTDZTS3NrTXgxSzR1QWdBNzV5cUwyWlVSOHZPamlaYzFNWXphd2FlV1ZWZnFEaEU5M3BqdG1zRkJSUSsvV1I1RzVxSVExVmdLc3NkUGFwTzV3ZkllL0MrNk5mRkU5ODQ0cjdoMHRJcWEzTlAvYmJhZmF2OFRGU2V4MVVXclNaVEY2N3AzNlA4T0QxMjdLc3Y2bnk4RUVLSVA0OGtsQWdoaEJCQ2lPUGlubnZ1cVhiOHdJRURBTlN2WC85M3oyMHdteGs4OFUxVXI1ZHZ6anNYZ01UV3JXa3o0bnlhOXVzWFRTaEpiTldxU3RKQ3lPdWxaUGZ1bUpZdWh5dmFzWVA1RDQrTlZoY3AyTGFOY0NoRTJ1bTlhSHAyUHpLWExHYkowMDh4NlBWLzByQkhqMnFQWC9IYUt4VHYzSW5CWkNLK1dYTks5KzBGd0Y5VXhKeDdSMGZiMzRSVmxaWkRod0d3OGNOSXFkZkd2ZnZRZk9CQUFMcmVjV2QwM21tWGpjUjk4Q0FkcjdpUzBnUDd5VnIrRzFvZ3dDbFhYVTJuRzI0RTRNZXJyeVRvY25INkF3OUc1elhiN1JoTUp2bzkreHhMbjN1V0RwZGRodXJ6b1FXRFFLVEZqcitvRURVUXdGNnZIdmJVVkZ3WkI2TG5yZGVoQTJaN0pDSEVjTmoxWFBiODgvaUxpakRaN1Z6NCtaYzQwOUtpMjJiZGRBTkYyN2ZUK2NhYjZIempqVFZlYnlHRUVFSUlJWVFRZjdJakpKUFVtYTVEcGVxZzR2Y0pIK0VGa2Y5Wm9SREhMZ1ZKQ0NIRThTUUpKVUlJSVlRUTRyZ0xoVUxrNStmenl5Ky9zR0hEQm9ZT0hVcHFhdW9mbm5mZnI3K2lsYmVheWZydE40cTJiK2ZTNlQ5RytnanJPa1hidDlkNHJHSXdWanUrKzhjZldQWFBOMUI5dnVqWXdhVkxtRDkyREFOZmZZMis0OFl6NjZZYjhPVGtNUHZlMFhTOS9RNU92ZVphakZZckFOdSsvSUxWYjA0RXdKYWNUTmZiYm1mdHU1RUtIcTNQTzQrOERSdHdaMVcwa0ZHOVhqdzVPVGpUMHZEazVnQVExNlRKRWRlOTdJWG5ZdUxMV3JFQ2IyRkJ6RDRINXM4amYvTW1kRlZEOWZ1cDM2VUw5YnVjUnZHdW5TeC9hUUxMWDVwUXNlWVpQN0o3eG8rUkdFZWN6MWxQUGhYVHdrY3hHZ21ya2JZNXhrcmxiWXQyN0tDZ3ZEOXlqOUgzeGlTVEFBUkxJMzJXVFE3N0VkY2poQkJDQ0NHRUVFSUlJWVFRNHE5SEVrcUVFRUlJSWNSeDkvYmJiN042OVdvQTJyUnB3NldYWHZxSDV3eXJLbHZLZXd3ZjRpOHVac2QzVTZPbGRvZTk5ejdPUnJGSkRrVTdkckR3c1VmUncxcVY4WFh2djBmV2I3OEJrWFk1QTE2Y3dKNmZmMkwvbkRsa3JWak9vdkhqR0REaEpZYTlPNGxmN3g2Rkp6ZVg5ZTlQWXN0bm45S2tUeDhhZHV0TzYvTkc0RXhMWThmVXFaejl6TFBzbWo2TmtOY0RRSEs3OW5TNjd2K1ljZjIxTWVjdTNMWVZvOFdDNnZVQ2tOQzhlZXhpZFoxOXMzL0ZYeFFweTZ2NmZDUzNhMC9JN2NhZG5VVnArajVLMC9mRkhKSzNZVVBNWjNPY2svcGRUZ01pQ1NLSzBZaXVhWkYyUUE0SFpxY1RYMzQrNlhObTA2eGZmOXhaQjZQSFpxMVlqcmNnSHdCUFhoNzcvdnNMalhxZGdhOGdIMXR5TXI3OGZQYlBuOHVCQmZOanp1a3A3M1c5ODd1cFpDeGNlTmlTd29TRFFkUkFnQXMrK1F3aGhCQkNDQ0dFK0Rzd3BqVkN5OGsrMFdFSWNkSXl0V3A5b2tNUVFvaS9GVWtvRVVJSUlZUTRpYmhja1lvUHMzNmNqdDErL0tvK2VEd2V0bS9meHBYWFhIZE01aHMyYkJqRGhnMWo3OTY5L1BERER6ejY2S09NR3plT3BrMmIvdTQ1dDMvek5hNk1qT2pudU1hTmNXZGxzZkhEeWRHeGVXTWZRbEdVbU9QMGNCaUFjSGxaWGwzVFdQemtlUGJQblJQZHg5R2dBZWU4OGlyMU9wNUM0ejU5Q1FlRFpDeGVUT1BldlZFTUJ1S2FOR0hFUngrei9LVUpaQ3hhU01qdEpuMzJiR3dwOWJBa0pMRDM1NThKdU1wWThPZ2psSlhIYUxMYk9iQmdmc3g1V2d3ZXd2NjVjOGhkdHc2ejB3a1FhVGxUcjE1NXNEcDdaczFrNjVkZlVMSm5UL1M0VTY2NWxwNzMzTXU4aHg3RW5aMUZtL012b0dIM1NPdWREWlAvalNjN200NVhYRWxLaDQ2RTFSQkJ0NXU0eG8xSjY5bVQ2eFl0aWJhdCtlMkY1OWs5NDBmYWpCaEIrMHN2SjIvOU9sYTg4aklMSDM4MDVwb3RlT1RoNk5jSGx5N2g0TklsblBlZnlRVEtYQlR2M0FsQTdwbzExS1EwUFozUzlQUnF0eWtHUTQzSEhZMDFxOUpadTJyL01abnI5MUlVaUl1M0VoZHZvMm16RkRxZTJnaWJ6Vno3Z1VJSUlZUVFRb2kvRGN2cHZmRE4vUEZFaHlIRVNjdlN0ZXVKRGtFSUlmNVdKS0ZFQ0NHRUVPSWs0aTZMOU5YTk9waDUzTTlWVWx4MHpCSktPbmZ1SFAxM3ExYXRtREJoQWw5OTlSVmp4NDc5WGZQbHJsdkh1dmNpYldUcW5YSXFoZHUya3RLaEE0NEdEVEdZVE9TdVhZUFJZb0Z3R0UxVkNhc3Fpc0VRR1FOTU5odUhtdlVxUmlNOTdybUgvRTBiOGVibDBXTFFZTTU4N0hFc0NRbVI3UVlEZmNjL3hhSi9QQjdUSnNlV2tzSTVyN3hLNXVMRmJKcnlJWmE0ZUhvOStCQUE3cXdzaW5mdmlvbFo5Zm5JMzdneCt2bnNaNTdGbnBySy9ybHp5Rmk0QUlNNThxdDUvZE5PcXpoSVVkajF3L1JvTXNtaHFpSU51M1ZETVJvSmxKWUMwUFRzZmpRZk9CQ0E3Vk8vd1pPZFRkcnBwOU5zd0RsVnJ0M0tOMTRuWTlGQ1dnNFpHak8rNEpHeHVESWpQMWVOenVoTldjWUJQTm1SdCthY2FXa2t0VzREUUZnTkVmTDZNTm5zMU92WWdkTWZmQWlUMVlyQlpBSXFrbmYyL2ZvTDJTdFhSaiszdTJRazlUdDNpWDZPVmlqeCs2dkVlTExTd2pvWkI0b29MdkpHeHpxZTBvZ0JnenJRb3RVZmIvRWtoQkJDQ0NHRU9QazVMcmlRNE1iMWFBY09uT2hRaERqcEdKczJ3ejU4eElrT1F3Z2gvbFlrb1VRSUlZUVE0aVRTcUVrVEFHNi82eDVhdFdsNzNNNnpiZk1tVGl1dmVIR3NkZW5TQmFmVHlaNUtGVGVPVnRieVpZUlZsY1JXcldrOWZEaUYyN1lDMFBXMjIxZzNhUklOdS9mQWFMVmdNSmtveThpa2ROOWVySW1KMU84U1NXalF3enJoVUlpMTc3eE5qM3Z1SmE1Ulk4NTY4aWsyZnZRaDNlOGVqU1VoZ2R4MTYzQWZQSWpCWWlaLzQwYXlWNjZrZU5jdVdnMGJoc25oQUNCejhXS1d2L0lTUS83NUpuSGwzeHVBbnZmZGh4WU1zdjc5OXluZXZZdkdmZnB3NmpYWGtiMXlCVnMrK3hTVDNVN1RmdjB3V1czWVVsTHc1T2F5N2F1dkFFanIyU3RtcmFkZWR6M0xubitPL3MrOXdJclhYc0Y5c0x3VmphNVRsaEc1QWJudzhVZWpGVTVVbncrQXhVK09MMC95Z000MzNFam5HMjhDUUF2NDhlWG5vNnRxekhsTTlzaWFlai84Q08wdnU1eWZiNzA1bWxCaU1Kc1o5UG9ia1JJY2gwbXNwdFNzTnkrUDFXOU5CQ3FTWUxKV0xPZTBXMjdGMGFCQkxkL2QzNmRucjViMDdOWHl1TXo5ZTJSbGxwQytyNEJsaTNmeHdic0xhTk91QWRmZDBBZWJYU3FXQ0NHRUVFSUk4YmRtTXBIMCtEamNVNzhsdEdrRDRieThFeDJSRUg5NWh2b05NSi9XbGJqTHJ3Q1RQTm9VUW9nL2sveFhWd2doaEJCQ0hITWxKU1U4OWRSVHRHelprZ2NmZkRCbW02WnBCQUlCSE9WSkdiOUg5N3RHazlpaUpZNEdEU2pjdGkwNmJrK3RUOEdXemRVZTR5OHVKbVBSb3BneHhWaFJjYVJleDFQSVhiT0c2WmRmU3ZlNzdxWjAvMzcyL2pRTFcwbzl6cC95TVh0bXpzQmZYTXkycjc2a3l5MjM0c25KWWZHVDQxQjlQaGFOZTRJUlV6Nkp6dFhvak43a3JWOFhyVkxpemMwbFo4MHFNcGNzQWFEOXlFc3hPNXpScnpkTy9nKzZwbUd5MldoOTNua3hNVFk5dXg4alBweENRdlBtTWVPbDZmc0llVHlnS05pU2t2QVhGMk95MlRCVmFvV2srdjNvbWhiVFZzWmdpaVEwR0N4bXFGUWQ1RkR5Q1lxQ0p5ZUhnaTFib3R0Y0dSbWt6NWxOeTZIRHFyMjJNZGU1cUpDNUQ5eEhzS3dNUzBJaUExNTRrWGxqSDhLVG5jMVBOOTlJMy9GUDB2ak1QclhPYzdKcjNEU0p4azJUNk51dkxTdC8yOHYwNzlieS9qdnp1VzNVQU9MaXJTYzZQQ0dFRUVJSUljU0paRFlUZDgyMWNNMjFKem9TSVlRUVFvZ2pPallOeTRVUVFnZ2hoS2drS1NrSnM5bk0yclZyT1hCWUdkK1pNMmVpcWlxOWV2V3E0ZWk2YVQzaWZOSk83MFhJVzlGZXhObXdJWU1udnNtd1NSOHc0c01wbkY3ZWdxYXlqbGRjeVhuL21jdzVyN3hHMjRzdWlvNW5MVjhlL2JwQnQyNlJ0amlBMFdyQjBhQUJyYytMbEZUTjI3UVIxZXRGOWZzNDgvRW5BQ2hOVDJmbGE2L0duTWRmWEV5ak04N0FhTFZTc25jdm16LyttTkwwZlFDNE1qT2liV3hTT25TSUhoUFhwRW0wTGM4aEJwT3BTaklKUVA3bVNPSk1VdXZXV09MakFUam5sZGU0ZXU3ODZEL04rdmVQekdHdXFJcHhLSWxHTVJqUjlUQUF2c0pDVkYvRmRWei93U1FBekE0bnFlVnRhcGEvL0JMdTdLd3FjY1RFdEdrVFA5MXlNeVY3OTZJWWpmUi8vbm5TZXZWaXdJc1RNRmdzK0FvTG1mdkEvY3krWjNSTU81ei9kV2YwYWMzZDl3L0M3Zll6NmUxNStIMmhFeDJTRUVJSUlZUVFRZ2doaEJCQzFFb1NTb1FRUWdnaHhIRng2NjIzWWpBWWVPNjU1L2oyMjIrWlBYczJFeWRPNU91dnY2WkZpeFpjZHRsbDBYMS8rZVVYUm84ZXplelpzNC82UEpVVFNreDJPNDNQN0VQRDd0MEpxeW9iSjA4R0lLMVhMMW9NR1FMQXptbmY0eTBvb0ZuLy9qUS9aMkQwMkwyLy9BeEVram9hZE8wV3JkaHhxTHBIeDZ1dXB2L3pMekw0allrVWJOdktqT3V1NWVEU3BkR0VrRDB6WjVBKys5Zm9mTTBIRG1MSVcrOXd5ZFR2U09uWU1TYm1qRVdMV1BEb3cyejkvSE1XL2VPSjZIakpuajNNRy9NUXdiS3lXdGU5OStlZkFHaDY5dG5STWRYdkkraHlSZjhKSDliV0JvaTJ1dG55NlNmc21Ua1RnQVB6NTFPYW5nNUE1dEtsN1AwNWNpMU92ZlphK2ozekxDYUhnNURiemV5Nzc2YXNtajdmcm93RExIditPZjU3NSsxNGNuSXdtTTBNZUhFQ2pjN29EVUNUczg3bTNFa2Y0R3pVQ0lDYzFhdVljOTg5VEwvOFVsYTk4VHI1bXpiVnV0NlRYZE5tS2R3MmFnQ3VNaCtmZjd5TWNGZy8wU0VKSVlRUVFnZ2hoQkJDQ0NIRUVVbkxHeUdFRUVJSWNWeWNjc29wUFB2c3MweWRPcFgvL3ZlL0JBSUI2dGV2ejhpUkk3bm9vb3V3V2l2YWZ2aDhQb3FMaS9INWZFZDlIcTI4Yll0ZS9vQytZTXNXZGs3N25yMC96VUlQaDRsdjJwUys0NTdFNG5SU3NtY3ZwZnYyc3ZEeHgyaDMwY1YwdWZrV25HbHBsTzNmVCtiU1NEdWFkaGRmQWhCdEhSTjB1Y2hhL2h1S3dZZ2xJWUdzNWN2Wk9YMGF1cWF4NzcrL01PajFOMWp5ek5PRVBKNW9Jb2kvcUpEc2xhczRzSEFCbVVzV0V3NkZNTm50OUIwM0hudTlldngzMUoyNE1qTlo4L2FiQURUbzJvMEczYnF5K2VPUHlWNjVndWxYWGs2WEcyK2l6UVVYWXJMWjJQN04xMmlCQU43OGZDQlNDU1IzN1ZvQW1nOFl5UDU1OHdGWThNakQxVjhrdlNKNW9YSUNqaTBsaGJoR2pZbHIzSmpDN2R0d1pXUndzUHc2cEhicVRKZWJiMEV4R2psci9GTXNmUHhSM05sWi9IemJyWnd4Wmd5dHpoM08zcDltc1h2bWpHZ3NBTTVHamVqLy9JdWtkdW9VRTBKcXAwNWM5T1hYYlBwb01scy8vNXl3cXVMS3pHVDdOMS9UOU94K1IvVTlQMW1sTlVyazZ1dlA1TE1weTFpMVloKzkrN1ErMFNFSklZUVFRZ2doaEJCQ0NDRkVqU1NoUkFnaGhCQkNIRGN0V3JSZ3pKZ3h0ZTQzY3VSSVJvNGMrYnZPY2FnS2grcnpNdXVtR3lqYXZqMjZyWEdmUHB3MS9rbHNLZlVBR1ByT3V5eDg3Qkh5TjIxaTF3L1QyZlhEZEFhOU1aR01oUXRBMXpGWUxOR0VFbHRTRWdEQnNqTG1QbkIvdGVkdTBPMy8yYnZ2K0tqSzdQSGpueW1abGg0U1NLT2xnQ1RVaUlBZ0FvSUlpcWk0WWdFRkd3Z3JndTJycnJxMkgrNnlpb0lyS25FVjdJcUlyTGhJVjBCYTZJYWFFR29nQ1lRaGJaTEoxTjhmdzF3eWFTUUJqTVR6ZnIxNGtiblBmWjU3N2lTV3VUblBPZDJJNlhNTlBaLytQMHpOVzlDOFN4Zk0rL2F4NnVrbktUdWIvS0ZTcTJrN1pBamRKdndWL3hZdDJQSEIrOHA4dFZaTDh1aDc2ZnpRdzZpMVdqUjZBenRUWjFOZVVFRFc0c1cwSGpRSVhXQWdSMzcrbWZ4ZDU2cDRaUDUzSWVCcGw5TXNLVWxwVjZNUERrWmRvV1dPcmFnSVozazVUdHU1RmlzZHg0eWg4NE1QRWhBVmplWnNVby9MYm1mN0IrK3g1OHN2d2UzR1B5cUtBVys4b2JUSGFUVmdBRDJmZVpaTjAvNkpyYWlRZGErOGpFcXRJYWhWSzA3djJlTzVGejgvcnJoakpGMGVlaGl0eVZUdCs2VTFHT2cyNGE4azNId0x1ei8vaklNL0xhYk5vT3VKNnRHamx1OXcwNUxVTVpyRWRpMVl0amlkYmltdDBPbmxJNWtRUWdnaGhCQkNDQ0dFRU9LUFNaNWVDaUdFRUVLSXk1cTkxQUtBczd5Y0hrOCt6WktISDZUWkZSM29PSGFzVDBzYkFHT3paZ3grN3dQUzU4NWg3OWRmRWRXakp6RzlleE56OWRYRURSMUsvcDQ5NklPREFXZ3o2SHB5dG16aDlONjlWVnJIcUZRUUdOdVNYczgrNXpuMytzSEtXTmdWVjNEalIzTlkrY1FVWW52M0lmSFcyd2lJamxiR3V6NHlBWWZWU3NtSjQ2VDhkUkpCclZzclk1MGZlSkNJanAxSW4vTVIvYWY5QzEyUUo1YVcxMTVMeWZGc0lqcDNJZkdXVzJqZXBTdjc1bjFEVU10V0FEaEtQWlZkK3I0MjFTYzVZL1Z6ejNEMDU1K3hXMHFVWTZFSmlWWGVRN1dmSDFIZGUzRDBsMTl3dTF4Yy84NjdTaEtPVjd2YlJxQUxDR0RURy85aXdCdlRhZDZsQ3dEZHB6eUJPVE9EanFQdlZWcmFuRTlnYkN5OW5uMk9ibzlNd08zKzg3Vit1WDVvUjk2YnVaTGZkaHlqZTgrMmpSMk9FRUlJSVlRUVFnZ2hoQkJDVkV0bHM5bitmRTl3aFJCQ0NDRXVVNGV5RHZEaCsrL3k4SVJIYVJ1ZmNNbXVzM2RYT3AyN3BWeXk5Uytsd2tNSENXNTcvbFlpdHFJaW5IWTd4bWJOem50dVkzTzdYS2pVNmhySHl3c0x3ZTNHTHlBQXRiYmhPZU5XODJuY1RoZkdpSWdhejNHVWx0WllnYVN4L0xaOUd4MDZkbXJzTU9ybGpkY1gwNkpGTVBjOTJLZXhReEZDQ0NHRUVLSkpPSkdkemJzejNtVDAyQWRKdXN3K0h3Z2hoQkJDL0ZGSmhSSWhoQkJDQ05HazFDV1pCRUFYRkhTSkk3bDRha3NtQVpTcUtoZXFjbFdTNnZ6Umtra3VWNTI3dEdUenBrT05IWVlRUWdnaGhCQkNDQ0dFRUVMVXFQWW4wMElJSVlRUVFnZ2hMcnFvbUJCS1MyM1liSTd6bnl5RUVFSUlJWVFRUWdnaGhCQ05RQkpLaEJCQ0NDR0VFT0ozWmpENEFYRHdOdWFuQUFBZ0FFbEVRVlRHWE5ySWtRZ2hoQkJDQ0NHRUVFSUlJVVQxSktGRUNDR0VFRUpVb2RWcXNkdnRqUjJHRU9kbHQ5dlJhaSsvVHA1YXJRWUFTMGw1STBjaWhCQkNDQ0dFRUVJSUlZUVExWk9FRW5GWktpc3JhK3dReEhsWXJkYkdEa0VJSWNRRjBCc01XTXVrY29MNDR5c3JLMFZ2TURaMkdFSUlJWVFRUWdnaGhCQkNDTkhrU0VLSnVPeGtaV1h4d2dzdnNHM2J0c1lPUmRUZ3h4OS81UFhYWCtmMDZkT05IWW9RUW9nR01oaU1rc0FwTGd0bHBhVVlqSWJHRGtNSUlZUVFRZ2doaEJCQ0NDR2FuTXV2TnJTbzFjeVpNOW05ZTdmeWV0S2tTWFRxMUVsNXZYMzdkdDUvLzMzbGRYSnlNcE1uVHdaZzJyUnBaR1ZsRVJVVnhTdXZ2QUxBbkRsejJMQmhBeXFWaXRtelo5ZDY3ZFRVVkxaczJZSk9wK1BkZDkvMUdjdkl5T0R0dDkvRzZYU2kwV2g0OU5GSFNVNU9ydmY5SFRwMGlKa3paMksxV3NuSXlDQWxKVVVaMjdkdkg0c1hMK2JZc1dQWWJEWmF0V3JGc0dIRHFsem54SWtUeko4L240eU1ERFFhRGNuSnlZd2NPWktRa0JDZjgrcTZYa1ZyMTY3bHM4OCtVOTZQaGlncUttTHg0c1drcDZkVFVGQ0FTcVdpUllzV1hIWFZWUXdhTk1pbnBIdDEzek12cDlQSjZ0V3JTVXRMSXk4dkQ2dlZTbUJnSVBIeDhRd2FOSWo0K0hpZjg2dGI2NzMzM21QSGpoMVZZdFJvTkFRRUJOQzJiVnVHRHg5T2JHeXNNdVp5dWNqTXpDUTNONWZwMDZmejFGTlBFUllXMXFEM1FnZ2hST01KQ0F5Z3dHeHU3RENFT0sreTBsSkN3NW8xZGhoQ0NDR0VFRUlJSVlRUVFnalI1RWlGa2lZdUl5UEQ1M1ZtWnVidkhzUEpreWQ1Ly8zM2NUcWRBTngzMzMwTlNpWTVjK1lNczJiTndtcTFNbno0Y082NjZ5NWxiT1BHamJ6MTFsdnMyN2NQaThXQzNXNG5LeXVMbVRObitpUkVGQllXOHNZYmI3QnIxeTVzTmh0bFpXVnMyYktGdDk1NkM3dmRYdS8xS2lvdUxtYkJnZ1gxdnErS1RwOCt6V3V2dmNhcVZhczRkZW9VZHJzZG04M0dzV1BIV0xCZ0FUTm16RkRleDlxWXpXYW1UWnZHMTE5L3pjR0RCN0ZZTERpZFRnb0tDdGk2ZFN2VHBrMWowNlpORFk3VDZYUlNXRmpJamgwNytOZS8va1ZlWHA0eXBsYXJlZXl4eCtqUm93ZjUrZm5NbWpYTDU3MFZRZ2h4ZVRENUI2RHg4K05rYm01amh5SkVqZkp5Yy9EejAySHk5Mi9zVUlRUVFnZ2hoQkJDQ0NHRUVLTEprUW9sVFZ6bEJKTEtDU2FYV21scEtiTm16Y0ppc1FCdzY2MjNjdlhWVnpkb3JjOC8vNXlpb2lJR0RoeklzR0hEbE9OdXQxdEo1SWlNakdUMDZORTRIQTQrL2ZSVHpHWXozMzMzSFYyN2RnVmc2ZEtsV0N3VzlIbzk0OGVQcDZTa2hEbHo1cENibTh2YXRXdTU3cnJyNnJWZVJkOSsrNjF5bncyMWFORWlDZ3NMMFdnMERCNDhtTFp0MjFKZVhzN0tsU3M1ZlBnd0dSa1pyRisvbnI1OSs5YTRodFBwSkRVMWxjT0hEd01RSHg5UDkrN2QwZXYxSERod2dBMGJOdUIydTVrN2R5NnRXN2NtTWpMeXZIRVpEQWJHalJzSGVONXZwOU5KV2xvYVc3WnN3V3Exc216Wk11Njk5MTdsZkkxR3d3TVBQRUJKU1FsNzl1eGgwYUpGakJneDRvTGVHeUdFRUwrL0ZwRlJITWpZajlGa0lqQW9xTEhERWNKSFVXRWhaOHhtNGhQYk5YWW9RZ2doaEJCQ0NDR0VFRUlJMFNSSmhaSW15dHRpNVBEaHc1U1hsd05ndFZvNWR1eVl6L2lsNUhRNm1UMTdOams1T1FEMDc5K2ZHMis4c1VGclpXWm1rcDZlVGxSVUZMZmZmcnZQV0U1T0RnVUZCUURjZE5OTnRHdlhqcVNrSkFZTUdBQkFYbDZla3VpeGJkczJBRkpTVXVqWXNTTzlldlVpSVNIQlo2dys2M250MzcrZmpSczNOdWplS2pwNDhDQUFYYnQyNWJiYmJxTnIxNjcwN05tVFNaTW1vVlo3L25IZHRXdFhyV3VzWDc5ZVdhZC8vLzQ4ODh3ekRCdzRrR3V1dVlheFk4Y3lhdFFvd1BQOVdiOStmWjNpMG1nMGRPellrWTRkTzlLcFV5ZTZkdTNLZ3c4K2lQL1ozY0RlNUpXSzFHbzE5OTkvUHdhRGdaVXJWMUpZV0ZpM04wRUlJY1FmU2tLNzlody9kbFFxbFlnL2xMemNIRTRjejVaa0VpR0VFRUlJSVlRUVFnZ2hoTGlFcEVKSkV4VWJHNHZGWXFHOHZKeXNyQ3lTa3BJNGNPQUFicmNiazhsRWRIUTBaclA1a3NidzFWZGZzWGZ2WGdDNmRldkczWGZmM2VDMTFxMWJCOENRSVVQUWFuMS9iSnMzYjg3TEw3K00yV3ltZGV2VzFjNVhxOVZZTEJibG5tTmlZcFN4MXExYms1bVpTWFoyZHIzVzgzSTRISHp4eFJjQXhNWEZLY2tjRGFIVDZRRFl1M2N2TzNmdXBIUG56cWhVS2dJREEzbnR0ZGR3T0J6S09UWFpzR0VEQVA3Ky90eHh4eDFWeHZ2MjdVdEJRUUhSMGRIRXhjVTFPRmFOUm9OZXI4ZGlzZURuNTFmdE9jSEJ3ZlR0MjVmbHk1ZXplZk5tQmcwYTFPRHJDU0dFYUR6eDdkcHpNamVId3djUFlqS1pNSmlNR0kybUd2LzlMOFRGWnJmYktTc3JwYXkwbERLTEJUK2RYcEpKaEJCQ0NDR0VFRUlJSVlRUTRoS1RoSkltU3ExV0V4Y1h4OTY5ZThuTXpDUXBLVWxwZnhNWEY0ZEtwYnFrMTErK2ZEbHIxcXdCd00vUGo3Rmp4MTdRTmJPeXNnRG8zTGx6bFRHdFZrdDBkRFRSMGRIS01aZkxSVnBhR2dCUlVWRVlqVVlsWVFRZ0lDQkErZHBrTWdHZTlqeFdxeFdEd1ZDbjlieCsrdWtuY25OemlZdUxvMCtmUGhlVVVOS2pSdytPSGoycXRBb0tEQXdrT1RtWlRwMDYwYWxUSnd3R1E2M3ozVzQzaHc0ZEFxQjkrL2JWL3FKUHBWSXhmUGp3QnNmb2Ryc3BMUzFsOWVyVlNvS090OHBMZGJwMDZjTHk1Y3M1Y09DQUpKUUlJY1Jsckhsa0ZLVVdDeVhGeFJUbkZWTnVMY1BoY0RSMldPSlBRcXZWb2pjWU1SZ05oSVpIS1AvL0pvUVFRZ2doaEJCQ0NDR0VFT0xTa1lTU0ppd2hJWUc5ZS9lU2taRUJvUHdkSHg5L1FVa1A1Mk8zMjVrL2Y3N1A2MTkrK1lXaFE0YzJlTTJpb2lLTVJxUFNZdVY4NXMyYnA3VDM2ZCsvUCtCcCtlTlZzY3BKeGErOUNTVjFXUTg4N1crV0xGbUNTcVZpOU9qUlNqSkhRdzBhTklqczdHeWxmVTV4Y1RFYk4yNWs0OGFOR0F3R2JyenhSbTY0NFlZYWszT0tpb3B3T3AwQWhJU0UrSXhsWjJkVFZGVGtjOHpQejQvRXhNVHp4bVd4V0JnM2JseTFZeEVSRVF3Wk1xVEd1ZUhoNFVwc1FnZ2hMbThtZjM5TWRmeHZzUkJDQ0NHRUVFSUlJWVFRUWdnaExtK1NVTktFeGNmSEEzRG8wQ0ZLUzBzNWN1UUk0RWswdVpRSkpXNjNHNERRMEZCVUtoVm1zNW4vL2U5LzlPelprN0N3c0FhdHFkRm9LQ3NydytsMG90Rm9hajEzMGFKRnJGcTFDb0MyYmR2U3IxKy9LdWZVcDFwS2JldDk5ZFZYMk8xMkJnMGFSR3hzN0FVbmxLalZhaDU0NEFINjl1M0x1blhyMkxWcmw1S0lZYlZhV2JCZ0FXcTFtc0dEQjFjN3YrSjl1Vnd1bjdIdnYvK2U5UFIwbjJOQlFVRzgrZWFiRFlvMUxDeU1QbjM2TUhEZ3dGcDNDWmVWbFFHYzkvc21oQkJDQ0NHRUVFSUlJWVFRUWdnaGhCRGlqMFBkMkFHSVM4ZmIyc2JoY0xCeTVVb2NEZ2NhallhMmJkdGU4bXViVENZbVQ1N01MYmZjQW9ETlp1UGJiNzl0OEhwaFlXRTRuVTd5OHZKcVBXL3AwcVVzV3JRSWdPYk5tek54NGtUVWFzK1B1VjZ2Vjg2cldLSy80dGVWcTVQVXRsNWFXaHA3OXV3aEpDVGtnbHJJVkNjeE1aR3hZOGZ5eGh0djhQZS8vNTBiYjd4UlNjaFl1blNwa3JSVFdXQmdvSEplZm43K1JZdkhaREx4NnF1dk1tWEtGRnEyYkFsNHFxZEVSa2FldCtSOFRrNE9BTTJhTmJ0bzhRZ2hoQkJDQ0NHRUVFSUlJWVFRUWdnaGhMaTBKS0drQ1RNWURNVEd4Z0lvRlRaYXRteUpUcWU3cE5kVnFWUk1talNKNk9ob2V2WHFSVXhNREFCYnQyNWx6NTQ5RFZxemZmdjJBR3pZc0tIR2N6WnUzTWgzMzMwSGVOcXNQUEhFRXdRSEJ5dmpGVnZBV0N3VzVldVNraExBa3pSUk1hSGtmT3R0Mzc0ZGdJS0NBaDU3N0RIR2pSdkhaNTk5cG95UEd6ZU96ei8vdk03M21KMmR6VHZ2dk1NcnI3ekM3dDI3QWM5N0dSc2J5NjIzM3NxQUFRTUFUeUpIY1hGeHRXdW9WQ3FsaFUxR1JvWlNIUVJnMHFSSnBLYW1rcHFhU25KeWNwM2o4cTRiR1JsSlVsSVNreVpOd3QvZkg3dmR6a2NmZlhUZWFqZnIxcTBEem4wUGhSQkNDQ0dFRUVJSUlZUVFRZ2doaEJCQy9QRkpRa2tUbDVDUUFKeExvUEMrdnBUOC9QeVVkanNxbFlyYmJydE5HZnY2NjY5OUtvTFVWZS9ldlFGWXZYbzFwMCtmcmpLZW5aMnRKSE1FQndmeitPT1BWMm12RXhnWXFDU0VIRHQyekdjdW9GVGVxT3Q2TlZVSmFTaWowY2l1WGJzNGZ2eTRrZ0JVa2Rsc1ZyNnVYRW1sb3A0OWV3S2VxakJmZmZWVmxUakx5c3FVTmpvTkVSSVN3aDEzM0FGNDJ1cDg4c2tuT0ozT2FzL056TXhrOSs3ZEdJMUd1bmJ0MnVCckNpR0VFRUlJSVlRUVFnZ2hoQkJDQ0NHRStIMXBHenNBY1drbEpDVHc4ODgvSzYrOWlSNE5zV3ZYcm1xUFIwWkdFaDRlWHVPOHpwMDcwNjVkT3pJeU1zak56V1hGaWhVTUdUS2tYdGVPaVltaFo4K2ViTnEwaVE4KytJQm5ubmtHcmZiY2orOFhYM3lCM1c0SFBKVXdLbGRDNmRXckYzcTlucTVkdTdKNjlXcTJidDFLU2tvS1pXVmxaR1ptQXRDdFc3ZDZyWGZ6elRkejdiWFgraHpmdlhzM3k1Y3ZCMkRLbENtRWhvWUNualkxcDA2ZElqWTJsdjc5KzFkN2o4MmFOZU9LSzY1ZzM3NTlwS2VuOCs5Ly81dnUzYnVqVnF0SlQwOW4yN1p0QUNRbko5ZGFaYVozNzk2c1hidVdnd2NQc25IalJrNmVQRW5QbmoweG1VeGtaMmZ6NjYrL0tnbEdLcFdxeG5WcTA3dDNiOWF2WDA5R1JnWTVPVGtzWDc2OHl2ZTBvS0NBMU5SVUFJWU9IWXJSYUd6UXRZUVFRZ2doaEJCQ0NDR0VFRUtJK2lncks1Tm4wcGVBMVdxdGRjT3JFRUtJcGtjU1NwcTR5Z2trRGExUTRuYTdlZWVkZDZvZHUvMzIyN25oaGh0cW5YLzc3YmZ6ajMvOEE0QWZmL3lSSGoxNlZLbjRjVDUzM1hVWEJ3OGU1TWlSSTh5WU1ZTUpFeWJnNysvUDBhTkh5Y3JLVXM1TFMwc2pMUzNOWjI2blRwM1E2L1VNSFRxVWJkdTJVVnhjekt4WnM1VHh5TWhJK3ZidEMxRG45V0ppWXBSMlBsNFZxNmNrSlNVcFgrL1lzWU9zckN3NmRlcFVZMElKd0toUm8valh2LzVGY1hFeDZlbnBwS2VuKzR6NysvdHo1NTEzMWpnZlBFa2lFeWRPNUwzMzN1UGd3WVBLbjhyQ3c4TVpPM1pzcld2Vlp0U29VYno2NnFzNG5VNFdMMTVNNzk2OUNRb0tBaUF2TDQ5MzMzMlh3c0pDMnJkdnovWFhYOS9nNndnaGhCQkNDQ0dFRUVJSUlZUVFkWldWbGNWNzc3M0hxRkdqU0VsSmFleHdtb3dmZi95UnRMUTBKaytlVExObXpSbzdIQ0dFRUw4VFNTaHA0c0xDd2dnTEM4TnNOaE1SRWFHMGZQbTl0VzNibHBTVUZMWnQyNGJOWnVQYmI3OWwvUGp4OVZyRDM5K2Z4eDU3ak9uVHA1T1JrY0ZYWDMzRlF3ODl4UDc5Kyt1OFJsaFlHRTgvL1RUejU4OW4zNzU5cU5WcWtwT1RHVGx5Skg1K2ZnRDFXcSsrTkJwTnJlTXRXclRneFJkZlpNbVNKZXphdFF1ejJZeEtwU0lzTEl3T0hUb3dkT2hRcGVwSmJZS0NnbmpxcWFmWXZIa3pHelpzSURjM2wrTGlZZ0lEQTJuVHBnMHBLU2xjZGRWVjU0Mm5ObEZSVVF3Wk1vVC8vZTkvV0sxV0ZpeFl3Tml4WTNHNzNjeWVQWnU4dkR4YXQyN05JNDg4Y2tIWEVVSUlJWVFRUWdnaGhCQkNDRkYzVHFlVDFhdFhrNWFXUmw1ZUhsYXJsY0RBUU9MajR4azBhRkNWamFqdnZmY2VPM2JzcUxLT1JxTWhJQ0NBdG0zYk1uejRjR0pqWTZ1Y1k3RllXTFpzR1R0MjdDQS9QeCtOUmtOTVRBeDkrdlNoVDU4K1BsV3lVMU5UMmJKbEN5cVZpcGRlZW9ubzZHaWZ0WjUvL25sT25UckZ3SUVEejd1eHNpYUhEaDFpNXN5WldLMVdNakl5ZkJKSzl1M2J4K0xGaXpsMjdCZzJtNDFXclZveGJOZ3drcE9UZmRZNGNlSUU4K2ZQSnlNakE0MUdvL3dPSVNRa3hPZThpNzFlWGN5Y09aUGR1M2NycnlkTm1rU25UcDJVMTl1M2IrZjk5OTlYWGljbkp6TjU4dVFMbnV0eXVjak16Q1EzTjVmcDA2ZnoxRk5QMVh2VHNCQkNpTXVUeW1henVSczdDQ0hxdzJ3Mjg4MDMzM0RQUGZjMFdvSk1RNlNtcHFMWDZ4a3paa3hqaDNMSkhUMTZsR1hMbGpGNjlHZ3BmeWVFRUJmWm9hd0RmUGordXp3ODRWSGF4amVzOHBnUW92RWRQSENLLzN5d21vY2U2VWRjUWtSamh5T0VFRUlJSWNSbDcwUjJOdS9PZUpQUll4OGtxV09uODA5b29zeG1NeDk4OEFHSER4K3U4WndISDN5UW5qMTdLcTlyU2lpcHlHQXc4UHp6ejlPaVJRdmwyUEhqeDVreFl3YUZoWVhWemtsSlNXSDgrUEZLVW9rM29RUjhreFc4TGpTaDVNeVpNMHlkT3BXaW9pS0dEeC9Pc0dIRGxMR05HemZ5OGNjZlZ6dHY0c1NKZE8zYUZZREN3a0plZnZsbHBXMjhWMlJrSkMrKytLS3lNZlZpcjFkWGxaTkNicmpoQm02Ly9YYmw5Yng1ODFpeFlvWHl1cmFFa3ZyTUJVK2kwcHc1YzBoTFM2Tmx5NVk4Kyt5ejlZNWZDQ0hFNVVjcWxJakxUbGhZR0JNbVRHanNNT3BseDQ0ZDdOeTVzOTVWV1M1WHJWcTE0cUdISG1yc01JUVFRZ2doaEJCQ0NDR0VFT0lQeDJxMThzTVBQN0J0MnpZS0N3c0pDZ3FpZS9mdTNITExMZWgwdWdhdjYzUTZTVTFOVlpKSjR1UGo2ZDY5TzNxOW5nTUhEckJod3diY2JqZHo1ODZsZGV2V1JFWkcrc3czR0F5TUd6Y09BTGZiamRQcEpDMHRqUzFidG1DMVdsbTJiQm4zM251dmNnK3paczJpc0xBUWxVcEZyMTY5YU4rK1BXZk9uT0dYWDM2aHNMQ1FiZHUyc1dyVktnWU9IRmdsMXQyN2Q3TnIxeTQ2ZHV6WTRQdXQ3UFBQUDZlb3FJaUJBd2Y2SkpPNDNXNFdMRmdBZUJJNVJvOGVqY1BoNE5OUFA4VnNOdlBkZDk4cENTQkxseTdGWXJHZzErc1pQMzQ4SlNVbHpKa3poOXpjWE5hdVhjdDExMTEzMGRlN0VKbVptVDZ2TXpJeUx0bGNqVWJEQXc4OFFFbEpDWHYyN0dIUm9rV01HREdpN3NFS0lZUzRMS2tiT3dBaC9ndzJiZHJFaUJFajZOeTVjMk9ISW9RUWw4U1JJMGZJemMxdDBOeWlvaUlLQ3d0eE9wM1ZqbTNac29YRGh3L2pjRGd1TkV3aGhCQkNDQ0dFRUVLSVJqZDc5bXhXcmx4Sng0NGR1ZXV1dTBoS1NtTEZpaFc4Kys2N3VOME5MeXEvZnYxNkRoNDhDRUQvL3YxNTVwbG5HRGh3SU5kY2N3MWp4NDVsMUtoUmdDZnhaUDM2OVZYbWF6UWFPbmJzU01lT0hlblVxUk5kdTNibHdRY2Z4Ti9mSDhDbjZza3Z2L3hDZm40K0FLTkdqZUwrKysrbmQrL2UzSFRUVFR6NzdMT1lUQ1lBVnExYVZXTzgzMzc3TFM2WHE4SDNXMUZtWmlicDZlbEVSVVg1Vk4wQXlNbkpvYUNnQUlDYmJycUpkdTNha1pTVXhJQUJBd0RJeTh0VEtvaHMyN1lOOEZSWDZkaXhJNzE2OVNJaEljRm43R0t2MXhEZWRqT0hEeCttdkx3YzhDVDVIRHQyekdmOFlzOVZxOVhjZi8vOUdBd0dWcTVjV1dOMUdpR0VFRTJIVkNnUjRuZndaNmxNSW9UNGM4ckx5K09kZDk3QjZYUnl5eTIzS0IrZTYrcWxsMTdDWXJIdzk3Ly92VW92M3VMaVlsSlRVMUdwVkx6eHhoc0VCUVhWdU02UFAvN0lEei84UUljT0hYajg4Y2Vyaks5WnM0YWxTNWZTdG0xYnFhSWtoQkJDQ0NHRUVFS0lScEdlbnM3dTNic1pPWElrZ3dZTkFxQmZ2MzVFUkVTd2NPRkMwdFBURzd3eGNjT0dEUUQ0Ky90enh4MTNWQm52MjdjdkJRVUZSRWRIRXhjWFY2YzFOUm9OZXIwZWk4WGkwOTVrOCtiTkFJU0hoM1B0dGRmNnpHbldyQmwzM1hVWEtwV0tkdTNhMWJoMlRrNE9hOWFzb1gvLy9uV0twVGJyMXEwRFlNaVFJV2kxdnIvNmF0NjhPUysvL0RKbXM1bldyVnRYTzErdFZtT3hXRENielFERXhNUW9ZNjFidHlZek01UHM3T3hMc2w1RHhNYkdZckZZS0M4dkp5c3JpNlNrSkE0Y09JRGI3Y1prTWhFZEhhMWMrMkxPQlFnT0RxWnYzNzRzWDc2Y3paczNLei9IUWdnaG1pWkpLQkZDQ0NGRWd4MC9mcHlaTTJkU1hGd013RTgvL2NTbVRac29MeTlYL293WU1ZSStmZnJVdUliM29ZVFJhQVNndExRVW85R0lTcVZTZG5QRXhzWXF5U1J1dHh1NzNWNmxCS3ozWVVIRjQ5dTNieWMzTjVlT0hUdGl0OXM1ZGVwVWxYS3VRZ2doaEJCQ0NDR0VFTDhYYjF1UnE2KysydWQ0OSs3ZFdiaHdJWWNQSDI1UVFvbmI3ZWJRb1VNQXRHL2YzaWY1dzB1bFVqRjgrUEE2cjFkYVdzcnExYXVWNUFKdlpRMkh3NkVrUThUSHgxYzd2MWV2WGpXdUhSY1hSM0Z4TWFkT25XTFJva1gwN05sVGVTN1VVRmxaV1FEVnZuZGFyWmJvNkdpaW82T1ZZeTZYaTdTME5BQ2lvcUl3R28wK0NSNEJBUUhLMTk1cUs2V2xwVml0Vmd3R3cwVmZyNzdVYWpWeGNYSHMzYnVYek14TWtwS1NsQlkyY1hGeHFGU3FTekxYcTB1WExpeGZ2cHdEQnc1SVFva1FRalJ4a2xBaWhCQkNORkZsWldVc1diS0U3ZHUzazUrZlQwQkFBQ2twS2R4NjY2ME4rcUJhMmM2ZE81a3padzZscGFWRVJFUVFIQnlNV3ExR3BWSng4dVJKU2twS1NFeE1wSGZ2M3JXdW85Rm9nSE1KSWM4Ly96d1dpOFhudyt1eFk4ZVVhazl1dHh0L2YzL2VmdnR0bjNXODg3M3JlV05jdjM0OVo4NmNVVDdrcTlYUzhVOElJWVFRUWdnaGhCQ040NVpiYnVIYWE2OVYyc2g0ZVRmVlZLNnVVVmRGUlVWS08rR1FrQkNmc2V6c2JJcUtpbnlPK2ZuNWtaaVlXQ1dHY2VQR1ZidCtSRVFFUTRZTUFhQ2twRVJwelZOYk5kbWFhTFZhUm93WXdlelpzeWt1TG1ieDRzVlYydFRVVjFGUkVVYWpzY3I3V3BONTgrWXBMVjY4RlZLc1ZxdFBqTlY5WFZNQ3lNVmVyeTRTRWhMWXUzZXZrcVRrL1RzK1BsNXBmWFFwNW9Lbk1nMVE1ZWRLQ0NGRTB5TUpKVUlJSVVRVFpMZmJtVFp0R2lkT25GQ09GUlFVc0dyVktnNGRPc1QvL2QvLytTUmUxSWZGWXVINzc3OW56Wm8xeWpHOVhvL1Q2Y1RoY0FDZVpCYUFNMmZPTUhYcVZBQWlJeU9WVmpObXM1bURCdytpMSt1eDJXd0E3TnUzRHo4L1AvUjZQZUhoNGVoME92THk4aWdxS2lJNk9sclp5ZUYwT24yU1Fpd1dpMDhDeXJadDI1ZytmVHFUSjA5VzdyOTE2OWJLZ3htbjAwbHhjVEV1bHd1cjFVcHdjUEJGU2JBUlFnZ2hoQkJDQ0NHRU9CK3RWa3RFUkVTVjR5dFhyZ1NnUTRjT0RWcTM0c1ljbDh2bE0vYjk5OStUbnA3dWN5d29LSWczMzN6enZPdUdoWVhScDA4ZkJnNGNxRlRXcUxpK043R2t2cTY4OGtyYXRXdEhSa1lHSzFldXJOSTJwNzQwR2cxbFpXVTRuYzd6UHZOYXRHZ1JxMWF0QXFCdDI3YjA2OWV2eWpsMXFkSnhxZGFySzI5MW1FT0hEbEZhV3NxUkkwY0FUN0xJK1pKQ0xtUXVuSHYyMTlEbmkwSUlJUzRma2xBaWhCQkNORUViTm14UWtpbHV2dmxtdW5Ycnh2cjE2MW14WWdXSERoMWk2OWF0OU9qUm85N3I3dDY5bXc4Ly9KRFMwbExsbUVhajRlVEprNEFuV2NQN3dWMm4wMUZVVkVSQlFRRU9oOE5uOThXUkkwZElUVTMxV2Z1amp6NENQQThVc3JPemNUZ2NTcktKdytHZ3RMUVVwOU5KZVhrNUV5Wk1VT2J0MkxHRFR6NzV4R2V0L2Z2M3MzSGpSbzRmUHc3Z003NXIxeTZlZlBKSjVmV1VLVk5JU2txcTkzc2hoQkJDQ0NHRUVFSUljVEZzMmJLRnRMUTB1blRwUXR1MmJSdTBSbUJnSUJxTkJxZlRTWDUrZm9QV01KbE1QUHZzczVqTlpyNzc3anVPSFR0R2NYRXhrWkdSU2pJSitMWnZxYWxDUldscHFjK2M2b3djT1pLcFU2ZmljRGhZc0dCQmcyTDJDZ3NMNCtqUm8rVGw1Zm0wb3FsczZkS2xMRnEwQ0lEbXpac3pjZUpFWmVPU1hxOVh6dk51bXFyOGRlVk5TUmQ3dmZyd3RxZHhPQnlzWExrU2g4T0JScU9wMDgvUWhjd0Z5TW5KQWFCWnMyWU5qbDhJSWNUbFFXcStDeUdFRUUzUTNyMTdBYzhIMlp0dnZwblkyRmp1dU9NTzVVTnFYWFlhVk9lS0s2NmdXN2R1OU9uVGg0NGRPd0tlSkJLYnpZYk5abE5LcTFZODV2MlFYTEYzYjB4TURLTkdqZkxwc1hyUFBmZHc5OTEzMDZKRkM4eG1NMmF6R2F2VmlscXR4bUt4Y09iTUdjeG1NMmZPbkZHdUF5akpMRHFkemlmV3p6NzdETHZkamthaklTSWlnc0RBUU9XOGlJZ0l3c0xDOFBmM3YreGE0R1FkOFBTMGJSdWYwTWlSQ0NHRUVFSUlJWVFRNGtMdDJyV0xqei8rbUJZdFduRGZmZmMxZUIyVlNxVzBzTW5JeUZBcVNBQk1talNKMU5SVVVsTlRTVTVPcm5XTnlNaElrcEtTbURScEV2NysvdGp0ZGo3NjZDT2ZaMGs2blk2b3FDaWc1bWRNbjN6eUNjOCsreXp6NTgrdnNZcEpxMWF0bEZiSlc3ZHU1Y3laTS9XNzZRcmF0MjhQZURaWjFXVGp4bzE4OTkxM2dLZGx5eE5QUEVGd2NMQXlYckZWa0xmU0xYaGEvSUFuNGFaaUFzakZYcSsrREFZRHNiR3hBRXFGbEpZdFcxWjVSbmF4NXdLc1c3Y09PUGUrQ3lHRWFMb3VyOStnQ0NHRUVLSk83cnJyTHA1NTVobkdqQmxUN1hoRHkxRnFOQnJHakJuRG1ERmo2dHlUMXF0aUVrano1czNwMTYrZlQ5V1N6WnMzRXhZV3hvRURCMmpmdmoyUmtaR0FaNGROWW1JaWlZbUpkT2pRZ2M2ZE8vUEREei93My8vK0Y0RGMzRndBWmZkSnAwNmRNQmdNeXNPS0hqMTZNSFhxVklZUEh3NUFVbElTVTZkTzVaLy8vQ2R2di8wMlYxeHhSWVBlaThhU2MrSTRrVkUxNzdRUlFnZ2hoQkJDQ0NIRTVXSHIxcTNNbWpXTGtKQVFwa3lab215R2FhaWVQWHNDWUxQWitPcXJyNm9rY3BTVmxkVllVYVN5a0pBUTdyampEc0RUNHVhVFR6N3hlYlp6NVpWWEFwQ2ZuNjhrRjNnZFBYcVUzMzc3RGJQWlRFWkdScTN0WG02OTlWWWxxYUppNVk3NjhpYW1yRjY5bXRPblQxY1p6ODdPNXJQUFBnTWdPRGlZeHg5L25MQ3dNSjl6QWdNRGxZU1FZOGVPK2N3RlQ4TEZwVnF2b1JJU1BCdU92QWtyM3RlWGNtNW1aaWE3ZCsvR2FEVFN0V3ZYK29RcmhCRGlNaVF0YjRRUVFvZ21LRGc0MkdkSEJNRDI3ZHV4V3EwQURTNmZXcEhkYnEvWCtkNzJOVjV1dDV1MHREVGxkV1ptSnFkT25hS2dvTURudktLaUluYnUzRm5sSVVqbGFpc3hNVEVjUG53WVB6OC9IbmpnQVQ3NDRBTmNMaGQ5K3ZTcFY1eC9aRGtuanJOMzl5NjZkYitxc1VNUlFnZ2hoQkJDQ0NIRUJWaS9majJmZlBJSnpaczNyellab1NGNjkrN04yclZyT1hqd0lCczNidVRreVpQMDdOa1RrOGxFZG5ZMnYvNzZxNUk4VUZ1U1I4WDExcTlmVDBaR0JqazVPU3hmdnB3aFE0WUFNSERnUUg3OTlWY0tDZ3I0OU5OUE9YVG9FQWtKQ1p3NmRZcVZLMWNxeVNkRGh3NnQ5UnJCd2NFTUdUS0VoUXNYWHRDOXg4VEUwTE5uVHpadDJzUUhIM3pBTTg4ODQ3T1I2WXN2dmxDZVpiVnYzNTQ5ZS9iNHpPL1ZxeGQ2dlo2dVhidXlldlZxdG03ZFNrcEtDbVZsWldSbWVxckZkdXZXN1pLdHQzVHBVazZkT2tWc2JDejkrL2V2ODMwbkpDVHc4ODgvSzYvajQrTXY2ZHlDZ2dLbGpmWFFvVU14R28xMXZwNFFRb2pMa3lTVUNDR0VFSDhDdWJtNWZQNzU1d0NFaG9aZTBPNkJmLy83MytoME9zckt5dXIxSVZXcjFmTGhoeDlTWEZ6TW80OCt5cDQ5ZXpDYnpSaU5Sc3JLeXRCcXRSUVVGREJseWhRMmJ0ekl4bzBiYWRteUpmSHg4UVFGQmJGNTgyYnk4dks0Nzc3N3VPcXFxM0M3M1JRWEYyTzMyL0h6OC9QcGo5dThlWE91dlBKS2R1ellnWitmSHlkT25GQjI0Rml0Vm5KeWNuQzVYSlNWbGRHMmJkc0dWMno1UFpXVmxUSC82eThKRGdsbDJDMGpHanNjSVlRUVFnZ2hoQkJDTk5DV0xWdVlPM2N1TFZ1MnZDaVZTYnhVS2hVVEowN2t2ZmZlNCtEQmc4cWZ5c0xEd3hrN2RteWQxaHcxYWhTdnZ2b3FUcWVUeFlzWDA3dDNiNEtDZ3ZEMzkrZXZmLzByTTJmT3BLU2toRFZyMXJCbXpScWZ1WU1HRGZKSm1xako0TUdEK2ZYWFg4blB6Ni9iamRiZ3JydnU0dURCZ3h3NWNvUVpNMll3WWNJRS9QMzlPWHIwS0ZsWldjcDVhV2xwUHZ2TU9wSUFBQ0FBU1VSQlZKdWN3RlB4VnEvWE0zVG9VTFp0MjBaeGNUR3paczFTeGlNakkrbmJ0eS9BUlY4UFlNZU9IV1JsWmRHcFU2ZDZKWlJVZmpaWG53b2w5WjJibDVmSHUrKytTMkZoSWUzYnQrZjY2Nit2ODdXRUVFSmN2aVNoUkFnaGhHamlUcDgrell3Wk01VCtyUGZjYzQvUERvMzZPbkRnZ0U4ZjNvWnd1VnlzV0xFQzhQVEwzYjkvUHoxNjlHRG56cDNNblR1WGdvSUNBZ0lDdU9tbW0vamdndzlJVEV4ay9Qanh2UDc2Njh5ZE81ZmR1M2R6MjIyM0VSNGV6dHR2djQzWmJHYm56cDNLK3RIUjBUejg4TU84ODg0Ny9PTWYvL0M1OXI1OSszanBwWmVVMXpObXpNQmtNbDNRL1Z4S1pXVmw3TjJkem8vLy9SN2NidTY5L3lIWi9TR0VFRUlJSVlRUVFseW1UcDQ4eWR5NWMyblJvZ1ZQUFBGRXZWc0tuMDlRVUJCUFBmVVVtemR2WnNPR0RlVG01bEpjWEV4Z1lDQnQyclFoSlNXRnE2NjZxczZiYTZLaW9oZ3laQWovKzkvL3NGcXRMRml3UUVsR2FkMjZOUysvL0RKTGxpeGg1ODZkbU0xbS9QejhhTjI2TlFNR0RDQWxKYVZPMTlCcXRZd1lNVUtwZk5GUS92NytQUGJZWTB5ZlBwMk1qQXkrK3Vvckhucm9JZmJ2MzEvbk5jTEN3bmo2NmFlWlAzOCsrL2J0UTYxV2s1eWN6TWlSSS9Iejh3TzQ2T3RWVk45TlQyRmhZWVNGaFdFMm00bUlpS2hTc2ZoaXpYVzczY3llUFp1OHZEeGF0MjdOSTQ4OGNsbHMwQkpDQ0hIaFZEYWJ6WDMrMDRRUVFvZy9wczJiTnZEOXQ5ODBkaGlYekZOL2U1R3dzR1lObmw5UVVNQ2JiNzdKeVpNbkFmakxYLzdDNE1HREx5aW0zYnQzbzlWcTJidDNMNy8rK211ZDUzWG8wSUcrZmZ0U1hsNk9WcXZsN2JmZnBtWExsa1JHUnJKNTgyWjY5ZXJGMXExYmxYS2hLcFVLdFZxTjArbjArZHBMcFZMeCtPT1BjOFVWVndDd2F0VXF2djc2YTFKU1VuamtrVWNBK09TVFQ1UTJPQ1VsSmVUbjUyTXltV2pSb2dVT2h3T3IxY29MTDd4d1FRa2FINzczYnc0ZHpEci9pUmVvYlZ3OGY3bDdGS0doRjE0Q1Z3alIrQTRlT01WL1Bsak5RNC8wSXk0aG9ySERFVUlJSVlRUTRySjNJanViZDJlOHllaXhENUxVc1ZOamgxT2pPWFBtc0dIREJoSVRFNG1LaXFveWZzVVZWOUM5ZTNjQS92V3ZmMkd4V0hqbGxWZCs3ekF2YTJhem1XKysrWVo3N3Jtblhna1dqUzAxTlJXOVhzK1lNV01hTzVScUhUMTZsR1hMbGpGNjlHaWxGYlVRUW9pbVR5cVVDQ0dFdUt6RnhMVGt1dXR2YU93d0xobWpzZUdWTTZ4V0srKzg4NDZTVERKOCtQQUxUaVlCU0U1T0Jqdzdhcnh0Wk9vaUtDaUlkdTNhQWJCOCtYTEFVL3AwOCtiTkFDUWxKYkZqeHc1YXRteEo4K2JOT1g3OE9DNlhpK1BIajJNd0dJaU1qTVJtc3pGNDhHQzJiZHRHUWtLQ2treFNrNG9md0ZldlhzMFhYM3hCdTNidG1EaHhZcjN1dVRZcFYvV2tiWHpkeTRuV2w4bGtJaW82NXBKZVF3Z2hoQkJDQ0NHRUVMK1BqSXdNQURJek04bk16S3d5N3VmbnB5U1VGQllXS2hWblJkMkZoWVV4WWNLRXhnNmpYbmJzMk1IT25Uc1pQMzU4WTRkU28xYXRXdkhRUXc4MWRoaENDQ0YrWjVKUTB0VFk3WlI4K3czMjlIUmNwMDQyZGpSQ0NBR0F1bmx6L0RwMUllQXZkMEExcFJ3dlJIUnNMTkd4c1JkMXphYmlzODgrSXpzN0c0QWhRNFl3Yk5pd2k3cStYcThIUElraUxWdTJyUEc4a3lkUGN1clVLWjh5bnRkZmZ6MEdnNEVlUFhyd3l5Ky9BSjRLSmpmZmZEUGJ0bTJqc0xDUW9LQWdwYldPV3EzR1pESmhNcGxZdDI0ZE5wdU5UcDMrR0x1TnJyeXFSMk9ISUlRUVFnZ2hoQkNYdFgzNzl0RytmWHRVS2xWamgzTEpPSjFPcGZWcjU4NmRxNjFNVVIySHcxRnQyOW9sUzViZzcrOVBURXdNY1hGeHRhNXg3Tmd4ckZZckNRa0pQdS94NGNPSHljL1BKekV4OGJLcTRuQzVxOXlhdHpaVHAwNjloSkdJUDVKTm16WXhZc1FJT25mdTNOaWhDQ0dFRUQ0a29hUUpjUnpNb3Zpai8rREt5MjNzVUlRUXdvZnI1RW5LVnk3SHNYc1hnZVBHbzJuVnVyRkRhdkwyN05talZQNHdtVXlFaFlXeGV2VnFaVHdxS29wMjdkcHgrdlJwZnZycEp3QUdEaHhZNXdkYWdQSVFxcWlvaU4yN2Q5Yzd4cjU5K3dJb1NTTUFPcDJPckt5cTdXTXNGa3VWYTloc3RucGZVd2doaEJCQ0NDSEVIOHVXTFZ2NDhNTVA2ZGF0RzhPSEQ4ZG9OS0xUNmFwTkxuRTZuVml0VnNMQ3d0Qm9OSUJuVi8vYXRXc2JkTzM3NzcrZmdJQUFYQzZYVDR0VkFLMVdpMHFsNHBOUFB1SDA2ZFBWem8rS2l1THV1Ky8yT1dhMVdsR3IxZmo1K2ZuY2cxcXRadUhDaFRpZFRscTJiRm5sODdmVDZjVGhjQ2liTnpaczJNQ1NKVXRvMzc0OTk5eHpUNVZycjFtemh2ejhmQVlNR0hEZWhKS1ZLMWV5ZnYxNlFrSkNlUExKSjJuUm9nWGdlZThXTDE2TXlXVGl0ZGRlSXpBd3NOWjFoQkNYemgrNU1va1FRb2cvTjBrb2FVSnN2LzBteVNSQ2lEODBaMjRPdHAwN01FcEN5U1gzODg4L0sxK1hscGJ5NVpkZitvejM2ZE9IZHUzYVVWeGN6Sm8xYXdCSVNVbXBWMEtKMiswRzZsNmhwQ1lPaDBOWnIzZnYzdlRvMFVONThIYjQ4R0dtVFp0R3UzYnRlUHp4eHdGd3VWelliTFlxdlZxOThiamRiaHdPQjg4OTl4dzZuVTU1eUZoYVdnckEzcjE3K2Z2Zi80N2I3Y2JsY3FIVDZYanBwWmZxZk45Q0NDR0VFRUlJSVM2T1gzLzlsYzgrK3d5MzI4M0preWY1NG9zdnFtMEJVdG5ycjc5T2VIZzQ0R2tKa3A2ZWZrRnhyRnExaW5uejV2a2Ntemh4SWwyN2RpVTdPNXNqUjQ1VU84L2YzNy9Lc1hmZmZWZHBhYUxSYUh5U1NyeEpLLy8rOTcrckhIZTczUVFGQmZIbW0yOENVRkpTUWs1T0RxZE9uZUxHRzI4a0pDVEU1enJlejdwaFlXRzEzcHZiN1ZZMmFDUW1KaXJKSkFENzkrOEhQQnRHM252dlBaOTVJMGVPcEczYnRyV3VMWVFRUWdnaG1qNUpLR2xDYkZzMk4zWUlRZ2h4WHJiZmZzTjQ4eTJOSFVhVDVuYTdsWWRYbDVMVmFnWHFYcUhFbXpoU21mZUJtc1Bod00vUHo2YzFqdDF1Qnp6VlNMd1B5elFhamM4NWxkZnhQb2dyTEN5czlucmw1ZVhrNXA1THdBd0tDanB2N0VJSUlZUVFRZ2doTGg2YnpjYjgrZk9WRnFpZE8zZm00WWNmWnQ2OGVlVGs1Q2dWU29xS2lyRGI3UVFHQnFMVDZYQTZuWlNWbGZra1kraDBPZ0JhdDI3TnlKRWpBZmpvbzQ4d204MDg4TUFEQkFVRk1XUEdEQUNlZXVvcGJEWWI3N3p6anMvY2luKzdYQzdsOHltZ3RKdVpOR21Tc2dsanc0WU5MRnEwQ0tQUldPWGVOQm9OT3AwT3JWWmJKYUdrcUtnSUFJUEJvSHpHQmMvbjRjcXRiZnIxNjhmaXhZdXhXQ3lzV0xHQ3YvemxMejdYVWF2VmdLY3FhVzNTMDlNcExDekVZRENRbEpURXlaTW5hZDY4T2FkUG4rYmd3WU9BcHlwb3hXcWhPcDJPbUppWVd0Y1ZRZ2doaEJCL0RwSlEwbFRZYkRpbE9va1E0akxnUEg0YzNHNW93bjJSRzV0S3BXTG16SmwxT3JkTm16YWtwcVkyNkRyRnhjVUFkT3ZXamZ2dnY3L0c4Mzc2NlNkKyt1a255c3ZMcXgzWGFyVVlqY1lxNVlYaFhGdWJ1clMzOFo1anQ5dlJhclZNbXpiTnAwSkpkYndsaFlVUVFnZ2hoQkJDMU83NDhlTzg4c29yQUV5ZlB2MkMycU44K3VtbnBLV2xvVktwR0Rac0dQdjM3MmZXckZuY2UrKzlwS1NrNEhBNFNFaEk0Sk5QUG1ISGpoM2NmZmZkZE8vZXZkcTF2QWtiUnFPUnhNUkU0RnlDU011V0xXbldySmx5Ym54OHZNOW5VMjlTaHZmdjNyMTdjL3IwYWRMVDA1WFBraFdyaWxSV3NZV3IxK09QUDY1c3dORHBkTXJhQUpNblQ2YXNySXhKa3liNXRLbHhPcDNZN1hhZlNwdzZuWTVycnJtR3BVdVhzbTdkT3ZyMzc4K3JyNzZxYk1Ud2JxSll1SEFoUzVZczhZbmhpU2VlVU83YjIvNzJ4aHR2Wk5XcVZYejY2YWYwNmRNSGg4T0IyKzNHMzkrZnhNUkViRFlidWJtNW1NMW1rcE9UbGZkUUNDR0VFRUw4dVVsQ1NWT2gwM2wrUWR0VXFkWGdjalYyRkVLSWk4QnRLNWRra2laaThPREJEQmd3QUsxV1crdURwdHR1dTQzYmJydXR4dkdwVTZmV09OYTVjK2M2Sjd3TUd6YU1ZY09HS2E5RFEwUHJORThJSVlRUVFnZ2hSTzFzTmh1ZmYvNzVSVnZ2N3J2dnByaTRtT3V1dTQ3VnExZVRrWkdCU3FWaTY5YXRyRnk1a3NMQ1FwNTc3am5sL0o5KytvazFhOVpndDl0cDA2WU5kOTU1cDA5c0FKbVptVXFyVkcvTDB6ZmVlTU9uUXNoVFR6M2xFMGQ1ZVRsYXJkWW42Y1BMT3k4ME5MVEdqUWpWVmM4RStPcXJyOWl3WVlQUE9uQ3VWZXUwYWRPcUhQUDM5K2Z0dDkvMldlZktLNi9FNFhCdzNYWFhvVmFyc1ZxdFNyS0tWM0Z4c2JMaEF6ekpNZDcyT0FjT0hDQTlQWjNRMEZBU0V4TlpzR0FCNFBtcy9jVVhYd0NlNmlRN2R1endXYk5MbHk3VjNwY1FRZ2doaFBqemtZUVNjVkZvbXJmQTBQMHFMRXQvZ21wMm1OZEUyN28xamdvOVNFMkRCcU1PRHFia3UyK1ZZK3FnSU1KZm5VcnB5aFdVTFBydlJZMjdNci9FZHVpdXVBTExvaDk4anVzN2RVWi9aWGVLNW42TU9pU0V3RHZ1cEhqZU43Z0tDK3EwcnZIYWZtaUNRN0NzV0lhN21wMEx2eGZEVlQwb1QvOE5kNlVQbnFZQkE3RnUzWXpyYk5uTjJ1ZzZkc0p4L0RpdU0yYWY0NnFBQVBUdHI4QzZZM3U5ZmdhTWZhNmhMRzBUbkcxclVSLzZsQ3R4WkdmalBKbFhaVXdkR0lqL2pUZFJ1dm9YbkxtMVYrOVJoelZER3hHTzdXemYyTXBVQmdNcW94SFhtVFAxanZGaThVdHNoeUVsaGVKdnZyNmdkWnE5OEhkc0dSa1V6NnZmT3NFUFBrelp4dlhZNnREV1JQeDVWRzVQSTRRUVFnZ2hoQkNpNlNrb0tPREREei8wYVlseW9mejkvUms5ZWpTelo4L202TkdqNkhRNkhuNzRZYnAwNmNLdnYvNEsrQ1pySER0MlRQbTZjb3NYbDh1RlRxZkRack5oc1ZqUTZYVEtYRzhpaUhjVGhMZXRhdVhYMVprN2Q2NVBvZ1pBdTNidGlJeU1aTTJhTlFDY1BIbVNiZHUya1p5Y3pJUUpFNVR6dEZvdEJvTUJQeisvV3F0bWdpZWh4T0Z3b05mcnE0eTFhZE9HTm0zYUFKN0VtVW1USmhFUUVJQ2ZueDlUcDA3RjZYUXljZUpFV3JSb3dmSGp4MGxOVFNVb0tBaU5Sb1BENFdET25EbktmYzZlUFJ2d0pLbkV4Y1Z4N2JYWFlyRllTRTVPSmpJeUVydmR6c3N2dnd4QVltSWlaV1ZsMk8xMjlIcDl0YkVKSVlRUVFvZy9CMGtvK1pNd0RSaEkwSml4NEhEZ3JrZWxENVZhamN0YXhzbEhKOVo2bmlZOG5NQTc3OEo1T2gvcnBvMTFXbHZmcVRPaFQvMGZKZk8vVlJKRi9GcTF4Tmh2QVBhc1RNclBac2FiQmwyUCtqeTd6STI5KzZBeUduRTduWFdxMUdJL2NBREg4ZXdxeDNXSmlRUU92MVZKS0ZHSE5RTzdIVTN6NXVqYXRVY1ZFSUE2SkFUak5YMnhMRnNDdUFIVmVSTkw5SjI3b0V0SXBPVEhIMm85cnpKRGo1N2dkT0oybnFjZGc4cXppNko4KzdZYVQxRUhCeE04Ymp6bDI3WlI4UDRzbitOQlk4YWlUMG5oelBRM3podFQ4TmdIY0dRZjQ4eU10M3lPNitJVENIbHNDb1VmenFiczE3WG5YUWNnNEpiYkNCaHhPN3AyN1NsZHM5cG56RlZZZ0RNL3Y5YjVRYVB2bzJUaEFzcXFTeWdKQ2NYL3htR1VybHg1M2ppTVYvY204TFlSNUQ1VWZjc08wNERyQ0x6alRuSWZHRlBqR3VxZ0lDTGVmTHZHOGVvVXo1OUg2YktsZFRwWEV4R0IvNDNEc0c3YmhqMHpvMTdYOFZtbldUTlU5VXdBTVBUdWcvSGFmZ0RZOXU1RkV4YUcyMmFyOGQ4bEtvMFcxS3BHVGNBUlFnZ2hoQkJDQ0NIRWhVdExTK09MTDc2b3RyVkxRN25kYmxhdFdzVi8vL3RmcGRwR1hGeWNVaFhEV3kya1ltV1A0Y09IRXhjWGg5MXVKeUFnd0dlOS92MzcwN05uVC83NXozK1NrNU5EVEV3TW8wYU5vbFdyVnRWZWY5MjZkWHovL2ZlRWhJUW9sVHlxbzFhcnNkbHNCQWNINDNRNktTa3BVYXFaMkd3MlltSmlzRmdzRkJRVVZFa2E2ZHk1TXdVRmRkdUk1bFV4M2hkZWVJSGk0bUswV2kwcWxZcm82R2llZU9JSk9uWHFCRUJ1YnE3U2lpY3BLUW1kVHNlWnM4OWh2TytQVnF0VjN0K1NraExBazhnVEhSM3RVNmxsMWFwVlZXSjUvdm5ubGEvSGpoMUw3OTY5NjNVdlFnZ2hoQkNpNlpDRWtqK0o4bjE3S1B4d05tNkhBM2Vsekh0TmFDaEI5NDJsOU9lVmxQLzJtOCtZU3FQeHRKczV5elJ3RUc2SEU5eXVLaTFvM0ZZci9rTnY5UDFsdFVvRktoVXFqUWJIeVR5ZjZnYmw2YjlSdW1JWkFYKzVBMGRlTHRhMFRSUis5aW02NUk3NER4NUsrWTRkcVB6OThSODBHT3ZXTGJWV0p6RU51aDV0aTBoUFFvblRXY3N2dXRXb1E4TW8vSEIydFFrbGJyc2Q5OWt5bVFBUnIwM0Y3WGFqMG1oUTZmVkV2RDVOZVQvQ25uNEdsVXFOTGVzQVo5NTZFd0JkVXJMbkYrMVdxMDlpaTEvYk9PeEhqcUNOanFrYWxFYU4ybWpDZnZSSWxlb2x3V1B1QjdVYXQ4TUJiamNxdlI2Vlh1OWJTVVNsOGlUK2xGbzRWVXRDaWF1d2tPSnZ2aUhvM3Zzd2JOdXFKUDRZKzF3RExoZEZuMzFhNDF5RlRvY21QSnppYjcrcE9wVGNFZGVaTTVTdFgzZitkVlFxZ3U0WmhlbTZRZGd6TTlER3hCQjA5ejBBcUlPQzBVUkVjUHFWbDg2YlVJTFRnYnRDMzF0ZGh3N2djdUYydWRFbEp1SzJscUVPRFZVU2tsUTZQK3dIRHZqTVVkYXBWTHJVLzRZaHFJT0NLZjcyRzl6MnF1T1Z1VjB1VkhvOVJaL094Ylp2bjNJODdLbW5LZCs5Rzh0UGkzM09EMy85bi9WcVUyWGR1QUhYWGZmZ2Y5MUFDdXFRVUJMMnR4ZlJCQWZodGp0OHJxTU9Dc1p3OWRYb3J1amdPMEhqYVN1Vi84TGZmQTgzYTBidzZQdXdaK3luY083SHFJTkRpSmcrNDd6WHR4OCt4T21YWHF6YnpRa2hoQkJDQ0NHRUVPSVA2Y0NCQTVTVmxkR21UUnM2ZGVyRW9rV0xMbmhObFVyRmlSTW5zRnF0R0F5R0tpMWNxaE1aR1VsU1VsS040dzZIZzhURVJISnpjemwwNkJCVHAwNWwrUERoM0hUVFRjeWJONCtNakF5dXZ2cHFCZzRjaUZxdHBxaW9xTlprRWppWDJHSXltYkRiN1pTVWxLQlNxWlJFbDhEQVFDV3BRMVdwdFc5UlVSSHA2ZW5udmErS3ROcHpqK3FkVHFkUEVrOUVSSVRQdWQ1cU1SRVJFVXExRlcrYm40b1ZYUHIzN3cvQWhnMGJ5TS9QWi9qdzRlaDBPa0pEUTlIcGRKU1dsaXBWV0NJakk1WDd5TW5KUWFmVFlUS1pmT0lTUWdnaGhCQi9QdkovZzM4U3pwd2N5bkp5cWgwTGZtZ2NydUppaXIvK3Frb3JsTXI4aHd6MS9NTGU3VllTU3JRdEluRmJyVGhQNTZQUzZRaCtlRHl1Z2dKY2xwS3p5U1JhMEtpeGJ0bGNwVjFHMFJlZjR5b3I4N1JKQWJEYk9mUDJXemp5UEMxS0FtKzlEYmZUU2VISC82azFydE92dmx5WHR3Rk5WQlFSLzN3RDE5a1BXRlZVK2dWLzNsOGZBVHdWR2dLRzNrVCtpMzlERXg1T3hQUVo1TC80UXBXMkw2Ri9uWVNxMGk0SjVkcmg0ZWk3ZHEzNUhsNTZFZnZoUTlWZTN5dmc1bHZ3SHpLVWs0Lzl0Y1oxYWxPNmNqbCs4ZkU0Y2s0b3gwd0RycU4welMvVnRvMVIrUG1oRGdqRUx6WVdBTWV4WTZoRHd3QndGWGgyUHhoNzlNU1JsNHV4NzdVK1V5dFhnMUVIQlJFeWZnTGFscTB3di9VbTlnT1o1MDdXYUdqMjdQT1VybHFCSStjRXFyUGxOS3NrZ05RZzRPWmJRT3NIYnBmbjU5SnVKL0F2ZDNnR1ZXcFVPajhLM25zWDU4bVRQdlBjRHNlNU5qMHFGYmpkNkRwMXh1MzlPVG1icUZTcnMrUE8wL2srOSt0Mk9IQ1ZsRlNid0ZRNUtjdExFeGxaYmZKUjZjK3JjT1NjUUo5eVpaVXhlOVlCWElXRnl1dXlOYitBUm92YlV1S1RZQlU4OW43c1dWbVVybDNqTTE5dE1LQ3FWREpXRlJCQTZOUFA0TEphT2ZQT1RIQTZjUlVWY3ZxMVYzQTc3RXI4NFMrOVN1bmExWlN1V3VuNVoxNmx4dTJxZTlzaklZUVFRZ2doaEJCQy9ER0Zob1p5NTUxMzBxOWZQelpzMkhEUjFyM25ubnNJQ1FraE5EU1VUei8xYkhKYXVIQWhXN1pzd1d6MlBHOUxUVTJsOE95emp1Ky8vNTRsUzVZQW5tU0w0T0JncGt5WmdzUGhRS1ZTRVJnWXlPalJvN242NnF2NStPT1BLU2dvb0YyN2RnQ1l6V2FPSGoycVZFRHhWaE14R0F5MXh1aE5kTW1wOEV4MSsvYnRCQVlHQXJDdndvYWl5aFZjdkMxMy9QejhtREpsaW5MOG5YZmVvYnk4bk5HalJ4TVZGUVhBMnJWcjJiaHhvMC9peHVUSms5Rm9OR3phdElrZmZ2aWhTcnRaYjF1ZzVPVGtLakZVVENpNStlYWJTVTlQWjlHaVJVUkZSWEh0dGRlaTBXam8wS0VER3pkdVpObXlaY3E1SnBPSisrNjdqd1VMRnBDVGswT3paczE0NG9rbkNBNE9ydlY5RWtJSUlZUVFUWnNrbFB6SitTVWtZcnltTHlYZkx6aHZNZ25BcWFlZkJEd3RYTXIzN1FXYmpZZzNwbVBkdXBYaXI3OEVJSExPcDVRcytpK2xLNWFqRG11R3kzeTZ5am9CdDl5S2FlRDF5bXZUdGYycnZaNDZNQkNjVGs5bGtMTXN5NWNxTFdsOHpnME54ZEExaGRKZlZ0VlkrVUdsOVh6NHFweWdZT3g3TFpvV0xmQnIweGFWVGtmZ1gwYmlkam9vV2ZnOW1tYk5jT2JtVXZMRFFqVGg0YWgwZW9xLy90THpDL2p3Y0o4cUd2bXZ2dVNwa0ZLaENrelFQYVBSZCt4RS9rc3ZvZ2tQSit5NTV6bnoxcHZua2tmVWFsUitPcHlWa2xPcXBkWFVxMlVSZUJLR2pMMnU5cGxudUxMNzJUY0VWRG85cHRBd2pMMnY4YnpXYUNtZTl3MldKZWNxYXVnN0pCSDY1TlBLNi9CL25QdCs1RTBZaHk0K0FYVm9LQnFuazREaHR5cGptckF3aXI3ODNKTk1vVkpodkxZZmdYZU1SRzB3Z2xwTjZLT1BLZWVxZERwUXFYQ1hsMk9NaVBERW85V2cwdW5KZmREVHJnbEEyN0lseHI3OXdPRkFIUkNJOGVyZStNVW5ZTTg2Z0huR1c2ajFCdHhPQjZHUFRzWjI4QUNXeGY5VDNtY2NEcCtmYzAxa0ZOcVljNGtid1ErUHgzSHNLSllsUCtFWEc0dHQvMzRNVi9WQTI3bzFhRFVZcnVweDl2dWd4WkZ6QXNmaHcrZmU2SHBVRzFHNHFwOWp1UElxQWtmZVdhZEVHcFZhRFg1K25KbitCdVcvN1ZTT2wvMjZGbTEwREc2N3pTYzJ0OTJCcTZnSXg5RWo1eFpSYTFEcGRFb2lGNEE2TUlobWYzOFpkWEF3cC8vZks2aE1SclFod1RpT0hmTk5BZ0p3dTNFVkZ1STRlclNPTnk2RUVFSUlJWVFRUW9qTHdkQ2hReS9KdWhxTmhwdHZ2cG1OR3owVmRKMU9KeTZYaTVNVk5nRlZUT1E0ZGVxVXozelgyZWRjdi96eUMvUG16VU9qMFNqVk5XNjk5VmJhdG0xTFltSWljQzY1dzV0STRqMVBYYUVxczllV0xWdHduSDBHTldiTUdCSVNFbnpHLzkvLyszK2NQSG1TSjU5OGt0YXRXeXZISzYvbHZZWktwVkxpcUhoZWJHd3NjWEZ4QU93K3V3R3ZZcFdUeU1oSXdEYzV4Q3NySzB1cFVITGxsZWMySFhrVFNveEdvM0xzMEtGRGZQenh4d0RFeE1Td2FORWlGaTgrOTh6UHo4K1BWcTFhY2ZUb1VRNGVQTWpMTDNzMjdlbjFlbTY0NFliekp0MElJWVFRUW9pbVR4Sksvc3gwT2tJZUdnY3FsZEpDUlIwU2d1czgvVDIxTWJHRVRua0M2NWJORkx6M2JvM25HWHIxSm1UY2VBci9rMXExRFlwS2hVcW5vMkRXditzVmNzaGZKNkZTYTZvZE0vVWZRTUN0SXpEMjYwZmh4LytwOXBmYnFyT1ovcFhiL3FqMGV0UUJBV2lDZ2p5eEJRUkFlYm1uemMzMEdUaFBud2FuYjhzVDA2REJhTUxEeVIxN3IvSUxlMmVlYjVVUGJVd3NoaDQ5S1Zud0hjNzhVemp6VDJFL21JWHB1a0djZWZ2TmV0MDdBQnFOVDB1ZXVyQXNXMExaaHZYZ2NrS0YvSVhRS1U5UXV2b1h5aXUyeVZFQkdtM1ZDaDVucjVuLzNETTRpenc3UXd5ZHV4QThmZ0p1dXgzVGRRT3g3ZCtQK2ZYWGZPWTFuL0VPT002Vy90VHAwTFZyVDlGbm42THYzQVZ0VEl4UDZ4elRkWVBRaElaUy9OMjN5akY5VWtmOGg5MnNKSk1BdU11c09FNGNSeE1haHNwa3dtazI0OGcraHF1d0VFUEtsUVNQZlFDY1RsUUJBZmkxYVlQL2dJR2VpV28xSlQ4czlHazlZK2pXRGVPMS9TaGR1UUlBeC9Gc1ROY053cnBsTStyUU1Qd1NFdkdMaTBObE5LTHkweEU0OGs1QWhVcXJ4YkpxaFc5Q2lmZDlmWFN5VC9LT1NxZkRmL0FObUs0YldOTzNxQ3FuRTNkSlNaVUtOZFhScDF4SjZPVEhQWWtqbFRSNytWV2x5a3RGeHY0RE1QWWZVT1Y0L3QrZVZTcXB1SXFMc0c3YWlHMy9QaHhIanhMeTZHTVlVcTRrLy9ubmZDcmNDQ0dFRUVJSUlZUVE0c0xaYk9Ya0hEOU96b2tUbEpRVVg5UzEyM2RJb21XcjF1Yy9zUkY0cTREWWJEYjY5ZXRIang0OUtDc3I0OHN2djhSaXNmRGtrMC82bkY5Y1hJekpaRklTU2lyeUpvS0VoSVQ0SkhGNEUwbnF3bUt4S0Y4dlc3YU1KVXVXb05QcGxHU1BrcElTQUg3NDRRY2wyY0xsY2xGZVhzNE5OOXlnVkVFcE92dXMxVzYzODlKTEwxVzUzNDgrK2tpcFNPSmQwMTJIelVvMm00MjVjK2NDRUIwZHJWUmhxYmgyeFNTVTNidDNLL2UwWmNzV0FNTER3Mm5Sb2dYRnhjWG85WG95TXpNSkRBekVZckhnY3Jrd0dBeTRYQzU2OWVwVmJkSk5mU3hmdXBodG16ZGYwQnIxNFR6Ny9IYnpwdldjcUs1YThFWFd0LzhBOUhwSnVoRkNDQ0ZFMHlZSkpYOWlJZmMvNk5PZVJSM1dqSWgvL0pQaTc3NmpkTm1TYXVlb2RIcUN4NDNIVlZoQTBlZWYxcnArK2ZhdDJMTU9FRHp1RWZEem8yejFMeFhXMFlIVFNYbjZiL1VMMnVrRXYrcC9iRXUrWDRBako1ZmdlKzhqL09YWEtQbGhJU1gvWGVoYk9jSmJPdExobTFCU3VtSTVBR0hQUEllN3ZKeWl1Ui83bkg5bTV0czRjMzFiQm1tYWhSUCsrajlyckV5aERnd2lkTkprSEhtNVdIZWNTOW9vK3VwTG12M3RCVXpYRDZaMCtiSnE1OVpFcGRiZ3RwYWQ1eVNWVDB3MVZvMXdPbkhtL24vMjdqcytpanIvNC9ocjJ2WjBJUFFPUWFVb1ZWR2tpU0lkeE42N3A2aG5MNmRuT1R2cTJjdHhlcWcvQzRpaWdpQ2dDQXBJNzFWYVJHcDZzcjNNek8rUDJXeXkyUVFDK3Z0NTZ2ZjVlTnpqZHFkK1ozWWp5Y3g3UHArRFJMWnVPZUorS3dNU2h0K0hHZjhqMTRqL2tXcHIyeFo3OXg2VVBqY3hkVVZGeFl6L0lXZUd3NVJQZWhPd0t0ekliZysyVGxXOWI1WHM3SlJwYXRPbUtlZFhMeW9rdU9CYlhJUFBBQ0N5YlN1aDVjc1N5NFdXL29DOTI0bGtYSEVsQmJmLzliQ1ZRNVRjWEdMVm5uWUpMbGxNMnZqemNBOGJnZW4zVTNqWDdXQVl1QVlPSnUyODh4TVZlbW8vU2RaK3lpZS9UYmhhYTZlY0J4NGt2R0U5dnM4L1QxcTgwUXN2MWIycG82eENBOVRhUHFkZ3dvMHBGVXBxVmhRQ1FGR1FOQnRtT0xsS2tYZmFWQUMwam5rNGV2WWlNUDhiSzB3aXk0bUtMNElnQ0lJZ0NJSWdDSUlnSER2VE5GbjgzVUxtenA2WkNFVDgycHd1MTM5dG9PU0hIMzdnckxQT29ubno1bno4OGNkSWtzUkZGMTFFVVZFUjRYQ1lnd2NQSmtJYTMzenpEVjkrK1NYMzNITVBUWnMyQldEZ3dJRU1HalFJV1phNTlkWmJDUWFEeUxKTUxCWmoyclJwWEhEQkJVVGpENWJWRmtLcFZCbm02TisvUDhYRnhXellzSUdDZ29KRSs1MmF0bS9mbmpMdHROTk9TN3d1TFMxTmJQZEFMVzNJYTFaY09kTDR3QXFUVEpvMGlVUHhCOXJPT2VjY0FvRUFCUVVGbEplWHMzYnRXaUE1VUpLWGwwZWJObTFvMXF3WjJkblp1Rnd1RmkxYWhOZnJaVS84bW1GYVdocnA2ZWw0dlZhUXllbDBVbHBheXVyVnErblpzK2RoeDNRa1d6WnZvanplTHZ2LzA3WXRXOWkyNWNqWFBIK3BYaWVmSWdJbGdpQUlnaUQ4NFlsQXlaK1VaOXg0SEtmMHBmUzVpV1RkZVRjQVJra3h3Y1dMU2IvNEVpUk53Ly9sak9TVkpJbXNXLytLMXJRWlJZODltcWhxZ2lSYklZWks4WnZOWmpoTXliUFBrSDN2L1dSY2VUVjZjVEdSalJzQUNDejRsdENhTlFBNGV2ZXgxby9GNmt6aTZ5WEZ4UEx6S1g3aU1ReS9yODdqQ2kxZFFtVExKakp2dUJIUDJIT0lIVGhBYU5uU3FrT29vMElKV05WWmJKMk93d3lGU0R2M2ZQeHpabVBFRS93NTkvOHR0VDJKTE5VZEpzbktJdnYydTVCenN2SFBzUmxUU3dBQUlBQkpSRUZVbkVHRFJ4NmovSzFKQkJjdkl2cmpObnpUUHlIOTRrdVJuVTU4TTc1STJZNjlldyt5SnR4aWhUR3F6WkpVRldTWjNIKzlsYkpQU1pKQTAvRFBtb2wzNnBTVStiL0lZVUlaV3B1MlJMWnRKYnhoZlVxTEkwbFZNU09wNTFyU05HUzNHMXUxcHlpVXJDd2t6WlkwVGM3SXNMNGJVdXE1ZHZUc0JZQjd5Sm5ZTzNjaCtNTVNzbSs3QXpNU1NWVGx5SDNsOWZpR1pDdHdvU3FZb1RBRnQwNnd4dDZxZFZLb3lTZ3JvK0MyVzhpKzV6NUNLMWZVR3RLb2syUTlzV0g0dkJqVjJ4Y1pCbVlvbkR6dFNJNGhVR0xHdjUrU3c0SFdycjMxSGEvbGM1TTBEU1VyQzYxRHgxcm5JY3VKbjFOcmUwNHlyNzJPMkU4L1VmSCtld0NralQ4WDk5QmhITHpxOHNSeWFwT20yTHYzU0h3UFkvdjNpUlk0Z2lBSWdpQUlnaUFJZ25BRWI3M3hLcnQyN3FCVjZ6YWNmR28vMm5Yb2lLZmFBMkIvWlBuNStlemV2WnY4L0h5dXUrNDZWcTllamNQaElDMHRqY0dEQnpOcjFpeG16NTVOdDI3ZENBUUNMRml3QUovUHg4c3Z2OHc5OTl4RFdscGFyZFZIWXJFWXI3MzJHaHMzYnFSUG56NkpRRW0wbHV1QmxYUmRUN3h1M3J3NTRYQ1lNODg4ay9idDJ4T0pSSmc0Y1dKS0NLUkxseTVjYzgwMXlMSk1KQkxCWHExS2JHVWJtN1BPT292aHc0Y2Y5anpNbVRPSGVmUG1IZkY4L2VjLy8ySGRPcXZkY2UvZXZlblNwUXRGUlVVODg4d3pTZU52MHFSSjRuV0hEaDI0Nzc3NzhQdjlGQlVWc1gvL2ZpS1JTS0sxVVB2MjdTa3ZMMmZmdm4ySmRkcTBhVU5wYVNrZmZmUVJMVnUycEZHalJrY2NXMTF1dWUydUl5LzBLOXEvZHkrdnZQQXNsMXh4TmNkMzd2TC91dStqRm8zaSszZ0swUTBiTUFvTGpyeThJQWpDNzRqY3FCRmFsMjU0eHA4TDhkWnpnaUQ4Zm9sQXlaK1FaOXg0UEtQSFVQSGVPNFEzYlV5YVYvSGVPOGh1dDlYYVF3TC96R3FoRXRNazhPMThBdC9PSi9aVFZhc1BTZE9RN0RicmpjMzZmMG0xL29Fd3cyRktucHVJZS9BUUl0WDJwUmNVSk5xcXBKMTNBWkxERHJvQlpyVWI2YkppQlFxQTBKTEZsTDM1ZXFJZHgrRVk1ZVdVUFBNVXp0UDdKNFZKS3NjS1lFWlRuL2h3RFJ4czNZQTNETlJXclVpLzRxcEVTNStpaC8rT1h1TnBBcVZCQXhvKys4K1U3ZGg3OUNUenFtdEFWU2w5NFhraTI3YWh0V3BOeHJYWFl3U0RoRmV2d3ZmNVowaDJCNTV6enNYUnN6ZitiK1lSWHI4T0kvNzBRblRuRGtxZWV3WmllbEsxaW95cnJpYTJieCtobFN2Si9NdU5sTDcwUWlMWUk4a1NhRGFNNHFwQVJ5SklVUmROVFcySklzbEltb29aam1CR3drbXpiTzA3SkVJMld2UG1BUGpuenNFL2J5NFoxMTZQMXF3NVJRODlVTzBrS1ZCTEs1YUtqejVFZG41Vzk3aHFxaEdNa0xPenNlVjF3Z3dGaWUzZmgvUDBBUVFXTHVEZ2RWZmo2Tm1Makd1dXBmRGV1ekZLUzVFOEhobytOWkd5bDE4a3NtMnJOYWI0Mk5UbXpmSE5uSUdTbFZXMUsxMUhMeW5CUC8vcitvOFBRUGxsSlVDcmt4UVpWQVZIcjk1SFhGWnJZL1hibFdRcjFLWGtOQ0Q3cm5zd3d5SE1ZSWhFSWluKzgyUUdBdGp5OHJEbDVkWGNLNUxUQWJyQm9SdXZ0eWFwS2xtMzNZN1NLTmVxV2hTL09HSEdZaWt0ZHV6ZHVsbGhJRmxHVWpYOGMyYmpFNEVTUVJBRVFSQUVRUkFFUWFqVHpNK25zMnZuRGs0Zk9KaWh3MGYrMXNQNWYvZlZWMWFGNUY2OWVpVkNFSlVCa2ROUFA1MDVjK2JRdG0xYllyRVlUei85TkVPSERtWGF0R2tVRkJUdzJtdXZjY2NkZHlUYXhsUTNkZXBVZkQ0Zm1xWlJVVkZCang0OWFOR2lCVzNhdEtsekxOWERKbVBIamsyODNyTm5EMis5OVJhRmhZVzBhdFVLWGRmWnUzY3ZiZHUyWmNPR0RUejc3TE9NSGoyYUxsMjZKTnJpckZ5NU1sR1ZwR2ZQbm9uV09IVVpQWG8wbzBlUFRwbXU2enJidG0wRFlQZnUzWXdaTXdaWmx0bXpadzhYWDN3eFlMV3Y2ZHExSzJ2V3JDRWpJNE8rZmZ2U3ZYdjN4RGFlZi81NWR1N2NtUkttR1RkdUhOdTNiMmZyMXExRW8xR3lzckpvMWFvVmE5ZXVwWEhqeG5UcTFJbXRXN2Z5eEJOUGNNa2xsL3ppU2lWQ3N0aXVuWGpmK2pmR29ZTy85VkFFUVJEK1R4Z0ZCWVMvbVVkczAwYlNycnNlNWIrMFVwb2dDUFVqQWlWL0pwcEd4aFZYNFR5dEg5NlBwMWh0WG1yMndUUk55djcxQnRrZUQybm5ubzhaRGllMVpRbXRYSUhTS0JmbmFmMHdZenFZQm9FRjh6R0RJUng5VGdaSnh2ZkY1NWlSaVBVZWlQejRJNzdQcDljNXJNSTdiMHQ2TDZlbDRSb3dDTmZnd2VnSER4QmNzb1RnMGlWSGQ2eW1tV2l4SXptZE9FN3FUbkRKNHFvd1FZMmI0WEphT3U2aFF3bXRYWU05cnhNVjcveUhCbzgramhvUFRUUjQrTkhhSzVSSWtyVk5YVWZ5ZU1pKzdVNjA5dTNSQ3c1Uit0S0x4SDYyYnFpWHZ2WUttZGZka0JURThVNzlpTWpPSGFSZmZDa1pWMTJEYjlySCtHWlliVkdNOG5JaTVlVkp1NU1jVHRSR3VmZysvNHhvZkR2Ulhic09XL25DZmZad0t4eFVXNmhFbGttLytGTFNMNzYwMW5YTEo3MUpjTkgzU2RNeWJ2aExJcDhnVmYvdTZEckJ4WXR3M24wdjlxN2RDSyszbnBhUU5BMnpXcm5XUmkrOUNwS0VHUWdjdHVwSkNrVkdkcmtwZS9OMXd1dlg0VDVqQ09HTkcxQ2JOQ0c4YVJOeWRnNWF5NWFBU2NZMTErS2Q4aEZLWmhiWmQ5MUQwWU4vby95dFNXVGRlaHVscjc1Y0ZXelNkUTdkOUJlcnBjMkFnWWxkbVQ0ZnBjOCtnNk5uTDJ6dE80QnVZTXZMUTFKVkszUWtTMGcyRzZFMXE5RVBWdjNSVnhsV3lwcHdhMUlJU0xMWmNKOTVGcTVCZyt0OXVKTGJqZVJ3a25IVk5VZGV1UEp6aVA5L2JOOWVEbDVSNHpPVkpESnZ1aGxicDA2VVRId2ExK2tEcVBqb0E0aGZUSkFjRGlTWDI2b3VVMWx0U0pMSXZIRUNXcHUybU5YNkIxczdpVUZNVDVyay8ybzJ2dW1mMXZzWUJVRVFCRUVRQkVFUUJPSFA3S2Y4M1N6NWZpRWQ4NDc3UTRSSkZpeFl3TjY5ZTJuWXNDRm5uWFhXRVpmZnMyY1BxMWV2UnBJa1Jvd1lnUzMra0ZvMEdpVVNpWkNkbmMxamp6MUdUazRPZS9iczRjQ0JBN3p6empzTUd6YU1XYk5tc1d2WExqWnYza3pYcmwwQnE4Vk1LTjZlMmVmejBhUkpFNjY3N2pxYU5XdVcyT2VhTld1WU9uVXF1M2Z2QmtnS28zVHYzcDJXTFZ1U21abEpMQlpqMDZaTkxGMjZsRldyVmdIUXJsMDdKa3lZd0FzdnZBREErZWVmejR3Wk05aTRjU092dlBJS2FXbHBuSGppaVp4NjZxbTg5NTVWNGJWVHAwNjBhblZzTjlDQ3dTQ1RKazFpNDhhTnBLV2xFUXFGbURKbENsbFpXYlJ1M1pybHk1ZVRrWkdCeStXaVRaczJ0RzNibHJadDIyS2FKdXZXcmNQdjl4TU9oOG5OeldYcjFxMEFaR1ZsNFhBNE9IRGdBSjkrV25VTnAySERoZ3daTW9TRkN4Y21Qb1BMTDcrY3h4NTdqUFQwOU1NR2NZUmpFMW0vWG9SSkJFSDRVOUFQSGlDeWJpMU9FU2dSaE44MUVTajVrMUJidFNMem11dFJtemVuWXZMYkJMNmRYL2ZDdWs3cHl5K1I4OERmU2IvNFVneS9uOUNTeFZYYmF0WU05OW5Ea0J3T2xBWU5pZjJVbnhRYUFDdkVvVFp0UnV5bmZJcFdQWnk2ajFwYW1GUnlEVG9EejloeGxQN3pPY0xyMWg3VnV0VXBEUnZpT21NSXJnRURNYU14Z2tzV1YxVW9xVDVlV1NienhwdUk3ZDFMWlBNbTdIbWQwQXNMS2JqcmRreWZqMFBYWFoxWXRPRlRFL0YrT28zUThtVko1d3VzSUVKbzlTcWlQKy9CKzlFSG1QRS9ZZ0dJeFNpYjlDWkt2T0pLcGZDcWxSU3VYNGVqWnk5Q1B4dytOT1BvM1Jza3lXb3RrNTUreE9NSENDNzZudkRhTlppNm5oUXEwZHEySmZNdk4yRUdBcFJNZkFyRFZ4VVlrQlFGYkJwNjlVb25jWVYzM280UkQ3cll1L2NnNjlhcU1GQmswMFppUC8rTWU5Z0lLMUNpS0Zicm8waFZlS2ZzamRmQU5PTHRXT3AxQ1BGQlNVaWFSbXp2WGlTWEM5ZkF3WlMrK2pJWmwxOEJRT2tMeitQc2V5clo5OXhIYk85ZW9qLy9qTnFpQldxejVtaXQyMkQ0L1FRV3pDZjdqcnNJZkxjUTMrZlRyV293a2RUcUtaVnNKM1RHMXJZZHBoNURUczhBVmNYWnI1OVZnY05tSjdybnA2UkFpZXgyQTFEKzlyK0ovdlJUWW5yMm5YY1IzclFKLyt4WlNkdHY4TVJUZGU1YjlxUmhlQ3NvbUhEakVVK04ycm8xV1RmZFhPZjVsSnhPTW0rNEVmdUpKMUV5OFdsaSsvZmo2TjJINk05N0NDNzQxZ3FPM0hBald2c09sRHoxQkxHOVAxdmJiZHdFUjdjVEtadjBKbWxqeGgxeEhJSWdDSUlnQ0lJZ0NJSWcxTit5SllzQU9PZUNDMy9qa2Z3Nk5tell3SVlORzJqWHJsMjlBaVhyMXExRFVSVDY5T2xENDhhTkNRYURBRVFpRVc2OTlkYWtWamFWMVRVYU5HakFxRkdqTUF5REprMmFKTUlrQUxObXpVcTAwdTdSb3dkWFhIRkZVZ3NhQUpmTHhkZGZWMVdrN2RDaFErSjFWbFlXV2ZFS3RycXVzM3YzN2tTWVpNaVFJWXdiTnc1RlVZakZyeWxLa3NTRUNSUDQ4c3N2bVRWckZqNmZqK09QUDU0cFU2WVFEQWF4Mld4Y2RORkY5VCtCMWVpNnpuUFBQY2VlUFh0SVMwdmo0WWNmSmhxTjhzRUhIN0IrL1hwS1MwdFpFMjhsZmpqWFhYY2RiZHUycFZHalJuVHQycFhjM0Z3QVB2bmtFK2JNbVVPclZxMjQ0SUlMbUQ5L1BoOTg4RUZpdmJ5OFBISnljcmpsbGx0SVMwc2pKeWZubUk1RHFGdGs1WXJmZWdpQ0lBai9ieUxyMStNY21WcUpTeENFM3c4UktQbVRjUFk5RFRrcms1Sm5ueVlTNytGNU9HWW9TTW56ejVKOSs1M0U0cW45U3VFMXF3bXZXWTNrY05MZ2tVZUo3ZDl2QlFVcXFTclpkOTludFo1NTRaOVdOWU1hc3UrNkIxdW40ekQxV01xTmNFbFJFaFVWYXBKVWxkRHFWWlM5OGxMdEExY1VIQ2QxeHpWd0VMWVRPbU5VbE9PZk00ZkFndm1Kc1FGV29LSGFlRTFkeC9mcEo2alZlb3lhZmo5YTZ6YVkwVWlpNG9Ua2NZTXNJMmRuVys4bEdUU1YyUDc5RUkzaS8zSUdrdHVkQ0pQSUdabEltb1plVkVqbWRUZWdaR1ZSL05palZjTnQwQkJiWGg3QnhZdHFQNTVLbW9abnhDaENxMWRaMVNMcUdTZ3h5c3N3eXN0U3BxZGZlaG42d1FOSU5qdWUwV01wZmVINW82c1lVb2ZBZ3ZsNFJvOUZjcmtTRlYzTStBVUJnTWhtNjd2blBQVTAwaSs1ckY3YmpPM2JtM1RPWElNR0V6dDRnTWpHRFlscDlpNWRTYi9rTW55ZmZJTGtzSk4rMGNXSnRrdnBGMTRFcWtwb3hYS0tuM3djOTlDems4TStkYWg0NXo5Vit4dzRtTFR6enFmNDBWckNVWEZLUTZ1ZmJIampoa1FiSXJEQ1M0YlBWNjkyVFpYVTVpMkk3ZDEzNUFXQldINCtoWGZkVWVzODIvRW5rSEhsMVNqeFAveGorL1pCTkVwZzNoelN4cDlIZU8wYTBzNjdBSHZuTHBTL096a1JKZ0dJSGRoUDBVTVBFdHY3c3dpVUNJSWdDSUlnQ0lJZ0NNS3ZyTHlzaklhTmNrbExxOTgxbmorYWtTTkgwcU5IRDF3dUZ3Qk9wNU96eno2Yjc3Ly9IcC9QaDY0blYwYk56czdtd2dzdlJKWmx4bzFMdlU0eGJ0dzRObS9lekttbm5zcXdZY05xM1dmSGpoM3AxcTBiVFpvMDRmampqNmRUcDA2MUxxY29DbVBHak1IdGRwT2JtNXNVWEtrTWxFU2pVV1JaWnVUSWtmVHExWXZ0MjdmVG8wY1B1bmZ2enZUcDAybldyQm1OR3pjK3BuT2pLQXBYWFhVVnI3LytPZ01HRENBdExRMkFDUk1ta0orZno0WU5HL2o1NTU4cExDekU2L1hpOS90VHpsZkxsaTBUYldwcVZoZzU1NXh6T09HRUU4akx5ME9TSkJSRjRjY2ZmNlJkdTNiMDc5K2Y0NDQ3cnRiMWhGOUpKSUl1cXBNSWd2QW5vdS9iWjkxL3FxeU9MZ2pDNzQ0SWxQeEplRC82QVArc21ZbnFFdlZobEJSVDlPRDlkUVlOekZDUWt1Y21rdlBBUTJSY2ZTM2w3L3dIU2RYSXZQRW10R2JOS0g3cUNhdUZSaTE4WDg1QS9uYStGZFNvc1gxSHR4Tng5aCtRSEZLSmt4UUZvNkxHTVNnS3RvNGRjZlErR1dmdlBrZ2VEOUVkMnlsNzdSVkNxMVltS29pQUZVaUJHb0dTU0lTeWwxN0VqSVNUQWlWb0dwazMzMkl0YXhoSURpZVNySkIrM2dXWWtRaEdNTjYyUlRjb2ZmSDVSRVdQaG84L1NXajFhaXJlblV6NlpaZGphOXVPZ3R0dXdUL25LM0llZkNpcEpZeHI0Q0RjdzRhakZ4VVNpZmRFclUzbU5kZWk1T1JRK3VMemRTNERvTFpvU2V6Z2dVUXJrOXE0UjQ3QzNxVXJwYzgvaXhFTWtuUC9BMlRkY1JkbHI3NmNGUDQ0RnNIdnZ5TzRhQkZtS0lnY2Y2ckRDQVpTbGpOTkV3eURndHR2UGV6MlBDTkhZenYrK0tScGdXL25FOTY0TVdsYWVNMXFDbTZka0JpLzc3UHBhSzNia1BQUUkwbGhGSUN5SGR0L2xmQk1UYmFPZWVnRmg1TENKTWRDY3J1eHRXK1BiOWJNWTk2RzJyd0ZubEdqY2ZRNW1jaW1UWGluVFNYenhnbUorYjdaczNEMFBwbUdUejREUU1uRXA0bHMyNXF5bmVvQkUwRVFCRUVRQkVFUUJFRVFmajFlYndXNWpadisxc000S3YzNjlhTmZ2MzYxenJ2NTV0UUh3NDZrYWRQazR4ODdkaXhqeDQ0OXByRTVuVTcrL3ZlL3AxUWxxVTZTSkc2NjZhWjZiM1BJa0NFcDAvN3hqMytrVEd2Y3VIRWlQQ0pKVXEyQmw2UFZ0R2xUN3IvLy9xUzJQQUN0VzdlbWRldldLY3NiaG9HdTYraTZqbW1hU1JWZWFsTTlUTk82ZFdzbVRwejRpOGNzMUpQTjluOXliVkw0TDFEUHl1cUM4R2RqUnNJaVRDSUl2M01pVVBKbllacEhGU2FwdnQ3aDZBVUZsRHo1T0ZsMzNrM09BMzlIZGpoQmd1SW4vbUZWUTZqRDRhcWtLTm5aT0UyVDhPcFY5UnFpbko1QjFpMjNJYmxjUkRadnd2ZkY1MFMyYks1MTJjcEFTYzNBaFJrSjF6TElDSVYzVkxWMHlieHhBdUh5TXFKNzkrSWVjaGJGanorYUVzQlFHamRHenNxdWFua1NpU1JhdmtSM2JNZjMyYWRFOThZclZVZ1MzazgreHBhWFIrWU5OMUg0NFAyWVBsK05BVXRrWEhrMWpwUDc0djN3L2RSeld1UGY0TFJ6eHFNMHlxWG8vbnRTajBkVlNUdnZBdHhuRGNYNzRmdUpVRXZaRzYrUmVmMWZhUEQ0VS9pbWYwSncwZmQxZnU2Mmpua1lBYXM5anRhaVpXS01sY3h3MVhtVVBkYlRFMmFnbHBDS3JpTzUzVFI2L3NWYTk1TTRQSnVONkUvNXlSTk5FNzNnVU1xeXpwUDdrbjc1RlZhQXFETHRLc3MwL25kVnBSRlVGZStVRDFQYXovd2FITDE2RVY2M0xuV0dKS2Q4VGxYbkxQVTh1L29QQUVVaHRIVHBNWThsL2NLTFVGdTFvdnp0dHdndS9CYXRROGZFUExWRlM5SXZ2b1N5MTE4bDUrOFBvUjg2aEg0cy8yMFFCRUVRQkVFUUJFRVFCT0VYT2RKTmYrSG9IQzVNOG52a2REcnJ2YXdzeThpeWpCWnY5eTM4emlsSzRpRkpKU2NIcFVIRHhFT1BkWWtWRmFaZVc2NG5aLzhCNkFXSGlHelpVdWN5Y2xxYTFlSisvMzRNNzdFL1VKZDE1OTNvQlFWVXZEdjVtTGNCNE9qVkd6TVNJYnh1YmNvODJ3a25FTjJ4SStsYWRaM2JPZmtVOUtJaW9qdTJKMDNQdkhFQzRVMGJDUzVjVU84eFpkNTBNL3JCZzNpblRVMmVJVW5rUFBnUXdhVkxDY3o5cXQ3Yis3VTVUKytQR1kwUyttSEpyN3RoV2NiUm95ZXhBd2ZxZmtDeDJuZjZ2NEV0TDQ5WVlWR2REMFRMV1ZtWXdXQzlLcDMvWDhtNjVhOEVWNjRndEdSeHZaYVhzM1BxUEo3MEs2N0NLQzdHTitQekkyN0gzdTFFVEYyMzdyRlYrOHpzSjU2RTJxSUZnVy9uSC9OL2F3UkIrUDBTZ1pJL3U4by9YT1ZqU3dkS0xoZHF5NVlZcFNWb2JkcUNvaEJldnc2bGNSUDA4dkpqK29kRnNoM2RIMzlHYVFubGIvOGJ2YVNFNk00ZGgxMVdiZDRDTTNTVVZUZzBqZlNMTGtGdDNvTGl5VzlqQmdJNGV2WWk1LzRIcmNva1JVV0pSVjM5QjJCR3dvU1dXMkVBVTllcEhocndUZi9VZWlGSk5IanNDZnp6NWxMMjFpUWFQdjRVYWVlY205Um1SVzNTbEl4cnJrVnIzd0gvbHpQeGZ6VTdNYTh5eU9JK2EyZ2lQQ1BaSGRpT096NFJGS2srZnVjcGZmR01Hb1BzOFZpVlc1WlZoUlZDeTVaUzR2T1JlZDBOWkZ4ekhXbmp6aUcwZWpYQnhkOFQzYlhMMnJacWZVOHlycjYyS213U24xYlhMNE8yamgzQk1CSUJsSnBNdjU5RGZ6MzgweXVlVVdPd3g4dHMxa3FTRXk4RDN5OGt1SFFKWml3R3VvN1dwaTA1RC95ZGc5ZGRIVjlXUXRLMCtHZFNjenRTVWpCR2FaU0xHWXNtamt0eU9rR1NrRE15ckFWa0JVbFRyYW8wdW82alp5K1VScmxXR0tjbVdVWlNxdjVUNng1Nk5tbzhqS09YSmJjamtqTXo4WXdjVFhqOXVsOVVIYVQwNVJkQmxqRURWblVZS1g0eElXM3NXSnlublk1ZVdJRGg4MUw4K0QvSXV2bFdHajcxRE5FZDJ3bHYyVUpzM3o3cisxdjlEMVJGQVZuRzFya0xTazRPYXN0V29LbzQrcDZhT0VhMVJVc2NmVSsxc2pPcWlxUnBoRmF1T0xZZ215QUlnaUFJZ2lBSWdpQUlnaUQ4Q2JuUEdvcmo1TDRVUC9aSTRycWpaOXc1RUV1OXBpblo3YUJwUkRadm91VDVaNVBteWVucFpGeDFEUlVmZlloKzhNQmg5NWwrM2dVRVZ5dzdiS0JFYWRLVTdQc2ZvT3pOMSt0OWc3czJzc3VGTHN0SFh2QUlYSU1HSTZscVNxQkV6c29tKys3NzhNK2VoZmVqRDQ2NG5iUXg0d2h2M1p3VUtGR2J0OERSNTJUQ2gza290amIrbVRQSXZPbG1BdDh0VEhvZzBqMzBiSlJHdVlUWHJUbXE3ZjNhWFAxT1I4N00vUFVESmFaSjVrMDM0L3Y4TTN4MVhOUE92djFPOUlvSy9MTytSTW5NVEpvWDNmc3o5cTRuSXRsdGlXdlNlbkV4NFRXckU4dTRoNDFBYTlFaWFUMGpHS1RpM2Ntb3JWc25YWDlQWHNnZ3VudFg2bmp1dWhmdjlFL3dmMWw3bGZDR1R6K0xmOFlYdFFZd2xKd2MxS2JORXU5alJZWG9CNnlmc1p4SC9vSFdzbFhLT21ZMHlxSEsreFRWYUczYUl0bmk5eXhxUEh0cTY5SUZ2YndjL1ZDMWgyc2xrRlFOVkpYb2p6OG1IcFIyRHh0TzJ2anpLTHo3VHZTaXdwVDkyUEx5TUVwS29CNkJFcy9JVWFqTlcxQjQzejBZcFNXSjZZNCtKMlB2MHBYQTNEbFEvV2ZZTkVWbEhrSDRFeENCa2o4NVNha1dDcWdIUjQrZUtBMGJvalpyanRhcUZXckxWaGhlTDhFbGl5aDk1U1dVekN6Y3cwZVE5WmViUU5Nd3lzcUlIVGlBVVY1SzRQdnZpV3pjVU9lMjA2KzRDclZSTGxxYk5oaGU3MUVkUjJqRjh0cG55REpwNTErQUpDdkltWms0ZXZVbXNybjI2aVdWeTFkU1c3YkUwYU1ucm9HRE1FckxLSm40ZE9JR2ZkbnJyNUo5MTcwMGVQSnBBbDkvVGVEYitSZytMNjVCZ3drdVhwUUlmSmlSQ0hKMk5zNytBNUxTckxZT0hWR2J0MERTTlBRREJ5aDc4M1hDRzlZbjVudEdqY1l6OWh6TWNKanlTVyttQkJXTXNqSUMzODdITldBZzdzRlY1VGNObncvZnpDOFM3eDI5KzVCeDFUVklEZ2VoSDVaUU1lVkRqQm9oQm9ESXBvMFUzbnNYYWVQUHhYbDZmK3M0dnY4dU1WL1NiQUFVM25ObklpQmc3OTZEckZ0dnMwSWE4U29zOWk1ZGNaMXhKbko2T2xxYk5nUy9XMWhyMkVUU05DUzNtOXlYWHEzN3M0Z3ZGOTN6VTkzelZhWHFPeHlMV1dHU1NySnMvYS9hTHpTMWhrbUlWNjZwM0k2bTBYRGljN1V1MTZqR2VBdnZ2UXY5d0FHY0F3WVMvWEViMGZ6ZEtldEVkKzFNK2lWT2FkZ0llK2N1Qk9iTlRRNy9hSnAxUGgwT3ZKOThYT2N4MTBmTjVMU3RYWHZBK3FYUE8zVUsvbmx6UU5jeHlzc3B2TzhlWElQT3dIM0dFRHlqUmhOZXM1clEwdVEvS2lyUGo2TjdEK3hkdWxwQm9kSlMwa2FOQWF4S1JWclRabWlqbWxuVldGUVZTVkdJN05naEFpV0NJQWlDSUFpQ0lBaUNJQWlDVUUreC9mdlIycmJGTTNvTXZrOC93VC9uSy94enJLb1dqcDY5aUJVY0lyWm5EMXI3OW1UZmRTL1JuVHNvK2VkektSVzVKYmNiVzZmanlMcnhKb29lZWVpdzFTR01VQkNpc1Rybld3T3p0cThYRlB5eUF6UU1xSFlOdDlFTEx5RzUzZGIrYTdrcFhmSGgrNmtQOGNreVd0dDJlS2Q4bUxLOG8zdDN6RkFJM3hlZkhYRW9hck5tS0UyYUVIZzkrWnF2Kyt4aEFLU05HWU5uMU9qRTlOamV2WlQrc3lxNDQreDNPcDZSb3pFTlBWRTEyNHhHeUxvNXVjMjcyclFwUmpCQTFvUmJyV3VuaW9La3FQaStuSEZVRlZEcVMyM1NGTW5qU1prZTNic1hWOGM4bktmMUl4WVBLVWl5REpxR0pFbEo5eWVPaW1sYTkwUDAycjlEa3MyT0xhOFRGVk9uNEQ3ekxCemRleVR1L3lpTkdsSDI3MytoTlcrRzdFbkROQXhzN2RzVDI3Y3ZLVkJpNjlnUnllVk9oR0U4bzhjUTNyUVJnT3piN2tSeU9GSXEwa2gyRytnR2gyNjhQblhJZWl6cGV5alo3V1RkOGxjcXBrNGg5bE0rUktQV0E2ZTFzSi9VbmZTTExzSHcrWkJkTHZ6ejVsWjlGMk02M2s4K0pqRC9tOFR5cmdFRGNaMXhacTNiOG93N0IxdmJkcGltQVVieTkxL1NiRGo3bm9xalI4OXFFeVhyV3IycVVQVGczOUFQSGdRZ3VHUXhhZVBHNHg0eGtvckpiNmZ1eURBdzZ2SHd0NXlWamRhdVBSVWZmcEFVSmtHU3NIZnBpcHlXUnU2LzNrcGFwK3oxVndrdC9lR0kyeFlFNGZkTkJFcis3T0kzMGFWNmxrUFUycmZIZGNZUVl2bjVoTmV2cCtLRDk0bjh1QzJSSERYS3lpaDc5V1VrbHd2N0NaMnhuWEFDV3N0V2FLM2JFbm5yMzRmZGRuVDdqNmdOR3hMOFlRbkJ4WXQrMlhGVk1nd2tWY00xYURCNlNUR2hsU3RTUzg1Vkk2bWFsZXdHdE9ZdGNBOGRodityMmRZdm9OVis2VFlEQVVxZWZwTDB5eTdIZWNvcCtPZk54UXdHS1gzaG4ralZ5b3FGVnEzQWZzSUpwSjkzUWRKK3pGaU04T3BWQkw2ZGJ5MjNMTG05aWYrYnI1R3pjL0I5L2xueVA5elZWRXgrdS9aZkRxb0pyVmlPMnF3Wm9hVkxpUjNZZjlobHpXQ1FpdmZleGZ2Sk5HenQyaWVGSXlLN2RsTHl6Sk5KdjNTRU4yNmc4STYvSmtJMkFKSHQyM0VOUG9QSXBvMTRQL3FBeUxhdHRlNUxjcmt4L1g0S2JyKzExdm1WUENOSFl6L3hwTHJISEk3VU9VK3lXZDlwU2JQVjN0S29Pa1ZKYW9kVWNNc0U2eGZHV0IxL1NDa0trcVlsZnZFdGZmYVpxdW9sTlpTOThsTFMrNHIzMzZQaXZYZFNGNHpGOEg4MUd5V25BYkg4L05UNXYwRHdoeVhZamp1TzhyZmZTazBveDJJRTVuNUZZTzVYcU0yYTExNDZVMVdSRkpYeXlaTisxWEVKZ2lBSWdpQUlnaUFJZ2lBSWdsQWx2R0U5d2NXTDhKdzluTUM4dVVrUFhqb0hETVRXb1FNVkgzNUErdmtYRXQyeG5aSVgvd21SMUd1aytvRURWTHc3bVl6ci80Sm45Rmg4WDN5R3JkTnhFSTFnMXJ4eEhYOFkwNWJYQ1RTTjZPNWRtUDdrcXRPVlZjVnJUZ2ZJL010TlNJN2tGazJoNVV2cnZzWnZ4cTgvU2hLbHI3MUsxaTIzRWxxMmxPRDNWY0VSdFhsek1xNjlQcW5DczJmVWFGeG5EclhhcVRzY2VNYU14VE55RktnYVJuazVSUS9jaCt2MEFVUzJiRWJKeW9hczdPUnpVbEtjMU1MZWZlWlE5S0lpOUVNSGtkUFRNU29xVUZ1MHhIbnFhUkNOVXY3dU8rakZSV2pOVzVCeDNRMHAxM1FqVzdkUTRhMEEzYkJDSlVZOUtqVklVdnhhdEVKcy8rR3YxeCtydFBQT3g5NjVDNFkvTlVCZ2xKYVFOdjdjcWdueDZ0cG1MRWJCclJNU1kyend4Rk5XcUtMRzhmaW1mMHA0YlMyVlZnN1Rqc25SdXpjQXdVWGZvWjUzQVlHRjMrS2RPZ1hBZXJCVDE2bDQvMzhTeTZkZmNTVnl6WlpmaGtGcy8xNEMzMzZENVBHUWZ0bmxpUkNER1kwUytHWWV2aStTcTIrNHp4NkcrK3podFE4cXBsc1BuMG9TbUNacTh4YllPbmVCLzNuUDJxYXVZK3AxSEpPdUV6dDRnS0w3N3lYcnRqdVR3MXF5aEpyYjJQcFppMU56RzF2Qm5WcVVQamV4OW4wQXVhLy9DOS9NR2ZpL25GSG5NcFdNc2pLQ1N4YmhPcTBmM21sVE1ZTkIxRWE1bU5FSXBtSEVINlEya1d2OFRCaCtYOUovUDF3RHJQWlhnYS9uNHV4M09wRWZ0NkVmT29Talp5OWt1NTJDdjk2Q0dhOUk3eDQrRXMrSWtiVzJuUklFNFk5SEJFcis1RXkvbjRPWFgxTHY1YjNUUHNiNzhkVEQvb0lBVnVBaXRHSjUzWlZEYWhGY3ZPalhDNUpVVStjTi9GcjRaODNFUDhzcWN4WmNzcGpRMmpWSmdZbnF6RkNROG4rOWdlUndKdHJvVkxiTldWVEhBQUFnQUVsRVFWU2ZxUlRadEluQ2UrNDY2akdiZnY4Und5TDEyNUJaMVdhbnZxc0VBaWxwWk5QbkkxS3p4Rjhra3RUdUI2eHpVdnJDODBmY1IyRCsxd1MvVzNqRVBwYmVhVk1QR3dBcXZPZk9PdWRGTm0ycTkzZmJQM01HL3BsVnY1Z1o1YWxWWEdxcSthZEJ2U3R4MVBXelk1b3B3YUpmaTE1VVNNa3pUeDF4dWRpK3ZiVk9MN2o1eGw5N1NJSWdDSUlnQ0lJZ0NJSWdDSUlnMU1JNzdXT0NDeGRnZUwxSWRqdVN3d0ZBeGJ1VHliN25makt1dkpySWxpMlV2ZlZ2NjhhNzA0a1pDcVZjYXcwdVdZeTlSMC8wb2tKa3Q1dnNPKy9HakVaU0xteEtOaHVPSGoxeG5OUWRWSlhpeC85QmRQdVBBRFI2NVRXcitvbHNQWmlhZGVmZFlGZzMwTTFna0tLL1A0RHRoQk9JN2RtVHVMYm9PTGx2MHNPSzloTlB0RzY4eDJLZ0tHaHQyK0VhUElUWXZuMFVQWGcvUm5FSm1DU3RvK1RtQXNrVlVZS0xGeEhldUJIM21XZWhObTlPMmV1dmdXeTFPY2NFMndtZFVWdTNSazVQSSt2MnF1dkdzc3VGNUhKUmVPZHQ2UEZBaVp5V2pyUHZxWVRXcnNFMStBeWNKL2VsNk9FSHlianFha0tyVjJFR2c2U2RleDZsLzN3TzkvQVJoTmV0VFFsUzZJV0Y2SVdGdUVlTXJQV0JYY1BuSXpCdkxsUSt5QmlMNFI0MkFtZS9maFRkZDgvaHZnSy9XR2oxU3V2OEhBdlR4RC9yUzZzcWVmeGF0dVIwa25IMXRRRFl1M2JEakVhVHd6T0tndEt3RWJZVE9tTkdJb252RDFnVk9pSTd0c2Z2czlRU3VLbldpcjVxRERYZVZydW03dWplQXpNWUpMdzVmcitpcm9kQ0lmRmRUYXpiNTJTaU8zY0NvTFZvU2NObm5xWHd2bnRRbTFzUFdxck5tNk0yYjQ2a2FXZ3RXK0xvMWRzSzNkaHNpWXJ1TmF1Z1YzK3ZGeGFpdFc2RDFycE4wako2V1dtZFExUmJ0RVQyZU9KdGI2b2R1Q3lqTkdpQTFxR2o5VjZTa0RRVlNkV0liTnVhVXFYY1AyOGU0UzFiTUlOQjVQUU1HanoxVFBKK21qYkRjWExmcEdtbEx6eWZxQVFqMmV5NEJwOUJ4VHVUa1ZTTjlFc3VKYnhoQTJXdnZFVGFlZWVESkpIendJTklOanVTellaa3R4UFp2Q2twcENVSXdoK1hDSlFJUitjd3BmSCtheDBoL0hJNGRZVkprcFlKaVg4d2oxck45alNDSUFpQ0lBaUNJQWlDSUFpQ0lBZ0NSa2t4a1hnVmJQZndFWGhHalVtMEhKZmlMYjYxdG0xcEdMOWhMR2thdnBrejhOWFNScnZzNVJjVHJ3OWVjV210KzJ2NDFFVENHOVlsVlltbzVQM2dmVXhkeDlhaEk2NGhaMW9QLzhWaU9IcjNRV3ZaMGxvb3BoTmN0alRSdmtYcm1KZDBrei95NDQ4VVAvSVFrdE5COXQzM0VWcTJGTitjMllsN0RYcHhFVXJEaGtuN1ZSczN3UXdFMEF1ckFpVjZjVEY2U1FtMlRzZmhtL1VsU3FOR0dPWGxSSGZ0dEtwcVBHd0ZZWW9mZXpScFc1a1Ria0hKeWtZdnJLcmM3QjQ1Q213MnExMUxPSUlaQ1dQdjJnMGxKNGZTNTUvRENQakp1dVUyR2o3OUxIcEpDV1gvZXFQV2N3ZmdIanJNQ3RSVXF4Q3VOR3FFMnJneGdYbHp5Ymp5YXN5UVZSMGN3Nml6V3NXdnFwYmNocTF6RnlJYk55Uk5rendlcStwTWpVb2tsZUdKeExwNW5hejdMTEpNMWswM1kvajlTVUVLeWVIQTBiTVg5cTdkaUIwNFFNbFRqd09ndFdtTDFxRmowZ09zN3VFamNROGZXYld1b3BENzVpU3J3b3RoSU5udHlhM2lhM0QwN0dWVnhUaUdlMVVaVjExRCtWdFdGZTdZZ2YwNGV2YkMwYXMzdG81NW1KR3dGWnlJSDQvOXhKT3c1ZVZaZ1JLNzNXcTlaSnExM0c4eVVSbzJSSFo3OE0vNk1qN0ZKSmFmajV5ZGpaSnVWVGJYV3JmQk5FMnJwVTQxcm9HRHJPQ0tybFA5Z3pPREFSd25uWVRqcE1vSzdwSlZTVnhWS1g3a29aU0s5TEdmOXhEN2VROEFoczlMeVROUFlZYkRtT0V3T1E4K1JHRCtOd1FXZm11TnBXa3pNbS81YTFLMWZjK1lNUmdWRllSV3JyQXF1OFIwS3Q2WkRJQi83aHdNcjQvWVQvbm9wYVZnR3VTKytnYWgycXJWQ0lMd2h5UUNKWUlnQ0lJZ0NJSWdDSUlnQ0lJZ0NJSWdDTDhoVytjdTJEcDB3SXpGaUd6ZGFsVjVNQXdpMjdaUzhxUjFnOTU1V2ovU3hwOUx3Vjl2U2F5WGZmZDlvRmNGT09TTVRPU3NUQWhITURFeGZYNE1id1VvQ3U0aFp4TFp0bzNvN2wzMUdsTnd5V0pybXg0UEdBYWhINVlBb0xWdmo5S2dBWkJhc1FHU0swcVlnUURSWFR1dFZqSllON3VydC95T0hUcUUvYVRrdHVmMkxsMkliUDh4SmVoZ1AvRWtaSStINEpKRjVOeHpQK0dONjRudTJvbmFvZ1dTdzBINTVMZEJVY2k4NFVhQ1N4WVQzcmdCZTVldStENmZudGlHMHJnSjdzRm5vQjg4VURsQ01FM0NhMVpUdUhsVHZKM09PR3lkT2xsaGw1d0daRngyT2Y2dnZ5YTZjMGRxb0NBV1BldzVOS09SUlBVWU14YXROZXp4YXpOcmpGRnAzSmpzTysrbTlPVVhDYTlhbVpqdUdURUs1OG1uVVB6RVkrZ0ZoeExUM2NOSGdDempuL0VGQUZxYk5zVDI3U1c4ZWhVSHI3MHFaWCs1cjc2QmY4N3NsTFl6YWVQUFRYa2dOekQvbTZRMkxvYlhTL1NubjZwVlJERVRBYXFhSktjVCt3bWRLZi9QVy9VN0VkWElHUmxJRGtjaWlHSEdZZ1NYTDhOeFVuY3JwRFQ5VS94ZnpRYWcwVXV2NHBzNWc4RGNyK3ExYmMvWWMzQ2MxQjJqdkJ6SjQwRjJPRGg0elpXNGh3N0QwYU1IUm5rNVNuWTJrdDNCb2I5Y2w3UnV4YnVUcVhoMzhsRWZUeVcxVlN2clJTU0tpWWwrOENCRW8wUTJiWXdmZHlhUzNVNTArNC9vQjZ6dnZKS1JDWUJSV2xVNXhUWGtUQ1JWby9GLzNnVkpvbUx5MjBodUY0N2pqa012S1FFOWhwTGJDQ1czRVdwdVk0aFg1YkdmZUJLU3BxRVhGMXZoTGtFUS9wQkVvT1FQUkduY3BOb3ZRWUlnQ1ArZDFEWnRmK3NoQ0lJZ0NJSWdDSUlnQ0lJZ0NNSi9GVWxWa0d3Mm5QMzZnMmxhZ1JMZHdOYStBNDFlZU1sYXhtWkhjam9UN3dGa1R4cmhMVlh0eXUxZHVwQng3ZldKOS81Wk0vRk8rUWhKcytFWk5ZYkl6aDJVUGpmeHFNWW1wNlZoK0h4Vjc1MnVlbFgzcnM3WjkxUUFsQVlOeWJqbU9pdjhFWXNSMjdjWDkxbERRVkZBMTVIVDB0RGFkNkRpZy9lVDFwZGNMdExQdjVEZzhtV1lQaDltTEpZSWFzVDI3S0h3M3J1c0FJcW00ZWpkaCtqT0hZVFhyT2JRaEw4a2JjY3pmQVRSbi9jUTJiWVZKU3U3YW55bjk3ZXFiSFR1Z2xGUlFjVUg3eE5hdVJ5bFFRUFNMN3lZbkw4OUNMRVk1Zjk1aStEaVJVbmIxRXRMaU8ydDFrNWNVVkFiTno2cTgvT3IwblZzZVhuWXVuVEZOKzFqOUlNSENTMWZSdHE1NXhGZXZTb1IxTEhsZGNJTWg1UENKQUNHejAvR2xWZGhsSmNUL0c0aDltNG5FdG0yRmJBK1A4bnRUcW0wVVpOcjhCbG83VHNRV0RBZnRWbnp4SFF6R0VBdktyTGVTQkpLVGdQVVpzMnNpdWJ4Y1psK1A1R0tpcFJ0bXBFSTBmeDhuSDFQc3lxR1ZPN3JqQ0U0ZXZWSldsWk9TNk42ZWtkcjFScDBuZGlCcW50bzNrOCt4dDY1SzQ3ZWZRZ3VYMzdZNHptc2FKVFFpdVdVdi8xdlBLTkc0eDQ2ekpxdXgvRFBua1hnNjNsNHhvN0ROV0JReXFyTzAvdVRmc2xsOWQ2VkdmQW5CY3F5YnJrdEVlNENyTUJQdFVDTzJxSUZBTEZxOXc0bHB4TUF3KzlQVFBOOS9oa1lKbHE3ZHFpTmNna3MrTllLc0kwN0J6TnFWWnhYbThRckI1V1hFZHUzRjllQWdWWXJIcHVOMEtwVklsQWlDSDlnSWxEeUIyTHIyWXZnekM5KzYyRUlnaUFjbHExYnQ5OTZDSUlnQ0lJZ0NJSWdDSUlnQ0lMd1h5VzhkaTNodFd2UjJyWkx0SXd4RFlQWXZuMlV2L2NPQVBadTNYQU5HRWpwcTY4azFrdS8rQktyWFVoY2NObFNRaXRYWWhvNmpaNzlKMlkwdnExUUVQK2NyL0NNT3dlMVpVdGllL2JVZTJ4S1ZuWlNOUVBKNVVxNkdYM0U5UnMzeG5aQ1o2dFNROE5HMkU5cWpsRlJqbmZxRkNJN2Q0Q2lZR3ZmbnNpMmJiZ0dEZ0pkSjdUc2g2UnQyRS9vak5La0NjNEdEWEQwN0lWa3M2RzFiSWw3MkFqQWF1OFQzckFlT1g2elBGRTVKWnBjUWFUaWY5NUZ6czdHMVg5ZzBuUzl1QWpaN2FIOG5ja0VseXpDbHRlSmhvOC9oWC9lSEVxZWVnSTVJeE43MTY0RWx5OUxPVDc3OGNlanRXeFY3Znc0RTVWTUpGbkdsS1I2bjZ0ZlNyTGJNVXRMa1RNeThZd1lSWGpOR3FJN2QrRDdiRG9Obm5nS3g4bW5FUHBoQ1hKNk9scWJObmcvK2pCbEc4R0YzeUpwR2hsWFhoMFBwM1RDUDNzV1lIM2Y1S3dzaWgvKysySEhFZG4rSTk1UFBrYlNiTkNzYXJwNzZEQmNaNXlKSk11RU4yMGs4TzAzWk40NHdXclhZb0tTblUxays0K0pBRXNTWGFkczBoczBmUHdwSEQxN0VWcTV3dHJYNXMwcG40dWpldy9zblRzbjNxdXRXaEhidnkrcEhaUHA4eUhaTklMZmY0ZFJyZjNMVWJQWmNQWTlGV2YvQWRiNytIZE9VbFhTejcrUXRIUE9SZEkwekdndDFXeDBIY2x1cC95dFNVbGhsK3c3N3lhNFpIR2lTaENBYThCQTdGMjZKSzFlOHZTVGdJbnpsTDU0eG8xUCtiNDdlL1hHS0M4bnRyK3FSWTdzY2xtaGsyclZoZnd6WnlDNVhEUWNPcFN5TjE0SDB5VDQvWGRXK3lORklmMkNpMUNiTlNPd2VCSGVENnoyV0dxTEZqajc5Y2Y3NGZzcDFZUUVRZmhqRVlHU1B4RFhpSkZFMXE5RlA0cGZCQVZCRVA0L0tjMWI0S3hNYUF1Q0lBaUNJQWlDSUFpQ0lBaUNrTUtzRElpWUJrWXdZRlVyQWRUY1hJakZFdThCekVCeVN4R2kwZVFiMTJaVis1UEFndmw0Um8vQjBhc1B2cU1KbERScFFxeGFGUXZaNlNSV1dGanY5ZFBHbjBkMHgzWnJlTHQzRWQ2OENmZVpRL0hObklGKzRBQjZZU0dPUHFjUTJiMGIxeGxuRWx5eUdLTzhQR2tib1ZVcktYdmxKZlRpSW94QWtLd2JieUs4YVNQK3VYTUJxNVVPV0pYY0FlUzA5RnJIWW9iRGlkWWYxVVUyYmFKNDgyYnNuYnVRZmRzZDJEcm00WjgzbDhDQ2IxRWE1YUlYSExKdXJ0ZWtxdmkrK0p6UXNxVUFPRTg5RFVlZms1Rmt4ZHJ1OXUyWTBTaWVjODdGMmVka0RMOHZkUnUvSXRuandRd0dDUzFmUm1UUVlOSXZ1NXppaHg0a3RuOGZrYzJiOFl3WVNlaUhKZGhQNmc2NlRtQlJMY2NFQkw2ZWk5S3dBUm5YM1lEcDh4R090MUR4VHYrRUJvOCtqcU5YYjBJcjZxN3FFZHV6aDlpZVBiaUhqMHlhSGx6MFBmNDVYNEVzWVVaajZBY1BZQVlDbEwzNkNyRUQrOG02ODI0citGR0h5bW9ycmtHREU0R1MyUDU5VnVXVmF0VGMzS1JBaVgvR0Z3UysrVHBsZThIdkZoSmV0eGIzV1VPdG54c1RKSnNOVzRjT1ZqaERVekdEd2VUUFhwS1FYQzVRWkFESzM1cEV4ZVMzcSthYjRCazVtdkNtalhpbmZadzB2YWJLNEZOc3p4NmkrYnVyWmhnR2VsRlIwcys2M3JWYlNzdWx5dW95aHQ5dnphc2U3SWhYNndrdFg1WTBYWEs2TUdxcE1KUis2ZVZFOC9PSmJMWXFIc25aT1RoNjlzUTk2QXdNbjVlU2lVK1RmZnVkU0pLRVhsWkcycGl4aEZhdlF2YWtXVzIxQkVINHd4S0JrajhTVlNYenZnZndUZnVZNklaMUdBVUZ2L1dJQkVFUUFKQWJOa0xyMmczUCtITkJGZi8wQ0lJZ0NJSWdDSUlnQ0lJZ0NNSVJTUksydkU3ay91c3Q2NjBzZzZvbTNnTkltcGE0Mlg4a1JuazV4VTg4bGdoMzFIY01XcXRXK0dmT3JKcmtkTmE3NVkyalp5OGN2WHBUOXZxcnVNOFlBb0R2aTg4SXIxK1gyRVp3OGZlNGh3MEhyT29KM3VtZjFqSjRJeW5BWU1aaW1NRWdSbWxKMG1MMlRwMEFzTFZyVi85ampGTmJ0U0x6bGxzSnIxMUw0YjEzWTNncnlMaitMOWk3ZEtIa3FTZUo3dHlSc2s1dzRVS2lPN1luQWpCNlFRR3hQWHNJZkxmUW1oOFBJamo3blU1NDR3YUM4ZW4vVitTTVRQUmlxNldNOTZNUHlYbmtINGxxSG9GdnY4RjkxbEFrandkbm4xTUlyVnFKNmFzNzRPTDdiRHJ1d1VNd294RWt6WWFwQjRudDJVTjQzVG84bzhjZU5sQlNGOFBuSmJadmI5SzA2SzZkYUhsNXhBN3NSMnZlZ3NEWDh3NjdqY2pPblhqR2pEM3FmZGYxblpVOWFUajc5WThIU2d5citrM2JkaWc1T1VpYURiMndJQ2xRb2pacFN1NUxyNEtxRXQyNUUzVGRhdGxUamFOWEw0eHdDSFB0MnVTZFNWSlN1RU4ydWF6SkxoZVN4NU8wbkdTM0pVMlRiQnBRLzJvM2FXUEdJYmxjQkJaOG0zeThMaWRHSUxuQ2tMUC9RSng5VHlXeVpRdFpkOXlGa3AxTitlVC80T3h6TXY1NWN3aXRXVVBXVFRjVFdyVVMxNUF6Q1cvY1FLeXdFTi9NTDBTWVJCRCtCTVJkdlQ4YVRjTno0VVZ3NFVXLzlVZ0VRUkFFUVJBRVFSQUVRUkFFUVJBRVFUaFdza3cwZnpmbGsvNEZXRzA4WEVQT2pMZTVzR1JjZGZWUmJUSWxUS0pwaCsxV29iVnJqK1J3RXRsVkZhYVFYSzZVRzlKMXNaL1VuZWoySHdrdC9TRVJLREY5UGlJYk55U1dDWHc5RC9mUXMzRU5QZ1B2dEttSGJUOGlPUndvT1EyUW5FNXNKM1FtbzJFajFLWk5xWmp5RWRFZnQrSG8zWWZJdHEzWU9oMkhuSm1KVVZaV3IzRUN4UEx6S2J6OU5neHZCWTVldlVtLzZHSWtwd3Z2Qis5YllSSk5TMm9wWWp1aE00NWV2YkYzdDZwOVZLOUFrZEc2VFIwSElDVlhvdmdWU1c0M2NtWW1zVU1IQVlqbTd5YThkZzJlVVdNSXJWeEJhTVZ5UWl1V0kyZGxZenYrZUVvbVBuWFk3WGxHanJZcVg1Z202WmRkVHZtLzNnQ3NTamV1UVlPUjNHN01vMmg5QktBMHlzVis0b2xJaW9vUkRoUFp1SUh3aGcwNFRqeUo2TzVkeUc0M2thMWI2bHhmenNyRzBiMDdaaVJ5VlBzOW5OaSt2UlE5Y0YvaWZhT1hYc1UvNXlzQ2M3K3FaUUF5c2YzN0tMci9Yckp1dXhOSlVVaS8vQXBjQXdaQkxJWloyZXJJWmlQOS9PYWtqVDh2c2Fxa3FnUi9XRUw1cERlVGpnY2crNTc3cU1remVpeWUwY25CR2FPOGZ0OW5yVzA3M0djUEk3UmlPZEhkdTVJUElUc25KVnlqSHp4QVpPTUdZZ2NQb0JjVllmajlSSGRzcC9TVmwzR2Rmam9OSDMrU3dIY0xDSzFZanFON0Q2STdkNklYRm1KcjM1SFl6ei9YYTB5Q0lQeCtpVUNKSUFpQ0lBaUNJQWlDSUFpQ0lBaUNJQWpDZnhsSlZqREQ0VVJGQjcxTkd6RDA1QW9QeDFBTldFNVB4OW4zTk9TTURKU2NIRXl2dDg1bG5YMVBoV2lVeVBhcUlJcnNTSzVRSXFrcWt0MXV2WmFTS3loVXZEc1pwVUdEdzQ1SHN0c3h3eEVraHhQcUNBbzRUKzlQK29VWFc2MUdUQk5NazVpdUUvVldFUGh1TzdGOWUzSDA3SVhhb2lWRkR6MUErbmtYa0RidUhNcmZmcXZXN1NYMmJiTWgyV3pXYTQ4SGU0OGV1SWVjaWRxc09jRWZsdUQ5NkFPTVFJRDBpeS9GMXVrNFNwNTVFaU4rdm1JSER1RDc0alBNYU5TcVVHR2FPSHIweE5HekYrWC9lZ096UmxJbi9lSkxrR3I3dkJTRnpML2NCRUJvK1RLclJja3gwRnEyaW8vcllHS2FiK1lNbktmMHRiNG44U29hcm43OTBBOGRJckpwVTkzYjZwaUhlK2pabEwzK0trWWdRUGJkOXhKZXZZclF5aFdFMTZ3bXZHYjFNWTNSMXVrNDFLWk5yV0RHM3IxRU5tNGd1SHdaYWVlZUI3Sk1hTTFxekZDbzFuVmRRODRrL1pMTHdEU3ArSjkzajJuL3Y1U2tLSW5Yc2IwL281Y1VFNXo1QmQ2cFV6QmpNVEt2dmhhdGRadDR0Uk9UNkUvNWxML3puL2k2S2pYNzNtZ3RXaERidDVmaVJ4NDY0cjdkdzBmaU92MzBJeTZudFc5UDloMTNZNGJEZUQ5ODM1cW9LTGpQSG9iYUtCZm5xYWNScXRFaUtMSnRLeVVUdHlaTmN3MGNUUG9WVjJLVWxWSDI3MzloaG9KazMzNFhzZjM3VVpzMEliUjhHV25qejdQYUpsVnZzeVVJd2grT0NKUUlnaUFJZ2lBSWdpQUlnaUFJZ2lBSWdpRDhsNUNkenZnTHVjNWwxRmF0eWJ6Nkd0UldyZkhQbnAweTMzbGFQK1QwZE95ZHUrTC9halptTUppWVozaTl1SWNOUS9ha0VkMytJNEZGMzljK2pveE1uUDM2RWQ2NElTbm9ZVlVvcVFxVXBGOTJCZW1YWFZFMWYrV0t4R3NyRUxPdnp1TlFHdVdTZmNkZDFvMzV4ZCtUZHVIRm9LajRaODFNV2k2OGJoMWV1NTNvN2wzRTl2eE05bjEvSTd4bUZiNHZQcmYyNmZHUWR1SEZoRmF0SkphZlQ4WFVqMmp3MEtORWR1MGlXS1BsUjNYQkgzNGdIQTlXYUszYmtISFpGVVIzN2FUNDBZZUo1dS9HZVVwZlBPUEdvNlNuNDVzOUs2bTFpVkZTVExEYXVaT3pzc200N0hJQzg3OG10R3BseXI2a3k2NUl0S05KSXNzNGV2VUdTR2tIY3pUc0o1NkVHUWdrVlhpSmJ2K1I2UFlmcXhaU0ZGeG5ETUgvNWN4YXRtQlJXN1VpNitaYkNTNzZQdEhXSnZUREV0SXZ2NUx3MWkySGJaTnpKTUh2RnVDZE9pVnBtbEZTVEhqOU91emRlMUQ4eU4vclhEZTBiQ21HMzA5a3k1YWtWa2VlMFdOeGp4aVZ0S3lrS1A4M3JWaXFCVXE4SHljZmgydmdZQnc5ZWxMOHhEOUl2K1F5Z2o4c3dkR3JENTRSby9CTi84UUttVlFqWjJWaDc5d0YvemRmWTRiRFI5eTE3OU5wK0Q2ZFZ1czhTZFZBa3BEVDB6SEt5b250L1JuL25LL1FpK1BmQlYzSDFqRVBlOWR1Ukhkc3gvZFpjbHNwcFdGRGxKd0d5Tm5acUxtTlVWdTB3UC9WYk1wZWZabnc1azI0enpvYnovQVJlS2QrWkZVSHl1dEVhUFVxMGk2OG1Nd2JicVQ4elRjd0kwYytCa0VRZnA5RW9FUVFCRUVRQkVFUUJFRVFCRUVRQkVFUUJPRTNaanZ1T0xRMmJiRjF6QU5WSmJKcEk1SE5WVlVrSWxzMkp5cHV4SDdLSi9EdGZLSjc5bGp0V0tweDlqMlZqR3V1QTBsQ2E5K2VCZzgvU3NWSEgxWlZsVEJOQ3UrLzF3cVo2SHFkNDBtLzRFSWttNTNBZ3ZtSmFYSm1KcExkamxGZURvQWt5d1FYTGlBY2IxT1NObTQ4S0xYZmVwSTBHOGp4Ry9LU2hHdkFRTkl1dUJEOVVBR2x6MDJNVi82UVNEdi9BaHk5ZXVHYi9pbmhEZXZCTkRIS3l3ak1tMXUxTVZtQ2VEVVV5V1luKzYrM0k3dGNlTjkvenpvLytmbjRwbjlDeHBWWG83Vm9nZmVUYWNsdFB1SmhIYU8wSkJGT2lHemNRTkVEOTJPR1F6aFA3MC9XemJjZ1orY1FXcmFVNG84K3dDaXBDakZVVjFueHhUMWlCTkdkTy9GTys3anFtRjB1WkpjYnRWa3o1S3lzdzRacmZoRkZ3ZEdyTitFTjY5SGF0Y2ZldGFzVmZqR1NLMktvalJzaloyUWlaMlRpSGo0U1NaWkJVd2w4UFEram9nTGJjY2VUOWRmYmlPN2NtYWlzQVZEeDBRZDRSbzVLQ2laVmJWUk5xY2FTSUVzcFZXdHEwdHExUit2UUVRQkg5NTVFZHlXM2FKRXFQNnVLQ2tKTEZ0Zll2b3gvN2xmNDU4NU5tdXdhT0FoWC93RzE3MUNxOXQzeGVKQWRqa1NGbWNveHkwNEhja1lHSUNHcENtWXNobEZlVG1qbENpTFZBenBZbjNIYStQTnc5UjlBNlVzdldPT1hKREJOeWw1NWtleDcvNGE5cXhYc0NxMVpuUWhucFY5Nk9jZ3lnZmxmSC9iOEhJbld2ajJla2FPSTV1K213U09QNGYxc09pWFBUVXlwOU9LZDhpSGxiMDFLL094V2x6YitYQnduOXdWZEo3cm5KNkw1K1dBWXlKbVpOSHpzU2N4WWpKTG5uaUd5YVJQcGwxNkc3SFNCWVZEKzlpU3liNytMWUpjdWhHc0pVUW1DOE1jZ0FpV0NJQWlDSUFpQ0lBaUNJQWlDSUFpQ0lBaS9JWHZYYm1UZGZDdmh6WnVJN3RxSjQ1UytlSVlOSjdwN0Y5R2Y4akhLeWpHQ1FUQU5YRVBPUk5Kc1NDNG5yalp0VU00WlQzVFBIcndmZllDalp5OHlycjJlNkUvNWxENzdERnE3ZHFSZmZDbFpmNzBkbzZ5TXlPWk54SXFMcXFwTUtBcVMwNG1TbG83U29BR1JYYnZ3ZmZJeHJzRm40T2g3S3JIOGZNSnIxeUs1WEdSZWR3TnE4eGFZNFREUjNic1Q2MGQyN2tqYzZIZWZNU1J4czc0bXlXNUhVbFcwOWgzSXZQWjZsTWFOQ2ExWVR2bS9KMkdHcktDQ2Q4cUh4UGIrVFBwbGw1TjF4MTM0UHB1T2Ivb25xZHVTRlpCbEpMZWJuTDg5aU5xa0thVXYvck9xSWdQZysrSnpKS2NMOTdEaElNbFV2RHU1YW4xRlNhb0FvelJ1Z3FON0R4emR1Nk8xN3dDU1JIajlPbnl2dkp3UzJLbmtPTGt2bmhFalVaczF3Nmlvd1B2aEJ3UVhMMHBheG4zR0VEem5uQXRBZE1jT3d1dldwVzRvR3VYZzVaZVE4L2VIYTczWlh4K3VnWU5SY25Lb2VIY3lhb3NXdUFZUGdXZ1UwekJTbHRXTGluRDBPVGx4SGlTYmpkQVBQMkJVVktBMmEwWjA1eTVLWG5nK0tXeGtsSlZSOFY2MU5qT2FSc1lWVjZIbTVpSTVIT2lIRHRVNkxrbVdRWkxqKzFLVEdyNUliamZ1czRiaU9YczRnZThXRUY2N2xxeGJiME5wMG9TSy8za1hvN1RVV3JDT2dCSmdoVm1Dd2FTS0pRQm1NRkI3ZTZINE9sSjhtNTVodzNFUEg1bXlpR2ZjZUR6anhpZmVoNVl0cGV5MVZ6REt5akRLeWhMVDdWMjZrbm5qQk14d21PSW5IeU82WTBmaVdDVlZ4YWlvb1BnZkQ1Tng5YlZrM2ppQjRIY0xLWDlyRXU0UkkzSDA2SW4veXhsMW5ydjZjSnpTbDh5cnI4VTdiU3IrcjJhanRXdFB4cFZYazNIcFpVVHpkeE03Y0FDanZCd2pGSVNZam1rWVNMSmtuUU9IZzhpV3pVUTJiY0kvYnk2aEZTc0liOXhvL1N4S0VsbDMzSVc5MDNINHZweUJiK1lNSENkMUorT3FxM0dlY2lxaHRXc0FpR3phUk9IZjdrVS9lUEFJSXhVRTRmZE1CRW9FUVJBRVFSQUVRUkFFUVJBRVFSQUVRUkIrUTdiamppZFdWRWpwS3k5Qk5JcnY4OC9RV3JmQmZ1S0pxTTJhWTJ2ZkVjbnRSckpwMXMxd1dhNEtiaGdHZ2UrK3MxNzZmT2lGaFpRKy94eUcxMHQ0N1ZvS04yN0UxZTkwN04xN29IWHNpTjNUUFY0dFJFNEpmL2puZkFWQWVOMWE5S0pDeXVNVlA4eEFBTm50Sm5aZ1AvN0pieWNDSUZLMUZpQUF4WTgrWE9jeFNuWTdxQ3JSWFR1SkhkaVA3NHZQVWdJWUFNSEZpd2h2M0lDci80QkVTNXVVYldrYWtxcGgrdjBFNXMzRmpFUUl4Mjl5VitlZDhpSFJQVDhSV3I0c2VZYWlKQVVPYkhsNXBKMS9BVVpaR2Y0NXN3a3VYRWhzLytHcmlVUTJieVI2L1BGNHAwMGx2SDRkMUJMZThIL3pOZEdmZnlhYW41OFNlcWpPM3FVcmFtN2pSSXVab3hWY3VnUzFhZFBFT1RoY201L0RDWHc5ajhEWDg0NjhZRFNLSk11WTBTZ1Y3NzJUZW43akpKc2R5VzZ6WG10YTBqejMyY053RFJoRStUdi9TYlFPS25udUdiSW0zSXJ6bEw3NFozMXByYWNtZjhlU3hqdG5OcEVhRlUwQVFtdldvQmNXMWo0bVJZSDRObjFmZklGLzltek1XTFRXencvSkNsL1VPZzhJYjFoUHhmK3lkOS94VmRYM0g4ZGY1KzdjbTgwS2hDRkRVSllzQmJFc0VVVkZ0QTZrZ29wS1VWQVJMSzFhVkJ6Vk9xb0ZLd3JVYXExYXdXMnhXclZxRVdYSjNudVBoSVNRblp1N3p1K1BtMXh5U1FJM0JNaFBmVDhmanp4TXp2bXVjMDVvN3puNW5NL243YmZ3TGw4V1hRcklab3NFd3BnbEplUysrQUtPRGgzd2JRNW5OeW42VDdoTVZkRm5uMVo3YkxFSTVSN0d0MlZ6NU4rdGY5dFdzaCtlakxORFI1eWRPMk5ya282amJUc3NDUWtZYm5mMHYzZlRKTE5zZnYvV3JVUVY1REZORGsvN005YkV4Q05CV3FFUWpyWm5VZmlmejZKS1VpbVlST1Nuei9ENWZOWGtvUklSRVJFUkVaRlRZZnZXTEY2Wk1ZL1JkL1NqVlpzR2RiMGNFUkVST2MyZWYvb0ptcVEzWS9qSW0rcDZLU0kvR2Z2Mzd1WEZxWDlpNUtqYmFOK3hVMTB2cDFxSFJ0OVM3VDVMVWpLaHZOeHE5OGZNYmdlLy8vanRqc09Ta0ZCV2h1Ym53ZDY2RGY3dDI0NlVQam1OUEpjUHdiZCtQZjRkbFlNamZyS3NWZ3luTTdvVUVUKy8zN3ZUeW1JSlovYXhXTUZpVkNxTGM2clVlK1cxNHpjU2tmKzNsS0ZFUkVSRVJFUkVSRVJFUkVTa2pwMlVZQkk0S2NFa3dNL3VqL3JWbGJZNUhZcisvY254Ry8zVUJJT1Zna25nNS9kN2QxcUZRaEFLWVJLbzY1V0l5SStJNWZoTlJFUkVSRVJFUkVSRVJFUkVSRVJFUk9UblJBRWxJaUlpSWlJaUlpSWlJaUlpcDRFMXJYRmRMMEZFNUxTeHRXeFYxMHNRa1ZwU1FJbUlpSWlJaUlpSWlJaUlpTWhwNE9oeGJsMHZRVVRrdEhHY2MwNWRMMEZFYWtrQkpTSWlJaUlpSWlJaUlpSWlJcWVCZThnVldKczNyK3RsaUlpY2N0YW16WWdiZkZsZEwwTkVha2tCSlNJaUlpSWlJaUlpSWlJaUlxZUR6VWJ5QXcvaUhEZ0lTOE9HZGIwYUVaR1R6dEtnSWM2QmcwaWUvQkRZYkhXOUhCR3BKYTg4RnBZQUFDQUFTVVJCVlAwckZoRVJFUkVSRVJFUkVSRVJPVjNzZHVKL2RRUDg2b2E2WG9tSWlJaklNU2xEaVlpSWlJaUlpSWlJaUlpSWlJaUlpSWhFVVVDSmlJaUlpSWlJaUlpSWlJaUlpSWlJaUVSUlFJbUlpSWlJaUlpSWlJaUlpSWlJaUlpSVJGRkFpWWlJaUlpSWlJaUlpSWlJaUlpSWlJaEVVVUNKaUlpSWlJaUlpSWlJaUlpSWlJaUlpRVJSUUltSWlJaUlpSWlJaUlpSWlJaUlpSWlJUkZGQWlZaUlpSWlJaUlpSWlJaUlpSWlJaUloRVVVQ0ppSWlJaUlpSWlJaUlpSWlJaUlpSWlFUlJRSW1JaUlpSWlJaUlpSWlJaUlpSWlJaUlSRkZBaVlpSWlJaUlpSWlJaUlpSWlJaUlpSWhFVVVDSmlJaUlpSWlJaUlpSWlJaUlpSWlJaUVSUlFJbUlpSWlJaUlpSWlJaUlpSWlJaUlpSVJGRkFpWWlJaUlpSWlJaUlpSWlJaUlpSWlJaEVVVUNKaUlpSWlJaUlpSWlJaUlpSWlJaUlpRVJSUUltSWlJaUlpSWlJaUlpSWlJaUlpSWlJUkZGQWlZaUlpSWlJaUlpSWlJaUlpSWlJaUloRVVVQ0ppSWlJaUlpSWlJaUlpSWlJaUlpSWlFUlJRSW1JaUlpSWlJaUlpSWlJaUlpSWlJaUlSRkZBaVlpSS9HaVVsSlRVOVJKKzlyeGViMTB2UVVSRVJFUkVSRVJFUkVSRVJFNERCWlNJaU1pUHdyWnQyM2p3d1FkWnZueDVYUy9sWit1VFR6N2h5U2VmNU5DaFEzVzlGQkVSRVJFUkVSRVJFUkVSRVRuRmJIVzlBQkVST2I2Ly9PVXZyRm16Sm1xYjFXckY0L0hRcWxVckxybmtFbHEzYmgyMWY5cTBhYXhidHk3eTg5MTMzMDJuVHAwaVA2OVlzWUtYWDM0NThuT0hEaDI0NTU1N0FIanBwWmRZdVhKbHBYVllyVmJpNCtOcDJiSWxRNGNPcFduVHBwRjlyNzMyR2dzWExzUXdER2JPbkZtN0F6N0tqaDA3bURadEdsNnZsODJiTjlPdFc3Zkl2bzBiTi9McHA1K3laODhlZkQ0ZnpaczNaOGlRSVhUbzBDRnFqUDM3OS9QZWUrK3hlZk5tckZZckhUcDBZTml3WVNRbkowZTFpM1c4V05zZHordXZ2ODczMzM5LzNIYm5uMzgrdDl4eVM2MnVhMjM2aGtJaHRtelpRa1pHQnM4OTl4eVRKazBpTlRXMVJzY3FJaUlpSWlJaUlpSWlJaUlpUHg3S1VDSWljb3BrWm1ZeWJ0dzRkdTdjZVVyR0R3YUQ1T2ZuczNMbFNwNTU1aG1XTEZseXpQYWJOMitPK25uTGxpMG5OR2RlWGw1a3pzek16QnFQVVZPSER4OW0rdlRwZUwxZWhnNGR5dkRod3lQN0ZpMWF4UFBQUDgvR2pSc3BLaXJDNy9lemJkczJwazJiRmhVUWs1ZVh4N1BQUHN2YXRXdngrWHlVbEpTd2RPbFNubi8rZWZ4K2Y0M0hpN1hkNlZDYjYxcVR2aGFMaGZIangzUGVlZWVSblozTjlPblRvODZkaUlpSWlJaUlpSWlJaUlpSS9MUW9RNG1JeUNsUVhGek1qQmt6Q0FRQ0ozVmN0OXZONk5Hak1VMlQwdEpTZHV6WXdUZmZmRU1nRU9BZi8vZ0hyVnUzcGw2OWVsWDJQVHBZNE9oZ2dxcTRYQzdHakJrRGdHbWFCSU5CbGl4Wnd0S2xTL0Y2dlh6eHhSZmNlT09OdFQrd1kzanp6VGZKejg5bjRNQ0JEQmt5SkxMZE5FMCsrT0FEQU5MUzBoZzVjbVRrUE9UazVQRCsrKy9UcFVzWEFENy8vSE9LaW9wd09wM2NmdnZ0RkJZVzh0cHJyNUdSa2NIOCtmTzU4TUlMWXg2dkp2UEdZdENnUVhUdjNqM3k4NXc1YzhqTXpLUkJnd2I4NmxlL2lteFBTVW1wc3YrSlhOY1Q3V3UxV3JuMTFsc3BMQ3hrL2ZyMXpKMDdsNnV2dmpybStVUkVSRVJFUkVSRVJFUkVST1RIUXhsS1JFUk9zZ01IRHZEMDAwK3piOSsra3o2MnpXYWpZOGVPZE9yVWlSNDllbkRkZGRjeGV2Um9BSHcrSDk5ODgwMmxQdVZsU1hidTNFbHBhU2tBWHErWFBYdjJSTzJ2aXRWcXBXUEhqcEU1dTNUcHdtMjMzWWJINDRtTWVTcHQyYktGTld2VzBMaHhZNjY1NXBxb2ZRY09IQ0EzTnhlQXl5Ky9uTFp0MjlLK2ZYc0dEQmdBaERQRUZCVVZBYkI4K1hJQXVuWHJSc2VPSGVuVnF4ZHQyclNKMmhmcmVEV1pOeFpObWpTSm5PT09IVHZpZERvQmNEcWRVZHZUMDlPait0WG11dGFtcjhWaTRaWmJic0hsY3ZIVlYxK1JsNWNYODdHS2lJaUlpSWlJaUlpSWlJaklqNGNDU2tSRVRxSkZpeGJ4MkdPUFVWQlF3QVVYWEhCYTV1eldyUnYxNjljSFlNMmFOWlgyTjIzYUZLZlRTU2dVWXR1MmJRQnMzYm9WMHpSeHU5MDBhZEtrUnZOWnJkWkkwSVBkYnEvbDZvL3QrKysvQjJEdzRNSFliTkZKdFJvMmJNZ2pqenpDK1BIamFkKytmWlg5TFJZTFJVVkY1T1RrQUVRRlpiUm8wUUtBdlh2MzFtaThXTnVkYXJXNXJyWDluVWhLU3FKUG56NzQvWDUrK09HSGszZFFJaUlpSWlJaUlpSWlwMWxKU1VsZEwwRk9RR2xwS2FacDF2VXlSRVIrOGhSUUlpSnlFdTNidDQ4ZVBYb3daY29Vemp6enpOTTJiN05telFESXlNZ2dHQXhHN2JOWUxMUnExUW80VXVLay9MK3RXclhDTUl5WTVqQk5rNktpSWo3OTlOTklnRVo1bG85VHBUellvWFBuenBYMjJXeTJTSGFQaElRRUFFS2hFRXVXTEFHZ2NlUEd4TVhGY2ZqdzRVaWYrUGo0eVBkdXR4c0lseWZ5ZXIweGp4ZHJ1MU90TnRmMVpQeE9uSFBPT1VBNEVFVkVSRVJFUkVSRVJPVEhhTnUyYlR6NDRJT1JMTWJ5NHhBS2haZ3hZd1l2di93eWZyKy9ycGNqSXZLVFpqdCtFeEVSaWRXVlYxNVpLWlBHNlZBZXdHQ2FKbDZ2TjFLU3BseWJObTNZc0dFRG16ZHZCb2o4dDNYcjFtemZ2cjNhY1l1S2loZ3paa3lWK3hvMGFNRGd3WU5QeHZLcmxaK2ZUMXhjWEtYanFjNDc3N3dUS2R2U3YzOS9JRnpLcFZ6RmExUHhlNi9YaTh2bGltbThXT2M5SFU3MHV0YTJMeERKaXBPZm4zL0M2eGNSRVJFUkVSRVJrVk5qLy83OVBQTElJd0I0UEI2ZWZmYlpLcDlienBvMWk2VkxsMklZQmxPbVRLbVV1WGJ5NU1sa1pXVXhjT0JBcnIvKytoT2VwMXd3R0dUZXZIa3NXYktFek14TXZGNHZDUWtKdEc3ZG1vc3V1b2pXclZ0SHRYL3R0ZGRZdUhBaGhtRXdjK2JNR3ArSFk5bXhZd2ZUcGszRDYvV3llZk5tdW5YckZ0bTNjZU5HUHYzMFUvYnMyWVBQNTZONTgrWU1HVEtFRGgwNlJJMnhmLzkrM252dlBUWnYzb3pWYXFWRGh3NE1HemFNNU9Ua3FIYXhqbGZSL1BuemVlT05ONER3ZGFxSjExOS9QWkw5K1ZqT1AvOThicm5sbHNqUGUvZnU1YXV2dm1MVHBrM2s1dWJpY0RobzNMZ3g1NTU3TG4zNzlxMTBiY2VORzBjZ0VBREFNQXltVHAwYTliTGRuRGx6K09xcnJ5SS8vL0tYditUU1N5K3RkZC9EaHcrVGtaSEJvVU9IZVBubGw3bnp6anV4V3EweG54OFJFWW1kTXBTSWlKeEVkUkZNQWtSbGxBaUZRcFgybDkrSTdkaXhnK0xpWW5idDJnV2NXSWFSMU5SVXJyamlDaVpQbmh5VjhlTlVzRnF0K0h5K1NsbFhxakozN2x5Ky92cHJBRnEyYkVtL2Z2MHF0WWsxRzB1czQ5V2szYWxRbSt0YTI5K0o4bFNndWxFVEVSRVJFUkVSRWFrWnY5L1BSeDk5eE9USms3bnp6anQ1OHNrbldibHk1VW1kWS9IaXhaSHZpNHFLV0wxNjlUSGJtNmJKdSsrK2Uwcm55Y25KNGVtbm4yYjI3TmxzMzc2ZG9xSWlnc0VndWJtNUxGdTJqS2VmZmpwcXZGUHA4T0hEVEo4K0hhL1h5OUNoUXhrK2ZIaGszNkpGaTNqKytlZlp1SEVqUlVWRitQMSt0bTNieHJScDA2S3VVMTVlSHM4Kyt5eHIxNjdGNS9OUlVsTEMwcVZMZWY3NTU2T3lac1E2WGtVRkJRVjg4TUVIcCs0RVZHSCsvUGs4L3ZqamZQLzk5MlJuWnhNSUJDZ3VMbWJidG0zTW5qMmJwNTU2aXJ5OHZHcjdtNlpaS1p0eCtVdHN4MVBUdnZYcTFlT0JCeDRnUFQyZHRXdlhNbnYyN0pqbUVSR1JtbE5BaVlqSVQwREZPcC9scFZ3cUtpOWpFZ2dFK09xcnJ3Z0VBbGl0VmxxMmJIbk1jZDF1TjQ4OTloZ1RKa3lJbE5VcEtDZ2dMUzJ0eW5sT3R0VFVWSUxCSUptWm1jZHM5L25ubnpOMzdsd0FHalpzeUxoeDQ3Qll3djhYNTNRNkkrM0tJOTZQL3Y3bzdDVEhHdTlFMnAwcUozcGRhOXNYNE1DQkEwRDQ1azFFUkVSRVJFUkVSR0wzNnF1djh0bG5uOUdoUXdldXUrNDZuRTRuTDczMEVrdVhMajBwNDV1bUdTblBYQzZXUUkxMTY5YXhkdTNhVXpKUE1CaGsxcXhaN055NUV3aS83SFQ5OWRkejAwMDMwYnQzNzhpTFlILy8rOS9KeU1pSWVRMG42czAzM3lRL1A1K0JBd2N5Wk1pUXlIYlROQ09CSEdscGFVeWFOSWtKRXlhUW1wb0t3UHZ2dng5cCsvbm5uMU5VVklUVDZXVDgrUEhjZXV1dEdJWkJSa1lHOCtmUHIvRjRGYjM3N3JzVUZSV2Q4UEVOR2pTSThlUEhSNzRhTldvRWhMTk9WOXgrOGNVWEErSGdqVGZmZkJQVE5MRmFyZlRwMDRkUm8wWngvZlhYUjU0WDd0NjlteGt6WmxUNVFtTzVpa0VoSlNVbDdOMjdOK1kxMTdSdlltSWk5OXh6RDhuSnljeWJONjlHdjdzaUloSTdCWlNJaVB3RTdOdTNENERHalJ0WG1USEM1WExSdEdsVGdFZzJqV2JObXVGd09JNDVybUVZcEtXbDBiNTllKzYrKzI0OEhnOSt2NSsvL2Uxdk1aVkZxYTEyN2RvQnNIRGh3bXJiTEZxMEtITGpWYjkrZmU2OTkxNlNrcElpK3l1bWw2eDRFMVpZV0FpRWcyWXFCcFFjYjd5YXRqdVZUdlM2MXJZdkVFbVpXWDZOUkVSRVJFUkVSRVRrK0xaczJjS3laY3NZT25Rb045eHdBLzM3OTJmQ2hBazBidHlZanovKytLVE1zWFhyVmc0ZE9nU0VBd2dBVnE5ZUhYa2VkaXp2dnZ2dU1RTUdUblNlQlFzV1JKNG45dS9mbi92dXU0K0JBd2Z5aTEvOGdsR2pSakZpeEFnZ0hIaXlZTUdDbU9ZL1VWdTJiR0hObWpVMGJ0eVlhNjY1Sm1yZmdRTUh5TTNOQmVEeXl5K25iZHUydEcvZm5nRURCZ0NRbVprWmVjYTRmUGx5QUxwMTYwYkhqaDNwMWF0WEpQdHYrYjZhakZkdTA2Wk5MRnEwcUZiSDJLUkpFenAyN0JqNUtuL3B6dWwwUm0xUFQwOEh3dGZkTkUwTXcyRDgrUEhjZU9PTjlPN2RtNEVEQjNMLy9mZHo3cm5uQXJCdDI3YklzVlZVSGlDemFkT215TGF0VzdkaW1pWWVqK2VZenh4cjB6YzVPWmtiYjd3UmdBOC8vRENtY3lNaUlqV2pnQklSa1IrNTdkdTNSeko0ZE83Y3VkcDI1VGN6NVRjb05TMTNrNXljekhYWFhRZUV5K3E4L3Zyck1aV2lxWTNldlhzRE1HL2V2TWpOYVVWNzkrNk4xQkZOU2twaTRzU0prUnVRY2drSkNaRkFqejE3OWtUMUJTS1pWMklkcnlidFRvZmFYTmNUN2J0bHl4YldyVnRIWEZ3Y1hicDBxY2x5UlVSRVJFUkVSRVIrMXZMeThtalNwRW5rdVJlRVN3cTNidDJhek16TXFLeTZKNm84R01IaGNEQnMyREFnSEtoeGREYVJxaHc0Y0lCdnYvMzJwTTlUL3NLWXgrT0pQR09zcUUrZlBnd1pNb1F4WThiUXYzLy9tT1kvVWVVdlNnMGVQTGhTQ2ZPR0RSdnl5Q09QTUg3OGVOcTNiMTlsZjR2RlFsRlJFVGs1T1FDUm9BeUFGaTFhQUVlZVBjWTZYcmxBSU1CYmI3MEZoRE1Nbnc3WjJkbVJjdGpublhjZVo1OTlkdFIrd3pBWVBueDQ1RVhHcXJMUWxKZlgzclZyRno2ZkR3Zy9RNFRqUDNPc1RWK0FUcDA2MGJ4NWMvYnMyUlAxL0ZkRVJFNE9CWlNJaVB5SUJBSUIxcTVkeTlxMWExbTVjaVdmZlBJSkw3endBaEMrY1R2V3pkYlJINzdMUDZqWFJPL2V2V25idGkwUXZybjg4c3N2cTJ4WHZzYWp2N0t6czJzMFgzcDZPajE3OXNUcjlUSmp4b3hLTjlSdnZmVldwQjVwdTNidFdMOStQZlBtell0OGxaYVdBa1NDSHBZdFc4YXFWYXRZdEdoUjVLYWthOWV1TlI0djFuYWZmLzQ1Yjc3NUp2LzczLzlxZE53MVVadnJlaUo5YzNOem1UVnJGZ0NYWG5vcGNYRnhNYzhuSWlJaUlpSWlJdkp6MTZOSER4NTU1QkZTVWxLaXR1L2Z2NStFaElSS0FRNDFGUWdFV0xac0dSRCtRM3VuVHAxSVNFZ0FPR2JXaTFhdFdrV3lqTXlkT3plcXhIWnQ1ekZOa3gwN2RnRGhaMmwydTczU2VJWmhNSFRvVUhyMDZISEtYOXphdG0wYlVQWExlVGFiTFpMZG8veDRRcUZRSkVpbWNlUEd4TVhGY2ZqdzRVaWYrUGo0eVBmbFpjS0xpNHZ4ZXIweGoxZnVzODgrSXlNamcxYXRXbkhCQlJlY3pNT3VWbmtaSW9DT0hUdFcyU1loSVNIeVlsNzV0YXlvZWZQbTJPMTJnc0ZnNVB4dTNyd1pPUDR6eDlyMExYZk9PZWNBUndKUlJFVGs1S25kSnhNUkVUbXRpb3VMSXdFa0ZSbUd3Y2lSSTZsWHIxNjFmWS8rOEYzVERDWGxSb3dZd1dPUFBVWXdHT1RUVHorbGQrL2VKQ1ltUnZhYnBsbmxHZ0d1dWVZYUxybmtraHJOTjN6NGNMWnYzODZ1WGJ1WU9uVXFZOGVPeGVQeHNIdjM3c2dOQnNDU0pVc3F2ZjNRcVZNbm5FNG5sMTU2S2N1WEw2ZWdvSURwMDZkSDlxZWxwZEduVHgrQW1NZkx6TXlNZWQ2VksxZXliZHMyT25YcWRNcmVyS2pOZGExcDM4ek1URjU4OFVYeTh2Sm8xNjRkZ3dZTmluMmhJaUlpSWlJaUlpSVNKUmdNa3AyZHpaZGZmc24yN2RzWlBueDRyY2RjdlhvMXhjWEZBSFR2M2gyTHhVS1hMbDJZUDM4K08zZnU1TUNCQXpSdTNMaFNQNXZOeHRWWFg4M01tVE1wS0NqZzAwOC9yVlFPNWtUbnljL1BqMlE2cmxpZUdzS1pQUEx6ODZPMjJlMTJ6anp6ekJNL0NjZVJuNTlQWEZ3Y0hvOG5wdmJ2dlBOT0pQTkYrVE0rcjljYjJWOHhDS2ppOTE2dk42clU5ckhHZy9DenQvLzg1eitSWjcxVkJXNmNDaFhQLzlHQlRoV2xwS1N3YytkT0Nnb0tJdVZ4eWxtdFZscTJiTW5telp2WnNtVUxyVnUzam1ROU9kNHp4OXIwTFZjZURGVlFVQkJUZXhFUmlaMHlsSWlJMUlGbm5ubUdLVk9tMUdvTWk4VkNVbElTM2JwMTQvNzc3NmRYcjE3SGJKK2FtaHFKN20vUW9FR2tERXhOTlc3Y21NR0RCd1BobTZJUFB2amdoTWFKbGNmallmejQ4U1FuSjdONTgyYmVmdnR0SUxxbTV2R2twcWJ5MjkvK2xzNmRPK053T0hDNVhIVHYzcDJKRXlkRzNvaUlkYnlhekZ1dVBCM2txVkNiNjFxVHZxWnBNblBtVERJek0yblJvZ1YzM0hISEtUMHVFUkVSRVJFUkVaR2Z1cmx6NS9MUVF3L3g3YmZmMHFGRGg2Z3lPQ2VxL01VbnU5MGV5VGJSdlh2M3lQNWpaU25wM3IxN0pEdnhWMTk5UlZaVzFrbVpwMkxnUVNnVWlocm53dzgvWk9yVXFWRmZNMmZPUFBaQjFwTFZhc1huODhWVXpudnUzTGw4L2ZYWEFMUnMyWkorL2ZwVmFsUHgrR296M3R0dnY0M2Y3MmZnd0lFMGJkbzA1akZyNitoclVoM1ROSSs1dnp6NFkvUG16V3pmdnAxZ01Jak5adU9NTTg0NDd0aTE2UXRFZ3BzcWxnOFNFWkdUUXhsS1JFVHFRRjVlSG9XRmhURzN2L3Z1dTJzOHh6MzMzRk5wMjFOUFBSWFQyT1BHalR2bTJGZGVlU1ZYWG5sbDFMWmJicm1GVzI2NXBZYXJqRTJqUm8yNC8vNzdtVE5uVHFURzZxQkJnMnFVSVNNdExZMjc3cnFyMnYyeGpsZVRlZSs3N3o1bXpacUYwK21NZVowUFB2amdNZmZYNXJyV3BxOWhHSXdhTllvdnZ2aUNrU05IVnZsMmhZaUlpSWlJaUlpSXhPNmNjODZoWGJ0MjdOcTFpMDgrK1lTbm4zNmErKzY3NzRTZnU1U1VsTEI2OVdvZy9EeHQ2OWF0UURoZ3dHYXpFUWdFV0x4NE1WZGRkVlcxUVJERGhnM2ppU2VlSUJBSVZQc2lXVTNuU1VoSXdHcTFSakt5MUxYVTFGUjI3OTVOWm1ZbVRabzBxYmJkNTU5L3p0eTVjd0ZvMkxBaDQ4YU5pd1FzVkh6ZVY3Rk1kOFh2ajc2T3h4cHZ5WklsckYrL251VGtaSVlPSFZyTEk2eVo4bEk4QURrNU9kVzJPM1RvRUJBdThWUFY3MDk1TnVRZE8zYXdZY01HQUZxMGFCRlRHYWZhOUlWd2VYYUErdlhyeDlSZVJFUmlwNEFTRVpGVHBIZnYzdFcrVmZERUUwK2M1dFg4K0tXbXBqSjI3Tmk2WGthTnJGeTVrbFdyVm5INzdiZlg5VkpPaXViTm16TjY5T2k2WG9hSWlJaUlpSWlJeUU5Q3k1WXRBVGo3N0xOSlRrN20xVmRmWmY3OCtTZGNabmpwMHFXUmdJYTllL2RXV1pZNkp5ZUhqUnMzY3ZiWloxYzVSdlBtemVuZHV6ZmZmLzg5eTVZdHEvSVAraldkeHpBTXpqenpURFp1M01qbXpac3BLU2toTGk0T2lINnhhZHEwYWF4YnQ2N21CMTVEN2RxMVkvZnUzU3hjdUxEYXNqNkxGaTNpL2ZmZkI4SkJDdmZlZTI5VWR0K0twWHVLaW9vaTM1ZS9ST2gydTZNQ1NvNDMzb29WS3dESXpjMWwvUGp4bGRZelpzd1krdmJ0eThpUkkydDh2TWZUb2tXTHlQZXJWcTJxTWhOMlRrNE9lL2Z1QmFnMmEwaDVVSWpmNytmYmI3OEZZaTlaVTV1K1BwK1BwVXVYQXB6U1Vra2lJajlYeXYwa0lpSnlpaXhldkppcnI3NmF6cDA3MS9WU1JFUkVSRVJFUkVUay83RXVYYm9Bc0d2WHJoTWVvN3dNemZFc1hMandtUHV2dXVxcVNEQkV4WXdidFptblo4K2VRUGlQLzIrLy9YYWw4aWtsSlNYazUrZkhORzV0bGI4RU9HL2V2RWpXallyMjd0M0xHMis4QVVCU1VoSVRKMDZNbEkwdWw1Q1FFQWtJMmJOblQxUmZnR2JObXRWb3ZPT1Zrem1WMHRMU0l1dGR0bXdaYTlhc2lkb2ZEQWFqcmxuNXRUeWEyKzJPWkh3cEQ3SXBEeFE1bnRyMC9lS0xMeWdxS3FKZHUzYktVQ0lpY2dvb1E0bUlpTWdwOGxQSlRDSWlJaUlpSWlJaUlpZkhlKys5eDZKRmkvampILytJM1c2UGJQZDZ2UUJSMjJvaUp5ZUh6WnMzQTNEdXVlZnk2MS8vdWxLYmh4OSttSXlNREpZdlg4NklFU09xTGRPY2xKVEU0TUdEK2VpamowN2FQTDE3OTJiKy9QbHMzNzZkUllzV2NmRGdRWHIyN0luYjdXYnYzcjE4OTkxM2tVQ0M2c3J4ckYyN3RzcnRhV2xwTlFva1NFOVBwMmZQbml4ZXZKZ1pNMlp3MzMzM1JXVmllZXV0dC9ENy9VQTRtOG42OWV1ait2ZnExUXVuMDBtWExsMllOMjhleTVZdG8xdTNicFNVbExCbHl4WUF1bmJ0V3FQeHJyamlDdnIyN1J1MWZkMjZkWHo1NVpjQVRKZ3dnWlNVRkNCY09pY3JLNHVtVFp2U3YzLy9tSS83V0s2NTVocW1UcDBLd1BUcDA3bmdnZ3M0ODh3ektTNHVac0dDQmV6ZXZSdUFWcTFhMGIxNzkyckhhZE9tRGZ2Mzc0LzhIR3RReUluMjNiQmhBM1BuenNVd0RLNjY2cXFZNXhJUmtkZ3BvRVJFUkVSRVJFUkVSRVJFUk9RMGFOU29FZm41K1h6MzNYY01HREFnc3YyLy8vMHZ3QWxudWwyeVpNbHhNMGowNnRXTGp6NzZDSi9QeC9MbHl6bi8vUE9ySGUvaWl5L211KysrSXpzNys2VE1ZeGdHNDhhTjQ2V1hYbUw3OXUyUnI2UFZyMStmVWFOR1ZkcHVtbWFWcFhVZ0hBeHh5U1dYVkhzc1ZSaytmRGpidDI5bjE2NWRUSjA2bGJGangrTHhlTmk5ZXpmYnRtMkxPdDZqTTdKMDZ0UUpwOVBKcFpkZXl2TGx5eWtvS0dENjlPbVIvV2xwYWZUcDB3Y2c1dkhTMDlOSlQwK1AybDR4ZTByNzl1MGozNjljdVpKdDI3YlJxVk9ua3haUTByNTllMGFPSE1sYmI3MUZLQlJpL3Z6NXpKOC9QNnBOZW5vNmQ5eHhCMWFydGRweDJyUnBFeWxaazVhV1JrSkNRc3hycUduZk5XdldNR3ZXTEV6VFpNaVFJVFVLWGhFUmtkaXA1STJJaUlpSWlJaUlpSWlJaU1ocDBMdDNiMXExYXNVNzc3ekQ3Tm16bVRkdkhqTm56dVNMTDc2Z1c3ZHVrZEkzQU04ODh3eFRwa3lKYWR6Rml4Y0Q0UEY0Nk5DaFE1VnR5Z003NFBobGIydzJHMWRmZmZWSm5TY3hNWkZKa3laeHl5MjNjTlpaWjVHY25JelZhaVU1T1prdVhicHc2NjIzOHZqamo5TzJiZHZqSEczdGVUd2V4bzhmVDNKeU1wczNiK2J0dDk4R1lOT21UVEdQa1pxYXltOS8rMXM2ZCs2TXcrSEE1WExSdlh0M0prNmNHTWswVTVQeGF1cFlnUjBub20vZnZreVpNb1VMTHJpQWV2WHFZYlZhY2JsY3RHelprbUhEaGpGNThtU1NrNU9QT1ViRm9JNmFCbmpVcEc5dWJpNHZ2L3d5cGFXbDlPblRoeXV1dUtKR2M0bUlTT3dNbjg5WGQ0WFpSRVJFUkVSRWZvYTJiODNpbFJuekdIMUhQMXExYVZEWHl4RVJFWkhUN1Btbm42Qkplak9Hajd5cHJwY2k4cE94Zis5ZVhwejZKMGFPdW8zMkhUdlY5WEtPcWJpNG1BOC8vSkFWSzFaUVZGUkUvZnIxdWVDQ0M3ajQ0b3V4V0k2OEJ6eDU4bVFLQ3d1Wk5tMWFIYTcycHkwbko0YzVjK1p3d3cwM2tKU1VWTmZMaWRtc1diTndPcDNjZlBQTmRiMlVPdlB0dDkrU241L1A1WmRmWG0yWkpCRVJxVDJWdkJFUkVSRVJFUkVSRVJFUkVUbE4zRzQzSTBhTVlNU0lFY2RzOThRVFQ1eW1GZjE4cGFhbU1uYnMyTHBlUm8yc1hMbVNWYXRXY2Z2dHQ5ZjFVdXBVMzc1OTYzb0pJaUkvQ3lwNUl5SWlJaUlpSWlJaUlpSWlJdklqc0hqeFlxNisrbW82ZCs1YzEwc1JFWkdmQVdVb0VSRVJFUkVSRVJFUkVSRVJFZmtSK0xsbkpoRVJrZE5MR1VwRVJFUkVSRVJFUkVSRVJFUkVSRVJFSklvQ1NrUkVSRVJFUkVSRVJFUkVSRVJFUkVRa2lnSktSRVJFUkVSRVJFUkVSRVJFUkVSRVJDU0tyYTRYSUNJaUluSXNoUVVGUFBub1E2ZHNmSmZMUlpQMHBxUTNhMDYvQVFOeGV6eW5iQzRSRVJFUkVSRVJFUkVSRVpFZkN3V1VpSWlJeVA5cmRvZURDd2RkY3NyR0x5NHVZdnZXcmN6LzM5Y3MvMkVKVnc4Ynp0a2RPcDZ5K1VSRVJFUkVSRVRrNUl0UFNBQ2dxTEN3amxjaUlpSWk4dE9oZ0JJUmtaUEY3NmZ3M1RuNDE2d2hsSFd3cmxjamNzcFlHamJFM3VrYzRxKzlEdXoyVXo2ZjArbmtva3N1UGVYelpHWWM0UDEzM3VhTjExN2g1dEZqYUhkVysxTStwNGlJaUlpSWlJaWNISWxKU2NURnVkbS9mMTlkTDBWRVJFVGtKOE5TMXdzUUVma3BDR3pmeHVGSEhxYjA2NjhVVENJL2VhR0RCeW45Nmt0eUg1MUNjUGV1dWw3T1NkTW9yVEZqNzU1STArYk5lVy8yUHlrdUxxcnJKWW1JaUlpSWlJaElEYVEzYThicUZjdDFUeThpSWlKeWtpaWdSRVRrSlBDdFhrMG9NNk91bHlGeVdnVXpEdUJidGJLdWwzRlNHWWJCc0YvZFNGRmhJU3VYTGEzcjVZaUlpSWlJaUloSURRd1lPSWlTa21JK2VHZE9YUzlGUkVSRTVDZEJBU1VpSWllQmIra1BkYjBFa1RyaFc3MjZycGR3MHRWdjBJREdUZExadVdON1hTOUZSRVJFUkVSRVJHcWdaZXMyWEhuTmRheGZ1NXBaMDErZ0lEKy9ycGNrSWlJaThxTm1xK3NGaUlqODZQbDhCSldkUkg2bWd2djJnV21DWWRUMVVrNnFKdWxOMmJwbGMxMHZRMFJFUkVSRVJFUnFxT2Y1RjlDd1lTUGVlZnROL3ZqWXd5UW1KWkdTV2cvTFNYNTJNZUxtVzNGN1BDZDFUQkVSRVpIL2J4UlFJaUpTV3c1SCtBL3FJdjhmV0N3UUNwMjI2VXhmNlU4dW1BVEE1WExoTFNtdTYyV0lpSWlJaUlpSXlBbG8yYm9OOTB5Nm40M3IxN0Z2NzI0eUQyUVFEQWJxZWxraUlpSWlQem9LS0JFUk9RMHNTY21FOG5LanRobng4U1NQSGtQQnUrOFEyTGMzc3QzWnBTdnVmdjA1UE8zUHNRMXV0Vkx2d1lmeExsNUUwWDgrTzVuTFBtRzJNODdBMGJvTnhWLzlOL1pPZGp1cGszNUg0UWZ2NDl1MHNWYnpPN3Yzd0N3dXhyZGhmYTNHT1pxclp5OFNmbmtOaDU3NUk2R2NuTmpYMDZVcjl0WnRLUHJQcDVoRlJTYzB0eVVwQ1lCUVhoNEExdm9OU0J4NUkzbi9lSjFRenFGSXU0VGhOMkJQVHlkLzlqOEo3Tmx6UW5PSmlJaUlpSWlJaVB6WXVWd3V1blRyVHBkdTNldDZLWlg1L1JTK093Zi9taldFc2c3VzlXcEVSQ1FHbG9ZTnNYYzZoL2hycndPN3ZhNlhJM0xhS0tCRVJPUlVzMXFwOS9BVXpNSWk4dDc0Ty82dFc4UGJReUdjWGJ0Uk1HZDJWSE9MMjQydGNaT1loN2MzYjRHOVZXdEt2djAyNWo1SlkrN0ExZVBjbU51WDgyMVl6K0UvUDNka2c4MkdOVGtGMCsvSHJQQ1doNnZUT1hndUgwTEo0a1ZSL1EyN0hjTnFKWmlkWFduc3VQTjY0aml6TGNGRGg2SzJ1ODd2VGZMb01aaCtmNlZNTUtIQ0FySisrNXRLWTNrdUhFZ2dNek1xb0tUK1U4OWdUVXF1OHJoSzE2MGw5OFVYcWovdzh2VTduVmdiTjhiMGVvL2JOc0pxSldIWWNLeXBxWGdYTFNSa3NZRE5Cb0VBWmhXWmJRekRBblliWm1GUk9QdEhtWlR4RTdFa0puRG9qMCtHQTBoc05oenRPNUJ5NTkwYytzT2pZSm9ZcmpqYy9mcGhGcGNRcXFaR3NMVlJJNXlkejRGQUVETVVBbzZUWFNjUW9PVDc3MkkvWGhFUjZQSDI3Z0FBSUFCSlJFRlVFUkVSRVJFUnFWWmcrellLL3ZZS0laWFFGaEg1VVFrZFBFanBWMThTV0xlV2hERzNZMjNlb3E2WEpISmFLS0JFUk9SVUN3WTUvTUpVa2tmZlRyMzdKM053NGoyazNuYy8xb2FOQUtqMzJPTjRGeTdFdTNJRktlTW5RREFJVml0cHI3eUdHUXlTZWZ2b0kyTVpScVdnQ21lWHJoQU1VcklrT25pamtncDlEWXVGd0o0OTVMMzZTc3lIa1REOFYwQjBhUk5ia3liVWYvekphdnMwbWo2ajByYlE0UndPVGhnZnZkRnFKZjZxcThGaW9mNlRUMFUyNTcvK0d0NFZ5OG1hL0FDdXJsMUp1SFlZV1EvY0I2RWc3b3N1eHRXMTI1RWhHamJFbXBLS0dReGdPSjFZNHVPeHQybURZYmZqMjdBQncyWW4vNjAzOFA2d2hPUnhkeEhZdDQvQ2p6OGsvc3BmWWsxTGkxcU9zMnMzRW0rOE9SdzRFZ3hHdGh0bGRYSHIvZjZoNk90Z2dHR3pVL2padnltWjk3L284emJzZW14Tm1uRDQrVDhSMkxlWHBGdEhFOWV2ZjdYbnJOemhQLytKMHBVckl6L24vblVHOVI5NmhOUjdKNUg5ME84SlpoeWdZUFkvU2J4cEZJNjI3ZkJ0Mm9qbjBzc3c3QTV5cGowWnlXUnlORnVUZEJLdXZoWXpHQXdIdFZRNHZxTlpFaElJRlJRb29FUkVSRVJFUkVSRTVDVHhyVjZ0WUJJUmtSK3hZTVlCZkt0V0VxZUFFdm1aVUVDSmlNaHBFTmkxaSt6SEg4SFZxVE9oZ255eXB6eUV4ZTJtNFlzdmt6WHBONFFLQzhCaUlmT3VzYmk2ZHNQZHJ6ODV6ejJMWVl0T201WTQ4aWJjRnc2TXltNWgyR3hnc2REd3oxVm4yREFNQSt4MjhsNzdXeVRZd1F3R01VdExvMHJ0UUxpc1N2MUhIeWQvem15OEN4ZEU3VE5MU3NKelZUeXVmZnM0ZVBjNHpFQWdLdkRDUGVCQzRxKzRrb1AzM2hPOUdKc053Mkt0dE1hRTY2NEhpMEhXcEhzeFEwSHEzZmNBZ1lNSEk0RU13ZUppckEwdXdiZDFDOEdEbVdVTE1zUG5yVXhjci9QeFhISXBwdCtQSlQ0ZVc3UG1PTnEydzNBNHlMenpEakJEVlo0ZkFFTFIrd0lIRGxEMDJiOEpGUlZGWlNOeG5IVTJua3NHVXpqMzQzREdsREtHeFlJbElaSEFudDFSNDdnSFhvUm44R1VVdkRPSDB0V3JBQ2o4OTF5Sy8vYzFaakFFWmdoM24zNjRMNzZFN0lkK1h6NFloczFHSU9OQTFGakJqQXh5WjgwSUI3S1VYZnZpYjc3R3QzMGJnWjA3c1NRbjQ3bnNNZ28vL2dqL3poM1ZIbXJwaXVWa2poMVQvYm1vSUhuY1hUWEtsaU1pSWlJaUlpSWlJc2ZtVy9wRFhTOUJSRVJxeWJkNk5YRlhYRm5YeXhBNUxSUlFJaUp5dXZoOGVKY3R4WktVRlA2S1R3REFXaTgxWEFyRzRjQnd4Mkd0WHg4QVcxcGpzTnN4elJCbVlTRUF4VjkvaFhmNTBraTVFdnNaWjVBNDhpYnkzM29ULzQ3dFZVNXJsSlZZQ1J5b0VLQVFDRlRaMWd3R3NhU2tZaFlWVmIzL3FNQUxna0hzcmR1UU9QTEc4SmhsU1RzTXR4dkQ3YWIrbzM4NDB0WmlBYXVGck45TWpCb2lydDhBUEpkZVJ0NWZaMkw2ZlRpN2RNWGFvQ0c1TTJkZ1NVckNMUEdDMVVKY3oxNFVmUGgrcEo4MUpZVmdibTdrNThKL2ZVemh2ejRHSUdYaUpJSUhNOGgvNjgyb3VSSnZIa1hpaUJzeG5FNmNIVHJpSG5BaGh0Mk9kK1dLNk1QS09JQzNxRENja2FUQ3ViTFdieEErZlh2MlZDaEhZNERkQm41L1ZDa2Z6NldYa1REOEJyd0x2cWZvMzNOeGR1MUc2ZXBWQkRNenFaZ1RwUHdZQXJ1amcxRWk3SFlhUGplMTZuMFZoSCtIbkxnSFhZeDc0RVdSN1FjbmpvOEs5aWtYMTdjZnZvMGJqd1RvVkRXbXpZWlpXb1B5UGlJaUlpSWlJaUlpVWoyZmo2Q3lrNGlJL09nRjkrMEx2L2hwR01kdkxQSWpwNEFTRVpGVHpQQjRpRHV2RjhYZi9nK0NRWnhkdStFZWNDR1crSGdBa2tiZFJ1bkdEV0NhT0R0MnhKcGFEOFB0SnVtMjBXQVk1UC96VFh6cjFnR0VNNHBVeUNyaUhuQWhnWDE3S2Y3aVArRzU0dU9KSHpJVTc2S0Z4OHhTWVpabDZ6QmNMbHpkZTJBR0FwaCtQNGJUQ1lDOVphdHdOaEhEQ0FlajdOOVg3VmkrZGVzNDlJZkhNZjIrU0tZUGQvOEJ4RjkrQmRtUFRUbHlIbXcyREh0MHhoV3NWandETDhLM2ZoMUp2NzRkczdRMGtnVWw5ZjdmWXpnY0ZINzhJYmFtelRCOVBrcSsvUlpyV2hxSkkyL0NlWFo3Q3Q1L0wybzRWODllWUxGZ1RVa0dpMEZjbjc0RUQyYmkyN1FKZ0x4WC9vcDM4U0pTN3BtSWYrOWVDdDkvbC9ocnJzUFd1SEdsNDRyN1JSOFNodDlRNVRIWC8rUFRsYlo1ZjFoQzdvdEhzc1I0bHkvRDFyd0ZlYS9Nd3BiZWxKUjdKdUpkdEpEY0dTOVZleTZyNVBkalNVeWsrT3V2S0YyeFBPWnV6cTdkd3Rsc3FnZ21NVHdlRXEvL0ZZYlRTZUhjanluOFpHNlY3YkRab2pLeGlJaUlpSWlJaUloSUxUZ2NsY3BaaTBSWXJWVS9veE9SLzNkTVg2bUNTZVJuUXdFbElpS25tTDE1YytKL2VUV2V3WVBKL2V0TVN2NzNEU1gvKzRiVTM5NkhOU1dWWU81aEN0OTdGOU5YU3FISFE4Tm5uaU4wT0FmdnNxVVVmdmhCdGVQYW1qY243dnplNUw0OFBiTE5jRGp3WEhvWi9tMWJqeGxRVXM2U2tFRGl5SnN3L1g3TVFBRERGaTVINDc1d1lQam5zdXdtUlo5K1VxbXY1NHFoZUFaZEVpNTNjOVNOc01YbHd2QjRxUC80azVYNkdaWndDWjZEZDk4SndTRFpmM2dVUit2V3BMYnZRT1lkdnliNWpuRUVjM0lvbVAxUDZqMzhTTGlUejBmdXJKY3hmYVhoREIrWm1lUXRXaGdwaVJOWjB5V0RzY1FuWUVsT3h0cWdJZmFtVFNsWnREQWNVR0t4WUxqaU1PTGp3OEV5RGp0R2ZIejR2MGNIdWdCRlgzNUIwUmVmUjkzRXVYcGZRUEx0WThrY2N4dG1hZW1SeG5ZN2htR0o2aC9NekNSdjVzc0FKSTRZaWVuMVV2REIrNUgyVkhIZXFtUzNnMkVRMkwrUDBqV3JqOSsrakxWUm8vQUgyaXB1Uk0yaUlySitmeCtKTjk5Qy9OWFg0anIzUEhKbnZFeGc3NTZvZG9iTkhyNitJaUlpSWlJaUlpSlNkeHdPN00yYTQ5KzJ0ZEl1YS8zNkdISHVTcVdZVHltN1BmSmlXbFhNMGxLbzRVdEtoaXNPYTBvSzFrWU5zVFZwaXJWZVBmTGZlcU5TcWVvcWwzTm1XK0o2OVFwbks0NmhmVjFKSG5zbmhzdkY0VDgvVjJtZjdZd3pTTDEzRW5sL2U0WFNWU3RyUG5qNUg3YVBmdDVvczFYS1ZwMTgxM2lDbVprVXZEdW5abk9VUDBPTjhkb2Fyamc4Z3dkVE9QZGZSNTVQR3NieG40a2VwNDJ0V1hOQ3VZY0pGWVRMb1RzNmRzTFpzUk1Gcy84WjA3cHdPSWc3L3dLOFM1ZEVaZW8ySEU3aSt2WER1MmhoWk94WUpkOHhEdXgyY2w5NjhaUUVCY1gxNng5K2NYTERocHAxdEZweER4eEU2YklmQ0I0NmROTFhWVk1wNHlkUXN2UUh2QXUrajZtOUpiVWVvWnlxMTUwNDZsWkNodzVST1BmajQ0N2pQS2NMWmpDSWI4UDZxT3ZqN05JVlc3Tm1GSC96ZFNSTHZJaFVwb0FTRVpGVHpMZGhBMW0vK3cySk40M0MzcndGL3ExYlNiaitWOWhhdENEN3dkK1Q5T3N4Sk44eGx0eS96aVJsL0FSOG16YVM5K1kvYVBENGt4Z3VGd1h2dlZ2cFEzcjh0ZGZoN3RNUDM1WXRlSmNzUHJJakdMNWhNbVA4MEJyTXlpSno3SmpJejY1ZTU1TTg5azZ5SDN5ZzBvZm01SEYzUmYzc1hiZ0EzNGIxbVA0QWxHVThzYWFra2p6bURvSjV1ZVQ5K2JsSVdSalBSUmRUc21ReG9mdzhNQ3dZRmQvRzhQbUE4QTJQcThlNVdGTlRNUndPWE9lZWg4VVRUNmlna055UFBzVFp0UnNBOVNZL2hIZkZDa3ErbTEvcGVBNDlGZzVBcWFya2pWbFNRc0kxMTVKd3piVlkzRzRjN2M0aTd2d0x3a3ZZdERIU3p0YWlCUmEzR3pOUStSemEwdElBc0xjNUU5UG5pOXBuV0N4Z3R4UE16Q0NZbFJYWjdoNTRFWTRPSGNuOXk3UndlUm03bmJSWFhxUHd2WGVqUHV3NnUzVVBqMk8xZ3QxKzVFTjFJRURPSDU4Z2tKbUJOYTB4OWpOYVFqQnd6R3ZzVzdzMkhFaXplVk8xTjlHaHZEeHlYNWhLM0MvNmtIanpLSkx2dkl2c0IrNDc2b0J0bU42U2F1Y1JFUkVSRVJFUkVaR1R6M0M3c1RWdGhyUGRXVGc2ZE1SeDVwbGdzNUh6ekZQNDFxMk5haHQveFpVNE9uWWk2emNUb3JZbmpyaVJ1SDc5WTU3VExDM2w0TjNqSWo5YlVsS3hOVzVjNldXeVVPNWhuQjA3a1RqcTFtckhLcGd6TytvRk5VZkhUbmdHWFF3WTRSZmFiRFlNaHhQRDVjUVM1OGJpOFlTenR4QitoaGNxS3NRc0xzSFZ2UWZlSDVZY2QrMFdqd2YzUlJkVHVtb1ZwYXRYeFh6TXRXVzQzWlUzQm9JVlNtVWYxVDR1RGt0Y1hKWDdnZ2NPUURCSTBxL0hrRDM1QWN3U0w0MW0vaFdDUWN4Z0FFS1ZBeXo4dTNlUjg4Y25BTENtcGRIZ3lhZkR3VHhsMXl2em5ydG85SmVYQUJOQ0ppVUx2aWYvamRjeG5FNHNDUW00emowUFY4OWU0UmNXS3o1cnROdXh4Q2VFQTN3YU5NQ1dubzY5UlVzYzdjK200Si8vcFBpYnIySTZQL1lXellrZmVoVzJ4bzNKZlRtY3RibitFMy9FMWlROW5PMzY2RU15eWw1dzgvdkpISE5idGVNbTNUb2FTN3lIck45TkF0UEU0dkhndWZReXZFc1c0OSsrN2JqcmNuYm9TTkt0dDJHV2V2RXVXaGpaYmdZRGVBWmZoc1h0cHZEamoySTZ4bktPRGgwcG52ZE5qWUpKTEltSkpOMDZtdnpaYnhQTU9IRE10b25EaGxQeXcrSXFBMG9jN2RwaHVEM1ZacmRPSERHU3ZPSWkvRHZLWGtBMURMQlpDV1puUjRJb3JQWHFZV3VTSHVrVHlNNEsvMDRDOVI1OUhIdnpGcFhHcmU0NjJWdTJ3bkRZdzgrdmo3ckdqazZkQ09ibEVjeXNVSWE5N0xwanMrSGZ2UG5JM3hRdXU1eUVhNGVSOWJ0SkJMT3pPSnFqWFR0Q09Ua1FRMEJKL0JWRHNUVnRSdFlEOXhFNm5CUFo3dXJaQzJlbnpoUi84VGxZS3J3d2FwcktKaVZTZ1FKS1JFUk9BOVBySlcvV0RBQ1NidnMxenE1ZE9mejhud2pzMzhmaEY2WmkyQjJrM2pzSk14Z2lkK2JMbUtXbEhIcnFDWkx2dkJ2OEFRcmVlK2ZJWUZZcnpnNGRzYmpkNUwzNlYxem5uZ2NXQzJZZ0VMa2hjYlJ1QTRTREV3eTduZEoxYXdubDVSMTNuYzVPblNFVXd0bXBNeVhIaVJJT1ptY1R6TTRHd2hIMHp2WWQ4RncyaEVEV1FmTGZmQU5DUVN5ZWVEeURMc2JadlFlRzNVNXVXY2FPU3NvaTZOMzlMOFRhc0JHVzFIcTRIVTRzU1VtQWllUHM5cVRjTTVGRFR6d09oaVY4dzFGMkxzby9wTWRmZlMyMkprMGdGTUxlb2dXMnREUlM2dFhIRElYSWZmRUZzaC84ZldTNmlpVnZqaFoveFpXNHVuUWw1UFZDNEVnZ2o4VVREM1k3b2NNNUpQOTZUS1YrMkd4WTR0emt6NWtkS1VIazdOS0Z4QkUzQWxDNlBseTJxRHc0S0hJTVpaSnV1amt5am1HejQxMjRJUExCMWJjeGZLTVExMzhBaWRkZFgzWVRHUjBvWXZIRVIyNjhzMzc3RzRJSE13bkVFRlZkOHQxOC9IdDJZMWdyZnlRdzdMWWF2MDBpSWlJaUlpSWlJaUlueG5YdWVTVGVOQXBMWW1Ka20zL0hkZ3JuZm94LzkyNEMrL2RYNm1QNi9aVXlVQUJnTVFobVo1RTcvY1hJSm1lWHJpUU11NTVEanp3YzliS1VlK0JGeFBVNlA2cTc0Nnl6U0xyeFpzeUFQL0ljeXBLVVRPRy9QZ3EvVEJVS2tYbkhyeXROMi9ENWFaVXkzdnEzYnlPVW4wK29vSUJRUVQ2aDRoSk1YeW5KdC8yYWt1Ky9vL0RUVHdnVkZZV3pSUnpqajdqSjQrN0MyYlVySFAwaW1DWDhiREZsL0lUbzhzMkdBVllMd2YwSHlKN3lZTFhqbmhDSGcwWXZ6NnEwdVhUbGlpb3prQUJsd1NGVnYveGxscGFTUDJjMnlXUHZKR0hZY1BKZW1jWGhGMThJdjFnV0NFWmU2Q3NYZjhWVlVWbVhnMWxaSFA3emMxZ1NFdkF1WDBhamwyYUMzMC8rRzYvalhiRWN6eVdYUmtxdzQvZGpob0w0OSt3aDhlWlJKSTY0a2Z4Ly9EMHlWdUt3NjNGZlBQaEkyMENBa2tVTEtQendRd0paQjJNK1JiNU5tOGlkK1RMSlkrOGtQaXVMd3ZmZUpmLzExOEJxQzU4TDB5VCs4aUhZR3FXUisrb3I0ZkxyVm12MEgvYVA0dWpRRVh1clZ1UzkrcmZJNzRwM3lXSUNRNGFTZE10dFpEL3kwSEdET2x4ZHV4SE15c0szYmkyMjlLWlIrN3dMRjJBNG5aVzJtNldsVVVFTmNiL29FM251QytIZ0lzK2dTL0FNSEZUbG5BWHZ2MHZ4ZjcrTTJtWjRQRGpPT3B1VWNYZVMvZWlVWTY0NzVDMEJmOVdacE8ydFdwTnd6WFY0VjYway8vWFhDT1huSDlsWk5tYkM4RjlWK044SkkveXMvcFZaa1NBVVo5ZHVKTjR3a2xCaElSYTNtNkl2djZCZ3p0dmg1b0ZnZVAxZkh3a2tjdmNmZ1B1aWk2dGNUL3pWMStCbzFSclRERlVLaERMc0R1SjZYNENyZTQ4S0d3ME1tdzFzVnJJZm1rd3dJd09Ba2dYZmszRDF0WGlHWEVIKzMxK3Q0cVNFQ01Ydy9OdVNrb3E5ZFJ2eTMvNW5WREFKaG9HelUyY3NDUWswbXZXM3FENjVMMCtQQ2pZUytibFRRSW1JeU9sa3M1SC81ait3ZnZrNVNVZEY4VnZjSGt5L245VDdIZ0FnbEo5UDlzTVBSdjlCM3pCSXZuMHM5bGF0OFM1WlREQWpnNVI3Sm1LSlQ4RDArOE1mdW9HNGZ2MXc5VG8vSEZEaWNKRHo1K2VPRzFCaWE5cU11TjRYNFAxaENZazNqOExadFJ0NWYvc3JwdGQ3M01OeTkrMlBlK0JGbU1YRldEd2VrbTRiSFk1b05rMjhTMzhnKytISm1FVkYySm8zSjdDN2l2U2JCaEFNa3ZQTUgwa2VkMWVsa2pkeGZmb0NVTytCeVdDeFlHL2Rtc1JmalFDTEpWSit4dnZENHZCTmxCa09qUEZ0M0VEUjUvOEJtNDI0dnYzQzdjdW5jenB4ZHVxTTU2SWpIL0NMdi82S2duZm5rRHY5TDVWdVhPMXQycEQ2dXdjby92Y240VkpDTmxzNDRLUDgzS1duRTlpM0wzS05JSnhxTStYTzhZVHljckdrMW9zKzNsQ28wbzMxd1FuamozdWV5OHNsVmVUbzBBSFBvRXR3ZHV5RWQvRWl2RDhzSVhnbys3aGpWUlRZdFN2eXZmM010cGkrVWdLN2RtRlliZEUzNFNJaUlpSWlJaUlpY3NxVXJsdEwwYWVmNE4rOUcvK3VuVFQ2eTB1VWZEZS8waCtpSFIwNllKYVU0TisrUFJ4b1VFVVFoaGtNWWZyOUJQYnRqV3l6dFFobkdRanMzeGRWempsVWtJOFppdjVqdG5maGdxam5Yd0NOL3ZvM2dsbFptR1VCSmxFbG9TczY2a1VvczdpWWdnL2V4NXFTSEg3V0ZESXhuQTZ3Mndsa0hjU3cyYkVtSlVOUzhwRVN6cGhSejZ3QUN1YThUY0Y3NzJKNlN5SnpXeElTU1psNEx3WHZ2WXV2L0lXdWNuWTcxcVNrVTFQU3Vld1A5WVVmdkUvSjkrRk15c2wzalQ5bVZtSFROREhNNmt2eWVCY3Z3dHVsS3dYdnpBYlRwSFRaMG1yYmh2b053SktjZkdSRElJRGg5cEE0NGthOEsxY0FZRWxPSVduVXJmaDM3UXEvT0ZlMnR2THpFY3c0UU43TUdSaEhaVTBwL05mSEZILzlOY0djUThUMUc0QzdmMy95Ly81YVZKc0d6ejVmOWpKZ0JYNC9tWGZlVWVtWUNoczF3bC8yVE5pM2FSTkdmSHdrTTBib0YzMElKU2ZqMzd3SkNKZXpxZmJacG1HUWNPMHdnaGtabEh6MzdaSHRwa25lRzY5VDcvY1BrbkRkOWNjc2ZXTzQzYmg2OXFMbzMzTng5ZXhGNG8wM2g4OUxLUHp2eU1RRUU5eURMc2JBS012bVljTy9kUXVIL3ZCWTlGZ3VWNVZCVlVkck9QVXZsR2ZvcmloNDRBRDUvL2c3U2JlUEpmN0tYMUw0cjQ5d25IVTIrSDJZUndkaVdLeFlrcE54dERzTDdIYjhPN1pIeXZVVWZmWXAzcFVyU0xuN0h0d1hYMExSdno4Slp3aXZJRy9XVFB5N2RsYS95R0NRUU1ZQnNuOS9QeWtUSjBVSHQxZ01iSTNTd21zclkydVVGczdZWFlYRHp6MWI3VFNOWHA1RjRTZHpLZnIzM09yWFVpYVVtMHZKZ3U5dy82SVBCZSs5ZzFsU2dxMWhJMHkvTC95L1FSWUxZR0pKU1kzdVYxUllsaFU5ek4wL1hDNm8rTDlmRU5lbkw3N05td2htWnVMcWNTNFdwNU9ERThaakZvZlBwZWZ5SzRnZmNzV0psWjBTK1FsVFFJbUl5R25pT090czRvZGVSYzZ6VHhITXljSGV1ZzJGSDMySWYrdVdTbTJkWGJ2aDdIeE8xQWNmUzFJeXliZmZnZVBzOXVHM0FNcHVGQ3VXS2JFa0pkSHdoZW5rdmZvM1NwY3ZpM2x0MXZyMVNibG5BcjRONjhtZDhSSzJKdW1rVHZvZDlSOTVuTVBUL2t6Z1FPVzNIeW9xbVAwMitXKy9oU1UrZ2JoZXZYQmZkREhlUlFzby9OZkhrVUNMeEp0R0VYZCtiM0tlZlNwOHMxdUI0WXFEVUlpNFgvVEIycUFCUmx3Y2NiL29neVVoRVd1REJzVDE3TVhoNS8rRWI5dFdVdStkaEhmWlVrcSsvdzVMUWtMa2JZckFuajBBdUxyM3dIQzdDUlhrNCt6VWlhSXZQc2ZXdURHaC9MeHdnQTdodHhrQysvWlIrSzl3T3J6a01iY2ZXY3hSTitETzdqMUlIbk03Z2QyN0tIanZIVHlYRE1ZOTZKSndxYUZnRVB1WmJhbDMvKzhwbnY5dE9GSzZyTC83d29FRUR1eW42TXN2U0JwZFJVYVRrOEV3U1AzTjd5aGR2WXFEdjVrUVV4YWFLbG10dUxwMXh6UDRNdXh0MnBEL2o3K0hiOWp0dHZCYktDSWlJaUlpSWlJaWNzcVp4Y1VVZmZicGNkc2xqcnlKd002ZDFXY0Roa29aTFk2cmlwSXFGVmxTVWpBY1RnS1ptVmpyMVk5c2Q1M2ZHM3VMTXloNHYyTFo3c3BqeFoxM0hwNHJyb3o4c2R6aWNnSGdIakFROTRDQlJ4b2FCb2JWU2pBN2kwT1BQeG8xaHVGd2tuanpMZVQ5L2RWSUZnYlByNjdBa3BoRU1DY0h3K1VpN3Z3TEtQcFArQnc2V3JZaStZNng1RHozcDVxZGkxaVVCYzJFaWdvaldad0pCQ0FZSlBIR20zRVB2Q2o4UjNuVERHZHFNSWxrRkVsNzVUV3dXTWk0Tlp5eE9QWCszK1Bmdm8yQ2QrYVFPK09sMk5kdzFITk03NklGV0pPVHNEZHRCb1pCNkhBT3VYLzdLd0MyOUtiaGN1UWNDU2l4SkNSZ3VOMDR1M1FsVkZnWUNjZ0paNUtKTG9kZWlkVks4VGRmNDEzNkF4QXVaZTd1MjYvS3B1WFBZQUdTNzd3Ymk5dE56ck5QVjlrMmVleWRXT0xpT0RocFlxV01IZkZEaG1KdjFZckRMMHl0dE0rL2VSTkZuLzhIejZXWEVUcWNFMzdSc0FydS9oZGl1RndFc3JQeExseFFLVmlyV2taMFFJZ1pESUpoWUcvVDV2aDlyVllJVlIxb1ZMTGdlNXpkZXhETXpzTGk4WkE2NlhkVmxnTXlIQTVjM1h2ZzZ0b05iRFlPUGZFNC9pMmJJL3VEQnc2US9jakQ0YkpKbzhjUTE3UFhrVUFxMHd4bjc2a1E2R1hZYkFSemNzaWFOUEhJOFJ4OWZPVmpaMlZoUDZObHVCUjdCY0hjdzlVZXNxMVpjeXp4OFdWbGJ5b2NqTVdDdFg1OTdHZTJMVnVJZ1dFUForejJiZHBZNmVYV29pKy9wSFREQnN5U0VpeUpTZFIvNnBub2VacWs0K3JWTzJyYjRhblBSekt2R0E0bjdvRVhrZi82M3pGc2RoSkgza2pwbWpYa3Z2Z0NDY091QjhPZzNvTVBoVXR3T1J3WVRpZSs5ZXN3UzFRR1hxUWlCWlNJaUp3bWNYMzdoU1A5VFROeXd4SFl1NGZTalpYckhsb2JOOEhadmtQVU5tZlhyamphdGlQM3BSZHhkdWthbGRMd2hGbXR1UHNQSU9IYVlmaDNiQTkvR0ErRkNPemR3NkVuSHlmMS9zblVtL0lvV2ZmL3R0b2gzSU11eHQ2cWRiak1URmtxd0ZET0lXeU5tNUF5NFRkWTNPNXdQZEd5ZXArcHY3MmZRMDgvU1dEbmtZaG9pOGVER1FyaE9yY24xcFJVTFBFSnVNN3RpU1Urbm1CV0Z0bVBUaUZRSGtFZENtR1dsaExLelNXVW0xdHBQWjdMaDRUckxOcnN1TTd0aWIxMW0zRHdoMW5ocllsUUNETVlKT25XMnloWnVBQXpGSXI2UUEzaENQT0U2NGJoSGpnb2ZFNzI3d2ZUcFBoLzN4Qi81UytKSDNvVnBXdFdrVHJ4Ti9pMmJhWHd3dytpK3BmWEkzVzBiWGNpVnliQ2ZtWmI2azErS0p4ZXNxcVVuMVlyems2ZGFmRHM4OUhyTnd5dzI4bWUvRURVbXloUlhSczJ4TjIzUDNGOSsySkpUS0owN1pyd0IrNnl0eGdNbTByZWlJaUlpSWlJaUlpY0xzNHVYY0tCSGVYUGdBd0RXNVAwY0pucXNrd0p2azBid1IrSUtldUd2Y1VaVWFVY3lqTUtOUHhMZE5DQ1liTlZXVHJDMnFnUjF2cjE4YTFiaDYxUkdnQ0JBL3V4cGg3SkNHQnZjUWJ1dnYycXp3cGh0Mk1ZRm9xKytEenFqL3pKZDQzSHNOdXJMdzlqczRXZktSSU90QUV3ZmFVWU5pdjFwenpLb2FlZnhOYTRDWEhubnNlaEovOUFZUDgrVWliY2k3MWxLMG8zck1PYVdvL2tzWGZpVzc4dXVnVEl5VkpkYVo1UWtPSnZ2cVowMWNydzg4WlFLQkxjRS8vTGE3QTRYZVMvT3dmRGFvMTBzU2FuRUV3OGt1MmowY3hYS21XWUFEQjlQakp2SDEzbHRKYVVsSEFXNDNQT3dUM2dRZ0RzcmR2Z3VlaGliT25waEFyeThXM1pnbWZ3cFRoYXRjWmFyeDd1UHYzd2I5OUc2ZnAxQkRNenlnYXloQU1ncW5vbWFMRmdPQnpoRi96OFBvSlpCeU5CRGZZV0xhSitKMTI5ZXBjRlJvUi9uOHYvd085ZHRKRGs4Uk93dDJxTmYvdTJxT0Z0VFp0aFMwOFBaMmc1S3NEQmZrWkw0cS82SmQ0ZmxsU2J1YVZnenR2WUdqWWs0WWFSV0J1bGtmLzJXMUhIWWJoY2VDNjlyTUlKTmJFMmFvU2ozVm5odFlkQ2xZSWZES3VWVUY0ZXBXdFdSMDlXOWl6WmMrbmxWYTZsSXNObXF5ckdLaUwzTDlNaTMyZU11ckhLTmcyZWVwYlNOYXZJZit2Tm93WTNjRjg0a09KdjV4MTVPZFh2bytnL24xTHd6cHh3MzJlZkkvK3ROeWhkdVRKeVhLbS91NTlBeG9GS3gzT0VpYlZCQXl5ZWVJbysvWGZaRnBQQXpwMVlVbE94bHYyKzJzOW9pV21hUjU3ZGwzRVB1QkRYdWVlVlhjY2pCMitXRk9QcTJoVlgxNjdsQjFCV0F0N0dvVWVuVkhxeE5iQm5ONEU5NGV3Mm9jSUNjcDU1Q3JPMEZMTzBsSG9QVGFINDY2OG9uaGZPNkcxdmtrN3krQWtFY3c1RitzZGZkUldoL0h5OFMzOElYNnRBa1B6WHcrV2Rpcjc0bkZCQklZRmRPd2tlUGd4bWlFYlRaMFF5L0lqSUVRb29FUkU1RFN5SmllRXNHeTlNRFc4byswQ2NmRmYxWlU0aUpWVEtsUHp2RzBxWExRdG4zdWpTdFpwZU5XZExiMHJKOTkrRlAyQlhqRHcrZUpDY3A1L0VjV2JiS2dNM3lsbmk0akRzZG55Yk5sR3k0SHRDdWJtWXBhVWszeldldkZkZm9YVDU4cklhajM0TXA1T2tVYmNTeW91K2liTTFiQlFPYVBuem55cVZ2SW5yZlFHSkkyNE1aOG93dzlIWTlwYXRTQngrUTdqMHpKTEY1TDRVcmdYcjZuMEJodHVOYitOR0NQZzVQTzE1VW45N1A1YUVjTjFaZTZ0VzJGdWNnYlZSR3JiR1RUQ2NEZ3luSzN4elU4NXV4OTJuTC9GRHI4S0lpeVB2MVZlSXF4RGxiSHE5NUwzeE9zbWp4K0M1N0RKS1Y2d0l2dzF5ZEJSM2NYSGtacmMyZ2hrWjRUY1RxZ2tvU2I3OURrcFhyS0JreWVLbzdlR0FFZ2ZCaW5VaENkOWN1cnAxSis3ODN1SHlOdDRTaXIvNWh1S3YvMHZ3WUhRTlZNTm13NnltTnFlSWlJakkvN0YzMytGUmxXa2Z4NzluK2t3bWhVQkNrQkloS0VKb1NsRzZpQ0FvaTRwWVZvcXJvcTdJV2xsWFJRUTc0dXByd2U0aWdyb3FJcWdvVFdRVlJFcG9vUVRwSlpDUWhMVEo5SExlUDRZNXlhUkFhQWIxL2x3WEY4d3B6M25PbVlsbVpuN252b1VRUWdnaHhPa1ZmOHR0S0JaTCtNdGRKZHh1dzlxekY5YUxMOUVDSllXVG56MWE4ZUxZRlVWUXd6ZXpWYXpPWWVuVW1iaVJvOEx0cWIzbG40ZkZEQnlFdFZ2M0trUEVEUitKNmJ6ektaandHTWFXTGNQdGJzcktvcXMxNkhUbEZUcXFZUjl5RGZZaFY5ZTRQdVhEajJwY0IrRGJzb1hDS2M4REVEeHloQ012UEkvOXlxdkFIeURoNzJNSWxaWVNmK2RkNGVvQ2lvNkNTVThRS2p5Q3VYVTZycVUvNFBqdng4Y2MvNVNvYWxRckVNVnFoWkJLSVBzQWdld0RWVFlQOVNzRld4RGY1azNSd3dUODBWV0NReUhLdnA2TCsrZWZ0VVhXSGoySUdUQ3d4cW1FU2t2Ukp5ZmptUFVaL24zN3NmYnNpUm9JNEZtN0J1Y0x6Mkc3OURJTUtTbFl1blJGOVhyeDdkcEowU3N2aHl0QzZQWGFaNXZHdEpiVWYveUpLdU5YZko0S3B6eGZmVUFpOHByVTZVaTQ2Ky9oaWkwNkhhZ3F1YU52QmNDemJpMmhvaUppQmc3U1B0T05zRjErZWZpenloK1dSQzNYSnlkVDc4R0hDSldXVURKOVdvM1hnRkNJb3RkZkpmN1cyN0gxdXh4emVqcWxIMytFTjNNakFQYXJyMEZudFladlJveU1uWlNNdFVkUENBVENBU0ExM1BJR0pYd2VpazZQZjkrZXFvRVNKWHhlRmNNZ05RbTN2SW1taTA5QVZ5OEJ2RDVVVk5ReUp5RkhLZWoxeFBRZmdPL1hYL0dBTWtQNkFBQWdBRWxFUVZUdjJWM05hTkgwU2NuWWgxeER6S0NyS0prK0RkL21UZEh0Y2d3RzBPa3h0KytJdWVORm1GcTF3cjl6Sjg0Rjg2T0NGOVd4WDNzZGxnc3ZJbFJTZ21LM283Tll5QjE5S3pFRHI4VFNxUk9oa2hMMGlZa29aZ3VINzQ2dTBGMDZZenFsTTZZZmQvNDFpYlRud3VkSFJTV1ltd3QrUDc0dG00SHc5VlBNWnZ3N3RoUE1DUWRqOVBIaEZsQ2hvdkxLS2JiK0ExQU1SbEkrbUFHS1F1bjBhU2d4Tml5dFd4TXNMSVJnQUgzRFpQUU5rOE9odWFNMzhVWnU2QTBlT1ZJbCtDVEVuNUVFU29RUTRqY1FNK2hLUXFVbDJpK3ZrV29ZSmUrOVUvV1hVY0RhcXpmVzdqMnFMQTg1VGsrYVh1dHZHQXdlOHhlNzRPSER1QThmcnJCajFWNlBaVjkvaGJsOUIrSnVIb0YzMjFhYzg3N1I3aDRJRlJZU2NwU1MrSzlIUVFYbmtzVVV2L3QybFRlOGhuUFByYkd0am5mOWVvcmZmbE1MTnRTNzkzNjg2OWZpWHZFekdBeGExUkY5U2dyeG8vNUd5WXpwV0MvdUZwNS9RUUg1ano4YVRrTURwdFp0c0E4ZWduZkRlbnc3ZHhBcUxzWlM2VHFiMGxvU04ySVUzbzBiS1AzNEk0SUYrZVdCRXAwTys5WFhFbktVNGw3MkU5WkwrK0xidWJQRzYzYzZoQnlsZUZiK1V2TUdnU0NCUXdkcjNlSW9adUFnWWdaZWlWcFdSdG1jMlRnWExhdzUrR0l3aHZ2YUNpR0VFRUlJSVlRUVFvZ3pMdStCOHB2UHJOMTdFSC9YM1pSOU9WdHI0WEpDRkFVMUdDUlU0V2Fqa01zWi9ydW9xTHlTTDZCNnFtL3ZVUEtmOTJudzVOUEUzellhTlJqRWw3VTFNbmo1WVhRNlFtV1YyNk9VcjNkK053L1g5NHZDVlMxQ0lUQWFxZi93bzZnQlA0VlRKdGNjak5IcHdwVWRLdlA3Y1M1Y0NLaVUvT2M5Z3ZsNTJQcGZnYUZCRWtkZW1vS3A1WGw0aW90dy9iZ1VVNlN0eGhsa3U2d2YxajZYQXVFYjRRTDd3OVVVRkxzZGMrczJlTmFzUHY0Z2xTOUJLRVRJNFNDWVYvNjViTWpocUthS1JBWEJJTVZUWDhQU3JUdEprMThnLytGeHhOOXhWN2hLdE0rSGExRjVkUmpiZ0N1d1hOUlpheS9TWU9KVE9PYk14cnQrSGY1OWU4bi8xejhoR0FCVkpmSFI4UkFJaEZ2VTZQUW9Sc014QTBTUitlZmVPaXA4ck12N0V6dnNoZ3JucXVKZThUTzYrUGpvZlJRRlU0czBYRXVYUnJVYjBkVkxwUDVqajZPWUxaUjlQWmVHVTk4cUQzL1V3TFgwQjBvL25rbmNUVGVqeE1RQTRTclFNUU92cEd6ZU45aU9QbDhBL2wwN0tabjJmcmk2ZGlnVS9Wd29Db3BPVjZVZFRIaGlDdWgwMVlaRktsTnN0dkQyRlpqYnRTUCtqdkkyN003djV1SDQ3Rk1Vb3duN2tHdkNnWitYWGp6dTJNRzh3K1EvK2pCeHcwZVNlUCtENVA5ckhJcE9RWW1ObzhIa0tSaVNHNEpPaHlFbEJXL21Sa3AvV1lGLzMxN1E2MUdkem1NUDd2ZmpXYk9ha21udll4OXlOVEVEajFaM0NRWnd6djhPMS9lTHNWODdGTnVsbDFYWjFkcTdEM0VqUmgxMy9oR3F5MG5lL2VYLy9hdDM3d1BvRzVTMzFzcTk0N2J5Q2l5QW9XbFRnS2dxSzRyVkNrQ293bm1WZlRVWFFpckd0RFFNeVExeC9XOHAxcDY5aUIxNkhlclJTaytHUm8xUVhTNkNKY1VFRG1aanU3UnYrTGszbWZDc1hTdUJFaUdRUUlrUVFweHh1b1FFYlAzNmgvdWZWaWhYQ2FBWXd4VXlLcXR0T3h0RDAyYmhYNzZEQVZERHJXTUFqRTJhbEljRUZFQnZJRlJZU09EUTBhb25lZ09tMXEyalNsNGVqMkl3YUsxUUFKU1lHR3c5ZTJIdDNRZERTaU5jUHl5aGJONDM0WFZIZTZCR0ttcVVmVDJYbUlGWFV1OGY5eEhNejhjeCt3czhLMWVFdDdYWk1MZHVROG5SZnA3YStIWTdPbnNzSVpjenVuSkdNRURJNWFyeXhpVis1QzBFRGg3RXMrSm5MVkFDaEN1akhMM2VyaVZMY0M2WUgxVk54TE0ySTZwU2pHOWJGbm5qSGlCVVdQNW1XekVhTUp4ekRnMmVlalpjZG5IV1orRmVyUjQzY1RjUHh6N2thcndiTitEZnN4dmZ0bTFSZHlCRXlsZnE3TEdZTCtrV2Z2T3NLQmlidDhEU3ZRZkdvMm5yU0xCRjBlbkM2ZWZpWXEwVVpNMVBTdmpPbEJOUk5tY09vYUppWEV1WFJIMXdVSmt1UGg1ZGJDeXErOVNyckFnaGhCQkNDQ0dFRUVLSUU2QW94QXdjQklEOTJtdng3ZHFwdFJhcDlSQVZXcXFjckZCSk1jWHZ2VTNpUHg4QndqZkhBU2dWdmh4WExCWkNsVzlXcXJCZWRidkxBd0k2SFFtM2pjYVFta293SjRmRWNRL1hlR3h2VmhabHMyZFZXUjZwc2xMMjNiZDRmdm1GdUwvZGlxTFRjZVRacDFCaTdNVGZmZ2VtRlQvajNieUplbVB2eGJ0NVUvaHp2R05VWUQ1cHFrcnBmei9HOWYxaWdLaktIclllUFluOTYzQ09QUHYwQ1Q5M0FQYS9YSTN0c243YVkxMk0vZmc3R1F6RURyc2VnSHIvdUE5ZGJDejZoQVJNRjF3QWlnNzM4bVc0bGk0SlY1YW9IMjViWkdqY0dFTnFhbmxiSUorUDRORXY2VTF0MjZGdmtFVGdZSGI0YytqWVdOdy8vWGpDNTZKOUZxdlRnYUtFVzlwVXBxb1VQUEY0dUZvS2FGVlRRa1dGT0w5ZmpIL25Ub0lGK2FnZUQ2cmZUOHlBZ1NnR0EyWHp2aTRmUTZjai92WTdDRGxLY1MxYWlIZkRCaTJVRXp4U2dDOXJLMlZmejQwS2xKZ3Z2SWlFTzQ5V1UxRlZWTW9ybENpS0RuUTZ2SnN5cTdSbVVuUTZDSVdxVk9hb1RzTzMzZzJmZXdYdVZTdnhaR1NnaG9Jay8vdi90SnNwVlk4YjU4SUYySWRlaDZGWk15MmdkQ3lxeTBYSmUrOVFOdmRMZ2tlT2dFNVBzS2dJN3hlejhPM2FSZjFIeCtOZThUUHU1Y3ZDbHpZcGlhVG5YZ2kvTnZmdXFYbGdrd2xyOXg1YVlDclNQa2d4R0lpNzhhL0VYbmM5aXJHR0d4S0RRUlN6bVpML3ZFY2dwenowa1RqdTRmQmNWcFJYMzdGZDJoZHp1M1pSdXhlKzhEeWdZdTNXSGZ2UVlWVmFNRm03ZENWVVVoSnVVMytVem1ZTGgwNHFmUFlmdWZrMWFlQkFpdDkrS3h4b1d2WVQ3bVUvZ1Y1UDNFMDNZMmpjR05mUHkzRjhFcTdDWTJqYUZHdXZQdUhxUnNlckJDWEVuNFFFU29RUTRneUx2ZjVHRkpNSjk3THlYN1lqQVlmWW0yNGlObEJOd3Rsb2pBbzBWS1lZalNnR1E3aVN5U1hkeWhQVWhLdHlXUHYweGRxbmIrUmdLQVo5T1BBeGQwNTRrVTVIWVAvK2NKdWJXckpmY3kzb0sveHZRMVd4OXVsTFlQOCtpbDU1bVdCK1BnQnhJMi9CMnJNbnFLcFdYczZYbFlVdkt3dGppeGJFL1hWNHhac1VpTGxpRUtncW5vM2hIbzVsYytlZ0J2dzBlT3BaOVBYcmErTnE5UHBxM3hDWGZ2SlJ1TlFnb0JqMDBYTTllcjJyM0cyaEtOaXZHWXJwZ3RiNEsxUWFpYnIySmhPR3BzMVFyRlo4V1ZzcGVQd3hBZ2V6QVhEODl4UGNLMzdHZnRWZnNGN1NEV3ZQWGhROE1UNzZHRWNESDdyNGVPeC9HWUxxRHhETXpjV1UxaEpUV2tzQWdqazV4QTY1NXVqNWhlKys4UDM2YTQyQkV1TjU1eE43N1hYbzdQYndtM1pIMVI2M05WRTk3aHJ2YWpHM2E0KzVRMGZRNlRDM2JRZUtnbStYSkxDRkVFSUlJWVFRUWdnaGZrdlczbjB3bk5NWVZKWGdrVUlTLy9rdkNsOTg0WVNDQ1lyUmlESDEzS2dieWlKVmk1TmZmek42VzRPQlVGbjFueS81dG16Qms3RUdTNWV1NFMrckllb0dwL0RuZDVYYUtPdXFmbmFuMkd3ay9IME01ZzRkQ2VibFVYdzBuRktkdUp0SFlHallNSHFoWGsvOVI4ZGpiSkdHNDR0WmVEZHNJUG4vWGdXRGdlRGhYSkplZWdYVjR5RlVXb3F0L3dCODI3SW9lUElKNnQzM0lQRzMzMUdyYWc4bnJGSklvQ0xub29WWXUvY2svcGEvaFlNU3g2b3VVZzNQdXJWNE41YmYzR2Z1Y0NIV3JoY2ZjNS80a2JlZ2I1Q0VZOVpuZU5abVlPM1dBMk96WmpnKy93ejBlcTJTVERBL0QzMkRKREFZc0hidmlYL0hkdnk3S2xWaDF1bUkrK3ZOMmhmNXB2TmJFVE53RUtIUzBxaWJEaytFdFZkdjRtOGJmYlN0VElVYkx4VWwzSktrd21QdnBreUsvajBGQ0ljQ0lseEx2Z2NnNXZJQitQZnMxa0lTZ05iMlBCSWVpcXJ3VWxnWXJvaFRpV2ZGeitSV0NEZlVsbUkwZ1U1WFB1OWpxYTdhanQ4ZkhjUlF5MThmcnYvOWdQM3FhN0IwdVppeVdnUktJaXhkTDhhMTVIc1Vrd25WNWNTVHNTWjhxQVA3aWIvakx1SkcvZTNvM0kwRURtYmozNyt2MGtrcDRXb3ErdkRydXVRLzcxRmFzY1dRR2c0NmViZHN4dkhGcktqbGxVV3F1Z1QyNzQ4T3JZUkNCQXNLb3Y1YkZtemZvY3JQUitTNUN6bWQ0WFVWZ3gxR0k1YXVGK05adlNwcXVXSzFWUTIzRWY2K3dyOTNMNzZ0V3dEUUpkYkgwcmt6TVpkZFRxak1RZUdMTDVENDREZ1VSU0ZZWEV6c05kZmlXYmMyZkxQcmFhb1lMOFR2blFSS2hCRGlESFBNbmtYd3lKSG9paHBISzVBVXYvTjJ0YTFLYkpmM0orYkt3VFVQcXRlRHdZRGprNCswNU93SjBlc0pPWjM0dG1YVmVwZFFhVDkwOWxqdHNlcHlVVERoc2FqRUw0RHJwLytGMi90c3l0U0NGeEgrM2JzNTh1elRVY3VjQytjVDJMOVBLN0VYcWFKUzh0N2JoTnp1Y0ZuR0NoU1RDVXltS3ZNTEhEeFkvc0JnQ0c4WDJjZFlkZnZ3U2FnWVc3VEF2M3NYN2w5V1ZMK056NmNsOTUwTDVsYzk3cjU5Rkw4NUZjVml3WFIrS3dMN29uOFJqN3haQ0I0cElPK0IrNm8veGdueTc5b0phb2pBNFZ6Y0sxZmdXdjdUNlJsMy96N3FQVGdPMWVNaGtKdUQ2NzlMVHVvT0NpR0VFRUlJSVlRUVFnaHhjblNKaWNUZGNCUE94WXVJR1RnSTF3L2ZZenkzT1lrUGp1UElzMDhUeUQ2QVF0VzIxSlVwTVRINGQrMEt0L000eXR6eFFtSnZ1SkhDNTU4TlY5RTl5dGJ2Y2l5ZHUxUS9uN2c0ek9sdHdlOG5idFF0RkV5Y1FMQ2dJRnhoUUZFd250dWNRSFkyaHNaTkNCek14dm5ERXZ3SG9qOGZNNlczSmY3Mk93QncvN2dVYS9lZXhJMjZwY2E1R3hxbUVEaWNHNzB3R01TemJoMk91WFB3YmQ0RVFPbm5uK0xmdXhkOWZEd0pZKzhsLzZsSkJQTU9FenZzQnZ3SDloTThmSmlDU1JQQzFTY3FNYlZKRDk5TXRXWHpzUzlrVGFwcERRNlVWMmRSVlJ4Zno4WFdxemU2aElSajNqeFluY0RCYkx3Yk5taVA5UTJTZ0pvREpmYWh3N0QyNmsyb3RCUnJ0KzZZTG1pTnZuNTlkTFlZNG9hUFFER1pLSHoxLzhKajUrU0FUb2ZwdlBPdzlybVUwbytxaGlMc1E2OURuNXlNODRjbG1OdTJ4Zkg1cHhpYk5TUGh6citUUC83UkV6cVhDRy9tUmdvblA0Y2FDR2dCQXZ0ZmhxQlBTYUhrdlhmREd5bmhWaktxMTFQelFJWndOV24zNnBWUmkzVng0VUJKOE9oTmpyV2htTTBZbWpROTVqYWg0cUx5TU5WUnJxVkxjQzFkVXV2am5JaFFTUWxIbm5zRy84NGR0ZDdIY0U1allxKy9FYytxbGVqczlxaTJMOFZUWDBPWGtJQStzVDdCd3NKd0JmRFNxa0VKUTZOemFQamFHMkF3NE4rMUszd1RhNldmSFV1WExvUzhIdFFLcjAwZy9MeFZDSGZvYkxid1lwc054VzZQMms0eG02S1dLU1lqMU9LL2FSR3gxd3hGc2Rsdy9XOXAxSEtkemFxMTlZcXc5dW1MdFhzUGZGbFoxSHZvbitnVEV5bVovZ0hXaXkvQnVYZ2hudlhycVhmUFAvQ3N6Y0RXZndEZXpac0k1T2RUTnU5ckNaTUlVWUVFU29RUTRnd0xGUlpTOXVVWFVjdFVwNVA4Zno1VVk2bEYxL2VMdFZLSjFTbCsvZFZUbWxQcHh6TnJmdE5UMHpIZm5GcDFZVFg5SXdQNzlsRldLVlJ4TEtyTGhXZHRScFhsdnF6cXd5NEZ0WGpEVXZqOHMxR1BqL1VMZm0zdVRuQjhWazBaeGtwVWp3ZHY1c1lxeTEwL0xNSDF3MmwrY3hFS2hmdVdubWFoa2hKeVI5OWE3Zk1xaEJCQ0NDR0VFRUlJSWM0d3ZaNTZZOGFpK255VWZUVlhhM3RUTW1NNnVwaVk4aTg0allieTFpQTFNQ1FsNDl1OUsrcUdMOFBSMXN1QlF3ZWpXaUhYK01XcFRrZkMzZmVnZXR3VXZmNHFpUTgvUXV5dzYzSDg5eE44VzdkZ2FwT09Zck9oVDBxaTNnTVBrVC91Z1NwdGFtSnZ2SW1ZS3djVEtqekNrUmNtWSszV2pXQkpjZlZ0VHlMN1hIOWoxVllUaW9MenUzbFJpMXlMRm9aWHBhZEhMWGQ4OGJuMmJ6VlNlYVhTRjk3V1N5N0JmR0VuOGg5OXVIeWJFeEdwUUgzdGRjUU11Z29BZlh4OCtBdjdvN3hyTS9CVzg3bG5iY2MrRVo2MWExQ2RaVmg3OXNhVHNRYlArclZZTCs2R29XbFR5cjZjaldJMmFhMkhWTGViWU41aDRtKy9Fd0wrY0tXSENrenA2ZGdIRHdrSFRTTFZabFNWa2cvK1EveHRkNXgwT3lWYjMzNDRGM3hYM3FvZENKV1dvcXRYcjJxRmxHTXdYZEFhak1ZcU44THA0dVBEWTU1QWV5TjlTaVBxUHpHSndMNTlxTDZxN2NFTlRacmlXdkk5amxtZjFXbzhhODllZURhc3IvS2EwdFZMSkZSVSsxQlJsVENKMFhqTTdpdlc3ajN3YmQxQ3NLQUFYV0lpSVllamZLV3FZdXQ5S2VhTEx1TEl4QW5oK1NRbWhxdUxSd2JWNlFnY09rakJZNDlRNzRGeEtIbzljYmY4RGR1bGwwRWdvRlZIVjB3bTRtNXNRdXl3RzdUaEZZTUI5eThydEpaWWtmTUZTUHhYMWMveTdWZGZpLzNxYTZPV2hVcHE5NXdaVzZRUk0raEtQR3RXNDkrek8ycWRMckYrMUdzTElKaWJnMi96SmdLNU9RUUxDZ2c1bmZoMzdxQm82dXZZZXZjbTZkbm5jZjMwUHp4clZtTzVxQlArWGJzSTV1ZGphbmsrZ1FNSEVFS0VTYUJFQ0NIcWdxcEdsZHo3cllWS1N1cnMyT0lzSjJFU0lZUVFRZ2doaEJCQ2lOK2V3VUM5Zjl5SE1hMGxoVk1tUjdkdTl2a29PbHBkQWlCVVZoWlZZYVF5eFdJSkJ3a1dWcTIyVzF1S3lVekNtSHN3dFc1RDRZdVQ4VzNkZ21mVlNpeGRMc1l4NjNNSUJMQmZjeTNlekkwRWNuUFJKeVpXTzQ1ejhTS016VnRRL05ZYjVaOUpCa09FaW8veCtXUTFGVVhpUm96Q2Rubi84SmZibFQ2L2lyVHlhZkRzYzFYYmJ5aWc2QTE0TXRaRTNUQlg5dlhYV0h2MkptNzRTRXJlZWV2NEY2U3lvOGYwWkt6UldubkhYbi9EY1lNK3RhRVlqY1Q5ZFRpeE45eFV2a3l2cjNMZUZRWDI3U093YngvV25yMVJ6Q1owdGhnVWt3bkZZRUN4V2xHTXhxaTJJcjV0MjdEMjdrUHA5QStpbGh0YnRLRGV2US9nM2JBZTEvZUxzUTBZcUswTEZoUlFPT1Y1N1hIRk9TcEhLMkxYSkc3NENHejkrdVBibHFXMUhqbFpNZjJ2SUZSY2pHOTdwVUJKcEVKSmNlMHJsQkFJdDUwcGZ2OGRBdFcwbDZuLytCT293ZWpYbzZsMUczUTJHNTYxR2RpSFhvZDk4QkJ5YjdzRmZWSVM4YmVOeHJqMEIwcG5mcWh0SDN2ekNDd1hYa1RCeE1lckJCNk9SUmNYaDdWN1QzVHg4ZWpyMTBldEdCS0oybENIdFVkUEhGOThqbUsxWWtocFJERHZNSlpMdWhFc0xNVGM2Z0xjSzVaakgzSTFsbTdkOGF4YVNmM3hFM0F0WHF5MVJxOFlFZ3BrSHlCWWVBVDN2Szl4ZlA0WmFpQkF3dTEzWUR5M2ViaE5qNnJpMzdlWGtnOC9PTHF2Z2NvL2VNYW1UUWtjek9iSWt4T1BlNTR4Vi8wRlcrL2V4OTNPMkxJbGlRODlqT3IxNHZqdngrR0ZlajB4ZzY3RWtOd1FhNCtlZUNwVmcvZjl1bzNDRjdkRkxiUDE3VWZjMzI0bFZGeE04ZnZ2b25yY0pENzRUd0tIRG1GbzFBalA2bFhFRHJzaFhCVzhZbHNpSWY3RUpGQWloQkJDQ0NHRUVFSUlJYzQ0WjFrWnpySXlQQjRQSG8rYllEVmZGZ2x4SmhnTUJpd1dLMmFyaFJoN0xERXhNWFU5SlNHRXFNTFFNQVZqOHhZNFpuMkdMMnZyTWJjdGZPNlpZNjYzZE9vTWdHL1RwcWpsU3FUeVJlVUtHSXBDMUJmQ2VqMzFKMHpFMEt3WnBSOS9oRzlMT0FEZytQS0w4TTFJZ1FBeFYvMEZVNHMwQ2laT3dOcXJOMnFGOGdubTloM3c3ZHlCNm5JUktpeWtjUEp6VVlmVEp5YVM4UGN4TmM1Zm41eEU0SEQwelhobFg4L0Z1WEFCYXNCZjVZWW8wL210U0JoN0w0V1RueWRZa0YvbDNLb0xZd1FMOG5Hdi9BVnJqNTY0bG54L1F1MUZJdU1DK0EvczExcWFXN3YzMEtxQW5JcUNTUk9vdmdYSU1VcFVWR0R1ZUJIR2MxdWdUMHhFc2RtSXZXNFlHSTE0dDJ5R1lCREZac1BZdkFXb0t1NDFxMUNzVmxTUEIxUVZ4V3dobUp0TDhidHZIL3NnT2gxbDg3L0Y4OHN2QUZpNmRjTjJhZCtxbThYRm85anRXUHYwcGVpVmwwODVUR0s1K0JMTUhUdUdxNmRVS3RtaGk0c0h2MTlyclY0cm9mQVlpc1dLY3JSTlN4UkZWK1U0TVZkZUZXN0J0RFlEL0FHdExVd3dQeC9uNGtWWWUvU2s5Tk5QdERDQzU1Y1YyUHIySmVIdWU2cFV5N2IyN0JWdUs5VzJQYzRGODZOZVB5R0hnNWdycjBSbmo4Vy9ZenV1NWN0cXZDYUsxWXBuelJwTTdkb1JLbk9ncTVkSTdQVTNValpuTnBZdVhTajc1aXRjUC80UFM4ZU9lSDVaZ1hQQmZHSnZ1QkhQbWxYaGRqNFZBaVdWcTdIWSt2YkQwcWt6UjU1N21yZ1JvM0Qvc2dKTGw0dXhEeDVDMlp6WjRaQkpCYnA2OVRDM2JZZHp5ZmRSbFpCcVV2YmxGMVVxdkVjb0JpTW9DcnE0T0VMRkpRU3lEK0JjdUtDOEJWRXdpT244VnBqYmQ4Qy9jd2RsYzcrTTJsK2ZsSVMrZmdOMGlZa1lHcVpnYU5vVTU0TDVGTC94T3Q2dFc0aTVZaEQycXdiaitQeFRGS3NWVTZzTDhLeGJTK3hmaDVQdzl6R1V2UE4ydFpWcmhQaXprVUNKRUVLY0J2cVVSZ1J6YytwNkdrTDg1Z3pOVzlUMUZJUVFRZ2doeE8vQTRkd2Nnc0VnVnF1VnVQaDRMRllyUnFPeHJxY2wvaVQ4Zmo4ZXR3dTMyMDFKVVNGT2g0UGtsSlM2bnBZUVFrUUozODMvUlBrWHBiV2w2Q285Vm9nWmVDWGVUWnVxdHJJNVdsVWo4dVd4b1drenJOMjZZZW5TTmJwaVNEQ0lZODVzVEswdXdMVm9RZm5pb3lHUG1FRlhFbnY5RFpSK09EMnFwVTZFZmNqVnFGNXZEUzJiRllLRmhSUy8vV2FOcHhSLzYyMVZsb1dybTFSZjFTVGtDZ2NJUWc3SENWVm1kaTVhZ0xWSFQrS0dqK1RJazAvVWVyK0lZTjVoUWhVcVRoUlBmZTJZMitzVEVxcXZMS1BYbzFSNEhnTUhEeDczMklyVldtTyt4TDE4R1o2TU5WaDc5TURZTEpYU1R6OUIwUnZRMmUzb2JERWsvT05lQ0FUeDc5MUQzRitINDgzY2lQM2FvUlE4OGpDK3JLM2hRTXV4K3FzUWJuMFNLaTdXbnY5Z2ZrSFZ5akltRXpIOUxrZDF1U2g4OFFYOHUzZFZNMUR0Mi91WTIzY2dZZlNkK0xac3FiWmR2S2w1ODZpV1F6WE8zV0FvaitzY1BYNzk4Uk5xM042N3VUeVlwWXVMdzV6ZU5qcHdVNkhDUzlrM1grR2M5dzM0L1JoU1V6R2Qxd3Izejhzb25mNEI4WGYrSGZ1UXF5bjcraXNnSEVDS0gzMG5LQXJHbGkxcE1Pa3BTai85TDk3MTY4S0RxU3I1anowU0RwblVWSjFHcjhkKzlUVzRmMTZPNnZOaTY5MEg3NFlOMkhyMHhMTjZKYXJmcjRXcFNqLzlCSHcrak9jMngvM2pqMWk3WGt6TWxZTXBuZmtobm93MStDcTFFRkpzTm1LSDNZQ3R6NlVVdmZZSy90Mjd0ZFpSeFZOZkpmR1I4WmpiaDRNd252WHI0T2hyTzI3a0xhRFQ0ZnJoKytNOUZjZGtiTmtTKzErRzROKzdod1pQUG9Oajdod0tYM294SEg2cXdQSFpmeW41ejN2Vi91ekhEcnNleXlYZElSakV2MzhmL3IxN0lSUkNsNUJBMGpQUG93WUNGTDQwQmQrV0xjU05ISVhPYW9OUWlKSnA3NUg0NEQ5eHQydDNjbTJyaFBpRGtVQ0pFRUtjQnFiT1hYRFArN3F1cHlIRWI4N1VvVU5kVDBFSUlZUVFRcHpsZHY3Nkt3MlNra2hxMkxDdXB5TCtwSXhHSTBaalBMRng4UURrSGM1bDU2L2JhTm5xZ2pxZW1SQkNSS3NTSnRIcHlrTWdsVmd1NllhNVEwZk03ZG9UUEZLZ0xUZGRjQUdHUm8wb2piU0VxQ0RrY0lTcmpSejlFajFVWEVUTUZZUHc3OWtkYm1OVGdYZmRXcTN5QmdDS2dybERCMklHRE1LVW5vN2o4ODl3TFYwQ2dPcjNvNi9mQUhQSGppZ21NNGJVVkp6ejVsVTdiOFZvUkorY1RQMkpUOVo0SFJTamtXQitmbzNycSs1dzlCcnBhaDlPQUFqczNZdHozamQ0MXF3K29mMEE4UHZKLytkRHRkbzBZY3hZek9sdFVlejJjTmlnRXAzVkFvYmFmVjFudTN3QTVuYnRNYmRyWDZXOUJ3QkdBekdEcnNUV3Q3eGFTT0lENDBDQlFGNGU1Z3RhRThqSjRjaVU1OUhISjFEL2lZbFlMcnlJVU1WMktoWENKSXJCY0xTbFNiVDg4WTlFaFdQY1B5N0YvZVBTNkkxOFBrbysvSUJnZmo3K1BidXJQUi9GYUN5dm5GTURYYjE2eEE0ZGhyVlhiL3c3ZDFEMDJpdmxjOVRwaUJzeENuMzkrcGc3ZE1TMXBHclFwTW94VGFieWloeEhqMTM0L0xQNHN3OVUyVGJ4d1hGUm9aZVlLd2VqK256YXRWZERRUlN6R1gxS0NxSFNVZ2lGVUFtaDJHeFlPblRFUG5RWW5sVXJjZis4SEVPVHB1R3FKb0NsY3hmaTc3Z0wvNzY5RlAxN0NzYTBOT0tHajZUZS9RK0cyL2xzM1VMZ1NBRnFXVm40d0hvOWl0V0tQallPZllNRytIYnZwbXoyTEd4OUxzV1Ewb2lpVi80UFErcTVtTnQzb0hESzh5USsrRThLbnBxSW9kRTU2Sk9TTURScmh1cHlvZGp0Sk54OUQ5NU5tUlM5OVliMnZJZUtpd2tWRjJ2bmFXN1hub1F4WTFHOVhvNDgvd3orblR2RGwwdHZRREVZQ0pXV2N1VHBTY1RmZmdjSlk4YmkvdWxIU3Y3ekhqR0QvNEtsVTJlYzMzNmpCZEJPaHFWYmR4SnV2d1BIRjUvalhEQWZZMXBMNG0rOW5maVJvL0R2M1VNZ0o0ZFFTUWtoanhzQ1FkUlFDRVduZ01HQVlySGd5OXFLYjhzV25Jc1g0Vm16QnUvbXplRTJZb3BDdllmK2lmbUMxcFI5K3cxbDg3N0JjdUZGeE45Mk85WnVQZkJzV0ErQWI4c1c4c2MvUWpBMzk2VFBRWWcvRWdtVUNDSEVhV0FiL0JkOG1Sc0lWdE5uVVlnL0tuMlRwbGdIWGxuWDB4QkNDQ0dFRUdleEhiOXVvMm5xdWNUR3h0YjFWSVRRSkRkTXdXcTFzbXY3cjZTZDM2cXVweU9FRU5VNytvVzNZalJWdTFwMXV6RzF1Z0RmMWkwNEsxUVI4V1Zsa2ZmUUE0UktpcXZzNDkyd0h1L1JMMHdoSERESnZlTzJxQW9MTlZGTUp1eC91UVpEU2dyRnI3K0tKMk9OdHM2VHNRWmIzNzdVZTJBY3FDcUJRd2R4VlE0WFJNWXhHZ2djT2tqQlk0L1VlS3g2NHg2R0U2aGtwcGpOUjhjKzhlcG5sZHQ3bkFuT1JRc0k1T2JnMzcwTDc4YU5WZFlyWmt1dDU2NTZQWmc3ZGlTWW00dHp3ZnlxWXhsTk9ENzdMKzdxMnFNWUROaUhYSVB6dTNtb0hnK0JzaklLSno5UDNQQVIyaGZwVmNjemhBTVlsZWRSeTdZeW50V3JqcjJCd1hEYzU5cHlVU2VzUFh2aC9IWmVlZHVsaUZBSVFpRU1LU2s0djV1SDQ4dlp4eHhMc1ZyQmFDdy9KMlA0YTlLUXkxa2UzcWdvRklwNmJzcSsrU29jQ2prYXB2RmxiU1ZVVWtMU0MvK3V1cS9QaDNQUlFxMVNrT096LzVZUFcxWkdNRCtmb3BkZkl1Unc0TjJ3Z2Z6Tm03SDE2bzM1b2s0WXp6OGZzLzJpOE0rL1RsZWxrb3R6WWZobjN2WERFb0lGQlFSemM0Z1pPQWpmamgzNHNySW9lR29TZ1FNSFVQMStGRVZIZzZmTDIwNEY4L0p3THZpTzBER3F1WGczWlZMNjM0L3hyRnNiZlYwTUJqZ2FNRkxkYm9xbnZvWXBQUjNmOW5CMWs4aHIwam4vdXhySHJvMVFjUkcrSGR1MTgvVHYya25CRStNeHA3ZkYzTDQ5aG5NYVl6cS9GYnJZMkhDcm9vclhSMVU1ZlBUNC9wMDdpV3JJbzZvVXZmcC82T1BpeWdOOG9SQ204eStnYk1GOG5OK1ZCK0VrVENKRU9jWG44OVd1NlpvUVFvaGo4L3NwKzJJVy9rMGJDZVhsMWZWc2hEaGpkRW5KR050M3dEN3MraE42Yy85Nzh1MVhjOGhZdlpLSnoxWlhtbFVJSVU3ZDdwMzV2UC8yajR6K2V4OWF0RXlxNitrSUljUVpjVGczQjdQSkxKVkp4RmtyNzNBdWZwKy9UdHJmdlB6Q3M1elR1Q2szalJqMW14OWJDRkczam95K3RhNm5jTkowaWZYQjc0dXVaaUYrVTRyTnByV2IrVFBSTjBnaVdIQUNWV3QrRDR4RzhQdVB2OTBKVUd3MjFBcHRtUDQwamxaelVuUjYwQ2xWMnVLY0tmWGYvK0EzT1k0UWRVMHFsQWdoeE9saU5HTC82ODN3MTV2cmVpWkNDQ0dFRUVJSVVhZWN6aktDZ1NCSlRTVk1JczVleVExVDJMdG5OeTVuR2JZWWUxMVBSd2doem5xaHdpUEgzMGljVWFyTDlhY01EUHpod2lSdzJzTWt3Si95dFFGb2xXcFVBblU5RXlIK2tLcHZ2aWVFRUVJSUlZUVFRZ2doeEVseU9oeFliZGE2bm9ZUXgyV3oyaWh6VkZQaVhnZ2hoQkJDQ0NHRUJFcUVFRUlJSVlRUVFvMDgrTWtBQUNBQVNVUkJWQWdoeE9ubDhYaXdXbTExUFEwaGpzdGlzK0w1amNxaUN5RUVnRDZsVVYxUFFRZ2h4Q2t5Tkc5UjExTVE0amNqZ1JJaGhCQkNDQ0dFRUVJSWNWcDVQQjRzVnFsUUlzNStWcXNOcjhkZDE5TVFRdnlKbURwM3Flc3BDQ0dFT0VXbURoM3FlZ3BDL0dZa1VDS0VFRUlJSVlRUVFnZ2hUcXRnSUlEUmFLenJhUWh4WEVhamtVQWdVTmZURUVMOGlkZ0cvd1Y5czJaMVBRMGhoQkFuU2Qra0tkYUJWOWIxTklUNHpVaWdSQWdoaEJCQ0NDR0VFRUlJSVlRUTRyZGdNSkR3Nk9PWSsvVkhsNXhjMTdNUlFnaFJTN3FrWk16OStwTXdmZ0lZREhVOUhTRitNL0pxRjBJSUlZUVFRZ2doaEJCL1dqdDI3R0RqeG8wQVhIZmRkU2lLb3EyYk1tVUtmcitmb1VPSFlqYWJtVGR2SGdCMzNIRUgxbHEyOVBGNnZVeVlNSUgyN2R2VG9rVUx1bmZ2WHF2OVZGVmw3OTY5TkcvZW5JeU1ERFp0MmtUOSt2VVpNbVFJdi83Nks2MWF0UUpnN3R5NW5IUE9PYlJyMSs2NGM5cXpadytscGFVa0pDU1FtcHBhcTNtY2lHQXd5SXdaTXdCbzNydzVsMTU2NldrL2hoQkMvQ0VZamRqL2VqUDg5ZWE2bm9rUVFnZ2h4REZKb0VRSUlZUVFRZ2doaEJCQy9HbnQzNytmTDcvOEVrVlJHRFpzR0U2bkU2UFJpTWxrWXUvZXZSUVhGek5reUJBQVZxNWNDY0RZc1dOUlZSV1B4M1BjRUVkcGFTbloyZGxrWjJjellNQ0FXZ1ZLM0c0Mzc3enpEdXZYcitlUlJ4NWh6NTQ5TEY2OG1MUzBORnEzYnMyVFR6NUpvMGFObURCaEFvc1dMYUs0dUpqMjdkdnp5Q09QSEhQY3I3NzZpdFdyVjlPOWUzZkdqaDJMeStXaXRMVDB1UE14bVV3a0ppWWVkenU5WHMrU0pVc0loVUpjY2NVVng5Mit1TGlZL1B6OHFHVTJtNDNHalJ1elpNa1NwazJiVnVPK09wMk82ZE9ubzlmcmozc2NJWVFRUWdnaGhCQW5Sd0lsUWdnaGhCQkNDQ0dFRU9KUHkydzJSLzM5NUpOUGtwMmRIYlhONU1tVG94NlBIRGtTVlZXeFdxMzg1ei8vQVNBdkw0L1kyRmdzRmt0VWxaT0RCdzlxLzY2cFlvZmY3NmVrcElUWTJGak1aak5Hb3hHZno0ZmY3K2VWVjE3UlFpaEdvNUdGQ3hjQzBMQmhRNHhHSThYRnhRRDA3Tm16MXVjYUNjRXNYNzZjNmRPbkgzZS8yb1JWSW94R0kxNnZsNWlZbU9OdXUyYk5Hajc0NElPb1plM2F0ZVBSUngvRllyR2dxaW9BaGdvbHhWVlZKUmdNWXJmYkpVd2loQkJDQ0NHRUVHZVlCRXFFRUVJSUlZUVFRZ2doeEZudjAwOC81ZXV2djhadXQvUHV1KytldG5GMU9oMVFIbHJRNlhTWXpXWXNGZ3VscGFXb3FvcmRiZ2ZBNFhBQWtKQ1FRREFZakFxTy9PdGYvOExyOVFKRUxhOW8vUGp4MVM2UEJDY21UcHhJcTFhdDhQdjlEQjgrbkIwN2R1QndPTFNXUEljT0hXTGJ0bTFBT0VDeWR1MWFJRndacEZPblRzYzkxMGdBdzJnMFJ2MXROcHRwMkxCaGxlMUxTa29vS1NraExpN3V1R05IUks1bmJjSWVKcE5KMjlaa011RjJ1Nk9XQWNURXhQRGlpeTlxKzJSblovUGNjODlwMndraGhCQkNDQ0dFT0hNa1VDS0VFRUlJSVlRUVFnZ2h6bXBaV1ZuTW56Ly90STY1Y3VWS2dzRWd1M2Z2QmlBUUNMQml4UW91dSt3eSt2WHJoMTZ2NTk1Nzc2V2dvSUQ3N3JzUG85SEl4SWtUVVJTRk45NTQ0NWhqUndJaXRWMWVXV1ptSnErKytxcjJPRGMzRnlDcVBjM1VxVk8xaWlNR2c0RTMzM3hUV3hjTUJuRzczVXljT0pIczdHd09IRGlBMld5bXNMQVFnSUtDQWpJeU1yUkFTbXBxS3BNbVRhb3lqemx6NWpCcjFxeW9DaUVRcnFoeXp6MzNZREFZdEQrUkVJM0g0d0Znd1lJRkxGKytIQWhmMjhpZjBhTkgwNlZMRjZBOE5KS1dsa2JuenAzNTVKTlB0R1dCUUFBQXA5UEptREZqcXN3dEV0NFJRZ2doaEJCQ0NISG1TS0JFQ0NHRUVFSUlJWVFRUXB5MWZ2enhSNlpQbjQ3Zjd6K3Q0Mzc3N2JmczJyVkxlK3p4ZUpnNmRTb0FQL3p3QS9uNStiamRiZ0NlZWVZWmJUdFZWYm45OXR1MTVZMGFOUUpnM0xoeG1Fd21EQWFEVnFWajNicDF6Sm8xQzRBeFk4YVFtNXZMbDE5K2lkRm81TEhISHRQYXVnU0RRYnhlTDAyYU5JbWFvNklveHd5aFJFSVZYcTlYQzRkVXRtblRKbWJPbkJtMUxDTWpnNHlNRE8zeG5qMTd1UC8rKzZ2czYzUTZnWEJBcGJLeXNySWE1d1hoYWk2UmlpNFZWWHdlSTllcG9zaXlRQ0NndGVhcFRqQVlKQmdNU3RzYklZUVFRZ2doaERpREpGQWloQkJDQ0NHRUVFSUlJYzQ2UlVWRnZQenl5MUdoajlQcHZQUE9vMzc5K21SblozUG8wQ0dNUmlPZE9uWEM1WEpSVWxLQzIrM0dZREJVRzFpSUJFMGlGVUlBMHRQVG83WnhPQndzV2JJRWdOYXRXOU96WjArY1RpZno1OC9IN1hhemF0VXFSbzBhVmUzY09uZnV6SWNmZnNpS0ZTdDQ3NzMzQ0lWQzJqcEZVYmovL3Z1eFdDdzgvL3p6QUl3Y09aTDQrSGhXclZyRm1qVnJTRTFOcFcvZnZnRFVyMStmamgwN1lyRlkyTDE3TjNsNWVUUnExSWltVFp1eWV2VnFJQnp5eU12THEvRmFWUTZHR0F3R0huMzBVYTA2aWRGbzFDcVVUSm8wQ2EvWFMvLysvYm5zc3NzQUNJVkNCQUlCZkQ0ZmpSczNydkU0RUs0Y3MzbnpaaUM2YmM3MTExL1BzbVhMdEdvdEFIZmZmVGRObWpUaGlTZWVPT2FZUWdnaGhCQkNDQ0ZPamdSS2hCQkNDQ0dFRUVJSUljUlpwNmlvaUYyN2RxRW9Dc09HRFNNek01TmZmLzMxdEkwZkNYTTgrZVNUQU1URXhOQ3hZMGQ2OSs3TjAwOC9EWVRER1BIeDhWWDIzYjU5TzBDTjFUSEt5c3FZUEhteTFtSm0rL2J0RkJVVlVhOWVQWVlPSGNySEgzL01nZ1VMcUYrL1BsZGRkVldWL1l1S2l2amtrMDlZdVhJbEVHNUpzMi9mUGlCY0llWDExMThuTVRGUjIvNkNDeTZnZWZQbTJ2VnAxcXdaQXdZTUFLQnIxNjUwN2RvVmdIZmZmWmU4dkR3NmRPaEFxMWF0Mkw1OU84WEZ4YVNscGZIUVF3OEJNRzNhTkRJeU11alVxWk5XaWFWeXl4dEZVV2pYcmwyMTV4NnBNSktRa0VCcWFtcTEyeHhQZGRWUGREb2R3V0NRc3JJeTlIbzlpcUlRQ0FTcXJYSWloQkJDQ0NHRUVPTDBrRUNKRUVJSUlZUVFRZ2doaERqcjZQVjZldmJzeWVEQmcybldySmxXdGVKMHlzbkowVUlZeGNYRnZQMzIyelJ0MmxRTEtSdytmSmpEaHcvWHVIOTFZWWJ0MjdmejVwdHZSbFg4Q0FhRFRKdzRrU2VlZUlJcnI3eVNyVnUzc243OWVqNysrR1AyN05uRGlCRWpTRWhJQUNBcks0c1hYM3dSajhlRFhxOW42TkNoYk5pd0FRZ0hSWktUazhuSXlJZ2FQenM3bStiTm0zUGt5QkVBR2pac2VNenpYcnAwS1FzV0xOQWU1K1hsTVdQR0RBQU9IanlvL1QxanhneENvUkErbncrajBjallzV01wS1NuUktyY1lEQWF0TWtsbGdVQUFqOGNUdFV4VlZVS2hFSDYvLzdpdGF0cTBhY1BZc1dONTdybm55TTdPMXFxaEFJd1lNUUs5WHMrMGFkTXdHbzNISEVjSUlZUVFRZ2doeE1tVFFJa1FRZ2doaEJCQ0NDR0VPT3VrcHFZeVpzeVlNM3FNdVhQblZsazJlL1pzcmNYTVRUZmRSTGR1M2FwczgrQ0REeElNQnFOYTBSUVZGZkhOTjkrd2NPRkNWRlVGNElZYmJzQnNOak56NWt3S0NncDQ5dGxubVRScEV2ZmRkeDh2dmZRU216WnRZc1dLRmF4YXRZbzJiZHFRbnA1T3AwNmRlT2FaWjNqcnJiZTQ1WlpiOFB2OXpKbzFDd0NyMWNxWU1XTzQ4ODQ3Q1FRQzJyRjM3ZHBGcjE2OXRIWXdLU2twVmVhOGMrZE9yYktLMStzbExpNk9sSlFVdG0vZmpzUGgwS3FoUk9UbTVrYTFsNG1QajJmMzd0MWFSWmZqbVRObkRuUG16S2x4ZmE5ZXZlalFvVU9ONjdkdTNScjEvQWNDQWUyY0krR1h5SEloaEJCQ0NDR0VFR2VHQkVxRUVFSUlJWVFRUWdnaC9pQktTejA0U3R6NGZNRzZuc3BaYi9mdTNTeGJ0a3g3YkxGWU1CcU5yRnUzVHF1ZU1YdjJiTDc2NnFzcSt3YUQ0ZXNiQ1ROOCsrMjNmUHJwcDlweW85SEk2TkdqNmRXckZ3Q2hVSWlQUC82WVZxMWFFUk1UZzhGZzRPR0hIK2FMTDc1ZzNyeDVCSU5CTm0zYWhNL240L0xMTDJmUm9rWDQvWDQrL1BCREhBNUgxSEVuVDU2c0hmZVNTeTVoNWNxVmJOdTJEYi9mVDA1T0RnRE5temZYOXRtNmRTdmZmUE1OR3pkdTFKYTFidDJhQng5OGtDVkxsckI5KzNaYXRteEp2Mzc5QVBqbGwxL0l6TXlrWGJ0MmRPL2VuVkFvaE52dDFrSXlGVld1VGhMWnhtS3hvQ2dLb1ZCSSt4T3BUbEtkU05XU2lIcjE2a1d0THlvcVlzYU1HZmo5Zm1Kalk2dTA0QkZDQ0NHRUVFSUljV2JJdXk4aGhCQkNDQ0dFRUVLSTN5bWZMOGltalFmWWtubVFiVms1ZFQwZHpjaS90YXJyS1J4VFNVa0pyN3p5Q2dBdFdyUmc5KzdkR0F3Ryt2ZnZ6K3JWcTNFNEhGcTdsa0Fnb0lVZHpHWnoxTjllcnhlQUFRTUdrSm1aeWFaTm0yaldyQmxqeDQ2bFNaTW0ydkd1dXVvcTl1L2ZqODFtMDhJUWVyMmVHMis4a1VzdXVZU3Z2dnFLWDMvOWxYSGp4bUd6MlNndExXWC8vdjFWNXIxejUwN3QzLzM3OStlbW0yNWk3ZHExN04rL254OSsrQUZWVmJIYjdUUnExRWpiTGpNelV3dVQ2UFY2Z3NFZ3FhbXB4TVRFYUdHVnRMUTArdlRwQTRUYjUyUm1adEs0Y1dOdFdVUXdHT1M5OTk3VDJzOVViRnV6WWNNR3BreVpBa0NEQmcxNDhza25NUmdNSERseUpLcGlpcXFxK0h3K0FOYXVYYXVkVitUY0xyendRc2FNR1lQRllrR24wNkVvQ29jT0hXTGN1SEVvaXNMYmI3K3RCVmtpN1hoY0xoYzJtNjJtcC91NERtWWZaT2IwLzV6MC9pZXJwS1Q0TnorbUVFSUlJWVFRUXB3SUNaUUlJWVFRUWdnaGhCQkMvTTU0dlFGK1dycU5sU3QyNDNiNWFOeWtIdDE3dHFSQmNod0o5YXlZVGNZNm5aL0hmZmFFVzZvVGFmTmlOQm9aTm15WUZvUVlNR0FBbXpkdkpqWTJGcVBSaU5Gb3hPVnlrWldWaGFJb3RHM2JGa0NydGpGanhnd2VlZVFSakVZalk4YU1ZZkxreVl3YU5Zb21UWnFRazVPanRaZ0pCb05hTlpRZVBYcVFscFlHaE1NYmI3LzlOdjM3OStldXUrN1NnaXA5K3ZRaFBUMmRWYXRXc1h6NWNoSVNFcmo3N3JzcExTM2xqVGZlQUtCcjE2NVlyVlk2ZHV6SW1qVnIrT2lqandCSVQwK1BPdGRCZ3dieDNYZmZjZDExMTVHYm04dVBQLzZvcll0VU5GbTRjQ0UvL2ZRVGdCYWVXYng0c2JadHExYXRlUGpoaDlIcjljVEV4RlM1bm02M20rblRwd1BoNmlRalI0NWs1ODZkekp3NUU0ZkR3Vk5QUFVWU1VoSVFybW9TT2M4SXE5VktmSHc4dWJtNXJGKy9uanZ1dUtQYTUwMVZWWVlQSDE1bGVkZXVYYm4vL3Z1cjNhYzI3TEYyNGhQcUhYL0QwNmk0dUFpandYejhEWVVRUWdnaGhCQ2lEa21nUkFnaGhCQkNDQ0dFRU9KM3BLek15d2Z2L2tSdVRpa1hkVTZsLzZDMnhNVlo2bnBhVWJJMm45MkJraTVkdWpCcDBpUzJiTmxDYkd5c3Rqd3VMbzdEaHc5VFVsSlNaUjlWVmJXS0doRVZneEh4OGZFQVBQMzAwMXE3bUhmZWVRZUFLVk9ta0pxYXlyNTkrL2owMDA4WlAzNDhxcXJ5eGh0dnNHL2ZQajc4OEVQT1AvOThyYXBKYW1vcURSbzAwUFpYVlpXTWpBeU9IRGtDaEZ2YVJJSWpWMXh4Qld2V3JOSGE3VngrK2VWUmM0eVBqK2U1NTU2alNaTW12UHZ1dTFIcklsVkJFaElTS0M0dXhtQXdhRUVhS0svT1VsMjdtNGhnTU1pcnI3NUtYbDRlUnFPUmNlUEcwYVpORytiTm0wZDJkallBa3lkUFp0S2tTVkhYR3RCYTREUnQycFRPblR2enlTZWZBT0dBaWRsc1JxL1hhK2Rja2RWcUpTWW1obUF3aU0vbk8rVVdPUEh4OGZ6cjhZbW5OTWFKbXZDdkJ6SFdjZkJMQ0NHRUVFSUlJWTVIQWlWQ0NDR0VFRUlJSVlRUXZ4T2xKVzdlZXYwSFBHNC9vLy9laCtacERlcDZTbWVGbjMvK21XM2J0Z0V3WXNTSUtoVXdxcE9hbWtwcWFpcWJOMitPV2o1MjdGZ1VSY0ZvTk9MeGVQajN2Lyt0VmUwQU9PKzg4eGcxYWhST3A1Tzh2RHh0ZVVsSkNmdjI3UVBnZ2dzdWlKcUR4V0poeUpBaHZQNzY2K1RrNU9Cd09Nakx5K1BlZSs5bC9QanhlRHdlWG52dE5aNTU1aGxNSmhNQUJRVUZ0RzNibGkxYnRsQlNVc0xpeFl1MThZTEJJQnMyYktCang0NmtwS1JnTnB2eGVyM285ZnFvOWpJUkZkdnZST1RsNVZGYVdvcWlLSngvL3Ztc1hyMmF3WU1IYzhNTk4yamJMRnk0a0E4Ly9MREd3RVlnRU9DMTExNGpNek1UUlZFWU8zWXNiZHEwQVdEdzRNRllMQmFtVFp0R1RrNE8vLzczdnhrL2ZyeDJmcEh6aUVoTFMrT3FxNjRpSlNXRmZ2MzZBVEIvL254bXpweFo1YmhtczVrSEgzeVFjODg5dDlwNUNTR0VFRUlJSVlRNFBYUjFQUUVoaEJCQ0NDR0VFRUlJVVRzenB2Mk0xeHRnekgzOUpFeFN3Ylp0MjFpeVpBbExsaXpCNS9PZDBMNGVqeWZxY1hwNk9tM2F0Q0VwS1lsUFB2a0V2OTlQYkd3c045NTRJd0E3ZHV4ZzFhcFZ0Ry9mUHFvYXlQTGx5N1YvOStyVkM3MWVyejNXNlhSMDdkcVZrU05IOHRKTEwyR3hXSmcwYVJMdnYvOCs3ZHExQThMdGIyYk1tS0h0azVxYXlyMzMzc3ZVcVZQcDFhdFgxQnozNzkvUFN5Kzl4UGZmZjgvamp6K08xK3NGd2dHTnA1NTZpZ01IRGh6M3ZDTXRlRnEyYktsVkR2SDcvVGlkVHUxUHhTQk5aWGw1ZVR6OTlOTmtaR1FBY09PTk41S1Nra0ptWmlZLy92Z2pjK2ZPWmUvZXZkaHNOdTI2VFowNk5hcmFTY1hucW5YcjFnd2ZQcHgrL2ZwUlhGek0yMisvemN5Wk0xRVVSUXU1bU0xbTB0UFRLUzR1NW9rbm5tRG16SmtjT25Ub3VPY3FoQkJDQ0NHRUVPTGtTSVVTSVlRUVFnZ2hoQkJDaU4rQjJaOWxjT2hnTVhlTjdVdFNjdXp4ZHhDMUVnbGpSSUlPZVhsNS9QVFRUeXhZc0FDWHk0WEpaR0xzMkxHMGE5ZU9nd2NQc256NWN1Yk5tOGV1WGJ1NCtlYWJTVXRMSXhnTXNuRGhRZ0RhdDI5UGd3WU55TWtwYi91emNlTkdHalJvUUpNbVRkaStmVHZidG0wakdBeVNsWlhGVFRmZGhNUGhZTnUyYlZwN0daL1B4N1p0MjhqSXlHRDE2dFU0SEE0Z1hQWGpzc3N1NDYyMzNtTEhqaDFNbXpZTkNMZXN1ZmJhYTVreFl3YjUrZms4OXRoakRCZ3dnQ3V1dUlMazVHU1dMVnRHVVZHUlZzWEY3WGJ6ODg4L0ErSDJQN201dVFCOCsrMjNmUHZ0dDFXdVVlV1dOMWxaV1R6Ly9QTUVBZ0Z0MmFlZmZzcW5uMzU2ekd1ZGtaSEIrKysvengxMzNBRkE5KzdkU1U5UDE2cVdaR1ptOHNzdnY3Qml4UXI4Zmo5bXM1bDc3cm1ISmsyYThQbm5uK1B6K1hqb29ZZDQrZVdYMmJ4NU0vUG56MmYrL1BrMGFkS0VVYU5HMGJadDIrTSszMElJSVlRUVFnZ2hhazhDSlVJSUlZUVFRZ2doaEJCbnVld0RSYXhkczVlQlY3VWo5ZHo2ZFQyZE9qRmh3b1FhMTkxKysrM2NmdnZ0SnpWdXBPMUtJQkJnK3ZUcExGcTBTRnQzempubmNQZmRkNU9XbGdiQVhYZmRoY2xrNG9jZmZpQXJLNHNKRXlZd1pNZ1FtalJwUWtGQkFRQURCdzRFMEtwK0FMejMzbnZWSHR0cXRkS3ZYejh1dlBCQ3RtL2ZUcjkrL1NndExlV1ZWMTdSd2g4QXJWcTE0dWFiYithODg4NWo0OGFON05xMVMxdlhwVXNYYnJ2dE51TGo0MGxLU3VMMTExL0g3WGF6Yk5reXVuVHBRbkp5TWdjUEh1VHJyNy9XOWxtN2RpMWxaV1VZREFaNjkrNnRWVWF4V0N4WXJWWnRPNi9YaTh2bGlncU9BSngvL3Zra0ppWkd0ZnhSRklXR0RSdVNrcEpDY25JeURSbzBvRUdEQmlRbUptS3oyWmd5WlFvRkJRWDg3My8vNCtLTEw2WjkrL2JFeE1RUUV4T2pqV0UwR2xtM2JoMSt2NS96emp1UGUrNjVoK1RrWlBidjN3K0VneTFHbzVGSEhubUVyNzc2aWpsejVoQUlCT2pidDYrRVNZUVFRZ2doaEJEaURKQkFpUkJDaUZwenU5MVJIeTZLMDhQajhXQ3hXT3A2R2tJSUlZUVE0aXoyelp6MTJPMW11dmRzV2RkVCtjTnh1OTFBT0R4eDNYWFhzWExsU2d3R0E0TUdEZUtLSzY3QVlDai8rRXl2MXpONjlHaGF0MjdOckZtekNJVkNYSHZ0dFpqTlpzNDc3enkrLy81N09uVG9BRUN6WnMzbzM3OC82OWF0MDZxZ1ZCUVhGOGVOTjk2b2hTcWFObTJxTFI4L2Zqd3Z2dmdpQ1FrSjlPdlhqL1BPTzAvYnIwT0hEdHgvLy8zTW5qMmJtMisrV1d1WkE5Q3hZMGVlZSs0NXBrMmJ4ckJodzdUOU9uZnV6TUtGQzBsTFM2TkxseTcwNjllUDFhdFhrNTJkVFZ4Y25OYjJaK0RBZ1ZwN0dZQ0ZDeGZ5NFljZjRuSzVvdWF1MStzWk5HZ1E2OWV2cDBPSERyUnMyWkp6enowWG85Rlk0M1greHovK3dlZWZmODdmL3ZZM0dqZHVYTzAyclZ1MzVvRUhIbURyMXExY2M4MDE2SFRoYnQwVlcrTjR2VjVzTmh2WFhuc3RQWHIwSUNzcml6NTkrdFI0WENHRUVFSUlJWVFRSjAveCtYenE4VGNUUWdqeFo3ZHIxeTdlZlBOTmhnOGZ6a1VYWFZUWDAvbkRtRGR2SHF0WHIrYSsrKzZqZnYwLzU1Mm1aNk52djVwRHh1cVZUSHoyaGJxZWloRGlEMnIzem56ZWYvdEhSdis5RHkxYUp0WDFkSVFRWjduOFBBZi9OMlVoQXdhMTVkSitGOVQxZEdvbGEvTW0ybC80KzN6ZmtKT1RRM0p5TW5xOS9wamJCWU5COHZQelNVbEorWTFtZHZJaUxXc1VSYWwydmR2dEpoQUlZREtaTUp2TnYrWFV6Z3FaNjlmUnVtMjc0Mjk0R2szNDE0UFlZK1A1MStNVGY5UGpDaUdFRUVJSUljU0prQW9sUW9nL2xVT0hEakZwMGlRQVltSmllUEhGRjZQdU5vdDQvZlhYMmJScFU5UXl2VjVQVEV3TUxWcTA0SW9ycnRCS0hoL1B5WXoxNXB0dnNtSERoaXBqNmZWNjdIWTd6WnMzMThvcVIzend3UWY4OHNzdktJckNPKys4VTZ1NTFkYWVQWHQ0OWRWWDhYZzhiTisrUFNwUXNtM2JOcjc3N2pzT0hEaUF6K2VqV2JObURCNDhtUFQwOUtneERoMDZ4QmRmZk1IMjdkdlI2L1drcDZkend3MDNrSkNRRUxWZGJjZXJhTm15WmN5Y09ST0FkOTk5OTRUUDc5VlhYMlhMbGkzYTQzLzg0eDlSZC9tdFg3K2V0OTU2UzN1Y25wN09mZmZkZDhyN2hrSWhkdXpZUVc1dUxpKzk5QkxqeG8wak1USHhoT2N2aEJCQ0NDSCsySGJ0Q0xjVmFaMStUaDNQNU0raFVhTkd0ZHBPcjlmL0xzSWtVSE9RSkVJcVVRb2hoQkJDQ0NHRXFJNnVyaWNnaEJDL3BWV3JWbW4vZGpxZFpHWm0xbnJmWURCSWFXa3BHelpzWU1xVUtheGV2ZnFrNTNHeVl3V0RRVXBLU3JUOURoOCtmTkp6cUsyaW9pTGVlT01OUEI0UFE0WU00YWFiYnRMV3JWeTVrcGRmZnBsdDI3YmhkRHJ4Ky8zczJyV0xWMTk5TlNvUVUxSlN3b3N2dnNqbXpadngrWHk0M1c0eU1qSjQrZVdYOGZ2OUp6eGVSUTZIZ3krLy9QSzBudlAyN2R1akh1L1lzZU9NN0t2VDZiajMzbnZwMnJVckJRVUZ2UEhHRzFIWFF3Z2hoQkJDQ0lDOHZGSjBPb1dHS1hGMVBSVWhoQkJDQ0NHRUVFTDhpVWlGRWlIRVdjUGo4ZkQxMTEremJ0MDZTa3BLaUl1TG8zUG56bHg5OWRXWVRLWlRIbDlWMVNyQmpWV3JWaDJ6Zll2TlptUDA2TkdvcW9yWDYyWFBuajBzWGJxVVFDREFqQmt6U0V0THEzV2JrcE1aeTJLeGNPZWRkMnJ6RHdhRHJGNjltb3lNRER3ZUQ0c1dMV0xreUpFbmVDVk96RWNmZlVScGFTbjkrdlZqOE9EQjJuSlZWYlVnUjBwS0NpTkdqTkRPcGJDd2tObXpaOU94WTBjZzNIZmI2WFJpTnB1NTY2NjdLQ3NyNDRNUFBpQTNONWRseTVaeDJXV1huZEI0RmMyYU5RdW4wM2xhejdseUNLUnlTT1IwN3F2WDY3bnR0dHNvS3l0ajY5YXRmUFBOTnd3ZE9yVDJreFZDQ0NHRUVIOTRaUTR2aWZYdGRUME5JWVFRUWdnaGhCQkMvTWxJaFJJaHhGbmpuWGZlWWNtU0piUnQyNWFiYnJxSk5tM2E4UDMzM3pOMTZsU3QzL09wMkxsekowZU9IQUVnS1NrSmdNek1UTXJLeW1yY3gyQXcwTFp0VzlxMWEwZm56cDI1L3ZyckdUMTZOQUErbjQrbFM1ZlcrdmduTTVaZXI2ZHQyN2JhZmgwN2R1VDIyMjhuSmlZR2dMMTc5OWI2K0Nkang0NGRiTnEwaVVhTkduSGRkZGRGcmN2SnlhRzR1QmlBcTY2Nml2UFBQNTgyYmRyUXQyOWZBQTRmUHF3RlBkYXRXd2ZBUlJkZFJOdTJiYm5ra2t0bzJiSmwxTG9UR1MvaTExOS9aZVhLbGFmdGZDUHRadmJ1M1l2WDZ3WENRYWNEQnc1RXJUL2QrK3AwT202OTlWWXNGZ3RMbGl5aHBLVGsxRTlHQ0NHRUVFTDhZYmljWG1MczVycWVoaEJDQ0NHRUVFSUlJZjVrSkZBaWhEZ3JiTnEwaVMxYnRuRDk5ZGN6WXNRSSt2VHB3eTIzM01MVlYxL050bTNiMkxScDB5a2ZJeEk4TUpsTTNIREREUUJheFk4VGNkRkZGOUdnUVFOdDNxZmlaTWJTNi9XWXplRVBrNDFHNHlrZC8zaCsvdmxuQUFZT0hJakJFRjNVS2prNW1VbVRKbkh2dmZmU3BrMmJhdmZYNlhRNG5VNEtDd3NCYU55NHNiWXVOVFVWZ096czdCTWFMeUlRQ1BEeHh4OEQwS0pGaTVNNXZTcWFOR21DMld3bUZBcXhhOWN1SUJ4RVVsVVZtODNHT2VmVTNMUCtWUFlGaUkrUHAxZXZYdmo5ZnRhc1dYTmF6a2NJSVlRUVF2d3hxQ3JvRktXdXAzRkNEQWFEdEhNVXZ3dCt2Ny9LKzEwaGhCRGlkSEM3M1hVOWhUOGtqOGRUMTFNUVFvZy9GWG0zSklRNEswVGFnblRyMWkxcWVlZk9uWms3ZHk1NzkrNmxmZnYySnoxK0lCQmc3ZHExQUxScjE0NTI3ZG9SR3h1THcrRmc1Y3FWWEhiWlpTYzBYdE9tVFNrb0tDQTNONWRnTUloZXJ6L3B1ZFYyTEZWVmNibGMvUGpqajFwQUkxTGw0MHlKQkNPcXUvWUdnNEZ6emprbktpZ1JDb1cwZ0U2alJvMndXcTFhWUFUQWJpOHYwMjJ6MlFCd3VWeDRQQjRzRmt1dHhvdVlQMzgrdWJtNXRHalJnaDQ5ZXJCNzkrNVRQbCtkVGtlTEZpM0l5c3BpeDQ0ZHRHblRSbXRoMDZKRkM1UmpmSWgvS3Z0R2RPalFnY1dMRjdOejUwNHV2L3p5VXo0ZjhmdmtMQ3ZEV1ZhR3grUEI0M0VUREFUcWVrcEMxRG1Ed1lERllzVnN0UkJqajlVcWRRa2hoRGg3bVMwV1BHNFhSbU44WFU5RmlHTnl1MTJZTGRiamJ5aUVFRUtjZ0YyN2R2SG1tMjh5ZlBqd1k3WmNGeWRtM3J4NXJGNjltdnZ1dTYvV3JlaUZFRUtjR2dtVUNDSE9DbGRmZlRXOWUvZXU4Z1ZScE1YSnFkNHRsSm1aaWN2bEFxQlRwMDdvZERvNmR1eklzbVhMMkx0M0x6azVPVFJxMUtqVzQwV0NEYXFxNHZGNFR1bUxyV09ONVhRNnVmUE9PNnZkTHlrcGlZRURCNTcwY1d1anRMUVVxOVZhNi9QNy9QUFB0Ull2bDE1NktSQ2RHSy80UEZiOGR5UlFVcHZ4SU56K1pzR0NCU2lLd29nUkk5aXpaODhKbk5XeHRXelprcXlzTEMza0ZQazdMUzN0dUtHVlU5a1gwS3JWbEphV252VDh4ZS9iNGR3Y2dzRWdWcXVWdVBoNExGYnJHYTlFSk1UdmdkL3Z4K04yNFhhN0tTa3F4T2x3a0p5U1V0ZlRFa0lJY1F3V2l4VzMyODMvczNmZjhWSFU2UVBIUDdOOWsyd2FTUWdRQ0ZXVTBJOGFRSkFpNGlrb3hRYm5JWWMwQytycG9jZFBQZkR1RkJRUEFRdW9keUJZdUJNVVVVNmtDSUwwSmpYMEVpQ0ZKS1JuKy96K1dIYklza2xJS0ZMdWViOWV2TmlkYjVudnpDNjZPL3ZNODlqQ0phQkVYTjlLaW91eFdJTy9qd29oaExneTh2UHpXYkprQ2J0MjdTSTNOeGRGVWFoZXZUcHQyN2FsWjgrZVpWNzM5WGc4ckY2OW1rMmJOcEdSa1lIZGJzZG1zOUdnUVFONjl1eEpnd1lOQXZwLzhNRUhXbG50OGt5WU1JRWFOV293ZmZyMG9FelJlcjJlME5CUTZ0ZXZUKy9ldllQbXI2cWpSNC95emp2dllMZmJPWERnUUVCQVNVcEtDa3VXTENFMU5SV24wMG1kT25XNDU1NTdTRXBLQ3BqajlPblRmUG5sbHh3NGNBQzlYazlTVWhJUFBQQUFrWkdSQWYwcU85L2V2WHY1OXR0dk9YSGlCRWFqa1JZdFdqQmd3QUJzTmx1VmorK2RkOTVoejU0OTJ2T25ubnFLWnMyYWFjKzNiOS9PKysrL3J6MVBTa3BpN05peGx6M1c2L1Z5OE9CQjB0UFRtVEpsQ3M4Ly8zeUZaY2FGRUVKY0dWTHlSZ2h4WFRBWURNVEd4Z1p0WDdGaUJRQzMzWGJiWmMzdnozSmhOQnBwMnJRcDRBc3M4Zk9YdzZtczB0a212RjR2QUo5OTlobno1czNUNUxiWDRnQUFJQUJKUkVGVS9uenp6VGVYUEZkRm9xT2p1ZmZlZXhrL2ZueEF4bytyUWEvWDQzUTY4WGc4RisyN2VQRmlWcTVjQ1VDOWV2WG8yclZyVUovS1pPbW96SHlmZi80NUxwZUxIajE2a0pDUVVPazVLOFAvaGZIbzBhTVVGeGR6L1BoeG9ITFpZQzVuTEp4UGczazVHVy9FamV2US92MllUV1lTNjlZanJubzh0dkJ3Q1NZUjRoeWowWWd0UElLNDZ2RWsxcXVQMFdUazBQNlVhNzBzSVlRUUZRaXpoVkZ5N2dZQklhNW5KY1hGaElWVi9jYzBJWVFRRjVlZG5jMXJyNzNHeXBVck9YUG1EQzZYQzZmVFNXcHFLZ3NYTG1UcTFLbEIxeDF6Y25LWU5Ha1NYM3p4QlVlT0hLR29xQWlQeDBOdWJpNWJ0MjVsMHFSSmJOeTQ4WXF1MCtQeGtKK2Z6NDRkTzVnOGVYS1ZTNlNYZHZic1dkNTk5MTNzZGp0OSsvYmxvWWNlMHRvMmJOakEyMisvVFVwS0NrVkZSYmhjTGc0ZlBzdzc3N3pEamgwN3RINTVlWG04K2VhYjdONjlHNmZUU1VsSkNWdTJiT0h0dDk4T0tDbFkyZm4yN2R2SE8rKzh3NkZEaDNBNm5SUVZGYkZ1M2JveXovK2w4TjlVNStmUDJueWx4K3AwT3A1KyttbmF0V3RIVmxZVzc3NzdycFJZRkVLSVg0RmtLQkZDWExlMmJObkNwazJiYU5HaUJmWHExYnZrZVVwS1N0aTVjeWNBMWF0WDU5Q2hRNEF2ZU1OZ01PQjJ1OW00Y1NQMzNYZGZwUU1lU3RlLzlKZHVXYjE2TmFxcWF0dGpZMlBwMjdmdkpjMVYrdm1MTDc1SVRrNE9DeFlzSURVMWxZS0NBdUxqNDRQNlhnM1IwZEdjT0hHQ2pJeU1nRkkwRjFxNmRDbUxGeThHSUM0dWpqRmp4cURUK1dJV3pXYXoxczlkcW5SSDZjY1haaWVwYUw1Tm16YXhkKzllSWlNakszVitxOHBmbnNidGRyTml4UXJjYmpkNnZiNVM3OEhMR1F1UWxwWUdJT2thL3djZDNKOUM3Y1M2bDNSWGlCRC9pK0txeDJPMVdqbDhZRDhOYm1sOHJaY2poQkNpRENHaFlSUVVGSkNabmk1WnBjUjFLeU05RGFQUlJJaVUweE5DQ0UxR1JnWVRKa3pnVDMvNkUzWHIxcjJzdVJZdlhreGVYaDU2dlo0Nzc3eVRldlhxNFhBNFdMRmlCY2VPSGVQQWdRT3NXN2VPTGwyNkFMN0FqbG16Wm5IczJESEFkL05XbXpadE1Kdk5IRHAwaVBYcjE2T3FLck5uenlZeE1aSDRDejVqV0N5V2NyTTlYNWpKSWlRa2hPSERoNk9xS2c2SGc2TkhqL0xqanovaWRydjU1Sk5QYU5DZ3dTVmRvNXMzYng3NStmbjA2TkdEZSs2NVI5dXVxaW9MRnk0RUlENCtuaUZEaG1qNzhsLzdiZG15SmVDN05scFVWSVRaYkdia3lKRVVGaGJ5cjMvOWkvVDBkTmFzV1VQMzd0MnJOTitpUll0UVZaV2FOV3N5ZE9oUURoMDZwR1dHM3JCaEE1MDZkYXJ5Y1paMllSREloVUVpVjNLc1hxOW4yTEJoRkJZV3NuZnZYaFl2WGt6Ly92MHJ2MWdoaEJCVkpobEtoQkRYcGQyN2QvUFBmLzZUNnRXcjgraWpqMTdXWEZ1MmJOR0NGMDZlUE1tMGFkT1lObTBhTTJiTTBMYm41T1NRa2xMNU81MVBuVG9GUUkwYU5TNDdtMFJGY3ltS1FueDhQRTJhTk9HcHA1NGlORFFVbDh2Rnh4OS9YS2tTS3BlcmNXUGZqM1RyMTY4dnQ4K0dEUnRZc0dBQjRDdlo4dHh6enhFUmNUNnRkZWswakVXbDdsQXNMQ3dFZkYvZVNnZVVYR3krN2R1M0E1Q2JtOHZUVHovTmlCRWptRHQzcnRZK1lzUUk1czJiVi9XRFBjZGlzV2haVC93WlVtclhybzNKWkxxcVl3RisvdmxuNFB4NUYvOGJNdExUaUkyTmsyQVNJYXJJRmg1QmRFd01tZW5wMTNvcFFnZ2h5bEU5dmdiWjJWa1VTRWxIY1IzS3o4dmpiRTZPQkR3SklVUXB4Y1hGZlBEQkJ3RTNnbDBPLy9YTGxpMWJjdi85OTlPeVpVdmF0Mi9QVTA4OXBkMDh0bnYzYnEzL3VuWHJ0REhkdW5WajNMaHg5T2pSZzg2ZE96TjA2RkFHRHg0TStBSlAxcTFiRjdRL3ZWNVAwNlpOeS94VCtxWTM4R1hNYnRxMEtjMmFOYU5ObXpZTUdqU0k0Y09IQStCME92bnh4eCtyZkx3SER4NWsxNjVkMUtoUmd3RURCZ1MwcGFXbGtadWJDOEJ2Zi90YmJybmxGcG8wYWNJZGQ5d0IrQUo1L05kTy9lVjdXcmR1VGRPbVRlblFvWU9XQWRuZlZ0bjVuRTRuR1JrWmdLL3NmTjI2ZGVuWnN5ZFJVVkVBbDFWSzNCK2tjK3pZTVJ3T0IrQXJiZTR2WVY1Uk9ackxHYXZUNlhqc3NjZXdXQ3lzV0xHQ3ZMeThTejRHSVlRUUZ5Y1pTb1FRMTUydFc3ZnkwVWNmRVJVVnhUUFBQSFBaUDdKV05rWGgrdlhySzFWYTU4aVJJOXFIOE9iTm0ydmJaODZjV2VXMWxUZFhXU0lqSXhrMGFCQ3paOC9HNi9VeVo4NGNYbm5sbGF0YUhpVTVPWmxseTVheGV2VnF1blhyRmhTVmYvTGtTUzJZSXlJaWdtZWZmVGJvdzc3TlppTWlJb0s4dkR6dEM0Ri9MUGdDTHFveVgra3NNRmRMdzRZTlNVMU4xYjdFVmJaa3plV01QWGp3SUh2MjdNRnF0V3AzRDRpYlgxRlJJUjYzaDlqYTFhLzFVb1M0SWNWVmorZlkwU01VRnhVU0VucDF5OEFKSVlTNE5BMXZhY3poQS91SnJoWWpQOXlMNjBaR2VocG5jM0pvME9pV2E3MFVJWVM0YnFTbHBmSEJCeDlvR1hTdkJQOU5WdnYyN2VPWFgzNmhlZlBtS0lxQ3pXYmp0ZGRldysxMkI5eUk1YitwTFRRMGxFR0RCZ1hOMTZWTEYzSnpjNmxac3liMTY5ZS9ZdXYwYTkyNk5URXhNV1JsWmJGcjF5NEdEaHhZcGZIK204WHV1dXN1REliQW45L2k0dUw0eTEvK1FrNU9Eb21KaVdXTzErbDBGQlVWa1pPVEEwQ3RXclcwdHNURVJBNGVQS2hkVTYzc2ZDYVRpYmZmZnB1TWpBd3RpRVJWVlp4T0owQ2xiNFFyUzBKQ0FrVkZSVGdjRGc0ZlBreVRKazA0ZE9nUXFxb1NFaEpDelpvMXRXTzVrbVBCZCsyNFM1Y3VMRnUyak0yYk45T3paODlMUGc0aGhCQVZrNEFTSWNSMVpkMjZkY3laTTRlNHVMZ3lnd21xS2ljblIwdVQxN1p0V3g1Ly9QR2dQcSs4OGdycDZlbHMyN2FOd1lNSEI1Vm84VWZKdTkxdVRwNDh5ZkxseXdIZmgrMXUzYnBWZWkxWFlxN2s1R1RXclZ2SGdRTUhTRXRMWTlteVpkeDExMTFCL1VwSDlwY1dIeDlQVEV4TXBkZGNxMVl0MnJkdno4YU5HL25nZ3c4WU4yNWN3SmVoVHovOVZLdFQyYmh4WS9idTNSc3d2a09IRHBqTlpscTJiTW5xMWF2WnVuVXJyVnUzcHFTa1JFdG4yS3BWcXlyTmQrKzk5M0w3N2JjSGJOK3pady9MbGkwRDRKbG5udEcrSEMxZHVwUXpaODZRa0pCUXBkZXFZY09HQVhjaE5HalE0S3FPemMzTlpkYXNXUUQwNmRNSHE5VmE2ZjJKRzF0UlFRSFdFSG05aGJnY0lkWVFDZ3Nrb0VRSUlhNW5EVzVwVEdaNkdzZU9IUEZsS0F5eFlyV0dZRFFhci9YU3hQOElsOHRGU1VreEpjWEZsQlFWWVRTWkpaaEVDQ0ZLMmJCaEEzUG16TUZxdGRLcFV5Y3RNT0p5dFd2WGpoTW5UbEJjWE15Nzc3Nkx6V1lqS1NtSlpzMmEwYXhaczRDc3hhcXFhdGt5R2pkdVhPYm5CRVZScmtvSjdOSnExNjVOVmxZVzZlbnBlRHllS3QzTWQvandZYURzR3djTkJnTTFhOVlNS0N2dTlYcTFteUZyMUtpQjFXclZBa1lBd3NMT2Y4LzFsejh2TGk3R2JyZGpzVmdxTlIrY3o0SU52dkxyMzMvL1BVVkZSZWgwT2pwMDZGRHA0N3VRVHFlamZ2MzY3TnUzajRNSEQ5S2tTUlB0bXErL05QalZHT3ZYb2tVTGxpMWJ4cUZEaHlTZ1JBZ2hyaUlKS0JGQ1hEZTJiTm5DN05tenFWMjc5aFhKVEFLKzdDVCtqQmJ0MjdjdnMwK0hEaDM0K3V1dmNUcWRiTnUyalk0ZE8ycHR4Y1hGVEpzMkxXaU1vaWdNR1RLa1NuVTByOVJjZ3djUFp1TEVpWGc4SHBZc1dVSnljakxoNGVGYXU2cXFaZTRIWU1DQUFmVHUzYnZTYXdaNDZLR0hPSExrQ01lUEgyZnExS21NSGoyYTBOQlFUcHc0b1gxSkF0KzV2akFiVExObXpUQ2J6ZlRwMDRkdDI3WlJVRkRBdSsrK3E3WEh4OGRyTlZJck8xK3RXclVDb3ZNQnNyT3p0Y2RObWpUUkh1L1lzWVBEaHcvVHJGbXpLZ1dVWEJnRVVwVU1KVlVkbTVHUndZd1pNOGpMeTZOeDQ4YjA2dFdyMHZzU056NjczVTU0Uk9URk93b2h5bVVKc1ZLUVVYQ3RseUdFRU9JaTR1SnJVRnhVUkdGQkFRVVpCVGpzSlZjc25iNFFGMk13R0RCYnJGaXNGcUppWXJVZjVZUVFRdmljT25XS05tM2FNSERnUVBiczJYUEZBa3A2OXV6SnlaTW4yYkJoQXdBRkJRVnMyTENCRFJzMllMRll1UHZ1dStuZHV6ZUtvcENmbjQvSDR3RUNTMmlETDZ0eC9nVWw5SXhHSTQwYU5RcllWbFJVeElnUkk0TFdNWHIwNklDYjJpcmlEOEpRVlJXNzNVNW9hR2psRGhiSXo4L0hhclZXZXN5Ly8vMXZMYU96LzlxbDNXN1gya3ZmMkZmNnNUK2dwREx6WFdqY3VISFk3WGIwZWoyUFBmWVlkZXJVcWRSYXk5T3dZVVAyN2R1bjNkVHAvN3RCZ3dZWExkbCtPV01CN2NiSkM5OGJRZ2docml3SktCRkNYQmN5TXpPWlBYczIxYXRYNTdubm5xdlNCL1dLYk55NEVmQ2xTVXhLU2lxelQ4ZU9IVm0wYUJHcXFySisvZnFBZ0pMU2REb2ROcHVOQmcwYTBMdDNiK3JWcTNmSjY3cWN1V3JVcU1GZGQ5M0ZkOTk5aDkxdVorSENoUXdkT3ZTUzEzSXhvYUdoUFAzMDAweVpNb1VEQnc3dytlZWZNM3o0Y1BidjMxL3BPYUtqbzNuaGhSZjQ4c3N2U1VsSlFhZlRrWlNVeEFNUFBLRGRiVkNWK2FxcXFtV0JvcU9qaVk2T0ppY25oOWpZV0NJaUlxN0tXRlZWbVRsekpoa1pHU1FtSmpKcTFLaXJXc0pJWEgvc2Rqc1d5VWdqeEdXeFdrTncyRXV1OVRLRUVFSlVRa2hvS0NGWDZMdWVFRUlJSWE2Y2Z2MzZCWlZvdVJKME9oM0RoZzJqUzVjdS9Qenp6K3pldlZ2NzhkOS9YVk9uMDNIbm5YY0daS1R3ZXIwQjgzejExVmZzMnJVcllGdDRlRGh2dmZYV0ZWOXpSZXU0R0wxZVQwbEpTYVV5bXl4ZXZKaVZLMWNDVUs5ZVBicDI3VnJoV2k2bU12TVZGQlRnOVhveEdBeTQzVzUrK09FSDZ0U3BvMlV2dVJUK20rdU9IajFLY1hFeHg0OGZCM3pCSWhjTENybWNzZURMdGdKVnYvWXJoQkNpYWlTZ1JBaHhYZmp1dSs5d09wMkVoNGZ6MVZkZkJiWGZldXV0dEduVEJvREpreWRUVkZURWhBa1RManJ2cTYrK2V0RStVVkZSekp3NU0yRGJVMDg5VmNtVlg5eWx6RFZtekpnSzIvdjE2MGUvZnYwQ3RqMzIyR004OXRoalZkNVhaVlN2WHAwWFgzeVIrZlBuYS9WTGUvWHFWYVZzR3ZIeDhUejU1SlBsdGxkMXZ0SzZkT21pWlRvcGJkeTRjY3lhTlN1Z2pGRlp4bzRkRzdUdGpUZmVDTnBXMW10NU9XTVZSV0hvMEtIODhNTVBEQmt5cE13N0M4VE56ZU4yUzZwM0lTNlQwV2lVTzl5RkVFSUlJWVFRNGpKY2pXQ1MwaG8xYWtTalJvMVFWWlZUcDA2eFpjc1dsaTVkaXNmalllblNwZlRxMVF1YnpZWmVyOGZqOFpDVmxYVkorN0ZZTEdWbUtLbEtGZzUva0FKUTVZeFcwZEhSbkRoeGdveU1qSUJTTkJkYXVuUXBpeGN2QmlBdUxvNHhZOGFnMCtrQWdzcXhsL1g0d211SUZjMVhXbGhZR05PblQ4ZmhjREI5K25RT0hqekkrKysvejZ1dnZscG0vOHJ3bDZkeHU5MnNXTEVDdDl1TlhxK3YxQTJVbHpNV0lDMHREYUJLV2NTRkVFSlVuUVNVQ0NHdUMvNTBkZ2NQSHRScUpaWm1OQnExZ0pLOHZEd0tDd3QvMWZVSjN4ZWkwYU5IWCt0bFZNbU9IVHY0NVpkZkdEbHk1TFZlU3JucTFLbkQ4T0hEci9VeWhCQkNDQ0dFRUVJSUlZUzRZazZlUE1uQ2hRczVlL1lzQXdjT0pDa3BDVVZSU0VoSUlDRWhBYWZUeWZMbHl5a29LS0Nnb0lEdzhIQWFOV3BFU2tvS0J3NGNvS1NrUkNzL1UvcEdyWGZlZVljOWUvYVV1VSs5WGsvVHBrMHZhOTJuVHAwQ2ZGbWlxNXI1b25IanhwdzRjWUwxNjljellNQ0FNdnRzMkxDQkJRc1dBTDZTTGM4OTkxeEFodVBTNVg2S2lvcTB4LzdyNFNFaElRRUJKUmVicnpSL3hoT0x4VUxYcmwwNWVQQWdhV2xwcEtlblZ4Z0FVeEdMeFVKQ1FnS3BxYWxhaHBUYXRXdGpNcG11NmxoQUs4M1V1SEhqUzFxN0VFS0l5cEdBRWlIRWRlSDExMSt2ZE4rLy9lMXZWM0VsNG1heWNlTkcrdmZ2VC9QbXphLzFVb1FRRjNBNm5aVytRSEFwVkZXdFVtcFlJWVFRUWdnaGhCQkNYRGxXcTVYZHUzY0RzSExseXFCeTVEazVPZHBqZjRCRSsvYnRTVWxKd2VsMDh2bm5uL1BZWTQ4RmZMY3ZLU25SU3VaY0RVZU9IQ0VqSXdQZ2txNG5KaWNuczJ6Wk1sYXZYazIzYnQyQ01tZWNQSG1TdVhQbkFoQVJFY0d6eno1TGRIUjBRQitielVaRVJBUjVlWG1rcHFZR2pBVmZ3RVZWNWt0TFMrT3p6ejRqT3p1YjBhTkhhK01MQ2dxMFBxcXFWdmxZUzJ2WXNDR3BxYWxhQUV6RGhnMnYrdGlEQncreVo4OGVyRllyTFZ1MnJQcWloUkJDVkpvRWxBZ2hoTGhwWGMrWlNZVDRYemQvL255T0hEbEMvLzc5YWRhczJSV1owKzEyczN2M2JwWXNXVUx6NXMyNTU1NTdMbm11UllzVzBiUnBVeTM5Nm9WdGRldldwVm16WnBlVUVuYkhqaDM4ODUvL0JPQ0pKNTY0Wm5mU2VMM2VvUFZuWkdSdy9QaHgyclZyRjdEOXZmZmVvMVdyVm5UbzBFRUNkWVFRUWdnaGhCQkNYRlMxYXRXNDlkWmJTVWxKWWRldVhVeWZQcDAyYmRxZzArbll0V3NYMjdadEF5QXBLVW03NFNRNU9aazFhOVp3NU1nUk5tellRR1ptSnUzYnR5Y2tKSVNUSjAreWR1MWFMZkRnY3IrYitxOGgrQitmUEhtUzVjdVhBMkF5bWVqV3JWdVY1NnhWcXhidDI3ZG40OGFOZlBEQkI0d2JOeTZnbk5Dbm4zNkt5K1VDZkZrMTl1N2RHekMrUTRjT21NMW1XclpzeWVyVnE5bTZkU3V0VzdlbXBLUkV5K3JkcWxXcktzMFhFeFBEMGFOSGNUcWR6SjA3bDBHREJsRllXTWlTSlVzQVgxWnFmM2FTcFV1WGN1Yk1HUklTRXFwMC9BMGJOdVRISDMvVW5qZG8wT0NxanMzTnpXWFdyRmtBOU9uVFI4dGtJNFFRNHVxUWdCSWhoQkJDQ0ZFbVZWWEp5TWpBWURCb2Y2cDZ3Y2J0ZG1PMzI2bFdyWnAyRWNYbGNyRm16Um9LQ3d2NStPT1BHVHQyckZZZmQvYnMyV3pidGcyVHlWUnVzTWFmLy94bkNnb0syTEZqQi9uNStadzllNWJNekV4U1UxTnhPQndBSEQxNmxNOCsrNHl3c0xCeTEyMDJtNWswYVJKR296RmdlMGxKQ2ZQbnoyZisvUG0wYWRPRzU1NTdMcUI5K2ZMbFpHZG5rNUNRd0J0dnZGSGxvQktkVHFmVmd5NHZEVzFaWEM0WDI3ZHZ4MlF5WVRRYUs2eHhyYW9xTHBjTGg4T2hsWXdycmJDd2tPblRweE1aR2NtSUVTUFE2L1dzWGJ1V2p6NzZDSS9IdzEvKzhoZnRJczdwMDZkWnUzWXRhOWV1WmZIaXhiejY2cXNCTlowQnpwNDl5KzdkdTdWMVZmYWNHQXdHeVNJbGhCQkNDQ0dFRURlcHdZTUhNM255WkFvS0N0aTFheGU3ZHUwS2FBOE5EZVhCQngvVW5pdUt3cGd4WTNqdnZmYzRjdVNJOXVkQ01URXhEQjA2OUxMV1ZseGN6TFJwMDRLMks0ckNrQ0ZEZ3JLTFZOWkREejNFa1NOSE9INzhPRk9uVG1YMDZOR0Vob1p5NHNRSkRoOCtyUFhidEdrVG16WnRDaGpickZrenpHWXpmZnIwWWR1MmJSUVVGUER1dSs5cTdmSHg4WFRwMGdXZzB2TkZSMGZ6eUNPUE1IdjJiSTRkTzhhYmI3NnB0ZXYxZW43M3U5OXAxMHgyN05qQjRjT0hhZGFzV1pVQ1NpNE1BcWxLaHBLcWpzM0l5R0RHakJuazVlWFJ1SEZqZXZYcVZlbDlDU0dFdURRU1VDS0VFRUlJSWNya2NEaUNnaWt1MWR0dnYwMThmRHdBUzVZczBXci9HZ3dHNXN5Wm8vWEx6YzNWZ2kzS1l6YWIwZXYxTEZxMGlPTGk0b0EybzlGSW5UcDFTRWhJWVBYcTFkcCt5dEtwVTZlZ1lCS0E5UFIwN1hIUG5qMEQybkp5Y3NqT3pnYmdqanZ1cURCd1l1Yk1tYVNscFJFU0VvTFJhTlF1MEpST3ovdkpKNThFbFA1UlZWVUx3aGsvZm56QS9FVkZSVXlkT3JYYy9aVkZVUlErL2ZUVG9PMGZmdmloZGlHdnNMQ1E1NTU3amhvMWF1RHhlUEI0UEV5ZlBwMUpreVpoTnB0WnZIaXhOcTUzNzk1QndTVGdTN1A3L3Z2dlYybHRBSEZ4Y1ZVK0ppR0VFRUlJSVlRUU40YnExYXZ6OHNzdjgvMzMzN043OTI1eWNuSlFGSVhvNkdodXUrMDIrdlRwUTFSVVZNQ1k4UEJ3bm4vK2VUWnYzc3o2OWV0SlQwK25vS0FBbTgxRzNicDFhZDI2TlczYnRrV3YxMSt4ZGVwME9tdzJHdzBhTktCMzc5N2FUUytYSWpRMGxLZWZmcG9wVTZadzRNQUJQdi84YzRZUEg4NysvZnNyUFVkMGREUXZ2UEFDWDM3NUpTa3BLZWgwT3BLU2tuamdnUWUwNnhoVm1TODVPWm53OEhEKys5Ly9jdXJVS2J4ZUx3MGJOdVRlZSs4dDgxaXJlbTZqbzZPSmpvNG1KeWVIMk5qWUt0MDhVNVd4cXFveWMrWk1Nakl5U0V4TVpOU29VVmYwZlNDRUVLSnNFbEFpaEJCQ0NIRVRzZHZ0akJzM2pqTm56dEN1WFR1ZWVlYVphNzJrQUtkUG4rYnJyNzhPZU83WHRtMWJ4b3daZzlQcDVKdHZ2bUh0MnJXMGF0V0tvVU9Ia3BLU3d2dnZ2NDllcjlkU21kNTU1NTNzM3IyYjJyVnJhM2YvM0hmZmZSdzZkQWp3M1FtMWV2VnFUcDQ4U1o4K2ZlalZxeGY3OXUzand3OC9CT0R1dSs4dWM0M0hqaDBEZkJleG1qWnRHdEMyZGV0V3dCZW8wYWhSbzREMUE5U29VVU1MSERsNzlpd0hEaHlvOEh6czJMR2ozTFlMYXhncmlvTFJhS3hVaGhLdjE0dmI3Y2JwZEpiWlBucjBhT3gyTzd0MjdXTDc5dTNNbWpXTDBhTkhNMmpRSUw3NDRnc3lNek5adFdvVlRaczI1YWVmZmdKODU3dHIxNjVsenFmVDZUQ1pUT2oxZXUxUFJjRTJoWVdGdUZ3dUlpTWp5KzBqaEJCQ0NDR0VFT0w2TW5ueVpJcUtpcGd3WVVLbHgwUkdSdkxRUXc5VmFUOEdnNEdPSFR2U3NXUEhTdlVmTldwVXBlZCs2cW1ucXJTV1MxRzllblZlZlBGRjVzK2Z6NkJCZ3dEbzFhdFhsYkpweE1mSDgrU1RUNWJiWHRYNW1qWnRHblNONDBManhvMWoxcXhaWmQ1SVV0cllzV09EdHIzeHhodEIyOG82MTVjelZsRVVoZzRkeWc4Ly9NQ1FJVU93V0N3VnJsTUlJY1NWSVFFbFFnZ2hoQkEza1U4Ly9aUXpaODVja2JuTVpqTlRwMDdWeXQyVXpySlJuaTFidHZEZWUrOEJNSEhpUktwWHI0N2RiaWM2T3BxOHZEemVmUE5OSEE0SDllclZZOFNJRVN4ZnZwd1ZLMVlRR1JuSjhPSERzZGxzZUR3ZTl1M2JCMER6NXMySmpZM1ZBak5zTnB1Mkw1Zkx4ZUhEaDZsUm93WXhNVEVjUDM2Y3dzSkN0bS9mRHNESWtTUHAzcjA3bjN6eUNXdlhyaVU1T1ZrTFptblhybDNRWFRpVEowOG1JeU9EZ29JQ3dCZWM4OElMTDJqdEV5ZE9aTldxVllBdjJPT1ZWMTRKT3Y2UFAvNVlDM2hwMDZZTkRSczJ4R2F6RVJJU29wMjdVNmRPc1dqUklnQ0dEaDFLU0VpSU5sNVZWWXFMaThuT3pnNEt5SWlJaUFqSTVuS3BNak16Y1RnY1BQREFBNlNrcE9CeXVhaFhyeDZwcWFrMGI5NmNmLy83MzNUdTNKbmJicnVOdVhQbm9xb3FFUkVSZE8zYWxkVFVWTUQzT3BRT0JrbEtTbUwyN05rVUZSVng5T2pSaTE2a2V1T05OOWk1YzJmQXNRc2hoQkJDQ0NHRXVMN2w1ZVZWbUFsVW5CY2RIYzNvMGFPdjlUS3FaTWVPSGZ6eXl5K01IRG55V2krbFhIWHExR0g0OE9IWGVobENDUEUvUlFKS2hCQkNDQ0Z1RXJ0MzcyYkZpaFZYYkQ1RlVZaUxpd1Bnczg4KzQrVEprK1gyYmQyNk5UMTc5Z3dvSVdNMm03SFpiTmhzTnJLenMzbnR0ZGZJek13RWZDVlNKazZjaU4xdUI4RHRkak4rL0hpY1RpZmR1blVqT3pzYlJWR3cyV3dzWExoUUs4OFNIUjJ0elI4WEY0ZXFxbXpidG8xYmJya0ZnRDE3OWdCZ3RWcEpUazVHVlZWV3JWckZpUk1uZVBubGx3RUlDd3ZqMFVjZkRUcUd2THc4MHRMU3RPZE9welBnZVZwYUdrZVBIcTN3bkpXK2k2ZG56NTY4L3ZycjVPWGxCWnlYa3BJUzdmR3FWYXNDMHJPNjNXNnQxTkRGZ25jdTFYdnZ2UmVVT2VXVFR6NEplUDdUVHo5cG1VbkFkMjdHangrdlBiL25ubnQ0NUpGSGd1YWVNMmNPYTlldXBYMzc5ano2NktOQnFZdjkzRzQzZ0JaOEk0UVFRZ2doaEJEaStwQ2NuRXh5Y25LWmJYLzcyOTkrNWRXSVg5UEdqUnZwMzc4L3paczN2OVpMRVVJSWNSMlJnQkloaEJCQ2lKdEFTVWtKczJiTnVtcnpIenQyak4yN2Q1ZmJucENRVU9INGlJZ0k2dGV2ejVreloxQlZGWmZMaGN2bDB0b0xDd3UxdTV5KytlWWJBRHAxNmtSOGZEd3pac3pRK2pWdTNGaDduSlNVQkVCUlVSRUhEeDRFZkVFZmVyMmVwS1FrakVZanFxclN0V3RYNXM2ZHE0MnJWNjhlaFlXRkFjRXBnRlpDcGxPblR0eCsrKzBBSEQxNmxDKysrQUtBYjcvOUZvRFkyRmdtVDU2c1pSQTVmUGd3RXlkT0JBaktLcEtWbFJVUWxISWhmM21kQzNrOEh1Mnh3K0VnSXlNRHM5bU13V0NvY3FDSnYvUk50V3JWc0ZxdFdrcFl2VjZQeVdTcTBseDJ1eDFWVmN0TWYzdjI3Rm50UGJKeDQwWjI3dHpKSTQ4OFFvOGVQWUw2K2wvNzBvRTJRZ2doaEJCQ0NDR0V1SGF1NTh3a1FnZ2hyaDBKS0JGQ0NDR0V1QW5NbXplUHJLd3NFaElTeU03T0RzaUNjU1g0QXdnYU4yNU1wMDZkdE8wTEZpd2dMeS92b29FSkJvT0JNV1BHMEtsVEo2Wk1tUUxBcTYrK3lvUUpFMUFVaFVtVEp2R25QLzBKOEdVaDhYZzhEQjQ4V010b0F0QzllM2NHREJpZ1BYLzExVmUxeC81Z0ZJUEJnS3FxYk5teWhVOCsrWVF0VzdhUWxaV2xIWVBENFdEWHJsMjgrT0tMaElXRlVhOWVQVHAzN2t5WExsMjBUQ0d4c2JFMGE5WU1BSy9YcSsxajA2Wk5BTngvLy8yWVRDWXRzTVAvZCtsTUkzNkRCdy9HNi9WaXNWaTBZSlBqeDQ5ckFTN1BQUE1NWVdGaGdLL2NqZFBweE9Gd0VCTVRvODF4NHNTSmdHTzlWQys5OUpKMlhBQWRPblJneElnUjZIUzZNdGRlbG1lZWVTYmdOU2t0S2lxS0tWT204UG5ubjdOOCtYSktTa3I0K09PUDJieDVNNk5IanlZaUlrTHI2ODlRSWdFbFFnZ2hoQkJDQ0NHRUVFSUljZjJTZ0JJaGhCQkNpQnZjenAwNytmSEhIOUhwZEl3ZVBaclhYMy85aXUvREgzQ1FrSkJBejU0OXRlMy8vZTkveWN2THExUkFnc0Znb0VXTEZ0cnpaY3VXQWI1QWl1Kysrdzd3QlgwTUh6NmNLVk9ta0pHUndULys4UThBSG4zMFVlNjY2NjZBK1J3T1I5QStTZ2ZTZlAvOTk0QXY0Q01rSklUNjlldXpaODhlNHVMaVNFOVBwN0N3a05UVVZGcTJiS24xcTRqUmFNUnF0WEwwNkZIMjdkdW4xVUsrTURqaTVNbVRqQjgvSG92RmdsNnZENXJYM3g5Zzl1elpRZTJxcXVMeGVMRGI3VXliTnEzQ05WMEtmNWtoZ0duVHByRjE2MVlVUlVHbjAxVjREZ1lPSEtnZFQrbnNNcVZaclZhR0RSdEd1M2J0ZU8rOTk4ak56V1huenAzczI3ZVBEaDA2YVAzOEdWZ2tvRVFJSVlRUVFnZ2hoQkJDQ0NHdVh4SlFJb1FRUWdoeEF5c3VMdFpLM2R4Nzc3M1VxMWZ2R3Erb1lxVURFZGF0VzZjOVhyMTZ0Zlk0TnpjWGo4ZkRoQWtUVUZVVjhBV2FaR1ZsVVZ4Y1RQWHExVEdielR6NzdMTVlqVWFXTGwzSzFxMWJBYWhkdXpZTkd6YWtRNGNPZlBYVlY5aHNOZ1lPSE1pK2ZmdVlQWHMyOGZIeHZQWFdXK3pldlpzTkd6WncyMjIzWWJQWkF0YjQwMDgvc1hmdlhzQjNmc0VYYlBMYWE2OHhaODRjbGkxYmhxSW9EQmd3Z0xpNHVLRGdpTEpLK3BRbk56ZTN3blpWVmFsWHJ4N3Z2LzgrSnBNSms4bEVRVUVCSVNFaFdsYVl6ei8vbk1XTEY1T1VsTVQ0OGVPMTgrd3YrV08zMnlrb0tOQ084OFVYWDhUajhXQXdHTFJ5UXY0Z2xvcDRQQjR0dTh6Rk5HM2FsRGZlZUlOMzNubUhtSmdZTFppa3BLUUVxOVVxSlcrRUVFSUlJWVFRUWdnaGhCRGlCaUFCSlVJSUlZUzRyamtjRHRhc1d2bXI3bk4veWo0Y0RnZVQvanJocXU3SDVYSnkvTmdSN3IxLzRDWFBNV2ZPSEhKeWNraElTQWdvQjNPOUtwMmRvMSsvZml4YXRBaEZVZWpmdno4TEZpd0F6Z2VYK0lOSkFENzg4RVB0OGV1dnYwNWlZaUt0V3JVaUx5OVBDLzRBU0UxTjVmVHAwN1J1M1pwYmI3MlZyNy8rbXMyYk4ydnQ2ZW5wREJreVJIdis4TU1QQjYweEp5ZUhuSnljb08xMTZ0VGh1ZWVlWSt6WXNSUVhGL1B0dDk4eWJOakhrdnlEQUFBZ0FFbEVRVlF3bkU0bmNENDRJaVltaG5IanhoRWVIbzdaYkVhbjArRjJ1NWs1Y3lhSER4OEdvRnExYW1Sblo5T29VU010MDBsaFlTRVRKMDdrNFljZnBtN2R1aFFXRmhJYUdvckJZQWdvRnpONzltejI3OTlQMzc1OTZkT25UOEFhVlZYbCsrKy9aK25TcFV5WU1JR0lpQWlzVml0V3ExWHJZN0ZZQW82L2YvLytHSTFHREFiZlY0TTFhOWJ3L2ZmZmE5bGVqRVlqYmR1MnBYbno1a0hucENMaDRlRzg5TkpMZUR3ZU1qTXpXYkprQ1JzM2J1VDk5OSsvS2lWdmpoN080dkNoakNzMjM2WFE2M1dFaHBxeGhWdXBWVHVLOEhETHhRY0pJWVFRUWdnaGhCQkNDQ0hFZFVvQ1NvUVFRZ2h4WFhNNkhLeGN0dlJYM3FzS0tPVGxucjNxZTlxN1ovY2xCNVJzMzc2ZE5XdldvQ2dLbzBhTjBnSUNycVlWSzFhd1lzV0tTeDd2ei9nQkJKVEowZWwwZ0MrQWFQLysvU2lLUW14c0xObloyWGc4SGlJakkxRVVoZno4L0lENVB2MzAwNEF5TitETHBQSE9PKzlRdTNidFMxcGptelp0dEl3YUowNmM0SnR2dnRIYVFrTkR1ZlBPTy9uNjY2OVp2WG8xZ3dZTkNzcTJZYlZhQTByN25EMTdsdmZmZjE4TEpubnNzY2VJajQvbjlkZGY1OWl4WTFyQXlLeFpzM0M3M2N5Yk40OEJBd2JRdjMvL29MV2RQSG1TelpzM282b3F4NDRkQzJvL2MrWU0vL25QZjdEYjdVeVpNb1dYWDM2NXdxQ05talZyQm0xYnVYSWxKU1VsR0kxR2V2YnNTZCsrZlFNQ1dpcExWVlgyNzkvUHNtWEx0RFdETDN1S1A2REVuMlhsU2poOEtJT1Z5L1pkc2ZtdWhJVGFVYlJvVlllMkhlcGpNbDI4TEpRUVFnZ2hoQkJDQ0NHRUVFSmNUeVNnUkFoeGZYQzVLUHpQZkZ5N2R1RTlrM210VnlPRXFDSmRYQnpHWmkwSUd6Z0lybkFKQzF0NE9IOS9hK29WbmZOaXZsdjBGVnMyYmVEVnYwMjZxdnZadDNzWHpWdTF2dVR4NjlldkIzdy8zUC9mLy8xZlVQdW1UWnQ0NUpGSGVQenh4N25qampzdWVUK1ZVWm55TGdCRlJVWGE0NFVMRndLKzlmL25QLy9SdG9lR2h0S3laVXVlZU9JSlhuenhSVTZjT01IdzRjTnAzYm8xcXFyaTlYb0IyTEpsQzJ2WHJnVWdNaktTM054Yyt2WHJ4OEdEQjltM2J4OXQyclJoNU1pUm1Fd21ObTNheEJkZmZFSHQyclY1NXBsbmNEcWR1Rnd1UWtKQ2d0YVlrSkJBY25LeXRwYlNBU1VBM2J0MzUrdXZ2OGJsY3JGcTFTckN3OE9Cd013ZmZxdFhyMmJldkhrQng5MmhRd2RzTmh0MTZ0VGh4SWtUL1BPZi84VHI5WktTa2dKQSsvYnRhZCsrZlpubmI5NjhlYWlxU2xoWVdFQ21GYis0dURqR2pCbkQyMisvemFGRGg1ZzFheFpQUFBGRVFKK3hZOGVTbTV1THlXUkNVWlNnT1VxdmRjMmFOYXhaczBaN3Jxb3FUcWVUenAwNzgvampqNWU1eHB5Y0hINysrV2RXcmx4SlJzYjVqQ0ZXcTVVdVhicmc5WHF2U29hU25yMlQ2Tms3NllyTmQ2bnlja3ZJelMzbTVJa2NqaHpPNUx0dmZtSDUwajEwN1g0cjNYcmNlcTJYSjRRUVFnZ2hoQkJDQ0NHRUVKVW1BU1ZDaUd2T2ZlUXdCUjkvaERjai9Wb3ZSUWh4aWJ5Wm1UaFdMTU85WnplMkVTUFIxMG04MWt2Nm4xQzZKTXpWWnJmYkFlamN1VE1QUGZTUXRuM2l4SWxrWm1iaWNEZ3FOWTgvd01Cc050TzVjMmN0MjhrZGQ5ekJqei8rQ1BnQ0duNysrV2UyYmR1bTdYZmF0R2tvaW9MTDVTSXhNWkd4WThjeWMrWk1BQm8wYUVDdFdyWDQ2YWVmTUpsTXZQRENDM3o4OGNmczNMbVRsSlFVOUhxOVZzSW1LeXVMdVhQbm9xb3FicmNiaDhQQm4vLzg1ektEUWNvVEV4TkRreVpOaUk2T3BtUEhqbXpkdWhVZ29Lek16cDA3V2JCZ0FRY1BIZ1I4R1ZqOGdUQit2WHYzNXNNUFAyVEhqaDBBS0lyQ3NHSEQ2TkdqUjVuNzNiQmhBenQzN2dSZzhPREIyR3kyTXZ1MWFkT0crKzY3ajYrLy9wcWZmLzZaeE1SRTdybm5IcTFkVlZWY0x0ZEZnNEFxNm5QaGV5OHpNNVB0MjdlemFkTW1VbEpTQXRycjFxMUx6NTQ5NmRTcEUyYXpHVGhmK3VqWHlLcnphNHVJdEJJUmFTV3hialU2M2Q2SXN6bkZMRjJ5a3gvK3U1dk1qSHdlZUtUZHRWNmlFRUlJSVlRUVFnZ2hoQkJDVk1yTmR3VlhDSEhEY2U3Y0tjRWtRdHdrUE9scE9IL1pnVlVDU240Vi9mcjE0L2JiYncvYVBuWHFWRXBLU21qY3VESDkrL2NuSVNFQmdDKy8vSks4dkR5aW9xTEtMS2RTRVpmTGhkbHNKaXdzak9qb2FHMzdFMDg4Z2QxdXAxcTFhcFdhNS9qeDQ0QXZDMGpmdm4xWnNXSUZpcUx3MjkvK1Znc284U3RkeXNicGRBYTAvZlRUVHhRVkZhSFg2M244OGNkWnRHaVIxbVkybTJuZXZEbnZ2ZmRlMFA1TFNrcTBBQTQvajhjVDhEd3ZMMDliWjJabTJWbXpubi8rZVMwSXhiOU9mN2FUOVBSMHBrK2ZybVg2YU5Tb0VmZmVleTl2di8yMnRyOGxTNVlFWkdVQmFOYXNtVlpxNTBMWjJkbDgvUEhIQURScDBvU3VYYnVXMmM5djBLQkJIRHAwaU4yN2QvUDU1NTlUcjE0OWtwSjgyVHVHRFJzRytFb09sUzQ3NURkcjFpd3lNek5KVGs2bWUvZnVBVzFlcnhlbjAwbFVWSlMyemVWeU1YbnlaRTZmUGgzUXQwMmJOdlR0MjVlR0RSc0c3ZU5xbEx5NVhrVkZoL0RRa0E3VXJYK0VieFp1dzE3aTR0RS9kTHJXeXhKQ0NDR0VFRUlJSVlRUVFvaUxrb0FTSWNRMTU5eXkrVm92UVFoeEJUbDM3c1I2Yjc5cnZZei9DUWtKQ1Zxd1NHbitJSUdJaUFpYU5XdW1iVisvZmoxcGFXa2tKQ1JVT2FEazVaZGZMbk43bzBhTkFwNWZHSnh4b2MyYmZmL05MeDFrb0twcVFQREloeDkraU1sa1FxZlRNWDc4ZUU2Y09NRnp6ejFIaXhZdGNMdmR1TjF1YkRZYk9UazUxS3haa3pwMTZnUmwwcWhmdno2UFAvNDRKcE1KdlY3UG5qMTdXTEZpQmJHeHNUejg4TU40dlY0OEhnOE9oME1MYXZCbkVQbnh4eCtEZ2xzdXpNaFJPcVBKbVRObmdQTVpTdUxqNHhrM2JoeHZ2dmttOTkxM0gzZmRkUmZIamgzVCt2L2xMMy9SQWxWcTFxeEpmSHc4MjdadFkrZk9uWXdhTllwR2pScFJ2MzU5NHVMaWFOQ2dBUWtKQ2J6MTFsc1VGUlZoTkJvWlBueDRoZWNZZk5sTy9DV0Q4dkx5bURGakJwTW5UOFptczlHeVpjc0t4L3FQclZxMWFqUnAwdVNpK3pJYWpZd2FOWXBYWG5rRm5VNUhjbkl5ZmZ2MkxmTzlDYjRNTlA3WDYwcVd2TG5lZFVpdVQwaUlpUy9tYldEcGtsMDB1aVgrV2k5SkNDR0VFRUlJSVlRUVFnZ2hLaVFCSlVLSWE4dnB4Q1BaU1lTNHFYaE9uUUpWQlVXNTFrc1J2NUx2di8rZW4zLytHU0FnUzhXRlpXUzJiOTlPV2xvYTRNdGVVWm8vWU1WbXN4RWFHcXB0OXdkNUtJcUMwV2dNQ0VBWU5teVlGanpqRDJUeC8xMnpaazFxMXF5cDlTMHNMQVI4MlV2S3l3TGl6NXBoTnB1MXRidmRiaTNUaU1malFhL1hzMi9mUG5iczJJRk9weU1uSjRkMTY5WUJFQmNYcDgzVnNHRkRac3lZb2ExMy8vNzlXcHMvbUtSZHUzYmNmLy85MUtsVGg4V0xGL1BWVjEvaGNEaElTVWtoSlNVRlJWR1lPSEVpcDArZjF1WjUrT0dIaVkrUDU5aXhZMnpidGcxRlVkaStmYnQyamtxTGlJaGc1TWlSVEo4K25ZY2ZmcmpjRWprQTI3WnRvN2k0R0ZWVnljM05MWE8raWpSczJKQmh3NGJSb2tVTFltTmpBOXJTMHRKWXRtd1pGb3NGUlZIWXUzZXYxblpoMzV0ZDg1WUpwS2ZkeXFvVktZU0VWcjdNa2hCQ0NDR0VFT0xta25iNkZQWlNOMVpjQ2ZFMWF3V1VZaFZDQ0NHRXVCSWtvRVFJY1cyWlRMNGZub1VRVjQ5T0IrZCtsUDgxcUU2SEJKTmNZN05telNweis1UXBVNjdLL3RxMGFjTW5uM3dTc0sxKy9mcEJ3UUxidG0wRGZJRVgvc3dYTTJmT0pDY25oNWRlZWdtQXRtM2JCb3p4QjNuNC95N05ZREJVcWw5bDJnRXRhMGFmUG4xNDRJRUhBUGpsbDErWU5HbVMxcTdYNjZsVHB3Ny8rTWMvdENBVmdNaklTSHIwNkJFd1grbmdsOUxCR1ltSmlRd2JOaXdndTB2ZnZuM3AxcTBicTFhdFl2WHExYVNscGRHeVpVc2FOR2dBd0lRSkUxaS9majBkTzNZRWZBRXpVNlpNSVRzN1c1dWpkdTNhUWNmVXNtVkxwazZkV21Fd0NVQnFhaXJ6NTg4UDJCWVdGbGJobUF2MTdObXp6TzN4OGZFY09YS0VBd2NPQkd5UGlvcWlmdjM2VmRySHphQm43eVIrMlo3S2hyVUhyL1ZTaEJCQ0NDR0VFTCtpZFd0L1l1dW1qYVNkUG5WVjVuOTg5SlBVYXhCY2NsUUlJWVFRNG5KSVFJa1E0b2FnbU14ZzBGZHBqRnBjWE9aMlUrUEd1TTlrNGMzSkxyTmRGeFdGV2xLQ2FyZFhlWjFYZzZGV0F0NkNmTHo1K1JYMjAwVkZZNGl2anZQQUFiaWc1SVM1ZVF2Y2FhZnhuQ3ZMY0MwWTZ0YkYxS0FoeFN1V1YzNlEwVWowODMraWNPRUNuUHRUTG12LzV0KzBRUzB1eHJsdjc4VTdWNEdsZlFkczl3OGdlL0xyZUhOeUtyK2VscTB3Tm1oSTBmZExVTTlsUDZncVhVUUVBTjY4UEFEME1iR0VEL2tkZVovTUNYaC8yeDU2QkdPdFd1Ui84Um51MU5STDJwY1FGWW1KaWFGVnExWTRuVTVxMXF6SkxiZmNFaFFZQXZDSFAveUI1T1JraW9xS3RBQUxtODJHeldiajZhZWZwazZkT2dGWlJRQ2NUbWZBMytYeHQxOVkrc2JQZnU2LzZSVUZsQXdjT0pDaW9pSVNFeE8xYlkwYU5XTENoQW5BK1FDUjBOQlFPbmZ1VEVwS0Nna0pDU1FsSmRHdVhic0s3d1RyM2JzM0J3NGNJRFkybGtHREJtbVpWVW9MRHcrbmI5Kys5TzNibDh6TXpJQmpVUlNGNU9SazdibkpaS0pidDI1ODg4MDMxS2xUaC9idDI5TzdkKzh5OTMyeFlCS0FPKys4azRVTEYrSnl1WWlNaktSSmt5WjA2OWJ0b3VNcVExRVU3cjc3Ymc0Y09JREpaQ0l1TG83NjlldHp6ejMzbEhrZWJuWTZuY0pkdjIzRzUzTTNTRkN0RUVJSUlZUVEvd05LU2tyNDhvdFAyYmRuTi9YcU42QjdyOTdVckpWd3hiT0p4TmVzZGVtRFhTNEsvek1mMTY1ZGVNOWtYcmxGQ1NFcXBJdUx3OWlzQldFREIwRjVaWUhsMzZlNHpsWHFmU3h1YUJKUUlvUzRJVVNNR0ltbGJic3FqVWwvN05FeXN6SkV2L0FpQlY4dG9PaTdiOHNjRnp2cExZb1dmMFBoNGtWQmJmcllXQXcxYXFLNlhBRS9Bbm56OG5Dbm5jYVFtSWpPR2hJOHFRTG9EYmlPSHFseThFRGt5RkY0aTRySW1mUjZoZjNNVFpvUU1XSVVXYStNeDMzOGVFQmJXUDhCNkVMRE9QT25QNWI3NDFYRWlGRlkyZ1QvQUh3eHpuMTdPZnVQVWxrUERBYjBrVkdvTGhlcTUvd1B0NVptTFFqOTdUMlViTndRTUY0eEdsSDBlanhaV1VGelc5dTF4OVRvRmp6WmdjRS9sbzdKUkE0ZkVmUTZBSGdMQ3pqendoK0Q1Z3J0M2dOM1JrWkFRRW5NRzVQUlIwU1dlVnlPUGJ2Sm5UR3QvQVAzcjk5c1JsK2pSdFVDa1BSNmJBODhoRDQ2R3Z1RzlYaDFPakFZd08xR0xlUDFVUlFkR0Eyb2hVVys3Qi9uUkQzOUxMcHdHOW12LzkwWFFHSXdZR3FTUk5RVFQ1SDkxd21ncWlnV0t5RmR1NklXbDVRYmxLU3ZYaDF6OHhiZzlxQjZ2Y0JGZnVCMHV5bjVlVzNsajFmOFQzamhoUmNxMWUrMjIyNHJjM3Q1WldobXpKaFJxWGxmZmZYVkN0dnZ1KzgrN3J2dnZncjdYRmlHQnlBa0pDUWdrNGpmbzQ4K1dxbDFsZmJrazA5V3VveE02Zkk1NWVuYnR5LzkrL2V2VW1tYThsaXRWdjd4ajM4UUdocUsyV3krN1BrdTFMWnRXejcrK0dOSnYzeE8wK2ExTUZzTU9FcktEM0FTUWdnaGhCQkMzQnkrL09KVGpoNCt4RDM5N2llNVM5ZHJ2WndnN2lPSEtmajRJN3hTbGx5SVg1MDNNeFBIaW1XNDkrekdObUlrK2pxSkFlM3k3MVBjQ0M3MlBoWTNQZ2tvRVVMY0dOeHU3RnMyay9meGh4ZnRhbTdXbk1nUm84b3Q4YUY2M0ZEcURuWEZiQ2JxNldmSS8vZDgzTWVQZ2N1RjZpNzdEbmR6cythRTlSL29HNjk2VVZYUVIwUlF2SG9WK1ovTUp2eVJJUmpySk9LOUlEdUtvdGVoR0Uza3ZQMFdyc09IQUYvR0RsMW9LS3F6MUIzb2VqMm9ha0EyRHRYbENncW9LSXVoVmdMdXROTkJ3U1JLYUNqR3hMcmt6L3Vrd2p1aEZaME9kMm9xZWYvODZLTDc4ck05OURDK2FKbFM2NmhaazVqWC9sN3VtT3J2ZmhDMHpYczJoOHhubmc3Y3FOY1RkbDkvME9tSStmc2IydWI4T2YvQ3ZuMGJaOGEvaEtWVksyd0RIK0RNUytQQTZ5R2s1NTFZV3JVK1AwVmNIUHFvYUZTUEc4VnNSaGNXaHJGaFF4U2pFZWUrZlNnR0kvbWZ6c1crZVJPUlk1N0VmZW9VaFl1K0lxemYvZWpqNHdPV1kyN1ZtdkRmL2Q0WE9GSXFBNHdTR2dwQXRUKy9ISGgrRlZBTVJnci8reDBscTFjRm5yY0hIc1JRc3labjMzNEw5Nm1UUkF3YmpyWHJ4VE1CblAzSFd6aDI3TkNlNTM3NEFURXYvNFhvNTU0bjYrVS80MGxQbytDTHp3aC9kQ2ltV3hyajNKOUNhSis3ZmUrOWQvNnVaVEs1a0tGbUxXejlCNko2UEw2Z2xnc3kzSlNtczlud0ZoUklRSWtRbCtCS0JINlVacnpDRWYvUjBkRlhkTDdTRkVXUllKSlNGRVdoYnQwWTlxZWs0L1ZLbGhJaGhCQkNDQ0Z1VmxzM2IyTGZudDNYYlRBSmdIUG5Udm14V29ocnpKT2Vodk9YSFZnditDRmUvbjJLRzBsNTcyTng0NU9BRWlIRURVRjF1ekUzYlVyVTJHY3YybGNYRnViTDlxQW9aUWRRdUQyK0g4elB0UnNTYW1OcTJnem16Zlh0eStOQjlaUWRqRks4Y2dXdWt5ZkI3Y1oxNURBQU1YOS9BMisrNzRkNjFlbWs2TC9mVWZoTmNIYVRDNFhkMDllWEVjVGo4YTFUVVVDbnc1T1R3NWsvUGxQcTRGWFVDa285Nkd6aFlEQmdURXpFdFg4L3VpamZENEtxdzQ1YVhJeTFmUWZRNlZDTXhzQ2doUXV5VEtnZUQ2ckRnZnZVeWNENUl5S0ltZkFhK2ZPL3dMNStYVUNiV2xLQ1lnajhYNG43MUNreW54cUQ2bllIQkY2RTNOR2RzSHY3a2ZuYzJNQURNQmhRZE1FbEQyeURIZ1Nkd3Bubm4wUDFlcWcyN2lYY21abmFtajNGeGVoamUrTThkQkJQWm9aMnJyeUZCZG9jMWc0ZENlM2RCOVhsUWhjV2hxRjJIVXkzTkVZeG1jaDRZaFNvWmIvT1FGQkFranN0amFML2ZvZTNxQ2dnRzRucDF0c0k3WDBYaFlzWCtUS21uS1BvZE9oczRiaFRUd1RNRTlLako2RjMzVTNCditmajJQa0xBSVhmTGFaNDFVcmYrMDcxRXRLbEt5RjM5aWJyNVQvN0owTXhHSENucHdYTTVVbFBKM2ZXQjc3M3o3bjNldkdQSzNFZU9ZejcyREYwa1pHRTNuMDNoWXUreG5Yc2FMbUg2dGkrall6Ukk4by9GNlZFam5rU1E0MmFGKzhvaEJDaVFqRnhOdmFucEZOWWVIMlUyQk5DQ0NHRUVFSmNlZHMyYnlTK1JzM3JOcGdFd0xsbDg3VmVnaEFDWC9DSTlkNStnZHZrMzZlNHdaVDFQaFkzUGdrb0VVTGNHTHhlM0NkT1VQRFZ3b3QyMVVkSGx4bUFZV25mQWRkaFh4Q0lzWFlkWWllL3habVh4bUZJU0FDdkYwTkNBb2FFQkJTakVXT2RPcjRTT3pvZGlzbEV5WnFmdEhscy9RZmdUay9YQWtvVXN3VnZjY201ZGZwKzFEZldyWWM3Nnd4cVlTRUEwUytNdzc1OU84WExmOURteVgxdlJ0bFpWQlFGYzZ2V0tHWUxlTndvWVdIb1kyTURTdjU0enA3RmRlZ2dBRkhQL1JGai9RWmFtN1hiSFFBVS8vQTkrWi9PdzlxNUMycHhNU0c5ZW10OWRCWUxLRXBnbGdsMzJXbjNWWThIWFZSMHVhVjYxQXVQd2VQQjJLQWg0VU4rZHk2VHk3bkRDZ2xCQ1FraFpzSmZ6L2ZWNlVDdjQ4d2ZBd09GckYzdklMVFAzZVI5T0JQVjVjVGNzaFg2MkRoeVozNkFMaUlDdGNRT2VoM1c5aDBvK0dxQk5rNGZGWVVuTjFkN1h2ak5JaTI0SityWjUvRmtwcFAvNmJ5QWZZWC9maWpoZzMrSFlqWmpUbXBLeUIzZFVZeEc3RHUyQng1V2VocjJva0pmUnBKUzUwb2ZFK3M3ZmFtcHBjclJLR0EwZ01zVlVNb250TS9kMkI1NkJQdTZueW42YmpIbVZxMXg3UHdGVDBZR3BYT0MrSS9CZlNJd0dFVmpOQkkzWldyWmJhVW9SaU9LeVV4SXJ6c0o2ZEZUMjU3NTdOTUJ3VDUrMXR1NzRreEpPUitnVTlhY0JnT3FRMzc4RkVLSXkyVzFtZ0J3T3NyUENpV0VFRUlJSVlTNHNSMDljcGp1cGE3SlhYZWNUanlTL1VDSTY0TG4xS256TjU2Qy9Qc1VONlNnOTdHNEtVaEFpUkRpeHFBb2VQUHpVUjEyUW03djVzdHFZVFNpK1A4T0MwTVhIbzQrS2hyRllzRytkUXVPN2RzQ3BvZ1lObHdybWVOT080MmxUVnNzYmR0aHVxVXhxdE9CN1lFSGZidXlXREMzYklXcGNXTmZRSW5aVE1uYU5lZXpuZWgwcUNVbDJydzZpNlZVSUlGUCtPOGZBNitIN05mL2hzNW13NVRVbEpKTkd3T1BxWnlTUEtncUlkMTdZS2haRTd4ZTlGSFI2Q01pTVp3cndhS0xqTVN4ZFN1NTV3SktWS2VUa3JWcnlQLzhVMjJLYWkrTlIzVzVNQ1FtWW16UWtKdzMvbzV6MzE2dDNkcTFHN1lCZ3k3WXJWYzdmc3R2MnFDNjNhZ3VGNHJaRElDeFhuM2ZlVmNVTUJod256NVY5dm9CNTU0OVpQLzFOVlNYVXp2T2tHNTNFUGJiZThtYStLcld6Ly82QmREckNlM1JFK2ZlUFVROFBoTFY0ZEN5b0VTLytHY1VrNG5DUlY5aFNLanRPL2FmZmtJZkgwLzRrRWN4MzlhRWdnVmZCa3huT1plaFJSOFZDVG9GYTVmYjhXUm00TnkvSDRDOGp6N0V2bkVEVVdPZnhYWHlKSVVML2tQWWdFRVlhdFFJT2k1cjV5N1lIbnFrekdPT2VYMVMwRGI3NWsza3pwaDIvdm0yclJqcUpKTDMwU3dNdFJLSUd2c3M5ZzNyeWYzZ3ZYTFBaWmxjTG5UaDRSU3ZYQkgwUHErSXVWVnJRcnIzS0RPWVJBa05KZnpCaDFITVpnb1hMNkx3MjhWbDlzTmdDTWpFSW9RUTR0S1l6YjcvLzdsZEVsQWloQkJDQ0NIRXpTanQzTFd6bXJVU3J2RktLbUF5VlZnaVd3ang2MUdkanNBZjRlWGY1L1ZKci9mZDJKcWZELzRibXhVRmZiVnFlQXVMVU8wbEZZKy95UVc5ajhWTlFRSktoQkEzQnAwTzFldkZrNVdGb1ZZdFZLY1QxVzVIdGRzeDNYWWJ6b01Ic1c5WWorcHdvRG9jZU8zMmdKSTN1b2dJRklzRmQ5cHB3RmRDcDJUVFJpeXRXbU82OVRZS3YxcEkwZmYvQlNCdTJyc1VmcnVZNGgrK0wzTXBpbDd2QzVUd1B6ZWJnektpNUgwMGsycXZUQ0Q4d1lmeFpHZWpPdXpZMTYvWDJnMkppZWhDUW4ybGQwcDlLRlIwT2pBYXlaL3pMeTJ6UmJVSnIrSGN1NGVDK1Y4QUVQMm5sL0FXRlo3Zm1kZUw2bkpxMlZCODIxUlVyeGZib0FkeEhUa1NFRXppUHdZOFpXY2swZGxzaEE5NUZOWGxRblc3VVF5K2NqUWgzWHY0bnV0MFlEQlF0T1Rib0xHaDkvWWx0RmR2WDdtYkN6N3M2aXdXbE5CUVlsNzdlL0E1MVNsZ05KTDUxQlBnOFpEMTF3bVlHalFndWtrU0dhTWVKM0xVR0R3NU9SUjg4Um5WWHZtTGI1RFRTZTZzOTFHZERsK0dqNHdNOGphc0Q4eTZBb1Qydmd0ZG1BMWRaQ1Q2MkRpTUNRbVViRmp2Q3lqUjZWQXNWcFJ6WlpJVWt5ODRTVEVaZ3dOZGdLSmxQMUQwdzlLQVFBdExjaWNpUjQ0bVk4UWZVQjJsQW91TVJoUkZGekRlazVGQjNzejNBUWdmUEFUVmJxZGc0UUt0UDJXY3R6SVpqYUFvdUUrZndyRnI1OFg3bjZPdlh0MzM3MEt2RHdvV1VZdUtPUFBuY1lULy9qSEMrZy9FMHJZZHVSKzhqL3RrYWtBL3hXRDB2YjdpaWpBWURMaGNMb3hsdk4rRUVKWGpjcmt3R0c3QXJ6WG4vbnV2eXNVaElZUVFRZ2doYmtyMmN6ZWtXYTNXYTd5U3k2T1BqY1Z6NWd6Z3V4Rk5GeEdCNm5LWGUyMFJ2UUZGcjlQR2xFdFJzTFR2aUgzenhySnZhcnJLZEJFUjZNSnNsZXFyZWp4NExpaEZmVFhvb3FJeHhGZkhlZUJBMERreE4yK0JPKzMweGM5ckdVTHZ2Z2R2WVFFbFA2MnU4bGdsSkFScmNtZUtWeTRQdWtFeTVJN3V1STRmMXpKNWw4V1FXQmRyY2pMRks1Ymp5Y3lzOHY0QjBPbUlIRGtLMS9FVFpWNlRyZ3B6eTVhWVc3WW1mL1kvejA4ZlhTMm9yTHZHNjhXVEZYek9GYXNWYTZmT09IYnNLTE05NUk3dWVQTHljR3piZWxucnJTeHI1eTY0VDU4dTg3V3dkRXpHazVXRjYrQ0JpODRUOFlmSEtkbXdEdWVlUFplM25pNjNvNCtNb25EeG9zdWFwenpoZzMrSDg5QkI3QnMzWE5KNGZZMGFoSFM5ZzhLRkM0SnVGcjRZUTYxYXhMejJkM0xlbklSejl5NEFGSk9KMkNsVHlaLzdTVUNXK2lDS1F2aVFSeWxaL3pPdVE0Y0M1MDFNeEp1Yml6Y3ZyL0pycVZGVCs4MHJZRGNXQzRiYWRTcjFtcGZGMHJhZDd6MXo5TWdsalJjM254dnd5cXNRNG4rUkw0akRoVnBjalB2VUtReTFhNk5ZTEw0MnN4bGo3VHJvd3NLMC9vNGQyN1gvbVFNWUUrdUN4NE03N2Z3SC80SUYvOEhjdERtV2R1MHAyYlNwOG1zeEdNRjE3Z3VUNGd1RXdCSDRvY045NmhSNXMvOUo1S2d4ZUF2eUtmbnBwNEFQSnFFOTc4VGNzaFY0UENpaElTaDZBOTc4UEYrQWc5NUEvbi9tVTdMcVI4QVhpT0V0TGo2L2Y2dkZWL0xGcjV6Zm9YU2hZZWhqWXNpZk93ZDlURXhBNlJVTUJsUm4yVmttUEdmT2tERjZoUGJjMHFFamthT2ZJT3YvWHNKYlVCRFFOM0xNa3dIUDdldlg0ZHkzMS9lbDhsekdFMzFVTkpFalJ1SEp5eVh2SDFPMDh4RGE4MDVLTm0zMEhiZmlLeTJrQlZNNG5ZQXZpdFhTcGkzNjZHZ1Vrd2xMMjNib1FzUHdGaFNTKy9WWG1GdTFCcURhK0pleGI5L3V5eVJ6Z2V5SnZnQ1Vza3JlcUNVbDJBWU14RFpnSUxxUUVFeU5iOFhhc1pOdkNmdFR6cCt1eEVSMElTR283dUF2dC83TU1jYUdqWUlDaS93QlFwNk05SUF2ZXlFOWVtSktha3J1OUhkODVXV01SdUkvK2hlRlgvNG40RU8ydWZWdmZQUG85V0EwWWwvM3M2L0I3U2JuOWIvaHpraEhIMThEWTkxNjRISDdBcFRLNGR5OTJ4ZEljMkIvdWRseHZIbDU1RTZiaXJWekY4Si9QNVRJSjU0azY2VnhGeHl3NFg4K3l2cEtNbHNzMkV1S01Sb2pydlZTaExoaGxaUVVZN2JjMkJkb2hSQkNDQ0dFRU9KNlpPbVlUTVRReDhqKzYwVGNxYW1ZYm10QzVQQVJxQjQzZUZVVWl3WEZZc0hyTDBHdFUwQ253NXViUzliLy9ibkN1UTBKdFlrY1BZWjhxNVhpSDFlY2J6QWFvWnpzdURxYkRmTnYyb0RiSFZ5R0cxLzU2TkkzUjlrZWZCaERRZ0pucDd3WjFEZWtSeS9DK3QwWGVJTllHUlNEQVU5MkZtZGUrR1BBZG4xOFBQcHExWHpYV012TFJCMDBHU2g2QXhpTnVBNGVDTnEzdVVrVElrYU1JdXVWOGJpUEh3OW9DK3MvQUYxb0dHZis5TWVxWmExUUZNSitldytPL1NtWEZGQmlyRnVQOE44OWltTFFhemRrQXVpaW9naC9kQ2dsYTllUVYwRkFpYVZGQzBLNmRLWHdxNitxdkcrTjE0dnE4V0o3NEVGY3g0L2kzTE1IYTVmYkNYOWtTSVhETXYvNERHcXA2K29BK3JoNExHM2FCZ1NVVlB2VGkrakx5RllONE0zUEovT3BNVUhiRmFPUjhOLzludHk4dkRJRFNzTHU2Ky9Mb3Y0ckJaVFlCajVBOGNybFpRYVVoUFg1TFk1ZE95OGFYR0JKN29UMTlxNEFPUGZ0UXg4ZDdidXh0NXozdDZJM2dFN0JlL1pzOEZ4dDJxR1BqYmtxQVNXNjhIQkM3dXlOSnlmN2t1ZlFSMFVUMnVkdTNDZU9VK0svNWw0R1kvMEdWUHUvVjN3WnUvM25RZWY3M1NMcTZXZUNBci9DSDN3STI0Q0J2aWVLZ21JMGNuYmFWQnkvN0FEQWtKQkFTTTllT0E4ZTFBSktMQjA2WXZsTkd5eHQyK0hZdHBYQy95NGh0UGRkUVRlZkZxOWVoVE5sMy9uekVCRkp6Ti9mSUgvdUhJcFhsdnB2S0dCdTFweklKNThtKzIrdjRUcXd2OHJuSjJMNDR4U3ZXQzRCSlVJakFTVkNpQnVDWWpMaExjZ0hmQi9XblFjUGFCay9Ja2VQd2I1anUvWThyRzlmOU5IUkFlTU5pWW0rRWkybE1pdW9oWVVvSmlNbGEzN0NXNVVQSDBhajc4Ty8yWXh5N2djc0ZlQ0NLR2I3K25VNDJuZkEzS28xeFQ4SEJqcjRTKzhBeFB6MTd6Z1BIUXI0RUZ1YUxzeUdOei8vL0xtd1dJSytiT2dqb3pEZGVsdXBQbWE4aFlWa2pYOEpRMXgxWWllOXhkbnA3K0RZc2QzWGZpNUFwekxNelpxRDE0dTVXZk1LUDF3QmVMS3l0TUFWUTkyNm1Kc2tFWHIzUGJqUFpKSS9ieTU0UGVoQ3d3anRkU2ZtMzdSQk1SckpQWmV4SThpNXRHZ2gzYnFqajZ1T0xyb2FJU1l6dW9nSVFNVjBXeE9peGo1TDl0OWVBMFYzUHR3NUVwOEFBQ0FBU1VSQlZHdE1xZXdiWWYwSGFxV0RqSW1KR09Mamlhb1dnK3Ixa2p0aldzQVgyOUlsYnk0VWRtOC9MQzFiK1RMZnVNK2ZOMTFvR0JpTmVNL21FUG40aUtCeEdBem9yQ0hrei85Q3kzaGpidG1TOE1HL0E4Q3g5MXlrOTduWG9uVG1HNENJUjMrdnphTVlqTmpYci9OOWlGUlY3Y09qdGRzZGhBOTY4TndYK2NBUDk3clFNRjlxUk9ETUMzL0VrNW1CdTNRbW0zS1VyRjJESy9XRTcwdkJCZjZmdmZ1T2s2SysvemorbXRtWjdkZVBYcVVqMGxRRVFicGdBV3hZWXRlWTJINVJzVmNzSVJvVmU0c2xJckdDSlZGVWlnSXFLQUxTTGZRbUlPWDY3bTB2OC90ajd1WnViL2VPd3hJMGZwNlBSeDV4WjZkOGQzYjNtSjE1eitlajZGcTlQK3JGZ1hNNlhZUkNJYkt5SlZBaXhJOFZDZ1p4dXB3SGV4aENDQ0dFRUVJSThUOG52R1F4N3NGRHlMdjJCa3J1bmtoazVRcjIvdC9sMXZOWlovMEJaOThqS0xybHh2MnVTM0c1OEl3K2p2Q3laY1IzN1NTKzQzc2lhMWJqUGVra2dncyt0YzduWloxK0p2WXVYU2w3OUtHVWM2SUFhbTRlV2FlY1p0NVVsVWlrbkF1enRXaUIvODNwS1lFU05TY0hXNU1tR2NlVHJQUkRNc25lU3k5cGNOemVVMC9EMmE5LzJuVFhvTUY0VHpwNXY2KzdQc1czM1VKODE4NlVhVnFyMXNSMy81QVdKbEU4SHZSMjdmRzkrbktEWVJLOVl5Y1VwNk1xY0dQT3A3Vm9nZUwxa2lqYWg5NjVTOW95aXMyR291dkU5KzdKV0VFayt0MjNSRmF1d0ROMkhJRjVjNjN6Z3E2QngwQWlnVC9EdWRUYTdJZjFKTFJrY2NZYjFKejlqc0pXV0pnMjNZakYwNm84K0Y2ZWlyMWJkM0wvZEJuN3Jyc0dEQVBGN2FieTdiZEkxam5mYWUvUkEyZS9veUREellFa0Uybm5VSTE0bk1vWjd4R1k5V0hLZE5mQVkvQ09HWnZ4ZFZXZlc2KzdiUUN0YlZ2VTNGeUNuOHpQdU96UFJiRTd6UFBKaG9FUmo1TU1CS3puN0QwT3E3cUJNd2wySFZ0aElZNCtmY3diT3gwT0lxdFdwYndudG9JQ2NzNjdnTmlHOVZSTW5ZS2FrMHVUaHgvYjd4aGkyN1pTY3RmRXRPbTJ2RnppTzNhWTExTDI5enBzTnJQaWV0V05xSHJIVHJnR0QwNlp4L2ZhcTZodU42ZzI3RjI3bWR2ZXZoMDFML1U2a0JFT1lZUnFYcGRpZDZDMWE1ZSswVVFjWWpGY3cwWVFyNzRSVkZGUU5BMUYwNGp2MlUxaTN6N2lQL3hBNlFQM1lVU2lHRW56ODZRMWIwSHUvMTJGNzdWWGFnSVhxa3JoUFg4ajhQRWNRb3VyS3RWWDdldDRWZnN6TUlNMmlhSWl3a3RxcXRsbm4zTWVrVFdyS2JyeE9oSkZSZGlhdHlDMmVSTlpmemlIOEZkTGlXM2RTdGFaWnhGYTlsWEtTM0FQSFVwODkyNkNuMzJhOXZJY2ZROG52bjFiZzJFU1I2L2U1cldtak5YSXpSWSsxVGU4cGp5anFxQ3FoSmN1cVhmZDRuK1BCRXFFRUw4Sml0ZExjdXRXODc5dE5odzllcUlWbUFlYmFtNWV5bU85L1NGRXZ2a21aZm5BK3pNSXpwdWJ0dDdRZ3MrSXJGNkY1N2pqellOQXd3eXYyRHQzTmcrT2RRMGpGQ0swY0lHMWpPcHk0UjEvQnQ3eFoxalQ4cTZla0Y3S1ROZlIyN1VEdzhBNzdtVEtuM3c4YmZ1MjVzM1IyclNsL0ovUEErWS85SkZWSzYwZkJvcmJiUjd3bDlRRVhsU25pMlFrbkxJZVI2L2UyQS90VWJPL3FrSUVabFdXSDRodDNZTDM1Rk5xQWlWMk8wWjgvNkVBclhVYlhBTUhFZjVxS2RrWFhvU2o3K0ZVdlBnQ1JqaTgzMlhkUTRiaEhua3NSakNJNnZHUWM4bWYwRnEyQXNNZ3ZPd3JpdSs4SFNNUVFHdmJsdmozMzZldlFESEhYL3JnMzhtOThpOXBMVzljZzRjQVVIRHI3YUNxNkIwN2tuMzJ1YUNxVnZ1WjhGZEx6TlkxaGhtTWlhNWJTMkRPYk5BMFhFT0dtdk5YYjg3aHdOR3pGNTVqUjFuVGd2UG40WDlyT3VWUFA1bjJZMDN2MUluOG0yNGwrT0VIeExadEJVMHpBeC9WKzY1VksrSzdxZzRXcThJeGV1Y3U1UDNmMVNRcnlsSHpDMUpmYnpLWmR2QzJiOExWKzkzUG9VOC9zYXJaVkxQMzZJRm4xSEU0RHV0SmVNbGl3bDh0SlZGU1hNOGFNcXY5dzFYdjNBVWpHaUcrZlR1S1RXdDBHRW5zbnpmTFMzbHA2Y0VlaGhDL2FhRmdrTHk2ZjFPRkVFSUlJWVFRUXZ4MHlTVGwvM2lhbkQvK3lacGthOUlFYkJyRVkxWUFRbkU0YXBZeHlOeENJcEhFYytKWUZJY1QvNXRtYSsvQXJKbmszM3dyemlPT3RDNU9Pby9zaHhHTHBvVkpBT0k3dm1mZmhLc3lEclg1U3krbjNheGxSS01wTnhqV2ZXMWdYdnh2aUpxVFUxMUlPVVh3NHptRUYzMWhWdFd1VTZXZ2NOTGZpS3hhaGYrZHQ5T1dVMndxaW00blhxdXFoWnFWRFpxRzNxNGRzZlhycll2a1JpU01FUXppNmovQXJHeXQ2N2lHRHF0WldUeWUwdjQ3YS93WjJMdDFNMjg4cXpxVldWMFYyajE4Sk83aEk5TmZpR0pXNVBhL09ZM0FySm1BZVc1UjlXWkJJb0ZoR01TMmJpSCt3dy9tallkVjNFT0hFZDI4Q2IxRFIvTkN2S0tBcGhIZHNKNWsxYmt1TlQ4ZmU1ZXVhRTJiWWUvYTFkeVlxcURZYlBpbXZZRnIwREhvblRxblZGM1FXN2RCOFhqU3pyVWI0VEMrcVZQTTk4TXdyS29ab1MrL1NLM01qWG16cGJQZlVlWitzSGF5bWw1SlJ0UE04RTBpam1mVWFOeDFRZ3lLM1dIZVlKaEI5ZmxSSXg1SGNidkpHbis2dVg4VENldGNjTUhFdTJyV3BaalZlL1pjY2xIRzlmMFk3bEdqOFJ4L1FsWEFKZ25KbXZQWDdwSEhvclZvQVlhQnJhQUExZXRGYTlNR01FTVRzUzJiU1ZRRlNoU3ZsN3diYnlZWkRsUDJ4T09RU0pEMFZWQXk2Ujd6R2tMVmZpdTg2NjhFRjM1bVZzTlFGQlJGdFVJV2RhbjUrVGpidGFmNWdLTWI5Vm9DSDc2UC84M3BnUGszeHRYL2FDcG52SXZxemNJemRoeSsxMTZsNEs2L1lzdk54WWpITVNJUjhpWmNsN0lPeGVFZ01QTkQvTlBmc0tiWm1qZWo0STQ3elRZeWRjYWFyUFNqTlcxQzN2OVZWMkZYUUxPaDJEVDgvMzZiNE1jZllZUkRSTmZYaERMczNicGpSQ09VUC9jUGtqNGZxdHRqUFZmKzNEOHdnZ0dJSjFKQ0pEV0RzZUU2WmpDMnZEeWFQZmRQQUh4VHA1QXNMeU8yYlN2SlFBQzkvU0hFdG0wbC9GWE1ESlFzWFVKczJ6YXl6andycFJXTzRuYmpPV0VNWlU4OENvbUVXYUcrb2dKaU1SU1hDK2VSL1FndCtDenQ3MXV5ck15cVF1OFpNeGF0VmV1VUcyaHI3MHRINzc1V2VDZEYxWGRKQWlXL0x4SW9FVUw4SnRqeUM4elVPRkQ1d1l5VS9wWjZ4MDdFZCs0Z1V0WGlKcnhxSlltaTlEUjEzZkoyMVZSdkZxN0JRNnNDSlVrVXV4MjlRMGRzQlFVb3VwMUUwYjZVUUVuUkhiZGFCNFhWOHE3OEMvRzllN0VWTnJXbWVjZWRqT0owVWZiRVkrUmRjeTNPby9xbi9TUHJIamFDMk9aTnhMZHRRODNMSisvL3JxTGkxWmV0Z0lEZXJqMUFUVENCekJWS2dncyt4VGYxSmV0eDRhVDdVcDRQeko1RjdsWFhZTy9held6bG91djF0cnlwWmlzc0pPK2FDVVRYZmtmNXM4K2d0V3hGL2cwM1VYajNKTW9lZnpSamI3N2EvTlBld1BmR2ErYitIVEFBOTdHakNTOWVST1dNOTZ6WGszM0JSYmlPSGtqcDVQdUpiVWt0bjZZNFhaQk1tZ2RaVFpxWWZTbVBHWXlhbFYxMVVEbUFza2NlSXJwNUUvblgzVUI0K1RKQ1gzeU9tcFZsdFo2Sjd6RHZTSEFlY1NTSzIwM1M3OFBSc3llQmorYWd0V2hCMGxkQjhaMTNBR2I3bnZpdVhWVE9NTXZ3NVY1NldjMWc2b1JKSEVjY1NlNmxseEgvZmp2K3Q5L0VjOXp4dUVjZFo3Ni9pUVI2NXk0VTNISWJ3WVVMek1velZjdTdSNHdrdnZzSEFoOS9STTZmTWxRMCtUa29Ddm5YMzBSa3pXcjJYVC9oZ0hvdXByRFpjQjUrQko3alQwVHYxQW5meTFQTmtJbXVOU3FNSkJySDdmSGk5L3ZadDJjUFRhdmFKd2toR20vdm50M291aDIzeDdQL21ZVVFRZ2doaEJCQ0hMQ2szMC9aNDQ5YWozTXZ1OEtzZEJHTFdkVUhtajMvWXMzOFphVVpiNUl5b2hIQ3k3N0NkZlRSK04rYWJsYmcvZTViRWtWRk9QcjBKYngwQ2ZvaEhhcGFlTC84STBkYk4vbGgxTnN1SERDckN0UTVqNXBKcHBZbVNaOHZZK2pGZk5MQWlFUklsalh1SnFLODY2NDNneGxWWE1PR0F4RDhhRGErMTE3RmRjeGdqR0FROTZqamFvYnVkSUtpcEFSS1NpZmZuM0llMDFaUVFPSGZIeVMwY0FHK1YvN1Y4Q0JxbmUvMmpEb09lK2N1WmxER01Lelc1cTZCQTFNVzBabzFNeXNzSzZwVjNhSDh1WDhRcVFxVXVBWU93Z2dHOGIvOXB0bHFmT0FnS2w0eVB5dng3N2RqeE9QRWQrMmsvS2tuckhWbW5Ya1dycU5UdDFNdHNtWjF6WVBHdEJtcXRTOXlMdnFqR2NZeERGQVVtdi9MYkl1KzUrSUx6QnNnVjY1SXFSb0I0RGlzbDlWeTNYck5yZHZnUGVWVUtxcXFqZHR5Y3NpZmNCMitOMTZqNk9PYklaNGc3NXByaVc3Y1FPWDdNMm9XVkJRVSsvNnJkUndJclhWcjRydDJtamRVS2lxS3c0NmFrMHN5VUVuNUV6WFZSUXJ1dUpQSXQ5OVErWjkvcDYxRHpjcW00TTY3VVhOeUtQbmJQU2h1RjFwdUR2RWRPNGh0MnBnNnMyR1FyS2pJZkhOb0xZclRpWnFWamYvTjZkWU5ydlZTRlJSTkorbXJkUTQ3RnNPSWhBbk1tb210YVRNOFk4ZVp3YkI0bk1vUFA4aFlZUnlnMmRQUDFsTnRBMHJ1bTBSaXo1Nkd4OUlJM3RQR1l5c29nRmlkN2RoVWJFMmJBUkQ4WkY3S3RacHE3dUVqc0JVVVVQYm93eGpoRVBtM1RTU3liaDN1cWh0Y1BhT093elY0Q0VVM1hZL1cxcXlxRXQrN0J6WGJ2QlpXZXg5bG4zY0JrYS9YRUYxcmhyR3lMN3dZMVp0RnlWL3Z3alY0Q0lyRGdYdlVhTnlqUnFlTXdmZmFLd1EvbWdOQTZkL3ZyZmQxTm52NldRSnpabG5YU29TUVFJa1E0bGRQY1RxeEZSWVMzN3NYMXpHRHpYSjZ0YWpaMmRnN2Q4RldrRjRlcis1QmRDYnhYVHNwdnVOVzYzSFRKNTRtTUdlMjFhS2tMaU1RQUZWRnpjckNsbDlBb3FRWXhlVkt1WEN2dFcyTGQ4eFlmSysvU21URmNzSkxsNUI5M3ZsRTFxeTJxbnNvSGcvdVljTXBmL1lad1B5eEZaZzNsNnhUeHhOZXRBZ2pHa0h2MElIRXZuMHBQejRVcDdOUkZVSnFDNjlZVHJLaUhIdVhya1RYcjBQUjdTbWwzMUxZYkxpSERTZnI5RE9KYmQxQzJST1BRVEpKZk9jT1N1NmJSUDR0dDFOdzF6ME5sckowanhxTjNxR2oyV2FtVld2ejlaV1dvTFZvU2Q2RTYxSGRiaFMzMjB5NUorTGszM2dMSlEvY1IzemJObXNkcXNlRGtVemk3TmNmVzE0K3FqY0xaNy8rcUY0dmlhSWlpdSs1aS9qMnF2bVRTZk5IV25sNVRjL1dXanhqeHBwM1JtZzZ6bjc5MFR0Mk1zTWZCalhobkdRU0k1RWc1NCtYRVBweUVVWXltZFlmVW5FNnlUcmpUTndqUjVuNzVJY2Z3REFJZnZvSjNwTlB4WHZTS1VTK1hrMyt0ZGNUM2J3cDdTRGQ5OHEvVUJ3TzdGMjY3dTh0YTVEZXVRc0Z0MDgwRDY0emZiNXROaHc5ZTlGazhpT3A0MWNVMEhXS2I3ODFyYVNtdFdqVHByaUhETU0xWkFocWRnNlJiNzZtN0xGSGFxcmJhTkx5NXVmV3JIa0xObTFZajh2dEppczcrMkFQUjRqZkRGOUZCV1dscFhUTVVMSlhDQ0dFRUVJSUljUlBvN1ZyYjU1UFN5UUJ3MnFIVXZyZ0F4aXhLSHE3OWhUY000bVNTWGRiTjRybFh2bVh0RmJrdFlVV0xzQjF6R0FjZmZvU1dia0NNQy8wVmxlMGNJOFlpUkVPRS9wOFliM3JhUExndzZpWmJpcFExUU8vWUo5TU5xNWloR0hnR25RTWlZb0tvbFUzTmY2Y2pHaVUwT2NMOGIzeG1qV3Q0TmJiTVdJeHRIYnQwRHQyb3ZUKys0aXUvYzU2M2pWMEdGbTFLbWhYajdPMjdBc3VRckhaQ0grMTFEcEhtN2J0WklMRTd0MHB5NVk5bG5wT0VWVkZhOVk4NVFaRHhlczFiK0NzTDlpaDYzaEdIVWR3d1dlRVBsK0lvdHR4OWpzcTliMnRaMW1qVnFVTmUvZERBUU9qcW4xTmJOTkdxeVg0Z1FoK01wL3dpdVU0ZXZYR05lQm95bDk0enF6ZWtreWFnWWFTRXFLYk5xVXNZMnZhSEtlcXBreFRjM054OWp1S2luK2FMZTJ6emppTDZOWXRoTDVjWkZhS2FOSUVyVTBieXA1NXN0R0JvaC9MM3FFRGFtNHVUU2MvZ3VMeDRCMS9PdDVUVDZQMG9jbkVObTVvMURxU2ZoL2hKWXVKcmw5SC9QdnZ5ZjNMMVRnUFA4SThmN3lmRzByclkydG1CaXVpNjlmV2V3NjZJU21WWmNEOG5GUzE5ZG12K202RXJQTjVVWE55VWJPemllLzR2czcwbkFadjBDeTk3MjlwOHp1UDdJZm4rQk9KYmRwSTVZejNpS3hlaFhQQVFLTHIxMW1mQVZ2ejVtU2RjWlpWTWQvWmY0QjUzYWUwcGpKOWJOdFd2S2VOeHpWNENIcmJ0aGlSQ1BHZE8zRWVmZ1FZaGxYRjNqMzZlSnhISEVIUkxUY0JvSGZwaXFObkwwb2ZlaEJzTmp6SG4waHc3a2Y0NjF5YmFITGYvVlpyTVd2OFdWa3BsZTh0bWcydGRSdWMvUWVrUFJYZHVNSDZteTErUHlSUUlvVDQxYlAzT0F5QTJKYk4yRHQyd2xhUVQ4VkxVNnpuc3krOGlPZzMzeEJadHhiMzRDRUVacy9DM3FVTDNsUEhIL0NCNWY1a25YMHVudEhIbVdXOUFDTVVvdVMrU2FoWjJUVTlDaFdGbkFzdUlyWnRxMW4rRGFpYzhTNk93M3JXaEJjVWhaeUwvbWoyS1V3a2NBMGRqdGFzS1hyNzlxaTV1YmhIanlid3dmdTRqaDVFZVBteVdqdkREcXFhVnFGa3Y1SkppdSs4d3dwYnFDNG5SaWh6eFJZdyszV0d2dmpjL0JGVDZ5QWpzVzhmcFEvY2g3MXpsNHpCaldxcXk0V2k2MFRYcnllMDZBdVM1ZVVZa1FpNWY3bWFpaW4vSkxKaUJjbHd5Q3pCNW5DUWM5RWZTVmFrSnZxMXBzM01RTXVqRDZXMXZIRU5IRVQydWVlYmxUS3EyaFRwaDNRZyt3L25tSzFubGk2aC9KbW5BSEFPSElUaWRoTmR0dzdpTWNvZWY0VDhHMjh4UzBrQ2VvY082TzNhWTJ2V0hLMUZTeFNISGNYaFRDMlJxZXU0QncvQmU5SXBLQzRYRlZQK2lXdEFUVkxlQ0llcGVPVmY1UDdwVWp3bm5raGs1VXJLbi90SDJnR2FFUXpXV3lublFDVDI3REdEU1BVRVNuSXZ1NXpJeXBXRTZsVEVNUU1sZGhKMWZzeW9lWGs0RHo4QzE5RUR6ZlkyNFJEQlR6NGhPSDl1V3U5VVJkTXc2aWF3eFUvV3FVdFhObTlZVDM1Qm9WUXFFYUlSOXU3WkxXRVNJWVFRUWdnaGhQaWxxQ3FGZjYxMTRUUVdZOCtmTGdacTJ0bG83ZHRESWtGcysvYWE5akhObXhOdm9BcEFkTjFhNHR1MzR6MXhqQlVvcWI0d3FiamR1QVljVFhEQlorWTUwL3FHbHBOTmFPSENqS0dUUkZsWjQxOWpJbUcyMGU3UWtkaVd6UTNPcW1abjR4NXhMTGFtVGRsMzdkWDF0OUhKUkZIMmY0NDZtY1NJUlRFcUsydE5NOXU2WkoxeEZyRXRXMUxDSkdDMmhhZnVoZmRhM0NORzR1alRGeU1hSWUrNkd6SVBUZE5JK256MXRoRUNVRnd1OHY1eU5YcW56bWExNlBYckFNaTc2aHEwWnMwSXpKdEw4SlA1cVdQSHJINGQrZVpyQXJQTk5qcUtYZjlSYmJSekw3M01QSTliMVZKbnp4OHZUR2tyMDFpeHJWdXNjUm54dVBYNUExQjBEYys0ay9DTU95bHR1YVEvOVp5MTZuS1o1MlNyMjZjWUJ1WFBQRVgyT2VmaEhqN0MvQzRvQ29YM21OK2Y2SGZmcGdkMGZnWnFYaDYyNWkwb3Z1Tlc0anQyMEdUeXd3Um16aVQ0eVR5Yy9RZFFNUFVWNjl4eGRVVjJ6d2xqcWw0d0tMcWRpbjgrVCtqemhmamZmaE13Z3duT0kvc1JuRC9QREpPb3F2bS9BL204QTFxTGxnQU4vaTM0VWFyT3Rkc0ttMUE0cWFhNlJqSVVvdWk2YTh3SDlYM1g2b1NYc3Y1d05ucXIxaFRmZWJzMVRYRzZhUHJJNHdRKy9nai90TmV0NmRrWFhveDd5RkR6UGErMSt0Sy8zNHZybU1HNGp4MkZFWTFRK3RBREpQYnR3M3Y2R1hqSG5Vem9zMCtvbUdKVzVFbVdsUkZhOENtVkgzNkFtcGRQZE1NRzgveStxbUlyTE1ROVlpUnFWamJSOWV0eERUZ2F2VU5Id2w4dXdwYWZqNzNIWVNSS1M2M1g3eno4Y0hPc2p6MXBqU1U0Zng3UmI3N0dlOUxKMkxLenFad3hJKzA3cWVqMnRGQ09yVmx6ODlwTFVWSEsrNnpZSGRnUDdZRmVWU2tGTU1mYXJCbGxEMCsycWhDSjN3OEpsQWdoZnZWYy9RY1EzN2tUSXh6R1NDUkloc01raW92UjJyUkJjYmxRN0hac3padmpkRGh3OUQyYzBKZUxpTzNjK2FNT1VQY250T0JUczJmazd0MGs5dTIxcW55b1dWNnJKUStHUWVuRGs4MmtmTlVCVEh6SERxdjlDcGlCRGVkUi9RSEl1M29DOFQxN2lQK3d5K3dYR1kvakhqcWNaSGs1V3F0V1pvV1FLcXJUYVc0aWtscWh4SmFYajcxSFRaSlVjVHJTS2p6V0RvQ28zaXdTZFFJaFNuWGFPcEhBOS9MVWV2ZEJZdTllUW52MzFsb3cvZUM5Y3NaN09IcjFKdnVjODRpcys0N0FCKytiRlVrd2Z5UW0vVDd5Yjc0VkRBak0rNWp5NTU5Tk85alQycmV2TndVZFdibVM4bWVmc1lJTmVWZFBJTEp5T2FGRlg0Q21XWUViVy9QbTVGeHdFUlV2VDhYVjMrelhtQ2d1cHVpT1czSDJPd293VSs3ZXNTY1JXYldTNkthTkpNdkxjUTRjbExJOWU4ZE9aaG01MWF2d3ZmWXFpZUtpbWtDSnF1STkrVlNTZnA5NWw4V3c0V2xwOXA5YjB1OGp2UGpMK21lbzZ0TVlXYkc4VWV2ekhIOENudU5QeEtpc3BQSS83eEQ0YUU3OXdSZnR4LzM0RS92WHNVdFg5dTNaemJZdFczQzczVGpkTGx3dU43cis4NWJERk9LM0tCYUxFUW9GQ1FXRGhBSUJkTHREd2lSQ0NDR0VFRUlJOFV0Skp0azM0U3FNU0FUM2tLRjRUejBOQUsxTkcvTmNZQ0tKbzN0M0VpWEZhRlZ0SGdDemlzV3VYZWp0RHlFWkRtVnNNVkU1ZXlhNWwxMkIvZEFlUkwvNzFwcnVIVE1PVkpYS0Q5OXZjR2lLM1VGODl3L0V0bTM5U1M4eHVtRTlSaVJDd2NTN0dyMk03NVYvSGRERmRjWHRKdi9HV3doOFBJZndvaS9xbjdHZWErQ3F4MXZWQXVoZjJBb0xTUlFYMXp5cGFmVzJOTGYzNkVIMmVSY0FVSHpyemFuTDFaSjk3bms0K2h5ZThUa3dBd2E1bDEyQkxTZUh5bGt6aWRXcU51Ri8reTA4STBhU2RlcDRzazQrbGRDWGl3aDhQTWRxaDVMWXZadUtGNTZyZVMzWk9mVlh6RzdBdm12Tm9JRDcyRkhtYTZxK2dhOHhnWklHNWxHY1Rtek5taEhmdnAyaWliZWJOK0psVXVlOVViT3pTUVlEWm5VVG9PSmZVekNDUVlMejV4SmV1WUs4YXlZUWVQZmZSTDc1QnMveEo2Qm92OHg1UFZ0QmdYbWRvdFkxaDJxUmI3K2grTzZKNXI2cVZlM0YwYXNYM3BOT29lUnZmMFhSZFJJbE5aOEx4ZWtpOTgrWEV0KytIZDlycndDUWRmb1plSTQvMFF6eFZORmF0TVJ4K0JGV0plejREN3ZTV3VCVUIwcWFQdko0bzE5UDBjMDNrR3hzSUV4VlVkeHV5aDZlaksyZ2dLd3ovN0QvWld3MnNzKy9rTURIYzBqczJVUGcvUmtVM25jL3pnRURDUzllQklDOVN4ZlFOR0xidDZVc0dwZzFrOUJubjVvdG9KSkpzdjV3TmxyVHBzUzJiakVyekJjVkVkKzFpL3liYmlWUlZJVFd2RG5senp4RmVNbGlheDFHSklMdnRWZlJPM1EwcTcvZmVEMnh6WnV3ZCt1T21wTkxmTTllU2ljL2dOYXlKYm1YWG9FUk1sdEZGZjcxWHRUOGZBSXpQN1RXNVh2bFpSUmRKMTVjaFB1WXdYaU9PeDcvOURkUXM3THhISGNDbGUrOVN6TER6Y1NLdzVGMm8zTDFlZjdTaHg4MEt4VlZhZmIwc3dRL21wM1M4a2J4ZXMyMlFuVnVvaFcvRHhJb0VVTDhxdG1hTnNONVpEOHFQNmp1TjJnZUFLbDVlZVJOdUk2azMwZjgreDBrOXV3bVhsUU1DejR6U3liV3J1cFJsNkpZQjVPSzE0dnFkSnJKek9wQWc2cWd1cHlvT1RtQWdxTFpNT0p4c3ovZ3JsM0VkKzFLWFozVGllSjBtWWxQVlRFZjIrMFlzVmpWT3Fxb0tpUU5raFhseEhmdW9QenBKODMxL2JBcnJiZWxyV2t6OHE2ZVFPQ2oyU1QyMVlRM2JFMmFtbnNoVkN0UW90bHdkTzJaMGtaRmNibk1sSG9tdW83Vy9oQmlueStvczdNMTdOMjdwL1E4M1I5RjAxTDZJQ29lRCs1akJ1TWFNaFN0ZVF1QzgrZFIrY0g3MW40Q3JJb2FsVFBleFhQOGllUmRkUTJKb2lMODc3eHRIYndwYmplTzdvZFM4ZUlMcWR2emVsRzlXU1NEZ2RUS0dZazR5V0F3N2NkUnp2a1hFdCsxaS9DaUw2eEFDV0JXUnFuNkRBVG56U013ZTFaS05aSHc4bVhrL3FXbTEydDAzVnIyM1hCdFNpazNSZGZRV3JhazhLLzNvclZxaGYrdDZWUk1uVUl5SENMN25IUHhublF5a2RXcmlHM2RRblRkT3VJN2F3N3VxOThiMVp1Rlk4RFJHTkVvS0FyNklSMXdEaHlFM3M1TS9sWUhXeFJWTlEveXk4dFQwdk9aM3hRenJYOGdLdi96SDVKbDVRUS9tZGRnOVJzMUp3YzFLNnZCNmpiaXAybmF2QVhCUUlCS3Z4Ly9YaitSY0lqNEFkNEZJTVQvSWszVGNEaGRPRjFPOGdxYjRLNEtLUW9oaEJCQ0NDR0UrR1ZVWDl3MTRuR29hamVTYzhGRjJGcTBxS3JRWUo3anExMzlJdUh6b1hmcVRONDExeEpldlJMZjFKZlMxaHRlL0NYeGNTZVJmZDRGWmh2eVpCSTFMeC9QNk9NSWZ2cEp3NjBVZE4yczNueUE3Y0F6aWUvYXhiNXJxbHYwWkE0VHVFZU5BaFNDSDg4aFdWblpZQ3VNZXFrS3VaZGVqcy9oSVBqSi9IcG5zK1htWWUvVzNYcXNPQjBrS3lzcHZ2MVd0S2JOYVBMQVE1UTkrWGhOVzJxYkxlTk5YNDVldmNtOTZtcU1VTWc4bDVwWGZ3c2l4ZW1DWlByRllUVXZqNnpUVHNjMWVBaXhUUnNwbmZ3QWlUMjdVK2FKYmR4QStjWU4yTjUrRSsrcDQ4MVdSbjM3VW5UTFRSaVZsWGhQT3gzdjJIRm15M1BETU50b3F5ck5YbmdSUmJVUjI3WXRKZERRS0xYT29WZWZYOVU3ZHNKVzJDUmxObHQxeU1sbVM2c2dyVGdjcUI0UFRSOStqTURzV1hodXZjTnNwNUtJcDRRdmFuYUdnbUxUQ016OGtNcjMzOE5XMklSa1pTV3EyMnk3VkYwVko3NXJGODYyN1NBV044K0h4MklrQnh5TnJhRGd3RjVqSThVMmJhTGs3anRUaDVxVGplZjRFd212V3BuU1dyNmExcnExMmNhOWJoc2FUU1B2MnV1d05XMUc4S1BaMWo0ejR2SFVLdDZBbzNkdk0zaWhxaWlhVG1ET0xDcnJCRXFDbjh3ejI4MDNnbnY0Q056RGhqYytURkpML0lkZDZlMXg2bEFjVmRja3dtSHNYYnRpYTlxVXNvY25FLzloRitHbFM4ZzY1VlRDUzc0RXc4RFJweTlKdjUvd1YwdFQxcEhZdDVmcVQ1RnIwREZtZTVrSDd6Y25KQTB3a3BULzQya0ticjBkZTZkT0ZOMXhXOXIzcFZyMWVLdkRWZEYxYXlsLzZnbkNLNVpESWtGY1VZaHQyWXovN2JkSSt2MVUvR3NLeVVBd3BZVlI5ZnVuNXViaVBla1V5cC83aDNremRqaE0wY1RiU1BwOEZOeCtKK0VsaTYwS1FhZ3EyR3hwZnpzVm0zbVRzZDd1RUZSdlZzMFRxb3F0b0JDOTFzMWNhdFc1dUhxdk80bi9hUklvRVVMOHFubE9QQkVVaGREQ3F2Q0RZdjRERjl1eW1YMVgvNFZrUloyMks3cU85OFN4dUVjZkIvVlZVZEEwRkp2NTU4OTc0aGc4WThhbHplSTk3WFM4cDUxdVBRNHZXV3kxVUxGVzA2NDlubEdqelFQVVdJeEVlVG1LcnVNWk15N2pPZ0dpMzM1TDZZTi9OOWRaejBHVjRuU1NlK25seFBmc3h2L1dtMVhqR1kvV3VnMk9ydDFJK24wcGFYQkZ0eE5jK0ZuS0Q3VENTZmVoNlBaYUsxWEl1ZVRQMlBMeTBOcTJROUYxd290ckVySmdoaGJpMzMrZjBxdHpmN3lubkFxMld2K1VHQWF1b2NPSmY3K2Rzc2NlTVV1bEFkbm5YNGpybUdQQU1LeUR3K2phdFVUWHJrWHYwSUhzczg5TitkM21PZTRFTUF6Q3ExY0JVUG51ZnpEaU1Rci9laSsyZ2dKcnZSYWJMZU9Cak8vMVY2M1BqS0xaVXNkYUZTaEpLNkdwS0hoUE9RMTd0KzdFYWxVYVNma3hhN2VqdFdtTDRuSVJYZnNkeFhmY1poM0krZDk0bmRDaUwvQ09HWWRyd05HNGpobWNVam9Qc0FJZmFrNE8zbkVuWWNUaUpQYnN3ZDZ4RS9hT25RQXp4WjkxMGlsVnIwOUYwVFNpNjlmWEd5alJPM2NoNjlUeHFGNHZpdE5KMGwrWmNiNU1qSENvNXVDeURrZlBYamg2OXdGVnhYRllUMUFVb3BzYkxnTXFmaHEzeDRNN1V5OWdJWVFRUWdnaGhCQkNpSU9vNU41SlAzMGx5U1QrMTE4ajc0YWJ5RHJ0ZFB4dnYwbk9KWC9DaU1WUzdvYlBSSFc1QU1pNStCS3lMN3c0N2ZuZ3ZJL3hUNS9XNktFWW9WRGF6WU8xMlFvS1FWRWFuS2ZCOVFlRGxEN3dkL0p2dW9Yc0N5L0c1LzZsQ1FBQUlBQkpSRUZVU0NRSUxmZ3M0N3lPWHIyeEgxcXJBblZWQlF3U0NiTWl5OVl0ZUU4K3BTWlFZcmViN2NCcmNSODdtdXh6emlXMmVSUEJoUXZJdWVUUEZOeVJHanFvcTNaVkFnQnNOdkt2dlFHdFpVdGltemNSbURzWHZWMDc2d2E0VENKZnJ5SHl6ZGNrS3lxc05odWhSVjhRM2JDK0tweGdrSHZGL3hGZCt4M0JUejgxUTBIUktKNVJveHNjVzRPcTJzTG5YUExuakU4YmtZalp1anRxQmlLY0F3YmlHalFJUjg5ZUVJdFIvc0p6WnNYcXJWdk0wRXM4RHNra25sR2owZHEycGVMRmY1b3JVaFFVdTkwS3Z3UStta1BveXkrcWdraVE5Smt0Y1d4Tm1wQnozZ1ZFTjI4eUF4ZUFMVDhmMWV2RjBhczM2RHFLcXFhRkZYNHF4ZTNHZVZSLzFPeHN2S2VPSjdaeEE1RTFxeW00WnhLcTA1VWF3bkU2VWR4dW1qd3dHVFNOOHFlZkpMWjFLN2xYL2dYOWtBNFlnVURxeW11Rnlhb0ZacytpOGovL2JuQk15Zkx5bEdycERiOEE1Y0NEUlFkQTlYck5NVlZXNG52bFgrVGZOaEZIMzhPSnJGeEI0T09QS0xqalRweEg5aVA4MVZLY2ZRODNXMmxsdXJuUFpzTTdkaHplVThkVCtmNE1xN3FTNG5DQVlaNWZMM25nUHZKdnZKbUNtMi9COTlxcmhKY3ZTMi9CVS9YWU1HcGE4R1NkZFRZNWY3NHNaYmFDSG9lbExwZElzUGVLUzFQR2szdjVsVVMrK1pwSTFUVVVxTG1HRWY1cUtWbG5uRW5rbTYrSjc5eGhqaFBTdzNpcXpmd2UvZkVTYTFMMXZLNWh3M0VOSFdaOWg4RDhYcUVlV0xzcDhiOUJBaVZDaUY4MS83UTNpSzVmYndVSUZFZk5nWFJhbUFRZ0ZrTnIwUUo3eDA1VXZwLzVCNGhpczRGbWhnOHFaOHdnTUd1V2VmQmRwNCtlT1hOVnRZY016OFYzN1VSdjI1WjRVUkZsVHo4SjhUaWxEMCt1YVIxVGw2bzJxaFNmMXJvTnlWREk3SzFZZGZDUzJMY1BlK2N1QkQvNzFBelgxQXJMK0Y2WlNySk91Y0RTaHg5TVRhZ2JobGtHMGpBSUxWMUtaTVV5a241LzZvWnROcEtCZ05sMnA1R1N2cEVweVZVakdLUjQ0bTFweWUvZ2drOUoraXFJZkwwbUxRRWQyN0lsN2Nkb1lNNHM0dDl2dHc1aTR6K1lQOW9xWG5pV1pDaVVsckJXN0hhdzI2a3I1Y2VlcHRYOEVJUFV3RTF0aG9IZW9RT3hMWnNKZmJrbzh6elJLTUZQNXBHc3FEQ3JtOVRkN3ZidGxEL3pGSXJUaWIxTFYrTGJ0NmVPdHlwUWtpZ3B0c28yL2xTeHpadkFTQkxmdTRmUTRrVUU2MWFnK2JIci9YNDdlZGZkZ0JFT0U5K3ptK0FiODFJUzBVSUlJWVFRUWdnaGhCRGlkNkxxWEdtVCsrNXZjTGJpdSs5TXZ6aGRTK1RyTllRV2ZZRm4zRWxvclZyaDZObUw4cWVleUh5K3Q1WmtJRUR4YmJla1A2RnJGTjd6Tit2aWZrT3l6andMejRsaklSN0h5SFErdUJhbHFnMXhzK2RmQkFVVW0wWm95V0lxbnZ2SGZyZFR6UWdHS1ozOEFBVzMzazdPSC8rRUVZbWt0TUtvRmx6d2Fkb05nN1VGWnM4aTk2cHJzSGZ0Um5UOU90RDFsSlkzcnNGRHlENy9BcUpydjZQc3NVZHg5TzROUU5IMUV4cHVlZE96ZCtyRVJNSTh4KzF3MEdUeXcyUjV2Q1NEQWF0eWRxSm9INHB1UjJ2Ymx0aVdMV0FrMFZxMUp2anhSL2hydGVoTzdObHRWV2xRdkY3VTdCeWltN2NRWGZ0ZHpiWitRcUFrdE9DemVzTTVtYmdIRDhiV3RCbmhyNVppNzlyTkN1WkV2L2thNzdpVGlheGJTMnp6SmhMOWpzTFd0S2w1cmpXRFpGa3B5YkpTWEVPSGcyR1lsY3VEUVl4WURNWGxRbS9ianB5TC9naVkxYW1yVzYyZ0tpaXE3V2NMbEtnNU9lUmVmaVgycnQwd29sRVVtNFovK2h0V2F4VHJuSFd0ejdpOVUyZGNRNGJnZi9jL0tKcEdvcVFFclhrTG5MMzdVUDdDYzJTZGN0cFBHNVNpcEFjbzlqT3ZMUytQUkVtR3FrU3FEVnVMRmxhbzY4ZFNjM0xNdnd2eHVIbXo1cXFWWkkwL2c4aktGY1EyYmlDMmFST0syNFBldVF0cWZuNzZaMHBWOFJ4M1BPNFJJN0VWRk9KL2N4cUJtUitpMkIzazMzd3JlcnQyNXZjUjg3dGVjdThrc3Y5d0RybFhYVVBTNTZOeXhyc0VQLzZvNFYxaFV3bDhNSVBnd29VQUZON3pWd0lmZmtCb3FmbFpjUTBjaFBma1Uycm1kN3ZKbTNBOTlxNWRDUzM0akp4TC9veWFsNGN0UDUreUp4NG5zV2MzZ1prZjREemlDSEwrZkNrbGQwMUVzV2NPbE1RMmJXVHZwVFZoRXMrWXNlYm5RRkZJK0h6bU9oOTU2SUN1R1luL1RSSW9FVUw4cWhuaE1PRmFGL1VyLy8wT2xmOStwOEZsZk5QZm9HTHFsSHBMSCs2NTVLSmE2dytsVjZob3JIaWM0anZ2U0owV2k5WFg4ckxSd2tzV205VkxhaDE4aFQ1ZmFLWmpNNGh0MlpJMkxWTUNPRGozNHdhMzYzdnRsUU0rT0t0YnRRVklDNU9BR2JDb3JCT3FhSWdSREpvSjNqcWlhek1mdUJUZmZ1dCsxMW42OTN0VEhnYy9tVWZ3azNrWjV5MTdlUEorMTllWXV4Mk1jSmpJbXRWcDA0UHo1eEdjbjNuYlAxb3lTZW5rQjM3ZWRRTEppZ3IyL09uaWpPK3JFRUlJSVlRUVFnZ2hoUGg5Y1BUc2hiMWJkL3h2VGNmV3RCbUJPYlBUYmpyU0QrbUFaOHhZaU8yL2ZhL3ZwU2s0dWgrSzQvQWppS3haM2JnTDdZbEVlcnNPd05iTWJIRlNYM0NpdHVEOCtZUlhMTWVJeDgwcTFxcUtFY3pjM2puN1F2TThzdTlmVTZ2Q05Pa3RJeHJEQ0FRb25md2dCWGZlVGM3Rmx4RDU1dXNHQXplWmhGY3NKMWxSanIxTFY2THIxNkhvZHF0dEJrQm80UUtNYUpUd3NxOVN6dVBabXJldzJuN1VwZFJ1Y1ZHTEZleEpKUEJOZTQzSXFsVmtYMlJXaFBGTmZRbGJpeFkwdVg4eXBmZmZpeEdKVUhEbjNSbmI3MVJ6RFJnSThUalpaNXdKc1ZpOTUyUWJRL0Y0OEo1OEt2N1hYd1hBZStwNFFwOHZzRzVJZFEwWlNyS2lJcVZxQTREdnpla2tkdS9HTldRSTlxN2RVcDV6anhxRjR2RlluMmMxS3h2WE1ZUE5xdGlhUm5EZTNMUngyRHQwQUtEd3pyc29mV2d5OFowN3pIT290UUljMmVkZmFGNlFmL3hSRktmeloyblZWQzFaVVlFUkN1Ri9jenJCVCtkVE9PbGVqRkROK3NOZkxjVjV4SkdFVjY2QVdoVW1YQU1IcFZ4dlNWWlVVSHpYUk9JN2QvemtRSWxyMERGbXBZMTRIS09CYzhtS3BwRW9LNlBvK2dtbytmbkVkK3lvT3dlcTEwdmVWZGVZMzlGNnJsbmtYWCtqZGVObWZmVFdiVWpzM1dNOXJ2elB2eW00WjVMNWQyZkZja29tM1EyWVZZOWlHemRZTjdaYXF0N1BSR2twRmY5OG5rUlp1ZGxHS3BrZzh2VnFJdCtzSWJ4NE1XcE9EcUNnNkJxQk9iTUlmdllKN3VFakNTK3QvKythNHZWaVZGWmlSR05tdUsyNi9aUUJobUhVZW15azNHQnNCSVBZY25Jd1FpRnN6Wm9SLzJFWDBmWHJTUHI4S2ExMktsNmVhbFZvcWE0NmttemdNK2pvMDVlczhXZmdlL1ZsTTNTellqbDZodzdrL1BreWl1KzZ3Nm8rSkg2ZkpGQWloUGlmODJQNjdmM3FORGJKK3pQNlVUMUF4ZStEaEVtRUVFSUlJWVFRUWdnaGZyOTBuWncvWFVxaXVpVzBZUkRidkNrdEJHSWtFbmhJYmVlUWthYVJmZTU1cUhsNUpQMStIRDE3a1hYbVdmai8vVTdtZGhQN1lTc29CQm9YS0VrVUY1RW9Oc01IK1RmZmloR1BVL2JJUXhuUHgxWmZvTThVWWpsUXlZcHl5aDUvQk5YdE9lQXdpYm1DSk1WMzNtSGRTS2k2bkJpaDFDQk1wc29uZWRkTW9MNDdJQlZOSTdGdlg0UGJiTFQ2M25OZHh6dDJMTUhQUGlXNllUMjVsMTJCcmFBQS85dG1xM2Q3cDg0MGZleUptakc1WENRcjY5OC9lVmRQUUcvYmpzcTMzOExldlR2ZVUwNUZzZXZtelgrNmpuZmN5YWc1T1pUY080bjQ5cG9xMTdYL3V6WTFPeHMxTzRmWWxzMjFwbVhoR2p3RVJkUE1kdlB6NTZWOVBoeTllaE9ZOVNHMkprMHB1TzBPU2g2NGovajI3ZVJlZmlYaE5hc0pML3JDbXRjMWRCaWU0MCtnNUo2N2Yvek5yUm1VUGZGWXZjL1o4dkxJdmZ4S0tsNTZjYitWWE9JNzZ3WTZmcHpvaHZXVVAvdk0vZ01saW1KVkI3SVZGS2FGZnhSZEorbXJvUGkyVzdBMWJVYVR5UTlEVmJVZ2dFUlphY3JOb3cxdFMydmJqbml0dGs2eGJWc0pmakkvNVR1b09CdzRqK3BQeGN0VE02NGpNR3NtZ1ZremNmWTdpdnpiSnFZOTc2MFR4RW5zMjB2UmpkZmpxMmQ5QUhxN2R1UmRlUlVsOTAwQ3d5RHIxUEY0VHpLcmtDaDJPOWxuL29HczA4ODBIMWUxZDZxdDVMNi9rZlQ3R3Z5TzFxNmFYbDM1MzRoa0RwUTQrdzhnOTdJckNDOWZSbkQrUExMR253RkdrdkpuLzBIaFBaUEluM0FkcFpNZlNCdUgrUDJRUUlrUVFnZ2hoQkJDQ0NHRUVFSUlJWVJJbzloc0tBNEhSakJZY3dIN0o5d001K2pWbSt6ekxzQ1duMC9GbEg4U1hyS0VuRXN2d3pObUhNNmpCdUIvK3kzQ1N4Y2ZVSmpCVmxBQVFMeW9nWEJFQnNHNUg1Tjc5UVE4SjR3aE1QT0RBMXIyeDRoLy8zMjl6OW55OHJIMzZHRTlWcHdPcUZPWW9YWlZhdFdiUlNKRGxlcTZpbSs5K2NCYTN2ek1QS05HbzdnOVZINHdnMlJaR1JXNlRzNmZMeU5SV2dJMkcvRmR1Nmg0NVY4MTg0OFlpZjNRSG1uclVleDJVRlgwRGgwb2ZlQitGSWVEbklzdklicCtIZjYzekhBS3NSaGxqejFDd1oxM2szL3Q5UlRmYytkK2J6NTE5T29OaW1KVmNnQ3pqWHJkYXRlMTJYdjBxR3FQc29ENHZyM2szM3dibm1OSGs2Z294M2xVZjhJcmxxZk1IMTYrakt4VFRpUDNzc3NwZS96Unh1eTJueXhSVkVSa3pXcmNJMFllVUd1Z243VE5mZnNhRGlqVm9UZ2NxTm5aSkVwS1VwK29WWFVrV1Y1dTdyUGFvWkZZckZFdFdCUzNHM3VuVHZpWGY1VXkzVGQxU3NwajE1Q2hHSWw0L1ZXU1ZKV0MyKzRndEhRSmU2KzRGSklHZW9jT0pQYnVJVkhWWmt0djB3WmI4eFpFVnE0QVZjWFJ1dy91WWNQVDNtL1Y1UVlnNzZvSmhCWjlRWHlYV1JIRjk4WnJWb1g1cG84OWdmL3R0NnlLOWU3aEk4azYvWXlVOVZSWEVWSnpjdEhhdEVGdjF3NjkvU0ZVem5nM1E4V1htZ29sdGF2WVZMKzJyRFBPeEhQQ0dDSmZyekVEUWJVazl1Mmw3TW5IeWIvdUJncnV2SnVLS1MvVzJ3NUsvRytUUUlrUTRxQ3pOVytSVW9wTENQSGJwaDNTNFdBUFFRZ2hoQkJDQ0NHRUVFTDhEQnk5ZWtNaVFkbFRqNU1zSzdXbTI1bzJSVzkvU01xOFd0Tm1HZGVoT0YwNER6OGM5K2pqMEEvcFFHekRla29mZlloRVZlV0E4aWNldzNYTVlMTFBQcGZjSzY0aytZZXpDUzVjUUdURmNtSmIwOXQ5MTZXM2I0OFJES2ExWkZCVUZkVDZXM3lIbHk4anZIZ1I3bU5IRWZob2RrcDFGTVh1d0ZaWVlGM3cvVVZwTmh4ZGUyTHYwclZtK3k0WGlzMldlWDVkUjJ0L0NMSFBGOVMvVGxWdHhIWjFqSi9jd0wyQjFiZHFoZmZVMC9DLzlaWVY3QWg5dmhDdGVRdENTNWZnNk4yWFpDaVkwam9wMGJkdmVoc1R1eDNYTVVQQU1Dai94elBFdG00aC82WmJRRkVvZi9xcGxQQlJmTmRPeXA5L2xyeXJKNUIzOVFSSzdwMVVmOVViUmNGendvbGdHR1NmY3g3SlVPT3FoMlNkT3A3SW10WEVkLzhBUU5sakQrTWVOb0tzTTg2ay9ObG56SGIyVmVzSE1Db3JLWC8yR2ZKdnZSM1BDU2NTbURXelVkczVNRXBhQUtueS9SbW9MbGZOaFBvK1Q3V2ZWMVhzaC9YRVZsQ0ExcllkYUJyT2dZUE01MVVWclUxYm5BTUhtWnZTTkJSZEo3enNxOFpYUDlkMXMvS0xwdU1hTWdTQStKNDlLYk5Fdmw1RGFWWHJHU01hSVZJZDBHbmd1NHpkYmdaUmFuMmNYZjBIZ00xR2VNMXFQR1BIbVpVK0V1bEJOZmZJWTBtV2xPSTU3Z1FBRkYwanZtY1A0Y1ZmQXVEc2R4UjY1eTRFWnM4eTIyUHBPdm5YMzRodjJ1c0VQLzdJM05hZ1kzRDI2OCsrSll2TjFseDc5K0xvMDlkc083UjhtYlV0UjU4KzVtdGN0YkttZ29sTlJjM0t3bGI5OTFOVlViTnpyTWRxZG1wckt1OXA0M0gwNm8zV3JEbUsydzJ4R0xGdFc0bHUzR2kxZnFyTFZ0Z0VEQ09sUW9tOWExZXl6emtmclgxN3dvdStvSHpLUDJ1Q080cEM5UWNxK3QyM2xEendkL0wrN3lvS0p0NUZlUGt5UXA4dkpMSm10VlEyL3gyUlFJa1E0cUN6SDltUDBBY3pEdll3aEJBL0UzdnZYL2JPQmlHRUVFSUlJWVFRUWdqeHkxTnpjN0cxYUVubHpBK0liYXAxVjdxcTRoMDdEbzQvTVhVQnpieGdyZGhzR0xFWUFQWnUzY20vOFdiUU5PSzdkbEgrNU9PRWw2VldEQUF6YUJCZXVRTHZDV053anhxRjk2U1Q4WjV3SXNWMzNrSDhoOVJRaDk2aG85bVNSRlZSYzNOeDlPNUQ1T3MxR1Y2QURjWFc4R1V3MzZ1dkFrWk42RURYYWZySTQ2aloyUUJVdnY5K2c4dG5vbWhhNHdJZDFmUHJkb0lMUDhNMzlTVnJXdUdrKzFCMGU2MlpGSEl1K1RPMnZEeTB0dTNNQy9tTDAxdmNXTE0zRUI1dzlqc0taLzhCT0E3clNheE9LeGpuRVVlYUZXbVNTVE5jMEtVYmlzTnBoWVdjL1FkZ3k4dXoxbVBFWXFqZUxMVFdiWEFlUFJBU0NjSkxsNkI0dmVUZmNEUFJkZXNJZmpRN1pSdlY3VzZpRzlhaHFLbmpEQzMra2xpdFZoM21qRkVpcTFjU1hyYVV5SXJsNUZ4Nk9mYU9uU2o1KzcxV3BZYmFJc3VYRVp6N01lNWpSK0VlUEpUZ0ovTkExN0YzNkdDR2Rxb0NLSjRUeHFDMWJrUDVNMDloNzlTSjNNdXZoRVNDcEsvQ0RCa0VnMmF3S0NlYjJJNGRSRmF1d0QzeVdQUk9uU20rdTZiMWlldVlJV1NkZVJZVkx6eEhlTWxpYkFVRk9Qc2RoYU5QWDJJYjFwc3ZZZjA2Z3ZNK3h0NzkwRjhrVUtKb0dtaDZ5clRZcG8wQU9BY014Tkd6Si9aT25VbjYvUTJ2dzJiRGVmZ1JPSHIyZ21TU1pGa1pXVld0V0JMNzlxRzNiSVYrVWlzemE2QnBLRFliMFUyYkdoMG8wVnExb3ZDZXYxbVBvOTk4YmUyamFrWmxKZkU2NFRCemZIcmFOSURzQ3k3Q1BmSllBT0w3OWxadFNNTjd5bW5FdDIwanNYczM3cUhEVVJ4MmpIZ2l2Y0tTWWFCNHZiaEhqQVJGUWRGMUltdFdtNEVTVFNQcnROT0piZHBZODNjckZpTzJkUXVPUTN0WWdaTFFGMS9nUG5ZMGpsNjlpYXhjUVdMUGJzSkxsK0E5NWJTVVFFbDAvWHIwanAwcC8rZnp0VjZYaHVlRU1YaU9IVzFOODQ0WmkzZk1XUE9CcnFlRXBveGdDQ01Rd1AvTzI4UTJieUwyL2ZaNmd4MnVJVVBSMjdYRDBic3ZpVDE3VWw2N2UrUW90RmF0OEwvK0tvRTVxZDlSYkdwS0FDbTJjUU5GdDk5QzFobG40UjQ2RE5YbFRtdFZKUDYzU2FCRUNISFF1Y2VPSTdwbUZZa0dTdjRKSVg0YmJLM2I0S3A3TWtFSUlZUVFRZ2doaEJCQy9PWWt5OHNwbVhRUHljcWFpOUNLM1d5ZFVESGxSY0pMVWdNTmpzT1BJTythYTFIc2RveXdlU2Q4ZE4xYUFuTS9KdnJ0TitZZDdRMHdBZ0g4Yjc5SjVZZnY0eHB3TklyZG5oWW1BWWp2MlkxNytBaUl4MG1VbGhMNjRuUDhiNytWTnA5aXQrKzNLa1BTNzB1ZEVJc1JtRFVUeGVFZ3ZQeXJCdHZVMUVzM0t6YzBsdStWcVduVk1Vb2ZmdEFLNVFCZ0dNUzJiUVhESUxSMEtaRVZ5eG9PQjlRT285U1JLQ25HZWZnUnhMN2Zqdi9ONlNuUGVjYU1SV3ZWQ2hKSmpGQUk5OUJoS2MvblhIQ1JPWnpLU3JMUFB0ZWE3amlzSjg2K2g1TW9MeWU4ZEFsR1pTVVZyNzVNZE8xMzlZNGo4R0Y2bTZINDk5OW4zT2YrTjZkYkY4TVR4VVZVVEozU1lPc04zN1RYaWUvZFk0WkpBT0p4Y3Yvdkt0U2NYSUx6NXVMbzA1ZXNzLzVBYU9FQ3drc1dFMTZ5bU5DU0pYaXFBaU5aZnpqYkREQW9DaWdLcGZlYkxYQ1N3U0NCV1RPSmI2c0o0a1JXTEtQYzd5UDg1U0p6ZkJVVmVFODZoVVJGT1lGNWMydU42UTJvL1o3K25MVDZQM05KZndXdS9nT0liZHVLLzkvdk5Md09tMGJGMUJkK21URUM4VzNiOEwzMkNrWW9SR3o3dGdQN2Z0WHora0tmTDBRLzVCRENYeTJ0K1pzVWorT2I5cnIxZDZqb3h1dCsxSGhWcjVmWTk5c0p6djBvZFp0ZmZJRmgxSVE4WWxzMjQ1OCtMU1dnVmZuaCs2aFpxZFZGSXF0V0VsbTFNblVqbW83L3pXbFd5NXU2M01OSGtuMytCZGJqd095WkJHWTNMcFJreE9NNCtoeE8vSWRkQkQ1SURjZFZUSjJDL3ovdldKV2lhbE0wUGExU2tCRUk0SnM2aGNETUQ4MkF5d0cwSlJPL2ZVbzBHdjNsNmxrSklVUmp4V0pVdnYwV3NhOVhrenlBUG50Q2lGOEh0VWxUOUY2OThaNStScjBIOTc4bEg3NzNINVl0WGN4ZDl6NXdzSWNpaFBnZjljVm5HL253L2RXTUdkZWJRVU03SCt6aENDRis1VjU0eHV4Ny91Y3JoeDdra1FnaGZpNFRiNzRPYjFZT045OXgxOEVlaWhEaUY3SjE4eVplK01kVC9QbUt2M0JJeDA0SGV6ajFLdm5UeFFlOGpPSjJZMFFpQjdYZGdXSjNZRVFqQjIzN3YzbUtrbDZwNFgrY3ZXdFhFajZmZFFIZDJYK0EyWjdtbDlnUGRqdEVvd2U4V01FL1gwcDUvR08rbjJtcVd1LzgzdDV2Y2ZEVS9SeUwzejZwVUNLRStIWFFkYnhubndObm4zT3dSeUtFRUVJSUlZUVFRZ2doaEJDaUhrWXdlTENISUdHU24rcDNHQzZJcms5dHJWSzN3czdQdTdFREQ1UDhZbjZINzdVUTR1ZlYrQ1p1UWdnaGhCQkNDQ0dFRUVJSUlZUVFRZ2doaEJEaWQwRUNKVUlJSVlRUVFnZ2hoQkJDQ0NHRUVMOUR0dVl0RHZZUWhCQ0Fka2lIdEdueS9SUy9OWmsreCtLM1R3SWxRZ2doaEJCQ0NDR0VFRUlJSVlRUXYwUDJJL3NkN0NFSUlRQjc3OTdwMCtUN0tYNWpNbjJPeFcrZkJFcUVFRUlJSVlRUVFnZ2hoQkJDQ0NGK2g5eGp4MkZyMi9aZ0QwT0kzelZiNnphNGpqOHhiYnA4UDhWdlNYMmZZL0hiSjRFU0lZUVFRZ2doaEJCQ0NDR0VFRUtJM3lOTkkvZldPM0NNSElYYXRPbkJIbzBRdnl0cWs2WTRSbzRpOS9hSm9HbnBNOGozVS93RzdQZHpMSDd6NUYwVlFnZ2hoQkJDQ0NHRUVFSUk4Vi8zL2ZmZnMzUG5Uckt5c3VqWnMrZkJIazVHeTVZdHcrbDAwcWxUSjV4TzV3RXZYMVJVUkRRYXBWV3JWaW5UTjIvZVRGNWVIdm41K1EwdXYyblRKZ3pEb0ZXclZyamRibXY2L1BuemljVmlEQjQ4bUczYnRsRmVYazc3OXUxcDJiTGxmc2VVVENaNS8vMzM2ZDY5TzYxYnQwNVo3LzRFQWdGOFBoK2FwdEdrU1pPVTV5b3JLL0g3L2Roc05wcnU1OEpuYVdrcEN4Y3U1TmhqajhYajhUUjYrK0lYb3V0NHp6NEh6ajduWUk5RUNGR1hmRCtGRUFlWkJFcUVFRUlJSVlRUVFnZ2hoQkJDL05ldFhyM2FDalpVQjBvZWVPQUJTa3BLNmwybVI0OGVYSGpoaFFEczI3ZVBoUXNYWXJmYnNkbHNLSXBpeldjWUJyRllESy9YeThpUkkzLzBHR2ZObXNXT0hUdG8xYW9WZDl4eEJ6YWI3WUNXZmZmZGQybmV2RGtUSjA1RXE3cHIxekFNcGt5WlFsRlJFVWNjY1FTWFhucHB5dGhyZStpaGgwZ21rOXh3d3cxMDZkTEZtajVuemh6S3lzbzQrdWlqV2Jod0ljdVhMK2Y4ODg5dlZLREU1L1B4NFljZjh1R0hIekorL0hpT08rNjRScittcjc3Nml0ZGZmNTFERGptRVcyKzlOZTI1Tjk1NGcrYk5tL1BYdi82MXdmWE1tVE9IVHo3NWhIbno1bkhWVlZmUnVYUG5SbzlCQ0NHRUVFTDg5MGlnUkFnaGhCQkNDQ0dFRUVJSUljUi9YWFhGRDVmTFpVMExCb09VbDVmWHUwdzBHclgrdTZ5c2pEbHo1dXgzTy9QbXpVUFg5YlRwUng1NUpPUEdqUU1nRW9sZ3M5bXMwQWVZMVRoMjd0d0p3SEhISFpjeFRHSVlCdUZ3MkFxMTFOYTNiMTltekpqQjd0MjdXYkJnQVNOR2pBQmcvZnIxRkJVVkFUQml4SWg2d3lRQXVxNFRpVVN3MiszTW5UdVhPWFBtNEhRNjhmbDhBRHo4OE1OVVZGUUE4TUVISHpCMzdsd2lrUWozMzM4LzBXZ1VWVlZUWGhQQTNyMTdBVkJWbFVHREJtWGNiaUtSSUpGSVlMZmJVNlpYUDg3T3pyYjJtOC9udytWeVdaVkduRTRuNFhBWXd6Q0lSQ0k0SEk2VTkzanIxcTE4K3VtbmdCa1FXcjU4T1MrODhBSzZycWVOdFZva0VpRVdpM0hmZmZmaGNEanEzVjlDQ0NHRUVPTG5KWUVTSVlRUVFnZ2hoQkJDQ0NHRUVCbXRXN2VPbVRObnNtUEhEcUxSS0czYnRtWHMyTEgwNk5Iako2KzdPb0NocW1yYXRJNGRPNmEwWWlrdExXWFhybDBwb1kybVRadHk0WVVYOHQ1NzcxRmVYczc0OGVQSno4OW44K2JOeko4L24vYnQyN052M3o2S2k0c3piaitSU0ZqLy9mVFRUN051M1RxQXRFb25BQys5OUJJdnZmUlMyanFxbjcvdHR0dG8zNzQ5RlJVVnhPTnhiRFliSG8rSHZuMzdzbXpaTW1iTm1rWC8vdjFSRklYUFAvOGNnRzdkdXRHeVpVdDhQcDhWNENnb0tFalp2cVpwUkNJUmRGMG5Gb3ZoOS91SnhXSWtrMG5BYkRNVGk4VUFDSWZEeEdJeElwRUlBSjkvL2puVHBrM0Q0WENrQkRYaThiZzE5b2tUSjJiY0wrRndPS1Y2eWNTSkUybmV2TGtWS0trTzZHemN1SkVubm5naVpmbHQyN1p4OWRWWFc0L1BQZmRjaGc0ZENwanY0M1BQUFlkaEdMUnQyNWFMTDc2WU45NTRvOEVRVWFiOUxZUVFRZ2doL2pza1VDS0VFRUlJSVlRUVFnZ2hoQkFpemVMRmk1a3laVXJLdE0yYk4vUDQ0NDl6NVpWWDBxZFBueCsxM3ZmZmY1KzFhOWZpOS9zQjJMQmhBNU1uVDZaWnMyWlc4R0h6NXMwWmw2MGR0c2pMeTJQUW9FRldsWkxERGp1TVZxMWFBVEIvL256eTgvTzU4Y1lidWZycXEwa2tFano4OE1Qb3VzNExMN3pBMTE5L1RWNWVYdHE2TlUyenRsRmREY1ZtczlYYjZxWTZDRkx0eFJkZnRJSXB0VlZVVkhEdHRkZW1URnUzYmwzYXRNY2Vld3lBdFd2WDRuSzVySFZ2M3J5WkprMmE4TmhqaitGME9ybjk5dHNwS2lwaTBxUkpUSjgrblMrLy9KS3p6ejZiQVFNR3BHMDdFb2xZSVpQYURNTWdFQWhrZkYyMStmMSs5dTdkeTk2OWV4azllblRLYzVxbWtadWJpOFBoSUpGSVVGeGNqTjF1cDZDZ2dHUXlTVFFhdFVJb1AvendBMDgvL1RTbHBhWGs1dVp5d2drbllCZ0dvMGVQWnVEQWdXaWFoczFtWTlHaVJjeWZQNSsyYmR0eTRZVVhra3dtaWNmanhPUHh0SW9wUWdnaGhCRGlseVdCRWlHRUVFSUlJWVFRUWdnaGhCQXBETVBnMy8vK053RE5temZudlBQT0l4NlA4L0xMTDFOYVdzbzc3N3p6b3dNbHBhV2xiTnEweVhyczgvbncrWHdrazBrclFISGFhYWZSb2tVTGE1NjFhOWN5Zi83OEJpdFV2UFhXV3ppZFRzckt5cXhwdXE2VGs1TkRhV2twc1ZpTXJLd3NTa3RMQWNqUHo3Zm11K2FhYTFKQ0k4dVdMZVA1NTU4SDRPYWJiNlo5Ky9iMWJqY2VqMXRWVm5SZHgrbDBvdXM2cXFxaUtBcmw1ZVhrNXVaYTh5ZVRTV3Qrd3pDc1VFb2lrVUJSRkt1S1IyMnZ2dm9xQVAzNjlXUExsaTJVbEpRQWNQZmRkMXZWUGFaTW1jSjc3NzNIQlJkY1FQZnUzZW5YcngvZHUzZkg0WEJZcjIzZHVuVzgrT0tMMkd3MmJydnROdWJQbjg4WFgzeEJuejU5T1BmY2N3RXpKQk9MeGF3S01mdjI3VXZaTHdEZmZmY2RkOTExRjBPR0RPSEJCeCswcGozMjJHTzBiOStlRzI2NElXMC9UWnMyamFLaUlod09CMWRjY1FYUFBmY2NiNy85TnVlZGQxNUt4WnR2di8wV01Gdm50R25UcHQ3OUxvUVFRZ2doZm5rU0tCRkNDQ0dFRUVJSUlZUVFRb2ovSWtWUnJaWWx2MWE3ZCsrMmdncGp4b3loUzVjdUFBd2ZQcHgzM25tSHZYdjNFZ2dFOEhnOEI3enVZNDQ1aHA0OWU3SjI3Vm8rKyt3ek9uZnV6TEhISG92ZGJ1Zk5OOThFWU1HQ0JWWmJGWUJRS0FUUTRINzc3cnZ2TWs2dkRwVDRmRDd5OHZJb0tpb0NvRm16WnRZOHRjTWtmcitmYWRPbUFXYlZrc2NmZjd6ZWJmYnUzWnVMTHJySWVuelZWVmVsUEw5aXhRcGVmUEZGUm93WXdmSEhIdy9BQng5OHdKSWxTeGcrZkRnREJ3N0U2WFNtTE9OeXVSZ3dZQURKWkpLbFM1Y0NjT1NSUjZKcEdvWmhVRkpTUWxaV2xyVmNreVpOckhHWGxKUllGVmF5c3JMSXlzcXkxbHRaV2NtTUdUTUE2Tk9uRDIzYXRHSFVxRkVzV3JTSTFhdFhNMnpZTUE0OTlOQzAxMWhkY2NWdXQxc1ZUU0tSQ0NVbEpVeWZQcDFWcTFhaDY3cjEzSzVkdTNqeXlTY0JNekFUalVicDFxMGJWMXh4QlU4ODhRUW5uSEFDVzdac3NZSTkxZjh2aEJCQ0NDRitmU1JRSW9RUVFnZ2hoQkJDQ0NHRUVQOUZOczFHdUNvZzhXdlZ0R2xUN3I3N2JrcExTMm5YcmwxVHg5bzdBQUFnQUVsRVFWVEdlYXFyYkJ5b2poMDdBbGlCbFp5Y0hOcTNiNDloR01UamNRQ0tpNHN6TGh1THhlcGQ3elhYWEVPelpzMVlzMmFORlFnQnJPb2c1ZVhsNkxwdXRXR3BEbUxVRm8xR2VmcnBwL0g1ZklCWmNTVFROcXNyaXRRWGNFa2tFbnp3d1FmTW5EblRxdmJpZHJ2cDA2Y1BzMmZQSmhxTk1tM2FOTjU5OTEwR0RSckVzR0hEcklCTGZuNCtmL3pqSDFtOGVMRVZLQ2tzTE9URUUwOWsxcXhaMXJoY0xsZktOb1BCSUVERzlqeCt2NThubm5qQ0N0T3NXcldLWGJ0MjBhcFZLMGFPSE1uY3VYTjU3cm5udU9LS0sraldyVnZLc212V3JBSGdnZ3N1SUpsTU1tWEtGUHIyN2N1bGwxN0tuWGZleWZyMTYxUG1Ed1FDZlAzMTF5blRDZ29LY0xsYzNIVFRUWlNVbFBEQ0N5OEEwTDkvZi9yMzc4L2YvLzUzQU00NTU1eVVmUmdNQnEyV04wQktwUmNoaEJCQ0NQSExrMENKRUVJSUlZUVFRZ2doaEJCQy9CZHBta1psS01DbWpSdm8xTG5Md1I1T1JwcW0wYkpsUzFxMmJHbE5xMTB4bzBXTEZtbUJoaDlyL2ZyMTNINzc3Y1RqY1E0OTlGQ2FOV3RtVmRtb0s1Rkk4TlJUVDNIS0thZlF1blhybE9keWMzTXBMQ3hNcWNvQlpwZ0JZTStlUFZaUXBFT0hEbW5iaUVhalBQdnNzMnpac3NWYXJqcm9VTmYwNmRPWk4yOWV4dkRHNXMyYm1UWnRHdHUzYndlZ1RaczJuSDc2NlhUdjNoMkEyMjY3amM4Ly81d3Z2L3lTUUNEQXZIbnptRDkvUG9jZGRoZ1hYbmdoMmRuWkFDeGN1TkJhNSt6WnN3bUh3MVliR3IvZmIxVnRxVDMrVEw3NzdqdW1UcDFxQlhqQTNJK1RKMC9teGh0djVMVFRUbVA3OXUxczNMaVJSeDk5bEpFalJ6SjgrSENhTkdtQ1lSaTBhTkdDZmZ2MjBibHpaeXM4WWhnRzMzMzNIY09HRGVPUVF3NUIxL1dVL2ZuMDAwOVRYRnpNNVpkZlRrRkJBUTZIQXpBRFFjOC8venlSU0lUYzNGek9QLzk4TkUxajY5YXQxbnByNzhjSkV5WllqenQyN01qTk45K2M4VFVLSVlRUVFvaGZoZ1JLaEJCQ0NDR0VFRUlJSVlRUTRyL0k0WEFTQ1VmNHoxdlR1ZTdtMnpLR0VuNk4zbnp6VFhiczJQSC83TjEzZUZSbCt2L3g5N1JNZWtKSVR3aUVBSkZtcUVxUm9vaUFJQ2cyVkd5N0xBZ3NLcTR1dGwxMTk2ZFkxb0lGRlAyNkxvZ0ZzQzBxaTRDQWxJUlFBZ1JDSUNTRUZKSVFFdExMdFBQN1k1aERocG1FQklJQnZWL1g1YlV6NTV6bk9jK1poTDBtWno1ejN3Q01IRG55dk9lcHE2dGozNzU5YW1DaXNySVNQejgvS2lzckcyMWJjN2JSbzBlN2JIdnR0ZGZRYURSWXJWYW43WjA3ZHdZZ0l5TkREV0gwN3QzYjZaank4bkxlZSs4OXNyT3oxVzJscGFVODlkUlRicy92YU8vUzhHZDMvUGh4VnE1Y3lmNzkrd0Y3dTV5eFk4Y3lldlJvTkJvTjFkWFZLSXFDdjc4LzQ4YU5ZOVNvVWZ6eXl5K3NYcjBhUlZIdzh2SlN3eVJwYVdsa1pHU29jMnMwR2padTNFaFVWQlJnYjljVEhCenN0S2FjbkJ4S1MwdlY2OC9Pem1iTm1qWHMyclVMc0xlc21URmpCaUVoSWJ6NTVwdWNPbldLanovK21HZWZmWlk1YytidzNudnZjZWpRSWRhdFc4ZTZkZXVJaUlqZ2xsdHU0WUVISHNCbXM2SFJhQ2d2THdkZzE2NWQ3TnExaStqb2FESXpNL0h3OEhCNkxSelZVcEtUazlIcjlmVHQyNWVRa0JEKzcvLytUMzJOZlgxOThmRHdVSzlQVVJUMCtqTWZXZWgwT3Z6OC9OUUtKWTVqaFJCQ0NDSEVyMGNDSlVJSUlZUVFRZ2doaEJCQ0NQRXIwbXExZE96VW1jd2poL2xvMGJ2Y2RkOEQrUHNIdFBXeW1yUnExU3ArL3ZsbkFHSmpZeGt4WXNSNXpWTlRVOE9UVHo1SlhWMmR1cTFUcDA0OCt1aWpaR1ptc21IREJycDM3MDVzYkN3Yk4yNGtPVG1aUVlNR3FRRVdxOVZLWFYyZFUrVVVCN1BaakVhamNXbERFeDhmajFhcjVjQ0JBMm93b20vZnZ1ciszYnQzOCttbm4xSlZWUVZBang0OVNFdExRMUVVU2twS21uMXRJU0VoR0F3RzlibWlLS3hldlZwdFU5T1VpSWdJcGt5WkF0Z0ROMTkrK1NVQTN0N2UxTlRVTUhqd1lMWnYzNjZ1Snk4dmo3eThQTGR6MWRmWFUxOWZ6MWRmZmFWV0ZBa0xDMlBHakJscVZaZFpzMmJ4d1FjZk1IWHFWRFFhRFo2ZW5zeWRPNWYxNjlmend3OC9VRk5UUTB4TURBa0pDU1FtSm5MMDZGSDI3ZHRIYVdtcGVwNXUzYnJoNCtQRGpoMDdHcjJ1M2J0M3ErZmZ1WE1uS1NrcFRiNE9EYXVjeE1YRjhmampqemQ1dkJCQ0NDR0V1TGdrVUNLRUVFSUlJWVFRUWdnaGhCQy9NaDlmWDZZOU5Kc3ZseTFsd2I5ZUliWnpGOW9IQnpzRkVscERmUGNlZElqcGVFRnpyRm16aGxXclZnRVFHaHJLckZtejBHcTE1eldYdDdjM3ZYdjNadWZPblVSSFI1T2JtMHR3Y0xDNi9iUFBQbVAvL3YyTUdUT0dnQUI3eU1ab05PTG41NGZWYWtXajBkQzFhMWUzY3ovOTlOTkVSVVd4WThjT1B2endReFJGSVNNakEwOVBUL3IyN2F0VzZ1amZ2NzlUZFk4VEowNVFYVjJOVHFmajNudnZ4V0F3a0phVzFxeVdOdzBaREFhbVRadkczcjE3K2M5Ly9rTjlmVDJkT25XaXBLU0V5c3BLUWtORDhmRHdJQzh2RHc4UEQ2S2lvamgrL0RqMTlmWGNkdHR0K1ByNkF2REpKNTlRVUZCQVNFZ0k0ZUhocEthbU1uTGtTRWFNR0VHSERoMndXQ3dBSkNVbDhkbG5uekZpeEFodXZmVldkUjBlSGg1b3RWcm16Sm5EUC8vNVQ2NjQ0Z3B1dSswMnRlME0yTnNYZVhsNThmMzMzek5uemh6QUhuUzYrdXFyOGZQem83UzBsSkVqUjZMUmFEaDA2QkRidG0wRHpsUVM2ZCsvUHpObXpDQXZMNC91M2J0VFdGaElkSFMwZW80VksxWlFWbGJHelRmZmpMZTNOeDA3ZGxRcnAzVHIxbzNEaHc4MzU5ZWxWVzM3WlJNSDAvYi9hdWR6Vk1PcHJLejQxYzRwaEJCQ0NOSGFKRkFpaEJCQ0NDR0VFRUlJSVlRUWJhQnpsNjdNbmZjMG0zNWVSMjdPTVhZbUoxRjd1bFZJYS9IeDhibWdRRWxTVWhKZmZmVVZBTUhCd1R6MjJHTnEwT044RFIwNmxPSERoNU9mbjg4WFgzeWhicmRhclZSVTJEOTg3OTI3TjN2MzdnVmcwNlpOYk5xMENiQlhyWmczYjU3YmVTMFdDMWxaV2FTbnB3T1FrcEpDU2tvS1U2Wk1vWFBuem1xZ3BHZlBuazdqeG80ZGk0K1BENkdob2NUSHg2c1ZOMHBMUzVrN2Q2N2JjNWxNSnJmYkRRWURBd1lNNE4vLy9qY0FqejMyR0N0WHJ1U1hYMzVoMHFSSlJFZEg4OXh6enhFZUhzNVRUejNGL1Buek9YcjBxRk9RNk1ZYmIrVGd3WVBjZU9PTkpDWW1xdk1tSmlieTZxdXY0dUhoZ2NGZ1VOZVFtSmlvVnY2dzJXeVlUQ2J1dU9NT2hnOGZ6czAzMzh5S0ZTdnc5dmJteWl1djVJTVBQZ0Rnamp2dUlDOHZqOXpjWEk0Y09VS1hMbDA0ZE9nUUgzNzRJWFYxZFR6enpETjRlM3NETUc3Y09QYnUzY3VvVWFQdzlmWGxzODgrVXl1SlJFZEg4K1dYWDNMbzBDR21UcDNLd0lFREFkUUFVa0pDZ3RxbUp5WW1ob0NBQUh4OWZkc2tVTEovL3o2eXN6Si85Zk5XVlZUKzZ1Y1VRZ2doaEdndEVpZ1JRZ2doaEJCQ0NDR0VFRUtJTnVMcDZjbVlHeWUwOVRMY3lzdkxZK25TcFFBRUJBUXdkKzVjZ29LQ0xuamVIajE2QUpDZm4rKzBQVHM3RzdQWkROakRCNDVBU1ZCUUVPM2J0OGRzTnRPK2ZYdjErRk9uVHBHZW5xNjJxbm5wcFpkUUZFWGQ3K0hoUVh4OFBENCtQbnorK2VmcTlxKysrb3JZMkZpbnRqbkRoZzF6V2FlaUtPcDZ6bloyV3gxM1kxdENwOU9wajJOaVlwZ3hZd2J4OGZGT1ZWQ01SaU1CQVFFWURBYTBXcTBhdmpHWlRKaE1KaUlpSXRCcXRlaDBPclhhU1g1K1BxV2xwV3pmdnAycnJycUtzckl5d042MmFOQ2dRU1FtSnZMamp6OHllL1pzT25ic2lKZVhGeFVWRlN4ZXZKaW5uMzRhZzhGQVdGZ1lyN3p5Q2g0ZUhpUWxKYm1zdld2WHJodzZkSWlOR3pjeWZQandKcS94Mm11dmJiSkZ6c1UwZmRhY1gvVjhSek9QOE9HaWQ0azRIYWdSUWdnaGhMZ2NTYUJFQ0NHRUVFSUlJWVFRUWdnaGhJdGx5NWFwZ1lyNCtIalMwdEtjOWc4YU5BaWowY2pHalJ2Snk4c2pKQ1NFTVdQR25QZjU5dXpab3o1ZXUzYXQrdmlxcTY1aTh1VEpMc2ZuNStlcmxVREFIcmk0NG9vcjhQRHdJRGs1bVY2OWVqRmx5aFRlZlBOTmFtcHFpSXlNeE1mSGg0eU1ERjU5OVZVZWVPQUIrdlRwMCtoNld0cnlwalU1UWplT3Rpa0FOOTEwRXpmZGRCT0tvdkQxMTE5VFVGREE0TUdEcWF5c1pQLysvWFRwMG9XNzc3N2JLWnppcU1veWFOQWdweW9vZXIyZVVhTkdvZEZvbURoeElpa3BLV3pac29WaHc0Yng5ZGRmazUrZno0b1ZLN2o3N3JzQmV6aW5NZGRjY3czZmYvODllWGw1WkdabUVoY1gxNnhydEZnczVPZm40K25wcVc2cnFLaWdycTVPM1Y5YVdncllxOWVZeldaOGZYM3g5L2R2MXZ4Q0NDR0VFT0xDU2FCRUNDR0VFRUlJSVlRUVFnZ2hoSk9jbkJ3eU04KzBCMGxPVGlZNU9kbnBtTjY5ZTJNMEdrbE5UU1UxTlpXNHVMaG1CVXFzVml0YXJkYXB5a2RSVVJFYk5teFFuNjlhdFVwdHVWSlZWYVVHQytycTZ0VEgzYnQzeDgvUGo0aUlDRWFPSEVuZnZuM1I2WFFrSlNXUm5KeE1lbm82OCtmUDU5U3BVeGlOUm1iTW1JRy92ejh2di93eVJVVkZMRnk0a0tGRGgzTC8vZmU3cks4eDI3WnRvNjZ1anF5c0xBQzBXcTI2cjdDd0VIQU9YMVJXVnFxdGFXcHJhOVZxS2phYmpmTHljdlZjMWRYVm5EeDVFcDFPUjd0MjdkVHhqbkFGUUgxOVBhbXBxYXhaczRaang0NFJHaHJLcmJmZWlzVmk0Wi8vL0NlYk4yOG1PenVibTI2NmlTdXZ2SkxEaHc5VFVGQUF3T0RCZzUzV1ZWcGFTbEJRRUxmY2NndFdxNVdVbEJUUzB0TEl6czVtOU9qUnJGbXpobjM3OW5ITExiZmc1ZVdsam5OVVhtbFlnU1VvS0lnSkV5WVFFQkJBWGw0ZUowNmNVS3VuT0ZyanVIdDlpNHVMZWVHRkY1ejJ2Zm5tbStyanJLd3Nubnp5U2FmOXQ5eHlDK1BHalhPWlV3Z2hoQkJDWEJ3U0tCRkNDQ0dFRUVJSUlZUVFRZ2poNU5DaFF4ZHQ3cXlzTEY1NzdUVTFiRkJYVjhjNzc3eUR5V1RDeDhlSE1XUEdzR3JWS21wcWFnRFlzbVVMVzdac2NacGp4b3daNkhRNm5uLytlZno4L0p6Mk9RSUxack1aRHc4UGpFWWpjK2JNSVNJaUFvQy8vT1V2TEZxMGlCTW5UbkRkZGRlNXJNOWlzVFM2OXVycWFsYXNXS0UrajQ2T1ZoOS85TkZINU9Ua09CMy96RFBQcUk4Ly9mUlQ5WEZlWGg1UFBQR0Urbnpod29XQVBmang0SU1QdWx6THRtM2IrUG5ubjlYbkhUdDI1S0dISGxLcmRUenl5Q01zV0xDQTNOeGNGaTVjU0dob3FOcjJwbGV2WG9TRmhUbGRWMk9WVjBhT0hNbjQ4ZU9wcXFwaTh1VEpUbUVTT05QcTUreVdQeE1uVHFTcXFvcDU4K2FwVlcwTUJnUEJ3Y0V1NTNCY2c4MW13OS9mSDcxZWowNm5jNnFzMHBDaUtOaHNOc3htTTBhajBlMHhRZ2doaEJEaTRwQkFpUkJDQ0NHRUVFSUlJWVFRUWdnbm8wZVBadlRvMGMwNmRzNmNPUzJhdTJ2WHJnUUVCRkJlWG82bnB5ZFdxNVhpNG1JTUJnTVBQZlFROGZIeERCdzRrSTBiTjdKLy8zNU9uVHBGWFYwZGlxS2dLQXArZm43MDdkc1h3Q1ZNQW1lcWVqaGF3RlJWVlRtMVlRa01ET1NKSjU3Z3hJa1RSRVpHdW94M1ZCUnhKejQrSG9EZzRHRDY5dTNMMEtGRG5mWnJOQnIwZW4yVExXTGNzZGxzYnM5YlgxOFAyRU1oSjArZUpEMDluUnR1dUlHeFk4YzZCVEE2ZGVyRXZIbnpXTFpzR1VlUEhtWG16SmtFQmdhU25KeXNCbW4wZWowMzNuZ2oyN2R2ZDZwODRsaDNwMDZkR0R0MkxBYUR3YVZxaTROampZNTFOZVRyNjB2WHJsM0p6TXdrTmphV3NXUEh1bjBkSEhNRUJRVTFHbXdSUWdnaGhCQ1hCbzNKWkZMT2ZaZ1FRZ2doeE8vSEQ5OTl3ODdrSko1NzhaVzJYb29RNGpkcTY2WU1mbGkxbC9FM0pUQjBSTmUyWG80UTRoTDM0Y0pOQVB4cDFvZzJYb2tRb3JXODhjcUxSRVoxWU1yVSs5cDZLVzBtTlRVVkx5OHZZbUppOFBEd1lPZk9uUVFFQk5DMTY2WDkza2hSRkN3V0N3YUR3V1dmeldaemFvRnp2dk83YXhNRDl2WTVXcTBXSHgrZkp1Y29MaTRtSkNUa2d0Wnh2dXJxNmpBYWpZMWV3Ky9KMGN3amZMam9YZjQwODgvRXhuVnA2K1VJSVlRUVFwd1hxVkFpaEJBWG9MYTIxcVgwcC9qMTFOZlg0K0hoSVRjcGhCQkNDQ0dFRUVLSXkwenYzcjJkbmc4WU1LQ05WdEl5R28zR2JaZ0V1T0F3aVdQK3hyaXJ4dUpPVzRWSkFEdzlQZHZzM0VJSUlZUVFvdlZkK0R0Y0lZVDRuZHEwYVJQUFB2c3NKMDZjYU91bC9DN1piRGJlZi85OUZpMWFwUGJtRlVJSUlZUVFRZ2doaEJCQ0NDR0VFRUswRHFsUUlvUlF2ZlBPTzZTbXBqcHQwK2wwK1BqNDBMbHpaOGFNR2VQVWI3WWhxOVhLcGsyYlNFNU9wcWlvaUxxNk92ejgvSWlMaStQNjY2OTNHdmUzdi8yTm9xSWlQRDA5ZWVPTk45RHJuZit2U0ZFVUhuLzhjU29ySzRtS2l1SzU1NTVUOTIzY3VKSFBQdnNNZ0lTRUJHYlBudTEyUFk4ODhnaTF0YlZOWHUvUW9VTWI3UWQ3TG81MTZIUTZzck96Q1EwTkJld2hoNjFidDdKcDB5YUtpb3JRNlhSY2NjVVYzSHp6ellTSGh6dk5zWGZ2WHY3NzMvOVNVRkNBcjY4dmd3WU5ZdUxFaVU2dlIwdm1hK2lqano0aU9UbVpidDI2OGZqamo3Zm8ycDU1NWhtS2k0dlBlZHdERHp6QWtDRkRtRFZyRmhhTEJiQi9pK2F0dDk1eXF0cnk1WmRmc243OWV2WDVMYmZjd3JoeDR3QXVhT3lwVTZjb0xDeWtwS1NFUllzV01YdjJiS2Zld1VJSUlZUVFRZ2doaEJCQ0NDR0VFRUtJOHljVlNvUzRESm5OWnI3OTlsdWVlZVlaWnMrZXpVc3Z2Y1NlUFhzdXlybXNWaXNWRlJYczJiT0hWMTk5bGVUa1pKZGpTa3RMZWVXVlYvamlpeS9JeXNxaXVyb2FxOVZLV1ZrWnUzYnQ0cFZYWG1INzl1M3E4ZjM2OVFQc1BWWFQwOU5kNXN2S3lxS3lzaEtBL3YzN08rMUxTa3BTSDZlbXBxckgvWm9PSERqQTU1OS9qc0ZnNE05Ly9qTlhYWFdWdW0vcDBxVXNYYnFVbkp3YzZ1dnJxYW1wWWZmdTNienl5aXVVbEpRNHpiRnc0VUp5YzNPeFdDeVVsWlh4di8vOWp5VkxsamlkcTduek5aU2VudTcyNS9SclVCU0ZJMGVPT0cwN2ZQandSUm5idm4xN25ucnFLYUtpb3RpL2Z6OWZmUEZGeXhjc2hCQkNDQ0dFRUVJSUlZUVFRZ2doaEhCTEtwUUljUm42K09PUDJiMTdOeU5HakNBeU1wSmR1M2F4Y09GQ3BrK2YzaXI5WnIyOXZaazJiUnFLb2xCZlg4L1JvMGZac0dFREZvdUZKVXVXRUJjWFIvdjI3UUY3NEdUeDRzVmtaMmNERUJjWHg0QUJBekFhalJ3NWNvVEV4RVFVUmVHVFR6NmhZOGVPaEllSDA3OS9mMWF2WGcxQVNrb0t2WHIxY2pyL3ZuMzcxTWVPOEFsQWNYRXhXVmxaNm5PYnpVWnljaktqUm8xcTlGcTZkZXZHMkxGajNlNExDZ3BxNFNzRHRiVzFmUExKSnlpS3doLy8rRWQ2OXV5cDdpc29LR0RyMXEwQTlPM2JsL0hqeDVPWGw4ZVNKVXVvcnE3bXh4OS81TjU3N3dYZzY2Ky9SbEVVb3FLaXVQLysrMGxPVG1iZHVuVWtKU1V4WnN3WW9xS2lXalNmZzhWaVlkbXlaUzIrcm9ZZWVPQUI2dXZyQVh0NGFkR2lSZW9haGcwYnBoNFhGUlhsZHZ5UkkwZlVQc2kxdGJYazVlVTErOXd0SGV2djc4OGpqenpDU3krOXhLWk5tMGhJU0hENWZSSkNDQ0dFRUVJSUlZUVFRZ2doaEJCQ3RKd0VTb1M0ekdSa1pMQnIxeTRtVFpyRStQSGpBUmcyYkJqLytNYy8rTzY3NzFvbFVLTFg2NTArbEI4d1lBQnhjWEc4Ly83N21Fd21ObXpZd0cyMzNRYkF0bTNiMUpESHlKRWp1ZnZ1dTlWeDExeHpEWjA3ZCtiVFR6L0Zhcld5YmRzMkprK2VURXhNRENFaElSUVhGN04zNzE2bVRwMktScU5SeHptcXJVUkVSQkFaR2FsdWQxUTUwV2cwdEd2WGp0TFNVaElURTVzTWxQajcrN2Rxd0dEOSt2V1VsNWN6ZE9oUXA3QUw0RlJ0WmNxVUtiUnIxNDZZbUJoMjdkcEZhbXFxK2pvVkZ4ZVRtNXNMd09qUm8rblVxUk9Sa1pGczJyUUpzOW5NN3QyN2lZcUthdlo4RGExZXZacWlvcUlMdXNhdVhidXFqK3ZxNnRUSFFVRkJUYjZXUVVGQmxKYVdjdWpRSVhYYmtTTkhVQlFGSHg4ZnpHWXpKcE9wMWNjR0JnWnk3NzMzOHM0NzcvRE5OOTlJb0VRSUlZUVFRZ2doaEJCQ0NDR0VFRUtJVmlBdGI0UzR6SlNYbHhNWkdjbVFJVVBVYlRxZGpyaTRPSXFLaXJCWUxCZmx2UDM2OVNNNE9CaXd0NXB4U0V4TUJNREh4NGZiYjcvZFpkeXdZY09ZTUdFQzA2ZFBaK1RJa1U3ekFWUlVWRGdGSTRxTGl5a29LQUJ3Q2NjNDJyakV4OGN6ZVBCZ0FISnljc2pQejcvZzYydXViZHUyQWFoaG5vWUdEUnJFczg4K3krelpzMm5YcnAzTGZwMU9CNkNHU2VCTWxROFBEdy9DdzhNQjFLb2N6WjNQb2JDd2tOV3JWNlBUNllpSmlUbWZ5N3NnY1hGeEFCdzdka3dOZjJSa1pBRFFwVXVYaXpZV29IZnYzc1RFeEpDYm0rdjArZ29oaEJCQ0NDR0VFRUlJSVlSb1dtMXRiVnN2UVRSVHd5K0JDaUhFcjBFQ0pVSmNaZ1lNR01Eenp6L3ZFakE0ZnZ3NGZuNSs2UFVYci9CUWh3NGRBSHR3d1dxMW9pZ0tSNDhlQmV3aEQ0UEI0REpHbzlFd2NlSkVCZ3dZNE5SaXBuLy8vdXJqbEpRVTliR2pPZ2s0dDd2SnpzNm1zTEJRM2Q1d2ZGSlNVcU5ycnF5c0pDMHR6ZTEvWnJPNTJkY09VRlpXeHNtVEo0bUtpbExETlExNWVYa1JFeE5EUWtLQzB4aEhwWkhZMkZnQVRwMDZwZTczOGZGeGVWeFNVdEtpK1J3Kysrd3pMQllMbzBlUFZzTXB2NmFZbUJnTUJnTldxNVhNekV3QURoOCtESndKakZ5TXNRNk8xOGtSUkJGQ0NDR0VFRUlJSVlRUVFnalJ0TXpNVEo1OTlsbDI3OTdkMWtzUjUvRDk5OS96MGtzdnFaOGhDQ0hFcjBGYTNnaHhHYk5hclp3OGVaSzFhOWVTbFpYRmxDbFRMdXI1dkx5OEFGQVVoYnE2T2l3V0MxYXJGYkMzSFdrb0x5K1Bpb29LcDIwR2cwRnRwOUtwVXlmYXQyOVBTVWtKS1NrcGFndWRmZnYyQWZaMk40N3FIZUFjR3VuVHB3K0JnWUdFaFlWUlZGVEU5dTNibVR4NXNsUGJISWREaHc0NXRWRnA2S1dYWG5JYkRHbE1aV1VsQUNFaEljMDYzbVF5OGY3NzcyTTJtOUZvTkdxRmxvWUo0b1lCSU1mait2cjZGczBIOXRjblBUMmRvS0FnSmt5WXdKSWxTNXA5WGExRnA5TVJHeHZMNGNPSHljaklJQzR1am1QSGpnSG5yakp5SVdNZEhEOFh4ODlKQ0NHRUVFSUlJWVFRUWdqUmRoWXVYT2owQlVJQXJWYUxwNmNuRVJFUlRKZ3dnWjQ5ZTdiUjZsclg4ZVBIbmRxM0wxaXdnQU1IRHFqUDU4eVpRKy9ldmRYbktTa3BMRnEwU0gzZXMyZFBIbm5ra1FzZTIxSkhqeDVsd1lJRjFOWFZjZmp3WWFjdmVhYW5wL1BqanorU201dUx5V1FpSmliRzdjL3MrUEhqckZ5NWtzT0hENlBUNmVqWnN5ZDMzSEdIeTJjR3paMnZvYzJiTjdOMDZWSUFGaTllM0tKcmUrNjU1eWdvS0NBcUtvcm5ubnRPM1g3cTFDbm16WnVuUHA4M2I1N1RseHBmZi8xMURoMDZSRmhZR0ZxdDlwS1k0NS8vL0NjMm00Mk1qQXdLQ3d0NS9mWFhlZnp4eDUyK3hDdUVFQmVMVkNnUjRqSzJhdFVxL3ZhM3YvSExMNy9RczJkUHB6WTRGMFBEd0liTlpuTjUzdEEzMzN6RFcyKzk1ZlRmQng5ODRIU000ODFwY1hFeCtmbjVWRmRYcTlVbEdyNXh0ZGxzN055NUU3QlhxM0M4RVhWVUtTa3JLeU10TGEyMUxyTlJqaFl6elNuL1o3RllXTFJva2RyT1ovVG8wVTRCR1FkM0laaVd6bGRkWGMyS0ZTc0FtREpsQ2g0ZUhzMmE4Mkp3aEQ4T0h6NU1WbFlXVnFzVnZWNVBwMDZkTHVwWWdKcWFHc0QrUjZrUVFnZ2hoQkJDQ0NHRUVLSjU2dXJxV0w1OE9VOCsrU1F6Wjg1azNyeDVyRml4UW0xTjNacHNOaHMxTlRWa1ptYnk5dHR2TzdWWHZ4eFZWMWV6ZE9sUzNuNzc3U2FQYzFSamRtaEpsZVVMR2R1VVU2ZE84ZDU3NzFGWFY4ZkVpUk9kdnJDYWxKVEVHMis4UVhwNk90WFYxWmpOWmpJek0xbXdZSUZUU0tpOHZKelhYbnVOL2Z2M1l6S1pxSzJ0WmVmT25ienh4aHRPRmNLYk8xOURsWldWZlAzMTErZDlmWjA3ZHdic2daZUd2OHRudjM1SGpoeFJIeXVLUWs1T0RtQ3ZFSDZwekFIMis5NFBQL3d3VjExMUZTZFBudVM5OTk1cmNSVjJJWVE0SDFLaFJJakxXRUpDQXZIeDhSdzdkb3p2di8rZVYxNTVoWG56NXVIcDZYbFJ6dGN3U09IdDdZMVdxMFduMDZtVlVscXFmLy8rckYyN0ZyQ25xa05DUXRSZ1NzT1dObWxwYVdxMWs1Q1FFUGJ2M3c4NHQ0dEpURXgwbTJRZU1HQUEwNmRQYi9IYTNIR2tmWThmUDQ2aUtJMkdRYXhXSzRzWEwxWlQ1SDM3OW1YeTVNbnFmcVBScUQ2MldDd3VqeHZ1Yjg1OFgzLzlOWldWbFNRa0pOQ25UNThMdWNRTDVraFFIejE2bElNSER3TFFzV1BIWnJWaXVwQ3hBQVVGQlFBdHFqb2poQkJDQ0NHRUVFSUlJY1R2M1FjZmZFQmFXaHJEaGcyalE0Y09aR2RuczI3ZE9uSnpjNWs3ZDI2enZ4VFhHRzl2YjZaTm00YWlLTlRYMTVPYW1rcGlZaUtLb3ZEMTExODdWZCs0M0h6NzdiZHMzcnpacFJySDJjNE9ENXdkRXJsWVk1dnk2YWVmVWxGUndhaFJvNWd3WVlLNjNmRnpBUWdQRDJmcTFLbFlMQmFXTEZsQ2FXa3BYMzMxbFhvZmVzMmFOVlJYVjJNMEdwa3hZd1pWVlZYOCs5Ly9wckN3a00yYk4zUGRkZGUxYUw2R1ZxeFlRWFYxOVhsZlgrZk9uZG02ZFN1S29wQ2JtNnZlZno3NzlYTjhpUk9ncUtoSS9Sd2tMaTRPclZaN1NjemhvTlBwK01NZi9rQlZWUlZwYVdtc1dyWEs2Yk1DSVlTNEdPUnIzRUpjeG1KalkrbmV2VHRqeDQ1bDZ0U3A1T2ZuczNuejVvdDJ2dno4Zk1EZWprYW4wNkhSYU5RV05vY1BIM1lLbk15Wk00ZkZpeGV6ZVBIaVJrdld4Y2JHcWlHTmxKUVVOWWtjR2hwS2RIUzBlbHpEZGpkSlNVbTgvZmJidlAzMjIycFZEb0E5ZS9ZNHRaSzVHRHc5UFltSmlhR3lzbElOdGJqejZhZWZxdGZTcTFjdi92U25QemxWeldqNHg0V2pxZ2FjYWRYU3ZuMzdGczJYa3BJQ3dONjllNWsrZlRyVHAwOG5PVGtac1A5Y3BrK2Z6bzRkTzg3cm1sdks4ZWJXYkRienl5Ky9BTTF2V1hNaFkwMG1rMXJGeHZFN0tZUVFRZ2doaEJCQ0NDR0VhRnBxYWlvSERoemc5dHR2WityVXFZd1lNWUw3NzcrZlNaTW1rWjZlM2lvVlJQUjZQYjE2OWFKMzc5NE1HRENBQng5OGtPN2R1d09vbGFzdlY0cWlOTG5mY2Y4N096dGJiWFZlVjFkSGJtNnUwLzdXSG5zdUdSa1pwS2FtRWhFUndhMjMzdXEwcjZDZ2dMS3lNZ0RHang5UHQyN2Q2TkdqQjlkZWV5MWdEenM0Zm1hN2QrOEc3QlhIZS9YcXhhQkJnOVI3dW81OUxablA0ZENoUTA2ZkM1eVBoa0dNN094c3Ayc0gxQy9tTnF3TTRxZ0s0aGgvcWN6UmtGYXI1Y0VISDhUVDA1UDE2OWRUWGw3dWN1MUNDTkdhcEVLSkVMOFJqZ1R2c1dQSExzcjhXVmxaRkJVVkFYRGxsVmVxMjYrKyttclMwOU14bVV4OC92bm5QUGpnZzA2SjlkcmFXclc2eU5rMEdnMzkrdlZUMCs2RmhZV0FjM1VTazhuVWFNbTdoa3dtRTd0MjdXTG8wS0huZFgzTk5YVG9VSEp5Y2xpMWFoVTlldlJRMitBNC9QTExMMnpkdWhXQWJ0MjZNV3ZXTEpjS0d3M0RNcm01dVhUbzBBR1R5Y1NKRXlkYzlqZG52blA5MGZKcjh2YjJKakl5a3VQSGo2dC9CSno5aHZkaWpQM3BwNStvcnE0bVBqNWVLcFFJSVlRUVFnZ2hoQkJDQ05GTWppb0pnd2NQZHRvK1lNQUF2djMyVzdLenM1M3VCN2VXVHAwNnFWV0t5OHZMOGZIeDRSLy8rQWQ1ZVhtTUh6K2U0dUppZHUvZWpZK1BEMy83MjkvdzkvZW5xcXFLMWF0WGs1S1NRbGxaR2I2K3ZpUWtKREJod2dRQ0FnTFV1Zi82MTc5U1ZsYkczWGZmVFZsWkdZbUppVlJWVmRHaFF3ZnV1dXN1TkJvTksxZXVKRE16RTI5dmI0WU9IY3JFaVJQVkwvSE5ueitmbzBlUE1uYnNXQUlEQTltd1lRTWxKU1dFaDRjemFkSWtFbi9NK3cwQUFDQUFTVVJCVkJJU0FOUVdMbUJ2eXo1OStuUkdqaHpKM1hmZnJhNGxPanFhNnVwcTZ1dnJ5Y3pNcEVlUEhodzVjZ1JGVWRUN29hV2xwVzVmb3dzWmV5Nk9lODVqeDQ1MXVkOGNHaHJLODg4L1QybHBLUjA3ZG5RN1hxdlZVbDFkclo2L1lidjNqaDA3a3BHUlFWNWVYb3ZtYzdCWUxDeGJ0Z3l3VnhscFdMbWpKU0lpSXZEeThxSzJ0bGI5M0tTaW9rS3RkSDN0dGRleWV2VnFLaXNyS1N3c0pEdzhYQTE4R0kxR0lpTWowV2cwbDhRY1p3c0lDR0RZc0dHc1hidVdIVHQyY1AzMTE1L1hheVNFRU0waGdSSWhMak1yVjY0a0tTbUorZlBuWXpBWTFPMk82aHdOdDUwdmk4V2lWdUN3V0N6azVlV3hidDA2QUR3OFBCZzVjcVI2N0pBaFE5aThlVE5aV1Zra0pTVng0c1FKcnI3NmFyeTl2Y25MeTJQTGxpMXFPTUJkYVVSSG9BUlErLzAxREpTa3BLU29mUVduVHAzSzhPSERuY2FmT25XS0o1OThFa1ZSU0V4TWRBbVVWRlJVTkZwTnhHZzB0cmlheFRYWFhNUDY5ZXZKenM1bStmTGwzSFhYWGVxKzZ1cHFWcTVjcVQ2UGo0OVgzNWdEZUhsNWNkVlZWeEVlSGs1RVJBUUZCUVdzV2JPRzhQQndkdTdjcVY1L3YzNzlXalRmekprem5Wcm5BUHp2Zi84alBUMmRxS2dvYnIvOWRxS2pvMUVVUlgwajNxOWZQM3IwNk5HaWEyK3VMbDI2Y1B6NGNmVjVjME1oNXp2MjRNR0RyRnExQ28xR3c4MDMzOXl5eFFvaGhCQkNDQ0dFRUVJSThUczJhZElraGc4Zjd0UmVIRkR2NlRhM0hYVkxIVDE2VkgzczUrZm50Ty9ubjM5V3EySDcrdnJpNys5UFdWa1pMNy84c2xPQW9xeXNqRTJiTnJGMzcxNmVlT0lKUWtKQ25PYjU5dHR2TVp2TmhJU0VVRlpXUmxaV0ZtKysrU1lXaXdWdmIyLzgvUHdvTFMzbHh4OS94TS9QajFHalJqbU4zN3AxSzVXVmxXcFlKUzh2ajRVTEZ6Sno1c3htdHg3WGFyVjA3dHlaZ3djUGtwR1JRWThlUGRUS0ZKMDdkMjZ5bmRDRmpEMlh6TXhNQUxkaEliMWVUMlJrcEZPUXdXYXpxVld4SFVFTlIyQUU3RDhuQjI5dmI4QmVuYnV1cmc1UFQ4OW16ZWV3ZXZWcUNnc0w2ZHk1TTBPSERqM3ZRSWxHbzFHRFM0NGdoeU5BcGRWcXVmNzY2MW03ZGkwV2k0WE16RXpDdzhQVjQySmpZOVdReTZVeXg5a1NFaEpZdTNZdFI0NGNrVUNKRU9LaWtrQ0pFSmVac0xBd0tpb3EyTEpsaTFvU0RsQkRHYTJSRnErcHFlSHR0OTkyMmE3UmFKZzZkYXBUU3hhTlJzT3NXYk5ZdUhBaFdWbFo2bjluQ3c0TzVvRUhIbkRaSGhjWFIyQmdvRnJ5TGpnNG1KaVlHSFgvOXUzYkFYdHZ3SVpCRTRkMjdkclJ2WHQzMHRMU09IejRNQ1VsSlU3ck8zejRjS005SlVOQ1Fuanh4UmNiZXhuY01oZ00vUEdQZitTMTExNWp3NFlONkhRNmJyLzlkalFhRGR1MmJYTnF1N05xMVNxWDgxMTExVlVBM0hiYmJiejc3cnNVRkJUdzhzc3ZxOGNNR2pSSVRYTTNkNzV1M2JxNXJIUGJ0bTBBK1BqNHFNRVJxOVdxdHBJSkNRbTVxSUVTeDNuQ3c4TmQvaUJzemJHcHFha3NYcndZUlZHWU1HRkNpOElyUWdnaGhCQkNDQ0dFRUVMODN1bjFlcGNnQnNENjllc0IxTlkwRjhKaXNiQjM3MTRBNnV2clNVMU5WU3Q3ZE96WTBlVWVZRzF0TGJmZWVpdTllL2VtcXFvS2dDKysrSUxTMGxKME9oMlRKMCttWjgrZVpHUmtzSHo1Y3NyS3l2amtrMDk0NG9rbm5PYXhXcTA4OTl4emhJYUdzbXJWS2xhdFdrVk5UUTN4OGZFOCt1aWpLSXJDQ3krOFFGRlJFWHYyN0hFSmxGUldWbkwzM1hjemN1UklLaW9xK05lLy9rVmhZU0hMbHk4bklTR0IyYk5uOC9ubm43TnQyellDQXdONS92bm4zUVp3dW5UcHdzR0RCOVg3MUk3L2pZdUxPMmRZNGtMR05xV2lvZ0l2THkrWElGRmpsaTlmcnJiYWNYemh0T0c5NjRiWDNmQ3hJMURTblBuQTN2N21mLy83bi9wWlJNUGcwZmx3QkhJS0N3dXBxNnRUMjhyRXhNVGc1K2RIYkd3c0dSa1pIRGx5aENGRGhxaXRaanAzN256SnpYRTJSNlh1eGlyRUN5RkVhNUZBaVJDWG1TRkRockIxNjFhV0wxOU9VVkVSRVJFUnBLZW5zMnZYTHZyMTYrZVVqSDcxMVZlcHJxN21oUmRlT08vemFiVmEvUHo4aUl1TFk4eVlNY1RHeHJvYzQrL3Z6K09QUDg2T0hUdElURXlrc0xDUXlzcEsvUHo4Nk5TcEUvMzY5V1Bnd0lFdTdXSGdUTnVibjMvK0dYQ3VUbEpSVVVGYVdob0F2WHIxYXZUTjdkQ2hROVhqRWhNVG1UQmh3bmxmYjNQRXhzWXlmZnAwUHZqZ0E5YXRXMGRFUkFURGhnMXJOTGppVHUvZXZaa3padzdmZmZjZCtmbjUrUGo0TUdqUUlDWk5tcVFlMDVMNVdzcmR6NksxTkF4MXREVGcwWkt4WldWbExGcTBDSXZGd3JCaHc3anBwcHRhdGxBaGhCQkNDQ0dFRUVJSUlZU0xuVHQza3B5Y1RFSkNndHY3d1MxVlUxUERlKys5NTdKZHI5ZHo1NTEzdW13UENncGl6Smd4NnZQS3lrcFNVbElBR0RGaUJLTkhqd1lnTWpLUzh2Snl2di8rZXpJeU10UjJJUTdkdTNjbk5EUVVjUDVnZnRpd1llcjkwZWpvYUlxS2lxaXNySFJaUjJob3FCcDI4UGYzNTRZYmJtREpraVdjUEhtUzQ4ZVBFeFVWNVJTZWNGVG1PSnZqUHVmUm8wZXBxYWxScTA5MDZkTGxuS0dRQ3huYkZKMU9SMjF0TFZhcjlaejNpbGV0V3FYZXY0K05qV1hFaUJFdXg3U2tXa3BUODMzKytlZVl6V2F1di81Nm9xT2pXeVZRQXZhMjhUazVPUnc2ZEFpd1Z3TUhlNXY1akl3TU1qTXpLU2dvb0w2K0huQytOMzJwekhFMlJ4V2ZpM212WHdnaFFBSWxRbHgyZERvZER6LzhNTjk4OHcwN2QrNmt1cnFhNE9CZ0prK2V6QTAzM09EMHhxMjh2RnhOY0RmSG5EbHp6bnRkZXIyZXdZTUh1L1RhYkk0cFU2WXdaY29VbCszKy92NjgvLzc3NXh3L2NPQkFCZzRjNkxSdHdZSUZMVjVIUy9UcDA0ZTVjK2V5WmNzV3RjM083Tm16V3pSSHIxNjk2TldyVjZQN1d6cGZROU9tVFdQYXRHbE8yM1E2SFlzWEwrYUpKNTV3S2tIWUZFOVBUeFl2WHR6a01Rc1hMblI2SGhJUzRuYk11KysrMjZwakF3TURtVEpsQ2hVVkZZd2ZQLzZDU2p3S0lZUVFRZ2doaEJCQ0NDRmcvLzc5ZlB6eHg0U0ZoWEhmZmZlMSt2dzZuUTVmWDE4NmRPakF4SWtUNmRTcGs4c3hZV0ZoVHM4TEN3dFJGQVU0OHdHOFEzeDhQTjkvL3owQXg0OGZkd3FVTkt4ODBqRDRFUmdZNkxRZXNMZGdPZGM2R3M1ZFVsS2lWcG8rRjBkN0dvdkZ3dnIxNjdGWUxPaDB1bWFGZFM1a2JGT0Nnb0xJeWNtaHFLaklxUlhOMmRhc1dhTld6ZzRORFdYV3JGbHFDeGFqMGFnZTE3QWxlOFBIWjFjbmFXcSs1T1JrMHRMU0NBd01aT0xFaVJkMGZRNE5nMFRwNmVscXUvVXVYYm9BMExWclY4RCtPM2Jnd0FHMzR5NlZPYzVXVUZBQTRGU3hYUWdoTGdZSmxBaHhHZkwyOXVhZWUrN2hubnZ1YWZLNGxyWnpFUzNUclZzM3QrMW1MbFVXaTRYVnExZFRWMWQzMGRyZC9OcUdEeC9lMWtzUVFnZ2hoQkJDQ0NHRUVPSTNZZGV1WFh6MDBVZTBhOWVPUng5OXRFV3RySnZpNysvUHYvNzFyMllmNytYbDVmUzhxUW9NanFBSnVGYkphR3ljdTdZMDdqaXFSRGcwREVxMDVNdHRucDZlUkVkSGs1dWJxMWJtNk5DaEF4NGVIaGQxYkZQaTQrUEp5Y2toTVRHUlcyKzkxZTB4U1VsSmZQWFZWNEM5dmNwamp6MUdRRUNBdXI5aE1LZTZ1bHA5N1BpU3E3ZTN0MU9nNUZ6ek9hclFsSldWOGZEREQ3dXNaL3IwNlF3ZlBweXBVNmMyK3pwOWZId0lDd3VqcUtpSVRaczJvU2dLR28xR0RYREV4Y1doMCttd1dxMXMyTEFCc0FlSEdsWkx2MVRtT052V3JWc0IxNUNWRUVLME5tMWJMMEFJSWNTdncyYXpzWGZ2WG1iUG5vMi92MzliTDBjSUlZUVFRZ2doaEJCQ0NIR0oyTFp0RzRzWEx5WTRPSmpISDMrOFRhc2VPQ3BXT0lTRWhLZ0JqclBiaERkODN0eUtJYzJWbDVmbkZDckp6YzFWSHp0ZW4rWUdTeHlWS0J6QkM4ZnppejIyTVVPR0RBRmcwNlpObEpTVXVPelB5OHRqNmRLbEFBUUVCREIzN2x5Q2dvS2Nqdkh6ODFNRElRMWZtN3k4UE1BZWZHbkpmQTNEUWEzSlVjM0YwZFlvT2pwYWJVOWtOQnJwMkxFakFDZFBuZ1RjVndXNVZPWnd5TWpJNE1DQkEzaDVlZEduVDU5enZRUkNDSEZCcEVLSkVFTDhUbmg0ZVBEc3M4KzI5VEtFRUVJSUlZUVFRZ2doaEJDWGtKMDdkL0xKSjUvUW9VT0hWcTFNMGxyOC9Qem8yYk1uKy9mdlorUEdqUVFIQjlPOWUzY3lNelA1NmFlZkFMamlpaXNJRFExdDFmUFcxTlN3Wk1rU2JybmxGa3BLU2xpelpnMWdEN2hFUkVRQVo2cWRWRmRYYy9Ub1VUdzhQTndHVzdwMDZhSlduZ0I3UllybXVwQ3hqWW1LaXVMcXE2OW0rL2J0dlAvKys4eWJOOCtwY3N1eVpjc3dtODJBdlFKR1dscWEwL2hCZ3daaE5CcnAwNmNQbXpadFl0ZXVYZlRyMTQvYTJsb3lNaklBNk51M2I0dm11K21tbTF3cVVoODRjSUMxYTljQzhPaWpqOUt1WFR2QTNqcW51TGlZNk9ob1JvNGMyZVMxZHU3Y21hU2tKUFg1MlZYSHUzYnRTbFpXbHRQeGwrb2NZSy9nNG1nYlAyN2NPSmVLUGtJSTBkb2tVQ0tFRUVJSUlZUVFRZ2doaEJCQ0NQRTdkT0xFQ1Q3NTVCUEN3c0o0N0xISG1teXgwWmJ1dWVjZVhuNzVaY3JMeS9ueXl5K2Q5clZyMTQ3Nzc3Ky8xYy9wNStmSGpoMDcyTEZqaDdwTm85Rnc1NTEzcXBWSklpTWpBVENiemN5ZlA1OEJBd1l3ZmZwMGw3bk9Eb0cwcE1ySWhZeHR5cFFwVThqS3l1TFlzV084OWRaYnpKdzVFeDhmSDNKeWNzak16RlNQUzA1T0pqazUyV2xzNzk2OU1ScU5qQnMzanQyN2QxTlpXY2w3NzcybjdnOFBEMmZZc0dFQXpaNHZLaXJLSll6VHNIcEt3emJ1ZS9ic0lUTXprOTY5ZXpjclVOS1FvODJNUTdkdTNkU3dFTGdQN0Z3cWN4UVZGZkh1dSs5U1hsNU9mSHc4bzBlUGRqbEdDQ0ZhbXdSS2hCQkNDQ0dFRUVJSUlZUVFRZ2doZm9kKytPRUhUQ1lUL3Y3K2ZQUE5OeTc3cjdqaUNnWU1HQURBcTYrK1NuVjFOUys4OE1LdnZVemF0Mi9QMy8vK2QxYXZYczNldlhzcExTM0Z6OCtQaElRRUpreVlvTFplYVUxeGNYRU1HalNJYjcvOWx1TGlZaUlqSTduNTVwdnAzYnUzZXN6QWdRTkpTMHZqNE1HREFHb0ZqYk1GQlFVUkZCUkVhV2twSVNFaExWcnZoWXh0aW8rUER3OC8vREN2di80Nmh3OGY1dlBQUDJmYXRHa2NPblNvUld0NzRva25XTGx5SmVucDZXaTFXbnIyN01rZGQ5eUJ3V0FBYU5GOExhWFQ2YzU1VEhSME5CNGVIcGhNSnNBMXlOR2xTeGMwR2cyS291RHA2YW1HaEM2MU9SUkY0WU1QUHFDb3FJaU9IVHZ5MEVNUE5ldjZoUkRpUW1sTUp0UEZhVW9taEJCQ0NIR1ordUc3YjlpWm5NUnpMNzdTMWtzUlF2eEdiZDJVd1ErcjlqTCtwZ1NHanVoNjdnRkNpTisxRHhkdUF1QlBzMGEwOFVxRUVLM2xqVmRlSkRLcUExT20zdGZXU3hGQ1hDUkhNNC93NGFKMytkUE1QeE1iMXpvVkpTNkdwNTU2eXFrS3hObEdqUnJGblhmZUNjQXp6enhEVlZVVkN4WXMrTFdXMXlibXo1L1AwYU5INmRPbkQ3Tm16V3JyNVZ4MHBhV2xmUG5sbDl4OTk5MFhKWmh6c1N4ZXZCaWowWGhScXROY3FuSnljdmpwcDUrWU9uVXFucDZlYmIwY0ljVHZoRlFvRVVJSUlZUTRpNklvYUxUYXRsNkdFRUlJSVlRUVFnZ2h4RVUxZi83OFpoLzc0b3N2WHNTVmlMWVNGQlRFekprejIzb1pMYkpueng3Mjd0M0xqQmt6Mm5vcHY2cVltQmltVFp2VzFzc1FRdnpPeUNjbFFnZ2hoQkJuS1MwNVNWRDc5bTI5RENHRUVFSUlJWVFRUWdnaHhGbTJiOS9PNU1tVHVmTEtLOXQ2S1VJSThac25GVXFFRUVJSUljNlNuNTlIZlBjZWJiME1JWVFRUWdnaGhCQkNDQ0hFV1g1dmxVbUVFS0l0U2FCRUNDR0VFS0tCMUwxN3FLeW80T3JCUTl0NktVSUlJWVFRUWdnaGhCRGlWL2JVVTArMTlSS0VFRUtJUzRhMHZCRkNDQ0dFT0Mwbk81c1ZYeXpqNmlGRGlZcnUwTmJMRVVJSUlZUVFRZ2doaEJCQ0NDR0VhRE5Tb1VRSUlZUVF2M3NuaWdvNWVHQS9hMzc4bnNqb2FNYU9uOWpXU3hKQ0NDR0VFRUlJSVlRUVFnZ2hoR2hURWlnUlFnZ2h4Q1d0c3FLQytmLzQrMFUvajFhcjVkcnJiMkRVRFdQUmFxV0lteEJDQ0NHRUVFSUlJWVFRUWdnaGZ0OGtVQ0tFRUVLSVM1cUgwY2gxbzhkY3RQbTl2YjJKaUl3aU1qb2FvOUh6b3AxSENDR0VFRUlJSVlRUXZ4L2hrVkVBRkJ6UEp6YXVTeHV2UmdnaGhCRGkvRWlnUklqTGpkbE0xWW92TWFlbVlpcyswZGFyRVVJSUFMU2hvUmg2SitCNzIrMWdNTFRxM0VhamtldkhqR3ZWT1lVUVFnZ2hoQkJDQ0NFdUppOHZMenc5UFNrcEtXbnJwUWdoaEJCQ25EZXA1eTdFWmNTU2xjbXA1LzlPL2MvckpVd2loTGlrMkU2Y29INzlXc3BlZUE1cnpyRzJYbzRRUWdnaGhCQkNDQ0ZFbTR1TjYwTEtyaDNVMXRhMjlWS0VFRUlJSWM2TEJFcUV1SXlZOXUzRFZsVFkxc3NRUW9oR1dRc0xNTzNkMDliTEVFSUlJWVFRUWdnaGhHaHoxNDhaUjExdExTdS9XTmJXU3hGQ0NDR0VPQzhTS0JIaU1tTGF1YU90bHlDRUVPZGsycmV2clpjZ2hCQkNDQ0dFRUVJSTBlWWlJcU80YnZRWURoN1l6MGVMM3VYVXFkSzJYcElRUWdnaFJJdm8yM29CUW9obU1wbXdTblVTSWNSbHdKcWZENG9DR2sxYkwwVUlJWVFRUWdnaGhCQ2lUVjAvWmh5UlVkR3MvR0lacjczNER5SWlvNGlJakNLb2ZmdFdQVS9mQVFOcDF5Nm9WZWNVUWdnaGhKQkFpUkNYQ3c4UCt3ZTByVVdyQlp1dDllWVRRb2pURkZPOWhFbUVFRUlJSVlRUVFnZ2hUdXZScXpkei92SlhkaVZ2cCtCNFBwbEhNdGk5TTdsVnp4SGJPVTRDSlVJSUlZUm9kUklvRWVJM1Joc1FBSUN0dkJ3QVhYQUkvbFB2cFh6SmY3Q1ZscWpIK1UyNUcwTlVGQlZmZklZbE43ZE4xdHBpSGg1NERSNUszYzVrbE9wcWRiUEd3NGpYaUJIVUpTVmlxNnhzMFpTQkQ4MENnNEd5aGUrQzFkcmFLejR2dXRCUWRLRmhXSEtPWWF1b2FORlliVkI3Yk9WbFR0ZWlDNDlBcWE1cTltdWpiUmVFUGp3TTArSERMcStKOGNvRUxBWEhzUllYdDJoZHJjckRBOTl4NDZrL21JYjU4S0Z6SHE3eDlpWnc1bXdxbDMrSkpUZW5WWmFnOWZOeiszb0cvdmxoNmxQM1VidHA0em5uOEJvK0FvKzRMbFI4L2hsS1hXMHJyTWtmdnp2dXBIYnJGa3pwQnk5NFBpR0VFRUlJSVlRUVFnalJldHExQytMNk1lUGFlaG51bWMxVXJmZ1NjMm9xdHVJVGJiMGFJVVFiMFlhR1l1aWRnTzl0dDRQQjBOYkxFVUpjSWlSUUlzUnZUTHVINTZMMTk2Tmsva3YyQUlsZWowZVBuclNiUFllUy8vY0NLQW9hVHkrOFI0eEFxYWx0TkxDZ0N3dkRlR1VDV0t3b05odHdqdW9vRmd1MVc3YzRiOU5venErcVNpUGpqRDE3RWZDSFA2TFUxMUdYbEtodVY2d1dmTWJlaU5iYm02cnZ2bTNScVR4NjlxSm0wNGJ6Q3BNRXYvUUt1dE1CbnFhWWMzTXBmZm5GWnM5cmlPdEM0RU96S0Z2MG50TjFOa2ZBZmZlajd4RER5V2VlVWtNS0lTL09wK3EvM3piN3RUSDI2RUhBOUljNCtmZG5zQnc3NXJUUGQvS3RhSDE4S2Y3clg1cjgyZnJmY3k5ZUkwWTJlOTFLZlQwbjVzeHEzc0ZtTTE1RGh1QVJIMC9wcXkrZmUrN2FXclRlUGdUODRZK1UvT041VUJTQ25ub0dRNmZZSnF2MEtDWVRKeDc1czh0MmJXQWdvYSs5UWZsLy9tMy9uVzlRaVVPcHFjRm45QTNVYnY2bHdVU0syOWZLbzFzOEh0M2luY0lrdXZCd05EbzlpczM5NzZPdHRCU2x2dDd0UGtOY0hGN0RSMkE2bE43b05UVkc2K2RQeU11dllxdXBCbXNUbFl0MFdyVGVQaFEvL2FROXVDU0VFRUlJSVlRUVFnZ2hMbXVXckV3cS8rOGpiTkp1WFlqZlBkdUpFOVN2WDR2bHdINzhwczlBRjlPeHJaY2toTGdFU0tCRWlOK1lzZy9mSi9odnp4UDAyT09jL052VFdBc0xxUHppTS96dmV3Q1BidkdZRHFYak0rNUdOQVlQU2hlOHBGWXlPWnMrTWdxL3liZWhXSzFnc2RqL3R4R09hZzFuQjBwOEo5K0c3MDBUd1d4R2FXYXdSS1BWWXF1czRNVGNSMXoyZWZidGg3VzRHTk9CL2Vpam9wMzIxU1Z1UTJNMHVteFg2dXV4bmp4VFRjUHJtbUg0MzNQdm1mTjVlK016ZWd3K28wYTdYVS9sVnl1b1diZlcvVnFOSHBRdlcwcmR0cTJOWG8vL3ZmZGo2TlNwMGYzdUtIVjFBRmhQRkxWb25DNDRCR05DSDZyKys1MVRTRUV4bVZBc1ovMzhtZ2o3NktPaXNSUWNkd21UYUh4OE1IVHNSTVduUzg0ZEZOSnFzSjRzcHV5OWQ5Vk54ajU5OGJ2alRrcWUvenVLeWFSdTl4NTFQVjZEQmpmektnRkZvWHJ0VC9qZmV6KzZzRENzUmVkNG5SU0ZpbVZMYWYvY0MzZ092SXE2NU8xVUxGdDZKcmpoNWxxOHJoN2NhQ0RHODZxclFhT2hmdDllZ3A1NEVvK2VQVjJPQ2YvM0V2Vng3ZFl0bEM5KzMrVVlmV1FrdGNsSlR0djg3NXFLc1hkdjE2Q0xUZ2RhTGFjV3ZFbjk3bDF1MTJYczB4ZGJlVG0xaWR2YzdtK0tZakdqOGZXbDdLMDNNR2NlYWZRNFE2ZFkyai8zQW9yVjB1SnpDQ0dFRUVJSUlZUVFRb2hMajJuZlBnbVRDQ0djV0FzTE1PM2RnNWNFU29RUVNLQkVpTjhjYTJFaFpZdmZkNnFLVUxQaFoweFptVml5czlFR0J1Sno0NDFVZmZjdDV1eWpqYzVUbjdLYm9wblRtM1hPd0ZsL1JoOFI2Yks5ZHRzV1RJZlM3ZUVCUmNGNzVMVVlFeEk0dGVDdFJ1ZlNhTFdnMWJodTkvYkc4K3BCVlArd0NzK3JCK0YvNy8zMnFpSTJHeWdLQ2dvbzREMzZCalJvN0lFSnZSN3prUXhLL3Q4L25PZnk5S1Rvb1QrZDg3cEMzM29IY0YyTHltWWpjTnAwK01PMHhvL1I2WnI4Z040dHhSNG1zRFZvNjlNY1BqZU9SekdicVY2eitwekhCczU1QlBPUkRLcC8vRUhkcHZYekI3MGVROGVPbUE4ZFFudTY1NnBTWDRkU1U0UFgxWU5BcTBWak1EaUhMZHhVcDFHc05oU3pHVXQrbnJwTjM5SCs1dE55UE4rcHlvYXRzcUxSaWh3QXhyNzluS3FBZ0QxMFU3bHlPZnFvYU5jUVVVMk5TOHNYYzFZbVplOHNvRzdYVHZzYWNwcHVmV1B0RnUrK2VvbEdZNjlBc20wTHRvb0tGSXVaNmxYL3BXclZkMjduQ1p3eDB5azhvOUxwTU1SMHBPcmJiNXcybjNycmRaZUFpOGNWM1duM3lGek1XWmxPMStVMTRscjhicmxGZmE3MTh3ZEZJZlQxTjV1OE5sdHRMU2VmbXVlMFRiSFlBeUx0SG5rVUxFMkVSWFNuM3pZMFVkbEZDQ0dFRUVJSUlZUVFRbHcrVER0M3RQVVNoQkNYSU5PK2ZYamROS210bHlHRXVBUklvRVNJM3dxRGdkRFhHdzlxT0dnTUJqUWVScnhIMzREM3FPdlY3U2ZtUHV5MjdZdlg4QkdZMHRPYnJKYWgwZXRSNnV0Y3Rsc0xDckFXRktqUHRlTW5ZRDU2RkhQRzRYT3U4MnplSTY5RDQrbUo1ZVJKNmhLM05WbzF4SFZ4WndVUnJGYlFhREIwNlhMdXNUb2ROQkYwUUt1bC9KT1BxZHVlMU9naGZuZmRnNkZEVFBQV3FwN1gvbi9OamJVMmNUc2tJZ0x2RVNPcFM5bU5VbFBUNUxIZTE0M0NzLzhBYktkS25iYTNlK3d2R0RySHFjKzlSbDRMUU0xUC82TmkyYWQ0WFRNTXBhWUc3OUZqMUdPMG5wNmcwYmkyTzFKYUdEaXdOVjd4cE4zc09hRFJORmtseDBIajRZSDVhQllsTHp6bnNxK3V3Ui9IUWZPZXdoRFQwV1ZPamNGQTFmZXIzUDQrQTNoZVBSaGRhQmcxcHl1dktCYUxQUUNsMDdsZmtGYnJGTDd3dkhvUWZuZmNhYjllZ3dILyt4NVFBeHgxdTNkUnVmd0xwK0hlMTQ3Q2YrcTlWSy83aWNvdlBuY0ttMmdNZXJUdGdpai92dytiSGZEd0hEQVFRNWV1THRzMXAvdGhWbjYyREhOZWJxUGo5WkhSQk02Y1phL3UwcXd6Q2lHRUVFSUlJWVFRUW9oTGxzbUVWYXFUQ0NIY3NPYm4yKzlIYTVyNDBxMFE0bmRCQWlWQy9GYVl6V2o5L2FuNWVUMzFLYnViUGN6WXR4L2UxNDF5R3liUitQamdmK2RkYUl4R3FsWjlSOVgzcTl3ZWgxNlBZamFmODF5RzJNN1ViTnJRN0xXcDYvRDB4R2ZjaldjMktBcTZzREE4NHErd2Y2Qi91a3FKU3F0Rm85TmhLeStuUG5XZjgyU25QM2ozR1RmKzNPZlY2Mm5xVTNPbDNvVC9uWGZoZitkZFRjNWp6blgvQWIzZm5WTlF6Qlo3ZUtGQklFQi91b3ljOTRoclVVd05RaVZhTFJxOUFZMjNGOVUvL29pdHZFemRGWEQvSDBDdmgzUDhIRHo3RDhCLzZuM1UvcktKaXFWTG5QWXBKaE8xV3paVDhma3lkVnY3cDU1Qk1adlJkK3lJSWE0THBTKy9oT2xnbXJyZmE4UkkvRzY5M2UyNURCMDdFYmI0LzlUbkdxMFdnTkIzRmpvZHA5SHJzVlZWTmJwbXhXcWxjc1dYelFvUkJmL3pKYWZmUmQvSnQ2SVBDd09iZ21LelVmN2hCd0JVZnZrRkdBeXVRUXl0RnR1cFV4ajc5SEZ6UVFiODdyZ1RwYnBhcmU2ak5ScnhISDhUUHVOdmFuUk50WnQvVVIrYk16T3ArSFNwdmRxTFRrZkZmLzROUUx0SDVtS3JkbjROdkVhTXhQK0JCeW4vK0NOcU4yMTBtVmN4MjRNb3RWczJOenRRb2dzTHg5QXAxdTIrdXUxSkdQdjB4ZGluYjVOejFHMVBRbWxwWUVnSUlZUVFRZ2doaEJCQ1hIbzhQTTdkMmxvSThidWttT29sVENLRUFDUlFJc1J2aDhFQUdnMlc0L211SVlvbTZNTEM3RzhLZERxWHNJaFNYVTN4MC9Qd3YvOUJmQ2ZmaHVmQXF5aDdmeEdXc3lvWWFQUUd0V1ZHWTdUdDJxRU5ETVIzMGkzNFRyckY3VEVsTC93ZGMxYVd5M2JmU1RlajlmSnlDbGZvUWtMeEdub05XQ3dvamtDSmdyMURqVmFMUnF2RGZPeW82MnVoMFlLaVVQYk9naWJYQzQ2V040MDcrZlM4SnZlZmk5ZWd3ZmJLR3piRjZRODNyYWNuQU43WFh1ZGNRVU9qUWFQWG96RVlxTjI0VVEyVStOdzRIbzhycnNCV1d0TDArYTRaUnNBZi8wVHR0cTJVZi95UjZ3RTJHNHJaaE5JdzNIRTZpT0YzKzUyWXM3S2N3aVFBR3AwT3JHNSs5Z3BZOG5JcGZmMWY2aWJQL2dQd3YvYytUdjc5R1pUNk0yMWdmTWFPdzJ2d2tNWVgzdEwyS2cyT3Q1NDhDVFliaHRqT0dIdjBVQU1sVGJWN2FvemZ6WlBSdFcvdjlQcG9mSHlvL1BKenA5WkJUYkdlTE1aNnNoaWYwV09vMzVOQ2ZlbytkTUhCWURDNHJNa1JqR2tZU0hGMnZuL3NueG5uTldJa3h1NDlVRXoxcDF2NE5QM3ZHQUNOQnYvYjcwUmpORkt6YVFPbWd3ZlBQVVlJSVlRUVFnZ2hoQkJDWEphTWZmcGc3Tk9QaWs4K1ZyZHBnOXJidjR6bmpzMkc5V1R4UlZ1UE5pQUFXM241aFU5a01EaDlPVThYR29yV3h4ZnowVFAzcHdObnpNUldWNmQrS2V4aTBnWUVvUFgxYTlheGl0V0t0YkRnM0FkZUlHMjdJUFRoWVpnT0gzYjU3TUI0WlFLV2d1TllpMXYrcy9hNWNRSzJxa3BxZjluVTRyRWFiMis4aGx4RHpjL3JYTzRiZTE5N0hlWmp4ekJuWlRZNlh0K3hFMTVEaGxDemZoM1dFeWRhZkg0QXRGb0NaenlFK1ZnTzFUOStmMzV6bk5aYS83NDBYbDU0RGIyRytqMTczTzczdnZZNnJPWGwxTy9lZFVIckZVTDhQa21nUklqZkNvdUYwdmt2WWlrcVJCY2VZYTlDWUxVMDJTYkV0SDgvdFVtSm1BNGZhdlJEZTF0NU9XVnZ2NFhYTmNQd3YvOEJBbWYvbVpOUG5SV2swT3RSNm1xYlhKNmpLa0xwcXk5anE2eHcydWZaZndDK04wL0djdHoxVGJDaGF6ZDh4dDVJMWZlcjhCNHhVdDF1emp4aUQwVllyYWNESlEwR2FUUm90RnIzMTY3VmdGWjd6ckFJMk4rY29uVk80QnI3OWFmZHc0K2ltRTB0K2p4Zm85ZGpQWG1TNHIvK1JkMTJZdTRqYm8vMXUyTUtQdU1uVVBIWnA5UWxiMjl5WG5zTGxTbFVmZk8xVTd1YXMza05Hb3krUXdkcWZsNVB4ZEwvdVAvbVFTUFhvL1h4UlJjY1RNWFMvNkFMRHJhSE5CejBlaFNUbTZvb3AxdlVOR3lyWTZ1cHR2L3ZxVk5PN1h6TzlidlQ4a0RKbVF0eC9GSGlmZjFvUExyRk94MFc5dDc3OWo4Y0d5aGI5SjdiQ2o4ZVBYdmhNMzZDdllwSHoxN3FkcTJ2SHhxREIvcW82S2FYVkZHT3JiTFMvc1Jnd0tOYk42cC9XbTEvMnJVYjJHeVlNODhLVXpXajZrOURRVTgrN2Y1M1FGRW9ldWhQYm4vbXpMVXVkQUFBSUFCSlJFRlU1dXhzbEtvcSs3OFZxeFdscVJaUEtnMGFneDZOVG45ZWZ6QUtJWVFRUWdnaGhCQkNpTXVITGpRY3p3RURuVDd3YnYvWEo5RkZSTGc5M2xaUndZazVzOXp1OCt3LzRQUVg3SnE0MzZmUm9OSHBNT2ZrdUlRbU5ON2VCTC80TXBYTHYxRHYrM2tOSDRILzFQdWF2QVpiV1puVGZWbjBlb0tmZTRIYXJWdW9YdjJqZlo2aDEyRHMyWXVTLy9jUDlUREZack4vb2M0eExDb2FTMzZlK2x6cjU0ZXgvNEF6WDNvOGl5VW54K25MbVg1MzNvVStPcHBUcjcvbWNxejNxTkg0VHJyNW5HM1FOWG85MXBLVEZEL3hGNmZ0dXZCdys1ZmhUT2JtMzAvVmdFYW50My9aTGVPd3k3bU5QWG9RTVAwaFR2NzlHU3pIampudDg1MThLMW9mWC92cjJwSXFOeG9OdnVNblVIOG8vYndDSllaT3NmamZleDhhdlk3cS82MVd0MnZidGNQL3ZnZW8zYktaOGlZQ0paNEpDWGdQRzBIVk45KzArTndxbXczRmFzUHZqanN4SHp1SzZjQUJ2SVlOeC8vdXFVME9PL0dYUjEzYTFiZld2eStOd1lEL3ZmZFRWbDd1TmxEaWUvTms2bmJ0bEVDSkVPSzhTS0JFaU44S1JjR1VicThVNERYeVd2eHZ2eFBGYW5GNTg2ajE4YldYTWdTS24vZ0wxaE5GV0pwb04rSlF1MlV6NXR3Yyt4dk1zMmdNNTI2MVlvaUx3MVpaaWVuQWZ0ZWRBd1ppTzFYcU5saGdMVG1KNldBYVZmLzkxaWxRWXV6Ymo4RHBENEhGQW9xQ3dwa0tKUnFORnJSYTZsUDNjZXJOMTUzWHF0V0N6VWJSek9ubnZPYXdSWXZoZEpzV0IxUGFBWXJuUFk3WG9NRjQ5aDlBNlp0dkFPRFpyeDgrWThkUjh0S0xyaE5wYUR4UjdJWWpzT0E5WXVRNUF5WG03S1BVckZ0TDFYZmYwRzd1NDY2bjl2UUN2UTU5ZERRVm55Mmo1cWYvTlRtZkxyQWRIbGQwYnpEZWlLMnFpcFBQUElVK05JeVFWLzdGcVhjV1VMOG54YjVmcDNQYjdxamhIMW9YVEtmREVOTVJ6NEZYbmZOUWpiY1hWRGZ5KzN6MkgxSTZIZVVmZjZSV1hRbCtjYjc3bGs3WTIvZlU3VWltYnRmT000RVN2UjVkKy9iNFRyb1o3MnV2UldQMFJHTXdZS3VxUk92cmgySTJvOVRYb2ZYenAvTGJyNmxlOVY4QVBQdjFSN0ZhcU45di83ZGc3TmtMYytZUmZHNjRBZC9KdDZsL2dEcGFCSVc5LzZIOTJrNkhwSXBtVEd2MCtzMFpoNm40N0V6TElwOHhZL0VhTXJUUlArb3N4N0t4SE12RzBMVWI3Wi85dXozMDRuaWR0RnEwZm41dXQ1Vys5UCtvUDVUZTZEcUVFRUlJSVlRUVFnZ2h4RytFemVweVgwMnhXS2o2NzNkVXIzYXUydXMxNUJwOHgwOW9kQ3EvTys1RTQrVjllcjdHUWdnYTBPdXBYTG1jMnJNQ0pVcE5EYlZiTitOL3oxVHE5KzgvVTdIWmJLYTRrV3JTWHNPR085MVhCc0Jpb1c3M0x2eHV2WjM2MUZRc2VibjJJSVpPaHo0eUNneDZiS2RPZ2RXS3hzTUR6MEZEOEw3MldqeXU2RTdadTI5VHR5TVpBRzFnTy94dW5xeCtXYXZoNjZTTGlLQnkrWmRPZ1JKdFFBQzZrQkMzNjdSVjJlL0JGVTMvWTZPdkg0RHZMWlB4SEhpMTYzVU9IWWJ2eEVsTmptM0t5YWVmZEFyTHdPa0FUY0Z4bHpDSnhzY0hROGRPVkh5NnBNa3dpU0d1Q3hwUDQrbjduZmJqOUJFUmFIeDlzUmFmc0gvUjdpd2FuUTZOd1lDbHFOQnRCUkZUMmdIcVUzYmpNK0VtcXRldlV6K1g4QnB5RFZpdFZINjFvc25yOU9qVm05cnRTVzQvaS9BY2VKVzltdlJaRkxPRm1uVS9PVzJyV1BJSkhsZDBKM0RhREU0ODlnZ29DaHB2YjZwV3JuQnA3KzdSczZmOTNyYkZ6YjNuVnZyMzViaEg3NjYxdkQ0bUJtMWdJRFViZm5ZN1ZnZ2h6a1VDSlVMOEJ0VnUzRUR0eGcxTzJ6eDY5c1JuOUJpTXZYcFR0ejJKdWgzSldFdE9OaktEZXczZk9CcTZka014MVdNNWRneU5UdTgyVk9CMC9yZ3VXSTVsdTkybkR3bkZrcC8vLzltNzcvaW82dXovNDY5N3B5ZVQza0FJVVVwQ0J5bEtMd29JTmtSRVhWR1JWWFRaZFZkVzE5VlZsOTM5MlhWMVhmMHVycjFpb2FpSTBwdjBEbEtrSXoyQmhOVEo5Sm43KytNbWx3d3pDVUZaUUQzUHg4T0htVnMrOXpNM0daMjU4NzdueEZ3WExpNm0rTGxub3BaN2x5K2pZUG15MDVpOVRyRllRVlZwOE03N3A5NVlWYU9DSUpyWFM4anJKVnhaaVNrcmk1VGYzYXR2Nmt5QVVCaGIxWG5XZ29HSU45T1ZzMmJpWGJ2bWxJYzBYM2doNWdzdnBHTFNKeVRjZURQV3ZKYjQ2L2ppUG5UMHFQN0dQUVpyWGt1Uzdyb2J4V3JEOWVXMFU0WkpRQzlWYUczZHhuaXNWSVdQQ0lVSTVoOGg4UDFlbkVPdk94RW9zVnIxNTNvU3hXTEJrbk1oV2ErL2RXSlpWVUFpODVVSmtkdWF6VEhmNk9vckZSUzdIVWVQbnZVTGxOaHNoSTdYM2ZySEVBcWhWVmFlS0pGNVV1dWhtaXBuZkFXcUdqRUh5NFVYZ3FvU3lzK244T0VIaVI5eUpiWjJIU2grN21sUy92Z25mSnUveFQxdkxtbVBqWThJWERsNjlpSmNVb3BpdDZONXZkZzdkOEgxeFdkNHY5MUlZUDkrL1FOb01JaTFaVXVjdzRaVDh0S0wrb2NLazhrNGh6R0ZOY0llVDhRSHY3Q3JvdTQ3UHFwVXQ1TXFmdjRabytxSUtTMk45Q2Vlamx5V2tVSDYvM3RTcjlBamhCQkNDQ0dFRUVJSUlYNitxbTdNaTJBMjYrR0FVSkQ0Z1lPSTY5MDdZclZpdFJIMmVtc2RzdkNoQjMvMHRDcW1Uc0hlNVJJU3JodW1WN0N1YXVGY2ZZM1BuTjJFMUFmL3pMRS82TmR0TmE4WFF0SFh4MXlmZjRhdGRSdHNIVG9hb1E5em84YWszRGNPeFdxajRyTXBBTmc2ZEVTeFd2Rjl1NUdLVHo4bThQMkp0dFhCZ3djNE51NzNNZWZaNEozM282NmhhWDYvTWQ4b1ZlZmEzS1JKbmM5ZlRVclMyNzZmeEQxM050N2x5L1NiM0U2NmFTNzk4U2Z3YmR4SXhkUXBVZnNwSmhYRllpVllvNnFGbXBBSVpqT1duQndDTzNhZ3BxVHE4L2Q1MGR4dUhKZDIwNitkV3l3NGFvWjFna0U4eTVZYUR4T0dqOERhc3FWKzQydlZaVmZGYWdWTkk2Ny81Y1Qxdnp6NmlTaWdtQzFVVFByRXFCNWpiZE9tNnZwN0NFM1RDSHkvbCtDUkk5amF0VGQyaSt2YkQvK2UzWG9GWjBWQlVmUmdrbi9uRHNMRmVoVnROVFVWYTI0ZTVzd3NySGw1K3NGVXZTSk8rU2NmNCtqWkMwdnpGc2FOdXdDV3h0a284ZkZSZ1JMTjY2WDgzYmYxMzRlbUdkZGdQU3VXUlZiNFJyOXAwOTcxRXYwOEdDZjV6TDYrcXIrZjBZSkJsTGc0RW9iZm9KL2ZVQWdVL1E4bTdhOS9PekdXb2xkeUw3anpqcGpqQ1NGRVRSSW9FZUtYUUZGSWZlRFArRFo5eTdFSHh2M3dIcE1tRS9aT25Za2ZmQ1dXNXMwcGYvOWRQV1JpTWNjTUZkUTh2dVdpcHZnMmZSc3pkV3pPenNhL2JWdU1IZXNZMG1iRDNEaTd6bTNDcFNWUjRRTDN3dm00Rjg0L3JXUFZKblQwR0tXdnZ3Ym92UTdqTHh1QWQvMDY0dnBmam4vbkR0d0xGNkpZcmFULzQzR0NCUVgxR2pQeHhwc0pIanhBNWRkZllibW9LWWwzaktaby9HT24xZjdFbEpsSndnMDNZciswRzc2TkcxQ1RrdlFQVHZYZ1hyeUk4bmRQOUFSTmYveXBpUFdWczJhUy9QdjdUZ1JkTEphWUxXK1UrSGdDZS9ib0grcXEyRHBlVE1LTk4xSDg5SlA2aDZjcWNaY1B3TjZsYTh6NXFFNG5LQXJsSDAvRVBYL2VLZWVmTk9ZZUZJZmpsTnZWU29ueGFhemFTVy93YmUwN252aTlxQ29vcXY1aFRxMzZkOVdiY3REZnlGZHpmZmtGeWZlTUplT3BaL1JnanNtRWUra1N0TXBLUWpYK1R0UUV2V2VxZi91MitwV3ByRzNxZFR5bGs2WGNkejlVZjdCUlRkSExxaXNVblVZVlN5R0VFRUlJSVlRUVFnangwNU4weDYvMXNJQ21nYUxRNEwwUEFTZ1lmVHRvR3Q0TjYvR3VXaEd4ajYxdGUyd1hkL3JmVHN6dnAvUS9MeFBNMTZ1WGFEWGFYMXVhTnNPVW1vcmljR0RPemtZTDFCTGVBTkEwamovN2RNUjExOER1M1JRLzk3VHgyTm9pRjgveVpYb0xjVUJ4T2srdnZVdlVoVG10N3V0cXFocDFQVGFXV0MxTnd1WGxoTXZMWTJ3TmhEVTBueStpUFhsZFV1NS9JS0sxdHFOZmZ3RGNjMlpSUHZGREhMMTZvN25keEEyODRzVFU3WFpRbEloQVNmSHp6MFNjTDFOYUd1bFBQNGRueVdMam5OYXF4blhhK0lGWFlHMlJxd2RsTkEwMC9WcXBvMGVQaUYzTVdWa2szVDZxNmpxdGdtSTJVL3JhcS9pcUFpV09IajNSM0c0cXBrekNtdGNTUjQrZWxMMmozeEFaUExBZkxSZ2tlUGdRcGYvM3NqRm13bzAzNGVnZWVaeHF2azNmbm5oUW4rdTNOYzdGbVhwOW1SdG40N3h1R0dWVkxYTk1TVW1ranJ1ZjhvOG5VamozSVFpR1NMbnZqL2gzN2NSVlZVRWIwTStQTmJJZHZCQkMxRVlDSlVMOFRGaGE1SkwyNkY4aEVFQ0w5YWJXWk1MV3JqMFp6NzhZc1ZoUkZMQllLSHIwTDFFbDdZeGRNek9KNjlNUFI1OCtxSWxKK0xac3B1U2xGMDlVcVREWDNmTEcxS0FCcUNxMmpoZGo2M2h4MUhyRlpxdFhXQ0J5eklha2pmODd3ZjM3amVvS05aa2JaK09lUDQrS3laL1dhenhIcjk1NE4yNUFPNmxTaHBxU1d1c2JiVk5tSmtsMy9GcmZMaWtScUNxN3VHb0Zqa3U3VS9IcEo5aTdkQ1ZVVkJSUjJyQTJjWmNQd05xNmpmNUdHeWovOEgweW5uNk94SkczUm9ROFRzWFdyajIyZHUwcGUvc3RQTjhzMUZ2M25DSGU5ZXNJbDVWaXpjM0R2Mk03aXNXSzVva3VEMmpPeU1TL2QwL0UzNVE1SndlQTRKSERFZjA0d3hXMWZOQUJJelFVUEJUN2IvTmtaVys4VnEvdEFGQVV6STBhRzZsdXhXU0MrcmJxVVJUaWV2Zkd0K2xiYkowNjArRDF0L1R3aUtycVA1dk4yTnEySS9HbVg0SFpqR2ZsaVRmL2dkMjdLWHIwRVJKdnV4MUgzLzc0dDI1QnE2eXMvN3hybTVMVmlxMTVjekplZU1sWXBzYkg2MVY1VHJXdlJmL3c0RjJ6R3EycVpaQVNGMC84a0Nzamw4VTdpUjg4UkUvTEN5R0VFRUlJSVlRUVFvaWZMZmZDQlhqWHI4UFd2Z09PYnQwcGZlTTF2YnBFT0l4aXRoQStmaHovN3QwUis1Z3lHMkN2cThMdUdSTFl1N2ZHb3hQWHdsTWZmQWd0RkVLeFdFbDk4Q0g4MjdmajM3a2pZdCs0UVZkVVZjbUEwTEdqSjlyWE9PUEJiTUthbDRlMVpTc3E1K29WS1JTNzNkZzMrWjZ4RUFoUTh2S0o2MjhaejcyQUdoOGZQVWxWUGYwdjdNUGgrbFdNMERRY1BYc1JLaXZEdjJYejZSMmpIalMvSDgvU0paUi9mS0sxZHRwZkhrVUxCRERuNUdCcDFwemlaNTR5V29rRE9QcjJJMkg0aUtoNTFwUjQreDBvSmhQZU5hc3hOMm9jKzlqaEVLSDgvSWg5UzE2Sy9FNERWY1djMVlCZy9oRmprZUowb3JuZHRRYzdMQmJpQjE2QmUvRTNlSll1UWJGWXNYZTlCTS9TSlNlMnFXWGZtcUVsYTZ2V2dJWlcxYjRtc0h0WFZjamw5TzdBTzFPdkx6VTVHWHZYU3loN1UyK2JuakRpSnZ6Zjc4V3pZam1FUXBneU1qQm5aMU15NFpWNkI0cUVFT0prOG8yUUVEOFRvWUlDU3Y4N29kWkFTZkk5djhHM1lRT2UxYXNpbHV1QkVpdWhrOTVNcUNrcDJEdDF4dEc5aDk3ZXh1dkJ2WEFoN2dYem9ub1hLbVp6bldudlVINStyYjBmVGVrWlpMendMNEpIWXJlOHFWVlZSWlRTTjE4amVPQkExT3EweDhaSGxwQkRmN09ueHNYaFhiY1c1L1hEY1Y1OUxRVy9Ib1VwSTRPa1g5K0ZaZUdDaUdSMHdpMjNZcis0RTBWL2UweC9NM3J5OHlvcXBIemlCd0RZMnJjbnJsOS96STBhNFZteW1JVHJyc2ZScTNmVm05UkZwM3c2dG9zN2tUanlOaXBuejhTL2RTc0E0ZEpTeXQ1OW0rVGYza3U0dEJUWEY1L1g2OVM0NTgvRHMySjV6RG5YWk1yTUluVHNhTDNHTklUREZJMS9qSEJwS1FDcXc0N21pVHlPWXJkanpzN0dOWHZtNlkwZGc2MURSd2dHSTBwSi9oam1DeThrZWZSZEZMLzRUMUJWNHErK2h2aXF2eVVsUGo2cXhWRnQ3SmQyUXdzRzhXMzdEdk1GamZTV04xZGVqYTFkTzRxZmZacVVQLzBaMzhhTnVPZk4wVnZlbkVUeisvUjJRUzRYMXRadFNMNW5MS1Z2dlZGN3ljdDZLSHYvUGRRZldKMGxtSjlQeWIvK0diRk1UVXpTMXgwNVFyaXN4Rmp1MzdZMTRzT2FFRUlJSVlRUVFnZ2hoUGo1Q1h5dmh6Wk02ZW42ZGJBTjY0MTFpc1ZNL0RYWEVuL050Vkg3UmQwOFpyVVMxN3VQM29ybE5LNTlLVlg3K3JkdUlWUllTUHBUejZBbUp1cHRuOHZMS0hyc0VYM0RHdGZDajQ2OUcxUERocVNQLzRmUjhpWnV3TUNJY1ZWbkFvck5pcTFOTzRJMUFpV1daaTJ3NXVXUi9Qdjc4SzFmanhZSUVDb3J3M250VUd5dFc0T2lvcWFrVURyaC95TEhTMHJFczJSSlpEQ2hTcWlrSkdwWnJVSWhVRlVzVFpzUjJMdW56azNWeEVUaUxodUFLVE9UWTMvOHcrbGRVMVNVVTRjZndtRzBnRC95NXN1dzN0WWxZY1JOQlBidWpRaVRRTlhOZXFIYTV4RjMyZVhZT2w2TTV2ZVJjditmWWsvTmJDWmNYbDVyR3lFQXhlRWc1ZDQvWUduZWdwSVgvMm0waTAvNS9YMllzN0tvbkQ4UDk4SUZVVGVPbXRMVDhXM1pUT1VzdlkyT1lyVVliV0pPUi9MZDkrZ3RnYXBhNmhUOGVsUkVXNW42T2xPdkw5WGgwTDhUQ2xlMU9kSTBTaWY4SDRtMzNFcGMvOHYwa0l5aWtQNlBKd0R3ZjdjMU9xQWpoQkNuSUlFU0lYNG13aFhsZUZldXFIMkRZSWpna2NQNDFxK3IxM2p4ZzRjUVAvaEtOSmNMMStkVHFad3p1L2FBZ3ZtSHZma0N2ZDBOUU9Ed2FRWktxbExCaXQyQkVoY1h2VjVSbzk0WXgxOTVGWVJDZU5ldGhVRFErQUFUS2l5a2N1NGNIRDE3VWY3SlIwYTFGZStLNWNUMTcwL3kyTjlSOHNMek1ZNmhZTXJNeEpLZGpiVnRPMHdOR3BMOCsvc29ldmpQbEgvNFBrbDMzWTNtOCtGZVVFZUxIVVhCZWUxMU9LOGJobi83TmlvbVJWWlU4YTVhU2VXRkYrSWNOaHcxT1VVUHNOVGpYSjhxVElLaWtQNy9udEJMTnI3L3JySFlsSktLdFUyYkU1dlpiVkdWR2F2REpLQi9BQXZWZUF4Zzc5d0ZBUC9teUhTOFV2Mm0rdVEzMTRwQ3JGcVBpczJHbzJjdnZCdld4NnhDY3pvVW13M0Y0U0I5L0Qvd3JGeEIyT1BXei9jWG54SGN0dzhBUjkvK0JBNVdWNUtwK3dPQXJWMTdYRjlOTnlwN0dNK2pLaUd1bU0yZzFqNUc0cTIzWTJ2ZmdlTlBQbzY1Y1dPUzd4bExhbG82SmY5KzhRZFhLd251My9lRDlnTkkrZTI5V0pvM2gyQ04vcXBWdjZmRW0yNk9mQzJaelhoWHJhRHM3YmQrOFBHRUVFSUlJWVFRUWdnaHhFK0xZcmRqeXNvaXVIOC9oWDk5OU1TMXZwT2RkSmxQdGRtSXYrb2EvZnBlakFvUXBvd004QWNJbFVWZVkxUlVFNHJEUVZscENhSENxaHY3TlAwR3RJajIyVXBWeFFhekdYdVhybm9MYmJOSnYwWnBzUmh0cGF1NVBwdWl6K3ZYZDBWVUg2bjRlQ0xXdG0ycG5EVVRXL3NPbUJzMHdQWEZaM2hYclRTdTgybitBS0dDL01oNVdtMEU4NDhRMlBmamJvano3OXlCNXZPUjl0ZS8xWHVmOGcvZU82MHdpUklYUitxREQxTTVkemJlNWN0cTM3Q1d2SWthNzhTVW5rNzVCKzloU2s4blZGUjBZcVhaSExNMU9vQzFUUnNTYjcwZGdLSy9QQlM1WHcySkkyL0YxckgybGttVzNEeVM3eG1MS1NrSjE4d1pCR3BVeDY2WU1wbjR5eTRuWWRod0VvWU93N05pT1pWelp4czNvNGJ5OHlPcVc2dUpTVEVyYjUvS3NUL2VCK2hCcGNSYmI5ZkRKRkMvUUVrZDIvemcxMWRpSW1GM3BWN2RCQ2g3NzIwMHR4djNnbmw0TjZ3bjViNXhWSDd4R2I0dFc0Z2ZQQVRGTEcxdWhCQ25Ud0lsUXZ3U1ZLVmxUNGZyODg4Smw1VGlYamcvb2ozSnlkU2tKTlNFaEtncUZaYUxtdXJwMmxDb2xqMTE5czVkd08vSG1wdDNZcm9tRThIRGg2T3FsaWhtODRtdithdmVVS1U5K3RkYXgvYlZLUGVuSmlaaWE5T1cwdGYvZTJLREdoOWdYTk9uVWZuVmRLZ3EyMmR0a1lkbjJSTEszMzJIcEx0L2cvUGFvYmkrbkFaV0sya1BQNEs1VVNNVXU0T2tVYVB4Yjk5R3VMaVlVRkVoUlkvK3BlcUFxdjVtVXROSXZQVjJ5aWQrRUJueVVCUnNuVHFUTUh3RTVrYU44SzVlUmVrYnI1MTRBMXBEeGFlZm9GaXR4QTBZaERVM2wvSVAzc08vYlZ2MEUxYUlHV0xRQWdGc3JWdmoyN2dlcmVvNTIxcTNRWEU0Q0JVZlA3R2gyWVF0cjEzazc4TGgwTlBsc1Znc21DKzhpTURTeFJIUEszN3dsZmcyYjQ2K0c2RzZIRi9WZU9ic0pqaTZkOGZlOVJMQ3BXVlJ3enVIRGtOTlRLUnl4bGV4ajM4YUhEMTdnY2xFeGFSUHFQeGFIKy9rSkxibm00WEcvS3pObXNVT1NTbDZXNXV5dDk3UTI5NzB2K3pFS3B2VmVPT3VPcDBud2lZMTN2eXJTY2trMzMwUGxoYTVGRC8vTE1GREJ3a2VPa2g1ZkR6VzNGd0lCTUZzUm5YRVlXM1pTZzhQMVZKcXNiN1ZWQ0wyTWFreFB4Q1d2Zjh1NGZMeWlBOVJwdlIwTWw1NGlhSy9qNCtzWkdPMS9xQmpDeUdFRUVJSUlZUVFRb2lmSHNWbVE0MlBKL09GbDZpY05aUDR2endHbXFaWGh3N0h1TkNrS2lnbU01VXp2c1kxZlJyaGlnb0s3Nyt2MXZIVEhodFA0UHU5bEUvOHNNNTVWRmQxTm1jMWdQQ0phNmlLcXFCcEdvclZTc0lOTjZMNWZZU09Ic1Y1L1hBVXF4WC9kOS9WTm1TRXdQZDdqYW9SU2FQdnhMZnBXOHBlLzIvZHJjd3RGbEJWdEtxVzJqOUc4UEJoanQxM0w2YlVWR3E3MlMxdTRFQkF3VDEzTm1HWGkzQlo5RFhWVTFJVmt1LytEZVUyRys2RkMycmR6SlNjb2wrZnJLTFliWVJkTG9vZS9Rdm16Q3d5bnYwbkphLzhHOS9HRGZwNmt5bm05VlJiK3c0ay8vNFBhQjRQaXRPSm1wSmE2ekVWdXlQaWQydE1PU1dGaE90dndORzdENEhkdXloKy90bW9ZRTlnMTA1S2QrM0VOR1VTem1IRGNmVHFqZTNpaXlsOCtNOW9MaGZPNjIvQWVmVTFFQXJwZnk5bU02Z3FXVys4aGFLYUNPemJSK2g0N0tCTHJXcmNoRmQ5RGQzU3JEbW05SXlJelV5WldWVS9tS0t1Ly8vWTE1Y3BQWU93eTRVYXA3ZGRxcTZLRXp4OEdIdVRIQWdFY1ZWOTd4SHUxaDFUV3RycFBVY2hoRUFDSlVMOHJGbGE1Skl3YkxqKzViYmRUcmpDZGVxZHFtaGVqMUgrN1dTMmR1MzFWaVNxaXExdE8xQVUvSHNpeS9BNWV2WFd2Mnl2ZW9OVzU3RTBqZVRmL0ZaL29JQmlNbE14K2RQb1FJblZhb1FScXIra0wzNzZTUUl4M3RTbjN2K25pQy95NDYrOEdzM3Z4MXRWb1VVTGgxQnNOa3dOR2hBdUw5ZkwrQkZHaVl2RDNxRWp6dXR2d0x0cUpaNWxTekUzenRhcm1nRDQvZmgzYk1lemNnWCtMVnVNT1RwNjk4R1NtNGRpTmhNL2RCanhRNFpROHNxL0NSNDdTdW9mSHlEenBWZW9uRDBMMTlUSkFDVGNlRFB4VjE2RjV2TlIvdDQ3ZFZjeEFjby9lSjlnUVFHSk45OUM2djBQVWpqK1ViMlhaRTJxZWlLUlg0TjMxVXJpQmwxQitsUFBSaXdQSFR1SzU1dHZUcHhmaXhYM2ttOG9mL2NkWTFuNjQwK2hXS3duZGxJVWt1NGNneWtsQlhPVEhCU0xCZS9LbGNacWE4dVdtQnMyak9pdldTMWNVYUYvOEt2NnZZUkxTNGkvWWdpQjcvZFNNWGxTeExiMkxsMkp2L0lxZk92V250UVQ5WWZ4cmxwRnFIUVdubS9xYmo5azc5NUQ3NFdxS0RILy9oV1RxdjhOeGdoNXVMNmFUdVVzdmMxUDBXT1BZRzU0QVVuM2pNVnlVVk9qNUtWejZIV1lzN001L3RUalJtVVUwTnNVdWVmUEF5QnU0Q0Fqc1Y5bjFTRlQvZjhYSG4vTnRaZ3pNckMxNjBDb3ZNWUhUVVZCc2RrSUZSYlczbC8wWkg0L210K3ZmMkFPQmsrN1A2Z1FRZ2doaEJCQ0NDR0VPUC9adS9YQTBiTW50bmJ0SVJDZzlJM1g4RzNjZ1AvN3ZmbzEzMkFRd21IaUJ3N0MzS1FKWlcrOXFlK29LQ2hXYTYxZnp0dTdYa0x3eUdHQ3NTcFdtODFZY2k0a3NHZDMvU2Rxc2VqemNic3BmT1NoaU1vT1dqaE1YTjkrV1BOYW5uSVlOU0VCYzVNbUtLb0pOU0dCY0ZscFJDVm5nTkRSb3hIVk5hcmJUeWVOdnBQRVVhT2p4blRQbjB2RnA1L1UrNmxvSGsvczgxTEZsSllPaWxMbk5uV083M1pUL096VHBQNzVZUkpIalVZTGhmQXMvaWJtdHJiMkhiQzJybEhKdXVwR09rSWh2U0xMOTN0eERyM3VSS0RFYWtVTFJnWks0Z1lNSXZHV2tRVDI3TWE5WkRGSmQ0NkoyUjY4cHFocjNpWVRxWC84RStZTExpQ3daemVWOCtaaHljbkJrcE5UNnhpK3padndiZGxNdUt6TWFIM2pXYjRNLzg0ZFZZRU9qZVN4djhPLzdUdmNpeGJwb1NDL24vaUJnK3FjVzUxVUZjM25JK25PTVRGWGF6NGZpdG1zWDFmbHpMMitLdWZNeHJOaVdWVVFDZjI3RHZUS1AwbTMzbzUvejI3OVJrYkFsSnFLNm5SaWE5OEJMQllVVlRWYVBna2hSRjBrVUNMRXoxaGd6MjdRd2dTUEZ1Qlp1UngzelVvU1AyYmNBL3RKdWY5UGFGNHZ3WUo4M0IvUEo3QnJaOFEyNVIrK3I1ZmMrNkZPS3VtbU9CejZtNXpxTjY0Vy9UOWZZWGRsVkQ5RWZVVTRvaDJKYS9vMFBSUlM5WWJOdiswN3dtVmxaRHo3eitoOS9YNHE1OHcyS214VWZQcHh4T3BZSHdJVXN3WEZiTWFVbFlXOWMyZUtuM25hK09CVCtOZ2p4QSs2Z21ETkVueFRKNE1XcG5MZVhNTEZ4YWM0R1RyMzNEbjR0MnpCM0toUjlCdnJxamxnaVM1WlZ6N3hBeXFtZlI0WkRBbUhvaExzNVIrOFMvaWtNbi9GTHp3WG1TelhOTDE4bzZiaFdiMGEzL3ExaENzcWpOWCtiZHM0OXNBZkNaOVVvaExBdDNHRDhRRUQ5SUJKd1poZnh3d3krUGZ1eGIxb0FhN1BQNDgrRVQrQWExcjl4dkd1WGtWRlNpcitIZHRqZjNDdCttQVFVM1hRb2tydzJGSHM3VHNRUEh3WVgxWDduL0lQMzlmdnpLaWpmNnBuK1RMOTdvbWRPd25zM2xYN1pFTkIvVysvSG9FT3plM0czcmtyZ2NPSEk4NkZLYXNCR1U4OWczYlMzSTM5WEs2WUgvSVVpd1hGWnFQb3I0Lzg0QSt3UWdnaGhCQkNDQ0dFRU9MOEZkZTdONmJNTEx4clZtUE5hMmxjMS9OdjJZenptcUg0dG04anNHYzNvYTZYWU1yTXJGY0lSRTFPSm1uTVBmaTNiYVBrWDlIWFplUDY5aVB4VnlNcGV1SWZFVGRqMWNhVW5vNXF0eHNWUXRMLzN4T1kwOUxSZ2tFVXF4WGZsczM0Tm0rcTEvTzFORzFHeXYxL3dsKzFqem03Q2Vic0pzWjZhMjRlcnMrbVJ0eUVGcTZzcE9pUmgyTU1aaWI5SDA4WVgrN1hKZUhHbTRpLzhtb0lCbzNxMHJXcHZ0NmQ5ZnBieG8yWm5sVXJLWHZ0MVhvOVI2Z0tsVHovTEdsL2VaU2tYOStGNXZQcGJYMU80bDY4S09yR3c1b3FaODBrK2ZmM1ljMXJpWC9IZHJCWUlscmVPSHIzSWZHMjIvRnYrNDZTbC82RnJVTUhBQW9mR0ZkM3k1dDJIU0lYaGtJVXYvQThpczFHeHZNdmtCRHZKT3l1eEpTUnFhOHVQSVppc1dKdTBrUy9NVkVMWTI3VUdQZmNPVlRVdUZrdlZKQnZWRFZSbkU3VXhDVDhlL2JpMzFhamdzMlBDSlI0Rm45VGF6Z25salAxK2dxWEZCTXVLY2JSdHo5b0dvcmRnZVoyb3dVQ0tBNEhsaVk1Sk4zeGEwQnZYNC9KUk9KdG8vUktKNnBKQWlWQ2lIcVJRSWtRUDJmaE1NWFBQM3ZxN1U1MzJMSXlDdTRhSGJNOWkrSEhWaTA0YVgvTjQ2RmcxSzNHNCtDK2ZSR1BUM2I4aWY4WHVYOWxaVVRvSmJCM0w4ZkcvZjdIemJFRzk4TDV1QmZxVlVhTXRqZkd3UUpHbXhWRE1FakZwRTlQK3pqQi9DTUU4NC9FWEZmOHpKTzE3cWU1WExXMXZqVEVxZ1FTTG8wT2hyam56YTF6bkZoaGt0bzNqdjBoS1Z4OFBPSUR5MWtUQ3RYWllzZXpaREdlSlNlQ1dlNTVjMnMvSDZFUXgvNTRuOTRmdGxvNFhHZVlCUFMvMWFpL2x4aHFWalg1b2R1R0N2SXArUFdvZW8waGhCQkNDQ0dFRUVJSUlYNDV5aWQ5U2lnL0gwZWZQbEVWUHVJR0RrU0pqemV1dDZvSmlUaDY5UWFUQ2NWc3J2V2FWY0tJbTBEVEtIc3Y5blUvOTRMNTJDN3VSTW9mL2tqUitFZGozMGhZeFhuRENPenRPdURidm8xUTlZMXpmai9sSDAzRXZYQStpU052MWI5QXI2ZnE2aG9sLzM0SlRZdStacG54eEZONkc1S2FRcUdJbXdpcm1iTDBGaWUxQlNkcWNpOVlnSGY5T2owRVk5TGJzRVMwVHE4aGNkUWRBSlMvOTI1Vm0zdlREMnEzbzFWV1V2ejhjNlNOLzd2ZTNtZkxaclRLeXRNYXc3dCtuVjdGSlRjUC80N3RLQlpyUkR0dHo1TEZlc1h3dFdzaXZrY3dOV2lJWXJQSEhGT3A1ZmRsWEc4T2hTai9aQ0tsZmI3ZUFBQWdBRWxFUVZTK2pSdEp2RU92Q0ZQKzdqdVlHallrNDVubktYN21TVFNmajdUeGY0L2R6cnlLbzFzUENBWkpISEVqQkFMR2RmMGZRb21QeHpsMEdCVWY2UzJibk1PRzQxbTZXSzhJRFRqNjlDVmNWb2J2MjQwUis1M3AxNWUxYVZNQTBzZi9qZUovUGsvdzBFSDlPNXdhMTk4VGJ4dUZLVFdWa24vL0M2VkdFRXNJSVU1RkFpVkNpQittcmpDSkVBSWdNa3dpaEJCQ0NDR0VFRUlJSWNSUFJIQi83QW9oYW1JaWFtSVNnYjE3YWl4THdORzdENHJackxmVlhqQS82b1pCYTZ0V09IcjJvbnppQjRTTGo4YytxS1pSK3Q4SlpEeitGQ2xqZjBmeFA1K0xlZU9pS1QwRDU1VlhVL0x5djBpNDRjWWFjMUhBWWtheDJjQmtQdVVOZGdEbW5BdUo2OVhMYUpXZTljWmJ0VzljejVzb1RXbnBRUDBDSmFHaVFrSkZldmdnOWFHL29BV0RsTHo0ejVqSDBqeDZBQ0JXaU9WMGhjdEtLZm4zaTZoeDhhY2RKdEVIQ0ZNMC9qSGpoa1RWWVVmelJBWmhZbFUrU2JsdkhMWDlZaFN6bWRDeFkzVWVzOTVpaElJQXNGaHdYbjAxN204VzRkKzVnK1I3eG1KS1M2TmlpdDZTM2RxOEJaa3Z2WHhpVGc0SFlWZnQ1eWZsRCtPd05NbkJOV1V5MWxhdGNGNDNETVZxMGF1Y1d5dzRyeG1LbXBURThTY2ZqM2hObmVuWGw2MTlCeXBuZm8wcEk1TzBSeDdqK0xOUEVkeS9uK1RmL0JidnBtL3hMbDltYk92bzI0LzR3VU00L28rL28za2pLNVlMSVVRc0VpZ1JRZ2doaEJCQ0NQR0RIVDkrbk1LakJaU1hsVkZSVVU2Z2pqdkJoRGdiTEJZckNZa0pKQ1lta1pYVmdKUzB0SE05SlNHRUVFS0ludzFiK3c2Z0tLaE9wN0VzZVBnd3hVL1hYajFaVFV3aytaNnhCSGJ0UEdYMVk4M2xvbVRDLzVIMnlHTTRyeDJLYTlvWEVlc3RUWnVDcWxMMnhtc0U5aC9Bbk4wRTExZDZ0Vjh0RkNKaDJIQVNoZzBId0Z1ai9mYkpGS3NWUzdObXBQLzFid1QyN3pNQ0pVZkgzRmxyaFpLVDI3VFh4bFQxL2pOWVdFYzRJZ2Izdkxray8yRWM4VU91cXJPSzhwa1NQSENnMW5XbWxGU3NiZG9ZanhXN0RVNTYraldyVzZ2T0JFSXhxbDJmck9ndkQ1MWV5NXN6TEg3Z0lKUzRlRnhmZlVtNHBJUXlpNFdrTWZjUUtqNE9KaFBCdzRjcCsrQzlFOXRmZGpuVzFtMml4bEdzVmxCVkxFMmJVdnpzTXlnMkcwbWo3OFMvWXpzVmsvVndDb0VBSlMrOVNOcjR2NVA2eHdjbytzZjRVMWF2L2lHdkwydWJOcWlwcVhnV0x5WjQ3Q2lwRHoxQy9JQkJoTXBLc1Y5eXFmRzNYYzI3YmkwSjExMVA4ajIvb2VUZi82clBhUk5DL01KSm9FU0lueEJUZzRaR256OGhoRGhmbVM5cWVxNm5JSVFRNGl6NWJ1c1dLc3JMc1ZxdEpDUWxrWkhWQUhOVlgyOGh6cFZBSUlEWDY4SHQ4YkJqeDNhU2twTnBGZU1pc0JCQ0NDR0VPRTJLUXZ5UUswSFRTTHpsVnNLZStsVTNTTDczRDZqeFRvNC8vV1IwNVkwWUlZM0FycDI0cG4yT28wY3ZYRE8raGhxaDllRGh3MVJNK2hUUDBpVWszSElybXNlRGQ5MGFBSTcvWTN6VVdNN3JocUdkVkJMRGxKbUZyVjE3RktlVHl0bXpxUGowWTZ5NWVmcDA3TGJZbFRBVUZjVmtxdGZ6dFZ4NElacmJIZFd5UjFGVlVHc1BwWGpYcmNXN2NqbHhBd1pTT1djV0JFKzAyRkdzTmt6cGFRUVBINjdYSEg0VXN3bGJYanZqbklCZXFhUFc1Mit4WUw3d0lnSkxGOGRlRDZDcTlUaXVKZXAzZFNhWkd6WENPZXg2S2laUE5vSWRucVZMTURkb2lHZjFLbXdkTGlic2NSdXRaZ0JDRjErTVlqN3BxMVNyRlVldlBucEZuVmNuRVBoK0w2bC9maGdVaGRMLy9GL0UzMC93OENGS1gvOHZLWDhZUjhvZnhuSDh5Y2NqZnE4UmZ1RHJLMkhZY0h5YnZpV1lmd1NBa3BkZUlLN2ZaU1NNdUpIUy8wN0F1M3FWTVQ3b29hM1MvMDRnOVMrUEVqL2tTaXBuenFqWGNZUVF2MXdTS0JIaUo4VGFwU3Vlcjc0ODE5TVFRb2c2V1R2OGIrOGtFRUlJY1g1WU5IOHV5U21wWE5BNCsxeFBSWWdJRm9zRmk4VkNRa0lpQUVXRngxZzRmeTc5THg5NGptY21oQkJDQ1BFVFlyRmdiZHBVRHhWVWZVRWVQK1FxekkyektaM3dmMWliTnlmNU43K0ZVSWh3ZVJseGx3OGc3SGJyd1lla1JBSUhEK0xic0I2QWtwZGV4TnFzT2FHalIvV3hUU2JpQnc5QmRUcXg1RnlJYit2V3FNTzd2cHhHNVp6WkVXRVNnTXBaK3BmZmxoYTV4QThZaUd2R1YxSGJBRmpidE1WNTFUVlljM1B4Nzk0ZHNVNExCZ2w3UEZSKzhSbnV1WFAwaFZXQmgvUW5ubzU1T3RTRUJGQmpCeW9zVFp2cExVbFVGVFU1R1Z1SGp2ZzJiNG94aUFuRlZQZlhjdVVmZmdob0owSUhGZ3VaTC80Yk5WRi9iK3VhUHIzTy9XTlJ6T2I2QlRxcXQ3ZFljUy81aHZKMzN6R1dwVC8rRklyRldtTWpoYVE3eDJCS1NjSGNKQWZGWXNHN01yckZqYkY1SFdFY2U5ZExzRi9hRFZ2YmRnUk9hZ1ZqNzl3RnhXWkRDNGRCVmJIbXRrU3gyVEZuWnVuckwrMkdLU1hGR0VjTEJGQ2RDWmdiWjJQdjNnTkNJYnlyVjZFNG5hVCs2U0g4Mjdmam5qTXI0aGpWN1c3OE83ZWpuUFE3OXF4Y1FXRC8vc2dKKy8zNHZ0MkFkKzFxZk92WGtYVDNiN0EyYTg3eHA1OGtYQlpkcGNXM2JpM3VlWE9KR3pDUXVONTljUytjZjhaZVgzR1hEOERTdkFWRmYvK3JjVHhIcno0azNIZ1RaVys4aG5mVlNreHBhZGk3WG9LdDQ4VUVkdTdRbjhLTzdiam56OFhhcXJVRVNvUVFweVNCRWlGK1F1S3V2Z2IvcG8yRTZpaEZKNFFRNTVLcGNUYU93VmVlNjJrSUlZVDRIMXM0Ync0TkwyaE1mRUxDdVo2S0VLZVVucEdKemU1ZzBZSjU5THRzd0xtZWpoQkNDQ0hFVDBNd1NQTHZmbythbEl4Ny9qeHNIUzhtNGFhYjhTeFpqSGZWU3J5clZ1Slp0WXI0cWkrMEUyNytGWXJab2xkQlVCU0tuem5Sb2tOenV5TURGcUVRbGlaTnNIWHFqSGZEZXR6ejVrUWZQeHhHYzd0cm5WN28yRkc4YTFaVCtXWHNHekNEaHc5aHlzckNzM29WcnVuVElvY3VQazdSSXcraitYM0dNcVdxMHVLeGNiK1BXYUVrNDVubndSUTdsQkVzeUNldS8yVVFEQklxTHNhemJDa1ZVeVpIYmFkWXJYQ0tLaWZoaXZMSUJZRUFsVE5ub05oc2VOZXRxYk5OVGEwc1p1UDUxVWY1Qis5R1ZjY29mdUU1dEpyQkhVMGpzTzk3MERROHExZmpXNytXY0VWRnJXTkdoRkZPRWpwZWhMMVRad0lIOWxNeDZkT0lkZkZYWFkyNVVTTUloZEU4SHVMNjlvdFluM1Q3SGZwMFhDNFNmelhTV0c1cjJ3Nzd4WjBJbFpiaVhiMEt6ZVdpN01QMzhXLzdydFo1Vkg0ZDNXWW9lT0JBekhOZU1lbFRvOXBPcUtpUXNuZmZKckJuZDlSMjFjby8rWWpnMFFJOVRBSm43UFVWZHJ1cG5EbUQ0TDRUUVJ6ZityV1VWcFRqWGJGY24xOVpHYzVycnlOVVZrcmwvSGsxNXZSeHpEQ1dFRUtjVFBINy9mKzcrbEZDaURNdkVNQTFaVEtCemQ4U1BuWjZQUmlGRU9KL1JjM0l4TksrQTg0YlJvQzBPaEJDaUZOYTlzMHV2cDcrTFZkZDA0R2VmVnVjNittY2xtMWJ0K0R6KzBsTHp6alhVeEhpdEJ3dlBJYmRicWZsVDdEOXpSc1R2Z0ZnekcvN251T1pDQ0hPbEJlZmZaSUxHbVZ6ODYyM24rdXBDQ0YrNFk3Zk5icldkZGE4UEVMbDVZVHk5VGJzOWt1NzZlMHpUbTViOHdNb1ZodGF3SDlHeGpvZktGWmJSRUJGbkNaRitkbjhMZFRYLy9MMUZYMHdLL2o5cDcxYjJwdnZuSG9qSWNUUG5sUW9FZUtueG1MQithdGI0RmUzbk91WkNDR0VFRUtJWDVqaTQ4Y3BMeStYTmpmaUp5a3RJNU1qaHc1UVhIeWMxTlMwY3owZElZUVFRb2p6bm4vSGpvakgzbFcxdHpRNVhUKzM4TVhQN2ZtY2RiK3dNQW44YjE5ZjBRYzcvVENKRUVKVXEzL1ROQ0dFRUVJSUlZUVF2MmhIaitaanRkWmVxbGlJODUzRmF1TllRY0c1bm9ZUVFnZ2hoQkJDQ0NIRVQ0SUVTb1FRUWdnaGhCQkMxRXQ1V1RsMmgrTmNUME9JSDh4dWQxQmVYbmF1cHlHRUVFSUljZDR3TldoNHJxY2doRGdQbVM5cWVxNm5JSVE0VDBpZ1JBZ2hoQkJDQ0NGRXZiZ3F5ckhiSlZBaWZycnNEZ2NWNVJYbmVocENDQ0dFRU9jTmE1ZXU1M29LUW9qemtMVkRoM005QlNIRWVVSUNKVUlJSVlRUVFnZ2g2aVVRQ0dDMldNNzFOSVQ0d1N3V0M0R0E5QThYUWdnaGhLZ1dkL1UxbUpvME9kZlRFRUtjUjB5TnMzRU12dkpjVDBNSWNaNlFRSWtRUWdnaGhCQkNDQ0dFRUVJSUljUXZrZGxNOGw4ZXczYjVRTlRNekhNOUd5SEVPYVJtWkdLN2ZDREpqLzRWek9aelBSMGh4SGxDL21zZ2hCQkNDQ0dFRUVJSUlZUVFRZ2p4UzJXeDRQelZMZkNyVzg3MVRJUVFRZ2h4bnBFS0pVSUlJWVFRUWdnaGhCQkNDQ0dFRUVJSUlZUVFJb0lFU29RUVFnZ2hoQkJDQ0NHRUVFSUlJWVFRUWdnaFJBUUpsQWdoaEJCQ0NDR0VFRUlJSVlRUVFnZ2hoQkJDaUFnU0tCRkNDQ0dFRUVJSUlZUVFRZ2doaEJCQ0NDR0VFQkVrVUNLRUVFSUlJWVFRNHJ6ZzhYaitaMk5ybWtZb0ZDSVVDdjNvc1FLQndCbVlVV3h1dHp0cVdUQVkvSjhkNzN5Vm41OS9ycWNnaEJCQ0NDR0VFRUlJOFl0blB0Y1RFRUlJSVlRUVFnZ2h2RjR2enozM0hHM2F0R0hvMEtGWUxKYlRIbVBUcGswc1dMQUFnSnR1dW9tR0RSc2E2L2J0MjhmTEw3OE13UDMzMzgreFk4ZVlNbVVLQUE4KytDQ3BxYW4xUHM2R0RSdVlNV01HdWJtNTVPYm0wcVZMbDlPYTU2SkZpOWk0Y1NNQXQ5MTJHMmxwYWNhNnFWT25rcCtmVDhlT0hXblFvQUdyVnEyaXZMeWNjZVBHWVRLWjZqWCszTGx6MmJkdkh5a3BLZHh3d3czRzhrMmJOckZxMVNyanVIYTcvYlRtWFpmS3lrb09IRGpBZ1FNSE9IVG9FRGZjY0FOSlNVbFIyN2xjTGhZdVhFalBuajFqbnZQOSsvZnoxVmRmc1h2M2J1Njk5MTZhTld0Mnh1WW9oQkJDQ0NHRUVFSUlJVTZQQkVxRUVFSUlJWVFRUXB4VDRYQ1lUejc1aE5MU1VwWXRXNGJUNldUdzRNR25QVTRnRUdELy92M0dtQjZQaDRLQ0FxeFdLMTZ2MTlqTzQvSGc5WHFOWlpXVmxRUUNBWHcrSHcwYk5qeGxtTVhsY2xGV1ZzYWFOV3RvMHFUSmFjOHpHQXdhODdSYXJjYnljRGpNamgwN3FLeXNwTHk4bkx5OFBMNzc3anNBNXMrZno2QkJnK28xZm1GaElkOTk5eDA1T1RsUjg2NGVyK1p4WTltOWV6ZWFwaEVPaHdtRlFnU0RRWHcrSDM2L0g0L0hRMlZsSmFXbHBSdy9mcHpqeDQ5SFZWWnh1OTM4NWplL2lUcVhPM2JzWU1HQ0JTeGN1SkF1WGJwd3l5MjNSS3hQVEV3MHpzM1VxVlA1MDUvK2hLcEtjVlVoaEJCQ0NDR0VFRUtJYzBFQ0pVSUlJWVFRUWdnaHpwbFFLTVRFaVJQNTl0dHZBVkFVaFkwYk54b1ZQRTZXa1pIQjZOR2pZNFlNYWxid3NGcXRIRHAwaUFrVEprUnQ5K3FycjBZOGZ2SEZGNDJmSDM3NFliS3lzcWlvcU1CdXQ4Y01seFFVRkFDZ3FpcWRPbldxOWJrRkFnSDhmai94OGZFUnl4ME9oN0YvelhXN2R1MmlzcklTZ0g3OSt0RzNiMThPSFRyRXNXUEhtRE5uRGgwNmRDQXJLeXRpckRsejVyQml4UW9zRm90eFRzckx5d0U0Y3VRSXp6enpqTEZ0elZETmM4ODlaL3hjSFJpNTQ0NDdqQkRLNHNXTDJieDVjNjNQclM1V3E1WEN3a0ptekpqQjBLRkRJOWF0WDc4ZTBGc1F0Vy9mbm5BNGpNL253MmF6b2FvcUtTa3A5TzNibDNuejVwR2ZuOC8yN2R0cDNicTFNVSsvMzI5c0s0UVFRZ2doaEJCQ0NDSCt0eVJRSW9RUVFnZ2hoQkRpbkNncEtXSGl4SW5zMmJQSFdLWnBHa2VQSG8yNXZhcXEvT3BYdjZvMVRGQnplWFc0UkZWVkxCWUxaclBaQ0dza0pDUVFEb2VOeDBsSlNZUkNJWHcrSDRxaUFQRDY2Njl6Nk5BaExCWkxWRFdQNm1DR3Btazg5ZFJUTWVkU0hTWnAzYm8xWThhTWlUbFBzOWtjTWVlbFM1Y2FQenVkVHJadTNjcEZGMTNFc1dQSDZOcTFLL3YzNzJmNzl1MjQzVzdhdG0xTGRuWTJQcCtQMHRMU1d1ZFEyN21NdFR3VUNoay9kKy9lbmMyYk42TW9DbmE3SFp2TmhzVml3ZVZ5NGZGNEFJaVBqK2V5eXk2alNaTW0yR3cyNHVMaVNFcEt3bXlPZmFtaHVuSUtRT2ZPbmNuTHkrUG8wYU5HdUVWUkZCUkZJUndPRy91ODlkWmJBQkhMeG84ZlQwcEtTc3hqQ0NHRUVFSUlJWVFRUW9nelJ3SWxRZ2doaEJCQ0NDSE9xbUF3eVBMbHk1azVjNllSenNqTXpBVGd1dXV1aTloMitmTGxiTm15QllDcnI3NDZxbzBMd0xKbHk3QmFyUnc1Y3NSWXRubnpac3htTStQR2pTTTdPNXZDd2tJai9ERnUzRGp5OC9ONTg4MDNBYjBxaWQxdWp6blhRQ0JBSUJDSXVVN1ROQ09VY2lxYXB2SE5OOTlnczlrNGNPQUFvQWM0MXE1ZGk4L25JeU1qZzYxYnR4cmJmL3JwcHhIN3IxeTVrcFVyVnhxUE16SXl5TTdPcG1YTGxpUWxKV0d6Mll3UXpjcVZLNDJRanNQaG9IdjM3alJzMkpEZHUzZXphdFVxQUc2OTlWWkFEMnBVdDdPcEdkTEl5OHZqcWFlZXdtNjNHeUdiVFpzMjhlR0hId0pnc1ZqbzI3Y3Z2WHYzeHVWeThkRkhIMUZlWHM1VlYxMUZ1M2J0akgxcW1qTm5EZ0IydTUxcnJybUdGMTk4TWFKQ2k2WnBhSm9Xc1UvTklJa1FRZ2doaEJCQ0NDR0VPTHNrVUNLRUVFSUlJWVFRNHF6WnUzY3ZFeWRPcExpNEdOQUREeGRmZkRHclZxMGlGQXF4ZmZ0MmhnMGJCc0RzMmJPTk1Fbm56cDNwMzc5L3pERy8rdXFyaUhZdUFGOTg4UVVBM2JwMVkrUEdqUkdoa0tlZmZwcGdNR2c4L3R2Zi9tWlVQMm5mdnIyeG44Zmp3V3cyUjdUU1dicDBLY2VPSFVOUkZLNjY2aXEyYjkvTzd0MjdVVldWcTYrKzJxak9FUTZIQ1FRQ1JrZ2pIQTR6YmRxMGlEbFd0L3NCdmRwSGRaakNaRElaclhhcW41ZlZha1hUTklMQllFVG9va1dMRnJSbzBTSmkzRjI3ZHBHZm40L2I3Y2JqOGJCZ3dRTDY5ZXRIbzBhTmpBQkg2OWF0amRZN3NhaXFpc1BoSUJ3T2MrVElFUll1WE1pNmRlc0FhTktrQ1NOSGppUXpNNU5WcTFZeGJkbzBvMnJKTysrOFE2OWV2Ymp1dXVzaXp0dVdMVnRZdTNZdEFGZGNjUVg1K2ZsRzZ5Q0F1KzY2QzZmVHllTEZpMW0vZmowbWs0bisvZnZUclZzMy9INC9mci9mcUNMamREcHJuYmNRUWdnaGhCQkNDQ0dFT0hNa1VDS0VFRUlJSVlRUTRxeTU4TUlMNmRxMUs3Tm56NlpaczJhTUhEa1N1OTNPMGFOSDJiTm5ENHNYTDhac05sTlVWTVNtVFpzQVBmeHc4ODAzMXpwbVJrWUdBQlVWRlViN2w4YU5HeE1LaFVoSVNJZ0ttOVFNa3dENC9YNkFpRll0UFh2MmpEck9uajE3S0NvcUFxQkxseTVjZnZubE5HM2FsSmRmZnRtbzlGRmI2RVZSRkJ3T0IxYXJsVkFvaE12bEFpQTlQWjJpb3FLSVNpZTllL2RtNk5DaDVPZm5HKzFnN3J6elRuSnpjNDM1VjdmS1diNThPWFBtek1GcXRVYTB6NG1QajhmdGRodlBhL2Z1M1FBa0p5Y1REb2Q1NVpWWENJZkRhSnBHSUJBZ0p5ZUhVYU5HUmN5NXBLU0VKNTk4TXFJVmpzbGtJaUVoZ1duVHBsRldWc2JodzRlTjVWMjZkS0YvLy81a1pXVkZqTE40OFdLbVQ1OXVQRDUwNkJETGxpMHpIbzhaTTRiV3JWdFRVbEppdE1SSlQwK25SNDhlT0oxT0ZpeFlRSjgrZmVvTXdBZ2hoQkJDQ0NHRUVFS0lNMDhDSlVJSUlZUVFRZ2doemhwVlZSazhlREE1T1RuazVlVVpJWWg3N3JtSENSTW1zRy9mUGhZc1dHQnMzNlpORzBhTkdoVVI5ampaL2ZmZkQ4Q2JiNzVwQkVydXZQTk9rcE9US1M0dVp1N2N1UUNNSGoyYTFOVFVxUDBuVEpoZ1ZDT3BUWDUrUHUrODg0N1JncVU2eEhMUlJSZlJybDA3Tm0vZXpLeFpzOGpLeWpLcW5Kejh2S3RiN3F4WXNZSkpreVpodFZvWk0yWU1MN3p3Z2hGcUFZd3dUZlZ6QWIyeWk4dmxJaEFJa0pDUVFPdldyUUc5SlU5WldWbXQ4d1k5Z0hMbzBLRTZ0MGxQVDQ5YWxwS1NRa3BLaWhHaUFiMnFTczNXUEFCdDI3YmxpaXV1b0tDZ3dEZ3ZKeCsvWm9pbnV0SUpRUC8rL1duZHVqWEJZSkNKRXlmaTlYcHhPcDNjYzg4OUFEei8vUE1VRmhheWQrOWV4b3daVStmdlNBZ2hoQkJDQ0NHRUVFS2NXWElsUmdnaGhCQkNDQ0hPc3VKU0Q2QXhlK1ptNXMzZGVzcnR6eGVYZGplZGVxTjZhdFdxRlFDYXBuSG8wQ0UyYjk0Y0VhQ29kdmp3WWRhc1dVT1BIajNxSEsraW9vTHQyN2NianlkUG5zeVFJVU9NRmkrZ3QyT3BpNklvTVpkdjJiS0Zqejc2eUdqckFqQmp4Z3dVUldIQWdBR01HREdDQXdjT1VGWld4cnZ2dnN2Z3dZTzU3TExMNmhWK0tDb3FNc0lreWNuSmxKYVdzbVhMRnFQVlQ3WFpzMmNiUDdkdTNkb0lsRFJyMW96aHc0ZGpzVmd3bVV5RXcyR21UNStPeStWQ1ZWV3V2ZmJhaUhOd3N1cldQQWtKQ1RIWDkrN2RtL3o4ZkNPY3MzYnQyb2hRemJCaHczQzczYno1NXB1VWxaV3hmdjE2YnJ2dHRvaHFJajE2OUdEcDBxVWtKU1dSbVpuSit2WHJDUWFEWkdabU1tVElFQTRjT01EMDZkUFpzMmNQcXFveWF0UW9vMVZRWGw0ZWhZV0Y3Tnk1azg4Kys0d2JiN3p4bE9lMFBsNmZzT2lNakhPMjVCOHBKU0ZCS3JRSUlZUVFRZ2doaEJEaTdKSkFpUkJDQ0NHRUVFS2NaZVhGYmtBaEdBd1RESWJQOVhST3c0OFBsT3pldlp0ang0NVJVbExDZ1FNSE9IandZRVJRdzJLeGtKU1VaRlRGcUtpb1FOTTBYQzRYb1ZDSWNEaHMvSk9jbkl6RllnSDAxaTgxVzdOODk5MTNIRHQyak5HalJ4dkw3SFo3ekRsVnQ4VFJOQzFpdWN2bDRyUFBQbVBEaGczR3N1Yk5tM1B3NEVGOFBoOWZmLzAxNFhDWVFZTUdNV2JNR0Y1OTlWVXFLeXVaT1hNbWE5YXNvV3ZYcnJScTFZcEdqUnBGdEtPcEZnNkhtVDkvUHFDMzJIRzVYSlNXbG1LejJZaUxpeU1jRGh2VlI2cERJVFhiM1lEZTJxZHg0OGJHNHlsVHBoanRkTUxoTUlzV0xjSnF0ZFlhbHFuMjhNTVB4MXgreVNXWHNIMzdkdGFzV1dPMG83RllMQXdjT0pEKy9mdGpOcHZ4ZUR6czJMR0ROV3ZXc0czYk5sNTg4VVhHakJsRFptWW1vSi8zOGVQSEF6QnYzanlDd1NDS29uRFRUVGNSQ0FSNCtlV1hqZCtkeldaajFxeForUDErZkQ0ZlBwL1BtTXVLRlN0bzJyUXBYYnAwcWZPNTFNZSt2VVduM3VnOG8yamVVMjhraEJCQ0NDR0VFRUlJY1FaSm9FUUlJWVFRUWdnaHpySUxtNmF4ZGVzaHJycW1BejM3dGpqWDA2bTNXVjlQLzlGakJBSUJwazZkYWxTNXFKYWVuazdYcmwzUk5NMW9VUU42aTVVcFU2WXdaY3FVaU8wZERnZC8rOXZmQUQxMHNtaFJkTVdKb3FJaVB2endRK094MCtuRVpJb094Zmo5ZnNMaHNCRnFPSHo0TUV1V0xHSDkrdlVFQWdFQXpHWXp3NFlObzBlUEhodzhlSkJYWDMwVmo4ZkRpaFVyNk5HakI0MGFOZUozdi9zZDc3enpEb1dGaFJRVkZURno1a3htenB4SmJtNHVkOTExRjhGZ2tGMjdkdkh0dDk4Q2VqaGs3OTY5V0N3V2hnOGZ6dHR2dncxQTkrN2RHVHAwS1BuNStUejMzSE1BM0g3NzdlVG01dFo1YmovLy9IT1dMVnNHUU9mT25WRlZsVFZyMXRTNVQyMTI3OTdOaHg5K0dMT2RUbFpXRnQ5Ly96MDdkKzQwd2lHZy8wNDhIZzlGUlVXODlOSkxqQjQ5bWhZdFR2eDlIemh3Z0ZtelpnRjZnS1pwMDZiNC9YNFNFeE1wS1NrQndPUHhzR2ZQbmxybk5YbnlaUEx5OG1xdHFGSmZULzN6aGgrMS85bjJ4b1J2enZVVWhCQkNDQ0dFRUVJSThRc2tnUkloaEJCQ0NDR0VFR2ROcTFhdHVPeXl5MWk0Y0NFNU9UbTBhdFdLTm0zYVlMZmJtVEpsaWxFRlExWFZxSll4NFhDWVlEQUk2SUVFbTgyR3BtbE1uandacjllTHcrSEE2L1dpYVJxWFhub3BxMWF0aWdoRVZGYzlxVTExZU1UcjliSjE2MWJqY1dabUppTkhqcVJKa3lZQVpHZG5NMnJVS0taTW1jS05OOTZJMCtrRW9HSERoano0NElNc1hMaVFoUXNYNHZWNnVlaWlpN2pycnJ2NDZxdXZXTEprU1ZRVmxOemNYTHAxNndaZ1BEZWZ6MGR4Y1hIRTNNdkt5aWdvS0NBUUNHQzFXc25LeW9xWTk4Y2ZmeHhSU2FWbHk1YkV4OGZUcEVrVG94MU9JQkJnOWVyVjdOdTN6OWl1YWRPbWRPellNZXBjTkc3Y0dMZmJIZk04SFRwMHFNN3pDSG93NVBYWFgrZm1tMittYytmT2JOaXdnYWxUcDBhRWRwNTQ0Z21LaTR2Uk5JMmtwQ1RTMHRMWXUzY3ZBUDM2OVROQ1FzT0dEY05zTnZQNTU1OHpmUGp3SHgwbUVVSUlJWVFRUWdnaGhCRDFJNEVTSVlRUVFnZ2hoQkJuMWFCQmd4Z3dZQUEybTQzaTRtSysrZVlibGk5ZmJnUXFBSzY0NGdvR0RScGtQQTRHZzd6ODhzc2NQSGlRdUxnNCt2ZnZEOERNbVRQWnZIa3pBTjI2ZFdQaHdvV0FIa2hvMEtBQjNicDFvN0N3MEJobjgrYk56SjA3Rjd2ZHptOS8rOXVJZWFXbXBnTFFyRmt6eG80ZHl3c3Z2RUMvZnYwWVBIaXcwVnFuV2xsWkdjRmdrRW1USnZIUVF3OFo0UmVMeFVMcjFxMUpTVW1ockt5TURoMDZZTEZZNk5hdEcwdVdMQUgwdGk0K253K3IxY3JZc1dPTk1hdkRGaXRXckdERmloVVJ4L3ZvbzQrTW4xdTNiczJZTVdNQXlNL1A1Nk9QUG9vS2ViaGNMcG8xYTBaMmRyWlJsV1hYcmwxR21DUXhNWkdoUTRlU2w1ZEhPQnltcUtnSXA5TnB0QVd5MisxMDc5NmQ0dUppUUEvTDJPMTJMQllMWnJPWnI3Lyttc3JLU3RxMGFVUDM3dDJOMzJWT1RnNWJ0MjVsK3ZUcHBLYW1rcGlZQ01DTUdUT29yS3cwNXZmOTk5OGJQdzhjT0pBcnI3eVNnb0lDbm4zMldlTTVWZ2RLRkVXaFI0OGV0R2pSZ295TURJUVFRZ2doaEJCQ0NDSEUyU0dCRWlHRUVFSUlJWVFRWjVYRlltSExsaTBzWGJxVW5UdDNHbFU3ekdZekNRa0psSlNVTUdmT0hCbzBhRUQ3OXUzUk5JMUpreVp4OE9CQkFJWU9IVXBjWEJ3QWJkdTJaZlhxMVFTRFFicDM3MjRFU3F4V0srbnA2VHo1NUpPWXpXWXNGZ3VxcXVMeGVBQzl6YzNFaVJPTk9ZWERZWHcrSHdNSERxUlhyMTVjY01FRjlPdlhqKzNidDVPUWtFQ1hMbDE0KysyM0tTMHRKU1VsaFU2ZE9sRmFXZ3JBa2lWTGpJRExyRm16bUQ5L1BpYVRpUWNlZU1BSVFEUnMySkJldlhyUnNHRkRWRlhsazA4K2lUb3ZKN2NCT3BYVnExY3phZElrSTRqU29FRURDZ29LQUZpMGFCSFRwazJyZGQveThuSSsrT0NEaUdXalI0K21mZnYyeHVOaHc0WlJYRnpNdi83MUx3QkdqQmhoQkVUbXpwMUxaV1VsR1JrWnRHblRodm56NXpOanhnd0dEUnJFd0lFRFNVeE1wRjI3ZHRoc05nQTZkdXpJdkhuelVGV1Y5UFIwTHJqZ0FsSlRVMGxMUzZObHk1WUFFWUdUNnQ5dlRSSW1FVUlJSVlRUVFnZ2hoRGk3SkZBaWhCQkNDQ0dFRU9Lc3UrQ0NDeWdxS2tMVE5NeG1NMTI3ZG1YZ3dJRzRYQzVlZSswMUtpc3IrZUNERHhnNWNpU2JOMjltL2ZyMUFIVHUzSmxMTHJuRUdLZEpreWJjZWVlZEhEeDRNQ3FRRVF3R2NibGNNWThmRG9jNWV2Um8xUExxY0FaQWNYRXhSNDRjWWRxMGFiUnMyWkxLeWtwS1NrcXcyV3gwNzk2ZHBVdVhVbEJRd1B6NTgrblJvd2MybTQzazVHU0N3U0RCWUpEMzMzK2YrKzY3ejZoZWN2MzExd042RUNTVzZnb3R2WHYzWnNpUUlSUVVGUER5eXk4RGV0Z2pKeWNIdjk5dmpOZTJiVnNXTGx4SVFVRUJMVnUyWk1TSUVUeisrT09uUHZuMVZGcGF5cXV2dm9yTDVXTExsaTBVRkJRd2J0dzQ0dVBqSTdZN2NPQUFNMmJNSUJ3T00ydldMSGJ2M3MzdHQ5OXVoRWtBdW5mdlRrNU9EczJiTnplcW9BQVVGaGF5ZHUxYUJnNGN5SjQ5ZXdBOVdKU1dsbmJHbm9jUVFnZ2hoQkJDQ0NHRStHRWtVQ0tFRUVJSUlZUVE0cXhMVFUzbHR0dHVZOU9tVGZUdTNadms1R1FBVWxKU3VQZmVlL25QZi82RHkrWGl2ZmZlTS9icDJMRWpOOTk4YzlSWTJkblpaR2RuUjdSUkFiam9vb3U0Kys2N3NWZ3NXQ3dXOXV6WncvVHAwd0ZJU0VpZ29xS0MxTlJVUm80Y2ljbGtJaHdPazVLU0F1amhqbTNidGhuak4yalF3QWh5bU0xbVZGV2xUNTgrVEowNmxVNmRPcUZwR3JObno2WkxseTVjY3NrbHJGNjlta09IRHZIbGwxOGFRWkpxMVJWWlRoNGFNSllBQUNBQVNVUkJWRllkWmpHWlREZ2Nqb2pnaGQxdUp5a3BDZERETUg2L243aTRPRWFQSHMzYXRXc1pQSGd3YnJmYjJMNW56NTYwYmRzV3M5bHN0THdwTFMzbGxWZGVBZlJxSXkxYnRpUVVDcUZwR2w2dk55TEVVVkJRd0p0dnZzbng0OGNCNk5DaEF5TkdqSWdLazRBZTZybnZ2dnY0NElNUEtDb3FZdmZ1M2J6d3dndEdDQWIwMzNkcWFpcGVyNWRkdTNheGE5Y3V0bTNieHFGRGg3QmFyVngyMldWR201OFdMVnBFdFJnQ3ZlMVA3OTY5eWM3T2pubitoQkJDQ0NHRUVFSUlJY1NaSllFU0lZUVFRZ2doaEJEblJFNU9qaEU0cUZaY1hNek9uVHV4MiswUjFVWDY5T25EMEtGRFVWVzExdkdxMjlsVVMwcEtJaWtwaVhBNHpOS2xTNWt4WXdZQVhidDJwVWVQSHJ6eXlpc1VGeGZ6NVpkZmN2dnR0NU9hbW1yc3UzSGpSbncrSDRCUkVhVTZtRkd0UzVjdU5HL2VuSXlNREFLQkFIUG56bVhPbkRrMGJkcVU1T1JrU2t0TFdiSmtDYzJiTjQ5b0pWTmJhNXZxNVV1V0xHSGx5cFVSNjk1NjZ5MVVWU1VRQ0JBS2hVaFBUK2ZSUng4bE16T1RLNis4TW1xc2xKUVVHalpzV091NWNqcWRFYyszcG5YcjFqRmx5aFM4WGk4QUF3Y09aTWlRSVlURFlZTEJJSUZBQUwvZkQ0Q2lLSUFlS3JuLy92djU4TU1QK2U2Nzd5Z3JLK00vLy9rUFk4ZU94ZVB4c0diTkd2THo4emwyN0ZoVW9DWVVDdkgxMTE4YkxZUTZkdXdZYzE2Yk5tMWl6Wm8xZE92V2padHV1cW5XNXlhRUVFSUlJWVFRUWdnaHpnd0psQWdoaEJCQ0NDR0VPR3RLU2tvb0xTMGxIQTdqOC9rb0xTMmx0TFNVd3NKQ0RodzRRSEZ4Y2NUMmpSczNadGl3WVRSdDJ2U1VZd2NDQWVObnY5L1A5OTkvejdadDIxaTNicDB4YnZQbXpSa3hZZ1FXaTRWaHc0WXhkZXBVOXUvZnoxTlBQVVdQSGozbzBxVUwyZG5aTEZxMENOQXJnM1R1M05uNHVmbzVMRnEweUFoVGFKckdnUU1IakFvalNVbEo5TzdkbTNmZWVZZkdqUnZUdUhGakFONTQ0dzNLeTh1cHFLZ0FUb1F4cWxVSFNrS2hVRVRybmVybmN5bzFneXJWUDN1OVhoWXNXSURWYWpVQ01rQ3R3WnpqeDQ4emQrNWNJMHd5Yk5ndyt2VHBBOENFQ1JQWXUzZHZ4UFkxcTZnNEhBN3V2UE5PUHYzMFUxYXZYazJqUm8xbzJMQWg1ZVhsYk42OE9lSTV4Y2ZIazVlWFIxNWVIdm41K2NiNWJ0eTRNVjI2ZElrNHhvRURCMWk5ZXJVeC8rcHFOa0lJSVlRUVFnZ2hoQkRpZjBzQ0pVSUlJWVFRUWdnaHpwcGdNTWgvLy92Zk9nTVNGb3VGTm0zYTBLTkhEMXEwYUZIdnNXc0dLbGF2WHMyaVJZdU1haGlLb3RDelowK3V2ZlphbzUxS3IxNjlzRmdzVEo0OG1WQW94SklsUzFpM2JoMURodzdsNk5HamdGN054T0Z3QUhwVkQ0REt5a3FtVFpzV2N3NktvbkQ1NVpmVHNHRkRicmpoQmk2NTVCTGplTG01dVh6eHhSZkd0bmw1ZVZIbkJ2UUtIVDE2OUlnNWZpQVFJQmdNUmxWTEFTSUNHOVZqMmUxMnlzcktXTDE2ZGNTMm1abVpNY2RQUzB2amdRY2VZUExreWJSdTNUcWlXc2dWVjF6QnE2KythancybVV5MGJ0MDZZbjlWVmJucHBwdkl5TWlnVjY5ZTJPMTI3SFk3blRwMVl0dTJiWFR1M0prT0hUcVFrNU9EeitkajZ0U3ByRnUzRHRCREpxTkdqVExDTGs2bkU1Zkx4ZHExYTFtN2RpMmcvMjEwNjlZdDV0eUZFRUlJSVlRNEgzazhIdU16aFRnL2ViM2VpTEM4RUVLSUV5UlFJb1FRUWdnaGhCRGlyTW5JeU9DS0s2NWcrdlRweGpLejJVeURCZzFvMHFRSmVYbDV0R3paRXF2VmV0cGpWMWZWQU9qUW9RTUpDUWw4K2VXWDVPYm1Nbmp3WUM2NjZLS29mUzY5OUZLeXNyTDQ4c3N2MmI5L1AzZmZmVGM1T1RsY2ZQSEZyRml4Z3BZdFd4cmJEaGd3QUpmTFJYNStmbFRiRnRBcmRQVHIxODlvTmRPelo4K0k5UTBiTnNSbXM5RzRjV05hdG14SnIxNjlJdFpYaDJ5U2s1TlBLMGhUcldZRmtwcUJuUjQ5ZXJCNjlXcXNWaXNYWEhBQjNidDNyelZRQW5wbzQ1WmJib2xhM3F4Wk0xcTFha1ZhV2hwTm1qUWhOemVYcEtTa3FPMVVWV1hBZ0FFUnk2Njc3anB1dlBGR3pPWVRseUVLQ3dzcEtTa0I5RERKMkxGalNVOVBqOWpuaXkrK01Gb2Z4Y2ZIYy8zMTE4YzhwaEJDQ0NHRUVPZWpQWHYyTUdIQ0JFYU9IRW1uVHAzTzlYUkVERjk5OVJXclY2L212dnZ1SXkwdDdWeFBSd2doemp1SzMrK1B2Z29taEJEbkFVa0ZuM21TaGhkQ0NDSE9EOHUrMmNYWDA3L2xxbXM2MExQdjZRY0h6cFZaWDArblRmdU9wOTd3RlB4K1B4czJiQ0FwS1ltMHREUlNVMU5qVnR6NHNjTGhNRWVQSGpVQ0hxZFNVRkJBZ3dZTnp2Zzhxb1ZDSWRUL3o5NTloMGRWcG4wYy8wNVBUMGhJU0NPMGhGNUNEMDFLUXBjbWRRVVUxRlZ4UmRkZFZ5enIybll0dUt1b2krK0NBclpWRUVRVUJFR0lOQ0ZVcVFFQ0laU0VBQ21rWnpMdHZIL016akZEQ2drdEtQZm51cnhNVG5uT2M4NkVNSno1bmZ2V2FpdTB1cm5SSEE0SHhjWEYrUHI2M3RUajFvU2lLS3hkdTViT25Uc1RIQng4VTQ1NStNQStoZ3dmY1ZPT2RiMTg4UDRtQUg3L1NOODZub2tRNG5wNTY0MS9FQjdSa0VsVDdxbnJxUWdoeEEzenpqdnZjUGp3WWZYN21UTm4wcTVkTy9YN24zLysyYTBDWHBzMmJYajg4Y2ZkeGlndUxtYmR1blhzMjdlUDdPeHNkRG9kRVJFUjlPclZpMTY5ZXJtOXQxNjBhQkhidDI5SG85RXdiOTY4YXVjMmYvNThkdS9lalVhajRZVVhYaUE4UE54dC9YUFBQVWRXVmhieDhmRk1uRGp4cXM0L0xTMk50OTkrRzdQWnpJQUJBNWcwYVpLNjd1alJvNnhldlpxelo4OWlzVmlJaW9yaXpqdnZwRTJiTm01am5EdDNqbVhMbHBHU2tvSk9wNk5ObXpaTW1EQ2hRaHZJbW82WG5Kek1xbFdyT0hQbURBYURnUTRkT2pCMjdOaXIvcmRDUVVFQnExZXY1dURCZytUbDVhSFJhR2pRb0FGZHUzWWxJU0hCTFZEK3hodHZrSnFhU2xoWUdDKzk5SkxiT0hhN25VMmJOckZ6NTA0dVhMaUEyV3pHMTllWFpzMmFrWkNRUUxObXpkeTJyMnlzOTk5L24zMzc5bFdZbzA2bnc4ZkhoeVpObWpCeTVFaTFKU2s0LzYzMHpqdnZjT1RJRWVyWHI4K1RUejVKWUdEZ1ZWMExJWVQ0cmFxOGFiSVFRdFFodTkzT3dvVUxtVE5uRGxhcnRhNm44NXVSbDVmSFN5Kzl4T3JWcSt0NktrSUlJWVM0elJtTlJycDM3MDdMbGkwSkRnNitJV0VTY0ZiS3FHbVlCTGloWVJKdzNzaTgyV0VTY0Y2SFd6Rk1BczRXUVVPR0RMbHBZUkloaEJCQ0NGRjNVbEpTM0w0L2Z2eDR0ZHRuWkdUdzRvc3ZzbWJOR2pJek03RmFyWmpOWmxKVFUvbmtrMCtZTjI5ZXBaVURhME5SRkpZdVhYcE5ZMVRtMHFWTHpKMDdGN1Baek1pUkk5M0NKRWxKU2J6MTFsc2NQWHFVNHVKaXJGWXJxYW1wdlBQT08yNkJpUHo4Zk41ODgwME9IVHFFeFdLaHRMU1UzYnQzODlaYmI3bmRONi9wZUVlT0hPR2RkOTdoeElrVFdDd1dpb3VMMmJadEczUG16SEZybjFsVE9UazV2UExLS3lRbUpwS1ZsWVhWYXNWaXNYRDI3Rm1XTDE5ZTQzRnpjM041NDQwM1dMeDRNU2RQbnFTNHVCaTczVTVlWGg1Nzl1emhqVGZlWU1lT0hiV2VuNHZkYmljL1A1OTkrL1l4ZS9ac3RiMHBPUCt0OU5oamo5R3RXemV5czdPWk8zZXVmQ1loaEJDWGtaWTNRdnhHbkQxN2xsZGVlZVdLMjkxMzMzMlY5aHlmTjIrZTJydDgvUGp4REJ3NHNNYkgwR2cwbUV3bWdvS0M2TmF0RzRNR0RicnFEd1VVUldIaHdvWHMyclVMZjM5L3NyS3kxSFI0YVdrcDMzLy9QVC8vL0RQWjJkbjQrUGpRcVZNblJvOGU3VmJKeFBXVTQrYk5tN2wwNlJJaElTRU1HalNvUXNueG1vNW5OcHRadVhJbHUzYnRvcWlvaU5EUVVJWVBIMDduenAxcmZYNG5UNTdrOWRkZlY3OXYzTGd4eno3N3JOczJMNy84TXVucDZlcjNUei85TkUyYk5yMm1mY0g1K2hVV0ZySml4UW9jRGdkMzNubG5yZWN2aEJCQ0NDR0VFRUlJSVlUNDdicHc0UUl2dmZRU1R6MzFGSTBiTjc2dVkxOGVJTGs4WUZLZTJXeG03dHk1NU9mbm85Rm9pSXVMbzBXTEZseTZkSW1OR3plU241L1AzcjE3U1V4TUpENCsvcHJtZGZqd1lRNGRPa1RidG0ydmFaenlQdnZzTXdvS0NvaVBqM2U3RDZzb0NzdVhMd2VjZ2ZZcFU2WmdzOW40NUpOUHlNM041YXV2dmlJMjFsa1ZjdTNhdFJRWEYyTXltWGpvb1ljb0tpcGkwYUpGbkQ5L25pMWJ0akJnd0lCYWpmZk5OOStnS0FyaDRlRk1temFORXlkTzhPV1hYM0wyN0ZtU2twSXEzRCsva3BVclY1S2ZuNDlPcDJQUW9FRTBhZEtFc3JJeU5tell3S2xUcDBoSlNXSGJ0bTMwNmRPbnlqSHNkanZ6NTgvbjFLbFRnTFBOWnBjdVhUQ1pUSnc0Y1lMdDI3ZWpLQW9mZmZRUmpSbzFxdEZEQUI0ZUhqejQ0SVBxOWJiYjdlemN1WlBkdTNkak5wdFp0MjRkVTZkT1ZiZlg2WFRjZDk5OUZCVVZrWnljek1xVks3bnJycnRxZFMyRUVPSzNUQ3FVQ0ZISFB2NzRZOTU3NzcwNm5VTnBhU2tIRGh4UXY5KzJiVnV0OWxjVUJiUFpURVpHQmw5Ly9UVmZmUEhGVmMvbDIyKy9aZGV1WFFRSEIvUDAwMCtyWVJLcjFjb2JiN3pCbWpWck9ILytQRGFiamJ5OFBCSVRFM243N2JmZGtzN2ZmUE1OeTVjdkp6czdHN3ZkVG1abUpoOS8vREUvL2ZTVHVrMU54MU1VaGJsejUvTEREeitRbDVlSHpXWWpQVDJkZWZQbXNYdjM3cXMrVDVmVHAwOWpOcHZWNzB0TFM4bkl5TGdoKzdacjE0NC8vL25QZUhsNThlMjMzMTZYK1FzaGhCQkNDQ0dFRUVJSUlYNGJTa3BLK005Ly9vUE5acnV1NDdwYWlKdzZkWXF5c2pMQUdSZzVlL2FzMi9yeU5tN2NTSFoyTmdDVEowOW0rdlRwOU96WmsrSERoL1AwMDAvajVlVUZRR0ppNG5XWjQ5S2xTM0U0SE5kbHJPUEhqM1B3NEVIQ3dzSVlPM2FzMjdyTXpFenk4dklBR0Q1OE9NMmJONmQxNjliMDc5OGZjQVo2aW91TEFkaTdkeThBblRwMW9tM2J0c1RGeFJFZEhlMjJycWJqV1N3V3RUTEhxRkdqYU55NE1Ra0pDZFNyVnc5d3R1ZXByWk1uVHdJUUd4dkxtREZqaUkyTnBYdjM3c3ljT1JPdDF2bng0NkZEaDZvZFk5dTJiZW80L2ZyMVk5YXNXY1RIeDlPN2QyK21UWnZHNU1tVEFXZndwS2FmVytoME90cTJiVXZidG0xcDE2NGRzYkd4M0gvLy9YaDdld09vNFpYeXRGb3QwNmRQeDhQRGd3MGJOcENmbjEreml5Q0VFTGNCcVZBaVJCM2F1blVyUC8zMGsxdmZ5T3Rod0lBQlZhYXB5L2NIZE5tN2Q2OWJHYmVNakF6UzA5TXIzZGFsWDc5K3RHL2ZIbkNHTGk1ZHVzU0tGU3NvS2lwaXk1WXREQnMyck5hOUJ0UFMwbGk5ZWpYZTN0NDgvdmpqQkFVRnFldTJiOS9PdVhQbkFCZ3hZZ1FkTzNaazI3WnRyRisvbnJTME5QYnMyVU8zYnQwb0tDaGc3ZHExQUdxMWxDKy8vSktVbEJTKy92cHI0dUxpME9sME5SNHZPVG1aWThlT0FUQjI3RmhhdFdyRm9rV0x5TWpJWU5teVpYVHAwcVZXNTNnNVJWRklUVTFWZTFtbXBLVFV1RXpqMWV6YnRHbFRIbjc0WWQ1KysyMCsrK3d6WW1KaThQZjN2Nlp6RUVJSUlZUVFRZ2doaEJCQy9McGxabWJ5bi8vOGg4ek16T3MrZG1Sa0pNWEZ4WlNWbFpHYW1rcnIxcTA1Y2VJRWlxTGc1ZVZGZUhnNHVibTVidnZzMnJVTGdQcjE2M1BISFhlNHJRc0tDbUxTcEVsb05CcWFOMjkrWGVhWW1abko1czJiNmRldjN6V1A1WHF3Y2NpUUllajE3aC9EaFlTRThPS0xMNUtibTB1alJvMHEzVityMVZKY1hLeGVrNGlJQ0hWZG8wYU5PSDc4dUZxbHVxYmpHWTFHM25yckxTNWN1S0NHU0JSRndXS3hBTTYycExYbDJ1ZklrU1BzMzcrZjl1M2JvOUZvOFBYMTVaVlhYc0ZtczExeDNPM2J0d1BnN2UzTitQSGpLNnp2MDZjUGVYbDVoSWVIcTVXNHI0Wk9wOE5rTWxGY1hJekJZS2gwRzM5L2YvcjA2Y01QUC96QXJsMjdTRWhJdU9yakNTSEViNGxVS0JHaURqZ2NEbGF0V3NVbm4zeHlROFlQQ3d0VEU3aVgveGNRRUZCaGUxZi93ZnIxNjZ2TFhHL2txaElhR3VxVzhyM2pqanNZTm13WTRId2pldWJNbVZyUCsrdXZ2MFpSRkNaT25FaElTSWpidWlOSGpnRE9OOGdqUm93Z01qS1M4ZVBIcTYxcFhDbm1nd2NQcXRWRlJvOGVUVlJVbEZwU3NLQ2dnQk1uVHRScXZOT25UNlBSYUlpTWpHVHc0TUZFUlVXcEpSUnpjM092S2Fuc0N0eVVMKzNvbXQrVndqalhzbS9MbGkwWk5HZ1FKU1VsYXZoR0NDR0VFS0ltREFhajlKTVd2MnBXcXhXRG9mWTN5NFVRUWdnaGZzdVNrcEo0K2VXWEtTd3NySFhiazVyUWFyVnFHTURWOXNiMS82Wk5tNkxSYU55MmQxV0pCbWNMbE1yRXhjWFJ2WHQzTlJ4eHRabzJiVXB3Y0REZ2JPRlNXbHA2VGVNQnBLYW1BcWdQWkphbjErc0pEdytuYmR1MitQcjZBczdQQzNidTNBazQ3KzE3ZW5weTZkSWxkUjhmSHgvMWExZGxscEtTRXN4bWM0M0hBMmZyK3REUVVFd21FNldscGF4WXNZTGk0bUswV2kxeGNYRzFQczl1M2JxcGM1azdkeTVQUHZtazJzN2UxOWVYc0xBd3Q0ZEdMNmNvaWxvWnBVV0xGcFVHUFRRYURTTkhqcVJMbHk2MWZvRFZkWXppNG1KV3IxNnRCblJjVlY0cTA2RkRCK0NYZSsxQ0NDR2tRb2tRTjUzTlp1UFZWMThsUFQyZHVMZzRqaDQ5V3FmenVYVHBrbHFCbzJmUG5pUW5KM1BpeEFsMjdOakIyTEZqMWRKME5lRUtZd0JWcG55cmtwT1R3OUdqUndrT0RxWjc5KzRWMWsrYU5JbUVoSVFxeXc3cWREb0F0VXlpeVdSU0F6TGxrOW5wNmVtMGFOR2l4dU1OR3phTUFRTUd1QVZIWEdVWm9mYm5XVjZ6WnMzSXpjMTFDNFc0dm82T2psYmY5Ri92ZlFFR0R4N00rdlhyMmI1OU8rUEdqYXZWNnl5RUVFS0kyNWV2bnk5bWMrazF2UWNTb2k2WlMwdng5Zk9yNjJrSUlZUVFRdHhTTWpJeTZOS2xDK1BHamVQdzRjTnVyY092bCtqb2FJNGNPYUxldzNUOXYxbXpadXJEZlM1RlJVVnFKV2EvRy96ZVRhL1hjOWRkZHpGdjNqd0tDd3RadlhwMWhUWTF0VlZRVUlDbnA2ZmFZdVZLdnZ6eVMvVyt0cXRDU3ZsVzUrV3JuSlQvMm13MnU5MlRyMjY4eTgyYU5RdXoyWXhPcDJQNjlPbEVSVVhWYUs3bEpTUWtrSjZlVGxKU0VnQ0ZoWVVrSlNXUmxKU0VoNGNIdzRZTlkvRGd3UlVDUXk0RkJRWHF3NkdYUHdpYm5wNU9RVUdCMnpLRHdVQk1UTXdWNTFWY1hNeUREejVZNmJyZzRHQ0dEQmxTNWI2dXp4UXVQN1lRUXR6T0pGQWl4RTFtczlrb0tTbmg5Ny8vUFYyN2R1V1paNTY1N3NjNGYvNDh5Y25KRlpZYmpjWUs2ZHVkTzNlcWI4NDdkZXFFcDZjbkowNmNvS0NnZ01PSEQ5ZW9IWS9OWnVQQ2hRdXNXN2NPY0w2eHErMGJVRmRxdTEyN2RwVyt3ZlQzOTYvUW11WG5uMzlXMzFnM2FkSUVRRTF1bDA5dGUzcDZvdEZvVUJSRlRTSFhkRHh3Qm1VOFBEelV5aXZyMTY4SG5OZkxsUWkvR3RIUjBlemF0WXRUcDA2cHBRVmRsVjJ1RkFxNWxuM0JlWDJpbzZNNWR1d1ltWm1aYm1VVGhSQkNDQ0dxNHU4ZlFIRkpDYjYrOG9HOCtIVXlsNVpVV3JWUkNDR0VFT0oyTm1yVXFBcXRXYTQzVjZXUnRMUTBTa3BLT0gzNk5PQzhsM2w1b0tUOFE0QTFiUTkrTFRwMzdreno1czFKU1VsaHc0WU5GVnJzMUpaT3A2TzB0QlM3M2E0K3VGaVZsU3RYa3BpWUNEanZTZmZ0MjdmQ05sVUZNcTUydk1MQ1Fod09CM3E5SHB2TnhycDE2NGlLaWlJME5MVEd4d0ZuNVpuNzdydVBQbjM2OE5OUFAzSG8wQ0UxaUdFMm0xbStmRGxhclpaQmd3WlZ1bi81ODdyOHdjK3Z2LzZhZ3djUHVpM3o4L1Bqbi8vOFo2M202QklZR0VpdlhyMklqNCt2OXA2K3EwTE5sVjQzSVlTNG5VaWdSSWliekdReThZOS8vT09HdmlIWnNHRURHelpzcUxBOEtDaUkxMTU3elcyWkt6MGNGaFpHZUhnNFhsNWVMRm15QkhDMnZha3FVTEo0OFdJV0wxNWM2YnJSbzBlcjVmVnF5dlZHczN6Ym5lcWNQMytleno3N0RJQjY5ZW9SR3hzTC9KTGN2dndmUUhxOUhxdlY2cGJzcnNsNDVhMWZ2NTZsUzVjQ0VCTVR3OVNwVTJzMDE2bzBidHhZZmROKzh1UkpIQTRIZHJzZGc4RkF3NFlOYjlpK0x2WHIxK2ZZc1dNVUZCUklvRVFJSVlRUU5SSVMwb0NVNHlsWDNsQ0lXNVRWYWlXNFFZTzZub1lRUWdnaHhDM2xSb2RKNEpmV05qYWJqUTBiTm1DejJkRHBkRzRQOXJtVWYxaXdxa29SSlNVbDEvU3czK1VtVEpqQVAvN3hEMncyRzh1WEw3K21zUUlEQXpsejVnd1hMbHdnUER5OHl1M1dybDNMeXBVckFXZHI5a2NlZVVTdEpHMHltZFR0YkRaYnBWOWZYcDJrdXZISzgvSHg0YjMzM3FPc3JJejMzbnVQNDhlUDgzLy85Mys4OE1JTFYxWEpPaVltaHBpWUdCUkZJU01qZzkyN2Q3TjI3VnJzZGp0cjE2NWw0TUNCbFlaaWZIMTkwZWwwMk8xMnNyT3phMzNjcW5oNWVmSDAwMCtUbTV2TFYxOTl4ZG16Wnlrc0xDUTBOUFNLUHpPWm1aa0ExYmJxRVVLSTI0MzBPQkRpSnROb05MZE11dlhjdVhOa1pHUUEwTEZqUjhCWldzNlZGdCsvZjMrdGVrWjI2dFNKeHg5L25JRURCOVo2THE1clVwUGo1ZVRrTUdmT0hJcUtpZ0M0Kys2N0sveWpwemFwN1pxTUI1Q2RuYTIrNFR4ejVveWE5TDVhZXIxZWJjZHovUGh4dFM5amt5Wk5ydmd6Y2kzN3VramFXZ2doaEJDMVZTOG9DSDgvUDNLeUx0YjFWSVNvdGV5c2l3UUVCRkN2WHUxN3J3c2hoQkJDaUd2ajRlRkJaR1FrZ0hwZnRXSERoaGlOeGdyYkdvMUd3c0xDQUNwVUwzSDUrT09QZWZycHAxbTJiTmwxcVdJU0ZSVkZ6NTQ5QWRpelo0OWFDZnRxdEdqUkFuQStzRm1WcEtRa3Z2cnFLOEQ1NE4rZi92UW50NHJhNWF2cUZSY1hxMSs3N21GN2VYbTVCVXF1TkY1NUdvMEdqVWFEaDRlSFdzRWtNek9UOCtmUDEvZ2MwOVBUZWZmZGQzbnBwWmM0ZlBpd09tNWtaQ1NqUjQrbWYvLytnTE1hU21GaFlaWHpjTFd3U1VsSmNmdHNZT2JNbWN5ZlA1LzU4K2ZUcGsyYkdzL0xOVzVvYUNpdFc3ZG01c3laZUh0N1k3VmFXYkJnUVpVL1R5NnVkayt1MTFBSUlZUUVTb1Q0VFpvOGViTDZacXY4ZjFWVkp3Rm5XNWhEaHc1eDZOQWhRa0pDQU9mVGU3dDM3NjcwR0NOR2pPQ0ZGMTVnMUtoUmFuaWpxS2lJcGsyYlh0V2NBd09kTjNYUG5UdFg3WFo1ZVhtOC9mYmJhdXVhY2VQRzBhRkRCM1c5SzdsZFBxbGQvdnZMVTl0WEdxKzhpUk1uTW1mT0hCNTU1QkhLeXNwWXVYTGxGVnZMWEltckJWRktTb3JhTi9UeXRrUTNZbCtRdExVUVFnZ2hyazdMMW0zSXk3dEVVUlUzQllXNEZSVVZGbENRbjBlTFZxM3JlaXBDQ0NHRUVMY3QxNzFMVjBDaXVudVpuVHQzQnB3UCtiays1SGM1YytZTUJ3NGNJRGMzbDVTVWxGbzlYRmlkMGFOSHEvZVBMNysvWEJ1dVlNcW1UWnZJeWNtcHNENDlQWjFQUC8wVWNMWm1mK0tKSjlUNzR5Nit2cjVxSU9UczJiTnUrd0p1VmFwck1sNW1aaWIvK3RlL2VQYlpaOTNHS3gvMnFFMHd4L1Y1UWtaR1JxVVBYcnJ1dDBQRmUvTGxkZS9lSFFDTHhjSVhYM3hSWVE2bHBhVlZWcW1waVlDQUFNYVBIdzg0MitwOC9QSEgyTzMyU3JjOWZ2dzRodzhmeHRQVHM5SUs1a0lJY2J1U2xqZEMzS1lVUlhFTFE3alN5NWZidm4wN2ZmcjBxYkRjMjl1YmlJZ0lJaUlpc0Znc3JGbXpocFNVRkJZc1dNQ2pqejVhNi9sRVIwZWoxV281Y09BQWhZV0ZsYmJNTVp2TnZQdnV1MXk4Nkh3aWR1VElrUlg2TDdxUzIrVlQyOFhGeGVvYjBmSnZwR3N5WG5tdWNuK3hzYkUwYU5DQUN4Y3U4UFBQUDlPdFc3ZGFuNitMcXhwTStXUzBhOW1OM0RjdExZM016RXpxMTY4dmdSSWhoQkJDMUZxL0FRbHNTbHhQbWJrZVFjRWhkVDBkSWFxVm5YV1Jndnc4K3ZhUHIrdXBDQ0dFRUVMYzFxS2pvL254eHgvVjc2dTdseGtmSDgvV3JWdkp5OHZqazA4K0lTMHRqZWpvYUxLeXN0aXdZWU1hQ2hnNmRHaWwreDg2ZEtqUzVhR2hvVlcyWGZmMzkyZklrQ0dzV0xHaXBxZFVxWWlJQ0xwMzc4Nk9IVHY0ejMvK3c2eFpzOXdxWXYvM3YvL0ZhclVDemtvWXljbkpidnZIeGNWaE1wbUlqWTFsMDZaTjdObXpoMDZkT2xGYVdzcng0OGVCWHlxTzEzUzgrdlhyazVhV2hzVmk0ZE5QUDJYOCtQRVVGUld4ZXZWcXdIbmYzTldlWiszYXRXUmxaUkVaR1VtL2Z2MHFQY2Vnb0NCYXRtekowYU5IT1hqd0lPKzk5eDVkdW5SQnE5Vnk4T0JCOXU3ZEMwQ2JObTBxclVMajByTm5UN1pzMmNMSmt5ZEpTa3JpNHNXTGRPL2VIUzh2TDlMVDA5bTZkYXQ2ci85cWcwTTllL1prMjdadHBLU2trSm1aeVE4Ly9NQ1FJVVBjdHNuTHkyUCsvUG1BODJmSzA5UHpxbzRsaEJDL1JSSW9FZUkyZGZ6NGNiZVVjRlZPbkRoQlZsWVd3Y0hCVlc0ellzUUk5dTdkeTRVTEZ6aHc0QUJKU1VuRXhjWFZhajdlM3Q1MDdOaVJQWHYyc0diTkdpWk1tRkJobTA4Ly9WUk5ZQThaTW9RNzc3eXp3amF1c29tbHBhVmtaMmRUdjM1OWRSOXdUMjdYWkx4dnZ2bUdBd2NPRUI0ZXp2MzMzdytBM1c2bnBLUUVxRjFxdXpLdWZ6UzUzdkM3bHJsQ0xqZGlYMFZSK09hYmJ3RG8wYU5IcmVjc2hCQkNDQUhRZDBBQ1I1TVBrNW1SanNGb3hHVHl3TVBURTRQQlVOZFRFN2M1cTlXS3ViU1VNbk1wRm91RmdJQUFPbmJxWE5mVEVrSUlJWVM0N1YwZUlLbXVRb20zdHpkLytNTWZlT2VkZHlncUttTHo1czFzM3J6WmJadUVoQVMzWUlXTG9paTgrKzY3bFk0N2R1eFlCZzhlWE9WeEJ3MGF4TmF0VzhuT3pxN3VWSzVvMHFSSm5EeDVrdE9uVHpObnpoeG16SmlCdDdjM1o4NmNJVFUxVmQxdTU4NmRGYXBndDJ2WERwUEp4TkNoUTltN2R5K0ZoWVhNblR0WFhSOGFHcW8rQkZyVDhRSURBN243N3J2NTZLT1BPSFhxRkcrKythYTZYcWZUTVhYcVZEV3dzVy9mUGxKVFUyblhybDJWZ1JKd1ZrcWZQWHMyaFlXRkhEeDRrSU1IRDdxdDkvYjJadUxFaWRWZUo0MUd3eU9QUE1MNzc3L1B5Wk1uMWY4dVY3OStmYVpObTFidFdOV1pQSGt5TDcvOE1uYTduZFdyVjlPelowLzgvUHdBdUhEaEF2Lys5Ny9KejgrblJZc1dEQnc0OEtxUEk0UVF2MFVTS0JIaU55Z3pNN1BLQkxZcmFWeSszYzNMTDc5TWFHaW8yM1k3ZCs3a3d3OC9CSnl0Y1VhTUdGSGw4ZlI2UFpNblQrYXR0OTRDWU5teVpjVEd4bFpieXE0eUkwYU1ZTisrZmF4ZnY1Nm1UWnZTcFVzWGRWMXljaks3ZHUwQ25QMGhBd01EMmJScGs3bytMQ3lNNXMyYjA3WnRXN1JhTFE2SGc2Kysrb3JCZ3dlemF0VXFBUHo4L05SL3ROUjBQSjFPeDltelp6bDc5aXhSVVZIRXhNU3dhZE1tdFJTZ3EzOWpabVltR3pac0FKd0o1cHBXL2ZEMTlTVTBORlR0VHhrZUhvNlhsOWNOM1hmVnFsVWtKeWZqNys5UFFrSkNqWTRsaEJCQ0NGR1pscTNia0p1YlMvYkZDK1RuNTVGNUxoMnJ4VkxYMHhLM09ZUFJpSitmSC80QkFUUUphVXBBdmNBcjd5U0VFRUlJSVc2NHdNQkFBZ01EeWMzTkpUZzRXRzNwVXBWR2pScng0b3N2OHYzMzM3Ti8vMzV5YzNNeEdBdzBhdFNJL3YzNzA2bFRwK3MrUjcxZXoxMTMzYVZXcTdoYTN0N2VQUGJZWS96clgvOGlKU1dGTDc3NGdnY2VlSUJqeDQ3VmVJekF3RUQrOHBlL3NHelpNbzRlUFlwV3E2Vk5telpNbURCQkRmTFhaanhYaUdMTm1qVmtaR1RnY0RpSWpvNW14SWdSTkduU3BNTDJPcDJ1MnZFYU5HakE4ODgvei9mZmY4K2hRNGZJemMxRm85RVFHQmhJcTFhdEdEcDBLUFhxMWJ2aXZQejgvSGp5eVNmWnRXc1gyN2R2NS96NTgyb1Y4OGFORzlPcFV5ZTZkdTE2eGZsVUp5d3NqQ0ZEaHZEZGQ5OWhOcHRadm53NTA2Wk5RMUVVNXMyYng0VUxGMmpVcUJFUFAvendOUjFIQ0NGK2l5UlFJc1J2VUdKaVlxVjlDd0Y2OWVyRjVNbVQxWkp6alJvMXFoQW1BV2ZKUEM4dkwwcEtTcTRZS0FGbzJiSWxjWEZ4SkNVbFVWQlF3SGZmTW5wRG1nQUFJQUJKUkVGVWZjZllzV05yTmUvdzhIREdqUnZIa2lWTFdMaHdJWXFpMExWclZ3QzNVb2dsSlNWOC92bm5GYzZyZWZQbUJBWUdNbmp3WU5hc1djT2VQWHZZczJlUHVzMllNV1BVTjRNMUhXL2d3SUhzMnJXTHpNeE1saTVkV3VHY1hmMHdMMTI2cENia2UvZnVYYXMyTXMyYU5WTkRJZFdsOHEvSHZpdFhybVRseXBWb05CcW1UWnNtcGZ1RUVFSUljYzFjTjRXRkVFSUlJWVFRdjIyelo4K211TGlZbDE1NnFVYmJQLzc0NHhXV3ZmNzY2eFdXelp3NXM4b3gvUHo4bURCaFFxVVZyUzgzZmZwMHBrK2ZYcU81UGZqZ2d6ejQ0SU9WcnV2U3BZdmJ3NDVYcTBHREJqejk5Tk1zV2JLRThlUEhBekJ3NE1CYVZjQUlEUTJ0dHNWOGJjZHIyN1l0YmR1MnJYYWJXYk5tTVgvK2ZFd20weFhIQ3dnSVlOS2tTVFU2OXF4WnM2cGNwOWZyNmRHalI0MHJhbGMyMWlPUFBGTHRQcU5HaldMVXFGRnV5MXozeWRldFc4ZVVLVk5xL1pDc0VFTGNEclIxUFFFaFJPWDI3dDNMVTA4OXhkYXRXNi83MkFjT0hGQmJ0blRyMXEzU2JRd0dnL3FtT1NzclMrM05XSjN4NDhmajdlME53UHIxNjdsdzRVS3Q1eFlmSDgvZ3dZT3gyV3g4K09HSFpHWm1vaWdLS1NrcE5SNWo5T2pSakI4L251RGdZSFE2SFdGaFlkeDc3NzMwNnRVTG9GYmptVXdtbm5ycUtSSVNFdFR4Z29PREdURmlCSTg5OWxpbGFlWGFKcGpMQjBGcUd5aXB6YjU3OSs1MUM1TzRxcXNJSVlRUVFnZ2hoQkJDQ0NIRWxlVG41NU9YbDFmWDAvaFZDUXdNWk1hTUdWZXN4bklyMmJkdkgvdjM3NiswbmRCdlVWUlVGQTg4OElDRVNZUVFvZ29haThXaTFQVWtoTGlkUGZQTU00U0hoMWRJWVNjbEpiRnc0VUltVEpod1c3WWxTVXhNeEdLeE1HVElrTHFlU28xbFptYnl3Z3N2OFBycnI5K3lUK2wrOXRsbnRHL2ZudmJ0MjlmMVZJUVFRb2piMmsrYmp2UGR5djBNSDlHQlhuMWo2bm82UW9oYjNBZnZPOXR6L3Y2UnZuVThFeUhFOWZMV0cvOGdQS0loazZiY1U5ZFR1YVZsWm1aeTZkSWxEQVlETVRGWC81N3AwMDgvQlNBaElZR3dzTERyTmIwYXljckt3bUt4RUJFUjRiWThOVFdWZXZYcVhmRWUwb2tUSjFBVWhZaUlDTGRXeDRtSmlWaXRWdnIwNmNPcFU2Zkl5OHVqY2VQR2hJZUhYM0ZPRG9lRGxTdFgwcXBWS3lJakkydmNmaG1ndUxpWWdvSUM5SG85d2NIQmJ1dUtpb29vTEN4RXA5TVJFaEpTN1RpNXVibHMyYktGaElRRTlRRTFJY1N0WWQ2OGVVUkhSeE1mSDEvWFV4RkNDSEVMa0pZM1F0U3gxMTU3cmRMbGNYRnh4TVhGM2VUWjNEb0dEQmhRMTFPb2xjTENRcjcrK21zYU5XcDB5NFpKQUtaTW1WTFhVeEJDQ0NHRUVFSUlJWVNncUtpSXI3NzZpaEVqUnFqM1VsSlRVN2w0OGFMYThtRFRwazBrSmliU29FRURYbm5sRlFCV3JGaEJtelp0MUlESjRzV0xLU3NycXpCKzc5NjlhZGFzR1VWRlJTUWxKV0cxV3JGYXJkeDMzMzFWenFtMHRKU3lzaklNQmtPMUZXZ1ZSY0ZtczJHejJmRHo4NnR5MnpWcjFyQml4UXBDUTBONS92bm4wZXYxNnY0TEZ5NGtLeXVMenAwNzgrQ0RENkxSYUNvZDQ1Ly8vQ2NPaDRNbm4zeVM1czJicTh2WHJsM0xwVXVYNk5HakIxdTJiR0hQbmoxTW5UcTFSb0VTVjd0cVY4dnF3WU1IWDNFZmwxMjdkdkg1NTUvVHBFa1Rubm5tbVFycnZ2amlDMEpEUTNuNTVaZXJIV2Z0MnJYOCtPT1BiTml3Z1preloxNVRZRWdJY1gwOTlOQkRkVDBGSVlRUXR4QUpsQWdoeEhXUW5aMU5ZV0VoRHovOGNGMVBSUWdoaEJCQ0NDR0VFT0tXVmxKU3dqLys4UTl5Y25JNGNPQUFqejc2S09ucDZYejY2YWRvdFZycTE2OVBURXlNR3NBd0dBeUFzMXJINnRXcldiMTZOWDM2OUdIcTFLbnMzcjJiZ29JQ3QvRTFHZzFqeG93Qm5LRU9xOVVLd09uVHA3SFpiT3E0bDl1NGNTTmZmLzExcmM3bHBaZGVxckxxU2NlT0hmbjIyMi9Kek14azgrYk42Z05VeDQ0ZEl5c3JDM0ErVkZWVm1BU2M1MTVXVm9iUmFHVDkrdldzWGJzV0R3OFA5WnovOWE5L2taK2ZEOENxVmF0WXYzNDlaV1ZsdlA3NjYxZ3NGclJhYllYemRiV3AxbXExYW92b3k5bnRkdXgyTzBhajBXMjU2M3MvUHo4QXlzcktLQ2dvd05QVFU2MDA0dUhoZ2Rsc1JsRVV5c3JLTUpsTWVIcDZxbU9rcGFXeGNlTkdBTnEwYWNPZVBYdjQ0SU1QTUJnTVZiNDJaV1ZsV0sxV1huMzFWVXdtVTVYWFN3Z2hoQkJDWEY4U0tCRkNpT3VnU1pNbXpKbzFxNjZuSVlRUVFnZ2hoQkJDQ0hITDgvTHk0djc3NzJmdTNMa1VGaGJ5MWx0dmNmLzk5eE1hR3NyNTgrZjU2S09QZVBIRkY5RnF0WUF6K0dDMzIxbXlaQWtBRFJvMFlNU0lFUUJxQUdIcTFLbGtaR1NRbUpoSW16WnQ4UFB6NCtMRml5UW1KZ0lRSEJ4TVptWW1uM3p5Q2RPblQ2ODB4S0hWYWpFWURHcUZFbzFHb3dZM3ZMMjkxVW9raXFKZ3RWcXgyV3dWeHNuUHo4ZG1zNkhUNmZEMjlxWmp4NDdzM3IyYk5XdlcwTDE3ZHpRYURWdTNiZ1dnWmN1V2hJZUhVMUJRb0FZNGdvS0MzTWJVNi9WcTFSU3IxVXBoWVNGV3F4V0h3d0U0SzcyNEFqTm1zeG1yMWFwV2JObTZkU3VMRnkvR1pESzVCVFZzTnB0NkhzOC8vM3lGNjJDMzJ6R2J6VzdWUzU1Ly9ubENRMFBWUUlrcjVIUDgrSEhlZmZkZHQvMVBuVHJGWTQ4OXBuNC9lZkprK3ZaMXRtM0x6YzFsM3J4NUtJcENWRlFVMDZkUDU0c3Z2aUF2TDYvQ1BDcWpLRXFOdGhOQ0NDR0VFTmVIQkVxRUVFSUlJWVFRUWdnaGhCQkNWQ290TFkzbHk1ZHordlJwakVZanNiR3hqQmt6UnExR2NiV2lvNk41OHNrbitlYy8vNmtHTSs2Ly8zNWVmZlZWc3JLeStQNzc3OVZnaFU2blk5V3FWWncrZlJxVHljU2pqejVLUUVBQThFdXdvV25UcHV6ZnZ4K0FidDI2WWJmYldiaHdJWGE3bmU3ZHV6TjA2RkQrL3ZlL2s1U1VoRWFqWWZMa3lSV3Fid3dlUExoQys1ZUhIMzVZYlRrVEVSRnh4Zk5hc0dBQlI0OGVyYkE4UHorZko1NTR3bTNaMGFOSEt5eWJNMmNPQUVlT0hNSFQweE83M1E0NDJ3RUZCd2N6Wjg0Y1BEdzhlTzY1NThqS3l1S1ZWMTVoeVpJbGJOKytuZC85N25lVnR0QXVLeXVydEMyUW9pZ1VGeGRmOFp3S0N3dTVjT0VDRnk1Y1lOQ2dRVzdyOUhvOUFRRUJtRXdtN0hZNzJkblpHSTFHZ29LQ2NEZ2NXQ3dXOVRxZk8zZU91WFBua3B1YlMwQkFBRU9IRGtWUkZBWU5Ha1RQbmozUjYvWG9kRHEyYmR0R1ltSWlVVkZSM0h2dnZUZ2NEclhGME9Xdm1SQkNDQ0dFdUxFa1VDS0VFRUlJSVlRUVFnZ2hoQkNpZ3RPblR6Tjc5bXhDUWtJWU5Xb1VSVVZGL1BEREQ2U2xwZkhNTTg5VTJaNmtKb3FMaTRtSWlPQ3h4eDdEYkRiVHFsVXJBSHIzN28xT3A2Ti8vLzZzWDc5ZTNiNWJ0MjZrcHFiU3VYTm5HalJvb0M1M2hVNktpb3BJVGs3R1lERFFvVU1IRmkxYXhNbVRKd2tJQ0dEaXhJbjQrUGp3d0FNUE1HL2VQTFp2MzA1S1NncWpSNCttVzdkdTFiYWNjVlVDcVc2Yjhnd0dBeDRlSGhnTUJyUmFMUnFOaHJ5OFBEVUE0eHJUVlgxRlVSUzFPb25kYmtlajBhaFZQTXI3N0xQUEFPamF0U3NuVDU0a0p5Y0hnQmRmZkZHdDdyRnc0VUsrK2VZYjdybm5IbHExYWtYWHJsMXAxYW9WSnBOSnJhNXk5T2hSRml4WWdFNm40OWxubnlVeE1aR2ZmdnFKMk5oWUprK2VERGdybEZpdFZyeTh2QUM0ZVBHaU9vL2R1M2NEa0p5Y3pBc3Z2TUFkZDl6QjdObXoxV1Z6NXN5aGNlUEdQUG5ra3hXdXplTEZpOG5LeXNKa01qRmp4Z3ptelp2SHNtWExtREpsQ20zYXRGRzNPM3o0TU9Cc25kT3dZY01hWFhjaGhCQkNDSEZqU0tCRUNDR0VFRUlJSVlRUVFnZ2hSQVZmZmZVVlhsNWVQUFhVVTJwRmt0RFFVQllzV01EZXZYdnAxcTNiVlkyN2I5OCtQdnp3UXdZTkdzU1FJVVBVcWhQejVzMWo3OTY5QUd6YXRFbHRiNUtXbHNhTEw3NEl3TEZqeDlpeFl3ZFBQZldVMjVpYk4yL0daclBSb1VNSFB2MzBVelg0a0orZjc3YXRhOHljbkJ3V0xGakF6cDA3bVRselpxWHpkRlVIQVRDWlREVTZ0OHZIMnJ0M0x3c1dMR0RBZ0FFTUdUSUVnRldyVnJGanh3NzY5KzlQejU0OThmRHdjTnZIMDlPVHVMZzRIQTRITzNmdUJLQkxseTdvOVhvVVJTRW5Kd2RmWDE5MXYrRGdZTUJaU1NRbkowY052L2o2K3VMcjY2dU9XMVJVeExmZmZndEFiR3dzRFJzMlpPREFnV3pidG8zOSsvZlRyMTgvV3JkdVhlR2NYQlZYakVhald0R2tyS3lNbkp3Y2xpeFp3cjU5K3pBWURPcTZqSXdNM252dlBjQjV2UzBXQ3kxYnRtVEdqQm04Kys2N0RCMDZsSk1uVDVLYm13dWcvbDhJSVlRUVF0eDZKRkFpaEJCQ0NDR0VFRUlJSVlRUU4xRmdVSDF5YzdMcmVoclZVaFFGZzhGQXo1NDkzZHJiTkcvZUhIQ0dCcTdXMXExYnNWZ3NyRnExaXExYnR6Sm16QmppNHVMUWFyVW9pb0pPcDFNcmFwVG5xdUpSV1dXVVU2ZE9BYzRBU1VGQkFlQU1RRmdzRm13Mm05dTJZV0ZoNnJaVHAwNEZZTkdpUmVUbDVhSFQ2ZFJBaGl0OEF2RHBwNTlXbUpPcnBVdHdjRERUcGsyck1OZFZxMWF4ZXZWcUZFVmgrZkxsZUhsNUVSc2J5L2ZmZjQvRlltSHg0c1dzV0xHQ1hyMTYwYTlmUDdYeVNtQmdJUGZkZHg5SlNVbHFvS1IrL2ZvTUd6YU1OV3ZXQU01S0tKNmVubTdITENrcEFhajAyaFVXRnZMdXUrK1NsWlVGT0VNOUdSa1pSRVJFRUI4ZnovcjE2NWszYng0elpzeWdaY3VXYnZzZU9IQUFnSHZ1dVFlSHc4SENoUXZwMkxFakR6NzRJSC83Mjk4NGR1eVkyL2JGeGNVY1BIalFiVmxRVUJDZW5wNDg5ZFJUNU9UazhNRUhId0RRdlh0M3VuZnZ6bXV2dlFiQTNYZmY3WFlOUzBwSzFKWTNnRnVsRnlHRUVFSUljZU5Kb0VRSUlZUVFRZ2doaEJCQ0NDRnVvdkNJQ0xacy9OR3Q5Y210UnFQUlZGcTU0OXk1Y3dEVXExZnZxc2QrOU5GSDJiMTdOMTkrK1NWNWVYa2tKeWZUbzBjUE5RaHh4eDEzTUdyVXFBcjdyVjY5bW5YcjFsVWFLSms0Y1NJZmZQQUJwMCtmNW85Ly9DUEZ4Y1cwYjk4ZWc4SEFxbFdyV0xseUpXUEhqbVhnd0lIWWJEWjBPaDJabVpscVFPSHMyYk9rcDZkWE9lZms1T1FxMTEwZVdFbE5UV1h4NHNXY1BuMGFnSVlOR3pKdTNEaTFyYyt6eno3TDFxMWIyYjU5TzhYRnhXellzSUhFeEVUYXRtM0x2ZmZlaTUrZkh3QmJ0bXhSeC96KysrOHhtODFxRzVyQ3drSktTMHZkam11eFdLcWMrMGNmZmFTMnhnRm5XT1BOTjkva0wzLzVDM2ZkZFJlblQ1L20rUEhqdlAzMjI4VEh4OU8vZjMrQ2c0TlJGSVd3c0RBdVhyeElURXlNR2g1UkZJWGs1R1Q2OWV0SGt5Wk5NQmdNYm0yQjVzNmRTM1oyTmc4Ly9EQkJRVUZxaFJlcjFjcjgrZk1wS3lzaklDQ0FxVk9ub3RmclNVdExVOGN0ZngzLytNYy9xdDgzYTlhTVdiTm1WZms2Q0NHRUVFS0k2MDhDSlVJSUlZUVFRZ2doaEJCQ0NIRVRkZWtXeCtZZkU5bisweFo2OWVsYjE5T3BrZUxpWW80ZlA4N2l4WXVwWDc4KzNidDN2NmJ4dW5UcFF1dldyZm5tbTI4WVAzNDg4RXRsalI5Ly9KRWZmL3l4eW4zTEJ4ZGNnb0tDR0RSb0VDdFhydVNUVHo3Qno4K1BUWnMyWVRRYXVYanhJZ0RidG0wakpTVUZSVkVvS3l0ajRNQ0JSRVpHQWpCdTNEaTFLb3RyL0FNSERyQjI3VnFpb3FMdzh2TGk2TkdqM0hubm5Xb3dSRkVVTlp3Q3pyRE5zbVhMT0hUb2tEclBJVU9HTUhEZ1FEUWFEY1hGeFNpS2dwK2ZIME9IRGlVK1BwN05temV6WnMwYUZFWEIwOU5URFpNa0p5ZHovUGh4dDNQZXVIRWpFUkVSQURSbzBJRDY5ZXU3WFlNelo4NlFtNXVydHVvNWRlb1VhOWV1WmMrZVBZQ3pZc3RERHoxRWNIQXdiNy85TnBjdVhXTGh3b1g4OWE5L1plYk1tY3lkTzVkang0NnhmdjE2MXE5ZlQxaFlHR1BHakdIYXRHazRIQTQwR2czNStma0E3Tm16aHoxNzloQVpHVWxxYWlwR285R3RNb3FyV3NyT25UdlI2L1YwN05pUjRPQmdGaXhZb0ZhVDhmSHhVZHNkYVRRYUZFVnhDd3ZwZERwOGZYM1ZDaVd1YllVUVFnZ2h4TTBqZ1JJaGhCQkNDQ0dFRUVJSUlZUzRpUUtENnRNdmZpRGZmZk0xSVNFTmlHblI4c283MVNHYnpjWVRUendCT0Qva256RmpSb1YySzFkRG85R3dlL2R1MnJWclI5dTJiZFhsVjJwNVU1V3VYYnV5Y3VWS2NuSnl5TW5KcWJBK016T1R6TXhNOWZ1NHVEajE2OWF0VzFmWWZzT0dEUUMwYmR0V0RhV0VoSVFRRXhOVDZmR0RnNE14R0F6cTk0cWlzR2JOR3JWTlRYWEN3c0tZTkdrU0FHYXptU1ZMbGdEZzVlVkZTVWtKUFhyMFlNZU9IZXA1cGFlblYxbFJwYXlzakxLeU1yNzY2aXUxb2tpREJnMTQ2S0dIMUFETkk0ODh3cng1ODVneVpRb2FqUVlQRHcrZWVPSUpObXpZd0hmZmZVZEpTUWxSVVZGMDZOQ0I3ZHUzazVhV3hvRURCOGpOelZXUDA3eDVjN3k5dmRtMWExZVY1N1YzNzE3MStMdDM3K2JubjMrdTlqcVVEd3MxYTlhTUo1OThzdHJ0aFJCQ0NDSEVqU1dCRWlHRUVFSUlJWVFRUWdnaGhMakpFZ1lQSlMzMUJJcysrQTk5QjhUVG9XTVhndXJYZHdzazNDb2NEZ2VQUFBJSTRBeFovUHZmLytiZWUrK2xWNjllMXpUdWtTTkhLQ3dzNU4xMzMrWHZmLys3dW56QWdBRnExWkx5VnF4WXdlclZxeXNkNitUSmsyNGhrbG16Wm5Ia3lCRTZkT2pBNXMyYjJiUnBFd01IRHFSTGx5N2s1ZVVSRUJCQVlHQmdsWE83ZVBFaSsvZnZCeUEyTnBaMTY5WmQ4WHdNQmdNUFBQQUErL2Z2NStPUFA2YXNySXpHalJ1VGs1TkRZV0VoSVNFaEdJMUcwdFBUTVJxTlJFUkVjTzdjT2NyS3loZzNiaHcrUGo0QWZQVFJSMlJtWmhJY0hFeG9hQ2dIRHg2a1g3OSs5TzNibDRZTkc2b3RkcEtTa3ZqODg4L3AyN2N2WThlT1ZlZGhOQnJSYXJYTW5EbVRWMTU1aFpZdFd6SnUzRGkxN1F3NFgxTlBUMDlXclZxbHRqYlNhclYwNzk0ZFgxOWZjbk56NmRldkh4cU5obVBIanJGdDJ6YmdsMG9pblR0MzVxR0hIaUk5UFoxV3JWcHgvdng1SWlNajFXTXNYYnFVdkx3OFJvOGVqWmVYRjQwYU5WTERRTTJiTnljbEplV0sxMU1JSVlRUVF0UTlDWlFJSVlRUVFnZ2hoQkJDQ0NGRUhYaGd4cU5zMjdLSjc3OWJ4YWJFRFRma0dNTkhqYm5tdGpwR281SFkyRmpBV2EzamxWZGVZZG15WmNURnhWVmFTYVNtOXUzYkIwQzdkdTBJQ1FsUmwyL2N1RkVOTUpSbnNWaXFIT3ZUVHo5VnY0NkxpOFBiMjV0VnExYVJuSnlzdG9ZcExTM2xvNDgrUWxFVW5ubm1tU3FyckRnY0RqNy8vSFBzZGp1TkdqV2ljZVBHbFc1bnRWckp5c29pUER4Y1hXWXdHT2pTcFF1TEZpMEM0RTkvK2hQTGxpMWo4K2JOakJvMWlzaklTRjU0NFFWQ1EwTjU1cGxuZU8yMTEwaExTM01MRWcwYk5vd2pSNDR3Yk5nd3RtL2ZybzY3ZmZ0MlpzK2VqZEZveEdBd3FOZGorL2J0YXVVUGg4T0J4V0pod29RSjNISEhIWXdlUFpxbFM1Zmk1ZVZGKy9idG1UZHZIZ0FUSmt3Z1BUMmRzMmZQY3VMRUNhS2pvemwyN0JnZmZQQUJack9aNTU1N0RpOHZMd0NHRGgzSy92MzdpWStQeDhmSGg4OC8vMXl0SkJJWkdjbVNKVXM0ZHV3WVU2Wk1vV3ZYcmdDc1hMa1NnQTRkT3FodGVxS2lvdkQzOThmSHg2ZE9BaVU3dHYvRU4xOHR2ZW5IdlZuKy9NeGZDUXFxZitVTmhSQkNDQ0ZxUVFJbFFnZ2hoTGl0N051em15Ky8rT3lHamUvbjUwOTRaQ1RSelZ2UXMvY2ROK3c0UWdnaGhCQkNpRjgvalVaRHJ6djYwVFd1QitjeU1zZzhsMEZ4VWRGMVBVWlVvOHJERUZkTHI5ZlR0bTFiZnZqaEI3S3pzMm5Rb01GVmpXTTJtOVZBeWVXVlRxeFdLMWFydFViaktJb0NRUHYyN1RsOCtERGR1M2Rud29RSi9OLy8vUjhPaDRQUzBsSjhmWDNWN1V0S1NzalB6MmZSb2tYTW1ESERyY1VLT0FNWm4zenlDY25KeVdnMEdpWk1tRkRsc2ZQeThuanBwWmRvMzc0OWt5ZFBKaUFnb01LOGFxcDhNQ2NxS29xSEhucUlGaTFhcUcxM0FFd21FLzcrL2hnTUJyUmFMUVVGQllBemFHT3hXQWdMQzBPcjFhTFQ2ZFJxSnhrWkdlVG01ckpqeHc2NmRldEdYbDRlQUUyYU5DRXVMbzd0MjdlemV2VnEvdkNIUDlDb1VTTThQVDBwS0NoZy92ejVQUHZzc3hnTUJobzBhTUFiYjd5QjBXZ2tLU21wd3R4alltSTRkdXdZR3pkdTVJNDdxdjUzc0U2bm8zLy8vdFcyeUxtUklpTWJNbURnNERvNTlzM2c1ZWwxOVR0YnJSUXRYWUwxNEVFY1dSZXYzNlNFRUVKVW9BMEp3ZEN1QXo3anhrTTFsZW1LUHY5TWZpL1hvWnErVHJjRENaUUlJWVFRNHJZU0doNStRMjhnWldkZDVHVHFDWTRtSDJiLzNqMU11SHNLUWZXRGI5anhoQkJDQ0NHRUVMOStScU9KeGsyYTByaEowN3FlaWlvbko0YzMzM3lUUG4zNk1IejRjTGQxWnJNWjRKcmE4MnpjdUJHejJZekpaS0o5Ky9adTZ4SVNFaGd6Wmt5RmZWYXRXc1dhTld2Y2xqa2NEZ0FHRHg3TUF3ODhnSWVIQjB1WEx1WFlzV1A0K1BqdzZLT1BxdFZPR2pSb1FOKytmWms5ZXpiNzl1MWp5WklsVEpvMFNSMHJQeitmanovK21FT0hEZ0V3ZlBod1ltSmlBTlRnU1haMnRucitwMCtmUmxFVTl1L2Z6L1RwMDYvNldsU21kZXZXZ0xPcWlzdUlFU01ZTVdJRWlxS3dmUGx5TWpNejZkR2pCNFdGaFJ3NmRJam82R2p1dnZ0dXQzREtuajE3QUdmVmx2S3ZsMTZ2Sno0K0hvMUd3OGlSSS9uNTU1L1p1blVyZmZyMFlmbnk1V1JrWkxCMDZWTHV2dnR1d0ZtbHBpcTllL2RtMWFwVnBLZW5rNXFhU3JObXpXcDBqamFiall5TUREdzhQTlJsQlFVRjZ2VzEyV3prNXVZQ1lMZmJzVnF0K1BqNDRPZm5WNlB4THhmUk1JcUlobEZYdGU5dm1lMWtLb1VMUHNSeDRYeGRUMFVJSVc0TGpvc1hLZHZ3QTdiRGgvQjk4Q0YwVVkzYzFsdFRVaWo2YUFHT2l4SWtxVXV1MThtZWVnTC92LzZ0cnFkVHB5UlFJc1ROSm1sdklZUzRvaHVaL2cwTkN5YzBMUHpLRzE2akEvdjI4dDIzSzNqL25iZDU0cWxuOENuM1JKd1FRZ2doaEJCQzNPcUNnb0p3T0J6ODlOTlB4TWZIcXgvNlg3cDBpVDE3OWhBWkdVbGdZT0JWaloyWGw4ZjMzMzhQUUpzMmJkRHJuYmVwWGVFUWpVYmpGbjVJVDAvbndvVUxuRHQzcnNKWXJrb2dYbDVlZUhoNHNHUEhEbjc0NFFmQUdVdzVldlFvcWFtcEFHaTFXaG8xYXFTMmdVbE1US1JKa3laMDZOQ0I5ZXZYczI3ZE9qWE1NR0RBQUVhT0hLa2V4M1d1MzM3N0xkOSsrNjNiSEtLam8vSHk4dUw4ZWVjSDh1WERGNFdGaFdwcm10TFNVb3IrVjRIRzRYQ1FuNStQM1c0SG9MaTRtT3pzYkhRNkhmWHExVlAzZDgwSG9LeXNqSU1IRDdKMjdWcE9uejVOU0VnSVk4ZU94V2F6OGNvcnI3Qmx5eFpPblRyRmlCRWphTisrUFNrcEtXUm1aZ0xRbzBjUHQzbmw1dVlTR0JqSW1ERmpzTnZ0L1B6enp5UW5KM1BxMUNrR0RoekkyclZyT1hEZ0FHUEdqSEZyRGVTNjN1VXJzQVFHQm5Mbm5YZmk3KzlQZW5vNkZ5OWVWS3VuWEY0QkJsRFBPU3NyaTVkZWVzbHQzZHR2djYxK2ZmTGtTWjUrK21tMzlXUEdqR0hvMEtFVnhoUlh6M0xnZ0lSSmhCQ2lEdGpQWjJMWnZ3L1B5d01seVljbFRISUxzWjFLbzNUbE4zaU9HRlhYVTZrekVpZ1I0aWFTdExjUVF0VE1sVkxhdndidFl6dlJxRWxUM243alZaWXQvcHhwdjMrb3JxY2toQkJDQ0NHRUVMVXllZkprNXM2ZHkrelpzK25kdXplbHBhVnMzTGdSbTgzRzFLbFQxZTMyN3QzTDRzV0xHVGx5SkwxNzk3N2l1RXVXTEtHa3BBU0F0bTNicXN0dE5sdWwyM3Q3ZTdObzBTSTFtT0ZxNTFMWlB0MjZkZVA4K2ZQb2REcGF0MjdOcTYrK3FxNXp0YVJKU0VqZzhPSEQ5T3ZYajlqWVdOYXZYOCtxVmF0d09CeDRlbm95YWRJa2V2VG80VGJ1Z0FFRE9IbnlKS2RQbjFhREw2NHhYVzF4UHZ6d1E4NmNPZU8yMzNQUFBhZCsvZGxudjdSZlRVOVA1eTkvK1l2Ni9mdnZ2dzg0Z3gvbHE1MjR3aGZidG0wak1URlIvYjVSbzBZOC9QRERhcldPeHg5L25IZmVlWWV6WjgveS92dnZFeElTb2w2bnRtM2IwcUJCQTdkcjlkcHJyMVc0emdEOSt2VmorUERoRkJVVmNkZGRkN21GU2VDWDBFLzVhd0F3Y3VSSWlvcUttRFZybHRxdXlHQXdVTDkrL1FySGNKMkR3K0hBejg4UHZWNlBUcWR6cTZ4U25xSW9PQndPckZZckpwT3AwbTNFMWJQc3Jwc1dSRUlJSVp5aHZzdURDdko3K2RaVDJldDBPNUZBaVJBM2thUzloUkNpZHFwS2FmOWErUHNITU9UT2tYeTdmQm1YY25PcGQ1VlA3d2toaEJCQ0NDRkVYZWpRb1FOLytNTWZXTDE2TmN1V0xVT3YxOU9pUlF0R2p4NU5SRVNFdXAzRllpRXZMOCt0bWtaMTdyLy9mdHEzYjgrWFgzNnB0bmFCWDRJR2w2dFhyeDQ5ZS9aazY5YXR0R25UaGxHamZybWg3d292dUdnMEdyZjE5ZXJWdzJhejBibHpaenAyN0todTgvampqNnZWTXhJU0V2RHc4T0RJa1NPTUh6OWVEWjVjUG9meUFaQ3FhRFFhOUhwOXRTMWlLdU53T05UQVRIbGxaV1dBTXhTU25aM04wYU5IR1RSb0VFT0dESEVMWURSdTNKaFpzMmJ4My8vK2w3UzBOR2JNbUVGQVFBQTdkKzRrTEN3TWNMYTVHVFpzR0R0MjdLandXbWswR2hvM2JzeVFJVU13R0F6Y2UrKzlsYzdUTlVmWHZNcno4ZkVoSmlhRzFOUlVtalJwd3BBaFF5cTlEcTR4QWdNRHF3eTJpSnZFWXNFdTk2dUZFS0xPMkRNeVFGSEFWZEZMZmkvZmtpcThUcmNaamNWaVVhNjhtUkRpZXNqNzY3UFl6MmZXOVRTRUVPSlhSZCtrS2Y3UFBWL1gwN2hxQlFYNXZQN3lDMHk0ZXlxeG5Uclg5WFNFRUxlSW56WWQ1N3VWK3hrK29nTzkrc2JVOVhTRUVMZTREOTdmQk1EdkgrbGJ4ek1SUW9qcnE3Q3dFTjhhdGdjdExpN0dhRFM2dGNLcGlieThQUHo5L1N0dHZYSzlPUndPdEZydE5ZMmhLRXFWY3kwc0xFU3IxZUx0N1YzdEdGbFpXUVFIQjEvVFBLNlcyV3pHWkRMZGxPc3RybytjQjZaZmVTTWhoTGdWYWJWd1djV3NYNk9nRHhlNWZTKy9sMjlObDc5T3Q1TnJlM2NyaEtnNVNSVUtJY1JWVWRPL3YxSitmdjU0ZTN0ejVuUmFYVTlGQ0NHRUVFSUlJVzRwTlEyVGdMUHRUVzNESk9Cc1NYT3p3ZzNYR2lZQnFwMnJyNi92RmNNa1FKMkZTUUE4UER3a1RISTdNQm94Tkl1dWRKV3VmbjMwRGFOdXlqUzBnWUVFUHZzOGhwam1WN1cvcVdNbmpLMWFYM2xEUUI4ZWdVZjN1TXBYNm5UNGpCeUZJZHI5WVFGVGJDeWVkL1JGYzVOYk5XbnJCV0pzMVFvcWFTTmxhdDhCWFIzOWpqQjE2b3loU1ZPM1pmcEdqZkhvMnUycXh0TkhOcVRlazA5aDZoQjdUZlBTUnpiRWU5ancydThYRVlGWC8vaEtLeGJvUXNPYzYvUlhiaFJoaXUySXo5anhhR3J3KzcwdUdLSmo4RW9ZV09uUDA5VXlkWWgxbnZNMS90bW8vOExMK1A3dTd1czBxNnRYNzdFLzR0R3pWMTFQQTNEK1hIcjA2SGxOWTNnTmlNZi9nUWV2YVF4RFRITzg0aFBRL3E4MVgwM3BRa1B4N04wSGpaZlhOUjNmeFd0QVBNYldiYTY0bmJGdE8zU2hZZGZsbUw5RjB2SkdpSnZGYVB4VmZ5QXFoQkIxUmJHVS9lcEx5WGw2ZVZGU1hGTFgweEJDQ0NHRUVFSUlJWVNvTlkyWEYvcklocGhhdE1UWXBpM0dtQmpRNjhtZC9UcVd3NGZjdHZVWk1RcGoyM1prL2ZtUGJzdjlKay9GczIrL0doOVRLU3ZqNHN4SHF0M0dmK3E5R0NJaXNPZmsxUHhreXZFZVBBU055VVRoVjh2UStmdWovTy8rdlVhalFiRllNTy9hcVc1cmJOc08zMUdqTWU5SXFqaVEzWTdQbUxFb0ZpdldFOGZWeFY3eEF6RkVOblFicHpvK0kwYlZLTmhRK1BWeVN0WjlYK1Y2VSt2VytELzRNTmwvZXc3YjZkUHV4N2hyTEZwdkg3S2Urbk8xbjFkNDN0RVh2eW4zMUdqZUFCY2VuUUhsMjNZWkRHaDBlaFM3RGY3WHpzeC82ajJZOSs3RmV2clVMOGVKaThPelQxL01lM1k3RitoMHYreFd6aFZuQUFBZ0FFbEVRVlIzV1V1enkybjBla3p0MmxQODNjb2F6N015bnIzNzREMTBHTGJNVE1wKzNsdmovUXpSemZHYmVnOGxQMjZvc0U0ZkZvYmZ0T21VYk5sVS9TQTZIYjRUSnFFTERNU2N0QjJIVnVzTW9kaHM2czlqZVJxTkZneDZsS0ppNXozVG04RFlvaVcrRXlaU3NtRjlqYmIzaU91QlI2Zk81Qy84RU1Wc1J1UHRqZStZc1pSc1dJOHQ4NXh6ekZhdDhSNDZqT0kxM3dHZ01acndmK0QzRkszOEZ0dlpNd0FFUGY4aVdqLzM0R25oc3FYcW4wRmoyM2JvR3pkMkx0ZG9LdjE1MWdVRm9RLy9wVVdmTFRzTGU2YXppMERRUzY5Z3FLVE51bUsxY3VIQit5c3NOelJwaXNab1FMSGI0YkpER2R1MXc1NmZqLzNDaFY4V2FrQ2pONEJlanpVbDVicStYajdqeHFNUGFVRGVoL1BkLzl3QnBuWWQ4SjMwT3dxOHZLcC96YlJhTkVZaml0VmE0ZHBwUEwzdzdITUhoVjh0eFpHZjc3NlBYbzlTZ3hhSGhpWk44WnM4QmN1eFl6Z0tDbXA4YnNibUxmQy8vL2VVL1hFbVNvbnpmcnJHWktvUVJnT3daYVRqS0N5c3NOd1VHNHZseUJHVXNqSjhKLzZPMHUwL1lVaytYTzF4NjgxOGpPSzFheWxhdnF6R2M3MmRTS0JFaUY4UmpZOFBPdjhBYkJjdlhQSE5sQ0dtT2NhV0xTbGUrYTNiY2xPNzlwZzZkNkhnbzRWb0F3THdIVCtSd2krWDRNalBxOUVjUE8vb2k4NC9nT0wxNjFCS1M2LzZYSzZGdm5GamJLZWNiem85ZS9iQzBLUXBCVXVYVlBpTDgwcU1iZHRoeThqQWNTblhiYm5HeHdkVGk1YVk5LzJzdnRtdGlYcC8vQlBXdERTS3Z2bTZWdk9vaWtmbkx2aU1IVWZPMzE5Vy8rSzhxbkhpZW1JN2V4cGJSc1kxelVjWEdvcjkvQzlWZGpRK1BpaEZSZGMwNWpYTnAwRUR0RDYrV0ZOUHFNdU1iZHVobEpSZ1BabGE0M0gwRFJ1aThmQ3NkSjM5NGdYM04weTFwRy9ZRUgxb0dPYmR1eXErb2RWbzhPbzNBRXRhcXZyejdMYmFhRUxYb0lINkJycW1QSHYxcG5UbmppditqcWlNcVZObmJPbnAyQzllcUxCTzYrdUw5N0RobEd6YTZQWnpVQmx0WUJENjRQcFlqaDJyZEwzR3d3T05weWVPUzVkcVBVY2hoQkJDQ0NHRUVFSUljWE40ZE8yRzN6M1QzSjR3dDZhZHBHamxOMWpQbk1GMjdseUZmUlNyRld5MmlvTnBOZGl6czhpYisyOTFrU20ySTc0VEpwTHo0dDlReXQzYjlZcFB3RE91UjdWejgremJEMU9uemloRlJRUSs4ZWNLNjYyblQ1SC80ZndxOTlmNitXR01hVTcreDRzd3RXNkRxWDE3OUEyanNKMDVnMkt4WU0vSmRndUNLSmF5Q2g4STY4UENVYXdXN05uWktDVWxLRGFyMi9pbU5tMHArT0svTmI2UHJ0aHRLT1pTNTRmRVZRaW9RZFVBZlVRa3RzeHpGY0lrR205dkRJMGFVL0RaSjFkKytOVnVSMk15Y2VudGY2S1lxLzRnM0tOekY3d0dEYTV3TDlLcmZ6eCtrNmRVMk40cllhQ3oyc1ZsUWhkOTR2Wjk4WGNyS2Z4eVNiVlRkQVV1SEVYRjFXNm4wdW5RVkZJeHBHalZ0K2pEd3RIb2RKVld6RkFVeGUyekI0MkhKNHE1Rkd4V0hPWHUyMnNEQWpCR3g2RFliQmlpbkZWNlRHM2JBUW9hZ3hGN1hoN1c0eWx1WS90T21JZytQSnhMYi8wVFcwWTYvdmM5VUtQZzFhVzMvMG5adm4wMU8rOGEwbmg3TzgvLzhzOUVOSUREVWJIU3hQOENDVzRoQ3B4Qkg0OHVYZEdIaDVNNyszVTBCZ09lUFhwaWJOV0s3TC85MVRtKzQzL0grTit4dkljT3c2TjdIR1dIRHFyM3c3WCsvcFR0L3huejNqMFltMFhqTS9xdVgwSUJHZzErRTMrSE9XazdoaVpOOFJreGtxSnZ2Nmx3VHFhT25mQzdld3FPb2lLMFhsNFUvN0NPd2lWZk9GZmE3QlIrdFpTU3hGOENRVjc5K3VPVk1LalM2K056MTFpTVRadWhLQTV3WEJiQU1Cang3TmtMajg1ZHlpM1VPSC9lOURxeW4zL3VpdmZVYThPV25vSDN3RUVFUGZjOHVXKys0Zlk1VGZIM3E5SDYrK0UzNVI0c1I0NWdPMWY1NTBLR1p0RUUvZlZ2MVI0blpNNTdGWlk1OHZPNStOZ2ZhakJKNSs4RVIwa04vM3orajJKeDdxZVUvZko3UnhmU2dNQm5uZ09MeGZublVlUDgvQ1R2dlhlY243MlVvd3NKb2Q0VFQxSzA4aHVLbGkxMXRrU3lWZkk1bjFhTHhtQncvdDJqS001dDdKWDgzU1VBQ1pRSWNVdnlIalljci83eFpML3dWN2NnZ1RFNm1ucFBQTW1sZCtkUTVrcnNWc0VZRTRQdnlORnFvRVFiR0FSV0s3cVFFSXpOVzZEeDhVRWJFSUJuN3o0VXIvc2VaNlJTYzhWZ2lhbDlCNHpSTVJTdCtyYmE3Y3JUaDRWamlJbHhwbXF2c0swR25Jbk5NNmNyL1pEZDFMRVQ5UjUvZ3R6WnIyTkxQNHZ2M1pNeDc5cFY2ekFKZ1ArMCs3Q2xuK1hTbkxmY2xodWJSUlB3MkIvSi8yQWVwVnUzMUdnc3o5NTlNTVYyckhGS3R5WnMyZG5vSXlMeDdOSHptc2Ixdi85K0NyOWNVcXRBaVQ0cUNtUExWcFJ1M2VMOEdkUm9DUDc3YTVSczJVekJ4NHZ3Nk5ZZHY2bjNrdlB5QzlpenNxNTZialZWLysrdlVmekRPa28zL2FndTh4bCtKNmJZam1RLzk0eWFRdlc1Y3dTNjRHQ3luM3ZHTFNVYjlPTExHS0lhT1pQdC8vc2hMRm4vQTRWZkxzWnY2cjNvUThNcUJFZjBrWkhrZjdTUTBrMGJyM3JlSGwyNjRUTjZET2VuVGEyNFVsSHd1M2NhaFV1L3JQUm4zZitCMzJPSWppSHJ5U2RxM0FmU1o5UVk1eHZiNWkwbzJleWVmbmZrNTJIUHpxNTJmNzhwOTFDMFlqbWxsUVZLQXVyaFBleE9TalpVVE54ZnpyTkhUM3pIM01YNUtubzlldlVmZ08vNGlaeS83OTRyamlXRUVFSUlJWVFRUWdnaDZrYlo0VU1VcjE2Rjljd1pyS2RQMGVDOTl5bmR1b1dTOVQrNGJXZHMwd2FsdEJUcnlaT2dPQ29OS3loMkI0clZpaTBqWFYybWIrU3NEbUE3bCtIMjRhR2pzQURGVWZXRGZvYm9hUHluM2t2cGxzMlk5KzV4VytjUjJ4SFB2djJjb1lscXVGcVZtSGZ2UWlrcG9lekFmZ0tmZVk1TDc4M0JmdkdpdWwzSWUrOVR2SFlOanNKQ2xNcytSUGFkT0FsZFNBalp6ejVkWVh6dndVTkJwM1BlVDIvUnNzSjZlM1kyaFlzL2QxdW0yR3dvWlJZc2g2dCtrbDRwczFSNXIxRHI2d2Q2UFlaR2piQWVPNGEyWHVELzlqR2psSlRnMlQxTy9SRFZMYlJnczFINjAxYjM0L3p2R0phVWxHb2ZkdFJIUmpwZjc4dGU4OUtOUDJKTzJ1YXM1bUMzZzZJUS9QcHN6THQzVTdqc1MzVTduMUZqOEx6akRyTCsvSVJ6d2Y5Q0g2NFBsUUY4Si80T3IvaUVDc2QydGRjSyt0c0xGU3BHQUZpT0h1SFNXLy84NVZnalIrRXpha3lWQVI5ajg0cXRrelFHQS9aTGw4ajZ5NS9VWmYvUDNuc0hPRkV0N3Z2UHRQUmtOOWtHMG5zVFJIcFY2Y1dLWHNTQ0RjWGVhR0x2WWxjRXNmZGVBQ3YyWGlpaUlGSVVwUmVCN1NYWjlNejNqOG5PWmpiSmdsN3Z2WHgrdjNuKzJjM1VNNU9aeVpsejN2TytSZk1YVUxOb0lmSHFLc04zSVJjMXdUMXhFbW84am1DMWFHVS9lWkkyVXhTSnJGdG5FSlE0Um96RU9YWThOVys4VHZpWE5RRDRsN3hIN1ZkZm9NWVRvQ1p3REQwU3grZ3hsTjV3YmJKQW1rTkViTytlak1mdzcrQTRhbmg5ZVROUU9HOUJ4dWw3enp2SElDZ0tmdmN0aVVBQTcyVlg0Qnc3anBvM1hxZnF1V2ZJdmZSeVhPT1B3Zi9lTy9yMXBTWVN5SWMwdzNYc2NRUStXRUl3dFUwN0hpZTJadytSOWV1eEhkNmI4UHAxZWorQWM4eFlwTHc4eXUrNUUvbVFRL0JkZlIyeDRoSkN5NWNhQ3hlUEU5dTdoOUpycjhZN2JhWlJMQ01LeUVWTnNIVHVvaytTaTVvZ1pJbXZxN2ovM3F6bnB1alJKL0MvLzk2LzdaWnpvSVNXTHlXMjUwOThNMmFodEdpQkdvc2o1ZWRyZlhEeE9KRk5tK0RERDVDYU5FRnEwZ1JCa3JSK3Q4MmI5T2RiZE10bWlpKy9CRFVXZzFnTSsrQWhXSHNlVHVVQ280akVjK2JaeEhidXBQYXJMMENXczU2Zk5PcnV5ZWhmRkdtb0daNXZTWkZpNmUyM0V0dStEU2svbjRMNzUycGxiNEN0anhhaEplWGw0emw5TW9LaVlPbllTUk80Slo5L05Zc1dvYlJwZzNmYURFcXZ2a3AzempGVEpySmpDa3BNVEE1RzRuR2t3a0pESlJwQVRhcm9FcFg3ZHhOUm8xR0RxcnZndGp0UVZWVlgyUmJNdVJ1U0QzN2ZyTmtJZ2toazh5YTlnbVhwMmcwMUV0RTY1Vk1lb2txYnRrUzNiemZZaE9sSUlxTGRRWFRIZGtPbFRHN1ZHdGZ4RTdTSGZzcTJSSThId1c1dllBTW1nQ3dSK1BpanRFNTJLUytQM1BQT0ovamR0MFMzYk1FMysycEV0d2Y3b01HNllyM3NqdHVJN2RxSmI5WnNsTGJ0dFBNVkRGSXkvUXBqV1MwV3BQeDhhdDVNVnpsYnVoMUtvcUtDNE5Mdkd6dkY5Y2ZYb2lXZU03U084ZHpMcmtoZlFGV3BldlpwUXN1WFpWemZkY0lFbk9PUHlicDl6K2xuNEo1MHF2NjU3c2UvWVVWTmFkOEI5NG4vb3VLUitVYm5rRWcwVFlFcHQyaUo2L2dUcUg3NXBUU0hGZ0JydDBOeG56U1IwTEpscUdqdUpDaUtidmtYL21VTmljcEtmRE92b3ZUV20xRURmMDFsK2xlUkN2SVJiVVoxZU5XTEwrQXJhb0xjcWpXUmRXc1JjM0t3ZE9wTStmMzNwbG11VlQ0OEgwUlJHeVdnZ20vYWRQMWFWQ01SYXIvOEhQOWJpdzNyRkMxNHpIQVAvUjBTQWIvMlVwR2xJcUtHdzdwU3R5RzFuMytHci84QUxGMjdFVm0zdHZFZENRS2UwMDdITVh3azBUOStSMjdXREU4eU8xTDA1Q0FWRkZCMnkwMzdGWlFRanhtZU81WXVYU0NSUUUyb1dEcDBRQTBGRWIxZVJLOVgyNjFGSWJwcFU5cXppbmdzclRMbkhETVcwWk5Eelp1dm8wYlQ1NXVZbUppWW1KaVltSmlZbUppWW1KaVlIRnlvdGJVRVB2eGd2OHQ1SnA5SmJOczJLaDkvdEpHTkhkaUFLWjFFNXZZMFM1Y3VlSytjVG1qMUtxcWVmdExZN2laSmVFNDluZERLSDRocy9DMzd0aFVGeDRnUnhNdEtkYkdFbEpjSDhYaDYrNW1xWm5VQ2x2THlpZTNaZzZWYk41QWs1RU9hWWUzZGgraW1QM0NNSEVsb3hYS2tna0xFb2lhRWZsNk5jOHhZUWt1L1IyN1ZPdDN0NFMrUitkeDRwOC9RMjhRQjdFY05BNkQyazQrb2Z2a2w3RU9Hb3RiVzRoZzFSbDlHdE5sQUVOSUVKWFhuTlpORFFTcUNKR1VXRUdWd2RBbDg5aG14SGR1eDl1NkQ1UFVSV1BJZXdSWExpTzdjZ1JvT1krdmRoL0NHOWVueEdLTG05RkIrejEyR3lVcUhEcmovZFRLVjgrZWx0ZVBtWG5oeFdyblVTSlI0V1praGprbXdXSTNsdEZnMFFVdnl1bkNkTkJGYjM3NzZiS213RUN3V29ydDJhaDM0Z29EZ2NnRVEyZmdiSmJObmFwdnAxZzNmVmRka0ZCdUI1c2poUHVVMFFrdS9KN0RrUGF5SDl5TDh5eHJpKy9hUjJwSWZUL1lGeFhiOE5SZnJ2MFB3dTI4SnJWd0JpUVJTZm9IZXlXNGZlZ1R1a3laU2ZPVmxBQWdXQzVaT25RbHYySURvZG1lOFA4S3JWMUUyNXphaW16UjM4ZERLSDZqOTdGTWlLWkZRZFlodU4rRzF2eGlFUmtEOTl5Y0lXSHYxeHArY3I3VHZnUHZrVTZoODRuRVNOVFZFTm02ayt0V1h5YjN3SXZ4Tm0yaE9KVW5oaU5yQWJTWDFjN3lrQktWMUc1VFdiUXpMeEN1enUyckxMVm9pdWx6SjJKdVU2MHNVa2ZMelVUcDAxTXNzS0RLQ3JCRForTnNCUmNUOFZXTGJ0MUZ5MVV6VVVCRFBXZWRnNzlkZjZ4ZU14eEVkRGdTN0hWdFptVmFXcEpDaTZvWG5ORUdKS0tLMGJxTzEwU2VQSlJFSW9MUm9pZEs2dGU3NkkzcmMyQWNQd2I5b0lWS2VkcjBqU1VnRmhVUzNiWVY0SERFM0YxdmZmaENMSjRWQzJubFJrZ0l0MjhCQnFPSE14eDlldlVxLzN3dnV2bGNUckNpYUdDdi8xanRBRkFtdFdFYnQxM1ZDb3diUG1vYmlPa1hCT1dZczBXMWJVZjNwVVRpR1ZaTjlXb21HZlJzbUdURUZKU1ltQnlGcUlxR0pMN0xFclJ4UVIyeUR5dEsrU3k0RXdEWm9NSzV4UjFONnc3VzZpcS8waHV2VFJBWGVTeTdUSzBJTmtmTHpzZmJzbVhYWFpUZmRvUDJZSkFrdFgwcG8rZEo2Szdna250TW5ZeDgwaEpLclorblRSTGNid2VGSXMwa1QzUjU4czY0bXVuTUhWYzg5UTk3VjF5TGw1bEk4N1hMVVFJRGNpelNMcmRpdW5RQlVQZmVNZmg3cWZvQUFVQlJFbHh1bGVYTnQrWjA3ZGFWMklsbFJzUGZyVDJ6Zlh1eERqekNVSWJwcGswRkJEeUEzYTRadnhrd2l2MjZnNWsxamhVZjB1UEZPbjBsb3hZcXNZaElBQkFHMU5rRDV2ZmRrWHlabFdXUkpPNllHMTRGZ3Mya3ZMd2VBWUxOaDY5dXYzdDZ0QVpZdVhRbXUvSUZFamZaamJtbmJEbUl4d3I5dUFFQU5oYWlZOXlENXQ5NkI0NmhoQkphOGYwRDcvZHZFNG5wbFQzUzdLYmpuZm4yVzl4S3RJb3NrZ1NqcW40UExsbEw5d25NQXhFdU5MaXBxckY3UVVLZGt6MGlEZVk3UlkzQWNjV1JhUlRSUldVbkZnL2VUeHY2Y1JlSnhYWTJOSUNBVkZLQUdneVJDSVNKYk5sTjYvYldhMmx4UnRFcWYzUTZpU0tLOC9uNFZQUjV5TDdnSXVVVkx5aCs0ejVEVGlpU1JkL1YxMUg2aDVWUFdXVGFtQ1VDeTREcjJlSkFWVUJQSVJVMVFvMUhjLzVxWUxLK0lZRkdvZk9SaHc2Z05vTDRpbWp3dVZCVkw5eDcxb3hucVJpYVltSmlZbUppWW1KaVltSmlZbUppWW1CeTBXSHYyMUlRZEtSMjc4aUhOc0hidmtXeW5sRFhoeGdFT0hsSmF0YWJvaWFmMXozVWozUXZuUDJKWVRwQmxFZzJqdGlVSjF6SEg0VHBoQXBGZk4xRDUyQ05wYmVET2thT1FmRDdLNzdtejBYSTRSNDlGek1rMXhEN0xMVnVoUmlLNGpqOEJnSVRmVCsybm42Q0dRcHBiUkVNRUFhbXdFTkh0UW1uWkVzRm13OTUvQUxZK2ZZaHUyVUlpVUV2bEU0L2htejZMOEtiZkNYNzdOYzR4WS9GLzlDSHVDU2ZXdHdrMk9HNHNsdnBPNlV4WUxQcEEwWWFva1FqQjc3NmwrdFdYOVdsNTExeUhHbzBpdDJxRjBxNDk1WGZOSVpKczR3VXRPc2g5MHNTTXh3ZFE5ZXpUamJZbDJnN3IyWGhFaXlCZzY5VmJjNmZab1VYd09JWU1SU29zMHRyeVpabDRhU21XTGwzSnZld0svSXNYcGtlWHhPT1FTQkQ1N1ZmRFpMbDVjNGpIZFhjUHc3bUlSdEk2OGVObFpmckFQY0hwSk9mTXN4RzlQc3J2dkYyL2x0ekhuWUJqK0FqODc3OUw0Tk5QaUczYlNsaFI5RzBvYmR0QklvSDNva3Uwem0rcmxjSjc3aWV5NlErREc4citDSzM2Q2JsbEs2cWVlZ0s1V1hPOFYwd2p0SHlaZGwzL2o2aHpyM2NlZlN6T3NlTW92ZWw2RXVYbCtubXNjL2gyVDV5RVk4UklTbVpOSjdiZE9DaFlzTmtRSEU0UzVXVzZtQVJBYXRxVVlMS1BST25RRVNuWkoxTVhFZVQvWUFsSzIzWnBrVUNndWVaTEhnK2hWVCtodEc2RDk4cnBSUDc0blhoSk1VcTc5Z0JFTjI4bS9QTnFYQ2VjaUgzZ1lHb1dMOVQ2Wk5MdU14V3BvQURSNlNMd3daTGtGSlhZdG0ySVBoK1NKMGNyWStzMnFLcWFkbnlPWWNNMThVUThUcXE0UVEzV1lqdjhjR3lISDE1M0pyVHJRNVlwdStXbWVnZU1md2lwc0pCNGNiSGUzMWI5L0xOVVAvK3NQdDkxM1BFNHg0d3ppS2RTRVJ3T2ZMTm02KzRrcWNkUzE5ZFdSNkt5QXNlSUVUaEdqREFjVjhtc0dTUnFxcEh5ODNGUE9FbUxPMHNrOUdlYjZIQm9aUmszTHMzZFNiVGJFWnhPU3ErL1JoZVUxTHp6Tm1vd2lIUDBHQ3c1T2RwekxCclZCRDUxMzJORG9XR0Qzd0RSNFNTNmM0Zm1DcC84N3V5RGhoRForQ3ZWTDc5a1BJZjUrUm0zWVpJWlUxQmlZbkl3b3RLb000SWdTVm5uMlljZWdWUlVoTks2RFlMRmd2dGZKNlBHWS9qZmZnc3BMNC80M3IzNDMzMGJLVDhmd1dLbDVyVlhFRzAyaFB4OGcvcTY5TmFidE03dUZIV3A1N1RKV0EvdFR1bE5OeURsNTJzV2dBL2NWeThlRVVVdEN6Q0Q0NFhuakxPd2RPeEUyZTIzTkZvQmRaOXlHdmIrQXlpK2FpYUo4akp0b2lUaG0zME5haXhLeGJ5NUVJdmhmKzlkNUNaTmtKczJSYkJZc2ZZNGpKcUZiMkRwMWsxVDhXYUpZYkYyNllwM1JyMkFKZi9PdS9YLzkxMTBQcFoyN1JHOVhxUjRITmR4SitqekpKK1A2bGRlTWdoS2JIMzdrVFBsUENLL2JxQml3ZnkwRG5MdnhPbkVpNHVwU29vYXNwSlFVYU14ZmR1Q3cwSGgvWE9wZk9vSlE3UlIwV05QRWxqeVB2NzMwck1BZ1hxQnlZSEVvOVF0aytISFVtcmFGR3UzUTZsNGVCNUM4a2ZmMHFrejBSM2JFUlFGa2hYb1JDQkEyZDF6aUJjWEkzbzhxS0YwMWZsL0FqVWFRM0E0S0wvckRxSTdka0FzUnRHQ3g2aDgvRkdpTzNlU3FLekFsL0lkYXdkZ1FYVFdDNlFFV1VaUXRKOUF3V0xCZGV6eE9NY2RiVmhGc0ZvUkxCYkR0T2p2ditPdnFUR0llZXhISGdXU2hOSytRMXJHcEZ6VUJBUUJTNWV1Q0xKTWRQczJCTHRkcTVDR1F0cExlTE5tMkFZTkpycnhOd3J1TmNZdlpTTDZ4KytVM1g0ckNBTDJJNDdFUGZGa1JKc21OUEZlZW5sOStTMFdUYXdVRG1NdktNQSthSWdtUnJKWTJYdnUyZm94eUMxYVlCOTZKTVJpaUM0MzlvR0RVTnExSjdwNUUrVnpIMEMwMmxEak1ieVhYa0ZreXlhOW9vMG9haFo2S1M5bVVwT215TTNxM1l0eXBsNUFiT2NPQWg5OWlOSzhPWkdORzdIMTdhZlptY3FTVnZrR2tHVXQxelZEOUkrSmlZbUppWW1KaVltSmlZbUppWW1KeWYrR25MT21JTmhzV2x1aUlHanRVVU9HYXRFcFNVRkorVjEzb0dhSnVUR2dhb01CeSsrdjczUzM5ZTZENTR3ektiM3hPaTNLSllsejdEanNBd2NaVnJkMDZvenptR01JTHYwZVM0ZU9OSG5tK2F5N0tyanZRZjMvMlBadGxONTR2ZjVaS2lqQWRkenhSb2Rud0hyWVljU0w5eUhsRjZDMGFZTWFERkg3NlNmSmR0VDBZMVBhdEVHdzJTaTVhaWFKcWtxS0ZqeEd6VnVMQ0svOWhmeWJicVhxaGVkQlZWSGF0U1g0M1RmYTZINjBPQi9CWmllUklYSmFVQlJFbHd2ZnJObFpqdzBhR1NDWFNHaENpdFJqUzZpb2lRVHVpWk9JYnRsaUVKTkFzcThobmk0R3F0dEhlTzB2alViZVNIbDUyQnNic0NlS3VFNnM3MndHclROY3NGaHhuWEFpZ2lTU0NJVlJtaldqK3VVWHRYUGVnSXlDSGpSQlNhSVI1K3lHSXFmUThxV0VmL2taNXpISDRocDNOTEc5ZTZsKzhYa1FSZkt1dlo3ZzB1K3BXYnlRZUhrWnJna240UncxbXVvMzN6QkVFMW03ZGlXMGVoV1Y4K1ppR3pRWXp5bW5VWHk1MWdHZmY5Yzl5QVdGV3VSTlV2UmpFRkJKRXZIS0NrcG1UQ08rYng5VlNVY2Z6K21UVVVNaGFoWXYwaFpVbERTMzkvOG1nVTgrd2o1a0NEbG5UYUhpUWFOSVJpb3N4RGwySE5XdnZxTEh6NlRpT3ZaNFRUajE0UWNFM245WDd3dHlIejhCMjRDQmhuNHZOUnpHTzIwR2tCUlRTUko3ejVxY3RrMzdrS0dFZi9zVkJBSHZqRm5FUzBvUUxCYnlicmpKc0p3YWlWQzVZRDQ1WjA5QnROdXpIcDlyd2tuWUR1OUZvcW9Ld2VWQ3ROblllOTQ1T01lT3g5YTdONG1xS2lTZkQ4RnFZOTlGNXh2V3JYN2hPWDBRNi84SysxSER5RG5qTFB6dnZvMy8vZmYrMXNCTjFlOW4zNFZUdFEreTNHaWZvMkc5REFQaG81czJzZS9pQzlLV2RVODZCZWZZOFJUUG1KYldaK1U4NWxqY0V5ZnBUaWdBb1dSaWdHZnlHUUJFZnQxUTd5RFZwSW0yMEg3NnZnUzdqZkRQcTVQT002MzE0NU9iTlU4SzN3UUVXZEppMWlLWm5hZE1NbU1LU2t4TURrWkVBVFdhTGlpcDY5d1dVaFN4YWN0WXJZZ3VGNUxIVTIrM0ZnNXJNVGYzenlWZVZwWldRWFNNSEkyVW44L2VzOC9RS3lrTkhVTGtaczJ4OWV1UGYvRWk0cVVseEV0TGlHN1pqR1A0eUxSS1JTWnF2L2theHhGSGtudnhaVlRNdlQ5alpVanAyQW43NENFRVBsaFNMeVlCaU1lcGV1WXBZc1g3RUhOeWNFODVqOXF2dnNSOTJtUWk2OWNoNWVXUjhOZGc2ZG9OMTNFbjRIOXJFWUdQUDhwWWpyb0tTK2sxczdXTVE4RFc0ekJ5THJnSU5SckZNWHdFa1kwYktaOXptMkc5d3JuekRMRXhqdEZqOEp4K0JySGR1N0IyNzBIUm8wK2s3VXV3V25XeGc3Ny9VRWl2WURZb0dhSXZEeWtuQndSTlZDSjV2Y2pObWh2T2crQndJTGRvaVdDeDZKWmkvelNlMHlhRExPTzljbnJhdkV6SFdVZlZNMDhSL1BxcmY2d2NVcE1tV0RwMDFGNDJaQW1sVld2c1E0WVMyNzBiQUd1UG5uak9QRnUzRFZTakVYS21uSmZNV0RXK3hOb0hEQ1RuM0trRys3MXdNb3UwWXQ1Y3pZVURLTGpqVG1vV3ZVbG9sUmJ0MHpES0o3cHRxOEY5QjhBeFloVFJMWnR4bnp3SnBWbHp6U0l0dWU4Nnk4amM4eThFUmFIeXNVY1FyRmJOK1NNUlI3QmFzUjEyT0phT25Tbi85VmZLYnJxQlJDaUlHZ3lSOXFJcUNOb3pJRm01RXl3V0xCMDdVZjNpQzFoN0hJYmNySmtod3NreGZDU1MxMHZOb2pmMWFkYXVoK0k4NWxpRElFWU5ob2o5dVJ2SjY5UGNnY3JMaWUzYVNhS3FDbHV2M3VTY1BVVzc5bHd1bE5hdGNRNGJvYTBvaXZqZmZkdGdlMm83L0hEc1J4eEo3ZWVmQVJEYnZRdkg4SkdFZmx5SjZQV2h0TytBMHJZdGd0Mk9vRmlTbVp5YVpXWGdpODlNUVltSmlZbUppWW1KaVltSmlZbUppWW5KUVVUeHRQckJTL1pCZzhtNTRDTDhpeGNSK0dqL01UaHBDQUpxUEc1d3lrN1VKaU1IS2lvTWd4QlRYYTdyaUd4WVQ4bnNxMGlVbDVGMzB5M0VmdHBKOVNzdnBTMlhpdWUweVlnNXVZWnA3cE5QZ1hnODJXaytGQUJyOXg3SVRRK2g3UFpiaWY3eE83a1hYNXJWQmFRT1cvOEJ4SXYzNmE0T2RjVDM3YVA0cWhtb2ZqKzJQbjBSWklYUXo2czFnVXdzUnFLaUFzRnV5eGdCNFgvbmJmenZ2TjNvZmhzbGkvNUFkTHFROHZPcGZ2RjVwQVlEUzVIbHpCMnJ5YjZJMUxidFJsRVVROXRyblJNNXNSamw5OTFyV05Senlpbkl6WnBUTVc4dXRsNjljSjl5S3Y2M0ZoUDY4VWRFcnk4WitTNFIzN3MzKy80c0Z1ejlCeUk0SE9TY2M2NDJxSE0vYmVXQzAwbkJuTHRKQlB4VXZmaTg3aXFlTStVOGxQWWRDQzc5SGhJSmFyLzRuT0R5WmJoUFBnWFBLYWNSV2I5T2QrZEFFTFBHazFjdW1BOElhWjNlM21rekNDNWZTdWlIRmVtTzJDTkdZdWwyS0pYekg5SWNjeFNGSms4OWkzL2htNGFCcGRaZXZiWGRTeElvaXQ3NS9oOGhHcVg2K2VkUTJyZFBLNitVbDBmd2h4WFVmdjVweGxWcjNsNU1JaFRVQkNTOWVsRjZ3M1dhMENrV0k3cDlHMlUzM1pCeFBkZEpFM0dORzU5eFh1MVhYK0NiTmhNeE41Znl1KzhrWGxtQkdneENQSTVyd29rb3JkdHFmVlN5ckxtc2IxaWZKaGhyZUh5aGxUOVE5Y3hUbXBQSDJPUis0ekVDSDM1QTdXZWY0cHB3SW82amhxZXRhai9pU0R5VHo4eSs3UWFvdFFHS3I3eDgvd3YrQllMZmZZdms4K0U2NFVRc25icnMxNUZwZjNnbW40SGpxT0hhT1cwRXdXNG44TW5IMU96bnVWdUg1UE1ScjZqSUtBSVJiWnJnSnhFd2ZrOVNreVpJK1FVQXlFMmFrcWl1SWw1YWlpQm96K09HenZGcCsvVDZzUFVib1BXQjFobHJLUXB5MDZiWSt3L1Vsd3NKQXRHdFc3TnN4U1FUcHFERXhPUWdSTEJZRE00Z2RkU3BLaHZMVjZ6OVRQc2g5ODIrQmpVY3Byb3Ura1hXYnZlS2h4NGt2bmVQWVIwcEw1LzhPWGRsVmJ5S2JnL2V5NjRndG04dm9aOVg2ZE9yWDMyRnZHdXZ4ekZxZEVibGNDcXg3ZHVvZXZGNWNzNmRpdXU0NDlNcXhxTGJnL2ZpUzRodTMyYm9BSzhqdW1VenlESzVNNjdTTWd5VHJnaVZqejJDWTlnSTVCWXRxSHJ5Y2ZLdXV3SEJiaWYvOWp0Ums4SVpRWktwZnUwVkl1dlc2blpiaVlCZnIxUWtrdHV5dEcyTHRWZHZLdTYvTjIzL1NMSytQZERPYzZLeUVsU1YzRXN2cCtMT08vUjVjdE9tZU02ZVF1VWpEOWRYTk5FY1Rld0RCcEtHQU1RVDJBY093amwybk43Wjd6cCtBbXFLYTRiZ2RPSTQ4aWpzQXdZaVdDeVVYSGUxVm9iVTdRQ1dkdTMxWTlKT3JvaFVXR2l3U3F4M2tVaFhqOWU4L2hxMW4zeE12TG9LTlJKQmFkR1MzRXN1bytMK2U0bGxxc1FMbW9JNG5uS3Mvd1J5cytZNHg0MUhEVWNRRkF1V3JsMVJXcllpOE9uSGdDYnVjSTRaaTdXblppTW5OMm1LcFZNbktoOTVHTWZ3RWNZaVNqS29LbnVuVGpGZTU0cWl2Undta2hVUlZkVXFPTW5QZ3QxbWNGMFJmVDV5ejUxSzVaT1BhK2RlRUZCYWFXV3FlZU8xdEdOd2pCeUY1L1F6REd3d3RUUUFBQ0FBU1VSQlZDL2ZnTzQ4VXpodkFmNGw3K24zcmY1Q25lbUZ0VUhGU3cySHFYcnljVUN6L1JPZExpeWR1K3J6Slo4dmJacDh5Q0ZwOTNtOHRJVGdWMS9pR0RFUzBMSStReitzMEpjTExWK0c5YkNlNUp4OURzWFRyMnhVR1M4VkZSSGJVLzk4Q1M3OUh2ZS9Uc1k1L2hqVVFJQ1NXZE1oa2NBeGJBVHVreWRSTW10RzFtMlptSmlZbUppWW1KaVltSmlZbUppWW1Cd2tDSUxXYmdtNEprd2dzbmxUeG1pS1JqZHhnQ1BnRzBNZmhKaElvSWJEQm1HRTNMSWw4Ykl5d3dBeE5Sd0cxZGltVnZYa0V5anQyaUkzT1VTYklFbWFlOGZ2Ry9XQlpIS3padnBndEd6VWZ2RjV4cWdWcUIrazVoZzFtdENhbjFGcmE1R2J0eUMyYngrb0txTE5UaUpVMytabzZYYW9IbFdkU3J5a21Oak9uU2p0MnlNbW96Z00rNGxFMHNRTlVxNFhTK2N1K21mQlppWGg5MU42M1RYSWhVVVUzSDBmRmZNZkl2enphbTIrSkdYc2l3ai92SnJ5bERidi9SSnJPSWgxRks0VFRteDBsY0s1OC9ULzNaTk94VDNwMVBwakM0ZlpkLzY1V2RkMWpoaUo0SERnZitkdG5HUEhJVFZ0U3VYOGh6SzZadWpiREFTMEdKZTZOblZGSWZlOHFWaTZkTVcvOEUwOHA1eUdsSjlQemNJM1VXdHJxWDd1R1dwZWZka2dkcXA2K2tualJnVUJTN2R1eUUyYlVmdFpsajZTV0l4RVpTV3hIVHNNazYwOWUrSTVYWE5qQ0c5SVhtL0o3NkxoZ09PY004L1MvcEZsVGFTMGJPay82bURpSERzZTk4U1QwenJzWGNlZG9OMjdvbWh3VzdFOS9oU1FqSzJTWlVxdXVZcjRuajBRalJKNDcxMXRnS0hkbmhKVmtrQjBPSFJoVEVQa0prMHl4a0FCUk5hdko3VHFKenlubk43NDRPYmtOZGh3a0dnYUZndjJRWVBybzVxUzUxeVFaVHlUVHNWOTBrUUVSY2w0WHhEWEJvbFdQZjJrb1IzY04vTXFna3UvMTBSSlNSeEhEY1Bhdlh2alpmazd4R0w0Rnk4aXNuR2pMdmdSYkRac3ZmdWd4bUpheE5VaHpVQ1dERUlrd1dJaHVHSjUycjFLTkVxOHBIaS9iZldGOHhZWVJHUDdRMjdSaXRpZnV6UE9FK3gyclJ3Tmtob2NRNDdRLzgrWmNoNEpmdzNsZDgzUkJXNWtHSWlmU3VUWERaUTNjR0VxV3ZBWW9SOVhwa1hlMU1VbG1Sd1lwcURFeE9RZ1JNckoxWDZJQmNGUUtaQjhlWUFtV0dnTU1UY1hTK2N1cUtFUTdvbVRDSHo4b1c3OWxuZnRkZWs1WTZLUVhVemk5ZUtiUGdzeHowZmcvZmZJditWMnFwNStrdUQzM3hIOWZTUCt0eGJoT2YwTVJMc2QvM3Z2TmxxSkNYN3pOZlpCUTNTRllTck84VWNqV0cxVVBueGJaaVZ4MHVWQmFkV0trbXV1UWhDMUY1Q0N1Ky9USEZ0RUVldmMrUWcyRytyU3BkUisvaWxTWVJHTzRTT29mdm5GK2p6TVJzcW50R2xMWk9OdmhOZitndWpMTTdpa0NBMlYyb2tFb1I5VzZKRWRxZm1OZFdLWDZPWk5EVjVxV21WV1VFb3lhaXhLWU1sN0JKYThoMkN4VXZUazAxUTkvUVRobjMvV0Z5dWN0MEJiSm92N0NwS01HZzZUZTlrVnhsTm50ZUljTlZvWERPamxESWQxb1ZFcXNWMDd0ZnpLSks3alRpRDh5NXFzTDBqL0tjSS8vYWdMTDRvV1BLYXJnd1dua3h3Z1hscEt4VU1QRXRtc1pUSEd5OHVwZXZ4UlFqK3UxQVFscWVwcFJkSGNhUnA4LzdaZXZiVVJCM1VWSVVYQmM4WlpXa1ZlRkRXYnZYUE8xQ3UrYWppTTZNbkJOM00yWlhOdVEyN2VBc0Z1Si9yN1JtMTd2ZnNRU29rcCtqdlloeDVCem5ubnAwM2ZkOEhVaktNeklHbUg2WFJpNlZndkdwSzhYazJJa3pKTnpNblI3VW5UemtXZnZnQTRSNDNHZW1oM2dzdVc0cHMyQXpVUzBWOW9peDUrTkxraFVUc25zb1FhQ2xOOHhhV0Fsb01iWHZ1THZzMUVaU1hGMHk3SE4vc2FRait1UExBNEpoTVRFeE1URXhNVEV4TVRFeE1URXhPVGd3cjdFVWRxSFpTcVNyeXNITitzMlpUZmUvZGZFcFVJaW9MU3FyVXhBaVE1cUtwdy9pUEdaV1daUkdNT0F4bmFlUE52dklYZ3NxWHBIZjROVjQyRWlmejZxeTRvc2ZYcmo5eWlCVFZ2dms3aGZROVMvZG9yeU0yYUcxeDVNeEhmdHkvTjVkdmE4M0JzZmZvUldyRWNOUnJCMHFrelpUZmZDSUNsVXllaW0vN1FqcStCUTBuT21XY2g1UmNZMm80Rmk0WEFrdmVwMmZrNnJtT093OXJqTUVPRWl4YWZVa25KakN1TlplaHhHSmF1M1F6YjBRb2NKN2JuVDZKYnQrQTYvb1I2UVluRmdocEw3eVJPVkZZU1NRb3ZyTDM3WUR2c01LcWUwYjQ3UzdkRHNmY2ZRUFhMTDJhTnR3OHNXVUxnNDQrMFR2bVU0NUo4ZVRqSGpNRTJjRERCYjcvQnYrUzl0RWlkMU5qMVRDanRPK0ErYWFLMi91S0ZoRmY5aEcvV2JQSnV1cFdLQis3TDJvbGRkMXdBU3R1MjVKeDNQbW8wU3VuTk41SW9MeWYweXhweUw3cFljMnBmdEpEZzhtVlpqMDlwMnc1N3YvNklIZy9lU3k0bjhPbkgyQWNOeGpYaHBMVCtEYW1nQU5meEUzQ09Ia3QwNjJZcUgzMEVwVU5IdkpkY1RxS3FFakhaNzFOZnlFUmFYTTgvN1hMUmtQQXZhNGp0M2FOZGwzWE9EazRuM29zdkpWNVppWlNYQndLRWxpOG4rUDEzS1FjbklTZ3lpZkp5dy9iaWUvYVFzTmtNMDZTQ1FuSXZ2RGpqL2dWWlRqdm1WQUtmZlVyZXRkZGpIekpVYXp1UFJsRlZWWXZLRVFUdHVTSm9BMHRESzVaVG1Zd1Qwall1YUc0NWt2YThxWHI2eWZxQjJBQ3FGdFVUWHIrT21vVnZHcVkzcE80ZWplM1lZWFF5VHlTSWw1WWFub254SG9mOVI5dkRJK3ZYNmYrTGJqZWV5V2Rxa1ZmUkdLTERnV0MxYWYwY2dvQWdpZ2hXcXlad2EvQnNWV014cE1JaW1qejdRdU03Rk1WR3Y2TlVCSmNMK1pCRENLMzhJZk44bXkwOXJrcVNzQTg5Z3RqdVhjak5tbE96OEEyODAyYmdHRDZDMko0L0FZd0RxYk1ndDI2TjByeEZ5Z1FaK1pCbXVpTVZhSU5xVGY0YXBxREV4T1FnUkdyU0JOR1hSODZVOHd3VllLVmRPd0N0UXZqdU85bFd4ekZzaE82MElMZHFwYnRsQUpUZWZLT21GRTNkWDM2K0lWZXlEbXZ2UHVST09ROWttWXE1RHhEWnVCR2xWV3R5cGw1QUloZ2t2T29uL08rOGpXQzE0VHBwSXJZKy9RaDgvaW5oWDlhUXFLaklXTGFLQis0ek9EN1VVZlA2cTlSKytRWHhrcEwwbFJTRjNLa1hZT3ZYSHpVWUpMNXZueDRGVXpKN1pwcERpUnFMVXZ2bEYxaTZkY054eEpFRXYvazZiWk9XOWgzMEh5eWx1YmF0d0NjZkUvajBFM0ttWG9EU3JEbWxOOVZuYXlKSm1kV1BtYklRazBLRy9EdnZObFE2QkVuS21Pa29LSW9oSXhSWkU4czR4eDV0c09FU0hRNlFzaisySSt2V1psUnRGeTE0akpxRmIxTDc1ZWRaMTgyRzNLeTVsb21xcW9aalRDVzgraWNxSDMwazQ3ei9CSFV2UWI3cE0rdGZzaFNGbkhQT1JZMUdjWjl5R3FMTFpiaVdSS2NEb2xIa2xpMzFhZkhpWWlDWkYzakpoWUIycnFwZWVJN1FpdVhZQmczV29tcFNLbjFxSUVEWjNYUEl2LzRtdkZkT0o3WnpKOUd0VzBuVTFDQzNha1h1NVZkUzhlQjlCaUhRL3BDYnR5Qm55cm1vNFlqMkVwYXNsQlZQdXh4VWNBd2JydVc2WmhHVEFGUy85aXFpL1MvWVlUWjQ2Ulo5UGl5ZE9xT0dnc1QrM0kzOWlLT28vZm9yOXA1L0xyWStmY2s1YnlvbFYxK2xXWEs2WEJUY2RTK1Y4eC9TS2w1MW8wc2tDYmw1Yy96dnY0Zms5ZGJ2S2g0blhsNU80SXZQRHJ4OEppWW1KaVltSmlZbUppWW1KaVltSmlZSEJhTFBoK2ZrVXdoOCtnbk9zZU9vL2VJemxOWnQ4RTJmU2RrZHR4SGJ0Uk1oZ3d0eVF3U25rK2ptelZROTg1USt6ZHJ6Y053blQ2TDh6anYwcUhMUVlrRHFCajhkQ0lMTkJvcnl0em9KUTh1V1VsWlNUSFQ3ZHNTY0hISXZ1QWlnZnRDVUpKSEo1Vmx1MFFKTHgwNG9iZHBpNmRoSjYwQXRha0p3eFRMVVNCalBtV2NUV3JHYzZMYXR5TTFiSURkcmpuL3hvbVI1N1lialZlTnhhaGErWVJDeCtLNjVUaCs0cU1aaUJMLzcxbkR1SENOSDRSdzlOcTFjdGQ5OFJmVnp6K3FmODIrYlk1Z2YrT2hEY2krN0FrdW56dHI1VXBTMHlCdkI0Y0RTcnIxK0RwUVdMYkFQSHFvTFN1UW1UYkFmZVpRZU9TUjZmWWdPQjdIZHUrcVBLUktHdWtPVUpBcm0zS1U1YWVmbGd5U2hCZ0xZK3ZUQjFxZVBZZC9WTDcxSWVNM1BrRTNJMGFFanZ1a3ppVmRWVWYzcXk0RG1aRjAyNTNaODExeEgzdlUzVW5iYkxSblhCYkIwNm94ajlCaXMzWHZnZitjdDdad24yMzlqMjdkUmV2MjFPTWVNdzMzcTZiaFBtMHpvaHhXRTE2OGp1dWtQRWxWVk9FYVB3VGwyUEZKZUhvbXFLcTF0K2NyTHRMYm5RNXJoZitjdHJYMDNwZjNWYytycGhOZXQxYUpZNnR4cmtwM2tnVTgveVRpNDhMOU43TS9kYVVJYzc1WFRpZTNiUy9DYnIzRlBPcFhBaHgvZ092cFlhci81ZXI5aU1ybDFhN3dYWFVyNUEvZnF3cXY5UmQ0NHg2UmZ6M1VrS2l0QUVJaVhsVkYyNjgyYW0zd3NqbVBFU09UbXphbCsvcm5ranFWa25IeEtXWm9lUXRHOEJTRExSRGR2aG5nOFRSaGg2OXVYUkRpRTJyQmR2OEhBVE5IaDBDWTdIQWd1bDJFNXdXb3hUQk1zQ3BtZUhmOGtPZWRPcGVhdHhjUkxTdGgzVWYxMTVEcnVlSnhqeHFVSnpqSWh5REx4NG1KS3I3K20wZVVLN250UUUvQWNBUFlCZzBBUUNLMzZLZU44MGVsRURScUZaUGJCUXhCemN3bDg5Z251ZjUxTTVQZU5CTC8ra3VqMjdjaEZSUkNMN2Q5OUJyQWQzaHZYc2NjUlNWNmpncUlnTjJ1R2ZlZ1JDRllyU3B1MlZNeWJteFpYWnRJNHBxREV4T1JnUXhDd3RHMUhlUFVxN0lNR280YUNtaFdUSUtDMDc2QjFkUGZyajVpYmE0dzdTU0s2UFRqSGppWDA4MnFzblRwVC9meXo1Tjk2QjNKU05KRi84NjJaSFVvRVFhc2N4K01JTGhlK2FUTlIycmNuWHJ5UGlua1BFZHVwMmJGVlBQSXd1ZWRmU0d6N05uMzFtamRlSTdKNUU1N1R6eUJueW5tR2ZMKzhHMjdTOWgxTGQrWVFyRmFRNWN3NWpMS0VJTWtVVDc4Q3FiQVFTK2ZPMUx6NmNyMU5uaUtqMXRaU2NIZTl4Vm5oM1BuNk9kd2ZPUmRlVksrMFRZMFhpY2NKZnY4ZDlxdXV4dHJqTU4yVlExQ1VqT3BMd1dZalVWVkYrZDMxT1hWeTgrYmtYbndwRlEvTk5RaHI3SU1IWTAreDdLcER0TnYxdkZBQU5SclZvMHhTQ2E5ZlIzVDc5b3pISTloczVGNTBLWUVQM2ovZ0Z5ZkhzQkdJZVQ3OEM5TWpoclNOQ3VSTU9ROGtpZGp1M1pvb0thWHlwTFJ0Uzg2NVU3TTdwdnlIU0ZSVXNQZXN5WDlwSFVIV1hHenlycmtlUkFIQlpxZnNsaHYzdjJLRzBRNnEzMC81L2ZlUWQ5TXRXRHAxcHViVlZ3Q0liZDlPNktjZmNVK2MxTGlnSkhrdjIzcjNRWFE2Y1F3YlRuVHJGdnh2djVVOHdBU29xcTdxVm9PMTZUWjBTUXJuTGREeVoydHIvNXJGb1NRaU9weFVQdjRvNFYvVzRCdzVpdkM2dGNoTm14SmV2eDdSbDRmU3NpV2drblBlVkdwZWZ3MHAxNHR2MW14S2I3aU9xcWVmeEh2Rk5Db1d6SzlYUXNmajdMdmtJaTNTNXFoaGh2TlZjZDg5MlByMHhkSytBOFFUV0RwMVFwQmxUZndtQ2dnV0M2SFZxeHJQUlRVeE1URXhNVEV4TVRFeE1URXhNVEV4K2U4aVNYZ3Z2aFExRXRHalJRQ3FYbmdPMGVra1VWT3RMYWZJOVlPT3NpQVhGQkxac3RrZ09wQmJ0UUswenV4VUp3aDl1OWxvRUJldHROVUdZb1kzYkVoZlZzZ1FMZDJBNkNiTkFibm0xVmV3ZHU0S0FucVV1V0MzWjR5blZscTF4blBHV1VUV3I4UC93ZnQ0SnAxSzRPTVBxZjM4TTd5WFhVR2l1b3FxNXpWaGgzUGNlQklWRlZybnFpQWdXSzBHUVVrMkZ3TTlnajJieThIZmNEOElyZnFKUkZVbGxvNmRpR3o4RFVHeG9BYU5BOWs4cDV5S2ZlQmdMY2FrdEJUaURSd3o2dHljazlPY1k4YmlIRDJHMGx0dUpKYlNmaTBWRkdBZk1Bakh5RkZhUi9INzd4RmNzU3hqdWFSY0w5NFpzekpIZ2RjdFUxaUliOW9NVUZVcTdydkgwTGtjMjcyTGl2dnV3VEZxTkxGOTZXMk1qdEZqY0kwL0dqSFhTL2puMWFpMUFWekhUOEIxL0lTTSt4SkVrZEF2YTFEYXRzVXhZaVExcjcxQzRNTVBpTzNlUld6blRpb2Zub2ZVcEFtZVUwN1QzYTlqZis1R1RTU1FmRDRpRytvams5d1RUaUs2YlN1aGxEaVU2aGVmUjdCYXNYVHNsUFY0LzVlNFR6ME5hNC9ES0x2OVZwUzJiUUh3di9NMmxzNWQ4YzJhVGNXOHVXbHhTNm5ZdWgrR2xKZG51TGEwanYzbUdaY1gzZTZzMjNJZGR6eTJnWU5RUXlHaTI3YWloc09hVS9qS0gwalVWS01HUThSMjc4TFNwYXZtSkovYVRpNkt4UDdjVGVtMVYrT2ROaE5Ca3ZDY2RUYU9vNFpyQW9Ya3RTeFlMSGdtTmNmOXI1UHJ5eXZMbXV0UlNsK042UFVCNEp1ZExyN0lkRDM5SjBVTGNvdVcySTg0a3NqbVRRUy8rdkx2YjBoUmtBb0xzdzRvYnJqc2ZyRlljQjF6TE5GdFd3MzlpS21JVGljSmYvMzlLMWlzdUNlY1NPVFhEZnBBWUtEZUZhbHpGK0lwaVFLTmtvaWpCb042WkZmUmdzY0lyZnlCNnBkZlFtN1duUHc1ZDZHR3d3ZzJ1N1p2YWYrL0VTYW1vTVRFNUtERDBya3pnc3RGemVLRmhGYXZJbWZLZWNRcnE0anQrUlBSN2FabTBadFlPblRFT1hvTU5XKzhibHhaRk1tOStCSml1M1lSMmJBZWE2Zk94RXRLS0o0MVhWUEtwcmhYRk54MXI3YVBIMWJVcjU5MGUxRDlma0tyZmlLNmN3YzFyNzJpSzZFQmlNV29mUEp4cEJ4alptUDRweDhwK1dVTnRqNTl0ZnkrSkRXTEZtckNrUXdkNG81aHc3RjA3VWJsWXczY0xaTGlGa0dXU1FTREpEWnRvbVRXREpRMmJldUxzVzJicnJqMG5INEdpVkFJLzZJc3dvZ01sTXljcnI4VVdIdjF4bnZGTkgxZVpQMDZZanQzNGh4L2pDWW9TV1lFcXBGMGh4TFI3U1pSVTIxNEVSS1NQNnJ4dlhzTWtUZnh5cXFNWlJGemNraFVWU0U0blJUY2ZhOW0xeGFMazlGVERhaCs1V1hDcTFjWnBxbUpCTmFlUFFsKzg5V0JuUUMwWEZHbFpTdjhaRDV2bnNsbm9MUnFSY1hjQjhpOThHSXNuVHBSKzNuU1pVS1N5TDNvWWkzNmFNdVdBOTduUDRXMVYrK3M5bmdBcUFuMlhUQlYvMWp6NXV2VXZLbmRML0loemNpLzgyN2lsVlZJVFpxQ0tOYm41WWtpY2xFUlNydjJ5SVdGV1Y5ZzRpVWxCTC82Q3VleHh4bW1COTU5aDd4YmJ0UHVneDlYWmx6WE1Xb01udE1uNi9lYi8rM0YrTjlhck0vUGRMOWt5NCtzZk93UlVCT2FkZVJmaWN3VUJBUkZJYlpyRjRMRGdXUFlDQ29XekNmbnJMTUJxSmo3QVBaQmcvSE52b2JZcmwxRWQrNUVicUdOcEZCYXR5RVJDRkQ3MVJmNFpzeWk5cHV2OGIvemxpYWV5bkNQMUdIcGRpaVd0dTFRNHpFdDgxV1dzUThkQ3FLSVlMRVMzYkhkRkpTWW1KaVltSmlZbUppWW1KaVltSmlZSEN6SU10N0xya0JwMTU3eWUrNHl1dWRHSWxROFZPOTRuZkQ3TTdhZDFpSFliTWd0V3VELytNTi9wR2lDWWpGOGRvNGNSWFRMRmkzQ1BNVlJRR3N6TzNEUmhhVnpGK1RXcmFsNS9UVjlXdlZ6enhEZHRSTkxwODZHWllQTGx4SDU0M2ZkZmNFemNaSTJRMVdwbURjWDBldEZyYTFGNmRBUisrQWhWRDMxQkNRU21rQUZqT2ZycjdUci9ic2tFcFRlZUwwK1dGVzAyOUtjQW1yZWVndmJnRUY0SnA5Snhkd0h0TGJKVkJmbnV2OFRDUVNYQzhlUlIybVJLU2xpa3JwWWJ6VVVJdmpkTnpoR2pFSlZFeERQSXA2cDIyYW15UGdrOGVKaVNtKzVFZEhsMWlNd1VvbHUyNXB4b0NaQWVOVlBTTG01MUg3MUpmSGlZZ3J1dnBmQVo1OFMvUGFiak12bjMzRW5vUjlYRWxyNlBWSlJFZkhrNEwvSSt2VkUxbXRpRWFsSms3VDFYTWNjaTZWTFYwcG1UbXQwQUtCYVc1c1c5Zk8za1NSeUw3b0VnTkFQSzR4OVBuOFZRZEFFRjhOR1VQWE1VMFMzYk5ZRkpjVGpWTTZmUzk0Tk4rT2JQaFAvQisvamYrZnQramo1Rkd3REJoRDZlVFdKNm5weFdGMW5mamF5eFF2Smh6UkRzRmlwbVA4UWFqQ0lZL1JZUEtlZVpuQ1lsL0x6OGMyWVJlRFRUNmg1L2RYNncwa1J1c1YyN1NSZVhrYncvWGVwZWVOMTFGaU0zSE9ub3JSdWszeFdxRVMzYjlPRllJSWswL0RtVkZxMElMWjdGMlczM0pUOUhDWnhIbjBzamlQU0J4ai9VN2lPT1paNGFXbldhL2hBcVg3cFJYM1FiQjJDeFlMU29hTWhWZ2M0b01pYm5MUE9RZlI2cVh6cWlhekxpSjRjZ3lPT1ZGU0U0SFRoZitjeHJlK2dBVXJidGdmZUQ5WFl3TnM2OFVnMGl1QndhUGVnZkFBaUdSTlRVR0ppY3JEaEhIczAwUzJiaWUzWVFXekhEcXlkdTZDMGJJbTFXemVpeVFwcTdiZGY0eHd6anNESEh4c1ZqcktNR28valg3d0l1V2xUZmJJYUNDUi9GQ1AxaWt1WEUwUVIwYWNwS2dWQkJFVW05dWVmRUkwU1dQSWVndE9waTBuRW5Gd0VSU0ZlV2tMdStSY2llYjJVM1g2cnZnOHB2d0JMcDA3Ry9Ed3dLSEViWXUzUkErTHhldnZBUm1oWW1TaDY5QW5OTlNTUjBBUWNxb3B6ekZpRXBQQmozOFVYN0hlYmpWSDcxUmU0anArZ1plc2xIVjBhS3JVQjVLSW15RTJhVW5EL1hIMWFuZTFYM3ZVM29xWlVrRVc3UGVNUHJsUlFRSFRMWnRSUWlNcjVENEVnNHAwMm5jQW5ueEJhcVZYK0JFa205NUxMaUJjWHA0bEp0TUlseS9oWFhDb1NpWXo1bUtCbEJqcEdqcWJxeWNjSnIxNUY5UXZQa1hQT3VjUjI3U1N5Y1NPZTA4OUFzTm1wZnZuRkE5L2ZQNERjckRseWk1YW9vU0NDMVVycHRWZW5MV1ByMHhkWEE2RkhLb0xUQ1dqQ0tVR1dOWGVYcWRyMUl0aHNPSWFQeEQ1b0NLQmxQZFk1OTZRaWVqdzRSbzRpdW1VejduOU5KTHgyRGJIZHU0bHUyMHBrM2RyNmJOSU1oSDlaUTZoZE8yb1d2a0hlRFRlVHFLa3hidHZsSW5HQUx4TjE5NWQ5OEJBOGs4ODhvSFZpdTNjWjdsM0g4QkhFOXU0eEtNcXQzWHZnbVh3bS9rV0xFR3hXUEtlZHJybThBSjVUVHdOWkpyVHlCOHJ1dkFQbjJIRkcwVmtXcXArdnQ5cDBEQnVCKytSSmxOMTY4d0dWMmNURXhNVEV4TVRFeE1URXhNVEV4TVRrdjR0YzFBU2xUVnRxM255ZHlLOFpuRDlTS0o5emU2UHpiYjIxV0pQSVdxT2pRVjEwZUpyanRDRFFtTXFpWXY1RFdnZXdJT0NhY0NMVzNuMG92MGVMVk1tLzVYYWlXemJqLzNDSklTSm12MWdzNUp3OWhVUk5OYlVwMGMzNm9MRUdnaEppTVYxTWtvbEVSUVZTUVFIZXl5NG52R1lOd2UrKzFRNnRUbENTMnA0bWdGVFVCRXUzYnZvazBlblVCeTRDaUY2dllYNXErMzhxa3RkbldFNndXZE5TTjFLZHowV1htM2dESi9SRVJUbUI5OS9GZGRKRWxQMDRhSGhPT1ExQmxxbCs2UVhEOU9CMzN5SW9Dc0hseTFCcmEzR01HSVZ6MkFqc0F3ZG4zSTd1RXJDZjl1MzR2bjJObnZlczY1V1dOaGlnSzZDR1F2cWcwelFTcW43YS9zcitBcDk5Z24zb0VacjcrWm9EajBYL3R4QkZiSDM3QVJnR3Z2NVZwSUlDY3M2ZWd1WFE3dmpmZllmZzErbURWeE0xTlpUZGNTdStHVmZoT3ZaNDdBTUdVZnZsNXdTLysxWS9sMHI3OXNqTlcyaGlreFJpMjdaUmVudm1PQ0wzQ1NmaUdEWGFPREg1QlZROSs3VGVQeVMzYUlGNzRrUnFGcjVKYk1jT1NENWI0cVdsVkQ3MUpMa1hYa1IwKzNaQ3k1T0RubE1FSlhVRFR1dHdEQnVCclhjZnl1YmNobWZ5bVFTWExjWFd0eit1WTQ3RC85WWk3Um1UZ3VqMVlqMjBPNEhQUDhzcWZrbkZ2M2doL3NVTDk3dmMzMEVxTE1UV3I3OTIzelVpd3RvZjF1NDlpR3paakJvTTRod3psdWlXelZyL3oybVRzZlh0Ui9GVk0xRDlmbjE1eDhqUnlFV0ZXcXBDQnR5VFRzRStaQ2kxbjMyUzNjRkdscEY4UHNJcFlwWFl6aDJVM1hRRHNUMS9ZdXMvd0xDNFlMTmhQZlJRZzlEUGdLU2xIYWlSNUhlU3haVkthZDBHNTdqeGdOYmZHTm40bXlFbXlLUnhURUdKaWNsQmhQV3dubGg3OXFUaXdmb1lsNm9YbjljeUtXZGZROFg5OXdJUStPUmpuR1BHNFpsOEJwVUw1dGR2SUJLaGN0NURxSkd3c1VLcEtPUmVkcm4yQTVoSUlOanNDS0tFNStSVFVDTVJFc0ZrWEVZOFFjVkREeEF2MDZ5akN1NjRrOUFxVFV6Z09mTXNMRzNiVVR6dGNnSWZmMFRlRFRjWkltRWN3NGJqSEg4MDhkSVNJaHMzL3NmUFZmbTlkNkZHWThpSEhFTHV4WmNTV1BJK29SOVhvc1pqU2VYb3YwZncyMjhJZnZjZGFpaUk2UFVDYU9lcEFYTHpGZ1NYZm04UTBzaE5tK0k1ZXdyVnI3NWlxSkRhK3ZiVEszWjFDQTRIY3JQbVJIZnVoSGhjUDNmVnI3eU01N1RUQ2YzNEE3SHQyL0djUFFWRWtjckhGdnpieDlZb2tvVG50Tk54akJoRjljc3Y2aTg2d2UrL1EybmJEdThWMHdtdFhvWHQ4RjZVM1hsN295cHEyOEJCK3N0aTVjUHovbDU1NnR4REZBWDN5YWRvTm5OTHZ5ZTBZcmsyTzRNVm5tQ3paWFgwQU8xbGpIZ2NOUkltdkdZTlpYTnUxek1maXhZOFJ2V3JMeE5hc1J6TG9kMjFFUXdaS21RNVV5OGdYbEpDMmUyM2tuZjF0ZVJlY0JHbE45OElpUVRsOTk3ZDZDSEY5KzZoOHRIczM2UGNvcVVoS3VsQVVGVVZFZ21LcDEvUjZIS3VZNC9IMHJXcllWcnRsMThRWG1kVUdvZFhyNkw0aWt0MUVaWC83YmRRV3JjaDc2WmJER0lVZ01wTmYveTF1QjBURXhNVEV4TVRFeE1URXhNVEV4TVRrNE1lYlJUK2pYcGI4UUhUc0ROUEVIQ09IVTk0N2RyMEtKczZkK0JrcDYvY29pWDJnUU94OWUxSElvdmJNMENpdWdwYnI5NDR4b3hGYWRHU3FtZWUwa2JTV3l5RVZ2MkljK1JvN0VjZVJXamxEL2pmZlp2WXpwM3BHeEdGK3YwckNyNHJwaUUxYlVybHZMa1pCMCtKZGtmamJXQU5uSTZ0UFE0ajUvd0xTVlJXVVBsNHZVTzNwVVBINURHa25nc0J4N0RoT0lZTk4yNXo5ZXJrYkFGcmo4T3c5ampNTUR0TjZDQkxXRHQxTjhTb0NIYTd3YVhCZ0tJZ3QyNUQ5THQwaDRQQXh4OWhQMm80Y2tGQjVuWFIybUV0bmJ0US9lWWJCcWR1QUZTVjJpOCtUMWxZMENLQnZ2MDI0N1lrbjQrOEcyL09IR2UvLzRUN2RCcUp6dEhtQzBoNWVTaXQyMlNjTFNSZHl4dERnTFR5eHJadG8vcUY1NGh1MjFvL3NaRklqYnJ2Um5TNXNRNFlxRG5YQ0FKS203YllCZzFHU2NaQzJRWnBRaHhCRkxXQnY1V1ZtUWVlL2sxc0F3ZVJlKzVVVUJScUZyNUI0TDEzNjJlS3h1c25VVlZGMlp6YnlUbG5DcllCQTNFZGM1d212RXIyaGJnbm5KUStrRmdVVVZFenVwa0FtbnROUTVMbnYwNjhJZnA4K0daY1JXVERyd1NXdkFjWVhVUkN5NWRTMjZrVHVWUFBwN3ltaXNqNjlZUitYRWtrMmZaZmgrQnc0UDdYeVRpT1BJcUtlWE0xNTR1a3MxSGx3dy9odS9vNnJEMTZFUGpvUTBLclYrbXUzSjR6emdKUk5Bak8vbGU0VC9xWDVpTCt6ZGQvZXh1aXg0TjMra3dxbjNpTTBMS2x1Q2RPd3YvdTIwUTJidFNFVVVPR1l1L1huOXF2djhJK2NCREJwZDhqdWwwNFJvOGx2SGF0M2pjSUlMaGM1SjQ3Rld1djNvUldMS2Y2SmVOQVpOSHRSc3pOUlhTNXNCOXhGRmdzUkJ2RTRlaXVRM1cvSWNsN3l6bG1ISUlvRWN6a3ZDTUlTUG41NU45OEcrWDMzME4wMDZic2czMEZBZXRoUFFsKzl5M1JuVHZTeWxjbjlqUEpqQ2tvTVRFNVNCQjlQbkttbmsvb3g1V0VmMDVScmlaVWNzNlpRbVJkL1FOYTlmdnh2L3NPN3BNbjRkaTRrZHJQUHRFWDExVjRxVVFpbE15b2ozVEp2ZmhTd2xXVlJIZnR3amxxREdWMzNKcm12aUUxYVlMbzlSR3RzNm1MUkhRYnZ1aW1QL0Mvdlpqb3JxVGFWUkMwS0o1T25jaTk4QkpLYnJqV29GcjhUeERkc2dYQllpVm55cmxFMXEvSE5tQWcxbDY5cUp3L3I3N01qV0RwMklsRXJaYlJwclJvcVUxTXFmeWxLa3hGbHlaYVVHdU41MGpNeVVGcDA0YWFSVzlxMlh4MTZ5WmZPS0tiTnhrcTBuTExWbW5sc0I3YUhZREl4dDhNMDROZmY0WFNxalY1VjE5SFpPTnZLRzNiVVg3WG5BWXZHdjh3b2tqZTFkY2l0OVJpYnNJL3J6YVdhZGxTSEVjY2lYM0lVQUpMM3MvOElwYUMwcUpGbW9EbXIyQTl2QmU1RjF5RUlNdUUxNjNWTEFaWC9ZUmFXNHUxZXc5QWl6dEtPd3lYczlIdGlrNm5mcjBucWlvejV4aUtJbzRoUXpWN3d0bXo2aTA5QlFIUG1XZGo2ZGlKMHB0dmdIaWMvdnJzYlFBQUlBQkpSRUZVcW1lZklmLzJPYmlPUFM1TmRmMlhrU1NzM2JvWm53R3B5SExHK0NqaWNRU25rOElISG1wMDgwS0dpaHFxU3J3NFhXVnZIekFJejFsbmE0SWFWZFh1RDFHa3lWUDFUaVBJTWpXdnYwcmd3dy8yZDJRbUppWW1KaVltSmlZbUppWW1KaVltSnYvSFNCT1RpR0xXVG5iYmdJSGFnTW51UFlpWDFiZUpXanAzUm03YWxPcFhYMDViSjFGVG84V0hKTnRsRTVVVk9NZU1JN3AxQ3pWdnZtSGN0ZGVIKzhTVGtKczNSMm5WR2hJSlFqLzlTT1VqRDljTEt5SVIvRzh0SnJCa0NZN2h3M0VlY3h6NWZmc1JYdlVURlk4dU1IWm1TektDckNBNEhPVGZlQXRTMDZiVUxIeUQwRTgvR3ZZcjJPMFV6TGtMMGUzUkJnVm1RYkRaOUk1Mzk2bW40eHc3anNodnYxSXhieTZDSkpOL3ovMElGZ1V4MTB0czUwNmlXelliem12TmE2OFkydGg4MTF4WDcxQWlpZ1MvL3NyZ3VPSVlPUXJuK0dPTVpWQXMxSDc3TmRYUDFiZmY1ZDgyeHhnUkpBamtuRHNWeWV0RmJ0a0tRVkVJTFYrdXo1YWJ0MEFxS0lCRVFuTS9pRWF4ZE82aXRWc20yMlRsWnMwQnNMVHZRTTNycjZKR0lsaDc5Z1JKSnJadGExWVJrdXY0Q1RpUHllSXNYZGMwbitINlNuVnFhUXk1V1hOcy9RY2crWHhJZWZra0FvSHNDNHNpOXFGSFl1dlROM054SEk3OWkxSmtXWGNyVDZYMjg4ODB4NXZ6emtldzJaQUtDdE5jcWxPM0FWcGZnK3ZZNDFDak1lSjc5MkpwMXg1TE1xWTl2bWNQN3VOTzBKYVhSQVJaSnJKeFk3MmdKQnBsNzFtVHlidng1dXlPSy9zaC9QTnFvanUyRS9qd0EwSXJmekRNRXhRbDdWeW9vU0NWank3QThzMVhpRG01K2oxb0d6QVF5NkhkaWZ6NnE3SFBLY3U1RkN4VzNCTW5ZajI4ZDNxN2QwTWhpOTlQOEljVitOOWVqSlNYaC90ZkoyUHAxczNnb0ZUOTZzc2svSDRpdjJzaWtrUmxwY0dSeDlxOUI3a1hYNG9hRGxOMjUrMUVOMjNTeWlGcDMyV2l1cHF5MjI0bTU5eXA1RjU4S2NGdnZxYnE2U2R4SG5Nc3R0NTlDQ3g1NzI4NTVQeVRXTHAweFRaZ0VQNjNGME0waWxSUWdOeXN1ZWFPbnhUbVNJVkZJRW02VzVFZ1N0cjFLa21FTjZ6WFhJT0dqU0JSWGExSEpDWDhmaTJwd0dvbFhseE0yUjIzRXR1OUcxdWZ2dVJNdlFEQmFzWC8xbUtVdHUzSW1Yb0JKVmZOMENLSWhnM0hQWEVTZ3ROSjRJUDNOU2VnQnVJNzBaTkQvdTEzNnAvamUvYm9nNFliVXVkV0pFZ1NTdWN1dUk0N25zQ0hIeGo2SE91U0FPeERoaEt2ckVSd09QUnJ2K2FkdC9CLzhIN0t6a1VRUktKYnQyaU9KQTNLbG5mVExTaHQyMm5uNEFDYzJQLy9paWtvTVRFNUNCQWNEbnd6WjBNMFpxanNJY3Q0TDc4UzBlbWk3Q21qYldEZ2cvZXg5ZXFOWi9JWkVJOVIrK1VYKzkrUm91QTViVEp5OHhhVVBmY01hbTB0dGo1OXlidjJCczJaSkVYODREanlLTlJJbU5BUDJrTmRqY2RKdFJuMHY3VTRXWGlCL052bkVQajBFeXFmZnBLQ08rN0NmZEpFUTd4RlZzVDlxM3dOcEloOWxZNmR5RG5yYktTOGZFcXZ2eGJCYnNONzVYVHlicjZGeXZuekNQK3lKcU5UaVNCcmxaQ2NjNmZXLzNBa3AyV0tOZ0d3ZE93SWlZUXVRS25ET1dZY2FpQ1FadmtvV09zcTZFWjFjcWJLcFhQMEdDSy8vWmJtOUNFM2I0RWFER3AyWG9mM0lycHRLMHFIRGdERTl1NHhaRllDK3JIbW5IME82cW1uR2VjNW5iaE9PZ25uK1BHRzZhTExUWFJIaXZnbWthRHltYWNRWkZrWGl3ZzJHOWJ1UFhBY05ReEx0ME1KclZoT3ZMd001OWh4V0h2MkpQanRONFRYclNXMmE5Yy83bElSWHIrT21zV0xDSDczVFZZbmxQSUg3a3ViWmg4NEVOY0pKMmJlcUNSaE9iUTc4YW9xRUVXa3drS2tYQzlTWWFHV3hXaTE0am4xZEhLblhrQzh0QlRCYXNVMVlZS1dJU2pMNUY1MENiYkRlMUgrd0gxYUhBNFErM00zTllzV0V2azkzWm1uTG80cEs2THhHbkVjTlF3eEo1ZmdpbVVaRjdmMzY0KzE1K0ZVUGZPME1iY1dMZHBxMzVXWFpkOFg0RHJ1Qkt4ZHVtUmZJR1VFU2UyM1h4TmN2bFNybk1YaktHM2FrbmY5amV3OS85emtzb0lXTzVYSlVrOFFEQUl0cWJCSWkxZEtMaXZZN1NBSWlEbkpQRVJSUWxCazdXWHozN0RvTXpFeE1URXhNVEV4TVRFeE1URXhNVEg1RDVGMFVqQ0lFMUpRZzBFc25Ub1QyYkNld0NjZjZkTWp2LzVLOFl4cEdRZDFoWDllYlJqVWxxaXBZZS9VS1dsdG42REZzQWdPQjdHOWU2bjk0bk5DUC8yWXRjMVFqWVFKZlBRaHRWOTlpWFBjZUNTdkw4MFpRWkFsQkZsR3JhMGx0UG9uNGgrWFVQdmw1K25iQ2dhSi9QRUhvc2VEUDlXMUlSV0xCVVFSUWRIYWFHc1d2a0Y4MzE2dHpWNVZVWUhnZDk4ZzJCMUVOLzFCNkpjMWhtUE0xRzZzQm9PUWlPdnpHN1l3QnIvL0xtMUFZUFdMejVGb01IQzAvUDU3ak5FZHFxcTVaNmdxd1I5K0lMenFSNFBZd1Q1Z0lJNHhZeUFXTjM0UDBTaTVGMTVjdnhtL245d0xMcXFmbjNUT3FIejZTZUxMbGhvTG03eDJxbDk5bWRyUFBrMDdWZ0FwUDUrQysrZG1kQmNRSFkwUElLd2p0dWRQYkgzNkl1WGxFVjc3UzlaOUFRaXlndi90eFZtWEtaeTNZTDlDRmtHV3N5OFRpU0FYRlNIbEYralhhN1p0QU1UTFNpbWUxcmo3ZEdOWXUvZEFMbXFTSmdZNVVOUmdNR3M4dWVoMGFQOG9TdHA5RkZtLzN2QTV2R29WTmErOGxOWm1uT2thQisxZUZWMXVCS3VWNmplTWtTWjE5MVA5emlMVXZLSkZyY1JyYTdGMDZVcTh2SnpBcDU4YWx2RXZlalBqdmdEQ2EzL1JITXBYL1dRY0ZDM0xrT3hqVVlOQktoK2VwNGxWa3NLVXdFY2ZhbjhQZ29HVnpsR2pJUnFsOWpQTktjVjZhSGM4cDUraG5mUFVlMVpWOFY2YXZLWWtDVUVVUVpZcHUvbEdvanQzWU92YlYzTTRTWDVYMFMyYk5hZWs0U09NTzFSVm9sczJFMHk2QzFVOThUaVdidDEwd1ZENDF3M1k5KzdCLzg3YldXT2VZcnQzRVZqeXZ2WTgzYnBGNjFQTDFnOGdhL2VVb0NqSVRROGh0bnMzTmUrOFpWZ2tVVlZGWk1ONmJQMzZneUFRWHZNejhaSVNiV2JLNFBpNjdlalBsUXg5TlpIMTY1RUtDb2hzMkVCb1dlWitHUk1RSXBHSTZWTnZZdkpmb3V5OGN6TFBFQVRjSjA4aXRHSkZ2UldhSk9HYmZRMld0dTBvdi8vZWpEbVZZazR1ZWRmZlFMeWlrdks3NXhnZXdJN1JZM0FmUDRGOWwxeUkzTElsdHQ1OWNBd2JUcUtpa3ZLNUQ1Q29LTmQyN1hEZ20zVTFjdk5tMUg3MkdiVmZma0hDWDBQaGd3OFJYTFpVRjdoNHpqd2IrOUNoVkwvMG9zSHl6OUtoSTQ1Um82bCs2UVZxUC8wRVcvOEJoTmYrMG1nVVNoMmVzNmRnSHpTWWZYVWQxUHZCY21oM3ZKZGZTZms5ZDVGM3cwMm93U0RsOTkrcng1V0lYaSsrR2JPb1dEQWY1Nmd4V0RwM1JyRGFLSmx4cGI0TmE0L0Q4TTZZUmZIbGwraUtSV3V2M25pdm1NYStpeTlBVGFxV3JkMTc0Qmc1R3RIalFXblRSbE9pcGlqQWxiYnR5THYyZXZ3ZkxFbkx3Yk4yNzRGMzVsV1V6SjVKZk85ZWJIMzZZdW5TQlZ2dlBxaXhPQ1V6TmJjWTBlZWpZTTdkVkQzM0RMRmR1M0FNSDRGVVVJRFNxaldpM1U3bzU5VUVseTBsWGw2R1kvQVFyRDE3SVJVV2F1S1d5Z3FpdTNaUjhlRDlXaVZCbHZWNG1RUEZjY1NSQ0JZTFpYZmNsdkZjdXllY2lOSzZEV29zU21qbFNnSWZmVWhzbHlZMGtabzB4VFYrUExiK0F4QnNkb2hFcUhyNVJZSmZmWmwyTG5MT3Y1RGl5eTVPMjhlL2cvV3dubmluejh5WVZTaUlJcWlxOXZLWlJIUjd5TDk5amk1Z3FINytXV3EvK1pxQ08rNUNhdHBVcThocytvUG83eHVKYk5wRWRNc1cxRkFRNTloeHVFNzhGOFhUTGtld1dQRmVlam4rOTkvZHI1MmdyZjhBYkgzN1llM1NsWGgxRmFYWHpEYk1WOXEwUlduZEJzL1o1MUQ1MkNPRWxpMUY2ZENSdkt1dUpyTHBEOHJ2cmxmck9zZU93MzNxNlpUZGZDT09rYU93OWVtcktXbFRLb2YySVVQSk9lLzhOS2VodEhPaktFUjNiTS82Y2xBNGR4NDFiN3hPY09uM2FmT1VEaDAxUWNuWloreFhQT1FjTng3WENTZXk3NEx6UUZHTXJpYU5VSEwxTEYybzA1QzhBOXpHd2NvRGQ5L0JJYzFhY01ya00vL1hSVEV4TVRsSStQN3JQMWp5M2hxT1B2WXdCaC9aNFg5ZEhCTVRrNE9jSngvUnJJeW5YbnprLzdna0ppWW1KaVltSnY5ZkkydWJ0WW5KUDRoVVdFU2lwbnEvN1pmL0xvTE5uallRNzM5R2xnR3Mvd21jUng5RFpNTUdvbHUzL0ZmMjkwOGlXS3labmZmM2g4V2l4OUg4WDZkaDIzZWp6MlZKd3RiejhLd2lwYjlFTmtmMGd3bFJ6Q2d5L0Y5cy8vOTZIOFcvZytsUVltSnlNS0NxMUx4dVZGOFNqMVA3NlNjRW9wR01ZaExRNGpySzc3NVRzMkZLVTN3cUNGWXJBRXJ6RmpqSGppZncwWWY0MzMzYnNLeGFXMHY1M1hmaU9mTXM3QU1IRXZqMEU5UmdrSXE1RHhJdnI3ZW1DLzIwRW11M2JuaE9Qc1ZZOUZpTThLcWZkSWVVYkRaVm1SQWtLWHQrWTZibGswckM2S1kvcUg3dVdjSnIxeGhjVlJJVkZaVGVlTDMyOEJjRUJFa204TDVSTlI3WnNwbnllKzRra2FJK0RhOWJTOG1NS3cwaW1NZ2ZmK0FZTVpMSStuWFV2UFpLV2lTTnBVdFhFc0VnZ1kvU0ZhbDE1NzFPclo4SUJIQ01IQTJ4R0RWdkxhb3ZiM2s1eGRPdjBFUVI4VGhxTEVaay9Yb0NTOTRudW5XTFFTeFJ2VzBidlB3U1lrNHVTcHMyeU0yYUUvdHpkLzBQWFN6Mmw4NDlhTEUvbHZhWk83Q2ltellSKy9OUC9PKzlTM2pkMnJSS1JYenZIcXFlZVpxcTU1L0QwcjQ5bHE2SC9qLzI3anM4cWpKOTQvaDNhaktwSkVBSUdCTEFnSXVBaUZLVUpnb1NRVUNrcUZoV3hVVlJkOWxWZHhYRnRhMEZzZU9LUDBSY1VWWkZSUlJVY0ZHS2dBV2tHSG9QTlNTUVJ0cGs2dStQY1k0WkVpQ2hKSlQ3YzExZVRzNDU3M3ZlTTVsd0pUUDNlWjZLSVFTYmpjaStWMU55U01qa1JBZ212eXNMSXprdTYwSHM3YUhiZllVSEtmNG1rQ0oycmxpQmQxOGd0RkR3bjdmeGU3MjR0MjZ0TkNSUk1tOGV6aFVyOEJjWDR5OHVKdWRmbFFjeER1WE55c0xhNkJ5Y0s1YUhsbGY3amExNUMySnV1aGxQNXQ1QUwwbTduVHAzak1CWDVpVC9yWWtoeDVhdFhVdGtiaTUxbjNnS3ZGNkt2cHhWc1VKTlJDVCs0bUt5N3o5eWlqMnEveldFWGRqdXNQdjlaWWYvQmR4a0R5YUQ3VWYvQmQ5aStUMTE3bmFUUGVyUGdRb2xoL3ZsMUdMQlpMTWR2dlNqaUlpSWlJaUlpSWlJbkxZcWE3bDlNcHd5WVJLbzBVck14VjlWZkEvNmRIRk1ZUkk0WThJazFlYjFucGd3Q1p6NllSSTR1V0dTbXBqL0RLRUtKU0kxcURiVDNxYUlpS05XRFRtbDBydkh5MlE2NFMxWURtV09pOE9YbDFlbHRkaWFOTVd6WjgreC8zSjBHcklrTk1EUnZUdEYwejg5NmQrTDA0MDVQaDVMZkx6Um94SEFYS2NPbHZvSlJzV2RhckVHZXI2ZU1UKy9sVGpkMDcrcVVDSWloMUtGRWhHcERsVW9FUkVSa1pORkZVcEVSR3BYdFNxVVNLMDUzVCtqT0I2cVVDSnlscWhLQzVvejZzUG9HZ2d3VkNsTUFvRWVjNmRocWJuajVjM09vdWpUdy9jclBKdjVjblB4NWVhR2JzdlB4NWRmc1pkc2xYZzgrRStITkxHSWlJaUlpSWlJaUp4U0xJa05qV3ErSWlKU3M2eE5tMVhZcG4rWFR6MlZmWi9PSnViYVhvQ0lpSWlJaUlpSWlJaUlpSWpVUEh2N0RyVzlCQkdSczVhOWJkdUsyL1R2OGltbnN1L1QyVVNCRXBFYVpFbHNXTnRMRUJFNTdaenQ2VjhSRVJFUkVSRVJrWk1sb2w5L0xNbkp0YjBNRVpHemppV3BNWTZyK2xiWUhqSHdXaXhKald0aFJWSVpTM0l5am40RGFuc1p0VXFCRXBFYXBGU2hpRWoxbmUzcFh4RVJFUkVSRVJHUms4WnFwYzdEanhMVzgwck1DUW0xdlJvUmtUT2V1WDRDWVQydnBNNllmNExWV3VreHNmZi9YZjh1MXpMaisvVHdvN1c5bEZwWCthdFVSRTZLaUg3OWNhV3Z3cnR6WjIwdlJVVGt0SEM0bExhSWlJaUlpSWlJaUp3Z05odFJ3MjZFWVRmVzlrcEVSQVF3eGNUbzMyVTVaYWhDaVVoTlV0cGJSS1JLcXBMU0ZoRVJFUkVSRVJFUkVSRVJrWk5IbjlDSTFEU2x2VVZFUkVSRVJFUkVSRVJFUkVSRTVCU25DaVVpSWlJaUlpSWlJaUlpSWlJaUlpSWlFa0tCRWhFUkVSRVJFUkVSRVJFUkVSRVJFUkVKb1VDSmlJaUlpSWlJaUlpSWlJaUlpSWlJaUlSUW9FUkVSRVJFUkVSRVJFUkVSRVJFUkVSRVFpaFFJaUlpSWlJaUlpSWlJaUlpSWlJaUlpSWhGQ2dSRVJFUkVSRVJFUkVSRVJFUkVSRVJrUkFLbElpSWlJaUlpSWlJaUlpSWlJaUlpSWhJQ0FWS1JFUkVSRVJFUkVSRVJFUkVSRVJFUkNTRUFpVWlJaUlpSWlJaUlpSWlJaUlpSWlJaUVrS0JFaEVSRVJFUkVSRVJFUkVSRVJFUkVSRUpvVUNKaUlpSWlJaUlpSWlJaUlpSWlJaUlpSVJRb0VSRVJFUkVSRVJFUkVSRVJFUkVSRVJFUWloUUlpSWlJaUlpSWlJaUlpSWlJaUlpSWlJaEZDZ1JFUkVSRVJFUkVSRVJFUkVSRVJFUmtSQUtsSWlJaUlpSWlJaUlpSWlJaUlpSWlJaElDQVZLUkVSRVJFUkVSRVJFUkVSRVJFUkVSQ1NFQWlVaUlpSWlJaUlpSWlJaUlpSWlJaUlpRWtLQkVoRVJFUkVSRVJFUkVSRVJFUkVSRVJFSm9VQ0ppSWlJaUlpSWlJaUlpSWlJaUlpSWlJUlFvRVJFUkVSRVJFUkVSRVJFUkVSRVJFUkVRaWhRSWlJaUlpSWlJaUlpSWlJaUlpSWlJaUloRkNnUkVSRVJFUkVSRVJFUkVSRVJFUkVSa1JBS2xJaUlpSWlJaUlpSWlJaUlpSWlJaUloSUNBVktST1NVVWxaV2h0L3ZyKzFsbkhGS1MwdHJld2tpSWlJaUlpSWlJaUlpSWlJaWNocFJvRVJFVGhrSER4N2toUmRlNE9PUFA2N3RwWnhSTm16WXdDT1BQTUs2ZGV0cWV5a2lJaUlpSWlJaUlpSWlJaUlpY3BxdzF2WUNST1Q0NWVibU1ucjA2Q29kKyt5enoxS3ZYajBBZkQ0ZkR6MzBFQVVGQlFBOCt1aWpKQ2NuSDNIOHNZeXBpc0xDUWw1NjZTVXlNek94V0N5NFhDN3NkanNBV1ZsWnpKbzFpeTFidGxCUVVFQkNRZ0xkdTNmbmlpdXV3R1F5R1hPVWxKUXdmZnAwVnE1Y1NWbFpHU2twS1F3Wk1vUm16WnFGbkt1cTgyVm5aek5qeGd6V3IxK1B4K01oTlRXVklVT0drSlNVVk8zcm16MTdOak5tekRDK1RrdExZL0Rnd2NiWHhjWEYzSGZmZmNiWFZxdVZDUk1tSFBkWWdNMmJOMU5jWE13YmI3ekJ2ZmZleS9ubm4xL3Q5WXVJaUlpSWlJaUlpSWlJaUlqSTJVVVZTa1RPWXV2WHJ6ZUNJUUEvL1BERFNSbHpORDZmajRrVEo1S1ptVW1iTm0zNCs5Ly9ib1JKOXU3ZHl6UFBQTVBTcFV2SnpjM0Y2L1dTbVpuSnRHblQrUFRUVDQwNS9INC9iN3p4Qm9zV0xhS29xQWkzMjgyV0xWdDQrZVdYMmJ0M3IzRmNWZWNyS0NoZzNMaHhMRisrbkpLU0Vsd3VGK3ZXcldQY3VISHMzNy8vdUs5NTQ4YU5JVjl2M3J6NXBJM3QzNzgvTjk1NEkyNjNtNGtUSjVLVmxWWDFoWXFJaUlpSWlJaUlpSWlJaUlqSVdVa1ZTa1Jxd2JwMTYvanFxNi9Zc1dNSGZyK2ZKazJhY00wMTE5Q2lSWXRqbWk4bUpvWlJvMFlaWDIvZnZwMVpzMllCMEs5ZnY1QUtIVEV4TWNiam4zLytPV1NlWmN1V01YVG9VQ3dXeTJIUGRTeGpqbWJ1M0xsczJyU0pwazJiTW5Ma1NHdzJtN0h2cTYrK3d1bDBZcmZidWUyMjI2aGZ2ejdUcDA5bnc0WU5mUHZ0dC9UczJaUDQrSGgrL2ZWWEkxZ3hkT2hRbWpScHdsdHZ2VVZCUVFFelo4NWs1TWlSMVpwdjNyeDVIRHg0a1BEd2NPNjQ0dzZzVmlzVEowN0U2WFF5YTlZc2hnOGZmc3pYQzdCejUwNmNUaWZoNGVGQTlRSWx4eksyUjQ4ZUZCWVdNbXZXTFA3em4vL3cwRU1QaFZSakVSRVJFUkVSRVJFUkVSRVJFUkVwVHhWS1JHclk1czJiZWUyMTF5Z3FLcUovLy81Y2M4MDFIRHg0a0pkZmZwa05HelljMDV4V3E1WFdyVnNiLzVWdlFkTzRjZU9RZmNIS0h5NlhpNVVyVndKUXYzNTlJTkIyWnMyYU5ZYzl6N0dNT1JxbjA4bnMyYk94V0N3TUh6NDhKRXdDZ1lvb0FCMDdkcVI5Ky9ha3BLUXdhTkFnSUZDVkpDTWpBNEFWSzFZQVVLOWVQYTY4OGtxYU4yOU90MjdkQUZpOWVqVnV0N3RhOCszYXRRdUFMbDI2MExadFcxcTFha1hidG0wQmpHT09SWGg0T0JFUkVmaDhQclp1M1dwc0Q0WkM0dVBqVDhwWUNJU0xtalp0eXJadDIvajExMStQK1JwRVJFUkVSRVJFUkVSRVJFUkU1TXluUUlsSURmdmtrMCtJalkzbDRZY2ZKaTB0amQ2OWV6TjY5R2lpb3FLWVBuMTZqYTFqMWFwVmxKV1ZBWERERFRjWVFZNGZmL3p4aEk0NW1wVXJWMUpTVWtLblRwMW8wS0JCaGYyalI0L21nUWNlb0ZldlhwV09EMVpHQ1FaQUdqVnFaT3dMQm12Y2JyZlI1cVdxODQwYU5Zb1hYM3lSdExRMFk1L0w1UUtvRUhxcERwUEpaRlNNQ1FaQnlzcksyTGx6SndDcHFha25aV3h3Zk4rK2ZZRVQwNnBJUkVSRVJFUkVSRVJPRFU2bnM3YVhjTVlwTFMydDdTV0lpSWlJMURxMXZCR3BRVTZua3gwN2RuRDU1WmNiN1VvQUlpTWphZG15SlQvLy9ETmVyL2U0MnNkVVZiQjFUVXhNakZHOVpPWEtsYVNucDFOY1hFeGtaT1FKR1hNMFc3WnNBZUNDQ3k2b2RIOUNRZ0lKQ1FraDIzNzY2U2NnRUpCSVNVa0JJQzh2RHlCa0RlVWY1K1Rra0pTVVZPWDVndGNKNFBGNCtQWFhYNDJxSGwyNmRLbm1WWVk2OTl4eldiTm1EWnMyYlFJQ3o0SFA1eU1zTEl5a3BDU1dMbDE2VXNZQ3RHN2RHcXZWV3EwV095SnkraW91S3FLNHFBaW4wNG5UV1lyWDQ2bnRKWWtjRTZ2VlNuaTRnekJIT0pGUjBjZjBPNGVJaUlpSXlKbkk2L1V5WmNvVXNyT3plZUNCQjQ3clJpajVYWDUrUG1QSGpxVjc5KzdHRFZvaUlpSWlaeU1GU2tScVVIaDRPQysrK0dLbCs0cUxpN0ZhclpqTko3OXdVR0ZoSVd2WHJnV2dYYnQybUV3bUxyNzRZbGF1WEluSDQrR1hYMzdoc3NzdU8rNHhWVjBML041QzUyaVdMMS9PL1BuekFiam9vb3VvVTZjTzhQdGRHRmJyNy8rc2xYOGNyS3hTMWZuS216aHhvaEVtdWZ6eXk3bjg4c3VydE5iRENWWVN5Y2pJd08xMkcrR09aczJhWVRLWlR0cFlDRlJnaVl1TFkvLysvVFVXWGhLUjJwRzFMeE92MTR2RDRTQW1OcFp3aDBOdkxNcHB5KzEyNHl3dG9iUzBsSUs4WElvTEMwbElUS3p0WlltSWlJaklNZHEyYlJ0ang0NDF2bTdTcEFtUFBQSkl5REZQUGZVVXUzZnZOcjRlUFhvMHpabzFPNjZ4NWUzYXRZdDU4K2F4Y2VOR0Nnb0tNSnZOTkdqUWdJc3V1b2hldlhvWmJhTVB0V2JOR3ViUG44LzI3ZHNwTFMwbE5qYVdsaTFiMHFkUG41Q2JtREl6TTNuODhjY0I2TkNoQXlOR2pBaVo1NmVmZnVLZGQ5NEI0TlZYWHlVaUl1THdUOWhoK1AxKzNubm5IWll0VzBac2JDejc5KzgzcXZlV2xwWXlaODRjVnE1Y3lZRURCNGlLaXVLaWl5NWk0TUNCSVRlNitmMSt2dm5tRzc3Ly9udnk4dkpJU0VpZ2QrL2VSN3loNnYvKzcvOVlzV0lGUFhyMDRNWWJid3paZC9EZ1FUNzc3RFBTMDlNcEt5c2pPVG1aZ1FNSGN0NTU1MVg3K21yemRiSnIxeTRLQ3d2NS9QUFA4Zmw4OU92WHI5cnJGeEVSRVRrVHFPV05TQTJMam80bU9qbzZaTnUrZmZ0WXUzWXRMVnUyckZJbzRIZ3RXN1lNbjg4SEJNSWhFS2dRY3FRV05zY3lwaXFDZ1lhcWxKQmN1M1l0YjcvOU5uNi9uOGpJU0lZT0hWcmhtT284ZjFXWkR3TFZUWUovYUs5Y3VkSUlseHlycGsyYllyRlk4SGc4Yk51MnpRaUZISzFsemZHT0RTb3BLY0ZrTWlsTUluSUcyN0p4STJIMk1GS2FOQ1doUVNMUk1URUtrOGhweldhekVSMFRTMEtEUkZLYU5zTm10N0ZsNDRiYVhwYUlpSWlJbkNBN2R1d0lhZGxTV2xyS25qMTdUdHJZZWZQbThleXp6N0preVJJT0hEaUEyKzAyMmdwLy92bm5qQnMzcnRLYmt6NzY2Q1BHangvUDZ0V3JLU29xd3V2MWtwdWJ5NUlsUzNqNjZhY1BXeEYyMmJKbGJOMjZ0VXJYVXgwelo4NWsyYkpsMUs5Zm45R2pSeHRoRXJmYnpmUFBQOC9zMmJQWnQyOGZIbytIL1B4ODVzMmJ4eXV2dklMWDZ6WG0rT0tMTC9qc3M4ODRjT0FBWHErWHpNeE1wa3lad3BJbFN5bzk1NG9WSzFpeFlrV2wrNHFMaTNuKytlZjU0WWNmS0NvcXd1MTJzM1hyVmw1NTVSVldyMTU5M05kYms2K1RObTNhOE1BRER4QVJFY0hNbVRQNTVaZGZqbjNoSWlJaUlxY3hCVXBFYXBuTDVXTHk1TWtBTlpaMEQ3YXVzVmdzdU4xdTFxeFp3NVl0VzBqODdVN2ZiZHUya1pXVmRkeGpxaUkrUGg2QXZYdjNIdkc0VFpzMk1XSENCTHhlTDNhN25YdnV1Y2NZQ3hBV0ZnWUUydE1FbFg4YzNGL1YrY3A3OU5GSGVlMjExN2p5eWl2Sno4OW40c1NKN04rL3Yzb1hXbzdkYnFkeDQ4WUFyRisvbnUzYnR3T0JkalluY3l3RTdoSXBMaTZtYnQyNng3SjBFVGtOYk42NGdhU1VGT28zYUZEYlN4RTVhUklhSkpLVW5NeldUUnRyZXlraUlpSWlaNVVwVTZidyt1dXZuL0I1L1g1L1NPQmkwNlpOK1AzK2t6TDIxMTkvNWFPUFBzTHI5UklXRmthdlhyMjQvZmJiR1R4NHNGRmhaT2ZPblh6d3dRY2g0K2JObThlOGVmT0FRSXZtd1lNSGM4c3R0M0RSUlJjQmdlcTVreVpOd3VWeVZYcmVUejc1cEVyWFUxWGJ0Mi9uNjYrL0pqSXlrci8rOWE4aDcvWDgrT09QeG50dC9mdjM1N0hISHFOWHIxN0d1T1hMbHdPQjk0bSsrZVliQURwMjdNaWpqejVLaXhZdEFKZ3hZMFpJOEFSZ3laSWx2UDMyMjRkZDA5eTVjOW0vZno4Mm00MDc3N3lUKys2N2o3cDE2K0x6K2ZqdmYvOWJZYjdxcXNuWENRUXFBbzhjT1JLVHljVFVxVk1wS0NnNHRvV0xpSWlJbk1ZVUtCR3BSVzYzbXpmZmZKTWRPM1p3M1hYWDBiUnAwNU4renF5c0xDT0U0UFY2ZWVPTk54Zy9manpqeDQ5bjE2NWR4bkUvL2ZUVGNZMnBxdUFmcVQvODhNTmhqOW03ZHk5dnZQRUdicmNibTgzR1BmZmNRL1BtelVPT0NiYXFLU2twTWJZRjIra0FJWDlVVjJXKzhzeG1NeWFUaVN1dnZCSUlQQWZCOWovSEtsaFJaT0hDaFhnOEhrd21VNFhTcXlkamJQRHVrdUR6TGlKbmxxeDltZFN2bjFDaEVwYkltU2c2SnBiNGV2WEkzcmV2dHBjaUlpSWljbFpZdkhqeFlhdFdISS9nRFQ2Yk5tMHl0bTNac2lWazM0a2E2L2Y3K2ZERER3R0lpSWhnekpneFhIZmRkVng2NmFXa3BhVXhac3dZNCthcFpjdVdHZTh6dVZ3dVpzMmFCVUJpWWlKanhvd2hMUzJOYnQyNk1YTGtTQ09za1orZmY5anFIZHUyYldQWnNtVkh2SjdxbURGakJuNi9uK3V2dno2azFRNEVia0tDUVBDbGYvLytKQ1VsTVhUb1VLTUM3N1p0MndCWXZYcTFFZklZT0hBZ3ljbkp4ZzF2Qnc4ZU5KNUxsOHZGaXkrK3lKUXBVMEp1NERwVWVubzZFS2h1M0w1OWUxcTJiTW5nd1lNQnlNM05aZVBHWXcrRTErVHJwTHcvL09FUDlPN2RtNUtTRWlOOEl5SWlJbkkyVWFCRXBKWTRuVTdHangvUDJyVnI2ZCsvUHoxNzlxeVI4eTVkdXJSS3gvMzAwMDlHU3Y5WXhsUlZxMWF0cUZPbkRoa1pHYXhhdGFyQ2ZxZlR5WVFKRXlndExjVmtNbkhYWFhkeC92bm5Wemd1S1NrSklLVHZhYkJzcGMxbW84RnZkK3BYWlQ2LzM4K0VDUk40L1BISFdiQmdnYkc5cUtqSWVCeHMvM09zZ2hWRmlvdUxqZldYNzE5N01zWVdGaFlhZDlKMDd0eTUybXNXa1ZOYmNYRVJYbzlYbFVua3JKTFFJQkczeDAxSmNkSFJEeFlSRVJHUlkrTHorZmp5eXk5NTc3MzNUc3I4d2ZjNXluL1lIM3g4dEJhLzFSMjdZY01HY25OekFlalRwNDhSSGdseU9CeGNmLzMxWEhmZGRkeDMzMzNZN1hZQTFxMWJaN3dQMDZkUEh4d09SOGk0cTY2NmltdXV1WVlISDN5UURoMDZISGE5bjMzMkdXNjMrNGpYVkJVNU9UbHMyTENCK3ZYcjA2bFRwd3I3YjdqaEJoNTY2Q0Z1dmZYV1NzY0gyeUFIYnhRTEN3dWpYcjE2QUtTa3BCakhCZDluS3lzclk5T21UWmpOWm9ZTkcyYmMySFdvNE0xZDVXL3NLajlmUmtaR2xhL3hVRFg1T2psVVdsb2FGb3VGSDMrNHM1Z21BQUFnQUVsRVFWVDg4YmpmRXhRUkVSRTUzVmhyZXdFaVo2UGk0bUplZSswMU1qSXlHRFJvRUZkZGRWV05uVHNZRHFsVHB3N1BQLzg4SnBNcFpQLzc3Ny9Qb2tXTHlNbkpZZE9tVFp4MzNubkhOS2FxckZZckF3WU00TDMzM3VQZGQ5L2xrVWNlQ2JtcllzNmNPV1JuWndPUW5KeE1YbDRlQ3hjdU5QYi80UTkvb0VHREJyUnIxNDVseTVaeDRNQUI1c3laUTdObXpmaisrKytCUU05VG04MVdyZm1jVGllWm1abk1uRG1UbUpnWW9xT2orZlRUVHdFd21VeEdDR1hWcWxXc1diTUdtODNHOWRkZlgrWHJQdlNQMWFyODhYbzhZMzArSDVNbVRhS2dvSURXclZ1clFvbklHYWk0c0JCSGhPUG9CNHFjWVNJY0VSUVZGaEVSR1ZYYlN4RVJFUkU1NDNnOEhwNTk5bGwyNzk3TkpaZGN3b1lORzA3NE9WSlRVMW0yYkJrWkdSbEd1NWlkTzNjYSs0NTBvMU4xeDVadmVkSzZkZXRLNTJ6VnFoV3RXclVLMmJaanh3N2pjV1Z0aDJOaVlyajY2cXNQdTg2T0hUdXlkT2xTY25KeW1EdDNMbjM3OWozc3NWVVJ2STQyYmRwVWVKOE9JRFkybHRqWTJKQnRLMWV1eE9sMEFoaFZrdlB5OGdDSWl2cjlkMm1IdzRISlpNTHY5eHZoRzdQWnpFVVhYVVMvZnYxSVNrcGk5dXpabGE0cklpS0Nnb0lDRGg0OGFHd0xuaE1DUVpoalZaT3ZrME5GUlVXUm1wckt4bzBieWN6TTVKeHp6am5tNnhBUkVSRTUzU2hRSWxMRFhDNFhyNzMyR2p0MjdPRG1tMittZS9mdU5YYnU3ZHUzazVXVkJRVCtrSzNzRDg3T25UdXphTkVpSU5CdjFXNjNWM3RNZFFJbEFGMjZkR0gxNnRXc1hMbVNsMTU2aWIvODVTOGtKU1hoOVhwRHdoNDdkdXdJK1FNZVlQanc0VFJvMElDTEw3NlkxTlJVdG16WndtZWZmV2JzdDl2dERCZ3dBS0JhODExLy9mVTg5OXh6RkJVVjhYLy85MzhoeDF4OTlkWEdIU3daR1JsOC8vMzMyTzMyYWdWS1ltTmpxVisvUHZ2Mzd3ZXFGeWlwN3RpeXNqSW1UWnJFaGcwYmlJMk41WlpiYnFueXVVVGs5T0YwT29tSnJmd3VNWkV6V1hpRWc4S3N3cU1mS0NJaUlpTFY1dkY0S0NrcFljU0lFWFRvMElHSEgzNzRoSitqU1pNbVdLMVdQQjRQMjdadHcrZno0ZlY2c2Rsc05HN2MrSVNPemMvUE54NlhyN0xoZERxTk5qRGxOV3pZa0xpNHVKQ0FSRXhNVExXdnNXdlhydXpkdTVmZHUzY3paODRjdW5idFd1MDV5Z3V1SjFoVjVHajI3ZHZIMUtsVEFZaUxpK1BDQ3k4RWZnOTdXSzJoSHhOWXJWYmNicmV4UHpJeWtwRWpSeDcxUEMxYnRpUXpNNU9WSzFkeTFWVlhVYjkrZmViT25XdnNMeDh1cWE2YWZKMVVwbDY5ZW16Y3VKR0RCdzhxVUNJaUlpSm5GYlc4RWFsaDA2Wk5JeU1qZyt1dnY3NUd3eVFBUC8vOHMvRzRZOGVPbFI1ejdybm4wckJoUXdCV3JGakJEei84VU8weHdhUi9WWmxNSnU2NDR3N09PKzg4OHZMeWVPT05OL0I2dmV6WnM4Y29KMXFWT2Y3eWw3L1FvMGNQb3FPanNkbHNwS2FtY3Q5OTk5R29VU09BYXMxM3pqbm5NR2JNR0M2NjZDSmlZMk94V3Ewa0p5ZHp4eDEzR0FHVjhvS2xRcXVqL0IwdGxkM2RjcUxHenBneGcvVDBkS0tpb2hnMWFoUnhjWEhWVzZpSW5CYWNUaWZoRGxVb2tiT1B3eEZCbWJPMHRwY2hJaUlpY2tZS0N3dmptV2VlT1dJYmwrTmx0VnFOdGlpYk4yOW15NVl0UUtDS3h0SGViNm51MlBJM1NwVnZYYkp2M3o1ZWZmWFZDditscDZkWE9MYTY3WjZENTczdXV1dUF3Tjl1WDN6eFJiWG5LQzk0YmFXbFIvODlPQ2NuaDFkZmZkVm81WHpqalRkV0NKQlVkZ1Bac1VoTFN5TTZPcHFTa2hJZWUrd3hSbzBheFU4Ly9YUkN6bE9UcjVQS0JKL3JZM2tQVUVSRVJPUjBwZ29sSWpWby8vNzlMRjY4R0x2ZHp0NjllNDA3QThxNzdycnJzTnZ0ckZpeGdvOCsrb2dCQXdaVSs2NkZ0bTNiOHRaYmIxWFlmc01OTjNERERUY2NkZnlUVHo0Wjh2Vk5OOTFVN1RIVlpiZmJHVFZxRkI5KytDR2RPblhDWXJHUW5KeGM2WFVjanNQaDRNWWJiK1RHRzIrc2RIOTE1MnZZc09GUjc3NFlPSEFnY1hGeC9POS8venZpY1gzNjlLRlBuejRoMjRZUEg4N3c0Y05EdHFXbHBaR1dsbmJDeGdJTUdEQ0F2THc4QmcwYVJJTUdEWTY0VGhFNWZYazlIcU85bDhqWnhHYXo0ZkY0YW5zWklpSWlJbWNrazhsVUl4K2dwNmFtc25YclZqWnQybVFFTnFwYXpiVTZZOHRYSlRsdzRBRFIwZEZWT2tmNWxqQUhEeDdFVVVtWXY3aTRtTWpJeU1QTzhZYy8vSUYyN2RxeGN1VktGaTllVEVSRVJKWE9YWm40K0hnQTl1N2RlOFRqOHZQemVlV1ZWNHpXTlVPR0RLRnQyN2JHL3JDd01JQUt2MDhIdnc0UEQ2L1d1dUxpNHZqSFAvN0J4eDkvek1hTkc0bUlpR0RRb0VITW5EbVRrcEtTU3ArMzZxaXAxMGxsTWpNekFhaGJ0MjQxVnkwaUlpSnllbE9nUktRR2JkNjhHYi9majh2bDR2dnZ2Ni8wbUVHREJtRzMyM0c1WE9UbjV4OVhLY2pUamMxbTQ0OS8vR050TDZOYTl1N2R5N2ZmZmt1N2R1MXFleW1IRlJFUndkMTMzMTNieXhBUkVSRVJFUkVScVZTdyttcjV0ak5WcmVaYW5iRXRXclF3SHFlbnA5TzBhVk1nMEJJbGVCUFN0bTNiR0R0MmJNaTRZSFdMNFA1RGI5alp2WHMzenp6ekRDMWJ0cVJQbno0MGI5Njgwdk1QSGp5WTlQUjB2RjR2OCtiTnE5TDFWU1kxTlJXejJVeDZlanFGaFlXVkJtT2NUaWZqeDQ4bk96c2JDTnh3MUx0Mzc1QmpnZ0diOGhWOWk0dUxqY0JGTUxoU0hZbUppWXdhTmNyNHVyUzBsSTgrK2dpQSt2WHJWM3UrOG1ycWRYS283ZHUzazVtWlNiMTY5UlFvRVJFUmtiT09BaVVpTmFoejU4NTA3dHk1U3NkZWNza2xYSExKSlNkNVJYSzhWcTllVFdwcUtnTUhEcXp0cFlpSW5MWU9IRGhRNWQ3ZkltY0szMitWMGkwV2RTRVZFUkVSQ1g2dzczYTdRN1lGd3hBbmFteHFhaXIxNnRYandJRUR6SjA3bDRzdnZwaWtwS1NRWTdLeXNpcU1hOVdxRmVIaDRUaWRUdWJNbVVPN2R1MUNxbmQ4OWRWWGVMMWUxcXhadytXWFgzN1l0U1lrSk5DelowLys5Ny8vaGF5M3VpSWpJMm5YcmgzTGx5OW45dXpaUmp1ZDh0NS8vMzEyNzk0TndGVlhYVVcvZnYwcUhCTzg5dExTVXVQdnN1QVlnTWFORzFkclhTdFdyR0RObWpXRWg0Y2JhOXE0Y2FPeHY3b3RudzlWVTYrVDh2eCt2OUdpNk5KTEw2MzJta1ZFUkVST2R3cVVpSWdjaDhwYXpJaUlTTlZsWldYeHozLytrd3N2dkpCYmJybWx5aVdueTF1OWVqVUZCUVUwYk5pdzBqY292L3Z1TzNidDJrVmlZaUpYWG5sbGxVcDJmL0hGRjdSdTNacG16WnBWNlBQOXhSZGYwS1JKRTlxMGFZUFpYUDB3d0twVnEzam5uWGNBdVBmZWV6bnZ2UE9xUGNlSjRQUDVLcXcvS3l1TEhUdDIwTEZqeDVEdEV5Wk1vRjI3ZGx4eXlTVW5yTC82MmE2a3VBeUE4QWkxcWhJUkVSR0pqbzRtTVRHUmZmdjJBZENvVWFNcXQ0U3B6bGlUeWNTd1ljTjQvZlhYY2JsY2pCMDdsc3N1dTR6azVHUktTa3BZdFdvVjY5ZXZEemtlQW0yVysvYnR5MmVmZlVabVppYlBQZmNjM2J0M0p6dzhuT1hMbDdObXpSb2dFTUJvM2JyMUVkZDc5ZFZYOCtPUFAxSllXRmlsNnp1Yy92MzdzMnJWS3I3OTlsdWFOV3RHKy9idGpYM3IxcTFqMmJKbFFLQnliWHg4UEFzWExqVDJOMnpZa0JZdFd0QzZkV3ZNWmpNK240L3AwNmVUbHBiR2wxOStDVUJNVEV5MUF5QUhEeDVrOGVMRm1Fd21talp0U3AwNmRmamtrMCtNY3pacjFnd0l0SS81N3J2dmdFQ3I1NnBXL2FpcDEwbDVYMzc1SmV2V3JTTTJOcFpldlhwVjZWd2lJaUlpWnhJRlNrUkVSRVNrVmhRVUZQRENDeTlRVkZURTRzV0wyYk5uRDcxNzk2YXNyQXluMDBsWldSbmg0ZUgwNzkvL2lQUE1uajJiVmF0VzBiOS8vMHJmOE55N2R5Ly8rOS8vU0VsSjRhcXJyanJxdWtwTFM1azJiUnJUcGsyamZmdjIzSC8vL1NIN3YvMzJXM0p5Y2toS1NtTHMyTEhWRHBXWXpXWU9IRGdBUUd4c2JKWEh1ZDF1VnE1Y2lkMXV4MmF6WWJVZS9sZDV2OStQMisybXJLd3M1STNsb0tLaUlsNS8vWFhxMUtuRG5YZmVpY1ZpWWZIaXhiejk5dHQ0dlY2ZWVPSUo0N25jdTNjdml4Y3ZadkhpeGN5YU5ZdkhIMy9jNkxVZWxKZVh4NW8xYTR4MVZmVTVzVnF0WEhEQkJWVitEczRrdVRtQnN1SlJVZFhyU3k4aUlpSnlwanIzM0hPTkQvdFRVMU5QMnRnMmJkcHd5eTIzOE1FSEgrQnl1Wmc3ZDI2Rlkwd21FOTI3ZHcrcFNKR1dsa1pXVmhaTGxpd2hNek9UYWRPbWhZeUpqWTFseElnUlJ3MWdPeHdPcnJubUdxWk9uVnJWeTZ0VW8wYU5HREprQ05PbVRlT2RkOTdCNy9mVG9VTUhBT2JQbjI4Y1YxSlN3Z2NmZkJBeXRrdVhMclJvMFlMNCtIalMwdEtZUFhzMnk1Y3ZaL255NWNZeDExNTdiWlhDK09WMTZ0U0pPWFBta0p1Ynk2UkprNHp0d1RiWHdlY21MeS9QYUFmZXRXdlhhcldScWFuWENjQ3NXYk9ZTldzV0pwT0oyMjY3RFlmRFVhM3ppWWlJaUp3SkZDZ1JFUkVSa1JxWGw1ZkgwMDgvVFdabXByRnQrL2J0VEp3NE1lUzRFU05HSEhXdTRGMWx3WkJEVGs0T2ZyOGZtODJHMld3bUp5Y0hnT2JObXh0M0FYcTlYa3BMUzJuUW9FR0Y4RVB3RFVhZ3doMW91Ym01eG55WFgzNzVFWU1URXlkT0pETXprNGlJQ0d3Mm0vSG02Y0dEQjQxajNudnZQZXgydS9HMTMrL0g0L0hnZERvWk0yWk15UHpGeGNXOCt1cXJSMzAreWpPWlRQejN2Lyt0c0gzU3BFbXNYcjBhQ0lSTDdyLy9maG8yYklqWDY4WHI5Zkw2NjYvei9QUFBFeFlXeHF4WnM0eHhhV2xwRmNJa0VPZ1ovK2FiYjFacmJSQW8rVjNkYXpwVDdObVRCNERacklvdklpSWlJaEQ0Z0gvSmtpWEc0NU01dGx1M2JxU21wckp3NFVMV3IxOVBibTR1SnBPSmV2WHEwYXBWSzdwMDZVSmlZbUxJR0pQSnhLMjMza3FiTm0xWXVIQWhPM2Jzb0t5c2pQajRlTnEwYVVQZnZuMkppWW1wMG5xN2R1M0svUG56MmJOblQ3V3U4MUE5ZS9Za1B6K2ZiNzc1aHJmZmZwdWtwQ1FTRXhQWnRHbFRsZWNZT0hBZ1VWRlJMRml3Z056Y1hCSVNFdWpkdXpkZHVuU3A5bm9jRGdmMzNYY2ZuMzc2S1Z1MmJNSHI5ZEs4ZVhNR0RoeDQyUFk1MVEydDFOVHJaTVdLRlNGaGtsYXRXbFhyWENJaUlpSm5DcFBMNWZMWDlpSkVSRVJFem1RdlAvOE1qYzVwekEwMy8vR2tuV1A5bXRWYzBPNmk0NTdINVhKeCsrMjM0L2RYL2l2aXl5Ky9YT0dOMWVyYXVIRWo0OGVQSnk4dmo2aW9LRzY3N2JhUS91UFRwMDluKy9idHBLU2s4T3l6eng3MURyODMzM3lUUllzV01YVG9VSzY5OWxyZWVPTU40MDNDbzVrNGNXS0ZOanZ6NTg5bjBxUkp4TVRFTUdIQ2hKQlF4OXk1Yy9uUGYvNkR5V1RpeVNlZnJGQWl1V0hEaHNaNng0NGRTM3A2ZXBYV1VabjMzMzgvNU0zVmdvSUNSbzBhVmFVS0pUNmZENC9IZzh2bE10cnJsT2QwT25ubGxWZU1VRW0zYnQyNCsrNjdtVGx6Smg5OTlCRUF0OTU2SzYxYnQrYkJCeC9FNy9mVHUzZHZicnZ0dGtyUHQzYnRXbDU0NFFVc0ZvdngzNUhDTmtWRlJiamRibHEwYU1FVFR6eFJwZWZqU05KWHJxQmw2emJIUFU5TktTMTE4YTlIWjRJSi9qVHlNcHFsMXEvdEpZbklLVzdTaEVDYmdoSDNYRmJMS3hHUnM5M0REejlNbzBhTitNdGYvaEt5ZmNXS0ZYejAwVWNNR0RDQXJsMjcxdExxemw3ejVzM0Q1WEpWcVNManFTSXpNNVBISDMrY3NXUEhFaDhmWDl2THFkVFVxVk81NElJTHp0cXFpaUlpSWlLZ0NpVWlJaUlpVXM2dVhic09HeVk1WG02M201a3paekpqeGd4OFBoOEFaV1ZsdlB2dXV5SEhGUlVWQVlGV0szZmRkWmV4L1o1Nzd1SENDeThFQXVHSzdkdTNFeFlXWmxUOE9IRGdBS3RYcnlZN081dkV4RVNqUXNtT0hUc0FTRWxKTVVJT1hxOFhwOU1aRW5vWU4yNGNXVmxaUmhVVHA5UEpQLzd4RDJQL1UwODl4WUlGQzRCQUpaSEhIbnVzd2pWT25qelpLSVBjdm4xN1VsTlRpWTZPSmlJaXdnaWE3Tm16aHkrKytBS0EyMjY3TFNTVTR2ZjdLU2twSVNjbnAwSWdJelkybGlsVHBoenRhVDZxN094c3lzckt1TzY2Njlpd1lRTnV0NXVtVFp1eWE5Y3VMcmpnQWo3KytHTzZkdTFLeTVZdGVmLzk5L0g3L2NUR3huTFpaWmV4YTljdUlOQi92RTZkT3NhY3JWcTE0dDEzMzZXNHVKanQyN2NmdFc5OE1HeFQxWDduWjVvZkZtM0JaRGFkdEo4MUVSRVJrWnJtY3JuSXo4L0g2WFRXOWxMT1NsZGNjVVZ0TDZGYUNnc0xtVEZqQmlrcEthZHNtQVRnNXB0dnJ1MGxpSWlJaU5RNkJVcEVSRVJFeExCejUwN2o4VTAzM1ZTaENrWlZTemdmS2pjM2w2ZWVlb3JzN095UTdTYVRDYmZiRFFUZWhQYjcvVmdzRnVPOGJyZWJzckl5Z0pDQVJVWkdCdVBHalF1WmEvNzgrY3lmUDU5T25UcGhOcHNKQ3d2RDYvVWErK1BpNG9CQW1NVGxjbkhMTGJjUUdSbHA3QzhvS0FocHdlTnl1VUsrenN6TVpQdjI3VWU4enZMdFlIcjE2c1Z6enoxSFFVRUJOcHZOMkY1YVdtbzhYckJnUVVnVkVvL0hRMWxaR2ZmZmYvOVJLN01jcXdrVEpsUW9nZjNlZSsrRmZQMzk5OThiUGMwaDhOeU1HVFBHK0xwZnYzN2NlT09ORmVhZU1tVUtpeGN2cGxPblR2enhqMzgwbnZORGVUd2VnTE95Qi9uKzdFSysrOTg2V3JVNWg3V3JqNi9FdVlpSWlFaE5lKzY1NXlyZGZza2xsM0RKSlpmVThHcmtkSFhnd0FFS0N3c1pPWEprYlM5RlJFUkVSSTVDZ1JJUkVSRVJNUVFESlE2SGc2dXZ2dnFFelJzZkgwLzM3dDM1NnF1djZOR2pCN05uendZQ0FaVmdVS1Nnb0lDeXNqTEN3OE5EZ2g3QkVJcmRiamUyMWFsVGgyN2R1bUUybTFtNE1OQUdvRVdMRnB4enpqazBhdFNJLy83M3Z4WFdzR3JWcXBDdmc1VlFnb0lobGk1ZHV0QzllM2NBdG0vZmJyU0ErZkxMTHdHb1g3OCs0OGFOTTlhOWRldFdubnJxS1lBS1ZVVU9IRGdRRWtvNVZFWkdScVhieXdkaHlzckt5TXJLSWl3c0RLdlZXdTJnU2JEMVRkMjZkWEU0SEVaN0lZdkZFdktjVm9YVDZjVHY5NGNFWjRMeTh2SllzMllOQUQvLy9EUHA2ZW5jZU9PTjlPelpzOEt4d1JCUithRE4yY0RwZFBQdTI0dUlyeHRKKzQ1TkZTZ1JFUkVSa2JOUzA2Wk5lZWloaDJwN0dTSWlJaUpTQlFxVWlJaUlpSWdoR0NoSlRFd0VBbFU2cWhzNk9KeHJyNzJXSzYrOGtvS0NBaU5RY3ZEZ1FTTWc0WEs1Z0VCb0lWakJvcnp5UVlxVWxCVHV2dnR1ZnZubEZ5TlFjdDU1NTlHdlh6OEtDZ3FJaVlraFBqNmU5OTU3ajEyN2RuSHR0ZGNhN1hMS3lzb29LaXFpUVlNR1pHZG5rNUNRQUdCVUNxbGZ2ejV0MnJRQk1GcnpBQ3hkdXRTNERydmRicXduK1AveWxVYUNicnJwSm53K0grSGg0VWJZWk1lT0hiei8vdnNBL08xdmZ5TXFLZ29JdEx0eHVWeVVsWlZScjE0OVk0NmRPM2Z5K09PUFYrazVQcEtISDM3WXVDNEkzRVY2NTUxM1lqYWJLMTE3WmY3MnQ3OVZxRElURkJjWHgwc3Z2Y1NISDM3SXQ5OStTMmxwS1pNblQyYlpzbVhjZmZmZHhNYkdHc2NHdjc5blU2Q2t0TVRGbE1sTEtDNHE0OC8zOWVKZ2djckJpNGlJaUlpSWlJaUl5S2xOZ1JJUkVSRVJNZXphdFFzSXRLaTUrKzY3S1Nnb0lESXlrbTdkdW5IOTlkZFhXcG1pcWt3bUU5SFIwZVRtNWhyYnFsT2hKQmc0S1cveDRzWEc0NisvL3BwZHUzWlZxRVFDTUdQR0RHYk1tRkZoZThPR0RYbnBwWmVNOVIySnpXYkQ0WEN3ZmZ0MjFxOWZ6OTEzM3cxVURFZnMzcjJiTVdQR0VCNGVqc1ZpcVRCditiRE11KysrVzJHLzMrL0g2L1hpZERvWlAzNzhFZGQwTE1yM3RSOC9manpMbHkvSFpESmhOcHVQK0J3TUdUTEV1SjVnaFpGRE9Sd09oZzhmVHNlT0haa3dZUUw1K2Zta3A2ZXpmdjM2a0JMb3dRb3NaMHVnWkg5MklWTW1MNmFvc0l4YmhuZWxYdjFvQlVwRVJFUkVSRVJFUkVUa2xLZEFpWWlJaUlnQWdSQkpzQTFNUVVHQnNiMjR1Smc1Yythd2JkczIvdm5QZjFhNW1zV2h2RjR2Rm9zRmw4dGxCRk1LQ3d0RGpna0xDOFBqOFlTY1AzaHNNSWdSbkNjdkw0L2x5NWVIekI4TWs2U21wckpseTViRHJpVWxKUVcvMzA5Y1hGeUZmZDkvL3ozcjFxMERvS1NrQkFpRVRmNzFyMzh4WmNvVTVzNmRpOGxrWXZEZ3dTUWtKRlFJUi9qOWZ0eHU5MkZERitYbDUrY2ZjYi9mNzZkcDA2YTgrZWFiMk8xMjdIWTdoWVdGUkVSRUdKVmpQdnp3UTJiTm1rV3JWcTBZTTJZTUVHZ3BZN1BaOFB2OU9KMU9DZ3NMaVk2T0JtRDA2TkY0dlY2c1Zpdi8vdmUvamZPVWI3TlRHYS9YYTRSdmpxWjE2OWFNSFR1VzExNTdqWHIxNmhsaGt0TFNVaHdPeDFuVDhpWnpiejVMdnQvTWlsOTJFQmxwNTY0Lzk2QmhvenExdlN3UkVSRVJFUkVSRVJHUktsR2dSRVJFUk00cSt6TDNzaWI5MXhvOVowRitBUVg1K1R6LzlKTW43Unh1dDR0WlgzekdMY1B2SURtNTZUSE5VVnhjVElzV0xjak96cVpYcjE1Y2NjVVZlRHdlSmsyYXhPclZxOW0wYVJPTEZpMmlSNDhleHpULzY2Ky96cXBWcTRpTWpBeHBmMUpWa3lkUHBxU2toTlRVVkI1NTVCRm16NTRkRW9KSVNFZ2dPenVieXk2N3pBaXFOR2pRZ0lZTkc3SnExU3JTMHRMSXlNaGc0OGFOT0oxT2hnd1pFbEkxSXlnM056ZWtpa3BRY25JeTk5OS9QMy85NjE4cEtTbmh5eSsvWlBqdzRVYmxsR0E0b2w2OWVqejAwRVBFeE1RUUZoYUcyV3pHNC9Fd2NlSkV0bTdkQ2tEZHVuWEp5Y21oZWZQbVJxV1RvcUlpbm5ycUtZWU5HMGFUSmswb0tpb2lNaklTcTlVYThueTkrKzY3Yk55NGtRRURCdENuVDUrUU5mcjlmdWJNbWNNMzMzekRrMDgrU1d4c0xBNkhBNGZEWVJ3VEhoNXVQQjQyYkJpREJnM0Nack5odFFiK05GaTBhQkZ6NXN5aHRMVFV1SzRPSFRwd3dRVVhWUFZiQlFTcXp6ejg4TU40dlY2eXM3UDUrdXV2K2Zubm4zbnp6VGRQU3N1YjdWc1BzSFZMMWdtYjcxajRmSDRLRHpySnp5OWg5ODVjeXNvOE9DTHM5TzdUbWs2WE5zTVJjV0xhUjRtSWlJaUlpSWlJaUlqVUJBVktSRVJFNUt5eWIrOWU1czM5cGtiUDZmZUR5UVFGK1hrbjlUd2x4Y1hzM2JYN21BTWxqUnMzNW9rbm5xaXcvYmJiYnVPQkJ4NEFJRDA5L1pnREpSQm9XMU5aNjVycThQdjk1T1RrOE0wM2dlOWpiR3dzQlFVRnRHelprdWpvYUpZdVhXcUVJVXdtRTl1M2J3ZGcyYkpsUkVSRUFKQ1ZsY1ViYjd6QisrKy96elhYWEJNU3pHamZ2cjBSTk5tNWN5Y3paODQwOWtWR1J0SzdkMjgrLy94ekZpNWN5TkNoUXl0VTIzQTRITFJ0MjlZWWs1ZVh4NXR2dm1tRVNXNi8vWFlTRXhONTdybm55TWpJTUFJamI3MzFGaDZQaDZsVHB6SjQ4R0FHRFJwVTRkcDM3OTdOc21YTDhQdjlaR1JrVk5pL2YvOStQdm5rRTV4T0p5Kzk5QkwvL09jL2p4amFhTlNvVVlWdDgrYk5vN1MwRkp2TlJxOWV2Umd3WU1BeEJZRDhmajhiTjI1azd0eTV4cG9oVUQwbEdDZ0pWbGs1RWJadXlXTGUzUFVuYkw1akZSVVZSblNNZ3pZWE5xWjFtM05vOFlmRTJsNlNpSWlJaUlpSWlJaUl5REZSb0VTa3BybmRGSDB5RGZmcTFmajJaOWYyYWtSRVRrbm1oQVJzYmRvU05XUW9uT0NXR0JkZTNKNExMMjUvUXVjOG1wZWZmNFpHNXpUbWhwdi9lTkxPc1g3TmFpNW9kOUZKbWJ0dTNickdZNmZUZWN6ekRCOCtuTnR1dXcyYnpjWjk5OTFYN2JsZWZQRkZvLzNObDE5K2lkdnRKaUVoZ2JadDJ6SjM3bHoyN2R0SFJrWUdYcStYNU9Sa2R1N2N5YjU5KzR6eDVTdVB0R2pSZ2oxNzloQVpHVW0zYnQxQ3pwT1VsRVRuenAyQlFJQ2tmS0FFNElvcnJ1RHp6ei9IN1hhellNRUNZbUppZ05ES0gwRUxGeTVrNnRTcEZCY1hHOXN1dWVRU29xT2pqVFcrODg0NytIdytObXpZQUVDblRwM28xS2xUcGMvQjFLbFQ4ZnY5UkVWRmNmUE5OMWZZbjVDUXdEMzMzTVBMTDcvTWxpMWJlT3V0dDdqMzNudERqdm5yWC85S2ZuNCtkcnNkazhsVVlZN3lhMTIwYUJHTEZpMHl2dmI3L2JoY0xycDI3Y3FJRVNNcVhXTnViaTVMbGl4aDNyeDVaR1g5WGpIRTRYRFFyVnMzZkQ3ZlNhbFEwaXV0RmIzU1dwMncrVVJFUkVSRVJFUkVSRVRPZGdxVWlOUWd6N2F0RkU1K0cxL1d2cU1mTENKeUZ2TmxaMVAyM1Z3OGE5Y1FmZWRkV0pKVGFudEpaNFhGaXhjemYvNTg4dkx5K1B2Zi8yNVVyOWl6WjQ5eFRNT0dEWTk1L21Ed0FzQmlzZUR4ZUxEWmJKak41c09POGZsOFJnV1ErUGg0b3kzTG9FR0RXTE5tRGRkY2N3M3Ixd2VxVWx4d3dRWDA3Tm1Udkx3OGV2ZnVUVlpXRmc2SGcwOCsrWVRGaXhlVGxwWkduejU5Y0xsY3hNWEY0ZkY0S0MwdEpTb3FxbHJYVWE5ZVBjNC8vM3ppNCtPNTlOSkxXYjU4T1VCSVc1bjA5SFNtVDUvTzVzMmJBVENiemZoOHZwQjUwdExTbURScEVxdFdyUUlDMVZTR0R4OU96NTQ5S3ozdlR6LzlSSHA2T2dBMzNYUVQwZEhSbFI3WHZuMTdCZzRjeU9lZmY4NlNKVXRJU1VtaFg3OSt4bjYvMzQvYjdUYWUxOE01MGpIQmFpTkIyZG5ackZ5NWtxVkxsN0podzRhUS9VMmFOS0ZYcjE1MDZkTEZDQVFGQXlYQjc2ZUlpSWlJaUlpSWlJaUluSHIwRHE1SURYS2xweXRNSWlKU0RkNTltYmgrWFlWRGdaSWFFUmNYWjRRekprNmN5UERody9INy9ienp6anRBSVBBUWJIZXpiZHMyNXMrZkQwRFBuajFwMHFSSnRjNFZEQmFFaDRjYmp5dmo4WGpJejg4SFFzTUhEb2VEQng5OGtMaTRPRmF2WG0xc1QwbEpZY0tFQ1h6ODhjZFlMQlpNSnBNUml2ajIyMjlac0dDQkVhancrLzJNR0RHQ3hNVFFsaVFGQlFYczJMRURDQVFsS3ZQM3YvL2RxRWdTYks4VGJLZXpiOTgrWG4vOWRhUFNSL1BtemVuZnZ6OHZ2L3d5QUY2dmw2Ky8vcHBQUHZra1pNNDJiZG9ZclhZT2xaT1R3K1RKa3dFNC8venp1ZXl5eXc3N25BRU1IVHFVTFZ1MnNHYk5Hajc4OEVPYU5tMUtxMWFCNmgzRGh3OEhBcUVlaThWU1lleGJiNzFGZG5ZMm5UdDM1b29ycmdqWjUvUDVqRUJPa052dFp0eTRjZXpkdXpmazJQYnQyek5nd0FCU1UxTXJuT05rdEx3UkVSRVJFUkVSRVJFUmtSTkxnUktSR3VUNlpWbHRMMEZFNUxUalNrL0gwZithMmw3R1dhRlZxMVpjZnZubHpKOC9uODJiTi9Qd3d3K0g3Qjg4ZURDTkd6Y0dBcUdKNzc3N0RvRFdyVnRYTzFBU1ZGaFlTR0ZoNFRHTkRZWWFndUdFOGt3bUUyYXpHWlBKWkxSMUNXNExjcmxjSVdPQ0ZVVG16NTl2aEdXQ0RxM0lVYjY5emY3OSs0SGZLNVFrSmlieTBFTVA4Y0lMTHpCdzRFQ3V1dW9xTWpJeWpPT2ZlT0lKSTZqU3FGRWpFaE1UV2JGaUJlbnA2WXdjT1pMbXpadlRyRmt6RWhJU09QZmNjMGxLU3VMRkYxK2t1TGdZbTgzR24vNzBwNk0rTnlhVGlYdnZ2WmZSbzBkVFVGREF2Ly85YjhhTkcwZDBkRFFYWG5qaEVjY0dyNjF1M2JxY2YvNzVSejJYeldaajVNaVJQUGJZWTVqTlpqcDM3c3lBQVFOSVNrcXE5UGppNG1JajVITWlXOTZJaUlpSWlJaUlpSWlJeUltbFFJbElUWEc1OEtvNmlZaEl0WG4zN0FHL0gzNExCY2pKOWFjLy9Zbnp6anVQdVhQbmtwbVppZGZycFVtVEp2VHAwNGVPSFR1ZXNQTUV3eHVKaVlsRVJrWWU5amlYeThXdVhidXFOSmZQNXlNcEtZbXBVNmVHQkVmZWV1c3RGaXhZUU4rK2ZibmhoaHVNN1g2L1B5UW9FZ3ltaElXRkdhRUtqOGRqVkJyeGVyMVlMQmJXcjEvUHFsV3JNSnZONU9ibThzTVBQd0NRa0pCZ3pKV2Ftc3EvLy8xdkl6Q3hjZU5HWTE4d1ROS3hZMGV1dmZaYWtwT1RtVFZyRmpObXpLQ3NySXdOR3phd1ljTUdUQ1lUVHozMUZIdjM3alhtR1Rac0dJbUppV1JrWkxCaXhRcE1KaE1yVjY0RU1JSXpRYkd4c2R4MTExMjgvdnJyREJzMjdMQXRjZ0JXckZoQlNVa0pmci9mcUFoejZIeEhrcHFheXZEaHcybmJ0aTMxNjljUDJaZVptY25jdVhNSkR3L0haRXhMTU1JQUFDQUFTVVJCVkRLeGJ0MDZZOStoeDRxSWlJaUlpSWlJaUlqSXFVT0JFcEdhWXJjSFBoQ3RMUllMSnJzZC8yOWwrVVZFVGhkK1Y1bkNKRFhJWkRMUnZYdDN1bmZ2ZnNUak9uZnVUT2ZPblkvNVBFNm5Fd2hVT3FrcXQ5dGRhVVdMWUJERTQvR0VWQ1FKQ2xZaUtTc3JDOWwrNkxIQnFobDkrdlRodXV1dUErRFhYMy9sK2VlZk4vWmJMQmFTazVONTVaVlhLQ29xTXNiV3FWT0huajE3aHN4ZmZxM2x6NU9Ta3NMdzRjTnAzcnk1c1czQWdBSDA2TkdEQlFzV3NIRGhRakl6TTdud3dnczU5OXh6QVhqeXlTZjU4Y2NmdWZUU1M0RkFaWk9YWG5xSm5Kd2NZNDVnOVpqeUxyendRbDU5OWRVamhra0FkdTNheGJScDAwSzJSVVZGSFhITW9YcjE2bFhwOXNURVJMWnQyOGFtVFp0Q3RzZkZ4ZEdzV2JOcW5VTkVSRVRrVE9SeHUxbTBjRDRaMjdleGQ4OXVpc3Y5bm5raVhIWkZUOUw2OWoraGM0cUlpSWlJeU5sQmdSS1JVMXg0cDB1SXZuWXcrMGYvNDdqbWllaCtHZEhEYmlMcnpqdXFQTWJrY0FRQ0tEWWIwZGNPb25USllqeDc5bUNPanNGWGVEQ3d2a3M2NDlxMEFWOXU3aEhuTXNmWHhkcW9FYTQxcTQvck9tcWFyV2t6NHY3Nk4vSW52b2xyL2ZxVGVxN3dEaDBKNzlpSi9EZGVQL3hCSmhPMnBrMnh0enlmc3RYcGVIYnVQUEVMTVptd05qcW55b2Q3ODNMeGw1UlUrelRXNUdSTU5qdnViVnVyRkxheXQyNkRaODhlZkhtaHJ6VlRWQlJoNS8wQjU2cVY0UFZXK2Z6MjgxdmhXcmMyTUVkNE9GSFhEc0s1YkNudUxWdXFkeUZBK01YdGNWeCtCWVdmZm95blhGdUw2cklrTkNDOGZRZUt2NWxkcld2NWZYd0MzdDhxSDBEZ3VURkhSK1BOekt6U2VHdWpjL0RzM1ZQdDg0cFVsOWZyTmNJWWQ5eHhCKzNhdFR2c3NidDM3MmJzMkxGQUlCaFNXYURFWXJFUUZSVjEySW9hd1VESm9TMXVEalZreUJDS2k0dEpTVWt4dGpWdjNwd25uM3dTK0QwZ0Voa1pTZGV1WGRtd1lRTkpTVW0wYXRXS2poMDdHaTF2S3BPV2xzYW1UWnVvWDc4K1E0Y094V0t4VkRnbUppYUdBUU1HTUdEQUFMS3pzNDJBQ3dRQ0tlVURQSGE3blI0OWVqQno1a3lTazVQcDFLa1RhV2xwbFo3N2FHRVNnTjY5ZS9QWlo1L2hkcnVwVTZjTzU1OS9QajE2OURqcXVLb3dtVXowN2R1WFRaczJZYmZiU1VoSW9GbXpadlRyMTYvUzUwRkVSRVRrYkxKcjV3Nm1UWDJQM053YzR1TGlPYjlWRzZKallrN29PWnFlbTNyc2c5MXVpajZaaG52MWFuejdzNDkrdklpSUhETnpRZ0syTm0ySkdqSVUxQ0pXUkVST0VRcVVpSndPN1BZS20weFJVY1FNdTRuQ2p6N0FWMWg0MUNuOGJqY21tNDI2VC80cmRCNnpCU3htRGp3eU9tUzdPVHFhZXM4OVQ4SGJiK0hhc0pISXEvdmoycmdSZjVtTCt1TmVaUC9ERCtJOWNJQTZJKzZrZU01c0NqOEp2YXY1VUdGdDJoQXo3Q2F5Um80dzFtOXRrSGpFTVo3ZHUvRC9kamU1S1NxS2hKZGZxL3hBcjVlc3UrL0UwZjB5SXErcytHSGF3YWxUY0FWYkRkaHNtQ3I1WmR4ZlducllVSU01TGg1TTV0Q05kanUyNUdUOGJqZDRxdkhCdjlXSzcyQUJ2cnk4d05jbWszRmVjMndzNFIwN1lmNWdhbUQvYi92Q0xycVl5TjVwV09MaXNjVEhnOG1FcjZnUWE2TnpLSmcwc2VybnJpcVRpWHJQUEFkZUwvNmpoQnBNWVdIa1Qzd1Q1dzlMUXJZN2Vsd09ibmRJS3drVGdNMU8yY3JsK0E0ZUpLSjdEeHpkdXBQOXdOL3dWK0h1cTlqYmh1UFp2WXU4VjE4TzJXNC9ONVU2by81R3dhU0psQzVlVktWTERHdDdJWEgzLzUyQ3QvNlAwaVdMOFR1ZGhGM1FGbXVqYzhoNzZZVXF6VkZlZUtkTHNEZHZqdmZBZ1dxUExjOVNyeDdSMTkrQU4rY0F6cDkvcXRaWWEwb0s5WjU4bXNJUC8wdnhOM01BaU9oeE9kR0RoN0x2OWo4ZWZYekRSdFI3K2xrS3AzMW9qTGUzYkltbGZrTGd0WENZbjQreUZjdngvMVpwd3Rhc0dmR2p4MVE0eHB0emdKeG4va1dEZjc5WjRYVUJZREtiY2UvYVJjNlRqMVhybXVYMFpUYWJtVGd4OE8rWHcrSEFhajM4cjZUeDhmRjg4TUVIUjV6dnozLys4eEgzMzMvLy9WVmFWL3YyN1N0c2k0aUlDS2trRXZUSFB4Nzk1K3BRZi83em42dmNScVo4KzV6REdUQmdBSU1HRGFwV2E1ckRjVGdjdlBMS0swUkdSaElXRm5iYzh4MnFRNGNPVEo0OCtZaWhHeEVSRVpHenpmN3NiTjU2WXp4MTR1SVljZmVmankvNGNSSjR0bTJsY1BMYitOVENXVVNrUnZpeXN5bjdiaTZldFd1SXZ2TXVMTWtwUng4a0lpSnlraWxRSW5LS3NUVnBTdDNIbnd3RUZRaDgwSXJWU29PM0pnYytNTExaT1BEUFI0Z2VlajMyNWkwb1dUQy9hb0VTbnc5L1dSbUZIMzhVc3Qxa3NVSWxkd2Y3Q2dzcG1qNmQyRC9keWY3UkR3Ym04SHFKN0hzMVpiK3V3cHVWaFRVNUdheFdTbi8rOGVqbkwzT0ZWRndJTys4UDFQbnpLTHhaV1JVUE5vRWxzU0VISG4vMDkyb1BIaSttc0RBTy92ZjlrQS9hSTNyMUpqTHRLZ0RNVVZGWTZ0VWo5K1VYamEvai9uWS9KdnZ2SDR4RkR4cE1aTjkrRlU0WmNxN3k2L1lHMmlnY1dpM0NXaitCdXY5OEFqeWVDcUVMazhVQ1Zxc1JoZ25aWjdWUytQRTBpdWQ4RFVEOTU4WmhhZEFnRVBneEIwSXJDUys4SFBpZW1NM2tQUDBVMWdZTnNLVTA0Y0RqaitJcktLaDAzaFBLNThOZldrcng3SzhvbXZuRkVROU5uRElWeXQxQkQ0REpSUFRBYS9HN1BZRTJTMlZsNFBNRjl0bXN1RE8yNHp0NEVHdmp4amlYTGExU21BUzdIVXU5ZXBVR2wreXRXdVBMeTZQMGtGRExrVVQxSDREM3dINUtmL3I5dFZzMC9WUHEvT1d2aEhmc2hIUHB6MVdleXh4Yng2Z3FVcVZyQVNKNjlzTHY4WUxmOS90ejh4dS8wMGxrbjc2aHdTZVRDVXdtVEJZTG51d3NYR3ZYVnBnenNsZHYvQ1VsbEpRTDFmaGQ3c29yblpRTE1nVjVNdmRTOHQyM1JGOC9EUGZ1WGJqV3JpV3MzY1dFWDN3eGVDdXUweFRod0J4YmgvMS92dy92YjRFU2ZINU1ZV0hrUHZzMHZ0K2VDMGVYTG9TMzc0aS90SlNjcDUvQzczWmhqb29pL3NHSHlYdjE1VUFJeDJJT25FUE9HaWFUcVVwVk04NDBKeUw0VVY1bDFWcU9SM3g4L0FtZHJ6eVR5YVF3aVlpSWlFZzVYcStYRDk3N0R4R1JrZnpsdm45Z1B3bWgzdVBsU2s5WG1FUkVwQlo0OTJYaStuVVZEZ1ZLUkVUa0ZLQkFpY2dweHIxbk4vc2YrZ2Qranh2OEVOYTJMVkg5QjVEejlMOHdtVTFnc3hQVnR5LzJjMVBKR2ZzTW5oMDdLazVpczJHT2lBalpaSFk0d092RnMzdDNwZWMxeDhiaTkzcU5EOFJ0elpyaEt5cWthT1pNN0ttQk83UHR6WnJoS3l6RW01ZUxMYlU1OXRSVWZQbjVWV3U3NGova1EzT1BCMzlKU2VXdGZHdzJFdC8rRDdnOXZ4Ly9XN0REWDFLQ3I2RGc5KzFPcC9HQnVkL2pBWjhQOStaTnhqVUZ4cGI3UU4zcncxOWN6SUhIQWxVVWJNMWJVR2ZrUFlkdkwvTGJoKzZIVmxUdzdObk52bHR2cm5SSVJLOHJpYjUyTUZuM2pxeDh6bklPVHZzUWs5Mk95VzdIVjF3TWdDVXVMdkQ4bEpYaDNiY1BmOU9tNFBPRnRESTU2WHcrekxGMUFxR2hvem4wQTFLL24reS9qUUlnZXRoTmhMVnV6WUVuSDRmeXJTYnNkdXpucGxLNFpuV0ZjM2d5TTM4UHFkaHNtS09pc1NVbEJmYnQyaFdvR0FQNDhnTlZYaHdkTytISjJvZWpXL2VRZWR4YnR1RFpVL0gxSHRidUltek5Xd1NxdTVUN3ZqdC9XWVpyN1JwaWI3MGQxNVl0K0hKektveXQvOUlyV09yRTRmZDU0YmVYaE1sc0JvdUZ5Q3ZUaU9oNVpTVlBUeUFNNHZkNnlicnJUd0JFWHRVbkVOengrNDJnaHJWQkluNm5FMi9PQVV4Mk83RWo3c0tYbjQrdnVPaTNNSWtWTE9iZjFoa2FLREhIeGVIbzNJV2lyNy9DLzl2cjZIQnNUWm9TYyt2dDVFK2NnSGRmNkJ1REI2ZDlHUGgrZUFJL2I0VWZUS1h3ZzZtVnp1TzRyQWV4dy84VTh2TVYvRGwxZE82QzN4VUlQbGxUbWdTMmU3MjR0MndPcktIRmVlRDNVN1ptZGNWQWtvaUlpSWlJeUZsZys5WXRaTzNMNU5ZLzNYVktoa2tBWEw4c3ErMGxpSWljdFZ6cDZUajZYMVBieXhBUkVWR2dST1NVNDNianpmNjlhb2UvdUJoOFBueDV1UUJFRDd1UjhJczdCTUlrdTNaVk9vWGowczdFM2pHaVFpVUxVMWdZQ1MrK1VtbnJDbE5ZR0tYZkw2Umc4aVFBd3RwZGpLTmpKL3hlRDlaekFoL21PN3BkRnBqVGFzRWNIWU0xTVJGemJDd04zcHI4K3p3bUU4NWZWNUgvNy9HQjlRNjVEa3dtTEltSm1PeDJvZ1lOeG1TejRkNjJEVXdtSXh3UXNoYWJOVGhaaFgzbXlNaVFNZWJ5ZHp2N0RsUGhvTnoyUUJEQWI3UW1zVFJvRUpnbklpSlFiY1ByRFJ6djkrUDMrNDI3eWVzK09Cb3NGb3BtVEErcDJsRi8zRXVZNjlRSlhmOXZGVXJLUHk4QXVOMFZRaVpsSzFjUWZkMzFXQk1ia2pmK1ZRQmkvbmdiWWExYXMvK1JoMzViVCtXdFJrNjJpRjVYRXRHcllrRGlVS1pLV2pKQjREVVYwYlVieGZPL3cyU3pFWHY3SFJTOCt3NytzakxDem04Rk5odlJRNjRMdkViS09mRElhQ01JRXRieWZPSWUrRDEwVk8rNTU0M0hXWGZmaWYzY1ZNeHhjVmk4WHFJR0REVDJXZUxqT2ZqQjFBcUJFbE5VRkxHM0Q4ZXpZd2VsU3haWFdIUEJPMjlUNzZsbmlIL3dJWExIUG9zdlB6OTAvK1Mzd1d3T2ZGLzhmaXdKQ2NUZU1ZS1MrZC9oL09uSUxXcjg1VjZIKy8veFFPRDZMbWhMMlliMTRISlIvNFdYY0M1ZlR1RkhnZFllaWY5NWo2SlpYMUR5N1Z6TThYVXJEYmdFUlErOUhxeFduRC85Y01RMW1DSWlxRFB5SGt4UlVTRS9YL1pXclFudjBJR2k2WitTKzl3elI1eWpncEF3Vm1CT1gxblo3Ly8rbEF1TVJQYnJUMFRYN3BqQ0EyK1cxdi9YczhhK0E0ODlhb1JRUkVSRVJFUkV6blE3TXJaanRkcG8zdUs4Mmw1SzVWd3V2S3BPSWlKU2E3eDc5Z1J1ZGp6QjFVNUZSRVNxUzRFU2tWT0U3ZHpVd0llc0hnLytjZ0VDYThPR21HdzJiTTFiRU42K0E1RnBWM0h3ZzZtWXdoM1ltcmZBWkEyMHJIR3RXVzJNOFhzOCtBb1BrdjNuZTR4dHBxZ29Hcnp4ZitRODh5L2NHZHQvUDdISmhEVTVtWHBQUFlOenhYSmpjOUgwVHlpYS9nbVJWL2NqcW04L1RGRlJGSDc2TWZoOE9KY3R4UlFSUVlQWEozRHd2Ky9qV3JjT2dMaS8zWTl6eFMrVXpKOVg3c0pzbU15QlZoMEFKcHN0RUVEdytUQkZSbEwvK1JjcWZUNzgvOC9lZVFkR1VlWnYvRE50ZTBzSFF1aUNpSW9LaUEwVktTcGdSU3luWUVGRlJXeUlEUkVGd1lxb1orOTNaOEdPZ0wwTFZvcUlGT2xkU045a2U1bVozeCtUYkxMWlRRaWVkK3J2NXZQSDRVNTlaM2FTeS91ZDUvczhzWmdSZzlFRTk2aXpjSTBjMVRCOFNVSnY3SHl4SjVvUm5XakJFTld6WjRHcU5yaFA2QnBTZmdIZWl5K2w5clU1cUx0M2t5eHJFdEVqQ0VTLys1YkEyMitsRmprR0RNQjV3akRLSjkrY1d1WWNPaFRIc2NkbFBYZDgzVHFjSnd4RGRMdlJBZ0dzdlhzVCt2RERSaS9xL3hoQlNmQ3ROd25PYnpueUJnQlJ4SDNXMllUZWV3OHRVSnRhN0Q1akZNbnlNb0p2dndXaWlOS2xDKzR6UmxINzBvdllqemlTMkUvTHFYN3dBUUJ5cnJ3SzFlOG5NT2NWOUVURDkxbi8zVmJjZkNOcXJlRk1ZenV3Tjk1eGw2TW5FamlPRzBSODdWcXFaazVQRzFMaGd3OURNdE4xeG52aFdFU1htNnBaOTJkRXZnQ29GUlZVUHpTYm5Pc25rVDkxR3RXUFBaSnl2QUdJcjA1M0JzazU0VVMwMmxwajNORW9PZGRlVDJMTFpvSnZ2N25IMnlZWHR6ZCtacFlzeHYvWUk4MXVaenZzQ0h5WGpxUG1tYWV5eHZwWTl1MkovY2lqQU5BYnVmbzBSYkRaeUxubU9rU3ZsOHE3WjZEdTJ0Vm9MTVU0Qmc0aStQYmJ4clpPWjdPVFZUMFV5bnJ2Z05UUGVlU0x6MVBmRndNSHBkeGpSSWNEdGJhR3dOTU4wVnR5U1FuZTh5ODB4U1FtSmlZbUppWW1KaVltSnY5VGJOdTZoYmJ0MmlHS21iV1BQd1VXUzdOenY3OGNzb3lnS09pUnlCODlFaE1URTVOV284ZGpwcGpFeE1URXhPUlBnU2tvTVRINWsrQTY2V1NVYnZ2VU9SK2tpeDRFeFVMZXJiZWhSNk5vL21wY3c0WTNySlJsU0txVVhUT2hZWm1tR1JvRVNUSWNQWHkrbE11STY5VFRRSmFSOHZLUTh2TUp2RHFIMlBMbEJGNmRRM3pObWtZbkZYQ2RjaXF1RVNkVDllQUQ1RTY2RWJtNFBhNWh3NmxPSmhIZGJwQmwxTkxTbEF1RTZIQ1EzTGt6TFVZajhNcExBTmo2SDRabG4rNEVYalZlSkZ0NjlVSVBCaHNjT3lTSm9rY2VwL3JCV2NUWHJtMzJQdFc4OEJ5UlJRdFRuNTNEVDhJMTRxUlczK2Y2KzJMWnR5Y0FTb21SUTZrbkVzU1cvNWl4dVZ3Y0FDQ3hlWE9hc0NDRnBtWkdERmtzaHZ0S28yV0NZc2tVc3lnS2ptTUhHaUtkSll1eEhud0lvc09CbEYrQWFMZmhHRFFZdGFvS0VCQ2NUb29lZjZwaFgwRkFzRmdvbTNodHlyM205MFJYa3lnZE95SllMQzBMZGlRSlc1KytPSWVOUUszMkUvN29Bd0JjSTBmaEdISThnZGRmdzM3a1VZZ3VGMnAxTlk3QlE0a3VXNHJ0a0Q3NEgzODBkVThFbHh0dHkrWU1VVUc5cTRjV0NxYmltTFJvRkRBaW1LeUg5S0Y2VmhaUmtpU240bGZxY1o5MU5yYSsvUWk4K2dySnJWdWF2YVQ0Mmwrb3V2c3VjcTY5anJ6SlV3aC85aW1CTjE1REQ0ZlR0ck1kZGpqV2d3K2g1c25IamVnbFFQUjVFUjMyYklkTlE3Qlk4VjQ2RHEzR1QrMkwvMnh4MjlpUFMwbHMzSUQzMHN0QVVZaDgrVVhEY1Z3dXZKZGVobHBSanBSZjBQejVuRTV5cjc4UnVhaUl5bnRtWmtSbDFYL0g5ZmVzNEs1N0VMMitqT09BNGE2aU5oVlcxU09La0VpUVArM090TVZxcGVFSXBHdEc1RlJpNHdaY3A1NUdZdXRXa2p0M0doRmZKdjgyc2l5VFNDUlFGT1dQSG9xSnlYK1ZSQ0tCTEp2VEdoTVRFeE1URTVPL0ZyRlk5RThiZGZPYkVjWG0zV1AvRzBnU2d0MmVxaC9VNHhod0RPNnp6MG5GME80VnNveVVuNThSR2Z2dllEOTJJR3BwS2ZFMXEzKzNZK2JlTW9YRTVrMnBPbHh6S1B0MHg3THZ2b1RtejB0YmJqM2dRS3g5K2xMN3duT0lQaC91VVdjUmVPMVZ0QnAvTTBkS3gzNzBNVWhlSDZGUFB0b3I0WTZsNTM2NHp6aVR5aG5UTXA0ZHdlbEVLaWhBYnRNT3BVTUhMRDE3RWx1eElyT0pSeEJ3RGg5QitMTlBNMm8zZnlhay9BS1VUcDJJL3JRY0VnbmtqaDFST25VaDh1WG56ZTRqMk93NGpqdU8wQWZ2LythZkxkSHJUWXNQQjNBTVBSN1I2Y3E0bDc0cnJ5THk3VGZFbGk1cDFiRWRRNFppM2E4WHRTKzlpRnBSM3ZveGVUeG90YlY3M25CUFdDeHBFZHVXWHIxSWJOMmEraDBnbDVTUWQ5TmtLcVpPMmF2eE5ZZGNVb0xjcGkzUkpZdGJKYmlUOHZMSXVmbzZhdWU4bk5Ha1ptSmlZbUppOGxmQ3JMeWFtUHhKcUhkcWFJcGwvd1B3WG5nUjZ0WXQrQjkvTE0wQm9sbDBIWFFkMy9nSjJQcjBSYXVwUVMwMy9taFcvZFVrMXE4bldWYUdXbEdCNXE5RzZiWVBvZmNXTk93dnkrUmVPeEdsV3plcVpzOGlzWDQ5QUlsTkd3bTgrVHJPd1VNUVhXNWowK0ppWWl0K01pYnRUaWRxWmZPeEhHQk1YRDFublUzdzNicnpOWHJ4S2RqdElJaXBaWUtpR0U0bGFxYlRSQnAxcmdpdFEwZXcyOG01N25yakhFMDZnU3k5ZXFHV2w2T1dsYlgyY05qN0g0YXRUOS9Vb3ZySW03eXBkNlF0cXhjZHBKWlpyYmhQRzRtZVRJS21ZVDNnUUFTN0hhMjZHc2R4ZzBFU2lhOWVUWHpEZXZSSWhKcm5uZ0hBZTlIRlJCZi9RR3pOYXJSUWVwSGs5eUsyWWdYMkFVZFQ5T1F6cmRwZXJTaFBtd0JMUGgvb092WUJBNURidGlQeTFaZUV2L2dDTFJEQWRlcnBvQ2g0eDE1Q2RQbVBvS3BJUGgrcVAwdVJvb1hKbWRLNUMvRzF2eEQ3ZVVWR0pJd2d5K2p4QnBHQzY3U1JPSWVOSVBMMUlteDkrK0VlT2FyQmlhWVpLbWRPeDN2QlJWajI2WjdoZGlLWGRNQTc5bUxVMGxLMGFCVHJJWDBBRUcxMnBQeUMxT2Q2a2p0M29KYldpVEFFZ1p5cnIwRnBWMHpGbmRNYUp0Q0NtTjUxSUlvZ2l1aXhHRlgzMzB2dVRiZmd2WEFzYW1XbDRVaGtzWkE3OFFZRVNhTG0rZWZKdWZiNjdCY2lpdVJObm9Mb2NobFJXZHUyWlc3VDVEN3I4UVNoOTk4ai9NbEhxV1hXQTN2ak9mL0NGc1VmaVUwYjJYM3hoYzJ1YjN5L2JZZjBRYkRiaVM1WjhrZVo4UHkvdzJxekVZMkVVUlR2SHowVUU1UC9LcEZJR0t0dHoySStFeE1URXhNVEV4T1QveUNLUXU2a200aXZXa253bmJjelZudk9IUTJTUk9DdE45SUVIN1oraCtLNzhpcHFubnNtMVVEaHZlaGk3TWNjbTM2QU9qZmUrTnBmQ0M2WW56VUcydHI3SUh5WFhVSHBwV1BUbHV1Sk9Ib2ljeTdyT1c4TVVsRlI5a2FWT256akxzZDZ3SUg0SDN2RXFIL3RKWUxMaGFWck4ySS9MVzg0NzFubkVOK3d2bFdDRXJsZE1ZNkJBOU9XNlRvRVhuNnhZWUdpWU9uYWxkalN4WHM4bm1XZmZYQ2ZmR3BLVUNMbTVrRWlnVlJZaUtWN0R3U1hDOUhudzM3VUFFSWZmWUF4WVJmMktDeXhIdGdiUzdkOUNDNlkxK0oyVFJGc051VDJ4UTBOUnhZcmVkT21JK2NYcE9xRFdvM2ZhUFRhdUJFOWtpa1lrZHVYNEJ3MEJPY0pKeEo4ODAzQ24zOWFWOC9TczhaSUp6WnRwT3ErZXpLVy8xNTR4bHdBdWtidHY5SWJpSlJPbmZCTnVKcXlLNjlBU3lTdzl0b2YxeW1udGlnb2NaMTJPczRoUTBudTJrWHN4MlVBV1B2MFJSQkY5Q2IxVWtGUkVCUWxyUkhQZnV4QXZPZU5JZlRoQndUbXZwV0tKWllMQ2hHOW1iVURwV01ub290L2FQVzFXZzg0RUtWREI5UVdZcG96cnVua1U3QWRjU1FWVXlhbnhsTnczd05aeDlPWTJuLzlnOGpDcjFLZmJVY2NpWHZrR1ZSTW1ad1NFdVZPdW9tcSsrNGh2bW9sQUhva2l1QnlwZTZWWUxNak9Cd3R4a3EzaEszdm9iaE9QWTNkRjR4dTFmWnFaU1dDMVlwOXdOR21vTVRFeE1URTVDK05LU2d4TWZtVElwZVU0RHJsTkd6OURqVW00L1BuSVJjWEE4WEdCZ0lnU3FrL2tOTVFCTkJVQWkrL1JNMHpUNkdIdzRiRHhXTlBrdHl4ZytqU0pha1h5RkpSRVhrMzNreGc3bHVFRnN3MzlrOG1DYno5Rmxvb2lMcHJGKzVSWnhINjhBUGk2OWNSVy80anliSXljcTY2aHZqS24xRzZkZ013M0F3RW9lR2xlUk9rbkZ6REplSGFpUVRtdm1WTWNsd3Uyanp6Zk5wMnVUZFBUdnRjT2UxMkVoczNwRDU3emh1RCs4eXpHeTdWYWpWaWYxcUxycWM1bzFoNjlTTDNCaU9hUnJEWjhGMHlqdVRPbmEyZldJb2k0VTgvcHZhbGhvbTg4NFJoT0ljTm8reXFLMVBMWENlZmd2T0VZZWxEQ1FZcHZXSmM2ck5qNENEY1o1NlY3allET0U4Y2hoWUtwU1owbnRIbms5aTZoV2lXK0pQZmk1cG5uaUk0YjY3aHJKSUZxYWdJNStDaGhENzkyQkJMVkZSQXNzRVJwUGJsRjZuNXgvT1FUTkxtSHk4UytlNGI0cXRXRWYzdUcvSW1UeUh5MVpmWWp6NEdwVU5IRWxzMkkrWG5rMndVd2RJVVM3ZDkwRUloQUpUMmh0dE82S01QQ1gzOEVkNUx4cUVVdDZkaTZxMk5CaWhCbytpY3lLS3ZFRjFPYWw5NkVWdmZmZ2gyQjFKZUxxNVRUaVAwN255U3YvNmEydGJXdHgvVy9ROGd1V1VMbGRQdlFQUjYwNXhUcExadHlaMTBBNExGaWxSWWlIZk0rYWwxb3R1RDZQT2hkTzdjc015WFEyRE95MFkzQ1lDdUUvNzhNOEtmZjVibWxDSW9Db0sxN241YmpIOEYyU2llNkxFWVZiUHV3emxvU01QUGZEeE83S2NmaWEzOE9XdThqekVldDNFdmtra3FicjhOcmFxVmJqYXFpaDRPR2Q5ckhWckFjT3RwL0QwM0pmL091NUJ5Y3JJV05TS0xGaG9Dc1RyMFJCS3RUa1RVVk5obDh0dXcyZXhFSWhIY0hsTlFZdksvUlNRY3htYTMvZEhETURFeE1URXhNVEg1bjBNcUtrSjBlMGhzV0ErSkJNbnRXM0dkUHBKa1dTblJiNzlKMjFadTN4NUxqMzJwZmVsZnJUNStaTkhDVkN5dVlMRWlGeFppNjM4NHRyNkhValY3VmxyOE05UzViMllSanFCcFdkMGRtaE9hTkNZNDl5M2tvamJrWEhNZC9rZi9idFRVOWdMM0thZmlHRHdVLzFOUE5Od1RXU0s1YzJlcjloZTlIaHhEVHlBNDd4M1FWT1EyYmJBZTBnZXRxaExuOFNjYVRVcDFqVTNPRTA3RU1YaUkwYkFpaWdpeVRQbk5OeGpSdGFsclRxUTUwUlpNbjRHdTZ3aVNoR0MxVWpEekhxUEJCY2lkZENPQ0lCTGZ1SUhxQis0SHdMSmZML1I0M0dpYWF0U2NvblR1UW1MclZ1UjJ4WmtYSVltSWRnZUpiVnN6M1V1U3liU2FoaDZQNFgvNElkQjFWSDgxK2RObUVIci9YY0tmZmRyc1BVcHUzMGJaRFJOeG56WVNNY2R3VzYyOFk2clJFS1BwRk54N1A0RzMzeVQ2N1RkNEx4NlhxaS85cDlCQ0lWekRSeEJjc0NETlZiaStWcUpGalh1Z043bjJwbGg2N1c5RW43LzR6NVNZQk1COThxbEdyVXJUR3I0RFFURHFTckpNNU90RnFlV1JoVjhoZVgwcHgrckVwbzE0eDE2U3FxVVdQZlVzRlpOdkltZkNOVWJkV1pMd1hYb1pYSFlGZ2RmbUVIci92WVlCQ1VKNlE1TEZnclhuZm9RKys2Umw5NVFtKzRVWExzUTViQVNlTTg5SzFWTUZXU0k0YjI2YVlLUXhCVFB2eWFnMXhWZXRRampuWEx6blg0RC84Y2VNaGNra2t0ZHJPSFZMSWxxZ3pxbWt1Qmpya0NFNEJnNUNMUytqNG82cGUyNWd6SUlXQ3RZNWc2Y0xsZktuelVCdTM5NXcvbTJpWVJKa0dYdFJVVm96SXRUVndtVFppS2ZQNW9wdFltSmlZbUx5SjhJVWxKaVkvSmtRUmF5OUQ4Sng3RUNzdlE5Q3E2MUZxL0ZqNmJVL3ZyYnRVdkVmQUFnQ2VqUkN4UzAzWlJ6R1VLbHJhVlorZWloRWZNMGFQS1BQeHpQNi9MVHRrN3QrSmZ4RkV6VzhLQ0xuRnlEbDV1SWNlanlSNzc1RktlbGdITjlxSmZEcUs2amw1WWJxSGxBNmRrUVBoOVB0QXdVQlc1KytPSVllajZYSHZ1alJLT1UzVGtJTDFHSS9kcUFoM0xoblptcnp3Z2YvVHZYc1dTUzJiZ0VFQkZsQ2JXSi9HUHJvdzdTdURnU3lkaHMwU3dzdnJ2Vm9sSnAvdkVET05kZGhPN1EvMFIrKzMvUHhKQkdwVFZ0cy9ROUxMVks2ZEFHRXRHVnkrNUtzNTNZTVBNNzRMalVOcFh0M1k1Snh6RUFFVVFCUkpMbGpSMTNzVEN4ajMvODBMYm0wQ0ZZcmxsNjlDTHo1ZWxiYjE1YnNUU3Z2dlJ0QmtySDAzQTlMang2cDRrZHkxNi9ON3VPOTdQTFVoQ3hOZktDcVJMNWVoUDJHbTdBZTJEdlZMU1FvaW5IYytzM0t5MU9kSWZYZnEvWGdRd0FJZi9GRldvU0wwcVVyYW4zbmphcW1pVENVemwzSXVYWWlvQlArNkVOcy9RK2o3SnFyVXV2emJydWQrTHAxQk9hOG5GcFc5UGhUYVdNQmlDNVpqRlJZaFAyb0FlaEpJK1lxL01WbjZKR284ZHdJSXNGNTc2REg0Nm5uS0w1dVhVYVhWM0N1OFZucDFEbHR1V0N4NGg1MUpvNGhRMEZWcWJoeldwb0Y2TCtEM2tLUm9PYjVaNDNKY3lLQjByVWJublBPcGZMT2FTbTNJZnRSQTFMYmlvMGRqY3lvaXQ4Rmw5dUZ2N1dpSVJPVC8wZEV3bUZ5Y3ZQKzZHR1ltSmlZbUppWW1QelA0Um8rQWx1Ly9wUmVmaWtBdFMvK0M3bHRPM3hqTDZGaTE2OGt0elJxb3JCYVNlN2V2VmN2Y1FPdnpjbUk2ckQwMkplYzZ5ZVJjOFdWbEUyOEpxMytJQ2dLZ3ROSjRZTVBwKzBqV0t3SURrZm1jcnU5eGRobGdPVE9uVlRPbkU3dXBKdndqWjlBNVoxM2tOaTBxZFhYVVB2cUhLUzI3ZkNOdXh4L01rbDB5V0lFeGRMcStHSmROZWJnd1hseklaSEFldEJCV0E4OGlPamlINGh2V0ErcWh2dWNjMUYzL1VwaTJ6YXMreDlnT053S0FzaHlobHR1MHhmaDlRMVh0aU9PeEhYaWNDcW0zSUtVbjAvQnJBZXBtSEpyeGpoenhrOUFjTG15amxYS3o4ZDYwRUhOWGt2bDFDa2t0bXplNHpVbmYyMFEyMGc1T1MwMklNbWRPdUU1KzIvVXZ2UWlnZGZtcEpZclhib2dGN2MzbkZjbGlmaWFOVWJUakpwRUM0ZVJTMHF5dXR6OEhvVGVXNERyeEdFNEJ3MG04TTdiMlBzZmhwNUlHTFZCREZjUEFLVzRQY2dTdHI3OVFGYlFvNUZVSExkYzBvR2NDVmNUL2U1YndwOThuSGI4dElhcXZlWTVrd0FBSUFCSlJFRlVQYUdxQk45NW0vaUc5U1MzYjBNTEJJZ3VXNHJuekxOQmtxaDk1U1ZJSktpODl5NVFWZkx2dUpQYUYvOUpmTk5HYU9UOEs3aGNGRDM2QkNRU0RYVWhBYkJZY0E0eWhCclpFRVFSTFJDZzdOcUcycGxXWFVYZzlWZnhuRGVHMEFmdm8xWldvaWRWSStxOTd1ZmRkOWtWSkRadkl2VGhCMm5YMGhpdHhrL04wMC9pdmZBaVJMYzcxUWpsR2prS05CVTlrVXcxREhwR25VVjgvVHBxbm4vV2lIeXZPNVpqNlBFNGpqNG1RNnlpK2YxVXo1NlZlVUhOMU1TcUgzN1FjQmxPSnBBTENzbTk2UlpDSDd4UDZLTVBVOXZJeGNYa1RycVI4S2VmRUp3L0wrVnd2VGZ1TGlZbUppWW1KbjhVNWhzY0U1TS9BWUxOanVmYzg3QWVmRENDb2hCZHNvU3F1MllRWC9zTDNvc3ZSZlI2VzdUZnpFQ1dVeDBjamFtNmV3YUN6WWFVWDREcXJ6WVdhbHJXZkZIMzZXY2d0MjJMWUxXQ0pHSFpyeGVXL1hvaE9wM29zUmhsMTB4QXNOc1JIUTRzUFhwZzZiR3ZNWkZ0Z3V2VTAwbnUrcFhhbDE3RWZjcXBxY2dlMGUxRzgxY2JjUitOWWo2MFNLVEJDU0hMSCtscVdhbmhXQ0pKK0M2K2xNU1d6ZW1UaXozUm5LQkVOTVlRKzNFWnNaK1dJell6T1c2SzVxOUI2ZEFSZVZRNzBJM3hpaDR2Q0FMdU0wYWxqejNMaTE3bnNPRUlGaXRvR29MRkFvcUMrOVJUVXhQL3lKZGZJdGhzbVFXQS93U0tZampHcUdwV1JYMWpoTHJ2TE8rbVc0eE9Ga0VBUmFIOGh1dFJ5MHJKbjNZbmdzc05xaUdrOEYxeUdYb3lpV0MxVW43VHBEcUIwMm9zK3grQW5sUlJkKy9LeURodVRQbjExNlVtbGRaRCtwQno5YldwZGZGVkswbHUzNDV6MkloVS9CS2ltTlp4ay9WeU8zVkNqOGN5TWxSRmp3ZXR1anBqZTZtb2lOeGJKcU1IUTFUZGV6ZVdYcjFhUEg0YWF1YXpMQmNYNHp4eFdPcG5NcmwxUzRid1JMRGJrZHNWazl5NmhZcWx0Ky81UEtLSS9laGpjSjkrQm9MTlJ1em5GVmg3N3JmM1loSkZRWFM3a2RxMmJUaTB6K2p5RVNTcDJVZERqOGR4SEgwTWdUZmZRUFJWZ0thUjNMbWowVVViZjNZSUxoZFNtellreTBwQkIzWDM3di9lYy83L0dJZlRSU0FRb0d6M2JncmJ0UG1qaDJOaThsK2hkUGN1Rk1XQ3crbjhvNGRpWW1KaVltSmlZdkkvaDU1SXB0ZHVkSjNxeHg2aFlQcE1jc1pmWlVSUjFMa3hpRzVQbWp2b2J5Vys5aGNDYzE3Qk0rWUNIQU1IcFVVNHg5ZXNwdnptRzFyY1gybFhUTEswMUtoN1FKcVRablBvMFNqVkQ4NGlmK1k5ZUMrOG1JcmJKcmNZMFp0R01vbi80WWZJdTIwcWNwdTJScjFKRUxMSC9tWkJhQnlOVzQ4b29GWldvbFpXWWozZ1FDemR1bEV4NVJhMFlBam5rS0VJTnF2eDByd1I5Z0ZISXhVVm9YVHFqR0N4NEQ3alRIUTFTWER1MjBoNWVhaTdkeE9jTnhjcFB4L0JZaVV3NTJWRW13MGhQei9OdmJSaW11SHMwTmpaeGZPMzg3RHVmd0FWVTZjZzVlZVRlL05rcWgrNHYwRThJb29JaWdXMWtUakZkZm9aT0FjUE1adzE3SGFLSG4yQ3hKYk4xRHozRFBsMzNkc2dYRkFVY3E2OHFpR3lSSkxTSEZORWh4TkJsc20vWXpvMXp6NXR1SE1JQXM0VGg2R1dsNk4wNlFxcVNtTGJWdVBFaWdYcnZqMXhISDBNRlZPbmtOeWVKUmI0MzBTUFJBaTgvaXJ4OWVzUkhRNjhZeTlKYzNUeG5HdkVwWWcyRzRMVmh1ZTgwU0FySkhmdUlMYjhSd1M3bmR5SmswaHMyNGIvMmFlUk8zWkNEd1hUdm9lOXBkN3RWdTVnTkF1S09Ubm9rUWh5Mjdhb1ZWV0dzMHc4am1Deklubzh5RzNhUUZKTmZZZDZKRUwxclBzTWQ1bzZodzd2bUF0QUVBeUg0bXdJQW9Ja1lpaFAwZ2wvOWluSlhic2FHbzNxZm8rSU9ibUlIZytpMjQyWWs0dmNxUlBxcjgwTGltSXJmcUxzaHV2VG5JbjhUenlXY3Z3UWMzSUJxTHp2YnFQdVdQZTgxWk5ZdDQ1Z0lKRG14bXMvNWxpUUpKUnUreGgxOFVaaUU3bW9EUWdDbHA3N0ljZ3lpYTFiMEdwcjAycUw4YW9xUWg5K2dIUG84VVIvK0o3RVprT0E1cnhvTEhvMFFuRGUzSlJqcjRtSmlZbUp5VjhGVTFCaVl2SW5RSTlHaUs5WlRYVFpVaU8rb3U2UFlNKzU1MkVmY0RSYW9KYUNXUTltN0JkNi85ME1sVG9Za3lrOWxDa1NBWEFNR296ajJJR1VUNzQ1OVpKWjZiYVBJZEpvTkJtdXVuc0dBSG0zVHlPK2FoV0IxMTgxUHQ4eG5mZ3Z2eGpSTWVFdzBXVkxjWjR3RExsRFI4SWZOUkYyNkRxVmQ5MkpIZ3FsdVhVQUtDVWRVTXZMeWJsMkl0YjlEekFtRHFwSzNvMDMxMjJnVUQzcnZ1YnphVlVWd2VIQWZjYVpSSmYvbUQxcVI4cnlLMDRRRVp6TzFQMFU2dkpZQmFGQmFGSS9LVzBObGROdkorL1cyMUQ5ZnZ4UFBBYkpwSEdQVnE4bThPb3JlOXkvZk5KRVExUVJEcU4wN0dSRTNseDNEVXJYYm9abExKQnovUTFaeFNpL084a2tsVE9tUXpLQm5rd2llcnhaaFJWZ1dOWDZycmdTL3pOUGtkeXhBeVFSd2RKUUhBak9uNGVlVEtMSFkrVGVjRE9oano0Z3VYMDdndHVkRW5wRXZ2dUczSWszSUhsOXhGYjllem1pNFM4K3czWEthUWdPUjhxeHBpV1hGQURyL2dlUTJMZ3hRN2drZWIxWkN6dHFhU24rUi81T1l2dDJ0S3JLdlJPVVpDSDI0ekppUHk1RHNObkp2Mk1heVY5L05aNmhlbVNaM0J0dVJxdXBvZXJCMlMxR3pkUWoybXk0aHA5RVl2czJhcDUvem9qdjZibmZYbzlOa0dVY1EwL0FNZlNFekhYTnhDQUJ5RzNiNGpoMklMVjFXYzcxUDJ1aXcwSGxuWGNZblZoV0s4N2pCcUVGZzVCSUFqcmxOMDNhNnpHYVpLZW9UVnMyckZ1TDNlSEE3Zkg4MGNNeE1mbVBVbHRUUTNWVkZWMzM2ZjVIRDhYRXhNVEV4TVRFNUg4VExkTnRSQThHOFQvOUpONkxMNjF6bDZnVGxQaThxS3QrenRqK3R4RCs2a3M4NTV5THRYZnZORUdKbEplSFpkK2VoRC85Qk1Db0c1MTJPdUZGQzBsdU5RUUZubk5ISTlydFZFNi9ZNi9PcVFVQ2FINC9jb2NPaHF2dDk5L3RjUitsZXc4RVdVWlBKS2lkOHdwNkxJYWwxd0dBMGN5aU5QTjNyRnBlMXZEQ1daWUFVdlV5d2VGRXFLdDNXWHIwd0RkK0FyVnpYazVGNkFUZWVJMmNxNjdGLzlRVGFURXBndFdLNkhJaGVUekdTM1dYQzJJeEkrWm0xb1BHaTMwMXZlN2dHRHdVS1QrZjNSZU1UdFVNbTliZjVPTDIyQTd0VC9DdE4xRXJ5bEVyeWtsczJvamp1TUZVejI2K3ZoYjVlaUd4NWN0d24vMDNsUFlsVk02WWpxNXBxSDQvbFRPbW9jZmp1SWFmaEZ4Y1RPakREL0dOdlppS3FWTUEwQnM5ZC9IVnE2aGN2UXI3VVFPSUxsMksxS1lOb3MyTzVNdkIvK1RqdUU0NXpYQTZycXRGaVM0WDRTOCt4MzdrVVhqT1BZK3F1MmRtSGQrL1MrUG10OTBYamdIQWZ0UUFQT2VPcG56aU5RQTRCZy9CZmRySU5PZGJxQk9rekgyTDZIZmZnU0NRTStGcUJFa3lvb3hyOWs2SVlEdTBQOGtkTzFLdUw5Nnhsd0NndEM4eG5GbzZkQ0Q0MXB1NHova2JBZ0tpMTRmN3JIUFFxcXRSSzhvTjV3MEFWVTJyMFVxRlJjZ2xKZmdmZXlRbDNyQWRkZ1JTUVQ2aCtmUDJQREJkSjc2NmNTM1FlTDdzUng2Sjg0UmhpRllyU3RkdTJJOGFRTlY5ZDZmdEtwZDB3SGJ3d1NuM25zaWloV2cxZmtQOEljdEl1Ym5JUng2Rm5rd1NYMWNuTExIWlVJTkJsTTZkeWJ0MUtwWFQ3eUN4ZVJPSkxac3pYSE1jZzRhUTJMUVI5NWxub1JTM1I0dkZVcysvYUxPQklCaXhRSXFDLzRuSE1xSzNBQUt2djRyU3BTdTVOOXhFMWV4WjJBNCtHT3VCdmZFLzlvZ3BKakV4TVRFeCtVdGlDa3BNVFA0a1JMNzVPblBadDkrUzJMb1ZyYVltVGZrdnVsejRKbHpkb09KdWdsUllhTGdDeURMNTArNms1b1huY1E0YVRIVEpZcUtMRitNK2JTU2VVV2RTKzlLTGlGNGZlVGRQSnJoZ0hzRzMzMG83anExdlB5TURkY3NXckFjZGhPaHlvN1FycHZxQkJzdS8wSWNma0RkbEtzVGpoQmN0ekJpTDNrd3VxYVY3ZHdKejM4YnFPcERBbTI4UWVuZCsydnFpcDU1Rmp6WHZWbURwMFFQQjdnQ0xCZStGWXpNbWdNN2hJMUE2ZHdIcThpM3JFRVFSUFJaTlpmWXFKUjF3blQ3U2NMWDRqZFQ4NHdWeXI3dWV2Q2xUQ2MxN0I2VmpKd0oxTDlUM2lDVGhQZjhDOUVpVThKZEc3SkR0MFA3NExyM002SlRZc1IxTGw2NkVQdmxvajRleUhYNUVLby9ULzhqRGU5ZzZDN3BPWXAxaDlXclp0eWU1MTF4SDFYMTNaN1YvclJmaXFLV2w2UTRVZFVRWC81RDJPYkYxQy9FbW9wSDQ2dFZvdFRYSUhUcFE4ODhYOW42OGpZZ3MvSXJJb2tYbzBRaGlUZzRBV2lTN3FBcU1pQmlsMno3VVp1bWlFRDBlRW5XRnBxYWt4UzFsNmJESWl0anlkbm8wUXRXcys4aTdkU3Jlc1pkUTg0L25FV1FGM3hYalVZcUxxYng3SmxvcjdTKzFjSmlLTzI3TDZqcVVOcVNjbkRwQlIvYXM2UExycjJ2MjhscnEzaEo5ZGNldDN6WWFwZWI1WnhFVUJiV3lDbjNuVHBRdVhYQ2RmQ3JCK2UvZ091bGtyQWNmalAvUlI1b1hqNW5zTmQyNjkyRGp1clhrNXVXYlRpVW0vMjhwM2IzTEZKT1ltSmlZbUppWW1QeEppYTllWlRRTzFML0VkN3NSTEZiVTh0L3VzSkJHSWtIeTExOVJPblJNVzZ4MDZvejdySE1hQkNWMXpSS3gxYXRKYnQyS21KT0x0ZGYrUmpSS1V3ZmJGdUpkQVN5OWVpRjM2SUJhVm9acitFbXRFcFI0UjUrUDNMNjk0ZWhSZC96NkdGLzNxTE15ZHhDTWVKNmFwNThrVWxkalMyN2JSdlg5OXdMZ0d6K0I4S2VmRUZpL0Z0ZklVYmhPT2htdHRoYlhpY054RGhtYXVtWTlIaWZubXV0UWQrMmkrcUhaUnRSMVhVTmE3bzAzbzhkaTFMN3duSEhPT2lmUjZvZG1vKzVPZDRLUTh2TEpuM2wzczI0c290dER6b1NyU1pidUpycThRYnhTKzhyTDVOMXlLNDRoUXdsL25MMmVwWmFXb2dKeVlTRW9NcDd6UmxNMWV4YW9Lc210V3hGc05xd0hIVXh3M2x4aVB5NEZMa2IwZW9tdldaMzFlSkd2RitFZU9RcjdNY2RTZHMwRVNxOGFqNzJ1VGxZZmU0SW9JdVhsb29XQzFNNTVLZXR4L2wxeXJyckdlTFowbmNqWGk0Z3VXWnhhSjlqc2FNM1VTWnNTcVlzbWQ1OTVObEplSHBVenBxSFYrTW05YVRLVzd0ME5aK3BzRWVDU2hLQW9obHZMb29YWSt2YkRkdmw0UWg5OVFPQ04xNm1jT2dWbG4rN2tUWjZDb0NnRTMzNkwyRS9MaWYyMEhOZHBwK000WmlDZ1UvWEFmUzBLSDl4bm4wUHkxNTFwOVQ5cnIxNG9YYnMxS3lpeEhYRWszdlBHcE54NUEzTmVicWlIMTExS2FNRjhRZ3ZtNDd2aVN1SWJObVEyTHdLQ3hXSzRROHNTam9HRGlLMVlqbGJqTjl4b0JBSGY1ZU9KcjF0SDZQMTMwY01oU0NUSXYvTXV0RkFJMGVNbXVYdDNTa1FpNXViaUczc0ovcWVmTks1WEVGQTZkaVQwOFlkcEVVcjFPQVlQd1hQdTZMUUluNnlvS3RXejd5ZDM0aVR5YnJvRkpJbkFhNisyNnZlR2lZbUppWW5KbnhGVFVHSmk4aWNtc1dramlVMGJNNVpiOXUxcHJHOG1kOVM2WHk5Q0gzK0lyVzgvNUhiRmFINC9sdTdkaVc5WWo3cjRCNEx2ek1VeGFCQ0JOMTVIcS9FVGZPOWRYS2VjUm56Tkd1Sy9ORmhpUmxmOFJQV3MrN0QwM0EvUHVhT1JDb3ZRYW1xd0huUXdrYThYUWpKcFRHQlVGUzBjUnJCWW14V1FORVpxMHdZeEo1ZjRMMnNNZDVKbTBCdE5qRVMzMjdqMlh2dmpHRFFZcFhNWG90OS9aMWdJSG45Q2hnT0tsSmVQN2FDRGlYenhlWG9tcWlCQVVpVzJiQ2xnZEpqWWp6NW1qMk51aWVUMmJWVGNOaG52cFpmaHUrb2FOTCtmeEk1TWtVVTJYS2VkanVoMFVYSHYzVmozTnpKVW85OS9SL3k0UVhndkhFdnRxNjhnT0owcFJYMUxLQ1VsMlBvZCttOWRTejN4OWV0STdOaU83L0x4bE45eTB4NEZDbnNjVzhmT3lHM2FvblRzU1BpTEwwaHMyb2oxd043R0JCQndISDBNTlJzM05GdkFzWFR2Z1JZMm5pMmx4TERuYkJ5VjFGamtJTHFNWjBVUE4rTlFvaWg0THhxTFZsMlZWUVFsZXJ5b3pUaXpORVpRV3ZpL1VFSEExdTlRcE1KQ0JLc3RUZFNVRGJXc2pLcTdacEJ6L1EzazNYb2JvczBPQWxUT25KN3FNbW90R2Q5VkZudGMrK0ZINGh3MmpNb1owMUd6WkJIcjhUMWIvbVpETHNoSHpNMGw1K3ByRFp0WlZVM3IxTEFkY1NUZTh5OGcrZXRPZ3UrOWl5REorRnd1Y3E2K2x2SmJic3p1TkdUeW0ramF2UWRsdTNleFpkTW1IQTRITm9jZHU5MkJVaWNHTXpINXE1RklKSWhFd2tUQ1lTS2hFSXJGYW9wSlRFeE1URXhNVEV6K3pEU0tYcFhidFFOQUxkMzl1eDFlQ3dhUk8zWUVVVVIwdWJEMDJoKzVZeWZRZGF5SDlBRU1jUWFBcFdzMzFJcHlIRWNmQTZLSSsreS80VDc3YnczSHFxNm1iT0kxYWRFV1RYR2RjanJ4dFdzSmYvWUp2c3ZIWStuUkkyc0RUbU95UmVPNHp6d0x4OEJCbEY0eExtT2QwcVVMZVZPbnBibW1hb0VBc1o5WEdCL3FvbHRpSzFaZ1AzSUE0YzgrSmZ6NXA4akY3UnZHTHNra2Y5MkJWRkNJL2ZBalNPNXFpQmtTZlQ0cysvWkVqMFp4anpxTDBJZnZwd1FPZWJkTXpoUW9pRUx6WXBLY0hIS3ZtNFNZbDB0b3dYenk3N2d6RlRtVFdMZVc0TnR2cHR4Z2d2UG5aVDJPM0s0WU1TY1hQUnhHYmxlTTQ1aGpVOElYMTZtbkkxZ3NSTDVlaEI2TEVmbmhlOXhubmszbHRLbVo5NjF6Rnp6bmpVWnVWNHovOFVkUk9uVEVkZXJwV0E4NmlPQTdjNG12V29uN2pET3hIbkFnZ3MxT2NzZU9WQXpKNzAxODAwWklKSENmZFE2eG4xY2dGUlFnRmJVQlZVMkppK3JydW5KUkd5Tm12T2QraGhCRWxvaXZXWk9xY1NuN2RNZDV3b21FUC8rTXhJWU5BSVRlVzBENEsxZGFnNUQ5cUtOUk9uWTBtdWRFRVVGUmlOZTVodmdmZXdSTHIvMXhuM1k2Z2lRaDV1V1JNMzRDb1hjWGtOaTJsWnlycnFGeTJ1MUlCUVc0aHA5RTVaM1RzUFh2VDk2dFUvRS8vcWpoYU4wSUtiOEEzL2dKS0YyNlVIWFBYV25maGE2cUxmNE14WC81QmY4VGp4bUNwM3JoVFQxMXRTdWxjeGVrL0h5a25KeFVuVk5yRXBHZDJMaUJ4TVlOaURtNU9BWU9ncVJ4enZpYTFRVG52VU4wNldMam1TcHVENEpBMmFUclVuVmxBTFc4UERWdVBSWkQ5SGpKdmY1R0ttZE9SMjVmZ21DM3B4cnViSDM2RWwyNlpFOWZleHFpMjRPbFowOXNoL1JCNmR3RnJjYVA2SExqUHZVMGxBNGx4RmF2SnJGbE0ycHBXU29Tek1URXhNVEU1TStPS1NneE1mbUxJVml0MkFjY2pWcFptVFdPeE5LakIxTGJ0c1RYcmNONy9nVkVGLytBV2xacXhJelUvYkVjL09BOVFwOTlnaDZMWWV0L0dNRzMzOFRTdFN1K2NaZFRmdk9ORFgvTXh1T0dhNEFrWVI5d05KR0ZYNkdXbHVJNjVWUVNHOVlqRnhmanZYQXM0YSsrd05xekYzbVRwMUIxNzkyb1paa3ZoUVdMQmIzdS9JN2pCcFBjc1IxMXQxRklrSEp6VURwMVR0Kyt5VXR3NTZBaEFOaVBPSkxvMGlYVVBIT3o0WXhoc1dBLy9BanNoeDFPckZHWFF2RHRONm1kODNKYUFRTU10NUprV1ZucWMyTDl1cFRWWkRaRW42L1pkWTJSMjVjZ2Vlc2pZblFLWno5TWJObFNvc3QvSkw3Mmw2emZsZFNtRGE1aEk2aWVQY3VZekRSeXNxaVBESEVPSG9vZURxY0pmUXhhNlk3eFcxRlZhcDUra3Z6cE03RWZma1NxdTZjZXViZ1lBQzJMaTR4VVZJUnIyQWlrd2tJamd4VnduejZTeExhdEpIZHNSNDlGY1o1ME11N1R6eUR5MVpkRWx5NGhaOExWeUNVbEJOOTYweWlVMUQwclFwMjFxM2ZzSlEyVDFMcGxTRkxXaWFxbGUzZlF0SlFBcFRHQ3hZcnZ5Z25JSlIyb3V2K2VqT2RES2l4Q2NEaFFXK0VJSXNoWlhzeUxvakVKMW5Yc1J3M0EydnNna2x1MkVLdkxxbTMyV0E0SGNvY09hTlZWaHJPT0pCRmI4Uk5TbTdhb05UVkd6bXVMQjZoN0hwcTZvU1FTSU10WSsvUk4yWnNLc29MOXNNTU4xNUR5K296WHZYK2VCRG56VHdpNWZRblJ4VDhnNWVUZ3UzeThVUVJSRkdNY29vaXRkMi9VOG5LajZ5aVJRRThrcUo0OUM4Y3h4NXBpa3Y4QWhXM2FFZzZGQ0FZQ0JFb0R4S0lSa3EySVRqSXgrVE1peXpKV214MmIzVVpPZmdFT2grT1BIcEtKaVltSmlZbUppVWtyVWJwMEJmaDlYK0xYMXdaMEhkSHJ3emxrS0lMRGdhQW9PSTgzNGx2cjNVQ3NCeDhNa29qanVNRUVYcHVURmgrZE4vazJva3QrYVBGRnVQWEEzbGg2OU1EL3lNTkVseTFGTzI4MHp1TlAzS09nSkp1SXd0cnJBTU5sSThzNjBWZm51TnFvaGlTM0w4RTM3bklxNzdvVEFDay9INlZMRi94UFBaRVNGYVExVXRXUjNMYU5XSk1YNFk2Qmc0enphaHB5eDQ1NExyZ0kvMk9QQUZCeCsyMFpEU2RTZmo0Rjk4L092SVkrZmZGZGRESElNdFVQUGtCODdWcVVqcDN3WGpJT0xSSWh0bXdwd1hmbUlsaHR1RWFPd3RiM1VFS2Zma3hzeFU5cDEyYnIzOTlvYU5FMHdndS93bm5pY01LZmZZcjF3TjQ0VHppUjREdHpVNDFyd2JsdlVURHpIbnhYWG9YLzhVZFRzY0J5aHc1R0ZIVjFOWlhUYmllNTYxY0VteDFCbGdoOThGNHFUanE1ZXhkUzI3YUVQdnZrUHlZbUFjTmhBd3dIR2owV3czcHdIenhubjJNOFg1SmtSTmhjZHowQWdpUVpjY2NUSnhuclJKSHlteWFoN3RxRm1KTkx6dmdyUVpMUS9BMzNMSnU3cTZWN2QrU2lvZ3kzNEhyaXExWlN1V29sY2trSmVUZmZTblRwRWdKdnZHWkVsVmRXSUhxOStNWmRiZ2hJdG13bXNYVUx1cXFTYzlVMVZOeHhHMXFqR0c2NVF3ZVVMbDJJZlBrRmFsVWx0aU9PTk9vN3FvcVVuNC9nc0J1Q0xrRXczSExDNFpRZ1NxdXFKRlpYYjlPVHlaUnJENUJ5ZGJFZWZEQzJRL3REVWtYcDNCbWxXN2VVbUtZNWRCcCtsb0p2dmc0WWtlK2VNUmRRZnYyMXFPWGx6VVo2NjZFUWxmZk1KUC9XcWVSY2N4M0o3ZHRKYk42TUZnZ2dkK3lJNzZwcnFKNTlQN0hseTdQdUQ0YTR5blBlR0NTdjEyaWlkSHVNNjE2MUV2K1RqeE5kdWdUQmJzZHg3RURzaC9iSGR0Z1JEVHNuRW9RWGZVWHRDNWtPeWlZbUppWW1KbjhtVEVHSmljbGZBUHZSeCtBKzgyd0VXVWF3MlFCU2tTMU5jWjEyQnVydVhlaUpCRXJYYnRUY1hwOHZxbUhadHlleEZTdU1qRnRCd05LM0g5NkxMcVo2MW4zNG4zd2M2d0VIcHNRa1VsRVIxdDRINFRocUFHSnVMb0hYNWhENTZrc0FZcXQreG4zMk9YVTJvYThTK3VBOXBNSkM4bTZlVFA3MEdRUmVmNDF3WFVTTDZQWGhPZmM4TE4yN293VnFrZHVYNEJ3OGhOcVg2NndsUlJIN1lVZGdQYkIzK29Vb1N0b0w2K2pTeFZoNjlhTDI1WmRTS25FQTRuR3E3cjJMNUk0ZHFZSUJHQjBjMlFpOXU0RFF1d3V5cmtzN2ZlY3U1RXk4SHRGbVI0OUcwem82QUN6NzlVSnUyeGE1cEFScnIvMlI4Z3VJTFB5SzJ0Zm1vRWNpMlBvZmh2M3dJL0JkZkNrb0NwcmZUN0owTjNvd1NPTFhuUVRmZUIxMTkyNHFwazBsdVgwNzNrdkdHZmNvYUl3N3VYVXJjbkV4OWlPUElyTG9xOVJFR1l5NG1XenVHSUhYWGlXK1pnM2VTeS9iNC9XMWh1VE9uVlRjZWt0S2lBRGdIRFljOXhsbmdpU1IzTGt6cXdoQXJhckNldkFoSkxac0p2VFJCOFRYcnpjbTY0a0Vnc3RGM3MyVGtkdTJJekRuNVZTbWJPV002WGd2dm9TY2laT29mbWgyeWtGR1VDd0FsTjk0UFZwTkRRRFdRL3FRYy9XMUNJcGlDS1VBNndFSDRoZzgxTWdnN3R6WmVGYWJGSU5zL1EvRFBlb3NwTnhjSStPMFVRU1A5Y0RlMkE0L0FzcyszU0daSkw0NnU0VnFZOEtMdmlMYVpDSXZpSkpSRUFCcS8vVVArT2MvVUN2S00vYTE5ZW1MVkZDQVhOd2VwV05INUE0ZDBRSUJJdDhzb3ZxUmg1RjhPVGlIanlEbjh2RU56OCt1WFdnMTFZUVhMc3pNWjYzdjZtZ2l4SXF0K2hrOUZESTZQeHFqNjRaMVo5MXpKZXlGYTRYU3RSdnVrYU9RTzNRQVhVZVAxSW1LSkFtbFMxZjhqenhNYk5WS25FT1B4M1hTS1JROThoaXhWYXRJYk41RWJOVXFva3VXSUxkcGc5Q3hJNExEaWVod0lCVVVrblBkOVFUbnpkMWpvY0JrNzNBNG5UaWN6ajk2R0NZbUppWW1KaVltSmlZbS93TkkrZmw0TDcyTTZnY2ZTSFBQdEIzYUgzWDM3bWFqbTM4TG9zZGppQTEwbmVUMmJWUk91eDFiLzhQd2pybUFxcnRtQUVaVFZ0RlR6eEtZOHdwU2ZqN3hYOVlRZXY4OVhDZWRqRnBaU1hUWlV1THIxeEw2N05QbVR5VExlTTRiUTNMbkRzT3BRTk1JZi93eHJ0TkhJbmZzUkhMcmxsYVBXUzV1ajl5cEU4SDMzMDI1bW9iZWV6Y2xMcEhxSW56VjZxcEdPMG1wK1RlQWE4VEpDS2VOcFBxaDJlUmNkejE2TWdGWlRFUUVRUUJGWWZkRjU0T21JYm85T0U4NGdlanlIN0gyMkpmYWZ6eFAvclFaaG1zR2tILzd0T3dPSllLUWF1Z1JYQzV5cjcwZXBWczMxTEpTcWg5K2lPVDJiUUJVUC9ZSXZrc3ZTN3NmZ2RmbUVOKzRBYys1by9GZWRESEJOMTRuT1A4ZFk2VWs0Umg0SExIbHk3SHUxNHZJRjUraDFkUmdQL29ZdktQUEo3RmxNOVpldll3NG5XKytSc3JOSS9yak1teUg5cWZncm5zSXpIbUY2TklsUmlUUTN4OGlzWGxUcW02a1J5TlUzWGNQbnRIbjR4cDVCckVWUHhGWnREQVZJL1RmUXRkMUloOTlrSXB0eWIzcEZwSzdkNlhFQTQ3QlEzQ2ZOcExTOGVsMVBOSHJJKyttVzlCQ0ljUDE0L2RBVVVodTMwN2xuZE93SG5Td0VWL2VDTFcyRnVmd0VUaUhqd0FnT0g4ZTVRdm1vMGNiR3NtVXJ0M3dYWFlGQUtFUDNzZlN0UnVldjUySFhpY29FVjB1QkVYQmMrNW9RMUNpS0NRMmJXcHcyR2tCUVpIUlZaWGczTGN6NnJaNlBJNnR6blZvajVmWnBTdUMzV2JVV0d0cWtBb0xrUW9MR3piUTlJellKRDBZcEdyV3ZlUk52UU5MajMwSnZQSXlZTlJtbzB1WDRCNTFWb3VDRXEyNkdqMFdRNjJxSXJyNEIrSnIxeUpZTFZnUDZFMXM5U29qOGlvWUpMUmdQbm84anJaZ3Z1RlkwN2t6Y21FUjRjOC9hOVcxbVppWW1KaVkvSkdZZ2hJVGs3OEFzWlVya1lzWG9kWFVvSmFYRWQrd0FhM3g1TEllUlVGUEpnaC85aW5xN2wyVTN6QXg1VUFRL2U1Ym5DTk9TbzlFU1NTSUx2NGhwVzV2UExHU2k5dmpPUHBZd2w5K1R1VExMOU1pTUpUT1hSQWtpWXJiYmlXNXcraUNVTXZLS0o4eUdlOEZGNlhVL3dCYWpSKzVwSVRFOXUyRTNsMUFzblEzZ1ZkZklmelZGNERoY2hCODcxMUM3ODVQdTVTaXA1NUZzRmdhaHJwcEU1VzMzNWIxL3FRNk1iSTRKdnhXRXBzM0VmN2tZOE5hOUtmbEdRNFJTcWZPdUlhUElMRmxNK0hQUHlmNi9iZHBoWkhvTjE4VC9lWnJVQlFzM2JvWmtTOGxKVWo1K1NsbkZvRGtGbU9pclFVRHFKV1ZCQmMwM0FlcHNBaTFxb3JnKysrbG5kc1FsR1FSQUNnS3ptSERDZGZsclA0ZU5CYVRnQkhISTdjckpyN2FFQVpramFoSkpJd3MwU3lUWGowWUpEajNiWkxsWmFsckJ5TytxZUsyVzdIdWYwQmF0MFY4MDBhcTdyMHJ6ZDR5dHZKbnlpZGVrMWFjaXE5ZmoyUFFZT0tyVmhLWTh6THh0YitrblZmMGVIQ2RjaXA2SW02SWVMYWtGM3dTVzdmZ0czYzU4YzJicUhuNkNiU2E1bk5pNjlHcXF6TTZIQVNMQmNGaWZEY043aCtaS04yNjRSZzh4SEF2V2JHQzJwZGZJcjV1YmVwK2FuNC8va2YvanVCd1lPMjFQNVpldlZBNmRFVHAxSVg0czg5a0hLOWVmTlgwdVZETHlpaWRjQVdpeDBOakZ4STlIRXFMQ1dveHZxY0ppYzJiVUxwMlFTMnZJUFR1L05UdkJpa3ZIejBXSS9iTEd0QTBRaCs4VCtqamo3QWVjQ0NXSHZ0aTNiY25ZazZPVVdDd1doRWt1VUVBbzJub212cjc1V21ibUppWW1KaVltSmlZbUppWS9GY1JmVDV5Yjd3WjBldEQ2ZGlSK0JyRGFWWHAxZzJsUzFlQ2I3LzV1NTFMc051UjI3UWwvc3N2V2RmbDNUSGQrTzlHVFJmaHp6OUx2YmgxSEhzY2tXKy9RViswa05wLy9iUEZjN2xIbllsVVdFamxqT21wT1h2b2s0OXdEaHVHZC9RWUt1K2EwYUs3U1dOY0o1Mk1WdU0zWGxLZk1Rcm5DY093SGRJWC85TlBvdTdlaGVqTFFZL0YwcU5zNitzdXF2RnZ6UXZQRWYzK093U2JqY283cGlKMzZJQjM3Q1ZVemJ3elBScWtMdm9FVFFOUnhIZkZlSkk3ZGhCZnZRcHJqMzBNeldndEFBQWdBRWxFUVZSUnk4c3BtM1FkZWpCSTZhVmpVN3NWM0gwZmdiZmVJUHJEOXczSHFycytQUmdrdW13cGllM2JDTXg1T1Uxc1FES0ovK2tua2J6ZXRHdU9MVjFDK1lxZnNQWHRSL1RiYjFMTG5ZT0hJTm9kUkpjdXdicGZMOVRLU3BLN2Q1Rjc3VVFTMjdaUi9jQjlGRDd5T01KQ28xWnBQL0pJRUVXcUg3Z2Z6K2d4Sk91YWQzeVhYNEd0NzZIb3lXUkdqVXF3V0VBVUtYcjhxZlF2UWhRUlpKbndsMTlRKzg4WDl2ekYvUjVZTENoZHV4SnBkQSthUTdCWkVTd1dxaCtlVGM2RTVsMlY5NGFjcTY4bDlNSDd4RmYrakdQUVlFUzNwOWxyOTQyZmdPaHdwSDIvOXFNRzRCbHpBVnAxTlZLYk51aTZSdVRyUlViY2NSMmVDeTdFMG5VZktxYmMwdXB4U2ZrRnFCWGxDRFk3ZWpTR3JkK2hodU50SkdLSVV1eDJLcWJlMnVyamVjYWNqK2gwa1N6ZFRXTGJWcHduRG04NGw5ZUhWRmhJNmJpTE0vWlR5OHVKZlBFRnpwTk9UbHNlbXZjT2VYZE1ONTdmSll1YlBXL05VMCtrZlhZTVBBN25pSk1JdlBOMjJuTFhTYWNRK3ZCOXc4bG1MNk4wVEV4TVRFeE0va2hNUVltSnlWOEFyYXFTd0NzdjdYbkRSSUxxKys5TnVSVTBmcUVkZkdjdXdYZm10dnFjc1dWTFV5NFJUUWwvK2tsR0JBb1lFMHYvSXc5bkxLKzQrY2Ewei9XdUZBRCtSLzZPcm1WT3ZCdFBabHRMYU1IOGxMWGs3MEZ3N3R2TnJndTl0NERRZTN0Mk9pR1JJTDVtVGFxUTBoejE2dmZHeEg1Y1J2bVB5ektXNzc3NHdxekhrSEp5aVcvY1FQQ3ROL1k4cnQrSVdsbEp6VE5QdFdMRDVvc3B6Vmx3b21rWjFwMTZNSmptSkFKQVBJNWFrUzQ4MEtNUnFoOThvTmx6YXJXMVZOMXp0eEdEMHlobk5yVytwaWFqSStTM1VIN1RwRlp0RjNqamRRS3Z2NVpka05NSVBSd211dmlINXU5WkhmRzF2N0Q3L1BPeXIxVFZacTA5NndtOS94NmhKc0tsWnRFMFNpOGZsekYydGF6VXVQN0c5MWRWaVMzL2tkanlIMXQzYkJNVEV4TVRFeE1URXhNVEU1Ty9IRkorUHJrMzNveWdXS2ljZmtmS3RRSlp4anY2QXFEQmdmVDN3SDdrQUJBRW9sbnFWbm84YmpoeVlqUmQ1Rng3ZmRwNndXWkQ5UGxTVWI0dFlUMmtEODdqVHlUOHhlY2sxcTlyT0Vjb1JIRCtQTnlqenNKenpyblV2dGl5S0FXTWlHcmJZWWNianNPSkJJRlhYaWF4ZVF2ZXNXTXBtRDZEOHBzbUlmbDhhZkVpeHNuMHVuL1M1K0I2TkVwaXkyWXN2WHFoaDhQcFloSkFUOFRUdmdkZFZRbSs5U1p5MjdacDE2RjA2b3llaUtmaVJ3U1hFMFFSTVRmWCtDeUlvTWdrZi8wVkVnbEM3ODVIY0RwVFlnUFI2ek1pZFN2SzhWMTZHVkpPRHBWM1RrdWRROG92d05LalI1cndBRUhBT1h3RW9ZOCtURVhhQU1SWC9rekY3YmVSM0wwTDBlVUNRSzAwNmo5NkxBNlNUR3pGVDVUZmNIM3F2dFMrK2lyQmQ5NnBFNVFZdFNoTDl4NTR4MTJPV2w2T29DaUlEZ2YrSng0alVlK2VJa29Jc293V2FTVGMrUTlqUC94SUJNWFNvdE5GUFdxcFVWOXAzQWowN3lBVkZtSGQvd0NDYjc5bExOQlU5RmpVYUFqS09nRFZ1SjkxQ0E0SHptSERTV3phUk8yTC95Ui94bDIvejdqeTh2Qk1tVXJ0cTY4ZzJPMW9OWDRFbXcydHRwYXlxOFlqT0J3VVBmNFVlampTK29NbWswUi8rSjdBM0xjeVZ0bjdIWXJudkRGWmR4TTlIaHlEaDVEWXRCSDNHYU9JL2Z3VHlaMDdTV3paVEh6bHoybE5qNjFCY0xtTVo3ZHBEVEtaYUxVQXpjVEV4TVRFNU0rRUtTZ3hNZm4veUI1ZVV2K1phT3g4WXZMdm9aYVZFbnpqOVQ5NkdIOWFXdU02OGwvanJ6NTViT1ozVEZvWGxZbUppWW1KaVltSmlZbUppY24vZXdTTGhiekp0NkhIWTFSTXV4MnRxczY5VlJUeFhYb1pjb2NPeEZldHdqbmlKUFJFdk1YbW5kYWdkT3VHKzR4UmFMVzFxV2ptTkZRMTFaZ2lXSzBacXkyOTlrY1BoNDM0NGpadDBseGswODdUdlFlK3k2OGdzV2xqMXRqcDBBZnZZei8wTUJ4RGhvSWdHS0lTUFV2MkRNYkxhdSs0SzBoczNrejRrNDlUeTZQZmZVTnkxNi9ZK3ZaRHJheEU5UGxRTXdRbG1jZVRDZ3JRa3lwYWRSVktoNDRnU2VSTnZTTzFYcEJsSThhNDNpa2lIc2YvOEVQbzhWaWFvQVJGd1RmaEt2UkVBalFOd1daSEVDVThaNTV0UkhORXdzWTFxUnJWRHoyUWN1WXRtSEVYMFdYTHFQM25DM2pHbkkrbFMxZktycjJLMEljZmtEZGxLdFlEZTZjYWhod0RqOE01YkRocVJUbnh0WFVSMXJwT3pYUFBFRiszRGt2WGJtblhWaStDa2R1MEFZeGFWOGFOYUhTZnRhcEtHbGNvTFB2MnhIUHVhTU9OSmhGSDZkcU55TmRyak1qdmgyYzNqQ0VMdHNPUHdOYW5MMERXaHJuZmlsUllpT2ZNczRndVdaeFdteElrcVNIQ3VBbS9sNWdFd0Rsa0NJa3RtMGxzTkNLR2RWVkRMdWxBbTJlZWIzNm5SblVmUFJ5bThzNXA2TEZZS3BicDk4QjkraG5HOTFFWHRaVGN2UXVsVTJmRG1jUnFiZlR6bS8zbnFoNUJsUENjTjRidzU1K2lheHJPRVNmaEhIRlMxbTJiT2xEWDQ3MWtIR3A1T1pWM1RpUHZwbHZ3amJ1Y2l0dHZBMDJqNnI1Nzl2cmFMRjI3a2RpOE9mUDhUV09sVEV4TVRFeE0vaUtZZ2hJVEV4TVRFeE1URXhNVEV4TVRFeE1URXhNVEU1TzlRc3JMQjRzRkxSeWk2cDY3MEdwckFSQzlYbnpqcnNDeTc3NzRuM2lNNlBmZjRSMTdDYTdUUnFMSEU2MXpmQVhjWjU2Tm5vZ0Roc09KM0tZdFN0ZXVoa1B2UTdQUm8xbWNDd1FCS1QvZitFOUxwcURFZGNLSmhMLzhIS21nRU8rWUM2aTY5KzZNYld4OSsrRWRkeGxhYlMzVnN4L0k2blJLTWtuMXd3K1NOL2xXSElPSElCY1hVL3VQRjBqdStqVjlPQzRYdVJOdlFKQWtxaCtlblNFNlNXN2RRckRPT1VQeTVaRFl0alhydlpDTDJvQXM0VDd6YktTOFBLb2ZtazJzdWdyLzQ0OW1iSnN6Y1ZKR0kwdldocTU0blBLSjE2WSsrcTY0a2xpTm44U09IVGlISEUvbGpHbEc5RWdqcERadEVITnlTV3pkbWpxR0hqZStvOFNHOVFUbnZrVml4NDY2aXhjSXZQazZsaDQ5OEYwMm52SXB0NlJlNk8vSnFjUFNzeGQ2Sk5KaW5IQmpCTHNkMTRpVGNRNGJUdlRIWmRTKytFODhaNTBOUU9ETk41Q0xTOGk5YVRMQkJmTUp2YnNnNjdPamxKU2tSNFgvUnVTT25VQ1NzUGM3bE5pU0pYZ3ZHQXV5bkhMT2FkaFFUa1VZLzZjUTNXN3N4d3lrOXFVWEd4WnFHc21kTzZpNko3dlRTTUhNVEFIRjc5bEFKT1hsSVhvOEpMZHRvL3JCQi9EODdWelUzYnZScXFzUnVuUkZrR1VLSC94NzZyeFpZNzhoRlRudG0zQVZja0Voc1ZVclFkY0pMWmpmZW9jU1FjQXo1Z0lzM1h0UWNmc1VVRlZxbm4rTy9EdG40anJwNUwxeSs2NUhMaW5CZXREQitKOThmSy8zTlRFeE1URXgrYk5pQ2twTVRQNkxTRzNhb3U3ZTlVY1B3OFRFeE9RdmhkeTV5eDg5QkJNVEV4TVRFeE1URXhNVEU1UEdTQkp5cDg3R2krbTdaNklGQXFBb09JNGRpUHUwa1FCVXpibzM1UlpTODl3ekNGWXI3clBPUnF1dEliSm80UjVQWVQ5cVFNT0haQkxWN3lmeTlTSkNDK1puQ0RjQXc5bkE0U0IvK3N5c3gzTU1HWXJjcVJQVmp6eU02SENTUCtNdVhLZWZrWW9PRmx3dVBPZWNpLzJvQWFobFpWVGRmdzlhb0xiWjhha1Y1VlRlTllPOG15ZGo2YmtmT2RkTnBIenl6VkFuc0pEYXRpWG5xbXVROHZPcG1uRm5pM0cwZ3NPQjNLNGQwVWJSeDFKK0FhNDZwNFg4YVhjU1c3V1M2TklseEg3OHNVVVhWcmxkTWRFbGk1dGRuNEdpNFBuYmVjanRTNmg4NFRuMGNCaGIzMzdrM1RMRmNDWnBGRHZzT09aWTlIaU02QS9mQWFDcktvMGRKRkt4S29KQS9wMHpDWDM4RWY1bm42Wmd4dDI0UjQ2aTloOU5YREVFSWZOZTJPMDRqanVPMk1xZm0zVjlTUTI5YXpmc1J3M0Ezdjh3QktlVDhDY2ZVZnZpdityMkU0empxeXJWRDgvR00zb01ycE5PeGpsa0tMRVZQeEg5L2p1aVM1ZTAvajYxQW1XZjd1Uk9uQVNpaVBXUVB1VFBtRWx3L2p5Qzg5OUJMU3RMMnphNmVESEo3ZHRiUHFBZ1pMMUhhY2paQlJjQXpoRW5HK2Y2L3R0R3g2VE9CY1RXL0RtYkg1RHh2eFlMMW9NT1FvOG5VbTRta2k4SHdXYkZzbS9QaHMxRkVjR2lFUHZwcDRiNHBtU1MrS3FWK0o5NkVzRnF4WGI0NFFUbnZXT01jK21Tek85RVViSzZEVG1ISEcrY3dtcWxZdHJ0SkxkdXdYbmljSkNsck51aldFQnE1QWdqeS9ndUg0L3Q0RU9vZXVCKzFGMUd6VDc1NjA0Q2I3NUJmRjJtbTQyZ0tDMCtrNWFlUGZGZE1ZSEVodlZFdi8ybTJlMU1URXhNVEV6K2FwaUNFaE9UL3lLV3Z2MklMSmozUncvRHhNVEU1QytGcFhmdlAzb0lKaVltSmlZbUppWW1KaVltSm8xUlZhcnVtWWtlaWFBRkFqaVBQd0huU2FjZ3V0M0VWLzVNelhQUHBDSlNBTkIxL0U4L1NYNmJ0amlIalNEeTdUZWdxa1FYLzhEdTg4OUxPM1ROYzg5UTg5d3plejBrUVpiUlF5Rkt4MTltZkxaYUtYcnFXUkFFSEVPUHgvTzM4Nmg5OFY5b05UVm9OVFhVem5rWno3bWprUXNMcVgzMUZiVGFXa1NIZzhTbWpWUS9NS3RGTVVucU5wU1ZVWEhiRkh4WGpLZDJ6aXNwTVluanVFRzR6L2tiZWl4TzFUMTNrOWlTR1g4aDVlZmpIamtLQk1Gd1hwRmxZait2U0szWEFyWEk3VXVvZmVsRklvdSthdGtsUWhUeG5EY0d1YWdJS1QrZitOcGZtdDJ1SHJsREIyeDkrdUlZZUJ4YXRaK3ErKzVKbmNQLytLUGtUcnFKL0x2dUlmekpKNFEvL3d3dEdNQngzQ0FpWHk5S09aZm84VGhpYmk3Mlk0NUZqMFpUeDdiczB4MjVmUW1Db3FEdTJvWC95Y2ZUcnEzaEprZ2dTNm1QZ3MxR3pvU3JFZDJlZENjYlVjd2FEeVBZckRnR0hrZGkwMFlDcjc2U0hta2ppZ2hTM2VzUFZhWDJoZWVKTEZxRTY1UlRzUjNhUDBOMEUzanRWZUpyMXVDOTlMTHM5MjRQeU8xTHlKMTBJM29vaVAvcEo1RzhYcHhEVDhBNzloSzBHai94WDM0aFdWYUs1dmVqaFVJcElZWmo4RkNrM0J5VXpsMEl6cDlIZlBXcVJnZVZqWHVVQmNlZ3dWaTY5OERhKzZCRzBVQU5TRVZGT0ljZVQyVFJ3clR2QmtGRWJ0T1cvRVl4U1kwUkhJNW1vM2hRalBzcHV0ejRMcmtNUFJFM1lsd2FpU3k4bDR4cmRDb1J3V0toOU9vcklaa0VRS3VwU2NYSTVFeWNCRW1WeUJlZlp6MmQ5NUp4Uml5U29xRDUwMFZVV2pCQWN0czJxbWJkbTFvbmlBS09nWU93SDM1azVuVXBDb0xZY0M5RnR3ZkpsMFAxM3g4aXZ2TG50RzFENzg1UCsyenJmeGkyZm9kaTdia2Z5ZExNbUN4THovMXduamdNYSsrRGlLOWFSZldqMlNPVEJDbjdjMnhpWW1KaVl2Sm54eFNVbUpqOEYzR01PSW40aXVXbzI3YjkwVU14TVRFeCtVc2d0Uy9CZnNLd1Azb1lKaVltSmlZbUppWW1KaVltSmsxUVN4dGVZa2QvV282dC8ySFUvdU41b290L3lMNURJa0hWN0ZsRzNFaVRTSmJmQlNtOTFLMG5FdmlmZkJ3dEdNUjk5REZFRmkway9NbEhxZlhoano1RXROdXg5ZXVQSG91QnF1Si8ra24wWkRJbERHa05XcUEySXo0a3R2Sm5iSnMzVS9QTVV4bk9GUFdvRlJYSXhlMk4rSStkT3dpOC9ocUo5ZXNheGgrTFVYSHJ6YTBjaEdaRWllVGxFWGpqTldMTGxtYmRUSkFiM0I2VTlpVTRUeGhHNklQM0NjNmJtL2FkNk9Fd1ZmZmNoV2ZNK2RnUFA1elF4eCtoUnlKVVB6Z2J0YXBCS0JSZHVoaHJyMTU0emp3NzdUeDZNa2xzMlZMQ24zOW1iUGY5ZDgyTVIyNFFmUUJTUVNFQXdUZGZKN0ZwVThOMmlnWEJZc25ZLy8vWXUrL3dxT3EwamVQZnFla0pTU2loRjBOVGFoQ2tvN1NBR2tRQlVjQVhkMTNicm0zMUZidSs2SzVkUkZkM1YwV3M2NExJb2hRUkJCU1ZzaUs5S0wwVFNocnBtWGJlUDRZNVpNZ0VKZ29HNVA1YzExNmJPZVYzZnVmTUFNN0pmWjdIdFhFaldZOC9naWZFdlZhTHcrNFBaSlRqM3JhVjNKZGV3RmF6WmxEbEZmOEZjUkJ6K1JVVVZ4SnVPQlhQZ2YyVWZQY3RoYk5uNHN2SkFhQjQwVUljVFpzUjBhNGRqaVpOaWVwOENkYUVCQ3hSVWFISE9LR0ZrY1hod09Lb2VONEFybTNiaUwzNkdsemJ0bFlJUUlEL3oyZisrKy9pUHVIYVdCeDJQUHYya2ZYWXd5SEhyZlA2UDBOZWE4QjhyNHppWWpPNDlVdVUvbmM1Wld2WCtDc2NoZUFyS3NKWFZFalJCKzlWQ0VrVmZqcURvczgvRDJyblpIRTRLWnIzQllYVHAxVVlLL0tTcnRTNDlmYmpZK2Zta1AzVS80VTFUKytoUS83S1A2dFdVaGlpWlpldnVCaDdTbDJPVG42YmtzV1ZmMzRzRG1lbExYeEVSRVRPWmhhWHkzWHl1bkVpY25xNTNSUitNZzMzK3JYNEt2bENLU0p5dnJQV3FvMmpYWHRpaDQrQTM4Q1g3UW5QL1pWNjlSdHkzWW45ZWtYa3ZMVmoyeEVtL1hNeGY3aXREODFTYTFYM2RFVGtMUGZXM3hjRGNQTWYrMVR6VEVUa2RQbm5heE54T0p6Y2RPc2ZxM3NxbGNyK3crK3Fld3FualNVcXlsK2xJVVM3Q2t0MDlNbXJmL3lHaFhQdWxzZ29md2pvVEJ3L0lnSnJRa0tsb1p0Zms2MTJIYUo2OTZadytpZW5iTFh6aTFrcy9sWXVWcHUvRGN1eE5qTkdZZUdaUFM1Z2pZdnpWL3c0Rm5xUnMxdnlwSGRPdlpHSWlNZ1pwZ29sSXI4Mmg0UFk2MGZCOWFPcWV5WWlJaUlpSWlJaUlpSy9lWUVXTFNIWG5hZGhFZ2p2M005VW1BVDhWVmpPaGpBSmdQZndJUW8vcVZqWjRvd3dESEM1cUk0bmZTdXJCaUlpSWlKU0dUVnNFeEVSRVJFUkVSRVJFUkVSRVJFUkVaRWdDcFNJaUlpSWlJaUlpSWlJU0JCYlN0M3Fub0tJeUhuTDNyUlpkVTlCUkVRRVVLQkVSRVJFUkVSRVJFUkVSRTdndkxoemRVOUJST1M4NVd6ZnZycW5JQ0lpQWloUUlpSWlJaUlpSWlJaUlpSW5pTDR5QTF1alJ0VTlEUkdSODQ2dFFVT2lCbDFlM2RNUUVSRUJGQ2dSRVJFUkVSRVJFUkVSa1JQWjdkUjQ2RkVpK2czQVdydDJkYzlHUk9RM3oxcXJOaEg5QmxEamtjZkFicS91NllpSWlBQ2dmNUZFUkVSRVJFUkVSRVJFcENLSGc5anJSOEgxbzZwN0ppSWlJaUlpVWcxVW9VUkVSRVJFUkVSRVJFUkVSRVJFUkVSRWdpaFFJaUlpSWlJaUlpSWlJaUlpSWlJaUlpSkJGQ2dSRVJFUkVSRVJFUkVSRVJFUkVSRVJrU0FLbElpSWlJaUlpSWlJaUlpSWlJaUlpSWhJRUFWS1JFUkVSRVJFUkVSRVJFUkVSRVJFUkNTSUFpVWlJaUlpSWlJaUlpSWlJaUlpSWlJaUVrU0JFaEVSRVJFUkVSRVJFUkVSRVJFUkVSRUpva0NKaUlpSWlJaUlpSWlJaUlpSWlJaUlpQVJSb0VSRVJFUkVSRVJFUkVSRVJFUkVSRVJFZ2loUUlpSWlJaUlpSWlJaUlpSWlJaUlpSWlKQkZDZ1JFUkVSRVJFUkVSRVJFUkVSRVJFUmtTQUtsSWlJaUlpSWlJaUlpSWlJaUlpSWlJaElFQVZLUkVSRVJFUkVSRVJFUkVSRVJFUkVSQ1NJQWlVaUlpSWlJaUlpSWlJaUlpSWlJaUlpRWtTQkVoRVJFUkVSRVJFUkVSRVJFUkVSRVJFSm9rQ0ppSWlJaUlpSWlJaUlpSWlJaUlpSWlBUlJvRVJFUkVSRVJFUkVSRVJFUkVSRVJFUkVnaWhRSWlJaUlpSWlJaUlpSWlJaUlpSWlJaUpCRkNnUkVUa0hsWmFXVnZjVTVKaVNrcExxbm9LSWlJaUlpSWlJaUlpSWlJaklhYWRBaVlqSU9jVHI5VEo1OG1RbVRweUkyKzJ1N3VtYzkvTHk4aGcvZmp5ZmYvNTVkVTlGUkVSRVJFUkVSRVJFUkVSRTVMU3lWL2NFUk9TM0tTc3JpNGNmZmhpQUlVT0djT1dWVjRhMTM5NjllMW0wYUJHYk4yL202TkdqV0sxVzZ0U3BRMXBhR3YzNzk4ZnBkSnJiN3RpeGcyZWZmZFo4M2FSSkUvT1lBVTgrK1NUNzl1MHpYei80NElNMGE5YU12WHYzOHRSVFQxVTR2c1ZpSVNJaWd1VGtaTHAwNmNMQWdRT3gyV3hWT3ZjenhUQU1KaytleklvVkswaElTT0RJa1NQVXExY1A4RmZKK09LTEwxaTllalZaV1ZuRXhzYVNscGJHMEtGRGlZeU1EQnBqM3J4NWZQUE5OK1RtNWxLN2RtMEdEaHhJang0OWdvNFY3bmpsdWQxdXhvOGZ6K0hEaDhuSXlDQWpJK01YbmU4YmI3ekJ5cFVyQVJneFlnUURCZ3lvdG4wMmJkckV4SWtUQWJqbGxsdTQrT0tMQWYvbnRhQ2dnRTgvL1JTZnp4ZjI1MXhFUkVSRVJFUkVSRVJFUkVUa2JLZEFpWWl3YytkTy92T2YvN0I3OTI2Y1RpY2RPblRnNnF1dkppWW01bGVkeDZKRmk1ZzJiUnBlcnpkbytaNDllOWl6WncrclZxM2kvdnZ2SnlJaUl1VCt1M2Z2cHJTMDFBdzhsSlNVc0gvLy9pck53VEFNU2t0TDJiOS9Qek5tekNBN081c3hZOGI4dkJNNnpXYk9uTW1LRlN1b1Zhc1c5OTU3TDhuSnlZQS95UEhjYzg5eDRNQUJjOXU4dkR3V0xWckV6cDA3R1RkdW5CbUsrZXl6ejRLcWFXUm1adkxlZSs4Qm1LR1Nxb3hYM3R5NWN6bDgrUEJwT2RlU2toTFdyVnRudmw2NmRPa3B3eUcvMWo3bHRXM2JsdnZ1dTQ5WFgzMlZtVE5ua3BLU1lvWk5SRVJFUkVSRVJFUkVSRVJFUk01bGFua2pjcDdidlhzM3p6Ly9QUG41K1Z4MTFWWDA2dFdMNWN1WE0ySENCRHdlejY4Mmo3VnIxekpseWhTOFhpOFJFUkgwNzkrZjMvM3Vkd3diTm96YXRXc0QvbURKUng5OVZPa1lobUd3ZmZ0MjgvV1dMVnN3RE9PVXg3NzAwa3U1NjY2N3VPdXV1N2p6empzWk0yWU1zYkd4QUh6NzdiZms1T1Q4d3JQNzVYYnUzTW5ubjM5T1RFd01kOTk5dHhrbUFWaTJiSmtaL3NqSXlPRHh4eCtuZi8vKzVuNkI2aHY1K2ZuTW16Y1BnQzVkdXZEb280L1Nva1VMQUdiTW1HRUdlY0lkcjd5REJ3OHlkKzdjMDNhK3ExYXRDbXJwczMvLy9xQktNOVc1ejRtYU5XdkdiYmZkaHNWaTRjTVBQK1RvMGFOVjJsOUVSRVJFUkVSRVJFUkVSRVRrYktSQWljaDVidnIwNlVSSFJ6TnUzRGo2OWV2SFZWZGR4UTAzM01EZXZYdFp0V3JWcnpJSHd6RDQ5Ny8vRFVCMGREU1BQUElJMTE1N0xkMjZkU005UFoxSEhubUVsSlFVQUZhc1dFRnhjWEdGTVpLU2tnQi9pQ1JnMjdadFFlc3FrNUtTUXBzMmJXalRwZzF0MjdhbGQrL2VYSDc1NWViYzl1elo4OHRQOGhlYU1XTUdobUV3Y3VSSU0yQVQ4T09QUHdKUXUzWnRNakl5YU5DZ0FTTkdqREFydGV6WXNRT0E5ZXZYbTZHUm9VT0gwcWhSSTdORlMzNSt2bm05d2gydnZILzk2MThWS3N2OEV2Lzk3MzhCcUZtenBybHMyYkpsWjhVK29iUnExWXFCQXdkU1hGeHNoblpFUkVSRVJFUkVSRVJFUkVSRXptVnFlU055SGpNTUE0ZkRRZmZ1M1lQYTJ3U3FWbFMxWGN6UDlkTlBQNWxWUUFZUEhteUdSd0tpb3FJWU9YSWttWm1aTkc3Y0dLZlRXV0dNQ3k2NGdKeWNuS0JBU2VEbjFOUlV2di8rK3lyTktSQ2VBSEE0SE9iUHBhV2x6Snc1a3g5KytJR0NnZ0pxMXF6SkpaZGN3cUJCZzdEYmovK1ZhaGdHQ3hZc1lNbVNKUncrZkpqbzZHaWFObTFLUmtZR2pSbzFxdEpjc3JPeitlbW5uNmhWcXhhWFhISkpoZlhYWFhjZC9mdjN4K2Z6aGR3LzBKNW03OTY5QUVSRVJKZ0Jpc2FORzV2YjdkdTNqNVl0VzRZOVhzQ3laY3ZZdkhrenRXclZvclMwbElLQ2dpcWQzNGx5YzNQWnZIa3pBTjI3ZDJmVHBrMXMyN2FOLy83M3Z3d2JOZ3lydFdJVzh0ZmE1MlRTMDlOWnNHQUJ5NVl0WS9qdzRWWGVYMFJFUkVSRVJFVGtST1hiTzh2WnA2U2toS2lvcU9xZWhvaUlpTWdabzk5MmlaekhMQllMZDk1NUo4T0dEUXRhSG1oM2twaVkrS3ZNbzN5Ym1qWnQyb1RjNXFLTExxSi8vLzQwYjk0OEtMZ1JrSnFhQ3NDdVhidHd1Vnk0WEM2enNraGdYVGc4SGcvNzkrOW4vdno1Z0Q5TUVnaUFlRHdlWG43NVpSWXNXRUJlWGg1ZXI1ZERodzR4YytaTTNuampqYUJ4M25ubkhhWk5tOGFCQXdmd2VEems1K2V6ZHUxYVhuenh4U3EzVkFsY243WnQyMkt4V0Nxc1QwaEk0SUlMTHFCNTgrYm1zdFdyVjFOYVdncEEwNlpOQVgrQUFqRGIrWUEvckJNWU14RHFDWGM4Z0tLaUlxWk5td2I0Z3kwbmhrMStqdSsvLzk1c1ZaU1dsa2FuVHAwQWZ4V1ZqUnMzVnVzK0p4TWJHMHRxYWlwRlJVVmtabVpXZVg4UkVSRVJFUkVSa1FDdjE4dmt5Wk9aT0hGaVVMdGVPWHZrNWVVeGZ2eDRQdi84OCtxZWlvaUlpTWdab3dvbEltSXFLaXBpNjlhdFRKa3l4YXk4OFd2SXk4c3pmNjVSbzRiNWMybHBhY2oyS25YcjFxMFFkbW5TcEFsMnV4MlB4OE9PSFR2dytYeDR2VjRjRGdjTkd6WTg2ZkduVEpuQ2xDbFRRcTRiT25Rb2NYRnhBSHp6elRmczNMa1RpOFhDcmJmZVN0dTJiVm16WmcyVEprMWk3ZHExckYrL25yWnQyL0xqanoreWZQbHlBSHIzN3MyVlYxN0owYU5IZWUyMTF6aDY5Q2d6Wjg3a2ozLzhZM2dYQjMvQUFZTGJzcHpNd1lNSCtmREREd0YvS0toRGh3NEFaaURreEVDTzNXN0g3WGFiNjhNZEQrQ1RUejZoc0xDUVRwMDYwYlp0MjdEUDZXUUMxNjV1M2JyVXExZVA2T2hvcGs2ZEN2aXJvWVE2enErMXo2blVyRm1UelpzM2s1K2ZULzM2OWF1OHY0aUlpSWlJaU1qNVlNZU9IVHo3N0xQbTZ5Wk5tdkR3d3c4SGJmUGtrMDhHUFpUejRJTVAwcXhaTXpadDJzVEVpUk1CdU9XV1c3ajQ0b3VEOXR1d1lRTmZmZlVWTzNmdXBLU2toSVNFQkZxM2JzM2d3WU9EMmdqdjNidVhwNTU2cXNMY0xCWUxFUkVSSkNjbjA2VkxGd1lPSEJqeUFabzFhOWF3Wk1rU2R1M2FSV0ZoSWRIUjBUUnIxb3llUFh2U3ZuMzduM2RoampFTWc4bVRKN05peFFvU0VoSTRjdVFJOWVyVkEvd1ZNYjc0NGd0V3IxNU5WbFlXc2JHeHBLV2xNWFRvMEtCS0pvWmhNRy9lUEw3NTVodHljM09wWGJzMkF3Y09wRWVQSGtISENuZTgwdEpTWnMyYXhZb1ZLeWdzTENRbEpZVXJycmpDZkVBblhEazVPVHo0NElOaGJmdjAwMC9qZHJ0NTRva25BQmcyYkJqcDZlbm1lcC9QeCt1dnY4NzY5ZXNCYU4yNk5YZmRkUmQ3OSs3bDZhZWZyakJlb0dwdnAwNmRHREJnQUJFUkVlYTZ5ajRQSi9yOTczOVAxNjVkelgwS0NncjQ5Tk5QOGZsOFptdHBFUkVSa2Q4U0JVcEVCUEJYMy9qem4vOE0rRnVhM0g3NzdiOWF1Y2J5VlRmS3QxazVlUENnZVlPZ3ZOR2pSOU9uVDUrZ1pYYTduY2FORzdOOSszYTJidDFxVnA1bzJyVHB6NnFha1phV1JxOWV2Ympvb292TVphdFhyd2I4WDA3VDB0SUE2Tnk1TTRzWEwyYkxsaTJzV2JPR3RtM2JtdHRGUmtZeWN1UklIQTRITldyVTRNWWJiNlNrcEtUS0xXOEM4eThwS1RubHR0bloyVXljT0pIQ3drSUFSbzBhVlNGQUVxckt5YzhaYit2V3JTeFpzb1NJaUFpdXZmYmFzTWM4bVFNSERwaXRsanAyN0FqNFEwWVhYSEFCMjdkdlorM2F0UlZLaWY1YSs0UWo4QjZkamtvdElpSWlJaUlpSW1lRFRaczJNV2ZPSEhidjNvMWhHRFJwMG9TcnJycktiSmw4T3V6ZXZUdW90VXRKU2NuUGFzVThaY29VRmkxYUZMUXNKeWVISlV1V3NITGxTdTY4ODg2Z2lxeWhHSVpCYVdrcCsvZnZaOGFNR1dSblp6Tm16SmlnOWUrOTl4NUxseTROMnErZ29JQzFhOWV5ZHUxYXVuYnR5dGl4WTMvMi9ZR1pNMmV5WXNVS2F0V3F4YjMzM2t0eWNqSUFicmViNTU1N3pxd3VEUDRIdFJZdFdzVE9uVHNaTjI2Y2VjelBQdnNzcUhKR1ptWW03NzMzSG9BWktnbDNQTU13ZVAzMTE4M1d3ZUJ2bmZ6R0cyK0VEUFg4V2o3KytHTXpUTkt3WVVOdXYvMzJrMTd6c3JJeTl1L2Z6Lzc5KzFtM2JoMzMzWGRmVUtpa3F0cTJiY3Q5OTkzSHE2Kyt5c3laTTBsSlNhbTJheUVpSWlKeXBpaFFJaUtBUDhnUnFKcXhjT0ZDWG52dE5jYU9IVnZocVlVem9YeFZrcXlzTExNaVNGV2xwcWF5ZmZ0MnRtelpZZ1pLd21sM2s1R1JRVnBhR212V3JHSG16SmtZaGtGaFlTSE5talVMMnU3SWtTT0EvMGJLTGJmY1VtR2N3NGNQbStjQWtKeWNqTVBoTU5lWEQ2ZFVSVkpTRWtEUWwvdFE4dkx5ZVBubGw4M1dOY09IRHc5NklpYndCZG5qOFFUdEYzaDlZai9lazQzbjlYck5xaVZEaGd3NWJlMlJBbFZEd04rT1o4T0dEUURVcmwyYjdkdTM0M2E3K2VHSEgralZxOWV2dms4NEFxMXVBamQ2UkVSRVJFb3BLbklBQUNBQVNVUkJWRVJFUk01bFc3ZHU1WlZYWGlFbEpZV01qQXdzRmd2ZmZ2c3RFeVpNNEo1NzdxRlZxMWFuNVRpR1liQjkrM2J6M2tuNWV6dmhXclJva1JrbXFWMjdOcjE2OVNJNk9wcU5HemV5YXRVcVNrdExlZXV0dC9qTFgvNkMwK2tNMnZmU1N5K2xYYnQyNWx4eWMzUDU5Tk5QS1N3czVOdHZ2K1h5eXk4Mzc4L01tVFBIREpQRXhzYlNwMDhmYXRldVRYWjJOdDk5OXgwNU9Ua3NYNzZjeE1SRXJyNzY2aXBmaTUwN2QvTDU1NThURXhQRDNYZmZIWFNQWWRteVplYjlvWXlNRERwMjdNalNwVXRac0dBQk8zZnVaT1hLbFhUcDBvWDgvSHptelpzSFlGWlorZmpqajlteVpRc3pac3lnYTlldTJHeTJzTWZidEdtVEdTWVpObXdZclZ1MzVwMTMzbUgvL3YxODhza25WUXBSeE1mSGM5ZGRkd1dkNzZ4WnN3QzQ4c29yZys3SHhjZkhrNTJkSFhLY3hZc1htKzkzY25JeWQ5NTVaNFY3V3dCOSsvYWxUWnMyZUwxZWNuTnpXYnAwS2J0MjdXTFhybDFNbno2ZFVhTkdWYnBQS0EwYU5BaDYzYXhaTTI2NzdUWmVmdmxsUHZ6d1E1bzNiMDVDUXNJcHJvS0lpSWpJdVVPQkVoRUJ3T2wwbXExTTJyUnB3MU5QUGNVbm4zeGlmc0U4azhvLzBiSnUzVHFhTm0wSytNdWR2dm5tbTBERlVxaWhYSERCQmVhMkp5NDdtWmlZR09yWHIwLzkrdlZ4dVZ6TW5UdVhMVnUyOFBiYmIzUEhIWGVZMjFtdFZnQlNVbEpDM2pBSnRLUUozUER3ZXIyblBIWTRVbE5Uc1ZxdHJGdTNqb0tDZ3BDQm05TFNVbDU5OVZVejFESmt5QkFHRGh3WXRFMGd1Rk5VVkdRdUt5b3FNdWNidURFU3puaUhEaDB5d3hQVHBrMWoyclJwUWNlYU5Xc1dzMmJONG9VWFhnajdTN1JoR0h6Ly9mZm02K25UcDRmY2J0bXlaV2JRNDlmYUp4dzdkKzRrTXpPVG1qVnJLbEFpSWlJaUlpSWl2d25UcGswaklTR0JoeDU2eVB4bGZZOGVQWGppaVNlWVBuMDZqenp5eUM4K1JsSlNFams1T1d6WnNzVU1sR3pidGkxbzNhbTRYQzR6bEpDU2tzSkREejFrVmgzdDFhc1hIMy84TVFzV0xDQXZMNDlWcTFhWkxVc0NVbEpTS2dRSVhDNFhIMy84TVlaaHNHZlBIcEtTa2lnb0tHRHUzTG1BL3o3TFF3ODlGUFNReldXWFhjYnp6ejlQWm1ZbTgrZlBwMCtmUGtIM1c4SXhZOFlNRE1OZzVNaVJRUzE2QUg3ODhVZkFINWpKeU1nQVlNU0lFWHozM1hkbTYrZ3VYYnF3ZnYxNjg3N1UwS0ZEcVZtekpsZGVlU1VUSmt3Z1B6K2ZiZHUyMGJKbHk3REgyNzE3TnhhTGhmcjE2NXN0Wi9yMTY4Zjc3NzlQVGs0T1I0OGVEZnYrajkxdUQ3clc1ZStmTld6WXNOSWdSM21iTm0zaTMvLytOK0MvcjNmWFhYY0ZQYkJXWHQyNmRZUEc3TldyRjg4ODh3eDc5dXpodSsrK1k4aVFJY1RHeHA1MG4xTnAxYW9WQXdjT1pONjhlY3liTisrMFZmSVZFUkVST1J0WXEzc0NJbkwyQ1h5eEt5b3FNcXR0bkVtcHFhbG1HT1BMTDc4TTZvOGJjT2pRb1ZPT0V3aVB1TjF1M0c1MzBMSndaV1JrVUtkT0hjQWZiaWxmeVNJd3g1aVlHRWFOR21YK0x5MHRqWUVEQjVxQmk4QjJXVmxaUWVHTitmUG44K0tMTC9MeHh4OVhhVTR4TVRGMDdOZ1J0OXR0M3JRNDBRY2ZmR0JldDBHREJvWHMyUnA0Z3FLa3BNUjhYOHRmNjRZTkc0WTlYbFdmRWdySDFxMWJ3N3BKdEczYk5yTmF6SysxejZrWWhzRm5uMzBHUUxkdTNjTGFSMFJFUkVSRVJPUnNWbHBheXU3ZHUwbExTd3VxL0JBVEUwUHIxcTNadlh2M2FYbVlKbkR2WnN1V0xlYXl3TS9oVko0RmY4QWdjQTltOE9EQkZWcllEaG8waUt1dXVvcHg0OGJSdVhQbnNNWXNmODZCQ3JUcjE2ODM3em1GcXRnYUV4UEQwS0ZEQVg5UVl1WEtsV0VkS3lBN081dWZmdnFKV3JWcWNja2xsMVJZZjkxMTEvSEFBdzh3ZHV6WWtQc0hIZ3JidTNjdjRLOVdHN2hQMWJoeFkzTzd3RDJmY01lNy9QTExlZVdWVjdqMTFsdk5kV1ZsWmViUDVTdjBubW1abVptOCtlYWIrSHcrSEE0SGQ5eHhCM1hyMWcxN2Y1dk5SdCsrZlFGLzFkNmZmdnJwdE13clBUM2RyUHBTdnFXM2lJaUl5TGxPRlVwRXptUFoyZG04OE1JTDlPclZpeXV1dUNKb1hXbHBLWEI2dmhBZVBuelliQ2xTbnRWcTVjSUxMOFJpc1hEOTlkZnp0Ny85RFpmTHhiUFBQa3VmUG4xbzFLZ1J4Y1hGckZtenhueGlBc0Jpc1lROFRseGNIQ2twS1J3OGVCQ0FldlhxRVIwZFhhVzUydTEyUm84ZXpZUUpFd0Q0NUpOUDZOQ2hBNUdSa1hUcTFJbWZmdnFKN2R1M3MyelpNcnAyN2NxbVRadDQ1WlZYQUJnNWNpVDkrdldqWThlT0xGNjhHSS9Idy92dnYwOUdSZ2I1K2ZsODhjVVhGQllXVm5sTzRBKzZyRm16aGdVTEZ0Q3NXYk9nVXFLYk5tMWl4WW9WQUVSSFI1T1VsTVRpeFl2TjlYWHIxcVZGaXhhMGFkTUdxOVdLeitkait2VHBwS2VuTTN2MmJNQmZRalJ3QXllYzhSbzNic3c5OTl4VFlaNlRKazJpc0xDUXJsMjcwclZyVjJKaVlzak16R1Rod29XQS82Wk9aZFU3eW9kM25uenlTVkpTVW9MV2YvLzk5MHlhTk1uY05pTWo0MWZiNTFSbXo1N05wazJiU0VoSW9ILy8vcWZjWGtSRVJFUkVST1JzRnhrWnlZc3Z2aGh5WFZGUkVYYTczYXptK2t1a3BxYXlZc1VLZHUzYWhjdmxBbURQbmozbXV2SlZSaXV6ZS9kdTgrZFFEeGZGeDhkWHVQZFZHWS9IdzZGRGg1Zy9mejdndnpmV3FGRWp3RitkTktDeTFzYXRXN2MyZnk2L2ZUaTJiOThPUU51MmJVUGUvMHBJU0toUUNXVDE2dFhtZmJ4QTFkL2MzRnlBb01vYlVWRlJXQ3dXRE1Nd0g3UUpkenp3Zng0aUl5UE5paTBMRml3QUlDMHQ3V2ZkNi9vNWlvdUxlZTIxMXlndUxnYWdmLy8rVlg2WURERGZUd2pkWXZyZ3dZTnMyclNwd25LbjAxbHB5Q2syTnBiVTFGUTJiOTVNWm1ZbTlldlhyL0s4UkVSRVJNNUdDcFNJbk1lU2s1UHgrWHdzV2JLRWZ2MzZtVTllNU9ibXNuTGxTaG8wYUZEbHNweWhMRisrUE9pWCtBRk9wNVBYWG5zTjhIOVJ2dUdHRy9qb280OXd1Vng4K2VXWEZiYTNXQ3owN3QzN3BCVWdMcmpnQWpOUUV1NVRMQ2RxMWFvVlhidDJaZm55NWVUbjV6Tm56aHlHRFJ0R2p4NDlXTHg0TWZ2MjdlT2RkOTdoL2ZmZk41L0VhZENnQVQxNzlnVGd3Z3N2cEhQbnpxeFlzWUxWcTFlemV2VnFjK3pJeUVqelNaV3FxRmV2SHNPSEQyZnExS2xNbmp3Wnd6RE1KMnErK3VvcmM3dmk0bUkrK3Vpam9IMTc5T2hCaXhZdFNFcEtJajA5bmJsejU3Snk1Y3FncDJTdXZ2cHE4Nm1UY01lNzhNSUxLOHpUYnZmL3MxS3JWaTF6Zlc1dUx0OTg4dzBBUFh2MkRCa284WGc4ckZxMUN2QS9NWE5peUFPZ1k4ZU9SRWRIVTF4Y3pQTGx5eGs4ZVBDdnNzK3BBaVdCOWo0V2k0VWJiN3l4d2xOUUlpSWlJaUlpSXVlcVVHMTNEeDQ4eU1hTkcyblRwazJsRC8xVVJaTW1UYkRiN1hnOEhuYnMySUhQNThQcjllSndPSUtxcVo1TWZuNisrWE44Zkh5VjV6Qmx5aFNtVEprU2N0M1FvVVBONjFCUVVBRDQ3MUZWMW1JbE1qTFN2SzhRMkQ1Y2dmTUlWQlU1bFlNSEQvTGhoeDhDa0ppWWFMYXpEZ1JDQXZkcEF1eDJPMjYzMjF3ZjduamxMVml3d0d4OTNMeDVjMjY0NFlhdzVubzZ6SjgvUDZncXpwSWxTeGcwYUZDVjc4V1UzejRRVGlsdjRjS0Y1c05SNVNVbkovUE1NODlVT203Tm1qWFp2SGt6K2ZuNUNwU0lpSWpJYjRaYTNvaWM1MGFQSGsxV1ZoYlBQLzg4aXhZdFlzNmNPVHo5OU5ONFBKNmdMNFNyVnExaTNMaHhmUGZkZDJkc0xyMTY5ZUx4eHgrbmI5KysxSzFibDRpSUNDSWpJMm5Rb0FIcDZlbU1IeitlMGFOSG43UnFTdmtReWM4TmxJQy9YMnhNVEF6Zy82Sjg2TkFoN0hZNzk5MTNILzM2OVRPRE5rbEpTZlR0MjVkNzc3MlhpSWdJYy8rYmJycUpZY09HVWJkdVhXdzJHd2tKQ2FTbHBmSEFBdzlRcjE2OW56V25mdjM2a1o2ZWpzZmpZZEtrU1dSbVptSVlSbEJKMkZNWk9uUW9JMGFNb0ZhdFd0aHNOdXJXcmN2WXNXUHAwYU1IUUpYSHE2cEFhT1ZFNjlhdE03L0FkK25TSmVRMkRvZkRyTXh5NU1nUjVzMmI5NnZzczNYcjFrclBaOVdxVlVGaGtzcWVUaElSRVJFUkVSSDVMWEM1WEx6OTl0c0FJZHZ0L2h4MnU5MXN4N0oxNjFhMmJkc0crS3RqVkhZZjRVVGxXNHljcmphOWFXbHAzSDMzM1F3WU1DRGtjVTdtNTg0aGNMNGxKU1duM0RZN081dUpFeWRTV0ZnSXdLaFJveW9FU0tvUytBbG5QUEMzZUE1VUpObXpadytMRmkwSyt4aS9WQ0JNRXFoS2twK2ZiN1lncm9yeTErVjB0cWNKdkcvaGZtNUZSRVJFemdXcVVDSnlubXZmdmoxLyt0T2YrUHp6ei9ua2swK3cyKzIwYk5tU29VT0hCaVhwWFM0WGVYbDVsVDdCY0tLYU5Xdnk1cHR2Vm5rK2Rldlc1YnJycmd0cjIyYk5tbFU0Um84ZVBjeHdSRUNUSmswcWJOZXdZY09Uemk4dUxvNlhYMzY1d3ZLWW1CaEdqaHpKeUpFalR6bzNxOVZLZW5vNjZlbnBwenFOS2hrMmJCaUppWW00WEM2elAyeWc1VTQ0TEJZTEF3WU1DTG9aY3VMNnFveDNvdWVmZjc3Q3Nnc3Z2SkR4NDhmenhCTlBtQ0dkRTZXbHBZWDFlUmt6Wmd4anhvd3hYNGRUcnZaMDdBT0VuRjlhV2hxOWUvZW1YYnQydEd2WDdwVGppb2lJaUlpSWlKeXIzRzQzLy9qSFA5aTllemNqUjQ0TWFvZnlTNldtcHJKOSszYTJiTmxpaGpHcThxQlErZFl1K2ZuNUlTdFdGQlVWVlhwZklpTWpnN1MwTk5hc1djUE1tVE14RElQQ3drS2FOV3NXOGppR1laQ2JteHV5c205SlNZa1pMQ2cvcjNBRXhndlZocVc4dkx3OFhuNzVaYk4xemZEaHcybmZ2cjI1UHZEUWs4ZmpDZG92OERwUXBUamM4Y29iT1hJazExOS9QV3ZXck9IdmYvODdzMmJOb2s2ZE9wVSt1SE82OWU3ZG0rdXZ2NTcvKzcvLzQ5Q2hRM3oxMVZmMDdObVRCZzBhaEQxRytjQk9xSFk5bzBlUHBrK2ZQbFdlVzJabUprQ2w3WjVGUkVSRXprVUtsSWdJN2R1M3IvUkxZa0RYcmwzcDJyWHJyelFqT1ptK2ZmdFc5eFNxcEtDZ2dCa3padEM0Y2VQVDBrTHBiSE5pOEVSRVJFUkVSRVRrdDZhMHRKVFhYMytkelpzM2s1R1JRYjkrL1U3citJR0tFenQyN0tpd0xCeUJDaWVCTWVyVXFSTzBmdCsrZmZ6MXIzK2xkZXZXREI0OG1PYk5td2V0ajRtSm9YNzkrdFN2WHgrWHk4WGN1WFBac21VTGI3LzlObmZjY1llNVhaTW1UY3pxdmV2V3JlUFNTeSt0TUpmMTY5Y0hiVjhWcWFtcFdLMVcxcTFiUjBGQlFjaVdRNldscGJ6NjZxc2NQbndZZ0NGRGhqQnc0TUNnYlFMdGVJcUtpc3hsUlVWRlpsaW4vUDJaY01ZcnoycjFGejN2MEtFRGRlclU0ZENoUTZ4ZXZmcFhDWlMwYmR1V1VhTkdZYlZhdWVxcXEzanp6VGN4RElPUFB2cUljZVBHaFQzTy92Mzd6WityRWtRNW1aMDdkNUtabVVuTm1qVVZLQkVSRVpIZkZMVzhFUkdSTXlvcks0dUNnZ0p1dSsyMjZwNktpSWlJaUlpSWlGUlJVVkVSRXlaTVlQUG16Vnh6elRWa1pHU2M5bU1Fd2lOdXR4dTMyeDIwTEJ3WFhYU1JXWFhqaXkrK3FGQmhkODZjT1hpOVhqWnMySERLNnJzWkdSbG1JR1hkdW5Vc1g3N2NYTmVoUXdlekRjenMyYlBKenM0TzJqYy9QNTlQUC8wVThBY3ZPbmZ1SFBZNWdEL1kwckZqUjl4dU4zUG56ZzI1elFjZmZNQytmZnNBR0RSb1VNaldRNEdRUkVsSkNWbFpXUURtUHVDdjNGdVY4VDc3N0RPZWV1b3BzOTBSK052UEJOb0tuNjQyUTZmU29rVUxNOUJ5OGNVWG00R2RiZHUyc1d6WnNyREhDV3pyY0RobzNicjFMNTZYWVJobTY1MXUzYnI5NHZGRVJFUkV6aWFxVUNJaUltZFUwNlpOZWVDQkI2cDdHaUlpSWlJaUlpSlNSUzZYaTFkZWVZWGR1M2N6WnN3WWV2ZnVmVWFPRXhjWFIwcEtDZ2NQSGdTZ1hyMTZJVnVSVkNZcUtvckxMNytjLy96blAyUm1adkxNTTgvUXUzZHZJaU1qV2JseUpSczJiQUQ4UVlvMmJkcWNkQ3k3M2M3bzBhT1pNR0VDQUo5ODhna2RPblFnTWpLUytQaDRCZzBheE96WnM4blB6K2N2Zi9rTGwxMTJHU2twS1J3NWNvU3Z2LzZhbzBlUEF0Qy9mLytmVmFrMUl5T0ROV3ZXc0dEQkFwbzFhOGJGRjE5c3J0dTBhUk1yVnF3QS9LMWFrcEtTV0x4NHNibStidDI2dEdqUmdqWnQybUMxV3ZINWZFeWZQcDMwOUhSbXo1NE5RSHg4dkJuV0NYYzhtODNHM3IxNzJidDNMNDBhTmFKNTgrWXNYcnlZZ29JQ3dCL29BWC9MbDRVTEZ3SXdlUERnTTE2cFk5aXdZYnowMGtzQVRKOCtuUTRkT2xSb2Q1U1ptY21HRFJzd0RJT1NraEtXTEZuQ2p6LytDRURQbmoxRHRrRUs3Qk5LVWxJUzllclZDMW8yZS9ac05tM2FSRUpDQXYzNzl6OGRweVlpSWlKeTFsQ2dSRVJFUkVSRVJFUkVSRVFxbURwMUtydDI3ZUs2NjY0N1kyR1NnQXN1dU1BTWxLU21wbFo1Ly9UMGRBNGRPc1NTSlV2SXpNeGs2dFNwUWVzVEVoSzQrZWFic1Znc3B4eXJWYXRXZE8zYWxlWExsNU9mbjgrY09YTVlObXdZQUZkZWVTVTVPVGtzWGJxVW9xSWlNNmhSWHVmT25ibjY2cXVyZkE3Z0Q5TU1IejZjcVZPbk1ubnlaQXpETUN1ZGZQWFZWK1oyeGNYRmZQVFJSMEg3OXVqUmd4WXRXcENVbEVSNmVqcHo1ODVsNWNxVnJGeTUwdHptNnF1dnhtYXpWV204QVFNR3NHTEZDakl6TTVrMmJWclFOcTFhdGFKNzkrNEE1T2JtOHMwMzN3RCtzTWFaRHBTMGJObVNObTNhc0dIREJ2THo4L25zczgrNDdycnJnclpadEdnUml4WXRxckJ2dzRZTnVlYWFhMEtPVzlrKzRMOG1ZOGVPTlYvUG1qV0xXYk5tWWJGWXVQSEdHeXNFV2tSRVJFVE9kUXFVaUlpSWlJaUlpSWlJaUVpUUkwZU84TjEzMytGME9qbHc0QUFmZnZoaGhXMnV2ZlphbkU0bnExYXRZc3FVS1F3Wk1vU2VQWHYrck9PbHBxYXlaTWtTOCtlcXNsZ3NqQjA3bHJadDI3SjQ4V0oyNzk1TldWa1pTVWxKdEczYmxzc3Z2NXo0K1Bpd3h4c3hZZ1RyMTYrbnFLaUlCUXNXMExOblQrclVxWVBWYXVYR0cyK2tVNmRPZlBQTk4rellzWVBpNG1LaW9xSm8wcVFKUFh2MkpDMHRyY3J6TDY5ZnYzN2s1ZVV4Yjk0OEprMmFSSU1HRFVoSlNXSExsaTFoanpGMDZGQmlZMlA1K3V1dnljbkpvWGJ0Mmd3Y09KQWVQWG9BL2pZdDRZNFhFUkhCdUhIam1ETm5EbXZYcmlVbko0ZWtwQ1M2ZHUzSzRNR0R6WUJLZWFHV25RblhYSE1OR3pkdXhEQU12dnJxcTVOKy9weE9KN1ZxMWFKejU4NzA3OThmcDlQNWk0NjlhdFdxb0RCSm9GS0xpSWlJeUcrSnhlVnkvVG9ORGtWRVJFVE9VeE9lK3l2MTZqZmt1akgvVTkxVEVaR3p4STV0UjVqMHo4WDg0YlkrTkV1dFZkM1RFWkd6M0Z0Lzk3Y2Z1UG1QZmFwNUppSnl1dnp6dFlrNEhFNXV1dldQMVQyVlNpMWR1cFIzMzMzM3BOdE1uRGlSNk9ob2xpOWZ6dVRKazduMjJtdlY4dU0wV3JSb0VTNlhpMEdEQmxYM1ZNS1dtWm5KRTA4OHdiUFBQdnV6V3Y2Y2F6Nzg4RVBhdFd0SHUzYnRxbnNxSWlJaUltZUVLcFNJaUlpSW5HRStuNEhWZXVxeXlpSWlJaUlpSW1lTDd0MjdtNjFNVHFWcjE2NTA3ZHIxRE0vby9OTzNiOS9xbmtLVkZCUVVNR1BHREJvM2JueGVoRWtBeG93WlU5MVRFQkVSRVRtanJOVTlBUkVSRVpIZk1xL1hTMTV1RHNrMVZZRkFSRVJFUkVSRWZydXlzcklvS0NqZ3R0dHVxKzZwaUlpSWlNaHBvZ29sSWlJaUltZlFvWU9aK0h3KzZ0YXJYOTFURVJFUkVSRVJFVGxqbWpadHlnTVBQRkRkMHhBUkVSR1IwMGdWU2tSRVJFVE9vSVh6dnlBeEtZa1dyVnBYOTFSRVJFUkVSRVJFUkVSRVJFVENwa0NKaUlpSXlCbnk5Y0l2K1hIakJvWU91eGE3WFlYaFJFUkVSRVJFUkVSRVJFVGszS0hmYklpSWlJaWNSa1ZGaGVUbDVyTG95M244dUhFRFBYcjNvWG5MVnRVOUxSRVJFUkVSRVJFUkVSRVJrU3BSb0VSRVJFVE9LMnRXL3NESC8vN3dqQjhuT2lhR3NYKzRoWmF0TGp6anh4SVJFUkVSRVJFUkVSRVJFVG5kRkNnUkVSR1I4MHBLdlhyMEhaQit4c2F2a1poSXZmb05xRmUvd1JrN2hvaUlpSWlJaUlpSWlJaUl5Sm1tUUluSStjN3RwbkRhVk56cjErTTdjcmk2WnlNaUFvQzFkbTBjYmRzVE8zd0VPQnluZGV5VXV2VklxVnZ2dEk0cElpSWlJaUlpSWlJaUlpTHlXNk5BaWNoNXpMTmpPd1Z2VDhKMzZHQjFUMFZFSklqdjhHSEtGbjZKWitNRzRtNjVGVnVqeHRVOUpSRVJFUkVSRVJFUkVSRVJrZk9LdGJvbklDTFZ4N1Z1bmNJa0luSlc4eDdNeExWMlRYVlBRMFJFUkVSRVJFUkVSRVJFNUx5alFJbkllY3oxdzRycW5vS0l5Q201MXEycjdpbUlpSWlJaUlpSWlJaUlpSWljZDlUeVJ1Ujg1WExoVlhVU0VUa0hlUGZ2QjhNQWk2VzZweUlpSWlJaUluSkdaQjdZejg0ZDI4bkp5dUpnNW9IVE9uYkhpN3ZRcVhPWDB6cW1pSWlJaUlpY0h4UW9FVGxmT1ozK1g5REttV0d6Z2RkYjNiTVErVTB3WEdVS2s0aUlpSWlJeUc5U1NVa0pDK2ZOWmVsMzN3QVFHUmxKM1hyMXEzbFdJaUlpSWlJaWZncVVpTWhKV1p3UnhLUVBvdWlyaFJpRmhSWFhSMGJpYk5VSzkvYnQrQW9LZnZIeDdBMGJZaytwUytrUEs4N0p3SXU5YmowUzc3dWZzblZyeVgvLzNlcWVqdi85dXpJRFgyNE94Vjh0K2tWalJYYTZtTmhodzhuK3k1TVl4Y1duYVlZL242TjVDeUxUMGlpWU9xVksrem5idE1XemZ6KyszSnlnNVpiWVdDSmF0cUowemVwVGhvR3NTY25ZYTlYRXRYbHp5UFdXeUVnc1VWSDRjbk5QT1orSXRFNlVyVjhIYm5mUTh1aSsvWEJ0L2duUC92Mm5IS084cUI0OUtmbit2eFhHQzBkRVdpYzgrL2JoUFh5b3dqcHJYQnd4bDE5QjhlS3Y4UjQ4ZVhXajAzbDlSRVJFUkVSRWZxdDhQaCtUL3ZFYW1RZjIwM2RBT2oxNlgwcFVWRlIxVHl1WTIwM2h0S200MTYvSGQrUndkYzlHUkVUQ1lLMWRHMGZiOXNRT0h3RU9SM1ZQUjBSRXpuRUtsSWpJU1VWMjYwYnNWVU1wV2ZGZnZDRUNKZGFFQkJMLy9ML2tQUGNNcmswYmYvbnhMdTVDN05Dck9YampEVUhMb3kvclIvellHOEhqd2ZENXdoN1BZclhpS3kzaDhCMS85SS9UZnlCeDE0NzhXWFBMZm1vOG5yMTdUcnFONTJBbUZwdU5xQjQ5S2ZoNENrWnBhUmlUdEp5eDhJemhLaU9xYXpldzJYNXhvTVNUbFlXOWZnT2l1blduZU9HQ1UyNXZqWStuMW9zdlYra1lCWjk4VFBIOGVXRnRhNnRWaTVqTHI2UjAxU3JjVzdlRWZZeUVHMytQWjk5ZWNpZE9DRnJ1dkNDVkduZmR3OUczM3FEa3UyOVBPa1pVdCs3RVhYME5CLy93dTVEcm95L3JTOXlJa1J6OC9kaVRqbU92WDUvRXUrNmhaTmxTanI3eGo2QjFjZGVONHVpN2s4MUFpYjErQXd5djU2UmhqdGlycmliMm1tRTRXN1NrK0p2RlFldDhSL1B3Wm1XZGREN3hZLzZId2svL1EwbW9RRW1OUkdJdXY1TGloUXRQT2dhY3Z1c2pJaUlpSWlMeVc1WjErREFGQmZuY2VlLzlaMlZWRXMrTzdSUzhQUW1mV2lhTGlKeFRmSWNQVTdid1N6d2JOeEIzeTYzWUdqV3U3aW1KaU1nNVRJRVNFYW1jeFVMTW9NRzR0bTNGWHE4K2pnWU53ZW5FdFdFOXZ2eDhBSXhqVlJBTVY5bHBPYVN2cUJCOHZnb0JpN0tmTm5IMHJUY3dQQjd6bUFHMnhFVGkvK2RHaXI5YVNObTZkY0duWUxPQjFYcDhnZGVMSlNLQy9IOTlpRkVXUnRnRGNEUnFUSFQvQVJnbFlWVGxNQXlLRmkwZzRxSTIySktTOFJ3NFJYVUpxNVdVZDk3M0IyWENiWkZqQVl2Tnp0SDMzcUZrOGRlQXYrcEc0bDMzaE43Y2JnZWJqVHB2dmgxeWZlbnlwUnlkZkh4ZDdOQ3JpYm44eWtvUEh6LzZCdUpHWG45OGZKc043SFovZUtEY2UyUDRmUDVyL2Y2N3VINzZ5VnllOUwvM1U3WnhJMFZ6UHc4YXQrYlR6MVlwV0ZPNmZCbSs2MFlSMDdjZmVlRUdTcHhPYkRWclVqQnRhc1ZWRjdYQmw1dEx5ZElscHg3SDY4SHdlSUlXeGFRUHdocWZRTUcwcVJqdWl1dERpUi83Tzd5SEQ1UC8zanRZRTJwZ2lZN0NtNW5wWCtsMit5dWxPSjNFRHI2YzJDRkRjZS9ZVHZaZm42bzRrTVZDL0tqUlJQZnRqM3ZyRnV6MTZ4Ti8vU2dBclBFSjJHclZJbnY4RTZjTWxPRDFZSlFkLzdQc2JOMGFmRDRNbjRHemVYT00waEtzaVlsWUV4UDloM1U2Y0cvYkZyVFA2YncrSWlJaUlpSWl2MVZ1bDR1Q2duejZEa2cvSzhNa0FLNTE2eFFtRVJFNWgza1BadUphdTRZb0JVcEVST1FYVUtCRVJDb1YxYnNQOWpvcGVKMFJ4SSsrQVl2TmlzWGhKR2ZDaTJhZ2hNRHYveXZKQVVRUFRDZTZkNThLWVFsZlhoNjVMNzlVY1lkS3FvOTRNek1wQ2Z5aS9RUUpmN2dGWDBFQkJWUCtmY3FLSUlIcUppVkx2d3Zad2ljVVgxb25mNkRFZmZ3WDRKRVhkeWJobHRzd2lvb3FyWmlTZU4vOXdRc3NGcXdSRVJoZUw0ZnYrdE94d1gza1RuZ1J3K1hDOEhpdzJHMGtQZkF3UlovUHBuVDE2dEFUc2xpdzJPMTR5bGVxY0x2OTRZMFAzc2V6YjYrNTJKYVVSR1MzN3Y3d1JvaDUxdmpqSFJYZk80c0ZvN2lJbkJlZXIvU2FsTjhXdXcyTHd3a25CZ1NPdmVmZTdDdzgrL2VaaXcyUEIxOWhZZEF5VXlYWDBwYVNnajNFRGJiaXJ4Ymh5VHhBUkZxbkN1dmMyN2ZoTzNyVS84TGh3Qm9iaDZOQkF3QThlL2RpVFV6eUh6TFAzM1lscXNzbGVBNGRKS3BYNytCeHRtMnJNRmZENHpuZUZ1ZFloUmxuMjNiSFd3RjV2YWRzbXhOelJRYk8xT2IrRmtLbHBTVGNjaHYyZXZYSWZ2d3hNNkFWMWJNWDhUZU14U2dycGVEaktSU0ZxREpqalkrbnhxMjNZMi9ZaUp3SkwrTGV0clhjaGJPUi9PQWpGQzlhZ0NmekFKYUlDUC84VHd5QVZDSTI0eXF3TzhEd1lhK1RndUYyRXpkOHhMSHp0bUp4T3NqNysydDREd2VYUFQ0ZDEwZEVSRVJFUk9TM3JLaW9DSUQrNllPcmVTYVZjLzJ3b3JxbklDSWl2NUJyM1RxaU1xNnE3bW1JaU1nNVRJRVNFUW5KbXBSRS9NanJLWmcramFJNXMzLzJPTzR0V3lnc0tBZ0tHMFQxdVJSc05oeXB6ZjIvNEM3M2kyVjduUlN3V0hDMnZoQ0wzWTU3OTY3ajRaVVFIS25OaWVyWmk4SVovd212dlV5NTlFUms1eTcrNmlXVnRkQnhPQ2hidHpia3Z1NWRPem42N21Rb0s4TXdESnpOTHNCN05BOXZkbmJRRUJhSGc4Z09IU2xaOGIwL1VCSVpDZmJndjNyTDFxNDVmdjZObTRERlF1a1BLM0R2MkJIRytRUU9aTUVvTHNhOWN3ZnU3ZHVPbjJPMzdrUmMxQWFqckl5OHY3K0d0VVlOSWp0MHBIaVJ2MjJKSi9NQXZ0S1M0TEY4Qm9iYlk0WW9MTkhSMUg1cElubVQzcVJzNVEvbVpuWCsrUlpGYzJaVE9PdXowSFA2T1cxOGZLSDNpZXpVbWJoclI0WVZoTEJZcmVCd2tQdlNDK2I3RjlINndxQ0FUODFubmpOL1BuVDdMVGd2U01XYW1Jak42eVYyeUZCem5TMHBpZnlQUGpTdmhTMmxMdmI2eDRNdENUZmZpbWZ2SG9xK21JdWpRUU5jbXpjVDJia0w5c2FOd1c3emY4WUE3SFk4bVFmdzdOb0ZRRlN2M3NTTnVKYUNmLzhMOTQ3dFdKd1JGTTJhU2ZJamo1Rnc4eTNrdmY0M0FLeFJVUnlkOUtiL00ySVlZTE9WTzFFTFViMzdFRGZpV3F5UlVXQzFrbmpIWGNkWE81Myt6MFZaR1ZHMWFoSFZ2YWMvL09PTTRPQk5ONXAvSnUwTkd4TFZxdzk0UEZoajQ0anExaDNIQmFtNHQyOGpaK0lFckJHUkdGNFBpWGZjald2SE5vbytuK00vZ05YcXI2eFQ3cy9kNmJvK0lpSWlJaUlpdjNWdXR4dW4wMW5kMDZpY3k0VlgxVWxFUk01NTN2MzcvZmNWTFpicW5vcUlpSnlqRkNnUmtZcHNOaEp2L3hQdVBYdU8vL0k0NEZpMWdYQzVkKzNFdld0bjBMTG9mZ053NzloTzNMVWpjZFJ2Z0src3pCelRHaGtKRmdzMWJya05IQTd5L3ZsM1hCdldoeDdjNmFUR0gyNEJpOFVNblZocjFNQ1hseGZXM09KR2pNU2FrQkE2VUhLc0NraldYOGFIM05lYmxXVzJEN0hYclVmVTcvOEFQaDlISGhxSGNld3BvOEF4SXJ2M0FMdWRvMjlQd2pneHZISGlLVFZyQmw0djdqMTd3anFIZXdraWtRQUFJQUJKUkVGVUFOZFBQM0xvN2p1b2NjdHRGSC85RmRiWU9HSUdEaVQzbFpmSis4ZnJSTFR2Z0sxbVRSTHZ1UmRiY2szY2UvYmd6YzZpYVBZc3l0YXZDekdpZ1RVcEdWdENnci9GVG5RMHRzUkU3UFVibExzSVhpelIwZGdiTnNMaWRQcmY1eEJWSnhMdnVEdW9pb3ZGNlNSbVlEclJmZnVGZjRKZUwwWmhJWWYrZE5zcE40MUk2MFRpM1gvR2NMdU9uNDNMLzNQV1F3L2d6ZmRYTFlsczE1NkVXMi9IY0x1Sjd0c1AxK2JONUR3ZDNFNm05c1JYd1hQOG5DSTdkaVNxZHgrS0Z5NEF3TE4vSDlGOSsxUDZ3d3FzaVVrNFVwdmphTllNUzFRVUZvZVR1R3RIQXY3UFV0R2lCV1pnSWhDY2lyMW1HSEVqcjhjb0tjRlhYSXpuMEVFaXUxeEN4TEtsR0laQjBhS0ZsSzA1WHFtbTV2aS9VTHhvQWNXTEZtSnhPbkcyYUVuK0IrOFQwYTQ5OXZyMWcxcjVSUGZ0ankweGtZTHAwNDVmbXd2YkVITmxSbERBeXlncHhYTmdQN2JFSkN6UjBYaHpjdkRzMjR2djZGRWkwenFSY09Qdi9lOTFiQ3lPSmsySXVlelkrMmExVWpqejA2RFdSYWZyK29pSWlJaUlpUHpXK2J4ZXJPVmI5SjV0bk02Zjk2Q0lpSWljVlF4WG1jSWtJaUx5aXloUUlpSVYyRk5Tc01ZbjRNM0xKV1h5ZXhodU4rQVBBaFI5UHB1SWptbllhOWJDTUF3NDl0K2l5UTgrakdFWVdDd1djRGc0ZlBjZCtJNGV4WnFVUkkyYmJpYnZyVGY4UVErTEJVZmp4aFI5T1krQ2o2ZFVPSFowL3dIRWo3NkJ3MysrcThLNkU5WDQzVTFZWW1QTjE5YWtaR285OHl3RjA2ZFRQUCtMVSs1L1pOeDlZVjBQVzFKeXBldnNqUnVUZE8vOVdHdzJjbDkvTlNoTUFsRHd5Y2NZcGFYRVhqTU1SNU9tNVAzamRkdzd0bGM2bnFOcFU3RFpTSG43M1pEcnk5YXRKZmVsRjBLdWkyemZnY2pPWFNoZXRCQnJURFNPQzFMQloxQzY0bnU4ZVhra1Avd28zdXhzc2g1OUNPK1JJeVRjZkN0UlhTNGg2LzhldzdOLy8vR0JMSURYUjFTMzdzUU1HbXlHRDJLdnVocGo4QlhITjR1SkliclBwVVIxN1liRjZlVElJdzhHaDNtTzNYZzYrdTVreWpadU5CY25QL29ZWmV2WFVmaFpjR1dUMmhOZnJmUzZWTlpXNktUSzdSUFkzMWRVYUxZNjhoMnJyT0ZzMW95SXRFNmhyNnZOanVFOUhyNncxYW1EcDF6cnBaS2xTNGdiZmkweGwxK0pVVlRFa2Z2dkJaK1A2TXY2RVhmdFNJN2NIL296VnZqRjU1UXNYWUwzYUY2Rno0eTlmZ004Ky9maEdaaE8zSkNoT0JvMkFzT0hOYUVHOWdZTnpQZktLQ3ZqNkZ0dkFCRFJyajNXbUZpY3JTNDhQdGVrcEFyTDdQWHFWYmdoNk0wNlFzblhYeEhkcno4QXJzMC9VZnI5ZjgzdFNwY3ZJNko5QnhKdS9CMkg3NzNucERjVVQ5ZjFFUkVSRVJFUmtYTmY5TUIweXRhc3J0QW05ZWR5dG1wTlZQY2VISjA4cVVyN3hRd2FUT25LSC9BZU9mS0xqcC84Nk9PNHRtd0plVC9yWkJKdXVwbVM1VXR4bGJzM1VsMGN6VnZnYk5XS29sa3pnNVpIdEcxSFJLZUx5WDkzTXRZYU5ZZ2JNWktDajZmaU94cmVRMXRSdmZ0Z1M2aEIwWUw1R0NVbmY1aXF3cjQ5ZStFNWNDRGsvYkxJYnQzeFptWGgzcnFsU21QYTY5WWpkc1MxNUgvd0hyN2MzQ3J0ZTZKejRYMjNOMnlJUGFVdXBUK3NDQ3NJWmt0T0p2SHVlOG1mOGhHdVRkWDh1VHhaOWVoVFNQajlUWlJ0Mk9DL2p4VkMzUFdqS1BudVd6eVptVVIxdVlTU1pVdERYaDk3L2ZvNFcxOUk4VmVMem9vV3pkYWtaT3kxYXVMYXZEbmtla3RrSkphb3FGLzgyUllSRVFtWEFpVWlVb0ZuLzM2T1BIZy85Z1lOc01iRWt2VEFReFI4UEFYM250MTRjM0tPdFdpeFlQaDhXT1BqU2J6ckhvNys2d1AvTDdvdEZpeE9KNzVqdnlRM3lzcXd4aWVROUw4UGtQMzBVOWdiTk1RU0ZZVjdpLzgvaUNNN1hVeHB1VFlxNFlxOVpqaVIzYnFUKzlJTEpQN3ZPQUI4T2RtVUxGbEMvT2d4V0J3T2l1Yk1PdVU0MXFRa3JGSFJGWlliUGkvZWNyOFlyOEJpSWJyZkFPSkdqc1NYbjAvTzg4OWlTMHFxc0ptdFprMnNOUkxJZmVWbGF0eDhLOGtQUDhxUlJ4L0dlekQwMkk0bVRTbjlZUVdGbjgyb3NDN3BmeC9BYzJCL2lMMzhZcThjZ2pjekU5ZW1qZjRLR0lBMVBvN1lZY09KN3RHVGdrOW5VUFQ1Ykt3MUVyRTNiRVQrZSsvaVRHMU9qVC9kU2Raamp4ei93bVN6WTNqY0ZNMlpSZEdjV1ZpY0VkUjU2MjJPdnYwbVpXdU90K2VwL2Vyci9tM21WUkxlc2ZpZnRQSVZGdURMelRtKzNPZkRLQzBMWG5ZcVArT0xwVkcrZmM1SnZrdzdtamJEdGZrbnl0YXZ3NXFVakMvbmVOc2lpOTJPNFhJZjM3WnhrNkNLTHI2OFBBNy8rUzZTSG5qSS82VTl6SGthaFlVa1BqNGVhNDBhRmRibHYvOHVudjM3eUozd0VzNVdyZnh0b1k2ZFE5SG5zNFBEUDRGNU9oeFlZMkp3dG1oaExyTWxKbUp4T0lPV1dSTVMvRThraEtnMEZIbHhad0JpQmd3a29rMWJTcFl0SmVuUDkyRzRYT1ljNnJ6MmoyTURIZnV5YjdkaGxKWngrTzQ3VHV2MUVSRVJFUkVSa1hOSHpPRExpUjB5bEVPMzMySXVpMGpyUlB5b01lUjdQR2JiM1JOWlltS285ZGRuTVR3ZU1FNzR2bWkxVXJaK0hmbnZ2bU11c2lVbkUzbkpKVlVLbERoYnRpTHUrdEU0VzE5STdzc3ZWZTNFVG1CTFRzYmljRlJwbjhqdVBZanEzUWNBMTQ4L1lrdEt3bkM1S24xd3htS3pnOVZpL3FJNHV2L0FZOVU5cXk3N3FmRjQ5Z1pYd0hVMmIwN2NrS0Ztb01TYWxBeHVON2JhdFhHMmFJa2xOaFpyalJwRTlleEYwZnd2OExkL3Rwd3lXQkxScmozTzFPWVV6cDU1MHUxQ2lSdCtMY1dMRm9RTWxNUU92b0t5OWV1cUhDanhsWlVSMGZwQ0VuNTNFN2tUWHF6eW5NcXJqdmU5cWlJdjdrTHMwS3M1ZU9NTllXM3Z6YzdHRWhGQlZLL2UxUnNvY1RoSXV2OUJYQnMzaEx3WEdqLzZCckRaS1BqUEorWURZdVZGWHRJVmIwN2w5eGVqZTErS2E4TUdmRVhGeE44d0ZudURCaFI4UExYQ2RvNExVb20vWVN6Rmk3OEdyeGRyZkR6T05tMHJuN2ZYUytsL2wxZTZPcUpEQitLdkcwM2VwRGR3Ynp2V210eGlvZmJmL2s3SjBpVVVmUFJoNVdNRFVkMjZFM2YxTlJ6OHcrOUNuOWRsZllrYk1aS0R2eDk3MG5GRVJFUk9Gd1ZLUkNRMHc4Q3pkNi81MHJOdm41bW9MeCswc0NiNlF4U2V2WHR4Yjk5V2NaaWlJcktmZTVxYWp6NUI0ajMzK3JmYnVSTmZRUUgyeG8ycGNkYzk1TDc4WWxCUTRWUmlyeGxPN0ZWRHlmL2dQY28yYmdoYWwvL0JlMWhqWXZ4ZnRpMVFOUHZrb1pLNEVTT0o2dHJOck1JQ1lMSFo4T2JrK0tzcFZNWnV4OUdvRVo0OWU4bWRPSUdJVHAxSStOMU5aUC9mNDdoMzdqZysxNkhYRU5XdE84WGZMQ2JyTCtPeDE2MVhhWmdFaHdON2c0WVVmN01ZejRrdGIydzJySEZ4ZUE0Y3FIUktlWlBlUFA0RjEyWUQvQzFTeXRhdDVjaWpEK0U5ZEFpQTZMNzlpQjF5RmJrdnZVRGVQLzhPRGtkUSt0N2ljR0NVSFc4WGc5MC9Wc3lnSzRpNnBKdTUyQm9kRGJhVC9ETmlPMzJsZXkwMks5aHRSSGJ1Y3NwdEhVMmIrZmV4Vml6bDZFeHRib2FkSEEzODdYdUs1cytqNk12NUpOeDhLNDc2RGNoNjR0SGpPOWhzRUdpZFk3TmhiOUNBd3RtenNDVW1tcHNZWGkvZW5CeUtGaTJvOG5rVnpmK0MwbVhMek5mSmp6NXVCajBNVnhsbDY5YUdOVTcrbEg5ampmbzAvQU9mRUNheEppWGhiTmtLbzdRRXo0SDlSUFcrbE9MRlgzUHdscHVJdkxnekNYKzRtU01QanNPWG00c2xOcFphejc1QTN0OWV3Ylg1Si9PemRpYXVqNGlJaUlpSWlKeWRMQkVSWUxGZ2xKWmllTDFCN1JRc2taSEVqL2tmQU9LdUcwWGNkYU9DOW5YdjJFSE9zMy9GS0MwbDkrK3ZnY3VGNFF1dUNtQ3gyVEdPVlJZTk1MeStvTGEwcDV4alZCUUpOOTJNZStzV25LMWFFZG10TzZYTGxwNXl2NlNISDhPV0VJL2g5Z1I5ZjdiR0p4RFpyUnZPVnEyRGQ3RDVIN3JJZXZUaDRNWEp5U1NNK1IvY1d6Wno5TjNKV0JOcVVPdWxpYWM4dm52WFRyS2ZlTXovd3V2RkVoRkIvcjgreENnclBmbU94emdhTlNhNi93Q01rdUlLNnd5MzIyd0xERkRycWIvNkt3N2JiRmdpSXFqMTlIUCtoMGlBcFBzZndHS3g0dHErelF4bE9DKzh5QitNS0MwTnVqYU9wczF3Nzk2TnZWNzlpaE95V2JGR1JlUGVzOXVzWG1KeFJ2aGJGUnNHaHNkajNxc0JjRjdVQm92VDZROFpPUjNZYXRZa29rTUhzRml4UkVSUXRtWk5jRXZwRUdFUFgwRStoWjk5aWpVMkZrdEVST2dnUjdsN2dYQ1d2ZTlWNUNzcTlEL0VjOEw5bnBwUC9oVjdnd2IrNnJzblBHdGxzZHVKcWxPSHlFNFhCeSszV3NGdUovdXZUMVU1eUJNT1c1MDZXT1BpY1cvYkNtNDNucjI3aWIxbUdKN0RoeXI4K2JRM2FJQ3paU3Z5Ly9WQjZNRTgzdU1QTDRWcTArN3pZZmk4K0hLeXlYMTFvdjg2aGRqT0NMU0dQdmIvdHBxMXFISHI3ZjdxU2lkVUxMSEV4bUt4V2s4YUtNRm14MWEzTG5qTGZlNE1BMnRVVkhnUFczazl4K2QwVEV6NklLenhDUlJNbTRyaHJyaGVSRVRrVEZLZ1JFUkNTcmpsTmlJN2RQVC9CN2JWU28wLzNlbi9FdXQwY3ZpK2UvRGw1NGM5bGxGWVNNNUx6NVA4eEhpY0xWdFI4TytQQVBEczNrM3B5aCtJR3pFeXZFQ0p3MEhDamI4bnFtY3ZDcVpOcFhqQmwrYVgzT01ITThoNzg1OGt4Y1lTTjJJa1Jsa1p4Vi9PcjN4TWp3ZlhqeitTOC93ejVxS1lLektJNnRxdDhuMEEzRzcvRXpGMk8zZzhsQ3o1anJpaDF4QTNZcVE1bHIxUkk2SzY5NkJ3eG5ROHUzY0RuTFRxaWFOcE03RFpjTy9hV1dHZExia21XSzBocTFQNGQzYUFCUnpObWhFMzhqcWNMVnY1bDl2dE9GdTJvdWJqNDgzdExCRVJ1TGRzOWxlU0NGRzV3eG9WaGEvNCtCZDV3KzAyVzZ1VVY3WnhBKzVqNXhWS0lOeVNlTWZkUVYvY0xVNG5NUVBUaWU3YnI5SjlLNHdWRTRNbE1vcUUzLy9oMUJzSFBoTWhlbEVuM0hhNytRWGFVbjY5MTB2Smt1K0lHdmNnRWUzYW0wRU9pOE54L0F1YTE4dWhQOTN1YjlseTZXWG1ya1poSWJrdlBrL2t4WjF4cGpZSHJ3OW55NVpZN0hhaUwrc0hWbi9WbnRMVnEvQWVQSGo4bUpWOGdRd2NML21KSnltYVBkT3M0R05OU3NaaXRlTE5PbDZpdC9hcnIvdHY0QlVYVjYyM3RjMktOVHFHdkRmK1FkbTZ0Y1QwSDBEWmh2WFk2OWFsYk9OR3JFbkpPQm8xQWd3Uy9uQXpCVk9uWUt1UlNOTDlENUQxMkNNY2Zmc3RFdS8rTTdtdi93MVhJTlIxdXErUGlJaUlpSWlJbkoxc05wSWZmZ3pQd1V6eS92RzYvL3V0V2ZYVVJvMDc3Z0tYeTE4TnRkeDMzK2hMTHlWNjRDQUtaeDU3SU1McnhiMWxNL1pHalNvY3d2QjY4R1pubTVWd0FTekhIbmdKVk5FMGZMNEtvUUNUeFVLTlcyOEh1NTJjaVJOd3RteEY0aC92SUxla2hMSTFxMDk2ZWlYZmZPMnYzbHBVR0hRL0krSEczK0hldnAzaWI3OEoydDRhR1lrbE9yajZyU1UybHNUN0g4QlhXa3J1cTYrQTE0c3YveWpaVDQzSDhMak42MUx6aVNjcC9uYXh2NHFMeFlMRllnMEsxd1NPWDdMMHU1QVZHa0x4cFhYeUIwcmNJWDdoZk1LOWcwTi91ZzN3VjlTSUhYd0ZXWTg5aksxbVRXcTlOSkdzeHg2dFVGMDI4VTkzQnJXZkxzOE1mbFFpKzRuSHpIdGUwUU1HRWpOb01JZnZ2ZHNmSENsWFpUYTZYMy9zZGV1Q1lXQkxUc1lhRzR1OVlVUEFnc1Z1eDcxak85NUFvTVJpSWVXdHlVR0JwaFBGWkF3SnVmekkvZmZoUFh6SWZIMDJ2ZS9SQTlPSjd0M0hIOVlxeDVlWEY3clNUaVgzbUhKZm5RaFdLNGJIamIxV2JaSWVmSmlpTCtaU05IK2V1WTI5Zm4yUzduK0E0b1VMS0p3MUU0dk5Cblk3M25JVmZFK24yQ3V1SkxMekpXWkZvL3dQUDhCZXR4NDFicnFack13RGVIYnRNcmUxUkVUZ09YZ3dPTlFSS2poaXNSQTc5QnBpaDE0TlhxOTViODBTRVVIU24vL1hmRDhENTNib2xwc3d5c3FPN3gvNC9BVWU4dkw0LzE3SmVlRzVvTThJUU95UXE0aEpIM3p5a3p4MnZNQTRRY3ZEQ0lJWUhzL3hjejUydnM2MjdmejMvOEMvN2l4b3pTTWlJdWNQQlVwRUpLVGlCVi82azlZK0g0bjMzVS9Sbk5tNGQrOEN1eDFmRlh1aEFuaVAvRDk3OXgwZVJiazljUHc3dXp2YjBrbm9nZEFESWtVcElncW9XTEJ4cncyOUt1b1ZLeUkydktKY21nS0tZTzhOUlgvMnJxZ1VRVVZVT3RLazl3QWhQZG5kYk4vNS9USFpTVGFiUUJBMDZEMmY1N2tQbWZiT3V6T2JYT2VkODU2VGovZjc3K01lNGp4ZmZFNzZ4SWV3OSt5bGw4U29oU1VyaTlRYmJzYVNtVW5aR3pQMG1wYTFuaXhNOFROUGsvN2ZjU1JmTlpTSXg0UHY1NThPcjhOMUxjMFJmUWdJQm5GOTlBRXBOOTZNdmMvSitOZXRKZTJPdXdodTI0cjd5N3FsKzdTMmJRdUFZbmVndHU4UXMwMXQzVm8vWFEwbGI1U0VCQnBPbllZcEtSbUNRWHkvcnFMNHljY0pseFJqVGs2SmVjalNOQTJ0dkZ5L2w3VUVJSmhTVW9pVWxocnRFZ3lpaGNMRVRXV29VUGJPMi9oWHJZeHZKeUVCZ05JWnI4WUVualFZZFMvKzlldnhmUE4xelA0WlV4NnBzWDBBVTJJU0VWY1plU09HMTdwUGxLVlZLOUp1dTczRzd1YVB1cHRJYVNtZ3A5OU51K011WTF0Zy9UcENlL2FRY040RmVrQ0oyYXcvZEZlWnVVUFZuNnV4ZGo0ZWE1dTJhT0VRcHVRVXNGaHc5T3NISmhPSzFhYVhqS29XTUpGNDd2a2tuRDNJV0RiSzI0QStlS0phc1dSbDRSeHdPbzVUKytGYnZrd1A3cW00ZHlVdlBnOWFSTSt3Y3hqeEpDZ0tpcW9TeXNsQmNUcHhuajZRNHVlZUllWGE2d0FvZnZKeEhIMVBvY0Y5OXhQS3lTRzRaNDllajdkNUptcXIxa1E4SHNxL1gwQ0RlKzZsZk9FUHVELy9WRS9MZXBTdmp4QkNDQ0dFRUVLSVkxQTRqSC9UUmhMT0dZUmozVnBqdFdLMWtUYnFYdFFXTFNtY05CRnpvOGFFOC9NSjVleXBLS1BTSDk4dlA4ZVYyTWg0Y0RJUnQ4dklscXFZelpqUzBpaWNPQjRVaGZSeEUyTDJiL3p5YXdENGxpeW01UGxuNC91bktLVGNlRFBXN0k0VVBqd0p6ZTNHdjJJNVplKy9SOXJ0ZDFBNjQxVzhQeTJxOWVONUYvMklwVmx6STROR2xCWU1FU2tySTdTN3l1UWFreG5GYWlWMG9QSjUxcFNVVFBxNENaaFNVaWljTkJIRjZjQ1NtcUpuN2QyNkpmWmtta2FrdERRK1UyM2xEc1pQOWw2OUswdlExa1JWcTJVNnJUelcwYTgvNXNhTlVWdTFSckZhU2JwMENGbzRoUHV6VHpHbnB4UE96Y1g5eFdlWU16SlFyRFpjNzcyakIweGtaQkF1S0REYUtYaHd2UDdDdmtvZ1QvS1ZWMk03dmdzRjQ4ZGl6c2lnd2YxaktINThldVdFS1pNSlJiVVNyaEtjWXNuTUpMUTNSNStNcEpoUWJGWk1LYWxFUEc1S25xN001cEgrMzNINDE2L0QvZWtudFZ3ZURVSWgzRi9Ob3J5T21WR3RuWThuOWVaYjQxNzJIMHYzUGJoNU0yNlhLeWI0d0RIZ05EQ2JVZHUxMThlUHFnUVVXQm8zQVVYQjJ1azRQZWhtMTA0aVpXVXhrNUlDUlVWNDVzd200ZXh6OEMxZFltUllUcmgrR0pyUGkvdUx6NGlVSEx5MDBkR2dCVU94MzJGTm8vajVaMm40MEJUU2JodEp3ZGd4UmdZYVUxSnlYTFpteHltbmtuTERUWG9iWmpPSkYxMUM0c1dYVXZ6NGRBb25qdGVEY0tLVHRmNDdqckwzM3Frc08yUFN2MnZSc1Q3bldXZERLSVRhU2g5M2RaeDJPcHJmVDJodnp1RjlLRVZCYmRkZS8rNUVJcGd6TWdDd05Ha2FHK3lrS0ppU2svUWdPc1dFb3FyNjcwazBNMHFUcGxpYVYyYjVTYm54WmtKN2R1T1ovUTFxWmlhQlRadXc5K3FOSlNzck5wT3p4VUtvV2pDT0VFSUljVFJKUUlrUW9rWXhkVXMxamVET0hYcEdDNmd4ODhPaG1KS1RjWjU1RnNIdDIwaTY5REw4YTFjVDJydVg0TTRkQk5hdE5XYWIxTWJSOTFSTWFha1VUWjlxbE40NUdNM25wZWp4NlRTNGV4U2hIZkVaUHlvN1prSnh4Z1p3bURNeVFEMzhQNC9lUlQ5aTY5cU5sSDlmVDJqZlBoU1RTWjhKVU1mTUVaWVdMZEg4ZnRKRzNobTNUYkZZaUpTV1ZFYWlWNkY1UEpTOTlTYUszVTV3NjFhOXhFaEZXWjBRNE9nL2dNUi9YRVRoZytPTllBck1aaHluOWlPNFkwZmNRNUs1WVVPQzI3ZWgrWHlVUFBNVUtDYlM3cm9iejl5NStKWXQwZnRqdHBCNjIrMkU4L0pxRENiUjIya0VnSC9kMnBpTU5sb29STVR0UHF5SE0wdG1DMEk1dFdSbnFTYTBjeWY1OTk1VDU3YXJLdjkrQVluL3VFaWZZVkl4TzBHcll3QlYyY3pLdXM3TzB3ZVNOT1J5Q2grY2NKQWpvT3pkdC9WTU94VWFQL2RpNWNad21KUnJyeU8wYngrK0ZjdjBralBWWm9kRUIrRWNwNXhxcEJNK2xORGVIQW9uUFZqWjF6TUdFc3JkVDZES0lLQ3RTMWVTcjc0Rzk4Y2ZvOWh0SkY5NUZZcEZ6emlUL0s4cndXTEJ0MndwaFE5UEptSFF1WEZwaUd2OHJML2orZ2doaEJCQ0NDR0VPRGE1M244WFc2ZmpTTDU2S09YZmZRZm9wVnQ5eTVmcG1WcjM3aVg1bXV1d05HdE84ZE5Qa3ZMdjZ3bVhGRk5hNWRuUUVBeFNPdU0xL0N0WEFHQnBua25HbEVmMGw3TVZZMUFGLzMwQVMvTk1Vb1pldzRIYmg1TjYyKzAxbG54UWJEWlNiNzBOYTZkT0ZFMmZGdlBDdm56dWJCU3ppWlFiYjhiV3JUdGxiNzlWT1U1U1RmcUVCMk1tZlVRNVRqc2RSNVdzbkZFRkQ0dzJ4amtpcmpKOFN4WVQyTFNSME83ZHBJNFlpZjNFSGhTTXVaL1EvdHBMR1I5SzBtV1hZMHBKcVRtZ1JOR3pkeFJNbWxqanNZck5oaWt4RVhOeXNyNXZZaUw0L1hxWm04ZWUxTFBCaEdPdnAvUE1zekZuWkpCNzNWQmpiQ3RhVGpuSzBqd1RlKytUY0gveU1lR0NmTUlGK1FTM2I4TjV4cGtVUHpHOTFzOWliZE1HVTJvcWphWTlqcEtRUU9JbGw1SjQwY1VVVFo5MmVHVldGSVhncmwyRTl1K3Y5VjVXRjg3UHI3RnNOeHc3OXoyNGMwZGNCbVBud0lweDFTR1hvemJQSk9MM0cvZkZaTGZyV1hsdXVnVlVsWklYbjQ4WjU0bHlmZmcrYXB1Mk5QalBhSXFlZUF6N0NTZGc2OXFOa3VlZi9WT0NTUUNJeEdmVzBOeHVTbDU1aVpRYmJzS2Nsa1pvZjBWQVNXb0s0Zld4bnlPd2VUT2xMNytJRmd5U2NzT04rSDlkaFcvVktnSmJ0OFNQV1VjaWFHNDM0ZExLejZaRnI1dWk0T2g5RWxvd2lDazVHUUJIcjk2RVMwcHFuTkIzVUJZTDZmZVAwUU90S2dKZEFGSnV1REVtK3c2cWlxUHZxZGg3bmFSbjdEVmJ5THYzYm4yU0ZtQS80UVFjL1FkUVBsOFBqZ3J0emNGNXhwbjRsaS9EbE5ZQXRWMTcxRFp0VUJ3T0ZOV3FsM3l2eU56aldmQ3RCSlFJSVlUNHcwaEFpUkNpN2t3bWtxKytCdithMVlkTUQxcGR5bzAzRTg3UHAzRFNnNlNQZm9EVW0yK2xZTUk0aUVRb21qYjFrTWU3M25zSHo5ZXo2dnh3Q0JBcEtxUmc3QU9IRE9pd05OTlRPOFljVy9FZjhvZkx1MlF4OXBQNm9MWnBpL3ZqRHcrck5GRHB5eTlTK3ZLTE5XNUx1ZkZtek9ucHRSNGJyZHVaOHU5aFdJL3JUUDY5ZDFkdURJY3haMlRFRHJTWTlBR1VzcmZmaWduc1VKeE9MTTB6Q2U3WkErRXdnVTJiQUQwTFNmS1ZWK0ZidnBUUXJsMGtYM2M5bUV5VXZQaGNyWDJ5ZHNnbW5IZmdzSzVCVFpTRUJLenQydUgrZXRZUnRWTVgzaDhYNGwyMENNM254WlNXQmtDa2hwckRSMHZTSlplUmVNR0Z4ckpTa2RVbHF1eXRtWGpya0YxSDB6U0lSUFJVc1FlUmVPRS9zQjUzWE15Njh1OFc0RiszTG1hZGY5Vks4dTRZWVFUVHVELzdGTFZWYTlMSFQ0d0pSZ0VvMmJybDhNcnRDQ0dFRUVJSUlZVDQ2d3VIS1gzekRWS0dYaHVUNmFHOFNpbU40bWVlb3VFamo1TCszM0dFZHU2azZQRnBOVS9hVUZWU2J4ME9vWW9YelNaOVJyOWl0YUVGS3NwU1JDSjZhUlRqWnkydTVJUGFyaDJwTjk2TTRuQlFPR1V5b1YzeEwxYzkzM3hOS0MrUDFHRTMwbkRhNDNnWC9rRDVqd3ZqOXMwYk1Ud3VVMFhEYVkvaFc3RUMxM3Z2Vk81b05xT29WalIvN0VRTDEwY2Y2SDNxa0kyOVp5L0tGOHpYZ3dwTUp2MS9kU2g3VVYzK2YrbzJlY2JjSUg3OEtEcVpwY0Y5OTZQNS9aUzlNVVBmWU5GZkR4US85WVF4T2Nsb0p6MUR6eVpiVzRiYnBHVFNicitEMElGY2ZMOVdUallxZS9jZDBoLzRMODZ6enE2eERMVXBMUTF6azZZVS9QZCtRbnYyMEhEYVkzaSsvcHJ5NytaalA2a1A2Vys4cFdmTDFUUVVxeFcxVFZzU3pqMWZQMWdCUmJWUyt1ckxlQmY5Q0pwRzRVTVRVSnhPbXJ6eEZvUkNNZVZxcWxKTUpyQllLSjgzcDlZSkxzZktmVGMxYUVEcXNCc3BlZVVsUGRCRFVWQ3pzdkRNbTRQcmcvZmk5bmVlZVJiSlZ3MGw3NjZSQjI4NEhLYjRpZWswdU9kZTBrYy9BR1l6cmcvZU44WVY2MVBndC9Ya2o3N1h5SDVyU2twQ3Nkb0k1eGZFN0JmT080QzNvZ3hOeW5YWEU5cTdGOS9pWHdCby9NcHJLTmJZZ0tEVWFoUDNTbDkvRGUvMzMrbmZuY2tQQVdBL3FRK3B3MGNZWTlScXUzWUFaRXllRXBjUldER2JZekwwQUJBTWtudjl0Y2Fpclh0MzB1NGFSZUdERTJQR1hSdS8vQnFlT2JOeGYveGhqZGZBM0xneG9TcmwwcjAvLzBUU3BVTklPTzhDTkk5SEgrK05SSXlKV3I5M1FwMFFRZ2h4dUNTZ1JBaHhhSXFDa3BCSWcxSDNZZTNVcVRKVFNSMlBUYjdtT3F3ZHNpbVlNRllmY0hoOUJobVRwcEI0NFdEY24zOVd0M1lxVWtFZXRrTzg2QzU5NVNXOWhNZ1JNamR1VE9MNUYrTG9Qd0RmOG1Wb1BoK0psMXlHTmJzam5ybHo5SlNqUi9EU1hXM1Jnc0NXTFlmY1R3c0U5QWZmcXV1aUQ2dFZ6eDk5OEtsV1Q5ZDJmQmNBQXBzMnhxejMvdkE5YWxZcjBrZVBJYkJwSTJxYnRoUTlNdVdnd1NMMlhyM3dyMTRkdjBFeFFmWFN0a2I2eC9ocjVLeEk2ZWxiZk9RUHQ5WU8yVVRLUFFDb0xWcFdPemN4OVZOTmlVbjZ1dkxETC9GVVYrVUxmNGdwOWRUZzdsRXgyNnZYeW5XZU1aREFwazN4MlYzQ1laU0VCQm85L3RSQno2ZFlyWHE1bzVpVGFISDFZQUVjZmZxU2ZPMTErZ0JkeGN3TlRDYWF2RnBsTnBuRmd1djlkK1BLRndraGhCQkNDQ0dFK1BzTGJ0bE13Y1J4T0U4L3cxaW5PQnlvYmR0aHplNklvOC9KbUp3SmVHWi9qVy9aTWh4OVQ2Rjh3ZnlZWjIrQXZMdHFuaHdSS1N2RjByUlpyZWMzbnBsVmxaUi9EOFBSOXhRQ216ZFQvdUVIWkV4NFVBOHVxRDRXbzRCaVVjbTc1MDZTTHJzYzU1bG5vYlpyUitGREUxRlVGYlZ0dTRxeXN2SGpFNHFxWWs1TGl5dFRITjJHeVJTVEZVS3hPMGk5OFNaQ3UzWlI5dlpiQUNSZGVoa0pnODZMZWZsc2Fkb00yNGs5VUJRRlZKWFF2cjIxbGtJeE5XaUF5ZUdNdnhhUk1PSDkrMnM0b3NxeHFhbFlPM1pDOC9sSXV1eHlQSE8rSWVMUngwalNIeGdUbTBrQjlNQ2Uyb0pKMHRKb2NQZTltTkliNEpuMUpSa1RKMUg2Mml0NGYxcEVjUE1tM0o5K1RQSlZRekU1SEhvcDZDcnRtTlBUQ2U3WVRtalBucmgyL2V2WEdlT0hWZnRqNjlxVnhNSC9wSERTZ3lpcVNyZ3dOc2hBOC9zcGZ2SXh2V1J6eFRpWXZVZFBuR2VkVGRFalV5bzZyUWQxUktxVTNnRlE3UFpqN3I1cmZqK201QlFhakxxUHdpa1BZY2xzZ2VKd0VOeTh5ZmhzdmhYTGE3Z3p0VE1sSldQdDFBbjdpVDFRVzdjaFVscUNLVEdKcEg5ZWhOcXlCZjdmZmlPNGN3ZmhBM2xHeVprL1haVlN5cFptK3U5KytNQWh5aU9iVE5oNzlNUy9jUU1FUTVSOStBSGVINzRIb05IalQxSHl5b3NFTm13d2xnOVdyaG4wVXVDaGZmc29lbml5c1M3dHpydnhMVnRxbE1xcUxXanBTS2xacldMRzNTTWxKZVRkTlpJRzk5MnZqeC8rUWVjVlFnZ2hEa1VDU29RUUIyVktTOU5USnQ1d0l4R3ZsNkpISHpiK0kveVFMQlpTYjcwTit3a25VdlQ0ZE9QQk5yUnZMNjZQUHlKUThSQlVsYUtxaHhkNFVaRkNNRHA3NVkrZ3FHcmNPbE55TXBZV0xWSGJ0TUhlclR0cXUvYUVEeHlnNUxsbjhDMWJDb0J2MlZLU0xoMUMydDJqME1yTENXemFTSERuRGtLNXVYcmt2TVdDdldjdlk5YkZ3VmlhTlNlNGF4ZTJFM3ZvZmFwNHVSK3pDMlpTQUFBZ0FFbEVRVlE5VjZVanl4U1JjUFk1QkRadWpDdXRZOGxzZ2ViMW90anQyRTQ0a2VET0hhanQyd01ReXQwZjkwQmo3OWtMYzZQRytteVI2a3dtRkhQbC8vMGtERG9YUzBWd1I3aGFlazFUYWlxSkYvNEQvNXJWaEhMaUJ4cnFTckZVcEpvY2RtUGw5NnRpSFdaejNLd21BR3VIRGhDSkdBRW9zUTBxTVlFbzVrYU45UmxaRmUwb0RvZGVGelVscGVLRG1GRlVTMFVLMllwektSRE96NHRONVhxSUIwTjc3ejdZVHV4QjhmUkg0N1pwSGc4SDdyejlvTWNuRHY0bnRrNmRhdDlCcVV3Tld2N2pEM2dYLzZ3SEpJWERxSzNia1A3ZmNlVGVOS3hpWHdWRlZlT0NYcUxianZqNkNDR0VFRUlJSVlRNDlvWERxRm10akVWelJrTWEzSGszRVk4SDcwK0w4SHc3ajBoUklmYStwNUIweFpXVUwvd0JxZ1NVSlAzcktpeE5tdGJZZEdERGIvZzMxRjcyV0ltT0NRV0RCTGR2SjdRM0I4L1hYNkU0SEJRL1BsMS9ucTArM21JeW9WaFZJa1ZGbEw3MEFwNVpYK2lCQnVFdzVpWk5hWER2ZldoK0g1clhoekhHWWpKalNrbEJLeS9IbXAyTk5UdTdlazlRSEhZSVJ6Z3cvR1o5bGNWQzJsMTNZMjdVbVBLNXM0MW5YUzBVaXBzSVpPdldUUitETUpsUUxDcWVPZC9ncmlXZ0pPbXl5M0gwT1RrbVE0SmlOaE11S29yTlZsc0Q1K2tEOWVzUmlXREp5aUw1dXVzcGVmNVpBQW9taklzTFNERm5aTkJ3K2hOeDdkaDY5Q1QxK2h2QVlxSDR5Y2NKYk5xRW10V0tsQnR2SnVMMTRsKzVBdmZubjZIWTdDUmVjaG4ybnIzeHpKK0hmODFxSXNYRkJMZHVwWERDdUpnMlRTbkpKQXc2RDkrdnEyb3MyMkhKeklSSXBQYnl5ZUV3b1gzN0NPZmx4UjZqYVFRMkhud2MwNXllY2N6ZGQ4M2pvWERxRkRMK081NjBPKzhtdEdjUHdSMDdpTGhjV0xLeVNCMTVKOFZQVE1mLzY2KzFmaTVUV2hySlYxK0RPU1VGYzVNbW1KS1MwY3JMOGE5ZlI4bExMK0Jic1J6RjRjQjUydWs0ZXArRXZVL2Z5b09EUWNvWExhVHNqUnBLVlAxSjFEWnQ5YTdzMkY3amRuT1RwbUF4ay9qUGk0bTRYQlNNRzZOL3Y0T2htS0ExTFJpTVhhNWgzTWxja2FXNDRkVHBoQXNMS0huaGVTSmxaWldsYjhKaHd2bDVoL3d1SFJHekdVdG1KdTVaWHhyOWlmWTNYRlNFWjhHM2Y5eTVoUkJDaUVPUWdCSWh4RUZaTytubE1jSUZCUlJObjBxNElIWUdnS0pXL0JtSlBzUlhZVXBLeHB5YVJ2RXpUOFhWN2ZSODlXWE1zdjJrUHRoNzljYlc2VGhDaDRvOHIzcCtjNVdnZ0xyc2I3UFh1VzM3U1gxdzloK0EycW8xYUJxYXYvTEJ6OTZqcDE3MnBlTEJ0T1NGNS9BdFhSSXpVT0gvZFJYK1gxZGhQYjRManI2bllPOStBcllUVHFSOHdYeDhpMzlCc2R0SnZXWDRRZE54Um1tUmlINk5UdXFqZnc2VENTMGNpZzhvVWExWW1tZlNaT2IveGJYUitJV1hEM29PVTRNR1dESmJVUHJHREN5WkxYQ2VNUkJ6dzRhb1dhMHdPUno0ZmwxRjhUTlBFUzRxeEhuS3FTUmVNQmh6bzBaNjBFVkpNY0djSElxZmVBd2lFUnlublU1dzg2YTRlcThBd2UzYkNCZmtHOHZtaG8yd0hkK0Y4bmx6OVV3dXhtZFJTYnZqTGhTN0hWY3RxU0RyU2xHdEFPVGZOOHJJZEdNN3NZZmV2cXFpVmN4T3NIWHBpdlBNc3pFbEo2TzJibzEzNFE4MUJqZ29Ga3ZsZDA1VmFUanRzUnJQMitqcDJKSkErYVB2clJ5Z01WWDd6bG9zS1BiSzc2Y1dpYUMyYm1QTVREQTVuYWh0MitEKzdOTWFQcCtLa3BCQTQ2ZHJMMEVVM1MrNGUxZnQyeTNteXQrcFVDaXVUQkltay80ZHIvaWUxeGhNd2xHNlBrSUlJWVFRUWdnaGpubjJrL3JnNkQ4QXplMEc5TWtaNVlzV0VzckpnWEFFZTdmdUFLaXRXd1BnN0RjQUFQKzZ0WVJ5OW1CdDJ4WXRGTUsvWmcxYUtJUmlNYU9Gd2poTzZvT2xlWFBqQlc3R3BDbkc1SVVtcjc4SmlvTHZsNStOZnBSL1cxRmFwYUtFUzJEYjFvUDJXM0U2MGJ4ZVFudjNHdXRDZTNQSXZXNW90UjBWVW0rN0hXdkhqaFJObTRxei8ybVV2ZmVPa2ZsVnNkdFJuQWxFaWdvckoxWW9DcW5EUjZDMmJvUG1xVFpKSlJTcUxPMVR3VFA3Rzl5ZmZuTFEvbFk5UHJCaEEwV1BQbXlzU2pqL1FoeDlUajdvWWFha1pCSUdEY0wzNnlwczJSMHBtL2s2R1E5TzFvTXVRTS9vVWxPR0VrVXhKdUlvaVlrMHVHc1VhcnQyaFBNT1VQejBVNFQyNkFFUXhjOC9TK3BOdDhTVURuSjk4QjZCYlZ0SnZtb29LZGZmZ1B1akQzRi8rYm14WFhFNnNmYytDVk55TW9rWFhVSnd5MmI4YTFhVFB2RWhUSFpIekJpYmZwMmROSnc2RFN3V1NwNTdodUQyMkVDRDFKdHVpU2xqVWxmSDZuM1gzRzZLSG51VTlQRVRzV1ozeFBXdVhuSW50R3NYdmhYTFNicnM4b01HbEVTS2k5SDhmc0pGUmZpV0xTV3dhUk9LellxdFN6Zjh2NjJIY0JqTjdjWXo2MHUwUUlESXJDOGhITWJTdWpXV1JvMHAvMjVCSGEvZ2tURm5aSkJ5MHkwVVAvbDR6QVEzZSsrVENPZm02cE9QcWxEYnRpUDFwbHN3TjJrQ21vYjN4NFdVdmpIREdMOUx2dlk2a3ErcHlBUmpNdEhnM3RHVjN5V1RLYWF0NUt1dXhuWmlUOHdaR1FDVUwvd2U3eTgvWSszY21kUmJieVAvM251TXJMNUtRaUxtUm8wcnNoeFppSlM1aUxqS3dHUkNiWmtWRThCbVR0ZmJNemR1SEhNK1JWRXdKU1ZoYVo0WlhhR1AxZTNZRHVFd0IyNjdWUzlwYzlycHhqR2EyMDN4OUVleDkreUZ0VjE3Q0Vld1ptZWpXQ3g2a0poSlFiRmE4YTFhU1RpMzdtUHFRZ2doeE9HUWdCSWh4RUg1bGkzRjMvc2tTbCtmUWFTMEpHNTc5RVc5WXJYR2JZc1VGMUg0VU0wMVNhc0xIemlBcFZsemZDdFg0UDU2VnQwN1dQSFN1cVlzSWpVeEpjU25CYTFOS0hjLzFzN0hFeTRvd0R0L1hreTZ4L0pGUHhMeGVnbXNYMGZFNVRwb080RjFhd21zVzBzcGVxYVBTSmtlMEtDNTNmRVBySWREaWMvSzR2cm9BMzEyVFIwMGZPeEpGR3ZsZFlzVUZaRjM5eDE2MUg0NGpCWUtFVmkvSHM5WHN3anUyQjRUelYrMmN5ZTgvWCtZVWxKUlc3ZkcwanhUajlxdkNJd3BudjVvWmZhSmFrcWVmVHBtdWV6dHR5aDdhMmI4anFFUW50bmZZRTdQcUhGMnl1RUliTjlHMGFNUEU2a1k0QUo5OENyL25qdGpIbFlEVzdiZ0hIZ21nZlhyY0wzM1RsenBINFBackFkTkFBU0Q1STBjb1dmZ3FLMFdydG1Nb3FveDN4WEZWdms3WTI3WWtBYjMvNWR3YWFtZThRWHdyMXBCd2ptRFNEajNQR08vY040QnlpdlNkbGFsT0JQUVBCN3k3cTQ1VFhCVTRvWC93TmI5aEZxM1Z3MmFpanRIeFhkRlVhMlZOYXhyY3hTdWp4QkNDQ0dFRUVLSVk1dTE4L0drM25nejRidzhURTU5dk1WK1VoOU16Z1RVck5hZ1ZVNmVpWmFWZFp6Y0YxUUxvZnc4UWpsNzBJSkJncnQyWWUzVUNjK3NMN0FlZHp6Z0o3UTNSNTk4VXpIdVV6aGxFcFptelVrZWNqbDU5NDNDMmE5L1RKYU9xSVN6enlIcDhuL1ZxZjhGWSs0L2FEWlV4ZUVnOVpiaDJMcWZRTkcwcVlUMjdjUGUreVNDZTNiai9mNDdQWURnbHVHbzdkcFQ5TWdVb3kxTGs2Yll1M1duNUpXWFNQcm54WFhxeXhFNzJFUWxrNG5VNGJjUnlza2g4TnQ2Yk5rZENlZm5rM2Z2M1dodU53ZWltVWlCaG85TXcvWEpSL3FrcWFob2xnMjNHOS9LRlFUMzdNYjEzanRvUGwvbFBxRVFKYSs4aExuYVdKQi94WEx5MTZ6RzNyT1hFUUJrU2traDlaYmhXTE03b2dVQ0tPYUtjcnBmZndYb2dSYlZQNU8xWFhzYy9mdmordXhURklzbExzaEFzZGxRVzdYR1ZUMUF3MlNpOGN1dlZlNVhVVjRtZjlSZGNaUG1qSDJPb2ZzZXpzL0grLzMzSkZ3NE9HYTk1NHZQU1ovNGtINWRxNVJTcnE3MDVSZGpscDJubjBIQ0JSZmkrangyc2xMaWhmL0FNK2NiUExPK2hNTXNwWE1rVEttcE5ManZmbjE4TVN2THlJcXR0bXVIMnFZdDdrOC9qanNtdUZzUHFDbi9mZ0VaNHg4a25KOFhNeG5NL2VuSGVILzVCZEFEcGNyZWZzc29JNTR4NGNHWXRoU3JEZi9LRlVSY1pTUmVjaG1lci9ReGFYUERob1FMQzJOS1JDY01PcGVFUWVjYXkyVnZ6YVQ4MjNrb1RpZnA0eWZHbGRqUy9INTlJbUVWbXFiaDZIc0tqcjZuNk9kWEZMQll5QjEybmY1OVAwZzVIbXZuNDdHMmFZc1dEbUZLVGdHTEJVZS9maFZabDJ3RWQrK1NnQkloaEJCL0dBa29FVUljWERCSThaT1AxN281dERlSDNHdXZQdkxUN054QndRUDNIZlp4bXNkeldPZDNmL3BKbldkOWhIYnQwditEdnFZc0RNR2dYcmJtTUIxSjJaWTROWlRKMGR4dXdsV0NKZzZtcHV0V05iakM5VTU4bHBQcUlxVWxSaWFXK0cybGRlcEhyWU1lbW9adnllSzZ0WEVJbXR0TllIMjFOTG1CUU56Z2dlYnpIdlQ3SHVXWjlhWCtrRjJocG1DcnVENVVXODRiT2NMNE9aeWZyNmVtcmZKZEs1M3hHcVV6WHFNdXloZDhpM2ZoRDNGMXFLdHpmZlFCcm84K3FIVjcvbjJqYXQwV1dMKyt6cjlyUitQNkNDR0VFRUlJSVlRNGR0bE9PSkcwMjI3SHQvcFhBaHMya0hTUi9nSzlhTW9rRkt1TnhILytFL2VzTDQxeEJ2dEpmVWdkUG9MQ3FWTml4aDZpbVMrOUMzOUFjVGl4ZGUxRzhUTlBWcnlRMTRpVWx1RDU1bXZDZVFjd04yaWdIK04yNDVrenU4YkpUVm9naU9aMmszZVE4aS9XN0k2azNYbTNQdkdodG4yTzYwekt2NGRoVGs4SDBET1pCSU9VejV0RDBxVkQ4UCs2aXFRaFYyQTd2Z3VsYjc0Uk05NFQycitQZ3ZGakNlWHNPZm9CSlNZVGl0T0IycjZEc2NxY2tRSHFRWWI1TFJhMGNCajNKeDlqYVZwWlhranplRkJidFVZTEJvek11VXBpQXBoTW1DcXV0YUtZOUFDZ2Zmc2dHTVR6MVpjb0NRbEdNSWtwSlJWRlZRa1g1T3RaSTlMU0tKeFUrZExlbk5FUWEzWTIzcDhXR2VzaXBhVm9YaSt1RDk3WGd3SWVtbHhSYWtiblc3WVVlNCtlK0ZhdGpIbkI3dWg3U2t4V21xcHNKL1FBVmNXM3BOcFlYU1JDMGJTcHhxSmlNcUhZYklSckdiTTYxdTY3S1RrWjU1bG5FZHkramFSTEw4Ty9kaldodlhzSjd0eEJZTjNhR244SERrWkpUQ1JjV0dCa1dxbnNmUEJQTDBGc3pzaWd3WDMzbzZoV0NoK2FhR1M3d1dJaFplaDFlbi9WR2o1Zk1JanJnL2RxYlRkUzVxb01CTkUwd2lYRk1jdFZsYjZ1ajd0Rk0wSkhxUzFhRXR5K0xXYWQrNHZQOFh6elZVVy9WR05TbHVaMmsvdnZhMnI0Z0RXVTJLNmw3SFpkbE0yc0xEL2tQSDBnU1VNdXAvREJ1azNrRkVJSUlZNlVCSlFJSWNUQi9Na1BVK0ovMkpGODE2cVhweEZDQ0NHRUVFSUlJZjRvSmhPSkYxeEljTThlU2w1NkFXZi9BVEdiRlpzTjU0RFRNU1VtMW5taVJPSkZsMkJPUzBOeE9FajU5ekFpeGNXQVhvTFo5ZDQ3Y2Z1bmp4bEhZTXZtK0cwVldWR3FCcTFVWjJUZHJGN2lCVDJ6Yk9MZ2YyQS9xUStCOWV0eGZmUUJxY01ySjRTNHYva2FlKzgrTkh6NFVRQ0twazJ0TWJ2cFVaMVFWTDJQelpyVDRON1lTVm5SNjFXalFJQ1NwNTlDQy9oakFrcFFWVkp2SDZsbmVvbEVVT3dPRkpPWjVDRlg2Q1ZRdk9YNkMvaHdoT0tuSGpleWdqU2MvREMrbFNzcGUvTU5rcSs1Rm11YnR1VGROUkxQbk5ta2p4MlByV3MzbzZTeDgvUXpTRGp2Zk1JRitRUTJiVEpPWGZ6MGs3VjIxNXlXUnVvdHd5bDkvVFc5RkhFZE9FODdEZERMLzFSOThRNFEzTEw1a01jZnEvYzk1Y2FiQ2VmblV6anBRZEpIUDBEcXpiZFNNR0ZjWEtCTVhWbmJ0aU80STc0OHRWYkQ3MEoxOXBQN1l1L1JFNGpQUG55NEZLdVY5REhqMEFKK0NoNmNvSmNPQWoyYnprMjNZR25aa3NENjlTUmNjQ0ZhTUZCaitlZmFKRjkxTlVuL3VsSS9qODFHZzd0R1ZRWk0yV3gxNkp5aVo4OEpoL1hncVdqNW9tREErTHR5cUt1bHR1OUEydTBqOFh6OWxaRnhSMjNkaHJSN1J1SDU1aHM4czcrV01XY2hoQkIvS1JKUUlvUVFRZ2doaEJCQ0NDSCtjQjYzRzQvYmpjL253K2Z6RXBhZ2FQRW5zVmdzMk8wT2JBNDdDWWxKSkNRazFIZVgvdG9pRVlxbVA0cGlVV3NzMFJCeGxlSDY1Q09TaDE1TCtROC9FTnkyOVpCTkZrd1lTL3A5OStOYnRoVFAvRzlKR1hydFFmY1BidCtHdmZkSjhRRWxkWGd4ZmpESi83b1NTMVlXcFROZXcvdkRkekdaUUN3dFdwSjgxZFdVdlBBYzZlUEdFejV3b05aTUYzK1UwbGRlb3ZTVmx3Nzd1QnBMMXdZQzVOOXpsN0dZT253RS90SVNnams1Skp4MURvV1RIMFR6ZW1NT01UZHBnaW10QWNGZHU0dzJ0SXJ2UUhEckZ0eWZmVUl3SjBmZnBpaTRQdjRRYTNZMnFiZmNSdjdZQjlEcWtGVTNuSitQZjgxcW5HY01yRk5BaWRxdUhkWk94K0g5NFh1Y3A1K0I1dmZqZXYvZFF4NVgxVEYzM3hXRjVHdXV3OW9obTRJSll5RWNwdlQxR1dSTW1rTGloWU54Zi83WllUZHBhZEVDVy9jVEtIbnBoZC9WSmJWRkMreTlldit1WTZzeXAyZUExVXFrM0VQUjFJZUpsSlVCRmFXUWJoNk90V05IU2w1OEh0K1N4YVFNdTVIRWl5NUJDd1R4MUxGRXV2dnJXZmlXNkNXYjB2ODdqckwzM2lHNGRhdXhmQ2kyTGwweHBhUVFjYnRJR3o2QzRxZHFEMzZLb3lna25ET0lwTXN1SitKeUVTNHFNalpGZkY2QzI3YVROT1J5SFAzNlVmcmFxM1VLZGhKQ0NDR09CUkpRSXNUL01IT1Rwb1J6OTlkM040UVE0cUFzcmR2VWR4ZUVFRUlJSWNRUk9wQzduM0E0ak1QaElEa2xCYnZEZ2FxcTlkMHQ4VDhpR0F6aTg1Ymo5WG9wTFM3QzQzTFJxRW1UK3U3V1g1cm05YUxoclhWNytRL2ZZMHBNSXJpN0l2REFaS3B4UDBWUjlCOENBZEEwUGZ0bU1JaGl0Nk9WZTFBY0Rzd05HMkpwMmd4N2o1NG9EZ2VObm53YXhXWkhjVHBSVzdVbXVMTkt4Z1ZGTCt2UjVQVTNhKzk4OUp3MUtIN21LVENaakV3RVNzWGZxYVNMTHNKeGFuL0MrWGxFM0M0S0p6OUUydTEzMFBDUlJ3bHUzWUovd3daQ2UvZmlXN280dHJTdjJRd21FOWJqdTJCT1Q4ZlNNZ3NzRnV4OVR6R3VpNlZGUyt4OVQwRUJzRmhRVkJYZjhtVjFMeVZjL2VNZDd0OVdWU1g1eXF1eFpMYWc4STBaYU9YbDJIdjJJdjJCc1hwbWtpcmxncDBEVGtNTCtQWFBTYlJrVVdVUWoxRm1XbEhJbURRRno3eTVsTHoyQ2cwblAwTFNKWmZGWlErcDJCbXEzUkwzbDE5Z2NqZ3FWNWpOdGZZOTVicGhoSGJ0cEhUR3F3VDM3Q2I1Nm10UVc3VW1uSmRiNTB0d1ROMTNqNGZVVzIvRGZzS0pGRDArbmZCK2ZldzJ0Rzh2cm84L0lyQjVFOVVwcWxwamFld29hNmRPcEE2L25lRFdMYldXRGZwVG1NMVlXclVtdERlSG9rZW1FSEc1UUZWeG5uWTZTUmRkQWtEUlk0OGFaYXRMWjd5S1lyT1JkUGtWUk1wSzhTNzZNYlk5a3lrMlhZalpUS1M0aE5EZWlxQ21TSVJ3UVg3bGNoMGtYSEFoL2w5WDRYci9QUnJjUDRiMENSUEJldWpmS1h2UFhpUmVmQW1XNXBuNGxpeW1kT2JybGRsTmdQRCsvUlEvTVIxN3oxNGtYL3R2MHNlTXhUTjNqaDc4VkQxYmlhTEUvSjB5TjJxc2wraXEyRTl4T0VCUk1LV2tWRndITTRwcTBiTUlTZVlUSVlRUWZ3QUpLQkhpZjVpMVp5KzhzNzZvNzI0SUljUkJXYnQxcSs4dUNDR0VFRUtJSTdCMTB5WXlHamFrWWVQRzlkMFY4VDlLVlZWVU5ZV2taUDNsVzk2QlhMWnUya2k3N0k3MTNMTy9COFZzam4vaEh3cmgvdnhUTUp0SnZ1NTZyTzNhby9uOWNSa3ZxaDVYOXNIN1JFcEthRGgxT3VZbVRTai9kaTVKbDErQjgvU0JnRjdXcFh6QmZIekxsaExZdW9YR3o3NkFyVnYzMklBU2t3bk40OUhMZ3RUQzJyNDlLVGZkVW1PUWkrYnp4ZTdidGgwQTlwUDY0UHJnZlR6ejVrQTRUS1MwbFB6Nzc4TjV4cGtrbkhrV2lZUC9nWC9WU255TFkxL1dLeFlMbU0zWVQreUJyVXRYaUVTSUZCZVROUGlmQUlUejhsQ2JOVWNkM0Z3UHFyQllVTXhtQWx1M0Vpa3RSYkhaYS8wYzFkbFA2b096L3dEVVZxMzE0QngvZlBhWXFwL1owcklsOWg0OWNaNStCcEhpRW9xbVRUVUNLa3BlZUk0Rzk0NG00K0dwbEgvN0xlWGZMU0RpZHVsWlEzNWFaTnhITFJEQTFLQUJqZ0dueFZ3N2Evc09XREpib0tncTRmMzdLWG5wQmZ4cjE5VFliOFZpQVV2c0MvdmcxaTM2WityVEYxdVhMbGpidGRlREQySU9WRWk5OFdZc21aa1VQVHdaZ1BKNWM0bTQzYVJjKzIrc25Ub0JrRDd4SWYzWWlxeFlpcXFpT0oxRXlzb29mdUl4L1hNY1EvY2RreGx6YWhyRnp6eEZZTjNhbUhZOVgzMFpzMncvcVEvMlhyMnhkVHFPMElINEFCcHJwK05JT1BjOGJOMjZFMWkvbnVMbmFpNVZvNWhOdFFaOVJiaytlSi9BaGczNjc4N3ZGUTVUTkhVS210ZEx4T1VpNFp4QkpGejREMHhKU1FUV3JhVjB4cXRHYVNVQU5JMlNWMTRpbzBsVEVzNjdBTzh2UDBNNGpHUEE2YWd0VzZJNG5ZU0xLN09BS0ZacmphZFYyN1hEbXQwSnhlbU1LWWVsMkd4WXN6dGlQL0ZFQ0FheG45d1hhNGRzQ2llT0o3Ui9INFVUeDVGeS9RMVltbWVTY083NXFHM2JFY3JkcjMrZndtRTg4NytGUUFEbndETkp2dVk2SXNYRmxEejdOTDVsUzJ1OUJMN2x5d2hzMmtUS0RUZVNjTTRnUXJ0M3hRWEtSTDgvZXVkVkdrNTdyTWEyR2ozOVhNeHkvdWg3alFBa0lZUVE0bWlTZ0JJaC9vYzVMN2lRd0pwZkNlL2VYZDlkRVVLSUdwa3pXK0FZZEY1OWQwTUlJWVFRUXZ4T1d6WnRwRVZXSzVLU2t1cTdLMElZR2pWdWdzUGhZTnZtVGJUdGtGM2YzZm5yczZqNkM5Q2FoTU9vbVpsZ01sRTY0OVc0TEFxS1d2a0NPRmlSZVNHNGF5ZGFNSWgzOFdKTUNVNHNqUnJqbWY4dC9wVXJZbzczclZ4QjZNQ0IyUGFzVnRBMHdubXg2Mk82MURDajR0eUhIaHIzL3ZJejFrNmRLSjN4R3VHQy9OaU5vUkRsYzJkVFBuYzJsdWFac1JrcW9pd1dGTE9GMGpkZU9lUzVhbUpLY05aNTMxRHVmcXlkanlkY1VJQjMvancwWDN3R0djV2lvdGhzQUtpWkxVZ1lkQjZlMmQvZy91S3ptTXdHV25rNVJWTWZKdm1hYTNHY2ZES2VlWFBSdkY2S24zeUNjRkhsQzMvZmltWFlPbmNtZWNnVk1lZlJRaUg4SzFkUS90MENmYjhsaTJ2dmVFVjJqcHBFWEtVNFR1cERjT2NPWEo5OEhIdFlaaWJXOWgzd2ZEMkx3S2FObFgzNjVXZjhhOWZnN0g4YXR1TzdZTWxzanRveUt5NWd3dlgrZTdWMnFiN3ZlK0ZERStxMFgvakFBU3pObXVOYnVRSjNEU1ZoSXVYbFdKbzBOVXI1MUVaUnJZZk9iS09xSkp4M1B1WGYxOTVPWGZzYzVWdjlLL2FUK2xBMjgvWGFnekNDUVlxZWVFei9QbGQ4UjAwSlRteWRqOGZ6emRkNmtBbEExU0NNYWt3SmlUajc5OGZ6NVJmNDE2OHoxbXVoRUttMzNvWml0K1A1YWhZUmx3dlBuRzhJN3RpdTk3V3drS0pwVXpFM2JZcjl4QjVZMjNmQWZtSVB6R2tOQ09YbjRmbm1hd0RLNTM5THhPWEN0Mm9sQklPSHZBWVJseDdNcExacmJ3UlB4VENiSy8rbUJvUGtqUnloWnlpcHJWU2cyWXlpcXZGQlYwSUlJY1JSb2dRQ2dTTXJMQ21FK0dzTEJuRi85Q0hCdGF1SjVPWFZkMitFRUFJQVU4TkdxRjI3a1hqcFpTQ3AwSVVRZjBQYnQrYno2b3MvY01NdEEyalRybUY5ZDBjSWNZeDc1ZmtmQUxoeCtJQjY3c25oT1pDN0g1dlZKcGxKeERFcjcwQXV3VUN3WHNyZlRCeHpINHFpTUc3U0kzLzZ1ZXVxOElaL0g1MkdGT1dnNVRpT2VIOVJ5V3crckpJWDFUTTIxTGlQM1ZGamNNcWZJbHIybzVidmd5a2xsWWpiVmJmUHJLb29aZ3VZRkQyVGpkY3I1VUVPZzdsUll4ejkrK1ArK0tPLzFlK25KYk1GNGFMQ1EvNGV4RkhWT2dXUEhDdlNYNjJwM0pRUVFnaFJONUtoUklqL2RhcEs0cit1aEg5ZFdkODlFVUlJSVlRUVFnanhOK0h4dUFtSHdqUnNJY0VrNHRqVnFIRVRkdTdZVHJuSGpUTWhzYjY3OC9kMXVDK2YvMFl2cS85MGh4a2dVWmVYNlBVV1RBS0gvQzVFU2t2cTNsWXdpUFlYQ2dBNDFvVHpEdUQrNk1QNjdzWlJGOHJaOC9zT2xPK1NFRUtJL3lFSEw0d25oQkJDQ0NHRUVFSUlJY1JoOHJoY09KeU8rdTZHRUlma2REaHh1OXoxM1EwaGhCQkNDQ0dFT0NaSlFJa1FRZ2doaEJCQ0NDR0VPS3A4UGg4T2g3Tyt1eUhFSWRtZERudytYMzEzNDVoa2J0SzB2cnNnaEJEaUNGbGF0Nm52TGdnaGhQaUxrNEFTSVlRUVFnZ2hoQkJDQ0hGVStYdys3QTdKVUNLT2ZRNkhFMzk5bHZRNGhsbDc5cXJ2TGdnaGhEaEMxbTdkNnJzTFFnZ2gvdUlrb0VRSUlZUVFRZ2doaEJCQ0hGWGhVQWhWVmV1N0cwSWNrcXFxaEVLaCt1N0dNY2w1d1lXWVc3YXM3MjRJSVlUNG5jeVpMWEFNT3ErK3V5R0VFT0l2VGdKS2hCQkNDQ0dFRUVJSUlZNWhpZ0thcHRWM040UVEvMnNzRmxMdi95KzJnV2RoYXRTb3Zuc2poQkNpamt3TkcyRWJlQmFwWThhQ3hWTGYzUkZDQ1BFWEovOVBJb1FRUWdnaGhCQkNDSEVNUzBpMGtidS9yTDY3OGJlMVpjc1dWcTllRGNBbGwxeUNvaWpHdGtjZmZaUmdNTWpGRjErTXpXWmoxcXhaQU54NDQ0MDQ2bGpTeCsvM00zYnNXTHAyN1VxYk5tM28yN2R2blk3VE5JMmRPM2ZTdW5WcmxpOWZ6dHExYTBsUFQyZnc0TUZzMnJTSjdPeHNBRDc3N0RPYU5XdEdseTVkRHRtbkhUdDJVRlpXUm1wcUtsbFpXWFhxeDVGNjVwbG4wRFNOYzg0NXgraHpYZVhtNXJKbXpSb0dEaHlJMld6K2czb29Ea3BWU2Z6WGxmQ3ZLK3U3SjBJSUlZUVFRb2g2SUFFbFFnZ2hoQkJDQ0NHRUVNZXd4RVFiYnBlM3Zydnh0N1Y3OTI0KytlUVRGRVhoMGtzdnhlUHhvS29xVnF1Vm5UdDNVbEpTd3VEQmd3Rll2SGd4QUNOR2pFRFROSHcrM3lHRE9Nckt5c2pKeVNFbko0ZXp6ejY3VGdFbFhxK1hsMTU2aVZXclZqRjY5R2gyN05qQnZIbnphTnUyTFowNmRXTGl4SWswYmRxVXNXUEhNbmZ1WEVwS1N1amF0U3VqUjQ4K2FMdWZmLzQ1UzVjdXBXL2Z2b3dZTVlMeThuTEt5ZzRkckdTMVdtblFvQUU3ZHV6Z3hSZGZ4R3ExWWpLWllvSnZORTBqSEE2amFScVRKMDgyMWk5ZnZweGdNRmpuUUpxcTNubm5IWll2WDg3czJiTVpOMjRjcWFtcGg5MkdFRUlJSVlRUVFvamZUd0pLaEJCQ0NDR0VFRUlJSVk1aFRadWw4c3RQMnlndUxpY3R6Vm5mM2ZuYnNkbHNNZjlPbkRpUm5KeWNtSDBlZWVTUm1PV2hRNGVpYVJvT2g0UFhYbnNOZ0x5OFBKS1NrckRiN1RHQkZudjM3alYrUHUyMDAycnNRekFZcExTMGxLU2tKR3cyRzZxcUVnZ0VDQWFEUFBua2swWXdocXFxekprekI0REdqUnVqcWlvbEpTVUFuSHJxcVhYK3JORWdtRVdMRnZIR0cyOGM4cmhvc0VvZ0VHRFBuajExT2tlVXhXSWhHQXlpcXVvaHoxUFYyclZyV2I1OE9RQ0ZoWVdVbDVkTFFJa1FRZ2doaEJCQy9Na2tvRVFJSVlRUVFnZ2hoQkRpR05heGN6UDRjQVZyVnUxbXdCa2Q2N3M3ZnlxWHk4V3NXYk5ZdVhJbGVYbDVXSzFXc3JPenVlaWlpMmpidHUxUk9ZZkpaQUwwd0lmb3NzMW13MjYzVTFaV2hxWnBKQ1ltR3YwQlNFMU5KUndPeHdTTzNIZmZmZmo5Zm9DWTlWV05HVE9teHZXYXBnRXdmdng0c3JPekNRYURYSFhWVld6WnNnV1h5MldVNU5tM2J4OGJOMjRFOUFDU0ZTdFdBR0EybStuUm84Y2hQMnUwYkV3MHVDUDZyODFtbzNIanhuSDdsNWFXVWxwYVNuSnlNZ0NabVptTUhqM2F5T0FTdldZQTRYQVl2OTlQS0JTS2FTTjZmYVAvMWtWcGFTblBQLys4Y1Z3d0dHVHExS2xNbURDQnRMUzBPcmNqaEJCQ0NDR0VFT0xJU0VDSkVFSUlJWVFRUWdnaHhERXNNZEZHcDg3TitIblJWazRkMEFHenVlNHY1di9LU2t0TEdUTm1ERVZGUmNhNllEREl5cFVyV2IxNk5hTkhqNlp6NTg2L3UvM0ZpeGNURG9mWnZuMDdBS0ZRaUo5Ly9wa3p6amlEZ1FNSFlqYWJHVGx5SkFVRkJkeHh4eDJvcXNyNDhlTlJGSVhubm52dW9HMUhBMFRxdXI2Nk5Xdlc4TlJUVHhuTHVibTVBREhsYVo1OTlsa2pHNGpGWWpFQ01FQVA3dkI2dll3ZlA1NmNuQnoyN05tRHpXWXpybVZCUVFITGx5ODNBbEt5c3JLWU1HRkNYRDgrL2ZSVFB2endReU53SkZzR292b0FBQ0FBU1VSQlZDRWhnYXlzTE82OTk5NWErMzdoaFJlU201dkxUei85Qk9qbGV3RGVldXN0bkU0OXc4NlFJVU00N3JqamFqemU1L1B4K09PUFUxcGFTa0pDQW1QR2pPSFpaNTlsMzc1OVRKNDhtVEZqeGtoUWlSQkNDQ0dFRUVMOFNTU2dSQWdoaEJCQ0NDR0VFT0lZTi9EczQzajJpVzlaOU1NV0JweVJYZC9kK1ZOOC92bm5SZ0RFZWVlZFI3OSsvZGk1Y3lldnZ2b3E0WENZbVRObjh1aWpqLzd1OXIvNjZpdTJiZHRtTFB0OFBwNTk5bGtBRml4WVFINSt2aEVNTVduU0pHTS9UZE1ZTm15WXNiNXAwNllBakJvMXlzamFFYzNHc1hMbFNqNzg4RU1BaGc4ZlRtNXVMcDk4OGdtcXF2TEFBdzlndDl2Uk5NM0k3cEdabVJuVFIwVlJEaHFFRXMySTR2ZjdqZUNRNnRhdVhjdGJiNzBWczI3NTh1VkdPUm1BSFR0MmNPZWRkOFlkNi9GNEFEMUFKY3B1dCtOMnUydnRrOGxrb3Fpb2lNMmJOOGVzcjFwR3lPZnoxWGlzMSt0bCt2VHBiTm15QmJQWnpPMjMzMDZyVnEyNDk5NTdtVGh4SXZ2MjdXUHMyTEhjZHR0dGRPclVxZFkrQ0NHRUVFSUlJWVE0T2lTZ1JBZ2hoQkJDQ0NHRUVPSVkxNng1S3NjZDM0eDVzOWVSMVRxZFZxMHo2cnRMZjdoZmYvMFZnQVlOR25EVlZWZWhLQXBaV1ZuOCt1dXZMRm15aEp5Y0hEd2VEd2tKQ2Irci9mYnQyNU9lbms1T1RnNzc5dTFEVlZWNjlPaEJlWGs1cGFXbGVMMWVMQmFMVVNhbXFtaWdTVFJEQ0JDWExjWGxjakYvL253QU9uWHF4S21ubm9ySDQrR2JiNzdCNi9XeVpNa1Nycm5tbWhyNzFyTm5UMmJPbk1uUFAvL01LNis4UWlRU01iWXBpc0tkZDk2SjNXN240WWNmQm1EbzBLR2twS1N3Wk1rU2xpMWJSbFpXRnFlZmZqb0E2ZW5wZE8vZUhidmR6dmJ0MjhuTHk2TnAwNmEwYU5HQ3BVdVhBbnJtbDd5OHZGcXZWYlRVRHhCelBjYVBIMCt6WnMwQUdEZHVIQWNPSE1CaXNSZ1pUZHEyYmN2Ky9mc3BMeTluMkxCaHZQdnV1NVNYbHh1bGRxckt5OHRqK3ZUcDVPVGtZREtaR0RGaUJGMjdkZ1dnY2VQR2pCa3poa21USmxGVVZNUkREejNFd0lFRHVmVFNTMGxKU2FtMTMwSUlJWVFRUWdnaGpvd0VsQWdoaEJCQ0NDR0VFRUw4QlZ4MGFRK2VmM28rYjgzNGladEhuRTZqeHNuMTNhVS8xQU1QUEVCaFlTR1JTQVJGVVdyY0o1b0o1UGVJQm5OTW5EZ1IwTXU1ZE8vZW5mNzkrL1BRUXc4QmVqQkdUUUVMMGV3Yk5RV2JBTGpkYmg1NTVCRWp3OHJtelpzcExpNG1MUzJOaXkrK21MZmZmcHZaczJlVG5wN08rZWVmSDNkOGNYRXg3N3p6RG9zWEx3YjBralM3ZHUwQzlBd3B6enp6REEwYU5ERDI3OWl4STYxYnQyYlRwazBBdEd6WmtyUFBQaHVBM3IxNzA3dDNid0JlZnZsbDh2THk2TmF0RzluWjJXemV2Sm1Ta2hMYXRtM0xQZmZjQThDTUdUTll2bnc1UFhyME1ES3hSQU5FSURaYlNmVGFWUlVLaFl6cllyZmJqWHZVcUZFajQrZXE5MDNUTk9iT25jdDc3NzFuWkZ5NTRJSUx5TWpJTU1vUlJRMGRPdFRJSWpOLy9ud1dMbHhJbno1OU9QbmtrK25jdVhPTmdTcENDQ0dFRUVJSUlYNC9DU2dSUWdnaGhCQkNDQ0dFK0F0SVNMUnh3eTJuOGZMejMvSEMwd3U0NXZwVGFOMjJZWDEzNncrVGtaRkJSa1pzSnBhaW9pSldyVm9GNkVFVERvZmppTTZ4Zi85K0l3aWpwS1NFRjE5OGtSWXRXaGdCRHdjT0hPREFnUU8xSGw5VFFNdm16WnQ1L3Zubll6SitoTU5oeG84Zno3aHg0emp2dlBQNDdiZmZXTFZxRlcrLy9UWTdkdXpnNnF1dkpqVTFGWUFOR3pZd2JkbzBmRDRmWnJPWml5KysyTWpXMHJKbFN4bzFhc1R5NWN0ajJzL0p5YUYxNjlZVUZoWUNla2FQZy9udXUrK1lQWHUyc1p5WGw4ZWJiNzRKd042OWU0MS8zM3p6VFNLUkNJRkFBRlZWdWV1dXUvRDVmQ1FtSnRiYWRpUVNpUWxBcVVrMFFHamx5cFc4Kys2N3hqbWp2dmppQzc3NDRvdER0aEVNQnZueHh4OVp1M1l0RHovOHNHUXJFVUlJSVlRUVFvaWpUQUpLaEJCQ0NDR0VFRUlJSWY0aTBobzR1ZTNPTTNuOTVZVzgrdUpDZXZUSzRzeEJ4NU9jYksvdnJ2M2hQQjRQMDZkUEp4QUlBSG9XaXlQMTJXZWZ4YTM3K09PUGpSSXpWMXh4QlNlZmZITGNQbmZmZlRmaGNEaW1GRTF4Y1RGZmZ2a2xjK2JNUWRNMEFJWU1HWUxOWnVPdHQ5NmlvS0NBeVpNbk0ySENCTzY0NHc0ZWUrd3gxcTVkeTg4Ly84eVNKVXM0N3JqajZOeTVNejE2OUdEU3BFbTg4TUlMWEh2dHRRU0RRVDc4OEVNQUhBNEh3NGNQNTZhYmJpSVVDaG5uM3JadEcvMzY5U00zTnhlQUprMmF4UFY1NjlhdFJtWVZ2OTlQY25JeVRabzBZZlBtemJoY0xpTWJTbFJ1YnE3UkhtQUVhN3owMGt1MGFOR2kxbXU2YnQwNm8veFBKQkl4cm9YZjd6ZCtqbDQzaDhOaEJNRjA3ZHFWTTg4OGt5ZWVlQUtyMVlyVmFvMEwySWtHdDV4NTVwbjA3OStmOTk5L241VXJWekpzMkRBSkpoRkNDQ0dFRUVLSVA0QUVsQWdoaEJCQ0NDR0VFRUw4aFNRbTJyanB0dE5aK04xR0Z2KzhuZVZMZDlJOE00MnMxdWxrTkV3bUxjMkoxZnIzR3ZKeHU5MDgvUEREN055NUU0Q2VQWHR5NnFtbkhsR2IyN2R2NThjZmZ6U1c3WFk3cXFxeWN1VktvMlRMeHg5L3pPZWZmeDUzYkxUc1N6U280NnV2dnVLOTk5NHoxcXVxeWcwMzNFQy9mdjBBUFJEaTdiZmZKanM3bTRTRUJDd1dDLy81ejMvNDZLT1BtRFZyRnVGd21MVnIxeHJCRW5QbnppVVlEREp6NWt4Y0xsZk1lUjk1NUJIanZIMzY5R0h4NHNWczNMaVJZRERJL3YzN0FXamR1clZ4ekcrLy9jYVhYMzdKNnRXcmpYV2RPblhpN3J2dlp2NzgrV3pldkpsMjdkb3hjT0JBQUg3NTVSZldyRmxEbHk1ZDZOdTNMNUZJQksvWGF3U0Q3Tml4ZzlMUzBscXZxOFBob0ZPblRvQ2ViU1hxOGNjZmo3dCtuVHAxNHE2NzdxS2dvSUNUVHo2WllERElpeSsrV0d2YlZabE1Ka2FOR3NYZXZYdHAzcng1blk0UlFnZ2hoQkJDQ0hGNC9sNmpDMElJSVlRUVFnZ2hoQkQvQTJ3MkMyY05PcDRCWjNSaTdlbzlyRnVUdzg4L2JxM3ZiaG1HWHBkOTFOb3FMUzFseXBRcDdObXpCNERPblRzellzU0lJMjd6eVNlZkJLQk5telpzMzc0ZGk4WENXV2VkeGRLbFMzRzVYUGg4UGtBUEdna0dnd0RZYkxhWWYvMStQd0JubjMwMmE5YXNZZTNhdGJSczJaSVJJMGFRbVpscG5PLzg4ODluOSs3ZE9KMU9veHlNMld6bThzc3ZwMCtmUG56KytlZHMyclNKVWFORzRYUTZLU3NyWS9mdTNYSDkzcnExOGg2ZmRkWlpYSEhGRmF4WXNZTGR1M2V6WU1FQ05FMGpNVEdScGsyYkd2dXRXYlBHQ0NZeG04MkV3Mkd5c3JKSVNFZ3dnbFhhdG0zTGdBRURBTDE4enBvMWEyamV2TG14cmlwVlZXT1dCdzhlSEZPZXhtcTFHZ0V2Rm91RmNEaU1wbWtrSlNYaGRydlJOTTI0bmdCZHVuUUI0UFhYWDJmZXZIbnhONnNXVFpzMjViSEhIanNxd1NUQlFJQUhSdDE1eE8wSUlZUVFRZ2doeE4rTkJKUUlJWVFRUWdnaGhCQkMvRVZacldaNjlHcEZqMTZ0QUNncjgxRlc2aVVZQ05kcnYzemUvVWVsSGJmYnplVEprOG5KeVFHZ2UvZnUzSFhYWFhGQkRZY3JXdVpGVlZVdXZmUlNIbjMwVVVBUERGbTNiaDFKU1Vtb3FvcXFxcFNYbDdOaHd3WVVSZUg0NDQ4SFFOTTBJcEVJYjc3NUpxTkhqMFpWVllZUEg4NGpqenpDTmRkY1EyWm1KdnYzN3pkS3pJVERZU01ieWltbm5FTGJ0bTBCUFhqanhSZGY1S3l6enVMbW0yODJBbFVHREJoQTU4NmRXYkprQ1lzV0xTSTFOWlZiYjcyVnNySXlubnZ1T1FCNjkrNk53K0dnZS9mdUxGdTJqUC83di84RE1Nck5SSjE3N3JsOC9mWFhYSExKSmVUbTV2TEREejhZMjZJWlRlYk1tY1BDaFFzQmpHQ1BlZlBtR2Z0bVoyZnpuLy84QjhBb1E1T1ltSWpiN1RhQ1NYcjM3czNTcFV0UlZkVUlLTW5Pem1iWHJsMjQzVzRqQ0dqYnRtMjBhOWN1N3A1RVA3dWlLRml0MWxydlhTZ1VJaHdPWTdjZnZUSlBxdFdLN1NpMlZ4YytueGVMV1labWhSQkNDQ0dFRU1jMmVXb1JRZ2doaEJCQ0NDR0UrSnRJVHJhVG5Qem52aGl2eVlaMVJ4NVFFb2xFZU9LSko0eGdrcDQ5ZTNMSEhYY1k1V2lPUks5ZXZaZ3dZUUxyMTY4bktTbkpXSitjbk15QkF3ZHFMT21pYVJvclZxeUlXUmNOZ2dCSVNVa0I0S0dISGpMS3hiejAwa3NBUFByb28yUmxaYkZyMXk3ZWUrODl4b3daZzZacFBQZmNjK3phdFl1Wk0yZlNvVU1ISTZ0SlZsWVdHUmtaeHZHYXByRjgrWElLQ3dzQnZhUk5OSERrbkhQT1lkbXlaVVlabVRQUFBET21qeWtwS1V5Wk1vWE16RXhlZnZubG1HM1JqQ2VwcWFtVWxKUmdzVmlNUUJxb3pNNFNMWGRUbGR2dGpsbGV1blNwOGZOcHA1MUc1ODZkU1VwS1lzcVVLUURzM0xtVFdiTm00WGE3T2UyMDArTGFpMlp1NmRpeEkyUEhqbzNiSGhYTlpCTGQvMmdaUCttUm85cmVvVXo4NzMwb2l1bFBQYWNRUWdnaGhCQkNIQzRKS0JGQ0NDR0VFRUlJSVlRUXg1eDU4K2F4WWNNR1FBODI2Tml4STk5OTkxM01QdjM2OWNObXMvSFRUeit4Y2VOR0FLNisrdXFZUUkvYVpHVmxrWldWeGJwMTYyTFdqeGd4QWtWUlVGVVZuOC9IOU9uVFkwcTB0Ry9mbm11dXVRYVB4ME5lWHA2eHZyUzBsRjI3ZGdGNlVFVFZQdGp0ZGdZUEhzd3p6enpEL3YzN2NibGM1T1hsTVhMa1NNYU1HWVBQNStQcHA1OW0wcVJKUm5hT2dvSUNqai8rZU5hdlgwOXBhV2xNT1pod09NeXZ2LzVLOSs3ZGFkS2tDVGFiRGIvZmo5bHNwa21USm5HZnRXcjVuYWk4dkR6S3lzcFFGSVVPSFRxd2RPbFNMcmpnQW9ZTUdXTHNNMmZPSEdiT25GbHI4SWJKWkNJU2lSaWxkS0thTkdrUzE0OFdMVm9RaVVUUU5JMGxTNVp3empubnhMVjFPQlJGT2F6OWhSQkNDQ0dFRUVJY1Bna29FVUlJSVlRUVFnZ2hoQkRIRkUzVG1EVnJsckVjQ29XTWtpNVZuWGppaWRoc05qWnUzTWo4K2ZNQkdESmtTSjBDU3FKOFBsL01jalR6UjBsSkNWT25UaVVZREpLVWxNUjU1NTNIKysrL3o1WXRXMWl5WkFsWFhubGx6SEdMRmkweWZ1N1hyeDg3ZHV3d2xrMG1FNzE3OTJibzBLR2NjY1labUV3bUpreVlRSWNPSGVqU3BRdkxsaTBqSnllSE45OThreHR1dUFIUUExNUdqaHhKTUJqazFWZGZOVXJtQU96ZXZadkhIbnVNYTYrOWxrOCsrUVMvM3cvb2dTWVBQdmdnbzBhTm9rV0xGZ2Y5M05IMjJyVnJaMlJwQ1FhRGVEd2VZNStxZ1RUVjNYSEhIU3hac29URml4ZHorZVdYMDc1OWV5Wk9uQmh6N0lFREI0eEFrM2ZmZlpkQUlBREFMNy84RWhkUUVyVmx5eFpHamh4WjYzbXJaMFlSUWdnaGhCQkNDUEhIa1lBU0lZUVFRZ2doaEJCQ0NIRk0yYjkvdjFIZTVZOFdEY2FJbG5YSnk4dGo0Y0tGeko0OW0vTHljcXhXS3lOR2pLQkxseTdzM2J1WFJZc1dNV3ZXTExadDI4YVZWMTVKMjdadENZZkR6Smt6QjRDdVhidVNrWkhCL3YyVlpYOVdyMTVOUmtZR21abVpiTjY4bVkwYk54SU9oOW13WVFOWFhIRUZMcGVMalJzM0d1VmxBb0VBR3pkdVpQbnk1U3hkdWhTWHl3WEFCUmRjd0Jsbm5NRUxMN3pBbGkxYm1ERmpCcUNYckxub29vdDQ4ODAzeWMvUDU0RUhIdURzczgvbW5IUE9vVkdqUnZ6NDQ0OFVGeGNiV1Z5OFhpOC8vZlFUb0pmL3ljM05CZUNycjc3aXE2KytpcnRHVlV2ZVJDS1J1TzN2dlBNT3h4MTNIS0JuVmhrNWNpU0ZoWVV4eCszWnM4ZjRlY3VXTFpTVmxaR2NuQnpYYmlnVW9xQ2c0SkQzcmFaK0NDR0VFRUlJSVlRNHVpU2dSQWdoaEJCQ0NDR0VFRUljVTVvMWE4WTc3N3hUNS8ySERSdkdzR0hEZnRlNW9oazBRcUVRYjd6eEJuUG56bzNweDYyMzNrcmJ0bTBCdVBubW03RmFyU3hZc0lBTkd6WXdkdXhZQmc4ZVRHWm1waEVFTVdqUUlBQWo2d2ZBSzYrOFV1TzVIUTRIQXdjTzVJUVRUbUR6NXMwTUhEaVFzckl5bm56eVNTUDRBeUE3TzVzcnI3eVM5dTNiczNyMWFyWnQyMlpzNjlXckY5ZGZmejBwS1NrMGJOaVFaNTU1QnEvWHk0OC8va2l2WHIxbzFLZ1JlL2Z1NVlzdnZqQ09XYkZpQlc2M0c0dkZRdi8rL1huenpUY0J2VFNQdytFdzl2UDcvWlNYbHhNS2hZeDFWWDhlT0hBZ1hicDBZY0dDQmZ6MjIyOEF0R3JWQ3AvUFp3U1RXSzFXdW5YclJzK2VQV25YcmgzMzNITVBtcWF4WnMwYVRqMzExTGgyMjdScHcvRGh3MnU3WFh6NjZhZjg5Tk5QTWYwUVFnZ2hoQkJDQ1BISGtJQVNJWVFRUWdnaGhCQkNDUEUveSt2MUFucnd4Q1dYWE1MaXhZdXhXQ3ljZSs2NW5IUE9PVmdzbGNOblpyT1pHMjY0Z1U2ZE92SGhoeDhTaVVTNDZLS0xzTmxzdEcvZm5tKy8vWlp1M2JvQjBMSmxTODQ2Nnl4V3JseHBaRUdwS2prNW1jc3Z2NXlFaEFRU0VoS01FalhKeWNtTUdUT0dhZE9ta1pxYXlzQ0JBMm5mdnIxeFhMZHUzYmp6emp2NStPT1B1ZkxLSytuU3BZdXhyWHYzN2t5Wk1vVVpNMlp3NmFXWEdzZjE3Tm1UT1hQbTBMWnRXM3IxNnNYQWdRTlp1blFwT1RrNUpDY25HMlYvQmcwYXhKQWhRNHoyNXN5Wnc4eVpNeWt2THpmV1JjdldnRjRlcUhQbnpxU2twUERray8vUDNuMkhSMVhsZnh4L1Q1LzBTa2hDSUVCQ2tTWUVSUVFwMGxGQXJLQlkxcktJWWxsbDdlc3ErbHQxWVZrUnhiVzdObFFRUVVDUUtuVkJTa0JRU2tJSVNZUWtwSmZKVEtiKy9oaHl5VENUWkFLQmdINWZ6N01QNU41enp6MTNNcmh6ejN6dTk4d21LU21KRzI2NGdWOSsrWVc5ZS9jeWF0UW9ycmppQ294R28zSk1ZbUlpclZxMW9sMjdkaDZ2UjgxclpEQVlpSStQci9QM0ZSZ1lDSGd2VlNTRUVFSUlJWVFRb3VtcHJGYXJxK0ZtUWdnaGhCQkNDQ0dheXBIREJYend6Z2J1bXpLSTlza3RtbnM0UWdqUjVBNzhzbzhldlZLYWV4aG5KRGMzbDVpWUdEUWFUYjN0SEE0SEJRVUZ4TWJHbnFlUm5ibWFhaUVxbGNybmZyUFpqTjF1UjYvWFl6QVlHdDIvMCtuRTZYUXE0UnVyMVlwZXIvZloxbWF6b2RQcEduMk9jMm52N2xRdTZkYTk0WVpOYVByZm5rS2xVdlAzbDE4OXIrY1ZRZ2doaEJCQ2lNYVFDaVZDQ0NHRUVFSUlJWVFRUXB3VUZ4Zm5WenVOUm5OUmhFbWc3aUJKamRyTDNKd0p0VnFOV3ExV2ZxNHJUQUpjY0dFU0lZUVFRZ2doaEJCMVV6ZmNSQWdoaEJCQ0NDR0VFRUlJSVlRUVFnZ2hoQkJDL0pGSW9FUUlJWVFRUWdnaGhCQkNDQ0dFRUVJSUlZUVFRbmlRUUlrUVFnZ2hoQkJDQ0NHRUVFSUlJWVFRUWdnaGhQQWdnUkloaEJCQ0NDR0VFRUlJMGFTMFdpMDJtNjI1aHlGRWcydzJHMXF0dHJtSEljUVpzMWdzelQwRVVRK3oyZHpjUXhCQ0NDR0VPQ3NTS0JGQ0NDR0VFRUlJSVlRUVRjcGdOR0l4VnpYM01JUm9rTmxjaGNFWTBOekRFS0xSSEE0SEgzMzBFYk5uejVZQTN3V3F0TFNVNmRPbnMzejU4dVllaWhCQ0NDSEVHWlA0dmJob21jMW1BZ0xraHIrcFdTd1dqRVpqY3c5RENDR0VFRUlJSWNSRnpCZ1FnTmxzSmlRMHJMbUhJa1M5ekZWVkdBTmtIdVI4TzNic0dOT25UNiszeldXWFhjYmt5WlBKeWNuaDVaZGZickRQZSs2NWg0NGRPL0wwMDAvN05ZWW5uM3lTR1RObStOWDJsVmRlQWVEWlo1OEZZTnk0Y1l3Wk02Yk85bzBaYzkrK2ZmMGFRMjB1bDR1UFB2cUlIVHQyRUJZV1JrRkJBZkh4OFlCN3p2U0hIMzVnOSs3ZEZCWVdFaHdjVEVwS0N1UEhqL2VZODNPNVhLeGN1WktOR3pkU1VsSkNURXdNSTBhTW9ILy8vaDduOHJlLzJtdzJHOU9uVCtmRWlST01IVHVXc1dQSE52b2FBWGJ1M01uR2pSdkp5Y25CWXJFUUhCeE1jbkl5STBlT3BHM2J0a3E3L2Z2M00zdjJiQUFtVDU3TVpaZGQ1dEZQVGs0TzY5YXQ0OUNoUTVTVmxhRldxMm5ac2lVcEtTa01HellNdlY1ZmIxOTEvVDVWS2hVR2c0R29xQ2o2OU9uRGlCRWowR2cwSHVldHFLaGc4ZUxGT0ozT2V0OHpRZ2doaEJBWEtnbVVpSXRTUmtZR2I3LzlOcE1tVFNJbEphVzVoL083c1d6Wk1yWnYzODZqano1S1ZGUlVjdzlIQ0NHRUVFSUlJY1JGS2pnNG1OTGlrdVllaGhBTk1wdk5SRVJFTnZjd2hHaVVKVXVXc0dQSERscTBhTUhqanordXpPUFpiRGIrK2M5L2N2ejRjYVZ0YVdrcDY5YXRJek16a3llZmZGSUpQSHozM1hjZWxUTnljM1A1NUpOUEFKUlFTV1A2cTIzRmloV2NPSEhpcks1eDhlTEZYcFU5eXNySzJMVnJGN3QzNzJicTFLbDA3OTY5d1g3V3JWdkhnZ1VMY0RnY0h0dXpzN1BKenM0bU5UV1ZKNTU0QW9QQjBPZ3h1bHd1TEJZTHg0NGRZOUdpUlJRVkZYSDc3YmNyKzd0Mzc4NjBhZE9ZTTJjT1M1WXNJVFkyMWl2c0lvUVFRZ2h4b1pOQVNUTXdtVXlzV3JXS1BYdjJVRmhZaUVham9WV3JWdlR2MzUvKy9mdWpVcW1VdGg5Ly9ERmJ0MjVGcFZMeDdydnZObm4vYjcvOU5udjI3UEhxUTZQUkVCd2NUTHQyN1JnM2Jod0pDUWxuZitGTkpETXpremZlZUFPTHhVSmFXcHBIb09UZ3dZTXNYNzZjbkp3Y3JGWXJiZHEwWWN5WU1YVHQydFdqaitQSGovUE5OOStRbHBhR1JxT2hhOWV1M0hMTExZU0hoM3UwODdlL0dyV2ZycGcxYXhZaElTR052cjQzM25pRFgzLzlWZm41NFljZjlyZzUycjE3Ti8vNXozK1VuN3QyN2Nxamp6NTYxc2M2blU3UzA5UEp5OHRqMXF4Wi9QV3ZmeVV5VWlaVWhCQkNDQ0dFRUVJMFhtQlFNSlVWbFp6SXp5T21aV3h6RDBjSW4wN2s1YUhYNlFnTUNtcnVvVnpRTWpNeitmYmJiOG5LeWtLdjE5T3paMCt1di81Nmdwcm9kUnM4ZURBOWV2VHcybjc2UEIzQWtDRkQ2TmF0bTg5K0VoSVNDQTRPNXBGSEh2RVkrOUtsU3dFWU0yWU03ZHUzVi9iRng4ZjczVFkwTkpUeTh2SkdYcGwvWTI2c3pNeE1saTlmVGxCUWtOZERZVnUzYmxYQ0gyUEhqcVZYcjE3ODczLy9ZODJhTldSbVpySnIxeTc2OU9sRGVYazVLMWV1QkZBcWE4eWZQNSswdERRV0xWcEUzNzU5MFdnMGZ2ZFhXMTVlSGl0V3JHajBkZFZXVUZDZzlOR21UUnVHREJsQ1VGQVFXVmxaTEYrK0hLZlR5UmRmZk1HcnI3N3FNZGQ5dXA5Ly9wbXZ2dm9LQUlQQndJQUJBMmpkdWpYbDVlVnMyclNKRXlkT2tKMmR6Yng1ODdqNzdydjlHbHZ0OTZ2TDVhS2twSVRGaXhkVFdWbkpwazJidU9hYWF6em1WTnUzYjgrVUtWTjQvZlhYK2Z6enorblFvUU5oWVZLOVN3Z2hoQkFYRHdtVW5HZkhqaDFqOXV6WmxKV1ZLZHRzTmhzWkdSbGtaR1R3eXkrL2NQLzk5OWY3UWZoODlPOXdPQ2dySzJQUG5qMGNQSGlRNTU1N2pwWXRXNTdSbUpwU1NVa0pjK2ZPeFdLeGVKV1czTFp0R3g5OTlKRkgrNHlNRE41NDR3MGVmUEJCZXZic0NiaVQ3RE5uenNSa01pbnRkdTdjeVcrLy9jYnp6eitQVHFkclZIODFyRllybjMvK2VaTmVMMEJhV3BwSEtDUTlQZjJjSEt0V3EzbmtrVWY0K09PUDJiNTlPM1BuenVYcHA1OVdYZzhoaEJCQ0NDR0VFS0l4WW1Kak9aeDJpSUNBUUVKQ1E1dDdPRUo0S0M4cm83aTRpS1FPSFp0N0tCZTByS3dzWnN5WVFVeE1ETmRkZHgyVmxaV3NYcjJhek14TW5ubm1HYlRhczU5ZWpvMk5yVE53Y2JxNHVMZ0cyOWJlWDdzcVJldldyYjJPYlV6Yk0rWFBtQnRqMGFKRnVGd3VKa3lZUUV4TWpNZStBd2NPQUJBVEU2TXNNM1B6elRlemVmTm1MQllMUjQ0Y29VK2ZQdXpidDArNTN2SGp4eE1kSGMyWU1XUDQ5Ny8vVFhsNU9ZY1BINlpUcDA1KzkxZmJGMTk4NFZVTnBMR09IajJLeStVQzNNc0MxU3puYyttbGwySTJtMW03ZGkzRnhjVWNPM2FzemxDT3krWGl5eSsvQkNBd01KQ25uMzZhMk5oVEFjZUJBd2Z5NnF1dmtwZVh4NDRkTzVnd1lRS0JnWUVOanMzWCs5VnF0VEovL254Y0xoZloyZGxlRCtsMTd0eVpFU05Hc0hMbFNsYXVYTWt0dDl6aS80c2hoQkJDQ05ITUpGQnlIbGtzRnViT25VdFpXUmtxbFlxK2ZmdlNxVk1uU2twS1dMOStQV1ZsWmFTbXBySnUzVHFHRGgxNlh2czNHbzFNbmp3WmNIL1lkamdjYk4rK25aMDdkMkt4V0ZpMWFoVjMzSEZIazd3T1orUHp6eitudkx5Y29VT0hlb1JKWEM0WDMzNzdMZUQrVUgvNzdiZGp0OXY1OU5OUEtTNHVadUhDaFVvQVpPWEtsWmhNSmd3R0EvZmZmeitWbFpWOC9QSEg1T1hsc1duVEpvWU1HZEtvL3NCZDZ2SDk5OThuSXlPanlhLzU5QkJJV2xyYU9UdFdvOUZ3enozM1VGbFp5Zjc5KzFtNmRDazMzSENELzRNVlFnZ2hoQkJDQ0NGcVNlN1lpWXkwUTBSR1JSTVRLNVZLeElVaFB5K1hrdUppQ1pQNFllSENoUVFHQnZMa2swOHFGVWxpWTJQNThNTVBTVTFOOVFvVGlIT3JxS2lJZ3djUDBxSkZDNjY0NGdxdi9STW5UbVRZc0dFNG5VNmZ4OWNzVDVPVGt3TzRxM1pFUjBjRGtKaVlxTFQ3N2JmZjZOU3BrOS85MWRpNmRTdUhEaDJpUllzV1dDd1dLaW9xR24rUmdGNnZWLzYrZlBseWJycnBKcVZpemJoeDR4ZzRjQ0JBdlV0Mkh6eDRrT0xpWWdCR2p4N3RFU1lCQ0FnSVlNS0VDZVRtNXBLWW1PaHh6c1l5R28zSzMrdDZPRy9reUpHc1diT0dyVnUzY3ROTk42RldxOC80ZkVJSUlZUVE1NU1FU3M2ajlldlhVMWhZQ01Da1NaT1VENzRBZmZ2MjVlV1hYNmFxcXVxTUF5Vm4wNzlHby9GS1ZuZnYzcDBEQnc1Z01wazRldlJvbzhmVDFOTFQwOW0zYng5eGNYSGNlT09OSHZ0eWMzTXBMUzBGNE5wcnI2VmpSL2VFd05WWFg4M0NoUXZKejgvSFpESVJGQlJFYW1vcUFDa3BLY28xYjlxMGlmVDBkRkpUVXhreVpFaWordHUrZlR0ZmZQRUZack81U2E4M01qS1M0dUppamg0OVNuVjFOUWFEQVl2Rm90encxZXh2Nm1QVmFqVjMzMzAzenovL1BHdlhybVhvMEtGU2hsRUlJWVFRUWdnaHhCbEw2dGlKRTNtNUhEMXloTURBUUl5QkFRUUVCRXBGVEhIZTJHdzJ6T1lxekZWVm1FMG1kSHFEaEVuODRISzUwT2wwOU92WHoyTjVtNXA1c21QSGpwMzNNZVhsNWJGLy8zNnY3WHE5bnVUazVQTStIbjgwNVpockhtYnIzcjI3endyVVlXRmhYdk40dTNmdnhtS3hBTkN1WFR2QVhRVWFJRGc0V0drWEVCQ0FTcVhDNVhJcDg0Yis5Z2Z1WmRnWExGZ0F1SU10bjMzMldhT3VyYmJPblRzVEZoWkdXVmtaMjdkdlo4ZU9IYlJyMTQ1dTNicHg2YVdYMHJwMTZ3YjdxUDNnWDEwVllycDI3VnJuMHViK3NOdnQ1T2ZuczJyVktzQWRKbW5UcG8zUHRzSEJ3U1FuSjNQbzBDRnljM05wMWFyVkdaOVhDQ0dFRU9KOGtrREplYlJqeHc0QW9xT2pQY0llNEU1VFQ1dzRFWlZLcGR5VU5YZi9HbzBHZzhHQXlXVHltdVE1Y09BQVM1Y3VKU3NyQzYxV1MzSnlNdVBHamZOSXNnTWNQMzZjcFV1WGN2RGdRYXhXSzlIUjBmVHQyNWNSSTBaNEpkZ2JzbVhMRmdCR2pScmxWVTR6SmlhR0YxOThrZUxpWXE4eDFGQ3IxWmhNSnVXR3FQYUg5c1RFUk5MVDAvbnR0OThhMVIvQTRjT0hNWnZOdEczYmx1N2R1eXRyclo2dGhJUUVUQ1lUMWRYVlpHUmswS1ZMRnc0ZlBvekw1U0l3TUpENCtQZzZReUZuY3l5NGJ4WUhEQmpBNnRXcjJiRmpCOE9HRFd1U2F4SkNDQ0dFRUVJSThjY1VFeHRIbGNsRVpVVUZGZmtWVkZ2TTJPMzI1aDZXK0lQUWFyVVlqQUVZQTR4RVJMZndhMWtMQVNxVmlvY2ZmdGhyKy9Ianh3R0lpSWhva3ZOODlkVlhmUFhWVng3YkVoSVMrUHZmLys3VmR1M2F0YXhkdTlacmUxUlVGSysrK21xVGpLZXBOZVdZeTh2TEFaU3FJZzNKeTh0VGx1aU9pSWhRS2k3WEJFSk9uMlBWYXJYWWJEWmx2Ny85QVh6enpUZFVWbGJTdTNkdmp5VzR6NFRCWUdES2xDbk1uVHVYeXNwS1hDNFhSNDRjNGNpUkl5eFpzb1NrcENUdXV1c3VyNm9qdGRVOExBZ28xVTBBWmFtZTA4WEZ4Zm4xbnZiMWZxMHhmdng0UWtKQzZqdzJPanFhUTRjT1VWNWVMb0VTSVlRUVFsdzBKRkJ5bnRqdGRpV3NrSlNVNUxOTjM3NTlFcVVteHdBQUlBQkpSRUZVTDRqK1hTNFhWVlZWYk5pd1FRa2QxRTdMcDZhbTh1Njc3eXJyV05wc052YnQyOGZCZ3dkNS9QSEhsZlBuNU9Rd2MrWk1qeHVRM054Y0ZpMWFSRzV1THZmY2MwK2pyckVtVmQ2alJ3K3ZmVnF0bHZqNGVHVTlUUUNuMDhuMjdkc0I5dzFCUUVDQThocUJad0svWmlLaHFxb0tpOFdDMFdqMHF6OXczenhObURDQlFZTUdzWFhyMWtaZFUzM1Vhalh0MjdmbndJRURwS2VuMDZWTEYyVUptL2J0Mi90OENxRXBqcTF4NmFXWHNucjFhZzRmUGl5QkVpR0VFRUlJSVlRUVp5MHdLSWpBV2xVT2hCQVhGNVBKUkhwNk9sOTk5UlhSMGRFK2wxd1I1MWJOQTNyK1ZFb3VLaXBpOXV6WlZGWldBbkRiYmJkNUJVajhtU1AwcDcvMDlIUzJiTm1Dd1dEZ2xsdHU4YnZQK2lRbEpmRi8vL2QvYk5teWhkVFVWSTRjT2FMTVIyZGtaUEQ2NjYvendnc3YxQmtRcTMxdHRaZnN5Y3ZMWS9iczJWN3RKMDJheEtCQmc4NW9yQ2twS1F3WU1LREJhaWMxdjdmR1BtZ3BoQkJDQ05HY0pGQnludFFrcVFGQ1EwTXZ1UDVOSmhPVEowLzJ1YTlGaXhhTUdqVUtBSWZEd1pkZmZvbkw1ZUtTU3k3aDNudnZ4ZWwwOHNFSEg1Q1dsc2JYWDMvTnM4OCtDOENYWDM2SnhXSWhKQ1NFUC8vNXp5UWtKTEI4K1hMV3JGbkR0bTNiR0Q1OHVGL2xDV3VVbDVjVEVCRGdVV0t6UHZQbnoxZVdlQms4ZURDQVI3aWw5ZzFVN2IvWEJFcjg2US9jYTNDZUs4bkp5Unc0Y0lDMHREUUE1YytrcENTZlNmcW1PaFpPUGVsUTgrU0RFRUlJSVlRUVFnZ2hoUGhqc3R2dFBQYllZNEQ3eS9BSEhuaEFlZGpxYkEwZVBOanJBYks2K2o2YkwvMmJTMU9PT1RJeUVqaFZKYVl1cGFXbHZQNzY2OHJEZ2pmZGRCT1hYbnFwc3Q5Z01BQjRWWXFxK2ZuMHVkSDYrbk00SEVyVmtuSGp4alZaNVJwd1B3UTRmUGh3aGc4Zmp0bHNadi8rL2Z6d3d3OWtaV1ZSVWxMQ1R6Lzl4TlZYWCszejJOcFZTUW9MQyt1dEhOSVlZOGVPSlNVbGhUMTc5ckJreVJKY0xoZVZsWlcwYjkrK3dXTnpjM01CZDNVYUlZUVFRb2lMaFFSS3pwUGFLZWlhNE1lRjNuOWtaQ1Q5Ky9kbjZOQ2hTdEk3SXlPRHNySXl3SDJEVUJOZUdUdDJMTE5temVMbzBhT1VscGFpMFdnNGZQZ3dBRU9IRHFWejU4NkF1K3hmZEhRMHJWdTNKaVltcGxIajBXZzBtTTFtSEE1SGd5bnVwVXVYc203ZE9zQzlscWV2bTdiR0pQRDk2ZTljcUtuMmtwbVpTVlZWRlZsWldZQTdMTkpRS09Sc2pnVkp6QXNoaEJCQ0NDR0VFRUlJTjZmVHlZTVBQZ2k0bDNCNTY2MjN1T3V1dStqZnYvOVo5eDBiRzB1M2J0M091cDgvZ3VUa1pOUnFOWHYzN3FXaW9zSm5TTUppc1RCbnpoeE9uRGdCdU9kd1I0d1k0ZEdtSm14aE1wbVViU2FUU1psWHJnbXUrTk5mZm42K0VwUllzR0FCQ3hZczhEalgwcVZMV2JwMEtUTm56aVFzTE15djYxeTBhQkhwNmVrRUJnYnkwRU1QQWU2UVVlL2V2Ym5ra2t2NHkxLytBdFFmckttOTdQdmV2WHRwMTY0ZEFHM2J0dVc5OTk0RDRNaVJJN3oyMm10K2phbEdVRkFRclZxMW9sV3JWbGl0Vmxhc1dFRmFXaG9mZnZpaE1sWmZNak16eWMzTkpUbzZXZ0lsUWdnaGhMaW9xSnQ3QUg4VXRaZFhxYXZpUTFWVlZiUDFIeGdZeUVzdnZjUmYvdklYcFdwSVJVVUZzYkd4SG1VREN3b0tsTC8vODUvL1pQTGt5VXllUEpsWnMyWXAyMCtjT0VGaFlhSHljKzIxTFBWNlBVT0dES0ZEaHc1S0V0NWZrWkdST0J3Tzh2UHo2MjIzY3VWS2xpNWRDa0JNVEF3UFB2Z2dhclg3clY3N25MVVQrTFgvZm5vQ3Y3Nyt6cldhNVduc2RqdHIxNjdGYnJlajBXaVVHNkJ6ZFN4SVlsNElJWVFRUWdnaGhCQkN1T24xZW5yMjdFblBuajE1OU5GSGlZdUw0NXR2dnNIaGNEVDMwUDVRZ29LQzZOV3JGemFialJVclZ2aHM4OWxubnluTGZvOGFOWW94WThaNHRVbElTQURjRDVUVnpPUFdYaXE4ZGxYcGh2bzdGdzlQbHBlWGMvandZZmJ1M1V0bVpxYkh2cEtTRXVYdmRTMTNBKzd3VFUwRjV0V3JWM3RjWDQyRzVwa2JNbmJzV0ZxMmJBbTRReXZidG0zejJjN2xjdkhkZDk4QmNPV1ZWNTdWT1lVUVFnZ2h6amVwVUhLZTZQVjY0dUxpeU0zTnJiTTZ4Q2VmZkVKV1ZoYVhYWFlaTjk1NFk2TXFhSnh0L3lxVml0allXR0pqWTRtUGoyZjY5T21ZVENZKy9QQkRvcUtpbEpKOXRZTVVmZnYyOWJrMFRIQndzTWZTTWsxMVk5bXBVeWV5czdQWnVuVXJOOTU0bzg4MjI3WnRZK0hDaFlCN3laYkhIMy9jSS9sZXU5Umg3UVIremRxZmdZR0JIdGZVVUgvbm10Rm9KQ0VoZ1p5Y0hLVkNTdXZXcmRIcjllZjBXSUF0VzdZQTd0ZGRDQ0dFRUVJSUlZUVFRZ2h3THgzZHJWczNWcTllVFdGaG9mS0Yrdm1RbTV2TEw3Lzg0bk5mWkdRazhmSHg1MlVjSjA2YzhEa090VnBObHk1ZFBMWTE5WmpIamgzTG5qMTdXTE5tRGUzYnQrZXl5eTVUOXUzZnY1OGRPM1lBN25uT3lNaElObXpZb095UGk0dWpZOGVPZE92V0RiVmFqZFBwWk9IQ2hZd2NPWkpseTVZQjd1WFVheW9mKzlOZlltS2lVakdrdGc4KytJREt5a3I2OXUxTDM3NTlDUW9LSWpjM2w3VnIxd0x1WmNUcmVwQ3RYNzkreXR6a25EbHpHRFpzR0MxYnRxUzR1Rmc1SHZCWXh1ZDBLcFdLVzIrOWxUZmZmQk9yMWNwcnI3M0dvRUdEYU5PbURWVlZWZXpaczRjREJ3NTR0RzhzclZiTHBFbVQrUGUvL3czQU45OThROCtlUGIzbXpKY3RXOGIrL2ZzSkN3dGoyTEJoalQ2UEVFSUlJVVJ6a2tESmVkUzdkMitXTFZ0R1lXRWhXN1pzOFNnSm1aMmR6ZDY5ZTNFNEhLU2xwWjNSQjlpbTZqODhQSnliYjc2Wi8vNzN2emlkVGo3NTVCUCsvdmUvbzlGb2xGUTN1QU1sTlRkSVJVVkZsSmVYRXg4Zmo4Rmc4S2lTa3AyZHplV1hYdzZBMVdybG4vLzhKekV4TVZ4OTlkVWVwUWNiMHE5ZlAxYXZYczJHRFJzWVBIaXcxdzNIYjcvOXhtZWZmUVpBV0ZnWWp6MzJtRWQ1Um9DUWtCREN3c0lvS3lzakp5Zkg0MWp3VE4vNzA5LzVrSnljVEU1T2poS0FTVTVPUHVmSHBxZW44K3V2dnhJUUVFRFBuajBiUDJnaGhCQkNDQ0dFRUVJSWNWRXJLaXBpNXN5WkRCZ3dnR3V2dmRaalg4M0RaRHFkN3J5T2FkMjZkY3FEVTZmcjM3OC9kOTExMTNrWng3WnQyM3hXbzlEcjliejExbHNlMjVwNnpQSHg4ZHgwMDAxOC9mWFhmUFRSUjdoY0xtWHU5Y2NmZjFUYVZWVlZNVy9lUEsvemRlellrY2pJU0VhT0hNbUtGU3ZZdFdzWHUzYnRVdHBjZi8zMXloTFkvdlozZW9nRzNHRUxnQll0V2lqN1MwcEsyTGh4SXdCWFhYVlZuWUdTRGgwNk1IVG9VTmF1WFl2SlpGS3FlOVIyOWRWWEt3OUIxcVY3OSs3Y2NjY2R6SnMzRDZ2Vnl1clZxNzNhcUZRcUJnNGNlTWFWUXpwMzdremZ2bjNadG0wYjVlWGxmUC85OXg0UFE5WXMrYU5TcWZqVG4vNUVRRURBR1oxSENDR0VFS0s1U0tEa1BCbzZkQ2liTjIrbXRMU1VUei85bE16TVRKS1RreWtvS0dEdDJyVktKWS9SbzBmN1BMNnVKSHRzYkN6UjBkRm4zWDl0L2ZyMTQzLy8reDlwYVduazV1YXlldlZxUm8wYVJmdjI3WW1NaktTNHVKanZ2dnVPVnExYUVSQVF3S2VmZnNxQkF3Y0lDd3ZqMVZkZlZaTHNHUmtaYk5pd2dkYXRXOU9tVFJ0V3IxNU5UazRPT1RrNVhIUE5OWTE2L1ZxMWFzVVZWMXpCVHovOXhEdnZ2TU5UVHoybDNKZ0FmUEhGRjloc05zQmRWV1AvL3YwZXgvZnQyeGVEd1VEUG5qM1pzR0VEdTNidElpVWxCYlBaVEhwNk9nQzlldlZxZEgvK1dybHlKUVVGQlNRa0pEQjQ4R0MvajB0T1R2YTRlYXQ1UXVCY0hWdGFXcXFzSXpwNjlHaTV5UkZDQ0NHRUVFSUlJWVQ0QTRxS2lzTHBkTEpseXhhR0RoMnFWRjBvS1NsaDE2NWRKQ1FrTk12RFY4STl6MXhhV3NyS2xTdjU0SU1QU0VoSUlEWTJsclMwTkwvN0dEOStQTUhCd2F4ZnY1N2k0bUppWW1JWU1XS0U4cENpeStWcVZIK05WUk5hcWN1RUNSTklTa3BpNDhhTlpHZG5ZN0ZZQ0FnSW9IWHIxdlR2MzU4cnJyakNyL01NR0RDQTVPUmtObXpZd0lFREJ5Z3VMa2FsVWhFZEhVM1hybDNwMzcrL3g1THRaK0xtbTI5bTM3NTltRXdtMXF4WncxVlhYVVhMbGkxSlRVMzFDSk4wN2RyMXJNNGpoQkJDQ05FY0pGQnlIZ1VGQlRGMTZsVGVlT01OS2lzcjJiaHhvNUxJcmpGczJEQ1BVRU1ObDh2Rm5EbHpmUFo3NDQwM01uTGt5TFBxMzVkSmt5Yngwa3N2NFhBNFdMNThPZjM2OVNNME5KUWJicmlCRHo3NGdNek1USjU0NGdtbFBHTE5XR3BDSHJmZWVpc3pac3pBWXJId3dRY2ZlUFRkdjM5L2oyb2cvcG80Y1NKSGpod2hLeXVMMmJObjg4QUREeEFVRkVSMmRqWVpHUmxLdSszYnQ3TjkrM2FQWTd0Mzc0N0JZR0QwNk5Ha3BxWlNVVkhCM0xsemxmMnhzYkVNR0RBQW9GSDkrV3ZQbmoxa1pHVFF2WHYzUmdWS1RnK0JOS1pDU1dPUHpjL1A1NjIzM3FLc3JJeE9uVG94ZlBod3Y4OGxoQkJDQ0NHRUVFSUlJWDVmSmsyYXhOeTVjNWt4WXdaWFhYVVZack9aOWV2WFk3ZmJ1ZU9PTzVSMnFhbXBmUFhWVjR3Yk40NnJycnFxd1g1YnRXcWxQTkRVa05hdFcvdmQ5blNYWG5xcDM4YzIxRFk2T3ZxOGpObGZOOTU0SXhFUkVWaXRWdUxpNGdCNDQ0MDMvRDVlcFZJeGZQandPdWYvVkNwVm8vbzczWXdaTTd5MmRlblNoZW5UcC9QQ0N5OFFGQlRVWUIrWFhYYVp4NUkrZGVuU3BVdTlyM2RjWEJ3VEowNXNzSis2K21ybzl4a1NFc0xycjcvdXRUMGxKWVdCQXdmU28wY1BldlRvNGRmNWhSQkNDQ0V1Tk9ybUhzQWZUV0ppSWkrKytDTERoZzJqUllzV2FEUWFqRVlqblRwMVlzcVVLZHh5eXkwWFRQOXhjWEdNR2pVS2NKZXgvUGJiYndIbzA2Y1BEei84TUIwNmRNQmdNS0RYNjBsS1NtTHExS24wN2R0WE9iNU5telk4ODh3ejlPclZpOERBUVBSNlBmSHg4ZHh5eXkzY2Z2dnRaM1I5UVVGQlBQTElJNFNIaDVPV2xzYVhYMzRKd0tGRGgvenVJekl5a2llZWVJSWVQWHFnMStzeEdvMzA3dDJieHg1N1RDblQyWmorR3F1aDlQM3BJaU1qbGFjOVdyUm9RVmhZMkRrNTF1Vnk4ZTY3NzVLZm4wOWlZaUpUcGt4cDlGaUZFRUlJSVlRUVFnZ2h4Ty9IcFpkZXl0U3BVOUhwZEh6enpUZXNYTG1TdG0zYjhzd3p6OUN1WFR1bG5kVnFwYlMwVkZrS1I1d2ZRNFlNVWVadkx3WVZGUlVzV3JTSXhNVEVQMHgxbTl0dnYxM0NKRUlJSVlTNHFLbXNWcXVydVFjaFJHTVZGeGZ6OWRkZmM5dHR0elVxWU5IYzNudnZQUXdHdzNsYno3V3hzck96V2JWcUZiZmZmcnRTeGxRSUlZUVFRalM5STRjTCtPQ2REZHczWlJEdGsxczA5M0NFRUVJSWNaNU4vOXRUcUZScS92N3lxODA5RkNIT204ek1UT2JQbjg5OTk5MUhWRlJVY3c5SENDR0VFRUw0UVNxVWlJdFNaR1FrRHp6d3dFVVZKdG16Wnc4Ly8veXozMHNPTlljMmJkcHczMzMzU1poRUNDR0VFRUlJSVlRUVFnalJwTnExYThkVFR6MGxZUkloaEJCQ2lJdUlCRXFFT0U5Kyt1a25icmpoQmlseEtJUVFGNUJWcTFhUm5wNStWbjM4OXR0dlpHVmxOZEdJd0dhejRYSTFYRURPNlhSU1VWSFJaT2NWUWdnaGhCQkNDQ0dFRUVJSUlZU29UZHZjQXhEaWorTCsrKzl2N2lFSUljUWZqdDF1UjZ2MS9YSEhiRGF6YU5FaUhBNEgxMTU3TGRkZGQxMmorMSs4ZURFclZxd2dKaWFHNTU5L0hyMWVmN1pENXVlZmYrYS8vLzB2RVJFUlBQMzAwd1FGQlhtMUtTOHY1LzMzMzhkaXNmRFVVMCtoMVdvcExpN0dZckdnMVdycnZHYTFXazE0ZURnQXg0OGZaK0hDaFQ3YnRXblRoclMwTkhRNkhScU54bU9meStYQ2JyZlRxMWN2cnI3NjZyTzhXaUdFRUVJSUlZUVFRZ2doaEJCQ1hLZ2tVQ0tFRUVLSTM2WDgvSHptekpuRCtQSGp1Znp5eTczMjc5eTVFNGZEQWVBVm12QlgvLzc5V2IxNk5mbjUrZno0NDQrTUhEbXl6clpPcHhPcjFZckJZRUNsVWluYlhTNFhOcHNOblU2SFNxWENhRFJpdFZxcHFLandHU1lCZHhna1BUMGRwOVBKdkhuenVQUE9PL251dSsvWXVuVnJ2ZU1OQ3d0ajVzeVpBRlJYVjdOdjN6NmY3ZFJxZFlPVlcxcTNibDN2ZmlHRUVFSUlJWVFRUWdnaGhCQkNYTndrVUNLRUVFS0lDOFk3Nzd4RGFtb3Fnd2NQNXJiYmJqdXJ2cFl1WFVwQlFRRWZmZlFSQm9QQlk4a3hxOVhLOTk5L3IveThiTmt5dW5UcFF2djI3ZXZzTHpVMWxYZmZmZGRyZTgzeU5Bc1hMdVRiYjcvMTJQZmtrMCtTbEpRRVFHNXVMdE9uVHdmd0NwUUF2UExLSzBSSFI2Tld1MWNrREFrSnFYTXNuVHQzWnVMRWljeWJONC9ObXpmVG9VTUhBZ0lDQ0FzTFV5cVUxRDZIMld5bXJLek1vNEtLVHFjRElEZzRtQ0ZEaGdDUW1abkp2bjM3Q0E0TzVxOS8vU3NHZzRHaW9pTGVlZWNkSWlJaWVQamhoM0U2blZSWFZ4TWFHbHJuK0lRUVFnZ2hoQkJDQ0NHRUVFSUljZkdUUUlrUVFnZ2hMZ2lwcWFta3BxWTJXWDkzM25rbnBhV2xwS1dsOGQ1Nzd6RnQyalRhdFdzSHdJb1ZLeWd1TGlZeU1wS2VQWHV5YnQwNjNuenpUYVpObTBaQ1FvTFAvclJhTFM2WEM1MU9WMmZsa0JxbHBhVUFHQXdHcjMwcWxVcXBpT0p5dVhBNm5iaGNMZ29LQ3REcjlWZ3NGcVZ0UlVXRngzSEJ3Y0VjUDM2Y1k4ZU9FUm9hU3BjdVhRZ05EYVYzNzk1Y2VlV1ZUSnc0MGVkNE5tM2F4R2VmZmFhRVZXcjZBNmlzckdUSmtpVWU3WFU2SFdWbFpSdzZkSWl5c2pJQUhBNEg2OWV2Qjl4aGx6TlpJa2dJSVlRUVFnZ2hoQkJDQ0NHRUVCY1BDWlFJSVlRUW90bHQyYktGTDc3NG9rbjcxT3YxVEowNmxkZGVlNDNjM0Z3Ky9QQkRwaytmenE1ZHU1VHFKRDE2OUtCSGp4NWtaV1dSa1pIQnJGbXp1T2VlZStqZXZidFhmelZoaks1ZHUvTGdndy9XZWQ2cXFpcis4cGUvZUJ3REVCOGZ6My8rOHgrZnkrdnMyYk9IMTE5LzNXTmJmbjQrMDZaTlUzNDJHbzNNbVRPSG4zLyttVVdMRmhFWkdjbjA2ZE45aGxicTRxc3lTbEJRRUlNR0RRTGc2TkdqN04rL0g1ZkxSV1ptSmhzM2JsVGFsNWVYS3o4bkppWktvRVFJSVlRUVFvaXpvTlByTVZXYW1uc1lRZ2doaEJCQ0NGRXZDWlFJSVlRUW90bFlyVmJtekpsRFdscmFPZWsvSUNDQUJ4OThrRGZlZUlNSEhuaUEzYnQzOC9ISEh3UFF2bjE3Tm0zYXhJNGRPM2owMFVmNTVKTlBPSGJzR0crKytTYURCdzltN05peEhzdk8xQTVqTkpiVDZjUnNOdGNaL2xDcFZPaDBPc0xDd3JEWmJKU1ZsYUhSYUlpTWpNUm1zMUZhV2twd2NEQndxdXFKd1dEQVlEQXdZOFlNVENiZkU5R2hvYUVlb1pUYTdIWTdBQmFMaGQyN2R3UHVNQXk0cTVFRUJBUUFNR3pZTUt4V0s4SEJ3V2kxV3BZc1dhTHNFMElJSVlRUVFwd1p2ZDVBaGJPQzNPUEhpSXR2MWR6REVVSUlJWVFRUWdpZkpGQWloQkJDaUdaVFhWMU5XbG9hYXJXYUNSTW1zR0xGQ21XNW1LWVNFeFBEelRmZnpKbzFhOWl5WlFzQVYxNTVKYmZlZWl2Lyt0ZS95TTdPNXBOUFB1R2hoeDdpNDQ4L0ppMHRqZlhyMTdOdDJ6YWVlKzQ1V3Jac0Nad0tZT3paczRmNzc3L2ZyM1BYSEpPZm44OExMN3lnYlBkVktTUWxKWVVwVTZhd2MrZE8zbnZ2UGRxMmJjdFRUejNGb1VPSG1EVnJsaExpME9sMEh1Y29MQ3lzOHpXejJXeDFqczNoY0tEVnVqOEtGaFFVS051MVdpMU9wMU1aWTJSa0pKczNiK2I0OGVOS0paT2E0NFFRUWdnaGhCQm5KakF3a0RLdGxtKyttc2ZEanovUjNNTVJRZ2doaEJCQ0NKL2syd0FoaEJCQ05CdTFXazFLU2dwanhvd2hJU0dCRlN0V05QazVEaDQ4eUgvKzh4L2w1Mzc5K25Ibm5YZWlWcXQ1NElFSG1ENTlPc2VPSGVQQWdRTTg5dGhqTEY2OG1GV3JWakZxMUNnbFRBSW9WVUJxcW9uNG95WlFvbEtwME92MXluRTFmWVdIaCtOeXViRFpiRXBJdzJ3MkErNEpabkJYRUFIM2tqZSsxUFE1ZWZKazJyWnRDOEF2di96Q3ZIbno2ZzErYk42OG1SNDllbmdzeXdQdWdJdkpaQ0kvUDEvWlZsTVZKVFEwMUsvckZrSUlJWVFRUXRSUHJWYlRNamFXNDcvOXhtY2ZmOEJORXlkSkpVQWhoQkJDQ0NIRUJVY0NKVUlJSVlSb05rRkJRVXlaTXVXY25tUGp4bzBBOU9qUmc3MTc5MUpVVk1SYmI3MmxWT0NvQ1d6czNyMWJXZnFsWjgrZWpCNDkycU9mOHZKeXdCMUl1ZXV1dXhvMWh0allXTjU2NnkwQTFxeFp3L3o1OCtuY3VUT1BQLzQ0NmVucEpDY25LK09wcUtnQVRvVTNxcXVyQWVwY0xxY21FQklXRmtaMGREU0FzanhPZmN2MHBLV2xlVlFtT1YxTlgzQ3Fpa3BZV0Jod0tpZ2poQkJDQ0NHRU9ITUJBWUhjT09FMnZ2L3VXMmErOGhKZHVuWW5QaUdCdUxqNEpqMVBlR1FrRVJHUlRkcW5FRUlJSVlRUTRvOUJBaVZDQ0NHRStOM0t6ODhuTlRVVmdQSGp4MU5jWE15aFE0ZDh0dDIzYng4QWVyMmVaNTk5MWl1TWtaV1ZCY0NXTFZ2WXMyZVBYK2UvL3ZyckdUaHdvTWUybW1WM0JnNGN5THg1ODFpL2ZqMzMzWGNmZmZyMEFlRDQ4ZU1BUkVWRkFhY3FsdFFWS0trSmUvamlkRHJyM0RkcTFDajI3OTlQY25JeWVyMmV6ejc3akM1ZHVqQnUzRGdxS2lyNDZhZWZLQ3dzQktDNHVCaHdMMzhEcDBJdVFnZ2hoQkJDaUxQVCsvSSt0RTlPWnRuaWI5bi95MTVTZDI1djhuTU1HVDZTWVNOSE45eFFDQ0dFRUVJSUlVNGpnUkloaEJEaVBOaTVmUnZmenYrcXVZZHh6a3g3NW05RVJVVTMzUEE4Ky83NzczRzVYUFRzMlpPRWhBUnV2dmxtbkU0bkdvMEdqVWFqdEV0UFQyZng0c1VBM0hycnJjVEhlejhSV0JNb0FmZVNOV3ExdXM0bFpheFdxOC90Ky9mdjU5aXhZNFNGaGRHclZ5L0t5c29BV0xSb0VTa3BLV2kxV25KeWNnQm8wNllOY0txQ2lsNnY5OW1udytFQTRPMjMzMWF1cWFhQ1NIMlZSTUxEdzltMWF4ZHBhV25jZSsrOWdEdUFzMkxGQ3F4V0szRnhjUUFjT1hLRTh2SnlRa0pDT0g3OE9MR3hzY3B5UEdmai9iZmZKUE5JeGxuMzQwdjdwR1RDSXlMcFAzQVFjZkd0enNrNWhCQkNDQ0dFYUNvUkVaSGNjZmQ5Z0R0UW5uZjhXSlAySHg1NUZ0VkpiRFlxRjN5TmJkOCtuQVVubW01UVFvZy9KSFZNRExydWx4SjgwODNnNTNMQ1FnZ2hoR2hlRWlnUlFnZ2h6b1A0VmdrTUdUNnl1WWR4emdRR25IM0FvS2xsWm1heWJkczJBSzY5OWxvQUxybmtFZ0NXTEZsQ2RuWTJkOTk5TnlxVmlnOC8vQkNBdm4zNzByOS9mNisrQ2dzTGxXb2RuVHQzNXVEQmc2U2twREI1OG1TZjUzN3V1ZWNvS0NoUWxxTUJzTmxzZlAzMTF3QU1HRENBRXlkT0VCa1ppVmFycGFpb2lCOS8vSkdVbEJUeTh2SlFxOVYwN05nUmFIakptNXI5SnBQSmExOTlnWkthcFhVU0V4T1ZiVVZGUlJRVkZSRVVGTVNZTVdPSWlZbFJnallWRlJVc1hMaVFtMjY2aWVIRGg5ZlpyNzlTTHIrQ2RrbkpaOTJQTDVrWmg4azRuRTdxenUwTUd6bjZkLzF2VHdnaGhCQkMvTDRFQkFTY3M4L0pqV1Uva2tIRmh4L2d6TTlyN3FFSUlYNG5uQ2RPVUwxMk5mWmZmeUZrOHYxbzJpUTJmSkFRUWdnaG1wVUVTczRuU2ZRTEljUUY3VncrSlJIZktvSDRWZ2xOMnFlb205MXU1NU5QUGdHZ1Y2OWVIcUdKaW9vS1ZxNWNpYzFtNDVWWFhxRkZpeFlVRnhjVEZ4ZkhwRW1UZlBiMzAwOC9BZTRsWDJKall6bDQ4S0JmNDZnZEtIbnp6VGZKemMwRllObXlaU3hidHN5ajdjcVZLemx4NG9SU1VjVm9OQUtuS3BUVUZTaDU5ZFZYNjF6MjV2UmxlMnFyV2NhbW9LQ0E4dkp5QUpLVGt4a3hZZ1FPaDRPRWhBUldyVnFGeFdKQnE5WFNxbFVyc3JLeVdMQmdBU2FUaWZIangvdnpFdFNwOStWOXp1cjRocGpOWnRhc1hNR2FsU3N3bVV5TUhYL0RPVDJmRUVJSUlZUVF2emZXdlhzbFRDS0VPQ2NjZWJsWWY5NURnQVJLaEJCQ2lBdWVCRXJPRTBuMEN5SEVoVStla3Jod0ZSVVZzV0xGQ2dDR0RoMnFMTWRTbC8zNzk1T2JtNHRLcGVLNjY2N3oyQmNTRXNKamp6M0d1KysrUzBGQkFRVUZCZWgwT3U2Ly8zNmZvUTJ6MmN5NmRlc0F1T0tLSzZpcXFnTGc4T0hEdlBubW16N1BYN09VVGUyZ1IweE1qQkpFTVJxTnRHelprdGpZV0dKalkxbTllalhsNWVWczJMQkJ1Y2JhNTRlNkF5VjFiVzlJZm42KzhtZE4rQ1kwTkpTZVBYdVNrNVBEaXkrK1NFbEpDUUFUSmt4ZzRNQ0JMRml3Z0RWcjFyQnAweWFHRGgxS1NFaklHWjM3ZkFnSUNGQkNKRnMzYjZSYjl4NFh6Sk9lUWdnaGhCQkNYQXlzTzNjMDl4Q0VFTDlqMXIxN0NSaDdYY01OaFJCQ0NOR3NKRkJ5bmtpaVh3Z2hMaDd5bE1TRnA2S2lnbzBiTndLUWtwTFNZS0NrUjQ4ZVRKczJqVjkvL1pYNCtIaXYvY25KeVR6NzdMUE1uVHVYN094c2JEWWJlL2Z1OWRuMml5KytvS0tpQXBWS3hjQ0JBNVZnUzJscEthV2xwZldPbzNhZ1pPellzY1RHeHRLMWExZGlZMk05cW9kb05Cb1dMVnFFeStXaVg3OSttTTFtTm03Y1NIVjFOZnYyN1FQY1lZL1QrMnpJOXUzYktTd3NKQ01qQS9Dc1dKS2RuUTFBdTNidHlNek1CQ0E5UFoxRml4YVJsSlJFbXpadEtDa3A0Y1liYjZSLy8vNlVsWlZ4MVZWWGNmandZZlI2UFV1V0xHSFlzR0cwYk5uUzcvRTBoN0hqYjJEL0wvdFlzM0lGZjM3dzRlWWVqaEJDQ0NHRUVCY0hxeFdIekdVS0ljNGh4N0ZqNEhKQlBkVlZoUkJDQ05IOEpGQnlua2lpWHdnaExpN3lsTVRGcjJQSGpuVHMyTEhPL1JFUkVUejU1Sk84ODg0Ny9QTExMM3ozM1hmMDZOSERJMVJTVmxaR1RrNE9BSDM3OWlVcUtncUh3d0ZBcDA2ZEdETm1qTSsrUC96d1EwcExTM0U2bmNxMnNMQXdoZzBiNXRYMjBLRkQvUERERDdoY0xoSVNFcmoxMWx0SlMwdmo4ODgvVjlvWURBYTZkKzhPdUpmejhaZEdvMkh4NHNYS3orSGg0WUE3REpPYm00dE9wMlBhdEduODhzc3ZMRm15aE9QSGp5dUJtUm9MRnk1azRjS0ZYbjBmUFhxVWlSTW4rajJXNXRTbFczZDI3NUxQWWtJSUlZUVFRdmhOcjNkLzBTdUVFT2VJeTFvdFlSSWhoQkRpSWlDQmt2TkJFdjFDQ0hIUmthY2ttc2VNR1ROOGJtL2J0aTN2dmZkZWs1OVByOWN6ZGVwVTNuLy9mZnIwNmVOVm9TUXNMSXhubm5tR045NTRnL0hqeHdPZzFXb0pDZ29pSmlhR1RwMDYrZXhYcDlNQllMUFpHaHhEZkh3OFBYdjI1TUNCQXp6MDBFTktlS1NtNzdadDIzTGxsVmNTRVJFQmdOVnE5ZnY2ZXZic2lWNnZKekF3a0tTa0pLNjk5bHJBWGZFbExDeU1wS1FrOUhvOUtTa3BwS1Nra0pXVnhmNzkrOG5PenFhb3FJank4bklzRmdzMm04MGpIS1BSYUdqZHVqVWFqY2J2c1RTbitGWUpiTjI4a1pLU1lpSWlJcHQ3T0VJSUlZUVFRdnd4cVZRK1F5cXFnQUNNdlMvRGtyb0wxOGtsUmozbzlRU1BHbzFsNTA3c3g0K2RsM0ZxNDF2NTNkeFJVdXg3M0UxTTM2MDc5bVBIY0pZVWUyeFhCUWRqNk5RWnk1N2RjUElCQ1A4NjFCTjIreDFVTEZ5SXM2eis2cHVuMDNYb2lMNXpaMHhMbDNoc04zVHZnYUgzWlpULzl5UFU0ZUdFM0R5Qml2bGYrOTEvd01CQmFNTENNYTFaaGV2azhxOW5LdXB2ZjhlYWxrYkYvSzhhZFZ6WXZYL0d2TzEvV0gvOTlhek9ENkR2MUFscmVqclV1cDhHTVBSS3daWnhHR2Q1dWQ5OUJZNFlpVXFubzJydEdsd1d5MW1QelJkdDY5Wm9ZK093N056aFY2Qk1FeFZGeEtPUFUvN1ZQS3o3ei83MUVrSUlJY1NGU1FJbDU0TWsrczh2dGRyclE3b1FRalNXUENYeHg2SFJhSmd5WlVxZCs0MUdJMy85NjErVjhNU2tTWk9ZTkdsU3ZYMys0eC8vOFB2OElTRWgvT2xQZjZLaW9vS1FrQkJsKzdScDAzeTJIelZxRktOR2pmS3JiNDFHdzh5Wk13a0lDUERZM3JwMWExNTg4VVZLU2tvOHRpY21KcEtZK1B0YjZpa3kwaDBpS1MyV1FJa1FRZ2doaEJCTnJpWW9vbEtoQ2dwQ0hSeUNPaVFFVFVSVUh5N1dBQUFnQUVsRVFWUUVtaFl0MExhTVJkZStQZXJnWUFxZWZncVh4VE1vb0d2YmpyQS8zdzhmdm85NTQ0YVRHM1dvREFZQTFFWWp3VGZlalAzWU1SemxaY3B4cnNwS2ozNE1QUzVGSFI0T2RqdGVNN0V1RjVhdC8xTisxRVMzSU9MeGFWVE0vNXJxUGJ1OXJpZjZINitDdzRHcmdZQ0d5bUNnOU4zL1lQbmZGby90K203ZDNlT3cyL0FlVEIzVWFsUTZIVTVUSmZhc0xLL2RZWCs2Qi90dk9aVE0vcmZudVpLU0NYL2tMNVM5L3k3bXpadjhPNWRLUmZpZjcwZlh1ZzJvR3ovM29lL1FnWkJ4NDVWQWlUb3lDbXcyTkRFeDZEdDJRaFVjakRvOG5JQ3JCbUJhOVFQdUYwSFZZTERFME9OUzlNa2RxRnkycE41Mi90QkVSYUU2K2JDSHY0ejkraE13Y0JBQTFnTUgwRVJHNHJKYWNkVXgxNnpTYUVHdHdubmF2VFc0ZzFJUmY1bUdhZFZLS2hlZHF2cXBDZ3drL01HcE9JdUtLWGoyS2IvbnNRUDdEMEFWR0locCtmZU51cWJHTUY3V2grRHgxNVAzcHp2OGF1OG9La0psTUJBd1lLQUVTb1FRUW9qZk1RbVVYQ2cwR284RXViN3pKZTRibG5xZWJIYlo3ZGgveXptajAybmJ0RUdmMUFIejFpMW5uV2l1TDdtc0RnbkZaYk41M1NnQ0dDL3ZnNk80R0Z2R1lmL09rNWpvY1RNVk9Hd0U2ckF3S2hjdU9IVyswRkNpWC9vSFZXdlhVTG4wdXpPOG9qOFdmYmZ1dUN4bWJJYzlmdys2OXUzUnhMVEVzbTFyby9yVHRXMUgySDJUcVZ5MEVNdXVuVTA1MUViUnRtNk5vNkRRNjcybk1nYWdDZ2h3MzhBMk1uaWtDZzdHMkNzRmEzbzZqcnpjUmgycjc5SVZYYnYybUw1ZjZyRTk1T1lKbUxmL2hEM3JhS1A2TzFPcXdFQU1QWHRoU3p1RW83RFFZNThtTmc1RGp4NVlkdTdBV1Z4Y1J3L25SbE8vRDRWb2F1ZWpFa2Z0TUVsVE9qMU1VaU1vS0lpZ29LQnpjazRoaEJCQ0NDSEVIMFBJaElrRVhlTmpLVkNyRlVkNU9jNktjcHdWRmRpeXMzRldWcUtOamNWMk5OT2pxYUZIRCt5LzVad0trd0NCVnc4bDlMWkpVR3ZKei9BSEgzTFBQYXJWNEhLUmQrK2ZQUG94OXIwU3d5V1g0TEk3UE9aWlZjSEJxSTFHOG1vRlNsQ0J0bFdDRWxyeDRIVGlNcHN4cmZpZXlpWDF6eS9HZnZLNTkveXRXazNrRTAvVmUxeDlMRHUyVS9yV0hNK05lajJhNkdncUZuenQxVjdmdFJ2T2toTE1wNFZhNnFMU0d3aWJmRC9HeS91QXpVYUxmLzdMWjd1eWp6N0VzdTEvUHZlNWJEWmN0YXBudG5qNUg3aGNMbFFhRFNxRGdSYXYvTlA5ZXdJaW4zZ0tsVXFOTmVNd0pmOTJuMHZmcGFzN3FHR3hlTXduNjlxMXg1YVY1YnRDakVhTk9pQVFXM2FXUi9XU3lHZWZSeE1XaXN0bTkraExIUnFHOGNvcjBYZSt4S3NmbkU0Sy8vYXM1K2FvS01KdXZ4TmIyaUhLL3ZzUjZyQndXc3lhN2ZQNmE3TWR6YVRvaGVlOVh5T3ptWXFGQ3dpZGVCdm16UnR4RkJRQUVEaDRDQ3E5Z2JMUFAvVjdibElkSG80Mk1aSHlMejQ3cHcrdU9rMlY3akdkZG83b2wvNkJOaUVCbDhQdUZaQlNhYlVFdEd5SnNmZGxudHZWYXRCcUtmckh5OWpTMDg3Wm1JVVFRZ2h4N2ttZzVBS2dEZ3NuOHFsbnFQejJHM2NvQXdoLzZCRlVHbzMzaDhxVFNYL3Nka3Jlbk8wVktBbm8xeDlkVWhMbG4zMWE3em4xSFRzUmVzZGRXRkozbm5XZ3BMN2tjb3NaLzhLOGVTUGxYM3p1dGM5OS9sMStCVW9NM1hzUThkY25xZnhtZ1JJVTBiVnBUY0NncTdGbHBGTzladzhBZ2NPR296NjVKRUJkQXZyMVJ4VVE0QTdzK1BFQjNIYjRNUFpqdjNtTU8zRFljTytHZGp2T2lncXNhWWVvK0dZK2poTW5HdXk3enI1cXNmNzZLOFV6WGoyMW9ZN3lvR2NxOUpZSm9OVlIrTGRuUE41djJ0YUpoTjU2RzlXN1UzRlZWL3Zkbnk0cENVMTBOTldIRGpiWkdCdExwVGNROWV6em1EZHZjdDlvMVJJMGFoVEIxOS9JaWNjZXhWbGMxS2grTlJFUjdyRE0wdStvL0daQnd3ZlVvdS9RZ2FCcnhuZ0VTblR0MnhNMFppek9pZ3IvQWlWcU5TM252dE5nTTVmTnhvbEhwdnJ1SWpTTThQc2ZvUFN0T2Q2QmtvZ0lRaWZkZ1QwN0cyczlnWkxBWVNNSXVXVkN3K1Axb2VqbDZkaHpzcjIyTjhuN1VLZno2L1VCS0h6bVNSeEZqZnY5Q3lHRUVFSUlJWVFRNGpST0Y4N2lJb3BuL1F1WDNZYkxiTUZaWmFyM0lUa1BHZzNHSzY1RXBWSVIrZVF6QU5peU1ySGw1T0RJeTZQZzZTZEFweVAyZzQ4cGV1MFZiT2xwR0svb1M5aGRkM3QxVmZhZTd6bUI0SEhYRVRUNldvOXRMcXQ3Zks1YWdSWFA2M0tpRGd0SDI2Wk53OWR3ZW5WVHA1UENaNTkydng2bmhSd0MrdlVuNUpZSkZENzNERTZUeWJNYnRRbzBXczh4NlhTb2cwUFFKU1FBWU0vSlFYMnk2cUt6MUYwVkk2RFBGZGp6OHdnWU1OQ2p2OVBuTk1IOUFGYjRndy9oTXBrb2ZQcEo5KytxRm5WWUdKRlBQb1AxNElFNnd5U0ExOXhrL2xSMzFVOWp2LzRFajc2V3d1ZWZSUk1kVFl0WnN5bDgvbTlleS9SRVRIMFlWWEN3ejY0MTBkRVlldmFzODlSRkx6enZFVW95YjF6dmZ0MU1sUjZWUk1MK2REZTJqQXlxTm0zMHZFYWpFVlZnb01jMlZYQXdFVTg4aGROaW9XVE9HK0J3NEN3dm8ramw2ZTRxTXlmN2pYN2hKYW8yYmFCcTNWcjNQTDFLamN2cFhjVkdsOXdCbFZhTFBTOFB5ODRkYUZyR29vbUtCdHp6MTdham1XQzNLdytWK2dwY1JMODJBN1hSNlA1QnF3T1ZpdUJ4NHdtKzFrZUFxNWFLUmQ5aTNyRGVmYTRSSXdrY09NaXIwbzZ6dEpTUzEyZDVIMXhId0tWa3pteFFxM0haYldoYnhCRDU5TE9ZZmxpQmFkVktwWTIyVlNzaW4zanE1SU9lUzl6ZmJXaTFPQm81L3lxRUVFS0lDNDhFU2k0QXp2SXlYRlVtUXY5ME45WkRoM0JXbEhQaW9RY0E5eGZqZ2NPR1kxcmhMbVVYL3NCVWpKZGRUc2xiYzVRUVJXMjZqcDBJdkhvSTFvTUhzZXpZWHVjNWEwSWtMbjl2N3VvYmZ4M0paWGYvVnVVR3pZdkQ3dkdVUVgycTkrMmxhczBxZ20rNkdYdCtIcGJ0UDFIMjJhZm91M1lqYU1Sb3F2ZnNRUlVVUk5Dd0VWaDI3YXkzT2tuZ3NPRm9XOGE2UDBnN0hQV1VMRlNqam9pazdQMTN2VzYrQUtwVy9ZQ3oxdnFvS3IwQlhWSVN4aXY2b3UvWWtZSm5uL1o3L1ZUTDF2L2g5RkhGQmNCKy9QaXBIOVJxWWovKzFGMHkwOTgxVVZYdThvdGxuM3lzM0V3bzNVVkdvazFzUzluNzc2SnAyUktWK3RRVCtQYWNMR3hIanFEdjJBbkhhZUVDUjBHQmV6bVFrMXE4TmhOMVdKajdkRG9kcU5YRXpQUXN2MW5EVlczaHhGOGU4Vy9zWjhobHJjYTAvSHVDcjc4QjA4b2ZjQlFXS1B0cWZtZjEvVzdVSWFHb0FvenVmeCsxM2gvTzhuSWNoUVVZZTE5RzFlcFZweDNrTGt2cUtDZzQ5VzlCcDBQWHVyVjdmVnRUbGRmN1BhRC9BSnhscFpoV3I4UXZUaWRvTlpoKytBSHJ3ZjArbStnN2R5R292cERTeVRING1qQ3AyWGI2aElZWGh3T1Z3VUQ1RjUvanF2WXZrS1pyazBqZ3NPRzR6TjZ2ZTFPOUQ3SFpVQmtNdnN2VjFvd2pPWm13ZSs1cmt2LzJDU0dFRUVJSUlZUVFmM1F1bC9Pc3FpZ0hEaHlNT2lpUW9sZi9BUTRuVWMrL2dQWEFmdFFHQTVxb0tLTCs5bmVsYmRoZGQrT3ltRkVIaDdpclBaL2R5R3N1b082eERSdmU0SU5nQUNxOTNtdWJyN2xFT0RVZjVTZ3Q4VnF5eHhmREpWMkltUGFFOG5QMHEvOVUvcDcvd0dUMFNjbW9JeUxRT0J3RWp4dXY3Tk5FUmxJKzcvTlQ0MUNyQ2J2cmJnSUdEc0s4YVNObG4zMUM1TFFucWQ2OUM5UEtIOXpYWVRRU2RzOTlPRXRMS1h2L1haL2pDUmd3RUUzTGx1amF0a09sMXhOeTB5MjRISFlxRnk5Q0V4V0ZJeStQeWlXTDBVUkhvOUlicVBocW5qdkFFUjN0OFdCVDRVc3Z1T2RsYTgzUGhONTJPNFp1M1NsODRYazAwZEZFUHZNY0pmLysxNm53aUZxTlNxZkhjVm80eGJ4NUU5cjRWcmhzVm8vZnA4dG14MWxlamoyNzF2SkJhZzBxdlI1N2Z0NnBUU0doUlAzOVJkUmhZUlQ5MzNSVWdRRm93OE93NStSZ081enUrUUs0WERqTHlyQm5lejhzVlZ2RUk0K2lEZ3BXNW04TktiM2QxWEJzTmx4T0orcmdZQ0llL3lzcWpRYVh4YUlFY21yVGhJUmlUVTlUSGtCdGtGcE4yTDEvUnFVOTlaV1BMUzJOeW9vS2p6bkpnRUdEUWFOeGgxNE1CbzlxUHRxV3NhQlNvYitrQ3lxdEZsdldVV1UrdElhMXVCalR5aDhJR2pFU3kvYWZzR1VlQVNEb25udHhXY3hVTGxtTXM3VCtwWTJFRUVJSWNYR1JRTW1Gd09XaTlJUDNhZkhLYXdSZGN5MFZYMytwN05LMmJVdklUVGVqYTljT2w4V0NNYVUzSlhOZTl4a21BU2ovL0ZQMG5Ub1JldGZkV0E4ZVJCMGFpam8weEYzcXNSWk5peGdBOU1rZDNDVUtxNnV4SGNrQW1pNjU3TjducWpPdzRiSTd2TDdVMWtSRkVUaGlGQlZmemZPNm9Tdi80bk9jWmpPV21pK0tiVFpLWHYrM2NnTVFNdjU2WEE0SFpSOTlVUGQ0Z0tLWFhxeDN2ektXdURoYXZEYlRJelJTbXp1b1VPaTFQZVNXaVFSZE80YkFRWU14clZqdTE3a3F2cG52c3k4dlRpY2wvLzZYdXlTazNZNUtxeUh5cVdjeExWK0daYmZ2TDlCUnFaUkUvT2tDcng2S3kyTEcvTk0yV3M1K1U2bCtnOHVGQ3hlNElQeVJSMUdoY2o5dG9WYURSa1B4akZleC9scHJYVXlkRnRQcWxaaStYMWJ2OEFPSERtOHdSZDlVVEt0WGdWYUxzN0xDWTN0TmxRdVBJTUpwZ3E0ZFE5RG9hK3J0UDJiT1hKL2I4NmRPVVNZRXRQSHhSTDN3MHNreXBaN3ZaMVZ3TUFGWERjQnBNaEgrZ085cUlxYmx5N0FkT2VLNTBlN0EvbHVPNSt0Zml6bzRwTjUvazhxL1IxOFRKalhiR2lpM1dkT0grWCtiL1pyOEFIQ205SFlIU216ZVFaWW1leDhDT0J3NFNvcnJuTGhSaDRkNVhxc1FRZ2doaEJCQ0NDSE9tQXAzVlExTlRFcy9XcnM4S3ZxcWdvTUp2dkVtcW43OEVmdlJvK2k3ZFVkbE1HRForek11azhsZEZRRkFveUhpc1dtWU4yOVM3dmRkUHU3ckF3WmQ3YTZBZWpxOXp1UGhGWDlWZnJ2UXZ5VzExV3BDSmt6RXRIdzV6b3J5UnArblBqWEx5aFErOHhTTzhqSUFqRDB1SmV6K0IzRFpiQVFPR1lyMTBDR0tYM25aNDdpWTJYT2c5bnl3MDBuMS9sK3BQckJmV1ZiWXNuMGJvWGYrQ1VkRkJmYXNMQ0llZmhRWExvcGYvVWVkVldKVkJnUHE0R0Ewb2FIdU9jZmdZS2l1ZGk5ek0ydTJ1eHFzdzNQdUozRFlDRFRSMGU3cTFpZC9iNDc4Zkk4MjJsWUpHUHRjUWVXM0MzRVVGdUFvTE1CMkpJUEFJY01vZWQzM2tqeTFSYjM0a3MvbGl3SUdYMDNBNEt1OXRoYysrN1R5WG5KV2xHUDVhUnZXUXdleFoyY1QvdEFqR0ZONlUvamNNOWh6ajNzZDZ3K1h6VTdsZDRzOGxreHFPZmNkS3I1WlFOV1BhNVZ0d2VPdUkyams2RHI2c0dITHljRzhlWk4vSnowWktLbjlQWUR0YUtiWEVsT0JRNGRqTzVKQnlDMFQwTFZLd0ZsZHJmeGUxRVlqcUZTRVQ1NENPaDJsNzd5TjlaZDlYcWVxV1BBMXV2WkpSRDc1Tk1Xdno4TFlxeGVHSHBkUyt2WmJFaVlSUWdnaGZvY2tVSEtCY09UbFV2cnVmNVRFY1UyMUIwZCtIaFVMdjNFdkwyRzNVL3JlTzlneU01WDl6ckl5ejQ3c2RzbysrcENROGRlRFJ1MU8wZzhhN0JYY1VKMWN3ekxpNFVkQm84RjY4S0N5ckVwVEpaZmQ2dnZTMW5PZm9WY0tZZmYrR1hWd01OWUQrNVVLQThIWGpTZHc2S21uQVFJSER2Ylptem9rQkJ3Tzl4cWRKNWxXcjhTMGRJbDMyNGdJakQxVHFGcS9yczR2bGxWYW5YdVVqVmp1QmFCcTdXcUNyaDJEcm4xU280N3pWL1hQcDhKRTJzUzJvRkpoMmJuRE8zalFFSjJPb0NGRDNiOHJtNDM4aHg0NDh5L1pIVTQwa1ZIb2twUHJiYWFKanE0ellOUVVETDFTM0dFcGg5MWRjclcwbElBcisxUDk2eTg0VHVRMzNNRkpWYXRYWXZscDI4bVNsdTdYSkhqY2RlaVNraW4vL0JNY0JlN3dqMHFuTy9Va2hWcUZTcXZ6cUh4U1U4clNaYmVqallzRGpRWkRqMHR4RkJVUjBMOC9Mb3NGeS9hZkNCcDlEZWFORzlDMVNVUWRHb0pseng0Q2h3eWxhdTNxSm5wbGFuT2Q5aWUwbVBsdjkvaHIvcnZ3K0RRNEdmeXc1K2Y3dUhFL2Rheng4ajd1Z0VkZHYxZWRqdXE5UC9zOHRtWi9rNzBQVDFMcDlWNmxTMC90T3ptNW9KWC8reE5DQ0NHRUVFSUlJYzZhVG9jbUtvb1dNMzA4aEhZYWUwNk9lNm5iazlSR0k0NzgvRk1WZFIxMnpPdC94R1dxUkIwYWlxTzB4RDB2Yy9JZTNsbGVkcXA2cWRZOVQxbXpkQWlBT3NDSXltQ2c2UDllOGpxM3E5NDVTbTh1aHgxZFlpSXF2VjRKZGZpazBXRHNmUmxCMTR6QlVWSksxYW9mR25XZWhwYTJycGxIYzVvcWxZZDZuQ2NyVCt2YnQ4ZVEwcHVTV1ROOWpFdUw2N1JnaCtXbmJSNC9WNjFiaTZaRkRPSDMvaG1YMDRFdExZMlN1Vy9XVzlXM2FvMTdyaXJ5cVdkd1ZWZFQvdCtQM0R0Ty9vNUszbmdkUjE2dTUxQ2lvb2wrNWJVNnIxTWRFa3JFdzQrNnExTHZTVlcybDM4NWo2aG4vMGJnOEJIZWxZSlBjK0toQjcwcWxMU1lPUXZMcmwzdUJ4ZVZ3V2hRNmZSZUZYY3J2cGtQdUt0L0d5KzduS3AxYTkxaEVyWGEvVDgvcTJ3clhDN1VrWkhva21yTmxhclZhRnEwOE5pbWpveXNyNVBHbmRQSGNlcklTTUx2L1RPbDc3L3JEbnFvVk9nU0V6R3RYa25GL0srOGpnd2NOcHpRU1hkdzRyRUdxa3M3SEpTOC9pOGlwejFCMU5QUGdrWkR4Znl2dmQ1alFnZ2hoUGg5a0cvVUxpREtCeTZWeWwzOTRHUUpQTUQ5WWRqbEl1emVQNTlzb2dLOW5yeTc3L1Q2SXRlV25rYnhUSGVvb3Z5VGp5bi81R092Y3htdjZFdjRndytSLytoRDdwdUVXbXQ5bnF2a3N1SzBHeVZ0WER3aEV5Wmk2SldDOWVBQnlyLzhBdnZSb3g3dFZYbzlwWFBmclA4RlBFMzQxSWZyZlBvZ2NQRFZCSSsvZ1lCQmd5ajc2QU9mWlFwcnlnTTJlbW1NazEvSzEzdXoyVVQwN2R1RHc0R3RnVEtMdmdRTkgrbCtpcUJtclZTWEMrTVZmZDBoQ2JzRFhMWGVWNnFUWVFPdGx1cmRxVGdyUEt0KzRIU2k3OUFSZFhoNHZlZlVSRWVmMDhvUWhxN2QwSGZwQ25ZYkxwZkxIWFp5T0RCdjlWN3pWUlVZU01oTnQxQ3g0R3RjcHkzeDRpZ3FjajlSY1ZMUU5kZGl2S0l2VmF0WFlqMTBDSmZaREJvTlVjODlqeU0vbjlLUFB2QzVOckEyTGc2c1ZrSnZtNFFxSUJDVjBVam9YWGRqTzVxSnNWY0s1Wjk5aXUyM0hJSkdYMFA1bDE4UWR0OWtWQ1hGVksxZlIrQ1FvVGg5VmYvUWF0REd4YUhyME5IbmE2Q05pMVBlZzdVWkwrOUQ2RzIzSzAvd2hOMXpIeTY3QS9PbURWVE0vd3FYMDRtdVhUdUN4MTVIeGRkZjRUS2JDUnA3SGFpOHV2SVFjdk1FZDhETlY2RGtaSFdjd3YrYlh1ZnhUZm8rUEZtNUpPenVld203Kzk1Nng2M1M2ZXEvTUNHRUVFSUlJWVFRUWpSSUhXRGsvOW03Ny9Bb3F2V0I0OStaN1p0ZTZJUW12VGRwS2lyZ1ZjR3VLUHE3ZGxGc1dCRnNWNjhGN0ZlOTE0S0tpaWcyc0lBTkVWUVVST2xOQ0RYVU5OSjNzMzNuOThja1E1YmRoQVNpUVh3L3orTmpkc3FaTTdNYnpUbjdudmNOWldkVDlPcExwRC84S0tYdnpjQzNhbVhFTWVabXpVbTUreDQ4UzM2TzJCN2F2NStDeVk5aTdkaVI5RnZIVS9qVUU1UzhOWTM0Yzg3Rk9mdzBQWHR5WlVhTC9mdUp2M0MwY2E1aTBrdVg1RDl3SCtGQ2ZRNUhzVm9KZTcxUjg1cUh3N2QyTFk2VGh0SmthczJaa0EvY1N6NmVINyt2MHpVY0p3M0ZlZklwRkQ3M1RQVkJIRFhNbzFuYXRzT2Z1UW5mdXJXb3FXbkdjd0I5WHJQYU11U0FxVkVqN0FNSDRSZzhtTERiUmRtc2ozR2VmQXJ4WjU5RDJZZlJnUVpWcWNuSldEdDNRZk42U1JoOUNlNTVYeHZsazlQdXU5OVluSFhnaE9xRFp0U1VGRkx2bklDYWxvcjdpN21rLy9zeFNxYTlqbWZ4endRMlorTDZkRGFKLzNjNXFzT0JhKzZjaUhZVXV4M0xjZTMxdWRzWTdTc1dDNmFVbEpoemFKVWx1NnZPWVN0MkI4bGpyeWU0Y3llbDc4MEFJT0dpMGNTZE1aS2NhNjQwampNM2E2NlhzRkVVc0ZnSTd0c2JQYmVzaFhFTVBnRjczLzRIMm5jNGNBNGJqdVBFa3c1c3M5bHFGYXhpN2RhTmxOdnVqTG5QL2NXY2lFd29FZDN3K1ZBVGswaTlleUlGa3gvRjNESUR4ZUVnc0RrVEFIdS8vbmhYTEQvazlhdFNFeEt4ZHVtQ3ZXOC9MRzNiRVM0cFJvMVBJT0c4ODdHMHlzRDMrKzhFc25ZUXlzMURxNmJFdXhCQ0NDSCtXaVNncEtFcEN2RVhYZ1IrUDFvb2pQdkx1VWJ3U09FelQrSGZ0QkdBUnM4K2oydk9aMGJFdnFWRFI3MkdhSlV2Y1MxdDIrbmxheXFpejBNNU9hQnBCMUlHZmpxNytuNW9mMXprY3Z5b3M0ZzcvUXhRS3JKK3FDcDU0L1VTSDQ0aFE0Zzc0MHlDTzNkUzlPelRCMlV5cUhoRVZpdUVRdmpXclQzRXd6eElLQVNXMkI5eDE2ZWZFTXpPSWVueUswaC8rRkZjY3o3RDlmbG5rWU9QeWd3R3dib0ZsTVNOMUV1NitETTMxYTIvaDhIU3RpMllURFNkOW5iTS9iNjFhMkt1VWxDVGtvay81OXlvY2lYMmZ2MVJFeElPRE5qRG1oNVFVT1dMZlArV3pYRHdGL21LZ3VmWFgycFY4aWJ1ak5ocEhPdEQ2YnZ2R0QrclNjazBldnBaWEovT2pqbDRVZTBPSE1jUHdKU2NUTkh6ejhWc3o5U3NHUW5ublkrMVkyY0twendlK1o2R1FwUjkrQUVwdDk5SjJxVDdLSHIrdWFnQUIydm5McFF2L29uU3Q5L0NPZUkwRXM2L2tQeTdiaWZ4OGlzSTV1UlF2dWdINHM0WVNTZ3ZENjI4SEhOYU9vRmRPMUh0RGdEQ3JzaEFGejBUaUViY3lMT016MWtzc1lLWi9OdTJVZkwybXlnT0o4azMza1Q1ZC9NSlpHVVJLaXcwNmh5cmNYR2dhWGlYL1FhYWh2TWZweDh5VFdYK1BYZlZ1TCtTS1RVdGFsdTlmdzdEWVhKdnZMNVcvZEU4TXFBVlFnZ2hoQkJDQ0NHT2xKcWNRcWk0aUdCV0Z2NE42N0gzNlJlVlRTTCs3SFBSZkQ3S2Y0Z1JjQkVLZ1dyQzNLSWxXa1htRGRlY3ozRi9Pdy9GRVR2N3FFNGpYRlFVc1VXeE80dzJqbFRKRzYvaG12TVppc1VhYzcrcFNSUGlSdndEOTRMNUJQZnUwVXRaSDBZV0MwdjdEcVRkK3dBRlQwNnVzYXl3dFgwSEkyakQwcklsQU81djUrR2UveTFKWTIvQTBxSWwreDk2b0VvSFRSQTRNRCtrSmlSaUh6d1lTNHVXV0RwMXd0eXNPY0hkdTNITitSelBiNytTY3VQTldOb2RoMmZKWXN5dFdrVmNPK3h5UndTck9FOGRYakZmRThiY3VqV0pWMTFEOGN2L0EyRC93LzhpbEgxUWhwTDBkQm85ODUrb2U3TDE2MC95TmRlQjJVelI4OC9oejh6RTByb05TV052SU96eDRGdTVBdGZubjZIWTdNUmZPQnA3L3dHNEY4ekh0M1lONGFJaVRHbnBwRTZZaU9iem9ubThHSms1VkJOcVVoSmFlVG5XVHAyd2R1cDAwSlVWRkljZFFtRnliN3BCMzJRMmszTEhuWmdhTjlHenpGUms1OWFDUVQzelNkVis5K3FGdFdOSFVGVVVzd1gzdks5eFJTMzJVM0IvT2ZlSVN0NUVDQVpSYkRZOUEweGx1U0N6bWZSSEhvc3FXMStWNW5aVDhPUmswaDk0aUpUYjd5UzRlemVCSFRzSWw1VmhidDJhNVBHM1UvU2ZaL0N0WGwxdEcycEtDb24vdkFKVFVoS21wazFSRXhMUnlzdnhiVml2WjF4ZnNWd1Bsam5sVkJ3REJtSWZOT1RBeVlFQTVUOHZvdlR0NkFXdlFnZ2hoUGpya0lDU280QnFzNk9tcFdNZk1GQVBLQUVJaDBtK1pid1J6S0FtSlpONHlhVWtuSCtCdnQ5c2ppZzdBNUI4eTNnOUEwU0ZuTEhYZ04rUHZYOS80czg3SDkrYVZiVXFpMUxma2N1K3RXdjBVajZxcW1mOU1Gc0lWM3laRzNhNUtIbmo5WmlCSkpYS2YvZ2U3eXE5L0kxOXdFQTl3MGt3R0xOV0trQ29zSUJnVmhZRmt4OGo3SzUrSU9aZHVnVC94ZzBrajd1SitQTXZKSmlkSFpHVzcxQVpTdUxQUHRlNER3REZic1BhdmlQbWpBejhHemZpK1dsUnRkZU9hdXY4QzZzZDhMcS8vU2Fxcm1nbFM1dTJlSmN2dy9YNXAxSDdVdStlU0hEZjNwam5KVjAzRmpRTjk3eXZjWncwMU5oZTl2R0hBR2loY0dSd2pWS1JGY2RrSmxSVUdOMmdxaEEvOGl6aVRqdTl1bHZVbTdGWUNQOUprZWxKVjE5REtDOFg5L3h2TVRWdGlyVmpKenlMZmpUMmh3b0xLSG5uYlpKdnVnWG44QkdVTC9ndTRueHppNVo2T2s0Z3VIY1BDV011MVFPaUxHWVVzd1hGYkVheFdGQ3NWaXp0amlQdGdZY29lSEl5NFlyVXEwcGNITFp1M1NsKzQ3V292cFhPZUVmUHloRUs0Umd5NUVDcHE3UTBRaXVXNllOYWlFcS9TVGhNN2czWEhkYnpDQmNXNENzc1FFM1JVMmtHZHUzRXQzWU5Tbnc4bHVQYUU5aVpoU2s1bWJDcjdFRDJJYWVUNE42OTJIcjNKckJ0VzNSR2tBcHFhaXBxakVrZUxSeUtta1NvcXI0K2g3WWVQZlgvSG9TQ2Rjc0dxaWg2eWErYU1pb0pJWVFRUWdnaGhCQ2lXcWIwUmdSMjZQT043dm56U0xuamJyMFV6ZFl0Z0I3STREamhSTndMRjFTZmhhUHl5L3NxQzJRY1EwNGc4Y3FyWTVhaVZsUVZUUXVUT3pZeU82bmljR0JLVDZmSmE5TmlYaWJ2OWx0ckxPY1MxYTI4dkdyM0tUWWIxbTdkS0p2OXNiNm83ekI0ZnY1SnowZzk5Z2JTSnQ1SHdaVEhxdTFmMHJnYmpUa1BwV3BtMmxBSXorS2ZjZHd6Q1Z2UFhzWWNxNTc1OVVDQVM3aXNGSHZ2UHFDYThDeGFoSGZsQ2tJNTJaaWJOU2Z0M3ZzeE4yNUNxTEJRWDhSVWNZNXF0NlBFeDFQOHZ4ZnhWZ1NVcUFtSnhKMXhCdDdWcTdCMTZrenA5TGRJZitSeHpCVkJMdWtQUHhJN1EwbkZIQXloRUVwOFBLbDMzSTJsZlh0Q2Via1V2ZmdDd2QxNlFFYlJ5LzhqK2ZweEJIY2V5RjVkOXRFSCtMZHRKZkgvTGlmcG11dHd6Zm9ZMTl6UENlN2RRODVWbDBkZVMxRkl2dmxXckowN1UvajBremlIbmtMcEJ6T056TUtLM1k3aWpOTURaQ296ZGlzS3lUZmRvaS9XUENpTE1jRWdCQ1BuNE4zZmZJM3IwMDlpdms4SDdsbEZUVTdCMHFadHhEWlRXbHJFTmpVNXBlWjJLbWdWenpTVW0wdHc3eDU5WTJYMjNVT1VGOWRjTGdxZmZZcTBoLzZOdFZObnl0N1hTd0FGZCs3RXUySTVDYU12cVRHZ0pGeFVoT2J6RVNvc3hMdnNOL3labVNnMks3WWV2ZkQ5dmdGQ0lUU1hDL2NYYzlIOGZzSmZ6SVZRQ0hQYnRwZ2JONkg4KzRXMXVrY2hoQkJDSEwwa29LU2hhUnFsNzgzQTJya0x0cjU5RDJ3UGgzRjk5aW1CaWorZVUyNGRqK2ZubjR6QUNrdEdCb21YL1RPaXFmMFAzZ2ZCRUk2aEo1TjQrUlhHSDhydWVmT0lPMk1rOFdlZlM5RUwwZEhnVVYycWg4amxxZ0s3ZCtzRHBCaDhhOWZXR0V3Qyt1Q3RjZ0NYY1BFWUZMc05RdUhJVWhnVmtlY0EzaVdMS1o3NnlvRS9ybXNRTGltaDhLa25jQXc5T2FyR1kyVkpEQzBRZTNXQjQ1UlRvN1lGdG15bWRNWjB5aGN1cUZOcGw2cXBEZy9tWGZaYjdJQVNpd1Z6eXd6S0YvMFluVmJSWkVKTlNDQzRiMS9NTmdQYnR1SmQ5aHVLS2ZJL0Fha1RKdWxCU2VFd21oYldCNnJHMkVyUERGSHc4TCtpVTRlcXFwN2xwWnIwaXBXYy96aURoUFBPci9HWStwQndzVjVDeWZYSmJOUWtQVGhLODNqMHpCdFZlSDlkaW4vb3lTU011UlRmaHZVUkV3REI3SDNnOXhNcUtDQmNWSVMxZXc4OFB5M0N2MlVMNGRJU2txNGRTOWtuc3lqL2ZpSFdEaDFJblRBSlM5dDIrQ29DU3JSQWdLTC9QRXVnYXZtbVNvcUM1bkpoN2R3RmM4c01pbDk5R1RVeFVYL1Bzck5SN0hwd1JtV1FrWnFhR2prQXJjSzNaclUraWRHNVM4ejl3WjFaRWVWN0RtYnYzWWVrYThlU2YvY2RtSnUzSUZ4NFlIV1A0blJDS0VUeWpUZmovdUlMWEhOanY3OEpveS9CTVdod1JQQ1ZZaklSS2l3a2YwTHNkSnhRZjUvRHhLdXZSYkZhS3NxRWFhaE92YnlRVVZlNUdvcEpCVTBqNzQ3YmFqeE9DQ0dFRUVJSUlZUVEwUlNiRFhQVHBuaCtXUXlBYi9WcUF0dTJrbmo1RlJROC9DL1FOQkt2dWhvdEVNQTE1N002dFIzMmVOQmNMbkp2SGdjbUU4NVRoK0hmc3BuZ3pwM1lCdzRpNllxcm9zNXh6Zm1NOHUvbVIyMlBPK05NN0FNR0hqcVl4R0toNlJ0djZWK1FIMkxSaWxJUmpKQTI2Wmp1eVVFQUFDQUFTVVJCVkQ0MFRUUEtuK1RmY3plaHZOZ0x3Mkx4TFA0WnpHYVNycm1PMUFrVEtYeGljc3dnbXZ5Nzd5UmNVZ0tBclc4L1VtNjd3OWpuMzdDZTRPN2R4STA4UzU5bk5abEFWYU15MkJZKzlVVEV2Y1pmT0pyNGthTUlaR1dSZi8ra3lBQWFSU0h0WHcrakZCVWRtRTlUVlpKdnVwbmduajM0ZjkrQXJWTm5Rdm41NUUyNFUzK3ZyajhRNE5Qb2lhY3ArMlFXM3Q5K1BkQm1aZUNReTRWMzVRb0N1M2RSOXNITXlFVjJ3U0RGcjAvRlZESFBXOG0zWWpuNWE5ZGc3Mzg4M2hpbHJVRVBLRW9lZHhPMjNuMG9mUHBKZ3Z2MllSOHdrTUR1WFhoKytGNFBIQmwzRTViMkhTaDhZcktSc2RmY3RCbjJYcjBwZm4wcUNlZGRFTFB0dXRKOFBod0RCK0VZT0NpaWY4NS9uSTd6MUdFUng0WmRzUmR3UmQ1Y0RUV3BhOXBYSVpTZmorZUhINGc3KzV5STdlNDVuNVAyNzBmMTUxcXg0QzJXa3RkZWpYanRQSFVZY1dlZFRkbEJpeHpqeno0WDk3eXZjWDh4RitwWVNrY0lJWVFRUnk4SktEbWFWSW5lMXJRd3dUMjdDV3packw4T0JBbm01aHF2WXpFR1JaV1pTeW9DR2pTdkI4K1N4VGhPR29yaWNOU3ExTU9SUmk3L1VmTHZ2aVBpdFpxUWdQT1VZVGlIRHllVWs0MW55Ukk4UzJNUEtxcWxhVVlwSWNYaHdONm5MNTRsaS9YQkYwU2toNHpveTEyMzYra3NUU1pzUFhxUWRPMzFxRWxKK05hdmo0Z010L1hvaWVQa1V5TE85ZnkwQ04rYTFkRnQxWUdsYlRzd21XTFdoVFdscFlPcUV0d2JPME9KNnpQOWozM25xY01qNzZtVzVVc09wbGlzeEY5d0VmSG5YM2lJQTVXWTVWanFVOExGWTRnYk9Rb0NBZUxQdndEbjhCRjRmbGxDMlFjell3YjVsSDd3UHVtUFBrN1NOZGRST1BteEF6dkNZWEp2dmhITjcwTnhPbW55eW10NEZ2K01mK1B2K3Y1Z1FCL2doOFA0TXpQSm4zaDNaT0NHM3g5ZHBzbGlJZkdxcTdGMjZNaitoeDRrOGFxcjhhMWVSWEQzYnV6SEQ5QlAyN29WZSsvZStncUlpcytSdFdNbmttKzhPV0pDUVZGVnNGakl1ZllxVEkwYWtYTGJIV2grWDhSa2gyS3pVZkw2MUdvRHVnQnN2ZnZnLzMwRG9ZSUNQU0JtNHdaam4rcHdFaW9xd3ZQTEx6aE9PYlhhZ0JLQ1Fmd2JOMUw0MUJSalU5eW9zM0VNR2x6dGRhSCtQb2Y1ZDBZR2hDVGZmS3VlQnZTNVorclVqaEJDQ0NHRUVFSUlJV3JQMnFtelBqZTE0OERjVlBGclUwbC85REVTUmw5TU1DY0hlLy9qS1oweHZjWnlMakZWK1pMY2xKeE00dVZYVWpMdGRZSTdkMGJ0cnhRdUtvb3Fnd1A2b3JHYUZ0c1lna0VLSG45VW4vTUpCbEVUazJLMkIyQnUyWkxrbTI2aCtJM1hDTzdaQXlZVnhXcU5uZG4zRUR3Ly9vQ2FtRWpDUlJjVGQ5WTV1R1ovWE9jMnluOVlTUHk1NSt1TGd5cm1tR1BOQVp2UzBuQU9INEhqcEpOUlZKWFM5MmNTeXM4ajhiSi9VdlRTZjQwRml2Rm5uNE1sb3hYN0gzMjR5azJiMFVJaFhKL014dHlzbWJGWmM3dXh0R21MRnZDalZjeGxLZkZ4ZXBhT1ZEMVRycUtvWURIcmk5OENBZHhmemtXSml6dXdtQ29wV1grZjl1ZVRmUDA0VENrcEZEejJ5SUYrcHpmQzJxbVRIb0FUZzdWck41S3V2aFpUbWw1eU9iaDNyMTV1WmY0OEVpNjZHTi9xVmZvQ3RPNDlLSG5uYlNPWUJQUkZaZnNmZXBEZ250MzFGbEN5Lzc2SlVkdGlsYnlwTGNXcWwxNUtuVER4UUltYml0K0J5a1dSTlZFVEUzR09PSTNBOW0wa1hEUWEzN28xQlBmdUpaQzFBLy82ZFViN3RlNVBmRHloZ3YzRzU4VVFERVJsVlJkQ0NDSEVYNThFbEJ5bEZFVWw5ZTU3RHZ3UmJyV1NkUG1WSlA3ZjVSWDdEeDE1WEpYN3F5OXdmVEczVnNFa2xZNDBjcm5lS0VxMTJUNmN3MFlRZi80RkZQM24yWWdBamRxY1c1V3BVU09jSTA3RGVjcXBhSUVnbmlXTEQyUW9PVlQ5MDFBSTMrclZGTDN3SDlMdWU0RFVDZmV3LzhIN2pRQWZVNU1tUnJCQUpmL202Z09EYXN0NjNIR0FYaC9XMHFGanhENUxXejJiUlhVbGI2cGphdFlNMVJsWDR6R0I3ZHVpbm1uZStKdnJkSjAvZ21LM2szVGQ5ZGlQSDBEcGpIZUlPLzEwZkJzMllPL2JGMnZuenFncHFSSDFYaXNGZCsvQ3MraEh2UTV0UmVyTlNwcGZEK0JRRXhJQWFpeWhGRFV4WWJWaTc5a0xjNnZXV050M3dOS2hQWXJaZ3BxUWlQdXJMMGtlZHhQbXhrMG8vdStMQU5nSERTYTRaemZob2tJVXV6MHk4Q1lVUXZQNUlsWjZXRHQzSWZXZVNSR3BOL1B2bVVDNHlzUkZrNWRlcmJHT3FtSzFZZXZWaTlKMzM4V1UzZ2hUMDZiNHE2d3NVSnhPdEhJMzNsK1g0angxbUY0YVo5dldhdHVMY29pVW05VTUzTThoQUlxQ3RVdFhmV0lpUHI3NkJ2d0I0LzBWUWdnaGhCQkNDQ0ZFM2RrSERFVHorUWhVbWVjSzVXUlROdk05RXErNkJvSkJmQ3VXeDh3YUVvdGl0WkY4eTYyNDU4NUJ0ZHVON2VZV2VqbVZVSDVGQm8xd3VGWlpHU3FaMHRJSTdjOC85SUdhWnBUOHRuYnVRdXJ0ZDFMNDlCUDRNek9qKzFveGJ4aFJndVFJdU9mT1FYTzdLYTlZOUZaWG5wOFc0Zm41WnpTdkJ6VkZMNk1TOXNUSXlHSTJZejkrQU9YejUrSCtiajVhZVRubWpBd3N4N1VuWmZ6dEZEMy9ITTZocHhCLy9vV1V2RFh0UUFBUGdOOVA4WXN2b1BsOUVRRWxXQ3drM3pwZXoxd2JEcVBZSFNpcWljU0x4K2dsVUR6bCtoeE9LRXpSQzg4WmMyaU5IcCtDZCtWS1N0OTVtOFFycnNUYTdqank3aGlQZTk0M3BEMzRVRVFKSCtlcHc0Z2JPWXJRL3Z5STk4UGNNb1A0Yzg3RlBuQVEvZzBiS0p2MUVjazMzV0xzZDMzOUZmWUJnMmcwNVNrQUNwOStFbi9tcHFqSFVqWEE1RWc0aDQvUTUrSml6Vm1aelZnNmRzUVJqcDZyVTFRVG9aSmlmQ3RYeEd3M3NHTTdoVk1lajdtdk5wL3RwTEUzRU1yUHArQ3hSMGliZEIvSk45ekkvb2YvQmVFd2hVOC9lY2p6RDJZOXJuMUVJRmtsN2VCeVIwSUlJWVE0SmtoQXlkRktWU2w1YXhxQjdYb04wdFFKRXluL2ZxRVJ3R0Z1M1pya2E2NnJkWE1IZjlsdFJDN1hFR3hSMzVITCtvVVZISU9INEYxZSs1UjNxUk1tWXUzY0pXYXFTY1ZrTW1walJsM0tiTWE3Y2dYRi8zc3hkc01tRS9ZK2ZYR2VPZ3hydCs2RVMwdHd6NXRIK1E4VmRSM04rcStIZG5Da2RUVUNXN2ZnK3VvTDRzOCtsOFQvdTV5UzE2Y0NVUDdkL0ZvUG5PdkNuTkVLemVjalpmenRVZnNVczVsd1NYR2Q2c0lDSkY1eUtkWU9IZlZ5THdlMzZYQmdicGxCenJWWDZVRU1oNkFtSldIdDJpMHFEYVdhbWhZenNPTkltVnUweE42bnIxNXk2THY1eEoxK09zR2RPeW40Nmd2UzdudVE1TEhYVS9qa2xKam5scno1Um8xdFcxcTFCazBqbEZQN2xLVUVBa2FKSnM4dlN3am01ZUk0ZmdERi8zMEJhNWV1MkxwMXAzVG1ld1QzN3RHRGp2cjBwZlM5R1lEK3JLc0dsR2pWQkdab29ZcjNvYWJBalJyMktRNDc1ZDkvajIvMVNwekRSNENtNGQrMFVkK3BxaWcyRytIeWN2eVpteWg0OU4vVkI1T29Lb296TXJESmxKNE9sc1A3WDh5UmZBNnQzYnFqSmlTUU1PWXlFc1pjVnUwMXlqNThIL2RYWHg1Vy80UVFRZ2doaEJCQ2lMODd4ZW5FUG5BZzNsOStpVnl3b1NqNm5LR202Umt0d21IVTVHVEN4Y1hWdDFXWmZlSHVDYWdKaVlUTHl2Q3VYazFndC80bHY3My84V2crSDFvZ1FOd1pJM0V2bUkvM3h1dHIzVmMxTFozQXFwVjF1ai8vbHMwRTl1d20rY2FieWI5dlVwM24yQTVIK2NMcU0xZFlPM1lpWE80R3dKTFJTdDlZSmFpbWFsWmJOVjVmR0tXVlJ5OHNET1hta2o4aE1qTnNjUGR1Q2lZL1N0cTk5OVBvcVdjd3BhUlNNdTMxbUJsdll5N084ZnZKdit0QVZ1bmttMjdCVjFKTVlNOGU0azQ3bllMSEg0bGE1R2hxMmhRMUpaVkFaY0NLMzIvTWhRVzJic0gxMlNjRTl1d3g3ck5zOXNkWU8zVWllZHpONUQ5NG41SHhKdkhTeXpDM2JrM0ptOVB3L1BoOXhOeVVPYU1WaWYvM1Q0cGZlWW0wZnoxRUtEZVhVRVhab0Q5SzNLaXpVUlFsNWx5ZVlyTmg3OWtMYThkT0IrMVFVRXdtL0ZzMlZ4dFFvcm5kQiticzZrSlJTTHppS3F3ZE83SC80UWNoRktMa3JUZEpmMnd5OFdlZmcrdnp1cFdpQWpCblpHRHIzWWZpcWEvVXZUOUNDQ0dFK0V1U2dKS2psYW9TeXM4M0l0eTFVSWhRY1pIeDJ0UW8vYkNhdGZYcmo3bEpVNzErWXlBUVdhUHlJUFVkdVd6cjA1ZUVDMGRqenNnZ21QT3Y2by9yMjQvQTFpMkVTMHNCY0gwNUYvWDdoZm9mNGdjRndOaDc5Y1p4OGlrVXYvcHlWRHVLeVVTNDlLQkJnc21FdFdOSDdBTUc0Umd3RUNVK25zRFdMUlMvL0QrOEs1WkhaS2RRNmhoUUFub0pEOGZBUVRoT1BBblBvaDlpcm1Db0x5V3Z2UnBWdjdKUzB0Z2JqQlNQZGFFRmcvZzNaMUwwd24raTlsbTdkU1Axbm5zajB4WXFDbkZubklubjExOEpGeGJRZFBxN3VHWjlqR3Z1NXlSY2RER09RWVBKeTl4RXVGRFBtbUZLVHlmOWtjY3ArK3dUeXIrZEY5RytmZkFRN1AzNkExUWZCRlNEd0xhdDVFK2NFQldWSDhyTG8vRFpwL1FNSklmSmZ2d0FBanV6NnBiUlF0TW9mTzRaZmZWTUtJUnp4R2xRV2RabTQrL2szei9KZUM2Si83eUNVSDRlNVQ5OEQraFpaeUt1ZFlnc08xcE5SWDFyRUM0cG9Xem11eWgyTzg1VGgrT3Y4bDRwVHFmZXRxY2N3bUVDVzdmVTJKYTVlUXRTSjBTbTg2d3VMZXloMVBseldFVmc2eGJ5Ymg5ZlF6K2JrM3JQcERwbjd4RkNDQ0dFRUVJSUljUUI4ZWRkZ0dLeDRsNmdMNkpTNHVOeERCeEUzQmxuWWtwTncvWFpKd1J6YzBtNjRpb2FQL2NDM2hYTDhTeFpqRy9EZWppb0hITGxGK3lLM1VIQlk0OFFMdFBuQkRXWGkvaXp6OFV4OUdSSzM1MkJHaDlQM0JsbkVuZm1TTXBtZllUbnAwV0g3S2VhbUlncEpZVmdiczVCTzFUOW1oWC9qaElLVWZMNlZOSWZuWXhqOEJES0Yzd1hzZHZjb2dVQVlWLzFjNnYxUVRIckpibVRyaDE3WUg2b1l0dkJtWFlyV1R0MmhIRFlDRUNwc1gybkUxdTM3amhPUEFrMUlaRkExZzZLbnY4UHdkMjc2dDVaaTRYRXkvNkp1V1VHQlcrL2lWWmVqcjMvOGFUZDk2Q2VtYVJLdVcvbnlhZWcrWDE0ZjFzS1VKRmg5OEQ4bHV2VFR5bzZxSkQrMkdUYzg3K2xlTnJyTkhyOENSSXVIRTNwOUxjQUtQcnZDNkNxUnNCUDVTTEtoUFBQeDNIaVVFTDVlWVJkWlJROC9pZ3B0OTVHb3llZUlyQjFDNzZOR3dudTNhdGZ2MnJ3aDhrRXFvcTFldzlNYVdtWVc3WFdzN29NT1VIZnI2cVlNMXBoSDNJQ0NvRFpqR0t4NEYyK2pIQkpTVlJaNXFxYXZEeTFiaVZ2ekhYODZxYXlmTHZ4T1RHVGZPUE4yUHYwMWVjb3M3TUJQYU4xMmV4WitEZFhrM21uaG5sSWE1Y3VKTjkwSzRHdFc2SVdFUW9oaEJEaTJDVUJKVWNUa3drc0ZyMzJZQTFwR3hQL2VRV09JU2ZFclAycE9KMDRocDRNZ0gzZ0lMeS9MbzI4UkhJeUNaZU0wYjlJbnZWeHRTVWo2aVZ5V1ZGUUhBNnNIVHFRL3RnVXpCa1orRGYrVHVFVGp4dVpWemg0MEtZb0pGODdsbEJSSWZzZnVBOEEvNFlOMVY3Q2xKcUtROU9xamQ0K21KcVlSTXI0TzFDY1R2eS9iOEExNTNQOEczK1AzZjNLUDlyckVGQkNNRWpwakhkSXVXc0NpVmRlemY0SDc2OVYzY2lFaXk0bTdLMitIRkhwdXpOcWxSV2traVVqQS8rV21nTUFZZ3FId1dvMWdnbXFVcXcyL1ljcW54bEwyN1lrakxrTTMrOGI5S3dqb1JCYVVIOWVaYk0rd2pGb01JNUJnNDFNRUtIOSsvR3RYMGZpbU1zSTdOaEJZTXVCbEtpV2pJeW8wa0IxVlYyS3grRHV3MDliYVc2cDk2dnN3dzhPZVd6Q3BaZmgzN2dSMytwVmVuOXlzcXM5dGpKd0krSGlNZGk2ZGFkZzhtUEdaMFYxT05DOEI2M3VVVldzM2JvWm15d1pyVkhNK2lCWjBZZXdXRHQySk93cU8zQmU1VUR5RU9MUFBSODFNUkgzRzY4WjJ5cEx6b1Jyc1FLbjVQV3BSa2FlZWxISHoyRlZtdGRiWTZDY1dsRXFLbGlYYkROQ0NDR0VFRUlJSVlRNHdHVEMxclViM2w5L1FVMUlKSFhpdlhwUWlLYmgrV1VKcnM4L00rWm8vQnZXRXpmeUxKd25uNEo5d0VBSUJpbDg3dW1JK1Q3UDh0K3dkdWxLNFgrZVFYTzVzQThjaEdQSUNWaTdkZ1hRczlGV0JIVGtUN3FIaEV2R2tIVGQ5VGdHbjBEaDAwOUV6UkhFWDNBUmFrSUNpdFdLdFhOblVOV29oVEpHSUVrTmN5ZkJ2WHZaLzhCOUVZdFM0a2FPSXVHaWk4RmtJcmgzTDZIY09zNHZWQVNES0twYXErVkJpa1hQM3BJLzhXN0NGZGsxYkgzN2tYTGJIU2dXaTVIVnc5YWpKODRSLzBCTlRNVFN0aTJlUlQ5R3prbWFURGdHRDBHeFdGQ1RrekUxYW95bFZTdk1MVE1nRU1DN2RvMWVEdWIzNnVkaEkxU1owelczYW9XOVgzK2NwdzRqWEZSTTRkTlBHZ0VleGErOFJPcUVTYVJQZVpMeTc3NmovUHVGaEYxbE9JY054N1A0WnlOemllYjNvNmFtNGpqNWxJaDVIV3VIanBoYlpxQllMSVN5c3ltZStncStkV3VOL1FmUEFWbVBhdy9vOCtKbEgzMkllLzQ4Q0lYMFlJOTdKK0ljTm9LNEVhY1JmODY1K0ZhdHhMczBNaWhDTVp2MXJOWjkrMkhyMFZNUHpDa3FJdUdjOHdCOTRacWxlUXNzNTdRQUJUMmd4R1RDdjNXcjhmNVV5MlFDdGZhbG1oUlQ3YjY2TWJmTUlPNjBmNkFtSlFFWUN5elZoRVJNeVNrVS9mY0YvT3ZYUlp6ai9uSnV4R3Y3d0VIWWp4K0FyVXZYNk9BcndOcWxLM0ZuanNUV3F6ZitEUnNvZWluMllrREZwRWJQOXdzaGhCRGlMMDhDU280R0poTngvemdkeFdZai9hRi9VL3IrZXhULzc4V0krcHVsMDk4eUJpL2xQeS9DdjNVcnZuVnJJcHBSSEE1U0o5NkxwVTFiQUpKdnZKbnlqaDF4ZmY2WmtlMmpmTkdQZUpiK2dsWmR0b1o2akZ3MnQyNk5ZbmRnN2RJVi8vcDFGTHo5WnNUZ1RmUDZzUGZxUldCenBoR0VZRzNmRVNVK0hzL1h0U3RGWVh5NVhFdmhva0pLM255RFVHRmg5ZVU3S3Z2Zk1nT3RoaUNQNnZqV3JzRzdZam4yZnYySk8vMU0zRjk5Y2NoejdJT0gxTGkvN1AyWmFPZ3BQZ2tFMEE2UnNjTGN2QVdCblR1eDllMEhnS0lvb0twNGwvMTIwSUVtb01wQVJsR3c5ZXBOazFkZW96WWNRMDRrbEpNZFdVKzFJcW8vWEZMQy9vY2VORDYzY1dlTXhMOTFDOFd2VHlXOVpRWXB0NDVuLy8zM0VpNHJpOVgwa1ZPcUdieFVCbXZWb3RhdW1wUk15cTNqQ1plVUhDaUZGS3V0Q3M2VFRzYlNwcTBSVUJMWldPUUVoZUowa25UNWxkZ0hEOUhMVzFYK2JxZ3FsbmJ0SWxMQktnQVdpNTZaSTZwZDFlaEgxUnF4RWZ0cllPdlppN2d6UitMZnNCN2ZtdFZndFdKcDAxWWZORU9OS1ducndpaXpGY3NSZmc3cnd0SytBd1FDaFBJa29FUUlJWVFRUWdnaGhEZ3NvUkQ3SDNvQTFlbEVDd2JSZkQ1SzM1dUI1N2RmalZJa2xjS2xwWlI5TUpPeTJSOWo3OTFIWDNCMjBPS3hZRllXQlk4K2JMejJiVmhQL0tpektmLzJXOXpmemlOY2NtQnVRdk42S0ozK0Z2Nk52K3RCS3pIbXlCU2JEZWV3NFdndUY4SHNmYmcrL2VUQTRyWktGV1YybEVNc3hqazR3Nm4zMTZXWW03ZkEvL3NHdmFSM1RXV0lZNmljSDZseG5xUUsvL1p0RkQ0MWhYQ1Y1K3BidjQ3OHUyNlBLTVBqMzdJRjUvQVIrRGVzcCt5RG1mZ3pOMFUyRkFwaDdkSVZ4d2tuRWk0dUlwaVRnMi90V24yK2Q4T0d1bVhsQlJTekJjV216OHRhV21ib3BZaSsrUnJYbk04aUFsbTA4bklLbjV4QzRoVlg0aGc4R1BmOGI5RThIb3FlL3craEtpV3h2U3VXWWV2V2pjU0x4MFJjUndzRzhhMWNRZm4zK3J6Y3dZc25EK2I1WlFuV0xsMG9lWE5hOU1LellKRHliNytoL050dk1MZG9HZnU5TTV0UlRHWkszbjY5TG8vajBDcEtTOWVsaEh5NHZCeXRGaGx3Z252M1lPM1JFd0lCeXI5ZmlHK2RIandTTGlxTStMMnFTU2czRjNQekZuaFhyc0FWWXk0N1hGNk91V2t6bzdSUWRSU0x0ZGFmYlNHRUVFTDhkVWhBU1VPeldFZ1pmenZXanAwbysrZ0RMQzB6U0wzamJrS2xwUVMyYnlPNGJ4K2FweHpONThQVXVER0t5WVJpdDZNNDQ3RDM2NGU1V1RNS24zdUdzTXRGNmwwVHNMUnVROG0wMS9HdFdrbjhoUmZoSEg0YXpsT0hFOWkramNDTzdZUktTL1cwa29xS1lyT2lPT013cGFSZ2J0S1V3dWVlQVZXdHQ4amxZRllXN20rK3dyZHVYVlJiQUs0djVwQjQ2ZitSUE80bVk1dW1oZkd0WGszNS9HOXJmR3lKVjEyRHVYRVRMRzNiMWprZ0lTcW9vcEtxa25ESkdCVFZoSnFjalAzNEFmaC9qODVlVWpwak9xVXpwdGQ0amVJWG42OVZYMnJUVmlVbFBsNS9Wc0ZnekRxY1ZXbmhzUDcrREJ5a242dXFhS0ZnMUwwclZtdmtTZ3hGd2JkMlRjd2FtTFpPblVrZWY3c2V2S0JwcUVsSk9FNGFpdnVMS3ArTGNCaFQwMllvOGZFUURoTXFMa0p4T2xGc051SkduWVhwdDZWNmlhRlhYOEorL01DSXdYRFpSeC9pMzdpUnBPdkgxZXA1SElwaVVtT3VNakVtQ3FwSkMycmNiOTkrSkYxK0pXcENBb1hQUEJXMTRrRUxCTEQzSDBDb3NCRFFNRGR0aGhJWGgyL3QycGp0cVE2N0VkeGhhdFNJdEljZVFiWFpLSDd0VmJ4TEZoTi8vZ1U0aDU2TVluZWdPQndVejUxVDVXUVZ6ZWNqOS9wcmpVM1d6bDFJdmZkK2ZaQlcwVzdlN2VNSkZ4VWF4elI1NmRVRG1YWU92bi9WaEsxbkwxTEczNDdtZGxOY21aMGtGQ0psL0cyb0NZbDRmdjRwNXUrWFlyTlgrOXdPWmg4NENPZFFQZEFHVFVQeithT09PWkxQNGFGWXUzWEgycmtMYUdIVXVEZ2NRMC9HdC9IM09rLzRDQ0dFRUVJSUlZUVFvb3BReUpnektIcit1VU1mSHdqbzgxTFZ6Y3RWb2JsYzdQL1gvVFVlNC8zdDEycjNsWDM4SVdVZnZsL2oyRCtVblUzT2xmODhaRitpemlzb29PU053MThBNC83cVN5T1RiMjFvTGxkMDltYS9QNko4RE9pQk5vZDZIMHJlZnBPU3Q2YlZLUXR5ZGR4ZmZXRXNvdk1zV1l4MzlhcUlBSmVEKzFieTJxdDZpZWVLeFhzSFo0ejJiOWhBL3NRSlI5eXYwUDU4Q3A5NjRwREhWVjNJV1ZYZXJUZkYzSDdFd21GeXJycThUcWZrMzNWNzdRN1V0QnBMN2RSR0lHc0grKytiV08zKzRNNHM4dSs1NjVEdDVONWNQL082UWdnaGhEaTZTRUJKQXpPbHBtSnAxWnJTZDk3R3MvaG5BSlIzM3NiZXJ6K1dkc2RoN2RnUk5Ua1oxVzRIczBWUHgxaVpjVURUQ0JYczEwdG5XQ3lFQ2d2eGZmNlpudElRS0gzN0xjb1hMTUI1eXFsWTIzZkFQdmlFaW5iTVVaa1ZBdHUzRzlIKzlSVzVESHBtamVwNGYxMTZ5S2p5NmdTMmJNYmNxQkdlWDVZWXorMkloY01vWmd2T1ljTUpGUmJnWGI2TXNsa2YxVS9iOVVCenVlbzg4SWdRSXlPSG1wU01ZajBRTmE1WUxIckF5a0dyU1FDakpJOWlzYUw1ZllSTFNpaDgra21DVmNxNmVINzdGZWZRazNFT0d4NTFmaWd2bC9JRmVvM1E0SzVkdUhZZFZJdlZZaUZ1NUNqS2Y2Zyt5cjFPekphWVVmK1ZBUmFLMVdxa0JUMVkwdGdiY0p4NEVxSDkrUlE4OVFTQkdKbDV5cjlmU01MNUYyTHIzVnZmb0drRTkrN0I4OU9QTWR0VTdIWWpRaitVbjAvSmE2OFMyci9mV09uaVdmb0xwdlJHQkhmdnhyZG1OY0hzZlZYdUpmby8xVm9vcEw5UFp2T0IycmtIMmYvUWd4RkJPd0NLcldJRmpzV0NkK1VLU21aTUo1aWRiWlRnSVJTaTZJWG5DZTNmSHhHY1VwVWFGMTJLcGpyQm5HeXMzYm9UMnI4Zno0TDVNYlArSE1ubjhGREN4Y1hFbjNPdVB0bFNVSUJ2eFlxajZ2ZGFDQ0dFRUVJSUlZUVE5YXdlQWlhT1NYVXA2MTFIMVFXVFJCeHpHSm1naFJCQ0NDRkV3MVA4Zm45dHlqV0tJMVJ3M2RYVjdsT1RraU5TTng0MmswbVB2Sy9GcW4xUkRWV1Z6QVVOeE5TNENZNmhRM0hObnRYZ24ySEY2Y1RlcnorZXBiLzhvWVB0djQxRFpJUDV3MW10ZW1hbXc1RDJ4bHYxM0JraFJFUFlzVzBycjcveVA4YmVlQXR0SzJwcUM5SFF0bS9ONTQxWGYrUzZjU2ZUcm4yamh1Nk9FRUlJSWY1a3IvN3ZlU3dXSzlmZThBZGxSS2dITmMxbkNpRkVmWkM1TnlHRUVPTG9welowQndUMUUwd0MraGUyRWt4eVpDU1lwTUdFOG5KeHpmcjRxUGdNYStYbGVINWFKTUVrOWFVaGcwbmdzSU5KaEJCQ0NDR0VFRUtJdnpOVDAyWU4zUVVoeERITTNMWmRRM2RCQ0NHRUVMVWdKVytFRUVJSUlZVDRBN2xkTHR3dUYxNnZGNi9YUTBoU2NOZVoyV3pHYm5kZ2M5aUppMDhnTGk2dW9ic2toQkJDQ0hITXMvWS9IczhYY3hxNkcwS0lZNVMxVjYrRzdvSVFRZ2doYWtFQ1N2NGtwcWJOQ09Wa04zUTNoQkJDMUpLc2toQkMxSWZjbkd4Q29SQU9oNFBFcENUc0RnY1dpNldodS9XWEV3Z0U4SHJLOFhnOGxCUVY0aTRybzNIVHBnM2RMU0dFRUVLSVk1cnpyTFB4cjExTmFOZXVodTZLRU9JWVkycVpnZU9Na1EzZERTR0VFRUxVZ3BTOCtaTlkreC9mMEYwUVFnaFJCN0pLUWdoeHBMWm1abUt6Mm1qZHBpMk5telFsSVRGUmdra09rOFZpSVNFeGljWk5tdEs2YlRzc1ZndGJNemMxZExlRUVFSUlJWTV0WmpQSjl6NkFiZmhwcUkwYk4zUnZoQkRIQUxWUlkyekRUeVA1L2dmQkxPdWRoUkJDaUw4QytULzJuMFFpK29VUTRxOURWa2tJSVk3VWxzeE5aTFJ1UTBKQ1FrTjM1WmpVdUVsVEhBNEgyelpuY2x6SFRnM2RIU0dFRUVLSVk1ZkZRdnlsbDhHbGx6VjBUNFFRUWdnaGhCQU5RREtVL0Zra29sOElJWTU2c2twQ0NGRWZjbk95YWRTb3NRU1QvTUVTRXBOSVRVOG5MeWVub2JzaWhCQkNDQ0dFRUVJSUlZUVF4eVQ1dHV6UEpCSDlRZ2doaEJESE5MZmJSU2dZb2xGR2s0YnV5dDlDNHlaTnlkcXhuWEszQzJkY2ZFTjNSd2doaEJCQ0NDR0VFRUlJSVk0cGtxRkVDQ0dFRUVLSWV1SXVLOFBoZERSME4vNVduQTRucmpKWFEzZERDQ0dFRUVJSUlZUVFRZ2doamprU1VDS0VFRUlJSVVROThYcTlPQnpPaHU3RzM0cmQ2Y0RyOVRaME40UVFRZ2doaEJCQ0NDR0VFT0tZSXdFbFFnZ2hoQkJDMUJPdjE0dmRJUmxLL2t3T2h4T2YxOVBRM1JCQ0NDR0VFRUlJSVlRUVFvaGpqZ1NVQ0NHRUVFSUlVVTlDd1NBV2k2V2h1L0czWXJGWUNBYUREZDBOSVlRUVFnZ2hoQkJDQ0NHRU9PWklRSWtRUWdnaGhCQkNDQ0dFRUVJSUlZUVFRZ2doaElnZ0FTVkNDQ0dFRUVJSThTY0xoelVBekdZWmtna2hoQkJDQ0NHRUVFSUlJWTVPNW9idWdCQkNDQ0dFRUtKaDVPVGtzR2JOR2dDNmRldEd5NVl0SS9idjI3ZVA3ZHUzQTlDblR4L2k0dUpxM2ZiKy9mdDU1NTEzNk5TcEU2TkdqYXEvVGg4alNrczlBTVFsMkJxNEowSUlJWVFRUWdnaGhCQkNDQkdiTEljVFFnZ2hoQkRpYjJyZnZuMU1uejZkNmRPbnMzZnYzcWo5bXpkdjV1V1hYK2JsbDEvRzdYYlhxZTFYWG5tRjVjdVg4OEVISDdCang0NzY2dkl4SXllN0JJRGtaR2NEOTBRSUlZUVFRZ2doaEJCQ0NDRmlrNEFTSVlRUVFnZ2gva1pDb1JCdXR4dE4wM0E0SE1iMjVPVGtxR090VnF2eHM4MW1NODZ0amJGanh4cm52UHp5eXdRQ2dTUHYvREZrMjVZOEdqVk93R1NTSVprUVFnZ2hoQkJDQ0NHRUVPTG9KQ1Z2aEJCQ0NDR0VPQW90V2JLRWVmUG1zV3ZYTG13Mkd4MDdkbVRNbURFMGI5NzhpTnJkczJjUDk5NTdiOVQyUng1NXBNYnpicnp4UmdBVVJlRzk5OTR6dHIvODhzdms1ZVhGUE1kcXRlTHorWEM3M2J6enpqdUV3MkVDZ1VERVB4MDZkT0NpaXk0NmdqdjY2L0Y0L0dUdksrYlVFVjBhdWl0Q0NDR0VFRUlJSVlRUVFnaFJMUWtvRVVJSUlZUVE0aWp6M252djhlV1hYeHF2ZlQ0Znk1Y3ZKek16azhjZmY1ejA5UFI2dVk2aUtHaWFCb0NxcWlpS0VyRmYwelJDb1JBQUpwUEorTG1xN094c3RtM2JWdU4xaW91TFdiQmdRY3g5cWFtcGg5UDF2N1FsUDIxRlZSVUdER3JiMEYwUlFnZ2hoQkJDQ0NHRUVFS0lha2xBaVJCQ0NDR0VFRWVSZGV2V0djRWszYnQzWjh5WU1lemR1NWRYWDMyVnNySXk1c3lad3pYWFhIUFk3V2RrWkRCdDJqU3NWaXZidDIvbm9ZY2VBdUN4eHg2akpONThkUUFBSUFCSlJFRlVkZXZXRWNmKyt1dXZ2UERDQzRDZWlTUStQaDZ2MXh0eGpNVmlBYUJYcjE3MDd0MjcxdjM0NFljZjJMbHpaMFJabmIrRC9Md3lGbno3TzBOT2FrOVNzck9odXlPRUVFSUlJWVFRUWdnaGhCRFZrb0FTSVlRUVFnZ2hqaUx6NTg4SDlJd2d0OTU2S3drSkNiUnIxNDRkTzNiZzhYakl5TWc0b3ZaVlZjWGhjRVJ0Zi9UUlIxRlZOV0piTUJpTWVLMG9TdFM1bFZsTGpqdnVPTXhtTSsrKyt5NEF6ei8vUEVsSlNkWDJZK1BHamV6Y3VaTndPSHhZOS9GWDVQVUdlUHVObjBoTmkrTzBNN28zZEhlRUVFSUlJWVFRUWdnaGhCQ2lSaEpRSW9RUVFnZ2h4RkZrNDhhTkFMUnAwNGFFaEFSait4VlhYUEdIWGpjUUNFUUZsTlFtMk1Qbjh4ay9tMHdtNC9YQmJWWEt5Y25oL2ZmZnA3aTRHQUNQeDNPNFhmNUw4WlQ3bVQ1dE1XNlhqMXZ1R0lITkprTXhJWVFRUWdnaGhCQkNDQ0hFMFUxbU1ZVVFRZ2doaERoS2xKU1U0SGE3QVVoSlNXSDY5T2tzWHJ3WXY5OVA1ODZkdWZUU1M2UEswdFNYUng1NXBNYVNOOVU1Ly96ektTOHZwMDJiTm1Sblp4dmJ6ZWJJb2NhZVBYdVlPM2N1UzVZc0lSUUswYmx6Wjk1ODgwMXNObHY5M2NSUktqK3ZqT25UZnNaVjV1UHlhMDRrdlZIQ29VOFNRZ2doaEJCQ0NDR0VFRUtJQmlZQkpVSUlJWVFRUWh3bHFtYnJXTEZpQlpxbVliVmE4ZnY5ckYyN2xzek1UQjU2NkNIYXRHbFQ3OWUrOTk1N0QrdThnUU1IR2ovbjVlVVpQNXZOWmdvTEMxbXhZZ1UvL2ZRVFc3ZHVqVGd2R0F5eWFkTW1ldmZ1ZlhnZC9ndkkzbGZNNGtWYldMbDhKM0Z4Vm02NDVSU2FOVTl1Nkc0SklZUVFRZ2doaEJCQ0NDRkVyVWhBaVJCQ0NDR0VPS2J0M2JzYmdQZmZuWTdGYlBsRHIrVVArRm15ZUJIamJybjlzTTdYTkMzaTU4c3V1NHhSbzBheGUvZHUvdjN2ZitQeGVKZytmVG9QUGZSUWZYWFpZTEZZWXBhOENRUUNoOVhldmZmZXk3NTkreUsydFdyVmlpRkRoakI0OEdBYU5XcDAySDJOWmNlMi9XemJtbHV2YmRaVk9LeFJWdXFsdUxpY1Bic0s4Zm1DT0p4Vy9uRm1kd1lPYm9mRGFXM1EvZ2toaEJCQ0NDR0VFRUlJSVVSZFNFQ0pFRUlJSVlRNHB1WGw1QURnS2l2N1U2NjNZOXZXUXg5VURidmRidndjRnhmSHFGR2pVQlNGVnExYU1YandZQll1WEVobVppYmw1ZVU0bmM0NnR4OElCUEI2dmRqdDlxaVNOSWNxZVZNWlhCSU1CZ2tHZzhUSHg2TW9TclhYMnJkdkg2cXEwcUZEQjNyMzdzM3h4eDlQOCtiTjY5em4ydHEyTlplRjh6ZitZZTNYVm55OGpZUkVCejE2WjlDOVJ3czZkbTdhMEYwU1FnZ2hoQkJDQ0NHRUVFS0l3eUlCSlVJSUlZUVE0cGlXbkpJS3dBV2pMNkgvd01GLzZMVTJybDlIeno1OUQvdjg1T1JrbzhTTjArbU1DTmhJU1VreGZuYTVYSWNWVUxKcDB5YW1USmtTYzkraFN0N2NlT09ORWEvZmZQUE5pQUNZZzkxNTU1MTA2OVlOaDhOUjUzNGVqaEduZDJQRTZkMytsR3NKSVlRUVFnZ2hoQkJDQ0NIRTM0RjY2RU9FRUVJSUlZUVFmd1pGVWVqUW9RTUFCUVVGRkJjWEcvdnk4dktNWXhJVEV3K3JmVlZWc1ZxdHhNWEZrWktTUW5wNk9rbEpTUURHNjZyL1ZLcDhuWmFXUmxKU0VsYXJ0Y2JzSkFCOSt2U3BNWmhreXBRcGJOdTI3YkR1UXdnaGhCQkNDQ0dFRUVJSUljUWZUektVQ0NHRUVFSUljUlE1OWRSVDJiQmhBK0Z3bUJkZWVJRXhZOGFRbDVmSDBxVkxBZWpSbzRlUkdXVFdyRm1VbEpTUWtwTENCUmRjY01pMnUzWHJ4dHR2djIyOExpa3A0WmxubnFHa3BJUzJiZHR5MjIyM1liRllBTmkyYlJ0UFB2a2ticmViZnYzNk1XYk1HR3cyVzczY1kxRlJFZXZXcldQZHVuWGNmUFBObkhEQ0NmWFNyaEJDQ0NHRUVFSUlJWVFRUW9qNkl4bEtoQkJDQ0NHRU9Jb01HVEtFZ1FNSEFwQ1ptY20vLy8xdlhubmxGUUtCQUhGeGNWeHh4UlhHc2IvODhnc0xGaXd3Z2szcVl2djI3VHp3d0FOR2xwQmdNSWpYNnpYMnU5MXVyRllybXFZeGI5NDhKazJhVktlTUl2bjUrVEczYTVyR2loVXJqTmN0Vzdhc2M5K0ZFRUlJSVlRUVFnZ2hoQkJDL1BFa1E0a1FRZ2doaEJCSG1WdHV1WVVPSFRxd2NPRkNjbk56Y1RxZDlPelprOUdqUjlPNGNlTWphdHZuOC9IUlJ4L3h6VGZmb0drYUpwT0pTeTY1aEZHalJrV1VzZW5ac3lkUFAvMDAwNmRQWjlHaVJlVG01dkx3d3c4elpzd1lSbzBhRmJQdHFpVnU3cnp6em1yTDRtaWFCa0NMRmkxbzNicjFFZDJQRUVJSUlZUVFmd2MrbjY5V3BTZkZIOGZqOGRSWTFsTUlJWVFRNGxna0FTVkNDQ0dFT0dybDV1WlNXbHFLMCtta1JZc1d4dllmZi95UlRwMDYwYlJwMHorMVAvdjI3YU41OCtZeDkyM2F0SW1kTzNlU2xwWkcvLzc5RDZ2OVlEREk2dFdyNmRPbkR5YVQ2VWk2S3Y3aVRDWVRJMGVPWk9USWtUVWU5K3l6ejlhNTdaZGZmcGxseTVZQjBMaHhZOGFQSDArN2R1MWlIdXR3T0JnM2JodzllL1prNnRTcEJBSUJQdm5rRTNyMDZFR3JWcTJpanUvVXFSUE5temRuMzc1OXdJSEFrVmdhTldyRTJMRmo2OXgvSVlRUVFnZ2gvbTVLUzB0NThjVVg2ZENoQTVkY2NrbERkK2R2YWRPbVRVeWRPcFd4WThmU3RXdlhodTZPRUVJSUljU2ZSZ0pLaEJCQ0NISFUrdkhISC9udXUrL28wcVVMZDl4eEI2Q3ZDSm81Y3lhYXBqRnc0RUN1dmZiYUd0dncrWHhNbXphdFZ0ZHIyYklsNTV4elR0VDJ3c0pDM25qakRYYnYzczJqano1S2NuSXlBRk9uVGtYVE5LNjU1aHAyNzk3TjdObXo2ZDI3Ti8zNzl6ZjJYWFRSUmFTbnA4ZTgzbi8vKzE4NmRPakFrQ0ZEc0Znc1RKbzBDWS9IdzQwMzNraWZQbjJxN2FmYjdhYXNyQXlMeFZLcjFXbWhVSWhBSUVCNmVqcFdxelZpM3hkZmZNR2NPWE1pbm5GVml4WXRZdDY4ZWJSdDI1YnJycnZ1a05jU1I3OWJicm1GcDU1NmlxU2tKSzY5OXRwYXJiQWJNbVFJVFpvMDRjVVhYK1N1dSs2S0dVd0NZTFBaZU9LSko4ak96aVlRQ01ROHhtUXlrWmlZU0VwS3loSGRoeEJDQ0NHRStPdkt5c3BpOHVUSlVkdHROaHZwNmVuMDY5ZVAwMDQ3RFp2TkZ2UDgzYnQzczNEaFFqSXpNeWtwS1VGVlZabzBhVUxmdm4wWk1XS0VNZTc1N2JmZmVPT05Od0M0NElJTE9PT01NNkxhK3Y3Nzczbi8vZmNCR0RkdUhIMzc5Z1VnSEE0emNlSkVTa3BLQUhqZ2dRZGkvaDM4M1hmZjhkRkhIeDN5bnA5NDRnbFNVMU1QZWR6QnlzcktlUGJaWjhuT3pzWmtNdUgzKzQzN3k4M05aZTdjdVd6ZHVwV1NraElhTjI3TTBLRkRHVFpzV01SWXNieThuTm16WjdOcTFTcDhQaCt0VzdmbW9vc3VpZ29zcjIxN1ZlM2J0NDlISDMyVVVDakVYWGZkUmFkT25XcDliMHVYTHVYTk45ODg1SEZwYVdsTW1US0ZyNy8rbWs4Ly9kVFlmdnJwcDNQaGhSY2FyOTF1ZDhTNDFtdzI4L0xMTHdNYzBia0FXN1pzd2UxMjg5SkxMM0h6elRkTFVJa1FRZ2doL2pZa29FUUlJWVFRUnhWTjAvQjZ2VGdjRGhJU0VnQWlnaUJXcmx5SnBtblk3WGJPUC8vOFE3Wm5OcHRadlhwMXJhNWQzUmZnaVltSnVOMXVmRDRmczJmUE5vSlkxcTVkU3pBWXhHS3hHSDAxbS9VL3J6WnMySURYNitXODg4NkwyZWF1WGJ0WXQyNGQ2OWF0bzJuVHB2VHUzWnR1M2JxeGZQbHlmdnp4eHhvRFNsYXVYTW1NR1ROcWRVOVZUWmd3Z1E0ZE9rUnNxK3h2MVdlOGF0VXFjbkp5Nk42OU80RkFnUHo4L0Q4OUc0ejQ0MWdzRmlaT25HaTg5N1YxM0hISDhkeHp6eDB5ZTQ3WmJDWWpJK05JdWlpRUVFSUlJWTVTV1ZsWlRKa3loY3N1dTR5VFR6NjUzdHYzK1h6czNidVh2WHYzc25idFd1NjY2NjZvb0pLRkN4Znk4Y2NmRXdxRklyYnYycldMWGJ0MnNYTGxTaVpNbUlETlpxTm56NTZZeldhQ3dTQ3JWcTJLR1ZDeVpzMGFRQjhUZGUvZTNkaStjZU5HSTVnRVlNbVNKZFVHVnY5Und1RXdVNmRPSlRzN214NDllakJ1M0Rnc0ZndWdCM0k4OGNRVGVMMWU0L2pzN0d3Ky9QQkRDZ3NMR1QxNk5LQ1BzVjk2NlNXMmJObGlITGQxNjFhZWUrNDU3cnZ2UGlNTFoyM2JPOWg3NzcwWDlWNzhXVEl6TXlOZVY3M0grajczN0xQUEppRWhnWmt6WnpKMTZsVHV1KzgrbWpScFV2dk9DaUdFRUVMOFJVbEFpUkJDQ0NHT0tvV0ZoZHg3Nzcya3A2ZVRtSmdJRVBFRjlwSWxTd0JvMXF4WnRZRWlRNFlNd1c2M0crZWFUQ1pDb1JEWFgzODlUcWN6NnZqTm16ZnoxVmRmVmZ0RnVkbHM1dEpMTCtXNTU1NGpNek9Uc3JJeUVoSVNqQXdoc1ZacVZiWlYzWXE2QlFzV0FKQ1JrVUh2M3IwQkdERmlCTXVYTCtmMzMzOW4xNjVkMVU1V1dxMVdrcE9UVVZVMUloQ2t0TFNVOHZKeTdIYTdrVVZGMHpSeWMzTkpUazZPR1VCUXVhM3F2YTlaczRZbFM1WlFWRlJrVEM2cXFocXpMK0t2cWE3QkpKV2tGSk1RUWdnaHhOOVhPQnhteG93Wk5aWTFQQnpEaGcyamUvZnVoRUloaW9xS1dMSmtDVmxaV1dSbFpURjc5bXd1dSt3eTQ5ZzFhOWJ3d1FjZkFQcFk2NlNUVGlJakk0UFMwbEorK3Vrbjh2THkyTFZyRnpObnp1VHFxNi9HYnJmVHJWczMxcXhadzQ0ZE95Z3VMamJHU2dCZXI5Y0lMT2pSbzBmRStPclhYMytONk9leVpjc1lQWHAwalg4VFgzNzU1ZFZtNHFzYzM5YkYvUG56MmJ4NU0yM2J0bzBJSmdINDhzc3Y4WHE5V0sxV3JycnFLaG8xYXNUczJiUFp0R2tUMzMzM0hjT0hEeWMxTlpVMWE5WVl3UktqUjQrbVRaczJ2UGJhYTVTVWxEQm56aHpHalJ0WHAvYXFXcng0Y1oyQ09BN1d1WE5ueG84ZmI3eisrZWVmV2JseUpRQTMzSENETVo0K09OTm1wVjI3ZHVIMWVvM3hmMTM2Y2pqbm5uTEtLWlNWbFRGMzdsemVldXN0Sms2Y1dLdXNvVUlJSVlRUWYyVVNVQ0tFRUVLSXcrTHhlUGptbTI5WXRXb1YrL2Z2Sno0K25yNTkrM0xlZWVjWkV6S0hvN1MwRk5CVDhnNGRPcFR0MjdjYnI3T3lzb3hKbmgwN2RyQmp4NDZZYlF3Y09ERGl0YzFtbzd5OG5BNGRPcENVbEJSMXZOdnRCbUoveWY3Wlo1K3haODhlekdZenljbkp0RzNibG5mZWVZZFdyVm9SQ0FRSUJBTGNmLy85K0h3K0FOYXRXOGY5OTk5UGVYazVFRHZyU1ZaV0ZrdVhMZ1dJeUxMU3JsMDd1bmZ2enZyMTYvbmtrMCs0L2ZiYnE3Mi9oSVFFWnN5WXdWVlhYV1drS2Y3d3d3OVpzR0FCWGJ0Mk5TWUZmL3Z0TjZaTm0wYlhybDBqc295NDNXN2NicmN4K2JWeTVVcWVmZlpaYnJ2dE52YnQyd2RBNjlhdGpXY1RDb1VvS3lzakhBN2o5WHBKU2tvNm92ZFpDQ0dFRUVJSThkZXlZTUVDZHUvZVhlL3RObXZXTENJenlFa25uY1NVS1ZQWXRXc1hQLy84TStlY2N3N3g4ZkZvbW1hVXBuRTZuVXlhTkNsaWpETjA2RkNtVEpsQ1RrNE95NVl0NDVKTExzSHBkTkt2WHo4akM4bnExYXM1NVpSVGpIUFdyMTl2Wk5mbzE2K2ZzZDN2OTdOcTFTb0FHalZxUkg1K1BtVmxaYXhmdjU1ZXZYcFZleS90MjdlbldiTm05ZkJVOUdDWHI3LytHcFBKeERYWFhCTVJUQUo2QmhXQUFRTUcwTDkvZjBBdjZ6TjU4bVEwVFNNcks0dlUxRlFqUUNNOVBaM1RUanNOMEoveEYxOTh3YnAxNndnRUFsZ3NsbHEzVjhubGNqRnIxcXdqdXNmazVPU0lBSi9LUGdCMDZkSWw1b0lRQUx2ZGpxcXFsSmVYczIzYk5ycDE2d1ljQ0FwSlRVMmxzTEN3M3M4Rk9PdXNzMWkvZmozYnQyOW56Wm8xeGdJUklZUVFRb2hqbFN3MUZVSUlJVVNkQlFJQm5uenlTYjcrK210eWNuSUlCb01VRnhlemNPRkMvdk9mL3h4UnV0dmMzRnhBRHlENTVKTlBBRDNZNGZiYmIrZjU1NThITUFJb3JGWXJMVnEwQUlpWXRITTRIQkZ0K3YzK1dsMDdIQTVIYmR1OWV6ZHIxNjVsNWNxVkZCY1hzMnJWS3Rhc1djUGV2WHV4V0N3NEhBNWNMaGVCUUFDSHc0R3FxcmhjTHV4Mk93NkhJeXFnUk5NMFpzNmNpYVpwZE8zYU5XTGlGT0NpaXk1Q1VSUisvLzEzbGkxYkZyT2ZtcVl4ZCs1Y0Nnb0tlT21sbDlpL2YzL000N3hlTDdObXpVTFROUGJ0MnhleHFtdjE2dFU4OE1BRGZQamhoOGEyek14TWxpNWR5dDY5ZXdHWVBuMjZNVUc0ZnYxNjdycnJMaVpNbU1DRER6NW9CUG9JSVlRUVFnZ2hqbjJGaFlYTW1UT0h3WU1ILytIWE1wbE1EQnMyRElCZ01NaW1UWnNBMkxScGsvRkYvNWxubmhsVmx0UGhjSERKSlpkdzhjVVhjOGNkZHhqam4xNjllaGxaUlE3T2NsbTEzRTNQbmoyTjdhdFhyellXRFl3Wk04WUk1dmpsbDEvcTlWNXJzbXJWS3NyTHl4azRjR0RNMGlxVEprM2lycnZ1WXNTSUVUSFByN3pueWlDZ3l1eVRnSkVOTXhBSUdHUHcyclpYYWRhc1diamRibU44L21kU0ZNVzRibVVnaU0vblk5ZXVYWUFlMlBOSG5GdDUvc2lSSTRFREdWU0ZFRUlJSVk1bGtxRkVDQ0dFRUhYMnl5Ky9HRmtzemo3N2JQcjA2Y09TSlV2NDdydnYyTEZqQnl0V3JHREFnQUdIMVhabG9FSjhmRHlncjNxeVdxMUdVSWpUNlRReWwyUmtaR0MzMjltN2R5K3RXclVpT3pzYm04MFdVWjRsRkFvUkRBWUJ1T2VlZTJxOGR1VnhWWTBlUFpyenpqdlBLSjN6MldlZjBhWk5HOXEzYjgrVlYxNFpGYnhTbGQvdmp3cG0rZlRUVDhuS3lzSmtNbkhKSlpjWS9hdE01ZHU4ZVhOR2pCakIvUG56bVRGakJtbHBhVkVUZElxaWNNTU5OekI1OG1TS2k0dDU1WlZYbURScFV0VDFaODZjU1hGeE1UYWJqV3V2dlRaaUFqQXZMdzhnNHRrQ1JncHJrOGxFYW1vcVhxK1hzckl5ckZZclNVbEpoRUloZkQ3Zlg2b0VqcXZNQlVCQ2pPdzBRZ2doaEJCQ2lFUDc4TU1QYWRTb0VjT0dEZnRUZ2lxcWx2K3NISHR1MjdiTjJIWndZSDZsYnQyNkdSa25LamtjRHJwMjdjcTZkZXZJek15a3ZMd2NwOU5KT0J4bS9mcjFSbnV4eXQwa0ppYlN2WHQzdW5mdnpxcFZxMWk3ZGkxdXQ1dTR1TGlZMTkrK2ZUdEZSVVZSMjVPVGt5TUNPbXBqNjlhdEFCR0JMbFUxYnR5WXhvMGJSMnlyeklTcEtBcXRXN2NHTVBwVHRjOVZmeTRvS0tCbHk1YTFiZy8wc3JGTGxpekI0WEJ3NFlVWDh2VFRUOWZwM3VyRGNjY2R4L3IxNjltOGVUT2dQNjl3T0l6TlpxTmx5NWI4OXR0dmY4aTVvSDllekdiekVaWDdFVUlJSVlUNHE1Q0FFaUdFRUVMVVdXVWEyc2FORzNQMjJXY0RldURGenovL2pOZnJaZnYyN1ljZFVMSmh3d1lBcnI3NmF2THo4L25nZ3cvbzJyVXJGb3VGWmN1V2NjNDU1eGlsYnRxM2IyK3NNS3VjL0RzNEpXNWxEZWphaUZYN2VNV0tGU3hidG94VFR6MlZFMDQ0Z1pVclY3Sml4UXFhTkdsQ2JtNXVqZldTTlUyalZhdFdQUERBQXdBc1g3NmNiNzc1QnRBRGNabzFhOGFhTld0NDk5MTNHVDU4T0NlZWVDTHg4ZkZjY01FRmJOdTJqZTNidC9QODg4OXp5eTIzMExGang0aTJrNU9UdWU2NjYzam1tV2ZZdlhzM0gzMzBVVVRKbm9VTEZ4cVRmNWRkZGxuVWlyYWNuQnhBRDJESnlzcWlSNDhlYk5teUJhL1hDK2hwanErKyttcCsvUEZIM252dlBicDI3Y3BOTjkxVXErZDR0Q2tzTEFBZ01mR1BEeWd4bTgxR3ltang1d2dFQWpITFZRa2hoQkJDaVBxeFpzMGFWcTFheGFSSmsvNjB3UEtxZ2Z1VjVVU0xpNHVOYlZYTHBGU09RUS9XckZrelVsSlNBT2pidHkvcjFxMGpGQXF4ZHUxYUJnMGF4TmF0VzQwU241VWxYZ0RLeXNxTWNXbWZQbjFRRklWKy9mcXhhdFVxZ3NFZ3k1Y3Y1K1NUVDQ3WjcrblRwOGZjUG5qd1lLNisrdXBhM1h2VmZvQmVjcWMyVnF4WXdmZmZmdy9vOTF2NWpDckhlRlgvWnE3NmMyVW1sdHEyRnd3R2VlKzk5d0E0Nzd6elNFeE1yUFU5MWFmS1RDSlpXVmtFQWdFanVLTmR1M1kxanRPUDlGelFzN1drcEtTUW41OVBLQlNLeXQ0aWhCQkNDSEVza1psWElZUVFRdFRabURGakdERmlSTXdTTVJDZENyZTJ0bTdkU241K1BxcXEwcjU5ZS9Mejh3RlFWWld4WThjeWZQaHdtamR2Ym1RYTZkZXZId3NYTGdRd0pySHNkanVnVDNMNS9YNFVSZUdwcDU2S3VJNmlLTmhzTm1OaXJhckt5VXFIdzRHaUtBU0RRZmJ0MjBkbVppYnQyN2RIMHpSVVZhVnYzNzRzV3JUSUNCeHd1OTBFQWdHY1RxY1J3QklLaFl6OXk1Y3ZaOXEwYVFCMDdkcVZNODg4RTlCWGZKV1VsREJ2M2p4T1BQRkU0L2xkZi8zMVRKNDhtZExTVXA1OTlsbk9QUE5NempycnJJaUp2NDRkTzNMQ0NTZXdmdjE2K3ZUcHc3cDE2NHg5V1ZsWkFKeHd3Z2t4MDFKWFRyaTJhTkdDckt3c0xCWUwxMXh6RGErKytpcmhjSmovWisrKzQ2T284eitPdjJaN3lhWlhlb2RRQk9sRmlnaGlRYzZHMkZEQnN5c25DaFk4UmJIZmlTZ2VkMWIwaHcwUHV5aDRLQWlvSUVFNjBrTUpFRUo2Mno0N3Z6ODJHYklrZ1lTdWZwNlBodyt6VTc3em5ka05qMGQyM3ZQNTlPdlg3Nmp2MSsvRjNxemRwK3hZVnBzTnI4ZU4yU3pWVUU0Vmo4ZU4xVlo3cFNBaGhCQkNDSEhzL0g0L3MyZlBwbi8vL3JSbzBVSnZuM0t5VmIycFgvbDNaMDNMSUJ5V3IyeVBXdFYxMTEybkJ6KzZkT25DZSsrOWg2cXFyRm16aHQ2OWUrdnRic3htYzBURms0eU1ESDM4czg4K0d3aFhDVEdielFRQ0FaWXRXMVpyb09SRXF2eTcydVB4SEhYYmpSczM4dWFiYjZKcEdrNm5rNUVqUjFiYnBpNUJpYnFNOSsyMzM1S2RuVTJUSmswWU5HaVFYdjN5Vkd2ZXZEbEdvNUZnTUVobVpxWWVDamxheTVyajNiZVMyKzFHVVJRSmt3Z2hoQkRpRDA4Q0pVSUlJWVNvdDVpWUdHSU9heCt5ZXZWcVBhRFJ2SG56WXhvM05UV1ZlKys5bDcxNzkwWThrVlpZV01oSEgzMkVxcXBFUlVYaDlYcHAzTGd4UnFPUlFDQ0FvaWo2ZkNvcmxHUmtaUEQyMjIvWGVwd3hZOGJ3N0xQUDFqcVhLVk9ta0pxYVN2djI3Zm42NjYvWnRtMGIyZG5aQUxSdTNacjA5SFEwVGRPMy8rV1hYeWdzTEtSZHUzWVJaWUpidEdqQnZuMzdlUFBOTndtRlFpUWxKVEYyN0ZnVVJTRS9QMSt2c0hMWlpaZnBiWDRBNHVQam1UQmhBaSsrK0NKRlJVWHMyN2NQdDl2TjNMbHpLU3dzMUwrMGNydmRKQ1ltc21USkV2YnUzUXVFd3lJdFdyVEFhclZTVWxMQ3E2KytpcXFxcUtwS2RIUTBWMXh4aFY1Rm8yclo1ZVRrWkxwMTY4YWFOV3N3bTgzczM3K2ZrcElTSVB4VVczWjJOcUZRQ0kvSG8zOEJkNmI3NnZOUEtTOHJweDdmblI0WG04Mk94K1BCZFFxcW9ZZ3dqOXVOelc0NzNkTVFRZ2doaFBoRCt1cXJyL0Q1ZkZ4KytlV245TGhWUXhTVmYrTlZyVXFTbDVlSHkrV3E4M2hPcDVOMjdkcXhjZU5HTm16WWdOL3ZaOTI2ZFVDNGZVbmxnd2x3cU4xTjVkK2JsVzF4VWxOVHljcktJak16azV5Y25HcFZJQUdlZU9JSjB0TFM2bkdtdFl1UGp3ZkNMWDhPcjFoWjFkYXRXL24zdi8rTnFxcFlMQmJ1dlBOT2ZWOEFxOVdLeCtPSmFQRmE5ZWZLOXF0MUdlL2d3WU44ODgwM0tJckM5ZGRmWDYrUXlvbG1zVmhvM0xneHUzYnRZdE9tVFhvbDA1WXRXeDQxK0hROCt3S1VsSlJRWGw1T1ltTGk4WitJRUVJSUljUVpUZ0lsUWdnaGhEaHVCdzRjNEwzMzNnTWdMaTZPTGwyNkhOTTRVVkZSdEdqUkFydmR6c0tGQzhuSXlBQmc1ODZkN055NUU3UFpySC94ZGRsbGwrbGxpSnMxYTZZL1FWWVpSS21zNUtFb2lsNGxSTk0wQW9FQVRxY3pvdEpIMVpZNGZyOGZRTituZWZQbW1Fd21pb3VMV2JseUpRRHA2ZWxrWldYcDdXdXFXclZxVmNUcklVT0cwS1ZMRis2NjZ5NCsvUEJEeG84ZnIxZFRtVDkvUHFxcTByQmhRL3IzN3crRW43UmJ0V29WM2J0M0p6VTFsWWtUSi9MOTk5OHphdFFvRkVVaE16T1RQWHYySFBFNkZoVVY2Zk9vV3JVRXdsK0N1bHd1cGsyYlJrRkJnZjVVSG9UYjM5eHl5eTFNbno2OVd0aG04K2JOVEo0OFdYLzkwa3N2VldzdmRDYnhlRHg4LyswOGx2MjRoTGJwN2RtNitiZFRjdHdvVnhSRkJRV241Rmdpek9OMkV4ZWZjTHFuSVlRUVFnanhoN052M3o0V0xGakE2TkdqY1RxZHAvellsUm8xYWdRUUVhcFl0MjZkL2lCRHMyYk5lUDMxMTRGd3VQNjU1NTZyY2N5dVhidXljZU5HL0g0L0N4Y3VKQ2NuUjE5ZUtTY25SdzhYcUtyS2pCa3phaHhyK2ZMbC9PVXZmem5XMDZ1VE5tM2FzR0RCQW43KytXY0dEUnBVNHpiNzkrOW54b3daK2dNRGQ5NTVKNjFidDQ3WUpqWTJGby9IbzFmamhFUHRkQUFTRWhMcVBON0dqUnNKQkFJQVBQUE1NOVhtTTNYcVZGSlRVNWt5WmNxeG5YUTl0V3JWaWwyN2RyRjQ4V0tDd1NDS290UzVrczd4N1B2VFR6OEJIREhvSTRRUVFnanhSeUdCRWlHRUVFSWNsL3o4ZkY1NjZTWEt5c29BdVBiYWF5UENHdld4YTlldUdyK1Vpb21KSVRFeGtSMDdkZ0RRcVZNbk9uVG93Snc1YzREd0Y0Q1YxVkVxbjY2cWZGS3FZOGVPM0hQUFBRQnMyYktGcVZPbllyRlk5TjdmU1VsSlBQMzAwL3F4eG84ZlQzbDV1YjdlWkRMUnRHbFRkdXpZb1ljMDJyWnRxMy9KMUxkdlg5YXZYMDlwYVNuRGh3OW43dHk1dEdyVml2ajRlRmFzV0tFSFV6cDE2a1M3ZHUzMDE3bTV1ZnFYVUNOSGprUlJGTHhlTHkrLy9MSitudDI3ZHljcEtZbXJyNzVhbjk5bGwxMUdJQkRBYURSV2V4cHM2ZEtsckY2OW1sYXRXbkhSUlJkRnJBc0dnd1NEUVQwOG95aEt4QmVIaDEvdmhnMGJZamFiS1Nzckl5OHZENGZEUVVwS0NzRmdFSy9YZTl4UG92MmFzWUxpb3NMakdxTTJtZHUzVVZDUVQxRmhJWU9IRGlNMXJjRXBDNVE0bkZHVWxwWnk4TUFCa2xOVFQ4a3gvOHh5RG1Sak5sdHduT0liSEVJSUlZUVFmd2FmZi80NVJxT1IzTnhjUHYvOGN3QzlndUhhdFdzcExDeGs2TkNoSnlWc3NtelpNaUFjOUU5UFR3ZkNBWURFeEVUeTh2SllzR0FCM2JwMTA4TW1sU3BESWpVNSsreXplZi85OXdtRlFzeWRPeGNJLzcxMzFsbG42ZHVzV0xHaVR2TmJ2bnc1STBhTU9La1ZPanAwNkVCc2JDeTdkdTFpelpvMTFSN2M4SHE5L1B2Zi84Ymo4YUFvQ3JmZGRodnQyN2V2Tms2alJvM0l6czdXSzFyQ29jQ08yV3pXSzYzVVpieXFWVHJQQkMxYnR1Uzc3NzZqdkx3Y0NKOXIxV296SjJQZjB0SlN2ZlZ1Mzc1OWozSG1RZ2doaEJDL0h4SW9FVUlJSWNReEt5b3EwaXRkQUZ4NTVaVjA3dHo1bU1kcjFxd1pyVnExWXNlT0hYVHExQW1UeWNTcVZhdG8yYklsN2RxMUl6YzNGNnZWeXBneFkvajU1NS9KenM3R2FyWFNyMTgvRml4WUFCeXFMRklaQ0tsSlRXR013MVZkUDJMRUNFd21FOU9uVDhmbjg3Rmd3UUk5WEpLU2tzS1dMVnNBYU55NE1RRFIwZEg2bDNKVng2bWNHOERISDM5TU1CaWtVNmRPK3BkME5wdU5sSlFVZHV6WXdZY2Zma2g2ZW5xMUwyYzdkT2hRNjV3cks3WkVSMGRIOUFDdnJ4dHZ2RkgvZWZIaXhiei8vdnUwYWRPR08rKzg4NWpIUE55cWpGL1ltYm5qaEkxWFZmTVdMV25lc2hYbkRCaEVXb09HYkZpMzl1ZzduVUFwcVdsczM3b0Z1OE9CcTZJYWpUanhTb3FMS1N3b29HVnJlU3BRQ0NHRUVPSmtLQ3NySXhBSThNMDMzMVJidDJIREJqWnMyRUNmUG4yT08xQ1NuWjNOaGcwYjBEUU5qOGZEVHovOXhLWk5td0E0NTV4ejlQRVZSZUdhYTY3aGxWZGV3ZS8zODl4enp6Rnc0RUNhTkdtQzIrMW16Wm8xK242VjIxY1ZGUlZGMjdadDJiUnBrMTZac2tPSERoSHRWaXNESmJHeHNUei8vUFBWeG5qMzNYZFp1blFwK2ZuNWJOMjZsYlp0MjBhczM3NTlPL241K1RXZVo2TkdqU0xhOWh5TnlXUml4SWdSekpvMWkzZmVlWWRKa3laRnRGZWRQMzgrQnc4ZUJLQkpreVlVRmhheWVQRmlmWDI3ZHUxSVNVbmg3TFBQSmlNamc3eThQT2JQbjArTEZpMVlzbVFKRUg3d29mTHYxTHFNMTZWTEYxSVBDODRYRnhmcjdXYXZ2UEpLV3Jac0NjQ2FOV3ZZc0dFRFpyT1pVYU5HMWZtODY2TlZxMVpIZkgyaTl3MkZRcnp4eGhzVUZ4ZlRzV05IcVZBaWhCQkNpRC91dTh1TEFBQWdBRWxFUVZRRkNaUUlJWVFRNHBoNHZWNm1UNSt1ZitFMFlzUUl6ai8vL09NZTk2cXJyc0xsY3BHUWtNRENoUXYxNE1hZ1FZTklUMDlIVlZWS1NrcjQ2S09QQUJnK2ZEaFJVVkY2aiszREs1UkF1RlF4b0xmRnFXMTlWWXFpVUZCUXdJOC8va2hXVmhhN2QrL0c1L01CMWR2YTFOZktsU3RadlhvMWlxSkU5Q0wzK1h3TUhqeVlOV3ZXVUZwYXlzY2ZmeHdSN3ZnanVlWE9lMDczRkU2cVZtM2FzbVByRnVJVEVxVlN5VW1RY3lCYndpUkNDQ0dFRUNmWmd3OCtXRzFaVmxZV1R6NzVKTmRkZHgwREJ3NDhJY2RadUhDaFh2R2hxc2FORzBmOHZRVGhBTVRvMGFQNTRJTVA4UHY5K29NRlZTbUt3b0FCQStqVHAwKzFkZDI2ZFlzSW5WUnRkN056NTA2OXdrblBuajFyZkFpaGI5KytMRjI2RkFoWFVUazhVUEx1dSsvV2VwNWp4NDZsZCsvZXRhNnZTYjkrL1ZpL2ZqMnJWNjltNnRTcDNIUFBQVFJxMUFoVlZTUENIcnQzNzJiMzd0M1ZqcGVTa2tLM2J0MW8xYW9WMjdkdjU5TlBQOVhYV3l3V1Jvd1lBVkRuOFhyMzdrMThmSHpFOHFwVllabzJiYW9IU25idDJzV1NKVXV3V0N3bkxWQVNFeE5EVWxJU3VibTVRUDBDSmZYZDErZno4Y1liYjdCNTgyWmlZbUlZUFhyMHNVOWNDQ0dFRU9KM1JBSWxRZ2doaERnbTc3NzdybDR5OTRJTExtRDQ4T0VuWk54bXpaclZ1aTRsSllYTXpFeGVmZlZWdkY0dnJWdTNadWpRb2NDaEh0Q1ZKV29yUy9HdVg3K2VPKzY0STJLY1VDaWtyOC9OemEyMnZuSi9xOVhLdkhuejlNQkpvMGFOYU4rK1BlbnA2ZXpkdTVkUFB2a0VDTGVUcWZyLzJzb0FoMEloZnZ6eFJ6ME1ZN2ZibVQxN05pVWxKUlFYRjBmMHRJWndYK1lCQXdib3ZjR1A1a3dyUC94bjE3Sk5XdzRleUdaWFppWU9od09idzQ3ZDdvaW9WQ1BxSmhBSTRQRzQ4YmpkZU1yTE1WdXNFaVlSUWdnaGhEaURyRnExaXRtelp6Tml4QWpPT2VlY1l4N0hZckdRbEpSRWp4NDlHREpraU42eXM2cisvZnZUcWxVckZpOWV6S1pObXlnb0tFQlJGQklURStuUW9RUDkrdldyVmtXalVtWGJHMDNUTUJxTkVSVTJmL25sRi8zbm5qMTcxcmgveTVZdFNVdExJenM3bTFXclZuSHR0ZGNlODduV2hhSW8zSHp6emJ6eXlpdHMyYktGR1RObThOUlRUN0Z2M3o2OVZVdGR4cmpubm52NDdMUFArUFhYWC9GNnZUUnQycFFycnJpQ0JnMGFBTlJydlBveUdvMG5aZHhLTFZ1MjFFTWhsV0dXazdIdlo1OTl4cnAxNjRpS2ltTGN1SEhFeGNVZDI0U0ZFRUlJSVg1bkpGQWloQkJDaUhyNzdiZmZ5TWpJQU1EaGNCQWZIeC94TkZOYVdocHQyclFoUHorZmVmUG1BWERlZWVlUmxwWldyK05VQmprMFRTTTNONWQ1OCtieDAwOC9vV2thc2JHeEdBd0daczZjQ2NDNmRlc0FTRWhJQUNLcmtSd3VFQWdjTlh3UkNvVndPcDEwN3R5WnBLU2thbDlLSGpod1FQODVPam9haThXQ29pZzRIQTVXcjE2dEg3OXE2NTN5OG5JKytlUVRBb0VBQUc2M1cyK1hBK0V2MmhJVEUwbEtTaUluSjRmYzNGdysrdWdqSG56d3dUcjE1cTY4WGpWVlhLbE41WFhRTkkxZ01NakREeitNeFdMUnYvU3JETGxzMnJTSnh4NTdERTNUQ0lWQ1dDd1dKaytlWE9mai9Ga2xwNmJoTGkrbnJMU1UwcHhTZkY2UEhqd1NkV2N5bWJEYTdOanNOdUlTazNBNEhLZDdTa0lJSVlRUW9ncS8zMDlSVVJGZXI3ZE8yemRyMW96WFgzLzltSStYbHBiRzFWZGZYZS85WEM0WHI3MzJXbzNycnI3NjZqcU4rY1FUVDBTOEhqSmtDRU9HREtuM1hPcktZckV3YnR3NFB2endRM3IxNm9YUmFLUkpreWIxdW41MnU1MXJyNzIyMWdCTWZjZXJLaVVscGNaOUw3MzBVdUxpNHZqZi8vNVg1N0ZHamh6SnlKRWphMTEvNFlVWGN1R0ZGMFlzR3p0MkxHUEhqbzFZTm16WU1JWU5HM2JDOW9Wd1ZkYkN3a0l1di94eXZjV3RFRUlJSWNTZmdRUktoQkJDQ0ZGdml4WXQwbjkydTkxODhNRUhFZXY3OWV0SG16WnRLQzB0MVhzemQrM2F0ZDZCa3NxKzFxcXFzbjM3ZGxhdVhJbW1hYlJwMDRiYmJydU5SWXNXTVhmdVhIMzd0TFEwdW5YckJod0tTblRxMUlsNzdnbTNWOW15WlF0VHAwN0Y1L1BwZ1kra3BDU2VmdnBwZll6eDQ4ZFRYbDZ1aHo1dXYvMzJHdWRXTlJUdzZLT1A2ajkzNzk2ZFo1NTVoclZyMXdKRVBMWGtjcmtZUEhndzMzNzdMYzJiTjZkeDQ4YWtwcWFTbkp4TWNuSXk4Zkh4ZWdCbDQ4YU52UHp5eSt6Y3VaTmR1M2JWcVVwSjVaenFFeWlwR2tMUk5JM2k0dUlhdC9QNWZOVkNOS0p1SEU0bmp1UHNLeStFRUVJSUljU1pvSEhqeGpXR0IzcjM3bDN2ZGk2aTdzeG1NemZjY01QcG5rYTk3TisvbisrKys0Nnp6ejc3ZEUvbGhIQTRIRFZXTnhWQ0NDR0UrS09UUUlrUVFnZ2g2a1hUTkxadTNYcEtqbFZaY2pjUUNOQ25UeCtTa3BMWXNtVUxGMTU0SVFhRGdaNDllN0p2M3o1U1UxTnAzcnc1SFRwMDBOdUoxRlFGd21nMDRuUTZNUnFOdFZhSm1EUnBFcUZRU0s5MFVwc2poVFk2ZGVyRXJsMjc2TktsQzcxNjlZcFlkLzc1NXpOczJEQzlOVTl0T25Ub3dBVVhYRURQbmoxcDFLalJFYmM5ZkU3MXFZQlJHZG9KQkFLWVRDYWVmLzc1aUFvbHRSMUhxbXdJSVlRUVFnZ2hoS2pOK3ZYcmFkV3FGWmRlZXVucG5vb1FRZ2doaERnT2l0L3ZQM0s5ZHlHRUVFSUlVUzhGQlFWb21uYlVVSW80TlRhc1c4c0hzOTdtbnZzbWt0YWc0ZW1lamhCQ0NDR0VFTHo2cjVjd215M2NmTnVkcDNzcVFnZ2hoQkJDQ0ZFcnFWQWloQkJDQ0hHQ3hjZkhuKzRwQ0NHRUVFSUlJWVFRUWdnaGhCQkNIQmZENlo2QUVFSUlJWVFRUWdnaGhCQkNDQ0dFRUVJSUlZUTRzMGlnUkFnaGhCQkNDQ0dFRUVJSUlZUVFRZ2doaEJCQ1JKQkFpUkJDQ0NHRUVFSUlJWVFRUXB4Q0JzV0FGZ3FkN21rSUlZUVFRZ2doeEJGSm9FUUlJWVFRUWdnaGhCQkNDQ0ZPb2JpRUJBb0tDazczTklRUVFnZ2hoQkRpaUNSUUlvUVFRZ2doaEJCQ0NDR0VFS2RRZ3dZTktTb3N3T1B4bk82cENDR0VFRUlJSVVTdEpGQWloQkJDQ0NHRUVFSUlJWVFRcDlCWlhicGlzVnBaK3NQM3Azc3FRZ2doaEJCQ0NGRXJDWlFJSVlRUVFnZ2hoQkJDQ0NIRUtlU0tqdWFDaXk3aGgrKy9ZOTJhVmFkN09rSUlJWVFRUWdoUkk5UHBub0FRUWdnaGhCQkNDQ0dFRUVMODJmVHVkdzdidDIxaDludXoyTFV6a3g2OStwQ1FtSWpGWWozZFV4TkNDQ0dFRUVJSVFBSWxRZ2doaEJCQ0NDR0VFRUlJY1ZwY2Y5UE5yRnl4bksrLytJemxQLzE0VW80eGNQQVFobDAwL0tTTUxZUVFRZ2doaFBoamswQ0pFRUlJSVlRUVFnZ2hoQkJDbkNiZGUvYW15OW5kMkw5L0g5bjc5bEphV25wQ3gyL2VzdFVKSFU4SUlZUVFRZ2p4NXlHQkVpR0VFRUlJSVlRUVFnZ2hoRGlOVEdZelRabzJvMG5UWnFkN0twRUNBY3JtZkVSZy9YcEN1UWRQOTJ5RUVPSVB4NUNjakxsVFo2S3VIQWxtOCttZWpoQkNDRkdOQkVxRUVFSUlJWVFRUWdnaGhCQkNSQWhtN3FEMHJUY0o1Unc0M1ZNUlFvZy9yTkRCZy9pK1gwQnc0d1pjdDk2R3NVblQwejBsSVlRUUlvTGhkRTlBQ0NHRUVFSUlJWVFRUWdnaHhKbkZ2MjZkaEVtRUVPSVVVUTlrNDErNzVuUlBRd2doaEtoR0FpVkNDQ0dFRUVJSUlZUVFRZ2doSXZoWFpwenVLUWdoeEorS2Y5MjYwejBGSVlRUW9ob0psQWdoaEJCQ0NDR0VFRUlJSVlRNHhPOUhsZW9rUWdoeFNxbjc5b0dtbmU1cENDR0VFQkVrVUNLRUVFSUlJWVFRUWdnaGhCRGlFSXRGYm1vS0ljUXBwdmw5b0NpbmV4cENDQ0ZFQkFtVUNDR0VFRUlJSVlRUVFnZ2hoS2dmb3pIaXBhVmRPdWJXYlRBM2ExN3JmNlpHalkvNWNLWW1UWENjZXg2S3pYYThNejhqT2M0ZmhqRTV1YzdiVzlwM3dIbnhKZFdXdTBhT3d0UzAyWW1jMmlsamF0aUl1TCtOeDl5NmpiN00xcnN2aVU4OGhhVnR1OU00c3o4Rys4QkJtQm8ycXRjK2x2VDJHQk9USXBZWlhDN2l4ay9BbUpvR2dERXhpYmp4RXpDbE5haDVFSU1CeGVHbzlSaHg0eWRnNzlzdlBGWnlDcGpOTlc1bjY5MkhtSnR2cWRmOGo1ZXBjV05zUFhyV09lUmhURWdnY2NyVFdOcDNPTWt6RTBJSUlVNGQwK21lZ0JCQ0NDR0VFRUlJSVlRUVFvamZEME5NTFBFUFBrelpweC9qWFprQlFPemQ0MUNNUmdpRklqZFdGQlNuRTRKQkNsOTVpZURlcklqVjlyNzlNTGRzU2NtN3M0NTRURXVidGtTUHZoSHZxcFZvWG0rTjJ5Z1dLL1pCZzdEMzdZY3BKUlZNUm9KNzkrRmV2QWpQNGg4aXFxN0UvVzA4MXE3ZE9QRFhNUkFJMUhwY1c0K2V4TjQ5anVLWmI0YkhBR0xHL2hYN3dFR1JHMm9hbXRkTGNHOFc1Zi83RnUrS1gyb2N6M25oUlVTTnVKU2NPMjdWbDFtN2RpUDYydXNwQ1FaeEwveitpTmRCdng2dFcrTzhhRGpsWDMrbEx6TzNhSUZ6K0NXRVNrc0o3dDUxOUVFTUJsSm12SHJVemJSQWdJUGo3cXEyM055cU5RbVBUcTdUZkE5WE9PMEZmR3ZXUkN5emR1cUV0V3MzeXVmUEEwQ3gyM0dOSElrV0NLRG01MkdJaWFtWWtFYW9wS1RhbUk0aDUrTzZhdFF4elNmL3lTY0ladTBoZXZTTk9JWU1QZXIyM3A5L291aTEveHpUc2VyalNKOVRZMUlTQ1k5T3h1Q01vdkNsRi9HdFgxZnJPS2EwQnNTTXVabkE5bTNrUHpXbHpzZVB2MjhDcFo5OFRQbjhiNm9zVmJCMjZZTHl5WDhyQmpkaTdkS0Yway9uVkI5QVVVaWVPZzMvOXUwVXpYaWx4bU5ZTzNjbWtMa0REQWJpSnp4QWNQOCtDbCtlVnExS2t1WjJZeDh3RU8vS0RIeHIxMkJwMzRINCt5YWdxVUVJMVY1UnFmVFRqM0V2K0YrZHo3a3FXL2VlUkYxNkdRZHVHbDJuN2RYOGZCU3JGWHYvQWZoLzIzaE14eFJDQ0NIT05CSW9FVUlJSVlRUVFnZ2hoQkJDQ0ZGbm9aSmlOSGM1MFRlTndiOWxDNkhTRWc3ZWZRY1FEblU0aGd5bGZON1hBTVRlY1JlMjdqMG8vTmYwYWdFQ0FIT2J0ampPSFl4LzgyYThHU3RxUFdabGlFU3JKZnhoVEU0aDd0NzdNRFZzU0NBekU4OHZ5MUNNSml6dE94QXo1bVlzYmR0UmZJSURBSjRmbDZJRi9CV3ZGQXdPQjlaT1p4RjcxejBVVzYxNGxpNEpyN0ZhUVZIUXZGNDBWWTJvZHFEWWJFUmZmd01BcnF1dnhYWDF0UkhIQ0dSbVV2RGMwK0VYWmpQbXhvMEo3dHRIcU53TndXREV0dlorL1FrVkYxRys0TnU2blVBb0JDWWo1ZlBuNDkvOFc0MmJXTnExeDFsYndDS2tBbER3eitkUkQyVHJpMjNkZTZEbTVSSFl0YlBhTGdaWE5BbVBUMEVMcXRYV1dUdWRSU0J6Qi80dG0wRlJpTDMxZG93eHNZVEtTa240KzJQaC9XUGo4SzFkUytHMEY2clBSMVZSckZaSzNuOFB6VmR6Nk9odzVpWk5jUXdaaXVaeEErRGZ1Z1dNaHdxN201S1NzWFRzaEgvVEpvSUg5dXZMQXp0MjFHbjhrOFVRRTBQOEF3OWppSEpST09PVkk0WkpBS0p2dUJFQ0Fjd3RXbUpwMnk1OGpldEE4L3ZSZ3BHL2M1cDJXR2lzTXN4UlU1c3NUY08zWVFQMmZ1ZGdpSWtoVkZ4Y2ZadGdzQ0lVRXFKNDFqdkVUM3dRYStmTzFmNjk4SzFiaTIvZFdseWpyc0czZGcyQlhUdkpmKzZaOFB3T0Q3SlZTSGo0NzdXdXE0dFFlVmw0LzhQT0xYSEswNWdhTlFyUCs3RFRWa3dtN0NrcDJMcDFqMXh1TUlESlJQN1RUeExZdHZXWTV5U0VFRUtjYWhJb0VVSUlJWVFRUWdnaGhCQkNDRkYzbWtiUm0yK1E5TXh6T0MrNm1OS1BQdFJYbVpvMXczWGxTTXpObTZONXZkaTZkcU53K3JRYXd5UUFKZS9Od3RLMkxkRTNqc0cvZVRPRzZHZ00wYTVxZ1FOalVyZ2RqS1ZWYTdSQUFNM25DMWMxQURDWmlMdDNQS2JrWkFwZm5vWnYxYTlWZGpRU2U5c2QyUHYySTdCak8rN3ZGcHl3eTFENjM5blZicEFiRXhOSmZQcFpYRmRlaGVmSHBXQXdrRERwVVlJSHNpbjZ6NHp3eldsVlBUUzN1OGVCMzAvZW80OUUzUGgyREJxRTQvd0xLUHZ5YzMyWnFVRURFaVpQb2VoZjB6bjhMcllTRllYOW5QNkV5c3VKdmFONk5SR0E4bS9tRXNqTWpGd1lWQW51emNLL3NlWnFDb1lvVjYwMzVEVTF2RHhVV0lpYWx4ZmVQamFXcU1zdXg3OWxDNzRONncvZGlOZEE4L3NPQllMVXlQZlhFQitQcFVOSFN2N3ZiVkFVWW02K0JXdm5MaFM4K0FMK0RldkRseXMxamFUbi94bHhUU0xtVXpGUHo4OC9vcFdWMWJqTjRVSmR1NFVESllGd09NZjd5M0s4dnl6WDE5dDY5TVRTc1JPZUg1ZUUzODh6Z09Kd0VEL3hRWXhKU1JTOTloOTh2NjQ4NHZiT2k0ZGpTVzlQd1QrZnh6SDRQR0x2SGtmK0U1TlI4M0xyZFZ4YnoxNUVYWG81VkFSSzR1NjZCODBmQUpNeDhyVkJvZXpUVC9CV3pNdXpmQm4yQVFPeG56T0E4bS9taGdlckV0RFFWRlgvT1BzM3JDZi9xU25oTUpMUldPMXpVanI3ZzBQN3VkMEV0bTg3OHFSRG9ZanFKWTd6aCtFWU1EQjh6S3FiRlJWUk9HMXF6ZnZYb0hENlMyQXdvQVVEbUpLU2lYOW9FdVh6NTFIK3YwTmhMbFBEaHNSUGZCRDM5OTlSOXRXWDRRcE9KaE5xUWY2UjV5eUVFRUtjWVNSUUlvUVFRZ2doaEJCQ0NDR0VFS0plMUFQWkZMMzJINzNsVFdVN0VqWG5BS1dmZkJ4dVBSSU1VdlQ2cXdSMjd0VFhWNnRRRUF4U1BQTXRYSmRlQmtZRGppRkRjUXdjaEhaWTlRM0ZFSzRhRVhmUDM4Qm94TDk1TXdYL2VCWUF4N21ETVRWc1JPbnNEeUxESkFDcVN2RmJiMkR0ZEJiT1lSZWMwRUJKVGRTOFBMeXJWbUh2Mnc5alNncnFnUVA0dG16R09ld0M3QlhCQ0FoWGNvbWJNQkZ6NHlia1AvVUV4dVFVMU54Y2dudXpNTVRHWWo5bkFONWxQMGUwelRBbUpBS2dCWU9ZMHRMQWFNUjZWbWZVL0h6cy9mcWhlYjE0Vi95Qzg4S0w4Q3haakxsSlV3elJMcnhyMXVBWWZCN3U3MC93dWF2VnE0ekUzRGdHeFdiSDJya0xLYSs5cVMvM2IxaFB3VCtmUDdUaFlSVWZIQU1IZ2FJUTJMTW5YTldtVjI5UVZXSnZ2VjNmUmpHYmdYQWJtRXE1a3g2c0VoNDVOS2F0UjA4d0dHcXZUbUUyNDF1M3RzcUMybHVtbkZITVp1TEgzNCtwY1JPSzMzNEw3N0tmajdpNXRWdDNYQ05IVVQ3dmEvd2JOeERJM0VIaTQwK1M4T2hrQ2w3NEI4R3NQZFgyTWFhbWhvTmJQaCtZakppYk5zUGV0eC9CQTltVWZmWUppdFZLekMyMzRWNzRQY0hjWEl3eHNVVGZOQWIzb2tVRUQrYWdHSTBFc2c2MXR2SnYza1RSZi82TmIvV3ZXRHQzSm03OGhJcWdSMFhsRDdNWjE1VWpjVjA1TXZ5ZVZTai8raXRLLy90UnhOeUMrL2JwUDF2UzJ4TjM3L2h3aUtYcTU4bWdvSmpNNU54K1M3VnpDMnpkU2xscGFVUjFIL3ZBUVdBMFltN1ZPbHhOcU1ybjJwU1NDb3FDSmIwOWlzbEVZUGN1UWlVbEVXRWNmMEVCNWQvT3gzbitNTHdyZmlHd014emFjbzY5R2Mzcm9lekx6d2tWRlIzeGZSSkNDQ0hPWkJJb0VVSUlJWVFRUWdnaGhCQkNDRkZ2ZWlVSFJTRjUrZ3dJQlBRcUVXZ2FhQm94Tjk5U3NZa0NGZ3NIeHR4UTdTWi9ZTnRXUFd4UThuOXZoNnRVSE1iV3F6ZXhkOTVOenQvdVJuTzdJOXJHMkh2M0FWWEZ2ZkQ3R3VlcCtYemtQLzhNb2Z4VFV4bEFjNGZicHloV0t3Q2xIMzJJTmIwOTBkZVB4cjFvVVhnYnZ3L3Z5Z3pLUHZ1RTRMNTlSTjl3RTZZR0RTbWMvaEl4WThhaUZoVlNmTmgxTUtXbGdkOVA5TFhYb2RnZDRYWTVONDRoc0dzbnRyTzdVdkx1TEFKN3MzQmVlQkVsSDc1UHpGOXZSU2tzd1AzRFFoeUR6eU5VVTlVT2t4RlRXaHJtMW0xcVBCZFRXbHJFVGY3SUU0ME1ZVGd2R1lHMWF6ZDh2NjZrYUdZNFRPSTg5enljd3kraGVOWTd0VjR2eGVIQWVmNEYrbXYzb29Xb2VYazRMeDVPM3Q4ZlJndUZpTHBvT0piMGRBcW0vaE1BUzh0V3hOMDNBZncxdDBCeWpSd1ZEakhWRkNoUkZCU1RpYnlubnFoMVRuVmhhWmRPMUtXWFlXN1pFa0lhZ2UzYktQM3MwNGlxR1lsUFBrTmd6MjdVZ3prNHpoMk13UmxGWU04ZVNqLzlHUC9HRGZVN29NRkEzTjEvdzl5bUxhVWZ2SWZuaDBWSDNOemV0eDh4ZjcwVjd5L0xLZjN2UjFqUzJ4TXFMaWIvK1dkSmVIZ1NDWTg4U3NuNzcrcXRtU3FaR3piQ2VmRnc4QWRRekJhc0hUdGlidEdDd3VrdkVjak14SmlZQklCdjAyOEU5K3pCbUp3Q2dIL0g5cHBidWFncTN1WGg0RXRnUnlZRnp6OGJEb3lGUWpqT0hZejluUDY0RnkzRTgvT1BnS0svUDJwaElRQ21CZzJKdXZ3S3FLaHU0MW54Qzc3VnF3anMyVTNodEJmRExXK3FmaFFyOXE5SllOZk9hcTJZSE9jTkpaQzVBOWRWb3pBM2JFVEk1OU0vMndhYlRXKy9oTmxNMGF2LzFpdm1WRlU2NXlQTUxWb1MvOEJERkV5Yml1M3NzN0dlMVptaWYvOUx3aVJDQ0NGKzl5UlFJb1FRUWdnaGhCQkNDQ0dFRUtKdUZJV29LNjRFdng5TkRWSCs5VmQ2ZUtUZ2hYL2czN3dKZ0tTcEwxSDI1ZWQ0RnY4QWdMbDFHeEwrL2xqRURYNXo4eGJoOWpWcXVGcUFldUFBYUJxbWhvMnc5ZXhGMldlZjFENlBLbUVHYzlObUJIYnZEbGRVcUVWdzE2N2pPZXQ2TWJkcUJacUdldkJnZUlHcVVqenJIV0pHM3hpKytWM0JYYVU5UnVFckw1UDAzRDlJK1B0akJIZnRvdURGZjZKNVBCSGpXdHFsNC81cEtTWHZ2STFqeUZCY2wxMUI3djMzRWozNkJvSUhEdUJlOGdQT0N5NUNQWGdRemUzR2xKQklZTTl1RERZN0FLR3k4c2lKR2d3UTBuQmVOQnpuUmNOclBSL043ei9xT2R2UDZZL3JpcEdVL3Zjam5CZGVoT3V5Sy9DdFg0dnpraEVVdmZZZjFKeWNXdmVOdXZUeWlGWkEvazIvZ2FMZ3ZIaDR1RVZPS0lTNVZldndaNnNpVktCWHNGRnFIalAzZ2Z1UE9tY0FZM3hDbmJZN25LMTdEMkx2SG9lYWM0Q3lMejVITVJxeER6eVhoRWwvcDNEYVZIenIxK25iMm52MVJpMHVwdWpOTndnVkZPQzhaQVR4RXg2Z1lPby9hd3duMUNibWx0dXdkdW1DKzd2L1VmN3QvRnEzVTZLaWlCNTFEZllCQS9HdStJV2kxMThGVFNOdTNMMTRmbGxHeVR0dmsvL00wOFNQdjQrWXY5Nkt2ZjhBeWo3N0JQK204Tyt1OTllVmVydWFsQm12VXZiMTNJaktQbXBoQWJrVDcwZk5EN2M1VXZQendxOExDeUluWWpaamJ0UTQzT29vRkVMTnl5TlVXbktvNm82aVlLbG96NlRtNXhQWXZoM0ZhcTMyZTZ6NWZRU3pzeUhneDNuSkNBSlplL0N0QnEyOFhQLzNwcTRNOGZIRTNud0xSVys4Rmc1NktBcm1wazBwWC9BdHBmK2RYVzE3eDVDaFJGODNtb1BqeHgxNVlGV2xjTm9MeE44L2tZU0hKb0hSU09sL1A0cG9ueVNFRUVMOFhrbWdSQWdoaEJCQ0NDR0VFRUlJSVVTZEdhdzJEQW1KMkhyMkNnZEtBRUloWXU4ZUJ4V0JDVU5NTE5HanJzRjEyZVhoOVNaVHRSWXBzWGVQdzVpWXFMOCtjTXRZOFB1eGRlOU8xS1dYNFZ1N21rQm01aEhub2pnY1lEWVRPdnhtOXFsbU5HSk1TTVI1NFVXWW16WEhtN0VpSWhBUzJMYVZ2Q2NldzNIdVlIMlpZcmRqYnRrS1M5dDIySHYzd2VCd1VqNy9HN3daR2RqNzlzTzk4SHY5NXJyaWRHTHQwSkdpTjErdmR1aVNkMmVoUkVXQnFtTHYyL2RRRzZLRUJOUmZNMURzTmdBMG56ZHl4MUNJbk52K2VrSk8zN044R2FHeVVueHIxaERZc1ozNGh5YmhHREtVMGprZjRhc0lKOVRFM0t3NXp2T0hVZnpPVEdLdXYrSFFDa1ZCYzd0SmZ2RmxGSXNGVENiTVRacmdHSFRvK21sdU40ckZVbXVReUJBZmo4SHVxTFpjQzZtbzJkbkhmckltRTlFMzNJaWFtMHZlNUVmUnZPSHJXdjc5ZHlROSt3K2lieHhEN3NUN0RvV2V6R1lLcDA4anVIczNBTVd2L1FkejA2WkVYM010ZVk4OFhLZERSbDkzUGZhKy9VRFRzSGJzQkdhekhxNnBwTmp0T004Zmh2UDhDMUNjVHNvKy9ZU3lMejdUMTRmY2JnaUdmd2REaFFYa1BURVoxNmhyY0o0L2pQaUhIaUc0TjR1OEp5YkRZUUVpeFdURzNuOEFucVZMU0g3cGxmRHYzQkhrL1gwUzZzRWNqSW1KSkR3K1JWK2VQL25SaU9vZzlyNzlNQ1lrNkNHejZCdHV3dFN3SVFYL2VDN2kzd28xTDQreVQrWUE0QngySVZydzBEcm5CUmNTZGZtVkVjY1A3czBpZjhyak5jNU44L2t3Uk1jUVArRkI4cDk1RWxPanhpaDJPNEd0V3dDd2RldXVoMm5xeXVDS3hwS2VqcTFyTjh6Tld4QXFMc0lRNWNKMTZXV1ltelRHOTl0dkJIYnRSTTA1aU9iMUhIMUFJWVFRNGd3amdSSWhoQkJDQ0NHRUVFSUlJWVFRZGFOcGxMei9McFoyNlZpN2RqMjBQQlNpN1BQUENPd09Wd0tKdTJjY25oK1g0bDI5R2dCejQ4WkVYM3Q5eEZCNWowNkNvSXA5d0VDaVI5K2czeUF2Ly9aYm5CZGNSTlFsZjZIdzVXbEhuaytvNHFhOTBYaGl6cThla3FmUHFIRjVjTjgrU3Q2ZFZYMkZxbUp1Mmt4L2FVeE1JdjdlK3dpVmwrUDU2VWZLdjF0QXFDQWZXOTkrdUs2K0Z2ZVN4VkFSbHRBQ0FRcW5UU1ZRVTZVVlJVRXJLOFBTTGgxVG84WVV2ZnB2RE5IUkdGd3VndG5aS0xad0FLQXkrR0NJajhmY3JIbU5jL2V0WFlOaXRXSnBsMTd6dWUzZWhWcFQ2NkJna0dCT0RsR1hYWUZ6NlBrRXRtOGpWRktDNjRxUldGcTN4ZlBMTWdJN3RxTjVJOE1mZ1YwN0tYbHZGcDdGUDBRRVN2d2JONUJ6MSszaFNpd2pyOEwzNnhxS3ByOVVjZUdNMlB2MHhmUGowaHJuV01rMWNoVDIzbjNDVlU0cUw1WFJpRnBRRUE1OEhDTkx5NVlZWW1JcGVmOWQvWm9DYUdWbHVCZCtSOVNsbDJOcTBrUVBrQVIzNzlKL3J1UmR0b3lvSzBkaVRFeEN6Y3M5NmpFZDU1NkgrL3Z2VUFzTGNGMTVGZEZYamFMay9mY2l0dEZVRlV0NkI5VENRb3FuVFkxb3ZST2VTQUMwS2kyQVZEWGNPdWZISmJpdUdJbC8yOVpEWVJKRndkS21MVmpNdUs2K0JqWG5BSjVmbG9NV2lxaVFranoxSllwbXZvbC80d1lzclZvVE8rNWVOSC80UFZZUEhpVDN3WW1Za3BPSnUzK2lYb2tJd0JBZFRmUzExK1A5WlJuV3M3cUVyOG12R2NTZk81aVltOFpTL05ZYnRWK01VSlZnbXFhaFptZFQ4R0s0RlpLOVgzOXNQWHJVdXF0V1hrNys4OCtRK1BmSnhOMTdIOEdzTEFJN2R4SXFMY1hVdENteDQrNmxjTm9MK05hc3FYVU1RMXdjMGRmZmdERW1CbU5xS2daWE5KcmJqVy9qQm9wZSt3L2VYMWVpMk8wNEJwMkx2V2N2YkwzN0h0bzVFTUQ5NHhKSzNxbmUxa3NJSVlRNFUwbWdSQWdoaEJCQ0NDR0VFRUlJSVVUOWhRNjFuZEcwRU1HOVdRUzJiUTIvRG9RREJwV3ZhNks1M2VFZktxc1JWRlIwMEx3ZVBELy9oTDMvQUJTN3ZWcnJsNGd4dkI0MHZ3OURUTXh4bmt6OWVYNWNpaGFvdUFFZjBnaVZseFBJM0lGdjdacUkxajZWYkwxNll4OHdFSzJzREFCTG16YTRmMXhDY085ZVVFUFlPb2R2ckp1Ymg4TWVqdjREQWZCdFdFOXdiMVpFRzVYd2htYWlieHFEcFhVYjhpWS9TdlJOWS9DdFdVMHdLd3RiajU0QStMZHZ4OWFsQ3dTRCtwd3NiZG9TZThkZEVaVTlGSU1CekdZTzNId1R4cVFrNHY0MlBod01PUFFXbzFpdEZML3hXbzFCanJqN0oySTlxek9CWFRzcG52Vi9tQm8yeEx2c1o4cm1mb1h6b291SkhmdFhRaDRQQmM4OFZXM2ZxdTFVSUZ6ZHh0Nm5MNDZoUTBFTlVmNzFYS0wrY2huV0xtY1QzTGVYbUZ0dXc5S2lKV3BCd2FIMktUVUpCdkZ2MmtUQlA1N1ZGemt2dmdSNzd6NjE3MU1IeHFUazhQRDc5MWMvWk1VeVkwTGlvVUJKYnZYQWlGcVFYekZXSXFhME5Pd0RCMFdzOXl4ZEV2NGNWYjcrK1NkS1pyMERCZ1AybnIxeERCMkc5OWRmSTF1KytQMFV2dlJpK0gycjRmTlg5YjJNbVBPZVBSUk9tNnEvdG5Ub1NPeHRkK2kvVSs3L3phZmtnL2RCMDlDQ1FUU3ZsMUJ4OGFGaDNlV0Vpb3NKbFZlMFZLcXN6S0txcUFleVVTem04T0xLTmtWR0k3RjMzQVdLUXNuNzc1RlVFU2p4Yjl4STZjZHpjRjAxaWtEV25vaVdVTFhSVkJWTkRlcnowVHllaUhaWU5lNVRWa2JCMUgrUU1Qa0pMRzNiVWZyaEIrSHJzSHMzM2w5WDRobzU2b2lCa2xCaElaclBoMXBRZ0RkakJWOXZTdDRBQUNBQVNVUkJWUDR0VzFDc0ZxeWRPdVA3YlNPb0tscFpHZVZ6djBMeit3bk4vUXBVRlZQejVwaVNVM0F2V25qVTh4SkNDQ0hPSkJJb0VVSUlJWVFRUWdnaGhCQkNDSEZjRk1WQS9JUUgwQ3B1WkNzV0N6R2pieVQ2dXRFVjY1VjZqVmYrelZ6SzVuNTF4REJKcGNEV3JWalMyNk5ZckhwMWhNTzVycmtPYzVNbUZMM3hHcUdDRTlNZXAvUy9zeU51ckIrSnBVTkhZbSs1RGZYZ1FRd1ZMVU5zdlhwamNEZ3hOMjBlVVRuQ0VPVUN3TjZuTDVoTkJITVBFanlZZysyc3pwaWFOTVhTcWpYbTFxMVFUR1lNcm1qS3YvbWEyTnZ2eEpTY1F0RXIwOE5qOSs1RGNHOFdvY0lDRkpzTnJXb2JFMVZGOC9uSXVmWG1RL05ybDA3OEF3K0ZneWNWTFVWeUg1Z1kwVW9vWmNhcmFJZTFMZEt2eFFmdlUvcmhCd1QzNzhPWWxrYlV4Y09KR3ZFWEFsdTNVUHp1LzFFODgwMk1jZkdFM09WSHZWYW1SbzJJdXV4eXlyK2RqM3ZSUXVMdXVodjFZQTZ4dDk4SlJnT0syVUxlM3ljUjNKdFZwMnRmVFUxaGl4T2w4bk1lREZaWmRJVFBmaWlFTVNWRkR3QlY4bStOREdJVnYvMld2bjNSVzYrVE9Ia0tNWCs5bGJ4SEhvb0lCcDJJbGlxQjNic0laTzZnN0tzdmliOXZBc0djbklpUWhzSGx3cGlXRm42aEtCampFakNtcFlYYjF4eU5vaER6MTF1eHBMZW44S1VYQ1pXVVJLd3UvL29yckozT0l2cnFhd2xtWmVIZjlGdjlUNkFPLzlhb3VibDRmdmdCNXlVaklvLy81UmNrUFBFa3R1NDk5TlpSTlNsKy9kV0kxNDV6QitNY2ZnbWxWVm9NQVVSZDhoZkt2NTFIK2R5dm9KNnRkSVFRUW9nemhRUktoQkJDQ0NHRUVFSUlJWVFRUWh3Zmc0SGl0OThpa0prSlFQekVCM0V2V3FqZmxEVTFiVXJzMkwvV2ViakQyNm9vNW5DVmc1cXFEM2d5Vm1EcDJBbkg0TUdVejU5WGJiMWl0MlB2MXc5UTZod0FPWkdzWjNjbDdxNTc4SzVkZzMvVEpseVhYUTVBd1ROUG9WaXNSRjE2YVRnOFUxR3h4ZGFyTjdGMzNrMys4ODhjcXVLaUtMaXV1aHJGWnNXejdHZUNCM093OStoSjBTc3ZZMGx2ajdWRFIwbytlSi9ndnIzaGdNTFpYU2w1LzEzOS9Lc0dTclJhQWhWNlM1SWpCUzVxV1JmTURsZm1NRVJIWTB4SUpPL3hSN0cwYllmei9HR28rZmxvYmpkQnQ3dE9sV1Q4R3pkdzhHLzNZRzdaa3NUSEhzZTNmaDFsWDN4RzBqOWZwSHplTjFpN2RzWGNwTW5SQXlVR0E0ckRqcmwxRzMyUk1URVJ6TWQzVzBUTnl3UEFsSmFHZjhQNmlIV21pcUNGV2lXMFpFeEpxVGFHcVdFakFJSTVPZmkzYktsV3BhV2FLcC83NEs1ZGxNLy9CdWRGdzNGZGMrMEpiNStpbFpWUitOS0x0YTUzbkRjVXg3bm5oVitZVE9GMlZhRVFHQXhISFR2MjlqdXg5ZTVEMmNkejhLMVpYZU0yUmErL1NzeU5Zd2p1MzNmMHlTb0tpdTNRZTJ4TVRrWXhIdjM5TlVSSDR4Z3lsRURtRGx4WGpzUzNmaTNCZmZzSTdOcUpmOE42Rkl2bDZNZXVPbzJvS05UOFBMMXRseTRZT0ZTQlNRZ2hoUGlka2tDSkVFSUlJWVFRUWdnaGhCQkNpT05qTUtEbTVoTGN0eGNJdDZKUWl3cjExOGFreEdNYTF0cXRPNmFVVk95OWVrTWdnT2IxVnR2R3MzUUpVUmRlVE5RVlZ4SThjQ0RpUnJWaXR4Tjd4MTBZWE5HVXp2N2cxTi9jTlJpSUduNEpnYXdzaWw3N0Q0NEJBeU5XSzFZcmpvSG5Zb2lLb25qbVc3V1BvMmtVdlBnQ2F1NUJVRlVjUTRaQ1pWdWJUYitSKzhoRGV1V1Y2T3R2UU0wOWlQdUhSZUZqMk95UmxWdU8xaEtrdHQ0b2RXRHQzSVdZTVRlaitYeDRWNi9DL2YxM2gwSXhkV1JwMnhibkpYL0Iwcll0cFI5OGdIL0xadUlmL2p1YXo0ZXBZVVBLNTgvRGRkWFZlTmVzUHVyWXBnWU5pWi80WU1TeVVHRmh2YytyS3YvMmJZUktTM0dlUHd6UDRzWDZ0VlVjRGh6bkRrYk55NHNJdTVnYU5jYVMzbDZ2dHFGRVJXSHZkdzZCN2RzSUZSVWQweHhLUC8wRVcvY2VPTTQ5RCsvS2xkV0NMU2RUMmVlZlV2YmxGd0NrdnZrMmhmOTZHZCthTmVFcU53OC9jcFI5UHlPd2V6ZmwzOHpWbHlsbU00ckpxTDhPRmVSVE9PMkZXc2RRakVaYzExd0hnUUNoMGhKTUtTbkUzWFYzZUozVmhscUg5emZtbHR0UWMzUEpmMm9LQ1E5Tkl2YTJPOGg3L0RFSWhTajQ1L05IM2Y5d2xwYXRDT3pjV1cyNUZqcjIzeVVoaEJEaVRDR0JFaUdFRUVJSUlZUVFRZ2doaEJEMVp6U0MyUngrS3Y4SWJTYWlyNzhCZTk5KzFhcU9RUGdtdkwwaVpHSHIxUnZ2TDhzakR4RWJpMnZVMVlTS2l5bjllRTdOWVFoVnBYRDZTOFEvK0JCeDQrOG5zR003Z1owN01UZ2NXRHAyd2hBZGpUZGpSWTNWUzJKRzMxQmp4UTdQajBzSmJOOSt0Q3R3ZEtFUUJTLzhBOFZraHFwdFp5cFhsNVpRK3VuSFJJKytFZmZpeFFSMjFINU05VUIyN1llcENKTzRycm9hYTRlTzVEL3psQjZlTWRqdGFONHFnUkpGUVRFWXNIVG9vQzh5TjI0YW5pT2dFSDR2TFczYUVDb3JQYlNmOGRCTi8vRHI2aFVwUEV1WDRGMjlDbHUzSGpnR0RDQnV3Z01VdnZBUGZPdlhSVzU0aEdvV29kSXlOTGVidkw5UHd0cStBd2xQVE1HemRDbkIvZnV4OSsyTFo4bGlIQU1IRVQveFFRcW5UYTNXTnFWUzhSdXZVZnpHYTdVZTU1Z0ZnNVM4OXk2eHQ5OFJudHVTeFdBdzRoaDBMb1lvVi9YcUhvRUFjZmZlUi9tMzg5QThIaHlEaDJCd09DaXNxQ0J6VEFJQmltZStTZnlEazRpOStSWnlKejFZcC9aUXA0TXhMaDRBeDRDQmxINDBXNjltb3pPWm9BNVZSUUN3bUhGZGVSVWhyNWVpLzh6QUVCVkYrZmZmVWZyQmUrR2hHalhHM0t4Wjdmc3JDdEUzM0lTbFRWdnlIbjhVVkpYaXQyZVMrTlF6UkYweWdySXZQcS8zK1prYU44YmE1V3lLWHZ0UHZmY1ZRZ2doZmc4a1VDS0VFRUtJaytyTEw3K2tXN2R1Tkd6WXNGNzdGUlFVa0orZmo5MXVwMUdqUnZyeVBYdjJzR25USmhvMGFFQ3paczFZdjM0OUpwT0puajE3SG1HMFE5YXNXWVBINDZGNTgrYWtwS1RVdTQvM3laQ1hsOGVpUll2SXpNeGs3Tml4SkNVbEhYSDdRQ0RBenovL0RFREhqaDFKcU9oVG5KK2Z6L3o1OCtuWHJ4OE5HelpreFlvVjJHdzJ1blhyZHRRNTVPVGtrSldWUlZSVUZPM2F0UVBBNi9XeVljTUdBTHAxNjNaR1hDc2hoQkJDQ0NIRUdjQm94SG4rTUJTcmxjVEpUMUR5NGZzVS9XdTZYbzBFb09ULzN0WmJWcmgvWElKLyszWjg2OWRHREtQWTdjUS8rRERtWnMwQmlMM2pMdHh0MmxEMnhlZDZTTUM5WkRHZTVjdlF5c3VQT0tYZ3ZyM2tQZm9JenZNdndIcjIyZGpQT1FmRllDU3dONHZTT1IrRmIvclh3RDd3M0JxWEI3WnZQekdCRWtEemVOQ28vV2EvZS9FUEdLSmNCUGJzRGkrb1Erc1FESkhoRHNYaElHYjBqZGo2OUEyM0h0cStUUi9MM0tKRlJDVU1CY0JzSnY2Qmgyc1kxNkNIZzJMdnZMdm05WWY5Ykc3UkFvUExGYkdabW5PQTBqbi94WmlTaWhZSVlHbVhIdDdGNmF6OUhJMUdVQlNDMmZ2eC9Qd1RzWGZlamFsQkEwcmVuWVZueVdLY0YxMk1GZ2lBcGxINHIxZEkrUHRqUkYxMkJTWC9kK3d0WC9SV1N2WGtYZjR6aGVWbFJJMzRDMUdYWHdGQkZmLzJiUlM5OXU5cW41dkFycDI0bHk3QmRlbmxLRTRuZ1cxYktacnhDb0ZkMVN0YTFJZC8weVk4UzM3QVB2QmNvcSsvNGVqaEdZT2hicCt0U21aenVQWExZU0V1UTJ5Yy9qdUxvbUJNVHNYY3JMbmU3cWNxWTFvYXNiZmVEb0R6b3VHWUdqV21kUGFIRWY5VzVENzhBRnBaV2JWOUZac05RSzlLWk92WkM4VmlKWmk5bjhJWC9xRzNIdkt1K0VYZko3ZzNTNjhPWTJyWUNNWHBSQXRVQkxsTUptTHZ1QXZiMlYzRDFYNnl3d0d0NFA1OWxIN3lNZjZ0VzZyUHdXdytZa1VmUzNvNnNYZmVRMkQ3TnJ6TGZxNTFPeUdFRU9MM1RBSWxRZ2doaERocFZxNWN5ZHk1YzVrL2Z6NFRKMDZrZWZQbWRkNTMyYkpsZlBIRkY3UnQyNWI3Nzc5Zlg3NW56eDQrK2VRVEJnNGNTRUpDQXUrODh3NnhzYkYxRHBTc1g3K2VwVXVYNG5LNWVQYlpaN0VjcFM5dU1Cams0TUdEcEtTa1lEenNhYXo4L0h6MjdkdUh5V1NxdGs3VE5JTEJJSEZ4Y1VjTjA5anRkaFl1WElpcXFtemN1SkZCZ3dZZGNYdUR3Y0FISDN5QXBtazg4TUFEZXFCazA2Wk5MRjY4bU1XTEY5TzJiVnUyYk5tQ3crR2dSWXNXeE1YRkhYSE1yVnUzOHU2Nzc5SzJiZHVJUU1ucnI3K08wV2lrZS9mdVI5eGZDQ0dFRUVJSThTZGhOaE0zN2w0c2JkcFMrdC9abUJzMUpuNzhCTlNTRWdLWk93anUzNC9tY2FQNWZCaVRrMUdNUmhTYkRjWGh4TmF0RzZhME5BcGVmSUZRV1JueDkwL0UzTFFaeFcrOWdXLzFLcUt1dUJMSGVVTnhuSHNlZ2N3ZEJIWm1vcGFVaEN0N0tBWVVxd1hGNGNRWUY0Y3BKVFU4VHZHaG9FU291SmpTT1I5Uk91ZWpvNTVHNGN2VDZuUzYzb3dWSExqeCtvaGx4VFBmcEhqbW0vVzdiaFVVbzdGNnBZOWdrTEl2UGdPamtlaWJ4bUpwMVJyTjV6dGl4UW1EM2FhSEE0eEpTU1JNbm9MQmFxWG85VmZ4L3Z3VFVaZGRqbVBBUUJTYkhjVnVwK2lyTDZ2c2JFRHorY2k1OVdaOVVXVzdFc1ZzMXNjOWVPODRRb1VGK2pZcE0xNUZNUjI2cGFCVWhGcGlicmdKN1NodGRBN3RWTG52WWNFR1JkRUREOGJrWkdMRzNreGc5Mjd5L2pVZHRiQVFVOE9HMk04WlFHRGJWaURjRmlWLzhxT0VTZzlWSjFHc3Ryck5nWEExSE1lQWdlRmdoS2FoK2FwWGo0R2EzLzlLdnZYcnFsZGVxWVZuOFE5NEZ2OVE1L2xWT3RybnRIam1XMGR1bFZTVjBWRDlzMWNMUzhkT1JGOTlMVmdzQkhabTZzc1Zrd2w3cjk1WU8zVUNRQzNJeHpsMEtBd2RpbUt1K0g2bDRyMDF4TVlTUC9FaEZJZUQ4bm5mWUV4TXhOYXRPOVpuT2hQTTJvTi95MlpDUmNXRWZGNE1ObHY0czJxellVeEl3TlNvTWNhNE9BNk9INmNIU3Z4Yk51TmJ1NGFpMTErdE1ZQ2lNeGhJZk9vWlRBMGJvWldWNGQrOEtiellGWTB4Tm83Q1YxNnUxaUtvL091dklsN2JldlhHMXFNbjF2VDJCSE1PVkw4KzZlMXhYbmdSMXM1ZDhHL2NTT0dNNlRWT1JUSFdNOFFqaEJCQ25JRWtVQ0tFRUVLSWsyTGp4bzNNbkRrVEFLUFJ5Tnk1YzJ2Y3JrZVBIdlR1M2J2YWNuUEZVMEtWZ1k4SEhuZ0FrOGxFTUJnRXdtR1Z6WnMzQTFCYVdzcmt5Wk1KQm9NTUdqU0lvVU9INHZGNHNOdnQxY2JOeWNrQm9GZXZYcldHU2FydTYzYTdlZnp4eHdHWU9uVXFMcGVMbjM3NmlTKysrSUtpT3ZRNlB1Kzg4eGcxYWhRQUdSa1pMRisrdk1idHpHWXpxcXJ5N2JmZnNuNzlvUzgyTkUwakVBalFvRUVEcnJubUdpQjhQUjBPQitYbDViaXFQQVcyZG0zNGFiOGVQWG93ZXZSb25uenlTWEp6YzVrOWV6WjMzSEZIeFBGbXo1N04vdjM3OWV0Y2VTNzc5Ky9ubFZkZUFVQ3RLSStzYVpxK3JISStuVHQzWnNpUUlVYzlmeUdFRUVJSUljUWZpekUrSG5PVHBwVE1lZ2ZQVHo4Q29NeDZCMXUzN3BoYnRNVFNwZzJHMkZnTU5odVl6T0hnUU9VTlZVMUR6YzhMdDJjeG0xRUxDdkI5OGJsZVBhVGtuYmR4Zi84OWprSG5ZbW5WR2x1ZmZoWGptS3ExMUFsa1prYUVTWDQzVE9hSVVFWUVWY1hjcUJFWURPSEF5aEZDR29yTnBsZlhVSE56S1g3OVZkUzhQTDBxakdmNU1veUpTUVN6c3ZDdFhSUFpacVNHNDJ1cUdyNUpiektCcWViUVFkN2tSd2xWdlpGZjhiN21QZjVZUk1XSkl6SEV4SkE4ZlVhMVlJTlNVYmxFc1ZoUWMzTEllK1JoUXFYaGRqdk9peTdHTmVvYTFKd2NTci80VE4rbmFwZ0V3T0IwMUdrT0FNRUQyVmc2ZEVUTnk4UHovUUkwNzVuWkx1WkVVc3dXbERxMmx0SEt5akRFeGxENjM0OElaRllKbE5qc2xNLzdtckl2djZpMlQwUW9DVUFOb1huY0ZIMzBvZDdLeXBpY2dyMVBYMHlORzJOdTJRcERkQXdHaHlOY2phVHE3M2dnUUNCekI2SGlZbjFScUxpWXdoZGZPUHJrUXlGS1BuZ2ZZM1EwM2pXcjBkenU4T0xDQXZLZmZMeE81Ni9tNUdCcTBCRHZxbDhwKzZiNjkxa2h0eHRUYWhyRk05L0NzM2hScmVNb1pzc3hWOEVSUWdnaHpoU0szKyt2WTNSWUNDR0VFSDhFWHErWHI3NzZpb3lNRE1yS3lraE5UZVhpaXkrdVUxdVV1dEEwalVXTEZqRm56aHc5a0ZDYmhJUUVIbnZzc1JxREh3c1hMbVQyN05sMDdkcVYyMisvbmJ2dXVndEZVVEFZREhpOVhpd1dDeGFMaGJLeU1oUkZ3ZVZ5NGZmN0dUWnNHQmRmZkRIang0L0g2L1ZpdFZvaldyVzQzVzQwVGNOcXRXSTY3RXMwVGRQdytYd1lqVWIrOWE5L0FWQmVYczc0OGVNQkdEeDRNQ1VsSlNpS1FrWkdCaGFMaFk0ZE8yS3hXRkJWbFl5TURNeG1NMzM2OUVIVE5QeCtQKzNhdGFOZnYzNEF6SnMzajg4Kys0eGowYVpOR3laTW1LQy9uakJoQWlVbEpUejMzSFBFeDhkVFZGVEVRdzg5UkNnVW9uLy8vaVFuSjdOdTNUcTJiZHZHMEtGRE1adk51TjF1T25Ub1FPZk9uWG54eFJmMVFNNnhxQnFVT2ROdFdMZVdEMmE5elQzM1RTU3RRZjFhTHdraGhCQkNDUEZubGYvWE1iV3VNOFRFbnBnd2g5RUlvZEFSZ3hOL09vcnkrN2tlWmpQR3VIalUvRHc0eXQvL3gwTnhPREMzYUlsLzAyOG45amhHNDBtZE4wRGlrOCtnK2J6a1B6WGxwQjduakdVMlF5QlF0MjBydjd2NXZYeitUNUtFTjQrOWhaTVFRZ2h4TWtpRkVpR0VFT0pQUk5NMFpzeVl3Wll0aC9yQzd0MjdsOWRlZTQxYmI3MzF1TnVhN055NWt6bHo1ckI5KzNhTVJpTnQyclNodkx5Y3UrKytXdzl2ckZpeGdqbHo1bUEwR3JubGxsdXFoVW0yYmR1RzErdlZLNG1VbHBheWJ0MDZ4bzhmVDZ0V3JWaStmRGt6Wjg2a2YvLytuSGZlZVV5YU5JbkV4RVNlZnZycGF2TlJWUlYzeFpNb2gvUDVmUGg4dmhyWFZXMWZVemx2azhuRTl1M2IyYk5uRCszYnR3ZWdZOGVPM0g1N3VCZnd4bzBieWNqSW9GbXpabHgvZmMzbGNDdkhUVXRMNDQ0NzdpQVVDbUV5bWFvRlc2b0toVUlFZzBHTVJpTUZCUVY4K09HSFdLMVdQQldsaitmTW1VTW9GQ0l1TG81UUtBVEEwcVZMSThaWXNHQ0Ivbk4wZERTZE8zZG0xS2hSQkFJQlRDWVRpcUt3WnMwYXZ2Z2kvSVJSUWtJQ2ZmcjBvWG56NXJ6eXlpdVl6V1llZmZSUlFxRVFvVkNJUUNCQVZGUlVyWE1XUWdnaGhCQkMvTEdkc01vZ0ovbG0vdS9TNytsbWVpQ0FlakRucEI5R2M3dXJ0U2c1SWVUemQvTFZOVXdDdjYvUHZoQkNDUEVuSW9FU0lZUVE0ay9rdDk5KzA4TWtWMXh4QmVucDZiejk5dHZzMjdlUGp6LysrTGdDSlR0MjdPREZGMThrRUFnUUd4dkxWVmRkeGF4WnMvQjZ2Y3laTTRmYmJydU54WXNYOC9ISEh3TnczWFhYMGFKRmkycmpmUC85OTZ4YXRVcC92VzNiTnJadDIwYkhqaDNKenM2bXBLUkUzMjdGaWhVQTVPYm04dkRERDlPd1lVUHV2dnR1QUNaT25JalpiTVpzTnVzVlNxWlBuMDVXVmhaOSsvWmw2TkNoVEpreUJVM1RtREJoQWlrcEtXaWFocXFxK1AySGVpY2JLa3I0V3ExV3JGWXJnQjZDOFhnODNIcnJyUkh6MzdadG03N001WEl4ZGVwVWZWMWxjTVJzTnZQdHQ5L3kwMDgvSGZXNnBxYW1NbVZLK0VtbTdPeHN2YTFOcFY5Ly9SVTRGRmFKaVlsaDRNQ0JlRHdlRml4WWdNRmdZUGp3NFFRQ0FRS0JBTTJhTmRQSE5SZ00rclh4Ky8yb3FzcmN1WFBKejg4bk16T1QvdjM3YzhrbGx3Q1FrcEtpYnhzTUJvOFlnam5UVkQ3a1pKQyt4VUlJSVlRUVFnZ2hUcUc4UnllZDdpa0lJWVFRUWh5WDM4K2RBQ0dFRUVJY3Q5MjdkNk1vQ2cwYk5tVFlzR0ZBdUhYSnJGbXpLQ2dvb0xpNG1KaVltR01hdTJYTGxvd2JONDZGQ3hkeS9mWFg0M0s1aUkyTjVhV1hYbUxWcWxVOC92ampaR2RuQXpCeTVFak9PZWVjR3NkcDNibzFUcWVUYmR1MmNlREFBWktTa21qYnRpM0p5Y2xzMkxBQlJWRklTa3JTdDdmWmJJUkNJZkx6ODRtUGo5ZVhOMmpRSUdMY0JRc1drSldWQmNBbGwxeENRa0lDM2J0M0p5TWpnN2x6NS9LM3YvMHRvakpKcGFvaGhNcEFSZVgvTFJhTHZxNTU4K2I2ejRGQWdMMTc5MGFzcnpxV29pZ1lqVWFzVml0bXN4bWowVWh4Y1RFSkNRbjQvWDVLSy9wRVF6aDhVaWsyTnBaYmI3MFZpOFhDekpremNidmRqQmt6aHJmZmZsdHZMK1J5dVJnK2ZEaDVlWGtSZ1pMRHZmSEdHNnhhdFFxajBSalJFcWpTbGkxYmVPU1JSL1RYOCtiTjB3TTNUcWVUYWRPbVZkdm5USldYbXd0QWZFTENhWjZKRUVJSUlZUVF2eC9HMURUVS8yL3ZYbU8wTE85OWovL21QQnhHS0RCeUdCeEZBMDVCUWRHdDRCbEdXcVMxdHJxS2gyQVVyYlZiYXBNZTByVEdrbWlqMVRiVlZwcmFWRk9hMWNhbTZ0Wk4zWTBhRE5ZVHRVRThnQnRSQkhGUURvSWdqc0NjWjcrWXpyTjRDbFJxdXhmTHhlZVRrR0dldVovcnZ1YWVGNUR3NVg5dDNIQ2d0d0Z3MENnZnRlZC92QUtBQTAxUUFnQUhrUmt6Wm1UcTFLblp2bjE3NGJYZGozM1pQVjc0S0k0Kyt1Z2NmZlRSaGM5cmEydlQwTkNRWmN1V0ZXS1NKRG51dU9QMnVVWmpZMk9TNVBycnIwL1NFMUVjYzh3eEdUOStmQjU0NElHVWxKVHNjVXhPYjB5eHR5QWtTWjUrK3VuQ1pKU2tKeTY1OE1JTGMvNzU1K2ZsbDEvT3lwVXJjL2ZkZCtlS0s2N1k0eGwwLzNYa2F2ZGVScS91ZnIrdmZ2V3J1ZVdXV3pKczJMQk1tVElsZDl4eHh6NG5ZcFNWbFdYV3JGbVpOV3RXMnR2Yk0yL2V2R3pmdmoySEhucG9ObTdjbUtRbmxEbjc3TE16YmRxMHd2djY5T2xUbUNMVE95R2s5MGlmc3JLeWRIWjJadVBHalprN2QyN2htWFIwZE9UNjY2OVBSMGRIcXFxcWNzTU5OeVRwaVZwNmc1YlMwdEswdGJXbHBhVWxTZEsvZi8rOTdyMjd1L3RqTjUwa1NkYS8vVlpxRHowMEZSV1ZIMzR4QUFDUUpLazg4WDlrMS8vNXc0SGVCc0JCbzNMQ2hBTzlCUURZdzhmclh3TUFnSDlhZFhWMXFxdXIwOTNkbmFhbXBqejIyR05Ka29rVEo2WnYzNzRmZWQxZHUzWmwyN1p0ZWVlZGQ3SjI3ZHE4K3VxcldiTm16VjVEakh2dnZUZlhYSFBOWGlkakpNbktsU3Z6emp2dkpPazVRcWFwcWFrd0xhT3JxeXViL3pweG90ZmU3cEVrTFMwdCtmM3ZmNy9IMFRLTEZpMUtlM3Q3THIzMDBseHh4Ulc1ODg0N3MzVHAwcXhmdno3bm5YZGV4bzhmWDRnbWV0ZnU2dXI2MEdld2VmUG1iTjY4T1dlZGRkWmV2OTRiZWV3ZVpGUlVWR1RpeElsWnRXcFZYbm5sbFNUSnNjY2VtOHN1dXl5SEhITEloOTd6dmZkNnppNmZPblZxRmk1Y21JNk9qa0tVMHF2M1dmYnIxNi93MnRWWFgxMzRmVXRMUzM3MG94OFZKcmdjZGRSUktTOHYzK2ZQWi9yMDZSKzZyLzhxM3QyeU9hLzgzNWZ6NlJsN1Rta0JBQUQycmU5bnowM2JzaGZUMmRSMG9MY0M4TjllMmNqRDBtZjZqQU85RFFEWWc2QUVBQTVTanozMldPNjc3NzRrUGNmTVhIcnBwZi9VZXM4OTkxeCs4NXZmRkwzV3QyL2ZUSnc0TVIwZEhYbjIyV2NMcjcvMTFsdjU3bmUvbTY2dXJzS3ZtVE5uWnRLa1NVbVNQL3poUC80WFhFbEpTVnBiVzNQWFhYY2w2WWt4ZHArQ2tpUnRiVzFac1dKRklkaG9hV25KTTg4OGs0VUxGMmJyMXExSmVpS05xNisrT2c4OTlGQWVmZlRSUFBYVVV4azNibHdtVHB5WUwzM3BTNWsvZjM0MmJOaVFYL3ppRjZtcXFzb3h4eHlUMmJObjcxZElraFJITFRVMU5YdTlwbmNhek50dnY1MGYvL2pIcWFpb0tFUWJuL2pFSjdKbHk1WWtQVWNUTFZpd0lCMGRIZW5zN0V4bloyZEdqQmlSYzg4OU41MmRuWG50dGRmUzF0YVdKSG4wMFVkVFYxZVh4c2JHTEZ5NE1IVjFkYm51dXV2eTdydnZadTdjdVNrdkw4OXR0OTJXdHJhMmRIUjA3TEdubHBhV3pKczNMK3ZXclV0RFEwUDY5ZXVYcFV1WC90M3Y5ZVNUVDA1OWZmMStQWmNEcWJuNS9mejdyKzdPa05yYW5IckczaU1mQUFCZ0g4ckxNL0M3MStlRCsrOUwrL0tYMHZYWFVCMkFmNTNTMmtOVE1YNUMrdi9iRjVPUDJVUllBQTRPL25RQ2dJUFVsaTFiMHJkdjMremN1VE5OVFUxWnRHaFJ6ajMzM0krODN1bW5uNTZWSzFkbTdkcTFHVHQyYk1hUEg1K0JBd2ZtL3Z2dkwwemVHREJnUUdFNlIwbEpTWGJ1M0ptMnRyYlUxTlJrNHNTSlNaS25ubm9xcjcvK2VtRnY0OGFOeTdwMTZ3b3hSa2RIUjE1ODhjVzk3cUgzbWhVclZ1VCsrKzh2QkNibm5ITk96anZ2dkpTV2x1YUNDeTdJbGkxYlVsMWRYYmpuaVNlZW1McTZ1dnp1ZDcvTHlwVXIwOTNkbmM5ODVqT3ByS3pNKysrL24yVGZ4K24wYW01dVRwSlVWbGFtcXFwcXI5ZjBybFZhV3BwWFgzMTFuMnU5Ly83N2VlcXBwNHBlbXpCaFFoNTg4TUU4OGNRVGhXTnVrdVN3d3c3THRHblQ5am1sNWUvWnVuVnI3cnp6enJ6NTVwdEprakZqeG1UOCtQRTU0NHd6VWxsWm1aS1Nrano3N0xONTRva24wdDNkblNGRGhtVDY5T2taTTJiTVAzeXYvMHhiMzkyU3Q5WTE1WC8vci90U1ZsYVdLNzc4UHcvMGxnQUE0T09wb2lMOUw3NGt1ZmlTQTcwVEFBRGdBQkNVQU1CQjZzSUxMOHpGRjErY0YxOThNVC8vK2MvejBFTVBaZWpRb1RucHBKTSs4cHBYWEhGRnlzckswdFRVbENlZmZESlBQLzEwMFlTUGIzN3pteGsyYkZpU25wamgrOS8vZnRyYTJuTHV1ZWVtc3JJeVRVMU51ZWVlZTVJa2t5Wk55cUpGaTFKWldabXZmT1VycWErdkx3UWlTVEozN3R5ODk5NTd1ZVdXV3dwSDlaU1dsaWJwT2I3bjBrc3Z6WUlGQ3pKNzl1dzBORFFVM3RmVjFaVWhRNGJrOGNjZno1bG5ucGtqampnaVNUSjgrUENjY2NZWmFXeHNUR3RyYTBhT0hKa2srZUNERDVJa2ZmcjAyZVA3M1QzaTZEMTZadENnUVh2OWVwSzgrKzY3U1pJVFRqZ2hVNmRPTFpwUTB0SFJrZXV2dno1SmN1T05ONmF5c2pJTEZpekluLy84NTlUVTFPVEVFMC9NYTYrOWxvY2ZmamdWRlJYcDZ1cEtaMmRuNXN5WmswR0RCbVhUcGsxSmVxYWZ6Smt6cDNEUGpvNk9mTzFyWDB2U2MrVE43YmZmbmlSNS92bm5jODg5OXhRaWx5VFp1WE5ueXN2TE0yVElrTUsrRmk5ZW5PN3U3alEwTk9UQ0N5OU1aV1ZsdG0zYmxwMDdkMmJ3NE1GN1BKUDlkY2VQZjVpTkc5Wi81UGZ2ajRheDQvSnZGMTJTdm4zN2ZmakZBQUFBQUFCQUVVRUpBQnlrZXVPTDQ0NDdMa09IRHMybVRadnl3Z3N2L0ZOQlNWbFpXZTY2NjY0c1diS2s4TnF4eHg2YjV1Ym1yRjI3TnJmZmZudSs5YTF2cFUrZlBwazNiMTUyN05pUjBhTkg1OHd6ejB5U2pCdzVNaWVmZkhKV3JWcVY4ZVBIWjlHaVJVbVN1cnE2ekpreko1V1ZsYW1zckV4cGFXa2hoTGo1NXB1VDlNUWJuWjJkcWF5c3pBOS8rTU5Nbmp3NWl4WXR5c0tGQzlQZDNaMi8vT1V2V2JGaVJTWk1tSkRtNXVhMHRiWGx3UWNmek5lLy92VjBkM2ZuN3J2dnpwSWxTM0xLS2Fmazhzc3ZMK3kvOXhpYS92MzdGd0tSM28vdDdlMkY2OWFzV1pNa0dURmlSR0dDeU44ZU1mUDIyMjhuU2VycjZ3dGhUYS9kMXhvNGNHQ3FxNnV6YmR1MmxKU1VaTktrU1Nrdkw4L1lzV1B6dWM5OUxxZWVlbXB1dXVtbW9oaWtON2JwRFVJNk96dXplZlBtSkVsdGJXM2EyOXNMazFNZWVlU1JQUERBQTBtU3dZTUhaOENBQVZtelprMWVlT0dGUFBiWVkzdjkyYTVjdVRJMzNIQkQ0ZlBKa3lkbjl1elplNzEyZjV4OHlxbHAzbTMvL3lvVkZaVVpObng0UnRTTlRNMGhoL3pMMXdjQUFBQUFnSU9Gb0FRQURpSUxGaXpJc21YTE1tTEVpRng1NVpWSmVrS0UzZ0Rpb3h5YjhyY3V1dWlpckY2OU9uVjFkWmt4WTBhT091cW83Tml4SXovNXlVL3k1cHR2NXJiYmJrdHBhV2syYjk2YzRjT0g1K3Fycnk1TXd5Z3RMYzJzV2JQeSt1dXZaOWV1WFlVMVMwdExNM0Rnd0pTWGw2ZWlvcUl3TlNUcE9SNm1wcVltaHh4eVNFcExTek5nd0lBa1BZSEdoZzBiMHRUVWxPT09PeTZ0cmExNTc3MzMwdDdlbmdzdXVDQXZ2UEJDWG5ubGxienh4aHVwSHJFd29RQUFDTXBKUkVGVXI2L1AwVWNmblNWTGxtVHg0c1VaTzNac0lheFp2NzVuaXNiZ3dZTUxVMGg2cDY2VWxKUmsrdlRwU1pKbHk1WWxTYXFycTNQcnJiY21TY2FPSFZ2WTU5YXRXd3R4U3UvMGt3L3pqVzk4STd0MjdTcjZ1WHoyczUvZDY3Vzk4Y3F3WWNNeWQrN2NiTm15SmRkZGQxM0t5OHR6MDAwM0ZWMDdkZXJVTEYyNk5DVWxKYm5tbW10eTc3MzNaczJhTmVuVHAwL3E2K3NMMFU2U3ZQSEdHMmx2YjA5OWZYMnFxNnZUM3Q2ZXRyYTJEQnc0Y0wrK2gzMDVlZktwLzlUN0FRQUFBQUNBLzc4RUpRQndFQ2tySzh1NmRldXlidDI2MU5mWFovVG8wWG5paVNmUzNOeWNKQmszYmx5U25xTlpIbjc0NFNSSlkyTmpoZzhmdnQvM3FLbXBLUnpaMHF1NnVqcU5qWTJaUDM5KzRkaVhJNDQ0SXRkZWUyMXFhbXFLM2w5ZVhwNkdob1lzWHJ5NDhGcnYxSkdrSi9DNDQ0NDdVbEpTa3RtelorZFh2L3BWa3VUeXl5L1A0WWNmWG5qUHNtWEwwdDdlbm9xS2lzSnhNYjNyMTliV1pzcVVLVG55eUNNemF0U28zSHJyclJrL2ZueEdqeDZkVmF0VzViZS8vVzFHalJxVjJ0cmFyRjY5T2tseStPR0hGeVordExTMEZOWTYvL3p6ODl4enorV1JSeDRwUkJoSlR3UnovUEhIRno1ZnVuUnBrcVJ2Mzc2cHI2L2Y3K2U1dDZOMjlxWjNRc21XTFZzeWI5Njh3c1NUenM3T3pKczNMMTFkWGVubzZFaDFkWFhtekptVE9YUG1wSC8vL2lrdi80Ky9EazZjT0hHUFlHWHUzTG5adUhGalpzMmFWVGdlQ0FBQUFBQUErTzlQVUFJQUI1RnAwNlpseVpJbDJiQmhRKzY3Nzc2aXJ6VTBOT1NVVTA1SmtqUTNOK2ZKSjU5TTBoTVo3RTlRMHR6Y25CMDdkcVM3dXpzZmZQQkJ0bTNibGsyYk51V05OOTdJNnRXckN4TkhLaXNyTTJQR2pIejYwNTlPV1ZuWlB0ZnJqVFo2clYrL1BzODg4MHorOUtjL3BiMjlQVi84NGhjemFkS2t2UDMyMjNuMDBVZHo2NjIzWnNxVUtXbHNiTXlnUVlQeStPT1BKMGxPT09HRTlPblRweEM0N05peEk5dTNiODg1NTV5VEpGbTllblhoMTZjKzlhbXNYNzgrTzNic3lFc3Z2WlFwVTZaazFhcFZTWklqanp3eVk4YU1TVXRMUzFhdlhwMVhYbmtsSFIwZFdiNThlWDc5NjE4blNVNDc3YlJjY3NrbGFXNXV6dkxseTNQWFhYZmxPOS81VHVycTZnclBjOXk0Y1VYaHlhcFZxN0oyN2RxaTQzSDI5Vnk2dTd2ejA1LytOS1dscFlVSXFIZXQzaWttTFMwdFdiNThlZEY3ZHYvOGtMOGVBN1A3aEpHL1Bjcm5ndzgreUk0ZE8xSlZWVlYwRkE4QUFBQUFBSER3RUpRQXdFR2txcW9xMy83MnQvUEhQLzR4TDczMFVyWnUzWnBCZ3dabDBxUkpPZWVjYy81dTRQRmh0bS9mbnB0dnZya29qTmpkOE9IRE0zbnk1SngrK3VucDE2L2ZoNjdYTzNGajU4NmR1Zm5tbTdOMjdkb2tQYkhGekpremMvYlpaeWRKdnZDRkw2UzV1VG1MRnkvT3dvVUxzM0Rod3B4MTFsbUZFR1RLbENsSmt2NzkreWZwbVJUU095MWtkMVZWVlprK2ZYcnE2dXBTVmxhV2swNDZLUysvL0hKMjd0eVpBUU1HWlBUbzBZV2plZHJiMjlQUTBKRGx5NWNYWW8zNit2ck1uRGt6cGFXbHVlcXFxL0tESC93Z0d6WnN5UHo1ODNQTk5kY1VncFl6enp5ejZMNTkrL1l0aW50cWFtcFNVVkd4MTJkU1VsS1M2dXJxUFAvODgwbVMydHJhUWhqU2V3elAwS0ZEOCtVdmYzbXZ6M05mUDV2ZVo5MzdzYlcxTlRmZWVHTlJUTklib2dBQUFBQUFBQWNIUVFrQUhHVDY5ZXVYbVROblp1Yk1tZnU4NW9nampzZ3ZmL25MZjJqZGtTTkhadHEwYVhuNDRZZFRXVm1aMnRyYTFOWFZaZFNvVWZua0p6K1pFU05HL0VQcnRiYTJKdW1KSEdiTm1wV2Jicm9wWThhTXljeVpNM1BZWVljVnJpc3RMYzFsbDEyV3VycTZQUFRRUXpuKytPTnowVVVYNVpSVFRzbnp6eitmVWFOR0pVbE9PdW1rdlBiYWE5bTBhVk5oRWtldlBuMzY1UE9mLzN6NjkrK2Z5Wk1uRnoySEdUTm1wS3VycXhDVEpNbUVDUk15WWNLRXZQcnFxNWsvZjM0R0RoeVlhNis5dGhDTlZGZFg1NnFycnNyUGZ2YXpYSG5sbFJrOGVIQys5NzN2WmNXS0ZSa3paa3pSdmV2cTZqSjA2TkRzMnJVcnc0Y1BUMk5qNDk5OUxyVzF0Umt5WkVpT09lYVlUSnMycmZCNlcxdGJrcVNpb3FMbytleVAzbWt3dlI4SER4NmM0NDgvUGt1WExzMmhoeDZhMDA0N0xZTUdEZnFIMWdRQUFBQUFBRDdlU3RyYTJyby8vRElBZ0EvWDF0YVcxdGJXMU5UVS9Ndlgzcmh4WTRZTkcvWjNyOW0rZlh2UjhUYi9HYlp2MzU1Ky9mcWx2SHpQVHJlMXRUVlZWVlgvMHZ0MWRuYitVNU5rOWxkYlcxc3FLaXFLUWhvQUFBQUFBT0RnSVNnQkFBQUFBQUFBQUtCSTZZSGVBQUFBQUFBQUFBQUEvN1VJU2dBQUFBQUFBQUFBS0NJb0FRQUFBQUFBQUFDZ2lLQUVBQUFBQUFBQUFJQWlnaElBQUFBQUFBQUFBSW9JU2dBQUFBQUFBQUFBS0NJb0FRQUFBQUFBQUFDZ2lLQUVBQUFBQUFBQUFJQWlnaElBQUFBQUFBQUFBSW9JU2dBQUFBQUFBQUFBS0NJb0FRQUFBQUFBQUFDZ2lLQUVBQUFBQUFBQUFJQWlnaElBQUFBQUFBQUFBSW9JU2dBQUFBQUFBQUFBS0NJb0FRQUFBQUFBQUFDZ2lLQUVBQUFBQUFBQUFJQWlnaElBQUFBQUFBQUFBSW9JU2dBQUFBQUFBQUFBS0NJb0FRQUFBQUFBQUFDZ2lLQUVBQUFBQUFBQUFJQWlnaElBQUFBQUFBQUFBSW9JU2dBQUFBQUFBQUFBS0NJb0FRQUFBQUFBQUFDZ2lLQUVBQUFBQUFBQUFJQWlnaElBQUFBQUFBQUFBSW9JU2dBQUFBQUFBQUFBS0NJb0FRQUFBQUFBQUFDZ2lLQUVBQUFBQUFBQUFJQWlnaElBQUFBQUFBQUFBSW9JU2dBQUFBQUFBQUFBS0NJb0FRQUFBQUFBQUFDZ2lLQUVBQUFBQUFBQUFJQWlnaElBQUFBQUFBQUFBSW9JU2dBQUFBQUFBQUFBS0NJb0FRQUFBQUFBQUFDZ2lLQUVBQUFBQUFBQUFJQWlnaElBQUFBQUFBQUFBSW9JU2dBQUFBQUFBQUFBS0NJb0FRQUFBQUFBQUFDZ2lLQUVBQUFBQUFBQUFJQWlnaElBQUFBQUFBQUFBSW9JU2dBQUFBQUFBQUFBS0NJb0FRQUFBQUFBQUFDZ2lLQUVBQUFBQUFBQUFJQWlnaElBQUFBQUFBQUFBSW9JU2dBQUFBQUFBQUFBS0NJb0FRQUFBQUFBQUFDZ2lLQUVBQUFBQUFBQUFJQWlnaElBQUFBQUFBQUFBSW9JU2dBQUFBQUFBQUFBS0NJb0FRQUFBQUFBQUFDZ2lLQUVBQUFBQUFBQUFJQWlnaElBQUFBQUFBQUFBSW9JU2dBQUFBQUFBQUFBS0NJb0FRQUFBQUFBQUFDZ2lLQUVBQUFBQUFBQUFJQWkvdy9Oa3ZvSkVUT2M5Z0FBQUFCSlJVNUVya0pnZ2c9PSIsCgkiVGhlbWUiIDogIiIsCgkiVHlwZSIgOiAibWluZCIsCgkiVmVyc2lvbiIgOiAiIgp9Cg=="/>
    </extobj>
    <extobj name="C9F754DE-2CAD-44b6-B708-469DEB6407EB-3">
      <extobjdata type="C9F754DE-2CAD-44b6-B708-469DEB6407EB" data="ewoJIkZpbGVJZCIgOiAiMzIyMjU2Mjk1MjExIiwKCSJHcm91cElkIiA6ICI3NDM3Nzc0MzAiLAoJIkltYWdlIiA6ICJpVkJPUncwS0dnb0FBQUFOU1VoRVVnQUFCb1FBQUFJVUNBWUFBQUF6Q0U2T0FBQUFBWE5TUjBJQXJzNGM2UUFBSUFCSlJFRlVlSnpzM1hkWVUvZitCL0IzQW9Fb1UwQkZOZzYwZGFEaUJQMnByWHZWV3ExVWErdW9vMFZ0YmJGdWE4VzljZFc2cmRkYUY2NXF0UlpIY2VMQ3Jhd0tzb2RGSVJCSVNINS84T1Jjamtrd09LNld2bC9QYzUvTDJkK0VRN3ozdlBQOWZDUkZSVVZhRUJFUkVSRVJFUkVSRVJFUlVZVWxmZDBESUNJaUlpSWlJaUlpSWlJaW9sZUxnUkFSRVJFUkVSRVJFUkVSRVZFRngwQ0lpSWlJaUlpSWlJaUlpSWlvZ21NZ1JFUkVSRVJFUkVSRVJFUkVWTUV4RUNJaUlpSWlJaUlpSWlJaUlxcmdHQWdSRVJFUkVSRVJFUkVSRVJGVmNBeUVpSWlJaUlpSWlJaUlpSWlJS2pnR1FrUkVSRVJFUkVSRVJFUkVSQlVjQXlFaUlpSWlJaUlpSWlJaUlxSUtqb0VRRVJFUkVSRVJFUkVSRVJGUkJjZEFpSWlJaUlpSWlJaUlpSWlJcUlKaklFUkVSRVJFUkVSRVJFUkVSRlRCTVJBaUlpSWlJaUlpSWlJaUlpS3E0QmdJRVJFUkVSRVJFUkVSRVJFUlZYQU1oSWlJaUlpSWlJaUlpSWlJaUNvNEJrSkVSRVJFUkVSRVJFUkVSRVFWSEFNaElpSWlJaUlpSWlJaUlpS2lDbzZCRUJFUkVSRVJFUkVSRVJFUlVRWEhRSWlJaUlpSWlJaUlpSWlJaUtpQ1l5QkVSRVJFUkVSRVJFUkVSRVJVd1RFUUlpSWlJaUlpSWlJaUlpSWlxdUFZQ0JFUkVSRVJFUkVSRVJFUkVWVndESVNJaUlpSWlJaUlpSWlJaUlncU9BWkNSRVJFUkVSRVJFUkVSRVJFRlJ3RElTSWlJaUlpSWlJaUlpSWlvZ3FPZ1JBUkVSRVJFUkVSRVJFUkVWRUZ4MENJaUlpSWlJaUlpSWlJaUlpb2dtTWdSRVJFUkVSRVJFUkVSRVJFVk1FeEVDSWlJaUlpSWlJaUlpSWlJcXJnR0FnUkVSRVJFUkVSRVJFUkVSRlZjQXlFaUlpSWlJaUlpSWlJaUlpSUtqZ0dRa1JFUkVSRVJFUkVSRVJFUkJVY0F5RWlJaUlpSWlJaUlpSWlJcUlLam9FUUVSRVJFUkVSRVJFUkVSRlJCY2RBaUlpSWlJaUlpSWlJaUlpSXFJSmpJRVJFUkVSRVJFUkVSRVJFUkZUQk1SQWlJaUlpSWlJaUlpSWlJaUtxNEJnSUVSRVJFUkVSRVJFUkVSRVJWWEFNaElpSWlJaUlpSWlJaUlpSWlDbzRCa0pFUkVSRVJFUkVSRVJFUkVRVkhBTWhJaUlpSWlJaUlpSWlJaUtpQ282QkVCRVJFUkVSRVJFUkVSRVJVUVhIUUlpSWlJaUlpSWlJaUlpSWlLaUNZeUJFUkVSRVJFUkVSRVJFUkVSVXdURVFJaUlpSWlJaUlpSWlJaUlpcXVBWUNCRVJFUkVSRVJFUkVSRVJFVlZ3RElTSWlJaUlpSWlJaUlpSWlJZ3FPQVpDUkVSRVJFUkVSRVJFUkVSRUZSd0RJU0lpSWlJaUlpSWlJaUlpb2dxT2dSQVJFUkVSRVJFUkVSRVJFVkVGeDBDSWlJaUlpSWlJaUlpSWlJaW9nbU1nUkVSRVJFUkVSRVJFUkVSRVZNRXhFQ0lpSWlJaUlpSWlJaUlpSXFyZ0dBZ1JFUkVSMFJ0SHJWWWpKeWNIaVltSnVIWHJGczZjT1lQRGh3OURvOUc4N3FIOXF5UW5KeU0zTjdkY3h5Z1VDa1JFUkNBL1A5L29QdG5aMlRoMTZwVEo1MVNwVkVhM2FUUWFGQlFVVk1oN1E2RlFJRGs1dWN6WGxwdWJpNlNrSklQYkVoTVRqUjZibVptSjVPUmthTFZhazhhaVZxdkx2QmR5Y25KUVhGeHMwcmtPSERpQVhidDI2YTFYS3BXWU0yY09Iang0SUt6THpzN0d2SG56a0ptWmFkSzVTNDgzTXpPenpIdm5WY3ZMeTN2bTMwOUtTZ3FLaW9wTVB1ZVNKVXNRR1JscGRQdWVQWHV3Y09GQ2s4OUhSRVJFUlA4dTVxOTdBRVJFUkVUMHZ6Vng0a1RjdkhuemhjL1RzR0ZETEZpd0FGT21URUZVVkpUQmZiWnUzWXFxVmFzQ0FLNWR1NGFwVTZjQ0FONTc3ejJNR2pYSzRER3paOC9HdVhQbkRHN3o5dmJHNnRXcjhkZGZmeG5jM3JadFcweWVQTG04TDRVTUtDNHV4b2dSSXhBWUdJaFBQdm5FNU9QUzA5TXhiOTQ4ckYyN0ZoNGVIZ2IzQ1E4UHgwOC8vWVRhdFd2RHpjM3RtZWVjTTJjT2JHeHM4TTAzMytodHUzVHBFcjcvL251c1diTUdYbDVlWlo1SG9WQkFyVmFiOWtLZVltNXVEaXNySytUbDVTRTFOZFhnUGhZV0ZyQzB0RFM2L1duZTN0Nnd0N2RIV2xvYURoNDhpR0hEaHNIYy9MLy9GeTBpSWdJclZxekFybDI3WUcxdERhQWtBSkpJSk1MeWI3LzlodTNidCtQQWdRT2ljK2ZsNVdIOCtQSG8zcjA3aGc4ZnJuZnRuMy8rR1NkT25NRFBQLzhNS3l1clo0NDFNaklTYytmT3hiZmZmb3YvKzcvLzA5dStjT0ZDUEh6NEVGdTNib1ZVV3ZiM0R1L2Z2Mjh3TUZTcjFUaDc5aXk2ZCs4dS9DNTFBZU5ISDMwa2ZKYVlJam82R3NIQndTYmRGenBhcmZhRmcwV3BWQXFKUkFJQStQMzMzN0Zod3daczJyUUp6czdPZXZ0cU5Cck1tREVETXBrTWE5YXNFWTRyeThtVEorSGw1WVVXTFZvWTNKNlFrSUE3ZCs2WVBON2R1M2REcTlXaVg3OSt6L3k5R2FQN2JGKzFhaFZxMXF3SkFDZ3NMRFJwSEo2ZW5uQndjQUJRRWdnKzYrL1QzTndjY3JuYzVMRmxaMmNiREFYTnpNeFF0V3BWYURRYVpHUmtHRHhXTHBmRDN0N2U1R3NSRVJFUi9STXdFQ0lpSWlKNmcwVkhSMlBWcWxXSWpZMUYzYnAxc1d6WnN0YzlwT2VpMVdxeGVmTm1ZZm5NbVRNWVBIZ3dLbGV1ckxkdldROEVvNk9qWDhuNC9vMlVTaVVpSWlLTWJ0Zk5IUG5ycjc5dy9QaHhvL3RKcFZLOCsrNjdScmRyTkJyazVPU0kxZ1VFQkdEbnpwMDRjT0FBUHZyb0k5RTJTMHRMVVVDaFZDb1JGUldsdDkvem1EOS9QcTVjdWZKY3g5YXVYUnNyVnF6QWpSczNNSHYyYklQN2VIdDdvMDJiTnRpMmJadEo1NXc4ZVRMYXRtMkxhOWV1WWYvKy9jak16TVRreVpQTGZEQS9ZOFlNT0RrNUNlR3FNWWNQSDRaYXJVYnYzcjBCbEFSRXVoazhXcTBXRnk1Y1FKTW1UYUJXcS9INDhXUFJzYnJ3cTdSVHAwN0IwdElTelpvMTA3dFdibTR1YnR5NGdYZmZmYmZjb1VKQlFRRldybHdKQU1MNGR1L2VMZHh6QlFVRkFJQXRXN1lJbnhmdDI3YzNHb2pvNU9YbEFZQVFuSm5pNU1tVFdMeDRjYm5HLzdUdnZ2c09MVnUyQkFDa3BxYkN3c0lDMWFwVk03anZ1WFBua0pLU2dtKysrYWJNTU9qMjdkdUlpSWpBaUJFalhtaHNUN3QwNlJLMmJ0MktkdTNhUVNxVll1VElrVVpubXoydGI5KysrT3l6ejR4dXo4ckt3dFNwVTJGaFlXSDBubEFxbFFnT0RzWTc3N3dEb0dUMjA5bXpaOHU4YnUzYXRkRzllM2VqMjgzTnpkR3hZMGRoZWNhTUdRYS9RRkN0V2pWczJiSUYrZm41R0Rac21NRnpCUVFFUFBQdmpJaUlpT2lmaG9FUUVSRVIwUnRHcTlYaSt2WHJPSGJzR1A3ODgwK1RTenFaNnAxMzNrSDkrdlZGNjJKaVlvUUg1WUdCZ1FCS0h0YnQzNzhmQU9Edjc2ODMyNk42OWVxaTVhWk5tK0xUVHovRnpwMDdjZTdjT2NqbGN0amEyZ0lBRGg0OGlOallXTWhrTW5oNWVTRW1KZ2FiTjI5R1VGQ1EwWEZhVzF1alI0OGVxRkdqQnR6YzNPRHQ3WTFLbFNyaDk5OS9Cd0MwYU5GQ21LbXdZOGNPSkNjblArOWI4cStrVUNqd3d3OC9QSE8veTVjdjQvcjE2MGEzeTJTeU1nT2gxTlJVb3creUR4OCtqTU9IRDR2V2RlN2NHVjk5OVpXd2ZQWHFWUlFWRmFGbXpabzRmZnEwM2puaTR1SUFBRmV1WEVGQ1FvTGU5cmZmZmxzMHM2UmF0V29ZT25TbzNuNGJObXlBZzRNRCt2YnRxN2V0ZEhtenBrMmJZdE9tVGFMdE4yN2N3UExseStIdjc0OSsvZnFoVjY5ZXdyYUVoQVJNbURBQjQ4ZVBSK3ZXclVYSDZXWTZkT3ZXRFdscGFkaTllemVXTFZ1R3I3LysycVRaSXNiazUrY2pMQ3dNNzcvL3Z2RGFnNE9Ea1ppWUtOb3ZNakxTWU5EbTUrZUhrSkFRYURRYUZCWVdJamMzRnhjdVhFREhqaDBoa1VpRWtNYlMwaEpTcVJTblQ1K0dScU5Ca3laTkRKWjJzN2UzaDB3bU16aFdyVmFMd3NKQ0FQOE5nd3NMQzRWMXBmL2J6TXdNUUVsd2xKV1ZoWXNYTHhwOUQyN2R1Z1dnSkh3MmRtMEFhTm15Slp5Y25FVHJCZzhlckxjT0FQYnQyNGUwdERTTUhqM2E2TzlITjBNR0tDbTU2T2JtWmpBUTBXcTErT1dYWCtEcDZZa09IVG9BQUs1ZnY0N1UxRlIwN2RwVnRHOU1UQXorK09NUGpCNDlXclErUHo5ZjlMY0NBSThlUFlKU3FjVElrU05GNjN2MjdDbUVnMERKcko2NWMrZmk3YmZmRnM0eFlNQUF2UkozTVRFeE9IbnlKRDc2NkNQWTJOZ0k2MnZYcm0zdzlUOXR6cHc1ZXYvZUFDVy93OUovSndBd2FOQWcxSzlmSCt2V3JjT1lNV05RbzBZTkFDV0I0L3o1OHhFWUdJajgvSHlzWHIwYU1wbE1MN1FzS0NpQVZxc1ZCVUlBOFA3NzcrUGpqejhXbGc4Y09JQ2pSNCtLOXZudXUrL1FxRkVqWVhucDBxVW12VDRpSWlLaWZ4b0dRa1JFTDFGMmRqWXlNek9SbDVjSEN3c0wvUDMzMzY5N1NFVC9DUGIyOWxDcFZMQzJ0a2ExYXRXRThqSC9WZ3NYTGpUNDRQdGw2ZEtsaTk2Nmd3Y1A0c3FWSzVCS3BVSjVzRWVQSGdtQlVOdTJiZEd1WGJzeXoydGxaWVU2ZGVvSTN6QVBDQWlBcGFVbEVoTVRoZGxCdlhyMVF1dldyVEZod2dRY1Bud1k5ZXJWTXhvbU9EZzQ0Tk5QUDlWYnIvdm1mNTA2ZFlSdmxoODVjZ1RKeWNsUUtCU212QVVFd05IUkVXRmhZVWEzNng3WTl1L2YzNlNTY2ZmdjM4ZjkrL2Z4Nk5FakFNRHAwNmRoWjJjSFQwOVBUSnMyRFVESkRDOGZIeCs5WStQaTRsQzllblZZVzF2cmxkWUtEdytIajQ4UEhqOStqRFZyMWhnY0p3QnMyN2JONElQMzRPQmdVU0JrWldWbDhGN2V2bjA3bkp5Y0RHNzc0NDgvaEZrMGNya2N6czdPT0hIaUJKbzNiNDY4dkR4czNMZ1JBUUVCR0Rod0lDUVNpU2lBU0U5UEJ3QTBhTkNnek5rcVE0WU1RVkpTRWlJakk1R1NrZ0pYVjFlait6N0wzcjE3WVdabWh2Nzkrd01vK2ZzT0Nnb1N4clYxNjFZa0pDUmd4b3daQm8vWHpjUkpURXpFRjE5OElhdy9ldlNvNkVGNmFHZ282dFNwSTZ3ejFyc21ORFFVdFdyVkVnSWZYV20yb3FJaW1KdWJZOXEwYVpCSUpNakx5OE9ISDM2SWp6LytHRTJhTkJIR01IcjBhSXdhTlVwVSt1M0dqUnZZdUhHajBmZEFxVlFDQURadTNGaG1JT1R1N3E0WC9yUnUzVnF2ek55VEowK3dhdFVxOU9uVEI1MDdkelo2dnVMaVlpR2NUa2xKZ1plWGx5aXNybEdqQnFSU0tTSWlJaEFmSDQrWk0yY0s5KzJOR3pld1o4OGVOR3JVQ0M0dUxzSXhHUmtaQm1jWm1abVpvV0hEaHFKMU4yN2NRSFoydHQ3NjBnSCs4ZVBIc1hMbFNyaTd1MlA2OU9uQysyUG9zL2pFaVJNNGVmSWtPblhxcFBlM0dSY1hoNlNrSkNHSXZYejVNaDQrZklqcTFhc0w0VkZNVEl6QkhrbUdTdk41ZVhrSm4rSDE2dFVUd2pYZFo0cW5weWZhdFd1SHhNUkVPRGc0SURnNFdIVDhxbFdyY1BmdVhiM3ptcHVibzFLbFNzS3lvZnZCd3NKQ3RJOVVLcTJRZmNtSWlJaUlHQWdSRWIwa3VqSkdqbzZPOFBMeUVuMkxrb2llTFRjM0Y3bTV1Y2pJeUVCMmRqYnExS256dW9mMDJ1aStmUThBZGV2V3hmMzc5MS9qYU1vbkp5ZEhtSVh3N3J2dklpY25Cek5uemtSUlVSSHM3ZTBSR0JnSWEydHJ0R2pSQXBHUmtWaStmRGtxVjY2c04zTUNLSGtmU3BjMGMzQndnTDI5UGJLeXNnQkE5SURVd3NJQ1FNbTMzaWRNbUFBL1B6OWhwaE05VzFSVWxEQVRRMGYzTURRNU9kbmdUSXhxMWFyQjI5dGJXTDUyN1JwMjdkb2xIQmNXRmdhSlJJSVBQL3dRZ1lHQmlJMk54ZXpac3hFVUZJUWVQWG9JeCtYbDVXSE5tald3dDdmSGloVXJSS0ZPVGs0T0lpTWpNWHIwYUhUczJGSHZtLzhBY1BIaVJYei8vZmRZdm55NXliMWlYbFIrZmo1MjdOaUJuVHQzUWlLUndNbkpTVlQyNitiTm04Sk1pd3NYTGtBbWsrR3Z2LzRTbGE3eTlQUVVoVDRTaVFUZmZQTU5jbkp5UkdGQWVhV2xwV0hQbmowSUNncUNsWlVWVHA4K2piVnIxMkxldkhtb1Y2OGVGQW9GN3QyN2gvZmVldy8xNnRVejZaeGR1M2JGVzIrOUpTekh4TVRnMTE5L0JWQnk3OFRIeCtPRER6NFE3UU9VbENRN2R1d1l6TTNOY2ZYcVZiMEFxaytmUGdDQU5XdldvRXFWS2xDcjFSZytmRGlxVktraUJIRG01dVlZUG53NFpESVpIajkrRENzcks1aWJtNk5SbzBaR0E4MzQrSGlNSFRzVzl2YjJzTEN3d0xKbHk1NnJGMHhJU0FpdVhic0dvQ1RvVWFsVTJMOS9QdzRkT3FTM2IvMzY5UkVTRW9MTXpFelJqTGlNakF4RVJrWUt5MXUzYm9XZG5SMjJiTm1DRmkxYWlFcmZmZkRCQnpoOCtERFdyVnVIbVRObkN1c1RFaEtRa0pDQXZuMzdRcVBSWU92V3JkaStmVHZjM2QwUkdob3FHc2VTSlV0dzgrWk5qQjA3MXVCcit2UFBQN0ZzMlRJMGFkSUVVNlpNZ1pXVkZRNGNPSUFPSFRvSU16cE5kZnIwYWZ6NjY2OUNLUHZ6eno5REtwV2lRNGNPd2t5N24zNzZTWmpaVlI0cWxVb0lrcDd1QWVUczdHeXd0RjFzYkt6Qm1VdVptWm00ZmZ1MnNLd0xhVXRMU0VnUS9oMEJTdjQzaVNtOXRZaUlpSWorYVJnSUVSRzlCSGZ2M2tXVktsWGc3dTcrdW9kQzlJOWxZMk1ER3hzYnVMaTRJREV4RWZmdTNUUDVZV1ZGNCtIaEFUYzNOM1R1M0JsSlNVbEcrNVc4aVAzNzk0dUNKMTNvcE5WcXNXUEhEZ0QvL1lZOThOOWVGenBWcWxUUksyc0VsRHdJQjByQ2NXOXZiOHlZTVFOcGFXa0FnTkdqUndzekpJS0NnbkRyMWkzazUrZGo3dHk1K1B6enovWDZRbVJtWm1MZXZIbkNzcCtmbi9EZ1VTYVRvV25UcHNLMldyVnFJU29xQ2xxdEZyZHYzNGF2cis5enZDdi9Ya3VXTEVGT1RvN2VOK2ZsY2prdVhicUVTNWN1aWRZcmxVcTkwbTZCZ1lFSURBeEVmSHc4eG93Wmc5RFFVRkdad2RxMWE2TkhqeDc0OGNjZjBiQmhRMkhibWpWclVGaFlpQWtUSnVqTjhEbDA2QkNLaTR1Rm9DRTVPUm54OGZHaWZYUWw0NjVkdTRhSER4K0t0dFd2WDE5dnhtRnhjYkZ3VDVhbVZxdWhWQ29OYm5zNkxLdGN1VExtelp1SENSTW1JRDA5SFV1WExoVTF1bCsvZmoxaVkyTkZ4eno5ZHp4OCtIQjg4TUVIZXVjMTFGZkxWRnF0Rml0V3JJQ1Bqdzg2ZGVvRXBWS0pqUnMzd3QvZkgwcWxFaHMyYkVCcWFpb0tDd3VSbnA2T0RSczJBQ2laTlZWV2o2WUdEUm9Jcy9HQWt2dENGd2p0MkxFRGpvNk8rT1NUVC9UdUg5MkRkek16TTlTdVhSdlRwazJEV3EzR3dvVUxVYXRXTFF3WU1FQTRYK25yRzVyNW8xdFh1a2VQSVhsNWVWaXdZQUdxVnEyS1pjdVc0ZHR2djhXc1diTXdkKzVjMGUvSUZFVkZSWEJ4Y2NIQWdRUEwzRy9QbmoxQ2VGR2xTaFhNbWpVTENRa0oyTGh4STRZUEh3NVBUMDljdVhJRkJ3NGNnS1dsSmY3em4vOGdPenRiZEU5b05Cb1VGeGVqYytmTzJMTm5ENjVjdVFJL1B6OW9OQnBFUjBlalk4ZU9hTmFzR2ViUG40OTI3ZHFoUllzV3p4VlkrUG41NGIzMzNzUHc0Y05oYm02T3MyZlA0c2NmZjRSYXJkYTdINTlsMkxCaEdEWnNHSzVkdTRhcFU2ZGk2ZEtsd3F3ZTNheW9rSkFRazB2R2xUWisvSGlqMjJyVXFLSDNtVlJjWEl3SER4NFluT1VVRVJHQkN4Y3VDTXRxdFZydmMySHo1czJpNEtxb3FNamdGeFdJaUlpSS91a1lDQkVSdmFEbzZHaUdRVVF2bVllSEJ4SVRFeEVURS9Pdm5DbFV1c0cxcVEyK3kydlhybDNJeWNuUlc2L1ZhckZ0MnphOTlSRVJFYUxaT3Q3ZTNnWURvUnMzYmdBbzZUazBlZkprUEhqd0FFQkozeUpkdng4QXFGcTFLcjc4OGt2TW16Y1B4Y1hGV0xWcUZXeHRiZEdtVFJ1all6WXpNMFBqeG8wUkZSV0Zqejc2Q0k2T2pzSzJ3TUJBYUxWYUpDWW1RcXZWTWhCNkR0MjZkUk9WQnl2TDhPSERUZHBQcFZLSkhzVFdxMWNQVDU0OEVXWThKQ1VsNGRTcFUralJvd2NTRXhPRjJXV3RXN2RHVVZHUjNreU1TNWN1WWQyNmRhSUgrN3FRY092V3JVS2dwT3RMWXlnOFNFeE1OTnBFUGkwdHplZzIzY3lEdkx3OG9XeGhVRkFRNXM2ZGkvajRlR0VHaXU2L3UzWHJKc3pTaUkyTmhaMmRuVkM2VGxmS0RZQW9iSGo3N2JlRjhuclBJems1R1ZGUlViQzB0RVMvZnYxUVZGUUVpVVNDWWNPRzRkYXRXMGhLU3NMbHk1ZFJyVm8xRkJRVUlDa3BDWW1KaVZDcFZHVUdRc1pjdW5RSk4yL2V4TGh4NHd5VzRkTE5Gck93c0lDOXZUMzgvZjBSR1JrSmpVYURLbFdxd04vZkh3Q0UyVURCd2NGNnBjNTBGQXJGTSsvUDlQUjBoSVNFSUQwOUhRc1dMRUNWS2xVd2RlcFVmUHZ0dHhnL2ZqeW1UWnRXN2xKOHBjZHB6TW1USi9Ia3lSTUFKWDJWbWpWckpvUmhuVHAxZ3EydExXSmpZMkZwYVluang0OWp6NTQ5cUZTcEVtYk5tZ1dGUWdHRlFpRUs0SUdTbVRWK2ZuNklpNHVEUXFGQTkrN2RVYmR1WFN4WXNBQmVYbDVvMjdZdElpTWo5Y3FMcHFlblE2bFVHaXc3V3JkdVhUZzdPMlBVcUZFQVN0N1Q5ZXZYbzA2ZE9uai8vZmVSa1pHQk5XdldJREF3OEtWOUlTTXlNbEl2cUFYd3pONTRreVpOZ3B1Ykc0Q1NjbjFUcGt3UnR0V3NXUlBaMmRsNDlPaVJFT3pjdTNjUFJVVkZldmVQdjc4L0JnNGNpSUNBQUdGZGZIdzhFaElTc0dqUkl2ajYraUlvS0FoTm16YkZ3b1VMMGF4Wk0vVHYzeCtYTGwxNjZmMzdpSWlJaU40RURJU0lpRjZBcm13Und5Q2lsOC9Ed3dPM2J0MFNQZkNobDA4cWxjTEN3Z0lxbFVwNHNLNTcyRjY2MmJ0TUpvT1ptUmtLQ3d2TGZFaW1DNFRrY2prY0hCenc0TUVEZUhoNElDZ29TRy9mdG0zYklpa3BDZHUyYllPTmpRMmFOV3NtMnU3aDRZRzFhOWNLeTFxdEZ1ZlBuMGVmUG4zZzRlR0JjK2ZPaWZaLysrMjM4ZmJiYjhQUzB0TG9RMlV5TGpzN1d5aVA5U3lHZW9JWW9sQW9zR3paTXIzMXBiL2RMNWZMRVI0ZWp2RHdjR0ZkMDZaTkVSWVdKZ1F2VDl1OWU3ZndiZjd6NTg4akpDUUVvYUdoOFBUMEJQRGZ2ak9HdUxxNkdpeW50V1RKRWxTdFd0Vmd2NlNOR3pjSzkvMkJBd2V3ZmZ0MjBmWlZxMVlKUDArZVBGbnYrQmt6WnFCSGp4NFlOR2lRM2piZHJJemp4NDhMWmVhZXBpdEY5eXh1Ym03NDdMUFBZR1ZsaFNkUG5tRHo1czNvMTY4ZlhGeGM0T0xpQWc4UEQwUkdSbUxZc0dGQ1FMdGh3NGJuN2xubTUrY0hUMDlQdUxpNDRMZmZma08zYnQxRTIzV2ZLZWJtLy8yL25icGd1YWlvQ09IaDRhSVpIZG5aMlVoTlRUVjRyYkw2Z3hVWEYrTzMzMzdEMXExYm9WQW9ZRzl2THdRc1hsNWVXTFJvRVdiTW1JR3Z2dm9LZ3dZTlFvOGVQY3JzSzFUNi9iNXg0d2FHREJsaWRGK2dKTkI2dWpkV2ZIdzhuSjJkaFRKc1dWbFpxRjY5T3B5ZG5XRnZiNCthTld1aVNwVXFjSFIwaEsydExlenQ3V0ZyYXd0cmEydEVSa2JpbDE5K3dibHo1NFF2SGhuNmNzU1dMVnNNem1nRG9GZEtEZ0RHamgwcjZnTzBZc1VLUEhyMFNPaGpsSitmajhqSXlESjdKSlZGcVZUaXdJRURjSEp5RXNvM1JrUkVpRXF4bWNyTnpVMnZoNUJPdlhyMUlKRkljTy9lUFNHc2k0cUtnb09EZzZoc1pFSkNnbENTTHlZbVJuUU9KeWNubkR4NUVpNHVMbWpSb2dYeTh2TFF1WE5uYk5xMENiR3hzVUpRKzIvOVlnb1JFUkZWWEF5RWlJaGVRRlpXbHVnYjZrVDBjbFdwVWdXWm1aa01oRjZoMXExYkM2VisvdmpqRDNoNmV1S0hIMzRBVVBJZ2ROS2tTUUNBUllzV3djZkhCOEhCd2JoejU0N0JjNm5WYXVIaDVQNzkrekY3OW13a0pDU2dUNTgrT0hic0dBRGd2ZmZlZzBRaXdZVUxGNUNjbkF3Ykd4c01IandZQlFVRmV1V2NsRXFscUhlTnJhMnRVR0pwLy83OVJsOVR0V3JWc0dYTGx1ZDhSLzY5SWlNalRRNkVucDdOWU1qRml4ZVJuWjJ0MStjbEl5TURQLzMwRXo3ODhFTlJTYm5TVWxOVHNXZlBIblR2M2gxSGpod3A4enE2b0taMDZHQk1jWEV4Ykd4czBLaFJJNzF0bHBhV3NMT3pNN2pOMXRaV21NWFN0V3RYNFNIenFWT25zRy9mUG9TR2hpSXBLUW1MRmkwcTkrZVZMaEM2ZWZPbXFJeWpicnltdmphZHZuMzdRcXZWWXZMa3lYQjJkaGJOUURwOCtEQ3NyS3pRcWxXcmNvM1JHS2xVaW9DQUFLeGJ0dzc3OSsrSG5aMmRhRGFOcnZlTExuelJ6Uml6c2JGQmFtb3FWcXhZZ2IvLy9odWRPblVDQU96ZHU5ZG9VR01vaU03UHo4ZUpFeWV3Yjk4K3BLYW1vbkhqeGhnOWVqUisrZVVYVEpreUJRTUdETUNnUVlQZzZlbUpwVXVYWXRXcVZWaTNiaDMyN2R1SDNyMTdvMjNidHFKZVpMcjN1M1RwUWxkWFYvVHIxNi9NOStIQWdRTjY2MkppWWtTemJCSVNFdURwNlltQWdBRDQrL3VYR2ZLNXU3dmowcVZMa0VnazZOT25EeG8yYktoWFRqRTlQUjNEaGczVEM5SkxtejU5T3FwVXFZS3Z2LzdhNEpnaklpTFFva1VMazNwdmZmNzU1Nkl4TDEyNlZEaE9GOWhNbVRJRjl2YjIrT0tMTCtEazVJVDU4K2VqVnExYUJrdmJhYlZhM0x4NTg3bStWR1ZsWlFWdmIyOWN2SGhSdU44dVhyd29LaU1LQVBQbXpSTm1IUnF6ZmZ0MnZZRDM0c1dMd3I4OVVxbFVLSTlJUkVSRVZCRXdFQ0lpZWdGNWVYbi9zd2JXUlA5R05qWTJCa3ZOL0s5ZHYzNGREeDgrUkdabXB0RnY4QnN6YnR5NFZ6U3FsMHZYN0Q0ckt3dlhyMStIcjYrdlVPNE5nT2hiNWNhWW01dGp5SkFoV0w5K1BWUXFGZTdkdTRjMWE5Wmc4K2JOT0hyMEtJQ1NRQWdBd3NQRGNmYnNXZGpZMkdEbnpwMTZUY09Ca3VEZysrKy9GNWI5L1B4TWVpMm16cVl3UktGUUdPeGY4ay9RdVhQbkZ5cno5S0lsNHhJU0VuRCsvSGxFUmtZQ0FMWnQyd1pmWDE5b3RWclI3K1RISDMvRTNidDNNV0xFQ0tQbmo0K1BoNGVIQjNyMTZtVXdFQ285Tyt6dTNic0FTbVlJNlBvTFBUMmpRRWV0VnBjNU04UVVqbzZPd3BkQmRJM3E2OVNwZzN2MzdzSFMwbEp2cGdqdzdQSll4andkcUpqcTBLRkR1SEhqaHFodlRsNWVIaUlpSXRDOGVYTmtabVlLKytibDVVR2owUWc5WDRDU0VtKzY4bllBc0hqeFlpeGV2TmpvOVlZT0hZcGJ0MjVoOGVMRldMWnNtVEJUUzFjeVRqZitvMGVQUXFQUm9FbVRKaWdxS3NKbm4zMkdlZlBtb1ZhdFdnQktTc1laQ3pnZVAzNHNLbXUzZWZObUhEeDRFSVdGaGZEMDlNVFVxVk9Gc21EZmZ2c3RhdFdxaGMyYk42Tng0OFpvMUtnUkhCMGQ4ZDEzMytIY3VYUFl1blVyTm03Y2lJMGJOMkwwNk5IbzNiczNBSWg2bE9rNE9qcUsraWNaY3Y3OGVhRmtIQUFVRkJRZ1BqNGVYYnAwQVZEeWU0eUxpMFB6NXMwQmxNeU8wcjAzaGtpbFVvU0doZ29oME5PZmZZY1BIOGJtelp2UnZIbnpNZ09oeDQ4Zkc1eWRjK2JNR2F4YnR3NEFSSDF6eXRLblR4K2hCeHhRVWhveEtpb0t2L3p5aXpBemRQVG8wZWpjdVRNbVRweUkrZlBubTNSZW5aMDdkNHJlOTYrLy9scFVBdkpwYmR1MlJWaFlHRlFxRlZKVFV4RWJHNnYzdWJSMDZWSzk5emtuSndkaFlXRTRldlFvZ29LQ2tKYVdobDkvL1JVZmYvd3hPbmZ1clBmdng0djhlMEpFUkVUMEptSWdSRVQwQW1ReUdXeHNiRjczTUlncUxGdGIyM0o5TS81bHk4ek14UEhqeDVHVmxRVlhWMWU0dWJsVnlMLzUzTnhjNFVHNlFxSEExS2xUOGZubm4rUEtsU3ZDUG52MzdzWFFvVU9mZWE1ZXZYcGgzNzU5eU1yS3dyVnIxOUMvZjMvaElTdGcvT0dhS1ErOHpjek1zSC8vZnR5NGNRUGg0ZUg0OHNzdmhRZUcxNjVkRThJalF6TThUR1ZoWVNITS92aW5jWEp5ZXFIalg3UmszTTZkT3hFUkVTRTgzQThORFlWTUp0TnJWSzlVS2lHVlNvM2VUMVpXVnRpMGFSTmNYRnowN2hkemMzUEk1WEpSR1RxMVdnMEFvaURQV0FDVG41OFBDd3NMNFg0dlRhVlNRYUZRR055V241OXY4SHlsblQ5L0hrMmFOREY0TCtmbjV4dWNKZkVzQ29VQ2xTdFgxcHNkVXBiNCtIaHMzTGdSWGJ0MlJhTkdqWkNjbkl6RXhFVEk1WElVRlJYaDdObXpPSHYyck41eHBRTzYyclZyWThXS0ZjSnkxNjVkOGRaYmJ3bkxNVEV4b2xrVE1wa01reWRQRm5vcWhZYUdRaTZYQzRHV3Jpemw3dDI3MGE1ZE95aVZTaFFWRlNFZ0lBQnIxNjRWUGxkRFFrSk1EaWg4Zkh6ZzYrdUw3dDNReExySEFBQWdBRWxFUVZTN28zbno1bnIzU3JObXpSQVFFS0FYWnZ2Nys2TjE2OWE0ZHUwYXpwNDlLK3FGcHB1aFZhbFNKV0ZkVmxZV2poOC9YdVpZTWpJeVJETWM3OTY5QzQxR0kxejc5dTNiVUNxVmFOS2tDWUNTL2pqMzc5OHY4NXl6WnMwU3dwNkhEeC9penovL1JFUkVCRFFhRGRMUzB1RHI2NHUzM25xcnpMSGw1dVpDbzlFSSs5U3BVd2R4Y1hGWXRtd1pHalpzaUlTRWhETEhVRnFYTGwzMDNzdmZmLzhkR1JrWmVQLzk5N0Z2M3o3NCtQaEFLcFhpazA4K01mamxpU1ZMbHNEUHp3L3QyN2ZYMi9iMDczM2t5SkdvVWFPRzhEcWVEcGphdDIrUHJWdTNJanc4SERFeE1YQjJkdGI3N0xld3NFQnFhaW9TRXhNUkZ4ZUhtemR2NHU3ZHU2aFJvd2FtVDUrTzFxMWJRNnZWb21yVnF0aTJiUnYyN3QyTDFxMWJvM2J0Mm5CMWRSWDliNURuK2ZzbElpSWllaE14RUNJaWVnR0dHcklUMGN2MXV2N09jbk56RVJZV0Jnc0xDM3p3d1FmbGJrVCtUeElSRVNFOFFKZEtwZEJvTkhqdzRBR3VYcjBxN0xONzkyNlRaam1ZbTV1aldiTm1PSHIwS0ZKU1VnRDhOendvN3l3SER3OFByRjY5V2xpV1NDU0lpb3JDZDk5OUI2MVdpK3JWcTJQSWtDRlFLcFZDR0NDVlNqRmd3SUJ5WGFjMG1VejIwc3BwL2RPOGFNbTRmdjM2WWZUbzBjakt5c0tZTVdOZ1ptWUdSMGRIQkFjSEF5Z0pOMWF1WEltV0xWc0tKY0lBSUM0dURqdDI3TURnd1lQaDZla0pjM056eUdReWVIdDc2NVY3NnRteko5cTNiNCtrcENSaE50UzZkZXNRSGg2T25UdDNDdnRsWkdSZytmTGxzTE96RXgzLzVNa1RZWHlHcEtlbkc5MVd1M2J0TXQrVFFZTUdHUXd6TWpJeW9GS3BoRjR5cGxDcjFUQTNOMGRPVGc3czdlMU5QZzRvNlF1alVxbHc3ZG8xOU9uVFJ3ak1mdnJwSjFGUExwMjllL2ZpMHFWTG9nZnVscGFXb24wYU5HZ2dtaVVqbDh2MXltalZxRkVEUTRZTXdkcTFhL0hISDMrZ1o4K2VLQ29xZ2tRaWdibTV1UkN1OSt6WkUzdjI3QkdPYzNOelExNWVIcnk5dmZIZWUrOEpaUVJYclZvRlIwZEhZVmFRVXFuRSt2WHJoUWZ6QVFFQkNBZ0lRR3BxS2lRU0NZcUxpN0ZtelJxMGFkTUdibTV1R0RkdUhOcTFhNGR4NDhicGZiSGc5T25UYU42OHVWNkpzWnljSEVna0VtRW1qSk9URTFKU1VyQjU4MlpoSDRWQ2dlTGlZdEh2VXk2WGkwcWZlWHA2d3RQVEUzUG56c1dFQ1JOdzl1eFpPRG82aXU2aCt2WHJHL3lzeXNqSUVQV2tPbnIwcUJETzZRS1p3WU1INDZPUFBzS3Z2LzZLRFJzMjZKMmo5Rml6czdPRmZRWU9ISWpUcDAralFZTUdtRGx6WnBtejlFelJ0MjlmZUhwNjR0YXRXOWkzYjUrd3ZtSERoa2hLU3NLc1diTXdmdng0SVV3TURRMkZtNXVicUt5Z01mWHExVFBhUXdnQXFsZXZqdmJ0MjJQSGpoMzQrKysvTVdiTUdGRW9lTzdjT2N5Wk0wZVlvZWp1N2c1ZlgxOE1HalFJdnI2K3dyNFNpUVM5ZS9mR3UrKytpL1BueitQY3VYUFl2bjI3Y0Uwek16T3NXN2VPZ1JBUkVSRlZHQXlFaUlpSWlBdzRmdnc0dEZvdEJnNGNxUGR3OUUyVGtwS0MxTlJVTkd6WXNOek51N1ZhTFE0ZVBBaWc1R0hqVjE5OWhiQ3dNRWlsVWxIL0VyVmFqVDE3OXBRNVU2R29xQWp4OGZGQ09TcGRxWjY4dkR3QXovY05hek16TXlnVUNtUm1aaUlqSXdOMTY5YUZwNmNuSGp4NGdGMjdka0V1bHlNbUpnWkpTVWtBU3NxZXViaTRsUHM2OU9JbDQzUVBiN095c29SMWxTcFZFaDcrenBrekI5YlcxdmpxcTY5RVFjM0Jnd2ZoNGVHQndNQkFrOG96YmQ2OEdTZE9uTUNTSlV0UXMyWk4zTGx6Unkrc3FWYXRHdWJPblN0YXAxS3A4T2pSSTd6enpqdm8yN2V2M25sRFFrSlF2WHAxakJ3NVVtL2I2dFdyRFpZMUxLMSsvZm9HMSt1QzFXY0ZTam9LaFFMejVzM0Q3Tm16a1pLU1lsSzV4dExxMWFzSGUzdDd1THU3dzgzTkRhNnVybkIxZFVXVktsVUFBQThlUE1ENjllc3hac3dZMUtoUkF6WTJOakF6TTRPN3V6dldyMStQcWxXcjR2MzMzeS9YTlhWNjllb0ZaMmRuWVpaZFlXR2g4Sm5rNWVXRmdJQUE0VDRwemRyYVdoVCtBaVdobUtlbnA2Z000dFA3NU9YbFllVElrUmc0Y0NBKytPQUQvUGJiYjNCeGNVR1RKazBRSEJ5TWhRc1hJanM3RzFPbVRCRStmOUxUMDdGOCtYSTBhTkFBMzMvL3ZTakVTMDFOaFlPRGc3RHV5eSsveElVTEY1Q1Nrb0krZmZwQUtwVmk1c3laeU16TXhPclZxNUdZbUlnVEowN2drMDgrRVgwMk9qbzZZdkhpeFpnMWF4Wm16Wm9GTXpNemZQVFJSNkw3Mjk3ZTNtQzV0OUtsT29HU2ZrSzlldlZDKy9idDhkWmJiNkZuejU3Q2U5cXpaMDkwN2RvVisvYnRROWV1WGZWbXNJNGJOdzVWcTFiRjlPblRoWFZ2dmZVV1BEdzg5SHEyUFkreTd1a0hEeDRnS1NsSnVPOTAwdExTOUlMbm1qVnI2b1czcGVrQzZOdTNieU1sSlFVK1BqN3c4L05EWUdBZ1JvOGVEV2RuWjNUczJGRjBUS3RXclRCMjdGaUVoWVVKWDBxNGZ2MDZybCsvRGdCd2NIREEzTGx6VVZoWWlDKy8vRkowckxXMXRURERhOWl3WWNKTUpTSWlJcUtLZ0lFUUVSRVIwVk9TazVPUmxKU0VUcDA2dmZGaFVGUlVGS1pObXdhTlJvTTZkZW9nTkRTMFhNZGZ2WHBWZU5qV3JWczNOR3JVQ0haMmRoZzdkaXlBa29lUlgzenhCYVpObTRiaTR1SXkrMTVvdFZxTUd6ZE8yS2RPblRyUWFyVkNmNktuSHd3YU9uN2J0bTFDR2FQazVHVDA3OThmQ29WQzJHZlRwazJZTkdrU3Z2bm1HeWdVQ3Z6MDAwL0NObmQzZDROQkJaa21Nek1UbHk5Zk5tbmZ3c0xDY3AzNzBhTkhlUExrQ1hKemM3Rnk1VXAwN2RvVlRaczJ4ZWJObTNIcjFpM01uajNiNUY0ZEkwYU1RR3hzTENaTm1vVEJnd2NqT2pvYW8wZVBmdVp4Zi8zMUZ6UWFEZXJXcldzd2xKREpaTEN5c2pLNHJYTGx5bmo4K0xGSjR5dE5wVkpoMzc1OWtFZ2tvdnZZbU56Y1hFeWFOQW5wNmVsUXE5V0lpWWxCdDI3ZHluWE5aNzBYbXpadFFtSmlvdDdmbzBRaVFVRkJBYlpzMllKbXpacUpacnlZU2lLUmlFb3VLcFZLNFRPMFRwMDZCbnVxN2QyNzEyamZyc1RFUk5Gc0lwMysvZnRqNk5DaE9ILytQSXFMaTlHeVpVdTlmZHEyYlF0emMzT3NYYnNXMmRuWnNMS3l3dGl4WS9IeHh4OGpLQ2dJeTVZdHd3OC8vQ0RNQ05OcXRiaDc5NjZvTjJSMmRqWkNRME5oWjJlSDd0Mjc2NFVvTjIvZXhLNWR1NUNlbm83ZzRHQlJ1R1JsWllXUWtCQ01HREVDbVptWmVQVG9rVjQvTFZQVXIxL2ZhTmdJbEFTd1lXRmgrUFBQUHpGLy92eG5CdStHZWx5OUNyZHUzWUpVS2tXMWF0VkU2eU1pSW5EaHdnWFJ1aWxUcHFCWnMyYTRmdjA2b3FLaUFBQmJ0bXhCWGw0ZTB0TFNoSm5DWjg2Y2daZVhGK3JXclF1Z3BFeWxWQ3BGV2xvYUlpSWkwSzVkTytHY1Vxa1VYYnQyeGJGangxQ2pSZzNSdGl0WHJnaDlqelFhRFJJVEUvSEJCeC9BMjl0YjJPZnc0Y093dDdkSGd3WU5SR005ZS9Zc0hqeDRnTWFORzVmNWV5RWlJaUo2VXpFUUlpSWlJbnJLdzRjUEFVRFVNK05OZGVmT0hTR0FpWW1KZ1ZLcExOYzN2M1Zoa0kyTkRicDI3UXFsVW9sNTgrWUpaYVlDQXdQaDYrdUxMNzc0QXFkT25UTGFZd1VvS1RQbDR1S0NwS1Frb1h4VVZGU1VVSHBIOXhEUEdJbEVnbDkrK1VWWUxpNHUxbnVJTHBQSjRPenNqSTgvL2hnLy92aWphTnVISDM3NFVyNzEvbTkxNWNvVjNMcDF5NlI5VGVtcFU1cURnd01XTEZpQUJ3OGVZTisrZlFnSkNSRkNsbzgrK2dpTkd6YzIrVnh5dVJ6ejVzM0RqQmt6OE1NUFA4RGMzTnlrdmsrNmg5Q2xaNXk4S29zV0xZSldxOFdTSlV2dzhPRkRlSGg0SURnNEdOMjdkOGVRSVVPd2JkczJ2VEptang0OXdvTUhEMUMxYWxVc1dyUUlOMi9lUkY1ZVhybmVtOUp5YzNNUkd4dUw2T2hvUkVkSFk5aXdZVWhOVGNYbHk1Y1JIQnhzOEc5bDJMQmh1SGp4SXBZdlg0NUZpeFk5MTNWTHk4L1BGL1hqTWRTRHJYMzc5cUlINjFxdEZtdlhyc1dqUjQrZzBXamc0dUtDSVVPR2lNSVdCd2NIQU1BZmYvd0JUMDlQMUt4WjAyQmZxOWF0VzZOWnMyYVF5V1RJejg5SFhGd2MwdFBUMGJ0M2I5eTlleGRIamh5QnQ3YzNldlRvZ1R0MzdpQTdPeHQ5K3ZRQlVESkRhZDY4ZVZBcWxaZy9mNzdCOTZ0SGp4NVFLQlRZc21VTDFHbzFKaytlTEpvcEZCWVdoc3pNVE5TclZ3OUhqaHhCYm02dVVFTHhaWEYyZHNiMzMzK1BTWk1tSVNRa1JLL1h6dXVnVXFsdyt2UnBhRFFhN051M1Q5UkhySC8vL3Zqa2swOE1IcmQ2OVdyazVPUUlzOXpxMTY4UE56YzNXRnRiWS9Ma3lSZzFhaFRhdFdzSHJWYUxWYXRXSVNJaUFqTm56c1RKa3lleGVQRmltSm1ab1UyYk5ucm5kWGQzRjVVOGZQTGtpUkFJNmZqNitvcG1iRjIrZkZrditGNjdkaTBPSGp5SXlwVXJZL3YyN1pnNmRTb0NBZ0tlNnowaUlpSWllbDBZQ0JFUkVSRTlKVE16RTA1T1RxOTdHQ2JwMUtrVHpwOC9qK1RrWkx6Ly92dmxEa1E4UFQyUmxaV0ZrU05Id3NiR0JrcWxFbDVlWGtoTVRCUTEvKzdXclJzNmRlcUViNy85dHN6emZmWFZWN0MwdElTM3Q3ZndRRlhIbEw0UnV2SjBRTW1ELzJiTm1zSFoyUm5WcTFlSHM3TXppb3FLc0hMbFNodzdka3p2MkNWTGx1RGl4WXZvMDZjUDNuNzc3Zks4RFFTZ2E5ZXVMMVF5VGtmM1lON1FUQWdMQ3d0VXJWb1ZjcmtjUlVWRnNMT3p3NjVkdTVDVWxJVGV2WHViOUkzN2dvSUNIRHAwQ0hGeGNYQjJka1plWGg1R2pScUZObTNhb0ZXclZtamN1TEZlOEtCV3EzSHExQ2s0T0RpWVhMcXROSlZLWmZEMUdDc2psNTJkaldYTGx1SDI3ZHZvMWFzWFJvOGVqU05Iam1EanhvMDRmLzQ4Z29LQzBMcDFhMkgvaElRRXhNYkd3czNORFhQbnpvV2pveU5XclZvRkZ4Y1grUHI2bWp6T2pJd01yRjI3RnZIeDhjakl5QUJRVXByTXg4Y0h4Y1hGV0xGaUJSbzJiSWdPSFRvSXg2alZhdUcxMmRqWVlPVElrVmk0Y0NFT0hqd29oRkdob2FHaXZqYTZjcEpsVWFsVWlJMk5mV2E1TFVkSFJ6ZzZPZ0lvS1RPMmJ0MDZwS1NrQ0tIaGpCa3pzR0hEQm56MjJXZWkreU1tSmdZM2I5NUVVRkFRQUFoQnpOTmowL1V1aTR1TEF3Q2hSOUhubjMrT3VMZzRvY1RoZ1FNSElKVks4WC8vOTMvQ2E3NXo1dzZDZzRQaDZla3BuSyt3c0ZCMEwzejQ0WWZJejgvSHJsMjdzR1RKRWdRSEIwTWlrZURFaVJQWXRtMGJoZzhmanZmZmZ4K2hvYUU0ZnZ5NE1GT2xzTEFRYVdscGV1OUhkbloybWUrWElUNCtQcGd4WTRiZWZWL2VtWHpQNituK2NydDI3Y0xqeDQvUnBVc1hiTnEwQ1hsNWVSZzRjT0F6ejdOOCtYSlVybHhaYjMzcEhrSUtoUUpMbHk3RmhRc1hNSEhpUkRScjFneSt2cjU0OHVRSjVzMmJoNEVEQnlJd01OQmdQNjhYOWZ2dnYyUHc0TUVZTUdBQVpzNmNpUk1uVGpBUUlpSWlvbjhjQmtKRVJFUkVUeWtxS25walNzWDUrL3ZqeUpFalJyZFhyVm9WSzFldWZPN3p1N201WWZMa3ljSkRVcmxjamttVEpxRnUzYnBvMzc0OUpCSUpFaElTRUJVVmhhS2lJdUdocXJGZVJib2dScVZTWWVIQ2hVSS9qRHAxNmhqc2wvRzBGU3RXWU4yNmRZaUtpa0sxYXRVd1pjb1VBQ1VQcmVmT25ZdUxGeStLSGo3cXludnBaaTJkT1hNR1o4NmNRWmN1WGZUNlFwRFlYMy85aGRqWVdBQWxENDZUa3BKdy9QaHhrNDR0S0NoQVNrcUtzSCtqUm8yUWtKQ0ErL2Z2QzdPTWJHMXRrWkNRZ0h2MzdpRTJOaFkzYjk1RVltSWk1SEk1T25YcWhNREFRRlN1WEJuSGpoMURXRmdZSmt5WUFHOXZiL1R0MnhmdnZ2dXUzald2WHIyS00yZk80TTgvLzRSYXJVYWZQbjBRR0JpSTR1SmlIRGx5Qk9IaDRUaDU4aVNBa29iekhoNGVjSEJ3UU4rK2ZSRVpHWW0wdERRTUhqellwSkpkNTgrZng1MDdkeUNYeTVHWGw0ZGJ0MjRKWmNuaTQrTngrZkpsbUp1YjQ3ZmZmaE9WWGt0UFQ4ZisvZnR4K1BCaFNDUVNqQnc1VXBoeDBxTkhEelJwMGdRTEZpeEFTRWdJM25ubkhZd2VQUnJXMXRidzhQQkE3OTY5TVdEQUFGU3BVZ1hidDIvSDdkdTNNV1BHakRMN2RqMnRTcFVxS0Nnb1FFQkFBT3JXclFzZkh4K2hCOUd1WGJ1RWgrWm56cHpCMzMvL0RZbEVnak5uem9qS2VyVnYzeDZSa1pHd3RiVVYxclZzMlZKVVRpc2hJUUYvL3ZtbnNGeFVWSVJGaXhhaGF0V3FzTEt5Z2xRcXhlWExsL0gzMzMramUvZnVSc2VyMFdodzU4NGQzTGx6QitmUG44ZjkrL2ZSb2tVTHJGNjlXaGpUcWxXcnNINzlla3ljT0JHdXJxNW8yYklsV3Jac2ljek1UTGk2dWdvelA4ek56Vkd0V2pXRWg0ZkQwZEZSTkFNckx5OFBodzRkUXVYS2xZVVpZaktaRElzWEw0Wk1Kc1B0MjdkeDVzd1p2UHZ1dTZoYXRTcFdyMTZOOFBCd0RCMDZGTys4OHc1V3JGZ0JLeXNyRkJVVjRmYnQyMmphdEtub2RYejY2YWRJVFUzRnlaTW40ZS92ajhURVJHemZ2aDNEaHc4WCtsVjk5ZFZYQ0FnSVFJc1dMYkI3OTI1Y3Zud1p3NFlOTS9sMyt5eU5HemRHUkVRRXdzUERVYWxTSldSa1pPRGh3NGZ3OC9ONzVyR3BxYWtJQ2dvU1pwc3VXTEJBQ0ZSMEFkdm5uMzh1K3R0eGQzZkhvRUdERUJjWGg1czNid0lvNmIxejllcFY3TnExQzM1K2Z2anl5eTlSdjM1OXJGbXpCc2VPSFVOK2ZqNFNFaEp3OXV4Wm1KbVpRYVBSUUsxV1E2VlNvWG56NXFKN3pwQ29xQ2hzM3J3WkNvVUMwNlpORTBKVm1VeUdhZE9tWWQ2OGVkaStmVHRpWW1Jd2MrWk00YmdEQnc2SS9oMVZxOVY2UFl0Q1FrSkVJVkpSVVpGZUtjTHExYXZqM0xsemtFcWxpSTJORmI0d1FVUkVSUFJQd2tDSWlJaUk2RjlPRndhVlZycXB2RXFsMGl2UFpxalBTbWxLcFZMNDVyMWNMc2VFQ1JOTUdvdVhsNWZCc0VuM3NGY1hCcG1ibXlNd01CQURCZ3dBVU5LSFpNZU9IY0kzNGp0MzdtelM5ZjdOTGwrK2pCMDdkZ2pMOSs3ZHc3MTc5MHcrUGpZMlZnaVVnb09EOGVUSkUrellzUU15bVF5OWUvZUduWjBkSWlNakVSb2FDbXRyYXpScTFBajkrdldEdjcrL2FCWkE3OTY5MGFOSER4dy9maHkvL1BJTDB0UFREVjd2eG8wYnVISGpCajc0NEFOMDY5WU45dmIyd3JiKy9mdWpmLy8rU0VwS3dzMmJOM0gvL24wa0pTWEJ3c0lDYm01dWlJaUlnSk9URTNyMzdtMzA5VlNxVkVrSWdoVUtCZmJ1M1N0c2MzWjJGdTQxWFlrd29DU0FHVEZpaExEZjNyMTc4ZXV2djhMZjN4OURodzZGcTZ1cjZCb3VMaTVZdkhneE5tellJRFMzQjBwbVUrbDYvOXkvZng4N2QrNUV2Mzc5MEtwVks3MXhqaHMzenVqc0I1bE1KcHFWVjFyLy92M2g1K2NIVjFkWEhEMTZWSGg5dXZLT3BlbG1BdW9DM1ZhdFdvbEtia1ZFUklnQ0lRc0xDOFRHeHVMczJiUENPbk56Yzd6enpqdm8xNitmd2ZFQUpiTjZ0bS9mamtlUEhxRkZpeGI0NnF1dlJMTnhnSktRWWZ6NDhmand3dzl4OU9oUlJFWkdvbjM3OXNKL1Noc3paZ3grK09FSExGbXlSTzg2TldyVTBDdVZwNXM5WkcxdERVZEhSd3dlUEJnQTBLNWRPemc0T0tCLy8vNEFTbVlqeGNmSFE2dlZ3dFhWRllHQmdhTHpTeVFTZlBQTk4yamR1alZhdEdpQmlJZ0loSVNFb0VtVEpxSjlTcGMyYk5La2llamUwVWxKU2NIczJiT052bWRsVVNnVTJMOS92L0RhZkgxOVJlWGFqTEd4c2NHZ1FZUEtkUzFiVzF2Y3VYTUhCdzhlaEV3bVE0OGVQZURrNUlTbFM1ZkN3OE5EdUljNmR1eUlSbzBhNGZqeDQ3aHk1UXFpbzZOeDllcFZvU2VkUnFPQlhDNFhsUXMxeHM3T0RnNE9EcGd6WjQ3ZTM1YWxwU1ZtekppQm4zLytXWmpscFJNUUVJQmV2WG9KeTJmT25NSDU4K2NCbFB4ZXBGSXBQdjMwVTFGWjA5S2ZqVG9USmt6QTh1WExzWFBuVGpScDBzU2tXVTlFUkVSRWJ4cEpVVkdSOXRtN0VSR1JJYWRQbjBiSGpoMWY5ekNJS3JRLy92aEQxQXo2ZjBIM29OU1VCMm4vVkFNSERrUk9UZzRDQWdJd2RlclVNdmRWcTlYbzI3Y3YxR28xTEMwdDBhQkJBM3p6elRmQ0Eva3BVNllnS2lvS2JkdTJ4ZVRKazRYakNnb0tNSGZ1WEFRR0J1cVZBcHN6Wnc3T25qMExHeHNiN055NVU3UnQ1c3laaUl5TWhJZUhCOWF1WFN1c3o4M054ZGl4WTlHbVRSdjA2ZE5IcjZ4ZlRrNE85dS9majdTME5FeWFOT201M2hkNnVZcUxpNUdjbkF4M2QzZVRadWJveWdVKzNWOEhLQ2xMWmNvNWpIbjQ4Q0hjM2QxTjNsK3IxUXF6SXd5Tnh4RGQ2elVVc2o2dHNMRFE2RXpFakl3TTBheWQxMFd0VmlNckt3djI5dlltbGFNc0xpNUdZV0VoVkNvVmJHeHNUSnJkcE5Gb3lqVUw2bFhKemMwMTJPUG9WZENWSURUMXZpcXZGLzFiZVJFYWpRWktwZEpnNmJleWpua1Q3Z0VpSWlLaWZ3TUdRa1JFTDRDQkVOR3J4MERvelZCWVdBZ3pNN05YOWdEVFZIeHdTRVJFUkVSRVJQUjhXREtPaUlpSWlKN3BUZW1weERDSWlJaUlpSWlJNlBrd0VDSWlvditadUxnNG1KbVp3ZEhSMGFTeUxMZHUzVUxkdW5XRkd2K21VaXFWUXFOelMwdkxNbnVKWEwxNkZjbkp5UUJLZWtHMGFkT21YTmQ2VmJNVjFHbzFVbEpTaEdVM056YytDQ2NpSWlJaUlpSWlvdWZHUUlpSTZGOU9vOUVJVGRoZkpxbFVxamVqWU5HaVJZaUxpd05RMHR4NjVNaVJSbysvZXZVcUprNmNDTGxjamlaTm1xQmp4NDU2VFlLTnljM054WW9WS3dDVU5Fb3VLeEE2Y3VRSVRwOCtEUUNvVjY5ZXVRS2hsSlFVVEpvMENRTUhEa1RYcmwxTlBzNFVXVmxaR0Q1OHVMQzhjK2RPT0RnNEFBQ3lzN094YXRXcWNwL3prMDgrZ2JlM040Q1NwdVVQSHo0MCtWZy9QejlVcVZLbDNOY2tJaUlpSWlJaUlxSTNBd01oSXFKL3VUdDM3bUQ4K1BFdi9idzFhOWJFanovK0tGcVhucDR1L1B5c3h0NWJ0MjRGVURMYjUvejU4eTg5Y0hsUlQ1NDh3WlFwVTVDYW1vb2xTNWJnM0xseitQcnJyeEVkSFkwblQ1NDgxem5mZXVzdHVMcTZQbk0vaFVLQk0yZk9sUHY4dlhyMUVnS2gzMy8vSFFjUEhqVDUyTWFOR3d0aDNyTTBiOTRja3lkUEx2ZjRpSWlJaUlpSWlJam8xV0VnUkVSRS94TUtoUUo1ZVhuQ3NxZW5wOUY5ejUwN2h6dDM3Z2pMN2R1M2g3Ky9QOVJxTlM1ZHVvUldyVnBCSXBHSWpsbXdZQUh1M3IyTGJ0MjY0WjEzM2pGNFhwVktCYlZhTFZwWFhGd3MvS3pSYUZCUVVDRGFMcEZJSUpmTFJldVVTaVdtVDU4dWxKb0RnT2pvYUtoVUttelpzZ1V4TVRGR1gxdFp4bzBiWjFJZzlEb29sVXJrNXVhYXRLOUNvWGpGb3lFaUlpSWlJaUlpb3ZKaUlFUkU5SVpUS3BYWXNHRUREaHc0Z0tOSGo4TE16T3lWWHMvQndRSG01dnIvUEJRV0Z1THg0OGZDc3AyZFhabE41aDBkSFVYTHFhbXBvbVZqZ1pCS3BSTE5MTEsxdFVWUVVCRDI3Tm1EblR0M0lpY25CeE1uVGtUSGpoMUZ4NlducHlNNU9SazVPVGxHeDdSNDhXS2NPSEhDNlBibzZHajA3dDFidE03ZTNoNjdkKzhXbG5OemN6RjE2bFRjdlh0WFdDZVh5ekZuemh4VXJWclY2TGxmcGYvODV6OUcreXg5OXRsbkJvTWNCd2NIbUptWkNZR1lyYTB0YkcxdGhlMUpTVW1pZmN2NlhSTVJFUkVSRVJFUjBadVBnUkFSMFJ1cXVMZ1k0ZUhoMkx4NU03S3lzdjVuMXcwSkNZR1BqNC9lK2hVclZ1RFFvVU1BZ0VxVkttSGp4bzJ3czdONzV2bU9IVHVHdi8vK1c5U3Z4c0xDUWppWGpyKy9Qenc4UExCbnp4NmtwS1FJNjhlUEh3OTdlM3VZbTVzTFljL0dqUnZScGswYjBjeWR2Ly8rR3dCTUd0UHp5c3pNeEtSSms1Q1ltQ2lzazhsa0NBa0pRYTFhdFFBQUxpNHVLQ29xTW5oOFFrS0M4TE9Ua3hPc3JLeEUyMjF0YlhIa3lCR2NPM2RPcjYvVC9QbnpZV0ZoWWJBVTI1RWpSNHdHaGNiNlF3MGFOQWpIamgwVGdycStmZnRpMEtCQnd2WXVYYnBBbzlFQUFFYU1HSUhxMWF2ajY2Ky9GcllIQlFXSkFyQ3RXN2ZpcjcvK0FnQzlHVlZFUkVSRVJFUkVSUFQ2TVJBaUluckRwS2FtNHRTcFUvajExMStSa1pIeFdzYVFrWkdCNDhlUGk5YVZYbloxZGNXdnYvNXE5SGgvZjMraFYwMVlXQmppNCtORjI0dUtpckJ4NDBiUk9qYzNOMmcwR216YnRrMVk5OTU3NzZGTm16WUFnQjQ5ZW1EMzd0M0l5TWhBVmxZV2R1M2FoVTgrK1VUWVZ4Y1c3ZCsvWHpSV2hVS0JVYU5HNGZ2dnY0ZGNMdGNMWVpSS3BUQkxSaXFWb2xLbFNxTHRwZmZmdUhHaktBd3lOemZIZDk5OWg4YU5Hd3ZycGsyYlp2UjlLUjJ5REI4K1hHK1dFd0NzV2JNR0Z5OWUxRnQvN2RvMUFOQXJlUWNBUC8vOHM5RnJ2aXoxNnRVVExYdDVlWWxlOTVvMWE0U2ZQVHc4WHZsNGlJaUlpSWlJaUlpb2ZCZ0lFUkc5WVNaT25Dak0ybkJ6YzBPalJvMXc1TWlSLytrWU1qSXlzR1hMRnFQYlkyTmpFUnNiYTNSNzllclZoVUNvUE9iT25RdVZTZ1VBcUYyN05rYU5HaVZzazhsaytQampqN0YwNlZJQXdLNWR1OUN6WjA4NE9EaEFwVklKL1lteXM3T1JuWjB0SEtmUmFCQWZINCtpb2lLTUh6OGU0OGVQRjExejl1elpPSDM2TkFEQXg4Y0hLMWV1TkRxK0ZpMWFJRHc4SEVESkxLZnZ2LzhlRFJzMnhJTUhEK0RsNVZYdTEvdXkxSzFiVjYrbmtrNTBkTFFRUXBVbEpTVUZWNjllRlphMVdxMW91MHdtZzQyTmpWQityblJZV1ZCUUlGb3VxejhVRVJFUkVSRVJFUkc5SGd5RWlJamVRTzd1N3VqYnR5KzZkdTJLMzM3NzdYVVA1NFcwYWRNR1BqNCtPSDM2TkFvS0NnQUFUWnMyUmJWcTFYRHExQ2tvbFVvQXdMcDE2MFI5aG1yV3JJa05HellnTnpjWFQ1NDhRVzV1cnFpSFVXRmhJWGJzMklHZ29DQlJpVGxqVkNxVmNQM1NkTE9EZ0pMd3lOQStRRW1adkZhdFdrRW1rOEhTMGhLelpzMUN3NFlORVJvYWlpTkhqcUIvLy80WVBIZ3dpb3VMY2ZEZ1FlRzR6cDA3dzhIQjRabmowL0h6ODBPbFNwV2dVQ2h3NE1BQllYM2Z2bjBobDhzTjl2Slp1blFwTEN3c0RKNnZiOSsrQm5zSVBlMzMzMy9INzcvL1h1WStUazVPd3JsS2x3QzhmLysrYUwvWEdZNFJFUkVSRVJFUkVaRmhESVNJaU40dzgrZlBoNHVMeStzZWhzaU9IVHYwU3EwOWJkQ2dRUWFEaDhHREIwT2xVdUdQUC80UTFuMysrZWZ3OHZMQ21UTm5oSFc2WUVqbldlRUVBQncrZkJqOSsvY1h3Z21aVElZSkV5WWdOemRYbU9sVHFWSWxqQjgvSGx1M2JzWDU4K2ZMUEY5MGREUjY5KzV0Y051ZVBYdGdaMmVIM3IxN28wZVBIbkIzZDhmcDA2ZUYwbms3ZCs3RTdkdTNNV1hLRkZFNXZLWk5tNVlyRUdyWnNpVmF0bXlKdExRMFVTQTBZTUFBbytjWk0yYU0wUmxDQ29YQzVHcy9pNGVIaDlBblNQZmZBSEQ3OW0zaFoydHJhN2k3dTcrMGF4SVJFUkVSRVJFUjBjdkJRSWlJNkEzenBvVkJBSEQ1OG1XRE0xTktNOVRiUmljaElVSFlMcFBKNE9IaEFZMUdJNVI1QTRBUFAvd1FQLzc0bzlGelZLNWNHWFoyZHJDMXRVVnljakx5OHZLZ1VxbXdmZnQyVks5ZUhVQkpZTkdoUXdka1ptWUtnWkM1dVRrNmRPaUFDeGN1bVB4Nnl6SjY5R2dBUUZ4Y0hCWXZYaXlzbDBxbEdEcDA2RXU1Um5tVkRtZWVsNU9URTV5Y25JVGxlL2Z1NmUxVHUzWnRvYnhlNmUyWEwxOFdmbTdZc0NHa1V1a0xqNGVJaUlpSWlJaUlpRjR1QmtKRVJQUk1TNVlzZWFIalMvY2JxbG16SnFSU3FhZzhuSVdGQlhyMjdJbHIxNjdCeGNVRkxpNHVxRjY5T2h3ZEhlSGc0QUI3ZTN2SVpESmgvNTkvL2htYk4yOEdVTkl6eU16TVREaTNNWEs1L0ptem5NcFNPdVRJeU1qQTlPblRSYk9hUHY3NFl6UnExQWlabVprbW5XL3AwcVVJRFEwVmxwczNiNDRaTTJZWTNiKzR1QmpSMGRIdzhmR0JWQ3FGWEM0djkydlF2VStHOU96WkU0TUdEUktXdTNUcG90ZDdxRmF0V3NMUGp4OC9Sa0pDQXV6dDdYSG56aDFodmErdmI3bkhSVVJFUkVSRVJFUkVyeDRESVNLaWY3blNQWFFBR0p6ZFlhdHhsR1lBQUNBQVNVUkJWRXI0OEhUSnQ5S2lvNk9GbjMxOGZBQUF5Y25Kd3JvYU5XcEFMcGRqenB3NXo3d09BSFR2M2gxSlNVbm8xNjhmYXRhc2llTGlZdFN1WGR0b0h4MEFHRDkrUE1hUEgxL21lUjg5ZW9SZmZ2bEZXTzdkdXpmYzNOeEUrengrL0JpVEprMFNCVCsrdnI2aU1NVVVLcFVLS3BWS1dDNHFLaEp0ZjdxWDBaQWhRMkJwYVltd3NEQzR1Ym5oMEtGRDVicmV5L0QyMjI5REtwVUtRVkZrWkNRc0xTMUZ3VkdyVnEzKzUrTWlJaUlpSWlJaUlxSm5ZeUJFL3pNWkdSbkl6TXlFVXFtRVVxbUVWcXQ5M1VNaUlrQVVTZ0NHWjVIczJMRUQxdGJXWlo2bmI5KytCbnNJQWNDdFc3ZUVuK3ZWcXdjQXVILy92ckRPeThzTFFFbnBzNmZIWTB5ZlBuMWdZMk1qakxsNzkrNEc5MU9wVkZpN2RpMDZkT2dBRHcrUE1zK1ptWm1KZmZ2MkNjdE5temFGbzZNanBGSXBMQzB0a1pPVGcyKy8vVmJvV2FUVHBrMmJsMVltYmZmdTNUaDgrTEFvTUFOS0FpTkxTMHZzMjdkUE5NYnk4dlQwUkVoSWlONzZyVnUzNHFlZmZoS1duNTRkQkFCV1ZsWm8wS0FCYnR5NEFRRDQ4ODgvUlVHV2o0OFBYRjFkbjN0c1pZbUtpbm9wcGZGTWxaV1ZoY3FWSy8vUHJrZEVSRVJFUkVSRTlLb3hFS0pYS2o4L0gvZnYzMGR5Y3JMUVAwUXVsNk55NWNyc01VSDBobEFvRktKbFMwdEx2WFhidG0wVGxXd3pwTEN3ME9ENjNOeGMwWU44WFNCMCsvWnRZWjJ1MU51MGFkT1FrWkZoOHRqNzlldUhVYU5HSVRrNUdmZnYzMGRpWWlJU0V4T1JrSkFnN0tOVUtyRjM3MTdZMnRwaXpKZ3hKcDhiQUtaUG53NEFhTlNvRVpZc1dZSVpNMmE4dEZCaTZOQ2hhTm15cGJDc0syZVhsSlNrRndicGFEUWE1T2JtaXNydGxWZWxTcFVNcnRkcXRTWUY5UzFidGhRQ29hZjdESFhvME9HNXgvVXNzYkd4U0VsSmVXWG5ONFJmWENBaUlpSWlJaUtpaW9TQkVMMHlOMjdjUUh4OFBHUXlHV3JXcklscTFhcUpHcFlUVlFTblQ1OSszVU40WVUvUDZyR3hzY0dqUjQ5RTY4TEN3cDc3L0tYN3l3REEzcjE3TVh6NGNFUkZSUW5yR2pWcTlOem5CNEJEaHc1aDc5NjlaZTRqa1VoZTZCcjRmL2JPUEx5bWEvM2puNXlNUkVoa2FDS2pJVEZMaUtGb0xxNVNRczJ6RG9xNjJxQ2xLS2s1SldhU29xcFNvVTBSWTVTVzVoSkVpSmdGTlNVa2hzd3haSkRrSk9mOC9zaHo5aS9iT1prSWV1OWRuK2ZKdzE1cjdiWFczbWZ2ZFpMM3U5NzNCV3hzYlBqcnI3OWV1aDlOWHlWejhtaW9WYXVXenZianhvMmpVNmRPSER4NHNFckdmMUU2ZCs1TVVGQ1FsZ2VSa1pFUjc3Nzc3aXNiZDlDZ1FhK3NiMTJVOXp3SkJBS0JRQ0FRQ0FRQ2dVQWdFUHluSVFRaHdTdmg5T25USkNVbFViOStmUm8xYWxTdVo0RkFJSGh6bFBUSTBkZlhMemMwWEdYeDlQU2tlL2Z1L1Bubm53RDgvdnZ2bkQ1OVdnb05WNjFhTmNscnFDVEd4c1k2Y3dMbDVPUm9pUkYyZG5hbGpxK25wNGVIaHdmVzF0YVltcHBTVkZSRVhsNmU1SkZURXBWS0pjdmRZMkppZ3I2K3Z1UlYwNnBWSzQ0ZE80YWhvU0VxbFVvci8xSlZZR2RuUjl1MmJYRjJkbWJIamgxU2VkZXVYYWxkdXpZZmZQQUJJMGVPSkRnNG1OcTFhMU8vZm4wYU4yNk1RcUZnNU1pUlpHUmtBREIvL255WkI1S0cwb1N4RVNOR01IandZT2w0NE1DQk9zUEcyZGpZOFBiYmIzUHk1RWxaZWMrZVBURTNOMytoYXhZSUJBS0JRQ0FRQ0FRQ2dVQWdFTHg2aENBa3FIS2lvNk5KU1VuQjA5TVRSMGZITnowZGdVQlFEaVhEazczMTFsdm82ZW5SckZrendzUERPWHo0TU5iVzFqSVBudmZmZjUrOHZEd0FoZzRkeXRpeFkwbE5UU1VrSklSeDQ4WnBDUzBHQmdaTW16WU5lM3Q3Tm0zYUJDQ0pGbENjZjhmQVFQdnI2SU1QUG1EWXNHRmE1Uk1uVHRRS1ZhWVJoRXhNVEdqWXNDRk9Uazc4OXR0dkFOU29VWU9sUzVjQzBLQkJBeFl2WGt4Y1hCdzlldlJnL1BqeHNuN3UzTG5EdUhIanBPUDU4K2ZUcWxVcjZiaDU4K2FZbUppd1lNRUMvUHo4U3MyWjlETDA3Tm1UbmoxN2tweWNMQk9FTkNnVUNwUktKYUdob2FoVUtnd05EZG0vZjc5V0dNN1EwRkRDdzhObFpZYUdodmo2K3VvYzE4aklxRlF4OE9iTm0xaFpXZUhoNFFGQTkrN2R0UVNoL3YzN1YvZ2FCUUtCUUNBUUNBUUNnVUFnRUFnRXJ4OGhDQW1xbE92WHI1T2NuRXpyMXExeGNIQjQwOU1SQ0FRVklDNHVUdnAveWZmMjh1WExMRnUyaktLaUl2cjE2OGVZTVdNd01USFJPajg4UEp5MWE5ZVNrNU5EWW1JaWl4Y3Z4dGpZV0t2ZGlCRWpzTGUzWi9IaXhWSk9NU2dXY2RScTlVdUZkR3ZhdENucjE2K25idDI2S0JRSzB0TFNKRUdvSkZGUlVkTDE3dHExQ3hNVEUwYU5HbFhoY1J3ZEhWbTFhaFVOR2pSNDRibFdCWEZ4Y1pMM2pwT1RrODZjYkNWek5Ha295MXZ6N3QyNzdONjltNlNrSkI0K2ZDanpEdHF6Wnc4RkJRVjRlSGlnVkNyWnZuMjcxdmw3OSs3Rng4Zm5SUzVISUJBSUJBS0JRQ0FRQ0FRQ2dVRHdHdEMySUFrRUw4aVRKMCs0ZnYwNjlldlhGMktRUVBDR1NFOVAxeG5tcXpReU1qSmtIa0t1cnE0QVBIejRrSG56NWtraDBmYnQyOGVOR3pkMDlwR1FrRUJPVGc0QVY2NWN3Yy9QcjlRNTVPWGx5Y1FnS003L00zdjI3SmZ5dGpFMU5hVisvZm82aFpHU2pCdzVrajU5K2tqSElTRWhsYzRWODZiRklDZ1d0alFrSmlhU2tKQlE2VDdtejU4dkN4ZDQ5T2hSdnYvK2UvYnUzVXRNVEl4V2U4M25GaEFRb0RPUDB0NjllOW15WlV1bDV5RVFDQVFDZ1VBZ0VBZ0VBb0ZBSUhnOUNBOGhRWlVSR3h1TGtaRVJUWm8wZWROVEVRaitKL0gzOStmSWtTTzR1YmtSRUJDZ013emI4MFJHUnNxT216VnJSbkp5TXRPbVRaTUpOSjkvL2pudTd1NDYreGc5ZWpSeGNYR2NQWHNXS000aHRtN2RPaVpNbUNCcmQvTGtTVmF1WEttemo5T25Uek5od2dRS0NncWtza2VQSG5IbnpoMnR0dm41K2VWZVYxbjQrUGlRbkp4TVRFd01ibTV1dEcvZlhqWm1TZlQxOVY5cXJGZUJTcVhpNk5HajByRlNxV1QrL1Btc1hyMWExbTcyN05tMGFkTkdWbGJTQyt2Um8wY1Z6b0ZrYTJ0TDNicDFDUWdJNE5DaFE2VzIrL25ubjBsTFMyUGl4SWs2OHo4SkJBS0JRQ0FRQ0FRQ2dVQWdFQWplSEVJUUVsUUpXVmxacEtlbjA2SkZpNytsQVZVZytGOUFJKzdjdkhtVDVPVGtjajMxMUdvMUJ3NGNrSTVOVEV5d3RyYm1xNisra25tT3RHelprcFl0VzVLV2xzYXRXN2VrL0VGUUxEQW9GQXA4ZlgzeDhmRWhLU2tKZ0xDd01PenQ3YVc4TWp0MjdHRGp4bzB5ejZGUFB2bUUvZnYzazVhV2hwNmVIaDk5OUJFLy9mU1RWTDk3OTI1Mjc5NzlFbmRFTjVyNWhvV0YwYmh4WTU0OWU4YTllL2ZJeXNvaU9EaFkxdGJTMHJMQy9SNDRjSUQxNjllalZxdGw1Wk1uVDVZOGwwcGUvOHFWS3drSUNKQzFiZEtrQ1pNbVRlTFJvMGRjdVhKRlZxY1JjdzRkT2tSeWNyS3M3dDY5ZTB5WU1FSHkxSHIrSElDaW9pSlVLaFY1ZVhtWW01dGphMnNyQ3l0WHMyWk5uSnljY0hCd3dOSFJrWTBiTjByWDh2SEhIM1A2OUdtWkVBVXdhZElrN3QyN3g1NDllNlN5Z3djUEVoc2J5NHdaTTJqVXFGRVpkMHdnRUFnRUFvRkFJQkFJQkFLQlFQQTZFWUtRb0VyUUdJRkZxRGlCNE0weFpNZ1FkdTNhUmJ0MjdhaFRwMDY1N2YvODgwL3UzcjBySFh0NWVSRWRIUzBUZzk1OTkxMnlzcklZTTJhTXpqNHNMQ3dBTURNelkrN2N1VXljT0JHbFVnbEFURXdNZmZ2MlpjbVNKUnc1Y2tSMjNvUUpFK2pidHk5ZHVuUmg2dFNwREJzMmpLNWR1OG9Fb1ZlSnFha3BJMGFNWU5pd1lXUmtaT2hzWTJscGlaMmRYWVg3VkNxVk1yRk1RMG12cCtmYmErNlZodno4Zkk0Y09hSXo5RnExYXRWNDlPZ1Jtelp0a3NyNjkrL1AvZnYzT1hQbWpMUU9hL0R6ODlNNWJ0MjZkZG13WVFQZHUzZW5aY3VXT0RvNjR1am9pSm1abWF4ZFVGQ1FUTng2UGkvVThPSERlZi85OTFHcjFlVG01c284aDlMVDA3WDZFd2dFQW9GQUlCQUlCQUtCUUNBUXZGbUVJQ1NvRWg0OWVvU2xwYVVJRVNRUXZBTGVmLzk5M24vLy9YTGJqUm8xaWxHalJsVzRYMGRIUjZ5c3JFaFBUd2VLeFFWWFYxZXFWYXZHMnJWcjhmTHlZdHEwYVd6ZHVwWFRwMDlybmE5UUtHamR1clYwWEw5K2ZTWk1tRUJnWUNDalJvMWk2TkNoNk9ucDhkNTc3eEVaR1lsU3FjVFEwSkFKRXliZzdlME5nSjJkSFQvKytDUFZxMWZYNnQvQXdFQm4yTHY4L0h3dEw1d1hwWEhqeHB3NGNVSm4zYWVmZnZwR1BCN2QzTnkweXVyV3JZdUppUWtiTm15UXd0b3BGQW9HRFJwRXpabzFDUXdNSkR3OHZFTDlOMnZXRElCV3JWcFZhbDZqUm8waUlpS0Nnb0lDaGd3Wnd1alJvNEZpTDZRcFU2WlFzMlpOZHV6WUFjQ0hIMzZJdmIxOXBmb1hDQVFDZ1VBZ0VBZ0VBb0ZBSUJDOFdvUWdKS2dTY25KeXNMS3lldFBURUFnRWxhQkpreVo4Ly8zM3pKZ3hBM3Q3ZTF4ZFhRSG8wNmNQOWV2WHAxR2pSaWdVQ3Eyd1gvcjYrcmk0dVBEaGh4L2k1T1FrcS9QMjlzYkR3MFBtb2RTcVZTdSsrZVliZ29PRG1UbHpKdlhxMVpPZG8wc01ndUl3WmNPR0RkTXFuemh4SXRldlgzK2hhMzRlTnpjM1RwdzRnYjYrUGlZbUpwaVptZUhpNGtMZnZuMWxZbGRGOFBMeW9rR0RCaTgxSDFOVFUycldySWxDb2NEUTBKQmF0V3JSb0VFRFNlajcvUFBQcVZHakJ0dTJiV1BJa0NIWTJOZ0FNSDM2ZFByMDZjUGh3NGU1YytjT1Q1OCtKVDgvbjhMQ1FrazgwOVBUUTE5Zm41WXRXNzdRM0t5c3JCZzBhQkJXVmxaYUFxVkNvV0RjdUhHNHU3dXpkZXRXQmc0YytCSjNRU0FRQ0FRQ2dVQWdFQWdFQW9GQThDclFLeWdvcUpwdDFvTC9hWDc3N1RjYU5HaEE0OGFOMy9SVUJJTFh5ckZqeDNqMzNYZmY5RFJlaXB5Y0hKUktKZWJtNWpycjFXcTFGUFpNSTFTOENHcTFXcGJUUmhlWm1aa1VGUlVCeGVKSWFXTFIvenBYcmx6QnpjM3RmOFlyODkvLy9qZWRPblY2cldQdTJyVUxRSWhiQW9GQUlCQUlCQUtCUUNBUUNQNXJFQjVDZ2lxaHFLaW9YRU92UUNENGUySnFhbHBtdlo2ZW5sYittQmVoSW10RTdkcTFYM3FjL3dVMFlkOEVBb0ZBSUJBSUJBS0JRQ0FRQ0FTQ2lxSjQweE1RQ0FRQ2dVQWdFQWdFQW9GQUlCQUlCQUtCUUNBUXZGcUVJQ1FRQ0FRQ2dVQWdFQWdFQW9GQUlCQUlCQUtCUVBCZmpoQ0VCQUtCUUNBUUNBUUNnWXo3OSsrVGs1UHpwcWZ4UDA5ZVhoNC8vL3d6U1VsSnN2S1FrQkIrLy8zM2wrbzdKeWVIQnc4ZW9GS3BTbTJUbFpYRi9mdjNkZFlsSmlhV2VtNWFXaG9QSGp4QXJhNVl1dHJDd2tLeXNySktyWC84K0xHVVk3QXM4dlB6S3pTZWhyaTRPRTZkT2xXcGMxNEZ2cjYrekowNzkwMVBBd0NWU2xYcXUxOVVWUFJHMW9Xd3NEQkNRME8xeXZQeThsaTRjQ0YzNzk2VnlqSXlNdkQzOXljdExhMVNZeFFXRnBLV2xvWlNxWHpwK2I0bzJkblpaYjRIQUE4ZlBwUnllMWFFRlN0V0VCTVRVMnI5enAwN1dicDBhWVg3RTFTZXFscmZTaU12TDQvMDlQUVhQbDhnRUFnRS8zc0lRVWdnRUFnRUFvSGdmNURZMkZpOHZiM3AyN2N2MTY5Zmw4cERRa0x3OXZibWh4OStBR0QyN05sNGUzdno5ZGRmQTNEMTZsVzh2YjN4OXZZbU1URlJkbHpleituVHAyVnpPSHYyckZRWEdSbFo1WE1UdkRqZmZ2c3RFeWRPZk5QVCtJOGhOamFXb0tBZ3JmTDgvSHhpWW1Ja0kvcjY5ZXNaTjI1Y2hmdU5pb3BpNjlhdDNMcDFTMVorOE9CQmpoOC9Ec0M5ZS9mNC9QUFBpWTJOMWRsSGNuSXlHelpzb0xDd1VGWWVHUm5KcDU5K1NtNXVybFNXbFpWRmRuYTJkUHpISDMvZzQrT2oxV2QyZGphVEowOW0wNlpOT3NmODlkZGYrZnp6ejJWOWwwVk1UQXpEaHcrWHJ1bDVsaTVkeXFoUm84b1VyMDZmUHMwbm4zekNnd2NQS2pRbXdPKy8vODdLbFN2TGJaZVVsRVJrWkNReE1USGs1dVp5OHVUSmNuOGVQMzVjNFhsa1ptYnk2TkdqQ3JkL2xTeFpzb1N2di81YXAvRHp5eSsvTUhic1dCSVNFa285Lzltelp6eDU4a1RuejlPblQxR3BWRHg3OXF6TW43eThQRm1mTjI3YzROcTFhMXBqRlJZV0VoVVZKYnQzT1RrNVJFWkdWbHE0dW5uekpoOS8vSEdsbmgrMVdrMVJVZEZML1pRVVRmLzg4MCtHRGgxS2NuS3l6dkZVS2hWejVzemhpeSsrcUxEWUdoRVJ3YjE3OTBxdFQwaEkwSGx2UzJQSGpoMkVob2FXK1M2V3g0VUxGL0QyOWlZK1BsNHF5OC9QNThLRkMrWCtaR1ptU3VmazVlV1JuWjFkNXMvenoxSjVaR1Jra0p5Y3JQV2pFUmhWS3BYTyt1VGs1RkxmK2FwWTM2RDRlUThLQ3VMY3VYT3k4bG16WnVIbjU2ZFRWRnE5ZWpVaElTRXY5WGtKQkFLQjRMOFBnemM5QVlGQUlCQUlCQUtCbklLQ0FzTER3NG1LaWlJK1BwN3M3R3pNek14bzNMZ3hBd2NPcEduVHBpODlSdlBtelduVXFCSFhyMTluMWFwVnJGbXpCa05Ed3lxWWZlbW9WQ3BwSjdlbHBlWGZhbTZDLytmMjdkc2tKaVl5Wk1pUVNwOTc3Tmd4bGl4WkFzQ25uMzVLLy83OXl6MW44dVRKM0xoeEEwdExTMzcrK2VkWDNwY0dBd01EYkd4c2FOKytQY09HRGNQVTFGU3J2L3YzNzdObnp4NHVYcnhJV2xvYWFyV2FXclZxMGJCaFE3NzQ0Z3RxMXF3SkZBdEN1M2J0d3RMU2tuNzkra25ubno5L0hqOC9QeFl0V29TSGh3Y0ZCUVdWOG1JSkR3L0gzTnljOXUzYnk4cU5qSXdrQTErMWF0VW9LaXBpNXN5WmpCOC9udDY5ZTh2YVhyaHdnYjE3OTVLV2xzYk1tVE5SS0VyZkV6aG56aHlzckt6NDVwdHZ5cHpYZ1FNSEtDd3NwRStmUGtDeFFLUXhScXJWYXFLam8yblpzaVdGaFlVOGVmSkVkcTZCZ1lIV3ZUNTY5Q2pHeHNhMGJ0MWFhNnlzckN3dVg3NU0xNjVkeTV4N28wYU5nR0l4TXlBZ0FDTWpvekt2b1N3MmI5N00vZnYzU1VsSklTa3BTUklYUER3OHNMR3g0ZHR2djBWZlgxL25mTlJxTllXRmhTeFlzRURuOWZ5ZFVLbFVXa0xoZ0FFRG1ENTlPanQzN21UNDhPRlMrZlhyMXdrTkRhVkxseTdZMmRscGVha1lHQmlnVUNqNDRZY2YrUFBQUDNXT1oySml3dkxseTVrd1lVS1o4ekkzTitmWFgzL1ZXZmZzMlRPKysrNDdBT21aMjdGakIrSGg0Vkk5UUhCd01OV3JWd2VnYytmT3RHM2J0c3d4TlVKb2pSbzF5bXhYa29pSUNKWXZYMTdoOXJxWU8zY3U3ZHExQTRxRlJ5TWpJMnhzYkhTMlBYbnlKQThmUHVTcnI3NUNUMCt2MUQ2dlhyMHFDYjVWeVprelo5aThlVE9kT25WQ29WQXdidHk0VWowSW4yZkFnQUdNSFR1MjFQcjA5SFMrK2VZYmpJeU1TbjNQOC9MeW1EcDFLdi84NXorQll1K25xS2lvTXNkdDBLQUIzdDdlcGRZYkdCanc3cnZ2U3NkejVzemh6cDA3V3Uxc2JHd0lEZzRtTnplWDBhTkg2K3lyWThlT090Zk9xbGpmQUJRS0JYZnYzdVhnd1lPc1dMRUNKeWNuQUQ3NDRBTjhmWDNadW5VckgzendnZFIrNzk2OS9Qbm5uN1J0MjFaTFFBd0pDYW0wRjExSnhvMGJKNzFmQW9GQUlQalBRd2hDQW9GQUlCQUlCSDh6dnZubUc2NWV2U29yZS9Ma0NkSFIwWncrZlpwcDA2YlJ1WFBuRis3LytQSGp4TVhGWVd4c2pKbVpHZTd1N3Z6eXl5KzR1TGhJYlM1Y3VNRHExYXVsbmVEMzc5OW45ZXJWV2p0Z0hSMGRtVGx6SmxEc1RYRHg0a1VBQmc0Y2lKdWJHN201dVpMUndON2VudkhqeHdNd2FkSWtyS3lzWHVuY0JPVXplUEJnclYzRm11TTllL2F3YjkrK0N2VXpjZUpFdW5UcElpdmJ2MzgvZmZ2MkxkUElkZVBHRFc3Y3VGRnUvMVhWbDYydHJXUkVlL1RvRVhmdTNHSFhybDJjT1hPR2xTdFh5Z3hjMGRIUitQdjdvMVFxc2JDd29HSERoang3OW95VWxCUk9uVHJGeHg5L0xBbEN3NFlONDhLRkN3UUZCZEd3WVVNYU4yNE1GTzhNTnpNem8zbno1a0N4V0ZDV0liY2s4Zkh4WEw1OG1lSERoMnNKb3NiR3hsSm9LeXNySzVZdFc4YmN1WE5adDI0ZDZlbnBqQm8xU21yYnMyZFBrcE9UMmJGakI2dFdyV0xLbENrVm5vTXVjbk56MmIxN04vMzc5OGZhMmhxQXFWT25hbm5sYVhiRlA0K25weWQrZm42b1ZDcnk4L1BKeXNvaU9qcWFkOTk5RnowOVBjbWdiMnhzakVLaDROaXhZNmhVS2xxMmJLblRnR2x1Ym82aG9TRzFhdFZpNHNTSitQbjU4ZE5QUDBscnpZdnc1TWtUOHZMeWNIQnc0UGJ0MjN6MjJXZDA3dHdaTXpNelNkU2VPM2V1VGdQdjNidDMrZnp6ejE5NDdOZkorZlBubVRObmpzNjY3ZHUzczMzN2RxM3lJMGVPY09USUVhM3lrc0tHcTZ1cjdCblVvSyt2VDUwNmRWaTJiQmxRSENwcjRjS0Y5T3ZYajQ0ZE8wcnREQXhLTjFPbzFXcEpWTldJV2ZuNStWSlp5WC8xOWZXQjRqVXRQVDFkeTB1MUpGZXVYQUhneElrVFpXNUFhTmV1bmRaMzE0Y2ZmcWp6KzJ6UG5qMGtKeWN6ZnZ6NFV0KzVldlhxU2Y5LzhPQUJEZzRPcFFxTjI3WnR3OW5aV1ZwckwxMjZSRkpTRWoxNjlKQzF2WFhyRnYvKzk3KzEzb0hjM0Z5Ky9QSkxXVmxtWmlaNWVYbGFub3U5ZS9lV0JGOG8vdDVkdEdnUlRabzBrZm9ZT25Tb1ZpaTBXN2R1RVJFUndmRGh3ekV6TTVQS0d6Um9vUFA2bjJmaHdvVTZONzBVRlJYeC92dnZ5OHBHamh4SjA2Wk4yYkJoQXhNbVRNRE96ZzRvRmxrV0wxN01zR0hEeU0zTlplM2F0UmdhR21vSjBjK2VQVU90VnNzRUlZRCsvZnZMaEpXd3NEQU9IandvYXpOMzdseGF0R2doSFQvdmFWalY2eHNVQzBMVHAwL0h4OGVIK2ZQbkV4Z1lpS21wS1I0ZUhuVHQycFZ0MjdiUnBVc1g3TzN0dVhqeEloczNicVJodzRiTW1ERkRlaGMwbkR0M1RoWnFzYUlVRkJTZ1Vxa1lNMlpNcGM4VkNBUUN3ZDhISVFnSkJBS0JRQ0FRL00zSXlzcENvVkRnN3U2T2k0c0wyZG5aUkVaR2twZVhoMXF0NXZ2dnY2ZGp4NDR2N0RVVEhSM04wYU5IcGVQOSsvY0R4YnRiTmNKTFltS2l6TUQ3Nk5Fam5idSthOWFzaVplWEY4bkp5ZEpPNmFaTm0vTEpKNTl3Nk5BaGZ2cnBKMmJObW9XN3U3c3NGTlhybUp1Z2ZJWVBIeTdiT1p5VmxVVm9hQ2lOR3plbVE0Y09GZTZucEZFVDRLMjMzaUlwS1ltelo4K1d1VE0vTEN3TVEwTkRxbFdyVm1xYnF1eXJYYnQyL090Zi81S09rNU9UOGZYMUpURXhrUU1IRGpCNDhHQ2cyT2kxYXRVcWxFb2xuMy8rT2Q3ZTNwS1JWcVZTRVJVVkpUTjJLaFFLSmsrZWpJK1BEd0VCQWF4YnR3NjFXazFNVEF6WjJkbXlmbFVxRlFNR0RKRE55OFhGUmN1Z0dCb2FpcUdob1pZUkZNRFUxRlRtZVZPelprMzgvZjFadG15WlRwRmkxS2hSM0w5L241aVlHQjQrZklpOXZYMnA5Nmc4ZHUzYWhiNit2blJOKy9idHc4ZkhSMXFQTm0vZVRFSkNRcWxDZzBaMFMweE1sQWtuQnc4ZWxCbGRBd0lDY0hWMWxjcEt5M09pYVFmUXZuMTd2THk4Q0E4UForalFvY1RHeHNwQ1REM1AzYnQzS1Nnb1lPL2V2VkxaUC83eER5Wk5tZ1FVRytpUEhqMUt2WHIxWko5M1pWRXFsV1VLMWhwUG5iSjI3TmV1WFZ2THFQdXlOR25TaERWcjFtaVYvL2JiYjF5K2ZGbm03ZkRsbDE4eVpNaVFVdGVGdDk1NlMvcC96Wm8xYWRteVphbmphZ3orbXR3MlhsNWVrb2lxb2FUM2tscXRScVZTVVZCUWdJR0JBYk5telVKUFQ0L3M3R3lHREJuQ0J4OThJSTJYbUpqSStQSGorZGUvL2lYYlNIRDU4bVdkWVIwMWFFS0xCUVVGbGZuZDZ1am9xQ1grdEcvZlhqWVd3Tk9uVDFtelpnMzkrdldqZS9mdXBmWlhWRlFraGFsNytQQWhMaTR1c3JCMWRuWjJLQlFLSWlNamlZK1BaOTY4ZWRKYWRQbnlaWGJ1M0VtTEZpMm9VNmVPZEU1cWFxcE9MeU45ZlgxSm5OWncrZkpsTWpJeXRNcExmcDdoNGVGODk5MTNPRG82TW52MmJPbitkTzNhVld1TUkwZU9FQkVSUWJkdTNiQzF0WlhWeGNYRmNmLytmV2t6eDltelo3bDM3eDV2dmZXVzlIN2R1blZMWjQ0a1hTSFBYRnhjSk8rOVJvMGFTZDlEbW5mZTJkbVpUcDA2a1ppWVNPM2F0Wms2ZGFycy9EVnIxdkRYWDM5cDlXdGdZQ0Q3SHRIMVBCZ1pHY25hS0JRSzJSeGZ4Zm9HWUdabXhwUXBVM2p3NElGTTRCb3paZ3pkdTNlWDFuWmJXMXRhdDI3TmxDbFRNREV4MGVxM0lxRXlTNXZQb1VPSHloUnRCUUtCUVBEM1I2emlBb0ZBSUJBSUJNOWhaV1VseTEzenVtbmF0Q216WjgrV0dXMDdkZXJFckZtemdHS2ovZTNidDdVTWFGVkJqUm8xcEYyMjVhRXhrcWpWYWdJREExRXFsUmdaR1VtN2h3OGNPRUJPVGc3ZmYvKzlUcVBqNjVpYm9HeWVGeVkwQnROLy9ldGZ1TG01U2VWWldWa2tKaWJpNHVLaU03VGE4elJ0MnBTVWxCUisrKzIzVWtXY2pJd01JaU1qYWRPbURaY3VYU3IxTTZ2S3ZwN0gxdGFXSVVPR0VCZ1lLSHZuNCtQanljckt3c1hGUlNzRW0wS2h3TXZMUzZ1dk9uWHFNSFhxVk9yV3JZdENvZURJa1NNOGV2U0lVYU5HWVdGaEFjQ2hRNGRJVGs3bTQ0OC9scDM3ZkppcWhJUUVUcHc0Z1lPREErYm01bHBqbVptWmFlVTZLU2dvWU9USWthU25wM1B3NEVHWjE0Q2VuaDVmZmZVVmp4OC9saG1PSzB0eWNqSTdkKzdFeDhjSFUxTlRqaDA3eHZyMTYvSDM5NmRSbzBiazVPUncvZnAxK3ZidEs0VndLNDhlUFhySTFySmJ0MjVKUXZERml4ZUpqNDluNE1DQld1dmRtVE5uZEJvbVAvdnNNL0x5OHJDd3NPRFFvVU02RGI0YU5BTGRsaTFicExJbVRacFF1M2J0Q3MyOW90eThlWk5wMDZhVjIrNzU1NklrNjlhdDB4SWRYcGJxMWF0cmlia0FGaFlXR0JvYXl1cjA5UFN3c3JMUzJWNFhPVGs1bkQ5L1hsWldzMlpOM04zZHVYRGhBcytlUGVQVXFWTkFjYml3a3lkUFN1MDA3L0h6b3FJbUhPTzZkZXV3c0xDZ3NMQ1FNV1BHWUdGaElRbWtCZ1lHakJrekJrTkRRNTQ4ZVlLcHFTa0dCZ2EwYU5HQzNidDM2NXhyZkh3OEV5ZE94TnpjSENNakkxYXRXcVh6dlNzUFB6OC9MbHk0QUJRTFBVcWxrcjE3OS9MYmI3OXB0VzNhdENsK2ZuNmtwYVhKUXJ1bHBxWktRaGtVQzZ5MWF0VWlPRGlZdG0zYnl0YkFnUU1IY3VEQUFUWnMyTUM4ZWZPazhvU0VCQklTRWhnd1lBQXFsWXJObXpjVEVoS0NvNk1qQVFFQnNubXNXTEdDMk5qWVVuUEdIVDkrbkZXclZ0R3laVXQ4ZlgweE5UVWxMQ3lNTGwyNlNCNlNGZVhZc1dQczM3OWY4a0w5OWRkZlVTZ1VkT25TUmZvdTJySmx5d3NKbjBxbFVoS1NOTjZUR214dGJYV0d0cnQ5KzdaT3o2VzB0RFNabDNaS1NvcFdtNFNFQkZsWXlxeXNMSjNmalZXMXZpMWJ0a3g2WHpTVUpYQnFLT21wMTdwMWEzeDlmV1gxS1NrcHBLYW1hZ21DcGFINTdJUWdKQkFJQlAvWmlGVmNJQkFJQkFLQjREbHNiR3k0ZE9rU1dWbFpMN1VyL0VYUlpaaHAyTENoN0xpeWlaSkxvdGxKQ3NXN3pxOWN1WUt4c1RFTkdqVEEyZG1adm4zN1ZxcS9uMy8rV1FvVjk4OS8vcE9jbkJ5dVhyMUs2OWF0aVkrUEp6RXhrYkN3TU41Nzc3M1hQamRCeFVsTFMrTzMzMzdEMDlOVEpnWUJYTHQyamZuejU3Tnc0Y0l5ZC81cmNIRnh3ZFhWbFhQbnp2SGd3UU9kSGltLy8vNDdSVVZGOU9yVmk1aVltRkx6RVZSbFg3clFpREVsRFZ5YUhkVzV1Ym1vVktweWN6dG8wSVM5VXF2VjdOaXhnN3AxNjhweU1WMjRjSUdzckN5NmRldFdaajhiTjI2VTdUWi84dVFKNmVucHBLV2xrWjZlVG1wcUtrK2ZQbVhHakJsa1pHU1FscGFtdGF2K25YZmVrUWxOMWF0WGY2bWNEeHJoMTgzTmpXN2R1cEdYbDBkUVVCQWRPblFnTHkrUGpSczNrcFNVUkg1K1Bpa3BLV3pjdUJFbzltYlNGVHBPUTdObXphU2NJRkI4N3pVRzA2MWJ0MkpwYWNsSEgzMmtKZkpwakxUUEc0OUxHdklYTGx4WTVqVjk5OTEzSEQ5K25CMDdka2hsQlFVRlVtaXhSNDhlQWNYUGYzWjJOc2JHeGxML0pmUFdsQ1EzTjdmVThRWU5HcVJUbWdNY2FnQUFJQUJKUkVGVUtOdXdZUVA2K3ZvNnd6QmR2SGhSdWgrdkNsMmh2d0N0M0N1QmdZRUVCZ1pLeHlZbUpxV0tMR2xwYWZqNys4dktHalpzS09XRlMwdEx3OERBQUJNVEUxYXRXZ1VnZVFIOThzc3ZOR2pRZ0ZtelpsRllXTWpTcFV1cFg3OCtRNGNPbGNZdCtVenBNb3hyeWtxR3N0TkZkblkyUzVZc3dkcmFtbFdyVmpGOStuUVdMRmpBb2tXTGRIcFdsRVZCUVFGMTZ0Umh4SWdSWmJiYnVYT245TDVhV0Zpd1lNRUNFaElTQ0FvS1lzeVlNVGc3TzNQdTNEbkN3c0l3TmpibWwxOStJU01qZzIrLy9WYnFRNlZTVVZSVVJQZnUzZG01Y3lmbnpwM0QwOU1UbFVyRnpaczNlZmZkZDJuZHVqV0xGeSttVTZkT3RHM2J0a0ppL3ZONGVuclN0MjlmeG93Wmc0R0JBVkZSVWZ6d3d3OFVGaFl5Y09EQVN2VTFldlJvUm84ZXpZVUxGL2ptbTI5WXVYS2xKREJxQkc0L1A3OEtoNHdyeWVUSmswdXRzN096NDh5Wk0xcjkzYjE3VjZlWFUyUmtKTkhSMGRKeFlXR2hsa2k4YWRNbTJkcFRVRkNnbGVzTnFtNTlLeWdvd01URTVJVnkrMEZ4K0VKZG5sZGJ0bXdoSWlLQyt2WHJNM0RnUUx5OHZNb1U1RFNDa05oMEl4QUlCUC9aQ0VGSUlCQUlYb0lYMlQwb0VBZ3F4NXQ0enh3Y0hEQXlNdUxZc1dOYTNnRnZpdWVUSEZmVVUwWVh1M2Z2WnMrZVBRd2NPSkF4WThhd2FORWlFaE1UZWZmZGQ4dk1zZkE4Tld2V1pOYXNXV3pidGswcWV6NHNpb1p0MjdieDl0dHZ2OWE1L2Zqamp4VnVMNEQxNjlkVFdGaklKNTk4OHRKOXFWUXErdmJ0eS9MbHk5bS9mNzhzVEJzVTcrRCsvZmZmY1hCd29GV3JWanJEQWIyS3ZuU2hNUlNXRE12ajVPU0VrNU1UaVltSnJGcTFpczgrKzZ4VU1TVXFLa29LQjJacWFrcm56cDNKenM3R3dzSkNLemRGWVdGaHVZYTBVNmRPY2U3Y09kbjFqUnc1VW5aZFJrWkdrbERsNGVHQnBhVWwxdGJXV0ZwYVltVmxoWldWRlNZbUpqTERkSk1tVFNRdnd4Zmh3WU1IWEx4NEVXTmpZd1lOR2tSQlFRRjZlbnFNSGoyYUsxZXVjUC8rZmM2ZVBZdU5qUTNQbmozai92MzdKQ1ltb2xRcXl4U0VTdVBNbVRQRXhzWXlhZElrbmZkTWN6K01qSXhJVFUyVkdYRGQzZDF4ZG5ZR2luZnk1K1RrMEtSSmt3cU5tNVdWeFpJbFM0RC96MUVURWhLQ1FxSEEydHBheXBuMklyaTZ1dW9NdWJabHl4YU1qSXgwMWoxOSt2U0Z4NnNvUzVZc2tUMWZGUWtaZC9Ma3lWTEZvSkw4OU5OUDJOcmFzblhyVnBubnk5aXhZMlU1YXFEWWUrS0xMNzRBaXIvN08zVG9RRXhNRENxVkNnc0xDMmxzalRmUTFLbFRTL1ZzeU1uSktUZVhVMHBLQ241K2ZxU2twTEJreVJJc0xDejQ1cHR2bUQ1OU9wTW5UMmJXckZtVkRxOVljcDZsRVJFUklYMnV4c2JHdEc3ZFdoSUF1blhyUnMyYU5ibDkremJHeHNhRWg0ZXpjK2RPcWxXcnhvSUZDOGpKeVNFbkowZHJVOGlXTFZ2dzlQUWtMaTZPbkp3Y3ZMMjlhZGl3SVV1V0xNSEZ4UVV2THk5aVltSTRkdXlZMWozSXk4dlRLb2RpQWMvVzFsWmFjM055Y3ZqeHh4OXhkWFdsZi8vK3BLYW1zbTdkT29ZTkcxWmhqOER5aUltSjRkNjllMXJsSlVPYjZtTEdqQms0T0RnQXhlOU1TVStZZXZYcWtaR1JRV1ptcGlUc1hMOStuWUtDQXEzbnAwT0hEb3dZTVVLVzB5bytQcDZFaEFTV0xWdUd1N3M3UGo0K3RHclZpcVZMbDlLNmRXc0dEeDdNbVRObnlwMWpTU3F6dm1tb1VhT0c1Q1ZYV1hUbC9ZSmlJYTFGaXhiczJMR0RwVXVYRWh3Y3pJQUJBM2p2dmZjd05qYldhbCtSN3pDQlFDQVEvUDBSZ3BCQUlCQzhCRXFsOG8xNUVBZ0Uvd3M4ZmZwVU1zaTlUc3pNekhqNzdiYzVmdnc0bHk1ZHd0M2QvYlhQb1NSNWVYa3ljYU5Ka3laYXNma3JneWIvUVZKU0VsQWNiZ3ZBM3Q1ZTV5N3hzbkIyZHNiR3hvYlUxTlF5MitYazVMQm56NTdYT2pkQnhZbUtpdUxVcVZQMDZkT253aUdoeXNQTHk0dWdvQ0RDdzhQNTZLT1BaUGtXamg0OXlwTW5UeGcrZkhpcHlkWmZWVjhhMHRMUytPT1BQd2dQRDhmVzFsYm1EYUZRS0pnMmJScHo1ODdsOE9IRG5EdDNqaUZEaHVEdDdTMHowQUZzMzc2ZDI3ZHZBOFZDYmVmT25kSFgxK2Zycjc5R3JWYkxjdjFrWjJkTG9heWV4OURRa01MQ1F0YXNXWU85dlQyMWF0V1MydnY2K21KbVppYUpQZEhSMGZqNyt6TjgrUEF5US8xb2R2Q0hoNGVYK3Y1VTlKNDVPRGd3ZHV4WVRFMU5lZnIwS1pzMmJXTFFvRUhVcVZPSE9uWHE0T1RrUkV4TURLTkhqK1lmLy9nSFVPenBwTXZRWEJFOFBUMXhkbmFtVHAwNi9QSEhIL1RzMlZOV1h6SjAwYjE3OXdnT0RnYUsxMHNmSHg5SkVGcTNiaDBKQ1Ftc1hyMjZRdXVtcGFXbEpIUXNYYnFVbzBlUHloTGQ1K2ZuczNMbFNod2RIWFY2WE9UbjUzUG56aDBjSFIxZjZMcmZCTStIb3F0SXlMaWJOMjlXeWRqQndjRmN1M2F0MUJ3cWtaR1JRTEdIeE9IRGgyVWVIUmtaR2RKM3hmTm9jc3Zvb3Fpb2lELysrSVBObXplVGs1T0R1Ym01SkxDNHVMaXdiTmt5NXN5Wnc1ZGZmc25Ja1NQcDFhdFhtVWJ3a3UvUTVjdVhaV0c2ZFBIa3lSTXRMOHo0K0hoc2JXMmxNR3pwNmVtODlkWmIyTnJhWW01dVRyMTY5YkN3c01EUzBwS2FOV3RpYm01T3pabzFxVkdqQmpFeE1XemJ0bzJUSjA5eTgrWk5MQ3dzWkFLM2h1RGdZSktUazNYTzZmbFFjbERzclZ6eW5Ra01EQ1F6TTFQS1k1U2JtMHRNVEV5Wk9aTEtJaTh2ajdDd01LeXNyS1JuTURJeVVtdU5yUWdPRGc1YU9ZUTBOR3JVQ0QwOVBhNWZ2eTZKZFJjdlhxUjI3ZHF5Wno4aElVRUt5WGZyMWkxWkgxWldWa1JFUkZDblRoM2F0bTFMZG5ZMjNidDM1NmVmZnVMMjdkdVMrSDdyMWkyZDkvNTVLck8rUWZIdnBaclFveWRQbml6M2R5NE5UWnMyeGRYVkZRc0xDNTEvcnhvWUdQRGVlKy9SclZzM0lpSWlDQWtKWWYzNjlXemZ2aDFmWDE4dGI2M0N3a0lSTGs0Z0VBaitDeEFydVVBZ0VMd0VOV3JVRUlLUVFQQUt5Y3JLMHNxdDhicnc4UEFnTFMyTlk4ZU9FUmNYaDRlSEI5YlcxcS85ZlgvOCtERUxGeTZVakJNbUppWk1tRERocGZyVUpJdCsrUEFoZVhsNWt1R3NaY3VXc3Z3aW1abVovUERERHdBTUh6NWN5MmlvTVpBTkhqeVl6TXhNckt5c01ESXlJaXNyQ3hNVEUrenQ3YWxkdXpiQndjRVlHeHN6ZE9oUWZ2Lzk5OWM2TjBINXBLU2tTTWJBZ1FNSGtwR1JvUlZlNSs3ZHUwQnhFdkRuOHltMGF0Vktad0p6UTBORHZMMjlDUWtKNGNpUkkvVHExVXVxQ3dzTG8zcjE2bG9lTktWUlZYMkZoWVVSRmhZbUhSc1lHTkM1YzJmR2pSdW41UUZVdjM1OTFxMWJ4K2JObXpsMDZCQWJObXhnMTY1ZGZQTEpKN0lRUUN0V3JFQ3RWaE1RRUNEbElRb0lDSkFNMmJyUTVUSFRzV05Ibkp5Y2VQejRNVE5tekdEcjFxMVMzZk1lQjA1T1RrQng0dktLQ0VLeHNiRThlL1pNVnZjaXVTQUdEQmlBV3ExbTVzeVoyTnJheWp5UURodzRnS21wYVlVOEFTdUNRcUdnWThlT2JOaXdnYjE3OTFLclZpM1pmZERrQ1RFME5LUmx5NWJzM3IyYjdPeHNyWkJLWDMzMUZSTW5UdVRiYjc5bHhZb1ZPbmU5NjZKa2pwdXJWNjlpYm02T3ZiMDlZOGVPMVJsNlNSY2JOMjc4Vy8rT0dCc2JxOVBqU2VPZFVOSkRWcVZTOGQxMzMwbjU0TlJxTldxMVdtb3pjK1pNbVZkRlJTa3NMTlRLK2FKQnFWUVNIUjJObVprWlNVbEpCQVlHOHVqUkl5bms0cTVkdTBwZDYzVjVhK1RtNW5Ma3lCSDI3TmxEVWxJU0hoNGVqQjgvbm0zYnR1SHI2OHZRb1VNWk9YSWt6czdPckZ5NWtqVnIxckJod3diMjdObERuejU5OFBMeWtxMTFtbmVvWkVoSmUzdDdCZzBhVk9ZMWwxeUROTnk2ZFV2bVpaT1FrSUN6c3pNZE8zYWtRNGNPWlFxM2pvNk9uRGx6QmowOVBmcjE2MGZ6NXMyMXdseW1wS1F3ZXZSb1dyZHVYV28vczJmUHhzTENnaWxUcHVpY2MyUmtKRzNidHExUUxxdlBQdnRNTnVlVksxZEs1MmtFRzE5Zlg4ek56Zm44ODgreHNySmk4ZUxGMUs5Zlg2ZlFxbGFyaVkyTmZTR2gxZFRVbExwMTYzTDY5R2xwRFRsOStqU3RXcldTdGZQMzl5Y3hNYkhNdmtKQ1FnZ0pDWkdWblQ1OVd2SmdWaWdVRlFyeFdKbjFEV0RTcEVsUzNlSERoNlZjVmFXUm41K1BXcTFtMUtoUnVMcTZNbi8rL0hMbjA3VnJWenAxNnNTaFE0Y0lEdy9YdVRta3FLaEkvSDRsRUFnRS93VUlRVWdnRUFoZUFtdHJhOUxTMGw0cVFiTkFJQ2lkek14TW5ZYm0xMFczYnQyb1g3OCtmLzc1NXd2bmNDajVSM3hsdVg3OU92NysvcVNscFFIRkl2VGN1WE5mT3JHNFpzZHZVbElTNmVucFFMRlIyTVhGUlJhR3BxVGgzOW5abVZxMWFzbjYwUnlYTk03ZnZYdFhDdE9qQ2VmejFWZGZZV0ppUW5aMjltdWZXMlhKeWNtcFVLTG12eVBkdTNldmROaWVnb0lDL1AzOXBjL0d5TWlJeE1SRXZ2LytlMWs3allGNDM3NTlXb2JHV2JObWxmcWVlbnQ3czMzN2R2YnQyeWM5SjdHeHNjVEh4OU8zYjk5SzViU3BpcjVzYlcxeGNuSWlNek9UMjdkdlU2ZE9IWVlPSFZwcWFNcWFOV3N5Y2VKRUJnMGF4TFp0MnpoOCtERExseS9ueXBVcjBydXRNWTZWdkM4alJveVF2UmRRN1BHNGFORWlldmJzU2FkT25iVEdxbFdyRmsrZVBFR2xVdEc4ZVhPWklQUTg5dmIyNk92cmMvUG1UYTF4S3NyekJzZUtvZ2tuVmpMSFNuWjJOcEdSa2JScDAwWmFyelRsS3BWS3lnOEN4YytZdGJXMWRMeDgrWEtXTDE5ZTZuaWZmUElKVjY1Y1lmbnk1YXhhdFVyeS9ORThrK1hOMzhiR2hpbFRwakIvL256V3JGbkRWMTk5VmFIclBISGlCRFZxMUNBL1A1L2R1M2R6OE9CQlZxNWN5Wmd4WTJUaDFkTFQwd2tPRHFaWHIxNWFpZUVybTRQbWRWT3ZYajBwUEY1SkRoNDh5TldyVjJYM2F1Yk1tZlR2MzEveW9JaUppU0VzTEV6SzA2UXgxRmNtYkphRzBzU09nd2NQb2xLcGFObXlKUVVGQll3ZE94Wi9mMy9xMTY4UEZIL0hsQ1p3YUx3R05XemF0SWw5Ky9hUm41K1BzN016MzN6empTUmdUWjgrbmZyMTY3TnAweVk4UER4bzBhSUZscGFXekowN2w1TW5UN0o1ODJhQ2dvSUlDZ3BpL1BqeFVxZzdYZmxVTEMwdFpZS3hMazZkT2lVTEJmanMyVFBpNCtPbFBIdEtwWks0dURqYXRHa0RGSy9UWllYQ1ZDZ1VCQVFFU0d1UXA2ZW5yUDdBZ1FOczJyU0pObTNhbENrSVBYbnlSS2Qzem9rVEo5aXdZUU9nbmJPck5QcjE2eWZiMEdOdWJzN0ZpeGZadG0wYmx5OWZCbUQ4K1BGMDc5NmRyNy8rbXNXTEYxZW9YdzNidDIrWDNmY3BVNlpJMTYvckdmVHk4bUwzN3Qwb2xVcVNrcEs0ZmZ1MlZzNnVsU3RYYXQzbng0OGZTKysvajQ4UHljbko3Tisvbnc4KytJRHUzYnRyUGJ2UEg3K0s5VzMyN05tbDluZnYzajErK2VVWFRwdzR3VHZ2dkNONWExWVVBd01EZXZYcUpYMnZaR2RuRXhVVnhibHo1L0QxOWFXZ29PQ0ZQTGdFQW9GQThQZENDRUlDZ1VEd0VsaGFXcEtabVVsaVlxSzBXMWNnRUZRTkNRa0pHQmdZYUNYeWZkM1VxMWVQOGVQSFM4bmNkWVY2ZWhVY1AzNmM1Y3VYU3lIekdqWnN5SXdaTXlRUG1wZEIwMGQrZmo0M2J0d0FvRTZkT2hRVUZEQmp4Z3lkNStneTFuaDVlVEZ6NWt4dTNMZ2hKVkl2S2RRa0ppWkt1MWpOemMxbFJ1RFhOYmZLWW1Sa0pCazgvOVBRaE51cktDcVZpbVhMbG5IejVrM3ExYXRIZkh3OEFNMmJOOWZhd1g3NjlHbm16NS9QZ2dVTGFObXlaWVhIc0xDd3dNdkxpNGlJQ0M1ZXZJaUhod2Y3OXUwRHFIUitycXJvcTEyN2RsSStqRk9uVHJGbzBTSjhmWDFadDI1ZG1TS2luWjBka3lkUHBuZnYzc3liTjQrREJ3L1NzbVZMdkx5OGRMYlhHUFZLc21QSERnQ3VYYnRHang0OWRJWVZVcXZWTkd2V3JOenJNREF3d05YVmxXdlhycFhidGpSeWNuS29YcjI2bHNCWEZ2SHg4UVFGQmRHalJ3OWF0R2pCZ3djUFNFeE14TVRFaElLQ0FxS2lvb2lLaXRJNjc5TlBQNVgrMzZCQkF3SURBNlhqSGoxNnlJU1VXN2R1eVFSNFEwTkRaczZjaVkrUEQ0c1dMU0lnSUFBVEV4TkowS3FJY2JKZHUzYjA2dFdMNDhlUGs1cWFXdTVHQTdWYXpZRURCM2publhjSUN3dmpzODgrWS8zNjlmajUrYkY0OFdLWmtmYnUzYnNFQndmVHVISGpjb1VBamRIM2VmTHo4NEZpRDZ6bjBZZ09yd0pUVTFPdGtGQUE1ODZkdzhqSVNGYW5wNmVIbloyZFZIYnYzajBVQ29YVytVcWxVdVoxbHBlWEo0VjIweVdRbFdaZ1ZpcVY3Tml4ZzA2ZE9wR1hsMGRCUVFFZE8zWmsvZnIxa3RlVm41OWZoUVVLTnpjMzNOM2Q4ZmIycGsyYk5scUcrOWF0VzlPeFkwZXRzSUlkT25TZ2ZmdjJYTGh3Z2Fpb0tIcjA2Q0hWYWJ6dVNvYXdURTlQSnp3OHZNeTVwS2FteXU3RlgzLzloVXFsa3NhK2V2VXFlWGw1MGxvN1k4WU02ZnV3TkJZc1dDQ0pQZmZ1M2VQNDhlTkVSa2FpVXFsSVRrN0czZDJkeG8wYmx6bTNyS3dzVkNxVjFNYlYxWlc0dURoV3JWcEY4K2JOU1VoSUtITU9KWG52dmZlMDd1V2ZmLzVKYW1vcS9mdjNaOCtlUGJpNXVhRlFLUGpvbzQ5MGhyUmNzV0lGbnA2ZWRPN2NXYXZ1K2M5OTNMaHhVbTdGckt3c3JkOExPbmZ1ek9iTm16bDgrREMzYnQzQzF0YVdGaTFheU5vWUdSbVJsSlJFWW1JaWNYRnh4TWJHOHRkZmYyRm5aOGZzMmJOcDM3NDlhclVhYTJ0cmZ2NzVaM2J0MmtYNzl1MXAwS0FCOXZiMjFLeFpVOHZqOG5Xc2IxQWNQbkhMbGkwY1BueVlGaTFhc0hyMTZncUZydE5GVGs0T3AwK2Y1c1NKRTV3OWU1YkN3a0xwNzF5bFVpa0VJWUZBSVBndlFBaENBb0ZBOEpLNHVycHkvZnAxSVFvSkJGVklRa0lDVDU4K3JiSWt4VldCdGJWMWhRU05xdURpeFlzc1hicFUyaUhhcDA4ZnhvNGRXMlZ4MjAxTlRURXpNeU1ySzR1TEZ5OENhSzFmQ29WQ0dyKzAvMnRZdTNhdGxFT2xKS0dob1lTR2hnTFF2bjE3SmsrZS9Ocm5WbGtNRFEyckxPVFYzNTJUSjA4U0ZSVkZ2Mzc5c0xlM1orM2F0YTlrbkg3OStoRVJFY0dCQXdkd2RIVGsxS2xUdEduVHB0TEoycXU2ci9idDJ6TnMyREJDUWtMNDhjY2ZtVHAxYXJubnVMcTZNbnIwYUZhc1dNSHg0OGRMRllTZUp5NHVqbDkrK1FVUER3OHlNaktZUEhreVE0Y09aZmp3NGJMM1drOVByOEk1ZlZxMWFzV3Z2LzdLdzRjUEsrV3ByTWtCOGZqeDQxSTlvMG9qTURBUXBWTEpoUXNYNk5ldm55UlliOW15aGZYcjEydTEzN1ZyRjJmT25KRVpaNThQMmRhc1dUT1prR0ppWXFMbGtXbG5aOGVvVWFOWXYzNDkvLzczdituZHV6Y0ZCUVhvNmVsVmVGMGNPM1lzdzRZTnc5TFNzdHkyUjQ0YzRlN2R1M3oyMldkU2pwTnAwNlp4OWVyVmwxcUgvL0dQZitqMDhOeTllemY2K3ZyMDdkdFhxKzdHalJ1Y09ISGloY2VzQ0NOR2pKQjVZQ3FWU2xRcWxVeWdVaXFWZlAvOTk1S25TRkZSa1U0eDVubUJKelUxVmZJYS9mREREN1hhWjJWbDZRd1JkdlRvVWRMVDArbmR1emM3ZCs2VXloMGNITWpPenFadTNicjA3ZHRYK241WXMyWU5scGFXa2xlUUp2ZWVwdStPSFR2U3NXTkhrcEtTME5QVG82aW9pSFhyMXZIT08rL2c0T0RBcEVtVDZOU3BFNU1tVGRMNmpJOGRPMGFiTm0yMFFvdzlmdndZUFQwOXlSUEd5c3FLaHc4ZnNtblRKcWxOVGs0T1JVVkZVbTRnS0g3R1M0WStjM1oyeHRuWm1VV0xGakZ0MmpTaW9xS3d0TFNrUVlNR1VwdW1UWnN5ZE9oUXJmdVVtcG9xaGZHRFlxOHFqZUNxRVdRKy9QQkRoZzhmenY3OSs5bTRjYU5XSHlYbm1wR1JJYlVaTVdJRXg0NGRvMW16WnN5Yk4wOG03TDRJQXdZTXdOblptU3RYcnNoeUNqWnYzcHo3OSsrellNRUNKaytlTEFrb0FRRUJPRGc0YUlYTTFFV2pSbzFLelNFRXhadE5PbmZ1ek5hdFczbjA2QkVUSmt5UXJiVW5UNTVrNGNLRnFOVnE5UFQwY0hSMHhOM2RuWkVqUitMdTdpNjExZFBUbzArZlBuVHQycFZUcDA1eDh1UkpRa0pDcERIMTlmV2xkd1NxWm4zVGlLcGxjZXpZTWNMRHd4azFhcFRrK1ZiU00xT0RwYVdsVG1IMjZkT25uRDU5bXFpb0tDNWN1SUJTcWNUQ3dvS2VQWHZpNWVVbENiOTVlWGxDRUJJSUJJTC9Bb1FnSkJBSUJGVkFvMGFOdUhYckZyR3hzZFN1WFJzek16UFpIMzRDZ2FCOG5qNTlTbFpXRmhrWkdSZ2FHdjZ0eEtEWFNXRmhJWUdCZ1pLd01YandZRDc1NUpNeXozbjQ4Q0ZKU1VrMGI5Njh3bitvMjlyYWtwV1ZSV3hzTEtEdDBiQmp4dzQrK3VnajZmKzllL2ZHd3NLQ24zLyttZSsrKzQ0Ly92aWpzcGRXWWY3T2MvdHZva09IRG56MDBVY1Z5dTMwTXJpNnV0S29VU09pbzZPcFU2Y09LcFZLQ3JuMEp2c0NHREprQ0JFUkVSdzVjb1J1M2JyaDd1NWU3amthNDI5WlNldExFaHNieThLRkM3R3dzT0RycjcvR3hNU0VqUnMzc25YclZtSmlZdmo2NjY5eGNIQ285TnpidEduRHI3LytTa1JFQkNOSGpwVEs4L1B6dVgzN3RrN1BqNXljSFB6OS9mbjIyMjk1K1BDaDFnNys4bWpVcUJIbTV1WTRPanJpNE9DQXZiMDk5dmIyVXJMenUzZnY4dU9QUHpKaHdnVHM3T3d3TXpORFgxOGZSMGRIZnZ6eFI2eXRyZW5mdjMrbHJ4WGcvZmZmeDliV1Z2TGd5OC9QcjVSaDB0allXRXVNeXMzTjFmS1F5c3ZMSXpnNG1LNWR1OHBDWHJWcTFZcFdyVnF4ZWZObW1RZWRacTBPQ0FpUUdlYmZlKzg5eVJ1dGR1M2E5TzdkbXg0OWV1ak15eEVlSG82UmtaR1U4NmtrZi8zMUYrYm01anB6RWFsVUtyS3lzakF5TXBKNXFWU1dlZlBtU2RkeDllcFZnb0tDc0xXMVpmcjA2VktiNmRPblUxaFl5TWlSSTJuUm9nVlhyMTdsK1BIalduMDlmZnBVSmxEYTI5c3piZG8wYkcxdHRVTHFRYkUzaTY3M3pzWEZoWTRkTytxOFh6VnExTkFTc0FzTEMzRjJkcGI5N3ZCOG0renNiTWFORzhlSUVTTVlPSEFnZi96eEIzWHExS0ZseTVaTW5UcVZwVXVYa3BHUmdhK3ZyeVFrcGFTa3NIcjFhcG8xYThiOCtmTmxJbGhTVWhLMWE5ZVd5cjc0NGd1aW82TjUrUEFoL2ZyMVE2RlFNRy9lUE5MUzBsaTdkaTJKaVlrY09YS0Vqejc2U1BiY1dWcGFzbno1Y2hZc1dNQ0NCUXZRMTlkbitQRGhNc0hDM054Y1o3ZzNUWDQzRFk2T2pyei8vdnQwN3R5WnhvMGIwN3QzYitrOTBUeURlL2Jzb1VlUEhsclAxS1JKazdDMnRwYUZKR3ZjdURGT1RrNVZFdjZ3cE1DbDZ6cnUzNzh2clNVYWtwT1R0ZkxsMUt0WHIweVBUbzI0ZWZYcVZSNCtmSWlibXh1ZW5wNE1HemFNOGVQSFkydHJxNVZ6N3UyMzMyYml4SW5zM3IxYnloRjI2ZElsTGwyNkJCUy93NHNXTFNJL1A1OHZ2dmhDZG02TkdqVWtENi9SbzBkaloyZW45Ym1VUjFucjIvbno1L24yMjI4cjFFOXdjRERCd2NHbDFzK2NPVlBheUpDY25NenAwNmVKam80bU5qWVdsVXFGdWJrNTNicDE0eC8vK0FmTm1qWFRXaCtWU3VWTHJUVUNnVUFnK0hzZ0JDR0JRQ0NvSWx4ZFhjbk16Q1F0TFkxNzkrNUp1MjhGQWtINVdGaFlvRlFxcVZHakJtKzk5ZFliRHhQM0pybDA2UkxKeWNuU2NYSnlNcXRYcjlacTE2dFhMMXhkWGJsNDhTS3paczFDcFZMaDZ1cEtRRUJBaGNiNTRvc3ZxRldyRmtGQlFhU21wbUptWmlZYnR6SXNXN1pNTWliZXUzZVBMNy84VWhwREU3OWVYMThmcFZJcEdSZktDbE5WbFhNVGxJNUNvV0RZc0dHdlpheStmZnV5Wk1rU2R1M2FoWU9EZzlaTyt6ZlZsNkdoSVo5Kytpbno1ODluN2RxMXJGMjdGa05EUXk1ZXZNaWxTNWQ0Ly8zM1pldFJWbGFXdExOZGwrQlNrbWZQbmhFYUdzcU9IVHV3c2JGaDRjS0ZraEhUeDhlSDVzMmJFeEFRd0tSSmsvRHg4YUZyMTY2Vm1udkRoZzJwVzdjdWYvenhCNE1IRDVhTWg0bUppVXliTm8xSmt5Ykp3bHRsWldVeFk4WU1VbEpTS0N3czVOYXRXL1RzMmJOU1k0NGZQNzdNK3A5KytvbkV4RVF0bzY2ZW5oN1BuajBqT0RpWTFxMWJ2MUJpZUQwOVBWazR4N3k4UEMyQnB6eU9IajNLaFFzWHFGNjlPa3Fsa3BNblQyb0p6a2xKU1dSbFpURjA2RkFwYkZOSk9uWHFKQk1wMHRQVCtmSEhIK25aczZmc21TZ3BpdGpaMlVsZU1wV2xjZVBHT29VVWdBc1hMakI3OW16R2pCbWpVMHlxS0c1dWJnQ2NPWE9HWDMvOUZXZG5aOVJxdFV4YzBkUFR3OVBUazIzYnRsR2pSZzBHRGh5b2M4elUxRlNad0tPdnIwK1hMbDEwanB1UmtVRjhmTHlXY1I2S2Y2L1dsWU52MTY1ZHBlWjVTMHhNbEhrVGFkQnNyRGgxNmhSRlJVVzBhOWRPcTQyWGx4Y0dCZ2FzWDcrZWpJd01URTFObVRoeEloOTg4QUUrUGo2c1dyV0s3Ny8vbmdrVEpnREZZUVgvK3Vzdm1jZFhSa1lHQVFFQjFLcFZDMjl2YnkwUkpUWTJsdERRVUZKU1VwZzZkYXBNWERJMU5jWFB6NDlQUC8yVXRMUTBNak16SlcrVnl0QzBhZE15MTZiMDlIUjI3OTdOOGVQSFdieDRzVTd2ckpKb25vMVh6WlVyVjFBb0ZGcmhIQ01qSTRtT2pwYVYrZnI2MHJwMWF5NWR1aVI1RWdjSEI1T2RuVTF5Y3JMMDk5ZUpFeWR3Y1hHaFljT0dRSEhlSVlWQ1FYSnlNcEdSa2JKY2JncUZnaDQ5ZW5EbzBDSHM3T3hrZGVmT25aUHlIcWxVS2hJVEV4azRjQ0IxNjlhVjJodzRjQUJ6Yy9NS2hmelVSVm5yVzlPbVRjdk5zUlFkSGMzZXZYdVpObTFhbVY2UVRrNU9QSDM2bEprelozTG56aDJnV05EcTJyVXJuVHAxd3NQRG84emZ6NTQ4ZWFMemQvUzB0RFFpSWlJd05qYW1lL2Z1UWpRU0NBU0N2emxDRUJJSUJJSXFwSGJ0MnYvVGhteUJRUER5SkNZbXlvNGpJeU4xdHZQMDlKUnlpR2pFbUZ1M2JwR1hsMWZ1VHQ1ang0NXg0OFlON3QyN0orVWdXYjkrL1F0N1dwUTB5cGJjc1c5b2FDZ1pCZFJxTlFZR0JySlFLV2ZQbm4zbGN4UDhQWGpublhmWXVIRWpHUmtaOU83ZHU5Skd6bGZWRnhUbmwyblRwZzFuenB3aE5EU1VrU05IVWxoWXlQYnQyOW0rZlR1T2pvNVlXMXVUazVQRG5UdDNLQ2dvb0Y2OWVqSlBGN1ZhemVQSGoyWEp6T2ZPbmN1VksxZm8yTEVqa3laTjB0cU5yd2tmNXVmbng0RURCK2pjdVhPRjg2Rm9HREJnQUN0V3JDQTBOSlFQUHZnQUtBNVBCOGhFbDh6TVRPN2V2WXUxdFRYTGxpMGpOamFXN094c1BEdzhLbjIvb0ZoY3VuMzdOamR2M3VUbXpadU1IajJhcEtRa3pwNDl5OVNwVTNXdVFhTkhqK2IwNmRPc1hyMmFaY3VXdmRDNEpjbk56ZFV5T21wQ3E1VzJJU2MzTjFlV1E4WFMwcExSbzBmTDJ0U3RXeGRmWDE5c2JHeDBobHh5Y1hHUmlRQWFUd0EzTjdjS2h4Q3NLdjc2NnkrZ09Qemh5NkJTcWRpeFl3ZGJ0MjdscTYrKzRzNmRPNXc4ZVZLclhZY09IZWpac3ljclY2NGtNaktTMGFOSHkvS1U1T1hsa1o2ZXJ1VjVwbGFyaVlxSzRyZmZmbVBKa2lXOCsrNjcxSzlmbjcxNzl3S3dhZE1tYXRldVRhTkdqZWpidDYvMC9PanlpdXJjdWJOTThGQ3IxYXhmdjU3TXpFeFVLaFYxNnRSaDFLaFJzbmRKODd2NXYvLzliNXlkbmFsWHI1N2tCVktTOXUzYjA3cDFhd3dORGNuTnpTVXVMbzZVbEJUNjlPbkRYMy85eGUrLy8wN2R1blhwMWFzWDE2NWRJeU1qZzM3OStnSEZIa3IrL3Y3azVlV3hlUEZpbmU5QXIxNjl5TW5KSVRnNG1NTENRbWJPbkNrenZ1L2V2WnUwdERRYU5XckU3Ny8vVGxaV1ZvVkNXVllHVzF0YjVzK2Z6NHdaTTZTY1dHOGFwVkxKc1dQSFVLbFU3Tm16UnlZMERoNDhXUElJZnA2MWE5ZnkrUEZqeVhPeGFkT21PRGc0VUtOR0RXYk9uTW0vL3ZVdk9uWHFoRnF0WnMyYU5VUkdSakp2M2p3aUlpSll2bnc1K3ZyNnZQUE9PMXI5T2pvNnlzSzhQWDM2VkJLRU5MaTd1OHM4dHM2ZVBTdmxBcXNLU3E1dnRXclYwc3AzOUR6Mzd0MERpdGVoaW9SUU5UWTJwblBuem5UcTFBbFBUODhLaGNMVTVORjhQbnh5Y25JeUV5ZE9wS2lvaUlLQ0FnNGZQc3lxVmFzcS9YMXBmVEhiQUFBZ0FFbEVRVlFtRUFnRWd0ZUhFSVFFQW9GQUlCQUkva2FVek9OUUVicDE2OGFwVTZkNDhPQUIvZnYzcjFCWWwvRHdjTTZmUDY5Vlh0NU9ZVjA4ZnZ5WUJ3OGVrSk9UUTI1dXJzeUF1blBuVHNMQ3dzak16T1RSbzBjc1g3NWN0dU84cFBGRVk5U3Z5cmtKS3Mvang0K2xIZGNsMFlnTXNiR3hQSDM2Vkt1K1ljT0daWVlmMDlmWHg5dmJtMTI3ZHVuMEJxZ01WZG1YaG5IanhuSGh3Z1ZDUTBPbFVFc2ZmdmdoNTgrZkp6RXhrUWNQSGxDdFdqWHExYXZITysrOFE2OWV2U1FoVktsVXNuejVjczZmUDQrK3ZqNUJRVUY4K09HSFRKdzRrWlNVRkoxaG5qUTRPVG14Y3VWS2xFcmxDeG5QdW5idFNrUkVCTnUyYlpQQ0lNWEd4bUpnWUNDRlowcElTT0QyN2RzNE9EaXdhTkVpTEMwdFdiTm1EWFhxMUtsUWlEd05xYW1wckYrL252ajRlRkpUVTRIaU1GWnVibTRVRlJVUkdCaEk4K2JOWmQ0Z2hZV0YwcnR0Wm1iR3VISGpXTHAwS2Z2MjdaUEVxT2REclJVVkZaVTdGNlZTeWUzYnQ2VWs4Z0NIRHg4bU1EQVFCd2NIdG03ZGlvMk5EZDI2ZFpPZDE2TkhEN3AwNllKS3BVS2hVSlM2aTcza1R2Mi9NOWV1WGNQRnhhVlNPYVNlSno0K25qVnIxdkR3NFVQbXo1K1B1N3U3NURtZ2kvYnQyeE1ZR0VoZ1lDQmZmUEVGSGg0ZWRPblNoUTRkT25EcjFpM0pXMVdUWHlvbUpvWkRodzV4NTg0ZDJyZHZqMHFsWXZqdzRadzdkNDQ5ZS9Zd1lzUUlzckt5V0x4NE1TTkhqcFRDN0pXR3BhV2w1QUZ4OSs1ZE5tell3TU9IRC9Iejg2TjY5ZXJNbVRPSGpSczNNbmJzV0psd3BBbnQ3T1BqQS95L2wrcnp6NXVob1NIdy8ydWVKa2ZSWjU5OVJseGNIT25wNlFDRWhZV2hVQ2drTDlpQWdBQ3VYYnZHMUtsVFpWNW4rZm41TXRGNnlKQWg1T2JtRWhvYXlvb1ZLNWc2ZFNwNmVub2NPWEtFbjMvK21URmp4dEMvZjM4Q0FnSUlEdytYUEZYeTgvTjFlc3FXbDF0R0YyNXVic3laTTBkTGNLdEtRYU1zU2dyblVKeHY4TW1USjd6MzNudjg5Tk5QWkdkbk0yTEVpSEw3V2IxNk5kV3JWOWNxTDVsREtDY25oNVVyVnhJZEhjM1hYMzlONjlhdGNYZDM1K25UcC9qNyt6Tml4QWlHRFJ2MnlzU0xxbHJmS25JT1VPRU5FaXRYcml5MVRyTStsdVRKa3llc1c3Y09RT3M3TFNvcUNqMDlQVUpDUWtoSVNHREtsQ2trSkNUb0RQY29FQWdFZ3I4SFFoQVNDQVFDZ1VBZytCc3hmUGh3S1NsMlJiQzJ0dWE3Nzc2cjFCaU9qbzZjUDM4ZU16TXpuSnljcER3Z0xWcTBZT3ZXcmFXZVYxaFlTRnhjSEVsSlNWTFoyYk5uU3pVc1BCOUQzOVRVbE1PSEQzUHQyalVVQ29Vc0w0Qkc4S25LdVFrcVQySmlZcW5lR3dxRmd0RFFVSjExa3lkUHh0YldsazZkT3NsQzdaU2tyR2RiVnc2ajE5VVhGT2M1MmJkdlg0WEhLTW44K2ZNNWYvNDhVNlpNb1ZxMWFpeGR1cFNJaUFqYXRXdUhnNE1EbVptWktCUUttYUZPclZhalVxbFFxVlFVRlJWUldGaUlXcTJtVDU4K1pZYnIwY1ZYWDMzRjFLbFRXYmx5SmZ2MjdTTStQcDRXTFZwSWdwV1RreE45K3ZSaDZOQ2hXRmhZRUJJU3d0V3JWNWt6WjA2bHhyS3dzT0RaczJkMDdOaVJoZzBiNHVibUpvbUFvYUdoa29IMXhJa1RQSHIwQ0QwOVBVNmNPQ0VMQWRXNWMyZGlZbUprZVJiYnRXc25DNzJVa0pBZ3kwMVRVRkRBc21YTHNMYTJ4dFRVRklWQ3dkbXpaM24wNkJIZTN0NEEzTHg1azFXclZ1SHU3czZDQlFzSUNncGkxYXBWN05temh6WnQybUJwYVlteHNURUdCZ2JvNit1alVDalExOWRIcFZKUlVGQkFmbjQrQlFVRkZCUVUwTHAxNjFJTm1kOTk5eDBSRVJHeXN0SnlDQUcwYk5sU2xvK2xLbEdwVkZ5L2ZwMEJBd2E4Y0IvbnpwMWo5dXpaZE96WWtUbHo1bUJ1Ymw2aDgrenM3UEQzOStmVXFWUHMyTEdEelpzMzA2cFZLODZjT1lPRmhRVk9UazdTZlZxL2ZqMmVucDU4K2VXWGtqZlJ3WU1IK2Y3NzcyblJvZ1hEaGczRHdNQUFDd3NMdG16WlFrWkdCaE1tVE5ENWJLcFVLcTVkdThhMWE5YzRkZW9VTjI3Y29HM2J0cXhkdTFaNnp0YXNXY09QUC83STExOS9qYjI5UGUzYXRhTmR1M2FrcGFWaGIyOHZlWDRZR0JoZ1kyUEQ0Y09Ic2JTMGxIbElaR2RuODl0dnYxRzllblZwRTRPaG9TSExseS9IME5DUXExZXZjdUxFQ2JwMjdZcTF0VFZyMTY3bDhPSERmUExKSi96em4vOGtNREFRVTFOVENnb0t1SHIxcWxaWXk0OC8vcGlrcENRaUlpTG8wS0VEaVltSmhJU0VNR2JNR09uei9QTExMK25Zc1NOdDI3Wmx4NDRkbkQxN1ZzdWI3V1h3OFBBZ01qS1N3NGNQVTYxYU5WSlRVN2wzN3g2ZW5wN2xucHVVbElTUGo0LzA3Qzlac2tRU1ZEU0N4MmVmZlNaYjh4d2RIUms1Y2lSeGNYRlNmc0FhTldwdy92eDVRa05EOGZUMDVJc3Z2cUJwMDZhc1c3ZU9RNGNPa1p1YlMwSkNBbEZSVWRMN1dsaFlpRktwcEUyYk51WG1hNzE0OFNLYk5tMGlKeWVIV2JObVNaNTBob2FHekpvMUMzOS9mMEpDUXJoMTZ4Yno1czJUemdzTEM1TjlqeFFXRm1ybExQTHo4NU9KU0FVRkJUcERFVmJGK3FhTHhNUkU5dS9mVC9YcTFURTBOT1RJa1NQbzZlbFYrQjB1aTZOSGo3SnExU3FxVjYrT2lZa0pTcVZTOHJyMDlQU2tZOGVPc3ZadnZmVVdPVGs1Yk4yNmxaU1VGQXdNREVURURJRkFJUGliSXdRaGdVQWdFQWdFZ3Y4eEJnMGF4T0RCZzdYK1lNL096cFlkbHpRMERoczJqUHYzN3pOeDRrU3BySHIxNnJJZHhqVnExTURHeGdZYkd4c3NMQ3lvWGJzMkZoWVdtSm1aVWF0V0xXeHRiYmwyN1JwLy9QR0hiQnhEUTBQSllGS1ZjeE5VbmhZdFdzakMrZ25LeDluWm1SWXRXa2plU3V2V3JTTXNMSXlMRnk4U0VSRlJZYSsvRGgwNlNPR25Lb09GaFFVclZxemdoeDkrSURvNkdoc2JHOGFPSFN2VjYrbnBTYmwvYnR5NHdmYnQyeGswYUJCdnYvMjJWbCtUSmswcWRhZThvYUVoL3Y3K091c0dEeDZNcDZjbjl2YjJIRHg0a0YyN2RnSEZ3c0dvVWFOa2JhZFBudzc4djJEODl0dHZ5OEl6UlVaR3lneW1Sa1pHM0w1OW02aW9LS25Nd01DQWYvN3pud3dhTkFnb0ZyM2MzTnp3OWZYRjBOQ1E4ZVBIMDY1ZE93NGVQTWlKRXlkNC9QZ3grZm41a2dHN05CUUtSWmxlWnoxNjlLaFVtTDFYYVJTTmo0OG5MeStQRGgwNnZIQWZucDZlTEYyNjlJWHpuclJ2MzU3MjdkdVRtNXRMOWVyVk9YUG1qQ1M4cHFlblkyOXZqNCtQajNUUDB0UFRwWkNGWGw1ZVRKNDhXUkppaGcwYmhxR2hJVUZCUVJnYkcrdjBGRklvRklTRWhKQ1ptVW5idG0zNThzc3Z0WEpBMWFoUmc4bVRKek5reVAreGQrZGhUWnpyMzhDL0JNSWlvaUFxSW9JYnVGRVg2bGFYVnF0VzYxSnRYWHEwTGxWN1hOcTY3NktvU0JWWDNCV1hhaXNpVkhIWFNrVVVCYXNvQWxWUnJJQ0FJQUtLckJJSUpPOGZYSmxmaGlRUXJEMDloL2Y3dWE1ZU5abkpaRWdtTThsOVA4OTlmNG5Bd0VEY3ZuMGJ2WHYzRnY1VE4yUEdET3pac3dlYk4yL1dlQjViVzF1TjhvZXEyVU0xYTlhRXRiVTF4bzhmRDZBczRWeW5UaDJNR2pVS1FObHNwSVNFQkNpVlN0aloyV24wYWpNd01NRDgrZlBSclZzM2RPblNCYUdob2ZEdzhJQ0xpNHRvSGZXWmFpNHVMcGd5WllyR2EvTDgrWFA4OE1NUEd2ZnJvNkNnUUNqYko1VkswYjU5ZTcxNlVWbFlXR0RzMkxGVmVxNWF0V3JoNGNPSE9IdjJMS1JTS1FZUEhveTZkZXZDeThzTERnNE93bm1oWDc5K2FOZXVIWUtDZ25EMzdsMzgrZWVmaUl5TVJHbHBxWkJFTnpVMWhiKy9mNlhQV2J0MmJkU3BVd2RyMXF6UktLTm1ZbUtDRlN0VzRPalJvOElzTDVVZVBYcmdzODgrRTI2SGhZWGg1czJiQU1yZUY0bEVncSsvL2xyb1RRUkE1NENWZDNGKzA4YlkyQmkvL3ZxcmNFNnJXYk1tSmsrZS9FNisremc2T3NMWjJSbHl1VnhJOExWcTFRcWRPblhDZ0FFRE5KSzFQWHYyeElnUkl4QVlHSWdhTldwZzRjS0Y3eVF4UlVSRWZ4K0Q0dUppWmVXckVWWHM5T25UYU5XcWxhZ01EQkVSRWYxdktTZ29FQUxIKy9mdjF5Zy9sNUNRQUZkWFY3eDU4d2IyOXZhWU0yY09HalJvZ0xTME5EUnMyQkExYTlhczlEbWVQWHNtQ3ZUWjJ0cGkzTGh4T3B1Ty81VjlVKzl0UWZSMzBhZHZseXFRV2I1VWtvR0JnZkNmdGhJOUNvVUNWbFpXNzNSL016SXlOQnEzL3hOS1Nrcnc4dVZMV0ZwYTZsWHFzclMwRkVWRlJaREw1YkN3c05CNHZVcEtTaXJ0ZzZGVUtpR1h5NFZBcDJxbWtPci9ob2FHZjdrbjFmL1BrcE9UWVdSa2hJWU5HMEtoVUVBbWs0a0MxRXFsRWp0MjdFQ0hEaDAwZ3ZBcTU4K2ZSK2ZPbldGalk2TjF1Ylp5VnYrRXZMdzhyVDJPL2c1eXVSd0dCZ1o2OVhsNUcwcWw4aDg3N3JVZEovbzg1ci9oR0tqSXV6Ni82YUpVS3FGVUt2L3JYdzhpSXZydndvUVF2Uk5NQ0JFUkVaRyszcng1QXlNakkwaWxVZ1pmaVlpSWlJaUlpUDVEV0RLT2lJaUlpUDZqV002TmlJaUlpSWlJNkQrUDgwcUppSWlJaUlpSWlJaUlpSWlxT1NhRWlJaUlpSWlJaUlpSWlJaUlxamttaElpSWlJaUlpSWlJaUlpSWlLbzVKb1NJaUlpSWlJaUlpSWlJaUlpcU9TYUVpSWlJaUlpSWlJaUlpSWlJcWprbWhJaUlpSWlJaUlpSWlJaUlpS281Sm9TSWlJaUlpSWlJaUlpSWlJaXFPU2FFaUlpSWlJaUlpSWlJaUlpSXFqa21oSWlJaUlpSWlJaUlpSWlJaUtvNUpvU0lpSWlJaUlpSWlJaUlpSWlxT1NhRWlJaUlpSWlJaUlpSWlJaUlxamttaElpSWlJaUlpSWlJaUlpSWlLbzVKb1NJaUlpSWlJaUlpSWlJaUlpcU9TYUVpSWlJaUlpSWlJaUlpSWlJcWprbWhJaUlpSWlJaUlpSWlJaUlpS281Sm9TSWlJaUlpSWlJaUlpSWlJaXFPU2FFaUlpSWlJaUlpSWlJaUlpSXFqa21oSWlJaUlpSWlJaUlpSWlJaUtvNUpvU0lpSWlJaUlpSWlJaUlpSWlxT1NhRWlJaUlpSWlJaUlpSWlJaUlxamttaElpSWlJaUlpSWlJaUlpSWlLbzVKb1NJaUlpSWlJaUlpSWlJaUlpcU9TYUVpSWlJaUlpSWlJaUlpSWlJcWprbWhJaUlpSWlJaUlpSWlJaUlpS281Sm9TSWlJaUlpSWlJaUlpSWlJaXFPU2FFaUlpSWlJaUlpSWlJaUlpSXFqa21oSWlJaUlpSWlJaUlpSWlJaUtvNUpvU0lpSWlJaUlpSWlJaUlpSWlxT1NhRWlJaUlpSWlJaUlpSWlJaUlxamttaElpSWlJaUlpSWlJaUlpSWlLbzVKb1NJaUlpSWlJaUlpSWlJaUlpcU9TYUVpSWlJaUlpSWlJaUlpSWlJcWprbWhJaUlpSWlJaUlpSWlJaUlpS281Sm9TSWlJaUlpSWlJaUlpSWlJaXFPU2FFaUlpSWlJaUlpSWlJaUlpSXFqa21oSWlJaUlpSWlJaUlpSWlJaUtvNUpvU0lpSWlJaUlpSWlJaUlpSWlxT1NhRWlJaUlpSWlJaUlpSWlJaUlxamttaElpSWlJaUlpSWlJaUlpSWlLbzVKb1NJaUlpSWlJaUlpSWlJaUlpcU9TYUVpSWlJaUlpSWlJaUlpSWlJcWprbWhJaUlpSWlJaUlpSWlJaUlpS281Sm9TSWlJaUlpSWlJaUlpSWlJaXFPU2FFaUlpSWlJaUlpSWlJaUlpSXFqa21oSWlJaUlpSWlJaUlpSWlJaUtvNUpvU0lpSWlJaUlpSWlJaUlpSWlxT1NhRWlJaUlpSWlJaUlpSWlJaUlxamttaElpSWlJaUlpSWlJaUlpSWlLbzVKb1NJaUlpSWlJaUlpSWlJaUlpcU9TYUVpSWlJaUlpSWlJaUlpSWlJcWprbWhJaUlpSWlJaUlpSWlJaUlpS281Sm9TSWlJaUlpSWlJaUlpSWlJaXFPU2FFaUlpSWlJaUlpSWlJaUlpSXFqa21oSWlJaUlqZXdxMWJ0M0Q3OW0xa1ptYis1VzBsSkNUQXpjME5xYW1wNzJEUDNxM3Z2LzhlczJiTlFtSmlvdWorb3FJaTNMdDNEM3YzN29XcnF5dVVTdVUvdElmME5tSmpZL0hubjMrKzFXTmxNbG1sNnhRVUZMelZ0dFZWOWZPUWw1ZW4xNzdwNjhXTEY4akx5M3NuMnpwNzlpeTJiTm1pZGRubXpadHgvUGp4ZC9JOGJ5c3JLd3N2WHJ6NFIvZWh2TkxTVXVUbjUrczh0NlNtcGlJNk9ycEsyOHpPenRhNVBhVlNpZGV2WDFkNVAxVWVQSGlBakl5TXQzNjhRcUhRNnp5cVVDZ3FYSjZUay9QVysvQ2ZJcGZMLy9JMjB0TFNzSHYzN3IvMG5wVlgyV3NybDh1Ums1UHoxdnN2azhudzh1WEx0M3FzcnYySmlJajR4Nzg3S0pWS2xKU1U2RnhlVkZTRTR1TGlLbTN6WFJ3anVqeDc5dXlkYmk4cEtRa1JFUkgvNlBjZ3BWS3A4elY3OWVvVlhyMTY5ZGJiTGk0dVJsSlMwbHMvM3R2YkcvdjI3YXR3blpNblQrS0hIMzdRYTNzRkJRVzRmZnMyU2t0TE5aWVZGUlVoSVNGQjcrOGdSVVZGMkxGakIrTGo0L1ZhLzIzSVpES2twcWErMWZlVGQzWE51bi8vUHJ5OXZTdGM1L1RwMDNCM2Q2L3lQcEwrM3J4NWcrenM3SDk2TjRnQUFFYi85QTRRRVJFUi9hOVJLQlRZdG0wYmNuSnkwTDU5ZTNoNmVyNzF0cDQ4ZVlLNWMrZENvVkJnM2JwMThQTHlnbFFxeFpvMWEzRGp4ZzI5dHJGNzkyNDBhZEpFNC83OC9IeDgrZVdYQUlEbHk1ZWplL2Z1d3JMdzhIRGhoOStSSTBkUXAwNGRqY2ZMWkRJOGZmb1VBR0J1Ymk3Y3YyTEZDa1JHUm9xQ1p4czNia1JJU0lqR05xeXNyT0RyNjZ2WDMwRmxTa3RMaGY5S1NrcFFVbElDdVZ3dS9DZVR5VkJVVklTaW9pTElaRElVRkJUZ3paczNHRHAwS0tSU3FWN1BzWFhyVnBpWm1lbE1VdWlTbkp5TUpVdVc0Ri8vK2hlR0RSdW1kWjJpb2lMTW1qVUxUWm8wZ2F1ckt3d05EVVhMSXlNajhkdHZ2MkgyN05tb1VhT0cxbTFjdVhJRm16ZHZ4ckpseTBUSGJVVjhmWDF4OXV4WkhEOStYSFM4dnEyREJ3OGlMaTRPQnc4ZS9NdmJTa2hJd0I5Ly9LRngvNmxUcHhBY0hJeWhRNGRXYVh0Mzd0ekJybDI3NE8zdERWTlRVNDNsNmVucDJMUnBFNzcvL251dDU0YnlEaDgrakNkUG5tRFhybDI0ZGV1VzNzSFlPblhxd05uWkdRQVFGUldGWmN1V1llZk9uV2pXckJtQXNtUGg0Y09IbFc2bmNlUEdHdWVneU1oSXJGeTVFajQrUHJDMnR0WjRqTGUzTjdLeXNyQnIxeTY5OWhVQWxpMWJCcVZTaWQyN2Qyc3NlL2p3SVJZdVhJZ1pNMlpnMEtCQmVtOFRLQXRRdXJtNXdjWEZCU3RXcktqU1kxVzJiZHVHckt3c3pKOC9INWFXbGxyWGtjdmxjSFYxUmZQbXpURnQyalFZR0JpSWxyOTgrUklUSmt6QXRHblRkSDQrcStMUm8wYzRjZUlFRml4WW9QVTRleHR5dVJ3VEprekFWMTk5aGM4KysweTBiT0hDaGNqT3pzYisvZnNyM1U1V1ZoYk9ueitQSVVPR3dNcktTbU81VXFsRVlXRWg4dlB6a1plWGg5ZXZYeU03T3h1Wm1abkl6TXhFKy9idDBhdFhMOUZqMXExYmg2S2lJcXhhdFVyanRRV0FUWnMySVRRMEZQdjI3VU9qUm8xMDdsdEpTUWwrL3ZsbmRPalFBUjA3ZGhUdVg3NThPZVJ5T2J5OHZEVE9pMXUzYmtXOWV2VXdac3dZU0NUYXgrMCtlZklFelpvMUV4NmJuWjJORlN0V1lQVG8wWmd3WVlMdUYrdHZGaGNYQjFkWFY2eGZ2MTc0N0t0YnVIQWhiR3hzc0d6Wk1yMjJkKzNhTlJ3OGVCRHU3dTV3Y0hEQWd3Y1BLbjFNclZxMU5NNTFUNTQ4d2JsejV6QnIxaXdZR1pXRnZpSWpJN0Y4K1hLTjcwUUFrSmlZaU8zYnQyUDI3TmxvM0xpeDF1Zkp5TWlBb2FHaDZKeDA2dFFwWExwMENlZk9uZE40WDdVcEtDaEFVVkZScGV2cFlteHNqSm8xYTRydXUzdjNMalpzMkFBM056ZTBiZHRXdE96bzBhTzRmdjA2amh3NUFoTVRreW8vMzYxYnQ3QnUzVHJNbno4ZmZmdjJyZkxqazVPVHRiNHVNVEV4YU4yNk5TUVNDVkpUVS9XNlZnREFUei85aE1EQVFHemN1Qkd0V3JVU0xVdE5UY1dNR1RPd2N1VktkTzNhVmJoZkxwY2pNVEVSVGs1T292WGxjamt1WHJ5SURoMDZvSG56NWxYKzI4cHZTeUtSYVB5dER4NDh3SW9WS3pUMkNRQUtDd3RoYW1xcTlYd0R2THRyVm5KeU1vS0RnekY5K25TZDY2U25weU11THE3QzdXaVRsNWVuZDFMYTFOUlVyKzhrYitQSmt5ZC9lVUJFN2RxMVJjZElTa3JLV3cyZWV2Lzk5N1ZleDY5ZXZZbzllL2JBMzk5ZjR6UDhObUpqWTdVbVJuVXhNVEdCbzZOamhldDRlbnBDb1ZCZzhlTEZ3bmt6S2lvSzU4K2Z4L2p4NC8rMjk0Lys4NWdRSWlJaW9tcnJ6ei8veE02ZE94RVhGNGVXTFZ0V09maXR5Nk5IajRRZkhWMjZkTkc2em9vVkt5b2NMVDVwMGlSMDdkb1ZUazVPYU4yNk5XSmlZaEFmSHc5ZlgxOU1uRGp4cmZacno1NDlpSWlJRUc2cmp5cmN0V3NYZnZ6eFIrRzJlakJpL3Z6NW9nQlVwMDZkOE8yMzN3cWphRTFOVFZHM2JsMWhlWEp5c3BBTU1qYzNoN1cxdGNZTUloVjlFeFJVbHBnN2V2U28zdXRMcFZLWW1wckN6TXdNSmlZbStPQ0REMkJuWi9jMzdpRmdhMnNMUjBkSDdOMjdGM2w1ZVJnM2JwekdPa2VPSEVGYVdocjY5Kyt2TlFpVW01dUxtemR2SWpFeEVlN3U3bWpRb0lIR090MjdkNGUvdno4MmI5Nk1wazJid3RiV3R0SjlTMHBLUXYzNjlkOUpNa2d1bCtQdTNic1lNR0FBenB3NWc1OS8vcmxLajErd1lFR2xpYXpRMEZBY09IQUFEUnMyclBKblhpYVRJU01qUTJQazhKczNiMUNqUmcxRVJVVWhKaVpHWjJJaExTME5Helpzd0t4WnM5QzBhVlBSc3UzYnR5TTNOMWQwbjBLaGdJR0JnVWJRcWt1WExrSkNTSnVYTDE5aTJiSmxNRFkyMWhua2xzbGtXTEJnQWZyMDZTTzZ2NkxSOXFvWmlpTkhqdFM1VG5sSlNVbDQrdlFweG80ZHEzWDV6WnMzQVVBVXdOZlg5ZXZYVVZSVWhFOC8vYlRLajFYNTRJTVBzR25USnN5Y09STnVibTVvMGFLRnhqbzdkKzVFVEV3TWV2ZnVyVFdBcVBvYjJyZHZyL1U1RkFvRjNyeDVvM01mSkJLSktFbWJsWldGbXpkdnd0M2RIZTd1N2pBMk5rWkVSQVRXcmwycjE5KzBkZXRXT0RnNGlPNjdlL2N1Y25KeTBMQmhROUg5UlVWRmVQejRNVDcrK0dPOXRsM2VpeGN2NE9ycUtzeEdLU3dzMURyang5RFFFT2JtNXFoUm80WW9JZlRpeFF2OC92dnZHRFZxbE5iWDl0Njlld2dORFlWRUlvRy92ejhXTEZpZ2MxOGtFZ2tTRXhNUkdCaUl6WnMzQzYvQnVISGo0T3JxQ2o4L1A5RzU4L1RwMDdoMDZSSzZkT21pODdoLyt2UXBacytlalMrLy9QS3R2eVA4WGNMRHc2RlFLR0J2Yi8rWHQ1V1JrWUhkdTNmRHpzNE85dmIyS0NvcXdwSWxTeUNWU25VbVc0cUxpOUcxYTFlNHVibUo3cGZKWkxoeTVRcU1qSXd3YTlZc0FJQ0xpd3ZhdG0yTEhUdDJvSFhyMWtJeU1TOHZENnRYcjhhclY2OHFEQ3J2M2JzWEVSRVI4UFgxZmV1QXJyZTNONEtEZzkvcXNRRFFvMGNQamVUYW1UTm5ZR0ppZ3BZdFc0cnV6ODNOeGRXclY5RzVjMmVrcGFWcDNaNnRyVzJGaWFLclY2OUNLcFhpZ3c4K2VPdDlMaTgxTlJVTEZ5N0U1TW1UcTNRZWo0Nk94b1VMRnpCMTZsUzBhdFVLNmVucFNFdExRNGNPSGJTdXIxQW9jUG55WlJ3OWVoUzV1Ym53OXZaRy9mcjFLM3lPeE1SRXpKczNyOUo5YWRHaUJkYXRXeWM4ejhxVksyRnViaTRLcEZkRUxwZGp4WW9WcUZXckZwWXRXNlp4amZ3N3IxazNidHpRU0VxbXBLU2dxS2dJVjY1YzBWamZ6czRPTFZ1MnhLKy8vZ29EQXdNTUhEaFFXSGIvL24yOVozYzFiZHBVR01RUkVCQ0FsSlNVS3U5N2VZMGFOY0xJa1NOeDZOQ2hLczhhTHE5RGh3Nmk2MXRrWkdTbE02dTAyYmh4bzlidlgzLzg4UWRhdG13cE9uYzhmZnEwMG9GSG5UdDMxanB3YU9YS2xhaGR1N2JXUVJIbFpXWm13c2pJcU1MWmV0bloyYmh4NHdiZWYvOTkwVEdjbnA2T216ZHZ2cE9CSnZUZmd3a2hJaUlpcWxhVVNpWCsrT01QL1BiYmI3aCsvZnJmVXNKRDlTTU1LQnVwNk9QakkxcStkZXRXcEthbTZ2enhEWWhMYWsyYk5nMnpaOCtHVXFuRXlaTW5NV1RJRUdHWlZDclZHbmk2ZmZ1MlJrQWhLeXRMNTNOV1ZGWWlQVDFkWXpzQWhGRnhWbFpXZVB6NE1RQ0lmc1FzWDc0Y2JkdTJSVVJFQkhyMjdJblRwMC9qMEtGRG1EaHhJaG8zYmd4M2QzY21oS3FnZi8vK2FOR2lCWXlNakNDVlNtRmtaQ1Q4T3kwdERSNGVIbGkzYmgyY25KeGdZbUtpTThDdXI4ZVBINHVPTlczYzNkMUZ3UWFwVkFvM056ZXNYTGtTUjQ4ZWhZMk5EVDc1NUJOaCtjT0hEM0h5NUVsMDc5NWRtSjFXWHUvZXZWRzdkbTE0ZUhoZzNyeDU4UFQwMUJpTmJXcHFpb1VMRjJMbHlwVklUVTNWT3lGVVBoaW04dU9QUHlJd01GRHJNZ3NMQzQwZjR4RVJFU2dzTE1TSEgzNElJeU1qblFFWmRTZFBub1NWbFJVKy92aGpPRGc0UUtGUW9MQ3dVR3VDS2lRa0JKczJiWUpTcVVSNmVqcSsrdW9ybmRzOWV2UW9URTFOa1pPVEk1VHRTVTVPQmxBMjh0akV4QVIyZG5hSWlJakFrU05INE8zdGpjaklTRFJ2M2x4blFrZ1ZmTmVXSE5DV2xCdytmRGhHang2dDh6MnR6Sm8xYTdRbWprcExTelZtaVpTbkNzNWZ2MzRkVzdkdUJmQi81WkVDQWdKdzZ0UXByWThiUG53NHhvMGJoK0xpWXBTV2x1TGl4WXVRU0NUbzNiczNDZ3NMQVpRbEI0eU5qYUZRS0JBU0VnSW5KeWRJSkJLTlVxREd4c2FvWGJzMmpodzVncE1uVDJvOGw2b2NscWVucDg2UjN1cnM3ZTJ4YmRzMjBYM2R1blhENXMyYjRlYm1oZ3NYTG1na2hINysrV2NFQlFWaDRzU0pHRHg0c05idDNycDFDeVltSm9pSmlVRk1USXhvV2NPR0RWRzdkbTNNbURGRDUzNDVPRGlJZ2w4OWV2VEE5T25Uc1dmUEhuaDZlbUw1OHVVb0xTMkZUQ2JEK1BIalJRTUYxRDE5K2hTblQ1L1dtcEFKRFEyRnViazUyclZyaDRpSUNPSGFsSjZlTHN5SURBb0swcnJkM3IxNzY3eW0xSzlmSDcxNzk0YWhvU0hxMUtramZPNmVQMytPN3QyN3c5emNIT2JtNW5qMjdCbk16TXcwWnZpY09IRUM1dWJtV29QVCtmbjUyTHAxSzV5ZG5mSHBwNTlpOCtiTmFOKyt2ZWpjcDA0aWtXRFJva1g0L3Z2djRlN3VqdTNidDhQYzNCd2RPblJBMzc1OTRlL3ZqNDgvL2hoMmRuYUlqbzdHZ1FNSDBMSmxTeXhac2tSbjB1UENoUXNBb1BNNS8wazNiOTVFbHk1ZEVCRVJvYlUwWEg1K1Bnd05EWEh0MmpXTlplYm01dWpVcVJPQXNnU09oNGNIcEZJcGxpNWRLbm90Rml4WWdBOC8vRkRyODY5WnMwYnJzZGEyYlZ0TW5EZ1JCdzhlUkxObXpUQmt5QkFZR0JoZzVzeVorTzY3NzNEbzBDSE1temNQQ29VQ25wNmVTRTlQeDVJbFM5Q3VYVHV0ei9QeTVVdUVoNGVqZCsvZWYzbDB2NTJkSGFaTm0xYmx4MmtMSENjbkorUHUzYnVZUG4wNmpJMk5SY3RPblRvRm1VeUcwTkJRaElhR2F0Mm1sNWNYV3JWcWhlUEhqOFBQejA5anVhclUyZmp4NC9YYXgzcjE2bUh2M3IwYTl5c1VDdUY3aTJyV1YvblpUQlhKenM3RzVzMmIwYk5uVDN6KytlY0F5Z2FnM0xwMUN6dDI3QkFOTG5uejVnMU9uRGlCYytmT0lTTWpBeDA2ZE1ETW1UTXJUUWFwOWxNbWsySE1tREVhQ1cyVjA2ZFBpeElxRW9rRUgzMzBFYlp2M3c1UFQwOHNYYnEwMHFUUWxpMWJFQk1UZzdGang0cSt6NzNMYTVZdVo4K2UxZmhka0oyZGpUZHYzc0RmMzE5ai9WNjllc0hKeVFraElTRjQ4T0FCREEwTjBiOS9mOUU2N3U3dUdvbCtkYXBadlNwLy9QR0h4blZLUmFGUW9MaTRHSWFHaHBYK2puQjJkc2JJa1NPeGF0V3FDbWZMK1BqNElDZ29DSWNQSDlhNWpxN3o3L0hqeC9XYUpmdnc0VU1zWHJ4WWRKOWNMc2VkTzNjQWxBMHNhTnUyTFg3Ly9YZGhlY09HRGJYT2dnYktmbzlGUkVSb0hTQ2kwcnAxYTdSdTNiclNmWXVNak5RNWVFOGxPRGdZQ29WQzcxblNTcVVTbHk5ZnJ2RGFUUCs5bUJBaUlpS2lhbVhEaGcxYWd3N3ZTbTV1TGk1ZXZDamNWcFh4VXFjZW1MQ3dzQkNDQ3prNU9WcExuemc2T21MQWdBR0lqSXpFZ2dVTFJFRTJRME5EclVFUWJiT1BwaytmTHZyQlhsUlVoSTBiTndJQXZ2enlTOUVQaXJpNE9PRkgzN3g1ODBTandsV0J0RWVQSGdFb20wMmdHaTNaclZzMzBiN05temNQR1JrWjZONjl1NUNNc3BzYktTWUFBQ0FBU1VSQlZMVzFGWDVVOFFlQ2Z1N2Z2eS9VRmRkV1NrYjFmbGRXRXNQYzNCenZ2LysrWHMvWm9FR0RTZ1A4cW1CSVhsNGU3dCsvTDl6L3lTZWY0TTJiTnpBMU5SWDlzRDE0OENCTVRFelFyVnMzVWVMVXpzNU9sUFJ4Y1hIQm1qVnI0T2ZuaC9yMTYyUGF0R2xhKzNHVmxwWnFuWTFnWjJlSEhUdDJJREV4RVFVRkJaREpaTWpPem9hWm1aa293R0JoWVFFSEJ3Y1VGUldodExRVW8wYU5FbTNuenAwN1drdWQvUGJiYjJqWXNLSHdJN3Q4bVJsdGdvS0NZR2RuaHhFalJnQUFYRjFkWVdGaGdhVkxsd3JyS0pWSytQdjd3OGZIQncwYk5zU1lNV08wQm8xU1UxT0YxMGIxR1lxSmlkRVloYnR5NVVvQXdPalJvM0htekJrTUh6NGNVcWtVZCsvZWhhT2pveEJFVnRlalI0OUsvNWFxaUkrUFIwcEtpcENzaW9pSXdMTm56MkJqWXdNTEN3c0FaY2V0dGtCeCtTQ3VVcWxFVEV3TTdPM3RoV1MrUkNKQmRIUTBNakl5TUhYcVZBREF4WXNYa1pPVGc5R2pSK3ZjTDFYcHFvMGJONHJLYjA2Wk1rWDRkNWN1WGJCcTFTcUVoNGNqS3lzTFdWbForUHJycnpXMnBWcXZRNGNPTURNekV5MkxqbzdHM2J0M01XVElFTmpZMk9oK29kVFVxbFVMUU5reFV6NkFOV2pRSU5TcVZVdVV3RXhLU3NLWk0yZmc0T0Nnc1F3byt6eStmdjBhOSs3ZGcwUWl3WTgvL2dpWlRDWUtwdlhvMFFOZmZQRUZnTEprV2Zsait2VHAwMExRVWQxbm4zMkc1T1JrL1BISEg2SmdYcmR1M1hTV2pna1BEOGZwMDZjMTdzL0x5ME5ZV0JqNjlPa0RxVlNLTTJmT0NKOVgxZkZ4OCtaTjBibERYZmZ1M1pHWW1JakV4RVE4Zi81Y1dQL3g0OGRvMTY0ZGV2VG9nU1ZMbG1EanhvMW8wcVFKenAwN0J6OC9QL1RwMHdmVzF0WlFLQlR3OHZKQ2ZuNCtEaDQ4S0x3Mm1abVp1SFRwRXI3NTVodVltNXNqTXpNVDllclZBMUIyVEhwNWVTRTdPeHNlSGg1Q0VtZmJ0bTJvWGJ1MnpsbkNGaFlXbURkdkhsSlRVMFZKNFcrKytRYjkrL2NYWm5NMmFOQUFuVHAxd3J4NTgzUUdIRisrZkltZ29DQTBhZElFMmRuWndyVkM5Zi9NekV5ZGdWVXpNek90WmR6ZWxZU0VCRHg5K2hRVEowN0V2bjM3dFBhcUtTb3FRa1pHaGtZU0ZDaExqbmJxMUFreW1ReXJWcTFDYW1vcTFxOWZMN3orS3NuSnliaDM3NTdXZmNqSnlSSE9OZVVOSHo0Y09UazVvdmVwVWFOR1dMRmlCZHEwYVFPZzdCenozbnZ2NFlNUFB0Q1pkQUtBWThlT1FhRlF3TkhSVWZSNnE5NkhodzhmNmh5bzRlRGdJTnBITXpNeklSRldGZHI2emZuNSthRkJnd1lZT0hBZ0ZBb0YzTjNkOGRGSEg2RmR1M1k0YytZTWpJeU00T25wS1FvNmw1YVd3dDNkSGZuNStVSVF2MjNidGhyN0h4SVNndmo0ZUl3ZE8xYnZzcEhhQmtIRXg4ZGp4b3daMkxadEc2UlNLY0xEdzJGdWJxN1h0UlVvZTQvZDNOeGdabWFHT1hQbUNQZFBtVElGVVZGUldMOStQVFp0MmlUY3YzSGpSdUg3ODRvVks5Q3NXVE1rSlNVSnMxMVY1eGpWOTYwblQ1NEkzMXRWNVV2YnQyK3ZNemtZRmhhbTBRL3MwMDgvRmM0dFhsNWVXTGh3b2M0QkF0N2UzZ2dKQ2NGbm4zMm1NZURrWFY2ejFKV1dsaUlnSUFERGhnMkR1N3U3Um85RVgxOWYzTGx6QjJ2V3JOSFlYdDI2ZFdGZ1lJRGx5NWRqN3R5NTJMWnRHOHpOelVYZkorclZxMWZoTFBYeXg0K0hoNGZPZFdOaVlyQnc0VUtNSGoxYXJ3RTVRRmtTckxDd1VPZXNJOVYzWjEzTEd6VnFwSkZRVlhuOCtMRmU1UlpWZzNYVUZSWVdZdE9tVFNndExSVm1uOSs5ZTFkWTd1UGpJenFtVmJLenM3RjQ4V0owN3R3Wlk4YU1xZlM1LzZxU2toS2NQWHNXalJvMTBubGRLKy9Ja1NQdzgvTkRZbUtpNkRpbC93MU1DQkVSRVZHMW9oN1FhdG15cFRDejVWMDVjZUtFOEJ6RGhnMURjSEF3OHZQejBiaHhZd3dZTUFBQVJMMHc3TzN0aGRJZTkrN2R3NUlsUzdSdWQ5S2tTWmc4ZWZKZkduVnFiVzBOYTJ0ckZCUVVDSWtnMVEvOXNMQXdoSVdGaWRaWExmUDM5OGVrU1pORUFYdWxVb25JeUVnQVFMdDI3YUJRS0lSUmdlb2NIUjJSbXBxSysvZnZDOGt1T3pzN0lUbkVoSkIrTGw2OFdPR3hxbXJZZmZiczJRcEhuZHJaMmVtZEVLcGR1N2JlSmE1U1UxTzFsZ1RSMVQ5cjgrYk5vdHZEaHcvSHYvLzliOUY5clZ1M3h1clZxd0VBZ3djUDFtZ0NIUmNYaDVzM2I2Si8vLzRhL1dWVUFmV2RPM2VLK2c2RWhJU0llbG1wbDlZeE5UWFYrRkdkbTV1cmtSREt5TWhBUkVTRXh1alhxdXJSb3dkMjdkb2xtZ0VUR2hvS0h4OGZkTzNhRlhQbnpoVkdWcXIvZmRldlg4ZkpreWRoYVdtSlZhdFdDWis1YnQyNjRkeTVjd0NBMzMvL0haNmVua0p3Y1BIaXhXalZxaFhHakJtRG16ZHZvckN3RUUrZVBNR1RKMDhBbEFXOUpCSUpwRklwbkp5Y2RBWTlnTEtSMWVXREdncUZBcG1abVlpTmpSWHVVL1VDdUhidEdzNmZQeThrTm80ZVBRcUpSSUtQUC80WXc0Y1BCMURXbzBpZjNob0dCZ1pZdDI0ZHhvd1pJOHh1TWpRMHhJa1RKMkJnWUlEVnExZERvVkRnNTU5L3hpZWZmS0wzOFd0cGFZbEpreWFKN2xNZkpYenk1RW5VcTFkUDY0ajlUWnMyQ1orNTk5NTdEKys5OTU2d0xDOHZEeWRPbkVETGxpM3g3YmZmNmpVN1NOMkJBd2YwN3Rka2FtcUtqSXdNcmVWZWV2ZnVqYk5uejZLMHRCUzdkKzlHZ3dZTk1HellNSTFnV2tKQ0FnQ2dUWnMyR2lVTnc4TENoREtoNVUyZlBoMHltUXptNXViQ050N0dwVXVYSUpmTGhZRUY2Z0hCQlFzV0lDY25wOUwrUWVIaDRUaDU4cVNRVFBUMzk0ZUJnUUVXTEZpQWJ0MjZvVUdEQnRpOWV6YzJiTmlBQVFNR3dNL1BELzcrL3BnMWF4YXVYcjJLcEtRa29RU1p5c0dEQjJGblo0Y2hRNGJnMWF0WG1ESmxDb1lQSDQ0SkV5Wmc5KzdkdUhYckZwWXVYU29FTzJmTm1vWE16RXlzV2JNRzgrZlB4MGNmZlNSc2ErUEdqUm9KTGZWeXJicW9sNEhyMUtrVFhGMWRoZHQrZm41Q0Q1U0ZDeGRxUERZNE9GaG5DVEpIUjBkczM3NjkwdWQvVzBGQlFiQzJ0a2JIamgxMXZuZXpaczJxc0lmUXExZXY0Tzd1anVUa1pLeGV2VnBya3VEa3laTTRlL2FzMXNjWEZoYWljK2ZPd3UzazVHU05BS3UyNUxnMlAvMzBrL0R2alJzM0NuMWwwdFBUaFVTc3JwSkw1V2NHcU5QV1B5WTRPQmgxNnRTQmk0dUxzTitlbnA1WXVYS2xSaW5WRFJzMmFFM21QM3o0RU5ldVhjT3laY3NnbFVvUkhCeU1PM2Z1WU5DZ1FkaS9mei9Nek14UW8wWU5IRDkrWEpRZzJMZHZIMUpTVXJCcTFTcmhldHFxVlN0UlQ1N3M3R3o0K3ZxaVM1Y3VHa0g1aElRRVNDU1NDdnVKK1B2N0N3bW1talZySWlVbEJhZE9uY0tRSVVNUUdSa0p1Vnd1ek1nckxpNkdRcUVRcmhrcWxwYVdPSGp3SURadDJvVDQrSGc0T3p2RHk4c0xlWGw1eU12TFEyNXVMckt6czVHVmxZV0FnQURoT09qVHB3OG1USmdnbWhHMFk4Y09XRmhZd00zTkRldlhyeGM5ejZsVHA0UjkxYmZYbFRZalI0N0U4K2ZQRVJnWUNCc2JHNjNKR205dmI1dzlleGFmZnZxcHpwNCs3K3FhZGYvK2ZWeStmRmtZRUhiNThtVThmZm9VSFR0MkZDWFExR25iNTJQSGpxRm16WnFvVmFzV1ZxNWNpZm56NTJQRGhnMDZ0L0ZQU1VoSTBIcU9WRGQ3OW15dDkyL2N1RkZuQ2R6bHk1ZS85VDdWcWxVTEowK2VoSyt2THk1ZHVvUjU4K2JoN3QyN21EeDVzczdISkNjblkrM2F0WEIyZHNaMzMzMVg0ZmYrMk5oWXJRT3F5c3ZNekt6d084clZxMWVSbVptSk9YUG02RldCSUNRa0JINStmckN6czZ0d2xqdjk5MkpDaUlpSWlLb1ZCd2NITkdyVUNQMzc5MGRLU29yZWRhMzFwUXFVTm16WUVGT21UTUhObXplRkVaYXFFaGI2aW9xS3dvRURCMFQzTFZ1MnJNS1NDL29vS1NuQjdkdTNxL1NZOGpNbkhqNThpT3pzYkZoWVdNRER3d01uVHB6QWd3Y1AwTEZqUjJIbTBKOS8vaW4wR2psMjdCaFNVbEpnYkd5TXhvMGJDK1htS2dvODAvOVp0R2hSaGNzVEVoS0VSc2xWR2UxOS8vNTlyV1hCWkRJWkZBb0Z3c1BEdFQ3T3ljbEpsS1JvM3J5NXptQmZiR3dzTm0vZWpLbFRwNHFDY3VwVUk2TXpNakxnNGVHQlNaTW1pUkpYMm1xakJ3WUdDZ2toWGFPSVo4NmNpY0xDUWx5NGNBSEJ3Y0ZZdTNhdE1BclZ3OE5EWXphSFBvNGZQeTZNSWxhWk5tMmF4bWhhb0d6MmhLNlJtLzM3OThleFk4ZHc0TUFCSWRuNjBVY2Z3ZGpZR0I5ODhBR3lzN01SRmhhR2dJQUFMRjI2RkZLcEZELzk5QlB1M2JzSFoyZG5MRnEwU0RSTFFiMnZqNnFFajJvMGNtWm1KaFl0V2dRREF3TmN2WG9WelpzM3g0NGRPNFQxSjAyYWhENTkrZ2d6Q0NzcUcvTDA2Vk90QVpVTEZ5NklncXFxWGdDVEowL0c1TW1URVJVVmhXWExsc0hMeTBzNFJsWEpOZzhQRDcxTHhuWG8wQUhoNGVIbzE2OGZnTEp5bDFGUlVaZzllemF1WGJ1R3RMUTA1T1Rrd01qSVNKZ05xbDUyU2hzek16T05VbHNuVHB3QVVKYW9qNG1Kd2ZUcDA3WDJmZExXSkZ4bDU4NmR5TTdPeHFCQmcvUTY1OXJhMm9wS0VQM3l5eThhNitUazVDQTVPVm1qbE5LZmYvNEpPenM3cmFQdkN3c0xjZkhpUmJpNHVNRGUzbDQ0UHY1cVdVa1ZWZCtkdjZLNHVGaVlOVlIrcExoTUpzUGp4NCtGUVJVVkdUZHVITWFOR3llTUlOKzJiWnZvTlowMmJScU9IeitPdkx3OFdGaFlZTnEwYVRBd01JQmNMc2VSSTBmUXBVc1hVUUxuN3QyN3VINzlPalp1M0FpSlJBSWZIeDlJSkJJTUdEQUFlL2Z1eFlVTEYvRDExMStMWm81SXBWS3NYTGtTN3U3dVdMZHVIWktTa3ZEVlYxL0IwTkFReGNYRk1EVTFmZXZ5aXFkT25STE5wb3VOalVWZ1lDQzZkT21pY1ozT3pzN0dtalZyMExkdlg1M0owYmM1QitvclB6OGZRVUZCYU4rK3ZYQ3MzYng1VXhqQW9MNmVrWkdSUnNreUN3c0xkT2pRQVNVbEpYajkralYrK09FSHZQZmVlM2o0OENHMmJObUNaY3VXQ2JQdTVzeVpvM2ZKT0ZYSnI3NTkrd29KbmFwSVRrNUdZR0NnYUp1N2QrK0dRcUhBMHFWTE5RWW9IRDkrSExkdjM4YjY5ZXNybkNGVVhteHNMTzdjdVFOdmIyK1ltcG9pS0NnSVJVVkZlUG55Slk0ZVBTck16STZQajBkSVNJaW9id3RRZGwzWXUzY3ZIQjBkNGVUa2hOVFVWQnc1Y2dRZmZQQUJpb3VMRVJZV2h1WExsNk4yN2RwWXRHZ1JmdnJwSjB5Y09CRkhqeDdGNmRPbk1XclVxQXBuQXZqNyswTW1rMm1kaWJsMTYxWVlHeHRYbUJCUXpWUUZBQnNiRzNUdTNGa1l4RkJjWEN3cU94a2NISXk0dURpTkJJZHFWa2FQSGoyRUhpaEdSa1pvMnJRcGF0V3FoZHExYTZOV3JWb0lDZ3JDMGFOSGhmZjd3dzgvMUNnUDkvcjFhelJvMEFBU2lRUm56cHdCQU9HNnRXalJJdUg0K2l0SmJ3RDQ3cnZ2SUpmTGRmWkRzN2UzeDJlZmZZYnAwNmZyRE5DL3EydlcwNmRQRVI4Zmp4WXRXc0RRMEJCejVzeUJtNXNiUm93WWdTTkhqb2dlZCtUSUVkeStmVnRyQWxuOS9PL2c0QUJYVjFmOCt1dXZhTnk0c1Y3SmlMK2lzTEN3eXVleFZhdFdDY2VleXVIRGgzSHo1azNzMmJOSGRIOWNYSnpHYktyeWZIMTk5Wm9oOStqUkk1M0pvOURRVUh6NDRZZElTa3JDNWN1WGRTYUVnb09Ec1d2WExzaGtNalJ0MmhTNXVia2E1eHgxWGJwMDBXc2dXR2hvcU5ZcUZVRFpvQ0ZmWDE4QXFMQThuY3FkTzNld1pjc1dXRnBhQ3IyejZIOFBFMEpFUkVSVXJhaC93WDRYelVyTG16MTdObWJPbklseDQ4Yjk1V0JiZm40K25qNTlLcnBQVzFrbGZaV1VsRUF1bDhQSXlFaWpOSXV4c1RFTURBeFFVRkNBVTZkT0NiT0ZhdFNvZ2VIRGg4UFIwUkZoWVdGbzFhb1Y2dGF0aTh1WEx3TW9DM3h0MkxBQk1URXhNRFkyaHBXVmxWQVNScjNXdk9wSFJ1UEdqZkg5OTk4TEpjN0tsMzJoaW0zWXNBSFhyMS9YdVZ6VkdMdThqaDA3d3QzZFhlUCtYYnQyYVMxaG9hTHRNUUN3ZE9sU2pRQ29ybElncWg1VTF0YldGWllMQWNvQ1dBcUZBc3VYTDhlWU1XTTBhdWRYbFNyUmN1alFJVGc0T0FpTnBSVUtCWEp6Yy9YcVBhVHUxYXRYdUhUcGtzYjkyZG5aY0haMkZwV1BPWDc4dUJCNDEwWXFsZUtiYjc2Qm9hR2hVRDhlZ05DWTI5TFNFdTd1N2xpOGVER1dMbDBLaFVJQlMwdEx6Snc1RXdNR0RCQzlMcm01dVZvVFQrb2ppRlc5WG03ZHVxWFIvRHNuSjZmQ2ZnTGFyRisvWG5nL3Yvbm1HM3p4eFJkQ3o2bERodzVWS1doMisvWnRyYk5QdFBWNGE5ZXVIWGJ0MmlVRXVxNWN1WUw2OWV2RDF0WVdTNVlzRVlLMHg0NGRBMUQyWGpzNE9MeFYrU1dnYkhhSXF0eVNOZ3FGUW10aSs5U3BVMEtBVzF2ZkpXMUdqUnFsTWVwYnBiUzBGT2ZPbllPdnJ5OFVDZ1YrL1BGSFlaYVVUQ2FEdTdzN2lvcUtNR2pRSUh6eHhSZWlKdElHQmdiNDVwdHZoTkg2cWxsSGI1dVFMOTlMWk5xMGFYb2xheXB5NGNJRlVUbXg2T2hvSVpENC9QbHpsSmFXVnRnL0NDaWJaYUJldGxTZGVvOHBRSE9VdTVlWEY0cUxpNUdWbFlYaHc0Y0xNNGwyN3R5SldyVnE0Zno1OHpoOStqUnUzTGlCcjc3NkN2djM3OGZ2di8rT2tTTkhZdVRJa1JxbC9ZeU5qYkZ5NVVwczJiSUZmbjUrdUgvL3Z0Qmd2bWJObWxVZUlLS2kzdEJkSnBOaHk1WXRNREV4d1hmZmZhY1I0RmE5ZnZYcTFkTTVzdjN2ZE83Y09ZMEJCMTVlWHBESlpLSVpXS3FTY1Z1MmJCSHVLeTR1UnJObXpiQjkrM2JZMk5oZzM3NTlNRE16UTJscEtYYnQyb1VhTldvSTVUNkJzdGwwcW9CbGVTOWZ2a1Q3OXUwMTd1L1VxUk42OWVwVjViOHJQRHhjVkpieDh1WEx1SFBuRG9ZTkc2WTFLYVU2WnR1MGFhUFhURWlWQ1JNbUlDd3NERDQrUHBnd1lRSXVYYnFFTVdQR3dNTENBbGV1WEVIYnRtM3h5U2VmNFBUcDAyalpzcVZHa2xpaFVDQXRMUTM1K2ZuQ0RETmpZMk40ZW5vaUppWUd2WHYzRnM2anF1dURxci9ZMEtGRGRaNkxnTElnK2ZuejU5R3paMC9SckNGOUtaVktKQ1ltb20vZnZrSTUwVkdqUnNIVzFoWVhMbHhBOCtiTlJkZTAyTmhZSkNjbjYreVI5ZW1ubjFZNEk5VEp5UWtwS1Ntd3Q3Y0hVSlpBVjUrUjlmanhZN3g0OFVJWWFLQ2lYdksyUERjM041M3ZaM0Z4c1dpZ1NrRkJnU2dScXBvUm5aT1RJMVFWS0N3c1JFNU9EbnIyN0FrQW9rRWVabVptZXArdnEzTE55c2pJRUpVeWJkV3FGVmF2WG8zNCtIaU54NlducDZPNHVGaFV6a3lkK252ajR1SWl6R3o3T3lVbUptTDgrUEVZT0hBZ3hvd1pJeXB2WFpGYXRXcHBKRkdrVWlta1Vxbk9HZWNWU1UxTjFhdGtuSzdrV0dKaUlwS1RrekYvL254aFVGMTVzYkd4Mkxkdkg1S1RrekYzN2x3VUZ4ZGozNzU5bURadEdzYVBINDhoUTRaQUlwRWdLQ2hJT0haY1hGeGdZR0NnMS9jeE16TXpPRGs1Q1luRmV2WHFDWU1qQWdJQ3RKWWkxeVlrSkFTYk4yK0dtWmtaMXF4Wm85R1BqLzUzTUNGRVJFUkVWQVdxWUpLNXVUa2lJaUtFZ1BEcjE2OFJFUkVCQUJXTzVQbzduVDkvWG1jcGsrWExsNk5telpwWXZYcTFFTUN4dExURXJsMjdZR1JraEMxYnR1RDY5ZXRvMXF3Wk5tN2NpRWFOR2tFaWtjREt5Z28zYnR4QXYzNzlNR3pZTUppWm1VRXFsVUl1bDZONTgrYm8wcVVMN3QrL0w0emFuek5uRHViTm15Y0VjWFNOa0NUdFNrdEwwYkZqUjQzRzc4bkp5WEJ6YzRPN3U3dkdTT1A5Ky9kcjdmMmgwcjU5ZTUybENzdDcvUGh4cFNNbHkxTUY5YlVGOTh1enNiSEI1czJic1g3OWV2ajUrYUdvcUVpamxGeFZGUlVWSVRZMlZoU3NTRXRMUTJscGFhVUpxdkorK3VrbkdCb2FhdjNoNyt6c0xBcnlsdS9qb28zcXg3WjZRaWdwS1FuMzc5OUhWRlFVSWlJaUlKZkxZVzl2anlGRGhtREFnQUZJVDAvSGtTTkhNSERnUUNHaGFtRmhnZDI3ZDR1MmZlellNWVNGaFdIQmdnWENNWEgxNmxVb0ZBckV4Y1VKNjcxOCtSSXltYXpLeVZrTEN3dmhYR1pnWUFCVFUxUGhka1dCSzVsTWhqTm56cUJ1M2JwQ2dpSTBORlR2WUZlN2R1MGdsOHVGR1RmMzd0M0R3SUVEOGQ1Nzd5RWdJQUJmZmZVVlJvd1lJWlF3MnJGamg4NytLZnB3ZFhWRlptWW16cHc1Z3o1OSttaWN2MHRMU3pYS3RZU0ZoUWxsd0taT25hcFhza1RWVzZvOHBWS0owTkJRK1ByNjR0bXpaM0J4Y2NHVUtWT0VaQkJRTnFObTE2NWRPSGJzR002ZVBZc3paODVnNE1DQkdEVnFGS3l0cldGcWFpb0tscXJPQi9yMi9DalB4Y1VGTldyVVFIRnhNZmJ2MzY4eDQ2T3Fjbkp5NE8vdkQwTkRReUd4RWhnWUtMekhxb0VRMTY5ZnJ6QWhibTl2cnpVaGRQUG1UYUdYMlBUcDB5c2RUUjRjSEN3RTdnWU9ISWpNekV6VXFsVUxaODZjUWVQR2pURnMyRENzWDc4ZVU2ZE94ZW5UcHhFUUVLQnpXeE1uVGtUcjFxMWhhMnNMaVVRQ0N3c0xJVm4zKysrLzZ4MWtjM1oyaHBPVEU2eXNySVFabFZ1M2JzV3paODh3WThZTWpXVFFQeTBuSndlblRwM1N1bXpVcUZHWU1HR0NjSHZHakJsbzJMQ2hxQXllcDZlblVGb1crTCtaVEg1K2ZraEtTc0wyN2R0RlNmR3VYYnZxbkNsNi92eDUwVzFEUTBOWVcxdkQyTmdZV1ZsWkZSNVQ2aVFTQ1lZT0hRb1RFeE5ZVzF2RHlNZ0k4Zkh4Mkxsekp4bzJiQ2o2bTk0RkN3c0xUSjQ4R2R1MmJVTmhZU0ZLU2tyd3lTZWZ3TnpjSEVPSERzV1BQLzZJSmsyYTRPclZxNkxYVHYzdlZNMUtrc3ZsV0xSb0ViNzg4a3MwYU5BQURSbzBFSDMvVXZVZmk0bUpRYzJhTlN2OGJsWlNVaUwwK25uYjYzTnljaklLQ2dyZzVPUWt2UDZXbHBhb1Y2OGVrcEtTS3AwVnJjMjhlZk4wem02dFZhdVdVTzZ2UTRjT1FxbEkxUXdjMVlBTDliKzdxS2hJbUdXYW01dUxwS1FrVWVuazBhTkhpMjZyQ3dnSUVIM24yYmh4WTZXelJEZHMyS0J6MmZmZmY0L0Jnd2RYK0hpVnFseXoxSk5rS2xsWldVSlNvTHc2ZGVyb1hLWXJXYWZ5NU1rVFVaS3J2SXI2WCtwaWFHaUlwazJiNHNTSkU3aDY5U3IrL2U5L28zZnYzcFUrYnNtU0pScURqWFNWSlN6ZnkxQ2J0emxlMVFVSEI4UGUzaDVPVGs2aWhKQkNvY0NOR3pkdzl1eFp4TVRFd01uSkNkdTNieGNxUlhUczJCRzdkKytHdDdjM0xsKytqSmt6WjRwS2kzZnMyRkh2ZlNpZitGSWwxMUpTVWhBUUVBQ0pSRkxwYTNIeDRrVmN1M1lOMXRiVzhQRHdxTEJrSlAzM1kwS0lpSWlJcUFwKytlVVhqYkluUU5uSXJoVXJWZ0RRdjJsNzU4NmRzWC8vZmdRSEI4UGYzMS9yT2dxRlF1dklMMjJObXkwc0xFUWp0Ykt6czVHZm53K2diR1JjZW5xNmtBeXFWYXNXc3JPenNXblRKaVFsSlFuTndvdUxpNUdlbmk0RXZtTmpZeEVmSHc5emMzT2hGTWUzMzM0TEp5Y240WFpKU1FtVVNpV2lvcUxRdEdsVHpKdzVFL241K1dqZXZQay9NbXI1ZjUyaG9hRkdRRk9Wb0RBeE1kRllWdG1JWkNNakk3MW5oMmdyKzVDVGsxUGhiRHRWZ09iNTgrY1ZCdVl0TEN6ZzRPQUFVMU5UdUxtNXdjL1BUKzhBU0VVZVBYb0V1Vnd1R3EycTZzZlVzbVZMdmJmejhPRkRCQWNIWSt6WXNSWE9VdmdyNUhJNWxpNWRpdXpzYk5qWTJHRHc0TUg0NktPUFJDT3duejkvRG45L2YzVHAwa1ZJNHFqNi82aG1mbHk1Y2dVaElTRVlPM2Fza0F5eXRMVEVoUXNYMEtSSkV5UW1KZ3F6Z2xSOWhDcDdMYXJhLzZZODFUbkUxZFVWbHBhVytPNjc3MUMzYmwyc1c3Y096WnMzMTNwc0taVkszTDkvWHhTd2F0Q2dBWll2WDQ2VWxCUkVSa1ppL2ZyMVFoTGgrdlhya01sa2VnV0U5S1VLdEs5Y3VSSy8vLzQ3MXE5Zkw1cmRVRkpTSXJwOTY5WXRiTml3QVhYcjFrVkdSZ2FrVXVsYmxlVlNLcFVJQ3d2RDBhTkhrWlNVaEtaTm0yTFZxbFU2U3poWldscGk2dFNwR0RGaUJIeDlmWEgrL0hsY3ZIZ1Jnd2NQeHBneFkwU0JXMVdnOHNjZmZ4VDFuZEExSTdBOFIwZEhPRG82SWo4L1gyZXB5THQzN3dvai84c3JQL3A4Ly83OXlNdkx3NWd4WTRTWlI2b2t0VktweE5kZmY0MUdqUnBoN2RxMWV1MmZPZzhQRDZTbXBtTHMyTEdRU3FYbzNidDNwU08rNCtMaThQcjFhd0FRU3JzRkJ3ZWpzTEFRczJiTkVnWlBHQmdZb0VtVEpzSUFCMjNzN2UxRlpWN1ZaM0VHQndjaktpcXF3bjBwS2lxQ1VxbkV4SWtUNGVUa0pMeEhTcVVTQlFVRjZOZXZId1lOR2xUeGkvQVArUG5ubjJGcWFvbzJiZHBVdXE1U3FheXdCNFpLVEV3TS9QMzkwYTVkTzZIc3BJbUpDWll1WFlyV3JWc0w1Y1hLczdlM0Z3WG43ZTN0NGVQakE2QnNwb2o2WjBBYlZiTjNxVlNLb1VPSG9rT0hEc0xqWTJKaUlKVks0ZWJtOXJlVTMrdlhyeDhDQXdNUkdCaUlZY09HQ2VmSnNXUEhJaVFrQkV1V0xJR2RuWjNPbVhGTm16WUZBS3hkdXhhTkdqVVNsUldVU0NTSWk0c1RTb0UxYnR3WTQ4ZVB4NWt6WnpCMzdseTBiZHNXQXdZTVFMZHUzVVIvMjhHREJ4RWZINC8rL2Z1amZ2MzZ1SDM3dG5CK1Y4bk56WVdSa1pIR3dJamF0V3VqVzdkdWVQandJWXlOalRVQ3hqWTJOdWpZc2FQTzhuOFZLU29xUXZQbXpUWDZsZno2NjYrNGQrK2VjUHVISDM1QVRFd01jbkp5b0ZRcVlXQmdBSE56YzdSdTNWcVVKTDk2OWFwd1RUMSsvRGg4ZlgxRmZSSEx6d3BXZC9YcVZieDgrVks0UFc3Y09HRUdiVlZrWkdSZzU4NmRWWHBNVmE1WlQ1OCtSWThlUFVUVkIzcjA2SUZPblRxSkJvNVV4TnJhV3FPbmxWd3VSMjV1THF5dHJZWDcxR2NBNnFJNlh2VmxiMitQeFlzWDQvTGx5emh3NEFBMmJOaUEzMzc3RFRObXpLaHd3TStZTVdNMHltK2ZPM2NPTDE2OHdKUXBVMFQzUDMvK0hELy8vSE9GKzNINDhHRzlCbGlvL3haVUZ4MGRqYnk4UEN4WXNBQlpXVm5DdnhzMmJJamMzRnk4ZVBFQ2MrZk9SZCsrZlVXSkxFdExTN2k2dXVMcTFhdll2WHMzN3QyN0p3d3V5Y3ZMdzNmZmZWZnBQcWt6TmpZVzliUXJMUzNGcGsyYklKRklNR1RJRUoxOTJsU3VYYnVHSmsyYVlNV0tGUnJIQlAzdllVS0lpSWlJL2pZbEpTVklURXhFZW5vNlhyNThXYVZSeGlZbUptLzE0K3AvaWFtcEtlenM3Q29NWGhVWEYydk1GdEdsYjkrKzZOdTNMeFFLQlM1ZXZDZ0U4cnAzNzQ1T25UcUp2dWd2WHJ3WUsxZXVGSUpWVXFrVW8wZVB4c2lSSTRVZmtpTkdqTUNhTldzMG51ZlZxMWQ2TmNrR3lrWlB2MjNRLzhHREIwSXZvdjhsaG9hR0dEWnMyRnMvL3ZidDJ4b2prVldqOXBZdlg2NTExT1BmV2Jvak9qcGFvd0d6TnBVRjNYcjA2Q0UwYTVaSUpLSW0xV0ZoWWZEeThoS3RyMG9DTEZ5NFVPTnYzcjU5dTVEOHZIZnZIaVFTaVZBdVRyWFAxdGJXb2xJcGxYbjY5Q2xzYkd3d1lzU0lkNW9RU2sxTlJYaDRPRXhNVENDVlNyRnMyVEloT1ZZVkhoNGVHdVgvZkgxOWhUSktpeGN2Rm9LbjMzNzdMYUtqbzlHclZ5L2N1blVMZG5aMkZjNWNsTWxrZXBWRDBTWTZPaHIrL3Y1Q1FHNzY5T25vMzc4L0ZpOWVMSlRRMHRjdnYvd0NxVlNLN3QyN3c5ZlhGelZxMUJES3ZBQmxwVXFzckt6dzhPRkRQSHo0RUVEWjYxdFFVS0R4bmpWcjFreElXcWVscFdrTnFxc0NHdlhyMThlY09YT3dkdTFhN055NUUzUG56Z1ZROXJsVEtwWEM4d2NHQm1MbnpwMm9YNzgrbGk1ZGl0bXpaK1BRb1VNNlMxbFZwTFMwRkVlT0hJR0JnUUZtejU2TnJsMjd3c0RBb05KUjFFWkdSdmo2NjY4eFlNQUEvUExMTDNqMjdCbk16TXhFUFdzU0V4TVJIQnlNdm4zN2lvSTJWU2xuVlpsRGh3N3BYRlordG1CU1VoS0dEQm1DOTk1N1QyUGQrL2Z2NCtYTGx4cE42M1VwTFMxRmFHaW9NR3RIcVZSaXlaSWwrT2lqajlDK2ZYdWRmZEhVRFI4K0hOOSsrNjF3T3pzN0cvdjI3Y1BRb1VPRjVLd3FRYXArWHFrcU56YzNuY3VlUFh1R0kwZU9JQ3dzREQxNzloVDFOVkk5LzZKRmkyQmlZb0liTjI1bzdRV25HdkR4OU9sVG5lZXM5OTkvWHhTMGZWZGlhQW5kY3dBQUlBQkpSRUZVWTJNeGZmcDBYTHQyVGVPNzNiTm56MFFEWjNKemM1R1ZsU1c2ci95Z2xveU1ES0VYa09vNHpjN09yckR4dWphcWM0aEtpeFl0Y1BMa1NhM3JscGFXNHRLbFMvRHo4NE5TcWNTNGNlTTAxbkYyZG9hM3R6ZUtpNHQxdnNiUG56OEhVSllBMUpaWXQ3UzAxTmxmejhEQUFGMjdkc1dqUjQ5RTF5dHpjM09NSGowYTN0N2VHREJnUUtYTjRNUER3N0Y5KzNZWUdocENvVkFnS0NnSXYvNzZLNTQ4ZVFJTEN3dE1uVG9WbjMzMkdRd05EVEZnd0FDY09YTUd4NDhmeDZaTm15Q1ZTakZ6NWt6MDY5Y1BZV0ZoUXE4djFhek9NMmZPYVBRZVVTVlN5dmRqY1hSMFJMZHUzZEMzYjE4NE9qcHFuSE9hTkdrQ0R3OFBuWDlMWlN3dExUVys3NmpQekhueTVBbldyRm1ESlV1V0NLWFpWT0xpNHRDNGNXTmhjSVcvdnovNjlldUhDeGN1WU55NGNUaDM3aHlXTGwycTBjZElIK1g3MWVoTDE0eW5kM1hOOHZMeWdvbUppVEFUU2lVOVBSMExGeTZFZ1lGQmhjZVdha1pOK1psaXQyN2R3dmJ0MjdGNjlXb1lHaHJDMU5RVUsxZXVSR1ptSnJ5OHZMQnUzVHJZMnRwaTJiSmxhTlNvRWI3OTlsdnMyN2RQNjJDMnloZ1lHT0NUVHo1QjU4NmQ0ZTN0amV2WHIrTzc3NzdEbURGak1HclVLSzNYdGZidDIydVVPcnh5NVFwc2JHdzBrcEd4c2JHVjdrTldWcFplczV4MVhiOC8vUEJESVlFb2tVancrdlZyTkd2V0RIWHIxc1hBZ1FNaGxVb3JURGg5L1BISGFOZXVuYWhVckVLaHdLdFhyN0JpeFFwUnI3UkhqeDVoM2JwMTJMRmpoK2ozWlVSRUJMeTl2VVhialk2T3hwOS8vb201YytlaW9LQkE2M1AvOGNjZndxeXhEei84RUhQbnpuM3IyY2YwMzRVSklTSWlJdnBiUEg3OEdHRmhZY0lYelByMTY0dCtwUCt2bWpGamh2RERLRG82V2hnUk4yblNKR0hVdXFtcEtlYk1tZk1mM3plNVhJNGJOMjdnMkxGandvOU1Cd2NIWkdabXd0WFZWWmdwVUxObVRiaTR1R0R4NHNYWXNHRUQ1SEk1NUhJNUhqeDRBQWNIQjNUczJMSENML3ZGeGNYQys2cDZUMVhCQVNNakk2R0J0L3I5cEw5dTNib0ppUk9WaElRRXpKZ3hBMTVlWHNMSWFaWE5temNqT3p0YjUvYmV2SG1qZDc4WFZXQkxuWXVMaTBheVJwMjN0N2ZROEg3Ky9QazYxMU9WUVZLNWZQa3l1blhyQm5OemN6UnExRWlqcEZaY1hCekN3OFBScDA4ZmpZQ20rcmFlUEhrQ1kyTmpKQ1ltd3RuWkdYSzVITGR1M2FweTc0aVBQLzRZalJvMWVxYy9kRis5ZW9YbHk1Y2pKeWNIOWV2WHg2TkhqeW9NRWdQL2x3aFRMM2x5OHVSSkxGdTJESnMyYlVKNmVqb1dMVnFFMXExYjQvNzkrL0QwOU1UZ3dZUFJxMWN2ZE8vZUhWS3BGSzFidDhiRml4ZlJ0V3RYM0x4NXM5SUVaVjVlbmw1MTlMVzVkT2tTTWpJeThNVVhYK0RVcVZObzBhSUZKQklKSmt5WWdMeThQSTMxTjIvZWpJNGRPMnFkNWFNZTJIbjE2aFZxMTY0dGpOd0h5aEpYaFlXRm9pQmtjWEV4bEVxbFJtQnk1TWlSUXBERTB0SlNvMTlHK1FSbXo1NDlNV2pRSVB6NjY2OW8yN1l0K3ZYckorckZvMVFxY2U3Y09kU3ZYeDlyMTY0VjlyVmJ0MjQ2UjVHckt6OTYyc2pJQ0d2WHJvV1ZsUlhXcjErdjBmZXRNbDI2ZE1HcVZhdUV2bkhxbngvVmpOUDI3ZHVMZ3FKL3RWbTZ1cDA3ZCtvc0Z4TWVIaTZhamZUdmYvOGJiZHEwMGRyUVdyVlBlL2Jzd2Q2OWUzVSszOGNmZjR5Wk0yZGl4NDRkdUhUcGtsRHVac1dLRlVKeTlmTGx5N2h5NVFwS1NrcTBmbzVWTTBGY1hWMkY0THRDb2NEbXpadGhZV0doMFhjb0lTRkJaOEJXWGZmdTNmVStiN3g2OVFxSER4OUdjSEF3MnJWcmg2MWJ0K29zaGFZNnp4MDhlRkJVWHEyODhQQnduWW13Tld2Vy9DMEpvYmx6NThMSnlVa2owR3hxYW9xN2QrK0srcERJWkRKa1oyZUxCbmlvZWdnQlphK0pLbEd1UHVyZjNOd2NpeGN2cm5BL2Z2cnBKeGdiR3d1elJ2Uk5lbDYvZmgySER4OUdUazRPUm8wYWhXSERodWxNaWx0YlcrUEtsU3VWem9CUTcyR2xyazJiTmpvVFFubDVlVGh4NGdUTXpjM2g1K2VIdm4zN0N1Kzc2ajI5ZXZVcVB2LzhjNjM5OXA0OGVZSWRPM1pnMkxCaEtDMHR4YTFidDFCUVVJQjc5KzZocUtnSTMzLy9QZnIyN1NzNlBsWG5pNkZEaHlJc0xBeS8vZlliT25ic2lOallXR3phdEFrTkdqUVFsZjdTTmpCbzFxeFpNRFkyeHFaTm03VCtYY2JHeGpxUGExOWZYNkVIbkVwcGFTa1VDb1hHdFdya3lKRVlQMzY4Y1B2bXpac2FKYi9rY3Jsd1BpZ3VMa1pHUm9ab1JreGNYQng4ZlgwUkhoNk9zV1BIWXV6WXNUaDE2aFJldm55SklVT0c0TUtGQ3pBeE1ZRzd1enUyYk5raXpKYVN5K1U2KzNycVV5TDNyM2dYMXl3QWxYNzJWNnhZSWVxMVZKNzZhNjh1S0NnSWhZV0ZxRisvUGxxM2JpMGtYWU9EZ3dFQWRuWjJzTGEyRm1ZMzE2dFhUK043YlZWWldscGl5WklsNk5HakIzYnQyb1hEaHcvRHpNeE02L2VicUtnb29iK2x5dlBuejJGc2JLeHh6dEwydmJlOHYvcWJUbjNBeHRtelo1R1NraUxNN3BISlpEcGZaM1hlM3Q1YXp3R25UNThXZlNkV0phVjhmSHhFdjd1MUplUGF0MitQSVVPR0NMM0sxR1ZtWnNMSHgwZm9LUXNBZ3djUFpqS29HbUZDaUlpSWlONjVxS2dvaElhR3d0emNIQU1HREVEejVzMzFLaGZ5djhEQ3drTDQ0cTBlM1Bqenp6OHhZc1FJclYvV3F5b2xKUVZUcGt6QnhJa1RVVmhZQ0JNVEU0M3R2bm56UnZnQnJDb2ZzWGp4WXRGSXR6Rmp4bURZc0dFWVBYcTBjSitSa1pIUWZMaEhqeDVZdDI0ZE5tN2NpQmN2WGlBcUtncFJVVkZ3ZEhURTl1M2JLOTNQbGkxYkNnR1NZY09HUVM2WFkvdjI3V2pTcEFtbVRwMWFZWmt4ZmJ6MzNudGFSNVJYZDVHUmtaZzZkYXJvUHRXUGZBOFBENDNFYWxaV0ZscTNicTF6ZTQ4ZVBkSjdscGsydFdyVjBwa3NTRTlQUjN4OFBCbzFhb1NVbEJTa3BxYWliOSsrbFc3ejJiTm44UEx5d3FoUm96QnAwaVEwYWRKRUk3Z2NHQmlJOFBCd0RCdzRVR2RnQ1NqN29lN2g0WUVsUzVaZzZ0U3BNRFEwUkg1K2ZwWExpdFdvVVVOclkzS1YyTmhZWExod1FiaXRhelNsU25aMk5seGRYWkdibTR0V3JWb2hLeXNMRFJvMEVON2J3c0pDU0tWU2pYTmpZbUlpenA0OWk4OC8vMXdZRFp5ZG5ZMEZDeGFnWHIxNjJMWnRHMnhzYkhEbnpoMnNYYnNXLy9yWHY0VG0zS3BqWTlDZ1FkaTRjU1AyN05rRG1VeFdhZTMvckt3c3RHalJvc0oxZEJrK2ZEZ2FOMjZNQnc4ZWlIcUt0RzNiRmlrcEtWaTllalhtenAwckhLUGJ0bTFEbzBhTmhHYm51ang5K2hRWkdSbVlNV01HZHU3Y0NhbFVLaVFtWlRLWkVKUlE5UkJTalh4VmxRaFNaMlptcHZFYWFPdVQ4TTAzMytEdTNidnc4ZkZCcjE2OWhHQ2dWQ3FGZ1lFQjVzNmRDMHRMUzlTdFcxZm9RZE9xVmF0S1gxOUFlemtkOVdDZHM3T3pjR3o0K1BpSSttc2RQSGdRQUlUWkVxcmJxbjByVDVYODM3NTlPNW8yYlZybFhsb1Y2ZGl4STQ0ZE80WWFOV3BBb1ZCb3ZlWjE2dFJKV0FkQWhaOHJGeGNYWVhTN05oY3ZYa1JzYkt4US9zZkp5UW5PenM2d3NiSFI2STAyWjg0Y0RCMDZGRE5tek1EOCtmTkY1VnVWU2lXV0xWc205R2xTT1hueUpPN2V2UXM3T3pzc1hib1VlWGw1eU1uSmdZZUhCMjdmdmcxL2YzK2RBVEJWZ2tuVjVGMG1rMVU2QXY3YXRXc0lDZ3JDeElrVGhmMUxUVTNWV0UvVkd3b29HK1d2U2hTcmUvMzZOV2JPbkluUFAvOGNJMGVPMVBwODVSUHg3NHF1YzdLUGp3L3UzNytQRmkxYXdNVEVCQVVGQlJnMWFoU21USm1Db1VPSEN1djUrZmtKWmNqaTR1S1FsNWVIclZ1M3d0dmJXL1MzVmpiN05TQWdBR1ptWnFMMU1qSXlLaDJNc252M2JsaFpXZUdISDM1QXpabzFSZVcvVktSU3FmRDlxbWZQbmpwbml4MDRjQUFoSVNFNGZQaXcxczlEUllPaGZIMTlZV1JrQkU5UFQ4eVpNd2RIamh6QnQ5OStpOURRVUVSRlJXSENoQWs0ZlBnd0FnTUR0YzRZT1hUb0VHUXlHUUlDQWhBUUVBQ3BWQW9YRnhjc1c3WU0wZEhSOFBUMHJIUkc5Lzc5KzJGbFpRVlhWMWZVcUZFREhoNGVXTGh3WVlXUCtTdTZkZXNHVzF0YjBYMUJRVUdJaTRzVHpkd0RvUEc5b0YyN2RocXpWUUlDQWtRSlNLQXMwZnY3Nzcvai9QbnppSTZPaG9XRkJjYVBINCtoUTRmaTFhdFg4UFgxeGNDQkEwWG5ZRXRMUzdpN3V3dEo2c29HYjZpWFlTMHFLc0xWcTFjcitjczE2VHBmdkl0cmxqNVVNOFIwMFRiajVlWExsNGlNakVTUEhqMDBFazdQbnorSGtaR1JhQ2JMdS9iaGh4K2lUWnMyT0gzNnRFWWxDWWxFQWxOVFV4dzdka3pqZTRCTUpvT1JrWkhHNEF0OWVnajkrT09QZXMyaWZ2ejRjWlZud0VtbFVuenp6VGZDN1p5Y0hQejg4OC80L1BQUFJUUEp0WlhkQllCZXZYcUoxb3VQajhlREJ3OHdZTUFBMFhmM2UvZnVhWlJ6TlRJeTBscDI3c0NCQXpoMzdoeEtTMHZ4MldlZndkcmFXdWpSUmRWSDlZak1FQkVSMFg4TlZWa1FXMXRiZlBIRkYvLzFpYURuejU4akxTME5iZHUyMWJ2cE9WQVdEQTRKQ1JGdTM3aHhBMXUyYk1HOGVmUCtVaStPNk9ob0hEMTZGRnUyYklHdHJTM2MzTnhRVUZDQXVYUG5vbkhqeHNqTHk4TytmZnNRRVJHQkxWdTJpTW9CZmY3NTUxaTNiaDNhdEdtRG5qMTd3dG5aR2VucDZaZ3hZNGJRWkxaQmd3YW9XYk9tRURBME1qTEMvUG56OGR0dnZ5RWlJZ0xaMmRrYW82UlZjbk56UlNQK1UxTlRoUjgrcXBJeGUvZnVSWTBhTmJRR1YwZy96Wm8xMDZpUm41YVdocDA3ZDJMVXFGRWFnUlJkRFlDQnN0SFN6czdPR2tFV1hSSVNFckIxNjFhOUU1dmUzdDVRS0JSd2RYWEZ2bjM3Y09EQUFiUnAwMFpqSDh1TGlJZ0FBSjM5VXFyQzJ0b2FHelpzd05hdFc3Rm56eDVJcFZLMGF0WHFuZmV2Q2c4UDF3ZzY2UXFrRkJjWFkvSGl4VWhMUzhQcTFhc1JFaEtDckt3c1dGbFo0ZE5QUDRWQ29jQ2NPWE9FMG1QcW85ckR3OE54OXV4WmZQREJCNktTSjNQbnpvV0xpd3RNVEV5UW41K1BnSUFBMUt0WEQzbDVlVmkrZkRrU0V4T3hmLzkrbUptWm9WZXZYdkQxOVVWUVVCQysrT0tMQ2h2UzUrZm5Jems1R1FNSERueXIxNldpVWptSmlZbElTVW5SQ0E2cEV0RHFtalZySnZTNlVpZ1VTRXBLUXE5ZXZYRGx5aFg0K2ZrSlpSUVRFaEt3ZVBGaXVMbTVhY3pNOGZiMlJtNXU3bHMzZ0RZek00T3JxeXZxMUtrRHFWUXFCTU5VMXdadGYydEJRWUdRSFBvcnpNM05oU0I3elpvMUlaVktSYmNCaUc3ckNuam41dVlpSWlJQ3JWdTNSbkp5TWxhdlhnMHZMeStkd2FTcXVIRGhBZ3dNRERCbzBDQWtKQ1RnaHg5K3dKdzVjOUN1WFRzb0ZBcnMyN2NQeGNYRlFoOGVmUmdiRzZOTGx5NWErNXo1K1BnZ05qWVdYMzMxbFRBRFNsV0NWRmUvc21iTm11R2pqejdDL3YzNzRlTGlJaVNsVHA0OGllam9hS3hhdFVyMFdqZzRPS0JuejU2d3RyWkduVHAxWUdWbEJTc3JLelJ2M2h5M2I5K0doWVVGZnZubEY2M1BGUm9hS3VvNUVoa1ppUjkrK0VHdnYvdW5uMzZxTU1DMmRPbFNvYlNScmg1d3FzU0pxYWxwaFNVaHRYbno1ZzNrY2prc0xDemV5VUFXbGJTME5MaTV1YUY3OSs1WXVIQ2hVTnF4L0dkSGxjUUd5cTREYTlldTFlaEpNWG55WkwxTFRLbjZIbzRmUHg1aFlXRjQrdlJwcFkvSnpjMnRNQm5wNE9BZ0pKcU5qWTExdnNhcTg0T1ZsVldWeWpJK2V2UUk1ODZkdzZKRmkrRGc0SUFSSTBiQXo4OFBQWHYyeE42OWUvSHBwNTlpOU9qUlNFaEl3T0hEaDdYMjNSaytmRGo2OU9rRFcxdGJOR2pRQUhYcTFCRytneW9VQ3Noa012enJYLy9TR3FDUGo0OUhVRkNRRUJEL2YremRlVnhOZWZnSDhFKzM3U3FwbElSUnlWYldyQ1A3MW95eHpGaCttRFFiaG9rd1NXaFFscXpaalpLdG1XRm9MSVdpSWt4SnNrc3FwVVdMZnFWTmUxZDMrLzNSNjV4ZnAzdHYzVkxEbU9mOUQ5MTd6cjNuYm1kNW51LzNlZWJPblF0OWZmMG1UU0RMWTI1dUxqUFRPUzR1RHVucDZSZzdkbXlkNjJwcmE4dXNLKy8zc1duVEpnZ0VBblRvMEFFTEZpekFGMTk4d1NaWU5UVTEwYkZqUjRYbnVvekZpeGNyUEw3OS92dnZuTjVpbFpXVk9ITGtTSjJQSjQ4eXlZaTYxSGZNcXMvMDZkTmxTcXZWSks5YzhQWHIxeUdSU0RCbHloU1orMkppWW1CbVp0YWsreFI1REF3TU9Fa1VocVdsSmViTm00Znc4SEJzM3J5WlRlSXdzK3czYnR3b2syVE95TWpBMGFOSDJXT1dWQ3BscjJHWWdUOWlzVmh1VXI0MjV2TXNLaXBDWGw0ZTI4UHp6WnMzS0N3c1JHNXVMdUxqNDFGUlVZRXRXN1lnT3pzYlRrNU9tREJoQXZzWVdWbForT09QUDlDL2YzOE1IRGl3M3VjME1qTGk5STlsWnZlMWI5OGVlbnA2N08zS3pJUmlhR3BxWXVEQWdaZzdkeTQrK2VRVG1WNWhOUlVXRnVMS2xTc1lOMjZjVE44bThtSDdzQ00waEJCQ0NQblhpWTZPQm8vSHcyZWZmZmJCSjRPaW82T3hidDA2U0NRU2RPM2F0VUVsZTg2ZE84ZGVLR2hwYWFHaW9nSTNidHdBbjgrSGc0TkRvN2VKdWFETXlzcENlSGc0R3pUZHUzY3Y5dTNiaDl1M2I3TWxHVFp1M0lqZHUzZXpBYS9odzRkaisvYnRNRFUxNVFSYmxHRnRiWTBUSjA0Z05qWlc3aWpZOVBSMExGdTJqRk5qdjZ5c0RGRlJVWnpsbmo1OTJxRG5KVncvL3ZnanBGS3BUQUNmQ1hoWVdGaklCRU5NVEV3VUJoVVdMMTdNSmthS2k0dng1TWtUenN5Wlc3ZHVvVldyVnV4bmJtSmlBcWxVaWdFREJ0UzdyU2RPbk1DOWUvY3dkZXBVbUptWndkN2VIbzZPam5CeGNjSFdyVnZyRENvOWVQQUF1cnE2ZGM1c2FnZ05EUTA0T3pzakxTME5hV2xwRUl2RmVQUG1UWk9OVWgweFlnUUdEeDZzZEFKTFEwTURGaFlXc0xXMWhaV1ZGU2Q1REZTUFl2M21tMit3YWRNbTdONjlHODdPenZVR1VGNitmQWsvUHo5a1pXV3hKUUoxZEhTUW41OFBTMHRMZlA3NTUyekFxN0t5a2hPa3JFMUxTd3ZXMXRiUTBkSEIwNmRQSVpWSzY1Mk54NVQwQWFwSDRDc3pXalkyTmhZOEhrL20reHdSRVlHN2QrOXlibHV6WmcwYi9IajI3QmtFQWdHR0R4K09saTFid3MvUEQ1OTk5aG1NalkxeDZOQWg2T2pvY0Vabk0vcjI3UXQzZDNkWVcxczNxbWs1d0ozNUlCQUlBS0RPMTFwZllQK2ZkdlhxVlFpRlFzeWFOUXNxS2lyWXVIRWpkdTdjaWZYcjF6ZjZNZCsrZll1ZE8zZmk3Ny8veHFKRmkxQlFVSUFOR3paQUpCS3hueTJQeDBObFpTVkNRME9ocjYrdlZBa2NvSHIyUzJwcUttYk1tSUhwMDZlRHorZERLcFhDMjlzYmdZR0JtRHQzTG1iT25ObWc3WjAvZno1V3JGaUJkZXZXd2QzZEhRRUJBVGg1OGlUczdPeGtmc01OK1YzWHAyZlBudlgyemJwNzl5NHVYcnlJbFN0WDFsbk9xYUU5eGhwcTNicDF5TXpNaEsrdmI1TUdiOXUxYTRmbHk1ZkR3OE1EUUhYaVNWOWZYKzd2bGFHaW9pSnpYQU9xWjJnSWhVTDgvZmZmYU4yNnRkeVpab2NPSFlLbXBpWTdlNjVObXpZWU9IQWdLaXNyNjl6T3paczNvMHVYTHB3WjFMVTFaMmtrb1ZDSWZmdjJvWC8vL214NTB4a3paa0JQVHcrWExsMkNpb29LRy9DZU8zY3VmdnJwSi9qNitzbzhqaklCNDFHalJza3Q3OGpNVm1NMDFlK2dPZFZYTW83UnMyZFBUSnMyRGYzNjlXTVRaR2ZQbmtXN2R1MHdZc1FJYk51MkRTMWJ0bVQ3Y01salltS2lNRm1pbzZQRFNRanA2ZWtwN0ZWVmw3UzBOTGt6TkJxaW9jZXNtbHEwYUZGbjhyNzJ2a0VvRk9MS2xTc3dNek9UT1dkSVRVMUZYRnljeklDbW1rcEtTbkR0MmpXTUd6ZXUyV1lSRFI4K0hQNysvdGkrZlR0V3IxNE5QcCtQNE9CZzZPbnB5ZDJIbUppWWNHYjFDQVFDbVdSaDdWbjc5V0hLTEpxWW1NREZ4VVhtTStieGVDZ3RMWVc1dVhtRGsva01GUlVWcUt1clkrZk9uWnpQaVJtZzUrTGl3aG1nS0JhTGxVNFVLbnY4QnFwbnVmbjYra0pOVFkyOTlveU1qRVJhV2hxc3JLeWFmSEFXYVRvZmRwU0dFRUlJSWY4NjJkblpuSkhlSDdMNCtIZzJ3Sm1VbE1RcFExU1g2T2hvbkR0M0RrRDFESXhkdTNheHpWU3ZYTG5DMWg5bm5vTXBhYUNvNW5qdEd1VzZ1cnBJUzB2RDZkT25BVlNQaUdUS2Qzenh4UmQ0L1BneElpTWprWjZlRGc4UEQ3aTV1WUhINDRISDQ2RkRodzdnOFhqbzNidTN3dTBYaThYSXk4dmpqTVp0MjdZdE1qSXlGSlpFaVk2T0JnQk9YZm11WGJ1eXdhK3Z2LzZhRFhCMDdOZ1J5NVl0azFzR2h5Z1dIQnlNbzBlUHlyMlArWjQ2T1RrcERON05temVQVXo0aktpb0s3dTd1Y0hKeXd2ang0M0hyMWkwY09uUUk3ZHExWTROekZ5NWNnSnFhR3Z1NVAzMzZGSHYzN2tWS1NncnM3ZTNsUG85UUtNU1JJMGR3NWNvVjlPM2JsdzNFbVppWXdNM05EZXZYcjhmcTFhdmg0T0FBYTJ0cm1mWEx5OHNSR3h1TDBhTkhOMmtnOHNpUkkwaExTOFBRb1VOeDc5NDlPRG82Y3BydGlzVmltWDRnTmIvUGRXbE15VDFIUjhjNlp3c09IandZaXhZdGdxZW5KOGFORzFkdkVvN1A1OFBDd2dKZmZQRUZ6TTNOY2Z6NGNmRDVmS3haczRhelhFbEpDVFpzMklEWHIxOWoxS2hSK1AzMzMyRm9hTWhKQkJvWkdiSGxjQTRkT2dSalkyT0YvV0FZYjk2OHdaUXBVOERqOFNBV2l6azE4ZVVSQ29VSUR3K0hSQ0xCaFFzWE9EMXVaczZjeWM3NGtlZjY5ZXZRMHRKQ256NTkwSzFiTjRTRWhNRFB6dzltWm1hSWk0dkRwazJiNUFhOHJLMnRZVzF0RFM4dkwxaFpXYjF6dWF5S2lnb0E0T3pUYS92NjY2OWxtcGZMOHk1bEc1V1ZtNXVMTTJmT3dNVEVCSU1HRFFLUHg4T2NPWE53NnRRcCtQcjZZc2lRSVFDcWo5UE1MRkdHdk1Bb015UDA5OTkvaDVxYUdsYXVYQWxyYTJ1c1hyMGFwYVdsMkxGakIrYzRzbVRKRW1Sblo4UFgxeGNHQmdaeVMxelZ0bUhEQnB3OWV4Wm56cHpCNWN1WE1XZk9IQ1FtSnVMR2pSdXd0N2ZubEJsVFZwczJiZUR1N281VnExWmgzcng1S0MwdHhZOC8vaWdUU0s1TktCUWlKU1VGQ1FrSjlmNGU1TkhWMWEyM24xUm1aaVlBb0Z1M2JzMCtFME9ScXFvcUpDY25ZOFNJRWMweWNHZlVxRkZRVlZYRjFxMWJBVlNmdHpSazVneWpXN2R1a0VxbHVIVHBFbTdldkluKy9mdkxCT2kxdGJYUm9rVUxUdEN4cmhtUkREVTFOZWpwNlNuVi82dTVqQjA3RmlOSGptVC81dlA1K095enp4QWRIWTNGaXhlek05bmF0V3NISnljbldGaFl5QzA5S1pGSWtKbVppYVNrSkNRa0pDQWhJUUZqeDQ1OWI5K3Y1cVJzeWJpWk0yZktmTGFQSGoyQ2lvb0tSb3dZMFd5bEZOODNaWTVaTlIwOWVyVE84NVRhZzQxdTNMaUJnb0lDbVVGbkZSVVYyTFZyRi9oOGZwMnpqWXVLaXVEajQ0TldyVnJoczg4K1Uyb2JHMHBQVHc5YnQyN0Yrdlhyc1hUcFVreWVQQm5Cd2NGd2RIUlU2cHhUVTFOVFlXSS9MUzFONXRoUVhsNE9WVlZWdWRlUGZENGZiZHUyaGIyOVBkcTFhNGQyN2RyaC92MzdPSC8rZkwyREIrb2lFQWlncnE3TzlndXNLVFkyRnV2WHI4ZWVQWHM0TTRRWWxaV1Y0UEY0U2ljTjY4UDB0MlBPQmJ5OXZSRVFFQUF0TFMyY09uVUthOWV1NVpSdkpSOE9TZ2dSUWdnaHBNbUlSQ0lVRkJRMDJhai81bVpqWTRPb3FDaGtaV1ZoMnJScFNpV0RuajE3aGkxYnRyREpIUnNiRzVpWm1jSEZ4UVVyVjY2RVJDSkJTVWtKSi9sVFgwbUltb0c1TGwyNllQYnMyZGk5ZXpjbkNWRHp3dDdSMFJFcEtTbkl5Y25CL2Z2MzRlUGp3MTRnYjlxMENTVWxKZmpoaHg4d1lzUUkzTGh4QTM1K2ZsaTBhQkg2OXUyTGh3OGY0dENoUXhBS2hWaTNiaDEwZEhRUUZ4ZUgzYnQzSXpRMEZMdDM3K2FNVEs0OXlyWjI4S2gyQ1FWbHl5b1FXU05HakZBNGt1N1ZxMWZZdkhrelZxMWF4U2tOVVZQTjBaWUNnUUJIamh5QmtaRVJHM0FhTm13WXZMMjljZm55WlRZaDlNVVhYMkRmdm4xSVQwK0hxYWtwQmd3WWdBRURCaUF3TUJDalJvMlMrUzNIeHNiQ3k4c0xhV2xwc0xhMnhxcFZxempmQ1Nzcks2eGR1eFk3ZCs1a1oycDgvLzMzbk8vVTNidDNJUktKMkNiYmxaV1Zjcjh6VEtLMHNySlNickJhVTFNVDZ1cnFFSXZGT0g3OE9BSUNBakJwMGlRNE9EamcwYU5IMkxKbEM1eWRuZG1aRWFXbHBYSkg0alpGWUVnaWthQ29xSWdUckZTbWRPU2tTWlBRdTNkdnp2dkR2TzdhNjArYk5vM3pONC9IazFrbUlTRUJPM2Z1UkhGeE1UWnMySURldlh1RHorZkR3OE1ER1JrWnNMT3o0d1JtbnoxN2hxZFBuMkxKa2lWc29FUmJXNXRkcnlaRFEwTXNXN1lNYjkrK2hhR2hJWnRjWU5ST2VKODlleGJGeGNYNC9QUFA0ZVBqZzdLeXNqcEhEak5ldjM2TjI3ZHZZOHlZTVZCWFY0ZTZ1am8yYnR3SUhvK0gxYXRYdzhiR2hqTXFYaVFTY2Q2SCtmUG53OTdlSHNlT0hXUExRV1ZuWjhza0E5NitmU3RUb3FvMnB0eFZYVE01REF3TTVNNXVxSW41L2pibnJGbVJTSVI5Ky9haG9xSUNDeFlzWUQ5UFcxdGJQSC8rSE9mUG4yZC85NHA2aXRTZWxSSVJFUUdnT2lDOVpzMGFHQmtad2MzTkRTa3BLWEIxZFpYcE82V3VybzYxYTlkaStmTGw4UEx5UXR1MmJldE5kR3ByYTJQdTNMbVlPSEVpZnZ2dE4zaDVlUUVBSmt5WVVHY3lxSzZtN21scGFRZ09Ec2JidDIvWjcwZFNVaExpNHVMUW8wY1B6dmNsTkRRVXNiR3hTRWxKUVVaR0JrUWlFUXdNREJvOElseFpUS2svWmZZUDVlWGxkYjVPSnZnckZBcnJuT25BNC9FNE15aVNrcElnRW9ucTdlUFZXTStmUDJkbnVYVHExQW5Cd2NHSWpZM0ZtREZqTUhqdzRBYVZsRkpSVWNIS2xTdmg2dXFLbzBlUFl0ZXVYWnozamhrTjMxQzE5eHVLQ0lWQ3prd1FSWThGVkg5ZWRiMHVQcC9QN2dQVTFkVXhlL1pzbVdXWTMxQnRURUpmS0JTeTJ5MFdpN0YyN1ZxOGVQR0NuUm5Tc1dOSDlPclZDLzM2OVVOdWJtNjlyNjgrMGRIUmN2dklsSldWUVUxTkRlSGg0VEwzYVdwcXlod2Ztb3E4a25HdFdyV1MrU3psblZPOGZ2MjZRUW5BOHZKeXVhOGRhUHozVGxuTmVjeXF5YzNORFo5KytxbkMrNy85OWx0T0NVSS9QejlvYVdsaHpKZ3g3REw1K2Zsd2QzZEhXbG9hVnF4WXdYbHVGUlVWemo2TUthK3FUTkwyWFJnYkc4UGUzaDV1Ym00NGZQZ3dWRlJVRUI4Zmp4WXRXcUJIang1MXprN2k4WGljNzRsUUtFUllXQmd1WGJxRTFOUlVyRm16aGpNSVpPdldyYmgvL3o0R0RCaUFvVU9IWXNpUUlUSWxXbXNleXg0L2Z2ek9yKy9ubjM5V1dLcVcrZTR2WHJ4WTRUNnVaOCtlRGVwMXhKUkhsdGM3azdtR1pjNGZybDI3aG0rLy9SYXpaOC9HaGcwYmNQUG1UVW9JZmFBb0lVUUlJWVNRSnNNRU1qK1VVbkZEaHc1RlVGQ1F3dnZidEdtRFgzLzl0VUdQNmVQand5a1Z4MHlydDdTMHhBOC8vSUNNakF6OC9QUFBiSUttVFpzMjdDaTRuSndjdHR4YlRYMzY5RUZrWkNTc3JhMHhaODRjckZtemhyMjR0N096azVsbG9hMnREUmNYRjZ4WXNRSmlzUmorL3Y0d05UV0ZycTR1ZTJLdXFha0pIbytIZ0lBQVpHUms0UGZmZjhmZXZYdkI1L1BaMFZ6SGp4K0hvNk1qdExXMVVWaFlpS3FxS216Y3VCSDc5dTJEam80T1JDSVJlM0VKVkFjV3YvenlTL3oyMjI4QXFpOENhczhTV0xGaVJZUGVUMUl0T1RtNXpnQURrNWlyckt4a2c0QzFWVlJVUUZOVEU1MDZkY0t4WThmdyt2VnJ1THE2c2lVaVdyZHVqWjQ5ZXlJcUtncENvUkRxNnVvWU1XSUV2THk4RUJ3Y3pNNElXckJnQVJZdlhveERodzVoLy83OWtFcWxlUExrQ1M1Y3VJREhqeCtEeitkajRjS0YrT3FycitSZWJBNGVQQmllbnA3WXMyY1BvcUtpRUJVVnhjNXNzYkd4d2ExYnQ2Q3Fxb3IrL2ZzREFGYXZYbzNrNUdTRnI3MTI0M2pHOHVYTDBhdFhMM2g0ZUNBeE1SRmp4NDVsZXlVTkdEQUEyN1p0dzIrLy9ZYk9uVHZqenAwNzBOSFJrZW52NGU4NDBncWpBQUFnQUVsRVFWVHYzNmlMODV5Y0hKdzVjd1o4UGgrYW1wcElUazVHU1VtSndrYnJkZW5Zc1NPT0hEa0NiVzF0cUtpb3NPWGwyclJwSTdOc2FHZ29LaXNyb2FLaWdzVEVSRGFnVzFSVWhOT25UeU1vS0FqdDJyWERybDI3MkZHc1M1Y3VoYWFtSnY3NjZ5L2N1WE1ISzFldVJPZk9uVkZRVUFBUER3OTA3TmlSMDd6YXpNeE1idDhBQVBqODg4OWxicnQvL3o1U1VsTHc3Tmt6QU5YOWJSNC9mb3l6Wjg5aXdJQUIrUG5ubjlHelowOTRlWG5oNnRXcnFLaW9RSHA2T2lJakk2R3FxZ3FKUkFLUlNBU2hVSWhCZ3daaC8vNzlFSWxFbkgxTGp4NDk0Ty92RHlNakk5amIyK1A2OWVzb0tpcUNTQ1RDdlh2M09IMGUycmR2ajltelowTXFsYktCS0IwZEhiYkhDQ013TUpEejk5V3JWeEVmSHc4REF3UHcrWHk4ZWZNR0lTRWgwTmJXbGtsODFFY2dFR0RUcGsxbzBhSUZWRlZWMlg0bU5RT1pWNjllaFkrUEQ0RHEzN1ZVS21VRHhBS0JnUE0zOC91ditYZk4rNWN0VzRhLy8vNGIwZEhSbURwMUtpY0p3K1B4NE96c2pPTGlZalpReEF3UXFPbklrU015dmQvR2p4K1BsSlFVTEZ1MkRDb3FLbkIxZFVWQ1FnSldyMTZ0TUlpb3E2dUw5ZXZYWThXS0ZkaStmVHQyN2RvRlUxUFRldCt6dG0zYndzWEZCWjkvL2prOFBUMFJFaEtDMHRKU0xGaXdnQk04akkrUHg3MTc5NUNZbUFpZyt2dVdrNU9EcEtRa3hNZkg0L0hqeDhqTXpFU3JWcTN3OWRkZlk5S2tTYmg4K1RMOC9mMFJIaDRPUFQwOTlPelpFMlptWnJDeHNjR3paOCtRbXBxSzNyMTdZL2JzMmJDMHRJU2hvU0dBNmpLTnBhV2xNbzNMR1hVbGF4Z1pHUm00ZlBreXRMUzBvSzZ1anBzM2IwSkZSVVh1eU8zYXZ2MzJXL1pjb0M1K2ZuNTE5cEtyMlFzSHFPN1hvcUdob1ZScFVHVXgvU052M3J5SnBLUWtkT25TQlI0ZUh1alpzeWZpNHVJUUdCaUlNMmZPNE1TSkUrRHorVEExTllXUmtSRzZkKzllNzh3dGRYVjF1TG01UVUxTkRiZHYzMFpPVGc0ME5EUlFYRnlNeE1SRVR2OE5SZno4L0ZCWVdBZ3RMUzNrNXVhaXJLeE1xVkpOQVFFQkNoT290ZFZWZmc3ZzlvVlMxclZyMTVDVmxjVjV2Y3orU0ZWVkZlM2J0MGVYTGwzUXMyZFA5T3paazlORW5ra0lLWm9ab2N6Z0hWOWZYNFg5dWdCZzU4NmRNcmUxYmR0V1lVTG93WU1IYk1uVG1yS3lzbEJWVmNVcFljZm8zTG16VEJJb1B6OGZyMSsvaGtRaXdaTW5UOWpmTFBQdjVjdVhPVW5TcEtRazVPYm0xdG56cnJiNkF1Wk1najAyTmhadWJtNUtQMjVOaWdhTS9kUEhMSWF2cnk4cUtpcWdvYUdCa3BJU0ZCUVVzT2NpT1RrNUtDMHR4ZGl4WTlrWlNHRmhZZkQyOWtaWldSa2NIQnd3YnR3NHp1UHA2dW9pSmlZR2dZR0IwTlRVeE5XclZ3RkFxV05DUTBra0VtUmtaT0R4NDhlNGRlc1dYcng0Z1E0ZE9tRDI3TmxJVFUxRmVIZzQyd3VuVmF0V01ERXhZWHZHNmVqb1FGMWRIV3BxYXVqZnZ6L016TXlRa0pDQXNMQXdoSWVIbzdpNEdDWW1KbGk4ZUxGTW1jYVpNMmVpYmR1MmlJaUlRRlJVRk5UVjFURjQ4R0NNR1RNR2d3WU5VdGhyRXFnZXZGRDc5OFVrSVI4K2ZJalhyMTl6N3V2Y3VUTTZkKzVjNTdYcnMyZlA0T3JxQ205djd6b1RYOHgxZ0RJNmRlb0VBRGgyN0JpU2s1UFo2L3lpb2lLRWhJVEF3TUNBWGFadDI3YTRjK2NPZUR3ZWtwT1RPYlBUeVlmbHc0aldFRUlJSVlUOFM5amEybUxEaGcwQXFrZGYxVHpabmpGakJxUlNLU2RJM3FaTkc5aloyUUdvYnJZcUx5RTBaY29VYUdob3dNYkdCcFdWbGVqU3BRdWVQSG1DVWFOR3NldlcxcTFiTjh5Yk53OUhqeDZGaFlVRnVuZnZ6Z2E3dTNidHlsNk16NW8xQzl1MmJVTmlZaUx1M3IyTElVT0dZTml3WVlpTWpNVGZmLzhOVzF0YnR2L0xnUU1Ia0oyZGphTkhqOExKeVFscWFtb1lQWG8wUWtKQ3NIRGhRcG1MVTNWMWRiUnQyMWJ1OXVYazVEVDdDTXFQeWRhdFcrVUdTV3JpOC9udzlQU3NjNW1PSFR2QzNkMGRrWkdSR0Q1OHVFd3ljZmp3NFNndkwwZHViaTQ2ZE9pQUZpMWFZUExreVp3WmFDWW1KaGd6Wmd3aUl5T1JtcHFLNTgrZnc4dkxpKzBOWm1kbkp6ZFpVWk9Sa1JHMmJkdUcyN2R2NCt6WnMwaElTTUFYWDN3QmdVQ0FtSmdZOU96Wmt4MUJhV3RycTNBVWJsMllKRUZ5Y3JMYzcyZjM3dDNaa2h6Nit2b3dNVEdSU2RoWVdWazFxcFNSam80T3JsMjd4Z2FFVzdac0NSc2JtMGFWUUZGUlVjSERody94NnRVcjlyRisrT0VIdWNIS2h3OGY0c0dEQndDcUV4OWZmZlVWZ09ybTRNSEJ3WmcwYVJMbXpwM0xtZDNENC9GZ2IyK1BRWU1HNGVqUm8rem8zZFRVVktpcXFzTE56VTNwb0lBODhmSHhDQWdJZ0xxNk9pWk5tZ1JEUTBQczJiTUhKaVltV0xWcUZZRHF4RUtmUG4wUUdocUtSNDhlNGNXTEYzajgrREhibDBnaWtZRFA1K092di81Q216WnQ4TjEzMzhtTWhKNCtmVG9tVFpvRVRVMU5KQ1ltNHNxVkt3Q3FSd0xYbm5sVWU3L1pzbVZMbVJJM3RVZTI4M2c4bVdDa3NiRXhIQndjWkViNzFvZEpGTlpzN2p4cDBpVE9LRmtMQzRzNnkrWTFoSTZPRHFLam96RnMyREMyaEdOTmVucDYwTlBUUTJwcUtvRHEwZU8xWndQSkt6SFV1blZyL1BMTEx3Q3FFMzlKU1Vsd2NuS3FONmh0YW1vS0Z4Y1hiTisrSFZsWldRMEsvdlhyMXc5ZVhsN3c5ZlhGNWN1WFVWcGF5a2tJVlZaVzR0eTVjOURVMU1TWFgzNkoxcTFiNDhxVksvRDA5QVNmejBlL2Z2M1lNbjdNOTlyVzFoWlRwMDVGV0ZnWUlpSWljUC8rZmVUazVHRDI3TmxZdm54NW5UTkZXclJvQVVkSFI3bjNKU1ltMXRzM1JFTkRBMEZCUVd6Z3QyWExscGczYjU1TXp4TjVIQjBkbStRNFd2djcrL3o1Y3d3WU1LQkplK1NJUkNMNCsvdWpXN2R1K082Nzd6akpKaVpaSVJBSUVCY1hoN2k0T0tTbHBTRTlQVjFoc3EwMjV2M0t5TWpBcVZPbkFGUW5STHAyN2NvcFI2bElSa1lHKy92bThYam8zcjA3cGt5WlV1OTZnd1lOYXJKZUozWDFVVktrdUxnWU4yL2VoRlFxQlkvSHc4Q0JBL0UvLy9NLzdQM0xsaTJyOXpHbVRac205eldrcEtUSVRjRFVwR2h3UUdOZHZIZ1J6NTgvVjNqL29VT0haRzZiTld1V1RFS29zTEFRKy9mdkI0L0g0L1FzYTl1MkxXeHRiUkVRRU1EcGNhbXBxUWxyYTJ2TzRBZmcvL3V3eUV1WUxWbXlST0VnRHg4Zkh6WloyNjVkdTBiUEtDd29LR0MvenpYOTA4Y3NSbjUrUHR1N1ZFMU5EV1BHakdIZnMvYnQyK1BvMGFQczRMLzQrSGg0ZUhqQTJOZ1k2OWF0azl1SGNNNmNPZGk3ZHkvN3VXcHBhY0hPenE3Sit3ZGxabWJDMGRFUmxaV1Y3SUNqTld2V1lPalFvZXhudTJEQkFtUm1aaUl4TVJHcHFhbDQvZm8xTWpNejhmVHBVMVJVVkVBa0VvSFA1MlBzMkxFNGVQQWdnb0tDb0s2dWprOC8vUlFUSmt4Z0J6SFYxclZyVjNUdDJoWHo1czFEYkd3c1FrTkRjZnYyYlVSR1JzTEZ4WVZURnJLMitQaDRuRGh4UXVaMkhSMGQvUDMzM3pLM2YvWFZWM0IyZHE2MzhnUlEzWHVzTHJVSEN0VEYzTndjOXZiMkNBZ0l3SVVMRjlqYjFkVFUwSzFiTjg2czVKVXJWMkxmdm4wNGMrWU0rdlhycDlUTWNQSitxRlJWVmRVL3JJV1FlbHk4ZUJFV0ZoWUttKzRSUWdqNWI2aW9xTUN4WThjd2V2VG85MXFYdmJrdFhyd1l2WHIxcXJNUjdQejU4NUdkblkwZVBYcGcxNjVkQUtvVFFzeHNCMmRuWjR3ZE8xYnV1bUt4R0g1K2ZwZzZkV3E5RFVCdjNyeUpVYU5HUVVWRkJiZHYzOGFwVTZld2FORWl0aWVNUkNMQmxpMWJNR1RJRUl3ZVBScnE2dXJJeXNwQ1lHQWdac3lZd1Fuczc5eTVFMnBxYWxpNGNDRjdNVmxTVW9JN2QrNXdSdUQrOXR0dk9IZnVITHAzN3k2M25qMVEzWUQxMWF0WGNnUDFwUGtWRkJSQVhWMmRNMW9ZZ0V6Q1VwR2lvaUx3ZUR5MGF0VUtVcWtVd2NIQkdEeDRNRHY2dHFFeU1qTFlBSFJKU1FuZXZIblRKQ05FeTh2TGtaV1YxZWpSc0lxa3A2ZERTMHVyM3NRWG9QeDdXaC9tQXIreGZaVUtDd3ZySGZFdWtVZzRqMS83NzZZaWtVZ2dFQWlVQ25yWDNoYUpSQUlWRlpWNjMxTW1rVlRmakZSbUpwR3kzOTJxcWlxOGZmc1dxcXFxRGRyKzl5MDFOUldtcHFhTlNuQXFxNkNnUU9sU1JFRDE3N094Z1VtZ092a2pMMUZWK3pjbmxVcVJrcEtDVHAwNktmWDZtVEpnZFRWVEI4QW1MTjhsWVZwekc1bWcvc2VxcWZhRnpVblovUXNoNzh1LzZaaDE5KzVkOU92WHI4bjYwYnlMcTFldlFrZEhCMzM3OW0zVWNVY29GS0txcWdyYTJ0cElTMHREVEV3TXhvd1owNml5d3VYbDViaDkrelpzYkd3KzZuMCsrWGVqaEJCcEVwUVFJb1FRQXZ4M0VrSXZYNzZFcWFscG5TZjVoWVdGRUl2RlVGZFhWNm8wVEZONWw0Q01zdXNLaFVLSVJLSW1iVXBLQ0NHRUVFSUlJWVNRNWtVbDR3Z2hoQkJDR29pcGsxd1haV3JUTjRkM0dmV3E3THBNbzNkQ0NDR0VFRUlJSVlUOGU5RGNOVUlJSVlRUVFnZ2hoQkJDQ0NHRWtJOGNKWVFJSVlRUVFnZ2hoQkJDQ0NHRUVFSStjcFFRSW9RUVFnZ2hoQkJDQ0NHRUVFSUkrY2hSUW9nUVFnZ2hoQkJDQ0NHRUVFSUlJZVFqUndraFFnZ2hoQkJDQ0NHRUVFSUlJWVNRanh3bGhBZ2hoQkJDQ0NHRUVFSUlJWVFRUWo1eWxCQWloQkJDQ0NHRUVFSUlJWVFRUWdqNXlGRkNpQkJDQ0NHRUVFSUlJWVFRUWdnaDVDTkhDU0ZDQ0NHRUVFSUlJWVFRUWdnaGhKQ1BIQ1dFQ0NHRUVFSUlJWVFRUWdnaGhCQkNQbktVRUNLRUVFSUlJWVFRUWdnaGhCQkNDUG5JVVVLSUVFSUlJWVFRUWdnaGhCQkNDQ0hrSTBjSklVSUlJWVFRUWdnaGhCQkNDQ0dFa0k4Y0pZUUlJWVFRUWdnaGhCQkNDQ0dFRUVJK2NwUVFJb1FRUWdnaGhCQkNDQ0dFRUVJSStjaFJRb2dRUWdnaGhCQkNDQ0dFRUVJSUllUWpSd2toUWdnaGhCQkNDQ0dFRUVJSUlZU1FqeHdsaEFnaGhCQkNDQ0dFRUVJSUlZUVFRajV5YXU5N0E1cEtXRjQ4bmhTbEliT2lBSzhxQzkvMzV2ejNHQU1vU2dmdVhuM2ZXL0tmOGttTDFqRFJNa1EvUFRPTWFtUDV2amVIRUVJSUlZUVFRZ2doaEJCQ3lBZnFYNThRS2haV3dEdmxPaDRWdlh6Zm0wTElQKzVWWlNGZVZSYmlUc0VMM0M5TXhxTE9ObWlweG4vZm0wVUlJWVFRUWdnaGhCQkNDQ0hrQS9PdkxobjNyRGdESzU3K1Nja2dRZ0E4ZUpPS2xUR25rRkNTOWI0M2hSQkNDQ0dFRUVJSUlZUVFRc2dINWwrZEVMcWVHNHNTVWVYNzNneENQaGdGVldVSWZ2MzBmVzhHSVlRUVFnZ2hoQkJDQ0NHRWtBL012elloRkZud0FsRUZTZTk3TXdqNTRFUVZKQ0d5NE1YNzNneENDQ0dFRUVJSUlZUVFRZ2doSDVCL2JVSW85SFhNKzk0RVFqNVk5UHNnaEJCQ0NDR0VFRUlJSVlRUVV0Ty9OaUdVOTdiMGZXOENJUjhzK24wUVFnZ2hoQkJDQ0NHRUVFSUlxZWxmbVJDU1NDWElwNEEzSVFvVnZDMkZXQ3A1MzV0QkNDR0VFRUlJSVlRUVFnZ2g1QVB4cjB3SThWUjRrRUw2dmplRGtBK1dCRktvcXZ3cmY5NkVFRUlJSVlRUVFnZ2hoQkJDbWdGRmpBa2hoQkJDQ0NHRUVFSUlJWVFRUWo1eWxCQWloQkJDQ0NHRUVFSUlJWVFRUWdqNXlGRkNpQkJDQ0NIa0kxUlVWSVNDZ2dMT2JRVUZCUWdMQzVOWnRxS2k0cC9hTEtLRVc3ZHU0ZlRwMDAzMmVLbXBxUkFLaFFydkZ3cUZNdDhWOG5GNCsvWnRnNVpQU1VsQlZGUlVNMjFOOHlvcEtjR3laY3NRSFIwdGM5L3IxNi9oNHVLQ3BLU2tCajFtVVZFUnBGTDVwY3FsVWluZXZIblRxRzFWeHN1WEwvSGl4WXNHclNNVUNsRllXRmpuNzEwZWtVaUUvUHg4dWZmbDVPUkFJbm4zM3FTZW5wN1lzMmZQT3o4T0lmOUZiOSsraFZnc3JuT1o0dUppM0xwMUM2V2x5dmZicm10ZklaRklVRmxacWRUdnY3Q3dFRnUyYkVGMmRyYk1mYUdob1RoNThpVG50a3VYTHVIaXhZdEtiK2UvUVZWVjFUdnZLMnQvSGtLaEVBOGVQSGlueDZ4TklCQTArQmpCeU03Ty9talBGdzhmUG95NHVMZ0dyZlBYWDM4aEpDUkU1bllQRHcrWmM2bUNnZ0ljUEhoUTduZms5T25UU0U1T2J0QnovL25ubjFpelprMkQxbW1NeHB5TGtIOEh0ZmU5QVlRUVFnZ2gvd1VSRVJIWXRtMGJBR0Rac21XWU1HRUNBT0R2di8vR2xTdFhBQUMydHJZWU1HQUFaejAvUHo4Y1AzNGNBT0RzN0l5eFk4Y3E5VnllbnA0d05EVEVybDI3d09memNlWEtGUncrZkJnaWtRajYrdnJvMjdjdmdPb0wyT1hMbDhQWTJCaHo1ODZGbVpsWms3MW0wampQbnovSGt5ZFBNR2ZPbkhkK3JMS3lNaXhkdWhUejVzM0RqQmt6NUM3ajRlR0J0TFEwN04yN0Z5MWJ0bnpuNXlTTjkvRGhROFRHeHVLSEgzNEFVQjBNeXNyS1VucDlZMk5qOFBsOEFNQzllL2V3Zi85KzdOeTVFeDA2ZEZCcS9hQ2dJTnk2ZFF2bnpwM2ozRjVXVm9hRWhBU2x0ME1SQ3dzTGFHdHI0K1hMbCsvOFdBRFF2bjE3OXZXS1JDSWtKeWZMRFlaZXYzNGRNVEV4ME5iV2J0RGpyMTI3RmxLcEZGNWVYakwzeGNmSFkrWEtsVml5WkFrbVRwell1QmRRQng4ZkgrVGw1Y0hiMjV1OUxUTXpFMzUrZnBnMGFSSzZkdTBxczg3ejU4L2g0dUtDWDM3NUJTTkdqRkQ2dWNMRHc3RjM3MTdzMnJVTEZoWVc3TzFDb1JCTGx5NkZsWlVWMXE1ZCswNnZKeTh2RDVXVmxlLzBHSVQ4RndrRUFqZzZPc0xLeWdyMjl2WUtsd3NQRDRlM3R6ZDI3TmlCM3IxN0svWFlXN1pzZ1k2T0RsYXNXQ0Z6MzRNSEQ3Qng0MFo0ZVhuVmUyNVlXVm1KeU1oSXpKbzFTK2ErMU5SVUpDVWw0ZHR2djJWdmk0K1BoMFFpd2RTcFV6bkw1dWZuSzB4TzE5U21UUnNZR0Jod2JudjY5Q2tPSERpQVBYdjJRRmRYdDBtUFcvV2RHK1hrNU1ERnhRVVRKa3pBMTE5LzNham5rVWdrY0haMlJ0ZXVYYkZreVJJQXdMVnIxK0RwNlludDI3ZWpUNTgrZGE1ZlZGU0VlZlBtd2RuWkdVT0hEbFc0bklPREEzcjA2Q0gzTTYvUHVuWHJHcjF1UVVFQmNuSnlHclRPSjU5OEFsMWQzUVkvVjBObFptYmkwcVZMc0xDd1FIQndzTUtFV2QrK2ZXRnFhc3IrL2ZEaFE3UnIxNDY5cG1NOGVQQUFuVHQzNXR3V0hSMk5vS0FnNk92cnc4N09qcjA5SnljSHAwK2ZSbHhjSExaczJhTDBOdWZuNXlNek0xUHA1UnRMM3JrSStUaFFRb2dRUWdnaEg1V3FxaXFFaG9ZaU1qSVNxYW1wS0Nzcmc0Nk9EaXd0TFRGanhnejA3Tm56blI3LzZ0V3JlUHo0c2NMN0xTMHRaUzV3NjVLWGw0ZjQrSGdBMWFNN204TC8vdS8vb3FTa0JDVWxKZGk3ZHk5KytlVVhEQmd3QUNvcUtnQUFiMjl2ZUhwNmdzZmo0ZVRKazhqTXpFUm1aaVp5Y25KdzhPQkJxS3VyQXdCZXZIZ0JGeGVYZDlxV1k4ZU9vWFhyMXUvOG12N3J0bS9manZ2Mzc5ZTduS3VySy9yMTY4ZisvZlRwVTBpbDBqcURBM1oyZGxpMmJCa09IRGlnY0xUaDlldlg1UWJGbGJWMDZWS01HVE5HNXZhQWdBQWNQbndZSGg0ZTcvemJiQzZiTm0xQ1VsSVN2THk4b0tPajA2elBsWktTZ3JObno4TE16QXlqUjQ5R1ZsWVdGaTllclBUNlc3WnNZVDkvSnJDL2VmTm03TisvSHhvYUdvM2VydlQwZExpNXVUVjZmY2JPblRzNXdhNTN0V2ZQSGs0Q1E1NnFxaW9FQlFYQnlNZ0ljWEZ4Y2tjQTYrdnJZK0RBZ1p6YjB0UFQ4ZkxsUzA3Z3BpWm05Ry90Skg1TjVlWGx5TXZMVTNoLysvYnRHL1M1dkhuekJ0ZXVYY09BQVFQa0pvUWFReXFWd3MvUEQxMjZkSkY1TCsvZnY0L3k4dko2QnlLVWw1ZlhHNWdxS3l1RFFDQ29OMEJyWm1ZR1BwK1B0TFEwem5kL3dJQUJjSGQzNXl6N1QrOC8zbVZmc0dYTEZzVEh4OFBiMjd2Wjl5TzFWVlpXd3NmSEJ5a3BLVEt6dFB6OS9lSGo0NE1kTzNZMCtEMThIL3Z2MTY5Znc5ZlhGNDhlUFVKUlVSRjBkSFJnWldVRk96czdOdkg5NHNVTE9EazU0YnZ2dnBPYm9HZ3E3dTd1bkZrQXl1eVBHb1BQNTZOWHIxNElDQWhBNTg2ZFlXTmpJM2U1c0xBd2RPdldUZWxra0VBZ1FIUjBOR3h0Ylp0eWN3RUFOMjdjd0tOSGp3QlVIOWRLU2tyZzRlSEIzcCtZbUFnQTdHMGFHaHB3ZEhTVU81dEludm56NTJQbzBLRndjSERBbGkxYllHbHBDWUZBZ096c2JIWW1WVk1ldCtyN2Zoc2JHOFBZMkJpK3ZyNFlObXdZT25iczJPRG44ZmYzUjFKU0VyNzg4a3YyTmhzYkcvejExMS80NDQ4L3NIdjM3anJYbDBna0VBZ0U5YzRrYTA0WExseEFXVmtadnZubUcvYWFneEVaR1luang0OHIvUnVKalkzRnFsV3JNR3JVS1BhMjdPeHN1VE55R21yYXRHblEwOU5qLzM3NjlDa0FvRmV2WGxpd1lBRUVBb0hjOVJ3Y0hEZ0pvWVlZTjI0Y2J0NjhDVjlmWHd3ZVBKZzlocDg2ZFFxcXFxcDFKbnZmVlZPZmk5VDBUeDRIeXN2THNYanhZcGlZbU1pY0Q1Q0dvNFFRSVlRUVFqNHFhOWV1bFFuNEZSY1g0KzdkdTdoMzd4NVdybHlKMGFOSE4vcnhYN3g0Z1lpSUNJWDN5eHZ4MkZ6dTM3K1BnUU1IZ3NmalZnR2VOV3NXbmo5L2p2djM3K1BCZ3dkSVMwdURtWmtacGt5WkFuOS9mMGdrRW1Sblo2T29xQWorL3Y0QWdKWXRXOExWMVpWTkJqR3ZSZEZGa2JKcWJ4dHBIS0ZRQ0NNakk0V0JtL3o4ZkJ3L2ZoeGlzUmhpc1pqOURZU0ZoY0hRMEJCNWVYbnN4V0RIamgxbHlqLzA3ZHNYQW9FQTkrN2Q0OXh1YW1vS1kyTmpkT3pZVWVFc0NLRlFpTURBUUhUdDJsVmhJT3FUVHo2UnVTMHpNeE0rUGo2WU9uWHFCNXNNQXFxVFdmYjI5amg0OENCKytlV1habjJ1bVRObjR1SERoL0QwOUlTbHBTVk1URXpnNStjSG9EcVkwcjE3ZHhnYUdyTExQM2p3QUNkUG5rUmhZU0dtVHAzS0NiVG82dXBpNmRLbGNIZDNoNCtQenpzRkd5d3RMZG50a09mdDI3ZVlNMmNPNXMyYmgwbVRKaWxjVGxOVEV5b3FLbXhRdXJ5OG5ETnJaOSsrZlFBQVIwZEhBTUNkTzNkdy92eDV1TGk0d01qSUNFQjFFSk9aRmFSTVlDWWtKSVF0N2JaMzcxNjV5L1R1M1p0TkNGVlZWVUVzRmlNNE9CZzhIZytqUjQ5bVo3YW9xcXBDUTBNREVva0VZV0ZoNk5xMUszZzhua3lnUlVOREE3cTZ1bmo4K0RFN00xU2UvZnYzTjFsaXB6NWlzUmdYTDE3RXBFbVQyUGNQQUc3ZnZvMjB0RFJzM2JwVlpwMmdvQ0RvNk9qQTJOZ1lhV2xwY2grM2ZmdjJTRWxKVVhyd2dKT1RVNTMzMTM1UFJvMGFoU0ZEaHNnTUxIZ2YrNC9HN2d0dTNMaUJ5TWhJdUxtNS9hUEpJSUZBZ0d2WHJ1SHMyYk1vTEN4RTkrN2RaWmFaT25VcW9xS2lzSHYzYm5oNmVxSkZpeFpLUGZiN2VQK3pzckt3ZlBseUNBUUM5TzNiRjdxNnVraE5UVVZZV0JqdTM3K1BYYnQyd2N6TUROMjZkY09zV2JQdzU1OS9ZdURBZ1RBM04yK1c3WmsrZlRwR2poeUp4NDhmSXpRMHRGbWVnN0Znd1FMRXhzYkMwOU1UWGJwMFFhZE9uWER2M2ozczJMR0RYVVlnRUVCVlZSWFRwMCtYV1gvbnpwMHlNeFllUDM2TXFxb3FtSnViSXp3OFhHYWRsSlFVQU1DalI0K1FucDR1YzMrUEhqM1FwazBidWRzckZBclprcVZDb1JBU2lZUlR3cFJKV2pDM01XVzBiRzF0WVd0cmk5RFFVT3pkdXhlWEwxOEdqOGVEV0N6R2xDbFRzSHo1Y2pZaGxwV1ZCWUZBb0xCTVcxTWV0d1FDQVR1Ylh4RmpZMk9rcDZjalBEeTh6dCtSalkwTldyVnF4Ymt0SlNVRkowK2VSTisrZlRGdTNEajJkZzBORFh6OTlkZnc5UFNFdjcrLzNNKzJMdW5wNmZqMTExL3gwMDgvTmZoWU0zdjJiSm1aTWdLQkFLOWZ2MFprWkNSNzIvang0N0Y0OFdLY09uVUtwMDZkd3BneFl5Q1JTS0NxcWlyem1IdytYKzdnSUhua0RSNG9LQ2hBWUdCZ25ldUpSQ0tJUkNKb2FHZ292QWF4c2JIaEpJVHUzcjBMTXpNekdCZ1l3TnZiRzBLaEVJc1dMY0xzMmJNNW40ZVdsaGJTMHRMUXJsMDdhR3BxS3ZVNmFscThlREdXTDErT3dzSkNBRUJ5Y2pKdTNMZ0JPenU3UmlVUmxkVmM1eUwvOUhGQVcxc2JQLy84TTlhdFc0ZkxseTlqOHVUSnpmNmNIek5LQ0JGQ0NDSGtvMUphV2dvZWo0ZStmZnZDek13TVpXVmxpSWlJZ0VBZ2dGUXF4YUZEaHpCczJEQk80cU1oVEUxTlpVYUVTNlZTZHRZUWo4ZURrNU9UVFBDczVvaTlRNGNPNGNpUkkvRDA5R3pVTmdEQXhZc1hjZVRJRWZUcDB3Y3VMaTdRMDlQanpPSmducStxcW9vTndERzM1ZWJtWXVuU3BSQUtoV3gvaklxS0NpeGJ0Z3pBLzgvbTBOUFR3eGRmZk5IZ2JidDM3eDU3c1VNSkllVmtaR1RnMWF0WEFLcEhRQW9FQXR5NWN3ZEFkWkFCcUE3dzF4d3BXVk5hV2hwYldyQ3lzbEltT0Z2ejczWHIxbUh6NXMxeUgrZmh3NGVjdnhjdVhJaXBVNmVpZS9mdWNvT0pRUFhJLzhEQVFQVHUzUnMvL3ZoamZTK1Y1ZVBqQTAxTlRVNFptUStSdnI0KzVzeVpnOE9IRDJQeTVNbEtqNzV1REI2UEIwZEhSemc0T01EYjJ4dnIxNjlIaXhZdElCQUlFQllXaGw5Ly9SVTJOallZTUdBQXpwOC9qNVNVRkV5Wk1nVXpaODZVQ1RBQmdMVzFOVWFNR0lIUTBGRE1uajBiejU0OVkzK2I4cVNscGFHcXFvclQyMkhreUpGbzNibzFXclJvZ1Zldlhza3QrOFVFOVlxTGk5bnZjVTB0V3JUZ0pBVXRMQ3dRSFIyTnJWdTNZc09HRGV4N3lnVFJtTVFXRTVBME16T0RpWWtKSkJJSlhGeGNZR2hvaUZXclZnR29UcFJWVkZTZ3ZMd2NBUERzMlRNSUJBTG82ZW5CMHRLUzdjZTFZc1VLbVlCb1dGZ1l6cDQ5eXdtRTdOeTVreFBzV3JCZ0Fmdi93WU1IWThPR0RldytyckN3RU45Ly83M002MldXczdDd3dPclZxMlh1WndMSXlnYmYzNVZVS3NYKy9mdHgvZnAxVkZWVnNZbGxzVmlNUC8vOEUvMzc5NGVWbFJYRVlqRlNVMVBSdFd0WFpHUms0TW1USndDcVIwVXI0dW5wQ1FzTEMvajQrTlM1RGZ2Mzc0ZEFJSkQ3ZnRSVXV3eFVwMDZkNU83MzNzZitvekg3Z3FxcUtody9maHdEQmd6QWtDRkQvb0d0ck1ic0x5b3JLOUdsU3hlRnYzc2VqNGRGaXhaaHlaSWw4UGYzVnpnanJyYjM4ZjduNXViQzB0SVN5NVl0NDN4UFRwNDhDVjlmWC96eHh4OVl2MzQ5Z09yRXd0V3JWM0hreUJGczM3NjlXYmFIQ1lBV0Z4YzNlMEpJVTFNVHExYXRncU9qSS96OC9PRHM3QXl4V0F5QlFBQW5KeWVGNTdUTVlCRjVTWk1iTjI2Z1c3ZHVLQzR1bGpzRG1EbG5QSG55cE54ek9XZG5aK2pwNlVFcWxVSWtFZ0dvVHY1VVZWVmgvUGp4YkJtdHc0Y1BJeWtwQ2E2dXJ1eTYyN1p0ZzBRaWVlZFNsSFhoOFhoTmR0d1NDQVE0ZGVxVTNPZGhFaENxcXFwUVYxZG5CMW9wTW1qUUlNN3h1cVNrQk83dTd1RHorVmkrZkxuTThoTW5Ua1JVVkJSOGZIelF1WE5udHVTek1pb3JLeEVmSDQreXNqS0Z5MGdrRWp4Ly9oeDZlbnFjOHJJT0RnNHlQZlFPSHo2TVR6NzVoSk5BYTl1MkxZNGVQWW9MRnk1ZzZ0U3BXTEJnZ2N6c29LYlNxMWV2ZXQvZnMyZlA0dmZmZjhlK2ZmdVVLb05kVWxLQzZPaG96SjQ5R3dCZ1pHU0U1T1JraUVRaTlPL2ZuejBIQjhETzJwWTNHekF6TTVNZFJDY1dpNUdmbjQra3BDUm9hMnNqTnplWEhUank5ZGRmbzZTa0JLR2hvUWdPRG9hR2hnWmF0MjdON2tQNjkrOFBBd01ETEZpd29NNStUVXpQcXZxU2hQdjI3V3UyYzVIM2NSem8zNzgvaGc0ZGlqLysrQU5qeDQ2RmxwYldQL2JjSHh0S0NCRkNTQk1xS0NoQVhsNGV5c3JLb0tHaDBhek5oZ2xoNk9ucFFTZ1VvbVhMbGpBeU12clBsK2ZxMmJNblhGMWRPUmMxbzBhTndycDE2d0JVSjR5U2s1TmhhV25acU1mLzhzc3ZNWDc4ZUR4Ly9weE5ET1hrNUdEZXZIa0FxbWRDdkhyMXFzNlpOVUtoa0IweDJSZzNidHpBa1NOSEFBQXhNVEU0Y09BQTNOemNJQktKWko1WDNpd2ZlWTNtYXk3SFhOZ2JHeHRqNmRLbDdES25UNTlHbXpadEZKWXJZV1JrWkxEQkoza2pCSW1zaUlnSW5EMTdGa0QxaGFSRUltRkgvdTJOUklJQUFDQUFTVVJCVk5iM2Z0ZldzbVZMWEx4NEVVbEpTVmk1Y2lYYzNkMXg3OTQ5VEo4K0hhMWJ0NGFhbWhvdVhyeklQc2VYWDM3SkJyWUNBd014YXRRb05saWhwdFk4bHd1dlhyM0N2WHYzTUh2MmJNNXNoUS9WWjU5OWhqLy8vQlArL3Y3Tm1oQUNnQTRkT3NESnlZbE5Vcng2OVFvaWtRZy8vdmdqRWhJU2NPYk1HUVFGQlVGYld4dHIxcXlCa1pFUm01d3dNRENRbVlHd2FORWlDQVFDNk92cjQrclZxM2orL0xuQzUyWUNEQ2RPbkdCdjY5R2pCM3RjOGZMeVFuUjB0TUwxL2Z6ODVJN0l0ckt5a3BtQlltRmhnZGF0VzJQejVzMzQ5ZGRmMlJsQWRUbDI3QmhpWTJNNWljZS8vdm9MV1ZsWmJPRHE2dFdydUg3OU9pd3RMWEgvL24yVWxaWGhrMDgrd2NXTEY3Ri8vMzQyc0ptV2xvWkxseTdCek14TUpwaWhwNmVIdVhQbmNtNnIrWjc0Ky91alRaczIrT21ubjJTMmNkZXVYZXp2cGsyYk52ajAwMC9aUUNIanhZc1g0UFA1TURRMHJMZi9FSFAvMGFOSDYzMS81SkZJSkRodzRBQ3VYNzhPR3hzYlRuK0xnSUFBWkdkbnMwSFphOWV1NGRkZmY4V09IVHR3K2ZKbHRHclZDcXRXclpJYjNMdDkremFDZzRPaHJxNE9EUTBOVHRCTUhrMU5UVWdra25xWFU4YjczSDgwZEY5dzgrWk5GQlVWWWRxMGFmL0ExdjIvN094c0dCb2FZdWJNbVJnNGNHQ2RQZW5NemMxaFpXV0ZLMWV1WU9iTW1mV1dEbnBmNzMrWExsMndmdjE2bWVURW5EbHpjUDc4ZWJiOExnQ29xNnRqOHVUSk9IbnlKSktUazlHbFM1ZC9iRHViaTdtNU9UdzhQTkN0V3pmTzdjT0dEVk1ZMEswNVdLU21vcUlpM0w5L0gvYjI5aGcvZmp6R2p4OHZzOHk5ZS9ld2NlUEdPZ1ByeTVjdlo4dS9BZFZKSW1hYlZxeFlnYmR2MzZKZnYzN28wcVVMcHl6eWlCRWpJSlZLVVZ4Y0REVTFOWm4rYnN6K3ZDa0dGVFhGY1V0UFQwOXVJcUtnb0FBclY2NkVRQ0RBOXUzYllXSml3dDVYVlZWVjcyK3BzcklTbXpadFFsNWVIalp0MmlUM09LaWlvZ0puWjJjc1diSUU3dTd1YkJub2QxRlpXY25Pckh2MDZCRktTMHV4YnQwNnpyWFR5SkVqWmRZN2NlSUUyclp0eXlicHk4cks0T0hoZ2NlUEgrT25uMzdDVjE5OVZlZnpDZ1FDM0xwMVM2bHQvS2RLMzBWRVJFQWlrWEFHUGNYSHgwTlZWVlZtRUVsZERoNDhpR2ZQbnJGL1g3cDBDWmN1WFlLMXRUVlVWVlU1QTY2a1VpbmV2bjBMZFhWMXFLcXFjbzd2R3pac2dJR0JBYVpObTZhdzcxN05haFdtcHFZWVBueTR3dTNTMDlORHExYXRtdlJjcEVPSER1LzFPRHh0MmpUY3VYTUhJU0VoRFo0MVIvNGZKWVFJSWFTSk1DZkRCZ1lHTURNeis4ZnJnNVAvdHRMU1VwU1dsaUkzTnhmNStma3lGNHYvSlRVVEdJemFNeHZlcFF6YXMyZlBzR3ZYTGhRVkZlSFFvVU5vMzc0OXAzZENseTVkMEtKRkM1bm1yOW5aMld3UEdDc3JLNWlhbXNvMHFiMXg0d2FuUkVMTkM4dWF5OVFzZTJScGFTbTN1ZXVNR1RQa3JxL0l5NWN2T2JNQ2FudjY5Q2xPblRvRnFWU0ttSmdZT0RnNEtMd0FxRG1pa0JKQ3lyR3pzMk5IWmpzN082T3NySXpUd0xXaHRiSTFORFJ3OSs1ZG1KcWFvazJiTnJoOCtUSW1UcHpJQmljME5EUnc0Y0lGM0x0M0Q1TW1UWUtHaGdieTgvTng1c3daM0xwMUM5dTJiV3ZXVVhkWHIxNEZBTTRNdE9QSGo4UFB6dzhUSjA3azlKZ1JDQVJZc0dBQnlzdkw0ZTN0TFJNd1lXYkxUWmd3Z1ozbFZ0T0JBd2NRRWhLQ0RSczJZUERnd1p6N0ZpNWNLSGRrTU1QVjFSWFcxdFpvMGFJRnhvNGRpOERBUUJRVUZNak1ZbWhxTlFNeDY5YXRRMjV1cnN3eTVlWGwyTEJoQStjMkJ3Y0htZEkzTmN1aTFOZXcrTmRmZjhXdFc3ZHc3dHc1aGN2MDZkT0huWjNES0Nzcmc3MjlQWDc0NFFlWndHTE52aEUxOGZsOHJGeTVFazVPVHZEMDlNVEdqUnZyM0xZclY2NndKYzlxQmdCKy9mVlhBTlVObTllc1dRTm5aMmVNR0RFQ3o1NDl3K3JWcTJGblo0ZVJJMGRpNmRLbE9IandJSll1WFlxWEwxL0N6YzBOTFZ1MnhQcjE2MlZLdjdSbzBVSW1FY3NFREdOaVloQVhGd2Q3ZTN1NXZibDRQQjY3M3hPTHhWaStmRGtHRFJyRURob0FxcFBtNXVibTBORFF3TUtGQytXKzN1RGdZSlNWbFdIbXpKa0Fxai9IdWtZTHkxTlZWWVZkdTNiaDl1M2JtRFJwRWhZdFdzUW1kM0p6YzNIcTFDbjJXUEgyN1Z2NCt2cWlUNTgrME5MU1FrUkVCTDcvL252MDc5OWY3bU1uSlNVQkFDZmdlZnYyYlprZU5UVzNSU3FWS2d6ZS9QVFRUL2o4ODgrVmVsMU51ZjlJVFUzRmtpVkwwS0ZEQjdsSnQ3Q3dNSGg0ZUdER2pCbVlQMzkrZy9jRndjSEJNRFkyWnQ5SHFWUUtKeWNuSkNZbXdzWEZoZk5iVDBsSndkS2xTMkZ1Ym80REJ3N0lCTU1MQ3d2eHpUZmZLSHd1SG8rSDA2ZFBvMVdyVnBnMmJSbzdFMHlaL29RVEowN0UxcTFiY2ZmdVhibUI0SnFhOHYwSGxOOFBLN3EyVWxWVmhhYW1wc3dzbVMrKytBSW5UNTVFU0VoSWsvVXRlOSthcWtkUllHQWd4R0l4T3pncUt5c0xxYW1wbkdXWUdacFBuanlSNlJIV3MyZFB0RzdkR3ZQbXpVTnBhU25DdzhNUkVSR0IrZlBubzEyN2RqQTBOSVNQanc4dVg3NWM3N1owNmRJRkJ3NGNRR3hzTEE0ZE9nUUE3SXlXMnJNVC8venpUL1pjbFNrdHFveW1PbTdWWHQvVjFSWGw1ZVV5eWFERXhFUzR1YmxoeFlvVk11Y2RESUZBQURjM044VEh4K09ubjM2cU04bWpwNmVIelpzM1k4MmFOVmkvZmowV0xWckVIdXR2M2JyRmx2OERxdmM1ang0OXdxQkJnemo3cDFldlh1SCsvZnNvS2lyQ25UdDNFQlVWQlFzTEN3d2ZQaHpCd2NIc2NiQ29xQWdsSlNWeXQwTXNGcU9pb2dJWkdSa29LU25Cdm4zN2tKT1RneDkvL0JIOSt2VkRSa1lHdTZ5MnRyYk0vbEZiVzVzOXB0VkhYcjgvaGxRcVJXQmdJRDc1NUJPRnh5aGxNZC9SbXZ2Yng0OGZReXFWY3ZZYjQ4YU5xelB4c21IREJvakZZaVFtSnNMVjFSWGZmdnN0cGt5WkFqVTFOWm5ycGJ5OFBIei8vZmRZc21TSndrRmZkWlZwWHJKa0NkVFYxU0dWU3BHZW5nNFhGeGUwYmR0VzRiWTE5YmtJOEg3UDQzdjI3QWxUVTFOY3ZYcVZFa0x2Z0JKQ2hCRFNCSjQvZnc1OWZmMW1yZjFLU0YxMGRIU2dvNk9EOXUzYkl5TWpBd2tKQ2MzUzJQYmY2dVhMbDV5LzI3VnIxK2pIMHREUVlLZjllM2w1WWZQbXpaeUw2QzVkdXNEYTJob2lrWWd6dXlJaUlvSk5DSTBjT1pJdHBWSFRreWRQMkJJOVFIVVRiU3NySy9idnNMQXdQSHIwaUUyNFdGbFp3YzNOVFc1aXBuLy8vakF4TVpHcC95MFBqOGREcTFhdDZrd0l2WHIxaW4zZUd6ZHU0TVdMRjNCMWRaWGJHNmJtektmbW1tSHlzWHJ6NWcyZVAzOHU5M2dTR3h1cjhNS245bXd6cVZTS2lJZ0loUUhXM054Yy9Qbm5ueGcxYWhUYk84WFEwQkFiTjI3RTJyVnJzV25USm16YXRLblJUV2JyRXgwZGpRNGRPbkF1Q3UzczdIRHIxaTJFaElSZzJyUnA3RWhWUHo4L0ZCUVVZT0hDaFhLRGlXUEdqTUh4NDhjUkdSa0pCd2NIVGhKU0pCSWhNaklTQmdZRzdPdXN2Vzd0MmJ5cHFhbUlqNDlIbno1OU9DV2UrdmJ0aThEQVFNVEd4aW9zM2ZjdVFrTkQyU0NNdHJZMlp4OWhhMnVMLy9tZi8ySC8vdTY3NzJCblo4ZjVmR3VXZXNyTnpjWGR1M2M1Mjg3MDIwbFBUMGQ1ZVRsNjlPalJxTzFVVjFlWG1ZbktCRkowZEhSazdsTlhWMWM0MHJkYnQyNXdkSFJVcXZhOHViazVKazZjaUVXTEZzbTlueW5iK2VMRkMvVHAwd2Z0MnJYRHlKRWpZV3RyQ3g2UGg1VXJWMkxidG0wb0xpNUdURXdNV3Jac2ljMmJOOWNaUkpISHg4Y0h4c2JHQ3N0cFNpUVM5bmVqcXFxS1VhTkc0ZVRKay9qMDAwL1oxNW1XbG9aaHc0YUJ4K01wN0RuMzZORWpxS2lveUwxLysvYnRuTjRoUUhXWnVwckw1dWZuWTh1V0xVaE1UT1FrbkJsZVhsNFFDQVRRMGRIQnhZc1g4ZUxGQ3hRVkZjSGQzUjM3OSsrSHJxNHVwa3lab3ZCOVlJNHROZmNSVEFtcnhZc1h5d1R2ejUwN0I1RklKTk1IVFNRU1lmZnUzZXpNVkdVMDVmN0QzTndjNXVibVNFMU5SVXBLaXR5eWdnQjNwcWF5KzRMeThuSWtKeWR6ZnFjcUtpcFl1blFwbGkxYmhoTW5UbURZc0dIc1B1dm8wYVBnOFhqNCtlZWY1YzZNNFBQNWNuc21QSGp3QUs5ZnY0YXRyUzA3dTdPaEk3Yjc5dTBMRlJVVlBIMzZ0TjZFVUZPKy8wREQ5c1B5cEtlbm82eXNqSE8rQkZRSExqdDE2b1NZbUpnNjEvL1FoWVdGb2Fpb0NFRDFzYUdoczRacnE2aW9rT25EOHVEQkF4dzVjb1R6dldIMjIzLzg4UWY3ZldSbU5xeGZ2eDZmZnZvcE8wdnV6Smt6QUtvVEw4enMxdXZYcjhQYzNKd3Q0eWZQeVpNbjJSTExob2FHN0d1TGlvcENWVlVWKzdkRUlzR3hZOGZRbzBjUGRwQlhRMG8vTitWeEM2aE9tcXhidHc1djNyekIxcTFiMGFsVEo4NzlYYnQyUmE5ZXZiQjU4MmE0dXJwaTBLQkJuUHR6Y25MZzd1Nk9seTlmNHR0dnY2MTNaZzFRWFRwMXg0NGRXTHQyTFR3OVBSRVdGb1pGaXhhaG9xSUNCUVVGN0Q2NXBLUUVxcXFxS0MwdFpVdXA3dGl4QXlVbEplRHorUkNMeGVqWHJ4OVdyVm9GWFYxZEpDUWtzS1hMQU9EQ2hRdDFEZ3JKemMxRlZGUVU1emFtYWtGTnc0WU53L2ZmZjgvMnBpd3FLb0tWbFpWTTRsR1JJVU9HNE9YTGw4alB6d2RRUGF1TTJZZElKQko0ZTN0ajlPalI3NVFRaW9tSmtlbVBKUkFJOE9USkUxaGJXN1BmNWJObno5WlpkZy80LzVLM3pFeEZEUTBObVlGL1RlSDgrZk1RQ29VWVBudzRZbUppMExkdlg3YkVzQ0xOY1M3eXZzL2pyYXlzY09uU0pSUVdGdjducTZNMEZsMmhFMExJTzBwTVRJU2VuaDRsZzhnSHc4VEVCT25wNlhqeDRzVi9lcVlRUXlBUWNFYjk5dWpSNDUxSzFuVHYzaDNqeDQvSDlldlg4Zmp4WTRTRmhiRkpIRDA5UGVqcTZzTEh4d2VQSGozQzNyMTdtelNnWHJQY3dOQ2hRN0Y2OVdyT0JiR0JnUUViRUduVnFoWGMzTnhra21IeTZPbnB3YzNOalYxWDNvbjFwRW1Ub0sydGpUMTc5a0FrRWlFek14UExseStIazVNVHJLMnRPY3RTUXFqeFFrTkQyY1JiYkd3c2V2WHF4ZDdYc1dOSGZQZmRkM0xYeTh2THcrSERoOW0vWTJOamtadWJpekZqeHJDalJobGlzUmdlSGg1UVYxZVhLWGxsYVdtSnRXdlhZdjM2OWRpK2ZUdldybDJMNE9CZ3VXVUdHY3pqSnlVbDFkbkF1VldyVnJDeHNVRkZSUVZTVTFQeDJXZWZjZTduOC9sWXVIQWh0bXpaZ2hNblR1Q1hYMzVCUVVFQi9QejgwSzFiTjN6NTVaZHlIMWRYVnhkRGhneEJaR1Frb3FPak9hTnNIejU4aU5MU1VzeWFOVXR1Z0xWMmNMcTh2QndPRGc3UTB0S0NrNU1UcDFRV0UvaHFyb1JRUUVBQXNyS3lJQlFLWVdCZ0lEZHByS3lzckN6OC92dnZBS3IzZ1E0T0RteEN5TXZMQytucDZkaTNiMStqOW9WUG5qeVJTVXd5MzFsdmIyK1pXUlpWVlZVeU15YUI2cytHQ2NRdy9iS1lvRER6UFdKbVRGNi9maDI2dXJwbzE2NGRMbHk0d0Q0RzA1eWJTWUFDMVFucmh3OGZZdXZXclp6ZVdSWVdGdWpjdVRNYnlKbzZkV3FqZ2docjFxeEJYbDRlTGwyNmhMRmp4OG84aGxnczV1ejNaczJhaGFpb0tPemV2UnNIRHg3RXExZXZVRkJRd0g2ZkhqMTZoTURBUUt4YnQwN3AvZVc0Y2VOZ2JtN091YTFtWXV2cDA2ZHN3dWVYWDM3QmlCRWpaQjVEUzBzTExWcTBRR0JnSUtSU0tYSnpjMkZuWndjK240L2k0bUo4ODgwMzRQUDVpSXVMazV1d1l4STQ4bzV4bjM3NnFVeXorYi8vL2h1VmxaVXl2NTJxcWlyczNyMWJxZGNOb01uM0gwQjFHVGh2YjI5RVJFUndFa0tscGFWNDlPZ1JMQ3dzT0tQL2xkMFh4TVhGUVNxVnlwU1dNemMzeCtUSmt4RVFFSUNRa0JCTW1qUUpkKzdjUVV4TURLWlBuNjZ3dWJlV2xoWVdMMTdNdWUzRml4Y0lDZ3BDMTY1ZE9lVUFHMHBIUndlbXBxYUlqWTJ0YzdubWVQOGJzaCt1VFN3V3M4Rm9lVW5hM3IxN0l5QWdBRVZGUlp6Wmt2OG0vdjcrU0U1T0JsQTlvS2wyUXVqaHc0Y0t6eldaQVV3MStmbjVLUXh1bnp0M2pnM0dSa1ZGc1FsaTV2aVJrWkVCZTN0N3pqbzVPVG5zak1HblQ1OUNXMXNiN2R1M0IxQzluOGpPemxiNDJwaUVCVkJkcHBnSk9rZEVSTURTMHBMOVd5d1c0OWl4WStqZnZ6LzcrdCs4ZVlQUm8wZERWMWRYNGVNem11cTRCVlQzaXRtOGVUTXFLaXF3WThjT3ViUHhlVHdlWEZ4YzRPcnFpczJiTjhQZDNaMTlQSWxFZ2syYk5pRTlQUjAvL3ZoamcyWTRkT3pZRVFjT0hNREJnd2R4NTg0ZEhEbHlCTnUyYmNPRUNSUFlHWVN6WjgvR2lCRWpPT1g4ZXZmdURSc2JHL1RyMXcvMjl2Wm8zYm8xKzc3VlR1NVBtellONDhhTmsvdjhhV2xwOFBIeFFXNXVMcVpPblZybmVZcTJ0alpFSWhHYnBHN1ZxbFdES2hmVUhzVFQwT3VKdkx3OHVVbkRsaTFic3EvOTlPblRNREl5NHN6Q2pveU1oRkFveFB6NTgyRnNiQXlCUUlBLy92aEQ2Y0dFdDIvZkJsRDl1NGlJaU1DSUVTTWdGQXJacEM0QTl2OWxaV1djMzZpR2hrYWQzK2U0dURpY1BuMGFMaTR1ZVBEZ0FRRGdoeDkrd0lJRkMzRHQyaldaL1hKTlRYa3U4aUdjeC9mcTFRdVhMbDFDYkd4c3ZZTVlpSHgwaFU0SUllOGdQejhmS2lvcURUcTVJZVNmd0Z6VS85ZEh6UlFWRldITGxpM3NoU3FmejIrU3NpRno1ODdGblR0M1VGRlJnU05IanJBWHRFT0dETUdkTzNkdy92eDVBTlZUNXhXTlpwZm41NTkvNXB6VXFxcXF5b3ppQklDdnZ2b0tDeFlza0Fsd0R4bzBTR1lVb3JJc0xDeGtlbnpVTm5yMGFMWnNCZFBFL2Rtelp3b1RRbFF1cm1IRVlqR0Nnb0tncWFtSmtwSVNyRjI3RmhNbVRHQy9RN3E2dW5KTFZBRmdSOWd5YnQ2OENVdExTeGdiRzNOS2VBRFZQVmZpNCtPeGV2VnFaR1JrY0lKa0NRa0pDQThQeDh5Wk0zSG16Qm5FeE1UZzVNbVRLQzB0clhmN256MTd4cW1mWHB1SmlRbHNiR3lRbjU4UHFWUXFkNVRnc0dIRE1IandZRVJFUkdEbXpKbTRkT2tTcXFxcUZJNllaNHdmUHg2UmtaRzRkZXNXNTBLU0dkMHZyeitDUEY1ZVhzak56WVdUazVQTTl1bm82RUJMUzB0dWdLMHBNS1hQdkx5ODJObUVERjlmWC9qNituSnVPM0xraU54UnVRRFFyMTgvK1B2N282eXNETE5temVMY3QyTEZDaXhkdWhTYk4yL0c3dDI3WmNxbDFjZk16SXh0dnN4Z1NtaE9uanhaWm5ZcU0zSzh0dkR3Y055NGNVUHVUSWFhemJ2NWZMN0Nza05NYys2blQ1K3kzOUg1OCtjakpDUUU2OWV2eC83OSsxRmFXb3FMRnkvaXdvVUwwTkRRd0x4NTg1Q1VsSVRUcDAvandvVUxHRGx5Skt5c3JOQzdkMi9vNit2WCsvcVo3OFg2OWV0eDU4NGQ3Tml4Z3hOMEVvbEVuTDk1UEI2Y25KeXdiTmt5SEQ1OEdQcjYrdERXMW1iTENLbXFxdUwrL2ZzNGMrYU16Q3dlUlFZTkdpUTN5Y1BNaEFnS0NrS0hEaDJ3WmNzV21jUVJneW1mSkpWS3NYYnRXbWhyYTJQV3JGbFFWMWZINGNPSHdlUHhjUG55WlhoN2U4c3R0OGdrZ2h2Ni9YbFh6YkgvR0QxNk5JNGRPNGFJaUFqODhNTVA3TzBSRVJFUWk4VXlRUzlsOXdYTS9mSzI5ZHR2djhYdDI3ZHgrdlJwakI0OUdyLzk5aHVNalkzckxBbFhtMEFnWUh0V3JWaXg0cDJQdWNiR3huWDJXZ0dhNS8ydnJhNzljRTNsNWVYdzhQREFreWRQTUhyMGFMbS9DU1pSbXBlWDk2OU5DQjA0Y0FBQXNIdjNiazZmSkViTk1zSzExWjQ5bkoyZGpmUG56MlBpeElrSUNncXE4M21aaEVsOXdlR0lpQWpvNk9pZ3RMUVUxNjlmUjFCUUVKdmsvZC8vL1YvczNMbFQ0YnJsNWVVeU04MGZQWHFFNTgrZmN4TDY4dWpyNjNQS3dESDdKSGtKeEtZNmJ2MzExMS93OWZXRlVDaUVzYkV4ZHUvZURiRllES0ZRQ0xGWURKRklCS0ZReVA3TDlPWGJ0R2tUUER3OFlHNXV6aDRUOHZQemtaYVcxdUNTVjE1ZVhsaTNiaDNDdzhQUnYzOS9oUW5UNmRPbjQ4MmJOL0QyOXNiRWlSUFJyMTgvdWNzeGZXcVlZN0dlbnA3TWI2V2twQVFuVHB4QWNIQXdwRklwSms2Y0NFdExTNW5aTll6dTNidXo1ZUtZQk43Smt5ZHg3ZHExQnIzVzJiTm55NTBWcVF4Rk0yWW1UNTZNeFlzWEl5WW1CakV4TVhCMmRzYXVYYnZZK3dNQ0F0Q3JWeTkyd0V4YVdocWtVcW5DWTJsTkNRa0pLQ29xQXAvUHg0TUhEeEFVRkFTcFZBb2RIUjIyVjE5TlI0OGU1U1FqNWZWYlpCUVdGbUxidG0yd3RyYkdzR0hEMklTUW9hRWh2dm5tRzNoNmVzTEV4RVJoaFpDbVBCZjVFTTdqbWMrbnVjN0ovd3NvSVVRSUllOGdQeisvMmZzSUVOSlkrdnI2eU12TGUrOEpvYXlzTE9UbjU5YzV3MEFSUlhXM2xaR1FrSUJ0MjdheEo0cE1yd2hGalhFYlFsOWZIN2EydGpoKy9EaG54TmZ3NGNQUnYzOS9oSWFHNHNtVEp3Z01ETVNBQVFPVWZoM3E2dW9LR3dNRDFSZTVDeGN1VktxMEJBQzR1TGpJTFJuSDlBaVJTcVhnOFhpWU1XT0dVbzhIVkYrczdOeTVFMjV1YmpBeU1tSnJVV2RrWk9EbXpac3dNek5qUjQ0M3BKeUhQSm1abWNqS3lucW54M2dmMU5UVTVKWW5xMDlJU0FpS2k0c3hmUGh3SkNVbHdkN2VIdHUzYjI5VVUrV2twQ1EyME1BRWRSd2RIY0hqOGJCeDQwYncrWHdrSnljakpDUUVKMCtlWkFNQlY2OWVaWU9VUTRjT1JkZXVYZkhISDM5dytrTFZWdjUvN0oxM1hCUkgvOGMvMStEZ2FJSWdVaFZCTklnTnNBU3dCU3pSMkUyc3NVWk1OQ1pxTEErV3FHanNQU3BQMUVkVDdMMGJPd2lpWUVFRlVSQ2tWMEU2MTdqNy9jSHZOaXk3ZHh4d3FFbm0vWHI1a3B1ZG5abmR1NTNkbmMrM2xKWGh5eSsveE9EQmd6Rng0a1MxOVZUSG9WcTRWMmNGT1dQR0RFUkhSMlBMbGkxSVRrN0dxRkdqR09GWWF1TGw1WVVtVFpyZzNyMTdWTGhHc1ZpTSsvZnZ3ODNOalRXMFlVMUNRME54NjlZdGZQenh4Mm9GSkJNVEU3V3g5UnVUd1lNSDB5eHg1ODJiaDZGRGg5SVdRTFhOcDJCbFpZVzVjK2RpeFlvVitQbm5uMWx6a0dtaVNaTW1qSVZYbGZXNmw1Y1hJMnpUMWF0WDFZYmVFUXFGckltNjY4cXhZOGZRclZzMzNMeDVFM3A2ZXZqeHh4OXg2ZElsckYyN0Z2ZnUzWU5BSU1EUW9VTXhmUGh3S3BSWldsb2FUcDQ4U1lVM1VlV3hBS29XVGRuaTk2c1dJS3lzclBEOTk5L2pwNTkrd3M4Ly80dzVjK1lBcUZwOFZTcVZqTG5QMGRFUjQ4YU53NEVEQnlBU2llRHQ3VTNWNmRpeEkzeDhmSERreUJINCt2cnF4TWpJMjlzYmMrZk8xWGcvVVhIcTFDbkV4TVJnMjdadDFKaFVDOEFEQmd6QW4zLytpWTBiTjJMNzl1MDBqektaVEViTGwxU2RaOCtlVVZiaEtnb0xDeUdWU21tZXJnRHFGQ29PYUp6NXc4VEVCTjI2ZFVOWVdCZ1NFaElvRDUzYnQyOURYMStmVldqUVppNVFiYTk1TG9BcTYvbnAwNmRqN2RxMVdMaHdJVEl5TWhBVUZGU25VRy83OXUxRGVubzZBZ0lDZFBLN01UWTJobGdzaGt3bVUzdi9ib3p6WHgxdDVtR2d5ak5xN2RxMXlNN094bWVmZmNid2RsV2hPdmZ2WTk1K1Z4dzhlRkR0dFo2Y25FenpLa3RLU29LRGd3TSsrK3d6VmtGSTVhMEpWSVZFQjZwQ1E2bkNmQlVVRk5EcXkyUXluRHQzRHQyNmRjTzFhOWN3YTlZczdOdTNEenQzN29TNXVUbGF0V3FsVWJEYXRXc1hMWGRtY25JeU5tellnSGJ0Mm1uTTE2TGl6ei8vUkVGQkFYZzhIbTdmdmcwZWo4ZWFhMHBYOXkwWEZ4Zm82ZW5CeGNVRlJrWkdLQzR1UmtKQ0FucjM3ZzFMUzBzSUJBSWtKU1VoSWlJQzA2Wk5vOTdCZHU3Y2lSOS8vQkU3ZHV5QW1aa1puSjJkNGV6c0RCTVRFOXExZHVUSUVWaFlXTENHQlh6Ky9Ea2lJaUlvRWI0MlQyVmZYMS9hdVZXSHlxaU43VGNra1VodytmSmxIRDU4bUxyMnVWd3VybDI3aG12WHJxbHRjODZjT1F5eG9LU2tCTGEydG94bmpqVnIxcUI1OCtZME1SNEFGaTllalBMeThsckhyNDZ2dnZvS1RaczJaWlNyd3BpSnhXSTRPVG1oZCsvZWxDRDA2TkVqSkNRa1lQNzgrVGgzN2h3R0RScUVodzhmUWw5Zkg4N096c2pKeWRIWTU1a3paOUN6WjAvY3VuVUxnd1lOUW1KaUl0YXZYNDhmZnZpQkpveXFEQmEvK09JTDJ2dUNTQ1JpYmJlaW9nSkJRVUhnOC9tc09YYUdEeCtPUjQ4ZVlmWHExZGl3WVlOYTcyOWRQWXQ4Q00veHF1dGNHNE0xQWp0RUVDSVFDSVFHVUZwYXFwUEZaUUtoTVRBMk5tWWtnWDJYbEpTVTROcTFheG9UQmRkR2ZRV2gwTkJRYk55NGtWcG9jblYxclRYaFpsMFpNbVFJcmw2OVNwMWpZMk5qZE9qUUFRQXdlL1pzZlAzMTF4Q0x4ZGk2ZFN0Mjd0eXBrejRuVFpxa3RSZ0VnQkhLc3FLaUFydDM3OGIxNjljQlZDMXVMbGl3b003NXBscTJiSWxObXpiaDdkdTNPSGZ1SEVKQ1FpZ3ZyR25UcGxFdjBib1FoR291SHY0ZDBOUFRxN01nVkZwYWlrT0hEc0hQejQ5YWpPM1Jvd2NLQ2dvZ2s4bVFtNXNMaFVMQkNQK21vdWFpNm93Wk02aVgvRGR2M21EbnpwMllObTBhTEMwdDBicDFhN2k3dXlNOVBSMG5UNTdFclZ1M01HREFBSlNYbCtQT25Udm8xYXNYaEVJaHRTaGEyd0tsNnZ2bTgvbGFMVUNMeFdJQTZqMExySzJ0NGUvdmo0c1hMMElnRURBOFhOamdjcm5vMDZjUFRwNDhpY2VQSDhQTHl3c1JFUkdRU0NSYTVWdkl6OC9IenAwN1lXWm1obSsvL1ZadFBhRlFTSTMvWFdKcWFrcDczdUJ5dVRBM04yZVVhVXZYcmwweGNPQkFoSWFHSWpjM1Y2TVZmazBLQ2dvUUVoSkNLMU41b2IxOCtaS1J3TDZnb0lCMTBhQ3lzbEluM2lWUG56NUZkSFEwMXF4Wmc1czNid0tvTWdBb0tTbEJVbElTSms2Y2lINzkrakVXV3V6dDdmSDk5OS9qbTIrK1FXUmtKTzIzYTJabWhzbVRKOVBxLy9iYmI3VFBQajQrbEpXOXU3czcvUHo4V1BQcXFCZzVjaVRDdzhPUmtKREE4UFNiT25VcTd0Ky9qK0RnNEZvOU5iV2hSNDhlV2wyTFQ1OCt4Zjc5K3pGMTZsUnFzYWFrcEFSU3FSUVdGaFlRQ0FSWXNHQUJacytlalhYcjFtSGp4bzJVQUNTVlN0VitmOVd0cld1eWJObXllaHpSWHpURy9BRlVXUitIaFlYaHpwMDdjSEZ4UVY1ZUhtSmlZdENuVHgvV1JUcHQ1Z0tWSVl5NnNmYm8wUU1IRHg1RVVsSVMyclp0cXpHcGZFMmlvcUp3OGVKRmRPellVV000dHJxZytzMkl4V0sxOSsvR092K0E5dlB3NWN1WHNYdjNiaGdZR0dEeDRzWHc5dlpXVzFkMS8zb2Y4L2FIU0pjdVhXQmpZOFB3S2xFbHZxOHUzcWllSy9idDIwZVYxVFFPdVhMbENnb0tDdENuVHg5Y3UzWU4rdnI2V0xac0dRUUNBWDc3N1RmRXg4ZHI5SUNSeVdTMGhlS3dzRENZbVpsaDBhSkZ0SHNhaDhPQnQ3YzNDZ29LYUxtKzR1UGpxV2RhVTFOVEJBUUVzSG8wNmVxKzVlSGhnYU5IajFKak8zdjJMRjY4ZUlHSkV5ZFM5OUZ6NTg0aElpSUN2cjYrVk9oTWdVQ0ExTlJVUnBzZmZmUVJsYzlQTHBkai8vNzkrT2lqajFnTnRTb3JLeEVSRVZIbi9HRHFVSWxMZi83NUovVDE5V25pU1ZGUkVTNWN1SUR6NTgranVMZ1lIaDRlNk42OU8zNysrV2VzV2JPR0VRWlRXMUpUVXhtZXpabVptU2dzTEdTVTF4UWY2MHFuVHAwMHJ0TjA2dFFKSXBHSXVoWVVDZ1gyN05rREp5Y25ORzNhRkZ1M2JrVjRlRGdLQ3d2aDZlbFpxNmRjZW5vNndzTENzSG56WnR5NmRRc2NEZ2R6NTg1RlpXVWxYRnhjS0NFSytNdXJ4Y2JHcHRZY2loS0pCQ3RXck1EcjE2K3hidDA2MXJ4RUhBNEg4K2JOdyt6WnM3Rmd3UUtzV2JPRzFsOTFkUEVzOGlFOHgxZS9YeEhxQnhHRUNBUUNvUUVJQkFKV0t5UUM0VVBBeE1Ua3ZlVnZLU3dzeEtGRGg2QlVLdUh2N3c4bko2ZDNGbFltT2pvYTY5ZXZwOEprREI0OEdOT21UZFA1dWVEeitSZzBhQkIyNzk0TmdHNEIzS3haTTR3ZVBSb0hEaHhBWVdFaDl1M2JoNjVkdXphNHo1b2VpYmR2MzRhSGh3YzFEOTI5ZTVjV0I3c21jWEZ4Vko0TmZuOENpUUFBSUFCSlJFRlVvVkNJVHo3NUJDOWV2R0JZRUZwYVdxcGRZSG56NWczdTNyMkxPM2Z1SURZMmxyRmRvVkJRNTc2aCtaTSsvdmhqdFNIUy9tbjg4Y2NmS0M4dng0Z1JJM0QyN0ZtcVhCVS9QeWdvQ0xHeHNXcVR2dGFrZXU0aDFhSkh1M2J0YUMvSGRuWjI4UEx5d3UrLy93NXZiMjhjUDM0Y1lyRVl3NFlOMDhVaHFhVTJxNzZDZ2dLRWhvYkMxTlNVV3BUUTVtWFMzOThmSjArZXhKMDdkK0RsNVlYYnQyOURLQlN5V3ZkWFI2bFVZc3VXTFNncEtjR3laY3MweG04dktTbWhjaU84U3c0ZlBreEw4aXdXaS9ITEw3L1FGdXJxK2xJOGJkbzBqQjQ5dWs2ZXpucDZlc2pNek1TMmJkdG81U29oaEMzTWpycGNET1hsNVdxdFlldkNuajE3NE9IaHdSREF2L3p5Uy9qNStXSE9uRG40NDQ4L05MWVJHQmhJVzR3M01EQmdMRUN3NWNlYU9uVXFIajU4aU45Ly94MDllL2FrQkZ1MnhmVEt5a29xYjhlVksxZG9CZy9ObWpYRG9FR0RFQk1UZzVLU2tuZnliSm1abVltZ29DRG82ZWtoSVNFQmMrZk9SVVpHQmtwS1NqQjE2bFJxUWJLNlJmR1JJMGVvVURJU2lZUnhYMWZWSFR4NE1Bd05EUUZVNWZsWXRXb1ZaWTN2NHVLQ3BVdVhVdGVaUXFIQXNXUEh0TTU1MkZqemg2ZW5KeXdzTEJBV0ZvWXBVNlpRaThmcWNqSm9NeGVvRnU1S1MwdFpSZGVIRHg4aUxTMk5TdXdlRnhlSHRtM2IxanJXNHVKaWJOMjZGU0tSQ0hQbXpOR1lZNmN1RkJjWGc4UGhhTHd1Ryt2OGF6c1BuejU5R252MjdJR2JteHNXTFZwVTYveWxHaWQ1WDZ0Q0lCQ2daY3VXakZDeWd3WU5RcTlldlpDZW5rNFpDZjN5eXkrNGNlTUdiVjdQemMzRjFxMWJxZS9uNU1tVDZONjlPMDFNVUlYZWJOcTBLYnAzNzQ2UkkwY0NxUEpjM3IxN054WXZYa3g5YjZHaG9UUlArL0hqeDJQa3lKRU0wWVBMNVdMeDRzV1lQWHMyNHVQanNYVHBVZ0RBdDk5K3ExRThCSFI3MzFLTlJVVldWaFlFQWtHdHYwTnZiMitOd2lWUWxYTkdvVkNvelV1c0dxK3VCS0c5ZS9kUytaMG1UcHhJSGRlK2ZmdHc0Y0lGU0NRU3VMaTRZUDc4K2ZEdzhNRHk1Y3RoWVdHQndzSkM2bDJpSm01dWJob2pVelJyMW96eEhKdVZsY1ZhbnBpWTJKRERxeFdCUUVBVFk3aGNMdHpjM09Edjc0KzJiZHRpL2ZyMVdMMTZOZDY4ZWNQd1htSmo3OTY5YU5XcUZlMWVKaEFJRUJnWVdPOHhpc1ZpckY2OUdqRXhNVmk4ZURGY1hWM1YxalUzTjhlcVZhc3dmLzU4TEZpd0FNdVhMMmZOUjZlTFo1RVA0VGxlNWZWSjV2YjZRd1FoQW9GQWFBRFZIMkFKaEErUjkvVWJmZkhpQmZUMDlEQjI3TmgzbWw5QUxwZGorL2J0bENBeGF0UW9ocFYzVFRJek01R1ZsUVYzZC9jNkNSZ1NpWVMyY0orUmtZSFRwMDlUTDc3RGhnM0R0V3ZYWUc5dmo2Kysrb3JLN2FCTGR1M2FCWWxFQWw5Zlgvend3dys0ZlBreUhqNThxTlcrWXJHWWxxZWpPaDA3ZHFTOXVLYW5wK1ArL2ZzSUR3OVhHMzdDeGNVRmZmdjJSYTlldlhEdTNEa0FEUmVFL2szWTJOaGd6Smd4YXNNOEFGV0p5Tlhsd01yT3pzYjY5ZXRadDZuaXd6OTU4Z1JQbno2RnViazVGWXBsK3ZUcG1EbHpKdGFzV1lPWW1CZ01HREJBN1dLRXJxZ3RoTS9PblR0UldscUtyVnUzWXN1V0xUaDA2QkM4dmIzVldqdXFjSEJ3Z0t1ckt5SWlJcENmbjQ5SGp4NmhUNTgrdFhwS25EdDNEbzhlUFVLL2Z2M1FyVnMzalhXTGk0dlZldFNWbDVkREpwUEIyTmk0WG1IK05OR3JWeS8wN3QyYitod1VGSVIrL2ZyUlh1U1hMMTllcHpiMTlmVVo4M041ZWJuR3NjK2ZQeC96NXMzRGhBa1RhSE5FVUZBUWlvcUtXRDFEZnZ2dE4wWWVDNkJLS05ERmkzeno1czFaRnhvRUFnR1VTaVhFWWpFKy9mUlQxdkFuYjkrK3hkR2pSOVdHdEtzTkF3TURCQVlHd3R6Y0hBS0JnTEl5WjV2N2podzVncXlzTFBqNCtDQXNMSXlSQUhyaXhJa1FDQVE2Vzl4bjQ4YU5HNUJLcGZEejg0TlNxVVI1ZVRrc0xTMVJXRmlJVnExYXdkZlhGelkyTmd4UllzU0lFWkRKWkRSUEZEWkJxRVdMRmpUUldSVzYxZHZiRzZhbXBxaW9xRUNMRmkyd1lNRUNMRm15QkMxYXRBQ1B4OU02ZHhMUWVQT0h5anI1K1BIamVQbnlKVzdmdmcxcmEydTFsdkNhNWdJVnFrWHptdDRIUU5XMXRtUEhEalJ0MmhTclZxM0N0OTkraTIzYnRtSEhqaDIxZXRmdTJMRURiOSsreGZ6NTh5a1BCRjFRWEZ3TUl5TWpqWE5BWTUxL2JlYmhoSVFFN04yN0Z4MDZkTURLbFN1MThrSlduWHUyc0gzdmlzYThOK2lTL2Z2MzQrYk5tOWkwYVJPY25KencvUGx6T0RzNzArcFlXVm5SUEFlY25Kd3dkdXhZMXZacXpzc3Fyd2dQRHc5SzFHQzdobDYvZnEwMnVrQkpTUWtVQ29YYWNHVnMxNnd1NzF2VlVTZ1V1SC8vUHB5Y25IU1NNL1ArL2ZzQW9GWVVycWlvZ0w2K3ZzN3VFY3VYTDRkWUxFYVRKazFnYUdpSS9mdjNvMi9mdmpBM04wZWJObTB3YXRRb2RPN2NtYXBmWEZ5TXNySXkxaENBcWp4SzI3WnQweWdJQ1lWQ1J1Z3ZmWDE5R0JvYU1zb2JHbVdnUG56NzdiZlUrWFYxZGFVTUdyVXg2aXN2TDJlOWwwVkdSaUk3TzV0V3B2TGdqNDZPcHA3UlZZaEVJbnp5eVNjb0xDekVqei8raUlTRUJNeWFOWXVScjVXTkZpMWFZUG55NVZpNmRDbm16WnVIeVpNbk00eThkUEVzOGlFOHh4TkJxT0VRUVloQUlCQUlCSUpPVVMzQURSczI3SjBubTM3eTVBbnRvVHM3T3h0YnQyNWwxQnM0Y0NCY1hGd1FIUjJOSlV1V1FLRlF3TVhGaFdFOXFJbURCdzhpTXpPVFVlYmo0d05yYTJzSUJBS3NXYk9HTlg2MXRtaksyeUtYeXlrTEwxV1NZVU5EUTQwUHhqS1pqUElpTURBd1VPczFwYklPUG5QbURDNWZ2cXcyOUtDWm1SbDY5ZXFGdm4zNzBoWUJWV0Z5M3NmTDNOK1Z2bjM3MXVyRkpoS0oxQzVBVnJjWVRVNU94dmJ0MjFGUVVJQ0NnZ0lxN011aFE0ZGdhV2xKeTQxaWEydUxVYU5HNGVEQmd4Q0pSRnBaUVRZVUt5c3JHQm9hVWprSnFuUDc5bTFFUkVSZ3dJQUJjSEZ4d2ZUcDB4RVlHRWlGS2FsK2pGd3VsN0hJNysvdmo1OS8vaGw3OXV4aFRRWmZjNy9VMUZRcW1mdjA2ZE0xampzbEpRVXltVXh0Q0pJbFM1WWdMUzBOaHc4ZjF2bWlYL1BteldrSm9YazhIdXpzN05DdVhUc0lCQUxrNStmWEt3VGI3ZHUzOGZqeFl4Z2FHa0ltaytIdTNidHdkSFJVVzE4a0VzSGYzeC9yMTYvSHNtWEw0T0hoZ2J5OFBFUkZSV0hhdEdtcyszejU1WmVNTW9WQ2daU1VGSnJJVlYrKy9mWmJHQnNiYXd3djQrWGx4YnFnazV5Y3JEWjV1TFpVdDhCVkYwWWxKaVlHUjQ4ZXhXZWZmWWJwMDZjakt5c0wvLzN2ZjlHK2ZYdEtCRzZJZ1A3dzRVT1VsWlV4RW9IWEpEbzZHamR1M0VEdjNyMWhhMnVMTTJmT2FEVlBzNGsycXNWSk51UnlPZVhWTm43OGVIeisrZWRZdm53NU9Cd092dm5tRy96NjY2LzQ3cnZ2TUg3OGVJd1lNYUpPMTRzdTVvL3M3R3lVbDVmRDBkR1J0cERyNStlSDQ4ZVA0L1RwMDBoS1NzS0VDUk5ZRjhYWTVnS0pSSUtNakF3WUd4dFRJbzNxV2twS1NtSWtkTis3ZHk5eWMzT3hjT0ZDT0RnNFlPVElrVGg4K0RDT0hUdEc4OEtxMmVhMWE5Y1FIaDRPSHg4Zm5Wdy8xVWxLU21MTWJ6WG56TVk0LzlyT3d4Y3VYSUJTcWNUWXNXTzFmcjVJVEV5RVFDQ2dlWFBWN0YrcFZPTDY5ZXMwTWFHc3JBdzNidHlBcDZjbnRXOWFXaG9lUDM0TWYzOS9yVUl5cW1qTWV3TUFqQjQ5V3UwMlRjK1JOZm5xcTYvdzZ0VXJMRnEwQ0JNbVRFQjhmRHhtekppaGNaODVjK2JBMk5pWWtlOXgrUERoYXIxVzFZV1FPM1BtRFBUMDlCQWFHb28vLy95VHRZNUVJZ0dIdzZHODgydmk3ZTNORUlSMGRkK3F5ZDI3ZDVHVGs0T0JBd2ZXV2hjQVltTmpjZlBtVFF3Yk5vd2hmaWlWU2x5NWNnVVdGaFpxdlNWTFMwdTE4ZzU2L2ZvMVhyeDRnWWlJQ0kwNUFxc2IvNlNrcE9ENDhlTm8wcVFKaGcwYnh1b3B2bm56WnJWdG5UdDNEc0hCd1JwRGMvUDVmTHg4K1JKZmYvMDFyYnlrcEFTSmlZa01nN2FLaWdxZENHMTFvZnA4SHhJU2dzaklTQVFHQm1wMTNRWUVCRkNoREtzVEZoYkdDSCt0dWk3djM3K1B4NDhmMDdaWldsckN5OHNMYytmT1JVNU9EbWJQbmcwUER3OU1tRENCVnErMHRCUXltWXhSSGhnWWlQWHIxMlBGaWhYWXUzY3ZYRnhjcUtnQnVub1dlWi9QOFNwVUhtUTE3MW54OGZHSWlvcUNuWjBkZXZUbzBhaEdObjkzaUNCRUlCQUlCQUpCNTVpYW11clVhbFZiYW9iQVVCZlN3TVBEQXk0dUxuaisvRGxsQVppUWtBQ3hXS3pWeTFaNGVEaVZDTjNJeUFpZW5wNjRmZnMySkJJSmR1M2FoWlVyVndKQXZjV2d4TVJFWEwxNkZUazVPV3F0ay9Qejg2bS9WUS94Ly9uUGZ6UzJlK1hLRlNwcCt1elpzMnROU1B2MjdWdUdHTVRqOGRDbFN4ZjQrZm5CeTh1TElXSW9sVXJLOG8xNENHbVBya0tBQUZYV2N1M2F0VU96WnMzUXJGa3pLQlFLTEYrK0hPdldyV084T0QxNDhBRG56NStIbnA0ZXlzcktzSDc5ZXN5YU5hdFJyMTh1bDR0Mjdkb2hKaVlHQ29XQ2V0RXVMQ3hFY0hBd1JDSVJ0UmpUc1dOSGRPL2VIUkVSRVpRVlkxRlJFYjc1NWh2NCt2b3lmdk05ZS9iRUw3LzhndERRVU5qYTJ0TENnZFRjVHk2WFk4T0dEWkJLcFdqYXRDbjI3OS9QR0d2Ly92M2g1T1FFQUhqMjdCa0FzRjZUVXFrVXIxNjlncSt2YjRQQ1U1YVdsaUltSmdZU2lZUktxcXVKOGVQSFF5d1dReTZYZzhmalVia0lWSVNGaFFGUTd5MWFYbDVPczdTMnNMREFsQ2xUTlBZNVlzUUl5T1Z5L1Bqamp4ZytmRGdTRWhMUXZIbHo5Ty9mWDV0REJGRDF3aTZWU2huVzUvWGhRN0lPVlNYQXJyNVluSldWaGRXclY4UEt5Z3FUSjA4R2o4ZkRuRGx6TUh2MmJHelpzZ1ZyMXF5cDF5S3hRcUZBV0ZnWWpoOC9qc1RFUkF3ZVBMaldFSnR2M3J5QnFha3BOZC9VWEZRdkt5dERXbG9hQ2dvS2FtMnJwS1NFZGQ2S2pJekVuajE3VUZwYWl1WExsOU1zekZWTW5EZ1J6czdPMkxKbEMyN2N1TUd3M05kRVErY1BvTW95dnJTMEZMLy8vanV0Ylh0N2U3UnAwd2Fob2FIZ2NEajQ1Sk5QV01mQU5oZEVSa1ppelpvMW1EbHpKclZBN096c0RFTkRReng5K3BTV0V5UTZPaHBYcmx5Qm01c2JkUjhlTldvVXJsNjlpcU5IajFJSnZXdTJtWjJkamVEZ1lBQlY5K0pkdTNZeHhqWmx5cFI2M1U5U1VsSlFXRmhJVzl4bW0ydDFmZjdyTWcrckZoK1BIVHVHTTJmT3NCN0hwNTkrU2d2L0dCTVRnelp0MnRDZVIycCsvdzhlUE1DV0xWc2dFQWh3OU9oUkNJVkNIRDE2RkNkT25JQ2JteHVWREg3VHBrMklqNDlIVVZFUll4RldIYnE2TnlnVUNrcjRWeXFWNEhBNDRIQTQ0SEs1K1A3Nzc5VzJuWitmajcxNzkyclZoMUFveEpvMWE3QnMyVExzM3IwYmZENi8xbHllNnViZnRXdlgwanhzRWhJU0VCd2NEQ2NuSjZTbXBtTDY5T21NeFhQVmZCUVFFSUNBZ0FEV2RtZlBuZzFMUzBzcVpKeTI2T0srVlozMDlIVHMyTEVENXVibUdEQmdnRmI3NU9mbjQvTGx5M0IzZDJjSVFzZVBIMGRHUmdhbVRadW05bjVRV0ZqSW1qOUdxVlRpK2ZQblZBNjlJMGVPd05qWUdEMTY5R0QxY3ZMejgwUHo1czFwWlNvRHQvcDZpS2VucDBNa0VyRjY0bFZXVmtJcWxXTENoQW1zMTgyeVpjdGdhMnVyOWp0WEdSKzhTKys2NU9Sa2JOdTJEVjI2ZEtFODZvRXFJNnJ6NTgrekNsVnNZaEFBekowN2wxR1dsNWVIaVJNbklpQWdRRzJleTRFREI4TEN3Z0s5ZXZWQ1dWa1pJNjlVYUdnbzB0TFNHT1ZObXphRnBhVWxObS9lakpjdlgxSmlrQzZmUmQ3WGMzeDFuajU5Q29GQVFET1VDdzhQeCtyVnEyRm9hSWp5OG5LOGVQRkM3ZStLUUFRaEFvRkFJQkFJT29iRDRkUnFwZHhZMURXSGhyKy9QeUlpSXBDUmtZRmh3NFpwdFloU00wZlJyRm16NE9IaGdjZVBINk9vcUFnUEhqeEFSRVFFdzdXL3V2VjZkV3VsNmk5ckVSRVJPSFhxRkxYb1VUUDJjL1ZZemE5ZnY2YitycDZRVnhOMVBUL2R1M2VuOHBZNE9UbkJ6ODhQdlhyMTB2ajl4c2JHVXNla1M1R0RVR1YxenhaNkNQZ3IvQVRBWE5TdktaUUNWWXQvQnc4ZVJGaFlHSnljbkxCczJUS0VoNGRqLy83OW1ENTlPZ1lNR0lDQkF3ZldHdDRCK090M1dSZExUaTh2TDBSR1JpSTZPcHBhTU42MWF4ZUtpNHNSRUJCQXl4OHhaY29VUkVWRlllL2V2ZkR5OHFMQ0ZySXRXSXRFSW5UdjNoMGhJU0h3OC9PamJWTjUwcW4ydTNYckZtVmhHQk1UZzVpWUdFWjc3dTd1bENBVUVSRUJZMk5qMW5BdUNRa0prTXZsRGNwNVZWWldoc1dMRnlNdkx3OThQaC9idG0zRHQ5OStpNmxUcHpJV2o1WXRXNGJtelp2RDNOeWNtbHZjM2QxcFZ2QTNidHpBOXUzYllXZG5oOE9IRDhQS3lvcXg4TkMvZjMvMDd0MmJlcUhYMXVwOXlKQWhlUEhpQlU2Y09BR2dLc3pIMmJObnFWdyt0Vm52Mzd4NUV4d09wOWJGeHZkRlZsWVd3NHBkSXBGb0RPa0kvUFViVStXVHlNbkp3ZUxGaXlHUlNMQnk1VXBxVG5SeWNzS1lNV01nbFVwcGl5blZ5Yy9QWjNqZ3FFTExoSWFHNG4vLyt4OXljbkpnYTJ1TDZkT253OS9mbjdvdnFMd0NhNUtSa1VGNXJkeTdkdzhwS1NsVTJOVE16RXpxdDlTcVZTdU52K1hTMGxKa1pHVEF5OHVMS252NDhDR09IVHVHWjgrZXdkZlhGMTkvL2JYR2U0VzN0emZhdEdtRDRPQmdyRjY5R3ZiMjloZ3dZQUQ4L1B4WUZ6MnIwNUQ1UTA5UEQ2bXBxUmd3WUFDcjViQy92ejlldkhpQlRwMDZzZWI5QWRqbmdyaTRPQUNnaFR2amNybnc4UEJBVkZRVVNrdExZV1JraElxS0NtemJ0ZzBjRG9mbWZTRVVDakZwMGlSczJyUUoyN2R2eDRZTkd4aHRIang0a1BvTnFISWMxV1RjdUhIMXV2ZEdSRVFBQU8wN3JUbG5xdERsK2EvTFBLdzZkazJoY2FzTGtNK2ZQMGRoWVNIdFdpNHJLMk44Ly9iMjlyQ3dzSUN0clMxMXpiVnAwd1lHQmdhMFBETHQyN2RIZW5xNnhqd2VOZEhGdlVFbWsySERoZzNVQXVqMjdkc1JFQkNBN3QyNzQ4S0ZDN1h1cjIzdXdZcUtDcHcvZng2SmlZbXd0clpHYVdrcEFnSUM0T1BqZzI3ZHVxRmp4NDVhQy9BcUx4ZXBWSXBMbHk3aGp6LytRTStlUFRGLy9uenMzNzhmZS9mdXhjaVJJekZzMkRBcTMxaGowOUQ3bG9vN2QrNWcrL2J0a0VxbFdMWnNHU1BubGtxY3F4bUtWR1hJVmRPTDV1TEZpL2oxMTEvUnVuVnJEQmt5aExYUDB0SlNQSC8rSEIwNmRHQnNXN2R1SFVKRFF5RVFDT0R0N1kwK2ZmcFFCbHVxOTRucXo0NWp4b3hodEtHNjFsWFBPM1ZCb1ZEZ3laTW5hdDlGUWtORHNXUEhEclg3U3lRU3hNWEZJVFEwVkcyZGxTdFh3dFhWbFpvclZPZTJwS1NFRWNwYUZab3dPVGxaN1h1UHZyNisydkdtcEtRZ01EQVFKaVltbURObkRtTjc5V2ZkMHRMU1JvdUdVRjNvRVlsRWpPczRPVGtaZVhsNWFxOXZTMHRMeXJoTDE4OGl3UHQ1amxjaEZvc1JIUjJOamgwNzBzVCthOWV1b1hQbnpsaTVjaVZPbkRpQjQ4ZVBFMEZJQTBRUUloQUlCQUtCOEk5aHpKZ3hyQzg2NnJDMHROVDRrc0xHNmRPbnFjU3VmbjUrNk5HakI0Q3E4Qks3ZHUzQzU1OS9EazlQVDl5NGNRTjM3dHloSHFLam9xS29OcXEvVUZjUE94Y2VIazdyU3k2WDAxNDBEeDgraklTRUJDaVZTa1JIUjFQbE5iMENWS1NucHlNaUlnSUNnUUJTcVJUbno1K250bWtUVDkvVjFSWGp4bzJEdDdlMzJqQlpDeFlzUUhsNU9SWFhYSlU0SElCV1lnSkJlK0xpNHVyMCsyWWpOallXQnc4ZVJIUjBOSVJDSVJYT2ljL25ZOWl3WWZEdzhNQ2VQWHR3NXN3Wm5EbHpCdDk4OHcwR0RScEVhK1BodzRlNGN1VUtEQXdNd09QeDhQTGxTd0RNUlE1TmZQTEpKL2o5OTk5eCt2UnA2a1ZTWGVKZFcxdGJLaThWVUpXWGhNL253OVBUazdWK1FVRUJ1Rnd1NDBXeTVuNysvdjVxTFROcmtweWNqTWVQSDJQTW1ER3NMLyt4c2JIUTA5T2pXYWJYbFJVclZ1RDE2OWY0NmFlZklKVktFUlFVaEdmUG51SGpqei9HMjdkdjhlclZLL0I0UFBCNFBIQzVYQlFYRjZPeXNoS0dob2FReStXSWpZMUZkSFEwTEMwdFlXRmhnUzFidGxDNU52YnQyNGN0VzdiZzlPblQ4UEx5Z29XRkJmVDE5Y0huODZuMmVEd2VGQW9GcEZJcEpCSUpwRklwcEZJcFBEMDk0ZVRraE5MU1VqeDc5Z3lSa1pFSUN3dERSVVVGQmd3WWdEWnQydURXclZzNGNPQUE5dS9mRHg2UEIxdGJXMWhiVzhQVTFCUk5talNCdnI0K0JBSUJqSXlNMExseloxeTllaFVkTzNaOFo1NmtkKy9lWmMxSjhmYnRXOWI2eHNiR2pFV1c2dk1uQVB6NTU1OTQvdnc1TEN3c0lCUUs4ZmJ0VzF5NWNnVWlrWWhhRFAzdHQ5K1FuNStQRlN0V01BVCttaUhZMXE5ZkR4NlBCMzE5ZldSbVppSTVPWmtXM2hINFN3UUlEdytIcTZzcnBrK2ZqbTdkdWxFTDJ5b0I0K1RKazZpb3FLQXQ3c1RHeHVMTm16ZVVOZnVGQ3hmdzdOa3pPRG82d3RIUkVaNmVuckN6czRPdHJTM3RXcjU0OFNLaW82TmhabVpHTFNKRlJrWkNJcEZRWWZnU0V4T3hmUGx5Mk52Ykl5Z29TT3Zyd01MQ0Fvc1hMOGFUSjA5dytQQmhuRHg1RXI2K3ZyVUtRZzJaUDFTaGU5VGxZMUNKWXVyQzFLaWJDK0xpNHVEcTZzcElMajk4K0hEY3VYTUhseTVkd3VlZmZ3NERBd05XTHhqVmNWWDNTcXJaNXJ4NTh6U0dnRktIcWFrcExsMjZwSGE3VENiRGhRc1g0T2JtUmd0WHBXNnUxZVg1cjhzOHJLMm5pNHJUcDAvRHdNQ0E1Z1dpRXRtcWYvL1cxdFlNYjdHUFAvNllzVmc1WmNxVVdqMG9hNktMZThQS2xTdng4T0ZEL09jLy80RklKTUxxMWF0eC8vNTkrUGo0d01uSkNhYW1wcXp6dUV3bWcxd3VoMHdtZzB3bWc0bUpDZlhNV3AxSGp4NGhMQ3dNb2FHaGtNdmxHRHAwS0VhUEhvM0t5a3BjdW5RSk4yN2N3SzFidHdCVTNlY2RIQnhnYm02TzRjT0hzM3FVNU9mbjQ5bXpaNGlPamtaNGVEZ0VBZ0VtVDU1TWVaOU5tVElGN2RxMVEzQndNSTRmUDQ0dVhicmdvNDgrUXRPbVRWbTkzcXBUWEZ5TWxKUVV0WG1MVk15ZE94ZWVucDQ2dTIvMTd0MGJkKy9leGZuejUvSGl4UXRZV0ZnZ0tDaUlOWXl2YXY0OGZQZ3dQRHc4d09Gd0tMRk5UMCtQZXA3T3pjM0YzcjE3RVJZV1J1VitVWWtOVzdkdWhabVpHZlQxOWFGUUtCQWVIbzdTMGxMV2E2VnYzNzdvMEtFRDY5eHBZMk1EUTBORDdObXpCMmxwYVF6eFRhbFVJajA5SGRldlg0ZTd1enVhTkdtaThid2VPM1lNMmRuWk1EUTBwUExNUEgzNkZHbHBhYXloOHhRS0JieTl2VFY2Z0M1ZXZCaDJkbmFNVUhJMXljbkpZWGpiUEh6NFVLMUFyQzZ2SmxBbEJxcThMYXZ6N05renJGeTVFbHd1Rnl0WHJxU0pHa0RWbkxoMzcxNFlHQmlnb3FJQ3FhbXBhajFKUHlSMC9Td0N2Si9uZUJWWHIxNUZhV2twSTdSaHMyYk5jT2ZPSFJ3N2Rnd1JFUkYxZWkvNU4wSUVJUUtCUUNBUUNJUTZNR25TSkR4NDhBQ2VucDZZUFhzMlZkNnZYeis0dWJsUnNaRE56TXdRR1JuSjJKL1A1MVBXcFRLWmpMTEtyWTZkblIxOGZYM2g2K3RMczJBdUxpNm1Ra0tvTURNelU3dlFvS2VueDdyd0pCS0p0QXJWeE9Gd2FrMzJiVzV1em1yUnkrVnlXVjhnQ0xYRDUvTlpSWWRXclZyUmZuUFZ5Y3JLd3RxMWEydHQyOXJhR3NYRnhSZzNiaHdHRFJyRWVObDFjSEJBVUZBUTR1UGo4ZURCQTlidlVFOVBqeVplR2hnWXdOdmJHNzE2OWFxMWZ4VkNvUkREaGczRHI3Lytpb1NFQk1ZTHFpWlVWckkxclhLQkttK29aOCtlb1d2WHJveUZXVTM3MWNiaHc0Y2hFb253MldlZnNXNlBpNHVqSmNxdUQ4MmFOVU9mUG4ybzhCN2J0bTNENmRPbkVSVVZoZno4ZkVna0VxM3lRUVFFQktCVHAwNW8zYm8xQWdNRElSQUlNR1BHREhUdDJoVlhybHhCV0ZnWUNnc0xJWkZJYWsyYXJYb2gzN1p0RzVYVG9WbXpaaGc0Y0NBR0RCaEF2V3o3Ky91anJLd01MMSsreE11WEw1R1ptWW1jbkJ5a3BLU2d1TGlZc3V3Zk1XSUVMQzB0SVpmTHRjclJVQmRVNFpQWUxGekR3OE54Nzk0OVJybTY0emN5TW1LSXJ6VTlNcmhjTGlPeHViVzFOV2JPbkVuOXhpWk9uQWhmWDE5MDdOaXgxdkZuWjJkVFZyTkNvUkJkdW5UQitQSGphWFVHRGh5SUowK2VJQ0FnZ0hWaDE4cktDdVBHamNQWnMyZng4ODgvMDdZSmhVTDQrdnBTQ3lnTEZ5NkVTQ1NxTlVTTVNDUkNWRlFVWkRJWjlmc3pNelBEdUhIanFJV3dWcTFhWWNlT0hYQndjS2hYV0o4T0hUcWdRNGNPS0NzclkxeWZFb2tFUlVWRjRQUDUxTGFHekI5eGNYRXdORFJrdGJSWEtCVDQ4ODgvWVdwcXFsWXdZcHNMcEZJcEVoTVRHZDhYVUdWWTBibHpaNXc3ZHc2REJnM1MyaHRDVTV1NjV1clZxeWdvS0dBc3RxcWJNeHZyL091UzVPUmszTDE3RjU5Ly9qbHRrVnlYL1plWGw5TnlNN0toaTN1RHZiMDkycmR2RDE5Zlh3REFMNy84Z3JObnp5SXFLZ3JYcjEvWDJ2dDc2dFNwck9WUG56Nmx3aG9PR0RDQTV0azNhdFFvakJvMUN1bnA2WGoyN0JsZXZueUo5UFIwNk9ucE1UeFhWV1JrWk9Ebm4zOUdodzRkRUJBUWdKNDllektlYWJwMDZRSVBEdytFaElRZ0pDUUVpWW1KNk5xMWE2M1BuTnBpWjJlbjAvdFdibTR1dG0zYkJqNmZqMUdqUnVHTEw3NVFleTEzNnRRSi9mdjNSM2g0T0hXUDRISzVhTjY4T1g3NDRRY1lHQmdnSmlZR2l4WXRna0toUUw5Ky9UQjkrblNhaDI1U1VoS1NrNU1wYjg5bXpacGg1c3lackY2MWJHRTVWUWlGUWl4Y3VCRDc5dTNEc1dQSEdGNUxRRlgrVVU5UFQ4eWNPYlBXOHlxVHlYRHQyalZhTzBaR1JoZzJiQmpEZUFnQWpoNDl5aEJiMllpTmpWV2JOMHJGRHovOGdOV3JWOWZhbGphbzg0YTJzYkdCdmIwOXZ2dnVPMFp1RzZES2tKRFA1ME1zRmxQdk9kcUdESHlmNlBwWlJMWHRYVC9IQTFYZVFhZFBuMGJidG0wWnh6TisvSGk4ZWZNR3g0NGRnNTJkWGIwTUtQNU5jS1JTcWZaWjVqNGdQcituZmRMbmh1SnFiQU5qQWYwR0hsT1VCbkdsckU3dGRHN1NFdHdhYnVtWkZXK1JXY0Z1bWFaclRBUUdhRzNjbkZIK3NqZ1RKWEw2UTBSSE0wZkVGV2RDb3FqYk1UWVVVNEVoelBXTVlLRnZCSE05WTZTVTUrRmxjV2J0T3hJWUhPdjIzZnNld3I4Q1RhNnNCTUtId1BYcjEydk5FNk5MeXN2THNYZnZYamc2T3FvTmUvQlA0TUtGQytqYnQ2L0dIRGxGUlVXTUJVVnpjM05Nbmp5WlprMTI3Tmd4SERod0FIcDZldWpac3ljKy9mUlRSamlTaXhjdjR2ang0OGpOemFYS1JDSVIzTnpjTUduU0pMWGVPd0F3YmRvMHlndEpJQkRBMGRFUlU2ZE8xZGxpeklVTEY3QnIxeTd3ZUR6bzZlbEJKQkxCd2NFQkkwYU1ZQ1RSSnZ4elVDcVYxTC82SnYydHJLekUvUG56VVY1ZWpoMDdkbWdWZHFPeXNoSWpSb3pBVjE5OXhiQkdWU3FWK09tbm54QWVIbzZOR3pmU1BPYzA3VmNiWVdGaCtPbW5uN0JvMFNMV1JYaGR3YllZWGhPNVhFNVpmS3Z5U0FDZzhrbHdPQndJaFVKd3VWeXRjaEFwbFVyS2VyeXlzcEt5TUZmOXorUHh3T0Z3a0pXVmhmdjM3Nk5EaHc1YWg2aXMyWS9LazVEUDV5TXVMbzQxOU42SFFHRmhJZVJ5dWRZNTRGUWVWVHdlVHllaGo5U0ZiVkVoazhrYUxVUk5iY2psY2lpVnluZlNmM0p5TXI3NTVodnFzNGVIQjRLQ2dxalA5WmsvZ0NvTFptTmpZOWFjZTJmUG5zVi8vL3RmZlBubGx4ZzllalJqdTdxNUlEWTJGdlBuejBkd2NERHJJbUplWGg1bXpweUpqei8rR045Ly83MVc0Nnl0VFYyUm5aMk5tVE5ub25mdjNwZzFheFpWWHR1YzJSam5YMWZJNVhKOC8vMzNVQ3FWMkxwMUsyMXN1dXcvS0NpSVp0U3plZk5tVm8rUmhsSmJma3ZWL0YxWldVbUozTlVGY3RYZmZENmZOVXhpOVh1SnJxaHRIbnNYNlBxK0ZSOGZEM3Q3ZTYxRHE5YkcrZk1pSVY5WEFBQWdBRWxFUVZUbjRlN3VydkVaWHFsVVFxRlExUHM1cTdGUUtwVlVQcXYzZFQ4aU5DN2FYTVB2OGpsZXhhNWR1M0Q5K25YczJMR0RSS0pvSUVRUTBvSlY3YitBbXluZEZmYTdod2VRV3Y2bVR1MGM4NWtEQVljK2tSOVB2WWRES1dFTkhxTTJkR3JTQXN2YWpXU1VMMzE2RkRGRmZ5V003dDNNRGJOYTkwZDZlVDdXUFQvYjZJSVZGeHhzNnZ3bDdBd3R3T2ZRSjV5bmhhbjQ4ZG14UnUxZkU1MmJ0SVNBcTd1YmI2VlNnUWNGU1RwclR4TkVFSG8zRUVHSThLRkRCS0gzUzNGeE1iVklLeEFJV0dNd3krVnluRHAxQ3YzNjlXTjRhK2lDNm9zRHVuN2hKeEFhU25aMk5tN2N1SUh1M2J2WEszWTlVSldqNGRpeFk4ak56VVZDUWdMNjkrK3YxcE9xUHB3L2Z4NThQdjl2WVFWS0lQeFRFSXZGVkhndm9DcnNXYzA1UWhmekJ3QXNXYklFZkQ0ZlVWRlJhTm15SlRadTNNaTZBTitRdWVESmt5ZUlpWW5Ca0NGRGFnMko5eTY1Zi84K0VoTVRNV0xFQ05abkZFM282dnpybXVUa1pJU0hoNk5uejU1cXZWaDB3ZXZYcjFGWVdFaDlidDI2ZGIwOFVBa0VBdUh2eXJ0OGppOHZMOGZwMDZmUnBrMmJCb1hoSkZSQlFzWVJhUFMwK2dpeld2Y0hGeHc0R0RiRmhrNFRzT1BsWmR6TFQyaTBQaFZRSXFZd0ZTMUV6QmppN2N6c1lTb3dSSkdzdk43dGM4SEJtbzZhWTh6V3BGS3BRT0NUdy9pK3phY3c1dXZHQWdRQXhBb1p4b1MvT3pHVFFDQVFDTzhYYmZMMDhQbDhmUDc1NTQwMmh2ZHRvVWtnYU1MYTJyckJJV0lxS3l2eCtQRmpDSVZDakI0OXV0YmNBblZGWFpnNEFvSFFlQWlGd2xxOVRIVXhmd0JWNFpsa01obDhmWDBSRUJDZzFodWpJWE9CS2l6ZWgwYlhybDJwWEZCMVJWZm5YOWUwYU5GQ285ZUZycWlQMXdtQlFDRDhrM2lYei9HR2hvWWY1RDNuN3dvUmhBZ1U3YzBjTU50MUFMajR5M3JZa0tlSEJSOE53ZEdVdXppYWVyZlIrcjZXL1F5RGJKa0tMeGNjZExWd3dkWHNKdzFxbnkxVW5pWVUrRnM2emhFSUJBS0JRQ0Q4NjJqVHBnMU9uRGp4dm9kQklCRCtwaHc2ZE9oOUQ0RkFJQkFJaEg4bDVEbisvVUFFSVFKRmJGRTY3dVRHb2FjVlBVNGpCOEJveDQ5aGEyaU9IUzh2UTZaa0pxSURnQ1o2SW94MTlLbDMvMUtGSEhwYzVrOXlpSjBuWEl5dDY5emU3OG1oS0paVjFIczhCTUsvRmJGWVRDWEExTmZYUjkrK2ZkWFdmZlRvRVRJeU1nQUFUWm8wZ1k5UDNlYUE5eDFmV2k2WEl6VTE5WU1LYzBFZ0VBZ0VBb0ZBSUJBSUJBS0JRQ0EwQmtRUTBoRjZYRDZNK2VvVC9hbkRnSzhIQ3ozTk1ZVGxTa1dEUXFacFM2VlNnYTB2TDZGQVdvWmhkbDZNN2I2V2JTRGk2eU1vNWlUci9zWjhBL2hadSt0OFhEWUdUV0JqMEtUTys1MU11MDhFSVFLaEhwU1VsR0Q3OXUwQUFHTmpZNDJDMEtWTGx4QVNFZ0tneXJLakxvSlFabVltRmkxYWhMRmp4NkovLy80TkczUWRDUTBOUlZoWUdDSWpJMUZSVVlGZmYvMFYxdFoxRjU0SkJBS0JRQ0FRQ0FRQ2dVQWdFQWlFdnd0RUVOSVJYU3ljTWEvTm9EcnZOOGltTXdiWmROWllKN2tzRDNNZS9WcmZvZFdaMzE2SG9FaFdqa2t0NlVuSVMrVmlIRXkrODg3RzhhSHlzQ0FKVW9XODFucDhMZzllNXEzZXdZZ0loTDhmeGNYRkNBd01SRlpXRmpadDJvUzdkKzlpN3R5NWlJK1BSM0Z4Y2IzYWJOdTJMV3h0YmJXcUd4b2FTZ2xaQUhENDhHSE1tVE5INjc1ZXYzNk5KVXVXMUhtTTJ1RHM3SXdWSzFZMFN0c0VBb0ZBSUJBSUJBS0JRQ0FRQ0lSL0wwUVFxZ0VYSE96cjlqV3R6SWpGODJkVmh5OVFxYXpLTS9OcjBtM0lsWXAzTXI1M3hkbjBLRWdxWlpqdTdBY09xc1NnNWMrT0k2azA5MzBQcmM0b29NVFNwMGVwejNwY1BwYTJHMEdyVXlvWFk5M3pzOVJucFlZY1Fyc1RyaUpmV2xwcnY4WjhBL3pXZldZOVJrejR0Nk5RS1BEbzBTT0VoSVRneFlzWHlNdkxRMFZGQll5TWpOQ3laVXYwNk5FRC9mdjNoNTZlbnM3NlhMZHVIZUxpNGpCZ3dBRDA2ZE9IdFk1TUpvTmNUaGRES3l2L0NpR3BVQ2hRVVVIM3l1TndPSXpFdkdLeEdFdVhMcVZDelFGQWZIdzhaRElaRGh3NGdJU0VoSG9kdyt6WnMyRmxaWVgwOVBSYTYzYnUzSmttQ0YyOWVoWCsvdjRRaVVRYTkrUHorYkMzdDRkTUprTnVidVBNaCtibTVvM1NMb0ZBSUJBSUJBS0JRQ0FRQ0FRQzRkOE5FWVJZTUJNWTFsckhtRzlBL2EzUEUwQXVselRta040TFY3S2lJVlhJTWNtcEoxWThPNEhFMHB4NnRTTlJ5RFRJS3cySEEwQ2ZLOUJZSjZZb2pmcGJ5RkpYcmxUUTZoQUk3NHVNakF5c1dMRUNyMSsvWm13ckxpN0dreWRQOE9USkU1dzVjd1pyMXF4QnMyYk5kTkp2VGs0T01qSXlVRmhZcUxiT3hvMGJjZlBtVGJYYjQrUGpNWGp3WUZxWm1aa1pqaDgvVG4wdUtTbkI0c1dMRVJjWFI1VUpoVUtzWHIwYWxwYVdEVGlDS25KemN6RjkrdlE2N3llWHk3WHlFTEt3c01DUkkwZnFNelFDZ1VBZ0VBZ0VBb0ZBSUJBSUJBTGh2VUlFb2I4WlhIQncwSHQydmZkbFkybTdFVkJva0d6NEhDNVdkUmpOdW0zcXZkMG9yNVJxN0hmMmcvM0lsZFF2QkpRMjJCcVk0MmZQS1kzV3Zqb2NESnRpVlljdmFHVmxjaW0ranRyenpzZEMrT2VRbkp6TUtnYlZKQzB0RFV1WExzWHUzYnZCNC9FYTNPL2J0MjhCQUthbXBnMXVTeDE1ZVhsWXRHZ1JVbE5UcVRLQlFJQ2dvQ0MwYWxVVlh0SEd4Z1pTS2Z1Y2twS1NRdjNkdEdsVGhqZVBpWWxKSTR5YUhSc2JHeXhmdnB6NmZQcjBhVHg1OG9UNnZHREJBaGdhMW01Y3dJYXhzWEdEeDBjZ0VBZ0VBb0ZBSUJBSUJBS0JRQ0RVaEFoQ091SlZTUmFDWDEzVFdPZXJWcCtBeCtIU3loNjlmWTNJL0ZjYTl5dVcwVU13c1htNE5BUTlidTAvQXo2SGZjR1pvMFprVW9lcmlRMUdPM3JqYkZva29ndFQxTmJyWWRVVzdxWU90TEtrMGh4Y3pvcXVVMytOaVlETG8zbUtBWUJDMlppK1VJUi9FeFlXRnVqYnR5L2F0V3NIWTJOalpHZG40L2p4NDdSd2FxOWZ2MFpFUkFSOGZId2EzSi9LTStqTW1UTzRkdTJ2dWF5c3JBd0JBUUZZc1dJRmhFSWhRNFFSaThWVTJEZ3Vsd3NEQS9vMVViMyt2bjM3YUdJUW44L0hqei8raUk0ZE8xSmxtdkx5OU92WER3cEZWWGpPcVZPbndzL1BqMUVuS3lzTEFvRnU1OGpxcU1MMEdSa1p3ZHZibXlvL2MrWU1yWTZmbng4NG5Mck5qd1FDZ1VBZ0VBZ0VBb0ZBSUJBSUJFSmpRZ1FoSFpFdExrSjIxaE9OZGFhMjZvT2Fza3BpU1E3K3JHVy9md3BjY1BDMXN6OGNSWmJvYU9hSTVMSThuRTJQd3AyOEY2aXNrWVBKM2N3QmZzM2NhV1ZoZVlJUFNoRGlzaXoyeWhTVkxEVUpCTzNoOFhnWVAzNDh4bzRkU3hNMjJyWnRDMDlQVDB5WU1BRmxaV1ZVK2ZQbnp4c3NDTWxrTXBTV1Z1WEZ5cy9QUjM1K1ByVk5vVkFnS1NrSlVxa1VjK2JNWVlSVlc3VnFGWldMcDNYcjF0aXhZNGZhZnJwMDZZSWJOMjRBcUJKTlZxeFlBWGQzZHlRbko2TkZpeFlOT2dZVnpaczN4NlZMbDFpMzNicDFDNkdob2ZqUGYvNmpOdjlTWVdFaHRtelpna21USnFGbHk1WmE5NXVabVVuOWJXMXRUY1FnQW9GQUlCQUlCQUtCUUNBUUNBVENCd2NSaEdxZ2dCSmp3cmZSeXBhNWowUmJFMXRhMmZ6SGZ5Qzl2R3JSVktxZ0oxa25zRFBZemhPT29yOXloTFFRV2VJNzEwOHh0b1VQVHFiZHg0M3NHTWlWVllLS1Bvdlgwb2Qybm10NmV3RWYzaGdKZnorNmR1MktidDI2c1c0ek5qWkdpeFl0RUJzYlM1VlZGNGZxUzNVeFF4MHltUXdWRlJXTWNwVjNFRkFsSHJIVkFRQURBd04wNjlZTkFvRUErdnI2V0xseUpkemQzYkZ0MnpaY3VuUUpvMGFOd29RSkUxQlpXWWx6NTg1UisvWHQyeGZtNXViMU9DbzZwMCtmeHU3ZHU2RlVLckZvMFNJRUJRVXh2SjNLeXNxd2FORWlKQ1ltSWlvcUN0T25UOGZRb1VOcmJWc21reUV2TDQvNm5KYVdoczgrKzZ6T1kxeTVjaVU2ZGVwVTUvMElCQUtCUUNBUUNBUUNnVUFnRUFnRWJTQ0NFQXRpaFl6MldWSERld1dvV3ZpdldZK2dIajZIaTA5dDJCYzZMZlZOTU1QWkg2TWN1dU5VMm4xY3kzb0tBWXNnSlBuQXhCWjlsdEI5RXZLYklEU1EyanhMVkxsK1ZPaENMRWxMU3dOUWxjOW4vdno1S0NrcG9UeDlEQXdNTUdmT0hQejY2NitJaUlqUTJFNThmRHdHRHg3TXV1M0VpUk13TlRYRjRNR0RNWERnUU5qYjJ5TWtKQVFYTGx3QUFCdzllaFN4c2JFSURBekV2bjM3cVAwNmQrN2NvR09zckt6RXp6Ly9UUFVEQU0rZVBjTi8vL3RmekowN2wxYjN0OTkrUTJKaUlvQXFrV2ZuenAxNCtQQWhmdmpoQjQyNWxYSnljcUNzRmk1U3FWUkNMQmJYZWF6MXpUbEVJQkFJQkFLQlFDQVFDQVFDZ1VBZ2FBTVJoSFFFajhPRlFFMmVIVTN3dVZ5Tk9ZRVVVTks4VGhSUVl0YUQvOVdwRHkrTFZwallzcWZHT3FubGI3RCsrVG1OZGRnb3I1UlFmK2RLaXJBNjloU2pUcUdzSEhLbEFyTWY3TWVudHAwd3hOWUxKZ0lEUmowTFBTTU10K3VDbXpreHJPZWtRczZlYVA2TnBJUzEzd0pwS2ZXM2tDdWdQSHIwZWN5Mk9RQkVQSDNxczBRaHA3eVYxTUhXVG9tczdvdkFCSUsyUkVkSE03eDVkT0ZSb3NycjQrRGdnTjY5ZXlNdkw0OFNoUGg4UG5yMzdvMTc5KzQxdUI4QW1ERmpCZ0FnTVRFUkd6ZHVwTXE1WEM0bVQ1NnNrejVVdkhuekJxdFdyYUo1VkFHQWo0OFBaczZjeWFnL2ZmcDBLQlFLV2o2Z2UvZnVJU0FnQUV1V0xFRzdkdTFZKzlIR3cwb2JqSTJOZGRJT2dVQWdFQWdFQW9GQUlCQUlCQUtCd0FZUmhIVEVwemFkTU1XcGQ1MzNHMmJYQmNQc3VxamRuaTB1eE5kUmUybGxHUlVGV3JjdjR1dGpzSzFucmZVY0RKdWl0VWx6M01xSnJiV3VPc1NWTWp3b1NHS1V0eFJab1YvekRqaVZkaCtuMGlKeEtlTXhQclh0aE9GMlhTSGk2OVBxN2ttOENYR2xEQ0sra05GT1dTVzcyQ0pSc1BkYm5TWHRoc1BOMUY3dGRsT0JJZjc0K0Z2cTg0SFhJVGliSHFXeHpacGpCNEJTT1JHRUNJM0RtemR2c0dIREJscVpxNnNyMnJkdjMrQzJWVG1Ebkp5YzFOWVJDb1dNRUd0MWdjdjlLOFJpYm00dWxpNWRTdk9pR1Q5K1BOcTNiMDhMdmFhSnpaczNZOXUydjhKN2VubDVZZG15WmRUbisvZnZZOE9HRFNncUtxTHROMnJVS0h6MTFWZXNubGc4SGc4elo4NUVtelp0c0huelpraWxWU0owZm40KzVzMmJoMG1USm1IMDZOR01mYk95c21pZjU4NmRpOWF0VzlkNkRBY09IS0FKYlVRUUloQUlCQUtCUUNBUUNBUUNnVUFnTkNaRUVQcUhNNjNWSjJpaXA5MGk3cVNXdmZDbzREV0taT1U2NjU4TERtYTI3b2RXUnMzZ1orMk9temt4T0o1NkQ2ZlNJdkZuMWhPTXRPK0dUMjA2UVkvTHg0T0NSTnpQVHdBQUdBbFlCQ0c1aEZIMlBqSG1NNzJjU3VYcytWUGVCM0Z4Y2U5N0NBUWRrWlNVaEtWTGx5STNONWNxTXpBd3dJSUZDM1RTL2pmZmZJTldyVnBCVDA5UGJaMDVjK1pnenB3NUd0c3BLQ2pBa1NOSHFNK0RCdytHblowZHJVNVJVUkVXTFZwRUUzNDZkT2lBY2VQRzFXbk1NcGtNTXRsZklScFY0ZzBBN055NWsrYmxBMVNKUGQ5Kyt5Mk1qSXl3WmNzV1JyZzRvQ3E4M01LRkN6RjA2RkJzMzc0ZFM1WXN3WnMzYndCVTVVZjYzLy8raDRLQ0FvWjNVVTBQSVM4dkx6UnQyclJPeDhQbGNtRmtaRlNuZlFnRUFvRkFJQkFJQkFLQlFDQVFDSVM2UUFTaGVzTGpjTkJTWkFrWFl4dVVmRUFpUUhVOHpaM1F5K29qcmV1YkNBd3cyM1VBZ21KTzZtd01RK3c4MGNxb0dZQ3FzSHIrMXUzUnUxazdYTTE2Z21PcEVmajFkUWd1WkQ3Q0Z3N2RjVHoxTDB0NUl4WVBvZElQTEJ3Ylc5aTdONUtTOXpBU2RsNitmUG0raC9Ddm9FbVRKbzNhL3ZuejV4RWNIRXdUUEl5TWpCQVVGQVFIQndlZDlNSGo4ZkRwcDUreWJwUEpaQWdPRGtidjNyMXI3Uzh2THcrblQ1K21QbmZ1M0JrV0ZoYmdjcm5RMTlkSFlXRWhGaXhZUU9Vc1V1SGo0MFB6SUdvb05iMXptalp0aWdVTEZpQWtKQVFYTDE0RUFIVHAwZ1UrUGo2MGVxZE9uY0tUSjAvdzVNa1Q5T3JWQ3ovOTlCUFdyVnRINVJWcTJyUXBQdi84YzBaLzFUMkVoRUtoMW1KUWRlOGxrVWhVYS82b2hyQjc5MjZhZ1BZdXFDNWdFZ2dFQW9GQUlCQUlCQUtCUUNBUTNqOUVFS29uNnp0TkFQLy9jOUtjU290RW9henNQWStJampGZmlLOWQrdFo1djg1TldtS0lyU2ZPWmp4bzhCZ3M5SXd3MnRHYlVjN25jUEdwVFNmMHNXNkhjK2tQY0RvOUVyc1NybExiOWJoOEdMTUlRaC9hT1c2cXp3enZsQ3N1Zmc4allXZm8wS0h2ZXdqL0NrSkNRaHFsWGJGWWpIWHIxaUVzTEl4Vzd1enNqS1ZMbDhMR3hrWm5mV1ZrWk9EbHk1ZElUVTFGYW1vcVVsSlNhT000ZWZJa1RFeE1NR3ZXckRxMXUzVHBVZ0JBKy9idHNXblRKaXhidGd5dlg3L1d5WmduVDU2TXJsMjdVcCtyaDdQejkvZEhTa29Lamg0OWlrNmRPaUV3TUJBRkJRVzRmUGt5VldmNzl1MW8xNjRkek16TUFBQTVPVG40L2ZmZnFlMVJVVkg0K3V1dnNXWExGZ1FGQlNFdUxnNXIxNjZGcGFVbFl5elZQWVJxZWtScG9yajRyL25DeE1SRTYvM3FnNDJOamM1eUhXbURUQ2FEb2FIaE8rdVBRQ0FRQ0FRQ2dVQWdFQWdFQW9GUU8wUVFxb0dBdzRPanlCSXRqYXpRNHYvL2R6YTJadFJUaVVFQUlGWklrU3N1d3VPM3liUTZQQTRIbFVxbFZ2MksrUHBvYmR5Y1VWNVJLV1dwclJrZWg0dUZIdzJCdVY3OXdnOU5hTmtEcjh2eThMUXdwZmJLR3NpWGxtSkQzRG1NYStHTEZpTG1JcXFRSzhEbkR0M1J4Y0laY3g3OVNwVmJxQm4zVzJuOUJTR0pRZzZ4NGkvcmVDRlhRTnV1UkZVdUloVnlSV1d0YlZvSlRSbGxlWklQUnhBaS9IMHBLeXZEZ2dVTEVCOGZUNVZ4T0J4ODhjVVhtRGh4SXZoODNVN2Q1OCtmeDhtVG1qMERkZUc5WW1WbHBiTlFobFpXVm1qVnFwWGE3Vk9tVElHTmpRMzY5KzhQTHBjTE16TXpqQjQ5R29jT0hRSUF2SDM3Rm9zWEw4YW1UWnNnazhrUUdCaUlpb3EvdkQyblRac0djM056QU1DcVZhdVFrWkVCZTN2MlBHVFoyZG5VMzBsSlNmanNzOCswT29icU9aUWFPMy9Ra0NGREdyWDk2cFNYbDJQdjNyMGtCQjZCUUNBUUNBUUNnVUFnRUFnRXdnY0dFWVJxME1YQ0dUKzAxVzR4VDRWVVVZbjcrYTl3UC84VlZkYlZ3Z1dUblhyaGYwbTNFRm10WEIwQnp2NnNndENWekNkMUdnc0F6SER4aDVzcGMrSHkwZHZYNk55a0phTzhVRllPTThGZmx0dzhEaGZ6MjM2R2hkRUhrVm54dHM3OVYrZEJRUkllRkNUQjE3SXR4cmJ3Z1RXTGlISW9tZTRCWVNsa3Q1UXZrSmJXZXh6VncrQUp1UUljOXY2T3RyMUlWbzdKOTNiVnFVMDdRd3RHV1hwNWZ2MEdTQ0Q4UDBxbEVqLzk5Qk5ORERJMk5zYlNwVXZScVZPblJ1bXplWFBtM0tPQ3crR2dZOGVPc0xTMGhFZ2tRbVZsSmNSaU1jMGpSNFZDb2FDSktrS2hFRHdlRHdZR1ZlRVZPM2Z1akpDUUVBZ0VBaWdVQ2xSVzFpNjgxaGN1bDhzSWd6ZCsvSGhFUkVSUVhrcng4ZkZZdFdvVnlzdkxrWnFhU3RWemQzZkh3SUVEYVcycEU0UHk4L01oa2Z5VjMweWhVTkNFSG0xcGJFR0lRQ0FRQ0FRQ2dVQWdFQWdFQW9GQUlJSlFEZW9qT2xSVzh5YXhNekRIVk9kUDBOSE1FUUR3alV0ZkpKUmthZlJ1Y1JSWm9tL3o5cXhqdVprVFU2ZXhETFh6Z2w4emQwWjVRa2syTG1ZOFloV0VmbjhkZ3ErYy9XaGVNMFo4SVphN2owTGdrOE02eVl0ekp5OE9FVy9pTWNUT0V5UHR1MEhJcStvckpQYzVvZ29TYVhYWmhKWWlXVG5FbGU4Mi80VW16UFdNR0dIdENxU2xLSlo5bVBta0NIOGZidDY4aWNqSVNPcXpnWUVCdG16WkFrZEhSNjMyVnlnVVNFdExnNzYrUHF5dG1kNk5iS2dFSWFGUUNGZFhWemc0T09EOCtmTUFxdklWclYrL0hrQlZ1THExYTljaU1URVIvZnYzeDR3Wk0yanR2SDc5R3RPblQ2YytyMWl4QXAwN2Q2WSt1N3U3UXlnVVl1WEtsUWdLQ2tKSnlidk51U1VRQ0xCeTVVck1taldMeXQ5ei8vNTlXaDByS3lzc1c3Wk1hNCtvNnZtREdrSmpoNHdqRUFnRUFvRkFJQkFJQkFLQlFDQVFpQ0JVQTIzRGtpbWd4T3ZTWER3dlNrZjAvNGRXY3hSWllsT25DZUJWQ3lkbktqREVvbytHWXZHVEk1QXJtZGJ3QWc0UGM5c01CQmZNeGNlaktYZFo5MUZIVndzWFRHalpnMUZlcVZSZ1Y4S2ZhS0xIdE9nSHF2TGVISHg5QjFOYjlhR1ZXK3FiWUlYNzUxank5SWhXNTBXZksyQTVDam9YTXg3aGJ0NUxUR2paRTI2bWR2Z2orUTRqZkp1amlKbVFQVTlTektpbkRkWER4T21TdGlhMmpMSjhTUWxhR1RVREFKVElLbER4QVFsWWhMOFBKMDZjb0gxMmMzTkRTa29LTGE5UGRTd3RMZEcyYlZzQVZhSG1GaTVjaUpjdlh3SUFCZ3dZZ0xsejU5YmFwNXViRzRLRGc5R3laVXR3dVZ6azVlVlJnbEIxd3NQRGtaaFlKZUNlUEhrU1FxRVFreVpOMHZyWTdPM3RzV1hMRmpnN08ydTlqNjZ4dHJiRzh1WExNVy9lUENnVUN0bzJQVDA5ckZ5NWtzb3JwQTB0VzdaRWNIQnduY2VSazVPREgzLzhrZnBNUElRSUJBS0JRQ0FRQ0FRQ2dVQWdFQWlORFJHRWFxQ3RJTFRnOFI5SUxNMmhsYVdVNWVGbVRnejhyZW5lUHEyTm0rTjcxMCt4K2NVRktFRFBLUlRnNGc4SFE2WUE4cklrRTFlem4ybzliaC9MTnZqTzlWTldZZWxjeGtNa2wrV3BGWVFBNEdMbUkvaFl0b0dyQ1QxUnZZMUJFNnp0T0JiTG54NUhscmhRNHhoKy8zZ1dCQnllMW1NR2dEMWRBclNxNTJ4a3pRanpwZzBqN214aW5ITmQwTDZKQTZQTXhiZzVObmFhQUFDNGxST0wvVW0zZGQ0djRaOU5XVmtaWHIyaWg1aDg4T0FCSGp4NG9IYWZuajE3WXNtU0pRQ0E2OWV2VTJJUUFGeStmQmxEaHc2Rms1T1R4bjVGSXBIR2ZEd3F4bzBiaDRLQ0FwdzdkdzRBY1BEZ1FSZ2JHMlBFaUJHMTdxdmlmWXBCU3FVUzkrN2R3NkZEaHhoaUVBQklwVkxzMjdjUFk4ZU9SYnQyN2JScVU5dHpWeE9aakM0WUV3OGhBb0ZBSUJBSUJBS0JRQ0FRQ0FSQ1kwTUVvUnBJRkRLVVYwb2g0UElRWDV5Rm1LSlVlRGQxWllReGt5bllQWGYydkxvQloyTnJ0QlJaMGNxOUxWMGhWY2l4SS80eUpVK01kdndZbnpSakxqcktsUXJzVHJpbTlaajdOZStBNmM1K3JHSlFRa2tXSTBjUEcwb0EyK012WTBPbkNURGs2ZEcyV2VtYllrM0hzVmdUZXdZdlN6SzFIdGMvRlI2SGk2NFdMdTk3R0lSL0lBVUZCUTNhbjgzTHhORFFrS1ZtL1prNWN5YXlzN01SR1JtSjFxMWJvM3YzN3RTMnQyL3BPY2Q0dkxvSnhJMUJaV1VsNHVQakVSWVdocHMzYitMTm16Y2E2MGRGUlNFcUtncTJ0cmJvMWFzWHVuYnRDaGNYRi9ENXVyMWRscGJTdzVNU0R5RUNnVUFnRUFnRUFvRkFJQkFJQkVKalF3UWhGbjU4ZWd3cFpYbVEvWCs0dG5hbTlyQURNNjhOR3pKbEpkWS9QNHRObmIrRUlVK2Z0cTEzTXpjWThQV3c1Y1ZGakxUdmhsRU8zVmpiT0pCMEd5bGxlVnIxTjl5K0N5YTBZSWFKQTZyeTdxeDdmbGJyc0hPWkZXK3g1Y1ZGQkxvTlkwaExwZ0pEck9yd0JmYTh1bEVuejZXL0sxYjZKc2lWRkNPejRpMk0rUFM4UU4yYnRvYXBvUFpGZG9sQ2hyUHBVYlF5V1IxQ0FCTCtmY2psOGdidDM2dFhMengvL2h6WHIxK0hVQ2pFK1BIanRjNGpwQzFjTGhlQmdZRTRlL1lzMnJadGk0cUtDcVNscGFHa3BBUUhEaHlnMWJXdzBHN2VCSUNMRnk4aU9EZ1lTaVhkbzIvT25EbmdjcXZDY0ZiMzZ0bThlVE8yYmR0R3EvdlJSeDloNGNLRmVQRGdBVkpTVXBDVWxJU1ltQmlJeFdLMS9YYnIxZzF5dVp6aGhaV1JrWUdEQncvaTRNR0QwTmZYaDZ1ckt4d2RIV0ZuWjRkUFB2a0UwNlpOUTNGeHNkYkhWNU9heDdscjF5N3MzcjJiK2p4eDRrU01IVHUyM3UwVENBUUNnVUFnRUFnRUFvRkFJQkFJTlNHQ0VBdXZTck1idEgrMnVBaHJZODlpcWZzSVJnaTFiaFl1Q1BiNlNtMzR0anQ1TDNBeDgxR3RmUWc0UEV4cDFRZjltM2RnM1Y2cFZHQmozSG5rUzB0WnQ2dmpRVUVpanFTRVk0eWpOMk1ibjhQRDF5NTkwYzdNSHY5OWRSMWxja21kMnY3UTRYTzQ4TFpzZzhHMm5paVFsbUIxN0drc2lqNUVxeVBnOExEZGM0cFc3VWtWY2h4NEhRSUE0SUxUS0tIckNQOHNXclpzaVd2WHRQY09yQW1YeThXc1diTXdhOVlzSFk2S2lVZ2t3dGl4WXpGNjlHams1K2V6MXJHd3NFRHo1czIxYmxNbWs3RUtOMUtwVkczOW1tSFhKQklKK0h3K2dvT0RVVkpTb3JFL1cxdGJ6Smd4QTkyNlZRbnpJU0VoK09XWFg1Q2JtOHVvSzVGSThQVHBVeng5K2hTT2pvNFlNbVFJS2lzcldjUE8xUmVsVWtrVGlXb0tSZ1FDZ1VBZ0VBZ0VBb0ZBSUJBSUJFSkRJWUpRSS9Hc0tCWHJuNS9Eb28rR2dNZmgwcmFwRTROZUZHZGlaL3lmdGJadFoyQ09lVzAvUXd1UnBkbzYvMHU2aFppaXRMb04rdjg1bGhxQkZpSXJkRy9LSGhiTjE3SXRQakt4US9DcmEzaFFrRVNWUithL3FuTU9vZXJZR1ZyQXhxQUpvenkxL0EyeUt6VG5MMUtIVWtzUlJzVFh4OTZ1TXlqUEgxa3h1NmZHNUZhOVlTMDByZk00UmpwMFF5dWpaamlkSG9rWHhTVHNIdUdmUWR1MmJSRVd4aDZTOHF1dnZub3ZJZU5NVEV3d2JkbzBiTm15aFhWNysvYnRNWHo0Y0hUdjNwM3lQQUtxY2pINStQZ2dKQ1FFcDA2ZG91VmlxczdNbVRNL2lGQjRCQUtCUUNBUUNBUUNnVUFnRUFnRVFsMGhnbEFqOHFBZ0VWdGZYc0tjTmdOWjgvdFVKN0UwQjBFeEp5QlJ5RFRXODJ2bWptbk9mYURQRmFpdDgwZnlIVnpLZkZ5dk1hdlkvT0lDQXQyR29WT1RGcXpiTGZTTnNkaHRPQjRVSkNMNDFYWGtTMHF3TWU1OHZmdHJaMnFQUUxkaHJOdFN5dDdnZk1ZREpKUTB6SE5MRXdJT2p4WUd6bGhnd0tqVDE3b0RCalR2eUNpUExVcUhtNm1keHZaTkJBYm9ZdUdNTGhiT2VGV2FqYXRaVDNFbk53N2lXcjV2QXVGRHBuWHIxZ2dMQ3dPUHg0TlFLSVN4c1RGYXRHaUJJVU9Hd05QVHMwNXQrZnI2d3RuWnVVSGpFWW1xeFBiKy9mdmp4SWtUU0V0TGcwZ2tncXVySzdwMzd3NXZiMjlZV3FvWDBuazhIdnIwNllNK2Zmb2dPenNiZCsvZVJXUmtKQklTRWxCY1hBd2ZIeDkwNnRRSkFMQmh3d1pVVmpaZUNNaTZoTnNqRUFnRUFvRkFJQkFJQkFLQlFDQVF0SUVJUW8xTW1WeU1RbWtaelBXTU5OWjdXcGdLUlMwaGd0cVkyR0JtNjM0YTZ4eE52WXVUYWZmclBNNmF5SldWV0JON0dvSHRocU9qbWFQYWVoYjZ4aERMMlVNNmFZTWVsNCtSOXQwd3dxR3JXdEhNMTdJTmZDM2JJRWRjaEx0dlhpSXM3d1dTU3BsaG5XcURDdzdjelJ6UTArcWpXdXRhNk5PL3IwK2F0VU9BaXgralhwR3NIQWVUNytDbkRtTTB0bWRXelN2TTJjZ2F6aTdXS0srVUlEeVAzUXVCUUhpZldGcGFhaFc2YnN5WU1SZ3pSdk52WHgyblRwMWlsT2xLQk9GeXVWaStmRGs0SEE3czdPekE0V2dXNU5td3RyYkc4T0hETVh6NGNBQkFYbDRlOVBYL3lndlhxbFVybll5VlFDQVFDQVFDZ1VBZ0VBZ0VBb0ZBZUZjUVFhaVI2R2ptaUpFTzNXdjFIRkV4ek00TGZ0YnVPSi94RUJjekhxSzhraW15dkNqT3hNSGtNSXhyNGNQYXhzbTAremlTY3JkQjQ2Nk83UDlGb2NWdXc5Q2VSUlJLcnlqQThtZkhVVlpaOTF4Q0lwNCsrbGkzd3pDN0xtcEQ2TldrbWRBVXcreTZZSmhkRjJTTEN4R1c5d0poZVMrUlVwYW5jVDliQTNQMHQra0lIOHMyTUt2bUJhUUpmYTRBUm53aFN1VmlqSEgweGlpSDdxeHkxWUdrMjFybFVtcXFaOHdveXl4L3E5VllDQVJDM1hGd2NOQnBlNW84aXdnRUFvRkFJQkFJQkFLQlFDQVFDSVMvQTBRUTBnSjludnJ3Yk5YUjQvTGhhOWtHQTIwN282WElxczc5R1BPRkdPdm9qYUYybnJpWkhZT1EzRGk4S3FXSFNaSURlZE1BQUNBQVNVUkJWRHVSZGcrV1FoUDB0VzVQbFNtZ3hLOUpJVGlYOGFET2ZkYUdWQ0ZIVU13cGZPM2lqejdOMmxIbEJkSlNMSDk2RE1XeUNxM2IwdWNLMExGSkMzaGJ0a1lYQzJlTlllOXF3MXI0Zit5ZGQxZ1U1L3IrYjFaNlI5cUNJRlhGUWdKcU5HSU10cWd4eGhwTlREUkJUVHpHa29URUJFSEZqdGl3aTRteEpnWmpCWStGaUFRUks0ajBJaWhscVZJWGNHSFpaWGQvZit4djNyUEQ3QzZMWUpKenZ2TzVMaTloWm5aMlpwaDVaK2E1bitkK3pQR0I0NXY0d1BGTjhKcHJFRitWamR0Vk9haHBaVGFTZHpHMndSVDd3UnF2dStCRkZhNlZQNFpoRHoyczdQOCtYbGRSSVhXcktodTNxckxSMjlDS01VK0g4NThlSTFvQUhJM29sUTlTeUZEYVhLdnhOckd3c0xDd3NMQ3dzTEN3c0xDd3NMQ3dzTEN3c0xCMEJWWVFVZ0pYM3d3dEVqR2tNaG42bUhBN0ZIY0dtRGxnbEhWL3ZHM1RINFk5ZER0Y3YwamFCbDJPNmtOdjJFTVBVM29Od1pSZVExRGVVby9iVlRtSWU1NkZxdFlHQU1CUFQyL0N3YUFuQnBnNVFDZ1JZMWZ1di9Hb3JxQnpPOWtKMm1RUzdNK0xSckdnQnArNStrSXNiY09Xckl1b0ZiMVEremt6SFVPNG0zRFJ4NFFMVDdQZTZHdHFCMjJ0anB1eFY3YzJZdCtUNitocmFvZHh0cDZ3TjdCUXUzeHZReXZNZDM0Yjg1emZSblpES2VLcnNuR3YrZ21wWEVxdEw0SVVNclY5bk5wa1VqeW95Y1BWOHNmSWE2ekFKSHN2N0I3eUtReDc2Q2xkUHFleERBZnovbEM1dnRjdG5PRnV6RVYxYXlQZXMvZG1ySWNucUlGWTl1cjZqN0N3c0xDd3NMQ3dzTEN3c0xDd3NMQ3dzTEN3c0xBb3dncENTbGp2T1FlMittWnFseEZKeGRBQ3NNTjdQdHlNYlRWZWQzeFZObzQrK3hQZVBWM3d1ZHM0bUdqcnExM2Uzc0FDSHpuNTRPbUxTaUlJU1dSU2JNKzVqSUFCMC9EajA1c2RXcVoxRjVmTEhvSFhYQU1kclI0cWUvaDg0UGdtUE0xN3c5SFFVbU1yT0VXUzZ3cXdQeThhRGVKbVpEYVU0R0pKSWdhWU9XQzhyU2Q4clB1cXJTclNBakRRekFFRHpSendoZnM0UkpVbTRYVFJIYnhvRXlLdnNRSWVwdmFNei9ERnpmaWpJaFYvVktTaFhpU0FwMWx2N0JuaUIwZEQxYjFNeWx2cUVab2RpYmIvTCtpSXBXMk1aVXkwOWJIRGU1N0tkZVEwbHFrNUNpd3NMQ3dzL3cwa0ppYmk2dFdyc0xXMXhlZWZmdzVkM1k2VFF2NmJxYTZ1aHBXVjFVdjE1V29QbjgrSFJDS2g5UTZycmExRlJrWUdSbzhlVFZ1MnVia1pob2FhV2I2eS9IY2lrOG5RMk5nSUF3TUR4blhVMnRvS29WQUlNelAxeithcTRQUDVLQ3dzaEp1YkcweE5UYnU4cmFtcHFRQUFMeSt2THErcksvRDVmSmlabVNtOUhtVXlHZmg4UGl3czFDZFZ2UXBrTWhra0VnbTB0Zjk1cjVtSER4OEdoOFBCNHNXTFZTNXo4ZUpGWkdkblk4MmFOWC9obG5VdkdSa1p5TXJLd2tjZmZhUjB2bFFxUlhSME5ONTU1eDNvNkhUczJQQ3FqbHRiV3h0RUl0RXJHOTl6YzNQaDV1YW0wVDcrRllqRllqeDkraFFPRGc0d01XSGFpZit2VTFsWmliaTRPTHo5OXR2bzFhdlgzN290VXFrVXBhV2xMMlV4emVmellXcHFDZzZIbzNSK1dWbVp4dnRYV0ZnSWEydHJHQnVyN3pmOWQ1Q2JtNHNMRnk3ZzY2Ky9wbTNmclZ1MzhQVHBVeXhjdUZEbE1maHY0cSs0TC9ENWZLU2xwZUgxMTErSHVibjV5MjVxbDJscmEwTkxTNHZLOFlmUDU4UEV4QVE5ZW5TY3hOMFJWVlZWa0VxbDRISzVIUzViVjFlSDhQQndMRnk0RUhaMmRyUjVNVEV4cUt5c3hQejU4OG0wcUtnb3lHUXlUSjgrdmN2YnljTHlmNWwvM3BQNlA0QTBmakhOa3EwOUVwa1VkU0lCWkFBdWxqekU5LzJuZHJoT1huTU5qajJMUXhxL0dBQnd1eW9IR1h3ZUZyaU94aWpyL21vLys3aStFTW50S29BYXhNMElTb3ZvZUdlNm1kVDZJclh6Q3dWVktuc2NxYU5lSk1DdlJiZng1L01zeHJ6c2hsSmtONVRpeUxOWWpMTHVqL0ZjVC9ReFVYOWowZEhxZ1lvV1B2azl1YTZBSmdqeG1tdnc3OUprM0tyS0pzSU9JRCt1UFhWVlA1RGxOMVZpYzlZRm1sVmVyZWdGMm1RU2phcWZLSkpxbjJxOExBc0xDd3ZMUHcrWlRJWVRKMDZncUtnSVRrNU9qQ0IyVUZBUUNSeXI0dENoUTNCMmRpYS9MMTY4R0tXbHBWaXlaQW1tVHBVL1c2eGZ2eDZKaVlrZGJzKzZkZXN3ZlBqd0RwZno4L05EVlZVVlhGeGNjUERnd1E2WHB5Z3RMY1hLbFN2aDV1YUdiNzc1cGt0OXRSSVNFbkR3NEVGWVdWbGg1ODZkME5mWHg5V3JWL0hqanoraXJhME5GaFlXZVAzMTF3RUFJcEVJL3Y3KzRISzVXTEJnQWUxNHNmdzlGQlVWWWVuU3BRZ01ETVNvVWFNWTgzZnYzbzJNakF3Y08zWk00M1hXMTlkajNyeDV0SE9mSWlvcUNpZE9uTUNGQ3hkZ1lHRFE2ZTNOeU1qQTFxMWJzWEhqUmd3ZE9yVFRuMjlQUklUOCtmdGxCS0Z6NTg1QkpwUGhndzgrNkhJZ2JmWHExWkRKWkRoMDZCQmpYbloyTnI3Ly9uc3NYNzRja3lkUDd0TDNkSmI0K0hnY09IQUE0ZUhodEhGQ0pwT2hwcVpHN1dlTmpJeG80b0JNSmtOVFV4UDRmRDdxNnVwUVhWME5GeGNYV0ZoWW9LR2hvY050Y1hGeG9RbG1QQjVQYWFBckt5c0wvZnYzQjRmRFFWbFpHYkt6c3pYWlZRRHlJSDloWVNIeTgvUHg5T2xUZlA3NTV6QXk2bnhTWEhlU25wNk9pSWdJbFlKUWRuWTJEaHc0QUI2UGh5VkxsblM0dmxkeDNBRGcxMTkveFlVTEZ4QVdGb1krZmZwMDZyTWRrWnFhaXFDZ0lQajUrV0hPbkRsZFdsZDZlanBXclZxRlpjdVc0YjMzM3RQb00xVlZWVWhJU01Db1VhTmdZeU4zR3lrcEtjRjMzMzJIenovL0hETm56aVRUdG03ZGlpVkxsdUMxMTFUSEg3cVRsSlFVckY2OUdnY09ISUNycXlzQXVmQ3V5ZC9QeWNrSlBYdjJWTHRNVTFNVEtpc3JVVmxaQ1I2UGg2cXFLdmo3KzZPaW9nSy8vUElMWEYxZFZRb21Fb2tFTDE2b2R5RlJoNUdSa1VaaTlPYk5tNUdSa1lGOSsvWXhBdEFkc1czYk51anA2V0g5K3ZXTWVmdjI3VU5zYkN3T0h6NnMwWHEvL2ZaYmpCOC9Ic3VXTGV2VU5xaWpwcWFHakVjMk5qYVlPSEhpUzYybnVyb2FkKy9leFpkZmZrbWJmdVhLRmNoa3NrN2R3M2c4SHA0OGVkS3A3N2UwdE1UZ3dVemIvL3I2ZWpRM04zZHFYUlJhV2xxd3Q2Y25DYitxOGEzOWQyemJ0ZzJob2FHZEZvVDRmRDcyN2R1SFR6Lzl0TXZQd0ltSmlRZ0pDY0VQUC95QXQ5OSttekYvKy9idEtDa3B3Y21USjd2OGpITGt5QkVJQkFLRWhJUjB1R3hMU3d2dTNyMnJkS3d1S0NoQWZuNCtUUkRLenM2R1ZDcFZLZ2lKeFdLMHRiVkJJcEZBS3BWQ0lwRkFKQktodGJXVi9OL2MzQXlCUUFDQlFJQVhMMTZnb2FFQjlmWDFxSyt2eC9EaHd6Rmp4Z3phT25OemN5R1JhTzd1bzZlbkIzZDNkNDJYWjJINXUyQUZJU1ZrOG5scUJhRjBQZytpLzE4VmNxOG1EL2RyOGpEQ3FxL1NaV3RibTNDbStCNWluMmRBMW01ZXZVaUFzTnlydUZxV2dnVnVvOUhQaEZuQjBpYVQ0T2l6UDE5NlgvNXFrdXNLRVBjOEMyTnNCMnEwZkwxSWdDdmx5YmhXbGdLaFZLeDIyUmFKQ0RjcTAzQ2pNZzNPUnRhWVpPY0ZYNXNCMEZmUzQ2bXBUWWc3MWJtMDdmckUrUzJrOFlzUlZacUVGQlhDRnErNUJsdXpMMkdkNTJ6b3RCTjRIdGNYWW52MlpiUzIyMDZSdEExM3E1L0ExMmFBUnZ0Y0llUWpyYjVZbzJWWldGaFlXRHBQVlZVVnJsNjlpcVNrSk5UVTFLQ3RyUTAyTmpaNDQ0MDNNSDM2ZEZwVnlzdHk1ODRkRkJYSjd5WGw1ZVg0K09PUHlUeGxBVnBsYUd0cm83S3lFa2VPSEFFQUVpeU5qbzVHV2xvYVB2amdBN0tzcGFVbGpJeU1VRkZSQWJGWURCc2JHK2pyNjZPeXNoSWlrWWdzVjE1ZWpvQ0FBSlhmV1Y5ZkQwRCtjcXI0Y3RXZWtKQVFPRG82QXBCWDdnUUhCNk94c1JFcEtTbjQrZWVmNGVMaWdsOS8vVldqL1FTQWd3Y1B3c25KaVd4alkyTWpHaHNic1h2M2JnUUdCbUxJa0NFa2NIdjQ4R0VjUEhnUUhBNEh2L3p5QzBwS1NsQlNVb0xLeWtvY09IQ0FaSHZuNWVWaDFhcFZHbStETW43KytlY09nMXNzZEdReUdlMy85a2lsMHI5eWM3cWQwdEpTdFFGSmdVQUFRQjRnVUlXQmdRRTUzeW1Ta3BKdzh1UkorUHI2a216azB0SlNqYlpwNXN5WitQenp6OG52eGNYRktDd3N4Q2VmZktKMCtmdjM3d01BaGd3Wm9uS2RwMCtmMXVpN084TE16QXhUcGt3QklBL0VuRHAxQ2c0T0R1RHorZUR6NWNsWnpzN09hRzF0eFdlZmZhWjJYWXNXTGNLc1diTncvdng1bkR0M0RnS0JnSFkrY1RnY3ZQMzIyN0MydHNhNWMrYzYzTGJJeU1nT0t6Zkx5c3J3L2ZmZlkrSENoYlF4VnhXSmlZbDQvUGd4eXN2TFVWRlJnWXFLQ2tpbFV1am82TURKeVFubDVlVWFpeHNaR1JsSVQwL1hhTm1PZU91dHR4am5uQ29HRFJxRTBhTkg0L0xseXhneFlnUVI0RHREWjQ5YmU3S3pzM0grL0huWTJkbWhxS2lJM0UvYjQrM3REU3NyWnI5V1FCNG9GUXFGU3VkeHVWdzRPenZqM0xsekdENThPUFQwbE51QVcxcGFrbnRLYTZ2Y2JselZzc3BROVpubzZHaWNPWE9HZGcxUzE3dWJteHVaWm1ob0NBTURBNnhhdFFyVHBrMkRuNTlmcDc2L3U2aXBxY0hxMWF1aHE2dXJNaEFzRkFxeGN1VktqQjA3RmdEdzdOa3p4TVhGa1VBcUpkcTJ0TkI3REJzWkdha2NxOXFUbjUrUGI3Lzk5cVgzUTlQa21BOC8vQkJKU1VrSUNRbEJXRmlZeGxWa0wxNjhRR1ptSmhZdlhvemk0bUtHTU8zazVBU3hXSXpEaHc5ajFxeFp0SG4yOXZhMGM3bTJ0aGF0cmEyTTZ6WWtKQVNQSG5YY0czcnAwcVVZTVdJRUlpTWpVVlpXaG9xS0NwU1hsNk9wU2Q1VDJkTFNFaU5Hak5Cb3Z4UUpEdy9IeUpFamxjNTcvdnc1c3JPek5SS1NGVWxOVGNYaHc0ZWhyNi9lSFllaXRiVVZnd2NQVmlvSUhUbHlCTGR2Mys1MFZiNUVJb0ZFSXNHVksxYzZYTGF6NDV0UUtGUTVoZ0h5WjI3cWYzWGI3ZWpvU0Vzb0VJdkZDQTBOUlY1ZUh1Yk5tNGY0K0hoczI3YXR3KzJoYUo5SWMrdldMZWpwNlNsTmptbHFha0o2ZWpyR2pSdW5jZ3lvcmExVkt1ejE2OWNQRFEwTnFLeXNwQzByRkFweDc5NDkyckt2dmZaYWh4VnhzYkd4U0U1T0JpQWZaeG9iRzdGOSszWXluOW9HYXBxdXJpNisrZVliTXUzdTNidHExMCtobzZNREl5TWpHQmtad2NEQUFFWkdScWl1WnJvdnJWdTNEbVptWmhwVlhWZFhWME5iV3hzLy9mU1RSdHZBd3ZKM3dncENTc2hzS0ZFNXIxa2l3b21DVzdScFB6NjlDVS96M2pCV3NIOHJiNm5IcFpKRTNLcktRcHRNL1l2eGs2WnlyRXI5RFY3bVRwamo1SVArcHYvSm1Ja3NUVUo1Uy8xTDdzbmZ3L0dDV3hocTZhYlNEazhLR1RMNFBOeXN6TUNEbW54YWhZNm1GQW1xY2ZocERFNFUzc0pvbXdHWVpPY0ZKNlAvWkNIR1ZtWVEwUTZRVnk1OW5Yd0N2R2IxbVlrQWtOVlFpdkQ4Ry9pcTc3c0E1QlZoNTNnUGNJNTNIMUtHckNmbnlOTlltT2tZd3N0Q2ZkWkdlVXM5dG1WSHFWd1BDd3NMQzB2WHVYZnZIaU5ZeU9QeHdPUHhjT1BHRFd6ZnZsM2p3Smt5YW10ckVSNGVEZ0RrcGFtcHFZbVdQYlo2OVdvME5UVmg0Y0tGQUlCUFB2a0VVNlpNd2ExYnQvRGpqejhDa0FlUW1wcWFTUENXZ2dxT0tWcW5mZnJwcDNqbm5YZXdaTWtTOEhnOExGNjhHRDQrUHZEMzk2ZTluTFcxdGFHMnRyYkRmWkJJSkdxWG8vYWxvcUlDYTlhc0lTOTVmZnIwd1RmZmZJUEl5TWhPQmY0VnhZTTVjK1lnSnljSGlZbUpTRXBLUWxGUkVaeWRuZkgrKysvajRzV0xrRXFscUtpb0FKL1B4OFdMRndFQXhzYkdXTHQyTFMxb0k1VktWUVlETmVWL3dlN2tyNmF0VGY1OHBjcFNSQ3FWcXJVYmVmTGtDVzdkb2o5TFUwSFZlL2Z1b2FLaWdqWXZQejhmQUhEczJERkc1dmM3Nzd4RE10dzdZdDI2ZFdydERqMDhQTEJ6NTA0Y1AzNmNjVTBxUTEzUTB0UFRreGEwU1VsSlFVaElDQVlNR0VDQ0ZoOSsrQ0VKM0ZIazUrY2pMaTRPYytmT3BWbTZVSm1tSXBFSUVva0UxNjlmQjRmRHdlalJvMG53dFVlUEh0RFYxWVZVS3NXdFc3ZlFwMDhmY0RnY1JuQkRWMWNYWm1abWlJeU03RlRHSzRWUUtBU0h3eUZCTFVkSFJ5SUlSVVZGb2JLeUVudytId0VCQVdocmEwTmJXeHQrL3ZsbmNMbGNIRHAwQ0dLeEdGOS8vVFVXTEZpQU45NTRnNngzNmRLbEpCQTJkT2hRR0JzYnc4aklDRGs1T2JoeTVRcE9uVHBGYkpvRUFnRU1EQXh3N3R3NWJOKytuV1lGS0pQSnNHWExGbkk4bENHVlNzbTFuNW1aQ1VEK045T0Vob1lHWkdkbnc4N09EcTZ1cmlnckswTndjRERlZU9NTmN0NC9ldlNvdzZ6b0hUdDJFRXVtemtJZFY4WGd2WXVMaThyNzJ2UG56eGtDcG9lSEJ4SVRFMUZRVUVDRU80cmh3NGNyRGR4MjViZ3BVbDFkalMxYnRrQkxTNHQyUDFWRUpCSkJLcFZpMDZaTktnV2g4UEJ3SkNRa2RQaDk3U3NjRk5teFl3Y0dEcFFuTW43NzdiZm8wYU1IOXUzYnArR2VBS3RXclVKTFN3c09IejVNcGttbFVzVEV4R0Rnd0lHMGpQNkNBcm5qaDZJZ1pHbHBpVzNidHVIbm4zOUdWRlFVNnV2cnU1em8wQlcyYk5sQ2pvY2lFb2tFNzcvL1BtMWFRME1ESWlNallXRmhBWE56YzlqWTJLQ2lvZ0t1cnE2WU9YTW11Rnd1N08zdFNVVkVXWm5tbHVrelo4NWtDS3M1T1RtNGZQa3kvUHo4WUd0THQrd3ZMeS9ITDcvOHdsalA0OGVQVlFydmZmcjBRWE56TTY1ZHU2YjAzakI0OEdBNE9EalFwajE4K0JCU3FSUStQajQ0ZlBndzd0Mjd4N2d2NmVqb0lEVTFsVllsTGhhTEdSV3c1ZVhsQU1DNGJzZU1HWU1CQTVRbm1nb0VBcHc5ZXhaaXNSaG1abVl3TURCQVltSWlqSXlNNE9ibWhycTZPcmk2dW1MVnFsVTBtOVh2di84ZXo1NDlVN3BPUUQ3bUJnVUZRU2FUNGRxMWEzQjFkVlZxNVhqanhnMEFjaUZUbldqVnIxOC9wYlprNTg2ZDA4aU83S3V2dmxJN2Y4U0lFVmk5ZW5XSDYxSGszcjE3YXNmbHJveHY1ZVhsR2dtWkhTV01oWWFHa2twQmtVaUUwTkJRWkdabUlqZzRHSzZ1cnREVjFWVnFiWGZtekJuWTJ0cGl6Smd4dE9rNk9qcVFTcVZvYlcxRlUxTVRIang0Z1BIangwTkxTNHM4TytqcDZZSEQ0U0ErUGg1U3FSVGUzdDVLUlJGemMzTThlZklFbXpkdlpzd0xEQXdFajhkRGZIdzhtVlpiV3d1cFZJb1RKMDRBa04rM0tpc3JzWGZ2M2c2VEpzUmlNWGt1Rkl2RlpCOG9xR2NYYWxyNzl4RXJLeXQ4L2ZYWDBOSFJnWTZPRG5SMWRhR3RyUTBkSFIwME5EVGc5OTkveDV3NWMxUmVaOHJvMzc4Lyt2ZFg3K3dFeU1jY2RlSWdDOHMvQ1ZZUVVrSzlTSUNxMWdaWTZwcEFLQkdqUWR5TWlwWjY1RFNXSWU1NUZ1cEU5S3pCQm5FelRoVGN3dEsrRS9HNHJoQi9WS1FpdWE2ZzB5SC9WSDR4VXZuRmNEZm1ZcUw5NitocllvZHp2QWZkdDJOL0VVMXRMZmkxTUFGZjlubUhUS042QXFYVUZTS3g5aG1hMmxyVXJFRnpoQkl4b2l2U0VGMlJCZzlUZTB5eTg4SUlxNzc0bzRKcDA2T0pHRVFSOXp3TDdzWmN2R2JlRzN1ZVhNT3pGOC9WTGkrUXRHSkQ1bms0R2xyQzFkZ1doajEwYVErV0Vwa1VGUzE4WlBKNXJCakV3c0xDOGhmUXExY3Z2UEhHRzdDeHNVRjVlVGx1M0xnQmtVaUVwcVltbkQ1OUdrRkJRUysxWG9sRWd0RFFVQkpBMjdScEU3eTl2UkVhR29yYnQyL0QyOXViQkQvdTNMbERQdWZzN0F3ek16T2FNR0ppWXNJSUNLdWlwYVVGRFEwTjVQUFU3KzBEdXJhMnR0aXhZNGZLOVlTRWhLQyt2aDcyOXZidzkvZFh1UnlYeTBWcGFTbCsrT0VIc3EvMjl2YllzR0VEREF3TTRPM3R6UWkyMXRUVUlDb3FDb0E4VzcxZnYzNWtYcytlUFhIejVrM3lNa3h0dDBna0lpL1IxTFNxcWlxc1dMRUNZckdZN0c5emN6TUpFS3hZc1FKanhveUJ1Yms1M24zM1hYV0hUU2tQSHo1RVhWMGRBRllRZWhtb3Y1TXFXeDZ4V0t3MjRGTlhWNGVVbEJUYU5PcGx2clMwbEJHY2JteHNCQ0N2cG1pUG9xRFFFZE9tVFZQYkw0SUtudm43KzZ1MTc2R0NJZXA2Q1NnS2x6RXhNZGkvZno4Y0hSMXBvdWE0Y2VNWW4vdnp6ejhSRnhlSGQ5NTVSNm52L280ZE8yaVpyMTk4OFFYNWVkaXdZVmkvZmowNXYrdnE2cFJXNUZETGFWSmhvNHpaczJmRHk4dUxFWXg3OHVRSlRwMDZSU3k2eEdJeC9QMzlZV0ZoQVM2WEN3NkhBMmRuWnlMd2VYcDZrbUE1VlhWRkNVSUNnUUJKU1VsWXMyWU5CQUlCdExTMFlHNXVqcFNVRkVSSFIrUDc3Ny9IakJremNPUEdEVVJFUkdEMTZ0WGt1ZnY0OGVNb0tTbkI3dDI3bFc3L3MyZlBzSHo1Y3V6ZHV4YzZPanA0K1BBaGpJeU1OSzdxZWVlZGQvRE9PL0ozbkpTVUZDUWtKSURMNWRMT2VZbEVBcUZRaUNsVHBqQUMxMFZGUllpTmpZVlVLc1hzMmJNeGUvWnNqYjVYa2NqSVNQejAwMC9ZczJjUE9ZWkNvUkNYTDE4R0lQOWJ5R1F5WEw1OEdicTZ1dERWMWNYT25UdVZyb3VxVUZYazJMRmpqUE92cThlTmdzL25ZOTI2ZGVCd09Qanh4eDhaOWsyQVBLQzJZY01HREJzMnJFTWJOUzZYaXg5KytJSDhucFNVQkxGWURCOGZIOGF5TjI3Y0FKZkxwYTN6WlhySWRFUmlZaUpxYTJ1eGFORWkydlM4dkR4d3VWeEdkcnkydGphV0xGbUNnUU1IYWhSd2ZGbWVQWHVHMHRKU0ZCZkxuU29lUFhxRWtwSVMyTnJha3VCOWZuNCtyZXFZUWxrQ2lMZTNOLzc5NzMvVDNuay8vdmhqOU9yVmkxUVJ2U3dEQmd4UStqZThmUGt5aGc0ZHlrZ0V5TTNOVlNvSTNieDVFN2R1M1ZKYm1YTHk1RW5hNzFLcEZDS1JDQ3RYcm1RSVFuLzg4UWNHRHg1TUtzMTlmSHcwRWlZVUs3TEx5OHNoRUFpUWxwWUdRUDRjUkkyTEppWW1LcXQ2S2lzcmlVMWRRRUFBdWYvdDNidVhMTE55NVVvWUd4c3pldTYxdHJiQzB0SVNreVpOWXF6MzRzV0w1RzllWFYwTmlVUUNMcGRMN3IwVWJXMXRSQkFLQ3d0VHU3KzdkdTE2cGVkeVFVR0J4dFg0Rk0rZnE0N25kSFY4YzNKeVVsczFuNU9UZ3kxYnRtRDE2dFZxand0MUhkYlgxeU1rSkFUWjJkbFlzV0lGaGcwYkJnQndjSEJnbkpNQThPOS8veHU5ZS9kV2FxRkcyZnhTUkVkSEl6bzZtdnhPQ1RUVU5NVktIRVgyN3QwTEh4OGZYTHQyRFlEOHZQMysrKzhoRUFqZzdlMk5VYU5HMFNvQnQyelpRck9NYTc4ZEFNaHpQcFZvSkJhTElSS0pNSDc4ZUhLdS92ampqOGpQejhmYXRXdko1N1p1M1FxcFZLcnkydFBYMTFkWklTMFVDcEdZbUtqMEdZeUY1ZjhhckNDa2duOGxNaCtPMVJIN1BCTXA5VVVNc2VobGVQcWlFay96S2p0ZXNKT2sxQmRoUm9MeWw0SHVKcVl5RFQzMWpGRFJ3a2QrVThWZlV1V1UyMWlPM01aeUhNNlA2ZEIrVGhPT0ZjU0JBeTJJTzFIQlZOSmNpNUxtampPeldWaFlXUDdYNldybFJsZnc5ZlhGMUtsVGFjRitMcGVMbjMvK0djQi9zakpmQmo2Zmo2d3NlYjg3VjFkWDFOZlhJeW9xQ3JkdjN3WWd6OUpPVFUyRnNiRXgrVDRPaDRQbTVtWWtKaVlpTGk0T2dQeWxUMTlmSC9iMjlrVEEyYkZqQjZxcXFqQjkrblNNSERrU2pvNk9pSTJOQlNDM1VWUE1RTjYxYTVmUzdkUFQwNE96czdQUzdENXFXNmovVmZXNXNMVzFoYjYrUGlRU0NRbk85K3JWQzVzMmJTSVpveDRlSHZEdzhLQjlMajgvbndoQ2d3Y1BaZ1FlMnRyYUdPZUZzaW9meFN4QVpjdFJMNDVjTGhjclZxd2d5L3oyMjIrd3RyWW13VnBWOEhnOElnaDFSK1BjLzJ1SXhmSm5MRlcyUmlLUlNLM1FObUxFQ0ViQXE2NnVEdlBtemNPY09YTVlQWVRPbmoyTEV5ZE9ZUGZ1M1MvVlE0aGk4T0RCR3ZVUU1qWTJwb21SN2FIT0dWV1dKMXBhV2tUMHVYMzdObmJ2M2cxdmIyOEVCUVhCeU1nSVVWRlJHRE5tREsycXBUT1ltNXRqd1lJRnRHbW5UcDBpUDErOGVCSFcxdGI0MTcvK3hmanN6cDA3TmVxdjBWbjRmRDVDUWtKZ1oyY0hMeTh2NU9mbjQrclZxeWd2TDhlQ0JRdnc3Tmt6MG12dHdvVUx4TTVMTEJhVDRCc0FZdC9JNVhLUmxKUkVFOVVCZVhhNXViazV0TFcxb2EydGpZQ0FBQVFFQkNBME5CVExseS9Ic1dQSEVCc2JpelZyMXRDeTdzK2NPVVBPU1dOalk1U1dsdUxTcFV1WU1tVUtIajkrRExGWVRHeUJxTW9VcXNjTGhibTVlYWY2WWdIeWUxSDdhb3VFaEFReXJuY25Bb0dBWkdKVDUrK0pFeWRnWkdSRXpwY2RPM2FvdFV5OWUvY3VqaDQ5U243djd1TldXMXVMMWF0WG83UzBGTXVXTFVOTlRRMmpyMVJOVFEzMjdkc0hMcGVMOTk5L0h6azVPV1NlbVprWm81cENWMWVYZGk4NmMrWU1XbHBhU0hXdUlxR2hvUmcyYkJqajN0WGRVSlVZZS9mdXBWVWJDWVZDYUdscE1ZNlJLb0tDZ3JxbDd4bEZmSHc4cmx5NVFrVDkzMzc3RFJ3T0IyUEdqQ0hiZE9yVUtZM3ZpK29xTHY5SjJOallrR3RERTVRRnJnRjV3a0ptWm1hWEs3aU9IajFLcTBKVkRIU1BIajJhSm5CUzVPYm1Zc09HRFpCSUpOaXlaUXNHRFJyVTZlKzF0clptMk5nQjhxUUZDc3JhYk4yNmRlUWV1R2pSSW1ocmEyUHg0c1dvcmEzRnQ5OStpK2JtWmh3K2ZCZ2JObXhBUzBzTFFrTkQ4ZlhYWDBNb0ZPTEhIMy9zMHIxYUUzcjA2TkhwNzlEVDA2TlZQWFhuK05halJ3K1ltNXVUNTlQMlVJS2t2cjYreW1jSGJXMXRzajJCZ1lHb3JLeEVVRkFRUm80Y2lmejhmTlRVMUx5VUJTREZwRW1UYUdKVWZuNCtzYzlMVFUxRlFVRUJaczJheFJDc2twS1M4TWNmZnpDZUhmYnMyWVBTMGxLRWhZVWhPenViaUpvVUpTVWxFSWxFeEo2V2VwKzRmdjA2RWhNVE1XblNKR3pldkpubWNyQnk1VW9Bd01pUkkvSGRkOStodGJVVjN0N2VjSGQzcDlrempobzFDaktaREEwTkRkRFcxbGI2UGxOY1hJeTh2RHpHOUtxcUtnRHlKQ05sNzZyR3hzWktqM051YnE3S2R5dEZxcXVyLzJ2R1JoWVdWaERxUnJwRERQcGZRUWJnVFBHOURwZDdGWFNIR0FUSXEzbzZiNlRCOG4rTnpqYUdaR0g1cS9tN3p0SDJXZjUvSmNvOG5oV3pKYWtHenkrRHBhVWx1Rnd1S2lzclVWQlF3TWk2dm5qeElqSXlNbEJTVWtKZU5FYVBIbzBMRnk2UUYyMEFKUE5WWDE4ZnljbkphR2xwSVUxeUN3b0tJSlBKYUFFdER3OFBFaVFWQ0FUdzlQU0VwYVVsSGo5K3pNamlmUFRvVVljZTQ2V2xwVW9ESGdDd2NlTkdEQjA2RkU1T1R1alZxeGNNRFEyeFljTUczTDE3RjJmUG5zVy8vdlV2K1BqNDROaXhZeENMeGVqZnY3L1M1clRxbURWclZxY3lzd3NMQ3hFWkdhbHlmbHBhR2s2ZlBnMlpUSWIwOUhRc1c3Wk1aVWF3WXFDZkZZUTZqNkxOaURJRUFrR25yMzlLb0ZSbThhV3RyUTE5ZmYwT1g3RHI2dW9ZQVFuZ1A4SFpKMCtlS0xWSU16UTBaTmpDekpzM3I4UHFQV1dadUlCYzdQMzk5OThCeUh2NFRKczJqUVRVN3Q2OWl4OS8vQkZ0YlcxS0EzT2FZR0Jnd0JBOUtkdXg5UFIwWkdWbFljbVNKVXF6NnprY0R1T2N2MzM3dHRvRzNhNnVydWpiVjNtdlZBcVJTQVJyYTJ2azV1WWlPRGdZT2pvNnFLMnRoYm01T2ZiczJZUGEybHJzM3IwYk4yL2V4TDE3OTdCeDQwWmtaR1JnM2JwMTBOSFJnVmdzUnE5ZXZVZzJOdFg3NHZ6NTg2UUtNRFUxRlptWm1UUmYvbjc5K21IOSt2VUlEZzdHZ3djUHdPRndzR25USmtaUG5PVGtaR0s3WjJ0cml6ZmVlSU5VU0lsRUlzeWZQNS9Za3NYR3h1THAwNmNNUVkwNjMrL2Z2MCt5NmFsS2krVGtaUEt6SmowRzJsTldWcWEwQWs2UkNSTW1xQlZhTFMwdGljWG02ZE9uRVJFUlFYNy84ODgveVRLbXBxWklTRWdnamVZRkFnRWVQSGlBY2VQR01VVEs3anh1dWJtNTJMSmxDN0VxM2I5L3Y5cjlMU2twWVdSL2p4dzVVbWxHK0s1ZHUwamxuRWdrZ2t3bVV5cTZDSVZDWEw5K0hUZHYzaVRUZnZ2dE40MzdtbWlLdDdjM1k1M0Z4Y1c0ZWZNbXhvNGRxM0ZqK0Y2OWVuVzhVQ2RZdUhBaEZpNWNpSlNVU280RVVRQUFJQUJKUkVGVUZLeGV2UnBoWVdHazBvYXljOXUwYVpQR2xuR3ZrdmI5U0tocGdGdzBiRzlucG9sVmJsZWh6bjNGWjVmNzkrOXJKUEFwQnA0Lysrd3p6Snc1RStIaDRkRFgxeWVDN2FaTm01UUd0cXVxcWhBUUVBQkxTMHVzWDcrZTl2M2w1ZVcwKzE1all5TWtFZ25OdXN2THkwdmpmY3pOellXNXVUbVdMMStPM054Y25EOS9Ia3VYTG9XaG9TRk9uVG9GRHc4UGpCOC9IdGV1WFlPK3ZqNkdEaDFLS3AyOHZiMUpBUDVWQzBKT1RrNXdkblpHWW1JaXNkQVVpOFdrd2tUeG4xQW9oRkFvaEZnc3B0azFkdWY0QmdCWHJseWhKVzRwUTFIOGE0K2lwZUNVS1ZQZzV1YUcvdjM3UXlxVll0KytmYWlycTRPWGw5ZExIOXRCZ3diUkt2ZjA5ZldKSUJRUkVRRkxTMHQ4K3VtbmpINWFWR1dWNHJQRHVYUG5jT3ZXTGF4ZHV4Wk9UazdJemMxbDJLUUpCQUpJSkJJeW5Yck9xS2lvUUZOVEUwUWlFUll1WElpbXBpYkV4OGNqSVNFQml4WXRncDJkSGF5c3JIRHMyREdOK2oyNXU3c3J0Zm5NeU1oUW1zUkJWVHYrOGNjZnRIc0JoYk96czFKQmFOaXdZVXA3V3JVbklTR0JXQTZ5c1B6VFlRVWhGaFlXbGk0Z0ZvdlIxTlNrMUNlWmhlWHZwckd4VVdXMjJxdEdLQlFpUGo0ZXZyNitmOHYzVTd4NDhZSmhKZkxlZSs5MWFaMit2cjc0L2ZmZllXWm1oakZqeGlBeU1oTE96czd3OFBCQWRIUTBURTFOTVdQR0RFUkVSSURMNWVLTEw3NUFSRVFFNnV2cllXcHFDazlQVDFxRCtLdFhyOUtDeitucDZVaFBUOGVubjM1S3BvMGZQeDVqeG95QnY3OC9CQUlCSmsrZWpHSERobUhWcWxVTVFhaEhqeDRxQTF4VVVFSkxTMHRsUUYveHBjL1B6dytEQnc5R1NVa0pDV1NIaElRZ1BEd2NWNjVjZ1ZBb1JFdExTNmNGb2NHREI2TjM3OTZrMmtRZEhBNEhwcWFtYWdXaDB0SlNJdlRFeHNZaUx5OFBhOWV1VldxdG9XaDk4eXFxSmY3WG9RUWhWY2V1c2JFUmZENGZmRDVmWTBIYTNOeGNwWVhaekprek5RcTRaV1ZsWWV2V3JTcm5VMW1xN2VuZHV6Y2ppQk1ZR0toeTdLUUNETW9xRUFENmNURXlNaUlCSklGQWdDTkhqcUJQbno2WU1XTUdxcXFxY09qUUlYejAwVWZkVnJGQVdYMnBzbEtVU3FVTTBlM1lzV09rQ1hKN3hHSXhacytlM2FFZ1pHTmpnNTA3ZDJMYXRHa0lDQWlBaDRjSFpzMmFoYzJiTjhQR3hnWno1c3pCM2J0M2taeWNqSTBiTjhMTHl3c3ZYcnpBNjYrL0RqMDlQWXdjT1JJK1BqNjBiZnZvbzQvUTF0WkdCRDJxSndDWHk0Vk1Ka05oWVNIdTM3K1AyTmhZdExXMXdkWFZGUVVGQmRpN2R5L3B3ZUhxNmdwemMzTVVGUlZoM0xoeFJMU1pQWHMyN096c2NQWHFWYmk1dVdIdTNMbmtlM056YzhIajhWUldHaDQ1Y29RSW5wUXc5TXN2dnhDeDVyWFhYdXUwbFdWMmRqYjI3ZHNIYlcxdGh2QXBrVWdnbFVveGR1ellUamRScC9EeDhjSEpreWNoa1Vpd2N1VktsSldWb1UrZlBuQjFkVVY4ZkR3T0hEaUFPM2Z1NE1zdnY4VEpreWRoYVdrSm1VeldyY2V0c3JJU0ppWW1tRFp0R280ZE80Wk5tell4QkkvTm16ZkQwTkJRYVM4T2RZSFU2ZE9uNDYyMzNnSWdGM2hFSWhIOC9Qd1l5KzNkdXhkOSsvYWwvWDFlOXBpcVk4Q0FBWXplRkpTOTFZSUZDMGdsM0QrUnhNUkVsSlF3K3ltcnFwaDhWYWdURENuYnRMK1M1OCtmRTJGVmtmNzkrK1BqanovdThQT25UNThtZ2lzbDZOVFcxbUxDaEFsRWdHdHVibGJhTDZ1NXVSbGlzUmgrZm42TVJKcU1qQXpTbDFJbWs2RzF0UlVjRG9kbUk3ZGx5eFlOOTFKdWd6bG8wQ0Q0K1BpUUJJb2hRNGJnL3YzN0tDa3BJWmFwVDU4K2hadWJHN1MwdEZCZFhRMGRIUjFZV1ZraFBUMGRBSlQySHdLZ3NVVm1hMnRyaDhGM0xwY0xCd2NIWW90Si9YdjI3Qmx1M3J5Sm9LQWc2T25wUVU5UEQvcjYrakF3TUNCaVNuZVBid0R3NXB0dktyWEFCT1JKVGNlUEg4ZUNCUXZnNHVLaWRCbkZ2eTNWbHcrUTkrWjc5dXdaMXE1ZEN3TURBNXc5ZXhaMWRYVllzbVNKMnVPaktVbEpTY2pJeU1CWFgzM0ZFSU9BL3p3elUyTmxVbElTVHB3NGdmbno1eFBoWk9MRWlTVEpnSUt5aktORWZLcnlidUhDaFNUNXc4N09EZ0JJRXMxcnI3MUc1dDI4ZVJPdXJxNVl0MjZkeW0zLzVaZGZWUGJybVRKbEN1MDRVaFFVRkdENTh1Vll1WElsUm8wYXBYTGRNVEV4NVAzSzI5c2JXbHBhcEErY09nd01ETkNuVHgrU3FHTnRiZDNwZHlRV2xyOEs5aTJZaFlXRnBRc1lHeHV6Z2hETFA1YW1waWFWMWdTdkdnY0hCNlNscGNIQXdJQjRYLytWVURaVGlqZzVPZUhUVHo5VjZTdXRLWlFnWkdKaWdna1RKaUF5TWhLT2pvNFlQWG8wOGVDZU8zY3V5c3JLc0hEaFFwaVptZUc5OTk3RGhBa1RZR3BxeW5qaG56WnRHbHBiV3hFZEhZMm1waVppajZBWW9EMXc0QUFPSERoQWZsZFhBZlRXVzIrUjRGaDcvUHo4VUZWVkJXZG5aeHc4ZUxERGZSMDVjaVRxNnVvUUVoSkNBdVFmZi93eEhCMGQxWDZ1b0tBQTkrN0pLNFZOVFUweGFOQWdXRnBha2t4VlUxTlRCQWNIbzdDd3NNTnRNRGMzUjNCd01QbXNzbURhZSsrOUJ5TWpJNFNGaGFHdHJRMGxKU1h3OS9mSHQ5OSt5OGowWXdXaHJ2SGloYndpZnYvKy9RZ05EV1VFZmlnN3ZpZFBubUQ0OE9GSzEzSDkrbldsdlVzMFpmWHExU3F2NDAyYk5wR3MzNDdZc21VTFExQUYxR2RVVThKVlo2MmNxQXpmOWV2WDAyd2tKMHlZMEtuMXFDTW9LQWpWMWRXSWlvckMyTEZqR2RlS1JDSlJlczc3K3ZvcXRTbFNGa3g1V2NhT0hRcy9QejlzM2JvVk4yL2V4TXFWS3lFVUNtRmxaY1VJc3UzWnM0ZlljRW9rRW9qRll0SkQ3UDc5KzNqNjlDbXFxcXJBNFhEZzQrT0RKVXVXb0xLeUVpNHVMcmgyN1JvdVhicUVpSWdJbUp1YlkrUEdqUkFJQk9qVHB3OVpwN201T2F5dHJWRmNYS3gwdjlXaG1IRzhkT2xTRkJVVjBYcjVBQ0FXZUowbFBEeWNJWkpFUkVRbzdZM1NHZlQxOVpHWm1ZbXdzREJ3T0J4czM3NmRWSVpNbmp3WkZoWVdDQXNMdzNmZmZZZlZxMWVUWTlPZHgyMzA2Tkh3OWZVbE5vQlV0YTBpT2pvNjBOUFRVOW8vUzEwMXA1dWJHOG44djM3OU9scGFXcFNPUGJxNnVyQ3hzVkU1TGdGeTRhcDlBSjJxVExsKy9UcFNVK2w5YXN2THl6dXNDcE5LcGJoejV3NWNYVjNSbzBjUG12V1JNa3hNVFA2Uy9uWkNvUkJSVVZHd3NySWk1MjlDUW9MR0l0bUZDeGNZNDZkUUtFUnhjVEdPSHovT1dKNnFOSWlOalVWMmRqYVpibUZod2FpNC9PeXp6eGpXVldscGFZaUlpTUJYWDMzRkNMenplTHhPOTVUcERFZVBIb1dlbmg2am10TEN3Z0xlM3Q0ZGZyNzlNalUxTldob2FDRG5iVjFkSGRyYTJoZzl4eFJSVmlXckdJaS9jK2NPUWtKQ01HTEVDSTM2R3JXSHorY2pKeWVIWnNWTFlXMXRqWGZmZlplSU5KbVptZVRacXJpNEdJNk9qdUJ3T0NSaFJGVVZ5NUlsU3pTeTAvcnR0OTg2WEtaLy8vNXdkM2RYYWpOODY5WXRwYzhCVkNJVWo4ZnIxdkVOa0NkR3FISWdvSzZwZnYzNmRkZ1hUWkdDZ2dLY09IRUN2cjYrNUhqbjUrZDN5ZnE2UFVPR0RJR1RreFBzN2UxeC9mcDFSa0pEKzc2UisvYnRnNDZPRHFxcnE0bHcrOTU3NytISmt5ZDQvUGd4K1Z4dWJpNnhPQVNnc2hLNXNyS1NWTG1scGFYQnlNaUlYTjl0Ylcyb3FLaFF1ZTFVLzhGWGdlTDdjMmZlRzl0WDJxb1NSMWxZL2dtd2I4RXNMQ3dzWGNEYTJoclYxZFVxTTRKWVdQNU82dXJxdW1TUDFoVmNYRnhnWldXRkJ3OGVJQ3NyQzY2dXJpOWxjOUNkWXBLRmhRVjVXZTBPR2hvYVNOVktjWEV4cmwrL1R1YTF0Ylhod1lNSFNFeE14TFp0MjdCcjF5NlNYVWcxZWpjMU5RV2Z6eWZaOTNGeGNXaHFhb0s5dlQwOFBUMVJWVlVGQndjSFd2Q29zTEFRSXBFSXZYcjFvcjJzVUQ5Ly8vMzNKS05lR1ZTRlVGRlJrZHFxaTc1OSt5STBOQlI4UGgrQmdZSEVjM3ZBZ0FINDZLT1BPancyVjY1Y0lWWVBBd1lNd002ZE8vSEdHMitRSnNpZHhjUERnelNtVmNYbzBhTmhibTZPelpzM283bTVHUUtCQUJrWkdTb0ZvYTdheGZGNHZHNTlLZityME5IUjZaSW9XbGRYQnc2SFE3S0ZOMnpZUUxKS0t5b3F5QXQ2ZW5xNnlzQnJ2Mzc5YUJWd2dEenJOQ1VsQmZQbnoxYzVWdkI0UEVSSFI2dXNiZ1BrVlRudEcycXJvcjA0a3BLU2drMmJOcW45REJWODZxaHFhZTNhdFNRSUdCVVZoWVNFQkF3Yk5rd2p1Nmd2di95U0ZqUUxDd3ZUNkhQVWVMOXUzVHJjdTNjUDI3WnRvMlg4dHJXMUtjMEE3azYyYnQxS2ptdGdZQ0R0T3BOS3BYajgrREZtekppaGRoM1RwazBqb3ZiKy9mdFJWMWVIb0tBZ0FISkJPQzB0RFRvNk9uanJyYmRnYm02T1I0OGU0ZkRod3poeTVBZ0NBZ0lnRm91Um1aa0pxVlNLL1B4ODZPcnFNbzZmcmEwdGhnd1pvalpEV0IzSnlja2tNN21wcVFsU3FmUXZDZUozQnFwYWtzdmw0c2lSSStqZnZ6K0Nnb0lZZllSR2pCaUJQWHYyWU4yNmRmamhoeCt3Y2VOR1ZGUlVkUHR4VXp5bjc5Ky96N0I0Ykdob2dGQW9wUFUwb1ZBVitGTVdYTTdNekZScEdhY09GeGNYNk9ycU12b2FVYzhOemMzTmpIbWFWTG1tcGFXUnFrbkZxZ05WbkR4NUV0YlcxaDB1OTdKUW9uMVFVQkRNemMyeGRPbFNXRmxaSVRRMEZHNXVia3B0eTJReUdUSXlNbWpKSUxHeHNReGJONkZRaU5MU1V2TE1vQWdWV0g3NDhDRnRYSEIwZENTQ0VMV011N3M3STNCZVh5L3ZTZHkzYjE4aWFGS29FN0ZhV2xxVW5sT3FhUDgzVGt0THc1MDdkN0I0OFdLYVphVkVJb0d1cmk3Mjc5OVA2d21raXRkZmZ4MEJBUUVBUU01OXFocUNxbExwMGFNSG94cWEydStrcENTR05kN1lzV05KQUpxeWlLUSswMW43U25OemN3UUdCaXExRE96ZHV6ZDVmaXN1TGtacGFTbEppc2pQenlkL2o1YVdGdWpvNkREdXJXUEhqb1dYbDVmR1ZzR3Z2ZmFhMnZHVXV1NHZYNzZNWThlTzBaNEpxQ1FDeFdjTXFWUUtrVWlFaUlnSW1KbVpJVHM3dTF2SHQxV3JWaW50VjZPNFRZRDh1VURkc3lmMTdBM0lxNjIzYnQwS3NWaXNVWlYwWEZ3Y3NjNEVRRndFT29MRDRXRGt5Skg0NmFlZkVCa1pDVE16TTVybExEWEdVYzhPQXdZTVFHdHJLK3JxNmlBVUNwR2VubzVodzRiQnhzYUduTStBdkhKZkxCYVRhWHcrbjlnTEtwS1FrQUFURXhNME5UWGg1czJidUhidEd1bVRXbDVlVHZxc0trTWdFRENjQUtSU0tUay8wdFBUVlI2RHJWdTNNcXJLL2Z6OE1HZk9IQUFnN3c1TlRVMHFMYlpWb2F1clMrdkh4OEx5VDRVVmhGaFlXRmk2Z0tXbEpXcHJhOEhqOFRyVkQ0T0Y1VlZUVkZTRUhqMTYvRzNXSk5yYTJ2RDE5WVc3dXpzZVBIaUFuSndjWXEvVEdWNVdFQm82ZENpTWpJd2dFQWhRV0ZpSWUvZnVJVFUxRmFtcHFlRHhlRXJ0WkRwTFUxTVRidHk0QVVBZXFGYnNFWlNjbkV6MjkrdXZ2eWJUWTJKaVNHQml4NDRkS0M4dngrN2R1Mm5ydlhyMUtxNWV2WXE1YytmaWswOCtvYzN6OS9jSGo4ZkR2SG56YU1lR2V2bHBiVzN0TU9nRnlJTTc2cFpyYlcxRlUxTVRnb0tDYVBZeFU2ZE83YmFnNTZwVnE1UUcwMjdmdm8xejU4NUJKcE9CdytGMHF0ZUtsNWNYZHV6WWdlRGdZTmpZMkJCYkx4NlBoei8vL0JQT3pzNmswcW1yZ1hFZWowZkxodnh2UVY5ZnYwdUNVRmxaR1J3Y0hQREpKNTlnNjlhdDJMbHpKMWF0V2dVdExTM3lzdi9XVzIvaDRjT0grT0tMTDVTdXc5WFZsUkhRYTJ4c1JFcEtDaVpQbnF4UzBFbElTRUIwZFBRcnk3anMzYnMzbGk5ZnJuUmVZMk1qamg4L0RwbE1CajA5UFh6NTVaZHFBenZVTThHZE8zZElFRkZURVhMNjlPazB3VmZSZXEraW9nS1RKMDltZklhcXFyQ3hzY0UzMzN5RGtKQVFIRGh3QVA3Ky9nRGtRUktaVFBiS0JhR0pFeWZDenM0T0J3NGN3TlNwVTJGbVprWXk5MU5UVTlIUzBvSno1ODdoNHNXTGFHMXRSWDUrUGkySWRlTEVDYmk0dU1ERnhRVjVlWG5FanVqNTgrZnc4ZkdCaFlVRjQ5eHBqNDZPRGhIalJDSVIzTjNkR2NmZTJkbTVRL0ZQSFpjdVhZSyt2ajZFUWlGQ1FrSXdZTUFBQkFRRXZCSUxNazBRQ29XNGMrY09Nakl5a0p5Y0RLbFVpbDI3ZHNIRnhRVXpac3pBaXhjdk1IZnVYSlZWa2IxNjlVSllXQmpPblR1SGdRTUhZc0NBQWEva3VGSDgvdnZ2akh0SmEyc3J0TFMwRUI0ZXpsaGVXUldBU0NSU2VqNDdPVGtwSFh2VUJSYUIvelEwYnc4VlZKdzFheGJEY2pZbUpxWkRhOTZvcUNqbzZlbWhkKy9lNk5HakJ4WXRXcVIwdWZEd2NGUlZWVEV5ekx1TDFOUlVuRGx6aHRoNkxWbXlCQk1tVEVCQVFBQUpRbXZLNzcvL3JyUWlaL2JzMmZEeDhTSGpqaUpVNzZLZ29DQ1Z5UUxkZFgrbUVBcUZhR3Bxb2xtb2RSWURBd1A0K3ZveUtrZmIydHBnWkdTRUZ5OWVvRStmUHBnNGNTTE9uejhQUzB0TGpCa3pCdWZQbjRlVmxSVkdqeDZOR3pkdWtPcGFRRzcxWm01dVRpeXpjbk56b2F1cmk5YldWcHc2ZFlyMlBWUVNTM3g4UEttd294ZzhlREJNVFUyUms1T0QzTnhjVWcyNGFORWlyRm16UnFPZUo0b29FMEkyYnR5SXZMdzhuRGh4QWpZMk5yaHk1UXFzcmEweGNPQkF0TGEySWpjM0YrUEdqUU1nRjAwVjc4OE5EUTAwNFZkUktEUTJOaVoycVFVRkJVU29WS1M0dUJqVzF0WndjbklpMDRSQ0llMDcybGU4SnlRa0lEdzhuRlpsUk5tVlVZd2JONjVieDdmWnMyZXJyUHo3ODg4L3liUGltMisrcWJaQ2tYcjJFUXFGV0w5K1BlbnRwY216ZzV1Ykc4MmFySDJ5NnM2ZE94bDlUeFZac0dBQk1qTXpzWFBuVHV6ZXZac2NjK3I4bzY3Snp6Ly9ISmFXbHVCd09FaEpTVUY2ZWpwc2JXM2g3T3hNZTdiTXo4K0hRQ0FnQWdzQUxGNjhtUGFkWXJFWWx5OWZ4cHR2dm9tWW1CZ3NYNzRjUjQ4ZXhjR0RCOUd6WjArNHVia3gzcEVVT1hUb0VISnpjMm5UaEVJaDR6NDNmLzU4cFJiU2lxaXlISlpLcGFpdHJVVndjREN0QjFWT1RnNUNRME94Zi85KzJwaE5KYWl3c1B3M3dBcENMQ3dzTEYya2I5Kyt4RnVZRllWWS9na1VGeGVqcWFtcDIvcFNkSVZldlhxOWRQUDBydEErNEp5VGs0UHZ2dnNPZ056eWFjcVVLVXE5MmpXQkNsZzRPanJpdSsrK3d6ZmZmSU9SSTBkaXdvUUpXTGR1SGFSU3FjcCtKZTJ4c0xDQXA2Y25XbHRiU1hhaHZiMDlFWnRWSGJ2MmxuRjJkblk0ZXZRb1ZxMWF4UkRlTGx5NGdOallXTm8wRG9lRE5XdldrQ0N5V0N3bUZpK0xGeStHbnA0ZTR1TGlHTjdjbWxoOUFQSVh4dEdqUndOUUhkaHBienZYMHRLQzhQQncwdVNWeStYaWh4OSs2UFI1N09MaWdsMjdkcUcrdmg2WEwxOUdmSHc4Q1VoOC92bm5KRk96cXdFbmRkWjgvOHZrNU9UQXc4TURvMGFOUW1scEtYNzU1UmR3dVZ3c1dMQUFqeDgvQnBmTHhmVHAwN0Z5NVVvOGVmSUUvZnIxNjdidnBxb0UxQWxDWldWbEdnZmwyMWNNV2xwYTBwb3VLMzV2WUdBZzlQWDFzV2JOR216WXNBRVNpWVJtZGRiUzBvS1RKMC9DMGRHUkJJMWpZMk94ZS9kdWVIcDZrZ3h3VFpnNGNhSlMyeXhBTGc1UlRjZ3AyZ2NRMzNyckxVeWVQQm5YcmwyRHA2Y254bzhmVDhUWFZ5MVlEQjQ4R0I0ZUhqaHc0QUJHakJnQkd4c2JFamlPaVltQnZiMDk1cytmRDBEdS85K3paMDlha0YyeE9pd3lNaEltSmlab2JtN0cxYXRYY2ZueVpXemZ2aDFKU1VrMHkwSHFtdmIzOTZlTlVjdVhMOGVvVWFOb1djdUtuRDU5R21mUG5xVk5vM3IyVEpzMmpUYjlndzgrSU51ZGs1TkRLcDB1WGJxRWVmUG00ZWpSbzFpN2RpMkNnNE03ZmN5Nmc0YUdCb1NGaGNISXlJaFlqcDA2ZFFvOWUvWkVZMk1qTGwyNmhFdVhMblc0bnRkZWU0Mk1qZDE5M0lELzlGMDZlUEFnd3g3UDM5OGZ4c2JHU2dPeXl2cGx0QTgrQThDYU5XdFVDcCsvL3ZxcjB2MEI1QUhwbUpnWXZQdnV1NTE2bG4vdHRkY1FHUm1wY3F3cktDaEFZbUlpM24vL2ZRd2NPQkE3ZHV5QWxaVVZ3eG9zTnpjWEJRVUYrT1NUVDlSV1FIYUZHemR1b0txcWlweTNmZnYyQllmRHdhZWZma3JyWTBpeGE5Y3VEQmt5aE56TEZWRVdvSmJKWkdocGFlbVNZRS9aU2xWVlZUSDZkVkNXYzZXbHBZelBVWUZ6WmV0emMzTlQyNU9vUGNYRnhWaTJiQmtSTFB2MjdZdGx5NVlwclJ6amNya1FpVVN3dGJXRmo0OFA0dUxpWUc5dlQzNTJjSENBajQ4UE1qSXlhTnVkbVpsSk84OGVQMzRNTHk4dmpCOC9IdVBIajZkOUR5Vm1xT3Q1OHR0dnY2RnYzNzdRMXRhR21aa1pPQndPMXE5Zmo1VXJWM2FxZjRsSUpFSlNVaExpNCtPSjlhVklKTUxubjM4T1UxTlRVcVg3eFJkZmdNUGg0T0hEaHhDTHhVUXNhMjV1cG8zaCtmbjVLc2RFcW5vY2tGdGpLaVlHS0RKaHdnUjg4ODAzNVBmbTVtWmFCVjM3aW5lcVFraHhtcUpWTUNDL0QzYm4rS1lxeVNZMk5oYVBIei9HdEduVDhPTEZDMlJtWm1MbHlwVzA4U2t0TFEzbno1L0hxbFdyWUdSa2hLYW1KcXhidHc3NStmbnc4ZkVoOXNzZDBidDNiN1h2VzVNbVRhTFpNT2JuNTVOS2ZrRCtUQndZR0lobHk1WWhKQ1FFZS9mdWhiNitQdTNab2JxNkduNStmdGl5WlF1OHZMeFFYRnlNSGoxNndON2VIZ0VCQWVRYUJlVDNKS2xVeWtqQUd6OStQT2JObXdjQWlJNk9SbDFkSGNhT0hZdVltQmpvNmVraE9EZ1lPam82T0hYcUZQTHk4dFJXUjRuRllrWlBwdmFDSVNBZnA2bkt0K3JxYWh3K2ZCZ2ZmUEFCT1I3VU00UTZxT2NSeGYwRDVNOHhpbi9QOWxWOExDei9aRmhCaUlXRmhhVWI4UER3UUY1ZUhqSXlNdEN6WjArWW1KaThzZ3cvRmhabE5EWTJvcW1wQ2JXMXRkRFcxdjVIaUVIL0pQcjM3dzhyS3l2VTFOUkFKcE9CeCtPOXRDQkVCYlNrVWluSmRoUUtoZVFsNE9uVHAzang0Z1cwdExSdytQQmhPRG82WXRteVpTZ3NMTVNVS1ZNWTFnTkRodzdGaFFzWGlDQTBac3dZakJzM0RyVzF0Ymh4NHdZNEhBN1oxdHJhV2tna0VwaVptVUZQVHc4aWtZZzBPQWZvR1lFdExTM1l2WHMzeVNnMU1qS0N2NzgvZHV6WWdkYldWcHc5ZXhhaG9hRW9LaXJDcmwyN1NDWFFzMmZQTUc3Y09MVjlWRHJDME5DUVVaMTI3OTQ5cFRZeUZEazVPVWhJU0FBZ3IySVpOMjRjY25OekdkbC8xdGJXR0RseXBOSjExTlRVNE42OWUwaElTRUJXVmhaanZsUXFaVFRJWmRHYzh2SnlWRmRYRTN1ZnVYUG5vcUNnQU9mT25ZT0xpd3Z1MzcrUGQ5OTlGeDRlSGpBek0wTlVWTlJMZWZHcmdub0JWOWUzajdJYTBaU09ncjlsWldYWXZIa3phbXRyc1dYTEZ2VHAwd2NUSmt6QXlaTW5NWFRvVUZoWldlSHUzYnM0Y3VRSXFxcXFNR3JVS0x6NzdydmdjRGk0ZXZVcUJnMGFoUFhyMTZ1c2x1b3NCZ1lHako0N1ZQTmlSUll0V29UazVHVDg4c3N2OFBYMUplT1dza0I1VTFNVDR6cDdXWXFMaTBrRCttZlBucEdzYnlyUStObG5uOEhYMXhlQVBNQmlhMnRMZmxla3NySVNkKy9leGZUcDB4RVpHWWwxNjliaG0yKyt3ZTdkdTdGZ3dRS2FIVkJKU1FrdVg3Nk02ZE9uMDZyTE9xb2tHakZpQk1uUXA0aUppY0hUcDAveDVaZGYwcVpUMWtKaXNSaDc5dXlCdTdzN2hnNGRpa3VYTG1IZ3dJSFlzR0VEMXF4Wmc0aUlDSGg2ZW1wNnVHZ1VGQlF3QXZQdGc5Q3FzTGEyeHJadDJ6Qmd3QUNjT1hNR0VSRVJaQXcyTURCZzdNL2p4NDhSSHgrUDVjdVgwODRKVGFxS1grYTRVVkNpYm5lSUhpOWV2Q0RDeW9jZmZxaVJmUnNndndhb0p1WVVaV1ZsaUlxS3dwQWhRem9sQ05YWDF5TXFLZ3F1cnE1S0JhRXpaODZBdytGZyt2VHBzTFcxeGRtelozSG8wQ0dzWDcrZWlKZENvUkI3OXV5Qm5aMGRQdmpnQTQyL3U3UE1uRGtUVGs1T3lNek1wSW1EbnA2ZUtDMHR4Y2FORytIdjcwK0NwSHYzN2lXQ2hpYlUxZFZCS3BWMnFUS2Q2a2tVRmhhbWNwbk9WRE0xTkRTb0ZOZFY0ZVRrUkF1VUEvSnFsdmJYWW1OakkweE1URHJzQ2FXTWFkT21ZZCsrZmRpOGVUTSsrdWdqWkdWbGtUNXBuU1UyTmhiSnlja0lEZzdHK2ZQbndlRndzR3JWS216YXRBbDc5dXpCb0VHRE5GN1hsMTkraVlxS0NoZ2FHc0xkM1IwNU9Ubll2SGt6ZXZic2lkYldWbXpmdmgwdUxpNmt2OXkvLy8xdmVIaDRFTHZTRnk5ZUtCVUVkKzNhUlVzQ0Nnc0xZL1NmOHZEd3dNYU5HMm5UbEZYdDhmbDhFdHkzdExTRXI2OHY3Ym42NGNPSE9IcjBLTTNlcjZxcUN2djM3OWVvYjJSWHhqZEZmdi85ZDV3NmRRcmp4NC9IRjE5OGdlZlBuMlBKa2lVNGZmbzAvUHo4VUZkWGg1TW5UeUltSmdZOWUvWkVYbDRldkwyOWtaZVhoL3o4ZkFRRkJhR2hvVUZqUWFnakJnMGFSRXQ0MGRmWFo1em5kbloyOFBQencrSERoM0h6NWsxTW1USUZJcEVJV2xwYTBOYldoclcxTlJ3Y0hIRDc5bTE0ZVhraEp5Y0hmZnIwZ2E2dUxqNzc3RE5hSmVkdnYvMkdscFlXUmtXazRydlhoUXNYTUdMRUNObzB5dXJReXNvS0kwYU1JR05pZm40K3dzUERzWHIxYW1KN2V2djJiZG83RUNDL3g3UlBObWcvLy83OSswcVRmOVRoNit0THV6YzhlL1lNbVptWm1EaHhJaTNtazU2ZXJ0YTZtNFhsbndRckNMR3dzTEIwRTMzNzlrVmRYUjJxcTZ0UlVsSUNiVzF0eGtNS0M4dXJ3TUxDQW1LeEdNYkd4ckMxdGYzYmJPTCtLUlFVRkRBQ2dUd2VqNWExcFJnMExDOHZSMFZGQlR3OVBUVVNDU2piajdLeU10TFhKams1R2NuSnlRRGtZOEVYWDN6QjhOdFhoVWdrb25tL1IwUkU0UDc5KzhUdXpNTENBaWRPbkFBZ3o1TG04WGhZc1dJRkJnd1lnT0xpWWdRR0JqTFdtWnFhaXZEd2NKcmRtNStmSDN4OGZQRHh4eC9qK1BIanlNM054WW9WSzFCYVdrb0N1UDM2OVNNdjlyMTc5NGF6c3pQZWUrODltaDNIeTNMOStuVnlqRHBDS0JTcXJMTHk4dktpQ1VLbHBhVjQrUEFoN3Q2OXF6S29UUVh4UjQ4ZWpjdVhMd05nQmFHWElUNCtIZ0JvQVVKL2YzOE1IRGdRV1ZsWmtNbGt4RmJ3M1hmZnhkbXpaL0hoaHgvUzdGNjZRbTF0TFRnY2p0S0FFNGZEQVlmRHdiZmZmcXRSdngxQVhxV2d6anJ4MXExYk9IandJQVFDQWI3NjZpdVNVYnhnd1FJa0pTVmgwNlpOME5iV1JrNU9Ea2FNR0lIZzRHRGEyTE5reVJMMDd0MGIrdnI2bmR6VHJtTmdZSUNnb0NEMDdOa1RPam82SkdpcDdMeFhITDllRnFsVUNyRllqSFBuemhHQjRlVEprNlNTUUZkWEY0Y09IZEk0V2ViUW9VTVlObXdZQ2N6WjJ0b2lNREFRWm1abWNISnlvcDFUang0OXd1WExsK0hyNjZzMkVOUWVaZGFGV1ZsWktDNHVWaGtzT25QbURFcEtTaGhWTEo2ZW50aTZkU3Y2OU9uejBsYVNxaXhyTklIRDRhZ1VvblIwZEJnaW9rQWdRSHg4UE1hTUdkUHAvbjR2Yzl3b3FQUHd6cDA3ak91aW9hRUJMUzB0aUk2T1pueXVmUThobVV5R2lvb0tFdXhldVhJbDZ1dnJjZURBQVF3ZVBKalJHQjJRQjRxam82T0puZUNyNXRHalI3aHo1dzZtVHAxS3p1T3Z2dm9LSzFldXhMRmp4N0JvMFNLMHRiVWhORFFVRlJVVjJMWnRtMXFoVENxVm9xbXBDYnE2dWkvVms5SGQzVjNsdktLaUlwU1dsakw2emxSV1ZpSWxKWVUyemRYVlZhbXQ1OU9uVHdGMExMS3JvN3E2R29EYzNxcjkrZkhvMFNPY09IRUNxMWF0WXRnL0ZSWVdNcElCeEdJeFNrdExYMXFnMVdSYkxTMHRVVnBhaXR1M2J5TXJLd3RWVlZYSXlzckNvMGVQeU04UEh6NUViVzB0clNKbDNMaHhjSEJ3d09iTm0wbGxuTEpLckk3ZzgvbjQ2YWVmMEw5L2Y3ejU1cHM0Zi80OEFIa0ZWMkJnSUFvTEN6djFUdURqNDRQZXZYdGoxS2hSU0VwS1FrNU9EZ0I1QmNYMjdkdFJVbEtDWGJ0MmdjUGhJREV4RVZsWldWaTllalg1dkVBZ1VIcC9OakF3b05tZ0txc3c0M0E0dEdXVUlSS0pVRnBhQ2tkSFJ5UW5KNU5uWjZySEhDQi9SbTlzYktSTm93Z01ETVNYWDM1SnE1U2tmcHZZQUFBZ0FFbEVRVlJwVDFmR04wRCtuSExvMENIY3YzOGYxdGJXcEhMVnpzNE84K2JOdy9IangxRmZYNCtFaEFRWUdCaGc4ZUxGbUR4NU1yazNEeGt5QkNFaElmRDA5RlE2RnI1cTNuLy9mWEM1WEdKTDNkcmFTbnR1bURoeElrNmRPb1hwMDZmajRjT0htRHQzTG9SQ0llUGVhMnhzREMwdExhV0pHYTJ0cmREVDA0T3JxeXMrL3ZoanBkdWhhRFVIL0dkc0dESmtDQmtiMmljL1NxVlNsSmVYcXgzanFYdEpaOGRRR3hzYjJyaERDWnIyOXZZMFc5Ly94dDZpTFA5M1lRVWhGaFlXbG02a1o4K2UvK2VEOFN3c2Z6Y3JWcXpBNjYrL2prR0RCc0hJeUFpVmxaV0lqWTBsb29lam95TjVRVWxOVGNXYU5Xc2dsVXJScDA4ZmpYem1xWXgzTHBlTGZ2MzZJVDQrSHIxNjlVTHYzcjFKWStFalI0NGdLeXVMTkJXbHN1YXVYNzlPTE5Hb2hxOFhMbHdnVFlNQitRdE5RVUVCZnY3NVo1WGIwTlRVaFBuejU5T3NlQUI1VU9mNDhlTklTa3BpZklaNm9aczFheGFlUEhtQ2UvZnVFY0dJeStYaWl5KytJRTFVS2NMQ3doaTJjUytMb2FHaDJzb09zVmhNZ3ZNR0JnWXFNem1waHRlUmtaRzRmdjA2VGZSU3hOemNIS05IajhhRUNSTm9BZ0gxdDNqVnZWVCsxNUJLcFlpSmlVSGZ2bjFwZGtlR2hvYnc5UFRFOGVQSDhmYmJiNU1YNW1uVHBpRXlNaEtIRGgzQzFxMWJ1OXg3U2lxVklqTXpFMXd1VjZsMW9aT1RFMzc5OVZlWW01dERKcE1oS3lzTGhvYUc1RnF2cXFyQ24zLytpUTgvL0pCOC91dXZ2MVphdFZaVVZJU2Zmdm9KcWFtcDhQTHlRbXBxS2kwZ1ltSmlndFdyVnlNZ0lBQVNpUVRyMXExVDJoZWdiOSsrWGRybnJxSVlnS1N1TFdVQjV4RWpSaEFCdWozcXJsbEZxTXFXVFpzMndjN09Eck5temNMR2pSdGhZMk9ET1hQbTBNWkRDbVU5aEdiT25FbUNmWHYzN2lWQlprQnUrOUxhMnNwb1pFOGwzOVRWMVRFQ2pWWldWaHBsaFd0S2JHd3N4bzBiaHlGRGhqQUM1UU1HRE9qU3VrTkNRbWhXU0lyOHI0eFhWT1owZTV0RDREODloQlF6K3hYbktWSlJVUUdoVUVqc2dxaUc5OXJhMnRpNWN5ZGNYVjB4Yjk0OGNEZ2NTS1ZTbkQxN0ZuLzg4UWZHakJtRGI3Lzl0cnQzaTRGQUlNRGV2WHRoYW1wSzdKRUErWml3ZE9sUzdOdTNEMDFOVGFpcHFVRnFhcXBHOXFncEtTbFl1M1l0RmkxYTFPMVd2Sm1abWVCd09DUWhoQ0loSVFFUEhqeWdUUXNLQ3NMUW9VTVo2NGlOallXT2pnNnAzbmdaOHZQellXcHFxdlJhb3U3MURnNE9qQ0N6c2g2VlJVVkZrRWdrcjZSaXZxU2tCRUtoRUU1T1RraExTNE9ibXh2R2pSdUhxS2dvV0ZoWTRPMjMzMFpVVkJTc3JLd3djdVJJeE1YRk1kYlJyMTgvTEY2OEdGdTNia1ZyYXl2aTR1S1VDcG5xU0VwS2dsQW9wUFdxcE5EVDArdjB2cXZxYjNYOCtIRThlUEFBUVVGQmNIZDNCNS9QeDc1OSsrRGg0VUZMMEdsc2JLUUZ4N3VicDArZlFpcVZ3dFhWRllXRmhlRHhlTml5WlF0dG1mVDBkRVJHUnVKZi8vb1hSQ0lSVWxKU01IejRjRWlsVWdRRUJEREU1ZTVDTEJiajZ0V3IrUFhYWDZHbHBRVjNkM2NJQkFMYTg4b0hIM3lBSjArZUlDWW1CcDZlbnRpNGNhUFNlL0tyRWpFMVFVdExpOWFqVkNnVTByWngwcVJKT0h2MkxJS0RnOUhXMW9ZeFk4Ymd3b1VMS3BPNDVzNmR5NWhHaldIKy92NHdNVEZoV0Q3T25EbFRaYktPS2d1NXlNaEkxTlRVb0sydFRXMi9JRXF3MGRRbFFrdExDem82T3RpeFl3ZnRPWmF5RDZkNmFGSklKQktWQ1dmVjFkV0lpNHVEbnA0ZUpreVk4RkxDUGd0TGQ4SUtRaXdzTEN3c0xDei9VOGhrTXFTbXBpSTFOWlV4ejl6Y0hBRUJBZVRoUFRzN20xaUk1ZWZuUXlnVWRwak5UL25BZTNsNVllclVxWWlQajRlcnF5dmVlKzg5SWdpSlJDS2xMek1TaVlSNFZZdkZZaFFXRmlJaUlnS0FYTEFSaVVUbzM3OC9jbkp5eUF1U1ZDcEZZR0FnR2hvYXlJc01KVnkxOTF4ZnUzWXRyUkpxeElnUlpKc29lRHdlc2ZlaVJMS3FxaXJjdTNjUERnNE90S3FtN3F4c1VGYkpwRWgwZERUMjdkc0hRSjVGcmN4R1NwSDYrbnFHR05TalJ3OE1HellNNDhlUHh4dHZ2TUVJQk10a01oSU1ZQ3VFT3NmTm16ZFJXVm5KOElNWENBVFlzbVVMZEhWMWFUWmVabVptbURGakJpSWlJbkQ2OUdtR2VOa1JWNjllUlZaV0Zzek56ZEdqUnc5a1oyZWpxS2hJcWFXU1ZDckY5dTNiSVJBSVNHK1prSkFRdUx1N0V3c2FIbytIVTZkT3djUERnOWdoN3RtekI4WEZ4UWdQRDRlTmpRM0t5c3J3ODg4LzQrSERoekEyTm9hL3Z6L2VldXN0cGNGWEF3TURCQWNIWTh1V0xRZ0xDOE9ubjM2S0NSTW0vR01EOTFSdmp2WUJpSmt6WjhMYTJycFRsVFhLNFBGNEFLQlMwT2pWcXhjamFLbXNoMUR2M3IzeDY2Ky80djMzMzRlN3V6dE5FQUxrSXY2R0RSdVVma2RBUUFCajJxRkRoelN1R05PRWp6LyttQ0djcTZLOHZKeHh2SlVKa083dTdwZy9mejdjM053MEZ1RCtHMmxyYTBOdWJpNEdEeDZNelpzM00rWjNwb2NRSmNZcE52a0dnTEZqeDRMRDRXRHYzcjFJVGs3R3pKa3pjZTdjT1pTV2xtTHg0c1dZT25XcXhyM3dYaGFwVklxOWUvZWl0cllXYTlhc1lWUTlUSm8wQ1hsNWVTVDdmOWFzV1JyMWVhR3FOVFE5L3pSRkxCWWpQajRlVXFrVWx5NWRvbzEzczJmUHBvM3JxcmgxNnhidTNMbUR5Wk1uZDFqbG9ZcVdsaGFrcHFaMld3VVg5ZXpUR2NzMFRVbEtTb0srdmo0Ui9YdjE2b1d4WThmaS92MzdzTGUzSno4N09qcGk3Tml4eU0vUFovUStxcXlzeEtGRGh6Qm8wQ0NZbUpoZy8vNzl5TW5Kd2ZMbHl6VitQaGsxYWhSRUlwRkdWVmt0TFMyTXZrd0FOTEphbkRwMUtseGRYVEZ5NUVpMHRMUmcwNlpOYUdscFlWaTZOVFkyMHF5THU1dTR1RGowN05rVERnNE9LQ3dzQklmRFlRaVFWR0xBd0lFRFVWWldob3NYTDVLS3JGZEZaR1FrenAwN2gvcjZlZ3diTmd6TGx5OUhaR1FrNC9sYkpCSmgzcng1a0VxbGVQRGdBVUpEUStIbjU5ZHRWZFN2Z3ZaOW9Rd05EYkZvMFNMczNyMGJBd2NPaEkyTkRXYlBuczNvcnhRV0ZnYUJRSUMxYTljeTFra0pUS3J1ZDZHaG9iUytUL241K1RoOCtEQmNYVjNCNC9Hd2VQRml4dGl2bzZPRHRMUTBBUDlKeGpFMU5jV3dZY1BJbUVRbE5nSHk5NldwVTZkaTBxUkpNREF3b0ZVa1V3aUZRdWpvNk9ETW1UT01iY3pNek1TNmRlc1FGaGFtVkFSdGFXa0JoOE1oKzFwWldZa1ZLMVpBSXBGQUpCS1JIcFBLcXVWWVdQNHFXRUdJaFlXRmhZV0Y1WCtLcFV1WElpRWhBZVhsNWVEeitkRFIwWUc5dlQyR0R4K082ZE9uMDE1QTNubm5IZHkvZng5bFpXV1lNV09HUmdJSTFldW5mU1l0SmE0QXdQZmZmMC9MYU42MGFSTjRQQjdHakJsRDdCRU1EQXh3NTg0ZHRMVzFZZGl3WVNndkwwZHBhU2w4ZlgweGZQaHc5T3paRTJGaFllQndPR2hvYUNDVk9scGFXckMwdElTdXJpN3k4L1AvSDN2M0hkZkUvZjhCL0pXRUVZZ2dpZ3hSQVVVcktxQTRjSUFWRmExVjY2aXJkUld0QXdkVlVOd2JTOTBMUldwdDlWdEZxS3M0VU53aUlpaUtFd1JCQkFTUmpTQUlDU1MvUC9qbHluRkpDSTdhMnZmejhlaWo1dTZUeXlXNVhNam5mZS8zbTdVUFRrNU9PSEhpQkpvMWF3WjNkM2VJeFdMbUIrbVpNMmR3OE9CQnB1eEN2Mzc5b0tXbGhaQ1FFRWlsVWx5NmRBbVhMbDJDdWJrNSt2VHB3eW5YSUxkcTFTbzhlUENBQ1hoZHZIZ1IxNjVkWS8xNDI3MTdOK3NxNytuVHArT0xMNzVRK2JxcUt0MmxTUGZ1M1hIa3lCRUFWU1UrWEZ4YzRPenNyUExxMU5qWVdHWS9QMFlacjMrcjE2OWY0OENCQTdDd3NHQTF0UzR2TDhlNmRldnc4dVZMTEYyNmxOT3JZZXpZc2JoejV3NENBd09ocmEydDlKaFNSQ1FTNGM2ZE95Z3JLNE5NSmtQRGhnMHhmUGh3aFlHbE0yZk9JQ2twaWRVSTNOSFJFU0VoSVhqNThpVk1UVTNSc1dOSG1KaVk0TXlaTTB4QWFOcTBhZkQwOUlTdnJ5Kzh2YjJocjYrUEZ5OWVZT1RJa1JnMWFoVDA5UFR3NXMwYjVuRmV2WHFGaUlnSVhMeDRFZkh4OFRoKy9EaTJidDJLRFJzMllOZXVYUWdJQ0lDenN6TTZkdXlJdG0zYnZsTnpkV1V5TXpNNVY4aVdsNWZYMmljakxpNE9BSmphKzNKRGhneFIrN0ZmdjM2TjB0SlNoUk1ZZCs3Y2dabVpHZWMxa3pNd01PRDBKVlBXUTJqbzBLR2N5UjQ1R3hzYlRpYm40OGVQNGUvdmoyWExsbkVDVXU5N2NySi8vLzVxajkyNmRhdGE0NW8zYjg1cGpLMktQS2lrYkNKSm5RYlpIME5VVkJTS2lvcVVObUJYcGJLeWtoWElDUXNMZzdHeHNjSXlhRjI2ZE1HUUlVTnc1TWdSckYrL0hnQ1lnTzJIRGdZQlZkOS8xNjlmeDlDaFExbmxOU3NyS3hFVkZZVlRwMDdod1lNSGFObXlKU29xS25EczJESEV4OGRqOU9qUlRLYVRJbkZ4Y2JDMHRIem5ZN3I2M3lvQWNQandZYng2OVFwZmZQRUZmdnZ0Tjd4Ky9WcHBHU2RGenAwN0IxOWZYNWlabVhFdUdLaUxzTEF3U0NRU2xhK0JNdktnaHZ6OWxVcWx1SHo1TXF1L3pmdDA2ZElsZE9yVTZhMHZBTWpJeU1DcVZhdWdyYTJOSlV1V1FGOWZIM3YzN2tWNmVqcm5HSlgvemFMbzJCVUtoYXlBdWlvSkNRbVlQWHUyd25XMWxUYzJOalpHbno1OVVGeGNqRFZyMXVESmt5ZFl1blFwNjFnc0xDeEVWbFlXWEZ4Y09QY1hpOFdzNzRYcWZ5OVdwK3JjVlZSVWhLdFhyMkxRb0VHY2pPT0FnQURFeGNYaHpaczNLQ2dvd0t0WHJ6QjI3RmdVRnhkREtwVWlNREFRWGw1ZUtwL2p1NURKWkRBME5NUzhlZlBRc1dOSHpycTR1RGhjdlhvVlY2OWV4WUFCQTVoK2MwRkJRYmgxNnhiczdPelFzMmRQdEd2WDdvTUZoN1p2MzQ2ZE8zY3l0OVg1bnBCSUpFaEtTdUlFU203ZnZnMkJRSURZMkZpc1hyMGE0OGVQNTN4bkN3UUNDQVNDdHdvUXl3TTZZckdZK2UzU3ExY3ZlSGw1WWQrK2ZkaTdkeTlHamh5SjRjT0hzLzdPdW5IakJ2VDE5Wmw5c2JTMHhLcFZxd0Q4VmNydjBhTkhtRHg1TWpJeU1yQi8vMzRFQmdiaXl5Ky9oTHU3Tytmdm96bHo1akMvbVdxU3YzNHpaODVVK3IzU3JsMDc1Z0tIaUlnSThIZzhCQVFFSURVMUZaNmVua2hOVGEyMTF5RWhIeElGaEFnaGhCRHlTUms4ZUREVDhMWTJSa1pHOFBYMVZYdmJSVVZGek1ScTlSOXRwYVdsekJYTFdscGFuRklFOG9rN2tVakV1aExmM3Q0ZWZENGZFeWRPWkRWS2xwZFlrcHN4WXdZcUt5dGhhbXFLUm8wYW9iUzBGQ1VsSlFnTkRXWDE3SEIyZGthVEprMHdjT0JBOFBsOFZsQW1JU0dCdFUvYTJ0cVlPWE1tbkp5Y3NHZlBIang3OWd4QTFaWCtOWC84VlZjeiswa3FsWEtDT1JLSmhIWFZxYnkwUW5YcDZlbUlqSXlFcHFZbXhHSXhUcDA2eGF4VHA4OUk2OWF0TVc3Y09EZzZPaXJOQUZpd1lBRktTMHVocmEwTkhvL0h5alo0MTR5SS94TDUxZTd6NTg5bmZ2aStldlVLcTFldlJueDhQTDc5OWx0VzJSZzVnVUNBaFFzWHdzdkxDL3YzNzBkR1JnWThQRHpVZWt4bloyZTFlaXE4ZVBFQ3YvMzJHNnlzckZqbGRweWNuQkFTRW9Ld3NEQ01HVE1HZkQ0ZmZmcjB3ZUhEaDFGUVVJQUdEUnJBMnRvYXZYcjFRbGhZR0NJakk5RzllM2ZzM3IyYk5ka2t6OG9MQ0FqQWxpMWJJSlZLMGF4Wk0weVlNQUdhbXBxd3NMQ0FyNjh2enA4L2orRGdZQVFIQitQY3VYUFl0V3VYd29CUVptWW1aczJheFV5SXJWKy9uamsveUNjWVpzeVl3WnBnYU5hc0dSTUUwZFBUdzdCaHcxamJyUDdaQWFvbWFPUGk0bUJvYUFpaFVJaUNnZ0tFaG9aQ0pCTFZxWXhkYUdnb1ltSmlvS09qdzB6K3lHUXl6b1JWZVhrNUxsMjZ4RXdFYW1ob01GZG55OCtMZFFtTzJkblpLVjBuRW9sWXBmQ0F2L3JTV0ZoWXFQMjVqbzZPVnRqbk1TTWpBMkt4bUxtS3VEb3JLNnM2VGQ1NGVIaHdKc251M3IzTEtaMm5TbGxaR2Rhdlh3OGRIUjBJaFVLVWxKVGd4bzBiRUFxRnJOS05BSERreUJGSUpCSmN2bnlabVlSNy92dzU1eXAxNEs4QTRmSGp4em1UMnMyYU5WT2FoZksycjV1cHFTbis5Ny8vUVV0TEM3MTc5NjcxZVYrN2RnMVBuejZGbHBZV2NuSnlrSkdSd1pSbGpJbUp3YU5IajVqeWoyS3hHTStlUGNPVEowOXc1ODRkeE1URVFDYVRvVWVQSHJDeHNjR0ZDeGZ3KysrL0l6QXdFSFoyZHJDMnRrYlRwazJaVXEvVnN6Rzh2YjA1Z1RiNTUzTFBuajJjOTY3bXhIWmtaQ1JDUWtMUXRXdFhUSmt5QldWbFpYanc0QUdpb3FJUUVSR0I0dUppTkczYUZKNmVua3cva29zWEwrTEFnUU5ZdVhJbERBME5ZVzl2RDN0N2UzVHAwb1YxWlh0OGZMelNja25xdUhYckZwNCtmWXFIRHg4Q3FPcnhFUk1UZzhPSEQ2TlRwMDZZTTJjTzJyVnJCejgvUDV3N2R3NmxwYVZJVFUxRlJFUUVCQUlCcEZJcEtpb3FtS0NOVENhRHY3OC9VemJYMjl2N25iS0REaDQ4Q0pGSXBOYnhVVmxaaVY5KytRVzZ1cm9RQ0FTNGRlc1dnTC9LUUowNGNRTFoyZGwxemt4VngvWHIxL0hzMlRPbDVkV3F5OGpJd0sxYnQzRC8vbjBtNlBMdzRVT3NYYnNXUXFFUTN0N2V6RVVzMDZaTmcxUXFCWi9QUjBoSUNOTm5SVjRDdU9ibnZhNWF0MjROZDNkM3p2S2FKZGVVU1V0THc4cVZLNUdYbDhlVU9OeTllemYwOWZYQjUvTVJFUkVCbVV5bXNIenEzTGx6T2N0cWxnV01pNHZEVjE5OXhSa25MM3UzYTljdWlNVmlEQmd3Z0RPbVU2ZE9zTEN3Z0k2T0RuUjFkWm56WlVWRkJlN2V2WXUwdERRRUJ3Y0RVUDFkOUxibnQrSERoMlBZc0dHczcrMFhMMTRnUHo4ZnJxNnV5TW5KZ2FhbUpycDI3UW9uSnlmdytYeU1HemNPenM3T0NBb0t3clZyMTNELy9uME1HVEtFa3cwcHQyM2JObHk3ZGcxaXNSZ3ltWXgxTGlnckswTldWaGFuYXNEOCtmT1pvRjNYcmwxWkZ4NmtwcWJpMnJWcnpHMnhXSXlOR3pmQ3lNZ0lJcEVJZkQ0ZnQyL2ZSa0ZCQVFZT0hNaU1PM0RnQU1MRHc3Rmd3UUlBVlFGd2QzZDNtSnViNDdQUFBrUGp4bzBoRW9tWTN6ZnlrdDFTcVJTVmxaWE03NE91WGJzcXpOckt5OHZEdzRjUGNlL2VQVVJFUkVCVFV4T1RKazFpQXArVEowK0dqWTBOL1AzOWNlVElFVGc0T0tCdDI3Wm8wYUlGN3R5NXcvU3hCS3F5eFI0OWVvU0lpQWhFUlVXQnorZGp6cHc1ekFWcTMzNzdMWTRlUFlxVEowL2k1TW1UNk5ldkgwYU9IQWxUVTFOSUpCS1Z2dzhmUG55STVjdVh3OS9mbjlON3JUcUpSQUpOVFUyWW1KaWdwS1FFZ1lHQnlNcktnb2FHQnJVWklCOGRCWVFJSVlRUVF0U2txYWtKUzB0TEpDY253OXJhR2pvNk90aTRjU01PSERpQXc0Y1BBMENkeWxJMGE5WU1ibTV1dFU0eTFxd252bmZ2WHFZWEVmRFhSRUhyMXEzUnVuVnJabm0vZnYyWUg4RkNvUkMydHJhd3M3T0RuWjBkTTFIWnZuMTc3Tnk1RTlIUjBUaDM3aHdhTm16SXlnS3BxVisvZm5XdWIxNTluK1MwdExTd2I5OCt6bktSU0tTeStiVWNqOGZEdUhIalZJNXAyTEFoSGoxNnhGbk81L05aUDNDSmNsS3BGR0t4R01PSEQwZjc5dTJaNVpjdVhVSjhmRHdtVFpxRVVhTkdLYjEvNDhhTnNXblRKcXhjdVJMZHVuVjc3L3QzNWNvVlNDUVNlSGg0c0FJNXRyYTJhTnk0TWF1M3hPZWZmNDZNakF4Vzl0NzQ4ZU1SSGg2TzhQQndkTy9lblhQbHNUd2JvNnlzREVPR0RFSHYzcjA1QVFrK240OEJBd1pnd0lBQlNFNU94cHMzYjVSbTdPanA2ZFY2M05aVVBVQmFyMTQ5VGszK3NMQXd6djdVbkxneU5UWEZyRm16bUI1YzZycCsvVHJ6YjIxdGJYVHYzcDJUVlpTWGw0ZEdqUm94SldNME5UVmhaMmVIbjM3NkNacWFtaGd3WU1BSHVVcGZUaUFRUUNnVTFxbFBWWEJ3TUZPQ1M1SGR1M2R6bG8wZVBicE9BU0V6TXpQTytKcTlFbW9qRkFxUmxKVEVLZ1ZxYkd5TXlaTW5jOHBLaFlhR0lqTXpFOXJhMmt5WnIrZlBueXNzZHlQZjlyRmp4empMSFIwZGxRYUUzdloxYzNCd1FFNU9Ec2FNR2FNMGkxTmZYNStack0zTHkyTXlRUGw4UGo3NzdEUG11SXVNakdRQ296Ly8vRE5Pbno2TnlzcEs4UGw4dEdyVkNoTW5Ub1NMaXd2ek9NT0dEY09USjA5dy9mcDF4TVRFNE5DaFE1REpaQkFJQlBqbGwxOWdhbW9LYzNQek9uOHVnYXFlRU9mUG4yZHVkKzNhRldQSGpzV1lNV05RWGw2T0dUTm1JQ2NuQjN3K0g1MDdkOGFBQVFQZzRPREFPbGI3OSsrUHp6Ly9IT2ZQbjBkSVNBZ3VYcnlJaElRRVZoK1A1T1JrbEpXVnNUS082aW91TGc0blQ1NkVwcVltQmcwYWhFYU5HbUhMbGkwd056ZG5KbmRkWEZ4Z1oyZUhDeGN1NE02ZE8zank1QWxpWW1KUVdWa0pxVlFLcVZRS29WQ0lvS0FnRkJVVjRlSERoK2pac3lmYzNkM2ZPaGdFVkFXRWVEd2V2djMyVzZVVDlob2FHc3hFdFVBZ3dNMmJONUdWbFFVQXpIbW1SWXNXa0VxbE9ISGlCSm8zYjY3V1JRVjFaVzV1anU3ZHUzTXlRWUNxQ1diNTUzTHk1TW40OWRkZnNYSGpScGlZbURDQmZENmZEeE1URXlZQVdKMzh1SkJQaGdOVmZ4T05HREdDODcxVFZ6bzZPZ3JQWCtwbU9UVm8wQURHeHNaWXVIQWhySzJ0VVZGUmdiTm56eklYL0JnYkc4UFQwMVBoWTNoNGVMQUNXZ2NQSHVRRVV5MHRMVEZyMWl6V3NzMmJOelAvTmpNenc4U0pFeFYrdHlycmxaU1RrOE9jay9oOFBycDI3YXJ3NzFHNWQvbGVxQjRNa2txbHlNbkpnVmdzaHBtWkdYUHhVczN2M3laTm1tRGV2SGx3YzNQRDNidDNWV2JIOWVqUm85Wk1ycHJNemMyWjk2ZGJ0MjVNRUJxbzZnOVdQU0NrcGFXRnBLUWtWbEJKUTBNRGZmcjBZVXIxaG9lSEl6QXdFTjk4OHczejJlcldyUnZDd3NJUUV4T0R4NDhmNCtiTm15Z3BLWUZNSnVOa0k4b0poVUtGZ1QyZzZqdHk1ODZkYU4rK1BhWlBuNDVldlhweGpsRUhCd2QwNnRRSllXRmhDQXNMdzlPblQ1R1hsd2VCUUlCaHc0YmgxcTFiMkxsekozSnpjd0ZVL1JZWU9uUW9oZzRkeXZyTUdSc2JZK2JNbVJneFlnUU9IanlJczJmUDRzcVZLL2o5OTk4eFpzd1lwWmxzMVUyYU5Fbmxlbk56Yy9qNyt6UGxoME5EUTZHcnF3c3ZMNjhQMm0rTEVIWHd4R0t4NGsvcFA5em9xTnFiUGhQeVgzYTRHN2U1SkNHRWZHaWxwYVhZdTNjdm5KMmRWVjdsL1crV201dUxIVHQyTUwxSkFPRFhYMy9GK2ZQbjBieDVjeXhZc0lCejFkZXNXYlB3N05rekRCNDhHRE5uemxTNDNXblRwaUU5UFIxdWJtNFlNbVFJWW1OajRlWGxCVU5EUXh3NGNJQTE5dno1ODlpMmJSdUFxZ25pWmN1V0tYMjlUNTA2aGFaTm04TEd4dWF0eXB2RXg4Y3pUYmdYTDE2c01saFVWMU9tVEdFeU1PVFpGdDkvL3owcjhQQXVUcDgrRFQ4L1B3Z0VBbWhwYVVFa0VzSGMzQndqUm94NGIzMEsvZ3ZLeXNvZ0VBZzR4OCtqUjQvVTdzOGd2MHJ5UTBoSlNWR1lKU2FUeWRRcUVaV2FtcXF5VE11dFc3ZlFzV05IVGsrcXYxdGhZU0VxS2lyVWJvWXNGb3RSWGw0T2dVRHd6dVhyNUZldTE1VzY3d0dwblh4eVN0WDc4TGJ2MDk4aE1URVJWbFpXZGRvL1JjKzVyS3dNY1hGeDZOaXhJMUpUVXhFZUhnNGJHeHRZVzF1clZRcTBwS1FFS1NrcEtDc3JlNnZ5ZFhVUkd4dUxaOCtld2NuSlNlM0p2NGNQSDZKUm8wWXFNM1hmRjNtR2IxM09EOVdQc2VMaTR2Zlc5eW9qSXdPTkd6ZXU4L0ZSV1ZrSmdVREF1bDljWEJ3ME5UWGZPWWhTODdGS1MwdVoxK3BkUG1mcWZrNy95WjluT1huQTRVTi9QOVk4RjVTWGwrUDE2OWVjb0pxeSsvSjR2TC8xdXlndExRMDhIcS9PUVp6M3JhS2lBcm01dVRBd01GRHIvRmhaV1lueThuSklKQkxvNmVseHpyMVhybHhoWldPcnEyYUE2SDEvajBra0VrUkhSNk5Iang2UVNDVFlzMmNQek16TVlHTmpnNVl0VzZyOXQyQnFhcXBhUGQwSStSUlFRSWlRVHhRRmhBZ2hIOE4vSVNBRWZOakpiVG14V0l5Y25Cd0lCQUxPRlpIbDVlVW9MQ3lFVUNqay9HRDdONmxlRzU4bWpRa2hoQkJDQ0NHRWtBK0xTc1lSUWdnaGhOVFJodzRHQVZYbEc1VDF3OURXMW43bmV2TC9CUC9XUUJZaGhCQkNDQ0dFRVBKdlJML0NDU0dFRUVJSUlZUVFRZ2doaEJCQ1BuRVVFQ0tFRUVJSUlZUVFRZ2doaEJCQ0NQbkVVVUNJRUVJSUlZUVFRZ2doaEJCQ0NDSGtFL2V2RFFpMXJHZGEreUJDL3FQbzgwRUlJWVFRUWdnaGhCQkNDQ0drdW45dFFNaFMxK2hqN3dJaC8xajArU0NFRUVJSUlZUVFRZ2doaEJCUzNiODJJTlRYdUIxNDRIM3MzU0RrSDRjSEh2cVoySHpzM1NDRUVFSUlJWVFRUWdnaGhCRHlEL0t2RFFoWjFUTkJYMk9hOUNha3BpOU4yNk81eVBoajd3WWhoQkJDQ0NHRUVFSUlJWVNRZjVCL2JVQUlBTDVwMWgxNkdzS1B2UnVFL0dNMDBCVGhtMmJkUC9adUVFSUlJWVFRUWdnaGhCQkNDUG1IK1ZjSGhQUTFkYkM5dzNmbzBxREZ4OTRWUWo2NlRnYk5zYVg5QkFnRldoOTdWd2doaEJCQ0NDR0VFRUlJSVlUOHcyaDg3QjE0Vi9VMGhQQnEvUlhDY2g3amJtRUswa3B6a2Y0bS8yUHZGaUYvaTZZNkRkRk0xeEQyQnBad05tcjdzWGVIRUVJSUlZUVFRZ2doaEJCQ3lEL1V2ejRnSk5mTHFBMTZHYlg1Mkx2eG54VWNIQXhyYTJ0WVcxdC83RjBoaEJCQ0NDR0VFRUlJSVlRUVFrZ04vK3FTY1lRUVFnZ2hoQkJDQ0NHRUVFSUlJYVIyRkJBaWhCQkNDQ0dFRUVJSUlZUVFRZ2o1eEZGQWlCQkNDQ0dFRUVJSUlZUVFRZ2doNUJOSEFTRkNDQ0dFRUVJSUlZUVFRZ2doaEpCUEhBV0VDQ0dFRUVJSUlZUVFRZ2doaEJCQ1BuRVVFQ0tFRUVJSUlZUVFRZ2doaEJCQ0NQbkVVVUNJRUVJSUlZUVFRZ2doaEJCQ0NDSGtFMGNCSVVJSUlZUVFRZ2doaEJCQ0NDR0VrRThjQllRSUlZUVFRZ2doaEJCQ0NDR0VFRUkrY1JRUUlvUVFRZ2doaEJCQ0NDR0VFRUlJK2NSUlFJZ1FRZ2doaEJCQ0NDR0VFRUlJSWVRVFJ3RWhRZ2doaEJCQ0NDR0VFRUlJSVlTUVR4d0ZoQWdoaEJCQ0NDR0VFRUlJSVlRUVFqNXhGQkFpaEJCQ0NDR0VFRUlJSVlRUVFnajV4RkZBaUJCQ0NDR0VFRUlJSVlRUVFnZ2g1Qk5IQVNGQ0NDR0VFRUlJSVlRUVFnZ2hoSkJQSEFXRUNDR0VFRUlJSVlRUVFnZ2hoQkJDUG5FVUVDS0VFRUlJSVlRUVFnZ2hoQkJDQ1BuRVVVQ0lFRUlJSWVRZlRDS1JJRGs1K1dQdkJuSnljaUNUeWQ3THRnb0xDNUdYbDhkYWxwZVhoNnRYcjNMR2xwYVd2cGZISkIvTzgrZlBQL1l1QUFCS1NrcHc2OVl0VkZaV2N0YVZsNWNqT1RrWkpTVWxIMkhQL2g3NStma29LeXY3Mkx2eHIxWlJVVkduc2NYRnhVclhGeFlXS2p3V1Zjbk16RVJTVWxLZDdsUFQ2ZE9uc1dYTEZxWHJFeE1Uc1dUSkVoUVVGS2kxUFg5L2YrelpzMGZsbU9QSGoyUHQyclYxMnMvcUNnc0xFUllXaHNMQ3dyZmVCaUdFRUVJSVVROEZoQWdoaEJCQzZxaXlzdktkLzFNbnVMSjE2MWFNR2pVS3MyZlBSa1pHeGp2dnQ2dXJLd1lPSEloWnMyYlY2WDdwNmVsd2QzZkhzbVhMa0pPVDgwNzdFQjRlRGpjM042eGN1WktadkE0SkNjR2tTWk93WWNNRzNMOS9ueGtyRm92aDRlR0JsU3RYSWlVbDVaMGVsN3k3eE1SRWJObXloVFZwSGhNVGcrblRwK1BHalJ1YzhTa3BLZkQwOUVScWF1cmZzbi83OSsrSHQ3YzNFaE1UT2VzeU1qSXdlL1pzUEhyMGlMVmNJcEVvSEgvOStuWE1uRGtUK2ZuNUtoOXp4NDRkT0hueXBOTDExNjlmaDYrdnI4cHRpTVZpNU9mbkl5MHREYkd4c1lpTWpFUm9hQ2dDQWdJUUZoYW04cjV5S1NrcG1EeDVNdjc4ODArMXhyOXZVcWtVT1RrNTcvUmZYWU1uZFZGU1VvS3hZOGZpNXMyYlNzZmN2SGtUNDhhTlEzWjJ0bHJidkhYckZyNzk5bHRjdTNaTjRmb05HemJBMWRVVlVxbFVyZTNGeHNiQ3pjME5vYUdoZVBueXBjTC8xQWxvNXVUa3FEeGY1dVRrNE42OWUrRHhlR3J0VjFwYW1zS2diMnhzTEJoYXJqY0FBQ0FBU1VSQlZQUGNNakl5RUJjWHA5YjJsRDNHK3ZYcmtaYVdWdWY3RmhZV1lzMmFOZlFkUVFnaGhCQ2lKbzJQdlFPRUVFSUlJUitTUkNMQjFLbFRtVW0rN2R1M28xV3JWbSs5dmVUa1pNeWVQZnVkOTJ2bHlwWG8yclVyU2twS2xBYUhEQXdNSUJhTEFRQW5UcHpBeElrVGxXNVBWMWNYTDErK3hNS0ZDNVdPa1Y4Um5wYVdoZ2tUSmlnZDUrUGpnMmJObWdHb3l0eFpzV0lGaW9xS2NQZnVYZXpkdXhmTm16Zkh3WU1IYTMyT2NydDI3WUtGaFFVQTRNV0xGeWdxS2tKUlVSRzJidDJLeFlzWG8xT25Uc3prcEwrL1AzYnQyZ1UrbjQ4REJ3N2crZlBuZVA3OE9WNitmSW1kTzNkQ1UxTVRBUERreVJNc1dyUkk3WDFRWk8vZXZXallzT0U3YmVPL3BLeXNESmN2WDRhR2hnWisrT0VIQUlDOXZUMXNiVzNoNit1TE5tM2FvRUdEQmdDQTR1SmlyRm16Qm5sNWVYajE2aFZyTzhuSnlTcURLTFZwMzc0OWV2ZnV6VnAyNzk0OWhJU0VZTnEwYWJDMnRrWldWaFl5TXpQUm9VTUhoZHVRU3FXNGVQRWlEaDA2aEtLaUl2ajcrOFBZMkpoWmYrTEVDZkQ1ZkpYSHgvSGp4eEVhR29xbFM1Y3FIWk9abVltelo4L0N5c29LQXdjT0JBRDgrdXV2dUg3OU90NjhlWU0zYjk1QUlwRnc3cWVwcVFsOWZYMTA3TmdSdlhyMVV2bDZBSUNscFNWYXRHaUJZOGVPWWZEZ3dkRFQwMU01L3Y3OSs0aU9qcTUxdTdWcDNydzUrdmJ0aSt6c2JFeWVQUG1kdHVYbjV3ZExTMHZjdTNjUDVlWGxuUFc2dXJxSWpZMVY2OXlqbzZPREkwZU9NTGRsTWhrS0N3dVo4eWxRbGRsVy9iWFgxZFZGZVhrNS92ZS8vMkhFaUJHczdkV3ZYeCtHaG9hc1pWZXZYb1cydGpZNmQrN01lZnppNG1JOGVQQUFmZnYyQlo5Zit6V1lNVEV4V0x0MkxmaDhQaTVmdm96TGx5K3oxbGRXVmtJaWtlRDc3Ny9uN0Z0dFVsSlNXTmxBOGd5a2hJUUVhR2xwc2NZS2hVSzBhZE9tMW0xbVpHVEF5OHNMa3lkUHhzaVJJMnNkWDFaV3BqSmdJdzhFcGFXbGNmYXB1bWJObWtFa0VqRzNKUklKMXExYmh5ZFBubUQ4K1BFSUN3dkQrdlhyYTkwZnVXUEhqa0ZIUjBmdDhZUVFRZ2dobndJS0NCRkNDQ0hrazNiMjdGbTFyL2orR0Z4ZFhkVzY2dnYwNmRNNGZmcTAwdlYrZm43ZzgvbWNVbXlLVkZaV3Fod252MUkvTXpNVHk1WXR3OHVYTHdFQXJWcTF3dHk1Y3hFY0hLejJWZThBV0FHdjBhTkg0L0hqeDdoMTZ4YWlvNk9Sa3BJQ1MwdExmUFhWVnpoKy9EaWtVaWt5TXpOUldGaUk0OGVQQXdEcTFhdUg1Y3VYTThFZ29HcEMvMTNMWTZrelVVditZbXRyQzFkWFYvejIyMjlvMGFJRkJnOGVEQjZQQjNkM2Q4eWNPUlA3OXUyRHA2Y25wRklwZnZycEoyUmxaV0hSb2tXd3M3TmpiU2NuSjBkcFZvVXFNcGtNNWVYbEVBcUZySUJRWVdFaE5tL2VEQ2NuSnd3Yk5nd0FjUERnUVVSRlJjSFgxeGVtcHFiTTJOTFNVaHc3ZGd5blRwMUNkblkyT25Ub0FIZDNkMVl3S0RrNUdiR3hzWEIwZE1TRkN4ZFkrMkJuWndjVEV4UEV4c1ppMzc1OUFLb0NucnQyN1dMR1dGbFp3ZHZiR3dBd1lzUUkzTGh4QTN2MjdFRzdkdTFnWVdHQkRoMDZRRWRIQnlLUkNQWHExWU91cmk3T25UdUhKMCtlWU51MmJkRFgxNGRRS09ROC8yM2J0dUg4K2ZPMXZrNWp4b3hSdXU3TEw3K0V1N3M3bmo1OWlqTm56cWpjamp3SXdlZnpsVTdTZCsvZUhYMzc5bVZ1ang0OVdxMkFRbldKaVlrNGRPZ1FjM3Z6NXMwS3owL201dWFZTzNjdTZ6d1FIaDZPbEpRVVRvQmJRNlAybjdtYk5tM2laTDd3K1h4RVJrWWlNaktTdGZ6cnI3L0crUEhqSVpWS1VWNWVqdUxpWWtSRlJjSEZ4UVU4SGc5djNyd0JBR2hyYTRQUDV5TXNMQXhTcVJUMjl2WUtzeW9OREF5Z3FhbUp5c3BLQkFVRjRmRGh3eGcvZmp4R2poekp5ZHpKemMzRnNtWExZR0JnZ0FFREJ0VDZ2R282ZHV3WUlpSWltTnZ5SUppaXdFbVRKazJVWnJSSnBWTG1uQ25QdExPMXRWVnJIMTY4ZUFGUFQ4OWF4L241K2FsY3YyN2RPdVo4SWhhTHNXN2RPang2OUFnclZxeEFpeFl0b0tXbGhXblRwbkh1RnhRVUJCTVRFMDRndWZxeFJBZ2hoQkR5WDBFQklVSUlJWVM4Ti9KSnVQZlZhK1pkRlJjWEl5Z282TDF1VTE5Zkg0TUhEMWE2UGp3OG5NbUlzTEd4Z2FXbHBjSngxU2VwM3hjVEV4TnMzTGhSNlhvZkh4OFVGQlRBek13TUhoNGVTc2VabXBvaVBUMGRDeFlzWUhvNm1KbVpZZlhxMWREUjBZRzl2VDFuZ2pnM054Y25UcHdBQURnNU9hRjE2OWJNdW9ZTkcrTGl4WXZNWko4ODRDUVdpNWxKUXZteTdPeHN1THU3UXlLUk1NZFJhV2twazVIaTd1Nk8zcjE3dzhEQUFGOSsrYVg2TDg3L3UzbnpKbE1HakFKQ2RmZjExMS9qMWF0WGNIQndZSlkxYmRvVUsxYXNRTnUyYlFGVXZhNDJOamJvMXEwYmV2YnN5ZGxHMTY1ZG1XQmZYZVRtNW1MaXhJbXN5ZjVYcjE1aCtmTGwwTkhSd2R5NWM1bmxVNmRPeGQyN2Q3RisvWHBzMnJTSldiNXg0MFlJQkFMMDdObVRtVVJPVFUxbFRYWWZQMzRjbXBxYWlJK1BSM3g4UEhQZnZMdzhMRjI2Rk5uWjJWaTFhaFZzYlczaDR1TENyQzhzTE1UKy9mdFJ2MzU5WmhtZno0ZUhod2ZjM2QyeGJkczJiTjI2RlowNmRVS25UcDFZeiszMjdkc1FDQVNzd0pRaVFxSHdyVE1VcTAvMGYvMzExL2o2NjYrVmpwVktwVmk0Y0NIaTR1S3dkdTFhcFpsV05WbFpXYUZyMTY1dnRYOXlmbjUra0VxbFNFcEt3dkxseTdGZ3dRTFkyOXRESUJDZ1hyMTZzTGEyWnNhR2hJVEEwZEd4emxrelFGVzJLRkFWMEt0WHJ4NisrKzQ3WmwxaVlpSjI3dHlKdVhQbm9ubno1c3p5dExRMHpKdzVrN2tkR2hxSzBOQlExalpidFdyRkxOdXdZWVBTeDliVDA4T3FWYXVRbVptSnlzcEtCQVlHSWpBd2tETldJcEdnc3JJU0wxKys1QVMrTm03Y0NDc3JLNVNXbHVMaXhZc0FxaktBaW9xS21DeThlZlBtWWQ2OGVjeDkvUHo4OE9qUm8xcURMOVU5ZmZvVXMyZlB4dmJ0MjZHcHFZbWJOMjlDSkJLcG5XMXJZV0doTXJQcjhlUEgrUEhISDdGMDZWS1ZBVVY1NWx0QlFRRjhmSHdRRnhjSGQzZDM1bnpVdEdsVE5HM2FsSE8vVTZkT3dkemNuQWtZRTBJSUlZVDhsMUZBaUJCQ0NDSHZqWmFXRmtRaWtWcFpLbitIWDMvOTliMDNxVzdVcUJGclFyQzY1T1JrSm91SHgrUEIwOU96MXNEUHhvMGJtV3liMk5oWU5HdldESThlUFdLdW1OKzhlVE8wdGJYeDQ0OC9Jak16RXoxNjlNRFlzV09SbnA3T212Z3lNek9EbHBZV0xDMHRsZmI1a1U5NDgvbDhWdG1kNmt4TVRDQVVDbEZaV2NtOGRrMmFOSUczdHpkMGRYVUJBTmJXMXF4SldhQnFBbFVlRU9yWXNTUG5TdmFLaWdwT1JvK2lMQjlGcGFLcWo1UDNyekUxTllXN3V6c3o1dENoUXpBeU1rSy9mdjBVUGkrNXRMUTBKaUFrRUFoVWppVlYwdExTV01FV29Hb2lYaDM3OSs5bi9pMmZ2Szd1NXMyYmFOdTJiYTBsem9DL2dvYlZBMEtiTm0zQzA2ZFAwYTVkTzJ6WnNnWEZ4Y1VvTGk1R1VWRVJDZ3NMa1orZmo2TkhqNkpMbHk0QWdENTkrbURpeEltc3dJdXZyeS8wOVBTd2N1Vkt4TWZINC9MbHkvamhoeDlZeDNCNWVUbUdEeCtPZS9mdTRlTEZpN0MxdGNYRWlSUFJ0R2xUQ0lWQzVPYm1ZdW5TcFdqUm9nVW5ZR051Ymc1UFQwKzBiTmxTWVFrOW9DcDRYVmxaaWVUa1pNNDZEUTBObUp1YkE2akthT2pUcDArdHI1VWl1M2Z2Vm52c29VT0hFQnNiaTNIanhxa2RESko3OE9BQnNyS3kxQnJic21WTHpqTDVzU0EvUitubzZMQ0NiSEx4OGZGNCtmS2x5dUIyWGw0ZUlpSWltRkp4ZCs3Y1FVRkJBYnAxNjhZY0F4MDZkSUNQancvczdlMWhaMmVIc3JJeWJOaXdBYWFtcGdxREN3QXdZTUFBVnVBaU1UR1JPZmZmdTNjUHljbkpHREZpQkNlNEVSMGRqWFBuemtGRFF3UEd4c2I0L1BQUDBiSmxTNnhhdFFvN2R1eUFnWUVCYTd3OGlGZjlYQWRVQlIrblRadkdmSGZJeXg1V0o3L3Q0dUtDaHc4Zk1zc1RFaEtZb0U1TnJWcTFZc29rQmdVRk1kOFo5ZXJWUTNwNk92Nzg4MDhNSGp3WU1URXhrRWdrVExrNHNWZ01xVlRLQ1RJYUdCamd0OTkrZzBBZ2dJR0JBYXYvV0hYeWpEaWhVSWg2OWVvcEhLT2hvY0hzeitMRmkvSHk1VXNzV2JJRWpvNk9TRXhNUkc1dUxycDM3Njd3dm9RUVFnZ2g1QzhVRUNLRUVFTEllMlZrWktRMElQRjNldmp3SWM2ZlB3OGVqNGZQUHZzTUNRa0pIL3d4NVNXa2dLb3NDSFd5Z0N3dExTR1ZTcG1yd3kwdExWbGxiU3d0TGFHam84T1V0cWxYcng0aUlpTHd4eDkvWU5pd1lSZy9manlydk5UdDI3ZHI3YUdRbnA2dU5LaTFaczBhZE83Y0dSWVdGbWpTcEFsMGRYV3hldlZxUkVSRTRQRGh3NWcrZlRwNjlPaUIzMzc3RFJLSkJHM2F0TUhubjM5ZTYvT3Nic1NJRWN3RXR6cWVQWHVHNE9CZ3BldnYzNytQZ0lBQXlHUXlQSGp3QUxObXpWSlljZ3RnWjY5UlFFZzk4b0JjMzc1OU9RRWRkYVNscFNFME5KUlRaakE5UFIzZTN0N1EwdEtDaTRzTGhnOGZqc2FOR3l2ZGpqd2dWTDNNazZPakkzSnljcUNob1FFTkRRMDBiOTRjK3ZyNnFGKy9QdlQxOVhIaHdnVWNPblNJMmUrZVBYdHlzbkFLQ2dwZ2Ftb0txVlFLUHo4L1dGdGI0NHN2dm1DTmtSODNBb0VBWDM3NUpWeGRYVEYvL254SXBWS01IajBhL3Y3K2FOQ2dBVmF0V3FYdzJKUDNBZHEzYngrcnQwMU5pckovbWpadGlqMTc5bURRb0VIbzFxMGJBQ0F5TWxKaFlFbVp2bjM3d3RQVHM5WU1KS0Fxb0JNVUZNUUVuK3ZxMUtsVHJCSmxxa3lZTUFFdFdyU284Mk1BUUZoWUdKbzBhYUt5YkZsQlFRRk9uejdOdkg5Mzd0eEJYRndjaW9xS09GbHFxMWF0QXZCWHFienM3R3hXK2IxdDI3WXgvN2F4c1dFRjVvUkNJUk1RQ2d3TWhLR2hJU1pPbk1ncFNTWVBsQWtFQXZENWZJd2RPeGFKaVlrQXdPcVJKdmZzMlRNQTNQSnVOZnRPbVppWTROaXhZd0FBYjI5dkZCVVZNZG1pT1RrNTJMSmxDek8ydUxnWVFxR1F0VXpPdzhPRE9jYnUzTG5EQk94TVRFelFwVXNYNXRnVmk4V1lNR0VDR2pWcUJBQzRkT2tTa3BLU01IMzZkTmIydExXMW1YK2ZQbjJhRTdTcWFmbnk1VXJYdWJtNVljaVFJUUNBd1lNSHc4cktDbTNhdElGVUtzV09IVHVRbjUvUGxHTWtoQkJDQ0NIS1VVQ0lFRUlJSWU5VjI3WnRjZWJNR2FZM3pNZncrdlZyYk42OEdRQXdjT0JBU0tYU0R4NFFDZzhQeDUwN2Q1amI4b21yMmlRbkoyUDc5dTNNcEdCcGFTbHljM09Wamk4ckswTlVWQlNrVWltT0h6K09xS2dvekpzM2o3a1NYU0FRS0EyR3lMTnNlRHdlYTZLdXV1cEJFbGRYVjNUczJCSFBuei9IenovL2pJcUtDdmo0K0dEMzd0MDRmZm8weXNySzhPYk5tem9IaERwMjdBaHpjM1BPcEtZaWZENGYrdnI2S2dOQzZlbnB6SVR2cFV1WDhPVEpFeXhmdmx6aDFmM1ZneExxOUJraGYrbmN1VE1UMktpTG16ZHZzc3BxeVRWdDJoUitmbjQ0Y3VRSXpwdzVnNUNRRURnNU9XSE1tREVLZ3dUeTdJTHFrK1lEQmd4UTJWZWxWYXRXU0U5UFI3Tm16UUFBVDU0OFlaVTBTMGhJd011WEwrSGk0b0xzN0d3OGUvWU1QQjZQVllKczVNaVJHRDU4T0lDcVkxZGVuc3JIeHdjelo4N0V1blhyMEs1ZE82eGF0WXFWZVhmcDBpVVVGeGNEQUhSMWRkRy9mMzhNR1RKRTRXc1lGQlNFUjQ4ZVllM2F0WngxOHVPMFZhdFdUSW11d01CQUpDY24xenI1TFpGSUlCYUw0ZVRrcEZiMlJISnlNcnk5dmFHdHJZMlltQmhFUlVXaGUvZnV5TXpNVkJtc3EyN3AwcVZxalpPcm1ha1NFUkdCdkx3OHB2ZGJkSFEwc3JLeVlHQmd3SnhyNUNYU05EUTBzR0hEQml4WXNFRGh0bHUyYklrOWUvYmc5ZXZYR0QxNk5LWk5tNGFlUFh1aXRMUVVQWHIwcU5OK21wcWE0c1dMRnlySFJFZEg0K0hEaC9qaGh4OFU5cWVSbjM4VTlXUWFPblFvOVBYMVdjdmtKZVMrK2VZYjF2S2lvaUk4ZVBDQXVjM2o4YUNqbzRNM2I5NGdOallXRmhZV3pMRmhibTZPUC83NEF3Qnc3dHc1K1ByNll2ZnUzVEF4TVZINlBHUXlHVkpTVXRDM2IxK2twcVlDQUVhTkdvWEdqUnNqSkNRRVZsWlcrUGJiYjVueDhmSHhTRXRMVTVtaDJhMWJONWlabVNsYzkrelpNK3pidHcrVEprMWlsZWlycnZwRkJOWEx0cDQ0Y1FKUG56NWxTa2NlUG53WStmbjVjSE56VTdvdmhCQkNDQ0gvWmZRcm1CQkNDQ0h2VmN1V0xXRnVibzR6Wjg2Z1g3OSthdmNZZUo5OGZYMlJuWjBOVTFOVFRKbzBDYi8rK3VzSGZieU1qQXltSDRYYzVzMmJjZURBQVNRa0pLQng0OGFjaVQ3NS9lYk1tY05rUGpnNU9XSE9uRGtJRHc5WCtsaENvUkJidDI3Rkw3LzhncENRRUx4NDhRSmVYbDVZc1dJRkhCd2M0T1RrQkNjbko0WDNkWFYxUlhaMk5pd3RMYkZyMTY1YW41ZWpveVB5OC9QaDQrUERUTWFQSFR1V21WeFhKams1R1RkdTNBQlExWFBKeHNZR2hvYUdUT2twZlgxOXJGaXhncm42WFJVREF3T3NXTEdDdWErOG5GRjFnd1lOZ2tna3dwWXRXMUJSVVlIbno1L0R3OE1EbnA2ZW5FbHdDZ2pWblVBZ2dLR2hJYlMwdEpDZm40OXIxNjZwZFQ4K240OGhRNFpBVzFzYmhvYUdDbDl2YzNOenpKczNEK1BHalVOQVFBQ3VYTG1DOFBCdzlPN2RHMTVlWHF5eDhtT3c1blk4UFQyUmtwS2ljQi8wOWZXWnNuVWRPblJBWUdBZ2dvS0N3T1B4QUZRZER3WUdCdWpkdXpkTVRVM2g0K09EaFFzWFl2NzgrV2pjdURIMjdObURpb29LSnVBb3YxOStmajYyYmR1RzNOeGM5TzNiRis3dTdweEovai8rK0FQcDZla0FBR05qWS9UdjN4K0dob1l3TkRUazdLZWVuaDRFQWtHZHNtVTZkKzdNWkxVb2MvTGt5VnF6TXVReU1qS3diTmt5Nk9ucFljeVlNZGkrZlRzcUtpcHc0Y0lGYk4rK0hjT0hEOGU0Y2VPVUJwemZsek5uenVEeDQ4Zk1aL1hDaFFzUUNBU3d0TFJrQWtLaG9hRW9MUzJGcGFVbGtwT1RFUkVSZ2ZqNGVIei8vZmRxUFlhdXJpNGFOR2pBQk94VTBkTFNVcnZuVzZkT25XQmhZUUV6TXpPY1BYdVcwK2RNVWRsRE9VWGZFL0tnVHMxZ25MS1NuemR1M0dBeStvS0NndEMxYTFkVy95QjVhYmNaTTJZb2ZRNWZmUEVGQmd3WWdKS1NFclJxMVlyNXZCc1lHTURJeUFpcHFhbEtBM0NxR0JzYks4MVFrMzkyV3JkdURUczdPN1czbVp5Y2pQMzc5Nk5YcjE3TXVUNHhNYkhXd0IwaGhCQkN5SDhaL1FvbWhCQkN5SHZYcDA4ZkhEdDJER2ZQbnNXelo4OWdabWFHK3ZYck0vWC8xY0huODlXK0lyMjZNMmZPSUR3OEhIdytIMTVlWGt6Zm13K2xwS1FFUGo0K0tDMHRaUzB2S3l2RG5UdDNzSGJ0V2hnWkdXSE5taldjU2NVbVRacmdxNisrd3VYTGx6Rmp4Z3dtYzhEQ3dvSzVBbG8rY2VqczdJejgvSHkwYmRzV1dscGFtRFZyRnV6czdMQmp4dzYwYmRzV25UdDNocGVYRjU0K2ZhcDBYK1VaUWlrcEtTb2J5bi8yMldkWXQyNGRDZ3NMc1hqeFl1WksvYlp0MjNLdVZGZms5T25UVFBta3RtM2JZdE9tVGVqU3BRdlR4Nld1cksydDRlUGpvM0tNczdNekRBd01zSGJ0V3BTV2xxS2twQVFQSHo1VUdoQjYxM0p4cjE2OXd1dlhyOTlwR3g4RGo4ZFRlcFcrTXMyYU5jT0JBd2NBVkdYWS9QNzc3eXJIeTB0dWFXcHFZc2lRSWVqUW9RTnpmMlZNVFUweGI5NDhqQm8xQ2djUEhsUVlTRlpVTWc2bzZ1OWpaV1hGS1c5MjVzd1pWaGJGMnJWckVSc2JpMWV2WGtFbWs0SEg0MEVrRXFGTm16Wk1rRU5lSXN2YzNCeVdscGJNeEx2OHVKSEpaRGg1OGlRT0hEZ0FtVXdHTnpjM25ENTlHbnYzN3VXVVlkeTFheGRrTWhuMjdObUQyN2R2czliZHVuVUxiOTY4WVc1blptWkNMQllqTEN5TU5hNVRwMDVLZTZxOFQ4bkp5VXh3YWMyYU5jakl5R0RXMmRyYXd0N2VIc2VPSFVONGVEaG16SmpCeXJKU0pDOHZEMU9uVGxXNlh0NWJScEVmZi93UlFGWFdpYWVuSjVZc1djSjZQSWxFZ3BNblQ4TFIwUkV5bVF6UG56OUhibTR1amgwN0JrdExTL1R0MjFldDUzenc0RUdjTzNkT1liWk85Y2N5TnpkWEs0QU9WSDF2T1RvNllzK2VQUWdPRGtiOSt2VlptVWp5ck1qcXg3Q0doZ1lNRFEyeGFORWlWa25MNm1vR2NIZzhuc0lnNi9uejUyRmpZNFBNekV5Y09uVUtzYkd4V0xKa0NRUUNBUTRlUElobno1N0J5OHVMT2Q0aklpSVFGaFlHRHc4UEp2aGthR2lJMk5oWXBpZGRkU1ltSnVqVXFSTjY5dXlwMXVzaHQyalJJang1OGtUcGV2bG5lL255NVNyUHpmTHZKcUFxUytxbm4zNkNSQ0pSK1gwbWQrWEtGVllwUXdjSEJ5eGF0RWpkcDBBSUlZUVE4c21nZ0JBaGhCQkMzanQ5ZlgyTUh6OGVZV0ZoaUl1TFEzeDhmSjIzb2FPam8zSkNVWkhZMkZpbWNicXJxeXVub2ZmN1ZsSlNnbVhMbGluTWRKSEpaRGg0OENES3k4dVJucDZPK2ZQblk4MmFOWndNZ0VtVEptSDA2Tkh3OVBUa1pCa0J3TVdMRnptM2QrellBUUFZUFhvMGZIMTlZV0JnQUQ2ZmovTHljaWJvbzRwTUpsTTVycnk4SE1YRnhWaXlaQW1lUDMvT0xCOHlaRWlkZ25xcUxGcTBTR0hKdUd2WHJ1SElrU09ReVdUZzgvbXMwbDIxNmRDaEF6WnUzSWdWSzFiQTJOZ1lreWRQQmxEVncrYnk1Y3V3dExSVVdIYnNiVHg4K0JBeE1USHZ0STJQUVNnVVl0cTBhVzk5Lzg4Kys0elRlMFd1c3JJUzU4K2ZSMkJnSUdReUdjYVBIMS9uN1p1Ym0yUEpraVhNN1lTRUJJU0ZoY0hhMnBySnJGRTBnVzlnWUFCN2UzdldzbHUzYmpIL1RreE14STgvL29oRml4WnhNdWlTa3BKZ1lXR2g4cGlRQjRSZXZYcUZJMGVPb0dQSGp2aisrKyt4YmRzMlpHUmtZTXlZTWF6em5LR2hJWXlNakFCQTRXZm01NTkvUmxaV0Z1ZTV5TThCOHFEYXpwMDdsUWFFYnQrK1hldEV1UHg0VitYbXpadFl2MzQ5UkNJUjFxMWJoNlpObTdJQ1FxYW1wdkQyOXNhRkN4ZXdaODhlckY2OUdyMTY5WUtibXh2cTE2K3ZjSnZ5TEpWQmd3WnhnZ3JSMGRFcWd3TzErZlBQUDVHZG5ZMFZLMVl3SmRXR0RoMktlL2Z1WWRldVhmanNzODlxeldLVXM3ZTNoN2UzdDlMMUFRRUJUTFpqZFpzMmJjS21UWnVVM20vU3BFbDQ5T2dSTm0zYWhLMWJ0OExDd2dMQVg4ZVJwcVltSkJJSkNnc0xVYTllUFlYOWZOU1ZrNU1EQXdNRFBIdjJERmxaV2ZqODg4OVJVbEtDV2JObTRjYU5HK2pjdVRPVGRmWEREeitnZS9mdWNIZDNSNGNPSFRCOStuVEV4c2JpN05teldMcDBLUk1vTWpVMVJjdVdMVG5CR1V0TFM1V3ZsektqUm8xUzJ2UHE4dVhMekxtMFc3ZHVLb09OOHVPdHJLd01xMWF0WW81VGRRTDhWbFpXclBLbWRRMk1FMElJSVlSOEtpZ2dSQWdoaEpBUFFsTlRFeTR1TG5CMmRrWkpTUWxLU2txVVh2MnNTRjBERDBWRlJmanh4eDlSV1ZrSk16TXpXRmhZTUZmbFYrL0o4L2p4WTd4NjlRcXRXclZTT3BtcGp1TGlZaXhidG96cC9RTlVCV2hDUWtKUVVsSUNIbytIdFd2WFl1WEtsWWlMaTBOK2ZqNFdMbHlJRlN0V3NKcWdhMnBxd3NEQUFHVmxaV29GYzZxcnJLeGtaUjB0V3JRSVlyR1lOZWJZc1dPNGRPa1NheG1mejhleVpjdVkrMG9rRXV6YnR3OEFNRzNhTkdocmErUEtsU3VjTWx6eWNsbTFtVEpsQ3B5ZG5abm5wMGpOQ2RzM2I5NWc5KzdkVEFETTFOUVVDeFlzZ0xXMXRWcVBLZGU4ZVhOczNyd1pCUVVGT0hueUpNTEN3cGozYU1xVUtVcXpUT3JLMXRaV2FhK0xmekoxMzhPNnVuYnRHbjcvL1hlOGV2VUtvMGFOd3RDaFE1WDJxYXJOMDZkUEVSNGVqdkR3Y0dSbVpvTFA1Nk4xNjlaTUFGRlJRQ2d5TXBJVEhKRklKRXlHb0Znc1JuWjJOdXZ6a1pTVWhJQ0FBTnk4ZVJQanhvM0R1SEhqbE82VGZDTGYxTlFVL3Y3K0VJbEU4UFgxeGIxNzl3Q0E2VmttVjl2MmdLclNYTzd1N2dyWFBYandvTmJzQlV0THkxb0RRbmZ2M3VWOC91VXFLaXJ3eHg5LzROQ2hRekF6TThQcTFhdFZUcEwzNjljUDdkdTN4NVl0V3hBV0ZvYjc5KzlqeG93WktyTkZPbmZ1ekpuZ0x5d3NmT3VBVUY1ZUhvS0NndENuVHg5T2NOM0R3d096WnMzQ1R6LzloTzNidDZ2MUdiOTc5NjdLMTFDZUlWVFRnQUVEV0JjY0pDWW1NbG1SUU5YNVpmSGl4WmcxYXhaOGZIeXdmZnQyQ0lWQzFqR2NuSno4M2pKVTFxMWJod01IRHFCMzc5N01zZHE2ZFd1MGJ0MGF3Y0hCK09XWFh6QnExQ2ltMzVaRUlrRkZSUVUwTlRXeFpzMGFlSGw1WWM2Y09mamhoeC9RcmwwN2FHbHBLUzMzR2hBUWdNT0hEN09XVlZaV1FpcVZZdWpRb2F6bEkwZU94SVFKRTlDcFV5ZUYyN3AwNlJKaVltSXdkT2hRdkg3OUdvOGVQY0w4K2ZOWjc5MzkrL2R4OU9oUkxGcTBDQ0tSQ01YRnhWaTVjaVVTRXhQUm8wY1BoUUU3UmN6TnpldDBnUUVoaEJCQ3lLZUtBa0tFRUVJSSthQTBORFJRdjM3OWR3cStxQ00zTnhlRmhZVUFnQmN2WG1EbHlwVUt4OG43YWF4WnN3YWRPM2QrcThkS1NrcUNqNDhQWHI1OHlTenIxNjhmdnZ2dU80U0VoRERMUkNJUjFxNWRpMVdyVnVIQmd3ZE1SdEhDaFFzNURjMjl2THh3Ly81OVpxTE53Y0dCMDMraXVMZ1llL2Z1UlZGUkVmaDhQcWZYUXZYSjNEZHYzbURyMXEyNGZ2MDZzeThlSGg3WXVIRWp5c3ZMY2Zqd1lheGJ0dzRwS1NuWXZIa3prd24wOU9sVDlPM2JsK25aOHpaMGRYVTV2WDV1M0xqQmxKNVQ1UEhqeDB6dkpLRlFpTDU5K3lJK1BwNlRYV1prWkFSSFIwZUYyOGpOemNXTkd6Y1FIaDZPMk5oWXpucXBWS3F5cVh0ZC9CM0g5RDlGZG5hMndteXU2dno4L05DZ1FRT3NYYnNXOWVyVll3Vmg1VFExTlJYMkVKSEpaRWhJU0VCRVJBUnUzTGlCek14TThIZzgyTnJhNHV1dnY0YWpveU1NREF3UUZSVUZRUEY3WjJkbmh5bFRwckNXSFQxNkZIZnUzR0V0azBxbHVISGpCazZmUG8xNzkrNUJUMDhQRXlaTXdKQWhRMVErUDNtbWpVQWdnSmFXRmpadTNJaXdzREFzV3JTSVZRclJ6ODhQMTY5ZnI3V2sydnZRcUZFajlPblRSK1dZMTY5Zkt3d0lKU2NuWTh1V0xVaE9Ua2FuVHAyd2NPRkN0VXJUR1JzYnc4ZkhCMGVQSHNXQkF3ZHcvUGh4cFovSDl5VXRMUTFwYVdtUXlXUk1TY3lKRXlkeXh1bnI2MlBPbkRsWXNXSUZmdnZ0TjB5ZlByM1diZHZZMkxCNjdOVDA1NTkvNHY3OSt3cnZWLzIxRndxRnJJQVFVTlgzeDlYVkZmNysvcmg0OFNJR0R4NE1zVmdNSG84SERRME5sZGwyZGZYNDhXUGN2WHNYN3U3dXJPK2dEUnMyNE9yVnF4ZzBhQkJPblRxRlU2ZE9BYWpLQXMzSXlNQzVjK2NBVkFYbzY5V3JCeTh2TDdpNnVtTDA2TkZLSDZ0NzkrNmNjcTRYTGx4QVVsSVNwN1JkemV5dzZ2NzQ0dy84L3Z2dmNIRnh3ZFNwVTVHVmxRVTNOemNFQkFUQTFkVVYrZm41K04vLy9vY0xGeTZnWWNPR2VQTGtDZXp0N2ZIa3lSTWtKaVppeVpJbGVQWHFsZG9CSVVJSUlZUVFVb1VDUW9RUVFnajVUM3Z4NGdVeU16TmhhMnVyVnBEZzdObXo4UGYzWjAyUXk2LzBWNVI5SVJRS3NYcjFhcXhhdFFyMzc5K0hSQ0tCajQ4UDNOM2Q4Y1VYWHpEajdPM3RZVzl2ajR5TURFUkVST0RXclZzd056ZkhoQWtUb0ttcGlmdjM3MlAzN3Qwb0tpb0NBTXllUFp1VmFWVGR2WHYzc0h2M2JsYTVOMWRYVi9UbzBRTmp4NDdGdm4zN0VCOGZEM2QzZDZTbnB6T1pXNjFidDJZbTdPVTlWQVlOR3FSMi80emFYcmVhay9QS2xKV1ZJU0FnUU9HNkRoMDZzQ2FnMDlQVGNmUG1UYWFwdkNLdFdyVkMvLzc5NGV6c2pKTW5Ud0o0OTREUWY4bnExYXNWbGtXc3FhaW9DQjRlSGtyWG01dWJNd0ZaaVVTQ0J3OGVJQ29xQ2xGUlVjakx5d09QeDBQYnRtMHhiTmd3T0RrNW9VR0RCcXo3eXo5emlqS1BSQ0lSSjJORVVjQnV6Wm8xS0NzclE1TW1UVEIxNmxSOCtlV1hUSm1zNnVMaTRsaEJadmxqbDVXVllmbnlhM05GVFFBQUlBQkpSRUZVNVlpTmpjV0NCUXZnNk9qSWxLczZkZW9VTGwyNmhLVkxseks5aUQ2a3dzSkNUbStpbXFxZkE2cjcrZWVma1pxYWl1KysrdzZqUm8ycWMzKzMwYU5IbzMzNzl0RFgxMWQ1MzZ5c0xDUW5KN09XNWVmbkt4MHZsVXFSbUppSVI0OGVNYzl0Mzc1OWFOYXNHWFIxZFpHUWtBQTNOemVGZ1VXZ0tpT3BiOSsrT0hIaUJMcDA2WUtPSFR0eXhpUW5KNk9nb0FCQVZXWkw5VjVPTmFsVGNrK1ZyNzc2Q3FhbXBuQndjQUJRRlloUmRPNlpPWE1tNndJRGRaaWFtc0xQenc5QTFXZHIwS0JCbk5lbGMrZk9jSEJ3Z0pPVEUrc2loQjA3ZHFCbHk1WVlPSEFnZ0twZ21wV1ZGUzVjdU1EcHUxWlRpeFl0T0orMTJOaFlwS2FtMWhxZ0JLcXl2UHo4L0JBWkdRa2pJeU40ZUhpQXgrT2hjZVBHR0Q5K1BQYnQyNGVDZ2dLRWg0ZERSMGNIMDZaTnc4Q0JBNW5YclZPblR2RHg4WUd0clMxQ1EwTnJmNkVJSVlRUVFnZ0xCWVFJSVlRUThrbG8wYUlGenB3NW8zQ2RyNjh2enA0OUM2Q3FSNGU4Rk02OWUvZXdiTmt5U0tWU3RHclZTbUVQbjVyUzB0Sll3U0IxU2tOcGEydGo1Y3FWV0xKa0NlTGo0eUdWU2hFVEU4TUtDTWw1ZW5yaTlldlhUSm1jbXpkdnd0emNuR21HemVmek1XUEdES2IwVDNVcEtTbll0Mjhmb3FPak9ldmtrMmtqUm94QVFrSUNidHk0d1V3V201cWFZdXJVcVp5SndDMWJ0bkRLeHIwdFhWMWQ2T25wS1YwdmtVaVlrbms2T2pxY1p1bHlJcEVJQUJBY0hJeXpaODhxbmZBMk1EQ0FzN016K3Zmdno3cEt2Ynk4SE1DN2w0ejdMNWs3ZDY3S1NYTUFXTHQyTFZxMmJJbHZ2dmxHNlJoNTRPWFBQLzlFUUVBQVNrdExBVlQxSmZyNjY2L3grZWVmTTMyQ0ZKSDNJTkhSMGVHc3E2MWtuRnk3ZHUwd2ZQaHcyTnZiTXdIY3c0Y1BvM0hqeHF6U1p3Y1BIbVFDUGJxNnVzeG4vdW5UcDBoSlNZRzN0emR5YzNNeGE5WXNyRml4QXJkdjM4YlBQLytNNmRPbnE1MHhjKzdjT1Z5NWNrWGhPbmxwUTFXZVBIbUNGU3RXcVBWWU5TMWF0QWo1K2Ztd3NySjZxL3NEVlFIazJzZ0RnRFVaR0Jnb1hDNFdpK0hoNFFFK240ODJiZHJnKysrL1I3ZHUzVkJSVVlHNWMrZWlRNGNPR0R4NHNNckhuRFp0R2g0L2ZvelhyMThEcUFwS3liTjh0bTdkaXJLeU1qZzVPVUZQVHcrUEh6L0czTGx6VVY1ZURqNmZEMDFOVGFhc29KYVdsdEtTY2VyaThYaE1NQWlvQ2lncUNtaVdsNWRqMkxCaHRUNDN1ZE9uVHlNc0xJeTVMUktKRlBZR3F4NmdxZDVqUzF0Ykc0MGFOZUwwM2VyWHI1OWFqLzgySkJJSlFrSkNjUERnUWZCNFBMUnMyWklwcnlvM2N1UklKQ1FrNE1LRkM3QzF0Y1dhTldzVXZsN0tMb1lnaEJCQ0NDRzFvNEFRSVlRUVF2Nno0dUxpbUJKaWlZbUpLQ3NyVTVndFVOMlVLVk9RbEpTRWxKUVV6Smt6aDlPZ1hobDVwdEQ4K2ZOaFpXV0YrZlBuS3h5bm82TURMeTh2ZUhsNUlUTXpFOCtmUDJjRlBTWk9uS2d3a0FRQXk1Y3ZSMTVlSG5PN2UvZnVpSXlNWkkxSlMwdEQ4K2JORVJrWnlXUUdaV2RuNDhhTkcyamF0Q21ydDA5dHIwVmRMRjY4V09YNjBOQlE3Tml4QXdEd3d3OC9vRmV2WGlySEZ4UVVjSUpCQW9FQURnNE9jSEZ4UVpjdVhUaEJKWmxNaHBLU0VnQ1VJVlFYeW5xSlZLZWhvUUVEQXdOT0dVTkZHalZxQkJNVEUvVHExUXVmZi80NXF3K1dLdkp5WVVaR1JweDE2cGFNR3pWcUZHY2Y3OXk1QXg2UGg1NDllMEpEUXdOZmZ2a2x4bzRkeXdwT3liUFBldlRvZ2ErKytncENvUkJsWldXSWpvNkd1N3M3SkJJSjVzK2ZqOTY5ZTdPMlhWSlNncmk0T0ZSVVZFQW1rN0VtdiszczdKUitsdFBTMGhBWUdLank5ZWpjdVRPV0xWdW1jc3laTTJld1o4OGV6dklHRFJwd01yQStCRGMzTjlqWTJIQ1d5NE50TlFtRlFpeGV2QmgyZG5hc0RLOVhyMTdCeWNrSmt5ZFByaldiU1U5UEQvNysvdERRME1EMTY5Zmg0K01Eb0twOG1iMjlQVHAwNkFCYlcxczhmLzRjenM3T2FObXlKY2FPSFl2eDQ4ZGp4SWdSMkxCaEE0cUxpK0h0N1kyVWxCVGs1ZVhoMEtGRHRaNlQxRkZhV3Fvd29BbFVsVjJyTGVOTHJxQ2dnSE1PVS9hYTd0aXhnM09SUUVGQkFiS3pzNW1Tb25LREJ3L0dtREZqMU5xSHVnZ09Ec2FSSTBkUVVGQUFCd2NIeko0OUc4SEJ3Wnp2SjdGWWpQSGp4ME1xbFNJcUtncnIxcTJEcTZzckxDd3MzdnMrRVVJSUlZVDhWMUZBaUJCQ0NDSC9XZjM2OVVOa1pDUXlNakl3ZlBod3RRSWdBb0VBQ3hjdWhFUWk0ZlJScUkyZW5oN1dyMS9QS3JNa2xVcVJsWldGdExRMEpDVWxJU1ltQmdrSkNVeWdxcWI5Ky9majBLRkRhTldxRlN3c0xOQ3dZVU0wYXRRSXRyYTJjSEp5d29rVEo5Q3NXVE80dTd0RExCWXpFMjVuenB6QndZTUhrWk9Ud3p4M0xTMHRoSVNFUUNxVjR0S2xTN2gwNlJMTXpjM1JwMDhmcFQwazVQMlE1Tms4Rnk5ZXhMVnIxMWo3dTN2M2J0WWs5UFRwMDVWT2ZNdkp0NmV1N3QyNzQ4aVJJd0Nxc3NOY1hGemc3T3lzTlBNQXFDcHJKTi9QOXhuc0lsV2x0UlNWVEZTa1o4K2VyR3ljbWlvckt6bVQyemR2M3NUbHk1ZGhibTZ1c0Z5WW9wSngrdnI2bkgxU2xIbVRsWlhGQklrME5UWGg3dTdPR1JNZkh3K0JRQUFURXhOb2FHaWdzcklTb2FHaGlJbUpnYTZ1THViUG40LzI3ZHV6N2xOU1VvS2xTNWN5V1hiKy92NllPblVxTkRRMDhNMDMzOERJeUVocHI2NmNuQnpvNmVseGVuRlZ4K2Z6YXcxczFxVVUzUHRrWkdTRTRPQmdhR2hvMUxvUDh1d3IrWHVsNk5pb1g3Kyt5bDQvTmNtRHdXM2J0c1dDQlF2UW9VTUh6cm1oVmF0V2tFZ2syTHAxSzZSU0tldHg1ZWNKUzB0TG1KdWJZK1hLbGREVjFXWGVyKzNidDJQbnpwM01lSFV5dWlRU0NaS1NrcFIrYi9UbzBRTXVMaTVxUGIrTEZ5K3FIVHpxMzc4L0p4Tm83OTY5YU42OE9mcjI3Y3RhWHYyQ2dQZEpKcFBCME5BUTgrYk40NVR4azhsa2lJdUx3OVdyVjNIMTZsVU1HREFBeTVZdFEyQmdJSUtDZ25EcjFpM1kyZG1oWjgrZWFOZXVIUVdIQ0NHRUVFTGVFUVdFQ0NHRUVQTEpjM2QzVnpqSmEyUmtCRjlmM3pwdnIxR2pSbSs5TDlVbkpiT3pzekZqeGd5bDViaDBkSFRRcDA4ZkdCZ1k0TXlaTTB6ZkM3RllqTmpZV01UR3hnS29DbEw5OHNzdmNIWjJScE1tVFRCdzRFRHcrWHhXVUNZaElZRzFiVzF0YmN5Y09STk9UazdZczJjUDB5TW1MUzFOWmFCTExCYXpnamRTcVpRVHpKRklKS3l5ZW9yNmNLU25weU15TXBJcDBTUnZkZzVVVGVUWHBuWHIxaGczYmh3Y0hSMlZOaTVmc0dBQlNrdExvYTJ0RFI2UGg2U2tKR1pka3laTmFuME1vdHl4WThlUW41OFBYVjFkWkdkbjQvWHIxeXFERjNVeGZmcDBadHNDZ1FDRmhZV1FTQ1RRMU5TRW01dWJ5dnZtNXVZaUt5c0xVcWtVZCsvZVpUNnI4ditmUG4yYUtTVUdWR1VHWm1kbmMzcit4TVRFNE83ZHU5RFYxVVZ4Y1RGQ1EwT1owbVhuenAzRGlSTW5rSjZlanY3OSsyUHExS2xNS1VNNW1VeUdGU3RXSURFeEVZc1dMVUpSVVJIOC9Qd1FIUjBOSnljbm1KbVpvYkN3RU9IaDRlRHhlT0R6K1V6Z3BLS2lBaFVWRlJDSlJJaU1qSVNPamc3YXQyK1A4UEJ3WnZ0RlJVVVFpOFZNVHl4bEhqMTZCS0FxQTA4ZVBISndjRkE3Syt0ZEtBdFduVDkvSG5GeGNjejdlL1BtVGZENS9IYzZyeXJUc0dGRE9EczdzNWJKWkRLa3BxWWlNaklTNTgrZlIzNStQdWJObThjRUduVjBkQkFkSFkzTGx5OURYMThmOSsvZmgxUXFaWlhJNjlxMUs1bzNiODdjVGsxTnhiVnIxNWpiWXJFWUd6ZHVoSkdSRVVRaUVmaDhQbTdmdm8yQ2dnS21iMDlOSXBGSVpjbkVtbVBWWlcxdERXdHJhOWF5Z0lBQVRwbEVkVVJIUnpOOXRhckx5TWlBV0N6R2hRc1hPT3Vzckt3d2ZQaHdEQnMyakJXZ2ZmSGlCZkx6OCtIcTZvcWNuQnhvYW1xaWE5ZXVjSEp5QXAvUHg3aHg0K0RzN0l5Z29DQmN1M1lOOSsvZng1QWhRNVNlQTdadDI0WnIxNjVCTEJaREpwT3hTa2lXbFpVaEt5dUxLYjBxTjMvK2ZGWnZKVUlJSVlTUS93SUtDQkZDQ0NHRWZDVEd4c2JvMDZjUFFrSkNtR1g2K3ZwbzM3NDlIQjBkNGVEZ3dHU3lqQjQ5R25mdjNrVlVWQlFlUG55SWpJd001ajVmZlBFRlRFMU5ZV3BxeXBxMDdOZXZINEtEZ3dGVVpjVFkydHJDenM0T2RuWjJUTytROXUzYlkrZk9uWWlPanNhNWMrZlFzR0ZEbFpPRS9mcjFxM1AvQmtXOVJyUzB0TEJ2M3o3T2NwRkl4Sm1jVjRUSDQ5WGF1NmxodzRiTWhIaDFmRDVmNmFRc1VVOWFXaG96K2N2bjg5RzZkV3Q4OWRWWDcyWGJUazVPaUkyTlJVVkZCYVJTS1l5TmpkRzhlWE1NR2pTbzF1eUEvUHg4Yk4rK0hYdytIdzBhTk1DRUNSTUFBQ1ltSnZqMjIyOXg4dVJKVnBrcWJXMXRkTy9lbmRNN3BhS2lBcUdob1pCSUpCQ0pSSEJ3Y01ERWlSUGg1dWFHN094c09EZzRZTzdjdVdqYnRxM0MvZUR4ZUdqWXNDR21UNS9PZko2c3JLeHc4dVJKWEx0MkRRVUZCYXlncVNwRGhneUJtWmtaOXUvZnoxcGVWRlRFV2FhSVVDakVvVU9IbU50bVptWi9TMEJJR1lGQWdOallXRWdrRXNoa011anA2Y0hEdzZOT1FZNTNzWFRwVXR5N2R3OUNvUkE5ZS9iRTZOR2pXUUhpUVlNRzRlSERoOWkwYVJPQXF0ZHYwS0JCYU5PbURaUHQxYTFiTjFaL252RHdjRlpBU0V0TEMwbEpTYXdBaElhR0J2cjA2WU9SSTBjcTNLK2pSNDh5NSt2YVZGUlVLQ3lkK0tFRkJ3Zmo4ZVBIU3RmdjNyMmJzMnowNk5GbzBhSUZLeGdrbFVxUms1TURzVmdNTXpNekpyaGY4eGhvMHFRSjVzMmJCemMzTjl5OWV4ZGR1blJSK3RnOWV2U29jNGJUdS9TSElvUVFRZ2o1dCtLSnhXTFp4OTRKOHU4WEhCeXM4T296UWdnaDVMOW0xS2hSS0NrcGdVZ2tZa3FhcVpLWGw0ZWpSNCtpUllzV1RCazRkVXB2RlJVVklUVTFGUzlldkVEbnpwMlZYbGwrNnRRcE5HM2FGRFkyTnREVTFLeno4NG1QajRlbnB5ZUFxajVBZGIyaVhKVXBVNmJneFlzWEFLcEtkVmxZV09ENzc3L25sTjU2VzZkUG40YWZueDhFQWdHMHRMUWdFb2xnYm02T0VTTkdjRW9va2JjamxVckI0L0hVTGhmM2IvZnc0VVBvNit1clZiYnE5ZXZYcUZldm5zb3hVcWtVbFpXVnpIL3l2bDdWYVd0cnY5Vm5seWlXbHBhR2pJd00yTnZiMTdsMFpFVkZCWEp6YzJGZ1lLRFdmU3NySzFGZVhnNkpSQUk5UGIyUFZzTHZueWd0TFEwOEh1K0RsYWtqaEJCQ0NDR0tVVUNJdkJjVUVDS0VFRUpJWGNuN2RQeVhBZ3FFRUVJSUlZUVFRc2pIUWlYakNDR0VFRUxJUjBGWHl4TkNDQ0dFRUVJSUlYOGYraFZPQ0NHRUVFSUlJWVFRUWdnaGhCRHlpYU9BRUNHRUVFSUlJWVFRUWdnaGhCQkN5Q2VPQWtLRUVFSUlJWVFRUWdnaGhCQkNDQ0dmT0FvSUVVSUlJWVFRUWdnaGhCQkNDQ0dFZk9Jb0lFUUlJWVFRUWdnaGhCQkNDQ0dFRVBLSm80QVFJWVFRUWdnaGhKRC9ZKysrQTVxNitqNkFmMGtJQkJCQlVSeFlBVkhRT2g3M3dLcTRXcTE3ZGoyT3RsWjlYRlhiMmxwdEhhM2FXcTE3Rmx1cnhicjNCRkVSY1dJRkI0S2lNbVFLeWpRaENjbjdCMjl1Q1Jtc29KWitQMzhsNTV4NzdzbTRRYy92bnQ4aElpSWlJcUpLamdFaElpSWlJaUlpSWlJaUlpS2lTbzRCSVNJaUlpSWlJaUlpSWlJaW9rcU9BU0VpSWlJaUlpSWlJaUlpSXFKS2pnRWhJaUlpSWlJaUlpSWlJaUtpU280QklTSWlJaUlpSWlJaUlpSWlva3FPQVNFaUlpSWlJaUlpSWlJaUlxSktqZ0VoSWlJaUlpSWlJaUlpSWlLaVNvNEJJU0lpSWlJaUlpSWlJaUlpb2txT0FTRWlJaUlpSWlJaUlpSWlJcUpLamdFaElpSWlJaUlpSWlJaUlpS2lTbzRCSVNJaUlpSWlJaUlpSWlJaW9rcU9BU0VpSWlJaUlpSWlJaUlpSXFKS2pnRWhJaUlpSWlJaUlpSWlJaUtpU280QklTSWlJaUlpSWlJaUlpSWlva3FPQVNFaUlpSWlJaUlpSWlJaUlxSktqZ0VoSWlJaUlpSWlJaUlpSWlLaVNvNEJJU0lpSWlJaUlpSWlJaUlpb2txT0FTRWlJaUlpSWlJaUlpSWlJcUpLamdFaElpSWlJaUlpSWlJaUlpS2lTbzRCSVNJaUlpSWlJaUlpSWlJaW9rcU9BU0VpSWlJaUlpSWlJaUlpSXFKS2pnRWhJaUlpSWlJaUlpSWlJaUtpU280QklTSWlJaUlpSWlJaUlpSWlva3FPQVNFaUlpSWlJaUlpSWlJaUlxSktqZ0VoSWlJaUlpSWlJaUlpSWlLaVNvNEJJU0lpSWlJaUlpSWlJaUlpb2txT0FTRWlJaUlpSWlJaUlpSWlJcUpLamdFaElpSWlJaUlpSWlJaUlpS2lTbzRCSVNJaUlpSWlJaUlpSWlJaW9rcU9BU0VpSWlJaUlpSWlJaUlpSXFKS2pnRWhJaUlpSWlJaUlpSWlJaUtpU280QklTSWlJaUlpSWlJaUlpSWlva3FPQVNFaUlpSWlJaUlpSWlJaUlxSktqZ0VoSWlJaUlpSWlJaUlpSWlLaVNvNEJJU0lpSWlJaUlpSWlJaUlpb2txT0FTRWlJaUlpSWlJaUlpSWlJcUpLamdFaElpSWlJaUlpSWlJaUlpS2lTbzRCSVNJaUlpSWlJaUlpSWlJaW9rcU9BU0VpSWlJaUlpSWlJaUlpSXFKS2pnRWhJaUlpSWlJaUlpSWlJaUtpU280QklTSWlJaUlpSWlJaUlpSWlva3FPQVNFaUlpSWlJaUlpSWlJaUlxSktqZ0VoSWlJaUlpSWlJaUlpSWlLaVNvNEJJU0lpSWlJaUlpSWlJaUlpb2txT0FTRWlJaUlpSWlJaUlpSWlJcUpLamdFaElpSWlJaUlpSWlJaUlpS2lTbzRCSVNJaUlpSWlJaUlpSWlJaW9rcU9BU0VpSWlJaUlpSWlJaUlpSXFKS2pnRWhJaUlpSXFKWG1GS3BSRkJRRUJJU0VsNzJVQ3JNczJmUGpOWTlmLzRjY3JuOEJZN21ieUVoSVlpSmlUSFpScWxVSWk0dTdnV042RytmZi80NUFnTURUYlpadG13Wi9QejhYdENJU2k0dUxnNFpHUmtsYWhzV0ZvYWZmdnJKWU4yV0xWc1FGQlNrVTdabXpScGN2MzY5M0dNc2orenNiS1NucDVmcDJGZjFXakNuRi9XWnBxZW40L256NTZVK0xqYzMxK1Q3WEpyZjRzVEV4REovRjRpSWlJZ3FndVhMSGdBUkVSRlJSYmwzN3g3V3JsMkw2T2hvZUhsNVljV0tGV2J0Zi9mdTNkaTZkU3NBNEpkZmZvR0xpNHRlbXlkUG5tRE1tREVBZ0ZHalJ1Rzk5OTdUYXpOKy9IZzhmdnk0VEdPd3Q3ZkhybDI3eW5Rc3ZSeDVlWGxJVFUxRlVsSVNFaE1Ua1pDUWdJU0VCQXdiTmd4dDJyVFJhLy84K1hQOCtPT1BtRGh4b3M1M0xDOHZyMXlUd3c0T0RtVSsxcHd5TXpNeGF0UW85Ty9mSHhNblR0U3JQM1RvRUhiczJJRTFhOWJBemMzdGhZNXQ1Y3FWR0R4NHNNbnpMbDY4R0E4ZVBNQ0dEUnRnWjJkbnNFMXljakppWTJQTE5BYXhXSXkyYmR2cWxVZEdScUo5Ky9ZNlpabVptY2pJeUlDcnF5dUFndDlBcFZKWnB2TldwQysrK0FLREJ3ODIrSHRZVkhKeU1pNWR1bVN3N3ErLy9vSkVJdEVwdTNUcEVseGRYUTFlU3kvaW1wSEpaSmcwYVJLcVY2K09aY3VXNlkzUGxGZnhXcERMNWNqT3ppN3o4U0tSQ0U1T1RqcGw1dnhNVFJrN2RpdysrZVFUREJ3NHNGVEhIVHAwQ0FjUEhzU09IVHRnYWFrN1pYTDI3Rm44OU5OUG1EVnJGbng4ZklydGE4T0dEVWhOVGNXbVRadEtOUVlpSWlLaWlzS0FFQkVSRVZVcUdvMEc0ZUhoT0hYcUZNNmZQdytOUm1QVy9oODhlQ0RjMlp5VmxTV1V6NTgvSDJLeFdLKzlXcTBXSGg4NWNrUzQ4M25tekpudzlQUTA2OWdBd05mWEYvdjM3OWNwVzdWcUZSbzFhbVN3L2NhTkczSDQ4R0dkc3QyN2Q2TktsU3BHK3l1c1RwMDYyTEpsU3psSFhibXAxV29zV2JJRVNVbEpTRXRMMC9uZUZPYmw1VldxQ2M5RGh3NEpBY215MkxkdkgyeHNiQUFVM0lGLzRzUUo0YkdIaDRmSlk3T3pzekY2OUdqazVlWEJ4OGNIczJiTkV1b0s5MlhJOGVQSGRaNEhCd2REclZiRDI5dmJZUHRMbHk3QjJkblo2QVI0YW1vcUFnSUNUSTYzcEJvMWFxUVhaQ2xPMzc1OU1YLytmR3phdEFrelo4NDAyT2JxMWF2WXVIRWpwRkpwcWZyT3o4K0hXQ3cyZVEwV2R1blNKYXhldlJvclY2NnNrTjhYVTJKaVlwQ1ltS2hYM3E1ZE85eTVjMGRucFlaS3BVSjhmRHd1WHJ3b2xJbkZZblRvMEtIWTgyemR1aFdwcWFrQUNnTHVseTVkUW5KeXNsQ2ZtNXVMd01CQVJFWkdBZ0E4UER3d2JOZ3dBT2E5Wm95eHNiSEJrQ0ZENE92cmk4MmJOMlB5NU1rbDdyKzgxd0lBbkR4NXNzdzNHQlRXcVZNbk5HM2FGTUhCd2VXNm1hSWtOeTJVNXpNMVJpNlhJejgvSC9iMjlxVWU4NVVyVjlDeVpVdGtaR1RvZmFmdDdPd2dsVXJ4NjYrL29scTFhckN3c0JEcUhCd2NoR0NzVm5KeU10emQzWFhLRGgwNmhOOS8vNzNZY1hUdDJoWFRwMDh2OWZpSmlJaUlUR0ZBaUlpSWlDcVZwVXVYNnFXYk1TZTVYRzR3UFZSSlVzaGtaR1FJYVpJSzM2WGVva1VMMUsxYlY2OTlUazRPSWlJaUFBQ09qbzRHSjNodGJXMkxQZS9aczJjTkJvVFVhalhPbno5ZjdQRlVQaUtSQ0ptWm1WQW9GSEIxZFlXam95UEN3c0pRcDA0ZERCNDhHTTdPem5CMmRrYjE2dFVCRkt4S1NVaElNSnBTcWFqcDA2ZkQydHBhcCt6VXFWTzRlL2V1d2NuRXk1Y3ZtN3hHRGg4K2pCa3pacGc4NThtVEo1R1hsMmV5alp1Ykd4d2RIWTNXeStWeWFEUWFuRHg1RXZYcjEwZWpSbzBnazhrQUFCS0pCSmFXbG9pTmpVVjBkRFFHRGh5SUowK2U2UFZoWjJlSDlQUjA3TnUzeitSWURGR3IxVkFvRkxDMHRCUldBZlR0MjdmWWdGQjZlcnBPb05mZDNSMHRXN1pFclZxMTlNYm81T1FFa2VqdkxOMDdkKzZFbFpWVmljZDQ3Tml4WWdPdWFyVmFPTWV0VzdkZ1kyTlRiRUN2SXB3NmRRcUhEaDNTSy8venp6K3hmLzkrblFuK3ZMdzgvUFhYWDRpT2pnWlE4RnNubDh0TEZQaVN5K1hDZDArdFZrT2xVdWw5RjVWS3BWQ21VQ2owK2pEWE5STVFFQ0I4Wnd1enRMUkUxYXBWa1o2ZXJoZHcxM3J6elRlRkFLRzVyZ1ZiVzF0Y3UzWU5OMjdjTUhoT0xZVkNBYlZhRFlsRVl2QkdCZ0J3Y1hGQjA2Wk5oZWV6WnMwcU5oaFdWRUJBQUc3ZHVsVnN1N0o4cGhxTlJpKzRYSmoyYjIxRVJJVEp0SEdOR2pYUytkdWFrcEtDKy9mdlk5aXdZYmg0OFNJMmJ0eG9jSlZYWm1ZbXZ2MzJXK0c1U3FXQ3Q3YzM1c3laSTVUbDUrY2pPVGxaYnlWUjA2Wk5NWHIwYUlQajBXZzBPSFRvRUZKVFUwMytmaElSRVJHVkZRTkNSRVJtbEo2ZWppZFBuaUFuSndkV1ZsWW04OEFUbVl1am95T1VTaVdxVkttaU02bjhiMVY0Y3M3THl3dFJVVkZtN2QvRHd3UHIxNjhIQVBqNysrUGd3WU1BZ0FVTEZxQm16WnA2N1RNeU12RDExMThEQUFZT0hJZytmZm9BQUdyWHJpMjBtVEpsaXNGelJVWkdDaXNPbWpScGdtKysrYVpVWTdXMHRJUktwVUp3Y0RER2pSdW5NekVOQURkdTNCQW16VVFpa2M0a3R5RXVMaTVvM0xpeFRsbTFhdFZLTmFaL3E2VkxsK284bnp4NU1sNTc3VFdES1ljVUNrV3h3WmJDdkwyOWhSVmRXamR2M3NUOSsvZlJyVnMzdmZZcEtTbEdBMEsxYXRYQ3VYUG44UEhISDZOcTFhb0cyNmpWYWh3N2RndzFhOVkwT0RHdDlkLy8vdGZvU2djQUdETm1qRTRxcXNKMy9ILzg4Y2NZTm13WVRwMDZCYUFnU0dWb1lsM2JycVFyYUFwNytQQWhwa3laZ25Ianh1bWtsQW9MQ3hPQ0YwcWxFdEhSMFRoNThpUUFvR2ZQbnZqa2swOE1waDBMQ3d2VDI2L25qei8rMFBsTmpvcUtLbFVLc1pTVUZKUDFKMCtlUkV4TURHYk5tZ1cxV28zUTBGQTBiOTdjNkNSL1Jab3dZUUltVEpnQW9DQkFQbjM2ZExScTFRb09EZzVZdUhDaFR0dDMzbmtIZ3dZTkVsTEdIVDU4V0cvbGpqYVFrNStmci9OOC9Qanh3bS9aNU1tVDBhRkRCNTNKOWZmZmZ4OTkrdlF4bVNiTVhOZk10bTNiOE96Wk02TkJ2ckN3TUlTRmhlbVVxVlFxcUZRcWRPclVTUWdJbWZOYUtPN3ZSSHA2T2laUG5neVJTSVIxNjlhVitEZGMrMW1XeHExYnQzUUNRdWI4VE5WcXRjbGdxYmJ2NDhlUDZ3WC9DaHMrZkxoT1FDZ2dJQUIyZG5ibzJMRWpUcDQ4V2VLMHJFdVhMaFhTTTJaa1pPREpreWRJUzBzVFZ2bmR2MzhmUU1IZjVZWU5HNkpodzRaNmZjamxjaXhidGd5cHFha1lQSGl3MGFBUkVSRVJVWGt3SUVSRVpDYmFTV2NuSnllNHVibVZLVVVGVVZsbFoyY2pPenNicWFtcFNFdExlK0dwZ2w0bDlldlhSNzE2OWZEbW0yL2k4ZVBIK1A3Nzc4M2F2MVFxRmRMMUZMNTc5L0xseTNvVGpBQjA3a3gyY0hCNG9YdWdlSGg0SUNvcUN1bnA2YmgxNnhiKzg1Ly82TlNmTzNjT1FNRjdscFNVVkd4QXFFV0xGcGc2ZFdxRmpaZGV2cVpObStMTW1UTTRlZklrUm80Y2FiQk5TRWdJVWxOVDRlUGpJM3lIeXFwWnMyYm8zYnUzOEZ3bWsySGp4bzBBQ2xhTitQdjdvMjNidGtJZ1ZTczFOUldiTjIvVzI5L0RITTZmUDQ5cjE2NEJLSmhVdm5uenByQ1NwWFBuemdDQTl1M2JvMnZYcnNYMlZmUTM0Y3N2dnl6MWVJcW1tVnV5WkFsNjllb2wxSjA3ZHc0REJnd1E5bnE1ZnYwNmhnNGRDcUJnZ2preE1WRjRydFc1YzJkODl0bG5wUjVMU2VUbTV1Szc3NzZEczdNelpzNmNpYU5IanlJek0xT25UVjVlSHNMRHc0WGZuS2lvS0NpVlN2ajUrVUVzRm1QbzBLRVlQSGl3empIYTV4TW5Ua1NQSGoyUW41K1BRWU1Hb1VhTkdqcjl2L2ZlZTJqUW9BRXlNek5oYlcxZDZqUjlwZFc5ZS9kU3ZaZUhEeDhXdnVPRnZZaHJRYTFXNDZlZmZrSk9UZzYrLy83N1VnZjBnNEtDREs2NE1xUmR1M1k2enhVS2hWay9VNUZJWkRRUUxKZkxNWDc4ZU9UbjV5TTdPeHNMRnk1RXMyYk5paDJ6V3ExR1FFQUFmSHg4U3JXU3I2aHo1ODVoOCtiTnd2TnQyN1poMjdadEFBcituN0I5KzNhOVk1NCtmWW9GQ3hZZ09qb2FFeVpNd0tCQmc4cDhmaUlpSWlKVEdCQWlJaktEdTNmdm9scTFhbmp0dGRkZTlsRG9YOHJlM2g3Mjl2YW9XN2N1NHVMaUVCa1pxYmVTNDkvaW80OCtFaDZiWXgrRmtqcHo1b3pPWGdKYTV0N0RxRFFhTldva0JLdURnb0owQWtJS2hVTFkxUHYxMTE4M21BYVB6Q01xS2dyQndjRTZaVStmUGtWK2ZqNThmWDJGTW9sRWdqRmp4cFM2ZiszSzFNSmtNaG5VYXJWT21pNnRvbTBMOC9IeHdZVUxGM0Q4K0hFTUh6NWNiMVVaVURDaGJXMXRqUzVkdXBRN0lGUzNibDJkU2ZETXpFeGhFdnpRb1VONC92dzVQdnJvSTcxQTZvTUhEd0JBWnhKY0pwTVZteTZ5VFpzMkJsZnlGVFp0MmpUaDhZZ1JJekI0OEdCODhNRUhPbTFjWFYzUm8wY1BrLzBZc25QblRtR0ZrRUtod1BYcjErSGg0UUZuWjJlaHpiMTc5d0FBbnA2ZXVISGpoczU3ckZRcUVSSVNJcXhpNmRhdEd5d3RMZkg3NzcvRHdjRUJOalkybURoeG90Qis2OWF0cUZtekp2cjE2NmN6anNJckZNMUpHM0RJeU1qQXlwVXJJWlZLa1ppWXFMZVNUSzFXSXlNakF6RXhNUUFLcmdlTlJvT1ltQmhZV1ZuQjB0SVNjK2ZPQlFEOC92dnZTRTVPRm9KcERSbzB3T2VmZjE2aTM2eWhRNGRpM0xoeGV1WG12R2JNeFp6WGdqRTdkKzdFelpzM01YNzhlTFJzMmJMVVkxeS9mcjNPU2laVGlxYThyT2pQVkV1ajBXRDE2dFY0K3ZRcDFxeFpnNTA3ZCtLNzc3N0Q4dVhMVWE5ZVBaTjluejE3RmsrZVBOSDU5M3gyZHJaZVFOVVFoVUtCVHAwNkFRQzZkT21DUm8wYXdkL2ZIK2ZQbnhkdVRObXhZd2ZTMDlNTkhqOTc5bXlrcEtSZ3pwdzVKbGRXRWhFUkVaVVhBMEpFUk9VVUZSVUZSMGRIQm9Qb2xWRy9mbjNFeHNiaTNyMTcvK3FWUWkvYTExOS9YV3pLdUJldFpjdVc4UGYzaDBLaHdJVUxGL0MvLy8xUG1JeStjdVdLc0hwSm14cUhLa1pxYWlxdVhyMHFQRmNvRk1qTXpJUlNxZFFwdDdhMkxsTkF5TlNtOVlVRHBDVlJwVW9WK1BqNHdOL2ZINWN2WDlhYm1Ienc0QUh1M0xtRFBuMzZ3TTdPcnRSakxhbXNyQ3djUG53aTZHemlBQUFnQUVsRVFWUVlQajQrQmxmVmFWZVdGTDZMUHpNekU2dFhyNFpJSk5KTG1hYlJhS0JTcWJCdzRjSmlBMElWU1NxVkNtUE95Y25Cc21YTE1HUEdESjJONkk4ZVBRb0F3c1J3NGM4Z0xpNE9hclZhYUc5aFlZRlBQdmtFYVdscFdMRmlCUVlNR0tBVFZOaXpadzlxMWFxbFUxYVJ0bTNiaHREUVVDeGF0RWdJT28wZlAxNnYzVHZ2dklOdTNicnBwWXdydlArS3Q3YzNjbkp5a0pTVUJFdExTNzN2WXI5Ky9ZeXVZZ09nMDFkUjVyeG1LbHBacmdWREFnSUM4TWNmZjhER3hnWitmbjdvMmJNbnhHSXhGQXBGaWZlcUtVbnF0TUswTngwQUJXbEpLL0l6QlFwV25xMWF0UXJuenAzRHhJa1Q0ZTd1anVuVHArT0xMNzdBekprejhjVVhYK2l0WE5KU3E5WFl2WHUzWHJtdHJXMng1d1VLYmdyUlpnZHdjbktDazVNVERoMDZCRGMzTjJFdkpvMUdneG8xYWhnOFBpTWpBNzE3OTJZd2lJaUlpQ29jQTBKRVJPV1FscFlHQ3dzTDFLOWYvMlVQaFVpSHE2c3JidCsramFkUG4vN3I5eFI2VWViTm0xZnFZMkpqWTdGanh3Nmo5WVh2eEw1Mzd4NldMRmxpdE8wNzc3eURCZzBhNkpSWldscWlRNGNPQ0E0T1JrNU9Ea0pEUTRVN21MV3JEcHljbkhRMkRqZmw1czJiV0w1OHVVNlpqNDhQMnJScFU2TGovNjI2ZE9tQ0xsMjZDTS85L1B6ZzUrZUhUcDA2bVNWdDE0SUZDL1QyeURodzRBREN3OE14Zi81OHZmYm56cDB6R1FBY05HZ1EvUDM5Y2VUSUViM0pTZTJlV1FNSERrUldWbGE1eDI1TTFhcFZzV2pSSXRqYTJ1TFBQLy9FTysrOG83TmFTYnNIaWFGVkVWT21UTkZMcTNYbnpoMTg4Y1VYRlRiZWtqcHg0Z1IrLy8xM0FIK3ZIbHk3ZGkwMmJOZ2d0TkdtNUNxOEttSFhybDJRU0NTNGUvY3U3T3pzVUxkdVhhR3VlZlBtOFBYMWhWcXRmcWxwcGg0L2ZvemR1M2VqZHUzYU9ILytQTTZmUHcrZ0lDRDAyMisvNmF5TTBLN21ldmp3SVFBZ0tTbkpZSitYTGwyQ1NxV0NwYVVsenA0OUMyOXZiK0c3cmcwc0dLUGR6OFVRYzE4ekZhazgxNExXeFlzWHNXclZLblRvMEFGMTZ0VEJ3WU1Ib1ZhcnNYbnpabHk5ZWhVZmZmUVIzbnp6VFlPclhNMnRvajdUdi83NkN4czJiRUJDUW9MTzY3Q3hzY0dQUC82STc3NzdEdlBuejBmLy92M3g3cnZ2NnFYTE8zNzhPSktTa3ZUMitKSklKR2pWcWxXeHI4dFFtNGNQSCtxc3hFcExTek9adXU1RnZQOUVSRVJFREFnUkVaVkRXbG9hbkp5Y1h2WXdpQXlxVnEwYW5qeDU4dElEUWc4ZlBrUmFXbHFaMHJlVkpFM0xxMkxCZ2dXbFhpR1VtWm1wbDByTW1QVDBkSk50ZS9mdXJSY1EwbWcwNk5HamgzQmNVRkFRT25YcUpBU0hnSUtVVTRiU2dobVNrSkNBaElRRW5USVBENDh5QjRRaUl5TVJFUkZScG1OZnRySitONTgvZjY2eklYeE1URXlaOTVYU1RnUzNiTmxTYnhJektDZ0lZckVZTFZxMDBEc3VNakxTWkwvdTd1NW8wYUlGd3NQREVSc2JLNnhHeWNqSXdQbno1OUdpUlF1NHVibmg1czJiSnZzeHRIOVgvLzc5TVduU0pKUEhhYjMrK3V1NGVQRWl0bS9manV6c2JKMlZKdHFKNFlyWVE2aW81T1JrN042OUcvZnUzUk5TWHBWVjY5YXRoZCtKN094c3JGcTFDbjM3OXRYNW5QYnUzUXVnWUxON0xlMktwenQzN3NEVDAxTnY0cmh4NDhibzA2ZVBUdXE1RjgzUzBoTHQyN2NIVVBCN2xacWFpcGlZR0l3Yk53NXVibTQ2ZjR0Q1EwTlJvMFlOTkdyVUNFREI2b3lVbEJTOVBvT0RnMkZ2YncrWlRJYnQyN2NqT0RoWStBeXVYcjJLMjdkdkd4M1BzMmZQOU1vcTRwcEpTa3BDUUVDQTBmcWl0R2s4UzZNODE4SzVjK2V3WXNVS2VIbDU0Y3N2djhRZmYvd2gxTDM1NXB1SWpJekVxbFdyY1ByMGFVeVpNa1ZudFpvaDU4K2Z4OHFWSzQzV0Y3Yy9sVGsvVTdWYWpTdFhydURBZ1FPNGZmczI2dFNwZ3g5Ly9CSDM3dDNENXMyYkVSWVdodW5UcDZOcTFhcjQ3cnZ2c0czYk5odzRjQUFCQVFGNCsrMjMwYTFiTnpScTFBaloyZG40L2ZmZk1XTEVDR0dGSGxEd2ZSR0pSQWdNRE1TV0xWdE12aTlBd1NxdHJWdTNBaWk0dmhNVEU0VVZUMHFsRW9tSmllalJvNGNRV0M5TXFWVGkwYU5IZW5VdFdyVFErOXRPUkVSRVZCNE1DQkVSbFVOT1RzNEwzU0NlcURUczdlMFJIeC8vMHM3LzVNa1RCQVFFSUMwdERRRGc0dUx5MHNaaVRsOTk5Wld3eDRkS3BSTEtGeTllWE93ZVFuLysrU2YyN05rRG9HQi9rUGZmZjcrQ1J3dTBiZHNXVmF0V1JWWldGcTVjdVFLNVhJNlFrQkJoRXRISHg2ZkN4MEIvMjdWckYyeHNiT0RvNkloYnQyNGhNREFRSDMvOE1ZWU5HMWJxdmtxeU1xQ3NCZ3dZZ0pzM2IrTG8wYU5DZXExang0NUJxVlJpNE1DQkplcWpVYU5HZW5maEY1MXM5dmYzaDcrL3Y5RSt2TDI5TVdEQUFCdzhlQkFOR2pSQXIxNjlBUHo5Mm90TzZwdkRreWRQRUI0ZWpyQ3dNTWhrTWdRR0JrSXFsUXFwcHRScXRWNUt1dUpvcjdkNjllb0pLV2ExKytwNGVIam9yTVE2ZS9Zc0FCaE1IVFZwMGlTRGdZNDMzbmdEYjd6eFJxbkdaRzYxYTlmR3hJa1RoVlJ4MjdadFEzcDZPbXhzYlBSV2JPM2J0dzlObXpZMW1SNHNKaVlHb2FHaDZOMjdONEtEZy9IOTk5OWp4b3daT0hMa0NJQ0M0T0tISDM1bzlQakNleWxwbWZ1YWtjbGtpSWlJS0RiSVdwaXhmZVVxNGxyUXJrWnMxcXdaRml4WUFLbFVxbFBmdkhsenJGdTNUZ2lVVEowNkZlKzk5eDVHamh4cDlEdXVVcWtnbDhzeGZ2eDR2WE1lUEhoUVdPRm1pRGsvMCtEZ1lHellzQUVaR1Jsd2RIVEVSeDk5aEVHREJrRWlrYUI1OCtidzhQREE0c1dMY2VUSUVYend3UWVRU0NUNCtPT1AwYk5uVDJ6ZXZCbjc5Ky9IL3YzNzBibHpaOHlhTlF0MTY5YkZ5SkVqZFFKQ0twVUtFb2tFY3JrY1ZsWldHRDkrUEVKRFEzSHIxaTE4K09HSENBME5SVVJFQkVhUEhvMTc5Kzdod0lFRHdySGF3SloyUDhkNzkrNUJyVmFqVHAwNldMVnFsZDVyazh2bGlJeU1GUGFFMHZya2swOFlFQ0lpSWlLellrQ0lpS2djSkJLSmtDK2M2RlZUdFdyVkYzTDN2Q0VKQ1FuWXQyOGY3TzN0TVd6WXNFb1REQUlLOWlpUXkrVUd5NHVqVXFtRUlGSmVYaDZhTld1R2ZmdjJHVzEvNzk0OXpKNDlHd0RRdm4xN1lRTnVRNHFtUDlJU2k4WG8yclVyamg0OWlyeThQRnk3ZGsxWU1WU3ZYajAwYk5nUU1wbXMyTEVEUU4rK2ZURjE2dFFTdFMySnhvMGJDNU5sL3daeGNYRTRjT0FBUHYzMFUremZ2eCtlbnA2UVNxWFlzbVVMc3JLeVRFNkVHdkw4K1hPSVJDSThldlJJcnk0N094djUrZmxDU3E3Q25qNTlXbXpmblRwMVFxMWF0UkFZR0lpeFk4ZkMydG9hSjA2Y2dMT3pNenAyN0ZpaThiM3p6anZGN29mUnJGa3puZjF0WkRJWk5tN2NxTk5tM0xoeHVIMzdOdGF0VzRkR2pSckIxZFZWQ0xBVXQyOUtXYXhidHc1WHIxNUZyVnExQUFCOSt2UVI5dDlTS3BWUUtCU2wzajlKTHBkREpCTHA3Qm1sVFFuNTZORWpYTGx5UlNqWEJud0tsd0VGcTR2czdlMk4vcnRqOXV6WmVpdnVsRW9sRWhJUzlGTEp6WnMzRDYxYnR5N1ZheWlPZGlYS3pwMDdZV05qZzlqWVdOU3ZYeDlQbno3RnpKa3pkZHJtNU9SZy8vNzlPSFhxbEU3NTVNbVRoY0RiamgwNzRPTGlnaVpObWlBNE9CaDE2OWJGenovL2pEcDE2dURFaVJQWXYzKy9FRWd3SkM4dkQyM2J0dFVwTStjMW85Rm9JSlBKTUdUSUVIenl5U2ZHMzVnaWpoNDlpbzBiTityZFFHRE9heUV6TXhOcjE2NUZTRWdJT25Ub2dDKy8vRkl2R0tSbFpXV0ZjZVBHb1dQSGpsaTJiQm0yYjkrT2tKQVF6Snc1MDJRZzRxMjMzb0tOalkxT21UWk5vREhtL0V5OXZMeFF1M1p0akJvMUNqMTY5TkQ3RzFpblRoMzg5Tk5QZW50OHVybTVZZkhpeFlpTmpjWFJvMGN4Y09CQVNDUVNMRnEwU0s4UHVWd3V2RzlTcVJUZTN0NUlTMHZEbzBlUGhNZHhjWEVHZitmdTNMa0RxVlFxck5yNzY2Ky9ZR2RuaHpmZWVBUGR1blhUYTYvZFY2dWtLeWlKaUlpSXlvb0JJU0tpY3NqSXlIalpReUF5NldWOFIvUHk4dUR2NzQ4YU5XcGcyTEJoUmdNVnI0ckV4RVFrSlNXaGVmUG1KWnBjL3VHSEg2QldxNkZVS3ZITEw3OGdNREFRUU1GRVpvOGVQWEQ2OUdrOGUvWU1qbzZPNk4yN044NmZQeS9jRGV6dDdZMEpFeWFnU3BVcUVJbEVFSWxFZWhOcWhSVis3OFJpc2NtMnB2VG8wVU80Ni9uaXhZdENxaSt1RG5weFZDb1ZsaTFiaG5yMTZxRjc5KzdZdjM4L2dMODN0OSt6WncreXM3TXhiZHEwRXZlWm1aa0p0VnFOS1ZPbUdHMWpxczRVa1VpRWZ2MzY0ZGRmZjBWZ1lDQWNIUjN4OU9sVGZQVFJSeVZPTVZnU2RldlcxWmtFejh6TTFKc0VsMGdrK095enp6QnQyalQ0K2ZuaDY2Ky9GbFloR0xwbWs1T1Q5VlpzeE1YRmxYaE1nd2NQeHVqUm85R2dRUU9NR0RFQ1RrNU93a3FJek14TUFDajF6U0J5dVJ4cXRSby8vdmlqOEZ3c0ZrTXFsZUxZc1dNNGVQQWdKQktKenFvTWJWdXRYMy85Rlk2T2prYlBNWHo0Y0dGOGhZOXhkblpHLy83OWRjcUxTd3RXRmkxYXRFQitmajZ1WExtQ3JsMjdJaW9xQ3IxNjlZSzl2VDArL2ZSVG5iYUxGaTFDcDA2ZDBMMTdkNTF5ZDNkM0FBV2Y0WVVMRnpCaHdnU2RldTNOQmErOTlobzZkT2dnN0lsMjRzUUpoSWFHNHB0dnZoSGEvdm5ubjNwcGZjMTV6V1JuWjBPajBaUTZkWEQvL3YzMVBnL0FmTmRDY0hBdzFxOWZqOHpNVEl3Y09SS2pSNDh1MFRYYnJGa3pyRnUzRHV2V3JjTzVjK2R3OXV4WnM2NU1NZmRuNnV6c2pKOS8vaG1wcWFuQ2RiTm56eDdZMk5qZzdiZmZ4b0lGQzJCcGFZbjU4K2ZycGM2OWUvY3ViR3hzaE45ZkFLaFNwWXJlbURNek04dDg0NWVQancrQ2c0TXhmZnAweko0OUcyZk9uRUc3ZHUxS3ZicVFpSWlJeU53WUVDSWlJaUt6dW5IakJyS3pzOUcvZi85WFBoZ1VGaGFHdVhQblFxMVdvMUdqUmdiVHVCUmxiVzJOc0xBdy9QTExMOEpkNXNPR0RVT1BIajBBQUtkT25jTERody9oNXVhRzNyMTdvMnZYcmtoS1NzTHUzYnR4OGVKRlJFVkZZZXpZc1M4MEdOTzRjV080dUxnZ0lTRUJ3Y0hCVUt2VkFCZ1FlcEUyYjk2TUJ3OGVZUEhpeFhxVHM1TW1UVUp1Ym02cEoxK2ZQSG1DK3ZYclk5YXNXWHAxTzNmdVJHaG9LSll0VzZaWDUrL3ZyN09Qa1RGdnZmVVcvUHo4RUJnWUNBY0hCMWhiVytPdHQ5NHExUmpOcFVHREJsaTRjQ0dhTjI4T0FDWURRcnQzNzhidTNidkxmSzdDbThBWGRmLytmUUFRMHFLVlZISnlNdXJYcnk5TThBOGRPaFJ2di8wMnhvMGJoOXpjWEV5Y09CSE5talhUV1FXb1ZxdHg1c3daZE9qUW9VU1Qwb2IyOHRxNWN5ZHExcXdwL0Q2Wm9sQW9JSlBKWUd0clc2WlVmTldyVjBlN2R1MndkKzllMk52YjQrblRwK2pRb1FNVUNvWGVkMXNzRnFONjllb0d2L1A1K2Zsd2NuSkNnd1lOMEtkUEh5R0ZYbUZ6NXN6UmVSNFlHSWlhTld2cXJEaGNzR0NCM25IbXZHYTBLNGtNN1IxWGtVeGRDeGtaR1ZpM2JoMUVJaEhtelp1SERoMDZsS3B2T3pzN3pKbzFDNTA3ZHhiMmd6SW1KaVpHNzIrOFRDWXpHclNzcU05MDBhSkZzTE96dytMRmkzSHg0a1U0T0RpZ2YvLysrUExMTHpGMzdseDg5dGxuV0xCZ0FlclhydytnNExwYXZYbzFjbk56c1dMRkNwTUJ2Y0o3aFNZbEpXSHk1TW5JeXNwQ1RrNk84RGczTnhlVEowL0c4K2ZQZFk1dDJMQWhWcTVjaWUrLy94NVRwa3hCZm42K3dlOGRFUkVSMFl2R2dCQVJFUkdaVlVKQ0FseGNYRjc0SkZsWlJFUkVDTUdSKy9mdjY2U0hNV2JSb2tVSUNRa0JVTENLUWl3V1k5KytmWHFwMzJKaVluVDJoYkcxdFlWY0xrZDZlanFXTDErT3dNQkFMRjY4Mk15dnlEZ2ZIeC80K2ZrSnI5ZlQweE4xNjlaOVllZi9ON3Q2OVNxT0hqMktrU05INGovLytZOWV2WVdGUmFrbkN2UHo4L0hvMFNPMGF0WEs0S1M2dmIwOXhHS3h3YnFpZDhzYlkyOXZqeDQ5ZXVERWlST3dzTERBVzIrOTlWTFRwQlpPY2FaTjIyZ282RHhtekJpaisrbVVkalZIVWJkdjM0WklKSUtucDJlcGpvdVBqemY2bTJoblo0ZkpreWRqNGNLRjhQTHl3dURCZ3hFV0ZvWXRXN2Jnd1lNSEdEdDJyTW05ZHN4bHg0NGQyTDE3TjFhdFdvVkdqUnFWcVk5MzNua0hNMmZPeEpvMWErRGk0b0xHalJ2anE2Kyt3cTFidC9UYUdndmNhYysvWk1rU3ZjLzMvdjM3ZXF1TkNudjc3YmYxeXJ5OHZMQml4UXF6WHpQYXZWNWVSdHBMWTllQ282TWp2di8rZTlTb1VjUGthckxpZE83Y3VkZzJuMzMybWNIeU9uWHFHQ3lYU0NSbS8weVRrNU54Ly81OWpCOC9YcStOcTZzcmZ2amhCOHlaTXdjeE1UR29YNzgrZnY3NVo5U3RXeGRmZmZVVlpzeVlnZm56NTJQWnNtVUdmMGMwR2cyaW82UFJyMTgvQUlDRGd3T0dEUnVHR3pkdUlDSWlRbmdjR1JtSlljT0dJVG82R3NlT0hkUHBvMXExYXZqcXE2OHdidHc0NU9mbjQvVHAwMmpZc0dHWkFxNTVlWGtJREF4RVptWW11bmZ2WHVxZ05CRVJFWkVXQTBKRVJFUmtWbWxwYWYrWWZXRjY5KzZOUzVjdUlTRWhBVU9HRENrMkdBUUFQWHYyUkVoSUNOemQzVEZqeGd4czJyUUpDUWtKUW4xV1ZoYlVhalZFSWhHcVZxMHFsRGR1M0JnalJvekE4dVhMa1ppWWlCRWpSaFI3THUxbTRlYlF2WHQzK1BuNUNjKzVPdWpGYWRLa0NWcTJiSWxSbzBhVnFQM2t5Wk9ML2V4djNyeUozTnhjZUhsNW1XT0lSZzBjT0JBblRweUFScVBCd0lFREsvUmNwWkdibXdzQU90ZXN2YjA5Um8wYWhYYnQybFhJdm1WS3BSSm56NTZGbDVkWGlYNHJ0REl5TWhBZkgyOXk3NldPSFR0aTVNaVIyTHg1TTg2Y09ZUG82R2kwYXRVSzgrZlBGL2JVcVdnUkVSR29XYk5tbVlOQlFNSHZYTStlUFJFWUdJajMzbnNQRmhZV21EOS92dDczK2VPUFAwYS9mdjB3ZE9oUXZUNXNiVzBCR0U3TDk5cHJyK0hubjMvV0tUdDE2aFFDQWdKUXYzNTk1T1RrWU1xVUtUcS92ZHBVbSthK1ppNWR1b1RhdFd1LzlKc2ZpbDRMRFJzMmZDSG5YYjU4dWNGQWlxbjl0Y3o5bVFZR0JrSWtFaG5ja3djb1NFZjN5eSsvQ0FHWVI0OGVRU2FUNGQxMzM4VzBhZE93ZE9sU3JGaXhBbDk5OVpYZXNROGVQTURUcDAvUnNtVkxQSHo0RUxhMnR1alJvd2R5Y25MdytQRmo0WEZTVWhKNjlPZ2hwSDhzVEtsVVl1blNwYkN6czBPdlhyMndkKzllUkVkSFk4NmNPY0xlUWlXaFVxa3dhOVlzUEhqd0FCS0pCUHYzNzhlYU5Xc1lGQ0lpSXFJeVlVQ0lpSWlJekNvdkwrK1ZTUlhuN2UyTjQ4ZVBHNjJ2V2JNbTFxeFpVNm8rTzNic2lEbHo1Z2g3QWZ6d3d3ODY5VE5tekVCMGREUmNYVjJ4ZXZWcXZlUFhybDJMME5CUXRHclZxdGh6M2IxN1YzaGMzdmUwYnQyNmFOeTRNU0lqSXlFU2lkQzFhOWR5OVVjbFoyOXZqd1VMRnBSNDc0aWlFNnFwcWFrQUFFdkx2Ly9wSGhBUUFBQmxDaFpvTjZFdnVxbTlJYTZ1cm1qWnNpWFVhalhjM054S2ZhN2luRDU5dXRpTjZBMjVlL2N1UkNJUnFsV3JKcFRaMmRuaHZmZmVLM0VmS1NrcEFIVGYxNklLQnpMOC9mMlJrWkdCY2VQR2xXcXNGeTllaEVhak1iZzZUT3Z4NDhmdzl2YUdWQ3JGdG0zYjRPTGlncmZmZmh0dDI3WXQwZWRVWGlxVkN2ZnUzVU9mUG4zSzFVOXViaTd1M3IwTHNWaU1uVHQzUXFGUVlOQ2dRYWhSbzRaZVc0bEVZbkRmRmxPa1VxbHd3MEZHUmdiOC9Qd1FFQkNBLy8zdmYralJvd2UrKys0N3JGMjdWa2pMV1RnOW96bXZtWVNFQkVSRVJKaDE1Wlk1cjRXSzVPUGpnemZlZUtORWUrNHBsY3Bpdjc5bC9Veno4dkp3NU1nUmRPN2NXWGp0SXBGSUwvaW9EUVlwRkFyRXg4Y0xxZkI4Zkh4dzkrNWRKQ1FrR0Z3ZGZQcjBhVGc0T01ETHkwdElEMWdhY3JrY1M1Y3VSVlJVRkpZc1dZS21UWnZDdzhNRE8zYnNNTmhlclZZYmZhOGVQWHFFKy9mdjQ2ZWZma0tEQmcwd2R1eFlYTDU4R1lNSER5NzF1SWlJaUlnWUVDSWlJaUlxcGZQbnoyUFJva1VtMnp4NjlBZ0RCZ3d3V05lbFN4ZTlsRllhalFZelpzeUFTQ1NDblowZDFHbzF3c1BEaGZwNjllcVZhR3pqeG8wek9tRmQ5QzVzTFJzYkc2T0JNMVA5VWNtVk5rWFFpaFVya0pPVEE1RkloRHQzN2dBb0NNNEFCU21XenAwN2g1WXRXd3I3WXBnU0Z4ZUhreWRQd3RiV0ZocU5CaWRQbm9TZG5aM09CT2pVcVZNeGRlcFVnOGNiUzIzWW9rVUxnOThiVTMwVjFhQkJBMkVUZWFCZ2tyZG9HckZmZnZrRkNvVUNEZzRPc0xLeXdzT0hEM0hwMGlXMGFOR2lSSlBTV2hzM2JrUkdSZ2FrVWlrMEdnMnVYcjBLNE8vM1ZldldyVnU0ZWZNbW5qMTdCcmxjanFwVnF5STVPUmxidDI2RnM3TXp1blRwVXVKenFsUXFIRGh3QU03T3prSkFTSzFXUTZsVUlpRWhBYjYrdnJoeTVRb1NFaEl3ZE9oUWpCczNEcDZlbnRpOGVUTVdMVnFFV3JWcW9WV3JWdkR5OGtMYnRtME5wcnpUYURRNGZmcTB3ZlBuNXVZaUpTVkZDSVlVMXFaTkd5RVZXblIwTkJRS2hjNW5VVnA1ZVhsWXNtUUpNakl5c0hidFdwdzlleGI3OXUzRGdRTUg0T25wQ1U5UFQxU3ZYaDEyZG5ZWVBYbzBKQklKQWdNRG9kRm9rSitmRDVWS0JaVktCYVZTaVlFREJ4cjhiR05qWTNINzltMWN2MzRkMTY1ZFE3MTY5YkJreVJKaFA1M3Z2LzhlKy9idHcvcjE2K0hyNjR0T25UcWhlZlBtY0hGeE1lczE4K3V2djhMQ3dnSjkrL1l0OC90VjFJdThGc3BESkJJWlBkZVdMVnZ3L1BselNLVlM1T2ZuNDh5Wk04V21KaTNyWitybTVnWUhCd2VkdjdOMTY5WkZTRWdJamh3NW9yT2lTS2xVNHNLRkMxQW9GRHJwOXNhUEh3K1JTS1FYaUVsTFM4T0pFeWN3ZE9oUXZUM2Zpc3JKeVVGb2FDaUNnb0tFWUg1YVdocm16WnVIeDQ4ZjQ0c3Z2a0RUcGswQkFOMjZkVU9YTGwwZ0VvbHc3ZG8xeE1URXdOYldGZ2tKQ2NqTnpUVzZhcWg2OWVvUWk4VTRlUEFnWEZ4Y2tKdWJpMXExYXBrY0Z4RVJFWkV4REFnUkVSRVJsWkpZTEM1MmtxaTQ0NHV5c0xDQXJhMHR3c0xDRExZM2xoS0hLaWV4V0l5b3FDaG9OQnJZMjl0andJQUJ3cVJpYm00dUpCSUp4b3daWS9SNGEydHJZWExTeXNvS0J3OGVGT3JzN094ZW1TQmZnd1lOZEZiMVpHWm02azJDWjJkbjZ3UThMQ3dzOFBycnIyUGF0R21sT2xkV1ZwYk9DZ3g3ZTN1TUhEbFNlRjhMdC9Qejg0TklKRUxUcGszaDQrT0RxMWV2UWlhVDRadHZ2aWxWY08vaHc0ZElTRWpBeElrVGhkK01PM2Z1SUQ4L0gxZXVYSUZVS2tXYk5tMHdjdVJJWWVWQzY5YXRzWDc5ZWdRR0JpSW9LQWluVDU5R1dGaVkwV0NOUnFQQmhnMGJqSTRoTGk3T1lQM0NoUXVGZ0ZCRVJBVHM3ZTJGU2ZpeThQWDF4YTFidHpCbnpoeTR1cnBpN05peEdEQmdBRTZmUG8zYnQyL2o4dVhMeU03T1JsNWVIalFhRFRRYWpjRittalp0aXVIRGh4dXN1M0RoQWs2Y09JRTJiZHBnd1lJRk9wUDdRRUd3WXNTSUVlamJ0eTlPbmp5SjRPQmdOR3pZMEt6WFRFSkNBaTVkdW9UKy9mdWJkVkwrUlY0TEZVV2hVQ0FzTEV4WXBkT2dRUU44L1BISEpvOHA2MmZxNXVhR1RaczI2YlI5Ly8zM2taQ1FnRjkrK1FVcWxVcW56dEhSRWFOR2pkSzUzbzJ0MnJTenM4UHJyNzl1TUtWaHg0NGRoVDNFdW5idGl1enNiQ3hac2dRT0RnNUNXbEFyS3l0b05Cb3NYcnhZNy9kRit6dVFtSmlJMzM3N1RXamZ2bjE3b3dGR0p5Y25mUDc1NS9qdHQ5OFFIaDZPNGNPSGx5dDRTMFJFUlA5dUZncUZ3dkMveElsSzRlREJnMmpjdVBFL1pzOElJbk1KQ2dwQ3IxNjlYdll3aUl3NmZmcjBDdzhrckY2OUd1M2J0emU1WHdZWjV1Zm5wN1BQRDFDd0I4S0hIMzRJYjIvdmx6UXFlaFhGeGNXVmFLVkRZZm41K1ZDcjFXWGEwTHdpcEthbVFpcVY2dHpKYjR4YXJZWkNvVUJlWGg1c2JXM0wvUnEwKzN3Wm85Rm85RllOSkNZbUZydmF3WkNBZ0FEMDdObFRPRjkrZmo0MmJOaUFWcTFhb1gzNzlzVytsdHpjWE1qbGNvT3JnMTRsTVRFeGVQYnNXWW5TWVJaVk5FQms3TE1wN25NenhaelhURUJBQURwMzdpenNkMVJlTC9OYWVObks4NWxXaE56Y1hGaFpXWlg3eG8rU3ZxNVg3ZlVURVJGUjVjZUFFSmtGQTBMMGI4V0FFTDNxR0JENlo4blB6NGRTcVlSSUpJSklKSUpZTEg0aCs0Y1FFUkVSRVJFUlVlWEhsSEZFUkVSRXJ3aXhXR3cwaFEwUkVSRVJFUkVSVVhrd0lFUkVSSUpIang1QnFWUUNBSnlkbmVIbzZLaFRuNXViaTBlUEhzSEx5MHNuUlVsMGREVHExYXVuczBINXkzYnYzajFFUkVRQUFOemMzTkN5WlV1ZGVwVktoYU5IandJQWJHeHM4TlpiYndsMUNvVkMyQ2k5U3BVcVhBVkdSRVJFUkVSRVJFVC9lQXdJa2RtbzFlcVhQUVFpS3FlNWMrY2lOVFVWQURCdDJqUU1HREJBcHo0NE9CakxseThYTnIrZE1tVUt0bXpaZ29DQUFQVHYzeCtmZnZwcHFjNm5WQ294ZHV4WTRmbWtTWlBRdVhObnZYYnIxNi9IaVJNbkFBQU5HemJFaWhVcml1MzcyclZyMkxwMUt3Q2dUNTgrZWdFaHBWS0pkZXZXQVNqWXJMZHdRRWdta3dsMWRlclUwUXNJNWVYbDRmSGp4eVY1aVFLUlNBUjNkM2VEZGRPblR4YzJZSjR5WlFxOHZMeEsxVGNSRVJFUkVSRVJFVkZ4R0JBaXM3QzJ0b1pDb1hqWnd5Q2lDaFljSEF5Z1lBVk5uVHAxa0pHUmdkT25Ud01Bamg0OUNtOXZiN1JyMTg3Z3NUazVPVUxRUTB1cFZBb0JLQUI0K3ZRcE1qTXpEUjRybDhzQkFNK2ZQemZZeHNiR0JsWldWaWJIbjV5Y0xBU1dWQ3FWVVA3OCtYUDg5dHR2d3ZPOHZEemhjWFoydGs1ZHIxNjlJSlBKTUhueVpKUG5Lc3JPemc0SER4NkV2NysvY080K2ZmcEFKQkxoN3QyN1FsQTlOemUzVlAwU0VSRVJFUkVSRVJHVkJBTkNaQlpXVmxZTUNCR1pTV3BxS3Z6OS9mSFhYMzhoUGo0ZTJkblpFSWxFcUY2OU9yeTh2TkN6WjA5NGUzdS84SEdscEtRZ05EUVVBR0JoWVlFQkF3YWdUcDA2ZU91dHQzRHk1RWtBd0lvVksrRHI2d3RiVzF1OTQ2ZE9uVnJzcXByVnExZGo5ZXJWSnRzOGZQZ1F3NGNQMXl1ZlBIa3lCZzhlWE94cjJMRmpoMTY1VENZeldBNFVCS01LMXpWcDBnVFZxMWMzZVI1VDFxeFpJd1MzZXZYcVZXd1FpNGlJaUlpSWlJaUl5QndZRUNLemNIUjAxTG5MbjRqSzd0dHZ2OFdEQnc5MHl2THo4NUdTa29LVWxCU2NQMzhlclZxMXd2ejU4dzBHWGlyS3dZTUhoVlVzTFZxMGdLMnRMVEl6TXpGczJEQ2NPWE1HSXBFSVBYcjBRRTVPanJBUEVWQ3dndkJWMmx2SUhPenM3TkNoUXdjQVFHaG9xTER5NlQvLytRK2tVaW5rY2puQ3c4TUJBQktKQksxYnQ2NTA3d0VSRVJFUkVSRVJFZjJ6TUNCRVpsRzdkbTNFeDhmajJiTm5xRmF0MnNzZUR0RS9ta2FqS2JiTmpSczNzR25USnN5WU1hUGM1d3NJQ0JCV3dLU2xwUW5sMjdadHcvNzkrN0ZtelJxb1ZDb2NPM1pNcUFzUER6ZTRTbWZYcmwzWXRXdVhUbG0vZnYwd2ZmcDBlSHA2d3NIQlFhZE9vOUVnSWlKQ2VPN2k0Z0pIUjBlOWZoTVRFL0hzMlRNQWdGUXFoWWVIaDE2YkdqVnFJRFkyRnRldlh3Y0FuWDVqWTJPeGYvOStTQ1FTWVRXVFhDNFhWaFE1T1RuQno4OVBhSitWbFlXUkkwY0NLTmhEcUhES09KRklCQXNMQzN6Ly9mY0FnS0ZEaHlJN094dEF3VjVBOWVyVlEwSkNnckEza3AyZG5kQ1dpSWlJaUlpSWlJam9aV0ZBaU15aWR1M2FzTGEyUm5SMHROSDlRNGlvWktwWHI0NzI3ZHVqYmR1MnFGMjdOaXdzTEJBYkc0dGZmLzBWMGRIUlFydHo1ODZaSlNDVW5aMXRNSlZiUmtZR01qSXlrSitmajk5Ly94MHltYXhjNTVrOWU3WmVtVUtoUUw5Ky9ZVG5IM3p3QVhyMzdxM1hidVhLbFVKQTZyWFhYc1BLbFNzTm51UFVxVlBZc0dHRFh2bmR1M2R4OSs1ZDJOdmJZOENBQVFBS1ZpNzk3MjJnbk1FQUFDQUFTVVJCVkgvL0ExQ3cvNUJZTEJiYTI5blpDWFYyZG5ZNmRVVVZEdUJaV0ZnWWJVZEVSRVJFUkVSRVJQUXlNU0JFWmlFV2k5RzRjV09FaDRmRHc4T2pYUHRyRVAzYkxWbXlSSy9NMmRrWk5XclV3UGp4NDRVeXBWSUpqVVpUNFVHSWh3OGY0dmp4NDhKemlVU0NOOTk4VTNoZWVHK2hvblZBUVhvNW9DRDRvMDJ0cHFYUmFEQjY5R2hzMjdZTkFQRFRUejhoSXlNRC9mdjMxMmszWk1nUWRPL2VIVURCQ2lGRHdhbVM3c1VUSGg2T3VYUG42cFd2WDcvZTZERnIxNjRGVUpET3IyalF1M0JBU0NRU2xXZ01SRVJFUkVSRVJFUkVMeG9EUW1RMnJxNnVpSXlNeE5XclY5RzllM2RZVzF1LzdDRVJWU3B5dVZ6bnVidTd1MW1DUWUzYnR4ZFNQYTVkdXhaWldWa0FnRDU5K3FCRml4WllzMmFOc0hjUVVCQ1FtVDU5dXZBOEpDUkVDQWdWclN0czd0eTV1SEhqaHNteGFEUWFiTjY4R1pzM2J5NzE2L2p5eXkvaDd1NHVwTEk3Y2VJRWNuTnpBUlM4VjIzYXRJRlVLa1YrZnI3ZWUxbFMyb0RXK1BIamhSUjIybk1Bd0pRcFV5QVNpWFRlcjh6TVRJd1lNUUlBOE9HSEg1YnB2RVJFUkVSRVJFUkVST1hGZ0JDWmpVZ2tRdnYyN1JFY0hJekxseStqYytmT3NMVGtWNHlvUEJRS0JUSXpNeEVlSHE2emp3MEFqQjQ5Mml6bnFGZXZIdXJWcXdjQThQWDFGUUpDbnA2ZXlNcktRbng4dkZuTzh5SjRlbnJDMDlNVHljbkoyTHQzcjFEdTVlV0ZDUk1tQUFEKyt1c3ZvYnhXclZxWU9YT215VDdYclZ1SHVMZzRuYkpuejU0aEl5TkRyNjMydlN0TW85RUliY3NhaUNJaUlpSWlJaUlpSWlvdnp0YVRXVGs1T2NIYjJ4c1hMMTVFVUZBUU9uZnVES2xVK3JLSFJmU1A0K3ZyaTEyN2RobXNjM1oyeHBRcFU5Q2hRNGNLSDBmYnRtMzFWcnprNWVYcEJLY0s3ejlVdEE0QU9uZnVERTlQVDdpNnV1cWtlbnYrL0xsT29LVktsU3BDWUtvc0hCMGRoY2VCZ1lFNmRXRmhZVWhMUzBPTkdqVjB5cTJ0cmRHa1NST1QvUnI2RFJPTHhYcnZDNkNiTXE1d25iYWNld3dSRVJFUkVSRVJFZEhMd29BUW1aMnpzek44Zkh4dzhlSkZCQVlHb2xHalJ2RHc4REM1S1RzUmxZeVhseGRHalJxbHQ0OU5SVkNyMWNqS3lrTFBuajBSRUJBZ2xDc1VDdXpZc2NQZ01ZYnFhdFdxQlU5UFQweWVQRm1uN3psejV1Z0VoTDc1NWhzMGI5NGNLcFdxMUdPVlNxVTZ3Wll6Wjg3bzFDY25KMlBtekpsWXRteVpUbmxjWEJ3R0RoeFk2dlB0M0xrVEFEQjE2bFJFUmtZQ0FJWU5HNGFKRXljQ0FCSVNFakIyN0ZnQUJZR3FQWHYyQ01mMjc5OWYySGZJeXNvS2NybGNKM2pFb0JFUkVSRVJFUkVSRVZVRUJvU29Ramc2T3NMSHh3ZVJrWkdJaUloQVJFUUVuSnljNE9Ua0JEczdPOWphMm5MemRhSXlpSXFLd3R5NWMrSHA2WWw1OCtiQjJkbTV3czYxZnYxNnFOVnFiTm15QlRLWkRCY3VYREJiMzc2K3ZzSytRd0F3ZE9oUXRHN2RHa3VXTE5FTDVwVEU5dTNiVWJ0MmJRQUZLZUdLcG5nRGdLU2tKSHorK2VjWU5XcVVVQ2FSU09EbTVtYXk3L2o0ZUlPcDNtN2N1Q0VFZ3dDZ1I0OGVKUnFyUkNMQit2WHJvVkFvWUdscGlhaW9LSjM2NnRXcmw2Z2ZJaUlpSWlJaUlpS2kwbUJBaUNxTXJhMHRXcmR1amRkZmZ4MlBIejlHUWtJQzd0Mjc5N0tIUldSVzFhcFZxNUIrLy92Zi8yTEVpQkZRS0JSSVMwdERXRmdZRGgwNmhQVDBkQURBdlh2M01HZk9IR3pZc0tIY2UzV2xwcWJpeXBVcnVIVHBFdExTMG9SeTdhcVYrdlhybzFldlhrSkF5TjdlSG41K2ZrSzd5NWN2WS9IaXhRYnJnSUpWTUlYdDNidFhaOFdNazVNVHhvMGJWNjdYVU5qMjdkdjF5cXl0clpHWGw0ZWtwQ1Q4OGNjZlFubmR1bld4ZnYxNmsvMFZYZ1drbFp1YmkrWExsd3ZQMjdScEEwOVBUNFBIcTlWcUpDY25BeWhZUVNrU2lSQVZGWVdJaUFpOXRyVnIxNGFMaTR2SjhaVEYzcjE3a1ppWWFQWitUU21jU3BDSWlJaUlpSWlJaUY0K0JvU293a21sVWpSczJCQU5HellFVUxCdmlGd3VGMUltRWYyVDNiNTl1MEw2bFVxbHd0NDFOV3ZXUkpNbVRkQzNiMTlNbURBQlQ1OCtCUURFeE1UZy9QbnpKVjZaWXN5cVZhdHc5ZXBWZzNYR1Z2TFoyTmdJajRzR2ZBclhGYlZueng1czNyeFpwOHpCd1FFU2lRUkFRVW84UTZ0eHRQTHk4aEFlSHE2WFZrNDd6aHMzYmhqOFRMcDI3WXI0K0hoVXFWSUZBd2NPeExmZmZnc0FpSTJOUmUvZXZZMmV6eGlaVElZNmRlb2dKU1VGVXFrVVU2ZE8xUnVQUkNKQmZuNCtzckt5aEZWSkJ3NGNRSlVxVmVEcTZxb1hFSEoxZGNXc1diUEtIZUF6UlB2Nys2SWtKaWJDd2NIaGhaNlRpSWlJaUlpSWlJaE1ZMENJWGpoYlcxdlkydHErN0dFUS9lTm9Vekh1Mzc5ZktJdUlpQ2gzUU1oWUFLZEZpeFlZT1hLa3dUcVpUQ1k4VmlnVVJ1dUFnb0NSU0NUQ3hvMGJkY1p1eU5DaFF6RjA2RkM5OHNlUEgrUElrU1B3OS9jWGdrRzJ0cmJvM2JzM0JnNGNLS1RPdTN6NXNuQk0yN1p0aGJSMFlyRVk4K2JOZzRPREEyN2R1bVZ5RENWUm8wWU5MRjI2RkljUEh6YTRxcWRPblRvNGZ2dzR0bTNiWm5ERjB2dnZ2NDlldlhvSmdTTm5aK2NLVzIwR0FDMWJ0a1RMbGkwcnJQK2lWcTllRFh0Nyt4ZDJQaUlpSWlJaUlpSWlLaDREUWtSRS95RDUrZmxtNzFNYm9KVktwVkNwVkVMQXhjZkhCeDA2ZE5Ccm41MmRqWUVEQnhyc3kxRGRqQmt6MExkdlh3UUVCSmdjUjlGQVVtR3paODhXMHE0NU9UbGh5SkFoNk4yN3R4RE1rc2xrc0xTMGhLdXJLd0RBM2QwZHpabzEwOW1ucUVhTkdnQ0FKazJhWU9QR2pYcm5tRHAxS3BSS0pRQmd6Smd4Nk5TcGsxNGI3VDVGQUdCaFlZRzllL2NpSXlQRDZMaTEvV205OTk1N1J0c0N3UERod3pGbXpCaVRiWWlJaUlpSWlJaUlpTXFDQVNFaW9sZElaR1FrM04zZFlXMXRyVmYzL1BselhMbHlSYWVzYnQyNk9zL1ZhalhpNCtOaGJXMnRFN3d3cFczYnRtalhyaDNhdDIrUGp6NzZDS21wcVdWL0FVWllXRmpnOWRkZng1VXJWMkJoWVlGNjllb2hQajVlcU0vSnljR1FJVU5LMUZkNmVqcDhmWDNoNit1clUvNysrKytqWThlT0FJREJnd2ZqMmJObmVzZUdob1lpT2pwYXJ6d3ZMMDhuZUpPWW1JaHIxNjRaUFArYmI3Nko2dFdyQXdEa2NybkpGSGRGRmRlMmFBQ0ppSWlJaUlpSWlJaklYQmdRSWlKNmhWeTRjQUVMRnk1RXYzNzkwTHAxYTlTcVZRc0toUUlQSGp6QUgzLzhJYXlTQVFyU29IWHUzRmw0bnB1Yml5Ky8vQkpSVVZFQWdMNTkrMkxtekpuRm5yTnIxNjZsR3FPVmxSV0dEeDh1UEgvOCtESE9uejl2c0E3NGUvK2FwazJiSWpRMEZMTm56MFprWktST1FNaGNYRjFkVWJ0MmJiejU1cHZZdFd1WFh2MkZDeGR3N05peFl2c3h0WnFwZGV2V1FrQ0lpSWlJaUlpSWlJam9uNElCSVNLaVY4eVRKMCt3ZGV0V2JOMjYxV1M3VWFOR29WYXRXc0x6MDZkUEM4RWdBRGh4NGdRR0R4Nk1CZzBhbUhWODF0YlcrUERERDRYbklTRWhRa0NvYUYxaHJWcTFRc09HRGRHdVhUdEVSa2JxMUluRllyUm8wY0xvT2UvZXZTdXNucWxSbzRiZXlpaWdJSjJicmEwdFB2MzBVMWhhR3Y3elptVmxCYWxVcWxPV241OXZjR1dPV0N5R1JDTFJLeGVKUk1MalgzLzlGV3ExMnVpNGQrM2FoVDE3OWdqUHQyM2JabklQTlVNcnc0aUlpSWlJaUlpSWlNeUJBU0Vpb244WWlVU0MwYU5INDkxMzM5VXB0N2UzMTJ0ckt2aGdpRWFqS1ZFN2hVSWhQTmJ1T1dTb0RpaElGeWVSU05DNGNXT2ovZG5ZMkdENTh1Vkc2MGVQSG8ya3BDUUFCWHNiVFpnd3dXamJ0bTNiR3EyYk5Ha1NKazJhSkR5UGk0dkR3b1VMRVJzYkN3Q29XclVxc3JLeUFCUzh6eDk4OEFFR0R4NnNGMFRTTXZTZUYxYjBPSHQ3ZTFTcFVzWGtNVVJFUkVSRVJFUkVSQldCQVNFaW9sZklpQkVqNE9EZ2dORFFVTVRHeGlJckt3djUrZm13czdQRGE2KzlobGF0V3FGdjM3NDZLNE8wZkh4OEVCRVJnZE9uVDBNcWxlSy8vLzF2aWZZUmlvK1BGODZWbHBaV2JQdnM3R3owNjlldnhIVk9UazdZdVhObnNmMXFaV1ZsUVNhVHdkcmFHaUtSQ0hGeGNVaEpTUkhxTFN3c1N0eVhJUnFOQm5mdTNNSEpreWNSRUJBZ3JQQ1JTcVZZdG13WkxsKytqRjkvL1JWeXVSeGJ0bXpCenAwNzBhMWJOM1RxMUFsTm1qU0JnNE1Eb3FPalRhNE0wa3BQVDlkNS91REJBOWpZMkJSN25LT2pJNXlkbmN2MkFvbUlpSWlJaUlpSWlBeGdRSWlJNkJYaTRPQ0FFU05HWU1TSUVhVStWaVFTWWNxVUtaZ3laVXFwamt0SlNjR0NCUXYweW8ydGlxbG9vYUdoV0xKa2lkSDZhdFdxbGFsZm1VeUc1Y3VYSXp3OEhCa1pHWHA5ZnZ2dHQzQjNkNGU3dXp0c2JHeXdhZE1tcUZRcTVPYm00dmp4NHpoKy9EZ0E0T2VmZjhiWFgzOE51VnhlNmpGOC92bm5KV28zY09CQVRKMDZ0ZFQ5RXhFUkVSRVJFUkVSR2NPQUVCSFJ2MXl6WnMwZ0VvbjBWcndZMjN0SUlwR2daOCtlSmU2L3VMUnFSYjMrK3V0RzYrenM3TkM5ZS9kUzlhZGxZMk9EQmcwYUlDZ29TQ2l6c0xBUVV0QTVPVGtKNVlNSEQwYXpaczJ3Y2VOR2hJZUhDK1VkTzNaRTgrYk55M1IrSWlJaUlpSWlJaUtpbDRrQklTS2lmem1wVkFvdkx5OUVSMGREcVZUQzF0WVd3NGNQaDRlSGg5SDJuMzMyV1lXTnAzYnQydkR3OElCTUpvTllMSWFscFNXcVZLa0NEdzhQREJreUJEVnExQ2h6MysrKyt5NUNRa0tRbEpTRXJsMjdZdENnUVhCM2R6Zll0bUhEaGxpMmJCbkN3OE54NnRRcFhMNThHZVBHalFNQWVIbDVJUzh2cjh6aktFNUpVdjBSRVJFUkVSRVJFUkdWaG9WQ29TalpEdUpFUktRbktDZ0l2WHIxZXRuRE1CdVZTZ1d4V0Z6dWZYcGVaVmxaV2JDenM0TllMQzdWY1dxMUdpS1JxSUpHVlhGT256Nk5idDI2dmRCenJsNjlHdTNidDBmSGpoMWY2SG1KaUlpSWlJaUlpTWc0cmhBaUlpS0JwV1hsLzdOUXRXclZNaDMzVHd3R0VSRVJFUkVSRVJFUmFYRjJpNGlJaUlpSWlJaUlpSWlJcUpKalFJaUlpSWlJaUlpSWlJaUlpS2lTWTBDSWlJaUlpS2dTZXZMa0NZS0NncENibS91eWgvSkt5Y25KZ1ZLcE5GcWZucDVlN25Na0pDU1V1dzlENUhJNXNyS3l5dFdIVENiRHNXUEhrSlNVWktaUmxkN25uMytPd01CQWsyMldMVnNHUHorL0Z6U2lBbGxaV2JoNTg2YmU5ME90VnVQOCtmTjY3ZFZxTlFJQ0FxQlNxVjdVRUFFQVNxVVNtWm1aVUt2VmVuVzV1Ym5sdXViajQrTng0OFlOZzMyYnNucjFhbHkrZkZtdi9ONjllMWkwYUpGT2Z6ZHUzTURxMWF0TFBUYVpUSWEwdExSU0gyZE1VRkFRWW1KaXpOWmZXVDE3OXN4bzNmUG56eUdYeTR2dFE2bFVZdHUyYllpTWpEUllIeHNiaTk5Kyt3MFpHUmxsSHFlNWFUUWFQSDc4K0dVUFExRGE3endSRWRFL1ZlWGZMSUtJaUlpb2d1emV2UnRidDI0RkFQenl5eTl3Y1hIUmEvUGt5Uk9NR1RNR0FEQnExQ2k4OTk1N2VtM0dqeDlmNWtrUmUzdDc3TnExcTB6SDBqOUxUazRPVWxOVGtaQ1FnSVNFQkNRbUppSXhNUkh6NXMyRHZiMjlYdnZJeUVqOCtPT1BXTDkrUGV6czdJVHkzTnpjTWs5Z1cxcGE2dlQxVCtUbjU0ZVRKMDlpMDZaTmNIWjIxcWxUS3BVWVAzNDgyclZyaDYrKytxcE0vVy9mdmgyN2QrL0dwazJiVUxkdTNXTGJwNmFtSWk0dVRxKzhkZXZXT3Z2WEtaVktUSnMyRGZuNStkaXlaWXZSL203ZHVvV05HemRpNGNLRmNISnkwcXUvZlBreTFxMWJoemx6NXFCT25Ub214NmJSYUxCLy8zNDRPVG5CeDhjSEFKQ2RuVjJxb0ptYm01dGVXV1JrSk5xM2I2OVRscG1aaVl5TURMaTZ1Z0lvQ0NTWUN0eFZoTHQzNzJMQmdnWDQvZmZmVWJObVRhRThOallXUzVjdVJYSnlNa2FPSENtVUh6MTZGQnMzYmtUVnFsWFJvVU1Ib1R3dkwwOXZjdG5Dd2dKU3FSUUtoUUxKeWNrbXh5RVNpVkN2WGoyajlSY3ZYaFN1N2FMdjd3OC8vSURNek13eUJWd0E0TWlSSXpoNjlDZ09IandJS3l1ckVoOTM3ZG8xZzM4RDA5TFNFQklTQW8xR0k1UWxKaVlpSkNRRTA2Wk5LOVhZRGgwNmhBTUhEcGp0Yjk2UFAvNklEejc0d09CMzFCU05Sb09mZi80WjN0N2U2TlNwVTduR2tKbVppVkdqUnFGLy8vNllPSEdpWHYyaFE0ZXdZOGNPckZtenh1UTRWU29WZHU3Y0NVZEhSelJ1M0ZpdlBpNHVEbnYyN0VIUG5qM2g2T2hvY2t4eXVSeloyZG1sZnpIL1R5UVM2ZjMybkRsekJpa3BLVHIvQnRxK2ZUc09IejZNOWV2WDYvMFduejU5R2xldVhNR25uMzZLS2xXcWxIa3NKWFg5K25Xc1hMa1N5NWN2MXhzTFVQQ2I5ZTIzMytLYmI3NUI4K2JOamZhVGtwS0MrUGo0TW8yaGJkdTJaVHFPaUlpb3RCZ1FJaUlpb2twRm9WQWdJQ0FBSVNFaGVQandJWEp5Y21CdmI0OG1UWnBnMkxCaGFOcTBhYm42Zi9EZ0FYNzY2U2NBMExsVGYvNzgrUkNMeFhydEMwOEtIamx5QkVGQlFRQ0FtVE5ud3RQVHMxeGpLVTVtWmlaT25EaUJzTEF3eE1YRklUczdHMUtwRkE0T0R2RHc4RURuenAzUnRXdFhnOGRHUlVYQjM5OGZ0MjdkUW5wNk9sUXFGYXBXclFvWEZ4ZjA3dDBiUFh2MkJBRDQrdnBpLy83OUFBb21nVmFzV0lGR2pScnA5WGY0OEdGczNMZ1JBREJvMENCTW1EQ2hnbDUxNVJFYkd3dGZYMStrcHFZaUxTME5NcG5NWUx2NzkrK2pkZXZXSmU3M2h4OSt3UFhyMThzMHBvWU5HeHFkYUw1Ky9Ub0NBd054OSs1ZFBIdjJER0t4R05XcVZZTzd1enM2ZCs0c0JCU0srci8yN2pzc2luTnRBL2hOV1FTV29xQllpR2hRYkZpakpDb29LaG9yR2pWcTFLaEVqRGt4Tm15eHhxNnhZSSt4Um8wTm94SWJOckNCQ2hveDJBdUtDS0tJaXRLWFhYYjMrNE5yNXpEczdBSnF5dUc3ZjlkMXJ1UE96TTdPTGpPem0vZDVuK2Q1K2ZJbGpodzVndWpvYUNRbkp5TTNOeGQyZG5iNDRJTVAwTDU5ZTdSdjN4NUEvbXorUllzV0FjalBNR25YcnAzay91TGk0akJ5NUVoOC9QSEhtRFZybG1pZFdxMUdSRVFFYXRXcUpUbm9kL1hxVmVUazVNRER3OFBnWjNELy9uMmpXUW9PRGc1UXE5WFlzR0VEUHYzMFU0UGJBWUNIaHdlaW9xS0VhNk9nL2Z2M3c4cktTbmo4MjIrL0NZSGprSkFRZE8zYVZYS2Y5dmIyZVBMa0NaWXNXWUlGQ3hZQXlNOHkwRGx6NWd4c2JXMVJ2MzU5WkdabVN1N0R3c0pDQ0FiRXhNVGcxcTFicUZtekpqNzQ0QU9jT1hORzhuZ05PWHo0c09TOXNiREl5RWlzV3JVS0sxYXMrTXZ2alNYMTRZY2Zvbi8vL3Rpelp3ODZkKzRNVzF0YnZIcjFDci8rK2l1NmQrOHVDZ1lCd09USmszSHYzajNSTXBsTWhvTUhEeUl1TGc3anhvMHorbnE2YmY5WDNiOS9Id2NPSEFEdzM0eTd3TUJBWWYzVHAwK2hVQ2l3ZVBGaVlkbmd3WU5ScVZJbG8vdk55c3FTREg0YkVoc2JDN1ZhYlhTYkZ5OWVHTXlxQVFCSFIwZFJjQkFBZnYzMVY1dzZkUXJ1N3U1SVRVM0ZsMTkrV2V4am1qbHpwdWg4aVlpSWdFYWpRY3VXTFNXM2o0eU1oSk9UVTRtRFZvWHBmb3NVNTFxTWlJakE4dVhMMy9xMXBDYXFwS1NrWVB2MjdhaGN1Ykx3WGRDOWUzY2NQWG9VeTVZdHc4S0ZDMkZpWWdJZ1AvaXlldlZxT0RnNElEYzNWeFFRQ2c4UHg5V3JWOS82MkxwMjdTcjVHNlZtelpySXpjM0ZwazJiTUhYcVZMMzFkKy9lUlhaMk5seGRYWTN1UHpJeUVoczJiSGlyWXp0NjlPaGJQWStJaUtpa0dCQWlJaUtpVW1YYXRHbTRkZXVXYUZsYVdocWlvcUp3NmRJbFRKdzQwZURBZEhFb0ZBckoyZnpGS1JIMTVzMGJvVnhMd1JJd0RSczJsTXdreU16TXhPM2J0d0VBWmN1V2xSd2t0YmEybG55dGtKQVFiTjY4V2EvVWpLNmMwTk9uVC9IczJUTzlnRkJ1Ymk1V3IxNk4wNmRQNiszejFhdFhlUFhxRldReW1SQVFLa2lqMFdERmloVll0V3BWc1FhZHlEZ0hCd2M4ZlBoUW1QRnRZMk9EaUlnSXRHdlhEaTFhdEVERmloWGg1T1FFT3pzN0FNRFhYMzhOTHk4dklTUE5HQ2NuSjN6MTFWZDZ5emR0MmdRSEJ3ZjA2dFZMYjkxdnYvMG11YS8wOUhRc1hyeFlHS1J6Y25LQ201c2IxR28xa3BPVGNlSENCVVJIUjB0ZWR5RWhJZGl3WVFOVUtoWE16YzN4d1FjZndNTENBaTlmdnNUMTY5ZWgxV3FGZ0ZCQkd6ZHVoSWVIUjdFSGgvUHk4cUJTcVhEbHloV2twcVppNk5DaFFvQk5sN2tCQUtkT25ZSzV1VGxxMWFxRkZ5OWVpUFpoWW1LQzh1WEw0K0RCZzRpTWpEVDZlcGFXbHJoKy9UcXVYNzl1ZER0ZGhxR3BxU24yN3QwTEFGaStmRG51Mzc4dkhCTUFYTHQyRGJ0MzcwYnYzcjJoVXFtd2VmTm0xS2xUQnpWcTFORGJwNHVMQzRZTUdZSk5telpoOSs3ZDhQSHh3ZENoUS9XMms4cFcxT25WcXhlR0RSc0dFeE1UakIwN0ZpTkdqTUNTSlVzUUdCaUlMbDI2b0VPSERsQ3IxVGh6NWd4YXRXcUZNbVhLQU1qL25JOGVQWXA5Ky9iQnhzWUdBd1lNTUhvdjBHZzBRaGJValJzM1lHVmxKZm1lL2lrM2I5N0V6ei8vRENEL1dDMHNMSVRNc1l5TURHUm5aK1BQUC8vRWQ5OTlCd0NZTkdrU3FsV3JodEdqUitzRjRVSkRRMFg3bmp0M3JtUUFKRFEwRkwvLy9ydncrT3paczNyQkpkMzN6ZDY5ZTRYclh5Y3hNUkZLcFJMcjE2L1gyL2VRSVVORTU1VXhVdmVBZ3ZyMDZXUHdYcU5XcTVHYm13c0F3djhyRkFwaHdGK2xVa0dyMVFycmdQelA5Lzc5KzRpTmpUWDRtdGV1WFVOZVhoNUNRa0tNSGx1WExsMWdZbUtDcVZPbkZsays3K1RKa3poNThxVEI5UU1IRHNUQWdRT0Z4M3YyN01HZVBYdlFwMDhmZE9yVUNRcUZBc09IRDlkN1huaDRPSjQ4ZVlJQkF3YUlsdXN5NEJRS0JiUmFMWTRmUHc0WEZ4ZTR1YmtKOXlTWlRBWnpjM004ZnZ3WUR4NDhRUGZ1M2ZYdVJ3QWdsOHNOL2dZb1RCY1lNemN2L2hEUXBFbVRSRUhwNGdnTkRjV05HemYwbHZmcjF3OTM3OTdGOHVYTDRlenNERGMzTjVRdFd4YisvdjVZdm53NVRwMDZoZmJ0MitQVnExZVlOMjhlckt5c01IZnVYTDFNb3djUEhraVdieXlLV3EyR1NxV0NoNGVIWkVESTN0NGUvZnIxdy9YcjE2RlVLdld5NDZLam8rSHU3bDdzRE5uRGh3L3JMZXZUcHc5Njl1eXBkMDRFQndkank1WXRKWGczUkVSRTc0WUJJU0lpSWlwVk1qSXlZR3BxaWthTkdxRjY5ZXJJek14RVJFU0VNUGp5ODg4L3c5UFRFektaN0szMlg2TkdEYXhkdXhaQS9rQ1NiaGIwN05tejlXWVJBL2xCSU4xczArN2R1Nk5UcDA0QUlCb0lIRGx5cE9ScjNiMTdWNWhKWHJkdVhjeVlNYU5ZeDdodDJ6YTkyYmt1TGk1d2RIUkVabVltVWxOVEpVcys1ZVhsWWNhTUdiaDU4NlpvZWVYS2xXRmxaWVdYTDE4VzJiL2swYU5IMkw5L3Y2aXNFcjBkVzF0YjdOcTFTM2lzTzVjYk5Xb0VUMDlQdmUwVkNrV3hTMnpKNVhKNGUzdnJMZCs1Y3lmS2x5OHZ1UzRzTEF4cGFXbWlaVmxaV1pnNGNTSVNFeFBSdUhGakRCczJURzhHZFVKQ2dtUy9tSDM3OXVHWFgzNkJwYVVsaGc0ZGlvNGRPNG9HcTVPVGt5Vm43anM1T1NFbEpRVWJOMjRzTXROQzUralJvNktzbHFWTGx3ci90clMwUkhCd3NCQTR6c3ZMazh4ZzAyMDNjZUxFWXIxbVNWbFpXVUdsVXVIcTFhdnc5ZlVWQnMrZlBIbUNoUXNYb2thTkdoZzhlRENBL05KbU0yYk13T0xGaXlWTGkzMzIyV2VJakl4RWRIUTBldmJzaWZuejV3UElMM0YyK2ZKbFRKMDYxV2hnb0dEMmxLT2pJNzc5OWxzc1hyd1lodzRkUXE5ZXZXQnVibzc0K0hnY09YSUV1M2J0UXMrZVBWR3VYRG5zM0xrVGFyVWFRNFlNUWFkT25Zd09QaDgvZmh6eDhmR1lOR2tTTkJvTnJseTVnZ1lOR3Z5cmdzbFpXVmw0OU9nUi92T2YvOERlM2g1QWZtQjgwNlpOR0Rac21EQlluWmFXaG5YcjFrR3BWQUxJenlncXFQQWtCUUNvVUtHQ1pJbTF3a0hPaElRRS9Qbm5uNkpsdW1EVHZYdjM5RDdqOVBSMHFOVnF2ZWNBRUFVMml2THR0OThhL1Z1NHVycENyVmFMTW5EVWFqV1VTaVZxMXF3cGZGOWR2SGdSOCtiTnc3UnAwNFQ5aFlTRTROZGZmOVg3VHR1MWF4ZjI3ZHNuK1hvRkEwZ2JObXd3ZW15ZE8zZUdpWWtKTm03Y2FMUXZ6SmRmZm9sZXZYb1pEWDdwQWlKNWVYbFl2MzQ5UWtKQzRPUGpBejgvUHdENTk0WFBQdnRNNzNueDhmRklUVTJWWEFma0IrY0tsbVhyM2J1MzhHOS9mMy8wN3QwYkowNmNBSkNmWVh2bzBDRzlmZWkyTStUUm8wZkNKQlJkcjZSNzkrN2g2ZE9ud2piMjl2WUdzMTZhTkdraW5QZkZkZVBHRGNtQWtJbUpDY2FNR1lQZzRHQzR1TGdJeTl1M2J3OXJhMnVoOUo2TmpRM2MzZDNSczJkUHlYdmIwS0ZESlFQY1JUbHo1Z3lXTEZraVhDOGFqY2JnZmdvRytOcTNiNC91M2J2anp6Ly9SUFBtellVczc0S3FWcTJxOXhrYU9qOU5UVTMxMWhVc0RVcEVSUFIzWUVDSWlJaUkzcXZ5NWN0THptVDl1N2k3dTJQR2pCbWlnVFp2YjI5TW56NGRRSDdBNk1HREI2aGJ0KzViN2QvUzBsSW8zVkt3RG45VVZKUmtuZnVDczhUdDdlM2Z1ZXhMVWFLaW9rVEJvSVlORzJMa3lKRjZBeXVKaVltNGMrZU9hTm0yYmR0RXdhRDI3ZHRqOE9EQktGKyt2TEFzS1NrSkR4NDhNSG9NTzNmdWhLZW5wK1JnSjVVdXExYXRRbUppSXJ5OXZURng0a1RKZ1MwWEZ4ZTliS1RZMkZoczJiSUZscGFXV0x4NE1XcldyS24zdkVxVktrbG1VTFJzMlJMUjBkRUlDd3VEajQ4UEdqVnFWT3pqL2ZycnIwWFg2Wmt6WjRTZzA2RkRoNUNYbDRlQWdBQzlXZUQ3OXUyVDdQTjE0c1FKeVV3TVF5d3RMVVZCdnNMKy9QTlBaR2RubzIzYnRnRHlCM1NuVFpzR2EydHJ6SjQ5V3doa3o1MDdGNU1tVGNLNGNlTXdZY0lFdlg0OHBxYW1tRFp0R214dGJXRm1ab1ltVFpvZ0t5c0wxNjlmUjVzMmJZVEIxM256NXFGWnMyWkNvTnFRTm0zYUlEMDlIWjkrK2lueTh2S0V6Mkx5NU1rSUR3L0huajE3a0pPVGcrclZxMlBzMkxHd3NMQVF0bkYyZGhhT2UrSENoVUxHbDZXbEpjNmVQUXRmWDEraFowbDBkTFF3T0s5UUtQRDA2Vk85d1hwUFQwK01IeisrNkErN0JCSVRFL0h5NVV2RXhjVUJBRzdmdmcwN096dWgxNWFIaHdldVhic0dIeDhmUEh2MkRKczJiVUt6WnMxZ1pXV0ZjK2ZPdlZVZm1hZFBuMG9HSzE2L2ZpMTZQSGp3WUNFUXFLTXJuemg5K25TOTc1UVpNMmE4VXc4aG5RNGRPaFRaUTJqTGxpMUNaaHVRbi9HMmRldFcyTnJhWXNlT0hjak96b2FUa3hQOC9mMlJrWkVoQkRtclY2K09nUU1IQ2dGbVhkQmh3SUFCZXRrVE9ycXlvN3BzMlI5KytLSElnWFI3ZS9zaWcrUVdGaFlHZTlTWW1wb0tBWVIxNjliaDZOR2o2Tk9uRC96OC9KQ2RuWTJ3c0RCMDdkcTFSRmszQmRXdlh4OGRPblFRSHVmazVBaUI2OHpNVEp3OGVWTHkra3hKU2NHR0RSdUtmTjBkTzNib1pUUCsrT09Qb3NlZmZQSUpaczZjYVhBZjU4NmRFd0tkUlpFcXRYbnMyREZzM0xoUnRLeW9EQzhndnllVmp0UjlNeTh2RDFGUlVXamV2SG14UHYvQ0dWSW1KaVpGWnNFQitjSGQ0OGVQUTZQUjRPclZxMEltckM3anlNTENBajE3OXRRTENFbnRXNkZRSUNnb0NQdjM3OWQ3TDBSRVJIOG5Cb1NJaUlqb3ZiSzF0VFhhWCtPdk5tclVLTDFsdFd2WEZqMHVYRWJ0ZlRoOStyUXcyRlZRd1ViYWZ3ZGRDU29BcUZPbkR1Yk9uU3VaRFZXMWFsVlVyVnBWZUp5YW1pcWFnZHk5ZTNmSkJ0Zk96czRHQXozMTY5Zkh6WnMzb1ZLcHNIcjFhcjJCSnlxWnMyZlBpb0p2dW9ITjhQQndQSDc4V0ZqdTR1SlNaSythd25UbDNBckx5OHVEUXFHUVhGZXd2Qk9RUCtNOElpSUM1Y3FWdzVneFkwbzB5M24zN3QzUWFyVVlQSGl3WkRESUdETXpNNHdhTlFxVEprM0NtalZyc0hidDJtSm4vSGw1ZVlreStXSmpZM0gzN2wxa1pHVGc4T0hEOFBUMEZBM1E2b1NGaFJuOVg0bGhQd0FBSUFCSlJFRlV2QllzV0ZEa01adzhlUklSRVJGR3Q0bUlpSUNibXh0Y1hGeHcrdlJwckYyN0ZvNk9qcGczYjU0b0FHMW5aNGNsUzVaZy92ejVtRFZyRnJ5OXZmSGxsMStLcnMzQ2plTVBIVHFFckt3c1VVYkJIMy84SVpuWktLVjc5KzRBOGpPM1Jvd1lJYmxOZkh3OHhvNGRLMXEyYnQwNnVMaTRRS1ZTNGNLRkMwTDJtYmUzTjh6TnpiRnQyemJZMjl2RHlzcEtkTS9adW5VcktsU29vTmNycWFnK00yL2o4T0hET0hMa2lQQlkxNnNxSUNBQVFQN2ZlZi8rL1VoT1RoYjFydHE1Y3ljZVBIaWcxLzhsUFQxZGxLSHo2TkVqdmRlY00yZU93ZU1wNmx3eU56ZUhYQzZYdk9Zc0xDeUVFbjdHUEg3OFdQS2NUa2xKQVpCL2JrZ050RmVxVkVrb2U5YXVYVHZVcmwwYjhmSHgyTEZqQjlxM2I0L216WnRESnBNaEtpb0tDeGN1Rko2M2VmTm12WDNwZ2grRisyVVZGaGNYaDYxYnQ2SlZxMWJvMjdjdnhvMGJodzBiTmtoK1J4VitqNGJPVloyZ29DQUVCUVZKcnZQMDlNUzBhZE1BQUczYnRzV0hIMzRvbkkvYnQyL0g0Y09IVWFkT0hiM2ZHTVZWcFVvVjBmMUdsMmtHQUFjUEhrUjJkamFHRGgycUYvUjcrUEFoZ1B6eklDc3JDNkdob2NMM3c0MGJONFNlUk4yNmRST0NOREV4TVFnUEQ4ZW9VYU9FM3lwQlFVRkZubXRyMTY0VlpUSVpvK3V2V0pCS3BZSkNvY0NYWDM1WjdQSjJCVVZGUmVIKy9mdDZ5MCtkT29XVksxZkMwZEVSdnI2KzZOS2xpOEhBSHZEZmdKQXV5R2xpWWlMYzA0S0NnbEMxYWxWNGVub2lLeXNMdTNmdnhvQUJBMkJ0YlEyRlFpR2N4OXUzYnhjbUM1dy9meDRMRml6QXFsV3JSQmxQT2xKOWlPYk9uUXRQVDArOS9uY1hMbHdRc3NHSWlJaitEZ3dJRVJHOWc4S0RMVVQvTnYvRU9mclJSeDloLy83OXdzek5mNFBDZzNHVksxZCs3Njh4ZGVyVUlrdkcvZFVlUDM0czZtLzA5ZGRmRjN1Zy9OS2xTOEtBa2x3dUwxWWZtc0s4dkx5ZzBXaHcrL1p0WEw5K0hTZE9uRURIamgxTHZCL0s5L0RoUTF5K2ZGbDRyQnVVaTR1THcvUG56NFhsQ29XaXhBR2hoSVFFZytWeWtwT1REYTRyR0x5NWNPRUNBT2lWZWl1S1VxbEVkSFEwek0zTmk4eE1rYUxWYWxHL2ZuMTA2dFFKeDQ4ZlIxQlFFQVlOR2xUaS9SUzBkKzllWkdkbkcyd09yK3NmWTBqbHlwV0x2TmFLMCsvb3lwVXJhTmV1SGVMaTRyQnMyVEkwYWRJRVE0WU13YXRYci9UdUx3a0pDUWdJQ01EcDA2Y1JIQnlNYnQyNjRlSERoNktaOWNPSEQ0ZXRyUzF5Y25KdzRNQUJlSGg0RkR0TFVhRlFpR2J5VjZ0V0RjMmFOUk1lejVzM1Q4aTBqSStQeC9qeDQ3RnExU29oS1BYdzRVTk1talJKZEx3YWpVWUlKcGlZbU9EcnI3L0d5NWN2c1h6NWN2ajYrb29HeC9mdTNZdUtGU3RLQnVqZU56OC9QM3p4eFJlSWlZbkIwcVZMc1hyMWFwUXJWMDRZaUpiSlpQanV1Kyt3WXNVS3RHclZDa0QrNFAyRkN4ZXdjT0ZDdmNETTdkdTNzV2pSSXVHNnlNdkxFd2JoemN6TUlKZkxNWEhpUkRnNU9lSGN1WFBZczJjUFZxMWFCWE56YzRTSGgrUDQ4ZU5HajlmVDAxT3liQ1NBWXBjV0RRa0pFUVhCQ3RPVkdTeXNXN2R1UXBDbFdyVnFxRmF0bXBCdFdxMWFOU0U0cGd0K2J0cTB5ZUMxY2VYS0ZheGV2ZHJvY2NiRXhHRGh3b1Z3ZEhURXlKRWpZV3RyaTlHalIyUFpzbVZJVFUxRlFFQ0F3V0JTeFlvVmpRYmVmdmpoQjdScDAwWnZnRjdId2NGQitMZTd1enZjM2QwQkFQZnYzOGVSSTBmUW8wY1AxSzVkRzVjdlg4YlJvMGN4ZWZMa0V0MExEVWxQVDhlaFE0ZlFwazBieWV0VmwxbG1ZV0dCckt3cy9QcnJyOEs2UzVjdUlUbzZHcTZ1cm1qU3BJbG9uK2ZQbjBmbnpwMkZaYi8vL251Ujk2M0M1V2VMWXFpL1dxZE9uVVNmWjNHOWZQbFNNaURVc1dOSE9EazVJU2dvQ0Z1M2JzV2VQWHZRcFVzWDlPelpVL0oxZEZrNGhkL3Z0V3ZYOE91dnYrS0xMNzZBcDZjbk1qSXlFQllXaGdjUEhtRHUzTG5Zc1dPSFVIYnZ4WXNYUWtBb05UVVZRUDQ1SnFYZ3ZWTEh6TXdNenM3T2V1c0tUdkFnSWlMNk96QWdSRVQwRGxRcUZUSXlNb3JkMUpybzc1U2VudjZQbEtGd2RuWkdvMGFOY1BueVpWaFpXWldvbk5OZlFhRlFpTXFWMUt0WDd5K1pZVzZzNUlvaGp4OC9ObG8rcXVDczNQdjM3NHRtV3hmV3IxOC9VZUJMTHBlalRwMDZ3dU1USjA0SVBRUUthdG15SlJvMGFDQWFjR25Zc0dHSkcwa0QrWU5VbzBlUHhxaFJvNFRHOXg0ZUhtODFDRVQ1L1NIOC9mMkZ4NU1uVDhiMTY5Zmg1K2Yzem9Qa3pzN09rdGwwZ1lHQnFGQ2hnbDZKS2lCL2huL0JqRGRkOWxMQjg2dzRFaElTb0ZLcFVMTm16WGNhUEIwNmRDZ3VYYnFFdlh2M29uWHIxa0tnNFcwTUdEQUE5ZXZYUjFKU0V0NjhlYU4zMzFLcjFVYkxFaFV1aVdkSVVlL1gxOWNYZS9mdWhhK3ZMNVl1WFlwYXRXcGh4NDRkQ0FrSjBSdVluVGh4SXZ6OS9kRy9mMy8wN05rVGxwYVdPSHo0TUo0OWU0YTB0RFFrSlNWaDhPREJzTFcxUlZoWUdESXlNdURnNENBSzhxalZhc1RIeCt1VmNISjNkMGZac21XeGMrZE9BUG5aWWUzYXRaTWM1Q3l1TzNmdVFDNlhvMHFWS3NLeUJnMGFZTk9tVGRCb05PalJvOGRiNy90ZFdWdGJ3OXJhV2hqc3RiT3pnNE9EZ3hERVNVcEtncU9qSTZaT25TcVVSTTNLeXNMczJiTmhibTZPcEtRazBmNWV2bnlKTW1YS0lEZzRHRUQrb0xNdVk4ak56VTFVWnUzNjllc0E4alA5TEN3c1VMMTZkYjNyYjhtU0pRWUgyb3RqOSs3ZGtsbERNcGxNRkV3b2lxRWVSTHJnOElzWEx4QWRIWTJtVFpzSzY1NDllMll3NktBYlZKZVNtWm1KblR0MzR2RGh3OUJvTktoVXFSS3lzckpnYTJzTEh4OGZ5R1F5QkFZR1l2VG8wUmc2ZEtoazJUNHJLNnNpejFtcEFYcGpjbkp5c0hqeFlsU3NXRkg0T3lVbkorUHk1Y3Z2N1RlWG5aMGQ1cytmRDJ0cmEremV2UnY5K3ZVVEJSMExsajl6Y25KQ2NIQXdjbkp5MEx0M2J3d2JOa3pJZkltUGo4ZjU4K2ZScDA4ZktCUUt2ZTkxbFVvRnJWYUx6WnMzdzhmSDV5OHBhV3RsWlFWSFIwZVltcG9pTmpaV3NwK1dGQ2NuSjdSczJSSnl1VnpvMVZWWWt5Wk4wS1JKRTl5NmRRdmJ0bTNEL3YzN2NlalFJUXdiTmd5K3ZyNmliWFVUWGdyZXh6TXlNckI4K1hMVXIxOWZtQXhRcVZJbHpKZ3hBMU9uVHNYU3BVdngrUEZqWWZKQlltS2k4Qms5ZWZJRWpvNk9CclB4cEhvTjZlNjNoZGZwTXI2SWlJaitMZ3dJRVJHOUF4c2JHd2FFNkY4ckl5UERhUG1NdjFMejVzMlJucDZPYytmTzRlSERoL2pnZ3cvZXFwL011L2FnZWZQbURlYlBuNC9ZMkZnQStZT3hJMGVPZktkOUdqSjc5dXdTWndpbHBhVVZXVUpLNTlXclYwYTM3ZENoQTlMVDA0WEg1Y3FWRTVXd3UzejVzdVNBWXNXS0ZkR2dRUVBSYzk4bHM4ekZ4UVg5K3ZYRGpoMDdrSm1aaVhYcjFyMzNES25uejUvL1Q5YmN0N0t5ZXV2Z21DN3JDc2dmVkVwTVRCU1YvQ3NKdFZvTlcxdGJOR3pZVUc5ZG1USmxZRzl2TDduT3pzNU82UGtCUVBpM25aMmQzcmJmZmZlZFhtYmV6Smt6OGNrbm53am5Xa21ibFJkbVkyT0QvL3puUDFpNGNDRldyMTZOSlV1V1NKWnRMQTVMUzBzMGE5WU1ZOGVPeGZQbno3Rnk1VXBSNEZpbFVra0doQ3BYcmd4UFQwOE1IejdjYUpON0lIL21mc0V5WWxMNjlPbURzTEF3N05peEF4TW1UQ2pSOFFQNUFTVmZYMStFaG9aaStmTGx3bnFGUWdGYlcxdGN2SGdSRnk5ZUZKYnJNdnAwdlhOMGhnd1pnaTVkdWdnQkRhblNYTHErYkFXTkhqM2E0REhldW5VTHRXclYwdnNiMWFsVEI1MDZkWUtUazFNeDN1ay9ZL2JzMmFMamxzbGtvZ0I5NGRLZ0wxKytGR1VPTkdyVVNBZ3k5dXJWU3hqUUIvNDd1TituVHgvUlB1clhyeTlrNlhoN2U4UE56VTIwL3RDaFE4ak56ZFY3WGtGUlVWRzRlZk9tMFJKeTczb2QzcnQzRHlrcEtiQ3lza0pNVEF5T0hUc215aTVhc1dLRndlZEs5YVpKU1VuQjBhTkhFUklTZ3V6c2JIVHIxZzFkdW5UQmtpVkxNR3JVS0l3YU5RcXRXN2RHNjlhdDRlVGtoQlVyVm1EdTNMbW9VNmNPdW5idGl1Yk5tME11bDJQSGpoM0MrV3VNVkUrWHd2YnMyUU9aVEFhTlJvTmx5NWJoNmRPbjhQZjNMekxBbTVLU0l1b2xJNWZMc1gzNzlpS1BDY2lmdkhMeDRrVnMzNzRkR1JrWkdENTh1TEJPS3JnaDVlalJvNGlPanNiQWdRT1JucDZ1ZDY5V0twV3dzN1BEaFFzWG9GYXJSYTlSVUhoNHVORy9vN0crWGgwNmRCQW1NSncrZlJvN2R1d3dlc3dxbFFwcXRScE5telpGeTVZdDBiOS9mL1R2Mzkvb2M5emQzYkY0OFdKRVIwZGp4NDRka3BNVWROZVpMamlwMVdxeGRPbFM1T2JtNHZ2dnZ4Y0YzTnpkM1RGeTVFaHMzTGdSRXlaTVFNT0dEWEgxNmxYY3UzZFB5QkI4OE9DQjBYS25LMWV1bEh4dlVWRlJpSTZPRmkzL1gvdzlRMFJFLzlzWUVDSWllZ2NWS2xUQWl4Y3ZSTE5kaWY0dFVsTlQvN0VCdGpKbHlzRFgxeGR4Y1hHSWlvcENWRlRVVyszSDJPQmlVZTdldll1RkN4Y0tzN2x0Ykd3d2MrYk1kNTRCTzNueVpDR2JwdUIveEM5WXNLRElIa0s3ZCs4V1pvYlhxbFhMWVBQc3QxV3dwRlZXVmxhSm5sdHdNRHN6TS9PZGpxTnYzNzQ0Zi82OE1EczVNakx5clFmcXBZU0doaHFkV2Y1dlZiTm1UWFRwMHFYRXo5TnF0ZGkwYVJPYU5tMks2T2hvQkFVRklTTWpBek5uenBRTTNCUWxMeSt2MktVRWpkRU5obVpuWit1dHExZXZuaEQ4ZXZ6NHNhaXZtTzYxMzBjdnIxYXRXdUhNbVRPSWlvckNzV1BIaXZ4OHBVb2g2dDZIcWFrcHBreVpndEdqUjJQMjdObFl2bnk1c0U2dFZvcytzL2o0ZUNRbUpnSUFXcmR1amJ0Mzd4WjVyRFkyTm1qVnFwVVEyUDM0NDQvMUJ1cGxNaGs2ZGVxRW5UdDNZc3lZTWNKcnZ1djEwNmRQSDhuQVFZOGVQZENsU3hkODg4MDNKZDduK1BIalVhTkdEUUQ1cytVWExGaUFIMzc0UVFpa0pTUWtpUHFJalJneEFxOWZ2OWJiajVlWEY3eTh2RXI4K24rSFdyVnFZZnIwNmZqb280K01EdjRyRkFwY3ZYcFZLRWVha3BJQ016TXpVZkROM3Q0ZTd1N3VVQ3FWYU4rK3ZaQkZFeDBkalpNblR5SWdJRUM0RC8vKysrK2k3NWVQUC81WTd6WFBueitQek14TWZQYlpad2FQS3lrcDZTL1BQdGkvZno4YU4yNk14NDhmbzBPSERuajU4aVVXTFZvRVB6OC9BUG1aaFliS0xVWkVSQWlCTlpWS2hWbXpaaUVtSmdaYXJSYk5taldEbjU4ZlhGMWRBZVJuTHk1YnRneHIxNjVGNDhhTllXZG5oenAxNm1ETm1qVUlEZzVHY0hBd0FnTURJWlBKc0hUcFVyUnMyZExnNy9QWTJGZ2NQSGdRUUg0L3ZjOC8vOXpvZTlUOVhUWnUzQ2hrUXhVVkFBYnlyL2wrL2ZvSmp3dmZkMCtlUEltVEowOGFmSDdMbGkzaDYrdUxBd2NPd05YVkZlM2J0d2VnSDl5UW9sUXFjZWJNR2ZUdDJ4Y21KaVo0OGVLRjNvUUVwVklKQ3dzTGVIdDc0K1RKa3hnMmJKaGtYeXBkcjdUaHc0ZnJ2ZWFCQXdja0EzdFNldlhxSlFxUUZaU1JrWUY5Ky9iaDBLRkRjSFYxRlgxdXhkVzBhVlBodXNyTHkwTjBkRFRPbmoyTGdRTUhDc2VvTy82RWhBVGN1blVMa3lkUFJtSmlvaWdqY05teVpYQndjTURHalJ1RmdHbnQyclZ4NWNvVkRCczJEQmtaR2JoLy83NWtpZEc2ZGV0aTBLQkJra0dzWHIxNm9YZnYzbnFaZG5mdjNpMXlzZ0FSRWRIN3hJQVFFZEU3Y0hSMHhLdFhyNUNRa0NEWlVKVG9ueElmSHc4ek03Ti92RlNYcTZ1ck1KaFR1S1RPWHlrOFBCeExseTRWQnRScTE2Nk55Wk1uRzZ6MVhoSzV1Ym1TQTltNXVibEZQamN2TDA4NHB0emNYTlN2WDkvb3pPVDc5KzlqeXBRcEFQSUhCTC8vL251RDI1WXBVMFkwNi9UMTY5ZDQ5dXlaTUVCWnNLL0VyRm16UkwxcEFJaUNoemR2M2tSZVhsNlJzNDhOTVRjM3g1Z3hZekJ1M0Rob3RWcjgvUFBQNzdVY1ZJY09IZjRuWjlTK1RSaytBQWdMQzBOc2JDeVdMVnVHNk9obzlPelpFK2ZPbmNPTUdUUHcvZmZmNnpXMEwwcDJkallzTEN6MHNrS0EvRUhackt3c3lYV0ZBeis2YytiUm8wZjQ2S09QUk91KysrNDc0ZDhyVnF3UURYcnFNdW5pNCtPaDBXZ2tCeUJMNHR0dnY4VzFhOWV3WmN1V0l2dVdmZjMxMTZMTXlUTm56b2lDT1pVclY4YW9VYVB3NDQ4L1l1M2F0UmczYmh5QS9NK2w0S0IyV0ZnWWZ2Lzk5N2U2eHlxVlNtUmtaR0RidG0yU1dZV3VycTVRcVZSNDllb1ZLbFdxaE16TXpMZHF4djVYcTFTcGtoQmcxL1UwcVZLbGl2QjdTSmZGb0dOcmEyc3dvM3JLbENtNGZmdTJhSmxLcFVKU1VwTGV2V1BtekpsNjU5dGZwVnk1Y3FoWnM2WmtENVBDYXRhc0taeGJxYW1wZVB6NE1SWXNXQUFnLy9OcDJyUXA1czZkQ3lEL2I2ekxOTkFGeVZxMmJDbWNZK0hoNGFLc3piZVZsWlVsbE1HVG90VnFKYS8xNHRJRi9TZE5tb1RObXpjRHlML0dmSDE5aFVEVUYxOThZZkQ1QlRPbFpESVphdFNvQVNjbkovajYrZ3EvSFhUS2xDbURBUU1HNEt1dnZoSmx1cGlibTZOdjM3NzQ3TFBQY083Y09hU2twQWpaVklYM29Udm05ZXZYbzA2ZE9talhyaDNXclZ1SG1qVnJpbjdIUDN2MkRPdlhyOGVnUVlOUW8wWU5hRFFhckZtekJrZVBIaFVGZFl0aWJXMk4zcjE3RzF4ZnYzNTlVZm5Qbkp3Y3JGdTNUclROc0dIRGNQUG1UZnowMDA5d2MzTkR0V3JWaEd2TFdGK3owTkJRS0pWS1lmOVBuanhCdlhyMVJOc29sVXFVS1ZNR24zenlDZmJzMllOcjE2NkorZzRWMXJGalI3M3ZzZkR3Y0lQYkY0ZEtwY0srZmZzUUhCeU1zbVhMWXR5NGNmRHk4bnFySUxoYXJVWk1UQXdpSWlJUUdSbUpqSXdNV0ZsWllmRGd3Y0p2QnQxblZxMWFOV3pac2dVdlg3N0V5SkVqOGVtbm4yTFVxRkY0OHVRSlRwMDZoYzZkTzR1eTV6NzY2Q05FUkVRZ0lTRUJkKy9laFVhakVRVnFNekl5a0p5Y0RGTlRVelJyMWt6SVRDOUlvOUhnMWF0WGV1dk16TXlFNTVpWm1VbWV0MFJFUk84VEEwSkVSTytvVnExYXVIdjNMb05DOUsveCtQRmpaR1JrbExpdngxL3RYY3UvRlZkTVRBd1dMMTRzREZCMjc5NGR3NFlOZSt2Z1JtRS8vdmdqTkJvTlZDb1ZObTdjaUZPblRnSElId0J2MTY0ZHdzTEM4UHIxYTVRdFd4WWRPblJBZUhpNFVEcWtaY3VXK09hYmIyQmpZd05UVTFPWW1wb2FEUklVekI0d016TXJNcUJRdjM1OXlHUXlZYkFvS0NnSUFRRUJ4WHBmalJvMUVzcnJ2SDc5R3NIQndlamJ0Mit4bml1bGR1M2E2TkdqQnc0Y09JQ1hMMThhYlY1ZVV1OGpzUGUvSWprNUdldlhyMGVuVHAyRTRKNjF0VFhtelp1SDZkT25ZOEdDQlFnSUNJQ1BqMCt4OTVtZW5pNE1na2w1L3Z5NXdYVUZTK1EwYWRJRUowK2V4Smt6WjR3T2VoWldxVklsVktwVUNjbkp5YmgwNlpKazc0K1NxRkNoQW9ZTUdZSjE2OVpoL2ZyMVJnZWd2Ynk4UkVHWTJOaFl2ZXllMXExYjQvejU4emg5K2pSNjl1eUpEei84RUVxbFVxKzBscjI5dlZEK1NhbFVGamxMWGk2WHc4VEVCT2ZPbmNPaVJZc01icWU3ZCttdTQ3UzB0SGNxVGZ2a3lSTmN2WHBWY3AxYXJjYWpSNDl3Nk5BaDBYSXpNek4wN2RyVjZINm5UWnNtQlBOMHh6eG16QmhoSUZlM3JEZysvL3h6VVRsQ0FQamxsMS9nNU9TRWJ0MjZpWmEvUzYrb3R4RVJFWUhObXpjYi9SdGtaR1RBMzk5ZnVBNEtaa1lCd0lRSkU5NDZJUHd1MHRQVGpaYU96Y3ZMZTZjeXF2djM3NGVEZ3dNOFBUMkZnSkNwcVNtcVZLbUM1OCtmNDhNUFA4U0lFU05nWm1ZR2pVYURDUk1tb0gvLy92RHc4QUNRM3p2bDZOR2p3bmswZE9oUTVPWGxDUm1nang4L3hxRkRoOUN2WHovY3UzY1BpeFl0d3JmZmZxdDNicXBVS29TSGh4ZlpXKzNLbFN0WXRHZ1JLbGFzaUZtelprRXVsK1B3NGNOWXZYcTE4TjMrKysrL1kvZnUzZEJxdFdqUW9BRnExS2lCN094c25EcDFDcjE3OTBhblRwMktIUkFxU3BVcVZVVEhuSmFXcGhjUWtzbGtHRDkrUEVhUEhvMmRPM2RpNnRTcHdyM0dVRUJJclZaajM3NTlhTmV1SGNxV0xZczNiOTdnMmJObm9tdEpvOUVJQWFHYU5XdWlRb1VLT0h2MnJOR0FVRWxwTkJvOGUvYk02RGJKeWNuWXZuMDdXclZxaFlFREI4TE16QXhQbno3VjI4N0d4a2F5dktGS3BVSjBkRFF1WHJ5SVM1Y3VJU01qQTVhV2x2RHc4RURyMXEzaDRlRUJDd3NMWVNKUHdkOVZ1aUQxdUhIakVCZ1lpTHk4UEtFOGFPSGZQNTZlbmxpN2RpME9IRGlBZS9mdXdkblpXUlM0aVltSk1kcm5VZWY0OGVNNGZ2eTR3ZlcydHJaNi9lS0lpSWplTndhRWlJamVnenAxNnVEKy9mdTRjZU1HSEJ3Y1lHdHJLOWxUZ2VpdmtwNmVqb3lNREx4NjlRcm01dWIvdW1EUTN5VXZMdytyVnEwU0JpTDc5T2xUWkxQM3AwK2Y0dG16WjJqUW9JSFIyYlk2WmNxVVFVeE1ERFp1M0NqMFNPbmR1emZhdFdzSEFEaHg0Z1RpNHVKUXZYcDFkT2pRQWExYnQ4YXpaOC93MjIrLzRlTEZpN2gzN3g3OC9QelFwazJiZDN5MytxeXNyTkM1YzJkaGNEYzBOQlJXVmxZWU5HaVFhSmE0MUVCdDA2Wk5VYlZxVmFFTTF0YXRXNkZRS05DN2QyL1JjMk5qWS9IZ3dRTjA3dHk1eU9NWlBIZ3dvcUtpa0p5Y2pPZlBuNy9yMi90L0p6YzNGd3NYTG9TRmhZVmVpUmxyYTJ2TW5qMGJNMmZPTEZHd1ZhVlNJVFUxRmUzYXRaTXMzVE4zN2x4VXJGaFJzcGZFVHovOUpNcjZhTm15SlNwVXFJQzR1RGdFQndjYkxBVWtwV3ZYcnRpOGVUUFdyMStQdW5YcnZsUGZLZ0RvMXEwYnpwNDlpNGlJQ05TcVZldWQ5Z1hrbHpmcjFhc1hQdnp3UXdEL0xhMWt5TTZkTzRWeWtJYnMzcjNiYUwrV1E0Y09JVHM3RytmT25ZTmNMaGZLWFQxNjlPaWRnaUR4OGZFSUNncVNYS2ZSYUhEdjNqMGtKQ1NJbGx0WVdCUVpFUEx6OHhPTzY5bXpaMWl6WmcxR2pCaUI4dVhMQThqUENsMjdkbTJ4amxGWDVxbWdvS0FnVktoUVFiaTNHcU5VS3BHVGt3TnJhK3YzVWc2eHNLSUdhWXNxYjVXZG5TMjZUamR0Mm9TdFc3Y0MrRy9wMFlLQlRLVlNDWGQzOTNjNVpBRDV2WXpLbFNzbnVjN1UxQlJseXBSQllHQmdzZmNYRUJBZ3l1aXJYcjA2M056Y0pEL3pKazJhNEtlZmZoSWV2M256QmtEK2IyYmRieFJkMzUrQ3JsNjlpbG16Wm1IeDRzVlFLQlE0ZHV3WU9uWHFCQzh2TDl5NWN3Yy8vZlFUVWxKUzRPZm5Kd1FmbzZLaXNHelpNcVNrcEVpV1lsVXFsZGl6WncrQ2dvS2cxV294WmNvVTRYZjZtREZqTUduU0pDeFlzQUFQSHo3RTY5ZXYwYVZMRi9UcDAwZklBTFN4c2NIczJiUFJzR0hEdnpYYldjZlYxUlZ6NXN4Qmd3WU5oUGNER0E0SXZYcjFDdVhLbFJQS0NlcXllSFNCT09DL1djMjZBSW0vdno4Y0hSMk5Ia2Q4Zkx4ZW1jdWNuQnlEOSsvczdHeDgvZlhYUnZlcEV4RVJZVFRRMXExYk40d1lNUUpBZmxuYksxZXVJREl5RWxldVhFRk9UZzRzTEN4RVFhRENKUjUxbjVsVVB5MGZIeDhvRkFyaGZCMDRjS0JleVdVYkd4dTBhZE1HSjA2Y2dGYXJ4YmZmZml0YTM3UnBVNzFnSHBDZkxiaGl4UXJZMk5nSXZmOFNFeFBoNysrUHhvMGI2MjFmbkZLRVJFUkU3NG9CSVNLaTk2UldyVnBJVFUzRml4Y3ZrSmlZQ0hOemMrRS9mb24rU3VYS2xZTktwWUtOalEwcVZxejRqNWVKK3lkZHUzWU55Y25Kd3VQazVHVEpSc2hkdTNhRm01c2JZbUppTUgzNmRHZzBHcmk1dVVrMkFTNXMvdno1UWc4QlUxTlRtSm1aWWYvKy9YcWwzK0xqNDBWWkU5YlcxbEFvRkhqMTZoVUNBd054NnRRcG9aelErelJvMENERXhNUUlBN3lIRGgzQ3NXUEhVS05HRFZoWldlSEZpeGQ0OHVTSjN2Tk1UVTBSRUJDQVNaTW1DUU9VUVVGQjJMdDNMNXlkbldGaVlvS1VsQlRrNU9TZ2FkT214UW9JV1ZwYVl1VElrWkxONTZsb08zYnNRR3hzTE9iTW1ZT3laY3ZxOVhheXRiWEZzbVhMU3JUUFI0OGVRYVBSb0hidDJwSmxhV1F5R2VSeXVlUTZhMnRyVVJhSFRDYkQyTEZqTVdQR0RHemF0QWt2WHJ4QXYzNzlSSU9ER1JrWlFoK3ZncnAzNzQ3ejU4L2ozcjE3R0RkdUhFYU1HSUdtVFp1S3lnVEZ4Y1hoenAwN1JRWW1nUHp6ZC9UbzBSZzFhaFIrKysyM0lyY3ZTdG15WlVYdlE2RlFTQTRrRmxTNWNtVzl6QkFBdUhIakJwWXVYVnJrYXo1NThnVEhqeDlIcFVxVk1ISGlSSmlabWVINTgrZDQ4dVNKWHBaTVNSanIwZE9qUnc5MDZ0VHByWG9JdWJtNUNVRUxYYURMemMwTlZhdFdoWm1abVhDK0Z2VzV2USs3ZHUzQ2I3LzlocFVyVndybHd0NUZXRmdZYnQ2OGlkYXRXd1BJejdpNGZ2MjZ3ZTBMbGo2VGtwMmRMUXFzdDIzYlZpaDdkL1hxVllTR2h1Szc3NzRUWmJJYUN4NFdSMnBxS3BLU2tsQzNibDNKOVczYnRvVy92NytRVlhycDBpVTBhdFJJeUlUU1piOS8rdW1ud25ObXpwd3BDaHAwNnRSSk12TkpxaXhwd1gxSW1UTm5EcG8xYTRhSWlBalkyOXVqYnQyNm9yNHFKaVltR0Q1OE9Nek16SERyMWkzazV1WWlLU2tKNjlhdHc5aXhZK0hqNDRNZE8zYkEyZGtaM3Q3ZXd2TXVYYnFFalJzM0NoTS9ybCsvTGdxazFLdFhEOE9HRGNPR0RSdFF0bXhackYrL1h1aURWZERiOUd0N253cVdTWlRLZGluSXljbEorRzVRcTlVSUNRbEI3ZHExOGNFSEgranRRL2YzMDUzcnhvd2ZQMTV5dVM1N3RUQXJLeXZKZTJKQkwxNjhRR0JnSUhyMzdpMEtXQldtTys4V0xseUlDeGN1UUtQUndOemNIQjk5OUJHOHZiM1J2SGx6bzFsNGFXbHBNRE16TXhoRWE5R2lCWGJzMklHMHREUWtKeWREcTlYcWxhM3IzTGt6UWtORFlXRmhvWmVOWm0xdHJWY3A0c0tGQy9qcHA1OVFyVm8xVEo4K0hZTUdEVUtMRmkzUXMyZFByRnExQ24zNzlrV2ZQbjBNSGxOdWJpNU9uVHFGdExRMHRHM2JWdks4SkNJaWVoc01DQkVSdlVjT0RnNy9yd2ZqaWY1cGhXZTVHNXB0MnJScFU3aTV1ZUgyN2R0Q3RreHNiQ3dVQ29YUnh1RkEva3pTQ3hjdTRNTVBQMFJBUUFEV3IxOHZtakdjbnA0dTlFVXBtQ2xZcDA0ZDlPblRCNEdCZ1hqNjlLbGtnL2ZDaWhwa2xDS1h5N0Znd1FJc1hyeFlHTUJVcVZRR205NFhQc1k1YytaZzRjS0Z5TWpJRUk2aDhPZGFFaDk5OUJIYXQyK1BzTEN3dDk3SC8xZTYyY1BObWpVcjF2YXJWNjh1TXNzdEtpb0tBTjViRm1HVEprMHdiZG8wTEYyNkZBY1BIc1NoUTRkUXRXcFYyTm5aSVMwdERjK2VQVU5lWGg1TVRVMUZwYXRrTWhsbXo1Nk5lZlBtNGViTm0vamhoeDlnYjIrUEtsV3FRS1ZTSVNVbEJlbnA2V2pRb0VHeEFrSkFmclpDbno1OURHYkR2SXVzckt3aTd3MXF0Um9wS1NsNnkzVTlZb295WXNRSVlRYThqcTdVb2xRR2pURzY3RVdwZm1jbEZSY1hoeGN2WGhRckV5MHhNUkVqUm93UWdnek96czZTZlpMZXQ5dTNiNk5DaFFwdkhReEtTa3JDeFlzWGhVeUs3ZHUzbzJyVnFpaGZ2and5TXpPUms1T0RKVXVXR0h4K1RrNk8wZjBYTE4yMmRldFcyTmpZQ09kVFdsb2FRa05EMGFwVksxaFlXT0RXclZ0WXRteFpzY3BQRmJSMjdWb29sVXJZMnRwQ3JWWWpNaklTYXJWYXNzZll5NWN2TVdYS0ZIaDVlV0hjdUhGNCt2UXBGaXhZZ0srKytrcjRib3FNak1UaHc0Zmg2ZWtKdVZ5T3RMUTB6SjgvSDFXcVZNR0tGU3RnWm1abXNEK1J2NysvS09NcFBUMGRnWUdCY0hSMFJFSkNBcnAyN1lxMmJkdUtubE8xYWxWa1pXVWhNaklTUGo0K0JqTWwvUDM5b1ZLcElKUEo4T0xGQzl5NmRRc3FsUW9qUjQ1RVhGd2NsaTlmamc4KytBQnYzcnpCTDcvOGdrZVBIc0hGeFFXQmdZRklTMHZUQyt4cHRWbzBidHdZUTRZTXdiWnQyekI3OW16NCsvc1grNzc3VDhqS3lnS0FJdTlKQUJBU0VvTEV4RVNoZjVXTzd0NVFuSDNvQkFZR1NnYWhESjBIWm1abVJRYlNkTDh2bkoyZGl4VjBjM0JYMndPcUFBQVB4a2xFUVZSd1FLTkdqZUR0N1kyV0xWc2FMWW1vbzlWcThlalJJNFAzb3N6TVRFeWZQaDE1ZVhsbzI3WXRUcDA2QlFzTEM0d2FOVXJZSmpjM0Z4czNiZ1NRbjIya0MwUktlZlRvRWJadDI0WXJWNjZnZi8vKzZOKy92eWl6enNmSEIwNU9UbGk2ZENsQ1EwUHgrZWVmbzIzYnRxTFBNUzh2RDVNbVRjTERodzhoazhrUUhCeU0xYXRYTXloRVJFVHZCUU5DUkVSRVZHcVVkUEN6UTRjT2lJeU1SRkpTRW5yMjdGbXNnWkhtelp0ajJyUnA4UER3Z0ptWm1kN3MxNENBQUR4NDhBRFZxbFhEcWxXcjlKNi9aczBhWExseXBWaDErdS9jdVNQOHV5U3o3QjBjSFBEamp6L2lqei8rd0prelozRDM3bDI4ZnYwYUtwVUtjcmtjenM3T2FOQ2dBZHEyYlNzMGhkZHAzTGd4ZnZubEY0U0VoT0NQUC81QVFrSUNzckt5WUdOamczTGx5c0hkM1IzdDI3Y3Y5ckVBK1UzR3IxeTV3cXpKRW1yYXRDa2FOV3BVN08wTGwrM1JCU2QwQTZ0NWVYazRlL1lzSEJ3Y1JMMkFpa3VsVWtrMittN1JvZ1UyYjk2TUkwZU80STgvL3NEVHAwL3g1TWtUeU9WeTFLNWRHNDBiTjRhUGo0L2VRSmFkblIwV0xWcUVpSWdJbkQ1OUdyR3hzYmgvL3o3a2Nqa2NIQnpnN2UwdHlrNG9qdjc5K3lNaUlzSmdXYWZodzRlTDNvTnVZTm1ZdUxnNDVPYm1DcVhRREVsSlNjR01HVE1rMTFsYVdncXZxeXU3VjNDQVVNcno1ODl4K1BCaHRHelpza1JsQWJkczJZSURCdzdBMGRFUkN4Y3V4TFJwMDk2NmgxdDhmRHltVEptQ2N1WEtJU29xQ2tlT0hJR1BqdzhDQWdKRSs2eGN1VExtejUrUFdyVnFZZlRvMFZDcFZFS3orcUxlNTd2S3k4dkQvZnYzMGFsVHA3ZmV4NUVqUjNEdzRFRzR1Ym5CMzk4ZkxWcTBFRXIyeGNmSHc4YkdSdWdYSmNWWXliak16RXdvRkFwaHdsREI4MGlyMVFxQi8rZlBuME90VmdzOWRMWnQyNGFKRXljVyt6MlltSmpnd29VTHlNM05oYW1wS1NwVnFvVFJvMGRMWmwxczJMQUJTcVZTS1BOWXJWbzF1TGk0NE9qUm8vajg4ODloWW1LQ2poMDdZdS9ldlRoOStqUjhmWDFoYjIrUGZ2MzZZZXZXcmRpL2Y3L1JIbk5WcTFZVjNwOHVRNmRjdVhKWXRHZ1JybDI3aHNEQVFHUm1abUxRb0VHaSs4SytmZnVRbloyTkxsMjZBUGp2TlZKNGNvVHVtbjM0OENGTVRVM2g3T3dNbVV5R2FkT21ZZkxreVVoT1RrYjU4dVdSbFpXRmtTTkhvbVBIampBek04T2xTNWVFZlNRbEplSHMyYk00ZGVvVWJHMXRzWExsU2xTdFdoV3JWNi9HRHovOEFCY1hGN1JwMHdhTkdqVkNyVnExL3BKU1htRmhZVUlRc2lUdTNMa0RVMU5UZytVQWRlTGk0ckI1ODJhMGF0VktMNmlzSytOYW5CTFhiZHEwZ1plWFY3SEs2aHI2bmpCRWw1RmMzT2NZeTJiVWFEUXdNVEhSdThmLzl0dHZTRXBLa3B4Y2tKNmVqamx6NXVEcDA2ZVlQMzgrNnRXcmg3eThQQnc3ZGd4MmRuWVlNbVFJRkFvRjVzeVpnenQzN3VDYmI3N0JuMy8raVpNblQ4TFcxaFpEaHc2RmlZa0p0Rm90WW1KaWNPVElFVVJHUnNMZDNSMHJWNjVFalJvMUpJKzFRWU1HV0xObURYYnQyb1dOR3pmaWwxOStRZE9tVGRHd1lVTzBiZHNXejU0OVEyeHNMSllzV1FKWFYxZjQrZmtoS2lwS0tBTklSRVQwTGhnUUlpSWlvbEpETnhPenVDcFVxSURWcTFlWCtIWEN3OE14Zi81OG85czhldlFJdnI2K2t1dGF0V3FsVjhKSnE5VUsvUm5rY2prMEdnMnVYYnNtckM5WTZxVzRQRHc4akpaZ01VUXVsNk52Mzc1R0IveDBoZzBiaG1IRGhobmR4dGJXRnJ0MjdTcnhjUkJFSmFTS2twV1ZoZm56NTBNdWx5TXZMdzlYcjE2RnBhVWxLbGFzQ0FBNGVQQWdrcE9UTVdqUW9HSU52a1ZHUnVMMjdkdXd0TFJFWm1ZbWJ0NjhpVTgrK1VSeTI3Smx5K0xMTDcvRWwxOStXZXpqQmZJSEFWdTNibDJzY2tYZTN0NmlVbEJTWkRLWk1JdGJTcmR1M1dCdGJTMDh2bno1TWg0L2Zpdzh2bmZ2SGc0Y09JQUtGU3JBeXNvS2FyVmF5RzZUNnZlZ28yc09IeEFRb0xkT29WQWdLaW9LeDQ4ZlIyWm1KaUlpSW1CcGFXbDBNRGNyS3d1elpzMkNWcXN0MFdlNmE5Y3U3TjI3Ri8zNjlVUDM3dDB4WmNvVWpCZ3hBaDRlSG5CemM0Tzl2VDNNemMxaGJtNE9tVXlHMGFOSFE2dlZJaXdzVEdpb3J2di9GaTFhWU9yVXFiQ3lzc0tTSlV0dy9QaHhyRjI3RnFHaG9mRHc4TURGaXhkaFlXRUJNek16bUptWndkVFVGREV4TVpETDVjSit6cDgvRDdWYWpYcjE2a2tHSVhXdmJlZ3plUDc4T1VKRFEvWFdOVzNhVkFpd1BIandBRXFsRWkxYXRDajI1MVJZNzk2OTBhTkhENE96NzlWcXRTaVlJTFcrb0pzM2IrTFdyVnN3TnpkSGRIUTBnUHlzdkJrelppQWhJUUVLaFFLNXVibENYeE5BZjZEN3pKa3orT3l6ejRxZDlmVHR0OS9xOVRXUkVoNGVqdlBueitPenp6NFRUUWp3OHZMQ3JsMjdjUGZ1WGRTdFd4ZFZxbFNCdTdzN2poMDdKbnlYOWV6WkU4ZU9IVU5RVUJCOGZId2tlODdrNU9UZ3hvMGJ1SG56SmlJaUlwQ2Ftb291WGJwZ3lKQWhzTFMwaEplWEYxeGNYTEJtelJyNCsvdWpRWU1Hd2lCNFdsb2FQdjc0WTZFM2xhNFUyWjQ5ZStEdDdTMjZiNldrcE9EMzMzOUh3NFlOaFFCUmxTcFZzSG56WnVIeEw3LzhJZ3BJUG4zNkZBQXdmZnAwb1Y5ZS9mcjFoVUJCeTVZdDBhaFJJd1FIQitQbzBhUDQ5ZGRmVWFOR0RTeGZ2bHp5c3d3TEM4UGF0V3VGb01iZ3dZT0ZkVXFsRWhxTlJxKzNXdWZPbllXK09xNnVycUx6TmpjM1Y2L2s1Y2FORzZGVUttRnZidzhMQ3d2RXhjVWhNaklTRFJzMk5CcWdTVXhNeEE4Ly9JREtsU3RqekpneEFJQURCdzRnTlRVVnBxYW1DQThQaDB3bUUvcWtHV05xYW1yd3RUWnYzb3pzN0d4WVdscENyVmJqOU9uVFFqQlZpa2Fqd2M4Ly93eExTMHRZV1ZrSkdWdEZCYmVLNDlXclYvRHo4NE8xdGJVd3dlZjE2OWZRYURTb1VLR0NLR3NOQUdKaVloQVlHSWowOUhSTW5UcFZLSUU1WWNJRVdGaFlvRTJiTmtoSlNjR2NPWE1RRnhjSFB6OC85T2pSQXgwN2RzU1VLVk93Zi85K1BIejRFT1BIajhlZmYvNkpaY3VXd2RYVkZWT25UalZZcHJNZ1cxdGJmUFBOTjhKMWRmYnNXV2cwR25UdDJoVU9EZzR3TXpQRGdRTUg0T3pzakt5c0xPRzduSWlJNkYweElFUkVSRVJVUXJyQnozZDVmbUVtSmlhd3RyWkdURXlNNVBaRkRZUVR5ZVZ5dkg3OVdpakJVNzE2ZGZUdjMxOFl5Tk5sdVhUdjN0M2dQcXlzcklSc3RLeXNMRkZ2ckVxVktobk5oUGhmMEwxN2QxSFpvTmV2WDRzQ1F2YjI5Z2dQRDRkV3F4V1d5ZVZ5REIwNjFHZzVvNDRkTzZKang0NlM2OHpNekJBVUZBU0ZRZ0d0VmdzN096c01HemJNNkQxRVYzcHk3Tml4ZWxsOE9tWExsdFhMYXF4WnN5YTh2THd3ZVBCZ21KaVlZT1hLbFRoOCtERE9ueitQR3pkdUlDc3JTeWlUYVV6MTZ0WHgrZWVmbzJ6WnNwZ3dZUUxLbFN1SC92MzdvM2J0MmdnSkNVRm9hQ2pldkhralpEc1ZSZGVzdlRDdFZvdWZmLzdaNFBNU0VoSWsxOCtaTTBjSUNOMitmUnUydHJabzBLQkJzWTVGU2xIWlh6azVPVml6Wm8zUjlRVmxaR1JnMjdadEFQTFBLWDkvZjFTdlhoM1ZxMWVIcGFVbGJHMXRZV05qQXhzYkc5amEya0l1bDhQT3prNVlabWxwaVcrKytRWjc5KzdGMUtsVDMvcDlTVGwyN0JncVZxeUlRWU1HaVpaN2VYbmh4SWtUb2hLSEhUdDJSSHg4dkpCSko1UEpNR0RBQUt4WXNRS1hMbDBTTW5rS1VpcVZXTFZxRlNwWHJvek9uVHZqMDA4LzFjdGVkSEZ4RWNxYWhvYUc0dkxseStqWnN5ZjgvZjFGMjFXdVhCbCtmbjRJRGc3V0M4akpaRExVckZsVHI4eGl3WXkvd3RlWXJwK1pxYWtwL1B6ODBLWk5Hemc1T1ltMmtjdmxHRFJvRVByMzc0K2JOMi9DeWNuSllHQytaczJhR0Rod29PUTZRd3BtakxpNnVvb21zYVNscGVrRmhESXlNa1JCVXhNVEU5U3JWdytqUjQ4MitqcUppWW1vWExreXBrMmJKZ1RCWDc1OGllRGdZQUQ1UFhrQ0FnS0VubEZ2UzZsVUlpWW1SZ2lLdXJxNjZ2MGRDekkxTlVWMGRMVFE3OUhDd2dLdFc3Y3VjVmxNS1JVcVZFQ3paczJRblowTmxVb0ZyVmFMcWxXcnd0M2RIZDI2ZFJQMTVZcU5qY1hVcVZOUnNXSkZMRjI2VkJSNGxjbGtHRDkrUEc3ZXZJbEpreVpCb1ZCZzVNaVJ3dmx1YVdtSmVmUG1ZZW5TcGJoMDZSTFdybDJMR1RObW9FYU5Hc1VLc0JYbTVPU0VJVU9HWVBEZ3dVTEpZVWRIUjB5WU1BRmJ0bXpCdFd2WDhQbm5uNzlUMEp1SWlLZ2dFNlZTcVMxNk15SWlJaUw2cSszY3VSTTdkKzRVTFhOMmRzWlhYMzBsMlFlQ3FLUVNFeE9GY2s3RlViQ2tWVW15bGY1dHNyT3prWjZlRGljbnAySUZjMVVxbFRERC8xMEhUTjlXWGw3ZVczM21TcVhTYU9hQVZxc1ZNbmkwV2kxTVRVMkZJTGZ1ZnpwWldWa0crNFBvNlBhbDI1OHVpME8zSDFOVFU2UE4za3NyWGVEdGJTY1AzTHAxQ3pWcTFDaFJqNWZpMFBYb2tpb2pXUER2WjRoR28wRlNVcExSKzRodVVQdmZKaWNuQi9mdTNUT2E3ZmQzU1VsSmdhV2xaYkZLdG1rMEdpaVZTdVRtNXNMYTJycklNcGRGN1V1ajBmd3I3dWYvOUhrU0VoS0MxcTFiRzd6SFoyWm1ZdW5TcFJnNGNLQmtwcDVXcThYZXZYdlJ1blZyOXZZaElxTC9LUXdJRVJFUkVmMUxxTlZxcUZRcVlWRFd6TXlzUkxYNGlZaUlpSWlJaUlnTStlZW5oUkFSRVJFUkFBaTlPSWlJaUlpSWlJaUkzcmQvWHg0M0VSRVJFUkVSRVJFUkVSRVJ2VmNNQ0JFUkVSRVJFUkVSRVJFUkVaVnlEQWdSRVJFUkVSRVJFUkVSRVJHVmNnd0lFUkVSRVJFUkVSRVJFUkVSbFhJTUNCRVJFUkVSRVJFUkVSRVJFWlZ5REFnUkVSRVJFUkVSRVJFUkVSR1ZjZ3dJRVJFUkVSRVJFUkVSRVJFUmxYSU1DQkVSRVJFUkVSRVJFUkVSRVpWeURBZ1JFUkVSRVJFUkVSRVJFUkdWY2d3SUVSRVJFUkVSRVJFUkVSRVJsWElNQ0JFUkVSRVJFUkVSRVJFUkVaVnlEQWdSRVJFUkVSRVJFUkVSRVJHVmNnd0lFUkVSRVJFUkVSRVJFUkVSbFhJTUNCRVJFUkVSRVJFUkVSRVJFWlZ5REFnUkVSRVJFUkVSRVJFUkVSR1ZjZ3dJRVJFUkVSRVJFUkVSRVJFUmxYSU1DQkVSRVJFUkVSRVJFUkVSRVpWeURBZ1JFUkVSRVJFUkVSRVJFUkdWY2d3SUVSRVJFUkVSRVJFUkVSRVJsWElNQ0JFUkVSRVJFUkVSRVJFUkVaVnlEQWdSRVJFUkVSRVJFUkVSRVJHVmNnd0lFUkVSRVJFUkVSRVJFUkVSbFhJTUNCRVJFUkVSRVJFUkVSRVJFWlZ5REFnUkVSRVJFUkVSRVJFUkVSR1ZjZ3dJRVJFUkVSRVJFUkVSRVJFUmxYSU1DQkVSRVJFUkVSRVJFUkVSRVpWeURBZ1JFUkVSRVJFUkVSRVJFUkdWY2d3SUVSRVJFUkVSRVJFUkVSRVJsWElNQ0JFUkVSRVJFUkVSRVJFUkVaVnlEQWdSRVJFUkVSRVJFUkVSRVJHVmNnd0lFUkVSRVJFUkVSRVJFUkVSbFhJTUNCRVJFUkVSRVJFUkVSRVJFWlZ5REFnUkVSRVJFUkVSRVJFUkVSR1ZjZ3dJRVJFUkVSRVJFUkVSRVJFUmxYSU1DQkVSRVJFUkVSRVJFUkVSRVpWeURBZ1JFUkVSRVJFUkVSRVJFUkdWY2d3SUVSRVJFUkVSRVJFUkVSRVJsWElNQ0JFUkVSRVJFUkVSRVJFUkVaVnlEQWdSRVJFUkVSRVJFUkVSRVJHVmNnd0lFUkVSRVJFUkVSRVJFUkVSbFhJTUNCRVJFUkVSRVJFUkVSRVJFWlZ5REFnUkVSRVJFUkVSRVJFUkVSR1ZjZ3dJRVJFUkVSRVJFUkVSRVJFUmxYSU1DQkVSRVJFUkVSRVJFUkVSRVpWeURBZ1JFUkVSRVJFUkVSRVJFUkdWY2d3SUVSRVJFUkVSRVJFUkVSRVJsWElNQ0JFUkVSRVJFUkVSRVJFUkVaVnlEQWdSRVJFUkVSRVJFUkVSRVJHVmNnd0lFUkVSRVJFUkVSRVJFUkVSbFhML0IyRWtwWW1PQWdzYUFBQUFBRWxGVGtTdVFtQ0MiLAoJIlRoZW1lIiA6ICIiLAoJIlR5cGUiIDogIm1pbmQiLAoJIlZlcnNpb24iIDogIiIKfQo="/>
    </extobj>
  </extobjs>
</s:customData>
</file>

<file path=customXml/itemProps129.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iSlide</Template>
  <TotalTime>0</TotalTime>
  <Words>2987</Words>
  <Application>WPS 演示</Application>
  <PresentationFormat>自定义</PresentationFormat>
  <Paragraphs>327</Paragraphs>
  <Slides>19</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宋体</vt:lpstr>
      <vt:lpstr>Wingdings</vt:lpstr>
      <vt:lpstr>微软雅黑</vt:lpstr>
      <vt:lpstr>Calibri</vt:lpstr>
      <vt:lpstr>黑体</vt:lpstr>
      <vt:lpstr>思源宋体 CN Heavy</vt:lpstr>
      <vt:lpstr>Roboto</vt:lpstr>
      <vt:lpstr>Arial</vt:lpstr>
      <vt:lpstr>Arial Unicode MS</vt:lpstr>
      <vt:lpstr>Times New Roman</vt:lpstr>
      <vt:lpstr>www.2ppt.com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HyperlinkBase>https://www.islide.cc</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www.2ppt.com-爱PPT提供资源下载</dc:title>
  <dc:creator>www.2ppt.com-爱PPT提供资源下载</dc:creator>
  <dc:description>www.2ppt.com-爱PPT提供资源下载</dc:description>
  <dc:subject>www.2ppt.com-爱PPT提供资源下载</dc:subject>
  <cp:lastModifiedBy>ღRain</cp:lastModifiedBy>
  <cp:revision>230</cp:revision>
  <cp:lastPrinted>2018-03-12T16:00:00Z</cp:lastPrinted>
  <dcterms:created xsi:type="dcterms:W3CDTF">2024-09-05T02:40:00Z</dcterms:created>
  <dcterms:modified xsi:type="dcterms:W3CDTF">2024-09-12T11:00:34Z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ICV">
    <vt:lpwstr>7E1173F8F6FD440194D1688AD7B677BA</vt:lpwstr>
  </property>
  <property fmtid="{D5CDD505-2E9C-101B-9397-08002B2CF9AE}" pid="4" name="KSOProductBuildVer">
    <vt:lpwstr>2052-12.1.0.18240</vt:lpwstr>
  </property>
</Properties>
</file>