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57" r:id="rId3"/>
    <p:sldId id="383" r:id="rId4"/>
    <p:sldId id="385" r:id="rId5"/>
    <p:sldId id="394" r:id="rId6"/>
    <p:sldId id="386" r:id="rId7"/>
    <p:sldId id="358" r:id="rId8"/>
    <p:sldId id="359" r:id="rId9"/>
    <p:sldId id="374" r:id="rId10"/>
    <p:sldId id="375" r:id="rId11"/>
    <p:sldId id="376" r:id="rId12"/>
    <p:sldId id="377" r:id="rId13"/>
    <p:sldId id="378" r:id="rId14"/>
    <p:sldId id="384" r:id="rId15"/>
    <p:sldId id="360" r:id="rId16"/>
    <p:sldId id="361" r:id="rId17"/>
    <p:sldId id="380" r:id="rId18"/>
    <p:sldId id="382" r:id="rId19"/>
    <p:sldId id="362" r:id="rId20"/>
    <p:sldId id="363" r:id="rId21"/>
    <p:sldId id="364" r:id="rId22"/>
    <p:sldId id="379" r:id="rId23"/>
    <p:sldId id="365" r:id="rId24"/>
    <p:sldId id="366" r:id="rId25"/>
    <p:sldId id="367" r:id="rId26"/>
    <p:sldId id="368" r:id="rId27"/>
    <p:sldId id="369" r:id="rId28"/>
    <p:sldId id="370" r:id="rId29"/>
    <p:sldId id="371" r:id="rId30"/>
    <p:sldId id="372" r:id="rId31"/>
    <p:sldId id="388" r:id="rId32"/>
    <p:sldId id="389" r:id="rId33"/>
    <p:sldId id="390" r:id="rId34"/>
    <p:sldId id="392" r:id="rId35"/>
    <p:sldId id="393" r:id="rId36"/>
    <p:sldId id="391" r:id="rId37"/>
    <p:sldId id="373" r:id="rId38"/>
  </p:sldIdLst>
  <p:sldSz cx="12192000" cy="6858000"/>
  <p:notesSz cx="12192000" cy="6858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1146" autoAdjust="0"/>
  </p:normalViewPr>
  <p:slideViewPr>
    <p:cSldViewPr>
      <p:cViewPr varScale="1">
        <p:scale>
          <a:sx n="64" d="100"/>
          <a:sy n="64" d="100"/>
        </p:scale>
        <p:origin x="758" y="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55A43C7-719E-4788-864C-256346A7BF50}" type="datetimeFigureOut">
              <a:rPr lang="en-SG" smtClean="0"/>
              <a:t>6/6/2019</a:t>
            </a:fld>
            <a:endParaRPr lang="en-SG"/>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F944D6-A536-4C18-982C-6EFBE6094F9E}" type="slidenum">
              <a:rPr lang="en-SG" smtClean="0"/>
              <a:t>‹#›</a:t>
            </a:fld>
            <a:endParaRPr lang="en-SG"/>
          </a:p>
        </p:txBody>
      </p:sp>
    </p:spTree>
    <p:extLst>
      <p:ext uri="{BB962C8B-B14F-4D97-AF65-F5344CB8AC3E}">
        <p14:creationId xmlns:p14="http://schemas.microsoft.com/office/powerpoint/2010/main" val="298918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1</a:t>
            </a:fld>
            <a:endParaRPr lang="en-SG"/>
          </a:p>
        </p:txBody>
      </p:sp>
    </p:spTree>
    <p:extLst>
      <p:ext uri="{BB962C8B-B14F-4D97-AF65-F5344CB8AC3E}">
        <p14:creationId xmlns:p14="http://schemas.microsoft.com/office/powerpoint/2010/main" val="963994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D08E7F9-B12E-4270-A53B-28AC98A23849}" type="slidenum">
              <a:rPr lang="en-SG" smtClean="0"/>
              <a:t>12</a:t>
            </a:fld>
            <a:endParaRPr lang="en-SG"/>
          </a:p>
        </p:txBody>
      </p:sp>
    </p:spTree>
    <p:extLst>
      <p:ext uri="{BB962C8B-B14F-4D97-AF65-F5344CB8AC3E}">
        <p14:creationId xmlns:p14="http://schemas.microsoft.com/office/powerpoint/2010/main" val="2889059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14</a:t>
            </a:fld>
            <a:endParaRPr lang="en-SG"/>
          </a:p>
        </p:txBody>
      </p:sp>
    </p:spTree>
    <p:extLst>
      <p:ext uri="{BB962C8B-B14F-4D97-AF65-F5344CB8AC3E}">
        <p14:creationId xmlns:p14="http://schemas.microsoft.com/office/powerpoint/2010/main" val="2901219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D08E7F9-B12E-4270-A53B-28AC98A23849}" type="slidenum">
              <a:rPr lang="en-SG" smtClean="0"/>
              <a:t>17</a:t>
            </a:fld>
            <a:endParaRPr lang="en-SG"/>
          </a:p>
        </p:txBody>
      </p:sp>
    </p:spTree>
    <p:extLst>
      <p:ext uri="{BB962C8B-B14F-4D97-AF65-F5344CB8AC3E}">
        <p14:creationId xmlns:p14="http://schemas.microsoft.com/office/powerpoint/2010/main" val="701413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9D08E7F9-B12E-4270-A53B-28AC98A23849}" type="slidenum">
              <a:rPr lang="en-SG" smtClean="0"/>
              <a:t>18</a:t>
            </a:fld>
            <a:endParaRPr lang="en-SG"/>
          </a:p>
        </p:txBody>
      </p:sp>
    </p:spTree>
    <p:extLst>
      <p:ext uri="{BB962C8B-B14F-4D97-AF65-F5344CB8AC3E}">
        <p14:creationId xmlns:p14="http://schemas.microsoft.com/office/powerpoint/2010/main" val="543438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A probability too low has minimal effect and a value too high results in under-learning by the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You are likely to get better performance when dropout is used on a larger network, giving the model more of an opportunity to learn independent representations.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.Application of dropout at each layer of the network has shown good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A large learning rate can result in very large network weights. Imposing a constraint on the size of network weights such as max-norm regularization with a size of 4 or 5 has been shown to improve results.</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Increase your learning rate by a factor of 10 to 100 and use a high momentum value of 0.9 or 0.99.</a:t>
            </a:r>
          </a:p>
          <a:p>
            <a:endParaRPr lang="en-SG" dirty="0"/>
          </a:p>
        </p:txBody>
      </p:sp>
      <p:sp>
        <p:nvSpPr>
          <p:cNvPr id="4" name="Slide Number Placeholder 3"/>
          <p:cNvSpPr>
            <a:spLocks noGrp="1"/>
          </p:cNvSpPr>
          <p:nvPr>
            <p:ph type="sldNum" sz="quarter" idx="10"/>
          </p:nvPr>
        </p:nvSpPr>
        <p:spPr/>
        <p:txBody>
          <a:bodyPr/>
          <a:lstStyle/>
          <a:p>
            <a:fld id="{9D08E7F9-B12E-4270-A53B-28AC98A23849}" type="slidenum">
              <a:rPr lang="en-SG" smtClean="0"/>
              <a:t>22</a:t>
            </a:fld>
            <a:endParaRPr lang="en-SG"/>
          </a:p>
        </p:txBody>
      </p:sp>
    </p:spTree>
    <p:extLst>
      <p:ext uri="{BB962C8B-B14F-4D97-AF65-F5344CB8AC3E}">
        <p14:creationId xmlns:p14="http://schemas.microsoft.com/office/powerpoint/2010/main" val="3118073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32</a:t>
            </a:fld>
            <a:endParaRPr lang="en-SG"/>
          </a:p>
        </p:txBody>
      </p:sp>
    </p:spTree>
    <p:extLst>
      <p:ext uri="{BB962C8B-B14F-4D97-AF65-F5344CB8AC3E}">
        <p14:creationId xmlns:p14="http://schemas.microsoft.com/office/powerpoint/2010/main" val="3590473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33</a:t>
            </a:fld>
            <a:endParaRPr lang="en-SG"/>
          </a:p>
        </p:txBody>
      </p:sp>
    </p:spTree>
    <p:extLst>
      <p:ext uri="{BB962C8B-B14F-4D97-AF65-F5344CB8AC3E}">
        <p14:creationId xmlns:p14="http://schemas.microsoft.com/office/powerpoint/2010/main" val="2203988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34</a:t>
            </a:fld>
            <a:endParaRPr lang="en-SG"/>
          </a:p>
        </p:txBody>
      </p:sp>
    </p:spTree>
    <p:extLst>
      <p:ext uri="{BB962C8B-B14F-4D97-AF65-F5344CB8AC3E}">
        <p14:creationId xmlns:p14="http://schemas.microsoft.com/office/powerpoint/2010/main" val="3598428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35</a:t>
            </a:fld>
            <a:endParaRPr lang="en-SG"/>
          </a:p>
        </p:txBody>
      </p:sp>
    </p:spTree>
    <p:extLst>
      <p:ext uri="{BB962C8B-B14F-4D97-AF65-F5344CB8AC3E}">
        <p14:creationId xmlns:p14="http://schemas.microsoft.com/office/powerpoint/2010/main" val="167717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3</a:t>
            </a:fld>
            <a:endParaRPr lang="en-SG"/>
          </a:p>
        </p:txBody>
      </p:sp>
    </p:spTree>
    <p:extLst>
      <p:ext uri="{BB962C8B-B14F-4D97-AF65-F5344CB8AC3E}">
        <p14:creationId xmlns:p14="http://schemas.microsoft.com/office/powerpoint/2010/main" val="4270736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4</a:t>
            </a:fld>
            <a:endParaRPr lang="en-SG"/>
          </a:p>
        </p:txBody>
      </p:sp>
    </p:spTree>
    <p:extLst>
      <p:ext uri="{BB962C8B-B14F-4D97-AF65-F5344CB8AC3E}">
        <p14:creationId xmlns:p14="http://schemas.microsoft.com/office/powerpoint/2010/main" val="338561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5</a:t>
            </a:fld>
            <a:endParaRPr lang="en-SG"/>
          </a:p>
        </p:txBody>
      </p:sp>
    </p:spTree>
    <p:extLst>
      <p:ext uri="{BB962C8B-B14F-4D97-AF65-F5344CB8AC3E}">
        <p14:creationId xmlns:p14="http://schemas.microsoft.com/office/powerpoint/2010/main" val="3582884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6</a:t>
            </a:fld>
            <a:endParaRPr lang="en-SG"/>
          </a:p>
        </p:txBody>
      </p:sp>
    </p:spTree>
    <p:extLst>
      <p:ext uri="{BB962C8B-B14F-4D97-AF65-F5344CB8AC3E}">
        <p14:creationId xmlns:p14="http://schemas.microsoft.com/office/powerpoint/2010/main" val="144768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7</a:t>
            </a:fld>
            <a:endParaRPr lang="en-SG"/>
          </a:p>
        </p:txBody>
      </p:sp>
    </p:spTree>
    <p:extLst>
      <p:ext uri="{BB962C8B-B14F-4D97-AF65-F5344CB8AC3E}">
        <p14:creationId xmlns:p14="http://schemas.microsoft.com/office/powerpoint/2010/main" val="2375823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8</a:t>
            </a:fld>
            <a:endParaRPr lang="en-SG"/>
          </a:p>
        </p:txBody>
      </p:sp>
    </p:spTree>
    <p:extLst>
      <p:ext uri="{BB962C8B-B14F-4D97-AF65-F5344CB8AC3E}">
        <p14:creationId xmlns:p14="http://schemas.microsoft.com/office/powerpoint/2010/main" val="8908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3F944D6-A536-4C18-982C-6EFBE6094F9E}" type="slidenum">
              <a:rPr lang="en-SG" smtClean="0"/>
              <a:t>9</a:t>
            </a:fld>
            <a:endParaRPr lang="en-SG"/>
          </a:p>
        </p:txBody>
      </p:sp>
    </p:spTree>
    <p:extLst>
      <p:ext uri="{BB962C8B-B14F-4D97-AF65-F5344CB8AC3E}">
        <p14:creationId xmlns:p14="http://schemas.microsoft.com/office/powerpoint/2010/main" val="1356554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a:solidFill>
                  <a:schemeClr val="tx1"/>
                </a:solidFill>
                <a:effectLst/>
                <a:latin typeface="+mn-lt"/>
                <a:ea typeface="+mn-ea"/>
                <a:cs typeface="+mn-cs"/>
              </a:rPr>
              <a:t>We saw a low degree leads to underfitting. A natural conclusion would be to learn the training data, we should just increase the degree of the model to capture every change in the data. This however is not the best decision!</a:t>
            </a:r>
            <a:endParaRPr lang="en-SG" dirty="0"/>
          </a:p>
        </p:txBody>
      </p:sp>
      <p:sp>
        <p:nvSpPr>
          <p:cNvPr id="4" name="Slide Number Placeholder 3"/>
          <p:cNvSpPr>
            <a:spLocks noGrp="1"/>
          </p:cNvSpPr>
          <p:nvPr>
            <p:ph type="sldNum" sz="quarter" idx="10"/>
          </p:nvPr>
        </p:nvSpPr>
        <p:spPr/>
        <p:txBody>
          <a:bodyPr/>
          <a:lstStyle/>
          <a:p>
            <a:fld id="{9D08E7F9-B12E-4270-A53B-28AC98A23849}" type="slidenum">
              <a:rPr lang="en-SG" smtClean="0"/>
              <a:t>11</a:t>
            </a:fld>
            <a:endParaRPr lang="en-SG"/>
          </a:p>
        </p:txBody>
      </p:sp>
    </p:spTree>
    <p:extLst>
      <p:ext uri="{BB962C8B-B14F-4D97-AF65-F5344CB8AC3E}">
        <p14:creationId xmlns:p14="http://schemas.microsoft.com/office/powerpoint/2010/main" val="3447546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6" name="bk object 16"/>
          <p:cNvSpPr/>
          <p:nvPr userDrawn="1"/>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000000"/>
          </a:solidFill>
        </p:spPr>
        <p:txBody>
          <a:bodyPr wrap="square" lIns="0" tIns="0" rIns="0" bIns="0" rtlCol="0"/>
          <a:lstStyle/>
          <a:p>
            <a:endParaRPr/>
          </a:p>
        </p:txBody>
      </p:sp>
      <p:sp>
        <p:nvSpPr>
          <p:cNvPr id="19" name="bk object 19"/>
          <p:cNvSpPr/>
          <p:nvPr userDrawn="1"/>
        </p:nvSpPr>
        <p:spPr>
          <a:xfrm>
            <a:off x="0" y="6095"/>
            <a:ext cx="3596640" cy="6851904"/>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4122077" y="2130044"/>
            <a:ext cx="7600315" cy="756919"/>
          </a:xfrm>
          <a:prstGeom prst="rect">
            <a:avLst/>
          </a:prstGeom>
        </p:spPr>
        <p:txBody>
          <a:bodyPr wrap="square" lIns="0" tIns="0" rIns="0" bIns="0">
            <a:spAutoFit/>
          </a:bodyPr>
          <a:lstStyle>
            <a:lvl1pPr>
              <a:defRPr sz="4800" b="0" i="0">
                <a:solidFill>
                  <a:schemeClr val="bg1"/>
                </a:solidFill>
                <a:latin typeface="Arial"/>
                <a:cs typeface="Arial"/>
              </a:defRPr>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dirty="0"/>
          </a:p>
        </p:txBody>
      </p:sp>
      <p:sp>
        <p:nvSpPr>
          <p:cNvPr id="5" name="Holder 5"/>
          <p:cNvSpPr>
            <a:spLocks noGrp="1"/>
          </p:cNvSpPr>
          <p:nvPr>
            <p:ph type="dt" sz="half" idx="6"/>
          </p:nvPr>
        </p:nvSpPr>
        <p:spPr/>
        <p:txBody>
          <a:bodyPr lIns="0" tIns="0" rIns="0" bIns="0"/>
          <a:lstStyle>
            <a:lvl1pPr>
              <a:defRPr sz="1200" b="0" i="0">
                <a:solidFill>
                  <a:schemeClr val="tx1"/>
                </a:solidFill>
                <a:latin typeface="Arial"/>
                <a:cs typeface="Arial"/>
              </a:defRPr>
            </a:lvl1pPr>
          </a:lstStyle>
          <a:p>
            <a:pPr algn="ctr">
              <a:lnSpc>
                <a:spcPts val="1420"/>
              </a:lnSpc>
            </a:pPr>
            <a:r>
              <a:rPr lang="en-US" spc="-110"/>
              <a:t>6.S191 Introduction to Deep Learning introtodeeplearning.com</a:t>
            </a:r>
            <a:endParaRPr sz="1100"/>
          </a:p>
        </p:txBody>
      </p:sp>
      <p:sp>
        <p:nvSpPr>
          <p:cNvPr id="6" name="Holder 6"/>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5" name="Holder 5"/>
          <p:cNvSpPr>
            <a:spLocks noGrp="1"/>
          </p:cNvSpPr>
          <p:nvPr>
            <p:ph type="dt" sz="half" idx="6"/>
          </p:nvPr>
        </p:nvSpPr>
        <p:spPr/>
        <p:txBody>
          <a:bodyPr lIns="0" tIns="0" rIns="0" bIns="0"/>
          <a:lstStyle>
            <a:lvl1pPr>
              <a:defRPr sz="1200" b="0" i="0">
                <a:solidFill>
                  <a:schemeClr val="tx1"/>
                </a:solidFill>
                <a:latin typeface="Arial"/>
                <a:cs typeface="Arial"/>
              </a:defRPr>
            </a:lvl1pPr>
          </a:lstStyle>
          <a:p>
            <a:pPr algn="ctr">
              <a:lnSpc>
                <a:spcPts val="1420"/>
              </a:lnSpc>
            </a:pPr>
            <a:r>
              <a:rPr lang="en-US" spc="-110"/>
              <a:t>6.S191 Introduction to Deep Learning introtodeeplearning.com</a:t>
            </a:r>
            <a:endParaRPr sz="1100"/>
          </a:p>
        </p:txBody>
      </p:sp>
      <p:sp>
        <p:nvSpPr>
          <p:cNvPr id="6" name="Holder 6"/>
          <p:cNvSpPr>
            <a:spLocks noGrp="1"/>
          </p:cNvSpPr>
          <p:nvPr>
            <p:ph type="sldNum" sz="quarter" idx="7"/>
          </p:nvPr>
        </p:nvSpPr>
        <p:spPr>
          <a:xfrm>
            <a:off x="8839200" y="6496362"/>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725929" y="1313348"/>
            <a:ext cx="4676775" cy="4551680"/>
          </a:xfrm>
          <a:prstGeom prst="rect">
            <a:avLst/>
          </a:prstGeom>
        </p:spPr>
        <p:txBody>
          <a:bodyPr wrap="square" lIns="0" tIns="0" rIns="0" bIns="0">
            <a:spAutoFit/>
          </a:bodyPr>
          <a:lstStyle>
            <a:lvl1pPr>
              <a:defRPr sz="2800" b="0" i="0">
                <a:solidFill>
                  <a:srgbClr val="A6A6A6"/>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p:txBody>
          <a:bodyPr lIns="0" tIns="0" rIns="0" bIns="0"/>
          <a:lstStyle>
            <a:lvl1pPr>
              <a:defRPr sz="1200" b="0" i="0">
                <a:solidFill>
                  <a:schemeClr val="tx1"/>
                </a:solidFill>
                <a:latin typeface="Arial"/>
                <a:cs typeface="Arial"/>
              </a:defRPr>
            </a:lvl1pPr>
          </a:lstStyle>
          <a:p>
            <a:pPr algn="ctr">
              <a:lnSpc>
                <a:spcPts val="1420"/>
              </a:lnSpc>
            </a:pPr>
            <a:r>
              <a:rPr lang="en-US" spc="-110"/>
              <a:t>6.S191 Introduction to Deep Learning introtodeeplearning.com</a:t>
            </a:r>
            <a:endParaRPr sz="1100"/>
          </a:p>
        </p:txBody>
      </p:sp>
      <p:sp>
        <p:nvSpPr>
          <p:cNvPr id="7" name="Holder 7"/>
          <p:cNvSpPr>
            <a:spLocks noGrp="1"/>
          </p:cNvSpPr>
          <p:nvPr>
            <p:ph type="sldNum" sz="quarter" idx="7"/>
          </p:nvPr>
        </p:nvSpPr>
        <p:spPr>
          <a:xfrm>
            <a:off x="8778240" y="6479852"/>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0070C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4" name="Holder 4"/>
          <p:cNvSpPr>
            <a:spLocks noGrp="1"/>
          </p:cNvSpPr>
          <p:nvPr>
            <p:ph type="dt" sz="half" idx="6"/>
          </p:nvPr>
        </p:nvSpPr>
        <p:spPr/>
        <p:txBody>
          <a:bodyPr lIns="0" tIns="0" rIns="0" bIns="0"/>
          <a:lstStyle>
            <a:lvl1pPr>
              <a:defRPr sz="1200" b="0" i="0">
                <a:solidFill>
                  <a:schemeClr val="tx1"/>
                </a:solidFill>
                <a:latin typeface="Arial"/>
                <a:cs typeface="Arial"/>
              </a:defRPr>
            </a:lvl1pPr>
          </a:lstStyle>
          <a:p>
            <a:pPr algn="ctr">
              <a:lnSpc>
                <a:spcPts val="1420"/>
              </a:lnSpc>
            </a:pPr>
            <a:r>
              <a:rPr lang="en-US" spc="-110"/>
              <a:t>6.S191 Introduction to Deep Learning introtodeeplearning.com</a:t>
            </a:r>
            <a:endParaRPr sz="1100"/>
          </a:p>
        </p:txBody>
      </p:sp>
      <p:sp>
        <p:nvSpPr>
          <p:cNvPr id="5" name="Holder 5"/>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defRPr sz="1200" b="0" i="0">
                <a:solidFill>
                  <a:schemeClr val="tx1"/>
                </a:solidFill>
                <a:latin typeface="Arial"/>
                <a:cs typeface="Arial"/>
              </a:defRPr>
            </a:lvl1pPr>
          </a:lstStyle>
          <a:p>
            <a:pPr algn="ctr">
              <a:lnSpc>
                <a:spcPts val="1420"/>
              </a:lnSpc>
            </a:pPr>
            <a:r>
              <a:rPr lang="en-US" spc="-110"/>
              <a:t>6.S191 Introduction to Deep Learning introtodeeplearning.com</a:t>
            </a:r>
            <a:endParaRPr sz="11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0" y="6462135"/>
            <a:ext cx="12192000" cy="0"/>
          </a:xfrm>
          <a:custGeom>
            <a:avLst/>
            <a:gdLst/>
            <a:ahLst/>
            <a:cxnLst/>
            <a:rect l="l" t="t" r="r" b="b"/>
            <a:pathLst>
              <a:path w="12192000">
                <a:moveTo>
                  <a:pt x="0" y="0"/>
                </a:moveTo>
                <a:lnTo>
                  <a:pt x="12191999" y="0"/>
                </a:lnTo>
              </a:path>
            </a:pathLst>
          </a:custGeom>
          <a:ln w="28575">
            <a:solidFill>
              <a:srgbClr val="B40114"/>
            </a:solidFill>
          </a:ln>
        </p:spPr>
        <p:txBody>
          <a:bodyPr wrap="square" lIns="0" tIns="0" rIns="0" bIns="0" rtlCol="0"/>
          <a:lstStyle/>
          <a:p>
            <a:endParaRPr/>
          </a:p>
        </p:txBody>
      </p:sp>
      <p:sp>
        <p:nvSpPr>
          <p:cNvPr id="2" name="Holder 2"/>
          <p:cNvSpPr>
            <a:spLocks noGrp="1"/>
          </p:cNvSpPr>
          <p:nvPr>
            <p:ph type="title"/>
          </p:nvPr>
        </p:nvSpPr>
        <p:spPr>
          <a:xfrm>
            <a:off x="2555341" y="269748"/>
            <a:ext cx="7081316"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dirty="0"/>
          </a:p>
        </p:txBody>
      </p:sp>
      <p:sp>
        <p:nvSpPr>
          <p:cNvPr id="3" name="Holder 3"/>
          <p:cNvSpPr>
            <a:spLocks noGrp="1"/>
          </p:cNvSpPr>
          <p:nvPr>
            <p:ph type="body" idx="1"/>
          </p:nvPr>
        </p:nvSpPr>
        <p:spPr>
          <a:xfrm>
            <a:off x="954648" y="2130044"/>
            <a:ext cx="5044440" cy="3418204"/>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dirty="0"/>
          </a:p>
        </p:txBody>
      </p:sp>
      <p:sp>
        <p:nvSpPr>
          <p:cNvPr id="5" name="Holder 5"/>
          <p:cNvSpPr>
            <a:spLocks noGrp="1"/>
          </p:cNvSpPr>
          <p:nvPr>
            <p:ph type="dt" sz="half" idx="6"/>
          </p:nvPr>
        </p:nvSpPr>
        <p:spPr>
          <a:xfrm>
            <a:off x="4943157" y="6479852"/>
            <a:ext cx="2305684" cy="375920"/>
          </a:xfrm>
          <a:prstGeom prst="rect">
            <a:avLst/>
          </a:prstGeom>
        </p:spPr>
        <p:txBody>
          <a:bodyPr wrap="square" lIns="0" tIns="0" rIns="0" bIns="0">
            <a:spAutoFit/>
          </a:bodyPr>
          <a:lstStyle>
            <a:lvl1pPr>
              <a:defRPr sz="1200" b="0" i="0">
                <a:solidFill>
                  <a:schemeClr val="tx1"/>
                </a:solidFill>
                <a:latin typeface="Arial"/>
                <a:cs typeface="Arial"/>
              </a:defRPr>
            </a:lvl1pPr>
          </a:lstStyle>
          <a:p>
            <a:pPr algn="ctr">
              <a:lnSpc>
                <a:spcPts val="1420"/>
              </a:lnSpc>
            </a:pPr>
            <a:r>
              <a:rPr lang="en-US" spc="-110"/>
              <a:t>6.S191 Introduction to Deep Learning introtodeeplearning.com</a:t>
            </a:r>
            <a:endParaRPr sz="11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b="0" i="0" u="none">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hyperlink" Target="https://keras.io/regularizer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www.h5py.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machinelearningmastery.com/save-load-keras-deep-learning-model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keras.io/callback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achinelearningmastery.com/display-deep-learning-model-training-history-in-kera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220" dirty="0"/>
              <a:t>Deep</a:t>
            </a:r>
            <a:r>
              <a:rPr spc="-114" dirty="0"/>
              <a:t> </a:t>
            </a:r>
            <a:r>
              <a:rPr spc="-275" dirty="0"/>
              <a:t>Learning</a:t>
            </a:r>
            <a:r>
              <a:rPr lang="en-SG" spc="-275" dirty="0"/>
              <a:t>: Basic</a:t>
            </a:r>
            <a:endParaRPr spc="-275" dirty="0"/>
          </a:p>
        </p:txBody>
      </p:sp>
      <p:sp>
        <p:nvSpPr>
          <p:cNvPr id="3" name="object 3"/>
          <p:cNvSpPr txBox="1"/>
          <p:nvPr/>
        </p:nvSpPr>
        <p:spPr>
          <a:xfrm>
            <a:off x="6626732" y="2804666"/>
            <a:ext cx="2590165" cy="1880002"/>
          </a:xfrm>
          <a:prstGeom prst="rect">
            <a:avLst/>
          </a:prstGeom>
        </p:spPr>
        <p:txBody>
          <a:bodyPr vert="horz" wrap="square" lIns="0" tIns="12700" rIns="0" bIns="0" rtlCol="0">
            <a:spAutoFit/>
          </a:bodyPr>
          <a:lstStyle/>
          <a:p>
            <a:pPr marL="12700" marR="5080" algn="ctr">
              <a:lnSpc>
                <a:spcPct val="120000"/>
              </a:lnSpc>
              <a:spcBef>
                <a:spcPts val="1575"/>
              </a:spcBef>
            </a:pPr>
            <a:endParaRPr lang="en-SG" sz="3000" spc="-114" dirty="0">
              <a:solidFill>
                <a:srgbClr val="FFFFFF"/>
              </a:solidFill>
              <a:latin typeface="Arial"/>
              <a:cs typeface="Arial"/>
            </a:endParaRPr>
          </a:p>
          <a:p>
            <a:pPr marL="12700" marR="5080" algn="ctr">
              <a:lnSpc>
                <a:spcPct val="120000"/>
              </a:lnSpc>
              <a:spcBef>
                <a:spcPts val="1575"/>
              </a:spcBef>
            </a:pPr>
            <a:r>
              <a:rPr lang="en-SG" sz="3000" spc="-114" dirty="0">
                <a:solidFill>
                  <a:srgbClr val="FFFFFF"/>
                </a:solidFill>
                <a:latin typeface="Arial"/>
                <a:cs typeface="Arial"/>
              </a:rPr>
              <a:t>Rang Nguyen June 2019</a:t>
            </a:r>
            <a:endParaRPr sz="3000" dirty="0">
              <a:latin typeface="Arial"/>
              <a:cs typeface="Arial"/>
            </a:endParaRPr>
          </a:p>
        </p:txBody>
      </p:sp>
      <p:sp>
        <p:nvSpPr>
          <p:cNvPr id="4" name="Date Placeholder 3">
            <a:extLst>
              <a:ext uri="{FF2B5EF4-FFF2-40B4-BE49-F238E27FC236}">
                <a16:creationId xmlns:a16="http://schemas.microsoft.com/office/drawing/2014/main" id="{37C67FFD-D732-49B6-9E25-3D9DEBFAE151}"/>
              </a:ext>
            </a:extLst>
          </p:cNvPr>
          <p:cNvSpPr>
            <a:spLocks noGrp="1"/>
          </p:cNvSpPr>
          <p:nvPr>
            <p:ph type="dt" sz="half" idx="6"/>
          </p:nvPr>
        </p:nvSpPr>
        <p:spPr/>
        <p:txBody>
          <a:bodyPr/>
          <a:lstStyle/>
          <a:p>
            <a:pPr algn="ctr">
              <a:lnSpc>
                <a:spcPts val="1420"/>
              </a:lnSpc>
            </a:pPr>
            <a:r>
              <a:rPr lang="en-US" spc="-110"/>
              <a:t>6.S191 Introduction to Deep Learning introtodeeplearning.com</a:t>
            </a:r>
            <a:endParaRPr lang="en-SG" sz="1100"/>
          </a:p>
        </p:txBody>
      </p:sp>
      <p:sp>
        <p:nvSpPr>
          <p:cNvPr id="5" name="Slide Number Placeholder 4">
            <a:extLst>
              <a:ext uri="{FF2B5EF4-FFF2-40B4-BE49-F238E27FC236}">
                <a16:creationId xmlns:a16="http://schemas.microsoft.com/office/drawing/2014/main" id="{2731DAFE-A848-4529-AA7E-E567EB108087}"/>
              </a:ext>
            </a:extLst>
          </p:cNvPr>
          <p:cNvSpPr>
            <a:spLocks noGrp="1"/>
          </p:cNvSpPr>
          <p:nvPr>
            <p:ph type="sldNum" sz="quarter" idx="7"/>
          </p:nvPr>
        </p:nvSpPr>
        <p:spPr/>
        <p:txBody>
          <a:bodyPr/>
          <a:lstStyle/>
          <a:p>
            <a:fld id="{B6F15528-21DE-4FAA-801E-634DDDAF4B2B}" type="slidenum">
              <a:rPr lang="en-SG" smtClean="0"/>
              <a:t>1</a:t>
            </a:fld>
            <a:endParaRPr lang="en-S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24376-2EB8-48CA-873E-4C90F410DCBA}"/>
              </a:ext>
            </a:extLst>
          </p:cNvPr>
          <p:cNvSpPr>
            <a:spLocks noGrp="1"/>
          </p:cNvSpPr>
          <p:nvPr>
            <p:ph type="title"/>
          </p:nvPr>
        </p:nvSpPr>
        <p:spPr/>
        <p:txBody>
          <a:bodyPr/>
          <a:lstStyle/>
          <a:p>
            <a:pPr algn="ctr"/>
            <a:r>
              <a:rPr lang="en-SG" dirty="0"/>
              <a:t>Model Building</a:t>
            </a:r>
          </a:p>
        </p:txBody>
      </p:sp>
      <p:sp>
        <p:nvSpPr>
          <p:cNvPr id="3" name="Content Placeholder 2">
            <a:extLst>
              <a:ext uri="{FF2B5EF4-FFF2-40B4-BE49-F238E27FC236}">
                <a16:creationId xmlns:a16="http://schemas.microsoft.com/office/drawing/2014/main" id="{49A2090C-B220-47A9-8A9C-30A71C12D491}"/>
              </a:ext>
            </a:extLst>
          </p:cNvPr>
          <p:cNvSpPr>
            <a:spLocks noGrp="1"/>
          </p:cNvSpPr>
          <p:nvPr>
            <p:ph idx="1"/>
          </p:nvPr>
        </p:nvSpPr>
        <p:spPr>
          <a:xfrm>
            <a:off x="838200" y="1825625"/>
            <a:ext cx="4153422" cy="4351338"/>
          </a:xfrm>
        </p:spPr>
        <p:txBody>
          <a:bodyPr/>
          <a:lstStyle/>
          <a:p>
            <a:r>
              <a:rPr lang="en-SG" dirty="0"/>
              <a:t>Choosing a model can seem intimidating, the good rule is to start from the simple model.</a:t>
            </a:r>
          </a:p>
          <a:p>
            <a:pPr marL="0" indent="0">
              <a:buNone/>
            </a:pPr>
            <a:endParaRPr lang="en-SG" dirty="0"/>
          </a:p>
        </p:txBody>
      </p:sp>
      <p:pic>
        <p:nvPicPr>
          <p:cNvPr id="3074" name="Picture 2" descr="https://cdn-images-1.medium.com/max/2000/1*pjIp920-MZdS_3fLVhf-Dw.jpeg">
            <a:extLst>
              <a:ext uri="{FF2B5EF4-FFF2-40B4-BE49-F238E27FC236}">
                <a16:creationId xmlns:a16="http://schemas.microsoft.com/office/drawing/2014/main" id="{58D7BFDA-0423-4D66-81EA-7FEACB8661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443" y="1506418"/>
            <a:ext cx="6653002" cy="498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89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B859-0343-4EC7-8ED7-FFF24FCC1D66}"/>
              </a:ext>
            </a:extLst>
          </p:cNvPr>
          <p:cNvSpPr>
            <a:spLocks noGrp="1"/>
          </p:cNvSpPr>
          <p:nvPr>
            <p:ph type="title"/>
          </p:nvPr>
        </p:nvSpPr>
        <p:spPr/>
        <p:txBody>
          <a:bodyPr/>
          <a:lstStyle/>
          <a:p>
            <a:pPr algn="ctr"/>
            <a:r>
              <a:rPr lang="en-SG" dirty="0"/>
              <a:t>Underfitting – high bias</a:t>
            </a:r>
          </a:p>
        </p:txBody>
      </p:sp>
      <p:pic>
        <p:nvPicPr>
          <p:cNvPr id="4098" name="Picture 2" descr="https://cdn-images-1.medium.com/max/1500/1*kZfqaD6hl9iYGYXkMwV-JA.png">
            <a:extLst>
              <a:ext uri="{FF2B5EF4-FFF2-40B4-BE49-F238E27FC236}">
                <a16:creationId xmlns:a16="http://schemas.microsoft.com/office/drawing/2014/main" id="{C7E3DB17-8238-4669-9957-F793FF313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83" y="1690688"/>
            <a:ext cx="5371577" cy="41634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84C218E-3BF6-48AB-90B0-2680656B9666}"/>
              </a:ext>
            </a:extLst>
          </p:cNvPr>
          <p:cNvPicPr>
            <a:picLocks noChangeAspect="1"/>
          </p:cNvPicPr>
          <p:nvPr/>
        </p:nvPicPr>
        <p:blipFill>
          <a:blip r:embed="rId4"/>
          <a:stretch>
            <a:fillRect/>
          </a:stretch>
        </p:blipFill>
        <p:spPr>
          <a:xfrm>
            <a:off x="5992705" y="1829544"/>
            <a:ext cx="5833012" cy="3885724"/>
          </a:xfrm>
          <a:prstGeom prst="rect">
            <a:avLst/>
          </a:prstGeom>
        </p:spPr>
      </p:pic>
    </p:spTree>
    <p:extLst>
      <p:ext uri="{BB962C8B-B14F-4D97-AF65-F5344CB8AC3E}">
        <p14:creationId xmlns:p14="http://schemas.microsoft.com/office/powerpoint/2010/main" val="389743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7A2C-AC1D-4C49-80DC-AFF10A16B38F}"/>
              </a:ext>
            </a:extLst>
          </p:cNvPr>
          <p:cNvSpPr>
            <a:spLocks noGrp="1"/>
          </p:cNvSpPr>
          <p:nvPr>
            <p:ph type="title"/>
          </p:nvPr>
        </p:nvSpPr>
        <p:spPr/>
        <p:txBody>
          <a:bodyPr/>
          <a:lstStyle/>
          <a:p>
            <a:pPr algn="ctr"/>
            <a:r>
              <a:rPr lang="en-SG" dirty="0"/>
              <a:t>Overfitting - high variance</a:t>
            </a:r>
          </a:p>
        </p:txBody>
      </p:sp>
      <p:pic>
        <p:nvPicPr>
          <p:cNvPr id="5122" name="Picture 2" descr="https://cdn-images-1.medium.com/max/1500/1*Di7rY6ALXtkhlmlcKRSCoA.png">
            <a:extLst>
              <a:ext uri="{FF2B5EF4-FFF2-40B4-BE49-F238E27FC236}">
                <a16:creationId xmlns:a16="http://schemas.microsoft.com/office/drawing/2014/main" id="{5E46A991-7DFE-4020-ABA4-3D50B5552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29" y="1450338"/>
            <a:ext cx="5807481" cy="449765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EB56A1BF-072F-4106-B845-606D446F45F1}"/>
              </a:ext>
            </a:extLst>
          </p:cNvPr>
          <p:cNvSpPr>
            <a:spLocks noGrp="1"/>
          </p:cNvSpPr>
          <p:nvPr>
            <p:ph idx="1"/>
          </p:nvPr>
        </p:nvSpPr>
        <p:spPr>
          <a:xfrm>
            <a:off x="510540" y="5890523"/>
            <a:ext cx="10965180" cy="307777"/>
          </a:xfrm>
        </p:spPr>
        <p:txBody>
          <a:bodyPr/>
          <a:lstStyle/>
          <a:p>
            <a:pPr marL="0" indent="0">
              <a:buNone/>
            </a:pPr>
            <a:r>
              <a:rPr lang="en-SG" sz="2000" i="1" dirty="0">
                <a:solidFill>
                  <a:srgbClr val="0070C0"/>
                </a:solidFill>
              </a:rPr>
              <a:t>We want a model that learns the actual relationship, not “memorize” the training data!</a:t>
            </a:r>
          </a:p>
        </p:txBody>
      </p:sp>
      <p:pic>
        <p:nvPicPr>
          <p:cNvPr id="6" name="Picture 5">
            <a:extLst>
              <a:ext uri="{FF2B5EF4-FFF2-40B4-BE49-F238E27FC236}">
                <a16:creationId xmlns:a16="http://schemas.microsoft.com/office/drawing/2014/main" id="{64427ED4-1664-41C3-89F9-97829611E6E7}"/>
              </a:ext>
            </a:extLst>
          </p:cNvPr>
          <p:cNvPicPr>
            <a:picLocks noChangeAspect="1"/>
          </p:cNvPicPr>
          <p:nvPr/>
        </p:nvPicPr>
        <p:blipFill>
          <a:blip r:embed="rId4"/>
          <a:stretch>
            <a:fillRect/>
          </a:stretch>
        </p:blipFill>
        <p:spPr>
          <a:xfrm>
            <a:off x="6095999" y="1663340"/>
            <a:ext cx="5955233" cy="4028799"/>
          </a:xfrm>
          <a:prstGeom prst="rect">
            <a:avLst/>
          </a:prstGeom>
        </p:spPr>
      </p:pic>
    </p:spTree>
    <p:extLst>
      <p:ext uri="{BB962C8B-B14F-4D97-AF65-F5344CB8AC3E}">
        <p14:creationId xmlns:p14="http://schemas.microsoft.com/office/powerpoint/2010/main" val="402220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F48E-B9C2-4B3D-9178-60FA551D3C45}"/>
              </a:ext>
            </a:extLst>
          </p:cNvPr>
          <p:cNvSpPr>
            <a:spLocks noGrp="1"/>
          </p:cNvSpPr>
          <p:nvPr>
            <p:ph type="title"/>
          </p:nvPr>
        </p:nvSpPr>
        <p:spPr>
          <a:xfrm>
            <a:off x="1752600" y="269748"/>
            <a:ext cx="8839200" cy="695960"/>
          </a:xfrm>
        </p:spPr>
        <p:txBody>
          <a:bodyPr/>
          <a:lstStyle/>
          <a:p>
            <a:pPr algn="ctr"/>
            <a:r>
              <a:rPr lang="en-SG" dirty="0"/>
              <a:t>Current Trend in Building Model</a:t>
            </a:r>
          </a:p>
        </p:txBody>
      </p:sp>
      <p:sp>
        <p:nvSpPr>
          <p:cNvPr id="3" name="Content Placeholder 2">
            <a:extLst>
              <a:ext uri="{FF2B5EF4-FFF2-40B4-BE49-F238E27FC236}">
                <a16:creationId xmlns:a16="http://schemas.microsoft.com/office/drawing/2014/main" id="{3FDD4634-85A2-46DD-8D0D-B192566BEE17}"/>
              </a:ext>
            </a:extLst>
          </p:cNvPr>
          <p:cNvSpPr>
            <a:spLocks noGrp="1"/>
          </p:cNvSpPr>
          <p:nvPr>
            <p:ph idx="1"/>
          </p:nvPr>
        </p:nvSpPr>
        <p:spPr>
          <a:xfrm>
            <a:off x="990600" y="2057400"/>
            <a:ext cx="10439400" cy="307777"/>
          </a:xfrm>
        </p:spPr>
        <p:txBody>
          <a:bodyPr/>
          <a:lstStyle/>
          <a:p>
            <a:r>
              <a:rPr lang="en-SG" sz="2000" i="1" dirty="0"/>
              <a:t>As a general rule: Start by overfitting the model, then take measures against overfitting.</a:t>
            </a:r>
            <a:endParaRPr lang="en-SG" sz="2000" dirty="0"/>
          </a:p>
        </p:txBody>
      </p:sp>
      <p:pic>
        <p:nvPicPr>
          <p:cNvPr id="23554" name="Picture 2" descr="Image result for overfitting model sample">
            <a:extLst>
              <a:ext uri="{FF2B5EF4-FFF2-40B4-BE49-F238E27FC236}">
                <a16:creationId xmlns:a16="http://schemas.microsoft.com/office/drawing/2014/main" id="{6E34A6E6-BEFA-4B78-A2A6-F6B7EFCC8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8796" y="2853373"/>
            <a:ext cx="3474720" cy="347472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Image result for fully connected neural network">
            <a:extLst>
              <a:ext uri="{FF2B5EF4-FFF2-40B4-BE49-F238E27FC236}">
                <a16:creationId xmlns:a16="http://schemas.microsoft.com/office/drawing/2014/main" id="{72F15417-4FCD-4AD3-AC1E-F7979EEF6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04503"/>
            <a:ext cx="6229790" cy="3172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047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E3213-9D24-4A9D-A772-BE977C169F12}"/>
              </a:ext>
            </a:extLst>
          </p:cNvPr>
          <p:cNvSpPr txBox="1"/>
          <p:nvPr/>
        </p:nvSpPr>
        <p:spPr>
          <a:xfrm>
            <a:off x="2971800" y="2514600"/>
            <a:ext cx="6833666" cy="1569660"/>
          </a:xfrm>
          <a:prstGeom prst="rect">
            <a:avLst/>
          </a:prstGeom>
          <a:noFill/>
        </p:spPr>
        <p:txBody>
          <a:bodyPr wrap="none" rtlCol="0">
            <a:spAutoFit/>
          </a:bodyPr>
          <a:lstStyle/>
          <a:p>
            <a:pPr algn="ctr"/>
            <a:r>
              <a:rPr lang="en-SG" sz="4800" spc="-110" dirty="0">
                <a:solidFill>
                  <a:srgbClr val="FFFFFF"/>
                </a:solidFill>
              </a:rPr>
              <a:t>Neural </a:t>
            </a:r>
            <a:r>
              <a:rPr lang="en-SG" sz="4800" spc="-40" dirty="0">
                <a:solidFill>
                  <a:srgbClr val="FFFFFF"/>
                </a:solidFill>
              </a:rPr>
              <a:t>Networks </a:t>
            </a:r>
            <a:r>
              <a:rPr lang="en-SG" sz="4800" spc="-135" dirty="0">
                <a:solidFill>
                  <a:srgbClr val="FFFFFF"/>
                </a:solidFill>
              </a:rPr>
              <a:t>in </a:t>
            </a:r>
            <a:r>
              <a:rPr lang="en-SG" sz="4800" spc="-220" dirty="0">
                <a:solidFill>
                  <a:srgbClr val="FFFFFF"/>
                </a:solidFill>
              </a:rPr>
              <a:t>Practice:</a:t>
            </a:r>
            <a:br>
              <a:rPr lang="en-SG" sz="4800" spc="-220" dirty="0">
                <a:solidFill>
                  <a:srgbClr val="FFFFFF"/>
                </a:solidFill>
              </a:rPr>
            </a:br>
            <a:r>
              <a:rPr lang="en-SG" sz="4800" spc="-220" dirty="0">
                <a:solidFill>
                  <a:srgbClr val="FFFFFF"/>
                </a:solidFill>
              </a:rPr>
              <a:t>How to prevent Overfitting</a:t>
            </a:r>
            <a:endParaRPr lang="en-SG" sz="4800" dirty="0"/>
          </a:p>
        </p:txBody>
      </p:sp>
    </p:spTree>
    <p:extLst>
      <p:ext uri="{BB962C8B-B14F-4D97-AF65-F5344CB8AC3E}">
        <p14:creationId xmlns:p14="http://schemas.microsoft.com/office/powerpoint/2010/main" val="2967449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6275" y="269748"/>
            <a:ext cx="3220085" cy="695960"/>
          </a:xfrm>
          <a:prstGeom prst="rect">
            <a:avLst/>
          </a:prstGeom>
        </p:spPr>
        <p:txBody>
          <a:bodyPr vert="horz" wrap="square" lIns="0" tIns="12700" rIns="0" bIns="0" rtlCol="0">
            <a:spAutoFit/>
          </a:bodyPr>
          <a:lstStyle/>
          <a:p>
            <a:pPr marL="12700">
              <a:lnSpc>
                <a:spcPct val="100000"/>
              </a:lnSpc>
              <a:spcBef>
                <a:spcPts val="100"/>
              </a:spcBef>
            </a:pPr>
            <a:r>
              <a:rPr spc="-520" dirty="0"/>
              <a:t>R</a:t>
            </a:r>
            <a:r>
              <a:rPr spc="-340" dirty="0"/>
              <a:t>e</a:t>
            </a:r>
            <a:r>
              <a:rPr spc="-575" dirty="0"/>
              <a:t>g</a:t>
            </a:r>
            <a:r>
              <a:rPr spc="-190" dirty="0"/>
              <a:t>u</a:t>
            </a:r>
            <a:r>
              <a:rPr spc="-80" dirty="0"/>
              <a:t>l</a:t>
            </a:r>
            <a:r>
              <a:rPr spc="-575" dirty="0"/>
              <a:t>a</a:t>
            </a:r>
            <a:r>
              <a:rPr spc="270" dirty="0"/>
              <a:t>r</a:t>
            </a:r>
            <a:r>
              <a:rPr spc="-20" dirty="0"/>
              <a:t>i</a:t>
            </a:r>
            <a:r>
              <a:rPr spc="-370" dirty="0"/>
              <a:t>z</a:t>
            </a:r>
            <a:r>
              <a:rPr spc="-575" dirty="0"/>
              <a:t>a</a:t>
            </a:r>
            <a:r>
              <a:rPr spc="235" dirty="0"/>
              <a:t>t</a:t>
            </a:r>
            <a:r>
              <a:rPr spc="-20" dirty="0"/>
              <a:t>i</a:t>
            </a:r>
            <a:r>
              <a:rPr spc="-25" dirty="0"/>
              <a:t>o</a:t>
            </a:r>
            <a:r>
              <a:rPr spc="-250" dirty="0"/>
              <a:t>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spc="-110" dirty="0"/>
              <a:t>6.S191 </a:t>
            </a:r>
            <a:r>
              <a:rPr spc="-45" dirty="0"/>
              <a:t>Introduction </a:t>
            </a:r>
            <a:r>
              <a:rPr spc="5" dirty="0"/>
              <a:t>to </a:t>
            </a:r>
            <a:r>
              <a:rPr spc="-60" dirty="0"/>
              <a:t>Deep</a:t>
            </a:r>
            <a:r>
              <a:rPr spc="-90" dirty="0"/>
              <a:t> Learning</a:t>
            </a:r>
          </a:p>
          <a:p>
            <a:pPr algn="ctr">
              <a:lnSpc>
                <a:spcPct val="100000"/>
              </a:lnSpc>
              <a:spcBef>
                <a:spcPts val="75"/>
              </a:spcBef>
            </a:pPr>
            <a:r>
              <a:rPr sz="1100" u="sng" spc="-55" dirty="0">
                <a:solidFill>
                  <a:srgbClr val="B30114"/>
                </a:solidFill>
                <a:uFill>
                  <a:solidFill>
                    <a:srgbClr val="B30114"/>
                  </a:solidFill>
                </a:uFill>
              </a:rPr>
              <a:t>introtodeeplearning.com</a:t>
            </a:r>
            <a:endParaRPr sz="1100"/>
          </a:p>
        </p:txBody>
      </p:sp>
      <p:sp>
        <p:nvSpPr>
          <p:cNvPr id="3" name="object 3"/>
          <p:cNvSpPr txBox="1"/>
          <p:nvPr/>
        </p:nvSpPr>
        <p:spPr>
          <a:xfrm>
            <a:off x="1435646" y="2382012"/>
            <a:ext cx="9320530" cy="873760"/>
          </a:xfrm>
          <a:prstGeom prst="rect">
            <a:avLst/>
          </a:prstGeom>
        </p:spPr>
        <p:txBody>
          <a:bodyPr vert="horz" wrap="square" lIns="0" tIns="12700" rIns="0" bIns="0" rtlCol="0">
            <a:spAutoFit/>
          </a:bodyPr>
          <a:lstStyle/>
          <a:p>
            <a:pPr marR="103505" algn="ctr">
              <a:lnSpc>
                <a:spcPts val="3820"/>
              </a:lnSpc>
              <a:spcBef>
                <a:spcPts val="100"/>
              </a:spcBef>
            </a:pPr>
            <a:r>
              <a:rPr sz="3200" i="1" spc="-170" dirty="0">
                <a:latin typeface="Trebuchet MS"/>
                <a:cs typeface="Trebuchet MS"/>
              </a:rPr>
              <a:t>What </a:t>
            </a:r>
            <a:r>
              <a:rPr sz="3200" i="1" spc="-275" dirty="0">
                <a:latin typeface="Trebuchet MS"/>
                <a:cs typeface="Trebuchet MS"/>
              </a:rPr>
              <a:t>is</a:t>
            </a:r>
            <a:r>
              <a:rPr sz="3200" i="1" spc="20" dirty="0">
                <a:latin typeface="Trebuchet MS"/>
                <a:cs typeface="Trebuchet MS"/>
              </a:rPr>
              <a:t> </a:t>
            </a:r>
            <a:r>
              <a:rPr sz="3200" i="1" spc="-295" dirty="0">
                <a:latin typeface="Trebuchet MS"/>
                <a:cs typeface="Trebuchet MS"/>
              </a:rPr>
              <a:t>it?</a:t>
            </a:r>
            <a:endParaRPr sz="3200">
              <a:latin typeface="Trebuchet MS"/>
              <a:cs typeface="Trebuchet MS"/>
            </a:endParaRPr>
          </a:p>
          <a:p>
            <a:pPr algn="ctr">
              <a:lnSpc>
                <a:spcPts val="2860"/>
              </a:lnSpc>
            </a:pPr>
            <a:r>
              <a:rPr sz="2400" i="1" spc="-275" dirty="0">
                <a:latin typeface="Arial"/>
                <a:cs typeface="Arial"/>
              </a:rPr>
              <a:t>Technique </a:t>
            </a:r>
            <a:r>
              <a:rPr sz="2400" i="1" spc="-105" dirty="0">
                <a:latin typeface="Arial"/>
                <a:cs typeface="Arial"/>
              </a:rPr>
              <a:t>that </a:t>
            </a:r>
            <a:r>
              <a:rPr sz="2400" i="1" spc="-220" dirty="0">
                <a:latin typeface="Arial"/>
                <a:cs typeface="Arial"/>
              </a:rPr>
              <a:t>constrains our </a:t>
            </a:r>
            <a:r>
              <a:rPr sz="2400" i="1" spc="-150" dirty="0">
                <a:latin typeface="Arial"/>
                <a:cs typeface="Arial"/>
              </a:rPr>
              <a:t>optimization </a:t>
            </a:r>
            <a:r>
              <a:rPr sz="2400" i="1" spc="-200" dirty="0">
                <a:latin typeface="Arial"/>
                <a:cs typeface="Arial"/>
              </a:rPr>
              <a:t>problem </a:t>
            </a:r>
            <a:r>
              <a:rPr sz="2400" i="1" spc="-130" dirty="0">
                <a:latin typeface="Arial"/>
                <a:cs typeface="Arial"/>
              </a:rPr>
              <a:t>to </a:t>
            </a:r>
            <a:r>
              <a:rPr sz="2400" i="1" spc="-245" dirty="0">
                <a:latin typeface="Arial"/>
                <a:cs typeface="Arial"/>
              </a:rPr>
              <a:t>discourage </a:t>
            </a:r>
            <a:r>
              <a:rPr sz="2400" i="1" spc="-204" dirty="0">
                <a:latin typeface="Arial"/>
                <a:cs typeface="Arial"/>
              </a:rPr>
              <a:t>complex</a:t>
            </a:r>
            <a:r>
              <a:rPr sz="2400" i="1" spc="-180" dirty="0">
                <a:latin typeface="Arial"/>
                <a:cs typeface="Arial"/>
              </a:rPr>
              <a:t> </a:t>
            </a:r>
            <a:r>
              <a:rPr sz="2400" i="1" spc="-240" dirty="0">
                <a:latin typeface="Arial"/>
                <a:cs typeface="Arial"/>
              </a:rPr>
              <a:t>models</a:t>
            </a:r>
            <a:endParaRPr sz="2400">
              <a:latin typeface="Arial"/>
              <a:cs typeface="Arial"/>
            </a:endParaRPr>
          </a:p>
        </p:txBody>
      </p:sp>
    </p:spTree>
    <p:extLst>
      <p:ext uri="{BB962C8B-B14F-4D97-AF65-F5344CB8AC3E}">
        <p14:creationId xmlns:p14="http://schemas.microsoft.com/office/powerpoint/2010/main" val="3225260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6275" y="269748"/>
            <a:ext cx="3220085" cy="695960"/>
          </a:xfrm>
          <a:prstGeom prst="rect">
            <a:avLst/>
          </a:prstGeom>
        </p:spPr>
        <p:txBody>
          <a:bodyPr vert="horz" wrap="square" lIns="0" tIns="12700" rIns="0" bIns="0" rtlCol="0">
            <a:spAutoFit/>
          </a:bodyPr>
          <a:lstStyle/>
          <a:p>
            <a:pPr marL="12700">
              <a:lnSpc>
                <a:spcPct val="100000"/>
              </a:lnSpc>
              <a:spcBef>
                <a:spcPts val="100"/>
              </a:spcBef>
            </a:pPr>
            <a:r>
              <a:rPr spc="-520" dirty="0"/>
              <a:t>R</a:t>
            </a:r>
            <a:r>
              <a:rPr spc="-340" dirty="0"/>
              <a:t>e</a:t>
            </a:r>
            <a:r>
              <a:rPr spc="-575" dirty="0"/>
              <a:t>g</a:t>
            </a:r>
            <a:r>
              <a:rPr spc="-190" dirty="0"/>
              <a:t>u</a:t>
            </a:r>
            <a:r>
              <a:rPr spc="-80" dirty="0"/>
              <a:t>l</a:t>
            </a:r>
            <a:r>
              <a:rPr spc="-575" dirty="0"/>
              <a:t>a</a:t>
            </a:r>
            <a:r>
              <a:rPr spc="270" dirty="0"/>
              <a:t>r</a:t>
            </a:r>
            <a:r>
              <a:rPr spc="-20" dirty="0"/>
              <a:t>i</a:t>
            </a:r>
            <a:r>
              <a:rPr spc="-370" dirty="0"/>
              <a:t>z</a:t>
            </a:r>
            <a:r>
              <a:rPr spc="-575" dirty="0"/>
              <a:t>a</a:t>
            </a:r>
            <a:r>
              <a:rPr spc="235" dirty="0"/>
              <a:t>t</a:t>
            </a:r>
            <a:r>
              <a:rPr spc="-20" dirty="0"/>
              <a:t>i</a:t>
            </a:r>
            <a:r>
              <a:rPr spc="-25" dirty="0"/>
              <a:t>o</a:t>
            </a:r>
            <a:r>
              <a:rPr spc="-250" dirty="0"/>
              <a:t>n</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spc="-110" dirty="0"/>
              <a:t>6.S191 </a:t>
            </a:r>
            <a:r>
              <a:rPr spc="-45" dirty="0"/>
              <a:t>Introduction </a:t>
            </a:r>
            <a:r>
              <a:rPr spc="5" dirty="0"/>
              <a:t>to </a:t>
            </a:r>
            <a:r>
              <a:rPr spc="-60" dirty="0"/>
              <a:t>Deep</a:t>
            </a:r>
            <a:r>
              <a:rPr spc="-90" dirty="0"/>
              <a:t> Learning</a:t>
            </a:r>
          </a:p>
          <a:p>
            <a:pPr algn="ctr">
              <a:lnSpc>
                <a:spcPct val="100000"/>
              </a:lnSpc>
              <a:spcBef>
                <a:spcPts val="75"/>
              </a:spcBef>
            </a:pPr>
            <a:r>
              <a:rPr sz="1100" u="sng" spc="-55" dirty="0">
                <a:solidFill>
                  <a:srgbClr val="B30114"/>
                </a:solidFill>
                <a:uFill>
                  <a:solidFill>
                    <a:srgbClr val="B30114"/>
                  </a:solidFill>
                </a:uFill>
              </a:rPr>
              <a:t>introtodeeplearning.com</a:t>
            </a:r>
            <a:endParaRPr sz="1100"/>
          </a:p>
        </p:txBody>
      </p:sp>
      <p:sp>
        <p:nvSpPr>
          <p:cNvPr id="3" name="object 3"/>
          <p:cNvSpPr txBox="1"/>
          <p:nvPr/>
        </p:nvSpPr>
        <p:spPr>
          <a:xfrm>
            <a:off x="1435646" y="2382012"/>
            <a:ext cx="9320530" cy="873760"/>
          </a:xfrm>
          <a:prstGeom prst="rect">
            <a:avLst/>
          </a:prstGeom>
        </p:spPr>
        <p:txBody>
          <a:bodyPr vert="horz" wrap="square" lIns="0" tIns="12700" rIns="0" bIns="0" rtlCol="0">
            <a:spAutoFit/>
          </a:bodyPr>
          <a:lstStyle/>
          <a:p>
            <a:pPr marR="103505" algn="ctr">
              <a:lnSpc>
                <a:spcPts val="3820"/>
              </a:lnSpc>
              <a:spcBef>
                <a:spcPts val="100"/>
              </a:spcBef>
            </a:pPr>
            <a:r>
              <a:rPr sz="3200" i="1" spc="-170" dirty="0">
                <a:solidFill>
                  <a:srgbClr val="D0CECE"/>
                </a:solidFill>
                <a:latin typeface="Trebuchet MS"/>
                <a:cs typeface="Trebuchet MS"/>
              </a:rPr>
              <a:t>What </a:t>
            </a:r>
            <a:r>
              <a:rPr sz="3200" i="1" spc="-275" dirty="0">
                <a:solidFill>
                  <a:srgbClr val="D0CECE"/>
                </a:solidFill>
                <a:latin typeface="Trebuchet MS"/>
                <a:cs typeface="Trebuchet MS"/>
              </a:rPr>
              <a:t>is</a:t>
            </a:r>
            <a:r>
              <a:rPr sz="3200" i="1" spc="20" dirty="0">
                <a:solidFill>
                  <a:srgbClr val="D0CECE"/>
                </a:solidFill>
                <a:latin typeface="Trebuchet MS"/>
                <a:cs typeface="Trebuchet MS"/>
              </a:rPr>
              <a:t> </a:t>
            </a:r>
            <a:r>
              <a:rPr sz="3200" i="1" spc="-295" dirty="0">
                <a:solidFill>
                  <a:srgbClr val="D0CECE"/>
                </a:solidFill>
                <a:latin typeface="Trebuchet MS"/>
                <a:cs typeface="Trebuchet MS"/>
              </a:rPr>
              <a:t>it?</a:t>
            </a:r>
            <a:endParaRPr sz="3200">
              <a:latin typeface="Trebuchet MS"/>
              <a:cs typeface="Trebuchet MS"/>
            </a:endParaRPr>
          </a:p>
          <a:p>
            <a:pPr algn="ctr">
              <a:lnSpc>
                <a:spcPts val="2860"/>
              </a:lnSpc>
            </a:pPr>
            <a:r>
              <a:rPr sz="2400" i="1" spc="-275" dirty="0">
                <a:solidFill>
                  <a:srgbClr val="D0CECE"/>
                </a:solidFill>
                <a:latin typeface="Arial"/>
                <a:cs typeface="Arial"/>
              </a:rPr>
              <a:t>Technique </a:t>
            </a:r>
            <a:r>
              <a:rPr sz="2400" i="1" spc="-105" dirty="0">
                <a:solidFill>
                  <a:srgbClr val="D0CECE"/>
                </a:solidFill>
                <a:latin typeface="Arial"/>
                <a:cs typeface="Arial"/>
              </a:rPr>
              <a:t>that </a:t>
            </a:r>
            <a:r>
              <a:rPr sz="2400" i="1" spc="-220" dirty="0">
                <a:solidFill>
                  <a:srgbClr val="D0CECE"/>
                </a:solidFill>
                <a:latin typeface="Arial"/>
                <a:cs typeface="Arial"/>
              </a:rPr>
              <a:t>constrains our </a:t>
            </a:r>
            <a:r>
              <a:rPr sz="2400" i="1" spc="-150" dirty="0">
                <a:solidFill>
                  <a:srgbClr val="D0CECE"/>
                </a:solidFill>
                <a:latin typeface="Arial"/>
                <a:cs typeface="Arial"/>
              </a:rPr>
              <a:t>optimization </a:t>
            </a:r>
            <a:r>
              <a:rPr sz="2400" i="1" spc="-200" dirty="0">
                <a:solidFill>
                  <a:srgbClr val="D0CECE"/>
                </a:solidFill>
                <a:latin typeface="Arial"/>
                <a:cs typeface="Arial"/>
              </a:rPr>
              <a:t>problem </a:t>
            </a:r>
            <a:r>
              <a:rPr sz="2400" i="1" spc="-130" dirty="0">
                <a:solidFill>
                  <a:srgbClr val="D0CECE"/>
                </a:solidFill>
                <a:latin typeface="Arial"/>
                <a:cs typeface="Arial"/>
              </a:rPr>
              <a:t>to </a:t>
            </a:r>
            <a:r>
              <a:rPr sz="2400" i="1" spc="-245" dirty="0">
                <a:solidFill>
                  <a:srgbClr val="D0CECE"/>
                </a:solidFill>
                <a:latin typeface="Arial"/>
                <a:cs typeface="Arial"/>
              </a:rPr>
              <a:t>discourage </a:t>
            </a:r>
            <a:r>
              <a:rPr sz="2400" i="1" spc="-204" dirty="0">
                <a:solidFill>
                  <a:srgbClr val="D0CECE"/>
                </a:solidFill>
                <a:latin typeface="Arial"/>
                <a:cs typeface="Arial"/>
              </a:rPr>
              <a:t>complex</a:t>
            </a:r>
            <a:r>
              <a:rPr sz="2400" i="1" spc="-180" dirty="0">
                <a:solidFill>
                  <a:srgbClr val="D0CECE"/>
                </a:solidFill>
                <a:latin typeface="Arial"/>
                <a:cs typeface="Arial"/>
              </a:rPr>
              <a:t> </a:t>
            </a:r>
            <a:r>
              <a:rPr sz="2400" i="1" spc="-240" dirty="0">
                <a:solidFill>
                  <a:srgbClr val="D0CECE"/>
                </a:solidFill>
                <a:latin typeface="Arial"/>
                <a:cs typeface="Arial"/>
              </a:rPr>
              <a:t>models</a:t>
            </a:r>
            <a:endParaRPr sz="2400">
              <a:latin typeface="Arial"/>
              <a:cs typeface="Arial"/>
            </a:endParaRPr>
          </a:p>
        </p:txBody>
      </p:sp>
      <p:sp>
        <p:nvSpPr>
          <p:cNvPr id="4" name="object 4"/>
          <p:cNvSpPr txBox="1"/>
          <p:nvPr/>
        </p:nvSpPr>
        <p:spPr>
          <a:xfrm>
            <a:off x="3123183" y="4122421"/>
            <a:ext cx="5945505" cy="886460"/>
          </a:xfrm>
          <a:prstGeom prst="rect">
            <a:avLst/>
          </a:prstGeom>
        </p:spPr>
        <p:txBody>
          <a:bodyPr vert="horz" wrap="square" lIns="0" tIns="12700" rIns="0" bIns="0" rtlCol="0">
            <a:spAutoFit/>
          </a:bodyPr>
          <a:lstStyle/>
          <a:p>
            <a:pPr algn="ctr">
              <a:lnSpc>
                <a:spcPct val="100000"/>
              </a:lnSpc>
              <a:spcBef>
                <a:spcPts val="100"/>
              </a:spcBef>
            </a:pPr>
            <a:r>
              <a:rPr sz="3200" i="1" spc="-160" dirty="0">
                <a:latin typeface="Trebuchet MS"/>
                <a:cs typeface="Trebuchet MS"/>
              </a:rPr>
              <a:t>Why </a:t>
            </a:r>
            <a:r>
              <a:rPr sz="3200" i="1" spc="-285" dirty="0">
                <a:latin typeface="Trebuchet MS"/>
                <a:cs typeface="Trebuchet MS"/>
              </a:rPr>
              <a:t>do </a:t>
            </a:r>
            <a:r>
              <a:rPr sz="3200" i="1" spc="-365" dirty="0">
                <a:latin typeface="Trebuchet MS"/>
                <a:cs typeface="Trebuchet MS"/>
              </a:rPr>
              <a:t>we </a:t>
            </a:r>
            <a:r>
              <a:rPr sz="3200" i="1" spc="-295" dirty="0">
                <a:latin typeface="Trebuchet MS"/>
                <a:cs typeface="Trebuchet MS"/>
              </a:rPr>
              <a:t>need</a:t>
            </a:r>
            <a:r>
              <a:rPr sz="3200" i="1" spc="-125" dirty="0">
                <a:latin typeface="Trebuchet MS"/>
                <a:cs typeface="Trebuchet MS"/>
              </a:rPr>
              <a:t> </a:t>
            </a:r>
            <a:r>
              <a:rPr sz="3200" i="1" spc="-295" dirty="0">
                <a:latin typeface="Trebuchet MS"/>
                <a:cs typeface="Trebuchet MS"/>
              </a:rPr>
              <a:t>it?</a:t>
            </a:r>
            <a:endParaRPr sz="3200">
              <a:latin typeface="Trebuchet MS"/>
              <a:cs typeface="Trebuchet MS"/>
            </a:endParaRPr>
          </a:p>
          <a:p>
            <a:pPr algn="ctr">
              <a:lnSpc>
                <a:spcPct val="100000"/>
              </a:lnSpc>
              <a:spcBef>
                <a:spcPts val="55"/>
              </a:spcBef>
            </a:pPr>
            <a:r>
              <a:rPr sz="2400" i="1" spc="-229" dirty="0">
                <a:latin typeface="Arial"/>
                <a:cs typeface="Arial"/>
              </a:rPr>
              <a:t>Improve </a:t>
            </a:r>
            <a:r>
              <a:rPr sz="2400" i="1" spc="-190" dirty="0">
                <a:latin typeface="Arial"/>
                <a:cs typeface="Arial"/>
              </a:rPr>
              <a:t>generalization </a:t>
            </a:r>
            <a:r>
              <a:rPr sz="2400" i="1" spc="-170" dirty="0">
                <a:latin typeface="Arial"/>
                <a:cs typeface="Arial"/>
              </a:rPr>
              <a:t>of </a:t>
            </a:r>
            <a:r>
              <a:rPr sz="2400" i="1" spc="-220" dirty="0">
                <a:latin typeface="Arial"/>
                <a:cs typeface="Arial"/>
              </a:rPr>
              <a:t>our model</a:t>
            </a:r>
            <a:r>
              <a:rPr sz="2400" i="1" spc="-420" dirty="0">
                <a:latin typeface="Arial"/>
                <a:cs typeface="Arial"/>
              </a:rPr>
              <a:t> </a:t>
            </a:r>
            <a:r>
              <a:rPr sz="2400" i="1" spc="-250" dirty="0">
                <a:latin typeface="Arial"/>
                <a:cs typeface="Arial"/>
              </a:rPr>
              <a:t>on </a:t>
            </a:r>
            <a:r>
              <a:rPr sz="2400" i="1" spc="-265" dirty="0">
                <a:latin typeface="Arial"/>
                <a:cs typeface="Arial"/>
              </a:rPr>
              <a:t>unseen </a:t>
            </a:r>
            <a:r>
              <a:rPr sz="2400" i="1" spc="-145" dirty="0">
                <a:latin typeface="Arial"/>
                <a:cs typeface="Arial"/>
              </a:rPr>
              <a:t>data</a:t>
            </a:r>
            <a:endParaRPr sz="2400">
              <a:latin typeface="Arial"/>
              <a:cs typeface="Arial"/>
            </a:endParaRPr>
          </a:p>
        </p:txBody>
      </p:sp>
    </p:spTree>
    <p:extLst>
      <p:ext uri="{BB962C8B-B14F-4D97-AF65-F5344CB8AC3E}">
        <p14:creationId xmlns:p14="http://schemas.microsoft.com/office/powerpoint/2010/main" val="3634382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27D3-211F-4A6B-AD3D-A6563B57FD50}"/>
              </a:ext>
            </a:extLst>
          </p:cNvPr>
          <p:cNvSpPr>
            <a:spLocks noGrp="1"/>
          </p:cNvSpPr>
          <p:nvPr>
            <p:ph type="title"/>
          </p:nvPr>
        </p:nvSpPr>
        <p:spPr/>
        <p:txBody>
          <a:bodyPr/>
          <a:lstStyle/>
          <a:p>
            <a:pPr algn="ctr" fontAlgn="base"/>
            <a:r>
              <a:rPr lang="en-SG" dirty="0"/>
              <a:t>Parameter Regularization</a:t>
            </a:r>
          </a:p>
        </p:txBody>
      </p:sp>
      <p:sp>
        <p:nvSpPr>
          <p:cNvPr id="3" name="Content Placeholder 2">
            <a:extLst>
              <a:ext uri="{FF2B5EF4-FFF2-40B4-BE49-F238E27FC236}">
                <a16:creationId xmlns:a16="http://schemas.microsoft.com/office/drawing/2014/main" id="{E8A3078C-8561-46FB-A40A-86AC6BB6410E}"/>
              </a:ext>
            </a:extLst>
          </p:cNvPr>
          <p:cNvSpPr>
            <a:spLocks noGrp="1"/>
          </p:cNvSpPr>
          <p:nvPr>
            <p:ph idx="1"/>
          </p:nvPr>
        </p:nvSpPr>
        <p:spPr>
          <a:xfrm>
            <a:off x="838200" y="1825625"/>
            <a:ext cx="6281615" cy="4351338"/>
          </a:xfrm>
        </p:spPr>
        <p:txBody>
          <a:bodyPr/>
          <a:lstStyle/>
          <a:p>
            <a:r>
              <a:rPr lang="en-SG" b="1" dirty="0"/>
              <a:t>L1 regularization</a:t>
            </a:r>
          </a:p>
          <a:p>
            <a:endParaRPr lang="en-SG" b="1" dirty="0"/>
          </a:p>
          <a:p>
            <a:endParaRPr lang="en-SG" b="1" dirty="0"/>
          </a:p>
          <a:p>
            <a:endParaRPr lang="en-SG" b="1" dirty="0"/>
          </a:p>
          <a:p>
            <a:r>
              <a:rPr lang="en-SG" b="1" dirty="0" err="1"/>
              <a:t>L2</a:t>
            </a:r>
            <a:r>
              <a:rPr lang="en-SG" b="1" dirty="0"/>
              <a:t> regularization</a:t>
            </a:r>
            <a:endParaRPr lang="en-SG" dirty="0"/>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5104C293-9D8B-4785-868D-905BBFAB8AEE}"/>
                  </a:ext>
                </a:extLst>
              </p:cNvPr>
              <p:cNvSpPr/>
              <p:nvPr/>
            </p:nvSpPr>
            <p:spPr>
              <a:xfrm>
                <a:off x="1066800" y="4785086"/>
                <a:ext cx="9906000" cy="96744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SG" sz="2000" i="1">
                          <a:latin typeface="Cambria Math" panose="02040503050406030204" pitchFamily="18" charset="0"/>
                        </a:rPr>
                        <m:t>𝐽</m:t>
                      </m:r>
                      <m:d>
                        <m:dPr>
                          <m:ctrlPr>
                            <a:rPr lang="en-SG" sz="2000" i="1">
                              <a:latin typeface="Cambria Math" panose="02040503050406030204" pitchFamily="18" charset="0"/>
                            </a:rPr>
                          </m:ctrlPr>
                        </m:dPr>
                        <m:e>
                          <m:r>
                            <a:rPr lang="en-SG" sz="2000" i="1">
                              <a:latin typeface="Cambria Math" panose="02040503050406030204" pitchFamily="18" charset="0"/>
                            </a:rPr>
                            <m:t>𝑊</m:t>
                          </m:r>
                        </m:e>
                      </m:d>
                      <m:r>
                        <a:rPr lang="en-SG" sz="2000" i="0">
                          <a:latin typeface="Cambria Math" panose="02040503050406030204" pitchFamily="18" charset="0"/>
                        </a:rPr>
                        <m:t>= −</m:t>
                      </m:r>
                      <m:f>
                        <m:fPr>
                          <m:ctrlPr>
                            <a:rPr lang="en-SG" sz="2000" i="1">
                              <a:latin typeface="Cambria Math" panose="02040503050406030204" pitchFamily="18" charset="0"/>
                            </a:rPr>
                          </m:ctrlPr>
                        </m:fPr>
                        <m:num>
                          <m:r>
                            <a:rPr lang="en-SG" sz="2000" i="0">
                              <a:latin typeface="Cambria Math" panose="02040503050406030204" pitchFamily="18" charset="0"/>
                            </a:rPr>
                            <m:t>1</m:t>
                          </m:r>
                        </m:num>
                        <m:den>
                          <m:r>
                            <a:rPr lang="en-SG" sz="2000" i="1">
                              <a:latin typeface="Cambria Math" panose="02040503050406030204" pitchFamily="18" charset="0"/>
                            </a:rPr>
                            <m:t>𝑛</m:t>
                          </m:r>
                        </m:den>
                      </m:f>
                      <m:nary>
                        <m:naryPr>
                          <m:chr m:val="∑"/>
                          <m:limLoc m:val="undOvr"/>
                          <m:ctrlPr>
                            <a:rPr lang="en-SG" sz="2000" i="1">
                              <a:latin typeface="Cambria Math" panose="02040503050406030204" pitchFamily="18" charset="0"/>
                            </a:rPr>
                          </m:ctrlPr>
                        </m:naryPr>
                        <m:sub>
                          <m:r>
                            <a:rPr lang="en-SG" sz="2000" i="1">
                              <a:latin typeface="Cambria Math" panose="02040503050406030204" pitchFamily="18" charset="0"/>
                            </a:rPr>
                            <m:t>𝑖</m:t>
                          </m:r>
                          <m:r>
                            <a:rPr lang="en-SG" sz="2000" i="0">
                              <a:latin typeface="Cambria Math" panose="02040503050406030204" pitchFamily="18" charset="0"/>
                            </a:rPr>
                            <m:t>=1</m:t>
                          </m:r>
                        </m:sub>
                        <m:sup>
                          <m:r>
                            <a:rPr lang="en-SG" sz="2000" i="1">
                              <a:latin typeface="Cambria Math" panose="02040503050406030204" pitchFamily="18" charset="0"/>
                            </a:rPr>
                            <m:t>𝑛</m:t>
                          </m:r>
                        </m:sup>
                        <m:e>
                          <m:d>
                            <m:dPr>
                              <m:begChr m:val="["/>
                              <m:endChr m:val="]"/>
                              <m:ctrlPr>
                                <a:rPr lang="en-SG" sz="2000" i="1">
                                  <a:latin typeface="Cambria Math" panose="02040503050406030204" pitchFamily="18" charset="0"/>
                                </a:rPr>
                              </m:ctrlPr>
                            </m:dPr>
                            <m:e>
                              <m:sSup>
                                <m:sSupPr>
                                  <m:ctrlPr>
                                    <a:rPr lang="en-SG" sz="2000" i="1">
                                      <a:latin typeface="Cambria Math" panose="02040503050406030204" pitchFamily="18" charset="0"/>
                                    </a:rPr>
                                  </m:ctrlPr>
                                </m:sSupPr>
                                <m:e>
                                  <m:r>
                                    <a:rPr lang="en-SG" sz="2000" i="1">
                                      <a:latin typeface="Cambria Math" panose="02040503050406030204" pitchFamily="18" charset="0"/>
                                    </a:rPr>
                                    <m:t>𝑦</m:t>
                                  </m:r>
                                </m:e>
                                <m:sup>
                                  <m:d>
                                    <m:dPr>
                                      <m:ctrlPr>
                                        <a:rPr lang="en-SG" sz="2000" i="1">
                                          <a:latin typeface="Cambria Math" panose="02040503050406030204" pitchFamily="18" charset="0"/>
                                        </a:rPr>
                                      </m:ctrlPr>
                                    </m:dPr>
                                    <m:e>
                                      <m:r>
                                        <a:rPr lang="en-SG" sz="2000" i="1">
                                          <a:latin typeface="Cambria Math" panose="02040503050406030204" pitchFamily="18" charset="0"/>
                                        </a:rPr>
                                        <m:t>𝑖</m:t>
                                      </m:r>
                                    </m:e>
                                  </m:d>
                                </m:sup>
                              </m:sSup>
                              <m:func>
                                <m:funcPr>
                                  <m:ctrlPr>
                                    <a:rPr lang="en-SG" sz="2000" i="1">
                                      <a:latin typeface="Cambria Math" panose="02040503050406030204" pitchFamily="18" charset="0"/>
                                    </a:rPr>
                                  </m:ctrlPr>
                                </m:funcPr>
                                <m:fName>
                                  <m:r>
                                    <m:rPr>
                                      <m:sty m:val="p"/>
                                    </m:rPr>
                                    <a:rPr lang="en-SG" sz="2000" i="0">
                                      <a:latin typeface="Cambria Math" panose="02040503050406030204" pitchFamily="18" charset="0"/>
                                    </a:rPr>
                                    <m:t>log</m:t>
                                  </m:r>
                                </m:fName>
                                <m:e>
                                  <m:d>
                                    <m:dPr>
                                      <m:ctrlPr>
                                        <a:rPr lang="en-SG" sz="2000" i="1">
                                          <a:latin typeface="Cambria Math" panose="02040503050406030204" pitchFamily="18" charset="0"/>
                                        </a:rPr>
                                      </m:ctrlPr>
                                    </m:dPr>
                                    <m:e>
                                      <m:r>
                                        <a:rPr lang="en-SG" sz="2000" i="1">
                                          <a:latin typeface="Cambria Math" panose="02040503050406030204" pitchFamily="18" charset="0"/>
                                        </a:rPr>
                                        <m:t>𝑓</m:t>
                                      </m:r>
                                      <m:d>
                                        <m:dPr>
                                          <m:ctrlPr>
                                            <a:rPr lang="en-SG" sz="2000" i="1">
                                              <a:latin typeface="Cambria Math" panose="02040503050406030204" pitchFamily="18" charset="0"/>
                                            </a:rPr>
                                          </m:ctrlPr>
                                        </m:dPr>
                                        <m:e>
                                          <m:sSup>
                                            <m:sSupPr>
                                              <m:ctrlPr>
                                                <a:rPr lang="en-SG" sz="2000" i="1">
                                                  <a:latin typeface="Cambria Math" panose="02040503050406030204" pitchFamily="18" charset="0"/>
                                                </a:rPr>
                                              </m:ctrlPr>
                                            </m:sSupPr>
                                            <m:e>
                                              <m:r>
                                                <a:rPr lang="en-SG" sz="2000" i="1">
                                                  <a:latin typeface="Cambria Math" panose="02040503050406030204" pitchFamily="18" charset="0"/>
                                                </a:rPr>
                                                <m:t>𝑥</m:t>
                                              </m:r>
                                            </m:e>
                                            <m:sup>
                                              <m:d>
                                                <m:dPr>
                                                  <m:ctrlPr>
                                                    <a:rPr lang="en-SG" sz="2000" i="1">
                                                      <a:latin typeface="Cambria Math" panose="02040503050406030204" pitchFamily="18" charset="0"/>
                                                    </a:rPr>
                                                  </m:ctrlPr>
                                                </m:dPr>
                                                <m:e>
                                                  <m:r>
                                                    <a:rPr lang="en-SG" sz="2000" i="1">
                                                      <a:latin typeface="Cambria Math" panose="02040503050406030204" pitchFamily="18" charset="0"/>
                                                    </a:rPr>
                                                    <m:t>𝑖</m:t>
                                                  </m:r>
                                                </m:e>
                                              </m:d>
                                            </m:sup>
                                          </m:sSup>
                                          <m:r>
                                            <a:rPr lang="en-SG" sz="2000" i="0">
                                              <a:latin typeface="Cambria Math" panose="02040503050406030204" pitchFamily="18" charset="0"/>
                                            </a:rPr>
                                            <m:t>;</m:t>
                                          </m:r>
                                          <m:r>
                                            <a:rPr lang="en-SG" sz="2000" i="1">
                                              <a:latin typeface="Cambria Math" panose="02040503050406030204" pitchFamily="18" charset="0"/>
                                            </a:rPr>
                                            <m:t>𝑊</m:t>
                                          </m:r>
                                        </m:e>
                                      </m:d>
                                    </m:e>
                                  </m:d>
                                </m:e>
                              </m:func>
                              <m:r>
                                <a:rPr lang="en-SG" sz="2000" i="0">
                                  <a:latin typeface="Cambria Math" panose="02040503050406030204" pitchFamily="18" charset="0"/>
                                </a:rPr>
                                <m:t>+</m:t>
                              </m:r>
                              <m:d>
                                <m:dPr>
                                  <m:ctrlPr>
                                    <a:rPr lang="en-SG" sz="2000" i="1">
                                      <a:latin typeface="Cambria Math" panose="02040503050406030204" pitchFamily="18" charset="0"/>
                                    </a:rPr>
                                  </m:ctrlPr>
                                </m:dPr>
                                <m:e>
                                  <m:r>
                                    <a:rPr lang="en-SG" sz="2000" i="0">
                                      <a:latin typeface="Cambria Math" panose="02040503050406030204" pitchFamily="18" charset="0"/>
                                    </a:rPr>
                                    <m:t>1−</m:t>
                                  </m:r>
                                  <m:sSup>
                                    <m:sSupPr>
                                      <m:ctrlPr>
                                        <a:rPr lang="en-SG" sz="2000" i="1">
                                          <a:latin typeface="Cambria Math" panose="02040503050406030204" pitchFamily="18" charset="0"/>
                                        </a:rPr>
                                      </m:ctrlPr>
                                    </m:sSupPr>
                                    <m:e>
                                      <m:r>
                                        <a:rPr lang="en-SG" sz="2000" i="1">
                                          <a:latin typeface="Cambria Math" panose="02040503050406030204" pitchFamily="18" charset="0"/>
                                        </a:rPr>
                                        <m:t>𝑦</m:t>
                                      </m:r>
                                    </m:e>
                                    <m:sup>
                                      <m:d>
                                        <m:dPr>
                                          <m:ctrlPr>
                                            <a:rPr lang="en-SG" sz="2000" i="1">
                                              <a:latin typeface="Cambria Math" panose="02040503050406030204" pitchFamily="18" charset="0"/>
                                            </a:rPr>
                                          </m:ctrlPr>
                                        </m:dPr>
                                        <m:e>
                                          <m:r>
                                            <a:rPr lang="en-SG" sz="2000" i="1">
                                              <a:latin typeface="Cambria Math" panose="02040503050406030204" pitchFamily="18" charset="0"/>
                                            </a:rPr>
                                            <m:t>𝑖</m:t>
                                          </m:r>
                                        </m:e>
                                      </m:d>
                                    </m:sup>
                                  </m:sSup>
                                </m:e>
                              </m:d>
                              <m:func>
                                <m:funcPr>
                                  <m:ctrlPr>
                                    <a:rPr lang="en-SG" sz="2000" i="1">
                                      <a:latin typeface="Cambria Math" panose="02040503050406030204" pitchFamily="18" charset="0"/>
                                    </a:rPr>
                                  </m:ctrlPr>
                                </m:funcPr>
                                <m:fName>
                                  <m:r>
                                    <m:rPr>
                                      <m:sty m:val="p"/>
                                    </m:rPr>
                                    <a:rPr lang="en-SG" sz="2000" i="0">
                                      <a:latin typeface="Cambria Math" panose="02040503050406030204" pitchFamily="18" charset="0"/>
                                    </a:rPr>
                                    <m:t>log</m:t>
                                  </m:r>
                                </m:fName>
                                <m:e>
                                  <m:d>
                                    <m:dPr>
                                      <m:ctrlPr>
                                        <a:rPr lang="en-SG" sz="2000" i="1">
                                          <a:latin typeface="Cambria Math" panose="02040503050406030204" pitchFamily="18" charset="0"/>
                                        </a:rPr>
                                      </m:ctrlPr>
                                    </m:dPr>
                                    <m:e>
                                      <m:r>
                                        <a:rPr lang="en-SG" sz="2000" i="0">
                                          <a:latin typeface="Cambria Math" panose="02040503050406030204" pitchFamily="18" charset="0"/>
                                        </a:rPr>
                                        <m:t>1−</m:t>
                                      </m:r>
                                      <m:r>
                                        <a:rPr lang="en-SG" sz="2000" i="1">
                                          <a:latin typeface="Cambria Math" panose="02040503050406030204" pitchFamily="18" charset="0"/>
                                        </a:rPr>
                                        <m:t>𝑓</m:t>
                                      </m:r>
                                      <m:d>
                                        <m:dPr>
                                          <m:ctrlPr>
                                            <a:rPr lang="en-SG" sz="2000" i="1">
                                              <a:latin typeface="Cambria Math" panose="02040503050406030204" pitchFamily="18" charset="0"/>
                                            </a:rPr>
                                          </m:ctrlPr>
                                        </m:dPr>
                                        <m:e>
                                          <m:sSup>
                                            <m:sSupPr>
                                              <m:ctrlPr>
                                                <a:rPr lang="en-SG" sz="2000" i="1">
                                                  <a:latin typeface="Cambria Math" panose="02040503050406030204" pitchFamily="18" charset="0"/>
                                                </a:rPr>
                                              </m:ctrlPr>
                                            </m:sSupPr>
                                            <m:e>
                                              <m:r>
                                                <a:rPr lang="en-SG" sz="2000" i="1">
                                                  <a:latin typeface="Cambria Math" panose="02040503050406030204" pitchFamily="18" charset="0"/>
                                                </a:rPr>
                                                <m:t>𝑥</m:t>
                                              </m:r>
                                            </m:e>
                                            <m:sup>
                                              <m:d>
                                                <m:dPr>
                                                  <m:ctrlPr>
                                                    <a:rPr lang="en-SG" sz="2000" i="1">
                                                      <a:latin typeface="Cambria Math" panose="02040503050406030204" pitchFamily="18" charset="0"/>
                                                    </a:rPr>
                                                  </m:ctrlPr>
                                                </m:dPr>
                                                <m:e>
                                                  <m:r>
                                                    <a:rPr lang="en-SG" sz="2000" i="1">
                                                      <a:latin typeface="Cambria Math" panose="02040503050406030204" pitchFamily="18" charset="0"/>
                                                    </a:rPr>
                                                    <m:t>𝑖</m:t>
                                                  </m:r>
                                                </m:e>
                                              </m:d>
                                            </m:sup>
                                          </m:sSup>
                                          <m:r>
                                            <a:rPr lang="en-SG" sz="2000" i="0">
                                              <a:latin typeface="Cambria Math" panose="02040503050406030204" pitchFamily="18" charset="0"/>
                                            </a:rPr>
                                            <m:t>;</m:t>
                                          </m:r>
                                          <m:r>
                                            <a:rPr lang="en-SG" sz="2000" i="1">
                                              <a:latin typeface="Cambria Math" panose="02040503050406030204" pitchFamily="18" charset="0"/>
                                            </a:rPr>
                                            <m:t>𝑊</m:t>
                                          </m:r>
                                        </m:e>
                                      </m:d>
                                    </m:e>
                                  </m:d>
                                </m:e>
                              </m:func>
                            </m:e>
                          </m:d>
                        </m:e>
                      </m:nary>
                      <m:r>
                        <a:rPr lang="en-SG" sz="2000" i="0">
                          <a:latin typeface="Cambria Math" panose="02040503050406030204" pitchFamily="18" charset="0"/>
                        </a:rPr>
                        <m:t>+</m:t>
                      </m:r>
                      <m:r>
                        <a:rPr lang="en-SG" sz="2000" i="1">
                          <a:latin typeface="Cambria Math" panose="02040503050406030204" pitchFamily="18" charset="0"/>
                        </a:rPr>
                        <m:t>𝜆</m:t>
                      </m:r>
                      <m:nary>
                        <m:naryPr>
                          <m:chr m:val="∑"/>
                          <m:limLoc m:val="undOvr"/>
                          <m:ctrlPr>
                            <a:rPr lang="en-SG" sz="2000" i="1">
                              <a:latin typeface="Cambria Math" panose="02040503050406030204" pitchFamily="18" charset="0"/>
                            </a:rPr>
                          </m:ctrlPr>
                        </m:naryPr>
                        <m:sub>
                          <m:r>
                            <a:rPr lang="en-SG" sz="2000" i="1">
                              <a:latin typeface="Cambria Math" panose="02040503050406030204" pitchFamily="18" charset="0"/>
                            </a:rPr>
                            <m:t>𝑗</m:t>
                          </m:r>
                          <m:r>
                            <a:rPr lang="en-SG" sz="2000" i="0">
                              <a:latin typeface="Cambria Math" panose="02040503050406030204" pitchFamily="18" charset="0"/>
                            </a:rPr>
                            <m:t>=1</m:t>
                          </m:r>
                        </m:sub>
                        <m:sup>
                          <m:r>
                            <a:rPr lang="en-SG" sz="2000" i="1">
                              <a:latin typeface="Cambria Math" panose="02040503050406030204" pitchFamily="18" charset="0"/>
                            </a:rPr>
                            <m:t>𝑚</m:t>
                          </m:r>
                        </m:sup>
                        <m:e>
                          <m:sSubSup>
                            <m:sSubSupPr>
                              <m:ctrlPr>
                                <a:rPr lang="en-SG" sz="2000" i="1">
                                  <a:latin typeface="Cambria Math" panose="02040503050406030204" pitchFamily="18" charset="0"/>
                                </a:rPr>
                              </m:ctrlPr>
                            </m:sSubSupPr>
                            <m:e>
                              <m:r>
                                <a:rPr lang="en-SG" sz="2000" i="1">
                                  <a:latin typeface="Cambria Math" panose="02040503050406030204" pitchFamily="18" charset="0"/>
                                </a:rPr>
                                <m:t>𝑤</m:t>
                              </m:r>
                            </m:e>
                            <m:sub>
                              <m:r>
                                <a:rPr lang="en-SG" sz="2000" i="1">
                                  <a:latin typeface="Cambria Math" panose="02040503050406030204" pitchFamily="18" charset="0"/>
                                </a:rPr>
                                <m:t>𝑗</m:t>
                              </m:r>
                            </m:sub>
                            <m:sup>
                              <m:r>
                                <a:rPr lang="en-SG" sz="2000" i="0">
                                  <a:latin typeface="Cambria Math" panose="02040503050406030204" pitchFamily="18" charset="0"/>
                                </a:rPr>
                                <m:t>2</m:t>
                              </m:r>
                            </m:sup>
                          </m:sSubSup>
                        </m:e>
                      </m:nary>
                    </m:oMath>
                  </m:oMathPara>
                </a14:m>
                <a:endParaRPr lang="en-SG" sz="2000" dirty="0"/>
              </a:p>
            </p:txBody>
          </p:sp>
        </mc:Choice>
        <mc:Fallback>
          <p:sp>
            <p:nvSpPr>
              <p:cNvPr id="8" name="Rectangle 7">
                <a:extLst>
                  <a:ext uri="{FF2B5EF4-FFF2-40B4-BE49-F238E27FC236}">
                    <a16:creationId xmlns:a16="http://schemas.microsoft.com/office/drawing/2014/main" id="{5104C293-9D8B-4785-868D-905BBFAB8AEE}"/>
                  </a:ext>
                </a:extLst>
              </p:cNvPr>
              <p:cNvSpPr>
                <a:spLocks noRot="1" noChangeAspect="1" noMove="1" noResize="1" noEditPoints="1" noAdjustHandles="1" noChangeArrowheads="1" noChangeShapeType="1" noTextEdit="1"/>
              </p:cNvSpPr>
              <p:nvPr/>
            </p:nvSpPr>
            <p:spPr>
              <a:xfrm>
                <a:off x="1066800" y="4785086"/>
                <a:ext cx="9906000" cy="967444"/>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A75D2BBD-1B02-4B90-BEF8-E8EF4EB683F4}"/>
                  </a:ext>
                </a:extLst>
              </p:cNvPr>
              <p:cNvSpPr/>
              <p:nvPr/>
            </p:nvSpPr>
            <p:spPr>
              <a:xfrm>
                <a:off x="3886200" y="2971800"/>
                <a:ext cx="1317155" cy="11423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𝜆</m:t>
                      </m:r>
                      <m:nary>
                        <m:naryPr>
                          <m:chr m:val="∑"/>
                          <m:limLoc m:val="undOvr"/>
                          <m:ctrlPr>
                            <a:rPr lang="en-SG" sz="2400" i="1">
                              <a:latin typeface="Cambria Math" panose="02040503050406030204" pitchFamily="18" charset="0"/>
                            </a:rPr>
                          </m:ctrlPr>
                        </m:naryPr>
                        <m:sub>
                          <m:r>
                            <a:rPr lang="en-SG" sz="2400" i="1">
                              <a:latin typeface="Cambria Math" panose="02040503050406030204" pitchFamily="18" charset="0"/>
                            </a:rPr>
                            <m:t>𝑗</m:t>
                          </m:r>
                          <m:r>
                            <a:rPr lang="en-SG" sz="2400">
                              <a:latin typeface="Cambria Math" panose="02040503050406030204" pitchFamily="18" charset="0"/>
                            </a:rPr>
                            <m:t>=1</m:t>
                          </m:r>
                        </m:sub>
                        <m:sup>
                          <m:r>
                            <a:rPr lang="en-SG" sz="2400" i="1">
                              <a:latin typeface="Cambria Math" panose="02040503050406030204" pitchFamily="18" charset="0"/>
                            </a:rPr>
                            <m:t>𝑚</m:t>
                          </m:r>
                        </m:sup>
                        <m:e>
                          <m:sSubSup>
                            <m:sSubSupPr>
                              <m:ctrlPr>
                                <a:rPr lang="en-SG" sz="2400" i="1">
                                  <a:latin typeface="Cambria Math" panose="02040503050406030204" pitchFamily="18" charset="0"/>
                                </a:rPr>
                              </m:ctrlPr>
                            </m:sSubSupPr>
                            <m:e>
                              <m:r>
                                <a:rPr lang="en-SG" sz="2400" i="1">
                                  <a:latin typeface="Cambria Math" panose="02040503050406030204" pitchFamily="18" charset="0"/>
                                </a:rPr>
                                <m:t>𝑤</m:t>
                              </m:r>
                            </m:e>
                            <m:sub>
                              <m:r>
                                <a:rPr lang="en-SG" sz="2400" i="1">
                                  <a:latin typeface="Cambria Math" panose="02040503050406030204" pitchFamily="18" charset="0"/>
                                </a:rPr>
                                <m:t>𝑗</m:t>
                              </m:r>
                            </m:sub>
                            <m:sup>
                              <m:r>
                                <a:rPr lang="en-SG" sz="2400">
                                  <a:latin typeface="Cambria Math" panose="02040503050406030204" pitchFamily="18" charset="0"/>
                                </a:rPr>
                                <m:t>2</m:t>
                              </m:r>
                            </m:sup>
                          </m:sSubSup>
                        </m:e>
                      </m:nary>
                    </m:oMath>
                  </m:oMathPara>
                </a14:m>
                <a:endParaRPr lang="en-SG" dirty="0"/>
              </a:p>
            </p:txBody>
          </p:sp>
        </mc:Choice>
        <mc:Fallback>
          <p:sp>
            <p:nvSpPr>
              <p:cNvPr id="9" name="Rectangle 8">
                <a:extLst>
                  <a:ext uri="{FF2B5EF4-FFF2-40B4-BE49-F238E27FC236}">
                    <a16:creationId xmlns:a16="http://schemas.microsoft.com/office/drawing/2014/main" id="{A75D2BBD-1B02-4B90-BEF8-E8EF4EB683F4}"/>
                  </a:ext>
                </a:extLst>
              </p:cNvPr>
              <p:cNvSpPr>
                <a:spLocks noRot="1" noChangeAspect="1" noMove="1" noResize="1" noEditPoints="1" noAdjustHandles="1" noChangeArrowheads="1" noChangeShapeType="1" noTextEdit="1"/>
              </p:cNvSpPr>
              <p:nvPr/>
            </p:nvSpPr>
            <p:spPr>
              <a:xfrm>
                <a:off x="3886200" y="2971800"/>
                <a:ext cx="1317155" cy="1142364"/>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260870AF-B648-4225-B127-0A304F008903}"/>
                  </a:ext>
                </a:extLst>
              </p:cNvPr>
              <p:cNvSpPr/>
              <p:nvPr/>
            </p:nvSpPr>
            <p:spPr>
              <a:xfrm>
                <a:off x="3850805" y="1428909"/>
                <a:ext cx="1387944" cy="11423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𝜆</m:t>
                      </m:r>
                      <m:nary>
                        <m:naryPr>
                          <m:chr m:val="∑"/>
                          <m:limLoc m:val="undOvr"/>
                          <m:ctrlPr>
                            <a:rPr lang="en-SG" sz="2400" i="1">
                              <a:latin typeface="Cambria Math" panose="02040503050406030204" pitchFamily="18" charset="0"/>
                            </a:rPr>
                          </m:ctrlPr>
                        </m:naryPr>
                        <m:sub>
                          <m:r>
                            <a:rPr lang="en-SG" sz="2400" i="1">
                              <a:latin typeface="Cambria Math" panose="02040503050406030204" pitchFamily="18" charset="0"/>
                            </a:rPr>
                            <m:t>𝑗</m:t>
                          </m:r>
                          <m:r>
                            <a:rPr lang="en-SG" sz="2400" i="0">
                              <a:latin typeface="Cambria Math" panose="02040503050406030204" pitchFamily="18" charset="0"/>
                            </a:rPr>
                            <m:t>=1</m:t>
                          </m:r>
                        </m:sub>
                        <m:sup>
                          <m:r>
                            <a:rPr lang="en-SG" sz="2400" i="1">
                              <a:latin typeface="Cambria Math" panose="02040503050406030204" pitchFamily="18" charset="0"/>
                            </a:rPr>
                            <m:t>𝑚</m:t>
                          </m:r>
                        </m:sup>
                        <m:e>
                          <m:d>
                            <m:dPr>
                              <m:begChr m:val="|"/>
                              <m:endChr m:val="|"/>
                              <m:ctrlPr>
                                <a:rPr lang="en-SG" sz="2400" i="1">
                                  <a:latin typeface="Cambria Math" panose="02040503050406030204" pitchFamily="18" charset="0"/>
                                </a:rPr>
                              </m:ctrlPr>
                            </m:dPr>
                            <m:e>
                              <m:sSub>
                                <m:sSubPr>
                                  <m:ctrlPr>
                                    <a:rPr lang="en-SG" sz="2400" i="1">
                                      <a:latin typeface="Cambria Math" panose="02040503050406030204" pitchFamily="18" charset="0"/>
                                    </a:rPr>
                                  </m:ctrlPr>
                                </m:sSubPr>
                                <m:e>
                                  <m:r>
                                    <a:rPr lang="en-SG" sz="2400" i="1">
                                      <a:latin typeface="Cambria Math" panose="02040503050406030204" pitchFamily="18" charset="0"/>
                                    </a:rPr>
                                    <m:t>𝑤</m:t>
                                  </m:r>
                                </m:e>
                                <m:sub>
                                  <m:r>
                                    <a:rPr lang="en-SG" sz="2400" i="1">
                                      <a:latin typeface="Cambria Math" panose="02040503050406030204" pitchFamily="18" charset="0"/>
                                    </a:rPr>
                                    <m:t>𝑗</m:t>
                                  </m:r>
                                </m:sub>
                              </m:sSub>
                            </m:e>
                          </m:d>
                        </m:e>
                      </m:nary>
                    </m:oMath>
                  </m:oMathPara>
                </a14:m>
                <a:endParaRPr lang="en-SG" dirty="0"/>
              </a:p>
            </p:txBody>
          </p:sp>
        </mc:Choice>
        <mc:Fallback>
          <p:sp>
            <p:nvSpPr>
              <p:cNvPr id="10" name="Rectangle 9">
                <a:extLst>
                  <a:ext uri="{FF2B5EF4-FFF2-40B4-BE49-F238E27FC236}">
                    <a16:creationId xmlns:a16="http://schemas.microsoft.com/office/drawing/2014/main" id="{260870AF-B648-4225-B127-0A304F008903}"/>
                  </a:ext>
                </a:extLst>
              </p:cNvPr>
              <p:cNvSpPr>
                <a:spLocks noRot="1" noChangeAspect="1" noMove="1" noResize="1" noEditPoints="1" noAdjustHandles="1" noChangeArrowheads="1" noChangeShapeType="1" noTextEdit="1"/>
              </p:cNvSpPr>
              <p:nvPr/>
            </p:nvSpPr>
            <p:spPr>
              <a:xfrm>
                <a:off x="3850805" y="1428909"/>
                <a:ext cx="1387944" cy="1142364"/>
              </a:xfrm>
              <a:prstGeom prst="rect">
                <a:avLst/>
              </a:prstGeom>
              <a:blipFill>
                <a:blip r:embed="rId5"/>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020515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27D3-211F-4A6B-AD3D-A6563B57FD50}"/>
              </a:ext>
            </a:extLst>
          </p:cNvPr>
          <p:cNvSpPr>
            <a:spLocks noGrp="1"/>
          </p:cNvSpPr>
          <p:nvPr>
            <p:ph type="title"/>
          </p:nvPr>
        </p:nvSpPr>
        <p:spPr/>
        <p:txBody>
          <a:bodyPr/>
          <a:lstStyle/>
          <a:p>
            <a:pPr algn="ctr" fontAlgn="base"/>
            <a:r>
              <a:rPr lang="en-SG" dirty="0"/>
              <a:t>Parameter Regularization</a:t>
            </a:r>
          </a:p>
        </p:txBody>
      </p:sp>
      <p:sp>
        <p:nvSpPr>
          <p:cNvPr id="11" name="Rectangle 2">
            <a:extLst>
              <a:ext uri="{FF2B5EF4-FFF2-40B4-BE49-F238E27FC236}">
                <a16:creationId xmlns:a16="http://schemas.microsoft.com/office/drawing/2014/main" id="{EE0893BB-2A64-47C0-8824-38B3CB150674}"/>
              </a:ext>
            </a:extLst>
          </p:cNvPr>
          <p:cNvSpPr>
            <a:spLocks noChangeArrowheads="1"/>
          </p:cNvSpPr>
          <p:nvPr/>
        </p:nvSpPr>
        <p:spPr bwMode="auto">
          <a:xfrm>
            <a:off x="381000" y="1389988"/>
            <a:ext cx="10896600" cy="40780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404040"/>
                </a:solidFill>
                <a:effectLst/>
                <a:latin typeface="Source Sans Pro"/>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SFMono-Regular"/>
              </a:rPr>
              <a:t>from</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err="1">
                <a:ln>
                  <a:noFill/>
                </a:ln>
                <a:solidFill>
                  <a:srgbClr val="000000"/>
                </a:solidFill>
                <a:effectLst/>
                <a:latin typeface="SFMono-Regular"/>
              </a:rPr>
              <a:t>keras</a:t>
            </a:r>
            <a:r>
              <a:rPr kumimoji="0" lang="en-US" altLang="en-US" b="0" i="0" u="none" strike="noStrike" cap="none" normalizeH="0" baseline="0" dirty="0">
                <a:ln>
                  <a:noFill/>
                </a:ln>
                <a:solidFill>
                  <a:srgbClr val="000000"/>
                </a:solidFill>
                <a:effectLst/>
                <a:latin typeface="SFMono-Regular"/>
              </a:rPr>
              <a:t> </a:t>
            </a:r>
            <a:r>
              <a:rPr kumimoji="0" lang="en-US" altLang="en-US" b="1" i="0" u="none" strike="noStrike" cap="none" normalizeH="0" baseline="0" dirty="0">
                <a:ln>
                  <a:noFill/>
                </a:ln>
                <a:solidFill>
                  <a:srgbClr val="333333"/>
                </a:solidFill>
                <a:effectLst/>
                <a:latin typeface="SFMono-Regular"/>
              </a:rPr>
              <a:t>import</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err="1">
                <a:ln>
                  <a:noFill/>
                </a:ln>
                <a:solidFill>
                  <a:srgbClr val="000000"/>
                </a:solidFill>
                <a:effectLst/>
                <a:latin typeface="SFMono-Regular"/>
              </a:rPr>
              <a:t>regularizers</a:t>
            </a:r>
            <a:r>
              <a:rPr kumimoji="0" lang="en-US" altLang="en-US"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SFMono-Regular"/>
              </a:rPr>
              <a:t>model.add</a:t>
            </a:r>
            <a:r>
              <a:rPr kumimoji="0" lang="en-US" altLang="en-US" b="0" i="0" u="none" strike="noStrike" cap="none" normalizeH="0" baseline="0" dirty="0">
                <a:ln>
                  <a:noFill/>
                </a:ln>
                <a:solidFill>
                  <a:srgbClr val="000000"/>
                </a:solidFill>
                <a:effectLst/>
                <a:latin typeface="SFMono-Regular"/>
              </a:rPr>
              <a:t>(Dense(</a:t>
            </a:r>
            <a:r>
              <a:rPr kumimoji="0" lang="en-US" altLang="en-US" b="0" i="0" u="none" strike="noStrike" cap="none" normalizeH="0" baseline="0" dirty="0">
                <a:ln>
                  <a:noFill/>
                </a:ln>
                <a:solidFill>
                  <a:srgbClr val="008080"/>
                </a:solidFill>
                <a:effectLst/>
                <a:latin typeface="SFMono-Regular"/>
              </a:rPr>
              <a:t>64</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err="1">
                <a:ln>
                  <a:noFill/>
                </a:ln>
                <a:solidFill>
                  <a:srgbClr val="000000"/>
                </a:solidFill>
                <a:effectLst/>
                <a:latin typeface="SFMono-Regular"/>
              </a:rPr>
              <a:t>input_dim</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a:ln>
                  <a:noFill/>
                </a:ln>
                <a:solidFill>
                  <a:srgbClr val="008080"/>
                </a:solidFill>
                <a:effectLst/>
                <a:latin typeface="SFMono-Regular"/>
              </a:rPr>
              <a:t>64</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err="1">
                <a:ln>
                  <a:noFill/>
                </a:ln>
                <a:solidFill>
                  <a:srgbClr val="000000"/>
                </a:solidFill>
                <a:effectLst/>
                <a:latin typeface="SFMono-Regular"/>
              </a:rPr>
              <a:t>kernel_regularizer</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err="1">
                <a:ln>
                  <a:noFill/>
                </a:ln>
                <a:solidFill>
                  <a:srgbClr val="000000"/>
                </a:solidFill>
                <a:effectLst/>
                <a:latin typeface="SFMono-Regular"/>
              </a:rPr>
              <a:t>regularizers.l2</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a:ln>
                  <a:noFill/>
                </a:ln>
                <a:solidFill>
                  <a:srgbClr val="008080"/>
                </a:solidFill>
                <a:effectLst/>
                <a:latin typeface="SFMono-Regular"/>
              </a:rPr>
              <a:t>0.01</a:t>
            </a:r>
            <a:r>
              <a:rPr kumimoji="0" lang="en-US" altLang="en-US" b="0" i="0" u="none" strike="noStrike" cap="none" normalizeH="0" baseline="0" dirty="0">
                <a:ln>
                  <a:noFill/>
                </a:ln>
                <a:solidFill>
                  <a:srgbClr val="000000"/>
                </a:solidFill>
                <a:effectLst/>
                <a:latin typeface="SFMono-Regular"/>
              </a:rPr>
              <a:t>))) </a:t>
            </a:r>
            <a:endParaRPr kumimoji="0" lang="en-US" altLang="en-US" sz="4400" b="1" i="0" u="none" strike="noStrike" cap="none" normalizeH="0" baseline="0" dirty="0">
              <a:ln>
                <a:noFill/>
              </a:ln>
              <a:solidFill>
                <a:srgbClr val="40404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40404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404040"/>
                </a:solidFill>
                <a:effectLst/>
                <a:latin typeface="Source Sans Pro"/>
              </a:rPr>
              <a:t>Available penalties</a:t>
            </a:r>
            <a:endParaRPr kumimoji="0" lang="en-US" altLang="en-US" sz="3200" b="1" i="0" u="none" strike="noStrike" cap="none" normalizeH="0" baseline="0" dirty="0">
              <a:ln>
                <a:noFill/>
              </a:ln>
              <a:solidFill>
                <a:srgbClr val="40404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SFMono-Regular"/>
              </a:rPr>
              <a:t>keras.regularizers.l1</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a:ln>
                  <a:noFill/>
                </a:ln>
                <a:solidFill>
                  <a:srgbClr val="008080"/>
                </a:solidFill>
                <a:effectLst/>
                <a:latin typeface="SFMono-Regular"/>
              </a:rPr>
              <a:t>0.01</a:t>
            </a:r>
            <a:r>
              <a:rPr kumimoji="0" lang="en-US" altLang="en-US"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SFMono-Regular"/>
              </a:rPr>
              <a:t>keras.regularizers.l2</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a:ln>
                  <a:noFill/>
                </a:ln>
                <a:solidFill>
                  <a:srgbClr val="008080"/>
                </a:solidFill>
                <a:effectLst/>
                <a:latin typeface="SFMono-Regular"/>
              </a:rPr>
              <a:t>0.01</a:t>
            </a:r>
            <a:r>
              <a:rPr kumimoji="0" lang="en-US" altLang="en-US"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SFMono-Regular"/>
              </a:rPr>
              <a:t>keras.regularizers.l1_l2</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err="1">
                <a:ln>
                  <a:noFill/>
                </a:ln>
                <a:solidFill>
                  <a:srgbClr val="000000"/>
                </a:solidFill>
                <a:effectLst/>
                <a:latin typeface="SFMono-Regular"/>
              </a:rPr>
              <a:t>l1</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a:ln>
                  <a:noFill/>
                </a:ln>
                <a:solidFill>
                  <a:srgbClr val="008080"/>
                </a:solidFill>
                <a:effectLst/>
                <a:latin typeface="SFMono-Regular"/>
              </a:rPr>
              <a:t>0.01</a:t>
            </a:r>
            <a:r>
              <a:rPr kumimoji="0" lang="en-US" altLang="en-US" b="0" i="0" u="none" strike="noStrike" cap="none" normalizeH="0" baseline="0" dirty="0">
                <a:ln>
                  <a:noFill/>
                </a:ln>
                <a:solidFill>
                  <a:srgbClr val="000000"/>
                </a:solidFill>
                <a:effectLst/>
                <a:latin typeface="SFMono-Regular"/>
              </a:rPr>
              <a:t>, </a:t>
            </a:r>
            <a:r>
              <a:rPr kumimoji="0" lang="en-US" altLang="en-US" b="0" i="0" u="none" strike="noStrike" cap="none" normalizeH="0" baseline="0" dirty="0" err="1">
                <a:ln>
                  <a:noFill/>
                </a:ln>
                <a:solidFill>
                  <a:srgbClr val="000000"/>
                </a:solidFill>
                <a:effectLst/>
                <a:latin typeface="SFMono-Regular"/>
              </a:rPr>
              <a:t>l2</a:t>
            </a:r>
            <a:r>
              <a:rPr kumimoji="0" lang="en-US" altLang="en-US" b="0" i="0" u="none" strike="noStrike" cap="none" normalizeH="0" baseline="0" dirty="0">
                <a:ln>
                  <a:noFill/>
                </a:ln>
                <a:solidFill>
                  <a:srgbClr val="000000"/>
                </a:solidFill>
                <a:effectLst/>
                <a:latin typeface="SFMono-Regular"/>
              </a:rPr>
              <a:t>=</a:t>
            </a:r>
            <a:r>
              <a:rPr kumimoji="0" lang="en-US" altLang="en-US" b="0" i="0" u="none" strike="noStrike" cap="none" normalizeH="0" baseline="0" dirty="0">
                <a:ln>
                  <a:noFill/>
                </a:ln>
                <a:solidFill>
                  <a:srgbClr val="008080"/>
                </a:solidFill>
                <a:effectLst/>
                <a:latin typeface="SFMono-Regular"/>
              </a:rPr>
              <a:t>0.01</a:t>
            </a:r>
            <a:r>
              <a:rPr kumimoji="0" lang="en-US" altLang="en-US" b="0" i="0" u="none" strike="noStrike" cap="none" normalizeH="0" baseline="0" dirty="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rgbClr val="40404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404040"/>
                </a:solidFill>
                <a:effectLst/>
                <a:latin typeface="Source Sans Pro"/>
              </a:rPr>
              <a:t>Developing new </a:t>
            </a:r>
            <a:r>
              <a:rPr kumimoji="0" lang="en-US" altLang="en-US" sz="2800" b="1" i="0" u="none" strike="noStrike" cap="none" normalizeH="0" baseline="0" dirty="0" err="1">
                <a:ln>
                  <a:noFill/>
                </a:ln>
                <a:solidFill>
                  <a:srgbClr val="404040"/>
                </a:solidFill>
                <a:effectLst/>
                <a:latin typeface="Source Sans Pro"/>
              </a:rPr>
              <a:t>regularizers</a:t>
            </a:r>
            <a:endParaRPr kumimoji="0" lang="en-US" altLang="en-US" sz="2800" b="1" i="0" u="none" strike="noStrike" cap="none" normalizeH="0" baseline="0" dirty="0">
              <a:ln>
                <a:noFill/>
              </a:ln>
              <a:solidFill>
                <a:srgbClr val="404040"/>
              </a:solidFill>
              <a:effectLst/>
              <a:latin typeface="Source Sans Pro"/>
            </a:endParaRPr>
          </a:p>
          <a:p>
            <a:pPr lvl="0"/>
            <a:r>
              <a:rPr kumimoji="0" lang="en-US" altLang="en-US" sz="2000" i="0" u="none" strike="noStrike" cap="none" normalizeH="0" baseline="0" dirty="0">
                <a:ln>
                  <a:noFill/>
                </a:ln>
                <a:solidFill>
                  <a:srgbClr val="404040"/>
                </a:solidFill>
                <a:effectLst/>
                <a:latin typeface="Source Sans Pro"/>
              </a:rPr>
              <a:t>More detail </a:t>
            </a:r>
            <a:r>
              <a:rPr lang="en-SG" dirty="0">
                <a:hlinkClick r:id="rId3"/>
              </a:rPr>
              <a:t>https://</a:t>
            </a:r>
            <a:r>
              <a:rPr lang="en-SG" dirty="0" err="1">
                <a:hlinkClick r:id="rId3"/>
              </a:rPr>
              <a:t>keras.io</a:t>
            </a:r>
            <a:r>
              <a:rPr lang="en-SG" dirty="0">
                <a:hlinkClick r:id="rId3"/>
              </a:rPr>
              <a:t>/</a:t>
            </a:r>
            <a:r>
              <a:rPr lang="en-SG" dirty="0" err="1">
                <a:hlinkClick r:id="rId3"/>
              </a:rPr>
              <a:t>regularizers</a:t>
            </a:r>
            <a:r>
              <a:rPr lang="en-SG" dirty="0">
                <a:hlinkClick r:id="rId3"/>
              </a:rPr>
              <a:t>/</a:t>
            </a:r>
            <a:endParaRPr kumimoji="0" lang="en-US" altLang="en-US" i="0" u="none" strike="noStrike" cap="none" normalizeH="0" baseline="0" dirty="0">
              <a:ln>
                <a:noFill/>
              </a:ln>
              <a:solidFill>
                <a:srgbClr val="404040"/>
              </a:solidFill>
              <a:effectLst/>
              <a:latin typeface="Source Sans Pro"/>
            </a:endParaRPr>
          </a:p>
        </p:txBody>
      </p:sp>
      <p:sp>
        <p:nvSpPr>
          <p:cNvPr id="16" name="AutoShape 4" descr="TensorFlow">
            <a:extLst>
              <a:ext uri="{FF2B5EF4-FFF2-40B4-BE49-F238E27FC236}">
                <a16:creationId xmlns:a16="http://schemas.microsoft.com/office/drawing/2014/main" id="{0562705F-266F-42B6-95F5-BF12CE0E068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293095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4674" y="269748"/>
            <a:ext cx="5863590" cy="695960"/>
          </a:xfrm>
          <a:prstGeom prst="rect">
            <a:avLst/>
          </a:prstGeom>
        </p:spPr>
        <p:txBody>
          <a:bodyPr vert="horz" wrap="square" lIns="0" tIns="12700" rIns="0" bIns="0" rtlCol="0">
            <a:spAutoFit/>
          </a:bodyPr>
          <a:lstStyle/>
          <a:p>
            <a:pPr marL="12700" algn="ctr">
              <a:lnSpc>
                <a:spcPct val="100000"/>
              </a:lnSpc>
              <a:spcBef>
                <a:spcPts val="100"/>
              </a:spcBef>
            </a:pPr>
            <a:r>
              <a:rPr spc="-5" dirty="0"/>
              <a:t>Dropout</a:t>
            </a:r>
          </a:p>
        </p:txBody>
      </p:sp>
      <p:sp>
        <p:nvSpPr>
          <p:cNvPr id="3" name="object 3"/>
          <p:cNvSpPr/>
          <p:nvPr/>
        </p:nvSpPr>
        <p:spPr>
          <a:xfrm>
            <a:off x="2422677" y="4288866"/>
            <a:ext cx="640080" cy="640080"/>
          </a:xfrm>
          <a:custGeom>
            <a:avLst/>
            <a:gdLst/>
            <a:ahLst/>
            <a:cxnLst/>
            <a:rect l="l" t="t" r="r" b="b"/>
            <a:pathLst>
              <a:path w="640080"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79"/>
                </a:lnTo>
                <a:lnTo>
                  <a:pt x="367331" y="636610"/>
                </a:lnTo>
                <a:lnTo>
                  <a:pt x="412469" y="626530"/>
                </a:lnTo>
                <a:lnTo>
                  <a:pt x="454957" y="610335"/>
                </a:lnTo>
                <a:lnTo>
                  <a:pt x="494301" y="588520"/>
                </a:lnTo>
                <a:lnTo>
                  <a:pt x="530006" y="561581"/>
                </a:lnTo>
                <a:lnTo>
                  <a:pt x="561577" y="530011"/>
                </a:lnTo>
                <a:lnTo>
                  <a:pt x="588517" y="494307"/>
                </a:lnTo>
                <a:lnTo>
                  <a:pt x="610333" y="454963"/>
                </a:lnTo>
                <a:lnTo>
                  <a:pt x="626529" y="412473"/>
                </a:lnTo>
                <a:lnTo>
                  <a:pt x="636609" y="367334"/>
                </a:lnTo>
                <a:lnTo>
                  <a:pt x="640080" y="320039"/>
                </a:lnTo>
                <a:lnTo>
                  <a:pt x="636609" y="272748"/>
                </a:lnTo>
                <a:lnTo>
                  <a:pt x="626529" y="227610"/>
                </a:lnTo>
                <a:lnTo>
                  <a:pt x="610333" y="185122"/>
                </a:lnTo>
                <a:lnTo>
                  <a:pt x="588517" y="145778"/>
                </a:lnTo>
                <a:lnTo>
                  <a:pt x="561577" y="110073"/>
                </a:lnTo>
                <a:lnTo>
                  <a:pt x="530006" y="78502"/>
                </a:lnTo>
                <a:lnTo>
                  <a:pt x="494301" y="51562"/>
                </a:lnTo>
                <a:lnTo>
                  <a:pt x="454957" y="29746"/>
                </a:lnTo>
                <a:lnTo>
                  <a:pt x="412469" y="13550"/>
                </a:lnTo>
                <a:lnTo>
                  <a:pt x="367331" y="3470"/>
                </a:lnTo>
                <a:lnTo>
                  <a:pt x="320039" y="0"/>
                </a:lnTo>
                <a:close/>
              </a:path>
            </a:pathLst>
          </a:custGeom>
          <a:solidFill>
            <a:srgbClr val="BDD7EE"/>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4" name="object 4"/>
              <p:cNvSpPr txBox="1"/>
              <p:nvPr/>
            </p:nvSpPr>
            <p:spPr>
              <a:xfrm>
                <a:off x="2603741" y="4430267"/>
                <a:ext cx="268605" cy="289823"/>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m:ctrlPr>
                        </m:sSubPr>
                        <m:e>
                          <m:r>
                            <a:rPr lang="en-SG" i="1"/>
                            <m:t>𝑥</m:t>
                          </m:r>
                        </m:e>
                        <m:sub>
                          <m:r>
                            <a:rPr lang="en-SG" i="1"/>
                            <m:t>2</m:t>
                          </m:r>
                        </m:sub>
                      </m:sSub>
                    </m:oMath>
                  </m:oMathPara>
                </a14:m>
                <a:endParaRPr lang="en-SG" dirty="0"/>
              </a:p>
            </p:txBody>
          </p:sp>
        </mc:Choice>
        <mc:Fallback>
          <p:sp>
            <p:nvSpPr>
              <p:cNvPr id="4" name="object 4"/>
              <p:cNvSpPr txBox="1">
                <a:spLocks noRot="1" noChangeAspect="1" noMove="1" noResize="1" noEditPoints="1" noAdjustHandles="1" noChangeArrowheads="1" noChangeShapeType="1" noTextEdit="1"/>
              </p:cNvSpPr>
              <p:nvPr/>
            </p:nvSpPr>
            <p:spPr>
              <a:xfrm>
                <a:off x="2603741" y="4430267"/>
                <a:ext cx="268605" cy="289823"/>
              </a:xfrm>
              <a:prstGeom prst="rect">
                <a:avLst/>
              </a:prstGeom>
              <a:blipFill>
                <a:blip r:embed="rId2"/>
                <a:stretch>
                  <a:fillRect l="-13636" r="-13636" b="-17021"/>
                </a:stretch>
              </a:blipFill>
            </p:spPr>
            <p:txBody>
              <a:bodyPr/>
              <a:lstStyle/>
              <a:p>
                <a:r>
                  <a:rPr lang="en-SG">
                    <a:noFill/>
                  </a:rPr>
                  <a:t> </a:t>
                </a:r>
              </a:p>
            </p:txBody>
          </p:sp>
        </mc:Fallback>
      </mc:AlternateContent>
      <p:sp>
        <p:nvSpPr>
          <p:cNvPr id="5" name="object 5"/>
          <p:cNvSpPr/>
          <p:nvPr/>
        </p:nvSpPr>
        <p:spPr>
          <a:xfrm>
            <a:off x="2422677" y="5154688"/>
            <a:ext cx="640080" cy="640080"/>
          </a:xfrm>
          <a:custGeom>
            <a:avLst/>
            <a:gdLst/>
            <a:ahLst/>
            <a:cxnLst/>
            <a:rect l="l" t="t" r="r" b="b"/>
            <a:pathLst>
              <a:path w="640080"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40"/>
                </a:lnTo>
                <a:lnTo>
                  <a:pt x="3469" y="367333"/>
                </a:lnTo>
                <a:lnTo>
                  <a:pt x="13549" y="412473"/>
                </a:lnTo>
                <a:lnTo>
                  <a:pt x="29744" y="454962"/>
                </a:lnTo>
                <a:lnTo>
                  <a:pt x="51559" y="494307"/>
                </a:lnTo>
                <a:lnTo>
                  <a:pt x="78498" y="530012"/>
                </a:lnTo>
                <a:lnTo>
                  <a:pt x="110068" y="561581"/>
                </a:lnTo>
                <a:lnTo>
                  <a:pt x="145772" y="588522"/>
                </a:lnTo>
                <a:lnTo>
                  <a:pt x="185116" y="610337"/>
                </a:lnTo>
                <a:lnTo>
                  <a:pt x="227606" y="626532"/>
                </a:lnTo>
                <a:lnTo>
                  <a:pt x="272745" y="636612"/>
                </a:lnTo>
                <a:lnTo>
                  <a:pt x="320039" y="640082"/>
                </a:lnTo>
                <a:lnTo>
                  <a:pt x="367331" y="636612"/>
                </a:lnTo>
                <a:lnTo>
                  <a:pt x="412469" y="626532"/>
                </a:lnTo>
                <a:lnTo>
                  <a:pt x="454957" y="610337"/>
                </a:lnTo>
                <a:lnTo>
                  <a:pt x="494301" y="588522"/>
                </a:lnTo>
                <a:lnTo>
                  <a:pt x="530006" y="561581"/>
                </a:lnTo>
                <a:lnTo>
                  <a:pt x="561577" y="530012"/>
                </a:lnTo>
                <a:lnTo>
                  <a:pt x="588517" y="494307"/>
                </a:lnTo>
                <a:lnTo>
                  <a:pt x="610333" y="454962"/>
                </a:lnTo>
                <a:lnTo>
                  <a:pt x="626529" y="412473"/>
                </a:lnTo>
                <a:lnTo>
                  <a:pt x="636609" y="367333"/>
                </a:lnTo>
                <a:lnTo>
                  <a:pt x="640080" y="320040"/>
                </a:lnTo>
                <a:lnTo>
                  <a:pt x="636609" y="272748"/>
                </a:lnTo>
                <a:lnTo>
                  <a:pt x="626529" y="227610"/>
                </a:lnTo>
                <a:lnTo>
                  <a:pt x="610333" y="185122"/>
                </a:lnTo>
                <a:lnTo>
                  <a:pt x="588517" y="145778"/>
                </a:lnTo>
                <a:lnTo>
                  <a:pt x="561577" y="110073"/>
                </a:lnTo>
                <a:lnTo>
                  <a:pt x="530006" y="78502"/>
                </a:lnTo>
                <a:lnTo>
                  <a:pt x="494301" y="51562"/>
                </a:lnTo>
                <a:lnTo>
                  <a:pt x="454957" y="29746"/>
                </a:lnTo>
                <a:lnTo>
                  <a:pt x="412469" y="13550"/>
                </a:lnTo>
                <a:lnTo>
                  <a:pt x="367331" y="3470"/>
                </a:lnTo>
                <a:lnTo>
                  <a:pt x="320039" y="0"/>
                </a:lnTo>
                <a:close/>
              </a:path>
            </a:pathLst>
          </a:custGeom>
          <a:solidFill>
            <a:srgbClr val="BDD7EE"/>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6" name="object 6"/>
              <p:cNvSpPr txBox="1"/>
              <p:nvPr/>
            </p:nvSpPr>
            <p:spPr>
              <a:xfrm>
                <a:off x="2603741" y="5295900"/>
                <a:ext cx="268605" cy="289823"/>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m:ctrlPr>
                        </m:sSubPr>
                        <m:e>
                          <m:r>
                            <a:rPr lang="en-SG" i="1"/>
                            <m:t>𝑥</m:t>
                          </m:r>
                        </m:e>
                        <m:sub>
                          <m:r>
                            <a:rPr lang="en-SG" i="1"/>
                            <m:t>3</m:t>
                          </m:r>
                        </m:sub>
                      </m:sSub>
                    </m:oMath>
                  </m:oMathPara>
                </a14:m>
                <a:endParaRPr lang="en-SG" dirty="0"/>
              </a:p>
            </p:txBody>
          </p:sp>
        </mc:Choice>
        <mc:Fallback>
          <p:sp>
            <p:nvSpPr>
              <p:cNvPr id="6" name="object 6"/>
              <p:cNvSpPr txBox="1">
                <a:spLocks noRot="1" noChangeAspect="1" noMove="1" noResize="1" noEditPoints="1" noAdjustHandles="1" noChangeArrowheads="1" noChangeShapeType="1" noTextEdit="1"/>
              </p:cNvSpPr>
              <p:nvPr/>
            </p:nvSpPr>
            <p:spPr>
              <a:xfrm>
                <a:off x="2603741" y="5295900"/>
                <a:ext cx="268605" cy="289823"/>
              </a:xfrm>
              <a:prstGeom prst="rect">
                <a:avLst/>
              </a:prstGeom>
              <a:blipFill>
                <a:blip r:embed="rId3"/>
                <a:stretch>
                  <a:fillRect l="-13636" r="-13636" b="-17021"/>
                </a:stretch>
              </a:blipFill>
            </p:spPr>
            <p:txBody>
              <a:bodyPr/>
              <a:lstStyle/>
              <a:p>
                <a:r>
                  <a:rPr lang="en-SG">
                    <a:noFill/>
                  </a:rPr>
                  <a:t> </a:t>
                </a:r>
              </a:p>
            </p:txBody>
          </p:sp>
        </mc:Fallback>
      </mc:AlternateContent>
      <p:sp>
        <p:nvSpPr>
          <p:cNvPr id="7" name="object 7"/>
          <p:cNvSpPr/>
          <p:nvPr/>
        </p:nvSpPr>
        <p:spPr>
          <a:xfrm>
            <a:off x="2422677" y="3423043"/>
            <a:ext cx="640080" cy="640080"/>
          </a:xfrm>
          <a:custGeom>
            <a:avLst/>
            <a:gdLst/>
            <a:ahLst/>
            <a:cxnLst/>
            <a:rect l="l" t="t" r="r" b="b"/>
            <a:pathLst>
              <a:path w="640080" h="640079">
                <a:moveTo>
                  <a:pt x="320039" y="0"/>
                </a:moveTo>
                <a:lnTo>
                  <a:pt x="272745" y="3469"/>
                </a:lnTo>
                <a:lnTo>
                  <a:pt x="227606" y="13549"/>
                </a:lnTo>
                <a:lnTo>
                  <a:pt x="185116" y="29744"/>
                </a:lnTo>
                <a:lnTo>
                  <a:pt x="145772" y="51559"/>
                </a:lnTo>
                <a:lnTo>
                  <a:pt x="110068" y="78498"/>
                </a:lnTo>
                <a:lnTo>
                  <a:pt x="78498" y="110068"/>
                </a:lnTo>
                <a:lnTo>
                  <a:pt x="51559" y="145772"/>
                </a:lnTo>
                <a:lnTo>
                  <a:pt x="29744" y="185116"/>
                </a:lnTo>
                <a:lnTo>
                  <a:pt x="13549" y="227606"/>
                </a:lnTo>
                <a:lnTo>
                  <a:pt x="3469" y="272745"/>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80"/>
                </a:lnTo>
                <a:lnTo>
                  <a:pt x="367331" y="636610"/>
                </a:lnTo>
                <a:lnTo>
                  <a:pt x="412469" y="626530"/>
                </a:lnTo>
                <a:lnTo>
                  <a:pt x="454957" y="610335"/>
                </a:lnTo>
                <a:lnTo>
                  <a:pt x="494301" y="588520"/>
                </a:lnTo>
                <a:lnTo>
                  <a:pt x="530006" y="561581"/>
                </a:lnTo>
                <a:lnTo>
                  <a:pt x="561577" y="530011"/>
                </a:lnTo>
                <a:lnTo>
                  <a:pt x="588517" y="494307"/>
                </a:lnTo>
                <a:lnTo>
                  <a:pt x="610333" y="454963"/>
                </a:lnTo>
                <a:lnTo>
                  <a:pt x="626529" y="412473"/>
                </a:lnTo>
                <a:lnTo>
                  <a:pt x="636609" y="367334"/>
                </a:lnTo>
                <a:lnTo>
                  <a:pt x="640080" y="320039"/>
                </a:lnTo>
                <a:lnTo>
                  <a:pt x="636609" y="272745"/>
                </a:lnTo>
                <a:lnTo>
                  <a:pt x="626529" y="227606"/>
                </a:lnTo>
                <a:lnTo>
                  <a:pt x="610333" y="185116"/>
                </a:lnTo>
                <a:lnTo>
                  <a:pt x="588517" y="145772"/>
                </a:lnTo>
                <a:lnTo>
                  <a:pt x="561577" y="110068"/>
                </a:lnTo>
                <a:lnTo>
                  <a:pt x="530006" y="78498"/>
                </a:lnTo>
                <a:lnTo>
                  <a:pt x="494301" y="51559"/>
                </a:lnTo>
                <a:lnTo>
                  <a:pt x="454957" y="29744"/>
                </a:lnTo>
                <a:lnTo>
                  <a:pt x="412469" y="13549"/>
                </a:lnTo>
                <a:lnTo>
                  <a:pt x="367331" y="3469"/>
                </a:lnTo>
                <a:lnTo>
                  <a:pt x="320039" y="0"/>
                </a:lnTo>
                <a:close/>
              </a:path>
            </a:pathLst>
          </a:custGeom>
          <a:solidFill>
            <a:srgbClr val="BDD7EE"/>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8" name="object 8"/>
              <p:cNvSpPr txBox="1"/>
              <p:nvPr/>
            </p:nvSpPr>
            <p:spPr>
              <a:xfrm>
                <a:off x="2606700" y="3564635"/>
                <a:ext cx="262255" cy="289823"/>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m:ctrlPr>
                        </m:sSubPr>
                        <m:e>
                          <m:r>
                            <a:rPr lang="en-SG" i="1"/>
                            <m:t>𝑥</m:t>
                          </m:r>
                        </m:e>
                        <m:sub>
                          <m:r>
                            <a:rPr lang="en-SG" i="1"/>
                            <m:t>1</m:t>
                          </m:r>
                        </m:sub>
                      </m:sSub>
                    </m:oMath>
                  </m:oMathPara>
                </a14:m>
                <a:endParaRPr lang="en-SG" dirty="0"/>
              </a:p>
            </p:txBody>
          </p:sp>
        </mc:Choice>
        <mc:Fallback>
          <p:sp>
            <p:nvSpPr>
              <p:cNvPr id="8" name="object 8"/>
              <p:cNvSpPr txBox="1">
                <a:spLocks noRot="1" noChangeAspect="1" noMove="1" noResize="1" noEditPoints="1" noAdjustHandles="1" noChangeArrowheads="1" noChangeShapeType="1" noTextEdit="1"/>
              </p:cNvSpPr>
              <p:nvPr/>
            </p:nvSpPr>
            <p:spPr>
              <a:xfrm>
                <a:off x="2606700" y="3564635"/>
                <a:ext cx="262255" cy="289823"/>
              </a:xfrm>
              <a:prstGeom prst="rect">
                <a:avLst/>
              </a:prstGeom>
              <a:blipFill>
                <a:blip r:embed="rId4"/>
                <a:stretch>
                  <a:fillRect l="-16279" r="-13953" b="-17021"/>
                </a:stretch>
              </a:blipFill>
            </p:spPr>
            <p:txBody>
              <a:bodyPr/>
              <a:lstStyle/>
              <a:p>
                <a:r>
                  <a:rPr lang="en-SG">
                    <a:noFill/>
                  </a:rPr>
                  <a:t> </a:t>
                </a:r>
              </a:p>
            </p:txBody>
          </p:sp>
        </mc:Fallback>
      </mc:AlternateContent>
      <p:sp>
        <p:nvSpPr>
          <p:cNvPr id="9" name="object 9"/>
          <p:cNvSpPr/>
          <p:nvPr/>
        </p:nvSpPr>
        <p:spPr>
          <a:xfrm>
            <a:off x="9342119" y="4718519"/>
            <a:ext cx="640080" cy="640080"/>
          </a:xfrm>
          <a:custGeom>
            <a:avLst/>
            <a:gdLst/>
            <a:ahLst/>
            <a:cxnLst/>
            <a:rect l="l" t="t" r="r" b="b"/>
            <a:pathLst>
              <a:path w="640079"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39" y="0"/>
                </a:lnTo>
                <a:close/>
              </a:path>
            </a:pathLst>
          </a:custGeom>
          <a:solidFill>
            <a:srgbClr val="DFB9FF"/>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10" name="object 10"/>
              <p:cNvSpPr txBox="1"/>
              <p:nvPr/>
            </p:nvSpPr>
            <p:spPr>
              <a:xfrm>
                <a:off x="9494037" y="4860035"/>
                <a:ext cx="271145" cy="289823"/>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acc>
                            <m:accPr>
                              <m:chr m:val="̂"/>
                              <m:ctrlPr>
                                <a:rPr lang="en-SG" i="1"/>
                              </m:ctrlPr>
                            </m:accPr>
                            <m:e>
                              <m:r>
                                <a:rPr lang="en-SG" i="1"/>
                                <m:t>𝑦</m:t>
                              </m:r>
                            </m:e>
                          </m:acc>
                        </m:e>
                        <m:sub>
                          <m:r>
                            <a:rPr lang="en-SG" b="0" i="1" smtClean="0">
                              <a:latin typeface="Cambria Math" panose="02040503050406030204" pitchFamily="18" charset="0"/>
                            </a:rPr>
                            <m:t>2</m:t>
                          </m:r>
                        </m:sub>
                      </m:sSub>
                    </m:oMath>
                  </m:oMathPara>
                </a14:m>
                <a:endParaRPr lang="en-SG" dirty="0"/>
              </a:p>
            </p:txBody>
          </p:sp>
        </mc:Choice>
        <mc:Fallback>
          <p:sp>
            <p:nvSpPr>
              <p:cNvPr id="10" name="object 10"/>
              <p:cNvSpPr txBox="1">
                <a:spLocks noRot="1" noChangeAspect="1" noMove="1" noResize="1" noEditPoints="1" noAdjustHandles="1" noChangeArrowheads="1" noChangeShapeType="1" noTextEdit="1"/>
              </p:cNvSpPr>
              <p:nvPr/>
            </p:nvSpPr>
            <p:spPr>
              <a:xfrm>
                <a:off x="9494037" y="4860035"/>
                <a:ext cx="271145" cy="289823"/>
              </a:xfrm>
              <a:prstGeom prst="rect">
                <a:avLst/>
              </a:prstGeom>
              <a:blipFill>
                <a:blip r:embed="rId5"/>
                <a:stretch>
                  <a:fillRect l="-24444" t="-18750" r="-51111" b="-22917"/>
                </a:stretch>
              </a:blipFill>
            </p:spPr>
            <p:txBody>
              <a:bodyPr/>
              <a:lstStyle/>
              <a:p>
                <a:r>
                  <a:rPr lang="en-SG">
                    <a:noFill/>
                  </a:rPr>
                  <a:t> </a:t>
                </a:r>
              </a:p>
            </p:txBody>
          </p:sp>
        </mc:Fallback>
      </mc:AlternateContent>
      <p:sp>
        <p:nvSpPr>
          <p:cNvPr id="11" name="object 11"/>
          <p:cNvSpPr/>
          <p:nvPr/>
        </p:nvSpPr>
        <p:spPr>
          <a:xfrm>
            <a:off x="9342119" y="3859212"/>
            <a:ext cx="640080" cy="640080"/>
          </a:xfrm>
          <a:custGeom>
            <a:avLst/>
            <a:gdLst/>
            <a:ahLst/>
            <a:cxnLst/>
            <a:rect l="l" t="t" r="r" b="b"/>
            <a:pathLst>
              <a:path w="640079" h="640079">
                <a:moveTo>
                  <a:pt x="320039" y="0"/>
                </a:moveTo>
                <a:lnTo>
                  <a:pt x="272745" y="3469"/>
                </a:lnTo>
                <a:lnTo>
                  <a:pt x="227606" y="13549"/>
                </a:lnTo>
                <a:lnTo>
                  <a:pt x="185116" y="29744"/>
                </a:lnTo>
                <a:lnTo>
                  <a:pt x="145772" y="51559"/>
                </a:lnTo>
                <a:lnTo>
                  <a:pt x="110068" y="78498"/>
                </a:lnTo>
                <a:lnTo>
                  <a:pt x="78498" y="110068"/>
                </a:lnTo>
                <a:lnTo>
                  <a:pt x="51559" y="145772"/>
                </a:lnTo>
                <a:lnTo>
                  <a:pt x="29744" y="185116"/>
                </a:lnTo>
                <a:lnTo>
                  <a:pt x="13549" y="227606"/>
                </a:lnTo>
                <a:lnTo>
                  <a:pt x="3469" y="272745"/>
                </a:lnTo>
                <a:lnTo>
                  <a:pt x="0" y="320039"/>
                </a:lnTo>
                <a:lnTo>
                  <a:pt x="3469" y="367331"/>
                </a:lnTo>
                <a:lnTo>
                  <a:pt x="13549" y="412469"/>
                </a:lnTo>
                <a:lnTo>
                  <a:pt x="29744" y="454957"/>
                </a:lnTo>
                <a:lnTo>
                  <a:pt x="51559" y="494301"/>
                </a:lnTo>
                <a:lnTo>
                  <a:pt x="78498" y="530006"/>
                </a:lnTo>
                <a:lnTo>
                  <a:pt x="110068" y="561577"/>
                </a:lnTo>
                <a:lnTo>
                  <a:pt x="145772" y="588517"/>
                </a:lnTo>
                <a:lnTo>
                  <a:pt x="185116" y="610333"/>
                </a:lnTo>
                <a:lnTo>
                  <a:pt x="227606" y="626529"/>
                </a:lnTo>
                <a:lnTo>
                  <a:pt x="272745"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DFB9FF"/>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12" name="object 12"/>
              <p:cNvSpPr txBox="1"/>
              <p:nvPr/>
            </p:nvSpPr>
            <p:spPr>
              <a:xfrm>
                <a:off x="9496996" y="4000500"/>
                <a:ext cx="265430" cy="289823"/>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m:ctrlPr>
                        </m:sSubPr>
                        <m:e>
                          <m:acc>
                            <m:accPr>
                              <m:chr m:val="̂"/>
                              <m:ctrlPr>
                                <a:rPr lang="en-SG" i="1"/>
                              </m:ctrlPr>
                            </m:accPr>
                            <m:e>
                              <m:r>
                                <a:rPr lang="en-SG" i="1"/>
                                <m:t>𝑦</m:t>
                              </m:r>
                            </m:e>
                          </m:acc>
                        </m:e>
                        <m:sub>
                          <m:r>
                            <a:rPr lang="en-SG" i="1"/>
                            <m:t>1</m:t>
                          </m:r>
                        </m:sub>
                      </m:sSub>
                    </m:oMath>
                  </m:oMathPara>
                </a14:m>
                <a:endParaRPr lang="en-SG" dirty="0"/>
              </a:p>
            </p:txBody>
          </p:sp>
        </mc:Choice>
        <mc:Fallback>
          <p:sp>
            <p:nvSpPr>
              <p:cNvPr id="12" name="object 12"/>
              <p:cNvSpPr txBox="1">
                <a:spLocks noRot="1" noChangeAspect="1" noMove="1" noResize="1" noEditPoints="1" noAdjustHandles="1" noChangeArrowheads="1" noChangeShapeType="1" noTextEdit="1"/>
              </p:cNvSpPr>
              <p:nvPr/>
            </p:nvSpPr>
            <p:spPr>
              <a:xfrm>
                <a:off x="9496996" y="4000500"/>
                <a:ext cx="265430" cy="289823"/>
              </a:xfrm>
              <a:prstGeom prst="rect">
                <a:avLst/>
              </a:prstGeom>
              <a:blipFill>
                <a:blip r:embed="rId6"/>
                <a:stretch>
                  <a:fillRect l="-25581" t="-18750" r="-53488" b="-22917"/>
                </a:stretch>
              </a:blipFill>
            </p:spPr>
            <p:txBody>
              <a:bodyPr/>
              <a:lstStyle/>
              <a:p>
                <a:r>
                  <a:rPr lang="en-SG">
                    <a:noFill/>
                  </a:rPr>
                  <a:t> </a:t>
                </a:r>
              </a:p>
            </p:txBody>
          </p:sp>
        </mc:Fallback>
      </mc:AlternateContent>
      <p:sp>
        <p:nvSpPr>
          <p:cNvPr id="13" name="object 13"/>
          <p:cNvSpPr/>
          <p:nvPr/>
        </p:nvSpPr>
        <p:spPr>
          <a:xfrm>
            <a:off x="4733404" y="4718519"/>
            <a:ext cx="640080" cy="640080"/>
          </a:xfrm>
          <a:custGeom>
            <a:avLst/>
            <a:gdLst/>
            <a:ahLst/>
            <a:cxnLst/>
            <a:rect l="l" t="t" r="r" b="b"/>
            <a:pathLst>
              <a:path w="640079" h="640079">
                <a:moveTo>
                  <a:pt x="320039" y="0"/>
                </a:moveTo>
                <a:lnTo>
                  <a:pt x="272748" y="3470"/>
                </a:lnTo>
                <a:lnTo>
                  <a:pt x="227610" y="13550"/>
                </a:lnTo>
                <a:lnTo>
                  <a:pt x="185122" y="29746"/>
                </a:lnTo>
                <a:lnTo>
                  <a:pt x="145778" y="51562"/>
                </a:lnTo>
                <a:lnTo>
                  <a:pt x="110073" y="78502"/>
                </a:lnTo>
                <a:lnTo>
                  <a:pt x="78502" y="110073"/>
                </a:lnTo>
                <a:lnTo>
                  <a:pt x="51562" y="145778"/>
                </a:lnTo>
                <a:lnTo>
                  <a:pt x="29746" y="185122"/>
                </a:lnTo>
                <a:lnTo>
                  <a:pt x="13550" y="227610"/>
                </a:lnTo>
                <a:lnTo>
                  <a:pt x="3470" y="272748"/>
                </a:lnTo>
                <a:lnTo>
                  <a:pt x="0" y="320039"/>
                </a:lnTo>
                <a:lnTo>
                  <a:pt x="3470" y="367334"/>
                </a:lnTo>
                <a:lnTo>
                  <a:pt x="13550" y="412473"/>
                </a:lnTo>
                <a:lnTo>
                  <a:pt x="29746" y="454963"/>
                </a:lnTo>
                <a:lnTo>
                  <a:pt x="51562" y="494307"/>
                </a:lnTo>
                <a:lnTo>
                  <a:pt x="78502" y="530011"/>
                </a:lnTo>
                <a:lnTo>
                  <a:pt x="110073" y="561581"/>
                </a:lnTo>
                <a:lnTo>
                  <a:pt x="145778" y="588520"/>
                </a:lnTo>
                <a:lnTo>
                  <a:pt x="185122" y="610335"/>
                </a:lnTo>
                <a:lnTo>
                  <a:pt x="227610" y="626530"/>
                </a:lnTo>
                <a:lnTo>
                  <a:pt x="272748" y="636610"/>
                </a:lnTo>
                <a:lnTo>
                  <a:pt x="320039"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39" y="0"/>
                </a:lnTo>
                <a:close/>
              </a:path>
            </a:pathLst>
          </a:custGeom>
          <a:solidFill>
            <a:srgbClr val="F6A4A5"/>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14" name="object 14"/>
              <p:cNvSpPr txBox="1"/>
              <p:nvPr/>
            </p:nvSpPr>
            <p:spPr>
              <a:xfrm>
                <a:off x="4852631" y="4905755"/>
                <a:ext cx="39179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i="1"/>
                            <m:t>1,</m:t>
                          </m:r>
                          <m:r>
                            <a:rPr lang="en-SG" b="0" i="1" smtClean="0">
                              <a:latin typeface="Cambria Math" panose="02040503050406030204" pitchFamily="18" charset="0"/>
                            </a:rPr>
                            <m:t>3</m:t>
                          </m:r>
                        </m:sub>
                      </m:sSub>
                    </m:oMath>
                  </m:oMathPara>
                </a14:m>
                <a:endParaRPr lang="en-SG" dirty="0"/>
              </a:p>
            </p:txBody>
          </p:sp>
        </mc:Choice>
        <mc:Fallback>
          <p:sp>
            <p:nvSpPr>
              <p:cNvPr id="14" name="object 14"/>
              <p:cNvSpPr txBox="1">
                <a:spLocks noRot="1" noChangeAspect="1" noMove="1" noResize="1" noEditPoints="1" noAdjustHandles="1" noChangeArrowheads="1" noChangeShapeType="1" noTextEdit="1"/>
              </p:cNvSpPr>
              <p:nvPr/>
            </p:nvSpPr>
            <p:spPr>
              <a:xfrm>
                <a:off x="4852631" y="4905755"/>
                <a:ext cx="391795" cy="302006"/>
              </a:xfrm>
              <a:prstGeom prst="rect">
                <a:avLst/>
              </a:prstGeom>
              <a:blipFill>
                <a:blip r:embed="rId7"/>
                <a:stretch>
                  <a:fillRect l="-17188" r="-10938" b="-22449"/>
                </a:stretch>
              </a:blipFill>
            </p:spPr>
            <p:txBody>
              <a:bodyPr/>
              <a:lstStyle/>
              <a:p>
                <a:r>
                  <a:rPr lang="en-SG">
                    <a:noFill/>
                  </a:rPr>
                  <a:t> </a:t>
                </a:r>
              </a:p>
            </p:txBody>
          </p:sp>
        </mc:Fallback>
      </mc:AlternateContent>
      <p:sp>
        <p:nvSpPr>
          <p:cNvPr id="15" name="object 15"/>
          <p:cNvSpPr/>
          <p:nvPr/>
        </p:nvSpPr>
        <p:spPr>
          <a:xfrm>
            <a:off x="4733404" y="3859212"/>
            <a:ext cx="640080" cy="640080"/>
          </a:xfrm>
          <a:custGeom>
            <a:avLst/>
            <a:gdLst/>
            <a:ahLst/>
            <a:cxnLst/>
            <a:rect l="l" t="t" r="r" b="b"/>
            <a:pathLst>
              <a:path w="640079" h="640079">
                <a:moveTo>
                  <a:pt x="320039"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F6A4A5"/>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16" name="object 16"/>
              <p:cNvSpPr txBox="1"/>
              <p:nvPr/>
            </p:nvSpPr>
            <p:spPr>
              <a:xfrm>
                <a:off x="4852631" y="4046220"/>
                <a:ext cx="391795" cy="302006"/>
              </a:xfrm>
              <a:prstGeom prst="rect">
                <a:avLst/>
              </a:prstGeom>
            </p:spPr>
            <p:txBody>
              <a:bodyPr vert="horz" wrap="square" lIns="0" tIns="12700" rIns="0" bIns="0" rtlCol="0">
                <a:spAutoFit/>
              </a:bodyPr>
              <a:lstStyle/>
              <a:p>
                <a:pPr marL="12700">
                  <a:lnSpc>
                    <a:spcPct val="100000"/>
                  </a:lnSpc>
                  <a:spcBef>
                    <a:spcPts val="100"/>
                  </a:spcBef>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1,</m:t>
                          </m:r>
                          <m:r>
                            <a:rPr lang="en-SG" b="0" i="1" smtClean="0">
                              <a:latin typeface="Cambria Math" panose="02040503050406030204" pitchFamily="18" charset="0"/>
                            </a:rPr>
                            <m:t>2</m:t>
                          </m:r>
                        </m:sub>
                      </m:sSub>
                    </m:oMath>
                  </m:oMathPara>
                </a14:m>
                <a:endParaRPr sz="1500" dirty="0">
                  <a:latin typeface="DejaVu Sans"/>
                  <a:cs typeface="DejaVu Sans"/>
                </a:endParaRPr>
              </a:p>
            </p:txBody>
          </p:sp>
        </mc:Choice>
        <mc:Fallback>
          <p:sp>
            <p:nvSpPr>
              <p:cNvPr id="16" name="object 16"/>
              <p:cNvSpPr txBox="1">
                <a:spLocks noRot="1" noChangeAspect="1" noMove="1" noResize="1" noEditPoints="1" noAdjustHandles="1" noChangeArrowheads="1" noChangeShapeType="1" noTextEdit="1"/>
              </p:cNvSpPr>
              <p:nvPr/>
            </p:nvSpPr>
            <p:spPr>
              <a:xfrm>
                <a:off x="4852631" y="4046220"/>
                <a:ext cx="391795" cy="302006"/>
              </a:xfrm>
              <a:prstGeom prst="rect">
                <a:avLst/>
              </a:prstGeom>
              <a:blipFill>
                <a:blip r:embed="rId8"/>
                <a:stretch>
                  <a:fillRect l="-18750" r="-7813" b="-22449"/>
                </a:stretch>
              </a:blipFill>
            </p:spPr>
            <p:txBody>
              <a:bodyPr/>
              <a:lstStyle/>
              <a:p>
                <a:r>
                  <a:rPr lang="en-SG">
                    <a:noFill/>
                  </a:rPr>
                  <a:t> </a:t>
                </a:r>
              </a:p>
            </p:txBody>
          </p:sp>
        </mc:Fallback>
      </mc:AlternateContent>
      <p:sp>
        <p:nvSpPr>
          <p:cNvPr id="17" name="object 17"/>
          <p:cNvSpPr/>
          <p:nvPr/>
        </p:nvSpPr>
        <p:spPr>
          <a:xfrm>
            <a:off x="4733404" y="2991675"/>
            <a:ext cx="640080" cy="640080"/>
          </a:xfrm>
          <a:custGeom>
            <a:avLst/>
            <a:gdLst/>
            <a:ahLst/>
            <a:cxnLst/>
            <a:rect l="l" t="t" r="r" b="b"/>
            <a:pathLst>
              <a:path w="640079" h="640079">
                <a:moveTo>
                  <a:pt x="320039"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F6A4A5"/>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18" name="object 18"/>
              <p:cNvSpPr txBox="1"/>
              <p:nvPr/>
            </p:nvSpPr>
            <p:spPr>
              <a:xfrm>
                <a:off x="4852631" y="3180588"/>
                <a:ext cx="39179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b="0" i="1" smtClean="0">
                              <a:latin typeface="Cambria Math" panose="02040503050406030204" pitchFamily="18" charset="0"/>
                            </a:rPr>
                            <m:t>𝑦</m:t>
                          </m:r>
                        </m:e>
                        <m:sub>
                          <m:r>
                            <a:rPr lang="en-SG" b="0" i="1" smtClean="0">
                              <a:latin typeface="Cambria Math" panose="02040503050406030204" pitchFamily="18" charset="0"/>
                            </a:rPr>
                            <m:t>1,1</m:t>
                          </m:r>
                        </m:sub>
                      </m:sSub>
                    </m:oMath>
                  </m:oMathPara>
                </a14:m>
                <a:endParaRPr lang="en-SG" dirty="0"/>
              </a:p>
            </p:txBody>
          </p:sp>
        </mc:Choice>
        <mc:Fallback>
          <p:sp>
            <p:nvSpPr>
              <p:cNvPr id="18" name="object 18"/>
              <p:cNvSpPr txBox="1">
                <a:spLocks noRot="1" noChangeAspect="1" noMove="1" noResize="1" noEditPoints="1" noAdjustHandles="1" noChangeArrowheads="1" noChangeShapeType="1" noTextEdit="1"/>
              </p:cNvSpPr>
              <p:nvPr/>
            </p:nvSpPr>
            <p:spPr>
              <a:xfrm>
                <a:off x="4852631" y="3180588"/>
                <a:ext cx="391795" cy="302006"/>
              </a:xfrm>
              <a:prstGeom prst="rect">
                <a:avLst/>
              </a:prstGeom>
              <a:blipFill>
                <a:blip r:embed="rId9"/>
                <a:stretch>
                  <a:fillRect l="-17188" r="-9375" b="-22449"/>
                </a:stretch>
              </a:blipFill>
            </p:spPr>
            <p:txBody>
              <a:bodyPr/>
              <a:lstStyle/>
              <a:p>
                <a:r>
                  <a:rPr lang="en-SG">
                    <a:noFill/>
                  </a:rPr>
                  <a:t> </a:t>
                </a:r>
              </a:p>
            </p:txBody>
          </p:sp>
        </mc:Fallback>
      </mc:AlternateContent>
      <p:sp>
        <p:nvSpPr>
          <p:cNvPr id="19" name="object 19"/>
          <p:cNvSpPr/>
          <p:nvPr/>
        </p:nvSpPr>
        <p:spPr>
          <a:xfrm>
            <a:off x="4733404" y="5577840"/>
            <a:ext cx="640080" cy="640080"/>
          </a:xfrm>
          <a:custGeom>
            <a:avLst/>
            <a:gdLst/>
            <a:ahLst/>
            <a:cxnLst/>
            <a:rect l="l" t="t" r="r" b="b"/>
            <a:pathLst>
              <a:path w="640079" h="640079">
                <a:moveTo>
                  <a:pt x="320039" y="0"/>
                </a:moveTo>
                <a:lnTo>
                  <a:pt x="272748" y="3470"/>
                </a:lnTo>
                <a:lnTo>
                  <a:pt x="227610" y="13550"/>
                </a:lnTo>
                <a:lnTo>
                  <a:pt x="185122" y="29745"/>
                </a:lnTo>
                <a:lnTo>
                  <a:pt x="145778" y="51560"/>
                </a:lnTo>
                <a:lnTo>
                  <a:pt x="110073" y="78500"/>
                </a:lnTo>
                <a:lnTo>
                  <a:pt x="78502" y="110070"/>
                </a:lnTo>
                <a:lnTo>
                  <a:pt x="51562" y="145774"/>
                </a:lnTo>
                <a:lnTo>
                  <a:pt x="29746" y="185119"/>
                </a:lnTo>
                <a:lnTo>
                  <a:pt x="13550" y="227608"/>
                </a:lnTo>
                <a:lnTo>
                  <a:pt x="3470" y="272746"/>
                </a:lnTo>
                <a:lnTo>
                  <a:pt x="0" y="320040"/>
                </a:lnTo>
                <a:lnTo>
                  <a:pt x="3470" y="367333"/>
                </a:lnTo>
                <a:lnTo>
                  <a:pt x="13550" y="412471"/>
                </a:lnTo>
                <a:lnTo>
                  <a:pt x="29746" y="454960"/>
                </a:lnTo>
                <a:lnTo>
                  <a:pt x="51562" y="494305"/>
                </a:lnTo>
                <a:lnTo>
                  <a:pt x="78502" y="530009"/>
                </a:lnTo>
                <a:lnTo>
                  <a:pt x="110073" y="561579"/>
                </a:lnTo>
                <a:lnTo>
                  <a:pt x="145778" y="588519"/>
                </a:lnTo>
                <a:lnTo>
                  <a:pt x="185122" y="610334"/>
                </a:lnTo>
                <a:lnTo>
                  <a:pt x="227610" y="626529"/>
                </a:lnTo>
                <a:lnTo>
                  <a:pt x="272748" y="636609"/>
                </a:lnTo>
                <a:lnTo>
                  <a:pt x="320039" y="640080"/>
                </a:lnTo>
                <a:lnTo>
                  <a:pt x="367334" y="636609"/>
                </a:lnTo>
                <a:lnTo>
                  <a:pt x="412473" y="626529"/>
                </a:lnTo>
                <a:lnTo>
                  <a:pt x="454963" y="610334"/>
                </a:lnTo>
                <a:lnTo>
                  <a:pt x="494307" y="588519"/>
                </a:lnTo>
                <a:lnTo>
                  <a:pt x="530011" y="561579"/>
                </a:lnTo>
                <a:lnTo>
                  <a:pt x="561581" y="530009"/>
                </a:lnTo>
                <a:lnTo>
                  <a:pt x="588520" y="494305"/>
                </a:lnTo>
                <a:lnTo>
                  <a:pt x="610335" y="454960"/>
                </a:lnTo>
                <a:lnTo>
                  <a:pt x="626530" y="412471"/>
                </a:lnTo>
                <a:lnTo>
                  <a:pt x="636610" y="367333"/>
                </a:lnTo>
                <a:lnTo>
                  <a:pt x="640079" y="320040"/>
                </a:lnTo>
                <a:lnTo>
                  <a:pt x="636610" y="272746"/>
                </a:lnTo>
                <a:lnTo>
                  <a:pt x="626530" y="227608"/>
                </a:lnTo>
                <a:lnTo>
                  <a:pt x="610335" y="185119"/>
                </a:lnTo>
                <a:lnTo>
                  <a:pt x="588520" y="145774"/>
                </a:lnTo>
                <a:lnTo>
                  <a:pt x="561581" y="110070"/>
                </a:lnTo>
                <a:lnTo>
                  <a:pt x="530011" y="78500"/>
                </a:lnTo>
                <a:lnTo>
                  <a:pt x="494307" y="51560"/>
                </a:lnTo>
                <a:lnTo>
                  <a:pt x="454963" y="29745"/>
                </a:lnTo>
                <a:lnTo>
                  <a:pt x="412473" y="13550"/>
                </a:lnTo>
                <a:lnTo>
                  <a:pt x="367334" y="3470"/>
                </a:lnTo>
                <a:lnTo>
                  <a:pt x="320039" y="0"/>
                </a:lnTo>
                <a:close/>
              </a:path>
            </a:pathLst>
          </a:custGeom>
          <a:solidFill>
            <a:srgbClr val="F6A3A5"/>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20" name="object 20"/>
              <p:cNvSpPr txBox="1"/>
              <p:nvPr/>
            </p:nvSpPr>
            <p:spPr>
              <a:xfrm>
                <a:off x="4852631" y="5765292"/>
                <a:ext cx="39179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i="1"/>
                            <m:t>1,</m:t>
                          </m:r>
                          <m:r>
                            <a:rPr lang="en-SG" b="0" i="1" smtClean="0">
                              <a:latin typeface="Cambria Math" panose="02040503050406030204" pitchFamily="18" charset="0"/>
                            </a:rPr>
                            <m:t>4</m:t>
                          </m:r>
                        </m:sub>
                      </m:sSub>
                    </m:oMath>
                  </m:oMathPara>
                </a14:m>
                <a:endParaRPr lang="en-SG" dirty="0"/>
              </a:p>
            </p:txBody>
          </p:sp>
        </mc:Choice>
        <mc:Fallback>
          <p:sp>
            <p:nvSpPr>
              <p:cNvPr id="20" name="object 20"/>
              <p:cNvSpPr txBox="1">
                <a:spLocks noRot="1" noChangeAspect="1" noMove="1" noResize="1" noEditPoints="1" noAdjustHandles="1" noChangeArrowheads="1" noChangeShapeType="1" noTextEdit="1"/>
              </p:cNvSpPr>
              <p:nvPr/>
            </p:nvSpPr>
            <p:spPr>
              <a:xfrm>
                <a:off x="4852631" y="5765292"/>
                <a:ext cx="391795" cy="302006"/>
              </a:xfrm>
              <a:prstGeom prst="rect">
                <a:avLst/>
              </a:prstGeom>
              <a:blipFill>
                <a:blip r:embed="rId10"/>
                <a:stretch>
                  <a:fillRect l="-17188" r="-10938" b="-22449"/>
                </a:stretch>
              </a:blipFill>
            </p:spPr>
            <p:txBody>
              <a:bodyPr/>
              <a:lstStyle/>
              <a:p>
                <a:r>
                  <a:rPr lang="en-SG">
                    <a:noFill/>
                  </a:rPr>
                  <a:t> </a:t>
                </a:r>
              </a:p>
            </p:txBody>
          </p:sp>
        </mc:Fallback>
      </mc:AlternateContent>
      <p:sp>
        <p:nvSpPr>
          <p:cNvPr id="21" name="object 21"/>
          <p:cNvSpPr/>
          <p:nvPr/>
        </p:nvSpPr>
        <p:spPr>
          <a:xfrm>
            <a:off x="6913257" y="4718519"/>
            <a:ext cx="640080" cy="640080"/>
          </a:xfrm>
          <a:custGeom>
            <a:avLst/>
            <a:gdLst/>
            <a:ahLst/>
            <a:cxnLst/>
            <a:rect l="l" t="t" r="r" b="b"/>
            <a:pathLst>
              <a:path w="640079" h="640079">
                <a:moveTo>
                  <a:pt x="320040" y="0"/>
                </a:moveTo>
                <a:lnTo>
                  <a:pt x="272748" y="3470"/>
                </a:lnTo>
                <a:lnTo>
                  <a:pt x="227610" y="13550"/>
                </a:lnTo>
                <a:lnTo>
                  <a:pt x="185122" y="29746"/>
                </a:lnTo>
                <a:lnTo>
                  <a:pt x="145778" y="51562"/>
                </a:lnTo>
                <a:lnTo>
                  <a:pt x="110073" y="78502"/>
                </a:lnTo>
                <a:lnTo>
                  <a:pt x="78502" y="110073"/>
                </a:lnTo>
                <a:lnTo>
                  <a:pt x="51562" y="145778"/>
                </a:lnTo>
                <a:lnTo>
                  <a:pt x="29746" y="185122"/>
                </a:lnTo>
                <a:lnTo>
                  <a:pt x="13550" y="227610"/>
                </a:lnTo>
                <a:lnTo>
                  <a:pt x="3470" y="272748"/>
                </a:lnTo>
                <a:lnTo>
                  <a:pt x="0" y="320039"/>
                </a:lnTo>
                <a:lnTo>
                  <a:pt x="3470" y="367334"/>
                </a:lnTo>
                <a:lnTo>
                  <a:pt x="13550" y="412473"/>
                </a:lnTo>
                <a:lnTo>
                  <a:pt x="29746" y="454963"/>
                </a:lnTo>
                <a:lnTo>
                  <a:pt x="51562" y="494307"/>
                </a:lnTo>
                <a:lnTo>
                  <a:pt x="78502" y="530011"/>
                </a:lnTo>
                <a:lnTo>
                  <a:pt x="110073" y="561581"/>
                </a:lnTo>
                <a:lnTo>
                  <a:pt x="145778" y="588520"/>
                </a:lnTo>
                <a:lnTo>
                  <a:pt x="185122" y="610335"/>
                </a:lnTo>
                <a:lnTo>
                  <a:pt x="227610" y="626530"/>
                </a:lnTo>
                <a:lnTo>
                  <a:pt x="272748" y="636610"/>
                </a:lnTo>
                <a:lnTo>
                  <a:pt x="320040"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40" y="0"/>
                </a:lnTo>
                <a:close/>
              </a:path>
            </a:pathLst>
          </a:custGeom>
          <a:solidFill>
            <a:srgbClr val="F6A3A5"/>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22" name="object 22"/>
              <p:cNvSpPr txBox="1"/>
              <p:nvPr/>
            </p:nvSpPr>
            <p:spPr>
              <a:xfrm>
                <a:off x="7029525" y="4905755"/>
                <a:ext cx="39814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b="0" i="1" smtClean="0">
                              <a:latin typeface="Cambria Math" panose="02040503050406030204" pitchFamily="18" charset="0"/>
                            </a:rPr>
                            <m:t>2</m:t>
                          </m:r>
                          <m:r>
                            <a:rPr lang="en-SG" i="1"/>
                            <m:t>,</m:t>
                          </m:r>
                          <m:r>
                            <a:rPr lang="en-SG" b="0" i="1" smtClean="0">
                              <a:latin typeface="Cambria Math" panose="02040503050406030204" pitchFamily="18" charset="0"/>
                            </a:rPr>
                            <m:t>3</m:t>
                          </m:r>
                        </m:sub>
                      </m:sSub>
                    </m:oMath>
                  </m:oMathPara>
                </a14:m>
                <a:endParaRPr lang="en-SG" dirty="0"/>
              </a:p>
            </p:txBody>
          </p:sp>
        </mc:Choice>
        <mc:Fallback>
          <p:sp>
            <p:nvSpPr>
              <p:cNvPr id="22" name="object 22"/>
              <p:cNvSpPr txBox="1">
                <a:spLocks noRot="1" noChangeAspect="1" noMove="1" noResize="1" noEditPoints="1" noAdjustHandles="1" noChangeArrowheads="1" noChangeShapeType="1" noTextEdit="1"/>
              </p:cNvSpPr>
              <p:nvPr/>
            </p:nvSpPr>
            <p:spPr>
              <a:xfrm>
                <a:off x="7029525" y="4905755"/>
                <a:ext cx="398145" cy="302006"/>
              </a:xfrm>
              <a:prstGeom prst="rect">
                <a:avLst/>
              </a:prstGeom>
              <a:blipFill>
                <a:blip r:embed="rId11"/>
                <a:stretch>
                  <a:fillRect l="-16923" r="-9231" b="-22449"/>
                </a:stretch>
              </a:blipFill>
            </p:spPr>
            <p:txBody>
              <a:bodyPr/>
              <a:lstStyle/>
              <a:p>
                <a:r>
                  <a:rPr lang="en-SG">
                    <a:noFill/>
                  </a:rPr>
                  <a:t> </a:t>
                </a:r>
              </a:p>
            </p:txBody>
          </p:sp>
        </mc:Fallback>
      </mc:AlternateContent>
      <p:sp>
        <p:nvSpPr>
          <p:cNvPr id="23" name="object 23"/>
          <p:cNvSpPr/>
          <p:nvPr/>
        </p:nvSpPr>
        <p:spPr>
          <a:xfrm>
            <a:off x="6913257" y="3859212"/>
            <a:ext cx="640080" cy="640080"/>
          </a:xfrm>
          <a:custGeom>
            <a:avLst/>
            <a:gdLst/>
            <a:ahLst/>
            <a:cxnLst/>
            <a:rect l="l" t="t" r="r" b="b"/>
            <a:pathLst>
              <a:path w="640079" h="640079">
                <a:moveTo>
                  <a:pt x="320040"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40"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40" y="0"/>
                </a:lnTo>
                <a:close/>
              </a:path>
            </a:pathLst>
          </a:custGeom>
          <a:solidFill>
            <a:srgbClr val="F6A4A5"/>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24" name="object 24"/>
              <p:cNvSpPr txBox="1"/>
              <p:nvPr/>
            </p:nvSpPr>
            <p:spPr>
              <a:xfrm>
                <a:off x="7029525" y="4046220"/>
                <a:ext cx="39814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b="0" i="1" smtClean="0">
                              <a:latin typeface="Cambria Math" panose="02040503050406030204" pitchFamily="18" charset="0"/>
                            </a:rPr>
                            <m:t>2</m:t>
                          </m:r>
                          <m:r>
                            <a:rPr lang="en-SG" i="1"/>
                            <m:t>,2</m:t>
                          </m:r>
                        </m:sub>
                      </m:sSub>
                    </m:oMath>
                  </m:oMathPara>
                </a14:m>
                <a:endParaRPr lang="en-SG" dirty="0"/>
              </a:p>
            </p:txBody>
          </p:sp>
        </mc:Choice>
        <mc:Fallback>
          <p:sp>
            <p:nvSpPr>
              <p:cNvPr id="24" name="object 24"/>
              <p:cNvSpPr txBox="1">
                <a:spLocks noRot="1" noChangeAspect="1" noMove="1" noResize="1" noEditPoints="1" noAdjustHandles="1" noChangeArrowheads="1" noChangeShapeType="1" noTextEdit="1"/>
              </p:cNvSpPr>
              <p:nvPr/>
            </p:nvSpPr>
            <p:spPr>
              <a:xfrm>
                <a:off x="7029525" y="4046220"/>
                <a:ext cx="398145" cy="302006"/>
              </a:xfrm>
              <a:prstGeom prst="rect">
                <a:avLst/>
              </a:prstGeom>
              <a:blipFill>
                <a:blip r:embed="rId12"/>
                <a:stretch>
                  <a:fillRect l="-16923" r="-9231" b="-22449"/>
                </a:stretch>
              </a:blipFill>
            </p:spPr>
            <p:txBody>
              <a:bodyPr/>
              <a:lstStyle/>
              <a:p>
                <a:r>
                  <a:rPr lang="en-SG">
                    <a:noFill/>
                  </a:rPr>
                  <a:t> </a:t>
                </a:r>
              </a:p>
            </p:txBody>
          </p:sp>
        </mc:Fallback>
      </mc:AlternateContent>
      <p:sp>
        <p:nvSpPr>
          <p:cNvPr id="25" name="object 25"/>
          <p:cNvSpPr/>
          <p:nvPr/>
        </p:nvSpPr>
        <p:spPr>
          <a:xfrm>
            <a:off x="6913257" y="2991675"/>
            <a:ext cx="640080" cy="640080"/>
          </a:xfrm>
          <a:custGeom>
            <a:avLst/>
            <a:gdLst/>
            <a:ahLst/>
            <a:cxnLst/>
            <a:rect l="l" t="t" r="r" b="b"/>
            <a:pathLst>
              <a:path w="640079" h="640079">
                <a:moveTo>
                  <a:pt x="320040"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40"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40" y="0"/>
                </a:lnTo>
                <a:close/>
              </a:path>
            </a:pathLst>
          </a:custGeom>
          <a:solidFill>
            <a:srgbClr val="F6A3A5"/>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26" name="object 26"/>
              <p:cNvSpPr txBox="1"/>
              <p:nvPr/>
            </p:nvSpPr>
            <p:spPr>
              <a:xfrm>
                <a:off x="7029525" y="3180588"/>
                <a:ext cx="39814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b="0" i="1" smtClean="0">
                              <a:latin typeface="Cambria Math" panose="02040503050406030204" pitchFamily="18" charset="0"/>
                            </a:rPr>
                            <m:t>2</m:t>
                          </m:r>
                          <m:r>
                            <a:rPr lang="en-SG" i="1"/>
                            <m:t>,</m:t>
                          </m:r>
                          <m:r>
                            <a:rPr lang="en-SG" b="0" i="1" smtClean="0">
                              <a:latin typeface="Cambria Math" panose="02040503050406030204" pitchFamily="18" charset="0"/>
                            </a:rPr>
                            <m:t>1</m:t>
                          </m:r>
                        </m:sub>
                      </m:sSub>
                    </m:oMath>
                  </m:oMathPara>
                </a14:m>
                <a:endParaRPr lang="en-SG" dirty="0"/>
              </a:p>
            </p:txBody>
          </p:sp>
        </mc:Choice>
        <mc:Fallback>
          <p:sp>
            <p:nvSpPr>
              <p:cNvPr id="26" name="object 26"/>
              <p:cNvSpPr txBox="1">
                <a:spLocks noRot="1" noChangeAspect="1" noMove="1" noResize="1" noEditPoints="1" noAdjustHandles="1" noChangeArrowheads="1" noChangeShapeType="1" noTextEdit="1"/>
              </p:cNvSpPr>
              <p:nvPr/>
            </p:nvSpPr>
            <p:spPr>
              <a:xfrm>
                <a:off x="7029525" y="3180588"/>
                <a:ext cx="398145" cy="302006"/>
              </a:xfrm>
              <a:prstGeom prst="rect">
                <a:avLst/>
              </a:prstGeom>
              <a:blipFill>
                <a:blip r:embed="rId13"/>
                <a:stretch>
                  <a:fillRect l="-16923" r="-9231" b="-22449"/>
                </a:stretch>
              </a:blipFill>
            </p:spPr>
            <p:txBody>
              <a:bodyPr/>
              <a:lstStyle/>
              <a:p>
                <a:r>
                  <a:rPr lang="en-SG">
                    <a:noFill/>
                  </a:rPr>
                  <a:t> </a:t>
                </a:r>
              </a:p>
            </p:txBody>
          </p:sp>
        </mc:Fallback>
      </mc:AlternateContent>
      <p:sp>
        <p:nvSpPr>
          <p:cNvPr id="27" name="object 27"/>
          <p:cNvSpPr/>
          <p:nvPr/>
        </p:nvSpPr>
        <p:spPr>
          <a:xfrm>
            <a:off x="6913257" y="5577840"/>
            <a:ext cx="640080" cy="640080"/>
          </a:xfrm>
          <a:custGeom>
            <a:avLst/>
            <a:gdLst/>
            <a:ahLst/>
            <a:cxnLst/>
            <a:rect l="l" t="t" r="r" b="b"/>
            <a:pathLst>
              <a:path w="640079" h="640079">
                <a:moveTo>
                  <a:pt x="320040" y="0"/>
                </a:moveTo>
                <a:lnTo>
                  <a:pt x="272748" y="3470"/>
                </a:lnTo>
                <a:lnTo>
                  <a:pt x="227610" y="13550"/>
                </a:lnTo>
                <a:lnTo>
                  <a:pt x="185122" y="29745"/>
                </a:lnTo>
                <a:lnTo>
                  <a:pt x="145778" y="51560"/>
                </a:lnTo>
                <a:lnTo>
                  <a:pt x="110073" y="78500"/>
                </a:lnTo>
                <a:lnTo>
                  <a:pt x="78502" y="110070"/>
                </a:lnTo>
                <a:lnTo>
                  <a:pt x="51562" y="145774"/>
                </a:lnTo>
                <a:lnTo>
                  <a:pt x="29746" y="185119"/>
                </a:lnTo>
                <a:lnTo>
                  <a:pt x="13550" y="227608"/>
                </a:lnTo>
                <a:lnTo>
                  <a:pt x="3470" y="272746"/>
                </a:lnTo>
                <a:lnTo>
                  <a:pt x="0" y="320040"/>
                </a:lnTo>
                <a:lnTo>
                  <a:pt x="3470" y="367333"/>
                </a:lnTo>
                <a:lnTo>
                  <a:pt x="13550" y="412471"/>
                </a:lnTo>
                <a:lnTo>
                  <a:pt x="29746" y="454960"/>
                </a:lnTo>
                <a:lnTo>
                  <a:pt x="51562" y="494305"/>
                </a:lnTo>
                <a:lnTo>
                  <a:pt x="78502" y="530009"/>
                </a:lnTo>
                <a:lnTo>
                  <a:pt x="110073" y="561579"/>
                </a:lnTo>
                <a:lnTo>
                  <a:pt x="145778" y="588519"/>
                </a:lnTo>
                <a:lnTo>
                  <a:pt x="185122" y="610334"/>
                </a:lnTo>
                <a:lnTo>
                  <a:pt x="227610" y="626529"/>
                </a:lnTo>
                <a:lnTo>
                  <a:pt x="272748" y="636609"/>
                </a:lnTo>
                <a:lnTo>
                  <a:pt x="320040" y="640080"/>
                </a:lnTo>
                <a:lnTo>
                  <a:pt x="367334" y="636609"/>
                </a:lnTo>
                <a:lnTo>
                  <a:pt x="412473" y="626529"/>
                </a:lnTo>
                <a:lnTo>
                  <a:pt x="454963" y="610334"/>
                </a:lnTo>
                <a:lnTo>
                  <a:pt x="494307" y="588519"/>
                </a:lnTo>
                <a:lnTo>
                  <a:pt x="530011" y="561579"/>
                </a:lnTo>
                <a:lnTo>
                  <a:pt x="561581" y="530009"/>
                </a:lnTo>
                <a:lnTo>
                  <a:pt x="588520" y="494305"/>
                </a:lnTo>
                <a:lnTo>
                  <a:pt x="610335" y="454960"/>
                </a:lnTo>
                <a:lnTo>
                  <a:pt x="626530" y="412471"/>
                </a:lnTo>
                <a:lnTo>
                  <a:pt x="636610" y="367333"/>
                </a:lnTo>
                <a:lnTo>
                  <a:pt x="640079" y="320040"/>
                </a:lnTo>
                <a:lnTo>
                  <a:pt x="636610" y="272746"/>
                </a:lnTo>
                <a:lnTo>
                  <a:pt x="626530" y="227608"/>
                </a:lnTo>
                <a:lnTo>
                  <a:pt x="610335" y="185119"/>
                </a:lnTo>
                <a:lnTo>
                  <a:pt x="588520" y="145774"/>
                </a:lnTo>
                <a:lnTo>
                  <a:pt x="561581" y="110070"/>
                </a:lnTo>
                <a:lnTo>
                  <a:pt x="530011" y="78500"/>
                </a:lnTo>
                <a:lnTo>
                  <a:pt x="494307" y="51560"/>
                </a:lnTo>
                <a:lnTo>
                  <a:pt x="454963" y="29745"/>
                </a:lnTo>
                <a:lnTo>
                  <a:pt x="412473" y="13550"/>
                </a:lnTo>
                <a:lnTo>
                  <a:pt x="367334" y="3470"/>
                </a:lnTo>
                <a:lnTo>
                  <a:pt x="320040" y="0"/>
                </a:lnTo>
                <a:close/>
              </a:path>
            </a:pathLst>
          </a:custGeom>
          <a:solidFill>
            <a:srgbClr val="F6A4A5"/>
          </a:solidFill>
        </p:spPr>
        <p:txBody>
          <a:bodyPr wrap="square" lIns="0" tIns="0" rIns="0" bIns="0" rtlCol="0"/>
          <a:lstStyle/>
          <a:p>
            <a:endParaRPr/>
          </a:p>
        </p:txBody>
      </p:sp>
      <mc:AlternateContent xmlns:mc="http://schemas.openxmlformats.org/markup-compatibility/2006">
        <mc:Choice xmlns:a14="http://schemas.microsoft.com/office/drawing/2010/main" Requires="a14">
          <p:sp>
            <p:nvSpPr>
              <p:cNvPr id="28" name="object 28"/>
              <p:cNvSpPr txBox="1"/>
              <p:nvPr/>
            </p:nvSpPr>
            <p:spPr>
              <a:xfrm>
                <a:off x="7029525" y="5765292"/>
                <a:ext cx="39814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b="0" i="1" smtClean="0">
                              <a:latin typeface="Cambria Math" panose="02040503050406030204" pitchFamily="18" charset="0"/>
                            </a:rPr>
                            <m:t>2</m:t>
                          </m:r>
                          <m:r>
                            <a:rPr lang="en-SG" i="1"/>
                            <m:t>,</m:t>
                          </m:r>
                          <m:r>
                            <a:rPr lang="en-SG" b="0" i="1" smtClean="0">
                              <a:latin typeface="Cambria Math" panose="02040503050406030204" pitchFamily="18" charset="0"/>
                            </a:rPr>
                            <m:t>4</m:t>
                          </m:r>
                        </m:sub>
                      </m:sSub>
                    </m:oMath>
                  </m:oMathPara>
                </a14:m>
                <a:endParaRPr lang="en-SG" dirty="0"/>
              </a:p>
            </p:txBody>
          </p:sp>
        </mc:Choice>
        <mc:Fallback>
          <p:sp>
            <p:nvSpPr>
              <p:cNvPr id="28" name="object 28"/>
              <p:cNvSpPr txBox="1">
                <a:spLocks noRot="1" noChangeAspect="1" noMove="1" noResize="1" noEditPoints="1" noAdjustHandles="1" noChangeArrowheads="1" noChangeShapeType="1" noTextEdit="1"/>
              </p:cNvSpPr>
              <p:nvPr/>
            </p:nvSpPr>
            <p:spPr>
              <a:xfrm>
                <a:off x="7029525" y="5765292"/>
                <a:ext cx="398145" cy="302006"/>
              </a:xfrm>
              <a:prstGeom prst="rect">
                <a:avLst/>
              </a:prstGeom>
              <a:blipFill>
                <a:blip r:embed="rId14"/>
                <a:stretch>
                  <a:fillRect l="-16923" r="-9231" b="-22449"/>
                </a:stretch>
              </a:blipFill>
            </p:spPr>
            <p:txBody>
              <a:bodyPr/>
              <a:lstStyle/>
              <a:p>
                <a:r>
                  <a:rPr lang="en-SG">
                    <a:noFill/>
                  </a:rPr>
                  <a:t> </a:t>
                </a:r>
              </a:p>
            </p:txBody>
          </p:sp>
        </mc:Fallback>
      </mc:AlternateContent>
      <p:sp>
        <p:nvSpPr>
          <p:cNvPr id="29" name="object 29"/>
          <p:cNvSpPr txBox="1"/>
          <p:nvPr/>
        </p:nvSpPr>
        <p:spPr>
          <a:xfrm>
            <a:off x="912178" y="1512314"/>
            <a:ext cx="7423784"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20" dirty="0">
                <a:latin typeface="Arial"/>
                <a:cs typeface="Arial"/>
              </a:rPr>
              <a:t>During </a:t>
            </a:r>
            <a:r>
              <a:rPr sz="2800" spc="-160" dirty="0">
                <a:latin typeface="Arial"/>
                <a:cs typeface="Arial"/>
              </a:rPr>
              <a:t>training, </a:t>
            </a:r>
            <a:r>
              <a:rPr sz="2800" spc="-150" dirty="0">
                <a:latin typeface="Arial"/>
                <a:cs typeface="Arial"/>
              </a:rPr>
              <a:t>randomly </a:t>
            </a:r>
            <a:r>
              <a:rPr sz="2800" spc="-190" dirty="0">
                <a:latin typeface="Arial"/>
                <a:cs typeface="Arial"/>
              </a:rPr>
              <a:t>set </a:t>
            </a:r>
            <a:r>
              <a:rPr sz="2800" spc="-215" dirty="0">
                <a:latin typeface="Arial"/>
                <a:cs typeface="Arial"/>
              </a:rPr>
              <a:t>some </a:t>
            </a:r>
            <a:r>
              <a:rPr sz="2800" spc="-170" dirty="0">
                <a:latin typeface="Arial"/>
                <a:cs typeface="Arial"/>
              </a:rPr>
              <a:t>activations </a:t>
            </a:r>
            <a:r>
              <a:rPr sz="2800" spc="15" dirty="0">
                <a:latin typeface="Arial"/>
                <a:cs typeface="Arial"/>
              </a:rPr>
              <a:t>to</a:t>
            </a:r>
            <a:r>
              <a:rPr sz="2800" spc="-430" dirty="0">
                <a:latin typeface="Arial"/>
                <a:cs typeface="Arial"/>
              </a:rPr>
              <a:t> </a:t>
            </a:r>
            <a:r>
              <a:rPr sz="2800" spc="-160" dirty="0">
                <a:latin typeface="Arial"/>
                <a:cs typeface="Arial"/>
              </a:rPr>
              <a:t>0</a:t>
            </a:r>
            <a:endParaRPr sz="2800">
              <a:latin typeface="Arial"/>
              <a:cs typeface="Arial"/>
            </a:endParaRPr>
          </a:p>
        </p:txBody>
      </p:sp>
      <p:sp>
        <p:nvSpPr>
          <p:cNvPr id="30" name="object 30"/>
          <p:cNvSpPr/>
          <p:nvPr/>
        </p:nvSpPr>
        <p:spPr>
          <a:xfrm>
            <a:off x="3059582" y="3293871"/>
            <a:ext cx="1673860" cy="461645"/>
          </a:xfrm>
          <a:custGeom>
            <a:avLst/>
            <a:gdLst/>
            <a:ahLst/>
            <a:cxnLst/>
            <a:rect l="l" t="t" r="r" b="b"/>
            <a:pathLst>
              <a:path w="1673860" h="461645">
                <a:moveTo>
                  <a:pt x="1596871" y="24586"/>
                </a:moveTo>
                <a:lnTo>
                  <a:pt x="0" y="436918"/>
                </a:lnTo>
                <a:lnTo>
                  <a:pt x="6350" y="461505"/>
                </a:lnTo>
                <a:lnTo>
                  <a:pt x="1603223" y="49186"/>
                </a:lnTo>
                <a:lnTo>
                  <a:pt x="1596871" y="24586"/>
                </a:lnTo>
                <a:close/>
              </a:path>
              <a:path w="1673860" h="461645">
                <a:moveTo>
                  <a:pt x="1669722" y="21412"/>
                </a:moveTo>
                <a:lnTo>
                  <a:pt x="1609166" y="21412"/>
                </a:lnTo>
                <a:lnTo>
                  <a:pt x="1615516" y="46012"/>
                </a:lnTo>
                <a:lnTo>
                  <a:pt x="1603223" y="49186"/>
                </a:lnTo>
                <a:lnTo>
                  <a:pt x="1609572" y="73774"/>
                </a:lnTo>
                <a:lnTo>
                  <a:pt x="1669722" y="21412"/>
                </a:lnTo>
                <a:close/>
              </a:path>
              <a:path w="1673860" h="461645">
                <a:moveTo>
                  <a:pt x="1609166" y="21412"/>
                </a:moveTo>
                <a:lnTo>
                  <a:pt x="1596871" y="24586"/>
                </a:lnTo>
                <a:lnTo>
                  <a:pt x="1603223" y="49186"/>
                </a:lnTo>
                <a:lnTo>
                  <a:pt x="1615516" y="46012"/>
                </a:lnTo>
                <a:lnTo>
                  <a:pt x="1609166" y="21412"/>
                </a:lnTo>
                <a:close/>
              </a:path>
              <a:path w="1673860" h="461645">
                <a:moveTo>
                  <a:pt x="1590522" y="0"/>
                </a:moveTo>
                <a:lnTo>
                  <a:pt x="1596871" y="24586"/>
                </a:lnTo>
                <a:lnTo>
                  <a:pt x="1609166" y="21412"/>
                </a:lnTo>
                <a:lnTo>
                  <a:pt x="1669722" y="21412"/>
                </a:lnTo>
                <a:lnTo>
                  <a:pt x="1673821" y="17843"/>
                </a:lnTo>
                <a:lnTo>
                  <a:pt x="1590522" y="0"/>
                </a:lnTo>
                <a:close/>
              </a:path>
            </a:pathLst>
          </a:custGeom>
          <a:solidFill>
            <a:srgbClr val="4472C4"/>
          </a:solidFill>
        </p:spPr>
        <p:txBody>
          <a:bodyPr wrap="square" lIns="0" tIns="0" rIns="0" bIns="0" rtlCol="0"/>
          <a:lstStyle/>
          <a:p>
            <a:endParaRPr/>
          </a:p>
        </p:txBody>
      </p:sp>
      <p:sp>
        <p:nvSpPr>
          <p:cNvPr id="31" name="object 31"/>
          <p:cNvSpPr/>
          <p:nvPr/>
        </p:nvSpPr>
        <p:spPr>
          <a:xfrm>
            <a:off x="3059544" y="3730790"/>
            <a:ext cx="1673860" cy="466090"/>
          </a:xfrm>
          <a:custGeom>
            <a:avLst/>
            <a:gdLst/>
            <a:ahLst/>
            <a:cxnLst/>
            <a:rect l="l" t="t" r="r" b="b"/>
            <a:pathLst>
              <a:path w="1673860" h="466089">
                <a:moveTo>
                  <a:pt x="1596928" y="441495"/>
                </a:moveTo>
                <a:lnTo>
                  <a:pt x="1590509" y="466077"/>
                </a:lnTo>
                <a:lnTo>
                  <a:pt x="1673860" y="448462"/>
                </a:lnTo>
                <a:lnTo>
                  <a:pt x="1669566" y="444703"/>
                </a:lnTo>
                <a:lnTo>
                  <a:pt x="1609217" y="444703"/>
                </a:lnTo>
                <a:lnTo>
                  <a:pt x="1596928" y="441495"/>
                </a:lnTo>
                <a:close/>
              </a:path>
              <a:path w="1673860" h="466089">
                <a:moveTo>
                  <a:pt x="1603344" y="416921"/>
                </a:moveTo>
                <a:lnTo>
                  <a:pt x="1596928" y="441495"/>
                </a:lnTo>
                <a:lnTo>
                  <a:pt x="1609217" y="444703"/>
                </a:lnTo>
                <a:lnTo>
                  <a:pt x="1615630" y="420128"/>
                </a:lnTo>
                <a:lnTo>
                  <a:pt x="1603344" y="416921"/>
                </a:lnTo>
                <a:close/>
              </a:path>
              <a:path w="1673860" h="466089">
                <a:moveTo>
                  <a:pt x="1609763" y="392341"/>
                </a:moveTo>
                <a:lnTo>
                  <a:pt x="1603344" y="416921"/>
                </a:lnTo>
                <a:lnTo>
                  <a:pt x="1615630" y="420128"/>
                </a:lnTo>
                <a:lnTo>
                  <a:pt x="1609217" y="444703"/>
                </a:lnTo>
                <a:lnTo>
                  <a:pt x="1669566" y="444703"/>
                </a:lnTo>
                <a:lnTo>
                  <a:pt x="1609763" y="392341"/>
                </a:lnTo>
                <a:close/>
              </a:path>
              <a:path w="1673860" h="466089">
                <a:moveTo>
                  <a:pt x="6413" y="0"/>
                </a:moveTo>
                <a:lnTo>
                  <a:pt x="0" y="24587"/>
                </a:lnTo>
                <a:lnTo>
                  <a:pt x="1596928" y="441495"/>
                </a:lnTo>
                <a:lnTo>
                  <a:pt x="1603344" y="416921"/>
                </a:lnTo>
                <a:lnTo>
                  <a:pt x="6413" y="0"/>
                </a:lnTo>
                <a:close/>
              </a:path>
            </a:pathLst>
          </a:custGeom>
          <a:solidFill>
            <a:srgbClr val="4472C4"/>
          </a:solidFill>
        </p:spPr>
        <p:txBody>
          <a:bodyPr wrap="square" lIns="0" tIns="0" rIns="0" bIns="0" rtlCol="0"/>
          <a:lstStyle/>
          <a:p>
            <a:endParaRPr/>
          </a:p>
        </p:txBody>
      </p:sp>
      <p:sp>
        <p:nvSpPr>
          <p:cNvPr id="32" name="object 32"/>
          <p:cNvSpPr/>
          <p:nvPr/>
        </p:nvSpPr>
        <p:spPr>
          <a:xfrm>
            <a:off x="3054972" y="3733050"/>
            <a:ext cx="1678939" cy="1305560"/>
          </a:xfrm>
          <a:custGeom>
            <a:avLst/>
            <a:gdLst/>
            <a:ahLst/>
            <a:cxnLst/>
            <a:rect l="l" t="t" r="r" b="b"/>
            <a:pathLst>
              <a:path w="1678939" h="1305560">
                <a:moveTo>
                  <a:pt x="1610434" y="1268860"/>
                </a:moveTo>
                <a:lnTo>
                  <a:pt x="1594878" y="1288922"/>
                </a:lnTo>
                <a:lnTo>
                  <a:pt x="1678432" y="1305509"/>
                </a:lnTo>
                <a:lnTo>
                  <a:pt x="1664573" y="1276642"/>
                </a:lnTo>
                <a:lnTo>
                  <a:pt x="1620469" y="1276642"/>
                </a:lnTo>
                <a:lnTo>
                  <a:pt x="1610434" y="1268860"/>
                </a:lnTo>
                <a:close/>
              </a:path>
              <a:path w="1678939" h="1305560">
                <a:moveTo>
                  <a:pt x="1626003" y="1248781"/>
                </a:moveTo>
                <a:lnTo>
                  <a:pt x="1610434" y="1268860"/>
                </a:lnTo>
                <a:lnTo>
                  <a:pt x="1620469" y="1276642"/>
                </a:lnTo>
                <a:lnTo>
                  <a:pt x="1636039" y="1256563"/>
                </a:lnTo>
                <a:lnTo>
                  <a:pt x="1626003" y="1248781"/>
                </a:lnTo>
                <a:close/>
              </a:path>
              <a:path w="1678939" h="1305560">
                <a:moveTo>
                  <a:pt x="1641563" y="1228712"/>
                </a:moveTo>
                <a:lnTo>
                  <a:pt x="1626003" y="1248781"/>
                </a:lnTo>
                <a:lnTo>
                  <a:pt x="1636039" y="1256563"/>
                </a:lnTo>
                <a:lnTo>
                  <a:pt x="1620469" y="1276642"/>
                </a:lnTo>
                <a:lnTo>
                  <a:pt x="1664573" y="1276642"/>
                </a:lnTo>
                <a:lnTo>
                  <a:pt x="1641563" y="1228712"/>
                </a:lnTo>
                <a:close/>
              </a:path>
              <a:path w="1678939" h="1305560">
                <a:moveTo>
                  <a:pt x="15570" y="0"/>
                </a:moveTo>
                <a:lnTo>
                  <a:pt x="0" y="20065"/>
                </a:lnTo>
                <a:lnTo>
                  <a:pt x="1610434" y="1268860"/>
                </a:lnTo>
                <a:lnTo>
                  <a:pt x="1626003" y="1248781"/>
                </a:lnTo>
                <a:lnTo>
                  <a:pt x="15570" y="0"/>
                </a:lnTo>
                <a:close/>
              </a:path>
            </a:pathLst>
          </a:custGeom>
          <a:solidFill>
            <a:srgbClr val="4472C4"/>
          </a:solidFill>
        </p:spPr>
        <p:txBody>
          <a:bodyPr wrap="square" lIns="0" tIns="0" rIns="0" bIns="0" rtlCol="0"/>
          <a:lstStyle/>
          <a:p>
            <a:endParaRPr/>
          </a:p>
        </p:txBody>
      </p:sp>
      <p:sp>
        <p:nvSpPr>
          <p:cNvPr id="33" name="object 33"/>
          <p:cNvSpPr/>
          <p:nvPr/>
        </p:nvSpPr>
        <p:spPr>
          <a:xfrm>
            <a:off x="3052724" y="3735298"/>
            <a:ext cx="1680845" cy="2162810"/>
          </a:xfrm>
          <a:custGeom>
            <a:avLst/>
            <a:gdLst/>
            <a:ahLst/>
            <a:cxnLst/>
            <a:rect l="l" t="t" r="r" b="b"/>
            <a:pathLst>
              <a:path w="1680845" h="2162810">
                <a:moveTo>
                  <a:pt x="1623961" y="2110139"/>
                </a:moveTo>
                <a:lnTo>
                  <a:pt x="1603882" y="2125705"/>
                </a:lnTo>
                <a:lnTo>
                  <a:pt x="1680679" y="2162581"/>
                </a:lnTo>
                <a:lnTo>
                  <a:pt x="1672270" y="2120181"/>
                </a:lnTo>
                <a:lnTo>
                  <a:pt x="1631746" y="2120181"/>
                </a:lnTo>
                <a:lnTo>
                  <a:pt x="1623961" y="2110139"/>
                </a:lnTo>
                <a:close/>
              </a:path>
              <a:path w="1680845" h="2162810">
                <a:moveTo>
                  <a:pt x="1644030" y="2094579"/>
                </a:moveTo>
                <a:lnTo>
                  <a:pt x="1623961" y="2110139"/>
                </a:lnTo>
                <a:lnTo>
                  <a:pt x="1631746" y="2120181"/>
                </a:lnTo>
                <a:lnTo>
                  <a:pt x="1651812" y="2104617"/>
                </a:lnTo>
                <a:lnTo>
                  <a:pt x="1644030" y="2094579"/>
                </a:lnTo>
                <a:close/>
              </a:path>
              <a:path w="1680845" h="2162810">
                <a:moveTo>
                  <a:pt x="1664106" y="2079015"/>
                </a:moveTo>
                <a:lnTo>
                  <a:pt x="1644030" y="2094579"/>
                </a:lnTo>
                <a:lnTo>
                  <a:pt x="1651812" y="2104617"/>
                </a:lnTo>
                <a:lnTo>
                  <a:pt x="1631746" y="2120181"/>
                </a:lnTo>
                <a:lnTo>
                  <a:pt x="1672270" y="2120181"/>
                </a:lnTo>
                <a:lnTo>
                  <a:pt x="1664106" y="2079015"/>
                </a:lnTo>
                <a:close/>
              </a:path>
              <a:path w="1680845" h="2162810">
                <a:moveTo>
                  <a:pt x="20065" y="0"/>
                </a:moveTo>
                <a:lnTo>
                  <a:pt x="0" y="15570"/>
                </a:lnTo>
                <a:lnTo>
                  <a:pt x="1623961" y="2110139"/>
                </a:lnTo>
                <a:lnTo>
                  <a:pt x="1644030" y="2094579"/>
                </a:lnTo>
                <a:lnTo>
                  <a:pt x="20065" y="0"/>
                </a:lnTo>
                <a:close/>
              </a:path>
            </a:pathLst>
          </a:custGeom>
          <a:solidFill>
            <a:srgbClr val="4472C4"/>
          </a:solidFill>
        </p:spPr>
        <p:txBody>
          <a:bodyPr wrap="square" lIns="0" tIns="0" rIns="0" bIns="0" rtlCol="0"/>
          <a:lstStyle/>
          <a:p>
            <a:endParaRPr/>
          </a:p>
        </p:txBody>
      </p:sp>
      <p:sp>
        <p:nvSpPr>
          <p:cNvPr id="34" name="object 34"/>
          <p:cNvSpPr/>
          <p:nvPr/>
        </p:nvSpPr>
        <p:spPr>
          <a:xfrm>
            <a:off x="3054997" y="4598847"/>
            <a:ext cx="1678939" cy="1299210"/>
          </a:xfrm>
          <a:custGeom>
            <a:avLst/>
            <a:gdLst/>
            <a:ahLst/>
            <a:cxnLst/>
            <a:rect l="l" t="t" r="r" b="b"/>
            <a:pathLst>
              <a:path w="1678939" h="1299210">
                <a:moveTo>
                  <a:pt x="1610323" y="1262537"/>
                </a:moveTo>
                <a:lnTo>
                  <a:pt x="1594802" y="1282650"/>
                </a:lnTo>
                <a:lnTo>
                  <a:pt x="1678406" y="1299032"/>
                </a:lnTo>
                <a:lnTo>
                  <a:pt x="1664530" y="1270297"/>
                </a:lnTo>
                <a:lnTo>
                  <a:pt x="1620380" y="1270297"/>
                </a:lnTo>
                <a:lnTo>
                  <a:pt x="1610323" y="1262537"/>
                </a:lnTo>
                <a:close/>
              </a:path>
              <a:path w="1678939" h="1299210">
                <a:moveTo>
                  <a:pt x="1625842" y="1242427"/>
                </a:moveTo>
                <a:lnTo>
                  <a:pt x="1610323" y="1262537"/>
                </a:lnTo>
                <a:lnTo>
                  <a:pt x="1620380" y="1270297"/>
                </a:lnTo>
                <a:lnTo>
                  <a:pt x="1635899" y="1250186"/>
                </a:lnTo>
                <a:lnTo>
                  <a:pt x="1625842" y="1242427"/>
                </a:lnTo>
                <a:close/>
              </a:path>
              <a:path w="1678939" h="1299210">
                <a:moveTo>
                  <a:pt x="1641360" y="1222319"/>
                </a:moveTo>
                <a:lnTo>
                  <a:pt x="1625842" y="1242427"/>
                </a:lnTo>
                <a:lnTo>
                  <a:pt x="1635899" y="1250186"/>
                </a:lnTo>
                <a:lnTo>
                  <a:pt x="1620380" y="1270297"/>
                </a:lnTo>
                <a:lnTo>
                  <a:pt x="1664530" y="1270297"/>
                </a:lnTo>
                <a:lnTo>
                  <a:pt x="1641360" y="1222319"/>
                </a:lnTo>
                <a:close/>
              </a:path>
              <a:path w="1678939" h="1299210">
                <a:moveTo>
                  <a:pt x="15519" y="0"/>
                </a:moveTo>
                <a:lnTo>
                  <a:pt x="0" y="20116"/>
                </a:lnTo>
                <a:lnTo>
                  <a:pt x="1610323" y="1262537"/>
                </a:lnTo>
                <a:lnTo>
                  <a:pt x="1625842" y="1242427"/>
                </a:lnTo>
                <a:lnTo>
                  <a:pt x="15519" y="0"/>
                </a:lnTo>
                <a:close/>
              </a:path>
            </a:pathLst>
          </a:custGeom>
          <a:solidFill>
            <a:srgbClr val="4472C4"/>
          </a:solidFill>
        </p:spPr>
        <p:txBody>
          <a:bodyPr wrap="square" lIns="0" tIns="0" rIns="0" bIns="0" rtlCol="0"/>
          <a:lstStyle/>
          <a:p>
            <a:endParaRPr/>
          </a:p>
        </p:txBody>
      </p:sp>
      <p:sp>
        <p:nvSpPr>
          <p:cNvPr id="35" name="object 35"/>
          <p:cNvSpPr/>
          <p:nvPr/>
        </p:nvSpPr>
        <p:spPr>
          <a:xfrm>
            <a:off x="3059595" y="4596612"/>
            <a:ext cx="1673860" cy="460375"/>
          </a:xfrm>
          <a:custGeom>
            <a:avLst/>
            <a:gdLst/>
            <a:ahLst/>
            <a:cxnLst/>
            <a:rect l="l" t="t" r="r" b="b"/>
            <a:pathLst>
              <a:path w="1673860" h="460375">
                <a:moveTo>
                  <a:pt x="1596849" y="435277"/>
                </a:moveTo>
                <a:lnTo>
                  <a:pt x="1590522" y="459867"/>
                </a:lnTo>
                <a:lnTo>
                  <a:pt x="1673809" y="441947"/>
                </a:lnTo>
                <a:lnTo>
                  <a:pt x="1669774" y="438442"/>
                </a:lnTo>
                <a:lnTo>
                  <a:pt x="1609153" y="438442"/>
                </a:lnTo>
                <a:lnTo>
                  <a:pt x="1596849" y="435277"/>
                </a:lnTo>
                <a:close/>
              </a:path>
              <a:path w="1673860" h="460375">
                <a:moveTo>
                  <a:pt x="1603179" y="410679"/>
                </a:moveTo>
                <a:lnTo>
                  <a:pt x="1596849" y="435277"/>
                </a:lnTo>
                <a:lnTo>
                  <a:pt x="1609153" y="438442"/>
                </a:lnTo>
                <a:lnTo>
                  <a:pt x="1615478" y="413842"/>
                </a:lnTo>
                <a:lnTo>
                  <a:pt x="1603179" y="410679"/>
                </a:lnTo>
                <a:close/>
              </a:path>
              <a:path w="1673860" h="460375">
                <a:moveTo>
                  <a:pt x="1609509" y="386080"/>
                </a:moveTo>
                <a:lnTo>
                  <a:pt x="1603179" y="410679"/>
                </a:lnTo>
                <a:lnTo>
                  <a:pt x="1615478" y="413842"/>
                </a:lnTo>
                <a:lnTo>
                  <a:pt x="1609153" y="438442"/>
                </a:lnTo>
                <a:lnTo>
                  <a:pt x="1669774" y="438442"/>
                </a:lnTo>
                <a:lnTo>
                  <a:pt x="1609509" y="386080"/>
                </a:lnTo>
                <a:close/>
              </a:path>
              <a:path w="1673860" h="460375">
                <a:moveTo>
                  <a:pt x="6324" y="0"/>
                </a:moveTo>
                <a:lnTo>
                  <a:pt x="0" y="24599"/>
                </a:lnTo>
                <a:lnTo>
                  <a:pt x="1596849" y="435277"/>
                </a:lnTo>
                <a:lnTo>
                  <a:pt x="1603179" y="410679"/>
                </a:lnTo>
                <a:lnTo>
                  <a:pt x="6324" y="0"/>
                </a:lnTo>
                <a:close/>
              </a:path>
            </a:pathLst>
          </a:custGeom>
          <a:solidFill>
            <a:srgbClr val="4472C4"/>
          </a:solidFill>
        </p:spPr>
        <p:txBody>
          <a:bodyPr wrap="square" lIns="0" tIns="0" rIns="0" bIns="0" rtlCol="0"/>
          <a:lstStyle/>
          <a:p>
            <a:endParaRPr/>
          </a:p>
        </p:txBody>
      </p:sp>
      <p:sp>
        <p:nvSpPr>
          <p:cNvPr id="36" name="object 36"/>
          <p:cNvSpPr/>
          <p:nvPr/>
        </p:nvSpPr>
        <p:spPr>
          <a:xfrm>
            <a:off x="3059595" y="4161332"/>
            <a:ext cx="1673860" cy="460375"/>
          </a:xfrm>
          <a:custGeom>
            <a:avLst/>
            <a:gdLst/>
            <a:ahLst/>
            <a:cxnLst/>
            <a:rect l="l" t="t" r="r" b="b"/>
            <a:pathLst>
              <a:path w="1673860" h="460375">
                <a:moveTo>
                  <a:pt x="1596851" y="24601"/>
                </a:moveTo>
                <a:lnTo>
                  <a:pt x="0" y="435279"/>
                </a:lnTo>
                <a:lnTo>
                  <a:pt x="6324" y="459879"/>
                </a:lnTo>
                <a:lnTo>
                  <a:pt x="1603180" y="49200"/>
                </a:lnTo>
                <a:lnTo>
                  <a:pt x="1596851" y="24601"/>
                </a:lnTo>
                <a:close/>
              </a:path>
              <a:path w="1673860" h="460375">
                <a:moveTo>
                  <a:pt x="1669761" y="21437"/>
                </a:moveTo>
                <a:lnTo>
                  <a:pt x="1609153" y="21437"/>
                </a:lnTo>
                <a:lnTo>
                  <a:pt x="1615478" y="46037"/>
                </a:lnTo>
                <a:lnTo>
                  <a:pt x="1603180" y="49200"/>
                </a:lnTo>
                <a:lnTo>
                  <a:pt x="1609509" y="73799"/>
                </a:lnTo>
                <a:lnTo>
                  <a:pt x="1669761" y="21437"/>
                </a:lnTo>
                <a:close/>
              </a:path>
              <a:path w="1673860" h="460375">
                <a:moveTo>
                  <a:pt x="1609153" y="21437"/>
                </a:moveTo>
                <a:lnTo>
                  <a:pt x="1596851" y="24601"/>
                </a:lnTo>
                <a:lnTo>
                  <a:pt x="1603180" y="49200"/>
                </a:lnTo>
                <a:lnTo>
                  <a:pt x="1615478" y="46037"/>
                </a:lnTo>
                <a:lnTo>
                  <a:pt x="1609153" y="21437"/>
                </a:lnTo>
                <a:close/>
              </a:path>
              <a:path w="1673860" h="460375">
                <a:moveTo>
                  <a:pt x="1590522" y="0"/>
                </a:moveTo>
                <a:lnTo>
                  <a:pt x="1596851" y="24601"/>
                </a:lnTo>
                <a:lnTo>
                  <a:pt x="1609153" y="21437"/>
                </a:lnTo>
                <a:lnTo>
                  <a:pt x="1669761" y="21437"/>
                </a:lnTo>
                <a:lnTo>
                  <a:pt x="1673809" y="17919"/>
                </a:lnTo>
                <a:lnTo>
                  <a:pt x="1590522" y="0"/>
                </a:lnTo>
                <a:close/>
              </a:path>
            </a:pathLst>
          </a:custGeom>
          <a:solidFill>
            <a:srgbClr val="4472C4"/>
          </a:solidFill>
        </p:spPr>
        <p:txBody>
          <a:bodyPr wrap="square" lIns="0" tIns="0" rIns="0" bIns="0" rtlCol="0"/>
          <a:lstStyle/>
          <a:p>
            <a:endParaRPr/>
          </a:p>
        </p:txBody>
      </p:sp>
      <p:sp>
        <p:nvSpPr>
          <p:cNvPr id="37" name="object 37"/>
          <p:cNvSpPr/>
          <p:nvPr/>
        </p:nvSpPr>
        <p:spPr>
          <a:xfrm>
            <a:off x="3054972" y="3311715"/>
            <a:ext cx="1678939" cy="1307465"/>
          </a:xfrm>
          <a:custGeom>
            <a:avLst/>
            <a:gdLst/>
            <a:ahLst/>
            <a:cxnLst/>
            <a:rect l="l" t="t" r="r" b="b"/>
            <a:pathLst>
              <a:path w="1678939" h="1307464">
                <a:moveTo>
                  <a:pt x="1610457" y="36698"/>
                </a:moveTo>
                <a:lnTo>
                  <a:pt x="0" y="1287157"/>
                </a:lnTo>
                <a:lnTo>
                  <a:pt x="15570" y="1307223"/>
                </a:lnTo>
                <a:lnTo>
                  <a:pt x="1626034" y="56759"/>
                </a:lnTo>
                <a:lnTo>
                  <a:pt x="1610457" y="36698"/>
                </a:lnTo>
                <a:close/>
              </a:path>
              <a:path w="1678939" h="1307464">
                <a:moveTo>
                  <a:pt x="1664579" y="28905"/>
                </a:moveTo>
                <a:lnTo>
                  <a:pt x="1620494" y="28905"/>
                </a:lnTo>
                <a:lnTo>
                  <a:pt x="1636064" y="48971"/>
                </a:lnTo>
                <a:lnTo>
                  <a:pt x="1626034" y="56759"/>
                </a:lnTo>
                <a:lnTo>
                  <a:pt x="1641614" y="76822"/>
                </a:lnTo>
                <a:lnTo>
                  <a:pt x="1664579" y="28905"/>
                </a:lnTo>
                <a:close/>
              </a:path>
              <a:path w="1678939" h="1307464">
                <a:moveTo>
                  <a:pt x="1620494" y="28905"/>
                </a:moveTo>
                <a:lnTo>
                  <a:pt x="1610457" y="36698"/>
                </a:lnTo>
                <a:lnTo>
                  <a:pt x="1626034" y="56759"/>
                </a:lnTo>
                <a:lnTo>
                  <a:pt x="1636064" y="48971"/>
                </a:lnTo>
                <a:lnTo>
                  <a:pt x="1620494" y="28905"/>
                </a:lnTo>
                <a:close/>
              </a:path>
              <a:path w="1678939" h="1307464">
                <a:moveTo>
                  <a:pt x="1678432" y="0"/>
                </a:moveTo>
                <a:lnTo>
                  <a:pt x="1594878" y="16637"/>
                </a:lnTo>
                <a:lnTo>
                  <a:pt x="1610457" y="36698"/>
                </a:lnTo>
                <a:lnTo>
                  <a:pt x="1620494" y="28905"/>
                </a:lnTo>
                <a:lnTo>
                  <a:pt x="1664579" y="28905"/>
                </a:lnTo>
                <a:lnTo>
                  <a:pt x="1678432" y="0"/>
                </a:lnTo>
                <a:close/>
              </a:path>
            </a:pathLst>
          </a:custGeom>
          <a:solidFill>
            <a:srgbClr val="4472C4"/>
          </a:solidFill>
        </p:spPr>
        <p:txBody>
          <a:bodyPr wrap="square" lIns="0" tIns="0" rIns="0" bIns="0" rtlCol="0"/>
          <a:lstStyle/>
          <a:p>
            <a:endParaRPr/>
          </a:p>
        </p:txBody>
      </p:sp>
      <p:sp>
        <p:nvSpPr>
          <p:cNvPr id="38" name="object 38"/>
          <p:cNvSpPr/>
          <p:nvPr/>
        </p:nvSpPr>
        <p:spPr>
          <a:xfrm>
            <a:off x="3052698" y="3311715"/>
            <a:ext cx="1680845" cy="2171065"/>
          </a:xfrm>
          <a:custGeom>
            <a:avLst/>
            <a:gdLst/>
            <a:ahLst/>
            <a:cxnLst/>
            <a:rect l="l" t="t" r="r" b="b"/>
            <a:pathLst>
              <a:path w="1680845" h="2171065">
                <a:moveTo>
                  <a:pt x="1624080" y="52538"/>
                </a:moveTo>
                <a:lnTo>
                  <a:pt x="0" y="2155253"/>
                </a:lnTo>
                <a:lnTo>
                  <a:pt x="20104" y="2170772"/>
                </a:lnTo>
                <a:lnTo>
                  <a:pt x="1644186" y="68068"/>
                </a:lnTo>
                <a:lnTo>
                  <a:pt x="1624080" y="52538"/>
                </a:lnTo>
                <a:close/>
              </a:path>
              <a:path w="1680845" h="2171065">
                <a:moveTo>
                  <a:pt x="1672360" y="42481"/>
                </a:moveTo>
                <a:lnTo>
                  <a:pt x="1631848" y="42481"/>
                </a:lnTo>
                <a:lnTo>
                  <a:pt x="1651952" y="58013"/>
                </a:lnTo>
                <a:lnTo>
                  <a:pt x="1644186" y="68068"/>
                </a:lnTo>
                <a:lnTo>
                  <a:pt x="1664284" y="83591"/>
                </a:lnTo>
                <a:lnTo>
                  <a:pt x="1672360" y="42481"/>
                </a:lnTo>
                <a:close/>
              </a:path>
              <a:path w="1680845" h="2171065">
                <a:moveTo>
                  <a:pt x="1631848" y="42481"/>
                </a:moveTo>
                <a:lnTo>
                  <a:pt x="1624080" y="52538"/>
                </a:lnTo>
                <a:lnTo>
                  <a:pt x="1644186" y="68068"/>
                </a:lnTo>
                <a:lnTo>
                  <a:pt x="1651952" y="58013"/>
                </a:lnTo>
                <a:lnTo>
                  <a:pt x="1631848" y="42481"/>
                </a:lnTo>
                <a:close/>
              </a:path>
              <a:path w="1680845" h="2171065">
                <a:moveTo>
                  <a:pt x="1680705" y="0"/>
                </a:moveTo>
                <a:lnTo>
                  <a:pt x="1603971" y="37007"/>
                </a:lnTo>
                <a:lnTo>
                  <a:pt x="1624080" y="52538"/>
                </a:lnTo>
                <a:lnTo>
                  <a:pt x="1631848" y="42481"/>
                </a:lnTo>
                <a:lnTo>
                  <a:pt x="1672360" y="42481"/>
                </a:lnTo>
                <a:lnTo>
                  <a:pt x="1680705" y="0"/>
                </a:lnTo>
                <a:close/>
              </a:path>
            </a:pathLst>
          </a:custGeom>
          <a:solidFill>
            <a:srgbClr val="4472C4"/>
          </a:solidFill>
        </p:spPr>
        <p:txBody>
          <a:bodyPr wrap="square" lIns="0" tIns="0" rIns="0" bIns="0" rtlCol="0"/>
          <a:lstStyle/>
          <a:p>
            <a:endParaRPr/>
          </a:p>
        </p:txBody>
      </p:sp>
      <p:sp>
        <p:nvSpPr>
          <p:cNvPr id="39" name="object 39"/>
          <p:cNvSpPr/>
          <p:nvPr/>
        </p:nvSpPr>
        <p:spPr>
          <a:xfrm>
            <a:off x="3054972" y="4179252"/>
            <a:ext cx="1678939" cy="1305560"/>
          </a:xfrm>
          <a:custGeom>
            <a:avLst/>
            <a:gdLst/>
            <a:ahLst/>
            <a:cxnLst/>
            <a:rect l="l" t="t" r="r" b="b"/>
            <a:pathLst>
              <a:path w="1678939" h="1305560">
                <a:moveTo>
                  <a:pt x="1610439" y="36654"/>
                </a:moveTo>
                <a:lnTo>
                  <a:pt x="0" y="1285443"/>
                </a:lnTo>
                <a:lnTo>
                  <a:pt x="15570" y="1305521"/>
                </a:lnTo>
                <a:lnTo>
                  <a:pt x="1626003" y="56728"/>
                </a:lnTo>
                <a:lnTo>
                  <a:pt x="1610439" y="36654"/>
                </a:lnTo>
                <a:close/>
              </a:path>
              <a:path w="1678939" h="1305560">
                <a:moveTo>
                  <a:pt x="1664573" y="28867"/>
                </a:moveTo>
                <a:lnTo>
                  <a:pt x="1620481" y="28867"/>
                </a:lnTo>
                <a:lnTo>
                  <a:pt x="1636039" y="48945"/>
                </a:lnTo>
                <a:lnTo>
                  <a:pt x="1626003" y="56728"/>
                </a:lnTo>
                <a:lnTo>
                  <a:pt x="1641563" y="76796"/>
                </a:lnTo>
                <a:lnTo>
                  <a:pt x="1664573" y="28867"/>
                </a:lnTo>
                <a:close/>
              </a:path>
              <a:path w="1678939" h="1305560">
                <a:moveTo>
                  <a:pt x="1620481" y="28867"/>
                </a:moveTo>
                <a:lnTo>
                  <a:pt x="1610439" y="36654"/>
                </a:lnTo>
                <a:lnTo>
                  <a:pt x="1626003" y="56728"/>
                </a:lnTo>
                <a:lnTo>
                  <a:pt x="1636039" y="48945"/>
                </a:lnTo>
                <a:lnTo>
                  <a:pt x="1620481" y="28867"/>
                </a:lnTo>
                <a:close/>
              </a:path>
              <a:path w="1678939" h="1305560">
                <a:moveTo>
                  <a:pt x="1678432" y="0"/>
                </a:moveTo>
                <a:lnTo>
                  <a:pt x="1594878" y="16586"/>
                </a:lnTo>
                <a:lnTo>
                  <a:pt x="1610439" y="36654"/>
                </a:lnTo>
                <a:lnTo>
                  <a:pt x="1620481" y="28867"/>
                </a:lnTo>
                <a:lnTo>
                  <a:pt x="1664573" y="28867"/>
                </a:lnTo>
                <a:lnTo>
                  <a:pt x="1678432" y="0"/>
                </a:lnTo>
                <a:close/>
              </a:path>
            </a:pathLst>
          </a:custGeom>
          <a:solidFill>
            <a:srgbClr val="4472C4"/>
          </a:solidFill>
        </p:spPr>
        <p:txBody>
          <a:bodyPr wrap="square" lIns="0" tIns="0" rIns="0" bIns="0" rtlCol="0"/>
          <a:lstStyle/>
          <a:p>
            <a:endParaRPr/>
          </a:p>
        </p:txBody>
      </p:sp>
      <p:sp>
        <p:nvSpPr>
          <p:cNvPr id="40" name="object 40"/>
          <p:cNvSpPr/>
          <p:nvPr/>
        </p:nvSpPr>
        <p:spPr>
          <a:xfrm>
            <a:off x="3059544" y="5020945"/>
            <a:ext cx="1673860" cy="466090"/>
          </a:xfrm>
          <a:custGeom>
            <a:avLst/>
            <a:gdLst/>
            <a:ahLst/>
            <a:cxnLst/>
            <a:rect l="l" t="t" r="r" b="b"/>
            <a:pathLst>
              <a:path w="1673860" h="466089">
                <a:moveTo>
                  <a:pt x="1596928" y="24582"/>
                </a:moveTo>
                <a:lnTo>
                  <a:pt x="0" y="441502"/>
                </a:lnTo>
                <a:lnTo>
                  <a:pt x="6413" y="466077"/>
                </a:lnTo>
                <a:lnTo>
                  <a:pt x="1603344" y="49156"/>
                </a:lnTo>
                <a:lnTo>
                  <a:pt x="1596928" y="24582"/>
                </a:lnTo>
                <a:close/>
              </a:path>
              <a:path w="1673860" h="466089">
                <a:moveTo>
                  <a:pt x="1669566" y="21374"/>
                </a:moveTo>
                <a:lnTo>
                  <a:pt x="1609217" y="21374"/>
                </a:lnTo>
                <a:lnTo>
                  <a:pt x="1615630" y="45948"/>
                </a:lnTo>
                <a:lnTo>
                  <a:pt x="1603344" y="49156"/>
                </a:lnTo>
                <a:lnTo>
                  <a:pt x="1609763" y="73736"/>
                </a:lnTo>
                <a:lnTo>
                  <a:pt x="1669566" y="21374"/>
                </a:lnTo>
                <a:close/>
              </a:path>
              <a:path w="1673860" h="466089">
                <a:moveTo>
                  <a:pt x="1609217" y="21374"/>
                </a:moveTo>
                <a:lnTo>
                  <a:pt x="1596928" y="24582"/>
                </a:lnTo>
                <a:lnTo>
                  <a:pt x="1603344" y="49156"/>
                </a:lnTo>
                <a:lnTo>
                  <a:pt x="1615630" y="45948"/>
                </a:lnTo>
                <a:lnTo>
                  <a:pt x="1609217" y="21374"/>
                </a:lnTo>
                <a:close/>
              </a:path>
              <a:path w="1673860" h="466089">
                <a:moveTo>
                  <a:pt x="1590509" y="0"/>
                </a:moveTo>
                <a:lnTo>
                  <a:pt x="1596928" y="24582"/>
                </a:lnTo>
                <a:lnTo>
                  <a:pt x="1609217" y="21374"/>
                </a:lnTo>
                <a:lnTo>
                  <a:pt x="1669566" y="21374"/>
                </a:lnTo>
                <a:lnTo>
                  <a:pt x="1673860" y="17614"/>
                </a:lnTo>
                <a:lnTo>
                  <a:pt x="1590509" y="0"/>
                </a:lnTo>
                <a:close/>
              </a:path>
            </a:pathLst>
          </a:custGeom>
          <a:solidFill>
            <a:srgbClr val="4472C4"/>
          </a:solidFill>
        </p:spPr>
        <p:txBody>
          <a:bodyPr wrap="square" lIns="0" tIns="0" rIns="0" bIns="0" rtlCol="0"/>
          <a:lstStyle/>
          <a:p>
            <a:endParaRPr/>
          </a:p>
        </p:txBody>
      </p:sp>
      <p:sp>
        <p:nvSpPr>
          <p:cNvPr id="41" name="object 41"/>
          <p:cNvSpPr/>
          <p:nvPr/>
        </p:nvSpPr>
        <p:spPr>
          <a:xfrm>
            <a:off x="3059633" y="5462422"/>
            <a:ext cx="1673860" cy="454025"/>
          </a:xfrm>
          <a:custGeom>
            <a:avLst/>
            <a:gdLst/>
            <a:ahLst/>
            <a:cxnLst/>
            <a:rect l="l" t="t" r="r" b="b"/>
            <a:pathLst>
              <a:path w="1673860" h="454025">
                <a:moveTo>
                  <a:pt x="1596787" y="429059"/>
                </a:moveTo>
                <a:lnTo>
                  <a:pt x="1590548" y="453682"/>
                </a:lnTo>
                <a:lnTo>
                  <a:pt x="1673771" y="435457"/>
                </a:lnTo>
                <a:lnTo>
                  <a:pt x="1669969" y="432178"/>
                </a:lnTo>
                <a:lnTo>
                  <a:pt x="1609102" y="432178"/>
                </a:lnTo>
                <a:lnTo>
                  <a:pt x="1596787" y="429059"/>
                </a:lnTo>
                <a:close/>
              </a:path>
              <a:path w="1673860" h="454025">
                <a:moveTo>
                  <a:pt x="1603027" y="404437"/>
                </a:moveTo>
                <a:lnTo>
                  <a:pt x="1596787" y="429059"/>
                </a:lnTo>
                <a:lnTo>
                  <a:pt x="1609102" y="432178"/>
                </a:lnTo>
                <a:lnTo>
                  <a:pt x="1615338" y="407555"/>
                </a:lnTo>
                <a:lnTo>
                  <a:pt x="1603027" y="404437"/>
                </a:lnTo>
                <a:close/>
              </a:path>
              <a:path w="1673860" h="454025">
                <a:moveTo>
                  <a:pt x="1609267" y="379813"/>
                </a:moveTo>
                <a:lnTo>
                  <a:pt x="1603027" y="404437"/>
                </a:lnTo>
                <a:lnTo>
                  <a:pt x="1615338" y="407555"/>
                </a:lnTo>
                <a:lnTo>
                  <a:pt x="1609102" y="432178"/>
                </a:lnTo>
                <a:lnTo>
                  <a:pt x="1669969" y="432178"/>
                </a:lnTo>
                <a:lnTo>
                  <a:pt x="1609267" y="379813"/>
                </a:lnTo>
                <a:close/>
              </a:path>
              <a:path w="1673860" h="454025">
                <a:moveTo>
                  <a:pt x="6235" y="0"/>
                </a:moveTo>
                <a:lnTo>
                  <a:pt x="0" y="24625"/>
                </a:lnTo>
                <a:lnTo>
                  <a:pt x="1596787" y="429059"/>
                </a:lnTo>
                <a:lnTo>
                  <a:pt x="1603027" y="404437"/>
                </a:lnTo>
                <a:lnTo>
                  <a:pt x="6235" y="0"/>
                </a:lnTo>
                <a:close/>
              </a:path>
            </a:pathLst>
          </a:custGeom>
          <a:solidFill>
            <a:srgbClr val="4472C4"/>
          </a:solidFill>
        </p:spPr>
        <p:txBody>
          <a:bodyPr wrap="square" lIns="0" tIns="0" rIns="0" bIns="0" rtlCol="0"/>
          <a:lstStyle/>
          <a:p>
            <a:endParaRPr/>
          </a:p>
        </p:txBody>
      </p:sp>
      <p:sp>
        <p:nvSpPr>
          <p:cNvPr id="42" name="object 42"/>
          <p:cNvSpPr/>
          <p:nvPr/>
        </p:nvSpPr>
        <p:spPr>
          <a:xfrm>
            <a:off x="5373484" y="5859781"/>
            <a:ext cx="1539875" cy="76200"/>
          </a:xfrm>
          <a:custGeom>
            <a:avLst/>
            <a:gdLst/>
            <a:ahLst/>
            <a:cxnLst/>
            <a:rect l="l" t="t" r="r" b="b"/>
            <a:pathLst>
              <a:path w="1539875" h="76200">
                <a:moveTo>
                  <a:pt x="1463573" y="50799"/>
                </a:moveTo>
                <a:lnTo>
                  <a:pt x="1463573" y="76199"/>
                </a:lnTo>
                <a:lnTo>
                  <a:pt x="1514373" y="50799"/>
                </a:lnTo>
                <a:lnTo>
                  <a:pt x="1463573" y="50799"/>
                </a:lnTo>
                <a:close/>
              </a:path>
              <a:path w="1539875" h="76200">
                <a:moveTo>
                  <a:pt x="1463573" y="25399"/>
                </a:moveTo>
                <a:lnTo>
                  <a:pt x="1463573" y="50799"/>
                </a:lnTo>
                <a:lnTo>
                  <a:pt x="1476273" y="50799"/>
                </a:lnTo>
                <a:lnTo>
                  <a:pt x="1476273" y="25399"/>
                </a:lnTo>
                <a:lnTo>
                  <a:pt x="1463573" y="25399"/>
                </a:lnTo>
                <a:close/>
              </a:path>
              <a:path w="1539875" h="76200">
                <a:moveTo>
                  <a:pt x="1463573" y="0"/>
                </a:moveTo>
                <a:lnTo>
                  <a:pt x="1463573" y="25399"/>
                </a:lnTo>
                <a:lnTo>
                  <a:pt x="1476273" y="25399"/>
                </a:lnTo>
                <a:lnTo>
                  <a:pt x="1476273" y="50799"/>
                </a:lnTo>
                <a:lnTo>
                  <a:pt x="1514375" y="50798"/>
                </a:lnTo>
                <a:lnTo>
                  <a:pt x="1539773" y="38099"/>
                </a:lnTo>
                <a:lnTo>
                  <a:pt x="1463573" y="0"/>
                </a:lnTo>
                <a:close/>
              </a:path>
              <a:path w="1539875" h="76200">
                <a:moveTo>
                  <a:pt x="0" y="25398"/>
                </a:moveTo>
                <a:lnTo>
                  <a:pt x="0" y="50798"/>
                </a:lnTo>
                <a:lnTo>
                  <a:pt x="1463573" y="50799"/>
                </a:lnTo>
                <a:lnTo>
                  <a:pt x="1463573" y="25399"/>
                </a:lnTo>
                <a:lnTo>
                  <a:pt x="0" y="25398"/>
                </a:lnTo>
                <a:close/>
              </a:path>
            </a:pathLst>
          </a:custGeom>
          <a:solidFill>
            <a:srgbClr val="4472C4"/>
          </a:solidFill>
        </p:spPr>
        <p:txBody>
          <a:bodyPr wrap="square" lIns="0" tIns="0" rIns="0" bIns="0" rtlCol="0"/>
          <a:lstStyle/>
          <a:p>
            <a:endParaRPr/>
          </a:p>
        </p:txBody>
      </p:sp>
      <p:sp>
        <p:nvSpPr>
          <p:cNvPr id="43" name="object 43"/>
          <p:cNvSpPr/>
          <p:nvPr/>
        </p:nvSpPr>
        <p:spPr>
          <a:xfrm>
            <a:off x="5367299" y="5038559"/>
            <a:ext cx="1546225" cy="870585"/>
          </a:xfrm>
          <a:custGeom>
            <a:avLst/>
            <a:gdLst/>
            <a:ahLst/>
            <a:cxnLst/>
            <a:rect l="l" t="t" r="r" b="b"/>
            <a:pathLst>
              <a:path w="1546225" h="870585">
                <a:moveTo>
                  <a:pt x="1473234" y="26052"/>
                </a:moveTo>
                <a:lnTo>
                  <a:pt x="0" y="848230"/>
                </a:lnTo>
                <a:lnTo>
                  <a:pt x="12382" y="870409"/>
                </a:lnTo>
                <a:lnTo>
                  <a:pt x="1485608" y="48224"/>
                </a:lnTo>
                <a:lnTo>
                  <a:pt x="1473234" y="26052"/>
                </a:lnTo>
                <a:close/>
              </a:path>
              <a:path w="1546225" h="870585">
                <a:moveTo>
                  <a:pt x="1532426" y="19862"/>
                </a:moveTo>
                <a:lnTo>
                  <a:pt x="1484325" y="19862"/>
                </a:lnTo>
                <a:lnTo>
                  <a:pt x="1496694" y="42037"/>
                </a:lnTo>
                <a:lnTo>
                  <a:pt x="1485608" y="48224"/>
                </a:lnTo>
                <a:lnTo>
                  <a:pt x="1497990" y="70408"/>
                </a:lnTo>
                <a:lnTo>
                  <a:pt x="1532426" y="19862"/>
                </a:lnTo>
                <a:close/>
              </a:path>
              <a:path w="1546225" h="870585">
                <a:moveTo>
                  <a:pt x="1484325" y="19862"/>
                </a:moveTo>
                <a:lnTo>
                  <a:pt x="1473234" y="26052"/>
                </a:lnTo>
                <a:lnTo>
                  <a:pt x="1485608" y="48224"/>
                </a:lnTo>
                <a:lnTo>
                  <a:pt x="1496694" y="42037"/>
                </a:lnTo>
                <a:lnTo>
                  <a:pt x="1484325" y="19862"/>
                </a:lnTo>
                <a:close/>
              </a:path>
              <a:path w="1546225" h="870585">
                <a:moveTo>
                  <a:pt x="1545958" y="0"/>
                </a:moveTo>
                <a:lnTo>
                  <a:pt x="1460855" y="3873"/>
                </a:lnTo>
                <a:lnTo>
                  <a:pt x="1473234" y="26052"/>
                </a:lnTo>
                <a:lnTo>
                  <a:pt x="1484325" y="19862"/>
                </a:lnTo>
                <a:lnTo>
                  <a:pt x="1532426" y="19862"/>
                </a:lnTo>
                <a:lnTo>
                  <a:pt x="1545958" y="0"/>
                </a:lnTo>
                <a:close/>
              </a:path>
            </a:pathLst>
          </a:custGeom>
          <a:solidFill>
            <a:srgbClr val="4472C4"/>
          </a:solidFill>
        </p:spPr>
        <p:txBody>
          <a:bodyPr wrap="square" lIns="0" tIns="0" rIns="0" bIns="0" rtlCol="0"/>
          <a:lstStyle/>
          <a:p>
            <a:endParaRPr/>
          </a:p>
        </p:txBody>
      </p:sp>
      <p:sp>
        <p:nvSpPr>
          <p:cNvPr id="44" name="object 44"/>
          <p:cNvSpPr/>
          <p:nvPr/>
        </p:nvSpPr>
        <p:spPr>
          <a:xfrm>
            <a:off x="5364035" y="4179252"/>
            <a:ext cx="1549400" cy="1727200"/>
          </a:xfrm>
          <a:custGeom>
            <a:avLst/>
            <a:gdLst/>
            <a:ahLst/>
            <a:cxnLst/>
            <a:rect l="l" t="t" r="r" b="b"/>
            <a:pathLst>
              <a:path w="1549400" h="1727200">
                <a:moveTo>
                  <a:pt x="1488919" y="48282"/>
                </a:moveTo>
                <a:lnTo>
                  <a:pt x="0" y="1710152"/>
                </a:lnTo>
                <a:lnTo>
                  <a:pt x="18910" y="1727102"/>
                </a:lnTo>
                <a:lnTo>
                  <a:pt x="1507836" y="65230"/>
                </a:lnTo>
                <a:lnTo>
                  <a:pt x="1488919" y="48282"/>
                </a:lnTo>
                <a:close/>
              </a:path>
              <a:path w="1549400" h="1727200">
                <a:moveTo>
                  <a:pt x="1538608" y="38823"/>
                </a:moveTo>
                <a:lnTo>
                  <a:pt x="1497393" y="38823"/>
                </a:lnTo>
                <a:lnTo>
                  <a:pt x="1516316" y="55765"/>
                </a:lnTo>
                <a:lnTo>
                  <a:pt x="1507836" y="65230"/>
                </a:lnTo>
                <a:lnTo>
                  <a:pt x="1526755" y="82181"/>
                </a:lnTo>
                <a:lnTo>
                  <a:pt x="1538608" y="38823"/>
                </a:lnTo>
                <a:close/>
              </a:path>
              <a:path w="1549400" h="1727200">
                <a:moveTo>
                  <a:pt x="1497393" y="38823"/>
                </a:moveTo>
                <a:lnTo>
                  <a:pt x="1488919" y="48282"/>
                </a:lnTo>
                <a:lnTo>
                  <a:pt x="1507836" y="65230"/>
                </a:lnTo>
                <a:lnTo>
                  <a:pt x="1516316" y="55765"/>
                </a:lnTo>
                <a:lnTo>
                  <a:pt x="1497393" y="38823"/>
                </a:lnTo>
                <a:close/>
              </a:path>
              <a:path w="1549400" h="1727200">
                <a:moveTo>
                  <a:pt x="1549222" y="0"/>
                </a:moveTo>
                <a:lnTo>
                  <a:pt x="1469999" y="31330"/>
                </a:lnTo>
                <a:lnTo>
                  <a:pt x="1488919" y="48282"/>
                </a:lnTo>
                <a:lnTo>
                  <a:pt x="1497393" y="38823"/>
                </a:lnTo>
                <a:lnTo>
                  <a:pt x="1538608" y="38823"/>
                </a:lnTo>
                <a:lnTo>
                  <a:pt x="1549222" y="0"/>
                </a:lnTo>
                <a:close/>
              </a:path>
            </a:pathLst>
          </a:custGeom>
          <a:solidFill>
            <a:srgbClr val="4472C4"/>
          </a:solidFill>
        </p:spPr>
        <p:txBody>
          <a:bodyPr wrap="square" lIns="0" tIns="0" rIns="0" bIns="0" rtlCol="0"/>
          <a:lstStyle/>
          <a:p>
            <a:endParaRPr/>
          </a:p>
        </p:txBody>
      </p:sp>
      <p:sp>
        <p:nvSpPr>
          <p:cNvPr id="45" name="object 45"/>
          <p:cNvSpPr/>
          <p:nvPr/>
        </p:nvSpPr>
        <p:spPr>
          <a:xfrm>
            <a:off x="5362575" y="3311715"/>
            <a:ext cx="1551305" cy="2592705"/>
          </a:xfrm>
          <a:custGeom>
            <a:avLst/>
            <a:gdLst/>
            <a:ahLst/>
            <a:cxnLst/>
            <a:rect l="l" t="t" r="r" b="b"/>
            <a:pathLst>
              <a:path w="1551304" h="2592704">
                <a:moveTo>
                  <a:pt x="1500788" y="58970"/>
                </a:moveTo>
                <a:lnTo>
                  <a:pt x="0" y="2579667"/>
                </a:lnTo>
                <a:lnTo>
                  <a:pt x="21831" y="2592661"/>
                </a:lnTo>
                <a:lnTo>
                  <a:pt x="1522616" y="71969"/>
                </a:lnTo>
                <a:lnTo>
                  <a:pt x="1500788" y="58970"/>
                </a:lnTo>
                <a:close/>
              </a:path>
              <a:path w="1551304" h="2592704">
                <a:moveTo>
                  <a:pt x="1547148" y="48056"/>
                </a:moveTo>
                <a:lnTo>
                  <a:pt x="1507286" y="48056"/>
                </a:lnTo>
                <a:lnTo>
                  <a:pt x="1529118" y="61048"/>
                </a:lnTo>
                <a:lnTo>
                  <a:pt x="1522616" y="71969"/>
                </a:lnTo>
                <a:lnTo>
                  <a:pt x="1544434" y="84962"/>
                </a:lnTo>
                <a:lnTo>
                  <a:pt x="1547148" y="48056"/>
                </a:lnTo>
                <a:close/>
              </a:path>
              <a:path w="1551304" h="2592704">
                <a:moveTo>
                  <a:pt x="1507286" y="48056"/>
                </a:moveTo>
                <a:lnTo>
                  <a:pt x="1500788" y="58970"/>
                </a:lnTo>
                <a:lnTo>
                  <a:pt x="1522616" y="71969"/>
                </a:lnTo>
                <a:lnTo>
                  <a:pt x="1529118" y="61048"/>
                </a:lnTo>
                <a:lnTo>
                  <a:pt x="1507286" y="48056"/>
                </a:lnTo>
                <a:close/>
              </a:path>
              <a:path w="1551304" h="2592704">
                <a:moveTo>
                  <a:pt x="1550682" y="0"/>
                </a:moveTo>
                <a:lnTo>
                  <a:pt x="1478965" y="45974"/>
                </a:lnTo>
                <a:lnTo>
                  <a:pt x="1500788" y="58970"/>
                </a:lnTo>
                <a:lnTo>
                  <a:pt x="1507286" y="48056"/>
                </a:lnTo>
                <a:lnTo>
                  <a:pt x="1547148" y="48056"/>
                </a:lnTo>
                <a:lnTo>
                  <a:pt x="1550682" y="0"/>
                </a:lnTo>
                <a:close/>
              </a:path>
            </a:pathLst>
          </a:custGeom>
          <a:solidFill>
            <a:srgbClr val="4472C4"/>
          </a:solidFill>
        </p:spPr>
        <p:txBody>
          <a:bodyPr wrap="square" lIns="0" tIns="0" rIns="0" bIns="0" rtlCol="0"/>
          <a:lstStyle/>
          <a:p>
            <a:endParaRPr/>
          </a:p>
        </p:txBody>
      </p:sp>
      <p:sp>
        <p:nvSpPr>
          <p:cNvPr id="46" name="object 46"/>
          <p:cNvSpPr/>
          <p:nvPr/>
        </p:nvSpPr>
        <p:spPr>
          <a:xfrm>
            <a:off x="5367299" y="5027472"/>
            <a:ext cx="1546225" cy="870585"/>
          </a:xfrm>
          <a:custGeom>
            <a:avLst/>
            <a:gdLst/>
            <a:ahLst/>
            <a:cxnLst/>
            <a:rect l="l" t="t" r="r" b="b"/>
            <a:pathLst>
              <a:path w="1546225" h="870585">
                <a:moveTo>
                  <a:pt x="1473234" y="844362"/>
                </a:moveTo>
                <a:lnTo>
                  <a:pt x="1460855" y="866542"/>
                </a:lnTo>
                <a:lnTo>
                  <a:pt x="1545958" y="870407"/>
                </a:lnTo>
                <a:lnTo>
                  <a:pt x="1532430" y="850552"/>
                </a:lnTo>
                <a:lnTo>
                  <a:pt x="1484325" y="850552"/>
                </a:lnTo>
                <a:lnTo>
                  <a:pt x="1473234" y="844362"/>
                </a:lnTo>
                <a:close/>
              </a:path>
              <a:path w="1546225" h="870585">
                <a:moveTo>
                  <a:pt x="1485610" y="822185"/>
                </a:moveTo>
                <a:lnTo>
                  <a:pt x="1473234" y="844362"/>
                </a:lnTo>
                <a:lnTo>
                  <a:pt x="1484325" y="850552"/>
                </a:lnTo>
                <a:lnTo>
                  <a:pt x="1496694" y="828371"/>
                </a:lnTo>
                <a:lnTo>
                  <a:pt x="1485610" y="822185"/>
                </a:lnTo>
                <a:close/>
              </a:path>
              <a:path w="1546225" h="870585">
                <a:moveTo>
                  <a:pt x="1497990" y="800003"/>
                </a:moveTo>
                <a:lnTo>
                  <a:pt x="1485610" y="822185"/>
                </a:lnTo>
                <a:lnTo>
                  <a:pt x="1496694" y="828371"/>
                </a:lnTo>
                <a:lnTo>
                  <a:pt x="1484325" y="850552"/>
                </a:lnTo>
                <a:lnTo>
                  <a:pt x="1532430" y="850552"/>
                </a:lnTo>
                <a:lnTo>
                  <a:pt x="1497990" y="800003"/>
                </a:lnTo>
                <a:close/>
              </a:path>
              <a:path w="1546225" h="870585">
                <a:moveTo>
                  <a:pt x="12382" y="0"/>
                </a:moveTo>
                <a:lnTo>
                  <a:pt x="0" y="22186"/>
                </a:lnTo>
                <a:lnTo>
                  <a:pt x="1473234" y="844362"/>
                </a:lnTo>
                <a:lnTo>
                  <a:pt x="1485610" y="822185"/>
                </a:lnTo>
                <a:lnTo>
                  <a:pt x="12382" y="0"/>
                </a:lnTo>
                <a:close/>
              </a:path>
            </a:pathLst>
          </a:custGeom>
          <a:solidFill>
            <a:srgbClr val="4472C4"/>
          </a:solidFill>
        </p:spPr>
        <p:txBody>
          <a:bodyPr wrap="square" lIns="0" tIns="0" rIns="0" bIns="0" rtlCol="0"/>
          <a:lstStyle/>
          <a:p>
            <a:endParaRPr/>
          </a:p>
        </p:txBody>
      </p:sp>
      <p:sp>
        <p:nvSpPr>
          <p:cNvPr id="47" name="object 47"/>
          <p:cNvSpPr/>
          <p:nvPr/>
        </p:nvSpPr>
        <p:spPr>
          <a:xfrm>
            <a:off x="5373484" y="5000472"/>
            <a:ext cx="1539875" cy="76200"/>
          </a:xfrm>
          <a:custGeom>
            <a:avLst/>
            <a:gdLst/>
            <a:ahLst/>
            <a:cxnLst/>
            <a:rect l="l" t="t" r="r" b="b"/>
            <a:pathLst>
              <a:path w="1539875" h="76200">
                <a:moveTo>
                  <a:pt x="1463573" y="50799"/>
                </a:moveTo>
                <a:lnTo>
                  <a:pt x="1463573" y="76200"/>
                </a:lnTo>
                <a:lnTo>
                  <a:pt x="1514373" y="50800"/>
                </a:lnTo>
                <a:lnTo>
                  <a:pt x="1463573" y="50799"/>
                </a:lnTo>
                <a:close/>
              </a:path>
              <a:path w="1539875" h="76200">
                <a:moveTo>
                  <a:pt x="1463573" y="25399"/>
                </a:moveTo>
                <a:lnTo>
                  <a:pt x="1463573" y="50799"/>
                </a:lnTo>
                <a:lnTo>
                  <a:pt x="1476273" y="50800"/>
                </a:lnTo>
                <a:lnTo>
                  <a:pt x="1476273" y="25400"/>
                </a:lnTo>
                <a:lnTo>
                  <a:pt x="1463573" y="25399"/>
                </a:lnTo>
                <a:close/>
              </a:path>
              <a:path w="1539875" h="76200">
                <a:moveTo>
                  <a:pt x="1463573" y="0"/>
                </a:moveTo>
                <a:lnTo>
                  <a:pt x="1463573" y="25399"/>
                </a:lnTo>
                <a:lnTo>
                  <a:pt x="1476273" y="25400"/>
                </a:lnTo>
                <a:lnTo>
                  <a:pt x="1476273" y="50800"/>
                </a:lnTo>
                <a:lnTo>
                  <a:pt x="1514398" y="50787"/>
                </a:lnTo>
                <a:lnTo>
                  <a:pt x="1539773" y="38100"/>
                </a:lnTo>
                <a:lnTo>
                  <a:pt x="1463573" y="0"/>
                </a:lnTo>
                <a:close/>
              </a:path>
              <a:path w="1539875" h="76200">
                <a:moveTo>
                  <a:pt x="0" y="25387"/>
                </a:moveTo>
                <a:lnTo>
                  <a:pt x="0" y="50787"/>
                </a:lnTo>
                <a:lnTo>
                  <a:pt x="1463573" y="50799"/>
                </a:lnTo>
                <a:lnTo>
                  <a:pt x="1463573" y="25399"/>
                </a:lnTo>
                <a:lnTo>
                  <a:pt x="0" y="25387"/>
                </a:lnTo>
                <a:close/>
              </a:path>
            </a:pathLst>
          </a:custGeom>
          <a:solidFill>
            <a:srgbClr val="4472C4"/>
          </a:solidFill>
        </p:spPr>
        <p:txBody>
          <a:bodyPr wrap="square" lIns="0" tIns="0" rIns="0" bIns="0" rtlCol="0"/>
          <a:lstStyle/>
          <a:p>
            <a:endParaRPr/>
          </a:p>
        </p:txBody>
      </p:sp>
      <p:sp>
        <p:nvSpPr>
          <p:cNvPr id="48" name="object 48"/>
          <p:cNvSpPr/>
          <p:nvPr/>
        </p:nvSpPr>
        <p:spPr>
          <a:xfrm>
            <a:off x="5367299" y="4179252"/>
            <a:ext cx="1546225" cy="870585"/>
          </a:xfrm>
          <a:custGeom>
            <a:avLst/>
            <a:gdLst/>
            <a:ahLst/>
            <a:cxnLst/>
            <a:rect l="l" t="t" r="r" b="b"/>
            <a:pathLst>
              <a:path w="1546225" h="870585">
                <a:moveTo>
                  <a:pt x="1473234" y="26039"/>
                </a:moveTo>
                <a:lnTo>
                  <a:pt x="0" y="848220"/>
                </a:lnTo>
                <a:lnTo>
                  <a:pt x="12382" y="870407"/>
                </a:lnTo>
                <a:lnTo>
                  <a:pt x="1485614" y="48221"/>
                </a:lnTo>
                <a:lnTo>
                  <a:pt x="1473234" y="26039"/>
                </a:lnTo>
                <a:close/>
              </a:path>
              <a:path w="1546225" h="870585">
                <a:moveTo>
                  <a:pt x="1532432" y="19850"/>
                </a:moveTo>
                <a:lnTo>
                  <a:pt x="1484325" y="19850"/>
                </a:lnTo>
                <a:lnTo>
                  <a:pt x="1496694" y="42037"/>
                </a:lnTo>
                <a:lnTo>
                  <a:pt x="1485614" y="48221"/>
                </a:lnTo>
                <a:lnTo>
                  <a:pt x="1497990" y="70396"/>
                </a:lnTo>
                <a:lnTo>
                  <a:pt x="1532432" y="19850"/>
                </a:lnTo>
                <a:close/>
              </a:path>
              <a:path w="1546225" h="870585">
                <a:moveTo>
                  <a:pt x="1484325" y="19850"/>
                </a:moveTo>
                <a:lnTo>
                  <a:pt x="1473234" y="26039"/>
                </a:lnTo>
                <a:lnTo>
                  <a:pt x="1485614" y="48221"/>
                </a:lnTo>
                <a:lnTo>
                  <a:pt x="1496694" y="42037"/>
                </a:lnTo>
                <a:lnTo>
                  <a:pt x="1484325" y="19850"/>
                </a:lnTo>
                <a:close/>
              </a:path>
              <a:path w="1546225" h="870585">
                <a:moveTo>
                  <a:pt x="1545958" y="0"/>
                </a:moveTo>
                <a:lnTo>
                  <a:pt x="1460855" y="3860"/>
                </a:lnTo>
                <a:lnTo>
                  <a:pt x="1473234" y="26039"/>
                </a:lnTo>
                <a:lnTo>
                  <a:pt x="1484325" y="19850"/>
                </a:lnTo>
                <a:lnTo>
                  <a:pt x="1532432" y="19850"/>
                </a:lnTo>
                <a:lnTo>
                  <a:pt x="1545958" y="0"/>
                </a:lnTo>
                <a:close/>
              </a:path>
            </a:pathLst>
          </a:custGeom>
          <a:solidFill>
            <a:srgbClr val="4472C4"/>
          </a:solidFill>
        </p:spPr>
        <p:txBody>
          <a:bodyPr wrap="square" lIns="0" tIns="0" rIns="0" bIns="0" rtlCol="0"/>
          <a:lstStyle/>
          <a:p>
            <a:endParaRPr/>
          </a:p>
        </p:txBody>
      </p:sp>
      <p:sp>
        <p:nvSpPr>
          <p:cNvPr id="49" name="object 49"/>
          <p:cNvSpPr/>
          <p:nvPr/>
        </p:nvSpPr>
        <p:spPr>
          <a:xfrm>
            <a:off x="5364010" y="3311715"/>
            <a:ext cx="1549400" cy="1735455"/>
          </a:xfrm>
          <a:custGeom>
            <a:avLst/>
            <a:gdLst/>
            <a:ahLst/>
            <a:cxnLst/>
            <a:rect l="l" t="t" r="r" b="b"/>
            <a:pathLst>
              <a:path w="1549400" h="1735454">
                <a:moveTo>
                  <a:pt x="1489059" y="48413"/>
                </a:moveTo>
                <a:lnTo>
                  <a:pt x="0" y="1718398"/>
                </a:lnTo>
                <a:lnTo>
                  <a:pt x="18961" y="1735302"/>
                </a:lnTo>
                <a:lnTo>
                  <a:pt x="1508018" y="65319"/>
                </a:lnTo>
                <a:lnTo>
                  <a:pt x="1489059" y="48413"/>
                </a:lnTo>
                <a:close/>
              </a:path>
              <a:path w="1549400" h="1735454">
                <a:moveTo>
                  <a:pt x="1538698" y="38938"/>
                </a:moveTo>
                <a:lnTo>
                  <a:pt x="1497507" y="38938"/>
                </a:lnTo>
                <a:lnTo>
                  <a:pt x="1516468" y="55841"/>
                </a:lnTo>
                <a:lnTo>
                  <a:pt x="1508018" y="65319"/>
                </a:lnTo>
                <a:lnTo>
                  <a:pt x="1526971" y="82219"/>
                </a:lnTo>
                <a:lnTo>
                  <a:pt x="1538698" y="38938"/>
                </a:lnTo>
                <a:close/>
              </a:path>
              <a:path w="1549400" h="1735454">
                <a:moveTo>
                  <a:pt x="1497507" y="38938"/>
                </a:moveTo>
                <a:lnTo>
                  <a:pt x="1489059" y="48413"/>
                </a:lnTo>
                <a:lnTo>
                  <a:pt x="1508018" y="65319"/>
                </a:lnTo>
                <a:lnTo>
                  <a:pt x="1516468" y="55841"/>
                </a:lnTo>
                <a:lnTo>
                  <a:pt x="1497507" y="38938"/>
                </a:lnTo>
                <a:close/>
              </a:path>
              <a:path w="1549400" h="1735454">
                <a:moveTo>
                  <a:pt x="1549247" y="0"/>
                </a:moveTo>
                <a:lnTo>
                  <a:pt x="1470101" y="31508"/>
                </a:lnTo>
                <a:lnTo>
                  <a:pt x="1489059" y="48413"/>
                </a:lnTo>
                <a:lnTo>
                  <a:pt x="1497507" y="38938"/>
                </a:lnTo>
                <a:lnTo>
                  <a:pt x="1538698" y="38938"/>
                </a:lnTo>
                <a:lnTo>
                  <a:pt x="1549247" y="0"/>
                </a:lnTo>
                <a:close/>
              </a:path>
            </a:pathLst>
          </a:custGeom>
          <a:solidFill>
            <a:srgbClr val="4472C4"/>
          </a:solidFill>
        </p:spPr>
        <p:txBody>
          <a:bodyPr wrap="square" lIns="0" tIns="0" rIns="0" bIns="0" rtlCol="0"/>
          <a:lstStyle/>
          <a:p>
            <a:endParaRPr/>
          </a:p>
        </p:txBody>
      </p:sp>
      <p:sp>
        <p:nvSpPr>
          <p:cNvPr id="50" name="object 50"/>
          <p:cNvSpPr/>
          <p:nvPr/>
        </p:nvSpPr>
        <p:spPr>
          <a:xfrm>
            <a:off x="5364010" y="4170794"/>
            <a:ext cx="1549400" cy="1734185"/>
          </a:xfrm>
          <a:custGeom>
            <a:avLst/>
            <a:gdLst/>
            <a:ahLst/>
            <a:cxnLst/>
            <a:rect l="l" t="t" r="r" b="b"/>
            <a:pathLst>
              <a:path w="1549400" h="1734185">
                <a:moveTo>
                  <a:pt x="1489037" y="1685201"/>
                </a:moveTo>
                <a:lnTo>
                  <a:pt x="1470088" y="1702116"/>
                </a:lnTo>
                <a:lnTo>
                  <a:pt x="1549247" y="1733594"/>
                </a:lnTo>
                <a:lnTo>
                  <a:pt x="1538685" y="1694676"/>
                </a:lnTo>
                <a:lnTo>
                  <a:pt x="1497495" y="1694676"/>
                </a:lnTo>
                <a:lnTo>
                  <a:pt x="1489037" y="1685201"/>
                </a:lnTo>
                <a:close/>
              </a:path>
              <a:path w="1549400" h="1734185">
                <a:moveTo>
                  <a:pt x="1507986" y="1668287"/>
                </a:moveTo>
                <a:lnTo>
                  <a:pt x="1489037" y="1685201"/>
                </a:lnTo>
                <a:lnTo>
                  <a:pt x="1497495" y="1694676"/>
                </a:lnTo>
                <a:lnTo>
                  <a:pt x="1516443" y="1677762"/>
                </a:lnTo>
                <a:lnTo>
                  <a:pt x="1507986" y="1668287"/>
                </a:lnTo>
                <a:close/>
              </a:path>
              <a:path w="1549400" h="1734185">
                <a:moveTo>
                  <a:pt x="1526933" y="1651374"/>
                </a:moveTo>
                <a:lnTo>
                  <a:pt x="1507986" y="1668287"/>
                </a:lnTo>
                <a:lnTo>
                  <a:pt x="1516443" y="1677762"/>
                </a:lnTo>
                <a:lnTo>
                  <a:pt x="1497495" y="1694676"/>
                </a:lnTo>
                <a:lnTo>
                  <a:pt x="1538685" y="1694676"/>
                </a:lnTo>
                <a:lnTo>
                  <a:pt x="1526933" y="1651374"/>
                </a:lnTo>
                <a:close/>
              </a:path>
              <a:path w="1549400" h="1734185">
                <a:moveTo>
                  <a:pt x="18948" y="0"/>
                </a:moveTo>
                <a:lnTo>
                  <a:pt x="0" y="16916"/>
                </a:lnTo>
                <a:lnTo>
                  <a:pt x="1489037" y="1685201"/>
                </a:lnTo>
                <a:lnTo>
                  <a:pt x="1507986" y="1668287"/>
                </a:lnTo>
                <a:lnTo>
                  <a:pt x="18948" y="0"/>
                </a:lnTo>
                <a:close/>
              </a:path>
            </a:pathLst>
          </a:custGeom>
          <a:solidFill>
            <a:srgbClr val="4472C4"/>
          </a:solidFill>
        </p:spPr>
        <p:txBody>
          <a:bodyPr wrap="square" lIns="0" tIns="0" rIns="0" bIns="0" rtlCol="0"/>
          <a:lstStyle/>
          <a:p>
            <a:endParaRPr/>
          </a:p>
        </p:txBody>
      </p:sp>
      <p:sp>
        <p:nvSpPr>
          <p:cNvPr id="51" name="object 51"/>
          <p:cNvSpPr/>
          <p:nvPr/>
        </p:nvSpPr>
        <p:spPr>
          <a:xfrm>
            <a:off x="5367261" y="4168178"/>
            <a:ext cx="1546225" cy="876935"/>
          </a:xfrm>
          <a:custGeom>
            <a:avLst/>
            <a:gdLst/>
            <a:ahLst/>
            <a:cxnLst/>
            <a:rect l="l" t="t" r="r" b="b"/>
            <a:pathLst>
              <a:path w="1546225" h="876935">
                <a:moveTo>
                  <a:pt x="1473355" y="850618"/>
                </a:moveTo>
                <a:lnTo>
                  <a:pt x="1460906" y="872756"/>
                </a:lnTo>
                <a:lnTo>
                  <a:pt x="1545996" y="876896"/>
                </a:lnTo>
                <a:lnTo>
                  <a:pt x="1532429" y="856843"/>
                </a:lnTo>
                <a:lnTo>
                  <a:pt x="1484426" y="856843"/>
                </a:lnTo>
                <a:lnTo>
                  <a:pt x="1473355" y="850618"/>
                </a:lnTo>
                <a:close/>
              </a:path>
              <a:path w="1546225" h="876935">
                <a:moveTo>
                  <a:pt x="1485803" y="828482"/>
                </a:moveTo>
                <a:lnTo>
                  <a:pt x="1473355" y="850618"/>
                </a:lnTo>
                <a:lnTo>
                  <a:pt x="1484426" y="856843"/>
                </a:lnTo>
                <a:lnTo>
                  <a:pt x="1496872" y="834707"/>
                </a:lnTo>
                <a:lnTo>
                  <a:pt x="1485803" y="828482"/>
                </a:lnTo>
                <a:close/>
              </a:path>
              <a:path w="1546225" h="876935">
                <a:moveTo>
                  <a:pt x="1498257" y="806335"/>
                </a:moveTo>
                <a:lnTo>
                  <a:pt x="1485803" y="828482"/>
                </a:lnTo>
                <a:lnTo>
                  <a:pt x="1496872" y="834707"/>
                </a:lnTo>
                <a:lnTo>
                  <a:pt x="1484426" y="856843"/>
                </a:lnTo>
                <a:lnTo>
                  <a:pt x="1532429" y="856843"/>
                </a:lnTo>
                <a:lnTo>
                  <a:pt x="1498257" y="806335"/>
                </a:lnTo>
                <a:close/>
              </a:path>
              <a:path w="1546225" h="876935">
                <a:moveTo>
                  <a:pt x="12458" y="0"/>
                </a:moveTo>
                <a:lnTo>
                  <a:pt x="0" y="22136"/>
                </a:lnTo>
                <a:lnTo>
                  <a:pt x="1473355" y="850618"/>
                </a:lnTo>
                <a:lnTo>
                  <a:pt x="1485803" y="828482"/>
                </a:lnTo>
                <a:lnTo>
                  <a:pt x="12458" y="0"/>
                </a:lnTo>
                <a:close/>
              </a:path>
            </a:pathLst>
          </a:custGeom>
          <a:solidFill>
            <a:srgbClr val="4472C4"/>
          </a:solidFill>
        </p:spPr>
        <p:txBody>
          <a:bodyPr wrap="square" lIns="0" tIns="0" rIns="0" bIns="0" rtlCol="0"/>
          <a:lstStyle/>
          <a:p>
            <a:endParaRPr/>
          </a:p>
        </p:txBody>
      </p:sp>
      <p:sp>
        <p:nvSpPr>
          <p:cNvPr id="52" name="object 52"/>
          <p:cNvSpPr/>
          <p:nvPr/>
        </p:nvSpPr>
        <p:spPr>
          <a:xfrm>
            <a:off x="5373433" y="4147337"/>
            <a:ext cx="1539875" cy="76200"/>
          </a:xfrm>
          <a:custGeom>
            <a:avLst/>
            <a:gdLst/>
            <a:ahLst/>
            <a:cxnLst/>
            <a:rect l="l" t="t" r="r" b="b"/>
            <a:pathLst>
              <a:path w="1539875" h="76200">
                <a:moveTo>
                  <a:pt x="1463577" y="50797"/>
                </a:moveTo>
                <a:lnTo>
                  <a:pt x="1463471" y="76200"/>
                </a:lnTo>
                <a:lnTo>
                  <a:pt x="1514698" y="50850"/>
                </a:lnTo>
                <a:lnTo>
                  <a:pt x="1476273" y="50850"/>
                </a:lnTo>
                <a:lnTo>
                  <a:pt x="1463577" y="50797"/>
                </a:lnTo>
                <a:close/>
              </a:path>
              <a:path w="1539875" h="76200">
                <a:moveTo>
                  <a:pt x="1463683" y="25397"/>
                </a:moveTo>
                <a:lnTo>
                  <a:pt x="1463577" y="50797"/>
                </a:lnTo>
                <a:lnTo>
                  <a:pt x="1476273" y="50850"/>
                </a:lnTo>
                <a:lnTo>
                  <a:pt x="1476387" y="25450"/>
                </a:lnTo>
                <a:lnTo>
                  <a:pt x="1463683" y="25397"/>
                </a:lnTo>
                <a:close/>
              </a:path>
              <a:path w="1539875" h="76200">
                <a:moveTo>
                  <a:pt x="1463789" y="0"/>
                </a:moveTo>
                <a:lnTo>
                  <a:pt x="1463683" y="25397"/>
                </a:lnTo>
                <a:lnTo>
                  <a:pt x="1476387" y="25450"/>
                </a:lnTo>
                <a:lnTo>
                  <a:pt x="1476273" y="50850"/>
                </a:lnTo>
                <a:lnTo>
                  <a:pt x="1514698" y="50850"/>
                </a:lnTo>
                <a:lnTo>
                  <a:pt x="1539824" y="38417"/>
                </a:lnTo>
                <a:lnTo>
                  <a:pt x="1463789" y="0"/>
                </a:lnTo>
                <a:close/>
              </a:path>
              <a:path w="1539875" h="76200">
                <a:moveTo>
                  <a:pt x="114" y="19215"/>
                </a:moveTo>
                <a:lnTo>
                  <a:pt x="0" y="44615"/>
                </a:lnTo>
                <a:lnTo>
                  <a:pt x="1463577" y="50797"/>
                </a:lnTo>
                <a:lnTo>
                  <a:pt x="1463683" y="25397"/>
                </a:lnTo>
                <a:lnTo>
                  <a:pt x="114" y="19215"/>
                </a:lnTo>
                <a:close/>
              </a:path>
            </a:pathLst>
          </a:custGeom>
          <a:solidFill>
            <a:srgbClr val="4472C4"/>
          </a:solidFill>
        </p:spPr>
        <p:txBody>
          <a:bodyPr wrap="square" lIns="0" tIns="0" rIns="0" bIns="0" rtlCol="0"/>
          <a:lstStyle/>
          <a:p>
            <a:endParaRPr/>
          </a:p>
        </p:txBody>
      </p:sp>
      <p:sp>
        <p:nvSpPr>
          <p:cNvPr id="53" name="object 53"/>
          <p:cNvSpPr/>
          <p:nvPr/>
        </p:nvSpPr>
        <p:spPr>
          <a:xfrm>
            <a:off x="5367286" y="3318218"/>
            <a:ext cx="1546225" cy="872490"/>
          </a:xfrm>
          <a:custGeom>
            <a:avLst/>
            <a:gdLst/>
            <a:ahLst/>
            <a:cxnLst/>
            <a:rect l="l" t="t" r="r" b="b"/>
            <a:pathLst>
              <a:path w="1546225" h="872489">
                <a:moveTo>
                  <a:pt x="1473269" y="26110"/>
                </a:moveTo>
                <a:lnTo>
                  <a:pt x="0" y="849947"/>
                </a:lnTo>
                <a:lnTo>
                  <a:pt x="12395" y="872121"/>
                </a:lnTo>
                <a:lnTo>
                  <a:pt x="1485664" y="48271"/>
                </a:lnTo>
                <a:lnTo>
                  <a:pt x="1473269" y="26110"/>
                </a:lnTo>
                <a:close/>
              </a:path>
              <a:path w="1546225" h="872489">
                <a:moveTo>
                  <a:pt x="1532429" y="19913"/>
                </a:moveTo>
                <a:lnTo>
                  <a:pt x="1484350" y="19913"/>
                </a:lnTo>
                <a:lnTo>
                  <a:pt x="1496745" y="42075"/>
                </a:lnTo>
                <a:lnTo>
                  <a:pt x="1485664" y="48271"/>
                </a:lnTo>
                <a:lnTo>
                  <a:pt x="1498066" y="70446"/>
                </a:lnTo>
                <a:lnTo>
                  <a:pt x="1532429" y="19913"/>
                </a:lnTo>
                <a:close/>
              </a:path>
              <a:path w="1546225" h="872489">
                <a:moveTo>
                  <a:pt x="1484350" y="19913"/>
                </a:moveTo>
                <a:lnTo>
                  <a:pt x="1473269" y="26110"/>
                </a:lnTo>
                <a:lnTo>
                  <a:pt x="1485664" y="48271"/>
                </a:lnTo>
                <a:lnTo>
                  <a:pt x="1496745" y="42075"/>
                </a:lnTo>
                <a:lnTo>
                  <a:pt x="1484350" y="19913"/>
                </a:lnTo>
                <a:close/>
              </a:path>
              <a:path w="1546225" h="872489">
                <a:moveTo>
                  <a:pt x="1545971" y="0"/>
                </a:moveTo>
                <a:lnTo>
                  <a:pt x="1460868" y="3937"/>
                </a:lnTo>
                <a:lnTo>
                  <a:pt x="1473269" y="26110"/>
                </a:lnTo>
                <a:lnTo>
                  <a:pt x="1484350" y="19913"/>
                </a:lnTo>
                <a:lnTo>
                  <a:pt x="1532429" y="19913"/>
                </a:lnTo>
                <a:lnTo>
                  <a:pt x="1545971" y="0"/>
                </a:lnTo>
                <a:close/>
              </a:path>
            </a:pathLst>
          </a:custGeom>
          <a:solidFill>
            <a:srgbClr val="4472C4"/>
          </a:solidFill>
        </p:spPr>
        <p:txBody>
          <a:bodyPr wrap="square" lIns="0" tIns="0" rIns="0" bIns="0" rtlCol="0"/>
          <a:lstStyle/>
          <a:p>
            <a:endParaRPr/>
          </a:p>
        </p:txBody>
      </p:sp>
      <p:sp>
        <p:nvSpPr>
          <p:cNvPr id="54" name="object 54"/>
          <p:cNvSpPr/>
          <p:nvPr/>
        </p:nvSpPr>
        <p:spPr>
          <a:xfrm>
            <a:off x="5362562" y="3305238"/>
            <a:ext cx="1551305" cy="2606040"/>
          </a:xfrm>
          <a:custGeom>
            <a:avLst/>
            <a:gdLst/>
            <a:ahLst/>
            <a:cxnLst/>
            <a:rect l="l" t="t" r="r" b="b"/>
            <a:pathLst>
              <a:path w="1551304" h="2606040">
                <a:moveTo>
                  <a:pt x="1500935" y="2546571"/>
                </a:moveTo>
                <a:lnTo>
                  <a:pt x="1479080" y="2559519"/>
                </a:lnTo>
                <a:lnTo>
                  <a:pt x="1550695" y="2605660"/>
                </a:lnTo>
                <a:lnTo>
                  <a:pt x="1547262" y="2557506"/>
                </a:lnTo>
                <a:lnTo>
                  <a:pt x="1507413" y="2557506"/>
                </a:lnTo>
                <a:lnTo>
                  <a:pt x="1500935" y="2546571"/>
                </a:lnTo>
                <a:close/>
              </a:path>
              <a:path w="1551304" h="2606040">
                <a:moveTo>
                  <a:pt x="1522781" y="2533629"/>
                </a:moveTo>
                <a:lnTo>
                  <a:pt x="1500935" y="2546571"/>
                </a:lnTo>
                <a:lnTo>
                  <a:pt x="1507413" y="2557506"/>
                </a:lnTo>
                <a:lnTo>
                  <a:pt x="1529257" y="2544561"/>
                </a:lnTo>
                <a:lnTo>
                  <a:pt x="1522781" y="2533629"/>
                </a:lnTo>
                <a:close/>
              </a:path>
              <a:path w="1551304" h="2606040">
                <a:moveTo>
                  <a:pt x="1544637" y="2520682"/>
                </a:moveTo>
                <a:lnTo>
                  <a:pt x="1522781" y="2533629"/>
                </a:lnTo>
                <a:lnTo>
                  <a:pt x="1529257" y="2544561"/>
                </a:lnTo>
                <a:lnTo>
                  <a:pt x="1507413" y="2557506"/>
                </a:lnTo>
                <a:lnTo>
                  <a:pt x="1547262" y="2557506"/>
                </a:lnTo>
                <a:lnTo>
                  <a:pt x="1544637" y="2520682"/>
                </a:lnTo>
                <a:close/>
              </a:path>
              <a:path w="1551304" h="2606040">
                <a:moveTo>
                  <a:pt x="21856" y="0"/>
                </a:moveTo>
                <a:lnTo>
                  <a:pt x="0" y="12941"/>
                </a:lnTo>
                <a:lnTo>
                  <a:pt x="1500935" y="2546571"/>
                </a:lnTo>
                <a:lnTo>
                  <a:pt x="1522781" y="2533629"/>
                </a:lnTo>
                <a:lnTo>
                  <a:pt x="21856" y="0"/>
                </a:lnTo>
                <a:close/>
              </a:path>
            </a:pathLst>
          </a:custGeom>
          <a:solidFill>
            <a:srgbClr val="4472C4"/>
          </a:solidFill>
        </p:spPr>
        <p:txBody>
          <a:bodyPr wrap="square" lIns="0" tIns="0" rIns="0" bIns="0" rtlCol="0"/>
          <a:lstStyle/>
          <a:p>
            <a:endParaRPr/>
          </a:p>
        </p:txBody>
      </p:sp>
      <p:sp>
        <p:nvSpPr>
          <p:cNvPr id="55" name="object 55"/>
          <p:cNvSpPr/>
          <p:nvPr/>
        </p:nvSpPr>
        <p:spPr>
          <a:xfrm>
            <a:off x="5363984" y="3303295"/>
            <a:ext cx="1549400" cy="1748789"/>
          </a:xfrm>
          <a:custGeom>
            <a:avLst/>
            <a:gdLst/>
            <a:ahLst/>
            <a:cxnLst/>
            <a:rect l="l" t="t" r="r" b="b"/>
            <a:pathLst>
              <a:path w="1549400" h="1748789">
                <a:moveTo>
                  <a:pt x="1489266" y="1699640"/>
                </a:moveTo>
                <a:lnTo>
                  <a:pt x="1470240" y="1716481"/>
                </a:lnTo>
                <a:lnTo>
                  <a:pt x="1549273" y="1748294"/>
                </a:lnTo>
                <a:lnTo>
                  <a:pt x="1538826" y="1709153"/>
                </a:lnTo>
                <a:lnTo>
                  <a:pt x="1497685" y="1709153"/>
                </a:lnTo>
                <a:lnTo>
                  <a:pt x="1489266" y="1699640"/>
                </a:lnTo>
                <a:close/>
              </a:path>
              <a:path w="1549400" h="1748789">
                <a:moveTo>
                  <a:pt x="1508284" y="1682806"/>
                </a:moveTo>
                <a:lnTo>
                  <a:pt x="1489266" y="1699640"/>
                </a:lnTo>
                <a:lnTo>
                  <a:pt x="1497685" y="1709153"/>
                </a:lnTo>
                <a:lnTo>
                  <a:pt x="1516697" y="1692313"/>
                </a:lnTo>
                <a:lnTo>
                  <a:pt x="1508284" y="1682806"/>
                </a:lnTo>
                <a:close/>
              </a:path>
              <a:path w="1549400" h="1748789">
                <a:moveTo>
                  <a:pt x="1527302" y="1665973"/>
                </a:moveTo>
                <a:lnTo>
                  <a:pt x="1508284" y="1682806"/>
                </a:lnTo>
                <a:lnTo>
                  <a:pt x="1516697" y="1692313"/>
                </a:lnTo>
                <a:lnTo>
                  <a:pt x="1497685" y="1709153"/>
                </a:lnTo>
                <a:lnTo>
                  <a:pt x="1538826" y="1709153"/>
                </a:lnTo>
                <a:lnTo>
                  <a:pt x="1527302" y="1665973"/>
                </a:lnTo>
                <a:close/>
              </a:path>
              <a:path w="1549400" h="1748789">
                <a:moveTo>
                  <a:pt x="19011" y="0"/>
                </a:moveTo>
                <a:lnTo>
                  <a:pt x="0" y="16827"/>
                </a:lnTo>
                <a:lnTo>
                  <a:pt x="1489266" y="1699640"/>
                </a:lnTo>
                <a:lnTo>
                  <a:pt x="1508284" y="1682806"/>
                </a:lnTo>
                <a:lnTo>
                  <a:pt x="19011" y="0"/>
                </a:lnTo>
                <a:close/>
              </a:path>
            </a:pathLst>
          </a:custGeom>
          <a:solidFill>
            <a:srgbClr val="4472C4"/>
          </a:solidFill>
        </p:spPr>
        <p:txBody>
          <a:bodyPr wrap="square" lIns="0" tIns="0" rIns="0" bIns="0" rtlCol="0"/>
          <a:lstStyle/>
          <a:p>
            <a:endParaRPr/>
          </a:p>
        </p:txBody>
      </p:sp>
      <p:sp>
        <p:nvSpPr>
          <p:cNvPr id="56" name="object 56"/>
          <p:cNvSpPr/>
          <p:nvPr/>
        </p:nvSpPr>
        <p:spPr>
          <a:xfrm>
            <a:off x="5367185" y="3300679"/>
            <a:ext cx="1546225" cy="892175"/>
          </a:xfrm>
          <a:custGeom>
            <a:avLst/>
            <a:gdLst/>
            <a:ahLst/>
            <a:cxnLst/>
            <a:rect l="l" t="t" r="r" b="b"/>
            <a:pathLst>
              <a:path w="1546225" h="892175">
                <a:moveTo>
                  <a:pt x="1473625" y="864792"/>
                </a:moveTo>
                <a:lnTo>
                  <a:pt x="1461020" y="886840"/>
                </a:lnTo>
                <a:lnTo>
                  <a:pt x="1546072" y="891590"/>
                </a:lnTo>
                <a:lnTo>
                  <a:pt x="1532418" y="871092"/>
                </a:lnTo>
                <a:lnTo>
                  <a:pt x="1484642" y="871092"/>
                </a:lnTo>
                <a:lnTo>
                  <a:pt x="1473625" y="864792"/>
                </a:lnTo>
                <a:close/>
              </a:path>
              <a:path w="1546225" h="892175">
                <a:moveTo>
                  <a:pt x="1486231" y="842742"/>
                </a:moveTo>
                <a:lnTo>
                  <a:pt x="1473625" y="864792"/>
                </a:lnTo>
                <a:lnTo>
                  <a:pt x="1484642" y="871092"/>
                </a:lnTo>
                <a:lnTo>
                  <a:pt x="1497253" y="849045"/>
                </a:lnTo>
                <a:lnTo>
                  <a:pt x="1486231" y="842742"/>
                </a:lnTo>
                <a:close/>
              </a:path>
              <a:path w="1546225" h="892175">
                <a:moveTo>
                  <a:pt x="1498841" y="820686"/>
                </a:moveTo>
                <a:lnTo>
                  <a:pt x="1486231" y="842742"/>
                </a:lnTo>
                <a:lnTo>
                  <a:pt x="1497253" y="849045"/>
                </a:lnTo>
                <a:lnTo>
                  <a:pt x="1484642" y="871092"/>
                </a:lnTo>
                <a:lnTo>
                  <a:pt x="1532418" y="871092"/>
                </a:lnTo>
                <a:lnTo>
                  <a:pt x="1498841" y="820686"/>
                </a:lnTo>
                <a:close/>
              </a:path>
              <a:path w="1546225" h="892175">
                <a:moveTo>
                  <a:pt x="12611" y="0"/>
                </a:moveTo>
                <a:lnTo>
                  <a:pt x="0" y="22059"/>
                </a:lnTo>
                <a:lnTo>
                  <a:pt x="1473625" y="864792"/>
                </a:lnTo>
                <a:lnTo>
                  <a:pt x="1486231" y="842742"/>
                </a:lnTo>
                <a:lnTo>
                  <a:pt x="12611" y="0"/>
                </a:lnTo>
                <a:close/>
              </a:path>
            </a:pathLst>
          </a:custGeom>
          <a:solidFill>
            <a:srgbClr val="4472C4"/>
          </a:solidFill>
        </p:spPr>
        <p:txBody>
          <a:bodyPr wrap="square" lIns="0" tIns="0" rIns="0" bIns="0" rtlCol="0"/>
          <a:lstStyle/>
          <a:p>
            <a:endParaRPr/>
          </a:p>
        </p:txBody>
      </p:sp>
      <p:sp>
        <p:nvSpPr>
          <p:cNvPr id="57" name="object 57"/>
          <p:cNvSpPr/>
          <p:nvPr/>
        </p:nvSpPr>
        <p:spPr>
          <a:xfrm>
            <a:off x="5373382" y="3285985"/>
            <a:ext cx="1539875" cy="76200"/>
          </a:xfrm>
          <a:custGeom>
            <a:avLst/>
            <a:gdLst/>
            <a:ahLst/>
            <a:cxnLst/>
            <a:rect l="l" t="t" r="r" b="b"/>
            <a:pathLst>
              <a:path w="1539875" h="76200">
                <a:moveTo>
                  <a:pt x="1464005" y="0"/>
                </a:moveTo>
                <a:lnTo>
                  <a:pt x="1463789" y="25406"/>
                </a:lnTo>
                <a:lnTo>
                  <a:pt x="1476489" y="25514"/>
                </a:lnTo>
                <a:lnTo>
                  <a:pt x="1476273" y="50901"/>
                </a:lnTo>
                <a:lnTo>
                  <a:pt x="1463572" y="50901"/>
                </a:lnTo>
                <a:lnTo>
                  <a:pt x="1463357" y="76200"/>
                </a:lnTo>
                <a:lnTo>
                  <a:pt x="1515043" y="50901"/>
                </a:lnTo>
                <a:lnTo>
                  <a:pt x="1476273" y="50901"/>
                </a:lnTo>
                <a:lnTo>
                  <a:pt x="1515263" y="50794"/>
                </a:lnTo>
                <a:lnTo>
                  <a:pt x="1539875" y="38747"/>
                </a:lnTo>
                <a:lnTo>
                  <a:pt x="1464005" y="0"/>
                </a:lnTo>
                <a:close/>
              </a:path>
              <a:path w="1539875" h="76200">
                <a:moveTo>
                  <a:pt x="1463789" y="25406"/>
                </a:moveTo>
                <a:lnTo>
                  <a:pt x="1463573" y="50794"/>
                </a:lnTo>
                <a:lnTo>
                  <a:pt x="1476273" y="50901"/>
                </a:lnTo>
                <a:lnTo>
                  <a:pt x="1476489" y="25514"/>
                </a:lnTo>
                <a:lnTo>
                  <a:pt x="1463789" y="25406"/>
                </a:lnTo>
                <a:close/>
              </a:path>
              <a:path w="1539875" h="76200">
                <a:moveTo>
                  <a:pt x="215" y="13030"/>
                </a:moveTo>
                <a:lnTo>
                  <a:pt x="0" y="38417"/>
                </a:lnTo>
                <a:lnTo>
                  <a:pt x="1463573" y="50794"/>
                </a:lnTo>
                <a:lnTo>
                  <a:pt x="1463789" y="25406"/>
                </a:lnTo>
                <a:lnTo>
                  <a:pt x="215" y="13030"/>
                </a:lnTo>
                <a:close/>
              </a:path>
            </a:pathLst>
          </a:custGeom>
          <a:solidFill>
            <a:srgbClr val="4472C4"/>
          </a:solidFill>
        </p:spPr>
        <p:txBody>
          <a:bodyPr wrap="square" lIns="0" tIns="0" rIns="0" bIns="0" rtlCol="0"/>
          <a:lstStyle/>
          <a:p>
            <a:endParaRPr/>
          </a:p>
        </p:txBody>
      </p:sp>
      <p:sp>
        <p:nvSpPr>
          <p:cNvPr id="58" name="object 58"/>
          <p:cNvSpPr/>
          <p:nvPr/>
        </p:nvSpPr>
        <p:spPr>
          <a:xfrm>
            <a:off x="7544523" y="3302571"/>
            <a:ext cx="1797685" cy="1736089"/>
          </a:xfrm>
          <a:custGeom>
            <a:avLst/>
            <a:gdLst/>
            <a:ahLst/>
            <a:cxnLst/>
            <a:rect l="l" t="t" r="r" b="b"/>
            <a:pathLst>
              <a:path w="1797684" h="1736089">
                <a:moveTo>
                  <a:pt x="1733957" y="1692210"/>
                </a:moveTo>
                <a:lnTo>
                  <a:pt x="1716316" y="1710486"/>
                </a:lnTo>
                <a:lnTo>
                  <a:pt x="1797596" y="1735988"/>
                </a:lnTo>
                <a:lnTo>
                  <a:pt x="1785252" y="1701025"/>
                </a:lnTo>
                <a:lnTo>
                  <a:pt x="1743087" y="1701025"/>
                </a:lnTo>
                <a:lnTo>
                  <a:pt x="1733957" y="1692210"/>
                </a:lnTo>
                <a:close/>
              </a:path>
              <a:path w="1797684" h="1736089">
                <a:moveTo>
                  <a:pt x="1751597" y="1673935"/>
                </a:moveTo>
                <a:lnTo>
                  <a:pt x="1733957" y="1692210"/>
                </a:lnTo>
                <a:lnTo>
                  <a:pt x="1743087" y="1701025"/>
                </a:lnTo>
                <a:lnTo>
                  <a:pt x="1760727" y="1682749"/>
                </a:lnTo>
                <a:lnTo>
                  <a:pt x="1751597" y="1673935"/>
                </a:lnTo>
                <a:close/>
              </a:path>
              <a:path w="1797684" h="1736089">
                <a:moveTo>
                  <a:pt x="1769236" y="1655660"/>
                </a:moveTo>
                <a:lnTo>
                  <a:pt x="1751597" y="1673935"/>
                </a:lnTo>
                <a:lnTo>
                  <a:pt x="1760727" y="1682749"/>
                </a:lnTo>
                <a:lnTo>
                  <a:pt x="1743087" y="1701025"/>
                </a:lnTo>
                <a:lnTo>
                  <a:pt x="1785252" y="1701025"/>
                </a:lnTo>
                <a:lnTo>
                  <a:pt x="1769236" y="1655660"/>
                </a:lnTo>
                <a:close/>
              </a:path>
              <a:path w="1797684" h="1736089">
                <a:moveTo>
                  <a:pt x="17640" y="0"/>
                </a:moveTo>
                <a:lnTo>
                  <a:pt x="0" y="18275"/>
                </a:lnTo>
                <a:lnTo>
                  <a:pt x="1733957" y="1692210"/>
                </a:lnTo>
                <a:lnTo>
                  <a:pt x="1751597" y="1673935"/>
                </a:lnTo>
                <a:lnTo>
                  <a:pt x="17640" y="0"/>
                </a:lnTo>
                <a:close/>
              </a:path>
            </a:pathLst>
          </a:custGeom>
          <a:solidFill>
            <a:srgbClr val="4472C4"/>
          </a:solidFill>
        </p:spPr>
        <p:txBody>
          <a:bodyPr wrap="square" lIns="0" tIns="0" rIns="0" bIns="0" rtlCol="0"/>
          <a:lstStyle/>
          <a:p>
            <a:endParaRPr/>
          </a:p>
        </p:txBody>
      </p:sp>
      <p:sp>
        <p:nvSpPr>
          <p:cNvPr id="59" name="object 59"/>
          <p:cNvSpPr/>
          <p:nvPr/>
        </p:nvSpPr>
        <p:spPr>
          <a:xfrm>
            <a:off x="7547800" y="3300285"/>
            <a:ext cx="1794510" cy="880110"/>
          </a:xfrm>
          <a:custGeom>
            <a:avLst/>
            <a:gdLst/>
            <a:ahLst/>
            <a:cxnLst/>
            <a:rect l="l" t="t" r="r" b="b"/>
            <a:pathLst>
              <a:path w="1794509" h="880110">
                <a:moveTo>
                  <a:pt x="1720214" y="857141"/>
                </a:moveTo>
                <a:lnTo>
                  <a:pt x="1709127" y="879995"/>
                </a:lnTo>
                <a:lnTo>
                  <a:pt x="1794319" y="878966"/>
                </a:lnTo>
                <a:lnTo>
                  <a:pt x="1781800" y="862685"/>
                </a:lnTo>
                <a:lnTo>
                  <a:pt x="1731644" y="862685"/>
                </a:lnTo>
                <a:lnTo>
                  <a:pt x="1720214" y="857141"/>
                </a:lnTo>
                <a:close/>
              </a:path>
              <a:path w="1794509" h="880110">
                <a:moveTo>
                  <a:pt x="1731300" y="834287"/>
                </a:moveTo>
                <a:lnTo>
                  <a:pt x="1720214" y="857141"/>
                </a:lnTo>
                <a:lnTo>
                  <a:pt x="1731644" y="862685"/>
                </a:lnTo>
                <a:lnTo>
                  <a:pt x="1742719" y="839825"/>
                </a:lnTo>
                <a:lnTo>
                  <a:pt x="1731300" y="834287"/>
                </a:lnTo>
                <a:close/>
              </a:path>
              <a:path w="1794509" h="880110">
                <a:moveTo>
                  <a:pt x="1742389" y="811428"/>
                </a:moveTo>
                <a:lnTo>
                  <a:pt x="1731300" y="834287"/>
                </a:lnTo>
                <a:lnTo>
                  <a:pt x="1742719" y="839825"/>
                </a:lnTo>
                <a:lnTo>
                  <a:pt x="1731644" y="862685"/>
                </a:lnTo>
                <a:lnTo>
                  <a:pt x="1781800" y="862685"/>
                </a:lnTo>
                <a:lnTo>
                  <a:pt x="1742389" y="811428"/>
                </a:lnTo>
                <a:close/>
              </a:path>
              <a:path w="1794509" h="880110">
                <a:moveTo>
                  <a:pt x="11087" y="0"/>
                </a:moveTo>
                <a:lnTo>
                  <a:pt x="0" y="22847"/>
                </a:lnTo>
                <a:lnTo>
                  <a:pt x="1720214" y="857141"/>
                </a:lnTo>
                <a:lnTo>
                  <a:pt x="1731300" y="834287"/>
                </a:lnTo>
                <a:lnTo>
                  <a:pt x="11087" y="0"/>
                </a:lnTo>
                <a:close/>
              </a:path>
            </a:pathLst>
          </a:custGeom>
          <a:solidFill>
            <a:srgbClr val="4472C4"/>
          </a:solidFill>
        </p:spPr>
        <p:txBody>
          <a:bodyPr wrap="square" lIns="0" tIns="0" rIns="0" bIns="0" rtlCol="0"/>
          <a:lstStyle/>
          <a:p>
            <a:endParaRPr/>
          </a:p>
        </p:txBody>
      </p:sp>
      <p:sp>
        <p:nvSpPr>
          <p:cNvPr id="60" name="object 60"/>
          <p:cNvSpPr/>
          <p:nvPr/>
        </p:nvSpPr>
        <p:spPr>
          <a:xfrm>
            <a:off x="7547850" y="4167797"/>
            <a:ext cx="1794510" cy="869950"/>
          </a:xfrm>
          <a:custGeom>
            <a:avLst/>
            <a:gdLst/>
            <a:ahLst/>
            <a:cxnLst/>
            <a:rect l="l" t="t" r="r" b="b"/>
            <a:pathLst>
              <a:path w="1794509" h="869950">
                <a:moveTo>
                  <a:pt x="1720064" y="846899"/>
                </a:moveTo>
                <a:lnTo>
                  <a:pt x="1709089" y="869810"/>
                </a:lnTo>
                <a:lnTo>
                  <a:pt x="1794268" y="868375"/>
                </a:lnTo>
                <a:lnTo>
                  <a:pt x="1781849" y="852385"/>
                </a:lnTo>
                <a:lnTo>
                  <a:pt x="1731518" y="852385"/>
                </a:lnTo>
                <a:lnTo>
                  <a:pt x="1720064" y="846899"/>
                </a:lnTo>
                <a:close/>
              </a:path>
              <a:path w="1794509" h="869950">
                <a:moveTo>
                  <a:pt x="1731034" y="823999"/>
                </a:moveTo>
                <a:lnTo>
                  <a:pt x="1720064" y="846899"/>
                </a:lnTo>
                <a:lnTo>
                  <a:pt x="1731518" y="852385"/>
                </a:lnTo>
                <a:lnTo>
                  <a:pt x="1742490" y="829487"/>
                </a:lnTo>
                <a:lnTo>
                  <a:pt x="1731034" y="823999"/>
                </a:lnTo>
                <a:close/>
              </a:path>
              <a:path w="1794509" h="869950">
                <a:moveTo>
                  <a:pt x="1742008" y="801090"/>
                </a:moveTo>
                <a:lnTo>
                  <a:pt x="1731034" y="823999"/>
                </a:lnTo>
                <a:lnTo>
                  <a:pt x="1742490" y="829487"/>
                </a:lnTo>
                <a:lnTo>
                  <a:pt x="1731518" y="852385"/>
                </a:lnTo>
                <a:lnTo>
                  <a:pt x="1781849" y="852385"/>
                </a:lnTo>
                <a:lnTo>
                  <a:pt x="1742008" y="801090"/>
                </a:lnTo>
                <a:close/>
              </a:path>
              <a:path w="1794509" h="869950">
                <a:moveTo>
                  <a:pt x="10972" y="0"/>
                </a:moveTo>
                <a:lnTo>
                  <a:pt x="0" y="22910"/>
                </a:lnTo>
                <a:lnTo>
                  <a:pt x="1720064" y="846899"/>
                </a:lnTo>
                <a:lnTo>
                  <a:pt x="1731034" y="823999"/>
                </a:lnTo>
                <a:lnTo>
                  <a:pt x="10972" y="0"/>
                </a:lnTo>
                <a:close/>
              </a:path>
            </a:pathLst>
          </a:custGeom>
          <a:solidFill>
            <a:srgbClr val="4472C4"/>
          </a:solidFill>
        </p:spPr>
        <p:txBody>
          <a:bodyPr wrap="square" lIns="0" tIns="0" rIns="0" bIns="0" rtlCol="0"/>
          <a:lstStyle/>
          <a:p>
            <a:endParaRPr/>
          </a:p>
        </p:txBody>
      </p:sp>
      <p:sp>
        <p:nvSpPr>
          <p:cNvPr id="61" name="object 61"/>
          <p:cNvSpPr/>
          <p:nvPr/>
        </p:nvSpPr>
        <p:spPr>
          <a:xfrm>
            <a:off x="7553325" y="4138853"/>
            <a:ext cx="1788795" cy="76200"/>
          </a:xfrm>
          <a:custGeom>
            <a:avLst/>
            <a:gdLst/>
            <a:ahLst/>
            <a:cxnLst/>
            <a:rect l="l" t="t" r="r" b="b"/>
            <a:pathLst>
              <a:path w="1788795" h="76200">
                <a:moveTo>
                  <a:pt x="1763488" y="25387"/>
                </a:moveTo>
                <a:lnTo>
                  <a:pt x="1725282" y="25387"/>
                </a:lnTo>
                <a:lnTo>
                  <a:pt x="1725307" y="50787"/>
                </a:lnTo>
                <a:lnTo>
                  <a:pt x="1712611" y="50804"/>
                </a:lnTo>
                <a:lnTo>
                  <a:pt x="1712645" y="76200"/>
                </a:lnTo>
                <a:lnTo>
                  <a:pt x="1788795" y="37998"/>
                </a:lnTo>
                <a:lnTo>
                  <a:pt x="1763488" y="25387"/>
                </a:lnTo>
                <a:close/>
              </a:path>
              <a:path w="1788795" h="76200">
                <a:moveTo>
                  <a:pt x="1712578" y="25404"/>
                </a:moveTo>
                <a:lnTo>
                  <a:pt x="0" y="27698"/>
                </a:lnTo>
                <a:lnTo>
                  <a:pt x="38" y="53098"/>
                </a:lnTo>
                <a:lnTo>
                  <a:pt x="1712611" y="50804"/>
                </a:lnTo>
                <a:lnTo>
                  <a:pt x="1712578" y="25404"/>
                </a:lnTo>
                <a:close/>
              </a:path>
              <a:path w="1788795" h="76200">
                <a:moveTo>
                  <a:pt x="1725282" y="25387"/>
                </a:moveTo>
                <a:lnTo>
                  <a:pt x="1712578" y="25404"/>
                </a:lnTo>
                <a:lnTo>
                  <a:pt x="1712611" y="50804"/>
                </a:lnTo>
                <a:lnTo>
                  <a:pt x="1725307" y="50787"/>
                </a:lnTo>
                <a:lnTo>
                  <a:pt x="1725282" y="25387"/>
                </a:lnTo>
                <a:close/>
              </a:path>
              <a:path w="1788795" h="76200">
                <a:moveTo>
                  <a:pt x="1712544" y="0"/>
                </a:moveTo>
                <a:lnTo>
                  <a:pt x="1712578" y="25404"/>
                </a:lnTo>
                <a:lnTo>
                  <a:pt x="1763488" y="25387"/>
                </a:lnTo>
                <a:lnTo>
                  <a:pt x="1712544" y="0"/>
                </a:lnTo>
                <a:close/>
              </a:path>
            </a:pathLst>
          </a:custGeom>
          <a:solidFill>
            <a:srgbClr val="4472C4"/>
          </a:solidFill>
        </p:spPr>
        <p:txBody>
          <a:bodyPr wrap="square" lIns="0" tIns="0" rIns="0" bIns="0" rtlCol="0"/>
          <a:lstStyle/>
          <a:p>
            <a:endParaRPr/>
          </a:p>
        </p:txBody>
      </p:sp>
      <p:sp>
        <p:nvSpPr>
          <p:cNvPr id="62" name="object 62"/>
          <p:cNvSpPr/>
          <p:nvPr/>
        </p:nvSpPr>
        <p:spPr>
          <a:xfrm>
            <a:off x="7553325" y="5002758"/>
            <a:ext cx="1794510" cy="76200"/>
          </a:xfrm>
          <a:custGeom>
            <a:avLst/>
            <a:gdLst/>
            <a:ahLst/>
            <a:cxnLst/>
            <a:rect l="l" t="t" r="r" b="b"/>
            <a:pathLst>
              <a:path w="1794509" h="76200">
                <a:moveTo>
                  <a:pt x="1717873" y="50795"/>
                </a:moveTo>
                <a:lnTo>
                  <a:pt x="1717840" y="76200"/>
                </a:lnTo>
                <a:lnTo>
                  <a:pt x="1768784" y="50812"/>
                </a:lnTo>
                <a:lnTo>
                  <a:pt x="1730578" y="50812"/>
                </a:lnTo>
                <a:lnTo>
                  <a:pt x="1717873" y="50795"/>
                </a:lnTo>
                <a:close/>
              </a:path>
              <a:path w="1794509" h="76200">
                <a:moveTo>
                  <a:pt x="1717907" y="25395"/>
                </a:moveTo>
                <a:lnTo>
                  <a:pt x="1717873" y="50795"/>
                </a:lnTo>
                <a:lnTo>
                  <a:pt x="1730578" y="50812"/>
                </a:lnTo>
                <a:lnTo>
                  <a:pt x="1730616" y="25412"/>
                </a:lnTo>
                <a:lnTo>
                  <a:pt x="1717907" y="25395"/>
                </a:lnTo>
                <a:close/>
              </a:path>
              <a:path w="1794509" h="76200">
                <a:moveTo>
                  <a:pt x="1717941" y="0"/>
                </a:moveTo>
                <a:lnTo>
                  <a:pt x="1717907" y="25395"/>
                </a:lnTo>
                <a:lnTo>
                  <a:pt x="1730616" y="25412"/>
                </a:lnTo>
                <a:lnTo>
                  <a:pt x="1730578" y="50812"/>
                </a:lnTo>
                <a:lnTo>
                  <a:pt x="1768784" y="50812"/>
                </a:lnTo>
                <a:lnTo>
                  <a:pt x="1794090" y="38201"/>
                </a:lnTo>
                <a:lnTo>
                  <a:pt x="1717941" y="0"/>
                </a:lnTo>
                <a:close/>
              </a:path>
              <a:path w="1794509" h="76200">
                <a:moveTo>
                  <a:pt x="38" y="23101"/>
                </a:moveTo>
                <a:lnTo>
                  <a:pt x="0" y="48501"/>
                </a:lnTo>
                <a:lnTo>
                  <a:pt x="1717873" y="50795"/>
                </a:lnTo>
                <a:lnTo>
                  <a:pt x="1717907" y="25395"/>
                </a:lnTo>
                <a:lnTo>
                  <a:pt x="38" y="23101"/>
                </a:lnTo>
                <a:close/>
              </a:path>
            </a:pathLst>
          </a:custGeom>
          <a:solidFill>
            <a:srgbClr val="4472C4"/>
          </a:solidFill>
        </p:spPr>
        <p:txBody>
          <a:bodyPr wrap="square" lIns="0" tIns="0" rIns="0" bIns="0" rtlCol="0"/>
          <a:lstStyle/>
          <a:p>
            <a:endParaRPr/>
          </a:p>
        </p:txBody>
      </p:sp>
      <p:sp>
        <p:nvSpPr>
          <p:cNvPr id="63" name="object 63"/>
          <p:cNvSpPr/>
          <p:nvPr/>
        </p:nvSpPr>
        <p:spPr>
          <a:xfrm>
            <a:off x="7547864" y="4180103"/>
            <a:ext cx="1799589" cy="869950"/>
          </a:xfrm>
          <a:custGeom>
            <a:avLst/>
            <a:gdLst/>
            <a:ahLst/>
            <a:cxnLst/>
            <a:rect l="l" t="t" r="r" b="b"/>
            <a:pathLst>
              <a:path w="1799590" h="869950">
                <a:moveTo>
                  <a:pt x="1725321" y="22926"/>
                </a:moveTo>
                <a:lnTo>
                  <a:pt x="0" y="847001"/>
                </a:lnTo>
                <a:lnTo>
                  <a:pt x="10947" y="869924"/>
                </a:lnTo>
                <a:lnTo>
                  <a:pt x="1736269" y="45850"/>
                </a:lnTo>
                <a:lnTo>
                  <a:pt x="1725321" y="22926"/>
                </a:lnTo>
                <a:close/>
              </a:path>
              <a:path w="1799590" h="869950">
                <a:moveTo>
                  <a:pt x="1787172" y="17449"/>
                </a:moveTo>
                <a:lnTo>
                  <a:pt x="1736788" y="17449"/>
                </a:lnTo>
                <a:lnTo>
                  <a:pt x="1747735" y="40373"/>
                </a:lnTo>
                <a:lnTo>
                  <a:pt x="1736269" y="45850"/>
                </a:lnTo>
                <a:lnTo>
                  <a:pt x="1747215" y="68770"/>
                </a:lnTo>
                <a:lnTo>
                  <a:pt x="1787172" y="17449"/>
                </a:lnTo>
                <a:close/>
              </a:path>
              <a:path w="1799590" h="869950">
                <a:moveTo>
                  <a:pt x="1736788" y="17449"/>
                </a:moveTo>
                <a:lnTo>
                  <a:pt x="1725321" y="22926"/>
                </a:lnTo>
                <a:lnTo>
                  <a:pt x="1736269" y="45850"/>
                </a:lnTo>
                <a:lnTo>
                  <a:pt x="1747735" y="40373"/>
                </a:lnTo>
                <a:lnTo>
                  <a:pt x="1736788" y="17449"/>
                </a:lnTo>
                <a:close/>
              </a:path>
              <a:path w="1799590" h="869950">
                <a:moveTo>
                  <a:pt x="1714372" y="0"/>
                </a:moveTo>
                <a:lnTo>
                  <a:pt x="1725321" y="22926"/>
                </a:lnTo>
                <a:lnTo>
                  <a:pt x="1736788" y="17449"/>
                </a:lnTo>
                <a:lnTo>
                  <a:pt x="1787172" y="17449"/>
                </a:lnTo>
                <a:lnTo>
                  <a:pt x="1799551" y="1549"/>
                </a:lnTo>
                <a:lnTo>
                  <a:pt x="1714372" y="0"/>
                </a:lnTo>
                <a:close/>
              </a:path>
            </a:pathLst>
          </a:custGeom>
          <a:solidFill>
            <a:srgbClr val="4472C4"/>
          </a:solidFill>
        </p:spPr>
        <p:txBody>
          <a:bodyPr wrap="square" lIns="0" tIns="0" rIns="0" bIns="0" rtlCol="0"/>
          <a:lstStyle/>
          <a:p>
            <a:endParaRPr/>
          </a:p>
        </p:txBody>
      </p:sp>
      <p:sp>
        <p:nvSpPr>
          <p:cNvPr id="64" name="object 64"/>
          <p:cNvSpPr/>
          <p:nvPr/>
        </p:nvSpPr>
        <p:spPr>
          <a:xfrm>
            <a:off x="7547850" y="5037175"/>
            <a:ext cx="1797050" cy="872490"/>
          </a:xfrm>
          <a:custGeom>
            <a:avLst/>
            <a:gdLst/>
            <a:ahLst/>
            <a:cxnLst/>
            <a:rect l="l" t="t" r="r" b="b"/>
            <a:pathLst>
              <a:path w="1797050" h="872489">
                <a:moveTo>
                  <a:pt x="1722715" y="22894"/>
                </a:moveTo>
                <a:lnTo>
                  <a:pt x="0" y="849254"/>
                </a:lnTo>
                <a:lnTo>
                  <a:pt x="10985" y="872154"/>
                </a:lnTo>
                <a:lnTo>
                  <a:pt x="1733700" y="45792"/>
                </a:lnTo>
                <a:lnTo>
                  <a:pt x="1722715" y="22894"/>
                </a:lnTo>
                <a:close/>
              </a:path>
              <a:path w="1797050" h="872489">
                <a:moveTo>
                  <a:pt x="1784494" y="17399"/>
                </a:moveTo>
                <a:lnTo>
                  <a:pt x="1734172" y="17399"/>
                </a:lnTo>
                <a:lnTo>
                  <a:pt x="1745157" y="40297"/>
                </a:lnTo>
                <a:lnTo>
                  <a:pt x="1733700" y="45792"/>
                </a:lnTo>
                <a:lnTo>
                  <a:pt x="1744687" y="68694"/>
                </a:lnTo>
                <a:lnTo>
                  <a:pt x="1784494" y="17399"/>
                </a:lnTo>
                <a:close/>
              </a:path>
              <a:path w="1797050" h="872489">
                <a:moveTo>
                  <a:pt x="1734172" y="17399"/>
                </a:moveTo>
                <a:lnTo>
                  <a:pt x="1722715" y="22894"/>
                </a:lnTo>
                <a:lnTo>
                  <a:pt x="1733700" y="45792"/>
                </a:lnTo>
                <a:lnTo>
                  <a:pt x="1745157" y="40297"/>
                </a:lnTo>
                <a:lnTo>
                  <a:pt x="1734172" y="17399"/>
                </a:lnTo>
                <a:close/>
              </a:path>
              <a:path w="1797050" h="872489">
                <a:moveTo>
                  <a:pt x="1711731" y="0"/>
                </a:moveTo>
                <a:lnTo>
                  <a:pt x="1722715" y="22894"/>
                </a:lnTo>
                <a:lnTo>
                  <a:pt x="1734172" y="17399"/>
                </a:lnTo>
                <a:lnTo>
                  <a:pt x="1784494" y="17399"/>
                </a:lnTo>
                <a:lnTo>
                  <a:pt x="1796923" y="1384"/>
                </a:lnTo>
                <a:lnTo>
                  <a:pt x="1711731" y="0"/>
                </a:lnTo>
                <a:close/>
              </a:path>
            </a:pathLst>
          </a:custGeom>
          <a:solidFill>
            <a:srgbClr val="4472C4"/>
          </a:solidFill>
        </p:spPr>
        <p:txBody>
          <a:bodyPr wrap="square" lIns="0" tIns="0" rIns="0" bIns="0" rtlCol="0"/>
          <a:lstStyle/>
          <a:p>
            <a:endParaRPr/>
          </a:p>
        </p:txBody>
      </p:sp>
      <p:sp>
        <p:nvSpPr>
          <p:cNvPr id="65" name="object 65"/>
          <p:cNvSpPr/>
          <p:nvPr/>
        </p:nvSpPr>
        <p:spPr>
          <a:xfrm>
            <a:off x="7544549" y="4179252"/>
            <a:ext cx="1800225" cy="1727835"/>
          </a:xfrm>
          <a:custGeom>
            <a:avLst/>
            <a:gdLst/>
            <a:ahLst/>
            <a:cxnLst/>
            <a:rect l="l" t="t" r="r" b="b"/>
            <a:pathLst>
              <a:path w="1800225" h="1727835">
                <a:moveTo>
                  <a:pt x="1736439" y="43588"/>
                </a:moveTo>
                <a:lnTo>
                  <a:pt x="0" y="1709463"/>
                </a:lnTo>
                <a:lnTo>
                  <a:pt x="17589" y="1727791"/>
                </a:lnTo>
                <a:lnTo>
                  <a:pt x="1754024" y="61918"/>
                </a:lnTo>
                <a:lnTo>
                  <a:pt x="1736439" y="43588"/>
                </a:lnTo>
                <a:close/>
              </a:path>
              <a:path w="1800225" h="1727835">
                <a:moveTo>
                  <a:pt x="1787817" y="34798"/>
                </a:moveTo>
                <a:lnTo>
                  <a:pt x="1745602" y="34798"/>
                </a:lnTo>
                <a:lnTo>
                  <a:pt x="1763191" y="53124"/>
                </a:lnTo>
                <a:lnTo>
                  <a:pt x="1754024" y="61918"/>
                </a:lnTo>
                <a:lnTo>
                  <a:pt x="1771611" y="80251"/>
                </a:lnTo>
                <a:lnTo>
                  <a:pt x="1787817" y="34798"/>
                </a:lnTo>
                <a:close/>
              </a:path>
              <a:path w="1800225" h="1727835">
                <a:moveTo>
                  <a:pt x="1745602" y="34798"/>
                </a:moveTo>
                <a:lnTo>
                  <a:pt x="1736439" y="43588"/>
                </a:lnTo>
                <a:lnTo>
                  <a:pt x="1754024" y="61918"/>
                </a:lnTo>
                <a:lnTo>
                  <a:pt x="1763191" y="53124"/>
                </a:lnTo>
                <a:lnTo>
                  <a:pt x="1745602" y="34798"/>
                </a:lnTo>
                <a:close/>
              </a:path>
              <a:path w="1800225" h="1727835">
                <a:moveTo>
                  <a:pt x="1800225" y="0"/>
                </a:moveTo>
                <a:lnTo>
                  <a:pt x="1718856" y="25260"/>
                </a:lnTo>
                <a:lnTo>
                  <a:pt x="1736439" y="43588"/>
                </a:lnTo>
                <a:lnTo>
                  <a:pt x="1745602" y="34798"/>
                </a:lnTo>
                <a:lnTo>
                  <a:pt x="1787817" y="34798"/>
                </a:lnTo>
                <a:lnTo>
                  <a:pt x="1800225" y="0"/>
                </a:lnTo>
                <a:close/>
              </a:path>
            </a:pathLst>
          </a:custGeom>
          <a:solidFill>
            <a:srgbClr val="4472C4"/>
          </a:solidFill>
        </p:spPr>
        <p:txBody>
          <a:bodyPr wrap="square" lIns="0" tIns="0" rIns="0" bIns="0" rtlCol="0"/>
          <a:lstStyle/>
          <a:p>
            <a:endParaRPr/>
          </a:p>
        </p:txBody>
      </p:sp>
      <p:sp>
        <p:nvSpPr>
          <p:cNvPr id="66" name="object 66"/>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spc="-110" dirty="0"/>
              <a:t>6.S191 </a:t>
            </a:r>
            <a:r>
              <a:rPr spc="-45" dirty="0"/>
              <a:t>Introduction </a:t>
            </a:r>
            <a:r>
              <a:rPr spc="5" dirty="0"/>
              <a:t>to </a:t>
            </a:r>
            <a:r>
              <a:rPr spc="-60" dirty="0"/>
              <a:t>Deep</a:t>
            </a:r>
            <a:r>
              <a:rPr spc="-90" dirty="0"/>
              <a:t> Learning</a:t>
            </a:r>
          </a:p>
          <a:p>
            <a:pPr algn="ctr">
              <a:lnSpc>
                <a:spcPct val="100000"/>
              </a:lnSpc>
              <a:spcBef>
                <a:spcPts val="75"/>
              </a:spcBef>
            </a:pPr>
            <a:r>
              <a:rPr sz="1100" u="sng" spc="-55" dirty="0">
                <a:solidFill>
                  <a:srgbClr val="B30114"/>
                </a:solidFill>
                <a:uFill>
                  <a:solidFill>
                    <a:srgbClr val="B30114"/>
                  </a:solidFill>
                </a:uFill>
              </a:rPr>
              <a:t>introtodeeplearning.com</a:t>
            </a:r>
            <a:endParaRPr sz="1100"/>
          </a:p>
        </p:txBody>
      </p:sp>
    </p:spTree>
    <p:extLst>
      <p:ext uri="{BB962C8B-B14F-4D97-AF65-F5344CB8AC3E}">
        <p14:creationId xmlns:p14="http://schemas.microsoft.com/office/powerpoint/2010/main" val="387507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F46F-2033-42E6-8FA9-602AF855AE6A}"/>
              </a:ext>
            </a:extLst>
          </p:cNvPr>
          <p:cNvSpPr>
            <a:spLocks noGrp="1"/>
          </p:cNvSpPr>
          <p:nvPr>
            <p:ph type="title"/>
          </p:nvPr>
        </p:nvSpPr>
        <p:spPr/>
        <p:txBody>
          <a:bodyPr/>
          <a:lstStyle/>
          <a:p>
            <a:pPr algn="ctr"/>
            <a:r>
              <a:rPr lang="en-SG" dirty="0"/>
              <a:t>Outline</a:t>
            </a:r>
          </a:p>
        </p:txBody>
      </p:sp>
      <p:sp>
        <p:nvSpPr>
          <p:cNvPr id="3" name="Text Placeholder 2">
            <a:extLst>
              <a:ext uri="{FF2B5EF4-FFF2-40B4-BE49-F238E27FC236}">
                <a16:creationId xmlns:a16="http://schemas.microsoft.com/office/drawing/2014/main" id="{C62B6F7D-7CA8-4D03-AB2D-92F8E81B48C7}"/>
              </a:ext>
            </a:extLst>
          </p:cNvPr>
          <p:cNvSpPr>
            <a:spLocks noGrp="1"/>
          </p:cNvSpPr>
          <p:nvPr>
            <p:ph type="body" idx="1"/>
          </p:nvPr>
        </p:nvSpPr>
        <p:spPr>
          <a:xfrm>
            <a:off x="954648" y="1752600"/>
            <a:ext cx="10551552" cy="3816429"/>
          </a:xfrm>
        </p:spPr>
        <p:txBody>
          <a:bodyPr/>
          <a:lstStyle/>
          <a:p>
            <a:pPr marL="342900" indent="-342900">
              <a:buFont typeface="Arial" panose="020B0604020202020204" pitchFamily="34" charset="0"/>
              <a:buChar char="•"/>
            </a:pPr>
            <a:r>
              <a:rPr lang="en-SG" sz="3200" dirty="0"/>
              <a:t>Visualize training process</a:t>
            </a:r>
          </a:p>
          <a:p>
            <a:endParaRPr lang="en-SG" sz="3200" dirty="0"/>
          </a:p>
          <a:p>
            <a:pPr marL="342900" indent="-342900">
              <a:buFont typeface="Arial" panose="020B0604020202020204" pitchFamily="34" charset="0"/>
              <a:buChar char="•"/>
            </a:pPr>
            <a:r>
              <a:rPr lang="en-SG" sz="3200" dirty="0"/>
              <a:t>Underfitting vs Overfitting</a:t>
            </a:r>
          </a:p>
          <a:p>
            <a:pPr marL="342900" indent="-342900">
              <a:buFont typeface="Arial" panose="020B0604020202020204" pitchFamily="34" charset="0"/>
              <a:buChar char="•"/>
            </a:pPr>
            <a:endParaRPr lang="en-SG" sz="3200" dirty="0"/>
          </a:p>
          <a:p>
            <a:pPr marL="342900" indent="-342900">
              <a:buFont typeface="Arial" panose="020B0604020202020204" pitchFamily="34" charset="0"/>
              <a:buChar char="•"/>
            </a:pPr>
            <a:r>
              <a:rPr lang="en-SG" sz="3200" dirty="0"/>
              <a:t>How to prevent Overfitting</a:t>
            </a:r>
          </a:p>
          <a:p>
            <a:r>
              <a:rPr lang="en-SG" sz="3200" dirty="0"/>
              <a:t>	</a:t>
            </a:r>
          </a:p>
          <a:p>
            <a:pPr marL="342900" indent="-342900">
              <a:buFont typeface="Arial" panose="020B0604020202020204" pitchFamily="34" charset="0"/>
              <a:buChar char="•"/>
            </a:pPr>
            <a:r>
              <a:rPr lang="en-SG" sz="3200" dirty="0" err="1"/>
              <a:t>Keras</a:t>
            </a:r>
            <a:r>
              <a:rPr lang="en-SG" sz="3200" dirty="0"/>
              <a:t>: </a:t>
            </a:r>
            <a:r>
              <a:rPr lang="en-SG" sz="3200" dirty="0" err="1"/>
              <a:t>Miscellanious</a:t>
            </a:r>
            <a:endParaRPr lang="en-SG" sz="3200" dirty="0"/>
          </a:p>
          <a:p>
            <a:pPr marL="342900" indent="-342900">
              <a:buFont typeface="Arial" panose="020B0604020202020204" pitchFamily="34" charset="0"/>
              <a:buChar char="•"/>
            </a:pPr>
            <a:endParaRPr lang="en-SG" dirty="0"/>
          </a:p>
        </p:txBody>
      </p:sp>
      <p:sp>
        <p:nvSpPr>
          <p:cNvPr id="5" name="Slide Number Placeholder 4">
            <a:extLst>
              <a:ext uri="{FF2B5EF4-FFF2-40B4-BE49-F238E27FC236}">
                <a16:creationId xmlns:a16="http://schemas.microsoft.com/office/drawing/2014/main" id="{A336F50A-C705-47D1-B4AF-7A4541D70D88}"/>
              </a:ext>
            </a:extLst>
          </p:cNvPr>
          <p:cNvSpPr>
            <a:spLocks noGrp="1"/>
          </p:cNvSpPr>
          <p:nvPr>
            <p:ph type="sldNum" sz="quarter" idx="7"/>
          </p:nvPr>
        </p:nvSpPr>
        <p:spPr/>
        <p:txBody>
          <a:bodyPr/>
          <a:lstStyle/>
          <a:p>
            <a:fld id="{B6F15528-21DE-4FAA-801E-634DDDAF4B2B}" type="slidenum">
              <a:rPr lang="en-SG" smtClean="0"/>
              <a:t>2</a:t>
            </a:fld>
            <a:endParaRPr lang="en-SG" dirty="0"/>
          </a:p>
        </p:txBody>
      </p:sp>
    </p:spTree>
    <p:extLst>
      <p:ext uri="{BB962C8B-B14F-4D97-AF65-F5344CB8AC3E}">
        <p14:creationId xmlns:p14="http://schemas.microsoft.com/office/powerpoint/2010/main" val="3013269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4674" y="269748"/>
            <a:ext cx="5863590" cy="695960"/>
          </a:xfrm>
          <a:prstGeom prst="rect">
            <a:avLst/>
          </a:prstGeom>
        </p:spPr>
        <p:txBody>
          <a:bodyPr vert="horz" wrap="square" lIns="0" tIns="12700" rIns="0" bIns="0" rtlCol="0">
            <a:spAutoFit/>
          </a:bodyPr>
          <a:lstStyle/>
          <a:p>
            <a:pPr marL="12700" algn="ctr">
              <a:lnSpc>
                <a:spcPct val="100000"/>
              </a:lnSpc>
              <a:spcBef>
                <a:spcPts val="100"/>
              </a:spcBef>
            </a:pPr>
            <a:r>
              <a:rPr spc="-5" dirty="0"/>
              <a:t>Dropout</a:t>
            </a:r>
          </a:p>
        </p:txBody>
      </p:sp>
      <p:sp>
        <p:nvSpPr>
          <p:cNvPr id="3" name="object 3"/>
          <p:cNvSpPr/>
          <p:nvPr/>
        </p:nvSpPr>
        <p:spPr>
          <a:xfrm>
            <a:off x="2422677" y="4288866"/>
            <a:ext cx="640080" cy="640080"/>
          </a:xfrm>
          <a:custGeom>
            <a:avLst/>
            <a:gdLst/>
            <a:ahLst/>
            <a:cxnLst/>
            <a:rect l="l" t="t" r="r" b="b"/>
            <a:pathLst>
              <a:path w="640080"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79"/>
                </a:lnTo>
                <a:lnTo>
                  <a:pt x="367331" y="636610"/>
                </a:lnTo>
                <a:lnTo>
                  <a:pt x="412469" y="626530"/>
                </a:lnTo>
                <a:lnTo>
                  <a:pt x="454957" y="610335"/>
                </a:lnTo>
                <a:lnTo>
                  <a:pt x="494301" y="588520"/>
                </a:lnTo>
                <a:lnTo>
                  <a:pt x="530006" y="561581"/>
                </a:lnTo>
                <a:lnTo>
                  <a:pt x="561577" y="530011"/>
                </a:lnTo>
                <a:lnTo>
                  <a:pt x="588517" y="494307"/>
                </a:lnTo>
                <a:lnTo>
                  <a:pt x="610333" y="454963"/>
                </a:lnTo>
                <a:lnTo>
                  <a:pt x="626529" y="412473"/>
                </a:lnTo>
                <a:lnTo>
                  <a:pt x="636609" y="367334"/>
                </a:lnTo>
                <a:lnTo>
                  <a:pt x="640080" y="320039"/>
                </a:lnTo>
                <a:lnTo>
                  <a:pt x="636609" y="272748"/>
                </a:lnTo>
                <a:lnTo>
                  <a:pt x="626529" y="227610"/>
                </a:lnTo>
                <a:lnTo>
                  <a:pt x="610333" y="185122"/>
                </a:lnTo>
                <a:lnTo>
                  <a:pt x="588517" y="145778"/>
                </a:lnTo>
                <a:lnTo>
                  <a:pt x="561577" y="110073"/>
                </a:lnTo>
                <a:lnTo>
                  <a:pt x="530006" y="78502"/>
                </a:lnTo>
                <a:lnTo>
                  <a:pt x="494301" y="51562"/>
                </a:lnTo>
                <a:lnTo>
                  <a:pt x="454957" y="29746"/>
                </a:lnTo>
                <a:lnTo>
                  <a:pt x="412469" y="13550"/>
                </a:lnTo>
                <a:lnTo>
                  <a:pt x="367331" y="3470"/>
                </a:lnTo>
                <a:lnTo>
                  <a:pt x="320039" y="0"/>
                </a:lnTo>
                <a:close/>
              </a:path>
            </a:pathLst>
          </a:custGeom>
          <a:solidFill>
            <a:srgbClr val="BDD7EE"/>
          </a:solidFill>
        </p:spPr>
        <p:txBody>
          <a:bodyPr wrap="square" lIns="0" tIns="0" rIns="0" bIns="0" rtlCol="0"/>
          <a:lstStyle/>
          <a:p>
            <a:endParaRPr/>
          </a:p>
        </p:txBody>
      </p:sp>
      <p:sp>
        <p:nvSpPr>
          <p:cNvPr id="5" name="object 5"/>
          <p:cNvSpPr/>
          <p:nvPr/>
        </p:nvSpPr>
        <p:spPr>
          <a:xfrm>
            <a:off x="2422677" y="5154688"/>
            <a:ext cx="640080" cy="640080"/>
          </a:xfrm>
          <a:custGeom>
            <a:avLst/>
            <a:gdLst/>
            <a:ahLst/>
            <a:cxnLst/>
            <a:rect l="l" t="t" r="r" b="b"/>
            <a:pathLst>
              <a:path w="640080"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40"/>
                </a:lnTo>
                <a:lnTo>
                  <a:pt x="3469" y="367333"/>
                </a:lnTo>
                <a:lnTo>
                  <a:pt x="13549" y="412473"/>
                </a:lnTo>
                <a:lnTo>
                  <a:pt x="29744" y="454962"/>
                </a:lnTo>
                <a:lnTo>
                  <a:pt x="51559" y="494307"/>
                </a:lnTo>
                <a:lnTo>
                  <a:pt x="78498" y="530012"/>
                </a:lnTo>
                <a:lnTo>
                  <a:pt x="110068" y="561581"/>
                </a:lnTo>
                <a:lnTo>
                  <a:pt x="145772" y="588522"/>
                </a:lnTo>
                <a:lnTo>
                  <a:pt x="185116" y="610337"/>
                </a:lnTo>
                <a:lnTo>
                  <a:pt x="227606" y="626532"/>
                </a:lnTo>
                <a:lnTo>
                  <a:pt x="272745" y="636612"/>
                </a:lnTo>
                <a:lnTo>
                  <a:pt x="320039" y="640082"/>
                </a:lnTo>
                <a:lnTo>
                  <a:pt x="367331" y="636612"/>
                </a:lnTo>
                <a:lnTo>
                  <a:pt x="412469" y="626532"/>
                </a:lnTo>
                <a:lnTo>
                  <a:pt x="454957" y="610337"/>
                </a:lnTo>
                <a:lnTo>
                  <a:pt x="494301" y="588522"/>
                </a:lnTo>
                <a:lnTo>
                  <a:pt x="530006" y="561581"/>
                </a:lnTo>
                <a:lnTo>
                  <a:pt x="561577" y="530012"/>
                </a:lnTo>
                <a:lnTo>
                  <a:pt x="588517" y="494307"/>
                </a:lnTo>
                <a:lnTo>
                  <a:pt x="610333" y="454962"/>
                </a:lnTo>
                <a:lnTo>
                  <a:pt x="626529" y="412473"/>
                </a:lnTo>
                <a:lnTo>
                  <a:pt x="636609" y="367333"/>
                </a:lnTo>
                <a:lnTo>
                  <a:pt x="640080" y="320040"/>
                </a:lnTo>
                <a:lnTo>
                  <a:pt x="636609" y="272748"/>
                </a:lnTo>
                <a:lnTo>
                  <a:pt x="626529" y="227610"/>
                </a:lnTo>
                <a:lnTo>
                  <a:pt x="610333" y="185122"/>
                </a:lnTo>
                <a:lnTo>
                  <a:pt x="588517" y="145778"/>
                </a:lnTo>
                <a:lnTo>
                  <a:pt x="561577" y="110073"/>
                </a:lnTo>
                <a:lnTo>
                  <a:pt x="530006" y="78502"/>
                </a:lnTo>
                <a:lnTo>
                  <a:pt x="494301" y="51562"/>
                </a:lnTo>
                <a:lnTo>
                  <a:pt x="454957" y="29746"/>
                </a:lnTo>
                <a:lnTo>
                  <a:pt x="412469" y="13550"/>
                </a:lnTo>
                <a:lnTo>
                  <a:pt x="367331" y="3470"/>
                </a:lnTo>
                <a:lnTo>
                  <a:pt x="320039" y="0"/>
                </a:lnTo>
                <a:close/>
              </a:path>
            </a:pathLst>
          </a:custGeom>
          <a:solidFill>
            <a:srgbClr val="BDD7EE"/>
          </a:solidFill>
        </p:spPr>
        <p:txBody>
          <a:bodyPr wrap="square" lIns="0" tIns="0" rIns="0" bIns="0" rtlCol="0"/>
          <a:lstStyle/>
          <a:p>
            <a:endParaRPr/>
          </a:p>
        </p:txBody>
      </p:sp>
      <p:sp>
        <p:nvSpPr>
          <p:cNvPr id="7" name="object 7"/>
          <p:cNvSpPr/>
          <p:nvPr/>
        </p:nvSpPr>
        <p:spPr>
          <a:xfrm>
            <a:off x="2422677" y="3423043"/>
            <a:ext cx="640080" cy="640080"/>
          </a:xfrm>
          <a:custGeom>
            <a:avLst/>
            <a:gdLst/>
            <a:ahLst/>
            <a:cxnLst/>
            <a:rect l="l" t="t" r="r" b="b"/>
            <a:pathLst>
              <a:path w="640080" h="640079">
                <a:moveTo>
                  <a:pt x="320039" y="0"/>
                </a:moveTo>
                <a:lnTo>
                  <a:pt x="272745" y="3469"/>
                </a:lnTo>
                <a:lnTo>
                  <a:pt x="227606" y="13549"/>
                </a:lnTo>
                <a:lnTo>
                  <a:pt x="185116" y="29744"/>
                </a:lnTo>
                <a:lnTo>
                  <a:pt x="145772" y="51559"/>
                </a:lnTo>
                <a:lnTo>
                  <a:pt x="110068" y="78498"/>
                </a:lnTo>
                <a:lnTo>
                  <a:pt x="78498" y="110068"/>
                </a:lnTo>
                <a:lnTo>
                  <a:pt x="51559" y="145772"/>
                </a:lnTo>
                <a:lnTo>
                  <a:pt x="29744" y="185116"/>
                </a:lnTo>
                <a:lnTo>
                  <a:pt x="13549" y="227606"/>
                </a:lnTo>
                <a:lnTo>
                  <a:pt x="3469" y="272745"/>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80"/>
                </a:lnTo>
                <a:lnTo>
                  <a:pt x="367331" y="636610"/>
                </a:lnTo>
                <a:lnTo>
                  <a:pt x="412469" y="626530"/>
                </a:lnTo>
                <a:lnTo>
                  <a:pt x="454957" y="610335"/>
                </a:lnTo>
                <a:lnTo>
                  <a:pt x="494301" y="588520"/>
                </a:lnTo>
                <a:lnTo>
                  <a:pt x="530006" y="561581"/>
                </a:lnTo>
                <a:lnTo>
                  <a:pt x="561577" y="530011"/>
                </a:lnTo>
                <a:lnTo>
                  <a:pt x="588517" y="494307"/>
                </a:lnTo>
                <a:lnTo>
                  <a:pt x="610333" y="454963"/>
                </a:lnTo>
                <a:lnTo>
                  <a:pt x="626529" y="412473"/>
                </a:lnTo>
                <a:lnTo>
                  <a:pt x="636609" y="367334"/>
                </a:lnTo>
                <a:lnTo>
                  <a:pt x="640080" y="320039"/>
                </a:lnTo>
                <a:lnTo>
                  <a:pt x="636609" y="272745"/>
                </a:lnTo>
                <a:lnTo>
                  <a:pt x="626529" y="227606"/>
                </a:lnTo>
                <a:lnTo>
                  <a:pt x="610333" y="185116"/>
                </a:lnTo>
                <a:lnTo>
                  <a:pt x="588517" y="145772"/>
                </a:lnTo>
                <a:lnTo>
                  <a:pt x="561577" y="110068"/>
                </a:lnTo>
                <a:lnTo>
                  <a:pt x="530006" y="78498"/>
                </a:lnTo>
                <a:lnTo>
                  <a:pt x="494301" y="51559"/>
                </a:lnTo>
                <a:lnTo>
                  <a:pt x="454957" y="29744"/>
                </a:lnTo>
                <a:lnTo>
                  <a:pt x="412469" y="13549"/>
                </a:lnTo>
                <a:lnTo>
                  <a:pt x="367331" y="3469"/>
                </a:lnTo>
                <a:lnTo>
                  <a:pt x="320039" y="0"/>
                </a:lnTo>
                <a:close/>
              </a:path>
            </a:pathLst>
          </a:custGeom>
          <a:solidFill>
            <a:srgbClr val="BDD7EE"/>
          </a:solidFill>
        </p:spPr>
        <p:txBody>
          <a:bodyPr wrap="square" lIns="0" tIns="0" rIns="0" bIns="0" rtlCol="0"/>
          <a:lstStyle/>
          <a:p>
            <a:endParaRPr/>
          </a:p>
        </p:txBody>
      </p:sp>
      <p:sp>
        <p:nvSpPr>
          <p:cNvPr id="9" name="object 9"/>
          <p:cNvSpPr/>
          <p:nvPr/>
        </p:nvSpPr>
        <p:spPr>
          <a:xfrm>
            <a:off x="9342119" y="4718519"/>
            <a:ext cx="640080" cy="640080"/>
          </a:xfrm>
          <a:custGeom>
            <a:avLst/>
            <a:gdLst/>
            <a:ahLst/>
            <a:cxnLst/>
            <a:rect l="l" t="t" r="r" b="b"/>
            <a:pathLst>
              <a:path w="640079"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39" y="0"/>
                </a:lnTo>
                <a:close/>
              </a:path>
            </a:pathLst>
          </a:custGeom>
          <a:solidFill>
            <a:srgbClr val="DFB9FF"/>
          </a:solidFill>
        </p:spPr>
        <p:txBody>
          <a:bodyPr wrap="square" lIns="0" tIns="0" rIns="0" bIns="0" rtlCol="0"/>
          <a:lstStyle/>
          <a:p>
            <a:endParaRPr/>
          </a:p>
        </p:txBody>
      </p:sp>
      <p:sp>
        <p:nvSpPr>
          <p:cNvPr id="11" name="object 11"/>
          <p:cNvSpPr/>
          <p:nvPr/>
        </p:nvSpPr>
        <p:spPr>
          <a:xfrm>
            <a:off x="9342119" y="3859212"/>
            <a:ext cx="640080" cy="640080"/>
          </a:xfrm>
          <a:custGeom>
            <a:avLst/>
            <a:gdLst/>
            <a:ahLst/>
            <a:cxnLst/>
            <a:rect l="l" t="t" r="r" b="b"/>
            <a:pathLst>
              <a:path w="640079" h="640079">
                <a:moveTo>
                  <a:pt x="320039" y="0"/>
                </a:moveTo>
                <a:lnTo>
                  <a:pt x="272745" y="3469"/>
                </a:lnTo>
                <a:lnTo>
                  <a:pt x="227606" y="13549"/>
                </a:lnTo>
                <a:lnTo>
                  <a:pt x="185116" y="29744"/>
                </a:lnTo>
                <a:lnTo>
                  <a:pt x="145772" y="51559"/>
                </a:lnTo>
                <a:lnTo>
                  <a:pt x="110068" y="78498"/>
                </a:lnTo>
                <a:lnTo>
                  <a:pt x="78498" y="110068"/>
                </a:lnTo>
                <a:lnTo>
                  <a:pt x="51559" y="145772"/>
                </a:lnTo>
                <a:lnTo>
                  <a:pt x="29744" y="185116"/>
                </a:lnTo>
                <a:lnTo>
                  <a:pt x="13549" y="227606"/>
                </a:lnTo>
                <a:lnTo>
                  <a:pt x="3469" y="272745"/>
                </a:lnTo>
                <a:lnTo>
                  <a:pt x="0" y="320039"/>
                </a:lnTo>
                <a:lnTo>
                  <a:pt x="3469" y="367331"/>
                </a:lnTo>
                <a:lnTo>
                  <a:pt x="13549" y="412469"/>
                </a:lnTo>
                <a:lnTo>
                  <a:pt x="29744" y="454957"/>
                </a:lnTo>
                <a:lnTo>
                  <a:pt x="51559" y="494301"/>
                </a:lnTo>
                <a:lnTo>
                  <a:pt x="78498" y="530006"/>
                </a:lnTo>
                <a:lnTo>
                  <a:pt x="110068" y="561577"/>
                </a:lnTo>
                <a:lnTo>
                  <a:pt x="145772" y="588517"/>
                </a:lnTo>
                <a:lnTo>
                  <a:pt x="185116" y="610333"/>
                </a:lnTo>
                <a:lnTo>
                  <a:pt x="227606" y="626529"/>
                </a:lnTo>
                <a:lnTo>
                  <a:pt x="272745"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DFB9FF"/>
          </a:solidFill>
        </p:spPr>
        <p:txBody>
          <a:bodyPr wrap="square" lIns="0" tIns="0" rIns="0" bIns="0" rtlCol="0"/>
          <a:lstStyle/>
          <a:p>
            <a:endParaRPr/>
          </a:p>
        </p:txBody>
      </p:sp>
      <p:sp>
        <p:nvSpPr>
          <p:cNvPr id="13" name="object 13"/>
          <p:cNvSpPr/>
          <p:nvPr/>
        </p:nvSpPr>
        <p:spPr>
          <a:xfrm>
            <a:off x="4733404" y="4718519"/>
            <a:ext cx="640080" cy="640080"/>
          </a:xfrm>
          <a:custGeom>
            <a:avLst/>
            <a:gdLst/>
            <a:ahLst/>
            <a:cxnLst/>
            <a:rect l="l" t="t" r="r" b="b"/>
            <a:pathLst>
              <a:path w="640079" h="640079">
                <a:moveTo>
                  <a:pt x="320039" y="0"/>
                </a:moveTo>
                <a:lnTo>
                  <a:pt x="272748" y="3470"/>
                </a:lnTo>
                <a:lnTo>
                  <a:pt x="227610" y="13550"/>
                </a:lnTo>
                <a:lnTo>
                  <a:pt x="185122" y="29746"/>
                </a:lnTo>
                <a:lnTo>
                  <a:pt x="145778" y="51562"/>
                </a:lnTo>
                <a:lnTo>
                  <a:pt x="110073" y="78502"/>
                </a:lnTo>
                <a:lnTo>
                  <a:pt x="78502" y="110073"/>
                </a:lnTo>
                <a:lnTo>
                  <a:pt x="51562" y="145778"/>
                </a:lnTo>
                <a:lnTo>
                  <a:pt x="29746" y="185122"/>
                </a:lnTo>
                <a:lnTo>
                  <a:pt x="13550" y="227610"/>
                </a:lnTo>
                <a:lnTo>
                  <a:pt x="3470" y="272748"/>
                </a:lnTo>
                <a:lnTo>
                  <a:pt x="0" y="320039"/>
                </a:lnTo>
                <a:lnTo>
                  <a:pt x="3470" y="367334"/>
                </a:lnTo>
                <a:lnTo>
                  <a:pt x="13550" y="412473"/>
                </a:lnTo>
                <a:lnTo>
                  <a:pt x="29746" y="454963"/>
                </a:lnTo>
                <a:lnTo>
                  <a:pt x="51562" y="494307"/>
                </a:lnTo>
                <a:lnTo>
                  <a:pt x="78502" y="530011"/>
                </a:lnTo>
                <a:lnTo>
                  <a:pt x="110073" y="561581"/>
                </a:lnTo>
                <a:lnTo>
                  <a:pt x="145778" y="588520"/>
                </a:lnTo>
                <a:lnTo>
                  <a:pt x="185122" y="610335"/>
                </a:lnTo>
                <a:lnTo>
                  <a:pt x="227610" y="626530"/>
                </a:lnTo>
                <a:lnTo>
                  <a:pt x="272748" y="636610"/>
                </a:lnTo>
                <a:lnTo>
                  <a:pt x="320039"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39" y="0"/>
                </a:lnTo>
                <a:close/>
              </a:path>
            </a:pathLst>
          </a:custGeom>
          <a:solidFill>
            <a:srgbClr val="FEEBEB"/>
          </a:solidFill>
        </p:spPr>
        <p:txBody>
          <a:bodyPr wrap="square" lIns="0" tIns="0" rIns="0" bIns="0" rtlCol="0"/>
          <a:lstStyle/>
          <a:p>
            <a:endParaRPr/>
          </a:p>
        </p:txBody>
      </p:sp>
      <p:sp>
        <p:nvSpPr>
          <p:cNvPr id="15" name="object 15"/>
          <p:cNvSpPr/>
          <p:nvPr/>
        </p:nvSpPr>
        <p:spPr>
          <a:xfrm>
            <a:off x="4733404" y="3859212"/>
            <a:ext cx="640080" cy="640080"/>
          </a:xfrm>
          <a:custGeom>
            <a:avLst/>
            <a:gdLst/>
            <a:ahLst/>
            <a:cxnLst/>
            <a:rect l="l" t="t" r="r" b="b"/>
            <a:pathLst>
              <a:path w="640079" h="640079">
                <a:moveTo>
                  <a:pt x="320039"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F6A4A5"/>
          </a:solidFill>
        </p:spPr>
        <p:txBody>
          <a:bodyPr wrap="square" lIns="0" tIns="0" rIns="0" bIns="0" rtlCol="0"/>
          <a:lstStyle/>
          <a:p>
            <a:endParaRPr/>
          </a:p>
        </p:txBody>
      </p:sp>
      <p:sp>
        <p:nvSpPr>
          <p:cNvPr id="17" name="object 17"/>
          <p:cNvSpPr/>
          <p:nvPr/>
        </p:nvSpPr>
        <p:spPr>
          <a:xfrm>
            <a:off x="4733404" y="2991675"/>
            <a:ext cx="640080" cy="640080"/>
          </a:xfrm>
          <a:custGeom>
            <a:avLst/>
            <a:gdLst/>
            <a:ahLst/>
            <a:cxnLst/>
            <a:rect l="l" t="t" r="r" b="b"/>
            <a:pathLst>
              <a:path w="640079" h="640079">
                <a:moveTo>
                  <a:pt x="320039"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FEEBEB"/>
          </a:solidFill>
        </p:spPr>
        <p:txBody>
          <a:bodyPr wrap="square" lIns="0" tIns="0" rIns="0" bIns="0" rtlCol="0"/>
          <a:lstStyle/>
          <a:p>
            <a:endParaRPr/>
          </a:p>
        </p:txBody>
      </p:sp>
      <p:sp>
        <p:nvSpPr>
          <p:cNvPr id="19" name="object 19"/>
          <p:cNvSpPr/>
          <p:nvPr/>
        </p:nvSpPr>
        <p:spPr>
          <a:xfrm>
            <a:off x="4733404" y="5577840"/>
            <a:ext cx="640080" cy="640080"/>
          </a:xfrm>
          <a:custGeom>
            <a:avLst/>
            <a:gdLst/>
            <a:ahLst/>
            <a:cxnLst/>
            <a:rect l="l" t="t" r="r" b="b"/>
            <a:pathLst>
              <a:path w="640079" h="640079">
                <a:moveTo>
                  <a:pt x="320039" y="0"/>
                </a:moveTo>
                <a:lnTo>
                  <a:pt x="272748" y="3470"/>
                </a:lnTo>
                <a:lnTo>
                  <a:pt x="227610" y="13550"/>
                </a:lnTo>
                <a:lnTo>
                  <a:pt x="185122" y="29745"/>
                </a:lnTo>
                <a:lnTo>
                  <a:pt x="145778" y="51560"/>
                </a:lnTo>
                <a:lnTo>
                  <a:pt x="110073" y="78500"/>
                </a:lnTo>
                <a:lnTo>
                  <a:pt x="78502" y="110070"/>
                </a:lnTo>
                <a:lnTo>
                  <a:pt x="51562" y="145774"/>
                </a:lnTo>
                <a:lnTo>
                  <a:pt x="29746" y="185119"/>
                </a:lnTo>
                <a:lnTo>
                  <a:pt x="13550" y="227608"/>
                </a:lnTo>
                <a:lnTo>
                  <a:pt x="3470" y="272746"/>
                </a:lnTo>
                <a:lnTo>
                  <a:pt x="0" y="320040"/>
                </a:lnTo>
                <a:lnTo>
                  <a:pt x="3470" y="367333"/>
                </a:lnTo>
                <a:lnTo>
                  <a:pt x="13550" y="412471"/>
                </a:lnTo>
                <a:lnTo>
                  <a:pt x="29746" y="454960"/>
                </a:lnTo>
                <a:lnTo>
                  <a:pt x="51562" y="494305"/>
                </a:lnTo>
                <a:lnTo>
                  <a:pt x="78502" y="530009"/>
                </a:lnTo>
                <a:lnTo>
                  <a:pt x="110073" y="561579"/>
                </a:lnTo>
                <a:lnTo>
                  <a:pt x="145778" y="588519"/>
                </a:lnTo>
                <a:lnTo>
                  <a:pt x="185122" y="610334"/>
                </a:lnTo>
                <a:lnTo>
                  <a:pt x="227610" y="626529"/>
                </a:lnTo>
                <a:lnTo>
                  <a:pt x="272748" y="636609"/>
                </a:lnTo>
                <a:lnTo>
                  <a:pt x="320039" y="640080"/>
                </a:lnTo>
                <a:lnTo>
                  <a:pt x="367334" y="636609"/>
                </a:lnTo>
                <a:lnTo>
                  <a:pt x="412473" y="626529"/>
                </a:lnTo>
                <a:lnTo>
                  <a:pt x="454963" y="610334"/>
                </a:lnTo>
                <a:lnTo>
                  <a:pt x="494307" y="588519"/>
                </a:lnTo>
                <a:lnTo>
                  <a:pt x="530011" y="561579"/>
                </a:lnTo>
                <a:lnTo>
                  <a:pt x="561581" y="530009"/>
                </a:lnTo>
                <a:lnTo>
                  <a:pt x="588520" y="494305"/>
                </a:lnTo>
                <a:lnTo>
                  <a:pt x="610335" y="454960"/>
                </a:lnTo>
                <a:lnTo>
                  <a:pt x="626530" y="412471"/>
                </a:lnTo>
                <a:lnTo>
                  <a:pt x="636610" y="367333"/>
                </a:lnTo>
                <a:lnTo>
                  <a:pt x="640079" y="320040"/>
                </a:lnTo>
                <a:lnTo>
                  <a:pt x="636610" y="272746"/>
                </a:lnTo>
                <a:lnTo>
                  <a:pt x="626530" y="227608"/>
                </a:lnTo>
                <a:lnTo>
                  <a:pt x="610335" y="185119"/>
                </a:lnTo>
                <a:lnTo>
                  <a:pt x="588520" y="145774"/>
                </a:lnTo>
                <a:lnTo>
                  <a:pt x="561581" y="110070"/>
                </a:lnTo>
                <a:lnTo>
                  <a:pt x="530011" y="78500"/>
                </a:lnTo>
                <a:lnTo>
                  <a:pt x="494307" y="51560"/>
                </a:lnTo>
                <a:lnTo>
                  <a:pt x="454963" y="29745"/>
                </a:lnTo>
                <a:lnTo>
                  <a:pt x="412473" y="13550"/>
                </a:lnTo>
                <a:lnTo>
                  <a:pt x="367334" y="3470"/>
                </a:lnTo>
                <a:lnTo>
                  <a:pt x="320039" y="0"/>
                </a:lnTo>
                <a:close/>
              </a:path>
            </a:pathLst>
          </a:custGeom>
          <a:solidFill>
            <a:srgbClr val="F6A3A5"/>
          </a:solidFill>
        </p:spPr>
        <p:txBody>
          <a:bodyPr wrap="square" lIns="0" tIns="0" rIns="0" bIns="0" rtlCol="0"/>
          <a:lstStyle/>
          <a:p>
            <a:endParaRPr/>
          </a:p>
        </p:txBody>
      </p:sp>
      <p:sp>
        <p:nvSpPr>
          <p:cNvPr id="21" name="object 21"/>
          <p:cNvSpPr/>
          <p:nvPr/>
        </p:nvSpPr>
        <p:spPr>
          <a:xfrm>
            <a:off x="6913257" y="4718519"/>
            <a:ext cx="640080" cy="640080"/>
          </a:xfrm>
          <a:custGeom>
            <a:avLst/>
            <a:gdLst/>
            <a:ahLst/>
            <a:cxnLst/>
            <a:rect l="l" t="t" r="r" b="b"/>
            <a:pathLst>
              <a:path w="640079" h="640079">
                <a:moveTo>
                  <a:pt x="320040" y="0"/>
                </a:moveTo>
                <a:lnTo>
                  <a:pt x="272748" y="3470"/>
                </a:lnTo>
                <a:lnTo>
                  <a:pt x="227610" y="13550"/>
                </a:lnTo>
                <a:lnTo>
                  <a:pt x="185122" y="29746"/>
                </a:lnTo>
                <a:lnTo>
                  <a:pt x="145778" y="51562"/>
                </a:lnTo>
                <a:lnTo>
                  <a:pt x="110073" y="78502"/>
                </a:lnTo>
                <a:lnTo>
                  <a:pt x="78502" y="110073"/>
                </a:lnTo>
                <a:lnTo>
                  <a:pt x="51562" y="145778"/>
                </a:lnTo>
                <a:lnTo>
                  <a:pt x="29746" y="185122"/>
                </a:lnTo>
                <a:lnTo>
                  <a:pt x="13550" y="227610"/>
                </a:lnTo>
                <a:lnTo>
                  <a:pt x="3470" y="272748"/>
                </a:lnTo>
                <a:lnTo>
                  <a:pt x="0" y="320039"/>
                </a:lnTo>
                <a:lnTo>
                  <a:pt x="3470" y="367334"/>
                </a:lnTo>
                <a:lnTo>
                  <a:pt x="13550" y="412473"/>
                </a:lnTo>
                <a:lnTo>
                  <a:pt x="29746" y="454963"/>
                </a:lnTo>
                <a:lnTo>
                  <a:pt x="51562" y="494307"/>
                </a:lnTo>
                <a:lnTo>
                  <a:pt x="78502" y="530011"/>
                </a:lnTo>
                <a:lnTo>
                  <a:pt x="110073" y="561581"/>
                </a:lnTo>
                <a:lnTo>
                  <a:pt x="145778" y="588520"/>
                </a:lnTo>
                <a:lnTo>
                  <a:pt x="185122" y="610335"/>
                </a:lnTo>
                <a:lnTo>
                  <a:pt x="227610" y="626530"/>
                </a:lnTo>
                <a:lnTo>
                  <a:pt x="272748" y="636610"/>
                </a:lnTo>
                <a:lnTo>
                  <a:pt x="320040"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40" y="0"/>
                </a:lnTo>
                <a:close/>
              </a:path>
            </a:pathLst>
          </a:custGeom>
          <a:solidFill>
            <a:srgbClr val="F6A3A5"/>
          </a:solidFill>
        </p:spPr>
        <p:txBody>
          <a:bodyPr wrap="square" lIns="0" tIns="0" rIns="0" bIns="0" rtlCol="0"/>
          <a:lstStyle/>
          <a:p>
            <a:endParaRPr/>
          </a:p>
        </p:txBody>
      </p:sp>
      <p:sp>
        <p:nvSpPr>
          <p:cNvPr id="23" name="object 23"/>
          <p:cNvSpPr/>
          <p:nvPr/>
        </p:nvSpPr>
        <p:spPr>
          <a:xfrm>
            <a:off x="6913257" y="3859212"/>
            <a:ext cx="640080" cy="640080"/>
          </a:xfrm>
          <a:custGeom>
            <a:avLst/>
            <a:gdLst/>
            <a:ahLst/>
            <a:cxnLst/>
            <a:rect l="l" t="t" r="r" b="b"/>
            <a:pathLst>
              <a:path w="640079" h="640079">
                <a:moveTo>
                  <a:pt x="320040"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40"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40" y="0"/>
                </a:lnTo>
                <a:close/>
              </a:path>
            </a:pathLst>
          </a:custGeom>
          <a:solidFill>
            <a:srgbClr val="F6A3A5">
              <a:alpha val="23139"/>
            </a:srgbClr>
          </a:solidFill>
        </p:spPr>
        <p:txBody>
          <a:bodyPr wrap="square" lIns="0" tIns="0" rIns="0" bIns="0" rtlCol="0"/>
          <a:lstStyle/>
          <a:p>
            <a:endParaRPr/>
          </a:p>
        </p:txBody>
      </p:sp>
      <p:sp>
        <p:nvSpPr>
          <p:cNvPr id="25" name="object 25"/>
          <p:cNvSpPr/>
          <p:nvPr/>
        </p:nvSpPr>
        <p:spPr>
          <a:xfrm>
            <a:off x="6913257" y="2991675"/>
            <a:ext cx="640080" cy="640080"/>
          </a:xfrm>
          <a:custGeom>
            <a:avLst/>
            <a:gdLst/>
            <a:ahLst/>
            <a:cxnLst/>
            <a:rect l="l" t="t" r="r" b="b"/>
            <a:pathLst>
              <a:path w="640079" h="640079">
                <a:moveTo>
                  <a:pt x="320040"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40"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40" y="0"/>
                </a:lnTo>
                <a:close/>
              </a:path>
            </a:pathLst>
          </a:custGeom>
          <a:solidFill>
            <a:srgbClr val="F6A3A5"/>
          </a:solidFill>
        </p:spPr>
        <p:txBody>
          <a:bodyPr wrap="square" lIns="0" tIns="0" rIns="0" bIns="0" rtlCol="0"/>
          <a:lstStyle/>
          <a:p>
            <a:endParaRPr/>
          </a:p>
        </p:txBody>
      </p:sp>
      <p:sp>
        <p:nvSpPr>
          <p:cNvPr id="27" name="object 27"/>
          <p:cNvSpPr/>
          <p:nvPr/>
        </p:nvSpPr>
        <p:spPr>
          <a:xfrm>
            <a:off x="6913257" y="5577840"/>
            <a:ext cx="640080" cy="640080"/>
          </a:xfrm>
          <a:custGeom>
            <a:avLst/>
            <a:gdLst/>
            <a:ahLst/>
            <a:cxnLst/>
            <a:rect l="l" t="t" r="r" b="b"/>
            <a:pathLst>
              <a:path w="640079" h="640079">
                <a:moveTo>
                  <a:pt x="320040" y="0"/>
                </a:moveTo>
                <a:lnTo>
                  <a:pt x="272748" y="3470"/>
                </a:lnTo>
                <a:lnTo>
                  <a:pt x="227610" y="13550"/>
                </a:lnTo>
                <a:lnTo>
                  <a:pt x="185122" y="29745"/>
                </a:lnTo>
                <a:lnTo>
                  <a:pt x="145778" y="51560"/>
                </a:lnTo>
                <a:lnTo>
                  <a:pt x="110073" y="78500"/>
                </a:lnTo>
                <a:lnTo>
                  <a:pt x="78502" y="110070"/>
                </a:lnTo>
                <a:lnTo>
                  <a:pt x="51562" y="145774"/>
                </a:lnTo>
                <a:lnTo>
                  <a:pt x="29746" y="185119"/>
                </a:lnTo>
                <a:lnTo>
                  <a:pt x="13550" y="227608"/>
                </a:lnTo>
                <a:lnTo>
                  <a:pt x="3470" y="272746"/>
                </a:lnTo>
                <a:lnTo>
                  <a:pt x="0" y="320040"/>
                </a:lnTo>
                <a:lnTo>
                  <a:pt x="3470" y="367333"/>
                </a:lnTo>
                <a:lnTo>
                  <a:pt x="13550" y="412471"/>
                </a:lnTo>
                <a:lnTo>
                  <a:pt x="29746" y="454960"/>
                </a:lnTo>
                <a:lnTo>
                  <a:pt x="51562" y="494305"/>
                </a:lnTo>
                <a:lnTo>
                  <a:pt x="78502" y="530009"/>
                </a:lnTo>
                <a:lnTo>
                  <a:pt x="110073" y="561579"/>
                </a:lnTo>
                <a:lnTo>
                  <a:pt x="145778" y="588519"/>
                </a:lnTo>
                <a:lnTo>
                  <a:pt x="185122" y="610334"/>
                </a:lnTo>
                <a:lnTo>
                  <a:pt x="227610" y="626529"/>
                </a:lnTo>
                <a:lnTo>
                  <a:pt x="272748" y="636609"/>
                </a:lnTo>
                <a:lnTo>
                  <a:pt x="320040" y="640080"/>
                </a:lnTo>
                <a:lnTo>
                  <a:pt x="367334" y="636609"/>
                </a:lnTo>
                <a:lnTo>
                  <a:pt x="412473" y="626529"/>
                </a:lnTo>
                <a:lnTo>
                  <a:pt x="454963" y="610334"/>
                </a:lnTo>
                <a:lnTo>
                  <a:pt x="494307" y="588519"/>
                </a:lnTo>
                <a:lnTo>
                  <a:pt x="530011" y="561579"/>
                </a:lnTo>
                <a:lnTo>
                  <a:pt x="561581" y="530009"/>
                </a:lnTo>
                <a:lnTo>
                  <a:pt x="588520" y="494305"/>
                </a:lnTo>
                <a:lnTo>
                  <a:pt x="610335" y="454960"/>
                </a:lnTo>
                <a:lnTo>
                  <a:pt x="626530" y="412471"/>
                </a:lnTo>
                <a:lnTo>
                  <a:pt x="636610" y="367333"/>
                </a:lnTo>
                <a:lnTo>
                  <a:pt x="640079" y="320040"/>
                </a:lnTo>
                <a:lnTo>
                  <a:pt x="636610" y="272746"/>
                </a:lnTo>
                <a:lnTo>
                  <a:pt x="626530" y="227608"/>
                </a:lnTo>
                <a:lnTo>
                  <a:pt x="610335" y="185119"/>
                </a:lnTo>
                <a:lnTo>
                  <a:pt x="588520" y="145774"/>
                </a:lnTo>
                <a:lnTo>
                  <a:pt x="561581" y="110070"/>
                </a:lnTo>
                <a:lnTo>
                  <a:pt x="530011" y="78500"/>
                </a:lnTo>
                <a:lnTo>
                  <a:pt x="494307" y="51560"/>
                </a:lnTo>
                <a:lnTo>
                  <a:pt x="454963" y="29745"/>
                </a:lnTo>
                <a:lnTo>
                  <a:pt x="412473" y="13550"/>
                </a:lnTo>
                <a:lnTo>
                  <a:pt x="367334" y="3470"/>
                </a:lnTo>
                <a:lnTo>
                  <a:pt x="320040" y="0"/>
                </a:lnTo>
                <a:close/>
              </a:path>
            </a:pathLst>
          </a:custGeom>
          <a:solidFill>
            <a:srgbClr val="F6A4A5"/>
          </a:solidFill>
        </p:spPr>
        <p:txBody>
          <a:bodyPr wrap="square" lIns="0" tIns="0" rIns="0" bIns="0" rtlCol="0"/>
          <a:lstStyle/>
          <a:p>
            <a:endParaRPr/>
          </a:p>
        </p:txBody>
      </p:sp>
      <p:sp>
        <p:nvSpPr>
          <p:cNvPr id="29" name="object 29"/>
          <p:cNvSpPr txBox="1"/>
          <p:nvPr/>
        </p:nvSpPr>
        <p:spPr>
          <a:xfrm>
            <a:off x="912178" y="1512314"/>
            <a:ext cx="7423784"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20" dirty="0">
                <a:latin typeface="Arial"/>
                <a:cs typeface="Arial"/>
              </a:rPr>
              <a:t>During </a:t>
            </a:r>
            <a:r>
              <a:rPr sz="2800" spc="-160" dirty="0">
                <a:latin typeface="Arial"/>
                <a:cs typeface="Arial"/>
              </a:rPr>
              <a:t>training, </a:t>
            </a:r>
            <a:r>
              <a:rPr sz="2800" spc="-150" dirty="0">
                <a:latin typeface="Arial"/>
                <a:cs typeface="Arial"/>
              </a:rPr>
              <a:t>randomly </a:t>
            </a:r>
            <a:r>
              <a:rPr sz="2800" spc="-190" dirty="0">
                <a:latin typeface="Arial"/>
                <a:cs typeface="Arial"/>
              </a:rPr>
              <a:t>set </a:t>
            </a:r>
            <a:r>
              <a:rPr sz="2800" spc="-215" dirty="0">
                <a:latin typeface="Arial"/>
                <a:cs typeface="Arial"/>
              </a:rPr>
              <a:t>some </a:t>
            </a:r>
            <a:r>
              <a:rPr sz="2800" spc="-170" dirty="0">
                <a:latin typeface="Arial"/>
                <a:cs typeface="Arial"/>
              </a:rPr>
              <a:t>activations </a:t>
            </a:r>
            <a:r>
              <a:rPr sz="2800" spc="15" dirty="0">
                <a:latin typeface="Arial"/>
                <a:cs typeface="Arial"/>
              </a:rPr>
              <a:t>to</a:t>
            </a:r>
            <a:r>
              <a:rPr sz="2800" spc="-430" dirty="0">
                <a:latin typeface="Arial"/>
                <a:cs typeface="Arial"/>
              </a:rPr>
              <a:t> </a:t>
            </a:r>
            <a:r>
              <a:rPr sz="2800" spc="-160" dirty="0">
                <a:latin typeface="Arial"/>
                <a:cs typeface="Arial"/>
              </a:rPr>
              <a:t>0</a:t>
            </a:r>
            <a:endParaRPr sz="2800">
              <a:latin typeface="Arial"/>
              <a:cs typeface="Arial"/>
            </a:endParaRPr>
          </a:p>
        </p:txBody>
      </p:sp>
      <p:sp>
        <p:nvSpPr>
          <p:cNvPr id="30" name="object 30"/>
          <p:cNvSpPr txBox="1"/>
          <p:nvPr/>
        </p:nvSpPr>
        <p:spPr>
          <a:xfrm>
            <a:off x="1486852" y="1931923"/>
            <a:ext cx="5464175" cy="760095"/>
          </a:xfrm>
          <a:prstGeom prst="rect">
            <a:avLst/>
          </a:prstGeom>
        </p:spPr>
        <p:txBody>
          <a:bodyPr vert="horz" wrap="square" lIns="0" tIns="12700" rIns="0" bIns="0" rtlCol="0">
            <a:spAutoFit/>
          </a:bodyPr>
          <a:lstStyle/>
          <a:p>
            <a:pPr marL="412750" indent="-400050">
              <a:lnSpc>
                <a:spcPct val="100000"/>
              </a:lnSpc>
              <a:spcBef>
                <a:spcPts val="100"/>
              </a:spcBef>
              <a:buChar char="•"/>
              <a:tabLst>
                <a:tab pos="412115" algn="l"/>
                <a:tab pos="412750" algn="l"/>
              </a:tabLst>
            </a:pPr>
            <a:r>
              <a:rPr sz="2400" spc="-190" dirty="0">
                <a:latin typeface="Arial"/>
                <a:cs typeface="Arial"/>
              </a:rPr>
              <a:t>Typically </a:t>
            </a:r>
            <a:r>
              <a:rPr sz="2400" spc="-80" dirty="0">
                <a:latin typeface="Arial"/>
                <a:cs typeface="Arial"/>
              </a:rPr>
              <a:t>‘drop’ </a:t>
            </a:r>
            <a:r>
              <a:rPr sz="2400" spc="-245" dirty="0">
                <a:latin typeface="Arial"/>
                <a:cs typeface="Arial"/>
              </a:rPr>
              <a:t>50% </a:t>
            </a:r>
            <a:r>
              <a:rPr sz="2400" spc="-65" dirty="0">
                <a:latin typeface="Arial"/>
                <a:cs typeface="Arial"/>
              </a:rPr>
              <a:t>of </a:t>
            </a:r>
            <a:r>
              <a:rPr sz="2400" spc="-150" dirty="0">
                <a:latin typeface="Arial"/>
                <a:cs typeface="Arial"/>
              </a:rPr>
              <a:t>activations </a:t>
            </a:r>
            <a:r>
              <a:rPr sz="2400" spc="-125" dirty="0">
                <a:latin typeface="Arial"/>
                <a:cs typeface="Arial"/>
              </a:rPr>
              <a:t>in</a:t>
            </a:r>
            <a:r>
              <a:rPr sz="2400" spc="-195" dirty="0">
                <a:latin typeface="Arial"/>
                <a:cs typeface="Arial"/>
              </a:rPr>
              <a:t> </a:t>
            </a:r>
            <a:r>
              <a:rPr sz="2400" spc="-175" dirty="0">
                <a:latin typeface="Arial"/>
                <a:cs typeface="Arial"/>
              </a:rPr>
              <a:t>layer</a:t>
            </a:r>
            <a:endParaRPr sz="2400">
              <a:latin typeface="Arial"/>
              <a:cs typeface="Arial"/>
            </a:endParaRPr>
          </a:p>
          <a:p>
            <a:pPr marL="412750" indent="-400050">
              <a:lnSpc>
                <a:spcPct val="100000"/>
              </a:lnSpc>
              <a:spcBef>
                <a:spcPts val="25"/>
              </a:spcBef>
              <a:buChar char="•"/>
              <a:tabLst>
                <a:tab pos="412115" algn="l"/>
                <a:tab pos="412750" algn="l"/>
              </a:tabLst>
            </a:pPr>
            <a:r>
              <a:rPr sz="2400" spc="-200" dirty="0">
                <a:latin typeface="Arial"/>
                <a:cs typeface="Arial"/>
              </a:rPr>
              <a:t>Forces </a:t>
            </a:r>
            <a:r>
              <a:rPr sz="2400" spc="-70" dirty="0">
                <a:latin typeface="Arial"/>
                <a:cs typeface="Arial"/>
              </a:rPr>
              <a:t>network </a:t>
            </a:r>
            <a:r>
              <a:rPr sz="2400" spc="10" dirty="0">
                <a:latin typeface="Arial"/>
                <a:cs typeface="Arial"/>
              </a:rPr>
              <a:t>to </a:t>
            </a:r>
            <a:r>
              <a:rPr sz="2400" spc="-50" dirty="0">
                <a:latin typeface="Arial"/>
                <a:cs typeface="Arial"/>
              </a:rPr>
              <a:t>not </a:t>
            </a:r>
            <a:r>
              <a:rPr sz="2400" spc="-125" dirty="0">
                <a:latin typeface="Arial"/>
                <a:cs typeface="Arial"/>
              </a:rPr>
              <a:t>rely </a:t>
            </a:r>
            <a:r>
              <a:rPr sz="2400" spc="-100" dirty="0">
                <a:latin typeface="Arial"/>
                <a:cs typeface="Arial"/>
              </a:rPr>
              <a:t>on </a:t>
            </a:r>
            <a:r>
              <a:rPr sz="2400" spc="-240" dirty="0">
                <a:latin typeface="Arial"/>
                <a:cs typeface="Arial"/>
              </a:rPr>
              <a:t>any </a:t>
            </a:r>
            <a:r>
              <a:rPr sz="2400" spc="-135" dirty="0">
                <a:latin typeface="Arial"/>
                <a:cs typeface="Arial"/>
              </a:rPr>
              <a:t>1</a:t>
            </a:r>
            <a:r>
              <a:rPr sz="2400" spc="-240" dirty="0">
                <a:latin typeface="Arial"/>
                <a:cs typeface="Arial"/>
              </a:rPr>
              <a:t> </a:t>
            </a:r>
            <a:r>
              <a:rPr sz="2400" spc="-125" dirty="0">
                <a:latin typeface="Arial"/>
                <a:cs typeface="Arial"/>
              </a:rPr>
              <a:t>node</a:t>
            </a:r>
            <a:endParaRPr sz="2400">
              <a:latin typeface="Arial"/>
              <a:cs typeface="Arial"/>
            </a:endParaRPr>
          </a:p>
        </p:txBody>
      </p:sp>
      <p:sp>
        <p:nvSpPr>
          <p:cNvPr id="31" name="object 31"/>
          <p:cNvSpPr/>
          <p:nvPr/>
        </p:nvSpPr>
        <p:spPr>
          <a:xfrm>
            <a:off x="3059544" y="3730790"/>
            <a:ext cx="1673860" cy="466090"/>
          </a:xfrm>
          <a:custGeom>
            <a:avLst/>
            <a:gdLst/>
            <a:ahLst/>
            <a:cxnLst/>
            <a:rect l="l" t="t" r="r" b="b"/>
            <a:pathLst>
              <a:path w="1673860" h="466089">
                <a:moveTo>
                  <a:pt x="1596928" y="441495"/>
                </a:moveTo>
                <a:lnTo>
                  <a:pt x="1590509" y="466077"/>
                </a:lnTo>
                <a:lnTo>
                  <a:pt x="1673860" y="448462"/>
                </a:lnTo>
                <a:lnTo>
                  <a:pt x="1669566" y="444703"/>
                </a:lnTo>
                <a:lnTo>
                  <a:pt x="1609217" y="444703"/>
                </a:lnTo>
                <a:lnTo>
                  <a:pt x="1596928" y="441495"/>
                </a:lnTo>
                <a:close/>
              </a:path>
              <a:path w="1673860" h="466089">
                <a:moveTo>
                  <a:pt x="1603344" y="416921"/>
                </a:moveTo>
                <a:lnTo>
                  <a:pt x="1596928" y="441495"/>
                </a:lnTo>
                <a:lnTo>
                  <a:pt x="1609217" y="444703"/>
                </a:lnTo>
                <a:lnTo>
                  <a:pt x="1615630" y="420128"/>
                </a:lnTo>
                <a:lnTo>
                  <a:pt x="1603344" y="416921"/>
                </a:lnTo>
                <a:close/>
              </a:path>
              <a:path w="1673860" h="466089">
                <a:moveTo>
                  <a:pt x="1609763" y="392341"/>
                </a:moveTo>
                <a:lnTo>
                  <a:pt x="1603344" y="416921"/>
                </a:lnTo>
                <a:lnTo>
                  <a:pt x="1615630" y="420128"/>
                </a:lnTo>
                <a:lnTo>
                  <a:pt x="1609217" y="444703"/>
                </a:lnTo>
                <a:lnTo>
                  <a:pt x="1669566" y="444703"/>
                </a:lnTo>
                <a:lnTo>
                  <a:pt x="1609763" y="392341"/>
                </a:lnTo>
                <a:close/>
              </a:path>
              <a:path w="1673860" h="466089">
                <a:moveTo>
                  <a:pt x="6413" y="0"/>
                </a:moveTo>
                <a:lnTo>
                  <a:pt x="0" y="24587"/>
                </a:lnTo>
                <a:lnTo>
                  <a:pt x="1596928" y="441495"/>
                </a:lnTo>
                <a:lnTo>
                  <a:pt x="1603344" y="416921"/>
                </a:lnTo>
                <a:lnTo>
                  <a:pt x="6413" y="0"/>
                </a:lnTo>
                <a:close/>
              </a:path>
            </a:pathLst>
          </a:custGeom>
          <a:solidFill>
            <a:srgbClr val="4472C4"/>
          </a:solidFill>
        </p:spPr>
        <p:txBody>
          <a:bodyPr wrap="square" lIns="0" tIns="0" rIns="0" bIns="0" rtlCol="0"/>
          <a:lstStyle/>
          <a:p>
            <a:endParaRPr/>
          </a:p>
        </p:txBody>
      </p:sp>
      <p:sp>
        <p:nvSpPr>
          <p:cNvPr id="32" name="object 32"/>
          <p:cNvSpPr/>
          <p:nvPr/>
        </p:nvSpPr>
        <p:spPr>
          <a:xfrm>
            <a:off x="3052724" y="3735298"/>
            <a:ext cx="1680845" cy="2162810"/>
          </a:xfrm>
          <a:custGeom>
            <a:avLst/>
            <a:gdLst/>
            <a:ahLst/>
            <a:cxnLst/>
            <a:rect l="l" t="t" r="r" b="b"/>
            <a:pathLst>
              <a:path w="1680845" h="2162810">
                <a:moveTo>
                  <a:pt x="1623961" y="2110139"/>
                </a:moveTo>
                <a:lnTo>
                  <a:pt x="1603882" y="2125705"/>
                </a:lnTo>
                <a:lnTo>
                  <a:pt x="1680679" y="2162581"/>
                </a:lnTo>
                <a:lnTo>
                  <a:pt x="1672270" y="2120181"/>
                </a:lnTo>
                <a:lnTo>
                  <a:pt x="1631746" y="2120181"/>
                </a:lnTo>
                <a:lnTo>
                  <a:pt x="1623961" y="2110139"/>
                </a:lnTo>
                <a:close/>
              </a:path>
              <a:path w="1680845" h="2162810">
                <a:moveTo>
                  <a:pt x="1644030" y="2094579"/>
                </a:moveTo>
                <a:lnTo>
                  <a:pt x="1623961" y="2110139"/>
                </a:lnTo>
                <a:lnTo>
                  <a:pt x="1631746" y="2120181"/>
                </a:lnTo>
                <a:lnTo>
                  <a:pt x="1651812" y="2104617"/>
                </a:lnTo>
                <a:lnTo>
                  <a:pt x="1644030" y="2094579"/>
                </a:lnTo>
                <a:close/>
              </a:path>
              <a:path w="1680845" h="2162810">
                <a:moveTo>
                  <a:pt x="1664106" y="2079015"/>
                </a:moveTo>
                <a:lnTo>
                  <a:pt x="1644030" y="2094579"/>
                </a:lnTo>
                <a:lnTo>
                  <a:pt x="1651812" y="2104617"/>
                </a:lnTo>
                <a:lnTo>
                  <a:pt x="1631746" y="2120181"/>
                </a:lnTo>
                <a:lnTo>
                  <a:pt x="1672270" y="2120181"/>
                </a:lnTo>
                <a:lnTo>
                  <a:pt x="1664106" y="2079015"/>
                </a:lnTo>
                <a:close/>
              </a:path>
              <a:path w="1680845" h="2162810">
                <a:moveTo>
                  <a:pt x="20065" y="0"/>
                </a:moveTo>
                <a:lnTo>
                  <a:pt x="0" y="15570"/>
                </a:lnTo>
                <a:lnTo>
                  <a:pt x="1623961" y="2110139"/>
                </a:lnTo>
                <a:lnTo>
                  <a:pt x="1644030" y="2094579"/>
                </a:lnTo>
                <a:lnTo>
                  <a:pt x="20065" y="0"/>
                </a:lnTo>
                <a:close/>
              </a:path>
            </a:pathLst>
          </a:custGeom>
          <a:solidFill>
            <a:srgbClr val="4472C4"/>
          </a:solidFill>
        </p:spPr>
        <p:txBody>
          <a:bodyPr wrap="square" lIns="0" tIns="0" rIns="0" bIns="0" rtlCol="0"/>
          <a:lstStyle/>
          <a:p>
            <a:endParaRPr/>
          </a:p>
        </p:txBody>
      </p:sp>
      <p:sp>
        <p:nvSpPr>
          <p:cNvPr id="33" name="object 33"/>
          <p:cNvSpPr/>
          <p:nvPr/>
        </p:nvSpPr>
        <p:spPr>
          <a:xfrm>
            <a:off x="3054997" y="4598847"/>
            <a:ext cx="1678939" cy="1299210"/>
          </a:xfrm>
          <a:custGeom>
            <a:avLst/>
            <a:gdLst/>
            <a:ahLst/>
            <a:cxnLst/>
            <a:rect l="l" t="t" r="r" b="b"/>
            <a:pathLst>
              <a:path w="1678939" h="1299210">
                <a:moveTo>
                  <a:pt x="1610323" y="1262537"/>
                </a:moveTo>
                <a:lnTo>
                  <a:pt x="1594802" y="1282650"/>
                </a:lnTo>
                <a:lnTo>
                  <a:pt x="1678406" y="1299032"/>
                </a:lnTo>
                <a:lnTo>
                  <a:pt x="1664530" y="1270297"/>
                </a:lnTo>
                <a:lnTo>
                  <a:pt x="1620380" y="1270297"/>
                </a:lnTo>
                <a:lnTo>
                  <a:pt x="1610323" y="1262537"/>
                </a:lnTo>
                <a:close/>
              </a:path>
              <a:path w="1678939" h="1299210">
                <a:moveTo>
                  <a:pt x="1625842" y="1242427"/>
                </a:moveTo>
                <a:lnTo>
                  <a:pt x="1610323" y="1262537"/>
                </a:lnTo>
                <a:lnTo>
                  <a:pt x="1620380" y="1270297"/>
                </a:lnTo>
                <a:lnTo>
                  <a:pt x="1635899" y="1250186"/>
                </a:lnTo>
                <a:lnTo>
                  <a:pt x="1625842" y="1242427"/>
                </a:lnTo>
                <a:close/>
              </a:path>
              <a:path w="1678939" h="1299210">
                <a:moveTo>
                  <a:pt x="1641360" y="1222319"/>
                </a:moveTo>
                <a:lnTo>
                  <a:pt x="1625842" y="1242427"/>
                </a:lnTo>
                <a:lnTo>
                  <a:pt x="1635899" y="1250186"/>
                </a:lnTo>
                <a:lnTo>
                  <a:pt x="1620380" y="1270297"/>
                </a:lnTo>
                <a:lnTo>
                  <a:pt x="1664530" y="1270297"/>
                </a:lnTo>
                <a:lnTo>
                  <a:pt x="1641360" y="1222319"/>
                </a:lnTo>
                <a:close/>
              </a:path>
              <a:path w="1678939" h="1299210">
                <a:moveTo>
                  <a:pt x="15519" y="0"/>
                </a:moveTo>
                <a:lnTo>
                  <a:pt x="0" y="20116"/>
                </a:lnTo>
                <a:lnTo>
                  <a:pt x="1610323" y="1262537"/>
                </a:lnTo>
                <a:lnTo>
                  <a:pt x="1625842" y="1242427"/>
                </a:lnTo>
                <a:lnTo>
                  <a:pt x="15519" y="0"/>
                </a:lnTo>
                <a:close/>
              </a:path>
            </a:pathLst>
          </a:custGeom>
          <a:solidFill>
            <a:srgbClr val="4472C4"/>
          </a:solidFill>
        </p:spPr>
        <p:txBody>
          <a:bodyPr wrap="square" lIns="0" tIns="0" rIns="0" bIns="0" rtlCol="0"/>
          <a:lstStyle/>
          <a:p>
            <a:endParaRPr/>
          </a:p>
        </p:txBody>
      </p:sp>
      <p:sp>
        <p:nvSpPr>
          <p:cNvPr id="34" name="object 34"/>
          <p:cNvSpPr/>
          <p:nvPr/>
        </p:nvSpPr>
        <p:spPr>
          <a:xfrm>
            <a:off x="3059595" y="4161332"/>
            <a:ext cx="1673860" cy="460375"/>
          </a:xfrm>
          <a:custGeom>
            <a:avLst/>
            <a:gdLst/>
            <a:ahLst/>
            <a:cxnLst/>
            <a:rect l="l" t="t" r="r" b="b"/>
            <a:pathLst>
              <a:path w="1673860" h="460375">
                <a:moveTo>
                  <a:pt x="1596851" y="24601"/>
                </a:moveTo>
                <a:lnTo>
                  <a:pt x="0" y="435279"/>
                </a:lnTo>
                <a:lnTo>
                  <a:pt x="6324" y="459879"/>
                </a:lnTo>
                <a:lnTo>
                  <a:pt x="1603180" y="49200"/>
                </a:lnTo>
                <a:lnTo>
                  <a:pt x="1596851" y="24601"/>
                </a:lnTo>
                <a:close/>
              </a:path>
              <a:path w="1673860" h="460375">
                <a:moveTo>
                  <a:pt x="1669761" y="21437"/>
                </a:moveTo>
                <a:lnTo>
                  <a:pt x="1609153" y="21437"/>
                </a:lnTo>
                <a:lnTo>
                  <a:pt x="1615478" y="46037"/>
                </a:lnTo>
                <a:lnTo>
                  <a:pt x="1603180" y="49200"/>
                </a:lnTo>
                <a:lnTo>
                  <a:pt x="1609509" y="73799"/>
                </a:lnTo>
                <a:lnTo>
                  <a:pt x="1669761" y="21437"/>
                </a:lnTo>
                <a:close/>
              </a:path>
              <a:path w="1673860" h="460375">
                <a:moveTo>
                  <a:pt x="1609153" y="21437"/>
                </a:moveTo>
                <a:lnTo>
                  <a:pt x="1596851" y="24601"/>
                </a:lnTo>
                <a:lnTo>
                  <a:pt x="1603180" y="49200"/>
                </a:lnTo>
                <a:lnTo>
                  <a:pt x="1615478" y="46037"/>
                </a:lnTo>
                <a:lnTo>
                  <a:pt x="1609153" y="21437"/>
                </a:lnTo>
                <a:close/>
              </a:path>
              <a:path w="1673860" h="460375">
                <a:moveTo>
                  <a:pt x="1590522" y="0"/>
                </a:moveTo>
                <a:lnTo>
                  <a:pt x="1596851" y="24601"/>
                </a:lnTo>
                <a:lnTo>
                  <a:pt x="1609153" y="21437"/>
                </a:lnTo>
                <a:lnTo>
                  <a:pt x="1669761" y="21437"/>
                </a:lnTo>
                <a:lnTo>
                  <a:pt x="1673809" y="17919"/>
                </a:lnTo>
                <a:lnTo>
                  <a:pt x="1590522" y="0"/>
                </a:lnTo>
                <a:close/>
              </a:path>
            </a:pathLst>
          </a:custGeom>
          <a:solidFill>
            <a:srgbClr val="4472C4"/>
          </a:solidFill>
        </p:spPr>
        <p:txBody>
          <a:bodyPr wrap="square" lIns="0" tIns="0" rIns="0" bIns="0" rtlCol="0"/>
          <a:lstStyle/>
          <a:p>
            <a:endParaRPr/>
          </a:p>
        </p:txBody>
      </p:sp>
      <p:sp>
        <p:nvSpPr>
          <p:cNvPr id="35" name="object 35"/>
          <p:cNvSpPr/>
          <p:nvPr/>
        </p:nvSpPr>
        <p:spPr>
          <a:xfrm>
            <a:off x="3054972" y="4179252"/>
            <a:ext cx="1678939" cy="1305560"/>
          </a:xfrm>
          <a:custGeom>
            <a:avLst/>
            <a:gdLst/>
            <a:ahLst/>
            <a:cxnLst/>
            <a:rect l="l" t="t" r="r" b="b"/>
            <a:pathLst>
              <a:path w="1678939" h="1305560">
                <a:moveTo>
                  <a:pt x="1610439" y="36654"/>
                </a:moveTo>
                <a:lnTo>
                  <a:pt x="0" y="1285443"/>
                </a:lnTo>
                <a:lnTo>
                  <a:pt x="15570" y="1305521"/>
                </a:lnTo>
                <a:lnTo>
                  <a:pt x="1626003" y="56728"/>
                </a:lnTo>
                <a:lnTo>
                  <a:pt x="1610439" y="36654"/>
                </a:lnTo>
                <a:close/>
              </a:path>
              <a:path w="1678939" h="1305560">
                <a:moveTo>
                  <a:pt x="1664573" y="28867"/>
                </a:moveTo>
                <a:lnTo>
                  <a:pt x="1620481" y="28867"/>
                </a:lnTo>
                <a:lnTo>
                  <a:pt x="1636039" y="48945"/>
                </a:lnTo>
                <a:lnTo>
                  <a:pt x="1626003" y="56728"/>
                </a:lnTo>
                <a:lnTo>
                  <a:pt x="1641563" y="76796"/>
                </a:lnTo>
                <a:lnTo>
                  <a:pt x="1664573" y="28867"/>
                </a:lnTo>
                <a:close/>
              </a:path>
              <a:path w="1678939" h="1305560">
                <a:moveTo>
                  <a:pt x="1620481" y="28867"/>
                </a:moveTo>
                <a:lnTo>
                  <a:pt x="1610439" y="36654"/>
                </a:lnTo>
                <a:lnTo>
                  <a:pt x="1626003" y="56728"/>
                </a:lnTo>
                <a:lnTo>
                  <a:pt x="1636039" y="48945"/>
                </a:lnTo>
                <a:lnTo>
                  <a:pt x="1620481" y="28867"/>
                </a:lnTo>
                <a:close/>
              </a:path>
              <a:path w="1678939" h="1305560">
                <a:moveTo>
                  <a:pt x="1678432" y="0"/>
                </a:moveTo>
                <a:lnTo>
                  <a:pt x="1594878" y="16586"/>
                </a:lnTo>
                <a:lnTo>
                  <a:pt x="1610439" y="36654"/>
                </a:lnTo>
                <a:lnTo>
                  <a:pt x="1620481" y="28867"/>
                </a:lnTo>
                <a:lnTo>
                  <a:pt x="1664573" y="28867"/>
                </a:lnTo>
                <a:lnTo>
                  <a:pt x="1678432" y="0"/>
                </a:lnTo>
                <a:close/>
              </a:path>
            </a:pathLst>
          </a:custGeom>
          <a:solidFill>
            <a:srgbClr val="4472C4"/>
          </a:solidFill>
        </p:spPr>
        <p:txBody>
          <a:bodyPr wrap="square" lIns="0" tIns="0" rIns="0" bIns="0" rtlCol="0"/>
          <a:lstStyle/>
          <a:p>
            <a:endParaRPr/>
          </a:p>
        </p:txBody>
      </p:sp>
      <p:sp>
        <p:nvSpPr>
          <p:cNvPr id="36" name="object 36"/>
          <p:cNvSpPr/>
          <p:nvPr/>
        </p:nvSpPr>
        <p:spPr>
          <a:xfrm>
            <a:off x="3059633" y="5462422"/>
            <a:ext cx="1673860" cy="454025"/>
          </a:xfrm>
          <a:custGeom>
            <a:avLst/>
            <a:gdLst/>
            <a:ahLst/>
            <a:cxnLst/>
            <a:rect l="l" t="t" r="r" b="b"/>
            <a:pathLst>
              <a:path w="1673860" h="454025">
                <a:moveTo>
                  <a:pt x="1596787" y="429059"/>
                </a:moveTo>
                <a:lnTo>
                  <a:pt x="1590548" y="453682"/>
                </a:lnTo>
                <a:lnTo>
                  <a:pt x="1673771" y="435457"/>
                </a:lnTo>
                <a:lnTo>
                  <a:pt x="1669969" y="432178"/>
                </a:lnTo>
                <a:lnTo>
                  <a:pt x="1609102" y="432178"/>
                </a:lnTo>
                <a:lnTo>
                  <a:pt x="1596787" y="429059"/>
                </a:lnTo>
                <a:close/>
              </a:path>
              <a:path w="1673860" h="454025">
                <a:moveTo>
                  <a:pt x="1603027" y="404437"/>
                </a:moveTo>
                <a:lnTo>
                  <a:pt x="1596787" y="429059"/>
                </a:lnTo>
                <a:lnTo>
                  <a:pt x="1609102" y="432178"/>
                </a:lnTo>
                <a:lnTo>
                  <a:pt x="1615338" y="407555"/>
                </a:lnTo>
                <a:lnTo>
                  <a:pt x="1603027" y="404437"/>
                </a:lnTo>
                <a:close/>
              </a:path>
              <a:path w="1673860" h="454025">
                <a:moveTo>
                  <a:pt x="1609267" y="379813"/>
                </a:moveTo>
                <a:lnTo>
                  <a:pt x="1603027" y="404437"/>
                </a:lnTo>
                <a:lnTo>
                  <a:pt x="1615338" y="407555"/>
                </a:lnTo>
                <a:lnTo>
                  <a:pt x="1609102" y="432178"/>
                </a:lnTo>
                <a:lnTo>
                  <a:pt x="1669969" y="432178"/>
                </a:lnTo>
                <a:lnTo>
                  <a:pt x="1609267" y="379813"/>
                </a:lnTo>
                <a:close/>
              </a:path>
              <a:path w="1673860" h="454025">
                <a:moveTo>
                  <a:pt x="6235" y="0"/>
                </a:moveTo>
                <a:lnTo>
                  <a:pt x="0" y="24625"/>
                </a:lnTo>
                <a:lnTo>
                  <a:pt x="1596787" y="429059"/>
                </a:lnTo>
                <a:lnTo>
                  <a:pt x="1603027" y="404437"/>
                </a:lnTo>
                <a:lnTo>
                  <a:pt x="6235" y="0"/>
                </a:lnTo>
                <a:close/>
              </a:path>
            </a:pathLst>
          </a:custGeom>
          <a:solidFill>
            <a:srgbClr val="4472C4"/>
          </a:solidFill>
        </p:spPr>
        <p:txBody>
          <a:bodyPr wrap="square" lIns="0" tIns="0" rIns="0" bIns="0" rtlCol="0"/>
          <a:lstStyle/>
          <a:p>
            <a:endParaRPr/>
          </a:p>
        </p:txBody>
      </p:sp>
      <p:sp>
        <p:nvSpPr>
          <p:cNvPr id="37" name="object 37"/>
          <p:cNvSpPr/>
          <p:nvPr/>
        </p:nvSpPr>
        <p:spPr>
          <a:xfrm>
            <a:off x="5373484" y="5859781"/>
            <a:ext cx="1539875" cy="76200"/>
          </a:xfrm>
          <a:custGeom>
            <a:avLst/>
            <a:gdLst/>
            <a:ahLst/>
            <a:cxnLst/>
            <a:rect l="l" t="t" r="r" b="b"/>
            <a:pathLst>
              <a:path w="1539875" h="76200">
                <a:moveTo>
                  <a:pt x="1463573" y="50799"/>
                </a:moveTo>
                <a:lnTo>
                  <a:pt x="1463573" y="76199"/>
                </a:lnTo>
                <a:lnTo>
                  <a:pt x="1514373" y="50799"/>
                </a:lnTo>
                <a:lnTo>
                  <a:pt x="1463573" y="50799"/>
                </a:lnTo>
                <a:close/>
              </a:path>
              <a:path w="1539875" h="76200">
                <a:moveTo>
                  <a:pt x="1463573" y="25399"/>
                </a:moveTo>
                <a:lnTo>
                  <a:pt x="1463573" y="50799"/>
                </a:lnTo>
                <a:lnTo>
                  <a:pt x="1476273" y="50799"/>
                </a:lnTo>
                <a:lnTo>
                  <a:pt x="1476273" y="25399"/>
                </a:lnTo>
                <a:lnTo>
                  <a:pt x="1463573" y="25399"/>
                </a:lnTo>
                <a:close/>
              </a:path>
              <a:path w="1539875" h="76200">
                <a:moveTo>
                  <a:pt x="1463573" y="0"/>
                </a:moveTo>
                <a:lnTo>
                  <a:pt x="1463573" y="25399"/>
                </a:lnTo>
                <a:lnTo>
                  <a:pt x="1476273" y="25399"/>
                </a:lnTo>
                <a:lnTo>
                  <a:pt x="1476273" y="50799"/>
                </a:lnTo>
                <a:lnTo>
                  <a:pt x="1514375" y="50798"/>
                </a:lnTo>
                <a:lnTo>
                  <a:pt x="1539773" y="38099"/>
                </a:lnTo>
                <a:lnTo>
                  <a:pt x="1463573" y="0"/>
                </a:lnTo>
                <a:close/>
              </a:path>
              <a:path w="1539875" h="76200">
                <a:moveTo>
                  <a:pt x="0" y="25398"/>
                </a:moveTo>
                <a:lnTo>
                  <a:pt x="0" y="50798"/>
                </a:lnTo>
                <a:lnTo>
                  <a:pt x="1463573" y="50799"/>
                </a:lnTo>
                <a:lnTo>
                  <a:pt x="1463573" y="25399"/>
                </a:lnTo>
                <a:lnTo>
                  <a:pt x="0" y="25398"/>
                </a:lnTo>
                <a:close/>
              </a:path>
            </a:pathLst>
          </a:custGeom>
          <a:solidFill>
            <a:srgbClr val="4472C4"/>
          </a:solidFill>
        </p:spPr>
        <p:txBody>
          <a:bodyPr wrap="square" lIns="0" tIns="0" rIns="0" bIns="0" rtlCol="0"/>
          <a:lstStyle/>
          <a:p>
            <a:endParaRPr/>
          </a:p>
        </p:txBody>
      </p:sp>
      <p:sp>
        <p:nvSpPr>
          <p:cNvPr id="38" name="object 38"/>
          <p:cNvSpPr/>
          <p:nvPr/>
        </p:nvSpPr>
        <p:spPr>
          <a:xfrm>
            <a:off x="5367299" y="5038559"/>
            <a:ext cx="1546225" cy="870585"/>
          </a:xfrm>
          <a:custGeom>
            <a:avLst/>
            <a:gdLst/>
            <a:ahLst/>
            <a:cxnLst/>
            <a:rect l="l" t="t" r="r" b="b"/>
            <a:pathLst>
              <a:path w="1546225" h="870585">
                <a:moveTo>
                  <a:pt x="1473234" y="26052"/>
                </a:moveTo>
                <a:lnTo>
                  <a:pt x="0" y="848230"/>
                </a:lnTo>
                <a:lnTo>
                  <a:pt x="12382" y="870409"/>
                </a:lnTo>
                <a:lnTo>
                  <a:pt x="1485608" y="48224"/>
                </a:lnTo>
                <a:lnTo>
                  <a:pt x="1473234" y="26052"/>
                </a:lnTo>
                <a:close/>
              </a:path>
              <a:path w="1546225" h="870585">
                <a:moveTo>
                  <a:pt x="1532426" y="19862"/>
                </a:moveTo>
                <a:lnTo>
                  <a:pt x="1484325" y="19862"/>
                </a:lnTo>
                <a:lnTo>
                  <a:pt x="1496694" y="42037"/>
                </a:lnTo>
                <a:lnTo>
                  <a:pt x="1485608" y="48224"/>
                </a:lnTo>
                <a:lnTo>
                  <a:pt x="1497990" y="70408"/>
                </a:lnTo>
                <a:lnTo>
                  <a:pt x="1532426" y="19862"/>
                </a:lnTo>
                <a:close/>
              </a:path>
              <a:path w="1546225" h="870585">
                <a:moveTo>
                  <a:pt x="1484325" y="19862"/>
                </a:moveTo>
                <a:lnTo>
                  <a:pt x="1473234" y="26052"/>
                </a:lnTo>
                <a:lnTo>
                  <a:pt x="1485608" y="48224"/>
                </a:lnTo>
                <a:lnTo>
                  <a:pt x="1496694" y="42037"/>
                </a:lnTo>
                <a:lnTo>
                  <a:pt x="1484325" y="19862"/>
                </a:lnTo>
                <a:close/>
              </a:path>
              <a:path w="1546225" h="870585">
                <a:moveTo>
                  <a:pt x="1545958" y="0"/>
                </a:moveTo>
                <a:lnTo>
                  <a:pt x="1460855" y="3873"/>
                </a:lnTo>
                <a:lnTo>
                  <a:pt x="1473234" y="26052"/>
                </a:lnTo>
                <a:lnTo>
                  <a:pt x="1484325" y="19862"/>
                </a:lnTo>
                <a:lnTo>
                  <a:pt x="1532426" y="19862"/>
                </a:lnTo>
                <a:lnTo>
                  <a:pt x="1545958" y="0"/>
                </a:lnTo>
                <a:close/>
              </a:path>
            </a:pathLst>
          </a:custGeom>
          <a:solidFill>
            <a:srgbClr val="4472C4"/>
          </a:solidFill>
        </p:spPr>
        <p:txBody>
          <a:bodyPr wrap="square" lIns="0" tIns="0" rIns="0" bIns="0" rtlCol="0"/>
          <a:lstStyle/>
          <a:p>
            <a:endParaRPr/>
          </a:p>
        </p:txBody>
      </p:sp>
      <p:sp>
        <p:nvSpPr>
          <p:cNvPr id="39" name="object 39"/>
          <p:cNvSpPr/>
          <p:nvPr/>
        </p:nvSpPr>
        <p:spPr>
          <a:xfrm>
            <a:off x="5362575" y="3311715"/>
            <a:ext cx="1551305" cy="2592705"/>
          </a:xfrm>
          <a:custGeom>
            <a:avLst/>
            <a:gdLst/>
            <a:ahLst/>
            <a:cxnLst/>
            <a:rect l="l" t="t" r="r" b="b"/>
            <a:pathLst>
              <a:path w="1551304" h="2592704">
                <a:moveTo>
                  <a:pt x="1500788" y="58970"/>
                </a:moveTo>
                <a:lnTo>
                  <a:pt x="0" y="2579667"/>
                </a:lnTo>
                <a:lnTo>
                  <a:pt x="21831" y="2592661"/>
                </a:lnTo>
                <a:lnTo>
                  <a:pt x="1522616" y="71969"/>
                </a:lnTo>
                <a:lnTo>
                  <a:pt x="1500788" y="58970"/>
                </a:lnTo>
                <a:close/>
              </a:path>
              <a:path w="1551304" h="2592704">
                <a:moveTo>
                  <a:pt x="1547148" y="48056"/>
                </a:moveTo>
                <a:lnTo>
                  <a:pt x="1507286" y="48056"/>
                </a:lnTo>
                <a:lnTo>
                  <a:pt x="1529118" y="61048"/>
                </a:lnTo>
                <a:lnTo>
                  <a:pt x="1522616" y="71969"/>
                </a:lnTo>
                <a:lnTo>
                  <a:pt x="1544434" y="84962"/>
                </a:lnTo>
                <a:lnTo>
                  <a:pt x="1547148" y="48056"/>
                </a:lnTo>
                <a:close/>
              </a:path>
              <a:path w="1551304" h="2592704">
                <a:moveTo>
                  <a:pt x="1507286" y="48056"/>
                </a:moveTo>
                <a:lnTo>
                  <a:pt x="1500788" y="58970"/>
                </a:lnTo>
                <a:lnTo>
                  <a:pt x="1522616" y="71969"/>
                </a:lnTo>
                <a:lnTo>
                  <a:pt x="1529118" y="61048"/>
                </a:lnTo>
                <a:lnTo>
                  <a:pt x="1507286" y="48056"/>
                </a:lnTo>
                <a:close/>
              </a:path>
              <a:path w="1551304" h="2592704">
                <a:moveTo>
                  <a:pt x="1550682" y="0"/>
                </a:moveTo>
                <a:lnTo>
                  <a:pt x="1478965" y="45974"/>
                </a:lnTo>
                <a:lnTo>
                  <a:pt x="1500788" y="58970"/>
                </a:lnTo>
                <a:lnTo>
                  <a:pt x="1507286" y="48056"/>
                </a:lnTo>
                <a:lnTo>
                  <a:pt x="1547148" y="48056"/>
                </a:lnTo>
                <a:lnTo>
                  <a:pt x="1550682" y="0"/>
                </a:lnTo>
                <a:close/>
              </a:path>
            </a:pathLst>
          </a:custGeom>
          <a:solidFill>
            <a:srgbClr val="4472C4"/>
          </a:solidFill>
        </p:spPr>
        <p:txBody>
          <a:bodyPr wrap="square" lIns="0" tIns="0" rIns="0" bIns="0" rtlCol="0"/>
          <a:lstStyle/>
          <a:p>
            <a:endParaRPr/>
          </a:p>
        </p:txBody>
      </p:sp>
      <p:sp>
        <p:nvSpPr>
          <p:cNvPr id="40" name="object 40"/>
          <p:cNvSpPr/>
          <p:nvPr/>
        </p:nvSpPr>
        <p:spPr>
          <a:xfrm>
            <a:off x="5364010" y="4170794"/>
            <a:ext cx="1549400" cy="1734185"/>
          </a:xfrm>
          <a:custGeom>
            <a:avLst/>
            <a:gdLst/>
            <a:ahLst/>
            <a:cxnLst/>
            <a:rect l="l" t="t" r="r" b="b"/>
            <a:pathLst>
              <a:path w="1549400" h="1734185">
                <a:moveTo>
                  <a:pt x="1489037" y="1685201"/>
                </a:moveTo>
                <a:lnTo>
                  <a:pt x="1470088" y="1702116"/>
                </a:lnTo>
                <a:lnTo>
                  <a:pt x="1549247" y="1733594"/>
                </a:lnTo>
                <a:lnTo>
                  <a:pt x="1538685" y="1694676"/>
                </a:lnTo>
                <a:lnTo>
                  <a:pt x="1497495" y="1694676"/>
                </a:lnTo>
                <a:lnTo>
                  <a:pt x="1489037" y="1685201"/>
                </a:lnTo>
                <a:close/>
              </a:path>
              <a:path w="1549400" h="1734185">
                <a:moveTo>
                  <a:pt x="1507986" y="1668287"/>
                </a:moveTo>
                <a:lnTo>
                  <a:pt x="1489037" y="1685201"/>
                </a:lnTo>
                <a:lnTo>
                  <a:pt x="1497495" y="1694676"/>
                </a:lnTo>
                <a:lnTo>
                  <a:pt x="1516443" y="1677762"/>
                </a:lnTo>
                <a:lnTo>
                  <a:pt x="1507986" y="1668287"/>
                </a:lnTo>
                <a:close/>
              </a:path>
              <a:path w="1549400" h="1734185">
                <a:moveTo>
                  <a:pt x="1526933" y="1651374"/>
                </a:moveTo>
                <a:lnTo>
                  <a:pt x="1507986" y="1668287"/>
                </a:lnTo>
                <a:lnTo>
                  <a:pt x="1516443" y="1677762"/>
                </a:lnTo>
                <a:lnTo>
                  <a:pt x="1497495" y="1694676"/>
                </a:lnTo>
                <a:lnTo>
                  <a:pt x="1538685" y="1694676"/>
                </a:lnTo>
                <a:lnTo>
                  <a:pt x="1526933" y="1651374"/>
                </a:lnTo>
                <a:close/>
              </a:path>
              <a:path w="1549400" h="1734185">
                <a:moveTo>
                  <a:pt x="18948" y="0"/>
                </a:moveTo>
                <a:lnTo>
                  <a:pt x="0" y="16916"/>
                </a:lnTo>
                <a:lnTo>
                  <a:pt x="1489037" y="1685201"/>
                </a:lnTo>
                <a:lnTo>
                  <a:pt x="1507986" y="1668287"/>
                </a:lnTo>
                <a:lnTo>
                  <a:pt x="18948" y="0"/>
                </a:lnTo>
                <a:close/>
              </a:path>
            </a:pathLst>
          </a:custGeom>
          <a:solidFill>
            <a:srgbClr val="4472C4"/>
          </a:solidFill>
        </p:spPr>
        <p:txBody>
          <a:bodyPr wrap="square" lIns="0" tIns="0" rIns="0" bIns="0" rtlCol="0"/>
          <a:lstStyle/>
          <a:p>
            <a:endParaRPr/>
          </a:p>
        </p:txBody>
      </p:sp>
      <p:sp>
        <p:nvSpPr>
          <p:cNvPr id="41" name="object 41"/>
          <p:cNvSpPr/>
          <p:nvPr/>
        </p:nvSpPr>
        <p:spPr>
          <a:xfrm>
            <a:off x="5367261" y="4168178"/>
            <a:ext cx="1546225" cy="876935"/>
          </a:xfrm>
          <a:custGeom>
            <a:avLst/>
            <a:gdLst/>
            <a:ahLst/>
            <a:cxnLst/>
            <a:rect l="l" t="t" r="r" b="b"/>
            <a:pathLst>
              <a:path w="1546225" h="876935">
                <a:moveTo>
                  <a:pt x="1473355" y="850618"/>
                </a:moveTo>
                <a:lnTo>
                  <a:pt x="1460906" y="872756"/>
                </a:lnTo>
                <a:lnTo>
                  <a:pt x="1545996" y="876896"/>
                </a:lnTo>
                <a:lnTo>
                  <a:pt x="1532429" y="856843"/>
                </a:lnTo>
                <a:lnTo>
                  <a:pt x="1484426" y="856843"/>
                </a:lnTo>
                <a:lnTo>
                  <a:pt x="1473355" y="850618"/>
                </a:lnTo>
                <a:close/>
              </a:path>
              <a:path w="1546225" h="876935">
                <a:moveTo>
                  <a:pt x="1485803" y="828482"/>
                </a:moveTo>
                <a:lnTo>
                  <a:pt x="1473355" y="850618"/>
                </a:lnTo>
                <a:lnTo>
                  <a:pt x="1484426" y="856843"/>
                </a:lnTo>
                <a:lnTo>
                  <a:pt x="1496872" y="834707"/>
                </a:lnTo>
                <a:lnTo>
                  <a:pt x="1485803" y="828482"/>
                </a:lnTo>
                <a:close/>
              </a:path>
              <a:path w="1546225" h="876935">
                <a:moveTo>
                  <a:pt x="1498257" y="806335"/>
                </a:moveTo>
                <a:lnTo>
                  <a:pt x="1485803" y="828482"/>
                </a:lnTo>
                <a:lnTo>
                  <a:pt x="1496872" y="834707"/>
                </a:lnTo>
                <a:lnTo>
                  <a:pt x="1484426" y="856843"/>
                </a:lnTo>
                <a:lnTo>
                  <a:pt x="1532429" y="856843"/>
                </a:lnTo>
                <a:lnTo>
                  <a:pt x="1498257" y="806335"/>
                </a:lnTo>
                <a:close/>
              </a:path>
              <a:path w="1546225" h="876935">
                <a:moveTo>
                  <a:pt x="12458" y="0"/>
                </a:moveTo>
                <a:lnTo>
                  <a:pt x="0" y="22136"/>
                </a:lnTo>
                <a:lnTo>
                  <a:pt x="1473355" y="850618"/>
                </a:lnTo>
                <a:lnTo>
                  <a:pt x="1485803" y="828482"/>
                </a:lnTo>
                <a:lnTo>
                  <a:pt x="12458" y="0"/>
                </a:lnTo>
                <a:close/>
              </a:path>
            </a:pathLst>
          </a:custGeom>
          <a:solidFill>
            <a:srgbClr val="4472C4"/>
          </a:solidFill>
        </p:spPr>
        <p:txBody>
          <a:bodyPr wrap="square" lIns="0" tIns="0" rIns="0" bIns="0" rtlCol="0"/>
          <a:lstStyle/>
          <a:p>
            <a:endParaRPr/>
          </a:p>
        </p:txBody>
      </p:sp>
      <p:sp>
        <p:nvSpPr>
          <p:cNvPr id="42" name="object 42"/>
          <p:cNvSpPr/>
          <p:nvPr/>
        </p:nvSpPr>
        <p:spPr>
          <a:xfrm>
            <a:off x="5367286" y="3318218"/>
            <a:ext cx="1546225" cy="872490"/>
          </a:xfrm>
          <a:custGeom>
            <a:avLst/>
            <a:gdLst/>
            <a:ahLst/>
            <a:cxnLst/>
            <a:rect l="l" t="t" r="r" b="b"/>
            <a:pathLst>
              <a:path w="1546225" h="872489">
                <a:moveTo>
                  <a:pt x="1473269" y="26110"/>
                </a:moveTo>
                <a:lnTo>
                  <a:pt x="0" y="849947"/>
                </a:lnTo>
                <a:lnTo>
                  <a:pt x="12395" y="872121"/>
                </a:lnTo>
                <a:lnTo>
                  <a:pt x="1485664" y="48271"/>
                </a:lnTo>
                <a:lnTo>
                  <a:pt x="1473269" y="26110"/>
                </a:lnTo>
                <a:close/>
              </a:path>
              <a:path w="1546225" h="872489">
                <a:moveTo>
                  <a:pt x="1532429" y="19913"/>
                </a:moveTo>
                <a:lnTo>
                  <a:pt x="1484350" y="19913"/>
                </a:lnTo>
                <a:lnTo>
                  <a:pt x="1496745" y="42075"/>
                </a:lnTo>
                <a:lnTo>
                  <a:pt x="1485664" y="48271"/>
                </a:lnTo>
                <a:lnTo>
                  <a:pt x="1498066" y="70446"/>
                </a:lnTo>
                <a:lnTo>
                  <a:pt x="1532429" y="19913"/>
                </a:lnTo>
                <a:close/>
              </a:path>
              <a:path w="1546225" h="872489">
                <a:moveTo>
                  <a:pt x="1484350" y="19913"/>
                </a:moveTo>
                <a:lnTo>
                  <a:pt x="1473269" y="26110"/>
                </a:lnTo>
                <a:lnTo>
                  <a:pt x="1485664" y="48271"/>
                </a:lnTo>
                <a:lnTo>
                  <a:pt x="1496745" y="42075"/>
                </a:lnTo>
                <a:lnTo>
                  <a:pt x="1484350" y="19913"/>
                </a:lnTo>
                <a:close/>
              </a:path>
              <a:path w="1546225" h="872489">
                <a:moveTo>
                  <a:pt x="1545971" y="0"/>
                </a:moveTo>
                <a:lnTo>
                  <a:pt x="1460868" y="3937"/>
                </a:lnTo>
                <a:lnTo>
                  <a:pt x="1473269" y="26110"/>
                </a:lnTo>
                <a:lnTo>
                  <a:pt x="1484350" y="19913"/>
                </a:lnTo>
                <a:lnTo>
                  <a:pt x="1532429" y="19913"/>
                </a:lnTo>
                <a:lnTo>
                  <a:pt x="1545971" y="0"/>
                </a:lnTo>
                <a:close/>
              </a:path>
            </a:pathLst>
          </a:custGeom>
          <a:solidFill>
            <a:srgbClr val="4472C4"/>
          </a:solidFill>
        </p:spPr>
        <p:txBody>
          <a:bodyPr wrap="square" lIns="0" tIns="0" rIns="0" bIns="0" rtlCol="0"/>
          <a:lstStyle/>
          <a:p>
            <a:endParaRPr/>
          </a:p>
        </p:txBody>
      </p:sp>
      <p:sp>
        <p:nvSpPr>
          <p:cNvPr id="43" name="object 43"/>
          <p:cNvSpPr/>
          <p:nvPr/>
        </p:nvSpPr>
        <p:spPr>
          <a:xfrm>
            <a:off x="7544523" y="3302571"/>
            <a:ext cx="1797685" cy="1736089"/>
          </a:xfrm>
          <a:custGeom>
            <a:avLst/>
            <a:gdLst/>
            <a:ahLst/>
            <a:cxnLst/>
            <a:rect l="l" t="t" r="r" b="b"/>
            <a:pathLst>
              <a:path w="1797684" h="1736089">
                <a:moveTo>
                  <a:pt x="1733957" y="1692210"/>
                </a:moveTo>
                <a:lnTo>
                  <a:pt x="1716316" y="1710486"/>
                </a:lnTo>
                <a:lnTo>
                  <a:pt x="1797596" y="1735988"/>
                </a:lnTo>
                <a:lnTo>
                  <a:pt x="1785252" y="1701025"/>
                </a:lnTo>
                <a:lnTo>
                  <a:pt x="1743087" y="1701025"/>
                </a:lnTo>
                <a:lnTo>
                  <a:pt x="1733957" y="1692210"/>
                </a:lnTo>
                <a:close/>
              </a:path>
              <a:path w="1797684" h="1736089">
                <a:moveTo>
                  <a:pt x="1751597" y="1673935"/>
                </a:moveTo>
                <a:lnTo>
                  <a:pt x="1733957" y="1692210"/>
                </a:lnTo>
                <a:lnTo>
                  <a:pt x="1743087" y="1701025"/>
                </a:lnTo>
                <a:lnTo>
                  <a:pt x="1760727" y="1682749"/>
                </a:lnTo>
                <a:lnTo>
                  <a:pt x="1751597" y="1673935"/>
                </a:lnTo>
                <a:close/>
              </a:path>
              <a:path w="1797684" h="1736089">
                <a:moveTo>
                  <a:pt x="1769236" y="1655660"/>
                </a:moveTo>
                <a:lnTo>
                  <a:pt x="1751597" y="1673935"/>
                </a:lnTo>
                <a:lnTo>
                  <a:pt x="1760727" y="1682749"/>
                </a:lnTo>
                <a:lnTo>
                  <a:pt x="1743087" y="1701025"/>
                </a:lnTo>
                <a:lnTo>
                  <a:pt x="1785252" y="1701025"/>
                </a:lnTo>
                <a:lnTo>
                  <a:pt x="1769236" y="1655660"/>
                </a:lnTo>
                <a:close/>
              </a:path>
              <a:path w="1797684" h="1736089">
                <a:moveTo>
                  <a:pt x="17640" y="0"/>
                </a:moveTo>
                <a:lnTo>
                  <a:pt x="0" y="18275"/>
                </a:lnTo>
                <a:lnTo>
                  <a:pt x="1733957" y="1692210"/>
                </a:lnTo>
                <a:lnTo>
                  <a:pt x="1751597" y="1673935"/>
                </a:lnTo>
                <a:lnTo>
                  <a:pt x="17640" y="0"/>
                </a:lnTo>
                <a:close/>
              </a:path>
            </a:pathLst>
          </a:custGeom>
          <a:solidFill>
            <a:srgbClr val="4472C4"/>
          </a:solidFill>
        </p:spPr>
        <p:txBody>
          <a:bodyPr wrap="square" lIns="0" tIns="0" rIns="0" bIns="0" rtlCol="0"/>
          <a:lstStyle/>
          <a:p>
            <a:endParaRPr/>
          </a:p>
        </p:txBody>
      </p:sp>
      <p:sp>
        <p:nvSpPr>
          <p:cNvPr id="44" name="object 44"/>
          <p:cNvSpPr/>
          <p:nvPr/>
        </p:nvSpPr>
        <p:spPr>
          <a:xfrm>
            <a:off x="7547800" y="3300285"/>
            <a:ext cx="1794510" cy="880110"/>
          </a:xfrm>
          <a:custGeom>
            <a:avLst/>
            <a:gdLst/>
            <a:ahLst/>
            <a:cxnLst/>
            <a:rect l="l" t="t" r="r" b="b"/>
            <a:pathLst>
              <a:path w="1794509" h="880110">
                <a:moveTo>
                  <a:pt x="1720214" y="857141"/>
                </a:moveTo>
                <a:lnTo>
                  <a:pt x="1709127" y="879995"/>
                </a:lnTo>
                <a:lnTo>
                  <a:pt x="1794319" y="878966"/>
                </a:lnTo>
                <a:lnTo>
                  <a:pt x="1781800" y="862685"/>
                </a:lnTo>
                <a:lnTo>
                  <a:pt x="1731644" y="862685"/>
                </a:lnTo>
                <a:lnTo>
                  <a:pt x="1720214" y="857141"/>
                </a:lnTo>
                <a:close/>
              </a:path>
              <a:path w="1794509" h="880110">
                <a:moveTo>
                  <a:pt x="1731300" y="834287"/>
                </a:moveTo>
                <a:lnTo>
                  <a:pt x="1720214" y="857141"/>
                </a:lnTo>
                <a:lnTo>
                  <a:pt x="1731644" y="862685"/>
                </a:lnTo>
                <a:lnTo>
                  <a:pt x="1742719" y="839825"/>
                </a:lnTo>
                <a:lnTo>
                  <a:pt x="1731300" y="834287"/>
                </a:lnTo>
                <a:close/>
              </a:path>
              <a:path w="1794509" h="880110">
                <a:moveTo>
                  <a:pt x="1742389" y="811428"/>
                </a:moveTo>
                <a:lnTo>
                  <a:pt x="1731300" y="834287"/>
                </a:lnTo>
                <a:lnTo>
                  <a:pt x="1742719" y="839825"/>
                </a:lnTo>
                <a:lnTo>
                  <a:pt x="1731644" y="862685"/>
                </a:lnTo>
                <a:lnTo>
                  <a:pt x="1781800" y="862685"/>
                </a:lnTo>
                <a:lnTo>
                  <a:pt x="1742389" y="811428"/>
                </a:lnTo>
                <a:close/>
              </a:path>
              <a:path w="1794509" h="880110">
                <a:moveTo>
                  <a:pt x="11087" y="0"/>
                </a:moveTo>
                <a:lnTo>
                  <a:pt x="0" y="22847"/>
                </a:lnTo>
                <a:lnTo>
                  <a:pt x="1720214" y="857141"/>
                </a:lnTo>
                <a:lnTo>
                  <a:pt x="1731300" y="834287"/>
                </a:lnTo>
                <a:lnTo>
                  <a:pt x="11087" y="0"/>
                </a:lnTo>
                <a:close/>
              </a:path>
            </a:pathLst>
          </a:custGeom>
          <a:solidFill>
            <a:srgbClr val="4472C4"/>
          </a:solidFill>
        </p:spPr>
        <p:txBody>
          <a:bodyPr wrap="square" lIns="0" tIns="0" rIns="0" bIns="0" rtlCol="0"/>
          <a:lstStyle/>
          <a:p>
            <a:endParaRPr/>
          </a:p>
        </p:txBody>
      </p:sp>
      <p:sp>
        <p:nvSpPr>
          <p:cNvPr id="45" name="object 45"/>
          <p:cNvSpPr/>
          <p:nvPr/>
        </p:nvSpPr>
        <p:spPr>
          <a:xfrm>
            <a:off x="7553325" y="5002758"/>
            <a:ext cx="1794510" cy="76200"/>
          </a:xfrm>
          <a:custGeom>
            <a:avLst/>
            <a:gdLst/>
            <a:ahLst/>
            <a:cxnLst/>
            <a:rect l="l" t="t" r="r" b="b"/>
            <a:pathLst>
              <a:path w="1794509" h="76200">
                <a:moveTo>
                  <a:pt x="1717873" y="50795"/>
                </a:moveTo>
                <a:lnTo>
                  <a:pt x="1717840" y="76200"/>
                </a:lnTo>
                <a:lnTo>
                  <a:pt x="1768784" y="50812"/>
                </a:lnTo>
                <a:lnTo>
                  <a:pt x="1730578" y="50812"/>
                </a:lnTo>
                <a:lnTo>
                  <a:pt x="1717873" y="50795"/>
                </a:lnTo>
                <a:close/>
              </a:path>
              <a:path w="1794509" h="76200">
                <a:moveTo>
                  <a:pt x="1717907" y="25395"/>
                </a:moveTo>
                <a:lnTo>
                  <a:pt x="1717873" y="50795"/>
                </a:lnTo>
                <a:lnTo>
                  <a:pt x="1730578" y="50812"/>
                </a:lnTo>
                <a:lnTo>
                  <a:pt x="1730616" y="25412"/>
                </a:lnTo>
                <a:lnTo>
                  <a:pt x="1717907" y="25395"/>
                </a:lnTo>
                <a:close/>
              </a:path>
              <a:path w="1794509" h="76200">
                <a:moveTo>
                  <a:pt x="1717941" y="0"/>
                </a:moveTo>
                <a:lnTo>
                  <a:pt x="1717907" y="25395"/>
                </a:lnTo>
                <a:lnTo>
                  <a:pt x="1730616" y="25412"/>
                </a:lnTo>
                <a:lnTo>
                  <a:pt x="1730578" y="50812"/>
                </a:lnTo>
                <a:lnTo>
                  <a:pt x="1768784" y="50812"/>
                </a:lnTo>
                <a:lnTo>
                  <a:pt x="1794090" y="38201"/>
                </a:lnTo>
                <a:lnTo>
                  <a:pt x="1717941" y="0"/>
                </a:lnTo>
                <a:close/>
              </a:path>
              <a:path w="1794509" h="76200">
                <a:moveTo>
                  <a:pt x="38" y="23101"/>
                </a:moveTo>
                <a:lnTo>
                  <a:pt x="0" y="48501"/>
                </a:lnTo>
                <a:lnTo>
                  <a:pt x="1717873" y="50795"/>
                </a:lnTo>
                <a:lnTo>
                  <a:pt x="1717907" y="25395"/>
                </a:lnTo>
                <a:lnTo>
                  <a:pt x="38" y="23101"/>
                </a:lnTo>
                <a:close/>
              </a:path>
            </a:pathLst>
          </a:custGeom>
          <a:solidFill>
            <a:srgbClr val="4472C4"/>
          </a:solidFill>
        </p:spPr>
        <p:txBody>
          <a:bodyPr wrap="square" lIns="0" tIns="0" rIns="0" bIns="0" rtlCol="0"/>
          <a:lstStyle/>
          <a:p>
            <a:endParaRPr/>
          </a:p>
        </p:txBody>
      </p:sp>
      <p:sp>
        <p:nvSpPr>
          <p:cNvPr id="46" name="object 46"/>
          <p:cNvSpPr/>
          <p:nvPr/>
        </p:nvSpPr>
        <p:spPr>
          <a:xfrm>
            <a:off x="7547864" y="4180103"/>
            <a:ext cx="1799589" cy="869950"/>
          </a:xfrm>
          <a:custGeom>
            <a:avLst/>
            <a:gdLst/>
            <a:ahLst/>
            <a:cxnLst/>
            <a:rect l="l" t="t" r="r" b="b"/>
            <a:pathLst>
              <a:path w="1799590" h="869950">
                <a:moveTo>
                  <a:pt x="1725321" y="22926"/>
                </a:moveTo>
                <a:lnTo>
                  <a:pt x="0" y="847001"/>
                </a:lnTo>
                <a:lnTo>
                  <a:pt x="10947" y="869924"/>
                </a:lnTo>
                <a:lnTo>
                  <a:pt x="1736269" y="45850"/>
                </a:lnTo>
                <a:lnTo>
                  <a:pt x="1725321" y="22926"/>
                </a:lnTo>
                <a:close/>
              </a:path>
              <a:path w="1799590" h="869950">
                <a:moveTo>
                  <a:pt x="1787172" y="17449"/>
                </a:moveTo>
                <a:lnTo>
                  <a:pt x="1736788" y="17449"/>
                </a:lnTo>
                <a:lnTo>
                  <a:pt x="1747735" y="40373"/>
                </a:lnTo>
                <a:lnTo>
                  <a:pt x="1736269" y="45850"/>
                </a:lnTo>
                <a:lnTo>
                  <a:pt x="1747215" y="68770"/>
                </a:lnTo>
                <a:lnTo>
                  <a:pt x="1787172" y="17449"/>
                </a:lnTo>
                <a:close/>
              </a:path>
              <a:path w="1799590" h="869950">
                <a:moveTo>
                  <a:pt x="1736788" y="17449"/>
                </a:moveTo>
                <a:lnTo>
                  <a:pt x="1725321" y="22926"/>
                </a:lnTo>
                <a:lnTo>
                  <a:pt x="1736269" y="45850"/>
                </a:lnTo>
                <a:lnTo>
                  <a:pt x="1747735" y="40373"/>
                </a:lnTo>
                <a:lnTo>
                  <a:pt x="1736788" y="17449"/>
                </a:lnTo>
                <a:close/>
              </a:path>
              <a:path w="1799590" h="869950">
                <a:moveTo>
                  <a:pt x="1714372" y="0"/>
                </a:moveTo>
                <a:lnTo>
                  <a:pt x="1725321" y="22926"/>
                </a:lnTo>
                <a:lnTo>
                  <a:pt x="1736788" y="17449"/>
                </a:lnTo>
                <a:lnTo>
                  <a:pt x="1787172" y="17449"/>
                </a:lnTo>
                <a:lnTo>
                  <a:pt x="1799551" y="1549"/>
                </a:lnTo>
                <a:lnTo>
                  <a:pt x="1714372" y="0"/>
                </a:lnTo>
                <a:close/>
              </a:path>
            </a:pathLst>
          </a:custGeom>
          <a:solidFill>
            <a:srgbClr val="4472C4"/>
          </a:solidFill>
        </p:spPr>
        <p:txBody>
          <a:bodyPr wrap="square" lIns="0" tIns="0" rIns="0" bIns="0" rtlCol="0"/>
          <a:lstStyle/>
          <a:p>
            <a:endParaRPr/>
          </a:p>
        </p:txBody>
      </p:sp>
      <p:sp>
        <p:nvSpPr>
          <p:cNvPr id="47" name="object 47"/>
          <p:cNvSpPr/>
          <p:nvPr/>
        </p:nvSpPr>
        <p:spPr>
          <a:xfrm>
            <a:off x="7547850" y="5037175"/>
            <a:ext cx="1797050" cy="872490"/>
          </a:xfrm>
          <a:custGeom>
            <a:avLst/>
            <a:gdLst/>
            <a:ahLst/>
            <a:cxnLst/>
            <a:rect l="l" t="t" r="r" b="b"/>
            <a:pathLst>
              <a:path w="1797050" h="872489">
                <a:moveTo>
                  <a:pt x="1722715" y="22894"/>
                </a:moveTo>
                <a:lnTo>
                  <a:pt x="0" y="849254"/>
                </a:lnTo>
                <a:lnTo>
                  <a:pt x="10985" y="872154"/>
                </a:lnTo>
                <a:lnTo>
                  <a:pt x="1733700" y="45792"/>
                </a:lnTo>
                <a:lnTo>
                  <a:pt x="1722715" y="22894"/>
                </a:lnTo>
                <a:close/>
              </a:path>
              <a:path w="1797050" h="872489">
                <a:moveTo>
                  <a:pt x="1784494" y="17399"/>
                </a:moveTo>
                <a:lnTo>
                  <a:pt x="1734172" y="17399"/>
                </a:lnTo>
                <a:lnTo>
                  <a:pt x="1745157" y="40297"/>
                </a:lnTo>
                <a:lnTo>
                  <a:pt x="1733700" y="45792"/>
                </a:lnTo>
                <a:lnTo>
                  <a:pt x="1744687" y="68694"/>
                </a:lnTo>
                <a:lnTo>
                  <a:pt x="1784494" y="17399"/>
                </a:lnTo>
                <a:close/>
              </a:path>
              <a:path w="1797050" h="872489">
                <a:moveTo>
                  <a:pt x="1734172" y="17399"/>
                </a:moveTo>
                <a:lnTo>
                  <a:pt x="1722715" y="22894"/>
                </a:lnTo>
                <a:lnTo>
                  <a:pt x="1733700" y="45792"/>
                </a:lnTo>
                <a:lnTo>
                  <a:pt x="1745157" y="40297"/>
                </a:lnTo>
                <a:lnTo>
                  <a:pt x="1734172" y="17399"/>
                </a:lnTo>
                <a:close/>
              </a:path>
              <a:path w="1797050" h="872489">
                <a:moveTo>
                  <a:pt x="1711731" y="0"/>
                </a:moveTo>
                <a:lnTo>
                  <a:pt x="1722715" y="22894"/>
                </a:lnTo>
                <a:lnTo>
                  <a:pt x="1734172" y="17399"/>
                </a:lnTo>
                <a:lnTo>
                  <a:pt x="1784494" y="17399"/>
                </a:lnTo>
                <a:lnTo>
                  <a:pt x="1796923" y="1384"/>
                </a:lnTo>
                <a:lnTo>
                  <a:pt x="1711731" y="0"/>
                </a:lnTo>
                <a:close/>
              </a:path>
            </a:pathLst>
          </a:custGeom>
          <a:solidFill>
            <a:srgbClr val="4472C4"/>
          </a:solidFill>
        </p:spPr>
        <p:txBody>
          <a:bodyPr wrap="square" lIns="0" tIns="0" rIns="0" bIns="0" rtlCol="0"/>
          <a:lstStyle/>
          <a:p>
            <a:endParaRPr/>
          </a:p>
        </p:txBody>
      </p:sp>
      <p:sp>
        <p:nvSpPr>
          <p:cNvPr id="48" name="object 48"/>
          <p:cNvSpPr/>
          <p:nvPr/>
        </p:nvSpPr>
        <p:spPr>
          <a:xfrm>
            <a:off x="7544549" y="4179252"/>
            <a:ext cx="1800225" cy="1727835"/>
          </a:xfrm>
          <a:custGeom>
            <a:avLst/>
            <a:gdLst/>
            <a:ahLst/>
            <a:cxnLst/>
            <a:rect l="l" t="t" r="r" b="b"/>
            <a:pathLst>
              <a:path w="1800225" h="1727835">
                <a:moveTo>
                  <a:pt x="1736439" y="43588"/>
                </a:moveTo>
                <a:lnTo>
                  <a:pt x="0" y="1709463"/>
                </a:lnTo>
                <a:lnTo>
                  <a:pt x="17589" y="1727791"/>
                </a:lnTo>
                <a:lnTo>
                  <a:pt x="1754024" y="61918"/>
                </a:lnTo>
                <a:lnTo>
                  <a:pt x="1736439" y="43588"/>
                </a:lnTo>
                <a:close/>
              </a:path>
              <a:path w="1800225" h="1727835">
                <a:moveTo>
                  <a:pt x="1787817" y="34798"/>
                </a:moveTo>
                <a:lnTo>
                  <a:pt x="1745602" y="34798"/>
                </a:lnTo>
                <a:lnTo>
                  <a:pt x="1763191" y="53124"/>
                </a:lnTo>
                <a:lnTo>
                  <a:pt x="1754024" y="61918"/>
                </a:lnTo>
                <a:lnTo>
                  <a:pt x="1771611" y="80251"/>
                </a:lnTo>
                <a:lnTo>
                  <a:pt x="1787817" y="34798"/>
                </a:lnTo>
                <a:close/>
              </a:path>
              <a:path w="1800225" h="1727835">
                <a:moveTo>
                  <a:pt x="1745602" y="34798"/>
                </a:moveTo>
                <a:lnTo>
                  <a:pt x="1736439" y="43588"/>
                </a:lnTo>
                <a:lnTo>
                  <a:pt x="1754024" y="61918"/>
                </a:lnTo>
                <a:lnTo>
                  <a:pt x="1763191" y="53124"/>
                </a:lnTo>
                <a:lnTo>
                  <a:pt x="1745602" y="34798"/>
                </a:lnTo>
                <a:close/>
              </a:path>
              <a:path w="1800225" h="1727835">
                <a:moveTo>
                  <a:pt x="1800225" y="0"/>
                </a:moveTo>
                <a:lnTo>
                  <a:pt x="1718856" y="25260"/>
                </a:lnTo>
                <a:lnTo>
                  <a:pt x="1736439" y="43588"/>
                </a:lnTo>
                <a:lnTo>
                  <a:pt x="1745602" y="34798"/>
                </a:lnTo>
                <a:lnTo>
                  <a:pt x="1787817" y="34798"/>
                </a:lnTo>
                <a:lnTo>
                  <a:pt x="1800225" y="0"/>
                </a:lnTo>
                <a:close/>
              </a:path>
            </a:pathLst>
          </a:custGeom>
          <a:solidFill>
            <a:srgbClr val="4472C4"/>
          </a:solidFill>
        </p:spPr>
        <p:txBody>
          <a:bodyPr wrap="square" lIns="0" tIns="0" rIns="0" bIns="0" rtlCol="0"/>
          <a:lstStyle/>
          <a:p>
            <a:endParaRPr/>
          </a:p>
        </p:txBody>
      </p:sp>
      <p:sp>
        <p:nvSpPr>
          <p:cNvPr id="49" name="object 49"/>
          <p:cNvSpPr/>
          <p:nvPr/>
        </p:nvSpPr>
        <p:spPr>
          <a:xfrm>
            <a:off x="7665719" y="2124367"/>
            <a:ext cx="3535679" cy="426084"/>
          </a:xfrm>
          <a:custGeom>
            <a:avLst/>
            <a:gdLst/>
            <a:ahLst/>
            <a:cxnLst/>
            <a:rect l="l" t="t" r="r" b="b"/>
            <a:pathLst>
              <a:path w="3535679" h="426085">
                <a:moveTo>
                  <a:pt x="3464750" y="0"/>
                </a:moveTo>
                <a:lnTo>
                  <a:pt x="70929" y="0"/>
                </a:lnTo>
                <a:lnTo>
                  <a:pt x="43317" y="5573"/>
                </a:lnTo>
                <a:lnTo>
                  <a:pt x="20772" y="20772"/>
                </a:lnTo>
                <a:lnTo>
                  <a:pt x="5573" y="43317"/>
                </a:lnTo>
                <a:lnTo>
                  <a:pt x="0" y="70929"/>
                </a:lnTo>
                <a:lnTo>
                  <a:pt x="0" y="354634"/>
                </a:lnTo>
                <a:lnTo>
                  <a:pt x="5573" y="382239"/>
                </a:lnTo>
                <a:lnTo>
                  <a:pt x="20772" y="404780"/>
                </a:lnTo>
                <a:lnTo>
                  <a:pt x="43317" y="419978"/>
                </a:lnTo>
                <a:lnTo>
                  <a:pt x="70929" y="425551"/>
                </a:lnTo>
                <a:lnTo>
                  <a:pt x="3464750" y="425551"/>
                </a:lnTo>
                <a:lnTo>
                  <a:pt x="3492362" y="419978"/>
                </a:lnTo>
                <a:lnTo>
                  <a:pt x="3514907" y="404780"/>
                </a:lnTo>
                <a:lnTo>
                  <a:pt x="3530106" y="382239"/>
                </a:lnTo>
                <a:lnTo>
                  <a:pt x="3535679" y="354634"/>
                </a:lnTo>
                <a:lnTo>
                  <a:pt x="3535679" y="70929"/>
                </a:lnTo>
                <a:lnTo>
                  <a:pt x="3530106" y="43317"/>
                </a:lnTo>
                <a:lnTo>
                  <a:pt x="3514907" y="20772"/>
                </a:lnTo>
                <a:lnTo>
                  <a:pt x="3492362" y="5573"/>
                </a:lnTo>
                <a:lnTo>
                  <a:pt x="3464750" y="0"/>
                </a:lnTo>
                <a:close/>
              </a:path>
            </a:pathLst>
          </a:custGeom>
          <a:solidFill>
            <a:srgbClr val="0070C0"/>
          </a:solidFill>
        </p:spPr>
        <p:txBody>
          <a:bodyPr wrap="square" lIns="0" tIns="0" rIns="0" bIns="0" rtlCol="0"/>
          <a:lstStyle/>
          <a:p>
            <a:endParaRPr/>
          </a:p>
        </p:txBody>
      </p:sp>
      <p:sp>
        <p:nvSpPr>
          <p:cNvPr id="50" name="object 50"/>
          <p:cNvSpPr txBox="1"/>
          <p:nvPr/>
        </p:nvSpPr>
        <p:spPr>
          <a:xfrm>
            <a:off x="8143392" y="2189988"/>
            <a:ext cx="2651760" cy="238760"/>
          </a:xfrm>
          <a:prstGeom prst="rect">
            <a:avLst/>
          </a:prstGeom>
        </p:spPr>
        <p:txBody>
          <a:bodyPr vert="horz" wrap="square" lIns="0" tIns="12700" rIns="0" bIns="0" rtlCol="0">
            <a:spAutoFit/>
          </a:bodyPr>
          <a:lstStyle/>
          <a:p>
            <a:pPr marL="12700">
              <a:lnSpc>
                <a:spcPct val="100000"/>
              </a:lnSpc>
              <a:spcBef>
                <a:spcPts val="100"/>
              </a:spcBef>
            </a:pPr>
            <a:r>
              <a:rPr sz="1400" spc="-155" dirty="0">
                <a:solidFill>
                  <a:srgbClr val="FFFFFF"/>
                </a:solidFill>
                <a:latin typeface="Courier New"/>
                <a:cs typeface="Courier New"/>
              </a:rPr>
              <a:t>tf.keras.layers.Dropout(p=0.5)</a:t>
            </a:r>
            <a:endParaRPr sz="1400" dirty="0">
              <a:latin typeface="Courier New"/>
              <a:cs typeface="Courier New"/>
            </a:endParaRPr>
          </a:p>
        </p:txBody>
      </p:sp>
      <p:sp>
        <p:nvSpPr>
          <p:cNvPr id="51" name="object 51"/>
          <p:cNvSpPr/>
          <p:nvPr/>
        </p:nvSpPr>
        <p:spPr>
          <a:xfrm>
            <a:off x="7784592" y="2182367"/>
            <a:ext cx="295655" cy="310896"/>
          </a:xfrm>
          <a:prstGeom prst="rect">
            <a:avLst/>
          </a:prstGeom>
          <a:blipFill>
            <a:blip r:embed="rId2" cstate="print"/>
            <a:stretch>
              <a:fillRect/>
            </a:stretch>
          </a:blipFill>
        </p:spPr>
        <p:txBody>
          <a:bodyPr wrap="square" lIns="0" tIns="0" rIns="0" bIns="0" rtlCol="0"/>
          <a:lstStyle/>
          <a:p>
            <a:endParaRPr/>
          </a:p>
        </p:txBody>
      </p:sp>
      <p:sp>
        <p:nvSpPr>
          <p:cNvPr id="52" name="object 52"/>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spc="-110" dirty="0"/>
              <a:t>6.S191 </a:t>
            </a:r>
            <a:r>
              <a:rPr spc="-45" dirty="0"/>
              <a:t>Introduction </a:t>
            </a:r>
            <a:r>
              <a:rPr spc="5" dirty="0"/>
              <a:t>to </a:t>
            </a:r>
            <a:r>
              <a:rPr spc="-60" dirty="0"/>
              <a:t>Deep</a:t>
            </a:r>
            <a:r>
              <a:rPr spc="-90" dirty="0"/>
              <a:t> Learning</a:t>
            </a:r>
          </a:p>
          <a:p>
            <a:pPr algn="ctr">
              <a:lnSpc>
                <a:spcPct val="100000"/>
              </a:lnSpc>
              <a:spcBef>
                <a:spcPts val="75"/>
              </a:spcBef>
            </a:pPr>
            <a:r>
              <a:rPr sz="1100" u="sng" spc="-55" dirty="0">
                <a:solidFill>
                  <a:srgbClr val="B30114"/>
                </a:solidFill>
                <a:uFill>
                  <a:solidFill>
                    <a:srgbClr val="B30114"/>
                  </a:solidFill>
                </a:uFill>
              </a:rPr>
              <a:t>introtodeeplearning.com</a:t>
            </a:r>
            <a:endParaRPr sz="1100"/>
          </a:p>
        </p:txBody>
      </p:sp>
      <mc:AlternateContent xmlns:mc="http://schemas.openxmlformats.org/markup-compatibility/2006">
        <mc:Choice xmlns:a14="http://schemas.microsoft.com/office/drawing/2010/main" Requires="a14">
          <p:sp>
            <p:nvSpPr>
              <p:cNvPr id="54" name="object 4">
                <a:extLst>
                  <a:ext uri="{FF2B5EF4-FFF2-40B4-BE49-F238E27FC236}">
                    <a16:creationId xmlns:a16="http://schemas.microsoft.com/office/drawing/2014/main" id="{FC147B6F-A8C6-446B-8022-02B69536728F}"/>
                  </a:ext>
                </a:extLst>
              </p:cNvPr>
              <p:cNvSpPr txBox="1"/>
              <p:nvPr/>
            </p:nvSpPr>
            <p:spPr>
              <a:xfrm>
                <a:off x="2603741" y="4430267"/>
                <a:ext cx="268605" cy="289823"/>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m:ctrlPr>
                        </m:sSubPr>
                        <m:e>
                          <m:r>
                            <a:rPr lang="en-SG" i="1"/>
                            <m:t>𝑥</m:t>
                          </m:r>
                        </m:e>
                        <m:sub>
                          <m:r>
                            <a:rPr lang="en-SG" i="1"/>
                            <m:t>2</m:t>
                          </m:r>
                        </m:sub>
                      </m:sSub>
                    </m:oMath>
                  </m:oMathPara>
                </a14:m>
                <a:endParaRPr lang="en-SG" dirty="0"/>
              </a:p>
            </p:txBody>
          </p:sp>
        </mc:Choice>
        <mc:Fallback>
          <p:sp>
            <p:nvSpPr>
              <p:cNvPr id="54" name="object 4">
                <a:extLst>
                  <a:ext uri="{FF2B5EF4-FFF2-40B4-BE49-F238E27FC236}">
                    <a16:creationId xmlns:a16="http://schemas.microsoft.com/office/drawing/2014/main" id="{FC147B6F-A8C6-446B-8022-02B69536728F}"/>
                  </a:ext>
                </a:extLst>
              </p:cNvPr>
              <p:cNvSpPr txBox="1">
                <a:spLocks noRot="1" noChangeAspect="1" noMove="1" noResize="1" noEditPoints="1" noAdjustHandles="1" noChangeArrowheads="1" noChangeShapeType="1" noTextEdit="1"/>
              </p:cNvSpPr>
              <p:nvPr/>
            </p:nvSpPr>
            <p:spPr>
              <a:xfrm>
                <a:off x="2603741" y="4430267"/>
                <a:ext cx="268605" cy="289823"/>
              </a:xfrm>
              <a:prstGeom prst="rect">
                <a:avLst/>
              </a:prstGeom>
              <a:blipFill>
                <a:blip r:embed="rId3"/>
                <a:stretch>
                  <a:fillRect l="-13636" r="-13636" b="-17021"/>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5" name="object 6">
                <a:extLst>
                  <a:ext uri="{FF2B5EF4-FFF2-40B4-BE49-F238E27FC236}">
                    <a16:creationId xmlns:a16="http://schemas.microsoft.com/office/drawing/2014/main" id="{80CFC4CE-097F-40CA-A5B8-845E464BF008}"/>
                  </a:ext>
                </a:extLst>
              </p:cNvPr>
              <p:cNvSpPr txBox="1"/>
              <p:nvPr/>
            </p:nvSpPr>
            <p:spPr>
              <a:xfrm>
                <a:off x="2603741" y="5295900"/>
                <a:ext cx="268605" cy="289823"/>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m:ctrlPr>
                        </m:sSubPr>
                        <m:e>
                          <m:r>
                            <a:rPr lang="en-SG" i="1"/>
                            <m:t>𝑥</m:t>
                          </m:r>
                        </m:e>
                        <m:sub>
                          <m:r>
                            <a:rPr lang="en-SG" i="1"/>
                            <m:t>3</m:t>
                          </m:r>
                        </m:sub>
                      </m:sSub>
                    </m:oMath>
                  </m:oMathPara>
                </a14:m>
                <a:endParaRPr lang="en-SG" dirty="0"/>
              </a:p>
            </p:txBody>
          </p:sp>
        </mc:Choice>
        <mc:Fallback>
          <p:sp>
            <p:nvSpPr>
              <p:cNvPr id="55" name="object 6">
                <a:extLst>
                  <a:ext uri="{FF2B5EF4-FFF2-40B4-BE49-F238E27FC236}">
                    <a16:creationId xmlns:a16="http://schemas.microsoft.com/office/drawing/2014/main" id="{80CFC4CE-097F-40CA-A5B8-845E464BF008}"/>
                  </a:ext>
                </a:extLst>
              </p:cNvPr>
              <p:cNvSpPr txBox="1">
                <a:spLocks noRot="1" noChangeAspect="1" noMove="1" noResize="1" noEditPoints="1" noAdjustHandles="1" noChangeArrowheads="1" noChangeShapeType="1" noTextEdit="1"/>
              </p:cNvSpPr>
              <p:nvPr/>
            </p:nvSpPr>
            <p:spPr>
              <a:xfrm>
                <a:off x="2603741" y="5295900"/>
                <a:ext cx="268605" cy="289823"/>
              </a:xfrm>
              <a:prstGeom prst="rect">
                <a:avLst/>
              </a:prstGeom>
              <a:blipFill>
                <a:blip r:embed="rId4"/>
                <a:stretch>
                  <a:fillRect l="-13636" r="-13636" b="-17021"/>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6" name="object 8">
                <a:extLst>
                  <a:ext uri="{FF2B5EF4-FFF2-40B4-BE49-F238E27FC236}">
                    <a16:creationId xmlns:a16="http://schemas.microsoft.com/office/drawing/2014/main" id="{C923435C-AE4D-415E-AD64-08874424B548}"/>
                  </a:ext>
                </a:extLst>
              </p:cNvPr>
              <p:cNvSpPr txBox="1"/>
              <p:nvPr/>
            </p:nvSpPr>
            <p:spPr>
              <a:xfrm>
                <a:off x="2606700" y="3564635"/>
                <a:ext cx="262255" cy="289823"/>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m:ctrlPr>
                        </m:sSubPr>
                        <m:e>
                          <m:r>
                            <a:rPr lang="en-SG" i="1"/>
                            <m:t>𝑥</m:t>
                          </m:r>
                        </m:e>
                        <m:sub>
                          <m:r>
                            <a:rPr lang="en-SG" i="1"/>
                            <m:t>1</m:t>
                          </m:r>
                        </m:sub>
                      </m:sSub>
                    </m:oMath>
                  </m:oMathPara>
                </a14:m>
                <a:endParaRPr lang="en-SG" dirty="0"/>
              </a:p>
            </p:txBody>
          </p:sp>
        </mc:Choice>
        <mc:Fallback>
          <p:sp>
            <p:nvSpPr>
              <p:cNvPr id="56" name="object 8">
                <a:extLst>
                  <a:ext uri="{FF2B5EF4-FFF2-40B4-BE49-F238E27FC236}">
                    <a16:creationId xmlns:a16="http://schemas.microsoft.com/office/drawing/2014/main" id="{C923435C-AE4D-415E-AD64-08874424B548}"/>
                  </a:ext>
                </a:extLst>
              </p:cNvPr>
              <p:cNvSpPr txBox="1">
                <a:spLocks noRot="1" noChangeAspect="1" noMove="1" noResize="1" noEditPoints="1" noAdjustHandles="1" noChangeArrowheads="1" noChangeShapeType="1" noTextEdit="1"/>
              </p:cNvSpPr>
              <p:nvPr/>
            </p:nvSpPr>
            <p:spPr>
              <a:xfrm>
                <a:off x="2606700" y="3564635"/>
                <a:ext cx="262255" cy="289823"/>
              </a:xfrm>
              <a:prstGeom prst="rect">
                <a:avLst/>
              </a:prstGeom>
              <a:blipFill>
                <a:blip r:embed="rId5"/>
                <a:stretch>
                  <a:fillRect l="-16279" r="-13953" b="-17021"/>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7" name="object 10">
                <a:extLst>
                  <a:ext uri="{FF2B5EF4-FFF2-40B4-BE49-F238E27FC236}">
                    <a16:creationId xmlns:a16="http://schemas.microsoft.com/office/drawing/2014/main" id="{9239D720-B6F8-46DE-9A0D-66BAEF40EC02}"/>
                  </a:ext>
                </a:extLst>
              </p:cNvPr>
              <p:cNvSpPr txBox="1"/>
              <p:nvPr/>
            </p:nvSpPr>
            <p:spPr>
              <a:xfrm>
                <a:off x="9494037" y="4860035"/>
                <a:ext cx="271145" cy="289823"/>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acc>
                            <m:accPr>
                              <m:chr m:val="̂"/>
                              <m:ctrlPr>
                                <a:rPr lang="en-SG" i="1"/>
                              </m:ctrlPr>
                            </m:accPr>
                            <m:e>
                              <m:r>
                                <a:rPr lang="en-SG" i="1"/>
                                <m:t>𝑦</m:t>
                              </m:r>
                            </m:e>
                          </m:acc>
                        </m:e>
                        <m:sub>
                          <m:r>
                            <a:rPr lang="en-SG" b="0" i="1" smtClean="0">
                              <a:latin typeface="Cambria Math" panose="02040503050406030204" pitchFamily="18" charset="0"/>
                            </a:rPr>
                            <m:t>2</m:t>
                          </m:r>
                        </m:sub>
                      </m:sSub>
                    </m:oMath>
                  </m:oMathPara>
                </a14:m>
                <a:endParaRPr lang="en-SG" dirty="0"/>
              </a:p>
            </p:txBody>
          </p:sp>
        </mc:Choice>
        <mc:Fallback>
          <p:sp>
            <p:nvSpPr>
              <p:cNvPr id="57" name="object 10">
                <a:extLst>
                  <a:ext uri="{FF2B5EF4-FFF2-40B4-BE49-F238E27FC236}">
                    <a16:creationId xmlns:a16="http://schemas.microsoft.com/office/drawing/2014/main" id="{9239D720-B6F8-46DE-9A0D-66BAEF40EC02}"/>
                  </a:ext>
                </a:extLst>
              </p:cNvPr>
              <p:cNvSpPr txBox="1">
                <a:spLocks noRot="1" noChangeAspect="1" noMove="1" noResize="1" noEditPoints="1" noAdjustHandles="1" noChangeArrowheads="1" noChangeShapeType="1" noTextEdit="1"/>
              </p:cNvSpPr>
              <p:nvPr/>
            </p:nvSpPr>
            <p:spPr>
              <a:xfrm>
                <a:off x="9494037" y="4860035"/>
                <a:ext cx="271145" cy="289823"/>
              </a:xfrm>
              <a:prstGeom prst="rect">
                <a:avLst/>
              </a:prstGeom>
              <a:blipFill>
                <a:blip r:embed="rId6"/>
                <a:stretch>
                  <a:fillRect l="-24444" t="-18750" r="-51111" b="-22917"/>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8" name="object 12">
                <a:extLst>
                  <a:ext uri="{FF2B5EF4-FFF2-40B4-BE49-F238E27FC236}">
                    <a16:creationId xmlns:a16="http://schemas.microsoft.com/office/drawing/2014/main" id="{5376C177-9840-4F10-8231-3B623D114183}"/>
                  </a:ext>
                </a:extLst>
              </p:cNvPr>
              <p:cNvSpPr txBox="1"/>
              <p:nvPr/>
            </p:nvSpPr>
            <p:spPr>
              <a:xfrm>
                <a:off x="9496996" y="4000500"/>
                <a:ext cx="265430" cy="289823"/>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m:ctrlPr>
                        </m:sSubPr>
                        <m:e>
                          <m:acc>
                            <m:accPr>
                              <m:chr m:val="̂"/>
                              <m:ctrlPr>
                                <a:rPr lang="en-SG" i="1"/>
                              </m:ctrlPr>
                            </m:accPr>
                            <m:e>
                              <m:r>
                                <a:rPr lang="en-SG" i="1"/>
                                <m:t>𝑦</m:t>
                              </m:r>
                            </m:e>
                          </m:acc>
                        </m:e>
                        <m:sub>
                          <m:r>
                            <a:rPr lang="en-SG" i="1"/>
                            <m:t>1</m:t>
                          </m:r>
                        </m:sub>
                      </m:sSub>
                    </m:oMath>
                  </m:oMathPara>
                </a14:m>
                <a:endParaRPr lang="en-SG" dirty="0"/>
              </a:p>
            </p:txBody>
          </p:sp>
        </mc:Choice>
        <mc:Fallback>
          <p:sp>
            <p:nvSpPr>
              <p:cNvPr id="58" name="object 12">
                <a:extLst>
                  <a:ext uri="{FF2B5EF4-FFF2-40B4-BE49-F238E27FC236}">
                    <a16:creationId xmlns:a16="http://schemas.microsoft.com/office/drawing/2014/main" id="{5376C177-9840-4F10-8231-3B623D114183}"/>
                  </a:ext>
                </a:extLst>
              </p:cNvPr>
              <p:cNvSpPr txBox="1">
                <a:spLocks noRot="1" noChangeAspect="1" noMove="1" noResize="1" noEditPoints="1" noAdjustHandles="1" noChangeArrowheads="1" noChangeShapeType="1" noTextEdit="1"/>
              </p:cNvSpPr>
              <p:nvPr/>
            </p:nvSpPr>
            <p:spPr>
              <a:xfrm>
                <a:off x="9496996" y="4000500"/>
                <a:ext cx="265430" cy="289823"/>
              </a:xfrm>
              <a:prstGeom prst="rect">
                <a:avLst/>
              </a:prstGeom>
              <a:blipFill>
                <a:blip r:embed="rId7"/>
                <a:stretch>
                  <a:fillRect l="-25581" t="-18750" r="-53488" b="-22917"/>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9" name="object 14">
                <a:extLst>
                  <a:ext uri="{FF2B5EF4-FFF2-40B4-BE49-F238E27FC236}">
                    <a16:creationId xmlns:a16="http://schemas.microsoft.com/office/drawing/2014/main" id="{DF94E30A-29B5-4762-9A9E-1E1FE947ABC2}"/>
                  </a:ext>
                </a:extLst>
              </p:cNvPr>
              <p:cNvSpPr txBox="1"/>
              <p:nvPr/>
            </p:nvSpPr>
            <p:spPr>
              <a:xfrm>
                <a:off x="4852631" y="4905755"/>
                <a:ext cx="39179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i="1"/>
                            <m:t>1,</m:t>
                          </m:r>
                          <m:r>
                            <a:rPr lang="en-SG" b="0" i="1" smtClean="0">
                              <a:latin typeface="Cambria Math" panose="02040503050406030204" pitchFamily="18" charset="0"/>
                            </a:rPr>
                            <m:t>3</m:t>
                          </m:r>
                        </m:sub>
                      </m:sSub>
                    </m:oMath>
                  </m:oMathPara>
                </a14:m>
                <a:endParaRPr lang="en-SG" dirty="0"/>
              </a:p>
            </p:txBody>
          </p:sp>
        </mc:Choice>
        <mc:Fallback>
          <p:sp>
            <p:nvSpPr>
              <p:cNvPr id="59" name="object 14">
                <a:extLst>
                  <a:ext uri="{FF2B5EF4-FFF2-40B4-BE49-F238E27FC236}">
                    <a16:creationId xmlns:a16="http://schemas.microsoft.com/office/drawing/2014/main" id="{DF94E30A-29B5-4762-9A9E-1E1FE947ABC2}"/>
                  </a:ext>
                </a:extLst>
              </p:cNvPr>
              <p:cNvSpPr txBox="1">
                <a:spLocks noRot="1" noChangeAspect="1" noMove="1" noResize="1" noEditPoints="1" noAdjustHandles="1" noChangeArrowheads="1" noChangeShapeType="1" noTextEdit="1"/>
              </p:cNvSpPr>
              <p:nvPr/>
            </p:nvSpPr>
            <p:spPr>
              <a:xfrm>
                <a:off x="4852631" y="4905755"/>
                <a:ext cx="391795" cy="302006"/>
              </a:xfrm>
              <a:prstGeom prst="rect">
                <a:avLst/>
              </a:prstGeom>
              <a:blipFill>
                <a:blip r:embed="rId8"/>
                <a:stretch>
                  <a:fillRect l="-17188" r="-10938" b="-2244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0" name="object 16">
                <a:extLst>
                  <a:ext uri="{FF2B5EF4-FFF2-40B4-BE49-F238E27FC236}">
                    <a16:creationId xmlns:a16="http://schemas.microsoft.com/office/drawing/2014/main" id="{B49FB505-7425-4154-9B0A-612819BD3DC0}"/>
                  </a:ext>
                </a:extLst>
              </p:cNvPr>
              <p:cNvSpPr txBox="1"/>
              <p:nvPr/>
            </p:nvSpPr>
            <p:spPr>
              <a:xfrm>
                <a:off x="4852631" y="4046220"/>
                <a:ext cx="391795" cy="302006"/>
              </a:xfrm>
              <a:prstGeom prst="rect">
                <a:avLst/>
              </a:prstGeom>
            </p:spPr>
            <p:txBody>
              <a:bodyPr vert="horz" wrap="square" lIns="0" tIns="12700" rIns="0" bIns="0" rtlCol="0">
                <a:spAutoFit/>
              </a:bodyPr>
              <a:lstStyle/>
              <a:p>
                <a:pPr marL="12700">
                  <a:lnSpc>
                    <a:spcPct val="100000"/>
                  </a:lnSpc>
                  <a:spcBef>
                    <a:spcPts val="100"/>
                  </a:spcBef>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1,</m:t>
                          </m:r>
                          <m:r>
                            <a:rPr lang="en-SG" b="0" i="1" smtClean="0">
                              <a:latin typeface="Cambria Math" panose="02040503050406030204" pitchFamily="18" charset="0"/>
                            </a:rPr>
                            <m:t>2</m:t>
                          </m:r>
                        </m:sub>
                      </m:sSub>
                    </m:oMath>
                  </m:oMathPara>
                </a14:m>
                <a:endParaRPr sz="1500" dirty="0">
                  <a:latin typeface="DejaVu Sans"/>
                  <a:cs typeface="DejaVu Sans"/>
                </a:endParaRPr>
              </a:p>
            </p:txBody>
          </p:sp>
        </mc:Choice>
        <mc:Fallback>
          <p:sp>
            <p:nvSpPr>
              <p:cNvPr id="60" name="object 16">
                <a:extLst>
                  <a:ext uri="{FF2B5EF4-FFF2-40B4-BE49-F238E27FC236}">
                    <a16:creationId xmlns:a16="http://schemas.microsoft.com/office/drawing/2014/main" id="{B49FB505-7425-4154-9B0A-612819BD3DC0}"/>
                  </a:ext>
                </a:extLst>
              </p:cNvPr>
              <p:cNvSpPr txBox="1">
                <a:spLocks noRot="1" noChangeAspect="1" noMove="1" noResize="1" noEditPoints="1" noAdjustHandles="1" noChangeArrowheads="1" noChangeShapeType="1" noTextEdit="1"/>
              </p:cNvSpPr>
              <p:nvPr/>
            </p:nvSpPr>
            <p:spPr>
              <a:xfrm>
                <a:off x="4852631" y="4046220"/>
                <a:ext cx="391795" cy="302006"/>
              </a:xfrm>
              <a:prstGeom prst="rect">
                <a:avLst/>
              </a:prstGeom>
              <a:blipFill>
                <a:blip r:embed="rId9"/>
                <a:stretch>
                  <a:fillRect l="-18750" r="-7813" b="-2244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1" name="object 18">
                <a:extLst>
                  <a:ext uri="{FF2B5EF4-FFF2-40B4-BE49-F238E27FC236}">
                    <a16:creationId xmlns:a16="http://schemas.microsoft.com/office/drawing/2014/main" id="{A7F1789B-6424-492E-A93B-3FC5C9D49CE1}"/>
                  </a:ext>
                </a:extLst>
              </p:cNvPr>
              <p:cNvSpPr txBox="1"/>
              <p:nvPr/>
            </p:nvSpPr>
            <p:spPr>
              <a:xfrm>
                <a:off x="4852631" y="3180588"/>
                <a:ext cx="39179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b="0" i="1" smtClean="0">
                              <a:latin typeface="Cambria Math" panose="02040503050406030204" pitchFamily="18" charset="0"/>
                            </a:rPr>
                            <m:t>𝑦</m:t>
                          </m:r>
                        </m:e>
                        <m:sub>
                          <m:r>
                            <a:rPr lang="en-SG" b="0" i="1" smtClean="0">
                              <a:latin typeface="Cambria Math" panose="02040503050406030204" pitchFamily="18" charset="0"/>
                            </a:rPr>
                            <m:t>1,1</m:t>
                          </m:r>
                        </m:sub>
                      </m:sSub>
                    </m:oMath>
                  </m:oMathPara>
                </a14:m>
                <a:endParaRPr lang="en-SG" dirty="0"/>
              </a:p>
            </p:txBody>
          </p:sp>
        </mc:Choice>
        <mc:Fallback>
          <p:sp>
            <p:nvSpPr>
              <p:cNvPr id="61" name="object 18">
                <a:extLst>
                  <a:ext uri="{FF2B5EF4-FFF2-40B4-BE49-F238E27FC236}">
                    <a16:creationId xmlns:a16="http://schemas.microsoft.com/office/drawing/2014/main" id="{A7F1789B-6424-492E-A93B-3FC5C9D49CE1}"/>
                  </a:ext>
                </a:extLst>
              </p:cNvPr>
              <p:cNvSpPr txBox="1">
                <a:spLocks noRot="1" noChangeAspect="1" noMove="1" noResize="1" noEditPoints="1" noAdjustHandles="1" noChangeArrowheads="1" noChangeShapeType="1" noTextEdit="1"/>
              </p:cNvSpPr>
              <p:nvPr/>
            </p:nvSpPr>
            <p:spPr>
              <a:xfrm>
                <a:off x="4852631" y="3180588"/>
                <a:ext cx="391795" cy="302006"/>
              </a:xfrm>
              <a:prstGeom prst="rect">
                <a:avLst/>
              </a:prstGeom>
              <a:blipFill>
                <a:blip r:embed="rId10"/>
                <a:stretch>
                  <a:fillRect l="-17188" r="-9375" b="-2244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2" name="object 20">
                <a:extLst>
                  <a:ext uri="{FF2B5EF4-FFF2-40B4-BE49-F238E27FC236}">
                    <a16:creationId xmlns:a16="http://schemas.microsoft.com/office/drawing/2014/main" id="{D25E9F4F-850A-4350-BFD5-9D2A9FAC7CF8}"/>
                  </a:ext>
                </a:extLst>
              </p:cNvPr>
              <p:cNvSpPr txBox="1"/>
              <p:nvPr/>
            </p:nvSpPr>
            <p:spPr>
              <a:xfrm>
                <a:off x="4852631" y="5765292"/>
                <a:ext cx="39179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i="1"/>
                            <m:t>1,</m:t>
                          </m:r>
                          <m:r>
                            <a:rPr lang="en-SG" b="0" i="1" smtClean="0">
                              <a:latin typeface="Cambria Math" panose="02040503050406030204" pitchFamily="18" charset="0"/>
                            </a:rPr>
                            <m:t>4</m:t>
                          </m:r>
                        </m:sub>
                      </m:sSub>
                    </m:oMath>
                  </m:oMathPara>
                </a14:m>
                <a:endParaRPr lang="en-SG" dirty="0"/>
              </a:p>
            </p:txBody>
          </p:sp>
        </mc:Choice>
        <mc:Fallback>
          <p:sp>
            <p:nvSpPr>
              <p:cNvPr id="62" name="object 20">
                <a:extLst>
                  <a:ext uri="{FF2B5EF4-FFF2-40B4-BE49-F238E27FC236}">
                    <a16:creationId xmlns:a16="http://schemas.microsoft.com/office/drawing/2014/main" id="{D25E9F4F-850A-4350-BFD5-9D2A9FAC7CF8}"/>
                  </a:ext>
                </a:extLst>
              </p:cNvPr>
              <p:cNvSpPr txBox="1">
                <a:spLocks noRot="1" noChangeAspect="1" noMove="1" noResize="1" noEditPoints="1" noAdjustHandles="1" noChangeArrowheads="1" noChangeShapeType="1" noTextEdit="1"/>
              </p:cNvSpPr>
              <p:nvPr/>
            </p:nvSpPr>
            <p:spPr>
              <a:xfrm>
                <a:off x="4852631" y="5765292"/>
                <a:ext cx="391795" cy="302006"/>
              </a:xfrm>
              <a:prstGeom prst="rect">
                <a:avLst/>
              </a:prstGeom>
              <a:blipFill>
                <a:blip r:embed="rId11"/>
                <a:stretch>
                  <a:fillRect l="-17188" r="-10938" b="-2244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3" name="object 22">
                <a:extLst>
                  <a:ext uri="{FF2B5EF4-FFF2-40B4-BE49-F238E27FC236}">
                    <a16:creationId xmlns:a16="http://schemas.microsoft.com/office/drawing/2014/main" id="{479D1D69-7D03-475E-B7E2-68FC16619B3F}"/>
                  </a:ext>
                </a:extLst>
              </p:cNvPr>
              <p:cNvSpPr txBox="1"/>
              <p:nvPr/>
            </p:nvSpPr>
            <p:spPr>
              <a:xfrm>
                <a:off x="7029525" y="4905755"/>
                <a:ext cx="39814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b="0" i="1" smtClean="0">
                              <a:latin typeface="Cambria Math" panose="02040503050406030204" pitchFamily="18" charset="0"/>
                            </a:rPr>
                            <m:t>2</m:t>
                          </m:r>
                          <m:r>
                            <a:rPr lang="en-SG" i="1"/>
                            <m:t>,</m:t>
                          </m:r>
                          <m:r>
                            <a:rPr lang="en-SG" b="0" i="1" smtClean="0">
                              <a:latin typeface="Cambria Math" panose="02040503050406030204" pitchFamily="18" charset="0"/>
                            </a:rPr>
                            <m:t>3</m:t>
                          </m:r>
                        </m:sub>
                      </m:sSub>
                    </m:oMath>
                  </m:oMathPara>
                </a14:m>
                <a:endParaRPr lang="en-SG" dirty="0"/>
              </a:p>
            </p:txBody>
          </p:sp>
        </mc:Choice>
        <mc:Fallback>
          <p:sp>
            <p:nvSpPr>
              <p:cNvPr id="63" name="object 22">
                <a:extLst>
                  <a:ext uri="{FF2B5EF4-FFF2-40B4-BE49-F238E27FC236}">
                    <a16:creationId xmlns:a16="http://schemas.microsoft.com/office/drawing/2014/main" id="{479D1D69-7D03-475E-B7E2-68FC16619B3F}"/>
                  </a:ext>
                </a:extLst>
              </p:cNvPr>
              <p:cNvSpPr txBox="1">
                <a:spLocks noRot="1" noChangeAspect="1" noMove="1" noResize="1" noEditPoints="1" noAdjustHandles="1" noChangeArrowheads="1" noChangeShapeType="1" noTextEdit="1"/>
              </p:cNvSpPr>
              <p:nvPr/>
            </p:nvSpPr>
            <p:spPr>
              <a:xfrm>
                <a:off x="7029525" y="4905755"/>
                <a:ext cx="398145" cy="302006"/>
              </a:xfrm>
              <a:prstGeom prst="rect">
                <a:avLst/>
              </a:prstGeom>
              <a:blipFill>
                <a:blip r:embed="rId12"/>
                <a:stretch>
                  <a:fillRect l="-16923" r="-9231" b="-2244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4" name="object 24">
                <a:extLst>
                  <a:ext uri="{FF2B5EF4-FFF2-40B4-BE49-F238E27FC236}">
                    <a16:creationId xmlns:a16="http://schemas.microsoft.com/office/drawing/2014/main" id="{8DE22C26-2154-45CA-9530-54B15098B5AE}"/>
                  </a:ext>
                </a:extLst>
              </p:cNvPr>
              <p:cNvSpPr txBox="1"/>
              <p:nvPr/>
            </p:nvSpPr>
            <p:spPr>
              <a:xfrm>
                <a:off x="7029525" y="4046220"/>
                <a:ext cx="39814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b="0" i="1" smtClean="0">
                              <a:latin typeface="Cambria Math" panose="02040503050406030204" pitchFamily="18" charset="0"/>
                            </a:rPr>
                            <m:t>2</m:t>
                          </m:r>
                          <m:r>
                            <a:rPr lang="en-SG" i="1"/>
                            <m:t>,2</m:t>
                          </m:r>
                        </m:sub>
                      </m:sSub>
                    </m:oMath>
                  </m:oMathPara>
                </a14:m>
                <a:endParaRPr lang="en-SG" dirty="0"/>
              </a:p>
            </p:txBody>
          </p:sp>
        </mc:Choice>
        <mc:Fallback>
          <p:sp>
            <p:nvSpPr>
              <p:cNvPr id="64" name="object 24">
                <a:extLst>
                  <a:ext uri="{FF2B5EF4-FFF2-40B4-BE49-F238E27FC236}">
                    <a16:creationId xmlns:a16="http://schemas.microsoft.com/office/drawing/2014/main" id="{8DE22C26-2154-45CA-9530-54B15098B5AE}"/>
                  </a:ext>
                </a:extLst>
              </p:cNvPr>
              <p:cNvSpPr txBox="1">
                <a:spLocks noRot="1" noChangeAspect="1" noMove="1" noResize="1" noEditPoints="1" noAdjustHandles="1" noChangeArrowheads="1" noChangeShapeType="1" noTextEdit="1"/>
              </p:cNvSpPr>
              <p:nvPr/>
            </p:nvSpPr>
            <p:spPr>
              <a:xfrm>
                <a:off x="7029525" y="4046220"/>
                <a:ext cx="398145" cy="302006"/>
              </a:xfrm>
              <a:prstGeom prst="rect">
                <a:avLst/>
              </a:prstGeom>
              <a:blipFill>
                <a:blip r:embed="rId13"/>
                <a:stretch>
                  <a:fillRect l="-16923" r="-9231" b="-2244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5" name="object 26">
                <a:extLst>
                  <a:ext uri="{FF2B5EF4-FFF2-40B4-BE49-F238E27FC236}">
                    <a16:creationId xmlns:a16="http://schemas.microsoft.com/office/drawing/2014/main" id="{2B1EE2BF-40A2-4468-A884-4E2C28B57795}"/>
                  </a:ext>
                </a:extLst>
              </p:cNvPr>
              <p:cNvSpPr txBox="1"/>
              <p:nvPr/>
            </p:nvSpPr>
            <p:spPr>
              <a:xfrm>
                <a:off x="7029525" y="3180588"/>
                <a:ext cx="39814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b="0" i="1" smtClean="0">
                              <a:latin typeface="Cambria Math" panose="02040503050406030204" pitchFamily="18" charset="0"/>
                            </a:rPr>
                            <m:t>2</m:t>
                          </m:r>
                          <m:r>
                            <a:rPr lang="en-SG" i="1"/>
                            <m:t>,</m:t>
                          </m:r>
                          <m:r>
                            <a:rPr lang="en-SG" b="0" i="1" smtClean="0">
                              <a:latin typeface="Cambria Math" panose="02040503050406030204" pitchFamily="18" charset="0"/>
                            </a:rPr>
                            <m:t>1</m:t>
                          </m:r>
                        </m:sub>
                      </m:sSub>
                    </m:oMath>
                  </m:oMathPara>
                </a14:m>
                <a:endParaRPr lang="en-SG" dirty="0"/>
              </a:p>
            </p:txBody>
          </p:sp>
        </mc:Choice>
        <mc:Fallback>
          <p:sp>
            <p:nvSpPr>
              <p:cNvPr id="65" name="object 26">
                <a:extLst>
                  <a:ext uri="{FF2B5EF4-FFF2-40B4-BE49-F238E27FC236}">
                    <a16:creationId xmlns:a16="http://schemas.microsoft.com/office/drawing/2014/main" id="{2B1EE2BF-40A2-4468-A884-4E2C28B57795}"/>
                  </a:ext>
                </a:extLst>
              </p:cNvPr>
              <p:cNvSpPr txBox="1">
                <a:spLocks noRot="1" noChangeAspect="1" noMove="1" noResize="1" noEditPoints="1" noAdjustHandles="1" noChangeArrowheads="1" noChangeShapeType="1" noTextEdit="1"/>
              </p:cNvSpPr>
              <p:nvPr/>
            </p:nvSpPr>
            <p:spPr>
              <a:xfrm>
                <a:off x="7029525" y="3180588"/>
                <a:ext cx="398145" cy="302006"/>
              </a:xfrm>
              <a:prstGeom prst="rect">
                <a:avLst/>
              </a:prstGeom>
              <a:blipFill>
                <a:blip r:embed="rId14"/>
                <a:stretch>
                  <a:fillRect l="-16923" r="-9231" b="-2244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6" name="object 28">
                <a:extLst>
                  <a:ext uri="{FF2B5EF4-FFF2-40B4-BE49-F238E27FC236}">
                    <a16:creationId xmlns:a16="http://schemas.microsoft.com/office/drawing/2014/main" id="{006EEB49-CB5F-48D0-A956-46E93EC5E375}"/>
                  </a:ext>
                </a:extLst>
              </p:cNvPr>
              <p:cNvSpPr txBox="1"/>
              <p:nvPr/>
            </p:nvSpPr>
            <p:spPr>
              <a:xfrm>
                <a:off x="7029525" y="5765292"/>
                <a:ext cx="39814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b="0" i="1" smtClean="0">
                              <a:latin typeface="Cambria Math" panose="02040503050406030204" pitchFamily="18" charset="0"/>
                            </a:rPr>
                            <m:t>2</m:t>
                          </m:r>
                          <m:r>
                            <a:rPr lang="en-SG" i="1"/>
                            <m:t>,</m:t>
                          </m:r>
                          <m:r>
                            <a:rPr lang="en-SG" b="0" i="1" smtClean="0">
                              <a:latin typeface="Cambria Math" panose="02040503050406030204" pitchFamily="18" charset="0"/>
                            </a:rPr>
                            <m:t>4</m:t>
                          </m:r>
                        </m:sub>
                      </m:sSub>
                    </m:oMath>
                  </m:oMathPara>
                </a14:m>
                <a:endParaRPr lang="en-SG" dirty="0"/>
              </a:p>
            </p:txBody>
          </p:sp>
        </mc:Choice>
        <mc:Fallback>
          <p:sp>
            <p:nvSpPr>
              <p:cNvPr id="66" name="object 28">
                <a:extLst>
                  <a:ext uri="{FF2B5EF4-FFF2-40B4-BE49-F238E27FC236}">
                    <a16:creationId xmlns:a16="http://schemas.microsoft.com/office/drawing/2014/main" id="{006EEB49-CB5F-48D0-A956-46E93EC5E375}"/>
                  </a:ext>
                </a:extLst>
              </p:cNvPr>
              <p:cNvSpPr txBox="1">
                <a:spLocks noRot="1" noChangeAspect="1" noMove="1" noResize="1" noEditPoints="1" noAdjustHandles="1" noChangeArrowheads="1" noChangeShapeType="1" noTextEdit="1"/>
              </p:cNvSpPr>
              <p:nvPr/>
            </p:nvSpPr>
            <p:spPr>
              <a:xfrm>
                <a:off x="7029525" y="5765292"/>
                <a:ext cx="398145" cy="302006"/>
              </a:xfrm>
              <a:prstGeom prst="rect">
                <a:avLst/>
              </a:prstGeom>
              <a:blipFill>
                <a:blip r:embed="rId15"/>
                <a:stretch>
                  <a:fillRect l="-16923" r="-9231" b="-22449"/>
                </a:stretch>
              </a:blipFill>
            </p:spPr>
            <p:txBody>
              <a:bodyPr/>
              <a:lstStyle/>
              <a:p>
                <a:r>
                  <a:rPr lang="en-SG">
                    <a:noFill/>
                  </a:rPr>
                  <a:t> </a:t>
                </a:r>
              </a:p>
            </p:txBody>
          </p:sp>
        </mc:Fallback>
      </mc:AlternateContent>
    </p:spTree>
    <p:extLst>
      <p:ext uri="{BB962C8B-B14F-4D97-AF65-F5344CB8AC3E}">
        <p14:creationId xmlns:p14="http://schemas.microsoft.com/office/powerpoint/2010/main" val="2863635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4674" y="269748"/>
            <a:ext cx="5863590" cy="695960"/>
          </a:xfrm>
          <a:prstGeom prst="rect">
            <a:avLst/>
          </a:prstGeom>
        </p:spPr>
        <p:txBody>
          <a:bodyPr vert="horz" wrap="square" lIns="0" tIns="12700" rIns="0" bIns="0" rtlCol="0">
            <a:spAutoFit/>
          </a:bodyPr>
          <a:lstStyle/>
          <a:p>
            <a:pPr marL="12700" algn="ctr">
              <a:lnSpc>
                <a:spcPct val="100000"/>
              </a:lnSpc>
              <a:spcBef>
                <a:spcPts val="100"/>
              </a:spcBef>
            </a:pPr>
            <a:r>
              <a:rPr spc="-5" dirty="0"/>
              <a:t>Dropout</a:t>
            </a:r>
          </a:p>
        </p:txBody>
      </p:sp>
      <p:sp>
        <p:nvSpPr>
          <p:cNvPr id="3" name="object 3"/>
          <p:cNvSpPr/>
          <p:nvPr/>
        </p:nvSpPr>
        <p:spPr>
          <a:xfrm>
            <a:off x="2422677" y="4288866"/>
            <a:ext cx="640080" cy="640080"/>
          </a:xfrm>
          <a:custGeom>
            <a:avLst/>
            <a:gdLst/>
            <a:ahLst/>
            <a:cxnLst/>
            <a:rect l="l" t="t" r="r" b="b"/>
            <a:pathLst>
              <a:path w="640080"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79"/>
                </a:lnTo>
                <a:lnTo>
                  <a:pt x="367331" y="636610"/>
                </a:lnTo>
                <a:lnTo>
                  <a:pt x="412469" y="626530"/>
                </a:lnTo>
                <a:lnTo>
                  <a:pt x="454957" y="610335"/>
                </a:lnTo>
                <a:lnTo>
                  <a:pt x="494301" y="588520"/>
                </a:lnTo>
                <a:lnTo>
                  <a:pt x="530006" y="561581"/>
                </a:lnTo>
                <a:lnTo>
                  <a:pt x="561577" y="530011"/>
                </a:lnTo>
                <a:lnTo>
                  <a:pt x="588517" y="494307"/>
                </a:lnTo>
                <a:lnTo>
                  <a:pt x="610333" y="454963"/>
                </a:lnTo>
                <a:lnTo>
                  <a:pt x="626529" y="412473"/>
                </a:lnTo>
                <a:lnTo>
                  <a:pt x="636609" y="367334"/>
                </a:lnTo>
                <a:lnTo>
                  <a:pt x="640080" y="320039"/>
                </a:lnTo>
                <a:lnTo>
                  <a:pt x="636609" y="272748"/>
                </a:lnTo>
                <a:lnTo>
                  <a:pt x="626529" y="227610"/>
                </a:lnTo>
                <a:lnTo>
                  <a:pt x="610333" y="185122"/>
                </a:lnTo>
                <a:lnTo>
                  <a:pt x="588517" y="145778"/>
                </a:lnTo>
                <a:lnTo>
                  <a:pt x="561577" y="110073"/>
                </a:lnTo>
                <a:lnTo>
                  <a:pt x="530006" y="78502"/>
                </a:lnTo>
                <a:lnTo>
                  <a:pt x="494301" y="51562"/>
                </a:lnTo>
                <a:lnTo>
                  <a:pt x="454957" y="29746"/>
                </a:lnTo>
                <a:lnTo>
                  <a:pt x="412469" y="13550"/>
                </a:lnTo>
                <a:lnTo>
                  <a:pt x="367331" y="3470"/>
                </a:lnTo>
                <a:lnTo>
                  <a:pt x="320039" y="0"/>
                </a:lnTo>
                <a:close/>
              </a:path>
            </a:pathLst>
          </a:custGeom>
          <a:solidFill>
            <a:srgbClr val="BDD7EE"/>
          </a:solidFill>
        </p:spPr>
        <p:txBody>
          <a:bodyPr wrap="square" lIns="0" tIns="0" rIns="0" bIns="0" rtlCol="0"/>
          <a:lstStyle/>
          <a:p>
            <a:endParaRPr/>
          </a:p>
        </p:txBody>
      </p:sp>
      <p:sp>
        <p:nvSpPr>
          <p:cNvPr id="5" name="object 5"/>
          <p:cNvSpPr/>
          <p:nvPr/>
        </p:nvSpPr>
        <p:spPr>
          <a:xfrm>
            <a:off x="2422677" y="5154688"/>
            <a:ext cx="640080" cy="640080"/>
          </a:xfrm>
          <a:custGeom>
            <a:avLst/>
            <a:gdLst/>
            <a:ahLst/>
            <a:cxnLst/>
            <a:rect l="l" t="t" r="r" b="b"/>
            <a:pathLst>
              <a:path w="640080"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40"/>
                </a:lnTo>
                <a:lnTo>
                  <a:pt x="3469" y="367333"/>
                </a:lnTo>
                <a:lnTo>
                  <a:pt x="13549" y="412473"/>
                </a:lnTo>
                <a:lnTo>
                  <a:pt x="29744" y="454962"/>
                </a:lnTo>
                <a:lnTo>
                  <a:pt x="51559" y="494307"/>
                </a:lnTo>
                <a:lnTo>
                  <a:pt x="78498" y="530012"/>
                </a:lnTo>
                <a:lnTo>
                  <a:pt x="110068" y="561581"/>
                </a:lnTo>
                <a:lnTo>
                  <a:pt x="145772" y="588522"/>
                </a:lnTo>
                <a:lnTo>
                  <a:pt x="185116" y="610337"/>
                </a:lnTo>
                <a:lnTo>
                  <a:pt x="227606" y="626532"/>
                </a:lnTo>
                <a:lnTo>
                  <a:pt x="272745" y="636612"/>
                </a:lnTo>
                <a:lnTo>
                  <a:pt x="320039" y="640082"/>
                </a:lnTo>
                <a:lnTo>
                  <a:pt x="367331" y="636612"/>
                </a:lnTo>
                <a:lnTo>
                  <a:pt x="412469" y="626532"/>
                </a:lnTo>
                <a:lnTo>
                  <a:pt x="454957" y="610337"/>
                </a:lnTo>
                <a:lnTo>
                  <a:pt x="494301" y="588522"/>
                </a:lnTo>
                <a:lnTo>
                  <a:pt x="530006" y="561581"/>
                </a:lnTo>
                <a:lnTo>
                  <a:pt x="561577" y="530012"/>
                </a:lnTo>
                <a:lnTo>
                  <a:pt x="588517" y="494307"/>
                </a:lnTo>
                <a:lnTo>
                  <a:pt x="610333" y="454962"/>
                </a:lnTo>
                <a:lnTo>
                  <a:pt x="626529" y="412473"/>
                </a:lnTo>
                <a:lnTo>
                  <a:pt x="636609" y="367333"/>
                </a:lnTo>
                <a:lnTo>
                  <a:pt x="640080" y="320040"/>
                </a:lnTo>
                <a:lnTo>
                  <a:pt x="636609" y="272748"/>
                </a:lnTo>
                <a:lnTo>
                  <a:pt x="626529" y="227610"/>
                </a:lnTo>
                <a:lnTo>
                  <a:pt x="610333" y="185122"/>
                </a:lnTo>
                <a:lnTo>
                  <a:pt x="588517" y="145778"/>
                </a:lnTo>
                <a:lnTo>
                  <a:pt x="561577" y="110073"/>
                </a:lnTo>
                <a:lnTo>
                  <a:pt x="530006" y="78502"/>
                </a:lnTo>
                <a:lnTo>
                  <a:pt x="494301" y="51562"/>
                </a:lnTo>
                <a:lnTo>
                  <a:pt x="454957" y="29746"/>
                </a:lnTo>
                <a:lnTo>
                  <a:pt x="412469" y="13550"/>
                </a:lnTo>
                <a:lnTo>
                  <a:pt x="367331" y="3470"/>
                </a:lnTo>
                <a:lnTo>
                  <a:pt x="320039" y="0"/>
                </a:lnTo>
                <a:close/>
              </a:path>
            </a:pathLst>
          </a:custGeom>
          <a:solidFill>
            <a:srgbClr val="BDD7EE"/>
          </a:solidFill>
        </p:spPr>
        <p:txBody>
          <a:bodyPr wrap="square" lIns="0" tIns="0" rIns="0" bIns="0" rtlCol="0"/>
          <a:lstStyle/>
          <a:p>
            <a:endParaRPr/>
          </a:p>
        </p:txBody>
      </p:sp>
      <p:sp>
        <p:nvSpPr>
          <p:cNvPr id="7" name="object 7"/>
          <p:cNvSpPr/>
          <p:nvPr/>
        </p:nvSpPr>
        <p:spPr>
          <a:xfrm>
            <a:off x="2422677" y="3423043"/>
            <a:ext cx="640080" cy="640080"/>
          </a:xfrm>
          <a:custGeom>
            <a:avLst/>
            <a:gdLst/>
            <a:ahLst/>
            <a:cxnLst/>
            <a:rect l="l" t="t" r="r" b="b"/>
            <a:pathLst>
              <a:path w="640080" h="640079">
                <a:moveTo>
                  <a:pt x="320039" y="0"/>
                </a:moveTo>
                <a:lnTo>
                  <a:pt x="272745" y="3469"/>
                </a:lnTo>
                <a:lnTo>
                  <a:pt x="227606" y="13549"/>
                </a:lnTo>
                <a:lnTo>
                  <a:pt x="185116" y="29744"/>
                </a:lnTo>
                <a:lnTo>
                  <a:pt x="145772" y="51559"/>
                </a:lnTo>
                <a:lnTo>
                  <a:pt x="110068" y="78498"/>
                </a:lnTo>
                <a:lnTo>
                  <a:pt x="78498" y="110068"/>
                </a:lnTo>
                <a:lnTo>
                  <a:pt x="51559" y="145772"/>
                </a:lnTo>
                <a:lnTo>
                  <a:pt x="29744" y="185116"/>
                </a:lnTo>
                <a:lnTo>
                  <a:pt x="13549" y="227606"/>
                </a:lnTo>
                <a:lnTo>
                  <a:pt x="3469" y="272745"/>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80"/>
                </a:lnTo>
                <a:lnTo>
                  <a:pt x="367331" y="636610"/>
                </a:lnTo>
                <a:lnTo>
                  <a:pt x="412469" y="626530"/>
                </a:lnTo>
                <a:lnTo>
                  <a:pt x="454957" y="610335"/>
                </a:lnTo>
                <a:lnTo>
                  <a:pt x="494301" y="588520"/>
                </a:lnTo>
                <a:lnTo>
                  <a:pt x="530006" y="561581"/>
                </a:lnTo>
                <a:lnTo>
                  <a:pt x="561577" y="530011"/>
                </a:lnTo>
                <a:lnTo>
                  <a:pt x="588517" y="494307"/>
                </a:lnTo>
                <a:lnTo>
                  <a:pt x="610333" y="454963"/>
                </a:lnTo>
                <a:lnTo>
                  <a:pt x="626529" y="412473"/>
                </a:lnTo>
                <a:lnTo>
                  <a:pt x="636609" y="367334"/>
                </a:lnTo>
                <a:lnTo>
                  <a:pt x="640080" y="320039"/>
                </a:lnTo>
                <a:lnTo>
                  <a:pt x="636609" y="272745"/>
                </a:lnTo>
                <a:lnTo>
                  <a:pt x="626529" y="227606"/>
                </a:lnTo>
                <a:lnTo>
                  <a:pt x="610333" y="185116"/>
                </a:lnTo>
                <a:lnTo>
                  <a:pt x="588517" y="145772"/>
                </a:lnTo>
                <a:lnTo>
                  <a:pt x="561577" y="110068"/>
                </a:lnTo>
                <a:lnTo>
                  <a:pt x="530006" y="78498"/>
                </a:lnTo>
                <a:lnTo>
                  <a:pt x="494301" y="51559"/>
                </a:lnTo>
                <a:lnTo>
                  <a:pt x="454957" y="29744"/>
                </a:lnTo>
                <a:lnTo>
                  <a:pt x="412469" y="13549"/>
                </a:lnTo>
                <a:lnTo>
                  <a:pt x="367331" y="3469"/>
                </a:lnTo>
                <a:lnTo>
                  <a:pt x="320039" y="0"/>
                </a:lnTo>
                <a:close/>
              </a:path>
            </a:pathLst>
          </a:custGeom>
          <a:solidFill>
            <a:srgbClr val="BDD7EE"/>
          </a:solidFill>
        </p:spPr>
        <p:txBody>
          <a:bodyPr wrap="square" lIns="0" tIns="0" rIns="0" bIns="0" rtlCol="0"/>
          <a:lstStyle/>
          <a:p>
            <a:endParaRPr/>
          </a:p>
        </p:txBody>
      </p:sp>
      <p:sp>
        <p:nvSpPr>
          <p:cNvPr id="9" name="object 9"/>
          <p:cNvSpPr/>
          <p:nvPr/>
        </p:nvSpPr>
        <p:spPr>
          <a:xfrm>
            <a:off x="9342119" y="4718519"/>
            <a:ext cx="640080" cy="640080"/>
          </a:xfrm>
          <a:custGeom>
            <a:avLst/>
            <a:gdLst/>
            <a:ahLst/>
            <a:cxnLst/>
            <a:rect l="l" t="t" r="r" b="b"/>
            <a:pathLst>
              <a:path w="640079" h="640079">
                <a:moveTo>
                  <a:pt x="320039" y="0"/>
                </a:moveTo>
                <a:lnTo>
                  <a:pt x="272745" y="3470"/>
                </a:lnTo>
                <a:lnTo>
                  <a:pt x="227606" y="13550"/>
                </a:lnTo>
                <a:lnTo>
                  <a:pt x="185116" y="29746"/>
                </a:lnTo>
                <a:lnTo>
                  <a:pt x="145772" y="51562"/>
                </a:lnTo>
                <a:lnTo>
                  <a:pt x="110068" y="78502"/>
                </a:lnTo>
                <a:lnTo>
                  <a:pt x="78498" y="110073"/>
                </a:lnTo>
                <a:lnTo>
                  <a:pt x="51559" y="145778"/>
                </a:lnTo>
                <a:lnTo>
                  <a:pt x="29744" y="185122"/>
                </a:lnTo>
                <a:lnTo>
                  <a:pt x="13549" y="227610"/>
                </a:lnTo>
                <a:lnTo>
                  <a:pt x="3469" y="272748"/>
                </a:lnTo>
                <a:lnTo>
                  <a:pt x="0" y="320039"/>
                </a:lnTo>
                <a:lnTo>
                  <a:pt x="3469" y="367334"/>
                </a:lnTo>
                <a:lnTo>
                  <a:pt x="13549" y="412473"/>
                </a:lnTo>
                <a:lnTo>
                  <a:pt x="29744" y="454963"/>
                </a:lnTo>
                <a:lnTo>
                  <a:pt x="51559" y="494307"/>
                </a:lnTo>
                <a:lnTo>
                  <a:pt x="78498" y="530011"/>
                </a:lnTo>
                <a:lnTo>
                  <a:pt x="110068" y="561581"/>
                </a:lnTo>
                <a:lnTo>
                  <a:pt x="145772" y="588520"/>
                </a:lnTo>
                <a:lnTo>
                  <a:pt x="185116" y="610335"/>
                </a:lnTo>
                <a:lnTo>
                  <a:pt x="227606" y="626530"/>
                </a:lnTo>
                <a:lnTo>
                  <a:pt x="272745" y="636610"/>
                </a:lnTo>
                <a:lnTo>
                  <a:pt x="320039"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39" y="0"/>
                </a:lnTo>
                <a:close/>
              </a:path>
            </a:pathLst>
          </a:custGeom>
          <a:solidFill>
            <a:srgbClr val="DFB9FF"/>
          </a:solidFill>
        </p:spPr>
        <p:txBody>
          <a:bodyPr wrap="square" lIns="0" tIns="0" rIns="0" bIns="0" rtlCol="0"/>
          <a:lstStyle/>
          <a:p>
            <a:endParaRPr/>
          </a:p>
        </p:txBody>
      </p:sp>
      <p:sp>
        <p:nvSpPr>
          <p:cNvPr id="11" name="object 11"/>
          <p:cNvSpPr/>
          <p:nvPr/>
        </p:nvSpPr>
        <p:spPr>
          <a:xfrm>
            <a:off x="9342119" y="3859212"/>
            <a:ext cx="640080" cy="640080"/>
          </a:xfrm>
          <a:custGeom>
            <a:avLst/>
            <a:gdLst/>
            <a:ahLst/>
            <a:cxnLst/>
            <a:rect l="l" t="t" r="r" b="b"/>
            <a:pathLst>
              <a:path w="640079" h="640079">
                <a:moveTo>
                  <a:pt x="320039" y="0"/>
                </a:moveTo>
                <a:lnTo>
                  <a:pt x="272745" y="3469"/>
                </a:lnTo>
                <a:lnTo>
                  <a:pt x="227606" y="13549"/>
                </a:lnTo>
                <a:lnTo>
                  <a:pt x="185116" y="29744"/>
                </a:lnTo>
                <a:lnTo>
                  <a:pt x="145772" y="51559"/>
                </a:lnTo>
                <a:lnTo>
                  <a:pt x="110068" y="78498"/>
                </a:lnTo>
                <a:lnTo>
                  <a:pt x="78498" y="110068"/>
                </a:lnTo>
                <a:lnTo>
                  <a:pt x="51559" y="145772"/>
                </a:lnTo>
                <a:lnTo>
                  <a:pt x="29744" y="185116"/>
                </a:lnTo>
                <a:lnTo>
                  <a:pt x="13549" y="227606"/>
                </a:lnTo>
                <a:lnTo>
                  <a:pt x="3469" y="272745"/>
                </a:lnTo>
                <a:lnTo>
                  <a:pt x="0" y="320039"/>
                </a:lnTo>
                <a:lnTo>
                  <a:pt x="3469" y="367331"/>
                </a:lnTo>
                <a:lnTo>
                  <a:pt x="13549" y="412469"/>
                </a:lnTo>
                <a:lnTo>
                  <a:pt x="29744" y="454957"/>
                </a:lnTo>
                <a:lnTo>
                  <a:pt x="51559" y="494301"/>
                </a:lnTo>
                <a:lnTo>
                  <a:pt x="78498" y="530006"/>
                </a:lnTo>
                <a:lnTo>
                  <a:pt x="110068" y="561577"/>
                </a:lnTo>
                <a:lnTo>
                  <a:pt x="145772" y="588517"/>
                </a:lnTo>
                <a:lnTo>
                  <a:pt x="185116" y="610333"/>
                </a:lnTo>
                <a:lnTo>
                  <a:pt x="227606" y="626529"/>
                </a:lnTo>
                <a:lnTo>
                  <a:pt x="272745"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DFB9FF"/>
          </a:solidFill>
        </p:spPr>
        <p:txBody>
          <a:bodyPr wrap="square" lIns="0" tIns="0" rIns="0" bIns="0" rtlCol="0"/>
          <a:lstStyle/>
          <a:p>
            <a:endParaRPr/>
          </a:p>
        </p:txBody>
      </p:sp>
      <p:sp>
        <p:nvSpPr>
          <p:cNvPr id="13" name="object 13"/>
          <p:cNvSpPr/>
          <p:nvPr/>
        </p:nvSpPr>
        <p:spPr>
          <a:xfrm>
            <a:off x="4733404" y="4718519"/>
            <a:ext cx="640080" cy="640080"/>
          </a:xfrm>
          <a:custGeom>
            <a:avLst/>
            <a:gdLst/>
            <a:ahLst/>
            <a:cxnLst/>
            <a:rect l="l" t="t" r="r" b="b"/>
            <a:pathLst>
              <a:path w="640079" h="640079">
                <a:moveTo>
                  <a:pt x="320039" y="0"/>
                </a:moveTo>
                <a:lnTo>
                  <a:pt x="272748" y="3470"/>
                </a:lnTo>
                <a:lnTo>
                  <a:pt x="227610" y="13550"/>
                </a:lnTo>
                <a:lnTo>
                  <a:pt x="185122" y="29746"/>
                </a:lnTo>
                <a:lnTo>
                  <a:pt x="145778" y="51562"/>
                </a:lnTo>
                <a:lnTo>
                  <a:pt x="110073" y="78502"/>
                </a:lnTo>
                <a:lnTo>
                  <a:pt x="78502" y="110073"/>
                </a:lnTo>
                <a:lnTo>
                  <a:pt x="51562" y="145778"/>
                </a:lnTo>
                <a:lnTo>
                  <a:pt x="29746" y="185122"/>
                </a:lnTo>
                <a:lnTo>
                  <a:pt x="13550" y="227610"/>
                </a:lnTo>
                <a:lnTo>
                  <a:pt x="3470" y="272748"/>
                </a:lnTo>
                <a:lnTo>
                  <a:pt x="0" y="320039"/>
                </a:lnTo>
                <a:lnTo>
                  <a:pt x="3470" y="367334"/>
                </a:lnTo>
                <a:lnTo>
                  <a:pt x="13550" y="412473"/>
                </a:lnTo>
                <a:lnTo>
                  <a:pt x="29746" y="454963"/>
                </a:lnTo>
                <a:lnTo>
                  <a:pt x="51562" y="494307"/>
                </a:lnTo>
                <a:lnTo>
                  <a:pt x="78502" y="530011"/>
                </a:lnTo>
                <a:lnTo>
                  <a:pt x="110073" y="561581"/>
                </a:lnTo>
                <a:lnTo>
                  <a:pt x="145778" y="588520"/>
                </a:lnTo>
                <a:lnTo>
                  <a:pt x="185122" y="610335"/>
                </a:lnTo>
                <a:lnTo>
                  <a:pt x="227610" y="626530"/>
                </a:lnTo>
                <a:lnTo>
                  <a:pt x="272748" y="636610"/>
                </a:lnTo>
                <a:lnTo>
                  <a:pt x="320039"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39" y="0"/>
                </a:lnTo>
                <a:close/>
              </a:path>
            </a:pathLst>
          </a:custGeom>
          <a:solidFill>
            <a:srgbClr val="F6A4A5"/>
          </a:solidFill>
        </p:spPr>
        <p:txBody>
          <a:bodyPr wrap="square" lIns="0" tIns="0" rIns="0" bIns="0" rtlCol="0"/>
          <a:lstStyle/>
          <a:p>
            <a:endParaRPr/>
          </a:p>
        </p:txBody>
      </p:sp>
      <p:sp>
        <p:nvSpPr>
          <p:cNvPr id="15" name="object 15"/>
          <p:cNvSpPr/>
          <p:nvPr/>
        </p:nvSpPr>
        <p:spPr>
          <a:xfrm>
            <a:off x="4733404" y="3859212"/>
            <a:ext cx="640080" cy="640080"/>
          </a:xfrm>
          <a:custGeom>
            <a:avLst/>
            <a:gdLst/>
            <a:ahLst/>
            <a:cxnLst/>
            <a:rect l="l" t="t" r="r" b="b"/>
            <a:pathLst>
              <a:path w="640079" h="640079">
                <a:moveTo>
                  <a:pt x="320039"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FEEBEB"/>
          </a:solidFill>
        </p:spPr>
        <p:txBody>
          <a:bodyPr wrap="square" lIns="0" tIns="0" rIns="0" bIns="0" rtlCol="0"/>
          <a:lstStyle/>
          <a:p>
            <a:endParaRPr/>
          </a:p>
        </p:txBody>
      </p:sp>
      <p:sp>
        <p:nvSpPr>
          <p:cNvPr id="17" name="object 17"/>
          <p:cNvSpPr/>
          <p:nvPr/>
        </p:nvSpPr>
        <p:spPr>
          <a:xfrm>
            <a:off x="4733404" y="2991675"/>
            <a:ext cx="640080" cy="640080"/>
          </a:xfrm>
          <a:custGeom>
            <a:avLst/>
            <a:gdLst/>
            <a:ahLst/>
            <a:cxnLst/>
            <a:rect l="l" t="t" r="r" b="b"/>
            <a:pathLst>
              <a:path w="640079" h="640079">
                <a:moveTo>
                  <a:pt x="320039"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39"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39" y="0"/>
                </a:lnTo>
                <a:close/>
              </a:path>
            </a:pathLst>
          </a:custGeom>
          <a:solidFill>
            <a:srgbClr val="F6A4A5"/>
          </a:solidFill>
        </p:spPr>
        <p:txBody>
          <a:bodyPr wrap="square" lIns="0" tIns="0" rIns="0" bIns="0" rtlCol="0"/>
          <a:lstStyle/>
          <a:p>
            <a:endParaRPr/>
          </a:p>
        </p:txBody>
      </p:sp>
      <p:sp>
        <p:nvSpPr>
          <p:cNvPr id="19" name="object 19"/>
          <p:cNvSpPr/>
          <p:nvPr/>
        </p:nvSpPr>
        <p:spPr>
          <a:xfrm>
            <a:off x="4733404" y="5577840"/>
            <a:ext cx="640080" cy="640080"/>
          </a:xfrm>
          <a:custGeom>
            <a:avLst/>
            <a:gdLst/>
            <a:ahLst/>
            <a:cxnLst/>
            <a:rect l="l" t="t" r="r" b="b"/>
            <a:pathLst>
              <a:path w="640079" h="640079">
                <a:moveTo>
                  <a:pt x="320039" y="0"/>
                </a:moveTo>
                <a:lnTo>
                  <a:pt x="272748" y="3470"/>
                </a:lnTo>
                <a:lnTo>
                  <a:pt x="227610" y="13550"/>
                </a:lnTo>
                <a:lnTo>
                  <a:pt x="185122" y="29745"/>
                </a:lnTo>
                <a:lnTo>
                  <a:pt x="145778" y="51560"/>
                </a:lnTo>
                <a:lnTo>
                  <a:pt x="110073" y="78500"/>
                </a:lnTo>
                <a:lnTo>
                  <a:pt x="78502" y="110070"/>
                </a:lnTo>
                <a:lnTo>
                  <a:pt x="51562" y="145774"/>
                </a:lnTo>
                <a:lnTo>
                  <a:pt x="29746" y="185119"/>
                </a:lnTo>
                <a:lnTo>
                  <a:pt x="13550" y="227608"/>
                </a:lnTo>
                <a:lnTo>
                  <a:pt x="3470" y="272746"/>
                </a:lnTo>
                <a:lnTo>
                  <a:pt x="0" y="320040"/>
                </a:lnTo>
                <a:lnTo>
                  <a:pt x="3470" y="367333"/>
                </a:lnTo>
                <a:lnTo>
                  <a:pt x="13550" y="412471"/>
                </a:lnTo>
                <a:lnTo>
                  <a:pt x="29746" y="454960"/>
                </a:lnTo>
                <a:lnTo>
                  <a:pt x="51562" y="494305"/>
                </a:lnTo>
                <a:lnTo>
                  <a:pt x="78502" y="530009"/>
                </a:lnTo>
                <a:lnTo>
                  <a:pt x="110073" y="561579"/>
                </a:lnTo>
                <a:lnTo>
                  <a:pt x="145778" y="588519"/>
                </a:lnTo>
                <a:lnTo>
                  <a:pt x="185122" y="610334"/>
                </a:lnTo>
                <a:lnTo>
                  <a:pt x="227610" y="626529"/>
                </a:lnTo>
                <a:lnTo>
                  <a:pt x="272748" y="636609"/>
                </a:lnTo>
                <a:lnTo>
                  <a:pt x="320039" y="640080"/>
                </a:lnTo>
                <a:lnTo>
                  <a:pt x="367334" y="636609"/>
                </a:lnTo>
                <a:lnTo>
                  <a:pt x="412473" y="626529"/>
                </a:lnTo>
                <a:lnTo>
                  <a:pt x="454963" y="610334"/>
                </a:lnTo>
                <a:lnTo>
                  <a:pt x="494307" y="588519"/>
                </a:lnTo>
                <a:lnTo>
                  <a:pt x="530011" y="561579"/>
                </a:lnTo>
                <a:lnTo>
                  <a:pt x="561581" y="530009"/>
                </a:lnTo>
                <a:lnTo>
                  <a:pt x="588520" y="494305"/>
                </a:lnTo>
                <a:lnTo>
                  <a:pt x="610335" y="454960"/>
                </a:lnTo>
                <a:lnTo>
                  <a:pt x="626530" y="412471"/>
                </a:lnTo>
                <a:lnTo>
                  <a:pt x="636610" y="367333"/>
                </a:lnTo>
                <a:lnTo>
                  <a:pt x="640079" y="320040"/>
                </a:lnTo>
                <a:lnTo>
                  <a:pt x="636610" y="272746"/>
                </a:lnTo>
                <a:lnTo>
                  <a:pt x="626530" y="227608"/>
                </a:lnTo>
                <a:lnTo>
                  <a:pt x="610335" y="185119"/>
                </a:lnTo>
                <a:lnTo>
                  <a:pt x="588520" y="145774"/>
                </a:lnTo>
                <a:lnTo>
                  <a:pt x="561581" y="110070"/>
                </a:lnTo>
                <a:lnTo>
                  <a:pt x="530011" y="78500"/>
                </a:lnTo>
                <a:lnTo>
                  <a:pt x="494307" y="51560"/>
                </a:lnTo>
                <a:lnTo>
                  <a:pt x="454963" y="29745"/>
                </a:lnTo>
                <a:lnTo>
                  <a:pt x="412473" y="13550"/>
                </a:lnTo>
                <a:lnTo>
                  <a:pt x="367334" y="3470"/>
                </a:lnTo>
                <a:lnTo>
                  <a:pt x="320039" y="0"/>
                </a:lnTo>
                <a:close/>
              </a:path>
            </a:pathLst>
          </a:custGeom>
          <a:solidFill>
            <a:srgbClr val="FEEBEB"/>
          </a:solidFill>
        </p:spPr>
        <p:txBody>
          <a:bodyPr wrap="square" lIns="0" tIns="0" rIns="0" bIns="0" rtlCol="0"/>
          <a:lstStyle/>
          <a:p>
            <a:endParaRPr/>
          </a:p>
        </p:txBody>
      </p:sp>
      <p:sp>
        <p:nvSpPr>
          <p:cNvPr id="21" name="object 21"/>
          <p:cNvSpPr/>
          <p:nvPr/>
        </p:nvSpPr>
        <p:spPr>
          <a:xfrm>
            <a:off x="6913257" y="4718519"/>
            <a:ext cx="640080" cy="640080"/>
          </a:xfrm>
          <a:custGeom>
            <a:avLst/>
            <a:gdLst/>
            <a:ahLst/>
            <a:cxnLst/>
            <a:rect l="l" t="t" r="r" b="b"/>
            <a:pathLst>
              <a:path w="640079" h="640079">
                <a:moveTo>
                  <a:pt x="320040" y="0"/>
                </a:moveTo>
                <a:lnTo>
                  <a:pt x="272748" y="3470"/>
                </a:lnTo>
                <a:lnTo>
                  <a:pt x="227610" y="13550"/>
                </a:lnTo>
                <a:lnTo>
                  <a:pt x="185122" y="29746"/>
                </a:lnTo>
                <a:lnTo>
                  <a:pt x="145778" y="51562"/>
                </a:lnTo>
                <a:lnTo>
                  <a:pt x="110073" y="78502"/>
                </a:lnTo>
                <a:lnTo>
                  <a:pt x="78502" y="110073"/>
                </a:lnTo>
                <a:lnTo>
                  <a:pt x="51562" y="145778"/>
                </a:lnTo>
                <a:lnTo>
                  <a:pt x="29746" y="185122"/>
                </a:lnTo>
                <a:lnTo>
                  <a:pt x="13550" y="227610"/>
                </a:lnTo>
                <a:lnTo>
                  <a:pt x="3470" y="272748"/>
                </a:lnTo>
                <a:lnTo>
                  <a:pt x="0" y="320039"/>
                </a:lnTo>
                <a:lnTo>
                  <a:pt x="3470" y="367334"/>
                </a:lnTo>
                <a:lnTo>
                  <a:pt x="13550" y="412473"/>
                </a:lnTo>
                <a:lnTo>
                  <a:pt x="29746" y="454963"/>
                </a:lnTo>
                <a:lnTo>
                  <a:pt x="51562" y="494307"/>
                </a:lnTo>
                <a:lnTo>
                  <a:pt x="78502" y="530011"/>
                </a:lnTo>
                <a:lnTo>
                  <a:pt x="110073" y="561581"/>
                </a:lnTo>
                <a:lnTo>
                  <a:pt x="145778" y="588520"/>
                </a:lnTo>
                <a:lnTo>
                  <a:pt x="185122" y="610335"/>
                </a:lnTo>
                <a:lnTo>
                  <a:pt x="227610" y="626530"/>
                </a:lnTo>
                <a:lnTo>
                  <a:pt x="272748" y="636610"/>
                </a:lnTo>
                <a:lnTo>
                  <a:pt x="320040" y="640079"/>
                </a:lnTo>
                <a:lnTo>
                  <a:pt x="367334" y="636610"/>
                </a:lnTo>
                <a:lnTo>
                  <a:pt x="412473" y="626530"/>
                </a:lnTo>
                <a:lnTo>
                  <a:pt x="454963" y="610335"/>
                </a:lnTo>
                <a:lnTo>
                  <a:pt x="494307" y="588520"/>
                </a:lnTo>
                <a:lnTo>
                  <a:pt x="530011" y="561581"/>
                </a:lnTo>
                <a:lnTo>
                  <a:pt x="561581" y="530011"/>
                </a:lnTo>
                <a:lnTo>
                  <a:pt x="588520" y="494307"/>
                </a:lnTo>
                <a:lnTo>
                  <a:pt x="610335" y="454963"/>
                </a:lnTo>
                <a:lnTo>
                  <a:pt x="626530" y="412473"/>
                </a:lnTo>
                <a:lnTo>
                  <a:pt x="636610" y="367334"/>
                </a:lnTo>
                <a:lnTo>
                  <a:pt x="640079" y="320039"/>
                </a:lnTo>
                <a:lnTo>
                  <a:pt x="636610" y="272748"/>
                </a:lnTo>
                <a:lnTo>
                  <a:pt x="626530" y="227610"/>
                </a:lnTo>
                <a:lnTo>
                  <a:pt x="610335" y="185122"/>
                </a:lnTo>
                <a:lnTo>
                  <a:pt x="588520" y="145778"/>
                </a:lnTo>
                <a:lnTo>
                  <a:pt x="561581" y="110073"/>
                </a:lnTo>
                <a:lnTo>
                  <a:pt x="530011" y="78502"/>
                </a:lnTo>
                <a:lnTo>
                  <a:pt x="494307" y="51562"/>
                </a:lnTo>
                <a:lnTo>
                  <a:pt x="454963" y="29746"/>
                </a:lnTo>
                <a:lnTo>
                  <a:pt x="412473" y="13550"/>
                </a:lnTo>
                <a:lnTo>
                  <a:pt x="367334" y="3470"/>
                </a:lnTo>
                <a:lnTo>
                  <a:pt x="320040" y="0"/>
                </a:lnTo>
                <a:close/>
              </a:path>
            </a:pathLst>
          </a:custGeom>
          <a:solidFill>
            <a:srgbClr val="F6A3A5"/>
          </a:solidFill>
        </p:spPr>
        <p:txBody>
          <a:bodyPr wrap="square" lIns="0" tIns="0" rIns="0" bIns="0" rtlCol="0"/>
          <a:lstStyle/>
          <a:p>
            <a:endParaRPr/>
          </a:p>
        </p:txBody>
      </p:sp>
      <p:sp>
        <p:nvSpPr>
          <p:cNvPr id="23" name="object 23"/>
          <p:cNvSpPr/>
          <p:nvPr/>
        </p:nvSpPr>
        <p:spPr>
          <a:xfrm>
            <a:off x="6913257" y="3859212"/>
            <a:ext cx="640080" cy="640080"/>
          </a:xfrm>
          <a:custGeom>
            <a:avLst/>
            <a:gdLst/>
            <a:ahLst/>
            <a:cxnLst/>
            <a:rect l="l" t="t" r="r" b="b"/>
            <a:pathLst>
              <a:path w="640079" h="640079">
                <a:moveTo>
                  <a:pt x="320040"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40"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40" y="0"/>
                </a:lnTo>
                <a:close/>
              </a:path>
            </a:pathLst>
          </a:custGeom>
          <a:solidFill>
            <a:srgbClr val="F6A4A5"/>
          </a:solidFill>
        </p:spPr>
        <p:txBody>
          <a:bodyPr wrap="square" lIns="0" tIns="0" rIns="0" bIns="0" rtlCol="0"/>
          <a:lstStyle/>
          <a:p>
            <a:endParaRPr/>
          </a:p>
        </p:txBody>
      </p:sp>
      <p:sp>
        <p:nvSpPr>
          <p:cNvPr id="25" name="object 25"/>
          <p:cNvSpPr/>
          <p:nvPr/>
        </p:nvSpPr>
        <p:spPr>
          <a:xfrm>
            <a:off x="6913257" y="2991675"/>
            <a:ext cx="640080" cy="640080"/>
          </a:xfrm>
          <a:custGeom>
            <a:avLst/>
            <a:gdLst/>
            <a:ahLst/>
            <a:cxnLst/>
            <a:rect l="l" t="t" r="r" b="b"/>
            <a:pathLst>
              <a:path w="640079" h="640079">
                <a:moveTo>
                  <a:pt x="320040" y="0"/>
                </a:moveTo>
                <a:lnTo>
                  <a:pt x="272748" y="3469"/>
                </a:lnTo>
                <a:lnTo>
                  <a:pt x="227610" y="13549"/>
                </a:lnTo>
                <a:lnTo>
                  <a:pt x="185122" y="29744"/>
                </a:lnTo>
                <a:lnTo>
                  <a:pt x="145778" y="51559"/>
                </a:lnTo>
                <a:lnTo>
                  <a:pt x="110073" y="78498"/>
                </a:lnTo>
                <a:lnTo>
                  <a:pt x="78502" y="110068"/>
                </a:lnTo>
                <a:lnTo>
                  <a:pt x="51562" y="145772"/>
                </a:lnTo>
                <a:lnTo>
                  <a:pt x="29746" y="185116"/>
                </a:lnTo>
                <a:lnTo>
                  <a:pt x="13550" y="227606"/>
                </a:lnTo>
                <a:lnTo>
                  <a:pt x="3470" y="272745"/>
                </a:lnTo>
                <a:lnTo>
                  <a:pt x="0" y="320039"/>
                </a:lnTo>
                <a:lnTo>
                  <a:pt x="3470" y="367331"/>
                </a:lnTo>
                <a:lnTo>
                  <a:pt x="13550" y="412469"/>
                </a:lnTo>
                <a:lnTo>
                  <a:pt x="29746" y="454957"/>
                </a:lnTo>
                <a:lnTo>
                  <a:pt x="51562" y="494301"/>
                </a:lnTo>
                <a:lnTo>
                  <a:pt x="78502" y="530006"/>
                </a:lnTo>
                <a:lnTo>
                  <a:pt x="110073" y="561577"/>
                </a:lnTo>
                <a:lnTo>
                  <a:pt x="145778" y="588517"/>
                </a:lnTo>
                <a:lnTo>
                  <a:pt x="185122" y="610333"/>
                </a:lnTo>
                <a:lnTo>
                  <a:pt x="227610" y="626529"/>
                </a:lnTo>
                <a:lnTo>
                  <a:pt x="272748" y="636609"/>
                </a:lnTo>
                <a:lnTo>
                  <a:pt x="320040" y="640080"/>
                </a:lnTo>
                <a:lnTo>
                  <a:pt x="367334" y="636609"/>
                </a:lnTo>
                <a:lnTo>
                  <a:pt x="412473" y="626529"/>
                </a:lnTo>
                <a:lnTo>
                  <a:pt x="454963" y="610333"/>
                </a:lnTo>
                <a:lnTo>
                  <a:pt x="494307" y="588517"/>
                </a:lnTo>
                <a:lnTo>
                  <a:pt x="530011" y="561577"/>
                </a:lnTo>
                <a:lnTo>
                  <a:pt x="561581" y="530006"/>
                </a:lnTo>
                <a:lnTo>
                  <a:pt x="588520" y="494301"/>
                </a:lnTo>
                <a:lnTo>
                  <a:pt x="610335" y="454957"/>
                </a:lnTo>
                <a:lnTo>
                  <a:pt x="626530" y="412469"/>
                </a:lnTo>
                <a:lnTo>
                  <a:pt x="636610" y="367331"/>
                </a:lnTo>
                <a:lnTo>
                  <a:pt x="640079" y="320039"/>
                </a:lnTo>
                <a:lnTo>
                  <a:pt x="636610" y="272745"/>
                </a:lnTo>
                <a:lnTo>
                  <a:pt x="626530" y="227606"/>
                </a:lnTo>
                <a:lnTo>
                  <a:pt x="610335" y="185116"/>
                </a:lnTo>
                <a:lnTo>
                  <a:pt x="588520" y="145772"/>
                </a:lnTo>
                <a:lnTo>
                  <a:pt x="561581" y="110068"/>
                </a:lnTo>
                <a:lnTo>
                  <a:pt x="530011" y="78498"/>
                </a:lnTo>
                <a:lnTo>
                  <a:pt x="494307" y="51559"/>
                </a:lnTo>
                <a:lnTo>
                  <a:pt x="454963" y="29744"/>
                </a:lnTo>
                <a:lnTo>
                  <a:pt x="412473" y="13549"/>
                </a:lnTo>
                <a:lnTo>
                  <a:pt x="367334" y="3469"/>
                </a:lnTo>
                <a:lnTo>
                  <a:pt x="320040" y="0"/>
                </a:lnTo>
                <a:close/>
              </a:path>
            </a:pathLst>
          </a:custGeom>
          <a:solidFill>
            <a:srgbClr val="FEEBEB"/>
          </a:solidFill>
        </p:spPr>
        <p:txBody>
          <a:bodyPr wrap="square" lIns="0" tIns="0" rIns="0" bIns="0" rtlCol="0"/>
          <a:lstStyle/>
          <a:p>
            <a:endParaRPr/>
          </a:p>
        </p:txBody>
      </p:sp>
      <p:sp>
        <p:nvSpPr>
          <p:cNvPr id="27" name="object 27"/>
          <p:cNvSpPr/>
          <p:nvPr/>
        </p:nvSpPr>
        <p:spPr>
          <a:xfrm>
            <a:off x="6913257" y="5577840"/>
            <a:ext cx="640080" cy="640080"/>
          </a:xfrm>
          <a:custGeom>
            <a:avLst/>
            <a:gdLst/>
            <a:ahLst/>
            <a:cxnLst/>
            <a:rect l="l" t="t" r="r" b="b"/>
            <a:pathLst>
              <a:path w="640079" h="640079">
                <a:moveTo>
                  <a:pt x="320040" y="0"/>
                </a:moveTo>
                <a:lnTo>
                  <a:pt x="272748" y="3470"/>
                </a:lnTo>
                <a:lnTo>
                  <a:pt x="227610" y="13550"/>
                </a:lnTo>
                <a:lnTo>
                  <a:pt x="185122" y="29745"/>
                </a:lnTo>
                <a:lnTo>
                  <a:pt x="145778" y="51560"/>
                </a:lnTo>
                <a:lnTo>
                  <a:pt x="110073" y="78500"/>
                </a:lnTo>
                <a:lnTo>
                  <a:pt x="78502" y="110070"/>
                </a:lnTo>
                <a:lnTo>
                  <a:pt x="51562" y="145774"/>
                </a:lnTo>
                <a:lnTo>
                  <a:pt x="29746" y="185119"/>
                </a:lnTo>
                <a:lnTo>
                  <a:pt x="13550" y="227608"/>
                </a:lnTo>
                <a:lnTo>
                  <a:pt x="3470" y="272746"/>
                </a:lnTo>
                <a:lnTo>
                  <a:pt x="0" y="320040"/>
                </a:lnTo>
                <a:lnTo>
                  <a:pt x="3470" y="367333"/>
                </a:lnTo>
                <a:lnTo>
                  <a:pt x="13550" y="412471"/>
                </a:lnTo>
                <a:lnTo>
                  <a:pt x="29746" y="454960"/>
                </a:lnTo>
                <a:lnTo>
                  <a:pt x="51562" y="494305"/>
                </a:lnTo>
                <a:lnTo>
                  <a:pt x="78502" y="530009"/>
                </a:lnTo>
                <a:lnTo>
                  <a:pt x="110073" y="561579"/>
                </a:lnTo>
                <a:lnTo>
                  <a:pt x="145778" y="588519"/>
                </a:lnTo>
                <a:lnTo>
                  <a:pt x="185122" y="610334"/>
                </a:lnTo>
                <a:lnTo>
                  <a:pt x="227610" y="626529"/>
                </a:lnTo>
                <a:lnTo>
                  <a:pt x="272748" y="636609"/>
                </a:lnTo>
                <a:lnTo>
                  <a:pt x="320040" y="640080"/>
                </a:lnTo>
                <a:lnTo>
                  <a:pt x="367334" y="636609"/>
                </a:lnTo>
                <a:lnTo>
                  <a:pt x="412473" y="626529"/>
                </a:lnTo>
                <a:lnTo>
                  <a:pt x="454963" y="610334"/>
                </a:lnTo>
                <a:lnTo>
                  <a:pt x="494307" y="588519"/>
                </a:lnTo>
                <a:lnTo>
                  <a:pt x="530011" y="561579"/>
                </a:lnTo>
                <a:lnTo>
                  <a:pt x="561581" y="530009"/>
                </a:lnTo>
                <a:lnTo>
                  <a:pt x="588520" y="494305"/>
                </a:lnTo>
                <a:lnTo>
                  <a:pt x="610335" y="454960"/>
                </a:lnTo>
                <a:lnTo>
                  <a:pt x="626530" y="412471"/>
                </a:lnTo>
                <a:lnTo>
                  <a:pt x="636610" y="367333"/>
                </a:lnTo>
                <a:lnTo>
                  <a:pt x="640079" y="320040"/>
                </a:lnTo>
                <a:lnTo>
                  <a:pt x="636610" y="272746"/>
                </a:lnTo>
                <a:lnTo>
                  <a:pt x="626530" y="227608"/>
                </a:lnTo>
                <a:lnTo>
                  <a:pt x="610335" y="185119"/>
                </a:lnTo>
                <a:lnTo>
                  <a:pt x="588520" y="145774"/>
                </a:lnTo>
                <a:lnTo>
                  <a:pt x="561581" y="110070"/>
                </a:lnTo>
                <a:lnTo>
                  <a:pt x="530011" y="78500"/>
                </a:lnTo>
                <a:lnTo>
                  <a:pt x="494307" y="51560"/>
                </a:lnTo>
                <a:lnTo>
                  <a:pt x="454963" y="29745"/>
                </a:lnTo>
                <a:lnTo>
                  <a:pt x="412473" y="13550"/>
                </a:lnTo>
                <a:lnTo>
                  <a:pt x="367334" y="3470"/>
                </a:lnTo>
                <a:lnTo>
                  <a:pt x="320040" y="0"/>
                </a:lnTo>
                <a:close/>
              </a:path>
            </a:pathLst>
          </a:custGeom>
          <a:solidFill>
            <a:srgbClr val="F6A4A5"/>
          </a:solidFill>
        </p:spPr>
        <p:txBody>
          <a:bodyPr wrap="square" lIns="0" tIns="0" rIns="0" bIns="0" rtlCol="0"/>
          <a:lstStyle/>
          <a:p>
            <a:endParaRPr/>
          </a:p>
        </p:txBody>
      </p:sp>
      <p:sp>
        <p:nvSpPr>
          <p:cNvPr id="29" name="object 29"/>
          <p:cNvSpPr/>
          <p:nvPr/>
        </p:nvSpPr>
        <p:spPr>
          <a:xfrm>
            <a:off x="3059582" y="3293871"/>
            <a:ext cx="1673860" cy="461645"/>
          </a:xfrm>
          <a:custGeom>
            <a:avLst/>
            <a:gdLst/>
            <a:ahLst/>
            <a:cxnLst/>
            <a:rect l="l" t="t" r="r" b="b"/>
            <a:pathLst>
              <a:path w="1673860" h="461645">
                <a:moveTo>
                  <a:pt x="1596871" y="24586"/>
                </a:moveTo>
                <a:lnTo>
                  <a:pt x="0" y="436918"/>
                </a:lnTo>
                <a:lnTo>
                  <a:pt x="6350" y="461505"/>
                </a:lnTo>
                <a:lnTo>
                  <a:pt x="1603223" y="49186"/>
                </a:lnTo>
                <a:lnTo>
                  <a:pt x="1596871" y="24586"/>
                </a:lnTo>
                <a:close/>
              </a:path>
              <a:path w="1673860" h="461645">
                <a:moveTo>
                  <a:pt x="1669722" y="21412"/>
                </a:moveTo>
                <a:lnTo>
                  <a:pt x="1609166" y="21412"/>
                </a:lnTo>
                <a:lnTo>
                  <a:pt x="1615516" y="46012"/>
                </a:lnTo>
                <a:lnTo>
                  <a:pt x="1603223" y="49186"/>
                </a:lnTo>
                <a:lnTo>
                  <a:pt x="1609572" y="73774"/>
                </a:lnTo>
                <a:lnTo>
                  <a:pt x="1669722" y="21412"/>
                </a:lnTo>
                <a:close/>
              </a:path>
              <a:path w="1673860" h="461645">
                <a:moveTo>
                  <a:pt x="1609166" y="21412"/>
                </a:moveTo>
                <a:lnTo>
                  <a:pt x="1596871" y="24586"/>
                </a:lnTo>
                <a:lnTo>
                  <a:pt x="1603223" y="49186"/>
                </a:lnTo>
                <a:lnTo>
                  <a:pt x="1615516" y="46012"/>
                </a:lnTo>
                <a:lnTo>
                  <a:pt x="1609166" y="21412"/>
                </a:lnTo>
                <a:close/>
              </a:path>
              <a:path w="1673860" h="461645">
                <a:moveTo>
                  <a:pt x="1590522" y="0"/>
                </a:moveTo>
                <a:lnTo>
                  <a:pt x="1596871" y="24586"/>
                </a:lnTo>
                <a:lnTo>
                  <a:pt x="1609166" y="21412"/>
                </a:lnTo>
                <a:lnTo>
                  <a:pt x="1669722" y="21412"/>
                </a:lnTo>
                <a:lnTo>
                  <a:pt x="1673821" y="17843"/>
                </a:lnTo>
                <a:lnTo>
                  <a:pt x="1590522" y="0"/>
                </a:lnTo>
                <a:close/>
              </a:path>
            </a:pathLst>
          </a:custGeom>
          <a:solidFill>
            <a:srgbClr val="4472C4"/>
          </a:solidFill>
        </p:spPr>
        <p:txBody>
          <a:bodyPr wrap="square" lIns="0" tIns="0" rIns="0" bIns="0" rtlCol="0"/>
          <a:lstStyle/>
          <a:p>
            <a:endParaRPr/>
          </a:p>
        </p:txBody>
      </p:sp>
      <p:sp>
        <p:nvSpPr>
          <p:cNvPr id="30" name="object 30"/>
          <p:cNvSpPr/>
          <p:nvPr/>
        </p:nvSpPr>
        <p:spPr>
          <a:xfrm>
            <a:off x="3054972" y="3733050"/>
            <a:ext cx="1678939" cy="1305560"/>
          </a:xfrm>
          <a:custGeom>
            <a:avLst/>
            <a:gdLst/>
            <a:ahLst/>
            <a:cxnLst/>
            <a:rect l="l" t="t" r="r" b="b"/>
            <a:pathLst>
              <a:path w="1678939" h="1305560">
                <a:moveTo>
                  <a:pt x="1610434" y="1268860"/>
                </a:moveTo>
                <a:lnTo>
                  <a:pt x="1594878" y="1288922"/>
                </a:lnTo>
                <a:lnTo>
                  <a:pt x="1678432" y="1305509"/>
                </a:lnTo>
                <a:lnTo>
                  <a:pt x="1664573" y="1276642"/>
                </a:lnTo>
                <a:lnTo>
                  <a:pt x="1620469" y="1276642"/>
                </a:lnTo>
                <a:lnTo>
                  <a:pt x="1610434" y="1268860"/>
                </a:lnTo>
                <a:close/>
              </a:path>
              <a:path w="1678939" h="1305560">
                <a:moveTo>
                  <a:pt x="1626003" y="1248781"/>
                </a:moveTo>
                <a:lnTo>
                  <a:pt x="1610434" y="1268860"/>
                </a:lnTo>
                <a:lnTo>
                  <a:pt x="1620469" y="1276642"/>
                </a:lnTo>
                <a:lnTo>
                  <a:pt x="1636039" y="1256563"/>
                </a:lnTo>
                <a:lnTo>
                  <a:pt x="1626003" y="1248781"/>
                </a:lnTo>
                <a:close/>
              </a:path>
              <a:path w="1678939" h="1305560">
                <a:moveTo>
                  <a:pt x="1641563" y="1228712"/>
                </a:moveTo>
                <a:lnTo>
                  <a:pt x="1626003" y="1248781"/>
                </a:lnTo>
                <a:lnTo>
                  <a:pt x="1636039" y="1256563"/>
                </a:lnTo>
                <a:lnTo>
                  <a:pt x="1620469" y="1276642"/>
                </a:lnTo>
                <a:lnTo>
                  <a:pt x="1664573" y="1276642"/>
                </a:lnTo>
                <a:lnTo>
                  <a:pt x="1641563" y="1228712"/>
                </a:lnTo>
                <a:close/>
              </a:path>
              <a:path w="1678939" h="1305560">
                <a:moveTo>
                  <a:pt x="15570" y="0"/>
                </a:moveTo>
                <a:lnTo>
                  <a:pt x="0" y="20065"/>
                </a:lnTo>
                <a:lnTo>
                  <a:pt x="1610434" y="1268860"/>
                </a:lnTo>
                <a:lnTo>
                  <a:pt x="1626003" y="1248781"/>
                </a:lnTo>
                <a:lnTo>
                  <a:pt x="15570" y="0"/>
                </a:lnTo>
                <a:close/>
              </a:path>
            </a:pathLst>
          </a:custGeom>
          <a:solidFill>
            <a:srgbClr val="4472C4"/>
          </a:solidFill>
        </p:spPr>
        <p:txBody>
          <a:bodyPr wrap="square" lIns="0" tIns="0" rIns="0" bIns="0" rtlCol="0"/>
          <a:lstStyle/>
          <a:p>
            <a:endParaRPr/>
          </a:p>
        </p:txBody>
      </p:sp>
      <p:sp>
        <p:nvSpPr>
          <p:cNvPr id="31" name="object 31"/>
          <p:cNvSpPr/>
          <p:nvPr/>
        </p:nvSpPr>
        <p:spPr>
          <a:xfrm>
            <a:off x="3059595" y="4596612"/>
            <a:ext cx="1673860" cy="460375"/>
          </a:xfrm>
          <a:custGeom>
            <a:avLst/>
            <a:gdLst/>
            <a:ahLst/>
            <a:cxnLst/>
            <a:rect l="l" t="t" r="r" b="b"/>
            <a:pathLst>
              <a:path w="1673860" h="460375">
                <a:moveTo>
                  <a:pt x="1596849" y="435277"/>
                </a:moveTo>
                <a:lnTo>
                  <a:pt x="1590522" y="459867"/>
                </a:lnTo>
                <a:lnTo>
                  <a:pt x="1673809" y="441947"/>
                </a:lnTo>
                <a:lnTo>
                  <a:pt x="1669774" y="438442"/>
                </a:lnTo>
                <a:lnTo>
                  <a:pt x="1609153" y="438442"/>
                </a:lnTo>
                <a:lnTo>
                  <a:pt x="1596849" y="435277"/>
                </a:lnTo>
                <a:close/>
              </a:path>
              <a:path w="1673860" h="460375">
                <a:moveTo>
                  <a:pt x="1603179" y="410679"/>
                </a:moveTo>
                <a:lnTo>
                  <a:pt x="1596849" y="435277"/>
                </a:lnTo>
                <a:lnTo>
                  <a:pt x="1609153" y="438442"/>
                </a:lnTo>
                <a:lnTo>
                  <a:pt x="1615478" y="413842"/>
                </a:lnTo>
                <a:lnTo>
                  <a:pt x="1603179" y="410679"/>
                </a:lnTo>
                <a:close/>
              </a:path>
              <a:path w="1673860" h="460375">
                <a:moveTo>
                  <a:pt x="1609509" y="386080"/>
                </a:moveTo>
                <a:lnTo>
                  <a:pt x="1603179" y="410679"/>
                </a:lnTo>
                <a:lnTo>
                  <a:pt x="1615478" y="413842"/>
                </a:lnTo>
                <a:lnTo>
                  <a:pt x="1609153" y="438442"/>
                </a:lnTo>
                <a:lnTo>
                  <a:pt x="1669774" y="438442"/>
                </a:lnTo>
                <a:lnTo>
                  <a:pt x="1609509" y="386080"/>
                </a:lnTo>
                <a:close/>
              </a:path>
              <a:path w="1673860" h="460375">
                <a:moveTo>
                  <a:pt x="6324" y="0"/>
                </a:moveTo>
                <a:lnTo>
                  <a:pt x="0" y="24599"/>
                </a:lnTo>
                <a:lnTo>
                  <a:pt x="1596849" y="435277"/>
                </a:lnTo>
                <a:lnTo>
                  <a:pt x="1603179" y="410679"/>
                </a:lnTo>
                <a:lnTo>
                  <a:pt x="6324" y="0"/>
                </a:lnTo>
                <a:close/>
              </a:path>
            </a:pathLst>
          </a:custGeom>
          <a:solidFill>
            <a:srgbClr val="4472C4"/>
          </a:solidFill>
        </p:spPr>
        <p:txBody>
          <a:bodyPr wrap="square" lIns="0" tIns="0" rIns="0" bIns="0" rtlCol="0"/>
          <a:lstStyle/>
          <a:p>
            <a:endParaRPr/>
          </a:p>
        </p:txBody>
      </p:sp>
      <p:sp>
        <p:nvSpPr>
          <p:cNvPr id="32" name="object 32"/>
          <p:cNvSpPr/>
          <p:nvPr/>
        </p:nvSpPr>
        <p:spPr>
          <a:xfrm>
            <a:off x="3054972" y="3311715"/>
            <a:ext cx="1678939" cy="1307465"/>
          </a:xfrm>
          <a:custGeom>
            <a:avLst/>
            <a:gdLst/>
            <a:ahLst/>
            <a:cxnLst/>
            <a:rect l="l" t="t" r="r" b="b"/>
            <a:pathLst>
              <a:path w="1678939" h="1307464">
                <a:moveTo>
                  <a:pt x="1610457" y="36698"/>
                </a:moveTo>
                <a:lnTo>
                  <a:pt x="0" y="1287157"/>
                </a:lnTo>
                <a:lnTo>
                  <a:pt x="15570" y="1307223"/>
                </a:lnTo>
                <a:lnTo>
                  <a:pt x="1626034" y="56759"/>
                </a:lnTo>
                <a:lnTo>
                  <a:pt x="1610457" y="36698"/>
                </a:lnTo>
                <a:close/>
              </a:path>
              <a:path w="1678939" h="1307464">
                <a:moveTo>
                  <a:pt x="1664579" y="28905"/>
                </a:moveTo>
                <a:lnTo>
                  <a:pt x="1620494" y="28905"/>
                </a:lnTo>
                <a:lnTo>
                  <a:pt x="1636064" y="48971"/>
                </a:lnTo>
                <a:lnTo>
                  <a:pt x="1626034" y="56759"/>
                </a:lnTo>
                <a:lnTo>
                  <a:pt x="1641614" y="76822"/>
                </a:lnTo>
                <a:lnTo>
                  <a:pt x="1664579" y="28905"/>
                </a:lnTo>
                <a:close/>
              </a:path>
              <a:path w="1678939" h="1307464">
                <a:moveTo>
                  <a:pt x="1620494" y="28905"/>
                </a:moveTo>
                <a:lnTo>
                  <a:pt x="1610457" y="36698"/>
                </a:lnTo>
                <a:lnTo>
                  <a:pt x="1626034" y="56759"/>
                </a:lnTo>
                <a:lnTo>
                  <a:pt x="1636064" y="48971"/>
                </a:lnTo>
                <a:lnTo>
                  <a:pt x="1620494" y="28905"/>
                </a:lnTo>
                <a:close/>
              </a:path>
              <a:path w="1678939" h="1307464">
                <a:moveTo>
                  <a:pt x="1678432" y="0"/>
                </a:moveTo>
                <a:lnTo>
                  <a:pt x="1594878" y="16637"/>
                </a:lnTo>
                <a:lnTo>
                  <a:pt x="1610457" y="36698"/>
                </a:lnTo>
                <a:lnTo>
                  <a:pt x="1620494" y="28905"/>
                </a:lnTo>
                <a:lnTo>
                  <a:pt x="1664579" y="28905"/>
                </a:lnTo>
                <a:lnTo>
                  <a:pt x="1678432" y="0"/>
                </a:lnTo>
                <a:close/>
              </a:path>
            </a:pathLst>
          </a:custGeom>
          <a:solidFill>
            <a:srgbClr val="4472C4"/>
          </a:solidFill>
        </p:spPr>
        <p:txBody>
          <a:bodyPr wrap="square" lIns="0" tIns="0" rIns="0" bIns="0" rtlCol="0"/>
          <a:lstStyle/>
          <a:p>
            <a:endParaRPr/>
          </a:p>
        </p:txBody>
      </p:sp>
      <p:sp>
        <p:nvSpPr>
          <p:cNvPr id="33" name="object 33"/>
          <p:cNvSpPr/>
          <p:nvPr/>
        </p:nvSpPr>
        <p:spPr>
          <a:xfrm>
            <a:off x="3052698" y="3311715"/>
            <a:ext cx="1680845" cy="2171065"/>
          </a:xfrm>
          <a:custGeom>
            <a:avLst/>
            <a:gdLst/>
            <a:ahLst/>
            <a:cxnLst/>
            <a:rect l="l" t="t" r="r" b="b"/>
            <a:pathLst>
              <a:path w="1680845" h="2171065">
                <a:moveTo>
                  <a:pt x="1624080" y="52538"/>
                </a:moveTo>
                <a:lnTo>
                  <a:pt x="0" y="2155253"/>
                </a:lnTo>
                <a:lnTo>
                  <a:pt x="20104" y="2170772"/>
                </a:lnTo>
                <a:lnTo>
                  <a:pt x="1644186" y="68068"/>
                </a:lnTo>
                <a:lnTo>
                  <a:pt x="1624080" y="52538"/>
                </a:lnTo>
                <a:close/>
              </a:path>
              <a:path w="1680845" h="2171065">
                <a:moveTo>
                  <a:pt x="1672360" y="42481"/>
                </a:moveTo>
                <a:lnTo>
                  <a:pt x="1631848" y="42481"/>
                </a:lnTo>
                <a:lnTo>
                  <a:pt x="1651952" y="58013"/>
                </a:lnTo>
                <a:lnTo>
                  <a:pt x="1644186" y="68068"/>
                </a:lnTo>
                <a:lnTo>
                  <a:pt x="1664284" y="83591"/>
                </a:lnTo>
                <a:lnTo>
                  <a:pt x="1672360" y="42481"/>
                </a:lnTo>
                <a:close/>
              </a:path>
              <a:path w="1680845" h="2171065">
                <a:moveTo>
                  <a:pt x="1631848" y="42481"/>
                </a:moveTo>
                <a:lnTo>
                  <a:pt x="1624080" y="52538"/>
                </a:lnTo>
                <a:lnTo>
                  <a:pt x="1644186" y="68068"/>
                </a:lnTo>
                <a:lnTo>
                  <a:pt x="1651952" y="58013"/>
                </a:lnTo>
                <a:lnTo>
                  <a:pt x="1631848" y="42481"/>
                </a:lnTo>
                <a:close/>
              </a:path>
              <a:path w="1680845" h="2171065">
                <a:moveTo>
                  <a:pt x="1680705" y="0"/>
                </a:moveTo>
                <a:lnTo>
                  <a:pt x="1603971" y="37007"/>
                </a:lnTo>
                <a:lnTo>
                  <a:pt x="1624080" y="52538"/>
                </a:lnTo>
                <a:lnTo>
                  <a:pt x="1631848" y="42481"/>
                </a:lnTo>
                <a:lnTo>
                  <a:pt x="1672360" y="42481"/>
                </a:lnTo>
                <a:lnTo>
                  <a:pt x="1680705" y="0"/>
                </a:lnTo>
                <a:close/>
              </a:path>
            </a:pathLst>
          </a:custGeom>
          <a:solidFill>
            <a:srgbClr val="4472C4"/>
          </a:solidFill>
        </p:spPr>
        <p:txBody>
          <a:bodyPr wrap="square" lIns="0" tIns="0" rIns="0" bIns="0" rtlCol="0"/>
          <a:lstStyle/>
          <a:p>
            <a:endParaRPr/>
          </a:p>
        </p:txBody>
      </p:sp>
      <p:sp>
        <p:nvSpPr>
          <p:cNvPr id="34" name="object 34"/>
          <p:cNvSpPr/>
          <p:nvPr/>
        </p:nvSpPr>
        <p:spPr>
          <a:xfrm>
            <a:off x="3059544" y="5020945"/>
            <a:ext cx="1673860" cy="466090"/>
          </a:xfrm>
          <a:custGeom>
            <a:avLst/>
            <a:gdLst/>
            <a:ahLst/>
            <a:cxnLst/>
            <a:rect l="l" t="t" r="r" b="b"/>
            <a:pathLst>
              <a:path w="1673860" h="466089">
                <a:moveTo>
                  <a:pt x="1596928" y="24582"/>
                </a:moveTo>
                <a:lnTo>
                  <a:pt x="0" y="441502"/>
                </a:lnTo>
                <a:lnTo>
                  <a:pt x="6413" y="466077"/>
                </a:lnTo>
                <a:lnTo>
                  <a:pt x="1603344" y="49156"/>
                </a:lnTo>
                <a:lnTo>
                  <a:pt x="1596928" y="24582"/>
                </a:lnTo>
                <a:close/>
              </a:path>
              <a:path w="1673860" h="466089">
                <a:moveTo>
                  <a:pt x="1669566" y="21374"/>
                </a:moveTo>
                <a:lnTo>
                  <a:pt x="1609217" y="21374"/>
                </a:lnTo>
                <a:lnTo>
                  <a:pt x="1615630" y="45948"/>
                </a:lnTo>
                <a:lnTo>
                  <a:pt x="1603344" y="49156"/>
                </a:lnTo>
                <a:lnTo>
                  <a:pt x="1609763" y="73736"/>
                </a:lnTo>
                <a:lnTo>
                  <a:pt x="1669566" y="21374"/>
                </a:lnTo>
                <a:close/>
              </a:path>
              <a:path w="1673860" h="466089">
                <a:moveTo>
                  <a:pt x="1609217" y="21374"/>
                </a:moveTo>
                <a:lnTo>
                  <a:pt x="1596928" y="24582"/>
                </a:lnTo>
                <a:lnTo>
                  <a:pt x="1603344" y="49156"/>
                </a:lnTo>
                <a:lnTo>
                  <a:pt x="1615630" y="45948"/>
                </a:lnTo>
                <a:lnTo>
                  <a:pt x="1609217" y="21374"/>
                </a:lnTo>
                <a:close/>
              </a:path>
              <a:path w="1673860" h="466089">
                <a:moveTo>
                  <a:pt x="1590509" y="0"/>
                </a:moveTo>
                <a:lnTo>
                  <a:pt x="1596928" y="24582"/>
                </a:lnTo>
                <a:lnTo>
                  <a:pt x="1609217" y="21374"/>
                </a:lnTo>
                <a:lnTo>
                  <a:pt x="1669566" y="21374"/>
                </a:lnTo>
                <a:lnTo>
                  <a:pt x="1673860" y="17614"/>
                </a:lnTo>
                <a:lnTo>
                  <a:pt x="1590509" y="0"/>
                </a:lnTo>
                <a:close/>
              </a:path>
            </a:pathLst>
          </a:custGeom>
          <a:solidFill>
            <a:srgbClr val="4472C4"/>
          </a:solidFill>
        </p:spPr>
        <p:txBody>
          <a:bodyPr wrap="square" lIns="0" tIns="0" rIns="0" bIns="0" rtlCol="0"/>
          <a:lstStyle/>
          <a:p>
            <a:endParaRPr/>
          </a:p>
        </p:txBody>
      </p:sp>
      <p:sp>
        <p:nvSpPr>
          <p:cNvPr id="35" name="object 35"/>
          <p:cNvSpPr/>
          <p:nvPr/>
        </p:nvSpPr>
        <p:spPr>
          <a:xfrm>
            <a:off x="5373484" y="5000472"/>
            <a:ext cx="1539875" cy="76200"/>
          </a:xfrm>
          <a:custGeom>
            <a:avLst/>
            <a:gdLst/>
            <a:ahLst/>
            <a:cxnLst/>
            <a:rect l="l" t="t" r="r" b="b"/>
            <a:pathLst>
              <a:path w="1539875" h="76200">
                <a:moveTo>
                  <a:pt x="1463573" y="50799"/>
                </a:moveTo>
                <a:lnTo>
                  <a:pt x="1463573" y="76200"/>
                </a:lnTo>
                <a:lnTo>
                  <a:pt x="1514373" y="50800"/>
                </a:lnTo>
                <a:lnTo>
                  <a:pt x="1463573" y="50799"/>
                </a:lnTo>
                <a:close/>
              </a:path>
              <a:path w="1539875" h="76200">
                <a:moveTo>
                  <a:pt x="1463573" y="25399"/>
                </a:moveTo>
                <a:lnTo>
                  <a:pt x="1463573" y="50799"/>
                </a:lnTo>
                <a:lnTo>
                  <a:pt x="1476273" y="50800"/>
                </a:lnTo>
                <a:lnTo>
                  <a:pt x="1476273" y="25400"/>
                </a:lnTo>
                <a:lnTo>
                  <a:pt x="1463573" y="25399"/>
                </a:lnTo>
                <a:close/>
              </a:path>
              <a:path w="1539875" h="76200">
                <a:moveTo>
                  <a:pt x="1463573" y="0"/>
                </a:moveTo>
                <a:lnTo>
                  <a:pt x="1463573" y="25399"/>
                </a:lnTo>
                <a:lnTo>
                  <a:pt x="1476273" y="25400"/>
                </a:lnTo>
                <a:lnTo>
                  <a:pt x="1476273" y="50800"/>
                </a:lnTo>
                <a:lnTo>
                  <a:pt x="1514398" y="50787"/>
                </a:lnTo>
                <a:lnTo>
                  <a:pt x="1539773" y="38100"/>
                </a:lnTo>
                <a:lnTo>
                  <a:pt x="1463573" y="0"/>
                </a:lnTo>
                <a:close/>
              </a:path>
              <a:path w="1539875" h="76200">
                <a:moveTo>
                  <a:pt x="0" y="25387"/>
                </a:moveTo>
                <a:lnTo>
                  <a:pt x="0" y="50787"/>
                </a:lnTo>
                <a:lnTo>
                  <a:pt x="1463573" y="50799"/>
                </a:lnTo>
                <a:lnTo>
                  <a:pt x="1463573" y="25399"/>
                </a:lnTo>
                <a:lnTo>
                  <a:pt x="0" y="25387"/>
                </a:lnTo>
                <a:close/>
              </a:path>
            </a:pathLst>
          </a:custGeom>
          <a:solidFill>
            <a:srgbClr val="4472C4"/>
          </a:solidFill>
        </p:spPr>
        <p:txBody>
          <a:bodyPr wrap="square" lIns="0" tIns="0" rIns="0" bIns="0" rtlCol="0"/>
          <a:lstStyle/>
          <a:p>
            <a:endParaRPr/>
          </a:p>
        </p:txBody>
      </p:sp>
      <p:sp>
        <p:nvSpPr>
          <p:cNvPr id="36" name="object 36"/>
          <p:cNvSpPr/>
          <p:nvPr/>
        </p:nvSpPr>
        <p:spPr>
          <a:xfrm>
            <a:off x="5367299" y="4179252"/>
            <a:ext cx="1546225" cy="870585"/>
          </a:xfrm>
          <a:custGeom>
            <a:avLst/>
            <a:gdLst/>
            <a:ahLst/>
            <a:cxnLst/>
            <a:rect l="l" t="t" r="r" b="b"/>
            <a:pathLst>
              <a:path w="1546225" h="870585">
                <a:moveTo>
                  <a:pt x="1473234" y="26039"/>
                </a:moveTo>
                <a:lnTo>
                  <a:pt x="0" y="848220"/>
                </a:lnTo>
                <a:lnTo>
                  <a:pt x="12382" y="870407"/>
                </a:lnTo>
                <a:lnTo>
                  <a:pt x="1485614" y="48221"/>
                </a:lnTo>
                <a:lnTo>
                  <a:pt x="1473234" y="26039"/>
                </a:lnTo>
                <a:close/>
              </a:path>
              <a:path w="1546225" h="870585">
                <a:moveTo>
                  <a:pt x="1532432" y="19850"/>
                </a:moveTo>
                <a:lnTo>
                  <a:pt x="1484325" y="19850"/>
                </a:lnTo>
                <a:lnTo>
                  <a:pt x="1496694" y="42037"/>
                </a:lnTo>
                <a:lnTo>
                  <a:pt x="1485614" y="48221"/>
                </a:lnTo>
                <a:lnTo>
                  <a:pt x="1497990" y="70396"/>
                </a:lnTo>
                <a:lnTo>
                  <a:pt x="1532432" y="19850"/>
                </a:lnTo>
                <a:close/>
              </a:path>
              <a:path w="1546225" h="870585">
                <a:moveTo>
                  <a:pt x="1484325" y="19850"/>
                </a:moveTo>
                <a:lnTo>
                  <a:pt x="1473234" y="26039"/>
                </a:lnTo>
                <a:lnTo>
                  <a:pt x="1485614" y="48221"/>
                </a:lnTo>
                <a:lnTo>
                  <a:pt x="1496694" y="42037"/>
                </a:lnTo>
                <a:lnTo>
                  <a:pt x="1484325" y="19850"/>
                </a:lnTo>
                <a:close/>
              </a:path>
              <a:path w="1546225" h="870585">
                <a:moveTo>
                  <a:pt x="1545958" y="0"/>
                </a:moveTo>
                <a:lnTo>
                  <a:pt x="1460855" y="3860"/>
                </a:lnTo>
                <a:lnTo>
                  <a:pt x="1473234" y="26039"/>
                </a:lnTo>
                <a:lnTo>
                  <a:pt x="1484325" y="19850"/>
                </a:lnTo>
                <a:lnTo>
                  <a:pt x="1532432" y="19850"/>
                </a:lnTo>
                <a:lnTo>
                  <a:pt x="1545958" y="0"/>
                </a:lnTo>
                <a:close/>
              </a:path>
            </a:pathLst>
          </a:custGeom>
          <a:solidFill>
            <a:srgbClr val="4472C4"/>
          </a:solidFill>
        </p:spPr>
        <p:txBody>
          <a:bodyPr wrap="square" lIns="0" tIns="0" rIns="0" bIns="0" rtlCol="0"/>
          <a:lstStyle/>
          <a:p>
            <a:endParaRPr/>
          </a:p>
        </p:txBody>
      </p:sp>
      <p:sp>
        <p:nvSpPr>
          <p:cNvPr id="37" name="object 37"/>
          <p:cNvSpPr/>
          <p:nvPr/>
        </p:nvSpPr>
        <p:spPr>
          <a:xfrm>
            <a:off x="5363984" y="3303295"/>
            <a:ext cx="1549400" cy="1748789"/>
          </a:xfrm>
          <a:custGeom>
            <a:avLst/>
            <a:gdLst/>
            <a:ahLst/>
            <a:cxnLst/>
            <a:rect l="l" t="t" r="r" b="b"/>
            <a:pathLst>
              <a:path w="1549400" h="1748789">
                <a:moveTo>
                  <a:pt x="1489266" y="1699640"/>
                </a:moveTo>
                <a:lnTo>
                  <a:pt x="1470240" y="1716481"/>
                </a:lnTo>
                <a:lnTo>
                  <a:pt x="1549273" y="1748294"/>
                </a:lnTo>
                <a:lnTo>
                  <a:pt x="1538826" y="1709153"/>
                </a:lnTo>
                <a:lnTo>
                  <a:pt x="1497685" y="1709153"/>
                </a:lnTo>
                <a:lnTo>
                  <a:pt x="1489266" y="1699640"/>
                </a:lnTo>
                <a:close/>
              </a:path>
              <a:path w="1549400" h="1748789">
                <a:moveTo>
                  <a:pt x="1508284" y="1682806"/>
                </a:moveTo>
                <a:lnTo>
                  <a:pt x="1489266" y="1699640"/>
                </a:lnTo>
                <a:lnTo>
                  <a:pt x="1497685" y="1709153"/>
                </a:lnTo>
                <a:lnTo>
                  <a:pt x="1516697" y="1692313"/>
                </a:lnTo>
                <a:lnTo>
                  <a:pt x="1508284" y="1682806"/>
                </a:lnTo>
                <a:close/>
              </a:path>
              <a:path w="1549400" h="1748789">
                <a:moveTo>
                  <a:pt x="1527302" y="1665973"/>
                </a:moveTo>
                <a:lnTo>
                  <a:pt x="1508284" y="1682806"/>
                </a:lnTo>
                <a:lnTo>
                  <a:pt x="1516697" y="1692313"/>
                </a:lnTo>
                <a:lnTo>
                  <a:pt x="1497685" y="1709153"/>
                </a:lnTo>
                <a:lnTo>
                  <a:pt x="1538826" y="1709153"/>
                </a:lnTo>
                <a:lnTo>
                  <a:pt x="1527302" y="1665973"/>
                </a:lnTo>
                <a:close/>
              </a:path>
              <a:path w="1549400" h="1748789">
                <a:moveTo>
                  <a:pt x="19011" y="0"/>
                </a:moveTo>
                <a:lnTo>
                  <a:pt x="0" y="16827"/>
                </a:lnTo>
                <a:lnTo>
                  <a:pt x="1489266" y="1699640"/>
                </a:lnTo>
                <a:lnTo>
                  <a:pt x="1508284" y="1682806"/>
                </a:lnTo>
                <a:lnTo>
                  <a:pt x="19011" y="0"/>
                </a:lnTo>
                <a:close/>
              </a:path>
            </a:pathLst>
          </a:custGeom>
          <a:solidFill>
            <a:srgbClr val="4472C4"/>
          </a:solidFill>
        </p:spPr>
        <p:txBody>
          <a:bodyPr wrap="square" lIns="0" tIns="0" rIns="0" bIns="0" rtlCol="0"/>
          <a:lstStyle/>
          <a:p>
            <a:endParaRPr/>
          </a:p>
        </p:txBody>
      </p:sp>
      <p:sp>
        <p:nvSpPr>
          <p:cNvPr id="38" name="object 38"/>
          <p:cNvSpPr/>
          <p:nvPr/>
        </p:nvSpPr>
        <p:spPr>
          <a:xfrm>
            <a:off x="5367185" y="3300679"/>
            <a:ext cx="1546225" cy="892175"/>
          </a:xfrm>
          <a:custGeom>
            <a:avLst/>
            <a:gdLst/>
            <a:ahLst/>
            <a:cxnLst/>
            <a:rect l="l" t="t" r="r" b="b"/>
            <a:pathLst>
              <a:path w="1546225" h="892175">
                <a:moveTo>
                  <a:pt x="1473625" y="864792"/>
                </a:moveTo>
                <a:lnTo>
                  <a:pt x="1461020" y="886840"/>
                </a:lnTo>
                <a:lnTo>
                  <a:pt x="1546072" y="891590"/>
                </a:lnTo>
                <a:lnTo>
                  <a:pt x="1532418" y="871092"/>
                </a:lnTo>
                <a:lnTo>
                  <a:pt x="1484642" y="871092"/>
                </a:lnTo>
                <a:lnTo>
                  <a:pt x="1473625" y="864792"/>
                </a:lnTo>
                <a:close/>
              </a:path>
              <a:path w="1546225" h="892175">
                <a:moveTo>
                  <a:pt x="1486231" y="842742"/>
                </a:moveTo>
                <a:lnTo>
                  <a:pt x="1473625" y="864792"/>
                </a:lnTo>
                <a:lnTo>
                  <a:pt x="1484642" y="871092"/>
                </a:lnTo>
                <a:lnTo>
                  <a:pt x="1497253" y="849045"/>
                </a:lnTo>
                <a:lnTo>
                  <a:pt x="1486231" y="842742"/>
                </a:lnTo>
                <a:close/>
              </a:path>
              <a:path w="1546225" h="892175">
                <a:moveTo>
                  <a:pt x="1498841" y="820686"/>
                </a:moveTo>
                <a:lnTo>
                  <a:pt x="1486231" y="842742"/>
                </a:lnTo>
                <a:lnTo>
                  <a:pt x="1497253" y="849045"/>
                </a:lnTo>
                <a:lnTo>
                  <a:pt x="1484642" y="871092"/>
                </a:lnTo>
                <a:lnTo>
                  <a:pt x="1532418" y="871092"/>
                </a:lnTo>
                <a:lnTo>
                  <a:pt x="1498841" y="820686"/>
                </a:lnTo>
                <a:close/>
              </a:path>
              <a:path w="1546225" h="892175">
                <a:moveTo>
                  <a:pt x="12611" y="0"/>
                </a:moveTo>
                <a:lnTo>
                  <a:pt x="0" y="22059"/>
                </a:lnTo>
                <a:lnTo>
                  <a:pt x="1473625" y="864792"/>
                </a:lnTo>
                <a:lnTo>
                  <a:pt x="1486231" y="842742"/>
                </a:lnTo>
                <a:lnTo>
                  <a:pt x="12611" y="0"/>
                </a:lnTo>
                <a:close/>
              </a:path>
            </a:pathLst>
          </a:custGeom>
          <a:solidFill>
            <a:srgbClr val="4472C4"/>
          </a:solidFill>
        </p:spPr>
        <p:txBody>
          <a:bodyPr wrap="square" lIns="0" tIns="0" rIns="0" bIns="0" rtlCol="0"/>
          <a:lstStyle/>
          <a:p>
            <a:endParaRPr/>
          </a:p>
        </p:txBody>
      </p:sp>
      <p:sp>
        <p:nvSpPr>
          <p:cNvPr id="39" name="object 39"/>
          <p:cNvSpPr/>
          <p:nvPr/>
        </p:nvSpPr>
        <p:spPr>
          <a:xfrm>
            <a:off x="7547850" y="4167797"/>
            <a:ext cx="1794510" cy="869950"/>
          </a:xfrm>
          <a:custGeom>
            <a:avLst/>
            <a:gdLst/>
            <a:ahLst/>
            <a:cxnLst/>
            <a:rect l="l" t="t" r="r" b="b"/>
            <a:pathLst>
              <a:path w="1794509" h="869950">
                <a:moveTo>
                  <a:pt x="1720064" y="846899"/>
                </a:moveTo>
                <a:lnTo>
                  <a:pt x="1709089" y="869810"/>
                </a:lnTo>
                <a:lnTo>
                  <a:pt x="1794268" y="868375"/>
                </a:lnTo>
                <a:lnTo>
                  <a:pt x="1781849" y="852385"/>
                </a:lnTo>
                <a:lnTo>
                  <a:pt x="1731518" y="852385"/>
                </a:lnTo>
                <a:lnTo>
                  <a:pt x="1720064" y="846899"/>
                </a:lnTo>
                <a:close/>
              </a:path>
              <a:path w="1794509" h="869950">
                <a:moveTo>
                  <a:pt x="1731034" y="823999"/>
                </a:moveTo>
                <a:lnTo>
                  <a:pt x="1720064" y="846899"/>
                </a:lnTo>
                <a:lnTo>
                  <a:pt x="1731518" y="852385"/>
                </a:lnTo>
                <a:lnTo>
                  <a:pt x="1742490" y="829487"/>
                </a:lnTo>
                <a:lnTo>
                  <a:pt x="1731034" y="823999"/>
                </a:lnTo>
                <a:close/>
              </a:path>
              <a:path w="1794509" h="869950">
                <a:moveTo>
                  <a:pt x="1742008" y="801090"/>
                </a:moveTo>
                <a:lnTo>
                  <a:pt x="1731034" y="823999"/>
                </a:lnTo>
                <a:lnTo>
                  <a:pt x="1742490" y="829487"/>
                </a:lnTo>
                <a:lnTo>
                  <a:pt x="1731518" y="852385"/>
                </a:lnTo>
                <a:lnTo>
                  <a:pt x="1781849" y="852385"/>
                </a:lnTo>
                <a:lnTo>
                  <a:pt x="1742008" y="801090"/>
                </a:lnTo>
                <a:close/>
              </a:path>
              <a:path w="1794509" h="869950">
                <a:moveTo>
                  <a:pt x="10972" y="0"/>
                </a:moveTo>
                <a:lnTo>
                  <a:pt x="0" y="22910"/>
                </a:lnTo>
                <a:lnTo>
                  <a:pt x="1720064" y="846899"/>
                </a:lnTo>
                <a:lnTo>
                  <a:pt x="1731034" y="823999"/>
                </a:lnTo>
                <a:lnTo>
                  <a:pt x="10972" y="0"/>
                </a:lnTo>
                <a:close/>
              </a:path>
            </a:pathLst>
          </a:custGeom>
          <a:solidFill>
            <a:srgbClr val="4472C4"/>
          </a:solidFill>
        </p:spPr>
        <p:txBody>
          <a:bodyPr wrap="square" lIns="0" tIns="0" rIns="0" bIns="0" rtlCol="0"/>
          <a:lstStyle/>
          <a:p>
            <a:endParaRPr/>
          </a:p>
        </p:txBody>
      </p:sp>
      <p:sp>
        <p:nvSpPr>
          <p:cNvPr id="40" name="object 40"/>
          <p:cNvSpPr/>
          <p:nvPr/>
        </p:nvSpPr>
        <p:spPr>
          <a:xfrm>
            <a:off x="7553325" y="4138853"/>
            <a:ext cx="1788795" cy="76200"/>
          </a:xfrm>
          <a:custGeom>
            <a:avLst/>
            <a:gdLst/>
            <a:ahLst/>
            <a:cxnLst/>
            <a:rect l="l" t="t" r="r" b="b"/>
            <a:pathLst>
              <a:path w="1788795" h="76200">
                <a:moveTo>
                  <a:pt x="1763488" y="25387"/>
                </a:moveTo>
                <a:lnTo>
                  <a:pt x="1725282" y="25387"/>
                </a:lnTo>
                <a:lnTo>
                  <a:pt x="1725307" y="50787"/>
                </a:lnTo>
                <a:lnTo>
                  <a:pt x="1712611" y="50804"/>
                </a:lnTo>
                <a:lnTo>
                  <a:pt x="1712645" y="76200"/>
                </a:lnTo>
                <a:lnTo>
                  <a:pt x="1788795" y="37998"/>
                </a:lnTo>
                <a:lnTo>
                  <a:pt x="1763488" y="25387"/>
                </a:lnTo>
                <a:close/>
              </a:path>
              <a:path w="1788795" h="76200">
                <a:moveTo>
                  <a:pt x="1712578" y="25404"/>
                </a:moveTo>
                <a:lnTo>
                  <a:pt x="0" y="27698"/>
                </a:lnTo>
                <a:lnTo>
                  <a:pt x="38" y="53098"/>
                </a:lnTo>
                <a:lnTo>
                  <a:pt x="1712611" y="50804"/>
                </a:lnTo>
                <a:lnTo>
                  <a:pt x="1712578" y="25404"/>
                </a:lnTo>
                <a:close/>
              </a:path>
              <a:path w="1788795" h="76200">
                <a:moveTo>
                  <a:pt x="1725282" y="25387"/>
                </a:moveTo>
                <a:lnTo>
                  <a:pt x="1712578" y="25404"/>
                </a:lnTo>
                <a:lnTo>
                  <a:pt x="1712611" y="50804"/>
                </a:lnTo>
                <a:lnTo>
                  <a:pt x="1725307" y="50787"/>
                </a:lnTo>
                <a:lnTo>
                  <a:pt x="1725282" y="25387"/>
                </a:lnTo>
                <a:close/>
              </a:path>
              <a:path w="1788795" h="76200">
                <a:moveTo>
                  <a:pt x="1712544" y="0"/>
                </a:moveTo>
                <a:lnTo>
                  <a:pt x="1712578" y="25404"/>
                </a:lnTo>
                <a:lnTo>
                  <a:pt x="1763488" y="25387"/>
                </a:lnTo>
                <a:lnTo>
                  <a:pt x="1712544" y="0"/>
                </a:lnTo>
                <a:close/>
              </a:path>
            </a:pathLst>
          </a:custGeom>
          <a:solidFill>
            <a:srgbClr val="4472C4"/>
          </a:solidFill>
        </p:spPr>
        <p:txBody>
          <a:bodyPr wrap="square" lIns="0" tIns="0" rIns="0" bIns="0" rtlCol="0"/>
          <a:lstStyle/>
          <a:p>
            <a:endParaRPr/>
          </a:p>
        </p:txBody>
      </p:sp>
      <p:sp>
        <p:nvSpPr>
          <p:cNvPr id="41" name="object 41"/>
          <p:cNvSpPr/>
          <p:nvPr/>
        </p:nvSpPr>
        <p:spPr>
          <a:xfrm>
            <a:off x="7553325" y="5002758"/>
            <a:ext cx="1794510" cy="76200"/>
          </a:xfrm>
          <a:custGeom>
            <a:avLst/>
            <a:gdLst/>
            <a:ahLst/>
            <a:cxnLst/>
            <a:rect l="l" t="t" r="r" b="b"/>
            <a:pathLst>
              <a:path w="1794509" h="76200">
                <a:moveTo>
                  <a:pt x="1717873" y="50795"/>
                </a:moveTo>
                <a:lnTo>
                  <a:pt x="1717840" y="76200"/>
                </a:lnTo>
                <a:lnTo>
                  <a:pt x="1768784" y="50812"/>
                </a:lnTo>
                <a:lnTo>
                  <a:pt x="1730578" y="50812"/>
                </a:lnTo>
                <a:lnTo>
                  <a:pt x="1717873" y="50795"/>
                </a:lnTo>
                <a:close/>
              </a:path>
              <a:path w="1794509" h="76200">
                <a:moveTo>
                  <a:pt x="1717907" y="25395"/>
                </a:moveTo>
                <a:lnTo>
                  <a:pt x="1717873" y="50795"/>
                </a:lnTo>
                <a:lnTo>
                  <a:pt x="1730578" y="50812"/>
                </a:lnTo>
                <a:lnTo>
                  <a:pt x="1730616" y="25412"/>
                </a:lnTo>
                <a:lnTo>
                  <a:pt x="1717907" y="25395"/>
                </a:lnTo>
                <a:close/>
              </a:path>
              <a:path w="1794509" h="76200">
                <a:moveTo>
                  <a:pt x="1717941" y="0"/>
                </a:moveTo>
                <a:lnTo>
                  <a:pt x="1717907" y="25395"/>
                </a:lnTo>
                <a:lnTo>
                  <a:pt x="1730616" y="25412"/>
                </a:lnTo>
                <a:lnTo>
                  <a:pt x="1730578" y="50812"/>
                </a:lnTo>
                <a:lnTo>
                  <a:pt x="1768784" y="50812"/>
                </a:lnTo>
                <a:lnTo>
                  <a:pt x="1794090" y="38201"/>
                </a:lnTo>
                <a:lnTo>
                  <a:pt x="1717941" y="0"/>
                </a:lnTo>
                <a:close/>
              </a:path>
              <a:path w="1794509" h="76200">
                <a:moveTo>
                  <a:pt x="38" y="23101"/>
                </a:moveTo>
                <a:lnTo>
                  <a:pt x="0" y="48501"/>
                </a:lnTo>
                <a:lnTo>
                  <a:pt x="1717873" y="50795"/>
                </a:lnTo>
                <a:lnTo>
                  <a:pt x="1717907" y="25395"/>
                </a:lnTo>
                <a:lnTo>
                  <a:pt x="38" y="23101"/>
                </a:lnTo>
                <a:close/>
              </a:path>
            </a:pathLst>
          </a:custGeom>
          <a:solidFill>
            <a:srgbClr val="4472C4"/>
          </a:solidFill>
        </p:spPr>
        <p:txBody>
          <a:bodyPr wrap="square" lIns="0" tIns="0" rIns="0" bIns="0" rtlCol="0"/>
          <a:lstStyle/>
          <a:p>
            <a:endParaRPr/>
          </a:p>
        </p:txBody>
      </p:sp>
      <p:sp>
        <p:nvSpPr>
          <p:cNvPr id="42" name="object 42"/>
          <p:cNvSpPr/>
          <p:nvPr/>
        </p:nvSpPr>
        <p:spPr>
          <a:xfrm>
            <a:off x="7547864" y="4180103"/>
            <a:ext cx="1799589" cy="869950"/>
          </a:xfrm>
          <a:custGeom>
            <a:avLst/>
            <a:gdLst/>
            <a:ahLst/>
            <a:cxnLst/>
            <a:rect l="l" t="t" r="r" b="b"/>
            <a:pathLst>
              <a:path w="1799590" h="869950">
                <a:moveTo>
                  <a:pt x="1725321" y="22926"/>
                </a:moveTo>
                <a:lnTo>
                  <a:pt x="0" y="847001"/>
                </a:lnTo>
                <a:lnTo>
                  <a:pt x="10947" y="869924"/>
                </a:lnTo>
                <a:lnTo>
                  <a:pt x="1736269" y="45850"/>
                </a:lnTo>
                <a:lnTo>
                  <a:pt x="1725321" y="22926"/>
                </a:lnTo>
                <a:close/>
              </a:path>
              <a:path w="1799590" h="869950">
                <a:moveTo>
                  <a:pt x="1787172" y="17449"/>
                </a:moveTo>
                <a:lnTo>
                  <a:pt x="1736788" y="17449"/>
                </a:lnTo>
                <a:lnTo>
                  <a:pt x="1747735" y="40373"/>
                </a:lnTo>
                <a:lnTo>
                  <a:pt x="1736269" y="45850"/>
                </a:lnTo>
                <a:lnTo>
                  <a:pt x="1747215" y="68770"/>
                </a:lnTo>
                <a:lnTo>
                  <a:pt x="1787172" y="17449"/>
                </a:lnTo>
                <a:close/>
              </a:path>
              <a:path w="1799590" h="869950">
                <a:moveTo>
                  <a:pt x="1736788" y="17449"/>
                </a:moveTo>
                <a:lnTo>
                  <a:pt x="1725321" y="22926"/>
                </a:lnTo>
                <a:lnTo>
                  <a:pt x="1736269" y="45850"/>
                </a:lnTo>
                <a:lnTo>
                  <a:pt x="1747735" y="40373"/>
                </a:lnTo>
                <a:lnTo>
                  <a:pt x="1736788" y="17449"/>
                </a:lnTo>
                <a:close/>
              </a:path>
              <a:path w="1799590" h="869950">
                <a:moveTo>
                  <a:pt x="1714372" y="0"/>
                </a:moveTo>
                <a:lnTo>
                  <a:pt x="1725321" y="22926"/>
                </a:lnTo>
                <a:lnTo>
                  <a:pt x="1736788" y="17449"/>
                </a:lnTo>
                <a:lnTo>
                  <a:pt x="1787172" y="17449"/>
                </a:lnTo>
                <a:lnTo>
                  <a:pt x="1799551" y="1549"/>
                </a:lnTo>
                <a:lnTo>
                  <a:pt x="1714372" y="0"/>
                </a:lnTo>
                <a:close/>
              </a:path>
            </a:pathLst>
          </a:custGeom>
          <a:solidFill>
            <a:srgbClr val="4472C4"/>
          </a:solidFill>
        </p:spPr>
        <p:txBody>
          <a:bodyPr wrap="square" lIns="0" tIns="0" rIns="0" bIns="0" rtlCol="0"/>
          <a:lstStyle/>
          <a:p>
            <a:endParaRPr/>
          </a:p>
        </p:txBody>
      </p:sp>
      <p:sp>
        <p:nvSpPr>
          <p:cNvPr id="43" name="object 43"/>
          <p:cNvSpPr txBox="1"/>
          <p:nvPr/>
        </p:nvSpPr>
        <p:spPr>
          <a:xfrm>
            <a:off x="912178" y="1512314"/>
            <a:ext cx="7423784"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20" dirty="0">
                <a:latin typeface="Arial"/>
                <a:cs typeface="Arial"/>
              </a:rPr>
              <a:t>During </a:t>
            </a:r>
            <a:r>
              <a:rPr sz="2800" spc="-160" dirty="0">
                <a:latin typeface="Arial"/>
                <a:cs typeface="Arial"/>
              </a:rPr>
              <a:t>training, </a:t>
            </a:r>
            <a:r>
              <a:rPr sz="2800" spc="-150" dirty="0">
                <a:latin typeface="Arial"/>
                <a:cs typeface="Arial"/>
              </a:rPr>
              <a:t>randomly </a:t>
            </a:r>
            <a:r>
              <a:rPr sz="2800" spc="-190" dirty="0">
                <a:latin typeface="Arial"/>
                <a:cs typeface="Arial"/>
              </a:rPr>
              <a:t>set </a:t>
            </a:r>
            <a:r>
              <a:rPr sz="2800" spc="-215" dirty="0">
                <a:latin typeface="Arial"/>
                <a:cs typeface="Arial"/>
              </a:rPr>
              <a:t>some </a:t>
            </a:r>
            <a:r>
              <a:rPr sz="2800" spc="-170" dirty="0">
                <a:latin typeface="Arial"/>
                <a:cs typeface="Arial"/>
              </a:rPr>
              <a:t>activations </a:t>
            </a:r>
            <a:r>
              <a:rPr sz="2800" spc="15" dirty="0">
                <a:latin typeface="Arial"/>
                <a:cs typeface="Arial"/>
              </a:rPr>
              <a:t>to</a:t>
            </a:r>
            <a:r>
              <a:rPr sz="2800" spc="-430" dirty="0">
                <a:latin typeface="Arial"/>
                <a:cs typeface="Arial"/>
              </a:rPr>
              <a:t> </a:t>
            </a:r>
            <a:r>
              <a:rPr sz="2800" spc="-160" dirty="0">
                <a:latin typeface="Arial"/>
                <a:cs typeface="Arial"/>
              </a:rPr>
              <a:t>0</a:t>
            </a:r>
            <a:endParaRPr sz="2800">
              <a:latin typeface="Arial"/>
              <a:cs typeface="Arial"/>
            </a:endParaRPr>
          </a:p>
        </p:txBody>
      </p:sp>
      <p:sp>
        <p:nvSpPr>
          <p:cNvPr id="44" name="object 44"/>
          <p:cNvSpPr txBox="1"/>
          <p:nvPr/>
        </p:nvSpPr>
        <p:spPr>
          <a:xfrm>
            <a:off x="1486852" y="1931923"/>
            <a:ext cx="5464175" cy="760095"/>
          </a:xfrm>
          <a:prstGeom prst="rect">
            <a:avLst/>
          </a:prstGeom>
        </p:spPr>
        <p:txBody>
          <a:bodyPr vert="horz" wrap="square" lIns="0" tIns="12700" rIns="0" bIns="0" rtlCol="0">
            <a:spAutoFit/>
          </a:bodyPr>
          <a:lstStyle/>
          <a:p>
            <a:pPr marL="412750" indent="-400050">
              <a:lnSpc>
                <a:spcPct val="100000"/>
              </a:lnSpc>
              <a:spcBef>
                <a:spcPts val="100"/>
              </a:spcBef>
              <a:buChar char="•"/>
              <a:tabLst>
                <a:tab pos="412115" algn="l"/>
                <a:tab pos="412750" algn="l"/>
              </a:tabLst>
            </a:pPr>
            <a:r>
              <a:rPr sz="2400" spc="-190" dirty="0">
                <a:latin typeface="Arial"/>
                <a:cs typeface="Arial"/>
              </a:rPr>
              <a:t>Typically </a:t>
            </a:r>
            <a:r>
              <a:rPr sz="2400" spc="-80" dirty="0">
                <a:latin typeface="Arial"/>
                <a:cs typeface="Arial"/>
              </a:rPr>
              <a:t>‘drop’ </a:t>
            </a:r>
            <a:r>
              <a:rPr sz="2400" spc="-245" dirty="0">
                <a:latin typeface="Arial"/>
                <a:cs typeface="Arial"/>
              </a:rPr>
              <a:t>50% </a:t>
            </a:r>
            <a:r>
              <a:rPr sz="2400" spc="-65" dirty="0">
                <a:latin typeface="Arial"/>
                <a:cs typeface="Arial"/>
              </a:rPr>
              <a:t>of </a:t>
            </a:r>
            <a:r>
              <a:rPr sz="2400" spc="-150" dirty="0">
                <a:latin typeface="Arial"/>
                <a:cs typeface="Arial"/>
              </a:rPr>
              <a:t>activations </a:t>
            </a:r>
            <a:r>
              <a:rPr sz="2400" spc="-125" dirty="0">
                <a:latin typeface="Arial"/>
                <a:cs typeface="Arial"/>
              </a:rPr>
              <a:t>in</a:t>
            </a:r>
            <a:r>
              <a:rPr sz="2400" spc="-195" dirty="0">
                <a:latin typeface="Arial"/>
                <a:cs typeface="Arial"/>
              </a:rPr>
              <a:t> </a:t>
            </a:r>
            <a:r>
              <a:rPr sz="2400" spc="-175" dirty="0">
                <a:latin typeface="Arial"/>
                <a:cs typeface="Arial"/>
              </a:rPr>
              <a:t>layer</a:t>
            </a:r>
            <a:endParaRPr sz="2400">
              <a:latin typeface="Arial"/>
              <a:cs typeface="Arial"/>
            </a:endParaRPr>
          </a:p>
          <a:p>
            <a:pPr marL="412750" indent="-400050">
              <a:lnSpc>
                <a:spcPct val="100000"/>
              </a:lnSpc>
              <a:spcBef>
                <a:spcPts val="25"/>
              </a:spcBef>
              <a:buChar char="•"/>
              <a:tabLst>
                <a:tab pos="412115" algn="l"/>
                <a:tab pos="412750" algn="l"/>
              </a:tabLst>
            </a:pPr>
            <a:r>
              <a:rPr sz="2400" spc="-200" dirty="0">
                <a:latin typeface="Arial"/>
                <a:cs typeface="Arial"/>
              </a:rPr>
              <a:t>Forces </a:t>
            </a:r>
            <a:r>
              <a:rPr sz="2400" spc="-70" dirty="0">
                <a:latin typeface="Arial"/>
                <a:cs typeface="Arial"/>
              </a:rPr>
              <a:t>network </a:t>
            </a:r>
            <a:r>
              <a:rPr sz="2400" spc="10" dirty="0">
                <a:latin typeface="Arial"/>
                <a:cs typeface="Arial"/>
              </a:rPr>
              <a:t>to </a:t>
            </a:r>
            <a:r>
              <a:rPr sz="2400" spc="-50" dirty="0">
                <a:latin typeface="Arial"/>
                <a:cs typeface="Arial"/>
              </a:rPr>
              <a:t>not </a:t>
            </a:r>
            <a:r>
              <a:rPr sz="2400" spc="-125" dirty="0">
                <a:latin typeface="Arial"/>
                <a:cs typeface="Arial"/>
              </a:rPr>
              <a:t>rely </a:t>
            </a:r>
            <a:r>
              <a:rPr sz="2400" spc="-100" dirty="0">
                <a:latin typeface="Arial"/>
                <a:cs typeface="Arial"/>
              </a:rPr>
              <a:t>on </a:t>
            </a:r>
            <a:r>
              <a:rPr sz="2400" spc="-240" dirty="0">
                <a:latin typeface="Arial"/>
                <a:cs typeface="Arial"/>
              </a:rPr>
              <a:t>any </a:t>
            </a:r>
            <a:r>
              <a:rPr sz="2400" spc="-135" dirty="0">
                <a:latin typeface="Arial"/>
                <a:cs typeface="Arial"/>
              </a:rPr>
              <a:t>1</a:t>
            </a:r>
            <a:r>
              <a:rPr sz="2400" spc="-240" dirty="0">
                <a:latin typeface="Arial"/>
                <a:cs typeface="Arial"/>
              </a:rPr>
              <a:t> </a:t>
            </a:r>
            <a:r>
              <a:rPr sz="2400" spc="-125" dirty="0">
                <a:latin typeface="Arial"/>
                <a:cs typeface="Arial"/>
              </a:rPr>
              <a:t>node</a:t>
            </a:r>
            <a:endParaRPr sz="2400">
              <a:latin typeface="Arial"/>
              <a:cs typeface="Arial"/>
            </a:endParaRPr>
          </a:p>
        </p:txBody>
      </p:sp>
      <p:sp>
        <p:nvSpPr>
          <p:cNvPr id="45" name="object 45"/>
          <p:cNvSpPr/>
          <p:nvPr/>
        </p:nvSpPr>
        <p:spPr>
          <a:xfrm>
            <a:off x="5367299" y="5027472"/>
            <a:ext cx="1546225" cy="870585"/>
          </a:xfrm>
          <a:custGeom>
            <a:avLst/>
            <a:gdLst/>
            <a:ahLst/>
            <a:cxnLst/>
            <a:rect l="l" t="t" r="r" b="b"/>
            <a:pathLst>
              <a:path w="1546225" h="870585">
                <a:moveTo>
                  <a:pt x="1473234" y="844362"/>
                </a:moveTo>
                <a:lnTo>
                  <a:pt x="1460855" y="866542"/>
                </a:lnTo>
                <a:lnTo>
                  <a:pt x="1545958" y="870407"/>
                </a:lnTo>
                <a:lnTo>
                  <a:pt x="1532430" y="850552"/>
                </a:lnTo>
                <a:lnTo>
                  <a:pt x="1484325" y="850552"/>
                </a:lnTo>
                <a:lnTo>
                  <a:pt x="1473234" y="844362"/>
                </a:lnTo>
                <a:close/>
              </a:path>
              <a:path w="1546225" h="870585">
                <a:moveTo>
                  <a:pt x="1485610" y="822185"/>
                </a:moveTo>
                <a:lnTo>
                  <a:pt x="1473234" y="844362"/>
                </a:lnTo>
                <a:lnTo>
                  <a:pt x="1484325" y="850552"/>
                </a:lnTo>
                <a:lnTo>
                  <a:pt x="1496694" y="828371"/>
                </a:lnTo>
                <a:lnTo>
                  <a:pt x="1485610" y="822185"/>
                </a:lnTo>
                <a:close/>
              </a:path>
              <a:path w="1546225" h="870585">
                <a:moveTo>
                  <a:pt x="1497990" y="800003"/>
                </a:moveTo>
                <a:lnTo>
                  <a:pt x="1485610" y="822185"/>
                </a:lnTo>
                <a:lnTo>
                  <a:pt x="1496694" y="828371"/>
                </a:lnTo>
                <a:lnTo>
                  <a:pt x="1484325" y="850552"/>
                </a:lnTo>
                <a:lnTo>
                  <a:pt x="1532430" y="850552"/>
                </a:lnTo>
                <a:lnTo>
                  <a:pt x="1497990" y="800003"/>
                </a:lnTo>
                <a:close/>
              </a:path>
              <a:path w="1546225" h="870585">
                <a:moveTo>
                  <a:pt x="12382" y="0"/>
                </a:moveTo>
                <a:lnTo>
                  <a:pt x="0" y="22186"/>
                </a:lnTo>
                <a:lnTo>
                  <a:pt x="1473234" y="844362"/>
                </a:lnTo>
                <a:lnTo>
                  <a:pt x="1485610" y="822185"/>
                </a:lnTo>
                <a:lnTo>
                  <a:pt x="12382" y="0"/>
                </a:lnTo>
                <a:close/>
              </a:path>
            </a:pathLst>
          </a:custGeom>
          <a:solidFill>
            <a:srgbClr val="4472C4"/>
          </a:solidFill>
        </p:spPr>
        <p:txBody>
          <a:bodyPr wrap="square" lIns="0" tIns="0" rIns="0" bIns="0" rtlCol="0"/>
          <a:lstStyle/>
          <a:p>
            <a:endParaRPr/>
          </a:p>
        </p:txBody>
      </p:sp>
      <p:sp>
        <p:nvSpPr>
          <p:cNvPr id="46" name="object 46"/>
          <p:cNvSpPr/>
          <p:nvPr/>
        </p:nvSpPr>
        <p:spPr>
          <a:xfrm>
            <a:off x="5362575" y="3305212"/>
            <a:ext cx="1551305" cy="2592705"/>
          </a:xfrm>
          <a:custGeom>
            <a:avLst/>
            <a:gdLst/>
            <a:ahLst/>
            <a:cxnLst/>
            <a:rect l="l" t="t" r="r" b="b"/>
            <a:pathLst>
              <a:path w="1551304" h="2592704">
                <a:moveTo>
                  <a:pt x="1500786" y="2533691"/>
                </a:moveTo>
                <a:lnTo>
                  <a:pt x="1478965" y="2546684"/>
                </a:lnTo>
                <a:lnTo>
                  <a:pt x="1550682" y="2592666"/>
                </a:lnTo>
                <a:lnTo>
                  <a:pt x="1547148" y="2544608"/>
                </a:lnTo>
                <a:lnTo>
                  <a:pt x="1507286" y="2544608"/>
                </a:lnTo>
                <a:lnTo>
                  <a:pt x="1500786" y="2533691"/>
                </a:lnTo>
                <a:close/>
              </a:path>
              <a:path w="1551304" h="2592704">
                <a:moveTo>
                  <a:pt x="1522615" y="2520693"/>
                </a:moveTo>
                <a:lnTo>
                  <a:pt x="1500786" y="2533691"/>
                </a:lnTo>
                <a:lnTo>
                  <a:pt x="1507286" y="2544608"/>
                </a:lnTo>
                <a:lnTo>
                  <a:pt x="1529118" y="2531615"/>
                </a:lnTo>
                <a:lnTo>
                  <a:pt x="1522615" y="2520693"/>
                </a:lnTo>
                <a:close/>
              </a:path>
              <a:path w="1551304" h="2592704">
                <a:moveTo>
                  <a:pt x="1544434" y="2507701"/>
                </a:moveTo>
                <a:lnTo>
                  <a:pt x="1522615" y="2520693"/>
                </a:lnTo>
                <a:lnTo>
                  <a:pt x="1529118" y="2531615"/>
                </a:lnTo>
                <a:lnTo>
                  <a:pt x="1507286" y="2544608"/>
                </a:lnTo>
                <a:lnTo>
                  <a:pt x="1547148" y="2544608"/>
                </a:lnTo>
                <a:lnTo>
                  <a:pt x="1544434" y="2507701"/>
                </a:lnTo>
                <a:close/>
              </a:path>
              <a:path w="1551304" h="2592704">
                <a:moveTo>
                  <a:pt x="21831" y="0"/>
                </a:moveTo>
                <a:lnTo>
                  <a:pt x="0" y="12992"/>
                </a:lnTo>
                <a:lnTo>
                  <a:pt x="1500786" y="2533691"/>
                </a:lnTo>
                <a:lnTo>
                  <a:pt x="1522615" y="2520693"/>
                </a:lnTo>
                <a:lnTo>
                  <a:pt x="21831" y="0"/>
                </a:lnTo>
                <a:close/>
              </a:path>
            </a:pathLst>
          </a:custGeom>
          <a:solidFill>
            <a:srgbClr val="4472C4"/>
          </a:solidFill>
        </p:spPr>
        <p:txBody>
          <a:bodyPr wrap="square" lIns="0" tIns="0" rIns="0" bIns="0" rtlCol="0"/>
          <a:lstStyle/>
          <a:p>
            <a:endParaRPr/>
          </a:p>
        </p:txBody>
      </p:sp>
      <p:sp>
        <p:nvSpPr>
          <p:cNvPr id="47" name="object 47"/>
          <p:cNvSpPr/>
          <p:nvPr/>
        </p:nvSpPr>
        <p:spPr>
          <a:xfrm>
            <a:off x="7547838" y="5037213"/>
            <a:ext cx="1794510" cy="872490"/>
          </a:xfrm>
          <a:custGeom>
            <a:avLst/>
            <a:gdLst/>
            <a:ahLst/>
            <a:cxnLst/>
            <a:rect l="l" t="t" r="r" b="b"/>
            <a:pathLst>
              <a:path w="1794509" h="872489">
                <a:moveTo>
                  <a:pt x="1720099" y="22896"/>
                </a:moveTo>
                <a:lnTo>
                  <a:pt x="0" y="849218"/>
                </a:lnTo>
                <a:lnTo>
                  <a:pt x="10998" y="872114"/>
                </a:lnTo>
                <a:lnTo>
                  <a:pt x="1731098" y="45794"/>
                </a:lnTo>
                <a:lnTo>
                  <a:pt x="1720099" y="22896"/>
                </a:lnTo>
                <a:close/>
              </a:path>
              <a:path w="1794509" h="872489">
                <a:moveTo>
                  <a:pt x="1781842" y="17399"/>
                </a:moveTo>
                <a:lnTo>
                  <a:pt x="1731543" y="17399"/>
                </a:lnTo>
                <a:lnTo>
                  <a:pt x="1742541" y="40297"/>
                </a:lnTo>
                <a:lnTo>
                  <a:pt x="1731098" y="45794"/>
                </a:lnTo>
                <a:lnTo>
                  <a:pt x="1742097" y="68694"/>
                </a:lnTo>
                <a:lnTo>
                  <a:pt x="1781842" y="17399"/>
                </a:lnTo>
                <a:close/>
              </a:path>
              <a:path w="1794509" h="872489">
                <a:moveTo>
                  <a:pt x="1731543" y="17399"/>
                </a:moveTo>
                <a:lnTo>
                  <a:pt x="1720099" y="22896"/>
                </a:lnTo>
                <a:lnTo>
                  <a:pt x="1731098" y="45794"/>
                </a:lnTo>
                <a:lnTo>
                  <a:pt x="1742541" y="40297"/>
                </a:lnTo>
                <a:lnTo>
                  <a:pt x="1731543" y="17399"/>
                </a:lnTo>
                <a:close/>
              </a:path>
              <a:path w="1794509" h="872489">
                <a:moveTo>
                  <a:pt x="1709102" y="0"/>
                </a:moveTo>
                <a:lnTo>
                  <a:pt x="1720099" y="22896"/>
                </a:lnTo>
                <a:lnTo>
                  <a:pt x="1731543" y="17399"/>
                </a:lnTo>
                <a:lnTo>
                  <a:pt x="1781842" y="17399"/>
                </a:lnTo>
                <a:lnTo>
                  <a:pt x="1794281" y="1346"/>
                </a:lnTo>
                <a:lnTo>
                  <a:pt x="1709102" y="0"/>
                </a:lnTo>
                <a:close/>
              </a:path>
            </a:pathLst>
          </a:custGeom>
          <a:solidFill>
            <a:srgbClr val="4472C4"/>
          </a:solidFill>
        </p:spPr>
        <p:txBody>
          <a:bodyPr wrap="square" lIns="0" tIns="0" rIns="0" bIns="0" rtlCol="0"/>
          <a:lstStyle/>
          <a:p>
            <a:endParaRPr/>
          </a:p>
        </p:txBody>
      </p:sp>
      <p:sp>
        <p:nvSpPr>
          <p:cNvPr id="48" name="object 48"/>
          <p:cNvSpPr/>
          <p:nvPr/>
        </p:nvSpPr>
        <p:spPr>
          <a:xfrm>
            <a:off x="7544536" y="4179252"/>
            <a:ext cx="1797685" cy="1727835"/>
          </a:xfrm>
          <a:custGeom>
            <a:avLst/>
            <a:gdLst/>
            <a:ahLst/>
            <a:cxnLst/>
            <a:rect l="l" t="t" r="r" b="b"/>
            <a:pathLst>
              <a:path w="1797684" h="1727835">
                <a:moveTo>
                  <a:pt x="1733836" y="43626"/>
                </a:moveTo>
                <a:lnTo>
                  <a:pt x="0" y="1709469"/>
                </a:lnTo>
                <a:lnTo>
                  <a:pt x="17602" y="1727785"/>
                </a:lnTo>
                <a:lnTo>
                  <a:pt x="1751440" y="61950"/>
                </a:lnTo>
                <a:lnTo>
                  <a:pt x="1733836" y="43626"/>
                </a:lnTo>
                <a:close/>
              </a:path>
              <a:path w="1797684" h="1727835">
                <a:moveTo>
                  <a:pt x="1785196" y="34823"/>
                </a:moveTo>
                <a:lnTo>
                  <a:pt x="1742998" y="34823"/>
                </a:lnTo>
                <a:lnTo>
                  <a:pt x="1760601" y="53149"/>
                </a:lnTo>
                <a:lnTo>
                  <a:pt x="1751440" y="61950"/>
                </a:lnTo>
                <a:lnTo>
                  <a:pt x="1769033" y="80264"/>
                </a:lnTo>
                <a:lnTo>
                  <a:pt x="1785196" y="34823"/>
                </a:lnTo>
                <a:close/>
              </a:path>
              <a:path w="1797684" h="1727835">
                <a:moveTo>
                  <a:pt x="1742998" y="34823"/>
                </a:moveTo>
                <a:lnTo>
                  <a:pt x="1733836" y="43626"/>
                </a:lnTo>
                <a:lnTo>
                  <a:pt x="1751440" y="61950"/>
                </a:lnTo>
                <a:lnTo>
                  <a:pt x="1760601" y="53149"/>
                </a:lnTo>
                <a:lnTo>
                  <a:pt x="1742998" y="34823"/>
                </a:lnTo>
                <a:close/>
              </a:path>
              <a:path w="1797684" h="1727835">
                <a:moveTo>
                  <a:pt x="1797583" y="0"/>
                </a:moveTo>
                <a:lnTo>
                  <a:pt x="1716239" y="25311"/>
                </a:lnTo>
                <a:lnTo>
                  <a:pt x="1733836" y="43626"/>
                </a:lnTo>
                <a:lnTo>
                  <a:pt x="1742998" y="34823"/>
                </a:lnTo>
                <a:lnTo>
                  <a:pt x="1785196" y="34823"/>
                </a:lnTo>
                <a:lnTo>
                  <a:pt x="1797583" y="0"/>
                </a:lnTo>
                <a:close/>
              </a:path>
            </a:pathLst>
          </a:custGeom>
          <a:solidFill>
            <a:srgbClr val="4472C4"/>
          </a:solidFill>
        </p:spPr>
        <p:txBody>
          <a:bodyPr wrap="square" lIns="0" tIns="0" rIns="0" bIns="0" rtlCol="0"/>
          <a:lstStyle/>
          <a:p>
            <a:endParaRPr/>
          </a:p>
        </p:txBody>
      </p:sp>
      <p:sp>
        <p:nvSpPr>
          <p:cNvPr id="49" name="object 49"/>
          <p:cNvSpPr/>
          <p:nvPr/>
        </p:nvSpPr>
        <p:spPr>
          <a:xfrm>
            <a:off x="7665719" y="2124367"/>
            <a:ext cx="3535679" cy="426084"/>
          </a:xfrm>
          <a:custGeom>
            <a:avLst/>
            <a:gdLst/>
            <a:ahLst/>
            <a:cxnLst/>
            <a:rect l="l" t="t" r="r" b="b"/>
            <a:pathLst>
              <a:path w="3535679" h="426085">
                <a:moveTo>
                  <a:pt x="3464750" y="0"/>
                </a:moveTo>
                <a:lnTo>
                  <a:pt x="70929" y="0"/>
                </a:lnTo>
                <a:lnTo>
                  <a:pt x="43317" y="5573"/>
                </a:lnTo>
                <a:lnTo>
                  <a:pt x="20772" y="20772"/>
                </a:lnTo>
                <a:lnTo>
                  <a:pt x="5573" y="43317"/>
                </a:lnTo>
                <a:lnTo>
                  <a:pt x="0" y="70929"/>
                </a:lnTo>
                <a:lnTo>
                  <a:pt x="0" y="354634"/>
                </a:lnTo>
                <a:lnTo>
                  <a:pt x="5573" y="382239"/>
                </a:lnTo>
                <a:lnTo>
                  <a:pt x="20772" y="404780"/>
                </a:lnTo>
                <a:lnTo>
                  <a:pt x="43317" y="419978"/>
                </a:lnTo>
                <a:lnTo>
                  <a:pt x="70929" y="425551"/>
                </a:lnTo>
                <a:lnTo>
                  <a:pt x="3464750" y="425551"/>
                </a:lnTo>
                <a:lnTo>
                  <a:pt x="3492362" y="419978"/>
                </a:lnTo>
                <a:lnTo>
                  <a:pt x="3514907" y="404780"/>
                </a:lnTo>
                <a:lnTo>
                  <a:pt x="3530106" y="382239"/>
                </a:lnTo>
                <a:lnTo>
                  <a:pt x="3535679" y="354634"/>
                </a:lnTo>
                <a:lnTo>
                  <a:pt x="3535679" y="70929"/>
                </a:lnTo>
                <a:lnTo>
                  <a:pt x="3530106" y="43317"/>
                </a:lnTo>
                <a:lnTo>
                  <a:pt x="3514907" y="20772"/>
                </a:lnTo>
                <a:lnTo>
                  <a:pt x="3492362" y="5573"/>
                </a:lnTo>
                <a:lnTo>
                  <a:pt x="3464750" y="0"/>
                </a:lnTo>
                <a:close/>
              </a:path>
            </a:pathLst>
          </a:custGeom>
          <a:solidFill>
            <a:srgbClr val="0070C0"/>
          </a:solidFill>
        </p:spPr>
        <p:txBody>
          <a:bodyPr wrap="square" lIns="0" tIns="0" rIns="0" bIns="0" rtlCol="0"/>
          <a:lstStyle/>
          <a:p>
            <a:endParaRPr/>
          </a:p>
        </p:txBody>
      </p:sp>
      <p:sp>
        <p:nvSpPr>
          <p:cNvPr id="50" name="object 50"/>
          <p:cNvSpPr txBox="1"/>
          <p:nvPr/>
        </p:nvSpPr>
        <p:spPr>
          <a:xfrm>
            <a:off x="8143392" y="2189988"/>
            <a:ext cx="2651760" cy="238760"/>
          </a:xfrm>
          <a:prstGeom prst="rect">
            <a:avLst/>
          </a:prstGeom>
        </p:spPr>
        <p:txBody>
          <a:bodyPr vert="horz" wrap="square" lIns="0" tIns="12700" rIns="0" bIns="0" rtlCol="0">
            <a:spAutoFit/>
          </a:bodyPr>
          <a:lstStyle/>
          <a:p>
            <a:pPr marL="12700">
              <a:lnSpc>
                <a:spcPct val="100000"/>
              </a:lnSpc>
              <a:spcBef>
                <a:spcPts val="100"/>
              </a:spcBef>
            </a:pPr>
            <a:r>
              <a:rPr sz="1400" spc="-155" dirty="0">
                <a:solidFill>
                  <a:srgbClr val="FFFFFF"/>
                </a:solidFill>
                <a:latin typeface="Courier New"/>
                <a:cs typeface="Courier New"/>
              </a:rPr>
              <a:t>tf.keras.layers.Dropout(p=0.5)</a:t>
            </a:r>
            <a:endParaRPr sz="1400">
              <a:latin typeface="Courier New"/>
              <a:cs typeface="Courier New"/>
            </a:endParaRPr>
          </a:p>
        </p:txBody>
      </p:sp>
      <p:sp>
        <p:nvSpPr>
          <p:cNvPr id="51" name="object 51"/>
          <p:cNvSpPr/>
          <p:nvPr/>
        </p:nvSpPr>
        <p:spPr>
          <a:xfrm>
            <a:off x="7784592" y="2182367"/>
            <a:ext cx="295655" cy="310896"/>
          </a:xfrm>
          <a:prstGeom prst="rect">
            <a:avLst/>
          </a:prstGeom>
          <a:blipFill>
            <a:blip r:embed="rId2" cstate="print"/>
            <a:stretch>
              <a:fillRect/>
            </a:stretch>
          </a:blipFill>
        </p:spPr>
        <p:txBody>
          <a:bodyPr wrap="square" lIns="0" tIns="0" rIns="0" bIns="0" rtlCol="0"/>
          <a:lstStyle/>
          <a:p>
            <a:endParaRPr/>
          </a:p>
        </p:txBody>
      </p:sp>
      <p:sp>
        <p:nvSpPr>
          <p:cNvPr id="52" name="object 52"/>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spc="-110" dirty="0"/>
              <a:t>6.S191 </a:t>
            </a:r>
            <a:r>
              <a:rPr spc="-45" dirty="0"/>
              <a:t>Introduction </a:t>
            </a:r>
            <a:r>
              <a:rPr spc="5" dirty="0"/>
              <a:t>to </a:t>
            </a:r>
            <a:r>
              <a:rPr spc="-60" dirty="0"/>
              <a:t>Deep</a:t>
            </a:r>
            <a:r>
              <a:rPr spc="-90" dirty="0"/>
              <a:t> Learning</a:t>
            </a:r>
          </a:p>
          <a:p>
            <a:pPr algn="ctr">
              <a:lnSpc>
                <a:spcPct val="100000"/>
              </a:lnSpc>
              <a:spcBef>
                <a:spcPts val="75"/>
              </a:spcBef>
            </a:pPr>
            <a:r>
              <a:rPr sz="1100" u="sng" spc="-55" dirty="0">
                <a:solidFill>
                  <a:srgbClr val="B30114"/>
                </a:solidFill>
                <a:uFill>
                  <a:solidFill>
                    <a:srgbClr val="B30114"/>
                  </a:solidFill>
                </a:uFill>
              </a:rPr>
              <a:t>introtodeeplearning.com</a:t>
            </a:r>
            <a:endParaRPr sz="1100"/>
          </a:p>
        </p:txBody>
      </p:sp>
      <mc:AlternateContent xmlns:mc="http://schemas.openxmlformats.org/markup-compatibility/2006">
        <mc:Choice xmlns:a14="http://schemas.microsoft.com/office/drawing/2010/main" Requires="a14">
          <p:sp>
            <p:nvSpPr>
              <p:cNvPr id="54" name="object 4">
                <a:extLst>
                  <a:ext uri="{FF2B5EF4-FFF2-40B4-BE49-F238E27FC236}">
                    <a16:creationId xmlns:a16="http://schemas.microsoft.com/office/drawing/2014/main" id="{543785C0-8EB2-468C-9E98-7D7789BA9C5F}"/>
                  </a:ext>
                </a:extLst>
              </p:cNvPr>
              <p:cNvSpPr txBox="1"/>
              <p:nvPr/>
            </p:nvSpPr>
            <p:spPr>
              <a:xfrm>
                <a:off x="2603741" y="4430267"/>
                <a:ext cx="268605" cy="289823"/>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m:ctrlPr>
                        </m:sSubPr>
                        <m:e>
                          <m:r>
                            <a:rPr lang="en-SG" i="1"/>
                            <m:t>𝑥</m:t>
                          </m:r>
                        </m:e>
                        <m:sub>
                          <m:r>
                            <a:rPr lang="en-SG" i="1"/>
                            <m:t>2</m:t>
                          </m:r>
                        </m:sub>
                      </m:sSub>
                    </m:oMath>
                  </m:oMathPara>
                </a14:m>
                <a:endParaRPr lang="en-SG" dirty="0"/>
              </a:p>
            </p:txBody>
          </p:sp>
        </mc:Choice>
        <mc:Fallback>
          <p:sp>
            <p:nvSpPr>
              <p:cNvPr id="54" name="object 4">
                <a:extLst>
                  <a:ext uri="{FF2B5EF4-FFF2-40B4-BE49-F238E27FC236}">
                    <a16:creationId xmlns:a16="http://schemas.microsoft.com/office/drawing/2014/main" id="{543785C0-8EB2-468C-9E98-7D7789BA9C5F}"/>
                  </a:ext>
                </a:extLst>
              </p:cNvPr>
              <p:cNvSpPr txBox="1">
                <a:spLocks noRot="1" noChangeAspect="1" noMove="1" noResize="1" noEditPoints="1" noAdjustHandles="1" noChangeArrowheads="1" noChangeShapeType="1" noTextEdit="1"/>
              </p:cNvSpPr>
              <p:nvPr/>
            </p:nvSpPr>
            <p:spPr>
              <a:xfrm>
                <a:off x="2603741" y="4430267"/>
                <a:ext cx="268605" cy="289823"/>
              </a:xfrm>
              <a:prstGeom prst="rect">
                <a:avLst/>
              </a:prstGeom>
              <a:blipFill>
                <a:blip r:embed="rId3"/>
                <a:stretch>
                  <a:fillRect l="-13636" r="-13636" b="-17021"/>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5" name="object 6">
                <a:extLst>
                  <a:ext uri="{FF2B5EF4-FFF2-40B4-BE49-F238E27FC236}">
                    <a16:creationId xmlns:a16="http://schemas.microsoft.com/office/drawing/2014/main" id="{165D2175-57A2-452A-A765-DA4A2C22DDE9}"/>
                  </a:ext>
                </a:extLst>
              </p:cNvPr>
              <p:cNvSpPr txBox="1"/>
              <p:nvPr/>
            </p:nvSpPr>
            <p:spPr>
              <a:xfrm>
                <a:off x="2603741" y="5295900"/>
                <a:ext cx="268605" cy="289823"/>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m:ctrlPr>
                        </m:sSubPr>
                        <m:e>
                          <m:r>
                            <a:rPr lang="en-SG" i="1"/>
                            <m:t>𝑥</m:t>
                          </m:r>
                        </m:e>
                        <m:sub>
                          <m:r>
                            <a:rPr lang="en-SG" i="1"/>
                            <m:t>3</m:t>
                          </m:r>
                        </m:sub>
                      </m:sSub>
                    </m:oMath>
                  </m:oMathPara>
                </a14:m>
                <a:endParaRPr lang="en-SG" dirty="0"/>
              </a:p>
            </p:txBody>
          </p:sp>
        </mc:Choice>
        <mc:Fallback>
          <p:sp>
            <p:nvSpPr>
              <p:cNvPr id="55" name="object 6">
                <a:extLst>
                  <a:ext uri="{FF2B5EF4-FFF2-40B4-BE49-F238E27FC236}">
                    <a16:creationId xmlns:a16="http://schemas.microsoft.com/office/drawing/2014/main" id="{165D2175-57A2-452A-A765-DA4A2C22DDE9}"/>
                  </a:ext>
                </a:extLst>
              </p:cNvPr>
              <p:cNvSpPr txBox="1">
                <a:spLocks noRot="1" noChangeAspect="1" noMove="1" noResize="1" noEditPoints="1" noAdjustHandles="1" noChangeArrowheads="1" noChangeShapeType="1" noTextEdit="1"/>
              </p:cNvSpPr>
              <p:nvPr/>
            </p:nvSpPr>
            <p:spPr>
              <a:xfrm>
                <a:off x="2603741" y="5295900"/>
                <a:ext cx="268605" cy="289823"/>
              </a:xfrm>
              <a:prstGeom prst="rect">
                <a:avLst/>
              </a:prstGeom>
              <a:blipFill>
                <a:blip r:embed="rId4"/>
                <a:stretch>
                  <a:fillRect l="-13636" r="-13636" b="-17021"/>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6" name="object 8">
                <a:extLst>
                  <a:ext uri="{FF2B5EF4-FFF2-40B4-BE49-F238E27FC236}">
                    <a16:creationId xmlns:a16="http://schemas.microsoft.com/office/drawing/2014/main" id="{2856F4B1-75C9-4968-97B4-A53EA97E968A}"/>
                  </a:ext>
                </a:extLst>
              </p:cNvPr>
              <p:cNvSpPr txBox="1"/>
              <p:nvPr/>
            </p:nvSpPr>
            <p:spPr>
              <a:xfrm>
                <a:off x="2606700" y="3564635"/>
                <a:ext cx="262255" cy="289823"/>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m:ctrlPr>
                        </m:sSubPr>
                        <m:e>
                          <m:r>
                            <a:rPr lang="en-SG" i="1"/>
                            <m:t>𝑥</m:t>
                          </m:r>
                        </m:e>
                        <m:sub>
                          <m:r>
                            <a:rPr lang="en-SG" i="1"/>
                            <m:t>1</m:t>
                          </m:r>
                        </m:sub>
                      </m:sSub>
                    </m:oMath>
                  </m:oMathPara>
                </a14:m>
                <a:endParaRPr lang="en-SG" dirty="0"/>
              </a:p>
            </p:txBody>
          </p:sp>
        </mc:Choice>
        <mc:Fallback>
          <p:sp>
            <p:nvSpPr>
              <p:cNvPr id="56" name="object 8">
                <a:extLst>
                  <a:ext uri="{FF2B5EF4-FFF2-40B4-BE49-F238E27FC236}">
                    <a16:creationId xmlns:a16="http://schemas.microsoft.com/office/drawing/2014/main" id="{2856F4B1-75C9-4968-97B4-A53EA97E968A}"/>
                  </a:ext>
                </a:extLst>
              </p:cNvPr>
              <p:cNvSpPr txBox="1">
                <a:spLocks noRot="1" noChangeAspect="1" noMove="1" noResize="1" noEditPoints="1" noAdjustHandles="1" noChangeArrowheads="1" noChangeShapeType="1" noTextEdit="1"/>
              </p:cNvSpPr>
              <p:nvPr/>
            </p:nvSpPr>
            <p:spPr>
              <a:xfrm>
                <a:off x="2606700" y="3564635"/>
                <a:ext cx="262255" cy="289823"/>
              </a:xfrm>
              <a:prstGeom prst="rect">
                <a:avLst/>
              </a:prstGeom>
              <a:blipFill>
                <a:blip r:embed="rId5"/>
                <a:stretch>
                  <a:fillRect l="-16279" r="-13953" b="-17021"/>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7" name="object 10">
                <a:extLst>
                  <a:ext uri="{FF2B5EF4-FFF2-40B4-BE49-F238E27FC236}">
                    <a16:creationId xmlns:a16="http://schemas.microsoft.com/office/drawing/2014/main" id="{61365C4B-21B0-4798-9F50-86AB31137E15}"/>
                  </a:ext>
                </a:extLst>
              </p:cNvPr>
              <p:cNvSpPr txBox="1"/>
              <p:nvPr/>
            </p:nvSpPr>
            <p:spPr>
              <a:xfrm>
                <a:off x="9494037" y="4860035"/>
                <a:ext cx="271145" cy="289823"/>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acc>
                            <m:accPr>
                              <m:chr m:val="̂"/>
                              <m:ctrlPr>
                                <a:rPr lang="en-SG" i="1"/>
                              </m:ctrlPr>
                            </m:accPr>
                            <m:e>
                              <m:r>
                                <a:rPr lang="en-SG" i="1"/>
                                <m:t>𝑦</m:t>
                              </m:r>
                            </m:e>
                          </m:acc>
                        </m:e>
                        <m:sub>
                          <m:r>
                            <a:rPr lang="en-SG" b="0" i="1" smtClean="0">
                              <a:latin typeface="Cambria Math" panose="02040503050406030204" pitchFamily="18" charset="0"/>
                            </a:rPr>
                            <m:t>2</m:t>
                          </m:r>
                        </m:sub>
                      </m:sSub>
                    </m:oMath>
                  </m:oMathPara>
                </a14:m>
                <a:endParaRPr lang="en-SG" dirty="0"/>
              </a:p>
            </p:txBody>
          </p:sp>
        </mc:Choice>
        <mc:Fallback>
          <p:sp>
            <p:nvSpPr>
              <p:cNvPr id="57" name="object 10">
                <a:extLst>
                  <a:ext uri="{FF2B5EF4-FFF2-40B4-BE49-F238E27FC236}">
                    <a16:creationId xmlns:a16="http://schemas.microsoft.com/office/drawing/2014/main" id="{61365C4B-21B0-4798-9F50-86AB31137E15}"/>
                  </a:ext>
                </a:extLst>
              </p:cNvPr>
              <p:cNvSpPr txBox="1">
                <a:spLocks noRot="1" noChangeAspect="1" noMove="1" noResize="1" noEditPoints="1" noAdjustHandles="1" noChangeArrowheads="1" noChangeShapeType="1" noTextEdit="1"/>
              </p:cNvSpPr>
              <p:nvPr/>
            </p:nvSpPr>
            <p:spPr>
              <a:xfrm>
                <a:off x="9494037" y="4860035"/>
                <a:ext cx="271145" cy="289823"/>
              </a:xfrm>
              <a:prstGeom prst="rect">
                <a:avLst/>
              </a:prstGeom>
              <a:blipFill>
                <a:blip r:embed="rId6"/>
                <a:stretch>
                  <a:fillRect l="-24444" t="-18750" r="-51111" b="-22917"/>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8" name="object 12">
                <a:extLst>
                  <a:ext uri="{FF2B5EF4-FFF2-40B4-BE49-F238E27FC236}">
                    <a16:creationId xmlns:a16="http://schemas.microsoft.com/office/drawing/2014/main" id="{C4BCED7A-BB42-4F4D-B21F-5E2AF7E41E1E}"/>
                  </a:ext>
                </a:extLst>
              </p:cNvPr>
              <p:cNvSpPr txBox="1"/>
              <p:nvPr/>
            </p:nvSpPr>
            <p:spPr>
              <a:xfrm>
                <a:off x="9496996" y="4000500"/>
                <a:ext cx="265430" cy="289823"/>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m:ctrlPr>
                        </m:sSubPr>
                        <m:e>
                          <m:acc>
                            <m:accPr>
                              <m:chr m:val="̂"/>
                              <m:ctrlPr>
                                <a:rPr lang="en-SG" i="1"/>
                              </m:ctrlPr>
                            </m:accPr>
                            <m:e>
                              <m:r>
                                <a:rPr lang="en-SG" i="1"/>
                                <m:t>𝑦</m:t>
                              </m:r>
                            </m:e>
                          </m:acc>
                        </m:e>
                        <m:sub>
                          <m:r>
                            <a:rPr lang="en-SG" i="1"/>
                            <m:t>1</m:t>
                          </m:r>
                        </m:sub>
                      </m:sSub>
                    </m:oMath>
                  </m:oMathPara>
                </a14:m>
                <a:endParaRPr lang="en-SG" dirty="0"/>
              </a:p>
            </p:txBody>
          </p:sp>
        </mc:Choice>
        <mc:Fallback>
          <p:sp>
            <p:nvSpPr>
              <p:cNvPr id="58" name="object 12">
                <a:extLst>
                  <a:ext uri="{FF2B5EF4-FFF2-40B4-BE49-F238E27FC236}">
                    <a16:creationId xmlns:a16="http://schemas.microsoft.com/office/drawing/2014/main" id="{C4BCED7A-BB42-4F4D-B21F-5E2AF7E41E1E}"/>
                  </a:ext>
                </a:extLst>
              </p:cNvPr>
              <p:cNvSpPr txBox="1">
                <a:spLocks noRot="1" noChangeAspect="1" noMove="1" noResize="1" noEditPoints="1" noAdjustHandles="1" noChangeArrowheads="1" noChangeShapeType="1" noTextEdit="1"/>
              </p:cNvSpPr>
              <p:nvPr/>
            </p:nvSpPr>
            <p:spPr>
              <a:xfrm>
                <a:off x="9496996" y="4000500"/>
                <a:ext cx="265430" cy="289823"/>
              </a:xfrm>
              <a:prstGeom prst="rect">
                <a:avLst/>
              </a:prstGeom>
              <a:blipFill>
                <a:blip r:embed="rId7"/>
                <a:stretch>
                  <a:fillRect l="-25581" t="-18750" r="-53488" b="-22917"/>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9" name="object 14">
                <a:extLst>
                  <a:ext uri="{FF2B5EF4-FFF2-40B4-BE49-F238E27FC236}">
                    <a16:creationId xmlns:a16="http://schemas.microsoft.com/office/drawing/2014/main" id="{C057CBC9-4C99-41EA-A466-6321D12DB274}"/>
                  </a:ext>
                </a:extLst>
              </p:cNvPr>
              <p:cNvSpPr txBox="1"/>
              <p:nvPr/>
            </p:nvSpPr>
            <p:spPr>
              <a:xfrm>
                <a:off x="4852631" y="4905755"/>
                <a:ext cx="39179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i="1"/>
                            <m:t>1,</m:t>
                          </m:r>
                          <m:r>
                            <a:rPr lang="en-SG" b="0" i="1" smtClean="0">
                              <a:latin typeface="Cambria Math" panose="02040503050406030204" pitchFamily="18" charset="0"/>
                            </a:rPr>
                            <m:t>3</m:t>
                          </m:r>
                        </m:sub>
                      </m:sSub>
                    </m:oMath>
                  </m:oMathPara>
                </a14:m>
                <a:endParaRPr lang="en-SG" dirty="0"/>
              </a:p>
            </p:txBody>
          </p:sp>
        </mc:Choice>
        <mc:Fallback>
          <p:sp>
            <p:nvSpPr>
              <p:cNvPr id="59" name="object 14">
                <a:extLst>
                  <a:ext uri="{FF2B5EF4-FFF2-40B4-BE49-F238E27FC236}">
                    <a16:creationId xmlns:a16="http://schemas.microsoft.com/office/drawing/2014/main" id="{C057CBC9-4C99-41EA-A466-6321D12DB274}"/>
                  </a:ext>
                </a:extLst>
              </p:cNvPr>
              <p:cNvSpPr txBox="1">
                <a:spLocks noRot="1" noChangeAspect="1" noMove="1" noResize="1" noEditPoints="1" noAdjustHandles="1" noChangeArrowheads="1" noChangeShapeType="1" noTextEdit="1"/>
              </p:cNvSpPr>
              <p:nvPr/>
            </p:nvSpPr>
            <p:spPr>
              <a:xfrm>
                <a:off x="4852631" y="4905755"/>
                <a:ext cx="391795" cy="302006"/>
              </a:xfrm>
              <a:prstGeom prst="rect">
                <a:avLst/>
              </a:prstGeom>
              <a:blipFill>
                <a:blip r:embed="rId8"/>
                <a:stretch>
                  <a:fillRect l="-17188" r="-10938" b="-2244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0" name="object 16">
                <a:extLst>
                  <a:ext uri="{FF2B5EF4-FFF2-40B4-BE49-F238E27FC236}">
                    <a16:creationId xmlns:a16="http://schemas.microsoft.com/office/drawing/2014/main" id="{E9217768-AF6C-472A-8F56-3C84AC58C440}"/>
                  </a:ext>
                </a:extLst>
              </p:cNvPr>
              <p:cNvSpPr txBox="1"/>
              <p:nvPr/>
            </p:nvSpPr>
            <p:spPr>
              <a:xfrm>
                <a:off x="4852631" y="4046220"/>
                <a:ext cx="391795" cy="302006"/>
              </a:xfrm>
              <a:prstGeom prst="rect">
                <a:avLst/>
              </a:prstGeom>
            </p:spPr>
            <p:txBody>
              <a:bodyPr vert="horz" wrap="square" lIns="0" tIns="12700" rIns="0" bIns="0" rtlCol="0">
                <a:spAutoFit/>
              </a:bodyPr>
              <a:lstStyle/>
              <a:p>
                <a:pPr marL="12700">
                  <a:lnSpc>
                    <a:spcPct val="100000"/>
                  </a:lnSpc>
                  <a:spcBef>
                    <a:spcPts val="100"/>
                  </a:spcBef>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1,</m:t>
                          </m:r>
                          <m:r>
                            <a:rPr lang="en-SG" b="0" i="1" smtClean="0">
                              <a:latin typeface="Cambria Math" panose="02040503050406030204" pitchFamily="18" charset="0"/>
                            </a:rPr>
                            <m:t>2</m:t>
                          </m:r>
                        </m:sub>
                      </m:sSub>
                    </m:oMath>
                  </m:oMathPara>
                </a14:m>
                <a:endParaRPr sz="1500" dirty="0">
                  <a:latin typeface="DejaVu Sans"/>
                  <a:cs typeface="DejaVu Sans"/>
                </a:endParaRPr>
              </a:p>
            </p:txBody>
          </p:sp>
        </mc:Choice>
        <mc:Fallback>
          <p:sp>
            <p:nvSpPr>
              <p:cNvPr id="60" name="object 16">
                <a:extLst>
                  <a:ext uri="{FF2B5EF4-FFF2-40B4-BE49-F238E27FC236}">
                    <a16:creationId xmlns:a16="http://schemas.microsoft.com/office/drawing/2014/main" id="{E9217768-AF6C-472A-8F56-3C84AC58C440}"/>
                  </a:ext>
                </a:extLst>
              </p:cNvPr>
              <p:cNvSpPr txBox="1">
                <a:spLocks noRot="1" noChangeAspect="1" noMove="1" noResize="1" noEditPoints="1" noAdjustHandles="1" noChangeArrowheads="1" noChangeShapeType="1" noTextEdit="1"/>
              </p:cNvSpPr>
              <p:nvPr/>
            </p:nvSpPr>
            <p:spPr>
              <a:xfrm>
                <a:off x="4852631" y="4046220"/>
                <a:ext cx="391795" cy="302006"/>
              </a:xfrm>
              <a:prstGeom prst="rect">
                <a:avLst/>
              </a:prstGeom>
              <a:blipFill>
                <a:blip r:embed="rId9"/>
                <a:stretch>
                  <a:fillRect l="-18750" r="-7813" b="-2244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1" name="object 18">
                <a:extLst>
                  <a:ext uri="{FF2B5EF4-FFF2-40B4-BE49-F238E27FC236}">
                    <a16:creationId xmlns:a16="http://schemas.microsoft.com/office/drawing/2014/main" id="{FCDE2381-4280-4B2C-A29A-47C4C25AD549}"/>
                  </a:ext>
                </a:extLst>
              </p:cNvPr>
              <p:cNvSpPr txBox="1"/>
              <p:nvPr/>
            </p:nvSpPr>
            <p:spPr>
              <a:xfrm>
                <a:off x="4852631" y="3180588"/>
                <a:ext cx="39179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b="0" i="1" smtClean="0">
                              <a:latin typeface="Cambria Math" panose="02040503050406030204" pitchFamily="18" charset="0"/>
                            </a:rPr>
                            <m:t>𝑦</m:t>
                          </m:r>
                        </m:e>
                        <m:sub>
                          <m:r>
                            <a:rPr lang="en-SG" b="0" i="1" smtClean="0">
                              <a:latin typeface="Cambria Math" panose="02040503050406030204" pitchFamily="18" charset="0"/>
                            </a:rPr>
                            <m:t>1,1</m:t>
                          </m:r>
                        </m:sub>
                      </m:sSub>
                    </m:oMath>
                  </m:oMathPara>
                </a14:m>
                <a:endParaRPr lang="en-SG" dirty="0"/>
              </a:p>
            </p:txBody>
          </p:sp>
        </mc:Choice>
        <mc:Fallback>
          <p:sp>
            <p:nvSpPr>
              <p:cNvPr id="61" name="object 18">
                <a:extLst>
                  <a:ext uri="{FF2B5EF4-FFF2-40B4-BE49-F238E27FC236}">
                    <a16:creationId xmlns:a16="http://schemas.microsoft.com/office/drawing/2014/main" id="{FCDE2381-4280-4B2C-A29A-47C4C25AD549}"/>
                  </a:ext>
                </a:extLst>
              </p:cNvPr>
              <p:cNvSpPr txBox="1">
                <a:spLocks noRot="1" noChangeAspect="1" noMove="1" noResize="1" noEditPoints="1" noAdjustHandles="1" noChangeArrowheads="1" noChangeShapeType="1" noTextEdit="1"/>
              </p:cNvSpPr>
              <p:nvPr/>
            </p:nvSpPr>
            <p:spPr>
              <a:xfrm>
                <a:off x="4852631" y="3180588"/>
                <a:ext cx="391795" cy="302006"/>
              </a:xfrm>
              <a:prstGeom prst="rect">
                <a:avLst/>
              </a:prstGeom>
              <a:blipFill>
                <a:blip r:embed="rId10"/>
                <a:stretch>
                  <a:fillRect l="-17188" r="-9375" b="-2244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2" name="object 20">
                <a:extLst>
                  <a:ext uri="{FF2B5EF4-FFF2-40B4-BE49-F238E27FC236}">
                    <a16:creationId xmlns:a16="http://schemas.microsoft.com/office/drawing/2014/main" id="{5174B1FF-AD8B-43F6-A2D9-044A05BE94E4}"/>
                  </a:ext>
                </a:extLst>
              </p:cNvPr>
              <p:cNvSpPr txBox="1"/>
              <p:nvPr/>
            </p:nvSpPr>
            <p:spPr>
              <a:xfrm>
                <a:off x="4852631" y="5765292"/>
                <a:ext cx="39179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i="1"/>
                            <m:t>1,</m:t>
                          </m:r>
                          <m:r>
                            <a:rPr lang="en-SG" b="0" i="1" smtClean="0">
                              <a:latin typeface="Cambria Math" panose="02040503050406030204" pitchFamily="18" charset="0"/>
                            </a:rPr>
                            <m:t>4</m:t>
                          </m:r>
                        </m:sub>
                      </m:sSub>
                    </m:oMath>
                  </m:oMathPara>
                </a14:m>
                <a:endParaRPr lang="en-SG" dirty="0"/>
              </a:p>
            </p:txBody>
          </p:sp>
        </mc:Choice>
        <mc:Fallback>
          <p:sp>
            <p:nvSpPr>
              <p:cNvPr id="62" name="object 20">
                <a:extLst>
                  <a:ext uri="{FF2B5EF4-FFF2-40B4-BE49-F238E27FC236}">
                    <a16:creationId xmlns:a16="http://schemas.microsoft.com/office/drawing/2014/main" id="{5174B1FF-AD8B-43F6-A2D9-044A05BE94E4}"/>
                  </a:ext>
                </a:extLst>
              </p:cNvPr>
              <p:cNvSpPr txBox="1">
                <a:spLocks noRot="1" noChangeAspect="1" noMove="1" noResize="1" noEditPoints="1" noAdjustHandles="1" noChangeArrowheads="1" noChangeShapeType="1" noTextEdit="1"/>
              </p:cNvSpPr>
              <p:nvPr/>
            </p:nvSpPr>
            <p:spPr>
              <a:xfrm>
                <a:off x="4852631" y="5765292"/>
                <a:ext cx="391795" cy="302006"/>
              </a:xfrm>
              <a:prstGeom prst="rect">
                <a:avLst/>
              </a:prstGeom>
              <a:blipFill>
                <a:blip r:embed="rId11"/>
                <a:stretch>
                  <a:fillRect l="-17188" r="-10938" b="-2244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3" name="object 22">
                <a:extLst>
                  <a:ext uri="{FF2B5EF4-FFF2-40B4-BE49-F238E27FC236}">
                    <a16:creationId xmlns:a16="http://schemas.microsoft.com/office/drawing/2014/main" id="{53E83AD4-272F-4E00-A86B-F634ECEA5AF9}"/>
                  </a:ext>
                </a:extLst>
              </p:cNvPr>
              <p:cNvSpPr txBox="1"/>
              <p:nvPr/>
            </p:nvSpPr>
            <p:spPr>
              <a:xfrm>
                <a:off x="7029525" y="4905755"/>
                <a:ext cx="39814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b="0" i="1" smtClean="0">
                              <a:latin typeface="Cambria Math" panose="02040503050406030204" pitchFamily="18" charset="0"/>
                            </a:rPr>
                            <m:t>2</m:t>
                          </m:r>
                          <m:r>
                            <a:rPr lang="en-SG" i="1"/>
                            <m:t>,</m:t>
                          </m:r>
                          <m:r>
                            <a:rPr lang="en-SG" b="0" i="1" smtClean="0">
                              <a:latin typeface="Cambria Math" panose="02040503050406030204" pitchFamily="18" charset="0"/>
                            </a:rPr>
                            <m:t>3</m:t>
                          </m:r>
                        </m:sub>
                      </m:sSub>
                    </m:oMath>
                  </m:oMathPara>
                </a14:m>
                <a:endParaRPr lang="en-SG" dirty="0"/>
              </a:p>
            </p:txBody>
          </p:sp>
        </mc:Choice>
        <mc:Fallback>
          <p:sp>
            <p:nvSpPr>
              <p:cNvPr id="63" name="object 22">
                <a:extLst>
                  <a:ext uri="{FF2B5EF4-FFF2-40B4-BE49-F238E27FC236}">
                    <a16:creationId xmlns:a16="http://schemas.microsoft.com/office/drawing/2014/main" id="{53E83AD4-272F-4E00-A86B-F634ECEA5AF9}"/>
                  </a:ext>
                </a:extLst>
              </p:cNvPr>
              <p:cNvSpPr txBox="1">
                <a:spLocks noRot="1" noChangeAspect="1" noMove="1" noResize="1" noEditPoints="1" noAdjustHandles="1" noChangeArrowheads="1" noChangeShapeType="1" noTextEdit="1"/>
              </p:cNvSpPr>
              <p:nvPr/>
            </p:nvSpPr>
            <p:spPr>
              <a:xfrm>
                <a:off x="7029525" y="4905755"/>
                <a:ext cx="398145" cy="302006"/>
              </a:xfrm>
              <a:prstGeom prst="rect">
                <a:avLst/>
              </a:prstGeom>
              <a:blipFill>
                <a:blip r:embed="rId12"/>
                <a:stretch>
                  <a:fillRect l="-16923" r="-9231" b="-2244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4" name="object 24">
                <a:extLst>
                  <a:ext uri="{FF2B5EF4-FFF2-40B4-BE49-F238E27FC236}">
                    <a16:creationId xmlns:a16="http://schemas.microsoft.com/office/drawing/2014/main" id="{C6905344-2EFE-4A8B-8E79-DCA453525D53}"/>
                  </a:ext>
                </a:extLst>
              </p:cNvPr>
              <p:cNvSpPr txBox="1"/>
              <p:nvPr/>
            </p:nvSpPr>
            <p:spPr>
              <a:xfrm>
                <a:off x="7029525" y="4046220"/>
                <a:ext cx="39814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b="0" i="1" smtClean="0">
                              <a:latin typeface="Cambria Math" panose="02040503050406030204" pitchFamily="18" charset="0"/>
                            </a:rPr>
                            <m:t>2</m:t>
                          </m:r>
                          <m:r>
                            <a:rPr lang="en-SG" i="1"/>
                            <m:t>,2</m:t>
                          </m:r>
                        </m:sub>
                      </m:sSub>
                    </m:oMath>
                  </m:oMathPara>
                </a14:m>
                <a:endParaRPr lang="en-SG" dirty="0"/>
              </a:p>
            </p:txBody>
          </p:sp>
        </mc:Choice>
        <mc:Fallback>
          <p:sp>
            <p:nvSpPr>
              <p:cNvPr id="64" name="object 24">
                <a:extLst>
                  <a:ext uri="{FF2B5EF4-FFF2-40B4-BE49-F238E27FC236}">
                    <a16:creationId xmlns:a16="http://schemas.microsoft.com/office/drawing/2014/main" id="{C6905344-2EFE-4A8B-8E79-DCA453525D53}"/>
                  </a:ext>
                </a:extLst>
              </p:cNvPr>
              <p:cNvSpPr txBox="1">
                <a:spLocks noRot="1" noChangeAspect="1" noMove="1" noResize="1" noEditPoints="1" noAdjustHandles="1" noChangeArrowheads="1" noChangeShapeType="1" noTextEdit="1"/>
              </p:cNvSpPr>
              <p:nvPr/>
            </p:nvSpPr>
            <p:spPr>
              <a:xfrm>
                <a:off x="7029525" y="4046220"/>
                <a:ext cx="398145" cy="302006"/>
              </a:xfrm>
              <a:prstGeom prst="rect">
                <a:avLst/>
              </a:prstGeom>
              <a:blipFill>
                <a:blip r:embed="rId13"/>
                <a:stretch>
                  <a:fillRect l="-16923" r="-9231" b="-2244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5" name="object 26">
                <a:extLst>
                  <a:ext uri="{FF2B5EF4-FFF2-40B4-BE49-F238E27FC236}">
                    <a16:creationId xmlns:a16="http://schemas.microsoft.com/office/drawing/2014/main" id="{763BBFC5-EB03-4935-8C24-053015FF5B5A}"/>
                  </a:ext>
                </a:extLst>
              </p:cNvPr>
              <p:cNvSpPr txBox="1"/>
              <p:nvPr/>
            </p:nvSpPr>
            <p:spPr>
              <a:xfrm>
                <a:off x="7029525" y="3180588"/>
                <a:ext cx="39814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b="0" i="1" smtClean="0">
                              <a:latin typeface="Cambria Math" panose="02040503050406030204" pitchFamily="18" charset="0"/>
                            </a:rPr>
                            <m:t>2</m:t>
                          </m:r>
                          <m:r>
                            <a:rPr lang="en-SG" i="1"/>
                            <m:t>,</m:t>
                          </m:r>
                          <m:r>
                            <a:rPr lang="en-SG" b="0" i="1" smtClean="0">
                              <a:latin typeface="Cambria Math" panose="02040503050406030204" pitchFamily="18" charset="0"/>
                            </a:rPr>
                            <m:t>1</m:t>
                          </m:r>
                        </m:sub>
                      </m:sSub>
                    </m:oMath>
                  </m:oMathPara>
                </a14:m>
                <a:endParaRPr lang="en-SG" dirty="0"/>
              </a:p>
            </p:txBody>
          </p:sp>
        </mc:Choice>
        <mc:Fallback>
          <p:sp>
            <p:nvSpPr>
              <p:cNvPr id="65" name="object 26">
                <a:extLst>
                  <a:ext uri="{FF2B5EF4-FFF2-40B4-BE49-F238E27FC236}">
                    <a16:creationId xmlns:a16="http://schemas.microsoft.com/office/drawing/2014/main" id="{763BBFC5-EB03-4935-8C24-053015FF5B5A}"/>
                  </a:ext>
                </a:extLst>
              </p:cNvPr>
              <p:cNvSpPr txBox="1">
                <a:spLocks noRot="1" noChangeAspect="1" noMove="1" noResize="1" noEditPoints="1" noAdjustHandles="1" noChangeArrowheads="1" noChangeShapeType="1" noTextEdit="1"/>
              </p:cNvSpPr>
              <p:nvPr/>
            </p:nvSpPr>
            <p:spPr>
              <a:xfrm>
                <a:off x="7029525" y="3180588"/>
                <a:ext cx="398145" cy="302006"/>
              </a:xfrm>
              <a:prstGeom prst="rect">
                <a:avLst/>
              </a:prstGeom>
              <a:blipFill>
                <a:blip r:embed="rId14"/>
                <a:stretch>
                  <a:fillRect l="-16923" r="-9231" b="-22449"/>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6" name="object 28">
                <a:extLst>
                  <a:ext uri="{FF2B5EF4-FFF2-40B4-BE49-F238E27FC236}">
                    <a16:creationId xmlns:a16="http://schemas.microsoft.com/office/drawing/2014/main" id="{573C6A6A-4917-44EC-8A4E-849D607F3DEA}"/>
                  </a:ext>
                </a:extLst>
              </p:cNvPr>
              <p:cNvSpPr txBox="1"/>
              <p:nvPr/>
            </p:nvSpPr>
            <p:spPr>
              <a:xfrm>
                <a:off x="7029525" y="5765292"/>
                <a:ext cx="398145" cy="302006"/>
              </a:xfrm>
              <a:prstGeom prst="rect">
                <a:avLst/>
              </a:prstGeom>
            </p:spPr>
            <p:txBody>
              <a:bodyPr vert="horz" wrap="square" lIns="0" tIns="12700" rIns="0" bIns="0" rtlCol="0">
                <a:spAutoFit/>
              </a:bodyPr>
              <a:lstStyle/>
              <a:p>
                <a14:m>
                  <m:oMathPara xmlns:m="http://schemas.openxmlformats.org/officeDocument/2006/math">
                    <m:oMathParaPr>
                      <m:jc m:val="centerGroup"/>
                    </m:oMathParaPr>
                    <m:oMath xmlns:m="http://schemas.openxmlformats.org/officeDocument/2006/math">
                      <m:sSub>
                        <m:sSubPr>
                          <m:ctrlPr>
                            <a:rPr lang="en-SG" i="1" smtClean="0"/>
                          </m:ctrlPr>
                        </m:sSubPr>
                        <m:e>
                          <m:r>
                            <a:rPr lang="en-SG" i="1"/>
                            <m:t>𝑦</m:t>
                          </m:r>
                        </m:e>
                        <m:sub>
                          <m:r>
                            <a:rPr lang="en-SG" b="0" i="1" smtClean="0">
                              <a:latin typeface="Cambria Math" panose="02040503050406030204" pitchFamily="18" charset="0"/>
                            </a:rPr>
                            <m:t>2</m:t>
                          </m:r>
                          <m:r>
                            <a:rPr lang="en-SG" i="1"/>
                            <m:t>,</m:t>
                          </m:r>
                          <m:r>
                            <a:rPr lang="en-SG" b="0" i="1" smtClean="0">
                              <a:latin typeface="Cambria Math" panose="02040503050406030204" pitchFamily="18" charset="0"/>
                            </a:rPr>
                            <m:t>4</m:t>
                          </m:r>
                        </m:sub>
                      </m:sSub>
                    </m:oMath>
                  </m:oMathPara>
                </a14:m>
                <a:endParaRPr lang="en-SG" dirty="0"/>
              </a:p>
            </p:txBody>
          </p:sp>
        </mc:Choice>
        <mc:Fallback>
          <p:sp>
            <p:nvSpPr>
              <p:cNvPr id="66" name="object 28">
                <a:extLst>
                  <a:ext uri="{FF2B5EF4-FFF2-40B4-BE49-F238E27FC236}">
                    <a16:creationId xmlns:a16="http://schemas.microsoft.com/office/drawing/2014/main" id="{573C6A6A-4917-44EC-8A4E-849D607F3DEA}"/>
                  </a:ext>
                </a:extLst>
              </p:cNvPr>
              <p:cNvSpPr txBox="1">
                <a:spLocks noRot="1" noChangeAspect="1" noMove="1" noResize="1" noEditPoints="1" noAdjustHandles="1" noChangeArrowheads="1" noChangeShapeType="1" noTextEdit="1"/>
              </p:cNvSpPr>
              <p:nvPr/>
            </p:nvSpPr>
            <p:spPr>
              <a:xfrm>
                <a:off x="7029525" y="5765292"/>
                <a:ext cx="398145" cy="302006"/>
              </a:xfrm>
              <a:prstGeom prst="rect">
                <a:avLst/>
              </a:prstGeom>
              <a:blipFill>
                <a:blip r:embed="rId15"/>
                <a:stretch>
                  <a:fillRect l="-16923" r="-9231" b="-22449"/>
                </a:stretch>
              </a:blipFill>
            </p:spPr>
            <p:txBody>
              <a:bodyPr/>
              <a:lstStyle/>
              <a:p>
                <a:r>
                  <a:rPr lang="en-SG">
                    <a:noFill/>
                  </a:rPr>
                  <a:t> </a:t>
                </a:r>
              </a:p>
            </p:txBody>
          </p:sp>
        </mc:Fallback>
      </mc:AlternateContent>
    </p:spTree>
    <p:extLst>
      <p:ext uri="{BB962C8B-B14F-4D97-AF65-F5344CB8AC3E}">
        <p14:creationId xmlns:p14="http://schemas.microsoft.com/office/powerpoint/2010/main" val="3013856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C00E-A5AB-46C9-82DF-D6676C89FD87}"/>
              </a:ext>
            </a:extLst>
          </p:cNvPr>
          <p:cNvSpPr>
            <a:spLocks noGrp="1"/>
          </p:cNvSpPr>
          <p:nvPr>
            <p:ph type="title"/>
          </p:nvPr>
        </p:nvSpPr>
        <p:spPr/>
        <p:txBody>
          <a:bodyPr/>
          <a:lstStyle/>
          <a:p>
            <a:pPr algn="ctr"/>
            <a:r>
              <a:rPr lang="en-SG" dirty="0"/>
              <a:t>Tips for using Dropout</a:t>
            </a:r>
          </a:p>
        </p:txBody>
      </p:sp>
      <p:sp>
        <p:nvSpPr>
          <p:cNvPr id="3" name="Content Placeholder 2">
            <a:extLst>
              <a:ext uri="{FF2B5EF4-FFF2-40B4-BE49-F238E27FC236}">
                <a16:creationId xmlns:a16="http://schemas.microsoft.com/office/drawing/2014/main" id="{9B84A911-E407-4D08-9745-E4BBC3708E9B}"/>
              </a:ext>
            </a:extLst>
          </p:cNvPr>
          <p:cNvSpPr>
            <a:spLocks noGrp="1"/>
          </p:cNvSpPr>
          <p:nvPr>
            <p:ph idx="1"/>
          </p:nvPr>
        </p:nvSpPr>
        <p:spPr>
          <a:xfrm>
            <a:off x="954648" y="2130044"/>
            <a:ext cx="9941952" cy="3661156"/>
          </a:xfrm>
        </p:spPr>
        <p:txBody>
          <a:bodyPr>
            <a:normAutofit fontScale="92500" lnSpcReduction="10000"/>
          </a:bodyPr>
          <a:lstStyle/>
          <a:p>
            <a:pPr marL="342900" indent="-342900">
              <a:buFont typeface="Courier New" panose="02070309020205020404" pitchFamily="49" charset="0"/>
              <a:buChar char="o"/>
            </a:pPr>
            <a:r>
              <a:rPr lang="en-SG" sz="2800" dirty="0"/>
              <a:t>Generally, use a small dropout value of 20%-50% of neurons with 20% providing a good starting point. </a:t>
            </a:r>
          </a:p>
          <a:p>
            <a:pPr marL="342900" indent="-342900">
              <a:buFont typeface="Courier New" panose="02070309020205020404" pitchFamily="49" charset="0"/>
              <a:buChar char="o"/>
            </a:pPr>
            <a:endParaRPr lang="en-SG" sz="2800" dirty="0"/>
          </a:p>
          <a:p>
            <a:pPr marL="342900" indent="-342900">
              <a:buFont typeface="Courier New" panose="02070309020205020404" pitchFamily="49" charset="0"/>
              <a:buChar char="o"/>
            </a:pPr>
            <a:r>
              <a:rPr lang="en-SG" sz="2800" dirty="0"/>
              <a:t>Use a larger network. </a:t>
            </a:r>
          </a:p>
          <a:p>
            <a:pPr marL="342900" indent="-342900">
              <a:buFont typeface="Courier New" panose="02070309020205020404" pitchFamily="49" charset="0"/>
              <a:buChar char="o"/>
            </a:pPr>
            <a:endParaRPr lang="en-SG" sz="2800" dirty="0"/>
          </a:p>
          <a:p>
            <a:pPr marL="342900" indent="-342900">
              <a:buFont typeface="Courier New" panose="02070309020205020404" pitchFamily="49" charset="0"/>
              <a:buChar char="o"/>
            </a:pPr>
            <a:r>
              <a:rPr lang="en-SG" sz="2800" dirty="0"/>
              <a:t>Use dropout on incoming (visible) as well as hidden units.</a:t>
            </a:r>
          </a:p>
          <a:p>
            <a:pPr marL="342900" indent="-342900">
              <a:buFont typeface="Courier New" panose="02070309020205020404" pitchFamily="49" charset="0"/>
              <a:buChar char="o"/>
            </a:pPr>
            <a:endParaRPr lang="en-SG" sz="2800" dirty="0"/>
          </a:p>
          <a:p>
            <a:pPr marL="342900" indent="-342900">
              <a:buFont typeface="Courier New" panose="02070309020205020404" pitchFamily="49" charset="0"/>
              <a:buChar char="o"/>
            </a:pPr>
            <a:r>
              <a:rPr lang="en-SG" sz="2800" dirty="0"/>
              <a:t>Use a large learning rate with decay and a large momentum.</a:t>
            </a:r>
          </a:p>
          <a:p>
            <a:pPr marL="342900" indent="-342900">
              <a:buFont typeface="Courier New" panose="02070309020205020404" pitchFamily="49" charset="0"/>
              <a:buChar char="o"/>
            </a:pPr>
            <a:endParaRPr lang="en-SG" sz="2800" dirty="0"/>
          </a:p>
          <a:p>
            <a:pPr marL="342900" indent="-342900">
              <a:buFont typeface="Courier New" panose="02070309020205020404" pitchFamily="49" charset="0"/>
              <a:buChar char="o"/>
            </a:pPr>
            <a:r>
              <a:rPr lang="en-SG" sz="2800" dirty="0"/>
              <a:t>Constrain the size of network weights. </a:t>
            </a:r>
          </a:p>
        </p:txBody>
      </p:sp>
    </p:spTree>
    <p:extLst>
      <p:ext uri="{BB962C8B-B14F-4D97-AF65-F5344CB8AC3E}">
        <p14:creationId xmlns:p14="http://schemas.microsoft.com/office/powerpoint/2010/main" val="3590290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3" name="object 3"/>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
        <p:nvSpPr>
          <p:cNvPr id="4" name="object 4"/>
          <p:cNvSpPr/>
          <p:nvPr/>
        </p:nvSpPr>
        <p:spPr>
          <a:xfrm>
            <a:off x="2796082" y="2314752"/>
            <a:ext cx="142875" cy="3886200"/>
          </a:xfrm>
          <a:custGeom>
            <a:avLst/>
            <a:gdLst/>
            <a:ahLst/>
            <a:cxnLst/>
            <a:rect l="l" t="t" r="r" b="b"/>
            <a:pathLst>
              <a:path w="142875" h="3886200">
                <a:moveTo>
                  <a:pt x="85725" y="128587"/>
                </a:moveTo>
                <a:lnTo>
                  <a:pt x="57150" y="128587"/>
                </a:lnTo>
                <a:lnTo>
                  <a:pt x="57150" y="3886198"/>
                </a:lnTo>
                <a:lnTo>
                  <a:pt x="85725" y="3886198"/>
                </a:lnTo>
                <a:lnTo>
                  <a:pt x="85725" y="128587"/>
                </a:lnTo>
                <a:close/>
              </a:path>
              <a:path w="142875" h="3886200">
                <a:moveTo>
                  <a:pt x="71437" y="0"/>
                </a:moveTo>
                <a:lnTo>
                  <a:pt x="0" y="142875"/>
                </a:lnTo>
                <a:lnTo>
                  <a:pt x="57150" y="142875"/>
                </a:lnTo>
                <a:lnTo>
                  <a:pt x="57150" y="128587"/>
                </a:lnTo>
                <a:lnTo>
                  <a:pt x="135731" y="128587"/>
                </a:lnTo>
                <a:lnTo>
                  <a:pt x="71437" y="0"/>
                </a:lnTo>
                <a:close/>
              </a:path>
              <a:path w="142875" h="3886200">
                <a:moveTo>
                  <a:pt x="135731" y="128587"/>
                </a:moveTo>
                <a:lnTo>
                  <a:pt x="85725" y="128587"/>
                </a:lnTo>
                <a:lnTo>
                  <a:pt x="85725" y="142875"/>
                </a:lnTo>
                <a:lnTo>
                  <a:pt x="142875" y="142875"/>
                </a:lnTo>
                <a:lnTo>
                  <a:pt x="135731" y="128587"/>
                </a:lnTo>
                <a:close/>
              </a:path>
            </a:pathLst>
          </a:custGeom>
          <a:solidFill>
            <a:srgbClr val="000000"/>
          </a:solidFill>
        </p:spPr>
        <p:txBody>
          <a:bodyPr wrap="square" lIns="0" tIns="0" rIns="0" bIns="0" rtlCol="0"/>
          <a:lstStyle/>
          <a:p>
            <a:endParaRPr/>
          </a:p>
        </p:txBody>
      </p:sp>
      <p:sp>
        <p:nvSpPr>
          <p:cNvPr id="5" name="object 5"/>
          <p:cNvSpPr/>
          <p:nvPr/>
        </p:nvSpPr>
        <p:spPr>
          <a:xfrm>
            <a:off x="2590800" y="5858385"/>
            <a:ext cx="7010400" cy="142875"/>
          </a:xfrm>
          <a:custGeom>
            <a:avLst/>
            <a:gdLst/>
            <a:ahLst/>
            <a:cxnLst/>
            <a:rect l="l" t="t" r="r" b="b"/>
            <a:pathLst>
              <a:path w="7010400" h="142875">
                <a:moveTo>
                  <a:pt x="6867525" y="85724"/>
                </a:moveTo>
                <a:lnTo>
                  <a:pt x="6867525" y="142874"/>
                </a:lnTo>
                <a:lnTo>
                  <a:pt x="6981825" y="85724"/>
                </a:lnTo>
                <a:lnTo>
                  <a:pt x="6867525" y="85724"/>
                </a:lnTo>
                <a:close/>
              </a:path>
              <a:path w="7010400" h="142875">
                <a:moveTo>
                  <a:pt x="6867525" y="57149"/>
                </a:moveTo>
                <a:lnTo>
                  <a:pt x="6867525" y="85724"/>
                </a:lnTo>
                <a:lnTo>
                  <a:pt x="6881837" y="85724"/>
                </a:lnTo>
                <a:lnTo>
                  <a:pt x="6881837" y="57149"/>
                </a:lnTo>
                <a:lnTo>
                  <a:pt x="6867525" y="57149"/>
                </a:lnTo>
                <a:close/>
              </a:path>
              <a:path w="7010400" h="142875">
                <a:moveTo>
                  <a:pt x="6867525" y="0"/>
                </a:moveTo>
                <a:lnTo>
                  <a:pt x="6867525" y="57149"/>
                </a:lnTo>
                <a:lnTo>
                  <a:pt x="6881837" y="57149"/>
                </a:lnTo>
                <a:lnTo>
                  <a:pt x="6881837" y="85724"/>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6" name="object 6"/>
          <p:cNvSpPr txBox="1"/>
          <p:nvPr/>
        </p:nvSpPr>
        <p:spPr>
          <a:xfrm>
            <a:off x="2086533" y="3942588"/>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7" name="object 7"/>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Tree>
    <p:extLst>
      <p:ext uri="{BB962C8B-B14F-4D97-AF65-F5344CB8AC3E}">
        <p14:creationId xmlns:p14="http://schemas.microsoft.com/office/powerpoint/2010/main" val="2052216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3" name="object 3"/>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
        <p:nvSpPr>
          <p:cNvPr id="4" name="object 4"/>
          <p:cNvSpPr/>
          <p:nvPr/>
        </p:nvSpPr>
        <p:spPr>
          <a:xfrm>
            <a:off x="2796082" y="2314752"/>
            <a:ext cx="142875" cy="3886200"/>
          </a:xfrm>
          <a:custGeom>
            <a:avLst/>
            <a:gdLst/>
            <a:ahLst/>
            <a:cxnLst/>
            <a:rect l="l" t="t" r="r" b="b"/>
            <a:pathLst>
              <a:path w="142875" h="3886200">
                <a:moveTo>
                  <a:pt x="85725" y="128587"/>
                </a:moveTo>
                <a:lnTo>
                  <a:pt x="57150" y="128587"/>
                </a:lnTo>
                <a:lnTo>
                  <a:pt x="57150" y="3886198"/>
                </a:lnTo>
                <a:lnTo>
                  <a:pt x="85725" y="3886198"/>
                </a:lnTo>
                <a:lnTo>
                  <a:pt x="85725" y="128587"/>
                </a:lnTo>
                <a:close/>
              </a:path>
              <a:path w="142875" h="3886200">
                <a:moveTo>
                  <a:pt x="71437" y="0"/>
                </a:moveTo>
                <a:lnTo>
                  <a:pt x="0" y="142875"/>
                </a:lnTo>
                <a:lnTo>
                  <a:pt x="57150" y="142875"/>
                </a:lnTo>
                <a:lnTo>
                  <a:pt x="57150" y="128587"/>
                </a:lnTo>
                <a:lnTo>
                  <a:pt x="135731" y="128587"/>
                </a:lnTo>
                <a:lnTo>
                  <a:pt x="71437" y="0"/>
                </a:lnTo>
                <a:close/>
              </a:path>
              <a:path w="142875" h="3886200">
                <a:moveTo>
                  <a:pt x="135731" y="128587"/>
                </a:moveTo>
                <a:lnTo>
                  <a:pt x="85725" y="128587"/>
                </a:lnTo>
                <a:lnTo>
                  <a:pt x="85725" y="142875"/>
                </a:lnTo>
                <a:lnTo>
                  <a:pt x="142875" y="142875"/>
                </a:lnTo>
                <a:lnTo>
                  <a:pt x="135731" y="128587"/>
                </a:lnTo>
                <a:close/>
              </a:path>
            </a:pathLst>
          </a:custGeom>
          <a:solidFill>
            <a:srgbClr val="000000"/>
          </a:solidFill>
        </p:spPr>
        <p:txBody>
          <a:bodyPr wrap="square" lIns="0" tIns="0" rIns="0" bIns="0" rtlCol="0"/>
          <a:lstStyle/>
          <a:p>
            <a:endParaRPr/>
          </a:p>
        </p:txBody>
      </p:sp>
      <p:sp>
        <p:nvSpPr>
          <p:cNvPr id="5" name="object 5"/>
          <p:cNvSpPr/>
          <p:nvPr/>
        </p:nvSpPr>
        <p:spPr>
          <a:xfrm>
            <a:off x="2590800" y="5858385"/>
            <a:ext cx="7010400" cy="142875"/>
          </a:xfrm>
          <a:custGeom>
            <a:avLst/>
            <a:gdLst/>
            <a:ahLst/>
            <a:cxnLst/>
            <a:rect l="l" t="t" r="r" b="b"/>
            <a:pathLst>
              <a:path w="7010400" h="142875">
                <a:moveTo>
                  <a:pt x="6867525" y="85724"/>
                </a:moveTo>
                <a:lnTo>
                  <a:pt x="6867525" y="142874"/>
                </a:lnTo>
                <a:lnTo>
                  <a:pt x="6981825" y="85724"/>
                </a:lnTo>
                <a:lnTo>
                  <a:pt x="6867525" y="85724"/>
                </a:lnTo>
                <a:close/>
              </a:path>
              <a:path w="7010400" h="142875">
                <a:moveTo>
                  <a:pt x="6867525" y="57149"/>
                </a:moveTo>
                <a:lnTo>
                  <a:pt x="6867525" y="85724"/>
                </a:lnTo>
                <a:lnTo>
                  <a:pt x="6881837" y="85724"/>
                </a:lnTo>
                <a:lnTo>
                  <a:pt x="6881837" y="57149"/>
                </a:lnTo>
                <a:lnTo>
                  <a:pt x="6867525" y="57149"/>
                </a:lnTo>
                <a:close/>
              </a:path>
              <a:path w="7010400" h="142875">
                <a:moveTo>
                  <a:pt x="6867525" y="0"/>
                </a:moveTo>
                <a:lnTo>
                  <a:pt x="6867525" y="57149"/>
                </a:lnTo>
                <a:lnTo>
                  <a:pt x="6881837" y="57149"/>
                </a:lnTo>
                <a:lnTo>
                  <a:pt x="6881837" y="85724"/>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6" name="object 6"/>
          <p:cNvSpPr/>
          <p:nvPr/>
        </p:nvSpPr>
        <p:spPr>
          <a:xfrm>
            <a:off x="2959773" y="3207892"/>
            <a:ext cx="6299835" cy="2632075"/>
          </a:xfrm>
          <a:custGeom>
            <a:avLst/>
            <a:gdLst/>
            <a:ahLst/>
            <a:cxnLst/>
            <a:rect l="l" t="t" r="r" b="b"/>
            <a:pathLst>
              <a:path w="6299834" h="2632075">
                <a:moveTo>
                  <a:pt x="0" y="0"/>
                </a:moveTo>
                <a:lnTo>
                  <a:pt x="19721" y="55080"/>
                </a:lnTo>
                <a:lnTo>
                  <a:pt x="39191" y="109372"/>
                </a:lnTo>
                <a:lnTo>
                  <a:pt x="58441" y="162883"/>
                </a:lnTo>
                <a:lnTo>
                  <a:pt x="77501" y="215622"/>
                </a:lnTo>
                <a:lnTo>
                  <a:pt x="96401" y="267596"/>
                </a:lnTo>
                <a:lnTo>
                  <a:pt x="115172" y="318813"/>
                </a:lnTo>
                <a:lnTo>
                  <a:pt x="133842" y="369282"/>
                </a:lnTo>
                <a:lnTo>
                  <a:pt x="152443" y="419010"/>
                </a:lnTo>
                <a:lnTo>
                  <a:pt x="171004" y="468005"/>
                </a:lnTo>
                <a:lnTo>
                  <a:pt x="189557" y="516276"/>
                </a:lnTo>
                <a:lnTo>
                  <a:pt x="208130" y="563829"/>
                </a:lnTo>
                <a:lnTo>
                  <a:pt x="226754" y="610674"/>
                </a:lnTo>
                <a:lnTo>
                  <a:pt x="245460" y="656818"/>
                </a:lnTo>
                <a:lnTo>
                  <a:pt x="264277" y="702269"/>
                </a:lnTo>
                <a:lnTo>
                  <a:pt x="283236" y="747036"/>
                </a:lnTo>
                <a:lnTo>
                  <a:pt x="302366" y="791125"/>
                </a:lnTo>
                <a:lnTo>
                  <a:pt x="321699" y="834545"/>
                </a:lnTo>
                <a:lnTo>
                  <a:pt x="341263" y="877304"/>
                </a:lnTo>
                <a:lnTo>
                  <a:pt x="361090" y="919411"/>
                </a:lnTo>
                <a:lnTo>
                  <a:pt x="381208" y="960872"/>
                </a:lnTo>
                <a:lnTo>
                  <a:pt x="401650" y="1001696"/>
                </a:lnTo>
                <a:lnTo>
                  <a:pt x="422444" y="1041891"/>
                </a:lnTo>
                <a:lnTo>
                  <a:pt x="443621" y="1081464"/>
                </a:lnTo>
                <a:lnTo>
                  <a:pt x="465211" y="1120425"/>
                </a:lnTo>
                <a:lnTo>
                  <a:pt x="487245" y="1158780"/>
                </a:lnTo>
                <a:lnTo>
                  <a:pt x="509751" y="1196539"/>
                </a:lnTo>
                <a:lnTo>
                  <a:pt x="532761" y="1233707"/>
                </a:lnTo>
                <a:lnTo>
                  <a:pt x="556305" y="1270295"/>
                </a:lnTo>
                <a:lnTo>
                  <a:pt x="580413" y="1306309"/>
                </a:lnTo>
                <a:lnTo>
                  <a:pt x="605114" y="1341758"/>
                </a:lnTo>
                <a:lnTo>
                  <a:pt x="630440" y="1376649"/>
                </a:lnTo>
                <a:lnTo>
                  <a:pt x="656420" y="1410991"/>
                </a:lnTo>
                <a:lnTo>
                  <a:pt x="683084" y="1444792"/>
                </a:lnTo>
                <a:lnTo>
                  <a:pt x="710463" y="1478059"/>
                </a:lnTo>
                <a:lnTo>
                  <a:pt x="738587" y="1510800"/>
                </a:lnTo>
                <a:lnTo>
                  <a:pt x="767486" y="1543024"/>
                </a:lnTo>
                <a:lnTo>
                  <a:pt x="797190" y="1574738"/>
                </a:lnTo>
                <a:lnTo>
                  <a:pt x="827729" y="1605951"/>
                </a:lnTo>
                <a:lnTo>
                  <a:pt x="859133" y="1636670"/>
                </a:lnTo>
                <a:lnTo>
                  <a:pt x="891433" y="1666904"/>
                </a:lnTo>
                <a:lnTo>
                  <a:pt x="924659" y="1696659"/>
                </a:lnTo>
                <a:lnTo>
                  <a:pt x="958841" y="1725945"/>
                </a:lnTo>
                <a:lnTo>
                  <a:pt x="994009" y="1754770"/>
                </a:lnTo>
                <a:lnTo>
                  <a:pt x="1030193" y="1783140"/>
                </a:lnTo>
                <a:lnTo>
                  <a:pt x="1067423" y="1811065"/>
                </a:lnTo>
                <a:lnTo>
                  <a:pt x="1105730" y="1838551"/>
                </a:lnTo>
                <a:lnTo>
                  <a:pt x="1145144" y="1865608"/>
                </a:lnTo>
                <a:lnTo>
                  <a:pt x="1185694" y="1892243"/>
                </a:lnTo>
                <a:lnTo>
                  <a:pt x="1227412" y="1918464"/>
                </a:lnTo>
                <a:lnTo>
                  <a:pt x="1270326" y="1944279"/>
                </a:lnTo>
                <a:lnTo>
                  <a:pt x="1314468" y="1969696"/>
                </a:lnTo>
                <a:lnTo>
                  <a:pt x="1359868" y="1994723"/>
                </a:lnTo>
                <a:lnTo>
                  <a:pt x="1406555" y="2019368"/>
                </a:lnTo>
                <a:lnTo>
                  <a:pt x="1454560" y="2043639"/>
                </a:lnTo>
                <a:lnTo>
                  <a:pt x="1503912" y="2067544"/>
                </a:lnTo>
                <a:lnTo>
                  <a:pt x="1554643" y="2091090"/>
                </a:lnTo>
                <a:lnTo>
                  <a:pt x="1606783" y="2114287"/>
                </a:lnTo>
                <a:lnTo>
                  <a:pt x="1660360" y="2137141"/>
                </a:lnTo>
                <a:lnTo>
                  <a:pt x="2828180" y="2399428"/>
                </a:lnTo>
                <a:lnTo>
                  <a:pt x="4373701" y="2548826"/>
                </a:lnTo>
                <a:lnTo>
                  <a:pt x="5722359" y="2615986"/>
                </a:lnTo>
                <a:lnTo>
                  <a:pt x="6299593" y="2631561"/>
                </a:lnTo>
              </a:path>
            </a:pathLst>
          </a:custGeom>
          <a:ln w="38100">
            <a:solidFill>
              <a:srgbClr val="00B050"/>
            </a:solidFill>
          </a:ln>
        </p:spPr>
        <p:txBody>
          <a:bodyPr wrap="square" lIns="0" tIns="0" rIns="0" bIns="0" rtlCol="0"/>
          <a:lstStyle/>
          <a:p>
            <a:endParaRPr/>
          </a:p>
        </p:txBody>
      </p:sp>
      <p:sp>
        <p:nvSpPr>
          <p:cNvPr id="7" name="object 7"/>
          <p:cNvSpPr/>
          <p:nvPr/>
        </p:nvSpPr>
        <p:spPr>
          <a:xfrm>
            <a:off x="2976041" y="2801937"/>
            <a:ext cx="6202045" cy="2128520"/>
          </a:xfrm>
          <a:custGeom>
            <a:avLst/>
            <a:gdLst/>
            <a:ahLst/>
            <a:cxnLst/>
            <a:rect l="l" t="t" r="r" b="b"/>
            <a:pathLst>
              <a:path w="6202045" h="2128520">
                <a:moveTo>
                  <a:pt x="0" y="0"/>
                </a:moveTo>
                <a:lnTo>
                  <a:pt x="22710" y="43080"/>
                </a:lnTo>
                <a:lnTo>
                  <a:pt x="45558" y="86166"/>
                </a:lnTo>
                <a:lnTo>
                  <a:pt x="68555" y="129240"/>
                </a:lnTo>
                <a:lnTo>
                  <a:pt x="91712" y="172285"/>
                </a:lnTo>
                <a:lnTo>
                  <a:pt x="115040" y="215286"/>
                </a:lnTo>
                <a:lnTo>
                  <a:pt x="138550" y="258227"/>
                </a:lnTo>
                <a:lnTo>
                  <a:pt x="162253" y="301090"/>
                </a:lnTo>
                <a:lnTo>
                  <a:pt x="186159" y="343859"/>
                </a:lnTo>
                <a:lnTo>
                  <a:pt x="210280" y="386519"/>
                </a:lnTo>
                <a:lnTo>
                  <a:pt x="234627" y="429053"/>
                </a:lnTo>
                <a:lnTo>
                  <a:pt x="259211" y="471444"/>
                </a:lnTo>
                <a:lnTo>
                  <a:pt x="284042" y="513676"/>
                </a:lnTo>
                <a:lnTo>
                  <a:pt x="309132" y="555732"/>
                </a:lnTo>
                <a:lnTo>
                  <a:pt x="334491" y="597598"/>
                </a:lnTo>
                <a:lnTo>
                  <a:pt x="360131" y="639255"/>
                </a:lnTo>
                <a:lnTo>
                  <a:pt x="386062" y="680688"/>
                </a:lnTo>
                <a:lnTo>
                  <a:pt x="412296" y="721881"/>
                </a:lnTo>
                <a:lnTo>
                  <a:pt x="438843" y="762816"/>
                </a:lnTo>
                <a:lnTo>
                  <a:pt x="465715" y="803478"/>
                </a:lnTo>
                <a:lnTo>
                  <a:pt x="492922" y="843851"/>
                </a:lnTo>
                <a:lnTo>
                  <a:pt x="520475" y="883917"/>
                </a:lnTo>
                <a:lnTo>
                  <a:pt x="548385" y="923662"/>
                </a:lnTo>
                <a:lnTo>
                  <a:pt x="576664" y="963067"/>
                </a:lnTo>
                <a:lnTo>
                  <a:pt x="605321" y="1002118"/>
                </a:lnTo>
                <a:lnTo>
                  <a:pt x="634369" y="1040797"/>
                </a:lnTo>
                <a:lnTo>
                  <a:pt x="663818" y="1079088"/>
                </a:lnTo>
                <a:lnTo>
                  <a:pt x="693679" y="1116976"/>
                </a:lnTo>
                <a:lnTo>
                  <a:pt x="723964" y="1154442"/>
                </a:lnTo>
                <a:lnTo>
                  <a:pt x="754682" y="1191473"/>
                </a:lnTo>
                <a:lnTo>
                  <a:pt x="785845" y="1228050"/>
                </a:lnTo>
                <a:lnTo>
                  <a:pt x="817464" y="1264157"/>
                </a:lnTo>
                <a:lnTo>
                  <a:pt x="849549" y="1299779"/>
                </a:lnTo>
                <a:lnTo>
                  <a:pt x="882113" y="1334899"/>
                </a:lnTo>
                <a:lnTo>
                  <a:pt x="915165" y="1369500"/>
                </a:lnTo>
                <a:lnTo>
                  <a:pt x="948718" y="1403566"/>
                </a:lnTo>
                <a:lnTo>
                  <a:pt x="982781" y="1437082"/>
                </a:lnTo>
                <a:lnTo>
                  <a:pt x="1017365" y="1470029"/>
                </a:lnTo>
                <a:lnTo>
                  <a:pt x="1052482" y="1502393"/>
                </a:lnTo>
                <a:lnTo>
                  <a:pt x="1088143" y="1534157"/>
                </a:lnTo>
                <a:lnTo>
                  <a:pt x="1124359" y="1565304"/>
                </a:lnTo>
                <a:lnTo>
                  <a:pt x="1161140" y="1595818"/>
                </a:lnTo>
                <a:lnTo>
                  <a:pt x="1198497" y="1625683"/>
                </a:lnTo>
                <a:lnTo>
                  <a:pt x="1236442" y="1654883"/>
                </a:lnTo>
                <a:lnTo>
                  <a:pt x="1274985" y="1683400"/>
                </a:lnTo>
                <a:lnTo>
                  <a:pt x="1314138" y="1711219"/>
                </a:lnTo>
                <a:lnTo>
                  <a:pt x="1353911" y="1738324"/>
                </a:lnTo>
                <a:lnTo>
                  <a:pt x="1394315" y="1764697"/>
                </a:lnTo>
                <a:lnTo>
                  <a:pt x="1435362" y="1790324"/>
                </a:lnTo>
                <a:lnTo>
                  <a:pt x="1477062" y="1815186"/>
                </a:lnTo>
                <a:lnTo>
                  <a:pt x="1519426" y="1839269"/>
                </a:lnTo>
                <a:lnTo>
                  <a:pt x="1562465" y="1862555"/>
                </a:lnTo>
                <a:lnTo>
                  <a:pt x="1606190" y="1885029"/>
                </a:lnTo>
                <a:lnTo>
                  <a:pt x="1650612" y="1906673"/>
                </a:lnTo>
                <a:lnTo>
                  <a:pt x="1695743" y="1927472"/>
                </a:lnTo>
                <a:lnTo>
                  <a:pt x="1741592" y="1947410"/>
                </a:lnTo>
                <a:lnTo>
                  <a:pt x="1788172" y="1966469"/>
                </a:lnTo>
                <a:lnTo>
                  <a:pt x="1835492" y="1984634"/>
                </a:lnTo>
                <a:lnTo>
                  <a:pt x="1883564" y="2001888"/>
                </a:lnTo>
                <a:lnTo>
                  <a:pt x="1932399" y="2018215"/>
                </a:lnTo>
                <a:lnTo>
                  <a:pt x="1982008" y="2033599"/>
                </a:lnTo>
                <a:lnTo>
                  <a:pt x="2032401" y="2048023"/>
                </a:lnTo>
                <a:lnTo>
                  <a:pt x="2083591" y="2061471"/>
                </a:lnTo>
                <a:lnTo>
                  <a:pt x="3176889" y="2128399"/>
                </a:lnTo>
                <a:lnTo>
                  <a:pt x="4542591" y="2014616"/>
                </a:lnTo>
                <a:lnTo>
                  <a:pt x="5708378" y="1850634"/>
                </a:lnTo>
                <a:lnTo>
                  <a:pt x="6201933" y="1766971"/>
                </a:lnTo>
              </a:path>
            </a:pathLst>
          </a:custGeom>
          <a:ln w="38100">
            <a:solidFill>
              <a:srgbClr val="00B0F0"/>
            </a:solidFill>
          </a:ln>
        </p:spPr>
        <p:txBody>
          <a:bodyPr wrap="square" lIns="0" tIns="0" rIns="0" bIns="0" rtlCol="0"/>
          <a:lstStyle/>
          <a:p>
            <a:endParaRPr/>
          </a:p>
        </p:txBody>
      </p:sp>
      <p:sp>
        <p:nvSpPr>
          <p:cNvPr id="8" name="object 8"/>
          <p:cNvSpPr/>
          <p:nvPr/>
        </p:nvSpPr>
        <p:spPr>
          <a:xfrm>
            <a:off x="2900540" y="2735414"/>
            <a:ext cx="177163" cy="17716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888310" y="3164116"/>
            <a:ext cx="177163" cy="17716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365281" y="4512436"/>
            <a:ext cx="177163" cy="177163"/>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353052" y="5185841"/>
            <a:ext cx="177163" cy="177163"/>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535460" y="4847094"/>
            <a:ext cx="177163" cy="177163"/>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5523217" y="5480735"/>
            <a:ext cx="177163" cy="177163"/>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7394829" y="4733188"/>
            <a:ext cx="177163" cy="177163"/>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7382598" y="5676931"/>
            <a:ext cx="177163" cy="177163"/>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9081820" y="4481144"/>
            <a:ext cx="177163" cy="177163"/>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9093441" y="5742946"/>
            <a:ext cx="177163" cy="177163"/>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3625799" y="3556487"/>
            <a:ext cx="5701665" cy="2357755"/>
          </a:xfrm>
          <a:custGeom>
            <a:avLst/>
            <a:gdLst/>
            <a:ahLst/>
            <a:cxnLst/>
            <a:rect l="l" t="t" r="r" b="b"/>
            <a:pathLst>
              <a:path w="5701665" h="2357754">
                <a:moveTo>
                  <a:pt x="0" y="2357272"/>
                </a:moveTo>
                <a:lnTo>
                  <a:pt x="5701080" y="2357272"/>
                </a:lnTo>
                <a:lnTo>
                  <a:pt x="5701080" y="0"/>
                </a:lnTo>
                <a:lnTo>
                  <a:pt x="0" y="0"/>
                </a:lnTo>
                <a:lnTo>
                  <a:pt x="0" y="2357272"/>
                </a:lnTo>
                <a:close/>
              </a:path>
            </a:pathLst>
          </a:custGeom>
          <a:solidFill>
            <a:srgbClr val="FFFFFF"/>
          </a:solidFill>
        </p:spPr>
        <p:txBody>
          <a:bodyPr wrap="square" lIns="0" tIns="0" rIns="0" bIns="0" rtlCol="0"/>
          <a:lstStyle/>
          <a:p>
            <a:endParaRPr/>
          </a:p>
        </p:txBody>
      </p:sp>
      <p:sp>
        <p:nvSpPr>
          <p:cNvPr id="19" name="object 19"/>
          <p:cNvSpPr/>
          <p:nvPr/>
        </p:nvSpPr>
        <p:spPr>
          <a:xfrm>
            <a:off x="3525024" y="3736835"/>
            <a:ext cx="177163" cy="177163"/>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3512781" y="4491647"/>
            <a:ext cx="177163" cy="177163"/>
          </a:xfrm>
          <a:prstGeom prst="rect">
            <a:avLst/>
          </a:prstGeom>
          <a:blipFill>
            <a:blip r:embed="rId4" cstate="print"/>
            <a:stretch>
              <a:fillRect/>
            </a:stretch>
          </a:blipFill>
        </p:spPr>
        <p:txBody>
          <a:bodyPr wrap="square" lIns="0" tIns="0" rIns="0" bIns="0" rtlCol="0"/>
          <a:lstStyle/>
          <a:p>
            <a:endParaRPr/>
          </a:p>
        </p:txBody>
      </p:sp>
      <p:sp>
        <p:nvSpPr>
          <p:cNvPr id="21" name="object 21"/>
          <p:cNvSpPr txBox="1"/>
          <p:nvPr/>
        </p:nvSpPr>
        <p:spPr>
          <a:xfrm>
            <a:off x="2086533" y="3942588"/>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22" name="object 22"/>
          <p:cNvSpPr/>
          <p:nvPr/>
        </p:nvSpPr>
        <p:spPr>
          <a:xfrm>
            <a:off x="10276217" y="4893690"/>
            <a:ext cx="1371600" cy="0"/>
          </a:xfrm>
          <a:custGeom>
            <a:avLst/>
            <a:gdLst/>
            <a:ahLst/>
            <a:cxnLst/>
            <a:rect l="l" t="t" r="r" b="b"/>
            <a:pathLst>
              <a:path w="1371600">
                <a:moveTo>
                  <a:pt x="0" y="0"/>
                </a:moveTo>
                <a:lnTo>
                  <a:pt x="1371600" y="1"/>
                </a:lnTo>
              </a:path>
            </a:pathLst>
          </a:custGeom>
          <a:ln w="38100">
            <a:solidFill>
              <a:srgbClr val="00B050"/>
            </a:solidFill>
          </a:ln>
        </p:spPr>
        <p:txBody>
          <a:bodyPr wrap="square" lIns="0" tIns="0" rIns="0" bIns="0" rtlCol="0"/>
          <a:lstStyle/>
          <a:p>
            <a:endParaRPr/>
          </a:p>
        </p:txBody>
      </p:sp>
      <p:sp>
        <p:nvSpPr>
          <p:cNvPr id="23" name="object 23"/>
          <p:cNvSpPr txBox="1"/>
          <p:nvPr/>
        </p:nvSpPr>
        <p:spPr>
          <a:xfrm>
            <a:off x="10086111" y="3320834"/>
            <a:ext cx="1718310" cy="1833880"/>
          </a:xfrm>
          <a:prstGeom prst="rect">
            <a:avLst/>
          </a:prstGeom>
          <a:ln w="12700">
            <a:solidFill>
              <a:srgbClr val="000000"/>
            </a:solidFill>
          </a:ln>
        </p:spPr>
        <p:txBody>
          <a:bodyPr vert="horz" wrap="square" lIns="0" tIns="175260" rIns="0" bIns="0" rtlCol="0">
            <a:spAutoFit/>
          </a:bodyPr>
          <a:lstStyle/>
          <a:p>
            <a:pPr algn="ctr">
              <a:lnSpc>
                <a:spcPct val="100000"/>
              </a:lnSpc>
              <a:spcBef>
                <a:spcPts val="1380"/>
              </a:spcBef>
            </a:pPr>
            <a:r>
              <a:rPr sz="1800" b="1" spc="-65" dirty="0">
                <a:latin typeface="Trebuchet MS"/>
                <a:cs typeface="Trebuchet MS"/>
              </a:rPr>
              <a:t>Legend</a:t>
            </a:r>
            <a:endParaRPr sz="1800">
              <a:latin typeface="Trebuchet MS"/>
              <a:cs typeface="Trebuchet MS"/>
            </a:endParaRPr>
          </a:p>
          <a:p>
            <a:pPr marL="33655" algn="ctr">
              <a:lnSpc>
                <a:spcPct val="100000"/>
              </a:lnSpc>
              <a:spcBef>
                <a:spcPts val="1750"/>
              </a:spcBef>
              <a:tabLst>
                <a:tab pos="412750" algn="l"/>
                <a:tab pos="1405255" algn="l"/>
              </a:tabLst>
            </a:pPr>
            <a:r>
              <a:rPr sz="1800" u="heavy" dirty="0">
                <a:uFill>
                  <a:solidFill>
                    <a:srgbClr val="00B0F0"/>
                  </a:solidFill>
                </a:uFill>
                <a:latin typeface="Arial"/>
                <a:cs typeface="Arial"/>
              </a:rPr>
              <a:t> 	</a:t>
            </a:r>
            <a:r>
              <a:rPr sz="1800" u="heavy" spc="-155" dirty="0">
                <a:uFill>
                  <a:solidFill>
                    <a:srgbClr val="00B0F0"/>
                  </a:solidFill>
                </a:uFill>
                <a:latin typeface="Arial"/>
                <a:cs typeface="Arial"/>
              </a:rPr>
              <a:t>Testing	</a:t>
            </a:r>
            <a:endParaRPr sz="1800">
              <a:latin typeface="Arial"/>
              <a:cs typeface="Arial"/>
            </a:endParaRPr>
          </a:p>
          <a:p>
            <a:pPr>
              <a:lnSpc>
                <a:spcPct val="100000"/>
              </a:lnSpc>
              <a:spcBef>
                <a:spcPts val="45"/>
              </a:spcBef>
            </a:pPr>
            <a:endParaRPr sz="2150">
              <a:latin typeface="Times New Roman"/>
              <a:cs typeface="Times New Roman"/>
            </a:endParaRPr>
          </a:p>
          <a:p>
            <a:pPr marL="34290" algn="ctr">
              <a:lnSpc>
                <a:spcPct val="100000"/>
              </a:lnSpc>
              <a:spcBef>
                <a:spcPts val="5"/>
              </a:spcBef>
            </a:pPr>
            <a:r>
              <a:rPr sz="1800" spc="-130" dirty="0">
                <a:latin typeface="Arial"/>
                <a:cs typeface="Arial"/>
              </a:rPr>
              <a:t>Training</a:t>
            </a:r>
            <a:endParaRPr sz="1800">
              <a:latin typeface="Arial"/>
              <a:cs typeface="Arial"/>
            </a:endParaRPr>
          </a:p>
        </p:txBody>
      </p:sp>
      <p:sp>
        <p:nvSpPr>
          <p:cNvPr id="24" name="object 24"/>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Tree>
    <p:extLst>
      <p:ext uri="{BB962C8B-B14F-4D97-AF65-F5344CB8AC3E}">
        <p14:creationId xmlns:p14="http://schemas.microsoft.com/office/powerpoint/2010/main" val="2216419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3" name="object 3"/>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
        <p:nvSpPr>
          <p:cNvPr id="4" name="object 4"/>
          <p:cNvSpPr/>
          <p:nvPr/>
        </p:nvSpPr>
        <p:spPr>
          <a:xfrm>
            <a:off x="2796082" y="2314752"/>
            <a:ext cx="142875" cy="3886200"/>
          </a:xfrm>
          <a:custGeom>
            <a:avLst/>
            <a:gdLst/>
            <a:ahLst/>
            <a:cxnLst/>
            <a:rect l="l" t="t" r="r" b="b"/>
            <a:pathLst>
              <a:path w="142875" h="3886200">
                <a:moveTo>
                  <a:pt x="85725" y="128587"/>
                </a:moveTo>
                <a:lnTo>
                  <a:pt x="57150" y="128587"/>
                </a:lnTo>
                <a:lnTo>
                  <a:pt x="57150" y="3886198"/>
                </a:lnTo>
                <a:lnTo>
                  <a:pt x="85725" y="3886198"/>
                </a:lnTo>
                <a:lnTo>
                  <a:pt x="85725" y="128587"/>
                </a:lnTo>
                <a:close/>
              </a:path>
              <a:path w="142875" h="3886200">
                <a:moveTo>
                  <a:pt x="71437" y="0"/>
                </a:moveTo>
                <a:lnTo>
                  <a:pt x="0" y="142875"/>
                </a:lnTo>
                <a:lnTo>
                  <a:pt x="57150" y="142875"/>
                </a:lnTo>
                <a:lnTo>
                  <a:pt x="57150" y="128587"/>
                </a:lnTo>
                <a:lnTo>
                  <a:pt x="135731" y="128587"/>
                </a:lnTo>
                <a:lnTo>
                  <a:pt x="71437" y="0"/>
                </a:lnTo>
                <a:close/>
              </a:path>
              <a:path w="142875" h="3886200">
                <a:moveTo>
                  <a:pt x="135731" y="128587"/>
                </a:moveTo>
                <a:lnTo>
                  <a:pt x="85725" y="128587"/>
                </a:lnTo>
                <a:lnTo>
                  <a:pt x="85725" y="142875"/>
                </a:lnTo>
                <a:lnTo>
                  <a:pt x="142875" y="142875"/>
                </a:lnTo>
                <a:lnTo>
                  <a:pt x="135731" y="128587"/>
                </a:lnTo>
                <a:close/>
              </a:path>
            </a:pathLst>
          </a:custGeom>
          <a:solidFill>
            <a:srgbClr val="000000"/>
          </a:solidFill>
        </p:spPr>
        <p:txBody>
          <a:bodyPr wrap="square" lIns="0" tIns="0" rIns="0" bIns="0" rtlCol="0"/>
          <a:lstStyle/>
          <a:p>
            <a:endParaRPr/>
          </a:p>
        </p:txBody>
      </p:sp>
      <p:sp>
        <p:nvSpPr>
          <p:cNvPr id="5" name="object 5"/>
          <p:cNvSpPr/>
          <p:nvPr/>
        </p:nvSpPr>
        <p:spPr>
          <a:xfrm>
            <a:off x="2590800" y="5858385"/>
            <a:ext cx="7010400" cy="142875"/>
          </a:xfrm>
          <a:custGeom>
            <a:avLst/>
            <a:gdLst/>
            <a:ahLst/>
            <a:cxnLst/>
            <a:rect l="l" t="t" r="r" b="b"/>
            <a:pathLst>
              <a:path w="7010400" h="142875">
                <a:moveTo>
                  <a:pt x="6867525" y="85724"/>
                </a:moveTo>
                <a:lnTo>
                  <a:pt x="6867525" y="142874"/>
                </a:lnTo>
                <a:lnTo>
                  <a:pt x="6981825" y="85724"/>
                </a:lnTo>
                <a:lnTo>
                  <a:pt x="6867525" y="85724"/>
                </a:lnTo>
                <a:close/>
              </a:path>
              <a:path w="7010400" h="142875">
                <a:moveTo>
                  <a:pt x="6867525" y="57149"/>
                </a:moveTo>
                <a:lnTo>
                  <a:pt x="6867525" y="85724"/>
                </a:lnTo>
                <a:lnTo>
                  <a:pt x="6881837" y="85724"/>
                </a:lnTo>
                <a:lnTo>
                  <a:pt x="6881837" y="57149"/>
                </a:lnTo>
                <a:lnTo>
                  <a:pt x="6867525" y="57149"/>
                </a:lnTo>
                <a:close/>
              </a:path>
              <a:path w="7010400" h="142875">
                <a:moveTo>
                  <a:pt x="6867525" y="0"/>
                </a:moveTo>
                <a:lnTo>
                  <a:pt x="6867525" y="57149"/>
                </a:lnTo>
                <a:lnTo>
                  <a:pt x="6881837" y="57149"/>
                </a:lnTo>
                <a:lnTo>
                  <a:pt x="6881837" y="85724"/>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6" name="object 6"/>
          <p:cNvSpPr/>
          <p:nvPr/>
        </p:nvSpPr>
        <p:spPr>
          <a:xfrm>
            <a:off x="2959773" y="3207892"/>
            <a:ext cx="6299835" cy="2632075"/>
          </a:xfrm>
          <a:custGeom>
            <a:avLst/>
            <a:gdLst/>
            <a:ahLst/>
            <a:cxnLst/>
            <a:rect l="l" t="t" r="r" b="b"/>
            <a:pathLst>
              <a:path w="6299834" h="2632075">
                <a:moveTo>
                  <a:pt x="0" y="0"/>
                </a:moveTo>
                <a:lnTo>
                  <a:pt x="19721" y="55080"/>
                </a:lnTo>
                <a:lnTo>
                  <a:pt x="39191" y="109372"/>
                </a:lnTo>
                <a:lnTo>
                  <a:pt x="58441" y="162883"/>
                </a:lnTo>
                <a:lnTo>
                  <a:pt x="77501" y="215622"/>
                </a:lnTo>
                <a:lnTo>
                  <a:pt x="96401" y="267596"/>
                </a:lnTo>
                <a:lnTo>
                  <a:pt x="115172" y="318813"/>
                </a:lnTo>
                <a:lnTo>
                  <a:pt x="133842" y="369282"/>
                </a:lnTo>
                <a:lnTo>
                  <a:pt x="152443" y="419010"/>
                </a:lnTo>
                <a:lnTo>
                  <a:pt x="171004" y="468005"/>
                </a:lnTo>
                <a:lnTo>
                  <a:pt x="189557" y="516276"/>
                </a:lnTo>
                <a:lnTo>
                  <a:pt x="208130" y="563829"/>
                </a:lnTo>
                <a:lnTo>
                  <a:pt x="226754" y="610674"/>
                </a:lnTo>
                <a:lnTo>
                  <a:pt x="245460" y="656818"/>
                </a:lnTo>
                <a:lnTo>
                  <a:pt x="264277" y="702269"/>
                </a:lnTo>
                <a:lnTo>
                  <a:pt x="283236" y="747036"/>
                </a:lnTo>
                <a:lnTo>
                  <a:pt x="302366" y="791125"/>
                </a:lnTo>
                <a:lnTo>
                  <a:pt x="321699" y="834545"/>
                </a:lnTo>
                <a:lnTo>
                  <a:pt x="341263" y="877304"/>
                </a:lnTo>
                <a:lnTo>
                  <a:pt x="361090" y="919411"/>
                </a:lnTo>
                <a:lnTo>
                  <a:pt x="381208" y="960872"/>
                </a:lnTo>
                <a:lnTo>
                  <a:pt x="401650" y="1001696"/>
                </a:lnTo>
                <a:lnTo>
                  <a:pt x="422444" y="1041891"/>
                </a:lnTo>
                <a:lnTo>
                  <a:pt x="443621" y="1081464"/>
                </a:lnTo>
                <a:lnTo>
                  <a:pt x="465211" y="1120425"/>
                </a:lnTo>
                <a:lnTo>
                  <a:pt x="487245" y="1158780"/>
                </a:lnTo>
                <a:lnTo>
                  <a:pt x="509751" y="1196539"/>
                </a:lnTo>
                <a:lnTo>
                  <a:pt x="532761" y="1233707"/>
                </a:lnTo>
                <a:lnTo>
                  <a:pt x="556305" y="1270295"/>
                </a:lnTo>
                <a:lnTo>
                  <a:pt x="580413" y="1306309"/>
                </a:lnTo>
                <a:lnTo>
                  <a:pt x="605114" y="1341758"/>
                </a:lnTo>
                <a:lnTo>
                  <a:pt x="630440" y="1376649"/>
                </a:lnTo>
                <a:lnTo>
                  <a:pt x="656420" y="1410991"/>
                </a:lnTo>
                <a:lnTo>
                  <a:pt x="683084" y="1444792"/>
                </a:lnTo>
                <a:lnTo>
                  <a:pt x="710463" y="1478059"/>
                </a:lnTo>
                <a:lnTo>
                  <a:pt x="738587" y="1510800"/>
                </a:lnTo>
                <a:lnTo>
                  <a:pt x="767486" y="1543024"/>
                </a:lnTo>
                <a:lnTo>
                  <a:pt x="797190" y="1574738"/>
                </a:lnTo>
                <a:lnTo>
                  <a:pt x="827729" y="1605951"/>
                </a:lnTo>
                <a:lnTo>
                  <a:pt x="859133" y="1636670"/>
                </a:lnTo>
                <a:lnTo>
                  <a:pt x="891433" y="1666904"/>
                </a:lnTo>
                <a:lnTo>
                  <a:pt x="924659" y="1696659"/>
                </a:lnTo>
                <a:lnTo>
                  <a:pt x="958841" y="1725945"/>
                </a:lnTo>
                <a:lnTo>
                  <a:pt x="994009" y="1754770"/>
                </a:lnTo>
                <a:lnTo>
                  <a:pt x="1030193" y="1783140"/>
                </a:lnTo>
                <a:lnTo>
                  <a:pt x="1067423" y="1811065"/>
                </a:lnTo>
                <a:lnTo>
                  <a:pt x="1105730" y="1838551"/>
                </a:lnTo>
                <a:lnTo>
                  <a:pt x="1145144" y="1865608"/>
                </a:lnTo>
                <a:lnTo>
                  <a:pt x="1185694" y="1892243"/>
                </a:lnTo>
                <a:lnTo>
                  <a:pt x="1227412" y="1918464"/>
                </a:lnTo>
                <a:lnTo>
                  <a:pt x="1270326" y="1944279"/>
                </a:lnTo>
                <a:lnTo>
                  <a:pt x="1314468" y="1969696"/>
                </a:lnTo>
                <a:lnTo>
                  <a:pt x="1359868" y="1994723"/>
                </a:lnTo>
                <a:lnTo>
                  <a:pt x="1406555" y="2019368"/>
                </a:lnTo>
                <a:lnTo>
                  <a:pt x="1454560" y="2043639"/>
                </a:lnTo>
                <a:lnTo>
                  <a:pt x="1503912" y="2067544"/>
                </a:lnTo>
                <a:lnTo>
                  <a:pt x="1554643" y="2091090"/>
                </a:lnTo>
                <a:lnTo>
                  <a:pt x="1606783" y="2114287"/>
                </a:lnTo>
                <a:lnTo>
                  <a:pt x="1660360" y="2137141"/>
                </a:lnTo>
                <a:lnTo>
                  <a:pt x="2828180" y="2399428"/>
                </a:lnTo>
                <a:lnTo>
                  <a:pt x="4373701" y="2548826"/>
                </a:lnTo>
                <a:lnTo>
                  <a:pt x="5722359" y="2615986"/>
                </a:lnTo>
                <a:lnTo>
                  <a:pt x="6299593" y="2631561"/>
                </a:lnTo>
              </a:path>
            </a:pathLst>
          </a:custGeom>
          <a:ln w="38100">
            <a:solidFill>
              <a:srgbClr val="00B050"/>
            </a:solidFill>
          </a:ln>
        </p:spPr>
        <p:txBody>
          <a:bodyPr wrap="square" lIns="0" tIns="0" rIns="0" bIns="0" rtlCol="0"/>
          <a:lstStyle/>
          <a:p>
            <a:endParaRPr/>
          </a:p>
        </p:txBody>
      </p:sp>
      <p:sp>
        <p:nvSpPr>
          <p:cNvPr id="7" name="object 7"/>
          <p:cNvSpPr/>
          <p:nvPr/>
        </p:nvSpPr>
        <p:spPr>
          <a:xfrm>
            <a:off x="2976041" y="2801937"/>
            <a:ext cx="6202045" cy="2128520"/>
          </a:xfrm>
          <a:custGeom>
            <a:avLst/>
            <a:gdLst/>
            <a:ahLst/>
            <a:cxnLst/>
            <a:rect l="l" t="t" r="r" b="b"/>
            <a:pathLst>
              <a:path w="6202045" h="2128520">
                <a:moveTo>
                  <a:pt x="0" y="0"/>
                </a:moveTo>
                <a:lnTo>
                  <a:pt x="22710" y="43080"/>
                </a:lnTo>
                <a:lnTo>
                  <a:pt x="45558" y="86166"/>
                </a:lnTo>
                <a:lnTo>
                  <a:pt x="68555" y="129240"/>
                </a:lnTo>
                <a:lnTo>
                  <a:pt x="91712" y="172285"/>
                </a:lnTo>
                <a:lnTo>
                  <a:pt x="115040" y="215286"/>
                </a:lnTo>
                <a:lnTo>
                  <a:pt x="138550" y="258227"/>
                </a:lnTo>
                <a:lnTo>
                  <a:pt x="162253" y="301090"/>
                </a:lnTo>
                <a:lnTo>
                  <a:pt x="186159" y="343859"/>
                </a:lnTo>
                <a:lnTo>
                  <a:pt x="210280" y="386519"/>
                </a:lnTo>
                <a:lnTo>
                  <a:pt x="234627" y="429053"/>
                </a:lnTo>
                <a:lnTo>
                  <a:pt x="259211" y="471444"/>
                </a:lnTo>
                <a:lnTo>
                  <a:pt x="284042" y="513676"/>
                </a:lnTo>
                <a:lnTo>
                  <a:pt x="309132" y="555732"/>
                </a:lnTo>
                <a:lnTo>
                  <a:pt x="334491" y="597598"/>
                </a:lnTo>
                <a:lnTo>
                  <a:pt x="360131" y="639255"/>
                </a:lnTo>
                <a:lnTo>
                  <a:pt x="386062" y="680688"/>
                </a:lnTo>
                <a:lnTo>
                  <a:pt x="412296" y="721881"/>
                </a:lnTo>
                <a:lnTo>
                  <a:pt x="438843" y="762816"/>
                </a:lnTo>
                <a:lnTo>
                  <a:pt x="465715" y="803478"/>
                </a:lnTo>
                <a:lnTo>
                  <a:pt x="492922" y="843851"/>
                </a:lnTo>
                <a:lnTo>
                  <a:pt x="520475" y="883917"/>
                </a:lnTo>
                <a:lnTo>
                  <a:pt x="548385" y="923662"/>
                </a:lnTo>
                <a:lnTo>
                  <a:pt x="576664" y="963067"/>
                </a:lnTo>
                <a:lnTo>
                  <a:pt x="605321" y="1002118"/>
                </a:lnTo>
                <a:lnTo>
                  <a:pt x="634369" y="1040797"/>
                </a:lnTo>
                <a:lnTo>
                  <a:pt x="663818" y="1079088"/>
                </a:lnTo>
                <a:lnTo>
                  <a:pt x="693679" y="1116976"/>
                </a:lnTo>
                <a:lnTo>
                  <a:pt x="723964" y="1154442"/>
                </a:lnTo>
                <a:lnTo>
                  <a:pt x="754682" y="1191473"/>
                </a:lnTo>
                <a:lnTo>
                  <a:pt x="785845" y="1228050"/>
                </a:lnTo>
                <a:lnTo>
                  <a:pt x="817464" y="1264157"/>
                </a:lnTo>
                <a:lnTo>
                  <a:pt x="849549" y="1299779"/>
                </a:lnTo>
                <a:lnTo>
                  <a:pt x="882113" y="1334899"/>
                </a:lnTo>
                <a:lnTo>
                  <a:pt x="915165" y="1369500"/>
                </a:lnTo>
                <a:lnTo>
                  <a:pt x="948718" y="1403566"/>
                </a:lnTo>
                <a:lnTo>
                  <a:pt x="982781" y="1437082"/>
                </a:lnTo>
                <a:lnTo>
                  <a:pt x="1017365" y="1470029"/>
                </a:lnTo>
                <a:lnTo>
                  <a:pt x="1052482" y="1502393"/>
                </a:lnTo>
                <a:lnTo>
                  <a:pt x="1088143" y="1534157"/>
                </a:lnTo>
                <a:lnTo>
                  <a:pt x="1124359" y="1565304"/>
                </a:lnTo>
                <a:lnTo>
                  <a:pt x="1161140" y="1595818"/>
                </a:lnTo>
                <a:lnTo>
                  <a:pt x="1198497" y="1625683"/>
                </a:lnTo>
                <a:lnTo>
                  <a:pt x="1236442" y="1654883"/>
                </a:lnTo>
                <a:lnTo>
                  <a:pt x="1274985" y="1683400"/>
                </a:lnTo>
                <a:lnTo>
                  <a:pt x="1314138" y="1711219"/>
                </a:lnTo>
                <a:lnTo>
                  <a:pt x="1353911" y="1738324"/>
                </a:lnTo>
                <a:lnTo>
                  <a:pt x="1394315" y="1764697"/>
                </a:lnTo>
                <a:lnTo>
                  <a:pt x="1435362" y="1790324"/>
                </a:lnTo>
                <a:lnTo>
                  <a:pt x="1477062" y="1815186"/>
                </a:lnTo>
                <a:lnTo>
                  <a:pt x="1519426" y="1839269"/>
                </a:lnTo>
                <a:lnTo>
                  <a:pt x="1562465" y="1862555"/>
                </a:lnTo>
                <a:lnTo>
                  <a:pt x="1606190" y="1885029"/>
                </a:lnTo>
                <a:lnTo>
                  <a:pt x="1650612" y="1906673"/>
                </a:lnTo>
                <a:lnTo>
                  <a:pt x="1695743" y="1927472"/>
                </a:lnTo>
                <a:lnTo>
                  <a:pt x="1741592" y="1947410"/>
                </a:lnTo>
                <a:lnTo>
                  <a:pt x="1788172" y="1966469"/>
                </a:lnTo>
                <a:lnTo>
                  <a:pt x="1835492" y="1984634"/>
                </a:lnTo>
                <a:lnTo>
                  <a:pt x="1883564" y="2001888"/>
                </a:lnTo>
                <a:lnTo>
                  <a:pt x="1932399" y="2018215"/>
                </a:lnTo>
                <a:lnTo>
                  <a:pt x="1982008" y="2033599"/>
                </a:lnTo>
                <a:lnTo>
                  <a:pt x="2032401" y="2048023"/>
                </a:lnTo>
                <a:lnTo>
                  <a:pt x="2083591" y="2061471"/>
                </a:lnTo>
                <a:lnTo>
                  <a:pt x="3176889" y="2128399"/>
                </a:lnTo>
                <a:lnTo>
                  <a:pt x="4542591" y="2014616"/>
                </a:lnTo>
                <a:lnTo>
                  <a:pt x="5708378" y="1850634"/>
                </a:lnTo>
                <a:lnTo>
                  <a:pt x="6201933" y="1766971"/>
                </a:lnTo>
              </a:path>
            </a:pathLst>
          </a:custGeom>
          <a:ln w="38100">
            <a:solidFill>
              <a:srgbClr val="00B0F0"/>
            </a:solidFill>
          </a:ln>
        </p:spPr>
        <p:txBody>
          <a:bodyPr wrap="square" lIns="0" tIns="0" rIns="0" bIns="0" rtlCol="0"/>
          <a:lstStyle/>
          <a:p>
            <a:endParaRPr/>
          </a:p>
        </p:txBody>
      </p:sp>
      <p:sp>
        <p:nvSpPr>
          <p:cNvPr id="8" name="object 8"/>
          <p:cNvSpPr/>
          <p:nvPr/>
        </p:nvSpPr>
        <p:spPr>
          <a:xfrm>
            <a:off x="2900540" y="2735414"/>
            <a:ext cx="177163" cy="17716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888310" y="3164116"/>
            <a:ext cx="177163" cy="17716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535460" y="4847094"/>
            <a:ext cx="177163" cy="177163"/>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523217" y="5480735"/>
            <a:ext cx="177163" cy="17716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7394829" y="4733188"/>
            <a:ext cx="177163" cy="177163"/>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7382598" y="5676931"/>
            <a:ext cx="177163" cy="177163"/>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9081820" y="4481144"/>
            <a:ext cx="177163" cy="177163"/>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9093441" y="5742946"/>
            <a:ext cx="177163" cy="177163"/>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4444784" y="3556487"/>
            <a:ext cx="4882515" cy="2357755"/>
          </a:xfrm>
          <a:custGeom>
            <a:avLst/>
            <a:gdLst/>
            <a:ahLst/>
            <a:cxnLst/>
            <a:rect l="l" t="t" r="r" b="b"/>
            <a:pathLst>
              <a:path w="4882515" h="2357754">
                <a:moveTo>
                  <a:pt x="0" y="2357272"/>
                </a:moveTo>
                <a:lnTo>
                  <a:pt x="4882095" y="2357272"/>
                </a:lnTo>
                <a:lnTo>
                  <a:pt x="4882095" y="0"/>
                </a:lnTo>
                <a:lnTo>
                  <a:pt x="0" y="0"/>
                </a:lnTo>
                <a:lnTo>
                  <a:pt x="0" y="2357272"/>
                </a:lnTo>
                <a:close/>
              </a:path>
            </a:pathLst>
          </a:custGeom>
          <a:solidFill>
            <a:srgbClr val="FFFFFF"/>
          </a:solidFill>
        </p:spPr>
        <p:txBody>
          <a:bodyPr wrap="square" lIns="0" tIns="0" rIns="0" bIns="0" rtlCol="0"/>
          <a:lstStyle/>
          <a:p>
            <a:endParaRPr/>
          </a:p>
        </p:txBody>
      </p:sp>
      <p:sp>
        <p:nvSpPr>
          <p:cNvPr id="17" name="object 17"/>
          <p:cNvSpPr/>
          <p:nvPr/>
        </p:nvSpPr>
        <p:spPr>
          <a:xfrm>
            <a:off x="3525024" y="3736835"/>
            <a:ext cx="177163" cy="177163"/>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3512781" y="4491647"/>
            <a:ext cx="177163" cy="177163"/>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4365281" y="4512436"/>
            <a:ext cx="177163" cy="177163"/>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4353052" y="5185841"/>
            <a:ext cx="177163" cy="177163"/>
          </a:xfrm>
          <a:prstGeom prst="rect">
            <a:avLst/>
          </a:prstGeom>
          <a:blipFill>
            <a:blip r:embed="rId5" cstate="print"/>
            <a:stretch>
              <a:fillRect/>
            </a:stretch>
          </a:blipFill>
        </p:spPr>
        <p:txBody>
          <a:bodyPr wrap="square" lIns="0" tIns="0" rIns="0" bIns="0" rtlCol="0"/>
          <a:lstStyle/>
          <a:p>
            <a:endParaRPr/>
          </a:p>
        </p:txBody>
      </p:sp>
      <p:sp>
        <p:nvSpPr>
          <p:cNvPr id="21" name="object 21"/>
          <p:cNvSpPr txBox="1"/>
          <p:nvPr/>
        </p:nvSpPr>
        <p:spPr>
          <a:xfrm>
            <a:off x="2086533" y="3942588"/>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22" name="object 22"/>
          <p:cNvSpPr/>
          <p:nvPr/>
        </p:nvSpPr>
        <p:spPr>
          <a:xfrm>
            <a:off x="10276217" y="4893690"/>
            <a:ext cx="1371600" cy="0"/>
          </a:xfrm>
          <a:custGeom>
            <a:avLst/>
            <a:gdLst/>
            <a:ahLst/>
            <a:cxnLst/>
            <a:rect l="l" t="t" r="r" b="b"/>
            <a:pathLst>
              <a:path w="1371600">
                <a:moveTo>
                  <a:pt x="0" y="0"/>
                </a:moveTo>
                <a:lnTo>
                  <a:pt x="1371600" y="1"/>
                </a:lnTo>
              </a:path>
            </a:pathLst>
          </a:custGeom>
          <a:ln w="38100">
            <a:solidFill>
              <a:srgbClr val="00B050"/>
            </a:solidFill>
          </a:ln>
        </p:spPr>
        <p:txBody>
          <a:bodyPr wrap="square" lIns="0" tIns="0" rIns="0" bIns="0" rtlCol="0"/>
          <a:lstStyle/>
          <a:p>
            <a:endParaRPr/>
          </a:p>
        </p:txBody>
      </p:sp>
      <p:sp>
        <p:nvSpPr>
          <p:cNvPr id="23" name="object 23"/>
          <p:cNvSpPr txBox="1"/>
          <p:nvPr/>
        </p:nvSpPr>
        <p:spPr>
          <a:xfrm>
            <a:off x="10086111" y="3320834"/>
            <a:ext cx="1718310" cy="1833880"/>
          </a:xfrm>
          <a:prstGeom prst="rect">
            <a:avLst/>
          </a:prstGeom>
          <a:ln w="12700">
            <a:solidFill>
              <a:srgbClr val="000000"/>
            </a:solidFill>
          </a:ln>
        </p:spPr>
        <p:txBody>
          <a:bodyPr vert="horz" wrap="square" lIns="0" tIns="175260" rIns="0" bIns="0" rtlCol="0">
            <a:spAutoFit/>
          </a:bodyPr>
          <a:lstStyle/>
          <a:p>
            <a:pPr algn="ctr">
              <a:lnSpc>
                <a:spcPct val="100000"/>
              </a:lnSpc>
              <a:spcBef>
                <a:spcPts val="1380"/>
              </a:spcBef>
            </a:pPr>
            <a:r>
              <a:rPr sz="1800" b="1" spc="-65" dirty="0">
                <a:latin typeface="Trebuchet MS"/>
                <a:cs typeface="Trebuchet MS"/>
              </a:rPr>
              <a:t>Legend</a:t>
            </a:r>
            <a:endParaRPr sz="1800">
              <a:latin typeface="Trebuchet MS"/>
              <a:cs typeface="Trebuchet MS"/>
            </a:endParaRPr>
          </a:p>
          <a:p>
            <a:pPr marL="33655" algn="ctr">
              <a:lnSpc>
                <a:spcPct val="100000"/>
              </a:lnSpc>
              <a:spcBef>
                <a:spcPts val="1820"/>
              </a:spcBef>
              <a:tabLst>
                <a:tab pos="412750" algn="l"/>
                <a:tab pos="1405255" algn="l"/>
              </a:tabLst>
            </a:pPr>
            <a:r>
              <a:rPr sz="1800" u="heavy" dirty="0">
                <a:uFill>
                  <a:solidFill>
                    <a:srgbClr val="00B0F0"/>
                  </a:solidFill>
                </a:uFill>
                <a:latin typeface="Arial"/>
                <a:cs typeface="Arial"/>
              </a:rPr>
              <a:t> 	</a:t>
            </a:r>
            <a:r>
              <a:rPr sz="1800" u="heavy" spc="-155" dirty="0">
                <a:uFill>
                  <a:solidFill>
                    <a:srgbClr val="00B0F0"/>
                  </a:solidFill>
                </a:uFill>
                <a:latin typeface="Arial"/>
                <a:cs typeface="Arial"/>
              </a:rPr>
              <a:t>Testing	</a:t>
            </a:r>
            <a:endParaRPr sz="1800">
              <a:latin typeface="Arial"/>
              <a:cs typeface="Arial"/>
            </a:endParaRPr>
          </a:p>
          <a:p>
            <a:pPr>
              <a:lnSpc>
                <a:spcPct val="100000"/>
              </a:lnSpc>
              <a:spcBef>
                <a:spcPts val="35"/>
              </a:spcBef>
            </a:pPr>
            <a:endParaRPr sz="2100">
              <a:latin typeface="Times New Roman"/>
              <a:cs typeface="Times New Roman"/>
            </a:endParaRPr>
          </a:p>
          <a:p>
            <a:pPr marL="34290" algn="ctr">
              <a:lnSpc>
                <a:spcPct val="100000"/>
              </a:lnSpc>
            </a:pPr>
            <a:r>
              <a:rPr sz="1800" spc="-130" dirty="0">
                <a:latin typeface="Arial"/>
                <a:cs typeface="Arial"/>
              </a:rPr>
              <a:t>Training</a:t>
            </a:r>
            <a:endParaRPr sz="1800">
              <a:latin typeface="Arial"/>
              <a:cs typeface="Arial"/>
            </a:endParaRPr>
          </a:p>
        </p:txBody>
      </p:sp>
      <p:sp>
        <p:nvSpPr>
          <p:cNvPr id="24" name="object 24"/>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Tree>
    <p:extLst>
      <p:ext uri="{BB962C8B-B14F-4D97-AF65-F5344CB8AC3E}">
        <p14:creationId xmlns:p14="http://schemas.microsoft.com/office/powerpoint/2010/main" val="1139506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3" name="object 3"/>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
        <p:nvSpPr>
          <p:cNvPr id="4" name="object 4"/>
          <p:cNvSpPr/>
          <p:nvPr/>
        </p:nvSpPr>
        <p:spPr>
          <a:xfrm>
            <a:off x="2796082" y="2297493"/>
            <a:ext cx="142875" cy="3886200"/>
          </a:xfrm>
          <a:custGeom>
            <a:avLst/>
            <a:gdLst/>
            <a:ahLst/>
            <a:cxnLst/>
            <a:rect l="l" t="t" r="r" b="b"/>
            <a:pathLst>
              <a:path w="142875" h="3886200">
                <a:moveTo>
                  <a:pt x="85725" y="128600"/>
                </a:moveTo>
                <a:lnTo>
                  <a:pt x="57150" y="128600"/>
                </a:lnTo>
                <a:lnTo>
                  <a:pt x="57150" y="3886205"/>
                </a:lnTo>
                <a:lnTo>
                  <a:pt x="85725" y="3886205"/>
                </a:lnTo>
                <a:lnTo>
                  <a:pt x="85725" y="128600"/>
                </a:lnTo>
                <a:close/>
              </a:path>
              <a:path w="142875" h="3886200">
                <a:moveTo>
                  <a:pt x="71437" y="0"/>
                </a:moveTo>
                <a:lnTo>
                  <a:pt x="0" y="142875"/>
                </a:lnTo>
                <a:lnTo>
                  <a:pt x="57150" y="142875"/>
                </a:lnTo>
                <a:lnTo>
                  <a:pt x="57150" y="128600"/>
                </a:lnTo>
                <a:lnTo>
                  <a:pt x="135737" y="128600"/>
                </a:lnTo>
                <a:lnTo>
                  <a:pt x="71437" y="0"/>
                </a:lnTo>
                <a:close/>
              </a:path>
              <a:path w="142875" h="3886200">
                <a:moveTo>
                  <a:pt x="135737" y="128600"/>
                </a:moveTo>
                <a:lnTo>
                  <a:pt x="85725" y="128600"/>
                </a:lnTo>
                <a:lnTo>
                  <a:pt x="85725" y="142875"/>
                </a:lnTo>
                <a:lnTo>
                  <a:pt x="142875" y="142875"/>
                </a:lnTo>
                <a:lnTo>
                  <a:pt x="135737" y="128600"/>
                </a:lnTo>
                <a:close/>
              </a:path>
            </a:pathLst>
          </a:custGeom>
          <a:solidFill>
            <a:srgbClr val="000000"/>
          </a:solidFill>
        </p:spPr>
        <p:txBody>
          <a:bodyPr wrap="square" lIns="0" tIns="0" rIns="0" bIns="0" rtlCol="0"/>
          <a:lstStyle/>
          <a:p>
            <a:endParaRPr/>
          </a:p>
        </p:txBody>
      </p:sp>
      <p:sp>
        <p:nvSpPr>
          <p:cNvPr id="5" name="object 5"/>
          <p:cNvSpPr/>
          <p:nvPr/>
        </p:nvSpPr>
        <p:spPr>
          <a:xfrm>
            <a:off x="2590800" y="5841132"/>
            <a:ext cx="7010400" cy="142875"/>
          </a:xfrm>
          <a:custGeom>
            <a:avLst/>
            <a:gdLst/>
            <a:ahLst/>
            <a:cxnLst/>
            <a:rect l="l" t="t" r="r" b="b"/>
            <a:pathLst>
              <a:path w="7010400" h="142875">
                <a:moveTo>
                  <a:pt x="6867525" y="85724"/>
                </a:moveTo>
                <a:lnTo>
                  <a:pt x="6867525" y="142875"/>
                </a:lnTo>
                <a:lnTo>
                  <a:pt x="6981825" y="85725"/>
                </a:lnTo>
                <a:lnTo>
                  <a:pt x="6867525" y="85724"/>
                </a:lnTo>
                <a:close/>
              </a:path>
              <a:path w="7010400" h="142875">
                <a:moveTo>
                  <a:pt x="6867525" y="57149"/>
                </a:moveTo>
                <a:lnTo>
                  <a:pt x="6867525" y="85724"/>
                </a:lnTo>
                <a:lnTo>
                  <a:pt x="6881837" y="85725"/>
                </a:lnTo>
                <a:lnTo>
                  <a:pt x="6881837" y="57150"/>
                </a:lnTo>
                <a:lnTo>
                  <a:pt x="6867525" y="57149"/>
                </a:lnTo>
                <a:close/>
              </a:path>
              <a:path w="7010400" h="142875">
                <a:moveTo>
                  <a:pt x="6867525" y="0"/>
                </a:moveTo>
                <a:lnTo>
                  <a:pt x="6867525" y="57149"/>
                </a:lnTo>
                <a:lnTo>
                  <a:pt x="6881837" y="57150"/>
                </a:lnTo>
                <a:lnTo>
                  <a:pt x="6881837" y="85725"/>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6" name="object 6"/>
          <p:cNvSpPr/>
          <p:nvPr/>
        </p:nvSpPr>
        <p:spPr>
          <a:xfrm>
            <a:off x="2959773" y="3190633"/>
            <a:ext cx="6299835" cy="2632075"/>
          </a:xfrm>
          <a:custGeom>
            <a:avLst/>
            <a:gdLst/>
            <a:ahLst/>
            <a:cxnLst/>
            <a:rect l="l" t="t" r="r" b="b"/>
            <a:pathLst>
              <a:path w="6299834" h="2632075">
                <a:moveTo>
                  <a:pt x="0" y="0"/>
                </a:moveTo>
                <a:lnTo>
                  <a:pt x="19721" y="55080"/>
                </a:lnTo>
                <a:lnTo>
                  <a:pt x="39191" y="109372"/>
                </a:lnTo>
                <a:lnTo>
                  <a:pt x="58441" y="162883"/>
                </a:lnTo>
                <a:lnTo>
                  <a:pt x="77501" y="215622"/>
                </a:lnTo>
                <a:lnTo>
                  <a:pt x="96401" y="267596"/>
                </a:lnTo>
                <a:lnTo>
                  <a:pt x="115172" y="318813"/>
                </a:lnTo>
                <a:lnTo>
                  <a:pt x="133842" y="369282"/>
                </a:lnTo>
                <a:lnTo>
                  <a:pt x="152443" y="419010"/>
                </a:lnTo>
                <a:lnTo>
                  <a:pt x="171004" y="468005"/>
                </a:lnTo>
                <a:lnTo>
                  <a:pt x="189557" y="516276"/>
                </a:lnTo>
                <a:lnTo>
                  <a:pt x="208130" y="563829"/>
                </a:lnTo>
                <a:lnTo>
                  <a:pt x="226754" y="610674"/>
                </a:lnTo>
                <a:lnTo>
                  <a:pt x="245460" y="656818"/>
                </a:lnTo>
                <a:lnTo>
                  <a:pt x="264277" y="702269"/>
                </a:lnTo>
                <a:lnTo>
                  <a:pt x="283236" y="747036"/>
                </a:lnTo>
                <a:lnTo>
                  <a:pt x="302366" y="791125"/>
                </a:lnTo>
                <a:lnTo>
                  <a:pt x="321699" y="834545"/>
                </a:lnTo>
                <a:lnTo>
                  <a:pt x="341263" y="877304"/>
                </a:lnTo>
                <a:lnTo>
                  <a:pt x="361090" y="919411"/>
                </a:lnTo>
                <a:lnTo>
                  <a:pt x="381208" y="960872"/>
                </a:lnTo>
                <a:lnTo>
                  <a:pt x="401650" y="1001696"/>
                </a:lnTo>
                <a:lnTo>
                  <a:pt x="422444" y="1041891"/>
                </a:lnTo>
                <a:lnTo>
                  <a:pt x="443621" y="1081464"/>
                </a:lnTo>
                <a:lnTo>
                  <a:pt x="465211" y="1120425"/>
                </a:lnTo>
                <a:lnTo>
                  <a:pt x="487245" y="1158780"/>
                </a:lnTo>
                <a:lnTo>
                  <a:pt x="509751" y="1196539"/>
                </a:lnTo>
                <a:lnTo>
                  <a:pt x="532761" y="1233707"/>
                </a:lnTo>
                <a:lnTo>
                  <a:pt x="556305" y="1270295"/>
                </a:lnTo>
                <a:lnTo>
                  <a:pt x="580413" y="1306309"/>
                </a:lnTo>
                <a:lnTo>
                  <a:pt x="605114" y="1341758"/>
                </a:lnTo>
                <a:lnTo>
                  <a:pt x="630440" y="1376649"/>
                </a:lnTo>
                <a:lnTo>
                  <a:pt x="656420" y="1410991"/>
                </a:lnTo>
                <a:lnTo>
                  <a:pt x="683084" y="1444792"/>
                </a:lnTo>
                <a:lnTo>
                  <a:pt x="710463" y="1478059"/>
                </a:lnTo>
                <a:lnTo>
                  <a:pt x="738587" y="1510800"/>
                </a:lnTo>
                <a:lnTo>
                  <a:pt x="767486" y="1543024"/>
                </a:lnTo>
                <a:lnTo>
                  <a:pt x="797190" y="1574738"/>
                </a:lnTo>
                <a:lnTo>
                  <a:pt x="827729" y="1605951"/>
                </a:lnTo>
                <a:lnTo>
                  <a:pt x="859133" y="1636670"/>
                </a:lnTo>
                <a:lnTo>
                  <a:pt x="891433" y="1666904"/>
                </a:lnTo>
                <a:lnTo>
                  <a:pt x="924659" y="1696659"/>
                </a:lnTo>
                <a:lnTo>
                  <a:pt x="958841" y="1725945"/>
                </a:lnTo>
                <a:lnTo>
                  <a:pt x="994009" y="1754770"/>
                </a:lnTo>
                <a:lnTo>
                  <a:pt x="1030193" y="1783140"/>
                </a:lnTo>
                <a:lnTo>
                  <a:pt x="1067423" y="1811065"/>
                </a:lnTo>
                <a:lnTo>
                  <a:pt x="1105730" y="1838551"/>
                </a:lnTo>
                <a:lnTo>
                  <a:pt x="1145144" y="1865608"/>
                </a:lnTo>
                <a:lnTo>
                  <a:pt x="1185694" y="1892243"/>
                </a:lnTo>
                <a:lnTo>
                  <a:pt x="1227412" y="1918464"/>
                </a:lnTo>
                <a:lnTo>
                  <a:pt x="1270326" y="1944279"/>
                </a:lnTo>
                <a:lnTo>
                  <a:pt x="1314468" y="1969696"/>
                </a:lnTo>
                <a:lnTo>
                  <a:pt x="1359868" y="1994723"/>
                </a:lnTo>
                <a:lnTo>
                  <a:pt x="1406555" y="2019368"/>
                </a:lnTo>
                <a:lnTo>
                  <a:pt x="1454560" y="2043639"/>
                </a:lnTo>
                <a:lnTo>
                  <a:pt x="1503912" y="2067544"/>
                </a:lnTo>
                <a:lnTo>
                  <a:pt x="1554643" y="2091090"/>
                </a:lnTo>
                <a:lnTo>
                  <a:pt x="1606783" y="2114287"/>
                </a:lnTo>
                <a:lnTo>
                  <a:pt x="1660360" y="2137141"/>
                </a:lnTo>
                <a:lnTo>
                  <a:pt x="2828180" y="2399428"/>
                </a:lnTo>
                <a:lnTo>
                  <a:pt x="4373701" y="2548826"/>
                </a:lnTo>
                <a:lnTo>
                  <a:pt x="5722359" y="2615986"/>
                </a:lnTo>
                <a:lnTo>
                  <a:pt x="6299593" y="2631561"/>
                </a:lnTo>
              </a:path>
            </a:pathLst>
          </a:custGeom>
          <a:ln w="38100">
            <a:solidFill>
              <a:srgbClr val="00B050"/>
            </a:solidFill>
          </a:ln>
        </p:spPr>
        <p:txBody>
          <a:bodyPr wrap="square" lIns="0" tIns="0" rIns="0" bIns="0" rtlCol="0"/>
          <a:lstStyle/>
          <a:p>
            <a:endParaRPr/>
          </a:p>
        </p:txBody>
      </p:sp>
      <p:sp>
        <p:nvSpPr>
          <p:cNvPr id="7" name="object 7"/>
          <p:cNvSpPr/>
          <p:nvPr/>
        </p:nvSpPr>
        <p:spPr>
          <a:xfrm>
            <a:off x="2976041" y="2784678"/>
            <a:ext cx="6202045" cy="2061845"/>
          </a:xfrm>
          <a:custGeom>
            <a:avLst/>
            <a:gdLst/>
            <a:ahLst/>
            <a:cxnLst/>
            <a:rect l="l" t="t" r="r" b="b"/>
            <a:pathLst>
              <a:path w="6202045" h="2061845">
                <a:moveTo>
                  <a:pt x="0" y="0"/>
                </a:moveTo>
                <a:lnTo>
                  <a:pt x="22372" y="42432"/>
                </a:lnTo>
                <a:lnTo>
                  <a:pt x="44926" y="84938"/>
                </a:lnTo>
                <a:lnTo>
                  <a:pt x="67667" y="127498"/>
                </a:lnTo>
                <a:lnTo>
                  <a:pt x="90606" y="170093"/>
                </a:lnTo>
                <a:lnTo>
                  <a:pt x="113748" y="212704"/>
                </a:lnTo>
                <a:lnTo>
                  <a:pt x="137104" y="255313"/>
                </a:lnTo>
                <a:lnTo>
                  <a:pt x="160681" y="297900"/>
                </a:lnTo>
                <a:lnTo>
                  <a:pt x="184486" y="340446"/>
                </a:lnTo>
                <a:lnTo>
                  <a:pt x="208529" y="382933"/>
                </a:lnTo>
                <a:lnTo>
                  <a:pt x="232817" y="425340"/>
                </a:lnTo>
                <a:lnTo>
                  <a:pt x="257358" y="467650"/>
                </a:lnTo>
                <a:lnTo>
                  <a:pt x="282161" y="509843"/>
                </a:lnTo>
                <a:lnTo>
                  <a:pt x="307233" y="551900"/>
                </a:lnTo>
                <a:lnTo>
                  <a:pt x="332582" y="593802"/>
                </a:lnTo>
                <a:lnTo>
                  <a:pt x="358218" y="635531"/>
                </a:lnTo>
                <a:lnTo>
                  <a:pt x="384147" y="677066"/>
                </a:lnTo>
                <a:lnTo>
                  <a:pt x="410378" y="718390"/>
                </a:lnTo>
                <a:lnTo>
                  <a:pt x="436919" y="759483"/>
                </a:lnTo>
                <a:lnTo>
                  <a:pt x="463779" y="800326"/>
                </a:lnTo>
                <a:lnTo>
                  <a:pt x="490964" y="840900"/>
                </a:lnTo>
                <a:lnTo>
                  <a:pt x="518484" y="881186"/>
                </a:lnTo>
                <a:lnTo>
                  <a:pt x="546347" y="921165"/>
                </a:lnTo>
                <a:lnTo>
                  <a:pt x="574560" y="960818"/>
                </a:lnTo>
                <a:lnTo>
                  <a:pt x="603132" y="1000127"/>
                </a:lnTo>
                <a:lnTo>
                  <a:pt x="632070" y="1039071"/>
                </a:lnTo>
                <a:lnTo>
                  <a:pt x="661383" y="1077633"/>
                </a:lnTo>
                <a:lnTo>
                  <a:pt x="691080" y="1115792"/>
                </a:lnTo>
                <a:lnTo>
                  <a:pt x="721167" y="1153531"/>
                </a:lnTo>
                <a:lnTo>
                  <a:pt x="751654" y="1190829"/>
                </a:lnTo>
                <a:lnTo>
                  <a:pt x="782548" y="1227669"/>
                </a:lnTo>
                <a:lnTo>
                  <a:pt x="813857" y="1264030"/>
                </a:lnTo>
                <a:lnTo>
                  <a:pt x="845590" y="1299895"/>
                </a:lnTo>
                <a:lnTo>
                  <a:pt x="877754" y="1335244"/>
                </a:lnTo>
                <a:lnTo>
                  <a:pt x="910358" y="1370057"/>
                </a:lnTo>
                <a:lnTo>
                  <a:pt x="943410" y="1404317"/>
                </a:lnTo>
                <a:lnTo>
                  <a:pt x="976918" y="1438003"/>
                </a:lnTo>
                <a:lnTo>
                  <a:pt x="1010890" y="1471098"/>
                </a:lnTo>
                <a:lnTo>
                  <a:pt x="1045334" y="1503581"/>
                </a:lnTo>
                <a:lnTo>
                  <a:pt x="1080259" y="1535434"/>
                </a:lnTo>
                <a:lnTo>
                  <a:pt x="1115671" y="1566639"/>
                </a:lnTo>
                <a:lnTo>
                  <a:pt x="1151580" y="1597175"/>
                </a:lnTo>
                <a:lnTo>
                  <a:pt x="1187994" y="1627024"/>
                </a:lnTo>
                <a:lnTo>
                  <a:pt x="1224921" y="1656167"/>
                </a:lnTo>
                <a:lnTo>
                  <a:pt x="1262368" y="1684585"/>
                </a:lnTo>
                <a:lnTo>
                  <a:pt x="1300344" y="1712258"/>
                </a:lnTo>
                <a:lnTo>
                  <a:pt x="1338857" y="1739169"/>
                </a:lnTo>
                <a:lnTo>
                  <a:pt x="1377915" y="1765298"/>
                </a:lnTo>
                <a:lnTo>
                  <a:pt x="1417526" y="1790625"/>
                </a:lnTo>
                <a:lnTo>
                  <a:pt x="1457699" y="1815132"/>
                </a:lnTo>
                <a:lnTo>
                  <a:pt x="1498441" y="1838800"/>
                </a:lnTo>
                <a:lnTo>
                  <a:pt x="1539760" y="1861610"/>
                </a:lnTo>
                <a:lnTo>
                  <a:pt x="1581665" y="1883542"/>
                </a:lnTo>
                <a:lnTo>
                  <a:pt x="1624164" y="1904579"/>
                </a:lnTo>
                <a:lnTo>
                  <a:pt x="1667265" y="1924700"/>
                </a:lnTo>
                <a:lnTo>
                  <a:pt x="1710976" y="1943887"/>
                </a:lnTo>
                <a:lnTo>
                  <a:pt x="1755304" y="1962121"/>
                </a:lnTo>
                <a:lnTo>
                  <a:pt x="1800259" y="1979383"/>
                </a:lnTo>
                <a:lnTo>
                  <a:pt x="1845848" y="1995653"/>
                </a:lnTo>
                <a:lnTo>
                  <a:pt x="1892080" y="2010913"/>
                </a:lnTo>
                <a:lnTo>
                  <a:pt x="1938961" y="2025144"/>
                </a:lnTo>
                <a:lnTo>
                  <a:pt x="1986502" y="2038326"/>
                </a:lnTo>
                <a:lnTo>
                  <a:pt x="2034709" y="2050442"/>
                </a:lnTo>
                <a:lnTo>
                  <a:pt x="2083591" y="2061471"/>
                </a:lnTo>
                <a:lnTo>
                  <a:pt x="3163153" y="2038522"/>
                </a:lnTo>
                <a:lnTo>
                  <a:pt x="4530381" y="1773467"/>
                </a:lnTo>
                <a:lnTo>
                  <a:pt x="5703799" y="1467148"/>
                </a:lnTo>
                <a:lnTo>
                  <a:pt x="6201933" y="1320410"/>
                </a:lnTo>
              </a:path>
            </a:pathLst>
          </a:custGeom>
          <a:ln w="38100">
            <a:solidFill>
              <a:srgbClr val="00B0F0"/>
            </a:solidFill>
          </a:ln>
        </p:spPr>
        <p:txBody>
          <a:bodyPr wrap="square" lIns="0" tIns="0" rIns="0" bIns="0" rtlCol="0"/>
          <a:lstStyle/>
          <a:p>
            <a:endParaRPr/>
          </a:p>
        </p:txBody>
      </p:sp>
      <p:sp>
        <p:nvSpPr>
          <p:cNvPr id="8" name="object 8"/>
          <p:cNvSpPr/>
          <p:nvPr/>
        </p:nvSpPr>
        <p:spPr>
          <a:xfrm>
            <a:off x="2900540" y="2718168"/>
            <a:ext cx="177163" cy="17716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888310" y="3146856"/>
            <a:ext cx="177163" cy="17716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081820" y="4463897"/>
            <a:ext cx="177163" cy="177163"/>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9093441" y="5725694"/>
            <a:ext cx="177163" cy="177163"/>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625998" y="3539221"/>
            <a:ext cx="3701415" cy="2357755"/>
          </a:xfrm>
          <a:custGeom>
            <a:avLst/>
            <a:gdLst/>
            <a:ahLst/>
            <a:cxnLst/>
            <a:rect l="l" t="t" r="r" b="b"/>
            <a:pathLst>
              <a:path w="3701415" h="2357754">
                <a:moveTo>
                  <a:pt x="0" y="2357285"/>
                </a:moveTo>
                <a:lnTo>
                  <a:pt x="3700881" y="2357285"/>
                </a:lnTo>
                <a:lnTo>
                  <a:pt x="3700881" y="0"/>
                </a:lnTo>
                <a:lnTo>
                  <a:pt x="0" y="0"/>
                </a:lnTo>
                <a:lnTo>
                  <a:pt x="0" y="2357285"/>
                </a:lnTo>
                <a:close/>
              </a:path>
            </a:pathLst>
          </a:custGeom>
          <a:solidFill>
            <a:srgbClr val="FFFFFF"/>
          </a:solidFill>
        </p:spPr>
        <p:txBody>
          <a:bodyPr wrap="square" lIns="0" tIns="0" rIns="0" bIns="0" rtlCol="0"/>
          <a:lstStyle/>
          <a:p>
            <a:endParaRPr/>
          </a:p>
        </p:txBody>
      </p:sp>
      <p:sp>
        <p:nvSpPr>
          <p:cNvPr id="13" name="object 13"/>
          <p:cNvSpPr/>
          <p:nvPr/>
        </p:nvSpPr>
        <p:spPr>
          <a:xfrm>
            <a:off x="3525024" y="3719588"/>
            <a:ext cx="177163" cy="177163"/>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3512781" y="4474387"/>
            <a:ext cx="177163" cy="177163"/>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4365281" y="4523104"/>
            <a:ext cx="177163" cy="177163"/>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4353052" y="5168595"/>
            <a:ext cx="177163" cy="177163"/>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535460" y="4787315"/>
            <a:ext cx="177163" cy="177163"/>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5523217" y="5463489"/>
            <a:ext cx="177163" cy="177163"/>
          </a:xfrm>
          <a:prstGeom prst="rect">
            <a:avLst/>
          </a:prstGeom>
          <a:blipFill>
            <a:blip r:embed="rId5" cstate="print"/>
            <a:stretch>
              <a:fillRect/>
            </a:stretch>
          </a:blipFill>
        </p:spPr>
        <p:txBody>
          <a:bodyPr wrap="square" lIns="0" tIns="0" rIns="0" bIns="0" rtlCol="0"/>
          <a:lstStyle/>
          <a:p>
            <a:endParaRPr/>
          </a:p>
        </p:txBody>
      </p:sp>
      <p:sp>
        <p:nvSpPr>
          <p:cNvPr id="19" name="object 19"/>
          <p:cNvSpPr txBox="1"/>
          <p:nvPr/>
        </p:nvSpPr>
        <p:spPr>
          <a:xfrm>
            <a:off x="2086533" y="3924300"/>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20" name="object 20"/>
          <p:cNvSpPr/>
          <p:nvPr/>
        </p:nvSpPr>
        <p:spPr>
          <a:xfrm>
            <a:off x="10276217" y="4893690"/>
            <a:ext cx="1371600" cy="0"/>
          </a:xfrm>
          <a:custGeom>
            <a:avLst/>
            <a:gdLst/>
            <a:ahLst/>
            <a:cxnLst/>
            <a:rect l="l" t="t" r="r" b="b"/>
            <a:pathLst>
              <a:path w="1371600">
                <a:moveTo>
                  <a:pt x="0" y="0"/>
                </a:moveTo>
                <a:lnTo>
                  <a:pt x="1371600" y="1"/>
                </a:lnTo>
              </a:path>
            </a:pathLst>
          </a:custGeom>
          <a:ln w="38100">
            <a:solidFill>
              <a:srgbClr val="00B050"/>
            </a:solidFill>
          </a:ln>
        </p:spPr>
        <p:txBody>
          <a:bodyPr wrap="square" lIns="0" tIns="0" rIns="0" bIns="0" rtlCol="0"/>
          <a:lstStyle/>
          <a:p>
            <a:endParaRPr/>
          </a:p>
        </p:txBody>
      </p:sp>
      <p:sp>
        <p:nvSpPr>
          <p:cNvPr id="21" name="object 21"/>
          <p:cNvSpPr txBox="1"/>
          <p:nvPr/>
        </p:nvSpPr>
        <p:spPr>
          <a:xfrm>
            <a:off x="10086111" y="3320834"/>
            <a:ext cx="1718310" cy="1833880"/>
          </a:xfrm>
          <a:prstGeom prst="rect">
            <a:avLst/>
          </a:prstGeom>
          <a:ln w="12700">
            <a:solidFill>
              <a:srgbClr val="000000"/>
            </a:solidFill>
          </a:ln>
        </p:spPr>
        <p:txBody>
          <a:bodyPr vert="horz" wrap="square" lIns="0" tIns="175260" rIns="0" bIns="0" rtlCol="0">
            <a:spAutoFit/>
          </a:bodyPr>
          <a:lstStyle/>
          <a:p>
            <a:pPr algn="ctr">
              <a:lnSpc>
                <a:spcPct val="100000"/>
              </a:lnSpc>
              <a:spcBef>
                <a:spcPts val="1380"/>
              </a:spcBef>
            </a:pPr>
            <a:r>
              <a:rPr sz="1800" b="1" spc="-65" dirty="0">
                <a:latin typeface="Trebuchet MS"/>
                <a:cs typeface="Trebuchet MS"/>
              </a:rPr>
              <a:t>Legend</a:t>
            </a:r>
            <a:endParaRPr sz="1800">
              <a:latin typeface="Trebuchet MS"/>
              <a:cs typeface="Trebuchet MS"/>
            </a:endParaRPr>
          </a:p>
          <a:p>
            <a:pPr marL="33655" algn="ctr">
              <a:lnSpc>
                <a:spcPct val="100000"/>
              </a:lnSpc>
              <a:spcBef>
                <a:spcPts val="1750"/>
              </a:spcBef>
              <a:tabLst>
                <a:tab pos="412750" algn="l"/>
                <a:tab pos="1405255" algn="l"/>
              </a:tabLst>
            </a:pPr>
            <a:r>
              <a:rPr sz="1800" u="heavy" dirty="0">
                <a:uFill>
                  <a:solidFill>
                    <a:srgbClr val="00B0F0"/>
                  </a:solidFill>
                </a:uFill>
                <a:latin typeface="Arial"/>
                <a:cs typeface="Arial"/>
              </a:rPr>
              <a:t> 	</a:t>
            </a:r>
            <a:r>
              <a:rPr sz="1800" u="heavy" spc="-155" dirty="0">
                <a:uFill>
                  <a:solidFill>
                    <a:srgbClr val="00B0F0"/>
                  </a:solidFill>
                </a:uFill>
                <a:latin typeface="Arial"/>
                <a:cs typeface="Arial"/>
              </a:rPr>
              <a:t>Testing	</a:t>
            </a:r>
            <a:endParaRPr sz="1800">
              <a:latin typeface="Arial"/>
              <a:cs typeface="Arial"/>
            </a:endParaRPr>
          </a:p>
          <a:p>
            <a:pPr>
              <a:lnSpc>
                <a:spcPct val="100000"/>
              </a:lnSpc>
              <a:spcBef>
                <a:spcPts val="45"/>
              </a:spcBef>
            </a:pPr>
            <a:endParaRPr sz="2150">
              <a:latin typeface="Times New Roman"/>
              <a:cs typeface="Times New Roman"/>
            </a:endParaRPr>
          </a:p>
          <a:p>
            <a:pPr marL="34290" algn="ctr">
              <a:lnSpc>
                <a:spcPct val="100000"/>
              </a:lnSpc>
              <a:spcBef>
                <a:spcPts val="5"/>
              </a:spcBef>
            </a:pPr>
            <a:r>
              <a:rPr sz="1800" spc="-130" dirty="0">
                <a:latin typeface="Arial"/>
                <a:cs typeface="Arial"/>
              </a:rPr>
              <a:t>Training</a:t>
            </a:r>
            <a:endParaRPr sz="1800">
              <a:latin typeface="Arial"/>
              <a:cs typeface="Arial"/>
            </a:endParaRPr>
          </a:p>
        </p:txBody>
      </p:sp>
      <p:sp>
        <p:nvSpPr>
          <p:cNvPr id="22" name="object 22"/>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Tree>
    <p:extLst>
      <p:ext uri="{BB962C8B-B14F-4D97-AF65-F5344CB8AC3E}">
        <p14:creationId xmlns:p14="http://schemas.microsoft.com/office/powerpoint/2010/main" val="3490251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3" name="object 3"/>
          <p:cNvSpPr/>
          <p:nvPr/>
        </p:nvSpPr>
        <p:spPr>
          <a:xfrm>
            <a:off x="2796082" y="2314752"/>
            <a:ext cx="142875" cy="3886200"/>
          </a:xfrm>
          <a:custGeom>
            <a:avLst/>
            <a:gdLst/>
            <a:ahLst/>
            <a:cxnLst/>
            <a:rect l="l" t="t" r="r" b="b"/>
            <a:pathLst>
              <a:path w="142875" h="3886200">
                <a:moveTo>
                  <a:pt x="85725" y="128587"/>
                </a:moveTo>
                <a:lnTo>
                  <a:pt x="57150" y="128587"/>
                </a:lnTo>
                <a:lnTo>
                  <a:pt x="57150" y="3886198"/>
                </a:lnTo>
                <a:lnTo>
                  <a:pt x="85725" y="3886198"/>
                </a:lnTo>
                <a:lnTo>
                  <a:pt x="85725" y="128587"/>
                </a:lnTo>
                <a:close/>
              </a:path>
              <a:path w="142875" h="3886200">
                <a:moveTo>
                  <a:pt x="71437" y="0"/>
                </a:moveTo>
                <a:lnTo>
                  <a:pt x="0" y="142875"/>
                </a:lnTo>
                <a:lnTo>
                  <a:pt x="57150" y="142875"/>
                </a:lnTo>
                <a:lnTo>
                  <a:pt x="57150" y="128587"/>
                </a:lnTo>
                <a:lnTo>
                  <a:pt x="135731" y="128587"/>
                </a:lnTo>
                <a:lnTo>
                  <a:pt x="71437" y="0"/>
                </a:lnTo>
                <a:close/>
              </a:path>
              <a:path w="142875" h="3886200">
                <a:moveTo>
                  <a:pt x="135731" y="128587"/>
                </a:moveTo>
                <a:lnTo>
                  <a:pt x="85725" y="128587"/>
                </a:lnTo>
                <a:lnTo>
                  <a:pt x="85725" y="142875"/>
                </a:lnTo>
                <a:lnTo>
                  <a:pt x="142875" y="142875"/>
                </a:lnTo>
                <a:lnTo>
                  <a:pt x="135731" y="128587"/>
                </a:lnTo>
                <a:close/>
              </a:path>
            </a:pathLst>
          </a:custGeom>
          <a:solidFill>
            <a:srgbClr val="000000"/>
          </a:solidFill>
        </p:spPr>
        <p:txBody>
          <a:bodyPr wrap="square" lIns="0" tIns="0" rIns="0" bIns="0" rtlCol="0"/>
          <a:lstStyle/>
          <a:p>
            <a:endParaRPr/>
          </a:p>
        </p:txBody>
      </p:sp>
      <p:sp>
        <p:nvSpPr>
          <p:cNvPr id="4" name="object 4"/>
          <p:cNvSpPr/>
          <p:nvPr/>
        </p:nvSpPr>
        <p:spPr>
          <a:xfrm>
            <a:off x="2590800" y="5858385"/>
            <a:ext cx="7010400" cy="142875"/>
          </a:xfrm>
          <a:custGeom>
            <a:avLst/>
            <a:gdLst/>
            <a:ahLst/>
            <a:cxnLst/>
            <a:rect l="l" t="t" r="r" b="b"/>
            <a:pathLst>
              <a:path w="7010400" h="142875">
                <a:moveTo>
                  <a:pt x="6867525" y="85724"/>
                </a:moveTo>
                <a:lnTo>
                  <a:pt x="6867525" y="142874"/>
                </a:lnTo>
                <a:lnTo>
                  <a:pt x="6981825" y="85724"/>
                </a:lnTo>
                <a:lnTo>
                  <a:pt x="6867525" y="85724"/>
                </a:lnTo>
                <a:close/>
              </a:path>
              <a:path w="7010400" h="142875">
                <a:moveTo>
                  <a:pt x="6867525" y="57149"/>
                </a:moveTo>
                <a:lnTo>
                  <a:pt x="6867525" y="85724"/>
                </a:lnTo>
                <a:lnTo>
                  <a:pt x="6881837" y="85724"/>
                </a:lnTo>
                <a:lnTo>
                  <a:pt x="6881837" y="57149"/>
                </a:lnTo>
                <a:lnTo>
                  <a:pt x="6867525" y="57149"/>
                </a:lnTo>
                <a:close/>
              </a:path>
              <a:path w="7010400" h="142875">
                <a:moveTo>
                  <a:pt x="6867525" y="0"/>
                </a:moveTo>
                <a:lnTo>
                  <a:pt x="6867525" y="57149"/>
                </a:lnTo>
                <a:lnTo>
                  <a:pt x="6881837" y="57149"/>
                </a:lnTo>
                <a:lnTo>
                  <a:pt x="6881837" y="85724"/>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5" name="object 5"/>
          <p:cNvSpPr/>
          <p:nvPr/>
        </p:nvSpPr>
        <p:spPr>
          <a:xfrm>
            <a:off x="2959773" y="3207892"/>
            <a:ext cx="6299835" cy="2632075"/>
          </a:xfrm>
          <a:custGeom>
            <a:avLst/>
            <a:gdLst/>
            <a:ahLst/>
            <a:cxnLst/>
            <a:rect l="l" t="t" r="r" b="b"/>
            <a:pathLst>
              <a:path w="6299834" h="2632075">
                <a:moveTo>
                  <a:pt x="0" y="0"/>
                </a:moveTo>
                <a:lnTo>
                  <a:pt x="19721" y="55080"/>
                </a:lnTo>
                <a:lnTo>
                  <a:pt x="39191" y="109372"/>
                </a:lnTo>
                <a:lnTo>
                  <a:pt x="58441" y="162883"/>
                </a:lnTo>
                <a:lnTo>
                  <a:pt x="77501" y="215622"/>
                </a:lnTo>
                <a:lnTo>
                  <a:pt x="96401" y="267596"/>
                </a:lnTo>
                <a:lnTo>
                  <a:pt x="115172" y="318813"/>
                </a:lnTo>
                <a:lnTo>
                  <a:pt x="133842" y="369282"/>
                </a:lnTo>
                <a:lnTo>
                  <a:pt x="152443" y="419010"/>
                </a:lnTo>
                <a:lnTo>
                  <a:pt x="171004" y="468005"/>
                </a:lnTo>
                <a:lnTo>
                  <a:pt x="189557" y="516276"/>
                </a:lnTo>
                <a:lnTo>
                  <a:pt x="208130" y="563829"/>
                </a:lnTo>
                <a:lnTo>
                  <a:pt x="226754" y="610674"/>
                </a:lnTo>
                <a:lnTo>
                  <a:pt x="245460" y="656818"/>
                </a:lnTo>
                <a:lnTo>
                  <a:pt x="264277" y="702269"/>
                </a:lnTo>
                <a:lnTo>
                  <a:pt x="283236" y="747036"/>
                </a:lnTo>
                <a:lnTo>
                  <a:pt x="302366" y="791125"/>
                </a:lnTo>
                <a:lnTo>
                  <a:pt x="321699" y="834545"/>
                </a:lnTo>
                <a:lnTo>
                  <a:pt x="341263" y="877304"/>
                </a:lnTo>
                <a:lnTo>
                  <a:pt x="361090" y="919411"/>
                </a:lnTo>
                <a:lnTo>
                  <a:pt x="381208" y="960872"/>
                </a:lnTo>
                <a:lnTo>
                  <a:pt x="401650" y="1001696"/>
                </a:lnTo>
                <a:lnTo>
                  <a:pt x="422444" y="1041891"/>
                </a:lnTo>
                <a:lnTo>
                  <a:pt x="443621" y="1081464"/>
                </a:lnTo>
                <a:lnTo>
                  <a:pt x="465211" y="1120425"/>
                </a:lnTo>
                <a:lnTo>
                  <a:pt x="487245" y="1158780"/>
                </a:lnTo>
                <a:lnTo>
                  <a:pt x="509751" y="1196539"/>
                </a:lnTo>
                <a:lnTo>
                  <a:pt x="532761" y="1233707"/>
                </a:lnTo>
                <a:lnTo>
                  <a:pt x="556305" y="1270295"/>
                </a:lnTo>
                <a:lnTo>
                  <a:pt x="580413" y="1306309"/>
                </a:lnTo>
                <a:lnTo>
                  <a:pt x="605114" y="1341758"/>
                </a:lnTo>
                <a:lnTo>
                  <a:pt x="630440" y="1376649"/>
                </a:lnTo>
                <a:lnTo>
                  <a:pt x="656420" y="1410991"/>
                </a:lnTo>
                <a:lnTo>
                  <a:pt x="683084" y="1444792"/>
                </a:lnTo>
                <a:lnTo>
                  <a:pt x="710463" y="1478059"/>
                </a:lnTo>
                <a:lnTo>
                  <a:pt x="738587" y="1510800"/>
                </a:lnTo>
                <a:lnTo>
                  <a:pt x="767486" y="1543024"/>
                </a:lnTo>
                <a:lnTo>
                  <a:pt x="797190" y="1574738"/>
                </a:lnTo>
                <a:lnTo>
                  <a:pt x="827729" y="1605951"/>
                </a:lnTo>
                <a:lnTo>
                  <a:pt x="859133" y="1636670"/>
                </a:lnTo>
                <a:lnTo>
                  <a:pt x="891433" y="1666904"/>
                </a:lnTo>
                <a:lnTo>
                  <a:pt x="924659" y="1696659"/>
                </a:lnTo>
                <a:lnTo>
                  <a:pt x="958841" y="1725945"/>
                </a:lnTo>
                <a:lnTo>
                  <a:pt x="994009" y="1754770"/>
                </a:lnTo>
                <a:lnTo>
                  <a:pt x="1030193" y="1783140"/>
                </a:lnTo>
                <a:lnTo>
                  <a:pt x="1067423" y="1811065"/>
                </a:lnTo>
                <a:lnTo>
                  <a:pt x="1105730" y="1838551"/>
                </a:lnTo>
                <a:lnTo>
                  <a:pt x="1145144" y="1865608"/>
                </a:lnTo>
                <a:lnTo>
                  <a:pt x="1185694" y="1892243"/>
                </a:lnTo>
                <a:lnTo>
                  <a:pt x="1227412" y="1918464"/>
                </a:lnTo>
                <a:lnTo>
                  <a:pt x="1270326" y="1944279"/>
                </a:lnTo>
                <a:lnTo>
                  <a:pt x="1314468" y="1969696"/>
                </a:lnTo>
                <a:lnTo>
                  <a:pt x="1359868" y="1994723"/>
                </a:lnTo>
                <a:lnTo>
                  <a:pt x="1406555" y="2019368"/>
                </a:lnTo>
                <a:lnTo>
                  <a:pt x="1454560" y="2043639"/>
                </a:lnTo>
                <a:lnTo>
                  <a:pt x="1503912" y="2067544"/>
                </a:lnTo>
                <a:lnTo>
                  <a:pt x="1554643" y="2091090"/>
                </a:lnTo>
                <a:lnTo>
                  <a:pt x="1606783" y="2114287"/>
                </a:lnTo>
                <a:lnTo>
                  <a:pt x="1660360" y="2137141"/>
                </a:lnTo>
                <a:lnTo>
                  <a:pt x="2828180" y="2399428"/>
                </a:lnTo>
                <a:lnTo>
                  <a:pt x="4373701" y="2548826"/>
                </a:lnTo>
                <a:lnTo>
                  <a:pt x="5722359" y="2615986"/>
                </a:lnTo>
                <a:lnTo>
                  <a:pt x="6299593" y="2631561"/>
                </a:lnTo>
              </a:path>
            </a:pathLst>
          </a:custGeom>
          <a:ln w="38100">
            <a:solidFill>
              <a:srgbClr val="00B050"/>
            </a:solidFill>
          </a:ln>
        </p:spPr>
        <p:txBody>
          <a:bodyPr wrap="square" lIns="0" tIns="0" rIns="0" bIns="0" rtlCol="0"/>
          <a:lstStyle/>
          <a:p>
            <a:endParaRPr/>
          </a:p>
        </p:txBody>
      </p:sp>
      <p:sp>
        <p:nvSpPr>
          <p:cNvPr id="6" name="object 6"/>
          <p:cNvSpPr/>
          <p:nvPr/>
        </p:nvSpPr>
        <p:spPr>
          <a:xfrm>
            <a:off x="2976041" y="2801937"/>
            <a:ext cx="6202045" cy="2061845"/>
          </a:xfrm>
          <a:custGeom>
            <a:avLst/>
            <a:gdLst/>
            <a:ahLst/>
            <a:cxnLst/>
            <a:rect l="l" t="t" r="r" b="b"/>
            <a:pathLst>
              <a:path w="6202045" h="2061845">
                <a:moveTo>
                  <a:pt x="0" y="0"/>
                </a:moveTo>
                <a:lnTo>
                  <a:pt x="22372" y="42432"/>
                </a:lnTo>
                <a:lnTo>
                  <a:pt x="44926" y="84938"/>
                </a:lnTo>
                <a:lnTo>
                  <a:pt x="67667" y="127498"/>
                </a:lnTo>
                <a:lnTo>
                  <a:pt x="90606" y="170093"/>
                </a:lnTo>
                <a:lnTo>
                  <a:pt x="113748" y="212704"/>
                </a:lnTo>
                <a:lnTo>
                  <a:pt x="137104" y="255313"/>
                </a:lnTo>
                <a:lnTo>
                  <a:pt x="160681" y="297900"/>
                </a:lnTo>
                <a:lnTo>
                  <a:pt x="184486" y="340446"/>
                </a:lnTo>
                <a:lnTo>
                  <a:pt x="208529" y="382933"/>
                </a:lnTo>
                <a:lnTo>
                  <a:pt x="232817" y="425340"/>
                </a:lnTo>
                <a:lnTo>
                  <a:pt x="257358" y="467650"/>
                </a:lnTo>
                <a:lnTo>
                  <a:pt x="282161" y="509843"/>
                </a:lnTo>
                <a:lnTo>
                  <a:pt x="307233" y="551900"/>
                </a:lnTo>
                <a:lnTo>
                  <a:pt x="332582" y="593802"/>
                </a:lnTo>
                <a:lnTo>
                  <a:pt x="358218" y="635531"/>
                </a:lnTo>
                <a:lnTo>
                  <a:pt x="384147" y="677066"/>
                </a:lnTo>
                <a:lnTo>
                  <a:pt x="410378" y="718390"/>
                </a:lnTo>
                <a:lnTo>
                  <a:pt x="436919" y="759483"/>
                </a:lnTo>
                <a:lnTo>
                  <a:pt x="463779" y="800326"/>
                </a:lnTo>
                <a:lnTo>
                  <a:pt x="490964" y="840900"/>
                </a:lnTo>
                <a:lnTo>
                  <a:pt x="518484" y="881186"/>
                </a:lnTo>
                <a:lnTo>
                  <a:pt x="546347" y="921165"/>
                </a:lnTo>
                <a:lnTo>
                  <a:pt x="574560" y="960818"/>
                </a:lnTo>
                <a:lnTo>
                  <a:pt x="603132" y="1000127"/>
                </a:lnTo>
                <a:lnTo>
                  <a:pt x="632070" y="1039071"/>
                </a:lnTo>
                <a:lnTo>
                  <a:pt x="661383" y="1077633"/>
                </a:lnTo>
                <a:lnTo>
                  <a:pt x="691080" y="1115792"/>
                </a:lnTo>
                <a:lnTo>
                  <a:pt x="721167" y="1153531"/>
                </a:lnTo>
                <a:lnTo>
                  <a:pt x="751654" y="1190829"/>
                </a:lnTo>
                <a:lnTo>
                  <a:pt x="782548" y="1227669"/>
                </a:lnTo>
                <a:lnTo>
                  <a:pt x="813857" y="1264030"/>
                </a:lnTo>
                <a:lnTo>
                  <a:pt x="845590" y="1299895"/>
                </a:lnTo>
                <a:lnTo>
                  <a:pt x="877754" y="1335244"/>
                </a:lnTo>
                <a:lnTo>
                  <a:pt x="910358" y="1370057"/>
                </a:lnTo>
                <a:lnTo>
                  <a:pt x="943410" y="1404317"/>
                </a:lnTo>
                <a:lnTo>
                  <a:pt x="976918" y="1438003"/>
                </a:lnTo>
                <a:lnTo>
                  <a:pt x="1010890" y="1471098"/>
                </a:lnTo>
                <a:lnTo>
                  <a:pt x="1045334" y="1503581"/>
                </a:lnTo>
                <a:lnTo>
                  <a:pt x="1080259" y="1535434"/>
                </a:lnTo>
                <a:lnTo>
                  <a:pt x="1115671" y="1566639"/>
                </a:lnTo>
                <a:lnTo>
                  <a:pt x="1151580" y="1597175"/>
                </a:lnTo>
                <a:lnTo>
                  <a:pt x="1187994" y="1627024"/>
                </a:lnTo>
                <a:lnTo>
                  <a:pt x="1224921" y="1656167"/>
                </a:lnTo>
                <a:lnTo>
                  <a:pt x="1262368" y="1684585"/>
                </a:lnTo>
                <a:lnTo>
                  <a:pt x="1300344" y="1712258"/>
                </a:lnTo>
                <a:lnTo>
                  <a:pt x="1338857" y="1739169"/>
                </a:lnTo>
                <a:lnTo>
                  <a:pt x="1377915" y="1765298"/>
                </a:lnTo>
                <a:lnTo>
                  <a:pt x="1417526" y="1790625"/>
                </a:lnTo>
                <a:lnTo>
                  <a:pt x="1457699" y="1815132"/>
                </a:lnTo>
                <a:lnTo>
                  <a:pt x="1498441" y="1838800"/>
                </a:lnTo>
                <a:lnTo>
                  <a:pt x="1539760" y="1861610"/>
                </a:lnTo>
                <a:lnTo>
                  <a:pt x="1581665" y="1883542"/>
                </a:lnTo>
                <a:lnTo>
                  <a:pt x="1624164" y="1904579"/>
                </a:lnTo>
                <a:lnTo>
                  <a:pt x="1667265" y="1924700"/>
                </a:lnTo>
                <a:lnTo>
                  <a:pt x="1710976" y="1943887"/>
                </a:lnTo>
                <a:lnTo>
                  <a:pt x="1755304" y="1962121"/>
                </a:lnTo>
                <a:lnTo>
                  <a:pt x="1800259" y="1979383"/>
                </a:lnTo>
                <a:lnTo>
                  <a:pt x="1845848" y="1995653"/>
                </a:lnTo>
                <a:lnTo>
                  <a:pt x="1892080" y="2010913"/>
                </a:lnTo>
                <a:lnTo>
                  <a:pt x="1938961" y="2025144"/>
                </a:lnTo>
                <a:lnTo>
                  <a:pt x="1986502" y="2038326"/>
                </a:lnTo>
                <a:lnTo>
                  <a:pt x="2034709" y="2050442"/>
                </a:lnTo>
                <a:lnTo>
                  <a:pt x="2083591" y="2061471"/>
                </a:lnTo>
                <a:lnTo>
                  <a:pt x="3163153" y="2038522"/>
                </a:lnTo>
                <a:lnTo>
                  <a:pt x="4530381" y="1773467"/>
                </a:lnTo>
                <a:lnTo>
                  <a:pt x="5703799" y="1467148"/>
                </a:lnTo>
                <a:lnTo>
                  <a:pt x="6201933" y="1320410"/>
                </a:lnTo>
              </a:path>
            </a:pathLst>
          </a:custGeom>
          <a:ln w="38100">
            <a:solidFill>
              <a:srgbClr val="00B0F0"/>
            </a:solidFill>
          </a:ln>
        </p:spPr>
        <p:txBody>
          <a:bodyPr wrap="square" lIns="0" tIns="0" rIns="0" bIns="0" rtlCol="0"/>
          <a:lstStyle/>
          <a:p>
            <a:endParaRPr/>
          </a:p>
        </p:txBody>
      </p:sp>
      <p:sp>
        <p:nvSpPr>
          <p:cNvPr id="7" name="object 7"/>
          <p:cNvSpPr/>
          <p:nvPr/>
        </p:nvSpPr>
        <p:spPr>
          <a:xfrm>
            <a:off x="2900540" y="2735414"/>
            <a:ext cx="177163" cy="17716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888310" y="3164116"/>
            <a:ext cx="177163" cy="17716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081820" y="4481144"/>
            <a:ext cx="177163" cy="17716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093441" y="5742946"/>
            <a:ext cx="177163" cy="177163"/>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7474229" y="3556487"/>
            <a:ext cx="1852930" cy="2357755"/>
          </a:xfrm>
          <a:custGeom>
            <a:avLst/>
            <a:gdLst/>
            <a:ahLst/>
            <a:cxnLst/>
            <a:rect l="l" t="t" r="r" b="b"/>
            <a:pathLst>
              <a:path w="1852929" h="2357754">
                <a:moveTo>
                  <a:pt x="0" y="2357272"/>
                </a:moveTo>
                <a:lnTo>
                  <a:pt x="1852650" y="2357272"/>
                </a:lnTo>
                <a:lnTo>
                  <a:pt x="1852650" y="0"/>
                </a:lnTo>
                <a:lnTo>
                  <a:pt x="0" y="0"/>
                </a:lnTo>
                <a:lnTo>
                  <a:pt x="0" y="2357272"/>
                </a:lnTo>
                <a:close/>
              </a:path>
            </a:pathLst>
          </a:custGeom>
          <a:solidFill>
            <a:srgbClr val="FFFFFF"/>
          </a:solidFill>
        </p:spPr>
        <p:txBody>
          <a:bodyPr wrap="square" lIns="0" tIns="0" rIns="0" bIns="0" rtlCol="0"/>
          <a:lstStyle/>
          <a:p>
            <a:endParaRPr/>
          </a:p>
        </p:txBody>
      </p:sp>
      <p:sp>
        <p:nvSpPr>
          <p:cNvPr id="12" name="object 12"/>
          <p:cNvSpPr/>
          <p:nvPr/>
        </p:nvSpPr>
        <p:spPr>
          <a:xfrm>
            <a:off x="3525024" y="3736835"/>
            <a:ext cx="177163" cy="17716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512781" y="4491647"/>
            <a:ext cx="177163" cy="17716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4365281" y="4540364"/>
            <a:ext cx="177163" cy="177163"/>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4353052" y="5185841"/>
            <a:ext cx="177163" cy="177163"/>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5535460" y="4804562"/>
            <a:ext cx="177163" cy="177163"/>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5523217" y="5480735"/>
            <a:ext cx="177163" cy="177163"/>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7394829" y="4478007"/>
            <a:ext cx="177163" cy="177163"/>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7382598" y="5676931"/>
            <a:ext cx="177163" cy="177163"/>
          </a:xfrm>
          <a:prstGeom prst="rect">
            <a:avLst/>
          </a:prstGeom>
          <a:blipFill>
            <a:blip r:embed="rId6" cstate="print"/>
            <a:stretch>
              <a:fillRect/>
            </a:stretch>
          </a:blipFill>
        </p:spPr>
        <p:txBody>
          <a:bodyPr wrap="square" lIns="0" tIns="0" rIns="0" bIns="0" rtlCol="0"/>
          <a:lstStyle/>
          <a:p>
            <a:endParaRPr/>
          </a:p>
        </p:txBody>
      </p:sp>
      <p:sp>
        <p:nvSpPr>
          <p:cNvPr id="20" name="object 20"/>
          <p:cNvSpPr txBox="1"/>
          <p:nvPr/>
        </p:nvSpPr>
        <p:spPr>
          <a:xfrm>
            <a:off x="2086533" y="3942588"/>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21" name="object 21"/>
          <p:cNvSpPr/>
          <p:nvPr/>
        </p:nvSpPr>
        <p:spPr>
          <a:xfrm>
            <a:off x="10276217" y="4893690"/>
            <a:ext cx="1371600" cy="0"/>
          </a:xfrm>
          <a:custGeom>
            <a:avLst/>
            <a:gdLst/>
            <a:ahLst/>
            <a:cxnLst/>
            <a:rect l="l" t="t" r="r" b="b"/>
            <a:pathLst>
              <a:path w="1371600">
                <a:moveTo>
                  <a:pt x="0" y="0"/>
                </a:moveTo>
                <a:lnTo>
                  <a:pt x="1371600" y="1"/>
                </a:lnTo>
              </a:path>
            </a:pathLst>
          </a:custGeom>
          <a:ln w="38100">
            <a:solidFill>
              <a:srgbClr val="00B050"/>
            </a:solidFill>
          </a:ln>
        </p:spPr>
        <p:txBody>
          <a:bodyPr wrap="square" lIns="0" tIns="0" rIns="0" bIns="0" rtlCol="0"/>
          <a:lstStyle/>
          <a:p>
            <a:endParaRPr/>
          </a:p>
        </p:txBody>
      </p:sp>
      <p:sp>
        <p:nvSpPr>
          <p:cNvPr id="22" name="object 22"/>
          <p:cNvSpPr txBox="1"/>
          <p:nvPr/>
        </p:nvSpPr>
        <p:spPr>
          <a:xfrm>
            <a:off x="10086111" y="3320834"/>
            <a:ext cx="1718310" cy="1833880"/>
          </a:xfrm>
          <a:prstGeom prst="rect">
            <a:avLst/>
          </a:prstGeom>
          <a:ln w="12700">
            <a:solidFill>
              <a:srgbClr val="000000"/>
            </a:solidFill>
          </a:ln>
        </p:spPr>
        <p:txBody>
          <a:bodyPr vert="horz" wrap="square" lIns="0" tIns="175260" rIns="0" bIns="0" rtlCol="0">
            <a:spAutoFit/>
          </a:bodyPr>
          <a:lstStyle/>
          <a:p>
            <a:pPr algn="ctr">
              <a:lnSpc>
                <a:spcPct val="100000"/>
              </a:lnSpc>
              <a:spcBef>
                <a:spcPts val="1380"/>
              </a:spcBef>
            </a:pPr>
            <a:r>
              <a:rPr sz="1800" b="1" spc="-65" dirty="0">
                <a:latin typeface="Trebuchet MS"/>
                <a:cs typeface="Trebuchet MS"/>
              </a:rPr>
              <a:t>Legend</a:t>
            </a:r>
            <a:endParaRPr sz="1800">
              <a:latin typeface="Trebuchet MS"/>
              <a:cs typeface="Trebuchet MS"/>
            </a:endParaRPr>
          </a:p>
          <a:p>
            <a:pPr marL="33655" algn="ctr">
              <a:lnSpc>
                <a:spcPct val="100000"/>
              </a:lnSpc>
              <a:spcBef>
                <a:spcPts val="1750"/>
              </a:spcBef>
              <a:tabLst>
                <a:tab pos="412750" algn="l"/>
                <a:tab pos="1405255" algn="l"/>
              </a:tabLst>
            </a:pPr>
            <a:r>
              <a:rPr sz="1800" u="heavy" dirty="0">
                <a:uFill>
                  <a:solidFill>
                    <a:srgbClr val="00B0F0"/>
                  </a:solidFill>
                </a:uFill>
                <a:latin typeface="Arial"/>
                <a:cs typeface="Arial"/>
              </a:rPr>
              <a:t> 	</a:t>
            </a:r>
            <a:r>
              <a:rPr sz="1800" u="heavy" spc="-155" dirty="0">
                <a:uFill>
                  <a:solidFill>
                    <a:srgbClr val="00B0F0"/>
                  </a:solidFill>
                </a:uFill>
                <a:latin typeface="Arial"/>
                <a:cs typeface="Arial"/>
              </a:rPr>
              <a:t>Testing	</a:t>
            </a:r>
            <a:endParaRPr sz="1800">
              <a:latin typeface="Arial"/>
              <a:cs typeface="Arial"/>
            </a:endParaRPr>
          </a:p>
          <a:p>
            <a:pPr>
              <a:lnSpc>
                <a:spcPct val="100000"/>
              </a:lnSpc>
              <a:spcBef>
                <a:spcPts val="45"/>
              </a:spcBef>
            </a:pPr>
            <a:endParaRPr sz="2150">
              <a:latin typeface="Times New Roman"/>
              <a:cs typeface="Times New Roman"/>
            </a:endParaRPr>
          </a:p>
          <a:p>
            <a:pPr marL="34290" algn="ctr">
              <a:lnSpc>
                <a:spcPct val="100000"/>
              </a:lnSpc>
              <a:spcBef>
                <a:spcPts val="5"/>
              </a:spcBef>
            </a:pPr>
            <a:r>
              <a:rPr sz="1800" spc="-130" dirty="0">
                <a:latin typeface="Arial"/>
                <a:cs typeface="Arial"/>
              </a:rPr>
              <a:t>Training</a:t>
            </a:r>
            <a:endParaRPr sz="1800">
              <a:latin typeface="Arial"/>
              <a:cs typeface="Arial"/>
            </a:endParaRPr>
          </a:p>
        </p:txBody>
      </p:sp>
      <p:sp>
        <p:nvSpPr>
          <p:cNvPr id="24" name="object 24"/>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
        <p:nvSpPr>
          <p:cNvPr id="23" name="object 23"/>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Tree>
    <p:extLst>
      <p:ext uri="{BB962C8B-B14F-4D97-AF65-F5344CB8AC3E}">
        <p14:creationId xmlns:p14="http://schemas.microsoft.com/office/powerpoint/2010/main" val="714507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3" name="object 3"/>
          <p:cNvSpPr/>
          <p:nvPr/>
        </p:nvSpPr>
        <p:spPr>
          <a:xfrm>
            <a:off x="2796082" y="2297493"/>
            <a:ext cx="142875" cy="3886200"/>
          </a:xfrm>
          <a:custGeom>
            <a:avLst/>
            <a:gdLst/>
            <a:ahLst/>
            <a:cxnLst/>
            <a:rect l="l" t="t" r="r" b="b"/>
            <a:pathLst>
              <a:path w="142875" h="3886200">
                <a:moveTo>
                  <a:pt x="85725" y="128600"/>
                </a:moveTo>
                <a:lnTo>
                  <a:pt x="57150" y="128600"/>
                </a:lnTo>
                <a:lnTo>
                  <a:pt x="57150" y="3886205"/>
                </a:lnTo>
                <a:lnTo>
                  <a:pt x="85725" y="3886205"/>
                </a:lnTo>
                <a:lnTo>
                  <a:pt x="85725" y="128600"/>
                </a:lnTo>
                <a:close/>
              </a:path>
              <a:path w="142875" h="3886200">
                <a:moveTo>
                  <a:pt x="71437" y="0"/>
                </a:moveTo>
                <a:lnTo>
                  <a:pt x="0" y="142875"/>
                </a:lnTo>
                <a:lnTo>
                  <a:pt x="57150" y="142875"/>
                </a:lnTo>
                <a:lnTo>
                  <a:pt x="57150" y="128600"/>
                </a:lnTo>
                <a:lnTo>
                  <a:pt x="135737" y="128600"/>
                </a:lnTo>
                <a:lnTo>
                  <a:pt x="71437" y="0"/>
                </a:lnTo>
                <a:close/>
              </a:path>
              <a:path w="142875" h="3886200">
                <a:moveTo>
                  <a:pt x="135737" y="128600"/>
                </a:moveTo>
                <a:lnTo>
                  <a:pt x="85725" y="128600"/>
                </a:lnTo>
                <a:lnTo>
                  <a:pt x="85725" y="142875"/>
                </a:lnTo>
                <a:lnTo>
                  <a:pt x="142875" y="142875"/>
                </a:lnTo>
                <a:lnTo>
                  <a:pt x="135737" y="128600"/>
                </a:lnTo>
                <a:close/>
              </a:path>
            </a:pathLst>
          </a:custGeom>
          <a:solidFill>
            <a:srgbClr val="000000"/>
          </a:solidFill>
        </p:spPr>
        <p:txBody>
          <a:bodyPr wrap="square" lIns="0" tIns="0" rIns="0" bIns="0" rtlCol="0"/>
          <a:lstStyle/>
          <a:p>
            <a:endParaRPr/>
          </a:p>
        </p:txBody>
      </p:sp>
      <p:sp>
        <p:nvSpPr>
          <p:cNvPr id="4" name="object 4"/>
          <p:cNvSpPr/>
          <p:nvPr/>
        </p:nvSpPr>
        <p:spPr>
          <a:xfrm>
            <a:off x="2590800" y="5841132"/>
            <a:ext cx="7010400" cy="142875"/>
          </a:xfrm>
          <a:custGeom>
            <a:avLst/>
            <a:gdLst/>
            <a:ahLst/>
            <a:cxnLst/>
            <a:rect l="l" t="t" r="r" b="b"/>
            <a:pathLst>
              <a:path w="7010400" h="142875">
                <a:moveTo>
                  <a:pt x="6867525" y="85724"/>
                </a:moveTo>
                <a:lnTo>
                  <a:pt x="6867525" y="142875"/>
                </a:lnTo>
                <a:lnTo>
                  <a:pt x="6981825" y="85725"/>
                </a:lnTo>
                <a:lnTo>
                  <a:pt x="6867525" y="85724"/>
                </a:lnTo>
                <a:close/>
              </a:path>
              <a:path w="7010400" h="142875">
                <a:moveTo>
                  <a:pt x="6867525" y="57149"/>
                </a:moveTo>
                <a:lnTo>
                  <a:pt x="6867525" y="85724"/>
                </a:lnTo>
                <a:lnTo>
                  <a:pt x="6881837" y="85725"/>
                </a:lnTo>
                <a:lnTo>
                  <a:pt x="6881837" y="57150"/>
                </a:lnTo>
                <a:lnTo>
                  <a:pt x="6867525" y="57149"/>
                </a:lnTo>
                <a:close/>
              </a:path>
              <a:path w="7010400" h="142875">
                <a:moveTo>
                  <a:pt x="6867525" y="0"/>
                </a:moveTo>
                <a:lnTo>
                  <a:pt x="6867525" y="57149"/>
                </a:lnTo>
                <a:lnTo>
                  <a:pt x="6881837" y="57150"/>
                </a:lnTo>
                <a:lnTo>
                  <a:pt x="6881837" y="85725"/>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5" name="object 5"/>
          <p:cNvSpPr/>
          <p:nvPr/>
        </p:nvSpPr>
        <p:spPr>
          <a:xfrm>
            <a:off x="2959773" y="3190633"/>
            <a:ext cx="6299835" cy="2632075"/>
          </a:xfrm>
          <a:custGeom>
            <a:avLst/>
            <a:gdLst/>
            <a:ahLst/>
            <a:cxnLst/>
            <a:rect l="l" t="t" r="r" b="b"/>
            <a:pathLst>
              <a:path w="6299834" h="2632075">
                <a:moveTo>
                  <a:pt x="0" y="0"/>
                </a:moveTo>
                <a:lnTo>
                  <a:pt x="19721" y="55080"/>
                </a:lnTo>
                <a:lnTo>
                  <a:pt x="39191" y="109372"/>
                </a:lnTo>
                <a:lnTo>
                  <a:pt x="58441" y="162883"/>
                </a:lnTo>
                <a:lnTo>
                  <a:pt x="77501" y="215622"/>
                </a:lnTo>
                <a:lnTo>
                  <a:pt x="96401" y="267596"/>
                </a:lnTo>
                <a:lnTo>
                  <a:pt x="115172" y="318813"/>
                </a:lnTo>
                <a:lnTo>
                  <a:pt x="133842" y="369282"/>
                </a:lnTo>
                <a:lnTo>
                  <a:pt x="152443" y="419010"/>
                </a:lnTo>
                <a:lnTo>
                  <a:pt x="171004" y="468005"/>
                </a:lnTo>
                <a:lnTo>
                  <a:pt x="189557" y="516276"/>
                </a:lnTo>
                <a:lnTo>
                  <a:pt x="208130" y="563829"/>
                </a:lnTo>
                <a:lnTo>
                  <a:pt x="226754" y="610674"/>
                </a:lnTo>
                <a:lnTo>
                  <a:pt x="245460" y="656818"/>
                </a:lnTo>
                <a:lnTo>
                  <a:pt x="264277" y="702269"/>
                </a:lnTo>
                <a:lnTo>
                  <a:pt x="283236" y="747036"/>
                </a:lnTo>
                <a:lnTo>
                  <a:pt x="302366" y="791125"/>
                </a:lnTo>
                <a:lnTo>
                  <a:pt x="321699" y="834545"/>
                </a:lnTo>
                <a:lnTo>
                  <a:pt x="341263" y="877304"/>
                </a:lnTo>
                <a:lnTo>
                  <a:pt x="361090" y="919411"/>
                </a:lnTo>
                <a:lnTo>
                  <a:pt x="381208" y="960872"/>
                </a:lnTo>
                <a:lnTo>
                  <a:pt x="401650" y="1001696"/>
                </a:lnTo>
                <a:lnTo>
                  <a:pt x="422444" y="1041891"/>
                </a:lnTo>
                <a:lnTo>
                  <a:pt x="443621" y="1081464"/>
                </a:lnTo>
                <a:lnTo>
                  <a:pt x="465211" y="1120425"/>
                </a:lnTo>
                <a:lnTo>
                  <a:pt x="487245" y="1158780"/>
                </a:lnTo>
                <a:lnTo>
                  <a:pt x="509751" y="1196539"/>
                </a:lnTo>
                <a:lnTo>
                  <a:pt x="532761" y="1233707"/>
                </a:lnTo>
                <a:lnTo>
                  <a:pt x="556305" y="1270295"/>
                </a:lnTo>
                <a:lnTo>
                  <a:pt x="580413" y="1306309"/>
                </a:lnTo>
                <a:lnTo>
                  <a:pt x="605114" y="1341758"/>
                </a:lnTo>
                <a:lnTo>
                  <a:pt x="630440" y="1376649"/>
                </a:lnTo>
                <a:lnTo>
                  <a:pt x="656420" y="1410991"/>
                </a:lnTo>
                <a:lnTo>
                  <a:pt x="683084" y="1444792"/>
                </a:lnTo>
                <a:lnTo>
                  <a:pt x="710463" y="1478059"/>
                </a:lnTo>
                <a:lnTo>
                  <a:pt x="738587" y="1510800"/>
                </a:lnTo>
                <a:lnTo>
                  <a:pt x="767486" y="1543024"/>
                </a:lnTo>
                <a:lnTo>
                  <a:pt x="797190" y="1574738"/>
                </a:lnTo>
                <a:lnTo>
                  <a:pt x="827729" y="1605951"/>
                </a:lnTo>
                <a:lnTo>
                  <a:pt x="859133" y="1636670"/>
                </a:lnTo>
                <a:lnTo>
                  <a:pt x="891433" y="1666904"/>
                </a:lnTo>
                <a:lnTo>
                  <a:pt x="924659" y="1696659"/>
                </a:lnTo>
                <a:lnTo>
                  <a:pt x="958841" y="1725945"/>
                </a:lnTo>
                <a:lnTo>
                  <a:pt x="994009" y="1754770"/>
                </a:lnTo>
                <a:lnTo>
                  <a:pt x="1030193" y="1783140"/>
                </a:lnTo>
                <a:lnTo>
                  <a:pt x="1067423" y="1811065"/>
                </a:lnTo>
                <a:lnTo>
                  <a:pt x="1105730" y="1838551"/>
                </a:lnTo>
                <a:lnTo>
                  <a:pt x="1145144" y="1865608"/>
                </a:lnTo>
                <a:lnTo>
                  <a:pt x="1185694" y="1892243"/>
                </a:lnTo>
                <a:lnTo>
                  <a:pt x="1227412" y="1918464"/>
                </a:lnTo>
                <a:lnTo>
                  <a:pt x="1270326" y="1944279"/>
                </a:lnTo>
                <a:lnTo>
                  <a:pt x="1314468" y="1969696"/>
                </a:lnTo>
                <a:lnTo>
                  <a:pt x="1359868" y="1994723"/>
                </a:lnTo>
                <a:lnTo>
                  <a:pt x="1406555" y="2019368"/>
                </a:lnTo>
                <a:lnTo>
                  <a:pt x="1454560" y="2043639"/>
                </a:lnTo>
                <a:lnTo>
                  <a:pt x="1503912" y="2067544"/>
                </a:lnTo>
                <a:lnTo>
                  <a:pt x="1554643" y="2091090"/>
                </a:lnTo>
                <a:lnTo>
                  <a:pt x="1606783" y="2114287"/>
                </a:lnTo>
                <a:lnTo>
                  <a:pt x="1660360" y="2137141"/>
                </a:lnTo>
                <a:lnTo>
                  <a:pt x="2828180" y="2399428"/>
                </a:lnTo>
                <a:lnTo>
                  <a:pt x="4373701" y="2548826"/>
                </a:lnTo>
                <a:lnTo>
                  <a:pt x="5722359" y="2615986"/>
                </a:lnTo>
                <a:lnTo>
                  <a:pt x="6299593" y="2631561"/>
                </a:lnTo>
              </a:path>
            </a:pathLst>
          </a:custGeom>
          <a:ln w="38100">
            <a:solidFill>
              <a:srgbClr val="00B050"/>
            </a:solidFill>
          </a:ln>
        </p:spPr>
        <p:txBody>
          <a:bodyPr wrap="square" lIns="0" tIns="0" rIns="0" bIns="0" rtlCol="0"/>
          <a:lstStyle/>
          <a:p>
            <a:endParaRPr/>
          </a:p>
        </p:txBody>
      </p:sp>
      <p:sp>
        <p:nvSpPr>
          <p:cNvPr id="6" name="object 6"/>
          <p:cNvSpPr/>
          <p:nvPr/>
        </p:nvSpPr>
        <p:spPr>
          <a:xfrm>
            <a:off x="2976041" y="2784678"/>
            <a:ext cx="6202045" cy="2061845"/>
          </a:xfrm>
          <a:custGeom>
            <a:avLst/>
            <a:gdLst/>
            <a:ahLst/>
            <a:cxnLst/>
            <a:rect l="l" t="t" r="r" b="b"/>
            <a:pathLst>
              <a:path w="6202045" h="2061845">
                <a:moveTo>
                  <a:pt x="0" y="0"/>
                </a:moveTo>
                <a:lnTo>
                  <a:pt x="22372" y="42432"/>
                </a:lnTo>
                <a:lnTo>
                  <a:pt x="44926" y="84938"/>
                </a:lnTo>
                <a:lnTo>
                  <a:pt x="67667" y="127498"/>
                </a:lnTo>
                <a:lnTo>
                  <a:pt x="90606" y="170093"/>
                </a:lnTo>
                <a:lnTo>
                  <a:pt x="113748" y="212704"/>
                </a:lnTo>
                <a:lnTo>
                  <a:pt x="137104" y="255313"/>
                </a:lnTo>
                <a:lnTo>
                  <a:pt x="160681" y="297900"/>
                </a:lnTo>
                <a:lnTo>
                  <a:pt x="184486" y="340446"/>
                </a:lnTo>
                <a:lnTo>
                  <a:pt x="208529" y="382933"/>
                </a:lnTo>
                <a:lnTo>
                  <a:pt x="232817" y="425340"/>
                </a:lnTo>
                <a:lnTo>
                  <a:pt x="257358" y="467650"/>
                </a:lnTo>
                <a:lnTo>
                  <a:pt x="282161" y="509843"/>
                </a:lnTo>
                <a:lnTo>
                  <a:pt x="307233" y="551900"/>
                </a:lnTo>
                <a:lnTo>
                  <a:pt x="332582" y="593802"/>
                </a:lnTo>
                <a:lnTo>
                  <a:pt x="358218" y="635531"/>
                </a:lnTo>
                <a:lnTo>
                  <a:pt x="384147" y="677066"/>
                </a:lnTo>
                <a:lnTo>
                  <a:pt x="410378" y="718390"/>
                </a:lnTo>
                <a:lnTo>
                  <a:pt x="436919" y="759483"/>
                </a:lnTo>
                <a:lnTo>
                  <a:pt x="463779" y="800326"/>
                </a:lnTo>
                <a:lnTo>
                  <a:pt x="490964" y="840900"/>
                </a:lnTo>
                <a:lnTo>
                  <a:pt x="518484" y="881186"/>
                </a:lnTo>
                <a:lnTo>
                  <a:pt x="546347" y="921165"/>
                </a:lnTo>
                <a:lnTo>
                  <a:pt x="574560" y="960818"/>
                </a:lnTo>
                <a:lnTo>
                  <a:pt x="603132" y="1000127"/>
                </a:lnTo>
                <a:lnTo>
                  <a:pt x="632070" y="1039071"/>
                </a:lnTo>
                <a:lnTo>
                  <a:pt x="661383" y="1077633"/>
                </a:lnTo>
                <a:lnTo>
                  <a:pt x="691080" y="1115792"/>
                </a:lnTo>
                <a:lnTo>
                  <a:pt x="721167" y="1153531"/>
                </a:lnTo>
                <a:lnTo>
                  <a:pt x="751654" y="1190829"/>
                </a:lnTo>
                <a:lnTo>
                  <a:pt x="782548" y="1227669"/>
                </a:lnTo>
                <a:lnTo>
                  <a:pt x="813857" y="1264030"/>
                </a:lnTo>
                <a:lnTo>
                  <a:pt x="845590" y="1299895"/>
                </a:lnTo>
                <a:lnTo>
                  <a:pt x="877754" y="1335244"/>
                </a:lnTo>
                <a:lnTo>
                  <a:pt x="910358" y="1370057"/>
                </a:lnTo>
                <a:lnTo>
                  <a:pt x="943410" y="1404317"/>
                </a:lnTo>
                <a:lnTo>
                  <a:pt x="976918" y="1438003"/>
                </a:lnTo>
                <a:lnTo>
                  <a:pt x="1010890" y="1471098"/>
                </a:lnTo>
                <a:lnTo>
                  <a:pt x="1045334" y="1503581"/>
                </a:lnTo>
                <a:lnTo>
                  <a:pt x="1080259" y="1535434"/>
                </a:lnTo>
                <a:lnTo>
                  <a:pt x="1115671" y="1566639"/>
                </a:lnTo>
                <a:lnTo>
                  <a:pt x="1151580" y="1597175"/>
                </a:lnTo>
                <a:lnTo>
                  <a:pt x="1187994" y="1627024"/>
                </a:lnTo>
                <a:lnTo>
                  <a:pt x="1224921" y="1656167"/>
                </a:lnTo>
                <a:lnTo>
                  <a:pt x="1262368" y="1684585"/>
                </a:lnTo>
                <a:lnTo>
                  <a:pt x="1300344" y="1712258"/>
                </a:lnTo>
                <a:lnTo>
                  <a:pt x="1338857" y="1739169"/>
                </a:lnTo>
                <a:lnTo>
                  <a:pt x="1377915" y="1765298"/>
                </a:lnTo>
                <a:lnTo>
                  <a:pt x="1417526" y="1790625"/>
                </a:lnTo>
                <a:lnTo>
                  <a:pt x="1457699" y="1815132"/>
                </a:lnTo>
                <a:lnTo>
                  <a:pt x="1498441" y="1838800"/>
                </a:lnTo>
                <a:lnTo>
                  <a:pt x="1539760" y="1861610"/>
                </a:lnTo>
                <a:lnTo>
                  <a:pt x="1581665" y="1883542"/>
                </a:lnTo>
                <a:lnTo>
                  <a:pt x="1624164" y="1904579"/>
                </a:lnTo>
                <a:lnTo>
                  <a:pt x="1667265" y="1924700"/>
                </a:lnTo>
                <a:lnTo>
                  <a:pt x="1710976" y="1943887"/>
                </a:lnTo>
                <a:lnTo>
                  <a:pt x="1755304" y="1962121"/>
                </a:lnTo>
                <a:lnTo>
                  <a:pt x="1800259" y="1979383"/>
                </a:lnTo>
                <a:lnTo>
                  <a:pt x="1845848" y="1995653"/>
                </a:lnTo>
                <a:lnTo>
                  <a:pt x="1892080" y="2010913"/>
                </a:lnTo>
                <a:lnTo>
                  <a:pt x="1938961" y="2025144"/>
                </a:lnTo>
                <a:lnTo>
                  <a:pt x="1986502" y="2038326"/>
                </a:lnTo>
                <a:lnTo>
                  <a:pt x="2034709" y="2050442"/>
                </a:lnTo>
                <a:lnTo>
                  <a:pt x="2083591" y="2061471"/>
                </a:lnTo>
                <a:lnTo>
                  <a:pt x="3163153" y="2038522"/>
                </a:lnTo>
                <a:lnTo>
                  <a:pt x="4530381" y="1773467"/>
                </a:lnTo>
                <a:lnTo>
                  <a:pt x="5703799" y="1467148"/>
                </a:lnTo>
                <a:lnTo>
                  <a:pt x="6201933" y="1320410"/>
                </a:lnTo>
              </a:path>
            </a:pathLst>
          </a:custGeom>
          <a:ln w="38100">
            <a:solidFill>
              <a:srgbClr val="00B0F0"/>
            </a:solidFill>
          </a:ln>
        </p:spPr>
        <p:txBody>
          <a:bodyPr wrap="square" lIns="0" tIns="0" rIns="0" bIns="0" rtlCol="0"/>
          <a:lstStyle/>
          <a:p>
            <a:endParaRPr/>
          </a:p>
        </p:txBody>
      </p:sp>
      <p:sp>
        <p:nvSpPr>
          <p:cNvPr id="7" name="object 7"/>
          <p:cNvSpPr/>
          <p:nvPr/>
        </p:nvSpPr>
        <p:spPr>
          <a:xfrm>
            <a:off x="2900540" y="2718168"/>
            <a:ext cx="177163" cy="17716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888310" y="3146856"/>
            <a:ext cx="177163" cy="17716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081820" y="4038104"/>
            <a:ext cx="177163" cy="177163"/>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9093441" y="5725694"/>
            <a:ext cx="177163" cy="17716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3525024" y="3719588"/>
            <a:ext cx="177163" cy="177163"/>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3512781" y="4474387"/>
            <a:ext cx="177163" cy="17716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4365281" y="4523104"/>
            <a:ext cx="177163" cy="177163"/>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353052" y="5168595"/>
            <a:ext cx="177163" cy="177163"/>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5535460" y="4787315"/>
            <a:ext cx="177163" cy="177163"/>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5523217" y="5463489"/>
            <a:ext cx="177163" cy="177163"/>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7394829" y="4460747"/>
            <a:ext cx="177163" cy="177163"/>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7382598" y="5659678"/>
            <a:ext cx="177163" cy="177163"/>
          </a:xfrm>
          <a:prstGeom prst="rect">
            <a:avLst/>
          </a:prstGeom>
          <a:blipFill>
            <a:blip r:embed="rId6" cstate="print"/>
            <a:stretch>
              <a:fillRect/>
            </a:stretch>
          </a:blipFill>
        </p:spPr>
        <p:txBody>
          <a:bodyPr wrap="square" lIns="0" tIns="0" rIns="0" bIns="0" rtlCol="0"/>
          <a:lstStyle/>
          <a:p>
            <a:endParaRPr/>
          </a:p>
        </p:txBody>
      </p:sp>
      <p:sp>
        <p:nvSpPr>
          <p:cNvPr id="19" name="object 19"/>
          <p:cNvSpPr txBox="1"/>
          <p:nvPr/>
        </p:nvSpPr>
        <p:spPr>
          <a:xfrm>
            <a:off x="2086533" y="3924300"/>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20" name="object 20"/>
          <p:cNvSpPr/>
          <p:nvPr/>
        </p:nvSpPr>
        <p:spPr>
          <a:xfrm>
            <a:off x="10276217" y="4893690"/>
            <a:ext cx="1371600" cy="0"/>
          </a:xfrm>
          <a:custGeom>
            <a:avLst/>
            <a:gdLst/>
            <a:ahLst/>
            <a:cxnLst/>
            <a:rect l="l" t="t" r="r" b="b"/>
            <a:pathLst>
              <a:path w="1371600">
                <a:moveTo>
                  <a:pt x="0" y="0"/>
                </a:moveTo>
                <a:lnTo>
                  <a:pt x="1371600" y="1"/>
                </a:lnTo>
              </a:path>
            </a:pathLst>
          </a:custGeom>
          <a:ln w="38100">
            <a:solidFill>
              <a:srgbClr val="00B050"/>
            </a:solidFill>
          </a:ln>
        </p:spPr>
        <p:txBody>
          <a:bodyPr wrap="square" lIns="0" tIns="0" rIns="0" bIns="0" rtlCol="0"/>
          <a:lstStyle/>
          <a:p>
            <a:endParaRPr/>
          </a:p>
        </p:txBody>
      </p:sp>
      <p:sp>
        <p:nvSpPr>
          <p:cNvPr id="21" name="object 21"/>
          <p:cNvSpPr txBox="1"/>
          <p:nvPr/>
        </p:nvSpPr>
        <p:spPr>
          <a:xfrm>
            <a:off x="10086111" y="3320834"/>
            <a:ext cx="1718310" cy="1833880"/>
          </a:xfrm>
          <a:prstGeom prst="rect">
            <a:avLst/>
          </a:prstGeom>
          <a:ln w="12700">
            <a:solidFill>
              <a:srgbClr val="000000"/>
            </a:solidFill>
          </a:ln>
        </p:spPr>
        <p:txBody>
          <a:bodyPr vert="horz" wrap="square" lIns="0" tIns="175260" rIns="0" bIns="0" rtlCol="0">
            <a:spAutoFit/>
          </a:bodyPr>
          <a:lstStyle/>
          <a:p>
            <a:pPr algn="ctr">
              <a:lnSpc>
                <a:spcPct val="100000"/>
              </a:lnSpc>
              <a:spcBef>
                <a:spcPts val="1380"/>
              </a:spcBef>
            </a:pPr>
            <a:r>
              <a:rPr sz="1800" b="1" spc="-65" dirty="0">
                <a:latin typeface="Trebuchet MS"/>
                <a:cs typeface="Trebuchet MS"/>
              </a:rPr>
              <a:t>Legend</a:t>
            </a:r>
            <a:endParaRPr sz="1800">
              <a:latin typeface="Trebuchet MS"/>
              <a:cs typeface="Trebuchet MS"/>
            </a:endParaRPr>
          </a:p>
          <a:p>
            <a:pPr marL="33655" algn="ctr">
              <a:lnSpc>
                <a:spcPct val="100000"/>
              </a:lnSpc>
              <a:spcBef>
                <a:spcPts val="1750"/>
              </a:spcBef>
              <a:tabLst>
                <a:tab pos="412750" algn="l"/>
                <a:tab pos="1405255" algn="l"/>
              </a:tabLst>
            </a:pPr>
            <a:r>
              <a:rPr sz="1800" u="heavy" dirty="0">
                <a:uFill>
                  <a:solidFill>
                    <a:srgbClr val="00B0F0"/>
                  </a:solidFill>
                </a:uFill>
                <a:latin typeface="Arial"/>
                <a:cs typeface="Arial"/>
              </a:rPr>
              <a:t> 	</a:t>
            </a:r>
            <a:r>
              <a:rPr sz="1800" u="heavy" spc="-155" dirty="0">
                <a:uFill>
                  <a:solidFill>
                    <a:srgbClr val="00B0F0"/>
                  </a:solidFill>
                </a:uFill>
                <a:latin typeface="Arial"/>
                <a:cs typeface="Arial"/>
              </a:rPr>
              <a:t>Testing	</a:t>
            </a:r>
            <a:endParaRPr sz="1800">
              <a:latin typeface="Arial"/>
              <a:cs typeface="Arial"/>
            </a:endParaRPr>
          </a:p>
          <a:p>
            <a:pPr>
              <a:lnSpc>
                <a:spcPct val="100000"/>
              </a:lnSpc>
              <a:spcBef>
                <a:spcPts val="45"/>
              </a:spcBef>
            </a:pPr>
            <a:endParaRPr sz="2150">
              <a:latin typeface="Times New Roman"/>
              <a:cs typeface="Times New Roman"/>
            </a:endParaRPr>
          </a:p>
          <a:p>
            <a:pPr marL="34290" algn="ctr">
              <a:lnSpc>
                <a:spcPct val="100000"/>
              </a:lnSpc>
              <a:spcBef>
                <a:spcPts val="5"/>
              </a:spcBef>
            </a:pPr>
            <a:r>
              <a:rPr sz="1800" spc="-130" dirty="0">
                <a:latin typeface="Arial"/>
                <a:cs typeface="Arial"/>
              </a:rPr>
              <a:t>Training</a:t>
            </a:r>
            <a:endParaRPr sz="1800">
              <a:latin typeface="Arial"/>
              <a:cs typeface="Arial"/>
            </a:endParaRPr>
          </a:p>
        </p:txBody>
      </p:sp>
      <p:sp>
        <p:nvSpPr>
          <p:cNvPr id="23" name="object 23"/>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
        <p:nvSpPr>
          <p:cNvPr id="22" name="object 22"/>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Tree>
    <p:extLst>
      <p:ext uri="{BB962C8B-B14F-4D97-AF65-F5344CB8AC3E}">
        <p14:creationId xmlns:p14="http://schemas.microsoft.com/office/powerpoint/2010/main" val="995187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20461" y="2530805"/>
            <a:ext cx="0" cy="3346450"/>
          </a:xfrm>
          <a:custGeom>
            <a:avLst/>
            <a:gdLst/>
            <a:ahLst/>
            <a:cxnLst/>
            <a:rect l="l" t="t" r="r" b="b"/>
            <a:pathLst>
              <a:path h="3346450">
                <a:moveTo>
                  <a:pt x="0" y="0"/>
                </a:moveTo>
                <a:lnTo>
                  <a:pt x="1" y="3346071"/>
                </a:lnTo>
              </a:path>
            </a:pathLst>
          </a:custGeom>
          <a:ln w="12700">
            <a:solidFill>
              <a:srgbClr val="4472C4"/>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4" name="object 4"/>
          <p:cNvSpPr/>
          <p:nvPr/>
        </p:nvSpPr>
        <p:spPr>
          <a:xfrm>
            <a:off x="2796082" y="2314752"/>
            <a:ext cx="142875" cy="3886200"/>
          </a:xfrm>
          <a:custGeom>
            <a:avLst/>
            <a:gdLst/>
            <a:ahLst/>
            <a:cxnLst/>
            <a:rect l="l" t="t" r="r" b="b"/>
            <a:pathLst>
              <a:path w="142875" h="3886200">
                <a:moveTo>
                  <a:pt x="85725" y="128587"/>
                </a:moveTo>
                <a:lnTo>
                  <a:pt x="57150" y="128587"/>
                </a:lnTo>
                <a:lnTo>
                  <a:pt x="57150" y="3886198"/>
                </a:lnTo>
                <a:lnTo>
                  <a:pt x="85725" y="3886198"/>
                </a:lnTo>
                <a:lnTo>
                  <a:pt x="85725" y="128587"/>
                </a:lnTo>
                <a:close/>
              </a:path>
              <a:path w="142875" h="3886200">
                <a:moveTo>
                  <a:pt x="71437" y="0"/>
                </a:moveTo>
                <a:lnTo>
                  <a:pt x="0" y="142875"/>
                </a:lnTo>
                <a:lnTo>
                  <a:pt x="57150" y="142875"/>
                </a:lnTo>
                <a:lnTo>
                  <a:pt x="57150" y="128587"/>
                </a:lnTo>
                <a:lnTo>
                  <a:pt x="135731" y="128587"/>
                </a:lnTo>
                <a:lnTo>
                  <a:pt x="71437" y="0"/>
                </a:lnTo>
                <a:close/>
              </a:path>
              <a:path w="142875" h="3886200">
                <a:moveTo>
                  <a:pt x="135731" y="128587"/>
                </a:moveTo>
                <a:lnTo>
                  <a:pt x="85725" y="128587"/>
                </a:lnTo>
                <a:lnTo>
                  <a:pt x="85725" y="142875"/>
                </a:lnTo>
                <a:lnTo>
                  <a:pt x="142875" y="142875"/>
                </a:lnTo>
                <a:lnTo>
                  <a:pt x="135731" y="128587"/>
                </a:lnTo>
                <a:close/>
              </a:path>
            </a:pathLst>
          </a:custGeom>
          <a:solidFill>
            <a:srgbClr val="000000"/>
          </a:solidFill>
        </p:spPr>
        <p:txBody>
          <a:bodyPr wrap="square" lIns="0" tIns="0" rIns="0" bIns="0" rtlCol="0"/>
          <a:lstStyle/>
          <a:p>
            <a:endParaRPr/>
          </a:p>
        </p:txBody>
      </p:sp>
      <p:sp>
        <p:nvSpPr>
          <p:cNvPr id="5" name="object 5"/>
          <p:cNvSpPr/>
          <p:nvPr/>
        </p:nvSpPr>
        <p:spPr>
          <a:xfrm>
            <a:off x="2590800" y="5858385"/>
            <a:ext cx="7010400" cy="142875"/>
          </a:xfrm>
          <a:custGeom>
            <a:avLst/>
            <a:gdLst/>
            <a:ahLst/>
            <a:cxnLst/>
            <a:rect l="l" t="t" r="r" b="b"/>
            <a:pathLst>
              <a:path w="7010400" h="142875">
                <a:moveTo>
                  <a:pt x="6867525" y="85724"/>
                </a:moveTo>
                <a:lnTo>
                  <a:pt x="6867525" y="142874"/>
                </a:lnTo>
                <a:lnTo>
                  <a:pt x="6981825" y="85724"/>
                </a:lnTo>
                <a:lnTo>
                  <a:pt x="6867525" y="85724"/>
                </a:lnTo>
                <a:close/>
              </a:path>
              <a:path w="7010400" h="142875">
                <a:moveTo>
                  <a:pt x="6867525" y="57149"/>
                </a:moveTo>
                <a:lnTo>
                  <a:pt x="6867525" y="85724"/>
                </a:lnTo>
                <a:lnTo>
                  <a:pt x="6881837" y="85724"/>
                </a:lnTo>
                <a:lnTo>
                  <a:pt x="6881837" y="57149"/>
                </a:lnTo>
                <a:lnTo>
                  <a:pt x="6867525" y="57149"/>
                </a:lnTo>
                <a:close/>
              </a:path>
              <a:path w="7010400" h="142875">
                <a:moveTo>
                  <a:pt x="6867525" y="0"/>
                </a:moveTo>
                <a:lnTo>
                  <a:pt x="6867525" y="57149"/>
                </a:lnTo>
                <a:lnTo>
                  <a:pt x="6881837" y="57149"/>
                </a:lnTo>
                <a:lnTo>
                  <a:pt x="6881837" y="85724"/>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6" name="object 6"/>
          <p:cNvSpPr/>
          <p:nvPr/>
        </p:nvSpPr>
        <p:spPr>
          <a:xfrm>
            <a:off x="2959773" y="3207892"/>
            <a:ext cx="6299835" cy="2632075"/>
          </a:xfrm>
          <a:custGeom>
            <a:avLst/>
            <a:gdLst/>
            <a:ahLst/>
            <a:cxnLst/>
            <a:rect l="l" t="t" r="r" b="b"/>
            <a:pathLst>
              <a:path w="6299834" h="2632075">
                <a:moveTo>
                  <a:pt x="0" y="0"/>
                </a:moveTo>
                <a:lnTo>
                  <a:pt x="19721" y="55080"/>
                </a:lnTo>
                <a:lnTo>
                  <a:pt x="39191" y="109372"/>
                </a:lnTo>
                <a:lnTo>
                  <a:pt x="58441" y="162883"/>
                </a:lnTo>
                <a:lnTo>
                  <a:pt x="77501" y="215622"/>
                </a:lnTo>
                <a:lnTo>
                  <a:pt x="96401" y="267596"/>
                </a:lnTo>
                <a:lnTo>
                  <a:pt x="115172" y="318813"/>
                </a:lnTo>
                <a:lnTo>
                  <a:pt x="133842" y="369282"/>
                </a:lnTo>
                <a:lnTo>
                  <a:pt x="152443" y="419010"/>
                </a:lnTo>
                <a:lnTo>
                  <a:pt x="171004" y="468005"/>
                </a:lnTo>
                <a:lnTo>
                  <a:pt x="189557" y="516276"/>
                </a:lnTo>
                <a:lnTo>
                  <a:pt x="208130" y="563829"/>
                </a:lnTo>
                <a:lnTo>
                  <a:pt x="226754" y="610674"/>
                </a:lnTo>
                <a:lnTo>
                  <a:pt x="245460" y="656818"/>
                </a:lnTo>
                <a:lnTo>
                  <a:pt x="264277" y="702269"/>
                </a:lnTo>
                <a:lnTo>
                  <a:pt x="283236" y="747036"/>
                </a:lnTo>
                <a:lnTo>
                  <a:pt x="302366" y="791125"/>
                </a:lnTo>
                <a:lnTo>
                  <a:pt x="321699" y="834545"/>
                </a:lnTo>
                <a:lnTo>
                  <a:pt x="341263" y="877304"/>
                </a:lnTo>
                <a:lnTo>
                  <a:pt x="361090" y="919411"/>
                </a:lnTo>
                <a:lnTo>
                  <a:pt x="381208" y="960872"/>
                </a:lnTo>
                <a:lnTo>
                  <a:pt x="401650" y="1001696"/>
                </a:lnTo>
                <a:lnTo>
                  <a:pt x="422444" y="1041891"/>
                </a:lnTo>
                <a:lnTo>
                  <a:pt x="443621" y="1081464"/>
                </a:lnTo>
                <a:lnTo>
                  <a:pt x="465211" y="1120425"/>
                </a:lnTo>
                <a:lnTo>
                  <a:pt x="487245" y="1158780"/>
                </a:lnTo>
                <a:lnTo>
                  <a:pt x="509751" y="1196539"/>
                </a:lnTo>
                <a:lnTo>
                  <a:pt x="532761" y="1233707"/>
                </a:lnTo>
                <a:lnTo>
                  <a:pt x="556305" y="1270295"/>
                </a:lnTo>
                <a:lnTo>
                  <a:pt x="580413" y="1306309"/>
                </a:lnTo>
                <a:lnTo>
                  <a:pt x="605114" y="1341758"/>
                </a:lnTo>
                <a:lnTo>
                  <a:pt x="630440" y="1376649"/>
                </a:lnTo>
                <a:lnTo>
                  <a:pt x="656420" y="1410991"/>
                </a:lnTo>
                <a:lnTo>
                  <a:pt x="683084" y="1444792"/>
                </a:lnTo>
                <a:lnTo>
                  <a:pt x="710463" y="1478059"/>
                </a:lnTo>
                <a:lnTo>
                  <a:pt x="738587" y="1510800"/>
                </a:lnTo>
                <a:lnTo>
                  <a:pt x="767486" y="1543024"/>
                </a:lnTo>
                <a:lnTo>
                  <a:pt x="797190" y="1574738"/>
                </a:lnTo>
                <a:lnTo>
                  <a:pt x="827729" y="1605951"/>
                </a:lnTo>
                <a:lnTo>
                  <a:pt x="859133" y="1636670"/>
                </a:lnTo>
                <a:lnTo>
                  <a:pt x="891433" y="1666904"/>
                </a:lnTo>
                <a:lnTo>
                  <a:pt x="924659" y="1696659"/>
                </a:lnTo>
                <a:lnTo>
                  <a:pt x="958841" y="1725945"/>
                </a:lnTo>
                <a:lnTo>
                  <a:pt x="994009" y="1754770"/>
                </a:lnTo>
                <a:lnTo>
                  <a:pt x="1030193" y="1783140"/>
                </a:lnTo>
                <a:lnTo>
                  <a:pt x="1067423" y="1811065"/>
                </a:lnTo>
                <a:lnTo>
                  <a:pt x="1105730" y="1838551"/>
                </a:lnTo>
                <a:lnTo>
                  <a:pt x="1145144" y="1865608"/>
                </a:lnTo>
                <a:lnTo>
                  <a:pt x="1185694" y="1892243"/>
                </a:lnTo>
                <a:lnTo>
                  <a:pt x="1227412" y="1918464"/>
                </a:lnTo>
                <a:lnTo>
                  <a:pt x="1270326" y="1944279"/>
                </a:lnTo>
                <a:lnTo>
                  <a:pt x="1314468" y="1969696"/>
                </a:lnTo>
                <a:lnTo>
                  <a:pt x="1359868" y="1994723"/>
                </a:lnTo>
                <a:lnTo>
                  <a:pt x="1406555" y="2019368"/>
                </a:lnTo>
                <a:lnTo>
                  <a:pt x="1454560" y="2043639"/>
                </a:lnTo>
                <a:lnTo>
                  <a:pt x="1503912" y="2067544"/>
                </a:lnTo>
                <a:lnTo>
                  <a:pt x="1554643" y="2091090"/>
                </a:lnTo>
                <a:lnTo>
                  <a:pt x="1606783" y="2114287"/>
                </a:lnTo>
                <a:lnTo>
                  <a:pt x="1660360" y="2137141"/>
                </a:lnTo>
                <a:lnTo>
                  <a:pt x="2828180" y="2399428"/>
                </a:lnTo>
                <a:lnTo>
                  <a:pt x="4373701" y="2548826"/>
                </a:lnTo>
                <a:lnTo>
                  <a:pt x="5722359" y="2615986"/>
                </a:lnTo>
                <a:lnTo>
                  <a:pt x="6299593" y="2631561"/>
                </a:lnTo>
              </a:path>
            </a:pathLst>
          </a:custGeom>
          <a:ln w="38100">
            <a:solidFill>
              <a:srgbClr val="00B050"/>
            </a:solidFill>
          </a:ln>
        </p:spPr>
        <p:txBody>
          <a:bodyPr wrap="square" lIns="0" tIns="0" rIns="0" bIns="0" rtlCol="0"/>
          <a:lstStyle/>
          <a:p>
            <a:endParaRPr/>
          </a:p>
        </p:txBody>
      </p:sp>
      <p:sp>
        <p:nvSpPr>
          <p:cNvPr id="7" name="object 7"/>
          <p:cNvSpPr/>
          <p:nvPr/>
        </p:nvSpPr>
        <p:spPr>
          <a:xfrm>
            <a:off x="2976041" y="2801937"/>
            <a:ext cx="6202045" cy="2061845"/>
          </a:xfrm>
          <a:custGeom>
            <a:avLst/>
            <a:gdLst/>
            <a:ahLst/>
            <a:cxnLst/>
            <a:rect l="l" t="t" r="r" b="b"/>
            <a:pathLst>
              <a:path w="6202045" h="2061845">
                <a:moveTo>
                  <a:pt x="0" y="0"/>
                </a:moveTo>
                <a:lnTo>
                  <a:pt x="22372" y="42432"/>
                </a:lnTo>
                <a:lnTo>
                  <a:pt x="44926" y="84938"/>
                </a:lnTo>
                <a:lnTo>
                  <a:pt x="67667" y="127498"/>
                </a:lnTo>
                <a:lnTo>
                  <a:pt x="90606" y="170093"/>
                </a:lnTo>
                <a:lnTo>
                  <a:pt x="113748" y="212704"/>
                </a:lnTo>
                <a:lnTo>
                  <a:pt x="137104" y="255313"/>
                </a:lnTo>
                <a:lnTo>
                  <a:pt x="160681" y="297900"/>
                </a:lnTo>
                <a:lnTo>
                  <a:pt x="184486" y="340446"/>
                </a:lnTo>
                <a:lnTo>
                  <a:pt x="208529" y="382933"/>
                </a:lnTo>
                <a:lnTo>
                  <a:pt x="232817" y="425340"/>
                </a:lnTo>
                <a:lnTo>
                  <a:pt x="257358" y="467650"/>
                </a:lnTo>
                <a:lnTo>
                  <a:pt x="282161" y="509843"/>
                </a:lnTo>
                <a:lnTo>
                  <a:pt x="307233" y="551900"/>
                </a:lnTo>
                <a:lnTo>
                  <a:pt x="332582" y="593802"/>
                </a:lnTo>
                <a:lnTo>
                  <a:pt x="358218" y="635531"/>
                </a:lnTo>
                <a:lnTo>
                  <a:pt x="384147" y="677066"/>
                </a:lnTo>
                <a:lnTo>
                  <a:pt x="410378" y="718390"/>
                </a:lnTo>
                <a:lnTo>
                  <a:pt x="436919" y="759483"/>
                </a:lnTo>
                <a:lnTo>
                  <a:pt x="463779" y="800326"/>
                </a:lnTo>
                <a:lnTo>
                  <a:pt x="490964" y="840900"/>
                </a:lnTo>
                <a:lnTo>
                  <a:pt x="518484" y="881186"/>
                </a:lnTo>
                <a:lnTo>
                  <a:pt x="546347" y="921165"/>
                </a:lnTo>
                <a:lnTo>
                  <a:pt x="574560" y="960818"/>
                </a:lnTo>
                <a:lnTo>
                  <a:pt x="603132" y="1000127"/>
                </a:lnTo>
                <a:lnTo>
                  <a:pt x="632070" y="1039071"/>
                </a:lnTo>
                <a:lnTo>
                  <a:pt x="661383" y="1077633"/>
                </a:lnTo>
                <a:lnTo>
                  <a:pt x="691080" y="1115792"/>
                </a:lnTo>
                <a:lnTo>
                  <a:pt x="721167" y="1153531"/>
                </a:lnTo>
                <a:lnTo>
                  <a:pt x="751654" y="1190829"/>
                </a:lnTo>
                <a:lnTo>
                  <a:pt x="782548" y="1227669"/>
                </a:lnTo>
                <a:lnTo>
                  <a:pt x="813857" y="1264030"/>
                </a:lnTo>
                <a:lnTo>
                  <a:pt x="845590" y="1299895"/>
                </a:lnTo>
                <a:lnTo>
                  <a:pt x="877754" y="1335244"/>
                </a:lnTo>
                <a:lnTo>
                  <a:pt x="910358" y="1370057"/>
                </a:lnTo>
                <a:lnTo>
                  <a:pt x="943410" y="1404317"/>
                </a:lnTo>
                <a:lnTo>
                  <a:pt x="976918" y="1438003"/>
                </a:lnTo>
                <a:lnTo>
                  <a:pt x="1010890" y="1471098"/>
                </a:lnTo>
                <a:lnTo>
                  <a:pt x="1045334" y="1503581"/>
                </a:lnTo>
                <a:lnTo>
                  <a:pt x="1080259" y="1535434"/>
                </a:lnTo>
                <a:lnTo>
                  <a:pt x="1115671" y="1566639"/>
                </a:lnTo>
                <a:lnTo>
                  <a:pt x="1151580" y="1597175"/>
                </a:lnTo>
                <a:lnTo>
                  <a:pt x="1187994" y="1627024"/>
                </a:lnTo>
                <a:lnTo>
                  <a:pt x="1224921" y="1656167"/>
                </a:lnTo>
                <a:lnTo>
                  <a:pt x="1262368" y="1684585"/>
                </a:lnTo>
                <a:lnTo>
                  <a:pt x="1300344" y="1712258"/>
                </a:lnTo>
                <a:lnTo>
                  <a:pt x="1338857" y="1739169"/>
                </a:lnTo>
                <a:lnTo>
                  <a:pt x="1377915" y="1765298"/>
                </a:lnTo>
                <a:lnTo>
                  <a:pt x="1417526" y="1790625"/>
                </a:lnTo>
                <a:lnTo>
                  <a:pt x="1457699" y="1815132"/>
                </a:lnTo>
                <a:lnTo>
                  <a:pt x="1498441" y="1838800"/>
                </a:lnTo>
                <a:lnTo>
                  <a:pt x="1539760" y="1861610"/>
                </a:lnTo>
                <a:lnTo>
                  <a:pt x="1581665" y="1883542"/>
                </a:lnTo>
                <a:lnTo>
                  <a:pt x="1624164" y="1904579"/>
                </a:lnTo>
                <a:lnTo>
                  <a:pt x="1667265" y="1924700"/>
                </a:lnTo>
                <a:lnTo>
                  <a:pt x="1710976" y="1943887"/>
                </a:lnTo>
                <a:lnTo>
                  <a:pt x="1755304" y="1962121"/>
                </a:lnTo>
                <a:lnTo>
                  <a:pt x="1800259" y="1979383"/>
                </a:lnTo>
                <a:lnTo>
                  <a:pt x="1845848" y="1995653"/>
                </a:lnTo>
                <a:lnTo>
                  <a:pt x="1892080" y="2010913"/>
                </a:lnTo>
                <a:lnTo>
                  <a:pt x="1938961" y="2025144"/>
                </a:lnTo>
                <a:lnTo>
                  <a:pt x="1986502" y="2038326"/>
                </a:lnTo>
                <a:lnTo>
                  <a:pt x="2034709" y="2050442"/>
                </a:lnTo>
                <a:lnTo>
                  <a:pt x="2083591" y="2061471"/>
                </a:lnTo>
                <a:lnTo>
                  <a:pt x="3163153" y="2038522"/>
                </a:lnTo>
                <a:lnTo>
                  <a:pt x="4530381" y="1773467"/>
                </a:lnTo>
                <a:lnTo>
                  <a:pt x="5703799" y="1467148"/>
                </a:lnTo>
                <a:lnTo>
                  <a:pt x="6201933" y="1320410"/>
                </a:lnTo>
              </a:path>
            </a:pathLst>
          </a:custGeom>
          <a:ln w="38100">
            <a:solidFill>
              <a:srgbClr val="00B0F0"/>
            </a:solidFill>
          </a:ln>
        </p:spPr>
        <p:txBody>
          <a:bodyPr wrap="square" lIns="0" tIns="0" rIns="0" bIns="0" rtlCol="0"/>
          <a:lstStyle/>
          <a:p>
            <a:endParaRPr/>
          </a:p>
        </p:txBody>
      </p:sp>
      <p:sp>
        <p:nvSpPr>
          <p:cNvPr id="8" name="object 8"/>
          <p:cNvSpPr/>
          <p:nvPr/>
        </p:nvSpPr>
        <p:spPr>
          <a:xfrm>
            <a:off x="2900540" y="2735414"/>
            <a:ext cx="177163" cy="17716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888310" y="3164116"/>
            <a:ext cx="177163" cy="17716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081820" y="4055364"/>
            <a:ext cx="177163" cy="177163"/>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9093441" y="5742946"/>
            <a:ext cx="177163" cy="17716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525024" y="3736835"/>
            <a:ext cx="177163" cy="17716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512781" y="4491647"/>
            <a:ext cx="177163" cy="17716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4365281" y="4540364"/>
            <a:ext cx="177163" cy="177163"/>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4353052" y="5185841"/>
            <a:ext cx="177163" cy="177163"/>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5535460" y="4804562"/>
            <a:ext cx="177163" cy="177163"/>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5523217" y="5480735"/>
            <a:ext cx="177163" cy="177163"/>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7394829" y="4478007"/>
            <a:ext cx="177163" cy="177163"/>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7382598" y="5676931"/>
            <a:ext cx="177163" cy="177163"/>
          </a:xfrm>
          <a:prstGeom prst="rect">
            <a:avLst/>
          </a:prstGeom>
          <a:blipFill>
            <a:blip r:embed="rId6" cstate="print"/>
            <a:stretch>
              <a:fillRect/>
            </a:stretch>
          </a:blipFill>
        </p:spPr>
        <p:txBody>
          <a:bodyPr wrap="square" lIns="0" tIns="0" rIns="0" bIns="0" rtlCol="0"/>
          <a:lstStyle/>
          <a:p>
            <a:endParaRPr/>
          </a:p>
        </p:txBody>
      </p:sp>
      <p:sp>
        <p:nvSpPr>
          <p:cNvPr id="20" name="object 20"/>
          <p:cNvSpPr txBox="1"/>
          <p:nvPr/>
        </p:nvSpPr>
        <p:spPr>
          <a:xfrm>
            <a:off x="2086533" y="3942588"/>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21" name="object 21"/>
          <p:cNvSpPr/>
          <p:nvPr/>
        </p:nvSpPr>
        <p:spPr>
          <a:xfrm>
            <a:off x="10276217" y="4893690"/>
            <a:ext cx="1371600" cy="0"/>
          </a:xfrm>
          <a:custGeom>
            <a:avLst/>
            <a:gdLst/>
            <a:ahLst/>
            <a:cxnLst/>
            <a:rect l="l" t="t" r="r" b="b"/>
            <a:pathLst>
              <a:path w="1371600">
                <a:moveTo>
                  <a:pt x="0" y="0"/>
                </a:moveTo>
                <a:lnTo>
                  <a:pt x="1371600" y="1"/>
                </a:lnTo>
              </a:path>
            </a:pathLst>
          </a:custGeom>
          <a:ln w="38100">
            <a:solidFill>
              <a:srgbClr val="00B050"/>
            </a:solidFill>
          </a:ln>
        </p:spPr>
        <p:txBody>
          <a:bodyPr wrap="square" lIns="0" tIns="0" rIns="0" bIns="0" rtlCol="0"/>
          <a:lstStyle/>
          <a:p>
            <a:endParaRPr/>
          </a:p>
        </p:txBody>
      </p:sp>
      <p:sp>
        <p:nvSpPr>
          <p:cNvPr id="22" name="object 22"/>
          <p:cNvSpPr txBox="1"/>
          <p:nvPr/>
        </p:nvSpPr>
        <p:spPr>
          <a:xfrm>
            <a:off x="5943346" y="3940555"/>
            <a:ext cx="1160780" cy="577215"/>
          </a:xfrm>
          <a:prstGeom prst="rect">
            <a:avLst/>
          </a:prstGeom>
        </p:spPr>
        <p:txBody>
          <a:bodyPr vert="horz" wrap="square" lIns="0" tIns="9525" rIns="0" bIns="0" rtlCol="0">
            <a:spAutoFit/>
          </a:bodyPr>
          <a:lstStyle/>
          <a:p>
            <a:pPr marL="12700" marR="5080">
              <a:lnSpc>
                <a:spcPct val="101099"/>
              </a:lnSpc>
              <a:spcBef>
                <a:spcPts val="75"/>
              </a:spcBef>
            </a:pPr>
            <a:r>
              <a:rPr sz="1800" spc="-110" dirty="0">
                <a:latin typeface="Arial"/>
                <a:cs typeface="Arial"/>
              </a:rPr>
              <a:t>Stop </a:t>
            </a:r>
            <a:r>
              <a:rPr sz="1800" spc="-95" dirty="0">
                <a:latin typeface="Arial"/>
                <a:cs typeface="Arial"/>
              </a:rPr>
              <a:t>training  </a:t>
            </a:r>
            <a:r>
              <a:rPr sz="1800" spc="-120" dirty="0">
                <a:latin typeface="Arial"/>
                <a:cs typeface="Arial"/>
              </a:rPr>
              <a:t>here!</a:t>
            </a:r>
            <a:endParaRPr sz="1800">
              <a:latin typeface="Arial"/>
              <a:cs typeface="Arial"/>
            </a:endParaRPr>
          </a:p>
        </p:txBody>
      </p:sp>
      <p:sp>
        <p:nvSpPr>
          <p:cNvPr id="23" name="object 23"/>
          <p:cNvSpPr/>
          <p:nvPr/>
        </p:nvSpPr>
        <p:spPr>
          <a:xfrm>
            <a:off x="5682183" y="4502772"/>
            <a:ext cx="239395" cy="375285"/>
          </a:xfrm>
          <a:custGeom>
            <a:avLst/>
            <a:gdLst/>
            <a:ahLst/>
            <a:cxnLst/>
            <a:rect l="l" t="t" r="r" b="b"/>
            <a:pathLst>
              <a:path w="239395" h="375285">
                <a:moveTo>
                  <a:pt x="12992" y="233362"/>
                </a:moveTo>
                <a:lnTo>
                  <a:pt x="0" y="374751"/>
                </a:lnTo>
                <a:lnTo>
                  <a:pt x="120903" y="300316"/>
                </a:lnTo>
                <a:lnTo>
                  <a:pt x="95133" y="284327"/>
                </a:lnTo>
                <a:lnTo>
                  <a:pt x="71043" y="284327"/>
                </a:lnTo>
                <a:lnTo>
                  <a:pt x="49466" y="270929"/>
                </a:lnTo>
                <a:lnTo>
                  <a:pt x="56156" y="260144"/>
                </a:lnTo>
                <a:lnTo>
                  <a:pt x="12992" y="233362"/>
                </a:lnTo>
                <a:close/>
              </a:path>
              <a:path w="239395" h="375285">
                <a:moveTo>
                  <a:pt x="56156" y="260144"/>
                </a:moveTo>
                <a:lnTo>
                  <a:pt x="49466" y="270929"/>
                </a:lnTo>
                <a:lnTo>
                  <a:pt x="71043" y="284327"/>
                </a:lnTo>
                <a:lnTo>
                  <a:pt x="77739" y="273535"/>
                </a:lnTo>
                <a:lnTo>
                  <a:pt x="56156" y="260144"/>
                </a:lnTo>
                <a:close/>
              </a:path>
              <a:path w="239395" h="375285">
                <a:moveTo>
                  <a:pt x="77739" y="273535"/>
                </a:moveTo>
                <a:lnTo>
                  <a:pt x="71043" y="284327"/>
                </a:lnTo>
                <a:lnTo>
                  <a:pt x="95133" y="284327"/>
                </a:lnTo>
                <a:lnTo>
                  <a:pt x="77739" y="273535"/>
                </a:lnTo>
                <a:close/>
              </a:path>
              <a:path w="239395" h="375285">
                <a:moveTo>
                  <a:pt x="217538" y="0"/>
                </a:moveTo>
                <a:lnTo>
                  <a:pt x="56156" y="260144"/>
                </a:lnTo>
                <a:lnTo>
                  <a:pt x="77739" y="273535"/>
                </a:lnTo>
                <a:lnTo>
                  <a:pt x="239128" y="13385"/>
                </a:lnTo>
                <a:lnTo>
                  <a:pt x="217538" y="0"/>
                </a:lnTo>
                <a:close/>
              </a:path>
            </a:pathLst>
          </a:custGeom>
          <a:solidFill>
            <a:srgbClr val="4472C4"/>
          </a:solidFill>
        </p:spPr>
        <p:txBody>
          <a:bodyPr wrap="square" lIns="0" tIns="0" rIns="0" bIns="0" rtlCol="0"/>
          <a:lstStyle/>
          <a:p>
            <a:endParaRPr/>
          </a:p>
        </p:txBody>
      </p:sp>
      <p:sp>
        <p:nvSpPr>
          <p:cNvPr id="24" name="object 24"/>
          <p:cNvSpPr txBox="1"/>
          <p:nvPr/>
        </p:nvSpPr>
        <p:spPr>
          <a:xfrm>
            <a:off x="10086111" y="3320834"/>
            <a:ext cx="1718310" cy="1833880"/>
          </a:xfrm>
          <a:prstGeom prst="rect">
            <a:avLst/>
          </a:prstGeom>
          <a:ln w="12700">
            <a:solidFill>
              <a:srgbClr val="000000"/>
            </a:solidFill>
          </a:ln>
        </p:spPr>
        <p:txBody>
          <a:bodyPr vert="horz" wrap="square" lIns="0" tIns="175260" rIns="0" bIns="0" rtlCol="0">
            <a:spAutoFit/>
          </a:bodyPr>
          <a:lstStyle/>
          <a:p>
            <a:pPr algn="ctr">
              <a:lnSpc>
                <a:spcPct val="100000"/>
              </a:lnSpc>
              <a:spcBef>
                <a:spcPts val="1380"/>
              </a:spcBef>
            </a:pPr>
            <a:r>
              <a:rPr sz="1800" b="1" spc="-65" dirty="0">
                <a:latin typeface="Trebuchet MS"/>
                <a:cs typeface="Trebuchet MS"/>
              </a:rPr>
              <a:t>Legend</a:t>
            </a:r>
            <a:endParaRPr sz="1800">
              <a:latin typeface="Trebuchet MS"/>
              <a:cs typeface="Trebuchet MS"/>
            </a:endParaRPr>
          </a:p>
          <a:p>
            <a:pPr marL="33655" algn="ctr">
              <a:lnSpc>
                <a:spcPct val="100000"/>
              </a:lnSpc>
              <a:spcBef>
                <a:spcPts val="1750"/>
              </a:spcBef>
              <a:tabLst>
                <a:tab pos="412750" algn="l"/>
                <a:tab pos="1405255" algn="l"/>
              </a:tabLst>
            </a:pPr>
            <a:r>
              <a:rPr sz="1800" u="heavy" dirty="0">
                <a:uFill>
                  <a:solidFill>
                    <a:srgbClr val="00B0F0"/>
                  </a:solidFill>
                </a:uFill>
                <a:latin typeface="Arial"/>
                <a:cs typeface="Arial"/>
              </a:rPr>
              <a:t> 	</a:t>
            </a:r>
            <a:r>
              <a:rPr sz="1800" u="heavy" spc="-155" dirty="0">
                <a:uFill>
                  <a:solidFill>
                    <a:srgbClr val="00B0F0"/>
                  </a:solidFill>
                </a:uFill>
                <a:latin typeface="Arial"/>
                <a:cs typeface="Arial"/>
              </a:rPr>
              <a:t>Testing	</a:t>
            </a:r>
            <a:endParaRPr sz="1800">
              <a:latin typeface="Arial"/>
              <a:cs typeface="Arial"/>
            </a:endParaRPr>
          </a:p>
          <a:p>
            <a:pPr>
              <a:lnSpc>
                <a:spcPct val="100000"/>
              </a:lnSpc>
              <a:spcBef>
                <a:spcPts val="45"/>
              </a:spcBef>
            </a:pPr>
            <a:endParaRPr sz="2150">
              <a:latin typeface="Times New Roman"/>
              <a:cs typeface="Times New Roman"/>
            </a:endParaRPr>
          </a:p>
          <a:p>
            <a:pPr marL="34290" algn="ctr">
              <a:lnSpc>
                <a:spcPct val="100000"/>
              </a:lnSpc>
              <a:spcBef>
                <a:spcPts val="5"/>
              </a:spcBef>
            </a:pPr>
            <a:r>
              <a:rPr sz="1800" spc="-130" dirty="0">
                <a:latin typeface="Arial"/>
                <a:cs typeface="Arial"/>
              </a:rPr>
              <a:t>Training</a:t>
            </a:r>
            <a:endParaRPr sz="1800">
              <a:latin typeface="Arial"/>
              <a:cs typeface="Arial"/>
            </a:endParaRPr>
          </a:p>
        </p:txBody>
      </p:sp>
      <p:sp>
        <p:nvSpPr>
          <p:cNvPr id="26" name="object 26"/>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
        <p:nvSpPr>
          <p:cNvPr id="25" name="object 25"/>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Tree>
    <p:extLst>
      <p:ext uri="{BB962C8B-B14F-4D97-AF65-F5344CB8AC3E}">
        <p14:creationId xmlns:p14="http://schemas.microsoft.com/office/powerpoint/2010/main" val="195583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E3213-9D24-4A9D-A772-BE977C169F12}"/>
              </a:ext>
            </a:extLst>
          </p:cNvPr>
          <p:cNvSpPr txBox="1"/>
          <p:nvPr/>
        </p:nvSpPr>
        <p:spPr>
          <a:xfrm>
            <a:off x="2971800" y="2514600"/>
            <a:ext cx="6833666" cy="1569660"/>
          </a:xfrm>
          <a:prstGeom prst="rect">
            <a:avLst/>
          </a:prstGeom>
          <a:noFill/>
        </p:spPr>
        <p:txBody>
          <a:bodyPr wrap="none" rtlCol="0">
            <a:spAutoFit/>
          </a:bodyPr>
          <a:lstStyle/>
          <a:p>
            <a:pPr algn="ctr"/>
            <a:r>
              <a:rPr lang="en-SG" sz="4800" spc="-110" dirty="0">
                <a:solidFill>
                  <a:srgbClr val="FFFFFF"/>
                </a:solidFill>
              </a:rPr>
              <a:t>Neural </a:t>
            </a:r>
            <a:r>
              <a:rPr lang="en-SG" sz="4800" spc="-40" dirty="0">
                <a:solidFill>
                  <a:srgbClr val="FFFFFF"/>
                </a:solidFill>
              </a:rPr>
              <a:t>Networks </a:t>
            </a:r>
            <a:r>
              <a:rPr lang="en-SG" sz="4800" spc="-135" dirty="0">
                <a:solidFill>
                  <a:srgbClr val="FFFFFF"/>
                </a:solidFill>
              </a:rPr>
              <a:t>in </a:t>
            </a:r>
            <a:r>
              <a:rPr lang="en-SG" sz="4800" spc="-220" dirty="0">
                <a:solidFill>
                  <a:srgbClr val="FFFFFF"/>
                </a:solidFill>
              </a:rPr>
              <a:t>Practice:</a:t>
            </a:r>
            <a:br>
              <a:rPr lang="en-SG" sz="4800" spc="-220" dirty="0">
                <a:solidFill>
                  <a:srgbClr val="FFFFFF"/>
                </a:solidFill>
              </a:rPr>
            </a:br>
            <a:r>
              <a:rPr lang="en-SG" sz="4800" spc="-220" dirty="0">
                <a:solidFill>
                  <a:srgbClr val="FFFFFF"/>
                </a:solidFill>
              </a:rPr>
              <a:t>Visualize training process</a:t>
            </a:r>
            <a:endParaRPr lang="en-SG" sz="4800" dirty="0"/>
          </a:p>
        </p:txBody>
      </p:sp>
    </p:spTree>
    <p:extLst>
      <p:ext uri="{BB962C8B-B14F-4D97-AF65-F5344CB8AC3E}">
        <p14:creationId xmlns:p14="http://schemas.microsoft.com/office/powerpoint/2010/main" val="101593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20461" y="2530805"/>
            <a:ext cx="0" cy="3346450"/>
          </a:xfrm>
          <a:custGeom>
            <a:avLst/>
            <a:gdLst/>
            <a:ahLst/>
            <a:cxnLst/>
            <a:rect l="l" t="t" r="r" b="b"/>
            <a:pathLst>
              <a:path h="3346450">
                <a:moveTo>
                  <a:pt x="0" y="0"/>
                </a:moveTo>
                <a:lnTo>
                  <a:pt x="1" y="3346071"/>
                </a:lnTo>
              </a:path>
            </a:pathLst>
          </a:custGeom>
          <a:ln w="12700">
            <a:solidFill>
              <a:srgbClr val="4472C4"/>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4" name="object 4"/>
          <p:cNvSpPr/>
          <p:nvPr/>
        </p:nvSpPr>
        <p:spPr>
          <a:xfrm>
            <a:off x="2796082" y="2314752"/>
            <a:ext cx="142875" cy="3886200"/>
          </a:xfrm>
          <a:custGeom>
            <a:avLst/>
            <a:gdLst/>
            <a:ahLst/>
            <a:cxnLst/>
            <a:rect l="l" t="t" r="r" b="b"/>
            <a:pathLst>
              <a:path w="142875" h="3886200">
                <a:moveTo>
                  <a:pt x="85725" y="128587"/>
                </a:moveTo>
                <a:lnTo>
                  <a:pt x="57150" y="128587"/>
                </a:lnTo>
                <a:lnTo>
                  <a:pt x="57150" y="3886198"/>
                </a:lnTo>
                <a:lnTo>
                  <a:pt x="85725" y="3886198"/>
                </a:lnTo>
                <a:lnTo>
                  <a:pt x="85725" y="128587"/>
                </a:lnTo>
                <a:close/>
              </a:path>
              <a:path w="142875" h="3886200">
                <a:moveTo>
                  <a:pt x="71437" y="0"/>
                </a:moveTo>
                <a:lnTo>
                  <a:pt x="0" y="142875"/>
                </a:lnTo>
                <a:lnTo>
                  <a:pt x="57150" y="142875"/>
                </a:lnTo>
                <a:lnTo>
                  <a:pt x="57150" y="128587"/>
                </a:lnTo>
                <a:lnTo>
                  <a:pt x="135731" y="128587"/>
                </a:lnTo>
                <a:lnTo>
                  <a:pt x="71437" y="0"/>
                </a:lnTo>
                <a:close/>
              </a:path>
              <a:path w="142875" h="3886200">
                <a:moveTo>
                  <a:pt x="135731" y="128587"/>
                </a:moveTo>
                <a:lnTo>
                  <a:pt x="85725" y="128587"/>
                </a:lnTo>
                <a:lnTo>
                  <a:pt x="85725" y="142875"/>
                </a:lnTo>
                <a:lnTo>
                  <a:pt x="142875" y="142875"/>
                </a:lnTo>
                <a:lnTo>
                  <a:pt x="135731" y="128587"/>
                </a:lnTo>
                <a:close/>
              </a:path>
            </a:pathLst>
          </a:custGeom>
          <a:solidFill>
            <a:srgbClr val="000000"/>
          </a:solidFill>
        </p:spPr>
        <p:txBody>
          <a:bodyPr wrap="square" lIns="0" tIns="0" rIns="0" bIns="0" rtlCol="0"/>
          <a:lstStyle/>
          <a:p>
            <a:endParaRPr/>
          </a:p>
        </p:txBody>
      </p:sp>
      <p:sp>
        <p:nvSpPr>
          <p:cNvPr id="5" name="object 5"/>
          <p:cNvSpPr/>
          <p:nvPr/>
        </p:nvSpPr>
        <p:spPr>
          <a:xfrm>
            <a:off x="2590800" y="5858385"/>
            <a:ext cx="7010400" cy="142875"/>
          </a:xfrm>
          <a:custGeom>
            <a:avLst/>
            <a:gdLst/>
            <a:ahLst/>
            <a:cxnLst/>
            <a:rect l="l" t="t" r="r" b="b"/>
            <a:pathLst>
              <a:path w="7010400" h="142875">
                <a:moveTo>
                  <a:pt x="6867525" y="85724"/>
                </a:moveTo>
                <a:lnTo>
                  <a:pt x="6867525" y="142874"/>
                </a:lnTo>
                <a:lnTo>
                  <a:pt x="6981825" y="85724"/>
                </a:lnTo>
                <a:lnTo>
                  <a:pt x="6867525" y="85724"/>
                </a:lnTo>
                <a:close/>
              </a:path>
              <a:path w="7010400" h="142875">
                <a:moveTo>
                  <a:pt x="6867525" y="57149"/>
                </a:moveTo>
                <a:lnTo>
                  <a:pt x="6867525" y="85724"/>
                </a:lnTo>
                <a:lnTo>
                  <a:pt x="6881837" y="85724"/>
                </a:lnTo>
                <a:lnTo>
                  <a:pt x="6881837" y="57149"/>
                </a:lnTo>
                <a:lnTo>
                  <a:pt x="6867525" y="57149"/>
                </a:lnTo>
                <a:close/>
              </a:path>
              <a:path w="7010400" h="142875">
                <a:moveTo>
                  <a:pt x="6867525" y="0"/>
                </a:moveTo>
                <a:lnTo>
                  <a:pt x="6867525" y="57149"/>
                </a:lnTo>
                <a:lnTo>
                  <a:pt x="6881837" y="57149"/>
                </a:lnTo>
                <a:lnTo>
                  <a:pt x="6881837" y="85724"/>
                </a:lnTo>
                <a:lnTo>
                  <a:pt x="6981827" y="85723"/>
                </a:lnTo>
                <a:lnTo>
                  <a:pt x="7010400" y="71437"/>
                </a:lnTo>
                <a:lnTo>
                  <a:pt x="6867525" y="0"/>
                </a:lnTo>
                <a:close/>
              </a:path>
              <a:path w="7010400" h="142875">
                <a:moveTo>
                  <a:pt x="0" y="57148"/>
                </a:moveTo>
                <a:lnTo>
                  <a:pt x="0" y="85723"/>
                </a:lnTo>
                <a:lnTo>
                  <a:pt x="6867525" y="85724"/>
                </a:lnTo>
                <a:lnTo>
                  <a:pt x="6867525" y="57149"/>
                </a:lnTo>
                <a:lnTo>
                  <a:pt x="0" y="57148"/>
                </a:lnTo>
                <a:close/>
              </a:path>
            </a:pathLst>
          </a:custGeom>
          <a:solidFill>
            <a:srgbClr val="000000"/>
          </a:solidFill>
        </p:spPr>
        <p:txBody>
          <a:bodyPr wrap="square" lIns="0" tIns="0" rIns="0" bIns="0" rtlCol="0"/>
          <a:lstStyle/>
          <a:p>
            <a:endParaRPr/>
          </a:p>
        </p:txBody>
      </p:sp>
      <p:sp>
        <p:nvSpPr>
          <p:cNvPr id="6" name="object 6"/>
          <p:cNvSpPr/>
          <p:nvPr/>
        </p:nvSpPr>
        <p:spPr>
          <a:xfrm>
            <a:off x="2959773" y="3207892"/>
            <a:ext cx="6299835" cy="2632075"/>
          </a:xfrm>
          <a:custGeom>
            <a:avLst/>
            <a:gdLst/>
            <a:ahLst/>
            <a:cxnLst/>
            <a:rect l="l" t="t" r="r" b="b"/>
            <a:pathLst>
              <a:path w="6299834" h="2632075">
                <a:moveTo>
                  <a:pt x="0" y="0"/>
                </a:moveTo>
                <a:lnTo>
                  <a:pt x="19721" y="55080"/>
                </a:lnTo>
                <a:lnTo>
                  <a:pt x="39191" y="109372"/>
                </a:lnTo>
                <a:lnTo>
                  <a:pt x="58441" y="162883"/>
                </a:lnTo>
                <a:lnTo>
                  <a:pt x="77501" y="215622"/>
                </a:lnTo>
                <a:lnTo>
                  <a:pt x="96401" y="267596"/>
                </a:lnTo>
                <a:lnTo>
                  <a:pt x="115172" y="318813"/>
                </a:lnTo>
                <a:lnTo>
                  <a:pt x="133842" y="369282"/>
                </a:lnTo>
                <a:lnTo>
                  <a:pt x="152443" y="419010"/>
                </a:lnTo>
                <a:lnTo>
                  <a:pt x="171004" y="468005"/>
                </a:lnTo>
                <a:lnTo>
                  <a:pt x="189557" y="516276"/>
                </a:lnTo>
                <a:lnTo>
                  <a:pt x="208130" y="563829"/>
                </a:lnTo>
                <a:lnTo>
                  <a:pt x="226754" y="610674"/>
                </a:lnTo>
                <a:lnTo>
                  <a:pt x="245460" y="656818"/>
                </a:lnTo>
                <a:lnTo>
                  <a:pt x="264277" y="702269"/>
                </a:lnTo>
                <a:lnTo>
                  <a:pt x="283236" y="747036"/>
                </a:lnTo>
                <a:lnTo>
                  <a:pt x="302366" y="791125"/>
                </a:lnTo>
                <a:lnTo>
                  <a:pt x="321699" y="834545"/>
                </a:lnTo>
                <a:lnTo>
                  <a:pt x="341263" y="877304"/>
                </a:lnTo>
                <a:lnTo>
                  <a:pt x="361090" y="919411"/>
                </a:lnTo>
                <a:lnTo>
                  <a:pt x="381208" y="960872"/>
                </a:lnTo>
                <a:lnTo>
                  <a:pt x="401650" y="1001696"/>
                </a:lnTo>
                <a:lnTo>
                  <a:pt x="422444" y="1041891"/>
                </a:lnTo>
                <a:lnTo>
                  <a:pt x="443621" y="1081464"/>
                </a:lnTo>
                <a:lnTo>
                  <a:pt x="465211" y="1120425"/>
                </a:lnTo>
                <a:lnTo>
                  <a:pt x="487245" y="1158780"/>
                </a:lnTo>
                <a:lnTo>
                  <a:pt x="509751" y="1196539"/>
                </a:lnTo>
                <a:lnTo>
                  <a:pt x="532761" y="1233707"/>
                </a:lnTo>
                <a:lnTo>
                  <a:pt x="556305" y="1270295"/>
                </a:lnTo>
                <a:lnTo>
                  <a:pt x="580413" y="1306309"/>
                </a:lnTo>
                <a:lnTo>
                  <a:pt x="605114" y="1341758"/>
                </a:lnTo>
                <a:lnTo>
                  <a:pt x="630440" y="1376649"/>
                </a:lnTo>
                <a:lnTo>
                  <a:pt x="656420" y="1410991"/>
                </a:lnTo>
                <a:lnTo>
                  <a:pt x="683084" y="1444792"/>
                </a:lnTo>
                <a:lnTo>
                  <a:pt x="710463" y="1478059"/>
                </a:lnTo>
                <a:lnTo>
                  <a:pt x="738587" y="1510800"/>
                </a:lnTo>
                <a:lnTo>
                  <a:pt x="767486" y="1543024"/>
                </a:lnTo>
                <a:lnTo>
                  <a:pt x="797190" y="1574738"/>
                </a:lnTo>
                <a:lnTo>
                  <a:pt x="827729" y="1605951"/>
                </a:lnTo>
                <a:lnTo>
                  <a:pt x="859133" y="1636670"/>
                </a:lnTo>
                <a:lnTo>
                  <a:pt x="891433" y="1666904"/>
                </a:lnTo>
                <a:lnTo>
                  <a:pt x="924659" y="1696659"/>
                </a:lnTo>
                <a:lnTo>
                  <a:pt x="958841" y="1725945"/>
                </a:lnTo>
                <a:lnTo>
                  <a:pt x="994009" y="1754770"/>
                </a:lnTo>
                <a:lnTo>
                  <a:pt x="1030193" y="1783140"/>
                </a:lnTo>
                <a:lnTo>
                  <a:pt x="1067423" y="1811065"/>
                </a:lnTo>
                <a:lnTo>
                  <a:pt x="1105730" y="1838551"/>
                </a:lnTo>
                <a:lnTo>
                  <a:pt x="1145144" y="1865608"/>
                </a:lnTo>
                <a:lnTo>
                  <a:pt x="1185694" y="1892243"/>
                </a:lnTo>
                <a:lnTo>
                  <a:pt x="1227412" y="1918464"/>
                </a:lnTo>
                <a:lnTo>
                  <a:pt x="1270326" y="1944279"/>
                </a:lnTo>
                <a:lnTo>
                  <a:pt x="1314468" y="1969696"/>
                </a:lnTo>
                <a:lnTo>
                  <a:pt x="1359868" y="1994723"/>
                </a:lnTo>
                <a:lnTo>
                  <a:pt x="1406555" y="2019368"/>
                </a:lnTo>
                <a:lnTo>
                  <a:pt x="1454560" y="2043639"/>
                </a:lnTo>
                <a:lnTo>
                  <a:pt x="1503912" y="2067544"/>
                </a:lnTo>
                <a:lnTo>
                  <a:pt x="1554643" y="2091090"/>
                </a:lnTo>
                <a:lnTo>
                  <a:pt x="1606783" y="2114287"/>
                </a:lnTo>
                <a:lnTo>
                  <a:pt x="1660360" y="2137141"/>
                </a:lnTo>
                <a:lnTo>
                  <a:pt x="2828180" y="2399428"/>
                </a:lnTo>
                <a:lnTo>
                  <a:pt x="4373701" y="2548826"/>
                </a:lnTo>
                <a:lnTo>
                  <a:pt x="5722359" y="2615986"/>
                </a:lnTo>
                <a:lnTo>
                  <a:pt x="6299593" y="2631561"/>
                </a:lnTo>
              </a:path>
            </a:pathLst>
          </a:custGeom>
          <a:ln w="38100">
            <a:solidFill>
              <a:srgbClr val="00B050"/>
            </a:solidFill>
          </a:ln>
        </p:spPr>
        <p:txBody>
          <a:bodyPr wrap="square" lIns="0" tIns="0" rIns="0" bIns="0" rtlCol="0"/>
          <a:lstStyle/>
          <a:p>
            <a:endParaRPr/>
          </a:p>
        </p:txBody>
      </p:sp>
      <p:sp>
        <p:nvSpPr>
          <p:cNvPr id="7" name="object 7"/>
          <p:cNvSpPr/>
          <p:nvPr/>
        </p:nvSpPr>
        <p:spPr>
          <a:xfrm>
            <a:off x="2976041" y="2801937"/>
            <a:ext cx="6202045" cy="2061845"/>
          </a:xfrm>
          <a:custGeom>
            <a:avLst/>
            <a:gdLst/>
            <a:ahLst/>
            <a:cxnLst/>
            <a:rect l="l" t="t" r="r" b="b"/>
            <a:pathLst>
              <a:path w="6202045" h="2061845">
                <a:moveTo>
                  <a:pt x="0" y="0"/>
                </a:moveTo>
                <a:lnTo>
                  <a:pt x="22372" y="42432"/>
                </a:lnTo>
                <a:lnTo>
                  <a:pt x="44926" y="84938"/>
                </a:lnTo>
                <a:lnTo>
                  <a:pt x="67667" y="127498"/>
                </a:lnTo>
                <a:lnTo>
                  <a:pt x="90606" y="170093"/>
                </a:lnTo>
                <a:lnTo>
                  <a:pt x="113748" y="212704"/>
                </a:lnTo>
                <a:lnTo>
                  <a:pt x="137104" y="255313"/>
                </a:lnTo>
                <a:lnTo>
                  <a:pt x="160681" y="297900"/>
                </a:lnTo>
                <a:lnTo>
                  <a:pt x="184486" y="340446"/>
                </a:lnTo>
                <a:lnTo>
                  <a:pt x="208529" y="382933"/>
                </a:lnTo>
                <a:lnTo>
                  <a:pt x="232817" y="425340"/>
                </a:lnTo>
                <a:lnTo>
                  <a:pt x="257358" y="467650"/>
                </a:lnTo>
                <a:lnTo>
                  <a:pt x="282161" y="509843"/>
                </a:lnTo>
                <a:lnTo>
                  <a:pt x="307233" y="551900"/>
                </a:lnTo>
                <a:lnTo>
                  <a:pt x="332582" y="593802"/>
                </a:lnTo>
                <a:lnTo>
                  <a:pt x="358218" y="635531"/>
                </a:lnTo>
                <a:lnTo>
                  <a:pt x="384147" y="677066"/>
                </a:lnTo>
                <a:lnTo>
                  <a:pt x="410378" y="718390"/>
                </a:lnTo>
                <a:lnTo>
                  <a:pt x="436919" y="759483"/>
                </a:lnTo>
                <a:lnTo>
                  <a:pt x="463779" y="800326"/>
                </a:lnTo>
                <a:lnTo>
                  <a:pt x="490964" y="840900"/>
                </a:lnTo>
                <a:lnTo>
                  <a:pt x="518484" y="881186"/>
                </a:lnTo>
                <a:lnTo>
                  <a:pt x="546347" y="921165"/>
                </a:lnTo>
                <a:lnTo>
                  <a:pt x="574560" y="960818"/>
                </a:lnTo>
                <a:lnTo>
                  <a:pt x="603132" y="1000127"/>
                </a:lnTo>
                <a:lnTo>
                  <a:pt x="632070" y="1039071"/>
                </a:lnTo>
                <a:lnTo>
                  <a:pt x="661383" y="1077633"/>
                </a:lnTo>
                <a:lnTo>
                  <a:pt x="691080" y="1115792"/>
                </a:lnTo>
                <a:lnTo>
                  <a:pt x="721167" y="1153531"/>
                </a:lnTo>
                <a:lnTo>
                  <a:pt x="751654" y="1190829"/>
                </a:lnTo>
                <a:lnTo>
                  <a:pt x="782548" y="1227669"/>
                </a:lnTo>
                <a:lnTo>
                  <a:pt x="813857" y="1264030"/>
                </a:lnTo>
                <a:lnTo>
                  <a:pt x="845590" y="1299895"/>
                </a:lnTo>
                <a:lnTo>
                  <a:pt x="877754" y="1335244"/>
                </a:lnTo>
                <a:lnTo>
                  <a:pt x="910358" y="1370057"/>
                </a:lnTo>
                <a:lnTo>
                  <a:pt x="943410" y="1404317"/>
                </a:lnTo>
                <a:lnTo>
                  <a:pt x="976918" y="1438003"/>
                </a:lnTo>
                <a:lnTo>
                  <a:pt x="1010890" y="1471098"/>
                </a:lnTo>
                <a:lnTo>
                  <a:pt x="1045334" y="1503581"/>
                </a:lnTo>
                <a:lnTo>
                  <a:pt x="1080259" y="1535434"/>
                </a:lnTo>
                <a:lnTo>
                  <a:pt x="1115671" y="1566639"/>
                </a:lnTo>
                <a:lnTo>
                  <a:pt x="1151580" y="1597175"/>
                </a:lnTo>
                <a:lnTo>
                  <a:pt x="1187994" y="1627024"/>
                </a:lnTo>
                <a:lnTo>
                  <a:pt x="1224921" y="1656167"/>
                </a:lnTo>
                <a:lnTo>
                  <a:pt x="1262368" y="1684585"/>
                </a:lnTo>
                <a:lnTo>
                  <a:pt x="1300344" y="1712258"/>
                </a:lnTo>
                <a:lnTo>
                  <a:pt x="1338857" y="1739169"/>
                </a:lnTo>
                <a:lnTo>
                  <a:pt x="1377915" y="1765298"/>
                </a:lnTo>
                <a:lnTo>
                  <a:pt x="1417526" y="1790625"/>
                </a:lnTo>
                <a:lnTo>
                  <a:pt x="1457699" y="1815132"/>
                </a:lnTo>
                <a:lnTo>
                  <a:pt x="1498441" y="1838800"/>
                </a:lnTo>
                <a:lnTo>
                  <a:pt x="1539760" y="1861610"/>
                </a:lnTo>
                <a:lnTo>
                  <a:pt x="1581665" y="1883542"/>
                </a:lnTo>
                <a:lnTo>
                  <a:pt x="1624164" y="1904579"/>
                </a:lnTo>
                <a:lnTo>
                  <a:pt x="1667265" y="1924700"/>
                </a:lnTo>
                <a:lnTo>
                  <a:pt x="1710976" y="1943887"/>
                </a:lnTo>
                <a:lnTo>
                  <a:pt x="1755304" y="1962121"/>
                </a:lnTo>
                <a:lnTo>
                  <a:pt x="1800259" y="1979383"/>
                </a:lnTo>
                <a:lnTo>
                  <a:pt x="1845848" y="1995653"/>
                </a:lnTo>
                <a:lnTo>
                  <a:pt x="1892080" y="2010913"/>
                </a:lnTo>
                <a:lnTo>
                  <a:pt x="1938961" y="2025144"/>
                </a:lnTo>
                <a:lnTo>
                  <a:pt x="1986502" y="2038326"/>
                </a:lnTo>
                <a:lnTo>
                  <a:pt x="2034709" y="2050442"/>
                </a:lnTo>
                <a:lnTo>
                  <a:pt x="2083591" y="2061471"/>
                </a:lnTo>
                <a:lnTo>
                  <a:pt x="3163153" y="2038522"/>
                </a:lnTo>
                <a:lnTo>
                  <a:pt x="4530381" y="1773467"/>
                </a:lnTo>
                <a:lnTo>
                  <a:pt x="5703799" y="1467148"/>
                </a:lnTo>
                <a:lnTo>
                  <a:pt x="6201933" y="1320410"/>
                </a:lnTo>
              </a:path>
            </a:pathLst>
          </a:custGeom>
          <a:ln w="38100">
            <a:solidFill>
              <a:srgbClr val="00B0F0"/>
            </a:solidFill>
          </a:ln>
        </p:spPr>
        <p:txBody>
          <a:bodyPr wrap="square" lIns="0" tIns="0" rIns="0" bIns="0" rtlCol="0"/>
          <a:lstStyle/>
          <a:p>
            <a:endParaRPr/>
          </a:p>
        </p:txBody>
      </p:sp>
      <p:sp>
        <p:nvSpPr>
          <p:cNvPr id="8" name="object 8"/>
          <p:cNvSpPr/>
          <p:nvPr/>
        </p:nvSpPr>
        <p:spPr>
          <a:xfrm>
            <a:off x="2900540" y="2735414"/>
            <a:ext cx="177163" cy="17716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888310" y="3164116"/>
            <a:ext cx="177163" cy="17716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081820" y="4055364"/>
            <a:ext cx="177163" cy="177163"/>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9093441" y="5742946"/>
            <a:ext cx="177163" cy="17716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525024" y="3736835"/>
            <a:ext cx="177163" cy="17716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512781" y="4491647"/>
            <a:ext cx="177163" cy="177163"/>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4365281" y="4540364"/>
            <a:ext cx="177163" cy="177163"/>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4353052" y="5185841"/>
            <a:ext cx="177163" cy="177163"/>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5535460" y="4804562"/>
            <a:ext cx="177163" cy="177163"/>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5523217" y="5480735"/>
            <a:ext cx="177163" cy="177163"/>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7394829" y="4478007"/>
            <a:ext cx="177163" cy="177163"/>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7382598" y="5676931"/>
            <a:ext cx="177163" cy="177163"/>
          </a:xfrm>
          <a:prstGeom prst="rect">
            <a:avLst/>
          </a:prstGeom>
          <a:blipFill>
            <a:blip r:embed="rId6" cstate="print"/>
            <a:stretch>
              <a:fillRect/>
            </a:stretch>
          </a:blipFill>
        </p:spPr>
        <p:txBody>
          <a:bodyPr wrap="square" lIns="0" tIns="0" rIns="0" bIns="0" rtlCol="0"/>
          <a:lstStyle/>
          <a:p>
            <a:endParaRPr/>
          </a:p>
        </p:txBody>
      </p:sp>
      <p:sp>
        <p:nvSpPr>
          <p:cNvPr id="20" name="object 20"/>
          <p:cNvSpPr txBox="1"/>
          <p:nvPr/>
        </p:nvSpPr>
        <p:spPr>
          <a:xfrm>
            <a:off x="2086533" y="3942588"/>
            <a:ext cx="463550" cy="330200"/>
          </a:xfrm>
          <a:prstGeom prst="rect">
            <a:avLst/>
          </a:prstGeom>
        </p:spPr>
        <p:txBody>
          <a:bodyPr vert="horz" wrap="square" lIns="0" tIns="12700" rIns="0" bIns="0" rtlCol="0">
            <a:spAutoFit/>
          </a:bodyPr>
          <a:lstStyle/>
          <a:p>
            <a:pPr marL="12700">
              <a:lnSpc>
                <a:spcPct val="100000"/>
              </a:lnSpc>
              <a:spcBef>
                <a:spcPts val="100"/>
              </a:spcBef>
            </a:pPr>
            <a:r>
              <a:rPr sz="2000" spc="-110" dirty="0">
                <a:latin typeface="Arial"/>
                <a:cs typeface="Arial"/>
              </a:rPr>
              <a:t>L</a:t>
            </a:r>
            <a:r>
              <a:rPr sz="2000" spc="-105" dirty="0">
                <a:latin typeface="Arial"/>
                <a:cs typeface="Arial"/>
              </a:rPr>
              <a:t>o</a:t>
            </a:r>
            <a:r>
              <a:rPr sz="2000" spc="-290" dirty="0">
                <a:latin typeface="Arial"/>
                <a:cs typeface="Arial"/>
              </a:rPr>
              <a:t>s</a:t>
            </a:r>
            <a:r>
              <a:rPr sz="2000" spc="-295" dirty="0">
                <a:latin typeface="Arial"/>
                <a:cs typeface="Arial"/>
              </a:rPr>
              <a:t>s</a:t>
            </a:r>
            <a:endParaRPr sz="2000">
              <a:latin typeface="Arial"/>
              <a:cs typeface="Arial"/>
            </a:endParaRPr>
          </a:p>
        </p:txBody>
      </p:sp>
      <p:sp>
        <p:nvSpPr>
          <p:cNvPr id="21" name="object 21"/>
          <p:cNvSpPr/>
          <p:nvPr/>
        </p:nvSpPr>
        <p:spPr>
          <a:xfrm>
            <a:off x="10276217" y="4893690"/>
            <a:ext cx="1371600" cy="0"/>
          </a:xfrm>
          <a:custGeom>
            <a:avLst/>
            <a:gdLst/>
            <a:ahLst/>
            <a:cxnLst/>
            <a:rect l="l" t="t" r="r" b="b"/>
            <a:pathLst>
              <a:path w="1371600">
                <a:moveTo>
                  <a:pt x="0" y="0"/>
                </a:moveTo>
                <a:lnTo>
                  <a:pt x="1371600" y="1"/>
                </a:lnTo>
              </a:path>
            </a:pathLst>
          </a:custGeom>
          <a:ln w="38100">
            <a:solidFill>
              <a:srgbClr val="00B050"/>
            </a:solidFill>
          </a:ln>
        </p:spPr>
        <p:txBody>
          <a:bodyPr wrap="square" lIns="0" tIns="0" rIns="0" bIns="0" rtlCol="0"/>
          <a:lstStyle/>
          <a:p>
            <a:endParaRPr/>
          </a:p>
        </p:txBody>
      </p:sp>
      <p:sp>
        <p:nvSpPr>
          <p:cNvPr id="22" name="object 22"/>
          <p:cNvSpPr txBox="1"/>
          <p:nvPr/>
        </p:nvSpPr>
        <p:spPr>
          <a:xfrm>
            <a:off x="5943346" y="3940555"/>
            <a:ext cx="1160780" cy="577215"/>
          </a:xfrm>
          <a:prstGeom prst="rect">
            <a:avLst/>
          </a:prstGeom>
        </p:spPr>
        <p:txBody>
          <a:bodyPr vert="horz" wrap="square" lIns="0" tIns="9525" rIns="0" bIns="0" rtlCol="0">
            <a:spAutoFit/>
          </a:bodyPr>
          <a:lstStyle/>
          <a:p>
            <a:pPr marL="12700" marR="5080">
              <a:lnSpc>
                <a:spcPct val="101099"/>
              </a:lnSpc>
              <a:spcBef>
                <a:spcPts val="75"/>
              </a:spcBef>
            </a:pPr>
            <a:r>
              <a:rPr sz="1800" spc="-110" dirty="0">
                <a:latin typeface="Arial"/>
                <a:cs typeface="Arial"/>
              </a:rPr>
              <a:t>Stop </a:t>
            </a:r>
            <a:r>
              <a:rPr sz="1800" spc="-95" dirty="0">
                <a:latin typeface="Arial"/>
                <a:cs typeface="Arial"/>
              </a:rPr>
              <a:t>training  </a:t>
            </a:r>
            <a:r>
              <a:rPr sz="1800" spc="-120" dirty="0">
                <a:latin typeface="Arial"/>
                <a:cs typeface="Arial"/>
              </a:rPr>
              <a:t>here!</a:t>
            </a:r>
            <a:endParaRPr sz="1800">
              <a:latin typeface="Arial"/>
              <a:cs typeface="Arial"/>
            </a:endParaRPr>
          </a:p>
        </p:txBody>
      </p:sp>
      <p:sp>
        <p:nvSpPr>
          <p:cNvPr id="23" name="object 23"/>
          <p:cNvSpPr/>
          <p:nvPr/>
        </p:nvSpPr>
        <p:spPr>
          <a:xfrm>
            <a:off x="5682183" y="4502772"/>
            <a:ext cx="239395" cy="375285"/>
          </a:xfrm>
          <a:custGeom>
            <a:avLst/>
            <a:gdLst/>
            <a:ahLst/>
            <a:cxnLst/>
            <a:rect l="l" t="t" r="r" b="b"/>
            <a:pathLst>
              <a:path w="239395" h="375285">
                <a:moveTo>
                  <a:pt x="12992" y="233362"/>
                </a:moveTo>
                <a:lnTo>
                  <a:pt x="0" y="374751"/>
                </a:lnTo>
                <a:lnTo>
                  <a:pt x="120903" y="300316"/>
                </a:lnTo>
                <a:lnTo>
                  <a:pt x="95133" y="284327"/>
                </a:lnTo>
                <a:lnTo>
                  <a:pt x="71043" y="284327"/>
                </a:lnTo>
                <a:lnTo>
                  <a:pt x="49466" y="270929"/>
                </a:lnTo>
                <a:lnTo>
                  <a:pt x="56156" y="260144"/>
                </a:lnTo>
                <a:lnTo>
                  <a:pt x="12992" y="233362"/>
                </a:lnTo>
                <a:close/>
              </a:path>
              <a:path w="239395" h="375285">
                <a:moveTo>
                  <a:pt x="56156" y="260144"/>
                </a:moveTo>
                <a:lnTo>
                  <a:pt x="49466" y="270929"/>
                </a:lnTo>
                <a:lnTo>
                  <a:pt x="71043" y="284327"/>
                </a:lnTo>
                <a:lnTo>
                  <a:pt x="77739" y="273535"/>
                </a:lnTo>
                <a:lnTo>
                  <a:pt x="56156" y="260144"/>
                </a:lnTo>
                <a:close/>
              </a:path>
              <a:path w="239395" h="375285">
                <a:moveTo>
                  <a:pt x="77739" y="273535"/>
                </a:moveTo>
                <a:lnTo>
                  <a:pt x="71043" y="284327"/>
                </a:lnTo>
                <a:lnTo>
                  <a:pt x="95133" y="284327"/>
                </a:lnTo>
                <a:lnTo>
                  <a:pt x="77739" y="273535"/>
                </a:lnTo>
                <a:close/>
              </a:path>
              <a:path w="239395" h="375285">
                <a:moveTo>
                  <a:pt x="217538" y="0"/>
                </a:moveTo>
                <a:lnTo>
                  <a:pt x="56156" y="260144"/>
                </a:lnTo>
                <a:lnTo>
                  <a:pt x="77739" y="273535"/>
                </a:lnTo>
                <a:lnTo>
                  <a:pt x="239128" y="13385"/>
                </a:lnTo>
                <a:lnTo>
                  <a:pt x="217538" y="0"/>
                </a:lnTo>
                <a:close/>
              </a:path>
            </a:pathLst>
          </a:custGeom>
          <a:solidFill>
            <a:srgbClr val="4472C4"/>
          </a:solidFill>
        </p:spPr>
        <p:txBody>
          <a:bodyPr wrap="square" lIns="0" tIns="0" rIns="0" bIns="0" rtlCol="0"/>
          <a:lstStyle/>
          <a:p>
            <a:endParaRPr/>
          </a:p>
        </p:txBody>
      </p:sp>
      <p:sp>
        <p:nvSpPr>
          <p:cNvPr id="24" name="object 24"/>
          <p:cNvSpPr txBox="1"/>
          <p:nvPr/>
        </p:nvSpPr>
        <p:spPr>
          <a:xfrm>
            <a:off x="6662064" y="2846323"/>
            <a:ext cx="1029969" cy="299720"/>
          </a:xfrm>
          <a:prstGeom prst="rect">
            <a:avLst/>
          </a:prstGeom>
        </p:spPr>
        <p:txBody>
          <a:bodyPr vert="horz" wrap="square" lIns="0" tIns="12700" rIns="0" bIns="0" rtlCol="0">
            <a:spAutoFit/>
          </a:bodyPr>
          <a:lstStyle/>
          <a:p>
            <a:pPr marL="12700">
              <a:lnSpc>
                <a:spcPct val="100000"/>
              </a:lnSpc>
              <a:spcBef>
                <a:spcPts val="100"/>
              </a:spcBef>
            </a:pPr>
            <a:r>
              <a:rPr sz="1800" spc="-80" dirty="0">
                <a:latin typeface="Arial"/>
                <a:cs typeface="Arial"/>
              </a:rPr>
              <a:t>Over-fitting</a:t>
            </a:r>
            <a:endParaRPr sz="1800">
              <a:latin typeface="Arial"/>
              <a:cs typeface="Arial"/>
            </a:endParaRPr>
          </a:p>
        </p:txBody>
      </p:sp>
      <p:sp>
        <p:nvSpPr>
          <p:cNvPr id="28" name="object 28"/>
          <p:cNvSpPr txBox="1"/>
          <p:nvPr/>
        </p:nvSpPr>
        <p:spPr>
          <a:xfrm>
            <a:off x="4943157" y="6123444"/>
            <a:ext cx="2305685" cy="732155"/>
          </a:xfrm>
          <a:prstGeom prst="rect">
            <a:avLst/>
          </a:prstGeom>
        </p:spPr>
        <p:txBody>
          <a:bodyPr vert="horz" wrap="square" lIns="0" tIns="0" rIns="0" bIns="0" rtlCol="0">
            <a:spAutoFit/>
          </a:bodyPr>
          <a:lstStyle/>
          <a:p>
            <a:pPr marL="444500">
              <a:lnSpc>
                <a:spcPts val="2295"/>
              </a:lnSpc>
            </a:pPr>
            <a:r>
              <a:rPr sz="2000" spc="-150" dirty="0">
                <a:latin typeface="Arial"/>
                <a:cs typeface="Arial"/>
              </a:rPr>
              <a:t>Training</a:t>
            </a:r>
            <a:r>
              <a:rPr sz="2000" spc="-20" dirty="0">
                <a:latin typeface="Arial"/>
                <a:cs typeface="Arial"/>
              </a:rPr>
              <a:t> </a:t>
            </a:r>
            <a:r>
              <a:rPr sz="2000" spc="-100" dirty="0">
                <a:latin typeface="Arial"/>
                <a:cs typeface="Arial"/>
              </a:rPr>
              <a:t>Iterations</a:t>
            </a:r>
            <a:endParaRPr sz="2000">
              <a:latin typeface="Arial"/>
              <a:cs typeface="Arial"/>
            </a:endParaRPr>
          </a:p>
          <a:p>
            <a:pPr algn="ctr">
              <a:lnSpc>
                <a:spcPct val="100000"/>
              </a:lnSpc>
              <a:spcBef>
                <a:spcPts val="484"/>
              </a:spcBef>
            </a:pPr>
            <a:r>
              <a:rPr sz="1200" spc="-110" dirty="0">
                <a:latin typeface="Arial"/>
                <a:cs typeface="Arial"/>
              </a:rPr>
              <a:t>6.S191 </a:t>
            </a:r>
            <a:r>
              <a:rPr sz="1200" spc="-45" dirty="0">
                <a:latin typeface="Arial"/>
                <a:cs typeface="Arial"/>
              </a:rPr>
              <a:t>Introduction </a:t>
            </a:r>
            <a:r>
              <a:rPr sz="1200" spc="5" dirty="0">
                <a:latin typeface="Arial"/>
                <a:cs typeface="Arial"/>
              </a:rPr>
              <a:t>to </a:t>
            </a:r>
            <a:r>
              <a:rPr sz="1200" spc="-60" dirty="0">
                <a:latin typeface="Arial"/>
                <a:cs typeface="Arial"/>
              </a:rPr>
              <a:t>Deep</a:t>
            </a:r>
            <a:r>
              <a:rPr sz="1200" spc="-90" dirty="0">
                <a:latin typeface="Arial"/>
                <a:cs typeface="Arial"/>
              </a:rPr>
              <a:t> Learning</a:t>
            </a:r>
            <a:endParaRPr sz="1200">
              <a:latin typeface="Arial"/>
              <a:cs typeface="Arial"/>
            </a:endParaRPr>
          </a:p>
          <a:p>
            <a:pPr marL="478790">
              <a:lnSpc>
                <a:spcPct val="100000"/>
              </a:lnSpc>
              <a:spcBef>
                <a:spcPts val="80"/>
              </a:spcBef>
            </a:pPr>
            <a:r>
              <a:rPr sz="1100" u="sng" spc="-55" dirty="0">
                <a:solidFill>
                  <a:srgbClr val="B30114"/>
                </a:solidFill>
                <a:uFill>
                  <a:solidFill>
                    <a:srgbClr val="B30114"/>
                  </a:solidFill>
                </a:uFill>
                <a:latin typeface="Arial"/>
                <a:cs typeface="Arial"/>
              </a:rPr>
              <a:t>introtodeeplearning.com</a:t>
            </a:r>
            <a:endParaRPr sz="1100">
              <a:latin typeface="Arial"/>
              <a:cs typeface="Arial"/>
            </a:endParaRPr>
          </a:p>
        </p:txBody>
      </p:sp>
      <p:sp>
        <p:nvSpPr>
          <p:cNvPr id="25" name="object 25"/>
          <p:cNvSpPr txBox="1"/>
          <p:nvPr/>
        </p:nvSpPr>
        <p:spPr>
          <a:xfrm>
            <a:off x="3636225" y="2849371"/>
            <a:ext cx="1136650" cy="299720"/>
          </a:xfrm>
          <a:prstGeom prst="rect">
            <a:avLst/>
          </a:prstGeom>
        </p:spPr>
        <p:txBody>
          <a:bodyPr vert="horz" wrap="square" lIns="0" tIns="12700" rIns="0" bIns="0" rtlCol="0">
            <a:spAutoFit/>
          </a:bodyPr>
          <a:lstStyle/>
          <a:p>
            <a:pPr marL="12700">
              <a:lnSpc>
                <a:spcPct val="100000"/>
              </a:lnSpc>
              <a:spcBef>
                <a:spcPts val="100"/>
              </a:spcBef>
            </a:pPr>
            <a:r>
              <a:rPr sz="1800" spc="-85" dirty="0">
                <a:latin typeface="Arial"/>
                <a:cs typeface="Arial"/>
              </a:rPr>
              <a:t>Under-fitting</a:t>
            </a:r>
            <a:endParaRPr sz="1800">
              <a:latin typeface="Arial"/>
              <a:cs typeface="Arial"/>
            </a:endParaRPr>
          </a:p>
        </p:txBody>
      </p:sp>
      <p:sp>
        <p:nvSpPr>
          <p:cNvPr id="26" name="object 26"/>
          <p:cNvSpPr txBox="1"/>
          <p:nvPr/>
        </p:nvSpPr>
        <p:spPr>
          <a:xfrm>
            <a:off x="10086111" y="3320834"/>
            <a:ext cx="1718310" cy="1833880"/>
          </a:xfrm>
          <a:prstGeom prst="rect">
            <a:avLst/>
          </a:prstGeom>
          <a:ln w="12700">
            <a:solidFill>
              <a:srgbClr val="000000"/>
            </a:solidFill>
          </a:ln>
        </p:spPr>
        <p:txBody>
          <a:bodyPr vert="horz" wrap="square" lIns="0" tIns="175260" rIns="0" bIns="0" rtlCol="0">
            <a:spAutoFit/>
          </a:bodyPr>
          <a:lstStyle/>
          <a:p>
            <a:pPr algn="ctr">
              <a:lnSpc>
                <a:spcPct val="100000"/>
              </a:lnSpc>
              <a:spcBef>
                <a:spcPts val="1380"/>
              </a:spcBef>
            </a:pPr>
            <a:r>
              <a:rPr sz="1800" b="1" spc="-65" dirty="0">
                <a:latin typeface="Trebuchet MS"/>
                <a:cs typeface="Trebuchet MS"/>
              </a:rPr>
              <a:t>Legend</a:t>
            </a:r>
            <a:endParaRPr sz="1800">
              <a:latin typeface="Trebuchet MS"/>
              <a:cs typeface="Trebuchet MS"/>
            </a:endParaRPr>
          </a:p>
          <a:p>
            <a:pPr marL="33655" algn="ctr">
              <a:lnSpc>
                <a:spcPct val="100000"/>
              </a:lnSpc>
              <a:spcBef>
                <a:spcPts val="1750"/>
              </a:spcBef>
              <a:tabLst>
                <a:tab pos="412750" algn="l"/>
                <a:tab pos="1405255" algn="l"/>
              </a:tabLst>
            </a:pPr>
            <a:r>
              <a:rPr sz="1800" u="heavy" dirty="0">
                <a:uFill>
                  <a:solidFill>
                    <a:srgbClr val="00B0F0"/>
                  </a:solidFill>
                </a:uFill>
                <a:latin typeface="Arial"/>
                <a:cs typeface="Arial"/>
              </a:rPr>
              <a:t> 	</a:t>
            </a:r>
            <a:r>
              <a:rPr sz="1800" u="heavy" spc="-155" dirty="0">
                <a:uFill>
                  <a:solidFill>
                    <a:srgbClr val="00B0F0"/>
                  </a:solidFill>
                </a:uFill>
                <a:latin typeface="Arial"/>
                <a:cs typeface="Arial"/>
              </a:rPr>
              <a:t>Testing	</a:t>
            </a:r>
            <a:endParaRPr sz="1800">
              <a:latin typeface="Arial"/>
              <a:cs typeface="Arial"/>
            </a:endParaRPr>
          </a:p>
          <a:p>
            <a:pPr>
              <a:lnSpc>
                <a:spcPct val="100000"/>
              </a:lnSpc>
              <a:spcBef>
                <a:spcPts val="45"/>
              </a:spcBef>
            </a:pPr>
            <a:endParaRPr sz="2150">
              <a:latin typeface="Times New Roman"/>
              <a:cs typeface="Times New Roman"/>
            </a:endParaRPr>
          </a:p>
          <a:p>
            <a:pPr marL="34290" algn="ctr">
              <a:lnSpc>
                <a:spcPct val="100000"/>
              </a:lnSpc>
              <a:spcBef>
                <a:spcPts val="5"/>
              </a:spcBef>
            </a:pPr>
            <a:r>
              <a:rPr sz="1800" spc="-130" dirty="0">
                <a:latin typeface="Arial"/>
                <a:cs typeface="Arial"/>
              </a:rPr>
              <a:t>Training</a:t>
            </a:r>
            <a:endParaRPr sz="1800">
              <a:latin typeface="Arial"/>
              <a:cs typeface="Arial"/>
            </a:endParaRPr>
          </a:p>
        </p:txBody>
      </p:sp>
      <p:sp>
        <p:nvSpPr>
          <p:cNvPr id="27" name="object 27"/>
          <p:cNvSpPr txBox="1"/>
          <p:nvPr/>
        </p:nvSpPr>
        <p:spPr>
          <a:xfrm>
            <a:off x="912178" y="1512314"/>
            <a:ext cx="7028815" cy="452120"/>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sz="2800" spc="-170" dirty="0">
                <a:latin typeface="Arial"/>
                <a:cs typeface="Arial"/>
              </a:rPr>
              <a:t>Stop </a:t>
            </a:r>
            <a:r>
              <a:rPr sz="2800" spc="-145" dirty="0">
                <a:latin typeface="Arial"/>
                <a:cs typeface="Arial"/>
              </a:rPr>
              <a:t>training </a:t>
            </a:r>
            <a:r>
              <a:rPr sz="2800" spc="-130" dirty="0">
                <a:latin typeface="Arial"/>
                <a:cs typeface="Arial"/>
              </a:rPr>
              <a:t>before </a:t>
            </a:r>
            <a:r>
              <a:rPr sz="2800" spc="-150" dirty="0">
                <a:latin typeface="Arial"/>
                <a:cs typeface="Arial"/>
              </a:rPr>
              <a:t>we </a:t>
            </a:r>
            <a:r>
              <a:rPr sz="2800" spc="-270" dirty="0">
                <a:latin typeface="Arial"/>
                <a:cs typeface="Arial"/>
              </a:rPr>
              <a:t>have </a:t>
            </a:r>
            <a:r>
              <a:rPr sz="2800" spc="-365" dirty="0">
                <a:latin typeface="Arial"/>
                <a:cs typeface="Arial"/>
              </a:rPr>
              <a:t>a </a:t>
            </a:r>
            <a:r>
              <a:rPr sz="2800" spc="-240" dirty="0">
                <a:latin typeface="Arial"/>
                <a:cs typeface="Arial"/>
              </a:rPr>
              <a:t>chance </a:t>
            </a:r>
            <a:r>
              <a:rPr sz="2800" spc="15" dirty="0">
                <a:latin typeface="Arial"/>
                <a:cs typeface="Arial"/>
              </a:rPr>
              <a:t>to</a:t>
            </a:r>
            <a:r>
              <a:rPr sz="2800" spc="-60" dirty="0">
                <a:latin typeface="Arial"/>
                <a:cs typeface="Arial"/>
              </a:rPr>
              <a:t> </a:t>
            </a:r>
            <a:r>
              <a:rPr sz="2800" spc="-110" dirty="0">
                <a:latin typeface="Arial"/>
                <a:cs typeface="Arial"/>
              </a:rPr>
              <a:t>overfit</a:t>
            </a:r>
            <a:endParaRPr sz="2800">
              <a:latin typeface="Arial"/>
              <a:cs typeface="Arial"/>
            </a:endParaRPr>
          </a:p>
        </p:txBody>
      </p:sp>
    </p:spTree>
    <p:extLst>
      <p:ext uri="{BB962C8B-B14F-4D97-AF65-F5344CB8AC3E}">
        <p14:creationId xmlns:p14="http://schemas.microsoft.com/office/powerpoint/2010/main" val="2023246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spc="-275" dirty="0"/>
              <a:t>Early</a:t>
            </a:r>
            <a:r>
              <a:rPr spc="-55" dirty="0"/>
              <a:t> </a:t>
            </a:r>
            <a:r>
              <a:rPr spc="-254" dirty="0"/>
              <a:t>Stopping</a:t>
            </a:r>
          </a:p>
        </p:txBody>
      </p:sp>
      <p:sp>
        <p:nvSpPr>
          <p:cNvPr id="27" name="object 27"/>
          <p:cNvSpPr txBox="1"/>
          <p:nvPr/>
        </p:nvSpPr>
        <p:spPr>
          <a:xfrm>
            <a:off x="912178" y="1512314"/>
            <a:ext cx="8917622" cy="443711"/>
          </a:xfrm>
          <a:prstGeom prst="rect">
            <a:avLst/>
          </a:prstGeom>
        </p:spPr>
        <p:txBody>
          <a:bodyPr vert="horz" wrap="square" lIns="0" tIns="12700" rIns="0" bIns="0" rtlCol="0">
            <a:spAutoFit/>
          </a:bodyPr>
          <a:lstStyle/>
          <a:p>
            <a:pPr marL="298450" indent="-285750">
              <a:lnSpc>
                <a:spcPct val="100000"/>
              </a:lnSpc>
              <a:spcBef>
                <a:spcPts val="100"/>
              </a:spcBef>
              <a:buChar char="•"/>
              <a:tabLst>
                <a:tab pos="297815" algn="l"/>
                <a:tab pos="298450" algn="l"/>
              </a:tabLst>
            </a:pPr>
            <a:r>
              <a:rPr lang="en-SG" sz="2800" spc="-170" dirty="0">
                <a:latin typeface="Arial"/>
                <a:cs typeface="Arial"/>
              </a:rPr>
              <a:t>Example: s</a:t>
            </a:r>
            <a:r>
              <a:rPr sz="2800" spc="-170" dirty="0">
                <a:latin typeface="Arial"/>
                <a:cs typeface="Arial"/>
              </a:rPr>
              <a:t>top </a:t>
            </a:r>
            <a:r>
              <a:rPr sz="2800" spc="-145" dirty="0">
                <a:latin typeface="Arial"/>
                <a:cs typeface="Arial"/>
              </a:rPr>
              <a:t>training </a:t>
            </a:r>
            <a:r>
              <a:rPr lang="en-SG" sz="2800" spc="-130" dirty="0">
                <a:latin typeface="Arial"/>
                <a:cs typeface="Arial"/>
              </a:rPr>
              <a:t>when accuracy is larger </a:t>
            </a:r>
            <a:r>
              <a:rPr lang="en-SG" sz="2800" spc="-130" dirty="0" err="1">
                <a:latin typeface="Arial"/>
                <a:cs typeface="Arial"/>
              </a:rPr>
              <a:t>then</a:t>
            </a:r>
            <a:r>
              <a:rPr lang="en-SG" sz="2800" spc="-130" dirty="0">
                <a:latin typeface="Arial"/>
                <a:cs typeface="Arial"/>
              </a:rPr>
              <a:t> 60%</a:t>
            </a:r>
            <a:endParaRPr sz="2800" dirty="0">
              <a:latin typeface="Arial"/>
              <a:cs typeface="Arial"/>
            </a:endParaRPr>
          </a:p>
        </p:txBody>
      </p:sp>
      <p:sp>
        <p:nvSpPr>
          <p:cNvPr id="31" name="Rectangle 2">
            <a:extLst>
              <a:ext uri="{FF2B5EF4-FFF2-40B4-BE49-F238E27FC236}">
                <a16:creationId xmlns:a16="http://schemas.microsoft.com/office/drawing/2014/main" id="{C497515F-D881-4DCD-BD61-298A743210CF}"/>
              </a:ext>
            </a:extLst>
          </p:cNvPr>
          <p:cNvSpPr>
            <a:spLocks noChangeArrowheads="1"/>
          </p:cNvSpPr>
          <p:nvPr/>
        </p:nvSpPr>
        <p:spPr bwMode="auto">
          <a:xfrm>
            <a:off x="1310073" y="2151727"/>
            <a:ext cx="9571851"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myCallback</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(Callback):</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on_epoch_end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epoch</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logs={}):</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logs.get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acc</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0.6</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n</a:t>
            </a:r>
            <a:r>
              <a:rPr kumimoji="0" lang="en-US" altLang="en-US" sz="20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Reached</a:t>
            </a:r>
            <a:r>
              <a:rPr kumimoji="0" lang="en-US" altLang="en-US"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60% accuracy so cancelling training!"</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.model.stop_training</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br>
              <a:rPr kumimoji="0" lang="en-US" altLang="en-US"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callbacks =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myCallback</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model.fit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x_train</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y_train</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epochs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callbacks</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=[callbacks])</a:t>
            </a:r>
            <a:endParaRPr kumimoji="0" lang="en-US" altLang="en-US" sz="8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040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E3213-9D24-4A9D-A772-BE977C169F12}"/>
              </a:ext>
            </a:extLst>
          </p:cNvPr>
          <p:cNvSpPr txBox="1"/>
          <p:nvPr/>
        </p:nvSpPr>
        <p:spPr>
          <a:xfrm>
            <a:off x="2971800" y="2514600"/>
            <a:ext cx="6833666" cy="1569660"/>
          </a:xfrm>
          <a:prstGeom prst="rect">
            <a:avLst/>
          </a:prstGeom>
          <a:noFill/>
        </p:spPr>
        <p:txBody>
          <a:bodyPr wrap="none" rtlCol="0">
            <a:spAutoFit/>
          </a:bodyPr>
          <a:lstStyle/>
          <a:p>
            <a:pPr algn="ctr"/>
            <a:r>
              <a:rPr lang="en-SG" sz="4800" spc="-110" dirty="0">
                <a:solidFill>
                  <a:srgbClr val="FFFFFF"/>
                </a:solidFill>
              </a:rPr>
              <a:t>Neural </a:t>
            </a:r>
            <a:r>
              <a:rPr lang="en-SG" sz="4800" spc="-40" dirty="0">
                <a:solidFill>
                  <a:srgbClr val="FFFFFF"/>
                </a:solidFill>
              </a:rPr>
              <a:t>Networks </a:t>
            </a:r>
            <a:r>
              <a:rPr lang="en-SG" sz="4800" spc="-135" dirty="0">
                <a:solidFill>
                  <a:srgbClr val="FFFFFF"/>
                </a:solidFill>
              </a:rPr>
              <a:t>in </a:t>
            </a:r>
            <a:r>
              <a:rPr lang="en-SG" sz="4800" spc="-220" dirty="0">
                <a:solidFill>
                  <a:srgbClr val="FFFFFF"/>
                </a:solidFill>
              </a:rPr>
              <a:t>Practice:</a:t>
            </a:r>
            <a:br>
              <a:rPr lang="en-SG" sz="4800" spc="-220" dirty="0">
                <a:solidFill>
                  <a:srgbClr val="FFFFFF"/>
                </a:solidFill>
              </a:rPr>
            </a:br>
            <a:r>
              <a:rPr lang="en-SG" sz="4800" spc="-220" dirty="0">
                <a:solidFill>
                  <a:srgbClr val="FFFFFF"/>
                </a:solidFill>
              </a:rPr>
              <a:t>Miscellaneous</a:t>
            </a:r>
            <a:endParaRPr lang="en-SG" sz="4800" dirty="0"/>
          </a:p>
        </p:txBody>
      </p:sp>
    </p:spTree>
    <p:extLst>
      <p:ext uri="{BB962C8B-B14F-4D97-AF65-F5344CB8AC3E}">
        <p14:creationId xmlns:p14="http://schemas.microsoft.com/office/powerpoint/2010/main" val="2909038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lang="en-SG" spc="-275" dirty="0"/>
              <a:t>Saving and Loading Model</a:t>
            </a:r>
            <a:endParaRPr spc="-254" dirty="0"/>
          </a:p>
        </p:txBody>
      </p:sp>
      <p:sp>
        <p:nvSpPr>
          <p:cNvPr id="2" name="Rectangle 1">
            <a:extLst>
              <a:ext uri="{FF2B5EF4-FFF2-40B4-BE49-F238E27FC236}">
                <a16:creationId xmlns:a16="http://schemas.microsoft.com/office/drawing/2014/main" id="{B9890348-FEBD-4882-9311-EBB0938675A8}"/>
              </a:ext>
            </a:extLst>
          </p:cNvPr>
          <p:cNvSpPr>
            <a:spLocks noChangeArrowheads="1"/>
          </p:cNvSpPr>
          <p:nvPr/>
        </p:nvSpPr>
        <p:spPr bwMode="auto">
          <a:xfrm>
            <a:off x="1143000" y="3018204"/>
            <a:ext cx="184731"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F128977-E12B-45BC-9357-811B91B2B09B}"/>
              </a:ext>
            </a:extLst>
          </p:cNvPr>
          <p:cNvSpPr/>
          <p:nvPr/>
        </p:nvSpPr>
        <p:spPr>
          <a:xfrm>
            <a:off x="1327730" y="1548570"/>
            <a:ext cx="9340269" cy="4431983"/>
          </a:xfrm>
          <a:prstGeom prst="rect">
            <a:avLst/>
          </a:prstGeom>
        </p:spPr>
        <p:txBody>
          <a:bodyPr wrap="square">
            <a:spAutoFit/>
          </a:bodyPr>
          <a:lstStyle/>
          <a:p>
            <a:pPr marL="285750" indent="-285750">
              <a:buFont typeface="Arial" panose="020B0604020202020204" pitchFamily="34" charset="0"/>
              <a:buChar char="•"/>
            </a:pPr>
            <a:r>
              <a:rPr lang="en-SG" sz="2400" dirty="0">
                <a:latin typeface="+mj-lt"/>
                <a:cs typeface="Arial" panose="020B0604020202020204" pitchFamily="34" charset="0"/>
              </a:rPr>
              <a:t>Option 1:</a:t>
            </a:r>
          </a:p>
          <a:p>
            <a:pPr marL="742950" lvl="1" indent="-285750">
              <a:buFont typeface="Arial" panose="020B0604020202020204" pitchFamily="34" charset="0"/>
              <a:buChar char="•"/>
            </a:pPr>
            <a:r>
              <a:rPr lang="en-SG" sz="2400" dirty="0">
                <a:latin typeface="+mj-lt"/>
                <a:cs typeface="Arial" panose="020B0604020202020204" pitchFamily="34" charset="0"/>
              </a:rPr>
              <a:t>Model weights are saved to </a:t>
            </a:r>
            <a:r>
              <a:rPr lang="en-SG" sz="2400" dirty="0" err="1">
                <a:latin typeface="+mj-lt"/>
                <a:cs typeface="Arial" panose="020B0604020202020204" pitchFamily="34" charset="0"/>
                <a:hlinkClick r:id="rId3"/>
              </a:rPr>
              <a:t>HDF5</a:t>
            </a:r>
            <a:r>
              <a:rPr lang="en-SG" sz="2400" dirty="0">
                <a:latin typeface="+mj-lt"/>
                <a:cs typeface="Arial" panose="020B0604020202020204" pitchFamily="34" charset="0"/>
                <a:hlinkClick r:id="rId3"/>
              </a:rPr>
              <a:t> format</a:t>
            </a:r>
            <a:r>
              <a:rPr lang="en-SG" sz="2400" dirty="0">
                <a:latin typeface="+mj-lt"/>
                <a:cs typeface="Arial" panose="020B0604020202020204" pitchFamily="34" charset="0"/>
              </a:rPr>
              <a:t>. This is a grid format that is ideal for storing multi-dimensional arrays of numbers.</a:t>
            </a:r>
          </a:p>
          <a:p>
            <a:pPr lvl="1"/>
            <a:endParaRPr lang="en-SG" sz="2400" dirty="0">
              <a:solidFill>
                <a:srgbClr val="555555"/>
              </a:solidFill>
              <a:latin typeface="Helvetica Neue"/>
            </a:endParaRPr>
          </a:p>
          <a:p>
            <a:pPr marL="742950" lvl="1" indent="-285750">
              <a:buFont typeface="Arial" panose="020B0604020202020204" pitchFamily="34" charset="0"/>
              <a:buChar char="•"/>
            </a:pPr>
            <a:r>
              <a:rPr lang="en-SG" sz="2400" dirty="0"/>
              <a:t>The model structure can be described and saved using two different formats: </a:t>
            </a:r>
          </a:p>
          <a:p>
            <a:pPr marL="1200150" lvl="2" indent="-285750">
              <a:buFont typeface="Arial" panose="020B0604020202020204" pitchFamily="34" charset="0"/>
              <a:buChar char="•"/>
            </a:pPr>
            <a:r>
              <a:rPr lang="en-SG" sz="2400" dirty="0"/>
              <a:t>JSON</a:t>
            </a:r>
          </a:p>
          <a:p>
            <a:pPr marL="1200150" lvl="2" indent="-285750">
              <a:buFont typeface="Arial" panose="020B0604020202020204" pitchFamily="34" charset="0"/>
              <a:buChar char="•"/>
            </a:pPr>
            <a:r>
              <a:rPr lang="en-SG" sz="2400" dirty="0"/>
              <a:t>YAML.</a:t>
            </a:r>
          </a:p>
          <a:p>
            <a:pPr marL="285750" indent="-285750">
              <a:buFont typeface="Arial" panose="020B0604020202020204" pitchFamily="34" charset="0"/>
              <a:buChar char="•"/>
            </a:pPr>
            <a:r>
              <a:rPr lang="en-SG" sz="2400" dirty="0"/>
              <a:t>Option 2: </a:t>
            </a:r>
          </a:p>
          <a:p>
            <a:pPr marL="742950" lvl="1" indent="-285750">
              <a:buFont typeface="Arial" panose="020B0604020202020204" pitchFamily="34" charset="0"/>
              <a:buChar char="•"/>
            </a:pPr>
            <a:r>
              <a:rPr lang="en-SG" sz="2400" dirty="0"/>
              <a:t>Save both weights and structure of mode to </a:t>
            </a:r>
            <a:r>
              <a:rPr lang="en-SG" sz="2400" dirty="0" err="1"/>
              <a:t>HDF5</a:t>
            </a:r>
            <a:r>
              <a:rPr lang="en-SG" sz="2400" dirty="0"/>
              <a:t> format</a:t>
            </a:r>
          </a:p>
          <a:p>
            <a:pPr lvl="1"/>
            <a:r>
              <a:rPr lang="en-SG" dirty="0"/>
              <a:t>	</a:t>
            </a:r>
            <a:r>
              <a:rPr lang="en-SG" dirty="0" err="1"/>
              <a:t>model.save</a:t>
            </a:r>
            <a:r>
              <a:rPr lang="en-SG" dirty="0"/>
              <a:t>("</a:t>
            </a:r>
            <a:r>
              <a:rPr lang="en-SG" dirty="0" err="1"/>
              <a:t>model.h5</a:t>
            </a:r>
            <a:r>
              <a:rPr lang="en-SG" dirty="0"/>
              <a:t>")</a:t>
            </a:r>
          </a:p>
          <a:p>
            <a:pPr lvl="1"/>
            <a:r>
              <a:rPr lang="en-SG" dirty="0"/>
              <a:t>	model = </a:t>
            </a:r>
            <a:r>
              <a:rPr lang="en-SG" dirty="0" err="1"/>
              <a:t>load_model</a:t>
            </a:r>
            <a:r>
              <a:rPr lang="en-SG" dirty="0"/>
              <a:t>('</a:t>
            </a:r>
            <a:r>
              <a:rPr lang="en-SG" dirty="0" err="1"/>
              <a:t>model.h5</a:t>
            </a:r>
            <a:r>
              <a:rPr lang="en-SG" dirty="0"/>
              <a:t>')</a:t>
            </a:r>
            <a:endParaRPr lang="en-SG" sz="2400" dirty="0"/>
          </a:p>
        </p:txBody>
      </p:sp>
    </p:spTree>
    <p:extLst>
      <p:ext uri="{BB962C8B-B14F-4D97-AF65-F5344CB8AC3E}">
        <p14:creationId xmlns:p14="http://schemas.microsoft.com/office/powerpoint/2010/main" val="1011267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3335" algn="ctr">
              <a:lnSpc>
                <a:spcPct val="100000"/>
              </a:lnSpc>
              <a:spcBef>
                <a:spcPts val="100"/>
              </a:spcBef>
            </a:pPr>
            <a:r>
              <a:rPr lang="en-SG" spc="-275" dirty="0"/>
              <a:t>Saving and Loading Model</a:t>
            </a:r>
            <a:endParaRPr spc="-254" dirty="0"/>
          </a:p>
        </p:txBody>
      </p:sp>
      <p:sp>
        <p:nvSpPr>
          <p:cNvPr id="2" name="Rectangle 1">
            <a:extLst>
              <a:ext uri="{FF2B5EF4-FFF2-40B4-BE49-F238E27FC236}">
                <a16:creationId xmlns:a16="http://schemas.microsoft.com/office/drawing/2014/main" id="{B9890348-FEBD-4882-9311-EBB0938675A8}"/>
              </a:ext>
            </a:extLst>
          </p:cNvPr>
          <p:cNvSpPr>
            <a:spLocks noChangeArrowheads="1"/>
          </p:cNvSpPr>
          <p:nvPr/>
        </p:nvSpPr>
        <p:spPr bwMode="auto">
          <a:xfrm>
            <a:off x="1143000" y="3018204"/>
            <a:ext cx="184731"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0BCF53A6-FD15-4FED-92E4-F6DF6BC01445}"/>
              </a:ext>
            </a:extLst>
          </p:cNvPr>
          <p:cNvSpPr/>
          <p:nvPr/>
        </p:nvSpPr>
        <p:spPr>
          <a:xfrm>
            <a:off x="1219200" y="5772805"/>
            <a:ext cx="10591800" cy="369332"/>
          </a:xfrm>
          <a:prstGeom prst="rect">
            <a:avLst/>
          </a:prstGeom>
        </p:spPr>
        <p:txBody>
          <a:bodyPr wrap="square">
            <a:spAutoFit/>
          </a:bodyPr>
          <a:lstStyle/>
          <a:p>
            <a:r>
              <a:rPr lang="en-SG" dirty="0">
                <a:hlinkClick r:id="rId3"/>
              </a:rPr>
              <a:t>https://</a:t>
            </a:r>
            <a:r>
              <a:rPr lang="en-SG" dirty="0" err="1">
                <a:hlinkClick r:id="rId3"/>
              </a:rPr>
              <a:t>machinelearningmastery.com</a:t>
            </a:r>
            <a:r>
              <a:rPr lang="en-SG" dirty="0">
                <a:hlinkClick r:id="rId3"/>
              </a:rPr>
              <a:t>/save-load-</a:t>
            </a:r>
            <a:r>
              <a:rPr lang="en-SG" dirty="0" err="1">
                <a:hlinkClick r:id="rId3"/>
              </a:rPr>
              <a:t>keras</a:t>
            </a:r>
            <a:r>
              <a:rPr lang="en-SG" dirty="0">
                <a:hlinkClick r:id="rId3"/>
              </a:rPr>
              <a:t>-deep-learning-models/</a:t>
            </a:r>
            <a:endParaRPr lang="en-SG" dirty="0"/>
          </a:p>
        </p:txBody>
      </p:sp>
      <p:sp>
        <p:nvSpPr>
          <p:cNvPr id="6" name="Rectangle 1">
            <a:extLst>
              <a:ext uri="{FF2B5EF4-FFF2-40B4-BE49-F238E27FC236}">
                <a16:creationId xmlns:a16="http://schemas.microsoft.com/office/drawing/2014/main" id="{99E4C544-50CB-4F3D-8A42-6EDA245ED4BA}"/>
              </a:ext>
            </a:extLst>
          </p:cNvPr>
          <p:cNvSpPr>
            <a:spLocks noChangeArrowheads="1"/>
          </p:cNvSpPr>
          <p:nvPr/>
        </p:nvSpPr>
        <p:spPr bwMode="auto">
          <a:xfrm>
            <a:off x="1235365" y="1295400"/>
            <a:ext cx="6172200"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from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keras.models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model_from_json</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serialize model to JSON</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model_json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model.to_json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with </a:t>
            </a:r>
            <a:r>
              <a:rPr kumimoji="0" lang="en-US" altLang="en-US" sz="1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model.json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json_file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json_file.write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model_json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serialize weights to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HDF5</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model.save_weights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model.h5</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"Saved model to disk"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later...</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load </a:t>
            </a:r>
            <a:r>
              <a:rPr kumimoji="0" lang="en-US" altLang="en-US" sz="14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json</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and create model</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json_file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model.json</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loaded_model_json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json_file.read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json_file.close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loaded_model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model_from_json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loaded_model_json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load weights into new model</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loaded_model.load_weights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model.h5</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"Loaded model from disk"</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5874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DFF2-1AD2-4A4C-9FC9-3DAD22776D7F}"/>
              </a:ext>
            </a:extLst>
          </p:cNvPr>
          <p:cNvSpPr>
            <a:spLocks noGrp="1"/>
          </p:cNvSpPr>
          <p:nvPr>
            <p:ph type="title"/>
          </p:nvPr>
        </p:nvSpPr>
        <p:spPr>
          <a:xfrm>
            <a:off x="1371600" y="269748"/>
            <a:ext cx="9372599" cy="1354217"/>
          </a:xfrm>
        </p:spPr>
        <p:txBody>
          <a:bodyPr/>
          <a:lstStyle/>
          <a:p>
            <a:r>
              <a:rPr lang="en-SG" dirty="0"/>
              <a:t>Saving and Loading on Google Drive</a:t>
            </a:r>
          </a:p>
        </p:txBody>
      </p:sp>
      <p:sp>
        <p:nvSpPr>
          <p:cNvPr id="5" name="Slide Number Placeholder 4">
            <a:extLst>
              <a:ext uri="{FF2B5EF4-FFF2-40B4-BE49-F238E27FC236}">
                <a16:creationId xmlns:a16="http://schemas.microsoft.com/office/drawing/2014/main" id="{6C31AC1D-BE7C-4B48-A7D4-F1F525FE2ACF}"/>
              </a:ext>
            </a:extLst>
          </p:cNvPr>
          <p:cNvSpPr>
            <a:spLocks noGrp="1"/>
          </p:cNvSpPr>
          <p:nvPr>
            <p:ph type="sldNum" sz="quarter" idx="7"/>
          </p:nvPr>
        </p:nvSpPr>
        <p:spPr/>
        <p:txBody>
          <a:bodyPr/>
          <a:lstStyle/>
          <a:p>
            <a:fld id="{B6F15528-21DE-4FAA-801E-634DDDAF4B2B}" type="slidenum">
              <a:rPr lang="en-SG" smtClean="0"/>
              <a:t>35</a:t>
            </a:fld>
            <a:endParaRPr lang="en-SG" dirty="0"/>
          </a:p>
        </p:txBody>
      </p:sp>
      <p:sp>
        <p:nvSpPr>
          <p:cNvPr id="6" name="Rectangle 1">
            <a:extLst>
              <a:ext uri="{FF2B5EF4-FFF2-40B4-BE49-F238E27FC236}">
                <a16:creationId xmlns:a16="http://schemas.microsoft.com/office/drawing/2014/main" id="{B7CD18C2-98F1-4F64-9928-C636BE1DD52F}"/>
              </a:ext>
            </a:extLst>
          </p:cNvPr>
          <p:cNvSpPr>
            <a:spLocks noGrp="1" noChangeArrowheads="1"/>
          </p:cNvSpPr>
          <p:nvPr>
            <p:ph type="body" idx="1"/>
          </p:nvPr>
        </p:nvSpPr>
        <p:spPr bwMode="auto">
          <a:xfrm>
            <a:off x="954088" y="1263853"/>
            <a:ext cx="10552112" cy="51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63461" rIns="0" bIns="0" numCol="1" anchor="ctr" anchorCtr="0" compatLnSpc="1">
            <a:prstTxWarp prst="textNoShape">
              <a:avLst/>
            </a:prstTxWarp>
            <a:spAutoFit/>
          </a:bodyPr>
          <a:lstStyle/>
          <a:p>
            <a:pPr marL="342900" indent="-342900" algn="l" rtl="0" eaLnBrk="0" fontAlgn="base" hangingPunct="0">
              <a:spcBef>
                <a:spcPct val="0"/>
              </a:spcBef>
              <a:spcAft>
                <a:spcPct val="0"/>
              </a:spcAft>
              <a:buFont typeface="Arial" panose="020B0604020202020204" pitchFamily="34" charset="0"/>
              <a:buChar char="•"/>
            </a:pPr>
            <a:r>
              <a:rPr lang="en-SG" b="1" dirty="0"/>
              <a:t>How to mount Google Drive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enlo"/>
              </a:rPr>
              <a:t>	from </a:t>
            </a:r>
            <a:r>
              <a:rPr kumimoji="0" lang="en-US" altLang="en-US" sz="2000" b="0" i="0" u="none" strike="noStrike" cap="none" normalizeH="0" baseline="0" dirty="0" err="1">
                <a:ln>
                  <a:noFill/>
                </a:ln>
                <a:solidFill>
                  <a:schemeClr val="tx1"/>
                </a:solidFill>
                <a:effectLst/>
                <a:latin typeface="Menlo"/>
              </a:rPr>
              <a:t>google.colab</a:t>
            </a:r>
            <a:r>
              <a:rPr kumimoji="0" lang="en-US" altLang="en-US" sz="2000" b="0" i="0" u="none" strike="noStrike" cap="none" normalizeH="0" baseline="0" dirty="0">
                <a:ln>
                  <a:noFill/>
                </a:ln>
                <a:solidFill>
                  <a:schemeClr val="tx1"/>
                </a:solidFill>
                <a:effectLst/>
                <a:latin typeface="Menlo"/>
              </a:rPr>
              <a:t> import drive</a:t>
            </a:r>
            <a:br>
              <a:rPr kumimoji="0" lang="en-US" altLang="en-US" sz="2000" b="0" i="0" u="none" strike="noStrike" cap="none" normalizeH="0" baseline="0" dirty="0">
                <a:ln>
                  <a:noFill/>
                </a:ln>
                <a:solidFill>
                  <a:schemeClr val="tx1"/>
                </a:solidFill>
                <a:effectLst/>
                <a:latin typeface="Menlo"/>
              </a:rPr>
            </a:br>
            <a:r>
              <a:rPr kumimoji="0" lang="en-US" altLang="en-US" sz="2000" b="0" i="0" u="none" strike="noStrike" cap="none" normalizeH="0" baseline="0" dirty="0">
                <a:ln>
                  <a:noFill/>
                </a:ln>
                <a:solidFill>
                  <a:schemeClr val="tx1"/>
                </a:solidFill>
                <a:effectLst/>
                <a:latin typeface="Menlo"/>
              </a:rPr>
              <a:t>	</a:t>
            </a:r>
            <a:r>
              <a:rPr kumimoji="0" lang="en-US" altLang="en-US" sz="2000" b="0" i="0" u="none" strike="noStrike" cap="none" normalizeH="0" baseline="0" dirty="0" err="1">
                <a:ln>
                  <a:noFill/>
                </a:ln>
                <a:solidFill>
                  <a:schemeClr val="tx1"/>
                </a:solidFill>
                <a:effectLst/>
                <a:latin typeface="Menlo"/>
              </a:rPr>
              <a:t>drive.mount</a:t>
            </a:r>
            <a:r>
              <a:rPr kumimoji="0" lang="en-US" altLang="en-US" sz="2000" b="0" i="0" u="none" strike="noStrike" cap="none" normalizeH="0" baseline="0" dirty="0">
                <a:ln>
                  <a:noFill/>
                </a:ln>
                <a:solidFill>
                  <a:schemeClr val="tx1"/>
                </a:solidFill>
                <a:effectLst/>
                <a:latin typeface="Menlo"/>
              </a:rPr>
              <a:t>('/content/</a:t>
            </a:r>
            <a:r>
              <a:rPr kumimoji="0" lang="en-US" altLang="en-US" sz="2000" b="0" i="0" u="none" strike="noStrike" cap="none" normalizeH="0" baseline="0" dirty="0" err="1">
                <a:ln>
                  <a:noFill/>
                </a:ln>
                <a:solidFill>
                  <a:schemeClr val="tx1"/>
                </a:solidFill>
                <a:effectLst/>
                <a:latin typeface="Menlo"/>
              </a:rPr>
              <a:t>gdrive</a:t>
            </a:r>
            <a:r>
              <a:rPr kumimoji="0" lang="en-US" altLang="en-US" sz="2000" b="0" i="0" u="none" strike="noStrike" cap="none" normalizeH="0" baseline="0" dirty="0">
                <a:ln>
                  <a:noFill/>
                </a:ln>
                <a:solidFill>
                  <a:schemeClr val="tx1"/>
                </a:solidFill>
                <a:effectLst/>
                <a:latin typeface="Menlo"/>
              </a:rPr>
              <a:t>’)</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342900" indent="-342900" algn="l" rtl="0" eaLnBrk="0" fontAlgn="base" hangingPunct="0">
              <a:spcBef>
                <a:spcPct val="0"/>
              </a:spcBef>
              <a:spcAft>
                <a:spcPct val="0"/>
              </a:spcAft>
              <a:buFont typeface="Arial" panose="020B0604020202020204" pitchFamily="34" charset="0"/>
              <a:buChar char="•"/>
            </a:pPr>
            <a:r>
              <a:rPr lang="en-SG" b="1" dirty="0"/>
              <a:t>How to save your model in Google Drive</a:t>
            </a:r>
          </a:p>
          <a:p>
            <a:r>
              <a:rPr lang="en-SG" sz="2000" dirty="0">
                <a:latin typeface="Menlo"/>
              </a:rPr>
              <a:t>	</a:t>
            </a:r>
            <a:r>
              <a:rPr lang="en-SG" sz="2000" dirty="0" err="1">
                <a:latin typeface="Menlo"/>
              </a:rPr>
              <a:t>model_save_name</a:t>
            </a:r>
            <a:r>
              <a:rPr lang="en-SG" sz="2000" dirty="0">
                <a:latin typeface="Menlo"/>
              </a:rPr>
              <a:t> = '</a:t>
            </a:r>
            <a:r>
              <a:rPr lang="en-SG" sz="2000" dirty="0" err="1">
                <a:latin typeface="Menlo"/>
              </a:rPr>
              <a:t>model.h5</a:t>
            </a:r>
            <a:r>
              <a:rPr lang="en-SG" sz="2000" dirty="0">
                <a:latin typeface="Menlo"/>
              </a:rPr>
              <a:t>’</a:t>
            </a:r>
          </a:p>
          <a:p>
            <a:r>
              <a:rPr lang="en-SG" sz="2000" dirty="0">
                <a:latin typeface="Menlo"/>
              </a:rPr>
              <a:t>	path = F"/content/</a:t>
            </a:r>
            <a:r>
              <a:rPr lang="en-SG" sz="2000" dirty="0" err="1">
                <a:latin typeface="Menlo"/>
              </a:rPr>
              <a:t>gdrive</a:t>
            </a:r>
            <a:r>
              <a:rPr lang="en-SG" sz="2000" dirty="0">
                <a:latin typeface="Menlo"/>
              </a:rPr>
              <a:t>/My Drive/</a:t>
            </a:r>
            <a:r>
              <a:rPr lang="en-SG" sz="2000" dirty="0" err="1">
                <a:latin typeface="Menlo"/>
              </a:rPr>
              <a:t>Colab</a:t>
            </a:r>
            <a:r>
              <a:rPr lang="en-SG" sz="2000" dirty="0">
                <a:latin typeface="Menlo"/>
              </a:rPr>
              <a:t>/</a:t>
            </a:r>
            <a:r>
              <a:rPr lang="en-SG" sz="2000" dirty="0" err="1">
                <a:latin typeface="Menlo"/>
              </a:rPr>
              <a:t>deeplearning</a:t>
            </a:r>
            <a:r>
              <a:rPr lang="en-SG" sz="2000" dirty="0">
                <a:latin typeface="Menlo"/>
              </a:rPr>
              <a:t>/{</a:t>
            </a:r>
            <a:r>
              <a:rPr lang="en-SG" sz="2000" dirty="0" err="1">
                <a:latin typeface="Menlo"/>
              </a:rPr>
              <a:t>model_save_name</a:t>
            </a:r>
            <a:r>
              <a:rPr lang="en-SG" sz="2000" dirty="0">
                <a:latin typeface="Menlo"/>
              </a:rPr>
              <a:t>}" </a:t>
            </a:r>
          </a:p>
          <a:p>
            <a:r>
              <a:rPr lang="en-SG" sz="2000" dirty="0">
                <a:latin typeface="Menlo"/>
              </a:rPr>
              <a:t>	</a:t>
            </a:r>
            <a:r>
              <a:rPr lang="en-SG" sz="2000" dirty="0" err="1">
                <a:latin typeface="Menlo"/>
              </a:rPr>
              <a:t>model.save_weights</a:t>
            </a:r>
            <a:r>
              <a:rPr lang="en-SG" sz="2000" dirty="0">
                <a:latin typeface="Menlo"/>
              </a:rPr>
              <a:t>(path)</a:t>
            </a:r>
          </a:p>
          <a:p>
            <a:pPr marL="342900" indent="-342900" algn="l" rtl="0" eaLnBrk="0" fontAlgn="base" hangingPunct="0">
              <a:spcBef>
                <a:spcPct val="0"/>
              </a:spcBef>
              <a:spcAft>
                <a:spcPct val="0"/>
              </a:spcAft>
              <a:buFont typeface="Arial" panose="020B0604020202020204" pitchFamily="34" charset="0"/>
              <a:buChar char="•"/>
            </a:pPr>
            <a:r>
              <a:rPr lang="en-SG" b="1" dirty="0"/>
              <a:t>How to load your model in Google Drive</a:t>
            </a:r>
          </a:p>
          <a:p>
            <a:r>
              <a:rPr lang="en-SG" dirty="0">
                <a:latin typeface="Menlo"/>
              </a:rPr>
              <a:t>	</a:t>
            </a:r>
            <a:r>
              <a:rPr lang="en-SG" sz="2000" dirty="0" err="1">
                <a:latin typeface="Menlo"/>
              </a:rPr>
              <a:t>model_save_name</a:t>
            </a:r>
            <a:r>
              <a:rPr lang="en-SG" sz="2000" dirty="0">
                <a:latin typeface="Menlo"/>
              </a:rPr>
              <a:t> = '</a:t>
            </a:r>
            <a:r>
              <a:rPr lang="en-SG" sz="2000" dirty="0" err="1">
                <a:latin typeface="Menlo"/>
              </a:rPr>
              <a:t>model.h5</a:t>
            </a:r>
            <a:r>
              <a:rPr lang="en-SG" sz="2000" dirty="0">
                <a:latin typeface="Menlo"/>
              </a:rPr>
              <a:t>’</a:t>
            </a:r>
          </a:p>
          <a:p>
            <a:r>
              <a:rPr lang="en-SG" sz="2000" dirty="0">
                <a:latin typeface="Menlo"/>
              </a:rPr>
              <a:t>	path = F"/content/</a:t>
            </a:r>
            <a:r>
              <a:rPr lang="en-SG" sz="2000" dirty="0" err="1">
                <a:latin typeface="Menlo"/>
              </a:rPr>
              <a:t>gdrive</a:t>
            </a:r>
            <a:r>
              <a:rPr lang="en-SG" sz="2000" dirty="0">
                <a:latin typeface="Menlo"/>
              </a:rPr>
              <a:t>/My Drive/</a:t>
            </a:r>
            <a:r>
              <a:rPr lang="en-SG" sz="2000" dirty="0" err="1">
                <a:latin typeface="Menlo"/>
              </a:rPr>
              <a:t>Colab</a:t>
            </a:r>
            <a:r>
              <a:rPr lang="en-SG" sz="2000" dirty="0">
                <a:latin typeface="Menlo"/>
              </a:rPr>
              <a:t>/</a:t>
            </a:r>
            <a:r>
              <a:rPr lang="en-SG" sz="2000" dirty="0" err="1">
                <a:latin typeface="Menlo"/>
              </a:rPr>
              <a:t>deeplearning</a:t>
            </a:r>
            <a:r>
              <a:rPr lang="en-SG" sz="2000" dirty="0">
                <a:latin typeface="Menlo"/>
              </a:rPr>
              <a:t>/{</a:t>
            </a:r>
            <a:r>
              <a:rPr lang="en-SG" sz="2000" dirty="0" err="1">
                <a:latin typeface="Menlo"/>
              </a:rPr>
              <a:t>model_save_name</a:t>
            </a:r>
            <a:r>
              <a:rPr lang="en-SG" sz="2000" dirty="0">
                <a:latin typeface="Menlo"/>
              </a:rPr>
              <a:t>}" </a:t>
            </a:r>
          </a:p>
          <a:p>
            <a:r>
              <a:rPr lang="en-SG" sz="2000" dirty="0">
                <a:latin typeface="Menlo"/>
              </a:rPr>
              <a:t>	</a:t>
            </a:r>
            <a:r>
              <a:rPr lang="en-SG" sz="2000" dirty="0" err="1">
                <a:latin typeface="Menlo"/>
              </a:rPr>
              <a:t>model.load_weights</a:t>
            </a:r>
            <a:r>
              <a:rPr lang="en-SG" sz="2000" dirty="0">
                <a:latin typeface="Menlo"/>
              </a:rPr>
              <a:t>(path)</a:t>
            </a:r>
          </a:p>
          <a:p>
            <a:pPr marL="342900" indent="-342900" algn="l" rtl="0" eaLnBrk="0" fontAlgn="base" hangingPunct="0">
              <a:spcBef>
                <a:spcPct val="0"/>
              </a:spcBef>
              <a:spcAft>
                <a:spcPct val="0"/>
              </a:spcAft>
              <a:buFont typeface="Arial" panose="020B0604020202020204" pitchFamily="34" charset="0"/>
              <a:buChar char="•"/>
            </a:pPr>
            <a:endParaRPr lang="en-SG"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4144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8848-0189-4058-9398-E952E932F019}"/>
              </a:ext>
            </a:extLst>
          </p:cNvPr>
          <p:cNvSpPr>
            <a:spLocks noGrp="1"/>
          </p:cNvSpPr>
          <p:nvPr>
            <p:ph type="title"/>
          </p:nvPr>
        </p:nvSpPr>
        <p:spPr/>
        <p:txBody>
          <a:bodyPr/>
          <a:lstStyle/>
          <a:p>
            <a:pPr algn="ctr"/>
            <a:r>
              <a:rPr lang="en-SG" dirty="0" err="1"/>
              <a:t>Callback</a:t>
            </a:r>
            <a:endParaRPr lang="en-SG" dirty="0"/>
          </a:p>
        </p:txBody>
      </p:sp>
      <p:sp>
        <p:nvSpPr>
          <p:cNvPr id="3" name="Text Placeholder 2">
            <a:extLst>
              <a:ext uri="{FF2B5EF4-FFF2-40B4-BE49-F238E27FC236}">
                <a16:creationId xmlns:a16="http://schemas.microsoft.com/office/drawing/2014/main" id="{8E79B275-1D72-4615-9765-77E353EDB3F2}"/>
              </a:ext>
            </a:extLst>
          </p:cNvPr>
          <p:cNvSpPr>
            <a:spLocks noGrp="1"/>
          </p:cNvSpPr>
          <p:nvPr>
            <p:ph type="body" idx="1"/>
          </p:nvPr>
        </p:nvSpPr>
        <p:spPr>
          <a:xfrm>
            <a:off x="954648" y="1752600"/>
            <a:ext cx="10094352" cy="3970318"/>
          </a:xfrm>
        </p:spPr>
        <p:txBody>
          <a:bodyPr/>
          <a:lstStyle/>
          <a:p>
            <a:pPr marL="342900" indent="-342900">
              <a:buFont typeface="Courier New" panose="02070309020205020404" pitchFamily="49" charset="0"/>
              <a:buChar char="o"/>
            </a:pPr>
            <a:r>
              <a:rPr lang="en-SG" b="1" dirty="0"/>
              <a:t>History</a:t>
            </a:r>
          </a:p>
          <a:p>
            <a:pPr marL="800100" lvl="1" indent="-342900">
              <a:buFont typeface="Courier New" panose="02070309020205020404" pitchFamily="49" charset="0"/>
              <a:buChar char="o"/>
            </a:pPr>
            <a:r>
              <a:rPr lang="en-SG" dirty="0"/>
              <a:t>Records events into a History object</a:t>
            </a:r>
          </a:p>
          <a:p>
            <a:pPr marL="800100" lvl="1" indent="-342900">
              <a:buFont typeface="Courier New" panose="02070309020205020404" pitchFamily="49" charset="0"/>
              <a:buChar char="o"/>
            </a:pPr>
            <a:endParaRPr lang="en-SG" dirty="0"/>
          </a:p>
          <a:p>
            <a:pPr marL="342900" indent="-342900">
              <a:buFont typeface="Courier New" panose="02070309020205020404" pitchFamily="49" charset="0"/>
              <a:buChar char="o"/>
            </a:pPr>
            <a:r>
              <a:rPr lang="en-SG" b="1" dirty="0" err="1"/>
              <a:t>ModelCheckpoint</a:t>
            </a:r>
            <a:endParaRPr lang="en-SG" b="1" dirty="0"/>
          </a:p>
          <a:p>
            <a:pPr marL="800100" lvl="1" indent="-342900">
              <a:buFont typeface="Courier New" panose="02070309020205020404" pitchFamily="49" charset="0"/>
              <a:buChar char="o"/>
            </a:pPr>
            <a:r>
              <a:rPr lang="en-SG" dirty="0"/>
              <a:t>Save the model after every epoch.</a:t>
            </a:r>
            <a:endParaRPr lang="en-SG" b="1" dirty="0"/>
          </a:p>
          <a:p>
            <a:pPr marL="342900" indent="-342900">
              <a:buFont typeface="Courier New" panose="02070309020205020404" pitchFamily="49" charset="0"/>
              <a:buChar char="o"/>
            </a:pPr>
            <a:endParaRPr lang="en-SG" b="1" dirty="0"/>
          </a:p>
          <a:p>
            <a:pPr marL="342900" indent="-342900">
              <a:buFont typeface="Courier New" panose="02070309020205020404" pitchFamily="49" charset="0"/>
              <a:buChar char="o"/>
            </a:pPr>
            <a:r>
              <a:rPr lang="en-SG" b="1" dirty="0" err="1"/>
              <a:t>EarlyStopping</a:t>
            </a:r>
            <a:endParaRPr lang="en-SG" b="1" dirty="0"/>
          </a:p>
          <a:p>
            <a:pPr marL="800100" lvl="1" indent="-342900">
              <a:buFont typeface="Courier New" panose="02070309020205020404" pitchFamily="49" charset="0"/>
              <a:buChar char="o"/>
            </a:pPr>
            <a:r>
              <a:rPr lang="en-SG" dirty="0"/>
              <a:t>Stop training when a monitored quantity has stopped improving.</a:t>
            </a:r>
            <a:endParaRPr lang="en-SG" b="1" dirty="0"/>
          </a:p>
          <a:p>
            <a:pPr marL="342900" indent="-342900">
              <a:buFont typeface="Courier New" panose="02070309020205020404" pitchFamily="49" charset="0"/>
              <a:buChar char="o"/>
            </a:pPr>
            <a:endParaRPr lang="en-SG" b="1" dirty="0"/>
          </a:p>
          <a:p>
            <a:pPr marL="342900" indent="-342900">
              <a:buFont typeface="Courier New" panose="02070309020205020404" pitchFamily="49" charset="0"/>
              <a:buChar char="o"/>
            </a:pPr>
            <a:r>
              <a:rPr lang="en-SG" b="1" dirty="0" err="1"/>
              <a:t>TensorBoard</a:t>
            </a:r>
            <a:endParaRPr lang="en-SG" b="1" dirty="0"/>
          </a:p>
          <a:p>
            <a:pPr marL="800100" lvl="1" indent="-342900">
              <a:buFont typeface="Courier New" panose="02070309020205020404" pitchFamily="49" charset="0"/>
              <a:buChar char="o"/>
            </a:pPr>
            <a:r>
              <a:rPr lang="en-SG" dirty="0"/>
              <a:t>is a visualization tool provided with TensorFlow.</a:t>
            </a:r>
            <a:endParaRPr lang="en-SG" b="1" dirty="0"/>
          </a:p>
          <a:p>
            <a:endParaRPr lang="en-SG" dirty="0"/>
          </a:p>
        </p:txBody>
      </p:sp>
      <p:sp>
        <p:nvSpPr>
          <p:cNvPr id="5" name="Slide Number Placeholder 4">
            <a:extLst>
              <a:ext uri="{FF2B5EF4-FFF2-40B4-BE49-F238E27FC236}">
                <a16:creationId xmlns:a16="http://schemas.microsoft.com/office/drawing/2014/main" id="{7D90A719-CEC2-4E0A-9B8F-0392147452A6}"/>
              </a:ext>
            </a:extLst>
          </p:cNvPr>
          <p:cNvSpPr>
            <a:spLocks noGrp="1"/>
          </p:cNvSpPr>
          <p:nvPr>
            <p:ph type="sldNum" sz="quarter" idx="7"/>
          </p:nvPr>
        </p:nvSpPr>
        <p:spPr/>
        <p:txBody>
          <a:bodyPr/>
          <a:lstStyle/>
          <a:p>
            <a:fld id="{B6F15528-21DE-4FAA-801E-634DDDAF4B2B}" type="slidenum">
              <a:rPr lang="en-SG" smtClean="0"/>
              <a:t>36</a:t>
            </a:fld>
            <a:endParaRPr lang="en-SG" dirty="0"/>
          </a:p>
        </p:txBody>
      </p:sp>
      <p:sp>
        <p:nvSpPr>
          <p:cNvPr id="6" name="Rectangle 5">
            <a:extLst>
              <a:ext uri="{FF2B5EF4-FFF2-40B4-BE49-F238E27FC236}">
                <a16:creationId xmlns:a16="http://schemas.microsoft.com/office/drawing/2014/main" id="{6E702CEC-DF03-42F8-8687-5874195C32EF}"/>
              </a:ext>
            </a:extLst>
          </p:cNvPr>
          <p:cNvSpPr/>
          <p:nvPr/>
        </p:nvSpPr>
        <p:spPr>
          <a:xfrm>
            <a:off x="954648" y="5943600"/>
            <a:ext cx="2637582" cy="369332"/>
          </a:xfrm>
          <a:prstGeom prst="rect">
            <a:avLst/>
          </a:prstGeom>
        </p:spPr>
        <p:txBody>
          <a:bodyPr wrap="none">
            <a:spAutoFit/>
          </a:bodyPr>
          <a:lstStyle/>
          <a:p>
            <a:r>
              <a:rPr lang="en-SG" dirty="0">
                <a:hlinkClick r:id="rId2"/>
              </a:rPr>
              <a:t>https://</a:t>
            </a:r>
            <a:r>
              <a:rPr lang="en-SG" dirty="0" err="1">
                <a:hlinkClick r:id="rId2"/>
              </a:rPr>
              <a:t>keras.io</a:t>
            </a:r>
            <a:r>
              <a:rPr lang="en-SG" dirty="0">
                <a:hlinkClick r:id="rId2"/>
              </a:rPr>
              <a:t>/</a:t>
            </a:r>
            <a:r>
              <a:rPr lang="en-SG" dirty="0" err="1">
                <a:hlinkClick r:id="rId2"/>
              </a:rPr>
              <a:t>callbacks</a:t>
            </a:r>
            <a:r>
              <a:rPr lang="en-SG" dirty="0">
                <a:hlinkClick r:id="rId2"/>
              </a:rPr>
              <a:t>/</a:t>
            </a:r>
            <a:endParaRPr lang="en-SG" dirty="0"/>
          </a:p>
        </p:txBody>
      </p:sp>
    </p:spTree>
    <p:extLst>
      <p:ext uri="{BB962C8B-B14F-4D97-AF65-F5344CB8AC3E}">
        <p14:creationId xmlns:p14="http://schemas.microsoft.com/office/powerpoint/2010/main" val="3259239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5162" y="269748"/>
            <a:ext cx="5681980" cy="695960"/>
          </a:xfrm>
          <a:prstGeom prst="rect">
            <a:avLst/>
          </a:prstGeom>
        </p:spPr>
        <p:txBody>
          <a:bodyPr vert="horz" wrap="square" lIns="0" tIns="12700" rIns="0" bIns="0" rtlCol="0">
            <a:spAutoFit/>
          </a:bodyPr>
          <a:lstStyle/>
          <a:p>
            <a:pPr marL="12700">
              <a:lnSpc>
                <a:spcPct val="100000"/>
              </a:lnSpc>
              <a:spcBef>
                <a:spcPts val="100"/>
              </a:spcBef>
            </a:pPr>
            <a:r>
              <a:rPr spc="-65" dirty="0"/>
              <a:t>Core </a:t>
            </a:r>
            <a:r>
              <a:rPr spc="-210" dirty="0"/>
              <a:t>Foundation</a:t>
            </a:r>
            <a:r>
              <a:rPr spc="40" dirty="0"/>
              <a:t> </a:t>
            </a:r>
            <a:r>
              <a:rPr spc="-275" dirty="0"/>
              <a:t>Review</a:t>
            </a:r>
          </a:p>
        </p:txBody>
      </p:sp>
      <p:sp>
        <p:nvSpPr>
          <p:cNvPr id="3" name="object 3"/>
          <p:cNvSpPr txBox="1"/>
          <p:nvPr/>
        </p:nvSpPr>
        <p:spPr>
          <a:xfrm>
            <a:off x="971099" y="2894076"/>
            <a:ext cx="2790190" cy="1092200"/>
          </a:xfrm>
          <a:prstGeom prst="rect">
            <a:avLst/>
          </a:prstGeom>
        </p:spPr>
        <p:txBody>
          <a:bodyPr vert="horz" wrap="square" lIns="0" tIns="88900" rIns="0" bIns="0" rtlCol="0">
            <a:spAutoFit/>
          </a:bodyPr>
          <a:lstStyle/>
          <a:p>
            <a:pPr marL="298450" indent="-285750">
              <a:lnSpc>
                <a:spcPct val="100000"/>
              </a:lnSpc>
              <a:spcBef>
                <a:spcPts val="700"/>
              </a:spcBef>
              <a:buChar char="•"/>
              <a:tabLst>
                <a:tab pos="297815" algn="l"/>
                <a:tab pos="298450" algn="l"/>
              </a:tabLst>
            </a:pPr>
            <a:r>
              <a:rPr sz="2000" spc="-100" dirty="0">
                <a:latin typeface="Arial"/>
                <a:cs typeface="Arial"/>
              </a:rPr>
              <a:t>Structural </a:t>
            </a:r>
            <a:r>
              <a:rPr sz="2000" spc="-120" dirty="0">
                <a:latin typeface="Arial"/>
                <a:cs typeface="Arial"/>
              </a:rPr>
              <a:t>building</a:t>
            </a:r>
            <a:r>
              <a:rPr sz="2000" spc="35" dirty="0">
                <a:latin typeface="Arial"/>
                <a:cs typeface="Arial"/>
              </a:rPr>
              <a:t> </a:t>
            </a:r>
            <a:r>
              <a:rPr sz="2000" spc="-140" dirty="0">
                <a:latin typeface="Arial"/>
                <a:cs typeface="Arial"/>
              </a:rPr>
              <a:t>blocks</a:t>
            </a:r>
            <a:endParaRPr sz="2000">
              <a:latin typeface="Arial"/>
              <a:cs typeface="Arial"/>
            </a:endParaRPr>
          </a:p>
          <a:p>
            <a:pPr marL="298450" marR="481965" indent="-285750">
              <a:lnSpc>
                <a:spcPct val="100000"/>
              </a:lnSpc>
              <a:spcBef>
                <a:spcPts val="600"/>
              </a:spcBef>
              <a:buChar char="•"/>
              <a:tabLst>
                <a:tab pos="297815" algn="l"/>
                <a:tab pos="298450" algn="l"/>
              </a:tabLst>
            </a:pPr>
            <a:r>
              <a:rPr sz="2000" spc="-90" dirty="0">
                <a:latin typeface="Arial"/>
                <a:cs typeface="Arial"/>
              </a:rPr>
              <a:t>Nonlinear </a:t>
            </a:r>
            <a:r>
              <a:rPr sz="2000" spc="-110" dirty="0">
                <a:latin typeface="Arial"/>
                <a:cs typeface="Arial"/>
              </a:rPr>
              <a:t>activation  </a:t>
            </a:r>
            <a:r>
              <a:rPr sz="2000" spc="-120" dirty="0">
                <a:latin typeface="Arial"/>
                <a:cs typeface="Arial"/>
              </a:rPr>
              <a:t>functions</a:t>
            </a:r>
            <a:endParaRPr sz="2000">
              <a:latin typeface="Arial"/>
              <a:cs typeface="Arial"/>
            </a:endParaRPr>
          </a:p>
        </p:txBody>
      </p:sp>
      <p:sp>
        <p:nvSpPr>
          <p:cNvPr id="4" name="object 4"/>
          <p:cNvSpPr/>
          <p:nvPr/>
        </p:nvSpPr>
        <p:spPr>
          <a:xfrm>
            <a:off x="838201" y="2105888"/>
            <a:ext cx="3061970" cy="499109"/>
          </a:xfrm>
          <a:custGeom>
            <a:avLst/>
            <a:gdLst/>
            <a:ahLst/>
            <a:cxnLst/>
            <a:rect l="l" t="t" r="r" b="b"/>
            <a:pathLst>
              <a:path w="3061970" h="499110">
                <a:moveTo>
                  <a:pt x="2978720" y="0"/>
                </a:moveTo>
                <a:lnTo>
                  <a:pt x="83129" y="0"/>
                </a:lnTo>
                <a:lnTo>
                  <a:pt x="50771" y="6533"/>
                </a:lnTo>
                <a:lnTo>
                  <a:pt x="24348" y="24350"/>
                </a:lnTo>
                <a:lnTo>
                  <a:pt x="6532" y="50775"/>
                </a:lnTo>
                <a:lnTo>
                  <a:pt x="0" y="83134"/>
                </a:lnTo>
                <a:lnTo>
                  <a:pt x="0" y="415632"/>
                </a:lnTo>
                <a:lnTo>
                  <a:pt x="6532" y="447991"/>
                </a:lnTo>
                <a:lnTo>
                  <a:pt x="24348" y="474416"/>
                </a:lnTo>
                <a:lnTo>
                  <a:pt x="50771" y="492233"/>
                </a:lnTo>
                <a:lnTo>
                  <a:pt x="83129" y="498767"/>
                </a:lnTo>
                <a:lnTo>
                  <a:pt x="2978720" y="498767"/>
                </a:lnTo>
                <a:lnTo>
                  <a:pt x="3011078" y="492233"/>
                </a:lnTo>
                <a:lnTo>
                  <a:pt x="3037503" y="474416"/>
                </a:lnTo>
                <a:lnTo>
                  <a:pt x="3055320" y="447991"/>
                </a:lnTo>
                <a:lnTo>
                  <a:pt x="3061854" y="415632"/>
                </a:lnTo>
                <a:lnTo>
                  <a:pt x="3061854" y="83134"/>
                </a:lnTo>
                <a:lnTo>
                  <a:pt x="3055320" y="50775"/>
                </a:lnTo>
                <a:lnTo>
                  <a:pt x="3037503" y="24350"/>
                </a:lnTo>
                <a:lnTo>
                  <a:pt x="3011078" y="6533"/>
                </a:lnTo>
                <a:lnTo>
                  <a:pt x="2978720" y="0"/>
                </a:lnTo>
                <a:close/>
              </a:path>
            </a:pathLst>
          </a:custGeom>
          <a:solidFill>
            <a:srgbClr val="0070C0"/>
          </a:solidFill>
        </p:spPr>
        <p:txBody>
          <a:bodyPr wrap="square" lIns="0" tIns="0" rIns="0" bIns="0" rtlCol="0"/>
          <a:lstStyle/>
          <a:p>
            <a:endParaRPr/>
          </a:p>
        </p:txBody>
      </p:sp>
      <p:sp>
        <p:nvSpPr>
          <p:cNvPr id="5" name="object 5"/>
          <p:cNvSpPr/>
          <p:nvPr/>
        </p:nvSpPr>
        <p:spPr>
          <a:xfrm>
            <a:off x="838201" y="2105888"/>
            <a:ext cx="3061970" cy="499109"/>
          </a:xfrm>
          <a:custGeom>
            <a:avLst/>
            <a:gdLst/>
            <a:ahLst/>
            <a:cxnLst/>
            <a:rect l="l" t="t" r="r" b="b"/>
            <a:pathLst>
              <a:path w="3061970" h="499110">
                <a:moveTo>
                  <a:pt x="0" y="83129"/>
                </a:moveTo>
                <a:lnTo>
                  <a:pt x="6532" y="50771"/>
                </a:lnTo>
                <a:lnTo>
                  <a:pt x="24348" y="24348"/>
                </a:lnTo>
                <a:lnTo>
                  <a:pt x="50771" y="6532"/>
                </a:lnTo>
                <a:lnTo>
                  <a:pt x="83129" y="0"/>
                </a:lnTo>
                <a:lnTo>
                  <a:pt x="2978721" y="0"/>
                </a:lnTo>
                <a:lnTo>
                  <a:pt x="3011083" y="6532"/>
                </a:lnTo>
                <a:lnTo>
                  <a:pt x="3037506" y="24348"/>
                </a:lnTo>
                <a:lnTo>
                  <a:pt x="3055320" y="50771"/>
                </a:lnTo>
                <a:lnTo>
                  <a:pt x="3061851" y="83129"/>
                </a:lnTo>
                <a:lnTo>
                  <a:pt x="3061851" y="415634"/>
                </a:lnTo>
                <a:lnTo>
                  <a:pt x="3055320" y="447992"/>
                </a:lnTo>
                <a:lnTo>
                  <a:pt x="3037506" y="474416"/>
                </a:lnTo>
                <a:lnTo>
                  <a:pt x="3011083" y="492231"/>
                </a:lnTo>
                <a:lnTo>
                  <a:pt x="2978721" y="498764"/>
                </a:lnTo>
                <a:lnTo>
                  <a:pt x="83129" y="498764"/>
                </a:lnTo>
                <a:lnTo>
                  <a:pt x="50771" y="492231"/>
                </a:lnTo>
                <a:lnTo>
                  <a:pt x="24348" y="474416"/>
                </a:lnTo>
                <a:lnTo>
                  <a:pt x="6532" y="447992"/>
                </a:lnTo>
                <a:lnTo>
                  <a:pt x="0" y="415634"/>
                </a:lnTo>
                <a:lnTo>
                  <a:pt x="0" y="83129"/>
                </a:lnTo>
                <a:close/>
              </a:path>
            </a:pathLst>
          </a:custGeom>
          <a:ln w="12700">
            <a:solidFill>
              <a:srgbClr val="2F528F"/>
            </a:solidFill>
          </a:ln>
        </p:spPr>
        <p:txBody>
          <a:bodyPr wrap="square" lIns="0" tIns="0" rIns="0" bIns="0" rtlCol="0"/>
          <a:lstStyle/>
          <a:p>
            <a:endParaRPr/>
          </a:p>
        </p:txBody>
      </p:sp>
      <p:sp>
        <p:nvSpPr>
          <p:cNvPr id="6" name="object 6"/>
          <p:cNvSpPr txBox="1"/>
          <p:nvPr/>
        </p:nvSpPr>
        <p:spPr>
          <a:xfrm>
            <a:off x="1417066" y="2148332"/>
            <a:ext cx="1904364" cy="391160"/>
          </a:xfrm>
          <a:prstGeom prst="rect">
            <a:avLst/>
          </a:prstGeom>
        </p:spPr>
        <p:txBody>
          <a:bodyPr vert="horz" wrap="square" lIns="0" tIns="12700" rIns="0" bIns="0" rtlCol="0">
            <a:spAutoFit/>
          </a:bodyPr>
          <a:lstStyle/>
          <a:p>
            <a:pPr marL="12700">
              <a:lnSpc>
                <a:spcPct val="100000"/>
              </a:lnSpc>
              <a:spcBef>
                <a:spcPts val="100"/>
              </a:spcBef>
            </a:pPr>
            <a:r>
              <a:rPr sz="2400" spc="-150" dirty="0">
                <a:solidFill>
                  <a:srgbClr val="FFFFFF"/>
                </a:solidFill>
                <a:latin typeface="Arial"/>
                <a:cs typeface="Arial"/>
              </a:rPr>
              <a:t>The</a:t>
            </a:r>
            <a:r>
              <a:rPr sz="2400" spc="-75" dirty="0">
                <a:solidFill>
                  <a:srgbClr val="FFFFFF"/>
                </a:solidFill>
                <a:latin typeface="Arial"/>
                <a:cs typeface="Arial"/>
              </a:rPr>
              <a:t> </a:t>
            </a:r>
            <a:r>
              <a:rPr sz="2400" spc="-135" dirty="0">
                <a:solidFill>
                  <a:srgbClr val="FFFFFF"/>
                </a:solidFill>
                <a:latin typeface="Arial"/>
                <a:cs typeface="Arial"/>
              </a:rPr>
              <a:t>Perceptron</a:t>
            </a:r>
            <a:endParaRPr sz="2400">
              <a:latin typeface="Arial"/>
              <a:cs typeface="Arial"/>
            </a:endParaRPr>
          </a:p>
        </p:txBody>
      </p:sp>
      <p:sp>
        <p:nvSpPr>
          <p:cNvPr id="7" name="object 7"/>
          <p:cNvSpPr/>
          <p:nvPr/>
        </p:nvSpPr>
        <p:spPr>
          <a:xfrm>
            <a:off x="4409211" y="2105888"/>
            <a:ext cx="3061970" cy="499109"/>
          </a:xfrm>
          <a:custGeom>
            <a:avLst/>
            <a:gdLst/>
            <a:ahLst/>
            <a:cxnLst/>
            <a:rect l="l" t="t" r="r" b="b"/>
            <a:pathLst>
              <a:path w="3061970" h="499110">
                <a:moveTo>
                  <a:pt x="2978721" y="0"/>
                </a:moveTo>
                <a:lnTo>
                  <a:pt x="83121" y="0"/>
                </a:lnTo>
                <a:lnTo>
                  <a:pt x="50765" y="6533"/>
                </a:lnTo>
                <a:lnTo>
                  <a:pt x="24344" y="24350"/>
                </a:lnTo>
                <a:lnTo>
                  <a:pt x="6531" y="50775"/>
                </a:lnTo>
                <a:lnTo>
                  <a:pt x="0" y="83134"/>
                </a:lnTo>
                <a:lnTo>
                  <a:pt x="0" y="415632"/>
                </a:lnTo>
                <a:lnTo>
                  <a:pt x="6531" y="447991"/>
                </a:lnTo>
                <a:lnTo>
                  <a:pt x="24344" y="474416"/>
                </a:lnTo>
                <a:lnTo>
                  <a:pt x="50765" y="492233"/>
                </a:lnTo>
                <a:lnTo>
                  <a:pt x="83121" y="498767"/>
                </a:lnTo>
                <a:lnTo>
                  <a:pt x="2978721" y="498767"/>
                </a:lnTo>
                <a:lnTo>
                  <a:pt x="3011079" y="492233"/>
                </a:lnTo>
                <a:lnTo>
                  <a:pt x="3037505" y="474416"/>
                </a:lnTo>
                <a:lnTo>
                  <a:pt x="3055322" y="447991"/>
                </a:lnTo>
                <a:lnTo>
                  <a:pt x="3061855" y="415632"/>
                </a:lnTo>
                <a:lnTo>
                  <a:pt x="3061855" y="83134"/>
                </a:lnTo>
                <a:lnTo>
                  <a:pt x="3055322" y="50775"/>
                </a:lnTo>
                <a:lnTo>
                  <a:pt x="3037505" y="24350"/>
                </a:lnTo>
                <a:lnTo>
                  <a:pt x="3011079" y="6533"/>
                </a:lnTo>
                <a:lnTo>
                  <a:pt x="2978721" y="0"/>
                </a:lnTo>
                <a:close/>
              </a:path>
            </a:pathLst>
          </a:custGeom>
          <a:solidFill>
            <a:srgbClr val="0070C0"/>
          </a:solidFill>
        </p:spPr>
        <p:txBody>
          <a:bodyPr wrap="square" lIns="0" tIns="0" rIns="0" bIns="0" rtlCol="0"/>
          <a:lstStyle/>
          <a:p>
            <a:endParaRPr/>
          </a:p>
        </p:txBody>
      </p:sp>
      <p:sp>
        <p:nvSpPr>
          <p:cNvPr id="8" name="object 8"/>
          <p:cNvSpPr/>
          <p:nvPr/>
        </p:nvSpPr>
        <p:spPr>
          <a:xfrm>
            <a:off x="4409211" y="2105888"/>
            <a:ext cx="3061970" cy="499109"/>
          </a:xfrm>
          <a:custGeom>
            <a:avLst/>
            <a:gdLst/>
            <a:ahLst/>
            <a:cxnLst/>
            <a:rect l="l" t="t" r="r" b="b"/>
            <a:pathLst>
              <a:path w="3061970" h="499110">
                <a:moveTo>
                  <a:pt x="0" y="83129"/>
                </a:moveTo>
                <a:lnTo>
                  <a:pt x="6532" y="50771"/>
                </a:lnTo>
                <a:lnTo>
                  <a:pt x="24348" y="24348"/>
                </a:lnTo>
                <a:lnTo>
                  <a:pt x="50771" y="6532"/>
                </a:lnTo>
                <a:lnTo>
                  <a:pt x="83129" y="0"/>
                </a:lnTo>
                <a:lnTo>
                  <a:pt x="2978721" y="0"/>
                </a:lnTo>
                <a:lnTo>
                  <a:pt x="3011083" y="6532"/>
                </a:lnTo>
                <a:lnTo>
                  <a:pt x="3037506" y="24348"/>
                </a:lnTo>
                <a:lnTo>
                  <a:pt x="3055320" y="50771"/>
                </a:lnTo>
                <a:lnTo>
                  <a:pt x="3061851" y="83129"/>
                </a:lnTo>
                <a:lnTo>
                  <a:pt x="3061851" y="415634"/>
                </a:lnTo>
                <a:lnTo>
                  <a:pt x="3055320" y="447992"/>
                </a:lnTo>
                <a:lnTo>
                  <a:pt x="3037506" y="474416"/>
                </a:lnTo>
                <a:lnTo>
                  <a:pt x="3011083" y="492231"/>
                </a:lnTo>
                <a:lnTo>
                  <a:pt x="2978721" y="498764"/>
                </a:lnTo>
                <a:lnTo>
                  <a:pt x="83129" y="498764"/>
                </a:lnTo>
                <a:lnTo>
                  <a:pt x="50771" y="492231"/>
                </a:lnTo>
                <a:lnTo>
                  <a:pt x="24348" y="474416"/>
                </a:lnTo>
                <a:lnTo>
                  <a:pt x="6532" y="447992"/>
                </a:lnTo>
                <a:lnTo>
                  <a:pt x="0" y="415634"/>
                </a:lnTo>
                <a:lnTo>
                  <a:pt x="0" y="83129"/>
                </a:lnTo>
                <a:close/>
              </a:path>
            </a:pathLst>
          </a:custGeom>
          <a:ln w="12700">
            <a:solidFill>
              <a:srgbClr val="2F528F"/>
            </a:solidFill>
          </a:ln>
        </p:spPr>
        <p:txBody>
          <a:bodyPr wrap="square" lIns="0" tIns="0" rIns="0" bIns="0" rtlCol="0"/>
          <a:lstStyle/>
          <a:p>
            <a:endParaRPr/>
          </a:p>
        </p:txBody>
      </p:sp>
      <p:sp>
        <p:nvSpPr>
          <p:cNvPr id="9" name="object 9"/>
          <p:cNvSpPr txBox="1"/>
          <p:nvPr/>
        </p:nvSpPr>
        <p:spPr>
          <a:xfrm>
            <a:off x="4871300" y="2148332"/>
            <a:ext cx="2138045" cy="391160"/>
          </a:xfrm>
          <a:prstGeom prst="rect">
            <a:avLst/>
          </a:prstGeom>
        </p:spPr>
        <p:txBody>
          <a:bodyPr vert="horz" wrap="square" lIns="0" tIns="12700" rIns="0" bIns="0" rtlCol="0">
            <a:spAutoFit/>
          </a:bodyPr>
          <a:lstStyle/>
          <a:p>
            <a:pPr marL="12700">
              <a:lnSpc>
                <a:spcPct val="100000"/>
              </a:lnSpc>
              <a:spcBef>
                <a:spcPts val="100"/>
              </a:spcBef>
            </a:pPr>
            <a:r>
              <a:rPr sz="2400" spc="-100" dirty="0">
                <a:solidFill>
                  <a:srgbClr val="FFFFFF"/>
                </a:solidFill>
                <a:latin typeface="Arial"/>
                <a:cs typeface="Arial"/>
              </a:rPr>
              <a:t>Neural</a:t>
            </a:r>
            <a:r>
              <a:rPr sz="2400" spc="-45" dirty="0">
                <a:solidFill>
                  <a:srgbClr val="FFFFFF"/>
                </a:solidFill>
                <a:latin typeface="Arial"/>
                <a:cs typeface="Arial"/>
              </a:rPr>
              <a:t> </a:t>
            </a:r>
            <a:r>
              <a:rPr sz="2400" spc="-75" dirty="0">
                <a:solidFill>
                  <a:srgbClr val="FFFFFF"/>
                </a:solidFill>
                <a:latin typeface="Arial"/>
                <a:cs typeface="Arial"/>
              </a:rPr>
              <a:t>Networks</a:t>
            </a:r>
            <a:endParaRPr sz="2400">
              <a:latin typeface="Arial"/>
              <a:cs typeface="Arial"/>
            </a:endParaRPr>
          </a:p>
        </p:txBody>
      </p:sp>
      <p:sp>
        <p:nvSpPr>
          <p:cNvPr id="10" name="object 10"/>
          <p:cNvSpPr/>
          <p:nvPr/>
        </p:nvSpPr>
        <p:spPr>
          <a:xfrm>
            <a:off x="7980222" y="2105888"/>
            <a:ext cx="3061970" cy="499109"/>
          </a:xfrm>
          <a:custGeom>
            <a:avLst/>
            <a:gdLst/>
            <a:ahLst/>
            <a:cxnLst/>
            <a:rect l="l" t="t" r="r" b="b"/>
            <a:pathLst>
              <a:path w="3061970" h="499110">
                <a:moveTo>
                  <a:pt x="2978721" y="0"/>
                </a:moveTo>
                <a:lnTo>
                  <a:pt x="83121" y="0"/>
                </a:lnTo>
                <a:lnTo>
                  <a:pt x="50765" y="6533"/>
                </a:lnTo>
                <a:lnTo>
                  <a:pt x="24344" y="24350"/>
                </a:lnTo>
                <a:lnTo>
                  <a:pt x="6531" y="50775"/>
                </a:lnTo>
                <a:lnTo>
                  <a:pt x="0" y="83134"/>
                </a:lnTo>
                <a:lnTo>
                  <a:pt x="0" y="415632"/>
                </a:lnTo>
                <a:lnTo>
                  <a:pt x="6531" y="447991"/>
                </a:lnTo>
                <a:lnTo>
                  <a:pt x="24344" y="474416"/>
                </a:lnTo>
                <a:lnTo>
                  <a:pt x="50765" y="492233"/>
                </a:lnTo>
                <a:lnTo>
                  <a:pt x="83121" y="498767"/>
                </a:lnTo>
                <a:lnTo>
                  <a:pt x="2978721" y="498767"/>
                </a:lnTo>
                <a:lnTo>
                  <a:pt x="3011079" y="492233"/>
                </a:lnTo>
                <a:lnTo>
                  <a:pt x="3037505" y="474416"/>
                </a:lnTo>
                <a:lnTo>
                  <a:pt x="3055322" y="447991"/>
                </a:lnTo>
                <a:lnTo>
                  <a:pt x="3061855" y="415632"/>
                </a:lnTo>
                <a:lnTo>
                  <a:pt x="3061855" y="83134"/>
                </a:lnTo>
                <a:lnTo>
                  <a:pt x="3055322" y="50775"/>
                </a:lnTo>
                <a:lnTo>
                  <a:pt x="3037505" y="24350"/>
                </a:lnTo>
                <a:lnTo>
                  <a:pt x="3011079" y="6533"/>
                </a:lnTo>
                <a:lnTo>
                  <a:pt x="2978721" y="0"/>
                </a:lnTo>
                <a:close/>
              </a:path>
            </a:pathLst>
          </a:custGeom>
          <a:solidFill>
            <a:srgbClr val="0070C0"/>
          </a:solidFill>
        </p:spPr>
        <p:txBody>
          <a:bodyPr wrap="square" lIns="0" tIns="0" rIns="0" bIns="0" rtlCol="0"/>
          <a:lstStyle/>
          <a:p>
            <a:endParaRPr/>
          </a:p>
        </p:txBody>
      </p:sp>
      <p:sp>
        <p:nvSpPr>
          <p:cNvPr id="11" name="object 11"/>
          <p:cNvSpPr/>
          <p:nvPr/>
        </p:nvSpPr>
        <p:spPr>
          <a:xfrm>
            <a:off x="7980222" y="2105888"/>
            <a:ext cx="3061970" cy="499109"/>
          </a:xfrm>
          <a:custGeom>
            <a:avLst/>
            <a:gdLst/>
            <a:ahLst/>
            <a:cxnLst/>
            <a:rect l="l" t="t" r="r" b="b"/>
            <a:pathLst>
              <a:path w="3061970" h="499110">
                <a:moveTo>
                  <a:pt x="0" y="83129"/>
                </a:moveTo>
                <a:lnTo>
                  <a:pt x="6532" y="50771"/>
                </a:lnTo>
                <a:lnTo>
                  <a:pt x="24348" y="24348"/>
                </a:lnTo>
                <a:lnTo>
                  <a:pt x="50771" y="6532"/>
                </a:lnTo>
                <a:lnTo>
                  <a:pt x="83129" y="0"/>
                </a:lnTo>
                <a:lnTo>
                  <a:pt x="2978721" y="0"/>
                </a:lnTo>
                <a:lnTo>
                  <a:pt x="3011083" y="6532"/>
                </a:lnTo>
                <a:lnTo>
                  <a:pt x="3037506" y="24348"/>
                </a:lnTo>
                <a:lnTo>
                  <a:pt x="3055320" y="50771"/>
                </a:lnTo>
                <a:lnTo>
                  <a:pt x="3061851" y="83129"/>
                </a:lnTo>
                <a:lnTo>
                  <a:pt x="3061851" y="415634"/>
                </a:lnTo>
                <a:lnTo>
                  <a:pt x="3055320" y="447992"/>
                </a:lnTo>
                <a:lnTo>
                  <a:pt x="3037506" y="474416"/>
                </a:lnTo>
                <a:lnTo>
                  <a:pt x="3011083" y="492231"/>
                </a:lnTo>
                <a:lnTo>
                  <a:pt x="2978721" y="498764"/>
                </a:lnTo>
                <a:lnTo>
                  <a:pt x="83129" y="498764"/>
                </a:lnTo>
                <a:lnTo>
                  <a:pt x="50771" y="492231"/>
                </a:lnTo>
                <a:lnTo>
                  <a:pt x="24348" y="474416"/>
                </a:lnTo>
                <a:lnTo>
                  <a:pt x="6532" y="447992"/>
                </a:lnTo>
                <a:lnTo>
                  <a:pt x="0" y="415634"/>
                </a:lnTo>
                <a:lnTo>
                  <a:pt x="0" y="83129"/>
                </a:lnTo>
                <a:close/>
              </a:path>
            </a:pathLst>
          </a:custGeom>
          <a:ln w="12700">
            <a:solidFill>
              <a:srgbClr val="2F528F"/>
            </a:solidFill>
          </a:ln>
        </p:spPr>
        <p:txBody>
          <a:bodyPr wrap="square" lIns="0" tIns="0" rIns="0" bIns="0" rtlCol="0"/>
          <a:lstStyle/>
          <a:p>
            <a:endParaRPr/>
          </a:p>
        </p:txBody>
      </p:sp>
      <p:sp>
        <p:nvSpPr>
          <p:cNvPr id="12" name="object 12"/>
          <p:cNvSpPr txBox="1"/>
          <p:nvPr/>
        </p:nvSpPr>
        <p:spPr>
          <a:xfrm>
            <a:off x="8375763" y="2148332"/>
            <a:ext cx="2271395" cy="391160"/>
          </a:xfrm>
          <a:prstGeom prst="rect">
            <a:avLst/>
          </a:prstGeom>
        </p:spPr>
        <p:txBody>
          <a:bodyPr vert="horz" wrap="square" lIns="0" tIns="12700" rIns="0" bIns="0" rtlCol="0">
            <a:spAutoFit/>
          </a:bodyPr>
          <a:lstStyle/>
          <a:p>
            <a:pPr marL="12700">
              <a:lnSpc>
                <a:spcPct val="100000"/>
              </a:lnSpc>
              <a:spcBef>
                <a:spcPts val="100"/>
              </a:spcBef>
            </a:pPr>
            <a:r>
              <a:rPr sz="2400" spc="-180" dirty="0">
                <a:solidFill>
                  <a:srgbClr val="FFFFFF"/>
                </a:solidFill>
                <a:latin typeface="Arial"/>
                <a:cs typeface="Arial"/>
              </a:rPr>
              <a:t>Training </a:t>
            </a:r>
            <a:r>
              <a:rPr sz="2400" spc="-125" dirty="0">
                <a:solidFill>
                  <a:srgbClr val="FFFFFF"/>
                </a:solidFill>
                <a:latin typeface="Arial"/>
                <a:cs typeface="Arial"/>
              </a:rPr>
              <a:t>in</a:t>
            </a:r>
            <a:r>
              <a:rPr sz="2400" spc="-355" dirty="0">
                <a:solidFill>
                  <a:srgbClr val="FFFFFF"/>
                </a:solidFill>
                <a:latin typeface="Arial"/>
                <a:cs typeface="Arial"/>
              </a:rPr>
              <a:t> </a:t>
            </a:r>
            <a:r>
              <a:rPr sz="2400" spc="-160" dirty="0">
                <a:solidFill>
                  <a:srgbClr val="FFFFFF"/>
                </a:solidFill>
                <a:latin typeface="Arial"/>
                <a:cs typeface="Arial"/>
              </a:rPr>
              <a:t>Practice</a:t>
            </a:r>
            <a:endParaRPr sz="2400">
              <a:latin typeface="Arial"/>
              <a:cs typeface="Arial"/>
            </a:endParaRPr>
          </a:p>
        </p:txBody>
      </p:sp>
      <p:sp>
        <p:nvSpPr>
          <p:cNvPr id="13" name="object 13"/>
          <p:cNvSpPr txBox="1"/>
          <p:nvPr/>
        </p:nvSpPr>
        <p:spPr>
          <a:xfrm>
            <a:off x="4538649" y="2970276"/>
            <a:ext cx="2656840" cy="1320800"/>
          </a:xfrm>
          <a:prstGeom prst="rect">
            <a:avLst/>
          </a:prstGeom>
        </p:spPr>
        <p:txBody>
          <a:bodyPr vert="horz" wrap="square" lIns="0" tIns="12700" rIns="0" bIns="0" rtlCol="0">
            <a:spAutoFit/>
          </a:bodyPr>
          <a:lstStyle/>
          <a:p>
            <a:pPr marL="298450" marR="5080" indent="-285750">
              <a:lnSpc>
                <a:spcPct val="100000"/>
              </a:lnSpc>
              <a:spcBef>
                <a:spcPts val="100"/>
              </a:spcBef>
              <a:buChar char="•"/>
              <a:tabLst>
                <a:tab pos="297815" algn="l"/>
                <a:tab pos="298450" algn="l"/>
              </a:tabLst>
            </a:pPr>
            <a:r>
              <a:rPr sz="2000" spc="-180" dirty="0">
                <a:latin typeface="Arial"/>
                <a:cs typeface="Arial"/>
              </a:rPr>
              <a:t>Stacking </a:t>
            </a:r>
            <a:r>
              <a:rPr sz="2000" spc="-130" dirty="0">
                <a:latin typeface="Arial"/>
                <a:cs typeface="Arial"/>
              </a:rPr>
              <a:t>Perceptrons </a:t>
            </a:r>
            <a:r>
              <a:rPr sz="2000" dirty="0">
                <a:latin typeface="Arial"/>
                <a:cs typeface="Arial"/>
              </a:rPr>
              <a:t>to  </a:t>
            </a:r>
            <a:r>
              <a:rPr sz="2000" spc="-55" dirty="0">
                <a:latin typeface="Arial"/>
                <a:cs typeface="Arial"/>
              </a:rPr>
              <a:t>form </a:t>
            </a:r>
            <a:r>
              <a:rPr sz="2000" spc="-120" dirty="0">
                <a:latin typeface="Arial"/>
                <a:cs typeface="Arial"/>
              </a:rPr>
              <a:t>neural</a:t>
            </a:r>
            <a:r>
              <a:rPr sz="2000" dirty="0">
                <a:latin typeface="Arial"/>
                <a:cs typeface="Arial"/>
              </a:rPr>
              <a:t> </a:t>
            </a:r>
            <a:r>
              <a:rPr sz="2000" spc="-90" dirty="0">
                <a:latin typeface="Arial"/>
                <a:cs typeface="Arial"/>
              </a:rPr>
              <a:t>networks</a:t>
            </a:r>
            <a:endParaRPr sz="2000">
              <a:latin typeface="Arial"/>
              <a:cs typeface="Arial"/>
            </a:endParaRPr>
          </a:p>
          <a:p>
            <a:pPr marL="298450" marR="201930" indent="-285750">
              <a:lnSpc>
                <a:spcPct val="100000"/>
              </a:lnSpc>
              <a:spcBef>
                <a:spcPts val="600"/>
              </a:spcBef>
              <a:buChar char="•"/>
              <a:tabLst>
                <a:tab pos="297815" algn="l"/>
                <a:tab pos="298450" algn="l"/>
              </a:tabLst>
            </a:pPr>
            <a:r>
              <a:rPr sz="2000" spc="-75" dirty="0">
                <a:latin typeface="Arial"/>
                <a:cs typeface="Arial"/>
              </a:rPr>
              <a:t>Optimization </a:t>
            </a:r>
            <a:r>
              <a:rPr sz="2000" spc="-100" dirty="0">
                <a:latin typeface="Arial"/>
                <a:cs typeface="Arial"/>
              </a:rPr>
              <a:t>through  </a:t>
            </a:r>
            <a:r>
              <a:rPr sz="2000" spc="-125" dirty="0">
                <a:latin typeface="Arial"/>
                <a:cs typeface="Arial"/>
              </a:rPr>
              <a:t>backpropagation</a:t>
            </a:r>
            <a:endParaRPr sz="2000">
              <a:latin typeface="Arial"/>
              <a:cs typeface="Arial"/>
            </a:endParaRPr>
          </a:p>
        </p:txBody>
      </p:sp>
      <p:sp>
        <p:nvSpPr>
          <p:cNvPr id="14" name="object 14"/>
          <p:cNvSpPr txBox="1"/>
          <p:nvPr/>
        </p:nvSpPr>
        <p:spPr>
          <a:xfrm>
            <a:off x="8113115" y="2894076"/>
            <a:ext cx="2041525" cy="1168400"/>
          </a:xfrm>
          <a:prstGeom prst="rect">
            <a:avLst/>
          </a:prstGeom>
        </p:spPr>
        <p:txBody>
          <a:bodyPr vert="horz" wrap="square" lIns="0" tIns="88900" rIns="0" bIns="0" rtlCol="0">
            <a:spAutoFit/>
          </a:bodyPr>
          <a:lstStyle/>
          <a:p>
            <a:pPr marL="298450" indent="-285750">
              <a:lnSpc>
                <a:spcPct val="100000"/>
              </a:lnSpc>
              <a:spcBef>
                <a:spcPts val="700"/>
              </a:spcBef>
              <a:buChar char="•"/>
              <a:tabLst>
                <a:tab pos="297815" algn="l"/>
                <a:tab pos="298450" algn="l"/>
              </a:tabLst>
            </a:pPr>
            <a:r>
              <a:rPr sz="2000" spc="-105" dirty="0">
                <a:latin typeface="Arial"/>
                <a:cs typeface="Arial"/>
              </a:rPr>
              <a:t>Adaptive</a:t>
            </a:r>
            <a:r>
              <a:rPr sz="2000" spc="-40" dirty="0">
                <a:latin typeface="Arial"/>
                <a:cs typeface="Arial"/>
              </a:rPr>
              <a:t> </a:t>
            </a:r>
            <a:r>
              <a:rPr sz="2000" spc="-135" dirty="0">
                <a:latin typeface="Arial"/>
                <a:cs typeface="Arial"/>
              </a:rPr>
              <a:t>learning</a:t>
            </a:r>
            <a:endParaRPr sz="2000">
              <a:latin typeface="Arial"/>
              <a:cs typeface="Arial"/>
            </a:endParaRPr>
          </a:p>
          <a:p>
            <a:pPr marL="298450" indent="-285750">
              <a:lnSpc>
                <a:spcPct val="100000"/>
              </a:lnSpc>
              <a:spcBef>
                <a:spcPts val="600"/>
              </a:spcBef>
              <a:buChar char="•"/>
              <a:tabLst>
                <a:tab pos="297815" algn="l"/>
                <a:tab pos="298450" algn="l"/>
              </a:tabLst>
            </a:pPr>
            <a:r>
              <a:rPr sz="2000" spc="-160" dirty="0">
                <a:latin typeface="Arial"/>
                <a:cs typeface="Arial"/>
              </a:rPr>
              <a:t>Batching</a:t>
            </a:r>
            <a:endParaRPr sz="2000">
              <a:latin typeface="Arial"/>
              <a:cs typeface="Arial"/>
            </a:endParaRPr>
          </a:p>
          <a:p>
            <a:pPr marL="298450" indent="-285750">
              <a:lnSpc>
                <a:spcPct val="100000"/>
              </a:lnSpc>
              <a:spcBef>
                <a:spcPts val="600"/>
              </a:spcBef>
              <a:buChar char="•"/>
              <a:tabLst>
                <a:tab pos="297815" algn="l"/>
                <a:tab pos="298450" algn="l"/>
              </a:tabLst>
            </a:pPr>
            <a:r>
              <a:rPr sz="2000" spc="-140" dirty="0">
                <a:latin typeface="Arial"/>
                <a:cs typeface="Arial"/>
              </a:rPr>
              <a:t>Regularization</a:t>
            </a:r>
            <a:endParaRPr sz="2000">
              <a:latin typeface="Arial"/>
              <a:cs typeface="Arial"/>
            </a:endParaRPr>
          </a:p>
        </p:txBody>
      </p:sp>
      <p:sp>
        <p:nvSpPr>
          <p:cNvPr id="32" name="object 32"/>
          <p:cNvSpPr/>
          <p:nvPr/>
        </p:nvSpPr>
        <p:spPr>
          <a:xfrm>
            <a:off x="8302752" y="4520184"/>
            <a:ext cx="2337816" cy="1475232"/>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9201873" y="5006733"/>
            <a:ext cx="53340" cy="62865"/>
          </a:xfrm>
          <a:custGeom>
            <a:avLst/>
            <a:gdLst/>
            <a:ahLst/>
            <a:cxnLst/>
            <a:rect l="l" t="t" r="r" b="b"/>
            <a:pathLst>
              <a:path w="53340" h="62864">
                <a:moveTo>
                  <a:pt x="34302" y="43561"/>
                </a:moveTo>
                <a:lnTo>
                  <a:pt x="18808" y="43561"/>
                </a:lnTo>
                <a:lnTo>
                  <a:pt x="18808" y="62369"/>
                </a:lnTo>
                <a:lnTo>
                  <a:pt x="34302" y="62369"/>
                </a:lnTo>
                <a:lnTo>
                  <a:pt x="34302" y="43561"/>
                </a:lnTo>
                <a:close/>
              </a:path>
              <a:path w="53340" h="62864">
                <a:moveTo>
                  <a:pt x="53111" y="18808"/>
                </a:moveTo>
                <a:lnTo>
                  <a:pt x="0" y="18808"/>
                </a:lnTo>
                <a:lnTo>
                  <a:pt x="0" y="43561"/>
                </a:lnTo>
                <a:lnTo>
                  <a:pt x="53111" y="43561"/>
                </a:lnTo>
                <a:lnTo>
                  <a:pt x="53111" y="18808"/>
                </a:lnTo>
                <a:close/>
              </a:path>
              <a:path w="53340" h="62864">
                <a:moveTo>
                  <a:pt x="34302" y="0"/>
                </a:moveTo>
                <a:lnTo>
                  <a:pt x="18808" y="0"/>
                </a:lnTo>
                <a:lnTo>
                  <a:pt x="18808" y="18808"/>
                </a:lnTo>
                <a:lnTo>
                  <a:pt x="34302" y="18808"/>
                </a:lnTo>
                <a:lnTo>
                  <a:pt x="34302" y="0"/>
                </a:lnTo>
                <a:close/>
              </a:path>
            </a:pathLst>
          </a:custGeom>
          <a:solidFill>
            <a:srgbClr val="000000"/>
          </a:solidFill>
        </p:spPr>
        <p:txBody>
          <a:bodyPr wrap="square" lIns="0" tIns="0" rIns="0" bIns="0" rtlCol="0"/>
          <a:lstStyle/>
          <a:p>
            <a:endParaRPr/>
          </a:p>
        </p:txBody>
      </p:sp>
      <p:sp>
        <p:nvSpPr>
          <p:cNvPr id="34" name="object 34"/>
          <p:cNvSpPr/>
          <p:nvPr/>
        </p:nvSpPr>
        <p:spPr>
          <a:xfrm>
            <a:off x="9228429" y="5069103"/>
            <a:ext cx="11430" cy="88900"/>
          </a:xfrm>
          <a:custGeom>
            <a:avLst/>
            <a:gdLst/>
            <a:ahLst/>
            <a:cxnLst/>
            <a:rect l="l" t="t" r="r" b="b"/>
            <a:pathLst>
              <a:path w="11429" h="88900">
                <a:moveTo>
                  <a:pt x="0" y="0"/>
                </a:moveTo>
                <a:lnTo>
                  <a:pt x="11065" y="88710"/>
                </a:lnTo>
              </a:path>
            </a:pathLst>
          </a:custGeom>
          <a:ln w="19050">
            <a:solidFill>
              <a:srgbClr val="000000"/>
            </a:solidFill>
          </a:ln>
        </p:spPr>
        <p:txBody>
          <a:bodyPr wrap="square" lIns="0" tIns="0" rIns="0" bIns="0" rtlCol="0"/>
          <a:lstStyle/>
          <a:p>
            <a:endParaRPr/>
          </a:p>
        </p:txBody>
      </p:sp>
      <p:sp>
        <p:nvSpPr>
          <p:cNvPr id="35" name="object 35"/>
          <p:cNvSpPr/>
          <p:nvPr/>
        </p:nvSpPr>
        <p:spPr>
          <a:xfrm>
            <a:off x="9212935" y="5157813"/>
            <a:ext cx="53340" cy="62865"/>
          </a:xfrm>
          <a:custGeom>
            <a:avLst/>
            <a:gdLst/>
            <a:ahLst/>
            <a:cxnLst/>
            <a:rect l="l" t="t" r="r" b="b"/>
            <a:pathLst>
              <a:path w="53340" h="62864">
                <a:moveTo>
                  <a:pt x="34302" y="43573"/>
                </a:moveTo>
                <a:lnTo>
                  <a:pt x="18808" y="43573"/>
                </a:lnTo>
                <a:lnTo>
                  <a:pt x="18808" y="62382"/>
                </a:lnTo>
                <a:lnTo>
                  <a:pt x="34302" y="62382"/>
                </a:lnTo>
                <a:lnTo>
                  <a:pt x="34302" y="43573"/>
                </a:lnTo>
                <a:close/>
              </a:path>
              <a:path w="53340" h="62864">
                <a:moveTo>
                  <a:pt x="53111" y="18808"/>
                </a:moveTo>
                <a:lnTo>
                  <a:pt x="0" y="18808"/>
                </a:lnTo>
                <a:lnTo>
                  <a:pt x="0" y="43573"/>
                </a:lnTo>
                <a:lnTo>
                  <a:pt x="53111" y="43573"/>
                </a:lnTo>
                <a:lnTo>
                  <a:pt x="53111" y="18808"/>
                </a:lnTo>
                <a:close/>
              </a:path>
              <a:path w="53340" h="62864">
                <a:moveTo>
                  <a:pt x="34302" y="0"/>
                </a:moveTo>
                <a:lnTo>
                  <a:pt x="18808" y="0"/>
                </a:lnTo>
                <a:lnTo>
                  <a:pt x="18808" y="18808"/>
                </a:lnTo>
                <a:lnTo>
                  <a:pt x="34302" y="18808"/>
                </a:lnTo>
                <a:lnTo>
                  <a:pt x="34302" y="0"/>
                </a:lnTo>
                <a:close/>
              </a:path>
            </a:pathLst>
          </a:custGeom>
          <a:solidFill>
            <a:srgbClr val="000000"/>
          </a:solidFill>
        </p:spPr>
        <p:txBody>
          <a:bodyPr wrap="square" lIns="0" tIns="0" rIns="0" bIns="0" rtlCol="0"/>
          <a:lstStyle/>
          <a:p>
            <a:endParaRPr/>
          </a:p>
        </p:txBody>
      </p:sp>
      <p:sp>
        <p:nvSpPr>
          <p:cNvPr id="36" name="object 36"/>
          <p:cNvSpPr/>
          <p:nvPr/>
        </p:nvSpPr>
        <p:spPr>
          <a:xfrm>
            <a:off x="9280258" y="5218455"/>
            <a:ext cx="53340" cy="62865"/>
          </a:xfrm>
          <a:custGeom>
            <a:avLst/>
            <a:gdLst/>
            <a:ahLst/>
            <a:cxnLst/>
            <a:rect l="l" t="t" r="r" b="b"/>
            <a:pathLst>
              <a:path w="53340" h="62864">
                <a:moveTo>
                  <a:pt x="34289" y="43573"/>
                </a:moveTo>
                <a:lnTo>
                  <a:pt x="18808" y="43573"/>
                </a:lnTo>
                <a:lnTo>
                  <a:pt x="18808" y="62382"/>
                </a:lnTo>
                <a:lnTo>
                  <a:pt x="34289" y="62382"/>
                </a:lnTo>
                <a:lnTo>
                  <a:pt x="34289" y="43573"/>
                </a:lnTo>
                <a:close/>
              </a:path>
              <a:path w="53340" h="62864">
                <a:moveTo>
                  <a:pt x="53098" y="18821"/>
                </a:moveTo>
                <a:lnTo>
                  <a:pt x="0" y="18821"/>
                </a:lnTo>
                <a:lnTo>
                  <a:pt x="0" y="43573"/>
                </a:lnTo>
                <a:lnTo>
                  <a:pt x="53098" y="43573"/>
                </a:lnTo>
                <a:lnTo>
                  <a:pt x="53098" y="18821"/>
                </a:lnTo>
                <a:close/>
              </a:path>
              <a:path w="53340" h="62864">
                <a:moveTo>
                  <a:pt x="34289" y="0"/>
                </a:moveTo>
                <a:lnTo>
                  <a:pt x="18808" y="0"/>
                </a:lnTo>
                <a:lnTo>
                  <a:pt x="18808" y="18821"/>
                </a:lnTo>
                <a:lnTo>
                  <a:pt x="34289" y="18821"/>
                </a:lnTo>
                <a:lnTo>
                  <a:pt x="34289" y="0"/>
                </a:lnTo>
                <a:close/>
              </a:path>
            </a:pathLst>
          </a:custGeom>
          <a:solidFill>
            <a:srgbClr val="000000"/>
          </a:solidFill>
        </p:spPr>
        <p:txBody>
          <a:bodyPr wrap="square" lIns="0" tIns="0" rIns="0" bIns="0" rtlCol="0"/>
          <a:lstStyle/>
          <a:p>
            <a:endParaRPr/>
          </a:p>
        </p:txBody>
      </p:sp>
      <p:sp>
        <p:nvSpPr>
          <p:cNvPr id="37" name="object 37"/>
          <p:cNvSpPr/>
          <p:nvPr/>
        </p:nvSpPr>
        <p:spPr>
          <a:xfrm>
            <a:off x="9245028" y="5197449"/>
            <a:ext cx="56515" cy="43180"/>
          </a:xfrm>
          <a:custGeom>
            <a:avLst/>
            <a:gdLst/>
            <a:ahLst/>
            <a:cxnLst/>
            <a:rect l="l" t="t" r="r" b="b"/>
            <a:pathLst>
              <a:path w="56515" h="43179">
                <a:moveTo>
                  <a:pt x="0" y="0"/>
                </a:moveTo>
                <a:lnTo>
                  <a:pt x="56110" y="42628"/>
                </a:lnTo>
              </a:path>
            </a:pathLst>
          </a:custGeom>
          <a:ln w="19050">
            <a:solidFill>
              <a:srgbClr val="000000"/>
            </a:solidFill>
          </a:ln>
        </p:spPr>
        <p:txBody>
          <a:bodyPr wrap="square" lIns="0" tIns="0" rIns="0" bIns="0" rtlCol="0"/>
          <a:lstStyle/>
          <a:p>
            <a:endParaRPr/>
          </a:p>
        </p:txBody>
      </p:sp>
      <p:sp>
        <p:nvSpPr>
          <p:cNvPr id="38" name="object 38"/>
          <p:cNvSpPr/>
          <p:nvPr/>
        </p:nvSpPr>
        <p:spPr>
          <a:xfrm>
            <a:off x="9235071" y="5300764"/>
            <a:ext cx="53340" cy="62865"/>
          </a:xfrm>
          <a:custGeom>
            <a:avLst/>
            <a:gdLst/>
            <a:ahLst/>
            <a:cxnLst/>
            <a:rect l="l" t="t" r="r" b="b"/>
            <a:pathLst>
              <a:path w="53340" h="62864">
                <a:moveTo>
                  <a:pt x="34302" y="43573"/>
                </a:moveTo>
                <a:lnTo>
                  <a:pt x="18808" y="43573"/>
                </a:lnTo>
                <a:lnTo>
                  <a:pt x="18808" y="62382"/>
                </a:lnTo>
                <a:lnTo>
                  <a:pt x="34302" y="62382"/>
                </a:lnTo>
                <a:lnTo>
                  <a:pt x="34302" y="43573"/>
                </a:lnTo>
                <a:close/>
              </a:path>
              <a:path w="53340" h="62864">
                <a:moveTo>
                  <a:pt x="53111" y="18808"/>
                </a:moveTo>
                <a:lnTo>
                  <a:pt x="0" y="18808"/>
                </a:lnTo>
                <a:lnTo>
                  <a:pt x="0" y="43573"/>
                </a:lnTo>
                <a:lnTo>
                  <a:pt x="53111" y="43573"/>
                </a:lnTo>
                <a:lnTo>
                  <a:pt x="53111" y="18808"/>
                </a:lnTo>
                <a:close/>
              </a:path>
              <a:path w="53340" h="62864">
                <a:moveTo>
                  <a:pt x="34302" y="0"/>
                </a:moveTo>
                <a:lnTo>
                  <a:pt x="18808" y="0"/>
                </a:lnTo>
                <a:lnTo>
                  <a:pt x="18808" y="18808"/>
                </a:lnTo>
                <a:lnTo>
                  <a:pt x="34302" y="18808"/>
                </a:lnTo>
                <a:lnTo>
                  <a:pt x="34302" y="0"/>
                </a:lnTo>
                <a:close/>
              </a:path>
            </a:pathLst>
          </a:custGeom>
          <a:solidFill>
            <a:srgbClr val="000000"/>
          </a:solidFill>
        </p:spPr>
        <p:txBody>
          <a:bodyPr wrap="square" lIns="0" tIns="0" rIns="0" bIns="0" rtlCol="0"/>
          <a:lstStyle/>
          <a:p>
            <a:endParaRPr/>
          </a:p>
        </p:txBody>
      </p:sp>
      <p:sp>
        <p:nvSpPr>
          <p:cNvPr id="39" name="object 39"/>
          <p:cNvSpPr/>
          <p:nvPr/>
        </p:nvSpPr>
        <p:spPr>
          <a:xfrm>
            <a:off x="9270706" y="5258092"/>
            <a:ext cx="29845" cy="65405"/>
          </a:xfrm>
          <a:custGeom>
            <a:avLst/>
            <a:gdLst/>
            <a:ahLst/>
            <a:cxnLst/>
            <a:rect l="l" t="t" r="r" b="b"/>
            <a:pathLst>
              <a:path w="29845" h="65404">
                <a:moveTo>
                  <a:pt x="29643" y="0"/>
                </a:moveTo>
                <a:lnTo>
                  <a:pt x="0" y="65369"/>
                </a:lnTo>
              </a:path>
            </a:pathLst>
          </a:custGeom>
          <a:ln w="19050">
            <a:solidFill>
              <a:srgbClr val="000000"/>
            </a:solidFill>
          </a:ln>
        </p:spPr>
        <p:txBody>
          <a:bodyPr wrap="square" lIns="0" tIns="0" rIns="0" bIns="0" rtlCol="0"/>
          <a:lstStyle/>
          <a:p>
            <a:endParaRPr/>
          </a:p>
        </p:txBody>
      </p:sp>
      <p:sp>
        <p:nvSpPr>
          <p:cNvPr id="40" name="object 40"/>
          <p:cNvSpPr/>
          <p:nvPr/>
        </p:nvSpPr>
        <p:spPr>
          <a:xfrm>
            <a:off x="9266097" y="5338626"/>
            <a:ext cx="40005" cy="62865"/>
          </a:xfrm>
          <a:custGeom>
            <a:avLst/>
            <a:gdLst/>
            <a:ahLst/>
            <a:cxnLst/>
            <a:rect l="l" t="t" r="r" b="b"/>
            <a:pathLst>
              <a:path w="40004" h="62864">
                <a:moveTo>
                  <a:pt x="39649" y="62811"/>
                </a:moveTo>
                <a:lnTo>
                  <a:pt x="0" y="0"/>
                </a:lnTo>
              </a:path>
            </a:pathLst>
          </a:custGeom>
          <a:ln w="19050">
            <a:solidFill>
              <a:srgbClr val="000000"/>
            </a:solidFill>
          </a:ln>
        </p:spPr>
        <p:txBody>
          <a:bodyPr wrap="square" lIns="0" tIns="0" rIns="0" bIns="0" rtlCol="0"/>
          <a:lstStyle/>
          <a:p>
            <a:endParaRPr/>
          </a:p>
        </p:txBody>
      </p:sp>
      <p:sp>
        <p:nvSpPr>
          <p:cNvPr id="41" name="object 41"/>
          <p:cNvSpPr/>
          <p:nvPr/>
        </p:nvSpPr>
        <p:spPr>
          <a:xfrm>
            <a:off x="9287624" y="5378742"/>
            <a:ext cx="53340" cy="62865"/>
          </a:xfrm>
          <a:custGeom>
            <a:avLst/>
            <a:gdLst/>
            <a:ahLst/>
            <a:cxnLst/>
            <a:rect l="l" t="t" r="r" b="b"/>
            <a:pathLst>
              <a:path w="53340" h="62864">
                <a:moveTo>
                  <a:pt x="34302" y="43560"/>
                </a:moveTo>
                <a:lnTo>
                  <a:pt x="18808" y="43560"/>
                </a:lnTo>
                <a:lnTo>
                  <a:pt x="18808" y="62369"/>
                </a:lnTo>
                <a:lnTo>
                  <a:pt x="34302" y="62369"/>
                </a:lnTo>
                <a:lnTo>
                  <a:pt x="34302" y="43560"/>
                </a:lnTo>
                <a:close/>
              </a:path>
              <a:path w="53340" h="62864">
                <a:moveTo>
                  <a:pt x="53111" y="18808"/>
                </a:moveTo>
                <a:lnTo>
                  <a:pt x="0" y="18808"/>
                </a:lnTo>
                <a:lnTo>
                  <a:pt x="0" y="43560"/>
                </a:lnTo>
                <a:lnTo>
                  <a:pt x="53111" y="43560"/>
                </a:lnTo>
                <a:lnTo>
                  <a:pt x="53111" y="18808"/>
                </a:lnTo>
                <a:close/>
              </a:path>
              <a:path w="53340" h="62864">
                <a:moveTo>
                  <a:pt x="34302" y="0"/>
                </a:moveTo>
                <a:lnTo>
                  <a:pt x="18808" y="0"/>
                </a:lnTo>
                <a:lnTo>
                  <a:pt x="18808" y="18808"/>
                </a:lnTo>
                <a:lnTo>
                  <a:pt x="34302" y="18808"/>
                </a:lnTo>
                <a:lnTo>
                  <a:pt x="34302" y="0"/>
                </a:lnTo>
                <a:close/>
              </a:path>
            </a:pathLst>
          </a:custGeom>
          <a:solidFill>
            <a:srgbClr val="000000"/>
          </a:solidFill>
        </p:spPr>
        <p:txBody>
          <a:bodyPr wrap="square" lIns="0" tIns="0" rIns="0" bIns="0" rtlCol="0"/>
          <a:lstStyle/>
          <a:p>
            <a:endParaRPr/>
          </a:p>
        </p:txBody>
      </p:sp>
      <p:sp>
        <p:nvSpPr>
          <p:cNvPr id="42" name="object 42"/>
          <p:cNvSpPr/>
          <p:nvPr/>
        </p:nvSpPr>
        <p:spPr>
          <a:xfrm>
            <a:off x="9351250" y="5461037"/>
            <a:ext cx="53340" cy="62865"/>
          </a:xfrm>
          <a:custGeom>
            <a:avLst/>
            <a:gdLst/>
            <a:ahLst/>
            <a:cxnLst/>
            <a:rect l="l" t="t" r="r" b="b"/>
            <a:pathLst>
              <a:path w="53340" h="62864">
                <a:moveTo>
                  <a:pt x="34302" y="43573"/>
                </a:moveTo>
                <a:lnTo>
                  <a:pt x="18808" y="43573"/>
                </a:lnTo>
                <a:lnTo>
                  <a:pt x="18808" y="62382"/>
                </a:lnTo>
                <a:lnTo>
                  <a:pt x="34302" y="62382"/>
                </a:lnTo>
                <a:lnTo>
                  <a:pt x="34302" y="43573"/>
                </a:lnTo>
                <a:close/>
              </a:path>
              <a:path w="53340" h="62864">
                <a:moveTo>
                  <a:pt x="53111" y="18808"/>
                </a:moveTo>
                <a:lnTo>
                  <a:pt x="0" y="18808"/>
                </a:lnTo>
                <a:lnTo>
                  <a:pt x="0" y="43573"/>
                </a:lnTo>
                <a:lnTo>
                  <a:pt x="53111" y="43573"/>
                </a:lnTo>
                <a:lnTo>
                  <a:pt x="53111" y="18808"/>
                </a:lnTo>
                <a:close/>
              </a:path>
              <a:path w="53340" h="62864">
                <a:moveTo>
                  <a:pt x="34302" y="0"/>
                </a:moveTo>
                <a:lnTo>
                  <a:pt x="18808" y="0"/>
                </a:lnTo>
                <a:lnTo>
                  <a:pt x="18808" y="18808"/>
                </a:lnTo>
                <a:lnTo>
                  <a:pt x="34302" y="18808"/>
                </a:lnTo>
                <a:lnTo>
                  <a:pt x="34302" y="0"/>
                </a:lnTo>
                <a:close/>
              </a:path>
            </a:pathLst>
          </a:custGeom>
          <a:solidFill>
            <a:srgbClr val="000000"/>
          </a:solidFill>
        </p:spPr>
        <p:txBody>
          <a:bodyPr wrap="square" lIns="0" tIns="0" rIns="0" bIns="0" rtlCol="0"/>
          <a:lstStyle/>
          <a:p>
            <a:endParaRPr/>
          </a:p>
        </p:txBody>
      </p:sp>
      <p:sp>
        <p:nvSpPr>
          <p:cNvPr id="43" name="object 43"/>
          <p:cNvSpPr/>
          <p:nvPr/>
        </p:nvSpPr>
        <p:spPr>
          <a:xfrm>
            <a:off x="9297771" y="5581243"/>
            <a:ext cx="53340" cy="62865"/>
          </a:xfrm>
          <a:custGeom>
            <a:avLst/>
            <a:gdLst/>
            <a:ahLst/>
            <a:cxnLst/>
            <a:rect l="l" t="t" r="r" b="b"/>
            <a:pathLst>
              <a:path w="53340" h="62864">
                <a:moveTo>
                  <a:pt x="34302" y="43571"/>
                </a:moveTo>
                <a:lnTo>
                  <a:pt x="18808" y="43571"/>
                </a:lnTo>
                <a:lnTo>
                  <a:pt x="18808" y="62379"/>
                </a:lnTo>
                <a:lnTo>
                  <a:pt x="34302" y="62379"/>
                </a:lnTo>
                <a:lnTo>
                  <a:pt x="34302" y="43571"/>
                </a:lnTo>
                <a:close/>
              </a:path>
              <a:path w="53340" h="62864">
                <a:moveTo>
                  <a:pt x="53111" y="18812"/>
                </a:moveTo>
                <a:lnTo>
                  <a:pt x="0" y="18812"/>
                </a:lnTo>
                <a:lnTo>
                  <a:pt x="0" y="43571"/>
                </a:lnTo>
                <a:lnTo>
                  <a:pt x="53111" y="43571"/>
                </a:lnTo>
                <a:lnTo>
                  <a:pt x="53111" y="18812"/>
                </a:lnTo>
                <a:close/>
              </a:path>
              <a:path w="53340" h="62864">
                <a:moveTo>
                  <a:pt x="34302" y="0"/>
                </a:moveTo>
                <a:lnTo>
                  <a:pt x="18808" y="0"/>
                </a:lnTo>
                <a:lnTo>
                  <a:pt x="18808" y="18812"/>
                </a:lnTo>
                <a:lnTo>
                  <a:pt x="34302" y="18812"/>
                </a:lnTo>
                <a:lnTo>
                  <a:pt x="34302" y="0"/>
                </a:lnTo>
                <a:close/>
              </a:path>
            </a:pathLst>
          </a:custGeom>
          <a:solidFill>
            <a:srgbClr val="000000"/>
          </a:solidFill>
        </p:spPr>
        <p:txBody>
          <a:bodyPr wrap="square" lIns="0" tIns="0" rIns="0" bIns="0" rtlCol="0"/>
          <a:lstStyle/>
          <a:p>
            <a:endParaRPr/>
          </a:p>
        </p:txBody>
      </p:sp>
      <p:sp>
        <p:nvSpPr>
          <p:cNvPr id="44" name="object 44"/>
          <p:cNvSpPr/>
          <p:nvPr/>
        </p:nvSpPr>
        <p:spPr>
          <a:xfrm>
            <a:off x="9325432" y="5666799"/>
            <a:ext cx="53340" cy="62865"/>
          </a:xfrm>
          <a:custGeom>
            <a:avLst/>
            <a:gdLst/>
            <a:ahLst/>
            <a:cxnLst/>
            <a:rect l="l" t="t" r="r" b="b"/>
            <a:pathLst>
              <a:path w="53340" h="62864">
                <a:moveTo>
                  <a:pt x="34302" y="43567"/>
                </a:moveTo>
                <a:lnTo>
                  <a:pt x="18808" y="43567"/>
                </a:lnTo>
                <a:lnTo>
                  <a:pt x="18808" y="62377"/>
                </a:lnTo>
                <a:lnTo>
                  <a:pt x="34302" y="62377"/>
                </a:lnTo>
                <a:lnTo>
                  <a:pt x="34302" y="43567"/>
                </a:lnTo>
                <a:close/>
              </a:path>
              <a:path w="53340" h="62864">
                <a:moveTo>
                  <a:pt x="53111" y="18809"/>
                </a:moveTo>
                <a:lnTo>
                  <a:pt x="0" y="18809"/>
                </a:lnTo>
                <a:lnTo>
                  <a:pt x="0" y="43567"/>
                </a:lnTo>
                <a:lnTo>
                  <a:pt x="53111" y="43567"/>
                </a:lnTo>
                <a:lnTo>
                  <a:pt x="53111" y="18809"/>
                </a:lnTo>
                <a:close/>
              </a:path>
              <a:path w="53340" h="62864">
                <a:moveTo>
                  <a:pt x="34302" y="0"/>
                </a:moveTo>
                <a:lnTo>
                  <a:pt x="18808" y="0"/>
                </a:lnTo>
                <a:lnTo>
                  <a:pt x="18808" y="18809"/>
                </a:lnTo>
                <a:lnTo>
                  <a:pt x="34302" y="18809"/>
                </a:lnTo>
                <a:lnTo>
                  <a:pt x="34302" y="0"/>
                </a:lnTo>
                <a:close/>
              </a:path>
            </a:pathLst>
          </a:custGeom>
          <a:solidFill>
            <a:srgbClr val="000000"/>
          </a:solidFill>
        </p:spPr>
        <p:txBody>
          <a:bodyPr wrap="square" lIns="0" tIns="0" rIns="0" bIns="0" rtlCol="0"/>
          <a:lstStyle/>
          <a:p>
            <a:endParaRPr/>
          </a:p>
        </p:txBody>
      </p:sp>
      <p:sp>
        <p:nvSpPr>
          <p:cNvPr id="45" name="object 45"/>
          <p:cNvSpPr/>
          <p:nvPr/>
        </p:nvSpPr>
        <p:spPr>
          <a:xfrm>
            <a:off x="9315891" y="5411185"/>
            <a:ext cx="55880" cy="73660"/>
          </a:xfrm>
          <a:custGeom>
            <a:avLst/>
            <a:gdLst/>
            <a:ahLst/>
            <a:cxnLst/>
            <a:rect l="l" t="t" r="r" b="b"/>
            <a:pathLst>
              <a:path w="55879" h="73660">
                <a:moveTo>
                  <a:pt x="55324" y="73640"/>
                </a:moveTo>
                <a:lnTo>
                  <a:pt x="0" y="0"/>
                </a:lnTo>
              </a:path>
            </a:pathLst>
          </a:custGeom>
          <a:ln w="19050">
            <a:solidFill>
              <a:srgbClr val="000000"/>
            </a:solidFill>
          </a:ln>
        </p:spPr>
        <p:txBody>
          <a:bodyPr wrap="square" lIns="0" tIns="0" rIns="0" bIns="0" rtlCol="0"/>
          <a:lstStyle/>
          <a:p>
            <a:endParaRPr/>
          </a:p>
        </p:txBody>
      </p:sp>
      <p:sp>
        <p:nvSpPr>
          <p:cNvPr id="46" name="object 46"/>
          <p:cNvSpPr/>
          <p:nvPr/>
        </p:nvSpPr>
        <p:spPr>
          <a:xfrm>
            <a:off x="9332493" y="5497821"/>
            <a:ext cx="40005" cy="107314"/>
          </a:xfrm>
          <a:custGeom>
            <a:avLst/>
            <a:gdLst/>
            <a:ahLst/>
            <a:cxnLst/>
            <a:rect l="l" t="t" r="r" b="b"/>
            <a:pathLst>
              <a:path w="40004" h="107314">
                <a:moveTo>
                  <a:pt x="0" y="107211"/>
                </a:moveTo>
                <a:lnTo>
                  <a:pt x="39650" y="0"/>
                </a:lnTo>
              </a:path>
            </a:pathLst>
          </a:custGeom>
          <a:ln w="19050">
            <a:solidFill>
              <a:srgbClr val="000000"/>
            </a:solidFill>
          </a:ln>
        </p:spPr>
        <p:txBody>
          <a:bodyPr wrap="square" lIns="0" tIns="0" rIns="0" bIns="0" rtlCol="0"/>
          <a:lstStyle/>
          <a:p>
            <a:endParaRPr/>
          </a:p>
        </p:txBody>
      </p:sp>
      <p:sp>
        <p:nvSpPr>
          <p:cNvPr id="47" name="object 47"/>
          <p:cNvSpPr/>
          <p:nvPr/>
        </p:nvSpPr>
        <p:spPr>
          <a:xfrm>
            <a:off x="9327095" y="5619799"/>
            <a:ext cx="25400" cy="47625"/>
          </a:xfrm>
          <a:custGeom>
            <a:avLst/>
            <a:gdLst/>
            <a:ahLst/>
            <a:cxnLst/>
            <a:rect l="l" t="t" r="r" b="b"/>
            <a:pathLst>
              <a:path w="25400" h="47625">
                <a:moveTo>
                  <a:pt x="0" y="0"/>
                </a:moveTo>
                <a:lnTo>
                  <a:pt x="24896" y="47000"/>
                </a:lnTo>
              </a:path>
            </a:pathLst>
          </a:custGeom>
          <a:ln w="19050">
            <a:solidFill>
              <a:srgbClr val="000000"/>
            </a:solidFill>
          </a:ln>
        </p:spPr>
        <p:txBody>
          <a:bodyPr wrap="square" lIns="0" tIns="0" rIns="0" bIns="0" rtlCol="0"/>
          <a:lstStyle/>
          <a:p>
            <a:endParaRPr/>
          </a:p>
        </p:txBody>
      </p:sp>
      <p:sp>
        <p:nvSpPr>
          <p:cNvPr id="72" name="object 72"/>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spc="-110" dirty="0"/>
              <a:t>6.S191 </a:t>
            </a:r>
            <a:r>
              <a:rPr spc="-45" dirty="0"/>
              <a:t>Introduction </a:t>
            </a:r>
            <a:r>
              <a:rPr spc="5" dirty="0"/>
              <a:t>to </a:t>
            </a:r>
            <a:r>
              <a:rPr spc="-60" dirty="0"/>
              <a:t>Deep</a:t>
            </a:r>
            <a:r>
              <a:rPr spc="-90" dirty="0"/>
              <a:t> Learning</a:t>
            </a:r>
          </a:p>
          <a:p>
            <a:pPr algn="ctr">
              <a:lnSpc>
                <a:spcPct val="100000"/>
              </a:lnSpc>
              <a:spcBef>
                <a:spcPts val="75"/>
              </a:spcBef>
            </a:pPr>
            <a:r>
              <a:rPr sz="1100" u="sng" spc="-55" dirty="0">
                <a:solidFill>
                  <a:srgbClr val="B30114"/>
                </a:solidFill>
                <a:uFill>
                  <a:solidFill>
                    <a:srgbClr val="B30114"/>
                  </a:solidFill>
                </a:uFill>
              </a:rPr>
              <a:t>introtodeeplearning.com</a:t>
            </a:r>
            <a:endParaRPr sz="1100"/>
          </a:p>
        </p:txBody>
      </p:sp>
    </p:spTree>
    <p:extLst>
      <p:ext uri="{BB962C8B-B14F-4D97-AF65-F5344CB8AC3E}">
        <p14:creationId xmlns:p14="http://schemas.microsoft.com/office/powerpoint/2010/main" val="21218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5772" y="269748"/>
            <a:ext cx="6181090" cy="695960"/>
          </a:xfrm>
          <a:prstGeom prst="rect">
            <a:avLst/>
          </a:prstGeom>
        </p:spPr>
        <p:txBody>
          <a:bodyPr vert="horz" wrap="square" lIns="0" tIns="12700" rIns="0" bIns="0" rtlCol="0">
            <a:spAutoFit/>
          </a:bodyPr>
          <a:lstStyle/>
          <a:p>
            <a:pPr marL="12700" algn="ctr">
              <a:lnSpc>
                <a:spcPct val="100000"/>
              </a:lnSpc>
              <a:spcBef>
                <a:spcPts val="100"/>
              </a:spcBef>
            </a:pPr>
            <a:r>
              <a:rPr lang="en-SG" spc="-210" dirty="0"/>
              <a:t>Visualizing training process</a:t>
            </a:r>
            <a:endParaRPr spc="-70"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spc="-110" dirty="0"/>
              <a:t>6.S191 </a:t>
            </a:r>
            <a:r>
              <a:rPr spc="-45" dirty="0"/>
              <a:t>Introduction </a:t>
            </a:r>
            <a:r>
              <a:rPr spc="5" dirty="0"/>
              <a:t>to </a:t>
            </a:r>
            <a:r>
              <a:rPr spc="-60" dirty="0"/>
              <a:t>Deep</a:t>
            </a:r>
            <a:r>
              <a:rPr spc="-90" dirty="0"/>
              <a:t> Learning</a:t>
            </a:r>
          </a:p>
          <a:p>
            <a:pPr algn="ctr">
              <a:lnSpc>
                <a:spcPct val="100000"/>
              </a:lnSpc>
              <a:spcBef>
                <a:spcPts val="75"/>
              </a:spcBef>
            </a:pPr>
            <a:r>
              <a:rPr sz="1100" u="sng" spc="-55" dirty="0">
                <a:solidFill>
                  <a:srgbClr val="B30114"/>
                </a:solidFill>
                <a:uFill>
                  <a:solidFill>
                    <a:srgbClr val="B30114"/>
                  </a:solidFill>
                </a:uFill>
              </a:rPr>
              <a:t>introtodeeplearning.com</a:t>
            </a:r>
            <a:endParaRPr sz="1100"/>
          </a:p>
        </p:txBody>
      </p:sp>
      <p:sp>
        <p:nvSpPr>
          <p:cNvPr id="11" name="Rectangle 10">
            <a:extLst>
              <a:ext uri="{FF2B5EF4-FFF2-40B4-BE49-F238E27FC236}">
                <a16:creationId xmlns:a16="http://schemas.microsoft.com/office/drawing/2014/main" id="{AD585FB4-91C6-4843-B230-2CEEB96C6637}"/>
              </a:ext>
            </a:extLst>
          </p:cNvPr>
          <p:cNvSpPr/>
          <p:nvPr/>
        </p:nvSpPr>
        <p:spPr>
          <a:xfrm>
            <a:off x="1219200" y="1524000"/>
            <a:ext cx="10363200" cy="4001095"/>
          </a:xfrm>
          <a:prstGeom prst="rect">
            <a:avLst/>
          </a:prstGeom>
        </p:spPr>
        <p:txBody>
          <a:bodyPr wrap="square">
            <a:spAutoFit/>
          </a:bodyPr>
          <a:lstStyle/>
          <a:p>
            <a:pPr marL="457200" indent="-457200" fontAlgn="base">
              <a:buFont typeface="Arial" panose="020B0604020202020204" pitchFamily="34" charset="0"/>
              <a:buChar char="•"/>
            </a:pPr>
            <a:r>
              <a:rPr lang="en-SG" sz="2800" b="1" dirty="0">
                <a:solidFill>
                  <a:srgbClr val="222222"/>
                </a:solidFill>
                <a:latin typeface="Helvetica Neue"/>
              </a:rPr>
              <a:t>Access Model Training History in </a:t>
            </a:r>
            <a:r>
              <a:rPr lang="en-SG" sz="2800" b="1" dirty="0" err="1">
                <a:solidFill>
                  <a:srgbClr val="222222"/>
                </a:solidFill>
                <a:latin typeface="Helvetica Neue"/>
              </a:rPr>
              <a:t>Keras</a:t>
            </a:r>
            <a:endParaRPr lang="en-SG" sz="2800" b="1" dirty="0">
              <a:solidFill>
                <a:srgbClr val="222222"/>
              </a:solidFill>
              <a:latin typeface="Helvetica Neue"/>
            </a:endParaRPr>
          </a:p>
          <a:p>
            <a:pPr fontAlgn="base"/>
            <a:endParaRPr lang="en-SG" b="1" dirty="0">
              <a:solidFill>
                <a:srgbClr val="222222"/>
              </a:solidFill>
              <a:latin typeface="Helvetica Neue"/>
            </a:endParaRPr>
          </a:p>
          <a:p>
            <a:pPr fontAlgn="base"/>
            <a:r>
              <a:rPr lang="en-SG" dirty="0">
                <a:latin typeface="Courier New" panose="02070309020205020404" pitchFamily="49" charset="0"/>
                <a:cs typeface="Courier New" panose="02070309020205020404" pitchFamily="49" charset="0"/>
              </a:rPr>
              <a:t>	history = </a:t>
            </a:r>
            <a:r>
              <a:rPr lang="en-SG" dirty="0" err="1">
                <a:latin typeface="Courier New" panose="02070309020205020404" pitchFamily="49" charset="0"/>
                <a:cs typeface="Courier New" panose="02070309020205020404" pitchFamily="49" charset="0"/>
              </a:rPr>
              <a:t>model.fit</a:t>
            </a:r>
            <a:r>
              <a:rPr lang="en-SG" dirty="0">
                <a:latin typeface="Courier New" panose="02070309020205020404" pitchFamily="49" charset="0"/>
                <a:cs typeface="Courier New" panose="02070309020205020404" pitchFamily="49" charset="0"/>
              </a:rPr>
              <a:t>(X, Y,</a:t>
            </a:r>
            <a:endParaRPr lang="en-SG" b="1" dirty="0">
              <a:solidFill>
                <a:srgbClr val="222222"/>
              </a:solidFill>
              <a:latin typeface="Courier New" panose="02070309020205020404" pitchFamily="49" charset="0"/>
              <a:cs typeface="Courier New" panose="02070309020205020404" pitchFamily="49" charset="0"/>
            </a:endParaRPr>
          </a:p>
          <a:p>
            <a:pPr fontAlgn="base"/>
            <a:r>
              <a:rPr lang="en-SG" dirty="0">
                <a:solidFill>
                  <a:srgbClr val="222222"/>
                </a:solidFill>
                <a:latin typeface="Courier New" panose="02070309020205020404" pitchFamily="49" charset="0"/>
                <a:cs typeface="Courier New" panose="02070309020205020404" pitchFamily="49" charset="0"/>
              </a:rPr>
              <a:t>	# list all data in history</a:t>
            </a:r>
          </a:p>
          <a:p>
            <a:pPr fontAlgn="base"/>
            <a:r>
              <a:rPr lang="en-SG" dirty="0">
                <a:solidFill>
                  <a:srgbClr val="222222"/>
                </a:solidFill>
                <a:latin typeface="Courier New" panose="02070309020205020404" pitchFamily="49" charset="0"/>
                <a:cs typeface="Courier New" panose="02070309020205020404" pitchFamily="49" charset="0"/>
              </a:rPr>
              <a:t>	print(</a:t>
            </a:r>
            <a:r>
              <a:rPr lang="en-SG" dirty="0" err="1">
                <a:solidFill>
                  <a:srgbClr val="222222"/>
                </a:solidFill>
                <a:latin typeface="Courier New" panose="02070309020205020404" pitchFamily="49" charset="0"/>
                <a:cs typeface="Courier New" panose="02070309020205020404" pitchFamily="49" charset="0"/>
              </a:rPr>
              <a:t>history.history.keys</a:t>
            </a:r>
            <a:r>
              <a:rPr lang="en-SG" dirty="0">
                <a:solidFill>
                  <a:srgbClr val="222222"/>
                </a:solidFill>
                <a:latin typeface="Courier New" panose="02070309020205020404" pitchFamily="49" charset="0"/>
                <a:cs typeface="Courier New" panose="02070309020205020404" pitchFamily="49" charset="0"/>
              </a:rPr>
              <a:t>())</a:t>
            </a:r>
          </a:p>
          <a:p>
            <a:pPr marL="457200" indent="-457200" fontAlgn="base">
              <a:buFont typeface="Arial" panose="020B0604020202020204" pitchFamily="34" charset="0"/>
              <a:buChar char="•"/>
            </a:pPr>
            <a:r>
              <a:rPr lang="en-SG" sz="2800" b="1" dirty="0">
                <a:solidFill>
                  <a:srgbClr val="222222"/>
                </a:solidFill>
                <a:latin typeface="Helvetica Neue"/>
              </a:rPr>
              <a:t>Access Model Training History in </a:t>
            </a:r>
            <a:r>
              <a:rPr lang="en-SG" sz="2800" b="1" dirty="0" err="1">
                <a:solidFill>
                  <a:srgbClr val="222222"/>
                </a:solidFill>
                <a:latin typeface="Helvetica Neue"/>
              </a:rPr>
              <a:t>Keras</a:t>
            </a:r>
            <a:endParaRPr lang="en-SG" sz="2800" b="1" dirty="0">
              <a:solidFill>
                <a:srgbClr val="222222"/>
              </a:solidFill>
              <a:latin typeface="Helvetica Neue"/>
            </a:endParaRPr>
          </a:p>
          <a:p>
            <a:pPr fontAlgn="base"/>
            <a:endParaRPr lang="en-SG" b="1" dirty="0">
              <a:solidFill>
                <a:srgbClr val="222222"/>
              </a:solidFill>
              <a:latin typeface="Helvetica Neue"/>
            </a:endParaRPr>
          </a:p>
          <a:p>
            <a:pPr fontAlgn="base"/>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plt.plot</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history.history</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acc</a:t>
            </a:r>
            <a:r>
              <a:rPr lang="en-SG" dirty="0">
                <a:latin typeface="Courier New" panose="02070309020205020404" pitchFamily="49" charset="0"/>
                <a:cs typeface="Courier New" panose="02070309020205020404" pitchFamily="49" charset="0"/>
              </a:rPr>
              <a:t>’])</a:t>
            </a:r>
          </a:p>
          <a:p>
            <a:pPr fontAlgn="base"/>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plt.plot</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history.history</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val_acc</a:t>
            </a:r>
            <a:r>
              <a:rPr lang="en-SG" dirty="0">
                <a:latin typeface="Courier New" panose="02070309020205020404" pitchFamily="49" charset="0"/>
                <a:cs typeface="Courier New" panose="02070309020205020404" pitchFamily="49" charset="0"/>
              </a:rPr>
              <a:t>’])</a:t>
            </a:r>
          </a:p>
          <a:p>
            <a:pPr fontAlgn="base"/>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plt.plot</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history.history</a:t>
            </a:r>
            <a:r>
              <a:rPr lang="en-SG" dirty="0">
                <a:latin typeface="Courier New" panose="02070309020205020404" pitchFamily="49" charset="0"/>
                <a:cs typeface="Courier New" panose="02070309020205020404" pitchFamily="49" charset="0"/>
              </a:rPr>
              <a:t>['loss’])</a:t>
            </a:r>
          </a:p>
          <a:p>
            <a:pPr fontAlgn="base"/>
            <a:r>
              <a:rPr lang="en-SG" dirty="0">
                <a:latin typeface="Courier New" panose="02070309020205020404" pitchFamily="49" charset="0"/>
                <a:cs typeface="Courier New" panose="02070309020205020404" pitchFamily="49" charset="0"/>
              </a:rPr>
              <a:t>	</a:t>
            </a:r>
            <a:r>
              <a:rPr lang="en-SG" dirty="0" err="1">
                <a:latin typeface="Courier New" panose="02070309020205020404" pitchFamily="49" charset="0"/>
                <a:cs typeface="Courier New" panose="02070309020205020404" pitchFamily="49" charset="0"/>
              </a:rPr>
              <a:t>plt.plot</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history.history</a:t>
            </a:r>
            <a:r>
              <a:rPr lang="en-SG" dirty="0">
                <a:latin typeface="Courier New" panose="02070309020205020404" pitchFamily="49" charset="0"/>
                <a:cs typeface="Courier New" panose="02070309020205020404" pitchFamily="49" charset="0"/>
              </a:rPr>
              <a:t>['</a:t>
            </a:r>
            <a:r>
              <a:rPr lang="en-SG" dirty="0" err="1">
                <a:latin typeface="Courier New" panose="02070309020205020404" pitchFamily="49" charset="0"/>
                <a:cs typeface="Courier New" panose="02070309020205020404" pitchFamily="49" charset="0"/>
              </a:rPr>
              <a:t>val_loss</a:t>
            </a:r>
            <a:r>
              <a:rPr lang="en-SG" dirty="0">
                <a:latin typeface="Courier New" panose="02070309020205020404" pitchFamily="49" charset="0"/>
                <a:cs typeface="Courier New" panose="02070309020205020404" pitchFamily="49" charset="0"/>
              </a:rPr>
              <a:t>'])</a:t>
            </a:r>
          </a:p>
          <a:p>
            <a:pPr fontAlgn="base"/>
            <a:endParaRPr lang="en-SG" dirty="0"/>
          </a:p>
          <a:p>
            <a:pPr fontAlgn="base"/>
            <a:endParaRPr lang="en-SG" dirty="0">
              <a:solidFill>
                <a:srgbClr val="222222"/>
              </a:solidFill>
              <a:effectLst/>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2DF84774-2D7E-4EDB-8BB1-B4EF30FADD9B}"/>
              </a:ext>
            </a:extLst>
          </p:cNvPr>
          <p:cNvSpPr/>
          <p:nvPr/>
        </p:nvSpPr>
        <p:spPr>
          <a:xfrm>
            <a:off x="685800" y="5633141"/>
            <a:ext cx="10439400" cy="369332"/>
          </a:xfrm>
          <a:prstGeom prst="rect">
            <a:avLst/>
          </a:prstGeom>
        </p:spPr>
        <p:txBody>
          <a:bodyPr wrap="square">
            <a:spAutoFit/>
          </a:bodyPr>
          <a:lstStyle/>
          <a:p>
            <a:r>
              <a:rPr lang="en-SG" dirty="0">
                <a:hlinkClick r:id="rId3"/>
              </a:rPr>
              <a:t>https://</a:t>
            </a:r>
            <a:r>
              <a:rPr lang="en-SG" dirty="0" err="1">
                <a:hlinkClick r:id="rId3"/>
              </a:rPr>
              <a:t>machinelearningmastery.com</a:t>
            </a:r>
            <a:r>
              <a:rPr lang="en-SG" dirty="0">
                <a:hlinkClick r:id="rId3"/>
              </a:rPr>
              <a:t>/display-deep-learning-model-training-history-in-</a:t>
            </a:r>
            <a:r>
              <a:rPr lang="en-SG" dirty="0" err="1">
                <a:hlinkClick r:id="rId3"/>
              </a:rPr>
              <a:t>keras</a:t>
            </a:r>
            <a:r>
              <a:rPr lang="en-SG" dirty="0">
                <a:hlinkClick r:id="rId3"/>
              </a:rPr>
              <a:t>/</a:t>
            </a:r>
            <a:endParaRPr lang="en-SG" dirty="0"/>
          </a:p>
        </p:txBody>
      </p:sp>
    </p:spTree>
    <p:extLst>
      <p:ext uri="{BB962C8B-B14F-4D97-AF65-F5344CB8AC3E}">
        <p14:creationId xmlns:p14="http://schemas.microsoft.com/office/powerpoint/2010/main" val="31575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5772" y="269748"/>
            <a:ext cx="6181090" cy="695960"/>
          </a:xfrm>
          <a:prstGeom prst="rect">
            <a:avLst/>
          </a:prstGeom>
        </p:spPr>
        <p:txBody>
          <a:bodyPr vert="horz" wrap="square" lIns="0" tIns="12700" rIns="0" bIns="0" rtlCol="0">
            <a:spAutoFit/>
          </a:bodyPr>
          <a:lstStyle/>
          <a:p>
            <a:pPr marL="12700" algn="ctr">
              <a:lnSpc>
                <a:spcPct val="100000"/>
              </a:lnSpc>
              <a:spcBef>
                <a:spcPts val="100"/>
              </a:spcBef>
            </a:pPr>
            <a:r>
              <a:rPr lang="en-SG" spc="-210" dirty="0"/>
              <a:t>Loss vs Accuracy</a:t>
            </a:r>
            <a:endParaRPr spc="-70"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spc="-110" dirty="0"/>
              <a:t>6.S191 </a:t>
            </a:r>
            <a:r>
              <a:rPr spc="-45" dirty="0"/>
              <a:t>Introduction </a:t>
            </a:r>
            <a:r>
              <a:rPr spc="5" dirty="0"/>
              <a:t>to </a:t>
            </a:r>
            <a:r>
              <a:rPr spc="-60" dirty="0"/>
              <a:t>Deep</a:t>
            </a:r>
            <a:r>
              <a:rPr spc="-90" dirty="0"/>
              <a:t> Learning</a:t>
            </a:r>
          </a:p>
          <a:p>
            <a:pPr algn="ctr">
              <a:lnSpc>
                <a:spcPct val="100000"/>
              </a:lnSpc>
              <a:spcBef>
                <a:spcPts val="75"/>
              </a:spcBef>
            </a:pPr>
            <a:r>
              <a:rPr sz="1100" u="sng" spc="-55" dirty="0">
                <a:solidFill>
                  <a:srgbClr val="B30114"/>
                </a:solidFill>
                <a:uFill>
                  <a:solidFill>
                    <a:srgbClr val="B30114"/>
                  </a:solidFill>
                </a:uFill>
              </a:rPr>
              <a:t>introtodeeplearning.com</a:t>
            </a:r>
            <a:endParaRPr sz="1100"/>
          </a:p>
        </p:txBody>
      </p:sp>
      <p:pic>
        <p:nvPicPr>
          <p:cNvPr id="2050" name="Picture 2" descr="Plot of Model Accuracy on Train and Validation Datasets">
            <a:extLst>
              <a:ext uri="{FF2B5EF4-FFF2-40B4-BE49-F238E27FC236}">
                <a16:creationId xmlns:a16="http://schemas.microsoft.com/office/drawing/2014/main" id="{7DB9DD70-768F-40F2-812D-3F63F613A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143000"/>
            <a:ext cx="5638800" cy="42499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lot of Model Loss on Training and Validation Datasets">
            <a:extLst>
              <a:ext uri="{FF2B5EF4-FFF2-40B4-BE49-F238E27FC236}">
                <a16:creationId xmlns:a16="http://schemas.microsoft.com/office/drawing/2014/main" id="{3073C2DE-CE96-43BE-B719-FAB6FF2CE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5562600" cy="419250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0E6E9B0-2911-4A54-A800-D485052E20A8}"/>
              </a:ext>
            </a:extLst>
          </p:cNvPr>
          <p:cNvSpPr/>
          <p:nvPr/>
        </p:nvSpPr>
        <p:spPr>
          <a:xfrm>
            <a:off x="2612234" y="5335502"/>
            <a:ext cx="787075" cy="584775"/>
          </a:xfrm>
          <a:prstGeom prst="rect">
            <a:avLst/>
          </a:prstGeom>
        </p:spPr>
        <p:txBody>
          <a:bodyPr wrap="none">
            <a:spAutoFit/>
          </a:bodyPr>
          <a:lstStyle/>
          <a:p>
            <a:r>
              <a:rPr lang="en-SG" sz="3200" spc="-210" dirty="0"/>
              <a:t>Loss</a:t>
            </a:r>
            <a:endParaRPr lang="en-SG" sz="3200" dirty="0"/>
          </a:p>
        </p:txBody>
      </p:sp>
      <p:sp>
        <p:nvSpPr>
          <p:cNvPr id="13" name="Rectangle 12">
            <a:extLst>
              <a:ext uri="{FF2B5EF4-FFF2-40B4-BE49-F238E27FC236}">
                <a16:creationId xmlns:a16="http://schemas.microsoft.com/office/drawing/2014/main" id="{CD5A7B32-CA4B-4EF6-866A-F2AEDB8001FE}"/>
              </a:ext>
            </a:extLst>
          </p:cNvPr>
          <p:cNvSpPr/>
          <p:nvPr/>
        </p:nvSpPr>
        <p:spPr>
          <a:xfrm>
            <a:off x="8457047" y="5240790"/>
            <a:ext cx="1459630" cy="584775"/>
          </a:xfrm>
          <a:prstGeom prst="rect">
            <a:avLst/>
          </a:prstGeom>
        </p:spPr>
        <p:txBody>
          <a:bodyPr wrap="none">
            <a:spAutoFit/>
          </a:bodyPr>
          <a:lstStyle/>
          <a:p>
            <a:r>
              <a:rPr lang="en-SG" sz="3200" spc="-210" dirty="0"/>
              <a:t>Accuracy</a:t>
            </a:r>
            <a:endParaRPr lang="en-SG" sz="3200" dirty="0"/>
          </a:p>
        </p:txBody>
      </p:sp>
    </p:spTree>
    <p:extLst>
      <p:ext uri="{BB962C8B-B14F-4D97-AF65-F5344CB8AC3E}">
        <p14:creationId xmlns:p14="http://schemas.microsoft.com/office/powerpoint/2010/main" val="377093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C34A-2B0F-4AED-9E95-60923403960B}"/>
              </a:ext>
            </a:extLst>
          </p:cNvPr>
          <p:cNvSpPr>
            <a:spLocks noGrp="1"/>
          </p:cNvSpPr>
          <p:nvPr>
            <p:ph type="title"/>
          </p:nvPr>
        </p:nvSpPr>
        <p:spPr/>
        <p:txBody>
          <a:bodyPr/>
          <a:lstStyle/>
          <a:p>
            <a:pPr algn="ctr"/>
            <a:r>
              <a:rPr lang="en-SG" spc="-210" dirty="0"/>
              <a:t>Live tracking</a:t>
            </a:r>
            <a:endParaRPr lang="en-SG" dirty="0"/>
          </a:p>
        </p:txBody>
      </p:sp>
      <p:sp>
        <p:nvSpPr>
          <p:cNvPr id="4" name="Date Placeholder 3">
            <a:extLst>
              <a:ext uri="{FF2B5EF4-FFF2-40B4-BE49-F238E27FC236}">
                <a16:creationId xmlns:a16="http://schemas.microsoft.com/office/drawing/2014/main" id="{E8B4132A-FE94-4FFC-9612-6AD0777066C6}"/>
              </a:ext>
            </a:extLst>
          </p:cNvPr>
          <p:cNvSpPr>
            <a:spLocks noGrp="1"/>
          </p:cNvSpPr>
          <p:nvPr>
            <p:ph type="dt" sz="half" idx="6"/>
          </p:nvPr>
        </p:nvSpPr>
        <p:spPr/>
        <p:txBody>
          <a:bodyPr/>
          <a:lstStyle/>
          <a:p>
            <a:pPr algn="ctr">
              <a:lnSpc>
                <a:spcPts val="1420"/>
              </a:lnSpc>
            </a:pPr>
            <a:r>
              <a:rPr lang="en-SG" spc="-110"/>
              <a:t>6.S191 Introduction to Deep Learning introtodeeplearning.com</a:t>
            </a:r>
            <a:endParaRPr lang="en-SG" sz="1100"/>
          </a:p>
        </p:txBody>
      </p:sp>
      <p:sp>
        <p:nvSpPr>
          <p:cNvPr id="5" name="Slide Number Placeholder 4">
            <a:extLst>
              <a:ext uri="{FF2B5EF4-FFF2-40B4-BE49-F238E27FC236}">
                <a16:creationId xmlns:a16="http://schemas.microsoft.com/office/drawing/2014/main" id="{D47E14C3-6C56-4607-B2B7-008A24B86916}"/>
              </a:ext>
            </a:extLst>
          </p:cNvPr>
          <p:cNvSpPr>
            <a:spLocks noGrp="1"/>
          </p:cNvSpPr>
          <p:nvPr>
            <p:ph type="sldNum" sz="quarter" idx="7"/>
          </p:nvPr>
        </p:nvSpPr>
        <p:spPr/>
        <p:txBody>
          <a:bodyPr/>
          <a:lstStyle/>
          <a:p>
            <a:fld id="{B6F15528-21DE-4FAA-801E-634DDDAF4B2B}" type="slidenum">
              <a:rPr lang="en-SG" smtClean="0"/>
              <a:t>6</a:t>
            </a:fld>
            <a:endParaRPr lang="en-SG" dirty="0"/>
          </a:p>
        </p:txBody>
      </p:sp>
      <p:sp>
        <p:nvSpPr>
          <p:cNvPr id="6" name="Rectangle 1">
            <a:extLst>
              <a:ext uri="{FF2B5EF4-FFF2-40B4-BE49-F238E27FC236}">
                <a16:creationId xmlns:a16="http://schemas.microsoft.com/office/drawing/2014/main" id="{7E88789D-F2F1-46B6-B5C3-A6F53B7F9CE6}"/>
              </a:ext>
            </a:extLst>
          </p:cNvPr>
          <p:cNvSpPr>
            <a:spLocks noGrp="1" noChangeArrowheads="1"/>
          </p:cNvSpPr>
          <p:nvPr>
            <p:ph type="body" idx="1"/>
          </p:nvPr>
        </p:nvSpPr>
        <p:spPr bwMode="auto">
          <a:xfrm>
            <a:off x="1066800" y="927559"/>
            <a:ext cx="6521337"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rtl="0" eaLnBrk="0" fontAlgn="base" hangingPunct="0">
              <a:spcBef>
                <a:spcPct val="0"/>
              </a:spcBef>
              <a:spcAft>
                <a:spcPct val="0"/>
              </a:spcAft>
            </a:pPr>
            <a:r>
              <a:rPr lang="en-US" altLang="en-US" sz="1400" b="1" dirty="0">
                <a:solidFill>
                  <a:srgbClr val="000080"/>
                </a:solidFill>
                <a:latin typeface="Courier New" panose="02070309020205020404" pitchFamily="49" charset="0"/>
                <a:cs typeface="Courier New" panose="02070309020205020404" pitchFamily="49" charset="0"/>
              </a:rPr>
              <a:t>from </a:t>
            </a:r>
            <a:r>
              <a:rPr lang="en-US" altLang="en-US" sz="1400" dirty="0">
                <a:solidFill>
                  <a:srgbClr val="000000"/>
                </a:solidFill>
                <a:latin typeface="Courier New" panose="02070309020205020404" pitchFamily="49" charset="0"/>
                <a:cs typeface="Courier New" panose="02070309020205020404" pitchFamily="49" charset="0"/>
              </a:rPr>
              <a:t>matplotlib </a:t>
            </a:r>
            <a:r>
              <a:rPr lang="en-US" altLang="en-US" sz="1400" b="1" dirty="0">
                <a:solidFill>
                  <a:srgbClr val="000080"/>
                </a:solidFill>
                <a:latin typeface="Courier New" panose="02070309020205020404" pitchFamily="49" charset="0"/>
                <a:cs typeface="Courier New" panose="02070309020205020404" pitchFamily="49" charset="0"/>
              </a:rPr>
              <a:t>import </a:t>
            </a:r>
            <a:r>
              <a:rPr lang="en-US" altLang="en-US" sz="1400" dirty="0" err="1">
                <a:solidFill>
                  <a:srgbClr val="000000"/>
                </a:solidFill>
                <a:latin typeface="Courier New" panose="02070309020205020404" pitchFamily="49" charset="0"/>
                <a:cs typeface="Courier New" panose="02070309020205020404" pitchFamily="49" charset="0"/>
              </a:rPr>
              <a:t>pyplot</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as </a:t>
            </a:r>
            <a:r>
              <a:rPr lang="en-US" altLang="en-US" sz="1400" dirty="0" err="1">
                <a:solidFill>
                  <a:srgbClr val="000000"/>
                </a:solidFill>
                <a:latin typeface="Courier New" panose="02070309020205020404" pitchFamily="49" charset="0"/>
                <a:cs typeface="Courier New" panose="02070309020205020404" pitchFamily="49" charset="0"/>
              </a:rPr>
              <a:t>plt</a:t>
            </a:r>
            <a:br>
              <a:rPr lang="en-US" altLang="en-US" sz="1400"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80"/>
                </a:solidFill>
                <a:latin typeface="Courier New" panose="02070309020205020404" pitchFamily="49" charset="0"/>
                <a:cs typeface="Courier New" panose="02070309020205020404" pitchFamily="49" charset="0"/>
              </a:rPr>
              <a:t>from </a:t>
            </a:r>
            <a:r>
              <a:rPr lang="en-US" altLang="en-US" sz="1400" dirty="0" err="1">
                <a:solidFill>
                  <a:srgbClr val="000000"/>
                </a:solidFill>
                <a:latin typeface="Courier New" panose="02070309020205020404" pitchFamily="49" charset="0"/>
                <a:cs typeface="Courier New" panose="02070309020205020404" pitchFamily="49" charset="0"/>
              </a:rPr>
              <a:t>IPython.display</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000080"/>
                </a:solidFill>
                <a:latin typeface="Courier New" panose="02070309020205020404" pitchFamily="49" charset="0"/>
                <a:cs typeface="Courier New" panose="02070309020205020404" pitchFamily="49" charset="0"/>
              </a:rPr>
              <a:t>import </a:t>
            </a:r>
            <a:r>
              <a:rPr lang="en-US" altLang="en-US" sz="1400" dirty="0" err="1">
                <a:solidFill>
                  <a:srgbClr val="000000"/>
                </a:solidFill>
                <a:latin typeface="Courier New" panose="02070309020205020404" pitchFamily="49" charset="0"/>
                <a:cs typeface="Courier New" panose="02070309020205020404" pitchFamily="49" charset="0"/>
              </a:rPr>
              <a:t>clear_output</a:t>
            </a:r>
            <a:endParaRPr lang="en-US" altLang="en-US" sz="7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PlotLosses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(Callback):</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on_train_begin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logs={}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.losses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.val_losses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plt.figure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on_epoch_end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epoch</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logs={}):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.logs.append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(logs)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.x.append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.losses.append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logs.get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'loss'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.val_losses.append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logs.get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val_loss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clear_output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wait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plt.plot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.losses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label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"loss"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plt.plot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.val_losses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660099"/>
                </a:solidFill>
                <a:effectLst/>
                <a:latin typeface="Courier New" panose="02070309020205020404" pitchFamily="49" charset="0"/>
                <a:cs typeface="Courier New" panose="02070309020205020404" pitchFamily="49" charset="0"/>
              </a:rPr>
              <a:t>label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val_loss</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plt.legend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plt.show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393017C-BC44-4A71-97B4-379B9840029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10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E3213-9D24-4A9D-A772-BE977C169F12}"/>
              </a:ext>
            </a:extLst>
          </p:cNvPr>
          <p:cNvSpPr txBox="1"/>
          <p:nvPr/>
        </p:nvSpPr>
        <p:spPr>
          <a:xfrm>
            <a:off x="2971800" y="2514600"/>
            <a:ext cx="6833666" cy="1569660"/>
          </a:xfrm>
          <a:prstGeom prst="rect">
            <a:avLst/>
          </a:prstGeom>
          <a:noFill/>
        </p:spPr>
        <p:txBody>
          <a:bodyPr wrap="none" rtlCol="0">
            <a:spAutoFit/>
          </a:bodyPr>
          <a:lstStyle/>
          <a:p>
            <a:pPr algn="ctr"/>
            <a:r>
              <a:rPr lang="en-SG" sz="4800" spc="-110" dirty="0">
                <a:solidFill>
                  <a:srgbClr val="FFFFFF"/>
                </a:solidFill>
              </a:rPr>
              <a:t>Neural </a:t>
            </a:r>
            <a:r>
              <a:rPr lang="en-SG" sz="4800" spc="-40" dirty="0">
                <a:solidFill>
                  <a:srgbClr val="FFFFFF"/>
                </a:solidFill>
              </a:rPr>
              <a:t>Networks </a:t>
            </a:r>
            <a:r>
              <a:rPr lang="en-SG" sz="4800" spc="-135" dirty="0">
                <a:solidFill>
                  <a:srgbClr val="FFFFFF"/>
                </a:solidFill>
              </a:rPr>
              <a:t>in </a:t>
            </a:r>
            <a:r>
              <a:rPr lang="en-SG" sz="4800" spc="-220" dirty="0">
                <a:solidFill>
                  <a:srgbClr val="FFFFFF"/>
                </a:solidFill>
              </a:rPr>
              <a:t>Practice:</a:t>
            </a:r>
            <a:br>
              <a:rPr lang="en-SG" sz="4800" spc="-220" dirty="0">
                <a:solidFill>
                  <a:srgbClr val="FFFFFF"/>
                </a:solidFill>
              </a:rPr>
            </a:br>
            <a:r>
              <a:rPr lang="en-SG" sz="4800" spc="-220" dirty="0">
                <a:solidFill>
                  <a:srgbClr val="FFFFFF"/>
                </a:solidFill>
              </a:rPr>
              <a:t>Underfitting vs </a:t>
            </a:r>
            <a:r>
              <a:rPr lang="en-SG" sz="4800" spc="-70" dirty="0">
                <a:solidFill>
                  <a:srgbClr val="FFFFFF"/>
                </a:solidFill>
              </a:rPr>
              <a:t>Overfitting</a:t>
            </a:r>
            <a:endParaRPr lang="en-SG" sz="4800" dirty="0"/>
          </a:p>
        </p:txBody>
      </p:sp>
    </p:spTree>
    <p:extLst>
      <p:ext uri="{BB962C8B-B14F-4D97-AF65-F5344CB8AC3E}">
        <p14:creationId xmlns:p14="http://schemas.microsoft.com/office/powerpoint/2010/main" val="418375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5772" y="269748"/>
            <a:ext cx="6181090" cy="695960"/>
          </a:xfrm>
          <a:prstGeom prst="rect">
            <a:avLst/>
          </a:prstGeom>
        </p:spPr>
        <p:txBody>
          <a:bodyPr vert="horz" wrap="square" lIns="0" tIns="12700" rIns="0" bIns="0" rtlCol="0">
            <a:spAutoFit/>
          </a:bodyPr>
          <a:lstStyle/>
          <a:p>
            <a:pPr marL="12700">
              <a:lnSpc>
                <a:spcPct val="100000"/>
              </a:lnSpc>
              <a:spcBef>
                <a:spcPts val="100"/>
              </a:spcBef>
            </a:pPr>
            <a:r>
              <a:rPr spc="-210" dirty="0"/>
              <a:t>The Problem </a:t>
            </a:r>
            <a:r>
              <a:rPr spc="-75" dirty="0"/>
              <a:t>of</a:t>
            </a:r>
            <a:r>
              <a:rPr spc="400" dirty="0"/>
              <a:t> </a:t>
            </a:r>
            <a:r>
              <a:rPr spc="-70" dirty="0"/>
              <a:t>Overfitting</a:t>
            </a:r>
          </a:p>
        </p:txBody>
      </p:sp>
      <p:sp>
        <p:nvSpPr>
          <p:cNvPr id="3" name="object 3"/>
          <p:cNvSpPr/>
          <p:nvPr/>
        </p:nvSpPr>
        <p:spPr>
          <a:xfrm>
            <a:off x="737616" y="2410967"/>
            <a:ext cx="10872216" cy="2237232"/>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089628" y="5050028"/>
            <a:ext cx="2697480" cy="845819"/>
          </a:xfrm>
          <a:prstGeom prst="rect">
            <a:avLst/>
          </a:prstGeom>
        </p:spPr>
        <p:txBody>
          <a:bodyPr vert="horz" wrap="square" lIns="0" tIns="12700" rIns="0" bIns="0" rtlCol="0">
            <a:spAutoFit/>
          </a:bodyPr>
          <a:lstStyle/>
          <a:p>
            <a:pPr marL="739775">
              <a:lnSpc>
                <a:spcPct val="100000"/>
              </a:lnSpc>
              <a:spcBef>
                <a:spcPts val="100"/>
              </a:spcBef>
            </a:pPr>
            <a:r>
              <a:rPr sz="1800" b="1" spc="-60" dirty="0">
                <a:latin typeface="Trebuchet MS"/>
                <a:cs typeface="Trebuchet MS"/>
              </a:rPr>
              <a:t>Underfitting</a:t>
            </a:r>
            <a:endParaRPr sz="1800">
              <a:latin typeface="Trebuchet MS"/>
              <a:cs typeface="Trebuchet MS"/>
            </a:endParaRPr>
          </a:p>
          <a:p>
            <a:pPr marL="12700" marR="5080" algn="ctr">
              <a:lnSpc>
                <a:spcPts val="2110"/>
              </a:lnSpc>
              <a:spcBef>
                <a:spcPts val="135"/>
              </a:spcBef>
            </a:pPr>
            <a:r>
              <a:rPr sz="1800" spc="-85" dirty="0">
                <a:latin typeface="Arial"/>
                <a:cs typeface="Arial"/>
              </a:rPr>
              <a:t>Model </a:t>
            </a:r>
            <a:r>
              <a:rPr sz="1800" spc="-135" dirty="0">
                <a:latin typeface="Arial"/>
                <a:cs typeface="Arial"/>
              </a:rPr>
              <a:t>does </a:t>
            </a:r>
            <a:r>
              <a:rPr sz="1800" spc="-40" dirty="0">
                <a:latin typeface="Arial"/>
                <a:cs typeface="Arial"/>
              </a:rPr>
              <a:t>not </a:t>
            </a:r>
            <a:r>
              <a:rPr sz="1800" spc="-180" dirty="0">
                <a:latin typeface="Arial"/>
                <a:cs typeface="Arial"/>
              </a:rPr>
              <a:t>have </a:t>
            </a:r>
            <a:r>
              <a:rPr sz="1800" spc="-135" dirty="0">
                <a:latin typeface="Arial"/>
                <a:cs typeface="Arial"/>
              </a:rPr>
              <a:t>capacity  </a:t>
            </a:r>
            <a:r>
              <a:rPr sz="1800" dirty="0">
                <a:latin typeface="Arial"/>
                <a:cs typeface="Arial"/>
              </a:rPr>
              <a:t>to </a:t>
            </a:r>
            <a:r>
              <a:rPr sz="1800" spc="-95" dirty="0">
                <a:latin typeface="Arial"/>
                <a:cs typeface="Arial"/>
              </a:rPr>
              <a:t>fully </a:t>
            </a:r>
            <a:r>
              <a:rPr sz="1800" spc="-105" dirty="0">
                <a:latin typeface="Arial"/>
                <a:cs typeface="Arial"/>
              </a:rPr>
              <a:t>learn </a:t>
            </a:r>
            <a:r>
              <a:rPr sz="1800" spc="-75" dirty="0">
                <a:latin typeface="Arial"/>
                <a:cs typeface="Arial"/>
              </a:rPr>
              <a:t>the</a:t>
            </a:r>
            <a:r>
              <a:rPr sz="1800" spc="165" dirty="0">
                <a:latin typeface="Arial"/>
                <a:cs typeface="Arial"/>
              </a:rPr>
              <a:t> </a:t>
            </a:r>
            <a:r>
              <a:rPr sz="1800" spc="-140" dirty="0">
                <a:latin typeface="Arial"/>
                <a:cs typeface="Arial"/>
              </a:rPr>
              <a:t>data</a:t>
            </a:r>
            <a:endParaRPr sz="1800">
              <a:latin typeface="Arial"/>
              <a:cs typeface="Arial"/>
            </a:endParaRPr>
          </a:p>
        </p:txBody>
      </p:sp>
      <p:sp>
        <p:nvSpPr>
          <p:cNvPr id="5" name="object 5"/>
          <p:cNvSpPr txBox="1"/>
          <p:nvPr/>
        </p:nvSpPr>
        <p:spPr>
          <a:xfrm>
            <a:off x="5711825" y="5095747"/>
            <a:ext cx="768350" cy="299720"/>
          </a:xfrm>
          <a:prstGeom prst="rect">
            <a:avLst/>
          </a:prstGeom>
        </p:spPr>
        <p:txBody>
          <a:bodyPr vert="horz" wrap="square" lIns="0" tIns="12700" rIns="0" bIns="0" rtlCol="0">
            <a:spAutoFit/>
          </a:bodyPr>
          <a:lstStyle/>
          <a:p>
            <a:pPr marL="12700">
              <a:lnSpc>
                <a:spcPct val="100000"/>
              </a:lnSpc>
              <a:spcBef>
                <a:spcPts val="100"/>
              </a:spcBef>
            </a:pPr>
            <a:r>
              <a:rPr sz="1800" b="1" spc="-70" dirty="0">
                <a:latin typeface="Trebuchet MS"/>
                <a:cs typeface="Trebuchet MS"/>
              </a:rPr>
              <a:t>Ideal</a:t>
            </a:r>
            <a:r>
              <a:rPr sz="1800" b="1" spc="-100" dirty="0">
                <a:latin typeface="Trebuchet MS"/>
                <a:cs typeface="Trebuchet MS"/>
              </a:rPr>
              <a:t> </a:t>
            </a:r>
            <a:r>
              <a:rPr sz="1800" b="1" spc="-110" dirty="0">
                <a:latin typeface="Trebuchet MS"/>
                <a:cs typeface="Trebuchet MS"/>
              </a:rPr>
              <a:t>fit</a:t>
            </a:r>
            <a:endParaRPr sz="1800">
              <a:latin typeface="Trebuchet MS"/>
              <a:cs typeface="Trebuchet MS"/>
            </a:endParaRPr>
          </a:p>
        </p:txBody>
      </p:sp>
      <p:sp>
        <p:nvSpPr>
          <p:cNvPr id="6" name="object 6"/>
          <p:cNvSpPr txBox="1"/>
          <p:nvPr/>
        </p:nvSpPr>
        <p:spPr>
          <a:xfrm>
            <a:off x="8701278" y="5095747"/>
            <a:ext cx="2885440" cy="848360"/>
          </a:xfrm>
          <a:prstGeom prst="rect">
            <a:avLst/>
          </a:prstGeom>
        </p:spPr>
        <p:txBody>
          <a:bodyPr vert="horz" wrap="square" lIns="0" tIns="12700" rIns="0" bIns="0" rtlCol="0">
            <a:spAutoFit/>
          </a:bodyPr>
          <a:lstStyle/>
          <a:p>
            <a:pPr marL="884555">
              <a:lnSpc>
                <a:spcPct val="100000"/>
              </a:lnSpc>
              <a:spcBef>
                <a:spcPts val="100"/>
              </a:spcBef>
            </a:pPr>
            <a:r>
              <a:rPr sz="1800" b="1" spc="-50" dirty="0">
                <a:latin typeface="Trebuchet MS"/>
                <a:cs typeface="Trebuchet MS"/>
              </a:rPr>
              <a:t>Overfitting</a:t>
            </a:r>
            <a:endParaRPr sz="1800">
              <a:latin typeface="Trebuchet MS"/>
              <a:cs typeface="Trebuchet MS"/>
            </a:endParaRPr>
          </a:p>
          <a:p>
            <a:pPr marL="12065" marR="5080" algn="ctr">
              <a:lnSpc>
                <a:spcPts val="2110"/>
              </a:lnSpc>
              <a:spcBef>
                <a:spcPts val="160"/>
              </a:spcBef>
            </a:pPr>
            <a:r>
              <a:rPr sz="1800" spc="-125" dirty="0">
                <a:latin typeface="Arial"/>
                <a:cs typeface="Arial"/>
              </a:rPr>
              <a:t>Too </a:t>
            </a:r>
            <a:r>
              <a:rPr sz="1800" spc="-105" dirty="0">
                <a:latin typeface="Arial"/>
                <a:cs typeface="Arial"/>
              </a:rPr>
              <a:t>complex, </a:t>
            </a:r>
            <a:r>
              <a:rPr sz="1800" spc="-70" dirty="0">
                <a:latin typeface="Arial"/>
                <a:cs typeface="Arial"/>
              </a:rPr>
              <a:t>extra </a:t>
            </a:r>
            <a:r>
              <a:rPr sz="1800" spc="-114" dirty="0">
                <a:latin typeface="Arial"/>
                <a:cs typeface="Arial"/>
              </a:rPr>
              <a:t>parameters,  </a:t>
            </a:r>
            <a:r>
              <a:rPr sz="1800" spc="-135" dirty="0">
                <a:latin typeface="Arial"/>
                <a:cs typeface="Arial"/>
              </a:rPr>
              <a:t>does </a:t>
            </a:r>
            <a:r>
              <a:rPr sz="1800" spc="-40" dirty="0">
                <a:latin typeface="Arial"/>
                <a:cs typeface="Arial"/>
              </a:rPr>
              <a:t>not </a:t>
            </a:r>
            <a:r>
              <a:rPr sz="1800" spc="-135" dirty="0">
                <a:latin typeface="Arial"/>
                <a:cs typeface="Arial"/>
              </a:rPr>
              <a:t>generalize</a:t>
            </a:r>
            <a:r>
              <a:rPr sz="1800" spc="-220" dirty="0">
                <a:latin typeface="Arial"/>
                <a:cs typeface="Arial"/>
              </a:rPr>
              <a:t> </a:t>
            </a:r>
            <a:r>
              <a:rPr sz="1800" spc="-85" dirty="0">
                <a:latin typeface="Arial"/>
                <a:cs typeface="Arial"/>
              </a:rPr>
              <a:t>well</a:t>
            </a:r>
            <a:endParaRPr sz="1800">
              <a:latin typeface="Arial"/>
              <a:cs typeface="Arial"/>
            </a:endParaRPr>
          </a:p>
        </p:txBody>
      </p:sp>
      <p:sp>
        <p:nvSpPr>
          <p:cNvPr id="7" name="object 7"/>
          <p:cNvSpPr/>
          <p:nvPr/>
        </p:nvSpPr>
        <p:spPr>
          <a:xfrm>
            <a:off x="6724522" y="5186362"/>
            <a:ext cx="1279525" cy="142875"/>
          </a:xfrm>
          <a:custGeom>
            <a:avLst/>
            <a:gdLst/>
            <a:ahLst/>
            <a:cxnLst/>
            <a:rect l="l" t="t" r="r" b="b"/>
            <a:pathLst>
              <a:path w="1279525" h="142875">
                <a:moveTo>
                  <a:pt x="1136650" y="0"/>
                </a:moveTo>
                <a:lnTo>
                  <a:pt x="1136650" y="142875"/>
                </a:lnTo>
                <a:lnTo>
                  <a:pt x="1250950" y="85725"/>
                </a:lnTo>
                <a:lnTo>
                  <a:pt x="1150937" y="85725"/>
                </a:lnTo>
                <a:lnTo>
                  <a:pt x="1150937" y="57150"/>
                </a:lnTo>
                <a:lnTo>
                  <a:pt x="1250950" y="57150"/>
                </a:lnTo>
                <a:lnTo>
                  <a:pt x="1136650" y="0"/>
                </a:lnTo>
                <a:close/>
              </a:path>
              <a:path w="1279525" h="142875">
                <a:moveTo>
                  <a:pt x="1136650" y="57150"/>
                </a:moveTo>
                <a:lnTo>
                  <a:pt x="0" y="57150"/>
                </a:lnTo>
                <a:lnTo>
                  <a:pt x="0" y="85725"/>
                </a:lnTo>
                <a:lnTo>
                  <a:pt x="1136650" y="85725"/>
                </a:lnTo>
                <a:lnTo>
                  <a:pt x="1136650" y="57150"/>
                </a:lnTo>
                <a:close/>
              </a:path>
              <a:path w="1279525" h="142875">
                <a:moveTo>
                  <a:pt x="1250950" y="57150"/>
                </a:moveTo>
                <a:lnTo>
                  <a:pt x="1150937" y="57150"/>
                </a:lnTo>
                <a:lnTo>
                  <a:pt x="1150937" y="85725"/>
                </a:lnTo>
                <a:lnTo>
                  <a:pt x="1250950" y="85725"/>
                </a:lnTo>
                <a:lnTo>
                  <a:pt x="1279525" y="71437"/>
                </a:lnTo>
                <a:lnTo>
                  <a:pt x="1250950" y="57150"/>
                </a:lnTo>
                <a:close/>
              </a:path>
            </a:pathLst>
          </a:custGeom>
          <a:solidFill>
            <a:srgbClr val="4472C4"/>
          </a:solidFill>
        </p:spPr>
        <p:txBody>
          <a:bodyPr wrap="square" lIns="0" tIns="0" rIns="0" bIns="0" rtlCol="0"/>
          <a:lstStyle/>
          <a:p>
            <a:endParaRPr/>
          </a:p>
        </p:txBody>
      </p:sp>
      <p:sp>
        <p:nvSpPr>
          <p:cNvPr id="8" name="object 8"/>
          <p:cNvSpPr/>
          <p:nvPr/>
        </p:nvSpPr>
        <p:spPr>
          <a:xfrm>
            <a:off x="4191000" y="5186362"/>
            <a:ext cx="1279525" cy="142875"/>
          </a:xfrm>
          <a:custGeom>
            <a:avLst/>
            <a:gdLst/>
            <a:ahLst/>
            <a:cxnLst/>
            <a:rect l="l" t="t" r="r" b="b"/>
            <a:pathLst>
              <a:path w="1279525" h="142875">
                <a:moveTo>
                  <a:pt x="142875" y="0"/>
                </a:moveTo>
                <a:lnTo>
                  <a:pt x="0" y="71437"/>
                </a:lnTo>
                <a:lnTo>
                  <a:pt x="142875" y="142875"/>
                </a:lnTo>
                <a:lnTo>
                  <a:pt x="142875" y="85725"/>
                </a:lnTo>
                <a:lnTo>
                  <a:pt x="128587" y="85725"/>
                </a:lnTo>
                <a:lnTo>
                  <a:pt x="128587" y="57150"/>
                </a:lnTo>
                <a:lnTo>
                  <a:pt x="142875" y="57150"/>
                </a:lnTo>
                <a:lnTo>
                  <a:pt x="142875" y="0"/>
                </a:lnTo>
                <a:close/>
              </a:path>
              <a:path w="1279525" h="142875">
                <a:moveTo>
                  <a:pt x="142875" y="57150"/>
                </a:moveTo>
                <a:lnTo>
                  <a:pt x="128587" y="57150"/>
                </a:lnTo>
                <a:lnTo>
                  <a:pt x="128587" y="85725"/>
                </a:lnTo>
                <a:lnTo>
                  <a:pt x="142875" y="85725"/>
                </a:lnTo>
                <a:lnTo>
                  <a:pt x="142875" y="57150"/>
                </a:lnTo>
                <a:close/>
              </a:path>
              <a:path w="1279525" h="142875">
                <a:moveTo>
                  <a:pt x="1279525" y="57150"/>
                </a:moveTo>
                <a:lnTo>
                  <a:pt x="142875" y="57150"/>
                </a:lnTo>
                <a:lnTo>
                  <a:pt x="142875" y="85725"/>
                </a:lnTo>
                <a:lnTo>
                  <a:pt x="1279525" y="85725"/>
                </a:lnTo>
                <a:lnTo>
                  <a:pt x="1279525" y="57150"/>
                </a:lnTo>
                <a:close/>
              </a:path>
            </a:pathLst>
          </a:custGeom>
          <a:solidFill>
            <a:srgbClr val="4472C4"/>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algn="ctr">
              <a:lnSpc>
                <a:spcPts val="1420"/>
              </a:lnSpc>
            </a:pPr>
            <a:r>
              <a:rPr spc="-110" dirty="0"/>
              <a:t>6.S191 </a:t>
            </a:r>
            <a:r>
              <a:rPr spc="-45" dirty="0"/>
              <a:t>Introduction </a:t>
            </a:r>
            <a:r>
              <a:rPr spc="5" dirty="0"/>
              <a:t>to </a:t>
            </a:r>
            <a:r>
              <a:rPr spc="-60" dirty="0"/>
              <a:t>Deep</a:t>
            </a:r>
            <a:r>
              <a:rPr spc="-90" dirty="0"/>
              <a:t> Learning</a:t>
            </a:r>
          </a:p>
          <a:p>
            <a:pPr algn="ctr">
              <a:lnSpc>
                <a:spcPct val="100000"/>
              </a:lnSpc>
              <a:spcBef>
                <a:spcPts val="75"/>
              </a:spcBef>
            </a:pPr>
            <a:r>
              <a:rPr sz="1100" u="sng" spc="-55" dirty="0">
                <a:solidFill>
                  <a:srgbClr val="B30114"/>
                </a:solidFill>
                <a:uFill>
                  <a:solidFill>
                    <a:srgbClr val="B30114"/>
                  </a:solidFill>
                </a:uFill>
              </a:rPr>
              <a:t>introtodeeplearning.com</a:t>
            </a:r>
            <a:endParaRPr sz="1100"/>
          </a:p>
        </p:txBody>
      </p:sp>
    </p:spTree>
    <p:extLst>
      <p:ext uri="{BB962C8B-B14F-4D97-AF65-F5344CB8AC3E}">
        <p14:creationId xmlns:p14="http://schemas.microsoft.com/office/powerpoint/2010/main" val="290237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45EC-7A9C-465B-9751-180ADA136106}"/>
              </a:ext>
            </a:extLst>
          </p:cNvPr>
          <p:cNvSpPr>
            <a:spLocks noGrp="1"/>
          </p:cNvSpPr>
          <p:nvPr>
            <p:ph type="title"/>
          </p:nvPr>
        </p:nvSpPr>
        <p:spPr/>
        <p:txBody>
          <a:bodyPr/>
          <a:lstStyle/>
          <a:p>
            <a:r>
              <a:rPr lang="en-SG" dirty="0"/>
              <a:t>Training and Testing Data</a:t>
            </a:r>
          </a:p>
        </p:txBody>
      </p:sp>
      <p:pic>
        <p:nvPicPr>
          <p:cNvPr id="22530" name="Picture 2" descr="Image result for training validation test split">
            <a:extLst>
              <a:ext uri="{FF2B5EF4-FFF2-40B4-BE49-F238E27FC236}">
                <a16:creationId xmlns:a16="http://schemas.microsoft.com/office/drawing/2014/main" id="{6A7C495B-8DDF-4FE0-A39A-41EFC2FFE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129" y="1676400"/>
            <a:ext cx="8543741" cy="4313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7812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 - &amp;quot;Deep Learning: Basic&amp;quot;&quot;/&gt;&lt;property id=&quot;20307&quot; value=&quot;256&quot;/&gt;&lt;/object&gt;&lt;object type=&quot;3&quot; unique_id=&quot;20282&quot;&gt;&lt;property id=&quot;20148&quot; value=&quot;5&quot;/&gt;&lt;property id=&quot;20300&quot; value=&quot;Slide 2 - &amp;quot;Outline&amp;quot;&quot;/&gt;&lt;property id=&quot;20307&quot; value=&quot;357&quot;/&gt;&lt;/object&gt;&lt;object type=&quot;3&quot; unique_id=&quot;24164&quot;&gt;&lt;property id=&quot;20148&quot; value=&quot;5&quot;/&gt;&lt;property id=&quot;20300&quot; value=&quot;Slide 3&quot;/&gt;&lt;property id=&quot;20307&quot; value=&quot;383&quot;/&gt;&lt;/object&gt;&lt;object type=&quot;3&quot; unique_id=&quot;24165&quot;&gt;&lt;property id=&quot;20148&quot; value=&quot;5&quot;/&gt;&lt;property id=&quot;20300&quot; value=&quot;Slide 4 - &amp;quot;Visualizing training process&amp;quot;&quot;/&gt;&lt;property id=&quot;20307&quot; value=&quot;385&quot;/&gt;&lt;/object&gt;&lt;object type=&quot;3&quot; unique_id=&quot;24166&quot;&gt;&lt;property id=&quot;20148&quot; value=&quot;5&quot;/&gt;&lt;property id=&quot;20300&quot; value=&quot;Slide 6 - &amp;quot;Live tracking&amp;quot;&quot;/&gt;&lt;property id=&quot;20307&quot; value=&quot;386&quot;/&gt;&lt;/object&gt;&lt;object type=&quot;3&quot; unique_id=&quot;24167&quot;&gt;&lt;property id=&quot;20148&quot; value=&quot;5&quot;/&gt;&lt;property id=&quot;20300&quot; value=&quot;Slide 7&quot;/&gt;&lt;property id=&quot;20307&quot; value=&quot;358&quot;/&gt;&lt;/object&gt;&lt;object type=&quot;3&quot; unique_id=&quot;24168&quot;&gt;&lt;property id=&quot;20148&quot; value=&quot;5&quot;/&gt;&lt;property id=&quot;20300&quot; value=&quot;Slide 8 - &amp;quot;The Problem of Overfitting&amp;quot;&quot;/&gt;&lt;property id=&quot;20307&quot; value=&quot;359&quot;/&gt;&lt;/object&gt;&lt;object type=&quot;3&quot; unique_id=&quot;24169&quot;&gt;&lt;property id=&quot;20148&quot; value=&quot;5&quot;/&gt;&lt;property id=&quot;20300&quot; value=&quot;Slide 9 - &amp;quot;Training and Testing Data&amp;quot;&quot;/&gt;&lt;property id=&quot;20307&quot; value=&quot;374&quot;/&gt;&lt;/object&gt;&lt;object type=&quot;3&quot; unique_id=&quot;24170&quot;&gt;&lt;property id=&quot;20148&quot; value=&quot;5&quot;/&gt;&lt;property id=&quot;20300&quot; value=&quot;Slide 10 - &amp;quot;Model Building&amp;quot;&quot;/&gt;&lt;property id=&quot;20307&quot; value=&quot;375&quot;/&gt;&lt;/object&gt;&lt;object type=&quot;3&quot; unique_id=&quot;24171&quot;&gt;&lt;property id=&quot;20148&quot; value=&quot;5&quot;/&gt;&lt;property id=&quot;20300&quot; value=&quot;Slide 11 - &amp;quot;Underfitting – high bias&amp;quot;&quot;/&gt;&lt;property id=&quot;20307&quot; value=&quot;376&quot;/&gt;&lt;/object&gt;&lt;object type=&quot;3&quot; unique_id=&quot;24172&quot;&gt;&lt;property id=&quot;20148&quot; value=&quot;5&quot;/&gt;&lt;property id=&quot;20300&quot; value=&quot;Slide 12 - &amp;quot;Overfitting - high variance&amp;quot;&quot;/&gt;&lt;property id=&quot;20307&quot; value=&quot;377&quot;/&gt;&lt;/object&gt;&lt;object type=&quot;3&quot; unique_id=&quot;24173&quot;&gt;&lt;property id=&quot;20148&quot; value=&quot;5&quot;/&gt;&lt;property id=&quot;20300&quot; value=&quot;Slide 13 - &amp;quot;Current Trend in Building Model&amp;quot;&quot;/&gt;&lt;property id=&quot;20307&quot; value=&quot;378&quot;/&gt;&lt;/object&gt;&lt;object type=&quot;3&quot; unique_id=&quot;24174&quot;&gt;&lt;property id=&quot;20148&quot; value=&quot;5&quot;/&gt;&lt;property id=&quot;20300&quot; value=&quot;Slide 14&quot;/&gt;&lt;property id=&quot;20307&quot; value=&quot;384&quot;/&gt;&lt;/object&gt;&lt;object type=&quot;3&quot; unique_id=&quot;24175&quot;&gt;&lt;property id=&quot;20148&quot; value=&quot;5&quot;/&gt;&lt;property id=&quot;20300&quot; value=&quot;Slide 15 - &amp;quot;Regularization&amp;quot;&quot;/&gt;&lt;property id=&quot;20307&quot; value=&quot;360&quot;/&gt;&lt;/object&gt;&lt;object type=&quot;3&quot; unique_id=&quot;24176&quot;&gt;&lt;property id=&quot;20148&quot; value=&quot;5&quot;/&gt;&lt;property id=&quot;20300&quot; value=&quot;Slide 16 - &amp;quot;Regularization&amp;quot;&quot;/&gt;&lt;property id=&quot;20307&quot; value=&quot;361&quot;/&gt;&lt;/object&gt;&lt;object type=&quot;3&quot; unique_id=&quot;24177&quot;&gt;&lt;property id=&quot;20148&quot; value=&quot;5&quot;/&gt;&lt;property id=&quot;20300&quot; value=&quot;Slide 17 - &amp;quot;Parameter Regularization&amp;quot;&quot;/&gt;&lt;property id=&quot;20307&quot; value=&quot;380&quot;/&gt;&lt;/object&gt;&lt;object type=&quot;3&quot; unique_id=&quot;24178&quot;&gt;&lt;property id=&quot;20148&quot; value=&quot;5&quot;/&gt;&lt;property id=&quot;20300&quot; value=&quot;Slide 18 - &amp;quot;Parameter Regularization&amp;quot;&quot;/&gt;&lt;property id=&quot;20307&quot; value=&quot;382&quot;/&gt;&lt;/object&gt;&lt;object type=&quot;3&quot; unique_id=&quot;24179&quot;&gt;&lt;property id=&quot;20148&quot; value=&quot;5&quot;/&gt;&lt;property id=&quot;20300&quot; value=&quot;Slide 19 - &amp;quot;Dropout&amp;quot;&quot;/&gt;&lt;property id=&quot;20307&quot; value=&quot;362&quot;/&gt;&lt;/object&gt;&lt;object type=&quot;3&quot; unique_id=&quot;24180&quot;&gt;&lt;property id=&quot;20148&quot; value=&quot;5&quot;/&gt;&lt;property id=&quot;20300&quot; value=&quot;Slide 20 - &amp;quot;Dropout&amp;quot;&quot;/&gt;&lt;property id=&quot;20307&quot; value=&quot;363&quot;/&gt;&lt;/object&gt;&lt;object type=&quot;3&quot; unique_id=&quot;24181&quot;&gt;&lt;property id=&quot;20148&quot; value=&quot;5&quot;/&gt;&lt;property id=&quot;20300&quot; value=&quot;Slide 21 - &amp;quot;Dropout&amp;quot;&quot;/&gt;&lt;property id=&quot;20307&quot; value=&quot;364&quot;/&gt;&lt;/object&gt;&lt;object type=&quot;3&quot; unique_id=&quot;24182&quot;&gt;&lt;property id=&quot;20148&quot; value=&quot;5&quot;/&gt;&lt;property id=&quot;20300&quot; value=&quot;Slide 22 - &amp;quot;Tips for using Dropout&amp;quot;&quot;/&gt;&lt;property id=&quot;20307&quot; value=&quot;379&quot;/&gt;&lt;/object&gt;&lt;object type=&quot;3&quot; unique_id=&quot;24183&quot;&gt;&lt;property id=&quot;20148&quot; value=&quot;5&quot;/&gt;&lt;property id=&quot;20300&quot; value=&quot;Slide 23 - &amp;quot;Early Stopping&amp;quot;&quot;/&gt;&lt;property id=&quot;20307&quot; value=&quot;365&quot;/&gt;&lt;/object&gt;&lt;object type=&quot;3&quot; unique_id=&quot;24184&quot;&gt;&lt;property id=&quot;20148&quot; value=&quot;5&quot;/&gt;&lt;property id=&quot;20300&quot; value=&quot;Slide 24 - &amp;quot;Early Stopping&amp;quot;&quot;/&gt;&lt;property id=&quot;20307&quot; value=&quot;366&quot;/&gt;&lt;/object&gt;&lt;object type=&quot;3&quot; unique_id=&quot;24185&quot;&gt;&lt;property id=&quot;20148&quot; value=&quot;5&quot;/&gt;&lt;property id=&quot;20300&quot; value=&quot;Slide 25 - &amp;quot;Early Stopping&amp;quot;&quot;/&gt;&lt;property id=&quot;20307&quot; value=&quot;367&quot;/&gt;&lt;/object&gt;&lt;object type=&quot;3&quot; unique_id=&quot;24186&quot;&gt;&lt;property id=&quot;20148&quot; value=&quot;5&quot;/&gt;&lt;property id=&quot;20300&quot; value=&quot;Slide 26 - &amp;quot;Early Stopping&amp;quot;&quot;/&gt;&lt;property id=&quot;20307&quot; value=&quot;368&quot;/&gt;&lt;/object&gt;&lt;object type=&quot;3&quot; unique_id=&quot;24187&quot;&gt;&lt;property id=&quot;20148&quot; value=&quot;5&quot;/&gt;&lt;property id=&quot;20300&quot; value=&quot;Slide 27 - &amp;quot;Early Stopping&amp;quot;&quot;/&gt;&lt;property id=&quot;20307&quot; value=&quot;369&quot;/&gt;&lt;/object&gt;&lt;object type=&quot;3&quot; unique_id=&quot;24188&quot;&gt;&lt;property id=&quot;20148&quot; value=&quot;5&quot;/&gt;&lt;property id=&quot;20300&quot; value=&quot;Slide 28 - &amp;quot;Early Stopping&amp;quot;&quot;/&gt;&lt;property id=&quot;20307&quot; value=&quot;370&quot;/&gt;&lt;/object&gt;&lt;object type=&quot;3&quot; unique_id=&quot;24189&quot;&gt;&lt;property id=&quot;20148&quot; value=&quot;5&quot;/&gt;&lt;property id=&quot;20300&quot; value=&quot;Slide 29 - &amp;quot;Early Stopping&amp;quot;&quot;/&gt;&lt;property id=&quot;20307&quot; value=&quot;371&quot;/&gt;&lt;/object&gt;&lt;object type=&quot;3&quot; unique_id=&quot;24190&quot;&gt;&lt;property id=&quot;20148&quot; value=&quot;5&quot;/&gt;&lt;property id=&quot;20300&quot; value=&quot;Slide 30 - &amp;quot;Early Stopping&amp;quot;&quot;/&gt;&lt;property id=&quot;20307&quot; value=&quot;372&quot;/&gt;&lt;/object&gt;&lt;object type=&quot;3&quot; unique_id=&quot;24191&quot;&gt;&lt;property id=&quot;20148&quot; value=&quot;5&quot;/&gt;&lt;property id=&quot;20300&quot; value=&quot;Slide 31 - &amp;quot;Early Stopping&amp;quot;&quot;/&gt;&lt;property id=&quot;20307&quot; value=&quot;388&quot;/&gt;&lt;/object&gt;&lt;object type=&quot;3&quot; unique_id=&quot;24192&quot;&gt;&lt;property id=&quot;20148&quot; value=&quot;5&quot;/&gt;&lt;property id=&quot;20300&quot; value=&quot;Slide 37 - &amp;quot;Core Foundation Review&amp;quot;&quot;/&gt;&lt;property id=&quot;20307&quot; value=&quot;373&quot;/&gt;&lt;/object&gt;&lt;object type=&quot;3&quot; unique_id=&quot;24566&quot;&gt;&lt;property id=&quot;20148&quot; value=&quot;5&quot;/&gt;&lt;property id=&quot;20300&quot; value=&quot;Slide 32&quot;/&gt;&lt;property id=&quot;20307&quot; value=&quot;389&quot;/&gt;&lt;/object&gt;&lt;object type=&quot;3&quot; unique_id=&quot;24567&quot;&gt;&lt;property id=&quot;20148&quot; value=&quot;5&quot;/&gt;&lt;property id=&quot;20300&quot; value=&quot;Slide 33 - &amp;quot;Saving and Loading Model&amp;quot;&quot;/&gt;&lt;property id=&quot;20307&quot; value=&quot;390&quot;/&gt;&lt;/object&gt;&lt;object type=&quot;3&quot; unique_id=&quot;24568&quot;&gt;&lt;property id=&quot;20148&quot; value=&quot;5&quot;/&gt;&lt;property id=&quot;20300&quot; value=&quot;Slide 36 - &amp;quot;Callback&amp;quot;&quot;/&gt;&lt;property id=&quot;20307&quot; value=&quot;391&quot;/&gt;&lt;/object&gt;&lt;object type=&quot;3&quot; unique_id=&quot;24787&quot;&gt;&lt;property id=&quot;20148&quot; value=&quot;5&quot;/&gt;&lt;property id=&quot;20300&quot; value=&quot;Slide 34 - &amp;quot;Saving and Loading Model&amp;quot;&quot;/&gt;&lt;property id=&quot;20307&quot; value=&quot;392&quot;/&gt;&lt;/object&gt;&lt;object type=&quot;3&quot; unique_id=&quot;24788&quot;&gt;&lt;property id=&quot;20148&quot; value=&quot;5&quot;/&gt;&lt;property id=&quot;20300&quot; value=&quot;Slide 35 - &amp;quot;Saving and Loading on Google Drive&amp;quot;&quot;/&gt;&lt;property id=&quot;20307&quot; value=&quot;393&quot;/&gt;&lt;/object&gt;&lt;object type=&quot;3&quot; unique_id=&quot;24941&quot;&gt;&lt;property id=&quot;20148&quot; value=&quot;5&quot;/&gt;&lt;property id=&quot;20300&quot; value=&quot;Slide 5 - &amp;quot;Loss vs Accuracy&amp;quot;&quot;/&gt;&lt;property id=&quot;20307&quot; value=&quot;394&quot;/&gt;&lt;/object&gt;&lt;/object&gt;&lt;object type=&quot;8&quot; unique_id=&quot;10196&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30114"/>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2532</TotalTime>
  <Words>1147</Words>
  <Application>Microsoft Office PowerPoint</Application>
  <PresentationFormat>Widescreen</PresentationFormat>
  <Paragraphs>326</Paragraphs>
  <Slides>37</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Arial</vt:lpstr>
      <vt:lpstr>Calibri</vt:lpstr>
      <vt:lpstr>Cambria Math</vt:lpstr>
      <vt:lpstr>Courier New</vt:lpstr>
      <vt:lpstr>DejaVu Sans</vt:lpstr>
      <vt:lpstr>Helvetica Neue</vt:lpstr>
      <vt:lpstr>Menlo</vt:lpstr>
      <vt:lpstr>SFMono-Regular</vt:lpstr>
      <vt:lpstr>Source Sans Pro</vt:lpstr>
      <vt:lpstr>Times New Roman</vt:lpstr>
      <vt:lpstr>Trebuchet MS</vt:lpstr>
      <vt:lpstr>Office Theme</vt:lpstr>
      <vt:lpstr>Deep Learning: Basic</vt:lpstr>
      <vt:lpstr>Outline</vt:lpstr>
      <vt:lpstr>PowerPoint Presentation</vt:lpstr>
      <vt:lpstr>Visualizing training process</vt:lpstr>
      <vt:lpstr>Loss vs Accuracy</vt:lpstr>
      <vt:lpstr>Live tracking</vt:lpstr>
      <vt:lpstr>PowerPoint Presentation</vt:lpstr>
      <vt:lpstr>The Problem of Overfitting</vt:lpstr>
      <vt:lpstr>Training and Testing Data</vt:lpstr>
      <vt:lpstr>Model Building</vt:lpstr>
      <vt:lpstr>Underfitting – high bias</vt:lpstr>
      <vt:lpstr>Overfitting - high variance</vt:lpstr>
      <vt:lpstr>Current Trend in Building Model</vt:lpstr>
      <vt:lpstr>PowerPoint Presentation</vt:lpstr>
      <vt:lpstr>Regularization</vt:lpstr>
      <vt:lpstr>Regularization</vt:lpstr>
      <vt:lpstr>Parameter Regularization</vt:lpstr>
      <vt:lpstr>Parameter Regularization</vt:lpstr>
      <vt:lpstr>Dropout</vt:lpstr>
      <vt:lpstr>Dropout</vt:lpstr>
      <vt:lpstr>Dropout</vt:lpstr>
      <vt:lpstr>Tips for using Dropout</vt:lpstr>
      <vt:lpstr>Early Stopping</vt:lpstr>
      <vt:lpstr>Early Stopping</vt:lpstr>
      <vt:lpstr>Early Stopping</vt:lpstr>
      <vt:lpstr>Early Stopping</vt:lpstr>
      <vt:lpstr>Early Stopping</vt:lpstr>
      <vt:lpstr>Early Stopping</vt:lpstr>
      <vt:lpstr>Early Stopping</vt:lpstr>
      <vt:lpstr>Early Stopping</vt:lpstr>
      <vt:lpstr>Early Stopping</vt:lpstr>
      <vt:lpstr>PowerPoint Presentation</vt:lpstr>
      <vt:lpstr>Saving and Loading Model</vt:lpstr>
      <vt:lpstr>Saving and Loading Model</vt:lpstr>
      <vt:lpstr>Saving and Loading on Google Drive</vt:lpstr>
      <vt:lpstr>Callback</vt:lpstr>
      <vt:lpstr>Core Foundation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Deep Learning</dc:title>
  <cp:lastModifiedBy>Rang</cp:lastModifiedBy>
  <cp:revision>71</cp:revision>
  <dcterms:created xsi:type="dcterms:W3CDTF">2019-06-03T22:54:12Z</dcterms:created>
  <dcterms:modified xsi:type="dcterms:W3CDTF">2019-06-07T06:27:34Z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2019-06-03T00:00:00Z</vt:filetime>
  </property>
</Properties>
</file>