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85" autoAdjust="0"/>
    <p:restoredTop sz="94660"/>
  </p:normalViewPr>
  <p:slideViewPr>
    <p:cSldViewPr>
      <p:cViewPr varScale="1">
        <p:scale>
          <a:sx n="67" d="100"/>
          <a:sy n="67" d="100"/>
        </p:scale>
        <p:origin x="882"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ooja_skgepgm\Downloads\employee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ooja_skgepgm\Downloads\employee_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a:t>
            </a:r>
          </a:p>
          <a:p>
            <a:pPr>
              <a:defRPr/>
            </a:pPr>
            <a:endParaRPr lang="en-IN" dirty="0"/>
          </a:p>
        </c:rich>
      </c:tx>
      <c:layout>
        <c:manualLayout>
          <c:xMode val="edge"/>
          <c:yMode val="edge"/>
          <c:x val="0.15279005302908563"/>
          <c:y val="4.250243025177407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D574-4EFB-B910-1772197E2109}"/>
            </c:ext>
          </c:extLst>
        </c:ser>
        <c:ser>
          <c:idx val="1"/>
          <c:order val="1"/>
          <c:tx>
            <c:strRef>
              <c:f>Sheet2!$C$3:$C$4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D574-4EFB-B910-1772197E2109}"/>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D574-4EFB-B910-1772197E2109}"/>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D574-4EFB-B910-1772197E2109}"/>
            </c:ext>
          </c:extLst>
        </c:ser>
        <c:dLbls>
          <c:showLegendKey val="0"/>
          <c:showVal val="0"/>
          <c:showCatName val="0"/>
          <c:showSerName val="0"/>
          <c:showPercent val="0"/>
          <c:showBubbleSize val="0"/>
        </c:dLbls>
        <c:gapWidth val="219"/>
        <c:overlap val="-27"/>
        <c:axId val="294345472"/>
        <c:axId val="294341152"/>
      </c:barChart>
      <c:catAx>
        <c:axId val="294345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4341152"/>
        <c:crosses val="autoZero"/>
        <c:auto val="1"/>
        <c:lblAlgn val="ctr"/>
        <c:lblOffset val="100"/>
        <c:noMultiLvlLbl val="0"/>
      </c:catAx>
      <c:valAx>
        <c:axId val="294341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43454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[employee_data.xlsx]Sheet2!PivotTable2</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a:p>
            <a:pPr>
              <a:defRPr/>
            </a:pPr>
            <a:endParaRPr lang="en-IN"/>
          </a:p>
        </c:rich>
      </c:tx>
      <c:layout>
        <c:manualLayout>
          <c:xMode val="edge"/>
          <c:yMode val="edge"/>
          <c:x val="0.10979453450054205"/>
          <c:y val="0.19390576503560211"/>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pivotFmt>
      <c:pivotFmt>
        <c:idx val="6"/>
        <c:spPr>
          <a:solidFill>
            <a:schemeClr val="accent1"/>
          </a:solidFill>
          <a:ln>
            <a:noFill/>
          </a:ln>
          <a:effectLst/>
          <a:sp3d/>
        </c:spPr>
      </c:pivotFmt>
      <c:pivotFmt>
        <c:idx val="7"/>
        <c:spPr>
          <a:solidFill>
            <a:schemeClr val="accent1"/>
          </a:solidFill>
          <a:ln>
            <a:noFill/>
          </a:ln>
          <a:effectLst/>
          <a:sp3d/>
        </c:spPr>
      </c:pivotFmt>
      <c:pivotFmt>
        <c:idx val="8"/>
        <c:spPr>
          <a:solidFill>
            <a:schemeClr val="accent1"/>
          </a:solidFill>
          <a:ln>
            <a:noFill/>
          </a:ln>
          <a:effectLst/>
          <a:sp3d/>
        </c:spPr>
      </c:pivotFmt>
      <c:pivotFmt>
        <c:idx val="9"/>
        <c:spPr>
          <a:solidFill>
            <a:schemeClr val="accent1"/>
          </a:solidFill>
          <a:ln>
            <a:noFill/>
          </a:ln>
          <a:effectLst/>
          <a:sp3d/>
        </c:spPr>
      </c:pivotFmt>
      <c:pivotFmt>
        <c:idx val="10"/>
        <c:spPr>
          <a:solidFill>
            <a:schemeClr val="accent1"/>
          </a:solidFill>
          <a:ln>
            <a:noFill/>
          </a:ln>
          <a:effectLst/>
          <a:sp3d/>
        </c:spPr>
      </c:pivotFmt>
      <c:pivotFmt>
        <c:idx val="11"/>
        <c:spPr>
          <a:solidFill>
            <a:schemeClr val="accent1"/>
          </a:solidFill>
          <a:ln>
            <a:noFill/>
          </a:ln>
          <a:effectLst/>
          <a:sp3d/>
        </c:spPr>
      </c:pivotFmt>
      <c:pivotFmt>
        <c:idx val="12"/>
        <c:spPr>
          <a:solidFill>
            <a:schemeClr val="accent1"/>
          </a:solidFill>
          <a:ln>
            <a:noFill/>
          </a:ln>
          <a:effectLst/>
          <a:sp3d/>
        </c:spPr>
      </c:pivotFmt>
      <c:pivotFmt>
        <c:idx val="13"/>
        <c:spPr>
          <a:solidFill>
            <a:schemeClr val="accent1"/>
          </a:solidFill>
          <a:ln>
            <a:noFill/>
          </a:ln>
          <a:effectLst/>
          <a:sp3d/>
        </c:spPr>
      </c:pivotFmt>
      <c:pivotFmt>
        <c:idx val="14"/>
        <c:spPr>
          <a:solidFill>
            <a:schemeClr val="accent1"/>
          </a:solidFill>
          <a:ln>
            <a:noFill/>
          </a:ln>
          <a:effectLst/>
          <a:sp3d/>
        </c:spPr>
      </c:pivotFmt>
      <c:pivotFmt>
        <c:idx val="1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sp3d/>
        </c:spPr>
      </c:pivotFmt>
      <c:pivotFmt>
        <c:idx val="17"/>
        <c:spPr>
          <a:solidFill>
            <a:schemeClr val="accent1"/>
          </a:solidFill>
          <a:ln>
            <a:noFill/>
          </a:ln>
          <a:effectLst/>
          <a:sp3d/>
        </c:spPr>
      </c:pivotFmt>
      <c:pivotFmt>
        <c:idx val="18"/>
        <c:spPr>
          <a:solidFill>
            <a:schemeClr val="accent1"/>
          </a:solidFill>
          <a:ln>
            <a:noFill/>
          </a:ln>
          <a:effectLst/>
          <a:sp3d/>
        </c:spPr>
      </c:pivotFmt>
      <c:pivotFmt>
        <c:idx val="19"/>
        <c:spPr>
          <a:solidFill>
            <a:schemeClr val="accent1"/>
          </a:solidFill>
          <a:ln>
            <a:noFill/>
          </a:ln>
          <a:effectLst/>
          <a:sp3d/>
        </c:spPr>
      </c:pivotFmt>
      <c:pivotFmt>
        <c:idx val="20"/>
        <c:spPr>
          <a:solidFill>
            <a:schemeClr val="accent1"/>
          </a:solidFill>
          <a:ln>
            <a:noFill/>
          </a:ln>
          <a:effectLst/>
          <a:sp3d/>
        </c:spPr>
      </c:pivotFmt>
      <c:pivotFmt>
        <c:idx val="21"/>
        <c:spPr>
          <a:solidFill>
            <a:schemeClr val="accent1"/>
          </a:solidFill>
          <a:ln>
            <a:noFill/>
          </a:ln>
          <a:effectLst/>
          <a:sp3d/>
        </c:spPr>
      </c:pivotFmt>
      <c:pivotFmt>
        <c:idx val="22"/>
        <c:spPr>
          <a:solidFill>
            <a:schemeClr val="accent1"/>
          </a:solidFill>
          <a:ln>
            <a:noFill/>
          </a:ln>
          <a:effectLst/>
          <a:sp3d/>
        </c:spPr>
      </c:pivotFmt>
      <c:pivotFmt>
        <c:idx val="23"/>
        <c:spPr>
          <a:solidFill>
            <a:schemeClr val="accent1"/>
          </a:solidFill>
          <a:ln>
            <a:noFill/>
          </a:ln>
          <a:effectLst/>
          <a:sp3d/>
        </c:spPr>
      </c:pivotFmt>
      <c:pivotFmt>
        <c:idx val="24"/>
        <c:spPr>
          <a:solidFill>
            <a:schemeClr val="accent1"/>
          </a:solidFill>
          <a:ln>
            <a:noFill/>
          </a:ln>
          <a:effectLst/>
          <a:sp3d/>
        </c:spPr>
      </c:pivotFmt>
      <c:pivotFmt>
        <c:idx val="25"/>
        <c:spPr>
          <a:solidFill>
            <a:schemeClr val="accent1"/>
          </a:solidFill>
          <a:ln>
            <a:noFill/>
          </a:ln>
          <a:effectLst/>
          <a:sp3d/>
        </c:spPr>
      </c:pivotFmt>
      <c:pivotFmt>
        <c:idx val="2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a:sp3d/>
        </c:spPr>
      </c:pivotFmt>
      <c:pivotFmt>
        <c:idx val="28"/>
        <c:spPr>
          <a:solidFill>
            <a:schemeClr val="accent1"/>
          </a:solidFill>
          <a:ln>
            <a:noFill/>
          </a:ln>
          <a:effectLst/>
          <a:sp3d/>
        </c:spPr>
      </c:pivotFmt>
      <c:pivotFmt>
        <c:idx val="29"/>
        <c:spPr>
          <a:solidFill>
            <a:schemeClr val="accent1"/>
          </a:solidFill>
          <a:ln>
            <a:noFill/>
          </a:ln>
          <a:effectLst/>
          <a:sp3d/>
        </c:spPr>
      </c:pivotFmt>
      <c:pivotFmt>
        <c:idx val="30"/>
        <c:spPr>
          <a:solidFill>
            <a:schemeClr val="accent1"/>
          </a:solidFill>
          <a:ln>
            <a:noFill/>
          </a:ln>
          <a:effectLst/>
          <a:sp3d/>
        </c:spPr>
      </c:pivotFmt>
      <c:pivotFmt>
        <c:idx val="31"/>
        <c:spPr>
          <a:solidFill>
            <a:schemeClr val="accent1"/>
          </a:solidFill>
          <a:ln>
            <a:noFill/>
          </a:ln>
          <a:effectLst/>
          <a:sp3d/>
        </c:spPr>
      </c:pivotFmt>
      <c:pivotFmt>
        <c:idx val="32"/>
        <c:spPr>
          <a:solidFill>
            <a:schemeClr val="accent1"/>
          </a:solidFill>
          <a:ln>
            <a:noFill/>
          </a:ln>
          <a:effectLst/>
          <a:sp3d/>
        </c:spPr>
      </c:pivotFmt>
      <c:pivotFmt>
        <c:idx val="33"/>
        <c:spPr>
          <a:solidFill>
            <a:schemeClr val="accent1"/>
          </a:solidFill>
          <a:ln>
            <a:noFill/>
          </a:ln>
          <a:effectLst/>
          <a:sp3d/>
        </c:spPr>
      </c:pivotFmt>
      <c:pivotFmt>
        <c:idx val="34"/>
        <c:spPr>
          <a:solidFill>
            <a:schemeClr val="accent1"/>
          </a:solidFill>
          <a:ln>
            <a:noFill/>
          </a:ln>
          <a:effectLst/>
          <a:sp3d/>
        </c:spPr>
      </c:pivotFmt>
      <c:pivotFmt>
        <c:idx val="35"/>
        <c:spPr>
          <a:solidFill>
            <a:schemeClr val="accent1"/>
          </a:solidFill>
          <a:ln>
            <a:noFill/>
          </a:ln>
          <a:effectLst/>
          <a:sp3d/>
        </c:spPr>
      </c:pivotFmt>
      <c:pivotFmt>
        <c:idx val="36"/>
        <c:spPr>
          <a:solidFill>
            <a:schemeClr val="accent1"/>
          </a:solidFill>
          <a:ln>
            <a:noFill/>
          </a:ln>
          <a:effectLst/>
          <a:sp3d/>
        </c:spPr>
      </c:pivotFmt>
      <c:pivotFmt>
        <c:idx val="3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a:sp3d/>
        </c:spPr>
      </c:pivotFmt>
      <c:pivotFmt>
        <c:idx val="39"/>
        <c:spPr>
          <a:solidFill>
            <a:schemeClr val="accent1"/>
          </a:solidFill>
          <a:ln>
            <a:noFill/>
          </a:ln>
          <a:effectLst/>
          <a:sp3d/>
        </c:spPr>
      </c:pivotFmt>
      <c:pivotFmt>
        <c:idx val="40"/>
        <c:spPr>
          <a:solidFill>
            <a:schemeClr val="accent1"/>
          </a:solidFill>
          <a:ln>
            <a:noFill/>
          </a:ln>
          <a:effectLst/>
          <a:sp3d/>
        </c:spPr>
      </c:pivotFmt>
      <c:pivotFmt>
        <c:idx val="41"/>
        <c:spPr>
          <a:solidFill>
            <a:schemeClr val="accent1"/>
          </a:solidFill>
          <a:ln>
            <a:noFill/>
          </a:ln>
          <a:effectLst/>
          <a:sp3d/>
        </c:spPr>
      </c:pivotFmt>
      <c:pivotFmt>
        <c:idx val="42"/>
        <c:spPr>
          <a:solidFill>
            <a:schemeClr val="accent1"/>
          </a:solidFill>
          <a:ln>
            <a:noFill/>
          </a:ln>
          <a:effectLst/>
          <a:sp3d/>
        </c:spPr>
      </c:pivotFmt>
      <c:pivotFmt>
        <c:idx val="43"/>
        <c:spPr>
          <a:solidFill>
            <a:schemeClr val="accent1"/>
          </a:solidFill>
          <a:ln>
            <a:noFill/>
          </a:ln>
          <a:effectLst/>
          <a:sp3d/>
        </c:spPr>
      </c:pivotFmt>
      <c:pivotFmt>
        <c:idx val="44"/>
        <c:spPr>
          <a:solidFill>
            <a:schemeClr val="accent1"/>
          </a:solidFill>
          <a:ln>
            <a:noFill/>
          </a:ln>
          <a:effectLst/>
          <a:sp3d/>
        </c:spPr>
      </c:pivotFmt>
      <c:pivotFmt>
        <c:idx val="45"/>
        <c:spPr>
          <a:solidFill>
            <a:schemeClr val="accent1"/>
          </a:solidFill>
          <a:ln>
            <a:noFill/>
          </a:ln>
          <a:effectLst/>
          <a:sp3d/>
        </c:spPr>
      </c:pivotFmt>
      <c:pivotFmt>
        <c:idx val="46"/>
        <c:spPr>
          <a:solidFill>
            <a:schemeClr val="accent1"/>
          </a:solidFill>
          <a:ln>
            <a:noFill/>
          </a:ln>
          <a:effectLst/>
          <a:sp3d/>
        </c:spPr>
      </c:pivotFmt>
      <c:pivotFmt>
        <c:idx val="47"/>
        <c:spPr>
          <a:solidFill>
            <a:schemeClr val="accent1"/>
          </a:solidFill>
          <a:ln>
            <a:noFill/>
          </a:ln>
          <a:effectLst/>
          <a:sp3d/>
        </c:spPr>
      </c:pivotFmt>
      <c:pivotFmt>
        <c:idx val="4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a:sp3d/>
        </c:spPr>
      </c:pivotFmt>
      <c:pivotFmt>
        <c:idx val="50"/>
        <c:spPr>
          <a:solidFill>
            <a:schemeClr val="accent1"/>
          </a:solidFill>
          <a:ln>
            <a:noFill/>
          </a:ln>
          <a:effectLst/>
          <a:sp3d/>
        </c:spPr>
      </c:pivotFmt>
      <c:pivotFmt>
        <c:idx val="51"/>
        <c:spPr>
          <a:solidFill>
            <a:schemeClr val="accent1"/>
          </a:solidFill>
          <a:ln>
            <a:noFill/>
          </a:ln>
          <a:effectLst/>
          <a:sp3d/>
        </c:spPr>
      </c:pivotFmt>
      <c:pivotFmt>
        <c:idx val="52"/>
        <c:spPr>
          <a:solidFill>
            <a:schemeClr val="accent1"/>
          </a:solidFill>
          <a:ln>
            <a:noFill/>
          </a:ln>
          <a:effectLst/>
          <a:sp3d/>
        </c:spPr>
      </c:pivotFmt>
      <c:pivotFmt>
        <c:idx val="53"/>
        <c:spPr>
          <a:solidFill>
            <a:schemeClr val="accent1"/>
          </a:solidFill>
          <a:ln>
            <a:noFill/>
          </a:ln>
          <a:effectLst/>
          <a:sp3d/>
        </c:spPr>
      </c:pivotFmt>
      <c:pivotFmt>
        <c:idx val="54"/>
        <c:spPr>
          <a:solidFill>
            <a:schemeClr val="accent1"/>
          </a:solidFill>
          <a:ln>
            <a:noFill/>
          </a:ln>
          <a:effectLst/>
          <a:sp3d/>
        </c:spPr>
      </c:pivotFmt>
      <c:pivotFmt>
        <c:idx val="55"/>
        <c:spPr>
          <a:solidFill>
            <a:schemeClr val="accent1"/>
          </a:solidFill>
          <a:ln>
            <a:noFill/>
          </a:ln>
          <a:effectLst/>
          <a:sp3d/>
        </c:spPr>
      </c:pivotFmt>
      <c:pivotFmt>
        <c:idx val="56"/>
        <c:spPr>
          <a:solidFill>
            <a:schemeClr val="accent1"/>
          </a:solidFill>
          <a:ln>
            <a:noFill/>
          </a:ln>
          <a:effectLst/>
          <a:sp3d/>
        </c:spPr>
      </c:pivotFmt>
      <c:pivotFmt>
        <c:idx val="57"/>
        <c:spPr>
          <a:solidFill>
            <a:schemeClr val="accent1"/>
          </a:solidFill>
          <a:ln>
            <a:noFill/>
          </a:ln>
          <a:effectLst/>
          <a:sp3d/>
        </c:spPr>
      </c:pivotFmt>
      <c:pivotFmt>
        <c:idx val="58"/>
        <c:spPr>
          <a:solidFill>
            <a:schemeClr val="accent1"/>
          </a:solidFill>
          <a:ln>
            <a:noFill/>
          </a:ln>
          <a:effectLst/>
          <a:sp3d/>
        </c:spPr>
      </c:pivotFmt>
      <c:pivotFmt>
        <c:idx val="5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a:sp3d/>
        </c:spPr>
      </c:pivotFmt>
      <c:pivotFmt>
        <c:idx val="61"/>
        <c:spPr>
          <a:solidFill>
            <a:schemeClr val="accent1"/>
          </a:solidFill>
          <a:ln>
            <a:noFill/>
          </a:ln>
          <a:effectLst/>
          <a:sp3d/>
        </c:spPr>
      </c:pivotFmt>
      <c:pivotFmt>
        <c:idx val="62"/>
        <c:spPr>
          <a:solidFill>
            <a:schemeClr val="accent1"/>
          </a:solidFill>
          <a:ln>
            <a:noFill/>
          </a:ln>
          <a:effectLst/>
          <a:sp3d/>
        </c:spPr>
      </c:pivotFmt>
      <c:pivotFmt>
        <c:idx val="63"/>
        <c:spPr>
          <a:solidFill>
            <a:schemeClr val="accent1"/>
          </a:solidFill>
          <a:ln>
            <a:noFill/>
          </a:ln>
          <a:effectLst/>
          <a:sp3d/>
        </c:spPr>
      </c:pivotFmt>
      <c:pivotFmt>
        <c:idx val="64"/>
        <c:spPr>
          <a:solidFill>
            <a:schemeClr val="accent1"/>
          </a:solidFill>
          <a:ln>
            <a:noFill/>
          </a:ln>
          <a:effectLst/>
          <a:sp3d/>
        </c:spPr>
      </c:pivotFmt>
      <c:pivotFmt>
        <c:idx val="65"/>
        <c:spPr>
          <a:solidFill>
            <a:schemeClr val="accent1"/>
          </a:solidFill>
          <a:ln>
            <a:noFill/>
          </a:ln>
          <a:effectLst/>
          <a:sp3d/>
        </c:spPr>
      </c:pivotFmt>
      <c:pivotFmt>
        <c:idx val="66"/>
        <c:spPr>
          <a:solidFill>
            <a:schemeClr val="accent1"/>
          </a:solidFill>
          <a:ln>
            <a:noFill/>
          </a:ln>
          <a:effectLst/>
          <a:sp3d/>
        </c:spPr>
      </c:pivotFmt>
      <c:pivotFmt>
        <c:idx val="67"/>
        <c:spPr>
          <a:solidFill>
            <a:schemeClr val="accent1"/>
          </a:solidFill>
          <a:ln>
            <a:noFill/>
          </a:ln>
          <a:effectLst/>
          <a:sp3d/>
        </c:spPr>
      </c:pivotFmt>
      <c:pivotFmt>
        <c:idx val="68"/>
        <c:spPr>
          <a:solidFill>
            <a:schemeClr val="accent1"/>
          </a:solidFill>
          <a:ln>
            <a:noFill/>
          </a:ln>
          <a:effectLst/>
          <a:sp3d/>
        </c:spPr>
      </c:pivotFmt>
      <c:pivotFmt>
        <c:idx val="69"/>
        <c:spPr>
          <a:solidFill>
            <a:schemeClr val="accent1"/>
          </a:solidFill>
          <a:ln>
            <a:noFill/>
          </a:ln>
          <a:effectLst/>
          <a:sp3d/>
        </c:spPr>
      </c:pivotFmt>
      <c:pivotFmt>
        <c:idx val="7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a:sp3d/>
        </c:spPr>
      </c:pivotFmt>
      <c:pivotFmt>
        <c:idx val="72"/>
        <c:spPr>
          <a:solidFill>
            <a:schemeClr val="accent1"/>
          </a:solidFill>
          <a:ln>
            <a:noFill/>
          </a:ln>
          <a:effectLst/>
          <a:sp3d/>
        </c:spPr>
      </c:pivotFmt>
      <c:pivotFmt>
        <c:idx val="73"/>
        <c:spPr>
          <a:solidFill>
            <a:schemeClr val="accent1"/>
          </a:solidFill>
          <a:ln>
            <a:noFill/>
          </a:ln>
          <a:effectLst/>
          <a:sp3d/>
        </c:spPr>
      </c:pivotFmt>
      <c:pivotFmt>
        <c:idx val="74"/>
        <c:spPr>
          <a:solidFill>
            <a:schemeClr val="accent1"/>
          </a:solidFill>
          <a:ln>
            <a:noFill/>
          </a:ln>
          <a:effectLst/>
          <a:sp3d/>
        </c:spPr>
      </c:pivotFmt>
      <c:pivotFmt>
        <c:idx val="75"/>
        <c:spPr>
          <a:solidFill>
            <a:schemeClr val="accent1"/>
          </a:solidFill>
          <a:ln>
            <a:noFill/>
          </a:ln>
          <a:effectLst/>
          <a:sp3d/>
        </c:spPr>
      </c:pivotFmt>
      <c:pivotFmt>
        <c:idx val="76"/>
        <c:spPr>
          <a:solidFill>
            <a:schemeClr val="accent1"/>
          </a:solidFill>
          <a:ln>
            <a:noFill/>
          </a:ln>
          <a:effectLst/>
          <a:sp3d/>
        </c:spPr>
      </c:pivotFmt>
      <c:pivotFmt>
        <c:idx val="77"/>
        <c:spPr>
          <a:solidFill>
            <a:schemeClr val="accent1"/>
          </a:solidFill>
          <a:ln>
            <a:noFill/>
          </a:ln>
          <a:effectLst/>
          <a:sp3d/>
        </c:spPr>
      </c:pivotFmt>
      <c:pivotFmt>
        <c:idx val="78"/>
        <c:spPr>
          <a:solidFill>
            <a:schemeClr val="accent1"/>
          </a:solidFill>
          <a:ln>
            <a:noFill/>
          </a:ln>
          <a:effectLst/>
          <a:sp3d/>
        </c:spPr>
      </c:pivotFmt>
      <c:pivotFmt>
        <c:idx val="79"/>
        <c:spPr>
          <a:solidFill>
            <a:schemeClr val="accent1"/>
          </a:solidFill>
          <a:ln>
            <a:noFill/>
          </a:ln>
          <a:effectLst/>
          <a:sp3d/>
        </c:spPr>
      </c:pivotFmt>
      <c:pivotFmt>
        <c:idx val="80"/>
        <c:spPr>
          <a:solidFill>
            <a:schemeClr val="accent1"/>
          </a:solidFill>
          <a:ln>
            <a:noFill/>
          </a:ln>
          <a:effectLst/>
          <a:sp3d/>
        </c:spPr>
      </c:pivotFmt>
      <c:pivotFmt>
        <c:idx val="8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a:sp3d/>
        </c:spPr>
      </c:pivotFmt>
      <c:pivotFmt>
        <c:idx val="83"/>
        <c:spPr>
          <a:solidFill>
            <a:schemeClr val="accent1"/>
          </a:solidFill>
          <a:ln>
            <a:noFill/>
          </a:ln>
          <a:effectLst/>
          <a:sp3d/>
        </c:spPr>
      </c:pivotFmt>
      <c:pivotFmt>
        <c:idx val="84"/>
        <c:spPr>
          <a:solidFill>
            <a:schemeClr val="accent1"/>
          </a:solidFill>
          <a:ln>
            <a:noFill/>
          </a:ln>
          <a:effectLst/>
          <a:sp3d/>
        </c:spPr>
      </c:pivotFmt>
      <c:pivotFmt>
        <c:idx val="85"/>
        <c:spPr>
          <a:solidFill>
            <a:schemeClr val="accent1"/>
          </a:solidFill>
          <a:ln>
            <a:noFill/>
          </a:ln>
          <a:effectLst/>
          <a:sp3d/>
        </c:spPr>
      </c:pivotFmt>
      <c:pivotFmt>
        <c:idx val="86"/>
        <c:spPr>
          <a:solidFill>
            <a:schemeClr val="accent1"/>
          </a:solidFill>
          <a:ln>
            <a:noFill/>
          </a:ln>
          <a:effectLst/>
          <a:sp3d/>
        </c:spPr>
      </c:pivotFmt>
      <c:pivotFmt>
        <c:idx val="87"/>
        <c:spPr>
          <a:solidFill>
            <a:schemeClr val="accent1"/>
          </a:solidFill>
          <a:ln>
            <a:noFill/>
          </a:ln>
          <a:effectLst/>
          <a:sp3d/>
        </c:spPr>
      </c:pivotFmt>
      <c:pivotFmt>
        <c:idx val="88"/>
        <c:spPr>
          <a:solidFill>
            <a:schemeClr val="accent1"/>
          </a:solidFill>
          <a:ln>
            <a:noFill/>
          </a:ln>
          <a:effectLst/>
          <a:sp3d/>
        </c:spPr>
      </c:pivotFmt>
      <c:pivotFmt>
        <c:idx val="89"/>
        <c:spPr>
          <a:solidFill>
            <a:schemeClr val="accent1"/>
          </a:solidFill>
          <a:ln>
            <a:noFill/>
          </a:ln>
          <a:effectLst/>
          <a:sp3d/>
        </c:spPr>
      </c:pivotFmt>
      <c:pivotFmt>
        <c:idx val="90"/>
        <c:spPr>
          <a:solidFill>
            <a:schemeClr val="accent1"/>
          </a:solidFill>
          <a:ln>
            <a:noFill/>
          </a:ln>
          <a:effectLst/>
          <a:sp3d/>
        </c:spPr>
      </c:pivotFmt>
      <c:pivotFmt>
        <c:idx val="91"/>
        <c:spPr>
          <a:solidFill>
            <a:schemeClr val="accent1"/>
          </a:solidFill>
          <a:ln>
            <a:noFill/>
          </a:ln>
          <a:effectLst/>
          <a:sp3d/>
        </c:spPr>
      </c:pivotFmt>
    </c:pivotFmts>
    <c:view3D>
      <c:rotX val="1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Sheet2!$B$3:$B$4</c:f>
              <c:strCache>
                <c:ptCount val="1"/>
                <c:pt idx="0">
                  <c:v>HIGH</c:v>
                </c:pt>
              </c:strCache>
            </c:strRef>
          </c:tx>
          <c:dPt>
            <c:idx val="0"/>
            <c:bubble3D val="0"/>
            <c:spPr>
              <a:solidFill>
                <a:schemeClr val="accent1"/>
              </a:solidFill>
              <a:ln>
                <a:noFill/>
              </a:ln>
              <a:effectLst/>
              <a:sp3d/>
            </c:spPr>
            <c:extLst>
              <c:ext xmlns:c16="http://schemas.microsoft.com/office/drawing/2014/chart" uri="{C3380CC4-5D6E-409C-BE32-E72D297353CC}">
                <c16:uniqueId val="{00000001-29F7-4531-8143-82DD5DB58D3D}"/>
              </c:ext>
            </c:extLst>
          </c:dPt>
          <c:dPt>
            <c:idx val="1"/>
            <c:bubble3D val="0"/>
            <c:spPr>
              <a:solidFill>
                <a:schemeClr val="accent2"/>
              </a:solidFill>
              <a:ln>
                <a:noFill/>
              </a:ln>
              <a:effectLst/>
              <a:sp3d/>
            </c:spPr>
            <c:extLst>
              <c:ext xmlns:c16="http://schemas.microsoft.com/office/drawing/2014/chart" uri="{C3380CC4-5D6E-409C-BE32-E72D297353CC}">
                <c16:uniqueId val="{00000003-29F7-4531-8143-82DD5DB58D3D}"/>
              </c:ext>
            </c:extLst>
          </c:dPt>
          <c:dPt>
            <c:idx val="2"/>
            <c:bubble3D val="0"/>
            <c:spPr>
              <a:solidFill>
                <a:schemeClr val="accent3"/>
              </a:solidFill>
              <a:ln>
                <a:noFill/>
              </a:ln>
              <a:effectLst/>
              <a:sp3d/>
            </c:spPr>
            <c:extLst>
              <c:ext xmlns:c16="http://schemas.microsoft.com/office/drawing/2014/chart" uri="{C3380CC4-5D6E-409C-BE32-E72D297353CC}">
                <c16:uniqueId val="{00000005-29F7-4531-8143-82DD5DB58D3D}"/>
              </c:ext>
            </c:extLst>
          </c:dPt>
          <c:dPt>
            <c:idx val="3"/>
            <c:bubble3D val="0"/>
            <c:spPr>
              <a:solidFill>
                <a:schemeClr val="accent4"/>
              </a:solidFill>
              <a:ln>
                <a:noFill/>
              </a:ln>
              <a:effectLst/>
              <a:sp3d/>
            </c:spPr>
            <c:extLst>
              <c:ext xmlns:c16="http://schemas.microsoft.com/office/drawing/2014/chart" uri="{C3380CC4-5D6E-409C-BE32-E72D297353CC}">
                <c16:uniqueId val="{00000007-29F7-4531-8143-82DD5DB58D3D}"/>
              </c:ext>
            </c:extLst>
          </c:dPt>
          <c:dPt>
            <c:idx val="4"/>
            <c:bubble3D val="0"/>
            <c:spPr>
              <a:solidFill>
                <a:schemeClr val="accent5"/>
              </a:solidFill>
              <a:ln>
                <a:noFill/>
              </a:ln>
              <a:effectLst/>
              <a:sp3d/>
            </c:spPr>
            <c:extLst>
              <c:ext xmlns:c16="http://schemas.microsoft.com/office/drawing/2014/chart" uri="{C3380CC4-5D6E-409C-BE32-E72D297353CC}">
                <c16:uniqueId val="{00000009-29F7-4531-8143-82DD5DB58D3D}"/>
              </c:ext>
            </c:extLst>
          </c:dPt>
          <c:dPt>
            <c:idx val="5"/>
            <c:bubble3D val="0"/>
            <c:spPr>
              <a:solidFill>
                <a:schemeClr val="accent6"/>
              </a:solidFill>
              <a:ln>
                <a:noFill/>
              </a:ln>
              <a:effectLst/>
              <a:sp3d/>
            </c:spPr>
            <c:extLst>
              <c:ext xmlns:c16="http://schemas.microsoft.com/office/drawing/2014/chart" uri="{C3380CC4-5D6E-409C-BE32-E72D297353CC}">
                <c16:uniqueId val="{0000000B-29F7-4531-8143-82DD5DB58D3D}"/>
              </c:ext>
            </c:extLst>
          </c:dPt>
          <c:dPt>
            <c:idx val="6"/>
            <c:bubble3D val="0"/>
            <c:spPr>
              <a:solidFill>
                <a:schemeClr val="accent1">
                  <a:lumMod val="60000"/>
                </a:schemeClr>
              </a:solidFill>
              <a:ln>
                <a:noFill/>
              </a:ln>
              <a:effectLst/>
              <a:sp3d/>
            </c:spPr>
            <c:extLst>
              <c:ext xmlns:c16="http://schemas.microsoft.com/office/drawing/2014/chart" uri="{C3380CC4-5D6E-409C-BE32-E72D297353CC}">
                <c16:uniqueId val="{0000000D-29F7-4531-8143-82DD5DB58D3D}"/>
              </c:ext>
            </c:extLst>
          </c:dPt>
          <c:dPt>
            <c:idx val="7"/>
            <c:bubble3D val="0"/>
            <c:spPr>
              <a:solidFill>
                <a:schemeClr val="accent2">
                  <a:lumMod val="60000"/>
                </a:schemeClr>
              </a:solidFill>
              <a:ln>
                <a:noFill/>
              </a:ln>
              <a:effectLst/>
              <a:sp3d/>
            </c:spPr>
            <c:extLst>
              <c:ext xmlns:c16="http://schemas.microsoft.com/office/drawing/2014/chart" uri="{C3380CC4-5D6E-409C-BE32-E72D297353CC}">
                <c16:uniqueId val="{0000000F-29F7-4531-8143-82DD5DB58D3D}"/>
              </c:ext>
            </c:extLst>
          </c:dPt>
          <c:dPt>
            <c:idx val="8"/>
            <c:bubble3D val="0"/>
            <c:spPr>
              <a:solidFill>
                <a:schemeClr val="accent3">
                  <a:lumMod val="60000"/>
                </a:schemeClr>
              </a:solidFill>
              <a:ln>
                <a:noFill/>
              </a:ln>
              <a:effectLst/>
              <a:sp3d/>
            </c:spPr>
            <c:extLst>
              <c:ext xmlns:c16="http://schemas.microsoft.com/office/drawing/2014/chart" uri="{C3380CC4-5D6E-409C-BE32-E72D297353CC}">
                <c16:uniqueId val="{00000011-29F7-4531-8143-82DD5DB58D3D}"/>
              </c:ext>
            </c:extLst>
          </c:dPt>
          <c:dPt>
            <c:idx val="9"/>
            <c:bubble3D val="0"/>
            <c:spPr>
              <a:solidFill>
                <a:schemeClr val="accent4">
                  <a:lumMod val="60000"/>
                </a:schemeClr>
              </a:solidFill>
              <a:ln>
                <a:noFill/>
              </a:ln>
              <a:effectLst/>
              <a:sp3d/>
            </c:spPr>
            <c:extLst>
              <c:ext xmlns:c16="http://schemas.microsoft.com/office/drawing/2014/chart" uri="{C3380CC4-5D6E-409C-BE32-E72D297353CC}">
                <c16:uniqueId val="{00000013-29F7-4531-8143-82DD5DB58D3D}"/>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9F7-4531-8143-82DD5DB58D3D}"/>
            </c:ext>
          </c:extLst>
        </c:ser>
        <c:ser>
          <c:idx val="1"/>
          <c:order val="1"/>
          <c:tx>
            <c:strRef>
              <c:f>Sheet2!$C$3:$C$4</c:f>
              <c:strCache>
                <c:ptCount val="1"/>
                <c:pt idx="0">
                  <c:v>LOW</c:v>
                </c:pt>
              </c:strCache>
            </c:strRef>
          </c:tx>
          <c:dPt>
            <c:idx val="0"/>
            <c:bubble3D val="0"/>
            <c:spPr>
              <a:solidFill>
                <a:schemeClr val="accent1"/>
              </a:solidFill>
              <a:ln>
                <a:noFill/>
              </a:ln>
              <a:effectLst/>
              <a:sp3d/>
            </c:spPr>
            <c:extLst>
              <c:ext xmlns:c16="http://schemas.microsoft.com/office/drawing/2014/chart" uri="{C3380CC4-5D6E-409C-BE32-E72D297353CC}">
                <c16:uniqueId val="{00000016-29F7-4531-8143-82DD5DB58D3D}"/>
              </c:ext>
            </c:extLst>
          </c:dPt>
          <c:dPt>
            <c:idx val="1"/>
            <c:bubble3D val="0"/>
            <c:spPr>
              <a:solidFill>
                <a:schemeClr val="accent2"/>
              </a:solidFill>
              <a:ln>
                <a:noFill/>
              </a:ln>
              <a:effectLst/>
              <a:sp3d/>
            </c:spPr>
            <c:extLst>
              <c:ext xmlns:c16="http://schemas.microsoft.com/office/drawing/2014/chart" uri="{C3380CC4-5D6E-409C-BE32-E72D297353CC}">
                <c16:uniqueId val="{00000018-29F7-4531-8143-82DD5DB58D3D}"/>
              </c:ext>
            </c:extLst>
          </c:dPt>
          <c:dPt>
            <c:idx val="2"/>
            <c:bubble3D val="0"/>
            <c:spPr>
              <a:solidFill>
                <a:schemeClr val="accent3"/>
              </a:solidFill>
              <a:ln>
                <a:noFill/>
              </a:ln>
              <a:effectLst/>
              <a:sp3d/>
            </c:spPr>
            <c:extLst>
              <c:ext xmlns:c16="http://schemas.microsoft.com/office/drawing/2014/chart" uri="{C3380CC4-5D6E-409C-BE32-E72D297353CC}">
                <c16:uniqueId val="{0000001A-29F7-4531-8143-82DD5DB58D3D}"/>
              </c:ext>
            </c:extLst>
          </c:dPt>
          <c:dPt>
            <c:idx val="3"/>
            <c:bubble3D val="0"/>
            <c:spPr>
              <a:solidFill>
                <a:schemeClr val="accent4"/>
              </a:solidFill>
              <a:ln>
                <a:noFill/>
              </a:ln>
              <a:effectLst/>
              <a:sp3d/>
            </c:spPr>
            <c:extLst>
              <c:ext xmlns:c16="http://schemas.microsoft.com/office/drawing/2014/chart" uri="{C3380CC4-5D6E-409C-BE32-E72D297353CC}">
                <c16:uniqueId val="{0000001C-29F7-4531-8143-82DD5DB58D3D}"/>
              </c:ext>
            </c:extLst>
          </c:dPt>
          <c:dPt>
            <c:idx val="4"/>
            <c:bubble3D val="0"/>
            <c:spPr>
              <a:solidFill>
                <a:schemeClr val="accent5"/>
              </a:solidFill>
              <a:ln>
                <a:noFill/>
              </a:ln>
              <a:effectLst/>
              <a:sp3d/>
            </c:spPr>
            <c:extLst>
              <c:ext xmlns:c16="http://schemas.microsoft.com/office/drawing/2014/chart" uri="{C3380CC4-5D6E-409C-BE32-E72D297353CC}">
                <c16:uniqueId val="{0000001E-29F7-4531-8143-82DD5DB58D3D}"/>
              </c:ext>
            </c:extLst>
          </c:dPt>
          <c:dPt>
            <c:idx val="5"/>
            <c:bubble3D val="0"/>
            <c:spPr>
              <a:solidFill>
                <a:schemeClr val="accent6"/>
              </a:solidFill>
              <a:ln>
                <a:noFill/>
              </a:ln>
              <a:effectLst/>
              <a:sp3d/>
            </c:spPr>
            <c:extLst>
              <c:ext xmlns:c16="http://schemas.microsoft.com/office/drawing/2014/chart" uri="{C3380CC4-5D6E-409C-BE32-E72D297353CC}">
                <c16:uniqueId val="{00000020-29F7-4531-8143-82DD5DB58D3D}"/>
              </c:ext>
            </c:extLst>
          </c:dPt>
          <c:dPt>
            <c:idx val="6"/>
            <c:bubble3D val="0"/>
            <c:spPr>
              <a:solidFill>
                <a:schemeClr val="accent1">
                  <a:lumMod val="60000"/>
                </a:schemeClr>
              </a:solidFill>
              <a:ln>
                <a:noFill/>
              </a:ln>
              <a:effectLst/>
              <a:sp3d/>
            </c:spPr>
            <c:extLst>
              <c:ext xmlns:c16="http://schemas.microsoft.com/office/drawing/2014/chart" uri="{C3380CC4-5D6E-409C-BE32-E72D297353CC}">
                <c16:uniqueId val="{00000022-29F7-4531-8143-82DD5DB58D3D}"/>
              </c:ext>
            </c:extLst>
          </c:dPt>
          <c:dPt>
            <c:idx val="7"/>
            <c:bubble3D val="0"/>
            <c:spPr>
              <a:solidFill>
                <a:schemeClr val="accent2">
                  <a:lumMod val="60000"/>
                </a:schemeClr>
              </a:solidFill>
              <a:ln>
                <a:noFill/>
              </a:ln>
              <a:effectLst/>
              <a:sp3d/>
            </c:spPr>
            <c:extLst>
              <c:ext xmlns:c16="http://schemas.microsoft.com/office/drawing/2014/chart" uri="{C3380CC4-5D6E-409C-BE32-E72D297353CC}">
                <c16:uniqueId val="{00000024-29F7-4531-8143-82DD5DB58D3D}"/>
              </c:ext>
            </c:extLst>
          </c:dPt>
          <c:dPt>
            <c:idx val="8"/>
            <c:bubble3D val="0"/>
            <c:spPr>
              <a:solidFill>
                <a:schemeClr val="accent3">
                  <a:lumMod val="60000"/>
                </a:schemeClr>
              </a:solidFill>
              <a:ln>
                <a:noFill/>
              </a:ln>
              <a:effectLst/>
              <a:sp3d/>
            </c:spPr>
            <c:extLst>
              <c:ext xmlns:c16="http://schemas.microsoft.com/office/drawing/2014/chart" uri="{C3380CC4-5D6E-409C-BE32-E72D297353CC}">
                <c16:uniqueId val="{00000026-29F7-4531-8143-82DD5DB58D3D}"/>
              </c:ext>
            </c:extLst>
          </c:dPt>
          <c:dPt>
            <c:idx val="9"/>
            <c:bubble3D val="0"/>
            <c:spPr>
              <a:solidFill>
                <a:schemeClr val="accent4">
                  <a:lumMod val="60000"/>
                </a:schemeClr>
              </a:solidFill>
              <a:ln>
                <a:noFill/>
              </a:ln>
              <a:effectLst/>
              <a:sp3d/>
            </c:spPr>
            <c:extLst>
              <c:ext xmlns:c16="http://schemas.microsoft.com/office/drawing/2014/chart" uri="{C3380CC4-5D6E-409C-BE32-E72D297353CC}">
                <c16:uniqueId val="{00000028-29F7-4531-8143-82DD5DB58D3D}"/>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9F7-4531-8143-82DD5DB58D3D}"/>
            </c:ext>
          </c:extLst>
        </c:ser>
        <c:ser>
          <c:idx val="2"/>
          <c:order val="2"/>
          <c:tx>
            <c:strRef>
              <c:f>Sheet2!$D$3:$D$4</c:f>
              <c:strCache>
                <c:ptCount val="1"/>
                <c:pt idx="0">
                  <c:v>MED</c:v>
                </c:pt>
              </c:strCache>
            </c:strRef>
          </c:tx>
          <c:dPt>
            <c:idx val="0"/>
            <c:bubble3D val="0"/>
            <c:spPr>
              <a:solidFill>
                <a:schemeClr val="accent1"/>
              </a:solidFill>
              <a:ln>
                <a:noFill/>
              </a:ln>
              <a:effectLst/>
              <a:sp3d/>
            </c:spPr>
            <c:extLst>
              <c:ext xmlns:c16="http://schemas.microsoft.com/office/drawing/2014/chart" uri="{C3380CC4-5D6E-409C-BE32-E72D297353CC}">
                <c16:uniqueId val="{0000002B-29F7-4531-8143-82DD5DB58D3D}"/>
              </c:ext>
            </c:extLst>
          </c:dPt>
          <c:dPt>
            <c:idx val="1"/>
            <c:bubble3D val="0"/>
            <c:spPr>
              <a:solidFill>
                <a:schemeClr val="accent2"/>
              </a:solidFill>
              <a:ln>
                <a:noFill/>
              </a:ln>
              <a:effectLst/>
              <a:sp3d/>
            </c:spPr>
            <c:extLst>
              <c:ext xmlns:c16="http://schemas.microsoft.com/office/drawing/2014/chart" uri="{C3380CC4-5D6E-409C-BE32-E72D297353CC}">
                <c16:uniqueId val="{0000002D-29F7-4531-8143-82DD5DB58D3D}"/>
              </c:ext>
            </c:extLst>
          </c:dPt>
          <c:dPt>
            <c:idx val="2"/>
            <c:bubble3D val="0"/>
            <c:spPr>
              <a:solidFill>
                <a:schemeClr val="accent3"/>
              </a:solidFill>
              <a:ln>
                <a:noFill/>
              </a:ln>
              <a:effectLst/>
              <a:sp3d/>
            </c:spPr>
            <c:extLst>
              <c:ext xmlns:c16="http://schemas.microsoft.com/office/drawing/2014/chart" uri="{C3380CC4-5D6E-409C-BE32-E72D297353CC}">
                <c16:uniqueId val="{0000002F-29F7-4531-8143-82DD5DB58D3D}"/>
              </c:ext>
            </c:extLst>
          </c:dPt>
          <c:dPt>
            <c:idx val="3"/>
            <c:bubble3D val="0"/>
            <c:spPr>
              <a:solidFill>
                <a:schemeClr val="accent4"/>
              </a:solidFill>
              <a:ln>
                <a:noFill/>
              </a:ln>
              <a:effectLst/>
              <a:sp3d/>
            </c:spPr>
            <c:extLst>
              <c:ext xmlns:c16="http://schemas.microsoft.com/office/drawing/2014/chart" uri="{C3380CC4-5D6E-409C-BE32-E72D297353CC}">
                <c16:uniqueId val="{00000031-29F7-4531-8143-82DD5DB58D3D}"/>
              </c:ext>
            </c:extLst>
          </c:dPt>
          <c:dPt>
            <c:idx val="4"/>
            <c:bubble3D val="0"/>
            <c:spPr>
              <a:solidFill>
                <a:schemeClr val="accent5"/>
              </a:solidFill>
              <a:ln>
                <a:noFill/>
              </a:ln>
              <a:effectLst/>
              <a:sp3d/>
            </c:spPr>
            <c:extLst>
              <c:ext xmlns:c16="http://schemas.microsoft.com/office/drawing/2014/chart" uri="{C3380CC4-5D6E-409C-BE32-E72D297353CC}">
                <c16:uniqueId val="{00000033-29F7-4531-8143-82DD5DB58D3D}"/>
              </c:ext>
            </c:extLst>
          </c:dPt>
          <c:dPt>
            <c:idx val="5"/>
            <c:bubble3D val="0"/>
            <c:spPr>
              <a:solidFill>
                <a:schemeClr val="accent6"/>
              </a:solidFill>
              <a:ln>
                <a:noFill/>
              </a:ln>
              <a:effectLst/>
              <a:sp3d/>
            </c:spPr>
            <c:extLst>
              <c:ext xmlns:c16="http://schemas.microsoft.com/office/drawing/2014/chart" uri="{C3380CC4-5D6E-409C-BE32-E72D297353CC}">
                <c16:uniqueId val="{00000035-29F7-4531-8143-82DD5DB58D3D}"/>
              </c:ext>
            </c:extLst>
          </c:dPt>
          <c:dPt>
            <c:idx val="6"/>
            <c:bubble3D val="0"/>
            <c:spPr>
              <a:solidFill>
                <a:schemeClr val="accent1">
                  <a:lumMod val="60000"/>
                </a:schemeClr>
              </a:solidFill>
              <a:ln>
                <a:noFill/>
              </a:ln>
              <a:effectLst/>
              <a:sp3d/>
            </c:spPr>
            <c:extLst>
              <c:ext xmlns:c16="http://schemas.microsoft.com/office/drawing/2014/chart" uri="{C3380CC4-5D6E-409C-BE32-E72D297353CC}">
                <c16:uniqueId val="{00000037-29F7-4531-8143-82DD5DB58D3D}"/>
              </c:ext>
            </c:extLst>
          </c:dPt>
          <c:dPt>
            <c:idx val="7"/>
            <c:bubble3D val="0"/>
            <c:spPr>
              <a:solidFill>
                <a:schemeClr val="accent2">
                  <a:lumMod val="60000"/>
                </a:schemeClr>
              </a:solidFill>
              <a:ln>
                <a:noFill/>
              </a:ln>
              <a:effectLst/>
              <a:sp3d/>
            </c:spPr>
            <c:extLst>
              <c:ext xmlns:c16="http://schemas.microsoft.com/office/drawing/2014/chart" uri="{C3380CC4-5D6E-409C-BE32-E72D297353CC}">
                <c16:uniqueId val="{00000039-29F7-4531-8143-82DD5DB58D3D}"/>
              </c:ext>
            </c:extLst>
          </c:dPt>
          <c:dPt>
            <c:idx val="8"/>
            <c:bubble3D val="0"/>
            <c:spPr>
              <a:solidFill>
                <a:schemeClr val="accent3">
                  <a:lumMod val="60000"/>
                </a:schemeClr>
              </a:solidFill>
              <a:ln>
                <a:noFill/>
              </a:ln>
              <a:effectLst/>
              <a:sp3d/>
            </c:spPr>
            <c:extLst>
              <c:ext xmlns:c16="http://schemas.microsoft.com/office/drawing/2014/chart" uri="{C3380CC4-5D6E-409C-BE32-E72D297353CC}">
                <c16:uniqueId val="{0000003B-29F7-4531-8143-82DD5DB58D3D}"/>
              </c:ext>
            </c:extLst>
          </c:dPt>
          <c:dPt>
            <c:idx val="9"/>
            <c:bubble3D val="0"/>
            <c:spPr>
              <a:solidFill>
                <a:schemeClr val="accent4">
                  <a:lumMod val="60000"/>
                </a:schemeClr>
              </a:solidFill>
              <a:ln>
                <a:noFill/>
              </a:ln>
              <a:effectLst/>
              <a:sp3d/>
            </c:spPr>
            <c:extLst>
              <c:ext xmlns:c16="http://schemas.microsoft.com/office/drawing/2014/chart" uri="{C3380CC4-5D6E-409C-BE32-E72D297353CC}">
                <c16:uniqueId val="{0000003D-29F7-4531-8143-82DD5DB58D3D}"/>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9F7-4531-8143-82DD5DB58D3D}"/>
            </c:ext>
          </c:extLst>
        </c:ser>
        <c:ser>
          <c:idx val="3"/>
          <c:order val="3"/>
          <c:tx>
            <c:strRef>
              <c:f>Sheet2!$E$3:$E$4</c:f>
              <c:strCache>
                <c:ptCount val="1"/>
                <c:pt idx="0">
                  <c:v>VERY HIGH</c:v>
                </c:pt>
              </c:strCache>
            </c:strRef>
          </c:tx>
          <c:dPt>
            <c:idx val="0"/>
            <c:bubble3D val="0"/>
            <c:spPr>
              <a:solidFill>
                <a:schemeClr val="accent1"/>
              </a:solidFill>
              <a:ln>
                <a:noFill/>
              </a:ln>
              <a:effectLst/>
              <a:sp3d/>
            </c:spPr>
            <c:extLst>
              <c:ext xmlns:c16="http://schemas.microsoft.com/office/drawing/2014/chart" uri="{C3380CC4-5D6E-409C-BE32-E72D297353CC}">
                <c16:uniqueId val="{00000040-29F7-4531-8143-82DD5DB58D3D}"/>
              </c:ext>
            </c:extLst>
          </c:dPt>
          <c:dPt>
            <c:idx val="1"/>
            <c:bubble3D val="0"/>
            <c:spPr>
              <a:solidFill>
                <a:schemeClr val="accent2"/>
              </a:solidFill>
              <a:ln>
                <a:noFill/>
              </a:ln>
              <a:effectLst/>
              <a:sp3d/>
            </c:spPr>
            <c:extLst>
              <c:ext xmlns:c16="http://schemas.microsoft.com/office/drawing/2014/chart" uri="{C3380CC4-5D6E-409C-BE32-E72D297353CC}">
                <c16:uniqueId val="{00000042-29F7-4531-8143-82DD5DB58D3D}"/>
              </c:ext>
            </c:extLst>
          </c:dPt>
          <c:dPt>
            <c:idx val="2"/>
            <c:bubble3D val="0"/>
            <c:spPr>
              <a:solidFill>
                <a:schemeClr val="accent3"/>
              </a:solidFill>
              <a:ln>
                <a:noFill/>
              </a:ln>
              <a:effectLst/>
              <a:sp3d/>
            </c:spPr>
            <c:extLst>
              <c:ext xmlns:c16="http://schemas.microsoft.com/office/drawing/2014/chart" uri="{C3380CC4-5D6E-409C-BE32-E72D297353CC}">
                <c16:uniqueId val="{00000044-29F7-4531-8143-82DD5DB58D3D}"/>
              </c:ext>
            </c:extLst>
          </c:dPt>
          <c:dPt>
            <c:idx val="3"/>
            <c:bubble3D val="0"/>
            <c:spPr>
              <a:solidFill>
                <a:schemeClr val="accent4"/>
              </a:solidFill>
              <a:ln>
                <a:noFill/>
              </a:ln>
              <a:effectLst/>
              <a:sp3d/>
            </c:spPr>
            <c:extLst>
              <c:ext xmlns:c16="http://schemas.microsoft.com/office/drawing/2014/chart" uri="{C3380CC4-5D6E-409C-BE32-E72D297353CC}">
                <c16:uniqueId val="{00000046-29F7-4531-8143-82DD5DB58D3D}"/>
              </c:ext>
            </c:extLst>
          </c:dPt>
          <c:dPt>
            <c:idx val="4"/>
            <c:bubble3D val="0"/>
            <c:spPr>
              <a:solidFill>
                <a:schemeClr val="accent5"/>
              </a:solidFill>
              <a:ln>
                <a:noFill/>
              </a:ln>
              <a:effectLst/>
              <a:sp3d/>
            </c:spPr>
            <c:extLst>
              <c:ext xmlns:c16="http://schemas.microsoft.com/office/drawing/2014/chart" uri="{C3380CC4-5D6E-409C-BE32-E72D297353CC}">
                <c16:uniqueId val="{00000048-29F7-4531-8143-82DD5DB58D3D}"/>
              </c:ext>
            </c:extLst>
          </c:dPt>
          <c:dPt>
            <c:idx val="5"/>
            <c:bubble3D val="0"/>
            <c:spPr>
              <a:solidFill>
                <a:schemeClr val="accent6"/>
              </a:solidFill>
              <a:ln>
                <a:noFill/>
              </a:ln>
              <a:effectLst/>
              <a:sp3d/>
            </c:spPr>
            <c:extLst>
              <c:ext xmlns:c16="http://schemas.microsoft.com/office/drawing/2014/chart" uri="{C3380CC4-5D6E-409C-BE32-E72D297353CC}">
                <c16:uniqueId val="{0000004A-29F7-4531-8143-82DD5DB58D3D}"/>
              </c:ext>
            </c:extLst>
          </c:dPt>
          <c:dPt>
            <c:idx val="6"/>
            <c:bubble3D val="0"/>
            <c:spPr>
              <a:solidFill>
                <a:schemeClr val="accent1">
                  <a:lumMod val="60000"/>
                </a:schemeClr>
              </a:solidFill>
              <a:ln>
                <a:noFill/>
              </a:ln>
              <a:effectLst/>
              <a:sp3d/>
            </c:spPr>
            <c:extLst>
              <c:ext xmlns:c16="http://schemas.microsoft.com/office/drawing/2014/chart" uri="{C3380CC4-5D6E-409C-BE32-E72D297353CC}">
                <c16:uniqueId val="{0000004C-29F7-4531-8143-82DD5DB58D3D}"/>
              </c:ext>
            </c:extLst>
          </c:dPt>
          <c:dPt>
            <c:idx val="7"/>
            <c:bubble3D val="0"/>
            <c:spPr>
              <a:solidFill>
                <a:schemeClr val="accent2">
                  <a:lumMod val="60000"/>
                </a:schemeClr>
              </a:solidFill>
              <a:ln>
                <a:noFill/>
              </a:ln>
              <a:effectLst/>
              <a:sp3d/>
            </c:spPr>
            <c:extLst>
              <c:ext xmlns:c16="http://schemas.microsoft.com/office/drawing/2014/chart" uri="{C3380CC4-5D6E-409C-BE32-E72D297353CC}">
                <c16:uniqueId val="{0000004E-29F7-4531-8143-82DD5DB58D3D}"/>
              </c:ext>
            </c:extLst>
          </c:dPt>
          <c:dPt>
            <c:idx val="8"/>
            <c:bubble3D val="0"/>
            <c:spPr>
              <a:solidFill>
                <a:schemeClr val="accent3">
                  <a:lumMod val="60000"/>
                </a:schemeClr>
              </a:solidFill>
              <a:ln>
                <a:noFill/>
              </a:ln>
              <a:effectLst/>
              <a:sp3d/>
            </c:spPr>
            <c:extLst>
              <c:ext xmlns:c16="http://schemas.microsoft.com/office/drawing/2014/chart" uri="{C3380CC4-5D6E-409C-BE32-E72D297353CC}">
                <c16:uniqueId val="{00000050-29F7-4531-8143-82DD5DB58D3D}"/>
              </c:ext>
            </c:extLst>
          </c:dPt>
          <c:dPt>
            <c:idx val="9"/>
            <c:bubble3D val="0"/>
            <c:spPr>
              <a:solidFill>
                <a:schemeClr val="accent4">
                  <a:lumMod val="60000"/>
                </a:schemeClr>
              </a:solidFill>
              <a:ln>
                <a:noFill/>
              </a:ln>
              <a:effectLst/>
              <a:sp3d/>
            </c:spPr>
            <c:extLst>
              <c:ext xmlns:c16="http://schemas.microsoft.com/office/drawing/2014/chart" uri="{C3380CC4-5D6E-409C-BE32-E72D297353CC}">
                <c16:uniqueId val="{00000052-29F7-4531-8143-82DD5DB58D3D}"/>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9F7-4531-8143-82DD5DB58D3D}"/>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345623"/>
            <a:ext cx="9896475"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ASVITHA GNANAVEL</a:t>
            </a:r>
          </a:p>
          <a:p>
            <a:r>
              <a:rPr lang="en-US" sz="2400" dirty="0"/>
              <a:t>REGISTER NO: 312216235</a:t>
            </a:r>
          </a:p>
          <a:p>
            <a:r>
              <a:rPr lang="en-US" sz="2400" dirty="0"/>
              <a:t>DEPARTMENT: COMMERCE</a:t>
            </a:r>
          </a:p>
          <a:p>
            <a:r>
              <a:rPr lang="en-US" sz="2400" dirty="0"/>
              <a:t>COLLEGE: SHRI SHANKARLAL SUNDARBAI SHASUN JAIN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5E2D47B-8D53-1F49-F10C-969AD3A5D004}"/>
              </a:ext>
            </a:extLst>
          </p:cNvPr>
          <p:cNvSpPr txBox="1"/>
          <p:nvPr/>
        </p:nvSpPr>
        <p:spPr>
          <a:xfrm>
            <a:off x="533400" y="1371600"/>
            <a:ext cx="8382000" cy="4154984"/>
          </a:xfrm>
          <a:prstGeom prst="rect">
            <a:avLst/>
          </a:prstGeom>
          <a:noFill/>
        </p:spPr>
        <p:txBody>
          <a:bodyPr wrap="square" rtlCol="0">
            <a:spAutoFit/>
          </a:bodyPr>
          <a:lstStyle/>
          <a:p>
            <a:r>
              <a:rPr lang="en-IN" sz="2400" dirty="0"/>
              <a:t>DATA COLLECTION: The dataset was taken from Kaggle, a very big platform used for data science competitions. This dataset provided a very rich data which helped me do my project efficiently.</a:t>
            </a:r>
          </a:p>
          <a:p>
            <a:endParaRPr lang="en-IN" sz="2400" dirty="0"/>
          </a:p>
          <a:p>
            <a:r>
              <a:rPr lang="en-IN" sz="2400" dirty="0"/>
              <a:t>FEATURE SELECTION: There were a lot of information about the employees but only specific heads had to be taken. There were totally 26 heads of which 9 heads were used for the analysis.</a:t>
            </a:r>
          </a:p>
          <a:p>
            <a:br>
              <a:rPr lang="en-IN" sz="2400" dirty="0"/>
            </a:br>
            <a:r>
              <a:rPr lang="en-IN" sz="2400" dirty="0"/>
              <a:t>PIVOT  TABLE: For summarizing and analysing the data, pivot table was used.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1432A1D-F186-DB6F-D118-B6551D201DCA}"/>
              </a:ext>
            </a:extLst>
          </p:cNvPr>
          <p:cNvGraphicFramePr>
            <a:graphicFrameLocks/>
          </p:cNvGraphicFramePr>
          <p:nvPr>
            <p:extLst>
              <p:ext uri="{D42A27DB-BD31-4B8C-83A1-F6EECF244321}">
                <p14:modId xmlns:p14="http://schemas.microsoft.com/office/powerpoint/2010/main" val="236467605"/>
              </p:ext>
            </p:extLst>
          </p:nvPr>
        </p:nvGraphicFramePr>
        <p:xfrm>
          <a:off x="914400" y="1524000"/>
          <a:ext cx="8001000" cy="4648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11203F-4145-60A3-58BA-E286AD791484}"/>
              </a:ext>
            </a:extLst>
          </p:cNvPr>
          <p:cNvSpPr txBox="1"/>
          <p:nvPr/>
        </p:nvSpPr>
        <p:spPr>
          <a:xfrm>
            <a:off x="838200" y="457200"/>
            <a:ext cx="7086600" cy="923330"/>
          </a:xfrm>
          <a:prstGeom prst="rect">
            <a:avLst/>
          </a:prstGeom>
          <a:noFill/>
        </p:spPr>
        <p:txBody>
          <a:bodyPr wrap="square" rtlCol="0">
            <a:spAutoFit/>
          </a:bodyPr>
          <a:lstStyle/>
          <a:p>
            <a:r>
              <a:rPr lang="en-IN" sz="5400" b="1" dirty="0"/>
              <a:t>RESULTS</a:t>
            </a:r>
          </a:p>
        </p:txBody>
      </p:sp>
      <p:graphicFrame>
        <p:nvGraphicFramePr>
          <p:cNvPr id="3" name="Chart 2">
            <a:extLst>
              <a:ext uri="{FF2B5EF4-FFF2-40B4-BE49-F238E27FC236}">
                <a16:creationId xmlns:a16="http://schemas.microsoft.com/office/drawing/2014/main" id="{91432A1D-F186-DB6F-D118-B6551D201DCA}"/>
              </a:ext>
            </a:extLst>
          </p:cNvPr>
          <p:cNvGraphicFramePr>
            <a:graphicFrameLocks/>
          </p:cNvGraphicFramePr>
          <p:nvPr>
            <p:extLst>
              <p:ext uri="{D42A27DB-BD31-4B8C-83A1-F6EECF244321}">
                <p14:modId xmlns:p14="http://schemas.microsoft.com/office/powerpoint/2010/main" val="1468875865"/>
              </p:ext>
            </p:extLst>
          </p:nvPr>
        </p:nvGraphicFramePr>
        <p:xfrm>
          <a:off x="1489333" y="1787568"/>
          <a:ext cx="6892667" cy="42322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02960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F545EFA-F1BC-C0EB-A032-D1D737B8441E}"/>
              </a:ext>
            </a:extLst>
          </p:cNvPr>
          <p:cNvSpPr txBox="1"/>
          <p:nvPr/>
        </p:nvSpPr>
        <p:spPr>
          <a:xfrm>
            <a:off x="755332" y="1752600"/>
            <a:ext cx="8007668" cy="1569660"/>
          </a:xfrm>
          <a:prstGeom prst="rect">
            <a:avLst/>
          </a:prstGeom>
          <a:noFill/>
        </p:spPr>
        <p:txBody>
          <a:bodyPr wrap="square" rtlCol="0">
            <a:spAutoFit/>
          </a:bodyPr>
          <a:lstStyle/>
          <a:p>
            <a:r>
              <a:rPr lang="en-IN" sz="2400" dirty="0"/>
              <a:t>To Conclude the presentation, the performance analysis has been made for the employees. The data has provided sufficient information about the employees performances.  These results would help the organisation towards growth.</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C7D6DEA-07FF-D6A1-47BA-4D844AE4B024}"/>
              </a:ext>
            </a:extLst>
          </p:cNvPr>
          <p:cNvSpPr txBox="1"/>
          <p:nvPr/>
        </p:nvSpPr>
        <p:spPr>
          <a:xfrm>
            <a:off x="581025" y="1371600"/>
            <a:ext cx="7410449" cy="5262979"/>
          </a:xfrm>
          <a:prstGeom prst="rect">
            <a:avLst/>
          </a:prstGeom>
          <a:noFill/>
        </p:spPr>
        <p:txBody>
          <a:bodyPr wrap="square" rtlCol="0">
            <a:spAutoFit/>
          </a:bodyPr>
          <a:lstStyle/>
          <a:p>
            <a:r>
              <a:rPr lang="en-IN" sz="2800" dirty="0"/>
              <a:t>Performance analysis is done basically done by a company to see how efficiently the employees are working. Performance analysis has to be done as the performance of the employees affects the growth of the company. </a:t>
            </a:r>
          </a:p>
          <a:p>
            <a:r>
              <a:rPr lang="en-IN" sz="2800" dirty="0"/>
              <a:t>Performance analysis helps the organisation to differentiate or find out the employees who are working efficiently and would appreciate them for it. Likewise, the employees who does not work well will also be found and right measures will be taken by them.</a:t>
            </a:r>
          </a:p>
          <a:p>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A65C7B4-AEE4-9DA4-B013-AEF5697A085B}"/>
              </a:ext>
            </a:extLst>
          </p:cNvPr>
          <p:cNvSpPr txBox="1"/>
          <p:nvPr/>
        </p:nvSpPr>
        <p:spPr>
          <a:xfrm>
            <a:off x="676275" y="2019300"/>
            <a:ext cx="7019925" cy="3970318"/>
          </a:xfrm>
          <a:prstGeom prst="rect">
            <a:avLst/>
          </a:prstGeom>
          <a:noFill/>
        </p:spPr>
        <p:txBody>
          <a:bodyPr wrap="square" rtlCol="0">
            <a:spAutoFit/>
          </a:bodyPr>
          <a:lstStyle/>
          <a:p>
            <a:r>
              <a:rPr lang="en-IN" sz="2800" dirty="0"/>
              <a:t>Firstly, the project is all about analysing the performance of the employees. There are a lot of information about the employees the major heads includes: Gender, performance ratings, employee type, employee status, business unit and some more.</a:t>
            </a:r>
          </a:p>
          <a:p>
            <a:r>
              <a:rPr lang="en-IN" sz="2800" dirty="0"/>
              <a:t>Finally, through a graph the trends of the employees are picturised categorising them as high, medium and low.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2CEBD267-5827-D02F-04D4-EED94CE7B6D0}"/>
              </a:ext>
            </a:extLst>
          </p:cNvPr>
          <p:cNvSpPr txBox="1"/>
          <p:nvPr/>
        </p:nvSpPr>
        <p:spPr>
          <a:xfrm>
            <a:off x="699452" y="1695450"/>
            <a:ext cx="5777548" cy="5078313"/>
          </a:xfrm>
          <a:prstGeom prst="rect">
            <a:avLst/>
          </a:prstGeom>
          <a:noFill/>
        </p:spPr>
        <p:txBody>
          <a:bodyPr wrap="square" rtlCol="0">
            <a:spAutoFit/>
          </a:bodyPr>
          <a:lstStyle/>
          <a:p>
            <a:r>
              <a:rPr lang="en-IN" sz="3600" dirty="0"/>
              <a:t>THE END USERS INCLUDES:</a:t>
            </a:r>
          </a:p>
          <a:p>
            <a:pPr marL="285750" indent="-285750">
              <a:buFont typeface="Arial" panose="020B0604020202020204" pitchFamily="34" charset="0"/>
              <a:buChar char="•"/>
            </a:pPr>
            <a:r>
              <a:rPr lang="en-IN" sz="3600" dirty="0"/>
              <a:t>EMPLOYER</a:t>
            </a:r>
          </a:p>
          <a:p>
            <a:pPr marL="285750" indent="-285750">
              <a:buFont typeface="Arial" panose="020B0604020202020204" pitchFamily="34" charset="0"/>
              <a:buChar char="•"/>
            </a:pPr>
            <a:r>
              <a:rPr lang="en-IN" sz="3600" dirty="0"/>
              <a:t>EMPLOYEES</a:t>
            </a:r>
          </a:p>
          <a:p>
            <a:pPr marL="285750" indent="-285750">
              <a:buFont typeface="Arial" panose="020B0604020202020204" pitchFamily="34" charset="0"/>
              <a:buChar char="•"/>
            </a:pPr>
            <a:r>
              <a:rPr lang="en-IN" sz="3600" dirty="0"/>
              <a:t>OPERATIONS TEAM</a:t>
            </a:r>
          </a:p>
          <a:p>
            <a:pPr marL="285750" indent="-285750">
              <a:buFont typeface="Arial" panose="020B0604020202020204" pitchFamily="34" charset="0"/>
              <a:buChar char="•"/>
            </a:pPr>
            <a:r>
              <a:rPr lang="en-IN" sz="3600" dirty="0"/>
              <a:t>FINANACE TEAM</a:t>
            </a:r>
          </a:p>
          <a:p>
            <a:pPr marL="285750" indent="-285750">
              <a:buFont typeface="Arial" panose="020B0604020202020204" pitchFamily="34" charset="0"/>
              <a:buChar char="•"/>
            </a:pPr>
            <a:r>
              <a:rPr lang="en-IN" sz="3600" dirty="0"/>
              <a:t>SALES AND MARKETING TEAM</a:t>
            </a:r>
          </a:p>
          <a:p>
            <a:pPr marL="285750" indent="-285750">
              <a:buFont typeface="Arial" panose="020B0604020202020204" pitchFamily="34" charset="0"/>
              <a:buChar char="•"/>
            </a:pPr>
            <a:r>
              <a:rPr lang="en-IN" sz="3600" dirty="0"/>
              <a:t>SERVICE MANAGERS</a:t>
            </a:r>
          </a:p>
          <a:p>
            <a:pPr marL="285750" indent="-285750">
              <a:buFont typeface="Arial" panose="020B0604020202020204" pitchFamily="34" charset="0"/>
              <a:buChar char="•"/>
            </a:pPr>
            <a:r>
              <a:rPr lang="en-IN" sz="3600" dirty="0"/>
              <a:t>BUSINESS ANALYST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04800"/>
            <a:ext cx="980503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40D2C6DC-2F9F-B1DD-C3E7-1976E22383FE}"/>
              </a:ext>
            </a:extLst>
          </p:cNvPr>
          <p:cNvSpPr txBox="1"/>
          <p:nvPr/>
        </p:nvSpPr>
        <p:spPr>
          <a:xfrm>
            <a:off x="3047999" y="1143000"/>
            <a:ext cx="6486525" cy="4401205"/>
          </a:xfrm>
          <a:prstGeom prst="rect">
            <a:avLst/>
          </a:prstGeom>
          <a:noFill/>
        </p:spPr>
        <p:txBody>
          <a:bodyPr wrap="square" rtlCol="0">
            <a:spAutoFit/>
          </a:bodyPr>
          <a:lstStyle/>
          <a:p>
            <a:r>
              <a:rPr lang="en-IN" sz="2800" u="sng" dirty="0"/>
              <a:t>CONDITIONAL FORMATTING</a:t>
            </a:r>
            <a:r>
              <a:rPr lang="en-IN" sz="2800" dirty="0"/>
              <a:t>: It was used to highlight the missing values</a:t>
            </a:r>
          </a:p>
          <a:p>
            <a:r>
              <a:rPr lang="en-IN" sz="2800" u="sng" dirty="0"/>
              <a:t>FILTER</a:t>
            </a:r>
            <a:r>
              <a:rPr lang="en-IN" sz="2800" dirty="0"/>
              <a:t>: It was used to remove missing values</a:t>
            </a:r>
          </a:p>
          <a:p>
            <a:r>
              <a:rPr lang="en-IN" sz="2800" u="sng" dirty="0"/>
              <a:t>FORMULA</a:t>
            </a:r>
            <a:r>
              <a:rPr lang="en-IN" sz="2800" dirty="0"/>
              <a:t>: To calculate the performance rating of the employees</a:t>
            </a:r>
          </a:p>
          <a:p>
            <a:r>
              <a:rPr lang="en-IN" sz="2800" u="sng" dirty="0"/>
              <a:t>PIVOT</a:t>
            </a:r>
            <a:r>
              <a:rPr lang="en-IN" sz="2800" dirty="0"/>
              <a:t> </a:t>
            </a:r>
            <a:r>
              <a:rPr lang="en-IN" sz="2800" u="sng" dirty="0"/>
              <a:t>TABLE</a:t>
            </a:r>
            <a:r>
              <a:rPr lang="en-IN" sz="2800" dirty="0"/>
              <a:t>: It was to used to summarise the performance of the employees.</a:t>
            </a:r>
          </a:p>
          <a:p>
            <a:r>
              <a:rPr lang="en-IN" sz="2800" u="sng" dirty="0"/>
              <a:t>GRAPH</a:t>
            </a:r>
            <a:r>
              <a:rPr lang="en-IN" sz="2800" dirty="0"/>
              <a:t>: Pictorial representation of the data or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8CDC6193-BFE3-9385-ECD4-46F9D834881B}"/>
              </a:ext>
            </a:extLst>
          </p:cNvPr>
          <p:cNvSpPr txBox="1"/>
          <p:nvPr/>
        </p:nvSpPr>
        <p:spPr>
          <a:xfrm>
            <a:off x="755332" y="1600200"/>
            <a:ext cx="8845868" cy="5909310"/>
          </a:xfrm>
          <a:prstGeom prst="rect">
            <a:avLst/>
          </a:prstGeom>
          <a:noFill/>
        </p:spPr>
        <p:txBody>
          <a:bodyPr wrap="square" rtlCol="0">
            <a:spAutoFit/>
          </a:bodyPr>
          <a:lstStyle/>
          <a:p>
            <a:pPr marL="285750" indent="-285750">
              <a:buFont typeface="Arial" panose="020B0604020202020204" pitchFamily="34" charset="0"/>
              <a:buChar char="•"/>
            </a:pPr>
            <a:r>
              <a:rPr lang="en-IN" sz="3600" dirty="0"/>
              <a:t>EMPLOYEE DATASET: Kaggle</a:t>
            </a:r>
          </a:p>
          <a:p>
            <a:pPr marL="285750" indent="-285750">
              <a:buFont typeface="Arial" panose="020B0604020202020204" pitchFamily="34" charset="0"/>
              <a:buChar char="•"/>
            </a:pPr>
            <a:r>
              <a:rPr lang="en-IN" sz="3600" dirty="0"/>
              <a:t>26 features were there in the dataset, of which only Nine heads were considered analysing the performance.</a:t>
            </a:r>
          </a:p>
          <a:p>
            <a:pPr marL="285750" indent="-285750">
              <a:buFont typeface="Arial" panose="020B0604020202020204" pitchFamily="34" charset="0"/>
              <a:buChar char="•"/>
            </a:pPr>
            <a:r>
              <a:rPr lang="en-IN" sz="3600" dirty="0" err="1"/>
              <a:t>Emp_ID</a:t>
            </a:r>
            <a:r>
              <a:rPr lang="en-IN" sz="3600" dirty="0"/>
              <a:t> </a:t>
            </a:r>
          </a:p>
          <a:p>
            <a:pPr marL="285750" indent="-285750">
              <a:buFont typeface="Arial" panose="020B0604020202020204" pitchFamily="34" charset="0"/>
              <a:buChar char="•"/>
            </a:pPr>
            <a:r>
              <a:rPr lang="en-IN" sz="3600"/>
              <a:t>Name </a:t>
            </a:r>
            <a:endParaRPr lang="en-IN" sz="3600" dirty="0"/>
          </a:p>
          <a:p>
            <a:pPr marL="285750" indent="-285750">
              <a:buFont typeface="Arial" panose="020B0604020202020204" pitchFamily="34" charset="0"/>
              <a:buChar char="•"/>
            </a:pPr>
            <a:r>
              <a:rPr lang="en-IN" sz="3600" dirty="0"/>
              <a:t>Gender: Male or Female</a:t>
            </a:r>
          </a:p>
          <a:p>
            <a:pPr marL="285750" indent="-285750">
              <a:buFont typeface="Arial" panose="020B0604020202020204" pitchFamily="34" charset="0"/>
              <a:buChar char="•"/>
            </a:pPr>
            <a:r>
              <a:rPr lang="en-IN" sz="3600" dirty="0"/>
              <a:t>Performance Level: very high, high, medium, low</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23CC054-E3B0-27F7-C0F7-84B08912EDBB}"/>
              </a:ext>
            </a:extLst>
          </p:cNvPr>
          <p:cNvSpPr txBox="1"/>
          <p:nvPr/>
        </p:nvSpPr>
        <p:spPr>
          <a:xfrm>
            <a:off x="2533650" y="2133600"/>
            <a:ext cx="6153150" cy="3539430"/>
          </a:xfrm>
          <a:prstGeom prst="rect">
            <a:avLst/>
          </a:prstGeom>
          <a:noFill/>
        </p:spPr>
        <p:txBody>
          <a:bodyPr wrap="square" rtlCol="0">
            <a:spAutoFit/>
          </a:bodyPr>
          <a:lstStyle/>
          <a:p>
            <a:r>
              <a:rPr lang="en-IN" sz="2800" dirty="0"/>
              <a:t>In Excel sheet a formula was used in order to find and categorise the performance rating of the employees, the formula is:</a:t>
            </a:r>
          </a:p>
          <a:p>
            <a:endParaRPr lang="en-IN" sz="2800" dirty="0"/>
          </a:p>
          <a:p>
            <a:r>
              <a:rPr lang="en-IN" sz="2800" dirty="0"/>
              <a:t>PERFORMANCE LEVEL = IFS(Z8&gt;=5,”VERY 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297</TotalTime>
  <Words>550</Words>
  <Application>Microsoft Office PowerPoint</Application>
  <PresentationFormat>Widescreen</PresentationFormat>
  <Paragraphs>76</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Pooja Gnanavel</cp:lastModifiedBy>
  <cp:revision>14</cp:revision>
  <dcterms:created xsi:type="dcterms:W3CDTF">2024-03-29T15:07:22Z</dcterms:created>
  <dcterms:modified xsi:type="dcterms:W3CDTF">2024-09-10T16:50:41Z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