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A89FEE-27FE-49C8-B44D-D15958E7F695}" v="20" dt="2024-09-09T16:21:10.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2D8E5C-CEC9-4716-AB02-E2AB3BF994DB}"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99CA7D8-E1E3-40D5-A01A-2EAC8ADAAA5A}" type="slidenum">
              <a:rPr lang="en-IN" smtClean="0"/>
              <a:t>‹#›</a:t>
            </a:fld>
            <a:endParaRPr lang="en-IN"/>
          </a:p>
        </p:txBody>
      </p:sp>
    </p:spTree>
    <p:extLst>
      <p:ext uri="{BB962C8B-B14F-4D97-AF65-F5344CB8AC3E}">
        <p14:creationId xmlns:p14="http://schemas.microsoft.com/office/powerpoint/2010/main" val="1474164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2D8E5C-CEC9-4716-AB02-E2AB3BF994DB}"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9CA7D8-E1E3-40D5-A01A-2EAC8ADAAA5A}" type="slidenum">
              <a:rPr lang="en-IN" smtClean="0"/>
              <a:t>‹#›</a:t>
            </a:fld>
            <a:endParaRPr lang="en-IN"/>
          </a:p>
        </p:txBody>
      </p:sp>
    </p:spTree>
    <p:extLst>
      <p:ext uri="{BB962C8B-B14F-4D97-AF65-F5344CB8AC3E}">
        <p14:creationId xmlns:p14="http://schemas.microsoft.com/office/powerpoint/2010/main" val="1303001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2D8E5C-CEC9-4716-AB02-E2AB3BF994DB}"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9CA7D8-E1E3-40D5-A01A-2EAC8ADAAA5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0189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62D8E5C-CEC9-4716-AB02-E2AB3BF994DB}"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9CA7D8-E1E3-40D5-A01A-2EAC8ADAAA5A}" type="slidenum">
              <a:rPr lang="en-IN" smtClean="0"/>
              <a:t>‹#›</a:t>
            </a:fld>
            <a:endParaRPr lang="en-IN"/>
          </a:p>
        </p:txBody>
      </p:sp>
    </p:spTree>
    <p:extLst>
      <p:ext uri="{BB962C8B-B14F-4D97-AF65-F5344CB8AC3E}">
        <p14:creationId xmlns:p14="http://schemas.microsoft.com/office/powerpoint/2010/main" val="763158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62D8E5C-CEC9-4716-AB02-E2AB3BF994DB}"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9CA7D8-E1E3-40D5-A01A-2EAC8ADAAA5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2349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62D8E5C-CEC9-4716-AB02-E2AB3BF994DB}"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9CA7D8-E1E3-40D5-A01A-2EAC8ADAAA5A}" type="slidenum">
              <a:rPr lang="en-IN" smtClean="0"/>
              <a:t>‹#›</a:t>
            </a:fld>
            <a:endParaRPr lang="en-IN"/>
          </a:p>
        </p:txBody>
      </p:sp>
    </p:spTree>
    <p:extLst>
      <p:ext uri="{BB962C8B-B14F-4D97-AF65-F5344CB8AC3E}">
        <p14:creationId xmlns:p14="http://schemas.microsoft.com/office/powerpoint/2010/main" val="3174391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2D8E5C-CEC9-4716-AB02-E2AB3BF994DB}"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9CA7D8-E1E3-40D5-A01A-2EAC8ADAAA5A}" type="slidenum">
              <a:rPr lang="en-IN" smtClean="0"/>
              <a:t>‹#›</a:t>
            </a:fld>
            <a:endParaRPr lang="en-IN"/>
          </a:p>
        </p:txBody>
      </p:sp>
    </p:spTree>
    <p:extLst>
      <p:ext uri="{BB962C8B-B14F-4D97-AF65-F5344CB8AC3E}">
        <p14:creationId xmlns:p14="http://schemas.microsoft.com/office/powerpoint/2010/main" val="1562174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2D8E5C-CEC9-4716-AB02-E2AB3BF994DB}"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9CA7D8-E1E3-40D5-A01A-2EAC8ADAAA5A}" type="slidenum">
              <a:rPr lang="en-IN" smtClean="0"/>
              <a:t>‹#›</a:t>
            </a:fld>
            <a:endParaRPr lang="en-IN"/>
          </a:p>
        </p:txBody>
      </p:sp>
    </p:spTree>
    <p:extLst>
      <p:ext uri="{BB962C8B-B14F-4D97-AF65-F5344CB8AC3E}">
        <p14:creationId xmlns:p14="http://schemas.microsoft.com/office/powerpoint/2010/main" val="316724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2D8E5C-CEC9-4716-AB02-E2AB3BF994DB}"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99CA7D8-E1E3-40D5-A01A-2EAC8ADAAA5A}" type="slidenum">
              <a:rPr lang="en-IN" smtClean="0"/>
              <a:t>‹#›</a:t>
            </a:fld>
            <a:endParaRPr lang="en-IN"/>
          </a:p>
        </p:txBody>
      </p:sp>
    </p:spTree>
    <p:extLst>
      <p:ext uri="{BB962C8B-B14F-4D97-AF65-F5344CB8AC3E}">
        <p14:creationId xmlns:p14="http://schemas.microsoft.com/office/powerpoint/2010/main" val="158689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2D8E5C-CEC9-4716-AB02-E2AB3BF994DB}"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99CA7D8-E1E3-40D5-A01A-2EAC8ADAAA5A}" type="slidenum">
              <a:rPr lang="en-IN" smtClean="0"/>
              <a:t>‹#›</a:t>
            </a:fld>
            <a:endParaRPr lang="en-IN"/>
          </a:p>
        </p:txBody>
      </p:sp>
    </p:spTree>
    <p:extLst>
      <p:ext uri="{BB962C8B-B14F-4D97-AF65-F5344CB8AC3E}">
        <p14:creationId xmlns:p14="http://schemas.microsoft.com/office/powerpoint/2010/main" val="1789267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2D8E5C-CEC9-4716-AB02-E2AB3BF994DB}"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99CA7D8-E1E3-40D5-A01A-2EAC8ADAAA5A}" type="slidenum">
              <a:rPr lang="en-IN" smtClean="0"/>
              <a:t>‹#›</a:t>
            </a:fld>
            <a:endParaRPr lang="en-IN"/>
          </a:p>
        </p:txBody>
      </p:sp>
    </p:spTree>
    <p:extLst>
      <p:ext uri="{BB962C8B-B14F-4D97-AF65-F5344CB8AC3E}">
        <p14:creationId xmlns:p14="http://schemas.microsoft.com/office/powerpoint/2010/main" val="1040275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2D8E5C-CEC9-4716-AB02-E2AB3BF994DB}" type="datetimeFigureOut">
              <a:rPr lang="en-IN" smtClean="0"/>
              <a:t>10-09-2024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99CA7D8-E1E3-40D5-A01A-2EAC8ADAAA5A}" type="slidenum">
              <a:rPr lang="en-IN" smtClean="0"/>
              <a:t>‹#›</a:t>
            </a:fld>
            <a:endParaRPr lang="en-IN"/>
          </a:p>
        </p:txBody>
      </p:sp>
    </p:spTree>
    <p:extLst>
      <p:ext uri="{BB962C8B-B14F-4D97-AF65-F5344CB8AC3E}">
        <p14:creationId xmlns:p14="http://schemas.microsoft.com/office/powerpoint/2010/main" val="2616733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2D8E5C-CEC9-4716-AB02-E2AB3BF994DB}"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99CA7D8-E1E3-40D5-A01A-2EAC8ADAAA5A}" type="slidenum">
              <a:rPr lang="en-IN" smtClean="0"/>
              <a:t>‹#›</a:t>
            </a:fld>
            <a:endParaRPr lang="en-IN"/>
          </a:p>
        </p:txBody>
      </p:sp>
    </p:spTree>
    <p:extLst>
      <p:ext uri="{BB962C8B-B14F-4D97-AF65-F5344CB8AC3E}">
        <p14:creationId xmlns:p14="http://schemas.microsoft.com/office/powerpoint/2010/main" val="193184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2D8E5C-CEC9-4716-AB02-E2AB3BF994DB}" type="datetimeFigureOut">
              <a:rPr lang="en-IN" smtClean="0"/>
              <a:t>10-09-2024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99CA7D8-E1E3-40D5-A01A-2EAC8ADAAA5A}" type="slidenum">
              <a:rPr lang="en-IN" smtClean="0"/>
              <a:t>‹#›</a:t>
            </a:fld>
            <a:endParaRPr lang="en-IN"/>
          </a:p>
        </p:txBody>
      </p:sp>
    </p:spTree>
    <p:extLst>
      <p:ext uri="{BB962C8B-B14F-4D97-AF65-F5344CB8AC3E}">
        <p14:creationId xmlns:p14="http://schemas.microsoft.com/office/powerpoint/2010/main" val="3672366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2D8E5C-CEC9-4716-AB02-E2AB3BF994DB}"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99CA7D8-E1E3-40D5-A01A-2EAC8ADAAA5A}" type="slidenum">
              <a:rPr lang="en-IN" smtClean="0"/>
              <a:t>‹#›</a:t>
            </a:fld>
            <a:endParaRPr lang="en-IN"/>
          </a:p>
        </p:txBody>
      </p:sp>
    </p:spTree>
    <p:extLst>
      <p:ext uri="{BB962C8B-B14F-4D97-AF65-F5344CB8AC3E}">
        <p14:creationId xmlns:p14="http://schemas.microsoft.com/office/powerpoint/2010/main" val="277998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2D8E5C-CEC9-4716-AB02-E2AB3BF994DB}"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99CA7D8-E1E3-40D5-A01A-2EAC8ADAAA5A}" type="slidenum">
              <a:rPr lang="en-IN" smtClean="0"/>
              <a:t>‹#›</a:t>
            </a:fld>
            <a:endParaRPr lang="en-IN"/>
          </a:p>
        </p:txBody>
      </p:sp>
    </p:spTree>
    <p:extLst>
      <p:ext uri="{BB962C8B-B14F-4D97-AF65-F5344CB8AC3E}">
        <p14:creationId xmlns:p14="http://schemas.microsoft.com/office/powerpoint/2010/main" val="461768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62D8E5C-CEC9-4716-AB02-E2AB3BF994DB}" type="datetimeFigureOut">
              <a:rPr lang="en-IN" smtClean="0"/>
              <a:t>10-09-2024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99CA7D8-E1E3-40D5-A01A-2EAC8ADAAA5A}" type="slidenum">
              <a:rPr lang="en-IN" smtClean="0"/>
              <a:t>‹#›</a:t>
            </a:fld>
            <a:endParaRPr lang="en-IN"/>
          </a:p>
        </p:txBody>
      </p:sp>
    </p:spTree>
    <p:extLst>
      <p:ext uri="{BB962C8B-B14F-4D97-AF65-F5344CB8AC3E}">
        <p14:creationId xmlns:p14="http://schemas.microsoft.com/office/powerpoint/2010/main" val="3492548499"/>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82FC-00D1-5083-48C4-5D54D84AFCF2}"/>
              </a:ext>
            </a:extLst>
          </p:cNvPr>
          <p:cNvSpPr>
            <a:spLocks noGrp="1"/>
          </p:cNvSpPr>
          <p:nvPr>
            <p:ph type="ctrTitle"/>
          </p:nvPr>
        </p:nvSpPr>
        <p:spPr/>
        <p:txBody>
          <a:bodyPr>
            <a:normAutofit fontScale="90000"/>
          </a:bodyPr>
          <a:lstStyle/>
          <a:p>
            <a:r>
              <a:rPr lang="en-IN" sz="5300" dirty="0"/>
              <a:t>Employee  Data Analysis using Excel</a:t>
            </a:r>
            <a:br>
              <a:rPr lang="en-IN" dirty="0"/>
            </a:br>
            <a:br>
              <a:rPr lang="en-IN" dirty="0"/>
            </a:br>
            <a:br>
              <a:rPr lang="en-IN" dirty="0"/>
            </a:br>
            <a:endParaRPr lang="en-IN" dirty="0"/>
          </a:p>
        </p:txBody>
      </p:sp>
      <p:sp>
        <p:nvSpPr>
          <p:cNvPr id="3" name="Subtitle 2">
            <a:extLst>
              <a:ext uri="{FF2B5EF4-FFF2-40B4-BE49-F238E27FC236}">
                <a16:creationId xmlns:a16="http://schemas.microsoft.com/office/drawing/2014/main" id="{F96D76AB-250C-F63C-C0B5-FA38CB408022}"/>
              </a:ext>
            </a:extLst>
          </p:cNvPr>
          <p:cNvSpPr>
            <a:spLocks noGrp="1"/>
          </p:cNvSpPr>
          <p:nvPr>
            <p:ph type="subTitle" idx="1"/>
          </p:nvPr>
        </p:nvSpPr>
        <p:spPr>
          <a:xfrm>
            <a:off x="1032387" y="2733368"/>
            <a:ext cx="9635613" cy="2831690"/>
          </a:xfrm>
        </p:spPr>
        <p:txBody>
          <a:bodyPr>
            <a:normAutofit/>
          </a:bodyPr>
          <a:lstStyle/>
          <a:p>
            <a:pPr algn="l"/>
            <a:r>
              <a:rPr lang="en-IN" dirty="0"/>
              <a:t>STUDENT NAME: DIVYA.S</a:t>
            </a:r>
          </a:p>
          <a:p>
            <a:pPr algn="l"/>
            <a:r>
              <a:rPr lang="en-IN" dirty="0"/>
              <a:t>REGISTER NO. : 312216252  [ asunm1621312216252]</a:t>
            </a:r>
          </a:p>
          <a:p>
            <a:pPr algn="l"/>
            <a:r>
              <a:rPr lang="en-IN" dirty="0"/>
              <a:t>DEPARTMENT : BCOM ( general )</a:t>
            </a:r>
          </a:p>
          <a:p>
            <a:pPr algn="l"/>
            <a:r>
              <a:rPr lang="en-IN" dirty="0"/>
              <a:t>COLLEGE : </a:t>
            </a:r>
            <a:r>
              <a:rPr lang="en-US" dirty="0">
                <a:latin typeface="Arial" panose="020B0604020202020204" pitchFamily="34" charset="0"/>
              </a:rPr>
              <a:t>Shri </a:t>
            </a:r>
            <a:r>
              <a:rPr lang="en-US" dirty="0" err="1">
                <a:latin typeface="Arial" panose="020B0604020202020204" pitchFamily="34" charset="0"/>
              </a:rPr>
              <a:t>Shankarlal</a:t>
            </a:r>
            <a:r>
              <a:rPr lang="en-US" dirty="0">
                <a:latin typeface="Arial" panose="020B0604020202020204" pitchFamily="34" charset="0"/>
              </a:rPr>
              <a:t> </a:t>
            </a:r>
            <a:r>
              <a:rPr lang="en-US" dirty="0" err="1">
                <a:latin typeface="Arial" panose="020B0604020202020204" pitchFamily="34" charset="0"/>
              </a:rPr>
              <a:t>Sundarbai</a:t>
            </a:r>
            <a:r>
              <a:rPr lang="en-US" dirty="0">
                <a:latin typeface="Arial" panose="020B0604020202020204" pitchFamily="34" charset="0"/>
              </a:rPr>
              <a:t> </a:t>
            </a:r>
            <a:r>
              <a:rPr lang="en-US" dirty="0" err="1">
                <a:latin typeface="Arial" panose="020B0604020202020204" pitchFamily="34" charset="0"/>
              </a:rPr>
              <a:t>Shasun</a:t>
            </a:r>
            <a:r>
              <a:rPr lang="en-US" dirty="0">
                <a:latin typeface="Arial" panose="020B0604020202020204" pitchFamily="34" charset="0"/>
              </a:rPr>
              <a:t> Jain College for Women</a:t>
            </a:r>
          </a:p>
          <a:p>
            <a:pPr algn="l"/>
            <a:endParaRPr lang="en-IN" dirty="0"/>
          </a:p>
        </p:txBody>
      </p:sp>
    </p:spTree>
    <p:extLst>
      <p:ext uri="{BB962C8B-B14F-4D97-AF65-F5344CB8AC3E}">
        <p14:creationId xmlns:p14="http://schemas.microsoft.com/office/powerpoint/2010/main" val="1889264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9CCBB-E31E-BC8B-73A6-FDA2A3A5F07D}"/>
              </a:ext>
            </a:extLst>
          </p:cNvPr>
          <p:cNvSpPr>
            <a:spLocks noGrp="1"/>
          </p:cNvSpPr>
          <p:nvPr>
            <p:ph type="title"/>
          </p:nvPr>
        </p:nvSpPr>
        <p:spPr/>
        <p:txBody>
          <a:bodyPr/>
          <a:lstStyle/>
          <a:p>
            <a:r>
              <a:rPr lang="en-IN" b="1" dirty="0"/>
              <a:t>DATASET DESCRIPTION</a:t>
            </a:r>
          </a:p>
        </p:txBody>
      </p:sp>
      <p:sp>
        <p:nvSpPr>
          <p:cNvPr id="3" name="Content Placeholder 2">
            <a:extLst>
              <a:ext uri="{FF2B5EF4-FFF2-40B4-BE49-F238E27FC236}">
                <a16:creationId xmlns:a16="http://schemas.microsoft.com/office/drawing/2014/main" id="{0D60727E-49A7-F157-79C4-AD1D1798123F}"/>
              </a:ext>
            </a:extLst>
          </p:cNvPr>
          <p:cNvSpPr>
            <a:spLocks noGrp="1"/>
          </p:cNvSpPr>
          <p:nvPr>
            <p:ph idx="1"/>
          </p:nvPr>
        </p:nvSpPr>
        <p:spPr/>
        <p:txBody>
          <a:bodyPr>
            <a:normAutofit/>
          </a:bodyPr>
          <a:lstStyle/>
          <a:p>
            <a:pPr>
              <a:buFont typeface="Wingdings" panose="05000000000000000000" pitchFamily="2" charset="2"/>
              <a:buChar char="Ø"/>
            </a:pPr>
            <a:r>
              <a:rPr lang="en-US" altLang="zh-CN" sz="2800" b="0" i="0" u="none" strike="noStrike" kern="1200" cap="none" spc="0" baseline="0" dirty="0">
                <a:solidFill>
                  <a:schemeClr val="tx1"/>
                </a:solidFill>
                <a:latin typeface="Cambria Math" pitchFamily="18" charset="0"/>
                <a:ea typeface="Cambria Math" pitchFamily="18" charset="0"/>
                <a:cs typeface="Calibri" charset="0"/>
              </a:rPr>
              <a:t>Employee dataset – Kaggle 26 Features                                 </a:t>
            </a:r>
          </a:p>
          <a:p>
            <a:pPr>
              <a:buFont typeface="Wingdings" panose="05000000000000000000" pitchFamily="2" charset="2"/>
              <a:buChar char="Ø"/>
            </a:pPr>
            <a:r>
              <a:rPr lang="en-US" altLang="zh-CN" sz="2800" b="0" i="0" u="none" strike="noStrike" kern="1200" cap="none" spc="0" baseline="0" dirty="0">
                <a:solidFill>
                  <a:schemeClr val="tx1"/>
                </a:solidFill>
                <a:latin typeface="Cambria Math" pitchFamily="18" charset="0"/>
                <a:ea typeface="Cambria Math" pitchFamily="18" charset="0"/>
                <a:cs typeface="Calibri" charset="0"/>
              </a:rPr>
              <a:t> Employee ID - </a:t>
            </a:r>
            <a:r>
              <a:rPr lang="en-US" altLang="zh-CN" sz="2000" b="0" i="0" u="none" strike="noStrike" kern="1200" cap="none" spc="0" baseline="0" dirty="0">
                <a:solidFill>
                  <a:schemeClr val="tx1"/>
                </a:solidFill>
                <a:latin typeface="Cambria Math" pitchFamily="18" charset="0"/>
                <a:ea typeface="Cambria Math" pitchFamily="18" charset="0"/>
                <a:cs typeface="Calibri" charset="0"/>
              </a:rPr>
              <a:t>DE5B5E0E981696191474813EBC226A7F</a:t>
            </a:r>
            <a:r>
              <a:rPr lang="en-US" altLang="zh-CN" sz="2800" b="0" i="0" u="none" strike="noStrike" kern="1200" cap="none" spc="0" baseline="0" dirty="0">
                <a:solidFill>
                  <a:schemeClr val="tx1"/>
                </a:solidFill>
                <a:latin typeface="Cambria Math" pitchFamily="18" charset="0"/>
                <a:ea typeface="Cambria Math" pitchFamily="18" charset="0"/>
                <a:cs typeface="Calibri" charset="0"/>
              </a:rPr>
              <a:t>  </a:t>
            </a:r>
          </a:p>
          <a:p>
            <a:pPr>
              <a:buFont typeface="Wingdings" panose="05000000000000000000" pitchFamily="2" charset="2"/>
              <a:buChar char="Ø"/>
            </a:pPr>
            <a:r>
              <a:rPr lang="en-US" altLang="zh-CN" sz="2800" b="0" i="0" u="none" strike="noStrike" kern="1200" cap="none" spc="0" baseline="0" dirty="0">
                <a:solidFill>
                  <a:schemeClr val="tx1"/>
                </a:solidFill>
                <a:latin typeface="Cambria Math" pitchFamily="18" charset="0"/>
                <a:ea typeface="Cambria Math" pitchFamily="18" charset="0"/>
                <a:cs typeface="Calibri" charset="0"/>
              </a:rPr>
              <a:t> Name – Text </a:t>
            </a:r>
          </a:p>
          <a:p>
            <a:pPr>
              <a:buFont typeface="Wingdings" panose="05000000000000000000" pitchFamily="2" charset="2"/>
              <a:buChar char="Ø"/>
            </a:pPr>
            <a:r>
              <a:rPr lang="en-US" altLang="zh-CN" sz="2800" b="0" i="0" u="none" strike="noStrike" kern="1200" cap="none" spc="0" baseline="0" dirty="0">
                <a:solidFill>
                  <a:schemeClr val="tx1"/>
                </a:solidFill>
                <a:latin typeface="Cambria Math" pitchFamily="18" charset="0"/>
                <a:ea typeface="Cambria Math" pitchFamily="18" charset="0"/>
                <a:cs typeface="Calibri" charset="0"/>
              </a:rPr>
              <a:t>  Performance Level – Very High , High , Medium , Low      </a:t>
            </a:r>
          </a:p>
          <a:p>
            <a:pPr>
              <a:buFont typeface="Wingdings" panose="05000000000000000000" pitchFamily="2" charset="2"/>
              <a:buChar char="Ø"/>
            </a:pPr>
            <a:r>
              <a:rPr lang="en-US" altLang="zh-CN" sz="2800" b="0" i="0" u="none" strike="noStrike" kern="1200" cap="none" spc="0" baseline="0" dirty="0">
                <a:solidFill>
                  <a:schemeClr val="tx1"/>
                </a:solidFill>
                <a:latin typeface="Cambria Math" pitchFamily="18" charset="0"/>
                <a:ea typeface="Cambria Math" pitchFamily="18" charset="0"/>
                <a:cs typeface="Calibri" charset="0"/>
              </a:rPr>
              <a:t> Gender – Male , Female                                                           </a:t>
            </a:r>
          </a:p>
          <a:p>
            <a:pPr>
              <a:buFont typeface="Wingdings" panose="05000000000000000000" pitchFamily="2" charset="2"/>
              <a:buChar char="Ø"/>
            </a:pPr>
            <a:r>
              <a:rPr lang="en-US" altLang="zh-CN" sz="2800" b="0" i="0" u="none" strike="noStrike" kern="1200" cap="none" spc="0" baseline="0" dirty="0">
                <a:solidFill>
                  <a:schemeClr val="tx1"/>
                </a:solidFill>
                <a:latin typeface="Cambria Math" pitchFamily="18" charset="0"/>
                <a:ea typeface="Cambria Math" pitchFamily="18" charset="0"/>
                <a:cs typeface="Calibri" charset="0"/>
              </a:rPr>
              <a:t>Employee Ratings </a:t>
            </a:r>
            <a:endParaRPr lang="zh-CN" altLang="en-US" sz="2800" b="0" i="0" u="none" strike="noStrike" kern="1200" cap="none" spc="0" baseline="0" dirty="0">
              <a:solidFill>
                <a:schemeClr val="tx1"/>
              </a:solidFill>
              <a:latin typeface="Cambria Math" pitchFamily="18" charset="0"/>
              <a:ea typeface="Cambria Math" pitchFamily="18" charset="0"/>
              <a:cs typeface="Calibri" charset="0"/>
            </a:endParaRPr>
          </a:p>
          <a:p>
            <a:endParaRPr lang="en-IN" dirty="0"/>
          </a:p>
        </p:txBody>
      </p:sp>
    </p:spTree>
    <p:extLst>
      <p:ext uri="{BB962C8B-B14F-4D97-AF65-F5344CB8AC3E}">
        <p14:creationId xmlns:p14="http://schemas.microsoft.com/office/powerpoint/2010/main" val="2655928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252AF-A2A7-B48F-C51A-0C318DAF8040}"/>
              </a:ext>
            </a:extLst>
          </p:cNvPr>
          <p:cNvSpPr>
            <a:spLocks noGrp="1"/>
          </p:cNvSpPr>
          <p:nvPr>
            <p:ph type="title"/>
          </p:nvPr>
        </p:nvSpPr>
        <p:spPr/>
        <p:txBody>
          <a:bodyPr/>
          <a:lstStyle/>
          <a:p>
            <a:r>
              <a:rPr lang="en-IN" b="1" dirty="0"/>
              <a:t>THE “ WOW” IN OUR SOLUTION</a:t>
            </a:r>
          </a:p>
        </p:txBody>
      </p:sp>
      <p:sp>
        <p:nvSpPr>
          <p:cNvPr id="3" name="Content Placeholder 2">
            <a:extLst>
              <a:ext uri="{FF2B5EF4-FFF2-40B4-BE49-F238E27FC236}">
                <a16:creationId xmlns:a16="http://schemas.microsoft.com/office/drawing/2014/main" id="{6B48CDFB-B32A-4AE6-F999-2315D7BB80DC}"/>
              </a:ext>
            </a:extLst>
          </p:cNvPr>
          <p:cNvSpPr>
            <a:spLocks noGrp="1"/>
          </p:cNvSpPr>
          <p:nvPr>
            <p:ph idx="1"/>
          </p:nvPr>
        </p:nvSpPr>
        <p:spPr/>
        <p:txBody>
          <a:bodyPr/>
          <a:lstStyle/>
          <a:p>
            <a:pPr marL="1371600" lvl="3" indent="0">
              <a:buNone/>
            </a:pPr>
            <a:r>
              <a:rPr lang="en-US" altLang="zh-CN" sz="3200" b="0" i="0" u="none" strike="noStrike" kern="1200" cap="none" spc="0" baseline="0" dirty="0">
                <a:solidFill>
                  <a:schemeClr val="tx1"/>
                </a:solidFill>
                <a:latin typeface="Eras Medium ITC" pitchFamily="34" charset="0"/>
                <a:ea typeface="宋体" charset="0"/>
                <a:cs typeface="Calibri" charset="0"/>
              </a:rPr>
              <a:t>Performance level  </a:t>
            </a:r>
          </a:p>
          <a:p>
            <a:pPr marL="1371600" lvl="3" indent="0">
              <a:buNone/>
            </a:pPr>
            <a:r>
              <a:rPr lang="en-US" altLang="zh-CN" sz="3200" b="0" i="0" u="none" strike="noStrike" kern="1200" cap="none" spc="0" baseline="0" dirty="0">
                <a:solidFill>
                  <a:schemeClr val="tx1"/>
                </a:solidFill>
                <a:latin typeface="Eras Medium ITC" pitchFamily="34" charset="0"/>
                <a:ea typeface="宋体" charset="0"/>
                <a:cs typeface="Calibri" charset="0"/>
              </a:rPr>
              <a:t>                                                     </a:t>
            </a:r>
          </a:p>
          <a:p>
            <a:r>
              <a:rPr lang="en-US" altLang="zh-CN" sz="2800" b="0" i="0" u="none" strike="noStrike" kern="1200" cap="none" spc="0" baseline="0" dirty="0">
                <a:solidFill>
                  <a:schemeClr val="tx1"/>
                </a:solidFill>
                <a:latin typeface="Eras Medium ITC" pitchFamily="34" charset="0"/>
                <a:ea typeface="宋体" charset="0"/>
                <a:cs typeface="Calibri" charset="0"/>
              </a:rPr>
              <a:t>  IFS(Z8-5,"VERY HIGH" 28 -4,"HIGH",28&gt;-3,"MED", TRUE, "LOW")</a:t>
            </a:r>
            <a:endParaRPr lang="zh-CN" altLang="en-US" sz="2800" b="0" i="0" u="none" strike="noStrike" kern="1200" cap="none" spc="0" baseline="0" dirty="0">
              <a:solidFill>
                <a:schemeClr val="tx1"/>
              </a:solidFill>
              <a:latin typeface="Eras Medium ITC" pitchFamily="34" charset="0"/>
              <a:ea typeface="宋体" charset="0"/>
              <a:cs typeface="Calibri" charset="0"/>
            </a:endParaRPr>
          </a:p>
          <a:p>
            <a:endParaRPr lang="en-IN" dirty="0"/>
          </a:p>
        </p:txBody>
      </p:sp>
    </p:spTree>
    <p:extLst>
      <p:ext uri="{BB962C8B-B14F-4D97-AF65-F5344CB8AC3E}">
        <p14:creationId xmlns:p14="http://schemas.microsoft.com/office/powerpoint/2010/main" val="660935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A668-DD78-41BD-69DB-1D7F5FB2AC1D}"/>
              </a:ext>
            </a:extLst>
          </p:cNvPr>
          <p:cNvSpPr>
            <a:spLocks noGrp="1"/>
          </p:cNvSpPr>
          <p:nvPr>
            <p:ph type="title"/>
          </p:nvPr>
        </p:nvSpPr>
        <p:spPr/>
        <p:txBody>
          <a:bodyPr>
            <a:normAutofit/>
          </a:bodyPr>
          <a:lstStyle/>
          <a:p>
            <a:r>
              <a:rPr lang="en-IN" sz="5400" b="1" dirty="0"/>
              <a:t>MODELLING</a:t>
            </a:r>
          </a:p>
        </p:txBody>
      </p:sp>
      <p:sp>
        <p:nvSpPr>
          <p:cNvPr id="3" name="Content Placeholder 2">
            <a:extLst>
              <a:ext uri="{FF2B5EF4-FFF2-40B4-BE49-F238E27FC236}">
                <a16:creationId xmlns:a16="http://schemas.microsoft.com/office/drawing/2014/main" id="{9088BD4A-C075-EAEA-B573-011675636065}"/>
              </a:ext>
            </a:extLst>
          </p:cNvPr>
          <p:cNvSpPr>
            <a:spLocks noGrp="1"/>
          </p:cNvSpPr>
          <p:nvPr>
            <p:ph idx="1"/>
          </p:nvPr>
        </p:nvSpPr>
        <p:spPr>
          <a:xfrm>
            <a:off x="1465007" y="1472619"/>
            <a:ext cx="9613489" cy="4623466"/>
          </a:xfrm>
        </p:spPr>
        <p:txBody>
          <a:bodyPr>
            <a:noAutofit/>
          </a:bodyPr>
          <a:lstStyle/>
          <a:p>
            <a:pPr marL="0" indent="0">
              <a:buNone/>
            </a:pPr>
            <a:r>
              <a:rPr lang="en-US" sz="2000" b="1" dirty="0"/>
              <a:t>Data collection </a:t>
            </a:r>
            <a:r>
              <a:rPr lang="en-US" dirty="0"/>
              <a:t>:</a:t>
            </a:r>
          </a:p>
          <a:p>
            <a:pPr marL="0" indent="0">
              <a:buNone/>
            </a:pPr>
            <a:r>
              <a:rPr lang="en-US" dirty="0"/>
              <a:t>1). Department</a:t>
            </a:r>
          </a:p>
          <a:p>
            <a:pPr marL="0" indent="0">
              <a:buNone/>
            </a:pPr>
            <a:r>
              <a:rPr lang="en-US" dirty="0"/>
              <a:t>2). Division</a:t>
            </a:r>
          </a:p>
          <a:p>
            <a:pPr marL="0" indent="0">
              <a:buNone/>
            </a:pPr>
            <a:r>
              <a:rPr lang="en-US" dirty="0"/>
              <a:t>3). Job Function</a:t>
            </a:r>
          </a:p>
          <a:p>
            <a:pPr marL="0" indent="0">
              <a:buNone/>
            </a:pPr>
            <a:r>
              <a:rPr lang="en-US" dirty="0"/>
              <a:t>4). Employee Classification</a:t>
            </a:r>
          </a:p>
          <a:p>
            <a:pPr marL="0" indent="0">
              <a:buNone/>
            </a:pPr>
            <a:r>
              <a:rPr lang="en-US" sz="2000" b="1" dirty="0"/>
              <a:t>DATACLEANING:</a:t>
            </a:r>
          </a:p>
          <a:p>
            <a:pPr marL="0" indent="0">
              <a:buNone/>
            </a:pPr>
            <a:r>
              <a:rPr lang="en-US" dirty="0"/>
              <a:t>1). Start date</a:t>
            </a:r>
          </a:p>
          <a:p>
            <a:pPr marL="0" indent="0">
              <a:buNone/>
            </a:pPr>
            <a:r>
              <a:rPr lang="en-US" dirty="0"/>
              <a:t>2). End date</a:t>
            </a:r>
          </a:p>
          <a:p>
            <a:pPr marL="0" indent="0">
              <a:buNone/>
            </a:pPr>
            <a:r>
              <a:rPr lang="en-US" sz="2000" b="1" dirty="0"/>
              <a:t>PERFORMANCE LEVEL</a:t>
            </a:r>
            <a:r>
              <a:rPr lang="en-US" dirty="0"/>
              <a:t>:</a:t>
            </a:r>
          </a:p>
          <a:p>
            <a:pPr marL="0" indent="0">
              <a:buNone/>
            </a:pPr>
            <a:r>
              <a:rPr lang="en-US" dirty="0"/>
              <a:t>1). Very high</a:t>
            </a:r>
          </a:p>
          <a:p>
            <a:pPr marL="0" indent="0">
              <a:buNone/>
            </a:pPr>
            <a:r>
              <a:rPr lang="en-US" dirty="0"/>
              <a:t>2). High</a:t>
            </a:r>
          </a:p>
          <a:p>
            <a:pPr marL="0" indent="0">
              <a:buNone/>
            </a:pPr>
            <a:r>
              <a:rPr lang="en-US" dirty="0"/>
              <a:t>3). Medium</a:t>
            </a:r>
          </a:p>
          <a:p>
            <a:pPr marL="0" indent="0">
              <a:buNone/>
            </a:pPr>
            <a:r>
              <a:rPr lang="en-US" dirty="0"/>
              <a:t>4).Low</a:t>
            </a:r>
            <a:endParaRPr lang="en-IN" dirty="0"/>
          </a:p>
        </p:txBody>
      </p:sp>
    </p:spTree>
    <p:extLst>
      <p:ext uri="{BB962C8B-B14F-4D97-AF65-F5344CB8AC3E}">
        <p14:creationId xmlns:p14="http://schemas.microsoft.com/office/powerpoint/2010/main" val="1882972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F4FEA-2B29-8C2F-AC3A-F71B180BE235}"/>
              </a:ext>
            </a:extLst>
          </p:cNvPr>
          <p:cNvSpPr>
            <a:spLocks noGrp="1"/>
          </p:cNvSpPr>
          <p:nvPr>
            <p:ph type="title"/>
          </p:nvPr>
        </p:nvSpPr>
        <p:spPr/>
        <p:txBody>
          <a:bodyPr>
            <a:normAutofit/>
          </a:bodyPr>
          <a:lstStyle/>
          <a:p>
            <a:r>
              <a:rPr lang="en-IN" sz="5400" b="1" dirty="0"/>
              <a:t>RESULT</a:t>
            </a:r>
          </a:p>
        </p:txBody>
      </p:sp>
      <p:pic>
        <p:nvPicPr>
          <p:cNvPr id="5" name="Content Placeholder 4">
            <a:extLst>
              <a:ext uri="{FF2B5EF4-FFF2-40B4-BE49-F238E27FC236}">
                <a16:creationId xmlns:a16="http://schemas.microsoft.com/office/drawing/2014/main" id="{31DFC2F3-87AD-D704-7A5B-0CD4FA6FD4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287" y="2133600"/>
            <a:ext cx="6183251" cy="3778250"/>
          </a:xfrm>
        </p:spPr>
      </p:pic>
    </p:spTree>
    <p:extLst>
      <p:ext uri="{BB962C8B-B14F-4D97-AF65-F5344CB8AC3E}">
        <p14:creationId xmlns:p14="http://schemas.microsoft.com/office/powerpoint/2010/main" val="3354738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F6DA0-932B-A080-ADB1-31B958999C41}"/>
              </a:ext>
            </a:extLst>
          </p:cNvPr>
          <p:cNvSpPr>
            <a:spLocks noGrp="1"/>
          </p:cNvSpPr>
          <p:nvPr>
            <p:ph type="title"/>
          </p:nvPr>
        </p:nvSpPr>
        <p:spPr/>
        <p:txBody>
          <a:bodyPr>
            <a:normAutofit/>
          </a:bodyPr>
          <a:lstStyle/>
          <a:p>
            <a:r>
              <a:rPr lang="en-IN" sz="5400" b="1" dirty="0"/>
              <a:t>CONCLUSION</a:t>
            </a:r>
          </a:p>
        </p:txBody>
      </p:sp>
      <p:sp>
        <p:nvSpPr>
          <p:cNvPr id="3" name="Content Placeholder 2">
            <a:extLst>
              <a:ext uri="{FF2B5EF4-FFF2-40B4-BE49-F238E27FC236}">
                <a16:creationId xmlns:a16="http://schemas.microsoft.com/office/drawing/2014/main" id="{B775AD24-55AA-88B8-01F2-7A93287C2A40}"/>
              </a:ext>
            </a:extLst>
          </p:cNvPr>
          <p:cNvSpPr>
            <a:spLocks noGrp="1"/>
          </p:cNvSpPr>
          <p:nvPr>
            <p:ph idx="1"/>
          </p:nvPr>
        </p:nvSpPr>
        <p:spPr/>
        <p:txBody>
          <a:bodyPr>
            <a:normAutofit fontScale="92500"/>
          </a:bodyPr>
          <a:lstStyle/>
          <a:p>
            <a:pPr marL="0" indent="0" algn="ctr">
              <a:buNone/>
            </a:pPr>
            <a:r>
              <a:rPr lang="en-US" altLang="zh-CN" sz="4000" b="0" i="0" u="none" strike="noStrike" kern="1200" cap="none" spc="0" baseline="0" dirty="0">
                <a:solidFill>
                  <a:schemeClr val="tx1"/>
                </a:solidFill>
                <a:latin typeface="Aptos Narrow" pitchFamily="34" charset="0"/>
                <a:ea typeface="宋体" charset="0"/>
                <a:cs typeface="Calibri" charset="0"/>
              </a:rPr>
              <a:t>In summary, a comprehensive conclusion for a data analysis in a research study involves a strategic synthesis of key finding of the performance level of an each employee specifically and their implications,  contribution to the </a:t>
            </a:r>
            <a:r>
              <a:rPr lang="en-US" altLang="zh-CN" sz="4000" b="0" i="0" u="none" strike="noStrike" kern="1200" cap="none" spc="0" baseline="0" dirty="0" err="1">
                <a:solidFill>
                  <a:schemeClr val="tx1"/>
                </a:solidFill>
                <a:latin typeface="Aptos Narrow" pitchFamily="34" charset="0"/>
                <a:ea typeface="宋体" charset="0"/>
                <a:cs typeface="Calibri" charset="0"/>
              </a:rPr>
              <a:t>organisation</a:t>
            </a:r>
            <a:r>
              <a:rPr lang="en-US" altLang="zh-CN" sz="4000" b="0" i="0" u="none" strike="noStrike" kern="1200" cap="none" spc="0" baseline="0" dirty="0">
                <a:solidFill>
                  <a:schemeClr val="tx1"/>
                </a:solidFill>
                <a:latin typeface="Aptos Narrow" pitchFamily="34" charset="0"/>
                <a:ea typeface="宋体" charset="0"/>
                <a:cs typeface="Calibri" charset="0"/>
              </a:rPr>
              <a:t> as a brief </a:t>
            </a:r>
            <a:r>
              <a:rPr lang="en-US" altLang="zh-CN" sz="4000" b="0" i="0" u="none" strike="noStrike" kern="1200" cap="none" spc="0" baseline="0" dirty="0">
                <a:solidFill>
                  <a:schemeClr val="tx1"/>
                </a:solidFill>
                <a:latin typeface="Calibri" charset="0"/>
                <a:ea typeface="宋体" charset="0"/>
                <a:cs typeface="Calibri" charset="0"/>
              </a:rPr>
              <a:t>. </a:t>
            </a:r>
            <a:endParaRPr lang="zh-CN" altLang="en-US" sz="4000" b="0" i="0" u="none" strike="noStrike" kern="1200" cap="none" spc="0" baseline="0" dirty="0">
              <a:solidFill>
                <a:schemeClr val="tx1"/>
              </a:solidFill>
              <a:latin typeface="Calibri" charset="0"/>
              <a:ea typeface="宋体" charset="0"/>
              <a:cs typeface="Calibri" charset="0"/>
            </a:endParaRPr>
          </a:p>
          <a:p>
            <a:endParaRPr lang="en-IN" dirty="0"/>
          </a:p>
        </p:txBody>
      </p:sp>
    </p:spTree>
    <p:extLst>
      <p:ext uri="{BB962C8B-B14F-4D97-AF65-F5344CB8AC3E}">
        <p14:creationId xmlns:p14="http://schemas.microsoft.com/office/powerpoint/2010/main" val="196563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7FCF9-6B33-C5F3-B34D-A41C11C6D9E7}"/>
              </a:ext>
            </a:extLst>
          </p:cNvPr>
          <p:cNvSpPr>
            <a:spLocks noGrp="1"/>
          </p:cNvSpPr>
          <p:nvPr>
            <p:ph type="title"/>
          </p:nvPr>
        </p:nvSpPr>
        <p:spPr/>
        <p:txBody>
          <a:bodyPr>
            <a:normAutofit/>
          </a:bodyPr>
          <a:lstStyle/>
          <a:p>
            <a:r>
              <a:rPr lang="en-IN" sz="5400" b="1" dirty="0"/>
              <a:t>PROJECT TITLE</a:t>
            </a:r>
          </a:p>
        </p:txBody>
      </p:sp>
      <p:sp>
        <p:nvSpPr>
          <p:cNvPr id="3" name="Content Placeholder 2">
            <a:extLst>
              <a:ext uri="{FF2B5EF4-FFF2-40B4-BE49-F238E27FC236}">
                <a16:creationId xmlns:a16="http://schemas.microsoft.com/office/drawing/2014/main" id="{B721BA06-B068-2B0E-E3C3-F5DE5CC3B54A}"/>
              </a:ext>
            </a:extLst>
          </p:cNvPr>
          <p:cNvSpPr>
            <a:spLocks noGrp="1"/>
          </p:cNvSpPr>
          <p:nvPr>
            <p:ph idx="1"/>
          </p:nvPr>
        </p:nvSpPr>
        <p:spPr>
          <a:xfrm>
            <a:off x="838200" y="2153265"/>
            <a:ext cx="10515600" cy="4023698"/>
          </a:xfrm>
        </p:spPr>
        <p:txBody>
          <a:bodyPr>
            <a:normAutofit/>
          </a:bodyPr>
          <a:lstStyle/>
          <a:p>
            <a:pPr marL="0" indent="0" algn="ctr">
              <a:buNone/>
            </a:pPr>
            <a:r>
              <a:rPr lang="en-IN" sz="6000" dirty="0"/>
              <a:t>Data Analysis Using Excel</a:t>
            </a:r>
          </a:p>
        </p:txBody>
      </p:sp>
    </p:spTree>
    <p:extLst>
      <p:ext uri="{BB962C8B-B14F-4D97-AF65-F5344CB8AC3E}">
        <p14:creationId xmlns:p14="http://schemas.microsoft.com/office/powerpoint/2010/main" val="2951463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333B-28D6-3A75-7907-24930397A721}"/>
              </a:ext>
            </a:extLst>
          </p:cNvPr>
          <p:cNvSpPr>
            <a:spLocks noGrp="1"/>
          </p:cNvSpPr>
          <p:nvPr>
            <p:ph type="title"/>
          </p:nvPr>
        </p:nvSpPr>
        <p:spPr/>
        <p:txBody>
          <a:bodyPr>
            <a:normAutofit/>
          </a:bodyPr>
          <a:lstStyle/>
          <a:p>
            <a:r>
              <a:rPr lang="en-IN" sz="5400" b="1" dirty="0"/>
              <a:t>AGENDA</a:t>
            </a:r>
          </a:p>
        </p:txBody>
      </p:sp>
      <p:sp>
        <p:nvSpPr>
          <p:cNvPr id="3" name="Content Placeholder 2">
            <a:extLst>
              <a:ext uri="{FF2B5EF4-FFF2-40B4-BE49-F238E27FC236}">
                <a16:creationId xmlns:a16="http://schemas.microsoft.com/office/drawing/2014/main" id="{7B5DA064-D25E-7E78-302F-11B728DC5DF9}"/>
              </a:ext>
            </a:extLst>
          </p:cNvPr>
          <p:cNvSpPr>
            <a:spLocks noGrp="1"/>
          </p:cNvSpPr>
          <p:nvPr>
            <p:ph idx="1"/>
          </p:nvPr>
        </p:nvSpPr>
        <p:spPr>
          <a:xfrm>
            <a:off x="2497394" y="2153265"/>
            <a:ext cx="8856406" cy="4023698"/>
          </a:xfrm>
        </p:spPr>
        <p:txBody>
          <a:bodyPr>
            <a:normAutofit/>
          </a:bodyPr>
          <a:lstStyle/>
          <a:p>
            <a:pPr marL="0" indent="0">
              <a:buNone/>
            </a:pPr>
            <a:r>
              <a:rPr lang="en-US" dirty="0"/>
              <a:t>1.Problem Statement</a:t>
            </a:r>
          </a:p>
          <a:p>
            <a:pPr marL="0" indent="0">
              <a:buNone/>
            </a:pPr>
            <a:r>
              <a:rPr lang="en-US" dirty="0"/>
              <a:t>2.Project Overview</a:t>
            </a:r>
          </a:p>
          <a:p>
            <a:pPr marL="0" indent="0">
              <a:buNone/>
            </a:pPr>
            <a:r>
              <a:rPr lang="en-US" dirty="0"/>
              <a:t>3.End Users</a:t>
            </a:r>
          </a:p>
          <a:p>
            <a:pPr marL="0" indent="0">
              <a:buNone/>
            </a:pPr>
            <a:r>
              <a:rPr lang="en-US" dirty="0"/>
              <a:t>4.Our Solution and Proposition</a:t>
            </a:r>
          </a:p>
          <a:p>
            <a:pPr marL="0" indent="0">
              <a:buNone/>
            </a:pPr>
            <a:r>
              <a:rPr lang="en-US" dirty="0"/>
              <a:t>5.Dataset Description</a:t>
            </a:r>
          </a:p>
          <a:p>
            <a:pPr marL="0" indent="0">
              <a:buNone/>
            </a:pPr>
            <a:r>
              <a:rPr lang="en-US" dirty="0"/>
              <a:t>6.Modelling Approach</a:t>
            </a:r>
          </a:p>
          <a:p>
            <a:pPr marL="0" indent="0">
              <a:buNone/>
            </a:pPr>
            <a:r>
              <a:rPr lang="en-US" dirty="0"/>
              <a:t>7.Results and Discussion</a:t>
            </a:r>
          </a:p>
          <a:p>
            <a:pPr marL="0" indent="0">
              <a:buNone/>
            </a:pPr>
            <a:r>
              <a:rPr lang="en-US" dirty="0"/>
              <a:t>8.Conclusion</a:t>
            </a:r>
            <a:endParaRPr lang="en-IN" dirty="0"/>
          </a:p>
        </p:txBody>
      </p:sp>
    </p:spTree>
    <p:extLst>
      <p:ext uri="{BB962C8B-B14F-4D97-AF65-F5344CB8AC3E}">
        <p14:creationId xmlns:p14="http://schemas.microsoft.com/office/powerpoint/2010/main" val="1132877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82A8F-1E27-0BBE-6AE5-4B02464CC71D}"/>
              </a:ext>
            </a:extLst>
          </p:cNvPr>
          <p:cNvSpPr>
            <a:spLocks noGrp="1"/>
          </p:cNvSpPr>
          <p:nvPr>
            <p:ph type="title"/>
          </p:nvPr>
        </p:nvSpPr>
        <p:spPr/>
        <p:txBody>
          <a:bodyPr>
            <a:normAutofit/>
          </a:bodyPr>
          <a:lstStyle/>
          <a:p>
            <a:r>
              <a:rPr lang="en-IN" sz="4800" b="1" dirty="0"/>
              <a:t>PROBLEM STATEMENT</a:t>
            </a:r>
          </a:p>
        </p:txBody>
      </p:sp>
      <p:sp>
        <p:nvSpPr>
          <p:cNvPr id="4" name="TextBox 3">
            <a:extLst>
              <a:ext uri="{FF2B5EF4-FFF2-40B4-BE49-F238E27FC236}">
                <a16:creationId xmlns:a16="http://schemas.microsoft.com/office/drawing/2014/main" id="{A31BB944-26F2-9528-D494-EC5C7546EE5C}"/>
              </a:ext>
            </a:extLst>
          </p:cNvPr>
          <p:cNvSpPr txBox="1"/>
          <p:nvPr/>
        </p:nvSpPr>
        <p:spPr>
          <a:xfrm>
            <a:off x="1612489" y="2074606"/>
            <a:ext cx="8632723" cy="3416320"/>
          </a:xfrm>
          <a:prstGeom prst="rect">
            <a:avLst/>
          </a:prstGeom>
          <a:noFill/>
        </p:spPr>
        <p:txBody>
          <a:bodyPr wrap="square">
            <a:spAutoFit/>
          </a:bodyPr>
          <a:lstStyle/>
          <a:p>
            <a:endParaRPr lang="en-IN" sz="2400" dirty="0"/>
          </a:p>
          <a:p>
            <a:r>
              <a:rPr lang="en-IN" sz="2400" dirty="0"/>
              <a:t>Organization’s sales data in Excel reveals inconsistent performance and lacks clarity on key factors influencing results. We need to analyse this data to uncover trends and patterns that affect sales. This analysis will not only drive organizational growth but also enhance individual skills in data management and analytical thinking. The goal is to use Excel to provide actionable insights that support both personal and organizational development.</a:t>
            </a:r>
          </a:p>
        </p:txBody>
      </p:sp>
    </p:spTree>
    <p:extLst>
      <p:ext uri="{BB962C8B-B14F-4D97-AF65-F5344CB8AC3E}">
        <p14:creationId xmlns:p14="http://schemas.microsoft.com/office/powerpoint/2010/main" val="1663883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1615-9D05-661A-FA53-18228D262CDE}"/>
              </a:ext>
            </a:extLst>
          </p:cNvPr>
          <p:cNvSpPr>
            <a:spLocks noGrp="1"/>
          </p:cNvSpPr>
          <p:nvPr>
            <p:ph type="title"/>
          </p:nvPr>
        </p:nvSpPr>
        <p:spPr/>
        <p:txBody>
          <a:bodyPr>
            <a:normAutofit/>
          </a:bodyPr>
          <a:lstStyle/>
          <a:p>
            <a:r>
              <a:rPr lang="en-IN" sz="5400" b="1" dirty="0"/>
              <a:t>PROJECT OVERVIEW</a:t>
            </a:r>
          </a:p>
        </p:txBody>
      </p:sp>
      <p:sp>
        <p:nvSpPr>
          <p:cNvPr id="4" name="TextBox 3">
            <a:extLst>
              <a:ext uri="{FF2B5EF4-FFF2-40B4-BE49-F238E27FC236}">
                <a16:creationId xmlns:a16="http://schemas.microsoft.com/office/drawing/2014/main" id="{51432F4B-8BD8-21EC-16B8-4B0F1375A1FD}"/>
              </a:ext>
            </a:extLst>
          </p:cNvPr>
          <p:cNvSpPr txBox="1"/>
          <p:nvPr/>
        </p:nvSpPr>
        <p:spPr>
          <a:xfrm>
            <a:off x="1887793" y="1651819"/>
            <a:ext cx="9114503" cy="4524315"/>
          </a:xfrm>
          <a:prstGeom prst="rect">
            <a:avLst/>
          </a:prstGeom>
          <a:noFill/>
        </p:spPr>
        <p:txBody>
          <a:bodyPr wrap="square">
            <a:spAutoFit/>
          </a:bodyPr>
          <a:lstStyle/>
          <a:p>
            <a:endParaRPr lang="en-IN" sz="2400" dirty="0"/>
          </a:p>
          <a:p>
            <a:r>
              <a:rPr lang="en-IN" sz="2400" dirty="0"/>
              <a:t>This project focuses on analysing our company's sales data using Excel to identify performance trends and key influencing factors. We will consolidate and clean data from multiple spreadsheets to ensure accuracy and consistency. Through exploratory data analysis and visualization, we aim to uncover actionable insights that can drive improvements in sales strategies. The project will produce clear charts and graphs to communicate findings effectively. Additionally, it will enhance personal skills in data analysis and contribute to organizational growth by informing better strategic decisions.</a:t>
            </a:r>
          </a:p>
        </p:txBody>
      </p:sp>
    </p:spTree>
    <p:extLst>
      <p:ext uri="{BB962C8B-B14F-4D97-AF65-F5344CB8AC3E}">
        <p14:creationId xmlns:p14="http://schemas.microsoft.com/office/powerpoint/2010/main" val="165910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9750-1FA9-8E3B-5B07-05A3A55A1F40}"/>
              </a:ext>
            </a:extLst>
          </p:cNvPr>
          <p:cNvSpPr>
            <a:spLocks noGrp="1"/>
          </p:cNvSpPr>
          <p:nvPr>
            <p:ph type="title"/>
          </p:nvPr>
        </p:nvSpPr>
        <p:spPr>
          <a:xfrm>
            <a:off x="491613" y="-255639"/>
            <a:ext cx="10252587" cy="2340471"/>
          </a:xfrm>
        </p:spPr>
        <p:txBody>
          <a:bodyPr>
            <a:normAutofit/>
          </a:bodyPr>
          <a:lstStyle/>
          <a:p>
            <a:r>
              <a:rPr lang="en-IN" sz="4800" b="1" dirty="0"/>
              <a:t>WHO ARE THE  END USERS ?</a:t>
            </a:r>
          </a:p>
        </p:txBody>
      </p:sp>
      <p:sp>
        <p:nvSpPr>
          <p:cNvPr id="4" name="TextBox 3">
            <a:extLst>
              <a:ext uri="{FF2B5EF4-FFF2-40B4-BE49-F238E27FC236}">
                <a16:creationId xmlns:a16="http://schemas.microsoft.com/office/drawing/2014/main" id="{CCA85CB1-F2E9-CCA1-957B-3EBFEA49BD92}"/>
              </a:ext>
            </a:extLst>
          </p:cNvPr>
          <p:cNvSpPr txBox="1"/>
          <p:nvPr/>
        </p:nvSpPr>
        <p:spPr>
          <a:xfrm>
            <a:off x="712839" y="1248696"/>
            <a:ext cx="10766322" cy="5693866"/>
          </a:xfrm>
          <a:prstGeom prst="rect">
            <a:avLst/>
          </a:prstGeom>
          <a:noFill/>
        </p:spPr>
        <p:txBody>
          <a:bodyPr wrap="square">
            <a:spAutoFit/>
          </a:bodyPr>
          <a:lstStyle/>
          <a:p>
            <a:r>
              <a:rPr lang="en-IN" sz="2000" b="1" dirty="0"/>
              <a:t>1. Senior Management :</a:t>
            </a:r>
          </a:p>
          <a:p>
            <a:pPr marL="285750" indent="-285750">
              <a:buFont typeface="Wingdings" panose="05000000000000000000" pitchFamily="2" charset="2"/>
              <a:buChar char="Ø"/>
            </a:pPr>
            <a:r>
              <a:rPr lang="en-IN" dirty="0"/>
              <a:t> Executives:</a:t>
            </a:r>
          </a:p>
          <a:p>
            <a:r>
              <a:rPr lang="en-IN" dirty="0"/>
              <a:t>                Use Excel analyses to evaluate overall company performance, make strategic decisions, and set long-term goals. Insights help in understanding high-level trends and making data-driven decisions to steer the company in the right direction.</a:t>
            </a:r>
          </a:p>
          <a:p>
            <a:endParaRPr lang="en-IN" dirty="0"/>
          </a:p>
          <a:p>
            <a:r>
              <a:rPr lang="en-IN" sz="2000" b="1" dirty="0"/>
              <a:t>2. Sales and Marketing Teams: </a:t>
            </a:r>
          </a:p>
          <a:p>
            <a:pPr marL="285750" indent="-285750">
              <a:buFont typeface="Wingdings" panose="05000000000000000000" pitchFamily="2" charset="2"/>
              <a:buChar char="Ø"/>
            </a:pPr>
            <a:r>
              <a:rPr lang="en-IN" dirty="0"/>
              <a:t> Sales Managers:</a:t>
            </a:r>
          </a:p>
          <a:p>
            <a:r>
              <a:rPr lang="en-IN" dirty="0"/>
              <a:t>                  Utilize data to track sales performance, identify successful strategies, and pinpoint areas needing improvement. This helps in setting realistic targets and optimizing sales tactics.</a:t>
            </a:r>
          </a:p>
          <a:p>
            <a:pPr marL="285750" indent="-285750">
              <a:buFont typeface="Wingdings" panose="05000000000000000000" pitchFamily="2" charset="2"/>
              <a:buChar char="Ø"/>
            </a:pPr>
            <a:r>
              <a:rPr lang="en-IN" dirty="0"/>
              <a:t> Marketing Professionals:</a:t>
            </a:r>
          </a:p>
          <a:p>
            <a:r>
              <a:rPr lang="en-IN" dirty="0"/>
              <a:t>                          </a:t>
            </a:r>
            <a:r>
              <a:rPr lang="en-IN" dirty="0" err="1"/>
              <a:t>Analyze</a:t>
            </a:r>
            <a:r>
              <a:rPr lang="en-IN" dirty="0"/>
              <a:t> campaign effectiveness, customer demographics, and market trends to refine marketing strategies and allocate resources more effectively.</a:t>
            </a:r>
          </a:p>
          <a:p>
            <a:endParaRPr lang="en-IN" dirty="0"/>
          </a:p>
          <a:p>
            <a:r>
              <a:rPr lang="en-IN" sz="2000" b="1" dirty="0"/>
              <a:t>3. Finance Teams:</a:t>
            </a:r>
          </a:p>
          <a:p>
            <a:pPr marL="285750" indent="-285750">
              <a:buFont typeface="Wingdings" panose="05000000000000000000" pitchFamily="2" charset="2"/>
              <a:buChar char="Ø"/>
            </a:pPr>
            <a:r>
              <a:rPr lang="en-IN" dirty="0"/>
              <a:t> Accountants:</a:t>
            </a:r>
          </a:p>
          <a:p>
            <a:r>
              <a:rPr lang="en-IN" dirty="0"/>
              <a:t>                       Apply data analysis for accurate financial reporting, expense tracking, and budgeting, ensuring financial integrity and compliance.</a:t>
            </a:r>
          </a:p>
          <a:p>
            <a:endParaRPr lang="en-IN" dirty="0"/>
          </a:p>
          <a:p>
            <a:endParaRPr lang="en-IN" dirty="0"/>
          </a:p>
        </p:txBody>
      </p:sp>
    </p:spTree>
    <p:extLst>
      <p:ext uri="{BB962C8B-B14F-4D97-AF65-F5344CB8AC3E}">
        <p14:creationId xmlns:p14="http://schemas.microsoft.com/office/powerpoint/2010/main" val="3361788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7F4B5B-FB72-9C2C-9A8B-12CBC2101F10}"/>
              </a:ext>
            </a:extLst>
          </p:cNvPr>
          <p:cNvSpPr>
            <a:spLocks noChangeArrowheads="1"/>
          </p:cNvSpPr>
          <p:nvPr/>
        </p:nvSpPr>
        <p:spPr bwMode="auto">
          <a:xfrm rot="10800000" flipV="1">
            <a:off x="294968" y="674519"/>
            <a:ext cx="1159223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2000" b="1" dirty="0">
                <a:latin typeface="Arial" panose="020B0604020202020204" pitchFamily="34" charset="0"/>
              </a:rPr>
              <a:t>4.</a:t>
            </a:r>
            <a:r>
              <a:rPr kumimoji="0" lang="en-US" altLang="en-US" sz="2000" b="1" i="0" u="none" strike="noStrike" cap="none" normalizeH="0" baseline="0" dirty="0">
                <a:ln>
                  <a:noFill/>
                </a:ln>
                <a:solidFill>
                  <a:schemeClr val="tx1"/>
                </a:solidFill>
                <a:effectLst/>
                <a:latin typeface="Arial" panose="020B0604020202020204" pitchFamily="34" charset="0"/>
              </a:rPr>
              <a:t> Operation system:</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Operations Managers: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Analyze data to streamline processes, manage supply chains, and improve operational efficiency. Insights help in identifying inefficiencies and implementing cost-saving measures.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Logistics Coordinators: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Use data to optimize inventory levels, manage distribution, and reduce logistical costs.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5.Product and Service Managers: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Product Managers:</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Leverage data to track product performance, understand customer preferences, and guide product development and strategy.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Service Managers:</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Use analysis to monitor service quality, customer feedback, and operational performance to enhance service delivery.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222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A20F552C-A4EA-4E9D-5FDD-4EFB1DE3475B}"/>
              </a:ext>
            </a:extLst>
          </p:cNvPr>
          <p:cNvSpPr>
            <a:spLocks noChangeArrowheads="1"/>
          </p:cNvSpPr>
          <p:nvPr/>
        </p:nvSpPr>
        <p:spPr bwMode="auto">
          <a:xfrm rot="10800000" flipV="1">
            <a:off x="471941" y="5470530"/>
            <a:ext cx="1172005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a:extLst>
              <a:ext uri="{FF2B5EF4-FFF2-40B4-BE49-F238E27FC236}">
                <a16:creationId xmlns:a16="http://schemas.microsoft.com/office/drawing/2014/main" id="{8FF5394D-12F3-892B-B6E6-16708B70934A}"/>
              </a:ext>
            </a:extLst>
          </p:cNvPr>
          <p:cNvSpPr>
            <a:spLocks noGrp="1"/>
          </p:cNvSpPr>
          <p:nvPr>
            <p:ph type="title"/>
          </p:nvPr>
        </p:nvSpPr>
        <p:spPr>
          <a:xfrm>
            <a:off x="334297" y="1"/>
            <a:ext cx="11019503" cy="1690688"/>
          </a:xfrm>
        </p:spPr>
        <p:txBody>
          <a:bodyPr>
            <a:normAutofit/>
          </a:bodyPr>
          <a:lstStyle/>
          <a:p>
            <a:r>
              <a:rPr lang="en-IN" sz="4800" b="1" dirty="0"/>
              <a:t>OUR SOLUTION AND PROPOSITION:</a:t>
            </a:r>
          </a:p>
        </p:txBody>
      </p:sp>
      <p:sp>
        <p:nvSpPr>
          <p:cNvPr id="4" name="Content Placeholder 3">
            <a:extLst>
              <a:ext uri="{FF2B5EF4-FFF2-40B4-BE49-F238E27FC236}">
                <a16:creationId xmlns:a16="http://schemas.microsoft.com/office/drawing/2014/main" id="{50F61787-04BA-0885-A560-C2366B347F8A}"/>
              </a:ext>
            </a:extLst>
          </p:cNvPr>
          <p:cNvSpPr>
            <a:spLocks noGrp="1"/>
          </p:cNvSpPr>
          <p:nvPr>
            <p:ph idx="1"/>
          </p:nvPr>
        </p:nvSpPr>
        <p:spPr>
          <a:xfrm>
            <a:off x="540774" y="1543665"/>
            <a:ext cx="10813026" cy="4949210"/>
          </a:xfrm>
        </p:spPr>
        <p:txBody>
          <a:bodyPr>
            <a:normAutofit/>
          </a:bodyPr>
          <a:lstStyle/>
          <a:p>
            <a:r>
              <a:rPr lang="en-US" b="1" i="1" dirty="0"/>
              <a:t>SOLUTION OVERVIEW:</a:t>
            </a:r>
          </a:p>
          <a:p>
            <a:pPr>
              <a:buFont typeface="Wingdings" panose="05000000000000000000" pitchFamily="2" charset="2"/>
              <a:buChar char="Ø"/>
            </a:pPr>
            <a:r>
              <a:rPr lang="en-US" dirty="0"/>
              <a:t>Power Query:</a:t>
            </a:r>
          </a:p>
          <a:p>
            <a:pPr marL="0" indent="0">
              <a:buNone/>
            </a:pPr>
            <a:r>
              <a:rPr lang="en-US" dirty="0"/>
              <a:t>                            Power Query allows for sophisticated data extraction, transformation, and loading. (ETL). Users can connect to multiple data sources, apply transformations, and load data into Excel.</a:t>
            </a:r>
          </a:p>
          <a:p>
            <a:pPr marL="0" indent="0">
              <a:buNone/>
            </a:pPr>
            <a:endParaRPr lang="en-US" dirty="0"/>
          </a:p>
          <a:p>
            <a:pPr>
              <a:buFont typeface="Wingdings" panose="05000000000000000000" pitchFamily="2" charset="2"/>
              <a:buChar char="Ø"/>
            </a:pPr>
            <a:r>
              <a:rPr lang="en-US" dirty="0"/>
              <a:t>Dynamic Arrays:</a:t>
            </a:r>
          </a:p>
          <a:p>
            <a:pPr marL="0" indent="0">
              <a:buNone/>
            </a:pPr>
            <a:r>
              <a:rPr lang="en-US" dirty="0"/>
              <a:t>                              Functions like FILTER(), SORT(), UNIQUE(), and SEQUENCE() in dynamic arrays simplify complex data manipulations and calculations.</a:t>
            </a:r>
          </a:p>
          <a:p>
            <a:pPr marL="0" indent="0">
              <a:buNone/>
            </a:pPr>
            <a:endParaRPr lang="en-US" dirty="0"/>
          </a:p>
          <a:p>
            <a:pPr>
              <a:buFont typeface="Wingdings" panose="05000000000000000000" pitchFamily="2" charset="2"/>
              <a:buChar char="Ø"/>
            </a:pPr>
            <a:r>
              <a:rPr lang="en-US" dirty="0"/>
              <a:t>Statistical Analysis and Forecasting:</a:t>
            </a:r>
          </a:p>
          <a:p>
            <a:pPr marL="0" indent="0">
              <a:buNone/>
            </a:pPr>
            <a:r>
              <a:rPr lang="en-US" dirty="0"/>
              <a:t>                                                Excel includes a range of statistical functions (AVERAGE(), MEDIAN(), STDEV(), CORREL()) and forecasting tools (e.g., FORECAST ETS).</a:t>
            </a:r>
            <a:endParaRPr lang="en-IN" dirty="0"/>
          </a:p>
        </p:txBody>
      </p:sp>
    </p:spTree>
    <p:extLst>
      <p:ext uri="{BB962C8B-B14F-4D97-AF65-F5344CB8AC3E}">
        <p14:creationId xmlns:p14="http://schemas.microsoft.com/office/powerpoint/2010/main" val="1298292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20550-DA39-D517-66C4-3E98CD9E66FA}"/>
              </a:ext>
            </a:extLst>
          </p:cNvPr>
          <p:cNvSpPr>
            <a:spLocks noGrp="1"/>
          </p:cNvSpPr>
          <p:nvPr>
            <p:ph type="title"/>
          </p:nvPr>
        </p:nvSpPr>
        <p:spPr/>
        <p:txBody>
          <a:bodyPr/>
          <a:lstStyle/>
          <a:p>
            <a:r>
              <a:rPr lang="en-IN" b="1" dirty="0"/>
              <a:t>VALUE</a:t>
            </a:r>
            <a:r>
              <a:rPr lang="en-IN" dirty="0"/>
              <a:t> </a:t>
            </a:r>
            <a:r>
              <a:rPr lang="en-IN" b="1" dirty="0"/>
              <a:t>PROPOSITION </a:t>
            </a:r>
            <a:r>
              <a:rPr lang="en-IN" dirty="0"/>
              <a:t>:</a:t>
            </a:r>
          </a:p>
        </p:txBody>
      </p:sp>
      <p:sp>
        <p:nvSpPr>
          <p:cNvPr id="3" name="Content Placeholder 2">
            <a:extLst>
              <a:ext uri="{FF2B5EF4-FFF2-40B4-BE49-F238E27FC236}">
                <a16:creationId xmlns:a16="http://schemas.microsoft.com/office/drawing/2014/main" id="{49592EB7-289D-B0FE-8C0C-D17D0DBDFAFE}"/>
              </a:ext>
            </a:extLst>
          </p:cNvPr>
          <p:cNvSpPr>
            <a:spLocks noGrp="1"/>
          </p:cNvSpPr>
          <p:nvPr>
            <p:ph idx="1"/>
          </p:nvPr>
        </p:nvSpPr>
        <p:spPr>
          <a:xfrm>
            <a:off x="2694038" y="2448232"/>
            <a:ext cx="8573729" cy="3861128"/>
          </a:xfrm>
        </p:spPr>
        <p:txBody>
          <a:bodyPr/>
          <a:lstStyle/>
          <a:p>
            <a:pPr marL="0" indent="0">
              <a:buNone/>
            </a:pPr>
            <a:r>
              <a:rPr lang="en-US" dirty="0"/>
              <a:t> </a:t>
            </a:r>
            <a:r>
              <a:rPr lang="en-US" sz="3200" dirty="0"/>
              <a:t>1. cost effective </a:t>
            </a:r>
          </a:p>
          <a:p>
            <a:pPr marL="0" indent="0">
              <a:buNone/>
            </a:pPr>
            <a:r>
              <a:rPr lang="en-US" sz="3200" dirty="0"/>
              <a:t>2. User friendly interface </a:t>
            </a:r>
          </a:p>
          <a:p>
            <a:pPr marL="0" indent="0">
              <a:buNone/>
            </a:pPr>
            <a:r>
              <a:rPr lang="en-US" sz="3200" dirty="0"/>
              <a:t>3. Flexibility and customization</a:t>
            </a:r>
          </a:p>
          <a:p>
            <a:pPr marL="0" indent="0">
              <a:buNone/>
            </a:pPr>
            <a:r>
              <a:rPr lang="en-US" sz="3200" dirty="0"/>
              <a:t>4. Scalability</a:t>
            </a:r>
          </a:p>
          <a:p>
            <a:pPr marL="0" indent="0">
              <a:buNone/>
            </a:pPr>
            <a:r>
              <a:rPr lang="en-US" sz="3200" dirty="0"/>
              <a:t> 5. Improved decision making</a:t>
            </a:r>
            <a:endParaRPr lang="en-IN" sz="3200" dirty="0"/>
          </a:p>
        </p:txBody>
      </p:sp>
    </p:spTree>
    <p:extLst>
      <p:ext uri="{BB962C8B-B14F-4D97-AF65-F5344CB8AC3E}">
        <p14:creationId xmlns:p14="http://schemas.microsoft.com/office/powerpoint/2010/main" val="409352881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209</TotalTime>
  <Words>784</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Aptos Narrow</vt:lpstr>
      <vt:lpstr>Arial</vt:lpstr>
      <vt:lpstr>Calibri</vt:lpstr>
      <vt:lpstr>Cambria Math</vt:lpstr>
      <vt:lpstr>Century Gothic</vt:lpstr>
      <vt:lpstr>Eras Medium ITC</vt:lpstr>
      <vt:lpstr>Wingdings</vt:lpstr>
      <vt:lpstr>Wingdings 3</vt:lpstr>
      <vt:lpstr>Wisp</vt:lpstr>
      <vt:lpstr>Employee  Data Analysis using Excel   </vt:lpstr>
      <vt:lpstr>PROJECT TITLE</vt:lpstr>
      <vt:lpstr>AGENDA</vt:lpstr>
      <vt:lpstr>PROBLEM STATEMENT</vt:lpstr>
      <vt:lpstr>PROJECT OVERVIEW</vt:lpstr>
      <vt:lpstr>WHO ARE THE  END USERS ?</vt:lpstr>
      <vt:lpstr>PowerPoint Presentation</vt:lpstr>
      <vt:lpstr>OUR SOLUTION AND PROPOSITION:</vt:lpstr>
      <vt:lpstr>VALUE PROPOSITION :</vt:lpstr>
      <vt:lpstr>DATASET DESCRIPTION</vt:lpstr>
      <vt:lpstr>THE “ WOW” IN OUR SOLUTION</vt:lpstr>
      <vt:lpstr>MODELLING</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Surya Saravanan</dc:creator>
  <cp:lastModifiedBy>Surya Saravanan</cp:lastModifiedBy>
  <cp:revision>3</cp:revision>
  <dcterms:created xsi:type="dcterms:W3CDTF">2024-09-09T14:26:37Z</dcterms:created>
  <dcterms:modified xsi:type="dcterms:W3CDTF">2024-09-10T15:33:22Z</dcterms:modified>
</cp:coreProperties>
</file>