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290" r:id="rId4"/>
    <p:sldId id="291" r:id="rId5"/>
    <p:sldId id="300" r:id="rId6"/>
    <p:sldId id="301" r:id="rId7"/>
    <p:sldId id="293" r:id="rId8"/>
    <p:sldId id="294" r:id="rId9"/>
    <p:sldId id="295" r:id="rId10"/>
    <p:sldId id="302" r:id="rId11"/>
    <p:sldId id="296" r:id="rId12"/>
    <p:sldId id="297" r:id="rId13"/>
    <p:sldId id="298" r:id="rId14"/>
    <p:sldId id="299" r:id="rId15"/>
    <p:sldId id="276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7" autoAdjust="0"/>
    <p:restoredTop sz="94157" autoAdjust="0"/>
  </p:normalViewPr>
  <p:slideViewPr>
    <p:cSldViewPr>
      <p:cViewPr varScale="1">
        <p:scale>
          <a:sx n="52" d="100"/>
          <a:sy n="52" d="100"/>
        </p:scale>
        <p:origin x="-72" y="-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EBB08-7E6B-44EF-8A4E-63877A858520}" type="datetimeFigureOut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58FE-F77C-417C-91BA-66C47E7C3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4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EE8-B102-4B6C-AF30-416829B24A56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4EE3-EBC6-4164-9833-B9C66C26C5D8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F214-7E81-4C3B-824C-9B2943F34B66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0BFE-C96A-4632-B20E-9A3B48C5B752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31-ACD8-4C61-99B2-97AE5F3A626C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9713-964F-47EE-BA60-FBA1248B91AF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6CB0-649D-430A-83BC-DEBB00E719BF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3BF-AA43-4CA1-85A3-9290F3D9FE4A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9A2D-CEA8-4266-98E1-46AB2DAC41B9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363A-72AB-4A5F-9038-EBC91ED2C18D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F3CF-7535-467E-809C-40108A18DE2B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DB016E-F9AF-4E7E-9CEE-34AA8C183A60}" type="datetime1">
              <a:rPr lang="zh-TW" altLang="en-US" smtClean="0"/>
              <a:t>2013/1/24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image002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18414" y="4572001"/>
            <a:ext cx="1944823" cy="5714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000" kern="1200" baseline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5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5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3.0/tw/deed.zh_T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ocw.aca.ntu.edu.tw/ntu-ocw/index.php/ocw/copyright_declaration" TargetMode="External"/><Relationship Id="rId4" Type="http://schemas.openxmlformats.org/officeDocument/2006/relationships/hyperlink" Target="http://office.microsoft.com/zh-hk/HA010152965.asp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png"/><Relationship Id="rId3" Type="http://schemas.openxmlformats.org/officeDocument/2006/relationships/hyperlink" Target="http://openclipart.org/detail/4893/effect-letters-alphabet-silver-by-chrisdesign-4893" TargetMode="External"/><Relationship Id="rId7" Type="http://schemas.openxmlformats.org/officeDocument/2006/relationships/hyperlink" Target="http://ocw.aca.ntu.edu.tw/ntu-ocw/index.php/ocw/copyright_declaration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hyperlink" Target="http://openclipart.org/detail/3422/mouse-by-aritztg" TargetMode="Externa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4896/effect-letters-alphabet-silver-by-chrisdesign-4896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://openclipart.org/detail/4911/effect-letters-alphabet-silver-by-chrisdesign-4911" TargetMode="Externa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hyperlink" Target="http://openclipart.org/detail/4903/effect-letters-alphabet-silver-by-chrisdesign-4903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39381" y="577821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計算機程式</a:t>
            </a:r>
            <a:endParaRPr lang="zh-TW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7427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第七單元 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Pointers and Strings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內容版面配置區 11"/>
          <p:cNvSpPr txBox="1">
            <a:spLocks/>
          </p:cNvSpPr>
          <p:nvPr/>
        </p:nvSpPr>
        <p:spPr>
          <a:xfrm>
            <a:off x="2220688" y="2635000"/>
            <a:ext cx="4669260" cy="64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/>
            <a:r>
              <a:rPr kumimoji="1"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授課教師：廖婉君教授</a:t>
            </a:r>
            <a:endParaRPr kumimoji="1" lang="zh-TW" altLang="en-US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54093" y="3495576"/>
            <a:ext cx="5202447" cy="523875"/>
            <a:chOff x="1169753" y="3867630"/>
            <a:chExt cx="5202447" cy="523875"/>
          </a:xfrm>
        </p:grpSpPr>
        <p:sp>
          <p:nvSpPr>
            <p:cNvPr id="9" name="矩形 18"/>
            <p:cNvSpPr>
              <a:spLocks noChangeArrowheads="1"/>
            </p:cNvSpPr>
            <p:nvPr/>
          </p:nvSpPr>
          <p:spPr bwMode="auto">
            <a:xfrm>
              <a:off x="2339752" y="3867630"/>
              <a:ext cx="403244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0" lang="en-US" altLang="zh-TW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創用</a:t>
              </a:r>
              <a:r>
                <a:rPr kumimoji="0" lang="en-US" altLang="zh-TW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CC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「姓名標示－非商業性－相同方式分享」台灣</a:t>
              </a:r>
              <a:r>
                <a:rPr kumimoji="0" lang="en-US" altLang="zh-TW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3.0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版</a:t>
              </a:r>
              <a:r>
                <a:rPr kumimoji="0" lang="zh-TW" altLang="en-US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10" name="Picture 15" descr="cc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753" y="3949387"/>
              <a:ext cx="1232869" cy="442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字方塊 10"/>
          <p:cNvSpPr txBox="1"/>
          <p:nvPr/>
        </p:nvSpPr>
        <p:spPr>
          <a:xfrm>
            <a:off x="2364869" y="4083918"/>
            <a:ext cx="438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本課程指定教材為 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C++ How to Program, 7/e, 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Harvey M. </a:t>
            </a:r>
            <a:r>
              <a:rPr lang="en-US" altLang="zh-TW" sz="1200" dirty="0" err="1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Deitel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 and Paul J. </a:t>
            </a:r>
            <a:r>
              <a:rPr lang="en-US" altLang="zh-TW" sz="1200" dirty="0" err="1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Deitel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, both from </a:t>
            </a:r>
            <a:r>
              <a:rPr lang="en-US" altLang="zh-TW" sz="1200" dirty="0" err="1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Deitel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 &amp; Associates, Inc. © 2010</a:t>
            </a:r>
            <a:r>
              <a:rPr lang="zh-TW" altLang="en-US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。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本講義僅引用部分內容，請讀者自行準備。</a:t>
            </a:r>
            <a:endParaRPr lang="zh-TW" altLang="en-US" sz="1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5" name="群組 10"/>
          <p:cNvGrpSpPr/>
          <p:nvPr/>
        </p:nvGrpSpPr>
        <p:grpSpPr>
          <a:xfrm>
            <a:off x="107504" y="4659982"/>
            <a:ext cx="5112568" cy="400110"/>
            <a:chOff x="268121" y="4587529"/>
            <a:chExt cx="5112568" cy="400110"/>
          </a:xfrm>
          <a:noFill/>
        </p:grpSpPr>
        <p:sp>
          <p:nvSpPr>
            <p:cNvPr id="16" name="矩形 15"/>
            <p:cNvSpPr/>
            <p:nvPr/>
          </p:nvSpPr>
          <p:spPr>
            <a:xfrm>
              <a:off x="484121" y="4587529"/>
              <a:ext cx="4896568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本作品轉載自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Microsoft Office 2007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多媒體藝廊，依據</a:t>
              </a:r>
              <a:r>
                <a:rPr lang="en-US" altLang="zh-TW" sz="1000" u="sng" dirty="0" err="1">
                  <a:latin typeface="標楷體" pitchFamily="65" charset="-120"/>
                  <a:ea typeface="標楷體" pitchFamily="65" charset="-120"/>
                  <a:hlinkClick r:id="rId4"/>
                </a:rPr>
                <a:t>Microsoft服務合約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及著作權法第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46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52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65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條合理</a:t>
              </a:r>
              <a:r>
                <a:rPr lang="zh-TW" altLang="zh-TW" sz="1000" dirty="0" smtClean="0">
                  <a:latin typeface="標楷體" pitchFamily="65" charset="-120"/>
                  <a:ea typeface="標楷體" pitchFamily="65" charset="-120"/>
                </a:rPr>
                <a:t>使用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。</a:t>
              </a:r>
              <a:endParaRPr lang="zh-TW" altLang="en-US" sz="1000" dirty="0" smtClean="0"/>
            </a:p>
          </p:txBody>
        </p:sp>
        <p:pic>
          <p:nvPicPr>
            <p:cNvPr id="17" name="Picture 77">
              <a:hlinkClick r:id="rId5"/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1" y="4679584"/>
              <a:ext cx="216000" cy="21600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</p:grpSp>
    </p:spTree>
    <p:extLst>
      <p:ext uri="{BB962C8B-B14F-4D97-AF65-F5344CB8AC3E}">
        <p14:creationId xmlns:p14="http://schemas.microsoft.com/office/powerpoint/2010/main" val="2941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63268" y="2281434"/>
            <a:ext cx="2990191" cy="790362"/>
            <a:chOff x="3263268" y="2281434"/>
            <a:chExt cx="2990191" cy="790362"/>
          </a:xfrm>
        </p:grpSpPr>
        <p:sp>
          <p:nvSpPr>
            <p:cNvPr id="6" name="文字方塊 5"/>
            <p:cNvSpPr txBox="1"/>
            <p:nvPr/>
          </p:nvSpPr>
          <p:spPr>
            <a:xfrm>
              <a:off x="3263268" y="2281434"/>
              <a:ext cx="2202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p.359-361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7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369" y="235400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88597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17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Note: </a:t>
            </a:r>
            <a:r>
              <a:rPr lang="en-US" altLang="zh-TW" dirty="0" err="1"/>
              <a:t>sizeof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13575" y="2281434"/>
            <a:ext cx="3039884" cy="790362"/>
            <a:chOff x="3213575" y="2281434"/>
            <a:chExt cx="3039884" cy="790362"/>
          </a:xfrm>
        </p:grpSpPr>
        <p:sp>
          <p:nvSpPr>
            <p:cNvPr id="6" name="文字方塊 5"/>
            <p:cNvSpPr txBox="1"/>
            <p:nvPr/>
          </p:nvSpPr>
          <p:spPr>
            <a:xfrm>
              <a:off x="3213575" y="2281434"/>
              <a:ext cx="2302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p.363-364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7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369" y="235400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88597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96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Pointer vs. String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char </a:t>
            </a:r>
            <a:r>
              <a:rPr lang="en-US" altLang="zh-TW" dirty="0"/>
              <a:t>color[] = “blue”; </a:t>
            </a:r>
          </a:p>
          <a:p>
            <a:pPr marL="0" indent="357188">
              <a:buNone/>
            </a:pPr>
            <a:r>
              <a:rPr lang="es-ES" altLang="zh-TW" dirty="0"/>
              <a:t>char color[] = {‘b’, ‘l’, ‘u’, ‘e’, ‘\0’}; </a:t>
            </a:r>
          </a:p>
          <a:p>
            <a:pPr marL="0" indent="357188">
              <a:buNone/>
            </a:pPr>
            <a:r>
              <a:rPr lang="en-US" altLang="zh-TW" dirty="0" err="1"/>
              <a:t>const</a:t>
            </a:r>
            <a:r>
              <a:rPr lang="en-US" altLang="zh-TW" dirty="0"/>
              <a:t> char *</a:t>
            </a:r>
            <a:r>
              <a:rPr lang="en-US" altLang="zh-TW" dirty="0" err="1"/>
              <a:t>colorptr</a:t>
            </a:r>
            <a:r>
              <a:rPr lang="en-US" altLang="zh-TW" dirty="0"/>
              <a:t>=“blue”; </a:t>
            </a:r>
          </a:p>
          <a:p>
            <a:pPr marL="0" indent="357188">
              <a:buNone/>
            </a:pPr>
            <a:r>
              <a:rPr lang="en-US" altLang="zh-TW" dirty="0"/>
              <a:t>char *c = &amp;color[0]; </a:t>
            </a:r>
          </a:p>
          <a:p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&gt;&gt; color; </a:t>
            </a:r>
            <a:endParaRPr lang="zh-TW" altLang="en-US" dirty="0"/>
          </a:p>
          <a:p>
            <a:pPr marL="0" indent="357188">
              <a:buNone/>
            </a:pPr>
            <a:r>
              <a:rPr lang="en-US" altLang="zh-TW" dirty="0" err="1"/>
              <a:t>cout</a:t>
            </a:r>
            <a:r>
              <a:rPr lang="en-US" altLang="zh-TW" dirty="0"/>
              <a:t>&lt;&lt;color; </a:t>
            </a:r>
          </a:p>
          <a:p>
            <a:pPr marL="0" indent="357188">
              <a:buNone/>
            </a:pPr>
            <a:r>
              <a:rPr lang="en-US" altLang="zh-TW" dirty="0" err="1"/>
              <a:t>cin</a:t>
            </a:r>
            <a:r>
              <a:rPr lang="en-US" altLang="zh-TW" dirty="0"/>
              <a:t>&gt;&gt;</a:t>
            </a:r>
            <a:r>
              <a:rPr lang="en-US" altLang="zh-TW" dirty="0" err="1"/>
              <a:t>setw</a:t>
            </a:r>
            <a:r>
              <a:rPr lang="en-US" altLang="zh-TW" dirty="0"/>
              <a:t>(5)&gt;&gt;color; </a:t>
            </a:r>
          </a:p>
          <a:p>
            <a:pPr marL="0" indent="357188">
              <a:buNone/>
            </a:pPr>
            <a:r>
              <a:rPr lang="en-US" altLang="zh-TW" dirty="0" err="1"/>
              <a:t>cin.getline</a:t>
            </a:r>
            <a:r>
              <a:rPr lang="en-US" altLang="zh-TW" dirty="0"/>
              <a:t>(sentence, 80, ‘\n’); </a:t>
            </a:r>
          </a:p>
          <a:p>
            <a:pPr marL="0" indent="357188">
              <a:buNone/>
            </a:pPr>
            <a:r>
              <a:rPr lang="en-US" altLang="zh-TW" dirty="0" err="1"/>
              <a:t>cin.get</a:t>
            </a:r>
            <a:r>
              <a:rPr lang="en-US" altLang="zh-TW" dirty="0"/>
              <a:t>();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412369" y="2269351"/>
            <a:ext cx="3087372" cy="1080580"/>
            <a:chOff x="5220072" y="3152800"/>
            <a:chExt cx="2127278" cy="655937"/>
          </a:xfrm>
        </p:grpSpPr>
        <p:pic>
          <p:nvPicPr>
            <p:cNvPr id="1026" name="Picture 2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3155679"/>
              <a:ext cx="498936" cy="65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3155679"/>
              <a:ext cx="145958" cy="6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152800"/>
              <a:ext cx="542131" cy="6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3155679"/>
              <a:ext cx="615110" cy="6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57" y="3359668"/>
            <a:ext cx="383240" cy="1346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76" y="3359668"/>
            <a:ext cx="383240" cy="13465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48" y="3359668"/>
            <a:ext cx="383240" cy="13465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59668"/>
            <a:ext cx="383240" cy="1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8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Function Pointer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0000FF"/>
                </a:solidFill>
              </a:rPr>
              <a:t>pointer to a function </a:t>
            </a:r>
            <a:r>
              <a:rPr lang="en-US" altLang="zh-TW" dirty="0"/>
              <a:t>contains the function’s address in memory. </a:t>
            </a:r>
          </a:p>
          <a:p>
            <a:pPr>
              <a:lnSpc>
                <a:spcPts val="2600"/>
              </a:lnSpc>
            </a:pPr>
            <a:r>
              <a:rPr lang="en-US" altLang="zh-TW" dirty="0" smtClean="0"/>
              <a:t>Pointers </a:t>
            </a:r>
            <a:r>
              <a:rPr lang="en-US" altLang="zh-TW" dirty="0"/>
              <a:t>to functions can be 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Passed </a:t>
            </a:r>
            <a:r>
              <a:rPr lang="en-US" altLang="zh-TW" dirty="0"/>
              <a:t>to functions 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Returned </a:t>
            </a:r>
            <a:r>
              <a:rPr lang="en-US" altLang="zh-TW" dirty="0"/>
              <a:t>from functions 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Stored </a:t>
            </a:r>
            <a:r>
              <a:rPr lang="en-US" altLang="zh-TW" dirty="0"/>
              <a:t>in arrays 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Assigned </a:t>
            </a:r>
            <a:r>
              <a:rPr lang="en-US" altLang="zh-TW" dirty="0"/>
              <a:t>to other function pointers 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Used </a:t>
            </a:r>
            <a:r>
              <a:rPr lang="en-US" altLang="zh-TW" dirty="0"/>
              <a:t>to call the underlying function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68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Function Pointer (cont.)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186323" y="2281434"/>
            <a:ext cx="3067136" cy="790362"/>
            <a:chOff x="3186323" y="2281434"/>
            <a:chExt cx="3067136" cy="790362"/>
          </a:xfrm>
        </p:grpSpPr>
        <p:sp>
          <p:nvSpPr>
            <p:cNvPr id="6" name="文字方塊 5"/>
            <p:cNvSpPr txBox="1"/>
            <p:nvPr/>
          </p:nvSpPr>
          <p:spPr>
            <a:xfrm>
              <a:off x="3186323" y="2281434"/>
              <a:ext cx="235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p.374-376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7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369" y="235400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88597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69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924800" cy="651719"/>
          </a:xfrm>
        </p:spPr>
        <p:txBody>
          <a:bodyPr/>
          <a:lstStyle/>
          <a:p>
            <a:pPr algn="l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版權聲明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>
                <a:latin typeface="標楷體" pitchFamily="65" charset="-120"/>
                <a:ea typeface="標楷體" pitchFamily="65" charset="-120"/>
              </a:rPr>
              <a:t>15</a:t>
            </a:fld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18177733"/>
              </p:ext>
            </p:extLst>
          </p:nvPr>
        </p:nvGraphicFramePr>
        <p:xfrm>
          <a:off x="611560" y="771550"/>
          <a:ext cx="7924800" cy="381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16"/>
                <a:gridCol w="800945"/>
                <a:gridCol w="1281511"/>
                <a:gridCol w="5003628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1-15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本作品轉載自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Office 2007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多媒體藝廊，依據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服務合約及著作權法第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</a:p>
                  </a:txBody>
                  <a:tcPr marL="101709" marR="101709"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C++ How to Program, 7/e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Harvey M.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and Paul J.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出版社：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&amp; Associates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，出版日期：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P.348</a:t>
                      </a:r>
                      <a:r>
                        <a:rPr lang="zh-TW" altLang="en-US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C++ How to Program, 7/e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Harvey M.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and Paul J.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出版社：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&amp; Associates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，出版日期：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P.350</a:t>
                      </a:r>
                      <a:r>
                        <a:rPr lang="zh-TW" altLang="en-US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5-6,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10-11, 14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Open Clip Art Library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aritztg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2"/>
                        </a:rPr>
                        <a:t>http://openclipart.org/detail/3422/mouse-by-aritztg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101709" marR="101709"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Open Clip Art Library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Chrisdesign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3"/>
                        </a:rPr>
                        <a:t>http://openclipart.org/detail/4893/effect-letters-alphabet-silver-by-chrisdesign-4893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4"/>
                        </a:rPr>
                        <a:t>http://openclipart.org/detail/4903/effect-letters-alphabet-silver-by-chrisdesign-4903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5"/>
                        </a:rPr>
                        <a:t>http://openclipart.org/detail/4911/effect-letters-alphabet-silver-by-chrisdesign-4911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6"/>
                        </a:rPr>
                        <a:t>http://openclipart.org/detail/4896/effect-letters-alphabet-silver-by-chrisdesign-4896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2013/1/21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</a:tbl>
          </a:graphicData>
        </a:graphic>
      </p:graphicFrame>
      <p:pic>
        <p:nvPicPr>
          <p:cNvPr id="18" name="Picture 1" descr="圖片1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88" y="1272552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61" y="1170635"/>
            <a:ext cx="7239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小鼠aritztg  - 這是典型的計算機鼠標。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61" y="3012012"/>
            <a:ext cx="668843" cy="4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80" y="3090052"/>
            <a:ext cx="819783" cy="2880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53" y="1871714"/>
            <a:ext cx="627516" cy="2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" descr="圖片1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87" y="1871714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07" y="2460906"/>
            <a:ext cx="651208" cy="31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 descr="圖片1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87" y="2500184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80" y="3925813"/>
            <a:ext cx="819783" cy="288032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481431" y="3931816"/>
            <a:ext cx="740907" cy="324851"/>
            <a:chOff x="1477584" y="3635187"/>
            <a:chExt cx="740907" cy="324851"/>
          </a:xfrm>
        </p:grpSpPr>
        <p:pic>
          <p:nvPicPr>
            <p:cNvPr id="13" name="Picture 2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584" y="3635187"/>
              <a:ext cx="218649" cy="32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785" y="3635187"/>
              <a:ext cx="58251" cy="295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935" y="3714338"/>
              <a:ext cx="158342" cy="21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Effect Letters alphabet silver by Chrisdesign - Note! Filling and outline were copied by �style copy� by the letter A. Thus if this is changed, all marked elements change themselves as well!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616" y="3725438"/>
              <a:ext cx="172875" cy="20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15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Pointer Variables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a=12; </a:t>
            </a:r>
          </a:p>
          <a:p>
            <a:pPr marL="0" indent="357188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aptr</a:t>
            </a:r>
            <a:r>
              <a:rPr lang="en-US" altLang="zh-TW" dirty="0"/>
              <a:t>; </a:t>
            </a:r>
          </a:p>
          <a:p>
            <a:pPr marL="0" indent="357188">
              <a:buNone/>
            </a:pPr>
            <a:r>
              <a:rPr lang="en-US" altLang="zh-TW" dirty="0"/>
              <a:t>double *</a:t>
            </a:r>
            <a:r>
              <a:rPr lang="en-US" altLang="zh-TW" dirty="0" err="1"/>
              <a:t>bptr</a:t>
            </a:r>
            <a:r>
              <a:rPr lang="en-US" altLang="zh-TW" dirty="0"/>
              <a:t>, </a:t>
            </a:r>
            <a:r>
              <a:rPr lang="en-US" altLang="zh-TW" dirty="0" err="1"/>
              <a:t>cptr</a:t>
            </a:r>
            <a:r>
              <a:rPr lang="en-US" altLang="zh-TW" dirty="0"/>
              <a:t>; </a:t>
            </a:r>
          </a:p>
          <a:p>
            <a:pPr marL="0" indent="357188">
              <a:buNone/>
            </a:pPr>
            <a:r>
              <a:rPr lang="en-US" altLang="zh-TW" dirty="0" err="1"/>
              <a:t>aptr</a:t>
            </a:r>
            <a:r>
              <a:rPr lang="en-US" altLang="zh-TW" dirty="0"/>
              <a:t> = &amp;a; </a:t>
            </a:r>
          </a:p>
          <a:p>
            <a:pPr marL="0" indent="357188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n=3, *</a:t>
            </a:r>
            <a:r>
              <a:rPr lang="en-US" altLang="zh-TW" dirty="0" err="1"/>
              <a:t>nptr</a:t>
            </a:r>
            <a:r>
              <a:rPr lang="en-US" altLang="zh-TW" dirty="0"/>
              <a:t> = &amp;n; </a:t>
            </a:r>
          </a:p>
          <a:p>
            <a:r>
              <a:rPr lang="en-US" altLang="zh-TW" dirty="0" smtClean="0"/>
              <a:t>*</a:t>
            </a:r>
            <a:r>
              <a:rPr lang="en-US" altLang="zh-TW" dirty="0" err="1"/>
              <a:t>aptr</a:t>
            </a:r>
            <a:r>
              <a:rPr lang="en-US" altLang="zh-TW" dirty="0"/>
              <a:t> = *</a:t>
            </a:r>
            <a:r>
              <a:rPr lang="en-US" altLang="zh-TW" dirty="0" err="1"/>
              <a:t>nptr</a:t>
            </a:r>
            <a:r>
              <a:rPr lang="en-US" altLang="zh-TW" dirty="0"/>
              <a:t> + 5; </a:t>
            </a:r>
            <a:endParaRPr lang="zh-TW" altLang="en-US" dirty="0"/>
          </a:p>
          <a:p>
            <a:pPr marL="0" indent="357188">
              <a:buNone/>
            </a:pPr>
            <a:r>
              <a:rPr lang="en-US" altLang="zh-TW" dirty="0"/>
              <a:t>a = n + 5; </a:t>
            </a:r>
          </a:p>
          <a:p>
            <a:r>
              <a:rPr lang="en-US" altLang="zh-TW" dirty="0" smtClean="0"/>
              <a:t>Q</a:t>
            </a:r>
            <a:r>
              <a:rPr lang="en-US" altLang="zh-TW" dirty="0"/>
              <a:t>: &amp;*</a:t>
            </a:r>
            <a:r>
              <a:rPr lang="en-US" altLang="zh-TW" dirty="0" err="1"/>
              <a:t>aptr</a:t>
            </a:r>
            <a:r>
              <a:rPr lang="en-US" altLang="zh-TW" dirty="0"/>
              <a:t> = *&amp;</a:t>
            </a:r>
            <a:r>
              <a:rPr lang="en-US" altLang="zh-TW" dirty="0" err="1"/>
              <a:t>aptr</a:t>
            </a:r>
            <a:r>
              <a:rPr lang="en-US" altLang="zh-TW" dirty="0"/>
              <a:t>???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1059" y="4673670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Note</a:t>
            </a:r>
            <a:r>
              <a:rPr lang="en-US" altLang="zh-TW" sz="1600" b="1" dirty="0"/>
              <a:t>: A pointer can only be assigned to 0, NULL, and an address. </a:t>
            </a:r>
            <a:endParaRPr lang="zh-TW" altLang="en-US" sz="1600" dirty="0"/>
          </a:p>
        </p:txBody>
      </p:sp>
      <p:grpSp>
        <p:nvGrpSpPr>
          <p:cNvPr id="6" name="群組 5"/>
          <p:cNvGrpSpPr/>
          <p:nvPr/>
        </p:nvGrpSpPr>
        <p:grpSpPr>
          <a:xfrm>
            <a:off x="5020826" y="1995686"/>
            <a:ext cx="2808312" cy="1011235"/>
            <a:chOff x="4067944" y="1344491"/>
            <a:chExt cx="2808312" cy="1011235"/>
          </a:xfrm>
        </p:grpSpPr>
        <p:sp>
          <p:nvSpPr>
            <p:cNvPr id="7" name="矩形 6"/>
            <p:cNvSpPr/>
            <p:nvPr/>
          </p:nvSpPr>
          <p:spPr>
            <a:xfrm>
              <a:off x="4067944" y="1707654"/>
              <a:ext cx="792088" cy="648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84168" y="1707654"/>
              <a:ext cx="792088" cy="648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12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>
              <a:endCxn id="8" idx="1"/>
            </p:cNvCxnSpPr>
            <p:nvPr/>
          </p:nvCxnSpPr>
          <p:spPr>
            <a:xfrm>
              <a:off x="4463988" y="2031690"/>
              <a:ext cx="16201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121950" y="1346044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aptr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318194" y="1344491"/>
              <a:ext cx="324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pic>
        <p:nvPicPr>
          <p:cNvPr id="12" name="Picture 1" descr="圖片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26" y="3009470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4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32" y="11131"/>
            <a:ext cx="8229600" cy="1004664"/>
          </a:xfrm>
        </p:spPr>
        <p:txBody>
          <a:bodyPr/>
          <a:lstStyle/>
          <a:p>
            <a:r>
              <a:rPr lang="en-US" altLang="zh-TW" dirty="0" smtClean="0"/>
              <a:t>* </a:t>
            </a:r>
            <a:r>
              <a:rPr lang="en-US" altLang="zh-TW" dirty="0"/>
              <a:t>and &amp; Operators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02059"/>
              </p:ext>
            </p:extLst>
          </p:nvPr>
        </p:nvGraphicFramePr>
        <p:xfrm>
          <a:off x="607640" y="996414"/>
          <a:ext cx="7924800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84"/>
                <a:gridCol w="2053208"/>
                <a:gridCol w="2053208"/>
              </a:tblGrid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Operators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Associativity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()   []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highest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++   --   </a:t>
                      </a:r>
                      <a:r>
                        <a:rPr lang="en-US" altLang="zh-TW" sz="1600" dirty="0" err="1" smtClean="0"/>
                        <a:t>static_cast</a:t>
                      </a:r>
                      <a:r>
                        <a:rPr lang="en-US" altLang="zh-TW" sz="1600" dirty="0" smtClean="0"/>
                        <a:t>&lt; type &gt;( operand 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unary (postfix)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++   --   +   -   !   &amp;   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right to left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unary (prefix)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TW" altLang="en-US" sz="1600" dirty="0" smtClean="0"/>
                        <a:t>*   </a:t>
                      </a:r>
                      <a:r>
                        <a:rPr lang="en-US" altLang="zh-TW" sz="1600" dirty="0" smtClean="0"/>
                        <a:t>/  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multiplicative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+   -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additive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&lt;&lt;   &gt;&gt;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insertion/extraction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&lt;   &lt;=   &gt;   &gt;=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relational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==   !=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equality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&amp;&amp;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logical AND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||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logical OR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?: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right to left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conditional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=   +=   -=   *=   /=   %=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right to left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assignment</a:t>
                      </a:r>
                      <a:endParaRPr lang="zh-TW" altLang="en-US" sz="1600" dirty="0"/>
                    </a:p>
                  </a:txBody>
                  <a:tcPr/>
                </a:tc>
              </a:tr>
              <a:tr h="18026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,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left to right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altLang="zh-TW" sz="1600" dirty="0" smtClean="0"/>
                        <a:t>comma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" descr="圖片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9" y="4654990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1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Call-by-Reference with Pointer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 smtClean="0"/>
              <a:t>Fig</a:t>
            </a:r>
            <a:r>
              <a:rPr lang="nl-NL" altLang="zh-TW" dirty="0"/>
              <a:t>. </a:t>
            </a:r>
            <a:r>
              <a:rPr lang="nl-NL" altLang="zh-TW" dirty="0" smtClean="0"/>
              <a:t>8.7 </a:t>
            </a:r>
            <a:r>
              <a:rPr lang="nl-NL" altLang="zh-TW" dirty="0"/>
              <a:t>(p. </a:t>
            </a:r>
            <a:r>
              <a:rPr lang="nl-NL" altLang="zh-TW" dirty="0" smtClean="0"/>
              <a:t>352</a:t>
            </a:r>
            <a:r>
              <a:rPr lang="nl-NL" altLang="zh-TW" dirty="0"/>
              <a:t>) vs. Fig. </a:t>
            </a:r>
            <a:r>
              <a:rPr lang="nl-NL" altLang="zh-TW" dirty="0" smtClean="0"/>
              <a:t>6.18 </a:t>
            </a:r>
            <a:r>
              <a:rPr lang="nl-NL" altLang="zh-TW" dirty="0"/>
              <a:t>(p.226)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733749" y="2281434"/>
            <a:ext cx="2519710" cy="790362"/>
            <a:chOff x="3733749" y="2281434"/>
            <a:chExt cx="2519710" cy="790362"/>
          </a:xfrm>
        </p:grpSpPr>
        <p:sp>
          <p:nvSpPr>
            <p:cNvPr id="6" name="文字方塊 5"/>
            <p:cNvSpPr txBox="1"/>
            <p:nvPr/>
          </p:nvSpPr>
          <p:spPr>
            <a:xfrm>
              <a:off x="3733749" y="2281434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p.351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7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369" y="235400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88597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6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716115" y="2281434"/>
            <a:ext cx="2537344" cy="790362"/>
            <a:chOff x="3716115" y="2281434"/>
            <a:chExt cx="2537344" cy="790362"/>
          </a:xfrm>
        </p:grpSpPr>
        <p:sp>
          <p:nvSpPr>
            <p:cNvPr id="6" name="文字方塊 5"/>
            <p:cNvSpPr txBox="1"/>
            <p:nvPr/>
          </p:nvSpPr>
          <p:spPr>
            <a:xfrm>
              <a:off x="3716115" y="2281434"/>
              <a:ext cx="1297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p.352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7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369" y="235400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88597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Using </a:t>
            </a:r>
            <a:r>
              <a:rPr lang="en-US" altLang="zh-TW" dirty="0" err="1"/>
              <a:t>const</a:t>
            </a:r>
            <a:r>
              <a:rPr lang="en-US" altLang="zh-TW" dirty="0"/>
              <a:t> with Pointer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altLang="zh-TW" dirty="0" smtClean="0"/>
              <a:t>Non-constant </a:t>
            </a:r>
            <a:r>
              <a:rPr lang="en-US" altLang="zh-TW" dirty="0"/>
              <a:t>pointer to non-constant data </a:t>
            </a:r>
          </a:p>
          <a:p>
            <a:pPr lvl="1">
              <a:lnSpc>
                <a:spcPts val="2600"/>
              </a:lnSpc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</a:t>
            </a:r>
            <a:r>
              <a:rPr lang="en-US" altLang="zh-TW" dirty="0" err="1"/>
              <a:t>aptr</a:t>
            </a:r>
            <a:r>
              <a:rPr lang="en-US" altLang="zh-TW" dirty="0"/>
              <a:t>; Fig. 7.4, p. 329 </a:t>
            </a:r>
          </a:p>
          <a:p>
            <a:pPr>
              <a:lnSpc>
                <a:spcPts val="2600"/>
              </a:lnSpc>
            </a:pPr>
            <a:r>
              <a:rPr lang="en-US" altLang="zh-TW" dirty="0" smtClean="0"/>
              <a:t>Non-constant </a:t>
            </a:r>
            <a:r>
              <a:rPr lang="en-US" altLang="zh-TW" dirty="0"/>
              <a:t>point to constant data </a:t>
            </a:r>
          </a:p>
          <a:p>
            <a:pPr lvl="1">
              <a:lnSpc>
                <a:spcPts val="2600"/>
              </a:lnSpc>
            </a:pP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aptr</a:t>
            </a:r>
            <a:r>
              <a:rPr lang="en-US" altLang="zh-TW" dirty="0"/>
              <a:t>; Fig. 7.10, p. 336 </a:t>
            </a:r>
          </a:p>
          <a:p>
            <a:pPr>
              <a:lnSpc>
                <a:spcPts val="2600"/>
              </a:lnSpc>
            </a:pPr>
            <a:r>
              <a:rPr lang="fr-FR" altLang="zh-TW" dirty="0" smtClean="0"/>
              <a:t>Constant </a:t>
            </a:r>
            <a:r>
              <a:rPr lang="fr-FR" altLang="zh-TW" dirty="0"/>
              <a:t>pointer to non-constant data </a:t>
            </a:r>
          </a:p>
          <a:p>
            <a:pPr lvl="1">
              <a:lnSpc>
                <a:spcPts val="2600"/>
              </a:lnSpc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aptr</a:t>
            </a:r>
            <a:r>
              <a:rPr lang="en-US" altLang="zh-TW" dirty="0"/>
              <a:t> = &amp;a; Fig. 7.11, p. 337 </a:t>
            </a:r>
          </a:p>
          <a:p>
            <a:pPr>
              <a:lnSpc>
                <a:spcPts val="2600"/>
              </a:lnSpc>
            </a:pPr>
            <a:r>
              <a:rPr lang="en-US" altLang="zh-TW" dirty="0" smtClean="0"/>
              <a:t>Constant </a:t>
            </a:r>
            <a:r>
              <a:rPr lang="en-US" altLang="zh-TW" dirty="0"/>
              <a:t>pointer to constant data </a:t>
            </a:r>
          </a:p>
          <a:p>
            <a:pPr lvl="1">
              <a:lnSpc>
                <a:spcPts val="2600"/>
              </a:lnSpc>
            </a:pP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*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aprt</a:t>
            </a:r>
            <a:r>
              <a:rPr lang="en-US" altLang="zh-TW" dirty="0"/>
              <a:t> = &amp;a; Fig. 7.12, p. 338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Pointer vs. Array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altLang="zh-TW" dirty="0" smtClean="0"/>
              <a:t>Constant </a:t>
            </a:r>
            <a:r>
              <a:rPr lang="fr-FR" altLang="zh-TW" dirty="0"/>
              <a:t>pointer to non-constant data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., </a:t>
            </a:r>
            <a:r>
              <a:rPr lang="en-US" altLang="zh-TW" dirty="0" err="1"/>
              <a:t>int</a:t>
            </a:r>
            <a:r>
              <a:rPr lang="en-US" altLang="zh-TW" dirty="0"/>
              <a:t> a[20], *</a:t>
            </a:r>
            <a:r>
              <a:rPr lang="en-US" altLang="zh-TW" dirty="0" err="1"/>
              <a:t>aptr</a:t>
            </a:r>
            <a:r>
              <a:rPr lang="en-US" altLang="zh-TW" dirty="0"/>
              <a:t>; </a:t>
            </a:r>
          </a:p>
          <a:p>
            <a:pPr marL="457200" lvl="1" indent="703263">
              <a:lnSpc>
                <a:spcPct val="150000"/>
              </a:lnSpc>
              <a:buNone/>
            </a:pPr>
            <a:r>
              <a:rPr lang="en-US" altLang="zh-TW" dirty="0" err="1"/>
              <a:t>aptr</a:t>
            </a:r>
            <a:r>
              <a:rPr lang="en-US" altLang="zh-TW" dirty="0"/>
              <a:t> = a; </a:t>
            </a:r>
          </a:p>
          <a:p>
            <a:pPr marL="457200" lvl="1" indent="703263">
              <a:lnSpc>
                <a:spcPct val="150000"/>
              </a:lnSpc>
              <a:buNone/>
            </a:pPr>
            <a:r>
              <a:rPr lang="en-US" altLang="zh-TW" dirty="0" err="1"/>
              <a:t>aptr</a:t>
            </a:r>
            <a:r>
              <a:rPr lang="en-US" altLang="zh-TW" dirty="0"/>
              <a:t> = &amp;a[0];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Passing </a:t>
            </a:r>
            <a:r>
              <a:rPr lang="en-US" altLang="zh-TW" dirty="0"/>
              <a:t>array into a function, </a:t>
            </a:r>
          </a:p>
          <a:p>
            <a:pPr lvl="1">
              <a:lnSpc>
                <a:spcPct val="150000"/>
              </a:lnSpc>
            </a:pPr>
            <a:r>
              <a:rPr lang="nl-NL" altLang="zh-TW" dirty="0" smtClean="0"/>
              <a:t>Fig</a:t>
            </a:r>
            <a:r>
              <a:rPr lang="nl-NL" altLang="zh-TW" dirty="0"/>
              <a:t>. </a:t>
            </a:r>
            <a:r>
              <a:rPr lang="nl-NL" altLang="zh-TW" dirty="0" smtClean="0"/>
              <a:t>8.13 </a:t>
            </a:r>
            <a:r>
              <a:rPr lang="nl-NL" altLang="zh-TW" dirty="0"/>
              <a:t>(p. </a:t>
            </a:r>
            <a:r>
              <a:rPr lang="nl-NL" altLang="zh-TW" dirty="0" smtClean="0"/>
              <a:t>360</a:t>
            </a:r>
            <a:r>
              <a:rPr lang="nl-NL" altLang="zh-TW" dirty="0"/>
              <a:t>) vs. Fig. </a:t>
            </a:r>
            <a:r>
              <a:rPr lang="nl-NL" altLang="zh-TW" dirty="0" smtClean="0"/>
              <a:t>7.13 </a:t>
            </a:r>
            <a:r>
              <a:rPr lang="nl-NL" altLang="zh-TW" dirty="0"/>
              <a:t>(p. </a:t>
            </a:r>
            <a:r>
              <a:rPr lang="nl-NL" altLang="zh-TW" dirty="0" smtClean="0"/>
              <a:t>301) </a:t>
            </a:r>
            <a:endParaRPr lang="nl-NL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int</a:t>
            </a:r>
            <a:r>
              <a:rPr lang="en-US" altLang="zh-TW" dirty="0"/>
              <a:t> * b </a:t>
            </a:r>
            <a:r>
              <a:rPr lang="en-US" altLang="zh-TW" dirty="0" smtClean="0"/>
              <a:t>vs</a:t>
            </a:r>
            <a:r>
              <a:rPr lang="en-US" altLang="zh-TW" dirty="0"/>
              <a:t>. </a:t>
            </a:r>
            <a:r>
              <a:rPr lang="en-US" altLang="zh-TW" dirty="0" err="1"/>
              <a:t>int</a:t>
            </a:r>
            <a:r>
              <a:rPr lang="en-US" altLang="zh-TW" dirty="0"/>
              <a:t> b[]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Pointer vs. Array 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/>
              <a:t>Pointer </a:t>
            </a:r>
            <a:r>
              <a:rPr lang="en-US" altLang="zh-TW" dirty="0"/>
              <a:t>arithmetic </a:t>
            </a:r>
          </a:p>
          <a:p>
            <a:pPr lvl="1">
              <a:lnSpc>
                <a:spcPts val="2500"/>
              </a:lnSpc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a[10], *</a:t>
            </a:r>
            <a:r>
              <a:rPr lang="en-US" altLang="zh-TW" dirty="0" err="1"/>
              <a:t>aptr</a:t>
            </a:r>
            <a:r>
              <a:rPr lang="en-US" altLang="zh-TW" dirty="0"/>
              <a:t> =a; </a:t>
            </a:r>
          </a:p>
          <a:p>
            <a:pPr marL="457200" lvl="1" indent="257175">
              <a:lnSpc>
                <a:spcPts val="2500"/>
              </a:lnSpc>
              <a:buNone/>
            </a:pPr>
            <a:r>
              <a:rPr lang="en-US" altLang="zh-TW" dirty="0" err="1"/>
              <a:t>aptr</a:t>
            </a:r>
            <a:r>
              <a:rPr lang="en-US" altLang="zh-TW" dirty="0"/>
              <a:t>++; </a:t>
            </a:r>
            <a:r>
              <a:rPr lang="en-US" altLang="zh-TW" dirty="0" err="1"/>
              <a:t>aptr</a:t>
            </a:r>
            <a:r>
              <a:rPr lang="en-US" altLang="zh-TW" dirty="0"/>
              <a:t> += 3; 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Notation </a:t>
            </a:r>
            <a:endParaRPr lang="en-US" altLang="zh-TW" dirty="0"/>
          </a:p>
          <a:p>
            <a:pPr lvl="1">
              <a:lnSpc>
                <a:spcPts val="2500"/>
              </a:lnSpc>
            </a:pPr>
            <a:r>
              <a:rPr lang="en-US" altLang="zh-TW" dirty="0" smtClean="0"/>
              <a:t>Pointer/offset </a:t>
            </a:r>
            <a:r>
              <a:rPr lang="en-US" altLang="zh-TW" dirty="0"/>
              <a:t>notation </a:t>
            </a:r>
          </a:p>
          <a:p>
            <a:pPr lvl="2">
              <a:lnSpc>
                <a:spcPts val="2500"/>
              </a:lnSpc>
            </a:pPr>
            <a:r>
              <a:rPr lang="en-US" altLang="zh-TW" dirty="0" smtClean="0"/>
              <a:t>a[3</a:t>
            </a:r>
            <a:r>
              <a:rPr lang="en-US" altLang="zh-TW" dirty="0"/>
              <a:t>] = *(a+3), *(aptr+3) </a:t>
            </a:r>
          </a:p>
          <a:p>
            <a:pPr lvl="2">
              <a:lnSpc>
                <a:spcPts val="2500"/>
              </a:lnSpc>
            </a:pPr>
            <a:r>
              <a:rPr lang="en-US" altLang="zh-TW" dirty="0" smtClean="0"/>
              <a:t>&amp;</a:t>
            </a:r>
            <a:r>
              <a:rPr lang="en-US" altLang="zh-TW" dirty="0"/>
              <a:t>a[3] = a+3, </a:t>
            </a:r>
            <a:r>
              <a:rPr lang="en-US" altLang="zh-TW" dirty="0" err="1"/>
              <a:t>aptr</a:t>
            </a:r>
            <a:r>
              <a:rPr lang="en-US" altLang="zh-TW" dirty="0"/>
              <a:t> + 3 </a:t>
            </a:r>
          </a:p>
          <a:p>
            <a:pPr lvl="1">
              <a:lnSpc>
                <a:spcPts val="2500"/>
              </a:lnSpc>
            </a:pPr>
            <a:r>
              <a:rPr lang="en-US" altLang="zh-TW" dirty="0" smtClean="0"/>
              <a:t>Pointer/subscript </a:t>
            </a:r>
            <a:r>
              <a:rPr lang="en-US" altLang="zh-TW" dirty="0"/>
              <a:t>notation </a:t>
            </a:r>
          </a:p>
          <a:p>
            <a:pPr lvl="2">
              <a:lnSpc>
                <a:spcPts val="2500"/>
              </a:lnSpc>
            </a:pPr>
            <a:r>
              <a:rPr lang="en-US" altLang="zh-TW" dirty="0" smtClean="0"/>
              <a:t>a[3</a:t>
            </a:r>
            <a:r>
              <a:rPr lang="en-US" altLang="zh-TW" dirty="0"/>
              <a:t>] = </a:t>
            </a:r>
            <a:r>
              <a:rPr lang="en-US" altLang="zh-TW" dirty="0" err="1"/>
              <a:t>aptr</a:t>
            </a:r>
            <a:r>
              <a:rPr lang="en-US" altLang="zh-TW" dirty="0"/>
              <a:t>[3]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5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793</Words>
  <Application>Microsoft Office PowerPoint</Application>
  <PresentationFormat>如螢幕大小 (16:9)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高階主管</vt:lpstr>
      <vt:lpstr>PowerPoint 簡報</vt:lpstr>
      <vt:lpstr> Pointer Variables </vt:lpstr>
      <vt:lpstr>* and &amp; Operators </vt:lpstr>
      <vt:lpstr> Call-by-Reference with Pointer </vt:lpstr>
      <vt:lpstr>PowerPoint 簡報</vt:lpstr>
      <vt:lpstr>PowerPoint 簡報</vt:lpstr>
      <vt:lpstr> Using const with Pointer </vt:lpstr>
      <vt:lpstr> Pointer vs. Array </vt:lpstr>
      <vt:lpstr> Pointer vs. Array (cont.) </vt:lpstr>
      <vt:lpstr>PowerPoint 簡報</vt:lpstr>
      <vt:lpstr> Note: sizeof </vt:lpstr>
      <vt:lpstr> Pointer vs. String </vt:lpstr>
      <vt:lpstr> Function Pointer </vt:lpstr>
      <vt:lpstr> Function Pointer (cont.) </vt:lpstr>
      <vt:lpstr>版權聲明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77</cp:revision>
  <dcterms:created xsi:type="dcterms:W3CDTF">2013-01-10T02:32:33Z</dcterms:created>
  <dcterms:modified xsi:type="dcterms:W3CDTF">2013-01-24T02:30:40Z</dcterms:modified>
</cp:coreProperties>
</file>