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87DFFB-C362-4362-9050-A63FB6CC6B3C}">
  <a:tblStyle styleId="{FC87DFFB-C362-4362-9050-A63FB6CC6B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41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0602ede36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0602ede36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這是我們使用沒有weight buffer的pattern所模擬出來的結果，如圖所示，IFM中的數值也與助教規定的數值相同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03710981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03710981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without pipeline透過直接將IFM和Weight相乘後再做相加的運算，直接得到Output。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0602ede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0602ede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接著是With pipeline的架構，此圖為切一刀的情況， 和without pipeline相比下，我們多增加了32組Mul_Buff站存器。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0602ede36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b0602ede36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此圖為With pipeline(切兩刀)的架構圖: 如圖所示，和切一刀相比又多增加了16組Adder_Buffer。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b0602ede36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b0602ede36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最後則是With pipeline切三刀的架構， 如圖所示，相較於切二刀來說，他多了八組Addbuffer1.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b0602ede36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b0602ede36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首先我們比較切一刀跟兩刀，分別在各自最小的</a:t>
            </a:r>
            <a:r>
              <a:rPr lang="zh-TW">
                <a:solidFill>
                  <a:schemeClr val="dk1"/>
                </a:solidFill>
              </a:rPr>
              <a:t>clk period下進行模擬，顯而易見的，因為二刀使用了較多暫存器，所以一刀的面積必定小於二刀，但因為犧牲操作頻率，所以throughput低於切二刀，但因面積差具相較於throughput得差具來的多，導致面積對於area efficiency的影響加重。</a:t>
            </a:r>
            <a:r>
              <a:rPr lang="zh-TW" sz="1000">
                <a:solidFill>
                  <a:schemeClr val="dk1"/>
                </a:solidFill>
              </a:rPr>
              <a:t>因此</a:t>
            </a:r>
            <a:r>
              <a:rPr lang="zh-TW">
                <a:solidFill>
                  <a:schemeClr val="dk1"/>
                </a:solidFill>
              </a:rPr>
              <a:t>一刀的</a:t>
            </a:r>
            <a:r>
              <a:rPr lang="zh-TW" sz="1000">
                <a:solidFill>
                  <a:schemeClr val="dk1"/>
                </a:solidFill>
              </a:rPr>
              <a:t>area efficiency大於二刀，而without pipeline 又少了更多暫存器，推測將會有最高的area efficiency。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而功率的部分我們認為應在同樣的頻率下做比較，如下一頁投影片展示。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b0602ede36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b0602ede36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在相同的clk period下，正如同預期，without pipeline的架構有最好的</a:t>
            </a:r>
            <a:r>
              <a:rPr lang="zh-TW" sz="1300">
                <a:solidFill>
                  <a:schemeClr val="dk1"/>
                </a:solidFill>
              </a:rPr>
              <a:t>area efficiency，值得一提的是，在功率的部分也是without pipeline最低，推測是因為少跑了暫存器的緣故，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b0c0f981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b0c0f981d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如圖，這是PATTERN在有weight buffer下去做切pipeline與無pipeline的比較，首先可以從面積知道說，</a:t>
            </a:r>
            <a:r>
              <a:rPr lang="zh-TW" sz="1200">
                <a:solidFill>
                  <a:schemeClr val="dk1"/>
                </a:solidFill>
              </a:rPr>
              <a:t>weight buffer占了相當大的面積運算，跟後面沒有weight buffer時的面積基本上大了快兩倍，所以area efficiency 是無法贏過no PATTERN weight buffer，雖然從功耗層面來探討，沒有減少到多少，但足以判斷PATTERN weight buffer對於整體操作的影響，接下來比較有無切的情況，可以看到說，切pipeline的時候，可以將clk period往下調的幅度變大，亦即切pipeline可以操作在更短的operation time，因此對於througput有更傑出的表現。然而切pipeline會讓面積增加，功號上升，因此energy efficiency普遍低於without pipeline，這邊我們有觀察到當操作的clk period上升到某一個值時，area就不會再上升，就without pipeline數據為例 ，有特別把當下的clk period紅色註記起來，2D buffer是827ps，3D buffer則是839ps，詳細的介紹會在後面投影片。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b0c0f981d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b0c0f981d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此為優化後的pattern在without pipeline的throughput,area，energy efficiency的表現，我們觀察到without pipeline在經過某個特定的clk period後，area就不再變化，這樣會倒置隨著operation time的變長，最終讓throughtput的變差。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b0c0f981d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b0c0f981d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跟前述一致，如數據，切pipeline會讓面積增加，功號上升，因此energy efficiency普遍低於without pipeline。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037109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037109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首先我會先介紹使用的pattern，然後設計各種不同的code，並逐一討論不同變因夏對於數據的影響，並將所有因素考慮後，找出最佳設計。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b0602ede36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b0602ede36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此圖都使用2D buffer去進行比較，整體來說，在without pipeline下會擁有較高的area efficiency，如灰線和黃線所示，其中no代表著no pattern weight buffer，使area可以下降，而切pipeline會加入額外的</a:t>
            </a:r>
            <a:r>
              <a:rPr lang="zh-TW">
                <a:solidFill>
                  <a:schemeClr val="dk1"/>
                </a:solidFill>
              </a:rPr>
              <a:t>暫存器，使area efficiency 下降。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b0602ede36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b0602ede36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接下來，我們嘗試將buffer 以1D、2D、3D的方式存取，去探討面積和power的變化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b0602ede36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b0602ede36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050505"/>
                </a:solidFill>
              </a:rPr>
              <a:t>根據上表，可以發現，在相同控制變因，固定pipeline數為一刀、clk period(645ps)、without pattern weight buffer、no fsm下，隨著維度的下降，模擬結果的面積與功耗都有微服下降，使得</a:t>
            </a:r>
            <a:r>
              <a:rPr lang="zh-TW">
                <a:solidFill>
                  <a:schemeClr val="dk1"/>
                </a:solidFill>
              </a:rPr>
              <a:t>area efficiency與energy efficiency都有些微的提升。</a:t>
            </a:r>
            <a:endParaRPr>
              <a:solidFill>
                <a:srgbClr val="05050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0602ede36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0602ede36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我們認為以32組 IFM 和 Weight下， 在相同period下，剛好在1D buffer 的空間利用率會達到最高(優於2D、3D buffer)，推測合成出的電路並排和串聯的排列會是最小，以結果來看是1D最優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b0602ede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b0602ede3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因為省掉了pattern 內的weight buffer面積，所以Area efficiency和energy efficiency會比較高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b0602ede36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b0602ede36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50505"/>
                </a:solidFill>
              </a:rPr>
              <a:t>根據上表，可以發現如同預期，在相同控制變因((pipeline數(一刀)、clk period(605)、2d buffer、no fsm))下，pattern少了weight buffer的模擬結果，面積與功耗都有一定程度的下降，使得</a:t>
            </a:r>
            <a:r>
              <a:rPr lang="zh-TW">
                <a:solidFill>
                  <a:schemeClr val="dk1"/>
                </a:solidFill>
              </a:rPr>
              <a:t>area efficiency與energy efficiency都有顯著的提升。值得一提的是，因為是操作在相同的clk period，因此</a:t>
            </a:r>
            <a:r>
              <a:rPr lang="zh-TW" sz="1000">
                <a:solidFill>
                  <a:schemeClr val="dk1"/>
                </a:solidFill>
              </a:rPr>
              <a:t>throughput相同。</a:t>
            </a:r>
            <a:endParaRPr>
              <a:solidFill>
                <a:srgbClr val="050505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b0602ede36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b0602ede36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接下來討論使用with pipeline 的優缺點是可以降低clk period，operation time降低，增加throuput，area efficiency，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缺點是powe和面積的增加，進而降低energy efficiency，如下一張投影片的展示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b0602ede36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b0602ede36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上表討論改變clk period時對於模擬結果的影響， 可以發現表現各有千秋，隨著clk period的降低，operation time也隨之下降，隨然面積也會因此提升，但根據我們</a:t>
            </a:r>
            <a:r>
              <a:rPr lang="zh-TW" sz="1200">
                <a:solidFill>
                  <a:schemeClr val="dk1"/>
                </a:solidFill>
              </a:rPr>
              <a:t>area efficiency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量測的結果 ，可以發現</a:t>
            </a:r>
            <a:r>
              <a:rPr lang="zh-TW">
                <a:solidFill>
                  <a:schemeClr val="dk1"/>
                </a:solidFill>
              </a:rPr>
              <a:t>operation time的影響大於area的影響，而power的部分則是隨著clk period的降低而提升，因此較低的clk period有較低的</a:t>
            </a:r>
            <a:r>
              <a:rPr lang="zh-TW" sz="1200">
                <a:solidFill>
                  <a:schemeClr val="dk1"/>
                </a:solidFill>
              </a:rPr>
              <a:t>energy efficiency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b03710981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b03710981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接下來討論有無FSM的影響，使用FSM控制電路的不同狀態，其優點是可以增加程式碼的可讀性，比較容易debug；缺點是會增加電路的面積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沒有使用FSM可大幅度減少電路的面積</a:t>
            </a:r>
            <a:r>
              <a:rPr lang="zh-TW">
                <a:solidFill>
                  <a:schemeClr val="dk1"/>
                </a:solidFill>
              </a:rPr>
              <a:t>，降低power，</a:t>
            </a:r>
            <a:r>
              <a:rPr lang="zh-TW"/>
              <a:t>增加area efficiency，energy efficiency；</a:t>
            </a:r>
            <a:r>
              <a:rPr lang="zh-TW">
                <a:solidFill>
                  <a:schemeClr val="dk1"/>
                </a:solidFill>
              </a:rPr>
              <a:t>比較南debug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b0602ede36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b0602ede36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去掉FSM可減少大約3000um^2的面積，可提高area efficiency，energy efficiency。</a:t>
            </a:r>
            <a:r>
              <a:rPr lang="zh-TW">
                <a:solidFill>
                  <a:schemeClr val="dk1"/>
                </a:solidFill>
              </a:rPr>
              <a:t>降低power。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03710981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03710981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因final project 要求需要使IFM改變50次，因此在編寫Pattern時我們參考第五次作業的Pattern進行修正，上圖的i控制IFM的值可變化50次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b0c0f981d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b0c0f981d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在相同clk period之下，使用RVT會比LVT更好，使用RVT的面積較小，throughput、area efficiency、energy efficiency較大，power較小。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但使用LVT的優點可操作到最低的clk period。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b0602ede36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b0602ede36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另外我們發現了一個有趣的現象，理論上，當clk period 上升時，area應該會隨之下降，但我們發現了過了某一頻率(我們稱為飽和點)後面積將不再改變如表所示，我們稱之為面積飽和效應，這樣的特性對於</a:t>
            </a:r>
            <a:r>
              <a:rPr lang="zh-TW">
                <a:solidFill>
                  <a:schemeClr val="dk1"/>
                </a:solidFill>
              </a:rPr>
              <a:t>area efficiency是非常不理想的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b0602ede36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b0602ede36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綜合上述，我們發現最好的設計是without pipeline+1D buffer+ no FSM + without  in_weight_x + RVT cell library (clk period=795)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b0c0f981d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b0c0f981d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我們發現在量測POWER的時候，若沒有加入兩個.sldb檔，會出現兩個error，若加入此兩個檔案解掉error後會導致power極大福的上升，但為求數據嚴謹起見，本篇報告量測數據皆有引入此二檔案。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0602ede36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b0602ede36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我們沒有使用clock gating的原因是因為觀察助教提供的50組input和weight，其中0的數字不多，若使用clock gating稍微可降低power，但會使面積增加，因此area efficiency不會比較好。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/////我們也有發現換.db file的library，將rvt換成lvt，合出來的area efficiency和energy efficiency會比較優異，不過助教沒有提到能不能換library，所以就沒有就這部分去講解了。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b0c0f981d5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b0c0f981d5_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0602ede3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0602ede3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如圖所示，為了引入助教規定的input值，我們使用以上方式編入Pattern_ifm與Pattern_weight，同時我們也將答案的值編入Pattern_ofm裡，並宣告，當我們使用.v檔模擬的答案與Pattern_ofm相同時才會跑出成功圖，反之則會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失敗。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zh-TW" sz="1200">
                <a:solidFill>
                  <a:srgbClr val="374151"/>
                </a:solidFill>
              </a:rPr>
              <a:t>打開一個名為"test_weight.txt"的文本檔案，並將其文件控制代碼（file handle）賦值給變數</a:t>
            </a:r>
            <a:r>
              <a:rPr lang="zh-TW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file_handle_1</a:t>
            </a:r>
            <a:r>
              <a:rPr lang="zh-TW" sz="1200">
                <a:solidFill>
                  <a:srgbClr val="374151"/>
                </a:solidFill>
              </a:rPr>
              <a:t>。</a:t>
            </a:r>
            <a:endParaRPr sz="1200">
              <a:solidFill>
                <a:srgbClr val="37415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zh-TW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zh-TW" sz="1200">
                <a:solidFill>
                  <a:srgbClr val="374151"/>
                </a:solidFill>
              </a:rPr>
              <a:t>表示以讀取模式（read mode）打開文件。</a:t>
            </a:r>
            <a:endParaRPr sz="120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74151"/>
                </a:solidFill>
              </a:rPr>
              <a:t>檢查文件是否成功打開。如果</a:t>
            </a:r>
            <a:r>
              <a:rPr lang="zh-TW" sz="9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file_handle_1</a:t>
            </a:r>
            <a:r>
              <a:rPr lang="zh-TW" sz="1200">
                <a:solidFill>
                  <a:srgbClr val="374151"/>
                </a:solidFill>
              </a:rPr>
              <a:t>不等於0，表示文件成功打開，則進入</a:t>
            </a:r>
            <a:r>
              <a:rPr lang="zh-TW" sz="9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zh-TW" sz="1200">
                <a:solidFill>
                  <a:srgbClr val="374151"/>
                </a:solidFill>
              </a:rPr>
              <a:t>和</a:t>
            </a:r>
            <a:r>
              <a:rPr lang="zh-TW" sz="9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zh-TW" sz="1200">
                <a:solidFill>
                  <a:srgbClr val="374151"/>
                </a:solidFill>
              </a:rPr>
              <a:t>之間的區塊。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0602ede36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0602ede36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74151"/>
                </a:solidFill>
              </a:rPr>
              <a:t>我們將助教的pattern灌入我們寫入的pattern，已取得IFM和Weight，經過Convolution.v運算後和助教的answer做比較。</a:t>
            </a:r>
            <a:endParaRPr sz="1200">
              <a:solidFill>
                <a:srgbClr val="37415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7415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7415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7415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7415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7415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7415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zh-TW" sz="1200">
                <a:solidFill>
                  <a:srgbClr val="374151"/>
                </a:solidFill>
              </a:rPr>
              <a:t>使用</a:t>
            </a:r>
            <a:r>
              <a:rPr lang="zh-TW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$fscanf</a:t>
            </a:r>
            <a:r>
              <a:rPr lang="zh-TW" sz="1200">
                <a:solidFill>
                  <a:srgbClr val="374151"/>
                </a:solidFill>
              </a:rPr>
              <a:t>函數從打開的文件中讀取一個整數（%d）。</a:t>
            </a:r>
            <a:endParaRPr sz="1200">
              <a:solidFill>
                <a:srgbClr val="37415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zh-TW" sz="1200">
                <a:solidFill>
                  <a:srgbClr val="374151"/>
                </a:solidFill>
              </a:rPr>
              <a:t>讀取的數據被賦值給</a:t>
            </a:r>
            <a:r>
              <a:rPr lang="zh-TW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Pattern_weight[i]</a:t>
            </a:r>
            <a:r>
              <a:rPr lang="zh-TW" sz="1200">
                <a:solidFill>
                  <a:srgbClr val="374151"/>
                </a:solidFill>
              </a:rPr>
              <a:t>，其中</a:t>
            </a:r>
            <a:r>
              <a:rPr lang="zh-TW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zh-TW" sz="1200">
                <a:solidFill>
                  <a:srgbClr val="374151"/>
                </a:solidFill>
              </a:rPr>
              <a:t>是當前的迴圈索引。</a:t>
            </a:r>
            <a:endParaRPr sz="1200">
              <a:solidFill>
                <a:srgbClr val="37415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zh-TW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cnt_1</a:t>
            </a:r>
            <a:r>
              <a:rPr lang="zh-TW" sz="1200">
                <a:solidFill>
                  <a:srgbClr val="374151"/>
                </a:solidFill>
              </a:rPr>
              <a:t>是一個計數器，用來表示成功讀取的數據個數。</a:t>
            </a:r>
            <a:endParaRPr sz="120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74151"/>
                </a:solidFill>
              </a:rPr>
              <a:t>關閉打開的文件，釋放資源。</a:t>
            </a:r>
            <a:endParaRPr sz="120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74151"/>
                </a:solidFill>
              </a:rPr>
              <a:t>總的來說，這段程式碼用於打開一個文本檔案，讀取其中的32個整數，並將它們存儲在</a:t>
            </a:r>
            <a:r>
              <a:rPr lang="zh-TW" sz="9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Pattern_weight</a:t>
            </a:r>
            <a:r>
              <a:rPr lang="zh-TW" sz="1200">
                <a:solidFill>
                  <a:srgbClr val="374151"/>
                </a:solidFill>
              </a:rPr>
              <a:t>陣列中。如果文件成功打開，則會在迴圈結束後將文件關閉。 同理編寫pattern_ifm與pattern_ofm</a:t>
            </a:r>
            <a:endParaRPr sz="1200">
              <a:solidFill>
                <a:srgbClr val="37415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0602ede36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0602ede36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因為weight的值並不會改變，因此我們決定不使用暫存器儲存weight值，而是直接將weight宣告為如右圖的形式。這樣的改變，可以預期最後得出的面積將會變小許多，進而提升area efficiency。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0602ede36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0602ede36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這是我們使用有weight buffer的pattern所模擬出來的結果，如圖所示，IFM中的數值與助教規定的數值相同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0602ede36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0602ede36_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同理，weight也是助教規定的數值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0602ede36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0602ede36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Out_OFM waveform也符合助教所提供的answer sheet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875" y="703650"/>
            <a:ext cx="8520600" cy="10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zh-TW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zh-TW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F</a:t>
            </a:r>
            <a:r>
              <a:rPr lang="zh-TW" dirty="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zh-TW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nal Project</a:t>
            </a:r>
            <a:endParaRPr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35525" y="1857150"/>
            <a:ext cx="8520600" cy="25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zh-TW" sz="1395" b="1">
                <a:solidFill>
                  <a:srgbClr val="0084FF"/>
                </a:solidFill>
                <a:latin typeface="DFKai-SB"/>
                <a:ea typeface="DFKai-SB"/>
                <a:cs typeface="DFKai-SB"/>
                <a:sym typeface="DFKai-SB"/>
              </a:rPr>
              <a:t>  系所:電子所</a:t>
            </a:r>
            <a:endParaRPr sz="1395" b="1">
              <a:solidFill>
                <a:srgbClr val="0084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zh-TW" sz="1395" b="1">
                <a:solidFill>
                  <a:srgbClr val="0084FF"/>
                </a:solidFill>
                <a:latin typeface="DFKai-SB"/>
                <a:ea typeface="DFKai-SB"/>
                <a:cs typeface="DFKai-SB"/>
                <a:sym typeface="DFKai-SB"/>
              </a:rPr>
              <a:t>                                     組員:詹佳豐(312510075)</a:t>
            </a:r>
            <a:endParaRPr sz="1395" b="1">
              <a:solidFill>
                <a:srgbClr val="0084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zh-TW" sz="1395" b="1">
                <a:solidFill>
                  <a:srgbClr val="0084FF"/>
                </a:solidFill>
                <a:latin typeface="DFKai-SB"/>
                <a:ea typeface="DFKai-SB"/>
                <a:cs typeface="DFKai-SB"/>
                <a:sym typeface="DFKai-SB"/>
              </a:rPr>
              <a:t>                                          陸柏融(312510038)</a:t>
            </a:r>
            <a:endParaRPr sz="1395" b="1">
              <a:solidFill>
                <a:srgbClr val="0084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zh-TW" sz="1395" b="1">
                <a:solidFill>
                  <a:srgbClr val="0084FF"/>
                </a:solidFill>
                <a:latin typeface="DFKai-SB"/>
                <a:ea typeface="DFKai-SB"/>
                <a:cs typeface="DFKai-SB"/>
                <a:sym typeface="DFKai-SB"/>
              </a:rPr>
              <a:t>                                          施沛萱(312510023)</a:t>
            </a:r>
            <a:endParaRPr sz="1395" b="1">
              <a:solidFill>
                <a:srgbClr val="0084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zh-TW" sz="1395" b="1">
                <a:solidFill>
                  <a:srgbClr val="0084FF"/>
                </a:solidFill>
                <a:latin typeface="DFKai-SB"/>
                <a:ea typeface="DFKai-SB"/>
                <a:cs typeface="DFKai-SB"/>
                <a:sym typeface="DFKai-SB"/>
              </a:rPr>
              <a:t>                                          宋嘉祥(311510102)</a:t>
            </a:r>
            <a:endParaRPr sz="1395" b="1">
              <a:solidFill>
                <a:srgbClr val="0084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zh-TW" sz="1395" b="1">
                <a:solidFill>
                  <a:srgbClr val="0084FF"/>
                </a:solidFill>
                <a:latin typeface="DFKai-SB"/>
                <a:ea typeface="DFKai-SB"/>
                <a:cs typeface="DFKai-SB"/>
                <a:sym typeface="DFKai-SB"/>
              </a:rPr>
              <a:t>                                          宋彥霆(312510017)</a:t>
            </a:r>
            <a:endParaRPr sz="2170" b="1">
              <a:solidFill>
                <a:srgbClr val="0084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4E0288-C4B4-4C20-BA75-55F0267E390E}"/>
              </a:ext>
            </a:extLst>
          </p:cNvPr>
          <p:cNvSpPr txBox="1"/>
          <p:nvPr/>
        </p:nvSpPr>
        <p:spPr>
          <a:xfrm>
            <a:off x="8815095" y="4818305"/>
            <a:ext cx="271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151025" y="227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IFM &amp; Out_OFM </a:t>
            </a:r>
            <a:endParaRPr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5" y="975575"/>
            <a:ext cx="8606295" cy="3644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9E103B2-0FFA-4A9B-8AAF-D3B7544F3FB7}"/>
              </a:ext>
            </a:extLst>
          </p:cNvPr>
          <p:cNvSpPr txBox="1"/>
          <p:nvPr/>
        </p:nvSpPr>
        <p:spPr>
          <a:xfrm>
            <a:off x="8671620" y="4795075"/>
            <a:ext cx="58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257911" y="144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Digital CIM Macro Design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719744"/>
            <a:ext cx="8520600" cy="5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dirty="0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</a:t>
            </a:r>
            <a:r>
              <a:rPr lang="zh-TW" b="1" dirty="0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Without pipeline</a:t>
            </a:r>
            <a:endParaRPr b="1" dirty="0">
              <a:solidFill>
                <a:schemeClr val="lt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2745550" y="1420988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2745550" y="1758500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2745550" y="2104175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2745550" y="2449850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W2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2745550" y="4240900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I32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2745550" y="4578400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W32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3535675" y="1560500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3535675" y="2281100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3582575" y="4459900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Google Shape;133;p23"/>
          <p:cNvCxnSpPr>
            <a:stCxn id="124" idx="3"/>
            <a:endCxn id="130" idx="1"/>
          </p:cNvCxnSpPr>
          <p:nvPr/>
        </p:nvCxnSpPr>
        <p:spPr>
          <a:xfrm>
            <a:off x="3364450" y="1589738"/>
            <a:ext cx="171300" cy="13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23"/>
          <p:cNvCxnSpPr>
            <a:stCxn id="125" idx="3"/>
            <a:endCxn id="130" idx="1"/>
          </p:cNvCxnSpPr>
          <p:nvPr/>
        </p:nvCxnSpPr>
        <p:spPr>
          <a:xfrm rot="10800000" flipH="1">
            <a:off x="3364450" y="1729250"/>
            <a:ext cx="171300" cy="19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" name="Google Shape;135;p23"/>
          <p:cNvSpPr txBox="1"/>
          <p:nvPr/>
        </p:nvSpPr>
        <p:spPr>
          <a:xfrm>
            <a:off x="2937700" y="2787338"/>
            <a:ext cx="234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4457125" y="1898000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4457125" y="4049150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Google Shape;138;p23"/>
          <p:cNvCxnSpPr>
            <a:stCxn id="130" idx="3"/>
            <a:endCxn id="136" idx="1"/>
          </p:cNvCxnSpPr>
          <p:nvPr/>
        </p:nvCxnSpPr>
        <p:spPr>
          <a:xfrm>
            <a:off x="4154575" y="1729250"/>
            <a:ext cx="302700" cy="33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23"/>
          <p:cNvCxnSpPr>
            <a:stCxn id="131" idx="3"/>
            <a:endCxn id="136" idx="1"/>
          </p:cNvCxnSpPr>
          <p:nvPr/>
        </p:nvCxnSpPr>
        <p:spPr>
          <a:xfrm rot="10800000" flipH="1">
            <a:off x="4154575" y="2066750"/>
            <a:ext cx="302700" cy="38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23"/>
          <p:cNvCxnSpPr>
            <a:stCxn id="126" idx="3"/>
            <a:endCxn id="131" idx="1"/>
          </p:cNvCxnSpPr>
          <p:nvPr/>
        </p:nvCxnSpPr>
        <p:spPr>
          <a:xfrm>
            <a:off x="3364450" y="2272925"/>
            <a:ext cx="171300" cy="1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23"/>
          <p:cNvCxnSpPr>
            <a:stCxn id="127" idx="3"/>
            <a:endCxn id="131" idx="1"/>
          </p:cNvCxnSpPr>
          <p:nvPr/>
        </p:nvCxnSpPr>
        <p:spPr>
          <a:xfrm rot="10800000" flipH="1">
            <a:off x="3364450" y="2450000"/>
            <a:ext cx="171300" cy="16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23"/>
          <p:cNvCxnSpPr>
            <a:endCxn id="132" idx="1"/>
          </p:cNvCxnSpPr>
          <p:nvPr/>
        </p:nvCxnSpPr>
        <p:spPr>
          <a:xfrm>
            <a:off x="3364475" y="4528150"/>
            <a:ext cx="218100" cy="10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23"/>
          <p:cNvCxnSpPr>
            <a:stCxn id="129" idx="3"/>
            <a:endCxn id="132" idx="1"/>
          </p:cNvCxnSpPr>
          <p:nvPr/>
        </p:nvCxnSpPr>
        <p:spPr>
          <a:xfrm rot="10800000" flipH="1">
            <a:off x="3364450" y="4628650"/>
            <a:ext cx="218100" cy="11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p23"/>
          <p:cNvSpPr/>
          <p:nvPr/>
        </p:nvSpPr>
        <p:spPr>
          <a:xfrm>
            <a:off x="2745550" y="3565900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I31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2745550" y="3903400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W31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3601338" y="3711650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Google Shape;147;p23"/>
          <p:cNvCxnSpPr>
            <a:stCxn id="144" idx="3"/>
            <a:endCxn id="146" idx="1"/>
          </p:cNvCxnSpPr>
          <p:nvPr/>
        </p:nvCxnSpPr>
        <p:spPr>
          <a:xfrm>
            <a:off x="3364450" y="3734650"/>
            <a:ext cx="237000" cy="14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3"/>
          <p:cNvCxnSpPr>
            <a:stCxn id="145" idx="3"/>
            <a:endCxn id="146" idx="1"/>
          </p:cNvCxnSpPr>
          <p:nvPr/>
        </p:nvCxnSpPr>
        <p:spPr>
          <a:xfrm rot="10800000" flipH="1">
            <a:off x="3364450" y="3880450"/>
            <a:ext cx="237000" cy="1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3"/>
          <p:cNvCxnSpPr>
            <a:stCxn id="146" idx="3"/>
            <a:endCxn id="137" idx="1"/>
          </p:cNvCxnSpPr>
          <p:nvPr/>
        </p:nvCxnSpPr>
        <p:spPr>
          <a:xfrm>
            <a:off x="4220238" y="3880400"/>
            <a:ext cx="237000" cy="33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3"/>
          <p:cNvCxnSpPr>
            <a:stCxn id="132" idx="3"/>
            <a:endCxn id="137" idx="1"/>
          </p:cNvCxnSpPr>
          <p:nvPr/>
        </p:nvCxnSpPr>
        <p:spPr>
          <a:xfrm rot="10800000" flipH="1">
            <a:off x="4201475" y="4217950"/>
            <a:ext cx="255600" cy="4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23"/>
          <p:cNvSpPr txBox="1"/>
          <p:nvPr/>
        </p:nvSpPr>
        <p:spPr>
          <a:xfrm>
            <a:off x="4649275" y="2235500"/>
            <a:ext cx="234600" cy="18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2" name="Google Shape;152;p23"/>
          <p:cNvCxnSpPr/>
          <p:nvPr/>
        </p:nvCxnSpPr>
        <p:spPr>
          <a:xfrm>
            <a:off x="5997450" y="2956100"/>
            <a:ext cx="45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23"/>
          <p:cNvSpPr/>
          <p:nvPr/>
        </p:nvSpPr>
        <p:spPr>
          <a:xfrm>
            <a:off x="6426600" y="2787350"/>
            <a:ext cx="8253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3727813" y="2618600"/>
            <a:ext cx="2346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5434825" y="2787350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6" name="Google Shape;156;p23"/>
          <p:cNvCxnSpPr>
            <a:stCxn id="136" idx="3"/>
            <a:endCxn id="155" idx="1"/>
          </p:cNvCxnSpPr>
          <p:nvPr/>
        </p:nvCxnSpPr>
        <p:spPr>
          <a:xfrm>
            <a:off x="5076025" y="2066750"/>
            <a:ext cx="358800" cy="88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23"/>
          <p:cNvCxnSpPr>
            <a:stCxn id="137" idx="3"/>
            <a:endCxn id="155" idx="1"/>
          </p:cNvCxnSpPr>
          <p:nvPr/>
        </p:nvCxnSpPr>
        <p:spPr>
          <a:xfrm rot="10800000" flipH="1">
            <a:off x="5076025" y="2956100"/>
            <a:ext cx="358800" cy="126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7275406-5C46-481D-9833-78FD0C766EC4}"/>
              </a:ext>
            </a:extLst>
          </p:cNvPr>
          <p:cNvSpPr txBox="1"/>
          <p:nvPr/>
        </p:nvSpPr>
        <p:spPr>
          <a:xfrm>
            <a:off x="8671620" y="4795075"/>
            <a:ext cx="58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11700" y="139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Digital CIM Macro Design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708148" y="680552"/>
            <a:ext cx="8520600" cy="5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dirty="0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</a:t>
            </a:r>
            <a:r>
              <a:rPr lang="zh-TW" b="1" dirty="0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With pipeline (one cut on multiplier)</a:t>
            </a:r>
            <a:endParaRPr b="1" dirty="0">
              <a:solidFill>
                <a:schemeClr val="lt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1575600" y="1263613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1575600" y="1601125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1575600" y="1946800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1575600" y="2292475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W2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1575600" y="4083525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I32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1575600" y="4421025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W32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2365725" y="1403125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2365725" y="2123725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2412625" y="4302525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3" name="Google Shape;173;p24"/>
          <p:cNvCxnSpPr>
            <a:stCxn id="164" idx="3"/>
            <a:endCxn id="170" idx="1"/>
          </p:cNvCxnSpPr>
          <p:nvPr/>
        </p:nvCxnSpPr>
        <p:spPr>
          <a:xfrm>
            <a:off x="2194500" y="1432363"/>
            <a:ext cx="171300" cy="13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24"/>
          <p:cNvCxnSpPr>
            <a:stCxn id="165" idx="3"/>
            <a:endCxn id="170" idx="1"/>
          </p:cNvCxnSpPr>
          <p:nvPr/>
        </p:nvCxnSpPr>
        <p:spPr>
          <a:xfrm rot="10800000" flipH="1">
            <a:off x="2194500" y="1571875"/>
            <a:ext cx="171300" cy="19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Google Shape;175;p24"/>
          <p:cNvSpPr txBox="1"/>
          <p:nvPr/>
        </p:nvSpPr>
        <p:spPr>
          <a:xfrm>
            <a:off x="1767750" y="2629963"/>
            <a:ext cx="234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5301050" y="1769875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5301050" y="3914775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Google Shape;178;p24"/>
          <p:cNvCxnSpPr>
            <a:stCxn id="166" idx="3"/>
            <a:endCxn id="171" idx="1"/>
          </p:cNvCxnSpPr>
          <p:nvPr/>
        </p:nvCxnSpPr>
        <p:spPr>
          <a:xfrm>
            <a:off x="2194500" y="2115550"/>
            <a:ext cx="171300" cy="1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24"/>
          <p:cNvCxnSpPr>
            <a:stCxn id="167" idx="3"/>
            <a:endCxn id="171" idx="1"/>
          </p:cNvCxnSpPr>
          <p:nvPr/>
        </p:nvCxnSpPr>
        <p:spPr>
          <a:xfrm rot="10800000" flipH="1">
            <a:off x="2194500" y="2292625"/>
            <a:ext cx="171300" cy="16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p24"/>
          <p:cNvCxnSpPr>
            <a:endCxn id="172" idx="1"/>
          </p:cNvCxnSpPr>
          <p:nvPr/>
        </p:nvCxnSpPr>
        <p:spPr>
          <a:xfrm>
            <a:off x="2194525" y="4370775"/>
            <a:ext cx="218100" cy="10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81;p24"/>
          <p:cNvCxnSpPr>
            <a:stCxn id="169" idx="3"/>
            <a:endCxn id="172" idx="1"/>
          </p:cNvCxnSpPr>
          <p:nvPr/>
        </p:nvCxnSpPr>
        <p:spPr>
          <a:xfrm rot="10800000" flipH="1">
            <a:off x="2194500" y="4471275"/>
            <a:ext cx="218100" cy="11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2" name="Google Shape;182;p24"/>
          <p:cNvSpPr/>
          <p:nvPr/>
        </p:nvSpPr>
        <p:spPr>
          <a:xfrm>
            <a:off x="1575600" y="3408525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I31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1575600" y="3746025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W31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2431388" y="3554275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Google Shape;185;p24"/>
          <p:cNvCxnSpPr>
            <a:stCxn id="182" idx="3"/>
            <a:endCxn id="184" idx="1"/>
          </p:cNvCxnSpPr>
          <p:nvPr/>
        </p:nvCxnSpPr>
        <p:spPr>
          <a:xfrm>
            <a:off x="2194500" y="3577275"/>
            <a:ext cx="237000" cy="14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24"/>
          <p:cNvCxnSpPr>
            <a:stCxn id="183" idx="3"/>
            <a:endCxn id="184" idx="1"/>
          </p:cNvCxnSpPr>
          <p:nvPr/>
        </p:nvCxnSpPr>
        <p:spPr>
          <a:xfrm rot="10800000" flipH="1">
            <a:off x="2194500" y="3723075"/>
            <a:ext cx="237000" cy="1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" name="Google Shape;187;p24"/>
          <p:cNvSpPr txBox="1"/>
          <p:nvPr/>
        </p:nvSpPr>
        <p:spPr>
          <a:xfrm>
            <a:off x="5493200" y="2061025"/>
            <a:ext cx="234600" cy="18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8" name="Google Shape;188;p24"/>
          <p:cNvCxnSpPr/>
          <p:nvPr/>
        </p:nvCxnSpPr>
        <p:spPr>
          <a:xfrm>
            <a:off x="7062000" y="2860425"/>
            <a:ext cx="45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" name="Google Shape;189;p24"/>
          <p:cNvSpPr/>
          <p:nvPr/>
        </p:nvSpPr>
        <p:spPr>
          <a:xfrm>
            <a:off x="7512300" y="2691675"/>
            <a:ext cx="8253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3198025" y="1403125"/>
            <a:ext cx="1270800" cy="33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Mul_Buffer[0]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3198025" y="2126025"/>
            <a:ext cx="1270800" cy="33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Mul_Buffer[1]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3198025" y="3554275"/>
            <a:ext cx="1270800" cy="33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Mul_Buffer[30]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3198025" y="4302525"/>
            <a:ext cx="1270800" cy="33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Mul_Buffer[31]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Google Shape;194;p24"/>
          <p:cNvCxnSpPr>
            <a:stCxn id="170" idx="3"/>
            <a:endCxn id="190" idx="1"/>
          </p:cNvCxnSpPr>
          <p:nvPr/>
        </p:nvCxnSpPr>
        <p:spPr>
          <a:xfrm>
            <a:off x="2984625" y="1571875"/>
            <a:ext cx="21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24"/>
          <p:cNvCxnSpPr>
            <a:stCxn id="171" idx="3"/>
            <a:endCxn id="191" idx="1"/>
          </p:cNvCxnSpPr>
          <p:nvPr/>
        </p:nvCxnSpPr>
        <p:spPr>
          <a:xfrm>
            <a:off x="2984625" y="2292475"/>
            <a:ext cx="2133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p24"/>
          <p:cNvCxnSpPr>
            <a:stCxn id="184" idx="3"/>
            <a:endCxn id="192" idx="1"/>
          </p:cNvCxnSpPr>
          <p:nvPr/>
        </p:nvCxnSpPr>
        <p:spPr>
          <a:xfrm>
            <a:off x="3050288" y="3723025"/>
            <a:ext cx="14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p24"/>
          <p:cNvCxnSpPr>
            <a:stCxn id="172" idx="3"/>
            <a:endCxn id="193" idx="1"/>
          </p:cNvCxnSpPr>
          <p:nvPr/>
        </p:nvCxnSpPr>
        <p:spPr>
          <a:xfrm>
            <a:off x="3031525" y="4471275"/>
            <a:ext cx="16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24"/>
          <p:cNvCxnSpPr>
            <a:stCxn id="190" idx="3"/>
            <a:endCxn id="176" idx="1"/>
          </p:cNvCxnSpPr>
          <p:nvPr/>
        </p:nvCxnSpPr>
        <p:spPr>
          <a:xfrm>
            <a:off x="4468825" y="1571875"/>
            <a:ext cx="832200" cy="36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4"/>
          <p:cNvCxnSpPr>
            <a:stCxn id="191" idx="3"/>
            <a:endCxn id="176" idx="1"/>
          </p:cNvCxnSpPr>
          <p:nvPr/>
        </p:nvCxnSpPr>
        <p:spPr>
          <a:xfrm rot="10800000" flipH="1">
            <a:off x="4468825" y="1938675"/>
            <a:ext cx="832200" cy="3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24"/>
          <p:cNvCxnSpPr>
            <a:stCxn id="192" idx="3"/>
            <a:endCxn id="177" idx="1"/>
          </p:cNvCxnSpPr>
          <p:nvPr/>
        </p:nvCxnSpPr>
        <p:spPr>
          <a:xfrm>
            <a:off x="4468825" y="3723025"/>
            <a:ext cx="832200" cy="3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24"/>
          <p:cNvCxnSpPr>
            <a:stCxn id="193" idx="3"/>
            <a:endCxn id="177" idx="1"/>
          </p:cNvCxnSpPr>
          <p:nvPr/>
        </p:nvCxnSpPr>
        <p:spPr>
          <a:xfrm rot="10800000" flipH="1">
            <a:off x="4468825" y="4083675"/>
            <a:ext cx="832200" cy="38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" name="Google Shape;202;p24"/>
          <p:cNvSpPr/>
          <p:nvPr/>
        </p:nvSpPr>
        <p:spPr>
          <a:xfrm>
            <a:off x="6443100" y="2691675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Google Shape;203;p24"/>
          <p:cNvCxnSpPr>
            <a:stCxn id="176" idx="3"/>
            <a:endCxn id="202" idx="1"/>
          </p:cNvCxnSpPr>
          <p:nvPr/>
        </p:nvCxnSpPr>
        <p:spPr>
          <a:xfrm>
            <a:off x="5919950" y="1938625"/>
            <a:ext cx="523200" cy="9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24"/>
          <p:cNvCxnSpPr>
            <a:stCxn id="177" idx="3"/>
            <a:endCxn id="202" idx="1"/>
          </p:cNvCxnSpPr>
          <p:nvPr/>
        </p:nvCxnSpPr>
        <p:spPr>
          <a:xfrm rot="10800000" flipH="1">
            <a:off x="5919950" y="2860425"/>
            <a:ext cx="523200" cy="122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" name="Google Shape;205;p24"/>
          <p:cNvSpPr txBox="1"/>
          <p:nvPr/>
        </p:nvSpPr>
        <p:spPr>
          <a:xfrm>
            <a:off x="2623550" y="2578675"/>
            <a:ext cx="2346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3726550" y="2590550"/>
            <a:ext cx="234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D0CF608-5B92-48B6-869F-29DC8E933405}"/>
              </a:ext>
            </a:extLst>
          </p:cNvPr>
          <p:cNvSpPr txBox="1"/>
          <p:nvPr/>
        </p:nvSpPr>
        <p:spPr>
          <a:xfrm>
            <a:off x="8671620" y="4795075"/>
            <a:ext cx="58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title"/>
          </p:nvPr>
        </p:nvSpPr>
        <p:spPr>
          <a:xfrm>
            <a:off x="311700" y="139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CIM Macro Design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Google Shape;212;p25"/>
          <p:cNvSpPr txBox="1">
            <a:spLocks noGrp="1"/>
          </p:cNvSpPr>
          <p:nvPr>
            <p:ph type="body" idx="1"/>
          </p:nvPr>
        </p:nvSpPr>
        <p:spPr>
          <a:xfrm>
            <a:off x="441265" y="641325"/>
            <a:ext cx="8520600" cy="5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With pipeline (two cuts on multiplier and adder)</a:t>
            </a:r>
            <a:endParaRPr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43975" y="1282363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43975" y="1619875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43975" y="1965550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43975" y="2311225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W2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43975" y="4102275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I32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543975" y="4439775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W32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1334100" y="1421875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1334100" y="2142475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1381000" y="4321275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2" name="Google Shape;222;p25"/>
          <p:cNvCxnSpPr>
            <a:stCxn id="213" idx="3"/>
            <a:endCxn id="219" idx="1"/>
          </p:cNvCxnSpPr>
          <p:nvPr/>
        </p:nvCxnSpPr>
        <p:spPr>
          <a:xfrm>
            <a:off x="1162875" y="1451113"/>
            <a:ext cx="171300" cy="13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" name="Google Shape;223;p25"/>
          <p:cNvCxnSpPr>
            <a:stCxn id="214" idx="3"/>
            <a:endCxn id="219" idx="1"/>
          </p:cNvCxnSpPr>
          <p:nvPr/>
        </p:nvCxnSpPr>
        <p:spPr>
          <a:xfrm rot="10800000" flipH="1">
            <a:off x="1162875" y="1590625"/>
            <a:ext cx="171300" cy="19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4" name="Google Shape;224;p25"/>
          <p:cNvSpPr txBox="1"/>
          <p:nvPr/>
        </p:nvSpPr>
        <p:spPr>
          <a:xfrm>
            <a:off x="736125" y="2648713"/>
            <a:ext cx="234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3856775" y="1788625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3856775" y="3910525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7" name="Google Shape;227;p25"/>
          <p:cNvCxnSpPr>
            <a:stCxn id="215" idx="3"/>
            <a:endCxn id="220" idx="1"/>
          </p:cNvCxnSpPr>
          <p:nvPr/>
        </p:nvCxnSpPr>
        <p:spPr>
          <a:xfrm>
            <a:off x="1162875" y="2134300"/>
            <a:ext cx="171300" cy="1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25"/>
          <p:cNvCxnSpPr>
            <a:stCxn id="216" idx="3"/>
            <a:endCxn id="220" idx="1"/>
          </p:cNvCxnSpPr>
          <p:nvPr/>
        </p:nvCxnSpPr>
        <p:spPr>
          <a:xfrm rot="10800000" flipH="1">
            <a:off x="1162875" y="2311375"/>
            <a:ext cx="171300" cy="16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25"/>
          <p:cNvCxnSpPr>
            <a:endCxn id="221" idx="1"/>
          </p:cNvCxnSpPr>
          <p:nvPr/>
        </p:nvCxnSpPr>
        <p:spPr>
          <a:xfrm>
            <a:off x="1162900" y="4389525"/>
            <a:ext cx="218100" cy="10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25"/>
          <p:cNvCxnSpPr>
            <a:stCxn id="218" idx="3"/>
            <a:endCxn id="221" idx="1"/>
          </p:cNvCxnSpPr>
          <p:nvPr/>
        </p:nvCxnSpPr>
        <p:spPr>
          <a:xfrm rot="10800000" flipH="1">
            <a:off x="1162875" y="4490025"/>
            <a:ext cx="218100" cy="11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" name="Google Shape;231;p25"/>
          <p:cNvSpPr/>
          <p:nvPr/>
        </p:nvSpPr>
        <p:spPr>
          <a:xfrm>
            <a:off x="543975" y="3427275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I31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543975" y="3764775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W31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1399763" y="3573025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4" name="Google Shape;234;p25"/>
          <p:cNvCxnSpPr>
            <a:stCxn id="231" idx="3"/>
            <a:endCxn id="233" idx="1"/>
          </p:cNvCxnSpPr>
          <p:nvPr/>
        </p:nvCxnSpPr>
        <p:spPr>
          <a:xfrm>
            <a:off x="1162875" y="3596025"/>
            <a:ext cx="237000" cy="14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25"/>
          <p:cNvCxnSpPr>
            <a:stCxn id="232" idx="3"/>
            <a:endCxn id="233" idx="1"/>
          </p:cNvCxnSpPr>
          <p:nvPr/>
        </p:nvCxnSpPr>
        <p:spPr>
          <a:xfrm rot="10800000" flipH="1">
            <a:off x="1162875" y="3741825"/>
            <a:ext cx="237000" cy="1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6" name="Google Shape;236;p25"/>
          <p:cNvSpPr txBox="1"/>
          <p:nvPr/>
        </p:nvSpPr>
        <p:spPr>
          <a:xfrm>
            <a:off x="4048988" y="2079775"/>
            <a:ext cx="234600" cy="18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7" name="Google Shape;237;p25"/>
          <p:cNvCxnSpPr/>
          <p:nvPr/>
        </p:nvCxnSpPr>
        <p:spPr>
          <a:xfrm>
            <a:off x="7305850" y="2828775"/>
            <a:ext cx="45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25"/>
          <p:cNvSpPr/>
          <p:nvPr/>
        </p:nvSpPr>
        <p:spPr>
          <a:xfrm>
            <a:off x="7756150" y="2660025"/>
            <a:ext cx="8253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2166400" y="1421875"/>
            <a:ext cx="1270800" cy="33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Mul_Buffer[0]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2166400" y="2144775"/>
            <a:ext cx="1270800" cy="33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Mul_Buffer[1]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2166400" y="3573025"/>
            <a:ext cx="1270800" cy="33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Mul_Buffer[30]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2166400" y="4321275"/>
            <a:ext cx="1270800" cy="33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Mul_Buffer[31]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3" name="Google Shape;243;p25"/>
          <p:cNvCxnSpPr>
            <a:stCxn id="219" idx="3"/>
            <a:endCxn id="239" idx="1"/>
          </p:cNvCxnSpPr>
          <p:nvPr/>
        </p:nvCxnSpPr>
        <p:spPr>
          <a:xfrm>
            <a:off x="1953000" y="1590625"/>
            <a:ext cx="21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25"/>
          <p:cNvCxnSpPr>
            <a:stCxn id="220" idx="3"/>
            <a:endCxn id="240" idx="1"/>
          </p:cNvCxnSpPr>
          <p:nvPr/>
        </p:nvCxnSpPr>
        <p:spPr>
          <a:xfrm>
            <a:off x="1953000" y="2311225"/>
            <a:ext cx="2133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25"/>
          <p:cNvCxnSpPr>
            <a:stCxn id="233" idx="3"/>
            <a:endCxn id="241" idx="1"/>
          </p:cNvCxnSpPr>
          <p:nvPr/>
        </p:nvCxnSpPr>
        <p:spPr>
          <a:xfrm>
            <a:off x="2018663" y="3741775"/>
            <a:ext cx="14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25"/>
          <p:cNvCxnSpPr>
            <a:stCxn id="221" idx="3"/>
            <a:endCxn id="242" idx="1"/>
          </p:cNvCxnSpPr>
          <p:nvPr/>
        </p:nvCxnSpPr>
        <p:spPr>
          <a:xfrm>
            <a:off x="1999900" y="4490025"/>
            <a:ext cx="16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25"/>
          <p:cNvCxnSpPr>
            <a:stCxn id="239" idx="3"/>
            <a:endCxn id="225" idx="1"/>
          </p:cNvCxnSpPr>
          <p:nvPr/>
        </p:nvCxnSpPr>
        <p:spPr>
          <a:xfrm>
            <a:off x="3437200" y="1590625"/>
            <a:ext cx="419700" cy="36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25"/>
          <p:cNvCxnSpPr>
            <a:stCxn id="240" idx="3"/>
            <a:endCxn id="225" idx="1"/>
          </p:cNvCxnSpPr>
          <p:nvPr/>
        </p:nvCxnSpPr>
        <p:spPr>
          <a:xfrm rot="10800000" flipH="1">
            <a:off x="3437200" y="1957425"/>
            <a:ext cx="419700" cy="3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249;p25"/>
          <p:cNvCxnSpPr>
            <a:stCxn id="241" idx="3"/>
            <a:endCxn id="226" idx="1"/>
          </p:cNvCxnSpPr>
          <p:nvPr/>
        </p:nvCxnSpPr>
        <p:spPr>
          <a:xfrm>
            <a:off x="3437200" y="3741775"/>
            <a:ext cx="419700" cy="33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25"/>
          <p:cNvCxnSpPr>
            <a:stCxn id="242" idx="3"/>
            <a:endCxn id="226" idx="1"/>
          </p:cNvCxnSpPr>
          <p:nvPr/>
        </p:nvCxnSpPr>
        <p:spPr>
          <a:xfrm rot="10800000" flipH="1">
            <a:off x="3437200" y="4079325"/>
            <a:ext cx="419700" cy="4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1" name="Google Shape;251;p25"/>
          <p:cNvSpPr/>
          <p:nvPr/>
        </p:nvSpPr>
        <p:spPr>
          <a:xfrm>
            <a:off x="6743225" y="2660025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4663400" y="1788625"/>
            <a:ext cx="1442100" cy="33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Adder_Buffer[0]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4663400" y="3910525"/>
            <a:ext cx="1498200" cy="33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Adder_Buffer[15]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4" name="Google Shape;254;p25"/>
          <p:cNvCxnSpPr>
            <a:stCxn id="225" idx="3"/>
            <a:endCxn id="252" idx="1"/>
          </p:cNvCxnSpPr>
          <p:nvPr/>
        </p:nvCxnSpPr>
        <p:spPr>
          <a:xfrm>
            <a:off x="4475675" y="1957375"/>
            <a:ext cx="18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" name="Google Shape;255;p25"/>
          <p:cNvCxnSpPr>
            <a:endCxn id="253" idx="1"/>
          </p:cNvCxnSpPr>
          <p:nvPr/>
        </p:nvCxnSpPr>
        <p:spPr>
          <a:xfrm>
            <a:off x="4475600" y="4079275"/>
            <a:ext cx="18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" name="Google Shape;256;p25"/>
          <p:cNvCxnSpPr>
            <a:stCxn id="252" idx="3"/>
            <a:endCxn id="251" idx="1"/>
          </p:cNvCxnSpPr>
          <p:nvPr/>
        </p:nvCxnSpPr>
        <p:spPr>
          <a:xfrm>
            <a:off x="6105500" y="1957375"/>
            <a:ext cx="637800" cy="87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25"/>
          <p:cNvCxnSpPr>
            <a:stCxn id="253" idx="3"/>
            <a:endCxn id="251" idx="1"/>
          </p:cNvCxnSpPr>
          <p:nvPr/>
        </p:nvCxnSpPr>
        <p:spPr>
          <a:xfrm rot="10800000" flipH="1">
            <a:off x="6161600" y="2828875"/>
            <a:ext cx="581700" cy="125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8" name="Google Shape;258;p25"/>
          <p:cNvSpPr txBox="1"/>
          <p:nvPr/>
        </p:nvSpPr>
        <p:spPr>
          <a:xfrm>
            <a:off x="5254213" y="2079775"/>
            <a:ext cx="234600" cy="18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1526250" y="2469483"/>
            <a:ext cx="234600" cy="11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2684500" y="2488483"/>
            <a:ext cx="234600" cy="11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D26237D-571A-4620-976D-4C9FB879961B}"/>
              </a:ext>
            </a:extLst>
          </p:cNvPr>
          <p:cNvSpPr txBox="1"/>
          <p:nvPr/>
        </p:nvSpPr>
        <p:spPr>
          <a:xfrm>
            <a:off x="8671620" y="4795075"/>
            <a:ext cx="58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>
            <a:spLocks noGrp="1"/>
          </p:cNvSpPr>
          <p:nvPr>
            <p:ph type="title"/>
          </p:nvPr>
        </p:nvSpPr>
        <p:spPr>
          <a:xfrm>
            <a:off x="311700" y="80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Digital CIM Macro Design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66" name="Google Shape;266;p26"/>
          <p:cNvSpPr txBox="1">
            <a:spLocks noGrp="1"/>
          </p:cNvSpPr>
          <p:nvPr>
            <p:ph type="body" idx="1"/>
          </p:nvPr>
        </p:nvSpPr>
        <p:spPr>
          <a:xfrm>
            <a:off x="420814" y="561833"/>
            <a:ext cx="8520600" cy="5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dirty="0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</a:t>
            </a:r>
            <a:r>
              <a:rPr lang="zh-TW" b="1" dirty="0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With pipeline (three cuts on multiplier, adder and adder1)</a:t>
            </a:r>
            <a:endParaRPr b="1" dirty="0">
              <a:solidFill>
                <a:schemeClr val="lt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0" y="1117924"/>
            <a:ext cx="561600" cy="30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0" y="1422963"/>
            <a:ext cx="561600" cy="30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0" y="1735379"/>
            <a:ext cx="561600" cy="30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0" y="2047794"/>
            <a:ext cx="561600" cy="30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W2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0" y="3666525"/>
            <a:ext cx="618900" cy="30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I32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Google Shape;272;p26"/>
          <p:cNvSpPr/>
          <p:nvPr/>
        </p:nvSpPr>
        <p:spPr>
          <a:xfrm>
            <a:off x="0" y="3971550"/>
            <a:ext cx="618900" cy="30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W32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Google Shape;273;p26"/>
          <p:cNvSpPr/>
          <p:nvPr/>
        </p:nvSpPr>
        <p:spPr>
          <a:xfrm>
            <a:off x="716794" y="1244013"/>
            <a:ext cx="561600" cy="30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716794" y="1895281"/>
            <a:ext cx="561600" cy="30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759341" y="3864448"/>
            <a:ext cx="561600" cy="30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6" name="Google Shape;276;p26"/>
          <p:cNvCxnSpPr>
            <a:stCxn id="267" idx="3"/>
            <a:endCxn id="273" idx="1"/>
          </p:cNvCxnSpPr>
          <p:nvPr/>
        </p:nvCxnSpPr>
        <p:spPr>
          <a:xfrm>
            <a:off x="561600" y="1270474"/>
            <a:ext cx="1551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" name="Google Shape;277;p26"/>
          <p:cNvCxnSpPr>
            <a:stCxn id="268" idx="3"/>
            <a:endCxn id="273" idx="1"/>
          </p:cNvCxnSpPr>
          <p:nvPr/>
        </p:nvCxnSpPr>
        <p:spPr>
          <a:xfrm rot="10800000" flipH="1">
            <a:off x="561600" y="1396713"/>
            <a:ext cx="155100" cy="1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" name="Google Shape;278;p26"/>
          <p:cNvSpPr txBox="1"/>
          <p:nvPr/>
        </p:nvSpPr>
        <p:spPr>
          <a:xfrm>
            <a:off x="174317" y="2352811"/>
            <a:ext cx="2127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3005341" y="1575476"/>
            <a:ext cx="561600" cy="30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3005341" y="3493218"/>
            <a:ext cx="561600" cy="30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1" name="Google Shape;281;p26"/>
          <p:cNvCxnSpPr>
            <a:stCxn id="269" idx="3"/>
            <a:endCxn id="274" idx="1"/>
          </p:cNvCxnSpPr>
          <p:nvPr/>
        </p:nvCxnSpPr>
        <p:spPr>
          <a:xfrm>
            <a:off x="561600" y="1887929"/>
            <a:ext cx="155100" cy="1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26"/>
          <p:cNvCxnSpPr>
            <a:stCxn id="270" idx="3"/>
            <a:endCxn id="274" idx="1"/>
          </p:cNvCxnSpPr>
          <p:nvPr/>
        </p:nvCxnSpPr>
        <p:spPr>
          <a:xfrm rot="10800000" flipH="1">
            <a:off x="561600" y="2047944"/>
            <a:ext cx="155100" cy="1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26"/>
          <p:cNvCxnSpPr>
            <a:endCxn id="275" idx="1"/>
          </p:cNvCxnSpPr>
          <p:nvPr/>
        </p:nvCxnSpPr>
        <p:spPr>
          <a:xfrm>
            <a:off x="561341" y="3926098"/>
            <a:ext cx="198000" cy="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26"/>
          <p:cNvCxnSpPr>
            <a:stCxn id="272" idx="3"/>
            <a:endCxn id="275" idx="1"/>
          </p:cNvCxnSpPr>
          <p:nvPr/>
        </p:nvCxnSpPr>
        <p:spPr>
          <a:xfrm rot="10800000" flipH="1">
            <a:off x="618900" y="4017000"/>
            <a:ext cx="140400" cy="1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5" name="Google Shape;285;p26"/>
          <p:cNvSpPr/>
          <p:nvPr/>
        </p:nvSpPr>
        <p:spPr>
          <a:xfrm>
            <a:off x="0" y="3056475"/>
            <a:ext cx="618900" cy="30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I31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0" y="3361500"/>
            <a:ext cx="618900" cy="30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W31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Google Shape;287;p26"/>
          <p:cNvSpPr/>
          <p:nvPr/>
        </p:nvSpPr>
        <p:spPr>
          <a:xfrm>
            <a:off x="776362" y="3188191"/>
            <a:ext cx="561600" cy="30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8" name="Google Shape;288;p26"/>
          <p:cNvCxnSpPr>
            <a:stCxn id="285" idx="3"/>
            <a:endCxn id="287" idx="1"/>
          </p:cNvCxnSpPr>
          <p:nvPr/>
        </p:nvCxnSpPr>
        <p:spPr>
          <a:xfrm>
            <a:off x="618900" y="3209025"/>
            <a:ext cx="157500" cy="13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" name="Google Shape;289;p26"/>
          <p:cNvCxnSpPr>
            <a:stCxn id="286" idx="3"/>
            <a:endCxn id="287" idx="1"/>
          </p:cNvCxnSpPr>
          <p:nvPr/>
        </p:nvCxnSpPr>
        <p:spPr>
          <a:xfrm rot="10800000" flipH="1">
            <a:off x="618900" y="3340650"/>
            <a:ext cx="157500" cy="17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" name="Google Shape;290;p26"/>
          <p:cNvSpPr txBox="1"/>
          <p:nvPr/>
        </p:nvSpPr>
        <p:spPr>
          <a:xfrm>
            <a:off x="3179714" y="1838613"/>
            <a:ext cx="2127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1" name="Google Shape;291;p26"/>
          <p:cNvCxnSpPr/>
          <p:nvPr/>
        </p:nvCxnSpPr>
        <p:spPr>
          <a:xfrm>
            <a:off x="7868400" y="2688250"/>
            <a:ext cx="45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2" name="Google Shape;292;p26"/>
          <p:cNvSpPr/>
          <p:nvPr/>
        </p:nvSpPr>
        <p:spPr>
          <a:xfrm>
            <a:off x="8318700" y="2519500"/>
            <a:ext cx="8253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Google Shape;293;p26"/>
          <p:cNvSpPr/>
          <p:nvPr/>
        </p:nvSpPr>
        <p:spPr>
          <a:xfrm>
            <a:off x="1471850" y="1244025"/>
            <a:ext cx="1238400" cy="3051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Mul_Buffer[0]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Google Shape;294;p26"/>
          <p:cNvSpPr/>
          <p:nvPr/>
        </p:nvSpPr>
        <p:spPr>
          <a:xfrm>
            <a:off x="1471850" y="1897350"/>
            <a:ext cx="1238400" cy="3051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Mul_Buffer[1]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Google Shape;295;p26"/>
          <p:cNvSpPr/>
          <p:nvPr/>
        </p:nvSpPr>
        <p:spPr>
          <a:xfrm>
            <a:off x="1471850" y="3188200"/>
            <a:ext cx="1308300" cy="3051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Mul_Buffer[30]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Google Shape;296;p26"/>
          <p:cNvSpPr/>
          <p:nvPr/>
        </p:nvSpPr>
        <p:spPr>
          <a:xfrm>
            <a:off x="1471850" y="3864450"/>
            <a:ext cx="1308300" cy="3051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Mul_Buffer[31]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7" name="Google Shape;297;p26"/>
          <p:cNvCxnSpPr>
            <a:stCxn id="273" idx="3"/>
            <a:endCxn id="293" idx="1"/>
          </p:cNvCxnSpPr>
          <p:nvPr/>
        </p:nvCxnSpPr>
        <p:spPr>
          <a:xfrm>
            <a:off x="1278394" y="1396563"/>
            <a:ext cx="19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26"/>
          <p:cNvCxnSpPr>
            <a:stCxn id="274" idx="3"/>
            <a:endCxn id="294" idx="1"/>
          </p:cNvCxnSpPr>
          <p:nvPr/>
        </p:nvCxnSpPr>
        <p:spPr>
          <a:xfrm>
            <a:off x="1278394" y="2047831"/>
            <a:ext cx="1935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p26"/>
          <p:cNvCxnSpPr>
            <a:stCxn id="287" idx="3"/>
            <a:endCxn id="295" idx="1"/>
          </p:cNvCxnSpPr>
          <p:nvPr/>
        </p:nvCxnSpPr>
        <p:spPr>
          <a:xfrm>
            <a:off x="1337962" y="3340741"/>
            <a:ext cx="13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26"/>
          <p:cNvCxnSpPr>
            <a:stCxn id="275" idx="3"/>
            <a:endCxn id="296" idx="1"/>
          </p:cNvCxnSpPr>
          <p:nvPr/>
        </p:nvCxnSpPr>
        <p:spPr>
          <a:xfrm>
            <a:off x="1320941" y="4016998"/>
            <a:ext cx="15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26"/>
          <p:cNvCxnSpPr>
            <a:stCxn id="293" idx="3"/>
            <a:endCxn id="279" idx="1"/>
          </p:cNvCxnSpPr>
          <p:nvPr/>
        </p:nvCxnSpPr>
        <p:spPr>
          <a:xfrm>
            <a:off x="2710250" y="1396575"/>
            <a:ext cx="295200" cy="33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" name="Google Shape;302;p26"/>
          <p:cNvCxnSpPr>
            <a:stCxn id="294" idx="3"/>
            <a:endCxn id="279" idx="1"/>
          </p:cNvCxnSpPr>
          <p:nvPr/>
        </p:nvCxnSpPr>
        <p:spPr>
          <a:xfrm rot="10800000" flipH="1">
            <a:off x="2710250" y="1728000"/>
            <a:ext cx="295200" cy="3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26"/>
          <p:cNvCxnSpPr>
            <a:stCxn id="295" idx="3"/>
            <a:endCxn id="280" idx="1"/>
          </p:cNvCxnSpPr>
          <p:nvPr/>
        </p:nvCxnSpPr>
        <p:spPr>
          <a:xfrm>
            <a:off x="2780150" y="3340750"/>
            <a:ext cx="225300" cy="30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26"/>
          <p:cNvCxnSpPr>
            <a:stCxn id="296" idx="3"/>
            <a:endCxn id="280" idx="1"/>
          </p:cNvCxnSpPr>
          <p:nvPr/>
        </p:nvCxnSpPr>
        <p:spPr>
          <a:xfrm rot="10800000" flipH="1">
            <a:off x="2780150" y="3645900"/>
            <a:ext cx="225300" cy="3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5" name="Google Shape;305;p26"/>
          <p:cNvSpPr/>
          <p:nvPr/>
        </p:nvSpPr>
        <p:spPr>
          <a:xfrm>
            <a:off x="7577750" y="2519488"/>
            <a:ext cx="618900" cy="3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Google Shape;306;p26"/>
          <p:cNvSpPr/>
          <p:nvPr/>
        </p:nvSpPr>
        <p:spPr>
          <a:xfrm>
            <a:off x="3737100" y="1575475"/>
            <a:ext cx="1359300" cy="3051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Adder_Buffer[0]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Google Shape;307;p26"/>
          <p:cNvSpPr/>
          <p:nvPr/>
        </p:nvSpPr>
        <p:spPr>
          <a:xfrm>
            <a:off x="3737100" y="3493225"/>
            <a:ext cx="1478700" cy="3051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Adder_Buffer[15]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8" name="Google Shape;308;p26"/>
          <p:cNvCxnSpPr>
            <a:stCxn id="279" idx="3"/>
            <a:endCxn id="306" idx="1"/>
          </p:cNvCxnSpPr>
          <p:nvPr/>
        </p:nvCxnSpPr>
        <p:spPr>
          <a:xfrm>
            <a:off x="3566941" y="1728026"/>
            <a:ext cx="17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26"/>
          <p:cNvCxnSpPr>
            <a:endCxn id="307" idx="1"/>
          </p:cNvCxnSpPr>
          <p:nvPr/>
        </p:nvCxnSpPr>
        <p:spPr>
          <a:xfrm>
            <a:off x="3566700" y="3645775"/>
            <a:ext cx="17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" name="Google Shape;310;p26"/>
          <p:cNvSpPr txBox="1"/>
          <p:nvPr/>
        </p:nvSpPr>
        <p:spPr>
          <a:xfrm>
            <a:off x="4284819" y="2396113"/>
            <a:ext cx="2127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Google Shape;311;p26"/>
          <p:cNvSpPr txBox="1"/>
          <p:nvPr/>
        </p:nvSpPr>
        <p:spPr>
          <a:xfrm>
            <a:off x="891111" y="2190825"/>
            <a:ext cx="2127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Google Shape;312;p26"/>
          <p:cNvSpPr txBox="1"/>
          <p:nvPr/>
        </p:nvSpPr>
        <p:spPr>
          <a:xfrm>
            <a:off x="1941864" y="2207997"/>
            <a:ext cx="2127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Google Shape;313;p26"/>
          <p:cNvSpPr/>
          <p:nvPr/>
        </p:nvSpPr>
        <p:spPr>
          <a:xfrm>
            <a:off x="3737100" y="2047800"/>
            <a:ext cx="1359300" cy="3051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Adder_Buffer[1]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Google Shape;314;p26"/>
          <p:cNvSpPr/>
          <p:nvPr/>
        </p:nvSpPr>
        <p:spPr>
          <a:xfrm>
            <a:off x="3737100" y="3088825"/>
            <a:ext cx="1478700" cy="3051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Adder_Buffer[14]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Google Shape;315;p26"/>
          <p:cNvSpPr/>
          <p:nvPr/>
        </p:nvSpPr>
        <p:spPr>
          <a:xfrm>
            <a:off x="5242552" y="1780351"/>
            <a:ext cx="561600" cy="30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Google Shape;316;p26"/>
          <p:cNvSpPr/>
          <p:nvPr/>
        </p:nvSpPr>
        <p:spPr>
          <a:xfrm>
            <a:off x="5950325" y="1764175"/>
            <a:ext cx="1442100" cy="33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Adder_Buffer1[0]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Google Shape;317;p26"/>
          <p:cNvSpPr/>
          <p:nvPr/>
        </p:nvSpPr>
        <p:spPr>
          <a:xfrm>
            <a:off x="5330540" y="3274788"/>
            <a:ext cx="561600" cy="30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Google Shape;318;p26"/>
          <p:cNvSpPr/>
          <p:nvPr/>
        </p:nvSpPr>
        <p:spPr>
          <a:xfrm>
            <a:off x="6006900" y="3258600"/>
            <a:ext cx="1442100" cy="33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Adder_Buffer1[7]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9" name="Google Shape;319;p26"/>
          <p:cNvCxnSpPr>
            <a:stCxn id="306" idx="3"/>
            <a:endCxn id="315" idx="1"/>
          </p:cNvCxnSpPr>
          <p:nvPr/>
        </p:nvCxnSpPr>
        <p:spPr>
          <a:xfrm>
            <a:off x="5096400" y="1728025"/>
            <a:ext cx="146100" cy="2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26"/>
          <p:cNvCxnSpPr>
            <a:stCxn id="313" idx="3"/>
            <a:endCxn id="315" idx="1"/>
          </p:cNvCxnSpPr>
          <p:nvPr/>
        </p:nvCxnSpPr>
        <p:spPr>
          <a:xfrm rot="10800000" flipH="1">
            <a:off x="5096400" y="1933050"/>
            <a:ext cx="146100" cy="26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21;p26"/>
          <p:cNvCxnSpPr>
            <a:stCxn id="314" idx="3"/>
            <a:endCxn id="317" idx="1"/>
          </p:cNvCxnSpPr>
          <p:nvPr/>
        </p:nvCxnSpPr>
        <p:spPr>
          <a:xfrm>
            <a:off x="5215800" y="3241375"/>
            <a:ext cx="114600" cy="18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26"/>
          <p:cNvCxnSpPr>
            <a:stCxn id="307" idx="3"/>
            <a:endCxn id="317" idx="1"/>
          </p:cNvCxnSpPr>
          <p:nvPr/>
        </p:nvCxnSpPr>
        <p:spPr>
          <a:xfrm rot="10800000" flipH="1">
            <a:off x="5215800" y="3427375"/>
            <a:ext cx="114600" cy="2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323;p26"/>
          <p:cNvCxnSpPr>
            <a:stCxn id="315" idx="3"/>
            <a:endCxn id="316" idx="1"/>
          </p:cNvCxnSpPr>
          <p:nvPr/>
        </p:nvCxnSpPr>
        <p:spPr>
          <a:xfrm>
            <a:off x="5804152" y="1932901"/>
            <a:ext cx="14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26"/>
          <p:cNvCxnSpPr>
            <a:stCxn id="317" idx="3"/>
            <a:endCxn id="318" idx="1"/>
          </p:cNvCxnSpPr>
          <p:nvPr/>
        </p:nvCxnSpPr>
        <p:spPr>
          <a:xfrm>
            <a:off x="5892140" y="3427338"/>
            <a:ext cx="11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26"/>
          <p:cNvCxnSpPr>
            <a:stCxn id="316" idx="3"/>
            <a:endCxn id="305" idx="1"/>
          </p:cNvCxnSpPr>
          <p:nvPr/>
        </p:nvCxnSpPr>
        <p:spPr>
          <a:xfrm>
            <a:off x="7392425" y="1932925"/>
            <a:ext cx="185400" cy="75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26"/>
          <p:cNvCxnSpPr>
            <a:stCxn id="318" idx="3"/>
            <a:endCxn id="305" idx="1"/>
          </p:cNvCxnSpPr>
          <p:nvPr/>
        </p:nvCxnSpPr>
        <p:spPr>
          <a:xfrm rot="10800000" flipH="1">
            <a:off x="7449000" y="2688150"/>
            <a:ext cx="128700" cy="7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" name="Google Shape;327;p26"/>
          <p:cNvSpPr txBox="1"/>
          <p:nvPr/>
        </p:nvSpPr>
        <p:spPr>
          <a:xfrm>
            <a:off x="6495300" y="2085450"/>
            <a:ext cx="212700" cy="10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79BF73D-CE6E-4CA1-880F-3FE50B9325C0}"/>
              </a:ext>
            </a:extLst>
          </p:cNvPr>
          <p:cNvSpPr txBox="1"/>
          <p:nvPr/>
        </p:nvSpPr>
        <p:spPr>
          <a:xfrm>
            <a:off x="8671620" y="4795075"/>
            <a:ext cx="58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>
            <a:spLocks noGrp="1"/>
          </p:cNvSpPr>
          <p:nvPr>
            <p:ph type="title"/>
          </p:nvPr>
        </p:nvSpPr>
        <p:spPr>
          <a:xfrm>
            <a:off x="311700" y="72925"/>
            <a:ext cx="8520600" cy="9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5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the Impact of the Presence or Absence of Pipelining on Simulation Results</a:t>
            </a:r>
            <a:endParaRPr sz="265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2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cut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dirty="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multiplier vs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cuts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dirty="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multiplier and adder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34" name="Google Shape;334;p27"/>
          <p:cNvGraphicFramePr/>
          <p:nvPr/>
        </p:nvGraphicFramePr>
        <p:xfrm>
          <a:off x="772925" y="1750400"/>
          <a:ext cx="7239000" cy="2042040"/>
        </p:xfrm>
        <a:graphic>
          <a:graphicData uri="http://schemas.openxmlformats.org/drawingml/2006/table">
            <a:tbl>
              <a:tblPr>
                <a:noFill/>
                <a:tableStyleId>{FC87DFFB-C362-4362-9050-A63FB6CC6B3C}</a:tableStyleId>
              </a:tblPr>
              <a:tblGrid>
                <a:gridCol w="88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2d buffer + without In_weight_x + no FSM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area(mm^2)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 time(s)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throughput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(GOPS)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area efficiency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(TOPS/mm^2)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power(W)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energy efficiency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(TOPS/W)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one cut (clk period=645)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6.84E-03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3.41E-08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93.7948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13.7150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2.64E-03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3.55E+01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05050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two cuts (clk period=565</a:t>
                      </a:r>
                      <a:r>
                        <a:rPr lang="zh-TW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8.19E-03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3.05E-08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105.045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12.8209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3.27E-03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3.21E+01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157F5011-5FA3-4791-9C69-DFE09F304943}"/>
              </a:ext>
            </a:extLst>
          </p:cNvPr>
          <p:cNvSpPr txBox="1"/>
          <p:nvPr/>
        </p:nvSpPr>
        <p:spPr>
          <a:xfrm>
            <a:off x="8671620" y="4795075"/>
            <a:ext cx="58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>
            <a:spLocks noGrp="1"/>
          </p:cNvSpPr>
          <p:nvPr>
            <p:ph type="title"/>
          </p:nvPr>
        </p:nvSpPr>
        <p:spPr>
          <a:xfrm>
            <a:off x="311700" y="163850"/>
            <a:ext cx="8520600" cy="9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TW" sz="2375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the Impact of the Presence or Absence of Pipelining on Simulation Results</a:t>
            </a:r>
            <a:endParaRPr sz="2375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252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pipeline vs one cut on multiplier vs two cuts on multiplier and adder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41" name="Google Shape;341;p28"/>
          <p:cNvGraphicFramePr/>
          <p:nvPr/>
        </p:nvGraphicFramePr>
        <p:xfrm>
          <a:off x="901475" y="1809750"/>
          <a:ext cx="7290025" cy="2255460"/>
        </p:xfrm>
        <a:graphic>
          <a:graphicData uri="http://schemas.openxmlformats.org/drawingml/2006/table">
            <a:tbl>
              <a:tblPr>
                <a:noFill/>
                <a:tableStyleId>{FC87DFFB-C362-4362-9050-A63FB6CC6B3C}</a:tableStyleId>
              </a:tblPr>
              <a:tblGrid>
                <a:gridCol w="84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2d </a:t>
                      </a:r>
                      <a:r>
                        <a:rPr lang="zh-TW" sz="1600">
                          <a:solidFill>
                            <a:srgbClr val="05050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buffer + without In_weight_x + no FSM</a:t>
                      </a:r>
                      <a:r>
                        <a:rPr lang="zh-TW">
                          <a:solidFill>
                            <a:srgbClr val="05050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clk period =815</a:t>
                      </a:r>
                      <a:endParaRPr>
                        <a:solidFill>
                          <a:srgbClr val="05050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area(mm^2)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 time(s)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throughput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(GOPS)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area efficiency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(TOPS/mm^2)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power(W)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energy efficiency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(TOPS/W)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without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3.20E-03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4.23E-08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75.705599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23.634604</a:t>
                      </a:r>
                      <a:endParaRPr sz="1100"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1.25E-03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highlight>
                            <a:schemeClr val="accent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6.08E+01</a:t>
                      </a:r>
                      <a:endParaRPr sz="1100">
                        <a:highlight>
                          <a:schemeClr val="accent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cuts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5.77E-03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4.31E-08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74.271788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12.865935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1.74E-03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4.28E+01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cuts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7.15E-03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4.39E-08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72.891278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10.201528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1.57E-03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4.65E+01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3ADEC37-3F5D-49C5-8D2D-D355CA4400C5}"/>
              </a:ext>
            </a:extLst>
          </p:cNvPr>
          <p:cNvSpPr txBox="1"/>
          <p:nvPr/>
        </p:nvSpPr>
        <p:spPr>
          <a:xfrm>
            <a:off x="8671620" y="4795075"/>
            <a:ext cx="58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"/>
          <p:cNvSpPr txBox="1">
            <a:spLocks noGrp="1"/>
          </p:cNvSpPr>
          <p:nvPr>
            <p:ph type="title"/>
          </p:nvPr>
        </p:nvSpPr>
        <p:spPr>
          <a:xfrm>
            <a:off x="281449" y="4064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CIM Macro Design</a:t>
            </a:r>
            <a:endParaRPr b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7" name="Google Shape;3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50" y="867488"/>
            <a:ext cx="8839199" cy="1971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82396"/>
            <a:ext cx="8839201" cy="14356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2B9179F-6371-424C-BCC1-A1F7A424280B}"/>
              </a:ext>
            </a:extLst>
          </p:cNvPr>
          <p:cNvSpPr txBox="1"/>
          <p:nvPr/>
        </p:nvSpPr>
        <p:spPr>
          <a:xfrm>
            <a:off x="8671620" y="4795075"/>
            <a:ext cx="58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>
            <a:spLocks noGrp="1"/>
          </p:cNvSpPr>
          <p:nvPr>
            <p:ph type="title"/>
          </p:nvPr>
        </p:nvSpPr>
        <p:spPr>
          <a:xfrm>
            <a:off x="311700" y="259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CIM Macro Design</a:t>
            </a:r>
            <a:endParaRPr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4" name="Google Shape;3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50" y="1270425"/>
            <a:ext cx="8839198" cy="281970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F9FE276-DF04-4C66-9D0B-A77196F49553}"/>
              </a:ext>
            </a:extLst>
          </p:cNvPr>
          <p:cNvSpPr txBox="1"/>
          <p:nvPr/>
        </p:nvSpPr>
        <p:spPr>
          <a:xfrm>
            <a:off x="8671620" y="4795075"/>
            <a:ext cx="58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"/>
          <p:cNvSpPr txBox="1">
            <a:spLocks noGrp="1"/>
          </p:cNvSpPr>
          <p:nvPr>
            <p:ph type="title"/>
          </p:nvPr>
        </p:nvSpPr>
        <p:spPr>
          <a:xfrm>
            <a:off x="311700" y="26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CIM Macro Design</a:t>
            </a:r>
            <a:endParaRPr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0" name="Google Shape;3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1125"/>
            <a:ext cx="8839201" cy="22263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369AF66-1B38-4D6B-B908-9B6CA2B3E206}"/>
              </a:ext>
            </a:extLst>
          </p:cNvPr>
          <p:cNvSpPr txBox="1"/>
          <p:nvPr/>
        </p:nvSpPr>
        <p:spPr>
          <a:xfrm>
            <a:off x="8671620" y="4795075"/>
            <a:ext cx="58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94495" y="27597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zh-TW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of Pattern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zh-TW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Optimization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zh-TW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CIM Macro Design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○"/>
            </a:pPr>
            <a:r>
              <a:rPr lang="zh-TW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pipeline (w/o pipeline vs w/ 1 cut, 2 cuts, 3 cuts) 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○"/>
            </a:pPr>
            <a:r>
              <a:rPr lang="zh-TW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 dimension (1D,2D,3D)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○"/>
            </a:pPr>
            <a:r>
              <a:rPr lang="zh-TW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w/o In_weight_x(x=1~32) vs  w/ In_weight_x(x=1~32)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○"/>
            </a:pPr>
            <a:r>
              <a:rPr lang="zh-TW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 period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○"/>
            </a:pPr>
            <a:r>
              <a:rPr lang="zh-TW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FSM (with FSM vs without FSM)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zh-TW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○"/>
            </a:pPr>
            <a:r>
              <a:rPr lang="zh-TW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 saturation effect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○"/>
            </a:pPr>
            <a:r>
              <a:rPr lang="zh-TW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best design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zh-TW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0D89FCE-C597-460A-8080-D7FE929A792A}"/>
              </a:ext>
            </a:extLst>
          </p:cNvPr>
          <p:cNvSpPr txBox="1"/>
          <p:nvPr/>
        </p:nvSpPr>
        <p:spPr>
          <a:xfrm>
            <a:off x="8815095" y="4818305"/>
            <a:ext cx="271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>
            <a:spLocks noGrp="1"/>
          </p:cNvSpPr>
          <p:nvPr>
            <p:ph type="title"/>
          </p:nvPr>
        </p:nvSpPr>
        <p:spPr>
          <a:xfrm>
            <a:off x="311700" y="26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CIM Macro Design</a:t>
            </a:r>
            <a:endParaRPr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6" name="Google Shape;3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38" y="920000"/>
            <a:ext cx="7172325" cy="3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6A794C3-6AA2-4F8A-82D9-DAD708D28F41}"/>
              </a:ext>
            </a:extLst>
          </p:cNvPr>
          <p:cNvSpPr txBox="1"/>
          <p:nvPr/>
        </p:nvSpPr>
        <p:spPr>
          <a:xfrm>
            <a:off x="8671620" y="4795075"/>
            <a:ext cx="58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311700" y="338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CIM Macro Design</a:t>
            </a:r>
            <a:endParaRPr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3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lt1"/>
                </a:solidFill>
              </a:rPr>
              <a:t>   </a:t>
            </a:r>
            <a:r>
              <a:rPr lang="zh-TW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 dimension:1D、2D、3D Buffer demostration</a:t>
            </a:r>
            <a:endParaRPr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1D: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2D: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3D: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3" name="Google Shape;3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325" y="2448512"/>
            <a:ext cx="2719200" cy="855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325" y="3516250"/>
            <a:ext cx="3245200" cy="752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3325" y="1573300"/>
            <a:ext cx="2512675" cy="6628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86EFBB2-560E-41A4-BA72-6EF87B36584C}"/>
              </a:ext>
            </a:extLst>
          </p:cNvPr>
          <p:cNvSpPr txBox="1"/>
          <p:nvPr/>
        </p:nvSpPr>
        <p:spPr>
          <a:xfrm>
            <a:off x="8671620" y="4795075"/>
            <a:ext cx="58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"/>
          <p:cNvSpPr txBox="1">
            <a:spLocks noGrp="1"/>
          </p:cNvSpPr>
          <p:nvPr>
            <p:ph type="title"/>
          </p:nvPr>
        </p:nvSpPr>
        <p:spPr>
          <a:xfrm>
            <a:off x="151020" y="2511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CIM Macro Design</a:t>
            </a:r>
            <a:endParaRPr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34"/>
          <p:cNvSpPr txBox="1">
            <a:spLocks noGrp="1"/>
          </p:cNvSpPr>
          <p:nvPr>
            <p:ph type="body" idx="1"/>
          </p:nvPr>
        </p:nvSpPr>
        <p:spPr>
          <a:xfrm>
            <a:off x="311700" y="104990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lt1"/>
                </a:solidFill>
              </a:rPr>
              <a:t> </a:t>
            </a:r>
            <a:r>
              <a:rPr lang="zh-TW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zh-TW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 dimension: 1D vs 2D vs 3D</a:t>
            </a:r>
            <a:endParaRPr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aphicFrame>
        <p:nvGraphicFramePr>
          <p:cNvPr id="382" name="Google Shape;382;p34"/>
          <p:cNvGraphicFramePr/>
          <p:nvPr/>
        </p:nvGraphicFramePr>
        <p:xfrm>
          <a:off x="952500" y="1809750"/>
          <a:ext cx="7452600" cy="2759125"/>
        </p:xfrm>
        <a:graphic>
          <a:graphicData uri="http://schemas.openxmlformats.org/drawingml/2006/table">
            <a:tbl>
              <a:tblPr>
                <a:noFill/>
                <a:tableStyleId>{FC87DFFB-C362-4362-9050-A63FB6CC6B3C}</a:tableStyleId>
              </a:tblPr>
              <a:tblGrid>
                <a:gridCol w="76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4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0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area(mm^2)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operation time(s)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operation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throughput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(GOPS)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area efficiency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(TOPS/mm^2)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power(W)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energy efficiency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(TOPS/W)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1D👑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highlight>
                            <a:srgbClr val="FFFF00"/>
                          </a:highlight>
                        </a:rPr>
                        <a:t>6.65E-03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3.41E-08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93.7948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highlight>
                            <a:srgbClr val="FFFF00"/>
                          </a:highlight>
                        </a:rPr>
                        <a:t>14.1092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highlight>
                            <a:schemeClr val="accent6"/>
                          </a:highlight>
                        </a:rPr>
                        <a:t>2.61E-03</a:t>
                      </a:r>
                      <a:endParaRPr>
                        <a:highlight>
                          <a:schemeClr val="accent6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highlight>
                            <a:schemeClr val="accent6"/>
                          </a:highlight>
                        </a:rPr>
                        <a:t>3.60E+01</a:t>
                      </a:r>
                      <a:endParaRPr>
                        <a:highlight>
                          <a:schemeClr val="accent6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6.84E-03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3.41E-08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93.7948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13.7150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2.64E-03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3.55E+01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6.90E-03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3.41E-08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93.7948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13.5871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2.72E-03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3.45E+01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173E9EF2-5B66-4FEC-95B8-D680369F5B80}"/>
              </a:ext>
            </a:extLst>
          </p:cNvPr>
          <p:cNvSpPr txBox="1"/>
          <p:nvPr/>
        </p:nvSpPr>
        <p:spPr>
          <a:xfrm>
            <a:off x="8671620" y="4795075"/>
            <a:ext cx="58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CIM Macro Design</a:t>
            </a:r>
            <a:endParaRPr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35"/>
          <p:cNvSpPr txBox="1">
            <a:spLocks noGrp="1"/>
          </p:cNvSpPr>
          <p:nvPr>
            <p:ph type="body" idx="1"/>
          </p:nvPr>
        </p:nvSpPr>
        <p:spPr>
          <a:xfrm>
            <a:off x="789175" y="1147950"/>
            <a:ext cx="8520600" cy="34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 dimension comparison result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VS 3D: At same period, they have same operation time, but 3D area and           power is higher than 2D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2D buffer is better than 3D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1D VS 2D: At same period, 1D area and power is smaller than 2D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1D buffer is better than 2D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1D buffer is the best of all !!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35"/>
          <p:cNvSpPr/>
          <p:nvPr/>
        </p:nvSpPr>
        <p:spPr>
          <a:xfrm>
            <a:off x="789175" y="2486850"/>
            <a:ext cx="439500" cy="1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5"/>
          <p:cNvSpPr/>
          <p:nvPr/>
        </p:nvSpPr>
        <p:spPr>
          <a:xfrm>
            <a:off x="789175" y="3783025"/>
            <a:ext cx="439500" cy="1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8340394-24CE-4401-8E32-A7B84F516466}"/>
              </a:ext>
            </a:extLst>
          </p:cNvPr>
          <p:cNvSpPr txBox="1"/>
          <p:nvPr/>
        </p:nvSpPr>
        <p:spPr>
          <a:xfrm>
            <a:off x="8671620" y="4795075"/>
            <a:ext cx="58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"/>
          <p:cNvSpPr txBox="1">
            <a:spLocks noGrp="1"/>
          </p:cNvSpPr>
          <p:nvPr>
            <p:ph type="title"/>
          </p:nvPr>
        </p:nvSpPr>
        <p:spPr>
          <a:xfrm>
            <a:off x="151020" y="24524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CIM Macro Design</a:t>
            </a:r>
            <a:endParaRPr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36"/>
          <p:cNvSpPr txBox="1"/>
          <p:nvPr/>
        </p:nvSpPr>
        <p:spPr>
          <a:xfrm>
            <a:off x="433800" y="1086400"/>
            <a:ext cx="80634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without In_weight_x(x=1~32) vs  with In_weight_x(x=1~32)</a:t>
            </a:r>
            <a:endParaRPr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result: </a:t>
            </a:r>
            <a:endParaRPr sz="18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of reduction of the In_weight_x, the pattern without In_weight_x has  smaller area</a:t>
            </a:r>
            <a:endParaRPr sz="18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8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Area efficiency and the energy efficiency can be better</a:t>
            </a:r>
            <a:endParaRPr sz="18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/>
              <a:t>  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7" name="Google Shape;397;p36"/>
          <p:cNvSpPr/>
          <p:nvPr/>
        </p:nvSpPr>
        <p:spPr>
          <a:xfrm>
            <a:off x="555300" y="3133150"/>
            <a:ext cx="439500" cy="1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15AC11B-B9E5-49F7-B1DD-13CAF449CAA0}"/>
              </a:ext>
            </a:extLst>
          </p:cNvPr>
          <p:cNvSpPr txBox="1"/>
          <p:nvPr/>
        </p:nvSpPr>
        <p:spPr>
          <a:xfrm>
            <a:off x="8671620" y="4795075"/>
            <a:ext cx="58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 txBox="1">
            <a:spLocks noGrp="1"/>
          </p:cNvSpPr>
          <p:nvPr>
            <p:ph type="title"/>
          </p:nvPr>
        </p:nvSpPr>
        <p:spPr>
          <a:xfrm>
            <a:off x="151020" y="213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CIM Macro Design</a:t>
            </a:r>
            <a:endParaRPr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37"/>
          <p:cNvSpPr txBox="1"/>
          <p:nvPr/>
        </p:nvSpPr>
        <p:spPr>
          <a:xfrm>
            <a:off x="435800" y="833625"/>
            <a:ext cx="79728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without In_weight_x(x=1~32) vs  with In_weight_x(x=1~32)</a:t>
            </a:r>
            <a:endParaRPr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04" name="Google Shape;404;p37"/>
          <p:cNvGraphicFramePr/>
          <p:nvPr>
            <p:extLst>
              <p:ext uri="{D42A27DB-BD31-4B8C-83A1-F6EECF244321}">
                <p14:modId xmlns:p14="http://schemas.microsoft.com/office/powerpoint/2010/main" val="1701578391"/>
              </p:ext>
            </p:extLst>
          </p:nvPr>
        </p:nvGraphicFramePr>
        <p:xfrm>
          <a:off x="435800" y="1366026"/>
          <a:ext cx="8272400" cy="3116900"/>
        </p:xfrm>
        <a:graphic>
          <a:graphicData uri="http://schemas.openxmlformats.org/drawingml/2006/table">
            <a:tbl>
              <a:tblPr>
                <a:noFill/>
                <a:tableStyleId>{FC87DFFB-C362-4362-9050-A63FB6CC6B3C}</a:tableStyleId>
              </a:tblPr>
              <a:tblGrid>
                <a:gridCol w="103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area(mm^2)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operation time(s)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operation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throughput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(GOPS)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area efficiency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(TOPS/mm^2)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power(W)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energy efficiency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(TOPS/W)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4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With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highlight>
                            <a:srgbClr val="FFFF00"/>
                          </a:highlight>
                        </a:rPr>
                        <a:t>8.09E-03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3.26E-08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98.120381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highlight>
                            <a:srgbClr val="FFFF00"/>
                          </a:highlight>
                        </a:rPr>
                        <a:t>12.132923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highlight>
                            <a:srgbClr val="FFFF00"/>
                          </a:highlight>
                        </a:rPr>
                        <a:t>2.98E-03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highlight>
                            <a:srgbClr val="FFFF00"/>
                          </a:highlight>
                        </a:rPr>
                        <a:t>3.29E+01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Without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1.11E-02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3.26E-08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98.120381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8.8016251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3.56E-03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2.76E+01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35C4993C-041A-4C5B-B9E4-2B770B531A04}"/>
              </a:ext>
            </a:extLst>
          </p:cNvPr>
          <p:cNvSpPr txBox="1"/>
          <p:nvPr/>
        </p:nvSpPr>
        <p:spPr>
          <a:xfrm>
            <a:off x="8671620" y="4795075"/>
            <a:ext cx="58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8"/>
          <p:cNvSpPr txBox="1">
            <a:spLocks noGrp="1"/>
          </p:cNvSpPr>
          <p:nvPr>
            <p:ph type="title"/>
          </p:nvPr>
        </p:nvSpPr>
        <p:spPr>
          <a:xfrm>
            <a:off x="311700" y="237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CIM Macro Design</a:t>
            </a:r>
            <a:endParaRPr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38"/>
          <p:cNvSpPr txBox="1"/>
          <p:nvPr/>
        </p:nvSpPr>
        <p:spPr>
          <a:xfrm>
            <a:off x="433800" y="1100550"/>
            <a:ext cx="80634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 period</a:t>
            </a:r>
            <a:endParaRPr sz="18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pipeline, we can 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decrease the clock period</a:t>
            </a:r>
            <a:r>
              <a:rPr lang="zh-TW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Advantage: 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throughput and area efficiency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Disadvantage:</a:t>
            </a:r>
            <a:r>
              <a:rPr lang="zh-TW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area and power，decrease energy efficiency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  </a:t>
            </a:r>
            <a:endParaRPr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9CE447-2ADC-4E3E-82CE-28FE0AF09879}"/>
              </a:ext>
            </a:extLst>
          </p:cNvPr>
          <p:cNvSpPr txBox="1"/>
          <p:nvPr/>
        </p:nvSpPr>
        <p:spPr>
          <a:xfrm>
            <a:off x="8671620" y="4795075"/>
            <a:ext cx="58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9"/>
          <p:cNvSpPr txBox="1">
            <a:spLocks noGrp="1"/>
          </p:cNvSpPr>
          <p:nvPr>
            <p:ph type="title"/>
          </p:nvPr>
        </p:nvSpPr>
        <p:spPr>
          <a:xfrm>
            <a:off x="283562" y="228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CIM Macro Design</a:t>
            </a:r>
            <a:endParaRPr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17" name="Google Shape;417;p39"/>
          <p:cNvGraphicFramePr/>
          <p:nvPr>
            <p:extLst>
              <p:ext uri="{D42A27DB-BD31-4B8C-83A1-F6EECF244321}">
                <p14:modId xmlns:p14="http://schemas.microsoft.com/office/powerpoint/2010/main" val="3070868089"/>
              </p:ext>
            </p:extLst>
          </p:nvPr>
        </p:nvGraphicFramePr>
        <p:xfrm>
          <a:off x="339837" y="1108732"/>
          <a:ext cx="8464325" cy="3379035"/>
        </p:xfrm>
        <a:graphic>
          <a:graphicData uri="http://schemas.openxmlformats.org/drawingml/2006/table">
            <a:tbl>
              <a:tblPr>
                <a:noFill/>
                <a:tableStyleId>{FC87DFFB-C362-4362-9050-A63FB6CC6B3C}</a:tableStyleId>
              </a:tblPr>
              <a:tblGrid>
                <a:gridCol w="9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8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2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W/ pipeline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(切兩刀)+2Dbuffer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+NoFSM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area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(mm^2)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operation time(s)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operation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dirty="0"/>
                        <a:t>throughput</a:t>
                      </a:r>
                      <a:endParaRPr sz="12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dirty="0"/>
                        <a:t>(GOPS)</a:t>
                      </a:r>
                      <a:endParaRPr sz="12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area efficiency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(TOPS/mm^2)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power(W)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energy efficiency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(TOPS/W)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clk period=605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8.09E-03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3.26E-08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3200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98.12038144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12.13292355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50505"/>
                          </a:solidFill>
                          <a:highlight>
                            <a:srgbClr val="FFFF00"/>
                          </a:highlight>
                        </a:rPr>
                        <a:t>2.98E-03</a:t>
                      </a:r>
                      <a:endParaRPr sz="1200">
                        <a:solidFill>
                          <a:srgbClr val="050505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50505"/>
                          </a:solidFill>
                          <a:highlight>
                            <a:srgbClr val="FFFF00"/>
                          </a:highlight>
                        </a:rPr>
                        <a:t>3.29E+01</a:t>
                      </a:r>
                      <a:endParaRPr sz="1200">
                        <a:solidFill>
                          <a:srgbClr val="050505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clk period=600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highlight>
                            <a:srgbClr val="FFFF00"/>
                          </a:highlight>
                        </a:rPr>
                        <a:t>8.04E-03</a:t>
                      </a:r>
                      <a:endParaRPr sz="12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3.23E-08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3200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99.10188913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12.32432503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3.02E-03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3.28E+01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clk period=585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8.13E-03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3.15E-08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3200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101.4648995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12.47988599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3.13E-03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3.24E+01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highlight>
                            <a:srgbClr val="FFFF00"/>
                          </a:highlight>
                        </a:rPr>
                        <a:t>clk period=565</a:t>
                      </a:r>
                      <a:endParaRPr sz="12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8.19E-03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50505"/>
                          </a:solidFill>
                          <a:highlight>
                            <a:srgbClr val="FFFF00"/>
                          </a:highlight>
                        </a:rPr>
                        <a:t>3.05E-08</a:t>
                      </a:r>
                      <a:endParaRPr sz="1200">
                        <a:solidFill>
                          <a:srgbClr val="050505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3200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50505"/>
                          </a:solidFill>
                        </a:rPr>
                        <a:t>105.045465</a:t>
                      </a:r>
                      <a:endParaRPr sz="1200">
                        <a:solidFill>
                          <a:srgbClr val="050505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50505"/>
                          </a:solidFill>
                          <a:highlight>
                            <a:srgbClr val="FFFF00"/>
                          </a:highlight>
                        </a:rPr>
                        <a:t>12.82096052</a:t>
                      </a:r>
                      <a:endParaRPr sz="1200">
                        <a:solidFill>
                          <a:srgbClr val="050505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3.27E-03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dirty="0">
                          <a:solidFill>
                            <a:srgbClr val="050505"/>
                          </a:solidFill>
                        </a:rPr>
                        <a:t>3.21E+01</a:t>
                      </a:r>
                      <a:endParaRPr sz="1200" dirty="0">
                        <a:solidFill>
                          <a:srgbClr val="050505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23987E71-8937-4CFB-A93F-D63E4BE8C8C5}"/>
              </a:ext>
            </a:extLst>
          </p:cNvPr>
          <p:cNvSpPr txBox="1"/>
          <p:nvPr/>
        </p:nvSpPr>
        <p:spPr>
          <a:xfrm>
            <a:off x="8671620" y="4795075"/>
            <a:ext cx="58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0"/>
          <p:cNvSpPr txBox="1">
            <a:spLocks noGrp="1"/>
          </p:cNvSpPr>
          <p:nvPr>
            <p:ph type="title"/>
          </p:nvPr>
        </p:nvSpPr>
        <p:spPr>
          <a:xfrm>
            <a:off x="250228" y="25299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CIM Macro Design</a:t>
            </a:r>
            <a:endParaRPr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40"/>
          <p:cNvSpPr txBox="1">
            <a:spLocks noGrp="1"/>
          </p:cNvSpPr>
          <p:nvPr>
            <p:ph type="body" idx="1"/>
          </p:nvPr>
        </p:nvSpPr>
        <p:spPr>
          <a:xfrm>
            <a:off x="691475" y="1017725"/>
            <a:ext cx="8520600" cy="38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680" b="1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between “with FSM” and “without FSM”</a:t>
            </a:r>
            <a:endParaRPr sz="1680" b="1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zh-TW" sz="1492" b="1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FSM:</a:t>
            </a:r>
            <a:r>
              <a:rPr lang="zh-TW" sz="1492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92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zh-TW" sz="1492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advantage: easy to control the behavior of each circuit block                    </a:t>
            </a:r>
            <a:endParaRPr sz="1492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zh-TW" sz="1492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disadvantage: larger area</a:t>
            </a:r>
            <a:endParaRPr sz="1492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zh-TW" sz="1492" b="1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FSM:</a:t>
            </a:r>
            <a:endParaRPr sz="1492" b="1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zh-TW" sz="1492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advantage:</a:t>
            </a:r>
            <a:r>
              <a:rPr lang="zh-TW" sz="1492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1492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decrease area about 3000um^2，increase area efficiency，decrease power，</a:t>
            </a:r>
            <a:endParaRPr sz="1492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zh-TW" sz="1492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energy efficiency</a:t>
            </a:r>
            <a:endParaRPr sz="1492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zh-TW" sz="1492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(ex: The area of w/ pipeline+2D buffer decreases from 11000 um^2 to 8000um^2)</a:t>
            </a:r>
            <a:endParaRPr sz="1492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zh-TW" sz="1492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disadvantage: hard to control the behavior of each circuit block</a:t>
            </a:r>
            <a:endParaRPr sz="1492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21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9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95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D9F50D-6834-4FB9-9554-73EA45B415F9}"/>
              </a:ext>
            </a:extLst>
          </p:cNvPr>
          <p:cNvSpPr txBox="1"/>
          <p:nvPr/>
        </p:nvSpPr>
        <p:spPr>
          <a:xfrm>
            <a:off x="8671620" y="4795075"/>
            <a:ext cx="58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1"/>
          <p:cNvSpPr txBox="1">
            <a:spLocks noGrp="1"/>
          </p:cNvSpPr>
          <p:nvPr>
            <p:ph type="title"/>
          </p:nvPr>
        </p:nvSpPr>
        <p:spPr>
          <a:xfrm>
            <a:off x="248350" y="18929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CIM Macro Design</a:t>
            </a:r>
            <a:endParaRPr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29" name="Google Shape;429;p41"/>
          <p:cNvGraphicFramePr/>
          <p:nvPr/>
        </p:nvGraphicFramePr>
        <p:xfrm>
          <a:off x="339838" y="1428175"/>
          <a:ext cx="8464325" cy="2414371"/>
        </p:xfrm>
        <a:graphic>
          <a:graphicData uri="http://schemas.openxmlformats.org/drawingml/2006/table">
            <a:tbl>
              <a:tblPr>
                <a:noFill/>
                <a:tableStyleId>{FC87DFFB-C362-4362-9050-A63FB6CC6B3C}</a:tableStyleId>
              </a:tblPr>
              <a:tblGrid>
                <a:gridCol w="9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2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W/ pipeline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(2cuts)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+2Dbuffer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(clk period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=565)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area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(mm^2)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operation time(s)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operation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throughput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(GOPS)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area efficiency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(TOPS/mm^2)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power(W)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energy efficiency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(TOPS/W)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lt1"/>
                          </a:solidFill>
                          <a:highlight>
                            <a:schemeClr val="accent6"/>
                          </a:highlight>
                        </a:rPr>
                        <a:t>Without FSM</a:t>
                      </a:r>
                      <a:endParaRPr sz="1200">
                        <a:solidFill>
                          <a:schemeClr val="lt1"/>
                        </a:solidFill>
                        <a:highlight>
                          <a:schemeClr val="accent6"/>
                        </a:highlight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50505"/>
                          </a:solidFill>
                          <a:highlight>
                            <a:srgbClr val="FFFF00"/>
                          </a:highlight>
                        </a:rPr>
                        <a:t>8.19E-03</a:t>
                      </a:r>
                      <a:endParaRPr sz="1200">
                        <a:solidFill>
                          <a:srgbClr val="050505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3.05E-08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3200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105.045465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highlight>
                            <a:srgbClr val="FFFF00"/>
                          </a:highlight>
                        </a:rPr>
                        <a:t>12.82096052</a:t>
                      </a:r>
                      <a:endParaRPr sz="12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50505"/>
                          </a:solidFill>
                          <a:highlight>
                            <a:srgbClr val="FFFF00"/>
                          </a:highlight>
                        </a:rPr>
                        <a:t>3.27E-03</a:t>
                      </a:r>
                      <a:endParaRPr sz="1200">
                        <a:solidFill>
                          <a:srgbClr val="050505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highlight>
                            <a:srgbClr val="FFFF00"/>
                          </a:highlight>
                        </a:rPr>
                        <a:t>3.21E+01</a:t>
                      </a:r>
                      <a:endParaRPr sz="12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/>
                        <a:t>With FSM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1.11E-02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50505"/>
                          </a:solidFill>
                        </a:rPr>
                        <a:t>3.05E-08</a:t>
                      </a:r>
                      <a:endParaRPr sz="1200">
                        <a:solidFill>
                          <a:srgbClr val="050505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50505"/>
                          </a:solidFill>
                        </a:rPr>
                        <a:t>3200</a:t>
                      </a:r>
                      <a:endParaRPr sz="1200">
                        <a:solidFill>
                          <a:srgbClr val="050505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rgbClr val="050505"/>
                          </a:solidFill>
                        </a:rPr>
                        <a:t>105.045465</a:t>
                      </a:r>
                      <a:endParaRPr sz="1200">
                        <a:solidFill>
                          <a:srgbClr val="050505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9.596726341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3.879E-3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2.71E+01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0" name="Google Shape;430;p41"/>
          <p:cNvSpPr txBox="1"/>
          <p:nvPr/>
        </p:nvSpPr>
        <p:spPr>
          <a:xfrm>
            <a:off x="339850" y="937850"/>
            <a:ext cx="83376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5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zh-TW" sz="165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between “with FSM” and “without FSM” </a:t>
            </a:r>
            <a:endParaRPr sz="6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A5999E-8E5C-4698-A054-D0692B7A8157}"/>
              </a:ext>
            </a:extLst>
          </p:cNvPr>
          <p:cNvSpPr txBox="1"/>
          <p:nvPr/>
        </p:nvSpPr>
        <p:spPr>
          <a:xfrm>
            <a:off x="8671620" y="4795075"/>
            <a:ext cx="58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308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of Pattern</a:t>
            </a:r>
            <a:endParaRPr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25" y="1595400"/>
            <a:ext cx="4645600" cy="21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325" y="881050"/>
            <a:ext cx="3405525" cy="40375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85A8982-C943-415A-A649-645FE1D88800}"/>
              </a:ext>
            </a:extLst>
          </p:cNvPr>
          <p:cNvSpPr txBox="1"/>
          <p:nvPr/>
        </p:nvSpPr>
        <p:spPr>
          <a:xfrm>
            <a:off x="8815095" y="4818305"/>
            <a:ext cx="271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>
            <a:spLocks noGrp="1"/>
          </p:cNvSpPr>
          <p:nvPr>
            <p:ph type="title"/>
          </p:nvPr>
        </p:nvSpPr>
        <p:spPr>
          <a:xfrm>
            <a:off x="248350" y="21050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CIM Macro Design</a:t>
            </a:r>
            <a:endParaRPr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36" name="Google Shape;436;p42"/>
          <p:cNvGraphicFramePr/>
          <p:nvPr/>
        </p:nvGraphicFramePr>
        <p:xfrm>
          <a:off x="339838" y="1428175"/>
          <a:ext cx="8464325" cy="2435580"/>
        </p:xfrm>
        <a:graphic>
          <a:graphicData uri="http://schemas.openxmlformats.org/drawingml/2006/table">
            <a:tbl>
              <a:tblPr>
                <a:noFill/>
                <a:tableStyleId>{FC87DFFB-C362-4362-9050-A63FB6CC6B3C}</a:tableStyleId>
              </a:tblPr>
              <a:tblGrid>
                <a:gridCol w="9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9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7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2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W/ pipeline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(1cut)+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2Dbuffer+</a:t>
                      </a:r>
                      <a:r>
                        <a:rPr lang="zh-TW" sz="1200">
                          <a:solidFill>
                            <a:srgbClr val="050505"/>
                          </a:solidFill>
                        </a:rPr>
                        <a:t>No FSM</a:t>
                      </a:r>
                      <a:endParaRPr sz="1200">
                        <a:solidFill>
                          <a:srgbClr val="050505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(clk period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=739)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area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(mm^2)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operation time(s)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operation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throughput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(GOPS)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area efficiency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(TOPS/mm^2)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power(W)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energy efficiency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(TOPS/W)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highlight>
                            <a:srgbClr val="FFFF00"/>
                          </a:highlight>
                        </a:rPr>
                        <a:t>RVT</a:t>
                      </a:r>
                      <a:endParaRPr sz="12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5050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highlight>
                            <a:srgbClr val="FFFF00"/>
                          </a:highlight>
                        </a:rPr>
                        <a:t>8.68E-03</a:t>
                      </a:r>
                      <a:endParaRPr sz="12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highlight>
                            <a:srgbClr val="FFFF00"/>
                          </a:highlight>
                        </a:rPr>
                        <a:t>3.91E-08</a:t>
                      </a:r>
                      <a:endParaRPr sz="12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3200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highlight>
                            <a:srgbClr val="FFFF00"/>
                          </a:highlight>
                        </a:rPr>
                        <a:t>81.89169823</a:t>
                      </a:r>
                      <a:endParaRPr sz="12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highlight>
                            <a:srgbClr val="FFFF00"/>
                          </a:highlight>
                        </a:rPr>
                        <a:t>9.43E+0</a:t>
                      </a:r>
                      <a:endParaRPr sz="12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highlight>
                            <a:srgbClr val="FFFF00"/>
                          </a:highlight>
                        </a:rPr>
                        <a:t>2.36E-03</a:t>
                      </a:r>
                      <a:endParaRPr sz="12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highlight>
                            <a:srgbClr val="FFFF00"/>
                          </a:highlight>
                        </a:rPr>
                        <a:t>34.74735222</a:t>
                      </a:r>
                      <a:endParaRPr sz="12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/>
                        <a:t>LVT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1.00E-02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3.9816E-08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3200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80.36970062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7.993E+0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2.601E-03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30.89953888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7" name="Google Shape;437;p42"/>
          <p:cNvSpPr txBox="1"/>
          <p:nvPr/>
        </p:nvSpPr>
        <p:spPr>
          <a:xfrm>
            <a:off x="339850" y="937850"/>
            <a:ext cx="83376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zh-TW" sz="165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between different libraries of “RVT” and “LVT” </a:t>
            </a:r>
            <a:endParaRPr sz="6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EC81C0-F4BF-413E-A1F3-3EE9E15C08C1}"/>
              </a:ext>
            </a:extLst>
          </p:cNvPr>
          <p:cNvSpPr txBox="1"/>
          <p:nvPr/>
        </p:nvSpPr>
        <p:spPr>
          <a:xfrm>
            <a:off x="8671620" y="4795075"/>
            <a:ext cx="58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3"/>
          <p:cNvSpPr txBox="1">
            <a:spLocks noGrp="1"/>
          </p:cNvSpPr>
          <p:nvPr>
            <p:ph type="title"/>
          </p:nvPr>
        </p:nvSpPr>
        <p:spPr>
          <a:xfrm>
            <a:off x="204450" y="1117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TW" sz="2575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 saturation effect</a:t>
            </a:r>
            <a:endParaRPr sz="2575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2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43" name="Google Shape;443;p43"/>
          <p:cNvGraphicFramePr/>
          <p:nvPr>
            <p:extLst>
              <p:ext uri="{D42A27DB-BD31-4B8C-83A1-F6EECF244321}">
                <p14:modId xmlns:p14="http://schemas.microsoft.com/office/powerpoint/2010/main" val="328714833"/>
              </p:ext>
            </p:extLst>
          </p:nvPr>
        </p:nvGraphicFramePr>
        <p:xfrm>
          <a:off x="433400" y="786214"/>
          <a:ext cx="8062700" cy="4076500"/>
        </p:xfrm>
        <a:graphic>
          <a:graphicData uri="http://schemas.openxmlformats.org/drawingml/2006/table">
            <a:tbl>
              <a:tblPr>
                <a:noFill/>
                <a:tableStyleId>{FC87DFFB-C362-4362-9050-A63FB6CC6B3C}</a:tableStyleId>
              </a:tblPr>
              <a:tblGrid>
                <a:gridCol w="133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5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7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5375">
                <a:tc gridSpan="8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050505"/>
                          </a:solidFill>
                        </a:rPr>
                        <a:t>Without pipeline + 1d buffer + without In_weight_x + no FSM</a:t>
                      </a:r>
                      <a:endParaRPr sz="1600">
                        <a:solidFill>
                          <a:srgbClr val="05050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area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(mm^2)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operation time(s)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operation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throughput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(GOPS)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area efficiency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(TOPS/mm^2)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power(W)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energy efficiency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(TOPS/W)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Clk period(795)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3.034E-3</a:t>
                      </a:r>
                      <a:endParaRPr sz="11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4.12E-8</a:t>
                      </a:r>
                      <a:endParaRPr sz="11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3200</a:t>
                      </a:r>
                      <a:endParaRPr sz="11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77.61</a:t>
                      </a:r>
                      <a:endParaRPr sz="11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25.578</a:t>
                      </a:r>
                      <a:endParaRPr sz="11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1.26E-3</a:t>
                      </a:r>
                      <a:endParaRPr sz="11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6.16E+1</a:t>
                      </a:r>
                      <a:endParaRPr sz="11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chemeClr val="lt1"/>
                          </a:solidFill>
                        </a:rPr>
                        <a:t>Clk period(815)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highlight>
                            <a:schemeClr val="accent6"/>
                          </a:highlight>
                        </a:rPr>
                        <a:t>3.028E-3</a:t>
                      </a:r>
                      <a:endParaRPr sz="1100">
                        <a:highlight>
                          <a:schemeClr val="accent6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4.23E-8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3200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75.71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25.000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1.23E-3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6.18E+1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chemeClr val="lt1"/>
                          </a:solidFill>
                        </a:rPr>
                        <a:t>Clk period(860)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chemeClr val="lt1"/>
                          </a:solidFill>
                          <a:highlight>
                            <a:schemeClr val="accent6"/>
                          </a:highlight>
                        </a:rPr>
                        <a:t>3.028E-3</a:t>
                      </a:r>
                      <a:endParaRPr sz="1100">
                        <a:solidFill>
                          <a:schemeClr val="lt1"/>
                        </a:solidFill>
                        <a:highlight>
                          <a:schemeClr val="accent6"/>
                        </a:highlight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highlight>
                          <a:schemeClr val="accent6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4.45E-8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3200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71.84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23.723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1.16E-3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6.19E+1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050505"/>
                          </a:solidFill>
                        </a:rPr>
                        <a:t>Clk period(905)</a:t>
                      </a:r>
                      <a:endParaRPr sz="1100">
                        <a:solidFill>
                          <a:srgbClr val="050505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chemeClr val="lt1"/>
                          </a:solidFill>
                          <a:highlight>
                            <a:schemeClr val="accent6"/>
                          </a:highlight>
                        </a:rPr>
                        <a:t>3.028E-3</a:t>
                      </a:r>
                      <a:endParaRPr sz="1100">
                        <a:solidFill>
                          <a:schemeClr val="lt1"/>
                        </a:solidFill>
                        <a:highlight>
                          <a:schemeClr val="accent6"/>
                        </a:highlight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highlight>
                          <a:schemeClr val="accent6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4.69E-8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3200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68.19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22.519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1.10E-3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dirty="0"/>
                        <a:t>6.19E+1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EAC98E91-7088-4C97-8345-068BFD7CB8B5}"/>
              </a:ext>
            </a:extLst>
          </p:cNvPr>
          <p:cNvSpPr txBox="1"/>
          <p:nvPr/>
        </p:nvSpPr>
        <p:spPr>
          <a:xfrm>
            <a:off x="8671620" y="4795075"/>
            <a:ext cx="58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"/>
          <p:cNvSpPr txBox="1">
            <a:spLocks noGrp="1"/>
          </p:cNvSpPr>
          <p:nvPr>
            <p:ph type="title"/>
          </p:nvPr>
        </p:nvSpPr>
        <p:spPr>
          <a:xfrm>
            <a:off x="181071" y="1904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CIM Macro Design</a:t>
            </a:r>
            <a:endParaRPr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44"/>
          <p:cNvSpPr txBox="1">
            <a:spLocks noGrp="1"/>
          </p:cNvSpPr>
          <p:nvPr>
            <p:ph type="body" idx="1"/>
          </p:nvPr>
        </p:nvSpPr>
        <p:spPr>
          <a:xfrm>
            <a:off x="685462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best design:</a:t>
            </a:r>
            <a:endParaRPr sz="15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pipeline + 1D buffer + no FSM + </a:t>
            </a:r>
            <a:r>
              <a:rPr lang="zh-TW" sz="1500" b="1" dirty="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In_weight_x </a:t>
            </a:r>
            <a:r>
              <a:rPr lang="zh-TW" sz="15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RVT cell library</a:t>
            </a:r>
            <a:endParaRPr sz="13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(clk period=795)</a:t>
            </a:r>
            <a:endParaRPr sz="15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area efficiency and power consumption, which is the best design we discover </a:t>
            </a:r>
            <a:endParaRPr sz="15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50" name="Google Shape;450;p44"/>
          <p:cNvGraphicFramePr/>
          <p:nvPr>
            <p:extLst>
              <p:ext uri="{D42A27DB-BD31-4B8C-83A1-F6EECF244321}">
                <p14:modId xmlns:p14="http://schemas.microsoft.com/office/powerpoint/2010/main" val="2919421146"/>
              </p:ext>
            </p:extLst>
          </p:nvPr>
        </p:nvGraphicFramePr>
        <p:xfrm>
          <a:off x="339825" y="2696627"/>
          <a:ext cx="8464325" cy="1861210"/>
        </p:xfrm>
        <a:graphic>
          <a:graphicData uri="http://schemas.openxmlformats.org/drawingml/2006/table">
            <a:tbl>
              <a:tblPr>
                <a:noFill/>
                <a:tableStyleId>{FC87DFFB-C362-4362-9050-A63FB6CC6B3C}</a:tableStyleId>
              </a:tblPr>
              <a:tblGrid>
                <a:gridCol w="9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(mm^2)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 time(s)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throughput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(GOPS)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area efficiency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(TOPS/mm^2)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power(W)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energy efficiency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(TOPS/W)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W/O pipeline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+1Dbuffer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r>
                        <a:rPr lang="zh-TW" sz="1200">
                          <a:solidFill>
                            <a:srgbClr val="05050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FSM</a:t>
                      </a:r>
                      <a:endParaRPr sz="1200">
                        <a:solidFill>
                          <a:srgbClr val="05050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5050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(clk period</a:t>
                      </a:r>
                      <a:endParaRPr sz="1200">
                        <a:solidFill>
                          <a:srgbClr val="05050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5050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=795) </a:t>
                      </a:r>
                      <a:endParaRPr sz="1200">
                        <a:solidFill>
                          <a:srgbClr val="05050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3.034E-3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4.12E-8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77.61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25.578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1.2259E-3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61.6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31D7363F-D026-467C-B419-B4AC1AA9F9A2}"/>
              </a:ext>
            </a:extLst>
          </p:cNvPr>
          <p:cNvSpPr txBox="1"/>
          <p:nvPr/>
        </p:nvSpPr>
        <p:spPr>
          <a:xfrm>
            <a:off x="8804150" y="4835723"/>
            <a:ext cx="58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150" y="245889"/>
            <a:ext cx="5169129" cy="4683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6150" y="2064700"/>
            <a:ext cx="4391119" cy="13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5"/>
          <p:cNvSpPr/>
          <p:nvPr/>
        </p:nvSpPr>
        <p:spPr>
          <a:xfrm>
            <a:off x="965775" y="4503275"/>
            <a:ext cx="4579200" cy="5316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3B8CC5-F781-4635-A5CE-5A54132798C9}"/>
              </a:ext>
            </a:extLst>
          </p:cNvPr>
          <p:cNvSpPr txBox="1"/>
          <p:nvPr/>
        </p:nvSpPr>
        <p:spPr>
          <a:xfrm>
            <a:off x="8671620" y="4795075"/>
            <a:ext cx="58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CIM Macro Design</a:t>
            </a:r>
            <a:endParaRPr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46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tried numerous methods, including w/ &amp; w/o FSM, w/o pipeline &amp; w/ pipeline(1 cut、2 cuts、3 cuts), new pattern which w/o In_weight_X and old pattern, and different dimensions of buffer.</a:t>
            </a:r>
            <a:endParaRPr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Eventually, we found that w/o pipeline + 1D buffer + new pattern(clk period=795) is the best design!!!!!</a:t>
            </a:r>
            <a:endParaRPr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0212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00" b="1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F77A19D-5E2F-4FAD-B54F-BE822C73339E}"/>
              </a:ext>
            </a:extLst>
          </p:cNvPr>
          <p:cNvSpPr txBox="1"/>
          <p:nvPr/>
        </p:nvSpPr>
        <p:spPr>
          <a:xfrm>
            <a:off x="8671620" y="4795075"/>
            <a:ext cx="58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7"/>
          <p:cNvSpPr txBox="1">
            <a:spLocks noGrp="1"/>
          </p:cNvSpPr>
          <p:nvPr>
            <p:ph type="title"/>
          </p:nvPr>
        </p:nvSpPr>
        <p:spPr>
          <a:xfrm>
            <a:off x="1479365" y="1834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320" dirty="0">
                <a:solidFill>
                  <a:srgbClr val="050505"/>
                </a:solidFill>
                <a:latin typeface="DFKai-SB"/>
                <a:ea typeface="DFKai-SB"/>
                <a:cs typeface="DFKai-SB"/>
                <a:sym typeface="DFKai-SB"/>
              </a:rPr>
              <a:t>謝謝老師和助教這學期的關照</a:t>
            </a:r>
            <a:endParaRPr sz="3320" dirty="0">
              <a:solidFill>
                <a:srgbClr val="050505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2FFCD2E-1C4C-4D42-86E3-D58BC9E6CCE3}"/>
              </a:ext>
            </a:extLst>
          </p:cNvPr>
          <p:cNvSpPr txBox="1"/>
          <p:nvPr/>
        </p:nvSpPr>
        <p:spPr>
          <a:xfrm>
            <a:off x="8671620" y="4795075"/>
            <a:ext cx="58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心形 1">
            <a:extLst>
              <a:ext uri="{FF2B5EF4-FFF2-40B4-BE49-F238E27FC236}">
                <a16:creationId xmlns:a16="http://schemas.microsoft.com/office/drawing/2014/main" id="{10908700-778B-4AD3-9499-C8F9C91D46E7}"/>
              </a:ext>
            </a:extLst>
          </p:cNvPr>
          <p:cNvSpPr/>
          <p:nvPr/>
        </p:nvSpPr>
        <p:spPr>
          <a:xfrm>
            <a:off x="7138466" y="2001847"/>
            <a:ext cx="476411" cy="40485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94495" y="1851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of Pattern</a:t>
            </a:r>
            <a:endParaRPr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78938"/>
            <a:ext cx="3487800" cy="2872362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 b="1">
                <a:solidFill>
                  <a:srgbClr val="0084FF"/>
                </a:solidFill>
                <a:latin typeface="Courier New"/>
                <a:ea typeface="Courier New"/>
                <a:cs typeface="Courier New"/>
                <a:sym typeface="Courier New"/>
              </a:rPr>
              <a:t>file_handle_1 = $fopen("test_weight.txt", "r")</a:t>
            </a:r>
            <a:r>
              <a:rPr lang="zh-TW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zh-TW" sz="1200">
                <a:solidFill>
                  <a:srgbClr val="374151"/>
                </a:solidFill>
              </a:rPr>
              <a:t>:</a:t>
            </a:r>
            <a:endParaRPr sz="1200">
              <a:solidFill>
                <a:srgbClr val="37415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zh-TW" sz="1200">
                <a:solidFill>
                  <a:srgbClr val="374151"/>
                </a:solidFill>
              </a:rPr>
              <a:t>Open a text file named "test_weight.txt" and assign its file handle to the variable </a:t>
            </a:r>
            <a:r>
              <a:rPr lang="zh-TW" sz="1050" b="1">
                <a:solidFill>
                  <a:srgbClr val="0084FF"/>
                </a:solidFill>
                <a:latin typeface="Courier New"/>
                <a:ea typeface="Courier New"/>
                <a:cs typeface="Courier New"/>
                <a:sym typeface="Courier New"/>
              </a:rPr>
              <a:t>file_handle_1</a:t>
            </a:r>
            <a:r>
              <a:rPr lang="zh-TW" sz="1200">
                <a:solidFill>
                  <a:srgbClr val="374151"/>
                </a:solidFill>
              </a:rPr>
              <a:t>.</a:t>
            </a:r>
            <a:endParaRPr sz="1200">
              <a:solidFill>
                <a:srgbClr val="37415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zh-TW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zh-TW" sz="1050" b="1">
                <a:solidFill>
                  <a:srgbClr val="0084FF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zh-TW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zh-TW" sz="1200">
                <a:solidFill>
                  <a:srgbClr val="374151"/>
                </a:solidFill>
              </a:rPr>
              <a:t> indicates that the file is opened in read mode.</a:t>
            </a:r>
            <a:endParaRPr sz="120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 b="1">
                <a:solidFill>
                  <a:srgbClr val="0084FF"/>
                </a:solidFill>
                <a:latin typeface="Courier New"/>
                <a:ea typeface="Courier New"/>
                <a:cs typeface="Courier New"/>
                <a:sym typeface="Courier New"/>
              </a:rPr>
              <a:t>if (file_handle_1 != 0) begin</a:t>
            </a:r>
            <a:r>
              <a:rPr lang="zh-TW" sz="1200" b="1">
                <a:solidFill>
                  <a:srgbClr val="0084FF"/>
                </a:solidFill>
              </a:rPr>
              <a:t>:</a:t>
            </a:r>
            <a:endParaRPr sz="1200" b="1">
              <a:solidFill>
                <a:srgbClr val="0084F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zh-TW" sz="1200">
                <a:solidFill>
                  <a:srgbClr val="374151"/>
                </a:solidFill>
              </a:rPr>
              <a:t>Check if the file was successfully opened. If </a:t>
            </a:r>
            <a:r>
              <a:rPr lang="zh-TW" sz="1050" b="1">
                <a:solidFill>
                  <a:srgbClr val="0084FF"/>
                </a:solidFill>
                <a:latin typeface="Courier New"/>
                <a:ea typeface="Courier New"/>
                <a:cs typeface="Courier New"/>
                <a:sym typeface="Courier New"/>
              </a:rPr>
              <a:t>file_handle_1</a:t>
            </a:r>
            <a:r>
              <a:rPr lang="zh-TW" sz="1200">
                <a:solidFill>
                  <a:srgbClr val="374151"/>
                </a:solidFill>
              </a:rPr>
              <a:t> is not equal to 0, indicating a successful opening, then enter the </a:t>
            </a:r>
            <a:r>
              <a:rPr lang="zh-TW" sz="1050" b="1">
                <a:solidFill>
                  <a:srgbClr val="0084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zh-TW" sz="1200">
                <a:solidFill>
                  <a:srgbClr val="374151"/>
                </a:solidFill>
              </a:rPr>
              <a:t> and </a:t>
            </a:r>
            <a:r>
              <a:rPr lang="zh-TW" sz="105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zh-TW" sz="1200">
                <a:solidFill>
                  <a:srgbClr val="374151"/>
                </a:solidFill>
              </a:rPr>
              <a:t> block.</a:t>
            </a:r>
            <a:endParaRPr sz="120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751" y="914787"/>
            <a:ext cx="4766249" cy="37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398EED5-B441-4857-90EA-70DEA8A86A88}"/>
              </a:ext>
            </a:extLst>
          </p:cNvPr>
          <p:cNvSpPr txBox="1"/>
          <p:nvPr/>
        </p:nvSpPr>
        <p:spPr>
          <a:xfrm>
            <a:off x="8815095" y="4818305"/>
            <a:ext cx="271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503800" y="771487"/>
            <a:ext cx="3464400" cy="2797213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cnt_1 = $fscanf(file_handle_1, "%d", Pattern_weight[i]);</a:t>
            </a:r>
            <a:r>
              <a:rPr lang="zh-TW" sz="1200" b="1" dirty="0">
                <a:solidFill>
                  <a:schemeClr val="accent1"/>
                </a:solidFill>
              </a:rPr>
              <a:t>:</a:t>
            </a:r>
            <a:endParaRPr sz="1200" b="1" dirty="0">
              <a:solidFill>
                <a:schemeClr val="accen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zh-TW" sz="1200" dirty="0">
                <a:solidFill>
                  <a:srgbClr val="374151"/>
                </a:solidFill>
              </a:rPr>
              <a:t>Use the </a:t>
            </a:r>
            <a:r>
              <a:rPr lang="zh-TW" sz="1050" b="1" dirty="0">
                <a:solidFill>
                  <a:srgbClr val="0084FF"/>
                </a:solidFill>
                <a:latin typeface="Courier New"/>
                <a:ea typeface="Courier New"/>
                <a:cs typeface="Courier New"/>
                <a:sym typeface="Courier New"/>
              </a:rPr>
              <a:t>$fscanf</a:t>
            </a:r>
            <a:r>
              <a:rPr lang="zh-TW" sz="1200" dirty="0">
                <a:solidFill>
                  <a:srgbClr val="374151"/>
                </a:solidFill>
              </a:rPr>
              <a:t> function to read an integer (</a:t>
            </a:r>
            <a:r>
              <a:rPr lang="zh-TW" sz="105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zh-TW" sz="1200" dirty="0">
                <a:solidFill>
                  <a:srgbClr val="374151"/>
                </a:solidFill>
              </a:rPr>
              <a:t>) from the opened file.</a:t>
            </a:r>
            <a:endParaRPr sz="1200" dirty="0">
              <a:solidFill>
                <a:srgbClr val="37415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zh-TW" sz="1200" dirty="0">
                <a:solidFill>
                  <a:srgbClr val="374151"/>
                </a:solidFill>
              </a:rPr>
              <a:t>The read data is stored in the </a:t>
            </a:r>
            <a:r>
              <a:rPr lang="zh-TW" sz="1050" b="1" dirty="0">
                <a:solidFill>
                  <a:srgbClr val="0084FF"/>
                </a:solidFill>
                <a:latin typeface="Courier New"/>
                <a:ea typeface="Courier New"/>
                <a:cs typeface="Courier New"/>
                <a:sym typeface="Courier New"/>
              </a:rPr>
              <a:t>Pattern_weight[i]</a:t>
            </a:r>
            <a:r>
              <a:rPr lang="zh-TW" sz="1200" dirty="0">
                <a:solidFill>
                  <a:srgbClr val="374151"/>
                </a:solidFill>
              </a:rPr>
              <a:t> array, where </a:t>
            </a:r>
            <a:r>
              <a:rPr lang="zh-TW" sz="1050" dirty="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zh-TW" sz="1200" dirty="0">
                <a:solidFill>
                  <a:srgbClr val="374151"/>
                </a:solidFill>
              </a:rPr>
              <a:t> is the current loop index.</a:t>
            </a:r>
            <a:endParaRPr sz="1200" dirty="0">
              <a:solidFill>
                <a:srgbClr val="37415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zh-TW" sz="1050" b="1" dirty="0">
                <a:solidFill>
                  <a:srgbClr val="0084FF"/>
                </a:solidFill>
                <a:latin typeface="Courier New"/>
                <a:ea typeface="Courier New"/>
                <a:cs typeface="Courier New"/>
                <a:sym typeface="Courier New"/>
              </a:rPr>
              <a:t>cnt_1</a:t>
            </a:r>
            <a:r>
              <a:rPr lang="zh-TW" sz="1200" dirty="0">
                <a:solidFill>
                  <a:srgbClr val="374151"/>
                </a:solidFill>
              </a:rPr>
              <a:t> is a counter, indicating the number of successfully read data.</a:t>
            </a:r>
            <a:endParaRPr sz="1200" dirty="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 b="1" dirty="0">
                <a:solidFill>
                  <a:srgbClr val="0084FF"/>
                </a:solidFill>
                <a:latin typeface="Courier New"/>
                <a:ea typeface="Courier New"/>
                <a:cs typeface="Courier New"/>
                <a:sym typeface="Courier New"/>
              </a:rPr>
              <a:t>$fclose(file_handle_1);</a:t>
            </a:r>
            <a:r>
              <a:rPr lang="zh-TW" sz="1200" b="1" dirty="0">
                <a:solidFill>
                  <a:srgbClr val="0084FF"/>
                </a:solidFill>
              </a:rPr>
              <a:t>:</a:t>
            </a:r>
            <a:endParaRPr sz="1200" b="1" dirty="0">
              <a:solidFill>
                <a:srgbClr val="0084F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zh-TW" sz="1200" dirty="0">
                <a:solidFill>
                  <a:srgbClr val="374151"/>
                </a:solidFill>
              </a:rPr>
              <a:t>Close the opened file, releasing associated resources.</a:t>
            </a:r>
            <a:endParaRPr sz="1200" dirty="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751" y="888325"/>
            <a:ext cx="4766249" cy="37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294495" y="142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of Pattern</a:t>
            </a:r>
            <a:endParaRPr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A764795-55AC-4C70-B195-7141A8CE338B}"/>
              </a:ext>
            </a:extLst>
          </p:cNvPr>
          <p:cNvSpPr txBox="1"/>
          <p:nvPr/>
        </p:nvSpPr>
        <p:spPr>
          <a:xfrm>
            <a:off x="8815095" y="4818305"/>
            <a:ext cx="271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179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Optimization </a:t>
            </a:r>
            <a:endParaRPr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3689106" y="3229625"/>
            <a:ext cx="882900" cy="22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275" y="1017725"/>
            <a:ext cx="1130150" cy="40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4075" y="887150"/>
            <a:ext cx="2333900" cy="41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2835150" y="1944225"/>
            <a:ext cx="2837100" cy="1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observe that the weight in pattern is always same, so we design to let weight receive value at convolution.v file </a:t>
            </a:r>
            <a:endParaRPr sz="15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5EF687A-3E59-40A6-8C25-25E2B02B68BF}"/>
              </a:ext>
            </a:extLst>
          </p:cNvPr>
          <p:cNvSpPr txBox="1"/>
          <p:nvPr/>
        </p:nvSpPr>
        <p:spPr>
          <a:xfrm>
            <a:off x="8815095" y="4818305"/>
            <a:ext cx="271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00" y="1030025"/>
            <a:ext cx="8414602" cy="34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96401" y="21790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IFM Waveform </a:t>
            </a:r>
            <a:endParaRPr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06E1BA9-94C2-4000-9430-6F0B42FD6511}"/>
              </a:ext>
            </a:extLst>
          </p:cNvPr>
          <p:cNvSpPr txBox="1"/>
          <p:nvPr/>
        </p:nvSpPr>
        <p:spPr>
          <a:xfrm>
            <a:off x="8815095" y="4818305"/>
            <a:ext cx="271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05" y="798675"/>
            <a:ext cx="8839200" cy="380473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294495" y="1185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 Waveform </a:t>
            </a:r>
            <a:endParaRPr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B1F609-2B34-4274-A436-223265090278}"/>
              </a:ext>
            </a:extLst>
          </p:cNvPr>
          <p:cNvSpPr txBox="1"/>
          <p:nvPr/>
        </p:nvSpPr>
        <p:spPr>
          <a:xfrm>
            <a:off x="8815095" y="4818305"/>
            <a:ext cx="271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50" y="1152525"/>
            <a:ext cx="8839199" cy="779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575" y="2730630"/>
            <a:ext cx="8839203" cy="83170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353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Out_OFM </a:t>
            </a:r>
            <a:endParaRPr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226DD33-4DAD-4497-BF16-81BF50B0D6E1}"/>
              </a:ext>
            </a:extLst>
          </p:cNvPr>
          <p:cNvSpPr txBox="1"/>
          <p:nvPr/>
        </p:nvSpPr>
        <p:spPr>
          <a:xfrm>
            <a:off x="8815095" y="4818305"/>
            <a:ext cx="271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5787</Words>
  <Application>Microsoft Office PowerPoint</Application>
  <PresentationFormat>如螢幕大小 (16:9)</PresentationFormat>
  <Paragraphs>759</Paragraphs>
  <Slides>35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0" baseType="lpstr">
      <vt:lpstr>DFKai-SB</vt:lpstr>
      <vt:lpstr>Arial</vt:lpstr>
      <vt:lpstr>Courier New</vt:lpstr>
      <vt:lpstr>Times New Roman</vt:lpstr>
      <vt:lpstr>Simple Dark</vt:lpstr>
      <vt:lpstr>DIC Final Project</vt:lpstr>
      <vt:lpstr>Content</vt:lpstr>
      <vt:lpstr>Design of Pattern</vt:lpstr>
      <vt:lpstr>Design of Pattern</vt:lpstr>
      <vt:lpstr>Design of Pattern</vt:lpstr>
      <vt:lpstr>Pattern Optimization </vt:lpstr>
      <vt:lpstr>IFM Waveform </vt:lpstr>
      <vt:lpstr>Weight Waveform </vt:lpstr>
      <vt:lpstr>Out_OFM </vt:lpstr>
      <vt:lpstr>IFM &amp; Out_OFM  </vt:lpstr>
      <vt:lpstr>Digital CIM Macro Design</vt:lpstr>
      <vt:lpstr>Digital CIM Macro Design</vt:lpstr>
      <vt:lpstr>Digital CIM Macro Design</vt:lpstr>
      <vt:lpstr>Digital CIM Macro Design</vt:lpstr>
      <vt:lpstr>Comparing the Impact of the Presence or Absence of Pipelining on Simulation Results  </vt:lpstr>
      <vt:lpstr>Comparing the Impact of the Presence or Absence of Pipelining on Simulation Results </vt:lpstr>
      <vt:lpstr>Digital CIM Macro Design</vt:lpstr>
      <vt:lpstr>Digital CIM Macro Design</vt:lpstr>
      <vt:lpstr>Digital CIM Macro Design</vt:lpstr>
      <vt:lpstr>Digital CIM Macro Design</vt:lpstr>
      <vt:lpstr>Digital CIM Macro Design</vt:lpstr>
      <vt:lpstr>Digital CIM Macro Design </vt:lpstr>
      <vt:lpstr>Digital CIM Macro Design</vt:lpstr>
      <vt:lpstr>Digital CIM Macro Design</vt:lpstr>
      <vt:lpstr>Digital CIM Macro Design</vt:lpstr>
      <vt:lpstr>Digital CIM Macro Design</vt:lpstr>
      <vt:lpstr>Digital CIM Macro Design</vt:lpstr>
      <vt:lpstr>Digital CIM Macro Design</vt:lpstr>
      <vt:lpstr>Digital CIM Macro Design</vt:lpstr>
      <vt:lpstr>Digital CIM Macro Design</vt:lpstr>
      <vt:lpstr>Area saturation effect </vt:lpstr>
      <vt:lpstr>Digital CIM Macro Design</vt:lpstr>
      <vt:lpstr>PowerPoint 簡報</vt:lpstr>
      <vt:lpstr>Digital CIM Macro Design</vt:lpstr>
      <vt:lpstr>謝謝老師和助教這學期的關照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 Final Project</dc:title>
  <dc:creator>宋嘉祥</dc:creator>
  <cp:lastModifiedBy>SUNG YEN TING</cp:lastModifiedBy>
  <cp:revision>5</cp:revision>
  <dcterms:modified xsi:type="dcterms:W3CDTF">2024-01-18T16:07:35Z</dcterms:modified>
</cp:coreProperties>
</file>