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從開始到放棄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91199" y="4503206"/>
            <a:ext cx="4250268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042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  <a:r>
              <a:rPr lang="zh-TW" altLang="en-US" dirty="0"/>
              <a:t> </a:t>
            </a:r>
            <a:r>
              <a:rPr lang="en-US" altLang="zh-TW" dirty="0"/>
              <a:t>Family with Dino Run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Baseline: Nature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44958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table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7BD4C96-E449-49B8-82D6-646EE6CBF4D4}"/>
              </a:ext>
            </a:extLst>
          </p:cNvPr>
          <p:cNvSpPr/>
          <p:nvPr/>
        </p:nvSpPr>
        <p:spPr>
          <a:xfrm>
            <a:off x="4673600" y="4068134"/>
            <a:ext cx="546946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值的計算利用到了當前要訓練的預期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5F05A01-A92F-4AA6-BF27-32DDAA23977A}"/>
              </a:ext>
            </a:extLst>
          </p:cNvPr>
          <p:cNvSpPr/>
          <p:nvPr/>
        </p:nvSpPr>
        <p:spPr>
          <a:xfrm>
            <a:off x="8585197" y="4880938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ECDA9-E55C-4408-A1E2-869B54937077}"/>
              </a:ext>
            </a:extLst>
          </p:cNvPr>
          <p:cNvSpPr/>
          <p:nvPr/>
        </p:nvSpPr>
        <p:spPr>
          <a:xfrm>
            <a:off x="7899397" y="5541342"/>
            <a:ext cx="224366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利用兩個網路更新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0E0C44DA-7D67-4D47-8671-8C21F7EEA530}"/>
              </a:ext>
            </a:extLst>
          </p:cNvPr>
          <p:cNvSpPr/>
          <p:nvPr/>
        </p:nvSpPr>
        <p:spPr>
          <a:xfrm>
            <a:off x="4673600" y="5541342"/>
            <a:ext cx="2531534" cy="567267"/>
          </a:xfrm>
          <a:prstGeom prst="wedgeRoundRectCallout">
            <a:avLst>
              <a:gd name="adj1" fmla="val 38364"/>
              <a:gd name="adj2" fmla="val -122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狗追自己的尾巴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E98EC8-27EC-4CF8-B08E-44CDE401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13908-F704-4D87-B5CD-B950B085740C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3D325EF-FF4B-4231-8DFA-8F9C25D2694C}"/>
              </a:ext>
            </a:extLst>
          </p:cNvPr>
          <p:cNvSpPr/>
          <p:nvPr/>
        </p:nvSpPr>
        <p:spPr>
          <a:xfrm>
            <a:off x="838199" y="401733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儲存經驗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785AA1B0-2A37-410F-AE30-A6243A85C4BC}"/>
              </a:ext>
            </a:extLst>
          </p:cNvPr>
          <p:cNvSpPr/>
          <p:nvPr/>
        </p:nvSpPr>
        <p:spPr>
          <a:xfrm>
            <a:off x="1765299" y="4880939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4069F39-36EC-4278-8BFE-53C37B6187E7}"/>
              </a:ext>
            </a:extLst>
          </p:cNvPr>
          <p:cNvSpPr/>
          <p:nvPr/>
        </p:nvSpPr>
        <p:spPr>
          <a:xfrm>
            <a:off x="838199" y="549054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隨機抽樣更新網路</a:t>
            </a:r>
          </a:p>
        </p:txBody>
      </p:sp>
    </p:spTree>
    <p:extLst>
      <p:ext uri="{BB962C8B-B14F-4D97-AF65-F5344CB8AC3E}">
        <p14:creationId xmlns:p14="http://schemas.microsoft.com/office/powerpoint/2010/main" val="13585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Dueling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3452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orch深度强化学习3. DDQN和Dueling DQN">
            <a:extLst>
              <a:ext uri="{FF2B5EF4-FFF2-40B4-BE49-F238E27FC236}">
                <a16:creationId xmlns:a16="http://schemas.microsoft.com/office/drawing/2014/main" id="{24803EE0-5BDF-4224-AECD-BAD920C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" y="2905654"/>
            <a:ext cx="6348824" cy="32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0001C-B7F0-43BB-B57E-DD7F1C0F3E58}"/>
              </a:ext>
            </a:extLst>
          </p:cNvPr>
          <p:cNvSpPr/>
          <p:nvPr/>
        </p:nvSpPr>
        <p:spPr>
          <a:xfrm>
            <a:off x="7566963" y="4165600"/>
            <a:ext cx="348203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評論現在的狀況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9D3ED-3DB1-45DF-AF64-761F918B07B9}"/>
              </a:ext>
            </a:extLst>
          </p:cNvPr>
          <p:cNvSpPr/>
          <p:nvPr/>
        </p:nvSpPr>
        <p:spPr>
          <a:xfrm>
            <a:off x="7566962" y="5198533"/>
            <a:ext cx="430330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評論動作的重要性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CD70ED-FF21-4552-BE30-0928A78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7B50DF-AA97-46D9-9F64-1CD83EE9198B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13800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值高估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868D10-FF9D-4D13-8365-AF900A0946DB}"/>
              </a:ext>
            </a:extLst>
          </p:cNvPr>
          <p:cNvSpPr/>
          <p:nvPr/>
        </p:nvSpPr>
        <p:spPr>
          <a:xfrm>
            <a:off x="838199" y="5461001"/>
            <a:ext cx="4732867" cy="9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4D5F76-ED5A-4F67-BBD0-CE7E65E57F09}"/>
              </a:ext>
            </a:extLst>
          </p:cNvPr>
          <p:cNvSpPr txBox="1"/>
          <p:nvPr/>
        </p:nvSpPr>
        <p:spPr>
          <a:xfrm>
            <a:off x="13080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A2EE3-D5DC-4AA9-980B-15D6115134CF}"/>
              </a:ext>
            </a:extLst>
          </p:cNvPr>
          <p:cNvSpPr txBox="1"/>
          <p:nvPr/>
        </p:nvSpPr>
        <p:spPr>
          <a:xfrm>
            <a:off x="2425699" y="591133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09283F-4462-436F-B8E6-23BD6A060A68}"/>
              </a:ext>
            </a:extLst>
          </p:cNvPr>
          <p:cNvSpPr txBox="1"/>
          <p:nvPr/>
        </p:nvSpPr>
        <p:spPr>
          <a:xfrm>
            <a:off x="35432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D753E3-746A-4517-8598-F1A440BFA135}"/>
              </a:ext>
            </a:extLst>
          </p:cNvPr>
          <p:cNvSpPr txBox="1"/>
          <p:nvPr/>
        </p:nvSpPr>
        <p:spPr>
          <a:xfrm>
            <a:off x="46608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A4C47-5BB0-4BEC-8E86-E3CC2E4DAD59}"/>
              </a:ext>
            </a:extLst>
          </p:cNvPr>
          <p:cNvSpPr/>
          <p:nvPr/>
        </p:nvSpPr>
        <p:spPr>
          <a:xfrm>
            <a:off x="1403349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9D0580-4DF6-48C1-8ED5-DF621E46E086}"/>
              </a:ext>
            </a:extLst>
          </p:cNvPr>
          <p:cNvSpPr/>
          <p:nvPr/>
        </p:nvSpPr>
        <p:spPr>
          <a:xfrm>
            <a:off x="2525181" y="5198533"/>
            <a:ext cx="249768" cy="2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D1F8C-6F8F-461C-B770-D3EAFE62DEF8}"/>
              </a:ext>
            </a:extLst>
          </p:cNvPr>
          <p:cNvSpPr/>
          <p:nvPr/>
        </p:nvSpPr>
        <p:spPr>
          <a:xfrm>
            <a:off x="3642781" y="5367867"/>
            <a:ext cx="249768" cy="9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9A3351-2B90-4BBE-98C9-72B073DFE773}"/>
              </a:ext>
            </a:extLst>
          </p:cNvPr>
          <p:cNvSpPr/>
          <p:nvPr/>
        </p:nvSpPr>
        <p:spPr>
          <a:xfrm>
            <a:off x="4770965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26379-2F3E-4DBF-AD8B-85993E255D42}"/>
              </a:ext>
            </a:extLst>
          </p:cNvPr>
          <p:cNvSpPr/>
          <p:nvPr/>
        </p:nvSpPr>
        <p:spPr>
          <a:xfrm>
            <a:off x="1403349" y="4221807"/>
            <a:ext cx="249768" cy="536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FC7958-CAF9-43A7-8169-539BD1F586F3}"/>
              </a:ext>
            </a:extLst>
          </p:cNvPr>
          <p:cNvSpPr/>
          <p:nvPr/>
        </p:nvSpPr>
        <p:spPr>
          <a:xfrm>
            <a:off x="4770965" y="4493365"/>
            <a:ext cx="249768" cy="26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0E0A9C3A-5327-432D-892A-53582093599A}"/>
              </a:ext>
            </a:extLst>
          </p:cNvPr>
          <p:cNvSpPr/>
          <p:nvPr/>
        </p:nvSpPr>
        <p:spPr>
          <a:xfrm>
            <a:off x="3642781" y="3586878"/>
            <a:ext cx="1763184" cy="567267"/>
          </a:xfrm>
          <a:prstGeom prst="wedgeRoundRectCallout">
            <a:avLst>
              <a:gd name="adj1" fmla="val -9654"/>
              <a:gd name="adj2" fmla="val 953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6FA6794-7AB2-4E0F-9E55-5DE0AD4A47A9}"/>
              </a:ext>
            </a:extLst>
          </p:cNvPr>
          <p:cNvSpPr/>
          <p:nvPr/>
        </p:nvSpPr>
        <p:spPr>
          <a:xfrm>
            <a:off x="673098" y="3586878"/>
            <a:ext cx="2531534" cy="567267"/>
          </a:xfrm>
          <a:prstGeom prst="wedgeRoundRectCallout">
            <a:avLst>
              <a:gd name="adj1" fmla="val 2578"/>
              <a:gd name="adj2" fmla="val 14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9A49F40-E937-477F-861A-34A4AD1443C5}"/>
              </a:ext>
            </a:extLst>
          </p:cNvPr>
          <p:cNvSpPr/>
          <p:nvPr/>
        </p:nvSpPr>
        <p:spPr>
          <a:xfrm>
            <a:off x="6798733" y="3586878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67FAE0-7D5E-4D67-B44C-0E0C9F72C6B8}"/>
              </a:ext>
            </a:extLst>
          </p:cNvPr>
          <p:cNvSpPr txBox="1"/>
          <p:nvPr/>
        </p:nvSpPr>
        <p:spPr>
          <a:xfrm>
            <a:off x="6366934" y="4037142"/>
            <a:ext cx="22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8AAF49-2F18-457F-9BCE-165286543FD1}"/>
              </a:ext>
            </a:extLst>
          </p:cNvPr>
          <p:cNvSpPr txBox="1"/>
          <p:nvPr/>
        </p:nvSpPr>
        <p:spPr>
          <a:xfrm>
            <a:off x="6366933" y="5091267"/>
            <a:ext cx="45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會給一個較正常的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高估，那就不會被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408A6B7-C312-4E4B-B083-60AE5CA59CE8}"/>
              </a:ext>
            </a:extLst>
          </p:cNvPr>
          <p:cNvSpPr/>
          <p:nvPr/>
        </p:nvSpPr>
        <p:spPr>
          <a:xfrm>
            <a:off x="6798733" y="4754571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1" y="1486511"/>
            <a:ext cx="34544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Replay Memory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Deeper Look</a:t>
            </a:r>
          </a:p>
          <a:p>
            <a:pPr algn="ctr"/>
            <a:r>
              <a:rPr lang="en-US" altLang="zh-TW" dirty="0"/>
              <a:t>At Replay Memory</a:t>
            </a:r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E3938-976A-4F03-84B6-BEE35F4A1E6E}"/>
              </a:ext>
            </a:extLst>
          </p:cNvPr>
          <p:cNvSpPr/>
          <p:nvPr/>
        </p:nvSpPr>
        <p:spPr>
          <a:xfrm>
            <a:off x="6430435" y="325182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重要事件越難被抽樣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E964A9-CFA9-454F-BE11-C11EB9AE344D}"/>
              </a:ext>
            </a:extLst>
          </p:cNvPr>
          <p:cNvSpPr/>
          <p:nvPr/>
        </p:nvSpPr>
        <p:spPr>
          <a:xfrm>
            <a:off x="6430435" y="457899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將當下的狀態直接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傳入訓練集裡</a:t>
            </a: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CB4C9B6C-691A-4BE8-8B7B-6DF4C0B0CA29}"/>
              </a:ext>
            </a:extLst>
          </p:cNvPr>
          <p:cNvSpPr/>
          <p:nvPr/>
        </p:nvSpPr>
        <p:spPr>
          <a:xfrm>
            <a:off x="8733364" y="5790357"/>
            <a:ext cx="2819401" cy="529259"/>
          </a:xfrm>
          <a:prstGeom prst="wedgeRoundRectCallout">
            <a:avLst>
              <a:gd name="adj1" fmla="val -71000"/>
              <a:gd name="adj2" fmla="val -65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理論上可以增加收斂速度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E74C6F0-0849-4D70-9898-5F212014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92733"/>
            <a:ext cx="4410698" cy="2497624"/>
          </a:xfrm>
          <a:prstGeom prst="rect">
            <a:avLst/>
          </a:prstGeom>
        </p:spPr>
      </p:pic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760526A0-5026-4489-84F5-A90A42C20DDC}"/>
              </a:ext>
            </a:extLst>
          </p:cNvPr>
          <p:cNvSpPr/>
          <p:nvPr/>
        </p:nvSpPr>
        <p:spPr>
          <a:xfrm>
            <a:off x="7421034" y="4148667"/>
            <a:ext cx="745067" cy="2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F41FBF-F710-4CDF-AFA1-CF1219BD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7" y="1036227"/>
            <a:ext cx="7428126" cy="53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9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CER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339629"/>
            <a:ext cx="3725332" cy="108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表現差不多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收斂速度較快一些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Double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9"/>
            <a:ext cx="4445000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表現慘不忍睹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0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Duel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8"/>
            <a:ext cx="4445000" cy="180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表現最好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的評分分離有很好的效果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76F838-4A68-4A2D-9774-B176E9C5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" y="1866899"/>
            <a:ext cx="1771650" cy="1162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8757F5-AF64-4B85-B4EF-8C597A45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32" y="1909234"/>
            <a:ext cx="1800225" cy="1162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632C3D-ABA2-458A-AE87-7A01C12B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432" y="3163358"/>
            <a:ext cx="4524375" cy="3248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2EB64-D08E-4FD3-99E2-17DC6806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807" y="1857374"/>
            <a:ext cx="1771650" cy="1171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8BBFC8-EE64-46BD-8C75-C4C5DCC27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89" y="3163358"/>
            <a:ext cx="4926535" cy="324802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A2F4A59-89E4-4E03-9143-1810E84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616"/>
            <a:ext cx="2582333" cy="9334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7A50D-D771-482B-8F8B-B265FCBF47D6}"/>
              </a:ext>
            </a:extLst>
          </p:cNvPr>
          <p:cNvSpPr/>
          <p:nvPr/>
        </p:nvSpPr>
        <p:spPr>
          <a:xfrm>
            <a:off x="2476107" y="1299632"/>
            <a:ext cx="1771651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A6DF0-488C-4FDC-B7DD-410F99E82124}"/>
              </a:ext>
            </a:extLst>
          </p:cNvPr>
          <p:cNvSpPr/>
          <p:nvPr/>
        </p:nvSpPr>
        <p:spPr>
          <a:xfrm>
            <a:off x="7544063" y="1299632"/>
            <a:ext cx="128111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6AAB8C-16CB-44FA-936D-D7369A9338A8}"/>
              </a:ext>
            </a:extLst>
          </p:cNvPr>
          <p:cNvSpPr txBox="1">
            <a:spLocks/>
          </p:cNvSpPr>
          <p:nvPr/>
        </p:nvSpPr>
        <p:spPr>
          <a:xfrm>
            <a:off x="4745569" y="20067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佔用較高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5.3g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使用率低下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14E695-EC01-46CC-87A7-AC88D21255E6}"/>
              </a:ext>
            </a:extLst>
          </p:cNvPr>
          <p:cNvSpPr txBox="1">
            <a:spLocks/>
          </p:cNvSpPr>
          <p:nvPr/>
        </p:nvSpPr>
        <p:spPr>
          <a:xfrm>
            <a:off x="9614962" y="20448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記憶體占用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使用率較高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2841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最大化未來的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169" y="2220913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053169" y="363167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053169" y="5042431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E4D4400-482F-4A64-9F71-A7EE08A9776E}"/>
              </a:ext>
            </a:extLst>
          </p:cNvPr>
          <p:cNvSpPr/>
          <p:nvPr/>
        </p:nvSpPr>
        <p:spPr>
          <a:xfrm>
            <a:off x="2590800" y="3053557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048CF44-98DF-4E7E-AF0B-2233AFE186FD}"/>
              </a:ext>
            </a:extLst>
          </p:cNvPr>
          <p:cNvSpPr/>
          <p:nvPr/>
        </p:nvSpPr>
        <p:spPr>
          <a:xfrm>
            <a:off x="2582333" y="4464316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804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57334" y="3207807"/>
            <a:ext cx="2311400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馬可夫決策過程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770BDF-56ED-4F5C-80A2-50CA05146547}"/>
              </a:ext>
            </a:extLst>
          </p:cNvPr>
          <p:cNvSpPr txBox="1">
            <a:spLocks/>
          </p:cNvSpPr>
          <p:nvPr/>
        </p:nvSpPr>
        <p:spPr>
          <a:xfrm>
            <a:off x="838200" y="1511259"/>
            <a:ext cx="7052733" cy="100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/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未來的狀態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只和前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一個狀態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無關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blipFill>
                <a:blip r:embed="rId2"/>
                <a:stretch>
                  <a:fillRect l="-1248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C6FE4017-9160-46E1-9853-8EB2EDF1C9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2610394"/>
            <a:ext cx="1407803" cy="1407803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66997D-E9FD-4CBE-B590-58270DE5238B}"/>
              </a:ext>
            </a:extLst>
          </p:cNvPr>
          <p:cNvSpPr/>
          <p:nvPr/>
        </p:nvSpPr>
        <p:spPr>
          <a:xfrm>
            <a:off x="672736" y="4236956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想知道拉霸的期望值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/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5BF8D38-271C-430A-AF81-DF8857B3195C}"/>
              </a:ext>
            </a:extLst>
          </p:cNvPr>
          <p:cNvSpPr/>
          <p:nvPr/>
        </p:nvSpPr>
        <p:spPr>
          <a:xfrm>
            <a:off x="4783666" y="5205323"/>
            <a:ext cx="2531534" cy="975272"/>
          </a:xfrm>
          <a:prstGeom prst="wedgeRoundRectCallout">
            <a:avLst>
              <a:gd name="adj1" fmla="val -60298"/>
              <a:gd name="adj2" fmla="val -55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下一次拉霸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的期望值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24D834E-3BBC-45CC-8631-084B66149373}"/>
              </a:ext>
            </a:extLst>
          </p:cNvPr>
          <p:cNvSpPr/>
          <p:nvPr/>
        </p:nvSpPr>
        <p:spPr>
          <a:xfrm>
            <a:off x="1354667" y="5063067"/>
            <a:ext cx="965200" cy="30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9572DCF-E7DB-450A-93F7-CFC8CCA59ACD}"/>
              </a:ext>
            </a:extLst>
          </p:cNvPr>
          <p:cNvSpPr/>
          <p:nvPr/>
        </p:nvSpPr>
        <p:spPr>
          <a:xfrm>
            <a:off x="672736" y="5605127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/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2B3BB304-C279-4FB4-BC3D-A0419A677F4A}"/>
              </a:ext>
            </a:extLst>
          </p:cNvPr>
          <p:cNvSpPr/>
          <p:nvPr/>
        </p:nvSpPr>
        <p:spPr>
          <a:xfrm>
            <a:off x="9114366" y="1471653"/>
            <a:ext cx="2531534" cy="975272"/>
          </a:xfrm>
          <a:prstGeom prst="wedgeRoundRectCallout">
            <a:avLst>
              <a:gd name="adj1" fmla="val -60298"/>
              <a:gd name="adj2" fmla="val 5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/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但是如果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∞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無法收斂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blipFill>
                <a:blip r:embed="rId6"/>
                <a:stretch>
                  <a:fillRect l="-1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/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/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Discount Rate</a:t>
                </a: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代表越遠未來的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越不重要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Bellman Equation: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/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/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V</m:t>
                        </m:r>
                      </m:e>
                      <m:sub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在狀態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的情況下，採取策略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的期望值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blipFill>
                <a:blip r:embed="rId3"/>
                <a:stretch>
                  <a:fillRect l="-180" r="-900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6328C09-CFC5-485E-A7A8-C3DCCA585EB3}"/>
              </a:ext>
            </a:extLst>
          </p:cNvPr>
          <p:cNvSpPr/>
          <p:nvPr/>
        </p:nvSpPr>
        <p:spPr>
          <a:xfrm>
            <a:off x="3632200" y="4607652"/>
            <a:ext cx="2531534" cy="975272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下一個狀態的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E4F0D0-77B8-4EE9-A11B-DE278581D635}"/>
              </a:ext>
            </a:extLst>
          </p:cNvPr>
          <p:cNvSpPr/>
          <p:nvPr/>
        </p:nvSpPr>
        <p:spPr>
          <a:xfrm>
            <a:off x="533400" y="4607652"/>
            <a:ext cx="2531534" cy="975272"/>
          </a:xfrm>
          <a:prstGeom prst="wedgeRoundRectCallout">
            <a:avLst>
              <a:gd name="adj1" fmla="val 13615"/>
              <a:gd name="adj2" fmla="val -98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在狀態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下採取策略後獲得的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CEAE3-D74D-4B7A-897D-D540CDB2DFCC}"/>
              </a:ext>
            </a:extLst>
          </p:cNvPr>
          <p:cNvSpPr/>
          <p:nvPr/>
        </p:nvSpPr>
        <p:spPr>
          <a:xfrm>
            <a:off x="8686801" y="2381919"/>
            <a:ext cx="2218266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如何最大化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95A65F-976C-409D-92C4-B119552534BD}"/>
              </a:ext>
            </a:extLst>
          </p:cNvPr>
          <p:cNvSpPr/>
          <p:nvPr/>
        </p:nvSpPr>
        <p:spPr>
          <a:xfrm>
            <a:off x="8432800" y="330598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Dynamic Programming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2A9BDB3-5BA9-4410-A90D-3D9535BCD716}"/>
              </a:ext>
            </a:extLst>
          </p:cNvPr>
          <p:cNvSpPr/>
          <p:nvPr/>
        </p:nvSpPr>
        <p:spPr>
          <a:xfrm>
            <a:off x="8432800" y="4230047"/>
            <a:ext cx="2726267" cy="668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Monte Carlo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C14934E-6F19-4AD0-8847-B472834939B7}"/>
              </a:ext>
            </a:extLst>
          </p:cNvPr>
          <p:cNvSpPr/>
          <p:nvPr/>
        </p:nvSpPr>
        <p:spPr>
          <a:xfrm>
            <a:off x="8432799" y="5154111"/>
            <a:ext cx="27262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Temporal Difference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36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963333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利用過去的經驗找值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/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換成</a:t>
                </a:r>
                <a:r>
                  <a:rPr lang="en-US" altLang="zh-TW" dirty="0"/>
                  <a:t>Sample(</a:t>
                </a:r>
                <a:r>
                  <a:rPr lang="zh-TW" altLang="en-US" dirty="0"/>
                  <a:t>過去的經驗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並放到</a:t>
                </a:r>
                <a:r>
                  <a:rPr lang="en-US" altLang="zh-TW" dirty="0"/>
                  <a:t>V(s)</a:t>
                </a:r>
                <a:r>
                  <a:rPr lang="zh-TW" altLang="en-US" dirty="0"/>
                  <a:t>中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1.bp.blogspot.com/-rTTgvsTWzvA/X6PK2D4qlfI/AAAAAAAAGcQ/2SLPUBuB5L0NfqJI0XoONMnbjvB1gC_uACLcBGAsYHQ/s0/r_matrix1.gif">
            <a:extLst>
              <a:ext uri="{FF2B5EF4-FFF2-40B4-BE49-F238E27FC236}">
                <a16:creationId xmlns:a16="http://schemas.microsoft.com/office/drawing/2014/main" id="{074C1474-1A1B-450C-84C8-0B6C2A69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808119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B260CEC-8D81-43BC-8939-03477F41A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1442" y="2891673"/>
            <a:ext cx="2738354" cy="1062567"/>
          </a:xfrm>
          <a:prstGeom prst="bentConnector3">
            <a:avLst>
              <a:gd name="adj1" fmla="val 1003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0D0153-2359-4FF5-B4DE-22EEA91993CF}"/>
              </a:ext>
            </a:extLst>
          </p:cNvPr>
          <p:cNvSpPr/>
          <p:nvPr/>
        </p:nvSpPr>
        <p:spPr>
          <a:xfrm>
            <a:off x="4290860" y="5435032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1B53E9-7DB8-4391-BB14-8845F596CB79}"/>
              </a:ext>
            </a:extLst>
          </p:cNvPr>
          <p:cNvSpPr/>
          <p:nvPr/>
        </p:nvSpPr>
        <p:spPr>
          <a:xfrm>
            <a:off x="1706032" y="5435033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F69AB2F-3753-4653-A9F4-1E49442D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51" y="4684028"/>
            <a:ext cx="1714739" cy="171473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9923686" y="6308209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Gym: Mountain Car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1DA59A-7751-4838-8653-F10D91E61063}"/>
              </a:ext>
            </a:extLst>
          </p:cNvPr>
          <p:cNvSpPr/>
          <p:nvPr/>
        </p:nvSpPr>
        <p:spPr>
          <a:xfrm>
            <a:off x="7882806" y="5337084"/>
            <a:ext cx="1627841" cy="577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維度災難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13" name="Picture 4" descr="https://1.bp.blogspot.com/-dq2KTwxUR6o/X6PJ8ro9aFI/AAAAAAAAGcE/18FvGg-GInUq16SPj87sRnYmpMk0pQQxgCLcBGAsYHQ/s320/modeling_environment_clip_image002a.gif">
            <a:extLst>
              <a:ext uri="{FF2B5EF4-FFF2-40B4-BE49-F238E27FC236}">
                <a16:creationId xmlns:a16="http://schemas.microsoft.com/office/drawing/2014/main" id="{48397FB1-66E5-46F2-9D85-26E59116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6" y="2826095"/>
            <a:ext cx="3267793" cy="18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AEDD91-A523-4237-8FD2-CCEC06DBB572}"/>
              </a:ext>
            </a:extLst>
          </p:cNvPr>
          <p:cNvSpPr txBox="1"/>
          <p:nvPr/>
        </p:nvSpPr>
        <p:spPr>
          <a:xfrm>
            <a:off x="8442019" y="2150971"/>
            <a:ext cx="2489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5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455</Words>
  <Application>Microsoft Office PowerPoint</Application>
  <PresentationFormat>寬螢幕</PresentationFormat>
  <Paragraphs>151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Q Learning</vt:lpstr>
      <vt:lpstr>目錄</vt:lpstr>
      <vt:lpstr>機器學習:找一個function</vt:lpstr>
      <vt:lpstr>Alpha Go</vt:lpstr>
      <vt:lpstr>機器學習三步驟</vt:lpstr>
      <vt:lpstr>目錄</vt:lpstr>
      <vt:lpstr>MDP: 馬可夫決策過程</vt:lpstr>
      <vt:lpstr>Bellman Equation: 策略的期望值</vt:lpstr>
      <vt:lpstr>Q - Learning</vt:lpstr>
      <vt:lpstr>目錄</vt:lpstr>
      <vt:lpstr>Baseline: Nature DQN</vt:lpstr>
      <vt:lpstr>Dueling DQN</vt:lpstr>
      <vt:lpstr>Double DQN</vt:lpstr>
      <vt:lpstr>CER DQN</vt:lpstr>
      <vt:lpstr>Result</vt:lpstr>
      <vt:lpstr>Result: CER</vt:lpstr>
      <vt:lpstr>Result: Double</vt:lpstr>
      <vt:lpstr>Result: Duel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致中 張</cp:lastModifiedBy>
  <cp:revision>56</cp:revision>
  <dcterms:created xsi:type="dcterms:W3CDTF">2022-01-03T08:29:40Z</dcterms:created>
  <dcterms:modified xsi:type="dcterms:W3CDTF">2022-01-07T04:58:38Z</dcterms:modified>
</cp:coreProperties>
</file>