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6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9CEEE-0B13-48C4-BCA9-A08ED929D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FFD49F-95D6-4CA1-8374-26B793D0A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C2F96A-A785-41C8-8507-314A04FF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51EF4F-3BB9-4CB2-837D-A03F1944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3FAB34-2632-440D-B88F-C5093427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92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EEB40-2C4F-491F-A5E7-6267CF4D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C6250E-2565-4680-A06C-A4F56A6F7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28E6D0-3139-4334-A628-C2AE581A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5D9B83-EE58-4093-87CE-4C208162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A1632E-11C7-4BB5-81BB-F39F2E8B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07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59ECFB2-7998-4D4B-BE73-83ACBA624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3B51E0-8BE3-4B52-B97F-175060719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7DED38-B0FD-4AAD-8331-D5F814BB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A396A0-5776-4C95-A4D8-30BE0E23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3FBC9F-439A-4900-8E65-FD764341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65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CA853-ACA1-4FEC-ADC4-8574317C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AA4EC2-A8FA-45C3-A831-A1D73F10E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90476A-5CF0-4C20-A615-D33A0F95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6C305F-6744-4FBB-B58D-B43A110E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218130-D92C-4776-A9B0-1A2A4684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68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F2079-D3BC-4D4B-855E-119DF8B1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4A1469-37A4-4B37-9E74-704C05697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B3055E-02C4-4C6E-938B-EBD02999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65BC1B-83D6-46BD-83D2-54DE0D98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62D8BB-D561-4CA8-8827-3F992E31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61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610D76-30FB-45E1-B0F7-3B890068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D0560D-91ED-48A4-9A98-8AD207A99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D467C0-2FC1-49C5-B173-D5FC14C8C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32D13-4CC9-4128-89F1-C5506643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74D7B3-298A-4310-8C28-CCD5F1F2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B99E3C-F38E-46F9-88D4-99AB912F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96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8391C-A719-4A0D-94FE-F58436CD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051ABA-1F81-4532-A81B-6C7DB9B3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C31045-EBDE-4EE2-82A1-DE19872AB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7E0DC6-FF09-431A-BB85-D6E512543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2092DF-BB00-49B3-AA4E-5EC2D304F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0E2FA3C-FD00-4A42-9326-83034FF8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C9A4A8B-53F6-41E1-B651-7073F289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3C5BC19-E087-4A29-A98B-0A8F9FBA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32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E27026-6A63-44DB-8681-D164C17E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FD01FF-392E-4B1B-A289-0B7A1C79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10CEC9-F368-4512-99DF-F6A7BE67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58A892-F7F6-490B-9807-57F4E5E6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85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A2FB4D-44A5-4432-8735-97122AEA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895FCC-9179-4850-A872-33579D3D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C844EE-C3D1-43C6-8BD1-0E5428A4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94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90CF1-888D-4E71-83CC-CB7F18485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037AC5-001D-4BD7-8FDC-502A64FF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092C59-76DE-4A0E-B352-2E04422CF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1CF333-4150-4CAE-9C36-E08AAF45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58F24B-D2F8-4409-8225-28796EB9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30FA33-86E8-4F7D-B958-129A1778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43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6FEED4-D9F2-46D1-85E6-67D92956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99D3DE-171C-4F4A-B8C9-FD80AD9ED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37D6C5-7EE5-446E-B5FF-792209B17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EDE616-7B81-41E8-B869-96A5775D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7EDCAF-CF8D-46F0-AF95-DF3F2382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3048A1-ED08-474F-B1B5-F76D2B72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04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7A4F2D-28EF-4979-81A4-61A619DD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54F408-9EFC-420D-A55F-7A1C7E3E2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FCF455-8208-4F5B-AE9F-BAB92B047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58F36-EEA7-422C-84CD-629B3B069568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01E9E-60B2-4A2F-824D-E8AA9F804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2B8666-0B17-4206-97B3-4745B2839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7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467EFA-6D0E-4CD0-A7B7-860D5E45E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 Learning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799EE2-F220-4DBA-8D9B-F3BD0D840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從開始到放棄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107302002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張致中</a:t>
            </a:r>
          </a:p>
        </p:txBody>
      </p:sp>
    </p:spTree>
    <p:extLst>
      <p:ext uri="{BB962C8B-B14F-4D97-AF65-F5344CB8AC3E}">
        <p14:creationId xmlns:p14="http://schemas.microsoft.com/office/powerpoint/2010/main" val="375855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2B0EB273-D2A4-4324-8C9F-B1BBB7A0FC3C}"/>
              </a:ext>
            </a:extLst>
          </p:cNvPr>
          <p:cNvSpPr txBox="1"/>
          <p:nvPr/>
        </p:nvSpPr>
        <p:spPr>
          <a:xfrm>
            <a:off x="5791199" y="4503206"/>
            <a:ext cx="4250268" cy="7535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BC902-82B5-4299-AB1D-7D45E88A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1" y="2012421"/>
            <a:ext cx="3725332" cy="50270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Reinforcement Learning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EB117A6-4640-48D5-9697-D1C32B008923}"/>
              </a:ext>
            </a:extLst>
          </p:cNvPr>
          <p:cNvSpPr txBox="1">
            <a:spLocks/>
          </p:cNvSpPr>
          <p:nvPr/>
        </p:nvSpPr>
        <p:spPr>
          <a:xfrm>
            <a:off x="5943601" y="3341688"/>
            <a:ext cx="37253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Q - Learning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54587C2-CCA8-43D7-9DEB-B6B0E2755A05}"/>
              </a:ext>
            </a:extLst>
          </p:cNvPr>
          <p:cNvSpPr txBox="1">
            <a:spLocks/>
          </p:cNvSpPr>
          <p:nvPr/>
        </p:nvSpPr>
        <p:spPr>
          <a:xfrm>
            <a:off x="5943601" y="4670955"/>
            <a:ext cx="4504266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DQN</a:t>
            </a:r>
            <a:r>
              <a:rPr lang="zh-TW" altLang="en-US" dirty="0"/>
              <a:t> </a:t>
            </a:r>
            <a:r>
              <a:rPr lang="en-US" altLang="zh-TW" dirty="0"/>
              <a:t>Family with Dino Run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00AA373-6064-4BFB-83F5-1D9EC6A9C7DF}"/>
              </a:ext>
            </a:extLst>
          </p:cNvPr>
          <p:cNvSpPr/>
          <p:nvPr/>
        </p:nvSpPr>
        <p:spPr>
          <a:xfrm>
            <a:off x="5050367" y="1980141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FA0B12F-4E55-436A-B513-F1538D5B3069}"/>
              </a:ext>
            </a:extLst>
          </p:cNvPr>
          <p:cNvSpPr/>
          <p:nvPr/>
        </p:nvSpPr>
        <p:spPr>
          <a:xfrm>
            <a:off x="5050365" y="3309408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28BF23F-48A0-4025-9DFC-CD04F421C4BD}"/>
              </a:ext>
            </a:extLst>
          </p:cNvPr>
          <p:cNvSpPr/>
          <p:nvPr/>
        </p:nvSpPr>
        <p:spPr>
          <a:xfrm>
            <a:off x="5050366" y="4638675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7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Nature DQN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27C698-025B-43AB-968A-D7AFD389E638}"/>
              </a:ext>
            </a:extLst>
          </p:cNvPr>
          <p:cNvSpPr/>
          <p:nvPr/>
        </p:nvSpPr>
        <p:spPr>
          <a:xfrm>
            <a:off x="838200" y="1486511"/>
            <a:ext cx="4495800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Neural Network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取代 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 table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5A9A07D-E237-476A-8D25-8F2B9E82E1E7}"/>
              </a:ext>
            </a:extLst>
          </p:cNvPr>
          <p:cNvSpPr txBox="1"/>
          <p:nvPr/>
        </p:nvSpPr>
        <p:spPr>
          <a:xfrm>
            <a:off x="10143065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Dino Run 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D28ADA-1402-46E5-B0B3-784B65493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30" y="170536"/>
            <a:ext cx="1714739" cy="17147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/>
              <p:nvPr/>
            </p:nvSpPr>
            <p:spPr>
              <a:xfrm>
                <a:off x="838199" y="2238444"/>
                <a:ext cx="6688667" cy="1337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238444"/>
                <a:ext cx="6688667" cy="13370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D7BD4C96-E449-49B8-82D6-646EE6CBF4D4}"/>
              </a:ext>
            </a:extLst>
          </p:cNvPr>
          <p:cNvSpPr/>
          <p:nvPr/>
        </p:nvSpPr>
        <p:spPr>
          <a:xfrm>
            <a:off x="838200" y="4267200"/>
            <a:ext cx="5469465" cy="5672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值的計算利用到了當前要訓練的預期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25F05A01-A92F-4AA6-BF27-32DDAA23977A}"/>
              </a:ext>
            </a:extLst>
          </p:cNvPr>
          <p:cNvSpPr/>
          <p:nvPr/>
        </p:nvSpPr>
        <p:spPr>
          <a:xfrm>
            <a:off x="3081867" y="5033341"/>
            <a:ext cx="872066" cy="414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EECDA9-E55C-4408-A1E2-869B54937077}"/>
              </a:ext>
            </a:extLst>
          </p:cNvPr>
          <p:cNvSpPr/>
          <p:nvPr/>
        </p:nvSpPr>
        <p:spPr>
          <a:xfrm>
            <a:off x="2451098" y="5706349"/>
            <a:ext cx="2243667" cy="5672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利用兩個網路更新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語音泡泡: 圓角矩形 19">
            <a:extLst>
              <a:ext uri="{FF2B5EF4-FFF2-40B4-BE49-F238E27FC236}">
                <a16:creationId xmlns:a16="http://schemas.microsoft.com/office/drawing/2014/main" id="{0E0C44DA-7D67-4D47-8671-8C21F7EEA530}"/>
              </a:ext>
            </a:extLst>
          </p:cNvPr>
          <p:cNvSpPr/>
          <p:nvPr/>
        </p:nvSpPr>
        <p:spPr>
          <a:xfrm>
            <a:off x="6731000" y="5164574"/>
            <a:ext cx="2531534" cy="567267"/>
          </a:xfrm>
          <a:prstGeom prst="wedgeRoundRectCallout">
            <a:avLst>
              <a:gd name="adj1" fmla="val -53274"/>
              <a:gd name="adj2" fmla="val -1076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狗追自己的尾巴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9E98EC8-27EC-4CF8-B08E-44CDE401D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91" y="170536"/>
            <a:ext cx="1714739" cy="17147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3B913908-F704-4D87-B5CD-B950B085740C}"/>
              </a:ext>
            </a:extLst>
          </p:cNvPr>
          <p:cNvSpPr txBox="1"/>
          <p:nvPr/>
        </p:nvSpPr>
        <p:spPr>
          <a:xfrm>
            <a:off x="8428327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Rainbow DQN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855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Dueling DQN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27C698-025B-43AB-968A-D7AFD389E638}"/>
              </a:ext>
            </a:extLst>
          </p:cNvPr>
          <p:cNvSpPr/>
          <p:nvPr/>
        </p:nvSpPr>
        <p:spPr>
          <a:xfrm>
            <a:off x="838200" y="1486511"/>
            <a:ext cx="2345267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5A9A07D-E237-476A-8D25-8F2B9E82E1E7}"/>
              </a:ext>
            </a:extLst>
          </p:cNvPr>
          <p:cNvSpPr txBox="1"/>
          <p:nvPr/>
        </p:nvSpPr>
        <p:spPr>
          <a:xfrm>
            <a:off x="10143065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Dino Run 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D28ADA-1402-46E5-B0B3-784B65493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30" y="170536"/>
            <a:ext cx="1714739" cy="17147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/>
              <p:nvPr/>
            </p:nvSpPr>
            <p:spPr>
              <a:xfrm>
                <a:off x="838200" y="2238444"/>
                <a:ext cx="6728762" cy="991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38444"/>
                <a:ext cx="6728762" cy="9916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ytorch深度强化学习3. DDQN和Dueling DQN">
            <a:extLst>
              <a:ext uri="{FF2B5EF4-FFF2-40B4-BE49-F238E27FC236}">
                <a16:creationId xmlns:a16="http://schemas.microsoft.com/office/drawing/2014/main" id="{24803EE0-5BDF-4224-AECD-BAD920C96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55" y="2905654"/>
            <a:ext cx="6348824" cy="324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480001C-B7F0-43BB-B57E-DD7F1C0F3E58}"/>
              </a:ext>
            </a:extLst>
          </p:cNvPr>
          <p:cNvSpPr/>
          <p:nvPr/>
        </p:nvSpPr>
        <p:spPr>
          <a:xfrm>
            <a:off x="7566963" y="4165600"/>
            <a:ext cx="3482037" cy="5672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 function: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評論現在的狀況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89D3ED-3DB1-45DF-AF64-761F918B07B9}"/>
              </a:ext>
            </a:extLst>
          </p:cNvPr>
          <p:cNvSpPr/>
          <p:nvPr/>
        </p:nvSpPr>
        <p:spPr>
          <a:xfrm>
            <a:off x="7566962" y="5198533"/>
            <a:ext cx="4303305" cy="5672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Advantage function: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評論動作的重要性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6CD70ED-FF21-4552-BE30-0928A7852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91" y="170536"/>
            <a:ext cx="1714739" cy="171473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57B50DF-AA97-46D9-9F64-1CD83EE9198B}"/>
              </a:ext>
            </a:extLst>
          </p:cNvPr>
          <p:cNvSpPr txBox="1"/>
          <p:nvPr/>
        </p:nvSpPr>
        <p:spPr>
          <a:xfrm>
            <a:off x="8428327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Rainbow DQN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3441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Double DQN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27C698-025B-43AB-968A-D7AFD389E638}"/>
              </a:ext>
            </a:extLst>
          </p:cNvPr>
          <p:cNvSpPr/>
          <p:nvPr/>
        </p:nvSpPr>
        <p:spPr>
          <a:xfrm>
            <a:off x="838200" y="1486511"/>
            <a:ext cx="1380067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值高估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5A9A07D-E237-476A-8D25-8F2B9E82E1E7}"/>
              </a:ext>
            </a:extLst>
          </p:cNvPr>
          <p:cNvSpPr txBox="1"/>
          <p:nvPr/>
        </p:nvSpPr>
        <p:spPr>
          <a:xfrm>
            <a:off x="10143065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Dino Run 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D28ADA-1402-46E5-B0B3-784B65493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30" y="170536"/>
            <a:ext cx="1714739" cy="17147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/>
              <p:nvPr/>
            </p:nvSpPr>
            <p:spPr>
              <a:xfrm>
                <a:off x="838199" y="2238444"/>
                <a:ext cx="7823201" cy="1614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238444"/>
                <a:ext cx="7823201" cy="1614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D26BB7AA-3C99-444F-B33D-E837FE53A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91" y="170536"/>
            <a:ext cx="1714739" cy="171473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B4ED3CF-BB1D-4E2B-BDE7-94536893AA85}"/>
              </a:ext>
            </a:extLst>
          </p:cNvPr>
          <p:cNvSpPr txBox="1"/>
          <p:nvPr/>
        </p:nvSpPr>
        <p:spPr>
          <a:xfrm>
            <a:off x="8428327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Rainbow DQN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868D10-FF9D-4D13-8365-AF900A0946DB}"/>
              </a:ext>
            </a:extLst>
          </p:cNvPr>
          <p:cNvSpPr/>
          <p:nvPr/>
        </p:nvSpPr>
        <p:spPr>
          <a:xfrm>
            <a:off x="838199" y="5461001"/>
            <a:ext cx="4732867" cy="931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A4D5F76-ED5A-4F67-BBD0-CE7E65E57F09}"/>
              </a:ext>
            </a:extLst>
          </p:cNvPr>
          <p:cNvSpPr txBox="1"/>
          <p:nvPr/>
        </p:nvSpPr>
        <p:spPr>
          <a:xfrm>
            <a:off x="1308099" y="5910276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3A2EE3-D5DC-4AA9-980B-15D6115134CF}"/>
              </a:ext>
            </a:extLst>
          </p:cNvPr>
          <p:cNvSpPr txBox="1"/>
          <p:nvPr/>
        </p:nvSpPr>
        <p:spPr>
          <a:xfrm>
            <a:off x="2425699" y="5911334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A2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D09283F-4462-436F-B8E6-23BD6A060A68}"/>
              </a:ext>
            </a:extLst>
          </p:cNvPr>
          <p:cNvSpPr txBox="1"/>
          <p:nvPr/>
        </p:nvSpPr>
        <p:spPr>
          <a:xfrm>
            <a:off x="3543299" y="5910276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A3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9D753E3-746A-4517-8598-F1A440BFA135}"/>
              </a:ext>
            </a:extLst>
          </p:cNvPr>
          <p:cNvSpPr txBox="1"/>
          <p:nvPr/>
        </p:nvSpPr>
        <p:spPr>
          <a:xfrm>
            <a:off x="4660899" y="5910276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A4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7A4C47-5BB0-4BEC-8E86-E3CC2E4DAD59}"/>
              </a:ext>
            </a:extLst>
          </p:cNvPr>
          <p:cNvSpPr/>
          <p:nvPr/>
        </p:nvSpPr>
        <p:spPr>
          <a:xfrm>
            <a:off x="1403349" y="4758267"/>
            <a:ext cx="249768" cy="70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9D0580-4DF6-48C1-8ED5-DF621E46E086}"/>
              </a:ext>
            </a:extLst>
          </p:cNvPr>
          <p:cNvSpPr/>
          <p:nvPr/>
        </p:nvSpPr>
        <p:spPr>
          <a:xfrm>
            <a:off x="2525181" y="5198533"/>
            <a:ext cx="249768" cy="262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4D1F8C-6F8F-461C-B770-D3EAFE62DEF8}"/>
              </a:ext>
            </a:extLst>
          </p:cNvPr>
          <p:cNvSpPr/>
          <p:nvPr/>
        </p:nvSpPr>
        <p:spPr>
          <a:xfrm>
            <a:off x="3642781" y="5367867"/>
            <a:ext cx="249768" cy="93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E9A3351-2B90-4BBE-98C9-72B073DFE773}"/>
              </a:ext>
            </a:extLst>
          </p:cNvPr>
          <p:cNvSpPr/>
          <p:nvPr/>
        </p:nvSpPr>
        <p:spPr>
          <a:xfrm>
            <a:off x="4770965" y="4758267"/>
            <a:ext cx="249768" cy="70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326379-2F3E-4DBF-AD8B-85993E255D42}"/>
              </a:ext>
            </a:extLst>
          </p:cNvPr>
          <p:cNvSpPr/>
          <p:nvPr/>
        </p:nvSpPr>
        <p:spPr>
          <a:xfrm>
            <a:off x="1403349" y="4221807"/>
            <a:ext cx="249768" cy="536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FC7958-CAF9-43A7-8169-539BD1F586F3}"/>
              </a:ext>
            </a:extLst>
          </p:cNvPr>
          <p:cNvSpPr/>
          <p:nvPr/>
        </p:nvSpPr>
        <p:spPr>
          <a:xfrm>
            <a:off x="4770965" y="4493365"/>
            <a:ext cx="249768" cy="2649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語音泡泡: 圓角矩形 21">
            <a:extLst>
              <a:ext uri="{FF2B5EF4-FFF2-40B4-BE49-F238E27FC236}">
                <a16:creationId xmlns:a16="http://schemas.microsoft.com/office/drawing/2014/main" id="{0E0A9C3A-5327-432D-892A-53582093599A}"/>
              </a:ext>
            </a:extLst>
          </p:cNvPr>
          <p:cNvSpPr/>
          <p:nvPr/>
        </p:nvSpPr>
        <p:spPr>
          <a:xfrm>
            <a:off x="3642781" y="3586878"/>
            <a:ext cx="1763184" cy="567267"/>
          </a:xfrm>
          <a:prstGeom prst="wedgeRoundRectCallout">
            <a:avLst>
              <a:gd name="adj1" fmla="val -9654"/>
              <a:gd name="adj2" fmla="val 9533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的誤差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語音泡泡: 圓角矩形 22">
            <a:extLst>
              <a:ext uri="{FF2B5EF4-FFF2-40B4-BE49-F238E27FC236}">
                <a16:creationId xmlns:a16="http://schemas.microsoft.com/office/drawing/2014/main" id="{B6FA6794-7AB2-4E0F-9E55-5DE0AD4A47A9}"/>
              </a:ext>
            </a:extLst>
          </p:cNvPr>
          <p:cNvSpPr/>
          <p:nvPr/>
        </p:nvSpPr>
        <p:spPr>
          <a:xfrm>
            <a:off x="673098" y="3586878"/>
            <a:ext cx="2531534" cy="567267"/>
          </a:xfrm>
          <a:prstGeom prst="wedgeRoundRectCallout">
            <a:avLst>
              <a:gd name="adj1" fmla="val 2578"/>
              <a:gd name="adj2" fmla="val 1416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一樣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E9A49F40-E937-477F-861A-34A4AD1443C5}"/>
              </a:ext>
            </a:extLst>
          </p:cNvPr>
          <p:cNvSpPr/>
          <p:nvPr/>
        </p:nvSpPr>
        <p:spPr>
          <a:xfrm>
            <a:off x="6798733" y="3586878"/>
            <a:ext cx="931334" cy="265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667FAE0-7D5E-4D67-B44C-0E0C9F72C6B8}"/>
              </a:ext>
            </a:extLst>
          </p:cNvPr>
          <p:cNvSpPr txBox="1"/>
          <p:nvPr/>
        </p:nvSpPr>
        <p:spPr>
          <a:xfrm>
            <a:off x="6366934" y="4037142"/>
            <a:ext cx="229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選擇動作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再用</a:t>
            </a:r>
            <a:r>
              <a:rPr lang="en-US" altLang="zh-TW" dirty="0">
                <a:ea typeface="微軟正黑體" panose="020B0604030504040204" pitchFamily="34" charset="-120"/>
              </a:rPr>
              <a:t>Q’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估算</a:t>
            </a:r>
            <a:r>
              <a:rPr lang="en-US" altLang="zh-TW" dirty="0"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88AAF49-2F18-457F-9BCE-165286543FD1}"/>
              </a:ext>
            </a:extLst>
          </p:cNvPr>
          <p:cNvSpPr txBox="1"/>
          <p:nvPr/>
        </p:nvSpPr>
        <p:spPr>
          <a:xfrm>
            <a:off x="6366933" y="5091267"/>
            <a:ext cx="451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dirty="0"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高估</a:t>
            </a:r>
            <a:r>
              <a:rPr lang="zh-TW" altLang="en-US" dirty="0"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ea typeface="微軟正黑體" panose="020B0604030504040204" pitchFamily="34" charset="-120"/>
              </a:rPr>
              <a:t>Q’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會給一個較正常的</a:t>
            </a:r>
            <a:r>
              <a:rPr lang="en-US" altLang="zh-TW" dirty="0"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dirty="0">
                <a:ea typeface="微軟正黑體" panose="020B0604030504040204" pitchFamily="34" charset="-120"/>
              </a:rPr>
              <a:t>Q’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高估，那就不會被</a:t>
            </a:r>
            <a:r>
              <a:rPr lang="en-US" altLang="zh-TW" dirty="0"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</a:t>
            </a:r>
          </a:p>
        </p:txBody>
      </p:sp>
      <p:sp>
        <p:nvSpPr>
          <p:cNvPr id="28" name="箭號: 向下 27">
            <a:extLst>
              <a:ext uri="{FF2B5EF4-FFF2-40B4-BE49-F238E27FC236}">
                <a16:creationId xmlns:a16="http://schemas.microsoft.com/office/drawing/2014/main" id="{B408A6B7-C312-4E4B-B083-60AE5CA59CE8}"/>
              </a:ext>
            </a:extLst>
          </p:cNvPr>
          <p:cNvSpPr/>
          <p:nvPr/>
        </p:nvSpPr>
        <p:spPr>
          <a:xfrm>
            <a:off x="6798733" y="4754571"/>
            <a:ext cx="931334" cy="265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88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BC902-82B5-4299-AB1D-7D45E88A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1" y="2012421"/>
            <a:ext cx="3725332" cy="50270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Reinforcement Learning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EB117A6-4640-48D5-9697-D1C32B008923}"/>
              </a:ext>
            </a:extLst>
          </p:cNvPr>
          <p:cNvSpPr txBox="1">
            <a:spLocks/>
          </p:cNvSpPr>
          <p:nvPr/>
        </p:nvSpPr>
        <p:spPr>
          <a:xfrm>
            <a:off x="5943601" y="3341688"/>
            <a:ext cx="37253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Q - Learning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54587C2-CCA8-43D7-9DEB-B6B0E2755A05}"/>
              </a:ext>
            </a:extLst>
          </p:cNvPr>
          <p:cNvSpPr txBox="1">
            <a:spLocks/>
          </p:cNvSpPr>
          <p:nvPr/>
        </p:nvSpPr>
        <p:spPr>
          <a:xfrm>
            <a:off x="5943601" y="4670955"/>
            <a:ext cx="42841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DQN Family with Dino Run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00AA373-6064-4BFB-83F5-1D9EC6A9C7DF}"/>
              </a:ext>
            </a:extLst>
          </p:cNvPr>
          <p:cNvSpPr/>
          <p:nvPr/>
        </p:nvSpPr>
        <p:spPr>
          <a:xfrm>
            <a:off x="5050367" y="1980141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FA0B12F-4E55-436A-B513-F1538D5B3069}"/>
              </a:ext>
            </a:extLst>
          </p:cNvPr>
          <p:cNvSpPr/>
          <p:nvPr/>
        </p:nvSpPr>
        <p:spPr>
          <a:xfrm>
            <a:off x="5050365" y="3309408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28BF23F-48A0-4025-9DFC-CD04F421C4BD}"/>
              </a:ext>
            </a:extLst>
          </p:cNvPr>
          <p:cNvSpPr/>
          <p:nvPr/>
        </p:nvSpPr>
        <p:spPr>
          <a:xfrm>
            <a:off x="5050366" y="4638675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B0EB273-D2A4-4324-8C9F-B1BBB7A0FC3C}"/>
              </a:ext>
            </a:extLst>
          </p:cNvPr>
          <p:cNvSpPr txBox="1"/>
          <p:nvPr/>
        </p:nvSpPr>
        <p:spPr>
          <a:xfrm>
            <a:off x="5875867" y="1861345"/>
            <a:ext cx="3793066" cy="7535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918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9ABB9DD-5A69-4375-AC62-B751658C7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6" y="4856917"/>
            <a:ext cx="1337428" cy="133742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1BA0E8B-7BEC-4A6E-9DFD-0FC56522C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6" y="1250115"/>
            <a:ext cx="1337428" cy="1337428"/>
          </a:xfrm>
          <a:prstGeom prst="rect">
            <a:avLst/>
          </a:prstGeom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4E8AC2D8-3665-46ED-A7B6-07A0F6889A43}"/>
              </a:ext>
            </a:extLst>
          </p:cNvPr>
          <p:cNvSpPr/>
          <p:nvPr/>
        </p:nvSpPr>
        <p:spPr>
          <a:xfrm rot="16200000">
            <a:off x="5387432" y="3852427"/>
            <a:ext cx="1417139" cy="146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768568A-ADBF-41EE-A0E3-643FBCC9E5E8}"/>
              </a:ext>
            </a:extLst>
          </p:cNvPr>
          <p:cNvSpPr txBox="1"/>
          <p:nvPr/>
        </p:nvSpPr>
        <p:spPr>
          <a:xfrm>
            <a:off x="6307514" y="36391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Reward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BB5BBB-DE07-4D63-A9D1-FD2E5F81C605}"/>
              </a:ext>
            </a:extLst>
          </p:cNvPr>
          <p:cNvSpPr txBox="1"/>
          <p:nvPr/>
        </p:nvSpPr>
        <p:spPr>
          <a:xfrm>
            <a:off x="5374747" y="6123543"/>
            <a:ext cx="144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ED0A0B81-5784-4C21-BB09-53F684C23766}"/>
              </a:ext>
            </a:extLst>
          </p:cNvPr>
          <p:cNvSpPr/>
          <p:nvPr/>
        </p:nvSpPr>
        <p:spPr>
          <a:xfrm>
            <a:off x="1549400" y="2133601"/>
            <a:ext cx="3671928" cy="148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1DB0B3E8-ADCF-41B8-BCF5-614471D7BF21}"/>
              </a:ext>
            </a:extLst>
          </p:cNvPr>
          <p:cNvSpPr/>
          <p:nvPr/>
        </p:nvSpPr>
        <p:spPr>
          <a:xfrm rot="10800000">
            <a:off x="7221914" y="5451550"/>
            <a:ext cx="3671928" cy="148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BF339FE-8116-4916-A510-D7A7B48B87B3}"/>
              </a:ext>
            </a:extLst>
          </p:cNvPr>
          <p:cNvSpPr/>
          <p:nvPr/>
        </p:nvSpPr>
        <p:spPr>
          <a:xfrm>
            <a:off x="1549400" y="2207682"/>
            <a:ext cx="67733" cy="3312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98E4052-CECB-4797-B748-0337399725CD}"/>
              </a:ext>
            </a:extLst>
          </p:cNvPr>
          <p:cNvSpPr/>
          <p:nvPr/>
        </p:nvSpPr>
        <p:spPr>
          <a:xfrm>
            <a:off x="10826109" y="2211920"/>
            <a:ext cx="67733" cy="3312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08A636-B8FB-4FD8-B8BB-2EDEE5F96829}"/>
              </a:ext>
            </a:extLst>
          </p:cNvPr>
          <p:cNvSpPr/>
          <p:nvPr/>
        </p:nvSpPr>
        <p:spPr>
          <a:xfrm rot="5400000">
            <a:off x="9020834" y="334678"/>
            <a:ext cx="74081" cy="367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26F21E3-64C6-4B10-B490-0EC7B0D0B581}"/>
              </a:ext>
            </a:extLst>
          </p:cNvPr>
          <p:cNvSpPr/>
          <p:nvPr/>
        </p:nvSpPr>
        <p:spPr>
          <a:xfrm rot="5400000">
            <a:off x="3359548" y="3684303"/>
            <a:ext cx="74081" cy="367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49A41DB-11C9-446A-9FD6-16C8ADA91F0A}"/>
              </a:ext>
            </a:extLst>
          </p:cNvPr>
          <p:cNvSpPr txBox="1"/>
          <p:nvPr/>
        </p:nvSpPr>
        <p:spPr>
          <a:xfrm>
            <a:off x="8566810" y="507798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Action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5D9BBC3-E3BB-48EB-8984-CBC226BDE9C2}"/>
              </a:ext>
            </a:extLst>
          </p:cNvPr>
          <p:cNvSpPr txBox="1"/>
          <p:nvPr/>
        </p:nvSpPr>
        <p:spPr>
          <a:xfrm>
            <a:off x="2716650" y="1686718"/>
            <a:ext cx="13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Observation</a:t>
            </a:r>
            <a:endParaRPr lang="zh-TW" altLang="en-US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AC51B34D-ADD0-4496-B6B8-0D9FC9CEAE10}"/>
              </a:ext>
            </a:extLst>
          </p:cNvPr>
          <p:cNvSpPr/>
          <p:nvPr/>
        </p:nvSpPr>
        <p:spPr>
          <a:xfrm>
            <a:off x="5562600" y="2624662"/>
            <a:ext cx="107526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Actor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06EAE05-07A1-4AFA-923B-FE31CB27743C}"/>
              </a:ext>
            </a:extLst>
          </p:cNvPr>
          <p:cNvSpPr txBox="1"/>
          <p:nvPr/>
        </p:nvSpPr>
        <p:spPr>
          <a:xfrm>
            <a:off x="2643955" y="2281763"/>
            <a:ext cx="155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Function input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499A2BD-6BD8-4778-850F-F3D864067B4E}"/>
              </a:ext>
            </a:extLst>
          </p:cNvPr>
          <p:cNvSpPr txBox="1"/>
          <p:nvPr/>
        </p:nvSpPr>
        <p:spPr>
          <a:xfrm>
            <a:off x="8157277" y="5557307"/>
            <a:ext cx="173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Function output</a:t>
            </a:r>
            <a:endParaRPr lang="zh-TW" altLang="en-US" dirty="0"/>
          </a:p>
        </p:txBody>
      </p:sp>
      <p:sp>
        <p:nvSpPr>
          <p:cNvPr id="33" name="語音泡泡: 圓角矩形 32">
            <a:extLst>
              <a:ext uri="{FF2B5EF4-FFF2-40B4-BE49-F238E27FC236}">
                <a16:creationId xmlns:a16="http://schemas.microsoft.com/office/drawing/2014/main" id="{2FC630F5-961F-4AF9-B3D7-A3E44DA30157}"/>
              </a:ext>
            </a:extLst>
          </p:cNvPr>
          <p:cNvSpPr/>
          <p:nvPr/>
        </p:nvSpPr>
        <p:spPr>
          <a:xfrm>
            <a:off x="7466221" y="2777699"/>
            <a:ext cx="2531534" cy="975272"/>
          </a:xfrm>
          <a:prstGeom prst="wedgeRoundRectCallout">
            <a:avLst>
              <a:gd name="adj1" fmla="val -71335"/>
              <a:gd name="adj2" fmla="val -599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最大化未來的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535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Alpha Go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BA3C929-66AE-4DF7-8267-FD2F027F4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4578"/>
            <a:ext cx="3563933" cy="2375955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8FE59BAC-CBCC-46D8-B3CB-ADFFE32ED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534" y="2168700"/>
            <a:ext cx="2751666" cy="50270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觀察棋盤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B48B66BC-388C-488C-AC2A-8254B65D8D8D}"/>
              </a:ext>
            </a:extLst>
          </p:cNvPr>
          <p:cNvSpPr/>
          <p:nvPr/>
        </p:nvSpPr>
        <p:spPr>
          <a:xfrm>
            <a:off x="6464300" y="2136420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1D945780-FDE6-407F-A717-28A5AB4B6BE3}"/>
              </a:ext>
            </a:extLst>
          </p:cNvPr>
          <p:cNvSpPr txBox="1">
            <a:spLocks/>
          </p:cNvSpPr>
          <p:nvPr/>
        </p:nvSpPr>
        <p:spPr>
          <a:xfrm>
            <a:off x="7357534" y="3067577"/>
            <a:ext cx="2751666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採取動作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FC9B0C14-3BEF-4F81-999E-0B17DA266D34}"/>
              </a:ext>
            </a:extLst>
          </p:cNvPr>
          <p:cNvSpPr/>
          <p:nvPr/>
        </p:nvSpPr>
        <p:spPr>
          <a:xfrm>
            <a:off x="6464300" y="3035297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45CCB88C-ABA8-451E-9D99-0E9C3C32A598}"/>
              </a:ext>
            </a:extLst>
          </p:cNvPr>
          <p:cNvSpPr txBox="1">
            <a:spLocks/>
          </p:cNvSpPr>
          <p:nvPr/>
        </p:nvSpPr>
        <p:spPr>
          <a:xfrm>
            <a:off x="7357534" y="4031013"/>
            <a:ext cx="2751666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獲得獎勵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1642EA3E-3F7E-4EC8-A0CF-69C8E6C7EFBF}"/>
              </a:ext>
            </a:extLst>
          </p:cNvPr>
          <p:cNvSpPr/>
          <p:nvPr/>
        </p:nvSpPr>
        <p:spPr>
          <a:xfrm>
            <a:off x="6464300" y="3998733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0CDE5AFF-2B80-4AB2-BCF5-E2850EFA6FE9}"/>
              </a:ext>
            </a:extLst>
          </p:cNvPr>
          <p:cNvSpPr txBox="1">
            <a:spLocks/>
          </p:cNvSpPr>
          <p:nvPr/>
        </p:nvSpPr>
        <p:spPr>
          <a:xfrm>
            <a:off x="838200" y="4794423"/>
            <a:ext cx="2751666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棋盤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0DB83B3-FFD3-47E4-9AC3-F48CEA56C9D1}"/>
              </a:ext>
            </a:extLst>
          </p:cNvPr>
          <p:cNvSpPr/>
          <p:nvPr/>
        </p:nvSpPr>
        <p:spPr>
          <a:xfrm>
            <a:off x="5223933" y="5093754"/>
            <a:ext cx="5833534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獎勵大多是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直到分出勝負才是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83176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機器學習三步驟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BC902-82B5-4299-AB1D-7D45E88A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169" y="2220913"/>
            <a:ext cx="3725332" cy="50270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EB117A6-4640-48D5-9697-D1C32B008923}"/>
              </a:ext>
            </a:extLst>
          </p:cNvPr>
          <p:cNvSpPr txBox="1">
            <a:spLocks/>
          </p:cNvSpPr>
          <p:nvPr/>
        </p:nvSpPr>
        <p:spPr>
          <a:xfrm>
            <a:off x="2053169" y="3631672"/>
            <a:ext cx="37253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 function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54587C2-CCA8-43D7-9DEB-B6B0E2755A05}"/>
              </a:ext>
            </a:extLst>
          </p:cNvPr>
          <p:cNvSpPr txBox="1">
            <a:spLocks/>
          </p:cNvSpPr>
          <p:nvPr/>
        </p:nvSpPr>
        <p:spPr>
          <a:xfrm>
            <a:off x="2053169" y="5042431"/>
            <a:ext cx="37253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優化模型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07D225-98C8-4D93-9A49-5D983946B539}"/>
              </a:ext>
            </a:extLst>
          </p:cNvPr>
          <p:cNvSpPr/>
          <p:nvPr/>
        </p:nvSpPr>
        <p:spPr>
          <a:xfrm>
            <a:off x="6989229" y="3488530"/>
            <a:ext cx="3416304" cy="10387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</a:t>
            </a:r>
            <a:r>
              <a:rPr lang="zh-TW" altLang="en-US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HOW?</a:t>
            </a:r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FE4D4400-482F-4A64-9F71-A7EE08A9776E}"/>
              </a:ext>
            </a:extLst>
          </p:cNvPr>
          <p:cNvSpPr/>
          <p:nvPr/>
        </p:nvSpPr>
        <p:spPr>
          <a:xfrm>
            <a:off x="2590800" y="3053557"/>
            <a:ext cx="584200" cy="248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A048CF44-98DF-4E7E-AF0B-2233AFE186FD}"/>
              </a:ext>
            </a:extLst>
          </p:cNvPr>
          <p:cNvSpPr/>
          <p:nvPr/>
        </p:nvSpPr>
        <p:spPr>
          <a:xfrm>
            <a:off x="2582333" y="4464316"/>
            <a:ext cx="584200" cy="248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84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BC902-82B5-4299-AB1D-7D45E88A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1" y="2012421"/>
            <a:ext cx="3725332" cy="50270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Reinforcement Learning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EB117A6-4640-48D5-9697-D1C32B008923}"/>
              </a:ext>
            </a:extLst>
          </p:cNvPr>
          <p:cNvSpPr txBox="1">
            <a:spLocks/>
          </p:cNvSpPr>
          <p:nvPr/>
        </p:nvSpPr>
        <p:spPr>
          <a:xfrm>
            <a:off x="5943601" y="3341688"/>
            <a:ext cx="37253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Q - Learning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54587C2-CCA8-43D7-9DEB-B6B0E2755A05}"/>
              </a:ext>
            </a:extLst>
          </p:cNvPr>
          <p:cNvSpPr txBox="1">
            <a:spLocks/>
          </p:cNvSpPr>
          <p:nvPr/>
        </p:nvSpPr>
        <p:spPr>
          <a:xfrm>
            <a:off x="5943601" y="4670955"/>
            <a:ext cx="4580466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DQN Family with Dino Run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00AA373-6064-4BFB-83F5-1D9EC6A9C7DF}"/>
              </a:ext>
            </a:extLst>
          </p:cNvPr>
          <p:cNvSpPr/>
          <p:nvPr/>
        </p:nvSpPr>
        <p:spPr>
          <a:xfrm>
            <a:off x="5050367" y="1980141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FA0B12F-4E55-436A-B513-F1538D5B3069}"/>
              </a:ext>
            </a:extLst>
          </p:cNvPr>
          <p:cNvSpPr/>
          <p:nvPr/>
        </p:nvSpPr>
        <p:spPr>
          <a:xfrm>
            <a:off x="5050365" y="3309408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28BF23F-48A0-4025-9DFC-CD04F421C4BD}"/>
              </a:ext>
            </a:extLst>
          </p:cNvPr>
          <p:cNvSpPr/>
          <p:nvPr/>
        </p:nvSpPr>
        <p:spPr>
          <a:xfrm>
            <a:off x="5050366" y="4638675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B0EB273-D2A4-4324-8C9F-B1BBB7A0FC3C}"/>
              </a:ext>
            </a:extLst>
          </p:cNvPr>
          <p:cNvSpPr txBox="1"/>
          <p:nvPr/>
        </p:nvSpPr>
        <p:spPr>
          <a:xfrm>
            <a:off x="5757334" y="3207807"/>
            <a:ext cx="2311400" cy="7535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947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MDP: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馬可夫決策過程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2C770BDF-56ED-4F5C-80A2-50CA05146547}"/>
              </a:ext>
            </a:extLst>
          </p:cNvPr>
          <p:cNvSpPr txBox="1">
            <a:spLocks/>
          </p:cNvSpPr>
          <p:nvPr/>
        </p:nvSpPr>
        <p:spPr>
          <a:xfrm>
            <a:off x="838200" y="1511259"/>
            <a:ext cx="7052733" cy="1007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526FC23-5AA2-4661-A4BE-3348CB123A30}"/>
                  </a:ext>
                </a:extLst>
              </p:cNvPr>
              <p:cNvSpPr/>
              <p:nvPr/>
            </p:nvSpPr>
            <p:spPr>
              <a:xfrm>
                <a:off x="838200" y="1486511"/>
                <a:ext cx="7315200" cy="56726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未來的狀態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只和前</a:t>
                </a:r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一個狀態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𝑆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有關，和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…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無關</a:t>
                </a:r>
                <a:endParaRPr lang="en-US" altLang="zh-TW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526FC23-5AA2-4661-A4BE-3348CB123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6511"/>
                <a:ext cx="7315200" cy="567267"/>
              </a:xfrm>
              <a:prstGeom prst="rect">
                <a:avLst/>
              </a:prstGeom>
              <a:blipFill>
                <a:blip r:embed="rId2"/>
                <a:stretch>
                  <a:fillRect l="-1248" b="-147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>
            <a:extLst>
              <a:ext uri="{FF2B5EF4-FFF2-40B4-BE49-F238E27FC236}">
                <a16:creationId xmlns:a16="http://schemas.microsoft.com/office/drawing/2014/main" id="{C6FE4017-9160-46E1-9853-8EB2EDF1C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67" y="2610394"/>
            <a:ext cx="1407803" cy="1407803"/>
          </a:xfrm>
          <a:prstGeom prst="rect">
            <a:avLst/>
          </a:prstGeom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FF66997D-E9FD-4CBE-B590-58270DE5238B}"/>
              </a:ext>
            </a:extLst>
          </p:cNvPr>
          <p:cNvSpPr/>
          <p:nvPr/>
        </p:nvSpPr>
        <p:spPr>
          <a:xfrm>
            <a:off x="672736" y="4236956"/>
            <a:ext cx="2314464" cy="567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想知道拉霸的期望值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8F1A240-5030-44BC-8FD2-C988B272AE07}"/>
                  </a:ext>
                </a:extLst>
              </p:cNvPr>
              <p:cNvSpPr txBox="1"/>
              <p:nvPr/>
            </p:nvSpPr>
            <p:spPr>
              <a:xfrm>
                <a:off x="3255434" y="2610394"/>
                <a:ext cx="3526367" cy="3017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8F1A240-5030-44BC-8FD2-C988B272A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434" y="2610394"/>
                <a:ext cx="3526367" cy="3017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語音泡泡: 圓角矩形 15">
            <a:extLst>
              <a:ext uri="{FF2B5EF4-FFF2-40B4-BE49-F238E27FC236}">
                <a16:creationId xmlns:a16="http://schemas.microsoft.com/office/drawing/2014/main" id="{C5BF8D38-271C-430A-AF81-DF8857B3195C}"/>
              </a:ext>
            </a:extLst>
          </p:cNvPr>
          <p:cNvSpPr/>
          <p:nvPr/>
        </p:nvSpPr>
        <p:spPr>
          <a:xfrm>
            <a:off x="4783666" y="5205323"/>
            <a:ext cx="2531534" cy="975272"/>
          </a:xfrm>
          <a:prstGeom prst="wedgeRoundRectCallout">
            <a:avLst>
              <a:gd name="adj1" fmla="val -60298"/>
              <a:gd name="adj2" fmla="val -555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下一次拉霸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的期望值</a:t>
            </a:r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124D834E-3BBC-45CC-8631-084B66149373}"/>
              </a:ext>
            </a:extLst>
          </p:cNvPr>
          <p:cNvSpPr/>
          <p:nvPr/>
        </p:nvSpPr>
        <p:spPr>
          <a:xfrm>
            <a:off x="1354667" y="5063067"/>
            <a:ext cx="965200" cy="308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F9572DCF-E7DB-450A-93F7-CFC8CCA59ACD}"/>
              </a:ext>
            </a:extLst>
          </p:cNvPr>
          <p:cNvSpPr/>
          <p:nvPr/>
        </p:nvSpPr>
        <p:spPr>
          <a:xfrm>
            <a:off x="672736" y="5605127"/>
            <a:ext cx="2314464" cy="567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拉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29A961B-DFC7-43C7-B17D-F50983C94989}"/>
                  </a:ext>
                </a:extLst>
              </p:cNvPr>
              <p:cNvSpPr txBox="1"/>
              <p:nvPr/>
            </p:nvSpPr>
            <p:spPr>
              <a:xfrm>
                <a:off x="7890933" y="2610394"/>
                <a:ext cx="3526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29A961B-DFC7-43C7-B17D-F50983C94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933" y="2610394"/>
                <a:ext cx="3526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語音泡泡: 圓角矩形 19">
            <a:extLst>
              <a:ext uri="{FF2B5EF4-FFF2-40B4-BE49-F238E27FC236}">
                <a16:creationId xmlns:a16="http://schemas.microsoft.com/office/drawing/2014/main" id="{2B3BB304-C279-4FB4-BC3D-A0419A677F4A}"/>
              </a:ext>
            </a:extLst>
          </p:cNvPr>
          <p:cNvSpPr/>
          <p:nvPr/>
        </p:nvSpPr>
        <p:spPr>
          <a:xfrm>
            <a:off x="9114366" y="1471653"/>
            <a:ext cx="2531534" cy="975272"/>
          </a:xfrm>
          <a:prstGeom prst="wedgeRoundRectCallout">
            <a:avLst>
              <a:gd name="adj1" fmla="val -60298"/>
              <a:gd name="adj2" fmla="val 572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未來拉霸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的總和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6110647-A92E-4487-8A98-8CDBABCF0C82}"/>
                  </a:ext>
                </a:extLst>
              </p:cNvPr>
              <p:cNvSpPr/>
              <p:nvPr/>
            </p:nvSpPr>
            <p:spPr>
              <a:xfrm>
                <a:off x="8153400" y="3145366"/>
                <a:ext cx="3132667" cy="56726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但是如果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∞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𝐺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無法收斂</a:t>
                </a:r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6110647-A92E-4487-8A98-8CDBABCF0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145366"/>
                <a:ext cx="3132667" cy="567267"/>
              </a:xfrm>
              <a:prstGeom prst="rect">
                <a:avLst/>
              </a:prstGeom>
              <a:blipFill>
                <a:blip r:embed="rId6"/>
                <a:stretch>
                  <a:fillRect l="-15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5B9E8443-76F0-4658-B473-174BF66218AF}"/>
                  </a:ext>
                </a:extLst>
              </p:cNvPr>
              <p:cNvSpPr txBox="1"/>
              <p:nvPr/>
            </p:nvSpPr>
            <p:spPr>
              <a:xfrm>
                <a:off x="7890932" y="4219412"/>
                <a:ext cx="3628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5B9E8443-76F0-4658-B473-174BF6621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932" y="4219412"/>
                <a:ext cx="3628332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語音泡泡: 圓角矩形 22">
                <a:extLst>
                  <a:ext uri="{FF2B5EF4-FFF2-40B4-BE49-F238E27FC236}">
                    <a16:creationId xmlns:a16="http://schemas.microsoft.com/office/drawing/2014/main" id="{EA317B63-0B44-4824-BC0E-FA307933D28D}"/>
                  </a:ext>
                </a:extLst>
              </p:cNvPr>
              <p:cNvSpPr/>
              <p:nvPr/>
            </p:nvSpPr>
            <p:spPr>
              <a:xfrm>
                <a:off x="8153400" y="5197122"/>
                <a:ext cx="3628332" cy="975272"/>
              </a:xfrm>
              <a:prstGeom prst="wedgeRoundRectCallout">
                <a:avLst>
                  <a:gd name="adj1" fmla="val -16897"/>
                  <a:gd name="adj2" fmla="val -100708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TW" altLang="en-US" b="1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𝜸</m:t>
                    </m:r>
                  </m:oMath>
                </a14:m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Discount Rate</a:t>
                </a:r>
              </a:p>
              <a:p>
                <a:pPr algn="ctr"/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代表越遠未來的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Reward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越不重要</a:t>
                </a:r>
                <a:endPara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3" name="語音泡泡: 圓角矩形 22">
                <a:extLst>
                  <a:ext uri="{FF2B5EF4-FFF2-40B4-BE49-F238E27FC236}">
                    <a16:creationId xmlns:a16="http://schemas.microsoft.com/office/drawing/2014/main" id="{EA317B63-0B44-4824-BC0E-FA307933D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5197122"/>
                <a:ext cx="3628332" cy="975272"/>
              </a:xfrm>
              <a:prstGeom prst="wedgeRoundRectCallout">
                <a:avLst>
                  <a:gd name="adj1" fmla="val -16897"/>
                  <a:gd name="adj2" fmla="val -100708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16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Bellman Equation: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策略的期望值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90AB4F7-BA37-4964-A87A-D9A3E88E8A5D}"/>
                  </a:ext>
                </a:extLst>
              </p:cNvPr>
              <p:cNvSpPr txBox="1"/>
              <p:nvPr/>
            </p:nvSpPr>
            <p:spPr>
              <a:xfrm>
                <a:off x="838200" y="2665553"/>
                <a:ext cx="4224868" cy="1526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V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S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∞−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V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S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∞−2</m:t>
                          </m:r>
                        </m:sup>
                      </m:sSup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V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S</m:t>
                          </m:r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R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𝑡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+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𝛾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V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90AB4F7-BA37-4964-A87A-D9A3E88E8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65553"/>
                <a:ext cx="4224868" cy="15268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527C698-025B-43AB-968A-D7AFD389E638}"/>
                  </a:ext>
                </a:extLst>
              </p:cNvPr>
              <p:cNvSpPr/>
              <p:nvPr/>
            </p:nvSpPr>
            <p:spPr>
              <a:xfrm>
                <a:off x="838200" y="1486511"/>
                <a:ext cx="6764867" cy="56726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V</m:t>
                        </m:r>
                      </m:e>
                      <m:sub>
                        <m: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在狀態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的情況下，採取策略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𝜋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𝐺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的期望值</a:t>
                </a:r>
                <a:endParaRPr lang="en-US" altLang="zh-TW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527C698-025B-43AB-968A-D7AFD389E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6511"/>
                <a:ext cx="6764867" cy="567267"/>
              </a:xfrm>
              <a:prstGeom prst="rect">
                <a:avLst/>
              </a:prstGeom>
              <a:blipFill>
                <a:blip r:embed="rId3"/>
                <a:stretch>
                  <a:fillRect l="-180" r="-900" b="-147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E6328C09-CFC5-485E-A7A8-C3DCCA585EB3}"/>
              </a:ext>
            </a:extLst>
          </p:cNvPr>
          <p:cNvSpPr/>
          <p:nvPr/>
        </p:nvSpPr>
        <p:spPr>
          <a:xfrm>
            <a:off x="3632200" y="4607652"/>
            <a:ext cx="2531534" cy="975272"/>
          </a:xfrm>
          <a:prstGeom prst="wedgeRoundRectCallout">
            <a:avLst>
              <a:gd name="adj1" fmla="val -53274"/>
              <a:gd name="adj2" fmla="val -1076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下一個狀態的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的總和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2AE4F0D0-77B8-4EE9-A11B-DE278581D635}"/>
              </a:ext>
            </a:extLst>
          </p:cNvPr>
          <p:cNvSpPr/>
          <p:nvPr/>
        </p:nvSpPr>
        <p:spPr>
          <a:xfrm>
            <a:off x="533400" y="4607652"/>
            <a:ext cx="2531534" cy="975272"/>
          </a:xfrm>
          <a:prstGeom prst="wedgeRoundRectCallout">
            <a:avLst>
              <a:gd name="adj1" fmla="val 13615"/>
              <a:gd name="adj2" fmla="val -981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在狀態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下採取策略後獲得的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1CEAE3-D74D-4B7A-897D-D540CDB2DFCC}"/>
              </a:ext>
            </a:extLst>
          </p:cNvPr>
          <p:cNvSpPr/>
          <p:nvPr/>
        </p:nvSpPr>
        <p:spPr>
          <a:xfrm>
            <a:off x="8686801" y="2381919"/>
            <a:ext cx="2218266" cy="5672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如何最大化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值和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V?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2295A65F-976C-409D-92C4-B119552534BD}"/>
              </a:ext>
            </a:extLst>
          </p:cNvPr>
          <p:cNvSpPr/>
          <p:nvPr/>
        </p:nvSpPr>
        <p:spPr>
          <a:xfrm>
            <a:off x="8432800" y="3305983"/>
            <a:ext cx="2726267" cy="668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Dynamic Programming</a:t>
            </a:r>
            <a:endParaRPr lang="zh-TW" altLang="en-US" b="1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2A9BDB3-5BA9-4410-A90D-3D9535BCD716}"/>
              </a:ext>
            </a:extLst>
          </p:cNvPr>
          <p:cNvSpPr/>
          <p:nvPr/>
        </p:nvSpPr>
        <p:spPr>
          <a:xfrm>
            <a:off x="8432800" y="4230047"/>
            <a:ext cx="2726267" cy="6688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Monte Carlo</a:t>
            </a:r>
            <a:endParaRPr lang="zh-TW" altLang="en-US" b="1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AC14934E-6F19-4AD0-8847-B472834939B7}"/>
              </a:ext>
            </a:extLst>
          </p:cNvPr>
          <p:cNvSpPr/>
          <p:nvPr/>
        </p:nvSpPr>
        <p:spPr>
          <a:xfrm>
            <a:off x="8432799" y="5154111"/>
            <a:ext cx="2726267" cy="668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Temporal Difference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6365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Learning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27C698-025B-43AB-968A-D7AFD389E638}"/>
              </a:ext>
            </a:extLst>
          </p:cNvPr>
          <p:cNvSpPr/>
          <p:nvPr/>
        </p:nvSpPr>
        <p:spPr>
          <a:xfrm>
            <a:off x="838200" y="1486511"/>
            <a:ext cx="2963333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利用過去的經驗找值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D87BBED-27B1-4E1A-B093-568026509ED6}"/>
                  </a:ext>
                </a:extLst>
              </p:cNvPr>
              <p:cNvSpPr txBox="1"/>
              <p:nvPr/>
            </p:nvSpPr>
            <p:spPr>
              <a:xfrm>
                <a:off x="397931" y="2458173"/>
                <a:ext cx="6671735" cy="2931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=(1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r>
                  <a:rPr lang="zh-TW" altLang="en-US" dirty="0"/>
                  <a:t>將</a:t>
                </a:r>
                <a:r>
                  <a:rPr lang="en-US" altLang="zh-TW" dirty="0"/>
                  <a:t>R</a:t>
                </a:r>
                <a:r>
                  <a:rPr lang="zh-TW" altLang="en-US" dirty="0"/>
                  <a:t>換成</a:t>
                </a:r>
                <a:r>
                  <a:rPr lang="en-US" altLang="zh-TW" dirty="0"/>
                  <a:t>Sample(</a:t>
                </a:r>
                <a:r>
                  <a:rPr lang="zh-TW" altLang="en-US" dirty="0"/>
                  <a:t>過去的經驗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並放到</a:t>
                </a:r>
                <a:r>
                  <a:rPr lang="en-US" altLang="zh-TW" dirty="0"/>
                  <a:t>V(s)</a:t>
                </a:r>
                <a:r>
                  <a:rPr lang="zh-TW" altLang="en-US" dirty="0"/>
                  <a:t>中</a:t>
                </a:r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D87BBED-27B1-4E1A-B093-568026509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31" y="2458173"/>
                <a:ext cx="6671735" cy="2931828"/>
              </a:xfrm>
              <a:prstGeom prst="rect">
                <a:avLst/>
              </a:prstGeom>
              <a:blipFill>
                <a:blip r:embed="rId2"/>
                <a:stretch>
                  <a:fillRect l="-7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1.bp.blogspot.com/-rTTgvsTWzvA/X6PK2D4qlfI/AAAAAAAAGcQ/2SLPUBuB5L0NfqJI0XoONMnbjvB1gC_uACLcBGAsYHQ/s0/r_matrix1.gif">
            <a:extLst>
              <a:ext uri="{FF2B5EF4-FFF2-40B4-BE49-F238E27FC236}">
                <a16:creationId xmlns:a16="http://schemas.microsoft.com/office/drawing/2014/main" id="{074C1474-1A1B-450C-84C8-0B6C2A69C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0" y="808119"/>
            <a:ext cx="28956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5B260CEC-8D81-43BC-8939-03477F41AF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81442" y="2891673"/>
            <a:ext cx="2738354" cy="1062567"/>
          </a:xfrm>
          <a:prstGeom prst="bentConnector3">
            <a:avLst>
              <a:gd name="adj1" fmla="val 10039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B10D0153-2359-4FF5-B4DE-22EEA91993CF}"/>
              </a:ext>
            </a:extLst>
          </p:cNvPr>
          <p:cNvSpPr/>
          <p:nvPr/>
        </p:nvSpPr>
        <p:spPr>
          <a:xfrm>
            <a:off x="4290860" y="5435032"/>
            <a:ext cx="1236135" cy="382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241B53E9-7DB8-4391-BB14-8845F596CB79}"/>
              </a:ext>
            </a:extLst>
          </p:cNvPr>
          <p:cNvSpPr/>
          <p:nvPr/>
        </p:nvSpPr>
        <p:spPr>
          <a:xfrm>
            <a:off x="1706032" y="5435033"/>
            <a:ext cx="1236135" cy="382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AF69AB2F-3753-4653-A9F4-1E49442D4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851" y="4684028"/>
            <a:ext cx="1714739" cy="1714739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C5A9A07D-E237-476A-8D25-8F2B9E82E1E7}"/>
              </a:ext>
            </a:extLst>
          </p:cNvPr>
          <p:cNvSpPr txBox="1"/>
          <p:nvPr/>
        </p:nvSpPr>
        <p:spPr>
          <a:xfrm>
            <a:off x="9923686" y="6308209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Gym: Mountain Car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F1DA59A-7751-4838-8653-F10D91E61063}"/>
              </a:ext>
            </a:extLst>
          </p:cNvPr>
          <p:cNvSpPr/>
          <p:nvPr/>
        </p:nvSpPr>
        <p:spPr>
          <a:xfrm>
            <a:off x="7882806" y="5337084"/>
            <a:ext cx="1627841" cy="57795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維度災難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</a:p>
        </p:txBody>
      </p:sp>
      <p:pic>
        <p:nvPicPr>
          <p:cNvPr id="13" name="Picture 4" descr="https://1.bp.blogspot.com/-dq2KTwxUR6o/X6PJ8ro9aFI/AAAAAAAAGcE/18FvGg-GInUq16SPj87sRnYmpMk0pQQxgCLcBGAsYHQ/s320/modeling_environment_clip_image002a.gif">
            <a:extLst>
              <a:ext uri="{FF2B5EF4-FFF2-40B4-BE49-F238E27FC236}">
                <a16:creationId xmlns:a16="http://schemas.microsoft.com/office/drawing/2014/main" id="{48397FB1-66E5-46F2-9D85-26E591165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806" y="2826095"/>
            <a:ext cx="3267793" cy="189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52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632</Words>
  <Application>Microsoft Office PowerPoint</Application>
  <PresentationFormat>寬螢幕</PresentationFormat>
  <Paragraphs>124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Q Learning</vt:lpstr>
      <vt:lpstr>目錄</vt:lpstr>
      <vt:lpstr>機器學習:找一個function</vt:lpstr>
      <vt:lpstr>Alpha Go</vt:lpstr>
      <vt:lpstr>機器學習三步驟</vt:lpstr>
      <vt:lpstr>目錄</vt:lpstr>
      <vt:lpstr>MDP: 馬可夫決策過程</vt:lpstr>
      <vt:lpstr>Bellman Equation: 策略的期望值</vt:lpstr>
      <vt:lpstr>Q - Learning</vt:lpstr>
      <vt:lpstr>目錄</vt:lpstr>
      <vt:lpstr>Nature DQN</vt:lpstr>
      <vt:lpstr>Dueling DQN</vt:lpstr>
      <vt:lpstr>Double DQN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 Learning</dc:title>
  <dc:creator>張致中</dc:creator>
  <cp:lastModifiedBy>張致中</cp:lastModifiedBy>
  <cp:revision>46</cp:revision>
  <dcterms:created xsi:type="dcterms:W3CDTF">2022-01-03T08:29:40Z</dcterms:created>
  <dcterms:modified xsi:type="dcterms:W3CDTF">2022-01-04T15:27:39Z</dcterms:modified>
</cp:coreProperties>
</file>