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78" r:id="rId13"/>
    <p:sldId id="279" r:id="rId14"/>
    <p:sldId id="280" r:id="rId15"/>
    <p:sldId id="275" r:id="rId16"/>
    <p:sldId id="284" r:id="rId17"/>
    <p:sldId id="263" r:id="rId18"/>
    <p:sldId id="265" r:id="rId19"/>
    <p:sldId id="264" r:id="rId20"/>
    <p:sldId id="266" r:id="rId21"/>
    <p:sldId id="267" r:id="rId22"/>
    <p:sldId id="268" r:id="rId23"/>
    <p:sldId id="277" r:id="rId24"/>
    <p:sldId id="283" r:id="rId25"/>
    <p:sldId id="288" r:id="rId26"/>
    <p:sldId id="289" r:id="rId27"/>
    <p:sldId id="290" r:id="rId28"/>
    <p:sldId id="291" r:id="rId29"/>
    <p:sldId id="269" r:id="rId30"/>
    <p:sldId id="270" r:id="rId31"/>
    <p:sldId id="271" r:id="rId32"/>
    <p:sldId id="272" r:id="rId33"/>
    <p:sldId id="282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29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9CB0B-33CD-43F5-830E-F8B26734C1CB}" v="2343" dt="2025-06-20T10:09:31.503"/>
    <p1510:client id="{6AF5C16F-5091-426B-824F-5465316F06FD}" v="207" dt="2025-06-20T11:58:34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14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00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87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0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34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4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3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2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0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2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06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5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26F1F1-6A5B-4B10-A35D-1A4B73A080B5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F94F6FA-73CA-4862-96E3-936B57AF54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1D06-F78E-FD26-9F89-98E4392C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Grafy ważone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1D52C-3418-AD62-8F4E-506F230E0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Na podstawie algorytmów Dijkstry oraz A*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953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714D8-CDA7-5F32-364D-F11CF86A6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8E4C3-A28E-C0DB-96F4-46A04209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Matryca</a:t>
            </a:r>
            <a:r>
              <a:rPr lang="en-GB" dirty="0"/>
              <a:t> </a:t>
            </a:r>
            <a:r>
              <a:rPr lang="en-GB" dirty="0" err="1"/>
              <a:t>sąsiedztwa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07CBE-1087-6FD8-456E-4228A568A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2520000"/>
            <a:ext cx="4825158" cy="3416301"/>
          </a:xfrm>
        </p:spPr>
        <p:txBody>
          <a:bodyPr/>
          <a:lstStyle/>
          <a:p>
            <a:r>
              <a:rPr lang="en-GB" dirty="0" err="1"/>
              <a:t>Tablica</a:t>
            </a:r>
            <a:r>
              <a:rPr lang="en-GB" dirty="0"/>
              <a:t> n</a:t>
            </a:r>
            <a:r>
              <a:rPr lang="el-GR" dirty="0"/>
              <a:t>×</a:t>
            </a:r>
            <a:r>
              <a:rPr lang="en-GB" dirty="0"/>
              <a:t>n</a:t>
            </a:r>
          </a:p>
          <a:p>
            <a:r>
              <a:rPr lang="en-GB" dirty="0" err="1"/>
              <a:t>Natychmiastowy</a:t>
            </a:r>
            <a:r>
              <a:rPr lang="en-GB" dirty="0"/>
              <a:t> dost</a:t>
            </a:r>
            <a:r>
              <a:rPr lang="pl-PL" dirty="0"/>
              <a:t>ęp do połączeń</a:t>
            </a:r>
            <a:endParaRPr lang="en-GB" dirty="0"/>
          </a:p>
          <a:p>
            <a:r>
              <a:rPr lang="en-GB" dirty="0" err="1"/>
              <a:t>Zajmuje</a:t>
            </a:r>
            <a:r>
              <a:rPr lang="en-GB" dirty="0"/>
              <a:t> </a:t>
            </a:r>
            <a:r>
              <a:rPr lang="en-GB" dirty="0" err="1"/>
              <a:t>dużo</a:t>
            </a:r>
            <a:r>
              <a:rPr lang="en-GB" dirty="0"/>
              <a:t> </a:t>
            </a:r>
            <a:r>
              <a:rPr lang="en-GB" dirty="0" err="1"/>
              <a:t>pamięci</a:t>
            </a:r>
            <a:endParaRPr lang="en-GB" dirty="0"/>
          </a:p>
          <a:p>
            <a:r>
              <a:rPr lang="en-GB" dirty="0" err="1"/>
              <a:t>Lepsza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gęstych</a:t>
            </a:r>
            <a:r>
              <a:rPr lang="en-GB" dirty="0"/>
              <a:t> </a:t>
            </a:r>
            <a:r>
              <a:rPr lang="en-GB" dirty="0" err="1"/>
              <a:t>grafów</a:t>
            </a:r>
            <a:endParaRPr lang="en-GB" dirty="0"/>
          </a:p>
          <a:p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sasiadow</a:t>
            </a:r>
            <a:r>
              <a:rPr lang="en-GB" dirty="0"/>
              <a:t>- O(n)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BCB39C6-2C27-1EC4-D599-E2B6F2D9E00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56311037"/>
              </p:ext>
            </p:extLst>
          </p:nvPr>
        </p:nvGraphicFramePr>
        <p:xfrm>
          <a:off x="5535660" y="2603500"/>
          <a:ext cx="2051051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24180">
                  <a:extLst>
                    <a:ext uri="{9D8B030D-6E8A-4147-A177-3AD203B41FA5}">
                      <a16:colId xmlns:a16="http://schemas.microsoft.com/office/drawing/2014/main" val="401827917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2083472785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88398757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131185460"/>
                    </a:ext>
                  </a:extLst>
                </a:gridCol>
                <a:gridCol w="406718">
                  <a:extLst>
                    <a:ext uri="{9D8B030D-6E8A-4147-A177-3AD203B41FA5}">
                      <a16:colId xmlns:a16="http://schemas.microsoft.com/office/drawing/2014/main" val="3979847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30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6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0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192288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451076CD-680B-B77A-BD39-200841E3A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067" y="26035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3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D30E9B-B14F-03DB-93E8-3BB35308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677645"/>
            <a:ext cx="4592703" cy="2283824"/>
          </a:xfrm>
        </p:spPr>
        <p:txBody>
          <a:bodyPr/>
          <a:lstStyle/>
          <a:p>
            <a:r>
              <a:rPr lang="pl-PL" dirty="0"/>
              <a:t>Szukanie najkrótszej ścieżki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D996BD-ED09-B5B3-2D0D-7E3B8567F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1431" y="1729379"/>
            <a:ext cx="4746341" cy="41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1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152280-9493-60A0-D9DB-D1525AC4F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34AD16-18E6-02EB-B67E-E0F920373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823DFD-A20A-F604-4A93-011C3446D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BBB4AC8-BD76-8C2B-A58E-B0F090511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1C788-5498-C008-3830-71CA7080C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DAC0F-C339-9171-5FF8-BF386DC78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95812D-FDF4-0866-3A5C-2B54AF20C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362D9C8A-A07F-FAA2-D0DA-5E75A5887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1F15F98-D3F2-4FA7-525F-C502D6ADF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43FB0EB-B9AE-1DE6-9EBE-C0D2C6D1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94439-E914-7435-3946-9E5E328B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960" y="437513"/>
            <a:ext cx="6439440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Dijkstra</a:t>
            </a:r>
          </a:p>
        </p:txBody>
      </p:sp>
    </p:spTree>
    <p:extLst>
      <p:ext uri="{BB962C8B-B14F-4D97-AF65-F5344CB8AC3E}">
        <p14:creationId xmlns:p14="http://schemas.microsoft.com/office/powerpoint/2010/main" val="1444606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6C3E-1BF5-124D-1750-328559FF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C27B5-94E7-D45D-F366-10F874E0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pełni dowolna struktura grafu</a:t>
            </a:r>
          </a:p>
          <a:p>
            <a:pPr lvl="1"/>
            <a:r>
              <a:rPr lang="pl-PL" dirty="0"/>
              <a:t>Ważony, nieważony</a:t>
            </a:r>
          </a:p>
          <a:p>
            <a:pPr lvl="1"/>
            <a:r>
              <a:rPr lang="pl-PL" dirty="0"/>
              <a:t>Skierowany, nieskierowany</a:t>
            </a:r>
          </a:p>
          <a:p>
            <a:pPr lvl="1"/>
            <a:r>
              <a:rPr lang="pl-PL" dirty="0"/>
              <a:t>Rzadkie i gęste</a:t>
            </a:r>
          </a:p>
          <a:p>
            <a:r>
              <a:rPr lang="pl-PL" dirty="0"/>
              <a:t>Nie działa jedynie dla wag ujemnych</a:t>
            </a:r>
          </a:p>
          <a:p>
            <a:r>
              <a:rPr lang="pl-PL" dirty="0"/>
              <a:t>Zawsze znajdzie optymalną ścieżkę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34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4322E-9ECC-E30B-C10E-CFCEA443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Dijkstra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9" name="Content Placeholder 8" descr="A diagram of numbers and circles&#10;&#10;AI-generated content may be incorrect.">
            <a:extLst>
              <a:ext uri="{FF2B5EF4-FFF2-40B4-BE49-F238E27FC236}">
                <a16:creationId xmlns:a16="http://schemas.microsoft.com/office/drawing/2014/main" id="{A30DEC22-0E6D-9A61-07ED-91141634D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109763" y="1866529"/>
            <a:ext cx="6443180" cy="31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3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09B5CD-404F-F217-CF38-95B95C1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Dijkstra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C9BC75-2944-B708-1363-B207913C5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109763" y="1866529"/>
            <a:ext cx="6443180" cy="31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80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9EB80-A6D2-0F90-0C62-53A5F508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Dijkstra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7FDE0F-D811-BBB2-4A28-2E01F0E1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109763" y="1866529"/>
            <a:ext cx="6443180" cy="31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0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E5A803-A079-E12C-8D04-2DB60B97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Dijkstra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6FED1-917A-1A7B-C45D-A85816457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109763" y="1866529"/>
            <a:ext cx="6443180" cy="31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147AB6-9A00-4B32-05A1-37F2638B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Dijkstra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749A6-45AB-54B9-4255-52A9FA091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109763" y="1869341"/>
            <a:ext cx="6443180" cy="31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0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0C8EF8-0EBB-79D2-F11D-66420D72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Dijkstra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163B10-EAFA-4049-E826-B610E2E8A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109763" y="1869341"/>
            <a:ext cx="6443180" cy="31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5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85B2-C3E5-4778-7BE1-405BC763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 algn="r"/>
            <a:r>
              <a:rPr lang="en-US" sz="8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Grafy</a:t>
            </a: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8C92-2723-3F9E-4961-4B7551CE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Składają się z wierzchołków i krawędzi(relacji)</a:t>
            </a:r>
          </a:p>
        </p:txBody>
      </p:sp>
      <p:pic>
        <p:nvPicPr>
          <p:cNvPr id="6" name="Picture 5" descr="A blue dot in the dark&#10;&#10;AI-generated content may be incorrect.">
            <a:extLst>
              <a:ext uri="{FF2B5EF4-FFF2-40B4-BE49-F238E27FC236}">
                <a16:creationId xmlns:a16="http://schemas.microsoft.com/office/drawing/2014/main" id="{7B80B923-82A2-DD6A-478C-A25C9E74F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0" y="4591050"/>
            <a:ext cx="2381250" cy="1428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3855F6-03BF-0F9D-4219-85805110445A}"/>
              </a:ext>
            </a:extLst>
          </p:cNvPr>
          <p:cNvSpPr txBox="1"/>
          <p:nvPr/>
        </p:nvSpPr>
        <p:spPr>
          <a:xfrm>
            <a:off x="1154953" y="3901608"/>
            <a:ext cx="1066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Skierowany			       	    Nieskierowany			    Ważony				Nieważony</a:t>
            </a:r>
            <a:endParaRPr lang="en-GB" dirty="0"/>
          </a:p>
        </p:txBody>
      </p:sp>
      <p:pic>
        <p:nvPicPr>
          <p:cNvPr id="15" name="Picture 14" descr="A group of white circles with red letters and numbers on a black background&#10;&#10;AI-generated content may be incorrect.">
            <a:extLst>
              <a:ext uri="{FF2B5EF4-FFF2-40B4-BE49-F238E27FC236}">
                <a16:creationId xmlns:a16="http://schemas.microsoft.com/office/drawing/2014/main" id="{940DCCFE-C785-A99A-7B73-48D8A89DB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762" y="4551080"/>
            <a:ext cx="1905000" cy="1628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99F694-616E-35C2-04E3-E75387EDCC1A}"/>
              </a:ext>
            </a:extLst>
          </p:cNvPr>
          <p:cNvSpPr txBox="1"/>
          <p:nvPr/>
        </p:nvSpPr>
        <p:spPr>
          <a:xfrm>
            <a:off x="5096805" y="3528040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To o tych dwóch dzisiaj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E502E4-7FAF-2ADE-5290-63FEEDA357C6}"/>
              </a:ext>
            </a:extLst>
          </p:cNvPr>
          <p:cNvCxnSpPr>
            <a:cxnSpLocks/>
          </p:cNvCxnSpPr>
          <p:nvPr/>
        </p:nvCxnSpPr>
        <p:spPr>
          <a:xfrm>
            <a:off x="6314810" y="3935584"/>
            <a:ext cx="514795" cy="88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6F23D9-9F28-51AB-729E-15390AC11B3A}"/>
              </a:ext>
            </a:extLst>
          </p:cNvPr>
          <p:cNvCxnSpPr>
            <a:cxnSpLocks/>
          </p:cNvCxnSpPr>
          <p:nvPr/>
        </p:nvCxnSpPr>
        <p:spPr>
          <a:xfrm flipH="1">
            <a:off x="5877751" y="3935584"/>
            <a:ext cx="408213" cy="91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>
            <a:extLst>
              <a:ext uri="{FF2B5EF4-FFF2-40B4-BE49-F238E27FC236}">
                <a16:creationId xmlns:a16="http://schemas.microsoft.com/office/drawing/2014/main" id="{38C1D301-09CB-F692-F31E-C1F619A2A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1714" y="4848225"/>
            <a:ext cx="2152650" cy="1171575"/>
          </a:xfrm>
          <a:prstGeom prst="rect">
            <a:avLst/>
          </a:prstGeom>
        </p:spPr>
      </p:pic>
      <p:pic>
        <p:nvPicPr>
          <p:cNvPr id="40" name="Picture 39" descr="A blue dots on a black background&#10;&#10;AI-generated content may be incorrect.">
            <a:extLst>
              <a:ext uri="{FF2B5EF4-FFF2-40B4-BE49-F238E27FC236}">
                <a16:creationId xmlns:a16="http://schemas.microsoft.com/office/drawing/2014/main" id="{66F6D647-154F-B5A2-6A73-ADFF003A4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18" y="4551080"/>
            <a:ext cx="2112482" cy="16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08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1B5CE-0BD8-F8E7-17BE-125BBFBB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62BEE0-78C9-A993-74B1-2F038F39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31E357-F4EB-1A11-D05E-5AD31D692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95F2325-B2EB-B49A-1033-D0B6188B0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7100C64-AD42-EB2F-A8FB-194F3D5B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FFADD2-7C54-CADD-4E62-D83C92F6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140A2B-8FCA-8218-80E7-33A775F7F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20E4A12B-FA68-E2F2-59DB-D38B8074E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670F6F-2180-3D92-163D-3A97EAC68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9AB1AE6E-42F3-F384-70BC-277D7BFB8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611ED-B7DF-3E77-F347-4A212AA0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960" y="437513"/>
            <a:ext cx="6439440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2232284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FA01-9B69-0BF8-16FB-8D844F31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Heurystyka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6E51-85F9-4002-ABB4-44F92F7A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Przyspiesza działanie algorytmu</a:t>
            </a:r>
          </a:p>
          <a:p>
            <a:r>
              <a:rPr lang="pl-PL" dirty="0"/>
              <a:t>Ryzyko nieznalezienia najszybszej ścieżki(lokalne minimum)</a:t>
            </a:r>
          </a:p>
          <a:p>
            <a:r>
              <a:rPr lang="pl-PL" dirty="0"/>
              <a:t>W rzeczywistości nie istnieje idealna heurystyka</a:t>
            </a:r>
          </a:p>
          <a:p>
            <a:r>
              <a:rPr lang="pl-PL" dirty="0"/>
              <a:t>Wiele rozwiązań</a:t>
            </a:r>
          </a:p>
          <a:p>
            <a:r>
              <a:rPr lang="pl-PL" dirty="0"/>
              <a:t>Można też je łączyć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83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B5FBC-1831-670F-E2AC-E5D03A56B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5961-21B1-78A7-79B9-864988D3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Manhattan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A63C-D424-47B0-5E36-64929AEF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Szybkie obliczenia</a:t>
            </a:r>
          </a:p>
          <a:p>
            <a:r>
              <a:rPr lang="pl-PL" dirty="0"/>
              <a:t>Działa najlepiej na siatkach z ruchem w jedynie jednej płaszczyznie na raz</a:t>
            </a:r>
          </a:p>
          <a:p>
            <a:r>
              <a:rPr lang="pl-PL" dirty="0"/>
              <a:t>Pojawia się problem gdy występują ruchy ukośne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490764-75D3-CB5F-220B-25BC63B40239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83771" y="3129280"/>
                <a:ext cx="3556000" cy="28955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+|</m:t>
                      </m:r>
                      <m:sSub>
                        <m:sSubPr>
                          <m:ctrlP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490764-75D3-CB5F-220B-25BC63B40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83771" y="3129280"/>
                <a:ext cx="3556000" cy="28955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64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6551E-0585-FB51-BDED-4F8F34BB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E125-CC97-7AAD-DED2-1AF4D31D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Chebyshev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DE91-0242-2620-ED6A-8D4F3E62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Praktycznie tak samo szybkie obliczenia</a:t>
            </a:r>
          </a:p>
          <a:p>
            <a:r>
              <a:rPr lang="pl-PL" dirty="0"/>
              <a:t>Działa najlepiej na siatkach z ruchem poziomo, pionowo i po skosie</a:t>
            </a:r>
          </a:p>
          <a:p>
            <a:r>
              <a:rPr lang="pl-PL" dirty="0"/>
              <a:t>Może zawyżać koszt jeśli ruchy po skosie nie mają tej samej wagi co ruchy w pozostałych płaszczyznach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B806E04-1C1E-D713-889E-5453C1CF6DC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35429" y="3129280"/>
                <a:ext cx="4615542" cy="28955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l-PL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B806E04-1C1E-D713-889E-5453C1CF6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35429" y="3129280"/>
                <a:ext cx="4615542" cy="28955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3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20DF9-9D37-F893-F54B-C02B53A3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E697-85D4-A1EE-6101-EF689781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Euklidesowa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855C-6DF9-5D04-7C4E-600AE5B21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146" y="1447800"/>
            <a:ext cx="5714168" cy="4572000"/>
          </a:xfrm>
        </p:spPr>
        <p:txBody>
          <a:bodyPr/>
          <a:lstStyle/>
          <a:p>
            <a:r>
              <a:rPr lang="pl-PL" dirty="0"/>
              <a:t>Odwzorowuje fizyczny dystans</a:t>
            </a:r>
          </a:p>
          <a:p>
            <a:r>
              <a:rPr lang="pl-PL" dirty="0"/>
              <a:t>Wolniejsza od poprzednich w obliczeniach</a:t>
            </a:r>
          </a:p>
          <a:p>
            <a:r>
              <a:rPr lang="pl-PL" dirty="0"/>
              <a:t>Często najlepsze rozwiązanie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0F11D03-4595-F323-C070-0E86C050B9A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3129280"/>
                <a:ext cx="5326743" cy="289559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𝑠𝑞𝑟𝑡</m:t>
                      </m:r>
                      <m:d>
                        <m:dPr>
                          <m:ctrlP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l-PL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l-PL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l-PL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l-PL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l-PL" sz="18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l-PL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l-PL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l-PL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l-PL" sz="1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l-PL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0F11D03-4595-F323-C070-0E86C050B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3129280"/>
                <a:ext cx="5326743" cy="28955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373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16527-5FA9-38A6-C896-9F33F532B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3AA2-3C18-DE95-9D30-C9BC8607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Manhattan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189F-8C2A-BCDE-73DD-F06814BC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Nieszczególnie szybka</a:t>
            </a:r>
          </a:p>
          <a:p>
            <a:r>
              <a:rPr lang="pl-PL" dirty="0"/>
              <a:t>Może wspierać inne heurystyki</a:t>
            </a:r>
          </a:p>
          <a:p>
            <a:r>
              <a:rPr lang="pl-PL" dirty="0"/>
              <a:t>Preferuje przemieszczanie w prostej linii</a:t>
            </a:r>
          </a:p>
          <a:p>
            <a:r>
              <a:rPr lang="pl-PL" dirty="0"/>
              <a:t>Może być użyta również dla 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AEC39A0-9099-5C39-CEF0-FC1728107537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AEC39A0-9099-5C39-CEF0-FC1728107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3EC9A-61EB-2CC8-1F39-37301975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A*(heurystyka Euklidesowa)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18A6F-31D9-0B1E-887B-8E32F2FA5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109763" y="1866529"/>
            <a:ext cx="6443180" cy="31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8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6CE0AA-FB1F-2DA8-3C8A-A510B066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A*(heurystyka Euklidesowa)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A0157-6302-0463-F05C-BEE0A7B22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109763" y="1866529"/>
            <a:ext cx="6443180" cy="31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61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CFB783-C424-934B-CBE6-9023A517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A*(heurystyka Euklidesowa)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DA676-C136-6272-C38B-0ACA5F491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109763" y="1869341"/>
            <a:ext cx="6443180" cy="31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04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1326DD-E1E2-353E-6B02-2521B94D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A*(heurystyka Euklidesowa)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48C7B08C-9B1A-BCC8-DE48-068C34B07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109763" y="1869341"/>
            <a:ext cx="6443180" cy="31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6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E8BD2A-4014-4DC6-A228-4ECE6A0A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896CA42-3323-41E5-B809-CD790B2A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EA2FE539-0B6F-4FAE-A391-B46476F46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5A14FB-50A2-4964-8B07-EE40D1CE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FD63331C-DD2E-43D8-9511-B44EC057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95DCD-6977-81D5-8B24-3CA6A89B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71" y="437513"/>
            <a:ext cx="6232398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Zastosowania</a:t>
            </a:r>
          </a:p>
        </p:txBody>
      </p:sp>
    </p:spTree>
    <p:extLst>
      <p:ext uri="{BB962C8B-B14F-4D97-AF65-F5344CB8AC3E}">
        <p14:creationId xmlns:p14="http://schemas.microsoft.com/office/powerpoint/2010/main" val="57855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65F8-1221-953D-8481-40E2579E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896" y="2287088"/>
            <a:ext cx="4351025" cy="2283824"/>
          </a:xfrm>
        </p:spPr>
        <p:txBody>
          <a:bodyPr/>
          <a:lstStyle/>
          <a:p>
            <a:r>
              <a:rPr lang="pl-PL" dirty="0"/>
              <a:t>Kod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806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F922A4-11BD-0358-B37B-24B6788F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9" y="129787"/>
            <a:ext cx="5911091" cy="3299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B015F6-AE89-C86A-0CE2-A3A671ABB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846" y="1582058"/>
            <a:ext cx="5841245" cy="50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70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32457-60AD-9359-D48D-DF920DE3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69" y="285891"/>
            <a:ext cx="6678261" cy="62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67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EFDF5C-C2E5-EE6B-21B4-E1BBA9C6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41" y="2150570"/>
            <a:ext cx="9195717" cy="25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86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B0DD5-F2DC-81A6-0F04-FB846569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57" y="114214"/>
            <a:ext cx="6386286" cy="662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63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C1C2F-4A86-C888-94EB-6C57A4111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12" y="1487372"/>
            <a:ext cx="7416714" cy="263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39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6C7D60-16B6-0BE2-ECE6-88BDB20B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16" y="302960"/>
            <a:ext cx="8818567" cy="6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73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057E-317A-2199-9C9A-6723D23A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Podsumowanie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8D44-7684-BACC-4FFD-BF84F47A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A* z </a:t>
            </a:r>
            <a:r>
              <a:rPr lang="pl-PL" dirty="0"/>
              <a:t>„</a:t>
            </a:r>
            <a:r>
              <a:rPr lang="en-US" dirty="0" err="1"/>
              <a:t>idealną</a:t>
            </a:r>
            <a:r>
              <a:rPr lang="en-US" dirty="0"/>
              <a:t>” </a:t>
            </a:r>
            <a:r>
              <a:rPr lang="en-US" dirty="0" err="1"/>
              <a:t>heurystyką</a:t>
            </a:r>
            <a:r>
              <a:rPr lang="en-US" dirty="0"/>
              <a:t> jest </a:t>
            </a:r>
            <a:r>
              <a:rPr lang="en-US" dirty="0" err="1"/>
              <a:t>najlepszym</a:t>
            </a:r>
            <a:r>
              <a:rPr lang="en-US" dirty="0"/>
              <a:t> </a:t>
            </a:r>
            <a:r>
              <a:rPr lang="en-US" dirty="0" err="1"/>
              <a:t>algorytmem</a:t>
            </a:r>
            <a:r>
              <a:rPr lang="en-US" dirty="0"/>
              <a:t> </a:t>
            </a:r>
            <a:r>
              <a:rPr lang="en-US" dirty="0" err="1"/>
              <a:t>poszukiwania</a:t>
            </a:r>
            <a:r>
              <a:rPr lang="en-US" dirty="0"/>
              <a:t> </a:t>
            </a:r>
            <a:r>
              <a:rPr lang="en-US" dirty="0" err="1"/>
              <a:t>drogi</a:t>
            </a:r>
            <a:r>
              <a:rPr lang="en-US" dirty="0"/>
              <a:t> </a:t>
            </a:r>
            <a:r>
              <a:rPr lang="en-US" dirty="0" err="1"/>
              <a:t>jaki</a:t>
            </a:r>
            <a:r>
              <a:rPr lang="en-US" dirty="0"/>
              <a:t> </a:t>
            </a:r>
            <a:r>
              <a:rPr lang="en-US" dirty="0" err="1"/>
              <a:t>odkryliśmy</a:t>
            </a:r>
            <a:endParaRPr lang="en-US" dirty="0"/>
          </a:p>
          <a:p>
            <a:r>
              <a:rPr lang="en-US" dirty="0" err="1"/>
              <a:t>Zdarzają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przypadki</a:t>
            </a:r>
            <a:r>
              <a:rPr lang="en-US" dirty="0"/>
              <a:t>, </a:t>
            </a:r>
            <a:r>
              <a:rPr lang="en-US" dirty="0" err="1"/>
              <a:t>że</a:t>
            </a:r>
            <a:r>
              <a:rPr lang="en-US" dirty="0"/>
              <a:t> </a:t>
            </a:r>
            <a:r>
              <a:rPr lang="en-US" dirty="0" err="1"/>
              <a:t>nieidealne</a:t>
            </a:r>
            <a:r>
              <a:rPr lang="en-US" dirty="0"/>
              <a:t> </a:t>
            </a:r>
            <a:r>
              <a:rPr lang="en-US" dirty="0" err="1"/>
              <a:t>rozwiązanie</a:t>
            </a:r>
            <a:r>
              <a:rPr lang="en-US" dirty="0"/>
              <a:t> jest </a:t>
            </a:r>
            <a:r>
              <a:rPr lang="en-US" dirty="0" err="1"/>
              <a:t>niezauważalnie</a:t>
            </a:r>
            <a:r>
              <a:rPr lang="en-US" dirty="0"/>
              <a:t> </a:t>
            </a:r>
            <a:r>
              <a:rPr lang="en-US" dirty="0" err="1"/>
              <a:t>gorsze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odpowiednio</a:t>
            </a:r>
            <a:r>
              <a:rPr lang="en-US" dirty="0"/>
              <a:t> </a:t>
            </a:r>
            <a:r>
              <a:rPr lang="en-US" dirty="0" err="1"/>
              <a:t>małych</a:t>
            </a:r>
            <a:r>
              <a:rPr lang="en-US" dirty="0"/>
              <a:t> </a:t>
            </a:r>
            <a:r>
              <a:rPr lang="pl-PL" dirty="0"/>
              <a:t>bądź za prostych </a:t>
            </a:r>
            <a:r>
              <a:rPr lang="en-US" dirty="0" err="1"/>
              <a:t>grafach</a:t>
            </a:r>
            <a:r>
              <a:rPr lang="en-US" dirty="0"/>
              <a:t> </a:t>
            </a:r>
            <a:r>
              <a:rPr lang="en-US" dirty="0" err="1"/>
              <a:t>obliczanie</a:t>
            </a:r>
            <a:r>
              <a:rPr lang="en-US" dirty="0"/>
              <a:t> </a:t>
            </a:r>
            <a:r>
              <a:rPr lang="en-US" dirty="0" err="1"/>
              <a:t>heurystyki</a:t>
            </a:r>
            <a:r>
              <a:rPr lang="en-US" dirty="0"/>
              <a:t> </a:t>
            </a:r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tworzyć</a:t>
            </a:r>
            <a:r>
              <a:rPr lang="en-US" dirty="0"/>
              <a:t> </a:t>
            </a:r>
            <a:r>
              <a:rPr lang="en-US" dirty="0" err="1"/>
              <a:t>niepotrzebny</a:t>
            </a:r>
            <a:r>
              <a:rPr lang="en-US" dirty="0"/>
              <a:t> overhead</a:t>
            </a:r>
          </a:p>
        </p:txBody>
      </p:sp>
    </p:spTree>
    <p:extLst>
      <p:ext uri="{BB962C8B-B14F-4D97-AF65-F5344CB8AC3E}">
        <p14:creationId xmlns:p14="http://schemas.microsoft.com/office/powerpoint/2010/main" val="1834751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08C8-4226-1EC5-F91A-584B6689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7B75-0459-D92D-0DF9-63771B2CC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en.wikipedia.org</a:t>
            </a:r>
          </a:p>
          <a:p>
            <a:r>
              <a:rPr lang="pl-PL" dirty="0"/>
              <a:t>claude.ai</a:t>
            </a:r>
          </a:p>
          <a:p>
            <a:r>
              <a:rPr lang="pl-PL" dirty="0"/>
              <a:t>w3schools.com</a:t>
            </a:r>
          </a:p>
          <a:p>
            <a:r>
              <a:rPr lang="pl-PL" dirty="0"/>
              <a:t>cppreference.com</a:t>
            </a:r>
          </a:p>
          <a:p>
            <a:r>
              <a:rPr lang="pl-PL" dirty="0"/>
              <a:t>geeksforgeeks.com</a:t>
            </a:r>
          </a:p>
        </p:txBody>
      </p:sp>
    </p:spTree>
    <p:extLst>
      <p:ext uri="{BB962C8B-B14F-4D97-AF65-F5344CB8AC3E}">
        <p14:creationId xmlns:p14="http://schemas.microsoft.com/office/powerpoint/2010/main" val="995793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2C95-AB88-AC87-EE62-13BC8998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8791" y="1649909"/>
            <a:ext cx="7031822" cy="861421"/>
          </a:xfrm>
        </p:spPr>
        <p:txBody>
          <a:bodyPr/>
          <a:lstStyle/>
          <a:p>
            <a:r>
              <a:rPr lang="en-US" dirty="0" err="1"/>
              <a:t>Dziękuję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uwagę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332E-77D8-2F14-4441-B3CAA377C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5BBF88-F3D2-6C96-B93E-7D1AA5BB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EBEBEB"/>
                </a:solidFill>
              </a:rPr>
              <a:t>Nawigacja</a:t>
            </a:r>
            <a:r>
              <a:rPr lang="en-US" sz="3200" dirty="0">
                <a:solidFill>
                  <a:srgbClr val="EBEBEB"/>
                </a:solidFill>
              </a:rPr>
              <a:t> </a:t>
            </a:r>
            <a:r>
              <a:rPr lang="en-US" sz="3200" dirty="0" err="1">
                <a:solidFill>
                  <a:srgbClr val="EBEBEB"/>
                </a:solidFill>
              </a:rPr>
              <a:t>i</a:t>
            </a:r>
            <a:r>
              <a:rPr lang="en-US" sz="3200" dirty="0">
                <a:solidFill>
                  <a:srgbClr val="EBEBEB"/>
                </a:solidFill>
              </a:rPr>
              <a:t> </a:t>
            </a:r>
            <a:r>
              <a:rPr lang="en-US" sz="3200" dirty="0" err="1">
                <a:solidFill>
                  <a:srgbClr val="EBEBEB"/>
                </a:solidFill>
              </a:rPr>
              <a:t>mapy</a:t>
            </a:r>
            <a:endParaRPr lang="en-US" sz="3200" dirty="0">
              <a:solidFill>
                <a:srgbClr val="EBEBEB"/>
              </a:solidFill>
            </a:endParaRP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64FA35E-AB4E-B7F9-A9D9-0FBE8A5D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D171BC4F-71E4-2A87-01A4-6CC264F61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Na zdjęciu google maps</a:t>
            </a:r>
            <a:endParaRPr lang="en-GB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51E35EB-829F-6415-B806-26108B07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16" y="1295400"/>
            <a:ext cx="5389125" cy="512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7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D68BF74-44E2-33AA-77CA-0832FA669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0" y="833121"/>
            <a:ext cx="3235569" cy="2062479"/>
          </a:xfrm>
        </p:spPr>
        <p:txBody>
          <a:bodyPr/>
          <a:lstStyle/>
          <a:p>
            <a:r>
              <a:rPr lang="pl-PL" dirty="0"/>
              <a:t>Sieci komputerowe</a:t>
            </a:r>
            <a:endParaRPr lang="en-GB" dirty="0"/>
          </a:p>
        </p:txBody>
      </p:sp>
      <p:pic>
        <p:nvPicPr>
          <p:cNvPr id="14" name="Content Placeholder 1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3FF7F9B6-EE88-3D2E-2756-40284284A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492" y="1832122"/>
            <a:ext cx="6544477" cy="3861971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A34CC9B-1942-794C-4AC6-EA9A644F8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9230" y="3129280"/>
            <a:ext cx="3068882" cy="2895599"/>
          </a:xfrm>
        </p:spPr>
        <p:txBody>
          <a:bodyPr/>
          <a:lstStyle/>
          <a:p>
            <a:r>
              <a:rPr lang="pl-PL" dirty="0"/>
              <a:t>Na zdjęciu Cisco Packet Tracer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28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1AA8-3773-CF42-062F-58224721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Gry</a:t>
            </a:r>
            <a:endParaRPr lang="en-GB" dirty="0"/>
          </a:p>
        </p:txBody>
      </p:sp>
      <p:pic>
        <p:nvPicPr>
          <p:cNvPr id="10" name="Content Placeholder 9" descr="A video game with a line and dots&#10;&#10;AI-generated content may be incorrect.">
            <a:extLst>
              <a:ext uri="{FF2B5EF4-FFF2-40B4-BE49-F238E27FC236}">
                <a16:creationId xmlns:a16="http://schemas.microsoft.com/office/drawing/2014/main" id="{604759DE-9DDC-B9D5-EAC1-225364EE6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88" y="1687075"/>
            <a:ext cx="6203584" cy="348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1C637-0C20-6EF1-0535-16E5243F6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NPC pathfinding</a:t>
            </a:r>
          </a:p>
        </p:txBody>
      </p:sp>
    </p:spTree>
    <p:extLst>
      <p:ext uri="{BB962C8B-B14F-4D97-AF65-F5344CB8AC3E}">
        <p14:creationId xmlns:p14="http://schemas.microsoft.com/office/powerpoint/2010/main" val="146407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AB3B8-21E5-3BB0-5C9E-8BC2EF1E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300">
                <a:solidFill>
                  <a:srgbClr val="EBEBEB"/>
                </a:solidFill>
              </a:rPr>
              <a:t>Oraz wiele więcej</a:t>
            </a:r>
            <a:endParaRPr lang="en-GB" sz="3300">
              <a:solidFill>
                <a:srgbClr val="EBEBEB"/>
              </a:solidFill>
            </a:endParaRPr>
          </a:p>
        </p:txBody>
      </p:sp>
      <p:pic>
        <p:nvPicPr>
          <p:cNvPr id="5" name="Picture 4" descr="A person pointing at a bulletin board&#10;&#10;AI-generated content may be incorrect.">
            <a:extLst>
              <a:ext uri="{FF2B5EF4-FFF2-40B4-BE49-F238E27FC236}">
                <a16:creationId xmlns:a16="http://schemas.microsoft.com/office/drawing/2014/main" id="{0A8B3B85-F178-7324-EC10-C30A7A775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607" y="2134715"/>
            <a:ext cx="6391533" cy="25885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E938-CF21-24D0-3FF2-F3E417A2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43" y="2150344"/>
            <a:ext cx="3874190" cy="389890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Analiza danych(grafy wiedzy)</a:t>
            </a:r>
          </a:p>
          <a:p>
            <a:r>
              <a:rPr lang="pl-PL">
                <a:solidFill>
                  <a:srgbClr val="FFFFFF"/>
                </a:solidFill>
              </a:rPr>
              <a:t>Chemia i biologia(wiązania atomów)</a:t>
            </a:r>
          </a:p>
          <a:p>
            <a:r>
              <a:rPr lang="pl-PL">
                <a:solidFill>
                  <a:srgbClr val="FFFFFF"/>
                </a:solidFill>
              </a:rPr>
              <a:t>Sieci społecznościowe(siatki znajomości)</a:t>
            </a:r>
          </a:p>
          <a:p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103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453BC65-BD29-EA9C-2A84-86A2EE6F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Implementacje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F910E8-45A7-4B31-4C15-20D9FE4C0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2" y="569686"/>
            <a:ext cx="5114092" cy="571862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cap="none" dirty="0">
                <a:solidFill>
                  <a:schemeClr val="tx1"/>
                </a:solidFill>
              </a:rPr>
              <a:t>Lista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cap="none" dirty="0">
                <a:solidFill>
                  <a:schemeClr val="tx1"/>
                </a:solidFill>
              </a:rPr>
              <a:t>Ma</a:t>
            </a:r>
            <a:r>
              <a:rPr lang="pl-PL" sz="2600" cap="none" dirty="0">
                <a:solidFill>
                  <a:schemeClr val="tx1"/>
                </a:solidFill>
              </a:rPr>
              <a:t>tryca</a:t>
            </a:r>
            <a:endParaRPr lang="en-GB" sz="26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9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CDDA27-9D87-8EB7-8647-A16A2035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Lista </a:t>
            </a:r>
            <a:r>
              <a:rPr lang="en-GB" dirty="0" err="1"/>
              <a:t>sąsiedztwa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EF7BE3-755F-C423-8F91-D5577EB70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000" y="2520000"/>
            <a:ext cx="4825158" cy="3416301"/>
          </a:xfrm>
        </p:spPr>
        <p:txBody>
          <a:bodyPr/>
          <a:lstStyle/>
          <a:p>
            <a:r>
              <a:rPr lang="pl-PL" dirty="0"/>
              <a:t>Każdy wierzchołek ma listę połączonych z nim sąsiadów</a:t>
            </a:r>
            <a:endParaRPr lang="en-GB" dirty="0"/>
          </a:p>
          <a:p>
            <a:r>
              <a:rPr lang="en-GB" dirty="0" err="1"/>
              <a:t>Oszczędna</a:t>
            </a:r>
            <a:endParaRPr lang="en-GB" dirty="0"/>
          </a:p>
          <a:p>
            <a:r>
              <a:rPr lang="en-GB" dirty="0" err="1"/>
              <a:t>Lepsza</a:t>
            </a:r>
            <a:r>
              <a:rPr lang="en-GB" dirty="0"/>
              <a:t> </a:t>
            </a:r>
            <a:r>
              <a:rPr lang="en-GB" dirty="0" err="1"/>
              <a:t>dla</a:t>
            </a:r>
            <a:r>
              <a:rPr lang="en-GB" dirty="0"/>
              <a:t> </a:t>
            </a:r>
            <a:r>
              <a:rPr lang="en-GB" dirty="0" err="1"/>
              <a:t>rzadkich</a:t>
            </a:r>
            <a:r>
              <a:rPr lang="en-GB" dirty="0"/>
              <a:t> </a:t>
            </a:r>
            <a:r>
              <a:rPr lang="en-GB" dirty="0" err="1"/>
              <a:t>grafów</a:t>
            </a:r>
            <a:endParaRPr lang="en-GB" dirty="0"/>
          </a:p>
          <a:p>
            <a:r>
              <a:rPr lang="en-GB" dirty="0" err="1"/>
              <a:t>Dostep</a:t>
            </a:r>
            <a:r>
              <a:rPr lang="en-GB" dirty="0"/>
              <a:t> do </a:t>
            </a:r>
            <a:r>
              <a:rPr lang="en-GB" dirty="0" err="1"/>
              <a:t>sasiadow</a:t>
            </a:r>
            <a:r>
              <a:rPr lang="en-GB" dirty="0"/>
              <a:t>- O(k)</a:t>
            </a:r>
          </a:p>
          <a:p>
            <a:r>
              <a:rPr lang="en-GB" dirty="0" err="1"/>
              <a:t>Możliwe</a:t>
            </a:r>
            <a:r>
              <a:rPr lang="en-GB" dirty="0"/>
              <a:t> </a:t>
            </a:r>
            <a:r>
              <a:rPr lang="en-GB" dirty="0" err="1"/>
              <a:t>optymalizacje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BC7F2-214F-31BE-C223-ECC0028BA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5660" y="2603500"/>
            <a:ext cx="4825159" cy="34163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A: B, C</a:t>
            </a:r>
          </a:p>
          <a:p>
            <a:pPr marL="0" indent="0">
              <a:buNone/>
            </a:pPr>
            <a:r>
              <a:rPr lang="pt-BR" dirty="0"/>
              <a:t>B: A, D</a:t>
            </a:r>
            <a:br>
              <a:rPr lang="pt-BR" dirty="0"/>
            </a:br>
            <a:r>
              <a:rPr lang="pt-BR" dirty="0"/>
              <a:t>C: A</a:t>
            </a:r>
            <a:br>
              <a:rPr lang="pt-BR" dirty="0"/>
            </a:br>
            <a:r>
              <a:rPr lang="pt-BR" dirty="0"/>
              <a:t>D: B</a:t>
            </a: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03D49F-F9CC-3A6D-7DFF-B4C79ADD9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067" y="2607732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00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C9A2195F8A9743914FAF80DF601095" ma:contentTypeVersion="6" ma:contentTypeDescription="Create a new document." ma:contentTypeScope="" ma:versionID="d91d3d04eb61452613d9ea8ede476ee8">
  <xsd:schema xmlns:xsd="http://www.w3.org/2001/XMLSchema" xmlns:xs="http://www.w3.org/2001/XMLSchema" xmlns:p="http://schemas.microsoft.com/office/2006/metadata/properties" xmlns:ns3="017c4203-7f93-467a-94f4-d04448e4ab57" targetNamespace="http://schemas.microsoft.com/office/2006/metadata/properties" ma:root="true" ma:fieldsID="32702bdf9803e64160abec90f0a12e70" ns3:_="">
    <xsd:import namespace="017c4203-7f93-467a-94f4-d04448e4ab5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c4203-7f93-467a-94f4-d04448e4ab5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7c4203-7f93-467a-94f4-d04448e4ab57" xsi:nil="true"/>
  </documentManagement>
</p:properties>
</file>

<file path=customXml/itemProps1.xml><?xml version="1.0" encoding="utf-8"?>
<ds:datastoreItem xmlns:ds="http://schemas.openxmlformats.org/officeDocument/2006/customXml" ds:itemID="{18E38A9E-FA67-417F-9CA0-3A8A41E3024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017c4203-7f93-467a-94f4-d04448e4ab5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9DF54E-79D4-4D74-9DB1-A6FD16272B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E4EAF3-C3BA-4252-954D-E35BB64E5A65}">
  <ds:schemaRefs>
    <ds:schemaRef ds:uri="http://purl.org/dc/terms/"/>
    <ds:schemaRef ds:uri="http://purl.org/dc/elements/1.1/"/>
    <ds:schemaRef ds:uri="017c4203-7f93-467a-94f4-d04448e4ab57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442</Words>
  <Application>Microsoft Office PowerPoint</Application>
  <PresentationFormat>Widescreen</PresentationFormat>
  <Paragraphs>116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Cambria Math</vt:lpstr>
      <vt:lpstr>Century Gothic</vt:lpstr>
      <vt:lpstr>Wingdings 3</vt:lpstr>
      <vt:lpstr>Ion Boardroom</vt:lpstr>
      <vt:lpstr>Grafy ważone</vt:lpstr>
      <vt:lpstr>Grafy</vt:lpstr>
      <vt:lpstr>Zastosowania</vt:lpstr>
      <vt:lpstr>Nawigacja i mapy</vt:lpstr>
      <vt:lpstr>Sieci komputerowe</vt:lpstr>
      <vt:lpstr>Gry</vt:lpstr>
      <vt:lpstr>Oraz wiele więcej</vt:lpstr>
      <vt:lpstr>Implementacje</vt:lpstr>
      <vt:lpstr>Lista sąsiedztwa</vt:lpstr>
      <vt:lpstr>Matryca sąsiedztwa</vt:lpstr>
      <vt:lpstr>Szukanie najkrótszej ścieżki</vt:lpstr>
      <vt:lpstr>Dijkstra</vt:lpstr>
      <vt:lpstr>PowerPoint Presentation</vt:lpstr>
      <vt:lpstr>Dijkstra</vt:lpstr>
      <vt:lpstr>Dijkstra</vt:lpstr>
      <vt:lpstr>Dijkstra</vt:lpstr>
      <vt:lpstr>Dijkstra</vt:lpstr>
      <vt:lpstr>Dijkstra</vt:lpstr>
      <vt:lpstr>Dijkstra</vt:lpstr>
      <vt:lpstr>A*</vt:lpstr>
      <vt:lpstr>Heurystyka</vt:lpstr>
      <vt:lpstr>Manhattan</vt:lpstr>
      <vt:lpstr>Chebyshev</vt:lpstr>
      <vt:lpstr>Euklidesowa</vt:lpstr>
      <vt:lpstr>Manhattan</vt:lpstr>
      <vt:lpstr>A*(heurystyka Euklidesowa)</vt:lpstr>
      <vt:lpstr>A*(heurystyka Euklidesowa)</vt:lpstr>
      <vt:lpstr>A*(heurystyka Euklidesowa)</vt:lpstr>
      <vt:lpstr>A*(heurystyka Euklidesowa)</vt:lpstr>
      <vt:lpstr>Kod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Podsumowanie</vt:lpstr>
      <vt:lpstr>Źródła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Grafy ważone</dc:title>
  <dc:creator>Kacper Dorożalski</dc:creator>
  <cp:lastModifiedBy>Kacper Dorożalski</cp:lastModifiedBy>
  <cp:revision>3</cp:revision>
  <dcterms:created xsi:type="dcterms:W3CDTF">2025-06-19T23:31:41Z</dcterms:created>
  <dcterms:modified xsi:type="dcterms:W3CDTF">2025-06-20T11:58:36Z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0x01010042C9A2195F8A9743914FAF80DF601095</vt:lpwstr>
  </property>
</Properties>
</file>